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39" r:id="rId2"/>
    <p:sldId id="462" r:id="rId3"/>
    <p:sldId id="461" r:id="rId4"/>
    <p:sldId id="454" r:id="rId5"/>
    <p:sldId id="444" r:id="rId6"/>
    <p:sldId id="453" r:id="rId7"/>
    <p:sldId id="463" r:id="rId8"/>
    <p:sldId id="456" r:id="rId9"/>
    <p:sldId id="468" r:id="rId10"/>
    <p:sldId id="464" r:id="rId11"/>
    <p:sldId id="452" r:id="rId12"/>
    <p:sldId id="460" r:id="rId13"/>
    <p:sldId id="465" r:id="rId14"/>
    <p:sldId id="457" r:id="rId15"/>
    <p:sldId id="466" r:id="rId16"/>
    <p:sldId id="467" r:id="rId17"/>
    <p:sldId id="4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3" d="100"/>
          <a:sy n="63" d="100"/>
        </p:scale>
        <p:origin x="76" y="88"/>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14</a:t>
            </a:fld>
            <a:endParaRPr lang="en-US"/>
          </a:p>
        </p:txBody>
      </p:sp>
    </p:spTree>
    <p:extLst>
      <p:ext uri="{BB962C8B-B14F-4D97-AF65-F5344CB8AC3E}">
        <p14:creationId xmlns:p14="http://schemas.microsoft.com/office/powerpoint/2010/main" val="403217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ask="http://schemas.microsoft.com/office/drawing/2018/sketchyshapes" xmln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rPr>
              <a:t>white </a:t>
            </a:r>
            <a:r>
              <a:rPr lang="en-US" sz="2000" dirty="0">
                <a:solidFill>
                  <a:srgbClr val="FF0000"/>
                </a:solidFill>
                <a:latin typeface="Arial" panose="020B0604020202020204" pitchFamily="34" charset="0"/>
                <a:cs typeface="Arial" panose="020B0604020202020204" pitchFamily="34" charset="0"/>
              </a:rPr>
              <a:t>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7" name="Group 6">
            <a:extLst>
              <a:ext uri="{FF2B5EF4-FFF2-40B4-BE49-F238E27FC236}">
                <a16:creationId xmlns:a16="http://schemas.microsoft.com/office/drawing/2014/main" id="{18D1CD37-8CFB-4B53-B59A-33FF38E53C98}"/>
              </a:ext>
            </a:extLst>
          </p:cNvPr>
          <p:cNvGrpSpPr/>
          <p:nvPr/>
        </p:nvGrpSpPr>
        <p:grpSpPr>
          <a:xfrm>
            <a:off x="6350659" y="853436"/>
            <a:ext cx="5381098" cy="3865723"/>
            <a:chOff x="7163312" y="1312696"/>
            <a:chExt cx="3404581" cy="2536739"/>
          </a:xfrm>
        </p:grpSpPr>
        <p:pic>
          <p:nvPicPr>
            <p:cNvPr id="8" name="Picture 7">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9" name="TextBox 8">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solidFill>
                    <a:srgbClr val="FF0000"/>
                  </a:solidFill>
                </a:rPr>
                <a:t>Risk</a:t>
              </a:r>
              <a:endParaRPr lang="en-US" sz="1600" b="1" dirty="0">
                <a:solidFill>
                  <a:srgbClr val="FF0000"/>
                </a:solidFill>
              </a:endParaRPr>
            </a:p>
          </p:txBody>
        </p:sp>
        <p:sp>
          <p:nvSpPr>
            <p:cNvPr id="10" name="TextBox 9">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solidFill>
                    <a:srgbClr val="00B050"/>
                  </a:solidFill>
                </a:rPr>
                <a:t>Risk perception</a:t>
              </a:r>
              <a:endParaRPr lang="en-US" sz="1600" b="1" dirty="0">
                <a:solidFill>
                  <a:srgbClr val="00B050"/>
                </a:solidFill>
              </a:endParaRPr>
            </a:p>
          </p:txBody>
        </p:sp>
      </p:grpSp>
      <p:sp>
        <p:nvSpPr>
          <p:cNvPr id="12" name="Rectangle 11">
            <a:extLst>
              <a:ext uri="{FF2B5EF4-FFF2-40B4-BE49-F238E27FC236}">
                <a16:creationId xmlns:a16="http://schemas.microsoft.com/office/drawing/2014/main" id="{C3E4F717-B1FD-43B1-8303-3247F5E07D6D}"/>
              </a:ext>
            </a:extLst>
          </p:cNvPr>
          <p:cNvSpPr/>
          <p:nvPr/>
        </p:nvSpPr>
        <p:spPr>
          <a:xfrm>
            <a:off x="7497961" y="498742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03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314647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86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503664"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4117750" y="3735176"/>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63942"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798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408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036176"/>
            <a:ext cx="4882760" cy="5293757"/>
          </a:xfrm>
          <a:prstGeom prst="rect">
            <a:avLst/>
          </a:prstGeom>
          <a:noFill/>
          <a:ln>
            <a:solidFill>
              <a:schemeClr val="tx1"/>
            </a:solidFill>
          </a:ln>
        </p:spPr>
        <p:txBody>
          <a:bodyPr wrap="square" rtlCol="0">
            <a:spAutoFit/>
          </a:bodyPr>
          <a:lstStyle/>
          <a:p>
            <a:r>
              <a:rPr lang="en-US" sz="1200" dirty="0" smtClean="0">
                <a:latin typeface="Arial" panose="020B0604020202020204" pitchFamily="34" charset="0"/>
                <a:cs typeface="Arial" panose="020B0604020202020204" pitchFamily="34" charset="0"/>
              </a:rPr>
              <a:t>Since, the relative index is a function of:</a:t>
            </a:r>
          </a:p>
          <a:p>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y</a:t>
            </a:r>
            <a:r>
              <a:rPr lang="en-US" sz="1200" baseline="-25000" dirty="0" err="1" smtClean="0">
                <a:latin typeface="Arial" panose="020B0604020202020204" pitchFamily="34" charset="0"/>
                <a:cs typeface="Arial" panose="020B0604020202020204" pitchFamily="34" charset="0"/>
              </a:rPr>
              <a:t>log</a:t>
            </a:r>
            <a:r>
              <a:rPr lang="en-US" sz="1200" dirty="0" smtClean="0">
                <a:latin typeface="Arial" panose="020B0604020202020204" pitchFamily="34" charset="0"/>
                <a:cs typeface="Arial" panose="020B0604020202020204" pitchFamily="34" charset="0"/>
              </a:rPr>
              <a:t>  =  [-1 * log10(</a:t>
            </a:r>
            <a:r>
              <a:rPr lang="en-US" sz="1200" dirty="0" err="1" smtClean="0">
                <a:latin typeface="Arial" panose="020B0604020202020204" pitchFamily="34" charset="0"/>
                <a:cs typeface="Arial" panose="020B0604020202020204" pitchFamily="34" charset="0"/>
              </a:rPr>
              <a:t>y</a:t>
            </a:r>
            <a:r>
              <a:rPr lang="en-US" sz="1200" baseline="-25000" dirty="0" err="1" smtClean="0">
                <a:latin typeface="Arial" panose="020B0604020202020204" pitchFamily="34" charset="0"/>
                <a:cs typeface="Arial" panose="020B0604020202020204" pitchFamily="34" charset="0"/>
              </a:rPr>
              <a:t>data</a:t>
            </a:r>
            <a:r>
              <a:rPr lang="en-US" sz="1200" dirty="0" smtClean="0">
                <a:latin typeface="Arial" panose="020B0604020202020204" pitchFamily="34" charset="0"/>
                <a:cs typeface="Arial" panose="020B0604020202020204" pitchFamily="34" charset="0"/>
              </a:rPr>
              <a:t>)],</a:t>
            </a:r>
          </a:p>
          <a:p>
            <a:pPr algn="ctr"/>
            <a:endParaRPr lang="en-US" sz="1200" dirty="0" smtClean="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value for index 0 regression, is 8.73 (fatal log index)</a:t>
            </a:r>
          </a:p>
          <a:p>
            <a:r>
              <a:rPr lang="en-US" sz="1200" dirty="0" smtClean="0">
                <a:latin typeface="Arial" panose="020B0604020202020204" pitchFamily="34" charset="0"/>
                <a:cs typeface="Arial" panose="020B0604020202020204" pitchFamily="34" charset="0"/>
              </a:rPr>
              <a:t>The value for index 22 regression is 10.71 (fatal log index)</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Since these are log values </a:t>
            </a:r>
            <a:r>
              <a:rPr lang="en-US" sz="1200" dirty="0" smtClean="0">
                <a:latin typeface="Arial" panose="020B0604020202020204" pitchFamily="34" charset="0"/>
                <a:cs typeface="Arial" panose="020B0604020202020204" pitchFamily="34" charset="0"/>
              </a:rPr>
              <a:t>they </a:t>
            </a:r>
            <a:r>
              <a:rPr lang="en-US" sz="1200" dirty="0" smtClean="0">
                <a:latin typeface="Arial" panose="020B0604020202020204" pitchFamily="34" charset="0"/>
                <a:cs typeface="Arial" panose="020B0604020202020204" pitchFamily="34" charset="0"/>
              </a:rPr>
              <a:t>correspond to:</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True Fatal Index = 10 ^ (-1 * </a:t>
            </a:r>
            <a:r>
              <a:rPr lang="en-US" sz="1200" dirty="0" err="1" smtClean="0">
                <a:latin typeface="Arial" panose="020B0604020202020204" pitchFamily="34" charset="0"/>
                <a:cs typeface="Arial" panose="020B0604020202020204" pitchFamily="34" charset="0"/>
              </a:rPr>
              <a:t>logvalue</a:t>
            </a:r>
            <a:r>
              <a:rPr lang="en-US" sz="1200" dirty="0" smtClean="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Therefore:</a:t>
            </a:r>
          </a:p>
          <a:p>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real fatality index </a:t>
            </a:r>
            <a:r>
              <a:rPr lang="en-US" sz="1200" dirty="0">
                <a:latin typeface="Arial" panose="020B0604020202020204" pitchFamily="34" charset="0"/>
                <a:cs typeface="Arial" panose="020B0604020202020204" pitchFamily="34" charset="0"/>
              </a:rPr>
              <a:t>0 regression, is </a:t>
            </a:r>
            <a:r>
              <a:rPr lang="en-US" sz="1200" dirty="0" smtClean="0">
                <a:latin typeface="Arial" panose="020B0604020202020204" pitchFamily="34" charset="0"/>
                <a:cs typeface="Arial" panose="020B0604020202020204" pitchFamily="34" charset="0"/>
              </a:rPr>
              <a:t>1.841e-09</a:t>
            </a:r>
          </a:p>
          <a:p>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real </a:t>
            </a:r>
            <a:r>
              <a:rPr lang="en-US" sz="1200" dirty="0" smtClean="0">
                <a:latin typeface="Arial" panose="020B0604020202020204" pitchFamily="34" charset="0"/>
                <a:cs typeface="Arial" panose="020B0604020202020204" pitchFamily="34" charset="0"/>
              </a:rPr>
              <a:t>fatality index 22 regression, is 1.94e-11 (smaller)</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This means that the occupation with the most risk for fatality being </a:t>
            </a:r>
            <a:r>
              <a:rPr lang="en-US" sz="1200" b="1" dirty="0" smtClean="0">
                <a:solidFill>
                  <a:srgbClr val="FF0000"/>
                </a:solidFill>
                <a:latin typeface="Arial" panose="020B0604020202020204" pitchFamily="34" charset="0"/>
                <a:cs typeface="Arial" panose="020B0604020202020204" pitchFamily="34" charset="0"/>
              </a:rPr>
              <a:t>Military Specific Operations</a:t>
            </a:r>
            <a:r>
              <a:rPr lang="en-US" sz="1200" dirty="0" smtClean="0">
                <a:latin typeface="Arial" panose="020B0604020202020204" pitchFamily="34" charset="0"/>
                <a:cs typeface="Arial" panose="020B0604020202020204" pitchFamily="34" charset="0"/>
              </a:rPr>
              <a:t>, actually had the </a:t>
            </a:r>
            <a:r>
              <a:rPr lang="en-US" sz="1200" dirty="0" smtClean="0">
                <a:latin typeface="Arial" panose="020B0604020202020204" pitchFamily="34" charset="0"/>
                <a:cs typeface="Arial" panose="020B0604020202020204" pitchFamily="34" charset="0"/>
              </a:rPr>
              <a:t>smallest</a:t>
            </a:r>
            <a:r>
              <a:rPr lang="en-US" sz="1200" dirty="0" smtClean="0">
                <a:latin typeface="Arial" panose="020B0604020202020204" pitchFamily="34" charset="0"/>
                <a:cs typeface="Arial" panose="020B0604020202020204" pitchFamily="34" charset="0"/>
              </a:rPr>
              <a:t> real fatality </a:t>
            </a:r>
            <a:r>
              <a:rPr lang="en-US" sz="1200" dirty="0" smtClean="0">
                <a:latin typeface="Arial" panose="020B0604020202020204" pitchFamily="34" charset="0"/>
                <a:cs typeface="Arial" panose="020B0604020202020204" pitchFamily="34" charset="0"/>
              </a:rPr>
              <a:t>value (highest perception index)</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 occupation with the least perceived risk, </a:t>
            </a:r>
            <a:r>
              <a:rPr lang="en-US" sz="1200" b="1" dirty="0" smtClean="0">
                <a:solidFill>
                  <a:srgbClr val="FF0000"/>
                </a:solidFill>
                <a:latin typeface="Arial" panose="020B0604020202020204" pitchFamily="34" charset="0"/>
                <a:cs typeface="Arial" panose="020B0604020202020204" pitchFamily="34" charset="0"/>
              </a:rPr>
              <a:t>Management Operations</a:t>
            </a:r>
            <a:r>
              <a:rPr lang="en-US" sz="1200" dirty="0" smtClean="0">
                <a:latin typeface="Arial" panose="020B0604020202020204" pitchFamily="34" charset="0"/>
                <a:cs typeface="Arial" panose="020B0604020202020204" pitchFamily="34" charset="0"/>
              </a:rPr>
              <a:t>, had the largest </a:t>
            </a:r>
            <a:r>
              <a:rPr lang="en-US" sz="1200" dirty="0" smtClean="0">
                <a:latin typeface="Arial" panose="020B0604020202020204" pitchFamily="34" charset="0"/>
                <a:cs typeface="Arial" panose="020B0604020202020204" pitchFamily="34" charset="0"/>
              </a:rPr>
              <a:t>real fatality value (lowest perception index)</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745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304852"/>
            <a:ext cx="4882760" cy="5016758"/>
          </a:xfrm>
          <a:prstGeom prst="rect">
            <a:avLst/>
          </a:prstGeom>
          <a:noFill/>
          <a:ln>
            <a:solidFill>
              <a:schemeClr val="tx1"/>
            </a:solidFill>
          </a:ln>
        </p:spPr>
        <p:txBody>
          <a:bodyPr wrap="square" rtlCol="0">
            <a:spAutoFit/>
          </a:bodyPr>
          <a:lstStyle/>
          <a:p>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least perceived risk, </a:t>
            </a:r>
            <a:r>
              <a:rPr lang="en-US" sz="1600" b="1" dirty="0">
                <a:solidFill>
                  <a:srgbClr val="FF0000"/>
                </a:solidFill>
                <a:latin typeface="Arial" panose="020B0604020202020204" pitchFamily="34" charset="0"/>
                <a:cs typeface="Arial" panose="020B0604020202020204" pitchFamily="34" charset="0"/>
              </a:rPr>
              <a:t>Management Operations</a:t>
            </a:r>
            <a:r>
              <a:rPr lang="en-US" sz="1600" dirty="0">
                <a:latin typeface="Arial" panose="020B0604020202020204" pitchFamily="34" charset="0"/>
                <a:cs typeface="Arial" panose="020B0604020202020204" pitchFamily="34" charset="0"/>
              </a:rPr>
              <a:t>, had the largest real fatality value (lowest perception index).</a:t>
            </a: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For</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index </a:t>
            </a:r>
            <a:r>
              <a:rPr lang="en-US" sz="1600" b="1" dirty="0">
                <a:latin typeface="Arial" panose="020B0604020202020204" pitchFamily="34" charset="0"/>
                <a:cs typeface="Arial" panose="020B0604020202020204" pitchFamily="34" charset="0"/>
              </a:rPr>
              <a:t>0 </a:t>
            </a:r>
            <a:r>
              <a:rPr lang="en-US" sz="1600" dirty="0" smtClean="0">
                <a:latin typeface="Arial" panose="020B0604020202020204" pitchFamily="34" charset="0"/>
                <a:cs typeface="Arial" panose="020B0604020202020204" pitchFamily="34" charset="0"/>
              </a:rPr>
              <a:t>regression:</a:t>
            </a:r>
          </a:p>
          <a:p>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8.73 (lower risk perception index)</a:t>
            </a:r>
            <a:endParaRPr lang="en-US" sz="1600" dirty="0" smtClean="0">
              <a:latin typeface="Arial" panose="020B0604020202020204" pitchFamily="34" charset="0"/>
              <a:cs typeface="Arial" panose="020B0604020202020204" pitchFamily="34" charset="0"/>
            </a:endParaRPr>
          </a:p>
          <a:p>
            <a:pPr algn="ctr"/>
            <a:r>
              <a:rPr lang="en-US" sz="1600" b="1" dirty="0" smtClean="0">
                <a:latin typeface="Arial" panose="020B0604020202020204" pitchFamily="34" charset="0"/>
                <a:cs typeface="Arial" panose="020B0604020202020204" pitchFamily="34" charset="0"/>
              </a:rPr>
              <a:t>1.841e-09 (largest fatality/injury)</a:t>
            </a: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occupation </a:t>
            </a:r>
            <a:r>
              <a:rPr lang="en-US" sz="1600" dirty="0" smtClean="0">
                <a:latin typeface="Arial" panose="020B0604020202020204" pitchFamily="34" charset="0"/>
                <a:cs typeface="Arial" panose="020B0604020202020204" pitchFamily="34" charset="0"/>
              </a:rPr>
              <a:t>with the most risk for fatality being </a:t>
            </a:r>
            <a:r>
              <a:rPr lang="en-US" sz="1600" b="1" dirty="0" smtClean="0">
                <a:solidFill>
                  <a:srgbClr val="FF0000"/>
                </a:solidFill>
                <a:latin typeface="Arial" panose="020B0604020202020204" pitchFamily="34" charset="0"/>
                <a:cs typeface="Arial" panose="020B0604020202020204" pitchFamily="34" charset="0"/>
              </a:rPr>
              <a:t>Military Specific Operations</a:t>
            </a:r>
            <a:r>
              <a:rPr lang="en-US" sz="1600" dirty="0" smtClean="0">
                <a:latin typeface="Arial" panose="020B0604020202020204" pitchFamily="34" charset="0"/>
                <a:cs typeface="Arial" panose="020B0604020202020204" pitchFamily="34" charset="0"/>
              </a:rPr>
              <a:t>, actually had the </a:t>
            </a:r>
            <a:r>
              <a:rPr lang="en-US" sz="1600" dirty="0" smtClean="0">
                <a:latin typeface="Arial" panose="020B0604020202020204" pitchFamily="34" charset="0"/>
                <a:cs typeface="Arial" panose="020B0604020202020204" pitchFamily="34" charset="0"/>
              </a:rPr>
              <a:t>smallest</a:t>
            </a:r>
            <a:r>
              <a:rPr lang="en-US" sz="1600" dirty="0" smtClean="0">
                <a:latin typeface="Arial" panose="020B0604020202020204" pitchFamily="34" charset="0"/>
                <a:cs typeface="Arial" panose="020B0604020202020204" pitchFamily="34" charset="0"/>
              </a:rPr>
              <a:t> real fatality </a:t>
            </a:r>
            <a:r>
              <a:rPr lang="en-US" sz="1600" dirty="0" smtClean="0">
                <a:latin typeface="Arial" panose="020B0604020202020204" pitchFamily="34" charset="0"/>
                <a:cs typeface="Arial" panose="020B0604020202020204" pitchFamily="34" charset="0"/>
              </a:rPr>
              <a:t>value (highest perception index)</a:t>
            </a:r>
            <a:r>
              <a:rPr lang="en-US" sz="1600" dirty="0" smtClean="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For </a:t>
            </a:r>
            <a:r>
              <a:rPr lang="en-US" sz="1600" b="1" dirty="0" smtClean="0">
                <a:latin typeface="Arial" panose="020B0604020202020204" pitchFamily="34" charset="0"/>
                <a:cs typeface="Arial" panose="020B0604020202020204" pitchFamily="34" charset="0"/>
              </a:rPr>
              <a:t>index </a:t>
            </a:r>
            <a:r>
              <a:rPr lang="en-US" sz="1600" b="1" dirty="0">
                <a:latin typeface="Arial" panose="020B0604020202020204" pitchFamily="34" charset="0"/>
                <a:cs typeface="Arial" panose="020B0604020202020204" pitchFamily="34" charset="0"/>
              </a:rPr>
              <a:t>22 </a:t>
            </a:r>
            <a:r>
              <a:rPr lang="en-US" sz="1600" dirty="0" smtClean="0">
                <a:latin typeface="Arial" panose="020B0604020202020204" pitchFamily="34" charset="0"/>
                <a:cs typeface="Arial" panose="020B0604020202020204" pitchFamily="34" charset="0"/>
              </a:rPr>
              <a:t>regression:</a:t>
            </a:r>
          </a:p>
          <a:p>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10.71 (higher </a:t>
            </a:r>
            <a:r>
              <a:rPr lang="en-US" sz="1600" dirty="0">
                <a:latin typeface="Arial" panose="020B0604020202020204" pitchFamily="34" charset="0"/>
                <a:cs typeface="Arial" panose="020B0604020202020204" pitchFamily="34" charset="0"/>
              </a:rPr>
              <a:t>risk perception index</a:t>
            </a:r>
            <a:r>
              <a:rPr lang="en-US" sz="1600" dirty="0" smtClean="0">
                <a:latin typeface="Arial" panose="020B0604020202020204" pitchFamily="34" charset="0"/>
                <a:cs typeface="Arial" panose="020B0604020202020204" pitchFamily="34" charset="0"/>
              </a:rPr>
              <a:t>)</a:t>
            </a:r>
          </a:p>
          <a:p>
            <a:pPr algn="ctr"/>
            <a:r>
              <a:rPr lang="en-US" sz="1600" b="1" dirty="0" smtClean="0">
                <a:solidFill>
                  <a:srgbClr val="00B0F0"/>
                </a:solidFill>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1.94e-11 (smallest fatality/injury )</a:t>
            </a:r>
          </a:p>
          <a:p>
            <a:endParaRPr lang="en-US" sz="16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
        <p:nvSpPr>
          <p:cNvPr id="10" name="TextBox 9"/>
          <p:cNvSpPr txBox="1"/>
          <p:nvPr/>
        </p:nvSpPr>
        <p:spPr>
          <a:xfrm>
            <a:off x="10552050" y="2390641"/>
            <a:ext cx="940988"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Index 22</a:t>
            </a:r>
            <a:endParaRPr lang="en-US" sz="1400" b="1" dirty="0">
              <a:latin typeface="Arial" panose="020B0604020202020204" pitchFamily="34" charset="0"/>
              <a:cs typeface="Arial" panose="020B0604020202020204" pitchFamily="34" charset="0"/>
            </a:endParaRPr>
          </a:p>
        </p:txBody>
      </p:sp>
      <p:sp>
        <p:nvSpPr>
          <p:cNvPr id="12" name="TextBox 11"/>
          <p:cNvSpPr txBox="1"/>
          <p:nvPr/>
        </p:nvSpPr>
        <p:spPr>
          <a:xfrm>
            <a:off x="6369614" y="3214497"/>
            <a:ext cx="940988"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Index 0</a:t>
            </a:r>
            <a:endParaRPr lang="en-US" sz="1400" b="1" dirty="0">
              <a:latin typeface="Arial" panose="020B0604020202020204" pitchFamily="34" charset="0"/>
              <a:cs typeface="Arial" panose="020B0604020202020204" pitchFamily="34" charset="0"/>
            </a:endParaRPr>
          </a:p>
        </p:txBody>
      </p:sp>
      <p:cxnSp>
        <p:nvCxnSpPr>
          <p:cNvPr id="4" name="Straight Arrow Connector 3"/>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91457" y="834866"/>
            <a:ext cx="3821984" cy="307777"/>
          </a:xfrm>
          <a:prstGeom prst="rect">
            <a:avLst/>
          </a:prstGeom>
          <a:noFill/>
        </p:spPr>
        <p:txBody>
          <a:bodyPr wrap="square" rtlCol="0">
            <a:spAutoFit/>
          </a:bodyPr>
          <a:lstStyle/>
          <a:p>
            <a:r>
              <a:rPr lang="en-US" sz="1400" dirty="0" err="1" smtClean="0">
                <a:latin typeface="Arial" panose="020B0604020202020204" pitchFamily="34" charset="0"/>
                <a:cs typeface="Arial" panose="020B0604020202020204" pitchFamily="34" charset="0"/>
              </a:rPr>
              <a:t>FI_Rate</a:t>
            </a:r>
            <a:r>
              <a:rPr lang="en-US" sz="1400" baseline="-25000" dirty="0" err="1" smtClean="0">
                <a:latin typeface="Arial" panose="020B0604020202020204" pitchFamily="34" charset="0"/>
                <a:cs typeface="Arial" panose="020B0604020202020204" pitchFamily="34" charset="0"/>
              </a:rPr>
              <a:t>value</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10 ^ (-1 * </a:t>
            </a:r>
            <a:r>
              <a:rPr lang="en-US" sz="1400" dirty="0" err="1" smtClean="0">
                <a:latin typeface="Arial" panose="020B0604020202020204" pitchFamily="34" charset="0"/>
                <a:cs typeface="Arial" panose="020B0604020202020204" pitchFamily="34" charset="0"/>
              </a:rPr>
              <a:t>RiskPerception</a:t>
            </a:r>
            <a:r>
              <a:rPr lang="en-US" sz="1400" baseline="-25000" dirty="0" err="1" smtClean="0">
                <a:latin typeface="Arial" panose="020B0604020202020204" pitchFamily="34" charset="0"/>
                <a:cs typeface="Arial" panose="020B0604020202020204" pitchFamily="34" charset="0"/>
              </a:rPr>
              <a:t>logvalue</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1744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8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t>
            </a:r>
            <a:r>
              <a:rPr lang="en-US" sz="1600" dirty="0" smtClean="0">
                <a:latin typeface="Arial" panose="020B0604020202020204" pitchFamily="34" charset="0"/>
                <a:cs typeface="Arial" panose="020B0604020202020204" pitchFamily="34" charset="0"/>
              </a:rPr>
              <a:t>administrative </a:t>
            </a:r>
            <a:r>
              <a:rPr lang="en-US" sz="1600" dirty="0" smtClean="0">
                <a:latin typeface="Arial" panose="020B0604020202020204" pitchFamily="34" charset="0"/>
                <a:cs typeface="Arial" panose="020B0604020202020204" pitchFamily="34" charset="0"/>
              </a:rPr>
              <a:t>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50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ext uri="{D42A27DB-BD31-4B8C-83A1-F6EECF244321}">
                <p14:modId xmlns:p14="http://schemas.microsoft.com/office/powerpoint/2010/main" val="381199873"/>
              </p:ext>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177153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05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9559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86583"/>
            <a:ext cx="11212148" cy="5830527"/>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a:t>
            </a:r>
            <a:r>
              <a:rPr lang="en-US" sz="1400" dirty="0" smtClean="0">
                <a:latin typeface="Arial" panose="020B0604020202020204" pitchFamily="34" charset="0"/>
                <a:cs typeface="Arial" panose="020B0604020202020204" pitchFamily="34" charset="0"/>
              </a:rPr>
              <a:t>create a factor, where the magnitude of the index will demonstrate fatalities normalized to injuries. </a:t>
            </a:r>
            <a:endParaRPr lang="en-US" sz="1400" dirty="0" smtClean="0">
              <a:latin typeface="Arial" panose="020B0604020202020204" pitchFamily="34" charset="0"/>
              <a:cs typeface="Arial" panose="020B0604020202020204" pitchFamily="34" charset="0"/>
            </a:endParaRPr>
          </a:p>
          <a:p>
            <a:pPr marL="342900" indent="-342900">
              <a:buAutoNum type="arabicPeriod" startAt="2"/>
            </a:pPr>
            <a:endParaRPr lang="en-US" sz="1400" dirty="0" smtClean="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create a risk perception index.</a:t>
            </a: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93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8803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44456</TotalTime>
  <Words>2175</Words>
  <Application>Microsoft Office PowerPoint</Application>
  <PresentationFormat>Widescreen</PresentationFormat>
  <Paragraphs>346</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274</cp:revision>
  <dcterms:created xsi:type="dcterms:W3CDTF">2017-11-01T18:42:53Z</dcterms:created>
  <dcterms:modified xsi:type="dcterms:W3CDTF">2021-04-15T17:28:09Z</dcterms:modified>
</cp:coreProperties>
</file>