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9" r:id="rId2"/>
    <p:sldId id="454" r:id="rId3"/>
    <p:sldId id="444" r:id="rId4"/>
    <p:sldId id="453" r:id="rId5"/>
    <p:sldId id="456" r:id="rId6"/>
    <p:sldId id="452" r:id="rId7"/>
    <p:sldId id="460" r:id="rId8"/>
    <p:sldId id="457" r:id="rId9"/>
    <p:sldId id="4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4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47E39-D197-4674-8C62-CC28612C7D1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30A2-CD2B-45CA-AD44-A7A41C6A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accent6">
                <a:lumMod val="0"/>
                <a:lumOff val="100000"/>
              </a:schemeClr>
            </a:gs>
            <a:gs pos="100000">
              <a:srgbClr val="0070C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blob/master/DATA/SOC_al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hsintegration/yfd-phd-bls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tree/master/PLO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60243" y="1085057"/>
            <a:ext cx="5724247" cy="4303019"/>
          </a:xfrm>
          <a:custGeom>
            <a:avLst/>
            <a:gdLst>
              <a:gd name="connsiteX0" fmla="*/ 0 w 5724247"/>
              <a:gd name="connsiteY0" fmla="*/ 0 h 4303019"/>
              <a:gd name="connsiteX1" fmla="*/ 5724247 w 5724247"/>
              <a:gd name="connsiteY1" fmla="*/ 0 h 4303019"/>
              <a:gd name="connsiteX2" fmla="*/ 5724247 w 5724247"/>
              <a:gd name="connsiteY2" fmla="*/ 4303019 h 4303019"/>
              <a:gd name="connsiteX3" fmla="*/ 0 w 5724247"/>
              <a:gd name="connsiteY3" fmla="*/ 4303019 h 4303019"/>
              <a:gd name="connsiteX4" fmla="*/ 0 w 5724247"/>
              <a:gd name="connsiteY4" fmla="*/ 0 h 430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247" h="4303019" fill="none" extrusionOk="0">
                <a:moveTo>
                  <a:pt x="0" y="0"/>
                </a:moveTo>
                <a:cubicBezTo>
                  <a:pt x="2270408" y="-24741"/>
                  <a:pt x="4767754" y="143197"/>
                  <a:pt x="5724247" y="0"/>
                </a:cubicBezTo>
                <a:cubicBezTo>
                  <a:pt x="5701717" y="1401620"/>
                  <a:pt x="5846693" y="3462827"/>
                  <a:pt x="5724247" y="4303019"/>
                </a:cubicBezTo>
                <a:cubicBezTo>
                  <a:pt x="4637960" y="4418593"/>
                  <a:pt x="2072687" y="4239921"/>
                  <a:pt x="0" y="4303019"/>
                </a:cubicBezTo>
                <a:cubicBezTo>
                  <a:pt x="149157" y="3263171"/>
                  <a:pt x="21014" y="1384451"/>
                  <a:pt x="0" y="0"/>
                </a:cubicBezTo>
                <a:close/>
              </a:path>
              <a:path w="5724247" h="4303019" stroke="0" extrusionOk="0">
                <a:moveTo>
                  <a:pt x="0" y="0"/>
                </a:moveTo>
                <a:cubicBezTo>
                  <a:pt x="960177" y="-5514"/>
                  <a:pt x="4591825" y="-144147"/>
                  <a:pt x="5724247" y="0"/>
                </a:cubicBezTo>
                <a:cubicBezTo>
                  <a:pt x="5798046" y="1581827"/>
                  <a:pt x="5846375" y="3336392"/>
                  <a:pt x="5724247" y="4303019"/>
                </a:cubicBezTo>
                <a:cubicBezTo>
                  <a:pt x="3593974" y="4168812"/>
                  <a:pt x="624645" y="4225589"/>
                  <a:pt x="0" y="4303019"/>
                </a:cubicBezTo>
                <a:cubicBezTo>
                  <a:pt x="146676" y="3748188"/>
                  <a:pt x="-78623" y="102650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13194985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hypothesize that risk perception is higher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that have exposure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previous injuries/fatalities.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that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educational and Health care institutions have a lower risk perception than those in Manufacturing.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DC8F07-C72B-452C-A31A-477974197AF0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D1CD37-8CFB-4B53-B59A-33FF38E53C98}"/>
              </a:ext>
            </a:extLst>
          </p:cNvPr>
          <p:cNvGrpSpPr/>
          <p:nvPr/>
        </p:nvGrpSpPr>
        <p:grpSpPr>
          <a:xfrm>
            <a:off x="6272981" y="853436"/>
            <a:ext cx="5458776" cy="3944705"/>
            <a:chOff x="7114166" y="1312696"/>
            <a:chExt cx="3453727" cy="25885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7138F2-54EE-461A-AF01-F5B557EDA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498" y="1312696"/>
              <a:ext cx="3084395" cy="24054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E521F6-9726-46B2-900F-D4EA8FC4E730}"/>
                </a:ext>
              </a:extLst>
            </p:cNvPr>
            <p:cNvSpPr txBox="1"/>
            <p:nvPr/>
          </p:nvSpPr>
          <p:spPr>
            <a:xfrm>
              <a:off x="8453070" y="3624265"/>
              <a:ext cx="1145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Risk Perception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45E5E-F5D0-4BEE-A885-3875B38EE359}"/>
                </a:ext>
              </a:extLst>
            </p:cNvPr>
            <p:cNvSpPr txBox="1"/>
            <p:nvPr/>
          </p:nvSpPr>
          <p:spPr>
            <a:xfrm>
              <a:off x="7114166" y="2106872"/>
              <a:ext cx="369332" cy="5539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Injuries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3E4F717-B1FD-43B1-8303-3247F5E07D6D}"/>
              </a:ext>
            </a:extLst>
          </p:cNvPr>
          <p:cNvSpPr/>
          <p:nvPr/>
        </p:nvSpPr>
        <p:spPr>
          <a:xfrm>
            <a:off x="7497961" y="4987427"/>
            <a:ext cx="3717684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Hypothesis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66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97765"/>
            <a:ext cx="10515600" cy="579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Methodology:  (file structure)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data was collected from the US department of Labor , and uploaded to a GITHUB repository. A series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python programs was created to parse the data for analysis. The data is stored as individual files for each independent variable: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each file you will find eight sample values for each SOC job category, as shown below:</a:t>
            </a: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68074-80DF-405B-9CB8-44AE5D8B1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9873"/>
              </p:ext>
            </p:extLst>
          </p:nvPr>
        </p:nvGraphicFramePr>
        <p:xfrm>
          <a:off x="838200" y="1098799"/>
          <a:ext cx="1106874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51">
                  <a:extLst>
                    <a:ext uri="{9D8B030D-6E8A-4147-A177-3AD203B41FA5}">
                      <a16:colId xmlns:a16="http://schemas.microsoft.com/office/drawing/2014/main" val="2186497179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4036160090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2824248566"/>
                    </a:ext>
                  </a:extLst>
                </a:gridCol>
                <a:gridCol w="2240635">
                  <a:extLst>
                    <a:ext uri="{9D8B030D-6E8A-4147-A177-3AD203B41FA5}">
                      <a16:colId xmlns:a16="http://schemas.microsoft.com/office/drawing/2014/main" val="2014804915"/>
                    </a:ext>
                  </a:extLst>
                </a:gridCol>
                <a:gridCol w="3464594">
                  <a:extLst>
                    <a:ext uri="{9D8B030D-6E8A-4147-A177-3AD203B41FA5}">
                      <a16:colId xmlns:a16="http://schemas.microsoft.com/office/drawing/2014/main" val="18295403"/>
                    </a:ext>
                  </a:extLst>
                </a:gridCol>
              </a:tblGrid>
              <a:tr h="3861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Variables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Service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0081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3504"/>
                  </a:ext>
                </a:extLst>
              </a:tr>
              <a:tr h="141941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NF_AGE_14to15_all.xlsx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NF_AGE_16to19_all.xlsx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NF_AGE_20to24_all.xlsx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NF_AGE_25to34_all.xlsx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NF_AGE_35to44_all.xlsx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NF_AGE_45to54_all.xlsx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NF_AGE_55to64_all.xlsx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NF_AGE_65plus_all.xlsx	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NF_AGE_NR_all.xlsx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NF_GENDER_F_all.xlsx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NF_GENDER_M_all.xlsx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NF_GENDER_NR_all.xlsx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NF_LOS_ltg3mos_all.xlsx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NF_LOS_3to11mos_all.xlsx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NF_LOS_1to5yr_all.xlsx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NF_LOS_5plus_all.xlsx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NF_LOS_NR_all.xlsx	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NF_RBX_Asian_all.xlsx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NF_RDX_Hispanic_all.xlsx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NF_REX_Hawaiian_all.xlsx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NF_RFX_White_all.xlsx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NF_RGX_NR_all.xlsx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NF_RHX_Multi_all.xlsx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NF_RIX_Hispanic_all.xlsx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NF_RCX_Black_AfricanAmerican_all.xlsx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NF_RAX_AmericanIndian_AlaskaNative_all.xlsx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442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4066996"/>
            <a:ext cx="11137759" cy="26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928" y="6273225"/>
            <a:ext cx="826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github.com/ehsintegration/yfd-phd-bls-data/blob/master/DATA/SOC_all.xlsx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The following file contains the standard occupational coding that is used to index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7811" y="16907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96528" y="20016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02" y="1514087"/>
            <a:ext cx="40198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11-0000 Management Occupations</a:t>
            </a:r>
          </a:p>
          <a:p>
            <a:r>
              <a:rPr lang="en-US" sz="1200" dirty="0"/>
              <a:t>11-1000 Top Executives</a:t>
            </a:r>
          </a:p>
          <a:p>
            <a:r>
              <a:rPr lang="en-US" sz="1200" dirty="0"/>
              <a:t>11-1010 Chief Executives</a:t>
            </a:r>
          </a:p>
          <a:p>
            <a:r>
              <a:rPr lang="en-US" sz="1200" dirty="0"/>
              <a:t>11-1011 Chief Executives</a:t>
            </a:r>
          </a:p>
          <a:p>
            <a:r>
              <a:rPr lang="en-US" sz="1200" dirty="0"/>
              <a:t>11-1020 General and Operations Managers</a:t>
            </a:r>
          </a:p>
          <a:p>
            <a:r>
              <a:rPr lang="en-US" sz="1200" dirty="0"/>
              <a:t>11-1021 General and Operations Managers</a:t>
            </a:r>
          </a:p>
          <a:p>
            <a:r>
              <a:rPr lang="en-US" sz="1200" dirty="0"/>
              <a:t>11-1030 Legislators</a:t>
            </a:r>
          </a:p>
          <a:p>
            <a:r>
              <a:rPr lang="en-US" sz="1200" dirty="0"/>
              <a:t>11-1031 Legislators</a:t>
            </a:r>
          </a:p>
          <a:p>
            <a:r>
              <a:rPr lang="en-US" sz="1200" dirty="0" smtClean="0"/>
              <a:t>11-2000 Advertising</a:t>
            </a:r>
            <a:r>
              <a:rPr lang="en-US" sz="1200" dirty="0"/>
              <a:t>, Marketing, Promotions, Public Relations,</a:t>
            </a:r>
          </a:p>
          <a:p>
            <a:r>
              <a:rPr lang="en-US" sz="1200" dirty="0"/>
              <a:t>and Sales Managers</a:t>
            </a:r>
          </a:p>
          <a:p>
            <a:r>
              <a:rPr lang="en-US" sz="1200" dirty="0"/>
              <a:t>11-2010 Advertising and Promotions Managers</a:t>
            </a:r>
          </a:p>
          <a:p>
            <a:r>
              <a:rPr lang="en-US" sz="1200" dirty="0"/>
              <a:t>11-2011 Advertising and Promotions Managers</a:t>
            </a:r>
          </a:p>
          <a:p>
            <a:r>
              <a:rPr lang="en-US" sz="1200" dirty="0"/>
              <a:t>11-2020 Marketing and Sales Managers</a:t>
            </a:r>
          </a:p>
          <a:p>
            <a:r>
              <a:rPr lang="en-US" sz="1200" dirty="0"/>
              <a:t>11-2021 Marketing Managers</a:t>
            </a:r>
          </a:p>
          <a:p>
            <a:r>
              <a:rPr lang="en-US" sz="1200" dirty="0"/>
              <a:t>11-2022 Sales Managers</a:t>
            </a:r>
          </a:p>
          <a:p>
            <a:r>
              <a:rPr lang="en-US" sz="1200" dirty="0"/>
              <a:t>11-2030 Public Relations Managers</a:t>
            </a:r>
          </a:p>
          <a:p>
            <a:r>
              <a:rPr lang="en-US" sz="1200" dirty="0"/>
              <a:t>11-2031 Public Relations Managers</a:t>
            </a:r>
          </a:p>
          <a:p>
            <a:r>
              <a:rPr lang="en-US" sz="1200" dirty="0"/>
              <a:t>11-3000 Operations Specialties Managers</a:t>
            </a:r>
          </a:p>
          <a:p>
            <a:r>
              <a:rPr lang="en-US" sz="1200" dirty="0"/>
              <a:t>11-3010 Administrative Services Managers</a:t>
            </a:r>
          </a:p>
          <a:p>
            <a:r>
              <a:rPr lang="en-US" sz="1200" dirty="0"/>
              <a:t>11-3011 Administrative Services Managers</a:t>
            </a:r>
          </a:p>
          <a:p>
            <a:r>
              <a:rPr lang="en-US" sz="1200" dirty="0"/>
              <a:t>11-3020 Computer and Information Systems </a:t>
            </a:r>
            <a:r>
              <a:rPr lang="en-US" sz="1200" dirty="0" smtClean="0"/>
              <a:t>Managers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18671" y="1391729"/>
            <a:ext cx="64992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11-9140 </a:t>
            </a:r>
            <a:r>
              <a:rPr lang="en-US" sz="1200" dirty="0"/>
              <a:t>Property, Real Estate, and Community </a:t>
            </a:r>
            <a:r>
              <a:rPr lang="en-US" sz="1200" dirty="0" err="1"/>
              <a:t>AssociationManagers</a:t>
            </a:r>
            <a:endParaRPr lang="en-US" sz="1200" dirty="0"/>
          </a:p>
          <a:p>
            <a:r>
              <a:rPr lang="en-US" sz="1200" dirty="0"/>
              <a:t>11-9141 Property, Real Estate, and Community Association Managers</a:t>
            </a:r>
          </a:p>
          <a:p>
            <a:r>
              <a:rPr lang="en-US" sz="1200" dirty="0"/>
              <a:t>11-9150 Social and Community Service Managers</a:t>
            </a:r>
          </a:p>
          <a:p>
            <a:r>
              <a:rPr lang="en-US" sz="1200" dirty="0"/>
              <a:t>11-9151 Social and Community Service Managers</a:t>
            </a:r>
          </a:p>
          <a:p>
            <a:r>
              <a:rPr lang="en-US" sz="1200" dirty="0"/>
              <a:t>11-9190 Miscellaneous Managers</a:t>
            </a:r>
          </a:p>
          <a:p>
            <a:r>
              <a:rPr lang="en-US" sz="1200" dirty="0"/>
              <a:t>11-9199 Managers, All Other</a:t>
            </a:r>
          </a:p>
          <a:p>
            <a:r>
              <a:rPr lang="en-US" sz="1200" dirty="0"/>
              <a:t>13-0000 Business and Financial Operations</a:t>
            </a:r>
          </a:p>
          <a:p>
            <a:r>
              <a:rPr lang="en-US" sz="1200" dirty="0"/>
              <a:t>13-1000 Business Operations Specialists</a:t>
            </a:r>
          </a:p>
          <a:p>
            <a:r>
              <a:rPr lang="en-US" sz="1200" dirty="0"/>
              <a:t>13-1010 Agents and Business Managers of Artists, Performers, and Athletes</a:t>
            </a:r>
          </a:p>
          <a:p>
            <a:r>
              <a:rPr lang="en-US" sz="1200" dirty="0"/>
              <a:t>13-1011 Agents and Business Managers of Artists, Performers, and Athletes</a:t>
            </a:r>
          </a:p>
          <a:p>
            <a:r>
              <a:rPr lang="en-US" sz="1200" dirty="0"/>
              <a:t>13-1020 Buyers and Purchasing Agents</a:t>
            </a:r>
          </a:p>
          <a:p>
            <a:r>
              <a:rPr lang="en-US" sz="1200" dirty="0"/>
              <a:t>13-1021 Purchasing Agents and Buyers, Farm Products</a:t>
            </a:r>
          </a:p>
          <a:p>
            <a:r>
              <a:rPr lang="en-US" sz="1200" dirty="0"/>
              <a:t>13-1022 Wholesale and Retail Buyers, Except Farm Products</a:t>
            </a:r>
          </a:p>
          <a:p>
            <a:r>
              <a:rPr lang="en-US" sz="1200" dirty="0"/>
              <a:t>13-1023 Purchasing Agents, Except Wholesale, Retail, and Farm Products</a:t>
            </a:r>
          </a:p>
          <a:p>
            <a:r>
              <a:rPr lang="en-US" sz="1200" dirty="0"/>
              <a:t>13-1030 Claims Adjusters, Appraisers, Examiners, and Investigators</a:t>
            </a:r>
          </a:p>
          <a:p>
            <a:r>
              <a:rPr lang="en-US" sz="1200" dirty="0"/>
              <a:t>13-1031 Claims Adjusters, Examiners, and Investigators</a:t>
            </a:r>
          </a:p>
          <a:p>
            <a:r>
              <a:rPr lang="en-US" sz="1200" dirty="0"/>
              <a:t>13-1032 Insurance Appraisers, Auto Damage</a:t>
            </a:r>
          </a:p>
          <a:p>
            <a:r>
              <a:rPr lang="en-US" sz="1200" dirty="0"/>
              <a:t>13-1040 Compliance Officers, Except Agriculture, Construction, Health and Safety, and Transportation</a:t>
            </a:r>
          </a:p>
          <a:p>
            <a:r>
              <a:rPr lang="en-US" sz="1200" dirty="0"/>
              <a:t>13-1041 Compliance Officers, Except Agriculture, Construction, Health and Safety, and Transportation</a:t>
            </a:r>
          </a:p>
          <a:p>
            <a:r>
              <a:rPr lang="en-US" sz="1200" dirty="0"/>
              <a:t>13-1050 Cost Estimators</a:t>
            </a:r>
          </a:p>
          <a:p>
            <a:r>
              <a:rPr lang="en-US" sz="1200" dirty="0"/>
              <a:t>13-1051 Cost Estimators</a:t>
            </a:r>
          </a:p>
          <a:p>
            <a:r>
              <a:rPr lang="en-US" sz="1200" dirty="0"/>
              <a:t>13-1060 Emergency Management Specialists</a:t>
            </a:r>
          </a:p>
          <a:p>
            <a:r>
              <a:rPr lang="en-US" sz="1200" dirty="0"/>
              <a:t>13-1061 Emergency Management Specialists</a:t>
            </a:r>
          </a:p>
          <a:p>
            <a:r>
              <a:rPr lang="en-US" sz="1200" dirty="0"/>
              <a:t>13-1070 Human Resources, Training, and Labor Relations </a:t>
            </a:r>
            <a:endParaRPr lang="en-US" sz="1200" dirty="0" smtClean="0"/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819CDC-0A7C-497A-AC0E-6638558CAB57}"/>
              </a:ext>
            </a:extLst>
          </p:cNvPr>
          <p:cNvSpPr txBox="1">
            <a:spLocks/>
          </p:cNvSpPr>
          <p:nvPr/>
        </p:nvSpPr>
        <p:spPr>
          <a:xfrm>
            <a:off x="666722" y="152023"/>
            <a:ext cx="11065035" cy="36908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Occupation Type: SOC </a:t>
            </a:r>
            <a:r>
              <a:rPr lang="en-US" sz="2000" b="1" dirty="0"/>
              <a:t>Standard Occupational Classification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928" y="683358"/>
            <a:ext cx="10515600" cy="109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SOC job category number is used to encode a branch of occupation. The SOC job code consists of 6 numbers, that when read from left to right will further subdivide the group into more specifications. The job code is used to denote a location in a TREE of occupations.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Analysis: SOC (continued)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4"/>
            <a:ext cx="10775077" cy="170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an example of the TREE encoding system, with further descendant selectivity. The “X”s below can be viewed as a don’t care.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occupational code is a 6 different number that clusters occupations into finer and finder resolutions. 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Therefore  a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23XXXX” will select all “legal occupations”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of “231XXX” will select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“lawyers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judges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related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orkers”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231011”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select all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lawyers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569" y="2593675"/>
            <a:ext cx="4254691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11-XXXX  Management Occupations</a:t>
            </a:r>
          </a:p>
          <a:p>
            <a:r>
              <a:rPr lang="en-US" sz="1100" dirty="0"/>
              <a:t>13-XXXX  Business and Financial Operations Occupations</a:t>
            </a:r>
          </a:p>
          <a:p>
            <a:r>
              <a:rPr lang="en-US" sz="1100" dirty="0"/>
              <a:t>15-XXXX  Computer and Mathematical Occupations</a:t>
            </a:r>
          </a:p>
          <a:p>
            <a:r>
              <a:rPr lang="en-US" sz="1100" dirty="0"/>
              <a:t>17-XXXX  Architecture and Engineering Occupations</a:t>
            </a:r>
          </a:p>
          <a:p>
            <a:r>
              <a:rPr lang="en-US" sz="1100" dirty="0"/>
              <a:t>19-XXXX  Life, Physical, and Social Science Occupations</a:t>
            </a:r>
          </a:p>
          <a:p>
            <a:r>
              <a:rPr lang="en-US" sz="1100" dirty="0"/>
              <a:t>21-XXXX  Community and Social Service Occupations</a:t>
            </a:r>
          </a:p>
          <a:p>
            <a:r>
              <a:rPr lang="en-US" sz="1100" dirty="0"/>
              <a:t>23-XXXX  Legal Occupations</a:t>
            </a:r>
          </a:p>
          <a:p>
            <a:r>
              <a:rPr lang="en-US" sz="1100" dirty="0"/>
              <a:t>25-XXXX  Educational Instruction and Library Occupations</a:t>
            </a:r>
          </a:p>
          <a:p>
            <a:r>
              <a:rPr lang="en-US" sz="1100" dirty="0"/>
              <a:t>27-XXXX  Arts, Design, Entertainment, Sports, and Media Occupations</a:t>
            </a:r>
          </a:p>
          <a:p>
            <a:r>
              <a:rPr lang="en-US" sz="1100" dirty="0"/>
              <a:t>29-XXXX  Healthcare Practitioners and Technical Occupations</a:t>
            </a:r>
          </a:p>
          <a:p>
            <a:r>
              <a:rPr lang="en-US" sz="1100" dirty="0"/>
              <a:t>31-XXXX  Healthcare Support Occupations</a:t>
            </a:r>
          </a:p>
          <a:p>
            <a:r>
              <a:rPr lang="en-US" sz="1100" dirty="0"/>
              <a:t>33-XXXX  Protective Service Occupations</a:t>
            </a:r>
          </a:p>
          <a:p>
            <a:r>
              <a:rPr lang="en-US" sz="1100" dirty="0"/>
              <a:t>35-XXXX  Food Preparation and Serving Related Occupations</a:t>
            </a:r>
          </a:p>
          <a:p>
            <a:r>
              <a:rPr lang="en-US" sz="1100" dirty="0"/>
              <a:t>37-XXXX  Building and Grounds Cleaning and Maintenance Occupations</a:t>
            </a:r>
          </a:p>
          <a:p>
            <a:r>
              <a:rPr lang="en-US" sz="1100" dirty="0"/>
              <a:t>39-XXXX  Personal Care and Service Occupations</a:t>
            </a:r>
          </a:p>
          <a:p>
            <a:r>
              <a:rPr lang="en-US" sz="1100" dirty="0"/>
              <a:t>41-XXXX  Sales and Related Occupations</a:t>
            </a:r>
          </a:p>
          <a:p>
            <a:r>
              <a:rPr lang="en-US" sz="1100" dirty="0"/>
              <a:t>43-XXXX  Office and Administrative Support Occupations</a:t>
            </a:r>
          </a:p>
          <a:p>
            <a:r>
              <a:rPr lang="en-US" sz="1100" dirty="0"/>
              <a:t>45-XXXX  Farming, Fishing, and Forestry Occupations</a:t>
            </a:r>
          </a:p>
          <a:p>
            <a:r>
              <a:rPr lang="en-US" sz="1100" dirty="0"/>
              <a:t>47-XXXX  Construction and Extraction Occupations</a:t>
            </a:r>
          </a:p>
          <a:p>
            <a:r>
              <a:rPr lang="en-US" sz="1100" dirty="0"/>
              <a:t>49-XXXX  Installation, Maintenance, and Repair Occupations</a:t>
            </a:r>
          </a:p>
          <a:p>
            <a:r>
              <a:rPr lang="en-US" sz="1100" dirty="0"/>
              <a:t>51-XXXX  Production Occupations</a:t>
            </a:r>
          </a:p>
          <a:p>
            <a:r>
              <a:rPr lang="en-US" sz="1100" dirty="0"/>
              <a:t>53-XXXX  Transportation and Material Moving Occupations</a:t>
            </a:r>
          </a:p>
          <a:p>
            <a:r>
              <a:rPr lang="en-US" sz="1100" dirty="0"/>
              <a:t>55-XXXX  Military Specific </a:t>
            </a:r>
            <a:r>
              <a:rPr lang="en-US" sz="1100" dirty="0" smtClean="0"/>
              <a:t>Occupations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954764" y="4048029"/>
            <a:ext cx="443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also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see that the numbering system increases in a numerical order, in proportionality to human physical manual difficulty.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36257" y="3151517"/>
            <a:ext cx="0" cy="30070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44177" y="2658151"/>
            <a:ext cx="1583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dministrative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0559" y="6093214"/>
            <a:ext cx="17120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Non-Administrative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&amp; Analysis Summary: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ow that we are familiar with the data files and their contents,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can further explore the type of data collected and the reasoning behind it.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one dataset for all FATAL counts for each SOC job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also have multiple datasets for different INJURY lost work dates, where the counts are organized by AGE, GENDER, RACE, LENGTH OF SERVICE.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our analysis we are creating a single averaged value for each of the eight years, for each SOC job code. Then we will be taking 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log10 of this value and then analyzing the distribution. Therefore, the mathematical process will be: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 risk log factor =  -1 * LOG10 [ AVG(FATAL_COUNT / INJURY_COUNT) ]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logarithmic equation above was used for two reasons: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factor out the total population size:</a:t>
            </a:r>
          </a:p>
          <a:p>
            <a:pPr marL="0" indent="0" algn="ctr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(FATAL_COUNT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/ (INJURY_COUNT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 =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FATAL_COUNT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INJURY_COUNT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   To create a factor, where the magnitude of the index will demonstrate fatalities normalized to injuries.  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94755" y="5092784"/>
            <a:ext cx="1610797" cy="301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28297" y="5141229"/>
            <a:ext cx="1659242" cy="253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Repository Location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834" y="1227286"/>
            <a:ext cx="10790334" cy="897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kept in the GITHUB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depository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in the link above. 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SCRIPTS  folder contains the analysis and (RESULTS) for each variable where the graphs are also embed and located within the program itself, or within the PLOTS directory.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022" y="335320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6210" y="4112752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0845" y="3604470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0297" y="4282298"/>
            <a:ext cx="97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324346" y="681899"/>
            <a:ext cx="2490542" cy="24679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9617" y="657721"/>
            <a:ext cx="4633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linkClick r:id="rId2"/>
              </a:rPr>
              <a:t>https://github.com/ehsintegration/yfd-phd-bls-data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42" y="1957274"/>
            <a:ext cx="8263793" cy="49007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314" y="3711081"/>
            <a:ext cx="75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38583" y="3931528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two slides represent the plots found in the SCRIPTS and PLOTS directories. </a:t>
            </a: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data can be found within the PLOTS directory: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slide shows the plot of relative fatal log10 index vs increasing SOC categories level 1.  11XXXX, 12XXXX, 13XXXX…., for the GENDER category.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slide after that, shows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plot of relative fatal log10 index vs increasing SOC categories level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  110000, 111000, 111010….,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the GENDER category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checked our scripts, and there seems to be a true bimodal distribution for the level 6 SOC categories. We believe this is a distribution for two types of labor, administrative vs non-administrative.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plan on separating the data sets, and confirming the above, by performing two level 1 analysis for the two distributions of labor type.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also believe that we see a relationship of injury count, fatal count,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combination. Therefore, we should be able to predict a fatality count given 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injury count. Is this a correct assumption?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 other suggestions as to what other statistical measurements we can perform would be appreciated?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6977" y="1791415"/>
            <a:ext cx="6361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hlinkClick r:id="rId2"/>
              </a:rPr>
              <a:t>https://github.com/ehsintegration/yfd-phd-bls-data/tree/master/PLOTS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64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2" y="3549476"/>
            <a:ext cx="3930952" cy="29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31" y="3432235"/>
            <a:ext cx="4253653" cy="319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979" y="3432235"/>
            <a:ext cx="4253653" cy="31902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  SOC level 1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565" y="675551"/>
            <a:ext cx="6607498" cy="28739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7028" y="1077903"/>
            <a:ext cx="4355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Since, the relative index is a function of: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=  [-1 * log10(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)],</a:t>
            </a:r>
          </a:p>
          <a:p>
            <a:pPr algn="ctr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hen a higher relative log index, correlates to a small fatality/injury rate.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categories on the x axis are ranked from left to right with increasing job risk. We can see a positive slope, that indicates that people with a higher perception of risk have a lower fatality rate.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920" y="863774"/>
            <a:ext cx="10515600" cy="44767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GENDER SOC LEVEL 6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95120"/>
            <a:ext cx="4714240" cy="3535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40" y="60960"/>
            <a:ext cx="4602480" cy="345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3362960"/>
            <a:ext cx="4551680" cy="34137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  SOC level 6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5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44036</TotalTime>
  <Words>1340</Words>
  <Application>Microsoft Office PowerPoint</Application>
  <PresentationFormat>Widescreen</PresentationFormat>
  <Paragraphs>216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GENDER SOC LEVEL 6</vt:lpstr>
    </vt:vector>
  </TitlesOfParts>
  <Company>Florida International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Perception_Compliance and Injuries</dc:title>
  <dc:creator>Yenny Farinas Diaz</dc:creator>
  <cp:lastModifiedBy>Edward Diaz</cp:lastModifiedBy>
  <cp:revision>241</cp:revision>
  <dcterms:created xsi:type="dcterms:W3CDTF">2017-11-01T18:42:53Z</dcterms:created>
  <dcterms:modified xsi:type="dcterms:W3CDTF">2021-04-14T05:08:11Z</dcterms:modified>
</cp:coreProperties>
</file>