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76" r:id="rId2"/>
    <p:sldId id="483" r:id="rId3"/>
    <p:sldId id="423" r:id="rId4"/>
    <p:sldId id="439" r:id="rId5"/>
    <p:sldId id="499" r:id="rId6"/>
    <p:sldId id="437" r:id="rId7"/>
    <p:sldId id="462" r:id="rId8"/>
    <p:sldId id="463" r:id="rId9"/>
    <p:sldId id="465" r:id="rId10"/>
    <p:sldId id="407" r:id="rId11"/>
    <p:sldId id="454" r:id="rId12"/>
    <p:sldId id="401" r:id="rId13"/>
    <p:sldId id="456" r:id="rId14"/>
    <p:sldId id="458" r:id="rId15"/>
    <p:sldId id="489" r:id="rId16"/>
    <p:sldId id="459" r:id="rId17"/>
    <p:sldId id="457" r:id="rId18"/>
    <p:sldId id="467" r:id="rId19"/>
    <p:sldId id="424" r:id="rId20"/>
    <p:sldId id="425" r:id="rId21"/>
    <p:sldId id="496" r:id="rId22"/>
    <p:sldId id="490" r:id="rId23"/>
    <p:sldId id="435" r:id="rId24"/>
    <p:sldId id="460" r:id="rId25"/>
    <p:sldId id="474" r:id="rId26"/>
    <p:sldId id="497" r:id="rId27"/>
    <p:sldId id="475" r:id="rId28"/>
    <p:sldId id="470" r:id="rId29"/>
    <p:sldId id="486" r:id="rId30"/>
    <p:sldId id="477" r:id="rId31"/>
    <p:sldId id="478" r:id="rId32"/>
    <p:sldId id="480" r:id="rId33"/>
    <p:sldId id="482" r:id="rId34"/>
    <p:sldId id="484" r:id="rId35"/>
    <p:sldId id="485" r:id="rId36"/>
    <p:sldId id="493" r:id="rId37"/>
    <p:sldId id="494" r:id="rId38"/>
    <p:sldId id="261" r:id="rId39"/>
    <p:sldId id="256" r:id="rId40"/>
    <p:sldId id="257" r:id="rId41"/>
    <p:sldId id="258" r:id="rId42"/>
    <p:sldId id="259" r:id="rId43"/>
    <p:sldId id="260" r:id="rId44"/>
    <p:sldId id="263" r:id="rId45"/>
    <p:sldId id="265" r:id="rId46"/>
    <p:sldId id="283" r:id="rId47"/>
    <p:sldId id="284" r:id="rId48"/>
    <p:sldId id="285" r:id="rId49"/>
    <p:sldId id="286" r:id="rId50"/>
    <p:sldId id="266" r:id="rId51"/>
    <p:sldId id="267" r:id="rId52"/>
    <p:sldId id="268" r:id="rId53"/>
    <p:sldId id="269" r:id="rId54"/>
    <p:sldId id="270" r:id="rId55"/>
    <p:sldId id="271" r:id="rId56"/>
    <p:sldId id="272" r:id="rId57"/>
    <p:sldId id="273" r:id="rId58"/>
    <p:sldId id="274" r:id="rId59"/>
    <p:sldId id="275" r:id="rId60"/>
    <p:sldId id="498" r:id="rId61"/>
    <p:sldId id="277" r:id="rId62"/>
    <p:sldId id="278" r:id="rId63"/>
    <p:sldId id="281" r:id="rId64"/>
    <p:sldId id="279" r:id="rId65"/>
    <p:sldId id="280" r:id="rId66"/>
    <p:sldId id="282" r:id="rId67"/>
    <p:sldId id="468" r:id="rId68"/>
    <p:sldId id="429" r:id="rId69"/>
    <p:sldId id="434" r:id="rId70"/>
    <p:sldId id="469" r:id="rId71"/>
    <p:sldId id="402" r:id="rId72"/>
    <p:sldId id="394" r:id="rId73"/>
    <p:sldId id="396" r:id="rId74"/>
    <p:sldId id="440" r:id="rId75"/>
    <p:sldId id="362" r:id="rId76"/>
    <p:sldId id="495" r:id="rId77"/>
    <p:sldId id="46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inas Diaz, Yenny" initials="FDY" lastIdx="1" clrIdx="0">
    <p:extLst>
      <p:ext uri="{19B8F6BF-5375-455C-9EA6-DF929625EA0E}">
        <p15:presenceInfo xmlns:p15="http://schemas.microsoft.com/office/powerpoint/2012/main" userId="S::DIAZY@fsnai.com::fbaa5e94-c6a0-4c27-a50d-25fa56b4050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296"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22</a:t>
            </a:fld>
            <a:endParaRPr lang="en-US"/>
          </a:p>
        </p:txBody>
      </p:sp>
    </p:spTree>
    <p:extLst>
      <p:ext uri="{BB962C8B-B14F-4D97-AF65-F5344CB8AC3E}">
        <p14:creationId xmlns:p14="http://schemas.microsoft.com/office/powerpoint/2010/main" val="99904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23</a:t>
            </a:fld>
            <a:endParaRPr lang="en-US"/>
          </a:p>
        </p:txBody>
      </p:sp>
    </p:spTree>
    <p:extLst>
      <p:ext uri="{BB962C8B-B14F-4D97-AF65-F5344CB8AC3E}">
        <p14:creationId xmlns:p14="http://schemas.microsoft.com/office/powerpoint/2010/main" val="389412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all the jobs and collapsed them together.  </a:t>
            </a:r>
          </a:p>
          <a:p>
            <a:r>
              <a:rPr lang="en-US" dirty="0"/>
              <a:t>For each SOC code, averaged the age years into one value, then took the averaged fatality and divided by the averaged injury for that specific SOC code.</a:t>
            </a:r>
          </a:p>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25</a:t>
            </a:fld>
            <a:endParaRPr lang="en-US"/>
          </a:p>
        </p:txBody>
      </p:sp>
    </p:spTree>
    <p:extLst>
      <p:ext uri="{BB962C8B-B14F-4D97-AF65-F5344CB8AC3E}">
        <p14:creationId xmlns:p14="http://schemas.microsoft.com/office/powerpoint/2010/main" val="88271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all the jobs and collapsed them together.  </a:t>
            </a:r>
          </a:p>
          <a:p>
            <a:r>
              <a:rPr lang="en-US" dirty="0"/>
              <a:t>For each SOC code, averaged the age years into one value, then took the averaged fatality and divided by the averaged injury for that specific SOC code.</a:t>
            </a:r>
          </a:p>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26</a:t>
            </a:fld>
            <a:endParaRPr lang="en-US"/>
          </a:p>
        </p:txBody>
      </p:sp>
    </p:spTree>
    <p:extLst>
      <p:ext uri="{BB962C8B-B14F-4D97-AF65-F5344CB8AC3E}">
        <p14:creationId xmlns:p14="http://schemas.microsoft.com/office/powerpoint/2010/main" val="3711995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Fatality/Injury</a:t>
            </a:r>
          </a:p>
          <a:p>
            <a:r>
              <a:rPr lang="en-US" dirty="0"/>
              <a:t>Never will have an FRO &gt;1</a:t>
            </a:r>
          </a:p>
          <a:p>
            <a:r>
              <a:rPr lang="en-US" dirty="0"/>
              <a:t>The closer to zero, the higher the Risk Perception. A small fatality will have a high risk perception.</a:t>
            </a:r>
          </a:p>
        </p:txBody>
      </p:sp>
      <p:sp>
        <p:nvSpPr>
          <p:cNvPr id="4" name="Slide Number Placeholder 3"/>
          <p:cNvSpPr>
            <a:spLocks noGrp="1"/>
          </p:cNvSpPr>
          <p:nvPr>
            <p:ph type="sldNum" sz="quarter" idx="10"/>
          </p:nvPr>
        </p:nvSpPr>
        <p:spPr/>
        <p:txBody>
          <a:bodyPr/>
          <a:lstStyle/>
          <a:p>
            <a:fld id="{F0E330A2-CD2B-45CA-AD44-A7A41C6AD554}" type="slidenum">
              <a:rPr lang="en-US" smtClean="0"/>
              <a:t>29</a:t>
            </a:fld>
            <a:endParaRPr lang="en-US"/>
          </a:p>
        </p:txBody>
      </p:sp>
    </p:spTree>
    <p:extLst>
      <p:ext uri="{BB962C8B-B14F-4D97-AF65-F5344CB8AC3E}">
        <p14:creationId xmlns:p14="http://schemas.microsoft.com/office/powerpoint/2010/main" val="343099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30</a:t>
            </a:fld>
            <a:endParaRPr lang="en-US"/>
          </a:p>
        </p:txBody>
      </p:sp>
    </p:spTree>
    <p:extLst>
      <p:ext uri="{BB962C8B-B14F-4D97-AF65-F5344CB8AC3E}">
        <p14:creationId xmlns:p14="http://schemas.microsoft.com/office/powerpoint/2010/main" val="400449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Greater Risk Perception = less fatalities</a:t>
            </a:r>
          </a:p>
          <a:p>
            <a:r>
              <a:rPr lang="en-US" dirty="0"/>
              <a:t>Fatalities divided by Injuries --</a:t>
            </a:r>
            <a:r>
              <a:rPr lang="en-US" dirty="0">
                <a:sym typeface="Wingdings" panose="05000000000000000000" pitchFamily="2" charset="2"/>
              </a:rPr>
              <a:t> Risk perception profile</a:t>
            </a:r>
          </a:p>
          <a:p>
            <a:r>
              <a:rPr lang="en-US" dirty="0">
                <a:sym typeface="Wingdings" panose="05000000000000000000" pitchFamily="2" charset="2"/>
              </a:rPr>
              <a:t>Higher RP, lower fatality rate</a:t>
            </a:r>
          </a:p>
          <a:p>
            <a:endParaRPr lang="en-US" dirty="0">
              <a:sym typeface="Wingdings" panose="05000000000000000000" pitchFamily="2" charset="2"/>
            </a:endParaRPr>
          </a:p>
          <a:p>
            <a:r>
              <a:rPr lang="en-US" dirty="0">
                <a:sym typeface="Wingdings" panose="05000000000000000000" pitchFamily="2" charset="2"/>
              </a:rPr>
              <a:t>For every F/I we take the log.</a:t>
            </a:r>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31</a:t>
            </a:fld>
            <a:endParaRPr lang="en-US"/>
          </a:p>
        </p:txBody>
      </p:sp>
    </p:spTree>
    <p:extLst>
      <p:ext uri="{BB962C8B-B14F-4D97-AF65-F5344CB8AC3E}">
        <p14:creationId xmlns:p14="http://schemas.microsoft.com/office/powerpoint/2010/main" val="375348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selected the Log Equation used?</a:t>
            </a:r>
          </a:p>
          <a:p>
            <a:r>
              <a:rPr lang="en-US" dirty="0"/>
              <a:t>Because some data has large values and other small.  By taking the log it allows us to look at the data in as a linear distribution.  </a:t>
            </a:r>
          </a:p>
          <a:p>
            <a:endParaRPr lang="en-US" dirty="0"/>
          </a:p>
          <a:p>
            <a:r>
              <a:rPr lang="en-US" dirty="0"/>
              <a:t>Then took the anti log in order to convert back to a true (numerical) fatality/injury rate (independent of occupation size).</a:t>
            </a:r>
          </a:p>
          <a:p>
            <a:endParaRPr lang="en-US" dirty="0"/>
          </a:p>
          <a:p>
            <a:r>
              <a:rPr lang="en-US" dirty="0"/>
              <a:t>The X value is risk.</a:t>
            </a: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33</a:t>
            </a:fld>
            <a:endParaRPr lang="en-US"/>
          </a:p>
        </p:txBody>
      </p:sp>
    </p:spTree>
    <p:extLst>
      <p:ext uri="{BB962C8B-B14F-4D97-AF65-F5344CB8AC3E}">
        <p14:creationId xmlns:p14="http://schemas.microsoft.com/office/powerpoint/2010/main" val="277652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35</a:t>
            </a:fld>
            <a:endParaRPr lang="en-US"/>
          </a:p>
        </p:txBody>
      </p:sp>
    </p:spTree>
    <p:extLst>
      <p:ext uri="{BB962C8B-B14F-4D97-AF65-F5344CB8AC3E}">
        <p14:creationId xmlns:p14="http://schemas.microsoft.com/office/powerpoint/2010/main" val="772190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36</a:t>
            </a:fld>
            <a:endParaRPr lang="en-US"/>
          </a:p>
        </p:txBody>
      </p:sp>
    </p:spTree>
    <p:extLst>
      <p:ext uri="{BB962C8B-B14F-4D97-AF65-F5344CB8AC3E}">
        <p14:creationId xmlns:p14="http://schemas.microsoft.com/office/powerpoint/2010/main" val="336662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trike="sngStrike" dirty="0">
              <a:solidFill>
                <a:srgbClr val="FF0000"/>
              </a:solidFill>
              <a:highlight>
                <a:srgbClr val="FFFF00"/>
              </a:highlight>
              <a:latin typeface="Arial" panose="020B0604020202020204" pitchFamily="34" charset="0"/>
              <a:cs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4</a:t>
            </a:fld>
            <a:endParaRPr lang="en-US"/>
          </a:p>
        </p:txBody>
      </p:sp>
    </p:spTree>
    <p:extLst>
      <p:ext uri="{BB962C8B-B14F-4D97-AF65-F5344CB8AC3E}">
        <p14:creationId xmlns:p14="http://schemas.microsoft.com/office/powerpoint/2010/main" val="3382361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2394363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68</a:t>
            </a:fld>
            <a:endParaRPr lang="en-US"/>
          </a:p>
        </p:txBody>
      </p:sp>
    </p:spTree>
    <p:extLst>
      <p:ext uri="{BB962C8B-B14F-4D97-AF65-F5344CB8AC3E}">
        <p14:creationId xmlns:p14="http://schemas.microsoft.com/office/powerpoint/2010/main" val="3138684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69</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75</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10</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Converting to </a:t>
            </a:r>
            <a:r>
              <a:rPr lang="en-US" i="0" dirty="0"/>
              <a:t>CSV format w</a:t>
            </a:r>
            <a:r>
              <a:rPr lang="en-US" sz="1200" i="0" dirty="0">
                <a:solidFill>
                  <a:srgbClr val="00B050"/>
                </a:solidFill>
              </a:rPr>
              <a:t>as a challenging process.</a:t>
            </a: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12</a:t>
            </a:fld>
            <a:endParaRPr lang="en-US"/>
          </a:p>
        </p:txBody>
      </p:sp>
    </p:spTree>
    <p:extLst>
      <p:ext uri="{BB962C8B-B14F-4D97-AF65-F5344CB8AC3E}">
        <p14:creationId xmlns:p14="http://schemas.microsoft.com/office/powerpoint/2010/main" val="342711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13</a:t>
            </a:fld>
            <a:endParaRPr lang="en-US"/>
          </a:p>
        </p:txBody>
      </p:sp>
    </p:spTree>
    <p:extLst>
      <p:ext uri="{BB962C8B-B14F-4D97-AF65-F5344CB8AC3E}">
        <p14:creationId xmlns:p14="http://schemas.microsoft.com/office/powerpoint/2010/main" val="136593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data files.  How it looks like and how the files correlates to the variables.</a:t>
            </a: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17</a:t>
            </a:fld>
            <a:endParaRPr lang="en-US"/>
          </a:p>
        </p:txBody>
      </p:sp>
    </p:spTree>
    <p:extLst>
      <p:ext uri="{BB962C8B-B14F-4D97-AF65-F5344CB8AC3E}">
        <p14:creationId xmlns:p14="http://schemas.microsoft.com/office/powerpoint/2010/main" val="184349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have to flip my graphs so that Risk Perception is on the X axis and Risk is on the Y axis.</a:t>
            </a:r>
          </a:p>
          <a:p>
            <a:r>
              <a:rPr lang="en-US" dirty="0"/>
              <a:t>Artificial system was created for Risk ranging from </a:t>
            </a:r>
            <a:r>
              <a:rPr lang="en-AU" dirty="0"/>
              <a:t>(0.0 to 22.0).</a:t>
            </a:r>
            <a:endParaRPr lang="en-US" dirty="0"/>
          </a:p>
          <a:p>
            <a:r>
              <a:rPr lang="en-AU" dirty="0"/>
              <a:t>We took the enumerated categories and turned it into a real number ranging from (0.0 to 22.0).</a:t>
            </a:r>
          </a:p>
        </p:txBody>
      </p:sp>
      <p:sp>
        <p:nvSpPr>
          <p:cNvPr id="4" name="Slide Number Placeholder 3"/>
          <p:cNvSpPr>
            <a:spLocks noGrp="1"/>
          </p:cNvSpPr>
          <p:nvPr>
            <p:ph type="sldNum" sz="quarter" idx="5"/>
          </p:nvPr>
        </p:nvSpPr>
        <p:spPr/>
        <p:txBody>
          <a:bodyPr/>
          <a:lstStyle/>
          <a:p>
            <a:fld id="{F0E330A2-CD2B-45CA-AD44-A7A41C6AD554}" type="slidenum">
              <a:rPr lang="en-US" smtClean="0"/>
              <a:t>19</a:t>
            </a:fld>
            <a:endParaRPr lang="en-US"/>
          </a:p>
        </p:txBody>
      </p:sp>
    </p:spTree>
    <p:extLst>
      <p:ext uri="{BB962C8B-B14F-4D97-AF65-F5344CB8AC3E}">
        <p14:creationId xmlns:p14="http://schemas.microsoft.com/office/powerpoint/2010/main" val="224134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20</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21</a:t>
            </a:fld>
            <a:endParaRPr lang="en-US"/>
          </a:p>
        </p:txBody>
      </p:sp>
    </p:spTree>
    <p:extLst>
      <p:ext uri="{BB962C8B-B14F-4D97-AF65-F5344CB8AC3E}">
        <p14:creationId xmlns:p14="http://schemas.microsoft.com/office/powerpoint/2010/main" val="51826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5/11/2022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bls.gov/opub/" TargetMode="External"/><Relationship Id="rId4" Type="http://schemas.openxmlformats.org/officeDocument/2006/relationships/hyperlink" Target="https://github.com/ehsintegration/yfd-phd-bls-data/tree/master/DAT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4.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846359"/>
            <a:ext cx="10146199" cy="4793942"/>
          </a:xfrm>
        </p:spPr>
        <p:txBody>
          <a:bodyPr>
            <a:noAutofit/>
          </a:bodyPr>
          <a:lstStyle/>
          <a:p>
            <a:r>
              <a:rPr lang="en-US" sz="3200" b="1" dirty="0"/>
              <a:t>Relationship between Occupational Injury Probability</a:t>
            </a:r>
            <a:br>
              <a:rPr lang="en-US" sz="3200" b="1" dirty="0"/>
            </a:br>
            <a:r>
              <a:rPr lang="en-US" sz="3200" b="1" dirty="0"/>
              <a:t>and Risk Perception in Industry</a:t>
            </a:r>
            <a:r>
              <a:rPr lang="en-US" sz="2800" dirty="0"/>
              <a:t/>
            </a:r>
            <a:br>
              <a:rPr lang="en-US" sz="2800" dirty="0"/>
            </a:br>
            <a:r>
              <a:rPr lang="en-US" sz="3200" dirty="0"/>
              <a:t> </a:t>
            </a:r>
            <a:br>
              <a:rPr lang="en-US" sz="3200" dirty="0"/>
            </a:br>
            <a:r>
              <a:rPr lang="en-US" sz="2400" dirty="0"/>
              <a:t/>
            </a:r>
            <a:br>
              <a:rPr lang="en-US" sz="2400" dirty="0"/>
            </a:br>
            <a:r>
              <a:rPr lang="en-US" sz="2000" dirty="0"/>
              <a:t>Committee Update Meeting </a:t>
            </a:r>
            <a:br>
              <a:rPr lang="en-US" sz="2000" dirty="0"/>
            </a:br>
            <a:r>
              <a:rPr lang="en-US" sz="2000" dirty="0" smtClean="0"/>
              <a:t>2022</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Yenny </a:t>
            </a:r>
            <a:r>
              <a:rPr lang="en-US" sz="2000" dirty="0" err="1"/>
              <a:t>Fariñas</a:t>
            </a:r>
            <a:r>
              <a:rPr lang="en-US" sz="2000" dirty="0"/>
              <a:t> Diaz</a:t>
            </a:r>
            <a:br>
              <a:rPr lang="en-US" sz="2000" dirty="0"/>
            </a:br>
            <a:r>
              <a:rPr lang="en-US" sz="2400" dirty="0"/>
              <a:t/>
            </a:r>
            <a:br>
              <a:rPr lang="en-US" sz="2400" dirty="0"/>
            </a:br>
            <a:r>
              <a:rPr lang="en-US" sz="2400" dirty="0"/>
              <a:t/>
            </a:r>
            <a:br>
              <a:rPr lang="en-US" sz="2400" dirty="0"/>
            </a:br>
            <a:r>
              <a:rPr lang="en-US" sz="2400" dirty="0"/>
              <a:t/>
            </a:r>
            <a:br>
              <a:rPr lang="en-US" sz="2400" dirty="0"/>
            </a:br>
            <a:endParaRPr lang="en-US" sz="1600" dirty="0"/>
          </a:p>
        </p:txBody>
      </p:sp>
      <p:sp>
        <p:nvSpPr>
          <p:cNvPr id="3" name="Subtitle 2"/>
          <p:cNvSpPr>
            <a:spLocks noGrp="1"/>
          </p:cNvSpPr>
          <p:nvPr>
            <p:ph type="subTitle" idx="1"/>
          </p:nvPr>
        </p:nvSpPr>
        <p:spPr>
          <a:xfrm>
            <a:off x="1644132" y="5864805"/>
            <a:ext cx="9144000" cy="780757"/>
          </a:xfrm>
        </p:spPr>
        <p:txBody>
          <a:bodyPr/>
          <a:lstStyle/>
          <a:p>
            <a:pPr>
              <a:spcBef>
                <a:spcPts val="0"/>
              </a:spcBef>
            </a:pPr>
            <a:r>
              <a:rPr lang="en-US" sz="1800" dirty="0"/>
              <a:t>Department of Environmental Health Sciences</a:t>
            </a:r>
          </a:p>
          <a:p>
            <a:pPr>
              <a:spcBef>
                <a:spcPts val="0"/>
              </a:spcBef>
            </a:pPr>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a:t>
            </a:r>
            <a:r>
              <a:rPr lang="en-US" sz="1800" b="1" dirty="0">
                <a:latin typeface="Arial" panose="020B0604020202020204" pitchFamily="34" charset="0"/>
                <a:cs typeface="Arial" panose="020B0604020202020204" pitchFamily="34" charset="0"/>
              </a:rPr>
              <a:t>of 8 years of Injury, Illness and Fatalities </a:t>
            </a:r>
            <a:r>
              <a:rPr lang="en-US" sz="1800" dirty="0">
                <a:latin typeface="Arial" panose="020B0604020202020204" pitchFamily="34" charset="0"/>
                <a:cs typeface="Arial" panose="020B0604020202020204" pitchFamily="34" charset="0"/>
              </a:rPr>
              <a:t>data from the United States Department of labor from </a:t>
            </a:r>
            <a:r>
              <a:rPr lang="en-US" sz="1800" b="1" dirty="0">
                <a:latin typeface="Arial" panose="020B0604020202020204" pitchFamily="34" charset="0"/>
                <a:cs typeface="Arial" panose="020B0604020202020204" pitchFamily="34" charset="0"/>
              </a:rPr>
              <a:t>2011 through 2018 </a:t>
            </a:r>
            <a:r>
              <a:rPr lang="en-US" sz="1800" dirty="0">
                <a:latin typeface="Arial" panose="020B0604020202020204" pitchFamily="34" charset="0"/>
                <a:cs typeface="Arial" panose="020B0604020202020204" pitchFamily="34" charset="0"/>
              </a:rPr>
              <a:t>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injury and fatality data is representative of various private sector industries reported to the United States Department of labor, of which all will be used for this study.</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t>
            </a:r>
            <a:r>
              <a:rPr lang="en-US" sz="1800" b="1" dirty="0">
                <a:latin typeface="Arial" panose="020B0604020202020204" pitchFamily="34" charset="0"/>
                <a:cs typeface="Arial" panose="020B0604020202020204" pitchFamily="34" charset="0"/>
              </a:rPr>
              <a:t>“Any work-related injury or illness that results in loss of consciousness, days away from work, restricted work, or transfer to another job.  Any work-related injury or illness requiring medical treatment beyond first aid”</a:t>
            </a:r>
            <a:r>
              <a:rPr lang="en-US" sz="1800" dirty="0">
                <a:latin typeface="Arial" panose="020B0604020202020204" pitchFamily="34" charset="0"/>
                <a:cs typeface="Arial" panose="020B0604020202020204" pitchFamily="34" charset="0"/>
              </a:rPr>
              <a:t>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Required Sample size:  </a:t>
            </a:r>
          </a:p>
          <a:p>
            <a:r>
              <a:rPr lang="en-US" sz="1800" dirty="0">
                <a:latin typeface="Arial" panose="020B0604020202020204" pitchFamily="34" charset="0"/>
                <a:cs typeface="Arial" panose="020B0604020202020204" pitchFamily="34" charset="0"/>
              </a:rPr>
              <a:t>Alpha levels were set at </a:t>
            </a:r>
            <a:r>
              <a:rPr lang="en-US" sz="1800" b="1" dirty="0">
                <a:latin typeface="Arial" panose="020B0604020202020204" pitchFamily="34" charset="0"/>
                <a:cs typeface="Arial" panose="020B0604020202020204" pitchFamily="34" charset="0"/>
              </a:rPr>
              <a:t>0.05 (95% confidence level),  </a:t>
            </a:r>
            <a:r>
              <a:rPr lang="en-US" sz="1800" dirty="0">
                <a:latin typeface="Arial" panose="020B0604020202020204" pitchFamily="34" charset="0"/>
                <a:cs typeface="Arial" panose="020B0604020202020204" pitchFamily="34" charset="0"/>
              </a:rPr>
              <a:t>with a 5% margin of error, therefore requiring a </a:t>
            </a:r>
            <a:r>
              <a:rPr lang="en-US" sz="1800" b="1" dirty="0">
                <a:latin typeface="Arial" panose="020B0604020202020204" pitchFamily="34" charset="0"/>
                <a:cs typeface="Arial" panose="020B0604020202020204" pitchFamily="34" charset="0"/>
              </a:rPr>
              <a:t>population size of a minimum of 385</a:t>
            </a:r>
            <a:r>
              <a:rPr lang="en-US" sz="1800" dirty="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Our analysis in the GIT repository,  shows that the collected data points in the study exceeds the required sample size of 385.</a:t>
            </a: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DATA OVERVIEW</a:t>
            </a:r>
          </a:p>
        </p:txBody>
      </p:sp>
    </p:spTree>
    <p:extLst>
      <p:ext uri="{BB962C8B-B14F-4D97-AF65-F5344CB8AC3E}">
        <p14:creationId xmlns:p14="http://schemas.microsoft.com/office/powerpoint/2010/main" val="140587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700391"/>
            <a:ext cx="11117942" cy="6033896"/>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Data collected and converted to CSV format was stored at : </a:t>
            </a:r>
            <a:r>
              <a:rPr lang="en-US" sz="1800" dirty="0">
                <a:solidFill>
                  <a:srgbClr val="00B050"/>
                </a:solidFill>
                <a:hlinkClick r:id="rId4"/>
              </a:rPr>
              <a:t>https://github.com/ehsintegration/yfd-phd-bls-data/tree/master/DATA</a:t>
            </a:r>
            <a:endParaRPr lang="en-US" sz="1800" dirty="0">
              <a:solidFill>
                <a:srgbClr val="00B050"/>
              </a:solidFill>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xmlns=""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Overview</a:t>
            </a:r>
          </a:p>
        </p:txBody>
      </p:sp>
    </p:spTree>
    <p:extLst>
      <p:ext uri="{BB962C8B-B14F-4D97-AF65-F5344CB8AC3E}">
        <p14:creationId xmlns:p14="http://schemas.microsoft.com/office/powerpoint/2010/main" val="357259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815" y="615386"/>
            <a:ext cx="6730323" cy="5968415"/>
          </a:xfrm>
        </p:spPr>
        <p:txBody>
          <a:bodyPr>
            <a:normAutofit fontScale="25000" lnSpcReduction="20000"/>
          </a:bodyPr>
          <a:lstStyle/>
          <a:p>
            <a:pPr marL="0" indent="0">
              <a:buNone/>
            </a:pPr>
            <a:endParaRPr lang="en-US" sz="1600" dirty="0">
              <a:latin typeface="Arial" panose="020B0604020202020204" pitchFamily="34" charset="0"/>
              <a:cs typeface="Arial" panose="020B0604020202020204" pitchFamily="34" charset="0"/>
            </a:endParaRPr>
          </a:p>
          <a:p>
            <a:pPr marL="0" indent="0">
              <a:buNone/>
            </a:pPr>
            <a:r>
              <a:rPr lang="en-US" sz="7200" b="1" dirty="0">
                <a:latin typeface="Arial" panose="020B0604020202020204" pitchFamily="34" charset="0"/>
                <a:cs typeface="Arial" panose="020B0604020202020204" pitchFamily="34" charset="0"/>
              </a:rPr>
              <a:t>For our proposed risk analysis, we will be:</a:t>
            </a:r>
          </a:p>
          <a:p>
            <a:pPr marL="0" indent="0">
              <a:buNone/>
            </a:pPr>
            <a:endParaRPr lang="en-US" sz="7200" b="1" dirty="0">
              <a:latin typeface="Arial" panose="020B0604020202020204" pitchFamily="34" charset="0"/>
              <a:cs typeface="Arial" panose="020B0604020202020204" pitchFamily="34" charset="0"/>
            </a:endParaRPr>
          </a:p>
          <a:p>
            <a:pPr marL="342900" indent="-342900">
              <a:buFont typeface="+mj-lt"/>
              <a:buAutoNum type="arabicPeriod"/>
            </a:pPr>
            <a:r>
              <a:rPr lang="en-US" sz="7200" dirty="0">
                <a:latin typeface="Arial" panose="020B0604020202020204" pitchFamily="34" charset="0"/>
                <a:cs typeface="Arial" panose="020B0604020202020204" pitchFamily="34" charset="0"/>
              </a:rPr>
              <a:t>Obtained fatality and workplace injury data from the department of US Labor Statistics.  </a:t>
            </a:r>
          </a:p>
          <a:p>
            <a:pPr marL="342900" indent="-342900">
              <a:buFont typeface="+mj-lt"/>
              <a:buAutoNum type="arabicPeriod"/>
            </a:pPr>
            <a:r>
              <a:rPr lang="en-US" sz="7200" dirty="0">
                <a:latin typeface="Arial" panose="020B0604020202020204" pitchFamily="34" charset="0"/>
                <a:cs typeface="Arial" panose="020B0604020202020204" pitchFamily="34" charset="0"/>
              </a:rPr>
              <a:t>Collected data for over for over </a:t>
            </a:r>
            <a:r>
              <a:rPr lang="en-US" sz="7200" b="1" dirty="0">
                <a:latin typeface="Arial" panose="020B0604020202020204" pitchFamily="34" charset="0"/>
                <a:cs typeface="Arial" panose="020B0604020202020204" pitchFamily="34" charset="0"/>
              </a:rPr>
              <a:t>nine hundred (900) </a:t>
            </a:r>
            <a:r>
              <a:rPr lang="en-US" sz="7200" dirty="0">
                <a:latin typeface="Arial" panose="020B0604020202020204" pitchFamily="34" charset="0"/>
                <a:cs typeface="Arial" panose="020B0604020202020204" pitchFamily="34" charset="0"/>
              </a:rPr>
              <a:t>occupations within an </a:t>
            </a:r>
            <a:r>
              <a:rPr lang="en-US" sz="7200" b="1" dirty="0">
                <a:latin typeface="Arial" panose="020B0604020202020204" pitchFamily="34" charset="0"/>
                <a:cs typeface="Arial" panose="020B0604020202020204" pitchFamily="34" charset="0"/>
              </a:rPr>
              <a:t>eight (8) year </a:t>
            </a:r>
            <a:r>
              <a:rPr lang="en-US" sz="7200" dirty="0">
                <a:latin typeface="Arial" panose="020B0604020202020204" pitchFamily="34" charset="0"/>
                <a:cs typeface="Arial" panose="020B0604020202020204" pitchFamily="34" charset="0"/>
              </a:rPr>
              <a:t>period.</a:t>
            </a:r>
          </a:p>
          <a:p>
            <a:pPr marL="342900" indent="-342900">
              <a:buFont typeface="+mj-lt"/>
              <a:buAutoNum type="arabicPeriod"/>
            </a:pPr>
            <a:r>
              <a:rPr lang="en-US" sz="7200" dirty="0">
                <a:latin typeface="Arial" panose="020B0604020202020204" pitchFamily="34" charset="0"/>
                <a:cs typeface="Arial" panose="020B0604020202020204" pitchFamily="34" charset="0"/>
              </a:rPr>
              <a:t>We have one (1) dataset for all </a:t>
            </a:r>
            <a:r>
              <a:rPr lang="en-US" sz="7200" b="1" dirty="0">
                <a:latin typeface="Arial" panose="020B0604020202020204" pitchFamily="34" charset="0"/>
                <a:cs typeface="Arial" panose="020B0604020202020204" pitchFamily="34" charset="0"/>
              </a:rPr>
              <a:t>FATAL</a:t>
            </a:r>
            <a:r>
              <a:rPr lang="en-US" sz="7200" dirty="0">
                <a:latin typeface="Arial" panose="020B0604020202020204" pitchFamily="34" charset="0"/>
                <a:cs typeface="Arial" panose="020B0604020202020204" pitchFamily="34" charset="0"/>
              </a:rPr>
              <a:t> counts for each SOC job code.  </a:t>
            </a:r>
            <a:r>
              <a:rPr lang="en-US" sz="6400" i="1" dirty="0">
                <a:latin typeface="Arial" panose="020B0604020202020204" pitchFamily="34" charset="0"/>
                <a:cs typeface="Arial" panose="020B0604020202020204" pitchFamily="34" charset="0"/>
              </a:rPr>
              <a:t>(Fatalities are expressed as totals and not per category due to the Department of Labor data repository).</a:t>
            </a:r>
            <a:endParaRPr lang="en-US" sz="7200" i="1" dirty="0">
              <a:latin typeface="Arial" panose="020B0604020202020204" pitchFamily="34" charset="0"/>
              <a:cs typeface="Arial" panose="020B0604020202020204" pitchFamily="34" charset="0"/>
            </a:endParaRPr>
          </a:p>
          <a:p>
            <a:pPr marL="342900" indent="-342900">
              <a:buFont typeface="+mj-lt"/>
              <a:buAutoNum type="arabicPeriod"/>
            </a:pPr>
            <a:r>
              <a:rPr lang="en-US" sz="7200" dirty="0">
                <a:latin typeface="Arial" panose="020B0604020202020204" pitchFamily="34" charset="0"/>
                <a:cs typeface="Arial" panose="020B0604020202020204" pitchFamily="34" charset="0"/>
              </a:rPr>
              <a:t>We also have multiple datasets for different </a:t>
            </a:r>
            <a:r>
              <a:rPr lang="en-US" sz="7200" b="1" dirty="0">
                <a:latin typeface="Arial" panose="020B0604020202020204" pitchFamily="34" charset="0"/>
                <a:cs typeface="Arial" panose="020B0604020202020204" pitchFamily="34" charset="0"/>
              </a:rPr>
              <a:t>INJURY</a:t>
            </a:r>
            <a:r>
              <a:rPr lang="en-US" sz="7200" dirty="0">
                <a:latin typeface="Arial" panose="020B0604020202020204" pitchFamily="34" charset="0"/>
                <a:cs typeface="Arial" panose="020B0604020202020204" pitchFamily="34" charset="0"/>
              </a:rPr>
              <a:t> counts by categories of: GENDER, AGE, LENGTH OF SERVICE, RACE and TYPE OF INJURY EVENT.</a:t>
            </a:r>
          </a:p>
          <a:p>
            <a:pPr marL="0" indent="0">
              <a:buNone/>
            </a:pPr>
            <a:endParaRPr lang="en-US" sz="7200"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The </a:t>
            </a:r>
            <a:r>
              <a:rPr lang="en-US" sz="7200" b="1" dirty="0">
                <a:latin typeface="Arial" panose="020B0604020202020204" pitchFamily="34" charset="0"/>
                <a:cs typeface="Arial" panose="020B0604020202020204" pitchFamily="34" charset="0"/>
              </a:rPr>
              <a:t>SOCJOBCODE:</a:t>
            </a:r>
          </a:p>
          <a:p>
            <a:r>
              <a:rPr lang="en-US" sz="7200" dirty="0">
                <a:latin typeface="Arial" panose="020B0604020202020204" pitchFamily="34" charset="0"/>
                <a:cs typeface="Arial" panose="020B0604020202020204" pitchFamily="34" charset="0"/>
              </a:rPr>
              <a:t>Is a numerical categorical classification system, that is used to encode the occupational type.  It is encoded such that it can also be used as an </a:t>
            </a:r>
            <a:r>
              <a:rPr lang="en-US" sz="7200" b="1" dirty="0">
                <a:latin typeface="Arial" panose="020B0604020202020204" pitchFamily="34" charset="0"/>
                <a:cs typeface="Arial" panose="020B0604020202020204" pitchFamily="34" charset="0"/>
              </a:rPr>
              <a:t>independent variable</a:t>
            </a:r>
            <a:r>
              <a:rPr lang="en-US" sz="7200" dirty="0">
                <a:latin typeface="Arial" panose="020B0604020202020204" pitchFamily="34" charset="0"/>
                <a:cs typeface="Arial" panose="020B0604020202020204" pitchFamily="34" charset="0"/>
              </a:rPr>
              <a:t>. </a:t>
            </a:r>
          </a:p>
          <a:p>
            <a:r>
              <a:rPr lang="en-US" sz="7200" dirty="0">
                <a:latin typeface="Arial" panose="020B0604020202020204" pitchFamily="34" charset="0"/>
                <a:cs typeface="Arial" panose="020B0604020202020204" pitchFamily="34" charset="0"/>
              </a:rPr>
              <a:t>It is a six-digit number, where the numeric place value implements an administrative encoding.</a:t>
            </a:r>
          </a:p>
          <a:p>
            <a:r>
              <a:rPr lang="en-US" sz="7200" dirty="0">
                <a:latin typeface="Arial" panose="020B0604020202020204" pitchFamily="34" charset="0"/>
                <a:cs typeface="Arial" panose="020B0604020202020204" pitchFamily="34" charset="0"/>
              </a:rPr>
              <a:t>The numerical range of this encoding is also enumerated in increasing risk order, where the job classifications at the higher value range represents occupations with a lower degree of administrative type work but higher risk jobs.</a:t>
            </a:r>
          </a:p>
          <a:p>
            <a:pPr marL="0" indent="0">
              <a:buNone/>
            </a:pPr>
            <a:r>
              <a:rPr lang="en-US" sz="1600" dirty="0">
                <a:latin typeface="Arial" panose="020B0604020202020204" pitchFamily="34" charset="0"/>
                <a:cs typeface="Arial" panose="020B0604020202020204" pitchFamily="34" charset="0"/>
              </a:rPr>
              <a:t>  </a:t>
            </a:r>
          </a:p>
        </p:txBody>
      </p:sp>
      <p:sp>
        <p:nvSpPr>
          <p:cNvPr id="7" name="TextBox 6"/>
          <p:cNvSpPr txBox="1"/>
          <p:nvPr/>
        </p:nvSpPr>
        <p:spPr>
          <a:xfrm>
            <a:off x="7992944" y="1397639"/>
            <a:ext cx="4409198" cy="4708981"/>
          </a:xfrm>
          <a:prstGeom prst="rect">
            <a:avLst/>
          </a:prstGeom>
          <a:noFill/>
        </p:spPr>
        <p:txBody>
          <a:bodyPr wrap="square" rtlCol="0">
            <a:spAutoFit/>
          </a:bodyPr>
          <a:lstStyle/>
          <a:p>
            <a:r>
              <a:rPr lang="en-US" sz="1200" dirty="0"/>
              <a:t>11-XXXX  Management Occupations</a:t>
            </a:r>
          </a:p>
          <a:p>
            <a:r>
              <a:rPr lang="en-US" sz="1200" dirty="0"/>
              <a:t>13-XXXX  Business and Financial Operations Occupations</a:t>
            </a:r>
          </a:p>
          <a:p>
            <a:r>
              <a:rPr lang="en-US" sz="1200" dirty="0"/>
              <a:t>15-XXXX  Computer and Mathematical Occupations</a:t>
            </a:r>
          </a:p>
          <a:p>
            <a:r>
              <a:rPr lang="en-US" sz="1200" dirty="0"/>
              <a:t>17-XXXX  Architecture and Engineering Occupations</a:t>
            </a:r>
          </a:p>
          <a:p>
            <a:r>
              <a:rPr lang="en-US" sz="1200" dirty="0"/>
              <a:t>19-XXXX  Life, Physical, and Social Science Occupations</a:t>
            </a:r>
          </a:p>
          <a:p>
            <a:r>
              <a:rPr lang="en-US" sz="1200" dirty="0"/>
              <a:t>21-XXXX  Community and Social Service Occupations</a:t>
            </a:r>
          </a:p>
          <a:p>
            <a:r>
              <a:rPr lang="en-US" sz="1200" dirty="0"/>
              <a:t>23-XXXX  Legal Occupations</a:t>
            </a:r>
          </a:p>
          <a:p>
            <a:r>
              <a:rPr lang="en-US" sz="1200" dirty="0"/>
              <a:t>25-XXXX  Educational Instruction and Library Occupations</a:t>
            </a:r>
          </a:p>
          <a:p>
            <a:r>
              <a:rPr lang="en-US" sz="1200" dirty="0"/>
              <a:t>27-XXXX  Arts, Design, Entertainment, Sports, and Media Occupations</a:t>
            </a:r>
          </a:p>
          <a:p>
            <a:r>
              <a:rPr lang="en-US" sz="1200" dirty="0"/>
              <a:t>29-XXXX  Healthcare Practitioners and Technical Occupations</a:t>
            </a:r>
          </a:p>
          <a:p>
            <a:r>
              <a:rPr lang="en-US" sz="1200" dirty="0"/>
              <a:t>31-XXXX  Healthcare Support Occupations</a:t>
            </a:r>
          </a:p>
          <a:p>
            <a:r>
              <a:rPr lang="en-US" sz="1200" dirty="0"/>
              <a:t>33-XXXX  Protective Service Occupations</a:t>
            </a:r>
          </a:p>
          <a:p>
            <a:r>
              <a:rPr lang="en-US" sz="1200" dirty="0"/>
              <a:t>35-XXXX  Food Preparation and Serving Related Occupations</a:t>
            </a:r>
          </a:p>
          <a:p>
            <a:r>
              <a:rPr lang="en-US" sz="1200" dirty="0"/>
              <a:t>37-XXXX  Building and Grounds Cleaning and Maintenance Occupations</a:t>
            </a:r>
          </a:p>
          <a:p>
            <a:r>
              <a:rPr lang="en-US" sz="1200" dirty="0"/>
              <a:t>39-XXXX  Personal Care and Service Occupations</a:t>
            </a:r>
          </a:p>
          <a:p>
            <a:r>
              <a:rPr lang="en-US" sz="1200" dirty="0"/>
              <a:t>41-XXXX  Sales and Related Occupations</a:t>
            </a:r>
          </a:p>
          <a:p>
            <a:r>
              <a:rPr lang="en-US" sz="1200" dirty="0"/>
              <a:t>43-XXXX  Office and Administrative Support Occupations</a:t>
            </a:r>
          </a:p>
          <a:p>
            <a:r>
              <a:rPr lang="en-US" sz="1200" dirty="0"/>
              <a:t>45-XXXX  Farming, Fishing, and Forestry Occupations</a:t>
            </a:r>
          </a:p>
          <a:p>
            <a:r>
              <a:rPr lang="en-US" sz="1200" dirty="0"/>
              <a:t>47-XXXX  Construction and Extraction Occupations</a:t>
            </a:r>
          </a:p>
          <a:p>
            <a:r>
              <a:rPr lang="en-US" sz="1200" dirty="0"/>
              <a:t>49-XXXX  Installation, Maintenance, and Repair Occupations</a:t>
            </a:r>
          </a:p>
          <a:p>
            <a:r>
              <a:rPr lang="en-US" sz="1200" dirty="0"/>
              <a:t>51-XXXX  Production Occupations</a:t>
            </a:r>
          </a:p>
          <a:p>
            <a:r>
              <a:rPr lang="en-US" sz="1200" dirty="0"/>
              <a:t>53-XXXX  Transportation and Material Moving Occupations</a:t>
            </a:r>
          </a:p>
          <a:p>
            <a:r>
              <a:rPr lang="en-US" sz="1200" dirty="0"/>
              <a:t>55-XXXX  Military Specific Occupations</a:t>
            </a:r>
          </a:p>
        </p:txBody>
      </p:sp>
      <p:cxnSp>
        <p:nvCxnSpPr>
          <p:cNvPr id="8" name="Straight Arrow Connector 7"/>
          <p:cNvCxnSpPr>
            <a:cxnSpLocks/>
          </p:cNvCxnSpPr>
          <p:nvPr/>
        </p:nvCxnSpPr>
        <p:spPr>
          <a:xfrm>
            <a:off x="7826285" y="1298695"/>
            <a:ext cx="0" cy="498040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303338" y="707353"/>
            <a:ext cx="1614749"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Administrative </a:t>
            </a:r>
          </a:p>
          <a:p>
            <a:r>
              <a:rPr lang="en-US" sz="1400" dirty="0">
                <a:solidFill>
                  <a:srgbClr val="FF0000"/>
                </a:solidFill>
                <a:latin typeface="Arial" panose="020B0604020202020204" pitchFamily="34" charset="0"/>
                <a:cs typeface="Arial" panose="020B0604020202020204" pitchFamily="34" charset="0"/>
              </a:rPr>
              <a:t>(Lower risk jobs)</a:t>
            </a:r>
          </a:p>
        </p:txBody>
      </p:sp>
      <p:sp>
        <p:nvSpPr>
          <p:cNvPr id="10" name="Rectangle 9"/>
          <p:cNvSpPr/>
          <p:nvPr/>
        </p:nvSpPr>
        <p:spPr>
          <a:xfrm>
            <a:off x="6870232" y="6322299"/>
            <a:ext cx="1712011"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Non-Administrative </a:t>
            </a:r>
            <a:r>
              <a:rPr lang="en-US" sz="1400" dirty="0">
                <a:solidFill>
                  <a:srgbClr val="FF0000"/>
                </a:solidFill>
                <a:latin typeface="Arial" panose="020B0604020202020204" pitchFamily="34" charset="0"/>
                <a:cs typeface="Arial" panose="020B0604020202020204" pitchFamily="34" charset="0"/>
              </a:rPr>
              <a:t>(Higher risk jobs)</a:t>
            </a:r>
          </a:p>
        </p:txBody>
      </p:sp>
      <p:sp>
        <p:nvSpPr>
          <p:cNvPr id="11" name="Title 1">
            <a:extLst>
              <a:ext uri="{FF2B5EF4-FFF2-40B4-BE49-F238E27FC236}">
                <a16:creationId xmlns:a16="http://schemas.microsoft.com/office/drawing/2014/main" id="{54C71F55-615F-4EB5-9115-886014265D3B}"/>
              </a:ext>
            </a:extLst>
          </p:cNvPr>
          <p:cNvSpPr txBox="1">
            <a:spLocks/>
          </p:cNvSpPr>
          <p:nvPr/>
        </p:nvSpPr>
        <p:spPr>
          <a:xfrm>
            <a:off x="573314" y="17364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Overview</a:t>
            </a:r>
          </a:p>
        </p:txBody>
      </p:sp>
      <p:sp>
        <p:nvSpPr>
          <p:cNvPr id="12" name="Rectangle 11">
            <a:extLst>
              <a:ext uri="{FF2B5EF4-FFF2-40B4-BE49-F238E27FC236}">
                <a16:creationId xmlns:a16="http://schemas.microsoft.com/office/drawing/2014/main" id="{C3E4F717-B1FD-43B1-8303-3247F5E07D6D}"/>
              </a:ext>
            </a:extLst>
          </p:cNvPr>
          <p:cNvSpPr/>
          <p:nvPr/>
        </p:nvSpPr>
        <p:spPr>
          <a:xfrm>
            <a:off x="9156579" y="6279103"/>
            <a:ext cx="24817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3</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cs typeface="Arial" panose="020B0604020202020204" pitchFamily="34" charset="0"/>
              </a:rPr>
              <a:t>SOC level 1 risk profile.</a:t>
            </a:r>
          </a:p>
        </p:txBody>
      </p:sp>
      <p:sp>
        <p:nvSpPr>
          <p:cNvPr id="4" name="TextBox 3">
            <a:extLst>
              <a:ext uri="{FF2B5EF4-FFF2-40B4-BE49-F238E27FC236}">
                <a16:creationId xmlns:a16="http://schemas.microsoft.com/office/drawing/2014/main" id="{8DBC3512-AFB4-4E0B-98DE-1B2CDD5E372D}"/>
              </a:ext>
            </a:extLst>
          </p:cNvPr>
          <p:cNvSpPr txBox="1"/>
          <p:nvPr/>
        </p:nvSpPr>
        <p:spPr>
          <a:xfrm>
            <a:off x="7303338" y="470311"/>
            <a:ext cx="2532201" cy="369332"/>
          </a:xfrm>
          <a:prstGeom prst="rect">
            <a:avLst/>
          </a:prstGeom>
          <a:noFill/>
        </p:spPr>
        <p:txBody>
          <a:bodyPr wrap="square" rtlCol="0">
            <a:spAutoFit/>
          </a:bodyPr>
          <a:lstStyle/>
          <a:p>
            <a:r>
              <a:rPr lang="en-US" b="1" dirty="0"/>
              <a:t>SOCJOBCODE</a:t>
            </a:r>
            <a:endParaRPr lang="en-AU" b="1" dirty="0"/>
          </a:p>
        </p:txBody>
      </p:sp>
    </p:spTree>
    <p:extLst>
      <p:ext uri="{BB962C8B-B14F-4D97-AF65-F5344CB8AC3E}">
        <p14:creationId xmlns:p14="http://schemas.microsoft.com/office/powerpoint/2010/main" val="192064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389925" cy="584775"/>
          </a:xfrm>
          <a:prstGeom prst="rect">
            <a:avLst/>
          </a:prstGeom>
          <a:noFill/>
        </p:spPr>
        <p:txBody>
          <a:bodyPr wrap="none" rtlCol="0">
            <a:spAutoFit/>
          </a:bodyPr>
          <a:lstStyle/>
          <a:p>
            <a:r>
              <a:rPr lang="en-US" dirty="0"/>
              <a:t> (</a:t>
            </a:r>
            <a:r>
              <a:rPr lang="en-US" dirty="0">
                <a:hlinkClick r:id="rId2"/>
              </a:rPr>
              <a:t>https://github.com/ehsintegration/yfd-phd-bls-data/blob/master/DATA/SOC_all.xlsx</a:t>
            </a:r>
            <a:r>
              <a:rPr lang="en-US" dirty="0"/>
              <a:t>)</a:t>
            </a:r>
          </a:p>
          <a:p>
            <a:r>
              <a:rPr lang="en-US" sz="1400" dirty="0">
                <a:solidFill>
                  <a:srgbClr val="00B050"/>
                </a:solidFill>
              </a:rPr>
              <a:t>  </a:t>
            </a:r>
            <a:r>
              <a:rPr lang="en-US" sz="1400" b="1" dirty="0">
                <a:solidFill>
                  <a:srgbClr val="00B050"/>
                </a:solidFill>
              </a:rPr>
              <a:t>The following file contains all the standard occupational coding that is used to index the data (all SOC codes).</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492572"/>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a:t>11-2000 Advertising,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Managers</a:t>
            </a:r>
          </a:p>
          <a:p>
            <a:r>
              <a:rPr lang="en-US" sz="1200" dirty="0"/>
              <a:t>.</a:t>
            </a:r>
          </a:p>
          <a:p>
            <a:r>
              <a:rPr lang="en-US" sz="1200" dirty="0"/>
              <a:t>.</a:t>
            </a:r>
          </a:p>
          <a:p>
            <a:r>
              <a:rPr lang="en-US" sz="1200" dirty="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a:t>.</a:t>
            </a:r>
          </a:p>
          <a:p>
            <a:r>
              <a:rPr lang="en-US" sz="1200" dirty="0"/>
              <a:t>.</a:t>
            </a:r>
          </a:p>
          <a:p>
            <a:r>
              <a:rPr lang="en-US" sz="1200" dirty="0"/>
              <a:t>11-9140 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p>
          <a:p>
            <a:r>
              <a:rPr lang="en-US" sz="1200" dirty="0"/>
              <a:t>.</a:t>
            </a:r>
          </a:p>
          <a:p>
            <a:r>
              <a:rPr lang="en-US" sz="1200" dirty="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a:ln>
            <a:solidFill>
              <a:srgbClr val="00B0F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Overview:  Analysis (Occupation Type: SOC 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7823" y="618652"/>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Overview:  Analysis (Occupation Type: SOC Standard Occupational Classification) </a:t>
            </a:r>
            <a:r>
              <a:rPr lang="en-US" sz="2000" b="1" dirty="0"/>
              <a:t> </a:t>
            </a:r>
          </a:p>
        </p:txBody>
      </p:sp>
      <p:sp>
        <p:nvSpPr>
          <p:cNvPr id="5" name="TextBox 4">
            <a:extLst>
              <a:ext uri="{FF2B5EF4-FFF2-40B4-BE49-F238E27FC236}">
                <a16:creationId xmlns:a16="http://schemas.microsoft.com/office/drawing/2014/main" id="{EBA27321-6FAB-4976-9DEE-4F6ADACD6017}"/>
              </a:ext>
            </a:extLst>
          </p:cNvPr>
          <p:cNvSpPr txBox="1"/>
          <p:nvPr/>
        </p:nvSpPr>
        <p:spPr>
          <a:xfrm>
            <a:off x="730533" y="787619"/>
            <a:ext cx="4777290" cy="4247317"/>
          </a:xfrm>
          <a:prstGeom prst="rect">
            <a:avLst/>
          </a:prstGeom>
          <a:noFill/>
        </p:spPr>
        <p:txBody>
          <a:bodyPr wrap="square">
            <a:spAutoFit/>
          </a:bodyPr>
          <a:lstStyle/>
          <a:p>
            <a:r>
              <a:rPr lang="en-US" sz="1800" b="1" dirty="0"/>
              <a:t>SOC Level 1 – Cumulative </a:t>
            </a:r>
            <a:r>
              <a:rPr lang="en-US" b="1" dirty="0"/>
              <a:t>C</a:t>
            </a:r>
            <a:r>
              <a:rPr lang="en-US" sz="1800" b="1" dirty="0"/>
              <a:t>ount</a:t>
            </a:r>
          </a:p>
          <a:p>
            <a:endParaRPr lang="en-US" b="1" dirty="0"/>
          </a:p>
          <a:p>
            <a:pPr marL="285750" indent="-285750">
              <a:buFont typeface="Arial" panose="020B0604020202020204" pitchFamily="34" charset="0"/>
              <a:buChar char="•"/>
            </a:pPr>
            <a:r>
              <a:rPr lang="en-US" dirty="0"/>
              <a:t>The X’s represent a don’t care condition. Which means it is a wildcard that represents all possible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XXXX-mask  </a:t>
            </a:r>
          </a:p>
          <a:p>
            <a:pPr marL="742950" lvl="1" indent="-285750">
              <a:buFont typeface="Arial" panose="020B0604020202020204" pitchFamily="34" charset="0"/>
              <a:buChar char="•"/>
            </a:pPr>
            <a:r>
              <a:rPr lang="en-US" dirty="0"/>
              <a:t>This XXXX-mask nomenclature represents a cumulative count for all sublevel occupations within that structure.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mathematical analysis scripts parse all of the sublevel occupations and groups them to obtain a final count for the complete group.</a:t>
            </a:r>
            <a:endParaRPr lang="en-AU" dirty="0"/>
          </a:p>
        </p:txBody>
      </p:sp>
      <p:sp>
        <p:nvSpPr>
          <p:cNvPr id="7" name="Rectangle 6">
            <a:extLst>
              <a:ext uri="{FF2B5EF4-FFF2-40B4-BE49-F238E27FC236}">
                <a16:creationId xmlns:a16="http://schemas.microsoft.com/office/drawing/2014/main" id="{C3E4F717-B1FD-43B1-8303-3247F5E07D6D}"/>
              </a:ext>
            </a:extLst>
          </p:cNvPr>
          <p:cNvSpPr/>
          <p:nvPr/>
        </p:nvSpPr>
        <p:spPr>
          <a:xfrm>
            <a:off x="5562323" y="6454411"/>
            <a:ext cx="24817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3</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cs typeface="Arial" panose="020B0604020202020204" pitchFamily="34" charset="0"/>
              </a:rPr>
              <a:t>SOC level 1 risk profile.</a:t>
            </a:r>
          </a:p>
        </p:txBody>
      </p:sp>
      <p:cxnSp>
        <p:nvCxnSpPr>
          <p:cNvPr id="3" name="Straight Arrow Connector 2"/>
          <p:cNvCxnSpPr/>
          <p:nvPr/>
        </p:nvCxnSpPr>
        <p:spPr>
          <a:xfrm flipV="1">
            <a:off x="2161860" y="2325362"/>
            <a:ext cx="3400463" cy="3089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49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Analysis: Example of SOC Tree Branch</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a:solidFill>
                  <a:srgbClr val="7030A0"/>
                </a:solidFill>
                <a:latin typeface="Courier New" panose="02070309020205020404" pitchFamily="49" charset="0"/>
                <a:cs typeface="Courier New" panose="02070309020205020404" pitchFamily="49" charset="0"/>
              </a:rPr>
              <a:t>Therefore  a  occupational index of “23XXXX” will select all “legal occupations”</a:t>
            </a:r>
          </a:p>
          <a:p>
            <a:pPr lvl="1"/>
            <a:r>
              <a:rPr lang="en-US" sz="1200" b="1" dirty="0">
                <a:solidFill>
                  <a:srgbClr val="7030A0"/>
                </a:solidFill>
                <a:latin typeface="Courier New" panose="02070309020205020404" pitchFamily="49" charset="0"/>
                <a:cs typeface="Courier New" panose="02070309020205020404" pitchFamily="49" charset="0"/>
              </a:rPr>
              <a:t>And a         occupational index of “231XXX” will select all “lawyers, judges, and related workers”</a:t>
            </a:r>
          </a:p>
          <a:p>
            <a:pPr lvl="1"/>
            <a:r>
              <a:rPr lang="en-US" sz="1200" b="1" dirty="0">
                <a:solidFill>
                  <a:srgbClr val="7030A0"/>
                </a:solidFill>
                <a:latin typeface="Courier New" panose="02070309020205020404" pitchFamily="49" charset="0"/>
                <a:cs typeface="Courier New" panose="02070309020205020404" pitchFamily="49" charset="0"/>
              </a:rPr>
              <a:t>And a         occupational index of “231011” will select all “lawyers”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b="1" dirty="0">
                <a:solidFill>
                  <a:schemeClr val="bg1"/>
                </a:solidFill>
                <a:highlight>
                  <a:srgbClr val="FF0000"/>
                </a:highlight>
              </a:rPr>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Occupations</a:t>
            </a:r>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see that the numbering system increases in a numerical order, in proportionality to human physical manual difficulty.</a:t>
            </a: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Administrative</a:t>
            </a:r>
          </a:p>
        </p:txBody>
      </p:sp>
      <p:sp>
        <p:nvSpPr>
          <p:cNvPr id="13" name="Rectangle 12"/>
          <p:cNvSpPr/>
          <p:nvPr/>
        </p:nvSpPr>
        <p:spPr>
          <a:xfrm>
            <a:off x="4850559" y="6093214"/>
            <a:ext cx="1712011"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Non-Administrative</a:t>
            </a:r>
          </a:p>
        </p:txBody>
      </p:sp>
      <p:sp>
        <p:nvSpPr>
          <p:cNvPr id="10" name="Rectangle 9">
            <a:extLst>
              <a:ext uri="{FF2B5EF4-FFF2-40B4-BE49-F238E27FC236}">
                <a16:creationId xmlns:a16="http://schemas.microsoft.com/office/drawing/2014/main" id="{C3E4F717-B1FD-43B1-8303-3247F5E07D6D}"/>
              </a:ext>
            </a:extLst>
          </p:cNvPr>
          <p:cNvSpPr/>
          <p:nvPr/>
        </p:nvSpPr>
        <p:spPr>
          <a:xfrm>
            <a:off x="6562568" y="6516227"/>
            <a:ext cx="24817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3</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cs typeface="Arial" panose="020B0604020202020204" pitchFamily="34" charset="0"/>
              </a:rPr>
              <a:t>SOC level 1 risk profile.</a:t>
            </a:r>
          </a:p>
        </p:txBody>
      </p:sp>
    </p:spTree>
    <p:extLst>
      <p:ext uri="{BB962C8B-B14F-4D97-AF65-F5344CB8AC3E}">
        <p14:creationId xmlns:p14="http://schemas.microsoft.com/office/powerpoint/2010/main" val="363073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All the data was collected from the US department of Labor and uploaded to a GITHUB repository. A series of </a:t>
            </a:r>
            <a:r>
              <a:rPr lang="en-US" sz="1400" dirty="0" err="1">
                <a:latin typeface="Arial" panose="020B0604020202020204" pitchFamily="34" charset="0"/>
                <a:cs typeface="Arial" panose="020B0604020202020204" pitchFamily="34" charset="0"/>
              </a:rPr>
              <a:t>Jupyter</a:t>
            </a:r>
            <a:r>
              <a:rPr lang="en-US" sz="1400" dirty="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NF_AGE_NR_all.xlsx </a:t>
                      </a: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NF_GENDER_NR_all.xlsx</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NF_LOS_NR_all.xlsx	</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NF_RAX_AmericanIndian_AlaskaNative_all.xlsx</a:t>
                      </a: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3"/>
          <a:stretch>
            <a:fillRect/>
          </a:stretch>
        </p:blipFill>
        <p:spPr>
          <a:xfrm>
            <a:off x="815197" y="3934723"/>
            <a:ext cx="11137759" cy="2611652"/>
          </a:xfrm>
          <a:prstGeom prst="rect">
            <a:avLst/>
          </a:prstGeom>
        </p:spPr>
      </p:pic>
      <p:sp>
        <p:nvSpPr>
          <p:cNvPr id="5" name="Title 1">
            <a:extLst>
              <a:ext uri="{FF2B5EF4-FFF2-40B4-BE49-F238E27FC236}">
                <a16:creationId xmlns:a16="http://schemas.microsoft.com/office/drawing/2014/main" id="{44C92F67-6BB0-4F4A-BB69-2892AE9CE77E}"/>
              </a:ext>
            </a:extLst>
          </p:cNvPr>
          <p:cNvSpPr txBox="1">
            <a:spLocks/>
          </p:cNvSpPr>
          <p:nvPr/>
        </p:nvSpPr>
        <p:spPr>
          <a:xfrm>
            <a:off x="805550" y="97765"/>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Overview: Methodology (file structure)</a:t>
            </a:r>
          </a:p>
        </p:txBody>
      </p:sp>
      <p:sp>
        <p:nvSpPr>
          <p:cNvPr id="7" name="Rectangle 6">
            <a:extLst>
              <a:ext uri="{FF2B5EF4-FFF2-40B4-BE49-F238E27FC236}">
                <a16:creationId xmlns:a16="http://schemas.microsoft.com/office/drawing/2014/main" id="{C3E4F717-B1FD-43B1-8303-3247F5E07D6D}"/>
              </a:ext>
            </a:extLst>
          </p:cNvPr>
          <p:cNvSpPr/>
          <p:nvPr/>
        </p:nvSpPr>
        <p:spPr>
          <a:xfrm>
            <a:off x="706149" y="6561340"/>
            <a:ext cx="3166251"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4</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cs typeface="Arial" panose="020B0604020202020204" pitchFamily="34" charset="0"/>
              </a:rPr>
              <a:t>File name and content structure.  </a:t>
            </a:r>
          </a:p>
        </p:txBody>
      </p:sp>
      <p:cxnSp>
        <p:nvCxnSpPr>
          <p:cNvPr id="8" name="Straight Arrow Connector 7">
            <a:extLst>
              <a:ext uri="{FF2B5EF4-FFF2-40B4-BE49-F238E27FC236}">
                <a16:creationId xmlns:a16="http://schemas.microsoft.com/office/drawing/2014/main" id="{9F340B37-109B-499A-9398-A6841F8BC287}"/>
              </a:ext>
            </a:extLst>
          </p:cNvPr>
          <p:cNvCxnSpPr>
            <a:cxnSpLocks/>
          </p:cNvCxnSpPr>
          <p:nvPr/>
        </p:nvCxnSpPr>
        <p:spPr>
          <a:xfrm>
            <a:off x="2226833" y="5088367"/>
            <a:ext cx="8390965" cy="0"/>
          </a:xfrm>
          <a:prstGeom prst="straightConnector1">
            <a:avLst/>
          </a:prstGeom>
          <a:ln w="444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3AE7902-3CDC-4110-B9AF-36E044E2CBC6}"/>
              </a:ext>
            </a:extLst>
          </p:cNvPr>
          <p:cNvCxnSpPr>
            <a:cxnSpLocks/>
          </p:cNvCxnSpPr>
          <p:nvPr/>
        </p:nvCxnSpPr>
        <p:spPr>
          <a:xfrm flipH="1">
            <a:off x="1397005" y="3525485"/>
            <a:ext cx="1582864" cy="1265136"/>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13D3D33-27EF-45E2-B1F5-BCF863CE316E}"/>
              </a:ext>
            </a:extLst>
          </p:cNvPr>
          <p:cNvSpPr/>
          <p:nvPr/>
        </p:nvSpPr>
        <p:spPr>
          <a:xfrm>
            <a:off x="2226833" y="3318424"/>
            <a:ext cx="1828758" cy="207061"/>
          </a:xfrm>
          <a:prstGeom prst="ellipse">
            <a:avLst/>
          </a:prstGeom>
          <a:solidFill>
            <a:srgbClr val="FF0000">
              <a:alpha val="2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3316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MODEL</a:t>
            </a:r>
          </a:p>
        </p:txBody>
      </p:sp>
    </p:spTree>
    <p:extLst>
      <p:ext uri="{BB962C8B-B14F-4D97-AF65-F5344CB8AC3E}">
        <p14:creationId xmlns:p14="http://schemas.microsoft.com/office/powerpoint/2010/main" val="3617967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37028" y="730545"/>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a:t>
            </a:r>
            <a:r>
              <a:rPr lang="en-US" b="1" dirty="0" smtClean="0">
                <a:latin typeface="Arial" panose="020B0604020202020204" pitchFamily="34" charset="0"/>
                <a:cs typeface="Arial" panose="020B0604020202020204" pitchFamily="34" charset="0"/>
              </a:rPr>
              <a:t>probability of injury/fatality.</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4</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occupation, gender, age, race)</a:t>
            </a:r>
            <a:r>
              <a:rPr lang="en-US" dirty="0" smtClean="0">
                <a:latin typeface="Arial" panose="020B0604020202020204" pitchFamily="34" charset="0"/>
                <a:cs typeface="Arial" panose="020B0604020202020204" pitchFamily="34" charset="0"/>
              </a:rPr>
              <a:t>.</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2484088100"/>
              </p:ext>
            </p:extLst>
          </p:nvPr>
        </p:nvGraphicFramePr>
        <p:xfrm>
          <a:off x="609600" y="2577205"/>
          <a:ext cx="10481187" cy="3721246"/>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dirty="0">
                          <a:effectLst/>
                          <a:latin typeface="Arial" panose="020B0604020202020204" pitchFamily="34" charset="0"/>
                          <a:cs typeface="Arial" panose="020B0604020202020204" pitchFamily="34" charset="0"/>
                        </a:rPr>
                        <a:t>Dependent Variables (Risk)</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b="1" i="1" kern="1200" dirty="0">
                          <a:solidFill>
                            <a:schemeClr val="bg1"/>
                          </a:solidFill>
                          <a:effectLst/>
                          <a:latin typeface="Arial" panose="020B0604020202020204" pitchFamily="34" charset="0"/>
                          <a:ea typeface="Calibri" panose="020F0502020204030204" pitchFamily="34" charset="0"/>
                          <a:cs typeface="Arial" panose="020B0604020202020204" pitchFamily="34" charset="0"/>
                        </a:rPr>
                        <a:t>(Derived from job encoding)</a:t>
                      </a: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smtClean="0">
                          <a:effectLst/>
                          <a:latin typeface="Arial" panose="020B0604020202020204" pitchFamily="34" charset="0"/>
                          <a:cs typeface="Arial" panose="020B0604020202020204" pitchFamily="34" charset="0"/>
                        </a:rPr>
                        <a:t>Probability of Injury/Fatality</a:t>
                      </a:r>
                      <a:endParaRPr lang="en-US" sz="1800" dirty="0">
                        <a:effectLst/>
                        <a:latin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1400" i="1" dirty="0">
                          <a:effectLst/>
                          <a:latin typeface="Arial" panose="020B0604020202020204" pitchFamily="34" charset="0"/>
                          <a:ea typeface="Calibri" panose="020F0502020204030204" pitchFamily="34" charset="0"/>
                          <a:cs typeface="Arial" panose="020B0604020202020204" pitchFamily="34" charset="0"/>
                        </a:rPr>
                        <a:t>(Derived from job encoding)</a:t>
                      </a:r>
                      <a:endParaRPr lang="en-US" sz="1800" i="1"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b="1" dirty="0">
                          <a:solidFill>
                            <a:schemeClr val="bg1"/>
                          </a:solidFill>
                          <a:effectLst/>
                          <a:latin typeface="Arial" panose="020B0604020202020204" pitchFamily="34" charset="0"/>
                          <a:cs typeface="Arial" panose="020B0604020202020204" pitchFamily="34" charset="0"/>
                        </a:rPr>
                        <a:t>Independent Variables (Risk Perception)</a:t>
                      </a:r>
                    </a:p>
                    <a:p>
                      <a:pPr marL="0" marR="0">
                        <a:lnSpc>
                          <a:spcPct val="150000"/>
                        </a:lnSpc>
                        <a:spcBef>
                          <a:spcPts val="0"/>
                        </a:spcBef>
                        <a:spcAft>
                          <a:spcPts val="0"/>
                        </a:spcAft>
                      </a:pPr>
                      <a:r>
                        <a:rPr lang="en-US" sz="1400" b="1" i="1" dirty="0">
                          <a:solidFill>
                            <a:schemeClr val="bg1"/>
                          </a:solidFill>
                          <a:effectLst/>
                          <a:latin typeface="Arial" panose="020B0604020202020204" pitchFamily="34" charset="0"/>
                          <a:ea typeface="Calibri" panose="020F0502020204030204" pitchFamily="34" charset="0"/>
                          <a:cs typeface="Arial" panose="020B0604020202020204" pitchFamily="34" charset="0"/>
                        </a:rPr>
                        <a:t>(Occupational Recordable Injury, Illnesses and Fatalities for each)</a:t>
                      </a:r>
                      <a:endParaRPr lang="en-US" sz="1800" b="1" i="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a:solidFill>
                      <a:schemeClr val="accent1"/>
                    </a:solidFill>
                  </a:tcPr>
                </a:tc>
                <a:tc>
                  <a:txBody>
                    <a:bodyPr/>
                    <a:lstStyle/>
                    <a:p>
                      <a:pPr marL="0" marR="0">
                        <a:lnSpc>
                          <a:spcPct val="150000"/>
                        </a:lnSpc>
                        <a:spcBef>
                          <a:spcPts val="0"/>
                        </a:spcBef>
                        <a:spcAft>
                          <a:spcPts val="0"/>
                        </a:spcAft>
                      </a:pPr>
                      <a:r>
                        <a:rPr lang="en-US" sz="1800" b="1" dirty="0">
                          <a:solidFill>
                            <a:schemeClr val="bg1"/>
                          </a:solidFill>
                          <a:effectLst/>
                          <a:latin typeface="Arial" panose="020B0604020202020204" pitchFamily="34" charset="0"/>
                          <a:cs typeface="Arial" panose="020B0604020202020204" pitchFamily="34" charset="0"/>
                        </a:rPr>
                        <a:t>Types of Variables</a:t>
                      </a:r>
                      <a:endParaRPr lang="en-US" sz="24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a:solidFill>
                      <a:schemeClr val="accent1"/>
                    </a:solidFill>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smtClean="0">
                          <a:effectLst/>
                          <a:latin typeface="Arial" panose="020B0604020202020204" pitchFamily="34" charset="0"/>
                          <a:cs typeface="Arial" panose="020B0604020202020204" pitchFamily="34" charset="0"/>
                        </a:rPr>
                        <a:t>Age</a:t>
                      </a:r>
                      <a:endParaRPr lang="en-US"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smtClean="0">
                          <a:effectLst/>
                          <a:latin typeface="Arial" panose="020B0604020202020204" pitchFamily="34" charset="0"/>
                          <a:cs typeface="Arial" panose="020B0604020202020204" pitchFamily="34" charset="0"/>
                        </a:rPr>
                        <a:t>Categorical</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Gender, </a:t>
                      </a:r>
                      <a:r>
                        <a:rPr lang="en-US" sz="1800" dirty="0" smtClean="0">
                          <a:effectLst/>
                          <a:latin typeface="Arial" panose="020B0604020202020204" pitchFamily="34" charset="0"/>
                          <a:cs typeface="Arial" panose="020B0604020202020204" pitchFamily="34" charset="0"/>
                        </a:rPr>
                        <a:t>Race</a:t>
                      </a:r>
                      <a:endParaRPr lang="en-US" sz="180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Categorical</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dirty="0" smtClean="0">
                          <a:effectLst/>
                          <a:latin typeface="Arial" panose="020B0604020202020204" pitchFamily="34" charset="0"/>
                          <a:ea typeface="+mn-ea"/>
                          <a:cs typeface="Arial" panose="020B0604020202020204" pitchFamily="34" charset="0"/>
                        </a:rPr>
                        <a:t>Occupation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Arial" panose="020B0604020202020204" pitchFamily="34" charset="0"/>
                          <a:cs typeface="Arial" panose="020B0604020202020204" pitchFamily="34" charset="0"/>
                        </a:rPr>
                        <a:t>Categorical</a:t>
                      </a:r>
                      <a:endParaRPr lang="en-US" sz="1800" dirty="0" smtClean="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609600" y="1930874"/>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
        <p:nvSpPr>
          <p:cNvPr id="2" name="TextBox 1">
            <a:extLst>
              <a:ext uri="{FF2B5EF4-FFF2-40B4-BE49-F238E27FC236}">
                <a16:creationId xmlns:a16="http://schemas.microsoft.com/office/drawing/2014/main" id="{77A97231-6996-4C82-B4EF-CFACFC792AD6}"/>
              </a:ext>
            </a:extLst>
          </p:cNvPr>
          <p:cNvSpPr txBox="1"/>
          <p:nvPr/>
        </p:nvSpPr>
        <p:spPr>
          <a:xfrm>
            <a:off x="609600" y="6254724"/>
            <a:ext cx="10127225" cy="430887"/>
          </a:xfrm>
          <a:prstGeom prst="rect">
            <a:avLst/>
          </a:prstGeom>
          <a:noFill/>
        </p:spPr>
        <p:txBody>
          <a:bodyPr wrap="square" rtlCol="0">
            <a:spAutoFit/>
          </a:bodyPr>
          <a:lstStyle/>
          <a:p>
            <a:r>
              <a:rPr lang="en-US" sz="1100" b="1" dirty="0"/>
              <a:t>Note:  </a:t>
            </a:r>
            <a:r>
              <a:rPr lang="en-US" sz="1100" dirty="0"/>
              <a:t>Might have to flip my graphs so that Risk Perception is on the X axis and Risk is on the Y axis.</a:t>
            </a:r>
          </a:p>
          <a:p>
            <a:r>
              <a:rPr lang="en-US" sz="1100" dirty="0"/>
              <a:t>Artificial system was created for Risk ranging from </a:t>
            </a:r>
            <a:r>
              <a:rPr lang="en-AU" sz="1100" dirty="0"/>
              <a:t>(0.0 to 22.0).</a:t>
            </a:r>
            <a:r>
              <a:rPr lang="en-US" sz="1100" dirty="0"/>
              <a:t>  </a:t>
            </a:r>
            <a:r>
              <a:rPr lang="en-AU" sz="1100" dirty="0"/>
              <a:t>We took the enumerated categories and turned it into a real number ranging from (0.0 to 22.0).</a:t>
            </a:r>
            <a:endParaRPr lang="en-AU" dirty="0"/>
          </a:p>
        </p:txBody>
      </p:sp>
    </p:spTree>
    <p:extLst>
      <p:ext uri="{BB962C8B-B14F-4D97-AF65-F5344CB8AC3E}">
        <p14:creationId xmlns:p14="http://schemas.microsoft.com/office/powerpoint/2010/main" val="111606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6A6884-663A-4B2F-8B7C-727C6AAE37C1}"/>
              </a:ext>
            </a:extLst>
          </p:cNvPr>
          <p:cNvGraphicFramePr>
            <a:graphicFrameLocks noGrp="1"/>
          </p:cNvGraphicFramePr>
          <p:nvPr>
            <p:extLst>
              <p:ext uri="{D42A27DB-BD31-4B8C-83A1-F6EECF244321}">
                <p14:modId xmlns:p14="http://schemas.microsoft.com/office/powerpoint/2010/main" val="2667741628"/>
              </p:ext>
            </p:extLst>
          </p:nvPr>
        </p:nvGraphicFramePr>
        <p:xfrm>
          <a:off x="563482" y="681030"/>
          <a:ext cx="11065035" cy="5936366"/>
        </p:xfrm>
        <a:graphic>
          <a:graphicData uri="http://schemas.openxmlformats.org/drawingml/2006/table">
            <a:tbl>
              <a:tblPr/>
              <a:tblGrid>
                <a:gridCol w="5748289">
                  <a:extLst>
                    <a:ext uri="{9D8B030D-6E8A-4147-A177-3AD203B41FA5}">
                      <a16:colId xmlns:a16="http://schemas.microsoft.com/office/drawing/2014/main" val="471470086"/>
                    </a:ext>
                  </a:extLst>
                </a:gridCol>
                <a:gridCol w="5316746">
                  <a:extLst>
                    <a:ext uri="{9D8B030D-6E8A-4147-A177-3AD203B41FA5}">
                      <a16:colId xmlns:a16="http://schemas.microsoft.com/office/drawing/2014/main" val="3068948982"/>
                    </a:ext>
                  </a:extLst>
                </a:gridCol>
              </a:tblGrid>
              <a:tr h="405662">
                <a:tc>
                  <a:txBody>
                    <a:bodyPr/>
                    <a:lstStyle/>
                    <a:p>
                      <a:pPr algn="l" rtl="0" fontAlgn="base"/>
                      <a:r>
                        <a:rPr lang="en-AU" sz="2000" b="1" i="0" dirty="0">
                          <a:effectLst/>
                          <a:latin typeface="Arial" panose="020B0604020202020204" pitchFamily="34" charset="0"/>
                          <a:cs typeface="Arial" panose="020B0604020202020204" pitchFamily="34" charset="0"/>
                        </a:rPr>
                        <a:t> Committee Member</a:t>
                      </a:r>
                      <a:r>
                        <a:rPr lang="en-AU" sz="2000" b="0" i="0" dirty="0">
                          <a:effectLst/>
                          <a:latin typeface="Arial" panose="020B0604020202020204" pitchFamily="34" charset="0"/>
                          <a:cs typeface="Arial" panose="020B0604020202020204" pitchFamily="34" charset="0"/>
                        </a:rPr>
                        <a:t> </a:t>
                      </a:r>
                      <a:endParaRPr lang="en-AU" sz="36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tcPr>
                </a:tc>
                <a:tc>
                  <a:txBody>
                    <a:bodyPr/>
                    <a:lstStyle/>
                    <a:p>
                      <a:pPr algn="l" rtl="0" fontAlgn="base"/>
                      <a:r>
                        <a:rPr lang="en-US" sz="2000" b="1" i="0" dirty="0">
                          <a:effectLst/>
                          <a:latin typeface="Arial" panose="020B0604020202020204" pitchFamily="34" charset="0"/>
                          <a:cs typeface="Arial" panose="020B0604020202020204" pitchFamily="34" charset="0"/>
                        </a:rPr>
                        <a:t>Department </a:t>
                      </a:r>
                      <a:r>
                        <a:rPr lang="en-US" sz="2000" b="0" i="0" dirty="0">
                          <a:effectLst/>
                          <a:latin typeface="Arial" panose="020B0604020202020204" pitchFamily="34" charset="0"/>
                          <a:cs typeface="Arial" panose="020B0604020202020204" pitchFamily="34" charset="0"/>
                        </a:rPr>
                        <a:t> </a:t>
                      </a:r>
                      <a:endParaRPr lang="en-US" sz="36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36155943"/>
                  </a:ext>
                </a:extLst>
              </a:tr>
              <a:tr h="844268">
                <a:tc>
                  <a:txBody>
                    <a:bodyPr/>
                    <a:lstStyle/>
                    <a:p>
                      <a:pPr algn="l" rtl="0" fontAlgn="base"/>
                      <a:endParaRPr lang="en-AU" sz="1400" b="1" i="0" dirty="0">
                        <a:effectLst/>
                        <a:latin typeface="Arial" panose="020B0604020202020204" pitchFamily="34" charset="0"/>
                        <a:cs typeface="Arial" panose="020B0604020202020204" pitchFamily="34" charset="0"/>
                      </a:endParaRPr>
                    </a:p>
                    <a:p>
                      <a:pPr algn="l" rtl="0" fontAlgn="base"/>
                      <a:r>
                        <a:rPr lang="en-AU" sz="1400" b="1" i="0" dirty="0">
                          <a:effectLst/>
                          <a:latin typeface="Arial" panose="020B0604020202020204" pitchFamily="34" charset="0"/>
                          <a:cs typeface="Arial" panose="020B0604020202020204" pitchFamily="34" charset="0"/>
                        </a:rPr>
                        <a:t>Dr. Roberto Lucchini,  Professor </a:t>
                      </a:r>
                      <a:r>
                        <a:rPr lang="en-AU" sz="1400" b="0" i="0" dirty="0">
                          <a:effectLst/>
                          <a:latin typeface="Arial" panose="020B0604020202020204" pitchFamily="34" charset="0"/>
                          <a:cs typeface="Arial" panose="020B0604020202020204" pitchFamily="34" charset="0"/>
                        </a:rPr>
                        <a:t> </a:t>
                      </a:r>
                      <a:endParaRPr lang="en-AU" sz="2400" b="0" i="0" dirty="0">
                        <a:effectLst/>
                        <a:latin typeface="Arial" panose="020B0604020202020204" pitchFamily="34" charset="0"/>
                        <a:cs typeface="Arial" panose="020B0604020202020204" pitchFamily="34" charset="0"/>
                      </a:endParaRPr>
                    </a:p>
                    <a:p>
                      <a:pPr algn="l" rtl="0" fontAlgn="base"/>
                      <a:r>
                        <a:rPr lang="en-AU" sz="1400" b="0" i="1" dirty="0">
                          <a:effectLst/>
                          <a:latin typeface="Arial" panose="020B0604020202020204" pitchFamily="34" charset="0"/>
                          <a:cs typeface="Arial" panose="020B0604020202020204" pitchFamily="34" charset="0"/>
                        </a:rPr>
                        <a:t>Major Professor </a:t>
                      </a:r>
                      <a:endParaRPr lang="en-AU" sz="2400" b="0" i="1" dirty="0">
                        <a:effectLst/>
                        <a:latin typeface="Arial" panose="020B0604020202020204" pitchFamily="34" charset="0"/>
                        <a:cs typeface="Arial" panose="020B0604020202020204" pitchFamily="34" charset="0"/>
                      </a:endParaRPr>
                    </a:p>
                    <a:p>
                      <a:pPr algn="l" rtl="0" fontAlgn="base"/>
                      <a:r>
                        <a:rPr lang="en-AU" sz="1400" b="0" i="1" dirty="0">
                          <a:effectLst/>
                          <a:latin typeface="Arial" panose="020B0604020202020204" pitchFamily="34" charset="0"/>
                          <a:cs typeface="Arial" panose="020B0604020202020204" pitchFamily="34" charset="0"/>
                        </a:rPr>
                        <a:t>(Committee Chair)</a:t>
                      </a:r>
                      <a:endParaRPr lang="en-AU" sz="1400" b="0" i="0" dirty="0">
                        <a:effectLst/>
                        <a:latin typeface="Arial" panose="020B0604020202020204" pitchFamily="34" charset="0"/>
                        <a:cs typeface="Arial" panose="020B0604020202020204" pitchFamily="34" charset="0"/>
                      </a:endParaRPr>
                    </a:p>
                    <a:p>
                      <a:pPr algn="l" rtl="0" fontAlgn="base"/>
                      <a:endParaRPr lang="en-AU" sz="1400" b="0" i="1"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solidFill>
                      <a:schemeClr val="bg2"/>
                    </a:solidFill>
                  </a:tcPr>
                </a:tc>
                <a:tc>
                  <a:txBody>
                    <a:bodyPr/>
                    <a:lstStyle/>
                    <a:p>
                      <a:pPr algn="l" rtl="0" fontAlgn="base"/>
                      <a:r>
                        <a:rPr lang="en-US" sz="1400" b="0" i="0" dirty="0">
                          <a:effectLst/>
                          <a:latin typeface="Arial" panose="020B0604020202020204" pitchFamily="34" charset="0"/>
                          <a:cs typeface="Arial" panose="020B0604020202020204" pitchFamily="34" charset="0"/>
                        </a:rPr>
                        <a:t> </a:t>
                      </a:r>
                    </a:p>
                    <a:p>
                      <a:pPr algn="l" rtl="0" fontAlgn="base"/>
                      <a:r>
                        <a:rPr lang="en-US" sz="1400" b="0" i="0" dirty="0">
                          <a:effectLst/>
                          <a:latin typeface="Arial" panose="020B0604020202020204" pitchFamily="34" charset="0"/>
                          <a:cs typeface="Arial" panose="020B0604020202020204" pitchFamily="34" charset="0"/>
                        </a:rPr>
                        <a:t>Dept. of Environmental Health Sciences  </a:t>
                      </a:r>
                      <a:endParaRPr lang="en-US" sz="2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solidFill>
                      <a:schemeClr val="bg2"/>
                    </a:solidFill>
                  </a:tcPr>
                </a:tc>
                <a:extLst>
                  <a:ext uri="{0D108BD9-81ED-4DB2-BD59-A6C34878D82A}">
                    <a16:rowId xmlns:a16="http://schemas.microsoft.com/office/drawing/2014/main" val="4183353945"/>
                  </a:ext>
                </a:extLst>
              </a:tr>
              <a:tr h="860676">
                <a:tc>
                  <a:txBody>
                    <a:bodyPr/>
                    <a:lstStyle/>
                    <a:p>
                      <a:pPr algn="l" rtl="0" fontAlgn="base"/>
                      <a:r>
                        <a:rPr lang="en-US" sz="1400" b="1" i="0" dirty="0">
                          <a:effectLst/>
                          <a:latin typeface="Arial" panose="020B0604020202020204" pitchFamily="34" charset="0"/>
                          <a:cs typeface="Arial" panose="020B0604020202020204" pitchFamily="34" charset="0"/>
                        </a:rPr>
                        <a:t> </a:t>
                      </a:r>
                    </a:p>
                    <a:p>
                      <a:pPr marL="0" algn="l" defTabSz="914400" rtl="0" eaLnBrk="1" fontAlgn="base" latinLnBrk="0" hangingPunct="1"/>
                      <a:r>
                        <a:rPr lang="en-US" sz="1400" b="1" i="0" kern="1200" dirty="0">
                          <a:solidFill>
                            <a:schemeClr val="tx1"/>
                          </a:solidFill>
                          <a:effectLst/>
                          <a:latin typeface="Arial" panose="020B0604020202020204" pitchFamily="34" charset="0"/>
                          <a:ea typeface="+mn-ea"/>
                          <a:cs typeface="Arial" panose="020B0604020202020204" pitchFamily="34" charset="0"/>
                        </a:rPr>
                        <a:t>Dr. Jeremy Chambers, </a:t>
                      </a:r>
                      <a:r>
                        <a:rPr lang="en-US" sz="1400" b="1" i="0" kern="1200" dirty="0" err="1">
                          <a:solidFill>
                            <a:schemeClr val="tx1"/>
                          </a:solidFill>
                          <a:effectLst/>
                          <a:latin typeface="Arial" panose="020B0604020202020204" pitchFamily="34" charset="0"/>
                          <a:ea typeface="+mn-ea"/>
                          <a:cs typeface="Arial" panose="020B0604020202020204" pitchFamily="34" charset="0"/>
                        </a:rPr>
                        <a:t>Ph.D</a:t>
                      </a:r>
                      <a:r>
                        <a:rPr lang="en-US" sz="1400" b="1" i="0" kern="1200" dirty="0">
                          <a:solidFill>
                            <a:schemeClr val="tx1"/>
                          </a:solidFill>
                          <a:effectLst/>
                          <a:latin typeface="Arial" panose="020B0604020202020204" pitchFamily="34" charset="0"/>
                          <a:ea typeface="+mn-ea"/>
                          <a:cs typeface="Arial" panose="020B0604020202020204" pitchFamily="34" charset="0"/>
                        </a:rPr>
                        <a:t>, Assistant Professor  </a:t>
                      </a:r>
                    </a:p>
                    <a:p>
                      <a:pPr algn="l" rtl="0" fontAlgn="base"/>
                      <a:r>
                        <a:rPr lang="en-US" sz="1400" b="0" i="0" dirty="0">
                          <a:effectLst/>
                          <a:latin typeface="Arial" panose="020B0604020202020204" pitchFamily="34" charset="0"/>
                          <a:cs typeface="Arial" panose="020B0604020202020204" pitchFamily="34" charset="0"/>
                        </a:rPr>
                        <a:t>Director of Doctoral Programs, Department of Environmental Health Sciences </a:t>
                      </a:r>
                      <a:endParaRPr lang="en-US" sz="2400" b="0" i="0" dirty="0">
                        <a:effectLst/>
                        <a:latin typeface="Arial" panose="020B0604020202020204" pitchFamily="34" charset="0"/>
                        <a:cs typeface="Arial" panose="020B0604020202020204" pitchFamily="34" charset="0"/>
                      </a:endParaRPr>
                    </a:p>
                    <a:p>
                      <a:pPr algn="l" rtl="0" fontAlgn="base"/>
                      <a:r>
                        <a:rPr lang="en-US" sz="1400" b="0" i="1" dirty="0">
                          <a:effectLst/>
                          <a:latin typeface="Arial" panose="020B0604020202020204" pitchFamily="34" charset="0"/>
                          <a:cs typeface="Arial" panose="020B0604020202020204" pitchFamily="34" charset="0"/>
                        </a:rPr>
                        <a:t>Committee Member</a:t>
                      </a:r>
                      <a:r>
                        <a:rPr lang="en-US" sz="1400" b="0" i="0" dirty="0">
                          <a:effectLst/>
                          <a:latin typeface="Arial" panose="020B0604020202020204" pitchFamily="34" charset="0"/>
                          <a:cs typeface="Arial" panose="020B0604020202020204" pitchFamily="34" charset="0"/>
                        </a:rPr>
                        <a:t> </a:t>
                      </a:r>
                    </a:p>
                    <a:p>
                      <a:pPr algn="l" rtl="0" fontAlgn="base"/>
                      <a:endParaRPr lang="en-US" sz="1400" b="0" i="1"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a:noFill/>
                    </a:lnB>
                    <a:solidFill>
                      <a:srgbClr val="FFFFFF"/>
                    </a:solidFill>
                  </a:tcPr>
                </a:tc>
                <a:tc>
                  <a:txBody>
                    <a:bodyPr/>
                    <a:lstStyle/>
                    <a:p>
                      <a:pPr algn="l" rtl="0" fontAlgn="base"/>
                      <a:r>
                        <a:rPr lang="en-US" sz="1400" b="0" i="0" dirty="0">
                          <a:effectLst/>
                          <a:latin typeface="Arial" panose="020B0604020202020204" pitchFamily="34" charset="0"/>
                          <a:cs typeface="Arial" panose="020B0604020202020204" pitchFamily="34" charset="0"/>
                        </a:rPr>
                        <a:t> </a:t>
                      </a:r>
                    </a:p>
                    <a:p>
                      <a:pPr algn="l" rtl="0" fontAlgn="base"/>
                      <a:r>
                        <a:rPr lang="en-US" sz="1400" b="0" i="0" dirty="0">
                          <a:effectLst/>
                          <a:latin typeface="Arial" panose="020B0604020202020204" pitchFamily="34" charset="0"/>
                          <a:cs typeface="Arial" panose="020B0604020202020204" pitchFamily="34" charset="0"/>
                        </a:rPr>
                        <a:t>Dept. of Environmental Health Sciences  </a:t>
                      </a:r>
                      <a:endParaRPr lang="en-US" sz="2400" b="0" i="0" dirty="0">
                        <a:effectLst/>
                        <a:latin typeface="Arial" panose="020B0604020202020204" pitchFamily="34" charset="0"/>
                        <a:cs typeface="Arial" panose="020B0604020202020204" pitchFamily="34" charset="0"/>
                      </a:endParaRPr>
                    </a:p>
                    <a:p>
                      <a:pPr algn="l" rtl="0" fontAlgn="base"/>
                      <a:r>
                        <a:rPr lang="en-US" sz="1400" b="0" i="0" dirty="0">
                          <a:effectLst/>
                          <a:latin typeface="Arial" panose="020B0604020202020204" pitchFamily="34" charset="0"/>
                          <a:cs typeface="Arial" panose="020B0604020202020204" pitchFamily="34" charset="0"/>
                        </a:rPr>
                        <a:t> </a:t>
                      </a:r>
                      <a:endParaRPr lang="en-US" sz="2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46543946"/>
                  </a:ext>
                </a:extLst>
              </a:tr>
              <a:tr h="854934">
                <a:tc>
                  <a:txBody>
                    <a:bodyPr/>
                    <a:lstStyle/>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400" b="1" i="0" kern="1200" dirty="0">
                          <a:solidFill>
                            <a:schemeClr val="tx1"/>
                          </a:solidFill>
                          <a:effectLst/>
                          <a:latin typeface="Arial" panose="020B0604020202020204" pitchFamily="34" charset="0"/>
                          <a:ea typeface="+mn-ea"/>
                          <a:cs typeface="Arial" panose="020B0604020202020204" pitchFamily="34" charset="0"/>
                        </a:rPr>
                        <a:t>Dr. Shanna L. Burke, MSW, LCSW, PhD, Assistant Professor  </a:t>
                      </a:r>
                    </a:p>
                    <a:p>
                      <a:pPr algn="l" rtl="0" fontAlgn="base"/>
                      <a:r>
                        <a:rPr lang="en-US" sz="14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tc>
                  <a:txBody>
                    <a:bodyPr/>
                    <a:lstStyle/>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mn-ea"/>
                          <a:cs typeface="Arial" panose="020B0604020202020204" pitchFamily="34" charset="0"/>
                        </a:rPr>
                        <a:t>Dept. of School of Social Work  </a:t>
                      </a:r>
                    </a:p>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extLst>
                  <a:ext uri="{0D108BD9-81ED-4DB2-BD59-A6C34878D82A}">
                    <a16:rowId xmlns:a16="http://schemas.microsoft.com/office/drawing/2014/main" val="36714372"/>
                  </a:ext>
                </a:extLst>
              </a:tr>
              <a:tr h="853027">
                <a:tc>
                  <a:txBody>
                    <a:bodyPr/>
                    <a:lstStyle/>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400" b="1" i="0" kern="1200" dirty="0">
                          <a:solidFill>
                            <a:schemeClr val="tx1"/>
                          </a:solidFill>
                          <a:effectLst/>
                          <a:latin typeface="Arial" panose="020B0604020202020204" pitchFamily="34" charset="0"/>
                          <a:ea typeface="+mn-ea"/>
                          <a:cs typeface="Arial" panose="020B0604020202020204" pitchFamily="34" charset="0"/>
                        </a:rPr>
                        <a:t>Dr. Deodutta Roy, PhD,  Professor  </a:t>
                      </a:r>
                    </a:p>
                    <a:p>
                      <a:pPr marL="0" algn="l" defTabSz="914400" rtl="0" eaLnBrk="1" fontAlgn="base" latinLnBrk="0" hangingPunct="1"/>
                      <a:r>
                        <a:rPr lang="en-US" sz="14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1"/>
                    </a:solidFill>
                  </a:tcPr>
                </a:tc>
                <a:tc>
                  <a:txBody>
                    <a:bodyPr/>
                    <a:lstStyle/>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mn-ea"/>
                          <a:cs typeface="Arial" panose="020B0604020202020204" pitchFamily="34" charset="0"/>
                        </a:rPr>
                        <a:t>Dept. of Environmental Health Sciences  </a:t>
                      </a:r>
                    </a:p>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88046414"/>
                  </a:ext>
                </a:extLst>
              </a:tr>
              <a:tr h="933162">
                <a:tc>
                  <a:txBody>
                    <a:bodyPr/>
                    <a:lstStyle/>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400" b="1" i="0" kern="1200" dirty="0">
                          <a:solidFill>
                            <a:schemeClr val="tx1"/>
                          </a:solidFill>
                          <a:effectLst/>
                          <a:latin typeface="Arial" panose="020B0604020202020204" pitchFamily="34" charset="0"/>
                          <a:ea typeface="+mn-ea"/>
                          <a:cs typeface="Arial" panose="020B0604020202020204" pitchFamily="34" charset="0"/>
                        </a:rPr>
                        <a:t>Dr. Emir </a:t>
                      </a:r>
                      <a:r>
                        <a:rPr lang="en-US" sz="1400" b="1" i="0" kern="1200" dirty="0" err="1">
                          <a:solidFill>
                            <a:schemeClr val="tx1"/>
                          </a:solidFill>
                          <a:effectLst/>
                          <a:latin typeface="Arial" panose="020B0604020202020204" pitchFamily="34" charset="0"/>
                          <a:ea typeface="+mn-ea"/>
                          <a:cs typeface="Arial" panose="020B0604020202020204" pitchFamily="34" charset="0"/>
                        </a:rPr>
                        <a:t>Veledar</a:t>
                      </a:r>
                      <a:r>
                        <a:rPr lang="en-US" sz="1400" b="1" i="0" kern="1200" dirty="0">
                          <a:solidFill>
                            <a:schemeClr val="tx1"/>
                          </a:solidFill>
                          <a:effectLst/>
                          <a:latin typeface="Arial" panose="020B0604020202020204" pitchFamily="34" charset="0"/>
                          <a:ea typeface="+mn-ea"/>
                          <a:cs typeface="Arial" panose="020B0604020202020204" pitchFamily="34" charset="0"/>
                        </a:rPr>
                        <a:t>, Ph.D., Courtesy Graduate Faculty Appointment </a:t>
                      </a:r>
                    </a:p>
                    <a:p>
                      <a:pPr marL="0" algn="l" defTabSz="914400" rtl="0" eaLnBrk="1" fontAlgn="base" latinLnBrk="0" hangingPunct="1"/>
                      <a:r>
                        <a:rPr lang="en-US" sz="1400" b="0" i="1" kern="1200" dirty="0">
                          <a:solidFill>
                            <a:schemeClr val="tx1"/>
                          </a:solidFill>
                          <a:effectLst/>
                          <a:latin typeface="Arial" panose="020B0604020202020204" pitchFamily="34" charset="0"/>
                          <a:ea typeface="+mn-ea"/>
                          <a:cs typeface="Arial" panose="020B0604020202020204" pitchFamily="34" charset="0"/>
                        </a:rPr>
                        <a:t>Director of Biostatistics and Predictive Analytics at Baptist Health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1" kern="1200" dirty="0">
                          <a:solidFill>
                            <a:schemeClr val="tx1"/>
                          </a:solidFill>
                          <a:effectLst/>
                          <a:latin typeface="Arial" panose="020B0604020202020204" pitchFamily="34" charset="0"/>
                          <a:ea typeface="+mn-ea"/>
                          <a:cs typeface="Arial" panose="020B0604020202020204" pitchFamily="34" charset="0"/>
                        </a:rPr>
                        <a:t>Committee Member </a:t>
                      </a:r>
                      <a:endParaRPr lang="en-US" sz="1400" b="0"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tc>
                  <a:txBody>
                    <a:bodyPr/>
                    <a:lstStyle/>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mn-ea"/>
                          <a:cs typeface="Arial" panose="020B0604020202020204" pitchFamily="34" charset="0"/>
                        </a:rPr>
                        <a:t>Dept. of Biostatistics  </a:t>
                      </a:r>
                    </a:p>
                    <a:p>
                      <a:pPr marL="0" algn="l" defTabSz="914400" rtl="0" eaLnBrk="1" fontAlgn="base" latinLnBrk="0" hangingPunct="1"/>
                      <a:endParaRPr lang="en-US" sz="14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extLst>
                  <a:ext uri="{0D108BD9-81ED-4DB2-BD59-A6C34878D82A}">
                    <a16:rowId xmlns:a16="http://schemas.microsoft.com/office/drawing/2014/main" val="1757831510"/>
                  </a:ext>
                </a:extLst>
              </a:tr>
              <a:tr h="118296">
                <a:tc>
                  <a:txBody>
                    <a:bodyPr/>
                    <a:lstStyle/>
                    <a:p>
                      <a:pPr algn="l" rtl="0" fontAlgn="base"/>
                      <a:endParaRPr lang="en-US" sz="900" b="1" i="0" dirty="0">
                        <a:effectLst/>
                        <a:latin typeface="Book Antiqua" panose="02040602050305030304" pitchFamily="18"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a:noFill/>
                    </a:lnT>
                    <a:lnB w="7620" cap="flat" cmpd="sng" algn="ctr">
                      <a:solidFill>
                        <a:srgbClr val="BFBFBF"/>
                      </a:solidFill>
                      <a:prstDash val="solid"/>
                      <a:round/>
                      <a:headEnd type="none" w="med" len="med"/>
                      <a:tailEnd type="none" w="med" len="med"/>
                    </a:lnB>
                    <a:solidFill>
                      <a:srgbClr val="FFFFFF"/>
                    </a:solidFill>
                  </a:tcPr>
                </a:tc>
                <a:tc>
                  <a:txBody>
                    <a:bodyPr/>
                    <a:lstStyle/>
                    <a:p>
                      <a:pPr algn="l" rtl="0" fontAlgn="base"/>
                      <a:r>
                        <a:rPr lang="en-US" sz="900" b="0" i="0" dirty="0">
                          <a:effectLst/>
                          <a:latin typeface="Book Antiqua" panose="02040602050305030304" pitchFamily="18" charset="0"/>
                        </a:rPr>
                        <a:t> </a:t>
                      </a: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a:noFill/>
                    </a:lnT>
                    <a:lnB w="762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294361579"/>
                  </a:ext>
                </a:extLst>
              </a:tr>
            </a:tbl>
          </a:graphicData>
        </a:graphic>
      </p:graphicFrame>
      <p:sp>
        <p:nvSpPr>
          <p:cNvPr id="6" name="Title 1">
            <a:extLst>
              <a:ext uri="{FF2B5EF4-FFF2-40B4-BE49-F238E27FC236}">
                <a16:creationId xmlns:a16="http://schemas.microsoft.com/office/drawing/2014/main" id="{4C0E940B-0C73-4237-A3AB-40CF6006A82A}"/>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Committee Members</a:t>
            </a:r>
          </a:p>
        </p:txBody>
      </p:sp>
    </p:spTree>
    <p:extLst>
      <p:ext uri="{BB962C8B-B14F-4D97-AF65-F5344CB8AC3E}">
        <p14:creationId xmlns:p14="http://schemas.microsoft.com/office/powerpoint/2010/main" val="3819458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4218788841"/>
              </p:ext>
            </p:extLst>
          </p:nvPr>
        </p:nvGraphicFramePr>
        <p:xfrm>
          <a:off x="517363" y="1600091"/>
          <a:ext cx="9088031" cy="3596324"/>
        </p:xfrm>
        <a:graphic>
          <a:graphicData uri="http://schemas.openxmlformats.org/drawingml/2006/table">
            <a:tbl>
              <a:tblPr firstRow="1" bandRow="1">
                <a:tableStyleId>{5C22544A-7EE6-4342-B048-85BDC9FD1C3A}</a:tableStyleId>
              </a:tblPr>
              <a:tblGrid>
                <a:gridCol w="1310697">
                  <a:extLst>
                    <a:ext uri="{9D8B030D-6E8A-4147-A177-3AD203B41FA5}">
                      <a16:colId xmlns:a16="http://schemas.microsoft.com/office/drawing/2014/main" val="2186497179"/>
                    </a:ext>
                  </a:extLst>
                </a:gridCol>
                <a:gridCol w="1229991">
                  <a:extLst>
                    <a:ext uri="{9D8B030D-6E8A-4147-A177-3AD203B41FA5}">
                      <a16:colId xmlns:a16="http://schemas.microsoft.com/office/drawing/2014/main" val="4036160090"/>
                    </a:ext>
                  </a:extLst>
                </a:gridCol>
                <a:gridCol w="947883">
                  <a:extLst>
                    <a:ext uri="{9D8B030D-6E8A-4147-A177-3AD203B41FA5}">
                      <a16:colId xmlns:a16="http://schemas.microsoft.com/office/drawing/2014/main" val="2824248566"/>
                    </a:ext>
                  </a:extLst>
                </a:gridCol>
                <a:gridCol w="2252253">
                  <a:extLst>
                    <a:ext uri="{9D8B030D-6E8A-4147-A177-3AD203B41FA5}">
                      <a16:colId xmlns:a16="http://schemas.microsoft.com/office/drawing/2014/main" val="2014804915"/>
                    </a:ext>
                  </a:extLst>
                </a:gridCol>
                <a:gridCol w="3347207">
                  <a:extLst>
                    <a:ext uri="{9D8B030D-6E8A-4147-A177-3AD203B41FA5}">
                      <a16:colId xmlns:a16="http://schemas.microsoft.com/office/drawing/2014/main" val="18295403"/>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White </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a:t>
                      </a:r>
                      <a:r>
                        <a:rPr lang="en-US" sz="1100" dirty="0" smtClean="0">
                          <a:solidFill>
                            <a:schemeClr val="tx1"/>
                          </a:solidFill>
                          <a:latin typeface="Arial" panose="020B0604020202020204" pitchFamily="34" charset="0"/>
                          <a:cs typeface="Arial" panose="020B0604020202020204" pitchFamily="34" charset="0"/>
                        </a:rPr>
                        <a:t>Race</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2a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664839993"/>
              </p:ext>
            </p:extLst>
          </p:nvPr>
        </p:nvGraphicFramePr>
        <p:xfrm>
          <a:off x="517363" y="1600091"/>
          <a:ext cx="6096000" cy="1988346"/>
        </p:xfrm>
        <a:graphic>
          <a:graphicData uri="http://schemas.openxmlformats.org/drawingml/2006/table">
            <a:tbl>
              <a:tblPr firstRow="1" bandRow="1">
                <a:tableStyleId>{5C22544A-7EE6-4342-B048-85BDC9FD1C3A}</a:tableStyleId>
              </a:tblPr>
              <a:tblGrid>
                <a:gridCol w="1307221">
                  <a:extLst>
                    <a:ext uri="{9D8B030D-6E8A-4147-A177-3AD203B41FA5}">
                      <a16:colId xmlns:a16="http://schemas.microsoft.com/office/drawing/2014/main" val="2186497179"/>
                    </a:ext>
                  </a:extLst>
                </a:gridCol>
                <a:gridCol w="4788779">
                  <a:extLst>
                    <a:ext uri="{9D8B030D-6E8A-4147-A177-3AD203B41FA5}">
                      <a16:colId xmlns:a16="http://schemas.microsoft.com/office/drawing/2014/main" val="1669838084"/>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Probability</a:t>
                      </a:r>
                      <a:r>
                        <a:rPr lang="en-US" sz="1200" baseline="0" dirty="0" smtClean="0">
                          <a:solidFill>
                            <a:schemeClr val="tx1"/>
                          </a:solidFill>
                          <a:latin typeface="Arial" panose="020B0604020202020204" pitchFamily="34" charset="0"/>
                          <a:cs typeface="Arial" panose="020B0604020202020204" pitchFamily="34" charset="0"/>
                        </a:rPr>
                        <a:t> of Injury/Fatality</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2b   </a:t>
            </a:r>
          </a:p>
          <a:p>
            <a:r>
              <a:rPr lang="en-US" i="1" dirty="0"/>
              <a:t>Description of Dependent Variables</a:t>
            </a:r>
          </a:p>
        </p:txBody>
      </p:sp>
    </p:spTree>
    <p:extLst>
      <p:ext uri="{BB962C8B-B14F-4D97-AF65-F5344CB8AC3E}">
        <p14:creationId xmlns:p14="http://schemas.microsoft.com/office/powerpoint/2010/main" val="261712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65279501"/>
              </p:ext>
            </p:extLst>
          </p:nvPr>
        </p:nvGraphicFramePr>
        <p:xfrm>
          <a:off x="674678" y="1600091"/>
          <a:ext cx="7574587"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NF_AGE_NR_all.xlsx </a:t>
                      </a: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NF_GENDER_NR_all.xlsx</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(file names in data repository)</a:t>
            </a: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3   </a:t>
            </a:r>
          </a:p>
          <a:p>
            <a:r>
              <a:rPr lang="en-US" i="1" dirty="0"/>
              <a:t>Description of Independent Variables (File List) , </a:t>
            </a:r>
            <a:r>
              <a:rPr lang="en-US" i="1" dirty="0">
                <a:solidFill>
                  <a:srgbClr val="FFC000"/>
                </a:solidFill>
              </a:rPr>
              <a:t>list of data files for each variable.</a:t>
            </a: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a:solidFill>
                  <a:srgbClr val="00B050"/>
                </a:solidFill>
                <a:hlinkClick r:id="rId3"/>
              </a:rPr>
              <a:t>https://github.com/ehsintegration/yfd-phd-bls-data/tree/master/DATA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475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grpSp>
        <p:nvGrpSpPr>
          <p:cNvPr id="15" name="Group 14">
            <a:extLst>
              <a:ext uri="{FF2B5EF4-FFF2-40B4-BE49-F238E27FC236}">
                <a16:creationId xmlns:a16="http://schemas.microsoft.com/office/drawing/2014/main" id="{1F9D7FC5-B1F5-4463-867D-E1408606EBFE}"/>
              </a:ext>
            </a:extLst>
          </p:cNvPr>
          <p:cNvGrpSpPr/>
          <p:nvPr/>
        </p:nvGrpSpPr>
        <p:grpSpPr>
          <a:xfrm>
            <a:off x="285169" y="389914"/>
            <a:ext cx="9919670" cy="6384090"/>
            <a:chOff x="285169" y="389914"/>
            <a:chExt cx="9919670" cy="6384090"/>
          </a:xfrm>
        </p:grpSpPr>
        <p:sp>
          <p:nvSpPr>
            <p:cNvPr id="5" name="TextBox 4"/>
            <p:cNvSpPr txBox="1"/>
            <p:nvPr/>
          </p:nvSpPr>
          <p:spPr>
            <a:xfrm>
              <a:off x="5050982" y="389914"/>
              <a:ext cx="1563017" cy="5078313"/>
            </a:xfrm>
            <a:prstGeom prst="rect">
              <a:avLst/>
            </a:prstGeom>
            <a:noFill/>
            <a:ln w="12700">
              <a:solidFill>
                <a:schemeClr val="accent2"/>
              </a:solidFill>
            </a:ln>
          </p:spPr>
          <p:txBody>
            <a:bodyPr wrap="square" rtlCol="0">
              <a:spAutoFit/>
            </a:bodyPr>
            <a:lstStyle/>
            <a:p>
              <a:r>
                <a:rPr lang="en-US" dirty="0"/>
                <a:t>Data </a:t>
              </a:r>
              <a:r>
                <a:rPr lang="en-US" dirty="0" smtClean="0"/>
                <a:t>Selector/</a:t>
              </a:r>
            </a:p>
            <a:p>
              <a:r>
                <a:rPr lang="en-US" dirty="0" smtClean="0"/>
                <a:t>Equation</a:t>
              </a:r>
              <a:endParaRPr lang="en-US" dirty="0"/>
            </a:p>
            <a:p>
              <a:endParaRPr lang="en-US" dirty="0"/>
            </a:p>
            <a:p>
              <a:r>
                <a:rPr lang="en-US" dirty="0" smtClean="0"/>
                <a:t>---</a:t>
              </a:r>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9" y="686401"/>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9" y="2948558"/>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9" y="4822880"/>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1" y="1419295"/>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4" y="116677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4" y="2663943"/>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4" y="4311023"/>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20" y="3219221"/>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20" y="4858017"/>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70" y="389914"/>
              <a:ext cx="1460832" cy="2862322"/>
            </a:xfrm>
            <a:prstGeom prst="rect">
              <a:avLst/>
            </a:prstGeom>
            <a:noFill/>
            <a:ln>
              <a:solidFill>
                <a:schemeClr val="tx1"/>
              </a:solidFill>
            </a:ln>
          </p:spPr>
          <p:txBody>
            <a:bodyPr wrap="square" rtlCol="0">
              <a:spAutoFit/>
            </a:bodyPr>
            <a:lstStyle/>
            <a:p>
              <a:r>
                <a:rPr lang="en-US" dirty="0"/>
                <a:t>Fatality </a:t>
              </a:r>
              <a:r>
                <a:rPr lang="en-US" dirty="0" smtClean="0"/>
                <a:t>Data</a:t>
              </a:r>
            </a:p>
            <a:p>
              <a:r>
                <a:rPr lang="en-US" dirty="0" smtClean="0"/>
                <a:t>Injury Data</a:t>
              </a:r>
              <a:endParaRPr lang="en-US" dirty="0"/>
            </a:p>
            <a:p>
              <a:endParaRPr lang="en-US" dirty="0"/>
            </a:p>
            <a:p>
              <a:r>
                <a:rPr lang="en-US" dirty="0" smtClean="0"/>
                <a:t>(used for model creation)</a:t>
              </a:r>
              <a:endParaRPr lang="en-US" dirty="0"/>
            </a:p>
            <a:p>
              <a:endParaRPr lang="en-US" dirty="0"/>
            </a:p>
            <a:p>
              <a:endParaRPr lang="en-US" dirty="0"/>
            </a:p>
            <a:p>
              <a:endParaRPr lang="en-US" dirty="0"/>
            </a:p>
            <a:p>
              <a:endParaRPr lang="en-US" dirty="0"/>
            </a:p>
          </p:txBody>
        </p:sp>
        <p:sp>
          <p:nvSpPr>
            <p:cNvPr id="33" name="TextBox 32"/>
            <p:cNvSpPr txBox="1"/>
            <p:nvPr/>
          </p:nvSpPr>
          <p:spPr>
            <a:xfrm>
              <a:off x="4838153" y="6347509"/>
              <a:ext cx="2709130"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 (Risk)</a:t>
              </a:r>
              <a:endParaRPr lang="en-US" b="1" dirty="0"/>
            </a:p>
          </p:txBody>
        </p:sp>
        <p:sp>
          <p:nvSpPr>
            <p:cNvPr id="34" name="Down Arrow 33"/>
            <p:cNvSpPr/>
            <p:nvPr/>
          </p:nvSpPr>
          <p:spPr>
            <a:xfrm>
              <a:off x="5630609" y="549082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89070" y="3494579"/>
              <a:ext cx="1786043" cy="1754326"/>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smtClean="0"/>
                <a:t>Gender</a:t>
              </a:r>
              <a:endParaRPr lang="en-US" dirty="0"/>
            </a:p>
            <a:p>
              <a:r>
                <a:rPr lang="en-US" dirty="0" smtClean="0"/>
                <a:t>Race</a:t>
              </a:r>
              <a:endParaRPr lang="en-US" dirty="0"/>
            </a:p>
          </p:txBody>
        </p:sp>
        <p:cxnSp>
          <p:nvCxnSpPr>
            <p:cNvPr id="32" name="Elbow Connector 31"/>
            <p:cNvCxnSpPr/>
            <p:nvPr/>
          </p:nvCxnSpPr>
          <p:spPr>
            <a:xfrm rot="10800000" flipV="1">
              <a:off x="6614000" y="4198014"/>
              <a:ext cx="1275071" cy="274622"/>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3E4F717-B1FD-43B1-8303-3247F5E07D6D}"/>
                </a:ext>
              </a:extLst>
            </p:cNvPr>
            <p:cNvSpPr/>
            <p:nvPr/>
          </p:nvSpPr>
          <p:spPr>
            <a:xfrm>
              <a:off x="7663759" y="6469305"/>
              <a:ext cx="254108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5</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cs typeface="Arial" panose="020B0604020202020204" pitchFamily="34" charset="0"/>
                </a:rPr>
                <a:t>Risk Perception Model.  </a:t>
              </a:r>
            </a:p>
          </p:txBody>
        </p:sp>
        <p:sp>
          <p:nvSpPr>
            <p:cNvPr id="30" name="TextBox 29">
              <a:extLst>
                <a:ext uri="{FF2B5EF4-FFF2-40B4-BE49-F238E27FC236}">
                  <a16:creationId xmlns:a16="http://schemas.microsoft.com/office/drawing/2014/main" id="{130EBFA3-B957-4216-8CCC-CABAD02F7402}"/>
                </a:ext>
              </a:extLst>
            </p:cNvPr>
            <p:cNvSpPr txBox="1"/>
            <p:nvPr/>
          </p:nvSpPr>
          <p:spPr>
            <a:xfrm>
              <a:off x="3145615" y="5999753"/>
              <a:ext cx="6094206" cy="369332"/>
            </a:xfrm>
            <a:prstGeom prst="rect">
              <a:avLst/>
            </a:prstGeom>
            <a:noFill/>
          </p:spPr>
          <p:txBody>
            <a:bodyPr wrap="square">
              <a:spAutoFit/>
            </a:bodyPr>
            <a:lstStyle/>
            <a:p>
              <a:pPr algn="ctr"/>
              <a:r>
                <a:rPr lang="en-US" b="1" dirty="0" smtClean="0"/>
                <a:t>Probability of Injury/Fatality</a:t>
              </a:r>
              <a:endParaRPr lang="en-US" b="1" dirty="0"/>
            </a:p>
          </p:txBody>
        </p:sp>
      </p:grpSp>
      <p:cxnSp>
        <p:nvCxnSpPr>
          <p:cNvPr id="29" name="Elbow Connector 28"/>
          <p:cNvCxnSpPr>
            <a:stCxn id="24" idx="1"/>
          </p:cNvCxnSpPr>
          <p:nvPr/>
        </p:nvCxnSpPr>
        <p:spPr>
          <a:xfrm rot="10800000">
            <a:off x="6686026" y="1563565"/>
            <a:ext cx="1203044" cy="257511"/>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03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MATHEMATICAL OVERVIEW</a:t>
            </a:r>
          </a:p>
        </p:txBody>
      </p:sp>
    </p:spTree>
    <p:extLst>
      <p:ext uri="{BB962C8B-B14F-4D97-AF65-F5344CB8AC3E}">
        <p14:creationId xmlns:p14="http://schemas.microsoft.com/office/powerpoint/2010/main" val="1912531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 Overview</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8" y="776751"/>
            <a:ext cx="11065035" cy="5919017"/>
          </a:xfrm>
        </p:spPr>
        <p:txBody>
          <a:bodyPr>
            <a:noAutofit/>
          </a:bodyPr>
          <a:lstStyle/>
          <a:p>
            <a:pPr marL="0" indent="0">
              <a:buNone/>
            </a:pPr>
            <a:r>
              <a:rPr lang="en-US" sz="1600" dirty="0">
                <a:latin typeface="Arial" panose="020B0604020202020204" pitchFamily="34" charset="0"/>
                <a:cs typeface="Arial" panose="020B0604020202020204" pitchFamily="34" charset="0"/>
              </a:rPr>
              <a:t>Now that we are familiar with the data files and their contents, we can further explore the type of data collected and the reasoning behind it.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In our analysis we are creating a single averaged value for each of the eight years, for each SOC job code. </a:t>
            </a:r>
            <a:r>
              <a:rPr lang="en-US" sz="1600" dirty="0" smtClean="0">
                <a:latin typeface="Arial" panose="020B0604020202020204" pitchFamily="34" charset="0"/>
                <a:cs typeface="Arial" panose="020B0604020202020204" pitchFamily="34" charset="0"/>
              </a:rPr>
              <a:t>This averaging helps to determine the mean value for each occupation. This mean will be used as a variable for the final calculation of probability. The probability for each classification will be multiplied together in </a:t>
            </a:r>
            <a:r>
              <a:rPr lang="en-US" sz="1600" dirty="0" err="1" smtClean="0">
                <a:latin typeface="Arial" panose="020B0604020202020204" pitchFamily="34" charset="0"/>
                <a:cs typeface="Arial" panose="020B0604020202020204" pitchFamily="34" charset="0"/>
              </a:rPr>
              <a:t>otder</a:t>
            </a:r>
            <a:r>
              <a:rPr lang="en-US" sz="1600" dirty="0" smtClean="0">
                <a:latin typeface="Arial" panose="020B0604020202020204" pitchFamily="34" charset="0"/>
                <a:cs typeface="Arial" panose="020B0604020202020204" pitchFamily="34" charset="0"/>
              </a:rPr>
              <a:t> to obtain a final probability of injury or fatality for the given independent variables. </a:t>
            </a:r>
          </a:p>
          <a:p>
            <a:pPr marL="0" indent="0">
              <a:buNone/>
            </a:pPr>
            <a:endParaRPr lang="en-US" sz="1600" dirty="0" smtClean="0">
              <a:solidFill>
                <a:srgbClr val="FF0000"/>
              </a:solidFill>
              <a:latin typeface="Arial" panose="020B0604020202020204" pitchFamily="34" charset="0"/>
              <a:cs typeface="Arial" panose="020B0604020202020204" pitchFamily="34" charset="0"/>
            </a:endParaRPr>
          </a:p>
          <a:p>
            <a:pPr marL="0" indent="0">
              <a:buNone/>
            </a:pPr>
            <a:r>
              <a:rPr lang="en-US" sz="1600" dirty="0"/>
              <a:t>W</a:t>
            </a:r>
            <a:r>
              <a:rPr lang="en-US" sz="1600" dirty="0" smtClean="0"/>
              <a:t>here  </a:t>
            </a:r>
            <a:r>
              <a:rPr lang="en-US" sz="1600" dirty="0"/>
              <a:t>X is the occupational integer number, and A,B,C are the given coefficients for a linear regression</a:t>
            </a:r>
            <a:r>
              <a:rPr lang="en-US" sz="1600" dirty="0" smtClean="0"/>
              <a:t>.</a:t>
            </a:r>
          </a:p>
          <a:p>
            <a:pPr marL="0" indent="0">
              <a:buNone/>
            </a:pPr>
            <a:endParaRPr lang="en-US" sz="1600" dirty="0">
              <a:solidFill>
                <a:srgbClr val="FF0000"/>
              </a:solidFill>
              <a:latin typeface="Arial" panose="020B0604020202020204" pitchFamily="34" charset="0"/>
              <a:cs typeface="Arial" panose="020B0604020202020204" pitchFamily="34" charset="0"/>
            </a:endParaRPr>
          </a:p>
          <a:p>
            <a:pPr marL="0" indent="0">
              <a:buNone/>
            </a:pPr>
            <a:r>
              <a:rPr lang="en-US" sz="1600" dirty="0" smtClean="0"/>
              <a:t>Probability </a:t>
            </a:r>
            <a:r>
              <a:rPr lang="en-US" sz="1600" b="1" baseline="-25000" dirty="0" smtClean="0"/>
              <a:t>(Gender or age or race) </a:t>
            </a:r>
            <a:r>
              <a:rPr lang="en-US" sz="1600" dirty="0"/>
              <a:t>= A * e</a:t>
            </a:r>
            <a:r>
              <a:rPr lang="en-US" sz="1600" baseline="30000" dirty="0"/>
              <a:t>(B*X) </a:t>
            </a:r>
            <a:r>
              <a:rPr lang="en-US" sz="1600" dirty="0" smtClean="0"/>
              <a:t>+ C</a:t>
            </a:r>
          </a:p>
          <a:p>
            <a:pPr marL="0" indent="0">
              <a:buNone/>
            </a:pPr>
            <a:endParaRPr lang="en-US" sz="1600" dirty="0">
              <a:solidFill>
                <a:srgbClr val="FF0000"/>
              </a:solidFill>
              <a:latin typeface="Arial" panose="020B0604020202020204" pitchFamily="34" charset="0"/>
              <a:cs typeface="Arial" panose="020B0604020202020204" pitchFamily="34" charset="0"/>
            </a:endParaRPr>
          </a:p>
          <a:p>
            <a:pPr marL="0" indent="0">
              <a:buNone/>
            </a:pPr>
            <a:r>
              <a:rPr lang="en-US" sz="1600" dirty="0" err="1"/>
              <a:t>P</a:t>
            </a:r>
            <a:r>
              <a:rPr lang="en-US" sz="1600" baseline="-25000" dirty="0" err="1"/>
              <a:t>fatality</a:t>
            </a:r>
            <a:r>
              <a:rPr lang="en-US" sz="1600" dirty="0"/>
              <a:t> = PF </a:t>
            </a:r>
            <a:r>
              <a:rPr lang="en-US" sz="1600" baseline="-25000" dirty="0"/>
              <a:t>gender</a:t>
            </a:r>
            <a:r>
              <a:rPr lang="en-US" sz="1600" dirty="0"/>
              <a:t> (occupation) * PF </a:t>
            </a:r>
            <a:r>
              <a:rPr lang="en-US" sz="1600" baseline="-25000" dirty="0"/>
              <a:t>age</a:t>
            </a:r>
            <a:r>
              <a:rPr lang="en-US" sz="1600" dirty="0"/>
              <a:t> </a:t>
            </a:r>
            <a:r>
              <a:rPr lang="en-US" sz="1600" dirty="0" smtClean="0"/>
              <a:t>(occupation</a:t>
            </a:r>
            <a:r>
              <a:rPr lang="en-US" sz="1600" dirty="0"/>
              <a:t>) * PF </a:t>
            </a:r>
            <a:r>
              <a:rPr lang="en-US" sz="1600" baseline="-25000" dirty="0"/>
              <a:t>race</a:t>
            </a:r>
            <a:r>
              <a:rPr lang="en-US" sz="1600" dirty="0"/>
              <a:t> (occupation)</a:t>
            </a:r>
          </a:p>
          <a:p>
            <a:endParaRPr lang="en-US" sz="1600" dirty="0"/>
          </a:p>
          <a:p>
            <a:pPr marL="0" indent="0">
              <a:buNone/>
            </a:pPr>
            <a:r>
              <a:rPr lang="en-US" sz="1600" dirty="0" err="1"/>
              <a:t>P</a:t>
            </a:r>
            <a:r>
              <a:rPr lang="en-US" sz="1600" baseline="-25000" dirty="0" err="1"/>
              <a:t>injury</a:t>
            </a:r>
            <a:r>
              <a:rPr lang="en-US" sz="1600" dirty="0"/>
              <a:t> = PI </a:t>
            </a:r>
            <a:r>
              <a:rPr lang="en-US" sz="1600" baseline="-25000" dirty="0"/>
              <a:t>gender</a:t>
            </a:r>
            <a:r>
              <a:rPr lang="en-US" sz="1600" dirty="0"/>
              <a:t> (occupation) * PI </a:t>
            </a:r>
            <a:r>
              <a:rPr lang="en-US" sz="1600" baseline="-25000" dirty="0"/>
              <a:t>age</a:t>
            </a:r>
            <a:r>
              <a:rPr lang="en-US" sz="1600" dirty="0"/>
              <a:t> </a:t>
            </a:r>
            <a:r>
              <a:rPr lang="en-US" sz="1600" dirty="0" smtClean="0"/>
              <a:t>(occupation</a:t>
            </a:r>
            <a:r>
              <a:rPr lang="en-US" sz="1600" dirty="0"/>
              <a:t>) * PI </a:t>
            </a:r>
            <a:r>
              <a:rPr lang="en-US" sz="1600" baseline="-25000" dirty="0"/>
              <a:t>race</a:t>
            </a:r>
            <a:r>
              <a:rPr lang="en-US" sz="1600" dirty="0"/>
              <a:t> (occupation)</a:t>
            </a:r>
          </a:p>
          <a:p>
            <a:pPr marL="0" indent="0">
              <a:buNone/>
            </a:pPr>
            <a:endParaRPr lang="en-US" sz="1600" dirty="0">
              <a:solidFill>
                <a:srgbClr val="FF0000"/>
              </a:solidFill>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53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 Rationale</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76751"/>
            <a:ext cx="11212148" cy="5919017"/>
          </a:xfrm>
        </p:spPr>
        <p:txBody>
          <a:bodyPr>
            <a:noAutofit/>
          </a:bodyPr>
          <a:lstStyle/>
          <a:p>
            <a:pPr marL="0" indent="0">
              <a:buNone/>
            </a:pPr>
            <a:r>
              <a:rPr lang="en-US" sz="1600" b="1" dirty="0">
                <a:latin typeface="Arial" panose="020B0604020202020204" pitchFamily="34" charset="0"/>
                <a:cs typeface="Arial" panose="020B0604020202020204" pitchFamily="34" charset="0"/>
              </a:rPr>
              <a:t>Reason why the log function was used:</a:t>
            </a:r>
          </a:p>
          <a:p>
            <a:pPr marL="0" indent="0" algn="ctr">
              <a:buNone/>
            </a:pPr>
            <a:r>
              <a:rPr lang="en-US" sz="2000" b="1" dirty="0">
                <a:solidFill>
                  <a:srgbClr val="FF0000"/>
                </a:solidFill>
                <a:latin typeface="Arial" panose="020B0604020202020204" pitchFamily="34" charset="0"/>
                <a:cs typeface="Arial" panose="020B0604020202020204" pitchFamily="34" charset="0"/>
              </a:rPr>
              <a:t>Risk </a:t>
            </a:r>
            <a:r>
              <a:rPr lang="en-US" sz="2000" b="1" dirty="0" err="1">
                <a:solidFill>
                  <a:srgbClr val="FF0000"/>
                </a:solidFill>
                <a:latin typeface="Arial" panose="020B0604020202020204" pitchFamily="34" charset="0"/>
                <a:cs typeface="Arial" panose="020B0604020202020204" pitchFamily="34" charset="0"/>
              </a:rPr>
              <a:t>Perception</a:t>
            </a:r>
            <a:r>
              <a:rPr lang="en-US" sz="2000" b="1" baseline="-25000" dirty="0" err="1">
                <a:solidFill>
                  <a:srgbClr val="FF0000"/>
                </a:solidFill>
                <a:latin typeface="Arial" panose="020B0604020202020204" pitchFamily="34" charset="0"/>
                <a:cs typeface="Arial" panose="020B0604020202020204" pitchFamily="34" charset="0"/>
              </a:rPr>
              <a:t>logvalue</a:t>
            </a:r>
            <a:r>
              <a:rPr lang="en-US" sz="2000" b="1" dirty="0">
                <a:solidFill>
                  <a:srgbClr val="FF0000"/>
                </a:solidFill>
                <a:latin typeface="Arial" panose="020B0604020202020204" pitchFamily="34" charset="0"/>
                <a:cs typeface="Arial" panose="020B0604020202020204" pitchFamily="34" charset="0"/>
              </a:rPr>
              <a:t> =  -1 * LOG10 [ AVG(FATAL_COUNT / INJURY_COUNT) ]</a:t>
            </a:r>
            <a:endParaRPr lang="en-US" sz="1400" b="1" dirty="0">
              <a:solidFill>
                <a:srgbClr val="FF0000"/>
              </a:solidFill>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The reason why we selected to take the log, is because the data is exponential in nature and when you take the log of exponential data, you create a semi-log plot, now the exponential data looks linear, which makes it easier to perform a linear regression.</a:t>
            </a:r>
          </a:p>
          <a:p>
            <a:pPr marL="0" indent="0">
              <a:buNone/>
            </a:pPr>
            <a:endParaRPr lang="en-US" sz="1400" dirty="0">
              <a:solidFill>
                <a:srgbClr val="FF0000"/>
              </a:solidFill>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The logarithmic equation above was used for three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600" dirty="0">
                <a:latin typeface="Arial" panose="020B0604020202020204" pitchFamily="34" charset="0"/>
                <a:cs typeface="Arial" panose="020B0604020202020204" pitchFamily="34" charset="0"/>
              </a:rPr>
              <a:t>To factor out the total population size:</a:t>
            </a:r>
          </a:p>
          <a:p>
            <a:pPr marL="0" indent="0">
              <a:buNone/>
            </a:pP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(FATAL_COUNT / POPULATION_SIZE) / (INJURY_COUNT / POPULATION_SIZE)  =  </a:t>
            </a:r>
            <a:r>
              <a:rPr lang="en-US" sz="1400" b="1" dirty="0">
                <a:solidFill>
                  <a:srgbClr val="FF0000"/>
                </a:solidFill>
                <a:latin typeface="Arial" panose="020B0604020202020204" pitchFamily="34" charset="0"/>
                <a:cs typeface="Arial" panose="020B0604020202020204" pitchFamily="34" charset="0"/>
              </a:rPr>
              <a:t>FATAL_COUNT  /  INJURY_COUNT</a:t>
            </a:r>
          </a:p>
          <a:p>
            <a:pPr marL="0" indent="0" algn="ctr">
              <a:buNone/>
            </a:pPr>
            <a:r>
              <a:rPr lang="en-US" sz="1600" b="1"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Fatalities is divided by Injuries in order to eliminate the population size.  Because every SOC job code has a different population size, this adjusts the data and makes it independent of population size, making it easier to compare one SOC job code to another. </a:t>
            </a:r>
          </a:p>
          <a:p>
            <a:pPr marL="457200" lvl="1" indent="0">
              <a:buNone/>
            </a:pPr>
            <a:endParaRPr lang="en-US" sz="1600" dirty="0">
              <a:latin typeface="Arial" panose="020B0604020202020204" pitchFamily="34" charset="0"/>
              <a:cs typeface="Arial" panose="020B0604020202020204" pitchFamily="34" charset="0"/>
            </a:endParaRPr>
          </a:p>
          <a:p>
            <a:pPr marL="342900" indent="-342900">
              <a:buAutoNum type="arabicPeriod" startAt="2"/>
            </a:pPr>
            <a:r>
              <a:rPr lang="en-US" sz="1600" dirty="0">
                <a:latin typeface="Arial" panose="020B0604020202020204" pitchFamily="34" charset="0"/>
                <a:cs typeface="Arial" panose="020B0604020202020204" pitchFamily="34" charset="0"/>
              </a:rPr>
              <a:t>To create a factor, where the magnitude of the index will demonstrate fatalities normalized to injuries. </a:t>
            </a:r>
          </a:p>
          <a:p>
            <a:pPr marL="342900" indent="-342900">
              <a:buAutoNum type="arabicPeriod" startAt="2"/>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startAt="2"/>
            </a:pPr>
            <a:r>
              <a:rPr lang="en-US" sz="1600" dirty="0">
                <a:latin typeface="Arial" panose="020B0604020202020204" pitchFamily="34" charset="0"/>
                <a:cs typeface="Arial" panose="020B0604020202020204" pitchFamily="34" charset="0"/>
              </a:rPr>
              <a:t>To create a risk perception index. </a:t>
            </a:r>
          </a:p>
          <a:p>
            <a:pPr marL="0" indent="0">
              <a:buNone/>
            </a:pP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3048999" y="3889981"/>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223811" y="3914203"/>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628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BF5A231-CB1E-4EF0-AC2D-EC09AD84A6A4}"/>
              </a:ext>
            </a:extLst>
          </p:cNvPr>
          <p:cNvPicPr>
            <a:picLocks noChangeAspect="1"/>
          </p:cNvPicPr>
          <p:nvPr/>
        </p:nvPicPr>
        <p:blipFill rotWithShape="1">
          <a:blip r:embed="rId2"/>
          <a:srcRect l="5846" t="6916" r="6766" b="4811"/>
          <a:stretch/>
        </p:blipFill>
        <p:spPr>
          <a:xfrm>
            <a:off x="4537695" y="2227435"/>
            <a:ext cx="3843066" cy="3983090"/>
          </a:xfrm>
          <a:prstGeom prst="rect">
            <a:avLst/>
          </a:prstGeom>
        </p:spPr>
      </p:pic>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89926" y="441499"/>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a:latin typeface="Arial" panose="020B0604020202020204" pitchFamily="34" charset="0"/>
                <a:cs typeface="Arial" panose="020B0604020202020204" pitchFamily="34" charset="0"/>
              </a:rPr>
              <a:t>Fatal risk log factor (</a:t>
            </a:r>
            <a:r>
              <a:rPr lang="en-US" sz="1400" b="1" dirty="0">
                <a:solidFill>
                  <a:srgbClr val="00B050"/>
                </a:solidFill>
                <a:latin typeface="Arial" panose="020B0604020202020204" pitchFamily="34" charset="0"/>
                <a:cs typeface="Arial" panose="020B0604020202020204" pitchFamily="34" charset="0"/>
              </a:rPr>
              <a:t>risk perception</a:t>
            </a:r>
            <a:r>
              <a:rPr lang="en-US" sz="1400" b="1" dirty="0">
                <a:latin typeface="Arial" panose="020B0604020202020204" pitchFamily="34" charset="0"/>
                <a:cs typeface="Arial" panose="020B0604020202020204" pitchFamily="34" charset="0"/>
              </a:rPr>
              <a:t>) = </a:t>
            </a:r>
            <a:r>
              <a:rPr lang="en-US" sz="1400" b="1" dirty="0" err="1">
                <a:latin typeface="Arial" panose="020B0604020202020204" pitchFamily="34" charset="0"/>
                <a:cs typeface="Arial" panose="020B0604020202020204" pitchFamily="34" charset="0"/>
              </a:rPr>
              <a:t>RP</a:t>
            </a:r>
            <a:r>
              <a:rPr lang="en-US" sz="1400" b="1" baseline="-25000" dirty="0" err="1">
                <a:latin typeface="Arial" panose="020B0604020202020204" pitchFamily="34" charset="0"/>
                <a:cs typeface="Arial" panose="020B0604020202020204" pitchFamily="34" charset="0"/>
              </a:rPr>
              <a:t>logvalue</a:t>
            </a:r>
            <a:r>
              <a:rPr lang="en-US" sz="1400" b="1" dirty="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The “Fatal risk log factor”, is not only the log of fatalities count divided by injuries count, but also a measure of risk perception.</a:t>
            </a:r>
          </a:p>
          <a:p>
            <a:pPr marL="0" indent="0">
              <a:buNone/>
            </a:pPr>
            <a:r>
              <a:rPr lang="en-US" sz="1600" dirty="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4817344"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6</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 with Risk labels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Tree>
    <p:extLst>
      <p:ext uri="{BB962C8B-B14F-4D97-AF65-F5344CB8AC3E}">
        <p14:creationId xmlns:p14="http://schemas.microsoft.com/office/powerpoint/2010/main" val="1539542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CURRENT RESULTS</a:t>
            </a:r>
          </a:p>
        </p:txBody>
      </p:sp>
    </p:spTree>
    <p:extLst>
      <p:ext uri="{BB962C8B-B14F-4D97-AF65-F5344CB8AC3E}">
        <p14:creationId xmlns:p14="http://schemas.microsoft.com/office/powerpoint/2010/main" val="66776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4560882" y="1277736"/>
            <a:ext cx="6557567" cy="4693396"/>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F/I  -&gt;  Risk Perception Conversion Equation</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711509"/>
            <a:ext cx="3387700" cy="353943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Risk perception index function:</a:t>
            </a: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RP</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FI</a:t>
            </a:r>
            <a:r>
              <a:rPr lang="en-US" sz="1400" baseline="-25000" dirty="0" err="1">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data is being converted to a semi-log plane, so that it forms a linear distribution that can be easily analyzed.</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formula above is how we generate the risk perception index from the fatality/injury rate.</a:t>
            </a:r>
          </a:p>
          <a:p>
            <a:endParaRPr lang="en-US" sz="1400" dirty="0">
              <a:latin typeface="Arial" panose="020B0604020202020204" pitchFamily="34" charset="0"/>
              <a:cs typeface="Arial" panose="020B0604020202020204" pitchFamily="34" charset="0"/>
            </a:endParaRPr>
          </a:p>
        </p:txBody>
      </p:sp>
      <p:cxnSp>
        <p:nvCxnSpPr>
          <p:cNvPr id="16" name="Straight Arrow Connector 15"/>
          <p:cNvCxnSpPr/>
          <p:nvPr/>
        </p:nvCxnSpPr>
        <p:spPr>
          <a:xfrm flipV="1">
            <a:off x="7108424" y="5325338"/>
            <a:ext cx="755071" cy="664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75035" y="5403229"/>
            <a:ext cx="642781" cy="461665"/>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FI</a:t>
            </a:r>
          </a:p>
          <a:p>
            <a:r>
              <a:rPr lang="en-US" sz="1200" dirty="0">
                <a:latin typeface="Arial" panose="020B0604020202020204" pitchFamily="34" charset="0"/>
                <a:cs typeface="Arial" panose="020B0604020202020204" pitchFamily="34" charset="0"/>
              </a:rPr>
              <a:t>(rate)</a:t>
            </a:r>
          </a:p>
        </p:txBody>
      </p:sp>
      <p:cxnSp>
        <p:nvCxnSpPr>
          <p:cNvPr id="18" name="Straight Arrow Connector 17"/>
          <p:cNvCxnSpPr/>
          <p:nvPr/>
        </p:nvCxnSpPr>
        <p:spPr>
          <a:xfrm flipV="1">
            <a:off x="6625505" y="2991481"/>
            <a:ext cx="11465" cy="201391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248254" y="3539310"/>
            <a:ext cx="2218335" cy="461665"/>
          </a:xfrm>
          <a:prstGeom prst="rect">
            <a:avLst/>
          </a:prstGeom>
          <a:noFill/>
          <a:ln>
            <a:noFill/>
          </a:ln>
        </p:spPr>
        <p:txBody>
          <a:bodyPr wrap="square" rtlCol="0">
            <a:spAutoFit/>
          </a:bodyPr>
          <a:lstStyle/>
          <a:p>
            <a:r>
              <a:rPr lang="en-US" sz="1200" dirty="0" err="1">
                <a:latin typeface="Arial" panose="020B0604020202020204" pitchFamily="34" charset="0"/>
                <a:cs typeface="Arial" panose="020B0604020202020204" pitchFamily="34" charset="0"/>
              </a:rPr>
              <a:t>RP</a:t>
            </a:r>
            <a:r>
              <a:rPr lang="en-US" sz="1200" baseline="-25000" dirty="0" err="1">
                <a:latin typeface="Arial" panose="020B0604020202020204" pitchFamily="34" charset="0"/>
                <a:cs typeface="Arial" panose="020B0604020202020204" pitchFamily="34" charset="0"/>
              </a:rPr>
              <a:t>logvalue</a:t>
            </a:r>
            <a:endParaRPr lang="en-US" sz="1200" baseline="-250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(risk perception index)</a:t>
            </a:r>
          </a:p>
        </p:txBody>
      </p:sp>
      <p:cxnSp>
        <p:nvCxnSpPr>
          <p:cNvPr id="21" name="Straight Connector 20"/>
          <p:cNvCxnSpPr/>
          <p:nvPr/>
        </p:nvCxnSpPr>
        <p:spPr>
          <a:xfrm flipH="1" flipV="1">
            <a:off x="7254644" y="3942216"/>
            <a:ext cx="24222" cy="107184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25468" y="3942215"/>
            <a:ext cx="153398"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E4F717-B1FD-43B1-8303-3247F5E07D6D}"/>
              </a:ext>
            </a:extLst>
          </p:cNvPr>
          <p:cNvSpPr/>
          <p:nvPr/>
        </p:nvSpPr>
        <p:spPr>
          <a:xfrm>
            <a:off x="4783823" y="6110082"/>
            <a:ext cx="4358437"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8</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Risk Perception Equation Graph Transfer Example.</a:t>
            </a:r>
            <a:endParaRPr lang="en-US" sz="1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11DBAC3-DA97-4801-86B8-16BECD348855}"/>
              </a:ext>
            </a:extLst>
          </p:cNvPr>
          <p:cNvSpPr txBox="1"/>
          <p:nvPr/>
        </p:nvSpPr>
        <p:spPr>
          <a:xfrm>
            <a:off x="537028" y="4636546"/>
            <a:ext cx="3535356" cy="1354217"/>
          </a:xfrm>
          <a:prstGeom prst="rect">
            <a:avLst/>
          </a:prstGeom>
          <a:noFill/>
        </p:spPr>
        <p:txBody>
          <a:bodyPr wrap="square" rtlCol="0">
            <a:spAutoFit/>
          </a:bodyPr>
          <a:lstStyle/>
          <a:p>
            <a:r>
              <a:rPr lang="en-US" b="1" dirty="0"/>
              <a:t>Notes:</a:t>
            </a:r>
          </a:p>
          <a:p>
            <a:pPr marL="285750" indent="-285750">
              <a:buFont typeface="Arial" panose="020B0604020202020204" pitchFamily="34" charset="0"/>
              <a:buChar char="•"/>
            </a:pPr>
            <a:r>
              <a:rPr lang="en-US" sz="1600" dirty="0"/>
              <a:t>F/I on X axis ranges from 0 to 1.</a:t>
            </a:r>
          </a:p>
          <a:p>
            <a:pPr marL="285750" indent="-285750">
              <a:buFont typeface="Arial" panose="020B0604020202020204" pitchFamily="34" charset="0"/>
              <a:buChar char="•"/>
            </a:pPr>
            <a:r>
              <a:rPr lang="en-US" sz="1600" dirty="0"/>
              <a:t>F/I will never be &gt; 1.</a:t>
            </a:r>
          </a:p>
          <a:p>
            <a:pPr marL="285750" indent="-285750">
              <a:buFont typeface="Arial" panose="020B0604020202020204" pitchFamily="34" charset="0"/>
              <a:buChar char="•"/>
            </a:pPr>
            <a:r>
              <a:rPr lang="en-US" sz="1600" dirty="0"/>
              <a:t>When F/I is low, RP is high.</a:t>
            </a:r>
          </a:p>
          <a:p>
            <a:pPr marL="285750" indent="-285750">
              <a:buFont typeface="Arial" panose="020B0604020202020204" pitchFamily="34" charset="0"/>
              <a:buChar char="•"/>
            </a:pPr>
            <a:r>
              <a:rPr lang="en-US" sz="1600" dirty="0"/>
              <a:t>When F/I approaches 1, RP is low.</a:t>
            </a:r>
            <a:endParaRPr lang="en-AU" sz="1600" dirty="0"/>
          </a:p>
        </p:txBody>
      </p:sp>
    </p:spTree>
    <p:extLst>
      <p:ext uri="{BB962C8B-B14F-4D97-AF65-F5344CB8AC3E}">
        <p14:creationId xmlns:p14="http://schemas.microsoft.com/office/powerpoint/2010/main" val="85872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smtClean="0">
                <a:latin typeface="Arial" panose="020B0604020202020204" pitchFamily="34" charset="0"/>
                <a:cs typeface="Arial" panose="020B0604020202020204" pitchFamily="34" charset="0"/>
              </a:rPr>
              <a:t>Understanding </a:t>
            </a:r>
            <a:r>
              <a:rPr lang="en-US" sz="1800" dirty="0">
                <a:latin typeface="Arial" panose="020B0604020202020204" pitchFamily="34" charset="0"/>
                <a:cs typeface="Arial" panose="020B0604020202020204" pitchFamily="34" charset="0"/>
              </a:rPr>
              <a:t>risk perception and the associated human behaviors are key in understanding how individuals react to hazards and how a culture of safety is developed. </a:t>
            </a:r>
            <a:r>
              <a:rPr lang="en-US" sz="1800" dirty="0" smtClean="0">
                <a:latin typeface="Arial" panose="020B0604020202020204" pitchFamily="34" charset="0"/>
                <a:cs typeface="Arial" panose="020B0604020202020204" pitchFamily="34" charset="0"/>
              </a:rPr>
              <a:t>In order to understand this perception we first need to be able to model and classify injuries and fatalities across industry.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Our belief is that within an industry and relative to other industries, the number of injuries and fatalities will average to a value a given industry over time. These values can be formulated into a mathematical equation, that can be subsequently used to calculate the inherent injury and fatality probability for a given industry.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A secondary data analysis of documented workplace injuries for over nine hundred (900) occupations within an eight (8) year period is being conducted.  The analysis will examine </a:t>
            </a:r>
            <a:r>
              <a:rPr lang="en-US" sz="1800" dirty="0" smtClean="0">
                <a:latin typeface="Arial" panose="020B0604020202020204" pitchFamily="34" charset="0"/>
                <a:cs typeface="Arial" panose="020B0604020202020204" pitchFamily="34" charset="0"/>
              </a:rPr>
              <a:t>the correlation of injury and fatalities for each given industry.</a:t>
            </a:r>
          </a:p>
          <a:p>
            <a:pPr marL="0" indent="0">
              <a:buNone/>
            </a:pPr>
            <a:endParaRPr lang="en-US" sz="1800" dirty="0">
              <a:latin typeface="Arial" panose="020B0604020202020204" pitchFamily="34" charset="0"/>
              <a:cs typeface="Arial" panose="020B0604020202020204" pitchFamily="34" charset="0"/>
            </a:endParaRPr>
          </a:p>
          <a:p>
            <a:pPr marL="914400" lvl="2" indent="0">
              <a:buNone/>
            </a:pPr>
            <a:r>
              <a:rPr lang="en-US" sz="1800" b="1" dirty="0">
                <a:latin typeface="Arial" panose="020B0604020202020204" pitchFamily="34" charset="0"/>
                <a:cs typeface="Arial" panose="020B0604020202020204" pitchFamily="34" charset="0"/>
              </a:rPr>
              <a:t>A model will be developed to represent if a relationship </a:t>
            </a:r>
            <a:r>
              <a:rPr lang="en-US" sz="1800" b="1" dirty="0" smtClean="0">
                <a:latin typeface="Arial" panose="020B0604020202020204" pitchFamily="34" charset="0"/>
                <a:cs typeface="Arial" panose="020B0604020202020204" pitchFamily="34" charset="0"/>
              </a:rPr>
              <a:t>exists </a:t>
            </a:r>
            <a:r>
              <a:rPr lang="en-US" sz="1800" b="1" dirty="0">
                <a:latin typeface="Arial" panose="020B0604020202020204" pitchFamily="34" charset="0"/>
                <a:cs typeface="Arial" panose="020B0604020202020204" pitchFamily="34" charset="0"/>
              </a:rPr>
              <a:t>between </a:t>
            </a:r>
            <a:r>
              <a:rPr lang="en-US" sz="1800" b="1" dirty="0" smtClean="0">
                <a:latin typeface="Arial" panose="020B0604020202020204" pitchFamily="34" charset="0"/>
                <a:cs typeface="Arial" panose="020B0604020202020204" pitchFamily="34" charset="0"/>
              </a:rPr>
              <a:t>industry, gender, age, and race </a:t>
            </a:r>
            <a:r>
              <a:rPr lang="en-US" sz="1800" b="1" dirty="0" smtClean="0">
                <a:latin typeface="Arial" panose="020B0604020202020204" pitchFamily="34" charset="0"/>
                <a:cs typeface="Arial" panose="020B0604020202020204" pitchFamily="34" charset="0"/>
              </a:rPr>
              <a:t>in relation to Fatalities/Injuries</a:t>
            </a:r>
            <a:r>
              <a:rPr lang="en-US" sz="1800" b="1" dirty="0">
                <a:latin typeface="Arial" panose="020B0604020202020204" pitchFamily="34" charset="0"/>
                <a:cs typeface="Arial" panose="020B0604020202020204" pitchFamily="34" charset="0"/>
              </a:rPr>
              <a:t>.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i="1" dirty="0">
                <a:latin typeface="Arial" panose="020B0604020202020204" pitchFamily="34" charset="0"/>
                <a:cs typeface="Arial" panose="020B0604020202020204" pitchFamily="34" charset="0"/>
              </a:rPr>
              <a:t>The general intent of the study is to </a:t>
            </a:r>
            <a:r>
              <a:rPr lang="en-US" sz="1800" i="1" dirty="0" smtClean="0">
                <a:latin typeface="Arial" panose="020B0604020202020204" pitchFamily="34" charset="0"/>
                <a:cs typeface="Arial" panose="020B0604020202020204" pitchFamily="34" charset="0"/>
              </a:rPr>
              <a:t>model injury and fatality rates across industry over time, do these rates collapse into a known equation that can be used to predict injury and fatality rates. </a:t>
            </a:r>
            <a:endParaRPr lang="en-US" sz="1800" b="1" i="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3748382" cy="2811287"/>
          </a:xfrm>
          <a:prstGeom prst="rect">
            <a:avLst/>
          </a:prstGeom>
        </p:spPr>
      </p:pic>
      <p:pic>
        <p:nvPicPr>
          <p:cNvPr id="7" name="Picture 6"/>
          <p:cNvPicPr>
            <a:picLocks noChangeAspect="1"/>
          </p:cNvPicPr>
          <p:nvPr/>
        </p:nvPicPr>
        <p:blipFill>
          <a:blip r:embed="rId4"/>
          <a:stretch>
            <a:fillRect/>
          </a:stretch>
        </p:blipFill>
        <p:spPr>
          <a:xfrm>
            <a:off x="4278607" y="3432235"/>
            <a:ext cx="3754633" cy="2815975"/>
          </a:xfrm>
          <a:prstGeom prst="rect">
            <a:avLst/>
          </a:prstGeom>
        </p:spPr>
      </p:pic>
      <p:pic>
        <p:nvPicPr>
          <p:cNvPr id="9" name="Picture 8"/>
          <p:cNvPicPr>
            <a:picLocks noChangeAspect="1"/>
          </p:cNvPicPr>
          <p:nvPr/>
        </p:nvPicPr>
        <p:blipFill>
          <a:blip r:embed="rId5"/>
          <a:stretch>
            <a:fillRect/>
          </a:stretch>
        </p:blipFill>
        <p:spPr>
          <a:xfrm>
            <a:off x="8184493" y="3432235"/>
            <a:ext cx="3780916" cy="2835687"/>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SOC level 1 Data for Gender</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2"/>
            <a:ext cx="5814732" cy="2529112"/>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relative index is a function of:</a:t>
            </a: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RP</a:t>
            </a:r>
            <a:r>
              <a:rPr lang="en-US" sz="1400" baseline="-25000" dirty="0" err="1">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FI</a:t>
            </a:r>
            <a:r>
              <a:rPr lang="en-US" sz="1400" baseline="-25000" dirty="0" err="1">
                <a:latin typeface="Arial" panose="020B0604020202020204" pitchFamily="34" charset="0"/>
                <a:cs typeface="Arial" panose="020B0604020202020204" pitchFamily="34" charset="0"/>
              </a:rPr>
              <a:t>rate</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V="1">
            <a:off x="5067702" y="6372389"/>
            <a:ext cx="2647170" cy="12015"/>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16308" y="6223653"/>
            <a:ext cx="503664"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10" name="Straight Arrow Connector 9"/>
          <p:cNvCxnSpPr/>
          <p:nvPr/>
        </p:nvCxnSpPr>
        <p:spPr>
          <a:xfrm flipV="1">
            <a:off x="4298195" y="3712102"/>
            <a:ext cx="0" cy="107790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426220" y="5220120"/>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16" name="Rectangle 15">
            <a:extLst>
              <a:ext uri="{FF2B5EF4-FFF2-40B4-BE49-F238E27FC236}">
                <a16:creationId xmlns:a16="http://schemas.microsoft.com/office/drawing/2014/main" id="{C3E4F717-B1FD-43B1-8303-3247F5E07D6D}"/>
              </a:ext>
            </a:extLst>
          </p:cNvPr>
          <p:cNvSpPr/>
          <p:nvPr/>
        </p:nvSpPr>
        <p:spPr>
          <a:xfrm>
            <a:off x="393258" y="6531322"/>
            <a:ext cx="3337773"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9a</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b="1" dirty="0">
                <a:solidFill>
                  <a:srgbClr val="000000"/>
                </a:solidFill>
                <a:latin typeface="Arial" panose="020B0604020202020204" pitchFamily="34" charset="0"/>
                <a:ea typeface="Times New Roman" panose="02020603050405020304" pitchFamily="18" charset="0"/>
                <a:cs typeface="Arial" panose="020B0604020202020204" pitchFamily="34" charset="0"/>
              </a:rPr>
              <a:t>Female</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Averaged Data Distribution</a:t>
            </a:r>
            <a:endParaRPr lang="en-US" sz="12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3E4F717-B1FD-43B1-8303-3247F5E07D6D}"/>
              </a:ext>
            </a:extLst>
          </p:cNvPr>
          <p:cNvSpPr/>
          <p:nvPr/>
        </p:nvSpPr>
        <p:spPr>
          <a:xfrm>
            <a:off x="4592256" y="6513772"/>
            <a:ext cx="3176319"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9b</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b="1" dirty="0">
                <a:solidFill>
                  <a:srgbClr val="000000"/>
                </a:solidFill>
                <a:latin typeface="Arial" panose="020B0604020202020204" pitchFamily="34" charset="0"/>
                <a:ea typeface="Times New Roman" panose="02020603050405020304" pitchFamily="18" charset="0"/>
                <a:cs typeface="Arial" panose="020B0604020202020204" pitchFamily="34" charset="0"/>
              </a:rPr>
              <a:t>Male </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Averaged Data Distribution</a:t>
            </a:r>
            <a:endParaRPr lang="en-US" sz="12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C3E4F717-B1FD-43B1-8303-3247F5E07D6D}"/>
              </a:ext>
            </a:extLst>
          </p:cNvPr>
          <p:cNvSpPr/>
          <p:nvPr/>
        </p:nvSpPr>
        <p:spPr>
          <a:xfrm>
            <a:off x="8403456" y="6497939"/>
            <a:ext cx="3679212"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9c</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Not reported Averaged Data Distribution</a:t>
            </a:r>
            <a:endParaRPr lang="en-US" sz="12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C3E4F717-B1FD-43B1-8303-3247F5E07D6D}"/>
              </a:ext>
            </a:extLst>
          </p:cNvPr>
          <p:cNvSpPr/>
          <p:nvPr/>
        </p:nvSpPr>
        <p:spPr>
          <a:xfrm>
            <a:off x="4905288" y="3179803"/>
            <a:ext cx="2598788"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9</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Risk Perception Equation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44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3269" y="211016"/>
            <a:ext cx="6079152" cy="6079152"/>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graph to the right was created by averaging all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RACE also produces a positive slope, however, the correlation of the values to the linear regression, was a better match (better R</a:t>
            </a:r>
            <a:r>
              <a:rPr lang="en-US" sz="1400" baseline="300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when RACE data was not averaged.  </a:t>
            </a:r>
          </a:p>
          <a:p>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423546" y="5852827"/>
            <a:ext cx="4749090" cy="307777"/>
            <a:chOff x="4502858" y="6478953"/>
            <a:chExt cx="3130761" cy="326744"/>
          </a:xfrm>
        </p:grpSpPr>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332032" cy="326744"/>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grpSp>
      <p:cxnSp>
        <p:nvCxnSpPr>
          <p:cNvPr id="9" name="Straight Arrow Connector 8"/>
          <p:cNvCxnSpPr/>
          <p:nvPr/>
        </p:nvCxnSpPr>
        <p:spPr>
          <a:xfrm flipV="1">
            <a:off x="6068442" y="1029457"/>
            <a:ext cx="11410" cy="3263985"/>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5198175" y="471231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pic>
        <p:nvPicPr>
          <p:cNvPr id="28" name="Picture 27"/>
          <p:cNvPicPr>
            <a:picLocks noChangeAspect="1"/>
          </p:cNvPicPr>
          <p:nvPr/>
        </p:nvPicPr>
        <p:blipFill>
          <a:blip r:embed="rId4"/>
          <a:stretch>
            <a:fillRect/>
          </a:stretch>
        </p:blipFill>
        <p:spPr>
          <a:xfrm>
            <a:off x="535848" y="3352068"/>
            <a:ext cx="4348585" cy="3112379"/>
          </a:xfrm>
          <a:prstGeom prst="rect">
            <a:avLst/>
          </a:prstGeom>
          <a:ln w="12700">
            <a:solidFill>
              <a:schemeClr val="tx1"/>
            </a:solidFill>
          </a:ln>
        </p:spPr>
      </p:pic>
      <p:sp>
        <p:nvSpPr>
          <p:cNvPr id="12" name="Rectangle 11">
            <a:extLst>
              <a:ext uri="{FF2B5EF4-FFF2-40B4-BE49-F238E27FC236}">
                <a16:creationId xmlns:a16="http://schemas.microsoft.com/office/drawing/2014/main" id="{C3E4F717-B1FD-43B1-8303-3247F5E07D6D}"/>
              </a:ext>
            </a:extLst>
          </p:cNvPr>
          <p:cNvSpPr/>
          <p:nvPr/>
        </p:nvSpPr>
        <p:spPr>
          <a:xfrm>
            <a:off x="454314" y="6483172"/>
            <a:ext cx="26420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9</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Risk Perception Equation.</a:t>
            </a:r>
            <a:endParaRPr lang="en-US" sz="12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C3E4F717-B1FD-43B1-8303-3247F5E07D6D}"/>
              </a:ext>
            </a:extLst>
          </p:cNvPr>
          <p:cNvSpPr/>
          <p:nvPr/>
        </p:nvSpPr>
        <p:spPr>
          <a:xfrm>
            <a:off x="5998861" y="6321106"/>
            <a:ext cx="3643946"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10</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Cumulative Averaged Data Regression.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05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9609AA-230A-4CE4-999A-67099A7F0AF6}"/>
              </a:ext>
            </a:extLst>
          </p:cNvPr>
          <p:cNvGrpSpPr/>
          <p:nvPr/>
        </p:nvGrpSpPr>
        <p:grpSpPr>
          <a:xfrm>
            <a:off x="5528535" y="275934"/>
            <a:ext cx="6419221" cy="6419221"/>
            <a:chOff x="5528535" y="288046"/>
            <a:chExt cx="6419221" cy="6419221"/>
          </a:xfrm>
        </p:grpSpPr>
        <p:pic>
          <p:nvPicPr>
            <p:cNvPr id="3" name="Picture 2"/>
            <p:cNvPicPr>
              <a:picLocks noChangeAspect="1"/>
            </p:cNvPicPr>
            <p:nvPr/>
          </p:nvPicPr>
          <p:blipFill>
            <a:blip r:embed="rId2"/>
            <a:stretch>
              <a:fillRect/>
            </a:stretch>
          </p:blipFill>
          <p:spPr>
            <a:xfrm>
              <a:off x="5528535" y="288046"/>
              <a:ext cx="6419221" cy="6419221"/>
            </a:xfrm>
            <a:prstGeom prst="rect">
              <a:avLst/>
            </a:prstGeom>
          </p:spPr>
        </p:pic>
        <p:sp>
          <p:nvSpPr>
            <p:cNvPr id="10" name="TextBox 9">
              <a:extLst>
                <a:ext uri="{FF2B5EF4-FFF2-40B4-BE49-F238E27FC236}">
                  <a16:creationId xmlns:a16="http://schemas.microsoft.com/office/drawing/2014/main" id="{7A54DAF6-9526-45E3-BCE8-5FBC2B9C7781}"/>
                </a:ext>
              </a:extLst>
            </p:cNvPr>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a:extLst>
                <a:ext uri="{FF2B5EF4-FFF2-40B4-BE49-F238E27FC236}">
                  <a16:creationId xmlns:a16="http://schemas.microsoft.com/office/drawing/2014/main" id="{3A5CD74A-D92B-4AF0-B1CA-B17DB4945BB8}"/>
                </a:ext>
              </a:extLst>
            </p:cNvPr>
            <p:cNvSpPr txBox="1"/>
            <p:nvPr/>
          </p:nvSpPr>
          <p:spPr>
            <a:xfrm>
              <a:off x="6369614" y="3147884"/>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13" name="Straight Arrow Connector 12">
              <a:extLst>
                <a:ext uri="{FF2B5EF4-FFF2-40B4-BE49-F238E27FC236}">
                  <a16:creationId xmlns:a16="http://schemas.microsoft.com/office/drawing/2014/main" id="{3B175C50-D53F-4034-BA11-92204B37785C}"/>
                </a:ext>
              </a:extLst>
            </p:cNvPr>
            <p:cNvCxnSpPr/>
            <p:nvPr/>
          </p:nvCxnSpPr>
          <p:spPr>
            <a:xfrm flipH="1" flipV="1">
              <a:off x="6586831" y="2502141"/>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15C184-2913-4C04-A0F0-2E708E76AC14}"/>
                </a:ext>
              </a:extLst>
            </p:cNvPr>
            <p:cNvCxnSpPr/>
            <p:nvPr/>
          </p:nvCxnSpPr>
          <p:spPr>
            <a:xfrm flipV="1">
              <a:off x="10871153"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89402" y="630232"/>
            <a:ext cx="5384629" cy="6340197"/>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Since, the relative index is a function of:</a:t>
            </a:r>
          </a:p>
          <a:p>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log</a:t>
            </a:r>
            <a:r>
              <a:rPr lang="en-US" sz="1200" dirty="0">
                <a:latin typeface="Arial" panose="020B0604020202020204" pitchFamily="34" charset="0"/>
                <a:cs typeface="Arial" panose="020B0604020202020204" pitchFamily="34" charset="0"/>
              </a:rPr>
              <a:t>  =  [-1 * log10(</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data</a:t>
            </a:r>
            <a:r>
              <a:rPr lang="en-US" sz="1200" dirty="0">
                <a:latin typeface="Arial" panose="020B0604020202020204" pitchFamily="34" charset="0"/>
                <a:cs typeface="Arial" panose="020B0604020202020204" pitchFamily="34" charset="0"/>
              </a:rPr>
              <a:t>)],</a:t>
            </a:r>
          </a:p>
          <a:p>
            <a:pPr algn="ctr"/>
            <a:endParaRPr lang="en-US" sz="12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value for index 0 regression, is 8.73 (fatal log index)</a:t>
            </a:r>
          </a:p>
          <a:p>
            <a:r>
              <a:rPr lang="en-US" sz="1400" dirty="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these are log values they are converted with:</a:t>
            </a:r>
          </a:p>
          <a:p>
            <a:endParaRPr lang="en-US" sz="1200" dirty="0">
              <a:latin typeface="Arial" panose="020B0604020202020204" pitchFamily="34" charset="0"/>
              <a:cs typeface="Arial" panose="020B0604020202020204" pitchFamily="34" charset="0"/>
            </a:endParaRPr>
          </a:p>
          <a:p>
            <a:pPr algn="ctr"/>
            <a:r>
              <a:rPr lang="en-US" sz="1400" b="1" dirty="0" err="1">
                <a:solidFill>
                  <a:srgbClr val="FF0000"/>
                </a:solidFill>
                <a:latin typeface="Arial" panose="020B0604020202020204" pitchFamily="34" charset="0"/>
                <a:cs typeface="Arial" panose="020B0604020202020204" pitchFamily="34" charset="0"/>
              </a:rPr>
              <a:t>FI</a:t>
            </a:r>
            <a:r>
              <a:rPr lang="en-US" sz="1400" b="1" baseline="-25000" dirty="0" err="1">
                <a:solidFill>
                  <a:srgbClr val="FF0000"/>
                </a:solidFill>
                <a:latin typeface="Arial" panose="020B0604020202020204" pitchFamily="34" charset="0"/>
                <a:cs typeface="Arial" panose="020B0604020202020204" pitchFamily="34" charset="0"/>
              </a:rPr>
              <a:t>rate</a:t>
            </a:r>
            <a:r>
              <a:rPr lang="en-US" sz="1400" b="1" dirty="0">
                <a:solidFill>
                  <a:srgbClr val="FF0000"/>
                </a:solidFill>
                <a:latin typeface="Arial" panose="020B0604020202020204" pitchFamily="34" charset="0"/>
                <a:cs typeface="Arial" panose="020B0604020202020204" pitchFamily="34" charset="0"/>
              </a:rPr>
              <a:t> = 10 ^ (-1 * </a:t>
            </a:r>
            <a:r>
              <a:rPr lang="en-US" sz="1400" b="1" dirty="0" err="1">
                <a:solidFill>
                  <a:srgbClr val="FF0000"/>
                </a:solidFill>
                <a:latin typeface="Arial" panose="020B0604020202020204" pitchFamily="34" charset="0"/>
                <a:cs typeface="Arial" panose="020B0604020202020204" pitchFamily="34" charset="0"/>
              </a:rPr>
              <a:t>RP</a:t>
            </a:r>
            <a:r>
              <a:rPr lang="en-US" sz="1400" b="1" baseline="-25000" dirty="0" err="1">
                <a:solidFill>
                  <a:srgbClr val="FF0000"/>
                </a:solidFill>
                <a:latin typeface="Arial" panose="020B0604020202020204" pitchFamily="34" charset="0"/>
                <a:cs typeface="Arial" panose="020B0604020202020204" pitchFamily="34" charset="0"/>
              </a:rPr>
              <a:t>logvalue</a:t>
            </a:r>
            <a:r>
              <a:rPr lang="en-US" sz="1400" b="1" dirty="0">
                <a:solidFill>
                  <a:srgbClr val="FF0000"/>
                </a:solidFill>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algn="ctr"/>
            <a:r>
              <a:rPr lang="en-US" sz="1200" b="1" dirty="0">
                <a:solidFill>
                  <a:srgbClr val="FF0000"/>
                </a:solidFill>
                <a:latin typeface="Arial" panose="020B0604020202020204" pitchFamily="34" charset="0"/>
                <a:cs typeface="Arial" panose="020B0604020202020204" pitchFamily="34" charset="0"/>
              </a:rPr>
              <a:t>(To go from RP to FI rate, we have to take the inverse log)</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Therefore:</a:t>
            </a:r>
          </a:p>
          <a:p>
            <a:r>
              <a:rPr lang="en-US" sz="1400" b="1" dirty="0">
                <a:latin typeface="Arial" panose="020B0604020202020204" pitchFamily="34" charset="0"/>
                <a:cs typeface="Arial" panose="020B0604020202020204" pitchFamily="34" charset="0"/>
              </a:rPr>
              <a:t>The real FI rate for regression index 0 , is 1.841e-09</a:t>
            </a:r>
          </a:p>
          <a:p>
            <a:r>
              <a:rPr lang="en-US" sz="1400" b="1" dirty="0">
                <a:latin typeface="Arial" panose="020B0604020202020204" pitchFamily="34" charset="0"/>
                <a:cs typeface="Arial" panose="020B0604020202020204" pitchFamily="34" charset="0"/>
              </a:rPr>
              <a:t>The real FI rate for regression index 22, is 1.94e-11 (smaller)</a:t>
            </a:r>
          </a:p>
          <a:p>
            <a:endParaRPr lang="en-US" sz="12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means that the occupation with the most risk for fatality being </a:t>
            </a:r>
            <a:r>
              <a:rPr lang="en-US" sz="1400" b="1" dirty="0">
                <a:solidFill>
                  <a:srgbClr val="FF0000"/>
                </a:solidFill>
                <a:latin typeface="Arial" panose="020B0604020202020204" pitchFamily="34" charset="0"/>
                <a:cs typeface="Arial" panose="020B0604020202020204" pitchFamily="34" charset="0"/>
              </a:rPr>
              <a:t>Military Specific Occupations</a:t>
            </a:r>
            <a:r>
              <a:rPr lang="en-US" sz="1400" dirty="0">
                <a:latin typeface="Arial" panose="020B0604020202020204" pitchFamily="34" charset="0"/>
                <a:cs typeface="Arial" panose="020B0604020202020204" pitchFamily="34" charset="0"/>
              </a:rPr>
              <a:t>, had the smallest real fatality value (highest perception index). The occupation with the least perceived risk, </a:t>
            </a:r>
            <a:r>
              <a:rPr lang="en-US" sz="1400" b="1" dirty="0">
                <a:solidFill>
                  <a:srgbClr val="FF0000"/>
                </a:solidFill>
                <a:latin typeface="Arial" panose="020B0604020202020204" pitchFamily="34" charset="0"/>
                <a:cs typeface="Arial" panose="020B0604020202020204" pitchFamily="34" charset="0"/>
              </a:rPr>
              <a:t>Management Occupations</a:t>
            </a:r>
            <a:r>
              <a:rPr lang="en-US" sz="1400" dirty="0">
                <a:latin typeface="Arial" panose="020B0604020202020204" pitchFamily="34" charset="0"/>
                <a:cs typeface="Arial" panose="020B0604020202020204" pitchFamily="34" charset="0"/>
              </a:rPr>
              <a:t>, had the largest real fatality value (lowest perception index)</a:t>
            </a:r>
            <a:r>
              <a:rPr lang="en-US" sz="1600" dirty="0">
                <a:latin typeface="Arial" panose="020B0604020202020204" pitchFamily="34" charset="0"/>
                <a:cs typeface="Arial" panose="020B0604020202020204" pitchFamily="34" charset="0"/>
              </a:rPr>
              <a:t>.</a:t>
            </a:r>
          </a:p>
        </p:txBody>
      </p:sp>
      <p:cxnSp>
        <p:nvCxnSpPr>
          <p:cNvPr id="15" name="Straight Arrow Connector 14"/>
          <p:cNvCxnSpPr/>
          <p:nvPr/>
        </p:nvCxnSpPr>
        <p:spPr>
          <a:xfrm>
            <a:off x="7340523" y="6321684"/>
            <a:ext cx="3983503" cy="984"/>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48287" y="6168780"/>
            <a:ext cx="463588" cy="307777"/>
          </a:xfrm>
          <a:prstGeom prst="rect">
            <a:avLst/>
          </a:prstGeom>
          <a:noFill/>
        </p:spPr>
        <p:txBody>
          <a:bodyPr wrap="none" rtlCol="0">
            <a:spAutoFit/>
          </a:bodyPr>
          <a:lstStyle/>
          <a:p>
            <a:r>
              <a:rPr lang="en-US" sz="1400" dirty="0">
                <a:solidFill>
                  <a:srgbClr val="FF0000"/>
                </a:solidFill>
                <a:latin typeface="Arial" panose="020B0604020202020204" pitchFamily="34" charset="0"/>
                <a:cs typeface="Arial" panose="020B0604020202020204" pitchFamily="34" charset="0"/>
              </a:rPr>
              <a:t>risk</a:t>
            </a:r>
          </a:p>
        </p:txBody>
      </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17" name="Rectangle 16">
            <a:extLst>
              <a:ext uri="{FF2B5EF4-FFF2-40B4-BE49-F238E27FC236}">
                <a16:creationId xmlns:a16="http://schemas.microsoft.com/office/drawing/2014/main" id="{C3E4F717-B1FD-43B1-8303-3247F5E07D6D}"/>
              </a:ext>
            </a:extLst>
          </p:cNvPr>
          <p:cNvSpPr/>
          <p:nvPr/>
        </p:nvSpPr>
        <p:spPr>
          <a:xfrm>
            <a:off x="6156367" y="6539014"/>
            <a:ext cx="4220835"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Indexed Cumulative Averaged Data Regression.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1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DFAE28-C5B2-4E1A-AB3F-FD8C6AA3FCAD}"/>
              </a:ext>
            </a:extLst>
          </p:cNvPr>
          <p:cNvGrpSpPr/>
          <p:nvPr/>
        </p:nvGrpSpPr>
        <p:grpSpPr>
          <a:xfrm>
            <a:off x="5617494" y="132158"/>
            <a:ext cx="6143917" cy="6406856"/>
            <a:chOff x="5528535" y="288046"/>
            <a:chExt cx="6561208" cy="6561208"/>
          </a:xfrm>
        </p:grpSpPr>
        <p:pic>
          <p:nvPicPr>
            <p:cNvPr id="3" name="Picture 2"/>
            <p:cNvPicPr>
              <a:picLocks noChangeAspect="1"/>
            </p:cNvPicPr>
            <p:nvPr/>
          </p:nvPicPr>
          <p:blipFill>
            <a:blip r:embed="rId3"/>
            <a:stretch>
              <a:fillRect/>
            </a:stretch>
          </p:blipFill>
          <p:spPr>
            <a:xfrm>
              <a:off x="5528535" y="288046"/>
              <a:ext cx="6561208" cy="6561208"/>
            </a:xfrm>
            <a:prstGeom prst="rect">
              <a:avLst/>
            </a:prstGeom>
          </p:spPr>
        </p:pic>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304852"/>
            <a:ext cx="4882760" cy="4770537"/>
          </a:xfrm>
          <a:prstGeom prst="rect">
            <a:avLst/>
          </a:prstGeom>
          <a:noFill/>
          <a:ln>
            <a:solidFill>
              <a:schemeClr val="tx1"/>
            </a:solidFill>
          </a:ln>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Occupations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0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(lower risk perception index)</a:t>
            </a:r>
          </a:p>
          <a:p>
            <a:pPr algn="ctr"/>
            <a:r>
              <a:rPr lang="en-US" sz="1600" b="1" dirty="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most risk for fatality being </a:t>
            </a:r>
            <a:r>
              <a:rPr lang="en-US" sz="1600" b="1" dirty="0">
                <a:solidFill>
                  <a:srgbClr val="FF0000"/>
                </a:solidFill>
                <a:latin typeface="Arial" panose="020B0604020202020204" pitchFamily="34" charset="0"/>
                <a:cs typeface="Arial" panose="020B0604020202020204" pitchFamily="34" charset="0"/>
              </a:rPr>
              <a:t>Military Specific Occupations</a:t>
            </a:r>
            <a:r>
              <a:rPr lang="en-US" sz="1600" dirty="0">
                <a:latin typeface="Arial" panose="020B0604020202020204" pitchFamily="34" charset="0"/>
                <a:cs typeface="Arial" panose="020B0604020202020204" pitchFamily="34" charset="0"/>
              </a:rPr>
              <a:t>, had the smallest real fatality value (highest perception index).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10.71 (higher risk perception index)</a:t>
            </a:r>
          </a:p>
          <a:p>
            <a:pPr algn="ctr"/>
            <a:r>
              <a:rPr lang="en-US" sz="1600" b="1" dirty="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V="1">
            <a:off x="7454435" y="6216573"/>
            <a:ext cx="3693978" cy="7948"/>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62199" y="6071617"/>
            <a:ext cx="463588" cy="307777"/>
          </a:xfrm>
          <a:prstGeom prst="rect">
            <a:avLst/>
          </a:prstGeom>
          <a:noFill/>
        </p:spPr>
        <p:txBody>
          <a:bodyPr wrap="none" rtlCol="0">
            <a:spAutoFit/>
          </a:bodyPr>
          <a:lstStyle/>
          <a:p>
            <a:r>
              <a:rPr lang="en-US" sz="1400" dirty="0">
                <a:solidFill>
                  <a:srgbClr val="FF0000"/>
                </a:solidFill>
                <a:latin typeface="Arial" panose="020B0604020202020204" pitchFamily="34" charset="0"/>
                <a:cs typeface="Arial" panose="020B0604020202020204" pitchFamily="34" charset="0"/>
              </a:rPr>
              <a:t>risk</a:t>
            </a:r>
          </a:p>
        </p:txBody>
      </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2" name="TextBox 1"/>
          <p:cNvSpPr txBox="1"/>
          <p:nvPr/>
        </p:nvSpPr>
        <p:spPr>
          <a:xfrm>
            <a:off x="991457" y="834866"/>
            <a:ext cx="382198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FI_Rate</a:t>
            </a:r>
            <a:r>
              <a:rPr lang="en-US" sz="1400" baseline="-25000" dirty="0" err="1">
                <a:latin typeface="Arial" panose="020B0604020202020204" pitchFamily="34" charset="0"/>
                <a:cs typeface="Arial" panose="020B0604020202020204" pitchFamily="34" charset="0"/>
              </a:rPr>
              <a:t>value</a:t>
            </a:r>
            <a:r>
              <a:rPr lang="en-US" sz="1400" dirty="0">
                <a:latin typeface="Arial" panose="020B0604020202020204" pitchFamily="34" charset="0"/>
                <a:cs typeface="Arial" panose="020B0604020202020204" pitchFamily="34" charset="0"/>
              </a:rPr>
              <a:t> = 10 ^ (-1 * </a:t>
            </a:r>
            <a:r>
              <a:rPr lang="en-US" sz="1400" dirty="0" err="1">
                <a:latin typeface="Arial" panose="020B0604020202020204" pitchFamily="34" charset="0"/>
                <a:cs typeface="Arial" panose="020B0604020202020204" pitchFamily="34" charset="0"/>
              </a:rPr>
              <a:t>RiskPerception</a:t>
            </a:r>
            <a:r>
              <a:rPr lang="en-US" sz="1400" baseline="-25000" dirty="0" err="1">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
        <p:nvSpPr>
          <p:cNvPr id="17" name="Rectangle 16">
            <a:extLst>
              <a:ext uri="{FF2B5EF4-FFF2-40B4-BE49-F238E27FC236}">
                <a16:creationId xmlns:a16="http://schemas.microsoft.com/office/drawing/2014/main" id="{C3E4F717-B1FD-43B1-8303-3247F5E07D6D}"/>
              </a:ext>
            </a:extLst>
          </p:cNvPr>
          <p:cNvSpPr/>
          <p:nvPr/>
        </p:nvSpPr>
        <p:spPr>
          <a:xfrm>
            <a:off x="5829379" y="6477569"/>
            <a:ext cx="4220835"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Indexed Cumulative Averaged Data Regression.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6640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429597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065035"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Analysis:  </a:t>
            </a:r>
          </a:p>
          <a:p>
            <a:r>
              <a:rPr lang="en-US" sz="1800" dirty="0">
                <a:latin typeface="Arial" panose="020B0604020202020204" pitchFamily="34" charset="0"/>
                <a:cs typeface="Arial" panose="020B0604020202020204" pitchFamily="34" charset="0"/>
              </a:rPr>
              <a:t>Need further statistical analysis to look at the relationship between the linear regression line and the actual data.</a:t>
            </a:r>
          </a:p>
          <a:p>
            <a:r>
              <a:rPr lang="en-US" sz="1800" dirty="0">
                <a:latin typeface="Arial" panose="020B0604020202020204" pitchFamily="34" charset="0"/>
                <a:cs typeface="Arial" panose="020B0604020202020204" pitchFamily="34" charset="0"/>
              </a:rPr>
              <a:t>Gather Hours Worked Data.</a:t>
            </a:r>
          </a:p>
          <a:p>
            <a:r>
              <a:rPr lang="en-US" sz="1800" dirty="0">
                <a:latin typeface="Arial" panose="020B0604020202020204" pitchFamily="34" charset="0"/>
                <a:cs typeface="Arial" panose="020B0604020202020204" pitchFamily="34" charset="0"/>
              </a:rPr>
              <a:t>Race does not have a good distribution, needs further analysis.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955529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Next Steps :  Statistical Options Considered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1727864178"/>
              </p:ext>
            </p:extLst>
          </p:nvPr>
        </p:nvGraphicFramePr>
        <p:xfrm>
          <a:off x="537027" y="1127324"/>
          <a:ext cx="11065035" cy="5361280"/>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63067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402869">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663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663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
        <p:nvSpPr>
          <p:cNvPr id="5" name="Rectangle 4">
            <a:extLst>
              <a:ext uri="{FF2B5EF4-FFF2-40B4-BE49-F238E27FC236}">
                <a16:creationId xmlns:a16="http://schemas.microsoft.com/office/drawing/2014/main" id="{31101A7E-414D-4DA4-999F-6EAB5BDFCE04}"/>
              </a:ext>
            </a:extLst>
          </p:cNvPr>
          <p:cNvSpPr/>
          <p:nvPr/>
        </p:nvSpPr>
        <p:spPr>
          <a:xfrm>
            <a:off x="462730" y="511279"/>
            <a:ext cx="10327619" cy="646331"/>
          </a:xfrm>
          <a:prstGeom prst="rect">
            <a:avLst/>
          </a:prstGeom>
        </p:spPr>
        <p:txBody>
          <a:bodyPr wrap="square">
            <a:spAutoFit/>
          </a:bodyPr>
          <a:lstStyle/>
          <a:p>
            <a:r>
              <a:rPr lang="en-US" dirty="0"/>
              <a:t>Table 5   </a:t>
            </a:r>
          </a:p>
          <a:p>
            <a:r>
              <a:rPr lang="en-US" i="1" dirty="0"/>
              <a:t>Statistical options.</a:t>
            </a:r>
            <a:endParaRPr lang="en-US" i="1" dirty="0">
              <a:solidFill>
                <a:srgbClr val="FFC000"/>
              </a:solidFill>
            </a:endParaRPr>
          </a:p>
        </p:txBody>
      </p:sp>
      <p:sp>
        <p:nvSpPr>
          <p:cNvPr id="6" name="Star: 5 Points 5">
            <a:extLst>
              <a:ext uri="{FF2B5EF4-FFF2-40B4-BE49-F238E27FC236}">
                <a16:creationId xmlns:a16="http://schemas.microsoft.com/office/drawing/2014/main" id="{718BE047-70A8-4C92-A46A-83E882A8CDB9}"/>
              </a:ext>
            </a:extLst>
          </p:cNvPr>
          <p:cNvSpPr/>
          <p:nvPr/>
        </p:nvSpPr>
        <p:spPr>
          <a:xfrm>
            <a:off x="148874" y="1773655"/>
            <a:ext cx="441064" cy="484094"/>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Star: 5 Points 7">
            <a:extLst>
              <a:ext uri="{FF2B5EF4-FFF2-40B4-BE49-F238E27FC236}">
                <a16:creationId xmlns:a16="http://schemas.microsoft.com/office/drawing/2014/main" id="{1EB50232-1642-46B1-A798-97DF9702CD63}"/>
              </a:ext>
            </a:extLst>
          </p:cNvPr>
          <p:cNvSpPr/>
          <p:nvPr/>
        </p:nvSpPr>
        <p:spPr>
          <a:xfrm>
            <a:off x="122419" y="3339013"/>
            <a:ext cx="441064" cy="484094"/>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Star: 5 Points 8">
            <a:extLst>
              <a:ext uri="{FF2B5EF4-FFF2-40B4-BE49-F238E27FC236}">
                <a16:creationId xmlns:a16="http://schemas.microsoft.com/office/drawing/2014/main" id="{A7813ED4-FF4B-4396-8F37-AA49F01DF8CD}"/>
              </a:ext>
            </a:extLst>
          </p:cNvPr>
          <p:cNvSpPr/>
          <p:nvPr/>
        </p:nvSpPr>
        <p:spPr>
          <a:xfrm>
            <a:off x="109191" y="4913808"/>
            <a:ext cx="441064" cy="484094"/>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10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Next Steps :  Statistical Options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87173448"/>
              </p:ext>
            </p:extLst>
          </p:nvPr>
        </p:nvGraphicFramePr>
        <p:xfrm>
          <a:off x="537028" y="1091129"/>
          <a:ext cx="11330506" cy="5667337"/>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748819">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765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936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041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5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err="1">
                          <a:latin typeface="Arial" panose="020B0604020202020204" pitchFamily="34" charset="0"/>
                          <a:cs typeface="Arial" panose="020B0604020202020204" pitchFamily="34" charset="0"/>
                        </a:rPr>
                        <a:t>Bloxplots</a:t>
                      </a:r>
                      <a:r>
                        <a:rPr lang="en-US" sz="1550" dirty="0">
                          <a:latin typeface="Arial" panose="020B0604020202020204" pitchFamily="34" charset="0"/>
                          <a:cs typeface="Arial" panose="020B0604020202020204" pitchFamily="34" charset="0"/>
                        </a:rPr>
                        <a:t>, data distribution, linear regression were conducted.</a:t>
                      </a:r>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
        <p:nvSpPr>
          <p:cNvPr id="5" name="Rectangle 4">
            <a:extLst>
              <a:ext uri="{FF2B5EF4-FFF2-40B4-BE49-F238E27FC236}">
                <a16:creationId xmlns:a16="http://schemas.microsoft.com/office/drawing/2014/main" id="{31101A7E-414D-4DA4-999F-6EAB5BDFCE04}"/>
              </a:ext>
            </a:extLst>
          </p:cNvPr>
          <p:cNvSpPr/>
          <p:nvPr/>
        </p:nvSpPr>
        <p:spPr>
          <a:xfrm>
            <a:off x="462730" y="511279"/>
            <a:ext cx="10327619" cy="646331"/>
          </a:xfrm>
          <a:prstGeom prst="rect">
            <a:avLst/>
          </a:prstGeom>
        </p:spPr>
        <p:txBody>
          <a:bodyPr wrap="square">
            <a:spAutoFit/>
          </a:bodyPr>
          <a:lstStyle/>
          <a:p>
            <a:r>
              <a:rPr lang="en-US" dirty="0"/>
              <a:t>Table 5  (cont.) </a:t>
            </a:r>
          </a:p>
          <a:p>
            <a:r>
              <a:rPr lang="en-US" i="1" dirty="0"/>
              <a:t>Statistical options.</a:t>
            </a:r>
            <a:endParaRPr lang="en-US" i="1" dirty="0">
              <a:solidFill>
                <a:srgbClr val="FFC000"/>
              </a:solidFill>
            </a:endParaRPr>
          </a:p>
        </p:txBody>
      </p:sp>
      <p:sp>
        <p:nvSpPr>
          <p:cNvPr id="6" name="Star: 5 Points 5">
            <a:extLst>
              <a:ext uri="{FF2B5EF4-FFF2-40B4-BE49-F238E27FC236}">
                <a16:creationId xmlns:a16="http://schemas.microsoft.com/office/drawing/2014/main" id="{B6EA6E5C-F10A-4AF8-9E43-AC6393656D1B}"/>
              </a:ext>
            </a:extLst>
          </p:cNvPr>
          <p:cNvSpPr/>
          <p:nvPr/>
        </p:nvSpPr>
        <p:spPr>
          <a:xfrm>
            <a:off x="95964" y="4818069"/>
            <a:ext cx="441064" cy="48409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Multiplication Sign 2">
            <a:extLst>
              <a:ext uri="{FF2B5EF4-FFF2-40B4-BE49-F238E27FC236}">
                <a16:creationId xmlns:a16="http://schemas.microsoft.com/office/drawing/2014/main" id="{89B85D06-60D8-49A0-B684-39E37D02BE37}"/>
              </a:ext>
            </a:extLst>
          </p:cNvPr>
          <p:cNvSpPr/>
          <p:nvPr/>
        </p:nvSpPr>
        <p:spPr>
          <a:xfrm>
            <a:off x="95964" y="1947134"/>
            <a:ext cx="441064" cy="64633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Multiplication Sign 6">
            <a:extLst>
              <a:ext uri="{FF2B5EF4-FFF2-40B4-BE49-F238E27FC236}">
                <a16:creationId xmlns:a16="http://schemas.microsoft.com/office/drawing/2014/main" id="{F1E11C3B-FCA6-4DCD-8158-482D13478827}"/>
              </a:ext>
            </a:extLst>
          </p:cNvPr>
          <p:cNvSpPr/>
          <p:nvPr/>
        </p:nvSpPr>
        <p:spPr>
          <a:xfrm>
            <a:off x="95964" y="3687789"/>
            <a:ext cx="441064" cy="64633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83194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0322" y="2598003"/>
            <a:ext cx="4951355" cy="830997"/>
          </a:xfrm>
          <a:prstGeom prst="rect">
            <a:avLst/>
          </a:prstGeom>
          <a:noFill/>
        </p:spPr>
        <p:txBody>
          <a:bodyPr wrap="none" rtlCol="0">
            <a:spAutoFit/>
          </a:bodyPr>
          <a:lstStyle/>
          <a:p>
            <a:r>
              <a:rPr lang="en-US" sz="4800" b="1" dirty="0"/>
              <a:t>INDIVIDUAL PLOTS</a:t>
            </a:r>
          </a:p>
        </p:txBody>
      </p:sp>
    </p:spTree>
    <p:extLst>
      <p:ext uri="{BB962C8B-B14F-4D97-AF65-F5344CB8AC3E}">
        <p14:creationId xmlns:p14="http://schemas.microsoft.com/office/powerpoint/2010/main" val="245213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723" y="231111"/>
            <a:ext cx="3925715" cy="31587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906" y="3625407"/>
            <a:ext cx="3953326" cy="32325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966" y="220822"/>
            <a:ext cx="3938502" cy="3168990"/>
          </a:xfrm>
          <a:prstGeom prst="rect">
            <a:avLst/>
          </a:prstGeom>
        </p:spPr>
      </p:pic>
      <p:sp>
        <p:nvSpPr>
          <p:cNvPr id="7" name="TextBox 6"/>
          <p:cNvSpPr txBox="1"/>
          <p:nvPr/>
        </p:nvSpPr>
        <p:spPr>
          <a:xfrm>
            <a:off x="653652" y="231111"/>
            <a:ext cx="1486304" cy="400110"/>
          </a:xfrm>
          <a:prstGeom prst="rect">
            <a:avLst/>
          </a:prstGeom>
          <a:noFill/>
        </p:spPr>
        <p:txBody>
          <a:bodyPr wrap="none" rtlCol="0">
            <a:spAutoFit/>
          </a:bodyPr>
          <a:lstStyle/>
          <a:p>
            <a:r>
              <a:rPr lang="en-US" sz="2000" b="1" dirty="0"/>
              <a:t>NF_GENDER</a:t>
            </a:r>
          </a:p>
        </p:txBody>
      </p:sp>
    </p:spTree>
    <p:extLst>
      <p:ext uri="{BB962C8B-B14F-4D97-AF65-F5344CB8AC3E}">
        <p14:creationId xmlns:p14="http://schemas.microsoft.com/office/powerpoint/2010/main" val="191345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94509" y="1026661"/>
            <a:ext cx="5242266" cy="5015586"/>
          </a:xfrm>
          <a:custGeom>
            <a:avLst/>
            <a:gdLst>
              <a:gd name="connsiteX0" fmla="*/ 0 w 5242266"/>
              <a:gd name="connsiteY0" fmla="*/ 0 h 5015586"/>
              <a:gd name="connsiteX1" fmla="*/ 5242266 w 5242266"/>
              <a:gd name="connsiteY1" fmla="*/ 0 h 5015586"/>
              <a:gd name="connsiteX2" fmla="*/ 5242266 w 5242266"/>
              <a:gd name="connsiteY2" fmla="*/ 5015586 h 5015586"/>
              <a:gd name="connsiteX3" fmla="*/ 0 w 5242266"/>
              <a:gd name="connsiteY3" fmla="*/ 5015586 h 5015586"/>
              <a:gd name="connsiteX4" fmla="*/ 0 w 5242266"/>
              <a:gd name="connsiteY4" fmla="*/ 0 h 501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2266" h="5015586" fill="none" extrusionOk="0">
                <a:moveTo>
                  <a:pt x="0" y="0"/>
                </a:moveTo>
                <a:cubicBezTo>
                  <a:pt x="1439438" y="-24741"/>
                  <a:pt x="4025059" y="143197"/>
                  <a:pt x="5242266" y="0"/>
                </a:cubicBezTo>
                <a:cubicBezTo>
                  <a:pt x="5219736" y="1212226"/>
                  <a:pt x="5364712" y="3865550"/>
                  <a:pt x="5242266" y="5015586"/>
                </a:cubicBezTo>
                <a:cubicBezTo>
                  <a:pt x="3712865" y="5131160"/>
                  <a:pt x="701072" y="4952488"/>
                  <a:pt x="0" y="5015586"/>
                </a:cubicBezTo>
                <a:cubicBezTo>
                  <a:pt x="149157" y="4063518"/>
                  <a:pt x="21014" y="587331"/>
                  <a:pt x="0" y="0"/>
                </a:cubicBezTo>
                <a:close/>
              </a:path>
              <a:path w="5242266" h="5015586" stroke="0" extrusionOk="0">
                <a:moveTo>
                  <a:pt x="0" y="0"/>
                </a:moveTo>
                <a:cubicBezTo>
                  <a:pt x="2476412" y="-5514"/>
                  <a:pt x="4256203" y="-144147"/>
                  <a:pt x="5242266" y="0"/>
                </a:cubicBezTo>
                <a:cubicBezTo>
                  <a:pt x="5316065" y="1498479"/>
                  <a:pt x="5364394" y="2687423"/>
                  <a:pt x="5242266" y="5015586"/>
                </a:cubicBezTo>
                <a:cubicBezTo>
                  <a:pt x="3221732" y="4881379"/>
                  <a:pt x="1963725" y="4938156"/>
                  <a:pt x="0" y="5015586"/>
                </a:cubicBezTo>
                <a:cubicBezTo>
                  <a:pt x="146676" y="3227263"/>
                  <a:pt x="-78623" y="567470"/>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b="1" u="sng" dirty="0">
              <a:latin typeface="Arial" panose="020B0604020202020204" pitchFamily="34" charset="0"/>
              <a:cs typeface="Arial" panose="020B0604020202020204" pitchFamily="34" charset="0"/>
            </a:endParaRPr>
          </a:p>
          <a:p>
            <a:pPr marL="0" indent="0">
              <a:buNone/>
            </a:pPr>
            <a:r>
              <a:rPr lang="en-US" sz="1800" b="1" u="sng" dirty="0" smtClean="0">
                <a:latin typeface="Arial" panose="020B0604020202020204" pitchFamily="34" charset="0"/>
                <a:cs typeface="Arial" panose="020B0604020202020204" pitchFamily="34" charset="0"/>
              </a:rPr>
              <a:t>Fatality and Injury prediction</a:t>
            </a:r>
            <a:endParaRPr lang="en-US" sz="1800" b="1" u="sng"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We hypothesize that </a:t>
            </a:r>
            <a:r>
              <a:rPr lang="en-US" sz="1800" dirty="0" smtClean="0">
                <a:latin typeface="Arial" panose="020B0604020202020204" pitchFamily="34" charset="0"/>
                <a:cs typeface="Arial" panose="020B0604020202020204" pitchFamily="34" charset="0"/>
              </a:rPr>
              <a:t>occupational rates of injury and fatalities over time average to a known value, and these known values can be projected into a model of calculated probabilities that can be used to determine an ultimate combined probability.</a:t>
            </a:r>
          </a:p>
          <a:p>
            <a:pPr marL="0" indent="0">
              <a:buNone/>
            </a:pPr>
            <a:endParaRPr lang="en-US" sz="1800" b="1" u="sng" dirty="0">
              <a:latin typeface="Arial" panose="020B0604020202020204" pitchFamily="34" charset="0"/>
              <a:cs typeface="Arial" panose="020B0604020202020204" pitchFamily="34" charset="0"/>
            </a:endParaRPr>
          </a:p>
          <a:p>
            <a:r>
              <a:rPr lang="en-US" sz="1800" dirty="0"/>
              <a:t>A final model will be created, such that the probability of fatality(PF) or injury(PI) can be predicted based on the following </a:t>
            </a:r>
            <a:r>
              <a:rPr lang="en-US" sz="1800" dirty="0" smtClean="0"/>
              <a:t>variables: </a:t>
            </a:r>
            <a:r>
              <a:rPr lang="en-US" sz="1800" dirty="0"/>
              <a:t>occupation, gender, age, race, and length of service.  </a:t>
            </a:r>
          </a:p>
          <a:p>
            <a:endParaRPr lang="en-US" sz="1800" dirty="0"/>
          </a:p>
          <a:p>
            <a:r>
              <a:rPr lang="en-US" sz="1300" dirty="0" err="1"/>
              <a:t>P</a:t>
            </a:r>
            <a:r>
              <a:rPr lang="en-US" sz="1300" baseline="-25000" dirty="0" err="1"/>
              <a:t>fatality</a:t>
            </a:r>
            <a:r>
              <a:rPr lang="en-US" sz="1300" dirty="0"/>
              <a:t> = PF </a:t>
            </a:r>
            <a:r>
              <a:rPr lang="en-US" sz="1300" baseline="-25000" dirty="0"/>
              <a:t>gender</a:t>
            </a:r>
            <a:r>
              <a:rPr lang="en-US" sz="1300" dirty="0"/>
              <a:t> (occupation) * PF </a:t>
            </a:r>
            <a:r>
              <a:rPr lang="en-US" sz="1300" baseline="-25000" dirty="0"/>
              <a:t>age</a:t>
            </a:r>
            <a:r>
              <a:rPr lang="en-US" sz="1300" dirty="0"/>
              <a:t> </a:t>
            </a:r>
            <a:r>
              <a:rPr lang="en-US" sz="1300" dirty="0" smtClean="0"/>
              <a:t>(occupation</a:t>
            </a:r>
            <a:r>
              <a:rPr lang="en-US" sz="1300" dirty="0"/>
              <a:t>) * PF </a:t>
            </a:r>
            <a:r>
              <a:rPr lang="en-US" sz="1300" baseline="-25000" dirty="0"/>
              <a:t>race</a:t>
            </a:r>
            <a:r>
              <a:rPr lang="en-US" sz="1300" dirty="0"/>
              <a:t> (occupation)</a:t>
            </a:r>
          </a:p>
          <a:p>
            <a:endParaRPr lang="en-US" sz="1300" dirty="0"/>
          </a:p>
          <a:p>
            <a:r>
              <a:rPr lang="en-US" sz="1300" dirty="0" err="1"/>
              <a:t>P</a:t>
            </a:r>
            <a:r>
              <a:rPr lang="en-US" sz="1300" baseline="-25000" dirty="0" err="1"/>
              <a:t>injury</a:t>
            </a:r>
            <a:r>
              <a:rPr lang="en-US" sz="1300" dirty="0"/>
              <a:t> = PI </a:t>
            </a:r>
            <a:r>
              <a:rPr lang="en-US" sz="1300" baseline="-25000" dirty="0"/>
              <a:t>gender</a:t>
            </a:r>
            <a:r>
              <a:rPr lang="en-US" sz="1300" dirty="0"/>
              <a:t> (occupation) * PI </a:t>
            </a:r>
            <a:r>
              <a:rPr lang="en-US" sz="1300" baseline="-25000" dirty="0"/>
              <a:t>age</a:t>
            </a:r>
            <a:r>
              <a:rPr lang="en-US" sz="1300" dirty="0"/>
              <a:t> </a:t>
            </a:r>
            <a:r>
              <a:rPr lang="en-US" sz="1300" dirty="0" smtClean="0"/>
              <a:t>(occupation</a:t>
            </a:r>
            <a:r>
              <a:rPr lang="en-US" sz="1300" dirty="0"/>
              <a:t>) * PI </a:t>
            </a:r>
            <a:r>
              <a:rPr lang="en-US" sz="1300" baseline="-25000" dirty="0"/>
              <a:t>race</a:t>
            </a:r>
            <a:r>
              <a:rPr lang="en-US" sz="1300" dirty="0"/>
              <a:t> (occupation)</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u="sng" dirty="0">
              <a:latin typeface="Arial" panose="020B0604020202020204" pitchFamily="34" charset="0"/>
              <a:cs typeface="Arial" panose="020B0604020202020204" pitchFamily="34" charset="0"/>
            </a:endParaRPr>
          </a:p>
          <a:p>
            <a:pPr marL="0" indent="0">
              <a:buNone/>
            </a:pPr>
            <a:endParaRPr lang="en-US" sz="2000" b="1" strike="sngStrike" dirty="0">
              <a:solidFill>
                <a:srgbClr val="FF0000"/>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sp>
        <p:nvSpPr>
          <p:cNvPr id="17" name="Rectangle 16">
            <a:extLst>
              <a:ext uri="{FF2B5EF4-FFF2-40B4-BE49-F238E27FC236}">
                <a16:creationId xmlns:a16="http://schemas.microsoft.com/office/drawing/2014/main" id="{C3E4F717-B1FD-43B1-8303-3247F5E07D6D}"/>
              </a:ext>
            </a:extLst>
          </p:cNvPr>
          <p:cNvSpPr/>
          <p:nvPr/>
        </p:nvSpPr>
        <p:spPr>
          <a:xfrm>
            <a:off x="7508718" y="6430039"/>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0" name="Straight Arrow Connector 9">
            <a:extLst>
              <a:ext uri="{FF2B5EF4-FFF2-40B4-BE49-F238E27FC236}">
                <a16:creationId xmlns:a16="http://schemas.microsoft.com/office/drawing/2014/main" id="{614E2DD8-0865-47C4-B2DB-A6241C540CB9}"/>
              </a:ext>
            </a:extLst>
          </p:cNvPr>
          <p:cNvCxnSpPr/>
          <p:nvPr/>
        </p:nvCxnSpPr>
        <p:spPr>
          <a:xfrm flipV="1">
            <a:off x="8037779" y="6207058"/>
            <a:ext cx="3693978" cy="7948"/>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3E02940-97EE-4F25-AB64-DE6C49D9432F}"/>
              </a:ext>
            </a:extLst>
          </p:cNvPr>
          <p:cNvSpPr txBox="1"/>
          <p:nvPr/>
        </p:nvSpPr>
        <p:spPr>
          <a:xfrm>
            <a:off x="6845543" y="6062102"/>
            <a:ext cx="1050288" cy="307777"/>
          </a:xfrm>
          <a:prstGeom prst="rect">
            <a:avLst/>
          </a:prstGeom>
          <a:noFill/>
        </p:spPr>
        <p:txBody>
          <a:bodyPr wrap="none" rtlCol="0">
            <a:spAutoFit/>
          </a:bodyPr>
          <a:lstStyle/>
          <a:p>
            <a:r>
              <a:rPr lang="en-US" sz="1400" dirty="0" smtClean="0">
                <a:solidFill>
                  <a:srgbClr val="FF0000"/>
                </a:solidFill>
                <a:latin typeface="Arial" panose="020B0604020202020204" pitchFamily="34" charset="0"/>
                <a:cs typeface="Arial" panose="020B0604020202020204" pitchFamily="34" charset="0"/>
              </a:rPr>
              <a:t>occupation</a:t>
            </a:r>
            <a:endParaRPr lang="en-US" sz="1400" dirty="0">
              <a:solidFill>
                <a:srgbClr val="FF0000"/>
              </a:solidFill>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4FFCF708-C0AD-4968-BEEE-620BE010CDBE}"/>
              </a:ext>
            </a:extLst>
          </p:cNvPr>
          <p:cNvCxnSpPr/>
          <p:nvPr/>
        </p:nvCxnSpPr>
        <p:spPr>
          <a:xfrm flipV="1">
            <a:off x="6465984" y="1026661"/>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3E9F0F-9511-442C-8220-3E1CBC9DE9EA}"/>
              </a:ext>
            </a:extLst>
          </p:cNvPr>
          <p:cNvSpPr txBox="1"/>
          <p:nvPr/>
        </p:nvSpPr>
        <p:spPr>
          <a:xfrm rot="16200000">
            <a:off x="5871290" y="5126582"/>
            <a:ext cx="1215608"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p</a:t>
            </a:r>
            <a:r>
              <a:rPr lang="en-US" sz="1400" b="1" dirty="0" smtClean="0">
                <a:solidFill>
                  <a:srgbClr val="00B050"/>
                </a:solidFill>
                <a:latin typeface="Arial" panose="020B0604020202020204" pitchFamily="34" charset="0"/>
                <a:cs typeface="Arial" panose="020B0604020202020204" pitchFamily="34" charset="0"/>
              </a:rPr>
              <a:t>robability</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580" y="1250056"/>
            <a:ext cx="5462420" cy="4704530"/>
          </a:xfrm>
          <a:prstGeom prst="rect">
            <a:avLst/>
          </a:prstGeom>
        </p:spPr>
      </p:pic>
    </p:spTree>
    <p:extLst>
      <p:ext uri="{BB962C8B-B14F-4D97-AF65-F5344CB8AC3E}">
        <p14:creationId xmlns:p14="http://schemas.microsoft.com/office/powerpoint/2010/main" val="1666592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039131" cy="400110"/>
          </a:xfrm>
          <a:prstGeom prst="rect">
            <a:avLst/>
          </a:prstGeom>
          <a:noFill/>
        </p:spPr>
        <p:txBody>
          <a:bodyPr wrap="none" rtlCol="0">
            <a:spAutoFit/>
          </a:bodyPr>
          <a:lstStyle/>
          <a:p>
            <a:r>
              <a:rPr lang="en-US" sz="2000" b="1" dirty="0"/>
              <a:t>NF_AGE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010" y="4475211"/>
            <a:ext cx="2754833" cy="22205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47" y="85884"/>
            <a:ext cx="2900876" cy="23176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341" y="63928"/>
            <a:ext cx="2902533" cy="233958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4818" y="52868"/>
            <a:ext cx="2886639" cy="232677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3089" y="2403515"/>
            <a:ext cx="2832437" cy="227903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2262" y="2309318"/>
            <a:ext cx="2830455" cy="2277436"/>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5037" y="2309318"/>
            <a:ext cx="2894425" cy="2328907"/>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3763" y="4586754"/>
            <a:ext cx="2801453" cy="22541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480" y="4492557"/>
            <a:ext cx="2889283" cy="2328907"/>
          </a:xfrm>
          <a:prstGeom prst="rect">
            <a:avLst/>
          </a:prstGeom>
        </p:spPr>
      </p:pic>
    </p:spTree>
    <p:extLst>
      <p:ext uri="{BB962C8B-B14F-4D97-AF65-F5344CB8AC3E}">
        <p14:creationId xmlns:p14="http://schemas.microsoft.com/office/powerpoint/2010/main" val="1703737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997709" cy="400110"/>
          </a:xfrm>
          <a:prstGeom prst="rect">
            <a:avLst/>
          </a:prstGeom>
          <a:noFill/>
        </p:spPr>
        <p:txBody>
          <a:bodyPr wrap="none" rtlCol="0">
            <a:spAutoFit/>
          </a:bodyPr>
          <a:lstStyle/>
          <a:p>
            <a:r>
              <a:rPr lang="en-US" sz="2000" b="1" dirty="0"/>
              <a:t>NF_LOS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146" y="234318"/>
            <a:ext cx="4063804" cy="32698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385" y="3588191"/>
            <a:ext cx="4095356" cy="330106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0" y="3588190"/>
            <a:ext cx="4063804" cy="326981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9950" y="150256"/>
            <a:ext cx="4063803" cy="326981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2652" y="3588190"/>
            <a:ext cx="4077362" cy="3280719"/>
          </a:xfrm>
          <a:prstGeom prst="rect">
            <a:avLst/>
          </a:prstGeom>
        </p:spPr>
      </p:pic>
    </p:spTree>
    <p:extLst>
      <p:ext uri="{BB962C8B-B14F-4D97-AF65-F5344CB8AC3E}">
        <p14:creationId xmlns:p14="http://schemas.microsoft.com/office/powerpoint/2010/main" val="1438984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742511" cy="400110"/>
          </a:xfrm>
          <a:prstGeom prst="rect">
            <a:avLst/>
          </a:prstGeom>
          <a:noFill/>
        </p:spPr>
        <p:txBody>
          <a:bodyPr wrap="none" rtlCol="0">
            <a:spAutoFit/>
          </a:bodyPr>
          <a:lstStyle/>
          <a:p>
            <a:r>
              <a:rPr lang="en-US" sz="2000" b="1" dirty="0"/>
              <a:t>NF_R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094" y="2261119"/>
            <a:ext cx="2778134" cy="22353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486" y="4485372"/>
            <a:ext cx="2843943" cy="22882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05" y="4571767"/>
            <a:ext cx="2861576" cy="228623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063" y="2309050"/>
            <a:ext cx="2846463" cy="220418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0594" y="4544174"/>
            <a:ext cx="2870575" cy="23138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9155" y="2222620"/>
            <a:ext cx="2778134" cy="223533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3675" y="4550640"/>
            <a:ext cx="2821805" cy="230736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6765" y="28875"/>
            <a:ext cx="2662913" cy="2127512"/>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634" y="2328300"/>
            <a:ext cx="2671321" cy="2138000"/>
          </a:xfrm>
          <a:prstGeom prst="rect">
            <a:avLst/>
          </a:prstGeom>
        </p:spPr>
      </p:pic>
      <p:sp>
        <p:nvSpPr>
          <p:cNvPr id="6" name="TextBox 5"/>
          <p:cNvSpPr txBox="1"/>
          <p:nvPr/>
        </p:nvSpPr>
        <p:spPr>
          <a:xfrm>
            <a:off x="3441843" y="231111"/>
            <a:ext cx="3614259" cy="1815882"/>
          </a:xfrm>
          <a:prstGeom prst="rect">
            <a:avLst/>
          </a:prstGeom>
          <a:noFill/>
        </p:spPr>
        <p:txBody>
          <a:bodyPr wrap="none" rtlCol="0">
            <a:spAutoFit/>
          </a:bodyPr>
          <a:lstStyle/>
          <a:p>
            <a:r>
              <a:rPr lang="en-US" sz="1400" dirty="0"/>
              <a:t>RAX – American Indian or Alaska native</a:t>
            </a:r>
          </a:p>
          <a:p>
            <a:r>
              <a:rPr lang="en-US" sz="1400" dirty="0"/>
              <a:t>RBX – Asian</a:t>
            </a:r>
          </a:p>
          <a:p>
            <a:r>
              <a:rPr lang="en-US" sz="1400" dirty="0"/>
              <a:t>RCX – Black or African American</a:t>
            </a:r>
          </a:p>
          <a:p>
            <a:r>
              <a:rPr lang="en-US" sz="1400" dirty="0"/>
              <a:t>RDX – Hispanic or Latino</a:t>
            </a:r>
          </a:p>
          <a:p>
            <a:r>
              <a:rPr lang="en-US" sz="1400" dirty="0"/>
              <a:t>REX – Native Hawaiian or Other Pacific Islander</a:t>
            </a:r>
          </a:p>
          <a:p>
            <a:r>
              <a:rPr lang="en-US" sz="1400" dirty="0"/>
              <a:t>RFX – White</a:t>
            </a:r>
          </a:p>
          <a:p>
            <a:r>
              <a:rPr lang="en-US" sz="1400" dirty="0"/>
              <a:t>RGX – Not Reported</a:t>
            </a:r>
          </a:p>
          <a:p>
            <a:r>
              <a:rPr lang="en-US" sz="1400" dirty="0"/>
              <a:t>RIX – Hispanic and other</a:t>
            </a:r>
          </a:p>
        </p:txBody>
      </p:sp>
    </p:spTree>
    <p:extLst>
      <p:ext uri="{BB962C8B-B14F-4D97-AF65-F5344CB8AC3E}">
        <p14:creationId xmlns:p14="http://schemas.microsoft.com/office/powerpoint/2010/main" val="1570007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864339" cy="400110"/>
          </a:xfrm>
          <a:prstGeom prst="rect">
            <a:avLst/>
          </a:prstGeom>
          <a:noFill/>
        </p:spPr>
        <p:txBody>
          <a:bodyPr wrap="none" rtlCol="0">
            <a:spAutoFit/>
          </a:bodyPr>
          <a:lstStyle/>
          <a:p>
            <a:r>
              <a:rPr lang="en-US" sz="2000" b="1" dirty="0"/>
              <a:t>NF_EX</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794" y="2079218"/>
            <a:ext cx="2738227" cy="220322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97" y="2079217"/>
            <a:ext cx="2738227" cy="220322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7867" y="2051510"/>
            <a:ext cx="2822965" cy="22754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36" y="4410990"/>
            <a:ext cx="2807055" cy="225860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054" y="2079217"/>
            <a:ext cx="2738227" cy="220322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6431" y="4415474"/>
            <a:ext cx="2769620" cy="226469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1502" y="4415474"/>
            <a:ext cx="2814615" cy="226469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1219" y="4409619"/>
            <a:ext cx="2809614" cy="2264689"/>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795" y="2074081"/>
            <a:ext cx="2738227" cy="2203227"/>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98" y="2074080"/>
            <a:ext cx="2738227" cy="2203227"/>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7868" y="2046373"/>
            <a:ext cx="2822965" cy="227545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055" y="2074080"/>
            <a:ext cx="2738227" cy="2203227"/>
          </a:xfrm>
          <a:prstGeom prst="rect">
            <a:avLst/>
          </a:prstGeom>
        </p:spPr>
      </p:pic>
      <p:sp>
        <p:nvSpPr>
          <p:cNvPr id="41" name="TextBox 40"/>
          <p:cNvSpPr txBox="1"/>
          <p:nvPr/>
        </p:nvSpPr>
        <p:spPr>
          <a:xfrm>
            <a:off x="3398372" y="130305"/>
            <a:ext cx="4154535" cy="1815882"/>
          </a:xfrm>
          <a:prstGeom prst="rect">
            <a:avLst/>
          </a:prstGeom>
          <a:noFill/>
        </p:spPr>
        <p:txBody>
          <a:bodyPr wrap="none" rtlCol="0">
            <a:spAutoFit/>
          </a:bodyPr>
          <a:lstStyle/>
          <a:p>
            <a:r>
              <a:rPr lang="en-US" sz="1400" dirty="0"/>
              <a:t>E1X – Violence and other injuries by persons or animal</a:t>
            </a:r>
          </a:p>
          <a:p>
            <a:r>
              <a:rPr lang="en-US" sz="1400" dirty="0"/>
              <a:t>E2X – Transportation incidents</a:t>
            </a:r>
          </a:p>
          <a:p>
            <a:r>
              <a:rPr lang="en-US" sz="1400" dirty="0"/>
              <a:t>E3X – Fires and explosions</a:t>
            </a:r>
          </a:p>
          <a:p>
            <a:r>
              <a:rPr lang="en-US" sz="1400" dirty="0"/>
              <a:t>E4X – Falls, slips, trips</a:t>
            </a:r>
          </a:p>
          <a:p>
            <a:r>
              <a:rPr lang="en-US" sz="1400" dirty="0"/>
              <a:t>E5X – Exposure to harmful substance or environments</a:t>
            </a:r>
          </a:p>
          <a:p>
            <a:r>
              <a:rPr lang="en-US" sz="1400" dirty="0"/>
              <a:t>E6X – Contact with object, equipment</a:t>
            </a:r>
          </a:p>
          <a:p>
            <a:r>
              <a:rPr lang="en-US" sz="1400" dirty="0"/>
              <a:t>E7X – Overexertion and bodily reaction</a:t>
            </a:r>
          </a:p>
          <a:p>
            <a:r>
              <a:rPr lang="en-US" sz="1400" dirty="0"/>
              <a:t>EXX – All other</a:t>
            </a:r>
          </a:p>
        </p:txBody>
      </p:sp>
    </p:spTree>
    <p:extLst>
      <p:ext uri="{BB962C8B-B14F-4D97-AF65-F5344CB8AC3E}">
        <p14:creationId xmlns:p14="http://schemas.microsoft.com/office/powerpoint/2010/main" val="2899400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9018" y="2909454"/>
            <a:ext cx="2976777" cy="830997"/>
          </a:xfrm>
          <a:prstGeom prst="rect">
            <a:avLst/>
          </a:prstGeom>
          <a:noFill/>
        </p:spPr>
        <p:txBody>
          <a:bodyPr wrap="none" rtlCol="0">
            <a:spAutoFit/>
          </a:bodyPr>
          <a:lstStyle/>
          <a:p>
            <a:r>
              <a:rPr lang="en-US" sz="4800" b="1" dirty="0"/>
              <a:t>BOX PLOTS</a:t>
            </a:r>
          </a:p>
        </p:txBody>
      </p:sp>
    </p:spTree>
    <p:extLst>
      <p:ext uri="{BB962C8B-B14F-4D97-AF65-F5344CB8AC3E}">
        <p14:creationId xmlns:p14="http://schemas.microsoft.com/office/powerpoint/2010/main" val="1541890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347485" cy="400110"/>
          </a:xfrm>
          <a:prstGeom prst="rect">
            <a:avLst/>
          </a:prstGeom>
          <a:noFill/>
        </p:spPr>
        <p:txBody>
          <a:bodyPr wrap="none" rtlCol="0">
            <a:spAutoFit/>
          </a:bodyPr>
          <a:lstStyle/>
          <a:p>
            <a:r>
              <a:rPr lang="en-US" sz="2000" b="1" dirty="0"/>
              <a:t>BOX PLOTS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28" y="982476"/>
            <a:ext cx="5974640" cy="4457271"/>
          </a:xfrm>
          <a:prstGeom prst="rect">
            <a:avLst/>
          </a:prstGeom>
        </p:spPr>
      </p:pic>
      <p:sp>
        <p:nvSpPr>
          <p:cNvPr id="2" name="TextBox 1">
            <a:extLst>
              <a:ext uri="{FF2B5EF4-FFF2-40B4-BE49-F238E27FC236}">
                <a16:creationId xmlns:a16="http://schemas.microsoft.com/office/drawing/2014/main" id="{B1F0BA87-2BFD-4449-88E5-F582534AA382}"/>
              </a:ext>
            </a:extLst>
          </p:cNvPr>
          <p:cNvSpPr txBox="1"/>
          <p:nvPr/>
        </p:nvSpPr>
        <p:spPr>
          <a:xfrm>
            <a:off x="7610167" y="1178114"/>
            <a:ext cx="4288024"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Females have a higher RP than males.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recorded (NR) distribution is missing data, but missing data exists as “recorded” data for Females and Males.  Therefore, in our analysis all three were averaged so that we could get a representative distribution. </a:t>
            </a:r>
            <a:endParaRPr lang="en-AU"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340B51C-8C55-4D31-8ED6-EECBB56A1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971" y="3625407"/>
            <a:ext cx="3953326" cy="3232593"/>
          </a:xfrm>
          <a:prstGeom prst="rect">
            <a:avLst/>
          </a:prstGeom>
        </p:spPr>
      </p:pic>
      <p:cxnSp>
        <p:nvCxnSpPr>
          <p:cNvPr id="8" name="Straight Arrow Connector 7">
            <a:extLst>
              <a:ext uri="{FF2B5EF4-FFF2-40B4-BE49-F238E27FC236}">
                <a16:creationId xmlns:a16="http://schemas.microsoft.com/office/drawing/2014/main" id="{86B669C1-ABAE-4D19-8B8E-091C1447FCDC}"/>
              </a:ext>
            </a:extLst>
          </p:cNvPr>
          <p:cNvCxnSpPr>
            <a:cxnSpLocks/>
            <a:endCxn id="9" idx="1"/>
          </p:cNvCxnSpPr>
          <p:nvPr/>
        </p:nvCxnSpPr>
        <p:spPr>
          <a:xfrm>
            <a:off x="5958348" y="4090219"/>
            <a:ext cx="2140623" cy="1151485"/>
          </a:xfrm>
          <a:prstGeom prst="straightConnector1">
            <a:avLst/>
          </a:prstGeom>
          <a:ln w="38100">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361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347485" cy="400110"/>
          </a:xfrm>
          <a:prstGeom prst="rect">
            <a:avLst/>
          </a:prstGeom>
          <a:noFill/>
        </p:spPr>
        <p:txBody>
          <a:bodyPr wrap="none" rtlCol="0">
            <a:spAutoFit/>
          </a:bodyPr>
          <a:lstStyle/>
          <a:p>
            <a:r>
              <a:rPr lang="en-US" sz="2000" b="1" dirty="0"/>
              <a:t>BOX PLOTS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51" y="985182"/>
            <a:ext cx="6415748" cy="4786353"/>
          </a:xfrm>
          <a:prstGeom prst="rect">
            <a:avLst/>
          </a:prstGeom>
        </p:spPr>
      </p:pic>
      <p:sp>
        <p:nvSpPr>
          <p:cNvPr id="8" name="TextBox 7">
            <a:extLst>
              <a:ext uri="{FF2B5EF4-FFF2-40B4-BE49-F238E27FC236}">
                <a16:creationId xmlns:a16="http://schemas.microsoft.com/office/drawing/2014/main" id="{10C659B8-DDD3-4FBB-90DD-C5D05FD07B41}"/>
              </a:ext>
            </a:extLst>
          </p:cNvPr>
          <p:cNvSpPr txBox="1"/>
          <p:nvPr/>
        </p:nvSpPr>
        <p:spPr>
          <a:xfrm>
            <a:off x="7521677" y="1207611"/>
            <a:ext cx="4288024" cy="255454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Age is seen to influence risk perception.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higher the age, there higher the risk perception.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People 65 years of age or older have a decreased risk perception and a higher fatality/injury rate.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Mobility or complacency could be factors in conjunction with age.</a:t>
            </a:r>
          </a:p>
          <a:p>
            <a:r>
              <a:rPr lang="en-US" sz="1600" dirty="0">
                <a:latin typeface="Arial" panose="020B0604020202020204" pitchFamily="34" charset="0"/>
                <a:cs typeface="Arial" panose="020B0604020202020204" pitchFamily="34" charset="0"/>
              </a:rPr>
              <a:t> </a:t>
            </a:r>
            <a:endParaRPr lang="en-A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6769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347485" cy="400110"/>
          </a:xfrm>
          <a:prstGeom prst="rect">
            <a:avLst/>
          </a:prstGeom>
          <a:noFill/>
        </p:spPr>
        <p:txBody>
          <a:bodyPr wrap="none" rtlCol="0">
            <a:spAutoFit/>
          </a:bodyPr>
          <a:lstStyle/>
          <a:p>
            <a:r>
              <a:rPr lang="en-US" sz="2000" b="1" dirty="0"/>
              <a:t>BOX PLOTS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97" y="865239"/>
            <a:ext cx="6550169" cy="4886632"/>
          </a:xfrm>
          <a:prstGeom prst="rect">
            <a:avLst/>
          </a:prstGeom>
        </p:spPr>
      </p:pic>
      <p:sp>
        <p:nvSpPr>
          <p:cNvPr id="8" name="TextBox 7">
            <a:extLst>
              <a:ext uri="{FF2B5EF4-FFF2-40B4-BE49-F238E27FC236}">
                <a16:creationId xmlns:a16="http://schemas.microsoft.com/office/drawing/2014/main" id="{C2C4D62A-311A-4231-9865-48DE4FAC5BA7}"/>
              </a:ext>
            </a:extLst>
          </p:cNvPr>
          <p:cNvSpPr txBox="1"/>
          <p:nvPr/>
        </p:nvSpPr>
        <p:spPr>
          <a:xfrm>
            <a:off x="7610167" y="1178114"/>
            <a:ext cx="4288024"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Length of Service impacts risk perception.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Those employees with a higher length of service have a higher risk perception and a lower fatality/injury rate.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recorded data is difficult to analyze but needed for averaging length of service.</a:t>
            </a:r>
          </a:p>
        </p:txBody>
      </p:sp>
    </p:spTree>
    <p:extLst>
      <p:ext uri="{BB962C8B-B14F-4D97-AF65-F5344CB8AC3E}">
        <p14:creationId xmlns:p14="http://schemas.microsoft.com/office/powerpoint/2010/main" val="303631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347485" cy="400110"/>
          </a:xfrm>
          <a:prstGeom prst="rect">
            <a:avLst/>
          </a:prstGeom>
          <a:noFill/>
        </p:spPr>
        <p:txBody>
          <a:bodyPr wrap="none" rtlCol="0">
            <a:spAutoFit/>
          </a:bodyPr>
          <a:lstStyle/>
          <a:p>
            <a:r>
              <a:rPr lang="en-US" sz="2000" b="1" dirty="0"/>
              <a:t>BOX PLOTS</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65" y="796683"/>
            <a:ext cx="6259855" cy="4670052"/>
          </a:xfrm>
          <a:prstGeom prst="rect">
            <a:avLst/>
          </a:prstGeom>
        </p:spPr>
      </p:pic>
      <p:sp>
        <p:nvSpPr>
          <p:cNvPr id="8" name="TextBox 7">
            <a:extLst>
              <a:ext uri="{FF2B5EF4-FFF2-40B4-BE49-F238E27FC236}">
                <a16:creationId xmlns:a16="http://schemas.microsoft.com/office/drawing/2014/main" id="{470C87FA-E688-4D33-85C2-D50012F85667}"/>
              </a:ext>
            </a:extLst>
          </p:cNvPr>
          <p:cNvSpPr txBox="1"/>
          <p:nvPr/>
        </p:nvSpPr>
        <p:spPr>
          <a:xfrm>
            <a:off x="6597446" y="206583"/>
            <a:ext cx="5466735" cy="35394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Slip trips and falls </a:t>
            </a:r>
            <a:r>
              <a:rPr lang="en-US" sz="1600" dirty="0">
                <a:latin typeface="Arial" panose="020B0604020202020204" pitchFamily="34" charset="0"/>
                <a:cs typeface="Arial" panose="020B0604020202020204" pitchFamily="34" charset="0"/>
              </a:rPr>
              <a:t>are the event types with the highest risk perception and the lowest fatality/injury rate.  This may be due to the variety of awareness safety engineering controls and administrative controls already established in the market, such as: fall protection, safety shoe wear and regulatory requirements for surfaces in the workplace.</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Explosions:  </a:t>
            </a:r>
            <a:r>
              <a:rPr lang="en-US" sz="1600" dirty="0">
                <a:latin typeface="Arial" panose="020B0604020202020204" pitchFamily="34" charset="0"/>
                <a:cs typeface="Arial" panose="020B0604020202020204" pitchFamily="34" charset="0"/>
              </a:rPr>
              <a:t>From the plot below we see that most of the lower administrative jobs do not have explosion counts.  However, data points #4 and #5 are corresponding to “Life, Science, Physical Occupations (labs)” and “Community Services”. </a:t>
            </a:r>
          </a:p>
          <a:p>
            <a:endParaRPr lang="en-US"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53B7D83-C6FE-4550-A2AF-79E1C0FCA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897" y="3578417"/>
            <a:ext cx="4010791" cy="3279583"/>
          </a:xfrm>
          <a:prstGeom prst="rect">
            <a:avLst/>
          </a:prstGeom>
        </p:spPr>
      </p:pic>
    </p:spTree>
    <p:extLst>
      <p:ext uri="{BB962C8B-B14F-4D97-AF65-F5344CB8AC3E}">
        <p14:creationId xmlns:p14="http://schemas.microsoft.com/office/powerpoint/2010/main" val="607905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347485" cy="400110"/>
          </a:xfrm>
          <a:prstGeom prst="rect">
            <a:avLst/>
          </a:prstGeom>
          <a:noFill/>
        </p:spPr>
        <p:txBody>
          <a:bodyPr wrap="none" rtlCol="0">
            <a:spAutoFit/>
          </a:bodyPr>
          <a:lstStyle/>
          <a:p>
            <a:r>
              <a:rPr lang="en-US" sz="2000" b="1" dirty="0"/>
              <a:t>BOX PLOTS</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9" y="1076225"/>
            <a:ext cx="6297424" cy="4705549"/>
          </a:xfrm>
          <a:prstGeom prst="rect">
            <a:avLst/>
          </a:prstGeom>
        </p:spPr>
      </p:pic>
      <p:sp>
        <p:nvSpPr>
          <p:cNvPr id="8" name="TextBox 7">
            <a:extLst>
              <a:ext uri="{FF2B5EF4-FFF2-40B4-BE49-F238E27FC236}">
                <a16:creationId xmlns:a16="http://schemas.microsoft.com/office/drawing/2014/main" id="{EE46E00B-2D67-4E14-8E5B-1B9B5720ACD3}"/>
              </a:ext>
            </a:extLst>
          </p:cNvPr>
          <p:cNvSpPr txBox="1"/>
          <p:nvPr/>
        </p:nvSpPr>
        <p:spPr>
          <a:xfrm>
            <a:off x="6725265" y="1076225"/>
            <a:ext cx="5230761" cy="3046988"/>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b="1" dirty="0" err="1">
                <a:latin typeface="Arial" panose="020B0604020202020204" pitchFamily="34" charset="0"/>
                <a:cs typeface="Arial" panose="020B0604020202020204" pitchFamily="34" charset="0"/>
              </a:rPr>
              <a:t>RFX_White</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appear to have the highest risk perception and the lowest fatality/injury rate.  </a:t>
            </a:r>
          </a:p>
          <a:p>
            <a:pPr marL="285750" indent="-285750">
              <a:buFont typeface="Arial" panose="020B0604020202020204" pitchFamily="34" charset="0"/>
              <a:buChar char="•"/>
            </a:pPr>
            <a:r>
              <a:rPr lang="en-US" sz="1600" b="1" dirty="0" err="1">
                <a:latin typeface="Arial" panose="020B0604020202020204" pitchFamily="34" charset="0"/>
                <a:cs typeface="Arial" panose="020B0604020202020204" pitchFamily="34" charset="0"/>
              </a:rPr>
              <a:t>RCX_Black</a:t>
            </a:r>
            <a:r>
              <a:rPr lang="en-US" sz="1600" b="1" dirty="0">
                <a:latin typeface="Arial" panose="020B0604020202020204" pitchFamily="34" charset="0"/>
                <a:cs typeface="Arial" panose="020B0604020202020204" pitchFamily="34" charset="0"/>
              </a:rPr>
              <a:t> and </a:t>
            </a:r>
            <a:r>
              <a:rPr lang="en-US" sz="1600" b="1" dirty="0" err="1">
                <a:latin typeface="Arial" panose="020B0604020202020204" pitchFamily="34" charset="0"/>
                <a:cs typeface="Arial" panose="020B0604020202020204" pitchFamily="34" charset="0"/>
              </a:rPr>
              <a:t>RDX_Hispanic</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appear to have a similar distribution with a lower risk perception.</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REX_RHX_RIX </a:t>
            </a:r>
            <a:r>
              <a:rPr lang="en-US" sz="1600" dirty="0">
                <a:latin typeface="Arial" panose="020B0604020202020204" pitchFamily="34" charset="0"/>
                <a:cs typeface="Arial" panose="020B0604020202020204" pitchFamily="34" charset="0"/>
              </a:rPr>
              <a:t>have large distributions, which may need further investigation.</a:t>
            </a:r>
          </a:p>
          <a:p>
            <a:pPr marL="285750" indent="-285750">
              <a:buFont typeface="Arial" panose="020B0604020202020204" pitchFamily="34" charset="0"/>
              <a:buChar char="•"/>
            </a:pPr>
            <a:r>
              <a:rPr lang="en-US" sz="1600" b="1" dirty="0" err="1">
                <a:latin typeface="Arial" panose="020B0604020202020204" pitchFamily="34" charset="0"/>
                <a:cs typeface="Arial" panose="020B0604020202020204" pitchFamily="34" charset="0"/>
              </a:rPr>
              <a:t>RAX_AlaskaNative</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has the worst risk perception and the highest fatality/injury rate.  This could be due to extreme weather conditions and higher risk work type of occupations/industries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Oil and gas).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53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506"/>
            <a:ext cx="10515600" cy="5648457"/>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Innovative contribution:</a:t>
            </a:r>
          </a:p>
          <a:p>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In our analysis we assigned each industry a known integer value. The job categories were sorted based on fatality and injury rates. Our assertion is that this structure will not change over time, and that an industry's inherent risk(injury/fatality) is constant. Thereby allowing it to be used as a measure of risk. This measure of injury or fatality risk will be used to calculate an overall probability of fatality or injury over time.</a:t>
            </a:r>
          </a:p>
          <a:p>
            <a:endParaRPr lang="en-US" sz="1800" dirty="0">
              <a:latin typeface="Arial" panose="020B0604020202020204" pitchFamily="34" charset="0"/>
              <a:cs typeface="Arial" panose="020B0604020202020204" pitchFamily="34" charset="0"/>
            </a:endParaRPr>
          </a:p>
          <a:p>
            <a:r>
              <a:rPr lang="en-US" sz="1800" dirty="0"/>
              <a:t>Subsequently, a nonlinear regression for the data collected </a:t>
            </a:r>
            <a:r>
              <a:rPr lang="en-US" sz="1800" dirty="0" smtClean="0"/>
              <a:t>will be performed</a:t>
            </a:r>
            <a:r>
              <a:rPr lang="en-US" sz="1800" dirty="0"/>
              <a:t>. All regressions </a:t>
            </a:r>
            <a:r>
              <a:rPr lang="en-US" sz="1800" dirty="0" smtClean="0"/>
              <a:t>will yield </a:t>
            </a:r>
            <a:r>
              <a:rPr lang="en-US" sz="1800" dirty="0"/>
              <a:t>three values A,B,C which fit the following equation:</a:t>
            </a:r>
          </a:p>
          <a:p>
            <a:pPr marL="0" indent="0">
              <a:buNone/>
            </a:pPr>
            <a:r>
              <a:rPr lang="en-US" sz="1800" dirty="0"/>
              <a:t>   Probability = A * e</a:t>
            </a:r>
            <a:r>
              <a:rPr lang="en-US" sz="1800" baseline="30000" dirty="0"/>
              <a:t>(B*X) </a:t>
            </a:r>
            <a:r>
              <a:rPr lang="en-US" sz="1800" dirty="0"/>
              <a:t>+ </a:t>
            </a:r>
            <a:r>
              <a:rPr lang="en-US" sz="1800" dirty="0" smtClean="0"/>
              <a:t>C, where X is the integer value selected for a given occupation.</a:t>
            </a:r>
          </a:p>
          <a:p>
            <a:pPr marL="0" indent="0">
              <a:buNone/>
            </a:pPr>
            <a:endParaRPr lang="en-US" sz="1800" dirty="0"/>
          </a:p>
          <a:p>
            <a:r>
              <a:rPr lang="en-US" sz="1800" dirty="0"/>
              <a:t>A final model will be created, such that the probability of fatality(PF) or injury(PI) can be predicted based on the following variable: occupation, gender, age, race, and length of service.  </a:t>
            </a:r>
          </a:p>
          <a:p>
            <a:pPr marL="0" indent="0">
              <a:buNone/>
            </a:pPr>
            <a:r>
              <a:rPr lang="en-US" sz="1800" dirty="0" smtClean="0"/>
              <a:t>	</a:t>
            </a:r>
            <a:r>
              <a:rPr lang="en-US" sz="1800" dirty="0" err="1" smtClean="0"/>
              <a:t>P</a:t>
            </a:r>
            <a:r>
              <a:rPr lang="en-US" sz="1800" baseline="-25000" dirty="0" err="1" smtClean="0"/>
              <a:t>fatality</a:t>
            </a:r>
            <a:r>
              <a:rPr lang="en-US" sz="1800" dirty="0" smtClean="0"/>
              <a:t> </a:t>
            </a:r>
            <a:r>
              <a:rPr lang="en-US" sz="1800" dirty="0"/>
              <a:t>= PF </a:t>
            </a:r>
            <a:r>
              <a:rPr lang="en-US" sz="1800" baseline="-25000" dirty="0"/>
              <a:t>gender</a:t>
            </a:r>
            <a:r>
              <a:rPr lang="en-US" sz="1800" dirty="0"/>
              <a:t> (occupation) * PF </a:t>
            </a:r>
            <a:r>
              <a:rPr lang="en-US" sz="1800" baseline="-25000" dirty="0"/>
              <a:t>age</a:t>
            </a:r>
            <a:r>
              <a:rPr lang="en-US" sz="1800" dirty="0"/>
              <a:t> (</a:t>
            </a:r>
            <a:r>
              <a:rPr lang="en-US" sz="1800" dirty="0" err="1"/>
              <a:t>accupation</a:t>
            </a:r>
            <a:r>
              <a:rPr lang="en-US" sz="1800" dirty="0"/>
              <a:t>) * PF </a:t>
            </a:r>
            <a:r>
              <a:rPr lang="en-US" sz="1800" baseline="-25000" dirty="0"/>
              <a:t>race</a:t>
            </a:r>
            <a:r>
              <a:rPr lang="en-US" sz="1800" dirty="0"/>
              <a:t> (occupation</a:t>
            </a:r>
            <a:r>
              <a:rPr lang="en-US" sz="1800" dirty="0" smtClean="0"/>
              <a:t>)</a:t>
            </a:r>
            <a:endParaRPr lang="en-US" sz="1800" dirty="0"/>
          </a:p>
          <a:p>
            <a:pPr marL="0" indent="0">
              <a:buNone/>
            </a:pPr>
            <a:r>
              <a:rPr lang="en-US" sz="1800" dirty="0" smtClean="0"/>
              <a:t>	</a:t>
            </a:r>
            <a:r>
              <a:rPr lang="en-US" sz="1800" dirty="0" err="1" smtClean="0"/>
              <a:t>P</a:t>
            </a:r>
            <a:r>
              <a:rPr lang="en-US" sz="1800" baseline="-25000" dirty="0" err="1" smtClean="0"/>
              <a:t>injury</a:t>
            </a:r>
            <a:r>
              <a:rPr lang="en-US" sz="1800" dirty="0" smtClean="0"/>
              <a:t> </a:t>
            </a:r>
            <a:r>
              <a:rPr lang="en-US" sz="1800" dirty="0"/>
              <a:t>= PI </a:t>
            </a:r>
            <a:r>
              <a:rPr lang="en-US" sz="1800" baseline="-25000" dirty="0"/>
              <a:t>gender</a:t>
            </a:r>
            <a:r>
              <a:rPr lang="en-US" sz="1800" dirty="0"/>
              <a:t> (occupation) * PI </a:t>
            </a:r>
            <a:r>
              <a:rPr lang="en-US" sz="1800" baseline="-25000" dirty="0"/>
              <a:t>age</a:t>
            </a:r>
            <a:r>
              <a:rPr lang="en-US" sz="1800" dirty="0"/>
              <a:t> (</a:t>
            </a:r>
            <a:r>
              <a:rPr lang="en-US" sz="1800" dirty="0" err="1"/>
              <a:t>accupation</a:t>
            </a:r>
            <a:r>
              <a:rPr lang="en-US" sz="1800" dirty="0"/>
              <a:t>) * PI </a:t>
            </a:r>
            <a:r>
              <a:rPr lang="en-US" sz="1800" baseline="-25000" dirty="0"/>
              <a:t>race</a:t>
            </a:r>
            <a:r>
              <a:rPr lang="en-US" sz="1800" dirty="0"/>
              <a:t> (occupation)</a:t>
            </a:r>
          </a:p>
          <a:p>
            <a:pPr marL="0" indent="0">
              <a:buNone/>
            </a:pPr>
            <a:endParaRPr lang="en-US" sz="1800" dirty="0"/>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1373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652" y="231111"/>
            <a:ext cx="1849224" cy="400110"/>
          </a:xfrm>
          <a:prstGeom prst="rect">
            <a:avLst/>
          </a:prstGeom>
          <a:noFill/>
        </p:spPr>
        <p:txBody>
          <a:bodyPr wrap="none" rtlCol="0">
            <a:spAutoFit/>
          </a:bodyPr>
          <a:lstStyle/>
          <a:p>
            <a:r>
              <a:rPr lang="en-US" sz="2000" b="1" dirty="0"/>
              <a:t>ALL_BOX PLOTS</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863" y="127820"/>
            <a:ext cx="8554506" cy="6392081"/>
          </a:xfrm>
          <a:prstGeom prst="rect">
            <a:avLst/>
          </a:prstGeom>
        </p:spPr>
      </p:pic>
      <p:sp>
        <p:nvSpPr>
          <p:cNvPr id="5" name="TextBox 4">
            <a:extLst>
              <a:ext uri="{FF2B5EF4-FFF2-40B4-BE49-F238E27FC236}">
                <a16:creationId xmlns:a16="http://schemas.microsoft.com/office/drawing/2014/main" id="{2675DDB9-E2FD-4182-B376-B8E8400E3F34}"/>
              </a:ext>
            </a:extLst>
          </p:cNvPr>
          <p:cNvSpPr txBox="1"/>
          <p:nvPr/>
        </p:nvSpPr>
        <p:spPr>
          <a:xfrm>
            <a:off x="314631" y="4935899"/>
            <a:ext cx="6459795"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compared side to side, we can see that most of the boxplot distributions are similar but slightly shifted.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From what we can see, risk perception has a temporal impact such as AGE and LENGTH OF SERVICE.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GENDER, LOS, AGE seem to consistently have good distributions and to be good candidates for linear regression.</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948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4872" y="2844799"/>
            <a:ext cx="6668429" cy="830997"/>
          </a:xfrm>
          <a:prstGeom prst="rect">
            <a:avLst/>
          </a:prstGeom>
          <a:noFill/>
        </p:spPr>
        <p:txBody>
          <a:bodyPr wrap="none" rtlCol="0">
            <a:spAutoFit/>
          </a:bodyPr>
          <a:lstStyle/>
          <a:p>
            <a:r>
              <a:rPr lang="en-US" sz="4800" b="1" dirty="0"/>
              <a:t>PEARSON CORRELATIONS</a:t>
            </a:r>
          </a:p>
        </p:txBody>
      </p:sp>
    </p:spTree>
    <p:extLst>
      <p:ext uri="{BB962C8B-B14F-4D97-AF65-F5344CB8AC3E}">
        <p14:creationId xmlns:p14="http://schemas.microsoft.com/office/powerpoint/2010/main" val="3846878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652" y="231111"/>
            <a:ext cx="1809021" cy="707886"/>
          </a:xfrm>
          <a:prstGeom prst="rect">
            <a:avLst/>
          </a:prstGeom>
          <a:noFill/>
        </p:spPr>
        <p:txBody>
          <a:bodyPr wrap="none" rtlCol="0">
            <a:spAutoFit/>
          </a:bodyPr>
          <a:lstStyle/>
          <a:p>
            <a:r>
              <a:rPr lang="en-US" sz="2000" b="1" dirty="0"/>
              <a:t>CORRELATIONS</a:t>
            </a:r>
          </a:p>
          <a:p>
            <a:r>
              <a:rPr lang="en-US" sz="2000" b="1" dirty="0"/>
              <a:t>  GENDER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391" y="115555"/>
            <a:ext cx="4132211" cy="6626889"/>
          </a:xfrm>
          <a:prstGeom prst="rect">
            <a:avLst/>
          </a:prstGeom>
        </p:spPr>
      </p:pic>
      <p:sp>
        <p:nvSpPr>
          <p:cNvPr id="6" name="TextBox 5">
            <a:extLst>
              <a:ext uri="{FF2B5EF4-FFF2-40B4-BE49-F238E27FC236}">
                <a16:creationId xmlns:a16="http://schemas.microsoft.com/office/drawing/2014/main" id="{992B4FFD-8C03-4109-85AB-D84E01AB4C46}"/>
              </a:ext>
            </a:extLst>
          </p:cNvPr>
          <p:cNvSpPr txBox="1"/>
          <p:nvPr/>
        </p:nvSpPr>
        <p:spPr>
          <a:xfrm>
            <a:off x="8101779" y="231111"/>
            <a:ext cx="3436569"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All green data indicates a strong </a:t>
            </a:r>
            <a:r>
              <a:rPr lang="en-US" sz="1600" dirty="0" err="1">
                <a:latin typeface="Arial" panose="020B0604020202020204" pitchFamily="34" charset="0"/>
                <a:cs typeface="Arial" panose="020B0604020202020204" pitchFamily="34" charset="0"/>
              </a:rPr>
              <a:t>pearson</a:t>
            </a:r>
            <a:r>
              <a:rPr lang="en-US" sz="1600" dirty="0">
                <a:latin typeface="Arial" panose="020B0604020202020204" pitchFamily="34" charset="0"/>
                <a:cs typeface="Arial" panose="020B0604020202020204" pitchFamily="34" charset="0"/>
              </a:rPr>
              <a:t> correlation, which values greater than 0.7 (</a:t>
            </a:r>
            <a:r>
              <a:rPr lang="en-US" sz="1600" dirty="0" err="1">
                <a:latin typeface="Arial" panose="020B0604020202020204" pitchFamily="34" charset="0"/>
                <a:cs typeface="Arial" panose="020B0604020202020204" pitchFamily="34" charset="0"/>
              </a:rPr>
              <a:t>R</a:t>
            </a:r>
            <a:r>
              <a:rPr lang="en-US" sz="1600" baseline="-25000" dirty="0" err="1">
                <a:latin typeface="Arial" panose="020B0604020202020204" pitchFamily="34" charset="0"/>
                <a:cs typeface="Arial" panose="020B0604020202020204" pitchFamily="34" charset="0"/>
              </a:rPr>
              <a:t>squared</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Since GENDER_NR is missing data, it does not correlate well but it averages well.</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0461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652" y="231111"/>
            <a:ext cx="1809021" cy="707886"/>
          </a:xfrm>
          <a:prstGeom prst="rect">
            <a:avLst/>
          </a:prstGeom>
          <a:noFill/>
        </p:spPr>
        <p:txBody>
          <a:bodyPr wrap="none" rtlCol="0">
            <a:spAutoFit/>
          </a:bodyPr>
          <a:lstStyle/>
          <a:p>
            <a:r>
              <a:rPr lang="en-US" sz="2000" b="1" dirty="0"/>
              <a:t>CORRELATIONS</a:t>
            </a:r>
          </a:p>
          <a:p>
            <a:r>
              <a:rPr lang="en-US" sz="2000" b="1" dirty="0"/>
              <a:t>  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28" y="120073"/>
            <a:ext cx="7125823" cy="6470072"/>
          </a:xfrm>
          <a:prstGeom prst="rect">
            <a:avLst/>
          </a:prstGeom>
        </p:spPr>
      </p:pic>
    </p:spTree>
    <p:extLst>
      <p:ext uri="{BB962C8B-B14F-4D97-AF65-F5344CB8AC3E}">
        <p14:creationId xmlns:p14="http://schemas.microsoft.com/office/powerpoint/2010/main" val="3831525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652" y="231111"/>
            <a:ext cx="1924438" cy="707886"/>
          </a:xfrm>
          <a:prstGeom prst="rect">
            <a:avLst/>
          </a:prstGeom>
          <a:noFill/>
        </p:spPr>
        <p:txBody>
          <a:bodyPr wrap="none" rtlCol="0">
            <a:spAutoFit/>
          </a:bodyPr>
          <a:lstStyle/>
          <a:p>
            <a:r>
              <a:rPr lang="en-US" sz="2000" b="1" dirty="0"/>
              <a:t>CORRELATIONS  </a:t>
            </a:r>
          </a:p>
          <a:p>
            <a:r>
              <a:rPr lang="en-US" sz="2000" b="1" dirty="0"/>
              <a:t>LOS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996" y="101800"/>
            <a:ext cx="4823045" cy="6626889"/>
          </a:xfrm>
          <a:prstGeom prst="rect">
            <a:avLst/>
          </a:prstGeom>
        </p:spPr>
      </p:pic>
    </p:spTree>
    <p:extLst>
      <p:ext uri="{BB962C8B-B14F-4D97-AF65-F5344CB8AC3E}">
        <p14:creationId xmlns:p14="http://schemas.microsoft.com/office/powerpoint/2010/main" val="3762369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488" y="92565"/>
            <a:ext cx="1809021" cy="707886"/>
          </a:xfrm>
          <a:prstGeom prst="rect">
            <a:avLst/>
          </a:prstGeom>
          <a:noFill/>
        </p:spPr>
        <p:txBody>
          <a:bodyPr wrap="none" rtlCol="0">
            <a:spAutoFit/>
          </a:bodyPr>
          <a:lstStyle/>
          <a:p>
            <a:r>
              <a:rPr lang="en-US" sz="2000" b="1" dirty="0"/>
              <a:t>CORRELATIONS</a:t>
            </a:r>
          </a:p>
          <a:p>
            <a:r>
              <a:rPr lang="en-US" sz="2000" b="1" dirty="0"/>
              <a:t> 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981" y="92565"/>
            <a:ext cx="9492665" cy="6517165"/>
          </a:xfrm>
          <a:prstGeom prst="rect">
            <a:avLst/>
          </a:prstGeom>
        </p:spPr>
      </p:pic>
    </p:spTree>
    <p:extLst>
      <p:ext uri="{BB962C8B-B14F-4D97-AF65-F5344CB8AC3E}">
        <p14:creationId xmlns:p14="http://schemas.microsoft.com/office/powerpoint/2010/main" val="2578559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488" y="92565"/>
            <a:ext cx="1809021" cy="707886"/>
          </a:xfrm>
          <a:prstGeom prst="rect">
            <a:avLst/>
          </a:prstGeom>
          <a:noFill/>
        </p:spPr>
        <p:txBody>
          <a:bodyPr wrap="none" rtlCol="0">
            <a:spAutoFit/>
          </a:bodyPr>
          <a:lstStyle/>
          <a:p>
            <a:r>
              <a:rPr lang="en-US" sz="2000" b="1" dirty="0"/>
              <a:t>CORRELATIONS</a:t>
            </a:r>
          </a:p>
          <a:p>
            <a:r>
              <a:rPr lang="en-US" sz="2000" b="1" dirty="0"/>
              <a:t> 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674" y="184727"/>
            <a:ext cx="9315310" cy="6442364"/>
          </a:xfrm>
          <a:prstGeom prst="rect">
            <a:avLst/>
          </a:prstGeom>
        </p:spPr>
      </p:pic>
    </p:spTree>
    <p:extLst>
      <p:ext uri="{BB962C8B-B14F-4D97-AF65-F5344CB8AC3E}">
        <p14:creationId xmlns:p14="http://schemas.microsoft.com/office/powerpoint/2010/main" val="427782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2035" y="2650836"/>
            <a:ext cx="6273256" cy="830997"/>
          </a:xfrm>
          <a:prstGeom prst="rect">
            <a:avLst/>
          </a:prstGeom>
          <a:noFill/>
        </p:spPr>
        <p:txBody>
          <a:bodyPr wrap="none" rtlCol="0">
            <a:spAutoFit/>
          </a:bodyPr>
          <a:lstStyle/>
          <a:p>
            <a:r>
              <a:rPr lang="en-US" sz="4800" b="1" dirty="0"/>
              <a:t>AVERAGED CATEGORIES</a:t>
            </a:r>
          </a:p>
        </p:txBody>
      </p:sp>
    </p:spTree>
    <p:extLst>
      <p:ext uri="{BB962C8B-B14F-4D97-AF65-F5344CB8AC3E}">
        <p14:creationId xmlns:p14="http://schemas.microsoft.com/office/powerpoint/2010/main" val="777402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42" y="0"/>
            <a:ext cx="6761522" cy="6858000"/>
          </a:xfrm>
          <a:prstGeom prst="rect">
            <a:avLst/>
          </a:prstGeom>
        </p:spPr>
      </p:pic>
      <p:sp>
        <p:nvSpPr>
          <p:cNvPr id="4" name="TextBox 3">
            <a:extLst>
              <a:ext uri="{FF2B5EF4-FFF2-40B4-BE49-F238E27FC236}">
                <a16:creationId xmlns:a16="http://schemas.microsoft.com/office/drawing/2014/main" id="{8A0BCF04-CF61-40A7-9555-9A6128B54504}"/>
              </a:ext>
            </a:extLst>
          </p:cNvPr>
          <p:cNvSpPr txBox="1"/>
          <p:nvPr/>
        </p:nvSpPr>
        <p:spPr>
          <a:xfrm>
            <a:off x="8101779" y="231111"/>
            <a:ext cx="3436569" cy="1323439"/>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Averaged all gender results so that not recorded data could be accounted for.</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6769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30" y="0"/>
            <a:ext cx="6761522" cy="6858000"/>
          </a:xfrm>
          <a:prstGeom prst="rect">
            <a:avLst/>
          </a:prstGeom>
        </p:spPr>
      </p:pic>
    </p:spTree>
    <p:extLst>
      <p:ext uri="{BB962C8B-B14F-4D97-AF65-F5344CB8AC3E}">
        <p14:creationId xmlns:p14="http://schemas.microsoft.com/office/powerpoint/2010/main" val="56126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37028" y="3780056"/>
            <a:ext cx="11350171" cy="2379406"/>
          </a:xfrm>
          <a:prstGeom prst="rect">
            <a:avLst/>
          </a:prstGeom>
          <a:ln>
            <a:solidFill>
              <a:schemeClr val="tx1"/>
            </a:solidFill>
            <a:extLst>
              <a:ext uri="{C807C97D-BFC1-408E-A445-0C87EB9F89A2}">
                <ask:lineSketchStyleProps xmlns:ask="http://schemas.microsoft.com/office/drawing/2018/sketchyshapes" xmln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2: </a:t>
            </a:r>
            <a:r>
              <a:rPr lang="en-US" sz="1800" b="1" u="sng" dirty="0">
                <a:latin typeface="Arial" panose="020B0604020202020204" pitchFamily="34" charset="0"/>
                <a:cs typeface="Arial" panose="020B0604020202020204" pitchFamily="34" charset="0"/>
              </a:rPr>
              <a:t>(Risk Perception)</a:t>
            </a:r>
            <a:endParaRPr lang="en-US" sz="1800" b="1" dirty="0">
              <a:latin typeface="Arial" panose="020B0604020202020204" pitchFamily="34" charset="0"/>
              <a:cs typeface="Arial" panose="020B0604020202020204" pitchFamily="34" charset="0"/>
            </a:endParaRPr>
          </a:p>
          <a:p>
            <a:pPr marL="623888" indent="-623888" defTabSz="62865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a:t>
            </a:r>
            <a:r>
              <a:rPr lang="en-US" sz="1800" b="1" dirty="0" smtClean="0">
                <a:latin typeface="Arial" panose="020B0604020202020204" pitchFamily="34" charset="0"/>
                <a:cs typeface="Arial" panose="020B0604020202020204" pitchFamily="34" charset="0"/>
              </a:rPr>
              <a:t>correlation of injury on fatalities and fatalities on injuries.  Is this due to a risk perception or just part on an inherent effect.</a:t>
            </a: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and fatalities </a:t>
            </a:r>
            <a:r>
              <a:rPr lang="en-US" sz="1600" dirty="0" smtClean="0">
                <a:latin typeface="Arial" panose="020B0604020202020204" pitchFamily="34" charset="0"/>
                <a:cs typeface="Arial" panose="020B0604020202020204" pitchFamily="34" charset="0"/>
              </a:rPr>
              <a:t>given any type </a:t>
            </a:r>
            <a:r>
              <a:rPr lang="en-US" sz="1600" dirty="0">
                <a:latin typeface="Arial" panose="020B0604020202020204" pitchFamily="34" charset="0"/>
                <a:cs typeface="Arial" panose="020B0604020202020204" pitchFamily="34" charset="0"/>
              </a:rPr>
              <a:t>of </a:t>
            </a:r>
            <a:r>
              <a:rPr lang="en-US" sz="1600" dirty="0" smtClean="0">
                <a:latin typeface="Arial" panose="020B0604020202020204" pitchFamily="34" charset="0"/>
                <a:cs typeface="Arial" panose="020B0604020202020204" pitchFamily="34" charset="0"/>
              </a:rPr>
              <a:t>occupation.</a:t>
            </a:r>
            <a:endParaRPr lang="en-US" sz="1600"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537028" y="828921"/>
            <a:ext cx="11350171" cy="2492877"/>
          </a:xfrm>
          <a:prstGeom prst="rect">
            <a:avLst/>
          </a:prstGeom>
          <a:ln>
            <a:solidFill>
              <a:schemeClr val="tx1"/>
            </a:solidFill>
            <a:extLst>
              <a:ext uri="{C807C97D-BFC1-408E-A445-0C87EB9F89A2}">
                <ask:lineSketchStyleProps xmlns:ask="http://schemas.microsoft.com/office/drawing/2018/sketchyshapes" xmln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Aim1:  </a:t>
            </a:r>
            <a:r>
              <a:rPr lang="en-US" sz="1800" b="1" u="sng" dirty="0">
                <a:latin typeface="Arial" panose="020B0604020202020204" pitchFamily="34" charset="0"/>
                <a:cs typeface="Arial" panose="020B0604020202020204" pitchFamily="34" charset="0"/>
              </a:rPr>
              <a:t>(Occupational Risk)</a:t>
            </a:r>
            <a:r>
              <a:rPr lang="en-US" sz="1800" b="1" dirty="0">
                <a:latin typeface="Arial" panose="020B0604020202020204" pitchFamily="34" charset="0"/>
                <a:cs typeface="Arial" panose="020B0604020202020204" pitchFamily="34" charset="0"/>
              </a:rPr>
              <a:t>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a:t>
            </a:r>
            <a:r>
              <a:rPr lang="en-US" sz="1800" b="1" dirty="0" smtClean="0">
                <a:latin typeface="Arial" panose="020B0604020202020204" pitchFamily="34" charset="0"/>
                <a:cs typeface="Arial" panose="020B0604020202020204" pitchFamily="34" charset="0"/>
              </a:rPr>
              <a:t>that occupational risk for a given industry can be predicted by using an equation that calculates a given probability for injury or fatality.</a:t>
            </a: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endParaRPr lang="en-US" sz="1800" dirty="0" smtClean="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smtClean="0">
                <a:latin typeface="Arial" panose="020B0604020202020204" pitchFamily="34" charset="0"/>
                <a:cs typeface="Arial" panose="020B0604020202020204" pitchFamily="34" charset="0"/>
              </a:rPr>
              <a:t>Will </a:t>
            </a:r>
            <a:r>
              <a:rPr lang="en-US" sz="1800" dirty="0">
                <a:latin typeface="Arial" panose="020B0604020202020204" pitchFamily="34" charset="0"/>
                <a:cs typeface="Arial" panose="020B0604020202020204" pitchFamily="34" charset="0"/>
              </a:rPr>
              <a:t>evaluate:  </a:t>
            </a:r>
          </a:p>
          <a:p>
            <a:pPr>
              <a:buFont typeface="Wingdings" panose="05000000000000000000" pitchFamily="2" charset="2"/>
              <a:buChar char="à"/>
            </a:pPr>
            <a:r>
              <a:rPr lang="en-US" sz="1600" dirty="0" smtClean="0">
                <a:latin typeface="Arial" panose="020B0604020202020204" pitchFamily="34" charset="0"/>
                <a:cs typeface="Arial" panose="020B0604020202020204" pitchFamily="34" charset="0"/>
              </a:rPr>
              <a:t>What </a:t>
            </a:r>
            <a:r>
              <a:rPr lang="en-US" sz="1600" dirty="0">
                <a:latin typeface="Arial" panose="020B0604020202020204" pitchFamily="34" charset="0"/>
                <a:cs typeface="Arial" panose="020B0604020202020204" pitchFamily="34" charset="0"/>
              </a:rPr>
              <a:t>the effect of variables such as: Length of service, Age, Gender, Race, Injury Event has on </a:t>
            </a:r>
            <a:r>
              <a:rPr lang="en-US" sz="1600" dirty="0" smtClean="0">
                <a:latin typeface="Arial" panose="020B0604020202020204" pitchFamily="34" charset="0"/>
                <a:cs typeface="Arial" panose="020B0604020202020204" pitchFamily="34" charset="0"/>
              </a:rPr>
              <a:t>fatalities and injuries.</a:t>
            </a: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455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55" y="0"/>
            <a:ext cx="6761522" cy="6858000"/>
          </a:xfrm>
          <a:prstGeom prst="rect">
            <a:avLst/>
          </a:prstGeom>
        </p:spPr>
      </p:pic>
    </p:spTree>
    <p:extLst>
      <p:ext uri="{BB962C8B-B14F-4D97-AF65-F5344CB8AC3E}">
        <p14:creationId xmlns:p14="http://schemas.microsoft.com/office/powerpoint/2010/main" val="4102649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71" y="0"/>
            <a:ext cx="6761522" cy="6858000"/>
          </a:xfrm>
          <a:prstGeom prst="rect">
            <a:avLst/>
          </a:prstGeom>
        </p:spPr>
      </p:pic>
    </p:spTree>
    <p:extLst>
      <p:ext uri="{BB962C8B-B14F-4D97-AF65-F5344CB8AC3E}">
        <p14:creationId xmlns:p14="http://schemas.microsoft.com/office/powerpoint/2010/main" val="1102111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00" y="0"/>
            <a:ext cx="6761522" cy="6858000"/>
          </a:xfrm>
          <a:prstGeom prst="rect">
            <a:avLst/>
          </a:prstGeom>
        </p:spPr>
      </p:pic>
    </p:spTree>
    <p:extLst>
      <p:ext uri="{BB962C8B-B14F-4D97-AF65-F5344CB8AC3E}">
        <p14:creationId xmlns:p14="http://schemas.microsoft.com/office/powerpoint/2010/main" val="3095505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1162" y="2576945"/>
            <a:ext cx="3423694" cy="830997"/>
          </a:xfrm>
          <a:prstGeom prst="rect">
            <a:avLst/>
          </a:prstGeom>
          <a:noFill/>
        </p:spPr>
        <p:txBody>
          <a:bodyPr wrap="none" rtlCol="0">
            <a:spAutoFit/>
          </a:bodyPr>
          <a:lstStyle/>
          <a:p>
            <a:r>
              <a:rPr lang="en-US" sz="4800" b="1" dirty="0"/>
              <a:t>REGRESSION</a:t>
            </a:r>
          </a:p>
        </p:txBody>
      </p:sp>
    </p:spTree>
    <p:extLst>
      <p:ext uri="{BB962C8B-B14F-4D97-AF65-F5344CB8AC3E}">
        <p14:creationId xmlns:p14="http://schemas.microsoft.com/office/powerpoint/2010/main" val="3986782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91" y="0"/>
            <a:ext cx="6761522" cy="6858000"/>
          </a:xfrm>
          <a:prstGeom prst="rect">
            <a:avLst/>
          </a:prstGeom>
        </p:spPr>
      </p:pic>
      <p:sp>
        <p:nvSpPr>
          <p:cNvPr id="3" name="TextBox 2">
            <a:extLst>
              <a:ext uri="{FF2B5EF4-FFF2-40B4-BE49-F238E27FC236}">
                <a16:creationId xmlns:a16="http://schemas.microsoft.com/office/drawing/2014/main" id="{53D9FE63-A4F4-49BB-BFDB-865ECCAB137E}"/>
              </a:ext>
            </a:extLst>
          </p:cNvPr>
          <p:cNvSpPr txBox="1"/>
          <p:nvPr/>
        </p:nvSpPr>
        <p:spPr>
          <a:xfrm>
            <a:off x="8101779" y="231111"/>
            <a:ext cx="3675730" cy="403187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linear regression indicates a positive slope.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GENDER_AGE_LOS were averaged together to produce the dataset.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correlation value for the linear regression was 0.7 (</a:t>
            </a:r>
            <a:r>
              <a:rPr lang="en-US" sz="1600" dirty="0" err="1">
                <a:latin typeface="Arial" panose="020B0604020202020204" pitchFamily="34" charset="0"/>
                <a:cs typeface="Arial" panose="020B0604020202020204" pitchFamily="34" charset="0"/>
              </a:rPr>
              <a:t>R</a:t>
            </a:r>
            <a:r>
              <a:rPr lang="en-US" sz="1600" baseline="-25000" dirty="0" err="1">
                <a:latin typeface="Arial" panose="020B0604020202020204" pitchFamily="34" charset="0"/>
                <a:cs typeface="Arial" panose="020B0604020202020204" pitchFamily="34" charset="0"/>
              </a:rPr>
              <a:t>squared</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positive slope shows how increasing occupational risk on the X axis produces an increase risk perception on the Y axis.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Intercept and slope values are shown in the next slide.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819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4848" y="548640"/>
            <a:ext cx="11199415" cy="4829976"/>
          </a:xfrm>
          <a:prstGeom prst="rect">
            <a:avLst/>
          </a:prstGeom>
        </p:spPr>
      </p:pic>
    </p:spTree>
    <p:extLst>
      <p:ext uri="{BB962C8B-B14F-4D97-AF65-F5344CB8AC3E}">
        <p14:creationId xmlns:p14="http://schemas.microsoft.com/office/powerpoint/2010/main" val="420677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CDFAE28-C5B2-4E1A-AB3F-FD8C6AA3FCAD}"/>
              </a:ext>
            </a:extLst>
          </p:cNvPr>
          <p:cNvGrpSpPr/>
          <p:nvPr/>
        </p:nvGrpSpPr>
        <p:grpSpPr>
          <a:xfrm>
            <a:off x="5617494" y="132158"/>
            <a:ext cx="6143917" cy="6406856"/>
            <a:chOff x="5528535" y="288046"/>
            <a:chExt cx="6561208" cy="6561208"/>
          </a:xfrm>
        </p:grpSpPr>
        <p:pic>
          <p:nvPicPr>
            <p:cNvPr id="18" name="Picture 17"/>
            <p:cNvPicPr>
              <a:picLocks noChangeAspect="1"/>
            </p:cNvPicPr>
            <p:nvPr/>
          </p:nvPicPr>
          <p:blipFill>
            <a:blip r:embed="rId2"/>
            <a:stretch>
              <a:fillRect/>
            </a:stretch>
          </p:blipFill>
          <p:spPr>
            <a:xfrm>
              <a:off x="5528535" y="288046"/>
              <a:ext cx="6561208" cy="6561208"/>
            </a:xfrm>
            <a:prstGeom prst="rect">
              <a:avLst/>
            </a:prstGeom>
          </p:spPr>
        </p:pic>
        <p:sp>
          <p:nvSpPr>
            <p:cNvPr id="19" name="TextBox 18"/>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20" name="TextBox 19"/>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21" name="Straight Arrow Connector 20"/>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75386" y="1304852"/>
            <a:ext cx="4882760" cy="4770537"/>
          </a:xfrm>
          <a:prstGeom prst="rect">
            <a:avLst/>
          </a:prstGeom>
          <a:noFill/>
          <a:ln>
            <a:solidFill>
              <a:schemeClr val="tx1"/>
            </a:solidFill>
          </a:ln>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Occupations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0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(lower risk perception index)</a:t>
            </a:r>
          </a:p>
          <a:p>
            <a:pPr algn="ctr"/>
            <a:r>
              <a:rPr lang="en-US" sz="1600" b="1" dirty="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most risk for fatality being </a:t>
            </a:r>
            <a:r>
              <a:rPr lang="en-US" sz="1600" b="1" dirty="0">
                <a:solidFill>
                  <a:srgbClr val="FF0000"/>
                </a:solidFill>
                <a:latin typeface="Arial" panose="020B0604020202020204" pitchFamily="34" charset="0"/>
                <a:cs typeface="Arial" panose="020B0604020202020204" pitchFamily="34" charset="0"/>
              </a:rPr>
              <a:t>Military Specific Occupations</a:t>
            </a:r>
            <a:r>
              <a:rPr lang="en-US" sz="1600" dirty="0">
                <a:latin typeface="Arial" panose="020B0604020202020204" pitchFamily="34" charset="0"/>
                <a:cs typeface="Arial" panose="020B0604020202020204" pitchFamily="34" charset="0"/>
              </a:rPr>
              <a:t>, had the smallest real fatality value (highest perception index).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10.71 (higher risk perception index)</a:t>
            </a:r>
          </a:p>
          <a:p>
            <a:pPr algn="ctr"/>
            <a:r>
              <a:rPr lang="en-US" sz="1600" b="1" dirty="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cxnSp>
        <p:nvCxnSpPr>
          <p:cNvPr id="24" name="Straight Arrow Connector 23"/>
          <p:cNvCxnSpPr/>
          <p:nvPr/>
        </p:nvCxnSpPr>
        <p:spPr>
          <a:xfrm flipV="1">
            <a:off x="7454435" y="6216573"/>
            <a:ext cx="3693978" cy="7948"/>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62199" y="6071617"/>
            <a:ext cx="463588" cy="307777"/>
          </a:xfrm>
          <a:prstGeom prst="rect">
            <a:avLst/>
          </a:prstGeom>
          <a:noFill/>
        </p:spPr>
        <p:txBody>
          <a:bodyPr wrap="none" rtlCol="0">
            <a:spAutoFit/>
          </a:bodyPr>
          <a:lstStyle/>
          <a:p>
            <a:r>
              <a:rPr lang="en-US" sz="1400" dirty="0">
                <a:solidFill>
                  <a:srgbClr val="FF0000"/>
                </a:solidFill>
                <a:latin typeface="Arial" panose="020B0604020202020204" pitchFamily="34" charset="0"/>
                <a:cs typeface="Arial" panose="020B0604020202020204" pitchFamily="34" charset="0"/>
              </a:rPr>
              <a:t>risk</a:t>
            </a:r>
          </a:p>
        </p:txBody>
      </p:sp>
      <p:cxnSp>
        <p:nvCxnSpPr>
          <p:cNvPr id="26" name="Straight Arrow Connector 25"/>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28" name="Title 1">
            <a:extLst>
              <a:ext uri="{FF2B5EF4-FFF2-40B4-BE49-F238E27FC236}">
                <a16:creationId xmlns:a16="http://schemas.microsoft.com/office/drawing/2014/main" id="{E316B5D4-4FE6-49C6-BD43-0BB822385B6D}"/>
              </a:ext>
            </a:extLst>
          </p:cNvPr>
          <p:cNvSpPr txBox="1">
            <a:spLocks/>
          </p:cNvSpPr>
          <p:nvPr/>
        </p:nvSpPr>
        <p:spPr>
          <a:xfrm>
            <a:off x="537028" y="204672"/>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Summary</a:t>
            </a:r>
            <a:endParaRPr lang="en-US" sz="2000" b="1"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991457" y="828522"/>
            <a:ext cx="382198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FI_Rate</a:t>
            </a:r>
            <a:r>
              <a:rPr lang="en-US" sz="1400" baseline="-25000" dirty="0" err="1">
                <a:latin typeface="Arial" panose="020B0604020202020204" pitchFamily="34" charset="0"/>
                <a:cs typeface="Arial" panose="020B0604020202020204" pitchFamily="34" charset="0"/>
              </a:rPr>
              <a:t>value</a:t>
            </a:r>
            <a:r>
              <a:rPr lang="en-US" sz="1400" dirty="0">
                <a:latin typeface="Arial" panose="020B0604020202020204" pitchFamily="34" charset="0"/>
                <a:cs typeface="Arial" panose="020B0604020202020204" pitchFamily="34" charset="0"/>
              </a:rPr>
              <a:t> = 10 ^ (-1 * </a:t>
            </a:r>
            <a:r>
              <a:rPr lang="en-US" sz="1400" dirty="0" err="1">
                <a:latin typeface="Arial" panose="020B0604020202020204" pitchFamily="34" charset="0"/>
                <a:cs typeface="Arial" panose="020B0604020202020204" pitchFamily="34" charset="0"/>
              </a:rPr>
              <a:t>RiskPerception</a:t>
            </a:r>
            <a:r>
              <a:rPr lang="en-US" sz="1400" baseline="-25000" dirty="0" err="1">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79327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LIMITATIONS/</a:t>
            </a:r>
          </a:p>
          <a:p>
            <a:pPr marL="0" indent="0" algn="ctr">
              <a:buNone/>
            </a:pPr>
            <a:r>
              <a:rPr lang="en-US" sz="4800" b="1" dirty="0">
                <a:latin typeface="Arial" panose="020B0604020202020204" pitchFamily="34" charset="0"/>
                <a:cs typeface="Arial" panose="020B0604020202020204" pitchFamily="34" charset="0"/>
              </a:rPr>
              <a:t>RISK</a:t>
            </a:r>
          </a:p>
        </p:txBody>
      </p:sp>
    </p:spTree>
    <p:extLst>
      <p:ext uri="{BB962C8B-B14F-4D97-AF65-F5344CB8AC3E}">
        <p14:creationId xmlns:p14="http://schemas.microsoft.com/office/powerpoint/2010/main" val="1911971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organization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dirty="0">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DATA STORAGE</a:t>
            </a:r>
          </a:p>
        </p:txBody>
      </p:sp>
    </p:spTree>
    <p:extLst>
      <p:ext uri="{BB962C8B-B14F-4D97-AF65-F5344CB8AC3E}">
        <p14:creationId xmlns:p14="http://schemas.microsoft.com/office/powerpoint/2010/main" val="37696343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149120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F991FD1-33F0-4F2E-95FE-B0BC092D4634}"/>
              </a:ext>
            </a:extLst>
          </p:cNvPr>
          <p:cNvGraphicFramePr>
            <a:graphicFrameLocks noChangeAspect="1"/>
          </p:cNvGraphicFramePr>
          <p:nvPr>
            <p:extLst>
              <p:ext uri="{D42A27DB-BD31-4B8C-83A1-F6EECF244321}">
                <p14:modId xmlns:p14="http://schemas.microsoft.com/office/powerpoint/2010/main" val="3978264230"/>
              </p:ext>
            </p:extLst>
          </p:nvPr>
        </p:nvGraphicFramePr>
        <p:xfrm>
          <a:off x="1519382" y="17626"/>
          <a:ext cx="9153235" cy="6840374"/>
        </p:xfrm>
        <a:graphic>
          <a:graphicData uri="http://schemas.openxmlformats.org/presentationml/2006/ole">
            <mc:AlternateContent xmlns:mc="http://schemas.openxmlformats.org/markup-compatibility/2006">
              <mc:Choice xmlns:v="urn:schemas-microsoft-com:vml" Requires="v">
                <p:oleObj spid="_x0000_s2271" name="Worksheet" r:id="rId3" imgW="17287886" imgH="12915746" progId="Excel.Sheet.8">
                  <p:embed/>
                </p:oleObj>
              </mc:Choice>
              <mc:Fallback>
                <p:oleObj name="Worksheet" r:id="rId3" imgW="17287886" imgH="12915746" progId="Excel.Sheet.8">
                  <p:embed/>
                  <p:pic>
                    <p:nvPicPr>
                      <p:cNvPr id="0" name=""/>
                      <p:cNvPicPr/>
                      <p:nvPr/>
                    </p:nvPicPr>
                    <p:blipFill>
                      <a:blip r:embed="rId4"/>
                      <a:stretch>
                        <a:fillRect/>
                      </a:stretch>
                    </p:blipFill>
                    <p:spPr>
                      <a:xfrm>
                        <a:off x="1519382" y="17626"/>
                        <a:ext cx="9153235" cy="684037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86F3FD2-7721-47EC-B6A1-C2406D309CA2}"/>
              </a:ext>
            </a:extLst>
          </p:cNvPr>
          <p:cNvSpPr txBox="1"/>
          <p:nvPr/>
        </p:nvSpPr>
        <p:spPr>
          <a:xfrm rot="16200000">
            <a:off x="-1833542" y="3385115"/>
            <a:ext cx="5329629" cy="646331"/>
          </a:xfrm>
          <a:prstGeom prst="rect">
            <a:avLst/>
          </a:prstGeom>
          <a:noFill/>
        </p:spPr>
        <p:txBody>
          <a:bodyPr wrap="square" rtlCol="0">
            <a:spAutoFit/>
          </a:bodyPr>
          <a:lstStyle/>
          <a:p>
            <a:pPr algn="ctr"/>
            <a:r>
              <a:rPr lang="en-US" sz="3600" b="1" dirty="0"/>
              <a:t>PROGRESS ACTION PLAN</a:t>
            </a:r>
            <a:endParaRPr lang="en-AU" sz="3600" b="1" dirty="0"/>
          </a:p>
        </p:txBody>
      </p:sp>
    </p:spTree>
    <p:extLst>
      <p:ext uri="{BB962C8B-B14F-4D97-AF65-F5344CB8AC3E}">
        <p14:creationId xmlns:p14="http://schemas.microsoft.com/office/powerpoint/2010/main" val="20479446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Mar’21</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May-June’21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Sept-Oct’21-</a:t>
              </a:r>
              <a:r>
                <a:rPr lang="en-US" sz="1400" b="1" i="1" kern="1200" dirty="0">
                  <a:solidFill>
                    <a:srgbClr val="FF0000"/>
                  </a:solidFill>
                  <a:latin typeface="Arial" panose="020B0604020202020204" pitchFamily="34" charset="0"/>
                  <a:cs typeface="Arial" panose="020B0604020202020204" pitchFamily="34" charset="0"/>
                </a:rPr>
                <a:t>D2</a:t>
              </a:r>
            </a:p>
            <a:p>
              <a:pPr lvl="0" algn="l"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Dec’21-</a:t>
              </a:r>
              <a:r>
                <a:rPr lang="en-US" sz="1400" b="1" i="1" dirty="0">
                  <a:solidFill>
                    <a:srgbClr val="FF0000"/>
                  </a:solidFill>
                  <a:latin typeface="Arial" panose="020B0604020202020204" pitchFamily="34" charset="0"/>
                  <a:cs typeface="Arial" panose="020B0604020202020204" pitchFamily="34" charset="0"/>
                </a:rPr>
                <a:t>D3</a:t>
              </a:r>
              <a:r>
                <a:rPr lang="en-US" sz="1400" b="1" i="1" dirty="0">
                  <a:solidFill>
                    <a:srgbClr val="0070C0"/>
                  </a:solidFill>
                  <a:latin typeface="Arial" panose="020B0604020202020204" pitchFamily="34" charset="0"/>
                  <a:cs typeface="Arial" panose="020B0604020202020204" pitchFamily="34" charset="0"/>
                </a:rPr>
                <a:t> </a:t>
              </a:r>
              <a:r>
                <a:rPr lang="en-US" sz="900" b="1" i="1" dirty="0">
                  <a:solidFill>
                    <a:srgbClr val="FF0000"/>
                  </a:solidFill>
                  <a:latin typeface="Arial" panose="020B0604020202020204" pitchFamily="34" charset="0"/>
                  <a:cs typeface="Arial" panose="020B0604020202020204" pitchFamily="34" charset="0"/>
                </a:rPr>
                <a:t>Tentative</a:t>
              </a:r>
              <a:endParaRPr lang="en-US" sz="1400" b="1" i="1" kern="1200" dirty="0">
                <a:solidFill>
                  <a:srgbClr val="FF0000"/>
                </a:solidFill>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Mar-Apr’21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July-Sept’21</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2021)</a:t>
            </a:r>
          </a:p>
        </p:txBody>
      </p:sp>
    </p:spTree>
    <p:extLst>
      <p:ext uri="{BB962C8B-B14F-4D97-AF65-F5344CB8AC3E}">
        <p14:creationId xmlns:p14="http://schemas.microsoft.com/office/powerpoint/2010/main" val="33276609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BACKUP SLIDES</a:t>
            </a:r>
          </a:p>
        </p:txBody>
      </p:sp>
    </p:spTree>
    <p:extLst>
      <p:ext uri="{BB962C8B-B14F-4D97-AF65-F5344CB8AC3E}">
        <p14:creationId xmlns:p14="http://schemas.microsoft.com/office/powerpoint/2010/main" val="21967444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b="1" dirty="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slide after that, shows the plot of relative fatal log10 index vs increasing SOC categories level 6.  110000, 111000, 111010…., for the GENDER category.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OBSERVATIONS:</a:t>
            </a: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of,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 then a higher relative log index value correlates to a small fatality/injury rate. Since the categories on the x axis are ranked from left to right with increasing job risk. We can see a positive slope, that indicates that people with a higher perception of risk have a lower fatality rate.</a:t>
            </a:r>
          </a:p>
          <a:p>
            <a:pPr marL="342900" indent="-342900">
              <a:buAutoNum type="arabicParenR"/>
            </a:pPr>
            <a:r>
              <a:rPr lang="en-US" sz="1400" dirty="0">
                <a:latin typeface="Arial" panose="020B0604020202020204" pitchFamily="34" charset="0"/>
                <a:cs typeface="Arial" panose="020B0604020202020204" pitchFamily="34" charset="0"/>
              </a:rPr>
              <a:t>We also believe that we see a relationship of injury count, fatal count, and </a:t>
            </a:r>
            <a:r>
              <a:rPr lang="en-US" sz="1400" dirty="0" err="1">
                <a:latin typeface="Arial" panose="020B0604020202020204" pitchFamily="34" charset="0"/>
                <a:cs typeface="Arial" panose="020B0604020202020204" pitchFamily="34" charset="0"/>
              </a:rPr>
              <a:t>soc_code</a:t>
            </a:r>
            <a:r>
              <a:rPr lang="en-US" sz="1400" dirty="0">
                <a:latin typeface="Arial" panose="020B0604020202020204" pitchFamily="34" charset="0"/>
                <a:cs typeface="Arial" panose="020B0604020202020204" pitchFamily="34" charset="0"/>
              </a:rPr>
              <a:t> combination. Therefore, we should be able to predict a fatality count given an </a:t>
            </a:r>
            <a:r>
              <a:rPr lang="en-US" sz="1400" dirty="0" err="1">
                <a:latin typeface="Arial" panose="020B0604020202020204" pitchFamily="34" charset="0"/>
                <a:cs typeface="Arial" panose="020B0604020202020204" pitchFamily="34" charset="0"/>
              </a:rPr>
              <a:t>soc_code</a:t>
            </a:r>
            <a:r>
              <a:rPr lang="en-US" sz="1400" dirty="0">
                <a:latin typeface="Arial" panose="020B0604020202020204" pitchFamily="34" charset="0"/>
                <a:cs typeface="Arial" panose="020B0604020202020204" pitchFamily="34" charset="0"/>
              </a:rPr>
              <a:t> and injury count. </a:t>
            </a:r>
          </a:p>
          <a:p>
            <a:pPr marL="342900" indent="-342900">
              <a:buAutoNum type="arabicParenR"/>
            </a:pPr>
            <a:r>
              <a:rPr lang="en-US" sz="1400" dirty="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3083" y="1244539"/>
            <a:ext cx="10790334" cy="897441"/>
          </a:xfrm>
        </p:spPr>
        <p:txBody>
          <a:bodyPr>
            <a:noAutofit/>
          </a:bodyPr>
          <a:lstStyle/>
          <a:p>
            <a:pPr marL="0" indent="0">
              <a:buNone/>
            </a:pPr>
            <a:r>
              <a:rPr lang="en-US" sz="1400" dirty="0">
                <a:latin typeface="Arial" panose="020B0604020202020204" pitchFamily="34" charset="0"/>
                <a:cs typeface="Arial" panose="020B0604020202020204" pitchFamily="34" charset="0"/>
              </a:rPr>
              <a:t>All DATA is kept in the GITHUB depository located in the link above. </a:t>
            </a:r>
          </a:p>
          <a:p>
            <a:pPr marL="0" indent="0">
              <a:buNone/>
            </a:pPr>
            <a:r>
              <a:rPr lang="en-US" sz="1400" dirty="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a:t>DATA</a:t>
            </a:r>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a:t>SCRIPTS</a:t>
            </a:r>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a:t>PLOTS</a:t>
            </a:r>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E4F717-B1FD-43B1-8303-3247F5E07D6D}"/>
              </a:ext>
            </a:extLst>
          </p:cNvPr>
          <p:cNvSpPr/>
          <p:nvPr/>
        </p:nvSpPr>
        <p:spPr>
          <a:xfrm>
            <a:off x="3468342" y="6571318"/>
            <a:ext cx="2876108"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cs typeface="Arial" panose="020B0604020202020204" pitchFamily="34" charset="0"/>
              </a:rPr>
              <a:t>GITHUB repository location.  </a:t>
            </a:r>
          </a:p>
        </p:txBody>
      </p:sp>
    </p:spTree>
    <p:extLst>
      <p:ext uri="{BB962C8B-B14F-4D97-AF65-F5344CB8AC3E}">
        <p14:creationId xmlns:p14="http://schemas.microsoft.com/office/powerpoint/2010/main" val="239158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POPULATION SIZE</a:t>
            </a:r>
          </a:p>
        </p:txBody>
      </p:sp>
    </p:spTree>
    <p:extLst>
      <p:ext uri="{BB962C8B-B14F-4D97-AF65-F5344CB8AC3E}">
        <p14:creationId xmlns:p14="http://schemas.microsoft.com/office/powerpoint/2010/main" val="223284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45906</TotalTime>
  <Words>6640</Words>
  <Application>Microsoft Office PowerPoint</Application>
  <PresentationFormat>Widescreen</PresentationFormat>
  <Paragraphs>995</Paragraphs>
  <Slides>77</Slides>
  <Notes>23</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6" baseType="lpstr">
      <vt:lpstr>Arial</vt:lpstr>
      <vt:lpstr>Book Antiqua</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Meeting  2022    Yenny Fariñas Diaz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Description of Independent Variables </vt:lpstr>
      <vt:lpstr>Approach:  Description of Dependent Variables </vt:lpstr>
      <vt:lpstr>Approach:  Description of Independent Variables (file names in data repository)</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 :  Statistical Options Considered </vt:lpstr>
      <vt:lpstr>Next Steps :  Statistical Options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2021)</vt:lpstr>
      <vt:lpstr>PowerPoint Presentation</vt:lpstr>
      <vt:lpstr>PowerPoint Presentation</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Yenny Farinas Diaz</cp:lastModifiedBy>
  <cp:revision>348</cp:revision>
  <dcterms:created xsi:type="dcterms:W3CDTF">2017-11-01T18:42:53Z</dcterms:created>
  <dcterms:modified xsi:type="dcterms:W3CDTF">2022-05-11T20:02:18Z</dcterms:modified>
</cp:coreProperties>
</file>