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39" r:id="rId2"/>
    <p:sldId id="454" r:id="rId3"/>
    <p:sldId id="444" r:id="rId4"/>
    <p:sldId id="453" r:id="rId5"/>
    <p:sldId id="456" r:id="rId6"/>
    <p:sldId id="452" r:id="rId7"/>
    <p:sldId id="460" r:id="rId8"/>
    <p:sldId id="4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34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47E39-D197-4674-8C62-CC28612C7D1A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30A2-CD2B-45CA-AD44-A7A41C6A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3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2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8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9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6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1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1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7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9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chemeClr val="accent6">
                <a:lumMod val="0"/>
                <a:lumOff val="100000"/>
              </a:schemeClr>
            </a:gs>
            <a:gs pos="100000">
              <a:srgbClr val="0070C0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C3FF6-C206-4596-A28C-C063AEE62E8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C9E66-6005-4663-A68B-21C70FE2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3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hsintegration/yfd-phd-bls-data/blob/master/DATA/SOC_all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ehsintegration/yfd-phd-bls-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hsintegration/yfd-phd-bls-data/tree/master/PLO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60243" y="1085057"/>
            <a:ext cx="5724247" cy="4303019"/>
          </a:xfrm>
          <a:custGeom>
            <a:avLst/>
            <a:gdLst>
              <a:gd name="connsiteX0" fmla="*/ 0 w 5724247"/>
              <a:gd name="connsiteY0" fmla="*/ 0 h 4303019"/>
              <a:gd name="connsiteX1" fmla="*/ 5724247 w 5724247"/>
              <a:gd name="connsiteY1" fmla="*/ 0 h 4303019"/>
              <a:gd name="connsiteX2" fmla="*/ 5724247 w 5724247"/>
              <a:gd name="connsiteY2" fmla="*/ 4303019 h 4303019"/>
              <a:gd name="connsiteX3" fmla="*/ 0 w 5724247"/>
              <a:gd name="connsiteY3" fmla="*/ 4303019 h 4303019"/>
              <a:gd name="connsiteX4" fmla="*/ 0 w 5724247"/>
              <a:gd name="connsiteY4" fmla="*/ 0 h 430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4247" h="4303019" fill="none" extrusionOk="0">
                <a:moveTo>
                  <a:pt x="0" y="0"/>
                </a:moveTo>
                <a:cubicBezTo>
                  <a:pt x="2270408" y="-24741"/>
                  <a:pt x="4767754" y="143197"/>
                  <a:pt x="5724247" y="0"/>
                </a:cubicBezTo>
                <a:cubicBezTo>
                  <a:pt x="5701717" y="1401620"/>
                  <a:pt x="5846693" y="3462827"/>
                  <a:pt x="5724247" y="4303019"/>
                </a:cubicBezTo>
                <a:cubicBezTo>
                  <a:pt x="4637960" y="4418593"/>
                  <a:pt x="2072687" y="4239921"/>
                  <a:pt x="0" y="4303019"/>
                </a:cubicBezTo>
                <a:cubicBezTo>
                  <a:pt x="149157" y="3263171"/>
                  <a:pt x="21014" y="1384451"/>
                  <a:pt x="0" y="0"/>
                </a:cubicBezTo>
                <a:close/>
              </a:path>
              <a:path w="5724247" h="4303019" stroke="0" extrusionOk="0">
                <a:moveTo>
                  <a:pt x="0" y="0"/>
                </a:moveTo>
                <a:cubicBezTo>
                  <a:pt x="960177" y="-5514"/>
                  <a:pt x="4591825" y="-144147"/>
                  <a:pt x="5724247" y="0"/>
                </a:cubicBezTo>
                <a:cubicBezTo>
                  <a:pt x="5798046" y="1581827"/>
                  <a:pt x="5846375" y="3336392"/>
                  <a:pt x="5724247" y="4303019"/>
                </a:cubicBezTo>
                <a:cubicBezTo>
                  <a:pt x="3593974" y="4168812"/>
                  <a:pt x="624645" y="4225589"/>
                  <a:pt x="0" y="4303019"/>
                </a:cubicBezTo>
                <a:cubicBezTo>
                  <a:pt x="146676" y="3748188"/>
                  <a:pt x="-78623" y="1026508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13194985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Hypothesis: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hypothesize that risk perception is higher in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professionals that have exposure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previous injuries/fatalities.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Also that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professionals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educational and Health care institutions have a lower risk perception than those in Manufacturing.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1DC8F07-C72B-452C-A31A-477974197AF0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D1CD37-8CFB-4B53-B59A-33FF38E53C98}"/>
              </a:ext>
            </a:extLst>
          </p:cNvPr>
          <p:cNvGrpSpPr/>
          <p:nvPr/>
        </p:nvGrpSpPr>
        <p:grpSpPr>
          <a:xfrm>
            <a:off x="6272981" y="853436"/>
            <a:ext cx="5458776" cy="3944705"/>
            <a:chOff x="7114166" y="1312696"/>
            <a:chExt cx="3453727" cy="258856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7138F2-54EE-461A-AF01-F5B557EDA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498" y="1312696"/>
              <a:ext cx="3084395" cy="240546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E521F6-9726-46B2-900F-D4EA8FC4E730}"/>
                </a:ext>
              </a:extLst>
            </p:cNvPr>
            <p:cNvSpPr txBox="1"/>
            <p:nvPr/>
          </p:nvSpPr>
          <p:spPr>
            <a:xfrm>
              <a:off x="8453070" y="3624265"/>
              <a:ext cx="11452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Risk Perception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045E5E-F5D0-4BEE-A885-3875B38EE359}"/>
                </a:ext>
              </a:extLst>
            </p:cNvPr>
            <p:cNvSpPr txBox="1"/>
            <p:nvPr/>
          </p:nvSpPr>
          <p:spPr>
            <a:xfrm>
              <a:off x="7114166" y="2106872"/>
              <a:ext cx="369332" cy="55399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200" dirty="0"/>
                <a:t>Injuries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3E4F717-B1FD-43B1-8303-3247F5E07D6D}"/>
              </a:ext>
            </a:extLst>
          </p:cNvPr>
          <p:cNvSpPr/>
          <p:nvPr/>
        </p:nvSpPr>
        <p:spPr>
          <a:xfrm>
            <a:off x="7497961" y="4987427"/>
            <a:ext cx="3717684" cy="286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Figure 1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Graphical Representation of Hypothesis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6665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89" y="97765"/>
            <a:ext cx="10515600" cy="5797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Data Methodology:  (file structure)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All the data was collected from the US department of Labor , and uploaded to a GITHUB repository. A series of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python programs was created to parse the data for analysis. The data is stored as individual files for each independent variable: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 each file you will find eight sample values for each SOC job category, as shown below:</a:t>
            </a: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368074-80DF-405B-9CB8-44AE5D8B19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99873"/>
              </p:ext>
            </p:extLst>
          </p:nvPr>
        </p:nvGraphicFramePr>
        <p:xfrm>
          <a:off x="838200" y="1098799"/>
          <a:ext cx="11068748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851">
                  <a:extLst>
                    <a:ext uri="{9D8B030D-6E8A-4147-A177-3AD203B41FA5}">
                      <a16:colId xmlns:a16="http://schemas.microsoft.com/office/drawing/2014/main" val="2186497179"/>
                    </a:ext>
                  </a:extLst>
                </a:gridCol>
                <a:gridCol w="2072834">
                  <a:extLst>
                    <a:ext uri="{9D8B030D-6E8A-4147-A177-3AD203B41FA5}">
                      <a16:colId xmlns:a16="http://schemas.microsoft.com/office/drawing/2014/main" val="4036160090"/>
                    </a:ext>
                  </a:extLst>
                </a:gridCol>
                <a:gridCol w="2072834">
                  <a:extLst>
                    <a:ext uri="{9D8B030D-6E8A-4147-A177-3AD203B41FA5}">
                      <a16:colId xmlns:a16="http://schemas.microsoft.com/office/drawing/2014/main" val="2824248566"/>
                    </a:ext>
                  </a:extLst>
                </a:gridCol>
                <a:gridCol w="2240635">
                  <a:extLst>
                    <a:ext uri="{9D8B030D-6E8A-4147-A177-3AD203B41FA5}">
                      <a16:colId xmlns:a16="http://schemas.microsoft.com/office/drawing/2014/main" val="2014804915"/>
                    </a:ext>
                  </a:extLst>
                </a:gridCol>
                <a:gridCol w="3464594">
                  <a:extLst>
                    <a:ext uri="{9D8B030D-6E8A-4147-A177-3AD203B41FA5}">
                      <a16:colId xmlns:a16="http://schemas.microsoft.com/office/drawing/2014/main" val="18295403"/>
                    </a:ext>
                  </a:extLst>
                </a:gridCol>
              </a:tblGrid>
              <a:tr h="3861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Variables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 of Service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Race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200810"/>
                  </a:ext>
                </a:extLst>
              </a:tr>
              <a:tr h="33822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of 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 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 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973504"/>
                  </a:ext>
                </a:extLst>
              </a:tr>
              <a:tr h="1419412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NF_AGE_14to15_all.xlsx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NF_AGE_16to19_all.xlsx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NF_AGE_20to24_all.xlsx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NF_AGE_25to34_all.xlsx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NF_AGE_35to44_all.xlsx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NF_AGE_45to54_all.xlsx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NF_AGE_55to64_all.xlsx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NF_AGE_65plus_all.xlsx	</a:t>
                      </a:r>
                    </a:p>
                    <a:p>
                      <a:pPr marL="117475" indent="-117475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NF_AGE_NR_all.xlsx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7620" marT="7620" marB="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NF_GENDER_F_all.xlsx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NF_GENDER_M_all.xlsx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NF_GENDER_NR_all.xlsx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NF_LOS_ltg3mos_all.xlsx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NF_LOS_3to11mos_all.xlsx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NF_LOS_1to5yr_all.xlsx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NF_LOS_5plus_all.xlsx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NF_LOS_NR_all.xlsx	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NF_RBX_Asian_all.xlsx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NF_RDX_Hispanic_all.xlsx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NF_REX_Hawaiian_all.xlsx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NF_RFX_White_all.xlsx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NF_RGX_NR_all.xlsx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NF_RHX_Multi_all.xlsx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NF_RIX_Hispanic_all.xlsx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NF_RCX_Black_AfricanAmerican_all.xlsx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NF_RAX_AmericanIndian_AlaskaNative_all.xlsx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34421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89" y="4066996"/>
            <a:ext cx="11137759" cy="261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1928" y="6273225"/>
            <a:ext cx="8262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github.com/ehsintegration/yfd-phd-bls-data/blob/master/DATA/SOC_all.xlsx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The following file contains the standard occupational coding that is used to index the data.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97811" y="1690777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696528" y="20016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5902" y="1514087"/>
            <a:ext cx="401988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11-0000 Management Occupations</a:t>
            </a:r>
          </a:p>
          <a:p>
            <a:r>
              <a:rPr lang="en-US" sz="1200" dirty="0"/>
              <a:t>11-1000 Top Executives</a:t>
            </a:r>
          </a:p>
          <a:p>
            <a:r>
              <a:rPr lang="en-US" sz="1200" dirty="0"/>
              <a:t>11-1010 Chief Executives</a:t>
            </a:r>
          </a:p>
          <a:p>
            <a:r>
              <a:rPr lang="en-US" sz="1200" dirty="0"/>
              <a:t>11-1011 Chief Executives</a:t>
            </a:r>
          </a:p>
          <a:p>
            <a:r>
              <a:rPr lang="en-US" sz="1200" dirty="0"/>
              <a:t>11-1020 General and Operations Managers</a:t>
            </a:r>
          </a:p>
          <a:p>
            <a:r>
              <a:rPr lang="en-US" sz="1200" dirty="0"/>
              <a:t>11-1021 General and Operations Managers</a:t>
            </a:r>
          </a:p>
          <a:p>
            <a:r>
              <a:rPr lang="en-US" sz="1200" dirty="0"/>
              <a:t>11-1030 Legislators</a:t>
            </a:r>
          </a:p>
          <a:p>
            <a:r>
              <a:rPr lang="en-US" sz="1200" dirty="0"/>
              <a:t>11-1031 Legislators</a:t>
            </a:r>
          </a:p>
          <a:p>
            <a:r>
              <a:rPr lang="en-US" sz="1200" dirty="0" smtClean="0"/>
              <a:t>11-2000 Advertising</a:t>
            </a:r>
            <a:r>
              <a:rPr lang="en-US" sz="1200" dirty="0"/>
              <a:t>, Marketing, Promotions, Public Relations,</a:t>
            </a:r>
          </a:p>
          <a:p>
            <a:r>
              <a:rPr lang="en-US" sz="1200" dirty="0"/>
              <a:t>and Sales Managers</a:t>
            </a:r>
          </a:p>
          <a:p>
            <a:r>
              <a:rPr lang="en-US" sz="1200" dirty="0"/>
              <a:t>11-2010 Advertising and Promotions Managers</a:t>
            </a:r>
          </a:p>
          <a:p>
            <a:r>
              <a:rPr lang="en-US" sz="1200" dirty="0"/>
              <a:t>11-2011 Advertising and Promotions Managers</a:t>
            </a:r>
          </a:p>
          <a:p>
            <a:r>
              <a:rPr lang="en-US" sz="1200" dirty="0"/>
              <a:t>11-2020 Marketing and Sales Managers</a:t>
            </a:r>
          </a:p>
          <a:p>
            <a:r>
              <a:rPr lang="en-US" sz="1200" dirty="0"/>
              <a:t>11-2021 Marketing Managers</a:t>
            </a:r>
          </a:p>
          <a:p>
            <a:r>
              <a:rPr lang="en-US" sz="1200" dirty="0"/>
              <a:t>11-2022 Sales Managers</a:t>
            </a:r>
          </a:p>
          <a:p>
            <a:r>
              <a:rPr lang="en-US" sz="1200" dirty="0"/>
              <a:t>11-2030 Public Relations Managers</a:t>
            </a:r>
          </a:p>
          <a:p>
            <a:r>
              <a:rPr lang="en-US" sz="1200" dirty="0"/>
              <a:t>11-2031 Public Relations Managers</a:t>
            </a:r>
          </a:p>
          <a:p>
            <a:r>
              <a:rPr lang="en-US" sz="1200" dirty="0"/>
              <a:t>11-3000 Operations Specialties Managers</a:t>
            </a:r>
          </a:p>
          <a:p>
            <a:r>
              <a:rPr lang="en-US" sz="1200" dirty="0"/>
              <a:t>11-3010 Administrative Services Managers</a:t>
            </a:r>
          </a:p>
          <a:p>
            <a:r>
              <a:rPr lang="en-US" sz="1200" dirty="0"/>
              <a:t>11-3011 Administrative Services Managers</a:t>
            </a:r>
          </a:p>
          <a:p>
            <a:r>
              <a:rPr lang="en-US" sz="1200" dirty="0"/>
              <a:t>11-3020 Computer and Information Systems </a:t>
            </a:r>
            <a:r>
              <a:rPr lang="en-US" sz="1200" dirty="0" smtClean="0"/>
              <a:t>Managers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618671" y="1391729"/>
            <a:ext cx="649921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11-9140 </a:t>
            </a:r>
            <a:r>
              <a:rPr lang="en-US" sz="1200" dirty="0"/>
              <a:t>Property, Real Estate, and Community </a:t>
            </a:r>
            <a:r>
              <a:rPr lang="en-US" sz="1200" dirty="0" err="1"/>
              <a:t>AssociationManagers</a:t>
            </a:r>
            <a:endParaRPr lang="en-US" sz="1200" dirty="0"/>
          </a:p>
          <a:p>
            <a:r>
              <a:rPr lang="en-US" sz="1200" dirty="0"/>
              <a:t>11-9141 Property, Real Estate, and Community Association Managers</a:t>
            </a:r>
          </a:p>
          <a:p>
            <a:r>
              <a:rPr lang="en-US" sz="1200" dirty="0"/>
              <a:t>11-9150 Social and Community Service Managers</a:t>
            </a:r>
          </a:p>
          <a:p>
            <a:r>
              <a:rPr lang="en-US" sz="1200" dirty="0"/>
              <a:t>11-9151 Social and Community Service Managers</a:t>
            </a:r>
          </a:p>
          <a:p>
            <a:r>
              <a:rPr lang="en-US" sz="1200" dirty="0"/>
              <a:t>11-9190 Miscellaneous Managers</a:t>
            </a:r>
          </a:p>
          <a:p>
            <a:r>
              <a:rPr lang="en-US" sz="1200" dirty="0"/>
              <a:t>11-9199 Managers, All Other</a:t>
            </a:r>
          </a:p>
          <a:p>
            <a:r>
              <a:rPr lang="en-US" sz="1200" dirty="0"/>
              <a:t>13-0000 Business and Financial Operations</a:t>
            </a:r>
          </a:p>
          <a:p>
            <a:r>
              <a:rPr lang="en-US" sz="1200" dirty="0"/>
              <a:t>13-1000 Business Operations Specialists</a:t>
            </a:r>
          </a:p>
          <a:p>
            <a:r>
              <a:rPr lang="en-US" sz="1200" dirty="0"/>
              <a:t>13-1010 Agents and Business Managers of Artists, Performers, and Athletes</a:t>
            </a:r>
          </a:p>
          <a:p>
            <a:r>
              <a:rPr lang="en-US" sz="1200" dirty="0"/>
              <a:t>13-1011 Agents and Business Managers of Artists, Performers, and Athletes</a:t>
            </a:r>
          </a:p>
          <a:p>
            <a:r>
              <a:rPr lang="en-US" sz="1200" dirty="0"/>
              <a:t>13-1020 Buyers and Purchasing Agents</a:t>
            </a:r>
          </a:p>
          <a:p>
            <a:r>
              <a:rPr lang="en-US" sz="1200" dirty="0"/>
              <a:t>13-1021 Purchasing Agents and Buyers, Farm Products</a:t>
            </a:r>
          </a:p>
          <a:p>
            <a:r>
              <a:rPr lang="en-US" sz="1200" dirty="0"/>
              <a:t>13-1022 Wholesale and Retail Buyers, Except Farm Products</a:t>
            </a:r>
          </a:p>
          <a:p>
            <a:r>
              <a:rPr lang="en-US" sz="1200" dirty="0"/>
              <a:t>13-1023 Purchasing Agents, Except Wholesale, Retail, and Farm Products</a:t>
            </a:r>
          </a:p>
          <a:p>
            <a:r>
              <a:rPr lang="en-US" sz="1200" dirty="0"/>
              <a:t>13-1030 Claims Adjusters, Appraisers, Examiners, and Investigators</a:t>
            </a:r>
          </a:p>
          <a:p>
            <a:r>
              <a:rPr lang="en-US" sz="1200" dirty="0"/>
              <a:t>13-1031 Claims Adjusters, Examiners, and Investigators</a:t>
            </a:r>
          </a:p>
          <a:p>
            <a:r>
              <a:rPr lang="en-US" sz="1200" dirty="0"/>
              <a:t>13-1032 Insurance Appraisers, Auto Damage</a:t>
            </a:r>
          </a:p>
          <a:p>
            <a:r>
              <a:rPr lang="en-US" sz="1200" dirty="0"/>
              <a:t>13-1040 Compliance Officers, Except Agriculture, Construction, Health and Safety, and Transportation</a:t>
            </a:r>
          </a:p>
          <a:p>
            <a:r>
              <a:rPr lang="en-US" sz="1200" dirty="0"/>
              <a:t>13-1041 Compliance Officers, Except Agriculture, Construction, Health and Safety, and Transportation</a:t>
            </a:r>
          </a:p>
          <a:p>
            <a:r>
              <a:rPr lang="en-US" sz="1200" dirty="0"/>
              <a:t>13-1050 Cost Estimators</a:t>
            </a:r>
          </a:p>
          <a:p>
            <a:r>
              <a:rPr lang="en-US" sz="1200" dirty="0"/>
              <a:t>13-1051 Cost Estimators</a:t>
            </a:r>
          </a:p>
          <a:p>
            <a:r>
              <a:rPr lang="en-US" sz="1200" dirty="0"/>
              <a:t>13-1060 Emergency Management Specialists</a:t>
            </a:r>
          </a:p>
          <a:p>
            <a:r>
              <a:rPr lang="en-US" sz="1200" dirty="0"/>
              <a:t>13-1061 Emergency Management Specialists</a:t>
            </a:r>
          </a:p>
          <a:p>
            <a:r>
              <a:rPr lang="en-US" sz="1200" dirty="0"/>
              <a:t>13-1070 Human Resources, Training, and Labor Relations </a:t>
            </a:r>
            <a:endParaRPr lang="en-US" sz="1200" dirty="0" smtClean="0"/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819CDC-0A7C-497A-AC0E-6638558CAB57}"/>
              </a:ext>
            </a:extLst>
          </p:cNvPr>
          <p:cNvSpPr txBox="1">
            <a:spLocks/>
          </p:cNvSpPr>
          <p:nvPr/>
        </p:nvSpPr>
        <p:spPr>
          <a:xfrm>
            <a:off x="666722" y="152023"/>
            <a:ext cx="11065035" cy="369087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Occupation Type: SOC </a:t>
            </a:r>
            <a:r>
              <a:rPr lang="en-US" sz="2000" b="1" dirty="0"/>
              <a:t>Standard Occupational Classification 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01928" y="683358"/>
            <a:ext cx="10515600" cy="1090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Each SOC job category number is used to encode a branch of occupation. The SOC job code consists of 6 numbers, that when read from left to right will further subdivide the group into more specifications. The job code is used to denote a location in a TREE of occupations.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0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16B5D4-4FE6-49C6-BD43-0BB822385B6D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Analysis: SOC (continued)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7029" y="884904"/>
            <a:ext cx="10775077" cy="1708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Here is an example of the TREE encoding system, with further descendant selectivity. The “X”s below can be viewed as a don’t care.</a:t>
            </a: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occupational code is a 6 different number that clusters occupations into finer and finder resolutions. </a:t>
            </a:r>
          </a:p>
          <a:p>
            <a:pPr lvl="1"/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Therefore  a  occupational index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“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23XXXX” will select all “legal occupations”</a:t>
            </a:r>
          </a:p>
          <a:p>
            <a:pPr lvl="1"/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a         occupational index of “231XXX” will select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 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“lawyers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judges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and 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related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orkers”</a:t>
            </a:r>
          </a:p>
          <a:p>
            <a:pPr lvl="1"/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a         occupational index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“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231011”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 select all “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lawyers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2569" y="2593675"/>
            <a:ext cx="4254691" cy="398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11-XXXX  Management Occupations</a:t>
            </a:r>
          </a:p>
          <a:p>
            <a:r>
              <a:rPr lang="en-US" sz="1100" dirty="0"/>
              <a:t>13-XXXX  Business and Financial Operations Occupations</a:t>
            </a:r>
          </a:p>
          <a:p>
            <a:r>
              <a:rPr lang="en-US" sz="1100" dirty="0"/>
              <a:t>15-XXXX  Computer and Mathematical Occupations</a:t>
            </a:r>
          </a:p>
          <a:p>
            <a:r>
              <a:rPr lang="en-US" sz="1100" dirty="0"/>
              <a:t>17-XXXX  Architecture and Engineering Occupations</a:t>
            </a:r>
          </a:p>
          <a:p>
            <a:r>
              <a:rPr lang="en-US" sz="1100" dirty="0"/>
              <a:t>19-XXXX  Life, Physical, and Social Science Occupations</a:t>
            </a:r>
          </a:p>
          <a:p>
            <a:r>
              <a:rPr lang="en-US" sz="1100" dirty="0"/>
              <a:t>21-XXXX  Community and Social Service Occupations</a:t>
            </a:r>
          </a:p>
          <a:p>
            <a:r>
              <a:rPr lang="en-US" sz="1100" dirty="0"/>
              <a:t>23-XXXX  Legal Occupations</a:t>
            </a:r>
          </a:p>
          <a:p>
            <a:r>
              <a:rPr lang="en-US" sz="1100" dirty="0"/>
              <a:t>25-XXXX  Educational Instruction and Library Occupations</a:t>
            </a:r>
          </a:p>
          <a:p>
            <a:r>
              <a:rPr lang="en-US" sz="1100" dirty="0"/>
              <a:t>27-XXXX  Arts, Design, Entertainment, Sports, and Media Occupations</a:t>
            </a:r>
          </a:p>
          <a:p>
            <a:r>
              <a:rPr lang="en-US" sz="1100" dirty="0"/>
              <a:t>29-XXXX  Healthcare Practitioners and Technical Occupations</a:t>
            </a:r>
          </a:p>
          <a:p>
            <a:r>
              <a:rPr lang="en-US" sz="1100" dirty="0"/>
              <a:t>31-XXXX  Healthcare Support Occupations</a:t>
            </a:r>
          </a:p>
          <a:p>
            <a:r>
              <a:rPr lang="en-US" sz="1100" dirty="0"/>
              <a:t>33-XXXX  Protective Service Occupations</a:t>
            </a:r>
          </a:p>
          <a:p>
            <a:r>
              <a:rPr lang="en-US" sz="1100" dirty="0"/>
              <a:t>35-XXXX  Food Preparation and Serving Related Occupations</a:t>
            </a:r>
          </a:p>
          <a:p>
            <a:r>
              <a:rPr lang="en-US" sz="1100" dirty="0"/>
              <a:t>37-XXXX  Building and Grounds Cleaning and Maintenance Occupations</a:t>
            </a:r>
          </a:p>
          <a:p>
            <a:r>
              <a:rPr lang="en-US" sz="1100" dirty="0"/>
              <a:t>39-XXXX  Personal Care and Service Occupations</a:t>
            </a:r>
          </a:p>
          <a:p>
            <a:r>
              <a:rPr lang="en-US" sz="1100" dirty="0"/>
              <a:t>41-XXXX  Sales and Related Occupations</a:t>
            </a:r>
          </a:p>
          <a:p>
            <a:r>
              <a:rPr lang="en-US" sz="1100" dirty="0"/>
              <a:t>43-XXXX  Office and Administrative Support Occupations</a:t>
            </a:r>
          </a:p>
          <a:p>
            <a:r>
              <a:rPr lang="en-US" sz="1100" dirty="0"/>
              <a:t>45-XXXX  Farming, Fishing, and Forestry Occupations</a:t>
            </a:r>
          </a:p>
          <a:p>
            <a:r>
              <a:rPr lang="en-US" sz="1100" dirty="0"/>
              <a:t>47-XXXX  Construction and Extraction Occupations</a:t>
            </a:r>
          </a:p>
          <a:p>
            <a:r>
              <a:rPr lang="en-US" sz="1100" dirty="0"/>
              <a:t>49-XXXX  Installation, Maintenance, and Repair Occupations</a:t>
            </a:r>
          </a:p>
          <a:p>
            <a:r>
              <a:rPr lang="en-US" sz="1100" dirty="0"/>
              <a:t>51-XXXX  Production Occupations</a:t>
            </a:r>
          </a:p>
          <a:p>
            <a:r>
              <a:rPr lang="en-US" sz="1100" dirty="0"/>
              <a:t>53-XXXX  Transportation and Material Moving Occupations</a:t>
            </a:r>
          </a:p>
          <a:p>
            <a:r>
              <a:rPr lang="en-US" sz="1100" dirty="0"/>
              <a:t>55-XXXX  Military Specific </a:t>
            </a:r>
            <a:r>
              <a:rPr lang="en-US" sz="1100" dirty="0" smtClean="0"/>
              <a:t>Occupations</a:t>
            </a:r>
            <a:endParaRPr 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954764" y="4048029"/>
            <a:ext cx="44396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can also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see that the numbering system increases in a numerical order, in proportionality to human physical manual difficulty.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136257" y="3151517"/>
            <a:ext cx="0" cy="300705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244177" y="2658151"/>
            <a:ext cx="15837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dministrative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50559" y="6093214"/>
            <a:ext cx="17120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Non-Administrative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5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16B5D4-4FE6-49C6-BD43-0BB822385B6D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&amp; Analysis Summary: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7029" y="884903"/>
            <a:ext cx="11212148" cy="56194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ow that we are familiar with the data files and their contents,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 can further explore the type of data collected and the reasoning behind it.</a:t>
            </a: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 have one dataset for all FATAL counts for each SOC job code.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 also have multiple datasets for different INJURY lost work dates, where the counts are organized by AGE, GENDER, RACE, LENGTH OF SERVICE.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 our analysis we are creating a single averaged value for each of the eight years, for each SOC job code. Then we will be taking th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 log10 of this value and then analyzing the distribution. Therefore, the mathematical process will be: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Fatal risk log factor =  -1 * LOG10 [ AVG(FATAL_COUNT / INJURY_COUNT) ]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logarithmic equation above was used for two reasons: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 factor out the total population size:</a:t>
            </a:r>
          </a:p>
          <a:p>
            <a:pPr marL="0" indent="0" algn="ctr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(FATAL_COUNT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POPULATION_SIZE) / (INJURY_COUNT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POPULATION_SIZE)  = 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FATAL_COUNT 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INJURY_COUNT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2.    To create a factor, where the magnitude of the index will demonstrate fatalities normalized to injuries.  </a:t>
            </a: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694755" y="5092784"/>
            <a:ext cx="1610797" cy="301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128297" y="5141229"/>
            <a:ext cx="1659242" cy="253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59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316B5D4-4FE6-49C6-BD43-0BB822385B6D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Repository Location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8834" y="1227286"/>
            <a:ext cx="10790334" cy="897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 kept in the GITHUB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depository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located in the link above. 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SCRIPTS  folder contains the analysis and (RESULTS) for each variable where the graphs are also embed and located within the program itself, or within the PLOTS directory.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1022" y="3353201"/>
            <a:ext cx="66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16210" y="4112752"/>
            <a:ext cx="93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60845" y="3604470"/>
            <a:ext cx="973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40297" y="4282298"/>
            <a:ext cx="977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324346" y="681899"/>
            <a:ext cx="2490542" cy="246790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69617" y="657721"/>
            <a:ext cx="4633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hlinkClick r:id="rId2"/>
              </a:rPr>
              <a:t>https://github.com/ehsintegration/yfd-phd-bls-data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342" y="1957274"/>
            <a:ext cx="8263793" cy="49007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39314" y="3711081"/>
            <a:ext cx="75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338583" y="3931528"/>
            <a:ext cx="973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16B5D4-4FE6-49C6-BD43-0BB822385B6D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 Data: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7029" y="884903"/>
            <a:ext cx="11212148" cy="56194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following two slides represent the plots found in the SCRIPTS and PLOTS directories. </a:t>
            </a:r>
          </a:p>
          <a:p>
            <a:pPr marL="0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More data can be found within the PLOTS directory: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next slide shows the plot of relative fatal log10 index vs increasing SOC categories level 1.  11XXXX, 12XXXX, 13XXXX…., for the GENDER category.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slide after that, shows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plot of relative fatal log10 index vs increasing SOC categories level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6.  110000, 111000, 111010….,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the GENDER category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Since, the relative index is a function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of,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 [-1 * log10(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)], then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higher relative log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index value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correlates to a small fatality/injury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rate. Since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categories on the x axis are ranked from left to right with increasing job risk. We can see a positive slope, that indicates that people with a higher perception of risk have a lower fatality rate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 also believe that we see a relationship of injury count, fatal count, and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soc_code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combination. Therefore, we should be able to predict a fatality count given an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soc_code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injury count. Is this a correct assumption?</a:t>
            </a:r>
          </a:p>
          <a:p>
            <a:pPr marL="342900" indent="-342900">
              <a:buAutoNum type="arabicParenR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Any other suggestions as to what other statistical measurements we can perform would be appreciated?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6977" y="1791415"/>
            <a:ext cx="6361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hlinkClick r:id="rId2"/>
              </a:rPr>
              <a:t>https://github.com/ehsintegration/yfd-phd-bls-data/tree/master/PLOTS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647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3" y="3440971"/>
            <a:ext cx="4267078" cy="32003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546" y="3432235"/>
            <a:ext cx="4253653" cy="319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147" y="3432235"/>
            <a:ext cx="4253653" cy="319024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316B5D4-4FE6-49C6-BD43-0BB822385B6D}"/>
              </a:ext>
            </a:extLst>
          </p:cNvPr>
          <p:cNvSpPr txBox="1">
            <a:spLocks/>
          </p:cNvSpPr>
          <p:nvPr/>
        </p:nvSpPr>
        <p:spPr>
          <a:xfrm>
            <a:off x="537028" y="211016"/>
            <a:ext cx="11065035" cy="369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 Data:  SOC level 1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6677" y="675551"/>
            <a:ext cx="6607498" cy="2873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37028" y="675550"/>
            <a:ext cx="4361976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Since, the relative index is a function of:</a:t>
            </a: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=  [-1 * log10(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)],</a:t>
            </a:r>
          </a:p>
          <a:p>
            <a:pPr algn="ctr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hen a higher relative log index, correlates to a small fatality/injury rate.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 categories on the x axis are ranked from left to right with increasing job risk. We can see a positive slope, that indicates that people with a higher perception of risk have a lower fatality rate.</a:t>
            </a: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29128" y="6630913"/>
            <a:ext cx="2410141" cy="972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8508" y="646858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9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44193</TotalTime>
  <Words>1339</Words>
  <Application>Microsoft Office PowerPoint</Application>
  <PresentationFormat>Widescreen</PresentationFormat>
  <Paragraphs>216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Florida International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Perception_Compliance and Injuries</dc:title>
  <dc:creator>Yenny Farinas Diaz</dc:creator>
  <cp:lastModifiedBy>Edward Diaz</cp:lastModifiedBy>
  <cp:revision>245</cp:revision>
  <dcterms:created xsi:type="dcterms:W3CDTF">2017-11-01T18:42:53Z</dcterms:created>
  <dcterms:modified xsi:type="dcterms:W3CDTF">2021-04-14T07:45:02Z</dcterms:modified>
</cp:coreProperties>
</file>