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39" r:id="rId2"/>
    <p:sldId id="462" r:id="rId3"/>
    <p:sldId id="461" r:id="rId4"/>
    <p:sldId id="454" r:id="rId5"/>
    <p:sldId id="444" r:id="rId6"/>
    <p:sldId id="453" r:id="rId7"/>
    <p:sldId id="463" r:id="rId8"/>
    <p:sldId id="456" r:id="rId9"/>
    <p:sldId id="468" r:id="rId10"/>
    <p:sldId id="464" r:id="rId11"/>
    <p:sldId id="452" r:id="rId12"/>
    <p:sldId id="460" r:id="rId13"/>
    <p:sldId id="465" r:id="rId14"/>
    <p:sldId id="472" r:id="rId15"/>
    <p:sldId id="473" r:id="rId16"/>
    <p:sldId id="474" r:id="rId17"/>
    <p:sldId id="475" r:id="rId18"/>
    <p:sldId id="4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14</a:t>
            </a:fld>
            <a:endParaRPr lang="en-US"/>
          </a:p>
        </p:txBody>
      </p:sp>
    </p:spTree>
    <p:extLst>
      <p:ext uri="{BB962C8B-B14F-4D97-AF65-F5344CB8AC3E}">
        <p14:creationId xmlns:p14="http://schemas.microsoft.com/office/powerpoint/2010/main" val="414362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E330A2-CD2B-45CA-AD44-A7A41C6AD554}" type="slidenum">
              <a:rPr lang="en-US" smtClean="0"/>
              <a:t>15</a:t>
            </a:fld>
            <a:endParaRPr lang="en-US"/>
          </a:p>
        </p:txBody>
      </p:sp>
    </p:spTree>
    <p:extLst>
      <p:ext uri="{BB962C8B-B14F-4D97-AF65-F5344CB8AC3E}">
        <p14:creationId xmlns:p14="http://schemas.microsoft.com/office/powerpoint/2010/main" val="177730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Greater Risk Perception = less fatalities</a:t>
            </a:r>
          </a:p>
          <a:p>
            <a:r>
              <a:rPr lang="en-US" dirty="0"/>
              <a:t>Fatalities divided by Injuries --</a:t>
            </a:r>
            <a:r>
              <a:rPr lang="en-US" dirty="0">
                <a:sym typeface="Wingdings" panose="05000000000000000000" pitchFamily="2" charset="2"/>
              </a:rPr>
              <a:t> Risk perception profile</a:t>
            </a:r>
          </a:p>
          <a:p>
            <a:r>
              <a:rPr lang="en-US" dirty="0">
                <a:sym typeface="Wingdings" panose="05000000000000000000" pitchFamily="2" charset="2"/>
              </a:rPr>
              <a:t>Higher RP, lower fatality rate</a:t>
            </a:r>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16</a:t>
            </a:fld>
            <a:endParaRPr lang="en-US"/>
          </a:p>
        </p:txBody>
      </p:sp>
    </p:spTree>
    <p:extLst>
      <p:ext uri="{BB962C8B-B14F-4D97-AF65-F5344CB8AC3E}">
        <p14:creationId xmlns:p14="http://schemas.microsoft.com/office/powerpoint/2010/main" val="245559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selected the Log Equation used?</a:t>
            </a:r>
          </a:p>
          <a:p>
            <a:r>
              <a:rPr lang="en-US" dirty="0"/>
              <a:t>Because some data has large values and other small.  By taking the log it allows us to look at the data in as a linear distribution.  </a:t>
            </a:r>
          </a:p>
          <a:p>
            <a:endParaRPr lang="en-US" dirty="0"/>
          </a:p>
          <a:p>
            <a:r>
              <a:rPr lang="en-US" dirty="0"/>
              <a:t>Then took the anti log in order to convert back to a true (numerical) fatality/injury rate (independent of occupation size).</a:t>
            </a:r>
          </a:p>
          <a:p>
            <a:endParaRPr lang="en-US" dirty="0"/>
          </a:p>
          <a:p>
            <a:r>
              <a:rPr lang="en-US" dirty="0"/>
              <a:t>The X value is risk.</a:t>
            </a:r>
          </a:p>
          <a:p>
            <a:endParaRPr lang="en-AU" dirty="0"/>
          </a:p>
        </p:txBody>
      </p:sp>
      <p:sp>
        <p:nvSpPr>
          <p:cNvPr id="4" name="Slide Number Placeholder 3"/>
          <p:cNvSpPr>
            <a:spLocks noGrp="1"/>
          </p:cNvSpPr>
          <p:nvPr>
            <p:ph type="sldNum" sz="quarter" idx="5"/>
          </p:nvPr>
        </p:nvSpPr>
        <p:spPr/>
        <p:txBody>
          <a:bodyPr/>
          <a:lstStyle/>
          <a:p>
            <a:fld id="{F0E330A2-CD2B-45CA-AD44-A7A41C6AD554}" type="slidenum">
              <a:rPr lang="en-US" smtClean="0"/>
              <a:t>18</a:t>
            </a:fld>
            <a:endParaRPr lang="en-US"/>
          </a:p>
        </p:txBody>
      </p:sp>
    </p:spTree>
    <p:extLst>
      <p:ext uri="{BB962C8B-B14F-4D97-AF65-F5344CB8AC3E}">
        <p14:creationId xmlns:p14="http://schemas.microsoft.com/office/powerpoint/2010/main" val="87513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 xmlns:ask="http://schemas.microsoft.com/office/drawing/2018/sketchyshape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they asked me to expand the population, not limited to educational and health care institutions.  So, I am expanding it to </a:t>
            </a:r>
            <a:r>
              <a:rPr lang="en-US" sz="2000" dirty="0" err="1">
                <a:solidFill>
                  <a:srgbClr val="FF0000"/>
                </a:solidFill>
                <a:latin typeface="Arial" panose="020B0604020202020204" pitchFamily="34" charset="0"/>
                <a:cs typeface="Arial" panose="020B0604020202020204" pitchFamily="34" charset="0"/>
              </a:rPr>
              <a:t>Adminstratrative</a:t>
            </a:r>
            <a:r>
              <a:rPr lang="en-US" sz="2000" dirty="0">
                <a:solidFill>
                  <a:srgbClr val="FF0000"/>
                </a:solidFill>
                <a:latin typeface="Arial" panose="020B0604020202020204" pitchFamily="34" charset="0"/>
                <a:cs typeface="Arial" panose="020B0604020202020204" pitchFamily="34" charset="0"/>
              </a:rPr>
              <a:t> (</a:t>
            </a:r>
            <a:r>
              <a:rPr lang="en-US" sz="2000" dirty="0" smtClean="0">
                <a:solidFill>
                  <a:srgbClr val="FF0000"/>
                </a:solidFill>
                <a:latin typeface="Arial" panose="020B0604020202020204" pitchFamily="34" charset="0"/>
                <a:cs typeface="Arial" panose="020B0604020202020204" pitchFamily="34" charset="0"/>
              </a:rPr>
              <a:t>white </a:t>
            </a:r>
            <a:r>
              <a:rPr lang="en-US" sz="2000" dirty="0">
                <a:solidFill>
                  <a:srgbClr val="FF0000"/>
                </a:solidFill>
                <a:latin typeface="Arial" panose="020B0604020202020204" pitchFamily="34" charset="0"/>
                <a:cs typeface="Arial" panose="020B0604020202020204" pitchFamily="34" charset="0"/>
              </a:rPr>
              <a:t>collar) type of occupations and Non-Administrative type of occupations (more field like type of jobs).</a:t>
            </a: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7" name="Group 6">
            <a:extLst>
              <a:ext uri="{FF2B5EF4-FFF2-40B4-BE49-F238E27FC236}">
                <a16:creationId xmlns:a16="http://schemas.microsoft.com/office/drawing/2014/main" id="{18D1CD37-8CFB-4B53-B59A-33FF38E53C98}"/>
              </a:ext>
            </a:extLst>
          </p:cNvPr>
          <p:cNvGrpSpPr/>
          <p:nvPr/>
        </p:nvGrpSpPr>
        <p:grpSpPr>
          <a:xfrm>
            <a:off x="6350659" y="853436"/>
            <a:ext cx="5381098" cy="3865723"/>
            <a:chOff x="7163312" y="1312696"/>
            <a:chExt cx="3404581" cy="2536739"/>
          </a:xfrm>
        </p:grpSpPr>
        <p:pic>
          <p:nvPicPr>
            <p:cNvPr id="8" name="Picture 7">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9" name="TextBox 8">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solidFill>
                    <a:srgbClr val="FF0000"/>
                  </a:solidFill>
                </a:rPr>
                <a:t>Risk</a:t>
              </a:r>
              <a:endParaRPr lang="en-US" sz="1600" b="1" dirty="0">
                <a:solidFill>
                  <a:srgbClr val="FF0000"/>
                </a:solidFill>
              </a:endParaRPr>
            </a:p>
          </p:txBody>
        </p:sp>
        <p:sp>
          <p:nvSpPr>
            <p:cNvPr id="10" name="TextBox 9">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solidFill>
                    <a:srgbClr val="00B050"/>
                  </a:solidFill>
                </a:rPr>
                <a:t>Risk perception</a:t>
              </a:r>
              <a:endParaRPr lang="en-US" sz="1600" b="1" dirty="0">
                <a:solidFill>
                  <a:srgbClr val="00B050"/>
                </a:solidFill>
              </a:endParaRPr>
            </a:p>
          </p:txBody>
        </p:sp>
      </p:grpSp>
      <p:sp>
        <p:nvSpPr>
          <p:cNvPr id="12" name="Rectangle 11">
            <a:extLst>
              <a:ext uri="{FF2B5EF4-FFF2-40B4-BE49-F238E27FC236}">
                <a16:creationId xmlns:a16="http://schemas.microsoft.com/office/drawing/2014/main" id="{C3E4F717-B1FD-43B1-8303-3247F5E07D6D}"/>
              </a:ext>
            </a:extLst>
          </p:cNvPr>
          <p:cNvSpPr/>
          <p:nvPr/>
        </p:nvSpPr>
        <p:spPr>
          <a:xfrm>
            <a:off x="7497961" y="498742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STORAGE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4037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All DATA is kept in the GITHUB depository</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located in the link above. </a:t>
            </a:r>
          </a:p>
          <a:p>
            <a:pPr marL="0" indent="0">
              <a:buNone/>
            </a:pPr>
            <a:r>
              <a:rPr lang="en-US" sz="1400" dirty="0" smtClean="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smtClean="0"/>
              <a:t>PLOTS</a:t>
            </a:r>
            <a:endParaRPr lang="en-US" dirty="0"/>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smtClean="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slide after that, shows </a:t>
            </a:r>
            <a:r>
              <a:rPr lang="en-US" sz="1400" dirty="0">
                <a:latin typeface="Arial" panose="020B0604020202020204" pitchFamily="34" charset="0"/>
                <a:cs typeface="Arial" panose="020B0604020202020204" pitchFamily="34" charset="0"/>
              </a:rPr>
              <a:t>the plot of relative fatal log10 index vs increasing SOC categories level </a:t>
            </a:r>
            <a:r>
              <a:rPr lang="en-US" sz="1400" dirty="0" smtClean="0">
                <a:latin typeface="Arial" panose="020B0604020202020204" pitchFamily="34" charset="0"/>
                <a:cs typeface="Arial" panose="020B0604020202020204" pitchFamily="34" charset="0"/>
              </a:rPr>
              <a:t>6.  110000, 111000, 111010…., </a:t>
            </a:r>
            <a:r>
              <a:rPr lang="en-US" sz="1400" dirty="0">
                <a:latin typeface="Arial" panose="020B0604020202020204" pitchFamily="34" charset="0"/>
                <a:cs typeface="Arial" panose="020B0604020202020204" pitchFamily="34" charset="0"/>
              </a:rPr>
              <a:t>for the GENDER category</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OBSERVATIONS:</a:t>
            </a:r>
            <a:endParaRPr lang="en-US" sz="1400" b="1" dirty="0">
              <a:latin typeface="Arial" panose="020B0604020202020204" pitchFamily="34" charset="0"/>
              <a:cs typeface="Arial" panose="020B0604020202020204" pitchFamily="34" charset="0"/>
            </a:endParaRP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a:t>
            </a:r>
            <a:r>
              <a:rPr lang="en-US" sz="1400" dirty="0" smtClean="0">
                <a:latin typeface="Arial" panose="020B0604020202020204" pitchFamily="34" charset="0"/>
                <a:cs typeface="Arial" panose="020B0604020202020204" pitchFamily="34" charset="0"/>
              </a:rPr>
              <a:t>of,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a higher relative log </a:t>
            </a:r>
            <a:r>
              <a:rPr lang="en-US" sz="1400" dirty="0" smtClean="0">
                <a:latin typeface="Arial" panose="020B0604020202020204" pitchFamily="34" charset="0"/>
                <a:cs typeface="Arial" panose="020B0604020202020204" pitchFamily="34" charset="0"/>
              </a:rPr>
              <a:t>index value </a:t>
            </a:r>
            <a:r>
              <a:rPr lang="en-US" sz="1400" dirty="0">
                <a:latin typeface="Arial" panose="020B0604020202020204" pitchFamily="34" charset="0"/>
                <a:cs typeface="Arial" panose="020B0604020202020204" pitchFamily="34" charset="0"/>
              </a:rPr>
              <a:t>correlates to a small fatality/injury </a:t>
            </a:r>
            <a:r>
              <a:rPr lang="en-US" sz="1400" dirty="0" smtClean="0">
                <a:latin typeface="Arial" panose="020B0604020202020204" pitchFamily="34" charset="0"/>
                <a:cs typeface="Arial" panose="020B0604020202020204" pitchFamily="34" charset="0"/>
              </a:rPr>
              <a:t>rate. Since </a:t>
            </a:r>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We also believe that we see a relationship of injury count, fatal count, and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combination. Therefore, we should be able to predict a fatality count given an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and injury count. </a:t>
            </a:r>
          </a:p>
          <a:p>
            <a:pPr marL="342900" indent="-342900">
              <a:buAutoNum type="arabicParenR"/>
            </a:pPr>
            <a:r>
              <a:rPr lang="en-US" sz="1400" dirty="0" smtClean="0">
                <a:latin typeface="Arial" panose="020B0604020202020204" pitchFamily="34" charset="0"/>
                <a:cs typeface="Arial" panose="020B0604020202020204" pitchFamily="34" charset="0"/>
              </a:rPr>
              <a:t>Any other suggestions as to what other potential statistical measurements we can perform, 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smtClean="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314647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CURRENT RESULTS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186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4560882" y="1277736"/>
            <a:ext cx="6557567" cy="4693396"/>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a:t>
            </a:r>
            <a:r>
              <a:rPr lang="en-US" sz="2000" b="1" dirty="0" smtClean="0">
                <a:latin typeface="Arial" panose="020B0604020202020204" pitchFamily="34" charset="0"/>
                <a:cs typeface="Arial" panose="020B0604020202020204" pitchFamily="34" charset="0"/>
              </a:rPr>
              <a:t>Risk Perception Equation</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711509"/>
            <a:ext cx="3387700" cy="353943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Risk perception index function:</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log</a:t>
            </a:r>
            <a:r>
              <a:rPr lang="en-US" sz="1400" dirty="0">
                <a:latin typeface="Arial" panose="020B0604020202020204" pitchFamily="34" charset="0"/>
                <a:cs typeface="Arial" panose="020B0604020202020204" pitchFamily="34" charset="0"/>
              </a:rPr>
              <a:t>  =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RP</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a:t>
            </a:r>
            <a:r>
              <a:rPr lang="en-US" sz="1400" dirty="0" smtClean="0">
                <a:latin typeface="Arial" panose="020B0604020202020204" pitchFamily="34" charset="0"/>
                <a:cs typeface="Arial" panose="020B0604020202020204" pitchFamily="34" charset="0"/>
              </a:rPr>
              <a:t>log10(</a:t>
            </a:r>
            <a:r>
              <a:rPr lang="en-US" sz="1400" dirty="0" err="1" smtClean="0">
                <a:latin typeface="Arial" panose="020B0604020202020204" pitchFamily="34" charset="0"/>
                <a:cs typeface="Arial" panose="020B0604020202020204" pitchFamily="34" charset="0"/>
              </a:rPr>
              <a:t>FI</a:t>
            </a:r>
            <a:r>
              <a:rPr lang="en-US" sz="1400" baseline="-25000" dirty="0" err="1" smtClean="0">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a:t>
            </a:r>
          </a:p>
          <a:p>
            <a:pPr algn="ct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data is being converted to a semi-log plane, so that it forms a linear distribution that can be easily analyzed.</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formula above is how we generate the risk perception index from the fatality/injury rate.</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cxnSp>
        <p:nvCxnSpPr>
          <p:cNvPr id="16" name="Straight Arrow Connector 15"/>
          <p:cNvCxnSpPr/>
          <p:nvPr/>
        </p:nvCxnSpPr>
        <p:spPr>
          <a:xfrm flipV="1">
            <a:off x="7108424" y="5325338"/>
            <a:ext cx="755071" cy="664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75035" y="5403229"/>
            <a:ext cx="642781" cy="461665"/>
          </a:xfrm>
          <a:prstGeom prst="rect">
            <a:avLst/>
          </a:prstGeom>
          <a:noFill/>
          <a:ln>
            <a:noFill/>
          </a:ln>
        </p:spPr>
        <p:txBody>
          <a:bodyPr wrap="square" rtlCol="0">
            <a:spAutoFit/>
          </a:bodyPr>
          <a:lstStyle/>
          <a:p>
            <a:r>
              <a:rPr lang="en-US" sz="1200" dirty="0" smtClean="0">
                <a:latin typeface="Arial" panose="020B0604020202020204" pitchFamily="34" charset="0"/>
                <a:cs typeface="Arial" panose="020B0604020202020204" pitchFamily="34" charset="0"/>
              </a:rPr>
              <a:t>F / I</a:t>
            </a:r>
          </a:p>
          <a:p>
            <a:r>
              <a:rPr lang="en-US" sz="1200" dirty="0" smtClean="0">
                <a:latin typeface="Arial" panose="020B0604020202020204" pitchFamily="34" charset="0"/>
                <a:cs typeface="Arial" panose="020B0604020202020204" pitchFamily="34" charset="0"/>
              </a:rPr>
              <a:t>(rate)</a:t>
            </a:r>
            <a:endParaRPr lang="en-US" sz="12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V="1">
            <a:off x="6625505" y="2991481"/>
            <a:ext cx="11465" cy="201391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5248254" y="3539310"/>
            <a:ext cx="2218335" cy="461665"/>
          </a:xfrm>
          <a:prstGeom prst="rect">
            <a:avLst/>
          </a:prstGeom>
          <a:noFill/>
          <a:ln>
            <a:noFill/>
          </a:ln>
        </p:spPr>
        <p:txBody>
          <a:bodyPr wrap="square" rtlCol="0">
            <a:spAutoFit/>
          </a:bodyPr>
          <a:lstStyle/>
          <a:p>
            <a:r>
              <a:rPr lang="en-US" sz="1200" dirty="0" smtClean="0">
                <a:latin typeface="Arial" panose="020B0604020202020204" pitchFamily="34" charset="0"/>
                <a:cs typeface="Arial" panose="020B0604020202020204" pitchFamily="34" charset="0"/>
              </a:rPr>
              <a:t>RP</a:t>
            </a:r>
            <a:endParaRPr lang="en-US" sz="12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(risk perception index)</a:t>
            </a:r>
          </a:p>
        </p:txBody>
      </p:sp>
      <p:cxnSp>
        <p:nvCxnSpPr>
          <p:cNvPr id="21" name="Straight Connector 20"/>
          <p:cNvCxnSpPr/>
          <p:nvPr/>
        </p:nvCxnSpPr>
        <p:spPr>
          <a:xfrm flipH="1" flipV="1">
            <a:off x="7254644" y="3942216"/>
            <a:ext cx="24222" cy="107184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125468" y="3942215"/>
            <a:ext cx="153398"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64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253" y="3440971"/>
            <a:ext cx="4267078" cy="3200309"/>
          </a:xfrm>
          <a:prstGeom prst="rect">
            <a:avLst/>
          </a:prstGeom>
        </p:spPr>
      </p:pic>
      <p:pic>
        <p:nvPicPr>
          <p:cNvPr id="7" name="Picture 6"/>
          <p:cNvPicPr>
            <a:picLocks noChangeAspect="1"/>
          </p:cNvPicPr>
          <p:nvPr/>
        </p:nvPicPr>
        <p:blipFill>
          <a:blip r:embed="rId4"/>
          <a:stretch>
            <a:fillRect/>
          </a:stretch>
        </p:blipFill>
        <p:spPr>
          <a:xfrm>
            <a:off x="3945546" y="3432235"/>
            <a:ext cx="4253653" cy="3190240"/>
          </a:xfrm>
          <a:prstGeom prst="rect">
            <a:avLst/>
          </a:prstGeom>
        </p:spPr>
      </p:pic>
      <p:pic>
        <p:nvPicPr>
          <p:cNvPr id="9" name="Picture 8"/>
          <p:cNvPicPr>
            <a:picLocks noChangeAspect="1"/>
          </p:cNvPicPr>
          <p:nvPr/>
        </p:nvPicPr>
        <p:blipFill>
          <a:blip r:embed="rId5"/>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SOC level </a:t>
            </a:r>
            <a:r>
              <a:rPr lang="en-US" sz="2000" b="1" dirty="0" smtClean="0">
                <a:latin typeface="Arial" panose="020B0604020202020204" pitchFamily="34" charset="0"/>
                <a:cs typeface="Arial" panose="020B0604020202020204" pitchFamily="34" charset="0"/>
              </a:rPr>
              <a:t>1 Data for Gender</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6"/>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Since, the relative index is a function of:</a:t>
            </a:r>
          </a:p>
          <a:p>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RP</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a:t>
            </a:r>
            <a:r>
              <a:rPr lang="en-US" sz="1400" dirty="0" smtClean="0">
                <a:latin typeface="Arial" panose="020B0604020202020204" pitchFamily="34" charset="0"/>
                <a:cs typeface="Arial" panose="020B0604020202020204" pitchFamily="34" charset="0"/>
              </a:rPr>
              <a:t>log10(</a:t>
            </a:r>
            <a:r>
              <a:rPr lang="en-US" sz="1400" dirty="0" err="1" smtClean="0">
                <a:latin typeface="Arial" panose="020B0604020202020204" pitchFamily="34" charset="0"/>
                <a:cs typeface="Arial" panose="020B0604020202020204" pitchFamily="34" charset="0"/>
              </a:rPr>
              <a:t>FI</a:t>
            </a:r>
            <a:r>
              <a:rPr lang="en-US" sz="1400" baseline="-25000" dirty="0" err="1" smtClean="0">
                <a:latin typeface="Arial" panose="020B0604020202020204" pitchFamily="34" charset="0"/>
                <a:cs typeface="Arial" panose="020B0604020202020204" pitchFamily="34" charset="0"/>
              </a:rPr>
              <a:t>data</a:t>
            </a:r>
            <a:r>
              <a:rPr lang="en-US" sz="1400" dirty="0">
                <a:latin typeface="Arial" panose="020B0604020202020204" pitchFamily="34" charset="0"/>
                <a:cs typeface="Arial" panose="020B0604020202020204" pitchFamily="34" charset="0"/>
              </a:rPr>
              <a:t>)],</a:t>
            </a:r>
          </a:p>
          <a:p>
            <a:pPr algn="ct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then a higher relative log index value, correlates to a smaller fatality/injury rate.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79973" y="6477989"/>
            <a:ext cx="503664" cy="307777"/>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risk</a:t>
            </a:r>
          </a:p>
        </p:txBody>
      </p:sp>
      <p:cxnSp>
        <p:nvCxnSpPr>
          <p:cNvPr id="10" name="Straight Arrow Connector 9"/>
          <p:cNvCxnSpPr/>
          <p:nvPr/>
        </p:nvCxnSpPr>
        <p:spPr>
          <a:xfrm flipV="1">
            <a:off x="4106792" y="3745450"/>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3232436" y="5916518"/>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spTree>
    <p:extLst>
      <p:ext uri="{BB962C8B-B14F-4D97-AF65-F5344CB8AC3E}">
        <p14:creationId xmlns:p14="http://schemas.microsoft.com/office/powerpoint/2010/main" val="3379624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56917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Cumulative Averaged </a:t>
            </a:r>
            <a:r>
              <a:rPr lang="en-US" sz="2000" b="1" dirty="0" smtClean="0">
                <a:latin typeface="Arial" panose="020B0604020202020204" pitchFamily="34" charset="0"/>
                <a:cs typeface="Arial" panose="020B0604020202020204" pitchFamily="34" charset="0"/>
              </a:rPr>
              <a:t>Values </a:t>
            </a:r>
            <a:r>
              <a:rPr lang="en-US" sz="2000" b="1" dirty="0">
                <a:latin typeface="Arial" panose="020B0604020202020204" pitchFamily="34" charset="0"/>
                <a:cs typeface="Arial" panose="020B0604020202020204" pitchFamily="34" charset="0"/>
              </a:rPr>
              <a:t>for GENDER/AGE/LOS,  SOC 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graph to the right was created by averaging all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p>
          <a:p>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619948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risk</a:t>
              </a:r>
            </a:p>
          </p:txBody>
        </p:sp>
      </p:grpSp>
      <p:cxnSp>
        <p:nvCxnSpPr>
          <p:cNvPr id="9" name="Straight Arrow Connector 8"/>
          <p:cNvCxnSpPr/>
          <p:nvPr/>
        </p:nvCxnSpPr>
        <p:spPr>
          <a:xfrm flipV="1">
            <a:off x="569976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85906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pic>
        <p:nvPicPr>
          <p:cNvPr id="28" name="Picture 27"/>
          <p:cNvPicPr>
            <a:picLocks noChangeAspect="1"/>
          </p:cNvPicPr>
          <p:nvPr/>
        </p:nvPicPr>
        <p:blipFill>
          <a:blip r:embed="rId4"/>
          <a:stretch>
            <a:fillRect/>
          </a:stretch>
        </p:blipFill>
        <p:spPr>
          <a:xfrm>
            <a:off x="535848" y="3352068"/>
            <a:ext cx="4348585" cy="3112379"/>
          </a:xfrm>
          <a:prstGeom prst="rect">
            <a:avLst/>
          </a:prstGeom>
          <a:ln w="12700">
            <a:solidFill>
              <a:schemeClr val="tx1"/>
            </a:solidFill>
          </a:ln>
        </p:spPr>
      </p:pic>
    </p:spTree>
    <p:extLst>
      <p:ext uri="{BB962C8B-B14F-4D97-AF65-F5344CB8AC3E}">
        <p14:creationId xmlns:p14="http://schemas.microsoft.com/office/powerpoint/2010/main" val="20937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75386" y="1036176"/>
            <a:ext cx="4882760" cy="5478423"/>
          </a:xfrm>
          <a:prstGeom prst="rect">
            <a:avLst/>
          </a:prstGeom>
          <a:noFill/>
          <a:ln>
            <a:solidFill>
              <a:schemeClr val="tx1"/>
            </a:solidFill>
          </a:ln>
        </p:spPr>
        <p:txBody>
          <a:bodyPr wrap="square" rtlCol="0">
            <a:spAutoFit/>
          </a:bodyPr>
          <a:lstStyle/>
          <a:p>
            <a:r>
              <a:rPr lang="en-US" sz="1200" dirty="0">
                <a:latin typeface="Arial" panose="020B0604020202020204" pitchFamily="34" charset="0"/>
                <a:cs typeface="Arial" panose="020B0604020202020204" pitchFamily="34" charset="0"/>
              </a:rPr>
              <a:t>Since, the relative index is a function of:</a:t>
            </a:r>
          </a:p>
          <a:p>
            <a:endParaRPr lang="en-US" sz="1200"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y</a:t>
            </a:r>
            <a:r>
              <a:rPr lang="en-US" sz="1200" baseline="-25000" dirty="0" err="1">
                <a:latin typeface="Arial" panose="020B0604020202020204" pitchFamily="34" charset="0"/>
                <a:cs typeface="Arial" panose="020B0604020202020204" pitchFamily="34" charset="0"/>
              </a:rPr>
              <a:t>log</a:t>
            </a:r>
            <a:r>
              <a:rPr lang="en-US" sz="1200" dirty="0">
                <a:latin typeface="Arial" panose="020B0604020202020204" pitchFamily="34" charset="0"/>
                <a:cs typeface="Arial" panose="020B0604020202020204" pitchFamily="34" charset="0"/>
              </a:rPr>
              <a:t>  =  [-1 * log10(</a:t>
            </a:r>
            <a:r>
              <a:rPr lang="en-US" sz="1200" dirty="0" err="1">
                <a:latin typeface="Arial" panose="020B0604020202020204" pitchFamily="34" charset="0"/>
                <a:cs typeface="Arial" panose="020B0604020202020204" pitchFamily="34" charset="0"/>
              </a:rPr>
              <a:t>y</a:t>
            </a:r>
            <a:r>
              <a:rPr lang="en-US" sz="1200" baseline="-25000" dirty="0" err="1">
                <a:latin typeface="Arial" panose="020B0604020202020204" pitchFamily="34" charset="0"/>
                <a:cs typeface="Arial" panose="020B0604020202020204" pitchFamily="34" charset="0"/>
              </a:rPr>
              <a:t>data</a:t>
            </a:r>
            <a:r>
              <a:rPr lang="en-US" sz="1200" dirty="0">
                <a:latin typeface="Arial" panose="020B0604020202020204" pitchFamily="34" charset="0"/>
                <a:cs typeface="Arial" panose="020B0604020202020204" pitchFamily="34" charset="0"/>
              </a:rPr>
              <a:t>)],</a:t>
            </a:r>
          </a:p>
          <a:p>
            <a:pPr algn="ct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then a higher relative log index value, correlates to a smaller fatality/injury rate.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a:t>
            </a:r>
            <a:r>
              <a:rPr lang="en-US" sz="1200" dirty="0" smtClean="0">
                <a:latin typeface="Arial" panose="020B0604020202020204" pitchFamily="34" charset="0"/>
                <a:cs typeface="Arial" panose="020B0604020202020204" pitchFamily="34" charset="0"/>
              </a:rPr>
              <a:t>he </a:t>
            </a:r>
            <a:r>
              <a:rPr lang="en-US" sz="1200" dirty="0">
                <a:latin typeface="Arial" panose="020B0604020202020204" pitchFamily="34" charset="0"/>
                <a:cs typeface="Arial" panose="020B0604020202020204" pitchFamily="34" charset="0"/>
              </a:rPr>
              <a:t>categories on the x axis are ranked from left to right with increasing job risk. We can see a positive slope, that indicates that people with a higher perception of risk have a lower fatality rate.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value for index 0 regression, is 8.73 (fatal log index)</a:t>
            </a:r>
          </a:p>
          <a:p>
            <a:r>
              <a:rPr lang="en-US" sz="1200" dirty="0">
                <a:latin typeface="Arial" panose="020B0604020202020204" pitchFamily="34" charset="0"/>
                <a:cs typeface="Arial" panose="020B0604020202020204" pitchFamily="34" charset="0"/>
              </a:rPr>
              <a:t>The value for index 22 regression is 10.71 (fatal log index)</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Since these are log values they are converted with</a:t>
            </a:r>
            <a:r>
              <a:rPr lang="en-US" sz="1200"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200" dirty="0" err="1" smtClean="0">
                <a:latin typeface="Arial" panose="020B0604020202020204" pitchFamily="34" charset="0"/>
                <a:cs typeface="Arial" panose="020B0604020202020204" pitchFamily="34" charset="0"/>
              </a:rPr>
              <a:t>True_Fatal</a:t>
            </a:r>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Injury_Rate</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10 ^ (-1 * </a:t>
            </a:r>
            <a:r>
              <a:rPr lang="en-US" sz="1200" dirty="0" err="1" smtClean="0">
                <a:latin typeface="Arial" panose="020B0604020202020204" pitchFamily="34" charset="0"/>
                <a:cs typeface="Arial" panose="020B0604020202020204" pitchFamily="34" charset="0"/>
              </a:rPr>
              <a:t>RP</a:t>
            </a:r>
            <a:r>
              <a:rPr lang="en-US" sz="1200" baseline="-25000" dirty="0" err="1" smtClean="0">
                <a:latin typeface="Arial" panose="020B0604020202020204" pitchFamily="34" charset="0"/>
                <a:cs typeface="Arial" panose="020B0604020202020204" pitchFamily="34" charset="0"/>
              </a:rPr>
              <a:t>logvalue</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Therefore:</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real </a:t>
            </a:r>
            <a:r>
              <a:rPr lang="en-US" sz="1200" dirty="0" smtClean="0">
                <a:latin typeface="Arial" panose="020B0604020202020204" pitchFamily="34" charset="0"/>
                <a:cs typeface="Arial" panose="020B0604020202020204" pitchFamily="34" charset="0"/>
              </a:rPr>
              <a:t>FI rate</a:t>
            </a:r>
            <a:r>
              <a:rPr lang="en-US" sz="1200" dirty="0" smtClean="0">
                <a:latin typeface="Arial" panose="020B0604020202020204" pitchFamily="34" charset="0"/>
                <a:cs typeface="Arial" panose="020B0604020202020204" pitchFamily="34" charset="0"/>
              </a:rPr>
              <a:t> for regression index </a:t>
            </a:r>
            <a:r>
              <a:rPr lang="en-US" sz="1200" dirty="0">
                <a:latin typeface="Arial" panose="020B0604020202020204" pitchFamily="34" charset="0"/>
                <a:cs typeface="Arial" panose="020B0604020202020204" pitchFamily="34" charset="0"/>
              </a:rPr>
              <a:t>0 </a:t>
            </a: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is 1.841e-09</a:t>
            </a:r>
          </a:p>
          <a:p>
            <a:r>
              <a:rPr lang="en-US" sz="1200" dirty="0">
                <a:latin typeface="Arial" panose="020B0604020202020204" pitchFamily="34" charset="0"/>
                <a:cs typeface="Arial" panose="020B0604020202020204" pitchFamily="34" charset="0"/>
              </a:rPr>
              <a:t>The real </a:t>
            </a:r>
            <a:r>
              <a:rPr lang="en-US" sz="1200" dirty="0" smtClean="0">
                <a:latin typeface="Arial" panose="020B0604020202020204" pitchFamily="34" charset="0"/>
                <a:cs typeface="Arial" panose="020B0604020202020204" pitchFamily="34" charset="0"/>
              </a:rPr>
              <a:t>FI rate</a:t>
            </a:r>
            <a:r>
              <a:rPr lang="en-US" sz="1200" dirty="0" smtClean="0">
                <a:latin typeface="Arial" panose="020B0604020202020204" pitchFamily="34" charset="0"/>
                <a:cs typeface="Arial" panose="020B0604020202020204" pitchFamily="34" charset="0"/>
              </a:rPr>
              <a:t> for regression index 22, </a:t>
            </a:r>
            <a:r>
              <a:rPr lang="en-US" sz="1200" dirty="0">
                <a:latin typeface="Arial" panose="020B0604020202020204" pitchFamily="34" charset="0"/>
                <a:cs typeface="Arial" panose="020B0604020202020204" pitchFamily="34" charset="0"/>
              </a:rPr>
              <a:t>is 1.94e-11 (smaller)</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This means that the occupation with the most risk for fatality being </a:t>
            </a:r>
            <a:r>
              <a:rPr lang="en-US" sz="1200" b="1" dirty="0">
                <a:solidFill>
                  <a:srgbClr val="FF0000"/>
                </a:solidFill>
                <a:latin typeface="Arial" panose="020B0604020202020204" pitchFamily="34" charset="0"/>
                <a:cs typeface="Arial" panose="020B0604020202020204" pitchFamily="34" charset="0"/>
              </a:rPr>
              <a:t>Military Specific Occupations</a:t>
            </a:r>
            <a:r>
              <a:rPr lang="en-US" sz="1200" dirty="0">
                <a:latin typeface="Arial" panose="020B0604020202020204" pitchFamily="34" charset="0"/>
                <a:cs typeface="Arial" panose="020B0604020202020204" pitchFamily="34" charset="0"/>
              </a:rPr>
              <a:t>, actually had the smallest real fatality value (highest perception index). The occupation with the least perceived risk, </a:t>
            </a:r>
            <a:r>
              <a:rPr lang="en-US" sz="1200" b="1" dirty="0">
                <a:solidFill>
                  <a:srgbClr val="FF0000"/>
                </a:solidFill>
                <a:latin typeface="Arial" panose="020B0604020202020204" pitchFamily="34" charset="0"/>
                <a:cs typeface="Arial" panose="020B0604020202020204" pitchFamily="34" charset="0"/>
              </a:rPr>
              <a:t>Management Occupations</a:t>
            </a:r>
            <a:r>
              <a:rPr lang="en-US" sz="1200" dirty="0">
                <a:latin typeface="Arial" panose="020B0604020202020204" pitchFamily="34" charset="0"/>
                <a:cs typeface="Arial" panose="020B0604020202020204" pitchFamily="34" charset="0"/>
              </a:rPr>
              <a:t>, had the largest real fatality value (lowest perception index)</a:t>
            </a:r>
            <a:r>
              <a:rPr lang="en-US" sz="1400" dirty="0">
                <a:latin typeface="Arial" panose="020B0604020202020204" pitchFamily="34" charset="0"/>
                <a:cs typeface="Arial" panose="020B0604020202020204" pitchFamily="34" charset="0"/>
              </a:rPr>
              <a:t>.</a:t>
            </a: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risk</a:t>
              </a: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grpSp>
        <p:nvGrpSpPr>
          <p:cNvPr id="2" name="Group 1">
            <a:extLst>
              <a:ext uri="{FF2B5EF4-FFF2-40B4-BE49-F238E27FC236}">
                <a16:creationId xmlns:a16="http://schemas.microsoft.com/office/drawing/2014/main" id="{979609AA-230A-4CE4-999A-67099A7F0AF6}"/>
              </a:ext>
            </a:extLst>
          </p:cNvPr>
          <p:cNvGrpSpPr/>
          <p:nvPr/>
        </p:nvGrpSpPr>
        <p:grpSpPr>
          <a:xfrm>
            <a:off x="5528535" y="288046"/>
            <a:ext cx="6561208" cy="6561208"/>
            <a:chOff x="5528535" y="288046"/>
            <a:chExt cx="6561208" cy="6561208"/>
          </a:xfrm>
        </p:grpSpPr>
        <p:pic>
          <p:nvPicPr>
            <p:cNvPr id="3" name="Picture 2"/>
            <p:cNvPicPr>
              <a:picLocks noChangeAspect="1"/>
            </p:cNvPicPr>
            <p:nvPr/>
          </p:nvPicPr>
          <p:blipFill>
            <a:blip r:embed="rId2"/>
            <a:stretch>
              <a:fillRect/>
            </a:stretch>
          </p:blipFill>
          <p:spPr>
            <a:xfrm>
              <a:off x="5528535" y="288046"/>
              <a:ext cx="6561208" cy="6561208"/>
            </a:xfrm>
            <a:prstGeom prst="rect">
              <a:avLst/>
            </a:prstGeom>
          </p:spPr>
        </p:pic>
        <p:sp>
          <p:nvSpPr>
            <p:cNvPr id="10" name="TextBox 9">
              <a:extLst>
                <a:ext uri="{FF2B5EF4-FFF2-40B4-BE49-F238E27FC236}">
                  <a16:creationId xmlns:a16="http://schemas.microsoft.com/office/drawing/2014/main" id="{7A54DAF6-9526-45E3-BCE8-5FBC2B9C7781}"/>
                </a:ext>
              </a:extLst>
            </p:cNvPr>
            <p:cNvSpPr txBox="1"/>
            <p:nvPr/>
          </p:nvSpPr>
          <p:spPr>
            <a:xfrm>
              <a:off x="10552050" y="2390641"/>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22</a:t>
              </a:r>
            </a:p>
          </p:txBody>
        </p:sp>
        <p:sp>
          <p:nvSpPr>
            <p:cNvPr id="12" name="TextBox 11">
              <a:extLst>
                <a:ext uri="{FF2B5EF4-FFF2-40B4-BE49-F238E27FC236}">
                  <a16:creationId xmlns:a16="http://schemas.microsoft.com/office/drawing/2014/main" id="{3A5CD74A-D92B-4AF0-B1CA-B17DB4945BB8}"/>
                </a:ext>
              </a:extLst>
            </p:cNvPr>
            <p:cNvSpPr txBox="1"/>
            <p:nvPr/>
          </p:nvSpPr>
          <p:spPr>
            <a:xfrm>
              <a:off x="6369614" y="3214497"/>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0</a:t>
              </a:r>
            </a:p>
          </p:txBody>
        </p:sp>
        <p:cxnSp>
          <p:nvCxnSpPr>
            <p:cNvPr id="13" name="Straight Arrow Connector 12">
              <a:extLst>
                <a:ext uri="{FF2B5EF4-FFF2-40B4-BE49-F238E27FC236}">
                  <a16:creationId xmlns:a16="http://schemas.microsoft.com/office/drawing/2014/main" id="{3B175C50-D53F-4034-BA11-92204B37785C}"/>
                </a:ext>
              </a:extLst>
            </p:cNvPr>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15C184-2913-4C04-A0F0-2E708E76AC14}"/>
                </a:ext>
              </a:extLst>
            </p:cNvPr>
            <p:cNvCxnSpPr>
              <a:stCxn id="10"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1420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Example Data:  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743642" y="1325366"/>
            <a:ext cx="4706524" cy="4770537"/>
          </a:xfrm>
          <a:prstGeom prst="rect">
            <a:avLst/>
          </a:prstGeom>
          <a:noFill/>
          <a:ln>
            <a:solidFill>
              <a:schemeClr val="tx1"/>
            </a:solidFill>
          </a:ln>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least perceived risk, </a:t>
            </a:r>
            <a:r>
              <a:rPr lang="en-US" sz="1600" b="1" dirty="0">
                <a:solidFill>
                  <a:srgbClr val="FF0000"/>
                </a:solidFill>
                <a:latin typeface="Arial" panose="020B0604020202020204" pitchFamily="34" charset="0"/>
                <a:cs typeface="Arial" panose="020B0604020202020204" pitchFamily="34" charset="0"/>
              </a:rPr>
              <a:t>Management Occupations</a:t>
            </a:r>
            <a:r>
              <a:rPr lang="en-US" sz="1600" dirty="0">
                <a:latin typeface="Arial" panose="020B0604020202020204" pitchFamily="34" charset="0"/>
                <a:cs typeface="Arial" panose="020B0604020202020204" pitchFamily="34" charset="0"/>
              </a:rPr>
              <a:t>, had the largest real fatality value (lowest perception index).</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index 0 </a:t>
            </a:r>
            <a:r>
              <a:rPr lang="en-US" sz="1600" dirty="0">
                <a:latin typeface="Arial" panose="020B0604020202020204" pitchFamily="34" charset="0"/>
                <a:cs typeface="Arial" panose="020B0604020202020204" pitchFamily="34" charset="0"/>
              </a:rPr>
              <a:t>regression:</a:t>
            </a:r>
          </a:p>
          <a:p>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8.73 (lower risk perception index)</a:t>
            </a:r>
          </a:p>
          <a:p>
            <a:pPr algn="ctr"/>
            <a:r>
              <a:rPr lang="en-US" sz="1600" b="1" dirty="0">
                <a:latin typeface="Arial" panose="020B0604020202020204" pitchFamily="34" charset="0"/>
                <a:cs typeface="Arial" panose="020B0604020202020204" pitchFamily="34" charset="0"/>
              </a:rPr>
              <a:t>1.841e-09 (largest fatality/injury)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occupation with the most risk for fatality being </a:t>
            </a:r>
            <a:r>
              <a:rPr lang="en-US" sz="1600" b="1" dirty="0">
                <a:solidFill>
                  <a:srgbClr val="FF0000"/>
                </a:solidFill>
                <a:latin typeface="Arial" panose="020B0604020202020204" pitchFamily="34" charset="0"/>
                <a:cs typeface="Arial" panose="020B0604020202020204" pitchFamily="34" charset="0"/>
              </a:rPr>
              <a:t>Military Specific Occupations</a:t>
            </a:r>
            <a:r>
              <a:rPr lang="en-US" sz="1600" dirty="0">
                <a:latin typeface="Arial" panose="020B0604020202020204" pitchFamily="34" charset="0"/>
                <a:cs typeface="Arial" panose="020B0604020202020204" pitchFamily="34" charset="0"/>
              </a:rPr>
              <a:t>, had the smallest real fatality value (highest perception index).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For </a:t>
            </a:r>
            <a:r>
              <a:rPr lang="en-US" sz="1600" b="1" dirty="0">
                <a:latin typeface="Arial" panose="020B0604020202020204" pitchFamily="34" charset="0"/>
                <a:cs typeface="Arial" panose="020B0604020202020204" pitchFamily="34" charset="0"/>
              </a:rPr>
              <a:t>index 22 </a:t>
            </a:r>
            <a:r>
              <a:rPr lang="en-US" sz="1600" dirty="0">
                <a:latin typeface="Arial" panose="020B0604020202020204" pitchFamily="34" charset="0"/>
                <a:cs typeface="Arial" panose="020B0604020202020204" pitchFamily="34" charset="0"/>
              </a:rPr>
              <a:t>regression:</a:t>
            </a:r>
          </a:p>
          <a:p>
            <a:endParaRPr lang="en-US" sz="1600"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10.71 (higher risk perception index)</a:t>
            </a:r>
          </a:p>
          <a:p>
            <a:pPr algn="ctr"/>
            <a:r>
              <a:rPr lang="en-US" sz="1600" b="1" dirty="0">
                <a:solidFill>
                  <a:srgbClr val="00B0F0"/>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1.94e-11 (smallest fatality/injury )</a:t>
            </a:r>
          </a:p>
          <a:p>
            <a:endParaRPr lang="en-US" sz="1600" dirty="0">
              <a:latin typeface="Arial" panose="020B0604020202020204" pitchFamily="34" charset="0"/>
              <a:cs typeface="Arial" panose="020B0604020202020204" pitchFamily="34" charset="0"/>
            </a:endParaRPr>
          </a:p>
        </p:txBody>
      </p:sp>
      <p:grpSp>
        <p:nvGrpSpPr>
          <p:cNvPr id="5" name="Group 4"/>
          <p:cNvGrpSpPr/>
          <p:nvPr/>
        </p:nvGrpSpPr>
        <p:grpSpPr>
          <a:xfrm>
            <a:off x="636204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risk</a:t>
              </a:r>
            </a:p>
          </p:txBody>
        </p:sp>
      </p:grpSp>
      <p:cxnSp>
        <p:nvCxnSpPr>
          <p:cNvPr id="8" name="Straight Arrow Connector 7"/>
          <p:cNvCxnSpPr/>
          <p:nvPr/>
        </p:nvCxnSpPr>
        <p:spPr>
          <a:xfrm flipV="1">
            <a:off x="5882640" y="1036176"/>
            <a:ext cx="23509" cy="3698384"/>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5041942" y="5208877"/>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risk perception</a:t>
            </a:r>
          </a:p>
        </p:txBody>
      </p:sp>
      <p:grpSp>
        <p:nvGrpSpPr>
          <p:cNvPr id="6" name="Group 5">
            <a:extLst>
              <a:ext uri="{FF2B5EF4-FFF2-40B4-BE49-F238E27FC236}">
                <a16:creationId xmlns:a16="http://schemas.microsoft.com/office/drawing/2014/main" id="{7CDFAE28-C5B2-4E1A-AB3F-FD8C6AA3FCAD}"/>
              </a:ext>
            </a:extLst>
          </p:cNvPr>
          <p:cNvGrpSpPr/>
          <p:nvPr/>
        </p:nvGrpSpPr>
        <p:grpSpPr>
          <a:xfrm>
            <a:off x="5458146" y="0"/>
            <a:ext cx="6561208" cy="6858000"/>
            <a:chOff x="5528535" y="288046"/>
            <a:chExt cx="6561208" cy="6561208"/>
          </a:xfrm>
        </p:grpSpPr>
        <p:pic>
          <p:nvPicPr>
            <p:cNvPr id="3" name="Picture 2"/>
            <p:cNvPicPr>
              <a:picLocks noChangeAspect="1"/>
            </p:cNvPicPr>
            <p:nvPr/>
          </p:nvPicPr>
          <p:blipFill>
            <a:blip r:embed="rId3"/>
            <a:stretch>
              <a:fillRect/>
            </a:stretch>
          </p:blipFill>
          <p:spPr>
            <a:xfrm>
              <a:off x="5528535" y="288046"/>
              <a:ext cx="6561208" cy="6561208"/>
            </a:xfrm>
            <a:prstGeom prst="rect">
              <a:avLst/>
            </a:prstGeom>
          </p:spPr>
        </p:pic>
        <p:sp>
          <p:nvSpPr>
            <p:cNvPr id="10" name="TextBox 9"/>
            <p:cNvSpPr txBox="1"/>
            <p:nvPr/>
          </p:nvSpPr>
          <p:spPr>
            <a:xfrm>
              <a:off x="10552050" y="2390641"/>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22</a:t>
              </a:r>
            </a:p>
          </p:txBody>
        </p:sp>
        <p:sp>
          <p:nvSpPr>
            <p:cNvPr id="12" name="TextBox 11"/>
            <p:cNvSpPr txBox="1"/>
            <p:nvPr/>
          </p:nvSpPr>
          <p:spPr>
            <a:xfrm>
              <a:off x="6369614" y="3214497"/>
              <a:ext cx="940988"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Index 0</a:t>
              </a:r>
            </a:p>
          </p:txBody>
        </p:sp>
        <p:cxnSp>
          <p:nvCxnSpPr>
            <p:cNvPr id="4" name="Straight Arrow Connector 3"/>
            <p:cNvCxnSpPr/>
            <p:nvPr/>
          </p:nvCxnSpPr>
          <p:spPr>
            <a:xfrm flipH="1" flipV="1">
              <a:off x="6617110" y="2544529"/>
              <a:ext cx="128427" cy="64276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11022544" y="1676402"/>
              <a:ext cx="183936" cy="71423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991457" y="834866"/>
            <a:ext cx="3821984" cy="30777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FI_Rate</a:t>
            </a:r>
            <a:r>
              <a:rPr lang="en-US" sz="1400" baseline="-25000" dirty="0" err="1">
                <a:latin typeface="Arial" panose="020B0604020202020204" pitchFamily="34" charset="0"/>
                <a:cs typeface="Arial" panose="020B0604020202020204" pitchFamily="34" charset="0"/>
              </a:rPr>
              <a:t>value</a:t>
            </a:r>
            <a:r>
              <a:rPr lang="en-US" sz="1400" dirty="0">
                <a:latin typeface="Arial" panose="020B0604020202020204" pitchFamily="34" charset="0"/>
                <a:cs typeface="Arial" panose="020B0604020202020204" pitchFamily="34" charset="0"/>
              </a:rPr>
              <a:t> = 10 ^ (-1 * </a:t>
            </a:r>
            <a:r>
              <a:rPr lang="en-US" sz="1400" dirty="0" err="1">
                <a:latin typeface="Arial" panose="020B0604020202020204" pitchFamily="34" charset="0"/>
                <a:cs typeface="Arial" panose="020B0604020202020204" pitchFamily="34" charset="0"/>
              </a:rPr>
              <a:t>RiskPerception</a:t>
            </a:r>
            <a:r>
              <a:rPr lang="en-US" sz="1400" baseline="-25000" dirty="0" err="1">
                <a:latin typeface="Arial" panose="020B0604020202020204" pitchFamily="34" charset="0"/>
                <a:cs typeface="Arial" panose="020B0604020202020204" pitchFamily="34" charset="0"/>
              </a:rPr>
              <a:t>logvalue</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5568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8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r>
              <a:rPr lang="en-US" sz="1600" dirty="0" smtClean="0">
                <a:latin typeface="Arial" panose="020B0604020202020204" pitchFamily="34" charset="0"/>
                <a:cs typeface="Arial" panose="020B0604020202020204" pitchFamily="34" charset="0"/>
              </a:rPr>
              <a:t>Data Overview:</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For our proposed risk analysis, we will be obtaining fatality and workplace injury data from the department of US labor statistics.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 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administrative type work.</a:t>
            </a:r>
          </a:p>
          <a:p>
            <a:pPr marL="0" indent="0">
              <a:buNone/>
            </a:pP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a:t>
            </a:r>
            <a:r>
              <a:rPr lang="en-US" sz="800" dirty="0" smtClean="0"/>
              <a:t>Occupations</a:t>
            </a:r>
            <a:endParaRPr lang="en-US" sz="800" dirty="0"/>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3090579" y="6310349"/>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502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Data Methodology:  (file structure)</a:t>
            </a: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All the data was collected from the US department of Labor , and uploaded to a GITHUB repository. A series of </a:t>
            </a:r>
            <a:r>
              <a:rPr lang="en-US" sz="1400" dirty="0" err="1" smtClean="0">
                <a:latin typeface="Arial" panose="020B0604020202020204" pitchFamily="34" charset="0"/>
                <a:cs typeface="Arial" panose="020B0604020202020204" pitchFamily="34" charset="0"/>
              </a:rPr>
              <a:t>Jupyter</a:t>
            </a:r>
            <a:r>
              <a:rPr lang="en-US" sz="1400" dirty="0" smtClean="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extLst>
              <p:ext uri="{D42A27DB-BD31-4B8C-83A1-F6EECF244321}">
                <p14:modId xmlns:p14="http://schemas.microsoft.com/office/powerpoint/2010/main" val="381199873"/>
              </p:ext>
            </p:extLst>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Tree>
    <p:extLst>
      <p:ext uri="{BB962C8B-B14F-4D97-AF65-F5344CB8AC3E}">
        <p14:creationId xmlns:p14="http://schemas.microsoft.com/office/powerpoint/2010/main" val="177153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smtClean="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a:t>
            </a:r>
            <a:r>
              <a:rPr lang="en-US" sz="1100" dirty="0" smtClean="0"/>
              <a:t>Occupations</a:t>
            </a:r>
            <a:endParaRPr lang="en-US" sz="1100" dirty="0"/>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a:t>
            </a:r>
            <a:r>
              <a:rPr lang="en-US" sz="1400" dirty="0" smtClean="0">
                <a:latin typeface="Arial" panose="020B0604020202020204" pitchFamily="34" charset="0"/>
                <a:cs typeface="Arial" panose="020B0604020202020204" pitchFamily="34" charset="0"/>
              </a:rPr>
              <a:t>see that the numbering system increases in a numerical order, in proportionality to human physical manual difficulty.</a:t>
            </a:r>
            <a:endParaRPr lang="en-US" sz="14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4850559" y="6093214"/>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057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MATHEMATICAL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9559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786583"/>
            <a:ext cx="11212148" cy="5830527"/>
          </a:xfrm>
        </p:spPr>
        <p:txBody>
          <a:bodyPr>
            <a:noAutofit/>
          </a:bodyPr>
          <a:lstStyle/>
          <a:p>
            <a:pPr marL="0" indent="0">
              <a:buNone/>
            </a:pPr>
            <a:r>
              <a:rPr lang="en-US" sz="1400" dirty="0">
                <a:latin typeface="Arial" panose="020B0604020202020204" pitchFamily="34" charset="0"/>
                <a:cs typeface="Arial" panose="020B0604020202020204" pitchFamily="34" charset="0"/>
              </a:rPr>
              <a:t>N</a:t>
            </a:r>
            <a:r>
              <a:rPr lang="en-US" sz="1400" dirty="0" smtClean="0">
                <a:latin typeface="Arial" panose="020B0604020202020204" pitchFamily="34" charset="0"/>
                <a:cs typeface="Arial" panose="020B0604020202020204" pitchFamily="34" charset="0"/>
              </a:rPr>
              <a:t>ow that we are familiar with the data files and their contents, </a:t>
            </a: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can further explore the type of data collected and the reasoning behind it.</a:t>
            </a:r>
          </a:p>
          <a:p>
            <a:pPr marL="0" indent="0">
              <a:buNone/>
            </a:pPr>
            <a:endParaRPr lang="en-US" sz="14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To factor out the total population size:</a:t>
            </a:r>
          </a:p>
          <a:p>
            <a:pPr marL="0" indent="0" algn="ctr">
              <a:buNone/>
            </a:pPr>
            <a:r>
              <a:rPr lang="en-US" sz="1400" dirty="0" smtClean="0">
                <a:latin typeface="Arial" panose="020B0604020202020204" pitchFamily="34" charset="0"/>
                <a:cs typeface="Arial" panose="020B0604020202020204" pitchFamily="34" charset="0"/>
              </a:rPr>
              <a:t>(FATAL_COUNT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(INJURY_COUNT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a:t>
            </a:r>
            <a:r>
              <a:rPr lang="en-US" sz="1400" b="1" dirty="0" smtClean="0">
                <a:latin typeface="Arial" panose="020B0604020202020204" pitchFamily="34" charset="0"/>
                <a:cs typeface="Arial" panose="020B0604020202020204" pitchFamily="34" charset="0"/>
              </a:rPr>
              <a:t>FATAL_COUNT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INJURY_COUNT </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create a factor, where the magnitude of the index will demonstrate fatalities normalized to injuries. </a:t>
            </a:r>
          </a:p>
          <a:p>
            <a:pPr marL="342900" indent="-342900">
              <a:buAutoNum type="arabicPeriod" startAt="2"/>
            </a:pPr>
            <a:endParaRPr lang="en-US" sz="1400" dirty="0" smtClean="0">
              <a:latin typeface="Arial" panose="020B0604020202020204" pitchFamily="34" charset="0"/>
              <a:cs typeface="Arial" panose="020B0604020202020204" pitchFamily="34" charset="0"/>
            </a:endParaRPr>
          </a:p>
          <a:p>
            <a:pPr marL="342900" indent="-342900">
              <a:buAutoNum type="arabicPeriod" startAt="2"/>
            </a:pPr>
            <a:r>
              <a:rPr lang="en-US" sz="1400" dirty="0" smtClean="0">
                <a:latin typeface="Arial" panose="020B0604020202020204" pitchFamily="34" charset="0"/>
                <a:cs typeface="Arial" panose="020B0604020202020204" pitchFamily="34" charset="0"/>
              </a:rPr>
              <a:t>To create a risk perception index.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694755" y="5092784"/>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28297" y="5141229"/>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93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  Risk Perception Defined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55896" y="751517"/>
            <a:ext cx="11212148" cy="5619413"/>
          </a:xfrm>
        </p:spPr>
        <p:txBody>
          <a:bodyPr>
            <a:noAutofit/>
          </a:bodyPr>
          <a:lstStyle/>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a:t>
            </a:r>
            <a:r>
              <a:rPr lang="en-US" sz="1400" b="1" dirty="0" smtClean="0">
                <a:solidFill>
                  <a:srgbClr val="00B050"/>
                </a:solidFill>
                <a:latin typeface="Arial" panose="020B0604020202020204" pitchFamily="34" charset="0"/>
                <a:cs typeface="Arial" panose="020B0604020202020204" pitchFamily="34" charset="0"/>
              </a:rPr>
              <a:t>risk perception</a:t>
            </a:r>
            <a:r>
              <a:rPr lang="en-US" sz="1400" b="1" dirty="0" smtClean="0">
                <a:latin typeface="Arial" panose="020B0604020202020204" pitchFamily="34" charset="0"/>
                <a:cs typeface="Arial" panose="020B0604020202020204" pitchFamily="34" charset="0"/>
              </a:rPr>
              <a:t>) =  -1 * LOG10 [ AVG(FATAL_COUNT / INJURY_COUNT) ]</a:t>
            </a:r>
          </a:p>
          <a:p>
            <a:pPr marL="0" indent="0" algn="ctr">
              <a:buNone/>
            </a:pPr>
            <a:endParaRPr lang="en-US" sz="1400" b="1"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“Fatal risk log factor”, is not only the log of fatalities count divided by injuries count, it is also a measure of risk perception.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will end up with a graph that represents risk perception vs a measure of risk. We will use this graph to analyze the overall response of the data.</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lgn="ctr">
              <a:buNone/>
            </a:pPr>
            <a:endParaRPr lang="en-US" sz="1400" b="1"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18D1CD37-8CFB-4B53-B59A-33FF38E53C98}"/>
              </a:ext>
            </a:extLst>
          </p:cNvPr>
          <p:cNvGrpSpPr/>
          <p:nvPr/>
        </p:nvGrpSpPr>
        <p:grpSpPr>
          <a:xfrm>
            <a:off x="3942079" y="2987040"/>
            <a:ext cx="4802637" cy="3195159"/>
            <a:chOff x="7163312" y="1312696"/>
            <a:chExt cx="3404581" cy="2536739"/>
          </a:xfrm>
        </p:grpSpPr>
        <p:pic>
          <p:nvPicPr>
            <p:cNvPr id="14" name="Picture 13">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15" name="TextBox 14">
              <a:extLst>
                <a:ext uri="{FF2B5EF4-FFF2-40B4-BE49-F238E27FC236}">
                  <a16:creationId xmlns:a16="http://schemas.microsoft.com/office/drawing/2014/main" id="{38E521F6-9726-46B2-900F-D4EA8FC4E730}"/>
                </a:ext>
              </a:extLst>
            </p:cNvPr>
            <p:cNvSpPr txBox="1"/>
            <p:nvPr/>
          </p:nvSpPr>
          <p:spPr>
            <a:xfrm>
              <a:off x="8888169" y="3627271"/>
              <a:ext cx="334892" cy="222164"/>
            </a:xfrm>
            <a:prstGeom prst="rect">
              <a:avLst/>
            </a:prstGeom>
            <a:noFill/>
          </p:spPr>
          <p:txBody>
            <a:bodyPr wrap="none" rtlCol="0">
              <a:spAutoFit/>
            </a:bodyPr>
            <a:lstStyle/>
            <a:p>
              <a:r>
                <a:rPr lang="en-US" sz="1600" b="1" dirty="0" smtClean="0"/>
                <a:t>Risk</a:t>
              </a:r>
              <a:endParaRPr lang="en-US" sz="1600" b="1" dirty="0"/>
            </a:p>
          </p:txBody>
        </p:sp>
        <p:sp>
          <p:nvSpPr>
            <p:cNvPr id="16" name="TextBox 15">
              <a:extLst>
                <a:ext uri="{FF2B5EF4-FFF2-40B4-BE49-F238E27FC236}">
                  <a16:creationId xmlns:a16="http://schemas.microsoft.com/office/drawing/2014/main" id="{EE045E5E-F5D0-4BEE-A885-3875B38EE359}"/>
                </a:ext>
              </a:extLst>
            </p:cNvPr>
            <p:cNvSpPr txBox="1"/>
            <p:nvPr/>
          </p:nvSpPr>
          <p:spPr>
            <a:xfrm>
              <a:off x="7163312" y="1875857"/>
              <a:ext cx="428401" cy="1287919"/>
            </a:xfrm>
            <a:prstGeom prst="rect">
              <a:avLst/>
            </a:prstGeom>
            <a:noFill/>
          </p:spPr>
          <p:txBody>
            <a:bodyPr vert="vert270" wrap="none" rtlCol="0">
              <a:spAutoFit/>
            </a:bodyPr>
            <a:lstStyle/>
            <a:p>
              <a:pPr algn="ctr"/>
              <a:r>
                <a:rPr lang="en-US" sz="1600" b="1" dirty="0" smtClean="0"/>
                <a:t>Relative Fatality Index</a:t>
              </a:r>
            </a:p>
            <a:p>
              <a:pPr algn="ctr"/>
              <a:r>
                <a:rPr lang="en-US" sz="1600" b="1" dirty="0" smtClean="0"/>
                <a:t>Risk perception</a:t>
              </a:r>
              <a:endParaRPr lang="en-US" sz="1600" b="1" dirty="0"/>
            </a:p>
          </p:txBody>
        </p:sp>
      </p:grpSp>
      <p:sp>
        <p:nvSpPr>
          <p:cNvPr id="17" name="Rectangle 16">
            <a:extLst>
              <a:ext uri="{FF2B5EF4-FFF2-40B4-BE49-F238E27FC236}">
                <a16:creationId xmlns:a16="http://schemas.microsoft.com/office/drawing/2014/main" id="{C3E4F717-B1FD-43B1-8303-3247F5E07D6D}"/>
              </a:ext>
            </a:extLst>
          </p:cNvPr>
          <p:cNvSpPr/>
          <p:nvPr/>
        </p:nvSpPr>
        <p:spPr>
          <a:xfrm>
            <a:off x="4510921" y="645046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cxnSp>
        <p:nvCxnSpPr>
          <p:cNvPr id="18" name="Straight Arrow Connector 17"/>
          <p:cNvCxnSpPr/>
          <p:nvPr/>
        </p:nvCxnSpPr>
        <p:spPr>
          <a:xfrm flipV="1">
            <a:off x="4968240" y="6248917"/>
            <a:ext cx="3616960" cy="30136"/>
          </a:xfrm>
          <a:prstGeom prst="straightConnector1">
            <a:avLst/>
          </a:prstGeom>
          <a:ln w="254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48858" y="6104297"/>
            <a:ext cx="503664" cy="307777"/>
          </a:xfrm>
          <a:prstGeom prst="rect">
            <a:avLst/>
          </a:prstGeom>
          <a:noFill/>
        </p:spPr>
        <p:txBody>
          <a:bodyPr wrap="square" rtlCol="0">
            <a:spAutoFit/>
          </a:bodyPr>
          <a:lstStyle/>
          <a:p>
            <a:r>
              <a:rPr lang="en-US" sz="1400" b="1" dirty="0" smtClean="0">
                <a:solidFill>
                  <a:srgbClr val="FF0000"/>
                </a:solidFill>
                <a:latin typeface="Arial" panose="020B0604020202020204" pitchFamily="34" charset="0"/>
                <a:cs typeface="Arial" panose="020B0604020202020204" pitchFamily="34" charset="0"/>
              </a:rPr>
              <a:t>risk</a:t>
            </a:r>
            <a:endParaRPr lang="en-US" sz="1400" b="1" dirty="0">
              <a:solidFill>
                <a:srgbClr val="FF0000"/>
              </a:solidFill>
              <a:latin typeface="Arial" panose="020B0604020202020204" pitchFamily="34" charset="0"/>
              <a:cs typeface="Arial" panose="020B0604020202020204" pitchFamily="34" charset="0"/>
            </a:endParaRPr>
          </a:p>
        </p:txBody>
      </p:sp>
      <p:cxnSp>
        <p:nvCxnSpPr>
          <p:cNvPr id="20" name="Straight Arrow Connector 19"/>
          <p:cNvCxnSpPr/>
          <p:nvPr/>
        </p:nvCxnSpPr>
        <p:spPr>
          <a:xfrm flipV="1">
            <a:off x="3545678" y="3261429"/>
            <a:ext cx="10399" cy="1783161"/>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2691870" y="5442771"/>
            <a:ext cx="1707615"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r</a:t>
            </a:r>
            <a:r>
              <a:rPr lang="en-US" sz="1400" b="1" dirty="0" smtClean="0">
                <a:solidFill>
                  <a:srgbClr val="00B050"/>
                </a:solidFill>
                <a:latin typeface="Arial" panose="020B0604020202020204" pitchFamily="34" charset="0"/>
                <a:cs typeface="Arial" panose="020B0604020202020204" pitchFamily="34" charset="0"/>
              </a:rPr>
              <a:t>isk perception</a:t>
            </a:r>
            <a:endParaRPr lang="en-US" sz="14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8803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44460</TotalTime>
  <Words>2349</Words>
  <Application>Microsoft Office PowerPoint</Application>
  <PresentationFormat>Widescreen</PresentationFormat>
  <Paragraphs>376</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277</cp:revision>
  <dcterms:created xsi:type="dcterms:W3CDTF">2017-11-01T18:42:53Z</dcterms:created>
  <dcterms:modified xsi:type="dcterms:W3CDTF">2021-04-15T22:00:33Z</dcterms:modified>
</cp:coreProperties>
</file>