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423" r:id="rId3"/>
    <p:sldId id="439" r:id="rId4"/>
    <p:sldId id="437" r:id="rId5"/>
    <p:sldId id="401" r:id="rId6"/>
    <p:sldId id="452" r:id="rId7"/>
    <p:sldId id="453" r:id="rId8"/>
    <p:sldId id="407" r:id="rId9"/>
    <p:sldId id="451" r:id="rId10"/>
    <p:sldId id="428" r:id="rId11"/>
    <p:sldId id="430" r:id="rId12"/>
    <p:sldId id="443" r:id="rId13"/>
    <p:sldId id="424" r:id="rId14"/>
    <p:sldId id="425" r:id="rId15"/>
    <p:sldId id="447" r:id="rId16"/>
    <p:sldId id="444" r:id="rId17"/>
    <p:sldId id="446" r:id="rId18"/>
    <p:sldId id="450" r:id="rId19"/>
    <p:sldId id="449" r:id="rId20"/>
    <p:sldId id="435" r:id="rId21"/>
    <p:sldId id="429" r:id="rId22"/>
    <p:sldId id="434" r:id="rId23"/>
    <p:sldId id="402" r:id="rId24"/>
    <p:sldId id="394" r:id="rId25"/>
    <p:sldId id="396" r:id="rId26"/>
    <p:sldId id="440" r:id="rId27"/>
    <p:sldId id="3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22</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27</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8</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10</a:t>
            </a:fld>
            <a:endParaRPr lang="en-US"/>
          </a:p>
        </p:txBody>
      </p:sp>
    </p:spTree>
    <p:extLst>
      <p:ext uri="{BB962C8B-B14F-4D97-AF65-F5344CB8AC3E}">
        <p14:creationId xmlns:p14="http://schemas.microsoft.com/office/powerpoint/2010/main" val="308122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11</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12</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19</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21</a:t>
            </a:fld>
            <a:endParaRPr lang="en-US"/>
          </a:p>
        </p:txBody>
      </p:sp>
    </p:spTree>
    <p:extLst>
      <p:ext uri="{BB962C8B-B14F-4D97-AF65-F5344CB8AC3E}">
        <p14:creationId xmlns:p14="http://schemas.microsoft.com/office/powerpoint/2010/main" val="313868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hsintegration/yfd-phd-bls-data/tree/master/script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11</a:t>
            </a:r>
            <a:r>
              <a:rPr lang="en-US" sz="1600" dirty="0" smtClean="0"/>
              <a:t>/02/2020</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84904"/>
            <a:ext cx="11065034" cy="5535562"/>
          </a:xfrm>
        </p:spPr>
        <p:txBody>
          <a:bodyPr>
            <a:noAutofit/>
          </a:bodyPr>
          <a:lstStyle/>
          <a:p>
            <a:r>
              <a:rPr lang="en-US" sz="1800" dirty="0">
                <a:latin typeface="Arial" panose="020B0604020202020204" pitchFamily="34" charset="0"/>
                <a:cs typeface="Arial" panose="020B0604020202020204" pitchFamily="34" charset="0"/>
              </a:rPr>
              <a:t>This descriptive analysis of the data  will examine injury prevalence within 2011 to 2018.   </a:t>
            </a:r>
          </a:p>
          <a:p>
            <a:pPr lvl="1"/>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Injury prevalence will be defined as the total number of reported injuries in one year by the department of labor.  The data provided for each consecutive year will be examined and I will determine if we use it individually or combined as an average, as an overall datapoint.  </a:t>
            </a:r>
          </a:p>
          <a:p>
            <a:pPr lvl="1"/>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total number of fatalities per year will used as an additional independent variable that measures risk.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For the purpose of this study risk perception will be determined by the conjunction of the independent variables.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significance of differences observed by exploring associations between independent categorical and/or continuous variables and the outcome of interest will be examined.</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Additionally, twenty existing risk perception publications have been reviewed so far to determine previously established correlation between risk perception and injuries.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DDEFA8F-D307-4C9F-A99E-61397EE9608B}"/>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 Analysis</a:t>
            </a:r>
          </a:p>
        </p:txBody>
      </p:sp>
    </p:spTree>
    <p:extLst>
      <p:ext uri="{BB962C8B-B14F-4D97-AF65-F5344CB8AC3E}">
        <p14:creationId xmlns:p14="http://schemas.microsoft.com/office/powerpoint/2010/main" val="164109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19"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Also that </a:t>
            </a:r>
            <a:r>
              <a:rPr lang="en-US" sz="2000" dirty="0" smtClean="0">
                <a:latin typeface="Arial" panose="020B0604020202020204" pitchFamily="34" charset="0"/>
                <a:cs typeface="Arial" panose="020B0604020202020204" pitchFamily="34" charset="0"/>
              </a:rPr>
              <a:t>professionals </a:t>
            </a:r>
            <a:r>
              <a:rPr lang="en-US" sz="2000" dirty="0">
                <a:latin typeface="Arial" panose="020B0604020202020204" pitchFamily="34" charset="0"/>
                <a:cs typeface="Arial" panose="020B0604020202020204" pitchFamily="34" charset="0"/>
              </a:rPr>
              <a:t>in educational and Health care institutions have a lower risk perception than those in Manufacturing.</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272981" y="853436"/>
            <a:ext cx="5458776" cy="3944705"/>
            <a:chOff x="7114166" y="1312696"/>
            <a:chExt cx="3453727" cy="2588568"/>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453070" y="3624265"/>
              <a:ext cx="1145250" cy="276999"/>
            </a:xfrm>
            <a:prstGeom prst="rect">
              <a:avLst/>
            </a:prstGeom>
            <a:noFill/>
          </p:spPr>
          <p:txBody>
            <a:bodyPr wrap="none" rtlCol="0">
              <a:spAutoFit/>
            </a:bodyPr>
            <a:lstStyle/>
            <a:p>
              <a:r>
                <a:rPr lang="en-US" sz="1200" dirty="0"/>
                <a:t>Risk Perception</a:t>
              </a:r>
            </a:p>
          </p:txBody>
        </p:sp>
        <p:sp>
          <p:nvSpPr>
            <p:cNvPr id="10" name="TextBox 9">
              <a:extLst>
                <a:ext uri="{FF2B5EF4-FFF2-40B4-BE49-F238E27FC236}">
                  <a16:creationId xmlns:a16="http://schemas.microsoft.com/office/drawing/2014/main" id="{EE045E5E-F5D0-4BEE-A885-3875B38EE359}"/>
                </a:ext>
              </a:extLst>
            </p:cNvPr>
            <p:cNvSpPr txBox="1"/>
            <p:nvPr/>
          </p:nvSpPr>
          <p:spPr>
            <a:xfrm>
              <a:off x="7114166" y="2106872"/>
              <a:ext cx="369332" cy="553998"/>
            </a:xfrm>
            <a:prstGeom prst="rect">
              <a:avLst/>
            </a:prstGeom>
            <a:noFill/>
          </p:spPr>
          <p:txBody>
            <a:bodyPr vert="vert270" wrap="none" rtlCol="0">
              <a:spAutoFit/>
            </a:bodyPr>
            <a:lstStyle/>
            <a:p>
              <a:r>
                <a:rPr lang="en-US" sz="1200" dirty="0"/>
                <a:t>Injuries</a:t>
              </a: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ask="http://schemas.microsoft.com/office/drawing/2018/sketchyshapes" xmln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laboratory professionals that have innate</a:t>
            </a:r>
          </a:p>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experience 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ask="http://schemas.microsoft.com/office/drawing/2018/sketchyshapes" xmln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7794" y="681898"/>
            <a:ext cx="7562972" cy="5138020"/>
          </a:xfrm>
          <a:prstGeom prst="rect">
            <a:avLst/>
          </a:prstGeom>
        </p:spPr>
      </p:pic>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a:t>
            </a:r>
            <a:r>
              <a:rPr lang="en-US" sz="2000" b="1" dirty="0" smtClean="0">
                <a:latin typeface="Arial" panose="020B0604020202020204" pitchFamily="34" charset="0"/>
                <a:cs typeface="Arial" panose="020B0604020202020204" pitchFamily="34" charset="0"/>
              </a:rPr>
              <a:t>Data</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714657" y="6066812"/>
            <a:ext cx="10790334" cy="581765"/>
          </a:xfrm>
        </p:spPr>
        <p:txBody>
          <a:bodyPr>
            <a:noAutofit/>
          </a:bodyPr>
          <a:lstStyle/>
          <a:p>
            <a:pPr marL="0" indent="0">
              <a:buNone/>
            </a:pPr>
            <a:r>
              <a:rPr lang="en-US" sz="1600" dirty="0" smtClean="0">
                <a:cs typeface="Arial" panose="020B0604020202020204" pitchFamily="34" charset="0"/>
              </a:rPr>
              <a:t>All Data is kept in the GITHUB depository,</a:t>
            </a:r>
          </a:p>
          <a:p>
            <a:pPr marL="0" indent="0">
              <a:buNone/>
            </a:pPr>
            <a:r>
              <a:rPr lang="en-US" sz="1600" b="1" dirty="0" smtClean="0"/>
              <a:t>GitHub</a:t>
            </a:r>
            <a:r>
              <a:rPr lang="en-US" sz="1600" dirty="0"/>
              <a:t> brings together the world's largest community of developers to discover, share, and build better software.</a:t>
            </a:r>
            <a:r>
              <a:rPr lang="en-US" dirty="0"/>
              <a:t> </a:t>
            </a:r>
            <a:endParaRPr lang="en-US" sz="1800" dirty="0">
              <a:cs typeface="Arial" panose="020B0604020202020204" pitchFamily="34" charset="0"/>
            </a:endParaRPr>
          </a:p>
        </p:txBody>
      </p:sp>
      <p:sp>
        <p:nvSpPr>
          <p:cNvPr id="7" name="TextBox 6"/>
          <p:cNvSpPr txBox="1"/>
          <p:nvPr/>
        </p:nvSpPr>
        <p:spPr>
          <a:xfrm>
            <a:off x="460150" y="3793282"/>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92028" y="4034277"/>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1123117" y="4034277"/>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1123117" y="4218943"/>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41564" y="2017415"/>
            <a:ext cx="4633320" cy="338554"/>
          </a:xfrm>
          <a:prstGeom prst="rect">
            <a:avLst/>
          </a:prstGeom>
          <a:noFill/>
        </p:spPr>
        <p:txBody>
          <a:bodyPr wrap="none" rtlCol="0">
            <a:spAutoFit/>
          </a:bodyPr>
          <a:lstStyle/>
          <a:p>
            <a:r>
              <a:rPr lang="en-US" sz="1600" b="1" dirty="0">
                <a:solidFill>
                  <a:schemeClr val="bg1"/>
                </a:solidFill>
                <a:hlinkClick r:id="rId3"/>
              </a:rPr>
              <a:t>https://github.com/ehsintegration/yfd-phd-bls-data</a:t>
            </a:r>
            <a:endParaRPr lang="en-US" sz="1600" dirty="0"/>
          </a:p>
        </p:txBody>
      </p: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a:t>
            </a:r>
            <a:r>
              <a:rPr lang="en-US" sz="2000" b="1" dirty="0" smtClean="0">
                <a:latin typeface="Arial" panose="020B0604020202020204" pitchFamily="34" charset="0"/>
                <a:cs typeface="Arial" panose="020B0604020202020204" pitchFamily="34" charset="0"/>
              </a:rPr>
              <a:t>Data Extraction and Usage</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1065034" cy="5535562"/>
          </a:xfrm>
        </p:spPr>
        <p:txBody>
          <a:bodyPr>
            <a:noAutofit/>
          </a:bodyPr>
          <a:lstStyle/>
          <a:p>
            <a:r>
              <a:rPr lang="en-US" sz="1800" dirty="0" smtClean="0">
                <a:latin typeface="Arial" panose="020B0604020202020204" pitchFamily="34" charset="0"/>
                <a:cs typeface="Arial" panose="020B0604020202020204" pitchFamily="34" charset="0"/>
              </a:rPr>
              <a:t>All of the DATA is stored in the DATA folder in the GITHUB repository. </a:t>
            </a:r>
          </a:p>
          <a:p>
            <a:pPr lvl="1"/>
            <a:r>
              <a:rPr lang="en-US" sz="1400" dirty="0" smtClean="0">
                <a:latin typeface="Arial" panose="020B0604020202020204" pitchFamily="34" charset="0"/>
                <a:cs typeface="Arial" panose="020B0604020202020204" pitchFamily="34" charset="0"/>
              </a:rPr>
              <a:t>This data had to be manually downloaded and stitched together. The WEB systems, limited the size of the queries. </a:t>
            </a:r>
          </a:p>
          <a:p>
            <a:pPr lvl="1"/>
            <a:r>
              <a:rPr lang="en-US" sz="1400" dirty="0" smtClean="0">
                <a:latin typeface="Arial" panose="020B0604020202020204" pitchFamily="34" charset="0"/>
                <a:cs typeface="Arial" panose="020B0604020202020204" pitchFamily="34" charset="0"/>
              </a:rPr>
              <a:t>This was a long and manual process, in order to collate the data into the CSV files that are currently in the repository.</a:t>
            </a:r>
          </a:p>
          <a:p>
            <a:pPr lvl="1"/>
            <a:endParaRPr lang="en-US" sz="14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All of the SCRIPTS to process the data are stored in the scripts directory.</a:t>
            </a:r>
          </a:p>
          <a:p>
            <a:pPr lvl="1"/>
            <a:r>
              <a:rPr lang="en-US" sz="1400" dirty="0" smtClean="0">
                <a:latin typeface="Arial" panose="020B0604020202020204" pitchFamily="34" charset="0"/>
                <a:cs typeface="Arial" panose="020B0604020202020204" pitchFamily="34" charset="0"/>
              </a:rPr>
              <a:t>These are living documents that contain documentation, code, and results for the different analysis that are needed.</a:t>
            </a:r>
          </a:p>
          <a:p>
            <a:pPr lvl="1"/>
            <a:endParaRPr lang="en-US" sz="1400" dirty="0">
              <a:latin typeface="Arial" panose="020B0604020202020204" pitchFamily="34" charset="0"/>
              <a:cs typeface="Arial" panose="020B0604020202020204" pitchFamily="34" charset="0"/>
            </a:endParaRPr>
          </a:p>
          <a:p>
            <a:pPr marL="457200" lvl="1" indent="0">
              <a:buNone/>
            </a:pPr>
            <a:endParaRPr lang="en-US" sz="14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The first analysis is analyze the data counts, to determine sample size. In the scripts directory, the data count script parses the desire data cluster, into a dictionary of occupational codes to data. Therefore, we can extract the data for each occupational code, or clusters of occupational codes.</a:t>
            </a: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p>
          <a:p>
            <a:endParaRPr lang="en-US" sz="1600" b="1" dirty="0" smtClean="0">
              <a:solidFill>
                <a:srgbClr val="7030A0"/>
              </a:solidFill>
              <a:latin typeface="Courier New" panose="02070309020205020404" pitchFamily="49" charset="0"/>
              <a:cs typeface="Courier New" panose="02070309020205020404" pitchFamily="49" charset="0"/>
            </a:endParaRPr>
          </a:p>
          <a:p>
            <a:r>
              <a:rPr lang="en-US" sz="1600" dirty="0" smtClean="0">
                <a:latin typeface="Arial" panose="020B0604020202020204" pitchFamily="34" charset="0"/>
                <a:cs typeface="Arial" panose="020B0604020202020204" pitchFamily="34" charset="0"/>
              </a:rPr>
              <a:t>With this ability we can scan down occupational clusters, to retrieve from the data dictionary the required data.</a:t>
            </a:r>
            <a:r>
              <a:rPr lang="en-US" sz="1600" dirty="0" smtClean="0">
                <a:solidFill>
                  <a:srgbClr val="7030A0"/>
                </a:solidFill>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lvl="1"/>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16671"/>
            <a:ext cx="10790334" cy="5602116"/>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a:t>
            </a:r>
            <a:r>
              <a:rPr lang="en-US" sz="1800" dirty="0" smtClean="0">
                <a:latin typeface="Arial" panose="020B0604020202020204" pitchFamily="34" charset="0"/>
                <a:cs typeface="Arial" panose="020B0604020202020204" pitchFamily="34" charset="0"/>
              </a:rPr>
              <a:t>, of which all</a:t>
            </a:r>
            <a:r>
              <a:rPr lang="en-US"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a:t>
            </a:r>
            <a:r>
              <a:rPr lang="en-US" sz="1800" dirty="0" smtClean="0">
                <a:solidFill>
                  <a:srgbClr val="00B050"/>
                </a:solidFill>
                <a:latin typeface="Arial" panose="020B0604020202020204" pitchFamily="34" charset="0"/>
                <a:cs typeface="Arial" panose="020B0604020202020204" pitchFamily="34" charset="0"/>
              </a:rPr>
              <a:t>the </a:t>
            </a:r>
            <a:r>
              <a:rPr lang="en-US" sz="1800" dirty="0" smtClean="0">
                <a:solidFill>
                  <a:srgbClr val="00B050"/>
                </a:solidFill>
                <a:latin typeface="Arial" panose="020B0604020202020204" pitchFamily="34" charset="0"/>
                <a:cs typeface="Arial" panose="020B0604020202020204" pitchFamily="34" charset="0"/>
              </a:rPr>
              <a:t>collected data points in the study exceeds the required </a:t>
            </a:r>
            <a:r>
              <a:rPr lang="en-US" sz="1800" dirty="0" smtClean="0">
                <a:solidFill>
                  <a:srgbClr val="00B050"/>
                </a:solidFill>
                <a:latin typeface="Arial" panose="020B0604020202020204" pitchFamily="34" charset="0"/>
                <a:cs typeface="Arial" panose="020B0604020202020204" pitchFamily="34" charset="0"/>
              </a:rPr>
              <a:t>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a:t>
            </a:r>
            <a:r>
              <a:rPr lang="en-US" sz="2000" b="1" dirty="0" smtClean="0">
                <a:latin typeface="Arial" panose="020B0604020202020204" pitchFamily="34" charset="0"/>
                <a:cs typeface="Arial" panose="020B0604020202020204" pitchFamily="34" charset="0"/>
              </a:rPr>
              <a:t>Size - DATA</a:t>
            </a:r>
            <a:endParaRPr lang="en-US" sz="2000" b="1" dirty="0">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537029" y="916671"/>
            <a:ext cx="10790334" cy="1425373"/>
          </a:xfrm>
        </p:spPr>
        <p:txBody>
          <a:bodyPr>
            <a:noAutofit/>
          </a:bodyPr>
          <a:lstStyle/>
          <a:p>
            <a:pPr marL="0" indent="0">
              <a:buNone/>
            </a:pPr>
            <a:r>
              <a:rPr lang="en-US" sz="1800" b="1" dirty="0" smtClean="0">
                <a:latin typeface="Arial" panose="020B0604020202020204" pitchFamily="34" charset="0"/>
                <a:cs typeface="Arial" panose="020B0604020202020204" pitchFamily="34" charset="0"/>
              </a:rPr>
              <a:t>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All data points for each combination exceeds a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59307" y="2342044"/>
            <a:ext cx="11420475" cy="1733550"/>
          </a:xfrm>
          <a:prstGeom prst="rect">
            <a:avLst/>
          </a:prstGeom>
        </p:spPr>
      </p:pic>
      <p:sp>
        <p:nvSpPr>
          <p:cNvPr id="8" name="Content Placeholder 2"/>
          <p:cNvSpPr txBox="1">
            <a:spLocks/>
          </p:cNvSpPr>
          <p:nvPr/>
        </p:nvSpPr>
        <p:spPr>
          <a:xfrm>
            <a:off x="674377" y="4412162"/>
            <a:ext cx="10790334" cy="2112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latin typeface="Arial" panose="020B0604020202020204" pitchFamily="34" charset="0"/>
                <a:cs typeface="Arial" panose="020B0604020202020204" pitchFamily="34" charset="0"/>
              </a:rPr>
              <a:t>Sample size:  </a:t>
            </a:r>
          </a:p>
          <a:p>
            <a:r>
              <a:rPr lang="en-US" sz="1800" dirty="0" err="1" smtClean="0">
                <a:latin typeface="Arial" panose="020B0604020202020204" pitchFamily="34" charset="0"/>
                <a:cs typeface="Arial" panose="020B0604020202020204" pitchFamily="34" charset="0"/>
              </a:rPr>
              <a:t>Data_count</a:t>
            </a:r>
            <a:r>
              <a:rPr lang="en-US" sz="1800" dirty="0" smtClean="0">
                <a:latin typeface="Arial" panose="020B0604020202020204" pitchFamily="34" charset="0"/>
                <a:cs typeface="Arial" panose="020B0604020202020204" pitchFamily="34" charset="0"/>
              </a:rPr>
              <a:t> scripts </a:t>
            </a:r>
            <a:r>
              <a:rPr lang="en-US" sz="1800" dirty="0" smtClean="0">
                <a:latin typeface="Arial" panose="020B0604020202020204" pitchFamily="34" charset="0"/>
                <a:cs typeface="Arial" panose="020B0604020202020204" pitchFamily="34" charset="0"/>
              </a:rPr>
              <a:t>is an </a:t>
            </a:r>
            <a:r>
              <a:rPr lang="en-US" sz="1800" dirty="0" smtClean="0">
                <a:latin typeface="Arial" panose="020B0604020202020204" pitchFamily="34" charset="0"/>
                <a:cs typeface="Arial" panose="020B0604020202020204" pitchFamily="34" charset="0"/>
              </a:rPr>
              <a:t>interactive analysis of the data. Where we explore what SOC job codes that have been reported, and what is the count per SOC group structure by discipline.</a:t>
            </a:r>
          </a:p>
          <a:p>
            <a:pPr lvl="1"/>
            <a:r>
              <a:rPr lang="en-US" sz="1600" dirty="0" smtClean="0"/>
              <a:t>SOC </a:t>
            </a:r>
            <a:r>
              <a:rPr lang="en-US" sz="1600" dirty="0"/>
              <a:t>Level Groups </a:t>
            </a:r>
          </a:p>
          <a:p>
            <a:pPr lvl="2"/>
            <a:r>
              <a:rPr lang="en-US" sz="1600" dirty="0" smtClean="0"/>
              <a:t>Level </a:t>
            </a:r>
            <a:r>
              <a:rPr lang="en-US" sz="1600" dirty="0"/>
              <a:t>1 "11XXXX", "12XXXX"....</a:t>
            </a:r>
            <a:br>
              <a:rPr lang="en-US" sz="1600" dirty="0"/>
            </a:br>
            <a:r>
              <a:rPr lang="en-US" sz="1600" dirty="0"/>
              <a:t>Level 2 "110XXX", "111XXX", "120XXX"...</a:t>
            </a:r>
            <a:br>
              <a:rPr lang="en-US" sz="1600" dirty="0"/>
            </a:br>
            <a:r>
              <a:rPr lang="en-US" sz="1600" dirty="0"/>
              <a:t>Level 3 "1101XX", "1102XX", "1201XX"......</a:t>
            </a:r>
          </a:p>
          <a:p>
            <a:endParaRPr lang="en-US" sz="1800" dirty="0" smtClean="0">
              <a:solidFill>
                <a:srgbClr val="00B05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p:txBody>
      </p:sp>
      <p:sp>
        <p:nvSpPr>
          <p:cNvPr id="9" name="TextBox 8"/>
          <p:cNvSpPr txBox="1"/>
          <p:nvPr/>
        </p:nvSpPr>
        <p:spPr>
          <a:xfrm>
            <a:off x="2513127" y="674798"/>
            <a:ext cx="7659312" cy="369332"/>
          </a:xfrm>
          <a:prstGeom prst="rect">
            <a:avLst/>
          </a:prstGeom>
          <a:noFill/>
        </p:spPr>
        <p:txBody>
          <a:bodyPr wrap="square" rtlCol="0">
            <a:spAutoFit/>
          </a:bodyPr>
          <a:lstStyle/>
          <a:p>
            <a:r>
              <a:rPr lang="en-US" dirty="0">
                <a:hlinkClick r:id="rId3"/>
              </a:rPr>
              <a:t>https://github.com/ehsintegration/yfd-phd-bls-data/tree/master/scripts</a:t>
            </a:r>
            <a:endParaRPr lang="en-US" dirty="0"/>
          </a:p>
        </p:txBody>
      </p:sp>
    </p:spTree>
    <p:extLst>
      <p:ext uri="{BB962C8B-B14F-4D97-AF65-F5344CB8AC3E}">
        <p14:creationId xmlns:p14="http://schemas.microsoft.com/office/powerpoint/2010/main" val="413504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43830</TotalTime>
  <Words>2698</Words>
  <Application>Microsoft Office PowerPoint</Application>
  <PresentationFormat>Widescreen</PresentationFormat>
  <Paragraphs>557</Paragraphs>
  <Slides>27</Slides>
  <Notes>11</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11/02/2020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224</cp:revision>
  <dcterms:created xsi:type="dcterms:W3CDTF">2017-11-01T18:42:53Z</dcterms:created>
  <dcterms:modified xsi:type="dcterms:W3CDTF">2020-11-03T05:06:30Z</dcterms:modified>
</cp:coreProperties>
</file>