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6" r:id="rId2"/>
    <p:sldId id="483" r:id="rId3"/>
    <p:sldId id="423" r:id="rId4"/>
    <p:sldId id="439" r:id="rId5"/>
    <p:sldId id="437" r:id="rId6"/>
    <p:sldId id="462" r:id="rId7"/>
    <p:sldId id="463" r:id="rId8"/>
    <p:sldId id="464" r:id="rId9"/>
    <p:sldId id="465" r:id="rId10"/>
    <p:sldId id="407" r:id="rId11"/>
    <p:sldId id="454" r:id="rId12"/>
    <p:sldId id="401" r:id="rId13"/>
    <p:sldId id="456" r:id="rId14"/>
    <p:sldId id="457" r:id="rId15"/>
    <p:sldId id="458" r:id="rId16"/>
    <p:sldId id="459" r:id="rId17"/>
    <p:sldId id="467" r:id="rId18"/>
    <p:sldId id="424" r:id="rId19"/>
    <p:sldId id="425" r:id="rId20"/>
    <p:sldId id="435" r:id="rId21"/>
    <p:sldId id="460" r:id="rId22"/>
    <p:sldId id="474" r:id="rId23"/>
    <p:sldId id="475" r:id="rId24"/>
    <p:sldId id="466" r:id="rId25"/>
    <p:sldId id="430" r:id="rId26"/>
    <p:sldId id="443" r:id="rId27"/>
    <p:sldId id="447" r:id="rId28"/>
    <p:sldId id="444" r:id="rId29"/>
    <p:sldId id="446" r:id="rId30"/>
    <p:sldId id="450" r:id="rId31"/>
    <p:sldId id="449" r:id="rId32"/>
    <p:sldId id="470" r:id="rId33"/>
    <p:sldId id="486" r:id="rId34"/>
    <p:sldId id="477" r:id="rId35"/>
    <p:sldId id="478" r:id="rId36"/>
    <p:sldId id="480" r:id="rId37"/>
    <p:sldId id="482" r:id="rId38"/>
    <p:sldId id="484" r:id="rId39"/>
    <p:sldId id="485" r:id="rId40"/>
    <p:sldId id="468" r:id="rId41"/>
    <p:sldId id="429" r:id="rId42"/>
    <p:sldId id="434" r:id="rId43"/>
    <p:sldId id="469" r:id="rId44"/>
    <p:sldId id="402" r:id="rId45"/>
    <p:sldId id="394" r:id="rId46"/>
    <p:sldId id="396" r:id="rId47"/>
    <p:sldId id="440" r:id="rId48"/>
    <p:sldId id="36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5" d="100"/>
          <a:sy n="105" d="100"/>
        </p:scale>
        <p:origin x="84" y="204"/>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Greater Risk Perception = less fatalities</a:t>
            </a:r>
          </a:p>
          <a:p>
            <a:r>
              <a:rPr lang="en-US" dirty="0"/>
              <a:t>Fatalities divided by Injuries --</a:t>
            </a:r>
            <a:r>
              <a:rPr lang="en-US" dirty="0">
                <a:sym typeface="Wingdings" panose="05000000000000000000" pitchFamily="2" charset="2"/>
              </a:rPr>
              <a:t> Risk perception profile</a:t>
            </a:r>
          </a:p>
          <a:p>
            <a:r>
              <a:rPr lang="en-US" dirty="0">
                <a:sym typeface="Wingdings" panose="05000000000000000000" pitchFamily="2" charset="2"/>
              </a:rPr>
              <a:t>Higher RP, lower fatality rate</a:t>
            </a:r>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35</a:t>
            </a:fld>
            <a:endParaRPr lang="en-US"/>
          </a:p>
        </p:txBody>
      </p:sp>
    </p:spTree>
    <p:extLst>
      <p:ext uri="{BB962C8B-B14F-4D97-AF65-F5344CB8AC3E}">
        <p14:creationId xmlns:p14="http://schemas.microsoft.com/office/powerpoint/2010/main" val="375348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selected the Log Equation used?</a:t>
            </a:r>
          </a:p>
          <a:p>
            <a:r>
              <a:rPr lang="en-US" dirty="0"/>
              <a:t>Because some data has large values and other small.  By taking the log it allows us to look at the data in as a linear distribution.  </a:t>
            </a:r>
          </a:p>
          <a:p>
            <a:endParaRPr lang="en-US" dirty="0"/>
          </a:p>
          <a:p>
            <a:r>
              <a:rPr lang="en-US" dirty="0"/>
              <a:t>Then took the anti log in order to convert back to a true (numerical) fatality/injury rate (independent of occupation size).</a:t>
            </a:r>
          </a:p>
          <a:p>
            <a:endParaRPr lang="en-US" dirty="0"/>
          </a:p>
          <a:p>
            <a:r>
              <a:rPr lang="en-US" dirty="0"/>
              <a:t>The X value is risk.</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277652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39</a:t>
            </a:fld>
            <a:endParaRPr lang="en-US"/>
          </a:p>
        </p:txBody>
      </p:sp>
    </p:spTree>
    <p:extLst>
      <p:ext uri="{BB962C8B-B14F-4D97-AF65-F5344CB8AC3E}">
        <p14:creationId xmlns:p14="http://schemas.microsoft.com/office/powerpoint/2010/main" val="77219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41</a:t>
            </a:fld>
            <a:endParaRPr lang="en-US"/>
          </a:p>
        </p:txBody>
      </p:sp>
    </p:spTree>
    <p:extLst>
      <p:ext uri="{BB962C8B-B14F-4D97-AF65-F5344CB8AC3E}">
        <p14:creationId xmlns:p14="http://schemas.microsoft.com/office/powerpoint/2010/main" val="313868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42</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48</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10</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19</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25</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26</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30</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31</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33</a:t>
            </a:fld>
            <a:endParaRPr lang="en-US"/>
          </a:p>
        </p:txBody>
      </p:sp>
    </p:spTree>
    <p:extLst>
      <p:ext uri="{BB962C8B-B14F-4D97-AF65-F5344CB8AC3E}">
        <p14:creationId xmlns:p14="http://schemas.microsoft.com/office/powerpoint/2010/main" val="3430999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34</a:t>
            </a:fld>
            <a:endParaRPr lang="en-US"/>
          </a:p>
        </p:txBody>
      </p:sp>
    </p:spTree>
    <p:extLst>
      <p:ext uri="{BB962C8B-B14F-4D97-AF65-F5344CB8AC3E}">
        <p14:creationId xmlns:p14="http://schemas.microsoft.com/office/powerpoint/2010/main" val="400449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846359"/>
            <a:ext cx="10146199" cy="4793942"/>
          </a:xfrm>
        </p:spPr>
        <p:txBody>
          <a:bodyPr>
            <a:noAutofit/>
          </a:bodyPr>
          <a:lstStyle/>
          <a:p>
            <a:r>
              <a:rPr lang="en-US" sz="3200" b="1" dirty="0"/>
              <a:t>Relationship between Occupational Injury Probability</a:t>
            </a:r>
            <a:br>
              <a:rPr lang="en-US" sz="3200" b="1" dirty="0"/>
            </a:br>
            <a:r>
              <a:rPr lang="en-US" sz="3200" b="1" dirty="0"/>
              <a:t>and Risk Perception in Industry</a:t>
            </a:r>
            <a:r>
              <a:rPr lang="en-US" sz="2800" dirty="0"/>
              <a:t/>
            </a:r>
            <a:br>
              <a:rPr lang="en-US" sz="2800" dirty="0"/>
            </a:br>
            <a:r>
              <a:rPr lang="en-US" sz="3200" dirty="0"/>
              <a:t> </a:t>
            </a:r>
            <a:br>
              <a:rPr lang="en-US" sz="3200" dirty="0"/>
            </a:br>
            <a:r>
              <a:rPr lang="en-US" sz="2400" dirty="0"/>
              <a:t/>
            </a:r>
            <a:br>
              <a:rPr lang="en-US" sz="2400" dirty="0"/>
            </a:br>
            <a:r>
              <a:rPr lang="en-US" sz="2000" dirty="0"/>
              <a:t>Committee Update Meeting </a:t>
            </a:r>
            <a:br>
              <a:rPr lang="en-US" sz="2000" dirty="0"/>
            </a:br>
            <a:r>
              <a:rPr lang="en-US" sz="2000" dirty="0"/>
              <a:t>04/20/2021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Yenny </a:t>
            </a:r>
            <a:r>
              <a:rPr lang="en-US" sz="2000" dirty="0" err="1"/>
              <a:t>Fariñas</a:t>
            </a:r>
            <a:r>
              <a:rPr lang="en-US" sz="2000" dirty="0"/>
              <a:t> Diaz</a:t>
            </a:r>
            <a:br>
              <a:rPr lang="en-US" sz="2000" dirty="0"/>
            </a:br>
            <a:r>
              <a:rPr lang="en-US" sz="2400" dirty="0"/>
              <a:t/>
            </a:r>
            <a:br>
              <a:rPr lang="en-US" sz="2400" dirty="0"/>
            </a:br>
            <a:r>
              <a:rPr lang="en-US" sz="2400" dirty="0"/>
              <a:t/>
            </a:r>
            <a:br>
              <a:rPr lang="en-US" sz="2400" dirty="0"/>
            </a:br>
            <a:r>
              <a:rPr lang="en-US" sz="2400" dirty="0"/>
              <a:t/>
            </a:r>
            <a:br>
              <a:rPr lang="en-US" sz="2400" dirty="0"/>
            </a:br>
            <a:endParaRPr lang="en-US" sz="1600" dirty="0"/>
          </a:p>
        </p:txBody>
      </p:sp>
      <p:sp>
        <p:nvSpPr>
          <p:cNvPr id="3" name="Subtitle 2"/>
          <p:cNvSpPr>
            <a:spLocks noGrp="1"/>
          </p:cNvSpPr>
          <p:nvPr>
            <p:ph type="subTitle" idx="1"/>
          </p:nvPr>
        </p:nvSpPr>
        <p:spPr>
          <a:xfrm>
            <a:off x="1644132" y="5864805"/>
            <a:ext cx="9144000" cy="780757"/>
          </a:xfrm>
        </p:spPr>
        <p:txBody>
          <a:bodyPr/>
          <a:lstStyle/>
          <a:p>
            <a:pPr>
              <a:spcBef>
                <a:spcPts val="0"/>
              </a:spcBef>
            </a:pPr>
            <a:r>
              <a:rPr lang="en-US" sz="1800" dirty="0"/>
              <a:t>Department of Environmental Health Sciences</a:t>
            </a:r>
          </a:p>
          <a:p>
            <a:pPr>
              <a:spcBef>
                <a:spcPts val="0"/>
              </a:spcBef>
            </a:pPr>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injury and fatality data is representative of various private sector industries reported to the United States Department of labor, of which all will be used for this study.</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Required Sample 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Our analysis in the GIT repository,  shows that the collected data points in the study exceeds the required sample size of 385.</a:t>
            </a: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OVERVIEW</a:t>
            </a:r>
          </a:p>
        </p:txBody>
      </p:sp>
    </p:spTree>
    <p:extLst>
      <p:ext uri="{BB962C8B-B14F-4D97-AF65-F5344CB8AC3E}">
        <p14:creationId xmlns:p14="http://schemas.microsoft.com/office/powerpoint/2010/main" val="140587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Approach</a:t>
            </a:r>
          </a:p>
        </p:txBody>
      </p:sp>
    </p:spTree>
    <p:extLst>
      <p:ext uri="{BB962C8B-B14F-4D97-AF65-F5344CB8AC3E}">
        <p14:creationId xmlns:p14="http://schemas.microsoft.com/office/powerpoint/2010/main" val="357259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For our proposed risk analysis, we will be obtaining fatality and workplace injury data from the department of US labor statistics.  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administrative type work.</a:t>
            </a:r>
          </a:p>
          <a:p>
            <a:pPr marL="0" indent="0">
              <a:buNone/>
            </a:pPr>
            <a:r>
              <a:rPr lang="en-US" sz="1600" dirty="0">
                <a:latin typeface="Arial" panose="020B0604020202020204" pitchFamily="34" charset="0"/>
                <a:cs typeface="Arial" panose="020B0604020202020204" pitchFamily="34" charset="0"/>
              </a:rPr>
              <a:t>  </a:t>
            </a: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Occupations</a:t>
            </a:r>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a:t>
            </a:r>
          </a:p>
        </p:txBody>
      </p:sp>
      <p:sp>
        <p:nvSpPr>
          <p:cNvPr id="10" name="Rectangle 9"/>
          <p:cNvSpPr/>
          <p:nvPr/>
        </p:nvSpPr>
        <p:spPr>
          <a:xfrm>
            <a:off x="3090579" y="6310349"/>
            <a:ext cx="1712011"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a:t>
            </a:r>
          </a:p>
        </p:txBody>
      </p:sp>
      <p:sp>
        <p:nvSpPr>
          <p:cNvPr id="11" name="Title 1">
            <a:extLst>
              <a:ext uri="{FF2B5EF4-FFF2-40B4-BE49-F238E27FC236}">
                <a16:creationId xmlns:a16="http://schemas.microsoft.com/office/drawing/2014/main" id="{54C71F55-615F-4EB5-9115-886014265D3B}"/>
              </a:ext>
            </a:extLst>
          </p:cNvPr>
          <p:cNvSpPr txBox="1">
            <a:spLocks/>
          </p:cNvSpPr>
          <p:nvPr/>
        </p:nvSpPr>
        <p:spPr>
          <a:xfrm>
            <a:off x="573314" y="17364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Approach</a:t>
            </a:r>
          </a:p>
        </p:txBody>
      </p:sp>
    </p:spTree>
    <p:extLst>
      <p:ext uri="{BB962C8B-B14F-4D97-AF65-F5344CB8AC3E}">
        <p14:creationId xmlns:p14="http://schemas.microsoft.com/office/powerpoint/2010/main" val="192064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All the data was collected from the US department of Labor and uploaded to a GITHUB repository. A series of </a:t>
            </a:r>
            <a:r>
              <a:rPr lang="en-US" sz="1400" dirty="0" err="1">
                <a:latin typeface="Arial" panose="020B0604020202020204" pitchFamily="34" charset="0"/>
                <a:cs typeface="Arial" panose="020B0604020202020204" pitchFamily="34" charset="0"/>
              </a:rPr>
              <a:t>Jupyter</a:t>
            </a:r>
            <a:r>
              <a:rPr lang="en-US" sz="1400" dirty="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NF_LOS_NR_all.xlsx	</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NF_RAX_AmericanIndian_AlaskaNative_all.xlsx</a:t>
                      </a: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
        <p:nvSpPr>
          <p:cNvPr id="5" name="Title 1">
            <a:extLst>
              <a:ext uri="{FF2B5EF4-FFF2-40B4-BE49-F238E27FC236}">
                <a16:creationId xmlns:a16="http://schemas.microsoft.com/office/drawing/2014/main" id="{44C92F67-6BB0-4F4A-BB69-2892AE9CE77E}"/>
              </a:ext>
            </a:extLst>
          </p:cNvPr>
          <p:cNvSpPr txBox="1">
            <a:spLocks/>
          </p:cNvSpPr>
          <p:nvPr/>
        </p:nvSpPr>
        <p:spPr>
          <a:xfrm>
            <a:off x="805550" y="97765"/>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Methodology (file structure)</a:t>
            </a:r>
          </a:p>
        </p:txBody>
      </p:sp>
    </p:spTree>
    <p:extLst>
      <p:ext uri="{BB962C8B-B14F-4D97-AF65-F5344CB8AC3E}">
        <p14:creationId xmlns:p14="http://schemas.microsoft.com/office/powerpoint/2010/main" val="393316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a:t> (</a:t>
            </a:r>
            <a:r>
              <a:rPr lang="en-US" dirty="0">
                <a:hlinkClick r:id="rId2"/>
              </a:rPr>
              <a:t>https://github.com/ehsintegration/yfd-phd-bls-data/blob/master/DATA/SOC_all.xlsx</a:t>
            </a:r>
            <a:r>
              <a:rPr lang="en-US" dirty="0"/>
              <a:t>)</a:t>
            </a:r>
          </a:p>
          <a:p>
            <a:pPr marL="285750" indent="-285750">
              <a:buFont typeface="Arial" panose="020B0604020202020204" pitchFamily="34" charset="0"/>
              <a:buChar char="•"/>
            </a:pPr>
            <a:r>
              <a:rPr lang="en-US" sz="1400" dirty="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a:t>11-2000 Advertising,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Managers</a:t>
            </a:r>
          </a:p>
          <a:p>
            <a:r>
              <a:rPr lang="en-US" sz="1200" dirty="0"/>
              <a:t>.</a:t>
            </a:r>
          </a:p>
          <a:p>
            <a:r>
              <a:rPr lang="en-US" sz="1200" dirty="0"/>
              <a:t>.</a:t>
            </a:r>
          </a:p>
          <a:p>
            <a:r>
              <a:rPr lang="en-US" sz="1200" dirty="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a:t>.</a:t>
            </a:r>
          </a:p>
          <a:p>
            <a:r>
              <a:rPr lang="en-US" sz="1200" dirty="0"/>
              <a:t>.</a:t>
            </a:r>
          </a:p>
          <a:p>
            <a:r>
              <a:rPr lang="en-US" sz="1200" dirty="0"/>
              <a:t>11-9140 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p>
          <a:p>
            <a:r>
              <a:rPr lang="en-US" sz="1200" dirty="0"/>
              <a:t>.</a:t>
            </a:r>
          </a:p>
          <a:p>
            <a:r>
              <a:rPr lang="en-US" sz="1200" dirty="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a:ln>
            <a:solidFill>
              <a:srgbClr val="00B0F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Analysis (Occupation Type: SOC 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a:solidFill>
                  <a:srgbClr val="7030A0"/>
                </a:solidFill>
                <a:latin typeface="Courier New" panose="02070309020205020404" pitchFamily="49" charset="0"/>
                <a:cs typeface="Courier New" panose="02070309020205020404" pitchFamily="49" charset="0"/>
              </a:rPr>
              <a:t>Therefore  a  occupational index of “23XXXX” will select all “legal occupations”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“231XXX” will select all “lawyers, judges, and related workers”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“231011” will select all “lawyers”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Occupations</a:t>
            </a:r>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see that the numbering system increases in a numerical order, in proportionality to human physical manual difficulty.</a:t>
            </a: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a:t>
            </a:r>
          </a:p>
        </p:txBody>
      </p:sp>
      <p:sp>
        <p:nvSpPr>
          <p:cNvPr id="13" name="Rectangle 12"/>
          <p:cNvSpPr/>
          <p:nvPr/>
        </p:nvSpPr>
        <p:spPr>
          <a:xfrm>
            <a:off x="4850559" y="6093214"/>
            <a:ext cx="1712011"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a:t>
            </a:r>
          </a:p>
        </p:txBody>
      </p:sp>
    </p:spTree>
    <p:extLst>
      <p:ext uri="{BB962C8B-B14F-4D97-AF65-F5344CB8AC3E}">
        <p14:creationId xmlns:p14="http://schemas.microsoft.com/office/powerpoint/2010/main" val="363073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MODEL</a:t>
            </a:r>
          </a:p>
        </p:txBody>
      </p:sp>
    </p:spTree>
    <p:extLst>
      <p:ext uri="{BB962C8B-B14F-4D97-AF65-F5344CB8AC3E}">
        <p14:creationId xmlns:p14="http://schemas.microsoft.com/office/powerpoint/2010/main" val="361796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a:latin typeface="Arial" panose="020B0604020202020204" pitchFamily="34" charset="0"/>
                <a:cs typeface="Arial" panose="020B0604020202020204" pitchFamily="34" charset="0"/>
              </a:rPr>
              <a:t> (6 for Injuries and Illnesses; 1 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2108665920"/>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a:t>
                      </a:r>
                      <a:r>
                        <a:rPr lang="en-US" sz="1800" dirty="0">
                          <a:solidFill>
                            <a:srgbClr val="FF0000"/>
                          </a:solidFill>
                          <a:effectLst/>
                          <a:latin typeface="Arial" panose="020B0604020202020204" pitchFamily="34" charset="0"/>
                          <a:cs typeface="Arial" panose="020B0604020202020204" pitchFamily="34" charset="0"/>
                        </a:rPr>
                        <a:t>Hours on the Job</a:t>
                      </a:r>
                      <a:endPar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Gender, Race, Occupation Type, </a:t>
                      </a:r>
                      <a:r>
                        <a:rPr lang="en-US" sz="1800" dirty="0">
                          <a:solidFill>
                            <a:srgbClr val="FF0000"/>
                          </a:solidFill>
                          <a:effectLst/>
                          <a:latin typeface="Arial" panose="020B0604020202020204" pitchFamily="34" charset="0"/>
                          <a:cs typeface="Arial" panose="020B0604020202020204" pitchFamily="34" charset="0"/>
                        </a:rPr>
                        <a:t>Event or Exposure</a:t>
                      </a:r>
                      <a:endPar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1338646561"/>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rgbClr val="FF0000"/>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rgbClr val="FF0000"/>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6A6884-663A-4B2F-8B7C-727C6AAE37C1}"/>
              </a:ext>
            </a:extLst>
          </p:cNvPr>
          <p:cNvGraphicFramePr>
            <a:graphicFrameLocks noGrp="1"/>
          </p:cNvGraphicFramePr>
          <p:nvPr>
            <p:extLst>
              <p:ext uri="{D42A27DB-BD31-4B8C-83A1-F6EECF244321}">
                <p14:modId xmlns:p14="http://schemas.microsoft.com/office/powerpoint/2010/main" val="2867178390"/>
              </p:ext>
            </p:extLst>
          </p:nvPr>
        </p:nvGraphicFramePr>
        <p:xfrm>
          <a:off x="537028" y="985830"/>
          <a:ext cx="11065035" cy="4932079"/>
        </p:xfrm>
        <a:graphic>
          <a:graphicData uri="http://schemas.openxmlformats.org/drawingml/2006/table">
            <a:tbl>
              <a:tblPr/>
              <a:tblGrid>
                <a:gridCol w="5748289">
                  <a:extLst>
                    <a:ext uri="{9D8B030D-6E8A-4147-A177-3AD203B41FA5}">
                      <a16:colId xmlns:a16="http://schemas.microsoft.com/office/drawing/2014/main" val="471470086"/>
                    </a:ext>
                  </a:extLst>
                </a:gridCol>
                <a:gridCol w="5316746">
                  <a:extLst>
                    <a:ext uri="{9D8B030D-6E8A-4147-A177-3AD203B41FA5}">
                      <a16:colId xmlns:a16="http://schemas.microsoft.com/office/drawing/2014/main" val="3068948982"/>
                    </a:ext>
                  </a:extLst>
                </a:gridCol>
              </a:tblGrid>
              <a:tr h="405662">
                <a:tc>
                  <a:txBody>
                    <a:bodyPr/>
                    <a:lstStyle/>
                    <a:p>
                      <a:pPr algn="l" rtl="0" fontAlgn="base"/>
                      <a:r>
                        <a:rPr lang="en-AU" sz="1600" b="1" i="0" dirty="0">
                          <a:effectLst/>
                          <a:latin typeface="Arial" panose="020B0604020202020204" pitchFamily="34" charset="0"/>
                          <a:cs typeface="Arial" panose="020B0604020202020204" pitchFamily="34" charset="0"/>
                        </a:rPr>
                        <a:t> Committee Member</a:t>
                      </a:r>
                      <a:r>
                        <a:rPr lang="en-AU" sz="1600" b="0" i="0" dirty="0">
                          <a:effectLst/>
                          <a:latin typeface="Arial" panose="020B0604020202020204" pitchFamily="34" charset="0"/>
                          <a:cs typeface="Arial" panose="020B0604020202020204" pitchFamily="34" charset="0"/>
                        </a:rPr>
                        <a:t> </a:t>
                      </a:r>
                      <a:endParaRPr lang="en-AU" sz="28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tc>
                  <a:txBody>
                    <a:bodyPr/>
                    <a:lstStyle/>
                    <a:p>
                      <a:pPr algn="l" rtl="0" fontAlgn="base"/>
                      <a:r>
                        <a:rPr lang="en-US" sz="1600" b="1" i="0" dirty="0">
                          <a:effectLst/>
                          <a:latin typeface="Arial" panose="020B0604020202020204" pitchFamily="34" charset="0"/>
                          <a:cs typeface="Arial" panose="020B0604020202020204" pitchFamily="34" charset="0"/>
                        </a:rPr>
                        <a:t>Department </a:t>
                      </a:r>
                      <a:r>
                        <a:rPr lang="en-US" sz="1600" b="0" i="0" dirty="0">
                          <a:effectLst/>
                          <a:latin typeface="Arial" panose="020B0604020202020204" pitchFamily="34" charset="0"/>
                          <a:cs typeface="Arial" panose="020B0604020202020204" pitchFamily="34" charset="0"/>
                        </a:rPr>
                        <a:t> </a:t>
                      </a:r>
                      <a:endParaRPr lang="en-US" sz="28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6155943"/>
                  </a:ext>
                </a:extLst>
              </a:tr>
              <a:tr h="844268">
                <a:tc>
                  <a:txBody>
                    <a:bodyPr/>
                    <a:lstStyle/>
                    <a:p>
                      <a:pPr algn="l" rtl="0" fontAlgn="base"/>
                      <a:endParaRPr lang="en-AU" sz="1000" b="1" i="0" dirty="0">
                        <a:effectLst/>
                        <a:latin typeface="Arial" panose="020B0604020202020204" pitchFamily="34" charset="0"/>
                        <a:cs typeface="Arial" panose="020B0604020202020204" pitchFamily="34" charset="0"/>
                      </a:endParaRPr>
                    </a:p>
                    <a:p>
                      <a:pPr algn="l" rtl="0" fontAlgn="base"/>
                      <a:r>
                        <a:rPr lang="en-AU" sz="1000" b="1" i="0" dirty="0">
                          <a:effectLst/>
                          <a:latin typeface="Arial" panose="020B0604020202020204" pitchFamily="34" charset="0"/>
                          <a:cs typeface="Arial" panose="020B0604020202020204" pitchFamily="34" charset="0"/>
                        </a:rPr>
                        <a:t>Dr. Roberto Lucchini,  Professor </a:t>
                      </a:r>
                      <a:r>
                        <a:rPr lang="en-AU" sz="1000" b="0" i="0" dirty="0">
                          <a:effectLst/>
                          <a:latin typeface="Arial" panose="020B0604020202020204" pitchFamily="34" charset="0"/>
                          <a:cs typeface="Arial" panose="020B0604020202020204" pitchFamily="34" charset="0"/>
                        </a:rPr>
                        <a:t> </a:t>
                      </a:r>
                      <a:endParaRPr lang="en-AU" sz="1400" b="0" i="0" dirty="0">
                        <a:effectLst/>
                        <a:latin typeface="Arial" panose="020B0604020202020204" pitchFamily="34" charset="0"/>
                        <a:cs typeface="Arial" panose="020B0604020202020204" pitchFamily="34" charset="0"/>
                      </a:endParaRPr>
                    </a:p>
                    <a:p>
                      <a:pPr algn="l" rtl="0" fontAlgn="base"/>
                      <a:r>
                        <a:rPr lang="en-AU" sz="1000" b="0" i="1" dirty="0">
                          <a:effectLst/>
                          <a:latin typeface="Arial" panose="020B0604020202020204" pitchFamily="34" charset="0"/>
                          <a:cs typeface="Arial" panose="020B0604020202020204" pitchFamily="34" charset="0"/>
                        </a:rPr>
                        <a:t>Major Professor </a:t>
                      </a:r>
                      <a:endParaRPr lang="en-AU" sz="1400" b="0" i="1" dirty="0">
                        <a:effectLst/>
                        <a:latin typeface="Arial" panose="020B0604020202020204" pitchFamily="34" charset="0"/>
                        <a:cs typeface="Arial" panose="020B0604020202020204" pitchFamily="34" charset="0"/>
                      </a:endParaRPr>
                    </a:p>
                    <a:p>
                      <a:pPr algn="l" rtl="0" fontAlgn="base"/>
                      <a:r>
                        <a:rPr lang="en-AU" sz="1000" b="0" i="1" dirty="0">
                          <a:effectLst/>
                          <a:latin typeface="Arial" panose="020B0604020202020204" pitchFamily="34" charset="0"/>
                          <a:cs typeface="Arial" panose="020B0604020202020204" pitchFamily="34" charset="0"/>
                        </a:rPr>
                        <a:t>(Committee Chair)</a:t>
                      </a:r>
                      <a:endParaRPr lang="en-AU" sz="1000" b="0" i="0" dirty="0">
                        <a:effectLst/>
                        <a:latin typeface="Arial" panose="020B0604020202020204" pitchFamily="34" charset="0"/>
                        <a:cs typeface="Arial" panose="020B0604020202020204" pitchFamily="34" charset="0"/>
                      </a:endParaRPr>
                    </a:p>
                    <a:p>
                      <a:pPr algn="l" rtl="0" fontAlgn="base"/>
                      <a:endParaRPr lang="en-AU"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tc>
                  <a:txBody>
                    <a:bodyPr/>
                    <a:lstStyle/>
                    <a:p>
                      <a:pPr algn="l" rtl="0" fontAlgn="base"/>
                      <a:r>
                        <a:rPr lang="en-US" sz="1000" b="0" i="0" dirty="0">
                          <a:effectLst/>
                          <a:latin typeface="Arial" panose="020B0604020202020204" pitchFamily="34" charset="0"/>
                          <a:cs typeface="Arial" panose="020B0604020202020204" pitchFamily="34" charset="0"/>
                        </a:rPr>
                        <a:t> </a:t>
                      </a:r>
                    </a:p>
                    <a:p>
                      <a:pPr algn="l" rtl="0" fontAlgn="base"/>
                      <a:r>
                        <a:rPr lang="en-US" sz="1000" b="0" i="0" dirty="0">
                          <a:effectLst/>
                          <a:latin typeface="Arial" panose="020B0604020202020204" pitchFamily="34" charset="0"/>
                          <a:cs typeface="Arial" panose="020B0604020202020204" pitchFamily="34" charset="0"/>
                        </a:rPr>
                        <a:t>Dept. of Environmental Health Sciences  </a:t>
                      </a:r>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extLst>
                  <a:ext uri="{0D108BD9-81ED-4DB2-BD59-A6C34878D82A}">
                    <a16:rowId xmlns:a16="http://schemas.microsoft.com/office/drawing/2014/main" val="4183353945"/>
                  </a:ext>
                </a:extLst>
              </a:tr>
              <a:tr h="860676">
                <a:tc>
                  <a:txBody>
                    <a:bodyPr/>
                    <a:lstStyle/>
                    <a:p>
                      <a:pPr algn="l" rtl="0" fontAlgn="base"/>
                      <a:r>
                        <a:rPr lang="en-US" sz="1000" b="1" i="0" dirty="0">
                          <a:effectLst/>
                          <a:latin typeface="Arial" panose="020B0604020202020204" pitchFamily="34" charset="0"/>
                          <a:cs typeface="Arial" panose="020B0604020202020204" pitchFamily="34" charset="0"/>
                        </a:rPr>
                        <a:t> </a:t>
                      </a: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Jeremy Chambers, </a:t>
                      </a:r>
                      <a:r>
                        <a:rPr lang="en-US" sz="1000" b="1" i="0" kern="1200" dirty="0" err="1">
                          <a:solidFill>
                            <a:schemeClr val="tx1"/>
                          </a:solidFill>
                          <a:effectLst/>
                          <a:latin typeface="Arial" panose="020B0604020202020204" pitchFamily="34" charset="0"/>
                          <a:ea typeface="+mn-ea"/>
                          <a:cs typeface="Arial" panose="020B0604020202020204" pitchFamily="34" charset="0"/>
                        </a:rPr>
                        <a:t>Ph.D</a:t>
                      </a:r>
                      <a:r>
                        <a:rPr lang="en-US" sz="1000" b="1" i="0" kern="1200" dirty="0">
                          <a:solidFill>
                            <a:schemeClr val="tx1"/>
                          </a:solidFill>
                          <a:effectLst/>
                          <a:latin typeface="Arial" panose="020B0604020202020204" pitchFamily="34" charset="0"/>
                          <a:ea typeface="+mn-ea"/>
                          <a:cs typeface="Arial" panose="020B0604020202020204" pitchFamily="34" charset="0"/>
                        </a:rPr>
                        <a:t>, Assistant Professor  </a:t>
                      </a:r>
                    </a:p>
                    <a:p>
                      <a:pPr algn="l" rtl="0" fontAlgn="base"/>
                      <a:r>
                        <a:rPr lang="en-US" sz="1000" b="0" i="0" dirty="0">
                          <a:effectLst/>
                          <a:latin typeface="Arial" panose="020B0604020202020204" pitchFamily="34" charset="0"/>
                          <a:cs typeface="Arial" panose="020B0604020202020204" pitchFamily="34" charset="0"/>
                        </a:rPr>
                        <a:t>Director of Doctoral Programs, Department of Environmental Health Sciences </a:t>
                      </a:r>
                      <a:endParaRPr lang="en-US" sz="1400" b="0" i="0" dirty="0">
                        <a:effectLst/>
                        <a:latin typeface="Arial" panose="020B0604020202020204" pitchFamily="34" charset="0"/>
                        <a:cs typeface="Arial" panose="020B0604020202020204" pitchFamily="34" charset="0"/>
                      </a:endParaRPr>
                    </a:p>
                    <a:p>
                      <a:pPr algn="l" rtl="0" fontAlgn="base"/>
                      <a:r>
                        <a:rPr lang="en-US" sz="1000" b="0" i="1" dirty="0">
                          <a:effectLst/>
                          <a:latin typeface="Arial" panose="020B0604020202020204" pitchFamily="34" charset="0"/>
                          <a:cs typeface="Arial" panose="020B0604020202020204" pitchFamily="34" charset="0"/>
                        </a:rPr>
                        <a:t>Committee Member</a:t>
                      </a:r>
                      <a:r>
                        <a:rPr lang="en-US" sz="1000" b="0" i="0" dirty="0">
                          <a:effectLst/>
                          <a:latin typeface="Arial" panose="020B0604020202020204" pitchFamily="34" charset="0"/>
                          <a:cs typeface="Arial" panose="020B0604020202020204" pitchFamily="34" charset="0"/>
                        </a:rPr>
                        <a:t> </a:t>
                      </a:r>
                    </a:p>
                    <a:p>
                      <a:pPr algn="l" rtl="0" fontAlgn="base"/>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tc>
                  <a:txBody>
                    <a:bodyPr/>
                    <a:lstStyle/>
                    <a:p>
                      <a:pPr algn="l" rtl="0" fontAlgn="base"/>
                      <a:r>
                        <a:rPr lang="en-US" sz="1000" b="0" i="0" dirty="0">
                          <a:effectLst/>
                          <a:latin typeface="Arial" panose="020B0604020202020204" pitchFamily="34" charset="0"/>
                          <a:cs typeface="Arial" panose="020B0604020202020204" pitchFamily="34" charset="0"/>
                        </a:rPr>
                        <a:t> </a:t>
                      </a:r>
                    </a:p>
                    <a:p>
                      <a:pPr algn="l" rtl="0" fontAlgn="base"/>
                      <a:r>
                        <a:rPr lang="en-US" sz="1000" b="0" i="0" dirty="0">
                          <a:effectLst/>
                          <a:latin typeface="Arial" panose="020B0604020202020204" pitchFamily="34" charset="0"/>
                          <a:cs typeface="Arial" panose="020B0604020202020204" pitchFamily="34" charset="0"/>
                        </a:rPr>
                        <a:t>Dept. of Environmental Health Sciences  </a:t>
                      </a:r>
                      <a:endParaRPr lang="en-US" sz="1400" b="0" i="0" dirty="0">
                        <a:effectLst/>
                        <a:latin typeface="Arial" panose="020B0604020202020204" pitchFamily="34" charset="0"/>
                        <a:cs typeface="Arial" panose="020B0604020202020204" pitchFamily="34" charset="0"/>
                      </a:endParaRPr>
                    </a:p>
                    <a:p>
                      <a:pPr algn="l" rtl="0" fontAlgn="base"/>
                      <a:r>
                        <a:rPr lang="en-US" sz="1000" b="0" i="0" dirty="0">
                          <a:effectLst/>
                          <a:latin typeface="Arial" panose="020B0604020202020204" pitchFamily="34" charset="0"/>
                          <a:cs typeface="Arial" panose="020B0604020202020204" pitchFamily="34" charset="0"/>
                        </a:rPr>
                        <a:t> </a:t>
                      </a:r>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46543946"/>
                  </a:ext>
                </a:extLst>
              </a:tr>
              <a:tr h="854934">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Shanna L. Burke, MSW, LCSW, PhD, Assistant Professor  </a:t>
                      </a:r>
                    </a:p>
                    <a:p>
                      <a:pPr algn="l" rtl="0" fontAlgn="base"/>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School of Social Work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36714372"/>
                  </a:ext>
                </a:extLst>
              </a:tr>
              <a:tr h="853027">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Deodutta Roy, PhD,  Professor  </a:t>
                      </a:r>
                    </a:p>
                    <a:p>
                      <a:pPr marL="0" algn="l" defTabSz="914400" rtl="0" eaLnBrk="1" fontAlgn="base" latinLnBrk="0" hangingPunct="1"/>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Environmental Health Sciences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88046414"/>
                  </a:ext>
                </a:extLst>
              </a:tr>
              <a:tr h="933162">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Emir </a:t>
                      </a:r>
                      <a:r>
                        <a:rPr lang="en-US" sz="1000" b="1" i="0" kern="1200" dirty="0" err="1">
                          <a:solidFill>
                            <a:schemeClr val="tx1"/>
                          </a:solidFill>
                          <a:effectLst/>
                          <a:latin typeface="Arial" panose="020B0604020202020204" pitchFamily="34" charset="0"/>
                          <a:ea typeface="+mn-ea"/>
                          <a:cs typeface="Arial" panose="020B0604020202020204" pitchFamily="34" charset="0"/>
                        </a:rPr>
                        <a:t>Veledar</a:t>
                      </a:r>
                      <a:r>
                        <a:rPr lang="en-US" sz="1000" b="1" i="0" kern="1200" dirty="0">
                          <a:solidFill>
                            <a:schemeClr val="tx1"/>
                          </a:solidFill>
                          <a:effectLst/>
                          <a:latin typeface="Arial" panose="020B0604020202020204" pitchFamily="34" charset="0"/>
                          <a:ea typeface="+mn-ea"/>
                          <a:cs typeface="Arial" panose="020B0604020202020204" pitchFamily="34" charset="0"/>
                        </a:rPr>
                        <a:t>, Ph.D., Courtesy Graduate Faculty Appointment </a:t>
                      </a:r>
                    </a:p>
                    <a:p>
                      <a:pPr marL="0" algn="l" defTabSz="914400" rtl="0" eaLnBrk="1" fontAlgn="base" latinLnBrk="0" hangingPunct="1"/>
                      <a:r>
                        <a:rPr lang="en-US" sz="1000" b="0" i="1" kern="1200" dirty="0">
                          <a:solidFill>
                            <a:schemeClr val="tx1"/>
                          </a:solidFill>
                          <a:effectLst/>
                          <a:latin typeface="Arial" panose="020B0604020202020204" pitchFamily="34" charset="0"/>
                          <a:ea typeface="+mn-ea"/>
                          <a:cs typeface="Arial" panose="020B0604020202020204" pitchFamily="34" charset="0"/>
                        </a:rPr>
                        <a:t>Director of Biostatistics and Predictive Analytics at Baptist Health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Biostatistics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1757831510"/>
                  </a:ext>
                </a:extLst>
              </a:tr>
              <a:tr h="118296">
                <a:tc>
                  <a:txBody>
                    <a:bodyPr/>
                    <a:lstStyle/>
                    <a:p>
                      <a:pPr algn="l" rtl="0" fontAlgn="base"/>
                      <a:endParaRPr lang="en-US" sz="500" b="1" i="0" dirty="0">
                        <a:effectLst/>
                        <a:latin typeface="Book Antiqua" panose="02040602050305030304" pitchFamily="18"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tc>
                  <a:txBody>
                    <a:bodyPr/>
                    <a:lstStyle/>
                    <a:p>
                      <a:pPr algn="l" rtl="0" fontAlgn="base"/>
                      <a:r>
                        <a:rPr lang="en-US" sz="500" b="0" i="0" dirty="0">
                          <a:effectLst/>
                          <a:latin typeface="Book Antiqua" panose="02040602050305030304" pitchFamily="18" charset="0"/>
                        </a:rPr>
                        <a:t> </a:t>
                      </a: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294361579"/>
                  </a:ext>
                </a:extLst>
              </a:tr>
            </a:tbl>
          </a:graphicData>
        </a:graphic>
      </p:graphicFrame>
      <p:sp>
        <p:nvSpPr>
          <p:cNvPr id="6" name="Title 1">
            <a:extLst>
              <a:ext uri="{FF2B5EF4-FFF2-40B4-BE49-F238E27FC236}">
                <a16:creationId xmlns:a16="http://schemas.microsoft.com/office/drawing/2014/main" id="{4C0E940B-0C73-4237-A3AB-40CF6006A82A}"/>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Committee Members</a:t>
            </a:r>
          </a:p>
        </p:txBody>
      </p:sp>
    </p:spTree>
    <p:extLst>
      <p:ext uri="{BB962C8B-B14F-4D97-AF65-F5344CB8AC3E}">
        <p14:creationId xmlns:p14="http://schemas.microsoft.com/office/powerpoint/2010/main" val="3819458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MATHEMATICAL OVERVIEW</a:t>
            </a:r>
          </a:p>
        </p:txBody>
      </p:sp>
    </p:spTree>
    <p:extLst>
      <p:ext uri="{BB962C8B-B14F-4D97-AF65-F5344CB8AC3E}">
        <p14:creationId xmlns:p14="http://schemas.microsoft.com/office/powerpoint/2010/main" val="1912531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400" dirty="0">
                <a:latin typeface="Arial" panose="020B0604020202020204" pitchFamily="34" charset="0"/>
                <a:cs typeface="Arial" panose="020B0604020202020204" pitchFamily="34" charset="0"/>
              </a:rPr>
              <a:t>Now that we are familiar with the data files and their contents, we can further explore the type of data collected and the reasoning behind it.</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To factor out the total population size:</a:t>
            </a:r>
          </a:p>
          <a:p>
            <a:pPr marL="0" indent="0" algn="ctr">
              <a:buNone/>
            </a:pPr>
            <a:r>
              <a:rPr lang="en-US" sz="1400" dirty="0">
                <a:latin typeface="Arial" panose="020B0604020202020204" pitchFamily="34" charset="0"/>
                <a:cs typeface="Arial" panose="020B0604020202020204" pitchFamily="34" charset="0"/>
              </a:rPr>
              <a:t>(FATAL_COUNT / POPULATION_SIZE) / (INJURY_COUNT / POPULATION_SIZE)  =  </a:t>
            </a:r>
            <a:r>
              <a:rPr lang="en-US" sz="1400" b="1" dirty="0">
                <a:latin typeface="Arial" panose="020B0604020202020204" pitchFamily="34" charset="0"/>
                <a:cs typeface="Arial" panose="020B0604020202020204" pitchFamily="34" charset="0"/>
              </a:rPr>
              <a:t>FATAL_COUNT  /  INJURY_COUNT </a:t>
            </a: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a:latin typeface="Arial" panose="020B0604020202020204" pitchFamily="34" charset="0"/>
                <a:cs typeface="Arial" panose="020B0604020202020204" pitchFamily="34" charset="0"/>
              </a:rPr>
              <a:t>To create a factor, where the magnitude of the index will demonstrate fatalities normalized to injuries. </a:t>
            </a:r>
          </a:p>
          <a:p>
            <a:pPr marL="342900" indent="-342900">
              <a:buAutoNum type="arabicPeriod" startAt="2"/>
            </a:pPr>
            <a:endParaRPr lang="en-US" sz="1400" dirty="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400" dirty="0">
                <a:latin typeface="Arial" panose="020B0604020202020204" pitchFamily="34" charset="0"/>
                <a:cs typeface="Arial" panose="020B0604020202020204" pitchFamily="34" charset="0"/>
              </a:rPr>
              <a:t>To create a risk perception index. </a:t>
            </a: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734084" y="4966206"/>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069545" y="4982871"/>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a:latin typeface="Arial" panose="020B0604020202020204" pitchFamily="34" charset="0"/>
                <a:cs typeface="Arial" panose="020B0604020202020204" pitchFamily="34" charset="0"/>
              </a:rPr>
              <a:t>Fatal risk log factor (</a:t>
            </a:r>
            <a:r>
              <a:rPr lang="en-US" sz="1400" b="1" dirty="0">
                <a:solidFill>
                  <a:srgbClr val="00B050"/>
                </a:solidFill>
                <a:latin typeface="Arial" panose="020B0604020202020204" pitchFamily="34" charset="0"/>
                <a:cs typeface="Arial" panose="020B0604020202020204" pitchFamily="34" charset="0"/>
              </a:rPr>
              <a:t>risk perception</a:t>
            </a:r>
            <a:r>
              <a:rPr lang="en-US" sz="1400" b="1" dirty="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“Fatal risk log factor”, is not only the log of fatalities count divided by injuries count, but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a:t>Risk</a:t>
              </a: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a:t>Relative Fatality Index</a:t>
              </a:r>
            </a:p>
            <a:p>
              <a:pPr algn="ctr"/>
              <a:r>
                <a:rPr lang="en-US" sz="1600" b="1" dirty="0"/>
                <a:t>Risk perception</a:t>
              </a:r>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Tree>
    <p:extLst>
      <p:ext uri="{BB962C8B-B14F-4D97-AF65-F5344CB8AC3E}">
        <p14:creationId xmlns:p14="http://schemas.microsoft.com/office/powerpoint/2010/main" val="1539542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STATISTICAL OPTIONS</a:t>
            </a:r>
          </a:p>
        </p:txBody>
      </p:sp>
    </p:spTree>
    <p:extLst>
      <p:ext uri="{BB962C8B-B14F-4D97-AF65-F5344CB8AC3E}">
        <p14:creationId xmlns:p14="http://schemas.microsoft.com/office/powerpoint/2010/main" val="1432420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986282229"/>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p>
          <a:p>
            <a:endParaRPr lang="en-US" sz="2000" dirty="0"/>
          </a:p>
          <a:p>
            <a:r>
              <a:rPr lang="en-US" sz="2000" dirty="0"/>
              <a:t>To facilitate classification, detailed occupations are combined to form 459 broad occupations, 98 minor groups, and 23 major groups. Detailed occupations in the SOC with similar job duties, and in some cases skills, education, and/or training, are grouped together. </a:t>
            </a:r>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 SOC Standard Occupational Classification </a:t>
            </a:r>
          </a:p>
        </p:txBody>
      </p:sp>
    </p:spTree>
    <p:extLst>
      <p:ext uri="{BB962C8B-B14F-4D97-AF65-F5344CB8AC3E}">
        <p14:creationId xmlns:p14="http://schemas.microsoft.com/office/powerpoint/2010/main" val="3589209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a:t> (</a:t>
            </a:r>
            <a:r>
              <a:rPr lang="en-US" dirty="0">
                <a:hlinkClick r:id="rId2"/>
              </a:rPr>
              <a:t>https://github.com/ehsintegration/yfd-phd-bls-data/blob/master/DATA/SOC_all.xlsx</a:t>
            </a:r>
            <a:r>
              <a:rPr lang="en-US" dirty="0"/>
              <a:t>)</a:t>
            </a:r>
          </a:p>
          <a:p>
            <a:pPr marL="285750" indent="-285750">
              <a:buFont typeface="Arial" panose="020B0604020202020204" pitchFamily="34" charset="0"/>
              <a:buChar char="•"/>
            </a:pPr>
            <a:r>
              <a:rPr lang="en-US" sz="1400" dirty="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a:t>11-2000 Advertising,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Managers</a:t>
            </a:r>
          </a:p>
          <a:p>
            <a:r>
              <a:rPr lang="en-US" sz="1200" dirty="0"/>
              <a:t>.</a:t>
            </a:r>
          </a:p>
          <a:p>
            <a:r>
              <a:rPr lang="en-US" sz="1200" dirty="0"/>
              <a:t>.</a:t>
            </a:r>
          </a:p>
          <a:p>
            <a:r>
              <a:rPr lang="en-US" sz="1200" dirty="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a:t>.</a:t>
            </a:r>
          </a:p>
          <a:p>
            <a:r>
              <a:rPr lang="en-US" sz="1200" dirty="0"/>
              <a:t>.</a:t>
            </a:r>
          </a:p>
          <a:p>
            <a:r>
              <a:rPr lang="en-US" sz="1200" dirty="0"/>
              <a:t>11-9140 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p>
          <a:p>
            <a:r>
              <a:rPr lang="en-US" sz="1200" dirty="0"/>
              <a:t>.</a:t>
            </a:r>
          </a:p>
          <a:p>
            <a:r>
              <a:rPr lang="en-US" sz="1200" dirty="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SOC Standard Occupational Classification </a:t>
            </a:r>
          </a:p>
        </p:txBody>
      </p:sp>
    </p:spTree>
    <p:extLst>
      <p:ext uri="{BB962C8B-B14F-4D97-AF65-F5344CB8AC3E}">
        <p14:creationId xmlns:p14="http://schemas.microsoft.com/office/powerpoint/2010/main" val="2520013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Standard Occupational Classification (SOC Level 1) </a:t>
            </a:r>
          </a:p>
        </p:txBody>
      </p:sp>
      <p:sp>
        <p:nvSpPr>
          <p:cNvPr id="5" name="TextBox 4">
            <a:extLst>
              <a:ext uri="{FF2B5EF4-FFF2-40B4-BE49-F238E27FC236}">
                <a16:creationId xmlns:a16="http://schemas.microsoft.com/office/drawing/2014/main" id="{EBA27321-6FAB-4976-9DEE-4F6ADACD6017}"/>
              </a:ext>
            </a:extLst>
          </p:cNvPr>
          <p:cNvSpPr txBox="1"/>
          <p:nvPr/>
        </p:nvSpPr>
        <p:spPr>
          <a:xfrm>
            <a:off x="747252" y="2016912"/>
            <a:ext cx="1779638" cy="1200329"/>
          </a:xfrm>
          <a:prstGeom prst="rect">
            <a:avLst/>
          </a:prstGeom>
          <a:noFill/>
        </p:spPr>
        <p:txBody>
          <a:bodyPr wrap="square">
            <a:spAutoFit/>
          </a:bodyPr>
          <a:lstStyle/>
          <a:p>
            <a:r>
              <a:rPr lang="en-US" sz="1800" b="1" dirty="0"/>
              <a:t>(SOC Level 1 – Cumulative count for all sub occupations) </a:t>
            </a:r>
            <a:endParaRPr lang="en-AU" dirty="0"/>
          </a:p>
        </p:txBody>
      </p:sp>
    </p:spTree>
    <p:extLst>
      <p:ext uri="{BB962C8B-B14F-4D97-AF65-F5344CB8AC3E}">
        <p14:creationId xmlns:p14="http://schemas.microsoft.com/office/powerpoint/2010/main" val="24824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NF_LOS_NR_all.xlsx	</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NF_RAX_AmericanIndian_AlaskaNative_all.xlsx</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(file names in data repository)</a:t>
            </a: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3   </a:t>
            </a:r>
          </a:p>
          <a:p>
            <a:r>
              <a:rPr lang="en-US" i="1" dirty="0"/>
              <a:t>Description of Independent Variables (File List) , </a:t>
            </a:r>
            <a:r>
              <a:rPr lang="en-US" i="1" dirty="0">
                <a:solidFill>
                  <a:srgbClr val="FFC000"/>
                </a:solidFill>
              </a:rPr>
              <a:t>list of data files for each variable.</a:t>
            </a: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a:solidFill>
                  <a:srgbClr val="00B050"/>
                </a:solidFill>
                <a:hlinkClick r:id="rId3"/>
              </a:rPr>
              <a:t>https://github.com/ehsintegration/yfd-phd-bls-data/tree/master/DATA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NF_EXX_All_other_all.xlsx</a:t>
                      </a:r>
                    </a:p>
                  </a:txBody>
                  <a:tcPr/>
                </a:tc>
                <a:tc>
                  <a:txBody>
                    <a:bodyPr/>
                    <a:lstStyle/>
                    <a:p>
                      <a:pPr marL="171450" indent="-171450">
                        <a:buFont typeface="Arial" panose="020B0604020202020204" pitchFamily="34" charset="0"/>
                        <a:buChar char="•"/>
                      </a:pPr>
                      <a:r>
                        <a:rPr lang="en-US" sz="1100" dirty="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  </a:t>
            </a:r>
          </a:p>
          <a:p>
            <a:r>
              <a:rPr lang="en-US" i="1" dirty="0"/>
              <a:t>Description of Independent Variables  (File List)</a:t>
            </a:r>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a:solidFill>
                  <a:srgbClr val="00B050"/>
                </a:solidFill>
                <a:hlinkClick r:id="rId3"/>
              </a:rPr>
              <a:t>https://github.com/ehsintegration/yfd-phd-bls-data/tree/master/DATA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a:p>
          <a:p>
            <a:endParaRPr lang="en-US" dirty="0"/>
          </a:p>
          <a:p>
            <a:endParaRPr lang="en-US" dirty="0"/>
          </a:p>
          <a:p>
            <a:pPr marL="0" indent="0" algn="ctr">
              <a:buNone/>
            </a:pPr>
            <a:r>
              <a:rPr lang="en-US" sz="4800" dirty="0">
                <a:latin typeface="Arial" panose="020B0604020202020204" pitchFamily="34" charset="0"/>
                <a:cs typeface="Arial" panose="020B0604020202020204" pitchFamily="34" charset="0"/>
              </a:rPr>
              <a:t>CURRENT RESULTS</a:t>
            </a:r>
          </a:p>
        </p:txBody>
      </p:sp>
    </p:spTree>
    <p:extLst>
      <p:ext uri="{BB962C8B-B14F-4D97-AF65-F5344CB8AC3E}">
        <p14:creationId xmlns:p14="http://schemas.microsoft.com/office/powerpoint/2010/main" val="6677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4560882" y="1277736"/>
            <a:ext cx="6557567" cy="4693396"/>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a:t>
            </a:r>
            <a:r>
              <a:rPr lang="en-US" sz="2000" b="1" dirty="0" smtClean="0">
                <a:latin typeface="Arial" panose="020B0604020202020204" pitchFamily="34" charset="0"/>
                <a:cs typeface="Arial" panose="020B0604020202020204" pitchFamily="34" charset="0"/>
              </a:rPr>
              <a:t>Risk Perception Conversion Equation</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711509"/>
            <a:ext cx="3387700" cy="353943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Risk perception index function: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data is being converted to a semi-log plane, so that it forms a linear distribution that can be easily analyzed.</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formula above is how we generate the risk perception index from the fatality/injury rate.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cxnSp>
        <p:nvCxnSpPr>
          <p:cNvPr id="16" name="Straight Arrow Connector 15"/>
          <p:cNvCxnSpPr/>
          <p:nvPr/>
        </p:nvCxnSpPr>
        <p:spPr>
          <a:xfrm flipV="1">
            <a:off x="7108424" y="5325338"/>
            <a:ext cx="755071" cy="664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75035" y="5403229"/>
            <a:ext cx="642781" cy="461665"/>
          </a:xfrm>
          <a:prstGeom prst="rect">
            <a:avLst/>
          </a:prstGeom>
          <a:noFill/>
          <a:ln>
            <a:noFill/>
          </a:ln>
        </p:spPr>
        <p:txBody>
          <a:bodyPr wrap="square" rtlCol="0">
            <a:spAutoFit/>
          </a:bodyPr>
          <a:lstStyle/>
          <a:p>
            <a:r>
              <a:rPr lang="en-US" sz="1200" dirty="0" smtClean="0">
                <a:latin typeface="Arial" panose="020B0604020202020204" pitchFamily="34" charset="0"/>
                <a:cs typeface="Arial" panose="020B0604020202020204" pitchFamily="34" charset="0"/>
              </a:rPr>
              <a:t>FI</a:t>
            </a:r>
          </a:p>
          <a:p>
            <a:r>
              <a:rPr lang="en-US" sz="1200" dirty="0" smtClean="0">
                <a:latin typeface="Arial" panose="020B0604020202020204" pitchFamily="34" charset="0"/>
                <a:cs typeface="Arial" panose="020B0604020202020204" pitchFamily="34" charset="0"/>
              </a:rPr>
              <a:t>(rate)</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V="1">
            <a:off x="6625505" y="2991481"/>
            <a:ext cx="11465" cy="201391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248254" y="3539310"/>
            <a:ext cx="2218335" cy="461665"/>
          </a:xfrm>
          <a:prstGeom prst="rect">
            <a:avLst/>
          </a:prstGeom>
          <a:noFill/>
          <a:ln>
            <a:noFill/>
          </a:ln>
        </p:spPr>
        <p:txBody>
          <a:bodyPr wrap="square" rtlCol="0">
            <a:spAutoFit/>
          </a:bodyPr>
          <a:lstStyle/>
          <a:p>
            <a:r>
              <a:rPr lang="en-US" sz="1200" dirty="0" err="1" smtClean="0">
                <a:latin typeface="Arial" panose="020B0604020202020204" pitchFamily="34" charset="0"/>
                <a:cs typeface="Arial" panose="020B0604020202020204" pitchFamily="34" charset="0"/>
              </a:rPr>
              <a:t>RP</a:t>
            </a:r>
            <a:r>
              <a:rPr lang="en-US" sz="1200" baseline="-25000" dirty="0" err="1" smtClean="0">
                <a:latin typeface="Arial" panose="020B0604020202020204" pitchFamily="34" charset="0"/>
                <a:cs typeface="Arial" panose="020B0604020202020204" pitchFamily="34" charset="0"/>
              </a:rPr>
              <a:t>logvalue</a:t>
            </a:r>
            <a:endParaRPr lang="en-US" sz="1200" baseline="-250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(risk perception index)</a:t>
            </a:r>
          </a:p>
        </p:txBody>
      </p:sp>
      <p:cxnSp>
        <p:nvCxnSpPr>
          <p:cNvPr id="21" name="Straight Connector 20"/>
          <p:cNvCxnSpPr/>
          <p:nvPr/>
        </p:nvCxnSpPr>
        <p:spPr>
          <a:xfrm flipH="1" flipV="1">
            <a:off x="7254644" y="3942216"/>
            <a:ext cx="24222" cy="10718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25468" y="3942215"/>
            <a:ext cx="153398"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29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SOC level </a:t>
            </a:r>
            <a:r>
              <a:rPr lang="en-US" sz="2000" b="1" dirty="0" smtClean="0">
                <a:latin typeface="Arial" panose="020B0604020202020204" pitchFamily="34" charset="0"/>
                <a:cs typeface="Arial" panose="020B0604020202020204" pitchFamily="34" charset="0"/>
              </a:rPr>
              <a:t>1 Data for Gender</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relative index is a function of:</a:t>
            </a: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Tree>
    <p:extLst>
      <p:ext uri="{BB962C8B-B14F-4D97-AF65-F5344CB8AC3E}">
        <p14:creationId xmlns:p14="http://schemas.microsoft.com/office/powerpoint/2010/main" val="1780044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Cumulative Averaged </a:t>
            </a:r>
            <a:r>
              <a:rPr lang="en-US" sz="2000" b="1" dirty="0" smtClean="0">
                <a:latin typeface="Arial" panose="020B0604020202020204" pitchFamily="34" charset="0"/>
                <a:cs typeface="Arial" panose="020B0604020202020204" pitchFamily="34" charset="0"/>
              </a:rPr>
              <a:t>Values </a:t>
            </a:r>
            <a:r>
              <a:rPr lang="en-US" sz="2000" b="1" dirty="0">
                <a:latin typeface="Arial" panose="020B0604020202020204" pitchFamily="34" charset="0"/>
                <a:cs typeface="Arial" panose="020B0604020202020204" pitchFamily="34" charset="0"/>
              </a:rPr>
              <a:t>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graph to the right was created by averaging all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pic>
        <p:nvPicPr>
          <p:cNvPr id="28" name="Picture 27"/>
          <p:cNvPicPr>
            <a:picLocks noChangeAspect="1"/>
          </p:cNvPicPr>
          <p:nvPr/>
        </p:nvPicPr>
        <p:blipFill>
          <a:blip r:embed="rId4"/>
          <a:stretch>
            <a:fillRect/>
          </a:stretch>
        </p:blipFill>
        <p:spPr>
          <a:xfrm>
            <a:off x="535848" y="3352068"/>
            <a:ext cx="4348585" cy="3112379"/>
          </a:xfrm>
          <a:prstGeom prst="rect">
            <a:avLst/>
          </a:prstGeom>
          <a:ln w="12700">
            <a:solidFill>
              <a:schemeClr val="tx1"/>
            </a:solidFill>
          </a:ln>
        </p:spPr>
      </p:pic>
    </p:spTree>
    <p:extLst>
      <p:ext uri="{BB962C8B-B14F-4D97-AF65-F5344CB8AC3E}">
        <p14:creationId xmlns:p14="http://schemas.microsoft.com/office/powerpoint/2010/main" val="1591605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478423"/>
          </a:xfrm>
          <a:prstGeom prst="rect">
            <a:avLst/>
          </a:prstGeom>
          <a:no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Since, the relative index is a function of:</a:t>
            </a:r>
          </a:p>
          <a:p>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log</a:t>
            </a:r>
            <a:r>
              <a:rPr lang="en-US" sz="1200" dirty="0">
                <a:latin typeface="Arial" panose="020B0604020202020204" pitchFamily="34" charset="0"/>
                <a:cs typeface="Arial" panose="020B0604020202020204" pitchFamily="34" charset="0"/>
              </a:rPr>
              <a:t>  =  [-1 * log10(</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data</a:t>
            </a:r>
            <a:r>
              <a:rPr lang="en-US" sz="1200" dirty="0">
                <a:latin typeface="Arial" panose="020B0604020202020204" pitchFamily="34" charset="0"/>
                <a:cs typeface="Arial" panose="020B0604020202020204" pitchFamily="34" charset="0"/>
              </a:rPr>
              <a:t>)],</a:t>
            </a:r>
          </a:p>
          <a:p>
            <a:pPr algn="ct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a:t>
            </a:r>
            <a:r>
              <a:rPr lang="en-US" sz="1200" dirty="0">
                <a:latin typeface="Arial" panose="020B0604020202020204" pitchFamily="34" charset="0"/>
                <a:cs typeface="Arial" panose="020B0604020202020204" pitchFamily="34" charset="0"/>
              </a:rPr>
              <a:t>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value for index 0 regression, is 8.73 (fatal log index)</a:t>
            </a:r>
          </a:p>
          <a:p>
            <a:r>
              <a:rPr lang="en-US" sz="1200" dirty="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Since these are log values they </a:t>
            </a:r>
            <a:r>
              <a:rPr lang="en-US" sz="1200" dirty="0" smtClean="0">
                <a:latin typeface="Arial" panose="020B0604020202020204" pitchFamily="34" charset="0"/>
                <a:cs typeface="Arial" panose="020B0604020202020204" pitchFamily="34" charset="0"/>
              </a:rPr>
              <a:t>are converted with:</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algn="ctr"/>
            <a:r>
              <a:rPr lang="en-US" sz="1200" dirty="0" err="1" smtClean="0">
                <a:latin typeface="Arial" panose="020B0604020202020204" pitchFamily="34" charset="0"/>
                <a:cs typeface="Arial" panose="020B0604020202020204" pitchFamily="34" charset="0"/>
              </a:rPr>
              <a:t>FI</a:t>
            </a:r>
            <a:r>
              <a:rPr lang="en-US" sz="1200" baseline="-25000" dirty="0" err="1" smtClean="0">
                <a:latin typeface="Arial" panose="020B0604020202020204" pitchFamily="34" charset="0"/>
                <a:cs typeface="Arial" panose="020B0604020202020204" pitchFamily="34" charset="0"/>
              </a:rPr>
              <a:t>rate</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10 ^ (-1 * </a:t>
            </a:r>
            <a:r>
              <a:rPr lang="en-US" sz="1200" dirty="0" err="1" smtClean="0">
                <a:latin typeface="Arial" panose="020B0604020202020204" pitchFamily="34" charset="0"/>
                <a:cs typeface="Arial" panose="020B0604020202020204" pitchFamily="34" charset="0"/>
              </a:rPr>
              <a:t>RP</a:t>
            </a:r>
            <a:r>
              <a:rPr lang="en-US" sz="1200" baseline="-25000" dirty="0" err="1" smtClean="0">
                <a:latin typeface="Arial" panose="020B0604020202020204" pitchFamily="34" charset="0"/>
                <a:cs typeface="Arial" panose="020B0604020202020204" pitchFamily="34" charset="0"/>
              </a:rPr>
              <a:t>logvalue</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Therefore: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real </a:t>
            </a:r>
            <a:r>
              <a:rPr lang="en-US" sz="1200" dirty="0" smtClean="0">
                <a:latin typeface="Arial" panose="020B0604020202020204" pitchFamily="34" charset="0"/>
                <a:cs typeface="Arial" panose="020B0604020202020204" pitchFamily="34" charset="0"/>
              </a:rPr>
              <a:t>FI rate</a:t>
            </a:r>
            <a:r>
              <a:rPr lang="en-US" sz="1200" dirty="0" smtClean="0">
                <a:latin typeface="Arial" panose="020B0604020202020204" pitchFamily="34" charset="0"/>
                <a:cs typeface="Arial" panose="020B0604020202020204" pitchFamily="34" charset="0"/>
              </a:rPr>
              <a:t> for regression index </a:t>
            </a:r>
            <a:r>
              <a:rPr lang="en-US" sz="1200" dirty="0">
                <a:latin typeface="Arial" panose="020B0604020202020204" pitchFamily="34" charset="0"/>
                <a:cs typeface="Arial" panose="020B0604020202020204" pitchFamily="34" charset="0"/>
              </a:rPr>
              <a:t>0 </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real </a:t>
            </a:r>
            <a:r>
              <a:rPr lang="en-US" sz="1200" dirty="0" smtClean="0">
                <a:latin typeface="Arial" panose="020B0604020202020204" pitchFamily="34" charset="0"/>
                <a:cs typeface="Arial" panose="020B0604020202020204" pitchFamily="34" charset="0"/>
              </a:rPr>
              <a:t>FI rate</a:t>
            </a:r>
            <a:r>
              <a:rPr lang="en-US" sz="1200" dirty="0" smtClean="0">
                <a:latin typeface="Arial" panose="020B0604020202020204" pitchFamily="34" charset="0"/>
                <a:cs typeface="Arial" panose="020B0604020202020204" pitchFamily="34" charset="0"/>
              </a:rPr>
              <a:t> for regression index 22, is 1.94e-11 (smaller)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This means that the occupation with the most risk for fatality being </a:t>
            </a:r>
            <a:r>
              <a:rPr lang="en-US" sz="1200" b="1" dirty="0">
                <a:solidFill>
                  <a:srgbClr val="FF0000"/>
                </a:solidFill>
                <a:latin typeface="Arial" panose="020B0604020202020204" pitchFamily="34" charset="0"/>
                <a:cs typeface="Arial" panose="020B0604020202020204" pitchFamily="34" charset="0"/>
              </a:rPr>
              <a:t>Military Specific Occupations</a:t>
            </a:r>
            <a:r>
              <a:rPr lang="en-US" sz="1200" dirty="0">
                <a:latin typeface="Arial" panose="020B0604020202020204" pitchFamily="34" charset="0"/>
                <a:cs typeface="Arial" panose="020B0604020202020204" pitchFamily="34" charset="0"/>
              </a:rPr>
              <a:t>, actually had the smallest real fatality value (highest perception index). The occupation with the least perceived risk, </a:t>
            </a:r>
            <a:r>
              <a:rPr lang="en-US" sz="1200" b="1" dirty="0">
                <a:solidFill>
                  <a:srgbClr val="FF0000"/>
                </a:solidFill>
                <a:latin typeface="Arial" panose="020B0604020202020204" pitchFamily="34" charset="0"/>
                <a:cs typeface="Arial" panose="020B0604020202020204" pitchFamily="34" charset="0"/>
              </a:rPr>
              <a:t>Management Occupations</a:t>
            </a:r>
            <a:r>
              <a:rPr lang="en-US" sz="1200" dirty="0">
                <a:latin typeface="Arial" panose="020B0604020202020204" pitchFamily="34" charset="0"/>
                <a:cs typeface="Arial" panose="020B0604020202020204" pitchFamily="34" charset="0"/>
              </a:rPr>
              <a:t>, had the largest real fatality value (lowest perception index)</a:t>
            </a:r>
            <a:r>
              <a:rPr lang="en-US" sz="1400" dirty="0">
                <a:latin typeface="Arial" panose="020B0604020202020204" pitchFamily="34" charset="0"/>
                <a:cs typeface="Arial" panose="020B0604020202020204" pitchFamily="34" charset="0"/>
              </a:rPr>
              <a:t>.</a:t>
            </a: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grpSp>
        <p:nvGrpSpPr>
          <p:cNvPr id="2" name="Group 1">
            <a:extLst>
              <a:ext uri="{FF2B5EF4-FFF2-40B4-BE49-F238E27FC236}">
                <a16:creationId xmlns:a16="http://schemas.microsoft.com/office/drawing/2014/main" id="{979609AA-230A-4CE4-999A-67099A7F0AF6}"/>
              </a:ext>
            </a:extLst>
          </p:cNvPr>
          <p:cNvGrpSpPr/>
          <p:nvPr/>
        </p:nvGrpSpPr>
        <p:grpSpPr>
          <a:xfrm>
            <a:off x="5528535" y="288046"/>
            <a:ext cx="6561208" cy="6561208"/>
            <a:chOff x="5528535" y="288046"/>
            <a:chExt cx="6561208" cy="6561208"/>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0" name="TextBox 9">
              <a:extLst>
                <a:ext uri="{FF2B5EF4-FFF2-40B4-BE49-F238E27FC236}">
                  <a16:creationId xmlns:a16="http://schemas.microsoft.com/office/drawing/2014/main" id="{7A54DAF6-9526-45E3-BCE8-5FBC2B9C7781}"/>
                </a:ext>
              </a:extLst>
            </p:cNvPr>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a:extLst>
                <a:ext uri="{FF2B5EF4-FFF2-40B4-BE49-F238E27FC236}">
                  <a16:creationId xmlns:a16="http://schemas.microsoft.com/office/drawing/2014/main" id="{3A5CD74A-D92B-4AF0-B1CA-B17DB4945BB8}"/>
                </a:ext>
              </a:extLst>
            </p:cNvPr>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13" name="Straight Arrow Connector 12">
              <a:extLst>
                <a:ext uri="{FF2B5EF4-FFF2-40B4-BE49-F238E27FC236}">
                  <a16:creationId xmlns:a16="http://schemas.microsoft.com/office/drawing/2014/main" id="{3B175C50-D53F-4034-BA11-92204B37785C}"/>
                </a:ext>
              </a:extLst>
            </p:cNvPr>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15C184-2913-4C04-A0F0-2E708E76AC14}"/>
                </a:ext>
              </a:extLst>
            </p:cNvPr>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1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304852"/>
            <a:ext cx="4882760" cy="4770537"/>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Occupations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0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(lower risk perception index)</a:t>
            </a:r>
          </a:p>
          <a:p>
            <a:pPr algn="ctr"/>
            <a:r>
              <a:rPr lang="en-US" sz="1600" b="1" dirty="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most risk for fatality being </a:t>
            </a:r>
            <a:r>
              <a:rPr lang="en-US" sz="1600" b="1" dirty="0">
                <a:solidFill>
                  <a:srgbClr val="FF0000"/>
                </a:solidFill>
                <a:latin typeface="Arial" panose="020B0604020202020204" pitchFamily="34" charset="0"/>
                <a:cs typeface="Arial" panose="020B0604020202020204" pitchFamily="34" charset="0"/>
              </a:rPr>
              <a:t>Military Specific Occupations</a:t>
            </a:r>
            <a:r>
              <a:rPr lang="en-US" sz="1600" dirty="0">
                <a:latin typeface="Arial" panose="020B0604020202020204" pitchFamily="34" charset="0"/>
                <a:cs typeface="Arial" panose="020B0604020202020204" pitchFamily="34" charset="0"/>
              </a:rPr>
              <a:t>, had the smallest real fatality value (highest perception index).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10.71 (higher risk perception index)</a:t>
            </a:r>
          </a:p>
          <a:p>
            <a:pPr algn="ctr"/>
            <a:r>
              <a:rPr lang="en-US" sz="1600" b="1" dirty="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grpSp>
        <p:nvGrpSpPr>
          <p:cNvPr id="6" name="Group 5">
            <a:extLst>
              <a:ext uri="{FF2B5EF4-FFF2-40B4-BE49-F238E27FC236}">
                <a16:creationId xmlns:a16="http://schemas.microsoft.com/office/drawing/2014/main" id="{7CDFAE28-C5B2-4E1A-AB3F-FD8C6AA3FCAD}"/>
              </a:ext>
            </a:extLst>
          </p:cNvPr>
          <p:cNvGrpSpPr/>
          <p:nvPr/>
        </p:nvGrpSpPr>
        <p:grpSpPr>
          <a:xfrm>
            <a:off x="5458146" y="0"/>
            <a:ext cx="6561208" cy="6858000"/>
            <a:chOff x="5528535" y="288046"/>
            <a:chExt cx="6561208" cy="6561208"/>
          </a:xfrm>
        </p:grpSpPr>
        <p:pic>
          <p:nvPicPr>
            <p:cNvPr id="3" name="Picture 2"/>
            <p:cNvPicPr>
              <a:picLocks noChangeAspect="1"/>
            </p:cNvPicPr>
            <p:nvPr/>
          </p:nvPicPr>
          <p:blipFill>
            <a:blip r:embed="rId3"/>
            <a:stretch>
              <a:fillRect/>
            </a:stretch>
          </p:blipFill>
          <p:spPr>
            <a:xfrm>
              <a:off x="5528535" y="288046"/>
              <a:ext cx="6561208" cy="6561208"/>
            </a:xfrm>
            <a:prstGeom prst="rect">
              <a:avLst/>
            </a:prstGeom>
          </p:spPr>
        </p:pic>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FI_Rate</a:t>
            </a:r>
            <a:r>
              <a:rPr lang="en-US" sz="1400" baseline="-25000" dirty="0" err="1">
                <a:latin typeface="Arial" panose="020B0604020202020204" pitchFamily="34" charset="0"/>
                <a:cs typeface="Arial" panose="020B0604020202020204" pitchFamily="34" charset="0"/>
              </a:rPr>
              <a:t>value</a:t>
            </a:r>
            <a:r>
              <a:rPr lang="en-US" sz="1400" dirty="0">
                <a:latin typeface="Arial" panose="020B0604020202020204" pitchFamily="34" charset="0"/>
                <a:cs typeface="Arial" panose="020B0604020202020204" pitchFamily="34" charset="0"/>
              </a:rPr>
              <a:t> = 10 ^ (-1 * </a:t>
            </a:r>
            <a:r>
              <a:rPr lang="en-US" sz="1400" dirty="0" err="1">
                <a:latin typeface="Arial" panose="020B0604020202020204" pitchFamily="34" charset="0"/>
                <a:cs typeface="Arial" panose="020B0604020202020204" pitchFamily="34" charset="0"/>
              </a:rPr>
              <a:t>RiskPerception</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16640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dirty="0" smtClean="0">
                <a:latin typeface="Arial" panose="020B0604020202020204" pitchFamily="34" charset="0"/>
                <a:cs typeface="Arial" panose="020B0604020202020204" pitchFamily="34" charset="0"/>
              </a:rPr>
              <a:t>NEXT STEPS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9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065035"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Analysis:  </a:t>
            </a:r>
          </a:p>
          <a:p>
            <a:r>
              <a:rPr lang="en-US" sz="1800" dirty="0">
                <a:latin typeface="Arial" panose="020B0604020202020204" pitchFamily="34" charset="0"/>
                <a:cs typeface="Arial" panose="020B0604020202020204" pitchFamily="34" charset="0"/>
              </a:rPr>
              <a:t>Need further statistical analysis to look at the relationship between the linear regression line and the actual data.</a:t>
            </a:r>
          </a:p>
          <a:p>
            <a:r>
              <a:rPr lang="en-US" sz="1800" dirty="0">
                <a:latin typeface="Arial" panose="020B0604020202020204" pitchFamily="34" charset="0"/>
                <a:cs typeface="Arial" panose="020B0604020202020204" pitchFamily="34" charset="0"/>
              </a:rPr>
              <a:t>Analyze Occupation</a:t>
            </a:r>
          </a:p>
          <a:p>
            <a:r>
              <a:rPr lang="en-US" sz="1800" dirty="0">
                <a:latin typeface="Arial" panose="020B0604020202020204" pitchFamily="34" charset="0"/>
                <a:cs typeface="Arial" panose="020B0604020202020204" pitchFamily="34" charset="0"/>
              </a:rPr>
              <a:t>Race does not appear to be a factor affecting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95552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occupations with experience in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Also hypothesize that</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I was asked to expand the population and not introduce a confounding it by limiting it to educational and health care institutions.  So, I expanded the research to cover Administrative (white 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a:solidFill>
                    <a:srgbClr val="FF0000"/>
                  </a:solidFill>
                </a:rPr>
                <a:t>Risk</a:t>
              </a: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a:t>Relative Fatality Index</a:t>
              </a:r>
            </a:p>
            <a:p>
              <a:pPr algn="ctr"/>
              <a:r>
                <a:rPr lang="en-US" sz="1600" b="1" dirty="0">
                  <a:solidFill>
                    <a:srgbClr val="00B050"/>
                  </a:solidFill>
                </a:rPr>
                <a:t>Risk perception</a:t>
              </a: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dirty="0">
                <a:latin typeface="Arial" panose="020B0604020202020204" pitchFamily="34" charset="0"/>
                <a:cs typeface="Arial" panose="020B0604020202020204" pitchFamily="34" charset="0"/>
              </a:rPr>
              <a:t>LIMITATIONS/</a:t>
            </a:r>
          </a:p>
          <a:p>
            <a:pPr marL="0" indent="0" algn="ctr">
              <a:buNone/>
            </a:pPr>
            <a:r>
              <a:rPr lang="en-US" sz="4800" dirty="0">
                <a:latin typeface="Arial" panose="020B0604020202020204" pitchFamily="34" charset="0"/>
                <a:cs typeface="Arial" panose="020B0604020202020204" pitchFamily="34" charset="0"/>
              </a:rPr>
              <a:t>RISK</a:t>
            </a:r>
          </a:p>
        </p:txBody>
      </p:sp>
    </p:spTree>
    <p:extLst>
      <p:ext uri="{BB962C8B-B14F-4D97-AF65-F5344CB8AC3E}">
        <p14:creationId xmlns:p14="http://schemas.microsoft.com/office/powerpoint/2010/main" val="191197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149120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F991FD1-33F0-4F2E-95FE-B0BC092D4634}"/>
              </a:ext>
            </a:extLst>
          </p:cNvPr>
          <p:cNvGraphicFramePr>
            <a:graphicFrameLocks noChangeAspect="1"/>
          </p:cNvGraphicFramePr>
          <p:nvPr>
            <p:extLst>
              <p:ext uri="{D42A27DB-BD31-4B8C-83A1-F6EECF244321}">
                <p14:modId xmlns:p14="http://schemas.microsoft.com/office/powerpoint/2010/main" val="3978264230"/>
              </p:ext>
            </p:extLst>
          </p:nvPr>
        </p:nvGraphicFramePr>
        <p:xfrm>
          <a:off x="1519382" y="17626"/>
          <a:ext cx="9153235" cy="6840374"/>
        </p:xfrm>
        <a:graphic>
          <a:graphicData uri="http://schemas.openxmlformats.org/presentationml/2006/ole">
            <mc:AlternateContent xmlns:mc="http://schemas.openxmlformats.org/markup-compatibility/2006">
              <mc:Choice xmlns:v="urn:schemas-microsoft-com:vml" Requires="v">
                <p:oleObj spid="_x0000_s2168" name="Worksheet" r:id="rId3" imgW="17287886" imgH="12915746" progId="Excel.Sheet.8">
                  <p:embed/>
                </p:oleObj>
              </mc:Choice>
              <mc:Fallback>
                <p:oleObj name="Worksheet" r:id="rId3" imgW="17287886" imgH="12915746" progId="Excel.Sheet.8">
                  <p:embed/>
                  <p:pic>
                    <p:nvPicPr>
                      <p:cNvPr id="0" name=""/>
                      <p:cNvPicPr/>
                      <p:nvPr/>
                    </p:nvPicPr>
                    <p:blipFill>
                      <a:blip r:embed="rId4"/>
                      <a:stretch>
                        <a:fillRect/>
                      </a:stretch>
                    </p:blipFill>
                    <p:spPr>
                      <a:xfrm>
                        <a:off x="1519382" y="17626"/>
                        <a:ext cx="9153235" cy="684037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86F3FD2-7721-47EC-B6A1-C2406D309CA2}"/>
              </a:ext>
            </a:extLst>
          </p:cNvPr>
          <p:cNvSpPr txBox="1"/>
          <p:nvPr/>
        </p:nvSpPr>
        <p:spPr>
          <a:xfrm rot="16200000">
            <a:off x="-1833542" y="3385115"/>
            <a:ext cx="5329629" cy="646331"/>
          </a:xfrm>
          <a:prstGeom prst="rect">
            <a:avLst/>
          </a:prstGeom>
          <a:noFill/>
        </p:spPr>
        <p:txBody>
          <a:bodyPr wrap="square" rtlCol="0">
            <a:spAutoFit/>
          </a:bodyPr>
          <a:lstStyle/>
          <a:p>
            <a:pPr algn="ctr"/>
            <a:r>
              <a:rPr lang="en-US" sz="3600" b="1" dirty="0"/>
              <a:t>PROGRESS ACTION PLAN</a:t>
            </a:r>
            <a:endParaRPr lang="en-AU" sz="3600" b="1" dirty="0"/>
          </a:p>
        </p:txBody>
      </p:sp>
    </p:spTree>
    <p:extLst>
      <p:ext uri="{BB962C8B-B14F-4D97-AF65-F5344CB8AC3E}">
        <p14:creationId xmlns:p14="http://schemas.microsoft.com/office/powerpoint/2010/main" val="2047944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Mar’21</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May-June’21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Sept-Oct’21-</a:t>
              </a:r>
              <a:r>
                <a:rPr lang="en-US" sz="1400" b="1" i="1" kern="1200" dirty="0">
                  <a:solidFill>
                    <a:srgbClr val="FF0000"/>
                  </a:solidFill>
                  <a:latin typeface="Arial" panose="020B0604020202020204" pitchFamily="34" charset="0"/>
                  <a:cs typeface="Arial" panose="020B0604020202020204" pitchFamily="34" charset="0"/>
                </a:rPr>
                <a:t>D2</a:t>
              </a:r>
            </a:p>
            <a:p>
              <a:pPr lvl="0" algn="l"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Dec’21-</a:t>
              </a:r>
              <a:r>
                <a:rPr lang="en-US" sz="1400" b="1" i="1" dirty="0">
                  <a:solidFill>
                    <a:srgbClr val="FF0000"/>
                  </a:solidFill>
                  <a:latin typeface="Arial" panose="020B0604020202020204" pitchFamily="34" charset="0"/>
                  <a:cs typeface="Arial" panose="020B0604020202020204" pitchFamily="34" charset="0"/>
                </a:rPr>
                <a:t>D3</a:t>
              </a:r>
              <a:r>
                <a:rPr lang="en-US" sz="1400" b="1" i="1" dirty="0">
                  <a:solidFill>
                    <a:srgbClr val="0070C0"/>
                  </a:solidFill>
                  <a:latin typeface="Arial" panose="020B0604020202020204" pitchFamily="34" charset="0"/>
                  <a:cs typeface="Arial" panose="020B0604020202020204" pitchFamily="34" charset="0"/>
                </a:rPr>
                <a:t> </a:t>
              </a:r>
              <a:r>
                <a:rPr lang="en-US" sz="900" b="1" i="1" dirty="0">
                  <a:solidFill>
                    <a:srgbClr val="FF0000"/>
                  </a:solidFill>
                  <a:latin typeface="Arial" panose="020B0604020202020204" pitchFamily="34" charset="0"/>
                  <a:cs typeface="Arial" panose="020B0604020202020204" pitchFamily="34" charset="0"/>
                </a:rPr>
                <a:t>Tentative</a:t>
              </a:r>
              <a:endParaRPr lang="en-US" sz="1400" b="1" i="1" kern="1200" dirty="0">
                <a:solidFill>
                  <a:srgbClr val="FF0000"/>
                </a:solidFill>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Mar-Apr’21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July-Sept’21</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2021)</a:t>
            </a:r>
          </a:p>
        </p:txBody>
      </p:sp>
    </p:spTree>
    <p:extLst>
      <p:ext uri="{BB962C8B-B14F-4D97-AF65-F5344CB8AC3E}">
        <p14:creationId xmlns:p14="http://schemas.microsoft.com/office/powerpoint/2010/main" val="33276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37028" y="3780056"/>
            <a:ext cx="11350171" cy="2379406"/>
          </a:xfrm>
          <a:prstGeom prst="rect">
            <a:avLst/>
          </a:prstGeom>
          <a:ln>
            <a:solidFill>
              <a:schemeClr val="tx1"/>
            </a:solidFill>
            <a:extLst>
              <a:ext uri="{C807C97D-BFC1-408E-A445-0C87EB9F89A2}">
                <ask:lineSketchStyleProps xmlns:ask="http://schemas.microsoft.com/office/drawing/2018/sketchyshapes" xmln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2:  </a:t>
            </a:r>
          </a:p>
          <a:p>
            <a:pPr marL="0" indent="0" defTabSz="62865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lower in administrative occupations.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 effect of variables such as: Length of service, Age, Gender, Type of work has on risk perception.</a:t>
            </a:r>
          </a:p>
          <a:p>
            <a:pPr marL="0" indent="0">
              <a:buNone/>
            </a:pPr>
            <a:endParaRPr lang="en-US" sz="1600"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537028" y="828921"/>
            <a:ext cx="11350171" cy="2492877"/>
          </a:xfrm>
          <a:prstGeom prst="rect">
            <a:avLst/>
          </a:prstGeom>
          <a:ln>
            <a:solidFill>
              <a:schemeClr val="tx1"/>
            </a:solidFill>
            <a:extLst>
              <a:ext uri="{C807C97D-BFC1-408E-A445-0C87EB9F89A2}">
                <ask:lineSketchStyleProps xmlns:ask="http://schemas.microsoft.com/office/drawing/2018/sketchyshapes" xmln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Aim1: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administrative occupations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higher fatalities/injuries experience than those in non-administrative occupations.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and fatalities in administrative and non-administrative type of occupations.    </a:t>
            </a:r>
          </a:p>
        </p:txBody>
      </p:sp>
    </p:spTree>
    <p:extLst>
      <p:ext uri="{BB962C8B-B14F-4D97-AF65-F5344CB8AC3E}">
        <p14:creationId xmlns:p14="http://schemas.microsoft.com/office/powerpoint/2010/main" val="108145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STORAGE</a:t>
            </a:r>
          </a:p>
        </p:txBody>
      </p:sp>
    </p:spTree>
    <p:extLst>
      <p:ext uri="{BB962C8B-B14F-4D97-AF65-F5344CB8AC3E}">
        <p14:creationId xmlns:p14="http://schemas.microsoft.com/office/powerpoint/2010/main" val="376963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a:latin typeface="Arial" panose="020B0604020202020204" pitchFamily="34" charset="0"/>
                <a:cs typeface="Arial" panose="020B0604020202020204" pitchFamily="34" charset="0"/>
              </a:rPr>
              <a:t>All DATA is kept in the GITHUB depository located in the link above. </a:t>
            </a:r>
          </a:p>
          <a:p>
            <a:pPr marL="0" indent="0">
              <a:buNone/>
            </a:pPr>
            <a:r>
              <a:rPr lang="en-US" sz="1400" dirty="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a:t>DATA</a:t>
            </a:r>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a:t>SCRIPTS</a:t>
            </a:r>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a:t>PLOTS</a:t>
            </a:r>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slide after that, shows the plot of relative fatal log10 index vs increasing SOC categories level 6.  110000, 111000, 111010…., for the GENDER category.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OBSERVATIONS:</a:t>
            </a: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of,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 then a higher relative log index value correlates to a small fatality/injury rate. Since the categories on the x axis are ranked from left to right with increasing job risk. We can see a positive slope, that indicates that people with a higher perception of risk have a lower fatality rate.</a:t>
            </a:r>
          </a:p>
          <a:p>
            <a:pPr marL="342900" indent="-342900">
              <a:buAutoNum type="arabicParenR"/>
            </a:pPr>
            <a:r>
              <a:rPr lang="en-US" sz="1400" dirty="0">
                <a:latin typeface="Arial" panose="020B0604020202020204" pitchFamily="34" charset="0"/>
                <a:cs typeface="Arial" panose="020B0604020202020204" pitchFamily="34" charset="0"/>
              </a:rPr>
              <a:t>We also believe that we see a relationship of injury count, fatal count, and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combination. Therefore, we should be able to predict a fatality count given an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and injury count. </a:t>
            </a:r>
          </a:p>
          <a:p>
            <a:pPr marL="342900" indent="-342900">
              <a:buAutoNum type="arabicParenR"/>
            </a:pPr>
            <a:r>
              <a:rPr lang="en-US" sz="1400" dirty="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POPULATION SIZE</a:t>
            </a:r>
          </a:p>
        </p:txBody>
      </p:sp>
    </p:spTree>
    <p:extLst>
      <p:ext uri="{BB962C8B-B14F-4D97-AF65-F5344CB8AC3E}">
        <p14:creationId xmlns:p14="http://schemas.microsoft.com/office/powerpoint/2010/main" val="223284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44365</TotalTime>
  <Words>5440</Words>
  <Application>Microsoft Office PowerPoint</Application>
  <PresentationFormat>Widescreen</PresentationFormat>
  <Paragraphs>948</Paragraphs>
  <Slides>48</Slides>
  <Notes>15</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Book Antiqua</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Meeting  04/20/2021     Yenny Fariñas Diaz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Description of Independent Variables </vt:lpstr>
      <vt:lpstr>Approach:  Model </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PowerPoint Presentation</vt:lpstr>
      <vt:lpstr>Approach:  Description of Independent Variables (file names in data repository)</vt:lpstr>
      <vt:lpstr>Approach:  Description of Independent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2021)</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261</cp:revision>
  <dcterms:created xsi:type="dcterms:W3CDTF">2017-11-01T18:42:53Z</dcterms:created>
  <dcterms:modified xsi:type="dcterms:W3CDTF">2021-04-16T00:42:58Z</dcterms:modified>
</cp:coreProperties>
</file>