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439" r:id="rId2"/>
    <p:sldId id="462" r:id="rId3"/>
    <p:sldId id="461" r:id="rId4"/>
    <p:sldId id="454" r:id="rId5"/>
    <p:sldId id="444" r:id="rId6"/>
    <p:sldId id="453" r:id="rId7"/>
    <p:sldId id="463" r:id="rId8"/>
    <p:sldId id="456" r:id="rId9"/>
    <p:sldId id="468" r:id="rId10"/>
    <p:sldId id="464" r:id="rId11"/>
    <p:sldId id="452" r:id="rId12"/>
    <p:sldId id="460" r:id="rId13"/>
    <p:sldId id="465" r:id="rId14"/>
    <p:sldId id="457" r:id="rId15"/>
    <p:sldId id="466" r:id="rId16"/>
    <p:sldId id="467" r:id="rId17"/>
    <p:sldId id="4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3" d="100"/>
          <a:sy n="63" d="100"/>
        </p:scale>
        <p:origin x="76" y="88"/>
      </p:cViewPr>
      <p:guideLst/>
    </p:cSldViewPr>
  </p:slideViewPr>
  <p:notesTextViewPr>
    <p:cViewPr>
      <p:scale>
        <a:sx n="1" d="1"/>
        <a:sy n="1" d="1"/>
      </p:scale>
      <p:origin x="0" y="0"/>
    </p:cViewPr>
  </p:notesTextViewPr>
  <p:notesViewPr>
    <p:cSldViewPr snapToGrid="0">
      <p:cViewPr varScale="1">
        <p:scale>
          <a:sx n="65" d="100"/>
          <a:sy n="65" d="100"/>
        </p:scale>
        <p:origin x="234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47E39-D197-4674-8C62-CC28612C7D1A}"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330A2-CD2B-45CA-AD44-A7A41C6AD554}" type="slidenum">
              <a:rPr lang="en-US" smtClean="0"/>
              <a:t>‹#›</a:t>
            </a:fld>
            <a:endParaRPr lang="en-US"/>
          </a:p>
        </p:txBody>
      </p:sp>
    </p:spTree>
    <p:extLst>
      <p:ext uri="{BB962C8B-B14F-4D97-AF65-F5344CB8AC3E}">
        <p14:creationId xmlns:p14="http://schemas.microsoft.com/office/powerpoint/2010/main" val="467739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330A2-CD2B-45CA-AD44-A7A41C6AD554}" type="slidenum">
              <a:rPr lang="en-US" smtClean="0"/>
              <a:t>14</a:t>
            </a:fld>
            <a:endParaRPr lang="en-US"/>
          </a:p>
        </p:txBody>
      </p:sp>
    </p:spTree>
    <p:extLst>
      <p:ext uri="{BB962C8B-B14F-4D97-AF65-F5344CB8AC3E}">
        <p14:creationId xmlns:p14="http://schemas.microsoft.com/office/powerpoint/2010/main" val="4032170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1310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8202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107548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39879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214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0119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C3FF6-C206-4596-A28C-C063AEE62E89}"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31936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C3FF6-C206-4596-A28C-C063AEE62E89}"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327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C3FF6-C206-4596-A28C-C063AEE62E89}"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23421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6367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79439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accent6">
                <a:lumMod val="0"/>
                <a:lumOff val="100000"/>
              </a:schemeClr>
            </a:gs>
            <a:gs pos="100000">
              <a:srgbClr val="0070C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C3FF6-C206-4596-A28C-C063AEE62E89}"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C9E66-6005-4663-A68B-21C70FE296EF}" type="slidenum">
              <a:rPr lang="en-US" smtClean="0"/>
              <a:t>‹#›</a:t>
            </a:fld>
            <a:endParaRPr lang="en-US"/>
          </a:p>
        </p:txBody>
      </p:sp>
    </p:spTree>
    <p:extLst>
      <p:ext uri="{BB962C8B-B14F-4D97-AF65-F5344CB8AC3E}">
        <p14:creationId xmlns:p14="http://schemas.microsoft.com/office/powerpoint/2010/main" val="417383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ehsintegration/yfd-phd-bls-dat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ehsintegration/yfd-phd-bls-data/tree/master/PLO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60243" y="1085057"/>
            <a:ext cx="5724247" cy="4303019"/>
          </a:xfrm>
          <a:custGeom>
            <a:avLst/>
            <a:gdLst>
              <a:gd name="connsiteX0" fmla="*/ 0 w 5724247"/>
              <a:gd name="connsiteY0" fmla="*/ 0 h 4303019"/>
              <a:gd name="connsiteX1" fmla="*/ 5724247 w 5724247"/>
              <a:gd name="connsiteY1" fmla="*/ 0 h 4303019"/>
              <a:gd name="connsiteX2" fmla="*/ 5724247 w 5724247"/>
              <a:gd name="connsiteY2" fmla="*/ 4303019 h 4303019"/>
              <a:gd name="connsiteX3" fmla="*/ 0 w 5724247"/>
              <a:gd name="connsiteY3" fmla="*/ 4303019 h 4303019"/>
              <a:gd name="connsiteX4" fmla="*/ 0 w 5724247"/>
              <a:gd name="connsiteY4" fmla="*/ 0 h 4303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4247" h="4303019" fill="none" extrusionOk="0">
                <a:moveTo>
                  <a:pt x="0" y="0"/>
                </a:moveTo>
                <a:cubicBezTo>
                  <a:pt x="2270408" y="-24741"/>
                  <a:pt x="4767754" y="143197"/>
                  <a:pt x="5724247" y="0"/>
                </a:cubicBezTo>
                <a:cubicBezTo>
                  <a:pt x="5701717" y="1401620"/>
                  <a:pt x="5846693" y="3462827"/>
                  <a:pt x="5724247" y="4303019"/>
                </a:cubicBezTo>
                <a:cubicBezTo>
                  <a:pt x="4637960" y="4418593"/>
                  <a:pt x="2072687" y="4239921"/>
                  <a:pt x="0" y="4303019"/>
                </a:cubicBezTo>
                <a:cubicBezTo>
                  <a:pt x="149157" y="3263171"/>
                  <a:pt x="21014" y="1384451"/>
                  <a:pt x="0" y="0"/>
                </a:cubicBezTo>
                <a:close/>
              </a:path>
              <a:path w="5724247" h="4303019" stroke="0" extrusionOk="0">
                <a:moveTo>
                  <a:pt x="0" y="0"/>
                </a:moveTo>
                <a:cubicBezTo>
                  <a:pt x="960177" y="-5514"/>
                  <a:pt x="4591825" y="-144147"/>
                  <a:pt x="5724247" y="0"/>
                </a:cubicBezTo>
                <a:cubicBezTo>
                  <a:pt x="5798046" y="1581827"/>
                  <a:pt x="5846375" y="3336392"/>
                  <a:pt x="5724247" y="4303019"/>
                </a:cubicBezTo>
                <a:cubicBezTo>
                  <a:pt x="3593974" y="4168812"/>
                  <a:pt x="624645" y="4225589"/>
                  <a:pt x="0" y="4303019"/>
                </a:cubicBezTo>
                <a:cubicBezTo>
                  <a:pt x="146676" y="3748188"/>
                  <a:pt x="-78623" y="1026508"/>
                  <a:pt x="0" y="0"/>
                </a:cubicBezTo>
                <a:close/>
              </a:path>
            </a:pathLst>
          </a:custGeom>
          <a:ln>
            <a:solidFill>
              <a:schemeClr val="tx1"/>
            </a:solidFill>
            <a:extLst>
              <a:ext uri="{C807C97D-BFC1-408E-A445-0C87EB9F89A2}">
                <ask:lineSketchStyleProps xmlns:ask="http://schemas.microsoft.com/office/drawing/2018/sketchyshapes" xmlns="" sd="1131949855">
                  <a:prstGeom prst="rect">
                    <a:avLst/>
                  </a:prstGeom>
                  <ask:type>
                    <ask:lineSketchCurved/>
                  </ask:type>
                </ask:lineSketchStyleProps>
              </a:ext>
            </a:extLst>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Arial" panose="020B0604020202020204" pitchFamily="34" charset="0"/>
                <a:cs typeface="Arial" panose="020B0604020202020204" pitchFamily="34" charset="0"/>
              </a:rPr>
              <a:t>Hypothesis:</a:t>
            </a:r>
            <a:r>
              <a:rPr lang="en-US" sz="2000" dirty="0">
                <a:latin typeface="Arial" panose="020B0604020202020204" pitchFamily="34" charset="0"/>
                <a:cs typeface="Arial" panose="020B0604020202020204" pitchFamily="34" charset="0"/>
              </a:rPr>
              <a:t>  </a:t>
            </a:r>
          </a:p>
          <a:p>
            <a:pPr marL="0" indent="0">
              <a:buFont typeface="Arial" panose="020B0604020202020204" pitchFamily="34" charset="0"/>
              <a:buNone/>
            </a:pPr>
            <a:endParaRPr lang="en-US" sz="18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We hypothesize that risk perception is higher in </a:t>
            </a:r>
            <a:r>
              <a:rPr lang="en-US" sz="2000" dirty="0" smtClean="0">
                <a:latin typeface="Arial" panose="020B0604020202020204" pitchFamily="34" charset="0"/>
                <a:cs typeface="Arial" panose="020B0604020202020204" pitchFamily="34" charset="0"/>
              </a:rPr>
              <a:t>professionals that have exposure </a:t>
            </a:r>
            <a:r>
              <a:rPr lang="en-US" sz="2000" dirty="0">
                <a:latin typeface="Arial" panose="020B0604020202020204" pitchFamily="34" charset="0"/>
                <a:cs typeface="Arial" panose="020B0604020202020204" pitchFamily="34" charset="0"/>
              </a:rPr>
              <a:t>of previous injuries/fatalities.  </a:t>
            </a:r>
          </a:p>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Also that professionals in </a:t>
            </a:r>
            <a:r>
              <a:rPr lang="en-US" sz="2000" strike="sngStrike" dirty="0">
                <a:latin typeface="Arial" panose="020B0604020202020204" pitchFamily="34" charset="0"/>
                <a:cs typeface="Arial" panose="020B0604020202020204" pitchFamily="34" charset="0"/>
              </a:rPr>
              <a:t>educational and Health care institutions have a lower risk perception than those in Manufacturing. </a:t>
            </a:r>
            <a:r>
              <a:rPr lang="en-US" sz="2000" dirty="0">
                <a:solidFill>
                  <a:srgbClr val="FF0000"/>
                </a:solidFill>
                <a:latin typeface="Arial" panose="020B0604020202020204" pitchFamily="34" charset="0"/>
                <a:cs typeface="Arial" panose="020B0604020202020204" pitchFamily="34" charset="0"/>
              </a:rPr>
              <a:t> In last committee meeting they asked me to expand the population, not limited to educational and health care institutions.  So, I am expanding it to </a:t>
            </a:r>
            <a:r>
              <a:rPr lang="en-US" sz="2000" dirty="0" err="1">
                <a:solidFill>
                  <a:srgbClr val="FF0000"/>
                </a:solidFill>
                <a:latin typeface="Arial" panose="020B0604020202020204" pitchFamily="34" charset="0"/>
                <a:cs typeface="Arial" panose="020B0604020202020204" pitchFamily="34" charset="0"/>
              </a:rPr>
              <a:t>Adminstratrative</a:t>
            </a:r>
            <a:r>
              <a:rPr lang="en-US" sz="2000" dirty="0">
                <a:solidFill>
                  <a:srgbClr val="FF0000"/>
                </a:solidFill>
                <a:latin typeface="Arial" panose="020B0604020202020204" pitchFamily="34" charset="0"/>
                <a:cs typeface="Arial" panose="020B0604020202020204" pitchFamily="34" charset="0"/>
              </a:rPr>
              <a:t> (</a:t>
            </a:r>
            <a:r>
              <a:rPr lang="en-US" sz="2000" dirty="0" smtClean="0">
                <a:solidFill>
                  <a:srgbClr val="FF0000"/>
                </a:solidFill>
                <a:latin typeface="Arial" panose="020B0604020202020204" pitchFamily="34" charset="0"/>
                <a:cs typeface="Arial" panose="020B0604020202020204" pitchFamily="34" charset="0"/>
              </a:rPr>
              <a:t>white </a:t>
            </a:r>
            <a:r>
              <a:rPr lang="en-US" sz="2000" dirty="0">
                <a:solidFill>
                  <a:srgbClr val="FF0000"/>
                </a:solidFill>
                <a:latin typeface="Arial" panose="020B0604020202020204" pitchFamily="34" charset="0"/>
                <a:cs typeface="Arial" panose="020B0604020202020204" pitchFamily="34" charset="0"/>
              </a:rPr>
              <a:t>collar) type of occupations and Non-Administrative type of occupations (more field like type of jobs).</a:t>
            </a: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Hypothesis</a:t>
            </a:r>
          </a:p>
        </p:txBody>
      </p:sp>
      <p:grpSp>
        <p:nvGrpSpPr>
          <p:cNvPr id="7" name="Group 6">
            <a:extLst>
              <a:ext uri="{FF2B5EF4-FFF2-40B4-BE49-F238E27FC236}">
                <a16:creationId xmlns:a16="http://schemas.microsoft.com/office/drawing/2014/main" id="{18D1CD37-8CFB-4B53-B59A-33FF38E53C98}"/>
              </a:ext>
            </a:extLst>
          </p:cNvPr>
          <p:cNvGrpSpPr/>
          <p:nvPr/>
        </p:nvGrpSpPr>
        <p:grpSpPr>
          <a:xfrm>
            <a:off x="6350659" y="853436"/>
            <a:ext cx="5381098" cy="3865723"/>
            <a:chOff x="7163312" y="1312696"/>
            <a:chExt cx="3404581" cy="2536739"/>
          </a:xfrm>
        </p:grpSpPr>
        <p:pic>
          <p:nvPicPr>
            <p:cNvPr id="8" name="Picture 7">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9" name="TextBox 8">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smtClean="0">
                  <a:solidFill>
                    <a:srgbClr val="FF0000"/>
                  </a:solidFill>
                </a:rPr>
                <a:t>Risk</a:t>
              </a:r>
              <a:endParaRPr lang="en-US" sz="1600" b="1" dirty="0">
                <a:solidFill>
                  <a:srgbClr val="FF0000"/>
                </a:solidFill>
              </a:endParaRPr>
            </a:p>
          </p:txBody>
        </p:sp>
        <p:sp>
          <p:nvSpPr>
            <p:cNvPr id="10" name="TextBox 9">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smtClean="0"/>
                <a:t>Relative Fatality Index</a:t>
              </a:r>
            </a:p>
            <a:p>
              <a:pPr algn="ctr"/>
              <a:r>
                <a:rPr lang="en-US" sz="1600" b="1" dirty="0" smtClean="0">
                  <a:solidFill>
                    <a:srgbClr val="00B050"/>
                  </a:solidFill>
                </a:rPr>
                <a:t>Risk perception</a:t>
              </a:r>
              <a:endParaRPr lang="en-US" sz="1600" b="1" dirty="0">
                <a:solidFill>
                  <a:srgbClr val="00B050"/>
                </a:solidFill>
              </a:endParaRPr>
            </a:p>
          </p:txBody>
        </p:sp>
      </p:grpSp>
      <p:sp>
        <p:nvSpPr>
          <p:cNvPr id="12" name="Rectangle 11">
            <a:extLst>
              <a:ext uri="{FF2B5EF4-FFF2-40B4-BE49-F238E27FC236}">
                <a16:creationId xmlns:a16="http://schemas.microsoft.com/office/drawing/2014/main" id="{C3E4F717-B1FD-43B1-8303-3247F5E07D6D}"/>
              </a:ext>
            </a:extLst>
          </p:cNvPr>
          <p:cNvSpPr/>
          <p:nvPr/>
        </p:nvSpPr>
        <p:spPr>
          <a:xfrm>
            <a:off x="7497961" y="4987427"/>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66592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STORAGE</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4037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Repository Location</a:t>
            </a:r>
            <a:endParaRPr lang="en-US" sz="2000" b="1" dirty="0">
              <a:solidFill>
                <a:schemeClr val="bg1"/>
              </a:solidFill>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278834" y="1227286"/>
            <a:ext cx="10790334" cy="89744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All DATA is kept in the GITHUB depository</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located in the link above. </a:t>
            </a:r>
          </a:p>
          <a:p>
            <a:pPr marL="0" indent="0">
              <a:buNone/>
            </a:pPr>
            <a:r>
              <a:rPr lang="en-US" sz="1400" dirty="0" smtClean="0">
                <a:latin typeface="Arial" panose="020B0604020202020204" pitchFamily="34" charset="0"/>
                <a:cs typeface="Arial" panose="020B0604020202020204" pitchFamily="34" charset="0"/>
              </a:rPr>
              <a:t>The SCRIPTS  folder contains the analysis and (RESULTS) for each variable where the graphs are also embed and located within the program itself, or within the PLOTS directory.</a:t>
            </a:r>
            <a:endParaRPr lang="en-US" sz="1400" dirty="0">
              <a:latin typeface="Arial" panose="020B0604020202020204" pitchFamily="34" charset="0"/>
              <a:cs typeface="Arial" panose="020B0604020202020204" pitchFamily="34" charset="0"/>
            </a:endParaRPr>
          </a:p>
        </p:txBody>
      </p:sp>
      <p:sp>
        <p:nvSpPr>
          <p:cNvPr id="7" name="TextBox 6"/>
          <p:cNvSpPr txBox="1"/>
          <p:nvPr/>
        </p:nvSpPr>
        <p:spPr>
          <a:xfrm>
            <a:off x="1441022" y="3353201"/>
            <a:ext cx="666208" cy="369332"/>
          </a:xfrm>
          <a:prstGeom prst="rect">
            <a:avLst/>
          </a:prstGeom>
          <a:noFill/>
        </p:spPr>
        <p:txBody>
          <a:bodyPr wrap="none" rtlCol="0">
            <a:spAutoFit/>
          </a:bodyPr>
          <a:lstStyle/>
          <a:p>
            <a:r>
              <a:rPr lang="en-US" dirty="0" smtClean="0"/>
              <a:t>DATA</a:t>
            </a:r>
            <a:endParaRPr lang="en-US" dirty="0"/>
          </a:p>
        </p:txBody>
      </p:sp>
      <p:sp>
        <p:nvSpPr>
          <p:cNvPr id="8" name="TextBox 7"/>
          <p:cNvSpPr txBox="1"/>
          <p:nvPr/>
        </p:nvSpPr>
        <p:spPr>
          <a:xfrm>
            <a:off x="1416210" y="4112752"/>
            <a:ext cx="931089" cy="369332"/>
          </a:xfrm>
          <a:prstGeom prst="rect">
            <a:avLst/>
          </a:prstGeom>
          <a:noFill/>
        </p:spPr>
        <p:txBody>
          <a:bodyPr wrap="none" rtlCol="0">
            <a:spAutoFit/>
          </a:bodyPr>
          <a:lstStyle/>
          <a:p>
            <a:r>
              <a:rPr lang="en-US" dirty="0" smtClean="0"/>
              <a:t>SCRIPTS</a:t>
            </a:r>
            <a:endParaRPr lang="en-US" dirty="0"/>
          </a:p>
        </p:txBody>
      </p:sp>
      <p:cxnSp>
        <p:nvCxnSpPr>
          <p:cNvPr id="10" name="Straight Arrow Connector 9"/>
          <p:cNvCxnSpPr/>
          <p:nvPr/>
        </p:nvCxnSpPr>
        <p:spPr>
          <a:xfrm>
            <a:off x="2360845" y="3604470"/>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40297" y="4282298"/>
            <a:ext cx="977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324346" y="681899"/>
            <a:ext cx="2490542" cy="24679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569617" y="657721"/>
            <a:ext cx="4633320" cy="338554"/>
          </a:xfrm>
          <a:prstGeom prst="rect">
            <a:avLst/>
          </a:prstGeom>
          <a:noFill/>
        </p:spPr>
        <p:txBody>
          <a:bodyPr wrap="none" rtlCol="0">
            <a:spAutoFit/>
          </a:bodyPr>
          <a:lstStyle/>
          <a:p>
            <a:r>
              <a:rPr lang="en-US" sz="1600" b="1" dirty="0">
                <a:solidFill>
                  <a:schemeClr val="bg1"/>
                </a:solidFill>
                <a:hlinkClick r:id="rId2"/>
              </a:rPr>
              <a:t>https://github.com/ehsintegration/yfd-phd-bls-data</a:t>
            </a:r>
            <a:endParaRPr lang="en-US" sz="1600" dirty="0"/>
          </a:p>
        </p:txBody>
      </p:sp>
      <p:pic>
        <p:nvPicPr>
          <p:cNvPr id="3" name="Picture 2"/>
          <p:cNvPicPr>
            <a:picLocks noChangeAspect="1"/>
          </p:cNvPicPr>
          <p:nvPr/>
        </p:nvPicPr>
        <p:blipFill>
          <a:blip r:embed="rId3"/>
          <a:stretch>
            <a:fillRect/>
          </a:stretch>
        </p:blipFill>
        <p:spPr>
          <a:xfrm>
            <a:off x="3468342" y="1957274"/>
            <a:ext cx="8263793" cy="4900726"/>
          </a:xfrm>
          <a:prstGeom prst="rect">
            <a:avLst/>
          </a:prstGeom>
        </p:spPr>
      </p:pic>
      <p:sp>
        <p:nvSpPr>
          <p:cNvPr id="13" name="TextBox 12"/>
          <p:cNvSpPr txBox="1"/>
          <p:nvPr/>
        </p:nvSpPr>
        <p:spPr>
          <a:xfrm>
            <a:off x="1439314" y="3711081"/>
            <a:ext cx="758926" cy="369332"/>
          </a:xfrm>
          <a:prstGeom prst="rect">
            <a:avLst/>
          </a:prstGeom>
          <a:noFill/>
        </p:spPr>
        <p:txBody>
          <a:bodyPr wrap="none" rtlCol="0">
            <a:spAutoFit/>
          </a:bodyPr>
          <a:lstStyle/>
          <a:p>
            <a:r>
              <a:rPr lang="en-US" dirty="0" smtClean="0"/>
              <a:t>PLOTS</a:t>
            </a:r>
            <a:endParaRPr lang="en-US" dirty="0"/>
          </a:p>
        </p:txBody>
      </p:sp>
      <p:cxnSp>
        <p:nvCxnSpPr>
          <p:cNvPr id="15" name="Straight Arrow Connector 14"/>
          <p:cNvCxnSpPr/>
          <p:nvPr/>
        </p:nvCxnSpPr>
        <p:spPr>
          <a:xfrm>
            <a:off x="2338583" y="3931528"/>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3"/>
            <a:ext cx="11212148" cy="5619413"/>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The following two slides represent the plots found in the SCRIPTS and PLOTS directories. </a:t>
            </a:r>
          </a:p>
          <a:p>
            <a:pPr marL="0" indent="0">
              <a:buNone/>
            </a:pPr>
            <a:r>
              <a:rPr lang="en-US" sz="1400" b="1" dirty="0" smtClean="0">
                <a:latin typeface="Arial" panose="020B0604020202020204" pitchFamily="34" charset="0"/>
                <a:cs typeface="Arial" panose="020B0604020202020204" pitchFamily="34" charset="0"/>
              </a:rPr>
              <a:t>More data can be found within the PLOTS directory:</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next slide shows the plot of relative fatal log10 index vs increasing SOC categories level 1.  11XXXX, 12XXXX, 13XXXX…., for the GENDER category.</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slide after that, shows </a:t>
            </a:r>
            <a:r>
              <a:rPr lang="en-US" sz="1400" dirty="0">
                <a:latin typeface="Arial" panose="020B0604020202020204" pitchFamily="34" charset="0"/>
                <a:cs typeface="Arial" panose="020B0604020202020204" pitchFamily="34" charset="0"/>
              </a:rPr>
              <a:t>the plot of relative fatal log10 index vs increasing SOC categories level </a:t>
            </a:r>
            <a:r>
              <a:rPr lang="en-US" sz="1400" dirty="0" smtClean="0">
                <a:latin typeface="Arial" panose="020B0604020202020204" pitchFamily="34" charset="0"/>
                <a:cs typeface="Arial" panose="020B0604020202020204" pitchFamily="34" charset="0"/>
              </a:rPr>
              <a:t>6.  110000, 111000, 111010…., </a:t>
            </a:r>
            <a:r>
              <a:rPr lang="en-US" sz="1400" dirty="0">
                <a:latin typeface="Arial" panose="020B0604020202020204" pitchFamily="34" charset="0"/>
                <a:cs typeface="Arial" panose="020B0604020202020204" pitchFamily="34" charset="0"/>
              </a:rPr>
              <a:t>for the GENDER category</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OBSERVATIONS:</a:t>
            </a:r>
            <a:endParaRPr lang="en-US" sz="1400" b="1" dirty="0">
              <a:latin typeface="Arial" panose="020B0604020202020204" pitchFamily="34" charset="0"/>
              <a:cs typeface="Arial" panose="020B0604020202020204" pitchFamily="34" charset="0"/>
            </a:endParaRPr>
          </a:p>
          <a:p>
            <a:pPr marL="342900" indent="-342900">
              <a:buAutoNum type="arabicParenR"/>
            </a:pPr>
            <a:r>
              <a:rPr lang="en-US" sz="1400" dirty="0">
                <a:latin typeface="Arial" panose="020B0604020202020204" pitchFamily="34" charset="0"/>
                <a:cs typeface="Arial" panose="020B0604020202020204" pitchFamily="34" charset="0"/>
              </a:rPr>
              <a:t>Since, the relative index is a function </a:t>
            </a:r>
            <a:r>
              <a:rPr lang="en-US" sz="1400" dirty="0" smtClean="0">
                <a:latin typeface="Arial" panose="020B0604020202020204" pitchFamily="34" charset="0"/>
                <a:cs typeface="Arial" panose="020B0604020202020204" pitchFamily="34" charset="0"/>
              </a:rPr>
              <a:t>of,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[-1 * log10(</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 then </a:t>
            </a:r>
            <a:r>
              <a:rPr lang="en-US" sz="1400" dirty="0">
                <a:latin typeface="Arial" panose="020B0604020202020204" pitchFamily="34" charset="0"/>
                <a:cs typeface="Arial" panose="020B0604020202020204" pitchFamily="34" charset="0"/>
              </a:rPr>
              <a:t>a higher relative log </a:t>
            </a:r>
            <a:r>
              <a:rPr lang="en-US" sz="1400" dirty="0" smtClean="0">
                <a:latin typeface="Arial" panose="020B0604020202020204" pitchFamily="34" charset="0"/>
                <a:cs typeface="Arial" panose="020B0604020202020204" pitchFamily="34" charset="0"/>
              </a:rPr>
              <a:t>index value </a:t>
            </a:r>
            <a:r>
              <a:rPr lang="en-US" sz="1400" dirty="0">
                <a:latin typeface="Arial" panose="020B0604020202020204" pitchFamily="34" charset="0"/>
                <a:cs typeface="Arial" panose="020B0604020202020204" pitchFamily="34" charset="0"/>
              </a:rPr>
              <a:t>correlates to a small fatality/injury </a:t>
            </a:r>
            <a:r>
              <a:rPr lang="en-US" sz="1400" dirty="0" smtClean="0">
                <a:latin typeface="Arial" panose="020B0604020202020204" pitchFamily="34" charset="0"/>
                <a:cs typeface="Arial" panose="020B0604020202020204" pitchFamily="34" charset="0"/>
              </a:rPr>
              <a:t>rate. Since </a:t>
            </a:r>
            <a:r>
              <a:rPr lang="en-US" sz="1400" dirty="0">
                <a:latin typeface="Arial" panose="020B0604020202020204" pitchFamily="34" charset="0"/>
                <a:cs typeface="Arial" panose="020B0604020202020204" pitchFamily="34" charset="0"/>
              </a:rPr>
              <a:t>the categories on the x axis are ranked from left to right with increasing job risk. We can see a positive slope, that indicates that people with a higher perception of risk have a lower fatality rate</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342900" indent="-342900">
              <a:buAutoNum type="arabicParenR"/>
            </a:pPr>
            <a:r>
              <a:rPr lang="en-US" sz="1400" dirty="0" smtClean="0">
                <a:latin typeface="Arial" panose="020B0604020202020204" pitchFamily="34" charset="0"/>
                <a:cs typeface="Arial" panose="020B0604020202020204" pitchFamily="34" charset="0"/>
              </a:rPr>
              <a:t>We also believe that we see a relationship of injury count, fatal count, and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combination. Therefore, we should be able to predict a fatality count given an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and injury count. </a:t>
            </a:r>
          </a:p>
          <a:p>
            <a:pPr marL="342900" indent="-342900">
              <a:buAutoNum type="arabicParenR"/>
            </a:pPr>
            <a:r>
              <a:rPr lang="en-US" sz="1400" dirty="0" smtClean="0">
                <a:latin typeface="Arial" panose="020B0604020202020204" pitchFamily="34" charset="0"/>
                <a:cs typeface="Arial" panose="020B0604020202020204" pitchFamily="34" charset="0"/>
              </a:rPr>
              <a:t>Any other suggestions as to what other potential statistical measurements we can perform, would be appreciated?</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2766977" y="1791415"/>
            <a:ext cx="6361165" cy="338554"/>
          </a:xfrm>
          <a:prstGeom prst="rect">
            <a:avLst/>
          </a:prstGeom>
          <a:noFill/>
        </p:spPr>
        <p:txBody>
          <a:bodyPr wrap="none" rtlCol="0">
            <a:spAutoFit/>
          </a:bodyPr>
          <a:lstStyle/>
          <a:p>
            <a:r>
              <a:rPr lang="en-US" sz="1600" b="1" dirty="0" smtClean="0">
                <a:solidFill>
                  <a:schemeClr val="bg1"/>
                </a:solidFill>
                <a:hlinkClick r:id="rId2"/>
              </a:rPr>
              <a:t>https://github.com/ehsintegration/yfd-phd-bls-data/tree/master/PLOTS</a:t>
            </a:r>
            <a:endParaRPr lang="en-US" sz="1600" dirty="0"/>
          </a:p>
        </p:txBody>
      </p:sp>
    </p:spTree>
    <p:extLst>
      <p:ext uri="{BB962C8B-B14F-4D97-AF65-F5344CB8AC3E}">
        <p14:creationId xmlns:p14="http://schemas.microsoft.com/office/powerpoint/2010/main" val="3146478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0378"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CURRENT RESULTS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186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253" y="3440971"/>
            <a:ext cx="4267078" cy="3200309"/>
          </a:xfrm>
          <a:prstGeom prst="rect">
            <a:avLst/>
          </a:prstGeom>
        </p:spPr>
      </p:pic>
      <p:pic>
        <p:nvPicPr>
          <p:cNvPr id="7" name="Picture 6"/>
          <p:cNvPicPr>
            <a:picLocks noChangeAspect="1"/>
          </p:cNvPicPr>
          <p:nvPr/>
        </p:nvPicPr>
        <p:blipFill>
          <a:blip r:embed="rId4"/>
          <a:stretch>
            <a:fillRect/>
          </a:stretch>
        </p:blipFill>
        <p:spPr>
          <a:xfrm>
            <a:off x="3945546" y="3432235"/>
            <a:ext cx="4253653" cy="3190240"/>
          </a:xfrm>
          <a:prstGeom prst="rect">
            <a:avLst/>
          </a:prstGeom>
        </p:spPr>
      </p:pic>
      <p:pic>
        <p:nvPicPr>
          <p:cNvPr id="9" name="Picture 8"/>
          <p:cNvPicPr>
            <a:picLocks noChangeAspect="1"/>
          </p:cNvPicPr>
          <p:nvPr/>
        </p:nvPicPr>
        <p:blipFill>
          <a:blip r:embed="rId5"/>
          <a:stretch>
            <a:fillRect/>
          </a:stretch>
        </p:blipFill>
        <p:spPr>
          <a:xfrm>
            <a:off x="7821147" y="3432235"/>
            <a:ext cx="4253653" cy="3190240"/>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SOC level 1</a:t>
            </a:r>
            <a:endParaRPr lang="en-US" sz="2000" b="1" dirty="0">
              <a:solidFill>
                <a:schemeClr val="bg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5006677" y="675551"/>
            <a:ext cx="6607498" cy="2873925"/>
          </a:xfrm>
          <a:prstGeom prst="rect">
            <a:avLst/>
          </a:prstGeom>
          <a:ln>
            <a:solidFill>
              <a:schemeClr val="tx1"/>
            </a:solidFill>
          </a:ln>
        </p:spPr>
      </p:pic>
      <p:sp>
        <p:nvSpPr>
          <p:cNvPr id="14" name="TextBox 13"/>
          <p:cNvSpPr txBox="1"/>
          <p:nvPr/>
        </p:nvSpPr>
        <p:spPr>
          <a:xfrm>
            <a:off x="537028" y="675550"/>
            <a:ext cx="4361976" cy="2893100"/>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relative index is a function of:</a:t>
            </a:r>
          </a:p>
          <a:p>
            <a:endParaRPr lang="en-US" sz="1400" dirty="0" smtClean="0">
              <a:latin typeface="Arial" panose="020B0604020202020204" pitchFamily="34" charset="0"/>
              <a:cs typeface="Arial" panose="020B0604020202020204" pitchFamily="34" charset="0"/>
            </a:endParaRPr>
          </a:p>
          <a:p>
            <a:pPr algn="ct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  [-1 * log10(</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a:t>
            </a:r>
          </a:p>
          <a:p>
            <a:pPr algn="ctr"/>
            <a:endParaRPr lang="en-US" sz="1400"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hen a higher relative log index value, correlates to a smaller fatality/injury rate.</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400" dirty="0" smtClean="0">
              <a:latin typeface="Arial" panose="020B0604020202020204" pitchFamily="34" charset="0"/>
              <a:cs typeface="Arial" panose="020B0604020202020204" pitchFamily="34" charset="0"/>
            </a:endParaRPr>
          </a:p>
        </p:txBody>
      </p:sp>
      <p:cxnSp>
        <p:nvCxnSpPr>
          <p:cNvPr id="15" name="Straight Arrow Connector 14"/>
          <p:cNvCxnSpPr/>
          <p:nvPr/>
        </p:nvCxnSpPr>
        <p:spPr>
          <a:xfrm>
            <a:off x="5223478" y="6641280"/>
            <a:ext cx="2410141" cy="9727"/>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503664" cy="307777"/>
          </a:xfrm>
          <a:prstGeom prst="rect">
            <a:avLst/>
          </a:prstGeom>
          <a:noFill/>
        </p:spPr>
        <p:txBody>
          <a:bodyPr wrap="none" rtlCol="0">
            <a:spAutoFit/>
          </a:bodyPr>
          <a:lstStyle/>
          <a:p>
            <a:r>
              <a:rPr lang="en-US" sz="1400" b="1" dirty="0" smtClean="0">
                <a:solidFill>
                  <a:srgbClr val="FF0000"/>
                </a:solidFill>
                <a:latin typeface="Arial" panose="020B0604020202020204" pitchFamily="34" charset="0"/>
                <a:cs typeface="Arial" panose="020B0604020202020204" pitchFamily="34" charset="0"/>
              </a:rPr>
              <a:t>risk</a:t>
            </a:r>
            <a:endParaRPr lang="en-US" sz="1400" b="1" dirty="0">
              <a:solidFill>
                <a:srgbClr val="FF0000"/>
              </a:solidFill>
              <a:latin typeface="Arial" panose="020B0604020202020204" pitchFamily="34" charset="0"/>
              <a:cs typeface="Arial" panose="020B0604020202020204" pitchFamily="34" charset="0"/>
            </a:endParaRPr>
          </a:p>
        </p:txBody>
      </p:sp>
      <p:cxnSp>
        <p:nvCxnSpPr>
          <p:cNvPr id="10" name="Straight Arrow Connector 9"/>
          <p:cNvCxnSpPr/>
          <p:nvPr/>
        </p:nvCxnSpPr>
        <p:spPr>
          <a:xfrm flipV="1">
            <a:off x="4117750" y="3735176"/>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3263942" y="5916518"/>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0798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6917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Cumulative Averaged values for GENDER/AGE/LOS,  SOC level 1</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7028" y="675550"/>
            <a:ext cx="4361976" cy="2462213"/>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graph to the right was created by averaging all of the occupational categorical fatality log values. This was done for GENDER, AGE, and LOS (length of service). </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RACE also produces a positive slope, however, the correlation of the values to the linear regression, was a better match (better r) when RACE data was not averaged.  </a:t>
            </a:r>
          </a:p>
          <a:p>
            <a:endParaRPr lang="en-US" sz="1400" dirty="0" smtClean="0">
              <a:latin typeface="Arial" panose="020B0604020202020204" pitchFamily="34" charset="0"/>
              <a:cs typeface="Arial" panose="020B0604020202020204" pitchFamily="34" charset="0"/>
            </a:endParaRPr>
          </a:p>
        </p:txBody>
      </p:sp>
      <p:grpSp>
        <p:nvGrpSpPr>
          <p:cNvPr id="5" name="Group 4"/>
          <p:cNvGrpSpPr/>
          <p:nvPr/>
        </p:nvGrpSpPr>
        <p:grpSpPr>
          <a:xfrm>
            <a:off x="619948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pic>
        <p:nvPicPr>
          <p:cNvPr id="4" name="Picture 3"/>
          <p:cNvPicPr>
            <a:picLocks noChangeAspect="1"/>
          </p:cNvPicPr>
          <p:nvPr/>
        </p:nvPicPr>
        <p:blipFill>
          <a:blip r:embed="rId3"/>
          <a:stretch>
            <a:fillRect/>
          </a:stretch>
        </p:blipFill>
        <p:spPr>
          <a:xfrm>
            <a:off x="1222591" y="3664097"/>
            <a:ext cx="2990850" cy="2800350"/>
          </a:xfrm>
          <a:prstGeom prst="rect">
            <a:avLst/>
          </a:prstGeom>
          <a:ln w="25400">
            <a:solidFill>
              <a:schemeClr val="tx1"/>
            </a:solidFill>
          </a:ln>
        </p:spPr>
      </p:pic>
      <p:cxnSp>
        <p:nvCxnSpPr>
          <p:cNvPr id="9" name="Straight Arrow Connector 8"/>
          <p:cNvCxnSpPr/>
          <p:nvPr/>
        </p:nvCxnSpPr>
        <p:spPr>
          <a:xfrm flipV="1">
            <a:off x="569976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485906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9408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853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75386" y="1036176"/>
            <a:ext cx="4882760" cy="5293757"/>
          </a:xfrm>
          <a:prstGeom prst="rect">
            <a:avLst/>
          </a:prstGeom>
          <a:noFill/>
          <a:ln>
            <a:solidFill>
              <a:schemeClr val="tx1"/>
            </a:solidFill>
          </a:ln>
        </p:spPr>
        <p:txBody>
          <a:bodyPr wrap="square" rtlCol="0">
            <a:spAutoFit/>
          </a:bodyPr>
          <a:lstStyle/>
          <a:p>
            <a:r>
              <a:rPr lang="en-US" sz="1200" dirty="0" smtClean="0">
                <a:latin typeface="Arial" panose="020B0604020202020204" pitchFamily="34" charset="0"/>
                <a:cs typeface="Arial" panose="020B0604020202020204" pitchFamily="34" charset="0"/>
              </a:rPr>
              <a:t>Since, the relative index is a function of:</a:t>
            </a:r>
          </a:p>
          <a:p>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y</a:t>
            </a:r>
            <a:r>
              <a:rPr lang="en-US" sz="1200" baseline="-25000" dirty="0" err="1" smtClean="0">
                <a:latin typeface="Arial" panose="020B0604020202020204" pitchFamily="34" charset="0"/>
                <a:cs typeface="Arial" panose="020B0604020202020204" pitchFamily="34" charset="0"/>
              </a:rPr>
              <a:t>log</a:t>
            </a:r>
            <a:r>
              <a:rPr lang="en-US" sz="1200" dirty="0" smtClean="0">
                <a:latin typeface="Arial" panose="020B0604020202020204" pitchFamily="34" charset="0"/>
                <a:cs typeface="Arial" panose="020B0604020202020204" pitchFamily="34" charset="0"/>
              </a:rPr>
              <a:t>  =  [-1 * log10(</a:t>
            </a:r>
            <a:r>
              <a:rPr lang="en-US" sz="1200" dirty="0" err="1" smtClean="0">
                <a:latin typeface="Arial" panose="020B0604020202020204" pitchFamily="34" charset="0"/>
                <a:cs typeface="Arial" panose="020B0604020202020204" pitchFamily="34" charset="0"/>
              </a:rPr>
              <a:t>y</a:t>
            </a:r>
            <a:r>
              <a:rPr lang="en-US" sz="1200" baseline="-25000" dirty="0" err="1" smtClean="0">
                <a:latin typeface="Arial" panose="020B0604020202020204" pitchFamily="34" charset="0"/>
                <a:cs typeface="Arial" panose="020B0604020202020204" pitchFamily="34" charset="0"/>
              </a:rPr>
              <a:t>data</a:t>
            </a:r>
            <a:r>
              <a:rPr lang="en-US" sz="1200" dirty="0" smtClean="0">
                <a:latin typeface="Arial" panose="020B0604020202020204" pitchFamily="34" charset="0"/>
                <a:cs typeface="Arial" panose="020B0604020202020204" pitchFamily="34" charset="0"/>
              </a:rPr>
              <a:t>)],</a:t>
            </a:r>
          </a:p>
          <a:p>
            <a:pPr algn="ctr"/>
            <a:endParaRPr lang="en-US" sz="1200" dirty="0" smtClean="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a:t>
            </a:r>
            <a:r>
              <a:rPr lang="en-US" sz="1200" dirty="0" smtClean="0">
                <a:latin typeface="Arial" panose="020B0604020202020204" pitchFamily="34" charset="0"/>
                <a:cs typeface="Arial" panose="020B0604020202020204" pitchFamily="34" charset="0"/>
              </a:rPr>
              <a:t>hen a higher relative log index value, correlates to a smaller fatality/injury rate.</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The value for index 0 regression, is 8.73 (fatal log index)</a:t>
            </a:r>
          </a:p>
          <a:p>
            <a:r>
              <a:rPr lang="en-US" sz="1200" dirty="0" smtClean="0">
                <a:latin typeface="Arial" panose="020B0604020202020204" pitchFamily="34" charset="0"/>
                <a:cs typeface="Arial" panose="020B0604020202020204" pitchFamily="34" charset="0"/>
              </a:rPr>
              <a:t>The value for index 22 regression is 10.71 (fatal log index)</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Since these are log values </a:t>
            </a:r>
            <a:r>
              <a:rPr lang="en-US" sz="1200" dirty="0" smtClean="0">
                <a:latin typeface="Arial" panose="020B0604020202020204" pitchFamily="34" charset="0"/>
                <a:cs typeface="Arial" panose="020B0604020202020204" pitchFamily="34" charset="0"/>
              </a:rPr>
              <a:t>they </a:t>
            </a:r>
            <a:r>
              <a:rPr lang="en-US" sz="1200" dirty="0" smtClean="0">
                <a:latin typeface="Arial" panose="020B0604020202020204" pitchFamily="34" charset="0"/>
                <a:cs typeface="Arial" panose="020B0604020202020204" pitchFamily="34" charset="0"/>
              </a:rPr>
              <a:t>correspond to:</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True Fatal Index = 10 ^ (-1 * </a:t>
            </a:r>
            <a:r>
              <a:rPr lang="en-US" sz="1200" dirty="0" err="1" smtClean="0">
                <a:latin typeface="Arial" panose="020B0604020202020204" pitchFamily="34" charset="0"/>
                <a:cs typeface="Arial" panose="020B0604020202020204" pitchFamily="34" charset="0"/>
              </a:rPr>
              <a:t>logvalue</a:t>
            </a:r>
            <a:r>
              <a:rPr lang="en-US" sz="1200" dirty="0" smtClean="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Therefore:</a:t>
            </a:r>
          </a:p>
          <a:p>
            <a:endParaRPr lang="en-US" sz="12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The real fatality index </a:t>
            </a:r>
            <a:r>
              <a:rPr lang="en-US" sz="1200" dirty="0">
                <a:latin typeface="Arial" panose="020B0604020202020204" pitchFamily="34" charset="0"/>
                <a:cs typeface="Arial" panose="020B0604020202020204" pitchFamily="34" charset="0"/>
              </a:rPr>
              <a:t>0 regression, is </a:t>
            </a:r>
            <a:r>
              <a:rPr lang="en-US" sz="1200" dirty="0" smtClean="0">
                <a:latin typeface="Arial" panose="020B0604020202020204" pitchFamily="34" charset="0"/>
                <a:cs typeface="Arial" panose="020B0604020202020204" pitchFamily="34" charset="0"/>
              </a:rPr>
              <a:t>1.841e-09</a:t>
            </a:r>
          </a:p>
          <a:p>
            <a:r>
              <a:rPr lang="en-US" sz="1200" dirty="0" smtClean="0">
                <a:latin typeface="Arial" panose="020B0604020202020204" pitchFamily="34" charset="0"/>
                <a:cs typeface="Arial" panose="020B0604020202020204" pitchFamily="34" charset="0"/>
              </a:rPr>
              <a:t>The </a:t>
            </a:r>
            <a:r>
              <a:rPr lang="en-US" sz="1200" dirty="0">
                <a:latin typeface="Arial" panose="020B0604020202020204" pitchFamily="34" charset="0"/>
                <a:cs typeface="Arial" panose="020B0604020202020204" pitchFamily="34" charset="0"/>
              </a:rPr>
              <a:t>real </a:t>
            </a:r>
            <a:r>
              <a:rPr lang="en-US" sz="1200" dirty="0" smtClean="0">
                <a:latin typeface="Arial" panose="020B0604020202020204" pitchFamily="34" charset="0"/>
                <a:cs typeface="Arial" panose="020B0604020202020204" pitchFamily="34" charset="0"/>
              </a:rPr>
              <a:t>fatality index 22 regression, is 1.94e-11 (smaller)</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This means that the occupation with the most risk for fatality being </a:t>
            </a:r>
            <a:r>
              <a:rPr lang="en-US" sz="1200" b="1" dirty="0" smtClean="0">
                <a:solidFill>
                  <a:srgbClr val="FF0000"/>
                </a:solidFill>
                <a:latin typeface="Arial" panose="020B0604020202020204" pitchFamily="34" charset="0"/>
                <a:cs typeface="Arial" panose="020B0604020202020204" pitchFamily="34" charset="0"/>
              </a:rPr>
              <a:t>Military Specific Operations</a:t>
            </a:r>
            <a:r>
              <a:rPr lang="en-US" sz="1200" dirty="0" smtClean="0">
                <a:latin typeface="Arial" panose="020B0604020202020204" pitchFamily="34" charset="0"/>
                <a:cs typeface="Arial" panose="020B0604020202020204" pitchFamily="34" charset="0"/>
              </a:rPr>
              <a:t>, actually had the </a:t>
            </a:r>
            <a:r>
              <a:rPr lang="en-US" sz="1200" dirty="0" smtClean="0">
                <a:latin typeface="Arial" panose="020B0604020202020204" pitchFamily="34" charset="0"/>
                <a:cs typeface="Arial" panose="020B0604020202020204" pitchFamily="34" charset="0"/>
              </a:rPr>
              <a:t>smallest</a:t>
            </a:r>
            <a:r>
              <a:rPr lang="en-US" sz="1200" dirty="0" smtClean="0">
                <a:latin typeface="Arial" panose="020B0604020202020204" pitchFamily="34" charset="0"/>
                <a:cs typeface="Arial" panose="020B0604020202020204" pitchFamily="34" charset="0"/>
              </a:rPr>
              <a:t> real fatality </a:t>
            </a:r>
            <a:r>
              <a:rPr lang="en-US" sz="1200" dirty="0" smtClean="0">
                <a:latin typeface="Arial" panose="020B0604020202020204" pitchFamily="34" charset="0"/>
                <a:cs typeface="Arial" panose="020B0604020202020204" pitchFamily="34" charset="0"/>
              </a:rPr>
              <a:t>value (highest perception index)</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T</a:t>
            </a:r>
            <a:r>
              <a:rPr lang="en-US" sz="1200" dirty="0" smtClean="0">
                <a:latin typeface="Arial" panose="020B0604020202020204" pitchFamily="34" charset="0"/>
                <a:cs typeface="Arial" panose="020B0604020202020204" pitchFamily="34" charset="0"/>
              </a:rPr>
              <a:t>he occupation with the least perceived risk, </a:t>
            </a:r>
            <a:r>
              <a:rPr lang="en-US" sz="1200" b="1" dirty="0" smtClean="0">
                <a:solidFill>
                  <a:srgbClr val="FF0000"/>
                </a:solidFill>
                <a:latin typeface="Arial" panose="020B0604020202020204" pitchFamily="34" charset="0"/>
                <a:cs typeface="Arial" panose="020B0604020202020204" pitchFamily="34" charset="0"/>
              </a:rPr>
              <a:t>Management Operations</a:t>
            </a:r>
            <a:r>
              <a:rPr lang="en-US" sz="1200" dirty="0" smtClean="0">
                <a:latin typeface="Arial" panose="020B0604020202020204" pitchFamily="34" charset="0"/>
                <a:cs typeface="Arial" panose="020B0604020202020204" pitchFamily="34" charset="0"/>
              </a:rPr>
              <a:t>, had the largest </a:t>
            </a:r>
            <a:r>
              <a:rPr lang="en-US" sz="1200" dirty="0" smtClean="0">
                <a:latin typeface="Arial" panose="020B0604020202020204" pitchFamily="34" charset="0"/>
                <a:cs typeface="Arial" panose="020B0604020202020204" pitchFamily="34" charset="0"/>
              </a:rPr>
              <a:t>real fatality value (lowest perception index)</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grpSp>
        <p:nvGrpSpPr>
          <p:cNvPr id="5" name="Group 4"/>
          <p:cNvGrpSpPr/>
          <p:nvPr/>
        </p:nvGrpSpPr>
        <p:grpSpPr>
          <a:xfrm>
            <a:off x="636204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745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853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75386" y="1458962"/>
            <a:ext cx="4882760" cy="4770537"/>
          </a:xfrm>
          <a:prstGeom prst="rect">
            <a:avLst/>
          </a:prstGeom>
          <a:noFill/>
          <a:ln>
            <a:solidFill>
              <a:schemeClr val="tx1"/>
            </a:solidFill>
          </a:ln>
        </p:spPr>
        <p:txBody>
          <a:bodyPr wrap="square" rtlCol="0">
            <a:spAutoFit/>
          </a:bodyPr>
          <a:lstStyle/>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The real fatality </a:t>
            </a:r>
            <a:r>
              <a:rPr lang="en-US" sz="1600" b="1" dirty="0" smtClean="0">
                <a:latin typeface="Arial" panose="020B0604020202020204" pitchFamily="34" charset="0"/>
                <a:cs typeface="Arial" panose="020B0604020202020204" pitchFamily="34" charset="0"/>
              </a:rPr>
              <a:t>index </a:t>
            </a:r>
            <a:r>
              <a:rPr lang="en-US" sz="1600" b="1" dirty="0">
                <a:latin typeface="Arial" panose="020B0604020202020204" pitchFamily="34" charset="0"/>
                <a:cs typeface="Arial" panose="020B0604020202020204" pitchFamily="34" charset="0"/>
              </a:rPr>
              <a:t>0 </a:t>
            </a:r>
            <a:r>
              <a:rPr lang="en-US" sz="1600" dirty="0">
                <a:latin typeface="Arial" panose="020B0604020202020204" pitchFamily="34" charset="0"/>
                <a:cs typeface="Arial" panose="020B0604020202020204" pitchFamily="34" charset="0"/>
              </a:rPr>
              <a:t>regression, </a:t>
            </a:r>
            <a:r>
              <a:rPr lang="en-US" sz="1600" dirty="0" smtClean="0">
                <a:latin typeface="Arial" panose="020B0604020202020204" pitchFamily="34" charset="0"/>
                <a:cs typeface="Arial" panose="020B0604020202020204" pitchFamily="34" charset="0"/>
              </a:rPr>
              <a:t>is:</a:t>
            </a:r>
          </a:p>
          <a:p>
            <a:endParaRPr lang="en-US" sz="1600" dirty="0" smtClean="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8.73 </a:t>
            </a:r>
            <a:r>
              <a:rPr lang="en-US" sz="1600" dirty="0" smtClean="0">
                <a:latin typeface="Arial" panose="020B0604020202020204" pitchFamily="34" charset="0"/>
                <a:cs typeface="Arial" panose="020B0604020202020204" pitchFamily="34" charset="0"/>
              </a:rPr>
              <a:t>(lower risk perception index)</a:t>
            </a:r>
            <a:endParaRPr lang="en-US" sz="1600" dirty="0" smtClean="0">
              <a:latin typeface="Arial" panose="020B0604020202020204" pitchFamily="34" charset="0"/>
              <a:cs typeface="Arial" panose="020B0604020202020204" pitchFamily="34" charset="0"/>
            </a:endParaRPr>
          </a:p>
          <a:p>
            <a:pPr algn="ctr"/>
            <a:r>
              <a:rPr lang="en-US" sz="1600" b="1" dirty="0" smtClean="0">
                <a:latin typeface="Arial" panose="020B0604020202020204" pitchFamily="34" charset="0"/>
                <a:cs typeface="Arial" panose="020B0604020202020204" pitchFamily="34" charset="0"/>
              </a:rPr>
              <a:t>1.841e-09 (largest fatality/injury)</a:t>
            </a:r>
            <a:endParaRPr lang="en-US" sz="1600" b="1"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The occupation </a:t>
            </a:r>
            <a:r>
              <a:rPr lang="en-US" sz="1600" dirty="0" smtClean="0">
                <a:latin typeface="Arial" panose="020B0604020202020204" pitchFamily="34" charset="0"/>
                <a:cs typeface="Arial" panose="020B0604020202020204" pitchFamily="34" charset="0"/>
              </a:rPr>
              <a:t>with the most risk for fatality being </a:t>
            </a:r>
            <a:r>
              <a:rPr lang="en-US" sz="1600" b="1" dirty="0" smtClean="0">
                <a:solidFill>
                  <a:srgbClr val="FF0000"/>
                </a:solidFill>
                <a:latin typeface="Arial" panose="020B0604020202020204" pitchFamily="34" charset="0"/>
                <a:cs typeface="Arial" panose="020B0604020202020204" pitchFamily="34" charset="0"/>
              </a:rPr>
              <a:t>Military Specific Operations</a:t>
            </a:r>
            <a:r>
              <a:rPr lang="en-US" sz="1600" dirty="0" smtClean="0">
                <a:latin typeface="Arial" panose="020B0604020202020204" pitchFamily="34" charset="0"/>
                <a:cs typeface="Arial" panose="020B0604020202020204" pitchFamily="34" charset="0"/>
              </a:rPr>
              <a:t>, actually had the </a:t>
            </a:r>
            <a:r>
              <a:rPr lang="en-US" sz="1600" dirty="0" smtClean="0">
                <a:latin typeface="Arial" panose="020B0604020202020204" pitchFamily="34" charset="0"/>
                <a:cs typeface="Arial" panose="020B0604020202020204" pitchFamily="34" charset="0"/>
              </a:rPr>
              <a:t>smallest</a:t>
            </a:r>
            <a:r>
              <a:rPr lang="en-US" sz="1600" dirty="0" smtClean="0">
                <a:latin typeface="Arial" panose="020B0604020202020204" pitchFamily="34" charset="0"/>
                <a:cs typeface="Arial" panose="020B0604020202020204" pitchFamily="34" charset="0"/>
              </a:rPr>
              <a:t> real fatality </a:t>
            </a:r>
            <a:r>
              <a:rPr lang="en-US" sz="1600" dirty="0" smtClean="0">
                <a:latin typeface="Arial" panose="020B0604020202020204" pitchFamily="34" charset="0"/>
                <a:cs typeface="Arial" panose="020B0604020202020204" pitchFamily="34" charset="0"/>
              </a:rPr>
              <a:t>value (highest perception index)</a:t>
            </a:r>
            <a:r>
              <a:rPr lang="en-US" sz="1600" dirty="0" smtClean="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real fatality </a:t>
            </a:r>
            <a:r>
              <a:rPr lang="en-US" sz="1600" b="1" dirty="0">
                <a:latin typeface="Arial" panose="020B0604020202020204" pitchFamily="34" charset="0"/>
                <a:cs typeface="Arial" panose="020B0604020202020204" pitchFamily="34" charset="0"/>
              </a:rPr>
              <a:t>index 22 </a:t>
            </a:r>
            <a:r>
              <a:rPr lang="en-US" sz="1600" dirty="0">
                <a:latin typeface="Arial" panose="020B0604020202020204" pitchFamily="34" charset="0"/>
                <a:cs typeface="Arial" panose="020B0604020202020204" pitchFamily="34" charset="0"/>
              </a:rPr>
              <a:t>regression, </a:t>
            </a:r>
            <a:r>
              <a:rPr lang="en-US" sz="1600" dirty="0" smtClean="0">
                <a:latin typeface="Arial" panose="020B0604020202020204" pitchFamily="34" charset="0"/>
                <a:cs typeface="Arial" panose="020B0604020202020204" pitchFamily="34" charset="0"/>
              </a:rPr>
              <a:t>is:</a:t>
            </a:r>
          </a:p>
          <a:p>
            <a:endParaRPr lang="en-US" sz="1600" dirty="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10.71 (higher </a:t>
            </a:r>
            <a:r>
              <a:rPr lang="en-US" sz="1600" dirty="0">
                <a:latin typeface="Arial" panose="020B0604020202020204" pitchFamily="34" charset="0"/>
                <a:cs typeface="Arial" panose="020B0604020202020204" pitchFamily="34" charset="0"/>
              </a:rPr>
              <a:t>risk perception index</a:t>
            </a:r>
            <a:r>
              <a:rPr lang="en-US" sz="1600" dirty="0" smtClean="0">
                <a:latin typeface="Arial" panose="020B0604020202020204" pitchFamily="34" charset="0"/>
                <a:cs typeface="Arial" panose="020B0604020202020204" pitchFamily="34" charset="0"/>
              </a:rPr>
              <a:t>)</a:t>
            </a:r>
          </a:p>
          <a:p>
            <a:pPr algn="ctr"/>
            <a:r>
              <a:rPr lang="en-US" sz="1600" b="1" dirty="0" smtClean="0">
                <a:solidFill>
                  <a:srgbClr val="00B0F0"/>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1.94e-11 (</a:t>
            </a:r>
            <a:r>
              <a:rPr lang="en-US" sz="1600" b="1" dirty="0" smtClean="0">
                <a:latin typeface="Arial" panose="020B0604020202020204" pitchFamily="34" charset="0"/>
                <a:cs typeface="Arial" panose="020B0604020202020204" pitchFamily="34" charset="0"/>
              </a:rPr>
              <a:t>smallest</a:t>
            </a:r>
            <a:r>
              <a:rPr lang="en-US" sz="1600" b="1" dirty="0">
                <a:latin typeface="Arial" panose="020B0604020202020204" pitchFamily="34" charset="0"/>
                <a:cs typeface="Arial" panose="020B0604020202020204" pitchFamily="34" charset="0"/>
              </a:rPr>
              <a:t> fatality/injury</a:t>
            </a:r>
            <a:r>
              <a:rPr lang="en-US" sz="1600" b="1" dirty="0" smtClean="0">
                <a:latin typeface="Arial" panose="020B0604020202020204" pitchFamily="34" charset="0"/>
                <a:cs typeface="Arial" panose="020B0604020202020204" pitchFamily="34" charset="0"/>
              </a:rPr>
              <a:t> )</a:t>
            </a:r>
            <a:endParaRPr lang="en-US" sz="1600" b="1"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The </a:t>
            </a:r>
            <a:r>
              <a:rPr lang="en-US" sz="1600" dirty="0" smtClean="0">
                <a:latin typeface="Arial" panose="020B0604020202020204" pitchFamily="34" charset="0"/>
                <a:cs typeface="Arial" panose="020B0604020202020204" pitchFamily="34" charset="0"/>
              </a:rPr>
              <a:t>occupation with the least perceived risk, </a:t>
            </a:r>
            <a:r>
              <a:rPr lang="en-US" sz="1600" b="1" dirty="0" smtClean="0">
                <a:solidFill>
                  <a:srgbClr val="FF0000"/>
                </a:solidFill>
                <a:latin typeface="Arial" panose="020B0604020202020204" pitchFamily="34" charset="0"/>
                <a:cs typeface="Arial" panose="020B0604020202020204" pitchFamily="34" charset="0"/>
              </a:rPr>
              <a:t>Management Operations</a:t>
            </a:r>
            <a:r>
              <a:rPr lang="en-US" sz="1600" dirty="0" smtClean="0">
                <a:latin typeface="Arial" panose="020B0604020202020204" pitchFamily="34" charset="0"/>
                <a:cs typeface="Arial" panose="020B0604020202020204" pitchFamily="34" charset="0"/>
              </a:rPr>
              <a:t>, had the largest </a:t>
            </a:r>
            <a:r>
              <a:rPr lang="en-US" sz="1600" dirty="0" smtClean="0">
                <a:latin typeface="Arial" panose="020B0604020202020204" pitchFamily="34" charset="0"/>
                <a:cs typeface="Arial" panose="020B0604020202020204" pitchFamily="34" charset="0"/>
              </a:rPr>
              <a:t>real fatality value (lowest perception index).</a:t>
            </a:r>
            <a:endParaRPr lang="en-US" sz="1600" dirty="0">
              <a:latin typeface="Arial" panose="020B0604020202020204" pitchFamily="34" charset="0"/>
              <a:cs typeface="Arial" panose="020B0604020202020204" pitchFamily="34" charset="0"/>
            </a:endParaRPr>
          </a:p>
        </p:txBody>
      </p:sp>
      <p:grpSp>
        <p:nvGrpSpPr>
          <p:cNvPr id="5" name="Group 4"/>
          <p:cNvGrpSpPr/>
          <p:nvPr/>
        </p:nvGrpSpPr>
        <p:grpSpPr>
          <a:xfrm>
            <a:off x="636204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
        <p:nvSpPr>
          <p:cNvPr id="10" name="TextBox 9"/>
          <p:cNvSpPr txBox="1"/>
          <p:nvPr/>
        </p:nvSpPr>
        <p:spPr>
          <a:xfrm>
            <a:off x="10552050" y="2390641"/>
            <a:ext cx="940988"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Index 22</a:t>
            </a:r>
            <a:endParaRPr lang="en-US" sz="1400" b="1" dirty="0">
              <a:latin typeface="Arial" panose="020B0604020202020204" pitchFamily="34" charset="0"/>
              <a:cs typeface="Arial" panose="020B0604020202020204" pitchFamily="34" charset="0"/>
            </a:endParaRPr>
          </a:p>
        </p:txBody>
      </p:sp>
      <p:sp>
        <p:nvSpPr>
          <p:cNvPr id="12" name="TextBox 11"/>
          <p:cNvSpPr txBox="1"/>
          <p:nvPr/>
        </p:nvSpPr>
        <p:spPr>
          <a:xfrm>
            <a:off x="6369614" y="3214497"/>
            <a:ext cx="940988"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Index 0</a:t>
            </a:r>
            <a:endParaRPr lang="en-US" sz="1400" b="1" dirty="0">
              <a:latin typeface="Arial" panose="020B0604020202020204" pitchFamily="34" charset="0"/>
              <a:cs typeface="Arial" panose="020B0604020202020204" pitchFamily="34" charset="0"/>
            </a:endParaRPr>
          </a:p>
        </p:txBody>
      </p:sp>
      <p:cxnSp>
        <p:nvCxnSpPr>
          <p:cNvPr id="4" name="Straight Arrow Connector 3"/>
          <p:cNvCxnSpPr/>
          <p:nvPr/>
        </p:nvCxnSpPr>
        <p:spPr>
          <a:xfrm flipH="1" flipV="1">
            <a:off x="6617110" y="2544529"/>
            <a:ext cx="128427" cy="64276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p:cNvCxnSpPr>
          <p:nvPr/>
        </p:nvCxnSpPr>
        <p:spPr>
          <a:xfrm flipV="1">
            <a:off x="11022544" y="1676402"/>
            <a:ext cx="183936" cy="71423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524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588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8032" y="222967"/>
            <a:ext cx="10515600" cy="4351338"/>
          </a:xfrm>
        </p:spPr>
        <p:txBody>
          <a:bodyPr>
            <a:normAutofit/>
          </a:bodyPr>
          <a:lstStyle/>
          <a:p>
            <a:pPr marL="0" indent="0">
              <a:buNone/>
            </a:pPr>
            <a:r>
              <a:rPr lang="en-US" sz="1600" dirty="0" smtClean="0">
                <a:latin typeface="Arial" panose="020B0604020202020204" pitchFamily="34" charset="0"/>
                <a:cs typeface="Arial" panose="020B0604020202020204" pitchFamily="34" charset="0"/>
              </a:rPr>
              <a:t>Data Overview:</a:t>
            </a: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For our proposed risk analysis, we will be obtaining fatality and workplace injury data from the department of US labor statistics. </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These variables are GENDER, AGE, LENGTHOFSERVICE, RACE, and SOCJOBCODE. </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The SOCJOBCODE is a numerical valued categorical classification system, that is used to encode the occupational type, however it is encoded in such a way, that it can also be used as an independent variable. The SOC job code number is a six digit number, where the powers of 10 place value, implement a value of manual operation encoding.  The numerical range of this encoding is also enumerated in increasing risk order, since the employment classifications at the lower range of value represents an occupation with a higher degree of </a:t>
            </a:r>
            <a:r>
              <a:rPr lang="en-US" sz="1600" dirty="0" smtClean="0">
                <a:latin typeface="Arial" panose="020B0604020202020204" pitchFamily="34" charset="0"/>
                <a:cs typeface="Arial" panose="020B0604020202020204" pitchFamily="34" charset="0"/>
              </a:rPr>
              <a:t>administrative </a:t>
            </a:r>
            <a:r>
              <a:rPr lang="en-US" sz="1600" dirty="0" smtClean="0">
                <a:latin typeface="Arial" panose="020B0604020202020204" pitchFamily="34" charset="0"/>
                <a:cs typeface="Arial" panose="020B0604020202020204" pitchFamily="34" charset="0"/>
              </a:rPr>
              <a:t>type work.</a:t>
            </a:r>
          </a:p>
          <a:p>
            <a:pPr marL="0" indent="0">
              <a:buNone/>
            </a:pP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4802590" y="3480623"/>
            <a:ext cx="3159839" cy="2923877"/>
          </a:xfrm>
          <a:prstGeom prst="rect">
            <a:avLst/>
          </a:prstGeom>
          <a:noFill/>
        </p:spPr>
        <p:txBody>
          <a:bodyPr wrap="none" rtlCol="0">
            <a:spAutoFit/>
          </a:bodyPr>
          <a:lstStyle/>
          <a:p>
            <a:r>
              <a:rPr lang="en-US" sz="800" dirty="0"/>
              <a:t>11-XXXX  Management Occupations</a:t>
            </a:r>
          </a:p>
          <a:p>
            <a:r>
              <a:rPr lang="en-US" sz="800" dirty="0"/>
              <a:t>13-XXXX  Business and Financial Operations Occupations</a:t>
            </a:r>
          </a:p>
          <a:p>
            <a:r>
              <a:rPr lang="en-US" sz="800" dirty="0"/>
              <a:t>15-XXXX  Computer and Mathematical Occupations</a:t>
            </a:r>
          </a:p>
          <a:p>
            <a:r>
              <a:rPr lang="en-US" sz="800" dirty="0"/>
              <a:t>17-XXXX  Architecture and Engineering Occupations</a:t>
            </a:r>
          </a:p>
          <a:p>
            <a:r>
              <a:rPr lang="en-US" sz="800" dirty="0"/>
              <a:t>19-XXXX  Life, Physical, and Social Science Occupations</a:t>
            </a:r>
          </a:p>
          <a:p>
            <a:r>
              <a:rPr lang="en-US" sz="800" dirty="0"/>
              <a:t>21-XXXX  Community and Social Service Occupations</a:t>
            </a:r>
          </a:p>
          <a:p>
            <a:r>
              <a:rPr lang="en-US" sz="800" dirty="0"/>
              <a:t>23-XXXX  Legal Occupations</a:t>
            </a:r>
          </a:p>
          <a:p>
            <a:r>
              <a:rPr lang="en-US" sz="800" dirty="0"/>
              <a:t>25-XXXX  Educational Instruction and Library Occupations</a:t>
            </a:r>
          </a:p>
          <a:p>
            <a:r>
              <a:rPr lang="en-US" sz="800" dirty="0"/>
              <a:t>27-XXXX  Arts, Design, Entertainment, Sports, and Media Occupations</a:t>
            </a:r>
          </a:p>
          <a:p>
            <a:r>
              <a:rPr lang="en-US" sz="800" dirty="0"/>
              <a:t>29-XXXX  Healthcare Practitioners and Technical Occupations</a:t>
            </a:r>
          </a:p>
          <a:p>
            <a:r>
              <a:rPr lang="en-US" sz="800" dirty="0"/>
              <a:t>31-XXXX  Healthcare Support Occupations</a:t>
            </a:r>
          </a:p>
          <a:p>
            <a:r>
              <a:rPr lang="en-US" sz="800" dirty="0"/>
              <a:t>33-XXXX  Protective Service Occupations</a:t>
            </a:r>
          </a:p>
          <a:p>
            <a:r>
              <a:rPr lang="en-US" sz="800" dirty="0"/>
              <a:t>35-XXXX  Food Preparation and Serving Related Occupations</a:t>
            </a:r>
          </a:p>
          <a:p>
            <a:r>
              <a:rPr lang="en-US" sz="800" dirty="0"/>
              <a:t>37-XXXX  Building and Grounds Cleaning and Maintenance Occupations</a:t>
            </a:r>
          </a:p>
          <a:p>
            <a:r>
              <a:rPr lang="en-US" sz="800" dirty="0"/>
              <a:t>39-XXXX  Personal Care and Service Occupations</a:t>
            </a:r>
          </a:p>
          <a:p>
            <a:r>
              <a:rPr lang="en-US" sz="800" dirty="0"/>
              <a:t>41-XXXX  Sales and Related Occupations</a:t>
            </a:r>
          </a:p>
          <a:p>
            <a:r>
              <a:rPr lang="en-US" sz="800" dirty="0"/>
              <a:t>43-XXXX  Office and Administrative Support Occupations</a:t>
            </a:r>
          </a:p>
          <a:p>
            <a:r>
              <a:rPr lang="en-US" sz="800" dirty="0"/>
              <a:t>45-XXXX  Farming, Fishing, and Forestry Occupations</a:t>
            </a:r>
          </a:p>
          <a:p>
            <a:r>
              <a:rPr lang="en-US" sz="800" dirty="0"/>
              <a:t>47-XXXX  Construction and Extraction Occupations</a:t>
            </a:r>
          </a:p>
          <a:p>
            <a:r>
              <a:rPr lang="en-US" sz="800" dirty="0"/>
              <a:t>49-XXXX  Installation, Maintenance, and Repair Occupations</a:t>
            </a:r>
          </a:p>
          <a:p>
            <a:r>
              <a:rPr lang="en-US" sz="800" dirty="0"/>
              <a:t>51-XXXX  Production Occupations</a:t>
            </a:r>
          </a:p>
          <a:p>
            <a:r>
              <a:rPr lang="en-US" sz="800" dirty="0"/>
              <a:t>53-XXXX  Transportation and Material Moving Occupations</a:t>
            </a:r>
          </a:p>
          <a:p>
            <a:r>
              <a:rPr lang="en-US" sz="800" dirty="0"/>
              <a:t>55-XXXX  Military Specific </a:t>
            </a:r>
            <a:r>
              <a:rPr lang="en-US" sz="800" dirty="0" smtClean="0"/>
              <a:t>Occupations</a:t>
            </a:r>
            <a:endParaRPr lang="en-US" sz="800" dirty="0"/>
          </a:p>
        </p:txBody>
      </p:sp>
      <p:cxnSp>
        <p:nvCxnSpPr>
          <p:cNvPr id="8" name="Straight Arrow Connector 7"/>
          <p:cNvCxnSpPr/>
          <p:nvPr/>
        </p:nvCxnSpPr>
        <p:spPr>
          <a:xfrm>
            <a:off x="4376277" y="3762414"/>
            <a:ext cx="0" cy="2552851"/>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484197" y="3269048"/>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0" name="Rectangle 9"/>
          <p:cNvSpPr/>
          <p:nvPr/>
        </p:nvSpPr>
        <p:spPr>
          <a:xfrm>
            <a:off x="3090579" y="6310349"/>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1502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189" y="97765"/>
            <a:ext cx="10515600" cy="5797401"/>
          </a:xfrm>
        </p:spPr>
        <p:txBody>
          <a:bodyPr>
            <a:normAutofit/>
          </a:bodyPr>
          <a:lstStyle/>
          <a:p>
            <a:pPr marL="0" indent="0">
              <a:buNone/>
            </a:pPr>
            <a:r>
              <a:rPr lang="en-US" sz="1800" dirty="0" smtClean="0">
                <a:latin typeface="Arial" panose="020B0604020202020204" pitchFamily="34" charset="0"/>
                <a:cs typeface="Arial" panose="020B0604020202020204" pitchFamily="34" charset="0"/>
              </a:rPr>
              <a:t>Data Methodology:  (file structure)</a:t>
            </a: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All the data was collected from the US department of Labor , and uploaded to a GITHUB repository. A series of </a:t>
            </a:r>
            <a:r>
              <a:rPr lang="en-US" sz="1400" dirty="0" err="1" smtClean="0">
                <a:latin typeface="Arial" panose="020B0604020202020204" pitchFamily="34" charset="0"/>
                <a:cs typeface="Arial" panose="020B0604020202020204" pitchFamily="34" charset="0"/>
              </a:rPr>
              <a:t>Jupyter</a:t>
            </a:r>
            <a:r>
              <a:rPr lang="en-US" sz="1400" dirty="0" smtClean="0">
                <a:latin typeface="Arial" panose="020B0604020202020204" pitchFamily="34" charset="0"/>
                <a:cs typeface="Arial" panose="020B0604020202020204" pitchFamily="34" charset="0"/>
              </a:rPr>
              <a:t> python programs was created to parse the data for analysis. The data is stored as individual files for each independent variable:</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each file you will find eight sample values for each SOC job category, as shown below:</a:t>
            </a: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E6368074-80DF-405B-9CB8-44AE5D8B19D9}"/>
              </a:ext>
            </a:extLst>
          </p:cNvPr>
          <p:cNvGraphicFramePr>
            <a:graphicFrameLocks/>
          </p:cNvGraphicFramePr>
          <p:nvPr>
            <p:extLst>
              <p:ext uri="{D42A27DB-BD31-4B8C-83A1-F6EECF244321}">
                <p14:modId xmlns:p14="http://schemas.microsoft.com/office/powerpoint/2010/main" val="381199873"/>
              </p:ext>
            </p:extLst>
          </p:nvPr>
        </p:nvGraphicFramePr>
        <p:xfrm>
          <a:off x="838200" y="1098799"/>
          <a:ext cx="11068748" cy="2484120"/>
        </p:xfrm>
        <a:graphic>
          <a:graphicData uri="http://schemas.openxmlformats.org/drawingml/2006/table">
            <a:tbl>
              <a:tblPr firstRow="1" bandRow="1">
                <a:tableStyleId>{5C22544A-7EE6-4342-B048-85BDC9FD1C3A}</a:tableStyleId>
              </a:tblPr>
              <a:tblGrid>
                <a:gridCol w="1217851">
                  <a:extLst>
                    <a:ext uri="{9D8B030D-6E8A-4147-A177-3AD203B41FA5}">
                      <a16:colId xmlns:a16="http://schemas.microsoft.com/office/drawing/2014/main" val="2186497179"/>
                    </a:ext>
                  </a:extLst>
                </a:gridCol>
                <a:gridCol w="2072834">
                  <a:extLst>
                    <a:ext uri="{9D8B030D-6E8A-4147-A177-3AD203B41FA5}">
                      <a16:colId xmlns:a16="http://schemas.microsoft.com/office/drawing/2014/main" val="4036160090"/>
                    </a:ext>
                  </a:extLst>
                </a:gridCol>
                <a:gridCol w="2072834">
                  <a:extLst>
                    <a:ext uri="{9D8B030D-6E8A-4147-A177-3AD203B41FA5}">
                      <a16:colId xmlns:a16="http://schemas.microsoft.com/office/drawing/2014/main" val="2824248566"/>
                    </a:ext>
                  </a:extLst>
                </a:gridCol>
                <a:gridCol w="2240635">
                  <a:extLst>
                    <a:ext uri="{9D8B030D-6E8A-4147-A177-3AD203B41FA5}">
                      <a16:colId xmlns:a16="http://schemas.microsoft.com/office/drawing/2014/main" val="2014804915"/>
                    </a:ext>
                  </a:extLst>
                </a:gridCol>
                <a:gridCol w="3464594">
                  <a:extLst>
                    <a:ext uri="{9D8B030D-6E8A-4147-A177-3AD203B41FA5}">
                      <a16:colId xmlns:a16="http://schemas.microsoft.com/office/drawing/2014/main" val="18295403"/>
                    </a:ext>
                  </a:extLst>
                </a:gridCol>
              </a:tblGrid>
              <a:tr h="386137">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33822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141941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NF_AGE_NR_all.xlsx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NF_GENDER_NR_all.xlsx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NF_LOS_NR_all.xlsx	</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NF_RAX_AmericanIndian_AlaskaNative_all.xlsx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pic>
        <p:nvPicPr>
          <p:cNvPr id="6" name="Picture 5"/>
          <p:cNvPicPr>
            <a:picLocks noChangeAspect="1"/>
          </p:cNvPicPr>
          <p:nvPr/>
        </p:nvPicPr>
        <p:blipFill>
          <a:blip r:embed="rId2"/>
          <a:stretch>
            <a:fillRect/>
          </a:stretch>
        </p:blipFill>
        <p:spPr>
          <a:xfrm>
            <a:off x="769189" y="4066996"/>
            <a:ext cx="11137759" cy="2611652"/>
          </a:xfrm>
          <a:prstGeom prst="rect">
            <a:avLst/>
          </a:prstGeom>
        </p:spPr>
      </p:pic>
    </p:spTree>
    <p:extLst>
      <p:ext uri="{BB962C8B-B14F-4D97-AF65-F5344CB8AC3E}">
        <p14:creationId xmlns:p14="http://schemas.microsoft.com/office/powerpoint/2010/main" val="177153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1928" y="6273225"/>
            <a:ext cx="8262326" cy="584775"/>
          </a:xfrm>
          <a:prstGeom prst="rect">
            <a:avLst/>
          </a:prstGeom>
          <a:noFill/>
        </p:spPr>
        <p:txBody>
          <a:bodyPr wrap="none" rtlCol="0">
            <a:spAutoFit/>
          </a:bodyPr>
          <a:lstStyle/>
          <a:p>
            <a:r>
              <a:rPr lang="en-US" dirty="0" smtClean="0"/>
              <a:t> (</a:t>
            </a:r>
            <a:r>
              <a:rPr lang="en-US" dirty="0">
                <a:hlinkClick r:id="rId2"/>
              </a:rPr>
              <a:t>https://</a:t>
            </a:r>
            <a:r>
              <a:rPr lang="en-US" dirty="0" smtClean="0">
                <a:hlinkClick r:id="rId2"/>
              </a:rPr>
              <a:t>github.com/ehsintegration/yfd-phd-bls-data/blob/master/DATA/SOC_all.xlsx</a:t>
            </a:r>
            <a:r>
              <a:rPr lang="en-US" dirty="0" smtClean="0"/>
              <a:t>)</a:t>
            </a:r>
          </a:p>
          <a:p>
            <a:pPr marL="285750" indent="-285750">
              <a:buFont typeface="Arial" panose="020B0604020202020204" pitchFamily="34" charset="0"/>
              <a:buChar char="•"/>
            </a:pPr>
            <a:r>
              <a:rPr lang="en-US" sz="1400" dirty="0" smtClean="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smtClean="0"/>
              <a:t>11-2000 Advertising</a:t>
            </a:r>
            <a:r>
              <a:rPr lang="en-US" sz="1200" dirty="0"/>
              <a:t>,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a:t>
            </a:r>
            <a:r>
              <a:rPr lang="en-US" sz="1200" dirty="0" smtClean="0"/>
              <a:t>Managers</a:t>
            </a:r>
          </a:p>
          <a:p>
            <a:r>
              <a:rPr lang="en-US" sz="1200" dirty="0" smtClean="0"/>
              <a:t>.</a:t>
            </a:r>
          </a:p>
          <a:p>
            <a:r>
              <a:rPr lang="en-US" sz="1200" dirty="0" smtClean="0"/>
              <a:t>.</a:t>
            </a:r>
          </a:p>
          <a:p>
            <a:r>
              <a:rPr lang="en-US" sz="1200" dirty="0" smtClean="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smtClean="0"/>
              <a:t>.</a:t>
            </a:r>
          </a:p>
          <a:p>
            <a:r>
              <a:rPr lang="en-US" sz="1200" dirty="0" smtClean="0"/>
              <a:t>.</a:t>
            </a:r>
          </a:p>
          <a:p>
            <a:r>
              <a:rPr lang="en-US" sz="1200" dirty="0" smtClean="0"/>
              <a:t>11-9140 </a:t>
            </a:r>
            <a:r>
              <a:rPr lang="en-US" sz="1200" dirty="0"/>
              <a:t>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endParaRPr lang="en-US" sz="1200" dirty="0" smtClean="0"/>
          </a:p>
          <a:p>
            <a:r>
              <a:rPr lang="en-US" sz="1200" dirty="0" smtClean="0"/>
              <a:t>.</a:t>
            </a:r>
          </a:p>
          <a:p>
            <a:r>
              <a:rPr lang="en-US" sz="1200" dirty="0" smtClean="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
        <p:nvSpPr>
          <p:cNvPr id="10" name="Content Placeholder 2"/>
          <p:cNvSpPr>
            <a:spLocks noGrp="1"/>
          </p:cNvSpPr>
          <p:nvPr>
            <p:ph idx="1"/>
          </p:nvPr>
        </p:nvSpPr>
        <p:spPr>
          <a:xfrm>
            <a:off x="701928" y="683358"/>
            <a:ext cx="10515600" cy="1090672"/>
          </a:xfrm>
        </p:spPr>
        <p:txBody>
          <a:bodyPr>
            <a:normAutofit/>
          </a:bodyPr>
          <a:lstStyle/>
          <a:p>
            <a:pPr marL="0" indent="0">
              <a:buNone/>
            </a:pPr>
            <a:r>
              <a:rPr lang="en-US" sz="1400" dirty="0" smtClean="0">
                <a:latin typeface="Arial" panose="020B0604020202020204" pitchFamily="34" charset="0"/>
                <a:cs typeface="Arial" panose="020B0604020202020204" pitchFamily="34" charset="0"/>
              </a:rPr>
              <a:t>Each SOC job category number is used to encode a branch of occupation. The SOC job code consists of 6 numbers, that when read from left to right will further subdivide the group into more specifications. The job code is used to denote a location in a TREE of occupations.</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0013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Analysis: SOC (continued)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4"/>
            <a:ext cx="10775077" cy="170877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Here is an example of the TREE encoding system, with further descendant selectivity. The “X”s below can be viewed as a don’t care.</a:t>
            </a:r>
          </a:p>
          <a:p>
            <a:pPr marL="0" indent="0">
              <a:buNone/>
            </a:pPr>
            <a:endParaRPr lang="en-US" sz="1400" dirty="0" smtClean="0">
              <a:latin typeface="Arial" panose="020B0604020202020204" pitchFamily="34" charset="0"/>
              <a:cs typeface="Arial" panose="020B0604020202020204" pitchFamily="34" charset="0"/>
            </a:endParaRPr>
          </a:p>
          <a:p>
            <a:pPr lvl="1"/>
            <a:r>
              <a:rPr lang="en-US" sz="1400" dirty="0" smtClean="0">
                <a:latin typeface="Arial" panose="020B0604020202020204" pitchFamily="34" charset="0"/>
                <a:cs typeface="Arial" panose="020B0604020202020204" pitchFamily="34" charset="0"/>
              </a:rPr>
              <a:t>The occupational code is a 6 different number that clusters occupations into finer and finder resolutions. </a:t>
            </a:r>
          </a:p>
          <a:p>
            <a:pPr lvl="1"/>
            <a:r>
              <a:rPr lang="en-US" sz="1200" b="1" dirty="0" smtClean="0">
                <a:solidFill>
                  <a:srgbClr val="7030A0"/>
                </a:solidFill>
                <a:latin typeface="Courier New" panose="02070309020205020404" pitchFamily="49" charset="0"/>
                <a:cs typeface="Courier New" panose="02070309020205020404" pitchFamily="49" charset="0"/>
              </a:rPr>
              <a:t>Therefore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23XXXX” will select all “legal occupations”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of “231XXX” will select </a:t>
            </a:r>
            <a:r>
              <a:rPr lang="en-US" sz="1200" b="1" dirty="0">
                <a:solidFill>
                  <a:srgbClr val="7030A0"/>
                </a:solidFill>
                <a:latin typeface="Courier New" panose="02070309020205020404" pitchFamily="49" charset="0"/>
                <a:cs typeface="Courier New" panose="02070309020205020404" pitchFamily="49" charset="0"/>
              </a:rPr>
              <a:t>all </a:t>
            </a:r>
            <a:r>
              <a:rPr lang="en-US" sz="1200" b="1" dirty="0" smtClean="0">
                <a:solidFill>
                  <a:srgbClr val="7030A0"/>
                </a:solidFill>
                <a:latin typeface="Courier New" panose="02070309020205020404" pitchFamily="49" charset="0"/>
                <a:cs typeface="Courier New" panose="02070309020205020404" pitchFamily="49" charset="0"/>
              </a:rPr>
              <a:t>“lawyers</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smtClean="0">
                <a:solidFill>
                  <a:srgbClr val="7030A0"/>
                </a:solidFill>
                <a:latin typeface="Courier New" panose="02070309020205020404" pitchFamily="49" charset="0"/>
                <a:cs typeface="Courier New" panose="02070309020205020404" pitchFamily="49" charset="0"/>
              </a:rPr>
              <a:t>judges</a:t>
            </a:r>
            <a:r>
              <a:rPr lang="en-US" sz="1200" b="1" dirty="0">
                <a:solidFill>
                  <a:srgbClr val="7030A0"/>
                </a:solidFill>
                <a:latin typeface="Courier New" panose="02070309020205020404" pitchFamily="49" charset="0"/>
                <a:cs typeface="Courier New" panose="02070309020205020404" pitchFamily="49" charset="0"/>
              </a:rPr>
              <a:t>, and </a:t>
            </a:r>
            <a:r>
              <a:rPr lang="en-US" sz="1200" b="1" dirty="0" smtClean="0">
                <a:solidFill>
                  <a:srgbClr val="7030A0"/>
                </a:solidFill>
                <a:latin typeface="Courier New" panose="02070309020205020404" pitchFamily="49" charset="0"/>
                <a:cs typeface="Courier New" panose="02070309020205020404" pitchFamily="49" charset="0"/>
              </a:rPr>
              <a:t>related </a:t>
            </a:r>
            <a:r>
              <a:rPr lang="en-US" sz="1200" b="1" dirty="0">
                <a:solidFill>
                  <a:srgbClr val="7030A0"/>
                </a:solidFill>
                <a:latin typeface="Courier New" panose="02070309020205020404" pitchFamily="49" charset="0"/>
                <a:cs typeface="Courier New" panose="02070309020205020404" pitchFamily="49" charset="0"/>
              </a:rPr>
              <a:t>w</a:t>
            </a:r>
            <a:r>
              <a:rPr lang="en-US" sz="1200" b="1" dirty="0" smtClean="0">
                <a:solidFill>
                  <a:srgbClr val="7030A0"/>
                </a:solidFill>
                <a:latin typeface="Courier New" panose="02070309020205020404" pitchFamily="49" charset="0"/>
                <a:cs typeface="Courier New" panose="02070309020205020404" pitchFamily="49" charset="0"/>
              </a:rPr>
              <a:t>orkers”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231011” </a:t>
            </a:r>
            <a:r>
              <a:rPr lang="en-US" sz="1200" b="1" dirty="0">
                <a:solidFill>
                  <a:srgbClr val="7030A0"/>
                </a:solidFill>
                <a:latin typeface="Courier New" panose="02070309020205020404" pitchFamily="49" charset="0"/>
                <a:cs typeface="Courier New" panose="02070309020205020404" pitchFamily="49" charset="0"/>
              </a:rPr>
              <a:t>will select all “</a:t>
            </a:r>
            <a:r>
              <a:rPr lang="en-US" sz="1200" b="1" dirty="0" smtClean="0">
                <a:solidFill>
                  <a:srgbClr val="7030A0"/>
                </a:solidFill>
                <a:latin typeface="Courier New" panose="02070309020205020404" pitchFamily="49" charset="0"/>
                <a:cs typeface="Courier New" panose="02070309020205020404" pitchFamily="49" charset="0"/>
              </a:rPr>
              <a:t>lawyers”</a:t>
            </a: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8" name="TextBox 7"/>
          <p:cNvSpPr txBox="1"/>
          <p:nvPr/>
        </p:nvSpPr>
        <p:spPr>
          <a:xfrm>
            <a:off x="6562569" y="2593675"/>
            <a:ext cx="4254691" cy="3985706"/>
          </a:xfrm>
          <a:prstGeom prst="rect">
            <a:avLst/>
          </a:prstGeom>
          <a:noFill/>
        </p:spPr>
        <p:txBody>
          <a:bodyPr wrap="none" rtlCol="0">
            <a:spAutoFit/>
          </a:bodyPr>
          <a:lstStyle/>
          <a:p>
            <a:r>
              <a:rPr lang="en-US" sz="1100" dirty="0"/>
              <a:t>11-XXXX  Management Occupations</a:t>
            </a:r>
          </a:p>
          <a:p>
            <a:r>
              <a:rPr lang="en-US" sz="1100" dirty="0"/>
              <a:t>13-XXXX  Business and Financial Operations Occupations</a:t>
            </a:r>
          </a:p>
          <a:p>
            <a:r>
              <a:rPr lang="en-US" sz="1100" dirty="0"/>
              <a:t>15-XXXX  Computer and Mathematical Occupations</a:t>
            </a:r>
          </a:p>
          <a:p>
            <a:r>
              <a:rPr lang="en-US" sz="1100" dirty="0"/>
              <a:t>17-XXXX  Architecture and Engineering Occupations</a:t>
            </a:r>
          </a:p>
          <a:p>
            <a:r>
              <a:rPr lang="en-US" sz="1100" dirty="0"/>
              <a:t>19-XXXX  Life, Physical, and Social Science Occupations</a:t>
            </a:r>
          </a:p>
          <a:p>
            <a:r>
              <a:rPr lang="en-US" sz="1100" dirty="0"/>
              <a:t>21-XXXX  Community and Social Service Occupations</a:t>
            </a:r>
          </a:p>
          <a:p>
            <a:r>
              <a:rPr lang="en-US" sz="1100" dirty="0"/>
              <a:t>23-XXXX  Legal Occupations</a:t>
            </a:r>
          </a:p>
          <a:p>
            <a:r>
              <a:rPr lang="en-US" sz="1100" dirty="0"/>
              <a:t>25-XXXX  Educational Instruction and Library Occupations</a:t>
            </a:r>
          </a:p>
          <a:p>
            <a:r>
              <a:rPr lang="en-US" sz="1100" dirty="0"/>
              <a:t>27-XXXX  Arts, Design, Entertainment, Sports, and Media Occupations</a:t>
            </a:r>
          </a:p>
          <a:p>
            <a:r>
              <a:rPr lang="en-US" sz="1100" dirty="0"/>
              <a:t>29-XXXX  Healthcare Practitioners and Technical Occupations</a:t>
            </a:r>
          </a:p>
          <a:p>
            <a:r>
              <a:rPr lang="en-US" sz="1100" dirty="0"/>
              <a:t>31-XXXX  Healthcare Support Occupations</a:t>
            </a:r>
          </a:p>
          <a:p>
            <a:r>
              <a:rPr lang="en-US" sz="1100" dirty="0"/>
              <a:t>33-XXXX  Protective Service Occupations</a:t>
            </a:r>
          </a:p>
          <a:p>
            <a:r>
              <a:rPr lang="en-US" sz="1100" dirty="0"/>
              <a:t>35-XXXX  Food Preparation and Serving Related Occupations</a:t>
            </a:r>
          </a:p>
          <a:p>
            <a:r>
              <a:rPr lang="en-US" sz="1100" dirty="0"/>
              <a:t>37-XXXX  Building and Grounds Cleaning and Maintenance Occupations</a:t>
            </a:r>
          </a:p>
          <a:p>
            <a:r>
              <a:rPr lang="en-US" sz="1100" dirty="0"/>
              <a:t>39-XXXX  Personal Care and Service Occupations</a:t>
            </a:r>
          </a:p>
          <a:p>
            <a:r>
              <a:rPr lang="en-US" sz="1100" dirty="0"/>
              <a:t>41-XXXX  Sales and Related Occupations</a:t>
            </a:r>
          </a:p>
          <a:p>
            <a:r>
              <a:rPr lang="en-US" sz="1100" dirty="0"/>
              <a:t>43-XXXX  Office and Administrative Support Occupations</a:t>
            </a:r>
          </a:p>
          <a:p>
            <a:r>
              <a:rPr lang="en-US" sz="1100" dirty="0"/>
              <a:t>45-XXXX  Farming, Fishing, and Forestry Occupations</a:t>
            </a:r>
          </a:p>
          <a:p>
            <a:r>
              <a:rPr lang="en-US" sz="1100" dirty="0"/>
              <a:t>47-XXXX  Construction and Extraction Occupations</a:t>
            </a:r>
          </a:p>
          <a:p>
            <a:r>
              <a:rPr lang="en-US" sz="1100" dirty="0"/>
              <a:t>49-XXXX  Installation, Maintenance, and Repair Occupations</a:t>
            </a:r>
          </a:p>
          <a:p>
            <a:r>
              <a:rPr lang="en-US" sz="1100" dirty="0"/>
              <a:t>51-XXXX  Production Occupations</a:t>
            </a:r>
          </a:p>
          <a:p>
            <a:r>
              <a:rPr lang="en-US" sz="1100" dirty="0"/>
              <a:t>53-XXXX  Transportation and Material Moving Occupations</a:t>
            </a:r>
          </a:p>
          <a:p>
            <a:r>
              <a:rPr lang="en-US" sz="1100" dirty="0"/>
              <a:t>55-XXXX  Military Specific </a:t>
            </a:r>
            <a:r>
              <a:rPr lang="en-US" sz="1100" dirty="0" smtClean="0"/>
              <a:t>Occupations</a:t>
            </a:r>
            <a:endParaRPr lang="en-US" sz="1100" dirty="0"/>
          </a:p>
        </p:txBody>
      </p:sp>
      <p:sp>
        <p:nvSpPr>
          <p:cNvPr id="2" name="Rectangle 1"/>
          <p:cNvSpPr/>
          <p:nvPr/>
        </p:nvSpPr>
        <p:spPr>
          <a:xfrm>
            <a:off x="954764" y="4048029"/>
            <a:ext cx="4439621"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We can also </a:t>
            </a:r>
            <a:r>
              <a:rPr lang="en-US" sz="1400" dirty="0" smtClean="0">
                <a:latin typeface="Arial" panose="020B0604020202020204" pitchFamily="34" charset="0"/>
                <a:cs typeface="Arial" panose="020B0604020202020204" pitchFamily="34" charset="0"/>
              </a:rPr>
              <a:t>see that the numbering system increases in a numerical order, in proportionality to human physical manual difficulty.</a:t>
            </a:r>
            <a:endParaRPr lang="en-US" sz="1400" dirty="0">
              <a:latin typeface="Arial" panose="020B0604020202020204" pitchFamily="34" charset="0"/>
              <a:cs typeface="Arial" panose="020B0604020202020204" pitchFamily="34" charset="0"/>
            </a:endParaRPr>
          </a:p>
        </p:txBody>
      </p:sp>
      <p:cxnSp>
        <p:nvCxnSpPr>
          <p:cNvPr id="9" name="Straight Arrow Connector 8"/>
          <p:cNvCxnSpPr/>
          <p:nvPr/>
        </p:nvCxnSpPr>
        <p:spPr>
          <a:xfrm>
            <a:off x="6136257" y="3151517"/>
            <a:ext cx="0" cy="3007058"/>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44177" y="2658151"/>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3" name="Rectangle 12"/>
          <p:cNvSpPr/>
          <p:nvPr/>
        </p:nvSpPr>
        <p:spPr>
          <a:xfrm>
            <a:off x="4850559" y="6093214"/>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4057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MATHEMATICAL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9559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786583"/>
            <a:ext cx="11212148" cy="5830527"/>
          </a:xfrm>
        </p:spPr>
        <p:txBody>
          <a:bodyPr>
            <a:noAutofit/>
          </a:bodyPr>
          <a:lstStyle/>
          <a:p>
            <a:pPr marL="0" indent="0">
              <a:buNone/>
            </a:pPr>
            <a:r>
              <a:rPr lang="en-US" sz="1400" dirty="0">
                <a:latin typeface="Arial" panose="020B0604020202020204" pitchFamily="34" charset="0"/>
                <a:cs typeface="Arial" panose="020B0604020202020204" pitchFamily="34" charset="0"/>
              </a:rPr>
              <a:t>N</a:t>
            </a:r>
            <a:r>
              <a:rPr lang="en-US" sz="1400" dirty="0" smtClean="0">
                <a:latin typeface="Arial" panose="020B0604020202020204" pitchFamily="34" charset="0"/>
                <a:cs typeface="Arial" panose="020B0604020202020204" pitchFamily="34" charset="0"/>
              </a:rPr>
              <a:t>ow that we are familiar with the data files and their contents, </a:t>
            </a: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can further explore the type of data collected and the reasoning behind it.</a:t>
            </a:r>
          </a:p>
          <a:p>
            <a:pPr marL="0" indent="0">
              <a:buNone/>
            </a:pPr>
            <a:endParaRPr lang="en-US" sz="1400" dirty="0" smtClean="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We have one dataset for all FATAL counts for each SOC job code.</a:t>
            </a:r>
          </a:p>
          <a:p>
            <a:pPr marL="342900" indent="-342900">
              <a:buFont typeface="+mj-lt"/>
              <a:buAutoNum type="arabicPeriod"/>
            </a:pP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also have multiple datasets for different INJURY lost work dates, where the counts are organized by AGE, GENDER, RACE, LENGTH OF SERVICE.</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are creating a single averaged value for each of the eight years, for each SOC job code. Then we will be taking the log10 of this value and then analyzing the distribution. Therefore, the mathematical process will be:</a:t>
            </a:r>
          </a:p>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factor =  -1 * LOG10 [ AVG(FATAL_COUNT / INJURY_COUNT)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The logarithmic equation above was used for two reasons:</a:t>
            </a:r>
          </a:p>
          <a:p>
            <a:pPr marL="0" indent="0">
              <a:buNone/>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To factor out the total population size:</a:t>
            </a:r>
          </a:p>
          <a:p>
            <a:pPr marL="0" indent="0" algn="ctr">
              <a:buNone/>
            </a:pPr>
            <a:r>
              <a:rPr lang="en-US" sz="1400" dirty="0" smtClean="0">
                <a:latin typeface="Arial" panose="020B0604020202020204" pitchFamily="34" charset="0"/>
                <a:cs typeface="Arial" panose="020B0604020202020204" pitchFamily="34" charset="0"/>
              </a:rPr>
              <a:t>(FATAL_COUNT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(INJURY_COUNT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a:t>
            </a:r>
            <a:r>
              <a:rPr lang="en-US" sz="1400" b="1" dirty="0" smtClean="0">
                <a:latin typeface="Arial" panose="020B0604020202020204" pitchFamily="34" charset="0"/>
                <a:cs typeface="Arial" panose="020B0604020202020204" pitchFamily="34" charset="0"/>
              </a:rPr>
              <a:t>FATAL_COUNT  </a:t>
            </a:r>
            <a:r>
              <a:rPr lang="en-US" sz="1400" b="1"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 INJURY_COUNT </a:t>
            </a: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342900" indent="-342900">
              <a:buAutoNum type="arabicPeriod" startAt="2"/>
            </a:pPr>
            <a:r>
              <a:rPr lang="en-US" sz="1400" dirty="0" smtClean="0">
                <a:latin typeface="Arial" panose="020B0604020202020204" pitchFamily="34" charset="0"/>
                <a:cs typeface="Arial" panose="020B0604020202020204" pitchFamily="34" charset="0"/>
              </a:rPr>
              <a:t>To </a:t>
            </a:r>
            <a:r>
              <a:rPr lang="en-US" sz="1400" dirty="0" smtClean="0">
                <a:latin typeface="Arial" panose="020B0604020202020204" pitchFamily="34" charset="0"/>
                <a:cs typeface="Arial" panose="020B0604020202020204" pitchFamily="34" charset="0"/>
              </a:rPr>
              <a:t>create a factor, where the magnitude of the index will demonstrate fatalities normalized to injuries. </a:t>
            </a:r>
            <a:endParaRPr lang="en-US" sz="1400" dirty="0" smtClean="0">
              <a:latin typeface="Arial" panose="020B0604020202020204" pitchFamily="34" charset="0"/>
              <a:cs typeface="Arial" panose="020B0604020202020204" pitchFamily="34" charset="0"/>
            </a:endParaRPr>
          </a:p>
          <a:p>
            <a:pPr marL="342900" indent="-342900">
              <a:buAutoNum type="arabicPeriod" startAt="2"/>
            </a:pPr>
            <a:endParaRPr lang="en-US" sz="1400" dirty="0" smtClean="0">
              <a:latin typeface="Arial" panose="020B0604020202020204" pitchFamily="34" charset="0"/>
              <a:cs typeface="Arial" panose="020B0604020202020204" pitchFamily="34" charset="0"/>
            </a:endParaRPr>
          </a:p>
          <a:p>
            <a:pPr marL="342900" indent="-342900">
              <a:buAutoNum type="arabicPeriod" startAt="2"/>
            </a:pPr>
            <a:r>
              <a:rPr lang="en-US" sz="1400" dirty="0" smtClean="0">
                <a:latin typeface="Arial" panose="020B0604020202020204" pitchFamily="34" charset="0"/>
                <a:cs typeface="Arial" panose="020B0604020202020204" pitchFamily="34" charset="0"/>
              </a:rPr>
              <a:t>To create a risk perception index.</a:t>
            </a:r>
            <a:r>
              <a:rPr lang="en-US" sz="1400" dirty="0" smtClean="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cxnSp>
        <p:nvCxnSpPr>
          <p:cNvPr id="6" name="Straight Arrow Connector 5"/>
          <p:cNvCxnSpPr/>
          <p:nvPr/>
        </p:nvCxnSpPr>
        <p:spPr>
          <a:xfrm flipH="1">
            <a:off x="2694755" y="5092784"/>
            <a:ext cx="1610797" cy="3016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128297" y="5141229"/>
            <a:ext cx="1659242" cy="25315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93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  Risk Perception Defined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55896" y="751517"/>
            <a:ext cx="11212148" cy="5619413"/>
          </a:xfrm>
        </p:spPr>
        <p:txBody>
          <a:bodyPr>
            <a:noAutofit/>
          </a:bodyPr>
          <a:lstStyle/>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factor (</a:t>
            </a:r>
            <a:r>
              <a:rPr lang="en-US" sz="1400" b="1" dirty="0" smtClean="0">
                <a:solidFill>
                  <a:srgbClr val="00B050"/>
                </a:solidFill>
                <a:latin typeface="Arial" panose="020B0604020202020204" pitchFamily="34" charset="0"/>
                <a:cs typeface="Arial" panose="020B0604020202020204" pitchFamily="34" charset="0"/>
              </a:rPr>
              <a:t>risk perception</a:t>
            </a:r>
            <a:r>
              <a:rPr lang="en-US" sz="1400" b="1" dirty="0" smtClean="0">
                <a:latin typeface="Arial" panose="020B0604020202020204" pitchFamily="34" charset="0"/>
                <a:cs typeface="Arial" panose="020B0604020202020204" pitchFamily="34" charset="0"/>
              </a:rPr>
              <a:t>) =  -1 * LOG10 [ AVG(FATAL_COUNT / INJURY_COUNT) ]</a:t>
            </a:r>
          </a:p>
          <a:p>
            <a:pPr marL="0" indent="0" algn="ctr">
              <a:buNone/>
            </a:pPr>
            <a:endParaRPr lang="en-US" sz="1400" b="1"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“Fatal risk log factor”, is not only the log of fatalities count divided by injuries count, it is also a measure of risk perception.</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will end up with a graph that represents risk perception vs a measure of risk. We will use this graph to analyze the overall response of the data.</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lgn="ctr">
              <a:buNone/>
            </a:pPr>
            <a:endParaRPr lang="en-US" sz="1400" b="1"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18D1CD37-8CFB-4B53-B59A-33FF38E53C98}"/>
              </a:ext>
            </a:extLst>
          </p:cNvPr>
          <p:cNvGrpSpPr/>
          <p:nvPr/>
        </p:nvGrpSpPr>
        <p:grpSpPr>
          <a:xfrm>
            <a:off x="3942079" y="2987040"/>
            <a:ext cx="4802637" cy="3195159"/>
            <a:chOff x="7163312" y="1312696"/>
            <a:chExt cx="3404581" cy="2536739"/>
          </a:xfrm>
        </p:grpSpPr>
        <p:pic>
          <p:nvPicPr>
            <p:cNvPr id="14" name="Picture 13">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15" name="TextBox 14">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smtClean="0"/>
                <a:t>Risk</a:t>
              </a:r>
              <a:endParaRPr lang="en-US" sz="1600" b="1" dirty="0"/>
            </a:p>
          </p:txBody>
        </p:sp>
        <p:sp>
          <p:nvSpPr>
            <p:cNvPr id="16" name="TextBox 15">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smtClean="0"/>
                <a:t>Relative Fatality Index</a:t>
              </a:r>
            </a:p>
            <a:p>
              <a:pPr algn="ctr"/>
              <a:r>
                <a:rPr lang="en-US" sz="1600" b="1" dirty="0" smtClean="0"/>
                <a:t>Risk perception</a:t>
              </a:r>
              <a:endParaRPr lang="en-US" sz="1600" b="1" dirty="0"/>
            </a:p>
          </p:txBody>
        </p:sp>
      </p:grpSp>
      <p:sp>
        <p:nvSpPr>
          <p:cNvPr id="17" name="Rectangle 16">
            <a:extLst>
              <a:ext uri="{FF2B5EF4-FFF2-40B4-BE49-F238E27FC236}">
                <a16:creationId xmlns:a16="http://schemas.microsoft.com/office/drawing/2014/main" id="{C3E4F717-B1FD-43B1-8303-3247F5E07D6D}"/>
              </a:ext>
            </a:extLst>
          </p:cNvPr>
          <p:cNvSpPr/>
          <p:nvPr/>
        </p:nvSpPr>
        <p:spPr>
          <a:xfrm>
            <a:off x="4510921" y="6450467"/>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cxnSp>
        <p:nvCxnSpPr>
          <p:cNvPr id="18" name="Straight Arrow Connector 17"/>
          <p:cNvCxnSpPr/>
          <p:nvPr/>
        </p:nvCxnSpPr>
        <p:spPr>
          <a:xfrm flipV="1">
            <a:off x="4968240" y="6248917"/>
            <a:ext cx="3616960" cy="30136"/>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48858" y="6104297"/>
            <a:ext cx="503664" cy="307777"/>
          </a:xfrm>
          <a:prstGeom prst="rect">
            <a:avLst/>
          </a:prstGeom>
          <a:noFill/>
        </p:spPr>
        <p:txBody>
          <a:bodyPr wrap="square" rtlCol="0">
            <a:spAutoFit/>
          </a:bodyPr>
          <a:lstStyle/>
          <a:p>
            <a:r>
              <a:rPr lang="en-US" sz="1400" b="1" dirty="0" smtClean="0">
                <a:solidFill>
                  <a:srgbClr val="FF0000"/>
                </a:solidFill>
                <a:latin typeface="Arial" panose="020B0604020202020204" pitchFamily="34" charset="0"/>
                <a:cs typeface="Arial" panose="020B0604020202020204" pitchFamily="34" charset="0"/>
              </a:rPr>
              <a:t>risk</a:t>
            </a:r>
            <a:endParaRPr lang="en-US" sz="1400" b="1" dirty="0">
              <a:solidFill>
                <a:srgbClr val="FF0000"/>
              </a:solidFill>
              <a:latin typeface="Arial" panose="020B0604020202020204" pitchFamily="34" charset="0"/>
              <a:cs typeface="Arial" panose="020B0604020202020204" pitchFamily="34" charset="0"/>
            </a:endParaRPr>
          </a:p>
        </p:txBody>
      </p:sp>
      <p:cxnSp>
        <p:nvCxnSpPr>
          <p:cNvPr id="20" name="Straight Arrow Connector 19"/>
          <p:cNvCxnSpPr/>
          <p:nvPr/>
        </p:nvCxnSpPr>
        <p:spPr>
          <a:xfrm flipV="1">
            <a:off x="3545678" y="3261429"/>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2691870" y="5442771"/>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8803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44409</TotalTime>
  <Words>2174</Words>
  <Application>Microsoft Office PowerPoint</Application>
  <PresentationFormat>Widescreen</PresentationFormat>
  <Paragraphs>345</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Florida International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Perception_Compliance and Injuries</dc:title>
  <dc:creator>Yenny Farinas Diaz</dc:creator>
  <cp:lastModifiedBy>Edward Diaz</cp:lastModifiedBy>
  <cp:revision>271</cp:revision>
  <dcterms:created xsi:type="dcterms:W3CDTF">2017-11-01T18:42:53Z</dcterms:created>
  <dcterms:modified xsi:type="dcterms:W3CDTF">2021-04-15T16:41:19Z</dcterms:modified>
</cp:coreProperties>
</file>