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6" r:id="rId2"/>
    <p:sldId id="423" r:id="rId3"/>
    <p:sldId id="439" r:id="rId4"/>
    <p:sldId id="437" r:id="rId5"/>
    <p:sldId id="454" r:id="rId6"/>
    <p:sldId id="401" r:id="rId7"/>
    <p:sldId id="456" r:id="rId8"/>
    <p:sldId id="457" r:id="rId9"/>
    <p:sldId id="458" r:id="rId10"/>
    <p:sldId id="459" r:id="rId11"/>
    <p:sldId id="460" r:id="rId12"/>
    <p:sldId id="474" r:id="rId13"/>
    <p:sldId id="475" r:id="rId14"/>
    <p:sldId id="462" r:id="rId15"/>
    <p:sldId id="463" r:id="rId16"/>
    <p:sldId id="464" r:id="rId17"/>
    <p:sldId id="465" r:id="rId18"/>
    <p:sldId id="407" r:id="rId19"/>
    <p:sldId id="466" r:id="rId20"/>
    <p:sldId id="430" r:id="rId21"/>
    <p:sldId id="443" r:id="rId22"/>
    <p:sldId id="467" r:id="rId23"/>
    <p:sldId id="424" r:id="rId24"/>
    <p:sldId id="425" r:id="rId25"/>
    <p:sldId id="447" r:id="rId26"/>
    <p:sldId id="444" r:id="rId27"/>
    <p:sldId id="446" r:id="rId28"/>
    <p:sldId id="450" r:id="rId29"/>
    <p:sldId id="449" r:id="rId30"/>
    <p:sldId id="435" r:id="rId31"/>
    <p:sldId id="470" r:id="rId32"/>
    <p:sldId id="477" r:id="rId33"/>
    <p:sldId id="478" r:id="rId34"/>
    <p:sldId id="480" r:id="rId35"/>
    <p:sldId id="481" r:id="rId36"/>
    <p:sldId id="468" r:id="rId37"/>
    <p:sldId id="429" r:id="rId38"/>
    <p:sldId id="434" r:id="rId39"/>
    <p:sldId id="469" r:id="rId40"/>
    <p:sldId id="402" r:id="rId41"/>
    <p:sldId id="394" r:id="rId42"/>
    <p:sldId id="396" r:id="rId43"/>
    <p:sldId id="440" r:id="rId44"/>
    <p:sldId id="3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24" d="100"/>
          <a:sy n="124" d="100"/>
        </p:scale>
        <p:origin x="88" y="1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38</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44</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24</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28</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29</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32</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313868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04/10/2021</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400" dirty="0">
                <a:latin typeface="Arial" panose="020B0604020202020204" pitchFamily="34" charset="0"/>
                <a:cs typeface="Arial" panose="020B0604020202020204" pitchFamily="34" charset="0"/>
              </a:rPr>
              <a:t>To create a risk perception index. </a:t>
            </a:r>
          </a:p>
          <a:p>
            <a:pPr marL="0" indent="0">
              <a:buNone/>
            </a:pP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54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63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POPULATION SIZE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 of which all 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the collected data points in the study exceeds the required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STATISTICAL OPTIONS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MODEL</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6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(white 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7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293757"/>
          </a:xfrm>
          <a:prstGeom prst="rect">
            <a:avLst/>
          </a:prstGeom>
          <a:noFill/>
          <a:ln>
            <a:solidFill>
              <a:schemeClr val="tx1"/>
            </a:solidFill>
          </a:ln>
        </p:spPr>
        <p:txBody>
          <a:bodyPr wrap="square" rtlCol="0">
            <a:spAutoFit/>
          </a:bodyPr>
          <a:lstStyle/>
          <a:p>
            <a:r>
              <a:rPr lang="en-US" sz="1200" dirty="0" smtClean="0">
                <a:latin typeface="Arial" panose="020B0604020202020204" pitchFamily="34" charset="0"/>
                <a:cs typeface="Arial" panose="020B0604020202020204" pitchFamily="34" charset="0"/>
              </a:rPr>
              <a:t>Since, the relative index is a function of:</a:t>
            </a:r>
          </a:p>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log</a:t>
            </a:r>
            <a:r>
              <a:rPr lang="en-US" sz="1200" dirty="0" smtClean="0">
                <a:latin typeface="Arial" panose="020B0604020202020204" pitchFamily="34" charset="0"/>
                <a:cs typeface="Arial" panose="020B0604020202020204" pitchFamily="34" charset="0"/>
              </a:rPr>
              <a:t>  =  [-1 * log10(</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data</a:t>
            </a:r>
            <a:r>
              <a:rPr lang="en-US" sz="1200" dirty="0" smtClean="0">
                <a:latin typeface="Arial" panose="020B0604020202020204" pitchFamily="34" charset="0"/>
                <a:cs typeface="Arial" panose="020B0604020202020204" pitchFamily="34" charset="0"/>
              </a:rPr>
              <a:t>)],</a:t>
            </a:r>
          </a:p>
          <a:p>
            <a:pPr algn="ctr"/>
            <a:endParaRPr lang="en-US" sz="1200" dirty="0" smtClean="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value for index 0 regression, is 8.73 (fatal log index)</a:t>
            </a:r>
          </a:p>
          <a:p>
            <a:r>
              <a:rPr lang="en-US" sz="1200" dirty="0" smtClean="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these are log values </a:t>
            </a:r>
            <a:r>
              <a:rPr lang="en-US" sz="1200" dirty="0" smtClean="0">
                <a:latin typeface="Arial" panose="020B0604020202020204" pitchFamily="34" charset="0"/>
                <a:cs typeface="Arial" panose="020B0604020202020204" pitchFamily="34" charset="0"/>
              </a:rPr>
              <a:t>they </a:t>
            </a:r>
            <a:r>
              <a:rPr lang="en-US" sz="1200" dirty="0" smtClean="0">
                <a:latin typeface="Arial" panose="020B0604020202020204" pitchFamily="34" charset="0"/>
                <a:cs typeface="Arial" panose="020B0604020202020204" pitchFamily="34" charset="0"/>
              </a:rPr>
              <a:t>correspond to:</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True Fatal Index = 10 ^ (-1 * </a:t>
            </a:r>
            <a:r>
              <a:rPr lang="en-US" sz="1200" dirty="0" err="1" smtClean="0">
                <a:latin typeface="Arial" panose="020B0604020202020204" pitchFamily="34" charset="0"/>
                <a:cs typeface="Arial" panose="020B0604020202020204" pitchFamily="34" charset="0"/>
              </a:rPr>
              <a:t>logvalue</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Therefore: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real fatality index </a:t>
            </a:r>
            <a:r>
              <a:rPr lang="en-US" sz="1200" dirty="0">
                <a:latin typeface="Arial" panose="020B0604020202020204" pitchFamily="34" charset="0"/>
                <a:cs typeface="Arial" panose="020B0604020202020204" pitchFamily="34" charset="0"/>
              </a:rPr>
              <a:t>0 regression, 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real </a:t>
            </a:r>
            <a:r>
              <a:rPr lang="en-US" sz="1200" dirty="0" smtClean="0">
                <a:latin typeface="Arial" panose="020B0604020202020204" pitchFamily="34" charset="0"/>
                <a:cs typeface="Arial" panose="020B0604020202020204" pitchFamily="34" charset="0"/>
              </a:rPr>
              <a:t>fatality index 22 regression, is 1.94e-11 (smaller)</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This means that the occupation with the most risk for fatality being </a:t>
            </a:r>
            <a:r>
              <a:rPr lang="en-US" sz="1200" b="1" dirty="0" smtClean="0">
                <a:solidFill>
                  <a:srgbClr val="FF0000"/>
                </a:solidFill>
                <a:latin typeface="Arial" panose="020B0604020202020204" pitchFamily="34" charset="0"/>
                <a:cs typeface="Arial" panose="020B0604020202020204" pitchFamily="34" charset="0"/>
              </a:rPr>
              <a:t>Military Specific Operations</a:t>
            </a:r>
            <a:r>
              <a:rPr lang="en-US" sz="1200" dirty="0" smtClean="0">
                <a:latin typeface="Arial" panose="020B0604020202020204" pitchFamily="34" charset="0"/>
                <a:cs typeface="Arial" panose="020B0604020202020204" pitchFamily="34" charset="0"/>
              </a:rPr>
              <a:t>, actually had the </a:t>
            </a:r>
            <a:r>
              <a:rPr lang="en-US" sz="1200" dirty="0" smtClean="0">
                <a:latin typeface="Arial" panose="020B0604020202020204" pitchFamily="34" charset="0"/>
                <a:cs typeface="Arial" panose="020B0604020202020204" pitchFamily="34" charset="0"/>
              </a:rPr>
              <a:t>smallest</a:t>
            </a:r>
            <a:r>
              <a:rPr lang="en-US" sz="1200" dirty="0" smtClean="0">
                <a:latin typeface="Arial" panose="020B0604020202020204" pitchFamily="34" charset="0"/>
                <a:cs typeface="Arial" panose="020B0604020202020204" pitchFamily="34" charset="0"/>
              </a:rPr>
              <a:t> real fatality </a:t>
            </a:r>
            <a:r>
              <a:rPr lang="en-US" sz="1200" dirty="0" smtClean="0">
                <a:latin typeface="Arial" panose="020B0604020202020204" pitchFamily="34" charset="0"/>
                <a:cs typeface="Arial" panose="020B0604020202020204" pitchFamily="34" charset="0"/>
              </a:rPr>
              <a:t>value (highest perception index)</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occupation with the least perceived risk, </a:t>
            </a:r>
            <a:r>
              <a:rPr lang="en-US" sz="1200" b="1" dirty="0" smtClean="0">
                <a:solidFill>
                  <a:srgbClr val="FF0000"/>
                </a:solidFill>
                <a:latin typeface="Arial" panose="020B0604020202020204" pitchFamily="34" charset="0"/>
                <a:cs typeface="Arial" panose="020B0604020202020204" pitchFamily="34" charset="0"/>
              </a:rPr>
              <a:t>Management Operations</a:t>
            </a:r>
            <a:r>
              <a:rPr lang="en-US" sz="1200" dirty="0" smtClean="0">
                <a:latin typeface="Arial" panose="020B0604020202020204" pitchFamily="34" charset="0"/>
                <a:cs typeface="Arial" panose="020B0604020202020204" pitchFamily="34" charset="0"/>
              </a:rPr>
              <a:t>, had the largest </a:t>
            </a:r>
            <a:r>
              <a:rPr lang="en-US" sz="1200" dirty="0" smtClean="0">
                <a:latin typeface="Arial" panose="020B0604020202020204" pitchFamily="34" charset="0"/>
                <a:cs typeface="Arial" panose="020B0604020202020204" pitchFamily="34" charset="0"/>
              </a:rPr>
              <a:t>real fatality value (lowest perception index)</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1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458962"/>
            <a:ext cx="4882760" cy="4770537"/>
          </a:xfrm>
          <a:prstGeom prst="rect">
            <a:avLst/>
          </a:prstGeom>
          <a:noFill/>
          <a:ln>
            <a:solidFill>
              <a:schemeClr val="tx1"/>
            </a:solidFill>
          </a:ln>
        </p:spPr>
        <p:txBody>
          <a:bodyPr wrap="square" rtlCol="0">
            <a:spAutoFit/>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real fatality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0 </a:t>
            </a:r>
            <a:r>
              <a:rPr lang="en-US" sz="1600" dirty="0">
                <a:latin typeface="Arial" panose="020B0604020202020204" pitchFamily="34" charset="0"/>
                <a:cs typeface="Arial" panose="020B0604020202020204" pitchFamily="34" charset="0"/>
              </a:rPr>
              <a:t>regression, </a:t>
            </a:r>
            <a:r>
              <a:rPr lang="en-US" sz="1600" dirty="0" smtClean="0">
                <a:latin typeface="Arial" panose="020B0604020202020204" pitchFamily="34" charset="0"/>
                <a:cs typeface="Arial" panose="020B0604020202020204" pitchFamily="34" charset="0"/>
              </a:rPr>
              <a:t>is:</a:t>
            </a:r>
          </a:p>
          <a:p>
            <a:endParaRPr lang="en-US" sz="1600" dirty="0" smtClean="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a:t>
            </a:r>
            <a:r>
              <a:rPr lang="en-US" sz="1600" dirty="0" smtClean="0">
                <a:latin typeface="Arial" panose="020B0604020202020204" pitchFamily="34" charset="0"/>
                <a:cs typeface="Arial" panose="020B0604020202020204" pitchFamily="34" charset="0"/>
              </a:rPr>
              <a:t>(lower risk perception index)</a:t>
            </a:r>
            <a:endParaRPr lang="en-US" sz="1600" dirty="0" smtClean="0">
              <a:latin typeface="Arial" panose="020B0604020202020204" pitchFamily="34" charset="0"/>
              <a:cs typeface="Arial" panose="020B0604020202020204" pitchFamily="34" charset="0"/>
            </a:endParaRPr>
          </a:p>
          <a:p>
            <a:pPr algn="ctr"/>
            <a:r>
              <a:rPr lang="en-US" sz="1600" b="1" dirty="0" smtClean="0">
                <a:latin typeface="Arial" panose="020B0604020202020204" pitchFamily="34" charset="0"/>
                <a:cs typeface="Arial" panose="020B0604020202020204" pitchFamily="34" charset="0"/>
              </a:rPr>
              <a:t>1.841e-09 (largest fatality/injury)</a:t>
            </a:r>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occupation </a:t>
            </a:r>
            <a:r>
              <a:rPr lang="en-US" sz="1600" dirty="0" smtClean="0">
                <a:latin typeface="Arial" panose="020B0604020202020204" pitchFamily="34" charset="0"/>
                <a:cs typeface="Arial" panose="020B0604020202020204" pitchFamily="34" charset="0"/>
              </a:rPr>
              <a:t>with the most risk for fatality being </a:t>
            </a:r>
            <a:r>
              <a:rPr lang="en-US" sz="1600" b="1" dirty="0" smtClean="0">
                <a:solidFill>
                  <a:srgbClr val="FF0000"/>
                </a:solidFill>
                <a:latin typeface="Arial" panose="020B0604020202020204" pitchFamily="34" charset="0"/>
                <a:cs typeface="Arial" panose="020B0604020202020204" pitchFamily="34" charset="0"/>
              </a:rPr>
              <a:t>Military Specific Operations</a:t>
            </a:r>
            <a:r>
              <a:rPr lang="en-US" sz="1600" dirty="0" smtClean="0">
                <a:latin typeface="Arial" panose="020B0604020202020204" pitchFamily="34" charset="0"/>
                <a:cs typeface="Arial" panose="020B0604020202020204" pitchFamily="34" charset="0"/>
              </a:rPr>
              <a:t>, actually had the </a:t>
            </a:r>
            <a:r>
              <a:rPr lang="en-US" sz="1600" dirty="0" smtClean="0">
                <a:latin typeface="Arial" panose="020B0604020202020204" pitchFamily="34" charset="0"/>
                <a:cs typeface="Arial" panose="020B0604020202020204" pitchFamily="34" charset="0"/>
              </a:rPr>
              <a:t>smallest</a:t>
            </a:r>
            <a:r>
              <a:rPr lang="en-US" sz="1600" dirty="0" smtClean="0">
                <a:latin typeface="Arial" panose="020B0604020202020204" pitchFamily="34" charset="0"/>
                <a:cs typeface="Arial" panose="020B0604020202020204" pitchFamily="34" charset="0"/>
              </a:rPr>
              <a:t> real fatality </a:t>
            </a:r>
            <a:r>
              <a:rPr lang="en-US" sz="1600" dirty="0" smtClean="0">
                <a:latin typeface="Arial" panose="020B0604020202020204" pitchFamily="34" charset="0"/>
                <a:cs typeface="Arial" panose="020B0604020202020204" pitchFamily="34" charset="0"/>
              </a:rPr>
              <a:t>value (highest perception index)</a:t>
            </a:r>
            <a:r>
              <a:rPr lang="en-US" sz="1600" dirty="0" smtClean="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real fatality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 </a:t>
            </a:r>
            <a:r>
              <a:rPr lang="en-US" sz="1600" dirty="0" smtClean="0">
                <a:latin typeface="Arial" panose="020B0604020202020204" pitchFamily="34" charset="0"/>
                <a:cs typeface="Arial" panose="020B0604020202020204" pitchFamily="34" charset="0"/>
              </a:rPr>
              <a:t>is:</a:t>
            </a:r>
          </a:p>
          <a:p>
            <a:endParaRPr lang="en-US" sz="1600" dirty="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10.71 (higher </a:t>
            </a:r>
            <a:r>
              <a:rPr lang="en-US" sz="1600" dirty="0">
                <a:latin typeface="Arial" panose="020B0604020202020204" pitchFamily="34" charset="0"/>
                <a:cs typeface="Arial" panose="020B0604020202020204" pitchFamily="34" charset="0"/>
              </a:rPr>
              <a:t>risk perception index</a:t>
            </a:r>
            <a:r>
              <a:rPr lang="en-US" sz="1600" dirty="0" smtClean="0">
                <a:latin typeface="Arial" panose="020B0604020202020204" pitchFamily="34" charset="0"/>
                <a:cs typeface="Arial" panose="020B0604020202020204" pitchFamily="34" charset="0"/>
              </a:rPr>
              <a:t>)</a:t>
            </a:r>
          </a:p>
          <a:p>
            <a:pPr algn="ctr"/>
            <a:r>
              <a:rPr lang="en-US" sz="1600" b="1" dirty="0" smtClean="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a:t>
            </a:r>
            <a:r>
              <a:rPr lang="en-US" sz="1600" b="1" dirty="0" smtClean="0">
                <a:latin typeface="Arial" panose="020B0604020202020204" pitchFamily="34" charset="0"/>
                <a:cs typeface="Arial" panose="020B0604020202020204" pitchFamily="34" charset="0"/>
              </a:rPr>
              <a:t>smallest</a:t>
            </a:r>
            <a:r>
              <a:rPr lang="en-US" sz="1600" b="1" dirty="0">
                <a:latin typeface="Arial" panose="020B0604020202020204" pitchFamily="34" charset="0"/>
                <a:cs typeface="Arial" panose="020B0604020202020204" pitchFamily="34" charset="0"/>
              </a:rPr>
              <a:t> fatality/injury</a:t>
            </a:r>
            <a:r>
              <a:rPr lang="en-US" sz="1600" b="1" dirty="0" smtClean="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a:t>
            </a:r>
            <a:r>
              <a:rPr lang="en-US" sz="1600" dirty="0" smtClean="0">
                <a:latin typeface="Arial" panose="020B0604020202020204" pitchFamily="34" charset="0"/>
                <a:cs typeface="Arial" panose="020B0604020202020204" pitchFamily="34" charset="0"/>
              </a:rPr>
              <a:t>occupation with the least perceived risk, </a:t>
            </a:r>
            <a:r>
              <a:rPr lang="en-US" sz="1600" b="1" dirty="0" smtClean="0">
                <a:solidFill>
                  <a:srgbClr val="FF0000"/>
                </a:solidFill>
                <a:latin typeface="Arial" panose="020B0604020202020204" pitchFamily="34" charset="0"/>
                <a:cs typeface="Arial" panose="020B0604020202020204" pitchFamily="34" charset="0"/>
              </a:rPr>
              <a:t>Management Operations</a:t>
            </a:r>
            <a:r>
              <a:rPr lang="en-US" sz="1600" dirty="0" smtClean="0">
                <a:latin typeface="Arial" panose="020B0604020202020204" pitchFamily="34" charset="0"/>
                <a:cs typeface="Arial" panose="020B0604020202020204" pitchFamily="34" charset="0"/>
              </a:rPr>
              <a:t>, had the largest </a:t>
            </a:r>
            <a:r>
              <a:rPr lang="en-US" sz="1600" dirty="0" smtClean="0">
                <a:latin typeface="Arial" panose="020B0604020202020204" pitchFamily="34" charset="0"/>
                <a:cs typeface="Arial" panose="020B0604020202020204" pitchFamily="34" charset="0"/>
              </a:rPr>
              <a:t>real fatality value (lowest perception index).</a:t>
            </a:r>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22</a:t>
            </a:r>
            <a:endParaRPr lang="en-US" sz="1400" b="1" dirty="0">
              <a:latin typeface="Arial" panose="020B0604020202020204" pitchFamily="34" charset="0"/>
              <a:cs typeface="Arial" panose="020B0604020202020204" pitchFamily="34" charset="0"/>
            </a:endParaRP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0</a:t>
            </a:r>
            <a:endParaRPr lang="en-US" sz="1400" b="1" dirty="0">
              <a:latin typeface="Arial" panose="020B0604020202020204" pitchFamily="34" charset="0"/>
              <a:cs typeface="Arial" panose="020B0604020202020204" pitchFamily="34" charset="0"/>
            </a:endParaRP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43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LIMITATIONS/</a:t>
            </a:r>
          </a:p>
          <a:p>
            <a:pPr marL="0" indent="0" algn="ctr">
              <a:buNone/>
            </a:pPr>
            <a:r>
              <a:rPr lang="en-US" sz="4800" dirty="0" smtClean="0">
                <a:latin typeface="Arial" panose="020B0604020202020204" pitchFamily="34" charset="0"/>
                <a:cs typeface="Arial" panose="020B0604020202020204" pitchFamily="34" charset="0"/>
              </a:rPr>
              <a:t>RISK</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1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REFERENCES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2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 xmlns:ask="http://schemas.microsoft.com/office/drawing/2018/sketchyshape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a:t>
            </a:r>
            <a:r>
              <a:rPr lang="en-US" sz="1800" b="1" dirty="0" smtClean="0">
                <a:latin typeface="Arial" panose="020B0604020202020204" pitchFamily="34" charset="0"/>
                <a:cs typeface="Arial" panose="020B0604020202020204" pitchFamily="34" charset="0"/>
              </a:rPr>
              <a:t>professionals </a:t>
            </a:r>
            <a:r>
              <a:rPr lang="en-US" sz="1800" b="1" dirty="0">
                <a:latin typeface="Arial" panose="020B0604020202020204" pitchFamily="34" charset="0"/>
                <a:cs typeface="Arial" panose="020B0604020202020204" pitchFamily="34" charset="0"/>
              </a:rPr>
              <a:t>that </a:t>
            </a:r>
            <a:r>
              <a:rPr lang="en-US" sz="1800" b="1" dirty="0" smtClean="0">
                <a:latin typeface="Arial" panose="020B0604020202020204" pitchFamily="34" charset="0"/>
                <a:cs typeface="Arial" panose="020B0604020202020204" pitchFamily="34" charset="0"/>
              </a:rPr>
              <a:t>do not have innate experience </a:t>
            </a:r>
            <a:r>
              <a:rPr lang="en-US" sz="1800" b="1" dirty="0">
                <a:latin typeface="Arial" panose="020B0604020202020204" pitchFamily="34" charset="0"/>
                <a:cs typeface="Arial" panose="020B0604020202020204" pitchFamily="34" charset="0"/>
              </a:rPr>
              <a:t>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 xmlns:ask="http://schemas.microsoft.com/office/drawing/2018/sketchyshape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35"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8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t>
            </a:r>
            <a:r>
              <a:rPr lang="en-US" sz="1600" dirty="0">
                <a:latin typeface="Arial" panose="020B0604020202020204" pitchFamily="34" charset="0"/>
                <a:cs typeface="Arial" panose="020B0604020202020204" pitchFamily="34" charset="0"/>
              </a:rPr>
              <a:t>administrative </a:t>
            </a:r>
            <a:r>
              <a:rPr lang="en-US" sz="1600" dirty="0" smtClean="0">
                <a:latin typeface="Arial" panose="020B0604020202020204" pitchFamily="34" charset="0"/>
                <a:cs typeface="Arial" panose="020B0604020202020204" pitchFamily="34" charset="0"/>
              </a:rPr>
              <a:t>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39331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43910</TotalTime>
  <Words>5053</Words>
  <Application>Microsoft Office PowerPoint</Application>
  <PresentationFormat>Widescreen</PresentationFormat>
  <Paragraphs>868</Paragraphs>
  <Slides>44</Slides>
  <Notes>11</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04/10/2021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233</cp:revision>
  <dcterms:created xsi:type="dcterms:W3CDTF">2017-11-01T18:42:53Z</dcterms:created>
  <dcterms:modified xsi:type="dcterms:W3CDTF">2021-04-15T16:41:23Z</dcterms:modified>
</cp:coreProperties>
</file>