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86" r:id="rId7"/>
    <p:sldId id="262" r:id="rId8"/>
    <p:sldId id="283" r:id="rId9"/>
    <p:sldId id="288" r:id="rId10"/>
    <p:sldId id="289" r:id="rId11"/>
    <p:sldId id="264" r:id="rId12"/>
    <p:sldId id="296" r:id="rId13"/>
    <p:sldId id="297" r:id="rId14"/>
    <p:sldId id="290" r:id="rId15"/>
    <p:sldId id="298" r:id="rId16"/>
    <p:sldId id="266" r:id="rId17"/>
    <p:sldId id="292" r:id="rId18"/>
    <p:sldId id="295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12/20/2021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7" y="1729946"/>
            <a:ext cx="9183377" cy="1909366"/>
          </a:xfrm>
        </p:spPr>
        <p:txBody>
          <a:bodyPr/>
          <a:lstStyle/>
          <a:p>
            <a:r>
              <a:rPr lang="en-US" dirty="0"/>
              <a:t>Predicting Genetic Disorders in Children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7"/>
            <a:ext cx="7077456" cy="12375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Supervised Learning Capstone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By: Edward Sung</a:t>
            </a:r>
          </a:p>
          <a:p>
            <a:pPr marL="0" indent="0">
              <a:buNone/>
            </a:pPr>
            <a:r>
              <a:rPr lang="en-US" dirty="0"/>
              <a:t>Date: 12/20/21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500" y="1478648"/>
            <a:ext cx="8499475" cy="47507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Large amounts of missing data throughout the data set</a:t>
            </a:r>
          </a:p>
          <a:p>
            <a:pPr marL="971550" lvl="1" indent="-285750"/>
            <a:r>
              <a:rPr lang="en-US" sz="1800" dirty="0"/>
              <a:t>Significant amounts with 54-55% missing in:</a:t>
            </a:r>
          </a:p>
          <a:p>
            <a:pPr marL="1428750" lvl="2" indent="-285750"/>
            <a:r>
              <a:rPr lang="en-US" sz="1600" dirty="0"/>
              <a:t>Gender</a:t>
            </a:r>
          </a:p>
          <a:p>
            <a:pPr marL="1428750" lvl="2" indent="-285750"/>
            <a:r>
              <a:rPr lang="en-US" sz="1600" dirty="0" err="1"/>
              <a:t>Birth_Asphyxia</a:t>
            </a:r>
            <a:endParaRPr lang="en-US" sz="1600" dirty="0"/>
          </a:p>
          <a:p>
            <a:pPr marL="1428750" lvl="2" indent="-285750"/>
            <a:r>
              <a:rPr lang="en-US" sz="1600" dirty="0" err="1"/>
              <a:t>Radiation_Exposure</a:t>
            </a:r>
            <a:endParaRPr lang="en-US" sz="1600" dirty="0"/>
          </a:p>
          <a:p>
            <a:pPr marL="1428750" lvl="2" indent="-285750"/>
            <a:r>
              <a:rPr lang="en-US" sz="1600" dirty="0" err="1"/>
              <a:t>Substance_Abuse</a:t>
            </a: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Placeholder 30" descr="Magnifying glass">
            <a:extLst>
              <a:ext uri="{FF2B5EF4-FFF2-40B4-BE49-F238E27FC236}">
                <a16:creationId xmlns:a16="http://schemas.microsoft.com/office/drawing/2014/main" id="{5AE9D9F0-A0AA-45FE-A055-4CDB16EE2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243097" y="125201"/>
            <a:ext cx="1259505" cy="1259505"/>
          </a:xfrm>
          <a:prstGeom prst="ellipse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A31851-040A-41EF-B911-5D9687036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833" y="2293690"/>
            <a:ext cx="7829767" cy="38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4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500" y="1478648"/>
            <a:ext cx="9402006" cy="39007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Studies have shown a strong correlation between parent’s age and patient’s birth, due to biological degradation as one ages.</a:t>
            </a:r>
          </a:p>
          <a:p>
            <a:pPr marL="971550" lvl="1" indent="-285750"/>
            <a:r>
              <a:rPr lang="en-US" sz="1800" dirty="0"/>
              <a:t>Degradation in proteins that facilitate joining and growing of fertilized eggs.</a:t>
            </a:r>
          </a:p>
          <a:p>
            <a:pPr marL="971550" lvl="1" indent="-285750"/>
            <a:r>
              <a:rPr lang="en-US" sz="1800" dirty="0"/>
              <a:t>Degradation in the ability to correct / remove sperm cells that contain detrimental genetic disorders. </a:t>
            </a:r>
          </a:p>
          <a:p>
            <a:pPr lvl="1" indent="0">
              <a:buNone/>
            </a:pPr>
            <a:endParaRPr lang="en-US" sz="2000" dirty="0"/>
          </a:p>
          <a:p>
            <a:pPr marL="971550" lvl="1" indent="-285750"/>
            <a:r>
              <a:rPr lang="en-US" sz="2400" dirty="0"/>
              <a:t>More accurate representation of parent’s age:</a:t>
            </a:r>
          </a:p>
          <a:p>
            <a:pPr marL="971550" lvl="1" indent="-285750"/>
            <a:r>
              <a:rPr lang="en-US" sz="1800" dirty="0" err="1"/>
              <a:t>Mother_Age</a:t>
            </a:r>
            <a:r>
              <a:rPr lang="en-US" sz="1800" dirty="0"/>
              <a:t> – </a:t>
            </a:r>
            <a:r>
              <a:rPr lang="en-US" sz="1800" dirty="0" err="1"/>
              <a:t>Patient_Age</a:t>
            </a:r>
            <a:r>
              <a:rPr lang="en-US" sz="1800" dirty="0"/>
              <a:t> = </a:t>
            </a:r>
            <a:r>
              <a:rPr lang="en-US" sz="1800" dirty="0" err="1"/>
              <a:t>Mother_Patient_Birth_Age</a:t>
            </a:r>
            <a:endParaRPr lang="en-US" sz="1800" dirty="0"/>
          </a:p>
          <a:p>
            <a:pPr marL="971550" lvl="1" indent="-285750"/>
            <a:r>
              <a:rPr lang="en-US" sz="1800" dirty="0" err="1"/>
              <a:t>Father_Age</a:t>
            </a:r>
            <a:r>
              <a:rPr lang="en-US" sz="1800" dirty="0"/>
              <a:t> – </a:t>
            </a:r>
            <a:r>
              <a:rPr lang="en-US" sz="1800" dirty="0" err="1"/>
              <a:t>Patient_Age</a:t>
            </a:r>
            <a:r>
              <a:rPr lang="en-US" sz="1800" dirty="0"/>
              <a:t> = </a:t>
            </a:r>
            <a:r>
              <a:rPr lang="en-US" sz="1800" dirty="0" err="1"/>
              <a:t>Father_Patient_Birth_Age</a:t>
            </a:r>
            <a:endParaRPr lang="en-US" sz="1800" dirty="0"/>
          </a:p>
          <a:p>
            <a:pPr marL="971550" lvl="1" indent="-285750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Placeholder 28" descr="Microscope">
            <a:extLst>
              <a:ext uri="{FF2B5EF4-FFF2-40B4-BE49-F238E27FC236}">
                <a16:creationId xmlns:a16="http://schemas.microsoft.com/office/drawing/2014/main" id="{BF90892F-BC52-4970-95E4-C5B3EEDB6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4342298" y="0"/>
            <a:ext cx="1259505" cy="125950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4130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500" y="1478648"/>
            <a:ext cx="7629457" cy="49318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Pearson’s correlation map revealed a significant connection between Status and </a:t>
            </a:r>
            <a:r>
              <a:rPr lang="en-US" dirty="0" err="1"/>
              <a:t>Autopsy_Birth_Defect</a:t>
            </a:r>
            <a:r>
              <a:rPr lang="en-US" dirty="0"/>
              <a:t>, as shown as the isolated white square.</a:t>
            </a:r>
          </a:p>
          <a:p>
            <a:pPr marL="971550" lvl="1" indent="-285750"/>
            <a:r>
              <a:rPr lang="en-US" sz="1400" dirty="0" err="1"/>
              <a:t>Autopsy_Birth_Defect</a:t>
            </a:r>
            <a:r>
              <a:rPr lang="en-US" sz="1400" dirty="0"/>
              <a:t> – autopsy performed on deceased patients and indicates any birth defect found</a:t>
            </a:r>
          </a:p>
          <a:p>
            <a:pPr marL="971550" lvl="1" indent="-285750"/>
            <a:r>
              <a:rPr lang="en-US" sz="1400" dirty="0"/>
              <a:t>Status – patient is either Alive or Deceased</a:t>
            </a:r>
          </a:p>
          <a:p>
            <a:pPr marL="971550" lvl="1" indent="-285750"/>
            <a:r>
              <a:rPr lang="en-US" sz="1400" dirty="0"/>
              <a:t>Patient’s with Alive Status have Not-Applicable value in </a:t>
            </a:r>
            <a:r>
              <a:rPr lang="en-US" sz="1400" dirty="0" err="1"/>
              <a:t>Autopsy_Birth_Defect</a:t>
            </a:r>
            <a:endParaRPr lang="en-US" sz="1400" dirty="0"/>
          </a:p>
          <a:p>
            <a:pPr marL="971550" lvl="1" indent="-285750"/>
            <a:endParaRPr lang="en-US" sz="1400" dirty="0"/>
          </a:p>
          <a:p>
            <a:pPr marL="971550" lvl="1" indent="-285750"/>
            <a:r>
              <a:rPr lang="en-US" sz="1400" dirty="0"/>
              <a:t>A combine feature can be derived from these two features to remove double counting and dimensionality.</a:t>
            </a:r>
          </a:p>
          <a:p>
            <a:pPr marL="971550" lvl="1" indent="-285750"/>
            <a:r>
              <a:rPr lang="en-US" dirty="0" err="1"/>
              <a:t>Status_Birth_Defect</a:t>
            </a:r>
            <a:r>
              <a:rPr lang="en-US" dirty="0"/>
              <a:t> (Status / </a:t>
            </a:r>
            <a:r>
              <a:rPr lang="en-US" dirty="0" err="1"/>
              <a:t>Autopsy_Birth_Defect</a:t>
            </a:r>
            <a:r>
              <a:rPr lang="en-US" dirty="0"/>
              <a:t>)</a:t>
            </a:r>
          </a:p>
          <a:p>
            <a:pPr marL="1428750" lvl="2" indent="-285750"/>
            <a:r>
              <a:rPr lang="en-US" sz="1600" dirty="0"/>
              <a:t>Alive / Not Applicable – Alive </a:t>
            </a:r>
          </a:p>
          <a:p>
            <a:pPr marL="1428750" lvl="2" indent="-285750"/>
            <a:r>
              <a:rPr lang="en-US" sz="1600" dirty="0"/>
              <a:t>Deceased / Yes – Yes</a:t>
            </a:r>
          </a:p>
          <a:p>
            <a:pPr marL="1428750" lvl="2" indent="-285750"/>
            <a:r>
              <a:rPr lang="en-US" sz="1600" dirty="0"/>
              <a:t>Deceased / No – No</a:t>
            </a:r>
          </a:p>
          <a:p>
            <a:pPr marL="1428750" lvl="2" indent="-285750"/>
            <a:r>
              <a:rPr lang="en-US" sz="1600" dirty="0"/>
              <a:t>Deceased / Nan = Nan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Placeholder 28" descr="Microscope">
            <a:extLst>
              <a:ext uri="{FF2B5EF4-FFF2-40B4-BE49-F238E27FC236}">
                <a16:creationId xmlns:a16="http://schemas.microsoft.com/office/drawing/2014/main" id="{BF90892F-BC52-4970-95E4-C5B3EEDB6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4342298" y="0"/>
            <a:ext cx="1259505" cy="1259505"/>
          </a:xfrm>
          <a:prstGeom prst="ellipse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DFD52B-2F07-4E77-8750-A7A6DF7A4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921" y="1433864"/>
            <a:ext cx="3737042" cy="452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9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Decision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584427"/>
              </p:ext>
            </p:extLst>
          </p:nvPr>
        </p:nvGraphicFramePr>
        <p:xfrm>
          <a:off x="1130300" y="1656714"/>
          <a:ext cx="9931400" cy="302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3211310719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4160613981"/>
                    </a:ext>
                  </a:extLst>
                </a:gridCol>
              </a:tblGrid>
              <a:tr h="84828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Tree Model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Train_Score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(%)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Test_Score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(%)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Train_CV_Score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(%)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72710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Random Forest </a:t>
                      </a:r>
                    </a:p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Classifier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100.0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38.9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37.6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72710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Gradient Boosting </a:t>
                      </a:r>
                    </a:p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Classifier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49.0</a:t>
                      </a:r>
                    </a:p>
                    <a:p>
                      <a:pPr algn="ctr"/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39.8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40.8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72710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Xtreme Gradient Boosting Classifier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95.6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36.4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37.7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9F231BCE-4A16-4200-8AE6-2189A1F175AA}"/>
              </a:ext>
            </a:extLst>
          </p:cNvPr>
          <p:cNvSpPr txBox="1">
            <a:spLocks/>
          </p:cNvSpPr>
          <p:nvPr/>
        </p:nvSpPr>
        <p:spPr>
          <a:xfrm>
            <a:off x="1085850" y="4841067"/>
            <a:ext cx="9931400" cy="14740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Chosen Model: Xtreme Gradient Boosting Classifier (XGB)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Handles large amount of missing data through treating missing data as its own category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Handles class imbalance through making greedy optimal decisions at nodes and not the entire data set at once</a:t>
            </a: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Train_Score</a:t>
            </a:r>
            <a:r>
              <a:rPr lang="en-US" sz="1400" dirty="0">
                <a:solidFill>
                  <a:schemeClr val="bg1"/>
                </a:solidFill>
              </a:rPr>
              <a:t> shows overfitting, allowing for hyperparameter tuning to reduce overfitting and increase </a:t>
            </a:r>
            <a:r>
              <a:rPr lang="en-US" sz="1400" dirty="0" err="1">
                <a:solidFill>
                  <a:schemeClr val="bg1"/>
                </a:solidFill>
              </a:rPr>
              <a:t>Test_Score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Class weights were added to help minimize the class imbalance in the dataset</a:t>
            </a:r>
          </a:p>
        </p:txBody>
      </p:sp>
      <p:pic>
        <p:nvPicPr>
          <p:cNvPr id="8" name="Picture Placeholder 32" descr="Head with Gears">
            <a:extLst>
              <a:ext uri="{FF2B5EF4-FFF2-40B4-BE49-F238E27FC236}">
                <a16:creationId xmlns:a16="http://schemas.microsoft.com/office/drawing/2014/main" id="{DA69F19F-D794-44B1-820B-1DE866887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3900267" y="108080"/>
            <a:ext cx="1259505" cy="125950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385728"/>
            <a:ext cx="11214100" cy="978729"/>
          </a:xfrm>
        </p:spPr>
        <p:txBody>
          <a:bodyPr/>
          <a:lstStyle/>
          <a:p>
            <a:r>
              <a:rPr lang="en-US" dirty="0"/>
              <a:t>Modeling and </a:t>
            </a:r>
            <a:br>
              <a:rPr lang="en-US" dirty="0"/>
            </a:br>
            <a:r>
              <a:rPr lang="en-US" dirty="0"/>
              <a:t>Recommendations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7210" y="1589769"/>
            <a:ext cx="4195276" cy="39007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Tuned XGB model reduced the initial overfitting and increased the overall predicting power.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Feature Importance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Placeholder 32" descr="Head with Gears">
            <a:extLst>
              <a:ext uri="{FF2B5EF4-FFF2-40B4-BE49-F238E27FC236}">
                <a16:creationId xmlns:a16="http://schemas.microsoft.com/office/drawing/2014/main" id="{F7ACE474-238B-40BF-839B-91A16FF08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3900267" y="108080"/>
            <a:ext cx="1259505" cy="1259505"/>
          </a:xfrm>
          <a:prstGeom prst="ellipse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D6B4D25-CF09-495D-99F4-121E347C4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297524"/>
              </p:ext>
            </p:extLst>
          </p:nvPr>
        </p:nvGraphicFramePr>
        <p:xfrm>
          <a:off x="507210" y="2340057"/>
          <a:ext cx="5251564" cy="120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722">
                  <a:extLst>
                    <a:ext uri="{9D8B030D-6E8A-4147-A177-3AD203B41FA5}">
                      <a16:colId xmlns:a16="http://schemas.microsoft.com/office/drawing/2014/main" val="3832431794"/>
                    </a:ext>
                  </a:extLst>
                </a:gridCol>
                <a:gridCol w="1267614">
                  <a:extLst>
                    <a:ext uri="{9D8B030D-6E8A-4147-A177-3AD203B41FA5}">
                      <a16:colId xmlns:a16="http://schemas.microsoft.com/office/drawing/2014/main" val="980429652"/>
                    </a:ext>
                  </a:extLst>
                </a:gridCol>
                <a:gridCol w="1267614">
                  <a:extLst>
                    <a:ext uri="{9D8B030D-6E8A-4147-A177-3AD203B41FA5}">
                      <a16:colId xmlns:a16="http://schemas.microsoft.com/office/drawing/2014/main" val="4002747039"/>
                    </a:ext>
                  </a:extLst>
                </a:gridCol>
                <a:gridCol w="1267614">
                  <a:extLst>
                    <a:ext uri="{9D8B030D-6E8A-4147-A177-3AD203B41FA5}">
                      <a16:colId xmlns:a16="http://schemas.microsoft.com/office/drawing/2014/main" val="156274664"/>
                    </a:ext>
                  </a:extLst>
                </a:gridCol>
              </a:tblGrid>
              <a:tr h="400304">
                <a:tc>
                  <a:txBody>
                    <a:bodyPr/>
                    <a:lstStyle/>
                    <a:p>
                      <a:r>
                        <a:rPr lang="en-US" sz="1400" dirty="0"/>
                        <a:t>Entire Data Score</a:t>
                      </a:r>
                    </a:p>
                  </a:txBody>
                  <a:tcPr marL="84705" marR="84705" marT="42352" marB="4235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Initial Model (%)</a:t>
                      </a:r>
                    </a:p>
                  </a:txBody>
                  <a:tcPr marL="84705" marR="84705" marT="42352" marB="4235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Tuned Model (%)</a:t>
                      </a:r>
                    </a:p>
                  </a:txBody>
                  <a:tcPr marL="84705" marR="84705" marT="42352" marB="4235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Difference (%)</a:t>
                      </a:r>
                    </a:p>
                  </a:txBody>
                  <a:tcPr marL="84705" marR="84705" marT="42352" marB="42352"/>
                </a:tc>
                <a:extLst>
                  <a:ext uri="{0D108BD9-81ED-4DB2-BD59-A6C34878D82A}">
                    <a16:rowId xmlns:a16="http://schemas.microsoft.com/office/drawing/2014/main" val="632604142"/>
                  </a:ext>
                </a:extLst>
              </a:tr>
              <a:tr h="34432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Accuracy_Score</a:t>
                      </a:r>
                      <a:endParaRPr lang="en-US" sz="1200" dirty="0"/>
                    </a:p>
                  </a:txBody>
                  <a:tcPr marL="84705" marR="84705" marT="42352" marB="423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92.5</a:t>
                      </a:r>
                    </a:p>
                  </a:txBody>
                  <a:tcPr marL="84705" marR="84705" marT="42352" marB="423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73.9</a:t>
                      </a:r>
                    </a:p>
                  </a:txBody>
                  <a:tcPr marL="84705" marR="84705" marT="42352" marB="423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-18.6</a:t>
                      </a:r>
                    </a:p>
                  </a:txBody>
                  <a:tcPr marL="84705" marR="84705" marT="42352" marB="42352"/>
                </a:tc>
                <a:extLst>
                  <a:ext uri="{0D108BD9-81ED-4DB2-BD59-A6C34878D82A}">
                    <a16:rowId xmlns:a16="http://schemas.microsoft.com/office/drawing/2014/main" val="2419873555"/>
                  </a:ext>
                </a:extLst>
              </a:tr>
              <a:tr h="34432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CV_Score</a:t>
                      </a:r>
                      <a:endParaRPr lang="en-US" sz="1200" dirty="0"/>
                    </a:p>
                  </a:txBody>
                  <a:tcPr marL="84705" marR="84705" marT="42352" marB="423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37.3</a:t>
                      </a:r>
                    </a:p>
                  </a:txBody>
                  <a:tcPr marL="84705" marR="84705" marT="42352" marB="423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39.7</a:t>
                      </a:r>
                    </a:p>
                  </a:txBody>
                  <a:tcPr marL="84705" marR="84705" marT="42352" marB="423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2.4</a:t>
                      </a:r>
                    </a:p>
                  </a:txBody>
                  <a:tcPr marL="84705" marR="84705" marT="42352" marB="42352"/>
                </a:tc>
                <a:extLst>
                  <a:ext uri="{0D108BD9-81ED-4DB2-BD59-A6C34878D82A}">
                    <a16:rowId xmlns:a16="http://schemas.microsoft.com/office/drawing/2014/main" val="343593813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159B17E-2023-4F6F-994D-98DFB8113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10" y="4168294"/>
            <a:ext cx="6171402" cy="1938783"/>
          </a:xfrm>
          <a:prstGeom prst="rect">
            <a:avLst/>
          </a:prstGeom>
        </p:spPr>
      </p:pic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BD4E902D-CA38-4869-9440-FEA3FFFEBA3B}"/>
              </a:ext>
            </a:extLst>
          </p:cNvPr>
          <p:cNvSpPr txBox="1">
            <a:spLocks/>
          </p:cNvSpPr>
          <p:nvPr/>
        </p:nvSpPr>
        <p:spPr>
          <a:xfrm>
            <a:off x="6893668" y="1413458"/>
            <a:ext cx="4195276" cy="46936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 Recommendation 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n-lt"/>
              </a:rPr>
              <a:t>Low predicting power at 33.56% on test data set. Best to use model as guideline for doctors to narrow down potential genetic disorder.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n-lt"/>
              </a:rPr>
              <a:t>9 features were identified to have the highest impact in predicting genetic disorder.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n-lt"/>
              </a:rPr>
              <a:t>Gender, </a:t>
            </a:r>
            <a:r>
              <a:rPr lang="en-US" sz="1600" dirty="0" err="1">
                <a:latin typeface="+mn-lt"/>
              </a:rPr>
              <a:t>Birth_Asphyxia</a:t>
            </a:r>
            <a:r>
              <a:rPr lang="en-US" sz="1600" dirty="0">
                <a:latin typeface="+mn-lt"/>
              </a:rPr>
              <a:t>, </a:t>
            </a:r>
            <a:r>
              <a:rPr lang="en-US" sz="1600" dirty="0" err="1">
                <a:latin typeface="+mn-lt"/>
              </a:rPr>
              <a:t>Radiation_Exposure</a:t>
            </a:r>
            <a:r>
              <a:rPr lang="en-US" sz="1600" dirty="0">
                <a:latin typeface="+mn-lt"/>
              </a:rPr>
              <a:t>, </a:t>
            </a:r>
            <a:r>
              <a:rPr lang="en-US" sz="1600" dirty="0" err="1">
                <a:latin typeface="+mn-lt"/>
              </a:rPr>
              <a:t>Substance_Abuse</a:t>
            </a:r>
            <a:r>
              <a:rPr lang="en-US" sz="1600" dirty="0">
                <a:latin typeface="+mn-lt"/>
              </a:rPr>
              <a:t> were identified with largest missing values. </a:t>
            </a:r>
            <a:r>
              <a:rPr lang="en-US" sz="1600" dirty="0"/>
              <a:t>Evidence to use for improving data management and recording.</a:t>
            </a:r>
          </a:p>
        </p:txBody>
      </p:sp>
    </p:spTree>
    <p:extLst>
      <p:ext uri="{BB962C8B-B14F-4D97-AF65-F5344CB8AC3E}">
        <p14:creationId xmlns:p14="http://schemas.microsoft.com/office/powerpoint/2010/main" val="784130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24867"/>
            <a:ext cx="11214100" cy="978729"/>
          </a:xfrm>
        </p:spPr>
        <p:txBody>
          <a:bodyPr/>
          <a:lstStyle/>
          <a:p>
            <a:r>
              <a:rPr lang="en-US" dirty="0"/>
              <a:t>Follow-Up and </a:t>
            </a:r>
            <a:br>
              <a:rPr lang="en-US" dirty="0"/>
            </a:br>
            <a:r>
              <a:rPr lang="en-US" dirty="0"/>
              <a:t>Future Projects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500" y="1607877"/>
            <a:ext cx="4812496" cy="48252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Change the model from giving predictions to giving probabilities on genetic disorders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Collect more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Placeholder 26" descr="Clock">
            <a:extLst>
              <a:ext uri="{FF2B5EF4-FFF2-40B4-BE49-F238E27FC236}">
                <a16:creationId xmlns:a16="http://schemas.microsoft.com/office/drawing/2014/main" id="{9493BFF7-D294-46E8-898B-A27BAEAAC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620158" y="144091"/>
            <a:ext cx="1259505" cy="1259505"/>
          </a:xfrm>
          <a:prstGeom prst="ellipse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15ABCA-015B-48F4-B68F-E0BAD428A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" y="2889115"/>
            <a:ext cx="5793480" cy="2874958"/>
          </a:xfrm>
          <a:prstGeom prst="rect">
            <a:avLst/>
          </a:prstGeom>
        </p:spPr>
      </p:pic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DFDF0AFE-CC46-4927-B186-F3796E771422}"/>
              </a:ext>
            </a:extLst>
          </p:cNvPr>
          <p:cNvSpPr txBox="1">
            <a:spLocks/>
          </p:cNvSpPr>
          <p:nvPr/>
        </p:nvSpPr>
        <p:spPr>
          <a:xfrm>
            <a:off x="6389451" y="2467724"/>
            <a:ext cx="5486407" cy="40299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Collecting more data will help compensate the 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Alternatively, collect different features to replace features with large amounts of missing data or low feature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More data on the minor classes to help with class imbalance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Alternatively, investigate other imputation strategies such as SMOTE or oversampling</a:t>
            </a:r>
          </a:p>
        </p:txBody>
      </p:sp>
    </p:spTree>
    <p:extLst>
      <p:ext uri="{BB962C8B-B14F-4D97-AF65-F5344CB8AC3E}">
        <p14:creationId xmlns:p14="http://schemas.microsoft.com/office/powerpoint/2010/main" val="84535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FF5C7C7-D6F4-4408-A0D4-8D5E84EA3BD5}"/>
              </a:ext>
            </a:extLst>
          </p:cNvPr>
          <p:cNvSpPr txBox="1">
            <a:spLocks/>
          </p:cNvSpPr>
          <p:nvPr/>
        </p:nvSpPr>
        <p:spPr>
          <a:xfrm>
            <a:off x="3740867" y="5614416"/>
            <a:ext cx="4945598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1600" dirty="0"/>
              <a:t>Springboard Data Science Track</a:t>
            </a:r>
          </a:p>
          <a:p>
            <a:r>
              <a:rPr lang="en-US" sz="1600" dirty="0"/>
              <a:t>Supervised Learning Capstone Project</a:t>
            </a:r>
          </a:p>
          <a:p>
            <a:endParaRPr lang="en-US" sz="1600" dirty="0"/>
          </a:p>
          <a:p>
            <a:r>
              <a:rPr lang="en-US" sz="1600" dirty="0"/>
              <a:t>Mentor: Lucas Allen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 at hand?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world’s population is growing exponentially, so is the population with genetic disorder ailments.</a:t>
            </a:r>
          </a:p>
          <a:p>
            <a:endParaRPr lang="en-US" dirty="0"/>
          </a:p>
          <a:p>
            <a:r>
              <a:rPr lang="en-US" dirty="0"/>
              <a:t>How can the healthcare system keep up in being able to diagnosis and treat patients effectively and efficiently?</a:t>
            </a:r>
          </a:p>
          <a:p>
            <a:endParaRPr lang="en-US" dirty="0"/>
          </a:p>
          <a:p>
            <a:r>
              <a:rPr lang="en-US" dirty="0"/>
              <a:t>Provided a large database of medical information on children:</a:t>
            </a:r>
          </a:p>
          <a:p>
            <a:pPr lvl="1"/>
            <a:r>
              <a:rPr lang="en-US" dirty="0"/>
              <a:t>How can machine learning be used to predict genetic conditions in children?</a:t>
            </a:r>
          </a:p>
          <a:p>
            <a:pPr lvl="1"/>
            <a:r>
              <a:rPr lang="en-US" dirty="0"/>
              <a:t>Which key features from the medical database have significant impact in predicting genetic disorder?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Database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333285"/>
            <a:ext cx="10233026" cy="5442165"/>
          </a:xfrm>
        </p:spPr>
        <p:txBody>
          <a:bodyPr/>
          <a:lstStyle/>
          <a:p>
            <a:r>
              <a:rPr lang="en-US" dirty="0"/>
              <a:t>Data provided by Kaggle via </a:t>
            </a:r>
            <a:r>
              <a:rPr lang="en-US" dirty="0" err="1"/>
              <a:t>HackerEarth</a:t>
            </a:r>
            <a:r>
              <a:rPr lang="en-US" dirty="0"/>
              <a:t> competition: 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HackerEarth</a:t>
            </a:r>
            <a:r>
              <a:rPr lang="en-US" dirty="0"/>
              <a:t> Machine Learning Challenge: Of Genomics and Genetics”.</a:t>
            </a:r>
          </a:p>
          <a:p>
            <a:pPr lvl="1"/>
            <a:r>
              <a:rPr lang="en-US" dirty="0"/>
              <a:t>Medical information collected from various hospitals around the United States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train.csv</a:t>
            </a:r>
          </a:p>
          <a:p>
            <a:pPr lvl="1"/>
            <a:r>
              <a:rPr lang="en-US" dirty="0"/>
              <a:t>45 Feature columns – includes the two target columns: Genetic Disorder and Disorder Subclass</a:t>
            </a:r>
          </a:p>
          <a:p>
            <a:pPr lvl="1"/>
            <a:r>
              <a:rPr lang="en-US" dirty="0"/>
              <a:t>22083 rows of patient data</a:t>
            </a:r>
          </a:p>
          <a:p>
            <a:pPr lvl="1"/>
            <a:endParaRPr lang="en-US" dirty="0"/>
          </a:p>
          <a:p>
            <a:r>
              <a:rPr lang="en-US" dirty="0"/>
              <a:t>test.csv</a:t>
            </a:r>
          </a:p>
          <a:p>
            <a:pPr lvl="1"/>
            <a:r>
              <a:rPr lang="en-US" dirty="0"/>
              <a:t>43 Feature columns – excluding the two target columns</a:t>
            </a:r>
          </a:p>
          <a:p>
            <a:pPr lvl="1"/>
            <a:r>
              <a:rPr lang="en-US" dirty="0"/>
              <a:t>9465 rows of patient  data</a:t>
            </a:r>
          </a:p>
          <a:p>
            <a:endParaRPr lang="en-US" dirty="0"/>
          </a:p>
          <a:p>
            <a:r>
              <a:rPr lang="en-US" dirty="0"/>
              <a:t>sample_submission.csv</a:t>
            </a:r>
          </a:p>
          <a:p>
            <a:pPr lvl="1"/>
            <a:r>
              <a:rPr lang="en-US" dirty="0"/>
              <a:t>Example format for submitting output file for grading.</a:t>
            </a:r>
          </a:p>
          <a:p>
            <a:pPr lvl="2"/>
            <a:r>
              <a:rPr lang="en-US" dirty="0"/>
              <a:t>Patient Id, Genetic Disorder, Disorder Subclass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9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978212" y="2096716"/>
            <a:ext cx="1259505" cy="1259505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pic>
        <p:nvPicPr>
          <p:cNvPr id="27" name="Picture Placeholder 26" descr="Clock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954283" y="2096716"/>
            <a:ext cx="1259505" cy="1259505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95965" y="4240093"/>
            <a:ext cx="1776140" cy="1463040"/>
          </a:xfrm>
        </p:spPr>
        <p:txBody>
          <a:bodyPr/>
          <a:lstStyle/>
          <a:p>
            <a:r>
              <a:rPr lang="en-US" dirty="0"/>
              <a:t>Follow-Up and Future Projects</a:t>
            </a:r>
          </a:p>
        </p:txBody>
      </p:sp>
      <p:pic>
        <p:nvPicPr>
          <p:cNvPr id="29" name="Picture Placeholder 28" descr="Microscope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3222229" y="2096716"/>
            <a:ext cx="1259505" cy="1259505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963911" y="4240093"/>
            <a:ext cx="1776140" cy="1463040"/>
          </a:xfrm>
        </p:spPr>
        <p:txBody>
          <a:bodyPr/>
          <a:lstStyle/>
          <a:p>
            <a:r>
              <a:rPr lang="en-US" dirty="0"/>
              <a:t>Exploratory Data Analysis </a:t>
            </a:r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63" b="63"/>
          <a:stretch>
            <a:fillRect/>
          </a:stretch>
        </p:blipFill>
        <p:spPr>
          <a:xfrm>
            <a:off x="7710267" y="2096716"/>
            <a:ext cx="1259505" cy="1259505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51949" y="4240093"/>
            <a:ext cx="1776140" cy="1463040"/>
          </a:xfrm>
        </p:spPr>
        <p:txBody>
          <a:bodyPr/>
          <a:lstStyle/>
          <a:p>
            <a:r>
              <a:rPr lang="en-US" dirty="0"/>
              <a:t>Modeling and Recommendations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7256" y="1440441"/>
            <a:ext cx="3288501" cy="4262691"/>
          </a:xfrm>
        </p:spPr>
        <p:txBody>
          <a:bodyPr/>
          <a:lstStyle/>
          <a:p>
            <a:r>
              <a:rPr lang="en-US" sz="1800" dirty="0"/>
              <a:t>Inconsistent feature names</a:t>
            </a:r>
          </a:p>
          <a:p>
            <a:r>
              <a:rPr lang="en-US" sz="1200" dirty="0"/>
              <a:t>Feature names were cross referenced with a column name description table to derive new informational, but simple naming scheme.</a:t>
            </a:r>
          </a:p>
          <a:p>
            <a:r>
              <a:rPr lang="en-US" sz="1200" dirty="0"/>
              <a:t>Examples:</a:t>
            </a:r>
          </a:p>
          <a:p>
            <a:r>
              <a:rPr lang="en-US" sz="1200" dirty="0"/>
              <a:t>Genes in mother’s side -&gt; Mother_Gene</a:t>
            </a:r>
          </a:p>
          <a:p>
            <a:r>
              <a:rPr lang="en-US" sz="1200" dirty="0"/>
              <a:t>Inherited from father -&gt; Father_Gene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Placeholder 24" descr="Bar chart">
            <a:extLst>
              <a:ext uri="{FF2B5EF4-FFF2-40B4-BE49-F238E27FC236}">
                <a16:creationId xmlns:a16="http://schemas.microsoft.com/office/drawing/2014/main" id="{1328017D-0B19-49CD-AC74-91632459F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3616853" y="180937"/>
            <a:ext cx="1259505" cy="1259505"/>
          </a:xfrm>
          <a:prstGeom prst="ellipse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195A0A-63F5-4A67-B200-5ED3BB19F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56" y="3592213"/>
            <a:ext cx="3689350" cy="256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7256" y="1440441"/>
            <a:ext cx="3288501" cy="4262691"/>
          </a:xfrm>
        </p:spPr>
        <p:txBody>
          <a:bodyPr/>
          <a:lstStyle/>
          <a:p>
            <a:r>
              <a:rPr lang="en-US" sz="1800" dirty="0">
                <a:solidFill>
                  <a:schemeClr val="bg1">
                    <a:alpha val="35000"/>
                  </a:schemeClr>
                </a:solidFill>
              </a:rPr>
              <a:t>Inconsistent feature names</a:t>
            </a:r>
          </a:p>
          <a:p>
            <a:r>
              <a:rPr lang="en-US" sz="1200" dirty="0">
                <a:solidFill>
                  <a:schemeClr val="bg1">
                    <a:alpha val="35000"/>
                  </a:schemeClr>
                </a:solidFill>
              </a:rPr>
              <a:t>Feature names were cross referenced with a column name description table to derive new informational, but simple naming scheme.</a:t>
            </a:r>
          </a:p>
          <a:p>
            <a:r>
              <a:rPr lang="en-US" sz="1200" dirty="0">
                <a:solidFill>
                  <a:schemeClr val="bg1">
                    <a:alpha val="35000"/>
                  </a:schemeClr>
                </a:solidFill>
              </a:rPr>
              <a:t>Examples:</a:t>
            </a:r>
          </a:p>
          <a:p>
            <a:r>
              <a:rPr lang="en-US" sz="1200" dirty="0">
                <a:solidFill>
                  <a:schemeClr val="bg1">
                    <a:alpha val="35000"/>
                  </a:schemeClr>
                </a:solidFill>
              </a:rPr>
              <a:t>Genes in mother’s side -&gt; Mother_Gene</a:t>
            </a:r>
          </a:p>
          <a:p>
            <a:r>
              <a:rPr lang="en-US" sz="1200" dirty="0">
                <a:solidFill>
                  <a:schemeClr val="bg1">
                    <a:alpha val="35000"/>
                  </a:schemeClr>
                </a:solidFill>
              </a:rPr>
              <a:t>Inherited from father -&gt; Father_Gene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Placeholder 24" descr="Bar chart">
            <a:extLst>
              <a:ext uri="{FF2B5EF4-FFF2-40B4-BE49-F238E27FC236}">
                <a16:creationId xmlns:a16="http://schemas.microsoft.com/office/drawing/2014/main" id="{1328017D-0B19-49CD-AC74-91632459F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3616853" y="180937"/>
            <a:ext cx="1259505" cy="1259505"/>
          </a:xfrm>
          <a:prstGeom prst="ellipse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195A0A-63F5-4A67-B200-5ED3BB19F8C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557256" y="3592213"/>
            <a:ext cx="3689350" cy="2565481"/>
          </a:xfrm>
          <a:prstGeom prst="rect">
            <a:avLst/>
          </a:prstGeom>
        </p:spPr>
      </p:pic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7A0E9B05-50C9-4DF6-B6B6-16B08589683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1440441"/>
            <a:ext cx="3293306" cy="4262691"/>
          </a:xfrm>
        </p:spPr>
        <p:txBody>
          <a:bodyPr/>
          <a:lstStyle/>
          <a:p>
            <a:r>
              <a:rPr lang="en-US" sz="1800" dirty="0"/>
              <a:t>Valid and null values</a:t>
            </a:r>
          </a:p>
          <a:p>
            <a:r>
              <a:rPr lang="en-US" sz="1200" dirty="0"/>
              <a:t>Data included null values, but also values that would be null values in context.</a:t>
            </a:r>
          </a:p>
          <a:p>
            <a:r>
              <a:rPr lang="en-US" sz="1200" dirty="0" err="1"/>
              <a:t>Valid_check</a:t>
            </a:r>
            <a:r>
              <a:rPr lang="en-US" sz="1200" dirty="0"/>
              <a:t> function is applied to each feature to identify all </a:t>
            </a:r>
            <a:r>
              <a:rPr lang="en-US" sz="1200" dirty="0" err="1"/>
              <a:t>unique_val</a:t>
            </a:r>
            <a:r>
              <a:rPr lang="en-US" sz="1200" dirty="0"/>
              <a:t>, which are then manually identified and added to a </a:t>
            </a:r>
            <a:r>
              <a:rPr lang="en-US" sz="1200" dirty="0" err="1"/>
              <a:t>NullList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NullList</a:t>
            </a:r>
            <a:r>
              <a:rPr lang="en-US" sz="1200" dirty="0"/>
              <a:t> is applied to the entire data set to convert these values to labeled null values.</a:t>
            </a:r>
          </a:p>
          <a:p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41496-0CD1-4424-B02F-2AD0E14A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965" y="3713872"/>
            <a:ext cx="22669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6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7256" y="1440441"/>
            <a:ext cx="3288501" cy="4262691"/>
          </a:xfrm>
        </p:spPr>
        <p:txBody>
          <a:bodyPr/>
          <a:lstStyle/>
          <a:p>
            <a:r>
              <a:rPr lang="en-US" sz="1800" dirty="0">
                <a:solidFill>
                  <a:schemeClr val="bg1">
                    <a:alpha val="35000"/>
                  </a:schemeClr>
                </a:solidFill>
              </a:rPr>
              <a:t>Inconsistent feature names</a:t>
            </a:r>
          </a:p>
          <a:p>
            <a:r>
              <a:rPr lang="en-US" sz="1200" dirty="0">
                <a:solidFill>
                  <a:schemeClr val="bg1">
                    <a:alpha val="35000"/>
                  </a:schemeClr>
                </a:solidFill>
              </a:rPr>
              <a:t>Feature names were cross referenced with a column name description table to derive new informational, but simple naming scheme.</a:t>
            </a:r>
          </a:p>
          <a:p>
            <a:r>
              <a:rPr lang="en-US" sz="1200" dirty="0">
                <a:solidFill>
                  <a:schemeClr val="bg1">
                    <a:alpha val="35000"/>
                  </a:schemeClr>
                </a:solidFill>
              </a:rPr>
              <a:t>Examples:</a:t>
            </a:r>
          </a:p>
          <a:p>
            <a:r>
              <a:rPr lang="en-US" sz="1200" dirty="0">
                <a:solidFill>
                  <a:schemeClr val="bg1">
                    <a:alpha val="35000"/>
                  </a:schemeClr>
                </a:solidFill>
              </a:rPr>
              <a:t>Genes in mother’s side -&gt; Mother_Gene</a:t>
            </a:r>
          </a:p>
          <a:p>
            <a:r>
              <a:rPr lang="en-US" sz="1200" dirty="0">
                <a:solidFill>
                  <a:schemeClr val="bg1">
                    <a:alpha val="35000"/>
                  </a:schemeClr>
                </a:solidFill>
              </a:rPr>
              <a:t>Inherited from father -&gt; Father_Gene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Placeholder 24" descr="Bar chart">
            <a:extLst>
              <a:ext uri="{FF2B5EF4-FFF2-40B4-BE49-F238E27FC236}">
                <a16:creationId xmlns:a16="http://schemas.microsoft.com/office/drawing/2014/main" id="{1328017D-0B19-49CD-AC74-91632459F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3616853" y="180937"/>
            <a:ext cx="1259505" cy="1259505"/>
          </a:xfrm>
          <a:prstGeom prst="ellipse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195A0A-63F5-4A67-B200-5ED3BB19F8C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557256" y="3592213"/>
            <a:ext cx="3689350" cy="2565481"/>
          </a:xfrm>
          <a:prstGeom prst="rect">
            <a:avLst/>
          </a:prstGeom>
        </p:spPr>
      </p:pic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7A0E9B05-50C9-4DF6-B6B6-16B08589683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1440441"/>
            <a:ext cx="3293306" cy="4262691"/>
          </a:xfrm>
        </p:spPr>
        <p:txBody>
          <a:bodyPr/>
          <a:lstStyle/>
          <a:p>
            <a:r>
              <a:rPr lang="en-US" sz="1800" dirty="0">
                <a:solidFill>
                  <a:schemeClr val="bg1">
                    <a:alpha val="35000"/>
                  </a:schemeClr>
                </a:solidFill>
              </a:rPr>
              <a:t>Valid and null values</a:t>
            </a:r>
          </a:p>
          <a:p>
            <a:r>
              <a:rPr lang="en-US" sz="1200" dirty="0">
                <a:solidFill>
                  <a:schemeClr val="bg1">
                    <a:alpha val="35000"/>
                  </a:schemeClr>
                </a:solidFill>
              </a:rPr>
              <a:t>Data included null values, but also values that would be null values in context.</a:t>
            </a:r>
          </a:p>
          <a:p>
            <a:r>
              <a:rPr lang="en-US" sz="1200" dirty="0" err="1">
                <a:solidFill>
                  <a:schemeClr val="bg1">
                    <a:alpha val="35000"/>
                  </a:schemeClr>
                </a:solidFill>
              </a:rPr>
              <a:t>Valid_check</a:t>
            </a:r>
            <a:r>
              <a:rPr lang="en-US" sz="1200" dirty="0">
                <a:solidFill>
                  <a:schemeClr val="bg1">
                    <a:alpha val="35000"/>
                  </a:schemeClr>
                </a:solidFill>
              </a:rPr>
              <a:t> function is applied to each feature to identify all </a:t>
            </a:r>
            <a:r>
              <a:rPr lang="en-US" sz="1200" dirty="0" err="1">
                <a:solidFill>
                  <a:schemeClr val="bg1">
                    <a:alpha val="35000"/>
                  </a:schemeClr>
                </a:solidFill>
              </a:rPr>
              <a:t>unique_val</a:t>
            </a:r>
            <a:r>
              <a:rPr lang="en-US" sz="1200" dirty="0">
                <a:solidFill>
                  <a:schemeClr val="bg1">
                    <a:alpha val="35000"/>
                  </a:schemeClr>
                </a:solidFill>
              </a:rPr>
              <a:t>, which are then manually identified and added to a </a:t>
            </a:r>
            <a:r>
              <a:rPr lang="en-US" sz="1200" dirty="0" err="1">
                <a:solidFill>
                  <a:schemeClr val="bg1">
                    <a:alpha val="35000"/>
                  </a:schemeClr>
                </a:solidFill>
              </a:rPr>
              <a:t>NullList</a:t>
            </a:r>
            <a:r>
              <a:rPr lang="en-US" sz="1200" dirty="0">
                <a:solidFill>
                  <a:schemeClr val="bg1">
                    <a:alpha val="35000"/>
                  </a:schemeClr>
                </a:solidFill>
              </a:rPr>
              <a:t>.</a:t>
            </a:r>
          </a:p>
          <a:p>
            <a:r>
              <a:rPr lang="en-US" sz="1200" dirty="0" err="1">
                <a:solidFill>
                  <a:schemeClr val="bg1">
                    <a:alpha val="35000"/>
                  </a:schemeClr>
                </a:solidFill>
              </a:rPr>
              <a:t>NullList</a:t>
            </a:r>
            <a:r>
              <a:rPr lang="en-US" sz="1200" dirty="0">
                <a:solidFill>
                  <a:schemeClr val="bg1">
                    <a:alpha val="35000"/>
                  </a:schemeClr>
                </a:solidFill>
              </a:rPr>
              <a:t> is applied to the entire data set to convert these values to labeled null values.</a:t>
            </a:r>
          </a:p>
          <a:p>
            <a:endParaRPr lang="en-US" sz="1200" dirty="0">
              <a:solidFill>
                <a:schemeClr val="bg1">
                  <a:alpha val="3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41496-0CD1-4424-B02F-2AD0E14A8A7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4770965" y="3713872"/>
            <a:ext cx="2266950" cy="1790700"/>
          </a:xfrm>
          <a:prstGeom prst="rect">
            <a:avLst/>
          </a:prstGeom>
        </p:spPr>
      </p:pic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226683FF-C929-43FF-A59A-680DA62637EE}"/>
              </a:ext>
            </a:extLst>
          </p:cNvPr>
          <p:cNvSpPr txBox="1">
            <a:spLocks/>
          </p:cNvSpPr>
          <p:nvPr/>
        </p:nvSpPr>
        <p:spPr>
          <a:xfrm>
            <a:off x="8064271" y="1440441"/>
            <a:ext cx="3293306" cy="42626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Feature relevance</a:t>
            </a:r>
          </a:p>
          <a:p>
            <a:r>
              <a:rPr lang="en-US" sz="1200" dirty="0"/>
              <a:t>Features were evaluated based on meaningful and relevant information for predicting genetic disorders</a:t>
            </a:r>
          </a:p>
          <a:p>
            <a:r>
              <a:rPr lang="en-US" sz="1200" dirty="0"/>
              <a:t>Irrelevant features were dropped to reduce dimensionality and noise</a:t>
            </a:r>
          </a:p>
          <a:p>
            <a:r>
              <a:rPr lang="en-US" sz="1200" dirty="0"/>
              <a:t>Rows of data were dropped if they were missing values for both target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60C7C-6677-407E-BA75-2FBF284256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4271" y="3713872"/>
            <a:ext cx="3832753" cy="16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7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9161" y="1746935"/>
            <a:ext cx="11269439" cy="47507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Target features to predict are in a hierarchical relationship.</a:t>
            </a:r>
          </a:p>
          <a:p>
            <a:pPr marL="971550" lvl="1" indent="-285750"/>
            <a:r>
              <a:rPr lang="en-US" dirty="0"/>
              <a:t>Genetic Disorder -&gt; Disorder Subclass </a:t>
            </a:r>
          </a:p>
          <a:p>
            <a:pPr marL="971550" lvl="1" indent="-285750"/>
            <a:r>
              <a:rPr lang="en-US" b="1" dirty="0"/>
              <a:t>New Focus: Predict only the Disorder Subclass</a:t>
            </a:r>
          </a:p>
          <a:p>
            <a:pPr marL="1428750" lvl="2" indent="-285750"/>
            <a:r>
              <a:rPr lang="en-US" dirty="0"/>
              <a:t>Genetic Disorder can be inferred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Placeholder 30" descr="Magnifying glass">
            <a:extLst>
              <a:ext uri="{FF2B5EF4-FFF2-40B4-BE49-F238E27FC236}">
                <a16:creationId xmlns:a16="http://schemas.microsoft.com/office/drawing/2014/main" id="{5AE9D9F0-A0AA-45FE-A055-4CDB16EE2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243097" y="125201"/>
            <a:ext cx="1259505" cy="1259505"/>
          </a:xfrm>
          <a:prstGeom prst="ellipse">
            <a:avLst/>
          </a:prstGeom>
        </p:spPr>
      </p:pic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AB82D181-0DFB-491C-B984-F0DB00713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72616"/>
              </p:ext>
            </p:extLst>
          </p:nvPr>
        </p:nvGraphicFramePr>
        <p:xfrm>
          <a:off x="6165853" y="2212331"/>
          <a:ext cx="5636986" cy="3819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202">
                  <a:extLst>
                    <a:ext uri="{9D8B030D-6E8A-4147-A177-3AD203B41FA5}">
                      <a16:colId xmlns:a16="http://schemas.microsoft.com/office/drawing/2014/main" val="3980256716"/>
                    </a:ext>
                  </a:extLst>
                </a:gridCol>
                <a:gridCol w="3388784">
                  <a:extLst>
                    <a:ext uri="{9D8B030D-6E8A-4147-A177-3AD203B41FA5}">
                      <a16:colId xmlns:a16="http://schemas.microsoft.com/office/drawing/2014/main" val="3087962821"/>
                    </a:ext>
                  </a:extLst>
                </a:gridCol>
              </a:tblGrid>
              <a:tr h="388339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Genetic Disorder</a:t>
                      </a:r>
                    </a:p>
                  </a:txBody>
                  <a:tcPr marL="105911" marR="105911" marT="52955" marB="5295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Disorder Subclass</a:t>
                      </a:r>
                    </a:p>
                  </a:txBody>
                  <a:tcPr marL="105911" marR="105911" marT="52955" marB="52955"/>
                </a:tc>
                <a:extLst>
                  <a:ext uri="{0D108BD9-81ED-4DB2-BD59-A6C34878D82A}">
                    <a16:rowId xmlns:a16="http://schemas.microsoft.com/office/drawing/2014/main" val="3393748534"/>
                  </a:ext>
                </a:extLst>
              </a:tr>
              <a:tr h="353035">
                <a:tc rowSpan="3"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Single-gene inheritance diseases</a:t>
                      </a:r>
                    </a:p>
                  </a:txBody>
                  <a:tcPr marL="105911" marR="105911" marT="52955" marB="52955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Cystic fibrosis</a:t>
                      </a:r>
                    </a:p>
                  </a:txBody>
                  <a:tcPr marL="105911" marR="105911" marT="52955" marB="52955"/>
                </a:tc>
                <a:extLst>
                  <a:ext uri="{0D108BD9-81ED-4DB2-BD59-A6C34878D82A}">
                    <a16:rowId xmlns:a16="http://schemas.microsoft.com/office/drawing/2014/main" val="86893744"/>
                  </a:ext>
                </a:extLst>
              </a:tr>
              <a:tr h="3530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Tay-Sachs</a:t>
                      </a:r>
                    </a:p>
                  </a:txBody>
                  <a:tcPr marL="105911" marR="105911" marT="52955" marB="52955"/>
                </a:tc>
                <a:extLst>
                  <a:ext uri="{0D108BD9-81ED-4DB2-BD59-A6C34878D82A}">
                    <a16:rowId xmlns:a16="http://schemas.microsoft.com/office/drawing/2014/main" val="4066216949"/>
                  </a:ext>
                </a:extLst>
              </a:tr>
              <a:tr h="3530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Hemochromatosis</a:t>
                      </a:r>
                    </a:p>
                  </a:txBody>
                  <a:tcPr marL="105911" marR="105911" marT="52955" marB="52955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617889"/>
                  </a:ext>
                </a:extLst>
              </a:tr>
              <a:tr h="35303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Multifactorical</a:t>
                      </a:r>
                      <a:r>
                        <a:rPr lang="en-US" sz="1600" dirty="0"/>
                        <a:t> genetic inheritance disorders</a:t>
                      </a:r>
                    </a:p>
                    <a:p>
                      <a:pPr algn="l"/>
                      <a:endParaRPr lang="en-US" sz="1600" dirty="0"/>
                    </a:p>
                  </a:txBody>
                  <a:tcPr marL="105911" marR="105911" marT="52955" marB="52955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Diabetes</a:t>
                      </a:r>
                    </a:p>
                  </a:txBody>
                  <a:tcPr marL="105911" marR="105911" marT="52955" marB="52955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48425562"/>
                  </a:ext>
                </a:extLst>
              </a:tr>
              <a:tr h="35303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Multifactorical</a:t>
                      </a:r>
                      <a:r>
                        <a:rPr lang="en-US" dirty="0"/>
                        <a:t> genetic inheritance disorders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Alzheimer’s</a:t>
                      </a:r>
                    </a:p>
                  </a:txBody>
                  <a:tcPr marL="105911" marR="105911" marT="52955" marB="52955"/>
                </a:tc>
                <a:extLst>
                  <a:ext uri="{0D108BD9-81ED-4DB2-BD59-A6C34878D82A}">
                    <a16:rowId xmlns:a16="http://schemas.microsoft.com/office/drawing/2014/main" val="2718569586"/>
                  </a:ext>
                </a:extLst>
              </a:tr>
              <a:tr h="3530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Cancer</a:t>
                      </a:r>
                    </a:p>
                  </a:txBody>
                  <a:tcPr marL="105911" marR="105911" marT="52955" marB="52955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519318"/>
                  </a:ext>
                </a:extLst>
              </a:tr>
              <a:tr h="35303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Mitochondrial genetic inheritance disorders</a:t>
                      </a:r>
                    </a:p>
                    <a:p>
                      <a:pPr algn="l"/>
                      <a:endParaRPr lang="en-US" sz="1600" dirty="0"/>
                    </a:p>
                  </a:txBody>
                  <a:tcPr marL="105911" marR="105911" marT="52955" marB="52955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Leigh syndrome</a:t>
                      </a:r>
                    </a:p>
                  </a:txBody>
                  <a:tcPr marL="105911" marR="105911" marT="52955" marB="52955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22460345"/>
                  </a:ext>
                </a:extLst>
              </a:tr>
              <a:tr h="3530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Mitochondrial myopathy</a:t>
                      </a:r>
                    </a:p>
                  </a:txBody>
                  <a:tcPr marL="105911" marR="105911" marT="52955" marB="52955"/>
                </a:tc>
                <a:extLst>
                  <a:ext uri="{0D108BD9-81ED-4DB2-BD59-A6C34878D82A}">
                    <a16:rowId xmlns:a16="http://schemas.microsoft.com/office/drawing/2014/main" val="3956972596"/>
                  </a:ext>
                </a:extLst>
              </a:tr>
              <a:tr h="60016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Mitochondrial genetic inheritance disorders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Leber’s</a:t>
                      </a:r>
                      <a:r>
                        <a:rPr lang="en-US" sz="1600" dirty="0"/>
                        <a:t> hereditary optic neuropathy</a:t>
                      </a:r>
                    </a:p>
                  </a:txBody>
                  <a:tcPr marL="105911" marR="105911" marT="52955" marB="52955"/>
                </a:tc>
                <a:extLst>
                  <a:ext uri="{0D108BD9-81ED-4DB2-BD59-A6C34878D82A}">
                    <a16:rowId xmlns:a16="http://schemas.microsoft.com/office/drawing/2014/main" val="223984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500" y="1478648"/>
            <a:ext cx="8499475" cy="47507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Significant Class imbalance within the Disorder Subclass</a:t>
            </a: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Placeholder 30" descr="Magnifying glass">
            <a:extLst>
              <a:ext uri="{FF2B5EF4-FFF2-40B4-BE49-F238E27FC236}">
                <a16:creationId xmlns:a16="http://schemas.microsoft.com/office/drawing/2014/main" id="{5AE9D9F0-A0AA-45FE-A055-4CDB16EE2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243097" y="125201"/>
            <a:ext cx="1259505" cy="1259505"/>
          </a:xfrm>
          <a:prstGeom prst="ellipse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208016-6A75-4210-A160-21A11C53A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198" y="2375131"/>
            <a:ext cx="7165770" cy="3255769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6FA056A-353B-443E-94C9-9B8FED93C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982395"/>
              </p:ext>
            </p:extLst>
          </p:nvPr>
        </p:nvGraphicFramePr>
        <p:xfrm>
          <a:off x="444500" y="2055700"/>
          <a:ext cx="4334754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365">
                  <a:extLst>
                    <a:ext uri="{9D8B030D-6E8A-4147-A177-3AD203B41FA5}">
                      <a16:colId xmlns:a16="http://schemas.microsoft.com/office/drawing/2014/main" val="226487128"/>
                    </a:ext>
                  </a:extLst>
                </a:gridCol>
                <a:gridCol w="2107389">
                  <a:extLst>
                    <a:ext uri="{9D8B030D-6E8A-4147-A177-3AD203B41FA5}">
                      <a16:colId xmlns:a16="http://schemas.microsoft.com/office/drawing/2014/main" val="3199027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Disorder Subclass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Percent of Data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Leigh syndrome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15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Mitochondrial myopathy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29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Cystic fibrosis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05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Tay-Sachs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1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7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Hemochromatosis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35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Leber’s</a:t>
                      </a:r>
                      <a:r>
                        <a:rPr lang="en-US" sz="1400" dirty="0"/>
                        <a:t> hereditary optic neuropathy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1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Alzheimer’s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92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2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56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1335</TotalTime>
  <Words>1158</Words>
  <Application>Microsoft Office PowerPoint</Application>
  <PresentationFormat>Widescreen</PresentationFormat>
  <Paragraphs>216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Trade Gothic LT Pro</vt:lpstr>
      <vt:lpstr>Trebuchet MS</vt:lpstr>
      <vt:lpstr>Office Theme</vt:lpstr>
      <vt:lpstr>Predicting Genetic Disorders in Children</vt:lpstr>
      <vt:lpstr>What is the problem at hand?</vt:lpstr>
      <vt:lpstr>Medical Database</vt:lpstr>
      <vt:lpstr>PowerPoint Presentation</vt:lpstr>
      <vt:lpstr>Data Wrangling</vt:lpstr>
      <vt:lpstr>Data Wrangling</vt:lpstr>
      <vt:lpstr>Data Wrangling</vt:lpstr>
      <vt:lpstr>Exploratory Data Analysis</vt:lpstr>
      <vt:lpstr>Exploratory Data Analysis</vt:lpstr>
      <vt:lpstr>Exploratory Data Analysis</vt:lpstr>
      <vt:lpstr>Feature Engineering</vt:lpstr>
      <vt:lpstr>Feature Engineering</vt:lpstr>
      <vt:lpstr>Modeling Decision</vt:lpstr>
      <vt:lpstr>Modeling and  Recommendations</vt:lpstr>
      <vt:lpstr>Follow-Up and  Future Projects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Genetic Disorders in Children</dc:title>
  <dc:creator>yy</dc:creator>
  <cp:lastModifiedBy>yy</cp:lastModifiedBy>
  <cp:revision>7</cp:revision>
  <dcterms:created xsi:type="dcterms:W3CDTF">2021-12-20T17:17:59Z</dcterms:created>
  <dcterms:modified xsi:type="dcterms:W3CDTF">2021-12-21T15:33:38Z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