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3474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5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57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4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9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3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8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3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3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6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4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FF1B-E69B-47AE-902F-5F4EED4A9DD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27A5-FEB7-4F3C-8646-FD527BDE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4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F5C6-DC63-4493-862A-D0E684A0E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White Blood Cell </a:t>
            </a:r>
            <a:br>
              <a:rPr lang="en-US" dirty="0"/>
            </a:br>
            <a:r>
              <a:rPr lang="en-US" dirty="0"/>
              <a:t>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D0F21-1CF7-45EB-B277-A5B386134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Image Classification Neural Network – Transfer Learning Based</a:t>
            </a:r>
          </a:p>
          <a:p>
            <a:endParaRPr lang="en-US" dirty="0"/>
          </a:p>
          <a:p>
            <a:r>
              <a:rPr lang="en-US" dirty="0"/>
              <a:t>By Edward Sung</a:t>
            </a:r>
          </a:p>
          <a:p>
            <a:r>
              <a:rPr lang="en-US" dirty="0"/>
              <a:t>Date: 2/14/22</a:t>
            </a:r>
          </a:p>
        </p:txBody>
      </p:sp>
    </p:spTree>
    <p:extLst>
      <p:ext uri="{BB962C8B-B14F-4D97-AF65-F5344CB8AC3E}">
        <p14:creationId xmlns:p14="http://schemas.microsoft.com/office/powerpoint/2010/main" val="104707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EB51-808D-4E47-9006-32AE333C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0CD9-DF81-452E-AF15-977BC3FA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/>
          <a:lstStyle/>
          <a:p>
            <a:r>
              <a:rPr lang="en-US" dirty="0"/>
              <a:t>Model choice: </a:t>
            </a:r>
            <a:r>
              <a:rPr lang="en-US" dirty="0" err="1"/>
              <a:t>Xception</a:t>
            </a:r>
            <a:endParaRPr lang="en-US" dirty="0"/>
          </a:p>
          <a:p>
            <a:pPr lvl="1"/>
            <a:r>
              <a:rPr lang="en-US" dirty="0"/>
              <a:t>Best accuracy and speed for its size</a:t>
            </a:r>
          </a:p>
          <a:p>
            <a:r>
              <a:rPr lang="en-US" dirty="0"/>
              <a:t>Preprocessing Layer</a:t>
            </a:r>
          </a:p>
          <a:p>
            <a:pPr lvl="1"/>
            <a:r>
              <a:rPr lang="en-US" dirty="0" err="1"/>
              <a:t>Xception</a:t>
            </a:r>
            <a:r>
              <a:rPr lang="en-US" dirty="0"/>
              <a:t> requires image array values to be -1 and 1</a:t>
            </a:r>
          </a:p>
          <a:p>
            <a:pPr lvl="1"/>
            <a:r>
              <a:rPr lang="en-US" dirty="0"/>
              <a:t>Preprocessing method included in </a:t>
            </a:r>
            <a:r>
              <a:rPr lang="en-US" dirty="0" err="1"/>
              <a:t>Keras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0E9B6-CF84-4FFA-AEB8-6D452741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097088"/>
            <a:ext cx="5566211" cy="340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7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4966-30FF-48CC-819C-4A6C7F8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1E21-4E8D-4B05-99DA-49F202B1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291756" cy="3541714"/>
          </a:xfrm>
        </p:spPr>
        <p:txBody>
          <a:bodyPr/>
          <a:lstStyle/>
          <a:p>
            <a:r>
              <a:rPr lang="en-US" dirty="0"/>
              <a:t>Preprocessing layer</a:t>
            </a:r>
          </a:p>
          <a:p>
            <a:r>
              <a:rPr lang="en-US" dirty="0" err="1"/>
              <a:t>Xception</a:t>
            </a:r>
            <a:r>
              <a:rPr lang="en-US" dirty="0"/>
              <a:t> base model layer</a:t>
            </a:r>
          </a:p>
          <a:p>
            <a:r>
              <a:rPr lang="en-US" dirty="0"/>
              <a:t>Top layer classifier, dense layers</a:t>
            </a:r>
          </a:p>
          <a:p>
            <a:pPr lvl="1"/>
            <a:r>
              <a:rPr lang="en-US" dirty="0"/>
              <a:t>Exponentially reduction in nodes to match number of class to identify</a:t>
            </a:r>
          </a:p>
          <a:p>
            <a:r>
              <a:rPr lang="en-US" dirty="0"/>
              <a:t>Dropout layer in-between dense layers</a:t>
            </a:r>
          </a:p>
          <a:p>
            <a:pPr lvl="1"/>
            <a:r>
              <a:rPr lang="en-US" dirty="0"/>
              <a:t>Reduce overfitting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8F6D6-47DE-4D75-A723-E0E0D5644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581" y="618518"/>
            <a:ext cx="4245917" cy="57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9A47-881C-4C9C-AD14-11842613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A467-7BEC-4A0B-A3F8-0E073DB7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020038" cy="2290145"/>
          </a:xfrm>
        </p:spPr>
        <p:txBody>
          <a:bodyPr/>
          <a:lstStyle/>
          <a:p>
            <a:r>
              <a:rPr lang="en-US" dirty="0"/>
              <a:t>2 Rounds of training was done with the model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round: base model </a:t>
            </a:r>
            <a:r>
              <a:rPr lang="en-US" dirty="0" err="1"/>
              <a:t>Xception</a:t>
            </a:r>
            <a:r>
              <a:rPr lang="en-US" dirty="0"/>
              <a:t> is frozen, training just the top layer classifier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round: base model </a:t>
            </a:r>
            <a:r>
              <a:rPr lang="en-US" dirty="0" err="1"/>
              <a:t>Xception</a:t>
            </a:r>
            <a:r>
              <a:rPr lang="en-US" dirty="0"/>
              <a:t> is unfrozen and the learning rate is set to very low.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6E412-BA3B-498A-BD24-985ED4B1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7" y="4922679"/>
            <a:ext cx="6782374" cy="868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6E374C-CD3B-4273-933E-E0113804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095" y="1151309"/>
            <a:ext cx="4572660" cy="455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7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A955-8730-4DCC-B725-3C69BE27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A0B3-70D1-45E4-BB28-078595212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0149"/>
            <a:ext cx="4954587" cy="3541714"/>
          </a:xfrm>
        </p:spPr>
        <p:txBody>
          <a:bodyPr/>
          <a:lstStyle/>
          <a:p>
            <a:r>
              <a:rPr lang="en-US" dirty="0"/>
              <a:t>Strong model with high classifying accuracy.</a:t>
            </a:r>
          </a:p>
          <a:p>
            <a:r>
              <a:rPr lang="en-US" dirty="0"/>
              <a:t>May have underlying issue of small original training data</a:t>
            </a:r>
          </a:p>
          <a:p>
            <a:pPr lvl="1"/>
            <a:r>
              <a:rPr lang="en-US" dirty="0"/>
              <a:t>Model may be memorizing the images well rather then learning since the images are multiple augmentations of a small set of images.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122B4-342A-4C41-A972-BBDB21A1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80" y="676295"/>
            <a:ext cx="3656922" cy="1478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16CD64-E7E3-49DB-B1A3-B4321186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741603"/>
            <a:ext cx="5711868" cy="34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2BAB-18E2-44C1-8E24-A2A7DD99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748C-20D8-41A1-97D1-6AE711E14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4757682" cy="4143221"/>
          </a:xfrm>
        </p:spPr>
        <p:txBody>
          <a:bodyPr>
            <a:normAutofit/>
          </a:bodyPr>
          <a:lstStyle/>
          <a:p>
            <a:r>
              <a:rPr lang="en-US" dirty="0"/>
              <a:t>Where the model failed to predict:</a:t>
            </a:r>
          </a:p>
          <a:p>
            <a:pPr lvl="1"/>
            <a:r>
              <a:rPr lang="en-US" dirty="0"/>
              <a:t>Eosinophils / Neutrophils: may be due to staining residues being included in the evaluation.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Lymphocyte / Monocyte: may be due to poor image quality / not distinct enough staining or shape.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6C828-DF56-47CD-94D9-63629D45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899605"/>
            <a:ext cx="3295650" cy="2181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C5E95-372A-4D29-A11A-4BB93189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4353304"/>
            <a:ext cx="3295649" cy="227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9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529D-3854-43DD-BB95-D9DDA204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 and Further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73AE-0DA4-49BC-949E-BA8303D1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7253"/>
            <a:ext cx="6335628" cy="4742032"/>
          </a:xfrm>
        </p:spPr>
        <p:txBody>
          <a:bodyPr>
            <a:normAutofit/>
          </a:bodyPr>
          <a:lstStyle/>
          <a:p>
            <a:r>
              <a:rPr lang="en-US" dirty="0"/>
              <a:t>Collecting new images for the model to train on.</a:t>
            </a:r>
          </a:p>
          <a:p>
            <a:r>
              <a:rPr lang="en-US" dirty="0"/>
              <a:t>Use own data augmentation generator rather than the provided image set.</a:t>
            </a:r>
          </a:p>
          <a:p>
            <a:r>
              <a:rPr lang="en-US" dirty="0"/>
              <a:t>Increase model’s capabilities by allowing it to classify and count multiple target cells in an image.</a:t>
            </a:r>
          </a:p>
          <a:p>
            <a:r>
              <a:rPr lang="en-US" dirty="0"/>
              <a:t>Increase model’s capabilities by expanding the classification nodes to different types of cells.</a:t>
            </a:r>
          </a:p>
          <a:p>
            <a:pPr lvl="1"/>
            <a:r>
              <a:rPr lang="en-US" dirty="0"/>
              <a:t>Uses for cancer cell identification or drug discovery.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6581B-2797-4CF8-808F-C1C5D7B7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80" y="2432714"/>
            <a:ext cx="4673025" cy="363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54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3298-1E70-4766-8E49-65FB0D66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8149"/>
            <a:ext cx="9906000" cy="187735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E2DC8-521D-4E54-8678-ACCB81EF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2065450"/>
          </a:xfrm>
        </p:spPr>
        <p:txBody>
          <a:bodyPr>
            <a:normAutofit/>
          </a:bodyPr>
          <a:lstStyle/>
          <a:p>
            <a:r>
              <a:rPr lang="en-US" dirty="0"/>
              <a:t>Springboard Data Science Track</a:t>
            </a:r>
          </a:p>
          <a:p>
            <a:r>
              <a:rPr lang="en-US" dirty="0"/>
              <a:t>Image Classification Capstone Project</a:t>
            </a:r>
          </a:p>
          <a:p>
            <a:endParaRPr lang="en-US" dirty="0"/>
          </a:p>
          <a:p>
            <a:r>
              <a:rPr lang="en-US" dirty="0"/>
              <a:t>Mentor: Lucas Allen</a:t>
            </a:r>
          </a:p>
        </p:txBody>
      </p:sp>
    </p:spTree>
    <p:extLst>
      <p:ext uri="{BB962C8B-B14F-4D97-AF65-F5344CB8AC3E}">
        <p14:creationId xmlns:p14="http://schemas.microsoft.com/office/powerpoint/2010/main" val="162730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C9F7-6024-4511-A856-6516ADA6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Blood Count (CBC)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0949-192F-484D-BA1B-1B65C9D9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related illness and diseases can be diagnosed through blood cell counting called complete blood count (CBC).</a:t>
            </a:r>
          </a:p>
          <a:p>
            <a:endParaRPr lang="en-US" dirty="0"/>
          </a:p>
          <a:p>
            <a:r>
              <a:rPr lang="en-US" dirty="0"/>
              <a:t>Part of CBC is counting and identifying the types of white blood cells present and their respective levels in the sample.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AFFF6-70EA-4C31-B74B-8830F3A74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130" y="4319645"/>
            <a:ext cx="3389124" cy="24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2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CA7A-7371-4CFE-A749-A3D4825C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white blood cells?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0A02-C1AC-4DE3-9582-3C8F3BF49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7600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Eosinophils: bi-lobed, sausage-shaped nucleus; fights against parasites.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Neutrophils: multi-lobed nucleus; fights against bacterial infections.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Lymphocytes: single large and round nucleus: fights against viral infections.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Monocytes: single large and kidney shaped nucleus; cleans up dead/damaged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14E50-F69A-4762-9739-CA9B9B19C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900" y="3097914"/>
            <a:ext cx="1204035" cy="1078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8E65E6-D23E-4A36-8BBF-F91FDDA9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069" y="1867055"/>
            <a:ext cx="1228246" cy="1078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AB800-BB7C-4ED1-A05C-ECCE085AA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423" y="4485571"/>
            <a:ext cx="1204900" cy="1078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C0F451-F161-41DB-A781-4ABDA3DD3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876" y="5700251"/>
            <a:ext cx="1204035" cy="107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6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4359-84A1-4CC6-A0DA-EB62799D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4447-D054-48A3-9B68-09FC6F64B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389738" cy="4539731"/>
          </a:xfrm>
        </p:spPr>
        <p:txBody>
          <a:bodyPr>
            <a:normAutofit/>
          </a:bodyPr>
          <a:lstStyle/>
          <a:p>
            <a:r>
              <a:rPr lang="en-US" dirty="0"/>
              <a:t>Data comes from Kaggle and is provided by Paul Mooney.</a:t>
            </a:r>
          </a:p>
          <a:p>
            <a:pPr lvl="1"/>
            <a:r>
              <a:rPr lang="en-US" dirty="0"/>
              <a:t>Augmented from 410 images from </a:t>
            </a:r>
            <a:r>
              <a:rPr lang="en-US" dirty="0" err="1"/>
              <a:t>Shenggan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Images are jpegs with image size of 240 x 320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Training Set Folder:</a:t>
            </a:r>
          </a:p>
          <a:p>
            <a:pPr lvl="1"/>
            <a:r>
              <a:rPr lang="en-US" dirty="0"/>
              <a:t>Eosinophil Folder: 2497 images</a:t>
            </a:r>
          </a:p>
          <a:p>
            <a:pPr lvl="1"/>
            <a:r>
              <a:rPr lang="en-US" dirty="0"/>
              <a:t>Lymphocyte Folder: 2483 images</a:t>
            </a:r>
          </a:p>
          <a:p>
            <a:pPr lvl="1"/>
            <a:r>
              <a:rPr lang="en-US" dirty="0"/>
              <a:t>Monocyte Folder: 2478 images</a:t>
            </a:r>
          </a:p>
          <a:p>
            <a:pPr lvl="1"/>
            <a:r>
              <a:rPr lang="en-US" dirty="0"/>
              <a:t>Neutrophil Folder: 2499 images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6A8A9C-6F3E-43F0-B1A9-A1A673A1AD29}"/>
              </a:ext>
            </a:extLst>
          </p:cNvPr>
          <p:cNvSpPr txBox="1">
            <a:spLocks/>
          </p:cNvSpPr>
          <p:nvPr/>
        </p:nvSpPr>
        <p:spPr>
          <a:xfrm>
            <a:off x="6336281" y="4377791"/>
            <a:ext cx="4305805" cy="327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Testing Set Folder:</a:t>
            </a:r>
          </a:p>
          <a:p>
            <a:pPr lvl="1"/>
            <a:r>
              <a:rPr lang="en-US" dirty="0"/>
              <a:t>Eosinophil Folder: 623 images</a:t>
            </a:r>
          </a:p>
          <a:p>
            <a:pPr lvl="1"/>
            <a:r>
              <a:rPr lang="en-US" dirty="0"/>
              <a:t>Lymphocyte Folder: 620 images</a:t>
            </a:r>
          </a:p>
          <a:p>
            <a:pPr lvl="1"/>
            <a:r>
              <a:rPr lang="en-US" dirty="0"/>
              <a:t>Monocyte Folder: 620 images</a:t>
            </a:r>
          </a:p>
          <a:p>
            <a:pPr lvl="1"/>
            <a:r>
              <a:rPr lang="en-US" dirty="0"/>
              <a:t>Neutrophil Folder: 624 images</a:t>
            </a:r>
          </a:p>
        </p:txBody>
      </p:sp>
    </p:spTree>
    <p:extLst>
      <p:ext uri="{BB962C8B-B14F-4D97-AF65-F5344CB8AC3E}">
        <p14:creationId xmlns:p14="http://schemas.microsoft.com/office/powerpoint/2010/main" val="143246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53ED0E-E2FE-41F7-9709-E8D3E210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47" y="412785"/>
            <a:ext cx="8100106" cy="60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9DA89-5A0A-4943-8321-8C81F9110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996" y="412785"/>
            <a:ext cx="8956832" cy="60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8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6746-FEE2-46C5-BA1A-76776F36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Gray scale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2AAF-79FC-4FF7-A147-DD60CE06C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709130" cy="3541714"/>
          </a:xfrm>
        </p:spPr>
        <p:txBody>
          <a:bodyPr/>
          <a:lstStyle/>
          <a:p>
            <a:r>
              <a:rPr lang="en-US" dirty="0"/>
              <a:t>Histogram distribution of the pixel intensities show a grouping at 0 and towards 200.</a:t>
            </a:r>
          </a:p>
          <a:p>
            <a:r>
              <a:rPr lang="en-US" dirty="0"/>
              <a:t>0 intensity pixel group are the black border caused by rotational augmentation of the image.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5597F-DD98-4E09-8455-B49C74A27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058" y="1748316"/>
            <a:ext cx="6116426" cy="40428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E457B9-65CE-456C-8431-01EA7351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554" y="5190005"/>
            <a:ext cx="2017317" cy="15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8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57B-D740-4451-9332-88143879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Combined Average Histogram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EBEF-ABD2-443F-9FA0-2DB4AC442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49472"/>
            <a:ext cx="4717221" cy="1901304"/>
          </a:xfrm>
        </p:spPr>
        <p:txBody>
          <a:bodyPr>
            <a:normAutofit/>
          </a:bodyPr>
          <a:lstStyle/>
          <a:p>
            <a:r>
              <a:rPr lang="en-US" sz="1600" dirty="0"/>
              <a:t>0 pixel grouping is insignificant compared to rest of image.</a:t>
            </a:r>
          </a:p>
          <a:p>
            <a:r>
              <a:rPr lang="en-US" sz="1600" dirty="0"/>
              <a:t>Similar bi-modal peaks for all four types of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C2650-D0E3-48FE-8AB8-7572441C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46" y="3006477"/>
            <a:ext cx="5150782" cy="3378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9623A-2E7B-47B5-AC6F-882D8FB95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422" y="3006477"/>
            <a:ext cx="5100932" cy="354171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3A8B66-C8C0-4671-8BE5-A2F5E5954EC9}"/>
              </a:ext>
            </a:extLst>
          </p:cNvPr>
          <p:cNvSpPr txBox="1">
            <a:spLocks/>
          </p:cNvSpPr>
          <p:nvPr/>
        </p:nvSpPr>
        <p:spPr>
          <a:xfrm>
            <a:off x="6094412" y="1649472"/>
            <a:ext cx="4555381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Threshold: 200 – empty spaces between the cells.</a:t>
            </a:r>
          </a:p>
          <a:p>
            <a:r>
              <a:rPr lang="en-US" sz="1600" dirty="0"/>
              <a:t>Threshold:180 – cells/including target cell.</a:t>
            </a:r>
          </a:p>
          <a:p>
            <a:r>
              <a:rPr lang="en-US" sz="1600" dirty="0"/>
              <a:t>Threshold: 150 – target cell, identifiable shape.</a:t>
            </a:r>
          </a:p>
        </p:txBody>
      </p:sp>
    </p:spTree>
    <p:extLst>
      <p:ext uri="{BB962C8B-B14F-4D97-AF65-F5344CB8AC3E}">
        <p14:creationId xmlns:p14="http://schemas.microsoft.com/office/powerpoint/2010/main" val="409195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E28-BFAC-4734-916C-AA736592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FDC8-4BB6-44FF-A450-7AC1C96E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4885"/>
            <a:ext cx="9905999" cy="3541714"/>
          </a:xfrm>
        </p:spPr>
        <p:txBody>
          <a:bodyPr/>
          <a:lstStyle/>
          <a:p>
            <a:r>
              <a:rPr lang="en-US" dirty="0"/>
              <a:t>Augmentation process not provided by author.</a:t>
            </a:r>
          </a:p>
          <a:p>
            <a:pPr lvl="1"/>
            <a:r>
              <a:rPr lang="en-US" dirty="0"/>
              <a:t>Potential bias or separate augmentation process done to training and test set separately.</a:t>
            </a:r>
          </a:p>
          <a:p>
            <a:r>
              <a:rPr lang="en-US" dirty="0"/>
              <a:t>Combined and created own training, validation, and testing sets.</a:t>
            </a:r>
          </a:p>
          <a:p>
            <a:pPr lvl="1"/>
            <a:r>
              <a:rPr lang="en-US" dirty="0"/>
              <a:t>Ensures testing sets will be representative of the training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D4235-8BD1-46CD-9DDD-9A6AC65C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70" y="3927002"/>
            <a:ext cx="6519483" cy="27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3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183</TotalTime>
  <Words>611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White Blood Cell  Image Classification</vt:lpstr>
      <vt:lpstr>Complete Blood Count (CBC)</vt:lpstr>
      <vt:lpstr>What are white blood cells?</vt:lpstr>
      <vt:lpstr>Image database</vt:lpstr>
      <vt:lpstr>PowerPoint Presentation</vt:lpstr>
      <vt:lpstr>PowerPoint Presentation</vt:lpstr>
      <vt:lpstr>Gray scale exploration</vt:lpstr>
      <vt:lpstr>Combined Average Histogram Distribution</vt:lpstr>
      <vt:lpstr>Preprocessing</vt:lpstr>
      <vt:lpstr>Modeling I</vt:lpstr>
      <vt:lpstr>Modeling II</vt:lpstr>
      <vt:lpstr>Training and Results</vt:lpstr>
      <vt:lpstr>Model Evaluation I</vt:lpstr>
      <vt:lpstr>Model Evaluation II</vt:lpstr>
      <vt:lpstr>Follow-Up and Further Projects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Blood Cell  Image Classification</dc:title>
  <dc:creator>yy</dc:creator>
  <cp:lastModifiedBy>yy</cp:lastModifiedBy>
  <cp:revision>4</cp:revision>
  <dcterms:created xsi:type="dcterms:W3CDTF">2022-02-14T18:57:23Z</dcterms:created>
  <dcterms:modified xsi:type="dcterms:W3CDTF">2022-02-14T22:00:53Z</dcterms:modified>
</cp:coreProperties>
</file>