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5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4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11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4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9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0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1EAA2E-B0FE-4E82-845B-23EE2471BC23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59E3-4537-404C-8A34-334FAE654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  <p:sldLayoutId id="2147484231" r:id="rId16"/>
    <p:sldLayoutId id="21474842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A750-4FFF-4013-9AF0-6A2A0ADDE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15829"/>
            <a:ext cx="8825658" cy="3329581"/>
          </a:xfrm>
        </p:spPr>
        <p:txBody>
          <a:bodyPr/>
          <a:lstStyle/>
          <a:p>
            <a:r>
              <a:rPr lang="en-US" sz="5400" dirty="0"/>
              <a:t>Big Mountain Resort Report -</a:t>
            </a:r>
            <a:br>
              <a:rPr lang="en-US" sz="5400" dirty="0"/>
            </a:br>
            <a:r>
              <a:rPr lang="en-US" sz="5400" dirty="0"/>
              <a:t>Ticket Pricing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C30D4-68CE-4834-A1C7-55815F841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/>
              <a:t>Data driven answers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Edward Sung</a:t>
            </a:r>
          </a:p>
        </p:txBody>
      </p:sp>
    </p:spTree>
    <p:extLst>
      <p:ext uri="{BB962C8B-B14F-4D97-AF65-F5344CB8AC3E}">
        <p14:creationId xmlns:p14="http://schemas.microsoft.com/office/powerpoint/2010/main" val="113429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AC96-6352-40E4-8850-86B5022F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10D7-F772-43FB-9926-78B8ADCE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10637"/>
            <a:ext cx="647549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model predicts that changing the variables listed in Scenarios 2 – 4 have very little to no impact on ticket pricing between them.</a:t>
            </a:r>
          </a:p>
          <a:p>
            <a:r>
              <a:rPr lang="en-US" dirty="0"/>
              <a:t>Scenario 1 show the most variability with closing down runs.</a:t>
            </a:r>
          </a:p>
          <a:p>
            <a:r>
              <a:rPr lang="en-US" dirty="0"/>
              <a:t>Shown in the graph:</a:t>
            </a:r>
          </a:p>
          <a:p>
            <a:pPr lvl="1"/>
            <a:r>
              <a:rPr lang="en-US" dirty="0"/>
              <a:t>Closing 1 – no impact</a:t>
            </a:r>
          </a:p>
          <a:p>
            <a:pPr lvl="1"/>
            <a:r>
              <a:rPr lang="en-US" dirty="0"/>
              <a:t>Closing 2 or 3 – negative price and revenue change</a:t>
            </a:r>
          </a:p>
          <a:p>
            <a:pPr lvl="1"/>
            <a:r>
              <a:rPr lang="en-US" dirty="0"/>
              <a:t>Closing 4 or 5 – little to no change with closing down 3</a:t>
            </a:r>
          </a:p>
          <a:p>
            <a:pPr lvl="1"/>
            <a:r>
              <a:rPr lang="en-US" dirty="0"/>
              <a:t>Closing 6 – significant drop (Not recommended)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6A2ABA-6B1A-49DA-8B7E-FE978A49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927" y="3429000"/>
            <a:ext cx="4686299" cy="2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0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CC51-D118-40CB-B409-F0B1AE25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22B0-83B1-4145-8910-9A5750EB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decisions with the largest impact should be focused around closing down runs.</a:t>
            </a:r>
          </a:p>
          <a:p>
            <a:endParaRPr lang="en-US" dirty="0"/>
          </a:p>
          <a:p>
            <a:r>
              <a:rPr lang="en-US" dirty="0"/>
              <a:t>Following the graphical trend and monitoring closely of actual price and revenue change, runs should be closed to offset the operational cost of the new chair list.</a:t>
            </a:r>
          </a:p>
          <a:p>
            <a:endParaRPr lang="en-US" dirty="0"/>
          </a:p>
          <a:p>
            <a:r>
              <a:rPr lang="en-US" dirty="0"/>
              <a:t>Continued reduction of runs may be considered to </a:t>
            </a:r>
            <a:r>
              <a:rPr lang="en-US"/>
              <a:t>reach financial </a:t>
            </a:r>
            <a:r>
              <a:rPr lang="en-US" dirty="0"/>
              <a:t>goals.</a:t>
            </a:r>
          </a:p>
        </p:txBody>
      </p:sp>
    </p:spTree>
    <p:extLst>
      <p:ext uri="{BB962C8B-B14F-4D97-AF65-F5344CB8AC3E}">
        <p14:creationId xmlns:p14="http://schemas.microsoft.com/office/powerpoint/2010/main" val="41036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2BC0-D1A9-41BA-B306-7003A1B3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focus?</a:t>
            </a:r>
            <a:br>
              <a:rPr lang="en-US" dirty="0"/>
            </a:br>
            <a:r>
              <a:rPr lang="en-US" dirty="0"/>
              <a:t>Who do we talk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9463-1321-4F35-8E79-32C08973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52918"/>
            <a:ext cx="8946541" cy="4195481"/>
          </a:xfrm>
        </p:spPr>
        <p:txBody>
          <a:bodyPr/>
          <a:lstStyle/>
          <a:p>
            <a:r>
              <a:rPr lang="en-US" dirty="0"/>
              <a:t>Our focus needs to be on our ticket sales and pricing. We need to adjust prices to capitalize more of what the resort has to offer to its customers.</a:t>
            </a:r>
          </a:p>
          <a:p>
            <a:r>
              <a:rPr lang="en-US" dirty="0"/>
              <a:t>But we must take into consideration potential customer backlash due to increased ticket prices, as well as the competition from other resorts following suite in ticket price adjustments.</a:t>
            </a:r>
          </a:p>
          <a:p>
            <a:endParaRPr lang="en-US" dirty="0"/>
          </a:p>
          <a:p>
            <a:r>
              <a:rPr lang="en-US" dirty="0"/>
              <a:t>I am here to provide you the resources and information, but you hold the power in deciding Big Mountain Resort’s future and direction.</a:t>
            </a:r>
          </a:p>
        </p:txBody>
      </p:sp>
    </p:spTree>
    <p:extLst>
      <p:ext uri="{BB962C8B-B14F-4D97-AF65-F5344CB8AC3E}">
        <p14:creationId xmlns:p14="http://schemas.microsoft.com/office/powerpoint/2010/main" val="132790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407F-E922-41EE-9EC1-2C8ED2BB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1615"/>
            <a:ext cx="8534400" cy="2023304"/>
          </a:xfrm>
        </p:spPr>
        <p:txBody>
          <a:bodyPr/>
          <a:lstStyle/>
          <a:p>
            <a:r>
              <a:rPr lang="en-US" dirty="0"/>
              <a:t>How do we use more of the market data to drive our ticket pricing?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45C1-4163-4160-8033-45D59A4A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94920"/>
            <a:ext cx="5914296" cy="3823272"/>
          </a:xfrm>
        </p:spPr>
        <p:txBody>
          <a:bodyPr/>
          <a:lstStyle/>
          <a:p>
            <a:r>
              <a:rPr lang="en-US" dirty="0"/>
              <a:t>Big Mountain Resort tickets are currently being charged at a premium just above the market average.</a:t>
            </a:r>
          </a:p>
          <a:p>
            <a:r>
              <a:rPr lang="en-US" dirty="0"/>
              <a:t>This does not take into the considerations the variety of facilities and customer accommodations the resort has to offer.</a:t>
            </a:r>
          </a:p>
          <a:p>
            <a:r>
              <a:rPr lang="en-US" dirty="0"/>
              <a:t>Business model needs to be adjusted to increase revenue to offset the operational cost of a new lift by $1,540,000 by end of the season to justify the installation.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440C548-079D-40AA-AB66-51A4811B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51" y="2743202"/>
            <a:ext cx="5226534" cy="28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A059-A2CA-4E0C-9FED-F305233E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steps we need to take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2776-5DE9-4B3D-A4E6-CC89BC9E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is currently priced at $81.</a:t>
            </a:r>
          </a:p>
          <a:p>
            <a:endParaRPr lang="en-US" dirty="0"/>
          </a:p>
          <a:p>
            <a:r>
              <a:rPr lang="en-US" dirty="0"/>
              <a:t>My model predicts that the price can potentially be $95.87, an 18% increase in revenue.</a:t>
            </a:r>
          </a:p>
          <a:p>
            <a:endParaRPr lang="en-US" dirty="0"/>
          </a:p>
          <a:p>
            <a:r>
              <a:rPr lang="en-US" dirty="0"/>
              <a:t>Big Mountain Resort have the facilities to provide more than just a premium just above the market.</a:t>
            </a:r>
          </a:p>
        </p:txBody>
      </p:sp>
    </p:spTree>
    <p:extLst>
      <p:ext uri="{BB962C8B-B14F-4D97-AF65-F5344CB8AC3E}">
        <p14:creationId xmlns:p14="http://schemas.microsoft.com/office/powerpoint/2010/main" val="355940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0A60-1019-468F-A934-9EBE40E6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assume about the data set as a whole?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2CC2-B870-4B23-B7B6-3885870C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63607" cy="4195481"/>
          </a:xfrm>
        </p:spPr>
        <p:txBody>
          <a:bodyPr/>
          <a:lstStyle/>
          <a:p>
            <a:r>
              <a:rPr lang="en-US" dirty="0"/>
              <a:t>PCA summary of 77.2% of the variance explained for the ski resorts in their respective states show that there is no significant outliers to remove from consideration.</a:t>
            </a:r>
          </a:p>
          <a:p>
            <a:r>
              <a:rPr lang="en-US" dirty="0"/>
              <a:t>Although New Hampshire and Vermont is large in PC2, they are offset by their relatively small PC1. Same with Colorado and New York.</a:t>
            </a:r>
          </a:p>
          <a:p>
            <a:r>
              <a:rPr lang="en-US" dirty="0"/>
              <a:t>This means we can consider all the data from all the states to support the prediction for our resort in Montana.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7E8D7BB-D025-4F51-ADEE-E324E63E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19" y="2052918"/>
            <a:ext cx="4517614" cy="37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4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766-FF05-4F67-9CEC-2AC3B22B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83F6-CF0B-42D6-856A-E7924971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US" dirty="0"/>
              <a:t>A quick look at the data set with Ticket Price as the dependent variable, there are trends that easily stand out.</a:t>
            </a:r>
          </a:p>
          <a:p>
            <a:endParaRPr lang="en-US" dirty="0"/>
          </a:p>
          <a:p>
            <a:r>
              <a:rPr lang="en-US" dirty="0"/>
              <a:t>With Big Mountain Resort ranking near the top for many of these features, this positive correlation shows we should be charging a higher ticket price.</a:t>
            </a:r>
          </a:p>
          <a:p>
            <a:pPr lvl="1"/>
            <a:endParaRPr lang="en-US" dirty="0"/>
          </a:p>
        </p:txBody>
      </p:sp>
      <p:pic>
        <p:nvPicPr>
          <p:cNvPr id="4" name="Picture 3" descr="Calendar&#10;&#10;Description automatically generated with low confidence">
            <a:extLst>
              <a:ext uri="{FF2B5EF4-FFF2-40B4-BE49-F238E27FC236}">
                <a16:creationId xmlns:a16="http://schemas.microsoft.com/office/drawing/2014/main" id="{8F0ED064-23E6-4DC0-82AF-272751A5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78" y="2192961"/>
            <a:ext cx="3616689" cy="35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7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706-5D2F-42D9-8B88-77F839CE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0A67-A9B3-4128-ACAC-4581B758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49" y="1484507"/>
            <a:ext cx="9012753" cy="2700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has identified 8 different combination of features to provide the best price prediction.</a:t>
            </a:r>
          </a:p>
          <a:p>
            <a:r>
              <a:rPr lang="en-US" dirty="0"/>
              <a:t>Cross validation shows that moving past the marked 8 k features show decline and larger variations.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listed Features and </a:t>
            </a:r>
          </a:p>
          <a:p>
            <a:pPr marL="0" indent="0">
              <a:buNone/>
            </a:pPr>
            <a:r>
              <a:rPr lang="en-US" dirty="0"/>
              <a:t>their coefficient impact:</a:t>
            </a:r>
          </a:p>
        </p:txBody>
      </p:sp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F8A3172-6AD7-4CBF-B3C7-E0BB5953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668" y="3214816"/>
            <a:ext cx="5416894" cy="285719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3013E76-66F0-4F38-8696-D6894964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9" y="4009390"/>
            <a:ext cx="3609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D4C7-51A7-45C4-A001-01F36E23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9EBB-BE51-474A-A1F2-48B5320F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065402" cy="4195481"/>
          </a:xfrm>
        </p:spPr>
        <p:txBody>
          <a:bodyPr/>
          <a:lstStyle/>
          <a:p>
            <a:r>
              <a:rPr lang="en-US" dirty="0"/>
              <a:t>A secondary model for comparison using random forest regressor shows top 4 features that are also in the linear regression model.</a:t>
            </a:r>
          </a:p>
          <a:p>
            <a:pPr lvl="1"/>
            <a:r>
              <a:rPr lang="en-US" dirty="0" err="1"/>
              <a:t>fastQuads</a:t>
            </a:r>
            <a:r>
              <a:rPr lang="en-US" dirty="0"/>
              <a:t>, Runs</a:t>
            </a:r>
          </a:p>
          <a:p>
            <a:pPr lvl="1"/>
            <a:r>
              <a:rPr lang="en-US" dirty="0"/>
              <a:t>Snow </a:t>
            </a:r>
            <a:r>
              <a:rPr lang="en-US" dirty="0" err="1"/>
              <a:t>making_ac</a:t>
            </a:r>
            <a:endParaRPr lang="en-US" dirty="0"/>
          </a:p>
          <a:p>
            <a:pPr lvl="1"/>
            <a:r>
              <a:rPr lang="en-US" dirty="0" err="1"/>
              <a:t>vertical_drop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8630635-07AD-48A1-95AE-2E2D198B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61" y="2904200"/>
            <a:ext cx="4937554" cy="37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DC9D-F560-4602-AA40-FA5906AC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8119-0918-4080-AA20-CC51350A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linear regression model shows more utility, given its larger range of features compared to the random forest regressor.</a:t>
            </a:r>
          </a:p>
          <a:p>
            <a:r>
              <a:rPr lang="en-US" dirty="0"/>
              <a:t>This allows us to apply the linear model on the proposed 4 business decisions.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Permanently closing up to 10 of the least used runs. This doesn't impact any other resort statistics.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vertical drop by adding a run to a point 150 feet lower down, but requiring the installation of an additional chair lift to bring skiers back up, without additional snow making coverage.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as number 2, but adding 2 acres of snow making cover.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longest run by 0.2 mile to boast 3.5 miles length, but requiring an additional snow making coverage of 4 acre.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9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</TotalTime>
  <Words>743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Big Mountain Resort Report - Ticket Pricing Predictions</vt:lpstr>
      <vt:lpstr>Where do we focus? Who do we talk to?</vt:lpstr>
      <vt:lpstr>How do we use more of the market data to drive our ticket pricing?</vt:lpstr>
      <vt:lpstr>What are the steps we need to take now?</vt:lpstr>
      <vt:lpstr>What can we assume about the data set as a whole?</vt:lpstr>
      <vt:lpstr>Data at a glance</vt:lpstr>
      <vt:lpstr>Linear Regression Model</vt:lpstr>
      <vt:lpstr>Random Forest Regressor Model</vt:lpstr>
      <vt:lpstr>Business Scenarios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Report - Ticket Pricing Predictions</dc:title>
  <dc:creator>yy</dc:creator>
  <cp:lastModifiedBy>yy</cp:lastModifiedBy>
  <cp:revision>7</cp:revision>
  <dcterms:created xsi:type="dcterms:W3CDTF">2021-08-30T02:56:11Z</dcterms:created>
  <dcterms:modified xsi:type="dcterms:W3CDTF">2021-08-30T13:28:53Z</dcterms:modified>
</cp:coreProperties>
</file>