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17" autoAdjust="0"/>
  </p:normalViewPr>
  <p:slideViewPr>
    <p:cSldViewPr snapToGrid="0">
      <p:cViewPr>
        <p:scale>
          <a:sx n="125" d="100"/>
          <a:sy n="125" d="100"/>
        </p:scale>
        <p:origin x="1194" y="90"/>
      </p:cViewPr>
      <p:guideLst>
        <p:guide orient="horz" pos="2160"/>
        <p:guide pos="2880"/>
      </p:guideLst>
    </p:cSldViewPr>
  </p:slideViewPr>
  <p:notesTextViewPr>
    <p:cViewPr>
      <p:scale>
        <a:sx n="1" d="1"/>
        <a:sy n="1" d="1"/>
      </p:scale>
      <p:origin x="0" y="-2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AU" b="1" dirty="0"/>
              <a:t>Stakeholders to provide key insight: </a:t>
            </a:r>
            <a:r>
              <a:rPr lang="en-AU" b="0" dirty="0"/>
              <a:t>Who are the people I need to speak to, to get the answers I need for my data analysis? </a:t>
            </a:r>
            <a:r>
              <a:rPr lang="en-US" sz="1200" b="0" i="0" u="none" strike="noStrike" cap="none" dirty="0">
                <a:solidFill>
                  <a:srgbClr val="000000"/>
                </a:solidFill>
                <a:latin typeface="Arial"/>
                <a:ea typeface="Arial"/>
                <a:cs typeface="Arial"/>
                <a:sym typeface="Arial"/>
              </a:rPr>
              <a:t>&lt;</a:t>
            </a:r>
            <a:r>
              <a:rPr lang="en-US" sz="1200" b="1" dirty="0"/>
              <a:t>Who</a:t>
            </a:r>
            <a:r>
              <a:rPr lang="en-US" sz="1200" b="1" i="0" u="none" strike="noStrike" cap="none" dirty="0">
                <a:solidFill>
                  <a:srgbClr val="000000"/>
                </a:solidFill>
                <a:latin typeface="Arial"/>
                <a:ea typeface="Arial"/>
                <a:cs typeface="Arial"/>
                <a:sym typeface="Arial"/>
              </a:rPr>
              <a:t> are the key stakeholders that need to be involved in th</a:t>
            </a:r>
            <a:r>
              <a:rPr lang="en-US" sz="1200" b="1" dirty="0"/>
              <a:t>is project</a:t>
            </a:r>
            <a:r>
              <a:rPr lang="en-US" sz="1200" b="1" i="0" u="none" strike="noStrike" cap="none" dirty="0">
                <a:solidFill>
                  <a:srgbClr val="000000"/>
                </a:solidFill>
                <a:latin typeface="Arial"/>
                <a:ea typeface="Arial"/>
                <a:cs typeface="Arial"/>
                <a:sym typeface="Arial"/>
              </a:rPr>
              <a:t>? </a:t>
            </a:r>
            <a:r>
              <a:rPr lang="en-US" sz="1200" b="1" dirty="0"/>
              <a:t>Where will you source your data from and who will you present your recommendation to once you have identified a solution?</a:t>
            </a:r>
            <a:r>
              <a:rPr lang="en-US" sz="1200" b="1" i="0" u="none" strike="noStrike" cap="none" dirty="0">
                <a:solidFill>
                  <a:srgbClr val="000000"/>
                </a:solidFill>
                <a:latin typeface="Arial"/>
                <a:ea typeface="Arial"/>
                <a:cs typeface="Arial"/>
                <a:sym typeface="Arial"/>
              </a:rPr>
              <a:t>&gt;</a:t>
            </a:r>
            <a:endParaRPr lang="en-US" sz="16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54145" y="1600630"/>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298712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58158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61363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019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518967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57701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22396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60907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212456" y="1920604"/>
            <a:ext cx="4255070" cy="16508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err="1"/>
              <a:t>Monalco</a:t>
            </a:r>
            <a:r>
              <a:rPr lang="en-US" sz="1000" dirty="0"/>
              <a:t> Mining large investment into production with ore crushers has started to heavily cut into profits with the downward shift of price of iron ore from $110/ton to $55/ton. Currently 80% of work orders are related to excess wear of the ore crushers, with maintenance cost reaching $30M, with forecast cost to reach $45M next year. Management plans to offset the cost of operation and maintenance by re-evaluating and redistributing the ore crushers in production. By decreasing the load on ore crushers, we can reduce the speed of the wear on the ore crushers and push the interval maintenance back to OEM guideline of every 3 years, reducing 20% or more on the cost of maintenance alone.</a:t>
            </a:r>
            <a:endParaRPr sz="1000" dirty="0"/>
          </a:p>
        </p:txBody>
      </p:sp>
      <p:sp>
        <p:nvSpPr>
          <p:cNvPr id="35" name="Google Shape;35;p1"/>
          <p:cNvSpPr txBox="1"/>
          <p:nvPr/>
        </p:nvSpPr>
        <p:spPr>
          <a:xfrm>
            <a:off x="143108" y="3896104"/>
            <a:ext cx="4324418" cy="1255944"/>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50" dirty="0"/>
              <a:t>New protocols on the use and distribution of ore crushers are to be implemented by the end of the year to keep profit level with the current market.</a:t>
            </a:r>
          </a:p>
          <a:p>
            <a:pPr marL="171450" marR="0" lvl="0" indent="-171450" algn="l" rtl="0">
              <a:lnSpc>
                <a:spcPct val="100000"/>
              </a:lnSpc>
              <a:spcBef>
                <a:spcPts val="0"/>
              </a:spcBef>
              <a:spcAft>
                <a:spcPts val="0"/>
              </a:spcAft>
              <a:buFont typeface="Arial" panose="020B0604020202020204" pitchFamily="34" charset="0"/>
              <a:buChar char="•"/>
            </a:pPr>
            <a:r>
              <a:rPr lang="en-AU" sz="1050" dirty="0"/>
              <a:t>Ore crushers are to have the necessary maintenance and to be operated with the new </a:t>
            </a:r>
            <a:r>
              <a:rPr lang="en-AU" sz="1050" dirty="0" err="1"/>
              <a:t>maintenence</a:t>
            </a:r>
            <a:r>
              <a:rPr lang="en-AU" sz="1050" dirty="0"/>
              <a:t> interval set to every 3 years.</a:t>
            </a:r>
          </a:p>
          <a:p>
            <a:pPr marL="171450" marR="0" lvl="0" indent="-171450" algn="l" rtl="0">
              <a:lnSpc>
                <a:spcPct val="100000"/>
              </a:lnSpc>
              <a:spcBef>
                <a:spcPts val="0"/>
              </a:spcBef>
              <a:spcAft>
                <a:spcPts val="0"/>
              </a:spcAft>
              <a:buFont typeface="Arial" panose="020B0604020202020204" pitchFamily="34" charset="0"/>
              <a:buChar char="•"/>
            </a:pPr>
            <a:r>
              <a:rPr lang="en-AU" sz="1050" i="0" u="none" strike="noStrike" cap="none" dirty="0">
                <a:solidFill>
                  <a:srgbClr val="000000"/>
                </a:solidFill>
                <a:latin typeface="Arial"/>
                <a:ea typeface="Arial"/>
                <a:cs typeface="Arial"/>
                <a:sym typeface="Arial"/>
              </a:rPr>
              <a:t>The percent of </a:t>
            </a:r>
            <a:r>
              <a:rPr lang="en-AU" sz="1050" dirty="0"/>
              <a:t>work requests related to ore crushers to be lower than the current 80% of requests by at least half.</a:t>
            </a:r>
            <a:endParaRPr sz="105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5302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dirty="0"/>
              <a:t>Evaluation, use, reduction, and redistribution to be solely applied to ore crushers, which makes up the majority of the current operation costs.</a:t>
            </a:r>
            <a:endParaRPr sz="11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20"/>
            <a:ext cx="4324418" cy="75775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100" i="0" u="none" strike="noStrike" cap="none" dirty="0">
                <a:solidFill>
                  <a:srgbClr val="000000"/>
                </a:solidFill>
                <a:latin typeface="Arial"/>
                <a:ea typeface="Arial"/>
                <a:cs typeface="Arial"/>
                <a:sym typeface="Arial"/>
              </a:rPr>
              <a:t>Resistance from the reliability engineering team.</a:t>
            </a:r>
          </a:p>
          <a:p>
            <a:pPr marL="171450" indent="-171450">
              <a:buFont typeface="Arial" panose="020B0604020202020204" pitchFamily="34" charset="0"/>
              <a:buChar char="•"/>
            </a:pPr>
            <a:r>
              <a:rPr lang="en-AU" sz="1100" dirty="0"/>
              <a:t>Minimum OEM limit of 1 maintenance event per 50,000 tons of iron ore process</a:t>
            </a:r>
            <a:r>
              <a:rPr lang="en-US" sz="1100" dirty="0"/>
              <a:t>.</a:t>
            </a:r>
          </a:p>
          <a:p>
            <a:pPr marL="171450" indent="-171450">
              <a:buFont typeface="Arial" panose="020B0604020202020204" pitchFamily="34" charset="0"/>
              <a:buChar char="•"/>
            </a:pPr>
            <a:r>
              <a:rPr lang="en-AU" sz="1100" dirty="0"/>
              <a:t>Continued downward trend of the iron ore market.</a:t>
            </a:r>
          </a:p>
        </p:txBody>
      </p:sp>
      <p:sp>
        <p:nvSpPr>
          <p:cNvPr id="38" name="Google Shape;38;p1"/>
          <p:cNvSpPr txBox="1"/>
          <p:nvPr/>
        </p:nvSpPr>
        <p:spPr>
          <a:xfrm>
            <a:off x="4590928" y="4864504"/>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70" i="0" u="none" strike="noStrike" cap="none" dirty="0">
                <a:solidFill>
                  <a:srgbClr val="000000"/>
                </a:solidFill>
                <a:latin typeface="Arial"/>
                <a:ea typeface="Arial"/>
                <a:cs typeface="Arial"/>
                <a:sym typeface="Arial"/>
              </a:rPr>
              <a:t>Data historian – information on </a:t>
            </a:r>
            <a:r>
              <a:rPr lang="en-US" sz="1070" i="0" u="none" strike="noStrike" cap="none" dirty="0" err="1">
                <a:solidFill>
                  <a:srgbClr val="000000"/>
                </a:solidFill>
                <a:latin typeface="Arial"/>
                <a:ea typeface="Arial"/>
                <a:cs typeface="Arial"/>
                <a:sym typeface="Arial"/>
              </a:rPr>
              <a:t>tonnes</a:t>
            </a:r>
            <a:r>
              <a:rPr lang="en-US" sz="1070" i="0" u="none" strike="noStrike" cap="none" dirty="0">
                <a:solidFill>
                  <a:srgbClr val="000000"/>
                </a:solidFill>
                <a:latin typeface="Arial"/>
                <a:ea typeface="Arial"/>
                <a:cs typeface="Arial"/>
                <a:sym typeface="Arial"/>
              </a:rPr>
              <a:t> of iron ore is processed by ore crushers.</a:t>
            </a:r>
          </a:p>
          <a:p>
            <a:pPr marL="171450" marR="0" lvl="0" indent="-171450" algn="l" rtl="0">
              <a:lnSpc>
                <a:spcPct val="100000"/>
              </a:lnSpc>
              <a:spcBef>
                <a:spcPts val="0"/>
              </a:spcBef>
              <a:spcAft>
                <a:spcPts val="0"/>
              </a:spcAft>
              <a:buFont typeface="Arial" panose="020B0604020202020204" pitchFamily="34" charset="0"/>
              <a:buChar char="•"/>
            </a:pPr>
            <a:r>
              <a:rPr lang="en-US" sz="1070" dirty="0"/>
              <a:t>Ellipse / SAP – work order and maintenance information for equipment.</a:t>
            </a:r>
          </a:p>
          <a:p>
            <a:pPr marL="171450" marR="0" lvl="0" indent="-171450" algn="l" rtl="0">
              <a:lnSpc>
                <a:spcPct val="100000"/>
              </a:lnSpc>
              <a:spcBef>
                <a:spcPts val="0"/>
              </a:spcBef>
              <a:spcAft>
                <a:spcPts val="0"/>
              </a:spcAft>
              <a:buFont typeface="Arial" panose="020B0604020202020204" pitchFamily="34" charset="0"/>
              <a:buChar char="•"/>
            </a:pPr>
            <a:r>
              <a:rPr lang="en-US" sz="1070" dirty="0"/>
              <a:t>T3000 DCS – linked to data historian</a:t>
            </a:r>
          </a:p>
          <a:p>
            <a:pPr marL="171450" marR="0" lvl="0" indent="-171450" algn="l" rtl="0">
              <a:lnSpc>
                <a:spcPct val="100000"/>
              </a:lnSpc>
              <a:spcBef>
                <a:spcPts val="0"/>
              </a:spcBef>
              <a:spcAft>
                <a:spcPts val="0"/>
              </a:spcAft>
              <a:buFont typeface="Arial" panose="020B0604020202020204" pitchFamily="34" charset="0"/>
              <a:buChar char="•"/>
            </a:pPr>
            <a:r>
              <a:rPr lang="en-US" sz="1070" dirty="0"/>
              <a:t>Ore Crusher System – operations of ore crusher system</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dirty="0" err="1">
                <a:solidFill>
                  <a:srgbClr val="29748D"/>
                </a:solidFill>
                <a:latin typeface="Quattrocento Sans"/>
                <a:ea typeface="Quattrocento Sans"/>
                <a:cs typeface="Quattrocento Sans"/>
                <a:sym typeface="Quattrocento Sans"/>
              </a:rPr>
              <a:t>Monalco</a:t>
            </a:r>
            <a:r>
              <a:rPr lang="en-US" sz="2000" dirty="0">
                <a:solidFill>
                  <a:srgbClr val="29748D"/>
                </a:solidFill>
                <a:latin typeface="Quattrocento Sans"/>
                <a:ea typeface="Quattrocento Sans"/>
                <a:cs typeface="Quattrocento Sans"/>
                <a:sym typeface="Quattrocento Sans"/>
              </a:rPr>
              <a:t> Problem Statement Edward Sung</a:t>
            </a:r>
            <a:endParaRPr lang="en-US" dirty="0"/>
          </a:p>
        </p:txBody>
      </p:sp>
      <p:sp>
        <p:nvSpPr>
          <p:cNvPr id="47" name="Google Shape;47;p1"/>
          <p:cNvSpPr txBox="1"/>
          <p:nvPr/>
        </p:nvSpPr>
        <p:spPr>
          <a:xfrm>
            <a:off x="4607126" y="3281320"/>
            <a:ext cx="4324418" cy="14019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Chanel Adams – Reliability Engineer</a:t>
            </a:r>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Jonas Richards – Asset Integrity Manger</a:t>
            </a:r>
            <a:endParaRPr lang="en-US" sz="1100" dirty="0"/>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Bruce Banner – Maintenance SME</a:t>
            </a:r>
          </a:p>
          <a:p>
            <a:pPr marL="0" marR="0" lvl="0" indent="0" algn="l" rtl="0">
              <a:lnSpc>
                <a:spcPct val="100000"/>
              </a:lnSpc>
              <a:spcBef>
                <a:spcPts val="0"/>
              </a:spcBef>
              <a:spcAft>
                <a:spcPts val="0"/>
              </a:spcAft>
              <a:buNone/>
            </a:pPr>
            <a:r>
              <a:rPr lang="en-US" sz="1100" dirty="0"/>
              <a:t>Jane </a:t>
            </a:r>
            <a:r>
              <a:rPr lang="en-US" sz="1100" dirty="0" err="1"/>
              <a:t>Steere</a:t>
            </a:r>
            <a:r>
              <a:rPr lang="en-US" sz="1100" dirty="0"/>
              <a:t> – Principal Maintenance</a:t>
            </a:r>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Fargo Williams – Change Manager</a:t>
            </a:r>
          </a:p>
          <a:p>
            <a:pPr marL="0" marR="0" lvl="0" indent="0" algn="l" rtl="0">
              <a:lnSpc>
                <a:spcPct val="100000"/>
              </a:lnSpc>
              <a:spcBef>
                <a:spcPts val="0"/>
              </a:spcBef>
              <a:spcAft>
                <a:spcPts val="0"/>
              </a:spcAft>
              <a:buNone/>
            </a:pPr>
            <a:r>
              <a:rPr lang="en-US" sz="1100" dirty="0"/>
              <a:t>Tara Starr – Maintenance SME</a:t>
            </a:r>
          </a:p>
        </p:txBody>
      </p:sp>
      <p:sp>
        <p:nvSpPr>
          <p:cNvPr id="48" name="Google Shape;48;p1"/>
          <p:cNvSpPr txBox="1"/>
          <p:nvPr/>
        </p:nvSpPr>
        <p:spPr>
          <a:xfrm>
            <a:off x="184140" y="540901"/>
            <a:ext cx="7724912" cy="9306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100" b="1" i="0" u="none" strike="noStrike" cap="none" dirty="0">
                <a:solidFill>
                  <a:srgbClr val="000000"/>
                </a:solidFill>
                <a:latin typeface="Arial"/>
                <a:ea typeface="Arial"/>
                <a:cs typeface="Arial"/>
                <a:sym typeface="Arial"/>
              </a:rPr>
              <a:t>What reductions or changes can be made to </a:t>
            </a:r>
            <a:r>
              <a:rPr lang="en-AU" sz="1100" b="1" dirty="0"/>
              <a:t>the o</a:t>
            </a:r>
            <a:r>
              <a:rPr lang="en-AU" sz="1100" b="1" i="0" u="none" strike="noStrike" cap="none" dirty="0">
                <a:solidFill>
                  <a:srgbClr val="000000"/>
                </a:solidFill>
                <a:latin typeface="Arial"/>
                <a:ea typeface="Arial"/>
                <a:cs typeface="Arial"/>
                <a:sym typeface="Arial"/>
              </a:rPr>
              <a:t>perations and maintenances </a:t>
            </a:r>
            <a:r>
              <a:rPr lang="en-AU" sz="1100" b="1" dirty="0"/>
              <a:t>for iron</a:t>
            </a:r>
            <a:r>
              <a:rPr lang="en-AU" sz="1100" b="1" i="0" u="none" strike="noStrike" cap="none" dirty="0">
                <a:solidFill>
                  <a:srgbClr val="000000"/>
                </a:solidFill>
                <a:latin typeface="Arial"/>
                <a:ea typeface="Arial"/>
                <a:cs typeface="Arial"/>
                <a:sym typeface="Arial"/>
              </a:rPr>
              <a:t> ore crushers, to cut maintenance cost by 20% over the next year from our previous $30M expenditure, reduce excess wear to push maintenance intervals from our current 1 year to 3 years, while maintaining recommended OEM guidelines?</a:t>
            </a:r>
            <a:endParaRPr lang="en-US" sz="11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769</Words>
  <Application>Microsoft Office PowerPoint</Application>
  <PresentationFormat>On-screen Show (4:3)</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Monalco Problem Statement Edward 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Monalco Problem Statement Edward Sung</dc:title>
  <dc:creator>Christopher H</dc:creator>
  <cp:lastModifiedBy>yy</cp:lastModifiedBy>
  <cp:revision>4</cp:revision>
  <dcterms:modified xsi:type="dcterms:W3CDTF">2021-08-02T19:29:33Z</dcterms:modified>
</cp:coreProperties>
</file>