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74" autoAdjust="0"/>
  </p:normalViewPr>
  <p:slideViewPr>
    <p:cSldViewPr snapToGrid="0">
      <p:cViewPr varScale="1">
        <p:scale>
          <a:sx n="84" d="100"/>
          <a:sy n="84" d="100"/>
        </p:scale>
        <p:origin x="2394" y="90"/>
      </p:cViewPr>
      <p:guideLst>
        <p:guide orient="horz" pos="2160"/>
        <p:guide pos="2880"/>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61812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4354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40344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3549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46753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5357132"/>
            <a:ext cx="288315" cy="166432"/>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5389187"/>
            <a:ext cx="3597454" cy="12942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Nordic Sensor Company production of </a:t>
            </a:r>
            <a:r>
              <a:rPr lang="en-US" sz="1100" dirty="0" err="1"/>
              <a:t>InSense</a:t>
            </a:r>
            <a:r>
              <a:rPr lang="en-US" sz="1100" dirty="0"/>
              <a:t> sensors spiked in failure rate from the normal 1-2% to 15%. Management has provided production data going back two quarters to identify either the manufacturing line or of the 26 suppliers that are the lead cause for the spike in failure rate. By identifying and correcting the source contributing to the failing sensors, sensor production failure rate will return back to no more than 5%.</a:t>
            </a:r>
            <a:endParaRPr sz="1100" dirty="0"/>
          </a:p>
        </p:txBody>
      </p:sp>
      <p:sp>
        <p:nvSpPr>
          <p:cNvPr id="35" name="Google Shape;35;p1"/>
          <p:cNvSpPr txBox="1"/>
          <p:nvPr/>
        </p:nvSpPr>
        <p:spPr>
          <a:xfrm>
            <a:off x="143108" y="3735220"/>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i="0" u="none" strike="noStrike" cap="none" dirty="0">
                <a:solidFill>
                  <a:srgbClr val="000000"/>
                </a:solidFill>
                <a:latin typeface="Arial"/>
                <a:ea typeface="Arial"/>
                <a:cs typeface="Arial"/>
                <a:sym typeface="Arial"/>
              </a:rPr>
              <a:t>Identification for the cause of the spike in failure rate in either the manufacturing line or the suppliers and providing a resolution by correcting the that specific manufacturing line or finding another supplier for that specific sensor part as soon as possible.</a:t>
            </a:r>
            <a:endParaRPr sz="11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dirty="0"/>
              <a:t>Focus of identification to be either in the 26 suppliers or the manufacturer and creating a resolution for the problematic source.</a:t>
            </a:r>
            <a:endParaRPr sz="16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Difficulty in finding an alternate supplier for the same quality and/or pricing.</a:t>
            </a:r>
          </a:p>
          <a:p>
            <a:pPr marL="171450" marR="0" lvl="0" indent="-171450" algn="l" rtl="0">
              <a:lnSpc>
                <a:spcPct val="100000"/>
              </a:lnSpc>
              <a:spcBef>
                <a:spcPts val="0"/>
              </a:spcBef>
              <a:spcAft>
                <a:spcPts val="0"/>
              </a:spcAft>
              <a:buFont typeface="Arial" panose="020B0604020202020204" pitchFamily="34" charset="0"/>
              <a:buChar char="•"/>
            </a:pPr>
            <a:r>
              <a:rPr lang="en-US" sz="1100" dirty="0"/>
              <a:t>Re-performing validation/quality check of new supplier parts to be used in production, causing delays in final production.</a:t>
            </a:r>
          </a:p>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Source problems lines in multiple manufacturing lines, di</a:t>
            </a:r>
            <a:r>
              <a:rPr lang="en-US" sz="1100" dirty="0"/>
              <a:t>fficult to isolate and quickly resolve, since it affects multiple parts of production.</a:t>
            </a:r>
            <a:endParaRPr sz="11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566650"/>
            <a:ext cx="4324418" cy="62405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dirty="0"/>
              <a:t>Excel Data from Cert – 20k rows</a:t>
            </a:r>
          </a:p>
          <a:p>
            <a:pPr marL="171450" marR="0" lvl="0" indent="-171450" algn="l" rtl="0">
              <a:lnSpc>
                <a:spcPct val="100000"/>
              </a:lnSpc>
              <a:spcBef>
                <a:spcPts val="0"/>
              </a:spcBef>
              <a:spcAft>
                <a:spcPts val="0"/>
              </a:spcAft>
              <a:buFont typeface="Arial" panose="020B0604020202020204" pitchFamily="34" charset="0"/>
              <a:buChar char="•"/>
            </a:pPr>
            <a:r>
              <a:rPr lang="en-US" sz="1070" dirty="0"/>
              <a:t>Parts Suppliers</a:t>
            </a:r>
          </a:p>
          <a:p>
            <a:pPr marL="171450" marR="0" lvl="0" indent="-171450" algn="l" rtl="0">
              <a:lnSpc>
                <a:spcPct val="100000"/>
              </a:lnSpc>
              <a:spcBef>
                <a:spcPts val="0"/>
              </a:spcBef>
              <a:spcAft>
                <a:spcPts val="0"/>
              </a:spcAft>
              <a:buFont typeface="Arial" panose="020B0604020202020204" pitchFamily="34" charset="0"/>
              <a:buChar char="•"/>
            </a:pPr>
            <a:r>
              <a:rPr lang="en-US" sz="1070" dirty="0"/>
              <a:t>Manufacturers</a:t>
            </a:r>
          </a:p>
          <a:p>
            <a:pPr marL="171450" marR="0" lvl="0" indent="-171450" algn="l" rtl="0">
              <a:lnSpc>
                <a:spcPct val="100000"/>
              </a:lnSpc>
              <a:spcBef>
                <a:spcPts val="0"/>
              </a:spcBef>
              <a:spcAft>
                <a:spcPts val="0"/>
              </a:spcAft>
              <a:buFont typeface="Arial" panose="020B0604020202020204" pitchFamily="34" charset="0"/>
              <a:buChar char="•"/>
            </a:pPr>
            <a:endParaRPr lang="en-US" sz="1070" dirty="0"/>
          </a:p>
          <a:p>
            <a:pPr marL="171450" marR="0" lvl="0" indent="-171450" algn="l" rtl="0">
              <a:lnSpc>
                <a:spcPct val="100000"/>
              </a:lnSpc>
              <a:spcBef>
                <a:spcPts val="0"/>
              </a:spcBef>
              <a:spcAft>
                <a:spcPts val="0"/>
              </a:spcAft>
              <a:buFont typeface="Arial" panose="020B0604020202020204" pitchFamily="34" charset="0"/>
              <a:buChar char="•"/>
            </a:pP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Nordic Sensing Problem Statement – Edward Sung</a:t>
            </a:r>
            <a:endParaRPr dirty="0"/>
          </a:p>
        </p:txBody>
      </p:sp>
      <p:sp>
        <p:nvSpPr>
          <p:cNvPr id="47" name="Google Shape;47;p1"/>
          <p:cNvSpPr txBox="1"/>
          <p:nvPr/>
        </p:nvSpPr>
        <p:spPr>
          <a:xfrm>
            <a:off x="4607126" y="372853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dirty="0">
                <a:solidFill>
                  <a:srgbClr val="000000"/>
                </a:solidFill>
                <a:latin typeface="Arial"/>
                <a:ea typeface="Arial"/>
                <a:cs typeface="Arial"/>
                <a:sym typeface="Arial"/>
              </a:rPr>
              <a:t>Vine </a:t>
            </a:r>
            <a:r>
              <a:rPr lang="en-AU" sz="1071" b="0" i="0" u="none" strike="noStrike" cap="none" dirty="0" err="1">
                <a:solidFill>
                  <a:srgbClr val="000000"/>
                </a:solidFill>
                <a:latin typeface="Arial"/>
                <a:ea typeface="Arial"/>
                <a:cs typeface="Arial"/>
                <a:sym typeface="Arial"/>
              </a:rPr>
              <a:t>Maccano</a:t>
            </a:r>
            <a:r>
              <a:rPr lang="en-AU" sz="1071" b="0" i="0" u="none" strike="noStrike" cap="none" dirty="0">
                <a:solidFill>
                  <a:srgbClr val="000000"/>
                </a:solidFill>
                <a:latin typeface="Arial"/>
                <a:ea typeface="Arial"/>
                <a:cs typeface="Arial"/>
                <a:sym typeface="Arial"/>
              </a:rPr>
              <a:t> – Head of Data Scientist</a:t>
            </a:r>
          </a:p>
          <a:p>
            <a:pPr marL="171450" marR="0" lvl="0" indent="-171450" algn="l" rtl="0">
              <a:lnSpc>
                <a:spcPct val="100000"/>
              </a:lnSpc>
              <a:spcBef>
                <a:spcPts val="0"/>
              </a:spcBef>
              <a:spcAft>
                <a:spcPts val="0"/>
              </a:spcAft>
              <a:buFont typeface="Arial" panose="020B0604020202020204" pitchFamily="34" charset="0"/>
              <a:buChar char="•"/>
            </a:pPr>
            <a:r>
              <a:rPr lang="en-AU" sz="1071" dirty="0"/>
              <a:t>Tony Abraham – Vice President</a:t>
            </a:r>
          </a:p>
          <a:p>
            <a:pPr marL="171450" marR="0" lvl="0" indent="-171450" algn="l" rtl="0">
              <a:lnSpc>
                <a:spcPct val="100000"/>
              </a:lnSpc>
              <a:spcBef>
                <a:spcPts val="0"/>
              </a:spcBef>
              <a:spcAft>
                <a:spcPts val="0"/>
              </a:spcAft>
              <a:buFont typeface="Arial" panose="020B0604020202020204" pitchFamily="34" charset="0"/>
              <a:buChar char="•"/>
            </a:pPr>
            <a:r>
              <a:rPr lang="en-AU" sz="1071" dirty="0"/>
              <a:t>Bernard Ong – CTO</a:t>
            </a:r>
          </a:p>
          <a:p>
            <a:pPr marL="171450" marR="0" lvl="0" indent="-171450" algn="l" rtl="0">
              <a:lnSpc>
                <a:spcPct val="100000"/>
              </a:lnSpc>
              <a:spcBef>
                <a:spcPts val="0"/>
              </a:spcBef>
              <a:spcAft>
                <a:spcPts val="0"/>
              </a:spcAft>
              <a:buFont typeface="Arial" panose="020B0604020202020204" pitchFamily="34" charset="0"/>
              <a:buChar char="•"/>
            </a:pPr>
            <a:r>
              <a:rPr lang="en-AU" sz="1071" dirty="0"/>
              <a:t>Karen Chu – President </a:t>
            </a:r>
            <a:r>
              <a:rPr lang="en-AU" sz="1071" dirty="0" err="1"/>
              <a:t>LtihBat</a:t>
            </a:r>
            <a:endParaRPr lang="en-AU" sz="1071" dirty="0"/>
          </a:p>
          <a:p>
            <a:pPr marL="171450" marR="0" lvl="0" indent="-171450" algn="l" rtl="0">
              <a:lnSpc>
                <a:spcPct val="100000"/>
              </a:lnSpc>
              <a:spcBef>
                <a:spcPts val="0"/>
              </a:spcBef>
              <a:spcAft>
                <a:spcPts val="0"/>
              </a:spcAft>
              <a:buFont typeface="Arial" panose="020B0604020202020204" pitchFamily="34" charset="0"/>
              <a:buChar char="•"/>
            </a:pPr>
            <a:r>
              <a:rPr lang="en-AU" sz="1071" dirty="0"/>
              <a:t>Shane Buchholz – Head Engineer</a:t>
            </a:r>
          </a:p>
          <a:p>
            <a:pPr marL="171450" marR="0" lvl="0" indent="-171450" algn="l" rtl="0">
              <a:lnSpc>
                <a:spcPct val="100000"/>
              </a:lnSpc>
              <a:spcBef>
                <a:spcPts val="0"/>
              </a:spcBef>
              <a:spcAft>
                <a:spcPts val="0"/>
              </a:spcAft>
              <a:buFont typeface="Arial" panose="020B0604020202020204" pitchFamily="34" charset="0"/>
              <a:buChar char="•"/>
            </a:pPr>
            <a:r>
              <a:rPr lang="en-AU" sz="1071" dirty="0"/>
              <a:t>James </a:t>
            </a:r>
            <a:r>
              <a:rPr lang="en-AU" sz="1071" dirty="0" err="1"/>
              <a:t>Hansk</a:t>
            </a:r>
            <a:r>
              <a:rPr lang="en-AU" sz="1071" dirty="0"/>
              <a:t> - CEO</a:t>
            </a:r>
          </a:p>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dirty="0">
                <a:solidFill>
                  <a:srgbClr val="000000"/>
                </a:solidFill>
                <a:latin typeface="Arial"/>
                <a:ea typeface="Arial"/>
                <a:cs typeface="Arial"/>
                <a:sym typeface="Arial"/>
              </a:rPr>
              <a:t>26 suppliers / Sales Contact</a:t>
            </a:r>
          </a:p>
          <a:p>
            <a:pPr marL="171450" marR="0" lvl="0" indent="-171450" algn="l" rtl="0">
              <a:lnSpc>
                <a:spcPct val="100000"/>
              </a:lnSpc>
              <a:spcBef>
                <a:spcPts val="0"/>
              </a:spcBef>
              <a:spcAft>
                <a:spcPts val="0"/>
              </a:spcAft>
              <a:buFont typeface="Arial" panose="020B0604020202020204" pitchFamily="34" charset="0"/>
              <a:buChar char="•"/>
            </a:pPr>
            <a:r>
              <a:rPr lang="en-AU" sz="1071" dirty="0" err="1"/>
              <a:t>InSense</a:t>
            </a:r>
            <a:r>
              <a:rPr lang="en-AU" sz="1071" dirty="0"/>
              <a:t> Factories / Managers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741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Whi</a:t>
            </a:r>
            <a:r>
              <a:rPr lang="en-US" b="1" dirty="0"/>
              <a:t>ch manufacturing line(s) needs to be identified and addressed to bring down the failure rate of the production of sensors from the current 15% down to 5% or below as soon as possible?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622</Words>
  <Application>Microsoft Office PowerPoint</Application>
  <PresentationFormat>On-screen Show (4:3)</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Nordic Sensing Problem Statement – Edward 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yy</cp:lastModifiedBy>
  <cp:revision>3</cp:revision>
  <dcterms:modified xsi:type="dcterms:W3CDTF">2021-08-03T00:20:25Z</dcterms:modified>
</cp:coreProperties>
</file>