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9" r:id="rId2"/>
    <p:sldId id="306" r:id="rId3"/>
    <p:sldId id="307" r:id="rId4"/>
    <p:sldId id="320" r:id="rId5"/>
    <p:sldId id="310" r:id="rId6"/>
    <p:sldId id="311" r:id="rId7"/>
    <p:sldId id="312" r:id="rId8"/>
    <p:sldId id="318" r:id="rId9"/>
    <p:sldId id="314" r:id="rId10"/>
    <p:sldId id="315" r:id="rId11"/>
    <p:sldId id="316"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D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03" autoAdjust="0"/>
  </p:normalViewPr>
  <p:slideViewPr>
    <p:cSldViewPr snapToGrid="0">
      <p:cViewPr varScale="1">
        <p:scale>
          <a:sx n="91" d="100"/>
          <a:sy n="91" d="100"/>
        </p:scale>
        <p:origin x="34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8A1CB-CDB2-4EE0-B5CF-24EF26ECBEDD}"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A047D-A764-4BCC-82F7-467660CE873A}" type="slidenum">
              <a:rPr lang="en-US" smtClean="0"/>
              <a:t>‹#›</a:t>
            </a:fld>
            <a:endParaRPr lang="en-US"/>
          </a:p>
        </p:txBody>
      </p:sp>
    </p:spTree>
    <p:extLst>
      <p:ext uri="{BB962C8B-B14F-4D97-AF65-F5344CB8AC3E}">
        <p14:creationId xmlns:p14="http://schemas.microsoft.com/office/powerpoint/2010/main" val="358583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F687-B07D-50E1-692A-794233929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6391B5-8D9A-C041-6F93-1EE0A97AA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563FD3-FC6F-BDAC-72C6-A08DD9AC2545}"/>
              </a:ext>
            </a:extLst>
          </p:cNvPr>
          <p:cNvSpPr>
            <a:spLocks noGrp="1"/>
          </p:cNvSpPr>
          <p:nvPr>
            <p:ph type="dt" sz="half" idx="10"/>
          </p:nvPr>
        </p:nvSpPr>
        <p:spPr/>
        <p:txBody>
          <a:bodyPr/>
          <a:lstStyle/>
          <a:p>
            <a:fld id="{A0DD77EF-CA57-494E-8AB8-F5619AE2C5D9}" type="datetime1">
              <a:rPr lang="en-US" smtClean="0"/>
              <a:t>10/14/2022</a:t>
            </a:fld>
            <a:endParaRPr lang="en-US"/>
          </a:p>
        </p:txBody>
      </p:sp>
      <p:sp>
        <p:nvSpPr>
          <p:cNvPr id="5" name="Footer Placeholder 4">
            <a:extLst>
              <a:ext uri="{FF2B5EF4-FFF2-40B4-BE49-F238E27FC236}">
                <a16:creationId xmlns:a16="http://schemas.microsoft.com/office/drawing/2014/main" id="{5B7A14C4-47E4-536E-8B71-F81F40E8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4CC35-309F-07EA-838A-4D9A61914296}"/>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46814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8358-8C2B-060F-A1C8-52DE726B1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10CF39-D86A-ED1C-2783-803B1CA62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1C1D4-FEB5-B94F-1294-9593B05FEAD9}"/>
              </a:ext>
            </a:extLst>
          </p:cNvPr>
          <p:cNvSpPr>
            <a:spLocks noGrp="1"/>
          </p:cNvSpPr>
          <p:nvPr>
            <p:ph type="dt" sz="half" idx="10"/>
          </p:nvPr>
        </p:nvSpPr>
        <p:spPr/>
        <p:txBody>
          <a:bodyPr/>
          <a:lstStyle/>
          <a:p>
            <a:fld id="{BE600B19-474A-48DE-A33B-5B8742CE6B4B}" type="datetime1">
              <a:rPr lang="en-US" smtClean="0"/>
              <a:t>10/14/2022</a:t>
            </a:fld>
            <a:endParaRPr lang="en-US"/>
          </a:p>
        </p:txBody>
      </p:sp>
      <p:sp>
        <p:nvSpPr>
          <p:cNvPr id="5" name="Footer Placeholder 4">
            <a:extLst>
              <a:ext uri="{FF2B5EF4-FFF2-40B4-BE49-F238E27FC236}">
                <a16:creationId xmlns:a16="http://schemas.microsoft.com/office/drawing/2014/main" id="{C8B9B01A-44CF-7B01-139D-FDE64653C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06429-A98E-E0E3-2956-CAAC63303CB9}"/>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199093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D55AF4-2F3A-8D44-74CB-45E790FB8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9E3EC-66B8-7732-2D18-DC352B95B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5ADF-84A0-4D2C-A7AD-39336AE025E5}"/>
              </a:ext>
            </a:extLst>
          </p:cNvPr>
          <p:cNvSpPr>
            <a:spLocks noGrp="1"/>
          </p:cNvSpPr>
          <p:nvPr>
            <p:ph type="dt" sz="half" idx="10"/>
          </p:nvPr>
        </p:nvSpPr>
        <p:spPr/>
        <p:txBody>
          <a:bodyPr/>
          <a:lstStyle/>
          <a:p>
            <a:fld id="{DFBFAEF1-AB5D-41EB-8CA0-2DD16C3A9E24}" type="datetime1">
              <a:rPr lang="en-US" smtClean="0"/>
              <a:t>10/14/2022</a:t>
            </a:fld>
            <a:endParaRPr lang="en-US"/>
          </a:p>
        </p:txBody>
      </p:sp>
      <p:sp>
        <p:nvSpPr>
          <p:cNvPr id="5" name="Footer Placeholder 4">
            <a:extLst>
              <a:ext uri="{FF2B5EF4-FFF2-40B4-BE49-F238E27FC236}">
                <a16:creationId xmlns:a16="http://schemas.microsoft.com/office/drawing/2014/main" id="{0573FA78-968D-CBAF-43A2-7E1ABF6BC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79C1-CAE9-660A-D1AC-104079BF788A}"/>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203505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C1F6-287F-9C5C-538C-998834A97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03D3E-7D08-D717-589B-A193AF8CD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F863B-A01D-27FC-2A9C-3CD0BE43064B}"/>
              </a:ext>
            </a:extLst>
          </p:cNvPr>
          <p:cNvSpPr>
            <a:spLocks noGrp="1"/>
          </p:cNvSpPr>
          <p:nvPr>
            <p:ph type="dt" sz="half" idx="10"/>
          </p:nvPr>
        </p:nvSpPr>
        <p:spPr/>
        <p:txBody>
          <a:bodyPr/>
          <a:lstStyle/>
          <a:p>
            <a:fld id="{734DD35B-D4C0-4B96-AA02-5D73CCE0ECEB}" type="datetime1">
              <a:rPr lang="en-US" smtClean="0"/>
              <a:t>10/14/2022</a:t>
            </a:fld>
            <a:endParaRPr lang="en-US"/>
          </a:p>
        </p:txBody>
      </p:sp>
      <p:sp>
        <p:nvSpPr>
          <p:cNvPr id="5" name="Footer Placeholder 4">
            <a:extLst>
              <a:ext uri="{FF2B5EF4-FFF2-40B4-BE49-F238E27FC236}">
                <a16:creationId xmlns:a16="http://schemas.microsoft.com/office/drawing/2014/main" id="{272AA8DB-E168-729C-C4A5-1999D097C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4C3A7-49FC-8F84-D23B-2E1081F7686F}"/>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229171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D6BB-95D8-1E07-5A34-095E4E9CD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D6D48-456D-6584-D442-D73F3857EC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A9788-61AA-A3A8-DF5E-AA7D9013F351}"/>
              </a:ext>
            </a:extLst>
          </p:cNvPr>
          <p:cNvSpPr>
            <a:spLocks noGrp="1"/>
          </p:cNvSpPr>
          <p:nvPr>
            <p:ph type="dt" sz="half" idx="10"/>
          </p:nvPr>
        </p:nvSpPr>
        <p:spPr/>
        <p:txBody>
          <a:bodyPr/>
          <a:lstStyle/>
          <a:p>
            <a:fld id="{8DD10377-661A-4DA0-A3A5-BAF915A831EA}" type="datetime1">
              <a:rPr lang="en-US" smtClean="0"/>
              <a:t>10/14/2022</a:t>
            </a:fld>
            <a:endParaRPr lang="en-US"/>
          </a:p>
        </p:txBody>
      </p:sp>
      <p:sp>
        <p:nvSpPr>
          <p:cNvPr id="5" name="Footer Placeholder 4">
            <a:extLst>
              <a:ext uri="{FF2B5EF4-FFF2-40B4-BE49-F238E27FC236}">
                <a16:creationId xmlns:a16="http://schemas.microsoft.com/office/drawing/2014/main" id="{18D0D5BF-0EAC-67E2-37E5-0B387D644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09832-E4AF-E491-8824-464B0E8E4A7B}"/>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372570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0DC8-71D0-C021-481A-B152DE71A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7A123-15F1-882C-2D53-65704021D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0FE926-F107-4DE9-8EA5-F2B61AB4C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188E2-2F20-431C-8465-992387B0F94C}"/>
              </a:ext>
            </a:extLst>
          </p:cNvPr>
          <p:cNvSpPr>
            <a:spLocks noGrp="1"/>
          </p:cNvSpPr>
          <p:nvPr>
            <p:ph type="dt" sz="half" idx="10"/>
          </p:nvPr>
        </p:nvSpPr>
        <p:spPr/>
        <p:txBody>
          <a:bodyPr/>
          <a:lstStyle/>
          <a:p>
            <a:fld id="{CC27B3DD-2956-42AE-9407-9186597153CA}" type="datetime1">
              <a:rPr lang="en-US" smtClean="0"/>
              <a:t>10/14/2022</a:t>
            </a:fld>
            <a:endParaRPr lang="en-US"/>
          </a:p>
        </p:txBody>
      </p:sp>
      <p:sp>
        <p:nvSpPr>
          <p:cNvPr id="6" name="Footer Placeholder 5">
            <a:extLst>
              <a:ext uri="{FF2B5EF4-FFF2-40B4-BE49-F238E27FC236}">
                <a16:creationId xmlns:a16="http://schemas.microsoft.com/office/drawing/2014/main" id="{9B2AE95B-B93E-3F63-75E0-EBA66F8F8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A96A6-5F05-EC91-1528-DB16216A3F32}"/>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113277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35D0-FA90-7FAD-DAB4-B28B7B72D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9F1168-FF36-BE0B-E361-300801234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2EE34-0130-78F6-472A-F065F89E06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9E86F8-961C-4177-4DF3-B0558A2D8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C74FC-3868-F826-545E-4E3307DA5B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DE0D7-E431-027C-4A5D-6DA049F54C67}"/>
              </a:ext>
            </a:extLst>
          </p:cNvPr>
          <p:cNvSpPr>
            <a:spLocks noGrp="1"/>
          </p:cNvSpPr>
          <p:nvPr>
            <p:ph type="dt" sz="half" idx="10"/>
          </p:nvPr>
        </p:nvSpPr>
        <p:spPr/>
        <p:txBody>
          <a:bodyPr/>
          <a:lstStyle/>
          <a:p>
            <a:fld id="{252C8686-695F-43F3-9545-BE054CE772B6}" type="datetime1">
              <a:rPr lang="en-US" smtClean="0"/>
              <a:t>10/14/2022</a:t>
            </a:fld>
            <a:endParaRPr lang="en-US"/>
          </a:p>
        </p:txBody>
      </p:sp>
      <p:sp>
        <p:nvSpPr>
          <p:cNvPr id="8" name="Footer Placeholder 7">
            <a:extLst>
              <a:ext uri="{FF2B5EF4-FFF2-40B4-BE49-F238E27FC236}">
                <a16:creationId xmlns:a16="http://schemas.microsoft.com/office/drawing/2014/main" id="{58395F7B-A3A3-37B8-51EE-73447BF87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7FA527-56C9-10C6-DE6C-E5617E29E255}"/>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258965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1CCE-B6B7-2218-A80F-CFF7C7BCC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3E64D0-229B-0E39-1CBB-8D7890FBC560}"/>
              </a:ext>
            </a:extLst>
          </p:cNvPr>
          <p:cNvSpPr>
            <a:spLocks noGrp="1"/>
          </p:cNvSpPr>
          <p:nvPr>
            <p:ph type="dt" sz="half" idx="10"/>
          </p:nvPr>
        </p:nvSpPr>
        <p:spPr/>
        <p:txBody>
          <a:bodyPr/>
          <a:lstStyle/>
          <a:p>
            <a:fld id="{09C7E67A-62DE-495B-B624-EEB39711FC77}" type="datetime1">
              <a:rPr lang="en-US" smtClean="0"/>
              <a:t>10/14/2022</a:t>
            </a:fld>
            <a:endParaRPr lang="en-US"/>
          </a:p>
        </p:txBody>
      </p:sp>
      <p:sp>
        <p:nvSpPr>
          <p:cNvPr id="4" name="Footer Placeholder 3">
            <a:extLst>
              <a:ext uri="{FF2B5EF4-FFF2-40B4-BE49-F238E27FC236}">
                <a16:creationId xmlns:a16="http://schemas.microsoft.com/office/drawing/2014/main" id="{FB186C47-7843-9E5B-05ED-FB725889DF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704822-336B-6D21-DA83-A999FFA016AE}"/>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189861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FB442-B39A-02E7-4BEB-9249B18453FB}"/>
              </a:ext>
            </a:extLst>
          </p:cNvPr>
          <p:cNvSpPr>
            <a:spLocks noGrp="1"/>
          </p:cNvSpPr>
          <p:nvPr>
            <p:ph type="dt" sz="half" idx="10"/>
          </p:nvPr>
        </p:nvSpPr>
        <p:spPr/>
        <p:txBody>
          <a:bodyPr/>
          <a:lstStyle/>
          <a:p>
            <a:fld id="{37EA00AA-4C44-4C4C-A104-5E297E9693AC}" type="datetime1">
              <a:rPr lang="en-US" smtClean="0"/>
              <a:t>10/14/2022</a:t>
            </a:fld>
            <a:endParaRPr lang="en-US"/>
          </a:p>
        </p:txBody>
      </p:sp>
      <p:sp>
        <p:nvSpPr>
          <p:cNvPr id="3" name="Footer Placeholder 2">
            <a:extLst>
              <a:ext uri="{FF2B5EF4-FFF2-40B4-BE49-F238E27FC236}">
                <a16:creationId xmlns:a16="http://schemas.microsoft.com/office/drawing/2014/main" id="{21EA4B47-D93B-404A-2695-A27D21A18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9B4DF-B2C3-BA0B-369A-5C2450DE74B7}"/>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92488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2ACA-AC65-EB80-B651-E072837A7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A3EF2-E1DA-4BC6-CAE1-F31912402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7FBC0E-5815-5B6F-9BC0-5D75EA93A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E9F59-7148-5488-EEE0-752D1EFA0A99}"/>
              </a:ext>
            </a:extLst>
          </p:cNvPr>
          <p:cNvSpPr>
            <a:spLocks noGrp="1"/>
          </p:cNvSpPr>
          <p:nvPr>
            <p:ph type="dt" sz="half" idx="10"/>
          </p:nvPr>
        </p:nvSpPr>
        <p:spPr/>
        <p:txBody>
          <a:bodyPr/>
          <a:lstStyle/>
          <a:p>
            <a:fld id="{F5C5E555-A66D-4E28-86D2-64456AE73B57}" type="datetime1">
              <a:rPr lang="en-US" smtClean="0"/>
              <a:t>10/14/2022</a:t>
            </a:fld>
            <a:endParaRPr lang="en-US"/>
          </a:p>
        </p:txBody>
      </p:sp>
      <p:sp>
        <p:nvSpPr>
          <p:cNvPr id="6" name="Footer Placeholder 5">
            <a:extLst>
              <a:ext uri="{FF2B5EF4-FFF2-40B4-BE49-F238E27FC236}">
                <a16:creationId xmlns:a16="http://schemas.microsoft.com/office/drawing/2014/main" id="{A2F53726-464E-0017-E662-46A92CC05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32EAE-976B-4BDA-8B0D-E98E723F5CA6}"/>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299125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2BAE-4D0B-133C-8183-D89F36984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A061CF-ECBF-F5F4-F80E-5C21856E5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65BAB-9D2E-C1B6-6FE8-1B2905B25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93E94-E9FB-06E5-0991-9388F188FD82}"/>
              </a:ext>
            </a:extLst>
          </p:cNvPr>
          <p:cNvSpPr>
            <a:spLocks noGrp="1"/>
          </p:cNvSpPr>
          <p:nvPr>
            <p:ph type="dt" sz="half" idx="10"/>
          </p:nvPr>
        </p:nvSpPr>
        <p:spPr/>
        <p:txBody>
          <a:bodyPr/>
          <a:lstStyle/>
          <a:p>
            <a:fld id="{C82AC9CD-E0B2-4E74-A016-0190131E6B1B}" type="datetime1">
              <a:rPr lang="en-US" smtClean="0"/>
              <a:t>10/14/2022</a:t>
            </a:fld>
            <a:endParaRPr lang="en-US"/>
          </a:p>
        </p:txBody>
      </p:sp>
      <p:sp>
        <p:nvSpPr>
          <p:cNvPr id="6" name="Footer Placeholder 5">
            <a:extLst>
              <a:ext uri="{FF2B5EF4-FFF2-40B4-BE49-F238E27FC236}">
                <a16:creationId xmlns:a16="http://schemas.microsoft.com/office/drawing/2014/main" id="{247F239D-4C7D-BE86-F1A5-E102BD0CB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E17EA-ED3B-A34E-2742-A4B0A1E691CD}"/>
              </a:ext>
            </a:extLst>
          </p:cNvPr>
          <p:cNvSpPr>
            <a:spLocks noGrp="1"/>
          </p:cNvSpPr>
          <p:nvPr>
            <p:ph type="sldNum" sz="quarter" idx="12"/>
          </p:nvPr>
        </p:nvSpPr>
        <p:spPr/>
        <p:txBody>
          <a:bodyPr/>
          <a:lstStyle/>
          <a:p>
            <a:fld id="{7FBAE6EA-43E1-4FA5-9CB3-C4E41FC6DCBD}" type="slidenum">
              <a:rPr lang="en-US" smtClean="0"/>
              <a:t>‹#›</a:t>
            </a:fld>
            <a:endParaRPr lang="en-US"/>
          </a:p>
        </p:txBody>
      </p:sp>
    </p:spTree>
    <p:extLst>
      <p:ext uri="{BB962C8B-B14F-4D97-AF65-F5344CB8AC3E}">
        <p14:creationId xmlns:p14="http://schemas.microsoft.com/office/powerpoint/2010/main" val="74526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CB3C9-AADA-7159-0F3D-0BE5807D8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C863A3-3542-4451-05DC-ECA5D3BC2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5356F-C1BD-900B-8634-FCAA51B02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E759C-CDAA-4E8B-B8B3-E05A8664136F}" type="datetime1">
              <a:rPr lang="en-US" smtClean="0"/>
              <a:t>10/14/2022</a:t>
            </a:fld>
            <a:endParaRPr lang="en-US"/>
          </a:p>
        </p:txBody>
      </p:sp>
      <p:sp>
        <p:nvSpPr>
          <p:cNvPr id="5" name="Footer Placeholder 4">
            <a:extLst>
              <a:ext uri="{FF2B5EF4-FFF2-40B4-BE49-F238E27FC236}">
                <a16:creationId xmlns:a16="http://schemas.microsoft.com/office/drawing/2014/main" id="{609A03F0-66D7-72AC-2CA5-FD4D89858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B69D4-8405-383D-CA84-D76982BD3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AE6EA-43E1-4FA5-9CB3-C4E41FC6DCBD}" type="slidenum">
              <a:rPr lang="en-US" smtClean="0"/>
              <a:t>‹#›</a:t>
            </a:fld>
            <a:endParaRPr lang="en-US"/>
          </a:p>
        </p:txBody>
      </p:sp>
    </p:spTree>
    <p:extLst>
      <p:ext uri="{BB962C8B-B14F-4D97-AF65-F5344CB8AC3E}">
        <p14:creationId xmlns:p14="http://schemas.microsoft.com/office/powerpoint/2010/main" val="1362515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A0E18327-4DAC-D0D3-AF0C-AB232467373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82FAF4-5DE7-1DB8-C829-ECAEB9E17A65}"/>
              </a:ext>
            </a:extLst>
          </p:cNvPr>
          <p:cNvSpPr>
            <a:spLocks noGrp="1"/>
          </p:cNvSpPr>
          <p:nvPr>
            <p:ph type="ctrTitle"/>
          </p:nvPr>
        </p:nvSpPr>
        <p:spPr>
          <a:xfrm>
            <a:off x="1524000" y="1523998"/>
            <a:ext cx="8567057" cy="1692049"/>
          </a:xfrm>
        </p:spPr>
        <p:txBody>
          <a:bodyPr>
            <a:normAutofit/>
          </a:bodyPr>
          <a:lstStyle/>
          <a:p>
            <a:r>
              <a:rPr lang="en-US" sz="4800" dirty="0"/>
              <a:t>Title: Fosterage</a:t>
            </a:r>
            <a:br>
              <a:rPr lang="en-US" sz="4800" dirty="0"/>
            </a:br>
            <a:r>
              <a:rPr lang="en-US" sz="4800" dirty="0"/>
              <a:t>Team ID: CTO-f96c</a:t>
            </a:r>
          </a:p>
        </p:txBody>
      </p:sp>
      <p:sp>
        <p:nvSpPr>
          <p:cNvPr id="3" name="Subtitle 2">
            <a:extLst>
              <a:ext uri="{FF2B5EF4-FFF2-40B4-BE49-F238E27FC236}">
                <a16:creationId xmlns:a16="http://schemas.microsoft.com/office/drawing/2014/main" id="{806F0255-B3AB-E31D-FC68-6434641A52AB}"/>
              </a:ext>
            </a:extLst>
          </p:cNvPr>
          <p:cNvSpPr>
            <a:spLocks noGrp="1"/>
          </p:cNvSpPr>
          <p:nvPr>
            <p:ph type="subTitle" idx="1"/>
          </p:nvPr>
        </p:nvSpPr>
        <p:spPr>
          <a:xfrm>
            <a:off x="1524000" y="3429000"/>
            <a:ext cx="8567057" cy="1692049"/>
          </a:xfrm>
        </p:spPr>
        <p:txBody>
          <a:bodyPr>
            <a:normAutofit lnSpcReduction="10000"/>
          </a:bodyPr>
          <a:lstStyle/>
          <a:p>
            <a:r>
              <a:rPr lang="en-US" dirty="0"/>
              <a:t>Team Member Details</a:t>
            </a:r>
          </a:p>
          <a:p>
            <a:r>
              <a:rPr lang="en-US" dirty="0"/>
              <a:t>EMAM HOSSAIN</a:t>
            </a:r>
          </a:p>
          <a:p>
            <a:r>
              <a:rPr lang="en-US" dirty="0"/>
              <a:t>MD. TASNIM ANJUM</a:t>
            </a:r>
          </a:p>
          <a:p>
            <a:r>
              <a:rPr lang="en-US" dirty="0"/>
              <a:t>MD. MEHBUB UL ISLAM</a:t>
            </a:r>
          </a:p>
        </p:txBody>
      </p:sp>
      <p:sp>
        <p:nvSpPr>
          <p:cNvPr id="4" name="Slide Number Placeholder 3">
            <a:extLst>
              <a:ext uri="{FF2B5EF4-FFF2-40B4-BE49-F238E27FC236}">
                <a16:creationId xmlns:a16="http://schemas.microsoft.com/office/drawing/2014/main" id="{963D4595-18D0-92AA-9922-A855E3597B6F}"/>
              </a:ext>
            </a:extLst>
          </p:cNvPr>
          <p:cNvSpPr>
            <a:spLocks noGrp="1"/>
          </p:cNvSpPr>
          <p:nvPr>
            <p:ph type="sldNum" sz="quarter" idx="12"/>
          </p:nvPr>
        </p:nvSpPr>
        <p:spPr/>
        <p:txBody>
          <a:bodyPr/>
          <a:lstStyle/>
          <a:p>
            <a:fld id="{7FBAE6EA-43E1-4FA5-9CB3-C4E41FC6DCBD}" type="slidenum">
              <a:rPr lang="en-US" smtClean="0"/>
              <a:t>1</a:t>
            </a:fld>
            <a:endParaRPr lang="en-US"/>
          </a:p>
        </p:txBody>
      </p:sp>
    </p:spTree>
    <p:extLst>
      <p:ext uri="{BB962C8B-B14F-4D97-AF65-F5344CB8AC3E}">
        <p14:creationId xmlns:p14="http://schemas.microsoft.com/office/powerpoint/2010/main" val="422279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10</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206829" y="669926"/>
            <a:ext cx="9949542" cy="1320796"/>
          </a:xfrm>
        </p:spPr>
        <p:txBody>
          <a:bodyPr/>
          <a:lstStyle/>
          <a:p>
            <a:r>
              <a:rPr lang="en-US" dirty="0"/>
              <a:t>Challenges</a:t>
            </a:r>
          </a:p>
        </p:txBody>
      </p:sp>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2130425"/>
            <a:ext cx="9949542" cy="4335689"/>
          </a:xfrm>
        </p:spPr>
        <p:txBody>
          <a:bodyPr>
            <a:normAutofit lnSpcReduction="10000"/>
          </a:bodyPr>
          <a:lstStyle/>
          <a:p>
            <a:pPr marL="514350" indent="-514350" algn="just">
              <a:buAutoNum type="arabicPeriod"/>
            </a:pPr>
            <a:r>
              <a:rPr lang="en-US" sz="2800" dirty="0">
                <a:latin typeface="Times New Roman"/>
                <a:cs typeface="Times New Roman"/>
              </a:rPr>
              <a:t>If a couple/family wants to adopt a child then to verify the family or to know how the will treat the child will be difficult.</a:t>
            </a:r>
          </a:p>
          <a:p>
            <a:pPr marL="514350" indent="-514350" algn="just">
              <a:buAutoNum type="arabicPeriod"/>
            </a:pPr>
            <a:r>
              <a:rPr lang="en-US" dirty="0">
                <a:ea typeface="Calibri"/>
                <a:cs typeface="Calibri"/>
              </a:rPr>
              <a:t>There is no resource contributor on building this project.</a:t>
            </a:r>
          </a:p>
          <a:p>
            <a:pPr marL="514350" indent="-514350" algn="just">
              <a:buAutoNum type="arabicPeriod"/>
            </a:pPr>
            <a:r>
              <a:rPr lang="en-US" dirty="0">
                <a:ea typeface="Calibri"/>
                <a:cs typeface="Calibri"/>
              </a:rPr>
              <a:t>Hospitals contribution are needed to gather information.</a:t>
            </a:r>
          </a:p>
          <a:p>
            <a:pPr marL="514350" indent="-514350" algn="just">
              <a:buAutoNum type="arabicPeriod"/>
            </a:pPr>
            <a:r>
              <a:rPr lang="en-US" dirty="0">
                <a:ea typeface="Calibri"/>
                <a:cs typeface="Calibri"/>
              </a:rPr>
              <a:t>NGO's acceptability and government acceptance are needed.</a:t>
            </a:r>
          </a:p>
          <a:p>
            <a:pPr marL="514350" indent="-514350" algn="just">
              <a:buAutoNum type="arabicPeriod"/>
            </a:pPr>
            <a:r>
              <a:rPr lang="en-US" dirty="0">
                <a:ea typeface="Calibri"/>
                <a:cs typeface="Calibri"/>
              </a:rPr>
              <a:t>There is no testing team. Quality assurance for script testing will be challenging.</a:t>
            </a:r>
          </a:p>
          <a:p>
            <a:pPr marL="514350" indent="-514350" algn="just">
              <a:buAutoNum type="arabicPeriod"/>
            </a:pPr>
            <a:r>
              <a:rPr lang="en-US" dirty="0">
                <a:ea typeface="Calibri"/>
                <a:cs typeface="Calibri"/>
              </a:rPr>
              <a:t>Manual testing can be apply, but automated testing is challenging for the lack of resources. </a:t>
            </a:r>
          </a:p>
          <a:p>
            <a:pPr marL="514350" indent="-514350" algn="just">
              <a:buAutoNum type="arabicPeriod"/>
            </a:pPr>
            <a:r>
              <a:rPr lang="en-US" dirty="0">
                <a:ea typeface="Calibri"/>
                <a:cs typeface="Calibri"/>
              </a:rPr>
              <a:t>Proper SDLC apply process will be challenging.</a:t>
            </a:r>
          </a:p>
          <a:p>
            <a:pPr marL="514350" indent="-514350" algn="just">
              <a:buAutoNum type="arabicPeriod"/>
            </a:pPr>
            <a:endParaRPr lang="en-US" sz="2800" dirty="0">
              <a:latin typeface="Times New Roman"/>
              <a:cs typeface="Times New Roman"/>
            </a:endParaRPr>
          </a:p>
        </p:txBody>
      </p:sp>
    </p:spTree>
    <p:extLst>
      <p:ext uri="{BB962C8B-B14F-4D97-AF65-F5344CB8AC3E}">
        <p14:creationId xmlns:p14="http://schemas.microsoft.com/office/powerpoint/2010/main" val="39207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11</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78"/>
            <a:ext cx="12398829" cy="6858000"/>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206829" y="318782"/>
            <a:ext cx="9949542" cy="1195935"/>
          </a:xfrm>
        </p:spPr>
        <p:txBody>
          <a:bodyPr/>
          <a:lstStyle/>
          <a:p>
            <a:r>
              <a:rPr lang="en-US" dirty="0"/>
              <a:t>Future Expansion</a:t>
            </a:r>
          </a:p>
        </p:txBody>
      </p:sp>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1770077"/>
            <a:ext cx="9949542" cy="4696038"/>
          </a:xfrm>
        </p:spPr>
        <p:txBody>
          <a:bodyPr>
            <a:normAutofit/>
          </a:bodyPr>
          <a:lstStyle/>
          <a:p>
            <a:pPr>
              <a:buFont typeface="Wingdings" panose="05000000000000000000" pitchFamily="2" charset="2"/>
              <a:buChar char="q"/>
            </a:pPr>
            <a:r>
              <a:rPr lang="en-US" sz="2800" dirty="0">
                <a:ea typeface="Calibri"/>
                <a:cs typeface="Calibri"/>
              </a:rPr>
              <a:t>  The platform can be applied in different cities and rural areas.</a:t>
            </a:r>
          </a:p>
          <a:p>
            <a:pPr>
              <a:buFont typeface="Wingdings" panose="05000000000000000000" pitchFamily="2" charset="2"/>
              <a:buChar char="q"/>
            </a:pPr>
            <a:r>
              <a:rPr lang="en-US" sz="2800" dirty="0">
                <a:ea typeface="Calibri"/>
                <a:cs typeface="Calibri"/>
              </a:rPr>
              <a:t>  We can develop extra features where healthcare will be provided with the help of government.</a:t>
            </a:r>
          </a:p>
          <a:p>
            <a:pPr>
              <a:buFont typeface="Wingdings" panose="05000000000000000000" pitchFamily="2" charset="2"/>
              <a:buChar char="q"/>
            </a:pPr>
            <a:r>
              <a:rPr lang="en-US" sz="2800" dirty="0">
                <a:ea typeface="Calibri"/>
                <a:cs typeface="Calibri"/>
              </a:rPr>
              <a:t>  If there occurs any false information or cyber attack activities, we will in need of cyber security development.</a:t>
            </a:r>
          </a:p>
          <a:p>
            <a:pPr>
              <a:buFont typeface="Wingdings" panose="05000000000000000000" pitchFamily="2" charset="2"/>
              <a:buChar char="q"/>
            </a:pPr>
            <a:r>
              <a:rPr lang="en-US" sz="2800" dirty="0">
                <a:ea typeface="Calibri"/>
                <a:cs typeface="Calibri"/>
              </a:rPr>
              <a:t>  There will be always a backup server to store the data. </a:t>
            </a:r>
          </a:p>
          <a:p>
            <a:pPr>
              <a:buFont typeface="Wingdings" panose="05000000000000000000" pitchFamily="2" charset="2"/>
              <a:buChar char="q"/>
            </a:pPr>
            <a:r>
              <a:rPr lang="en-US" sz="2800" dirty="0">
                <a:ea typeface="Calibri"/>
                <a:cs typeface="Calibri"/>
              </a:rPr>
              <a:t>  If someone wants to be a part of the social work they can apply. </a:t>
            </a:r>
          </a:p>
          <a:p>
            <a:pPr>
              <a:buFont typeface="Wingdings" panose="05000000000000000000" pitchFamily="2" charset="2"/>
              <a:buChar char="q"/>
            </a:pPr>
            <a:r>
              <a:rPr lang="en-US" sz="2800" dirty="0">
                <a:ea typeface="Calibri"/>
                <a:cs typeface="Calibri"/>
              </a:rPr>
              <a:t>  False information detector will be apply in future. </a:t>
            </a:r>
          </a:p>
          <a:p>
            <a:pPr>
              <a:buFont typeface="Wingdings" panose="05000000000000000000" pitchFamily="2" charset="2"/>
              <a:buChar char="q"/>
            </a:pPr>
            <a:r>
              <a:rPr lang="en-US" sz="2800" dirty="0">
                <a:ea typeface="Calibri"/>
                <a:cs typeface="Calibri"/>
              </a:rPr>
              <a:t>  We will keep in touch with the children if they are getting proper care or not.</a:t>
            </a:r>
          </a:p>
        </p:txBody>
      </p:sp>
    </p:spTree>
    <p:extLst>
      <p:ext uri="{BB962C8B-B14F-4D97-AF65-F5344CB8AC3E}">
        <p14:creationId xmlns:p14="http://schemas.microsoft.com/office/powerpoint/2010/main" val="111656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12</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5FB30B8-6E0C-471B-AC7F-85AC20E6ABB4}"/>
              </a:ext>
            </a:extLst>
          </p:cNvPr>
          <p:cNvSpPr txBox="1"/>
          <p:nvPr/>
        </p:nvSpPr>
        <p:spPr>
          <a:xfrm>
            <a:off x="3969797" y="2921168"/>
            <a:ext cx="4252406"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400351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2</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206829" y="669926"/>
            <a:ext cx="9949542" cy="1320796"/>
          </a:xfrm>
        </p:spPr>
        <p:txBody>
          <a:bodyPr/>
          <a:lstStyle/>
          <a:p>
            <a:r>
              <a:rPr lang="en-US" b="1" dirty="0"/>
              <a:t>Content</a:t>
            </a:r>
          </a:p>
        </p:txBody>
      </p:sp>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2130425"/>
            <a:ext cx="9949542" cy="4335689"/>
          </a:xfrm>
        </p:spPr>
        <p:txBody>
          <a:bodyPr/>
          <a:lstStyle/>
          <a:p>
            <a:r>
              <a:rPr lang="en-US" dirty="0"/>
              <a:t>PROBLEM STATEMENT</a:t>
            </a:r>
          </a:p>
          <a:p>
            <a:r>
              <a:rPr lang="en-US" dirty="0"/>
              <a:t>BENEFICIARY</a:t>
            </a:r>
          </a:p>
          <a:p>
            <a:r>
              <a:rPr lang="en-US" dirty="0"/>
              <a:t>SOLUTION STATEMENT</a:t>
            </a:r>
          </a:p>
          <a:p>
            <a:r>
              <a:rPr lang="en-US" dirty="0"/>
              <a:t>FINANCIAL VIABILITY</a:t>
            </a:r>
          </a:p>
          <a:p>
            <a:r>
              <a:rPr lang="en-US" dirty="0"/>
              <a:t>CHALLENGES</a:t>
            </a:r>
          </a:p>
          <a:p>
            <a:r>
              <a:rPr lang="en-US" dirty="0"/>
              <a:t>FUTURE EXPANSION</a:t>
            </a:r>
          </a:p>
        </p:txBody>
      </p:sp>
    </p:spTree>
    <p:extLst>
      <p:ext uri="{BB962C8B-B14F-4D97-AF65-F5344CB8AC3E}">
        <p14:creationId xmlns:p14="http://schemas.microsoft.com/office/powerpoint/2010/main" val="38639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3</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206829" y="669926"/>
            <a:ext cx="9949542" cy="828012"/>
          </a:xfrm>
        </p:spPr>
        <p:txBody>
          <a:bodyPr/>
          <a:lstStyle/>
          <a:p>
            <a:r>
              <a:rPr lang="en-US" dirty="0"/>
              <a:t>Problem statement of the project</a:t>
            </a:r>
          </a:p>
        </p:txBody>
      </p:sp>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1753299"/>
            <a:ext cx="9949542" cy="4712815"/>
          </a:xfrm>
        </p:spPr>
        <p:txBody>
          <a:bodyPr>
            <a:noAutofit/>
          </a:bodyPr>
          <a:lstStyle/>
          <a:p>
            <a:pPr marL="0" indent="0" algn="just">
              <a:buNone/>
            </a:pPr>
            <a:r>
              <a:rPr lang="en-US" dirty="0">
                <a:latin typeface="Times New Roman" panose="02020603050405020304" pitchFamily="18" charset="0"/>
                <a:ea typeface="+mn-lt"/>
                <a:cs typeface="Times New Roman" panose="02020603050405020304" pitchFamily="18" charset="0"/>
              </a:rPr>
              <a:t>Children who are homeless are especially prone to abuse and exploitation. Additionally, the hazards to these kids' safety and wellbeing have escalated. Many of them work to support themselves and their families, frequently in dangerous and low-paying occupations. Many families rely on the wages of their children to make ends meet because of poor family income and parental unemployment. Children who are homeless are also more susceptible to other types of exploitation and commonly become the targets of trafficking, physical and sexual abuse, and slavery. Numerous criminal organizations use youngsters for commercial sex work, smuggling, theft, and the trafficking of drugs and firearms in order to generate substantial profits.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30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4</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2130425"/>
            <a:ext cx="9949542" cy="4335689"/>
          </a:xfrm>
        </p:spPr>
        <p:txBody>
          <a:bodyPr>
            <a:normAutofit/>
          </a:bodyPr>
          <a:lstStyle/>
          <a:p>
            <a:pPr algn="just"/>
            <a:r>
              <a:rPr lang="en-US" dirty="0">
                <a:latin typeface="Times New Roman" panose="02020603050405020304" pitchFamily="18" charset="0"/>
                <a:cs typeface="Times New Roman" panose="02020603050405020304" pitchFamily="18" charset="0"/>
              </a:rPr>
              <a:t>There are guardians who wants to adopt children. But for having lack of information they cannot adopt. </a:t>
            </a:r>
          </a:p>
          <a:p>
            <a:pPr algn="just"/>
            <a:r>
              <a:rPr lang="en-US" dirty="0">
                <a:latin typeface="Times New Roman" panose="02020603050405020304" pitchFamily="18" charset="0"/>
                <a:cs typeface="Times New Roman" panose="02020603050405020304" pitchFamily="18" charset="0"/>
              </a:rPr>
              <a:t>Communication between two individuals are not correctly happening.</a:t>
            </a:r>
          </a:p>
          <a:p>
            <a:pPr algn="just"/>
            <a:r>
              <a:rPr lang="en-US" dirty="0">
                <a:latin typeface="Times New Roman" panose="02020603050405020304" pitchFamily="18" charset="0"/>
                <a:cs typeface="Times New Roman" panose="02020603050405020304" pitchFamily="18" charset="0"/>
              </a:rPr>
              <a:t>A proper source is needed for adopting foster children and make an impact reducing child crime.</a:t>
            </a:r>
          </a:p>
          <a:p>
            <a:pPr algn="just"/>
            <a:r>
              <a:rPr lang="en-US" dirty="0">
                <a:latin typeface="Times New Roman" panose="02020603050405020304" pitchFamily="18" charset="0"/>
                <a:cs typeface="Times New Roman" panose="02020603050405020304" pitchFamily="18" charset="0"/>
              </a:rPr>
              <a:t>Although the street children and foster children both are becoming victim of vulnerable conditions.</a:t>
            </a:r>
          </a:p>
          <a:p>
            <a:pPr marL="0" indent="0" algn="just">
              <a:buNone/>
            </a:pPr>
            <a:endParaRPr lang="en-US" sz="2800" dirty="0">
              <a:latin typeface="Times New Roman"/>
              <a:cs typeface="Times New Roman"/>
            </a:endParaRPr>
          </a:p>
        </p:txBody>
      </p:sp>
    </p:spTree>
    <p:extLst>
      <p:ext uri="{BB962C8B-B14F-4D97-AF65-F5344CB8AC3E}">
        <p14:creationId xmlns:p14="http://schemas.microsoft.com/office/powerpoint/2010/main" val="145697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5</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206829" y="669926"/>
            <a:ext cx="9949542" cy="1320796"/>
          </a:xfrm>
        </p:spPr>
        <p:txBody>
          <a:bodyPr/>
          <a:lstStyle/>
          <a:p>
            <a:r>
              <a:rPr lang="en-US" dirty="0"/>
              <a:t>Beneficiary</a:t>
            </a:r>
          </a:p>
        </p:txBody>
      </p:sp>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2130425"/>
            <a:ext cx="9949542" cy="4335689"/>
          </a:xfrm>
        </p:spPr>
        <p:txBody>
          <a:bodyPr>
            <a:normAutofit/>
          </a:bodyPr>
          <a:lstStyle/>
          <a:p>
            <a:pPr marL="514350" indent="-514350">
              <a:buAutoNum type="arabicPeriod"/>
            </a:pPr>
            <a:r>
              <a:rPr lang="en-US" sz="2800" dirty="0">
                <a:latin typeface="Times New Roman"/>
                <a:cs typeface="Times New Roman"/>
              </a:rPr>
              <a:t>Street children</a:t>
            </a:r>
          </a:p>
          <a:p>
            <a:pPr marL="514350" indent="-514350">
              <a:buAutoNum type="arabicPeriod"/>
            </a:pPr>
            <a:r>
              <a:rPr lang="en-US" dirty="0">
                <a:latin typeface="Times New Roman"/>
                <a:cs typeface="Times New Roman"/>
              </a:rPr>
              <a:t>Orphans</a:t>
            </a:r>
          </a:p>
          <a:p>
            <a:pPr marL="514350" indent="-514350">
              <a:buAutoNum type="arabicPeriod"/>
            </a:pPr>
            <a:r>
              <a:rPr lang="en-US" sz="2800" dirty="0">
                <a:latin typeface="Times New Roman"/>
                <a:cs typeface="Times New Roman"/>
              </a:rPr>
              <a:t>Parents who wants to adopt children</a:t>
            </a:r>
          </a:p>
          <a:p>
            <a:pPr marL="514350" indent="-514350">
              <a:buAutoNum type="arabicPeriod"/>
            </a:pPr>
            <a:endParaRPr lang="en-US" sz="2800" dirty="0">
              <a:latin typeface="Times New Roman"/>
              <a:cs typeface="Times New Roman"/>
            </a:endParaRPr>
          </a:p>
        </p:txBody>
      </p:sp>
    </p:spTree>
    <p:extLst>
      <p:ext uri="{BB962C8B-B14F-4D97-AF65-F5344CB8AC3E}">
        <p14:creationId xmlns:p14="http://schemas.microsoft.com/office/powerpoint/2010/main" val="184006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6</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206829" y="669926"/>
            <a:ext cx="9949542" cy="1320796"/>
          </a:xfrm>
        </p:spPr>
        <p:txBody>
          <a:bodyPr/>
          <a:lstStyle/>
          <a:p>
            <a:r>
              <a:rPr lang="en-US" dirty="0"/>
              <a:t>Solution Statement</a:t>
            </a:r>
          </a:p>
        </p:txBody>
      </p:sp>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2130425"/>
            <a:ext cx="9949542" cy="4335689"/>
          </a:xfrm>
        </p:spPr>
        <p:txBody>
          <a:bodyPr>
            <a:normAutofit/>
          </a:bodyPr>
          <a:lstStyle/>
          <a:p>
            <a:pPr algn="just"/>
            <a:r>
              <a:rPr lang="en-US" dirty="0">
                <a:cs typeface="Calibri"/>
              </a:rPr>
              <a:t>An online base platform can be introduced to solve this problem. </a:t>
            </a:r>
          </a:p>
          <a:p>
            <a:pPr algn="just"/>
            <a:r>
              <a:rPr lang="en-US" dirty="0">
                <a:cs typeface="Calibri"/>
              </a:rPr>
              <a:t>The platform will introduce information to the guardian or an orphanage of foster children.</a:t>
            </a:r>
          </a:p>
          <a:p>
            <a:pPr algn="just"/>
            <a:r>
              <a:rPr lang="en-US" dirty="0">
                <a:cs typeface="Calibri"/>
              </a:rPr>
              <a:t>The platform will be verify by the government. </a:t>
            </a:r>
          </a:p>
          <a:p>
            <a:pPr algn="just"/>
            <a:r>
              <a:rPr lang="en-US" dirty="0">
                <a:cs typeface="Calibri"/>
              </a:rPr>
              <a:t>The solution will reduce the problem and increase the chance of the street children and foster children to lead a better life.</a:t>
            </a:r>
          </a:p>
        </p:txBody>
      </p:sp>
    </p:spTree>
    <p:extLst>
      <p:ext uri="{BB962C8B-B14F-4D97-AF65-F5344CB8AC3E}">
        <p14:creationId xmlns:p14="http://schemas.microsoft.com/office/powerpoint/2010/main" val="273739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7</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455402" y="781019"/>
            <a:ext cx="10135657" cy="5113754"/>
          </a:xfrm>
        </p:spPr>
        <p:txBody>
          <a:bodyPr>
            <a:normAutofit/>
          </a:bodyPr>
          <a:lstStyle/>
          <a:p>
            <a:pPr algn="just"/>
            <a:r>
              <a:rPr lang="en-US" dirty="0">
                <a:cs typeface="Calibri"/>
              </a:rPr>
              <a:t>Case story: 1</a:t>
            </a:r>
          </a:p>
          <a:p>
            <a:pPr marL="0" indent="0" algn="just">
              <a:buNone/>
            </a:pPr>
            <a:r>
              <a:rPr lang="en-US" sz="2400" dirty="0">
                <a:cs typeface="Calibri"/>
              </a:rPr>
              <a:t>Suppose a new born child lost her mother and she was his/her only guardian to look after. The child deserves a better life, proper education. The hospital management can visit the platform and check if there any guardian or orphanage is available to take responsibility. They can create an account and get the service according to terms and policy.</a:t>
            </a:r>
          </a:p>
          <a:p>
            <a:pPr marL="0" indent="0" algn="just">
              <a:buNone/>
            </a:pPr>
            <a:endParaRPr lang="en-US" sz="2400" dirty="0">
              <a:cs typeface="Calibri"/>
            </a:endParaRPr>
          </a:p>
          <a:p>
            <a:pPr algn="just"/>
            <a:r>
              <a:rPr lang="en-US" dirty="0">
                <a:cs typeface="Calibri"/>
              </a:rPr>
              <a:t>Case Story: 2</a:t>
            </a:r>
          </a:p>
          <a:p>
            <a:pPr marL="0" indent="0" algn="just">
              <a:buNone/>
            </a:pPr>
            <a:r>
              <a:rPr lang="en-US" sz="2400" dirty="0">
                <a:cs typeface="Calibri"/>
              </a:rPr>
              <a:t>Suppose there are some street children who are affected by drugs and criminal activities. We can give them proper education and ethical moralities by giving a new life. We can send them under a proper care by giving them a guardian or an organization who can take care of them. It can be change their life.</a:t>
            </a:r>
          </a:p>
          <a:p>
            <a:pPr marL="0" indent="0" algn="just">
              <a:buNone/>
            </a:pPr>
            <a:endParaRPr lang="en-US" sz="2400" dirty="0">
              <a:cs typeface="Calibri"/>
            </a:endParaRPr>
          </a:p>
        </p:txBody>
      </p:sp>
    </p:spTree>
    <p:extLst>
      <p:ext uri="{BB962C8B-B14F-4D97-AF65-F5344CB8AC3E}">
        <p14:creationId xmlns:p14="http://schemas.microsoft.com/office/powerpoint/2010/main" val="387143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8</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181662" y="281030"/>
            <a:ext cx="9949542" cy="837792"/>
          </a:xfrm>
        </p:spPr>
        <p:txBody>
          <a:bodyPr/>
          <a:lstStyle/>
          <a:p>
            <a:r>
              <a:rPr lang="en-US" dirty="0"/>
              <a:t>Use Case Diagram</a:t>
            </a:r>
          </a:p>
        </p:txBody>
      </p:sp>
      <p:pic>
        <p:nvPicPr>
          <p:cNvPr id="1025" name="Picture 1">
            <a:extLst>
              <a:ext uri="{FF2B5EF4-FFF2-40B4-BE49-F238E27FC236}">
                <a16:creationId xmlns:a16="http://schemas.microsoft.com/office/drawing/2014/main" id="{64DBFA53-4472-4CD3-87CB-568A876975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75420" y="1118822"/>
            <a:ext cx="4538444" cy="54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1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D6D1A-070C-9239-9D90-7D3E20B4690A}"/>
              </a:ext>
            </a:extLst>
          </p:cNvPr>
          <p:cNvSpPr>
            <a:spLocks noGrp="1"/>
          </p:cNvSpPr>
          <p:nvPr>
            <p:ph type="sldNum" sz="quarter" idx="12"/>
          </p:nvPr>
        </p:nvSpPr>
        <p:spPr/>
        <p:txBody>
          <a:bodyPr/>
          <a:lstStyle/>
          <a:p>
            <a:fld id="{7FBAE6EA-43E1-4FA5-9CB3-C4E41FC6DCBD}" type="slidenum">
              <a:rPr lang="en-US" smtClean="0"/>
              <a:t>9</a:t>
            </a:fld>
            <a:endParaRPr lang="en-US"/>
          </a:p>
        </p:txBody>
      </p:sp>
      <p:pic>
        <p:nvPicPr>
          <p:cNvPr id="6" name="Picture 5" descr="Background pattern&#10;&#10;Description automatically generated">
            <a:extLst>
              <a:ext uri="{FF2B5EF4-FFF2-40B4-BE49-F238E27FC236}">
                <a16:creationId xmlns:a16="http://schemas.microsoft.com/office/drawing/2014/main" id="{6C590A91-455A-B629-62DD-980C82B8B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780422"/>
          </a:xfrm>
          <a:prstGeom prst="rect">
            <a:avLst/>
          </a:prstGeom>
        </p:spPr>
      </p:pic>
      <p:sp>
        <p:nvSpPr>
          <p:cNvPr id="7" name="Title 1">
            <a:extLst>
              <a:ext uri="{FF2B5EF4-FFF2-40B4-BE49-F238E27FC236}">
                <a16:creationId xmlns:a16="http://schemas.microsoft.com/office/drawing/2014/main" id="{43F9862A-149B-9EFC-EDAC-41262D25520E}"/>
              </a:ext>
            </a:extLst>
          </p:cNvPr>
          <p:cNvSpPr>
            <a:spLocks noGrp="1"/>
          </p:cNvSpPr>
          <p:nvPr>
            <p:ph type="title"/>
          </p:nvPr>
        </p:nvSpPr>
        <p:spPr>
          <a:xfrm>
            <a:off x="206829" y="136525"/>
            <a:ext cx="9949542" cy="979549"/>
          </a:xfrm>
        </p:spPr>
        <p:txBody>
          <a:bodyPr>
            <a:normAutofit/>
          </a:bodyPr>
          <a:lstStyle/>
          <a:p>
            <a:r>
              <a:rPr lang="en-US" dirty="0"/>
              <a:t>Financial Viability</a:t>
            </a:r>
          </a:p>
        </p:txBody>
      </p:sp>
      <p:sp>
        <p:nvSpPr>
          <p:cNvPr id="8" name="Content Placeholder 2">
            <a:extLst>
              <a:ext uri="{FF2B5EF4-FFF2-40B4-BE49-F238E27FC236}">
                <a16:creationId xmlns:a16="http://schemas.microsoft.com/office/drawing/2014/main" id="{A4EB36D7-9C6D-C067-BF16-8756A8C19988}"/>
              </a:ext>
            </a:extLst>
          </p:cNvPr>
          <p:cNvSpPr>
            <a:spLocks noGrp="1"/>
          </p:cNvSpPr>
          <p:nvPr>
            <p:ph idx="1"/>
          </p:nvPr>
        </p:nvSpPr>
        <p:spPr>
          <a:xfrm>
            <a:off x="206829" y="1468576"/>
            <a:ext cx="9949542" cy="5252899"/>
          </a:xfrm>
        </p:spPr>
        <p:txBody>
          <a:bodyPr>
            <a:normAutofit fontScale="92500" lnSpcReduction="20000"/>
          </a:bodyPr>
          <a:lstStyle/>
          <a:p>
            <a:pPr marL="514350" indent="-514350">
              <a:buAutoNum type="arabicPeriod"/>
            </a:pPr>
            <a:r>
              <a:rPr lang="en-US" sz="2800" dirty="0">
                <a:latin typeface="Times New Roman"/>
                <a:cs typeface="Times New Roman"/>
              </a:rPr>
              <a:t>If the street children becomes educated then the literacy rate of our country will be increased. We can use more man power </a:t>
            </a:r>
            <a:r>
              <a:rPr lang="en-US" dirty="0">
                <a:latin typeface="Times New Roman"/>
                <a:cs typeface="Times New Roman"/>
              </a:rPr>
              <a:t>for the development of our country</a:t>
            </a:r>
          </a:p>
          <a:p>
            <a:pPr marL="514350" indent="-514350">
              <a:buAutoNum type="arabicPeriod"/>
            </a:pPr>
            <a:r>
              <a:rPr lang="en-US" sz="2800" dirty="0">
                <a:latin typeface="Times New Roman"/>
                <a:cs typeface="Times New Roman"/>
              </a:rPr>
              <a:t>The government have to think less about the orphan or street child. Also it will less the amount of govt. fund that was directly on indirectly funded for them.</a:t>
            </a:r>
          </a:p>
          <a:p>
            <a:pPr marL="514350" indent="-514350">
              <a:buAutoNum type="arabicPeriod"/>
            </a:pPr>
            <a:r>
              <a:rPr lang="en-US" dirty="0">
                <a:ea typeface="Calibri"/>
                <a:cs typeface="Calibri"/>
              </a:rPr>
              <a:t>Donation process can be apply to fulfill financial viability.</a:t>
            </a:r>
          </a:p>
          <a:p>
            <a:pPr marL="514350" indent="-514350">
              <a:buAutoNum type="arabicPeriod"/>
            </a:pPr>
            <a:r>
              <a:rPr lang="en-US" dirty="0">
                <a:ea typeface="Calibri"/>
                <a:cs typeface="Calibri"/>
              </a:rPr>
              <a:t>Premium membership will be organized for collection of resources which will apply for children.</a:t>
            </a:r>
          </a:p>
          <a:p>
            <a:pPr marL="514350" indent="-514350">
              <a:buAutoNum type="arabicPeriod"/>
            </a:pPr>
            <a:r>
              <a:rPr lang="en-US" dirty="0">
                <a:ea typeface="Calibri"/>
                <a:cs typeface="Calibri"/>
              </a:rPr>
              <a:t>Specific NGO or organization contribution should be added to take care of the children.</a:t>
            </a:r>
          </a:p>
          <a:p>
            <a:pPr marL="514350" indent="-514350">
              <a:buAutoNum type="arabicPeriod"/>
            </a:pPr>
            <a:r>
              <a:rPr lang="en-US" dirty="0">
                <a:ea typeface="Calibri"/>
                <a:cs typeface="Calibri"/>
              </a:rPr>
              <a:t>Each donation have specific documentation which will be verify by NGO.</a:t>
            </a:r>
          </a:p>
          <a:p>
            <a:pPr marL="514350" indent="-514350">
              <a:buAutoNum type="arabicPeriod"/>
            </a:pPr>
            <a:r>
              <a:rPr lang="en-US" dirty="0">
                <a:ea typeface="Calibri"/>
                <a:cs typeface="Calibri"/>
              </a:rPr>
              <a:t>Online donation system will be implemented.</a:t>
            </a:r>
          </a:p>
          <a:p>
            <a:pPr marL="514350" indent="-514350">
              <a:buAutoNum type="arabicPeriod"/>
            </a:pPr>
            <a:endParaRPr lang="en-US" sz="2800" dirty="0">
              <a:latin typeface="Times New Roman"/>
              <a:cs typeface="Times New Roman"/>
            </a:endParaRPr>
          </a:p>
        </p:txBody>
      </p:sp>
    </p:spTree>
    <p:extLst>
      <p:ext uri="{BB962C8B-B14F-4D97-AF65-F5344CB8AC3E}">
        <p14:creationId xmlns:p14="http://schemas.microsoft.com/office/powerpoint/2010/main" val="232944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770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Title: Fosterage Team ID: CTO-f96c</vt:lpstr>
      <vt:lpstr>Content</vt:lpstr>
      <vt:lpstr>Problem statement of the project</vt:lpstr>
      <vt:lpstr>PowerPoint Presentation</vt:lpstr>
      <vt:lpstr>Beneficiary</vt:lpstr>
      <vt:lpstr>Solution Statement</vt:lpstr>
      <vt:lpstr>PowerPoint Presentation</vt:lpstr>
      <vt:lpstr>Use Case Diagram</vt:lpstr>
      <vt:lpstr>Financial Viability</vt:lpstr>
      <vt:lpstr>Challenges</vt:lpstr>
      <vt:lpstr>Future Expansion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Mazid-Ul-Haque</dc:creator>
  <cp:lastModifiedBy>zishan tasnim</cp:lastModifiedBy>
  <cp:revision>23</cp:revision>
  <dcterms:created xsi:type="dcterms:W3CDTF">2022-10-06T07:17:31Z</dcterms:created>
  <dcterms:modified xsi:type="dcterms:W3CDTF">2022-10-14T16:05:37Z</dcterms:modified>
</cp:coreProperties>
</file>