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embeddedFontLs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j2OfwE2P9oJxbggtv4IhNWlWV0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1DD111-0A09-4C03-9EB5-3AD7E6C76F6A}">
  <a:tblStyle styleId="{411DD111-0A09-4C03-9EB5-3AD7E6C76F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7473f5c7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7473f5c77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77473f5c77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7473f5c7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7473f5c77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77473f5c77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7473f5c7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7473f5c77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77473f5c77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7473f5c77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7473f5c77_0_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77473f5c77_0_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1">
  <p:cSld name="Title Slid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 txBox="1">
            <a:spLocks noGrp="1"/>
          </p:cNvSpPr>
          <p:nvPr>
            <p:ph type="body" idx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ctr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1" i="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7" descr="University at Buffalo, The State University of New York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400" y="6041329"/>
            <a:ext cx="4800600" cy="355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2">
  <p:cSld name="Title Slid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>
            <a:spLocks noGrp="1"/>
          </p:cNvSpPr>
          <p:nvPr>
            <p:ph type="body" idx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ctr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4" name="Google Shape;54;p26" descr="University at Buffalo, The State University of New York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402" y="6041329"/>
            <a:ext cx="4800595" cy="355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Slide 1">
  <p:cSld name="Divider Slid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7"/>
          <p:cNvSpPr txBox="1">
            <a:spLocks noGrp="1"/>
          </p:cNvSpPr>
          <p:nvPr>
            <p:ph type="ctrTitle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subTitle" idx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58" name="Google Shape;58;p27" descr="University at Buffalo, The State University of New York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600" y="321146"/>
            <a:ext cx="4800600" cy="356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Slide 2">
  <p:cSld name="Divider Slid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8"/>
          <p:cNvSpPr txBox="1">
            <a:spLocks noGrp="1"/>
          </p:cNvSpPr>
          <p:nvPr>
            <p:ph type="ctrTitle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1" i="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subTitle" idx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62" name="Google Shape;62;p28" descr="University at Buffalo, The State University of New York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600" y="321249"/>
            <a:ext cx="4800600" cy="355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9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695147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ouble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500372" cy="3948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body" idx="2"/>
          </p:nvPr>
        </p:nvSpPr>
        <p:spPr>
          <a:xfrm>
            <a:off x="5410200" y="2185416"/>
            <a:ext cx="4498848" cy="3950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ed List">
  <p:cSld name="Bulleted Lis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695147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5138928" cy="39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body" idx="2"/>
          </p:nvPr>
        </p:nvSpPr>
        <p:spPr>
          <a:xfrm>
            <a:off x="566928" y="2593340"/>
            <a:ext cx="5140515" cy="353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body" idx="3"/>
          </p:nvPr>
        </p:nvSpPr>
        <p:spPr>
          <a:xfrm>
            <a:off x="6172200" y="2185416"/>
            <a:ext cx="5138928" cy="39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body" idx="4"/>
          </p:nvPr>
        </p:nvSpPr>
        <p:spPr>
          <a:xfrm>
            <a:off x="6172200" y="2590800"/>
            <a:ext cx="5138928" cy="3538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">
  <p:cSld name="Content and Photo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>
            <a:spLocks noGrp="1"/>
          </p:cNvSpPr>
          <p:nvPr>
            <p:ph type="pic" idx="2"/>
          </p:nvPr>
        </p:nvSpPr>
        <p:spPr>
          <a:xfrm>
            <a:off x="5098566" y="1079500"/>
            <a:ext cx="7093434" cy="5778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Three Photos">
  <p:cSld name="Content and Three Photo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>
            <a:spLocks noGrp="1"/>
          </p:cNvSpPr>
          <p:nvPr>
            <p:ph type="pic" idx="2"/>
          </p:nvPr>
        </p:nvSpPr>
        <p:spPr>
          <a:xfrm>
            <a:off x="5114631" y="1066800"/>
            <a:ext cx="7077369" cy="2932598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23"/>
          <p:cNvSpPr>
            <a:spLocks noGrp="1"/>
          </p:cNvSpPr>
          <p:nvPr>
            <p:ph type="pic" idx="3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23"/>
          <p:cNvSpPr>
            <a:spLocks noGrp="1"/>
          </p:cNvSpPr>
          <p:nvPr>
            <p:ph type="pic" idx="4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Width Photo">
  <p:cSld name="Full Width Phot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>
            <a:spLocks noGrp="1"/>
          </p:cNvSpPr>
          <p:nvPr>
            <p:ph type="pic" idx="2"/>
          </p:nvPr>
        </p:nvSpPr>
        <p:spPr>
          <a:xfrm>
            <a:off x="0" y="1066800"/>
            <a:ext cx="12192000" cy="5791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Graph">
  <p:cSld name="Content and Graph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>
            <a:spLocks noGrp="1"/>
          </p:cNvSpPr>
          <p:nvPr>
            <p:ph type="chart" idx="2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2" name="Google Shape;12;p16" descr="University at Buffalo, The State University of New York logo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55600" y="321249"/>
            <a:ext cx="4800600" cy="35582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6"/>
          <p:cNvSpPr txBox="1"/>
          <p:nvPr/>
        </p:nvSpPr>
        <p:spPr>
          <a:xfrm>
            <a:off x="6938176" y="63197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>
            <a:spLocks noGrp="1"/>
          </p:cNvSpPr>
          <p:nvPr>
            <p:ph type="ctrTitle"/>
          </p:nvPr>
        </p:nvSpPr>
        <p:spPr>
          <a:xfrm>
            <a:off x="658368" y="1562158"/>
            <a:ext cx="6638400" cy="23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</a:pPr>
            <a:r>
              <a:rPr lang="en-US"/>
              <a:t>CSE 635 </a:t>
            </a:r>
            <a:br>
              <a:rPr lang="en-US"/>
            </a:br>
            <a:endParaRPr/>
          </a:p>
        </p:txBody>
      </p:sp>
      <p:sp>
        <p:nvSpPr>
          <p:cNvPr id="71" name="Google Shape;71;p1"/>
          <p:cNvSpPr txBox="1">
            <a:spLocks noGrp="1"/>
          </p:cNvSpPr>
          <p:nvPr>
            <p:ph type="body" idx="1"/>
          </p:nvPr>
        </p:nvSpPr>
        <p:spPr>
          <a:xfrm>
            <a:off x="658375" y="3356175"/>
            <a:ext cx="8449800" cy="16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</a:pPr>
            <a:r>
              <a:rPr lang="en-US" sz="3000" b="1"/>
              <a:t>Topic</a:t>
            </a:r>
            <a:r>
              <a:rPr lang="en-US" sz="3000"/>
              <a:t>: Social Media Mining for Health Monitoring</a:t>
            </a:r>
            <a:endParaRPr sz="3000"/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</a:pPr>
            <a:r>
              <a:rPr lang="en-US" sz="2700" b="1"/>
              <a:t>Team</a:t>
            </a:r>
            <a:r>
              <a:rPr lang="en-US" sz="2700"/>
              <a:t>: Data Miners </a:t>
            </a:r>
            <a:endParaRPr sz="2700"/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</a:pPr>
            <a:r>
              <a:rPr lang="en-US" sz="2700" b="1"/>
              <a:t>Team Members:</a:t>
            </a:r>
            <a:r>
              <a:rPr lang="en-US" sz="2700"/>
              <a:t> Mohd Ehtesham Shareef  </a:t>
            </a:r>
            <a:endParaRPr sz="2700"/>
          </a:p>
          <a:p>
            <a:pPr marL="228600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</a:pPr>
            <a:r>
              <a:rPr lang="en-US" sz="2700"/>
              <a:t>    Priya Rao</a:t>
            </a:r>
            <a:endParaRPr sz="2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/>
              <a:t>Task 2</a:t>
            </a:r>
            <a:endParaRPr/>
          </a:p>
        </p:txBody>
      </p:sp>
      <p:sp>
        <p:nvSpPr>
          <p:cNvPr id="130" name="Google Shape;130;p10"/>
          <p:cNvSpPr txBox="1">
            <a:spLocks noGrp="1"/>
          </p:cNvSpPr>
          <p:nvPr>
            <p:ph type="body" idx="4294967295"/>
          </p:nvPr>
        </p:nvSpPr>
        <p:spPr>
          <a:xfrm>
            <a:off x="566928" y="2062480"/>
            <a:ext cx="10466700" cy="40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5760" algn="l" rtl="0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For this task, we tried to implement state of the art techniques for named entity recognition.</a:t>
            </a:r>
            <a:endParaRPr/>
          </a:p>
          <a:p>
            <a:pPr marL="457200" lvl="0" indent="-365760" algn="l" rtl="0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We implemented two techniques :</a:t>
            </a:r>
            <a:endParaRPr/>
          </a:p>
          <a:p>
            <a:pPr marL="914400" lvl="1" indent="-365760" algn="l" rtl="0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BERT</a:t>
            </a:r>
            <a:endParaRPr/>
          </a:p>
          <a:p>
            <a:pPr marL="914400" lvl="1" indent="-365760" algn="l" rtl="0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Residual LSTM with ELMo embeddings.</a:t>
            </a:r>
            <a:endParaRPr/>
          </a:p>
          <a:p>
            <a:pPr marL="457200" lvl="0" indent="-365760" algn="l" rtl="0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For both the models, we used a pretrained model trained on a biomedical corpus :</a:t>
            </a:r>
            <a:endParaRPr/>
          </a:p>
          <a:p>
            <a:pPr marL="914400" lvl="1" indent="-365760" algn="l" rtl="0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biobert_v1.1_pubmed for BERT</a:t>
            </a:r>
            <a:endParaRPr/>
          </a:p>
          <a:p>
            <a:pPr marL="914400" lvl="1" indent="-365760" algn="l" rtl="0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bioELMo word embeddings pretrained on pubmed abstracts</a:t>
            </a:r>
            <a:r>
              <a:rPr lang="en-US" sz="10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.1_pu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7473f5c77_0_35"/>
          <p:cNvSpPr txBox="1">
            <a:spLocks noGrp="1"/>
          </p:cNvSpPr>
          <p:nvPr>
            <p:ph type="title"/>
          </p:nvPr>
        </p:nvSpPr>
        <p:spPr>
          <a:xfrm>
            <a:off x="566925" y="1179025"/>
            <a:ext cx="6549000" cy="591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2 - Model Comparison</a:t>
            </a:r>
            <a:endParaRPr/>
          </a:p>
        </p:txBody>
      </p:sp>
      <p:pic>
        <p:nvPicPr>
          <p:cNvPr id="137" name="Google Shape;137;g77473f5c77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775" y="1905250"/>
            <a:ext cx="5200175" cy="311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77473f5c77_0_35"/>
          <p:cNvSpPr txBox="1"/>
          <p:nvPr/>
        </p:nvSpPr>
        <p:spPr>
          <a:xfrm>
            <a:off x="736775" y="5431400"/>
            <a:ext cx="107082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algn="l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   Macro Average (F1-Score): 0.72			Macro Average(F1-Score): 0.61</a:t>
            </a:r>
            <a:endParaRPr dirty="0"/>
          </a:p>
        </p:txBody>
      </p:sp>
      <p:pic>
        <p:nvPicPr>
          <p:cNvPr id="139" name="Google Shape;139;g77473f5c77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4900" y="1905250"/>
            <a:ext cx="5200175" cy="3113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>
            <a:spLocks noGrp="1"/>
          </p:cNvSpPr>
          <p:nvPr>
            <p:ph type="title"/>
          </p:nvPr>
        </p:nvSpPr>
        <p:spPr>
          <a:xfrm>
            <a:off x="606203" y="1159316"/>
            <a:ext cx="42489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/>
              <a:t>Task 2 - Results </a:t>
            </a:r>
            <a:endParaRPr/>
          </a:p>
        </p:txBody>
      </p:sp>
      <p:pic>
        <p:nvPicPr>
          <p:cNvPr id="145" name="Google Shape;14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7275" y="2364925"/>
            <a:ext cx="5715551" cy="3171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6" name="Google Shape;146;p11"/>
          <p:cNvGraphicFramePr/>
          <p:nvPr/>
        </p:nvGraphicFramePr>
        <p:xfrm>
          <a:off x="484875" y="1913375"/>
          <a:ext cx="4906875" cy="4653825"/>
        </p:xfrm>
        <a:graphic>
          <a:graphicData uri="http://schemas.openxmlformats.org/drawingml/2006/table">
            <a:tbl>
              <a:tblPr>
                <a:noFill/>
                <a:tableStyleId>{411DD111-0A09-4C03-9EB5-3AD7E6C76F6A}</a:tableStyleId>
              </a:tblPr>
              <a:tblGrid>
                <a:gridCol w="179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Model</a:t>
                      </a:r>
                      <a:endParaRPr sz="18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Relaxed F-1 Score</a:t>
                      </a:r>
                      <a:endParaRPr sz="18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Strict F-1 Score</a:t>
                      </a:r>
                      <a:endParaRPr sz="1800"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3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666666"/>
                          </a:solidFill>
                        </a:rPr>
                        <a:t>spaCy (residual CNNs)</a:t>
                      </a:r>
                      <a:endParaRPr sz="18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666666"/>
                          </a:solidFill>
                        </a:rPr>
                        <a:t>0.417</a:t>
                      </a:r>
                      <a:endParaRPr sz="18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666666"/>
                          </a:solidFill>
                        </a:rPr>
                        <a:t>0.36</a:t>
                      </a:r>
                      <a:endParaRPr sz="18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8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Residual LSTM with ELMo embeddings</a:t>
                      </a:r>
                      <a:endParaRPr sz="1800" b="1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666666"/>
                          </a:solidFill>
                        </a:rPr>
                        <a:t>0.52</a:t>
                      </a:r>
                      <a:endParaRPr sz="18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666666"/>
                          </a:solidFill>
                        </a:rPr>
                        <a:t>0.45</a:t>
                      </a:r>
                      <a:endParaRPr sz="18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3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BERT (biobert-large)</a:t>
                      </a:r>
                      <a:endParaRPr sz="18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666666"/>
                          </a:solidFill>
                        </a:rPr>
                        <a:t>0.70</a:t>
                      </a:r>
                      <a:endParaRPr sz="1800" b="1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666666"/>
                          </a:solidFill>
                        </a:rPr>
                        <a:t>0.60</a:t>
                      </a:r>
                      <a:endParaRPr sz="1800" b="1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/>
              <a:t>Task 3</a:t>
            </a:r>
            <a:endParaRPr/>
          </a:p>
        </p:txBody>
      </p:sp>
      <p:sp>
        <p:nvSpPr>
          <p:cNvPr id="152" name="Google Shape;152;p12"/>
          <p:cNvSpPr txBox="1">
            <a:spLocks noGrp="1"/>
          </p:cNvSpPr>
          <p:nvPr>
            <p:ph type="body" idx="1"/>
          </p:nvPr>
        </p:nvSpPr>
        <p:spPr>
          <a:xfrm>
            <a:off x="566925" y="2185423"/>
            <a:ext cx="10531500" cy="38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576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Created vectors for the representation of an extracted ADR and used cosine similarity to find out the closest possible match from the MedDRA terms.</a:t>
            </a:r>
            <a:endParaRPr/>
          </a:p>
          <a:p>
            <a:pPr marL="457200" lvl="0" indent="-36576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Instead of using traditional methods like word2vec, fasttext to embed the extractions, we used sentence embeddings because simply averaging word vectors to get a vector representation of a sentence does not take into consideration the interaction between the words in a sentence, nor the word order.</a:t>
            </a:r>
            <a:endParaRPr/>
          </a:p>
          <a:p>
            <a:pPr marL="457200" lvl="0" indent="-36576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To achieve this, we tried using Google’s Universal Sentence Encoder and sentence embeddings from BERT as a service to get the embeddings for the extracted terms and the MedDRA terms, and using cosine similarity to get the closest possible match for them.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7473f5c77_0_46"/>
          <p:cNvSpPr txBox="1">
            <a:spLocks noGrp="1"/>
          </p:cNvSpPr>
          <p:nvPr>
            <p:ph type="title"/>
          </p:nvPr>
        </p:nvSpPr>
        <p:spPr>
          <a:xfrm>
            <a:off x="498178" y="1069916"/>
            <a:ext cx="6951600" cy="591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3 - MedDRA distribution</a:t>
            </a:r>
            <a:endParaRPr/>
          </a:p>
        </p:txBody>
      </p:sp>
      <p:pic>
        <p:nvPicPr>
          <p:cNvPr id="159" name="Google Shape;159;g77473f5c77_0_46"/>
          <p:cNvPicPr preferRelativeResize="0"/>
          <p:nvPr/>
        </p:nvPicPr>
        <p:blipFill rotWithShape="1">
          <a:blip r:embed="rId3">
            <a:alphaModFix/>
          </a:blip>
          <a:srcRect l="4034" t="2412" r="7485" b="2621"/>
          <a:stretch/>
        </p:blipFill>
        <p:spPr>
          <a:xfrm>
            <a:off x="137500" y="1744300"/>
            <a:ext cx="6298550" cy="41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77473f5c77_0_46"/>
          <p:cNvPicPr preferRelativeResize="0"/>
          <p:nvPr/>
        </p:nvPicPr>
        <p:blipFill rotWithShape="1">
          <a:blip r:embed="rId4">
            <a:alphaModFix/>
          </a:blip>
          <a:srcRect l="4935" t="4183" r="3840" b="3667"/>
          <a:stretch/>
        </p:blipFill>
        <p:spPr>
          <a:xfrm>
            <a:off x="6806450" y="2212800"/>
            <a:ext cx="5239400" cy="317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77473f5c77_0_46"/>
          <p:cNvSpPr txBox="1"/>
          <p:nvPr/>
        </p:nvSpPr>
        <p:spPr>
          <a:xfrm>
            <a:off x="1499250" y="6101725"/>
            <a:ext cx="16461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Training Corpus</a:t>
            </a:r>
            <a:endParaRPr/>
          </a:p>
        </p:txBody>
      </p:sp>
      <p:sp>
        <p:nvSpPr>
          <p:cNvPr id="162" name="Google Shape;162;g77473f5c77_0_46"/>
          <p:cNvSpPr txBox="1"/>
          <p:nvPr/>
        </p:nvSpPr>
        <p:spPr>
          <a:xfrm>
            <a:off x="7923650" y="6101725"/>
            <a:ext cx="2131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Corpus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/>
              <a:t>Task 3 - Results</a:t>
            </a:r>
            <a:endParaRPr/>
          </a:p>
        </p:txBody>
      </p:sp>
      <p:pic>
        <p:nvPicPr>
          <p:cNvPr id="168" name="Google Shape;1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2150" y="3088700"/>
            <a:ext cx="5837875" cy="1608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9" name="Google Shape;169;p13"/>
          <p:cNvGraphicFramePr/>
          <p:nvPr/>
        </p:nvGraphicFramePr>
        <p:xfrm>
          <a:off x="354250" y="2377975"/>
          <a:ext cx="5369450" cy="3029900"/>
        </p:xfrm>
        <a:graphic>
          <a:graphicData uri="http://schemas.openxmlformats.org/drawingml/2006/table">
            <a:tbl>
              <a:tblPr>
                <a:noFill/>
                <a:tableStyleId>{411DD111-0A09-4C03-9EB5-3AD7E6C76F6A}</a:tableStyleId>
              </a:tblPr>
              <a:tblGrid>
                <a:gridCol w="161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9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Model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F-1 Score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Accuracy</a:t>
                      </a:r>
                      <a:endParaRPr sz="18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666666"/>
                          </a:solidFill>
                        </a:rPr>
                        <a:t>SVM</a:t>
                      </a:r>
                      <a:endParaRPr sz="18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666666"/>
                          </a:solidFill>
                        </a:rPr>
                        <a:t>0.38</a:t>
                      </a:r>
                      <a:endParaRPr sz="18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666666"/>
                          </a:solidFill>
                        </a:rPr>
                        <a:t>0.375</a:t>
                      </a:r>
                      <a:endParaRPr sz="18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666666"/>
                          </a:solidFill>
                        </a:rPr>
                        <a:t>BERT + CS</a:t>
                      </a:r>
                      <a:endParaRPr sz="18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666666"/>
                          </a:solidFill>
                        </a:rPr>
                        <a:t>0.45</a:t>
                      </a:r>
                      <a:endParaRPr sz="18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666666"/>
                          </a:solidFill>
                        </a:rPr>
                        <a:t>0.48</a:t>
                      </a:r>
                      <a:endParaRPr sz="18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9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666666"/>
                          </a:solidFill>
                        </a:rPr>
                        <a:t>USE + CS</a:t>
                      </a:r>
                      <a:endParaRPr sz="1800" b="1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666666"/>
                          </a:solidFill>
                        </a:rPr>
                        <a:t>0.48</a:t>
                      </a:r>
                      <a:endParaRPr sz="1800" b="1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666666"/>
                          </a:solidFill>
                        </a:rPr>
                        <a:t>0.49</a:t>
                      </a:r>
                      <a:endParaRPr sz="1800" b="1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/>
              <a:t>Final Architecture</a:t>
            </a:r>
            <a:endParaRPr/>
          </a:p>
        </p:txBody>
      </p:sp>
      <p:pic>
        <p:nvPicPr>
          <p:cNvPr id="175" name="Google Shape;1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175" y="2365400"/>
            <a:ext cx="10086375" cy="34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7473f5c77_0_14"/>
          <p:cNvSpPr txBox="1">
            <a:spLocks noGrp="1"/>
          </p:cNvSpPr>
          <p:nvPr>
            <p:ph type="title"/>
          </p:nvPr>
        </p:nvSpPr>
        <p:spPr>
          <a:xfrm>
            <a:off x="2905650" y="2882625"/>
            <a:ext cx="6380700" cy="591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End to end Demonstration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7473f5c77_0_68"/>
          <p:cNvSpPr txBox="1">
            <a:spLocks noGrp="1"/>
          </p:cNvSpPr>
          <p:nvPr>
            <p:ph type="title"/>
          </p:nvPr>
        </p:nvSpPr>
        <p:spPr>
          <a:xfrm>
            <a:off x="2480428" y="3133491"/>
            <a:ext cx="6951600" cy="591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77" name="Google Shape;77;p2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6951472" cy="4235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576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Problem Statement</a:t>
            </a:r>
            <a:endParaRPr/>
          </a:p>
          <a:p>
            <a:pPr marL="457200" lvl="0" indent="-36576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Dataset </a:t>
            </a:r>
            <a:endParaRPr/>
          </a:p>
          <a:p>
            <a:pPr marL="457200" lvl="0" indent="-36576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Preprocessing</a:t>
            </a:r>
            <a:endParaRPr/>
          </a:p>
          <a:p>
            <a:pPr marL="457200" lvl="0" indent="-36576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Baseline Architecture</a:t>
            </a:r>
            <a:endParaRPr/>
          </a:p>
          <a:p>
            <a:pPr marL="457200" lvl="0" indent="-36576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Task 1 </a:t>
            </a:r>
            <a:endParaRPr/>
          </a:p>
          <a:p>
            <a:pPr marL="457200" lvl="0" indent="-36576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Task 2</a:t>
            </a:r>
            <a:endParaRPr/>
          </a:p>
          <a:p>
            <a:pPr marL="457200" lvl="0" indent="-36576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Task 3 </a:t>
            </a:r>
            <a:endParaRPr/>
          </a:p>
          <a:p>
            <a:pPr marL="457200" lvl="0" indent="-36576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Final Architecture</a:t>
            </a:r>
            <a:endParaRPr/>
          </a:p>
          <a:p>
            <a:pPr marL="457200" lvl="0" indent="-36576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End to End Demonstration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566928" y="126593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body" idx="1"/>
          </p:nvPr>
        </p:nvSpPr>
        <p:spPr>
          <a:xfrm>
            <a:off x="566928" y="2053336"/>
            <a:ext cx="10060432" cy="426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lang="en-US" b="1"/>
              <a:t>Task 1</a:t>
            </a:r>
            <a:endParaRPr/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r>
              <a:rPr lang="en-US"/>
              <a:t>Binary classification of tweets into those that contained an adverse drug reaction from those that do not. This corresponded to the Task 2 in the SMM4H’20 Shared Task.</a:t>
            </a:r>
            <a:endParaRPr/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r>
              <a:rPr lang="en-US" b="1"/>
              <a:t>Task 2</a:t>
            </a:r>
            <a:endParaRPr/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r>
              <a:rPr lang="en-US"/>
              <a:t>Extract the span of text containing an ADR (from a corpus containing tweets with ADR and Non-ADR mentions) of a medication from tweets that report an ADR presence.</a:t>
            </a:r>
            <a:endParaRPr/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r>
              <a:rPr lang="en-US" b="1"/>
              <a:t>Task 3</a:t>
            </a:r>
            <a:endParaRPr/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r>
              <a:rPr lang="en-US"/>
              <a:t>Mapping the extracted ADR to a standard concept ID in the MedDRA vocabulary (preferred terms). Task 2 and 3 correspond to Task 3 in the SMM4H’20 Shared Task</a:t>
            </a:r>
            <a:endParaRPr/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r>
              <a:rPr lang="en-US" b="1"/>
              <a:t>Task 4</a:t>
            </a:r>
            <a:endParaRPr/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r>
              <a:rPr lang="en-US"/>
              <a:t>End-to-end demonstration of ADR mentions in tweets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1016203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The distribution of the dataset for task 1 had almost 90% of the tweets being Non-ADR tweets for the training and validation dataset.</a:t>
            </a:r>
            <a:endParaRPr/>
          </a:p>
        </p:txBody>
      </p:sp>
      <p:pic>
        <p:nvPicPr>
          <p:cNvPr id="90" name="Google Shape;9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2575" y="3336400"/>
            <a:ext cx="3813025" cy="2724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30375" y="3274375"/>
            <a:ext cx="3889651" cy="28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>
            <a:spLocks noGrp="1"/>
          </p:cNvSpPr>
          <p:nvPr>
            <p:ph type="title"/>
          </p:nvPr>
        </p:nvSpPr>
        <p:spPr>
          <a:xfrm>
            <a:off x="566928" y="1204150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97" name="Google Shape;97;p5"/>
          <p:cNvSpPr txBox="1"/>
          <p:nvPr/>
        </p:nvSpPr>
        <p:spPr>
          <a:xfrm>
            <a:off x="566928" y="1950720"/>
            <a:ext cx="10964672" cy="417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dataset for task 2 was roughly split as 65% containing an ADR from which it could be extracted with the start and end span. For task 3 the same dataset mapped these extractions to MedDRA preferred terms (PT) and IDs of which there were a total of 477 unique MedDRA IDs. Multiple extractions corresponded to multiple MedDRA IDs which meant the tweet being present multiple times in the corpus.</a:t>
            </a:r>
            <a:endParaRPr/>
          </a:p>
          <a:p>
            <a:pPr marL="0" marR="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4827" y="3779283"/>
            <a:ext cx="3874453" cy="2808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00801" y="3779283"/>
            <a:ext cx="3874453" cy="2805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/>
              <a:t>Pre-Processing</a:t>
            </a:r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body" idx="2"/>
          </p:nvPr>
        </p:nvSpPr>
        <p:spPr>
          <a:xfrm>
            <a:off x="566928" y="2286000"/>
            <a:ext cx="10515600" cy="3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lang="en-US" dirty="0"/>
              <a:t>Since tweets often contain abbreviations, slang, hyperlinks, emoticons, emojis, </a:t>
            </a:r>
            <a:r>
              <a:rPr lang="en-US" dirty="0" err="1"/>
              <a:t>etc</a:t>
            </a:r>
            <a:r>
              <a:rPr lang="en-US" dirty="0"/>
              <a:t>, they need to be ‘cleaned’. The common steps we employed for both datasets were:</a:t>
            </a:r>
            <a:endParaRPr dirty="0"/>
          </a:p>
          <a:p>
            <a:pPr marL="342900" lvl="0" indent="-3429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2160"/>
              <a:buAutoNum type="arabicPeriod"/>
            </a:pPr>
            <a:r>
              <a:rPr lang="en-US" dirty="0"/>
              <a:t>Strip punctuations, hyperlinks, emoticons, emojis and “rt”</a:t>
            </a:r>
            <a:endParaRPr dirty="0"/>
          </a:p>
          <a:p>
            <a:pPr marL="342900" lvl="0" indent="-3429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2160"/>
              <a:buAutoNum type="arabicPeriod"/>
            </a:pPr>
            <a:r>
              <a:rPr lang="en-US" dirty="0"/>
              <a:t>Expanded contractions and abbreviations using a pre-built dictionary</a:t>
            </a:r>
            <a:endParaRPr dirty="0"/>
          </a:p>
          <a:p>
            <a:pPr marL="28575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 		</a:t>
            </a:r>
            <a:r>
              <a:rPr lang="en-US" i="1" dirty="0"/>
              <a:t>for example</a:t>
            </a:r>
            <a:r>
              <a:rPr lang="en-US" dirty="0"/>
              <a:t>: wouldn’t </a:t>
            </a:r>
            <a:r>
              <a:rPr lang="en-US" dirty="0" err="1"/>
              <a:t>wanna</a:t>
            </a:r>
            <a:r>
              <a:rPr lang="en-US" dirty="0"/>
              <a:t> -&gt; would not want to</a:t>
            </a:r>
            <a:endParaRPr dirty="0"/>
          </a:p>
          <a:p>
            <a:pPr marL="28575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				       LOL -&gt; laughing out loud</a:t>
            </a:r>
            <a:endParaRPr dirty="0"/>
          </a:p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</a:pPr>
            <a:r>
              <a:rPr lang="en-US" sz="2300" dirty="0">
                <a:solidFill>
                  <a:schemeClr val="bg2"/>
                </a:solidFill>
              </a:rPr>
              <a:t>3</a:t>
            </a:r>
            <a:r>
              <a:rPr lang="en-US" sz="2000" dirty="0">
                <a:solidFill>
                  <a:schemeClr val="bg2"/>
                </a:solidFill>
              </a:rPr>
              <a:t>. </a:t>
            </a:r>
            <a:r>
              <a:rPr lang="en-US" dirty="0"/>
              <a:t>Tokenized the text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584203" y="1286286"/>
            <a:ext cx="66366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/>
              <a:t>Baseline Architecture</a:t>
            </a:r>
            <a:endParaRPr/>
          </a:p>
        </p:txBody>
      </p:sp>
      <p:pic>
        <p:nvPicPr>
          <p:cNvPr id="111" name="Google Shape;11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400" y="2442986"/>
            <a:ext cx="920115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>
            <a:spLocks noGrp="1"/>
          </p:cNvSpPr>
          <p:nvPr>
            <p:ph type="title"/>
          </p:nvPr>
        </p:nvSpPr>
        <p:spPr>
          <a:xfrm>
            <a:off x="566928" y="1204150"/>
            <a:ext cx="731723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/>
              <a:t>Task 1</a:t>
            </a:r>
            <a:endParaRPr/>
          </a:p>
        </p:txBody>
      </p:sp>
      <p:sp>
        <p:nvSpPr>
          <p:cNvPr id="117" name="Google Shape;117;p8"/>
          <p:cNvSpPr txBox="1">
            <a:spLocks noGrp="1"/>
          </p:cNvSpPr>
          <p:nvPr>
            <p:ph type="body" idx="1"/>
          </p:nvPr>
        </p:nvSpPr>
        <p:spPr>
          <a:xfrm>
            <a:off x="566928" y="2062480"/>
            <a:ext cx="10466832" cy="409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5760" algn="l" rtl="0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In addition to the common pre-processing steps mentioned, for task 1, we also tried stemming and lemmatization but this did not contribute to the results we were already achieving.</a:t>
            </a:r>
            <a:endParaRPr/>
          </a:p>
          <a:p>
            <a:pPr marL="457200" lvl="0" indent="-365760" algn="l" rtl="0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Aside from training MNB with and without sample weights, we also tried the BERT model using the Transformers library by Hugging face. This BERT model was then fine-tuned through weight decay and a bias factor.</a:t>
            </a:r>
            <a:endParaRPr/>
          </a:p>
          <a:p>
            <a:pPr marL="457200" lvl="0" indent="-365760" algn="l" rtl="0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We implemented “bert-base-uncased”,“bert-large-uncased” and “biobert_large_v1.1_pubmed” and adjusted the hyperparameters for better results.</a:t>
            </a:r>
            <a:endParaRPr/>
          </a:p>
          <a:p>
            <a:pPr marL="457200" lvl="0" indent="-365760" algn="l" rtl="0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Finally we implemented the RoBERTa model as it uses a bigger training data and uses dynamic masking unlike BERT which is based off static masking.</a:t>
            </a:r>
            <a:endParaRPr/>
          </a:p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>
          <a:xfrm>
            <a:off x="518928" y="1306141"/>
            <a:ext cx="42489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/>
              <a:t>Task 1 - Results</a:t>
            </a:r>
            <a:endParaRPr/>
          </a:p>
        </p:txBody>
      </p:sp>
      <p:graphicFrame>
        <p:nvGraphicFramePr>
          <p:cNvPr id="123" name="Google Shape;123;p9"/>
          <p:cNvGraphicFramePr/>
          <p:nvPr/>
        </p:nvGraphicFramePr>
        <p:xfrm>
          <a:off x="647900" y="2377975"/>
          <a:ext cx="4235400" cy="3300332"/>
        </p:xfrm>
        <a:graphic>
          <a:graphicData uri="http://schemas.openxmlformats.org/drawingml/2006/table">
            <a:tbl>
              <a:tblPr>
                <a:noFill/>
                <a:tableStyleId>{411DD111-0A09-4C03-9EB5-3AD7E6C76F6A}</a:tableStyleId>
              </a:tblPr>
              <a:tblGrid>
                <a:gridCol w="296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Model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F-1 Score</a:t>
                      </a:r>
                      <a:endParaRPr sz="18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666666"/>
                          </a:solidFill>
                        </a:rPr>
                        <a:t>MNB with CountVectorizer</a:t>
                      </a:r>
                      <a:endParaRPr sz="18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666666"/>
                          </a:solidFill>
                        </a:rPr>
                        <a:t>0.48</a:t>
                      </a:r>
                      <a:endParaRPr sz="18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666666"/>
                          </a:solidFill>
                        </a:rPr>
                        <a:t>BERT</a:t>
                      </a:r>
                      <a:endParaRPr sz="18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666666"/>
                          </a:solidFill>
                        </a:rPr>
                        <a:t>0.59</a:t>
                      </a:r>
                      <a:endParaRPr sz="18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666666"/>
                          </a:solidFill>
                        </a:rPr>
                        <a:t>BERT (bert-base-uncased)</a:t>
                      </a:r>
                      <a:endParaRPr sz="18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666666"/>
                          </a:solidFill>
                        </a:rPr>
                        <a:t>0.60</a:t>
                      </a:r>
                      <a:endParaRPr sz="18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666666"/>
                          </a:solidFill>
                        </a:rPr>
                        <a:t>BERT (bert-large-uncased)</a:t>
                      </a:r>
                      <a:endParaRPr sz="18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666666"/>
                          </a:solidFill>
                        </a:rPr>
                        <a:t>0.63</a:t>
                      </a:r>
                      <a:endParaRPr sz="18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666666"/>
                          </a:solidFill>
                        </a:rPr>
                        <a:t>BERT (biobert-large)</a:t>
                      </a:r>
                      <a:endParaRPr sz="18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666666"/>
                          </a:solidFill>
                        </a:rPr>
                        <a:t>0.63</a:t>
                      </a:r>
                      <a:endParaRPr sz="18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666666"/>
                          </a:solidFill>
                        </a:rPr>
                        <a:t>RoBERTa (roberta-large)</a:t>
                      </a:r>
                      <a:endParaRPr sz="1800" b="1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666666"/>
                          </a:solidFill>
                        </a:rPr>
                        <a:t>0.65</a:t>
                      </a:r>
                      <a:endParaRPr sz="1800" b="1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24" name="Google Shape;12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000" y="1975175"/>
            <a:ext cx="4448175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776</Words>
  <Application>Microsoft Macintosh PowerPoint</Application>
  <PresentationFormat>Widescreen</PresentationFormat>
  <Paragraphs>106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Roboto</vt:lpstr>
      <vt:lpstr>NTR</vt:lpstr>
      <vt:lpstr>Arial</vt:lpstr>
      <vt:lpstr>Office Theme</vt:lpstr>
      <vt:lpstr>CSE 635  </vt:lpstr>
      <vt:lpstr>Contents</vt:lpstr>
      <vt:lpstr>Problem Statement</vt:lpstr>
      <vt:lpstr>Dataset</vt:lpstr>
      <vt:lpstr>Dataset</vt:lpstr>
      <vt:lpstr>Pre-Processing</vt:lpstr>
      <vt:lpstr>Baseline Architecture</vt:lpstr>
      <vt:lpstr>Task 1</vt:lpstr>
      <vt:lpstr>Task 1 - Results</vt:lpstr>
      <vt:lpstr>Task 2</vt:lpstr>
      <vt:lpstr>Task 2 - Model Comparison</vt:lpstr>
      <vt:lpstr>Task 2 - Results </vt:lpstr>
      <vt:lpstr>Task 3</vt:lpstr>
      <vt:lpstr>Task 3 - MedDRA distribution</vt:lpstr>
      <vt:lpstr>Task 3 - Results</vt:lpstr>
      <vt:lpstr>Final Architecture</vt:lpstr>
      <vt:lpstr>End to end Demonstration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635  </dc:title>
  <dc:creator>Division of University Communications</dc:creator>
  <cp:lastModifiedBy>Microsoft Office User</cp:lastModifiedBy>
  <cp:revision>1</cp:revision>
  <dcterms:created xsi:type="dcterms:W3CDTF">2019-04-04T19:20:28Z</dcterms:created>
  <dcterms:modified xsi:type="dcterms:W3CDTF">2020-05-08T23:47:14Z</dcterms:modified>
</cp:coreProperties>
</file>