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sldIdLst>
    <p:sldId id="1101" r:id="rId2"/>
    <p:sldId id="1088" r:id="rId3"/>
    <p:sldId id="1141" r:id="rId4"/>
    <p:sldId id="1142" r:id="rId5"/>
    <p:sldId id="1117" r:id="rId6"/>
    <p:sldId id="1118" r:id="rId7"/>
    <p:sldId id="1103" r:id="rId8"/>
    <p:sldId id="1135" r:id="rId9"/>
    <p:sldId id="1128" r:id="rId10"/>
    <p:sldId id="1129" r:id="rId11"/>
    <p:sldId id="1138" r:id="rId12"/>
    <p:sldId id="1130" r:id="rId13"/>
    <p:sldId id="1105" r:id="rId14"/>
    <p:sldId id="1109" r:id="rId15"/>
    <p:sldId id="1106" r:id="rId16"/>
    <p:sldId id="1137" r:id="rId17"/>
    <p:sldId id="1107" r:id="rId18"/>
    <p:sldId id="1108" r:id="rId19"/>
    <p:sldId id="1139" r:id="rId20"/>
    <p:sldId id="1110" r:id="rId21"/>
    <p:sldId id="1111" r:id="rId22"/>
    <p:sldId id="1112" r:id="rId23"/>
    <p:sldId id="1113" r:id="rId24"/>
    <p:sldId id="1114" r:id="rId25"/>
    <p:sldId id="1115" r:id="rId26"/>
    <p:sldId id="1120" r:id="rId27"/>
    <p:sldId id="1116" r:id="rId28"/>
    <p:sldId id="1119" r:id="rId29"/>
    <p:sldId id="1121" r:id="rId30"/>
    <p:sldId id="1122" r:id="rId31"/>
    <p:sldId id="1123" r:id="rId32"/>
    <p:sldId id="1140" r:id="rId33"/>
    <p:sldId id="1131" r:id="rId3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57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DF5429"/>
    <a:srgbClr val="FF0000"/>
    <a:srgbClr val="C1C1C1"/>
    <a:srgbClr val="ED7D31"/>
    <a:srgbClr val="FFFFFF"/>
    <a:srgbClr val="4472C4"/>
    <a:srgbClr val="2F528F"/>
    <a:srgbClr val="FF8811"/>
    <a:srgbClr val="672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08FBB-9A6B-494A-9F14-14B381D4EBAA}" v="27" dt="2025-07-02T16:08:16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2" autoAdjust="0"/>
    <p:restoredTop sz="95481" autoAdjust="0"/>
  </p:normalViewPr>
  <p:slideViewPr>
    <p:cSldViewPr snapToGrid="0">
      <p:cViewPr varScale="1">
        <p:scale>
          <a:sx n="127" d="100"/>
          <a:sy n="127" d="100"/>
        </p:scale>
        <p:origin x="210" y="114"/>
      </p:cViewPr>
      <p:guideLst>
        <p:guide pos="257"/>
        <p:guide pos="3840"/>
        <p:guide pos="7401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Veld" userId="df2d593e-9cd3-4800-bd9c-721d265c5103" providerId="ADAL" clId="{B2408FBB-9A6B-494A-9F14-14B381D4EBAA}"/>
    <pc:docChg chg="undo custSel modSld">
      <pc:chgData name="David Veld" userId="df2d593e-9cd3-4800-bd9c-721d265c5103" providerId="ADAL" clId="{B2408FBB-9A6B-494A-9F14-14B381D4EBAA}" dt="2025-07-02T16:08:16.102" v="45"/>
      <pc:docMkLst>
        <pc:docMk/>
      </pc:docMkLst>
      <pc:sldChg chg="addSp delSp modSp mod setBg">
        <pc:chgData name="David Veld" userId="df2d593e-9cd3-4800-bd9c-721d265c5103" providerId="ADAL" clId="{B2408FBB-9A6B-494A-9F14-14B381D4EBAA}" dt="2025-07-02T16:08:16.102" v="45"/>
        <pc:sldMkLst>
          <pc:docMk/>
          <pc:sldMk cId="114932785" sldId="1088"/>
        </pc:sldMkLst>
        <pc:spChg chg="mod">
          <ac:chgData name="David Veld" userId="df2d593e-9cd3-4800-bd9c-721d265c5103" providerId="ADAL" clId="{B2408FBB-9A6B-494A-9F14-14B381D4EBAA}" dt="2025-07-02T16:05:47.686" v="35" actId="313"/>
          <ac:spMkLst>
            <pc:docMk/>
            <pc:sldMk cId="114932785" sldId="1088"/>
            <ac:spMk id="8" creationId="{A11FA95C-EFB1-0B4E-937A-0CEC0EB87F9F}"/>
          </ac:spMkLst>
        </pc:spChg>
        <pc:spChg chg="del">
          <ac:chgData name="David Veld" userId="df2d593e-9cd3-4800-bd9c-721d265c5103" providerId="ADAL" clId="{B2408FBB-9A6B-494A-9F14-14B381D4EBAA}" dt="2025-07-02T16:06:44.635" v="44" actId="478"/>
          <ac:spMkLst>
            <pc:docMk/>
            <pc:sldMk cId="114932785" sldId="1088"/>
            <ac:spMk id="13" creationId="{1E647B85-D1AC-D947-AD7A-A014AC499865}"/>
          </ac:spMkLst>
        </pc:spChg>
        <pc:picChg chg="add del mod">
          <ac:chgData name="David Veld" userId="df2d593e-9cd3-4800-bd9c-721d265c5103" providerId="ADAL" clId="{B2408FBB-9A6B-494A-9F14-14B381D4EBAA}" dt="2025-07-02T15:55:08.966" v="16" actId="478"/>
          <ac:picMkLst>
            <pc:docMk/>
            <pc:sldMk cId="114932785" sldId="1088"/>
            <ac:picMk id="3" creationId="{ADB8E39D-5FB4-0ADC-51F0-7279E2AA5AC8}"/>
          </ac:picMkLst>
        </pc:picChg>
        <pc:picChg chg="add del mod">
          <ac:chgData name="David Veld" userId="df2d593e-9cd3-4800-bd9c-721d265c5103" providerId="ADAL" clId="{B2408FBB-9A6B-494A-9F14-14B381D4EBAA}" dt="2025-07-02T16:05:59.369" v="36" actId="21"/>
          <ac:picMkLst>
            <pc:docMk/>
            <pc:sldMk cId="114932785" sldId="1088"/>
            <ac:picMk id="4" creationId="{D262766D-0AE2-C3DD-873D-3AFC6D5D4178}"/>
          </ac:picMkLst>
        </pc:picChg>
        <pc:picChg chg="add mod">
          <ac:chgData name="David Veld" userId="df2d593e-9cd3-4800-bd9c-721d265c5103" providerId="ADAL" clId="{B2408FBB-9A6B-494A-9F14-14B381D4EBAA}" dt="2025-07-02T16:06:12.825" v="41" actId="1076"/>
          <ac:picMkLst>
            <pc:docMk/>
            <pc:sldMk cId="114932785" sldId="1088"/>
            <ac:picMk id="5" creationId="{D262766D-0AE2-C3DD-873D-3AFC6D5D4178}"/>
          </ac:picMkLst>
        </pc:picChg>
        <pc:picChg chg="del">
          <ac:chgData name="David Veld" userId="df2d593e-9cd3-4800-bd9c-721d265c5103" providerId="ADAL" clId="{B2408FBB-9A6B-494A-9F14-14B381D4EBAA}" dt="2025-07-02T15:54:52.899" v="13" actId="478"/>
          <ac:picMkLst>
            <pc:docMk/>
            <pc:sldMk cId="114932785" sldId="1088"/>
            <ac:picMk id="11" creationId="{37606B7F-CE48-F64E-8F04-18CEB2AECF95}"/>
          </ac:picMkLst>
        </pc:picChg>
      </pc:sldChg>
      <pc:sldChg chg="addSp delSp modSp mod setBg">
        <pc:chgData name="David Veld" userId="df2d593e-9cd3-4800-bd9c-721d265c5103" providerId="ADAL" clId="{B2408FBB-9A6B-494A-9F14-14B381D4EBAA}" dt="2025-07-02T16:01:43.918" v="34" actId="1076"/>
        <pc:sldMkLst>
          <pc:docMk/>
          <pc:sldMk cId="257843167" sldId="1101"/>
        </pc:sldMkLst>
        <pc:spChg chg="del">
          <ac:chgData name="David Veld" userId="df2d593e-9cd3-4800-bd9c-721d265c5103" providerId="ADAL" clId="{B2408FBB-9A6B-494A-9F14-14B381D4EBAA}" dt="2025-07-02T15:54:42.910" v="7" actId="478"/>
          <ac:spMkLst>
            <pc:docMk/>
            <pc:sldMk cId="257843167" sldId="1101"/>
            <ac:spMk id="4" creationId="{49D50BAC-0434-76D2-B571-5847B865594A}"/>
          </ac:spMkLst>
        </pc:spChg>
        <pc:spChg chg="del">
          <ac:chgData name="David Veld" userId="df2d593e-9cd3-4800-bd9c-721d265c5103" providerId="ADAL" clId="{B2408FBB-9A6B-494A-9F14-14B381D4EBAA}" dt="2025-07-02T15:54:24.116" v="2" actId="478"/>
          <ac:spMkLst>
            <pc:docMk/>
            <pc:sldMk cId="257843167" sldId="1101"/>
            <ac:spMk id="7" creationId="{01A6A6D6-8C6C-914D-A386-EABD0C5EE63A}"/>
          </ac:spMkLst>
        </pc:spChg>
        <pc:spChg chg="del mod">
          <ac:chgData name="David Veld" userId="df2d593e-9cd3-4800-bd9c-721d265c5103" providerId="ADAL" clId="{B2408FBB-9A6B-494A-9F14-14B381D4EBAA}" dt="2025-07-02T15:54:25.390" v="3" actId="478"/>
          <ac:spMkLst>
            <pc:docMk/>
            <pc:sldMk cId="257843167" sldId="1101"/>
            <ac:spMk id="9" creationId="{D5C3DD82-35E4-FC4C-A2BC-99C7738A64C2}"/>
          </ac:spMkLst>
        </pc:spChg>
        <pc:spChg chg="mod ord">
          <ac:chgData name="David Veld" userId="df2d593e-9cd3-4800-bd9c-721d265c5103" providerId="ADAL" clId="{B2408FBB-9A6B-494A-9F14-14B381D4EBAA}" dt="2025-07-02T16:01:43.918" v="34" actId="1076"/>
          <ac:spMkLst>
            <pc:docMk/>
            <pc:sldMk cId="257843167" sldId="1101"/>
            <ac:spMk id="10" creationId="{1468A4F6-E45B-5F44-92A2-A1BB3D4BD75F}"/>
          </ac:spMkLst>
        </pc:spChg>
        <pc:spChg chg="add del">
          <ac:chgData name="David Veld" userId="df2d593e-9cd3-4800-bd9c-721d265c5103" providerId="ADAL" clId="{B2408FBB-9A6B-494A-9F14-14B381D4EBAA}" dt="2025-07-02T16:01:27.464" v="29" actId="26606"/>
          <ac:spMkLst>
            <pc:docMk/>
            <pc:sldMk cId="257843167" sldId="1101"/>
            <ac:spMk id="12" creationId="{5A0118C5-4F8D-4CF4-BADD-53FEACC6C42A}"/>
          </ac:spMkLst>
        </pc:spChg>
        <pc:spChg chg="add del">
          <ac:chgData name="David Veld" userId="df2d593e-9cd3-4800-bd9c-721d265c5103" providerId="ADAL" clId="{B2408FBB-9A6B-494A-9F14-14B381D4EBAA}" dt="2025-07-02T16:01:25.574" v="27" actId="26606"/>
          <ac:spMkLst>
            <pc:docMk/>
            <pc:sldMk cId="257843167" sldId="1101"/>
            <ac:spMk id="15" creationId="{7A203437-703A-4E00-A8C0-91D328D6C7C7}"/>
          </ac:spMkLst>
        </pc:spChg>
        <pc:spChg chg="add del">
          <ac:chgData name="David Veld" userId="df2d593e-9cd3-4800-bd9c-721d265c5103" providerId="ADAL" clId="{B2408FBB-9A6B-494A-9F14-14B381D4EBAA}" dt="2025-07-02T16:01:29.322" v="31" actId="26606"/>
          <ac:spMkLst>
            <pc:docMk/>
            <pc:sldMk cId="257843167" sldId="1101"/>
            <ac:spMk id="16" creationId="{99F1FFA9-D672-408C-9220-ADEEC6ABDD09}"/>
          </ac:spMkLst>
        </pc:spChg>
        <pc:spChg chg="add del">
          <ac:chgData name="David Veld" userId="df2d593e-9cd3-4800-bd9c-721d265c5103" providerId="ADAL" clId="{B2408FBB-9A6B-494A-9F14-14B381D4EBAA}" dt="2025-07-02T16:01:25.574" v="27" actId="26606"/>
          <ac:spMkLst>
            <pc:docMk/>
            <pc:sldMk cId="257843167" sldId="1101"/>
            <ac:spMk id="17" creationId="{CD84038B-4A56-439B-A184-79B2D4506692}"/>
          </ac:spMkLst>
        </pc:spChg>
        <pc:spChg chg="add del">
          <ac:chgData name="David Veld" userId="df2d593e-9cd3-4800-bd9c-721d265c5103" providerId="ADAL" clId="{B2408FBB-9A6B-494A-9F14-14B381D4EBAA}" dt="2025-07-02T16:01:25.574" v="27" actId="26606"/>
          <ac:spMkLst>
            <pc:docMk/>
            <pc:sldMk cId="257843167" sldId="1101"/>
            <ac:spMk id="19" creationId="{4F96EE13-2C4D-4262-812E-DDE5FC35F0AD}"/>
          </ac:spMkLst>
        </pc:spChg>
        <pc:spChg chg="add del">
          <ac:chgData name="David Veld" userId="df2d593e-9cd3-4800-bd9c-721d265c5103" providerId="ADAL" clId="{B2408FBB-9A6B-494A-9F14-14B381D4EBAA}" dt="2025-07-02T16:01:27.464" v="29" actId="26606"/>
          <ac:spMkLst>
            <pc:docMk/>
            <pc:sldMk cId="257843167" sldId="1101"/>
            <ac:spMk id="25" creationId="{EAED1919-54A1-41C9-B30B-A3FF3F58E38B}"/>
          </ac:spMkLst>
        </pc:spChg>
        <pc:spChg chg="add del">
          <ac:chgData name="David Veld" userId="df2d593e-9cd3-4800-bd9c-721d265c5103" providerId="ADAL" clId="{B2408FBB-9A6B-494A-9F14-14B381D4EBAA}" dt="2025-07-02T16:01:27.464" v="29" actId="26606"/>
          <ac:spMkLst>
            <pc:docMk/>
            <pc:sldMk cId="257843167" sldId="1101"/>
            <ac:spMk id="31" creationId="{FFFEB18F-F81F-4CED-BE64-EB888A77C3B8}"/>
          </ac:spMkLst>
        </pc:spChg>
        <pc:grpChg chg="add del">
          <ac:chgData name="David Veld" userId="df2d593e-9cd3-4800-bd9c-721d265c5103" providerId="ADAL" clId="{B2408FBB-9A6B-494A-9F14-14B381D4EBAA}" dt="2025-07-02T16:01:27.464" v="29" actId="26606"/>
          <ac:grpSpMkLst>
            <pc:docMk/>
            <pc:sldMk cId="257843167" sldId="1101"/>
            <ac:grpSpMk id="13" creationId="{00C7DD97-49DC-4BFD-951D-CFF51B976DE9}"/>
          </ac:grpSpMkLst>
        </pc:grpChg>
        <pc:grpChg chg="add del">
          <ac:chgData name="David Veld" userId="df2d593e-9cd3-4800-bd9c-721d265c5103" providerId="ADAL" clId="{B2408FBB-9A6B-494A-9F14-14B381D4EBAA}" dt="2025-07-02T16:01:27.464" v="29" actId="26606"/>
          <ac:grpSpMkLst>
            <pc:docMk/>
            <pc:sldMk cId="257843167" sldId="1101"/>
            <ac:grpSpMk id="21" creationId="{176786CF-68E6-476D-909E-8522718B7BE0}"/>
          </ac:grpSpMkLst>
        </pc:grpChg>
        <pc:grpChg chg="add del">
          <ac:chgData name="David Veld" userId="df2d593e-9cd3-4800-bd9c-721d265c5103" providerId="ADAL" clId="{B2408FBB-9A6B-494A-9F14-14B381D4EBAA}" dt="2025-07-02T16:01:27.464" v="29" actId="26606"/>
          <ac:grpSpMkLst>
            <pc:docMk/>
            <pc:sldMk cId="257843167" sldId="1101"/>
            <ac:grpSpMk id="27" creationId="{00E015F5-1A99-4E40-BC3D-7707802996B5}"/>
          </ac:grpSpMkLst>
        </pc:grpChg>
        <pc:grpChg chg="add del">
          <ac:chgData name="David Veld" userId="df2d593e-9cd3-4800-bd9c-721d265c5103" providerId="ADAL" clId="{B2408FBB-9A6B-494A-9F14-14B381D4EBAA}" dt="2025-07-02T16:01:27.464" v="29" actId="26606"/>
          <ac:grpSpMkLst>
            <pc:docMk/>
            <pc:sldMk cId="257843167" sldId="1101"/>
            <ac:grpSpMk id="33" creationId="{A04977CB-3825-471A-A590-C57F8C350306}"/>
          </ac:grpSpMkLst>
        </pc:grpChg>
        <pc:picChg chg="add mod">
          <ac:chgData name="David Veld" userId="df2d593e-9cd3-4800-bd9c-721d265c5103" providerId="ADAL" clId="{B2408FBB-9A6B-494A-9F14-14B381D4EBAA}" dt="2025-07-02T16:01:43.918" v="34" actId="1076"/>
          <ac:picMkLst>
            <pc:docMk/>
            <pc:sldMk cId="257843167" sldId="1101"/>
            <ac:picMk id="3" creationId="{1F66A481-6684-FE9C-BB04-464F5983D84A}"/>
          </ac:picMkLst>
        </pc:picChg>
        <pc:picChg chg="mod ord">
          <ac:chgData name="David Veld" userId="df2d593e-9cd3-4800-bd9c-721d265c5103" providerId="ADAL" clId="{B2408FBB-9A6B-494A-9F14-14B381D4EBAA}" dt="2025-07-02T16:01:39.224" v="33" actId="1076"/>
          <ac:picMkLst>
            <pc:docMk/>
            <pc:sldMk cId="257843167" sldId="1101"/>
            <ac:picMk id="5" creationId="{79727599-D206-52DB-CAEB-0E087F1B5FE1}"/>
          </ac:picMkLst>
        </pc:picChg>
        <pc:picChg chg="del">
          <ac:chgData name="David Veld" userId="df2d593e-9cd3-4800-bd9c-721d265c5103" providerId="ADAL" clId="{B2408FBB-9A6B-494A-9F14-14B381D4EBAA}" dt="2025-07-02T15:54:23.322" v="1" actId="478"/>
          <ac:picMkLst>
            <pc:docMk/>
            <pc:sldMk cId="257843167" sldId="1101"/>
            <ac:picMk id="8" creationId="{575B44AF-28C7-2547-B564-90520885467F}"/>
          </ac:picMkLst>
        </pc:picChg>
      </pc:sldChg>
      <pc:sldChg chg="delSp mod">
        <pc:chgData name="David Veld" userId="df2d593e-9cd3-4800-bd9c-721d265c5103" providerId="ADAL" clId="{B2408FBB-9A6B-494A-9F14-14B381D4EBAA}" dt="2025-07-02T16:06:36.595" v="43" actId="478"/>
        <pc:sldMkLst>
          <pc:docMk/>
          <pc:sldMk cId="336811021" sldId="1103"/>
        </pc:sldMkLst>
        <pc:picChg chg="del">
          <ac:chgData name="David Veld" userId="df2d593e-9cd3-4800-bd9c-721d265c5103" providerId="ADAL" clId="{B2408FBB-9A6B-494A-9F14-14B381D4EBAA}" dt="2025-07-02T16:06:36.595" v="43" actId="478"/>
          <ac:picMkLst>
            <pc:docMk/>
            <pc:sldMk cId="336811021" sldId="1103"/>
            <ac:picMk id="11" creationId="{951C30E9-38B5-0E3A-121D-0E4EC3D6783F}"/>
          </ac:picMkLst>
        </pc:picChg>
      </pc:sldChg>
      <pc:sldChg chg="addSp delSp modSp mod">
        <pc:chgData name="David Veld" userId="df2d593e-9cd3-4800-bd9c-721d265c5103" providerId="ADAL" clId="{B2408FBB-9A6B-494A-9F14-14B381D4EBAA}" dt="2025-07-02T16:00:57.601" v="25" actId="21"/>
        <pc:sldMkLst>
          <pc:docMk/>
          <pc:sldMk cId="551932470" sldId="1110"/>
        </pc:sldMkLst>
        <pc:picChg chg="add del mod">
          <ac:chgData name="David Veld" userId="df2d593e-9cd3-4800-bd9c-721d265c5103" providerId="ADAL" clId="{B2408FBB-9A6B-494A-9F14-14B381D4EBAA}" dt="2025-07-02T16:00:57.601" v="25" actId="21"/>
          <ac:picMkLst>
            <pc:docMk/>
            <pc:sldMk cId="551932470" sldId="1110"/>
            <ac:picMk id="5" creationId="{3060F7DF-22AD-E10C-C17D-B60367B69213}"/>
          </ac:picMkLst>
        </pc:picChg>
        <pc:picChg chg="del">
          <ac:chgData name="David Veld" userId="df2d593e-9cd3-4800-bd9c-721d265c5103" providerId="ADAL" clId="{B2408FBB-9A6B-494A-9F14-14B381D4EBAA}" dt="2025-07-02T16:00:52.617" v="24" actId="478"/>
          <ac:picMkLst>
            <pc:docMk/>
            <pc:sldMk cId="551932470" sldId="1110"/>
            <ac:picMk id="11" creationId="{C39AE08A-94B4-C6D1-E422-9F2D38F9657D}"/>
          </ac:picMkLst>
        </pc:picChg>
      </pc:sldChg>
      <pc:sldChg chg="addSp modSp">
        <pc:chgData name="David Veld" userId="df2d593e-9cd3-4800-bd9c-721d265c5103" providerId="ADAL" clId="{B2408FBB-9A6B-494A-9F14-14B381D4EBAA}" dt="2025-07-02T16:06:29.807" v="42"/>
        <pc:sldMkLst>
          <pc:docMk/>
          <pc:sldMk cId="3451739674" sldId="1117"/>
        </pc:sldMkLst>
        <pc:picChg chg="add mod">
          <ac:chgData name="David Veld" userId="df2d593e-9cd3-4800-bd9c-721d265c5103" providerId="ADAL" clId="{B2408FBB-9A6B-494A-9F14-14B381D4EBAA}" dt="2025-07-02T16:06:29.807" v="42"/>
          <ac:picMkLst>
            <pc:docMk/>
            <pc:sldMk cId="3451739674" sldId="1117"/>
            <ac:picMk id="14" creationId="{FA006AC8-9BE8-94FB-9BB3-7570652DC2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5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B5D9EB1F-1062-4E64-9DED-C7BE8B770281}" type="datetimeFigureOut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1425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5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9306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5" y="9429306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E61E83CD-E355-484E-8BE4-330B6C511B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92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93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0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88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2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7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1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3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163DE3BF-E3FE-41CB-9CC8-04CC329604A2}" type="datetimeFigureOut">
              <a:rPr lang="en-GB" smtClean="0"/>
              <a:pPr/>
              <a:t>20/10/2025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6EEE6F22-3F59-472C-922D-6FAAE92F1D5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1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hyperlink" Target="https://github.com/DavidVeld/CarboLifeCalc/wiki/05.-The-Calculatio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Veld/CarboLifeCalc/wiki" TargetMode="External"/><Relationship Id="rId2" Type="http://schemas.openxmlformats.org/officeDocument/2006/relationships/hyperlink" Target="https://github.com/DavidVeld/CarboLifeCal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68A4F6-E45B-5F44-92A2-A1BB3D4BD75F}"/>
              </a:ext>
            </a:extLst>
          </p:cNvPr>
          <p:cNvSpPr txBox="1"/>
          <p:nvPr/>
        </p:nvSpPr>
        <p:spPr>
          <a:xfrm>
            <a:off x="8961120" y="418899"/>
            <a:ext cx="323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Embodied Carbon Calculations Using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Carbo Life Calculator</a:t>
            </a:r>
            <a:r>
              <a:rPr lang="en-GB" sz="20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©</a:t>
            </a:r>
          </a:p>
        </p:txBody>
      </p:sp>
      <p:pic>
        <p:nvPicPr>
          <p:cNvPr id="5" name="Picture 4" descr="A green and red pie chart&#10;&#10;AI-generated content may be incorrect.">
            <a:extLst>
              <a:ext uri="{FF2B5EF4-FFF2-40B4-BE49-F238E27FC236}">
                <a16:creationId xmlns:a16="http://schemas.microsoft.com/office/drawing/2014/main" id="{79727599-D206-52DB-CAEB-0E087F1B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2" y="2736010"/>
            <a:ext cx="4121990" cy="41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7D60-0E3B-A153-34C0-CB95091CB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DB1159-0E22-89A4-AB3A-CF68EA75C453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Model Preparation – Concrete Strengths &amp; Steel Sections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75AB2-3945-774E-BC5B-3E4FFE97CC59}"/>
              </a:ext>
            </a:extLst>
          </p:cNvPr>
          <p:cNvSpPr/>
          <p:nvPr/>
        </p:nvSpPr>
        <p:spPr>
          <a:xfrm>
            <a:off x="425212" y="1243591"/>
            <a:ext cx="11323876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badi" panose="020B0604020104020204" pitchFamily="34" charset="0"/>
              </a:rPr>
              <a:t>Your concrete strength (and mixes*) and steel section types have a big impact on ECO2**</a:t>
            </a:r>
          </a:p>
          <a:p>
            <a:endParaRPr lang="en-GB" sz="2000" dirty="0">
              <a:latin typeface="Abadi" panose="020B0604020104020204" pitchFamily="34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Substructure / Slabs / Columns / Walls / Beams (framing) will be isolated for you to allocate concrete mixes against.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If you need to sub-divide these groups, agree with your technician a parameter to use for identifier. </a:t>
            </a:r>
          </a:p>
          <a:p>
            <a:pPr lvl="4"/>
            <a:endParaRPr lang="en-GB" sz="2000" dirty="0">
              <a:latin typeface="Abadi" panose="020B0604020104020204" pitchFamily="34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Revit does not differentiate plate / open section / closed section / cold rolled steel, all of which have different ECO2 factors.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GB" sz="2000" u="sng" dirty="0">
                <a:latin typeface="Abadi" panose="020B0604020104020204" pitchFamily="34" charset="0"/>
              </a:rPr>
              <a:t>Agree with your technician a parameter </a:t>
            </a:r>
            <a:r>
              <a:rPr lang="en-GB" sz="2000" dirty="0">
                <a:latin typeface="Abadi" panose="020B0604020104020204" pitchFamily="34" charset="0"/>
              </a:rPr>
              <a:t>to use to identify section type.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endParaRPr lang="en-GB" sz="2000" dirty="0">
              <a:latin typeface="Abadi" panose="020B0604020104020204" pitchFamily="34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endParaRPr lang="en-GB" sz="2000" dirty="0">
              <a:latin typeface="Abadi" panose="020B0604020104020204" pitchFamily="34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endParaRPr lang="en-GB" sz="2000" dirty="0">
              <a:latin typeface="Abadi" panose="020B0604020104020204" pitchFamily="34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Abadi" panose="020B0604020104020204" pitchFamily="34" charset="0"/>
              </a:rPr>
              <a:t>Certain geometries in Revit do not represent the “real” geometries such as </a:t>
            </a:r>
            <a:r>
              <a:rPr lang="en-GB" sz="1400" dirty="0" err="1">
                <a:solidFill>
                  <a:srgbClr val="FF0000"/>
                </a:solidFill>
                <a:latin typeface="Abadi" panose="020B0604020104020204" pitchFamily="34" charset="0"/>
              </a:rPr>
              <a:t>Hollocore</a:t>
            </a:r>
            <a:r>
              <a:rPr lang="en-GB" sz="1400" dirty="0">
                <a:solidFill>
                  <a:srgbClr val="FF0000"/>
                </a:solidFill>
                <a:latin typeface="Abadi" panose="020B0604020104020204" pitchFamily="34" charset="0"/>
              </a:rPr>
              <a:t> slabs / metal decks / timber stud walls / secant piled walls etc. </a:t>
            </a:r>
          </a:p>
          <a:p>
            <a:r>
              <a:rPr lang="en-GB" sz="1400" dirty="0">
                <a:latin typeface="Abadi" panose="020B0604020104020204" pitchFamily="34" charset="0"/>
              </a:rPr>
              <a:t>Agree with your technician a parameter to use for a “correction value”.</a:t>
            </a:r>
          </a:p>
          <a:p>
            <a:r>
              <a:rPr lang="en-GB" sz="1400" dirty="0">
                <a:latin typeface="Abadi" panose="020B0604020104020204" pitchFamily="34" charset="0"/>
              </a:rPr>
              <a:t>*We only consider 25% GGBS mixes, unless specifically asked by the Client</a:t>
            </a:r>
          </a:p>
          <a:p>
            <a:r>
              <a:rPr lang="en-GB" sz="1400" dirty="0">
                <a:latin typeface="Abadi" panose="020B0604020104020204" pitchFamily="34" charset="0"/>
              </a:rPr>
              <a:t>**If substantial in your design. Consider accuracy required vs time efficiency.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E540A8-5EBF-CD79-FC6B-BDA073AB624C}"/>
              </a:ext>
            </a:extLst>
          </p:cNvPr>
          <p:cNvGrpSpPr/>
          <p:nvPr/>
        </p:nvGrpSpPr>
        <p:grpSpPr>
          <a:xfrm>
            <a:off x="868482" y="1919484"/>
            <a:ext cx="1652217" cy="2799004"/>
            <a:chOff x="839951" y="1868140"/>
            <a:chExt cx="2145646" cy="3634918"/>
          </a:xfrm>
        </p:grpSpPr>
        <p:pic>
          <p:nvPicPr>
            <p:cNvPr id="3076" name="Picture 4" descr="44+ Thousand Cubes Concrete Royalty-Free Images, Stock Photos &amp; Pictures |  Shutterstock">
              <a:extLst>
                <a:ext uri="{FF2B5EF4-FFF2-40B4-BE49-F238E27FC236}">
                  <a16:creationId xmlns:a16="http://schemas.microsoft.com/office/drawing/2014/main" id="{35584369-6C46-FAED-CD76-75CBAA734D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6" t="11918" r="16912" b="5062"/>
            <a:stretch>
              <a:fillRect/>
            </a:stretch>
          </p:blipFill>
          <p:spPr bwMode="auto">
            <a:xfrm>
              <a:off x="942390" y="1868140"/>
              <a:ext cx="1940768" cy="181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BM Steel 203 x 203 x 46KG Universal Column Red Primer Painted - BSEN10025-2 S355J0">
              <a:extLst>
                <a:ext uri="{FF2B5EF4-FFF2-40B4-BE49-F238E27FC236}">
                  <a16:creationId xmlns:a16="http://schemas.microsoft.com/office/drawing/2014/main" id="{EF2EEF7F-33DC-4912-5432-1575206C88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03" t="22360" r="14943" b="23129"/>
            <a:stretch>
              <a:fillRect/>
            </a:stretch>
          </p:blipFill>
          <p:spPr bwMode="auto">
            <a:xfrm>
              <a:off x="839951" y="3685599"/>
              <a:ext cx="2145646" cy="181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138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BF92-5F7A-495E-EFE3-BB7FB150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13E8FD-B04F-6D91-4473-F8A8AB6B47A4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Model Preparation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90F5A-CC0C-7F68-6E54-7B147010F50D}"/>
              </a:ext>
            </a:extLst>
          </p:cNvPr>
          <p:cNvSpPr txBox="1"/>
          <p:nvPr/>
        </p:nvSpPr>
        <p:spPr>
          <a:xfrm>
            <a:off x="4492634" y="2055990"/>
            <a:ext cx="372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Model Preparation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1420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E01B1-0F98-14DD-C855-11BCA196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4CEF71-A86E-82FB-3533-341CA697E4D5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Model Preparation – Scope &amp; Extents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3C477-EF44-E62F-B8F4-09042F263CB0}"/>
              </a:ext>
            </a:extLst>
          </p:cNvPr>
          <p:cNvSpPr/>
          <p:nvPr/>
        </p:nvSpPr>
        <p:spPr>
          <a:xfrm>
            <a:off x="425212" y="1356946"/>
            <a:ext cx="5670788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badi" panose="020B0604020104020204" pitchFamily="34" charset="0"/>
              </a:rPr>
              <a:t>Carbo Life imports what it sees!</a:t>
            </a:r>
          </a:p>
          <a:p>
            <a:pPr marL="457200" indent="-457200">
              <a:buAutoNum type="arabicPeriod"/>
            </a:pPr>
            <a:r>
              <a:rPr lang="en-GB" sz="2000" dirty="0">
                <a:latin typeface="Abadi" panose="020B0604020104020204" pitchFamily="34" charset="0"/>
              </a:rPr>
              <a:t>Open a 3D View</a:t>
            </a:r>
          </a:p>
          <a:p>
            <a:pPr marL="457200" indent="-457200">
              <a:buAutoNum type="arabicPeriod"/>
            </a:pPr>
            <a:r>
              <a:rPr lang="en-GB" sz="2000" dirty="0">
                <a:latin typeface="Abadi" panose="020B0604020104020204" pitchFamily="34" charset="0"/>
              </a:rPr>
              <a:t>Set the ‘Phase Filter’ to “Show new”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9A6C6-EDD3-BAAB-5C39-C74F5D58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5" t="20047" r="8083" b="5429"/>
          <a:stretch>
            <a:fillRect/>
          </a:stretch>
        </p:blipFill>
        <p:spPr>
          <a:xfrm>
            <a:off x="2939143" y="2556588"/>
            <a:ext cx="5337110" cy="3377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67956B-E831-1910-A81F-5B83E4C129BC}"/>
              </a:ext>
            </a:extLst>
          </p:cNvPr>
          <p:cNvSpPr/>
          <p:nvPr/>
        </p:nvSpPr>
        <p:spPr>
          <a:xfrm>
            <a:off x="6096000" y="1052853"/>
            <a:ext cx="5670788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badi" panose="020B0604020104020204" pitchFamily="34" charset="0"/>
              </a:rPr>
              <a:t> </a:t>
            </a:r>
          </a:p>
          <a:p>
            <a:pPr marL="457200" indent="-457200">
              <a:buAutoNum type="arabicPeriod" startAt="3"/>
            </a:pPr>
            <a:r>
              <a:rPr lang="en-GB" sz="2000" dirty="0">
                <a:latin typeface="Abadi" panose="020B0604020104020204" pitchFamily="34" charset="0"/>
              </a:rPr>
              <a:t>Hide/filter out anything you don’t want included</a:t>
            </a:r>
          </a:p>
          <a:p>
            <a:pPr marL="457200" indent="-457200">
              <a:buAutoNum type="arabicPeriod" startAt="3"/>
            </a:pPr>
            <a:r>
              <a:rPr lang="en-GB" sz="2000" dirty="0">
                <a:latin typeface="Abadi" panose="020B0604020104020204" pitchFamily="34" charset="0"/>
              </a:rPr>
              <a:t>Make sure your pile lengths are accurate!</a:t>
            </a:r>
          </a:p>
          <a:p>
            <a:pPr marL="457200" indent="-457200">
              <a:buAutoNum type="arabicPeriod"/>
            </a:pPr>
            <a:endParaRPr lang="en-GB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8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BD4E-8AFB-4828-EFB0-65A1CE8A6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687840F7-8F23-089E-00A4-454F8FCE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BE7B6-22ED-9C6E-1335-BEDA829CF9E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3B114-A281-5D49-3462-70DCE1C2B85D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Revit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CC6F5-737F-9143-C736-B53056B57B66}"/>
              </a:ext>
            </a:extLst>
          </p:cNvPr>
          <p:cNvSpPr/>
          <p:nvPr/>
        </p:nvSpPr>
        <p:spPr>
          <a:xfrm>
            <a:off x="8981645" y="1140131"/>
            <a:ext cx="21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904CD7-5B26-2318-D12E-D65CE5F123F0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7328A8-E8CE-23D6-616A-B38964A2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60" y="1647963"/>
            <a:ext cx="5941220" cy="45323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FBD7E-AEC8-C6F2-35D0-AD562722EA26}"/>
              </a:ext>
            </a:extLst>
          </p:cNvPr>
          <p:cNvSpPr/>
          <p:nvPr/>
        </p:nvSpPr>
        <p:spPr>
          <a:xfrm>
            <a:off x="4703906" y="363767"/>
            <a:ext cx="2333200" cy="1111349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2" name="Picture 1" descr="A green and red pie chart&#10;&#10;AI-generated content may be incorrect.">
            <a:extLst>
              <a:ext uri="{FF2B5EF4-FFF2-40B4-BE49-F238E27FC236}">
                <a16:creationId xmlns:a16="http://schemas.microsoft.com/office/drawing/2014/main" id="{45D77CF6-3D99-73FB-2712-6DF6DEEA5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32" y="559547"/>
            <a:ext cx="636919" cy="6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4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6ABC8-E656-D58F-E135-4BCAC7F1E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BE268-962B-4171-5A43-11B949B65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56" y="1647412"/>
            <a:ext cx="6212546" cy="4795908"/>
          </a:xfrm>
          <a:prstGeom prst="rect">
            <a:avLst/>
          </a:prstGeom>
        </p:spPr>
      </p:pic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641A2276-465D-860F-F407-FEC0F03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967ED-B3AE-D2FC-EC48-F6504BAB0744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A7389-9AEC-7163-647F-CD23E03D6F86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Revit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8448D4-B456-8EEC-BFA3-1168F2B6D9D4}"/>
              </a:ext>
            </a:extLst>
          </p:cNvPr>
          <p:cNvSpPr/>
          <p:nvPr/>
        </p:nvSpPr>
        <p:spPr>
          <a:xfrm>
            <a:off x="7832857" y="801266"/>
            <a:ext cx="232913" cy="232913"/>
          </a:xfrm>
          <a:prstGeom prst="ellipse">
            <a:avLst/>
          </a:prstGeom>
          <a:solidFill>
            <a:srgbClr val="DF5429"/>
          </a:solidFill>
          <a:ln>
            <a:solidFill>
              <a:srgbClr val="DF5429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9894C-17FF-1DFF-8217-875F6B6519BC}"/>
              </a:ext>
            </a:extLst>
          </p:cNvPr>
          <p:cNvSpPr txBox="1"/>
          <p:nvPr/>
        </p:nvSpPr>
        <p:spPr>
          <a:xfrm>
            <a:off x="7234167" y="1625609"/>
            <a:ext cx="4620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badi" panose="020B0604020104020204" pitchFamily="34" charset="0"/>
              </a:rPr>
              <a:t>The Import Dialog Window defines how the software translates Revit elements to </a:t>
            </a:r>
            <a:r>
              <a:rPr lang="en-GB" sz="2000" dirty="0" err="1">
                <a:latin typeface="Abadi" panose="020B0604020104020204" pitchFamily="34" charset="0"/>
              </a:rPr>
              <a:t>CarboLife</a:t>
            </a:r>
            <a:r>
              <a:rPr lang="en-GB" sz="2000" dirty="0">
                <a:latin typeface="Abadi" panose="020B0604020104020204" pitchFamily="34" charset="0"/>
              </a:rPr>
              <a:t> Elements. </a:t>
            </a:r>
          </a:p>
          <a:p>
            <a:endParaRPr lang="en-GB" sz="2000" dirty="0">
              <a:latin typeface="Abadi" panose="020B0604020104020204" pitchFamily="34" charset="0"/>
            </a:endParaRPr>
          </a:p>
          <a:p>
            <a:r>
              <a:rPr lang="en-GB" sz="2000" dirty="0">
                <a:latin typeface="Abadi" panose="020B0604020104020204" pitchFamily="34" charset="0"/>
              </a:rPr>
              <a:t>Example: if you have Concrete Strength / Steel Type variations within component types, change to: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789D6-FEA2-220C-653B-211CB0241E3D}"/>
              </a:ext>
            </a:extLst>
          </p:cNvPr>
          <p:cNvSpPr/>
          <p:nvPr/>
        </p:nvSpPr>
        <p:spPr>
          <a:xfrm flipH="1">
            <a:off x="556489" y="1606590"/>
            <a:ext cx="6387774" cy="493223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04DBF-2342-AD2F-4678-A947BC69D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210" y="3933964"/>
            <a:ext cx="3330229" cy="8458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DEB7BA-7F79-9897-A8EA-47F9124DEA3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495105" y="3610947"/>
            <a:ext cx="1271105" cy="7459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170D2-0DC6-3176-223D-E9636E5CB9E8}"/>
              </a:ext>
            </a:extLst>
          </p:cNvPr>
          <p:cNvCxnSpPr>
            <a:cxnSpLocks/>
          </p:cNvCxnSpPr>
          <p:nvPr/>
        </p:nvCxnSpPr>
        <p:spPr>
          <a:xfrm flipH="1">
            <a:off x="1772815" y="5357066"/>
            <a:ext cx="5682344" cy="36885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E9FFF9-366F-5C4E-572E-D05B821CDA98}"/>
              </a:ext>
            </a:extLst>
          </p:cNvPr>
          <p:cNvSpPr txBox="1"/>
          <p:nvPr/>
        </p:nvSpPr>
        <p:spPr>
          <a:xfrm>
            <a:off x="7466578" y="5041071"/>
            <a:ext cx="4171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badi" panose="020B0604020104020204" pitchFamily="34" charset="0"/>
              </a:rPr>
              <a:t>Generic values are default. Update at stage 4/5 once rebar rates are known.</a:t>
            </a:r>
          </a:p>
          <a:p>
            <a:endParaRPr lang="en-GB" sz="2000" dirty="0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6D5C0-AAE0-A7A8-AAA5-2B2B1973B817}"/>
              </a:ext>
            </a:extLst>
          </p:cNvPr>
          <p:cNvSpPr/>
          <p:nvPr/>
        </p:nvSpPr>
        <p:spPr>
          <a:xfrm>
            <a:off x="8981645" y="1140131"/>
            <a:ext cx="21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88D714-6CAD-BDDA-7194-538D12433128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reen and red pie chart&#10;&#10;AI-generated content may be incorrect.">
            <a:extLst>
              <a:ext uri="{FF2B5EF4-FFF2-40B4-BE49-F238E27FC236}">
                <a16:creationId xmlns:a16="http://schemas.microsoft.com/office/drawing/2014/main" id="{FEC10B0D-FCEC-1997-749C-60C81BC26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32" y="559547"/>
            <a:ext cx="636919" cy="6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9F484-5ABC-B98A-3DAD-FED46C0B6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D7546-33BF-3F4F-1B0C-828386D0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56" y="1647412"/>
            <a:ext cx="6212546" cy="4795908"/>
          </a:xfrm>
          <a:prstGeom prst="rect">
            <a:avLst/>
          </a:prstGeom>
        </p:spPr>
      </p:pic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70A21D18-EDA5-86A4-BE66-FF3C269A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ADA103-4A7A-E095-3F99-C881494BC38E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68A3E-5956-590D-32CD-4EBD09164ECB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CarboLifeRevit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4DA2DB4B-D89A-3163-9C3D-67466A84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45" y="216340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04974D-2584-9881-0BE3-6653CFA85726}"/>
              </a:ext>
            </a:extLst>
          </p:cNvPr>
          <p:cNvSpPr/>
          <p:nvPr/>
        </p:nvSpPr>
        <p:spPr>
          <a:xfrm>
            <a:off x="8925458" y="799061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1107C6-48A8-2E85-E576-FD09C6E8757A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F2E2C7-DC97-DF7B-B28D-35B6B59D14CB}"/>
              </a:ext>
            </a:extLst>
          </p:cNvPr>
          <p:cNvSpPr/>
          <p:nvPr/>
        </p:nvSpPr>
        <p:spPr>
          <a:xfrm>
            <a:off x="7832857" y="801266"/>
            <a:ext cx="232913" cy="232913"/>
          </a:xfrm>
          <a:prstGeom prst="ellipse">
            <a:avLst/>
          </a:prstGeom>
          <a:solidFill>
            <a:srgbClr val="DF5429"/>
          </a:solidFill>
          <a:ln>
            <a:solidFill>
              <a:srgbClr val="DF5429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EE596-42E7-8D5F-C9B2-F512E1C0787B}"/>
              </a:ext>
            </a:extLst>
          </p:cNvPr>
          <p:cNvSpPr/>
          <p:nvPr/>
        </p:nvSpPr>
        <p:spPr>
          <a:xfrm flipH="1">
            <a:off x="725468" y="3234901"/>
            <a:ext cx="3013761" cy="35368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26B4C-5878-F2C5-425C-F5EC47A12C15}"/>
              </a:ext>
            </a:extLst>
          </p:cNvPr>
          <p:cNvSpPr/>
          <p:nvPr/>
        </p:nvSpPr>
        <p:spPr>
          <a:xfrm flipH="1">
            <a:off x="765033" y="4096183"/>
            <a:ext cx="2974195" cy="35368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BB8E7-4C80-905B-301F-FC184DE6DD60}"/>
              </a:ext>
            </a:extLst>
          </p:cNvPr>
          <p:cNvSpPr/>
          <p:nvPr/>
        </p:nvSpPr>
        <p:spPr>
          <a:xfrm flipH="1">
            <a:off x="768865" y="5097840"/>
            <a:ext cx="2970363" cy="79400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4B10DF-F665-3818-D492-1B7924EF75BB}"/>
              </a:ext>
            </a:extLst>
          </p:cNvPr>
          <p:cNvSpPr/>
          <p:nvPr/>
        </p:nvSpPr>
        <p:spPr>
          <a:xfrm flipH="1">
            <a:off x="3808633" y="2170324"/>
            <a:ext cx="2974194" cy="710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5C4D1-804D-602E-2A62-AEB9606850FE}"/>
              </a:ext>
            </a:extLst>
          </p:cNvPr>
          <p:cNvSpPr txBox="1"/>
          <p:nvPr/>
        </p:nvSpPr>
        <p:spPr>
          <a:xfrm>
            <a:off x="368063" y="32349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1AEEA2-C9B9-9F79-95BD-1A778BE668AD}"/>
              </a:ext>
            </a:extLst>
          </p:cNvPr>
          <p:cNvSpPr txBox="1"/>
          <p:nvPr/>
        </p:nvSpPr>
        <p:spPr>
          <a:xfrm>
            <a:off x="368063" y="412447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D1C61-1882-3DA2-9631-906FFDC44020}"/>
              </a:ext>
            </a:extLst>
          </p:cNvPr>
          <p:cNvSpPr txBox="1"/>
          <p:nvPr/>
        </p:nvSpPr>
        <p:spPr>
          <a:xfrm>
            <a:off x="368063" y="446619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906B5-EDB4-0607-E8AF-1DBBE42E2826}"/>
              </a:ext>
            </a:extLst>
          </p:cNvPr>
          <p:cNvSpPr txBox="1"/>
          <p:nvPr/>
        </p:nvSpPr>
        <p:spPr>
          <a:xfrm>
            <a:off x="6782828" y="18994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84CDB-5592-9116-8813-180325BF4259}"/>
              </a:ext>
            </a:extLst>
          </p:cNvPr>
          <p:cNvSpPr txBox="1"/>
          <p:nvPr/>
        </p:nvSpPr>
        <p:spPr>
          <a:xfrm>
            <a:off x="6817423" y="27672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A6B988-90E2-076F-B76D-3F3DA752E139}"/>
              </a:ext>
            </a:extLst>
          </p:cNvPr>
          <p:cNvSpPr txBox="1"/>
          <p:nvPr/>
        </p:nvSpPr>
        <p:spPr>
          <a:xfrm>
            <a:off x="6830344" y="353674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293ED-83B4-2201-82E5-F9D35E4EE32A}"/>
              </a:ext>
            </a:extLst>
          </p:cNvPr>
          <p:cNvSpPr txBox="1"/>
          <p:nvPr/>
        </p:nvSpPr>
        <p:spPr>
          <a:xfrm>
            <a:off x="389186" y="247113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F67F80-ACBD-FBF9-A2DB-1A0118EC903F}"/>
              </a:ext>
            </a:extLst>
          </p:cNvPr>
          <p:cNvSpPr/>
          <p:nvPr/>
        </p:nvSpPr>
        <p:spPr>
          <a:xfrm flipH="1">
            <a:off x="3808633" y="2877689"/>
            <a:ext cx="2974194" cy="710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714EF4-627D-1733-D4F2-798326090B73}"/>
              </a:ext>
            </a:extLst>
          </p:cNvPr>
          <p:cNvSpPr/>
          <p:nvPr/>
        </p:nvSpPr>
        <p:spPr>
          <a:xfrm flipH="1">
            <a:off x="3808633" y="3585054"/>
            <a:ext cx="2974194" cy="710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EDF892-429B-549E-237B-34B5750E7590}"/>
              </a:ext>
            </a:extLst>
          </p:cNvPr>
          <p:cNvSpPr/>
          <p:nvPr/>
        </p:nvSpPr>
        <p:spPr>
          <a:xfrm flipH="1">
            <a:off x="3808633" y="4292418"/>
            <a:ext cx="2974194" cy="9184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EBF3D9-104D-6EF1-D332-1A51FE27A9EA}"/>
              </a:ext>
            </a:extLst>
          </p:cNvPr>
          <p:cNvSpPr/>
          <p:nvPr/>
        </p:nvSpPr>
        <p:spPr>
          <a:xfrm flipH="1">
            <a:off x="3808633" y="5210914"/>
            <a:ext cx="2974194" cy="6809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98CC02-99BF-C057-5CB3-58AC2745AEFF}"/>
              </a:ext>
            </a:extLst>
          </p:cNvPr>
          <p:cNvSpPr txBox="1"/>
          <p:nvPr/>
        </p:nvSpPr>
        <p:spPr>
          <a:xfrm>
            <a:off x="6837923" y="42170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A09268-0907-F2AC-7AC6-E0CCDBA7F97E}"/>
              </a:ext>
            </a:extLst>
          </p:cNvPr>
          <p:cNvSpPr txBox="1"/>
          <p:nvPr/>
        </p:nvSpPr>
        <p:spPr>
          <a:xfrm>
            <a:off x="6845502" y="5163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22CAD6-63AA-BCEC-6541-E8CB34638DC9}"/>
              </a:ext>
            </a:extLst>
          </p:cNvPr>
          <p:cNvSpPr txBox="1"/>
          <p:nvPr/>
        </p:nvSpPr>
        <p:spPr>
          <a:xfrm>
            <a:off x="7487728" y="2000821"/>
            <a:ext cx="44169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Select an existing project file to </a:t>
            </a:r>
            <a:r>
              <a:rPr lang="en-GB" sz="1400" b="1" dirty="0">
                <a:latin typeface="Abadi" panose="020B0604020104020204" pitchFamily="34" charset="0"/>
              </a:rPr>
              <a:t>update a project.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Select a database where </a:t>
            </a:r>
            <a:r>
              <a:rPr lang="en-GB" sz="1400" dirty="0" err="1">
                <a:latin typeface="Abadi" panose="020B0604020104020204" pitchFamily="34" charset="0"/>
              </a:rPr>
              <a:t>CarboLife</a:t>
            </a:r>
            <a:r>
              <a:rPr lang="en-GB" sz="1400" dirty="0">
                <a:latin typeface="Abadi" panose="020B0604020104020204" pitchFamily="34" charset="0"/>
              </a:rPr>
              <a:t> will pick it’s embodied </a:t>
            </a:r>
            <a:r>
              <a:rPr lang="en-GB" sz="1400" b="1" dirty="0">
                <a:latin typeface="Abadi" panose="020B0604020104020204" pitchFamily="34" charset="0"/>
              </a:rPr>
              <a:t>carbon material values </a:t>
            </a:r>
            <a:r>
              <a:rPr lang="en-GB" sz="1400" dirty="0">
                <a:latin typeface="Abadi" panose="020B0604020104020204" pitchFamily="34" charset="0"/>
              </a:rPr>
              <a:t>from. This can be a *. </a:t>
            </a:r>
            <a:r>
              <a:rPr lang="en-GB" sz="1400" dirty="0" err="1">
                <a:latin typeface="Abadi" panose="020B0604020104020204" pitchFamily="34" charset="0"/>
              </a:rPr>
              <a:t>Cxml</a:t>
            </a:r>
            <a:r>
              <a:rPr lang="en-GB" sz="1400" dirty="0">
                <a:latin typeface="Abadi" panose="020B0604020104020204" pitchFamily="34" charset="0"/>
              </a:rPr>
              <a:t> (template) file or *.csv</a:t>
            </a:r>
          </a:p>
          <a:p>
            <a:pPr marL="342900" indent="-342900">
              <a:buAutoNum type="arabicPeriod"/>
            </a:pPr>
            <a:r>
              <a:rPr lang="en-GB" sz="1400" b="1" dirty="0">
                <a:latin typeface="Abadi" panose="020B0604020104020204" pitchFamily="34" charset="0"/>
              </a:rPr>
              <a:t>The element’s categories </a:t>
            </a:r>
            <a:r>
              <a:rPr lang="en-GB" sz="1400" dirty="0">
                <a:latin typeface="Abadi" panose="020B0604020104020204" pitchFamily="34" charset="0"/>
              </a:rPr>
              <a:t>are taken from the Revit Category, you can override this value for a parameter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Specify an uncertainty factor, as per RICS and </a:t>
            </a:r>
            <a:r>
              <a:rPr lang="en-GB" sz="1400" dirty="0" err="1">
                <a:latin typeface="Abadi" panose="020B0604020104020204" pitchFamily="34" charset="0"/>
              </a:rPr>
              <a:t>IstructE’s</a:t>
            </a:r>
            <a:r>
              <a:rPr lang="en-GB" sz="1400" dirty="0">
                <a:latin typeface="Abadi" panose="020B0604020104020204" pitchFamily="34" charset="0"/>
              </a:rPr>
              <a:t> Guidelines.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Check if you want to automatically </a:t>
            </a:r>
            <a:r>
              <a:rPr lang="en-GB" sz="1400" b="1" dirty="0">
                <a:latin typeface="Abadi" panose="020B0604020104020204" pitchFamily="34" charset="0"/>
              </a:rPr>
              <a:t>generate</a:t>
            </a:r>
            <a:r>
              <a:rPr lang="en-GB" sz="1400" dirty="0">
                <a:latin typeface="Abadi" panose="020B0604020104020204" pitchFamily="34" charset="0"/>
              </a:rPr>
              <a:t> </a:t>
            </a:r>
            <a:r>
              <a:rPr lang="en-GB" sz="1400" b="1" dirty="0">
                <a:latin typeface="Abadi" panose="020B0604020104020204" pitchFamily="34" charset="0"/>
              </a:rPr>
              <a:t>reinforcement</a:t>
            </a:r>
            <a:r>
              <a:rPr lang="en-GB" sz="1400" dirty="0">
                <a:latin typeface="Abadi" panose="020B0604020104020204" pitchFamily="34" charset="0"/>
              </a:rPr>
              <a:t> values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Define which property defines </a:t>
            </a:r>
            <a:r>
              <a:rPr lang="en-GB" sz="1400" b="1" dirty="0">
                <a:latin typeface="Abadi" panose="020B0604020104020204" pitchFamily="34" charset="0"/>
              </a:rPr>
              <a:t>substructures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Assign this value to better group </a:t>
            </a:r>
            <a:r>
              <a:rPr lang="en-GB" sz="1400" b="1" dirty="0">
                <a:latin typeface="Abadi" panose="020B0604020104020204" pitchFamily="34" charset="0"/>
              </a:rPr>
              <a:t>different grades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Certain elements’ volumes do not match their actual, a </a:t>
            </a:r>
            <a:r>
              <a:rPr lang="en-GB" sz="1400" b="1" dirty="0">
                <a:latin typeface="Abadi" panose="020B0604020104020204" pitchFamily="34" charset="0"/>
              </a:rPr>
              <a:t>correction</a:t>
            </a:r>
            <a:r>
              <a:rPr lang="en-GB" sz="1400" dirty="0">
                <a:latin typeface="Abadi" panose="020B0604020104020204" pitchFamily="34" charset="0"/>
              </a:rPr>
              <a:t> can fix this: </a:t>
            </a:r>
            <a:br>
              <a:rPr lang="en-GB" sz="1400" dirty="0">
                <a:latin typeface="Abadi" panose="020B0604020104020204" pitchFamily="34" charset="0"/>
              </a:rPr>
            </a:br>
            <a:r>
              <a:rPr lang="en-GB" sz="1400" dirty="0">
                <a:latin typeface="Abadi" panose="020B0604020104020204" pitchFamily="34" charset="0"/>
              </a:rPr>
              <a:t>The format would be “*.8” without quotes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If </a:t>
            </a:r>
            <a:r>
              <a:rPr lang="en-GB" sz="1400" b="1" dirty="0">
                <a:latin typeface="Abadi" panose="020B0604020104020204" pitchFamily="34" charset="0"/>
              </a:rPr>
              <a:t>existing or demolished elements </a:t>
            </a:r>
            <a:r>
              <a:rPr lang="en-GB" sz="1400" dirty="0">
                <a:latin typeface="Abadi" panose="020B0604020104020204" pitchFamily="34" charset="0"/>
              </a:rPr>
              <a:t>need to be extracted make sure these are checked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If you would like to extract &amp; group </a:t>
            </a:r>
            <a:r>
              <a:rPr lang="en-GB" sz="1400" b="1" dirty="0">
                <a:latin typeface="Abadi" panose="020B0604020104020204" pitchFamily="34" charset="0"/>
              </a:rPr>
              <a:t>any other parameter </a:t>
            </a:r>
            <a:r>
              <a:rPr lang="en-GB" sz="1400" dirty="0">
                <a:latin typeface="Abadi" panose="020B0604020104020204" pitchFamily="34" charset="0"/>
              </a:rPr>
              <a:t>make sure to fill this in.</a:t>
            </a: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AA12DC-0B57-E001-A27E-7B8976F60B5C}"/>
              </a:ext>
            </a:extLst>
          </p:cNvPr>
          <p:cNvSpPr/>
          <p:nvPr/>
        </p:nvSpPr>
        <p:spPr>
          <a:xfrm>
            <a:off x="6669988" y="1640817"/>
            <a:ext cx="2170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A9DC38-509A-ECDF-8592-100C85A19A4F}"/>
              </a:ext>
            </a:extLst>
          </p:cNvPr>
          <p:cNvSpPr/>
          <p:nvPr/>
        </p:nvSpPr>
        <p:spPr>
          <a:xfrm flipH="1">
            <a:off x="5295730" y="6180350"/>
            <a:ext cx="800270" cy="23149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5811BF-7BC5-B9F3-E525-A1561C0D2C6B}"/>
              </a:ext>
            </a:extLst>
          </p:cNvPr>
          <p:cNvSpPr/>
          <p:nvPr/>
        </p:nvSpPr>
        <p:spPr>
          <a:xfrm flipH="1">
            <a:off x="725468" y="2166789"/>
            <a:ext cx="3013761" cy="710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491A7-5E51-B460-3BAA-DDA8F3089CF5}"/>
              </a:ext>
            </a:extLst>
          </p:cNvPr>
          <p:cNvSpPr txBox="1"/>
          <p:nvPr/>
        </p:nvSpPr>
        <p:spPr>
          <a:xfrm>
            <a:off x="5017153" y="6385478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Start Import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85017C-92DA-06D5-F592-0A5D0A94C8F8}"/>
              </a:ext>
            </a:extLst>
          </p:cNvPr>
          <p:cNvSpPr/>
          <p:nvPr/>
        </p:nvSpPr>
        <p:spPr>
          <a:xfrm flipH="1">
            <a:off x="765031" y="4449871"/>
            <a:ext cx="2970363" cy="64797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AADF2-5275-8F3B-2F58-FDD941DA77DB}"/>
              </a:ext>
            </a:extLst>
          </p:cNvPr>
          <p:cNvSpPr txBox="1"/>
          <p:nvPr/>
        </p:nvSpPr>
        <p:spPr>
          <a:xfrm>
            <a:off x="368063" y="50140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0846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8B19-C7C0-7A98-1293-1E895F8EB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063AA0B0-6B09-3FD1-5752-12156E051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AE46F-E678-6834-9541-DDFF812D2C80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FDE48-55EB-B368-0421-62EC8C3057BA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CarboLifeRevit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25C4FBEC-6FD8-8851-76DD-CB627EC4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45" y="216340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BB9E1C-371E-7A24-0FE5-AB9ED4E3EEBB}"/>
              </a:ext>
            </a:extLst>
          </p:cNvPr>
          <p:cNvSpPr/>
          <p:nvPr/>
        </p:nvSpPr>
        <p:spPr>
          <a:xfrm>
            <a:off x="8925458" y="799061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90F5BC-00A0-84EB-4CD9-54D6E14E3D36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0C9849-ED87-AB93-43AA-59D5216B5C6D}"/>
              </a:ext>
            </a:extLst>
          </p:cNvPr>
          <p:cNvSpPr/>
          <p:nvPr/>
        </p:nvSpPr>
        <p:spPr>
          <a:xfrm>
            <a:off x="7832857" y="801266"/>
            <a:ext cx="232913" cy="232913"/>
          </a:xfrm>
          <a:prstGeom prst="ellipse">
            <a:avLst/>
          </a:prstGeom>
          <a:solidFill>
            <a:srgbClr val="DF5429"/>
          </a:solidFill>
          <a:ln>
            <a:solidFill>
              <a:srgbClr val="DF5429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4C73B-C088-24D7-942B-C9006F56F109}"/>
              </a:ext>
            </a:extLst>
          </p:cNvPr>
          <p:cNvSpPr txBox="1"/>
          <p:nvPr/>
        </p:nvSpPr>
        <p:spPr>
          <a:xfrm>
            <a:off x="4665163" y="2055990"/>
            <a:ext cx="283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Extraction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1817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D16A-4A09-0781-A10A-107C386D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0D1F47-D2A2-D1BD-5647-1AF91418319C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428443C2-F649-0109-3969-B8D062B9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88C9C7-B53B-59B4-CAC8-59F6FDC2402D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A60E9-9F8A-472B-0494-BF39A897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82" y="1915064"/>
            <a:ext cx="6574980" cy="41056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C77297-5DBC-702A-F88E-08CC72185183}"/>
              </a:ext>
            </a:extLst>
          </p:cNvPr>
          <p:cNvSpPr/>
          <p:nvPr/>
        </p:nvSpPr>
        <p:spPr>
          <a:xfrm flipH="1">
            <a:off x="531898" y="1857327"/>
            <a:ext cx="6674186" cy="426805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7BE2B-D274-05DE-D794-AD5F89425D16}"/>
              </a:ext>
            </a:extLst>
          </p:cNvPr>
          <p:cNvSpPr txBox="1"/>
          <p:nvPr/>
        </p:nvSpPr>
        <p:spPr>
          <a:xfrm>
            <a:off x="7487728" y="2000821"/>
            <a:ext cx="4416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badi" panose="020B0604020104020204" pitchFamily="34" charset="0"/>
              </a:rPr>
              <a:t>After pressing “Ok &amp; Import” the Carbo Life Calculator UI will pop up and present its initial best-guess embodied carbon calculation.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THE BETTER THE IMPORT DATA THE BETTER &amp; ACCURATE THE CALCULATION</a:t>
            </a:r>
          </a:p>
          <a:p>
            <a:endParaRPr lang="en-GB" sz="1400" b="1" dirty="0">
              <a:solidFill>
                <a:srgbClr val="C00000"/>
              </a:solidFill>
              <a:latin typeface="Abadi" panose="020B0604020104020204" pitchFamily="34" charset="0"/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THE UI IS DISCONNECTED FROM THE MODEL, YOU CANNOT BREAK THE REVIT MODEL THROUGH CARBOLIFE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064B1D-1EB0-3483-E7EE-F905F78F3F16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9" name="Picture 18" descr="A green and red pie chart&#10;&#10;AI-generated content may be incorrect.">
            <a:extLst>
              <a:ext uri="{FF2B5EF4-FFF2-40B4-BE49-F238E27FC236}">
                <a16:creationId xmlns:a16="http://schemas.microsoft.com/office/drawing/2014/main" id="{698FBBCD-8293-1590-4E8F-1974B1A6A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FDB42E-FDEF-4683-45F8-5E7E1E362D2F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3B69529-D230-9305-291E-E305322E6376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7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F650C-0E27-B3EF-9978-958E08EC2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2A526F5-8751-60F4-BA5D-DF99E114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82" y="1915064"/>
            <a:ext cx="6574980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8CAB2-3C75-A5EE-1929-1022D9354F4F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77BEF3-101C-359A-9D18-BD7CBF4F8DD6}"/>
              </a:ext>
            </a:extLst>
          </p:cNvPr>
          <p:cNvSpPr/>
          <p:nvPr/>
        </p:nvSpPr>
        <p:spPr>
          <a:xfrm flipH="1">
            <a:off x="544317" y="2158163"/>
            <a:ext cx="1916458" cy="14207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81977-2B4B-F6D3-7978-629AF7EAAA93}"/>
              </a:ext>
            </a:extLst>
          </p:cNvPr>
          <p:cNvSpPr/>
          <p:nvPr/>
        </p:nvSpPr>
        <p:spPr>
          <a:xfrm flipH="1">
            <a:off x="668865" y="2471131"/>
            <a:ext cx="5427134" cy="158840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B95FC-833E-A1F6-F12B-6E193264757E}"/>
              </a:ext>
            </a:extLst>
          </p:cNvPr>
          <p:cNvSpPr/>
          <p:nvPr/>
        </p:nvSpPr>
        <p:spPr>
          <a:xfrm flipH="1">
            <a:off x="6193762" y="2428320"/>
            <a:ext cx="897149" cy="16312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C4644-2342-5DB7-4838-CB25A1DB6213}"/>
              </a:ext>
            </a:extLst>
          </p:cNvPr>
          <p:cNvSpPr/>
          <p:nvPr/>
        </p:nvSpPr>
        <p:spPr>
          <a:xfrm flipH="1">
            <a:off x="3406444" y="4230428"/>
            <a:ext cx="2689555" cy="16312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463C0-7A21-E333-9F12-1FB9CF49EA0F}"/>
              </a:ext>
            </a:extLst>
          </p:cNvPr>
          <p:cNvSpPr/>
          <p:nvPr/>
        </p:nvSpPr>
        <p:spPr>
          <a:xfrm flipH="1">
            <a:off x="668870" y="4221802"/>
            <a:ext cx="2405710" cy="142613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78968-6C13-8612-C84D-0F9F4C25272A}"/>
              </a:ext>
            </a:extLst>
          </p:cNvPr>
          <p:cNvSpPr txBox="1"/>
          <p:nvPr/>
        </p:nvSpPr>
        <p:spPr>
          <a:xfrm>
            <a:off x="262673" y="190162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E9B03-B7E2-EC71-4EFE-180DC50EEE79}"/>
              </a:ext>
            </a:extLst>
          </p:cNvPr>
          <p:cNvSpPr txBox="1"/>
          <p:nvPr/>
        </p:nvSpPr>
        <p:spPr>
          <a:xfrm>
            <a:off x="7487728" y="2000821"/>
            <a:ext cx="44169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Global Program Options</a:t>
            </a:r>
          </a:p>
          <a:p>
            <a:pPr lvl="1"/>
            <a:r>
              <a:rPr lang="en-GB" sz="1400" dirty="0">
                <a:latin typeface="Abadi" panose="020B0604020104020204" pitchFamily="34" charset="0"/>
              </a:rPr>
              <a:t>Import / Export / Save / Open Files</a:t>
            </a:r>
          </a:p>
          <a:p>
            <a:pPr lvl="1"/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Project Areas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Graphs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Summary Text 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Calculation Scope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Target alignment graph.</a:t>
            </a: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F12F7-CFB9-0CEE-88E2-25F2E30D1BAF}"/>
              </a:ext>
            </a:extLst>
          </p:cNvPr>
          <p:cNvSpPr/>
          <p:nvPr/>
        </p:nvSpPr>
        <p:spPr>
          <a:xfrm>
            <a:off x="6669988" y="1640817"/>
            <a:ext cx="2170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CECA26-DBB5-58B1-03FC-C545D3D6EF8D}"/>
              </a:ext>
            </a:extLst>
          </p:cNvPr>
          <p:cNvSpPr/>
          <p:nvPr/>
        </p:nvSpPr>
        <p:spPr>
          <a:xfrm flipH="1">
            <a:off x="547284" y="2015250"/>
            <a:ext cx="462007" cy="14207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404F7-E43A-0A87-5407-D8D0BC57B28B}"/>
              </a:ext>
            </a:extLst>
          </p:cNvPr>
          <p:cNvSpPr txBox="1"/>
          <p:nvPr/>
        </p:nvSpPr>
        <p:spPr>
          <a:xfrm>
            <a:off x="267586" y="20862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ACFCA-9880-441C-DEA1-F80F5ECA6658}"/>
              </a:ext>
            </a:extLst>
          </p:cNvPr>
          <p:cNvSpPr txBox="1"/>
          <p:nvPr/>
        </p:nvSpPr>
        <p:spPr>
          <a:xfrm>
            <a:off x="267586" y="23526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9AFBFF-447D-A603-CC95-A40A156AE064}"/>
              </a:ext>
            </a:extLst>
          </p:cNvPr>
          <p:cNvSpPr txBox="1"/>
          <p:nvPr/>
        </p:nvSpPr>
        <p:spPr>
          <a:xfrm>
            <a:off x="264306" y="413120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13B580-2DF0-759C-D436-E726795C0668}"/>
              </a:ext>
            </a:extLst>
          </p:cNvPr>
          <p:cNvSpPr txBox="1"/>
          <p:nvPr/>
        </p:nvSpPr>
        <p:spPr>
          <a:xfrm>
            <a:off x="7121091" y="2292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2E102-54CF-EE39-8599-32A226F951A9}"/>
              </a:ext>
            </a:extLst>
          </p:cNvPr>
          <p:cNvSpPr txBox="1"/>
          <p:nvPr/>
        </p:nvSpPr>
        <p:spPr>
          <a:xfrm>
            <a:off x="6107609" y="412721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6</a:t>
            </a:r>
          </a:p>
        </p:txBody>
      </p:sp>
      <p:pic>
        <p:nvPicPr>
          <p:cNvPr id="26" name="Picture 6" descr="Setting Icon Png #342408 - Free Icons Library">
            <a:extLst>
              <a:ext uri="{FF2B5EF4-FFF2-40B4-BE49-F238E27FC236}">
                <a16:creationId xmlns:a16="http://schemas.microsoft.com/office/drawing/2014/main" id="{A118C0B4-1257-360C-AEF0-14165BC2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BF3B61E-8898-23B1-F5C6-615540AD5E2A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7FDC62-63FF-E736-1F46-5EA88A55E974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29" name="Picture 28" descr="A green and red pie chart&#10;&#10;AI-generated content may be incorrect.">
            <a:extLst>
              <a:ext uri="{FF2B5EF4-FFF2-40B4-BE49-F238E27FC236}">
                <a16:creationId xmlns:a16="http://schemas.microsoft.com/office/drawing/2014/main" id="{669966EA-FFA1-ADCD-0526-0A42489FE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882BB8-5717-6097-716C-C681F49C2AC6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908C5A-35C6-2A34-3BD9-A3A120F100D1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5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27232-8507-9019-AD84-AC0DE89D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EEA27748-C49D-467C-5C50-43610957D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2C6E4-81F8-4E70-034E-0535CE1F974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C02E9-C92F-2264-649B-AB0643667640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CarboLifeRevit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C40D3B52-BD7D-93B4-AFC6-0F18ACF7D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45" y="216340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C4FFC0-E499-04F3-CDBB-25BCC552F129}"/>
              </a:ext>
            </a:extLst>
          </p:cNvPr>
          <p:cNvSpPr/>
          <p:nvPr/>
        </p:nvSpPr>
        <p:spPr>
          <a:xfrm>
            <a:off x="8925458" y="799061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6B97C-6271-3C5B-E458-1589DCB8C694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31E45A2-C6D0-5DE3-83E8-8A8B032D8106}"/>
              </a:ext>
            </a:extLst>
          </p:cNvPr>
          <p:cNvSpPr/>
          <p:nvPr/>
        </p:nvSpPr>
        <p:spPr>
          <a:xfrm>
            <a:off x="7832857" y="801266"/>
            <a:ext cx="232913" cy="232913"/>
          </a:xfrm>
          <a:prstGeom prst="ellipse">
            <a:avLst/>
          </a:prstGeom>
          <a:solidFill>
            <a:srgbClr val="DF5429"/>
          </a:solidFill>
          <a:ln>
            <a:solidFill>
              <a:srgbClr val="DF5429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F33DA-67D1-041D-AA2D-E3CD415CE2B8}"/>
              </a:ext>
            </a:extLst>
          </p:cNvPr>
          <p:cNvSpPr txBox="1"/>
          <p:nvPr/>
        </p:nvSpPr>
        <p:spPr>
          <a:xfrm>
            <a:off x="4665163" y="2055990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User Interface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6042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FFD8C7-BA22-8F48-9F92-800874477CF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Content</a:t>
            </a:r>
          </a:p>
        </p:txBody>
      </p:sp>
      <p:pic>
        <p:nvPicPr>
          <p:cNvPr id="5" name="Picture 4" descr="A logo with a black and white design&#10;&#10;AI-generated content may be incorrect.">
            <a:extLst>
              <a:ext uri="{FF2B5EF4-FFF2-40B4-BE49-F238E27FC236}">
                <a16:creationId xmlns:a16="http://schemas.microsoft.com/office/drawing/2014/main" id="{D262766D-0AE2-C3DD-873D-3AFC6D5D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84" y="6270010"/>
            <a:ext cx="893204" cy="3663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CBA9BE-D396-AC4D-C165-EBA6A61A9304}"/>
              </a:ext>
            </a:extLst>
          </p:cNvPr>
          <p:cNvSpPr/>
          <p:nvPr/>
        </p:nvSpPr>
        <p:spPr>
          <a:xfrm>
            <a:off x="425212" y="1356946"/>
            <a:ext cx="11323876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Installation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Model Preparation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The Calculation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Export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Heatmaps / Overview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Add to Our Database!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Advanced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855F1-7E6A-B42D-E0CC-69417FF5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274D6FF-1EDE-3675-BC8E-C2C37B2E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566" y="1711668"/>
            <a:ext cx="6411859" cy="4346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A13394-9AA8-97F9-4AA7-44C6D27B431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CE716-4AF1-F35C-E5ED-C2E4072C5C37}"/>
              </a:ext>
            </a:extLst>
          </p:cNvPr>
          <p:cNvSpPr/>
          <p:nvPr/>
        </p:nvSpPr>
        <p:spPr>
          <a:xfrm flipH="1">
            <a:off x="668861" y="2352622"/>
            <a:ext cx="6387275" cy="172061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CC698-32DB-DD70-C72D-67718F152E06}"/>
              </a:ext>
            </a:extLst>
          </p:cNvPr>
          <p:cNvSpPr/>
          <p:nvPr/>
        </p:nvSpPr>
        <p:spPr>
          <a:xfrm flipH="1">
            <a:off x="672148" y="4189801"/>
            <a:ext cx="6402557" cy="90353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D210-8786-4B93-2C02-071435898E5C}"/>
              </a:ext>
            </a:extLst>
          </p:cNvPr>
          <p:cNvSpPr txBox="1"/>
          <p:nvPr/>
        </p:nvSpPr>
        <p:spPr>
          <a:xfrm>
            <a:off x="7405324" y="2000821"/>
            <a:ext cx="44993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Project settings, taken from the Revit model on import, and can be manually adjusted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b="1" dirty="0">
                <a:latin typeface="Abadi" panose="020B0604020104020204" pitchFamily="34" charset="0"/>
              </a:rPr>
              <a:t>Define the GIA new and total in this area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Define design life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Define Social Carbon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Uncertainty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Global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A0 – Pre Construction*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A5 – Construction**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B - In Use*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C1 - Global Demolition Values***</a:t>
            </a:r>
          </a:p>
          <a:p>
            <a:pPr lvl="1"/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>
                <a:latin typeface="Abadi" panose="020B0604020104020204" pitchFamily="34" charset="0"/>
              </a:rPr>
              <a:t>*A0 &amp; B = 0 for buildings</a:t>
            </a:r>
          </a:p>
          <a:p>
            <a:r>
              <a:rPr lang="en-GB" sz="1400" dirty="0">
                <a:latin typeface="Abadi" panose="020B0604020104020204" pitchFamily="34" charset="0"/>
              </a:rPr>
              <a:t>**The ISE Tool considers 17.5kg/m</a:t>
            </a:r>
            <a:r>
              <a:rPr lang="en-GB" sz="1400" baseline="30000" dirty="0">
                <a:latin typeface="Abadi" panose="020B0604020104020204" pitchFamily="34" charset="0"/>
              </a:rPr>
              <a:t>2</a:t>
            </a:r>
            <a:r>
              <a:rPr lang="en-GB" sz="1400" dirty="0">
                <a:latin typeface="Abadi" panose="020B0604020104020204" pitchFamily="34" charset="0"/>
              </a:rPr>
              <a:t> Pre Construction Demolition (A5.1) and 20kg/m</a:t>
            </a:r>
            <a:r>
              <a:rPr lang="en-GB" sz="1400" baseline="30000" dirty="0">
                <a:latin typeface="Abadi" panose="020B0604020104020204" pitchFamily="34" charset="0"/>
              </a:rPr>
              <a:t>2</a:t>
            </a:r>
            <a:r>
              <a:rPr lang="en-GB" sz="1400" dirty="0">
                <a:latin typeface="Abadi" panose="020B0604020104020204" pitchFamily="34" charset="0"/>
              </a:rPr>
              <a:t> Construction Activities (A5.2). Do the same to be comparable. </a:t>
            </a:r>
          </a:p>
          <a:p>
            <a:r>
              <a:rPr lang="en-GB" sz="1400" dirty="0">
                <a:latin typeface="Abadi" panose="020B0604020104020204" pitchFamily="34" charset="0"/>
              </a:rPr>
              <a:t>***C1 is a % of A5.2. Business as usual = 25%, Good practice = 30%, Best practice = 50%.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76D60-4461-6455-4F7B-71354625BE3C}"/>
              </a:ext>
            </a:extLst>
          </p:cNvPr>
          <p:cNvSpPr/>
          <p:nvPr/>
        </p:nvSpPr>
        <p:spPr>
          <a:xfrm>
            <a:off x="6669988" y="1640817"/>
            <a:ext cx="2170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DD4222-6164-11C3-27C7-BB681D176D8B}"/>
              </a:ext>
            </a:extLst>
          </p:cNvPr>
          <p:cNvSpPr txBox="1"/>
          <p:nvPr/>
        </p:nvSpPr>
        <p:spPr>
          <a:xfrm>
            <a:off x="267586" y="23526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82753E-3FF5-B795-9858-166ED866DE22}"/>
              </a:ext>
            </a:extLst>
          </p:cNvPr>
          <p:cNvSpPr txBox="1"/>
          <p:nvPr/>
        </p:nvSpPr>
        <p:spPr>
          <a:xfrm>
            <a:off x="267586" y="44282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C4C612C4-4223-BAF4-8169-7DE71DD5C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23702D-372F-AC70-E391-76D8CCA33C3F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58A2E-4469-89CF-DA9C-6F3BC5D2709E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27" name="Picture 26" descr="A green and red pie chart&#10;&#10;AI-generated content may be incorrect.">
            <a:extLst>
              <a:ext uri="{FF2B5EF4-FFF2-40B4-BE49-F238E27FC236}">
                <a16:creationId xmlns:a16="http://schemas.microsoft.com/office/drawing/2014/main" id="{54888375-CEFB-EB99-FD6C-74480D7BF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40300-3B01-2CFD-D11D-3874B4AF8F64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0EF8F39-E1D4-D567-D073-04A2C4ECB480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3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08803-435C-736D-14CA-42273BD49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AB76820-BABB-CF3D-1ADC-9C34C70E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60" y="1915064"/>
            <a:ext cx="6554024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3B00C8-3159-5B90-6086-480A61E9A85E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9A9BA-2098-673A-7E46-67A3F23C0DC1}"/>
              </a:ext>
            </a:extLst>
          </p:cNvPr>
          <p:cNvSpPr/>
          <p:nvPr/>
        </p:nvSpPr>
        <p:spPr>
          <a:xfrm flipH="1">
            <a:off x="517585" y="1813009"/>
            <a:ext cx="6705298" cy="425015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CCA87-B97A-C5A9-9626-93705645B852}"/>
              </a:ext>
            </a:extLst>
          </p:cNvPr>
          <p:cNvSpPr txBox="1"/>
          <p:nvPr/>
        </p:nvSpPr>
        <p:spPr>
          <a:xfrm>
            <a:off x="7487728" y="2000821"/>
            <a:ext cx="4416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badi" panose="020B0604020104020204" pitchFamily="34" charset="0"/>
              </a:rPr>
              <a:t>The Calculation Tab offers access to the core of the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	Manage used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	Add / remove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	Correct volumes /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b="1" dirty="0">
                <a:latin typeface="Abadi" panose="020B0604020104020204" pitchFamily="34" charset="0"/>
              </a:rPr>
              <a:t>! Apply your concrete strength / steel section types here !</a:t>
            </a:r>
          </a:p>
          <a:p>
            <a:r>
              <a:rPr lang="en-GB" sz="1400" b="1" dirty="0">
                <a:latin typeface="Abadi" panose="020B0604020104020204" pitchFamily="34" charset="0"/>
              </a:rPr>
              <a:t>Default Concrete is equivalent to C32/40 25% GGBS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>
                <a:latin typeface="Abadi" panose="020B0604020104020204" pitchFamily="34" charset="0"/>
              </a:rPr>
              <a:t>Use the ‘Editor’ to add missing materials, referencing valid sources such as EPDs or the Inventory of Carbon and Energy. Sync so these automatically load next time.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b="1" dirty="0">
                <a:latin typeface="Abadi" panose="020B0604020104020204" pitchFamily="34" charset="0"/>
              </a:rPr>
              <a:t>! Use the metal deck adjustment tool if required !</a:t>
            </a:r>
          </a:p>
          <a:p>
            <a:r>
              <a:rPr lang="en-GB" sz="1400" dirty="0">
                <a:solidFill>
                  <a:srgbClr val="FF0000"/>
                </a:solidFill>
                <a:latin typeface="Abadi" panose="020B0604020104020204" pitchFamily="34" charset="0"/>
              </a:rPr>
              <a:t>Speak to DV if you have </a:t>
            </a:r>
            <a:r>
              <a:rPr lang="en-GB" sz="1400" dirty="0" err="1">
                <a:solidFill>
                  <a:srgbClr val="FF0000"/>
                </a:solidFill>
                <a:latin typeface="Abadi" panose="020B0604020104020204" pitchFamily="34" charset="0"/>
              </a:rPr>
              <a:t>hollowcore</a:t>
            </a:r>
            <a:r>
              <a:rPr lang="en-GB" sz="1400" dirty="0">
                <a:solidFill>
                  <a:srgbClr val="FF0000"/>
                </a:solidFill>
                <a:latin typeface="Abadi" panose="020B0604020104020204" pitchFamily="34" charset="0"/>
              </a:rPr>
              <a:t> or composite CLT</a:t>
            </a:r>
          </a:p>
          <a:p>
            <a:r>
              <a:rPr lang="en-GB" sz="1400" dirty="0">
                <a:latin typeface="Abadi" panose="020B0604020104020204" pitchFamily="34" charset="0"/>
              </a:rPr>
              <a:t>	</a:t>
            </a: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13DBC98E-BB67-EB84-3CDE-91BF8AA6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7EE037-5E04-B679-EC05-52A0042A4FD3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F25C3-E497-AA3D-24E8-304472912FE0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4" name="Picture 13" descr="A green and red pie chart&#10;&#10;AI-generated content may be incorrect.">
            <a:extLst>
              <a:ext uri="{FF2B5EF4-FFF2-40B4-BE49-F238E27FC236}">
                <a16:creationId xmlns:a16="http://schemas.microsoft.com/office/drawing/2014/main" id="{451AB866-45F9-C6FA-D88F-F7867A418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511EB5-B78B-EEA9-4FCB-728E84D56ADB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340D-9981-D5D3-3539-79683F5D776E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DC611-3053-CAB3-4DA9-196B2B5BE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EB31531-D215-BB05-995F-41650C45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60" y="1915064"/>
            <a:ext cx="6554024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1A87C1-E273-FEB3-F91C-EDAD581E2578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E465A-033F-F9D1-8BBE-7D0D0F493B49}"/>
              </a:ext>
            </a:extLst>
          </p:cNvPr>
          <p:cNvSpPr/>
          <p:nvPr/>
        </p:nvSpPr>
        <p:spPr>
          <a:xfrm flipH="1">
            <a:off x="668860" y="3104768"/>
            <a:ext cx="6387275" cy="13373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BBF2E-8C1E-40BF-0184-45C8AE2F3A02}"/>
              </a:ext>
            </a:extLst>
          </p:cNvPr>
          <p:cNvSpPr/>
          <p:nvPr/>
        </p:nvSpPr>
        <p:spPr>
          <a:xfrm flipH="1">
            <a:off x="668866" y="4968815"/>
            <a:ext cx="6402557" cy="78500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65025-B4A4-8810-E594-ADD9A926B57A}"/>
              </a:ext>
            </a:extLst>
          </p:cNvPr>
          <p:cNvSpPr txBox="1"/>
          <p:nvPr/>
        </p:nvSpPr>
        <p:spPr>
          <a:xfrm>
            <a:off x="7487728" y="2000821"/>
            <a:ext cx="4416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All elements in Revit with similar properties, defined in the import dialog are grouped together and their volumes summed up together.</a:t>
            </a:r>
            <a:br>
              <a:rPr lang="en-GB" sz="1400" dirty="0">
                <a:latin typeface="Abadi" panose="020B0604020104020204" pitchFamily="34" charset="0"/>
              </a:rPr>
            </a:br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The mapping of the Revit material to carbo life’s material is based on, </a:t>
            </a:r>
            <a:b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</a:br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material name, </a:t>
            </a:r>
            <a:b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</a:br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material grade &amp; </a:t>
            </a:r>
            <a:b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</a:br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material class.</a:t>
            </a:r>
          </a:p>
          <a:p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THE BETTER THE CARBOLIFE MATERIAL LIBRARY MATCHES THE REVIT MATERIAL LIBRARY</a:t>
            </a: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24654131-A160-4D96-3B2B-F5D880A5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2BE38A-55B3-A5A0-DA8E-F15F183D8DFB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16B34-48D3-F639-9D1E-F29731E7239A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4" name="Picture 13" descr="A green and red pie chart&#10;&#10;AI-generated content may be incorrect.">
            <a:extLst>
              <a:ext uri="{FF2B5EF4-FFF2-40B4-BE49-F238E27FC236}">
                <a16:creationId xmlns:a16="http://schemas.microsoft.com/office/drawing/2014/main" id="{9F57D606-EEB3-A211-B87A-119F5BB32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1E809C-E0E5-1E7B-4F10-675FC2D0CD48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7E532-C54B-2371-F448-007F284834D8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AD7F8C-7813-08E2-A450-6E998272190A}"/>
              </a:ext>
            </a:extLst>
          </p:cNvPr>
          <p:cNvCxnSpPr/>
          <p:nvPr/>
        </p:nvCxnSpPr>
        <p:spPr>
          <a:xfrm flipV="1">
            <a:off x="2009955" y="3238503"/>
            <a:ext cx="0" cy="1730312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99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5CC99-29FE-D529-2D55-7F0E93130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50EDE1D-65F0-94B0-1AC3-6CB67F558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60" y="1915064"/>
            <a:ext cx="6554024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D7832-DF12-537A-BE5E-A47BB9075223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1E007-079A-0873-046D-8D4A4B8BC533}"/>
              </a:ext>
            </a:extLst>
          </p:cNvPr>
          <p:cNvSpPr/>
          <p:nvPr/>
        </p:nvSpPr>
        <p:spPr>
          <a:xfrm flipH="1">
            <a:off x="1402104" y="2557478"/>
            <a:ext cx="487079" cy="12533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EBBA2F-6E83-934C-566B-91A1F12B3845}"/>
              </a:ext>
            </a:extLst>
          </p:cNvPr>
          <p:cNvSpPr/>
          <p:nvPr/>
        </p:nvSpPr>
        <p:spPr>
          <a:xfrm flipH="1">
            <a:off x="3998976" y="2425625"/>
            <a:ext cx="728298" cy="14047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10D44-96E5-DDAA-1853-965CA2E12C79}"/>
              </a:ext>
            </a:extLst>
          </p:cNvPr>
          <p:cNvSpPr txBox="1"/>
          <p:nvPr/>
        </p:nvSpPr>
        <p:spPr>
          <a:xfrm>
            <a:off x="7487728" y="2000821"/>
            <a:ext cx="44169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The Multi-map tool allows quick change of all materials, the first step to confirm the right materials.</a:t>
            </a: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Change the material or edit the material properties.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Show the advanced columns which are needed for volume corrections and waste.</a:t>
            </a:r>
          </a:p>
          <a:p>
            <a:pPr marL="342900" indent="-342900">
              <a:buFont typeface="+mj-lt"/>
              <a:buAutoNum type="arabicPeriod"/>
            </a:pPr>
            <a:endParaRPr lang="en-GB" sz="1400" b="1" dirty="0">
              <a:solidFill>
                <a:srgbClr val="C00000"/>
              </a:solidFill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6BE74412-07F3-736F-B515-D5EBF9E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A56638-2855-0792-7E0C-F245457BDDF9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F4322C-082F-5213-116C-76ADA61F9C66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4" name="Picture 13" descr="A green and red pie chart&#10;&#10;AI-generated content may be incorrect.">
            <a:extLst>
              <a:ext uri="{FF2B5EF4-FFF2-40B4-BE49-F238E27FC236}">
                <a16:creationId xmlns:a16="http://schemas.microsoft.com/office/drawing/2014/main" id="{3A6CE9B8-CDE0-638F-7706-954E78329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8FD02F-9694-CECF-69B4-306E268A6B8C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960F8B1-26EF-8690-C572-63D4013928C2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20C9FA-70B8-8BEB-D683-4CC6D56E93CF}"/>
              </a:ext>
            </a:extLst>
          </p:cNvPr>
          <p:cNvSpPr/>
          <p:nvPr/>
        </p:nvSpPr>
        <p:spPr>
          <a:xfrm flipH="1">
            <a:off x="1911334" y="2461186"/>
            <a:ext cx="426419" cy="39620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E1463-788C-4FA0-441C-CCF76BB7293D}"/>
              </a:ext>
            </a:extLst>
          </p:cNvPr>
          <p:cNvSpPr txBox="1"/>
          <p:nvPr/>
        </p:nvSpPr>
        <p:spPr>
          <a:xfrm>
            <a:off x="318080" y="23728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75D5A-1822-B5E5-01EB-CF468FD5E196}"/>
              </a:ext>
            </a:extLst>
          </p:cNvPr>
          <p:cNvSpPr txBox="1"/>
          <p:nvPr/>
        </p:nvSpPr>
        <p:spPr>
          <a:xfrm>
            <a:off x="2358082" y="21284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82417-75CD-CE78-A291-80DA73C5AB30}"/>
              </a:ext>
            </a:extLst>
          </p:cNvPr>
          <p:cNvSpPr txBox="1"/>
          <p:nvPr/>
        </p:nvSpPr>
        <p:spPr>
          <a:xfrm>
            <a:off x="3608036" y="21284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9A0228-38F7-2B5F-52AD-0B4AE2532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722" y="2495864"/>
            <a:ext cx="2695219" cy="22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8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82AD4-C22A-8EC6-CE43-07730B8B4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DFD45E1-34CE-39C9-8D08-37F5BB44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437" y="1915064"/>
            <a:ext cx="5701870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7EC72-1155-9E31-F250-A4D602A8A1FE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82CDB-3FCE-7187-22C2-E8855BCC289B}"/>
              </a:ext>
            </a:extLst>
          </p:cNvPr>
          <p:cNvSpPr txBox="1"/>
          <p:nvPr/>
        </p:nvSpPr>
        <p:spPr>
          <a:xfrm>
            <a:off x="7487728" y="2000821"/>
            <a:ext cx="4416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Compare projects allow for comparison of different projects and export multiple projects.</a:t>
            </a: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3EAF9797-CCEC-DC3B-72AF-6847B83DA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31A0B4-9A79-9F08-8F5F-3857D6795BC1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5827A-02D6-DDB6-0994-F84C41B7E849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4" name="Picture 13" descr="A green and red pie chart&#10;&#10;AI-generated content may be incorrect.">
            <a:extLst>
              <a:ext uri="{FF2B5EF4-FFF2-40B4-BE49-F238E27FC236}">
                <a16:creationId xmlns:a16="http://schemas.microsoft.com/office/drawing/2014/main" id="{C72AA7DD-E5D7-3D92-604D-89BEA0C90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19D3A5-0824-3D1E-1626-DAFAEE5826D9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FD8FBC-4FCB-F0FD-6908-F814E0165ECF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FC1E4-F07A-EA84-ED92-5E94350B2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9DB888-4981-977A-180C-C15CE4F7DBF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Export: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88AD1-7C0B-2823-17D2-FEE3026B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2" y="1152103"/>
            <a:ext cx="3343099" cy="2039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AD9DC-E7F7-DB77-D864-F942245E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94" y="1225173"/>
            <a:ext cx="3315413" cy="1916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F54810-9F9F-F8B4-39AB-F5149BCA8095}"/>
              </a:ext>
            </a:extLst>
          </p:cNvPr>
          <p:cNvSpPr txBox="1"/>
          <p:nvPr/>
        </p:nvSpPr>
        <p:spPr>
          <a:xfrm>
            <a:off x="4814187" y="975946"/>
            <a:ext cx="398291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badi" panose="020B0604020104020204" pitchFamily="34" charset="0"/>
              </a:rPr>
              <a:t>HTML report:</a:t>
            </a:r>
          </a:p>
          <a:p>
            <a:r>
              <a:rPr lang="en-GB" sz="1400" dirty="0">
                <a:latin typeface="Abadi" panose="020B0604020104020204" pitchFamily="34" charset="0"/>
              </a:rPr>
              <a:t>	The basic group totals and material values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br>
              <a:rPr lang="en-GB" sz="1400" dirty="0">
                <a:latin typeface="Abadi" panose="020B0604020104020204" pitchFamily="34" charset="0"/>
              </a:rPr>
            </a:br>
            <a:r>
              <a:rPr lang="en-GB" sz="1400" dirty="0">
                <a:latin typeface="Abadi" panose="020B0604020104020204" pitchFamily="34" charset="0"/>
              </a:rPr>
              <a:t>CSV:</a:t>
            </a:r>
          </a:p>
          <a:p>
            <a:r>
              <a:rPr lang="en-GB" sz="1400" dirty="0">
                <a:latin typeface="Abadi" panose="020B0604020104020204" pitchFamily="34" charset="0"/>
              </a:rPr>
              <a:t>	All elements, groups, totals, summary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>
                <a:latin typeface="Abadi" panose="020B0604020104020204" pitchFamily="34" charset="0"/>
              </a:rPr>
              <a:t>Json:</a:t>
            </a:r>
          </a:p>
          <a:p>
            <a:r>
              <a:rPr lang="en-GB" sz="1400" dirty="0">
                <a:latin typeface="Abadi" panose="020B0604020104020204" pitchFamily="34" charset="0"/>
              </a:rPr>
              <a:t>	All elements to </a:t>
            </a:r>
            <a:r>
              <a:rPr lang="en-GB" sz="1400" dirty="0" err="1">
                <a:latin typeface="Abadi" panose="020B0604020104020204" pitchFamily="34" charset="0"/>
              </a:rPr>
              <a:t>CarboLife</a:t>
            </a:r>
            <a:r>
              <a:rPr lang="en-GB" sz="1400" dirty="0">
                <a:latin typeface="Abadi" panose="020B0604020104020204" pitchFamily="34" charset="0"/>
              </a:rPr>
              <a:t> JSON format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 err="1">
                <a:latin typeface="Abadi" panose="020B0604020104020204" pitchFamily="34" charset="0"/>
              </a:rPr>
              <a:t>LCAx</a:t>
            </a:r>
            <a:r>
              <a:rPr lang="en-GB" sz="1400" dirty="0">
                <a:latin typeface="Abadi" panose="020B0604020104020204" pitchFamily="34" charset="0"/>
              </a:rPr>
              <a:t>:</a:t>
            </a:r>
          </a:p>
          <a:p>
            <a:r>
              <a:rPr lang="en-GB" sz="1400" dirty="0">
                <a:latin typeface="Abadi" panose="020B0604020104020204" pitchFamily="34" charset="0"/>
              </a:rPr>
              <a:t>	All element to </a:t>
            </a:r>
            <a:r>
              <a:rPr lang="en-GB" sz="1400" dirty="0" err="1">
                <a:latin typeface="Abadi" panose="020B0604020104020204" pitchFamily="34" charset="0"/>
              </a:rPr>
              <a:t>LCAx</a:t>
            </a:r>
            <a:r>
              <a:rPr lang="en-GB" sz="1400" dirty="0">
                <a:latin typeface="Abadi" panose="020B0604020104020204" pitchFamily="34" charset="0"/>
              </a:rPr>
              <a:t> 2.2.1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>
                <a:latin typeface="Abadi" panose="020B0604020104020204" pitchFamily="34" charset="0"/>
              </a:rPr>
              <a:t>	</a:t>
            </a:r>
          </a:p>
          <a:p>
            <a:r>
              <a:rPr lang="en-GB" sz="1400" dirty="0">
                <a:latin typeface="Abadi" panose="020B0604020104020204" pitchFamily="34" charset="0"/>
              </a:rPr>
              <a:t>	</a:t>
            </a:r>
          </a:p>
          <a:p>
            <a:r>
              <a:rPr lang="en-GB" sz="1400" dirty="0">
                <a:latin typeface="Abadi" panose="020B0604020104020204" pitchFamily="34" charset="0"/>
              </a:rPr>
              <a:t>	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7E88C6-768A-ADDF-CECE-427213900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94" y="3406426"/>
            <a:ext cx="1240406" cy="127607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4FB177-FDBB-2790-4AF9-BB2778DC72B0}"/>
              </a:ext>
            </a:extLst>
          </p:cNvPr>
          <p:cNvSpPr/>
          <p:nvPr/>
        </p:nvSpPr>
        <p:spPr>
          <a:xfrm flipH="1">
            <a:off x="581199" y="1515020"/>
            <a:ext cx="1282770" cy="9819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8A3F54-2E98-9638-F3A4-FDA49E0E469F}"/>
              </a:ext>
            </a:extLst>
          </p:cNvPr>
          <p:cNvSpPr/>
          <p:nvPr/>
        </p:nvSpPr>
        <p:spPr>
          <a:xfrm flipH="1">
            <a:off x="1858107" y="2004866"/>
            <a:ext cx="1201616" cy="49214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CBF26A-AF60-D03C-CA0F-3F44EF193FE9}"/>
              </a:ext>
            </a:extLst>
          </p:cNvPr>
          <p:cNvSpPr/>
          <p:nvPr/>
        </p:nvSpPr>
        <p:spPr>
          <a:xfrm flipH="1">
            <a:off x="1672025" y="1370847"/>
            <a:ext cx="186082" cy="14417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C5339E4-4D8D-1B6A-0B13-7BD8127D7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840" y="3374666"/>
            <a:ext cx="2009367" cy="4414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91284C-0E45-F74F-511D-00523A44F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865" y="4048888"/>
            <a:ext cx="2015270" cy="5388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32CBCC-C6FE-22DB-8A0F-B6D1910C2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9824" y="4044463"/>
            <a:ext cx="2560787" cy="1145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7E7932-1020-58AA-E29E-571705B012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9824" y="5498335"/>
            <a:ext cx="2641280" cy="9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62A41-9050-0BAE-4CF1-DDCBE440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A5AED0-C0A1-B5C7-72FA-98B43F9821CE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56C1E-95A5-A3B2-EECB-2F2FE2C9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2342" y="1639352"/>
            <a:ext cx="2080389" cy="2039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C9CC4E-9A0A-1159-0073-06E43EC7F347}"/>
              </a:ext>
            </a:extLst>
          </p:cNvPr>
          <p:cNvSpPr txBox="1"/>
          <p:nvPr/>
        </p:nvSpPr>
        <p:spPr>
          <a:xfrm>
            <a:off x="3968173" y="1549769"/>
            <a:ext cx="3982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badi" panose="020B0604020104020204" pitchFamily="34" charset="0"/>
              </a:rPr>
              <a:t>1. Save The project to be able to open the data for heatmap images:</a:t>
            </a:r>
          </a:p>
          <a:p>
            <a:endParaRPr lang="en-GB" sz="1600" dirty="0">
              <a:latin typeface="Abadi" panose="020B0604020104020204" pitchFamily="34" charset="0"/>
            </a:endParaRPr>
          </a:p>
          <a:p>
            <a:r>
              <a:rPr lang="en-GB" sz="1600" dirty="0">
                <a:latin typeface="Abadi" panose="020B0604020104020204" pitchFamily="34" charset="0"/>
              </a:rPr>
              <a:t>	</a:t>
            </a:r>
          </a:p>
          <a:p>
            <a:r>
              <a:rPr lang="en-GB" sz="1600" dirty="0">
                <a:latin typeface="Abadi" panose="020B0604020104020204" pitchFamily="34" charset="0"/>
              </a:rPr>
              <a:t>	</a:t>
            </a:r>
          </a:p>
          <a:p>
            <a:r>
              <a:rPr lang="en-GB" sz="1600" dirty="0">
                <a:latin typeface="Abadi" panose="020B0604020104020204" pitchFamily="34" charset="0"/>
              </a:rPr>
              <a:t>	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F2D92-5703-5CEE-CF75-3738432917B8}"/>
              </a:ext>
            </a:extLst>
          </p:cNvPr>
          <p:cNvSpPr/>
          <p:nvPr/>
        </p:nvSpPr>
        <p:spPr>
          <a:xfrm flipH="1">
            <a:off x="1887784" y="2467088"/>
            <a:ext cx="1532424" cy="30616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3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1B3B2-BBF1-5CBC-B9B2-AE954AFEA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04B21D-B93B-14B4-C85B-4EB1451036A9}"/>
              </a:ext>
            </a:extLst>
          </p:cNvPr>
          <p:cNvSpPr txBox="1"/>
          <p:nvPr/>
        </p:nvSpPr>
        <p:spPr>
          <a:xfrm>
            <a:off x="348750" y="419190"/>
            <a:ext cx="8616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The calculation:</a:t>
            </a: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B61E421B-D0C2-0466-31EA-62332ECE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26" y="307454"/>
            <a:ext cx="488269" cy="4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E63FD-6FD8-7A75-A493-0DD645CC3E69}"/>
              </a:ext>
            </a:extLst>
          </p:cNvPr>
          <p:cNvSpPr/>
          <p:nvPr/>
        </p:nvSpPr>
        <p:spPr>
          <a:xfrm>
            <a:off x="9165886" y="678484"/>
            <a:ext cx="1090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28FCB5-17A3-CB50-72A1-8F52DE94DA76}"/>
              </a:ext>
            </a:extLst>
          </p:cNvPr>
          <p:cNvSpPr/>
          <p:nvPr/>
        </p:nvSpPr>
        <p:spPr>
          <a:xfrm>
            <a:off x="9165886" y="215659"/>
            <a:ext cx="1291107" cy="101566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466F07-87E0-C7E5-942F-1B839F7F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0288" y="703557"/>
            <a:ext cx="5999637" cy="55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0ADF20-9C09-9B75-59A8-F55D50715D81}"/>
              </a:ext>
            </a:extLst>
          </p:cNvPr>
          <p:cNvSpPr/>
          <p:nvPr/>
        </p:nvSpPr>
        <p:spPr>
          <a:xfrm flipH="1">
            <a:off x="2443800" y="957799"/>
            <a:ext cx="564398" cy="102805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DDB9D-0FBB-72C9-9BA1-BB899C59D4A2}"/>
              </a:ext>
            </a:extLst>
          </p:cNvPr>
          <p:cNvSpPr txBox="1"/>
          <p:nvPr/>
        </p:nvSpPr>
        <p:spPr>
          <a:xfrm>
            <a:off x="2182130" y="588467"/>
            <a:ext cx="14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</a:rPr>
              <a:t>Input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29CCC-3EF4-C3E7-5810-079F5BE9615F}"/>
              </a:ext>
            </a:extLst>
          </p:cNvPr>
          <p:cNvSpPr/>
          <p:nvPr/>
        </p:nvSpPr>
        <p:spPr>
          <a:xfrm flipH="1">
            <a:off x="7101532" y="4538639"/>
            <a:ext cx="958960" cy="53081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95CB2-12ED-A13C-69A8-501188C95094}"/>
              </a:ext>
            </a:extLst>
          </p:cNvPr>
          <p:cNvSpPr txBox="1"/>
          <p:nvPr/>
        </p:nvSpPr>
        <p:spPr>
          <a:xfrm>
            <a:off x="7728095" y="4169307"/>
            <a:ext cx="14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</a:rPr>
              <a:t>Output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F10F20-673F-3442-430B-1D95CDBF7E04}"/>
              </a:ext>
            </a:extLst>
          </p:cNvPr>
          <p:cNvSpPr txBox="1"/>
          <p:nvPr/>
        </p:nvSpPr>
        <p:spPr>
          <a:xfrm>
            <a:off x="6117154" y="618121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badi" panose="020B0604020104020204" pitchFamily="34" charset="0"/>
                <a:hlinkClick r:id="rId4"/>
              </a:rPr>
              <a:t>05. The Calculation · </a:t>
            </a:r>
            <a:r>
              <a:rPr lang="en-GB" dirty="0" err="1">
                <a:latin typeface="Abadi" panose="020B0604020104020204" pitchFamily="34" charset="0"/>
                <a:hlinkClick r:id="rId4"/>
              </a:rPr>
              <a:t>DavidVeld</a:t>
            </a:r>
            <a:r>
              <a:rPr lang="en-GB" dirty="0">
                <a:latin typeface="Abadi" panose="020B0604020104020204" pitchFamily="34" charset="0"/>
                <a:hlinkClick r:id="rId4"/>
              </a:rPr>
              <a:t>/</a:t>
            </a:r>
            <a:r>
              <a:rPr lang="en-GB" dirty="0" err="1">
                <a:latin typeface="Abadi" panose="020B0604020104020204" pitchFamily="34" charset="0"/>
                <a:hlinkClick r:id="rId4"/>
              </a:rPr>
              <a:t>CarboLifeCalc</a:t>
            </a:r>
            <a:r>
              <a:rPr lang="en-GB" dirty="0">
                <a:latin typeface="Abadi" panose="020B0604020104020204" pitchFamily="34" charset="0"/>
                <a:hlinkClick r:id="rId4"/>
              </a:rPr>
              <a:t> Wiki · GitHub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C9065-B51D-A305-2424-B3ADA8100F35}"/>
              </a:ext>
            </a:extLst>
          </p:cNvPr>
          <p:cNvSpPr/>
          <p:nvPr/>
        </p:nvSpPr>
        <p:spPr>
          <a:xfrm flipH="1">
            <a:off x="3209296" y="1127076"/>
            <a:ext cx="3831925" cy="169924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56894-5949-A642-3718-393A9B22FD88}"/>
              </a:ext>
            </a:extLst>
          </p:cNvPr>
          <p:cNvSpPr txBox="1"/>
          <p:nvPr/>
        </p:nvSpPr>
        <p:spPr>
          <a:xfrm>
            <a:off x="3140947" y="777154"/>
            <a:ext cx="24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Material Based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1F6FE-A7B7-F7B8-EF56-A9DECE37232C}"/>
              </a:ext>
            </a:extLst>
          </p:cNvPr>
          <p:cNvSpPr/>
          <p:nvPr/>
        </p:nvSpPr>
        <p:spPr>
          <a:xfrm flipH="1">
            <a:off x="4174521" y="3119573"/>
            <a:ext cx="2866699" cy="134932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B796E-F75E-34DE-BE98-1CEA795F02AC}"/>
              </a:ext>
            </a:extLst>
          </p:cNvPr>
          <p:cNvSpPr txBox="1"/>
          <p:nvPr/>
        </p:nvSpPr>
        <p:spPr>
          <a:xfrm>
            <a:off x="1897854" y="3662344"/>
            <a:ext cx="24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Global Based Values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B16D70-CBE1-312E-61ED-E650A7721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438" y="3428999"/>
            <a:ext cx="2949856" cy="162003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B61415-21FC-DEE7-47AF-810F7E0BF26F}"/>
              </a:ext>
            </a:extLst>
          </p:cNvPr>
          <p:cNvCxnSpPr>
            <a:cxnSpLocks/>
          </p:cNvCxnSpPr>
          <p:nvPr/>
        </p:nvCxnSpPr>
        <p:spPr>
          <a:xfrm>
            <a:off x="7059325" y="3662344"/>
            <a:ext cx="3991113" cy="1141704"/>
          </a:xfrm>
          <a:prstGeom prst="straightConnector1">
            <a:avLst/>
          </a:prstGeom>
          <a:ln w="28575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7F125C-DEF9-C8A7-3FF9-A663B747B28F}"/>
              </a:ext>
            </a:extLst>
          </p:cNvPr>
          <p:cNvCxnSpPr>
            <a:cxnSpLocks/>
          </p:cNvCxnSpPr>
          <p:nvPr/>
        </p:nvCxnSpPr>
        <p:spPr>
          <a:xfrm>
            <a:off x="7041220" y="2332427"/>
            <a:ext cx="2930916" cy="1699249"/>
          </a:xfrm>
          <a:prstGeom prst="straightConnector1">
            <a:avLst/>
          </a:prstGeom>
          <a:ln w="28575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8A4BEF-113D-2FE7-1D29-AFFD696707F7}"/>
              </a:ext>
            </a:extLst>
          </p:cNvPr>
          <p:cNvSpPr/>
          <p:nvPr/>
        </p:nvSpPr>
        <p:spPr>
          <a:xfrm flipH="1">
            <a:off x="11050436" y="4804048"/>
            <a:ext cx="698651" cy="128001"/>
          </a:xfrm>
          <a:prstGeom prst="rect">
            <a:avLst/>
          </a:prstGeom>
          <a:noFill/>
          <a:ln w="28575">
            <a:solidFill>
              <a:srgbClr val="FF4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8019DA-7D5C-9FF0-3B21-3BC3AA9134E9}"/>
              </a:ext>
            </a:extLst>
          </p:cNvPr>
          <p:cNvSpPr/>
          <p:nvPr/>
        </p:nvSpPr>
        <p:spPr>
          <a:xfrm flipH="1">
            <a:off x="8866672" y="4036379"/>
            <a:ext cx="2452032" cy="128001"/>
          </a:xfrm>
          <a:prstGeom prst="rect">
            <a:avLst/>
          </a:prstGeom>
          <a:noFill/>
          <a:ln w="28575">
            <a:solidFill>
              <a:srgbClr val="FF4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89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10998-EEDA-7EEE-0A77-FEF2AEB2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575313-D322-540E-5F19-103201EB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4" y="1532140"/>
            <a:ext cx="6527128" cy="5033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A1F65-DEC8-9A46-5127-A0D8F303399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E0822C-0135-B9A8-A2C9-EF5512CA7F21}"/>
              </a:ext>
            </a:extLst>
          </p:cNvPr>
          <p:cNvSpPr/>
          <p:nvPr/>
        </p:nvSpPr>
        <p:spPr>
          <a:xfrm flipH="1">
            <a:off x="2925276" y="1657634"/>
            <a:ext cx="310293" cy="33765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6768D-CE14-FFA2-DB62-C9F70E419D70}"/>
              </a:ext>
            </a:extLst>
          </p:cNvPr>
          <p:cNvSpPr/>
          <p:nvPr/>
        </p:nvSpPr>
        <p:spPr>
          <a:xfrm flipH="1">
            <a:off x="1239714" y="2522831"/>
            <a:ext cx="6180993" cy="388024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9AC48-8D19-6CDB-4B27-7968E88E2D07}"/>
              </a:ext>
            </a:extLst>
          </p:cNvPr>
          <p:cNvSpPr txBox="1"/>
          <p:nvPr/>
        </p:nvSpPr>
        <p:spPr>
          <a:xfrm>
            <a:off x="1239714" y="252283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1. 3D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0E355-F27C-F120-EE74-9C1C01F6DCFD}"/>
              </a:ext>
            </a:extLst>
          </p:cNvPr>
          <p:cNvSpPr txBox="1"/>
          <p:nvPr/>
        </p:nvSpPr>
        <p:spPr>
          <a:xfrm>
            <a:off x="2860430" y="1127076"/>
            <a:ext cx="295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2. Launch -&gt; Open Project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800F86-8B96-56AE-FD63-63527FF9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59" y="1496408"/>
            <a:ext cx="3531626" cy="37191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64853A-2C05-806E-11BD-516868724A50}"/>
              </a:ext>
            </a:extLst>
          </p:cNvPr>
          <p:cNvSpPr/>
          <p:nvPr/>
        </p:nvSpPr>
        <p:spPr>
          <a:xfrm flipH="1">
            <a:off x="8004947" y="1415562"/>
            <a:ext cx="3744140" cy="394603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2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9846B-B8A3-B560-0A94-5E2B446C1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89E8F5-71AD-CABA-0CAD-D59827C1BDE7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68772D-C76A-1D9D-DB44-7667F157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935" y="1232014"/>
            <a:ext cx="4739025" cy="49424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4BDAC6-870F-CB7F-932C-53FCF0FFCCBC}"/>
              </a:ext>
            </a:extLst>
          </p:cNvPr>
          <p:cNvSpPr/>
          <p:nvPr/>
        </p:nvSpPr>
        <p:spPr>
          <a:xfrm flipH="1">
            <a:off x="861644" y="1640817"/>
            <a:ext cx="4519247" cy="70788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BCB40-04EB-34E3-D099-38142CCFB97E}"/>
              </a:ext>
            </a:extLst>
          </p:cNvPr>
          <p:cNvSpPr txBox="1"/>
          <p:nvPr/>
        </p:nvSpPr>
        <p:spPr>
          <a:xfrm>
            <a:off x="7487728" y="2000821"/>
            <a:ext cx="44169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Project information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Open a new project dataset /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edit the project</a:t>
            </a:r>
          </a:p>
          <a:p>
            <a:pPr marL="800100" lvl="1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Select Heatmap Type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Settings: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Apply Colours to view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Generate a legend when colours are applied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Clear all colours</a:t>
            </a:r>
          </a:p>
          <a:p>
            <a:pPr marL="800100" lvl="1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CF35-E2E9-1D27-DD8F-947A37424BCB}"/>
              </a:ext>
            </a:extLst>
          </p:cNvPr>
          <p:cNvSpPr/>
          <p:nvPr/>
        </p:nvSpPr>
        <p:spPr>
          <a:xfrm>
            <a:off x="6669988" y="1640817"/>
            <a:ext cx="2170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B6CB7-D1ED-8D16-C3E0-8355BD004EE1}"/>
              </a:ext>
            </a:extLst>
          </p:cNvPr>
          <p:cNvSpPr/>
          <p:nvPr/>
        </p:nvSpPr>
        <p:spPr>
          <a:xfrm flipH="1">
            <a:off x="936711" y="2677929"/>
            <a:ext cx="1278949" cy="101484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0F847-B5E4-C73F-1974-C4DCCD7C1F93}"/>
              </a:ext>
            </a:extLst>
          </p:cNvPr>
          <p:cNvSpPr/>
          <p:nvPr/>
        </p:nvSpPr>
        <p:spPr>
          <a:xfrm flipH="1">
            <a:off x="2215659" y="2677929"/>
            <a:ext cx="3165231" cy="101484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42E1-C204-D186-61D2-D852525381DF}"/>
              </a:ext>
            </a:extLst>
          </p:cNvPr>
          <p:cNvSpPr txBox="1"/>
          <p:nvPr/>
        </p:nvSpPr>
        <p:spPr>
          <a:xfrm>
            <a:off x="415249" y="153809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F964D-DCDE-83EE-85CD-36A9A3BE8B15}"/>
              </a:ext>
            </a:extLst>
          </p:cNvPr>
          <p:cNvSpPr txBox="1"/>
          <p:nvPr/>
        </p:nvSpPr>
        <p:spPr>
          <a:xfrm>
            <a:off x="420650" y="25949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2BEDE-238D-8E25-9F22-DFA4212A6E31}"/>
              </a:ext>
            </a:extLst>
          </p:cNvPr>
          <p:cNvSpPr txBox="1"/>
          <p:nvPr/>
        </p:nvSpPr>
        <p:spPr>
          <a:xfrm>
            <a:off x="5450559" y="25949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3BABE1-1776-35D1-407D-D36F42DC84B3}"/>
              </a:ext>
            </a:extLst>
          </p:cNvPr>
          <p:cNvSpPr/>
          <p:nvPr/>
        </p:nvSpPr>
        <p:spPr>
          <a:xfrm flipH="1">
            <a:off x="1567337" y="5336931"/>
            <a:ext cx="2222147" cy="2110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4A598A-7E71-758F-0CD1-2C66A2CC6FFE}"/>
              </a:ext>
            </a:extLst>
          </p:cNvPr>
          <p:cNvSpPr txBox="1"/>
          <p:nvPr/>
        </p:nvSpPr>
        <p:spPr>
          <a:xfrm>
            <a:off x="3798274" y="5269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648D45-B7AE-4832-D0EF-898C3277D2C6}"/>
              </a:ext>
            </a:extLst>
          </p:cNvPr>
          <p:cNvSpPr/>
          <p:nvPr/>
        </p:nvSpPr>
        <p:spPr>
          <a:xfrm flipH="1">
            <a:off x="936711" y="5662245"/>
            <a:ext cx="654697" cy="2110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8B19FD-29D8-B70B-654F-6137096597D7}"/>
              </a:ext>
            </a:extLst>
          </p:cNvPr>
          <p:cNvSpPr txBox="1"/>
          <p:nvPr/>
        </p:nvSpPr>
        <p:spPr>
          <a:xfrm>
            <a:off x="451917" y="55830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8AC11-32A4-0B73-2FC5-BDCD3457807B}"/>
              </a:ext>
            </a:extLst>
          </p:cNvPr>
          <p:cNvSpPr/>
          <p:nvPr/>
        </p:nvSpPr>
        <p:spPr>
          <a:xfrm flipH="1">
            <a:off x="936711" y="5336931"/>
            <a:ext cx="630626" cy="2110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0DEE7-963D-1FB1-6183-34B78DB9E0A6}"/>
              </a:ext>
            </a:extLst>
          </p:cNvPr>
          <p:cNvSpPr txBox="1"/>
          <p:nvPr/>
        </p:nvSpPr>
        <p:spPr>
          <a:xfrm>
            <a:off x="460661" y="5269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0515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4743A-B787-5654-2E5B-AF7D9F76A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uilding on stilts with red and yellow frames&#10;&#10;AI-generated content may be incorrect.">
            <a:extLst>
              <a:ext uri="{FF2B5EF4-FFF2-40B4-BE49-F238E27FC236}">
                <a16:creationId xmlns:a16="http://schemas.microsoft.com/office/drawing/2014/main" id="{6102FCBF-575F-D4C9-98E7-06CE419D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35" y="1127076"/>
            <a:ext cx="7760783" cy="53557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34D7C-D49C-F567-FBE4-A9258C569451}"/>
              </a:ext>
            </a:extLst>
          </p:cNvPr>
          <p:cNvCxnSpPr>
            <a:cxnSpLocks/>
          </p:cNvCxnSpPr>
          <p:nvPr/>
        </p:nvCxnSpPr>
        <p:spPr>
          <a:xfrm flipH="1">
            <a:off x="7541911" y="2758314"/>
            <a:ext cx="131731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D6222-CE75-DFD8-F94C-ECE8FB0441A1}"/>
              </a:ext>
            </a:extLst>
          </p:cNvPr>
          <p:cNvSpPr/>
          <p:nvPr/>
        </p:nvSpPr>
        <p:spPr>
          <a:xfrm>
            <a:off x="8859225" y="2405608"/>
            <a:ext cx="2196702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Steel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2.77 kgCO</a:t>
            </a:r>
            <a:r>
              <a:rPr lang="en-GB" baseline="-25000" dirty="0">
                <a:solidFill>
                  <a:schemeClr val="tx1"/>
                </a:solidFill>
                <a:latin typeface="Abadi" panose="020B0604020104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e/kg</a:t>
            </a:r>
            <a:endParaRPr lang="en-GB" baseline="30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0C32F6-DA78-E7EC-B474-775BF7FB7640}"/>
              </a:ext>
            </a:extLst>
          </p:cNvPr>
          <p:cNvCxnSpPr>
            <a:cxnSpLocks/>
          </p:cNvCxnSpPr>
          <p:nvPr/>
        </p:nvCxnSpPr>
        <p:spPr>
          <a:xfrm flipH="1">
            <a:off x="7458783" y="1355409"/>
            <a:ext cx="1400442" cy="1631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AFA850-28ED-64DA-53D1-5F2B7CBD61D6}"/>
              </a:ext>
            </a:extLst>
          </p:cNvPr>
          <p:cNvSpPr/>
          <p:nvPr/>
        </p:nvSpPr>
        <p:spPr>
          <a:xfrm>
            <a:off x="8859225" y="1246321"/>
            <a:ext cx="2196702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Concrete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0.126 kgCO</a:t>
            </a:r>
            <a:r>
              <a:rPr lang="en-GB" baseline="-25000" dirty="0">
                <a:solidFill>
                  <a:schemeClr val="tx1"/>
                </a:solidFill>
                <a:latin typeface="Abadi" panose="020B0604020104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e/kg</a:t>
            </a:r>
            <a:endParaRPr lang="en-GB" baseline="30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109FBC-EE91-1382-E2C2-BE309B92611D}"/>
              </a:ext>
            </a:extLst>
          </p:cNvPr>
          <p:cNvCxnSpPr>
            <a:cxnSpLocks/>
          </p:cNvCxnSpPr>
          <p:nvPr/>
        </p:nvCxnSpPr>
        <p:spPr>
          <a:xfrm>
            <a:off x="7458783" y="1371728"/>
            <a:ext cx="0" cy="45707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C0371E-55B4-8C6E-9C23-B67EF33183DF}"/>
              </a:ext>
            </a:extLst>
          </p:cNvPr>
          <p:cNvCxnSpPr>
            <a:cxnSpLocks/>
          </p:cNvCxnSpPr>
          <p:nvPr/>
        </p:nvCxnSpPr>
        <p:spPr>
          <a:xfrm flipH="1">
            <a:off x="4330288" y="490975"/>
            <a:ext cx="4528937" cy="3155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C2568A1-4D1B-382A-EDC3-9B0BE974D5FE}"/>
              </a:ext>
            </a:extLst>
          </p:cNvPr>
          <p:cNvSpPr/>
          <p:nvPr/>
        </p:nvSpPr>
        <p:spPr>
          <a:xfrm>
            <a:off x="8859225" y="316061"/>
            <a:ext cx="2196702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Timber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0.225 kgCO</a:t>
            </a:r>
            <a:r>
              <a:rPr lang="en-GB" baseline="-25000" dirty="0">
                <a:solidFill>
                  <a:schemeClr val="tx1"/>
                </a:solidFill>
                <a:latin typeface="Abadi" panose="020B0604020104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e/kg</a:t>
            </a:r>
            <a:endParaRPr lang="en-GB" baseline="30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B9D924-6012-AD63-A46C-0078D8C11C61}"/>
              </a:ext>
            </a:extLst>
          </p:cNvPr>
          <p:cNvCxnSpPr>
            <a:cxnSpLocks/>
          </p:cNvCxnSpPr>
          <p:nvPr/>
        </p:nvCxnSpPr>
        <p:spPr>
          <a:xfrm>
            <a:off x="4330288" y="525434"/>
            <a:ext cx="0" cy="124291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24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764E4-F2B4-986C-7099-DE144BA70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A2ABF7-4E02-D48F-5B1B-476DF4EA5137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1F91B4-FAE8-DA4C-14F9-E6DE8958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935" y="1219759"/>
            <a:ext cx="4739025" cy="49669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2CA4D1-E5C0-D31E-18C5-9ACB9DD66236}"/>
              </a:ext>
            </a:extLst>
          </p:cNvPr>
          <p:cNvSpPr/>
          <p:nvPr/>
        </p:nvSpPr>
        <p:spPr>
          <a:xfrm flipH="1">
            <a:off x="861644" y="1640817"/>
            <a:ext cx="4519247" cy="70788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B40D0-C277-3498-BAE0-3A9B745E0515}"/>
              </a:ext>
            </a:extLst>
          </p:cNvPr>
          <p:cNvSpPr txBox="1"/>
          <p:nvPr/>
        </p:nvSpPr>
        <p:spPr>
          <a:xfrm>
            <a:off x="7487728" y="2000821"/>
            <a:ext cx="4416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Project information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Open a new project dataset /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edit the project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Write the embodied carbon values into a specified Revit instance parameter.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Create a View with all the calculation results.</a:t>
            </a:r>
          </a:p>
          <a:p>
            <a:pPr marL="800100" lvl="1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DCEA8-39AB-40B4-7701-BD443799D21C}"/>
              </a:ext>
            </a:extLst>
          </p:cNvPr>
          <p:cNvSpPr/>
          <p:nvPr/>
        </p:nvSpPr>
        <p:spPr>
          <a:xfrm>
            <a:off x="6669988" y="1640817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37CD7-F0F5-2CD8-0A02-EFB8BE9DF90B}"/>
              </a:ext>
            </a:extLst>
          </p:cNvPr>
          <p:cNvSpPr/>
          <p:nvPr/>
        </p:nvSpPr>
        <p:spPr>
          <a:xfrm flipH="1">
            <a:off x="3158741" y="2807633"/>
            <a:ext cx="2222147" cy="2747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F6FCF-C705-53B5-DBD4-9164AEFE412A}"/>
              </a:ext>
            </a:extLst>
          </p:cNvPr>
          <p:cNvSpPr txBox="1"/>
          <p:nvPr/>
        </p:nvSpPr>
        <p:spPr>
          <a:xfrm>
            <a:off x="415249" y="153809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020AC-42BF-95F0-F453-24DE17DFBF34}"/>
              </a:ext>
            </a:extLst>
          </p:cNvPr>
          <p:cNvSpPr txBox="1"/>
          <p:nvPr/>
        </p:nvSpPr>
        <p:spPr>
          <a:xfrm>
            <a:off x="5450559" y="25949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2AA9D-21A1-55CB-4365-1B637E52835D}"/>
              </a:ext>
            </a:extLst>
          </p:cNvPr>
          <p:cNvSpPr/>
          <p:nvPr/>
        </p:nvSpPr>
        <p:spPr>
          <a:xfrm flipH="1">
            <a:off x="3158741" y="3763990"/>
            <a:ext cx="2222147" cy="2747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CD2A9-EE9F-CE1E-0B13-4D06DE2615AA}"/>
              </a:ext>
            </a:extLst>
          </p:cNvPr>
          <p:cNvSpPr txBox="1"/>
          <p:nvPr/>
        </p:nvSpPr>
        <p:spPr>
          <a:xfrm>
            <a:off x="5450559" y="368691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076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66492-787E-310E-A0FA-24E47BF55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ED7277-384C-A032-81FE-297F1F6B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61" y="1523715"/>
            <a:ext cx="7002061" cy="4735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9BD56-DB3B-E1C3-B601-D52F245ABB85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496C01-1986-8B43-2767-3767DA0D3753}"/>
              </a:ext>
            </a:extLst>
          </p:cNvPr>
          <p:cNvSpPr/>
          <p:nvPr/>
        </p:nvSpPr>
        <p:spPr>
          <a:xfrm flipH="1">
            <a:off x="2997578" y="2851915"/>
            <a:ext cx="3947746" cy="2628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72A05-36E9-CCF8-5BC9-51256E4049FC}"/>
              </a:ext>
            </a:extLst>
          </p:cNvPr>
          <p:cNvSpPr/>
          <p:nvPr/>
        </p:nvSpPr>
        <p:spPr>
          <a:xfrm flipH="1">
            <a:off x="7998601" y="2851915"/>
            <a:ext cx="1111074" cy="26377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6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F7B37-9445-9146-DA35-5923853AE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894093-E569-495A-8E37-2F06403AC425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D7D1C-CA1C-39D8-20CC-34292B173757}"/>
              </a:ext>
            </a:extLst>
          </p:cNvPr>
          <p:cNvSpPr txBox="1"/>
          <p:nvPr/>
        </p:nvSpPr>
        <p:spPr>
          <a:xfrm>
            <a:off x="3189915" y="1909341"/>
            <a:ext cx="622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Heatmap / Embodied Carbon Sheet Setup  Demonstration</a:t>
            </a:r>
          </a:p>
        </p:txBody>
      </p:sp>
    </p:spTree>
    <p:extLst>
      <p:ext uri="{BB962C8B-B14F-4D97-AF65-F5344CB8AC3E}">
        <p14:creationId xmlns:p14="http://schemas.microsoft.com/office/powerpoint/2010/main" val="8947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3885F-20AB-CD16-28A2-F83262B6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54162B-4DBF-3AE7-8AE1-114512982748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Advanced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0F034-2AE7-9ED8-89D9-1E027E2BEB9A}"/>
              </a:ext>
            </a:extLst>
          </p:cNvPr>
          <p:cNvSpPr txBox="1"/>
          <p:nvPr/>
        </p:nvSpPr>
        <p:spPr>
          <a:xfrm>
            <a:off x="683321" y="1506055"/>
            <a:ext cx="653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Super / Substructure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Correction Factor Import for Metal deck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Import &amp; Split By Concrete Grade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Existing / Demo analysis </a:t>
            </a:r>
            <a:r>
              <a:rPr lang="en-GB" sz="1600" dirty="0">
                <a:latin typeface="Abadi" panose="020B0604020104020204" pitchFamily="34" charset="0"/>
                <a:sym typeface="Wingdings" panose="05000000000000000000" pitchFamily="2" charset="2"/>
              </a:rPr>
              <a:t> More Whole Life Carbon (ESG) remit</a:t>
            </a:r>
            <a:endParaRPr lang="en-GB" sz="1600" dirty="0">
              <a:latin typeface="Abadi" panose="020B0604020104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Material Editor (If time)</a:t>
            </a:r>
          </a:p>
        </p:txBody>
      </p:sp>
    </p:spTree>
    <p:extLst>
      <p:ext uri="{BB962C8B-B14F-4D97-AF65-F5344CB8AC3E}">
        <p14:creationId xmlns:p14="http://schemas.microsoft.com/office/powerpoint/2010/main" val="32516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F29E-5A23-64A2-3430-0C28BB47E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99F14-026F-B360-34FA-EFD88EAE0DC1}"/>
              </a:ext>
            </a:extLst>
          </p:cNvPr>
          <p:cNvSpPr txBox="1"/>
          <p:nvPr/>
        </p:nvSpPr>
        <p:spPr>
          <a:xfrm>
            <a:off x="348751" y="419190"/>
            <a:ext cx="2470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Content</a:t>
            </a:r>
          </a:p>
        </p:txBody>
      </p:sp>
      <p:pic>
        <p:nvPicPr>
          <p:cNvPr id="5" name="Picture 4" descr="A logo with a black and white design&#10;&#10;AI-generated content may be incorrect.">
            <a:extLst>
              <a:ext uri="{FF2B5EF4-FFF2-40B4-BE49-F238E27FC236}">
                <a16:creationId xmlns:a16="http://schemas.microsoft.com/office/drawing/2014/main" id="{9D695161-9ED2-41A0-8A31-755B48C2A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84" y="6270010"/>
            <a:ext cx="893204" cy="366353"/>
          </a:xfrm>
          <a:prstGeom prst="rect">
            <a:avLst/>
          </a:prstGeom>
        </p:spPr>
      </p:pic>
      <p:pic>
        <p:nvPicPr>
          <p:cNvPr id="3" name="Picture 2" descr="A diagram of a building&#10;&#10;AI-generated content may be incorrect.">
            <a:extLst>
              <a:ext uri="{FF2B5EF4-FFF2-40B4-BE49-F238E27FC236}">
                <a16:creationId xmlns:a16="http://schemas.microsoft.com/office/drawing/2014/main" id="{9F2E7A0D-88A0-8751-A87A-0402DB31B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7" y="495779"/>
            <a:ext cx="8408710" cy="59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4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84B79-F70F-444F-CDEA-FE4C48785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944A7CFC-C71E-B7C6-629B-77463C0F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11" y="2910179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495AA-5B69-2C3C-B58D-F5FC630B1A65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Intro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0403B-6A64-0414-A81D-7C6FE61CAEFD}"/>
              </a:ext>
            </a:extLst>
          </p:cNvPr>
          <p:cNvSpPr/>
          <p:nvPr/>
        </p:nvSpPr>
        <p:spPr>
          <a:xfrm>
            <a:off x="4271961" y="753354"/>
            <a:ext cx="37957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CBC0E-011C-8D07-A5E8-C9E5AA014AA1}"/>
              </a:ext>
            </a:extLst>
          </p:cNvPr>
          <p:cNvSpPr/>
          <p:nvPr/>
        </p:nvSpPr>
        <p:spPr>
          <a:xfrm>
            <a:off x="5842512" y="4568379"/>
            <a:ext cx="33285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DE39BC-0172-A401-2642-43E81F822DF1}"/>
              </a:ext>
            </a:extLst>
          </p:cNvPr>
          <p:cNvSpPr/>
          <p:nvPr/>
        </p:nvSpPr>
        <p:spPr>
          <a:xfrm>
            <a:off x="3077486" y="3078378"/>
            <a:ext cx="191645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CarboLifeRevit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(Revit Plugin)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9A93A8-4E24-93A0-3CEF-91AE44B4EAF7}"/>
              </a:ext>
            </a:extLst>
          </p:cNvPr>
          <p:cNvSpPr/>
          <p:nvPr/>
        </p:nvSpPr>
        <p:spPr>
          <a:xfrm>
            <a:off x="8425944" y="2934176"/>
            <a:ext cx="1502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CarboCroc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(Grasshopper Plugin)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75276-18E6-887D-CD50-3DC7D2EE7C98}"/>
              </a:ext>
            </a:extLst>
          </p:cNvPr>
          <p:cNvSpPr/>
          <p:nvPr/>
        </p:nvSpPr>
        <p:spPr>
          <a:xfrm>
            <a:off x="5842512" y="5213683"/>
            <a:ext cx="269144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Circle (WIP)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9" name="Picture 8" descr="A green and red pie chart&#10;&#10;AI-generated content may be incorrect.">
            <a:extLst>
              <a:ext uri="{FF2B5EF4-FFF2-40B4-BE49-F238E27FC236}">
                <a16:creationId xmlns:a16="http://schemas.microsoft.com/office/drawing/2014/main" id="{244BD3C4-C4B8-A73C-AC36-DB6CACE24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92" y="3838983"/>
            <a:ext cx="1046440" cy="1046440"/>
          </a:xfrm>
          <a:prstGeom prst="rect">
            <a:avLst/>
          </a:prstGeom>
        </p:spPr>
      </p:pic>
      <p:pic>
        <p:nvPicPr>
          <p:cNvPr id="1028" name="Picture 4" descr="Rhino Icon #211937 - Free Icons Library">
            <a:extLst>
              <a:ext uri="{FF2B5EF4-FFF2-40B4-BE49-F238E27FC236}">
                <a16:creationId xmlns:a16="http://schemas.microsoft.com/office/drawing/2014/main" id="{F9E4EA29-473F-C4FD-8DBC-5F9127CC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466" y="2850668"/>
            <a:ext cx="532526" cy="53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2EA0B358-6D59-D196-1A8B-03762D6D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08" y="2479983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A5F2BD-F373-A6F1-1622-49506EFFC63C}"/>
              </a:ext>
            </a:extLst>
          </p:cNvPr>
          <p:cNvSpPr/>
          <p:nvPr/>
        </p:nvSpPr>
        <p:spPr>
          <a:xfrm>
            <a:off x="5459813" y="3063571"/>
            <a:ext cx="217098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E9E8E3-E3E3-B2BC-9613-886B9AAF2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45" y="5276730"/>
            <a:ext cx="338089" cy="3380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22CD73-ECCF-7393-C8CF-F1033177223E}"/>
              </a:ext>
            </a:extLst>
          </p:cNvPr>
          <p:cNvSpPr/>
          <p:nvPr/>
        </p:nvSpPr>
        <p:spPr>
          <a:xfrm>
            <a:off x="2263540" y="694593"/>
            <a:ext cx="7817320" cy="556553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14" name="Picture 13" descr="A logo with a black and white design&#10;&#10;AI-generated content may be incorrect.">
            <a:extLst>
              <a:ext uri="{FF2B5EF4-FFF2-40B4-BE49-F238E27FC236}">
                <a16:creationId xmlns:a16="http://schemas.microsoft.com/office/drawing/2014/main" id="{FA006AC8-9BE8-94FB-9BB3-7570652DC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84" y="6270010"/>
            <a:ext cx="893204" cy="3663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1191BA-F153-F012-3104-38BD8ACB30F6}"/>
              </a:ext>
            </a:extLst>
          </p:cNvPr>
          <p:cNvSpPr/>
          <p:nvPr/>
        </p:nvSpPr>
        <p:spPr>
          <a:xfrm>
            <a:off x="5028271" y="1310493"/>
            <a:ext cx="260252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latin typeface="Abadi" panose="020B0604020104020204" pitchFamily="34" charset="0"/>
              </a:rPr>
              <a:t>Free</a:t>
            </a:r>
          </a:p>
          <a:p>
            <a:r>
              <a:rPr lang="en-GB" sz="1400" dirty="0">
                <a:latin typeface="Abadi" panose="020B0604020104020204" pitchFamily="34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45173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6FAFE-EB41-A402-0AC8-455DD0C9C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8A7EDC-EC58-6745-5656-B61DA3ED5FC4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Installation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BC634-7F9A-A6B4-37E9-A9B18F1AC7CF}"/>
              </a:ext>
            </a:extLst>
          </p:cNvPr>
          <p:cNvSpPr/>
          <p:nvPr/>
        </p:nvSpPr>
        <p:spPr>
          <a:xfrm>
            <a:off x="1081013" y="1342488"/>
            <a:ext cx="6303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Useful links: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Source (most recent)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  <a:hlinkClick r:id="rId2"/>
              </a:rPr>
              <a:t>https://github.com/DavidVeld/CarboLifeCalc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Help: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  <a:hlinkClick r:id="rId3"/>
              </a:rPr>
              <a:t>https://github.com/DavidVeld/CarboLifeCalc/wiki</a:t>
            </a: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(This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Powerpoint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)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	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622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DF8A-95A4-5A1C-C4D0-FA3C08572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934072-63F1-5C2C-0EF2-4606A0B24E1C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Installation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8FE12-8979-0B2D-296C-0FE99643B017}"/>
              </a:ext>
            </a:extLst>
          </p:cNvPr>
          <p:cNvSpPr/>
          <p:nvPr/>
        </p:nvSpPr>
        <p:spPr>
          <a:xfrm>
            <a:off x="1081012" y="1342488"/>
            <a:ext cx="712318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If downloaded 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from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 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Copy The files to a directory of your choice 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Launch the stand alone .exe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Select “</a:t>
            </a:r>
            <a:r>
              <a:rPr lang="en-GB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Manage Revit Plugins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”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Select Versions and press “</a:t>
            </a:r>
            <a:r>
              <a:rPr lang="en-GB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Apply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”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5FC357-CD79-6831-4AEB-5ABB8EF8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85" y="2450338"/>
            <a:ext cx="3065835" cy="1150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15022F-5F3C-48ED-99EA-61647065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42" y="3832517"/>
            <a:ext cx="3065835" cy="26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BC38D-0BC9-B703-B14F-90110751F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FCB816-6290-4F96-1751-A38D4F45D247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Overall Process</a:t>
            </a:r>
          </a:p>
        </p:txBody>
      </p:sp>
      <p:pic>
        <p:nvPicPr>
          <p:cNvPr id="3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08067262-7DC5-2024-3567-C3BF4BB3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87" y="2450394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5CC123-B23C-462D-2F39-D033F785EB3C}"/>
              </a:ext>
            </a:extLst>
          </p:cNvPr>
          <p:cNvSpPr/>
          <p:nvPr/>
        </p:nvSpPr>
        <p:spPr>
          <a:xfrm>
            <a:off x="1432762" y="2618593"/>
            <a:ext cx="1916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5F2FD0-EBE3-766F-C976-78886DCC6D0B}"/>
              </a:ext>
            </a:extLst>
          </p:cNvPr>
          <p:cNvCxnSpPr>
            <a:cxnSpLocks/>
          </p:cNvCxnSpPr>
          <p:nvPr/>
        </p:nvCxnSpPr>
        <p:spPr>
          <a:xfrm>
            <a:off x="2838742" y="2826371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C81E1B-E48B-3CF7-3DAD-978CA7AA5B09}"/>
              </a:ext>
            </a:extLst>
          </p:cNvPr>
          <p:cNvSpPr/>
          <p:nvPr/>
        </p:nvSpPr>
        <p:spPr>
          <a:xfrm>
            <a:off x="4928108" y="2491353"/>
            <a:ext cx="217098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0" name="Picture 9" descr="A green and red pie chart&#10;&#10;AI-generated content may be incorrect.">
            <a:extLst>
              <a:ext uri="{FF2B5EF4-FFF2-40B4-BE49-F238E27FC236}">
                <a16:creationId xmlns:a16="http://schemas.microsoft.com/office/drawing/2014/main" id="{2BC0F6C6-1F30-FA82-5040-1A715E905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30" y="2450394"/>
            <a:ext cx="636919" cy="6369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AF6755-C917-21BE-09E3-32E5AAE56640}"/>
              </a:ext>
            </a:extLst>
          </p:cNvPr>
          <p:cNvCxnSpPr>
            <a:cxnSpLocks/>
          </p:cNvCxnSpPr>
          <p:nvPr/>
        </p:nvCxnSpPr>
        <p:spPr>
          <a:xfrm>
            <a:off x="6932509" y="2826371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2528B-FBD8-011D-3689-41D06DBBE056}"/>
              </a:ext>
            </a:extLst>
          </p:cNvPr>
          <p:cNvSpPr txBox="1"/>
          <p:nvPr/>
        </p:nvSpPr>
        <p:spPr>
          <a:xfrm>
            <a:off x="1142093" y="3379867"/>
            <a:ext cx="211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badi" panose="020B0604020104020204" pitchFamily="34" charset="0"/>
              </a:rPr>
              <a:t>Model Preparation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21A8C-457E-5819-8BB3-6D422D953D0C}"/>
              </a:ext>
            </a:extLst>
          </p:cNvPr>
          <p:cNvSpPr txBox="1"/>
          <p:nvPr/>
        </p:nvSpPr>
        <p:spPr>
          <a:xfrm>
            <a:off x="4819458" y="3396035"/>
            <a:ext cx="1317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badi" panose="020B0604020104020204" pitchFamily="34" charset="0"/>
              </a:rPr>
              <a:t>Calculation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C4BBD9-7D4C-57FE-06C1-360D10E07C9F}"/>
              </a:ext>
            </a:extLst>
          </p:cNvPr>
          <p:cNvSpPr/>
          <p:nvPr/>
        </p:nvSpPr>
        <p:spPr>
          <a:xfrm>
            <a:off x="8545819" y="1926095"/>
            <a:ext cx="217098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Report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7DE9C-12B7-90D9-8948-807C91AA9C3B}"/>
              </a:ext>
            </a:extLst>
          </p:cNvPr>
          <p:cNvSpPr txBox="1"/>
          <p:nvPr/>
        </p:nvSpPr>
        <p:spPr>
          <a:xfrm>
            <a:off x="3192479" y="2434070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Extract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0E393-F631-C187-58DD-A7195D94B12F}"/>
              </a:ext>
            </a:extLst>
          </p:cNvPr>
          <p:cNvSpPr txBox="1"/>
          <p:nvPr/>
        </p:nvSpPr>
        <p:spPr>
          <a:xfrm>
            <a:off x="7272334" y="2476927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Output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8F5433-D76C-750E-AF74-6E0B80631B68}"/>
              </a:ext>
            </a:extLst>
          </p:cNvPr>
          <p:cNvSpPr/>
          <p:nvPr/>
        </p:nvSpPr>
        <p:spPr>
          <a:xfrm>
            <a:off x="2758314" y="2206651"/>
            <a:ext cx="3918277" cy="10736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F7E10-F2EE-8CA3-748A-7573E1365E68}"/>
              </a:ext>
            </a:extLst>
          </p:cNvPr>
          <p:cNvSpPr txBox="1"/>
          <p:nvPr/>
        </p:nvSpPr>
        <p:spPr>
          <a:xfrm>
            <a:off x="2674719" y="1830596"/>
            <a:ext cx="126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Automated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60F6AD-A6DE-F956-2774-6D83BE31C7DB}"/>
              </a:ext>
            </a:extLst>
          </p:cNvPr>
          <p:cNvSpPr/>
          <p:nvPr/>
        </p:nvSpPr>
        <p:spPr>
          <a:xfrm>
            <a:off x="3886454" y="5005764"/>
            <a:ext cx="616154" cy="59522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obliqueTopRight">
              <a:rot lat="300000" lon="60000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68988-D2C3-4687-A0B4-AD92E3C61D00}"/>
              </a:ext>
            </a:extLst>
          </p:cNvPr>
          <p:cNvSpPr/>
          <p:nvPr/>
        </p:nvSpPr>
        <p:spPr>
          <a:xfrm>
            <a:off x="5866728" y="5023164"/>
            <a:ext cx="616154" cy="595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scene3d>
            <a:camera prst="obliqueTopRight">
              <a:rot lat="300000" lon="60000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65903-B574-5FFD-E2D5-0B380639E992}"/>
              </a:ext>
            </a:extLst>
          </p:cNvPr>
          <p:cNvSpPr txBox="1"/>
          <p:nvPr/>
        </p:nvSpPr>
        <p:spPr>
          <a:xfrm>
            <a:off x="2151910" y="4426212"/>
            <a:ext cx="16061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Revit</a:t>
            </a:r>
          </a:p>
          <a:p>
            <a:r>
              <a:rPr lang="en-GB" dirty="0">
                <a:latin typeface="Abadi" panose="020B0604020104020204" pitchFamily="34" charset="0"/>
              </a:rPr>
              <a:t>Category</a:t>
            </a:r>
          </a:p>
          <a:p>
            <a:r>
              <a:rPr lang="en-GB" dirty="0">
                <a:latin typeface="Abadi" panose="020B0604020104020204" pitchFamily="34" charset="0"/>
              </a:rPr>
              <a:t>Parameters</a:t>
            </a:r>
          </a:p>
          <a:p>
            <a:r>
              <a:rPr lang="en-GB" dirty="0">
                <a:latin typeface="Abadi" panose="020B0604020104020204" pitchFamily="34" charset="0"/>
              </a:rPr>
              <a:t>Volume</a:t>
            </a:r>
          </a:p>
          <a:p>
            <a:r>
              <a:rPr lang="en-GB" dirty="0">
                <a:latin typeface="Abadi" panose="020B0604020104020204" pitchFamily="34" charset="0"/>
              </a:rPr>
              <a:t>Material Name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07B88-AEC7-5602-595C-F14F888EC333}"/>
              </a:ext>
            </a:extLst>
          </p:cNvPr>
          <p:cNvSpPr txBox="1"/>
          <p:nvPr/>
        </p:nvSpPr>
        <p:spPr>
          <a:xfrm>
            <a:off x="6741753" y="4512838"/>
            <a:ext cx="2616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Carbo Life Material </a:t>
            </a:r>
            <a:r>
              <a:rPr lang="en-GB" dirty="0">
                <a:latin typeface="Abadi" panose="020B0604020104020204" pitchFamily="34" charset="0"/>
              </a:rPr>
              <a:t>Containing Carbon Data</a:t>
            </a:r>
          </a:p>
          <a:p>
            <a:r>
              <a:rPr lang="en-GB" dirty="0">
                <a:latin typeface="Abadi" panose="020B0604020104020204" pitchFamily="34" charset="0"/>
              </a:rPr>
              <a:t>Found in material Template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1D522-6637-846C-4EC1-2E156AE6F4E4}"/>
              </a:ext>
            </a:extLst>
          </p:cNvPr>
          <p:cNvSpPr/>
          <p:nvPr/>
        </p:nvSpPr>
        <p:spPr>
          <a:xfrm>
            <a:off x="2048608" y="4397942"/>
            <a:ext cx="7077806" cy="15708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2EE22-7F7F-D6C5-5ECA-DAF844BB258C}"/>
              </a:ext>
            </a:extLst>
          </p:cNvPr>
          <p:cNvSpPr txBox="1"/>
          <p:nvPr/>
        </p:nvSpPr>
        <p:spPr>
          <a:xfrm>
            <a:off x="2025910" y="4074906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Process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FA777-2387-051A-0871-CA206C0A5350}"/>
              </a:ext>
            </a:extLst>
          </p:cNvPr>
          <p:cNvCxnSpPr>
            <a:cxnSpLocks/>
          </p:cNvCxnSpPr>
          <p:nvPr/>
        </p:nvCxnSpPr>
        <p:spPr>
          <a:xfrm>
            <a:off x="4194531" y="3280306"/>
            <a:ext cx="0" cy="1117636"/>
          </a:xfrm>
          <a:prstGeom prst="straightConnector1">
            <a:avLst/>
          </a:prstGeom>
          <a:ln w="38100">
            <a:solidFill>
              <a:srgbClr val="DF542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8E36AE-EFDC-BCC3-A708-AFFAE6308AA6}"/>
              </a:ext>
            </a:extLst>
          </p:cNvPr>
          <p:cNvCxnSpPr>
            <a:cxnSpLocks/>
          </p:cNvCxnSpPr>
          <p:nvPr/>
        </p:nvCxnSpPr>
        <p:spPr>
          <a:xfrm>
            <a:off x="9126414" y="5801102"/>
            <a:ext cx="12476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9782DD-9010-8D10-852A-ECB4F843B4AB}"/>
              </a:ext>
            </a:extLst>
          </p:cNvPr>
          <p:cNvSpPr/>
          <p:nvPr/>
        </p:nvSpPr>
        <p:spPr>
          <a:xfrm>
            <a:off x="10429873" y="5618387"/>
            <a:ext cx="377534" cy="371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bliqueTopRight">
              <a:rot lat="300000" lon="60000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31" name="Picture 30" descr="Revit vs Tekla Structures - 2024 Comparison - Software Advice">
            <a:extLst>
              <a:ext uri="{FF2B5EF4-FFF2-40B4-BE49-F238E27FC236}">
                <a16:creationId xmlns:a16="http://schemas.microsoft.com/office/drawing/2014/main" id="{CA95506F-73B7-9F22-BCFC-4CD49D29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043" y="5055396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green and red pie chart&#10;&#10;AI-generated content may be incorrect.">
            <a:extLst>
              <a:ext uri="{FF2B5EF4-FFF2-40B4-BE49-F238E27FC236}">
                <a16:creationId xmlns:a16="http://schemas.microsoft.com/office/drawing/2014/main" id="{6489D617-B012-59CC-7834-B840E094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4" y="5068569"/>
            <a:ext cx="514649" cy="514649"/>
          </a:xfrm>
          <a:prstGeom prst="rect">
            <a:avLst/>
          </a:prstGeom>
        </p:spPr>
      </p:pic>
      <p:pic>
        <p:nvPicPr>
          <p:cNvPr id="33" name="Picture 32" descr="A green and red pie chart&#10;&#10;AI-generated content may be incorrect.">
            <a:extLst>
              <a:ext uri="{FF2B5EF4-FFF2-40B4-BE49-F238E27FC236}">
                <a16:creationId xmlns:a16="http://schemas.microsoft.com/office/drawing/2014/main" id="{460E2FD8-3820-EFF7-1AE2-711136829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931" y="5643373"/>
            <a:ext cx="306929" cy="3069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2341B5-534F-C620-018D-8B3F1D8B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577" b="-1"/>
          <a:stretch>
            <a:fillRect/>
          </a:stretch>
        </p:blipFill>
        <p:spPr>
          <a:xfrm>
            <a:off x="9228266" y="2423339"/>
            <a:ext cx="1488534" cy="13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FA1A3-7097-3A27-56B9-4806A2E8C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4F9A2A-8B72-5A40-35C0-69E5EABB0DDF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Model Preparation – Substructure </a:t>
            </a:r>
            <a:r>
              <a:rPr lang="en-GB" sz="2000" dirty="0" err="1">
                <a:latin typeface="Abadi" panose="020B0604020104020204" pitchFamily="34" charset="0"/>
              </a:rPr>
              <a:t>Workset</a:t>
            </a:r>
            <a:endParaRPr lang="en-GB" sz="2000" dirty="0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3F209-2C35-4244-A464-F445624AE60A}"/>
              </a:ext>
            </a:extLst>
          </p:cNvPr>
          <p:cNvSpPr/>
          <p:nvPr/>
        </p:nvSpPr>
        <p:spPr>
          <a:xfrm>
            <a:off x="425212" y="1356946"/>
            <a:ext cx="11323876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badi" panose="020B0604020104020204" pitchFamily="34" charset="0"/>
              </a:rPr>
              <a:t>To align with the IStructE tool &amp; gain insight to our designs we isolate the Substructure from Slabs, Frame and Walls</a:t>
            </a:r>
          </a:p>
          <a:p>
            <a:endParaRPr lang="en-GB" sz="2000" dirty="0">
              <a:latin typeface="Abadi" panose="020B0604020104020204" pitchFamily="34" charset="0"/>
            </a:endParaRPr>
          </a:p>
          <a:p>
            <a:r>
              <a:rPr lang="en-GB" sz="2000" dirty="0">
                <a:latin typeface="Abadi" panose="020B0604020104020204" pitchFamily="34" charset="0"/>
              </a:rPr>
              <a:t>All substructure, including ground floor slab, should be in a </a:t>
            </a:r>
            <a:r>
              <a:rPr lang="en-GB" sz="2000" dirty="0" err="1">
                <a:latin typeface="Abadi" panose="020B0604020104020204" pitchFamily="34" charset="0"/>
              </a:rPr>
              <a:t>workset</a:t>
            </a:r>
            <a:r>
              <a:rPr lang="en-GB" sz="2000" dirty="0">
                <a:latin typeface="Abadi" panose="020B0604020104020204" pitchFamily="34" charset="0"/>
              </a:rPr>
              <a:t> that includes “Substructure” in its name</a:t>
            </a:r>
            <a:endParaRPr lang="en-GB" sz="14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CFE60-1CB6-A531-027D-F58F80E5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91" y="3007508"/>
            <a:ext cx="4356325" cy="33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3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prstDash val="sysDot"/>
        </a:ln>
      </a:spPr>
      <a:bodyPr rtlCol="0" anchor="ctr"/>
      <a:lstStyle>
        <a:defPPr algn="ctr">
          <a:defRPr>
            <a:noFill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17502</TotalTime>
  <Words>1546</Words>
  <Application>Microsoft Office PowerPoint</Application>
  <PresentationFormat>Widescreen</PresentationFormat>
  <Paragraphs>399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Abadi</vt:lpstr>
      <vt:lpstr>Arial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Gatfield</dc:creator>
  <cp:lastModifiedBy>David Veld</cp:lastModifiedBy>
  <cp:revision>532</cp:revision>
  <cp:lastPrinted>2025-09-17T09:33:22Z</cp:lastPrinted>
  <dcterms:created xsi:type="dcterms:W3CDTF">2019-09-23T10:27:44Z</dcterms:created>
  <dcterms:modified xsi:type="dcterms:W3CDTF">2025-10-20T09:24:47Z</dcterms:modified>
</cp:coreProperties>
</file>