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318"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58"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50" r:id="rId31"/>
    <p:sldId id="360" r:id="rId32"/>
    <p:sldId id="361" r:id="rId33"/>
    <p:sldId id="351" r:id="rId34"/>
    <p:sldId id="359" r:id="rId35"/>
    <p:sldId id="362" r:id="rId36"/>
    <p:sldId id="352" r:id="rId37"/>
    <p:sldId id="353" r:id="rId38"/>
    <p:sldId id="363" r:id="rId39"/>
    <p:sldId id="354" r:id="rId40"/>
    <p:sldId id="357" r:id="rId41"/>
    <p:sldId id="356" r:id="rId42"/>
    <p:sldId id="355" r:id="rId43"/>
    <p:sldId id="309" r:id="rId44"/>
  </p:sldIdLst>
  <p:sldSz cx="13011150" cy="9756775"/>
  <p:notesSz cx="6805613" cy="9939338"/>
  <p:defaultTextStyle>
    <a:defPPr>
      <a:defRPr lang="en-US"/>
    </a:defPPr>
    <a:lvl1pPr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7700" indent="-19050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8575" indent="-384175"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9450" indent="-57785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98738" indent="-769938"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6000" algn="l" defTabSz="914400" rtl="0" eaLnBrk="1" latinLnBrk="0" hangingPunct="1">
      <a:defRPr sz="2600" kern="1200">
        <a:solidFill>
          <a:schemeClr val="tx1"/>
        </a:solidFill>
        <a:latin typeface="Arial" pitchFamily="34" charset="0"/>
        <a:ea typeface="ヒラギノ角ゴ Pro W3"/>
        <a:cs typeface="ヒラギノ角ゴ Pro W3"/>
      </a:defRPr>
    </a:lvl6pPr>
    <a:lvl7pPr marL="2743200" algn="l" defTabSz="914400" rtl="0" eaLnBrk="1" latinLnBrk="0" hangingPunct="1">
      <a:defRPr sz="2600" kern="1200">
        <a:solidFill>
          <a:schemeClr val="tx1"/>
        </a:solidFill>
        <a:latin typeface="Arial" pitchFamily="34" charset="0"/>
        <a:ea typeface="ヒラギノ角ゴ Pro W3"/>
        <a:cs typeface="ヒラギノ角ゴ Pro W3"/>
      </a:defRPr>
    </a:lvl7pPr>
    <a:lvl8pPr marL="3200400" algn="l" defTabSz="914400" rtl="0" eaLnBrk="1" latinLnBrk="0" hangingPunct="1">
      <a:defRPr sz="2600" kern="1200">
        <a:solidFill>
          <a:schemeClr val="tx1"/>
        </a:solidFill>
        <a:latin typeface="Arial" pitchFamily="34" charset="0"/>
        <a:ea typeface="ヒラギノ角ゴ Pro W3"/>
        <a:cs typeface="ヒラギノ角ゴ Pro W3"/>
      </a:defRPr>
    </a:lvl8pPr>
    <a:lvl9pPr marL="3657600" algn="l" defTabSz="914400"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B11"/>
    <a:srgbClr val="EE0066"/>
    <a:srgbClr val="118888"/>
    <a:srgbClr val="004282"/>
    <a:srgbClr val="7F7F7F"/>
    <a:srgbClr val="FFAA00"/>
    <a:srgbClr val="EE5500"/>
    <a:srgbClr val="DD00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76600" autoAdjust="0"/>
  </p:normalViewPr>
  <p:slideViewPr>
    <p:cSldViewPr>
      <p:cViewPr varScale="1">
        <p:scale>
          <a:sx n="69" d="100"/>
          <a:sy n="69" d="100"/>
        </p:scale>
        <p:origin x="-1626"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450" y="0"/>
            <a:ext cx="2949575" cy="496888"/>
          </a:xfrm>
          <a:prstGeom prst="rect">
            <a:avLst/>
          </a:prstGeom>
        </p:spPr>
        <p:txBody>
          <a:bodyPr vert="horz" lIns="65233" tIns="32617" rIns="65233" bIns="32617" rtlCol="0"/>
          <a:lstStyle>
            <a:lvl1pPr algn="r" defTabSz="928021" fontAlgn="auto">
              <a:spcBef>
                <a:spcPts val="0"/>
              </a:spcBef>
              <a:spcAft>
                <a:spcPts val="0"/>
              </a:spcAft>
              <a:defRPr sz="900">
                <a:latin typeface="+mn-lt"/>
                <a:ea typeface="+mn-ea"/>
                <a:cs typeface="+mn-cs"/>
              </a:defRPr>
            </a:lvl1pPr>
          </a:lstStyle>
          <a:p>
            <a:pPr>
              <a:defRPr/>
            </a:pPr>
            <a:fld id="{D9B3DAF2-8D58-4EEA-BC90-1DF7237F24B1}" type="datetimeFigureOut">
              <a:rPr lang="en-US"/>
              <a:pPr>
                <a:defRPr/>
              </a:pPr>
              <a:t>2008-12-04</a:t>
            </a:fld>
            <a:endParaRPr lang="en-US"/>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65233" tIns="32617" rIns="65233" bIns="32617" rtlCol="0" anchor="b"/>
          <a:lstStyle>
            <a:lvl1pPr algn="r" defTabSz="928021" fontAlgn="auto">
              <a:spcBef>
                <a:spcPts val="0"/>
              </a:spcBef>
              <a:spcAft>
                <a:spcPts val="0"/>
              </a:spcAft>
              <a:defRPr sz="900">
                <a:latin typeface="+mn-lt"/>
                <a:ea typeface="+mn-ea"/>
                <a:cs typeface="+mn-cs"/>
              </a:defRPr>
            </a:lvl1pPr>
          </a:lstStyle>
          <a:p>
            <a:pPr>
              <a:defRPr/>
            </a:pPr>
            <a:fld id="{F749A795-A852-47B2-B766-B543CD84820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450" y="0"/>
            <a:ext cx="2949575" cy="496888"/>
          </a:xfrm>
          <a:prstGeom prst="rect">
            <a:avLst/>
          </a:prstGeom>
        </p:spPr>
        <p:txBody>
          <a:bodyPr vert="horz" lIns="95662" tIns="47831" rIns="95662" bIns="47831" rtlCol="0"/>
          <a:lstStyle>
            <a:lvl1pPr algn="r" defTabSz="928021" fontAlgn="auto">
              <a:spcBef>
                <a:spcPts val="0"/>
              </a:spcBef>
              <a:spcAft>
                <a:spcPts val="0"/>
              </a:spcAft>
              <a:defRPr sz="1200">
                <a:latin typeface="+mn-lt"/>
                <a:ea typeface="+mn-ea"/>
                <a:cs typeface="+mn-cs"/>
              </a:defRPr>
            </a:lvl1pPr>
          </a:lstStyle>
          <a:p>
            <a:pPr>
              <a:defRPr/>
            </a:pPr>
            <a:fld id="{AB073C55-EF52-4021-A96D-E448C39ABA4D}" type="datetimeFigureOut">
              <a:rPr lang="en-US"/>
              <a:pPr>
                <a:defRPr/>
              </a:pPr>
              <a:t>2008-12-04</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5662" tIns="47831" rIns="95662" bIns="47831" rtlCol="0" anchor="b"/>
          <a:lstStyle>
            <a:lvl1pPr algn="r" defTabSz="928021" fontAlgn="auto">
              <a:spcBef>
                <a:spcPts val="0"/>
              </a:spcBef>
              <a:spcAft>
                <a:spcPts val="0"/>
              </a:spcAft>
              <a:defRPr sz="1200">
                <a:latin typeface="+mn-lt"/>
                <a:ea typeface="+mn-ea"/>
                <a:cs typeface="+mn-cs"/>
              </a:defRPr>
            </a:lvl1pPr>
          </a:lstStyle>
          <a:p>
            <a:pPr>
              <a:defRPr/>
            </a:pPr>
            <a:fld id="{F3C8BFB9-35F0-48B6-8F69-2DC0913806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mn-ea"/>
        <a:cs typeface="+mn-cs"/>
      </a:defRPr>
    </a:lvl1pPr>
    <a:lvl2pPr marL="271463" algn="l" defTabSz="1298575" rtl="0" eaLnBrk="0" fontAlgn="base" hangingPunct="0">
      <a:spcBef>
        <a:spcPct val="30000"/>
      </a:spcBef>
      <a:spcAft>
        <a:spcPct val="0"/>
      </a:spcAft>
      <a:defRPr sz="1400" kern="1200">
        <a:solidFill>
          <a:schemeClr val="tx1"/>
        </a:solidFill>
        <a:latin typeface="+mn-lt"/>
        <a:ea typeface="+mn-ea"/>
        <a:cs typeface="+mn-cs"/>
      </a:defRPr>
    </a:lvl2pPr>
    <a:lvl3pPr marL="546100" algn="l" defTabSz="1298575" rtl="0" eaLnBrk="0" fontAlgn="base" hangingPunct="0">
      <a:spcBef>
        <a:spcPct val="30000"/>
      </a:spcBef>
      <a:spcAft>
        <a:spcPct val="0"/>
      </a:spcAft>
      <a:defRPr sz="1400" kern="1200">
        <a:solidFill>
          <a:schemeClr val="tx1"/>
        </a:solidFill>
        <a:latin typeface="+mn-lt"/>
        <a:ea typeface="+mn-ea"/>
        <a:cs typeface="+mn-cs"/>
      </a:defRPr>
    </a:lvl3pPr>
    <a:lvl4pPr marL="820738" algn="l" defTabSz="1298575" rtl="0" eaLnBrk="0" fontAlgn="base" hangingPunct="0">
      <a:spcBef>
        <a:spcPct val="30000"/>
      </a:spcBef>
      <a:spcAft>
        <a:spcPct val="0"/>
      </a:spcAft>
      <a:defRPr sz="1400" kern="1200">
        <a:solidFill>
          <a:schemeClr val="tx1"/>
        </a:solidFill>
        <a:latin typeface="+mn-lt"/>
        <a:ea typeface="+mn-ea"/>
        <a:cs typeface="+mn-cs"/>
      </a:defRPr>
    </a:lvl4pPr>
    <a:lvl5pPr marL="1095375" algn="l" defTabSz="1298575" rtl="0" eaLnBrk="0" fontAlgn="base" hangingPunct="0">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hebuildingcoder.typepad.com/blog/2008/08/getting-started.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thebuildingcoder.typepad.com/blog/2008/10/relationship-in.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thebuildingcoder.typepad.co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thebuildingcoder.typepad.com/blog/2008/10/relationship-in.html"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thebuildingcoder.typepad.co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autodesk.com/apitrainin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nside-the-system.typepad.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1590C2B-5B74-402F-A635-1A44489B2CD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10</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228579" indent="-228579"/>
            <a:r>
              <a:rPr lang="en-US" altLang="zh-CN" smtClean="0"/>
              <a:t>This sample creates spaces and zones. These</a:t>
            </a:r>
            <a:r>
              <a:rPr lang="en-US" altLang="zh-CN" baseline="0" smtClean="0"/>
              <a:t> are required for </a:t>
            </a:r>
            <a:r>
              <a:rPr lang="en-US" altLang="zh-CN" smtClean="0"/>
              <a:t>HVAC analysis. Main features:</a:t>
            </a:r>
          </a:p>
          <a:p>
            <a:pPr marL="228579" indent="-228579"/>
            <a:r>
              <a:rPr lang="en-US" altLang="zh-CN" smtClean="0"/>
              <a:t>- Use element filtering to get all Space and Zone elements in a specified level.</a:t>
            </a:r>
          </a:p>
          <a:p>
            <a:pPr marL="228579" indent="-228579"/>
            <a:r>
              <a:rPr lang="en-US" altLang="zh-CN" smtClean="0"/>
              <a:t>- Create Space elements for each closed wall loop or closed space separation.</a:t>
            </a:r>
          </a:p>
          <a:p>
            <a:pPr marL="228579" indent="-228579"/>
            <a:r>
              <a:rPr lang="en-US" altLang="zh-CN" smtClean="0"/>
              <a:t>- Create a new Zone element in a specified level and phase.</a:t>
            </a:r>
          </a:p>
          <a:p>
            <a:pPr marL="228579" indent="-228579"/>
            <a:r>
              <a:rPr lang="en-US" altLang="zh-CN" smtClean="0"/>
              <a:t>- Add and remove spaces in a Zone element.</a:t>
            </a:r>
          </a:p>
          <a:p>
            <a:pPr marL="228579" indent="-228579"/>
            <a:r>
              <a:rPr lang="en-US" altLang="zh-CN" smtClean="0"/>
              <a:t>Spaces are created using the method ElementSet NewSpaces( Level level, Phase phase, View view ).</a:t>
            </a:r>
          </a:p>
          <a:p>
            <a:pPr marL="228579" indent="-228579"/>
            <a:r>
              <a:rPr lang="en-US" altLang="zh-CN" smtClean="0"/>
              <a:t>Spaces in a zone are added and removed using the Zone class member methods AddSpaces( SpaceSet ) and Remove( SpaceSet ).</a:t>
            </a:r>
          </a:p>
          <a:p>
            <a:pPr marL="228579" indent="-228579"/>
            <a:r>
              <a:rPr lang="en-US" altLang="zh-CN" smtClean="0"/>
              <a:t>Instructions: </a:t>
            </a:r>
          </a:p>
          <a:p>
            <a:pPr marL="228579" indent="-228579"/>
            <a:r>
              <a:rPr lang="en-US" altLang="zh-CN" smtClean="0"/>
              <a:t>- Open a Revit MEP 2009 file containing some enclosed loops made up of walls. A sample project file WallLoopForAddingSpaceAndZone.rvt is available in the sample folder.</a:t>
            </a:r>
          </a:p>
          <a:p>
            <a:pPr marL="228579" indent="-228579"/>
            <a:r>
              <a:rPr lang="en-US" altLang="zh-CN" smtClean="0"/>
              <a:t>- Run the command.</a:t>
            </a:r>
          </a:p>
          <a:p>
            <a:pPr marL="228579" indent="-228579"/>
            <a:r>
              <a:rPr lang="en-US" altLang="zh-CN" smtClean="0"/>
              <a:t>- The AddSpaceAndZone dialog IS shown to display all the Space and Zone elements filtered by level. The Spaces are displayed as a list in the Spaces Tag page, the Zones as a tree list to show the spaces each Zone element contains.</a:t>
            </a:r>
          </a:p>
          <a:p>
            <a:pPr marL="228579" indent="-228579"/>
            <a:r>
              <a:rPr lang="en-US" altLang="zh-CN" smtClean="0"/>
              <a:t>- Click 'Create Spaces' button in Space Tag page to create spaces for each closed wall loop or closed space separation in the selected level.</a:t>
            </a:r>
          </a:p>
          <a:p>
            <a:pPr marL="228579" indent="-228579"/>
            <a:r>
              <a:rPr lang="en-US" altLang="zh-CN" smtClean="0"/>
              <a:t>- Click 'Create Zone' button in Zones Tag page to create a zone in a current level and phase of the active view</a:t>
            </a:r>
          </a:p>
          <a:p>
            <a:pPr marL="228579" indent="-228579"/>
            <a:r>
              <a:rPr lang="en-US" altLang="zh-CN" smtClean="0"/>
              <a:t>- Select a Zone, click the 'Edit Zone' button, a ZoneEditorForm will be shown to display the available spaces list and the spaces the selected zone contains in current level. Select some spaces in the available spaces list, click Add to add them to the current Zone. Select some spaces in the current spaces list, click Remove to remove them from the current Zone. Click OK to return the AddSpaceAndZone dialog.</a:t>
            </a:r>
          </a:p>
          <a:p>
            <a:pPr marL="228579" indent="-228579"/>
            <a:r>
              <a:rPr lang="en-US" altLang="zh-CN" smtClean="0"/>
              <a:t>- Click OK to accept or Cancel to abort.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0" indent="0">
              <a:spcBef>
                <a:spcPts val="0"/>
              </a:spcBef>
            </a:pPr>
            <a:r>
              <a:rPr lang="en-US" altLang="zh-CN" smtClean="0"/>
              <a:t>This RME electrical sample shows how to operate power circuits, as well as how to handle interactive element selection in Revit, use a ResourceManager to manage images and localisable string resources, and implement a toolbar user interface for an external command. It mainly exercises classes from the Autodesk.Revit.MEP namespace. It provides the following functionality:</a:t>
            </a:r>
          </a:p>
          <a:p>
            <a:pPr marL="0" indent="0">
              <a:spcBef>
                <a:spcPts val="0"/>
              </a:spcBef>
            </a:pPr>
            <a:endParaRPr lang="en-US" altLang="zh-CN" smtClean="0"/>
          </a:p>
          <a:p>
            <a:pPr marL="0" indent="0">
              <a:spcBef>
                <a:spcPts val="0"/>
              </a:spcBef>
            </a:pPr>
            <a:r>
              <a:rPr lang="en-US" altLang="zh-CN" smtClean="0"/>
              <a:t>- Create a power circuit with selected elements, edit a power circuit, or add or remove an element to or from a circuit. The elements should have unused electrical connectors with same voltage definition and pole numbers.</a:t>
            </a:r>
          </a:p>
          <a:p>
            <a:pPr marL="0" indent="0">
              <a:spcBef>
                <a:spcPts val="0"/>
              </a:spcBef>
            </a:pPr>
            <a:endParaRPr lang="en-US" altLang="zh-CN" smtClean="0"/>
          </a:p>
          <a:p>
            <a:pPr marL="0" indent="0">
              <a:spcBef>
                <a:spcPts val="0"/>
              </a:spcBef>
            </a:pPr>
            <a:r>
              <a:rPr lang="en-US" altLang="zh-CN" smtClean="0"/>
              <a:t>- Select a panel for a circuit, or disconnect panel from a circuit if the circuit has a panel.</a:t>
            </a:r>
          </a:p>
          <a:p>
            <a:pPr marL="0" indent="0">
              <a:spcBef>
                <a:spcPts val="0"/>
              </a:spcBef>
            </a:pPr>
            <a:endParaRPr lang="en-US" altLang="zh-CN" smtClean="0"/>
          </a:p>
          <a:p>
            <a:pPr marL="0" indent="0">
              <a:spcBef>
                <a:spcPts val="0"/>
              </a:spcBef>
            </a:pPr>
            <a:r>
              <a:rPr lang="en-US" altLang="zh-CN" smtClean="0"/>
              <a:t>Creating a new circuit is achieved by the creation document method NewElectricalSystem(), passing in a list of circuit elements and an electrical systm type from the ElectricalSystemType enum, which can currently be one of Data, PowerCircuit, Telephone, Security, FireAlarm, NurseCall, Controls, and Communication.</a:t>
            </a:r>
          </a:p>
          <a:p>
            <a:pPr marL="0" indent="0">
              <a:spcBef>
                <a:spcPts val="0"/>
              </a:spcBef>
            </a:pPr>
            <a:endParaRPr lang="en-US" altLang="zh-CN" smtClean="0"/>
          </a:p>
          <a:p>
            <a:pPr marL="0" indent="0">
              <a:spcBef>
                <a:spcPts val="0"/>
              </a:spcBef>
            </a:pPr>
            <a:r>
              <a:rPr lang="en-US" altLang="zh-CN" smtClean="0"/>
              <a:t>For editing the circuit, the elements make use of the FamilyInstance MEPModel property, which provides access to the elements connector manager and electrical systems.</a:t>
            </a:r>
          </a:p>
          <a:p>
            <a:pPr marL="0" indent="0">
              <a:spcBef>
                <a:spcPts val="0"/>
              </a:spcBef>
            </a:pPr>
            <a:endParaRPr lang="en-US" altLang="zh-CN" smtClean="0"/>
          </a:p>
          <a:p>
            <a:pPr marL="0" indent="0">
              <a:spcBef>
                <a:spcPts val="0"/>
              </a:spcBef>
            </a:pPr>
            <a:r>
              <a:rPr lang="en-US" altLang="zh-CN" smtClean="0"/>
              <a:t>Instructions: </a:t>
            </a:r>
          </a:p>
          <a:p>
            <a:pPr marL="0" indent="0">
              <a:spcBef>
                <a:spcPts val="0"/>
              </a:spcBef>
            </a:pPr>
            <a:endParaRPr lang="en-US" altLang="zh-CN" smtClean="0"/>
          </a:p>
          <a:p>
            <a:pPr marL="0" indent="0">
              <a:spcBef>
                <a:spcPts val="0"/>
              </a:spcBef>
            </a:pPr>
            <a:r>
              <a:rPr lang="en-US" altLang="zh-CN" smtClean="0"/>
              <a:t>Open or new a Revit project and make sure needed electrical elements are placed. A sample project file PowerCircuit.rvt is available in the sample folder. Then execute the command.</a:t>
            </a:r>
          </a:p>
          <a:p>
            <a:pPr marL="0" indent="0">
              <a:spcBef>
                <a:spcPts val="0"/>
              </a:spcBef>
            </a:pPr>
            <a:endParaRPr lang="en-US" altLang="zh-CN" smtClean="0"/>
          </a:p>
          <a:p>
            <a:pPr marL="0" indent="0">
              <a:spcBef>
                <a:spcPts val="0"/>
              </a:spcBef>
            </a:pPr>
            <a:r>
              <a:rPr lang="en-US" altLang="zh-CN" smtClean="0"/>
              <a:t>- Create a power circuit: Select elements which all have unused electrical connectors within same voltage definition and pole numbers in current project, execute the command and click the button. Expected result: A power circuit is created with the selected elements and highlighted. Note: 1. Currently the API provides no good way to check whether the connectors have the same voltage definition or pole numbers, therefore the sample skips validating this information and just displays a message if the creation fails. User must know  whether the selected elements' connectors' voltage and pole numbers match. 2. In this sample it is not allowed to create a power circuit with elements which are all lighting devices.</a:t>
            </a:r>
          </a:p>
          <a:p>
            <a:pPr marL="0" indent="0">
              <a:spcBef>
                <a:spcPts val="0"/>
              </a:spcBef>
            </a:pPr>
            <a:endParaRPr lang="en-US" altLang="zh-CN" smtClean="0"/>
          </a:p>
          <a:p>
            <a:pPr marL="0" indent="0">
              <a:spcBef>
                <a:spcPts val="0"/>
              </a:spcBef>
            </a:pPr>
            <a:r>
              <a:rPr lang="en-US" altLang="zh-CN" smtClean="0"/>
              <a:t>- Edit a power circuit: Select a power circuit or an element belongs to one or more circuits, execute the command and click the button. If the selected element belongs to more than one power circuits, select a circuit from its circuits to edit in the 'Select a Circuit' dialog. If not, go to next step. Choose an option to edit the circuit in the 'Edit Circuit' dialog:</a:t>
            </a:r>
          </a:p>
          <a:p>
            <a:pPr marL="0" indent="0">
              <a:spcBef>
                <a:spcPts val="0"/>
              </a:spcBef>
            </a:pPr>
            <a:endParaRPr lang="en-US" altLang="zh-CN" smtClean="0"/>
          </a:p>
          <a:p>
            <a:pPr marL="0" indent="0">
              <a:spcBef>
                <a:spcPts val="0"/>
              </a:spcBef>
            </a:pPr>
            <a:r>
              <a:rPr lang="en-US" altLang="zh-CN" smtClean="0"/>
              <a:t>- Click button to add an element to the circuit. Then select an element which has unused electrical connectors within same voltage definition and pole numbers as the other circuit elements. The sample skips validating the voltage and pole numbers and provides message if creation fails. Expected result: The selected element is added to the circuit and the circuit is highlighted.</a:t>
            </a:r>
          </a:p>
          <a:p>
            <a:pPr marL="0" indent="0">
              <a:spcBef>
                <a:spcPts val="0"/>
              </a:spcBef>
            </a:pPr>
            <a:endParaRPr lang="en-US" altLang="zh-CN" smtClean="0"/>
          </a:p>
          <a:p>
            <a:pPr marL="0" indent="0">
              <a:spcBef>
                <a:spcPts val="0"/>
              </a:spcBef>
            </a:pPr>
            <a:r>
              <a:rPr lang="en-US" altLang="zh-CN" smtClean="0"/>
              <a:t>- Click button to remove an element from the circuit. Then select the element to remove. Expected result: The selected element is removed from the circuit and the circuit is highlighted.</a:t>
            </a:r>
          </a:p>
          <a:p>
            <a:pPr marL="0" indent="0">
              <a:spcBef>
                <a:spcPts val="0"/>
              </a:spcBef>
            </a:pPr>
            <a:endParaRPr lang="en-US" altLang="zh-CN" smtClean="0"/>
          </a:p>
          <a:p>
            <a:pPr marL="0" indent="0">
              <a:spcBef>
                <a:spcPts val="0"/>
              </a:spcBef>
            </a:pPr>
            <a:r>
              <a:rPr lang="en-US" altLang="zh-CN" smtClean="0"/>
              <a:t>- Click button to select a panel for the circuit, select a power circuit or an element belongs to one or more circuits, execute the command and click button to select a panel for the circuit. If the selected element belongs to more than one power circuits, select a circuit from its circuits to edit in the 'Select a Circuit' dialog. If not, go to next step: Select a panel to assign it to the circuit. The panel must be assigned to distribution system with the same voltage definition as the other circuit elements.  Also the panel must have same pole numbers as the other circuit elements. For the same reason as Note in step 1, the sample just skips validating the voltage and pole numbers and provides message if creation fails. Expected result: The selected panel is assigned to the circuit and the circuit is highlighted.</a:t>
            </a:r>
          </a:p>
          <a:p>
            <a:pPr marL="0" indent="0">
              <a:spcBef>
                <a:spcPts val="0"/>
              </a:spcBef>
            </a:pPr>
            <a:endParaRPr lang="en-US" altLang="zh-CN" smtClean="0"/>
          </a:p>
          <a:p>
            <a:pPr marL="0" indent="0">
              <a:spcBef>
                <a:spcPts val="0"/>
              </a:spcBef>
            </a:pPr>
            <a:r>
              <a:rPr lang="en-US" altLang="zh-CN" smtClean="0"/>
              <a:t>- Disconnect the panel from a circuit: Select a power circuit or an element belongs to one or more circuits, execute the command, and click button to disconnect the panel from the circuit. If the selected element belongs to more than one power circuits, select a circuit from its circuits to edit in the 'Select a Circuit' dialog. If not, go to next step. Expected result: The panel of the circuit is removed from the circuit and the circuit is highlighted.</a:t>
            </a:r>
          </a:p>
          <a:p>
            <a:pPr marL="0" indent="0">
              <a:spcBef>
                <a:spcPts val="0"/>
              </a:spcBef>
            </a:pPr>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CBF1A71-3486-4DB3-B513-B83877160B08}" type="slidenum">
              <a:rPr lang="en-US" smtClean="0"/>
              <a:pPr/>
              <a:t>12</a:t>
            </a:fld>
            <a:endParaRPr lang="en-US" smtClean="0"/>
          </a:p>
        </p:txBody>
      </p:sp>
      <p:sp>
        <p:nvSpPr>
          <p:cNvPr id="163843" name="Rectangle 2"/>
          <p:cNvSpPr>
            <a:spLocks noGrp="1" noRot="1" noChangeAspect="1" noChangeArrowheads="1" noTextEdit="1"/>
          </p:cNvSpPr>
          <p:nvPr>
            <p:ph type="sldImg"/>
          </p:nvPr>
        </p:nvSpPr>
        <p:spPr>
          <a:xfrm>
            <a:off x="1509713" y="746125"/>
            <a:ext cx="3879850" cy="2909888"/>
          </a:xfrm>
          <a:ln/>
        </p:spPr>
      </p:sp>
      <p:sp>
        <p:nvSpPr>
          <p:cNvPr id="163844" name="Rectangle 3"/>
          <p:cNvSpPr>
            <a:spLocks noGrp="1" noChangeArrowheads="1"/>
          </p:cNvSpPr>
          <p:nvPr>
            <p:ph type="body" idx="1"/>
          </p:nvPr>
        </p:nvSpPr>
        <p:spPr>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We now discuss our two custom samples. The first is for HVAC air terminal analysis and sizing. Before looking at the HVAC sample itself, let us consider the workflow it supports.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13</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Some of the main tasks of an HVAC engineer are:</a:t>
            </a:r>
          </a:p>
          <a:p>
            <a:r>
              <a:rPr lang="en-GB" sz="1400" kern="1200" smtClean="0">
                <a:solidFill>
                  <a:schemeClr val="tx1"/>
                </a:solidFill>
                <a:latin typeface="+mn-lt"/>
                <a:ea typeface="+mn-ea"/>
                <a:cs typeface="+mn-cs"/>
              </a:rPr>
              <a:t>Placement and sizing of air distribution ducts and terminals</a:t>
            </a:r>
          </a:p>
          <a:p>
            <a:r>
              <a:rPr lang="en-GB" sz="1400" kern="1200" smtClean="0">
                <a:solidFill>
                  <a:schemeClr val="tx1"/>
                </a:solidFill>
                <a:latin typeface="+mn-lt"/>
                <a:ea typeface="+mn-ea"/>
                <a:cs typeface="+mn-cs"/>
              </a:rPr>
              <a:t>Analysis and verification of results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14</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0" indent="0" eaLnBrk="1" hangingPunct="1"/>
            <a:r>
              <a:rPr lang="en-US" sz="1400" kern="1200" smtClean="0">
                <a:solidFill>
                  <a:schemeClr val="tx1"/>
                </a:solidFill>
                <a:latin typeface="+mn-lt"/>
                <a:ea typeface="+mn-ea"/>
                <a:cs typeface="+mn-cs"/>
              </a:rPr>
              <a:t>The more detailed HVAC engineering workflow might look like this. </a:t>
            </a:r>
            <a:r>
              <a:rPr lang="en-GB" sz="1400" kern="1200" smtClean="0">
                <a:solidFill>
                  <a:schemeClr val="tx1"/>
                </a:solidFill>
                <a:latin typeface="+mn-lt"/>
                <a:ea typeface="+mn-ea"/>
                <a:cs typeface="+mn-cs"/>
              </a:rPr>
              <a:t>In HVAC design, a common check figure to validate design is the flow density, or air flow per floor area, i.e. the total amount of supply air divided by the size of the room. In the US, this is typically measured in cubic feet per minute per square foot, or CFM / SF. There are common rules of thumb based on the room type on the result expected from such a calculation. Anomalies can be quickly identified, both in a schedule, as well as in a colour fill. A schedule can calculate the CFM/SF, but this computation is not available to a colour fill, thus the reason for this example application.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15</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Revit MEP maintains several different values related to the air flow through a room. The calculated value can be set by using IES heating and cooling loads calculation, or importing from gbXML. After the calculation, the ‘specified’ value is set equal to the ‘calculated’ one. The engineer can then adjust manually if necessary.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16</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228600" marR="0" indent="-22860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Revit MEP includes the IES Virtual Environment as a built-in module. It also supports export to IES VE, and import and export to other calculation applications via gbXML, the Green Building XML format.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17</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The RME HVAC sample application implements six commands.</a:t>
            </a:r>
            <a:r>
              <a:rPr lang="en-GB" sz="1400" kern="1200" baseline="0" smtClean="0">
                <a:solidFill>
                  <a:schemeClr val="tx1"/>
                </a:solidFill>
                <a:latin typeface="+mn-lt"/>
                <a:ea typeface="+mn-ea"/>
                <a:cs typeface="+mn-cs"/>
              </a:rPr>
              <a:t> </a:t>
            </a:r>
            <a:r>
              <a:rPr lang="en-GB" sz="1400" kern="1200" smtClean="0">
                <a:solidFill>
                  <a:schemeClr val="tx1"/>
                </a:solidFill>
                <a:latin typeface="+mn-lt"/>
                <a:ea typeface="+mn-ea"/>
                <a:cs typeface="+mn-cs"/>
              </a:rPr>
              <a:t>The first three commands support the actual HVAC engineering workflow, the fourth is independent, the fifth cleans up and resets the data manipulated by the first three, and the last simply presents the application description and version number.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18</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This HVAC sample was originally implemented for RME 2008. In that version, it was based on Room elements. It was rewritten for 2009 using Space instead. To run it in Revit MEP 2009, be sure to use the updated version of RevitAPI.dll provided in the Revit MEP 2009 web update 2, since previous versions do not provide full API access to the spaces, especially the </a:t>
            </a:r>
            <a:r>
              <a:rPr lang="en-GB" sz="1400" b="1" kern="1200" smtClean="0">
                <a:solidFill>
                  <a:schemeClr val="tx1"/>
                </a:solidFill>
                <a:latin typeface="+mn-lt"/>
                <a:ea typeface="+mn-ea"/>
                <a:cs typeface="+mn-cs"/>
              </a:rPr>
              <a:t>FamilyInstance.Space</a:t>
            </a:r>
            <a:r>
              <a:rPr lang="en-GB" sz="1400" kern="1200" smtClean="0">
                <a:solidFill>
                  <a:schemeClr val="tx1"/>
                </a:solidFill>
                <a:latin typeface="+mn-lt"/>
                <a:ea typeface="+mn-ea"/>
                <a:cs typeface="+mn-cs"/>
              </a:rPr>
              <a:t> property.</a:t>
            </a:r>
          </a:p>
          <a:p>
            <a:r>
              <a:rPr lang="en-GB" sz="1400" kern="1200" smtClean="0">
                <a:solidFill>
                  <a:schemeClr val="tx1"/>
                </a:solidFill>
                <a:latin typeface="+mn-lt"/>
                <a:ea typeface="+mn-ea"/>
                <a:cs typeface="+mn-cs"/>
              </a:rPr>
              <a:t>One interesting thing to note about this application is the following: although it indirectly manipulates the MEP duct system, it only makes use of generic Revit API functionality to manipulate parameters and type of the duct system elements. Therefore, it can be run in Revit Architecture as well as in Revit MEP. Interestingly, it runs significantly faster in the Architecture flavour of Revit than in the MEP flavour, because there is no MEP machinery running in the background trying to clean up and recalculate the duct system every time the application updates some parameter value.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19</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These commands can be added directly to the Revit Tools &gt; External Tools menu by listing them individually in Revit.ini. The application also implements an external application interface. If you add an entry for that to Revit.ini instead, it adds a new top level menu to the Revit menu, which packages all six commands together. It also includes the commands for the electrical sample:</a:t>
            </a:r>
          </a:p>
          <a:p>
            <a:r>
              <a:rPr lang="en-GB" sz="1400" kern="1200" smtClean="0">
                <a:solidFill>
                  <a:schemeClr val="tx1"/>
                </a:solidFill>
                <a:latin typeface="+mn-lt"/>
                <a:ea typeface="+mn-ea"/>
                <a:cs typeface="+mn-cs"/>
              </a:rPr>
              <a:t>Information on how to add new external commands and applications to Revit.ini is provided in the Revit SDK “Getting Started Revit API 2009.doc”, and in the other introductory material discussed in </a:t>
            </a:r>
            <a:r>
              <a:rPr lang="en-GB" sz="1400" u="sng" kern="1200" smtClean="0">
                <a:solidFill>
                  <a:schemeClr val="tx1"/>
                </a:solidFill>
                <a:latin typeface="+mn-lt"/>
                <a:ea typeface="+mn-ea"/>
                <a:cs typeface="+mn-cs"/>
                <a:hlinkClick r:id="rId3"/>
              </a:rPr>
              <a:t>http://thebuildingcoder.typepad.com/blog/2008/08/getting-started.html</a:t>
            </a:r>
            <a:r>
              <a:rPr lang="en-GB" sz="1400" kern="1200" smtClean="0">
                <a:solidFill>
                  <a:schemeClr val="tx1"/>
                </a:solidFill>
                <a:latin typeface="+mn-lt"/>
                <a:ea typeface="+mn-ea"/>
                <a:cs typeface="+mn-cs"/>
              </a:rPr>
              <a:t>. </a:t>
            </a:r>
          </a:p>
          <a:p>
            <a:r>
              <a:rPr lang="en-GB" sz="1400" kern="1200" smtClean="0">
                <a:solidFill>
                  <a:schemeClr val="tx1"/>
                </a:solidFill>
                <a:latin typeface="+mn-lt"/>
                <a:ea typeface="+mn-ea"/>
                <a:cs typeface="+mn-cs"/>
              </a:rPr>
              <a:t>The assembly name is mep.dll, and it defines the external commands and application in the namespace mep. The external application implementation class name is App.</a:t>
            </a:r>
          </a:p>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Some implementation details are interesting to mention from a programming point of view: we perform some manipulation of paths and command names in the external application method </a:t>
            </a:r>
            <a:r>
              <a:rPr lang="en-GB" sz="1400" b="1" kern="1200" smtClean="0">
                <a:solidFill>
                  <a:schemeClr val="tx1"/>
                </a:solidFill>
                <a:latin typeface="+mn-lt"/>
                <a:ea typeface="+mn-ea"/>
                <a:cs typeface="+mn-cs"/>
              </a:rPr>
              <a:t>App.AddMenu()</a:t>
            </a:r>
            <a:r>
              <a:rPr lang="en-GB" sz="1400" kern="1200" smtClean="0">
                <a:solidFill>
                  <a:schemeClr val="tx1"/>
                </a:solidFill>
                <a:latin typeface="+mn-lt"/>
                <a:ea typeface="+mn-ea"/>
                <a:cs typeface="+mn-cs"/>
              </a:rPr>
              <a:t>, called from the </a:t>
            </a:r>
            <a:r>
              <a:rPr lang="en-GB" sz="1400" b="1" kern="1200" smtClean="0">
                <a:solidFill>
                  <a:schemeClr val="tx1"/>
                </a:solidFill>
                <a:latin typeface="+mn-lt"/>
                <a:ea typeface="+mn-ea"/>
                <a:cs typeface="+mn-cs"/>
              </a:rPr>
              <a:t>OnStartup()</a:t>
            </a:r>
            <a:r>
              <a:rPr lang="en-GB" sz="1400" kern="1200" smtClean="0">
                <a:solidFill>
                  <a:schemeClr val="tx1"/>
                </a:solidFill>
                <a:latin typeface="+mn-lt"/>
                <a:ea typeface="+mn-ea"/>
                <a:cs typeface="+mn-cs"/>
              </a:rPr>
              <a:t> method, to determine the names and path of the external command class implementations when adding them to the menu. We also implement a useful generic about box for the application, discussed below.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AB4AEAE-5077-4938-BA80-88F94D0C7CE4}" type="slidenum">
              <a:rPr lang="en-US" smtClean="0"/>
              <a:pPr/>
              <a:t>2</a:t>
            </a:fld>
            <a:endParaRPr lang="en-US" smtClean="0"/>
          </a:p>
        </p:txBody>
      </p:sp>
      <p:sp>
        <p:nvSpPr>
          <p:cNvPr id="151555" name="Rectangle 2"/>
          <p:cNvSpPr>
            <a:spLocks noGrp="1" noRot="1" noChangeAspect="1" noChangeArrowheads="1" noTextEdit="1"/>
          </p:cNvSpPr>
          <p:nvPr>
            <p:ph type="sldImg"/>
          </p:nvPr>
        </p:nvSpPr>
        <p:spPr>
          <a:xfrm>
            <a:off x="1509713" y="746125"/>
            <a:ext cx="3879850" cy="2909888"/>
          </a:xfrm>
          <a:ln/>
        </p:spPr>
      </p:sp>
      <p:sp>
        <p:nvSpPr>
          <p:cNvPr id="1515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D692A2D-3260-4742-BF3A-5569D74A23CB}" type="slidenum">
              <a:rPr lang="en-US" smtClean="0"/>
              <a:pPr/>
              <a:t>20</a:t>
            </a:fld>
            <a:endParaRPr lang="en-US" smtClean="0"/>
          </a:p>
        </p:txBody>
      </p:sp>
      <p:sp>
        <p:nvSpPr>
          <p:cNvPr id="173059" name="Rectangle 2"/>
          <p:cNvSpPr>
            <a:spLocks noGrp="1" noRot="1" noChangeAspect="1" noChangeArrowheads="1" noTextEdit="1"/>
          </p:cNvSpPr>
          <p:nvPr>
            <p:ph type="sldImg"/>
          </p:nvPr>
        </p:nvSpPr>
        <p:spPr>
          <a:xfrm>
            <a:off x="917575" y="746125"/>
            <a:ext cx="4970463" cy="3727450"/>
          </a:xfrm>
          <a:ln/>
        </p:spPr>
      </p:sp>
      <p:sp>
        <p:nvSpPr>
          <p:cNvPr id="173060" name="Rectangle 3"/>
          <p:cNvSpPr>
            <a:spLocks noGrp="1" noChangeArrowheads="1"/>
          </p:cNvSpPr>
          <p:nvPr>
            <p:ph type="body" idx="1"/>
          </p:nvPr>
        </p:nvSpPr>
        <p:spPr>
          <a:xfrm>
            <a:off x="906792" y="4721529"/>
            <a:ext cx="4992029" cy="4471675"/>
          </a:xfrm>
          <a:noFill/>
          <a:ln/>
        </p:spPr>
        <p:txBody>
          <a:bodyPr/>
          <a:lstStyle/>
          <a:p>
            <a:pPr eaLnBrk="1" hangingPunct="1"/>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24CCFAE9-BC17-4EAF-9766-959553616B01}" type="slidenum">
              <a:rPr lang="en-US" smtClean="0"/>
              <a:pPr/>
              <a:t>21</a:t>
            </a:fld>
            <a:endParaRPr lang="en-US" smtClean="0"/>
          </a:p>
        </p:txBody>
      </p:sp>
      <p:sp>
        <p:nvSpPr>
          <p:cNvPr id="171011" name="Rectangle 2"/>
          <p:cNvSpPr>
            <a:spLocks noGrp="1" noRot="1" noChangeAspect="1" noChangeArrowheads="1" noTextEdit="1"/>
          </p:cNvSpPr>
          <p:nvPr>
            <p:ph type="sldImg"/>
          </p:nvPr>
        </p:nvSpPr>
        <p:spPr>
          <a:xfrm>
            <a:off x="1509713" y="746125"/>
            <a:ext cx="3879850" cy="2909888"/>
          </a:xfrm>
          <a:ln/>
        </p:spPr>
      </p:sp>
      <p:sp>
        <p:nvSpPr>
          <p:cNvPr id="171012" name="Rectangle 3"/>
          <p:cNvSpPr>
            <a:spLocks noGrp="1" noChangeArrowheads="1"/>
          </p:cNvSpPr>
          <p:nvPr>
            <p:ph type="body" idx="1"/>
          </p:nvPr>
        </p:nvSpPr>
        <p:spPr>
          <a:noFill/>
          <a:ln/>
        </p:spPr>
        <p:txBody>
          <a:bodyPr/>
          <a:lstStyle/>
          <a:p>
            <a:pPr eaLnBrk="1" hangingPunct="1"/>
            <a:r>
              <a:rPr lang="en-GB" smtClean="0"/>
              <a:t>An external application does not automatically appear anywhere in the Revit UI. It can define its own menu entries and custom toolbars as it likes. The user interface objects are hooked up with external command implementations which are invoked and receive the same input and output parameters as normal external commands added to the external tools menu.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24CCFAE9-BC17-4EAF-9766-959553616B01}" type="slidenum">
              <a:rPr lang="en-US" smtClean="0"/>
              <a:pPr/>
              <a:t>22</a:t>
            </a:fld>
            <a:endParaRPr lang="en-US" smtClean="0"/>
          </a:p>
        </p:txBody>
      </p:sp>
      <p:sp>
        <p:nvSpPr>
          <p:cNvPr id="171011" name="Rectangle 2"/>
          <p:cNvSpPr>
            <a:spLocks noGrp="1" noRot="1" noChangeAspect="1" noChangeArrowheads="1" noTextEdit="1"/>
          </p:cNvSpPr>
          <p:nvPr>
            <p:ph type="sldImg"/>
          </p:nvPr>
        </p:nvSpPr>
        <p:spPr>
          <a:xfrm>
            <a:off x="1509713" y="746125"/>
            <a:ext cx="3879850" cy="2909888"/>
          </a:xfrm>
          <a:ln/>
        </p:spPr>
      </p:sp>
      <p:sp>
        <p:nvSpPr>
          <p:cNvPr id="1710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23</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The first command in the sequence assigns flow to terminals. Before it is executed, we assume that the air terminal layout has been completed, so as a starting point all air terminals have been arranged in the building model for a uniform air distribution. The application then automatically assigns the appropriate flow to the terminals by performing the following steps:</a:t>
            </a:r>
          </a:p>
          <a:p>
            <a:r>
              <a:rPr lang="en-GB" sz="1400" kern="1200" smtClean="0">
                <a:solidFill>
                  <a:schemeClr val="tx1"/>
                </a:solidFill>
                <a:latin typeface="+mn-lt"/>
                <a:ea typeface="+mn-ea"/>
                <a:cs typeface="+mn-cs"/>
              </a:rPr>
              <a:t>Calculate required air flow in each space </a:t>
            </a:r>
          </a:p>
          <a:p>
            <a:r>
              <a:rPr lang="en-GB" sz="1400" kern="1200" smtClean="0">
                <a:solidFill>
                  <a:schemeClr val="tx1"/>
                </a:solidFill>
                <a:latin typeface="+mn-lt"/>
                <a:ea typeface="+mn-ea"/>
                <a:cs typeface="+mn-cs"/>
              </a:rPr>
              <a:t>Determine air terminals for each space</a:t>
            </a:r>
          </a:p>
          <a:p>
            <a:r>
              <a:rPr lang="en-GB" sz="1400" kern="1200" smtClean="0">
                <a:solidFill>
                  <a:schemeClr val="tx1"/>
                </a:solidFill>
                <a:latin typeface="+mn-lt"/>
                <a:ea typeface="+mn-ea"/>
                <a:cs typeface="+mn-cs"/>
              </a:rPr>
              <a:t>Assign the flow to the terminals</a:t>
            </a:r>
          </a:p>
          <a:p>
            <a:r>
              <a:rPr lang="en-GB" sz="1400" kern="1200" smtClean="0">
                <a:solidFill>
                  <a:schemeClr val="tx1"/>
                </a:solidFill>
                <a:latin typeface="+mn-lt"/>
                <a:ea typeface="+mn-ea"/>
                <a:cs typeface="+mn-cs"/>
              </a:rPr>
              <a:t>The required air flow in each space can be calculated using an analysis tool, which populates the calculated supply airflow on each space.</a:t>
            </a:r>
          </a:p>
          <a:p>
            <a:r>
              <a:rPr lang="en-GB" sz="1400" kern="1200" smtClean="0">
                <a:solidFill>
                  <a:schemeClr val="tx1"/>
                </a:solidFill>
                <a:latin typeface="+mn-lt"/>
                <a:ea typeface="+mn-ea"/>
                <a:cs typeface="+mn-cs"/>
              </a:rPr>
              <a:t>To determine the air terminals for each space, the command can proceed as follows: the spaces do not maintain a list of the terminals they contain, but the terminals do know which space they live in. Therefore, we can determine this child-parent relationship and invert it to obtain the parent-child one. This is similar to the algorithm for inverting the relationship between the wall host elements and the doors and windows hosted by them described in the post on “</a:t>
            </a:r>
            <a:r>
              <a:rPr lang="en-GB" sz="1400" u="sng" kern="1200" smtClean="0">
                <a:solidFill>
                  <a:schemeClr val="tx1"/>
                </a:solidFill>
                <a:latin typeface="+mn-lt"/>
                <a:ea typeface="+mn-ea"/>
                <a:cs typeface="+mn-cs"/>
                <a:hlinkClick r:id="rId3"/>
              </a:rPr>
              <a:t>Relationship Inverter</a:t>
            </a:r>
            <a:r>
              <a:rPr lang="en-GB" sz="1400" kern="1200" smtClean="0">
                <a:solidFill>
                  <a:schemeClr val="tx1"/>
                </a:solidFill>
                <a:latin typeface="+mn-lt"/>
                <a:ea typeface="+mn-ea"/>
                <a:cs typeface="+mn-cs"/>
              </a:rPr>
              <a:t>” in </a:t>
            </a:r>
            <a:r>
              <a:rPr lang="en-GB" sz="1400" u="sng" kern="1200" smtClean="0">
                <a:solidFill>
                  <a:schemeClr val="tx1"/>
                </a:solidFill>
                <a:latin typeface="+mn-lt"/>
                <a:ea typeface="+mn-ea"/>
                <a:cs typeface="+mn-cs"/>
                <a:hlinkClick r:id="rId4"/>
              </a:rPr>
              <a:t>http://thebuildingcoder.typepad.com</a:t>
            </a:r>
            <a:r>
              <a:rPr lang="en-GB" sz="1400" kern="1200" smtClean="0">
                <a:solidFill>
                  <a:schemeClr val="tx1"/>
                </a:solidFill>
                <a:latin typeface="+mn-lt"/>
                <a:ea typeface="+mn-ea"/>
                <a:cs typeface="+mn-cs"/>
              </a:rPr>
              <a:t>. The implementation is simple: </a:t>
            </a:r>
          </a:p>
          <a:p>
            <a:r>
              <a:rPr lang="en-GB" sz="1400" kern="1200" smtClean="0">
                <a:solidFill>
                  <a:schemeClr val="tx1"/>
                </a:solidFill>
                <a:latin typeface="+mn-lt"/>
                <a:ea typeface="+mn-ea"/>
                <a:cs typeface="+mn-cs"/>
              </a:rPr>
              <a:t>Define a dictionary mapping each space number to list of air terminals contained by that space</a:t>
            </a:r>
          </a:p>
          <a:p>
            <a:r>
              <a:rPr lang="en-GB" sz="1400" kern="1200" smtClean="0">
                <a:solidFill>
                  <a:schemeClr val="tx1"/>
                </a:solidFill>
                <a:latin typeface="+mn-lt"/>
                <a:ea typeface="+mn-ea"/>
                <a:cs typeface="+mn-cs"/>
              </a:rPr>
              <a:t>Select all air terminals in the model</a:t>
            </a:r>
          </a:p>
          <a:p>
            <a:r>
              <a:rPr lang="en-GB" sz="1400" kern="1200" smtClean="0">
                <a:solidFill>
                  <a:schemeClr val="tx1"/>
                </a:solidFill>
                <a:latin typeface="+mn-lt"/>
                <a:ea typeface="+mn-ea"/>
                <a:cs typeface="+mn-cs"/>
              </a:rPr>
              <a:t>For each terminal, determine its space number and add it to the dictionary</a:t>
            </a:r>
          </a:p>
          <a:p>
            <a:r>
              <a:rPr lang="en-GB" sz="1400" kern="1200" smtClean="0">
                <a:solidFill>
                  <a:schemeClr val="tx1"/>
                </a:solidFill>
                <a:latin typeface="+mn-lt"/>
                <a:ea typeface="+mn-ea"/>
                <a:cs typeface="+mn-cs"/>
              </a:rPr>
              <a:t>To assign flow to its terminals, we can iterate over the spaces in the model, or just the spaces with an entry in the dictionary, determine the required air flow of that space, divide it by the number of terminals in the space, and distribute the space's required air flow evenly across all contained terminals.</a:t>
            </a:r>
          </a:p>
          <a:p>
            <a:r>
              <a:rPr lang="en-GB" sz="1400" kern="1200" smtClean="0">
                <a:solidFill>
                  <a:schemeClr val="tx1"/>
                </a:solidFill>
                <a:latin typeface="+mn-lt"/>
                <a:ea typeface="+mn-ea"/>
                <a:cs typeface="+mn-cs"/>
              </a:rPr>
              <a:t>Both steps can make use of Revit 2009 filtering, to select all air terminals and all spaces in the model respectively. In the code, we have left the 2008 implementation of the element selection in place in a separate method GetSupplyAirTerminals2008(), so you can compare that with the new method GetSupplyAirTerminals2009() making use of the filtering feature.</a:t>
            </a:r>
          </a:p>
          <a:p>
            <a:r>
              <a:rPr lang="en-GB" sz="1400" kern="1200" smtClean="0">
                <a:solidFill>
                  <a:schemeClr val="tx1"/>
                </a:solidFill>
                <a:latin typeface="+mn-lt"/>
                <a:ea typeface="+mn-ea"/>
                <a:cs typeface="+mn-cs"/>
              </a:rPr>
              <a:t>Another issue that requires some attention here is the unit conversion. In Revit, the required air flow in each space is stored as cubic feet per second, whereas in the US, the convention is to display the value in CFM, cubic feet per minute. Also, per convention, it is rounded up to nearest multiple of 5 CFM.</a:t>
            </a:r>
          </a:p>
          <a:p>
            <a:r>
              <a:rPr lang="en-GB" sz="1400" kern="1200" smtClean="0">
                <a:solidFill>
                  <a:schemeClr val="tx1"/>
                </a:solidFill>
                <a:latin typeface="+mn-lt"/>
                <a:ea typeface="+mn-ea"/>
                <a:cs typeface="+mn-cs"/>
              </a:rPr>
              <a:t>So, to summarise some generic aspects, this sample demonstrates how to find instances of a particular family category in a room or space and how to assign a value to a family instance parameter.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24</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25</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228600" indent="-228600" eaLnBrk="1" hangingPunct="1"/>
            <a:r>
              <a:rPr lang="en-US" altLang="zh-CN" dirty="0" smtClean="0"/>
              <a:t>This sample demonstrates how to find instances of a particular family category</a:t>
            </a:r>
            <a:r>
              <a:rPr lang="en-US" altLang="zh-CN" baseline="0" dirty="0" smtClean="0"/>
              <a:t> in a room.</a:t>
            </a:r>
          </a:p>
          <a:p>
            <a:pPr marL="228600" indent="-228600" eaLnBrk="1" hangingPunct="1"/>
            <a:r>
              <a:rPr lang="en-US" altLang="zh-CN" baseline="0" smtClean="0"/>
              <a:t>Further</a:t>
            </a:r>
            <a:r>
              <a:rPr lang="en-US" altLang="zh-CN" baseline="0" dirty="0" smtClean="0"/>
              <a:t>, it demonstrates how to assign a value to a parameter of the families.</a:t>
            </a:r>
          </a:p>
          <a:p>
            <a:pPr marL="228600" indent="-228600" eaLnBrk="1" hangingPunct="1"/>
            <a:r>
              <a:rPr lang="en-US" altLang="zh-CN" baseline="0" smtClean="0"/>
              <a:t>Note that internally, the </a:t>
            </a:r>
            <a:r>
              <a:rPr lang="en-US" altLang="zh-CN" baseline="0" dirty="0" smtClean="0"/>
              <a:t>flow is stored as cubic feet per second, and we need to convert to cubic feet per minute</a:t>
            </a:r>
          </a:p>
          <a:p>
            <a:pPr marL="228600" indent="-228600" eaLnBrk="1" hangingPunct="1"/>
            <a:r>
              <a:rPr lang="en-US" altLang="zh-CN" baseline="0" smtClean="0"/>
              <a:t>Finally</a:t>
            </a:r>
            <a:r>
              <a:rPr lang="en-US" altLang="zh-CN" baseline="0" dirty="0" smtClean="0"/>
              <a:t>, it is common for the flow on a terminal to be rounded to the nearest 5 or 10 CFM.</a:t>
            </a:r>
          </a:p>
          <a:p>
            <a:pPr marL="228600" indent="-228600" eaLnBrk="1" hangingPunct="1"/>
            <a:r>
              <a:rPr lang="en-US" altLang="zh-CN" baseline="0" smtClean="0"/>
              <a:t>First</a:t>
            </a:r>
            <a:r>
              <a:rPr lang="en-US" altLang="zh-CN" baseline="0" dirty="0" smtClean="0"/>
              <a:t>, we calculate the required airflow in each room using the heating/cooling loads tool.  This computation populates the Calculated Supply Airflow on each room </a:t>
            </a:r>
            <a:r>
              <a:rPr lang="en-US" altLang="zh-CN" baseline="0" smtClean="0"/>
              <a:t>object.</a:t>
            </a:r>
            <a:endParaRPr lang="en-US" altLang="zh-CN"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26</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Once the required air flow has been determined for each individual air terminal in the first step, the air terminals can be sized appropriately. Air terminals are commonly sized based on a table of air flows. The greater the flow required, the larger the neck size of the air terminal. Selecting a different neck size for an air terminal family instance means determining which symbol to use from the air terminal family. Within the family, each air terminal symbol has been assigned parameter values specifying the maximum and minimum air flow it is suited for.</a:t>
            </a:r>
          </a:p>
          <a:p>
            <a:r>
              <a:rPr lang="en-GB" sz="1400" kern="1200" smtClean="0">
                <a:solidFill>
                  <a:schemeClr val="tx1"/>
                </a:solidFill>
                <a:latin typeface="+mn-lt"/>
                <a:ea typeface="+mn-ea"/>
                <a:cs typeface="+mn-cs"/>
              </a:rPr>
              <a:t>A completely different approach would be to implement a much more complex family definition making use of a set of nested if-then statements which switch its neck sizes depending on the flow assigned, without a need to select a different symbol. One additional problem with such an approach is that to manually override the selection for any reason would require additional complexity in the family definition.</a:t>
            </a:r>
          </a:p>
          <a:p>
            <a:r>
              <a:rPr lang="en-GB" sz="1400" kern="1200" smtClean="0">
                <a:solidFill>
                  <a:schemeClr val="tx1"/>
                </a:solidFill>
                <a:latin typeface="+mn-lt"/>
                <a:ea typeface="+mn-ea"/>
                <a:cs typeface="+mn-cs"/>
              </a:rPr>
              <a:t>This sample demonstrates the first approach, interrogating the min and max flow characteristics of each type, and then assigning the proper size based on the required flow. In this case, overriding the selection is a simple matter of selecting an alternate type.</a:t>
            </a:r>
          </a:p>
          <a:p>
            <a:r>
              <a:rPr lang="en-GB" sz="1400" kern="1200" smtClean="0">
                <a:solidFill>
                  <a:schemeClr val="tx1"/>
                </a:solidFill>
                <a:latin typeface="+mn-lt"/>
                <a:ea typeface="+mn-ea"/>
                <a:cs typeface="+mn-cs"/>
              </a:rPr>
              <a:t>First of all the application sets up a table mapping the various ranges of air flow to specific air terminal type to use for that range. It does so by iterating over selected air terminal families. These are identified within the Revit database by their category, which is BuiltInCategory.OST_DuctTerminal. All such families are identified and presented to the user to select which of them to process. For each family, a list of all its types specifying its min and max flow is constructed.</a:t>
            </a:r>
          </a:p>
          <a:p>
            <a:r>
              <a:rPr lang="en-GB" sz="1400" kern="1200" smtClean="0">
                <a:solidFill>
                  <a:schemeClr val="tx1"/>
                </a:solidFill>
                <a:latin typeface="+mn-lt"/>
                <a:ea typeface="+mn-ea"/>
                <a:cs typeface="+mn-cs"/>
              </a:rPr>
              <a:t>Once the families have been selected and their lists of flow ranges with associated types are set up, we can iterate over all air terminal family instances. For each terminal, we retrieve its flow and find and assign a symbol from the list whose range matches the required flow.</a:t>
            </a:r>
          </a:p>
          <a:p>
            <a:r>
              <a:rPr lang="en-GB" sz="1400" kern="1200" smtClean="0">
                <a:solidFill>
                  <a:schemeClr val="tx1"/>
                </a:solidFill>
                <a:latin typeface="+mn-lt"/>
                <a:ea typeface="+mn-ea"/>
                <a:cs typeface="+mn-cs"/>
              </a:rPr>
              <a:t>This sample thus demonstrates how to swap a family type based on user input, the flow, and characteristics of the type, the min and max flow. To summarise, the following steps are executed:</a:t>
            </a:r>
          </a:p>
          <a:p>
            <a:r>
              <a:rPr lang="en-GB" sz="1400" kern="1200" smtClean="0">
                <a:solidFill>
                  <a:schemeClr val="tx1"/>
                </a:solidFill>
                <a:latin typeface="+mn-lt"/>
                <a:ea typeface="+mn-ea"/>
                <a:cs typeface="+mn-cs"/>
              </a:rPr>
              <a:t>Retrieve all air terminal families.</a:t>
            </a:r>
          </a:p>
          <a:p>
            <a:r>
              <a:rPr lang="en-GB" sz="1400" kern="1200" smtClean="0">
                <a:solidFill>
                  <a:schemeClr val="tx1"/>
                </a:solidFill>
                <a:latin typeface="+mn-lt"/>
                <a:ea typeface="+mn-ea"/>
                <a:cs typeface="+mn-cs"/>
              </a:rPr>
              <a:t>User selection of families to process.</a:t>
            </a:r>
          </a:p>
          <a:p>
            <a:r>
              <a:rPr lang="en-GB" sz="1400" kern="1200" smtClean="0">
                <a:solidFill>
                  <a:schemeClr val="tx1"/>
                </a:solidFill>
                <a:latin typeface="+mn-lt"/>
                <a:ea typeface="+mn-ea"/>
                <a:cs typeface="+mn-cs"/>
              </a:rPr>
              <a:t>Set up list of symbols with min to max flow ranges.</a:t>
            </a:r>
          </a:p>
          <a:p>
            <a:r>
              <a:rPr lang="en-GB" sz="1400" kern="1200" smtClean="0">
                <a:solidFill>
                  <a:schemeClr val="tx1"/>
                </a:solidFill>
                <a:latin typeface="+mn-lt"/>
                <a:ea typeface="+mn-ea"/>
                <a:cs typeface="+mn-cs"/>
              </a:rPr>
              <a:t>Retrieve all supply air terminal instances.</a:t>
            </a:r>
          </a:p>
          <a:p>
            <a:r>
              <a:rPr lang="en-GB" sz="1400" kern="1200" smtClean="0">
                <a:solidFill>
                  <a:schemeClr val="tx1"/>
                </a:solidFill>
                <a:latin typeface="+mn-lt"/>
                <a:ea typeface="+mn-ea"/>
                <a:cs typeface="+mn-cs"/>
              </a:rPr>
              <a:t>For each terminal, set the appropriate type so that its required flow falls within the symbol’s min/ and max flow range.</a:t>
            </a:r>
          </a:p>
          <a:p>
            <a:r>
              <a:rPr lang="en-GB" sz="1400" kern="1200" smtClean="0">
                <a:solidFill>
                  <a:schemeClr val="tx1"/>
                </a:solidFill>
                <a:latin typeface="+mn-lt"/>
                <a:ea typeface="+mn-ea"/>
                <a:cs typeface="+mn-cs"/>
              </a:rPr>
              <a:t>From the Revit product side, a schedule can be set up as a powerful tool to simplify checking whether all terminals indeed have been assigned the correct type. By comparing the required air flow with the min and max range assigned to the type, invalid values falling outside the type range can be automatically highlighted.</a:t>
            </a:r>
          </a:p>
          <a:p>
            <a:r>
              <a:rPr lang="en-GB" sz="1400" kern="1200" smtClean="0">
                <a:solidFill>
                  <a:schemeClr val="tx1"/>
                </a:solidFill>
                <a:latin typeface="+mn-lt"/>
                <a:ea typeface="+mn-ea"/>
                <a:cs typeface="+mn-cs"/>
              </a:rPr>
              <a:t>Once the first two steps have been executed, the design is basically complete: the air terminals have been assigned a suitable required flow based on the space requirements, and then assigned a suitable symbol based on that required flow. The next step serves to validate the design.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27</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0" indent="0" eaLnBrk="1" hangingPunct="1"/>
            <a:r>
              <a:rPr lang="en-US" altLang="zh-CN" dirty="0" smtClean="0"/>
              <a:t>This sample demonstrates</a:t>
            </a:r>
            <a:r>
              <a:rPr lang="en-US" altLang="zh-CN" baseline="0" dirty="0" smtClean="0"/>
              <a:t> how to swap a family type based on user input (Flow), and characteristics of the type (Min Flow/Max Flow)</a:t>
            </a:r>
          </a:p>
          <a:p>
            <a:pPr marL="0" indent="0" eaLnBrk="1" hangingPunct="1"/>
            <a:r>
              <a:rPr lang="en-US" altLang="zh-CN" baseline="0" smtClean="0"/>
              <a:t>Air </a:t>
            </a:r>
            <a:r>
              <a:rPr lang="en-US" altLang="zh-CN" baseline="0" dirty="0" smtClean="0"/>
              <a:t>terminals are commonly sized based on a table of air-flows… the greater the flow, the larger the neck size of the air terminal.  Instead of utilizing complicated nested if-then statements in the family definition, this sample demonstrates interrogating the Min Flow/Max Flow characteristics of each type, and assigning the proper size based on the assigned flow.</a:t>
            </a:r>
          </a:p>
          <a:p>
            <a:pPr marL="0" indent="0" eaLnBrk="1" hangingPunct="1"/>
            <a:r>
              <a:rPr lang="en-US" altLang="zh-CN" baseline="0" smtClean="0"/>
              <a:t>Pseudocode</a:t>
            </a:r>
            <a:r>
              <a:rPr lang="en-US" altLang="zh-CN" baseline="0" dirty="0" smtClean="0"/>
              <a:t>:</a:t>
            </a:r>
          </a:p>
          <a:p>
            <a:pPr marL="0" indent="0" eaLnBrk="1" hangingPunct="1"/>
            <a:r>
              <a:rPr lang="en-US" altLang="zh-CN" baseline="0" dirty="0" smtClean="0"/>
              <a:t>Get list of all families and create a dictionary of Air Terminals with min/max members</a:t>
            </a:r>
          </a:p>
          <a:p>
            <a:pPr marL="0" indent="0" eaLnBrk="1" hangingPunct="1"/>
            <a:r>
              <a:rPr lang="en-US" altLang="zh-CN" baseline="0" dirty="0" smtClean="0"/>
              <a:t>Get all Supply Air Terminals</a:t>
            </a:r>
          </a:p>
          <a:p>
            <a:pPr marL="0" indent="0" eaLnBrk="1" hangingPunct="1"/>
            <a:r>
              <a:rPr lang="en-US" altLang="zh-CN" baseline="0" dirty="0" smtClean="0"/>
              <a:t>Iterate over all terminals, and set the appropriate type based on </a:t>
            </a:r>
            <a:r>
              <a:rPr lang="en-US" altLang="zh-CN" baseline="0" smtClean="0"/>
              <a:t>the min/max</a:t>
            </a:r>
            <a:endParaRPr lang="en-US" altLang="zh-CN"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28</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29</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0" indent="0" eaLnBrk="1" hangingPunct="1"/>
            <a:r>
              <a:rPr lang="en-US" altLang="zh-CN" dirty="0" smtClean="0"/>
              <a:t>This sample demonstrates how to assign a calculated</a:t>
            </a:r>
            <a:r>
              <a:rPr lang="en-US" altLang="zh-CN" baseline="0" dirty="0" smtClean="0"/>
              <a:t> value parameter to a built-in family, in this case, a room.</a:t>
            </a:r>
          </a:p>
          <a:p>
            <a:pPr marL="0" indent="0" eaLnBrk="1" hangingPunct="1"/>
            <a:endParaRPr lang="en-US" altLang="zh-CN" baseline="0" dirty="0" smtClean="0"/>
          </a:p>
          <a:p>
            <a:pPr marL="0" indent="0" eaLnBrk="1" hangingPunct="1"/>
            <a:r>
              <a:rPr lang="en-US" altLang="zh-CN" baseline="0" dirty="0" smtClean="0"/>
              <a:t>In HVAC design, a common check figure to validate design is the CFM/SF, the total amount of supply air divided by the size of the room.  There are common ‘rules of thumb’ based on the room type that can be expected from such a calculation.  Anomalies can be quickly identified, both in a schedule, as well as in a color fill.  </a:t>
            </a:r>
          </a:p>
          <a:p>
            <a:pPr marL="0" indent="0" eaLnBrk="1" hangingPunct="1"/>
            <a:endParaRPr lang="en-US" altLang="zh-CN" baseline="0" dirty="0" smtClean="0"/>
          </a:p>
          <a:p>
            <a:pPr marL="0" indent="0" eaLnBrk="1" hangingPunct="1"/>
            <a:r>
              <a:rPr lang="en-US" altLang="zh-CN" baseline="0" dirty="0" smtClean="0"/>
              <a:t>A schedule can calculate the CFM/SF, but this computation is not available to a color fill, thus the reason for this example.</a:t>
            </a:r>
          </a:p>
          <a:p>
            <a:pPr marL="0" indent="0" eaLnBrk="1" hangingPunct="1"/>
            <a:endParaRPr lang="en-US" altLang="zh-CN" baseline="0" dirty="0" smtClean="0"/>
          </a:p>
          <a:p>
            <a:pPr marL="0" indent="0"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B957B31-4325-4A4F-A1FC-251495C38ACA}" type="slidenum">
              <a:rPr lang="en-US" smtClean="0"/>
              <a:pPr/>
              <a:t>3</a:t>
            </a:fld>
            <a:endParaRPr lang="en-US" smtClean="0"/>
          </a:p>
        </p:txBody>
      </p:sp>
      <p:sp>
        <p:nvSpPr>
          <p:cNvPr id="155651" name="Rectangle 2"/>
          <p:cNvSpPr>
            <a:spLocks noGrp="1" noRot="1" noChangeAspect="1" noChangeArrowheads="1" noTextEdit="1"/>
          </p:cNvSpPr>
          <p:nvPr>
            <p:ph type="sldImg"/>
          </p:nvPr>
        </p:nvSpPr>
        <p:spPr>
          <a:xfrm>
            <a:off x="1509713" y="746125"/>
            <a:ext cx="3879850" cy="2909888"/>
          </a:xfrm>
          <a:ln/>
        </p:spPr>
      </p:sp>
      <p:sp>
        <p:nvSpPr>
          <p:cNvPr id="155652" name="Rectangle 3"/>
          <p:cNvSpPr>
            <a:spLocks noGrp="1" noChangeArrowheads="1"/>
          </p:cNvSpPr>
          <p:nvPr>
            <p:ph type="body" idx="1"/>
          </p:nvPr>
        </p:nvSpPr>
        <p:spPr>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We discuss the use of the Revit API for programming Revit MEP, or RME. First we provide an overview of the generic and the MEP specific Revit API and the SDK samples provided to demonstrate its use. We then discuss two additional samples, one HVAC oriented one making use of the generic Revit API to analyse and manipulate duct air terminals, and an electrical sample for analysis and display of an electrical system in a tree view showing the connection hierarchy.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30</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The fourth command provided in this sample demonstrates how to interrogate the model to find unhosted elements. Such functionality is beneficial to MEP designers to find elements that no longer are associated with architectural elements.  For example, if a hosted element such as a receptacle, air terminal, plumbing fixture or sprinkler is placed on a wall, and the wall is later shortened or deleted, the receptacle may be orphaned, i.e. unhosted. This command helps the designer detect such situations so they may be addressed.</a:t>
            </a:r>
          </a:p>
          <a:p>
            <a:r>
              <a:rPr lang="en-GB" sz="1400" kern="1200" smtClean="0">
                <a:solidFill>
                  <a:schemeClr val="tx1"/>
                </a:solidFill>
                <a:latin typeface="+mn-lt"/>
                <a:ea typeface="+mn-ea"/>
                <a:cs typeface="+mn-cs"/>
              </a:rPr>
              <a:t>To find all unhosted elements, we search for all family instances with a built-in parameter INSTANCE_FREE_HOST_PARAM whose value is "&lt;not associated&gt;" or "None", to signify unhosted. The search for these elements is again implemented in two different versions, iterating over all database elements and checking the desired parameter one by one in DetermineUnhostedElements2008(), and using the more efficient 2009-style element filtering in DetermineUnhostedElements2009().</a:t>
            </a:r>
          </a:p>
          <a:p>
            <a:r>
              <a:rPr lang="en-GB" sz="1400" kern="1200" smtClean="0">
                <a:solidFill>
                  <a:schemeClr val="tx1"/>
                </a:solidFill>
                <a:latin typeface="+mn-lt"/>
                <a:ea typeface="+mn-ea"/>
                <a:cs typeface="+mn-cs"/>
              </a:rPr>
              <a:t>The resulting element ids of unhosted elements are displayed in a dialogue and can be copied to the clipboard for further analysis, for instance to highlight and zoom in to them using the Revit menu entry Tools &gt; Element Ids &gt; Select by ID.</a:t>
            </a:r>
            <a:endParaRPr lang="en-GB" sz="1400" kern="1200">
              <a:solidFill>
                <a:schemeClr val="tx1"/>
              </a:solidFill>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31</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endParaRPr lang="en-GB" sz="1400" kern="1200">
              <a:solidFill>
                <a:schemeClr val="tx1"/>
              </a:solidFill>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32</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endParaRPr lang="en-GB" sz="1400" kern="1200">
              <a:solidFill>
                <a:schemeClr val="tx1"/>
              </a:solidFill>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CBF1A71-3486-4DB3-B513-B83877160B08}" type="slidenum">
              <a:rPr lang="en-US" smtClean="0"/>
              <a:pPr/>
              <a:t>33</a:t>
            </a:fld>
            <a:endParaRPr lang="en-US" smtClean="0"/>
          </a:p>
        </p:txBody>
      </p:sp>
      <p:sp>
        <p:nvSpPr>
          <p:cNvPr id="163843" name="Rectangle 2"/>
          <p:cNvSpPr>
            <a:spLocks noGrp="1" noRot="1" noChangeAspect="1" noChangeArrowheads="1" noTextEdit="1"/>
          </p:cNvSpPr>
          <p:nvPr>
            <p:ph type="sldImg"/>
          </p:nvPr>
        </p:nvSpPr>
        <p:spPr>
          <a:xfrm>
            <a:off x="1509713" y="746125"/>
            <a:ext cx="3879850" cy="2909888"/>
          </a:xfrm>
          <a:ln/>
        </p:spPr>
      </p:sp>
      <p:sp>
        <p:nvSpPr>
          <p:cNvPr id="163844" name="Rectangle 3"/>
          <p:cNvSpPr>
            <a:spLocks noGrp="1" noChangeArrowheads="1"/>
          </p:cNvSpPr>
          <p:nvPr>
            <p:ph type="body" idx="1"/>
          </p:nvPr>
        </p:nvSpPr>
        <p:spPr>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The purpose of this MEP electrical sample is to determine and display the hierarchical structure of the electrical systems in the model. The reason why this is slightly challenging is that the Revit MEP API does not provide a top down access for traversing the electrical system elements. Instead, we have to collect all the candidate leaf node elements ourselves, and for each child element, determine its parent element from its properties and parameter values. The method to select the relevant elements and to determine the parent node varies for different element types. Once we have determined the relationship from child to parent, we can add it to a dictionary with a key entry for each parent associated with a value listing all of its children. This is again similar to the algorithm used in the HVAC application described above for inverting the relationship between the spaces of a building and the air terminals located within each of them, or the wall host elements and the doors and windows hosted by them described in the post on “</a:t>
            </a:r>
            <a:r>
              <a:rPr lang="en-GB" sz="1400" u="sng" kern="1200" smtClean="0">
                <a:solidFill>
                  <a:schemeClr val="tx1"/>
                </a:solidFill>
                <a:latin typeface="+mn-lt"/>
                <a:ea typeface="+mn-ea"/>
                <a:cs typeface="+mn-cs"/>
                <a:hlinkClick r:id="rId3"/>
              </a:rPr>
              <a:t>Relationship Inverter</a:t>
            </a:r>
            <a:r>
              <a:rPr lang="en-GB" sz="1400" kern="1200" smtClean="0">
                <a:solidFill>
                  <a:schemeClr val="tx1"/>
                </a:solidFill>
                <a:latin typeface="+mn-lt"/>
                <a:ea typeface="+mn-ea"/>
                <a:cs typeface="+mn-cs"/>
              </a:rPr>
              <a:t>” in </a:t>
            </a:r>
            <a:r>
              <a:rPr lang="en-GB" sz="1400" u="sng" kern="1200" smtClean="0">
                <a:solidFill>
                  <a:schemeClr val="tx1"/>
                </a:solidFill>
                <a:latin typeface="+mn-lt"/>
                <a:ea typeface="+mn-ea"/>
                <a:cs typeface="+mn-cs"/>
                <a:hlinkClick r:id="rId4"/>
              </a:rPr>
              <a:t>http://thebuildingcoder.typepad.com</a:t>
            </a:r>
            <a:r>
              <a:rPr lang="en-GB" sz="1400" kern="1200" smtClean="0">
                <a:solidFill>
                  <a:schemeClr val="tx1"/>
                </a:solidFill>
                <a:latin typeface="+mn-lt"/>
                <a:ea typeface="+mn-ea"/>
                <a:cs typeface="+mn-cs"/>
              </a:rPr>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34</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The standard RME system browser displays electrical components in a three-level flat list, and the complete hierarchical structure of the connection tree is not immediately apparent. </a:t>
            </a:r>
          </a:p>
          <a:p>
            <a:r>
              <a:rPr lang="en-US" sz="1400" kern="1200" smtClean="0">
                <a:solidFill>
                  <a:schemeClr val="tx1"/>
                </a:solidFill>
                <a:latin typeface="+mn-lt"/>
                <a:ea typeface="+mn-ea"/>
                <a:cs typeface="+mn-cs"/>
              </a:rPr>
              <a:t>In this sample, we inspect the electrical system, and explore how to reproduce the structure and information displayed by the system browser as well as the full connection hierarchy.</a:t>
            </a:r>
            <a:endParaRPr lang="en-US"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35</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The tree view is displayed in a modeless dialogue, so it remains visible and can be navigated after the command has terminated. You can leave the form open and switch back and forth between it and Revit to explore the electrical system simultaneously from both points of view. Note, however, that updates to the model won’t be reflected in the dialogue until the command is re-executed.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36</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To retrieve the Revit elements associated with these nodes, we obviously make use of the Revit 2009 API filters. We have two different sources of data:</a:t>
            </a:r>
          </a:p>
          <a:p>
            <a:r>
              <a:rPr lang="en-GB" sz="1400" kern="1200" smtClean="0">
                <a:solidFill>
                  <a:schemeClr val="tx1"/>
                </a:solidFill>
                <a:latin typeface="+mn-lt"/>
                <a:ea typeface="+mn-ea"/>
                <a:cs typeface="+mn-cs"/>
              </a:rPr>
              <a:t>- Electrical equipment</a:t>
            </a:r>
          </a:p>
          <a:p>
            <a:r>
              <a:rPr lang="en-GB" sz="1400" kern="1200" smtClean="0">
                <a:solidFill>
                  <a:schemeClr val="tx1"/>
                </a:solidFill>
                <a:latin typeface="+mn-lt"/>
                <a:ea typeface="+mn-ea"/>
                <a:cs typeface="+mn-cs"/>
              </a:rPr>
              <a:t>- Circuit elements</a:t>
            </a:r>
          </a:p>
          <a:p>
            <a:r>
              <a:rPr lang="en-GB" sz="1400" kern="1200" smtClean="0">
                <a:solidFill>
                  <a:schemeClr val="tx1"/>
                </a:solidFill>
                <a:latin typeface="+mn-lt"/>
                <a:ea typeface="+mn-ea"/>
                <a:cs typeface="+mn-cs"/>
              </a:rPr>
              <a:t>Electrical equipment always has a system name and is either unassigned or has a panel name. To retrieve these elements, we can filter for the ElectricalEquipment type.</a:t>
            </a:r>
          </a:p>
          <a:p>
            <a:r>
              <a:rPr lang="en-GB" sz="1400" kern="1200" smtClean="0">
                <a:solidFill>
                  <a:schemeClr val="tx1"/>
                </a:solidFill>
                <a:latin typeface="+mn-lt"/>
                <a:ea typeface="+mn-ea"/>
                <a:cs typeface="+mn-cs"/>
              </a:rPr>
              <a:t>Circuit elements have a non-empty circuit number parameter value, so we can retrieve those by filtering for RBS_ELEC_CIRCUIT_NUMBER.</a:t>
            </a:r>
          </a:p>
          <a:p>
            <a:r>
              <a:rPr lang="en-GB" sz="1400" kern="1200" smtClean="0">
                <a:solidFill>
                  <a:schemeClr val="tx1"/>
                </a:solidFill>
                <a:latin typeface="+mn-lt"/>
                <a:ea typeface="+mn-ea"/>
                <a:cs typeface="+mn-cs"/>
              </a:rPr>
              <a:t>It is possible to determine the hierarchical connection structure between the elements from properties and parameters. These values are present on the child elements and can be used to deduce the respective parent element. There are no such properties immediately available to determine the inverse relationship.</a:t>
            </a:r>
          </a:p>
          <a:p>
            <a:r>
              <a:rPr lang="en-GB" sz="1400" kern="1200" smtClean="0">
                <a:solidFill>
                  <a:schemeClr val="tx1"/>
                </a:solidFill>
                <a:latin typeface="+mn-lt"/>
                <a:ea typeface="+mn-ea"/>
                <a:cs typeface="+mn-cs"/>
              </a:rPr>
              <a:t>We sort the selected elements into dictionaries mapping each parent element, a panel or circuit = system, to a list of connected elements, which can be circuit elements or nested lower level systems. After that, the dictionaries can be merged into an appropriate data structure.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37</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CmdElectricalSystemBrowser was used for the initial exploration. In the first stage of implementation, we explored how to retrieve the information displayed in the Power section of the RME System Browser and replicate its three-level node structure. Later, the same information is used in CmdElectricalHierarchy to display the full tree view representing the entire connection hierarchy. The only difference between the two implementations, is the choice whether to call the PopulateLikeSystemBrowser() or PopulateFullHierarchy() helper methods in the CmdInspectElectricalForm constructor.</a:t>
            </a:r>
          </a:p>
          <a:p>
            <a:r>
              <a:rPr lang="en-GB" sz="1400" kern="1200" smtClean="0">
                <a:solidFill>
                  <a:schemeClr val="tx1"/>
                </a:solidFill>
                <a:latin typeface="+mn-lt"/>
                <a:ea typeface="+mn-ea"/>
                <a:cs typeface="+mn-cs"/>
              </a:rPr>
              <a:t>The initial challenge here was to reproduce all the system browser nodes, and the exact sorting order. The system browser has three levels of nodes, panel &gt; system &gt; element, as well as one 'Unassigned' top level node on the same level as the panel nodes. The system entry may also contain a circuit number.</a:t>
            </a:r>
          </a:p>
          <a:p>
            <a:r>
              <a:rPr lang="en-GB" sz="1400" kern="1200" smtClean="0">
                <a:solidFill>
                  <a:schemeClr val="tx1"/>
                </a:solidFill>
                <a:latin typeface="+mn-lt"/>
                <a:ea typeface="+mn-ea"/>
                <a:cs typeface="+mn-cs"/>
              </a:rPr>
              <a:t>The elements used to establish the entire connection hierarchy are the electrical equipment and the circuit elements described above. Each of these two sets is sorted into dictionaries using one of the following the keys:</a:t>
            </a:r>
          </a:p>
          <a:p>
            <a:r>
              <a:rPr lang="en-GB" sz="1400" kern="1200" smtClean="0">
                <a:solidFill>
                  <a:schemeClr val="tx1"/>
                </a:solidFill>
                <a:latin typeface="+mn-lt"/>
                <a:ea typeface="+mn-ea"/>
                <a:cs typeface="+mn-cs"/>
              </a:rPr>
              <a:t>Panel:circuit number</a:t>
            </a:r>
          </a:p>
          <a:p>
            <a:r>
              <a:rPr lang="en-GB" sz="1400" kern="1200" smtClean="0">
                <a:solidFill>
                  <a:schemeClr val="tx1"/>
                </a:solidFill>
                <a:latin typeface="+mn-lt"/>
                <a:ea typeface="+mn-ea"/>
                <a:cs typeface="+mn-cs"/>
              </a:rPr>
              <a:t>Panel:system name</a:t>
            </a:r>
          </a:p>
          <a:p>
            <a:r>
              <a:rPr lang="en-GB" sz="1400" kern="1200" smtClean="0">
                <a:solidFill>
                  <a:schemeClr val="tx1"/>
                </a:solidFill>
                <a:latin typeface="+mn-lt"/>
                <a:ea typeface="+mn-ea"/>
                <a:cs typeface="+mn-cs"/>
              </a:rPr>
              <a:t>Unassigned:system name</a:t>
            </a:r>
          </a:p>
          <a:p>
            <a:r>
              <a:rPr lang="en-GB" sz="1400" kern="1200" smtClean="0">
                <a:solidFill>
                  <a:schemeClr val="tx1"/>
                </a:solidFill>
                <a:latin typeface="+mn-lt"/>
                <a:ea typeface="+mn-ea"/>
                <a:cs typeface="+mn-cs"/>
              </a:rPr>
              <a:t>Each such key in the dictionary is mapped to a list of child nodes that the corresponding parent element is connected to. These two dictionaries, merged together and appropriately sorted, represent the same structure  as the System Browser.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38</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To display the entire connection hierarchy instead of the three-level structure shown in the System Browser, we can use the exact same information, and simply sort the items into the tree differently, making use of a recursive algorithm. Due to the design of the initial dictionary structure, the algorithm used in PopulateLikeSystemBrowser() is significantly simpler than the recursive multi-tiered PopulateFullHierarchy() one.</a:t>
            </a:r>
          </a:p>
          <a:p>
            <a:r>
              <a:rPr lang="en-GB" sz="1400" kern="1200" smtClean="0">
                <a:solidFill>
                  <a:schemeClr val="tx1"/>
                </a:solidFill>
                <a:latin typeface="+mn-lt"/>
                <a:ea typeface="+mn-ea"/>
                <a:cs typeface="+mn-cs"/>
              </a:rPr>
              <a:t>The CmdElectricalSystemBrowser command was implemented in parallel with the exploration of how the system is actually hooked up, and CmdElectricalHierarchy makes use of the same data collection code. Once that is fully understood, a more straightforward and efficient algorithm for traversing and displaying the system can be implemented. This code also includes some experimental sections that have been commented out but are useful for further exploration. Please don't simply reuse this code, understand it first and then rewrite it. This led to the second implementation described next.</a:t>
            </a:r>
          </a:p>
          <a:p>
            <a:pPr marL="228600" indent="-228600" eaLnBrk="1" hangingPunct="1"/>
            <a:endParaRPr lang="en-US" altLang="zh-CN"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39</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CmdElectricalHierarchy2 displays the same tree view as CmdElectricalHierarchy, but it uses slightly different methods to identify the relationships. In addition, it also displays a list of systems on the left hand side. Selecting one of the systems on the left side automatically collapses and reopens the tree on the right hand side to display the nodes belonging to that system, with no need to manually navigate to them through the tree.</a:t>
            </a:r>
          </a:p>
          <a:p>
            <a:r>
              <a:rPr lang="en-GB" sz="1400" kern="1200" smtClean="0">
                <a:solidFill>
                  <a:schemeClr val="tx1"/>
                </a:solidFill>
                <a:latin typeface="+mn-lt"/>
                <a:ea typeface="+mn-ea"/>
                <a:cs typeface="+mn-cs"/>
              </a:rPr>
              <a:t>This implementation directly assembles the tree hierarchy from the element relationships, mapping parent element to child nodes using a dictionary-derived class MapParentToChildren. It also uses element ids wherever possible, instead of key strings of the form "panel name : circuit or system name". The dictionary directly maps each parent element id to a list of child element instances. For the different levels of the tree, it maps</a:t>
            </a:r>
          </a:p>
          <a:p>
            <a:r>
              <a:rPr lang="en-GB" sz="1400" kern="1200" smtClean="0">
                <a:solidFill>
                  <a:schemeClr val="tx1"/>
                </a:solidFill>
                <a:latin typeface="+mn-lt"/>
                <a:ea typeface="+mn-ea"/>
                <a:cs typeface="+mn-cs"/>
              </a:rPr>
              <a:t>Null &gt; root panels</a:t>
            </a:r>
          </a:p>
          <a:p>
            <a:r>
              <a:rPr lang="en-GB" sz="1400" kern="1200" smtClean="0">
                <a:solidFill>
                  <a:schemeClr val="tx1"/>
                </a:solidFill>
                <a:latin typeface="+mn-lt"/>
                <a:ea typeface="+mn-ea"/>
                <a:cs typeface="+mn-cs"/>
              </a:rPr>
              <a:t>Panel  &gt; systems</a:t>
            </a:r>
          </a:p>
          <a:p>
            <a:r>
              <a:rPr lang="en-GB" sz="1400" kern="1200" smtClean="0">
                <a:solidFill>
                  <a:schemeClr val="tx1"/>
                </a:solidFill>
                <a:latin typeface="+mn-lt"/>
                <a:ea typeface="+mn-ea"/>
                <a:cs typeface="+mn-cs"/>
              </a:rPr>
              <a:t>System &gt; circuit elements, lower-level panels, etc.</a:t>
            </a:r>
          </a:p>
          <a:p>
            <a:r>
              <a:rPr lang="en-GB" sz="1400" kern="1200" smtClean="0">
                <a:solidFill>
                  <a:schemeClr val="tx1"/>
                </a:solidFill>
                <a:latin typeface="+mn-lt"/>
                <a:ea typeface="+mn-ea"/>
                <a:cs typeface="+mn-cs"/>
              </a:rPr>
              <a:t>We also define a helper dictionary mapPanel which contains all the electrical equipment and panels and maps their name to their family instance. The electrical equipment is identified by the built-in category OST_ElectricalEquipment.</a:t>
            </a:r>
          </a:p>
          <a:p>
            <a:r>
              <a:rPr lang="en-GB" sz="1400" kern="1200" smtClean="0">
                <a:solidFill>
                  <a:schemeClr val="tx1"/>
                </a:solidFill>
                <a:latin typeface="+mn-lt"/>
                <a:ea typeface="+mn-ea"/>
                <a:cs typeface="+mn-cs"/>
              </a:rPr>
              <a:t>The following steps performed by the command determine all system elements, add them to the appropriate place in the map:</a:t>
            </a:r>
          </a:p>
          <a:p>
            <a:r>
              <a:rPr lang="en-GB" sz="1400" kern="1200" smtClean="0">
                <a:solidFill>
                  <a:schemeClr val="tx1"/>
                </a:solidFill>
                <a:latin typeface="+mn-lt"/>
                <a:ea typeface="+mn-ea"/>
                <a:cs typeface="+mn-cs"/>
              </a:rPr>
              <a:t>Retrieve panels with GetElectricalEquipment(), add to mapPanel and main map</a:t>
            </a:r>
          </a:p>
          <a:p>
            <a:r>
              <a:rPr lang="en-GB" sz="1400" kern="1200" smtClean="0">
                <a:solidFill>
                  <a:schemeClr val="tx1"/>
                </a:solidFill>
                <a:latin typeface="+mn-lt"/>
                <a:ea typeface="+mn-ea"/>
                <a:cs typeface="+mn-cs"/>
              </a:rPr>
              <a:t>Retrieve ElectricalSystem elements, determine parent panels and add to map</a:t>
            </a:r>
          </a:p>
          <a:p>
            <a:r>
              <a:rPr lang="en-GB" sz="1400" kern="1200" smtClean="0">
                <a:solidFill>
                  <a:schemeClr val="tx1"/>
                </a:solidFill>
                <a:latin typeface="+mn-lt"/>
                <a:ea typeface="+mn-ea"/>
                <a:cs typeface="+mn-cs"/>
              </a:rPr>
              <a:t>Iterate panels, determine parent systems or root node and add</a:t>
            </a:r>
          </a:p>
          <a:p>
            <a:r>
              <a:rPr lang="en-GB" sz="1400" kern="1200" smtClean="0">
                <a:solidFill>
                  <a:schemeClr val="tx1"/>
                </a:solidFill>
                <a:latin typeface="+mn-lt"/>
                <a:ea typeface="+mn-ea"/>
                <a:cs typeface="+mn-cs"/>
              </a:rPr>
              <a:t>Retrieve circuit elements, determine parent circuit and add</a:t>
            </a:r>
          </a:p>
          <a:p>
            <a:r>
              <a:rPr lang="en-GB" sz="1400" kern="1200" smtClean="0">
                <a:solidFill>
                  <a:schemeClr val="tx1"/>
                </a:solidFill>
                <a:latin typeface="+mn-lt"/>
                <a:ea typeface="+mn-ea"/>
                <a:cs typeface="+mn-cs"/>
              </a:rPr>
              <a:t>To display the complete connection hierarchy in the tree view, we populate it using recursion. During the addition, the equipment nodes are identified for highlighting, and also for adding them to list box for the quick navigation support.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4</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Most of the Revit API is generic and applies to all three flavours of the Revit product, i.e. Architecture, MEP and Structure. All three flavours of Revit also include the same RevitAPI.dll .NET assembly making the API available to third-party applications. However, some specific additional features exist for each of the flavours as well, for instance some room-related functionality in Revit Architecture and support for the analytical model in Revit Structure.</a:t>
            </a:r>
          </a:p>
          <a:p>
            <a:r>
              <a:rPr lang="en-GB" sz="1400" kern="1200" smtClean="0">
                <a:solidFill>
                  <a:schemeClr val="tx1"/>
                </a:solidFill>
                <a:latin typeface="+mn-lt"/>
                <a:ea typeface="+mn-ea"/>
                <a:cs typeface="+mn-cs"/>
              </a:rPr>
              <a:t>Up until Revit 2008, no MEP-specific functionality was provided by the API. It was however still possible and useful to make use of the generic Revit platform API to access and manipulate a Revit MEP model. This is demonstrated by the HVAC sample using generic parameter access which we discuss below.</a:t>
            </a:r>
          </a:p>
          <a:p>
            <a:r>
              <a:rPr lang="en-GB" sz="1400" kern="1200" smtClean="0">
                <a:solidFill>
                  <a:schemeClr val="tx1"/>
                </a:solidFill>
                <a:latin typeface="+mn-lt"/>
                <a:ea typeface="+mn-ea"/>
                <a:cs typeface="+mn-cs"/>
              </a:rPr>
              <a:t>Revit 2009 added MEP-specific functionality to the API for the first time. We will discuss the functionality and new SDK samples provided and present an electrical example application that makes use of this to explore the data and hierarchical relationships in a system and present these in an intuitive manner.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2F95DF-1E15-4C04-9033-0D62E2FD9B5F}" type="slidenum">
              <a:rPr lang="en-US" smtClean="0"/>
              <a:pPr/>
              <a:t>40</a:t>
            </a:fld>
            <a:endParaRPr lang="en-US" smtClean="0"/>
          </a:p>
        </p:txBody>
      </p:sp>
      <p:sp>
        <p:nvSpPr>
          <p:cNvPr id="289795" name="Rectangle 2"/>
          <p:cNvSpPr>
            <a:spLocks noGrp="1" noRot="1" noChangeAspect="1" noChangeArrowheads="1" noTextEdit="1"/>
          </p:cNvSpPr>
          <p:nvPr>
            <p:ph type="sldImg"/>
          </p:nvPr>
        </p:nvSpPr>
        <p:spPr>
          <a:xfrm>
            <a:off x="1509713" y="746125"/>
            <a:ext cx="3879850" cy="2909888"/>
          </a:xfrm>
          <a:ln/>
        </p:spPr>
      </p:sp>
      <p:sp>
        <p:nvSpPr>
          <p:cNvPr id="289796" name="Rectangle 3"/>
          <p:cNvSpPr>
            <a:spLocks noGrp="1" noChangeArrowheads="1"/>
          </p:cNvSpPr>
          <p:nvPr>
            <p:ph type="body" idx="1"/>
          </p:nvPr>
        </p:nvSpPr>
        <p:spPr>
          <a:noFill/>
          <a:ln/>
        </p:spPr>
        <p:txBody>
          <a:bodyPr/>
          <a:lstStyle/>
          <a:p>
            <a:r>
              <a:rPr lang="en-US" sz="1400" kern="1200" smtClean="0">
                <a:solidFill>
                  <a:schemeClr val="tx1"/>
                </a:solidFill>
                <a:latin typeface="+mn-lt"/>
                <a:ea typeface="+mn-ea"/>
                <a:cs typeface="+mn-cs"/>
              </a:rPr>
              <a:t>Just a quick reminder that we’ll again be offering free attendance at an API training class to anyone who attends one of our classes at AU. Please announce this in your classes.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The offer will be one free training class per attendee to be taken at any time during calendar year 2009. To get this, they must leave their contact details with the presenter in the class (e.g. a business card). The free training is non-transferable, and is limited to one free training class per person (i.e. they can’t get more free training by handing in their cards at different classes). To use the free training, they just register for a training class on </a:t>
            </a:r>
            <a:r>
              <a:rPr lang="en-US" sz="1400" u="sng" kern="1200" smtClean="0">
                <a:solidFill>
                  <a:schemeClr val="tx1"/>
                </a:solidFill>
                <a:latin typeface="+mn-lt"/>
                <a:ea typeface="+mn-ea"/>
                <a:cs typeface="+mn-cs"/>
                <a:hlinkClick r:id="rId3"/>
              </a:rPr>
              <a:t>www.autodesk.com/apitraining</a:t>
            </a:r>
            <a:r>
              <a:rPr lang="en-US" sz="1400" kern="1200" smtClean="0">
                <a:solidFill>
                  <a:schemeClr val="tx1"/>
                </a:solidFill>
                <a:latin typeface="+mn-lt"/>
                <a:ea typeface="+mn-ea"/>
                <a:cs typeface="+mn-cs"/>
              </a:rPr>
              <a:t> and tell us they attended a class at AU and would like their free training when we confirm their registration, whereupon we’ll check their name against the collected business cards.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Please collect the business cards and hand them over to me.</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Cheers,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r>
            <a:br>
              <a:rPr lang="en-US" sz="1400" kern="1200" smtClean="0">
                <a:solidFill>
                  <a:schemeClr val="tx1"/>
                </a:solidFill>
                <a:latin typeface="+mn-lt"/>
                <a:ea typeface="+mn-ea"/>
                <a:cs typeface="+mn-cs"/>
              </a:rPr>
            </a:br>
            <a:r>
              <a:rPr lang="en-US" sz="1400" kern="1200" smtClean="0">
                <a:solidFill>
                  <a:schemeClr val="tx1"/>
                </a:solidFill>
                <a:latin typeface="+mn-lt"/>
                <a:ea typeface="+mn-ea"/>
                <a:cs typeface="+mn-cs"/>
              </a:rPr>
              <a:t>Stephen</a:t>
            </a:r>
            <a:endParaRPr lang="en-GB" sz="1400" kern="1200" smtClean="0">
              <a:solidFill>
                <a:schemeClr val="tx1"/>
              </a:solidFill>
              <a:latin typeface="+mn-lt"/>
              <a:ea typeface="+mn-ea"/>
              <a:cs typeface="+mn-cs"/>
            </a:endParaRPr>
          </a:p>
          <a:p>
            <a:pPr marL="228600" indent="-228600" eaLnBrk="1" hangingPunct="1"/>
            <a:endParaRPr lang="en-US"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8DB0D04F-D906-43A3-A99A-F555E9596A27}" type="slidenum">
              <a:rPr lang="en-US" smtClean="0"/>
              <a:pPr/>
              <a:t>41</a:t>
            </a:fld>
            <a:endParaRPr lang="en-US" smtClean="0"/>
          </a:p>
        </p:txBody>
      </p:sp>
      <p:sp>
        <p:nvSpPr>
          <p:cNvPr id="294915" name="Rectangle 2"/>
          <p:cNvSpPr>
            <a:spLocks noGrp="1" noRot="1" noChangeAspect="1" noChangeArrowheads="1" noTextEdit="1"/>
          </p:cNvSpPr>
          <p:nvPr>
            <p:ph type="sldImg"/>
          </p:nvPr>
        </p:nvSpPr>
        <p:spPr>
          <a:xfrm>
            <a:off x="1509713" y="746125"/>
            <a:ext cx="3879850" cy="2909888"/>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8DB0D04F-D906-43A3-A99A-F555E9596A27}" type="slidenum">
              <a:rPr lang="en-US" smtClean="0"/>
              <a:pPr/>
              <a:t>42</a:t>
            </a:fld>
            <a:endParaRPr lang="en-US" smtClean="0"/>
          </a:p>
        </p:txBody>
      </p:sp>
      <p:sp>
        <p:nvSpPr>
          <p:cNvPr id="294915" name="Rectangle 2"/>
          <p:cNvSpPr>
            <a:spLocks noGrp="1" noRot="1" noChangeAspect="1" noChangeArrowheads="1" noTextEdit="1"/>
          </p:cNvSpPr>
          <p:nvPr>
            <p:ph type="sldImg"/>
          </p:nvPr>
        </p:nvSpPr>
        <p:spPr>
          <a:xfrm>
            <a:off x="1509713" y="746125"/>
            <a:ext cx="3879850" cy="2909888"/>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pPr>
              <a:defRPr/>
            </a:pPr>
            <a:fld id="{1B192128-6B92-4D4F-9879-E10A3C75FE0B}" type="slidenum">
              <a:rPr lang="en-US" smtClean="0"/>
              <a:pPr>
                <a:defRPr/>
              </a:pPr>
              <a:t>43</a:t>
            </a:fld>
            <a:endParaRPr lang="en-US" smtClean="0"/>
          </a:p>
        </p:txBody>
      </p:sp>
      <p:sp>
        <p:nvSpPr>
          <p:cNvPr id="102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244" name="Slide Image Placeholder 7"/>
          <p:cNvSpPr>
            <a:spLocks noGrp="1" noRot="1" noChangeAspect="1" noTextEdit="1"/>
          </p:cNvSpPr>
          <p:nvPr>
            <p:ph type="sldImg"/>
          </p:nvPr>
        </p:nvSpPr>
        <p:spPr bwMode="auto">
          <a:xfrm>
            <a:off x="1538288" y="828675"/>
            <a:ext cx="3729037" cy="2797175"/>
          </a:xfrm>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5</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We assume that you already know the Revit programming basics, so we will only discuss the RME specific API at this point. It is included in the standard RevitAPI.dll .NET assembly, which is identical for all three flavours of Revit and documented in the SDK ‘Getting Started Revit API 2009.doc’. If API functionality not supported by the currently running flavour is accessed, the call will simply do nothing. The specific additional features for RME were first introduced in Revit 2009. The new functionality includes</a:t>
            </a:r>
          </a:p>
          <a:p>
            <a:r>
              <a:rPr lang="en-GB" sz="1400" kern="1200" smtClean="0">
                <a:solidFill>
                  <a:schemeClr val="tx1"/>
                </a:solidFill>
                <a:latin typeface="+mn-lt"/>
                <a:ea typeface="+mn-ea"/>
                <a:cs typeface="+mn-cs"/>
              </a:rPr>
              <a:t>New classes </a:t>
            </a:r>
          </a:p>
          <a:p>
            <a:r>
              <a:rPr lang="en-GB" sz="1400" kern="1200" smtClean="0">
                <a:solidFill>
                  <a:schemeClr val="tx1"/>
                </a:solidFill>
                <a:latin typeface="+mn-lt"/>
                <a:ea typeface="+mn-ea"/>
                <a:cs typeface="+mn-cs"/>
              </a:rPr>
              <a:t>New properties</a:t>
            </a:r>
          </a:p>
          <a:p>
            <a:r>
              <a:rPr lang="en-GB" sz="1400" kern="1200" smtClean="0">
                <a:solidFill>
                  <a:schemeClr val="tx1"/>
                </a:solidFill>
                <a:latin typeface="+mn-lt"/>
                <a:ea typeface="+mn-ea"/>
                <a:cs typeface="+mn-cs"/>
              </a:rPr>
              <a:t>New categories</a:t>
            </a:r>
          </a:p>
          <a:p>
            <a:r>
              <a:rPr lang="en-GB" sz="1400" kern="1200" smtClean="0">
                <a:solidFill>
                  <a:schemeClr val="tx1"/>
                </a:solidFill>
                <a:latin typeface="+mn-lt"/>
                <a:ea typeface="+mn-ea"/>
                <a:cs typeface="+mn-cs"/>
              </a:rPr>
              <a:t>MEP project information</a:t>
            </a:r>
          </a:p>
          <a:p>
            <a:r>
              <a:rPr lang="en-GB" sz="1400" kern="1200" smtClean="0">
                <a:solidFill>
                  <a:schemeClr val="tx1"/>
                </a:solidFill>
                <a:latin typeface="+mn-lt"/>
                <a:ea typeface="+mn-ea"/>
                <a:cs typeface="+mn-cs"/>
              </a:rPr>
              <a:t>Green Building XML support</a:t>
            </a:r>
          </a:p>
          <a:p>
            <a:r>
              <a:rPr lang="en-GB" sz="1400" kern="1200" smtClean="0">
                <a:solidFill>
                  <a:schemeClr val="tx1"/>
                </a:solidFill>
                <a:latin typeface="+mn-lt"/>
                <a:ea typeface="+mn-ea"/>
                <a:cs typeface="+mn-cs"/>
              </a:rPr>
              <a:t>Some of the new classes and properties are </a:t>
            </a:r>
          </a:p>
          <a:p>
            <a:r>
              <a:rPr lang="en-GB" sz="1400" kern="1200" smtClean="0">
                <a:solidFill>
                  <a:schemeClr val="tx1"/>
                </a:solidFill>
                <a:latin typeface="+mn-lt"/>
                <a:ea typeface="+mn-ea"/>
                <a:cs typeface="+mn-cs"/>
              </a:rPr>
              <a:t>ElectricalEquipment, LightingDevice, LightingFixture</a:t>
            </a:r>
          </a:p>
          <a:p>
            <a:r>
              <a:rPr lang="en-GB" sz="1400" kern="1200" smtClean="0">
                <a:solidFill>
                  <a:schemeClr val="tx1"/>
                </a:solidFill>
                <a:latin typeface="+mn-lt"/>
                <a:ea typeface="+mn-ea"/>
                <a:cs typeface="+mn-cs"/>
              </a:rPr>
              <a:t>MechanicalEquipment</a:t>
            </a:r>
          </a:p>
          <a:p>
            <a:r>
              <a:rPr lang="en-GB" sz="1400" kern="1200" smtClean="0">
                <a:solidFill>
                  <a:schemeClr val="tx1"/>
                </a:solidFill>
                <a:latin typeface="+mn-lt"/>
                <a:ea typeface="+mn-ea"/>
                <a:cs typeface="+mn-cs"/>
              </a:rPr>
              <a:t>FamilyInstance.MEPModel</a:t>
            </a:r>
          </a:p>
          <a:p>
            <a:r>
              <a:rPr lang="en-GB" sz="1400" kern="1200" smtClean="0">
                <a:solidFill>
                  <a:schemeClr val="tx1"/>
                </a:solidFill>
                <a:latin typeface="+mn-lt"/>
                <a:ea typeface="+mn-ea"/>
                <a:cs typeface="+mn-cs"/>
              </a:rPr>
              <a:t>Among other things, the RME specific API functionality enables an application to create and modify elements of the categories</a:t>
            </a:r>
          </a:p>
          <a:p>
            <a:r>
              <a:rPr lang="en-GB" sz="1400" kern="1200" smtClean="0">
                <a:solidFill>
                  <a:schemeClr val="tx1"/>
                </a:solidFill>
                <a:latin typeface="+mn-lt"/>
                <a:ea typeface="+mn-ea"/>
                <a:cs typeface="+mn-cs"/>
              </a:rPr>
              <a:t>Connector</a:t>
            </a:r>
          </a:p>
          <a:p>
            <a:r>
              <a:rPr lang="en-GB" sz="1400" kern="1200" smtClean="0">
                <a:solidFill>
                  <a:schemeClr val="tx1"/>
                </a:solidFill>
                <a:latin typeface="+mn-lt"/>
                <a:ea typeface="+mn-ea"/>
                <a:cs typeface="+mn-cs"/>
              </a:rPr>
              <a:t>ElectricalSystem</a:t>
            </a:r>
          </a:p>
          <a:p>
            <a:r>
              <a:rPr lang="en-GB" sz="1400" kern="1200" smtClean="0">
                <a:solidFill>
                  <a:schemeClr val="tx1"/>
                </a:solidFill>
                <a:latin typeface="+mn-lt"/>
                <a:ea typeface="+mn-ea"/>
                <a:cs typeface="+mn-cs"/>
              </a:rPr>
              <a:t>Space</a:t>
            </a:r>
          </a:p>
          <a:p>
            <a:r>
              <a:rPr lang="en-GB" sz="1400" kern="1200" smtClean="0">
                <a:solidFill>
                  <a:schemeClr val="tx1"/>
                </a:solidFill>
                <a:latin typeface="+mn-lt"/>
                <a:ea typeface="+mn-ea"/>
                <a:cs typeface="+mn-cs"/>
              </a:rPr>
              <a:t>Zone</a:t>
            </a:r>
          </a:p>
          <a:p>
            <a:r>
              <a:rPr lang="en-GB" sz="1400" kern="1200" smtClean="0">
                <a:solidFill>
                  <a:schemeClr val="tx1"/>
                </a:solidFill>
                <a:latin typeface="+mn-lt"/>
                <a:ea typeface="+mn-ea"/>
                <a:cs typeface="+mn-cs"/>
              </a:rPr>
              <a:t>Space Tag</a:t>
            </a:r>
          </a:p>
          <a:p>
            <a:r>
              <a:rPr lang="en-GB" sz="1400" kern="1200" smtClean="0">
                <a:solidFill>
                  <a:schemeClr val="tx1"/>
                </a:solidFill>
                <a:latin typeface="+mn-lt"/>
                <a:ea typeface="+mn-ea"/>
                <a:cs typeface="+mn-cs"/>
              </a:rPr>
              <a:t>Some of the new classes added to the Autodesk.Revit.Elements, MEP, Space and Symbols namespaces are:</a:t>
            </a:r>
          </a:p>
          <a:p>
            <a:r>
              <a:rPr lang="en-GB" sz="1400" kern="1200" smtClean="0">
                <a:solidFill>
                  <a:schemeClr val="tx1"/>
                </a:solidFill>
                <a:latin typeface="+mn-lt"/>
                <a:ea typeface="+mn-ea"/>
                <a:cs typeface="+mn-cs"/>
              </a:rPr>
              <a:t>Autodesk.Revit.Elements.ElectricalSystem</a:t>
            </a:r>
          </a:p>
          <a:p>
            <a:r>
              <a:rPr lang="en-GB" sz="1400" kern="1200" smtClean="0">
                <a:solidFill>
                  <a:schemeClr val="tx1"/>
                </a:solidFill>
                <a:latin typeface="+mn-lt"/>
                <a:ea typeface="+mn-ea"/>
                <a:cs typeface="+mn-cs"/>
              </a:rPr>
              <a:t>Autodesk.Revit.Elements.ElectricalSystemSet</a:t>
            </a:r>
          </a:p>
          <a:p>
            <a:r>
              <a:rPr lang="en-GB" sz="1400" kern="1200" smtClean="0">
                <a:solidFill>
                  <a:schemeClr val="tx1"/>
                </a:solidFill>
                <a:latin typeface="+mn-lt"/>
                <a:ea typeface="+mn-ea"/>
                <a:cs typeface="+mn-cs"/>
              </a:rPr>
              <a:t>Autodesk.Revit.Elements.Space</a:t>
            </a:r>
          </a:p>
          <a:p>
            <a:r>
              <a:rPr lang="en-GB" sz="1400" kern="1200" smtClean="0">
                <a:solidFill>
                  <a:schemeClr val="tx1"/>
                </a:solidFill>
                <a:latin typeface="+mn-lt"/>
                <a:ea typeface="+mn-ea"/>
                <a:cs typeface="+mn-cs"/>
              </a:rPr>
              <a:t>Autodesk.Revit.Elements.SpaceSet</a:t>
            </a:r>
          </a:p>
          <a:p>
            <a:r>
              <a:rPr lang="en-GB" sz="1400" kern="1200" smtClean="0">
                <a:solidFill>
                  <a:schemeClr val="tx1"/>
                </a:solidFill>
                <a:latin typeface="+mn-lt"/>
                <a:ea typeface="+mn-ea"/>
                <a:cs typeface="+mn-cs"/>
              </a:rPr>
              <a:t>Autodesk.Revit.Elements.Zone</a:t>
            </a:r>
          </a:p>
          <a:p>
            <a:r>
              <a:rPr lang="en-GB" sz="1400" kern="1200" smtClean="0">
                <a:solidFill>
                  <a:schemeClr val="tx1"/>
                </a:solidFill>
                <a:latin typeface="+mn-lt"/>
                <a:ea typeface="+mn-ea"/>
                <a:cs typeface="+mn-cs"/>
              </a:rPr>
              <a:t>Autodesk.Revit.MEP.Connector</a:t>
            </a:r>
          </a:p>
          <a:p>
            <a:r>
              <a:rPr lang="en-GB" sz="1400" kern="1200" smtClean="0">
                <a:solidFill>
                  <a:schemeClr val="tx1"/>
                </a:solidFill>
                <a:latin typeface="+mn-lt"/>
                <a:ea typeface="+mn-ea"/>
                <a:cs typeface="+mn-cs"/>
              </a:rPr>
              <a:t>Autodesk.Revit.MEP.ConnectorManager</a:t>
            </a:r>
          </a:p>
          <a:p>
            <a:r>
              <a:rPr lang="en-GB" sz="1400" kern="1200" smtClean="0">
                <a:solidFill>
                  <a:schemeClr val="tx1"/>
                </a:solidFill>
                <a:latin typeface="+mn-lt"/>
                <a:ea typeface="+mn-ea"/>
                <a:cs typeface="+mn-cs"/>
              </a:rPr>
              <a:t>Autodesk.Revit.MEP.ConnectorSet</a:t>
            </a:r>
          </a:p>
          <a:p>
            <a:r>
              <a:rPr lang="en-GB" sz="1400" kern="1200" smtClean="0">
                <a:solidFill>
                  <a:schemeClr val="tx1"/>
                </a:solidFill>
                <a:latin typeface="+mn-lt"/>
                <a:ea typeface="+mn-ea"/>
                <a:cs typeface="+mn-cs"/>
              </a:rPr>
              <a:t>Autodesk.Revit.Space.BoundarySegment</a:t>
            </a:r>
          </a:p>
          <a:p>
            <a:r>
              <a:rPr lang="en-GB" sz="1400" kern="1200" smtClean="0">
                <a:solidFill>
                  <a:schemeClr val="tx1"/>
                </a:solidFill>
                <a:latin typeface="+mn-lt"/>
                <a:ea typeface="+mn-ea"/>
                <a:cs typeface="+mn-cs"/>
              </a:rPr>
              <a:t>Autodesk.Revit.Symbols.MEPBuildingConstruction</a:t>
            </a:r>
          </a:p>
          <a:p>
            <a:r>
              <a:rPr lang="en-GB" sz="1400" kern="1200" smtClean="0">
                <a:solidFill>
                  <a:schemeClr val="tx1"/>
                </a:solidFill>
                <a:latin typeface="+mn-lt"/>
                <a:ea typeface="+mn-ea"/>
                <a:cs typeface="+mn-cs"/>
              </a:rPr>
              <a:t>Autodesk.Revit.Symbols.SpaceTag</a:t>
            </a:r>
          </a:p>
          <a:p>
            <a:r>
              <a:rPr lang="en-GB" sz="1400" kern="1200" smtClean="0">
                <a:solidFill>
                  <a:schemeClr val="tx1"/>
                </a:solidFill>
                <a:latin typeface="+mn-lt"/>
                <a:ea typeface="+mn-ea"/>
                <a:cs typeface="+mn-cs"/>
              </a:rPr>
              <a:t>Autodesk.Revit.Symbols.SpaceTagType</a:t>
            </a:r>
          </a:p>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6</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r>
              <a:rPr lang="en-GB" sz="1400" kern="1200" smtClean="0">
                <a:solidFill>
                  <a:schemeClr val="tx1"/>
                </a:solidFill>
                <a:latin typeface="+mn-lt"/>
                <a:ea typeface="+mn-ea"/>
                <a:cs typeface="+mn-cs"/>
              </a:rPr>
              <a:t>Revit MEP project info is provided through the element Autodesk.Revit.Elements.gbXMLParamElem and its properties, which is accessed through the ProjectInfo.gbXMLSettings property. The available data includes PostalCode, ProjectLocation, BuildingService, BuildingConstruction, GroundPlane, ShadingSurfaces, and ProjectPhase.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7</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In Revit 2009, the workflow between Architecture and MEP was improved. In 2008, the MEP user had to Copy/Monitor rooms from the architect. Rooms are unsuitable for MEP analysis, because they often have the wrong height or are too large for the analysed region. In 2009, one uses spaces instead of rooms, and zones to group spaces. This enables a subdivision of a room into exterior and interior subspaces. If a 2008 project is upgraded to 2009, the Copy/Monitored rooms are automatically converted to spaces. The HVAC sample application we present here uses spaces instead of rooms. More information on this topic is available in Kyle Bernhardt’s blog at </a:t>
            </a:r>
            <a:r>
              <a:rPr lang="en-GB" sz="1400" u="sng" kern="1200" smtClean="0">
                <a:solidFill>
                  <a:schemeClr val="tx1"/>
                </a:solidFill>
                <a:latin typeface="+mn-lt"/>
                <a:ea typeface="+mn-ea"/>
                <a:cs typeface="+mn-cs"/>
                <a:hlinkClick r:id="rId3"/>
              </a:rPr>
              <a:t>http://inside-the-system.typepad.com</a:t>
            </a:r>
            <a:r>
              <a:rPr lang="en-GB" sz="1400" kern="1200" smtClean="0">
                <a:solidFill>
                  <a:schemeClr val="tx1"/>
                </a:solidFill>
                <a:latin typeface="+mn-lt"/>
                <a:ea typeface="+mn-ea"/>
                <a:cs typeface="+mn-cs"/>
              </a:rPr>
              <a:t> in postings in February and March 2008.</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4CB646D4-1518-4D2A-AF1A-4DA1228299B6}" type="slidenum">
              <a:rPr lang="en-US" smtClean="0"/>
              <a:pPr/>
              <a:t>8</a:t>
            </a:fld>
            <a:endParaRPr lang="en-US" smtClean="0"/>
          </a:p>
        </p:txBody>
      </p:sp>
      <p:sp>
        <p:nvSpPr>
          <p:cNvPr id="157699" name="Rectangle 2"/>
          <p:cNvSpPr>
            <a:spLocks noGrp="1" noRot="1" noChangeAspect="1" noChangeArrowheads="1" noTextEdit="1"/>
          </p:cNvSpPr>
          <p:nvPr>
            <p:ph type="sldImg"/>
          </p:nvPr>
        </p:nvSpPr>
        <p:spPr>
          <a:xfrm>
            <a:off x="1509713" y="746125"/>
            <a:ext cx="3879850" cy="2909888"/>
          </a:xfrm>
          <a:ln/>
        </p:spPr>
      </p:sp>
      <p:sp>
        <p:nvSpPr>
          <p:cNvPr id="15770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CBF1A71-3486-4DB3-B513-B83877160B08}" type="slidenum">
              <a:rPr lang="en-US" smtClean="0"/>
              <a:pPr/>
              <a:t>9</a:t>
            </a:fld>
            <a:endParaRPr lang="en-US" smtClean="0"/>
          </a:p>
        </p:txBody>
      </p:sp>
      <p:sp>
        <p:nvSpPr>
          <p:cNvPr id="163843" name="Rectangle 2"/>
          <p:cNvSpPr>
            <a:spLocks noGrp="1" noRot="1" noChangeAspect="1" noChangeArrowheads="1" noTextEdit="1"/>
          </p:cNvSpPr>
          <p:nvPr>
            <p:ph type="sldImg"/>
          </p:nvPr>
        </p:nvSpPr>
        <p:spPr>
          <a:xfrm>
            <a:off x="1509713" y="746125"/>
            <a:ext cx="3879850" cy="2909888"/>
          </a:xfrm>
          <a:ln/>
        </p:spPr>
      </p:sp>
      <p:sp>
        <p:nvSpPr>
          <p:cNvPr id="163844" name="Rectangle 3"/>
          <p:cNvSpPr>
            <a:spLocks noGrp="1" noChangeArrowheads="1"/>
          </p:cNvSpPr>
          <p:nvPr>
            <p:ph type="body" idx="1"/>
          </p:nvPr>
        </p:nvSpPr>
        <p:spPr>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The introduction of an MEP specific API was accompanied by two new SDK samples to demonstrate the new functionality: AddSpaceAndZone demonstrates handling the new space and zone elements, and PowerCircuit demonstrates manipulation of electrical power circuits.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5775" y="363538"/>
            <a:ext cx="11761788" cy="933449"/>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88000" indent="-288000">
              <a:spcBef>
                <a:spcPts val="0"/>
              </a:spcBef>
              <a:defRPr/>
            </a:lvl1pPr>
            <a:lvl2pPr marL="576000" indent="-288000">
              <a:spcBef>
                <a:spcPts val="0"/>
              </a:spcBef>
              <a:defRPr/>
            </a:lvl2pPr>
            <a:lvl3pPr marL="864000" indent="-288000">
              <a:spcBef>
                <a:spcPts val="0"/>
              </a:spcBef>
              <a:defRPr/>
            </a:lvl3pPr>
            <a:lvl4pPr marL="1152000" indent="0">
              <a:spcBef>
                <a:spcPts val="0"/>
              </a:spcBef>
              <a:buNone/>
              <a:defRPr sz="2000" b="1">
                <a:latin typeface="Courier New" pitchFamily="49" charset="0"/>
                <a:cs typeface="Courier New" pitchFamily="49" charset="0"/>
              </a:defRPr>
            </a:lvl4pPr>
            <a:lvl5pPr marL="1440000" indent="0">
              <a:spcBef>
                <a:spcPts val="0"/>
              </a:spcBef>
              <a:buNone/>
              <a:defRPr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762375" y="9221787"/>
            <a:ext cx="2895600" cy="338554"/>
          </a:xfrm>
          <a:prstGeom prst="rect">
            <a:avLst/>
          </a:prstGeom>
          <a:noFill/>
        </p:spPr>
        <p:txBody>
          <a:bodyPr wrap="square" rtlCol="0">
            <a:spAutoFit/>
          </a:bodyPr>
          <a:lstStyle/>
          <a:p>
            <a:pPr algn="ctr"/>
            <a:r>
              <a:rPr lang="en-GB" sz="1600" smtClean="0">
                <a:solidFill>
                  <a:srgbClr val="92D050"/>
                </a:solidFill>
              </a:rPr>
              <a:t>Revit MEP API </a:t>
            </a:r>
            <a:fld id="{54BCD3CE-0B5C-40E3-86B7-AB731195613A}" type="slidenum">
              <a:rPr lang="en-GB" sz="1600" smtClean="0">
                <a:solidFill>
                  <a:srgbClr val="92D050"/>
                </a:solidFill>
              </a:rPr>
              <a:pPr algn="ctr"/>
              <a:t>‹#›</a:t>
            </a:fld>
            <a:endParaRPr lang="en-GB" sz="1600">
              <a:solidFill>
                <a:srgbClr val="92D05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b="6824"/>
          <a:stretch>
            <a:fillRect/>
          </a:stretch>
        </p:blipFill>
        <p:spPr bwMode="auto">
          <a:xfrm>
            <a:off x="8782526" y="0"/>
            <a:ext cx="4228624" cy="9090808"/>
          </a:xfrm>
          <a:prstGeom prst="rect">
            <a:avLst/>
          </a:prstGeom>
          <a:noFill/>
          <a:ln w="9525">
            <a:noFill/>
            <a:miter lim="800000"/>
            <a:headEnd/>
            <a:tailEnd/>
          </a:ln>
        </p:spPr>
      </p:pic>
      <p:sp>
        <p:nvSpPr>
          <p:cNvPr id="621571" name="Rectangle 3"/>
          <p:cNvSpPr>
            <a:spLocks noGrp="1" noChangeArrowheads="1"/>
          </p:cNvSpPr>
          <p:nvPr>
            <p:ph type="ctrTitle"/>
          </p:nvPr>
        </p:nvSpPr>
        <p:spPr>
          <a:xfrm>
            <a:off x="454036" y="4291174"/>
            <a:ext cx="6918949" cy="1888117"/>
          </a:xfrm>
        </p:spPr>
        <p:txBody>
          <a:bodyPr anchor="t"/>
          <a:lstStyle>
            <a:lvl1pPr>
              <a:defRPr sz="6000"/>
            </a:lvl1pPr>
          </a:lstStyle>
          <a:p>
            <a:r>
              <a:rPr lang="en-US"/>
              <a:t>Click to edit Master title style</a:t>
            </a:r>
          </a:p>
        </p:txBody>
      </p:sp>
      <p:sp>
        <p:nvSpPr>
          <p:cNvPr id="621572" name="Rectangle 4"/>
          <p:cNvSpPr>
            <a:spLocks noGrp="1" noChangeArrowheads="1"/>
          </p:cNvSpPr>
          <p:nvPr>
            <p:ph type="subTitle" sz="quarter" idx="1"/>
          </p:nvPr>
        </p:nvSpPr>
        <p:spPr>
          <a:xfrm>
            <a:off x="454036" y="6396108"/>
            <a:ext cx="6918949" cy="1192495"/>
          </a:xfrm>
        </p:spPr>
        <p:txBody>
          <a:bodyPr/>
          <a:lstStyle>
            <a:lvl1pPr marL="0" indent="0">
              <a:lnSpc>
                <a:spcPct val="95000"/>
              </a:lnSpc>
              <a:defRPr sz="3400" i="1">
                <a:solidFill>
                  <a:schemeClr val="accent1"/>
                </a:solidFill>
              </a:defRPr>
            </a:lvl1pPr>
          </a:lstStyle>
          <a:p>
            <a:r>
              <a:rPr lang="en-US"/>
              <a:t>Click to edit Master subtitle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pic>
        <p:nvPicPr>
          <p:cNvPr id="1028" name="Picture 4" descr="AU_FOOTER.jpg"/>
          <p:cNvPicPr>
            <a:picLocks noChangeAspect="1"/>
          </p:cNvPicPr>
          <p:nvPr userDrawn="1"/>
        </p:nvPicPr>
        <p:blipFill>
          <a:blip r:embed="rId4"/>
          <a:srcRect/>
          <a:stretch>
            <a:fillRect/>
          </a:stretch>
        </p:blipFill>
        <p:spPr bwMode="auto">
          <a:xfrm>
            <a:off x="0" y="8982075"/>
            <a:ext cx="13011150" cy="7747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655" r:id="rId1"/>
    <p:sldLayoutId id="2147483658" r:id="rId2"/>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rgbClr val="FFFFFF"/>
          </a:solidFill>
          <a:latin typeface="+mj-lt"/>
          <a:ea typeface="+mj-ea"/>
          <a:cs typeface="+mj-cs"/>
          <a:sym typeface="Arial" pitchFamily="34" charset="0"/>
        </a:defRPr>
      </a:lvl1pPr>
      <a:lvl2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8000" indent="-288000" algn="l" rtl="0" eaLnBrk="0" fontAlgn="base" hangingPunct="0">
        <a:spcBef>
          <a:spcPts val="0"/>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76000" indent="-288000" algn="l" rtl="0" eaLnBrk="0" fontAlgn="base" hangingPunct="0">
        <a:spcBef>
          <a:spcPts val="0"/>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864000" indent="-288000" algn="l" rtl="0" eaLnBrk="0" fontAlgn="base" hangingPunct="0">
        <a:spcBef>
          <a:spcPts val="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152000" indent="0" algn="l" rtl="0" eaLnBrk="0" fontAlgn="base" hangingPunct="0">
        <a:spcBef>
          <a:spcPts val="0"/>
        </a:spcBef>
        <a:spcAft>
          <a:spcPct val="0"/>
        </a:spcAft>
        <a:buClr>
          <a:srgbClr val="FFFFFF"/>
        </a:buClr>
        <a:buSzPct val="80000"/>
        <a:buFont typeface="Wingdings" pitchFamily="2" charset="2"/>
        <a:buNone/>
        <a:defRPr sz="2000" b="1">
          <a:solidFill>
            <a:srgbClr val="FFFFFF"/>
          </a:solidFill>
          <a:latin typeface="Courier New" pitchFamily="49" charset="0"/>
          <a:ea typeface="+mn-ea"/>
          <a:cs typeface="Courier New" pitchFamily="49" charset="0"/>
          <a:sym typeface="Arial" pitchFamily="34" charset="0"/>
        </a:defRPr>
      </a:lvl4pPr>
      <a:lvl5pPr marL="1440000" indent="0" algn="l" rtl="0" eaLnBrk="0" fontAlgn="base" hangingPunct="0">
        <a:spcBef>
          <a:spcPts val="0"/>
        </a:spcBef>
        <a:spcAft>
          <a:spcPct val="0"/>
        </a:spcAft>
        <a:buClr>
          <a:srgbClr val="FFFFFF"/>
        </a:buClr>
        <a:buSzPct val="80000"/>
        <a:buFont typeface="Wingdings" pitchFamily="2" charset="2"/>
        <a:buNone/>
        <a:defRPr sz="2000" b="1">
          <a:solidFill>
            <a:srgbClr val="FFFFFF"/>
          </a:solidFill>
          <a:latin typeface="Courier New" pitchFamily="49" charset="0"/>
          <a:ea typeface="+mn-ea"/>
          <a:cs typeface="Courier New" pitchFamily="49" charset="0"/>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hebuildingcoder.typepad.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mailto:jeremy.tammik@eur.autodesk.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www.autodesk.com/joinadn" TargetMode="External"/><Relationship Id="rId3" Type="http://schemas.openxmlformats.org/officeDocument/2006/relationships/hyperlink" Target="http://adn.autodesk.com/adn/servlet/item?siteID=4814862&amp;id=10194238&amp;linkID=4901650" TargetMode="External"/><Relationship Id="rId7" Type="http://schemas.openxmlformats.org/officeDocument/2006/relationships/hyperlink" Target="http://www.autodesk.com/apitraining"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5" Type="http://schemas.openxmlformats.org/officeDocument/2006/relationships/hyperlink" Target="http://www.adskconsulting.com/adn/cs/api_course_sched.php" TargetMode="External"/><Relationship Id="rId4" Type="http://schemas.openxmlformats.org/officeDocument/2006/relationships/hyperlink" Target="http://adn.autodesk.com/adn/servlet/index?siteID=4814862&amp;id=5475217&amp;linkID=4901650" TargetMode="External"/><Relationship Id="rId9" Type="http://schemas.openxmlformats.org/officeDocument/2006/relationships/hyperlink" Target="http://adn.autodesk.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inside-the-system.typepad.com/my_weblog/2008/"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ltGray">
          <a:xfrm>
            <a:off x="0" y="5868986"/>
            <a:ext cx="13011150" cy="3124201"/>
          </a:xfrm>
          <a:prstGeom prst="rect">
            <a:avLst/>
          </a:prstGeom>
          <a:solidFill>
            <a:schemeClr val="bg1">
              <a:alpha val="74901"/>
            </a:schemeClr>
          </a:solidFill>
          <a:ln w="25400" algn="ctr">
            <a:noFill/>
            <a:round/>
            <a:headEnd/>
            <a:tailEnd/>
          </a:ln>
        </p:spPr>
        <p:txBody>
          <a:bodyPr lIns="91435" tIns="45717" rIns="91435" bIns="45717"/>
          <a:lstStyle/>
          <a:p>
            <a:pPr algn="ctr" defTabSz="912813"/>
            <a:endParaRPr lang="en-US" sz="3100">
              <a:solidFill>
                <a:schemeClr val="bg1"/>
              </a:solidFill>
              <a:latin typeface="Gill Sans"/>
              <a:sym typeface="Gill Sans"/>
            </a:endParaRPr>
          </a:p>
        </p:txBody>
      </p:sp>
      <p:sp>
        <p:nvSpPr>
          <p:cNvPr id="3075" name="Rectangle 3"/>
          <p:cNvSpPr>
            <a:spLocks noGrp="1" noChangeArrowheads="1"/>
          </p:cNvSpPr>
          <p:nvPr>
            <p:ph type="title"/>
          </p:nvPr>
        </p:nvSpPr>
        <p:spPr>
          <a:xfrm>
            <a:off x="561975" y="6019800"/>
            <a:ext cx="11887200" cy="1144587"/>
          </a:xfrm>
        </p:spPr>
        <p:txBody>
          <a:bodyPr anchor="t"/>
          <a:lstStyle/>
          <a:p>
            <a:r>
              <a:rPr lang="en-GB" smtClean="0"/>
              <a:t>The Ins and Outs of Revit</a:t>
            </a:r>
            <a:r>
              <a:rPr lang="en-GB" baseline="30000" smtClean="0"/>
              <a:t>®</a:t>
            </a:r>
            <a:r>
              <a:rPr lang="en-GB" smtClean="0"/>
              <a:t> MEP Programming</a:t>
            </a:r>
            <a:endParaRPr lang="en-US" smtClean="0"/>
          </a:p>
        </p:txBody>
      </p:sp>
      <p:sp>
        <p:nvSpPr>
          <p:cNvPr id="3076" name="Rectangle 4"/>
          <p:cNvSpPr>
            <a:spLocks noGrp="1" noChangeArrowheads="1"/>
          </p:cNvSpPr>
          <p:nvPr>
            <p:ph idx="1"/>
          </p:nvPr>
        </p:nvSpPr>
        <p:spPr>
          <a:xfrm>
            <a:off x="561975" y="7545387"/>
            <a:ext cx="9034463" cy="1066800"/>
          </a:xfrm>
        </p:spPr>
        <p:txBody>
          <a:bodyPr/>
          <a:lstStyle/>
          <a:p>
            <a:pPr marL="0" indent="0" eaLnBrk="1" hangingPunct="1">
              <a:spcBef>
                <a:spcPct val="0"/>
              </a:spcBef>
              <a:buFont typeface="Wingdings" pitchFamily="2" charset="2"/>
              <a:buNone/>
            </a:pPr>
            <a:r>
              <a:rPr lang="en-US" smtClean="0"/>
              <a:t>Jeremy Tammik</a:t>
            </a:r>
          </a:p>
          <a:p>
            <a:pPr marL="0" indent="0" eaLnBrk="1" hangingPunct="1">
              <a:spcBef>
                <a:spcPts val="200"/>
              </a:spcBef>
              <a:buFont typeface="Wingdings" pitchFamily="2" charset="2"/>
              <a:buNone/>
            </a:pPr>
            <a:r>
              <a:rPr lang="en-US" sz="2400" smtClean="0"/>
              <a:t>Consulting Analyst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AddSpaceAndZone</a:t>
            </a:r>
          </a:p>
        </p:txBody>
      </p:sp>
      <p:sp>
        <p:nvSpPr>
          <p:cNvPr id="142339" name="Rectangle 3"/>
          <p:cNvSpPr>
            <a:spLocks noGrp="1" noChangeArrowheads="1"/>
          </p:cNvSpPr>
          <p:nvPr>
            <p:ph type="body" idx="1"/>
          </p:nvPr>
        </p:nvSpPr>
        <p:spPr>
          <a:xfrm>
            <a:off x="454036" y="2114710"/>
            <a:ext cx="12252209" cy="3373481"/>
          </a:xfrm>
        </p:spPr>
        <p:txBody>
          <a:bodyPr/>
          <a:lstStyle/>
          <a:p>
            <a:pPr marL="541462" lvl="1" indent="-360445">
              <a:spcBef>
                <a:spcPts val="427"/>
              </a:spcBef>
            </a:pPr>
            <a:r>
              <a:rPr lang="en-US" altLang="zh-CN" smtClean="0">
                <a:ea typeface="ＭＳ Ｐゴシック" pitchFamily="34" charset="-128"/>
              </a:rPr>
              <a:t>Retrieve and list all spaces and zones using element filter</a:t>
            </a:r>
          </a:p>
          <a:p>
            <a:pPr marL="541462" lvl="1" indent="-360445">
              <a:spcBef>
                <a:spcPts val="427"/>
              </a:spcBef>
            </a:pPr>
            <a:r>
              <a:rPr lang="en-US" altLang="zh-CN" smtClean="0">
                <a:ea typeface="ＭＳ Ｐゴシック" pitchFamily="34" charset="-128"/>
              </a:rPr>
              <a:t>Create new spaces via NewSpaces() method</a:t>
            </a:r>
          </a:p>
          <a:p>
            <a:pPr marL="901220" lvl="2" indent="-359133">
              <a:spcBef>
                <a:spcPts val="427"/>
              </a:spcBef>
            </a:pPr>
            <a:r>
              <a:rPr lang="en-US" altLang="zh-CN" sz="2800" smtClean="0">
                <a:ea typeface="ＭＳ Ｐゴシック" pitchFamily="34" charset="-128"/>
              </a:rPr>
              <a:t>Automatically detects and creates a new space for each closed wall loop or closed space separator</a:t>
            </a:r>
          </a:p>
          <a:p>
            <a:pPr marL="541462" lvl="1" indent="-360445">
              <a:spcBef>
                <a:spcPts val="427"/>
              </a:spcBef>
            </a:pPr>
            <a:r>
              <a:rPr lang="en-US" altLang="zh-CN" smtClean="0">
                <a:ea typeface="ＭＳ Ｐゴシック" pitchFamily="34" charset="-128"/>
              </a:rPr>
              <a:t>Add and remove spaces in a zone</a:t>
            </a:r>
          </a:p>
          <a:p>
            <a:pPr marL="941554" lvl="2" indent="-360445">
              <a:spcBef>
                <a:spcPts val="427"/>
              </a:spcBef>
            </a:pPr>
            <a:r>
              <a:rPr lang="en-US" altLang="zh-CN" sz="2800" smtClean="0">
                <a:ea typeface="ＭＳ Ｐゴシック" pitchFamily="34" charset="-128"/>
              </a:rPr>
              <a:t>Zone members AddSpaces(), Remove()</a:t>
            </a:r>
          </a:p>
        </p:txBody>
      </p:sp>
      <p:pic>
        <p:nvPicPr>
          <p:cNvPr id="6" name="Picture 5" descr="AddSpaceAndZone02.png"/>
          <p:cNvPicPr>
            <a:picLocks noChangeAspect="1"/>
          </p:cNvPicPr>
          <p:nvPr/>
        </p:nvPicPr>
        <p:blipFill>
          <a:blip r:embed="rId3"/>
          <a:stretch>
            <a:fillRect/>
          </a:stretch>
        </p:blipFill>
        <p:spPr>
          <a:xfrm>
            <a:off x="1423059" y="5802008"/>
            <a:ext cx="4065984" cy="2886379"/>
          </a:xfrm>
          <a:prstGeom prst="rect">
            <a:avLst/>
          </a:prstGeom>
        </p:spPr>
      </p:pic>
      <p:pic>
        <p:nvPicPr>
          <p:cNvPr id="7" name="Picture 6" descr="AddSpaceAndZone01.png"/>
          <p:cNvPicPr>
            <a:picLocks noChangeAspect="1"/>
          </p:cNvPicPr>
          <p:nvPr/>
        </p:nvPicPr>
        <p:blipFill>
          <a:blip r:embed="rId4"/>
          <a:stretch>
            <a:fillRect/>
          </a:stretch>
        </p:blipFill>
        <p:spPr>
          <a:xfrm>
            <a:off x="8428970" y="3891257"/>
            <a:ext cx="3944005" cy="494953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PowerCircuit</a:t>
            </a:r>
          </a:p>
        </p:txBody>
      </p:sp>
      <p:sp>
        <p:nvSpPr>
          <p:cNvPr id="142339" name="Rectangle 3"/>
          <p:cNvSpPr>
            <a:spLocks noGrp="1" noChangeArrowheads="1"/>
          </p:cNvSpPr>
          <p:nvPr>
            <p:ph type="body" idx="1"/>
          </p:nvPr>
        </p:nvSpPr>
        <p:spPr>
          <a:xfrm>
            <a:off x="406556" y="1906587"/>
            <a:ext cx="10137619" cy="4038600"/>
          </a:xfrm>
        </p:spPr>
        <p:txBody>
          <a:bodyPr/>
          <a:lstStyle/>
          <a:p>
            <a:pPr marL="374943" lvl="1" indent="-343322">
              <a:spcBef>
                <a:spcPts val="0"/>
              </a:spcBef>
            </a:pPr>
            <a:r>
              <a:rPr lang="en-US" smtClean="0"/>
              <a:t>Operate power circuits, similar to RME </a:t>
            </a:r>
            <a:r>
              <a:rPr lang="en-GB" smtClean="0"/>
              <a:t>Circuit Editor toolbar</a:t>
            </a:r>
            <a:endParaRPr lang="en-US" smtClean="0"/>
          </a:p>
          <a:p>
            <a:pPr marL="765698" lvl="2" indent="-343322"/>
            <a:r>
              <a:rPr lang="en-US" smtClean="0"/>
              <a:t>Also demonstrates handling interactive element selection</a:t>
            </a:r>
          </a:p>
          <a:p>
            <a:pPr marL="765698" lvl="2" indent="-343322"/>
            <a:r>
              <a:rPr lang="en-US" altLang="zh-CN" smtClean="0"/>
              <a:t>Implementing external command toolbar user interface</a:t>
            </a:r>
          </a:p>
          <a:p>
            <a:pPr marL="765698" lvl="2" indent="-343322"/>
            <a:r>
              <a:rPr lang="en-US" smtClean="0"/>
              <a:t>Using </a:t>
            </a:r>
            <a:r>
              <a:rPr lang="en-US" altLang="zh-CN" smtClean="0"/>
              <a:t>ResourceManager</a:t>
            </a:r>
            <a:endParaRPr lang="en-US" smtClean="0"/>
          </a:p>
          <a:p>
            <a:pPr marL="374943" lvl="1" indent="-343322">
              <a:spcBef>
                <a:spcPts val="0"/>
              </a:spcBef>
            </a:pPr>
            <a:r>
              <a:rPr lang="en-US" smtClean="0"/>
              <a:t>Create a new power circuit with selected elements</a:t>
            </a:r>
          </a:p>
          <a:p>
            <a:pPr marL="374943" lvl="1" indent="-343322">
              <a:spcBef>
                <a:spcPts val="0"/>
              </a:spcBef>
            </a:pPr>
            <a:r>
              <a:rPr lang="en-US" smtClean="0"/>
              <a:t>Edit circuit and add and remove circuit elements</a:t>
            </a:r>
          </a:p>
          <a:p>
            <a:pPr marL="374943" lvl="1" indent="-343322">
              <a:spcBef>
                <a:spcPts val="0"/>
              </a:spcBef>
            </a:pPr>
            <a:r>
              <a:rPr lang="en-US" smtClean="0"/>
              <a:t>Select or disconnect a circuit panel</a:t>
            </a:r>
          </a:p>
          <a:p>
            <a:pPr marL="374943" lvl="1" indent="-343322">
              <a:spcBef>
                <a:spcPts val="0"/>
              </a:spcBef>
            </a:pPr>
            <a:r>
              <a:rPr lang="en-US" altLang="zh-CN" smtClean="0">
                <a:ea typeface="ＭＳ Ｐゴシック" pitchFamily="34" charset="-128"/>
              </a:rPr>
              <a:t>Explore </a:t>
            </a:r>
            <a:r>
              <a:rPr lang="en-US" altLang="zh-CN" smtClean="0"/>
              <a:t>Autodesk.Revit.MEP namespace, MEPModel and </a:t>
            </a:r>
            <a:r>
              <a:rPr lang="en-GB" smtClean="0"/>
              <a:t>ElectricalSystem </a:t>
            </a:r>
            <a:r>
              <a:rPr lang="en-US" altLang="zh-CN" smtClean="0"/>
              <a:t>classes</a:t>
            </a:r>
            <a:endParaRPr lang="en-US" altLang="zh-CN" smtClean="0">
              <a:ea typeface="ＭＳ Ｐゴシック" pitchFamily="34" charset="-128"/>
            </a:endParaRPr>
          </a:p>
        </p:txBody>
      </p:sp>
      <p:pic>
        <p:nvPicPr>
          <p:cNvPr id="8" name="Picture 7" descr="PowerCircuit02.png"/>
          <p:cNvPicPr>
            <a:picLocks noChangeAspect="1"/>
          </p:cNvPicPr>
          <p:nvPr/>
        </p:nvPicPr>
        <p:blipFill>
          <a:blip r:embed="rId3"/>
          <a:stretch>
            <a:fillRect/>
          </a:stretch>
        </p:blipFill>
        <p:spPr>
          <a:xfrm>
            <a:off x="9401175" y="2592387"/>
            <a:ext cx="3329625" cy="829222"/>
          </a:xfrm>
          <a:prstGeom prst="rect">
            <a:avLst/>
          </a:prstGeom>
        </p:spPr>
      </p:pic>
      <p:pic>
        <p:nvPicPr>
          <p:cNvPr id="18" name="Picture 17" descr="PowerCircuit05.png"/>
          <p:cNvPicPr>
            <a:picLocks noChangeAspect="1"/>
          </p:cNvPicPr>
          <p:nvPr/>
        </p:nvPicPr>
        <p:blipFill>
          <a:blip r:embed="rId4"/>
          <a:stretch>
            <a:fillRect/>
          </a:stretch>
        </p:blipFill>
        <p:spPr>
          <a:xfrm>
            <a:off x="9934575" y="3582987"/>
            <a:ext cx="2756737" cy="951286"/>
          </a:xfrm>
          <a:prstGeom prst="rect">
            <a:avLst/>
          </a:prstGeom>
        </p:spPr>
      </p:pic>
      <p:pic>
        <p:nvPicPr>
          <p:cNvPr id="19" name="Picture 18" descr="PowerCircuit06b.png"/>
          <p:cNvPicPr>
            <a:picLocks noChangeAspect="1"/>
          </p:cNvPicPr>
          <p:nvPr/>
        </p:nvPicPr>
        <p:blipFill>
          <a:blip r:embed="rId5"/>
          <a:stretch>
            <a:fillRect/>
          </a:stretch>
        </p:blipFill>
        <p:spPr>
          <a:xfrm>
            <a:off x="8806355" y="5411787"/>
            <a:ext cx="3719020" cy="3481272"/>
          </a:xfrm>
          <a:prstGeom prst="rect">
            <a:avLst/>
          </a:prstGeom>
        </p:spPr>
      </p:pic>
      <p:pic>
        <p:nvPicPr>
          <p:cNvPr id="20" name="Picture 19" descr="PowerCircuit04b.png"/>
          <p:cNvPicPr>
            <a:picLocks noChangeAspect="1"/>
          </p:cNvPicPr>
          <p:nvPr/>
        </p:nvPicPr>
        <p:blipFill>
          <a:blip r:embed="rId6"/>
          <a:stretch>
            <a:fillRect/>
          </a:stretch>
        </p:blipFill>
        <p:spPr>
          <a:xfrm>
            <a:off x="3462863" y="5945187"/>
            <a:ext cx="3042712" cy="2872828"/>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4036" y="4291174"/>
            <a:ext cx="6432539" cy="2104934"/>
          </a:xfrm>
        </p:spPr>
        <p:txBody>
          <a:bodyPr/>
          <a:lstStyle/>
          <a:p>
            <a:pPr eaLnBrk="1" hangingPunct="1"/>
            <a:r>
              <a:rPr lang="en-GB" smtClean="0"/>
              <a:t>RME HVAC Sample</a:t>
            </a:r>
            <a:endParaRPr lang="en-GB"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HVAC Task</a:t>
            </a:r>
            <a:endParaRPr lang="en-US" altLang="zh-CN" dirty="0" smtClean="0">
              <a:ea typeface="SimSun" pitchFamily="2" charset="-122"/>
            </a:endParaRPr>
          </a:p>
        </p:txBody>
      </p:sp>
      <p:pic>
        <p:nvPicPr>
          <p:cNvPr id="2" name="Picture 2"/>
          <p:cNvPicPr>
            <a:picLocks noChangeAspect="1" noChangeArrowheads="1"/>
          </p:cNvPicPr>
          <p:nvPr/>
        </p:nvPicPr>
        <p:blipFill>
          <a:blip r:embed="rId3"/>
          <a:srcRect/>
          <a:stretch>
            <a:fillRect/>
          </a:stretch>
        </p:blipFill>
        <p:spPr bwMode="auto">
          <a:xfrm>
            <a:off x="3381375" y="2820987"/>
            <a:ext cx="5856191" cy="5835238"/>
          </a:xfrm>
          <a:prstGeom prst="rect">
            <a:avLst/>
          </a:prstGeom>
          <a:noFill/>
          <a:ln w="9525">
            <a:noFill/>
            <a:miter lim="800000"/>
            <a:headEnd/>
            <a:tailEnd/>
          </a:ln>
          <a:effectLst/>
        </p:spPr>
      </p:pic>
      <p:sp>
        <p:nvSpPr>
          <p:cNvPr id="8" name="Rectangle 3"/>
          <p:cNvSpPr txBox="1">
            <a:spLocks noChangeArrowheads="1"/>
          </p:cNvSpPr>
          <p:nvPr/>
        </p:nvSpPr>
        <p:spPr bwMode="auto">
          <a:xfrm>
            <a:off x="304905" y="1727740"/>
            <a:ext cx="10930755" cy="14228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67143" lvl="1" indent="-4517">
              <a:spcBef>
                <a:spcPts val="0"/>
              </a:spcBef>
              <a:buClr>
                <a:schemeClr val="accent1"/>
              </a:buClr>
              <a:buSzPct val="80000"/>
            </a:pPr>
            <a:endParaRPr lang="en-US" altLang="zh-CN" sz="3400" kern="0" smtClean="0">
              <a:latin typeface="+mn-lt"/>
              <a:ea typeface="ＭＳ Ｐゴシック" pitchFamily="34" charset="-128"/>
            </a:endParaRPr>
          </a:p>
        </p:txBody>
      </p:sp>
      <p:sp>
        <p:nvSpPr>
          <p:cNvPr id="5" name="Content Placeholder 4"/>
          <p:cNvSpPr>
            <a:spLocks noGrp="1"/>
          </p:cNvSpPr>
          <p:nvPr>
            <p:ph idx="1"/>
          </p:nvPr>
        </p:nvSpPr>
        <p:spPr>
          <a:xfrm>
            <a:off x="593725" y="1449387"/>
            <a:ext cx="9721850" cy="1143000"/>
          </a:xfrm>
        </p:spPr>
        <p:txBody>
          <a:bodyPr/>
          <a:lstStyle/>
          <a:p>
            <a:pPr rtl="0" fontAlgn="base"/>
            <a:r>
              <a:rPr lang="en-US" sz="3200" smtClean="0">
                <a:solidFill>
                  <a:srgbClr val="FFFFFF"/>
                </a:solidFill>
                <a:latin typeface="+mn-lt"/>
                <a:ea typeface="+mn-ea"/>
                <a:cs typeface="+mn-cs"/>
                <a:sym typeface="Arial" pitchFamily="34" charset="0"/>
              </a:rPr>
              <a:t>Place and size air distribution ducts and terminals</a:t>
            </a:r>
            <a:endParaRPr lang="en-GB" smtClean="0"/>
          </a:p>
          <a:p>
            <a:pPr rtl="0" fontAlgn="base"/>
            <a:r>
              <a:rPr lang="en-US" sz="3200" smtClean="0">
                <a:solidFill>
                  <a:srgbClr val="FFFFFF"/>
                </a:solidFill>
                <a:latin typeface="+mn-lt"/>
                <a:ea typeface="+mn-ea"/>
                <a:cs typeface="+mn-cs"/>
                <a:sym typeface="Arial" pitchFamily="34" charset="0"/>
              </a:rPr>
              <a:t>Analysis and verification of results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HVAC Engineering Workflow</a:t>
            </a:r>
          </a:p>
        </p:txBody>
      </p:sp>
      <p:sp>
        <p:nvSpPr>
          <p:cNvPr id="142339" name="Rectangle 3"/>
          <p:cNvSpPr>
            <a:spLocks noGrp="1" noChangeArrowheads="1"/>
          </p:cNvSpPr>
          <p:nvPr>
            <p:ph type="body" idx="1"/>
          </p:nvPr>
        </p:nvSpPr>
        <p:spPr>
          <a:xfrm>
            <a:off x="409575" y="1449387"/>
            <a:ext cx="12344400" cy="7848600"/>
          </a:xfrm>
        </p:spPr>
        <p:txBody>
          <a:bodyPr/>
          <a:lstStyle/>
          <a:p>
            <a:pPr>
              <a:buNone/>
            </a:pPr>
            <a:r>
              <a:rPr lang="en-US" sz="2400" smtClean="0"/>
              <a:t>Manually lay out air terminals</a:t>
            </a:r>
          </a:p>
          <a:p>
            <a:pPr>
              <a:buNone/>
            </a:pPr>
            <a:r>
              <a:rPr lang="en-US" sz="2400" smtClean="0"/>
              <a:t>Run heating and cooling load analysis</a:t>
            </a:r>
          </a:p>
          <a:p>
            <a:pPr>
              <a:buNone/>
            </a:pPr>
            <a:r>
              <a:rPr lang="en-US" sz="2400" smtClean="0"/>
              <a:t>Based on load analysis, assign flow to terminals</a:t>
            </a:r>
          </a:p>
          <a:p>
            <a:pPr>
              <a:spcBef>
                <a:spcPts val="22000"/>
              </a:spcBef>
              <a:buNone/>
            </a:pPr>
            <a:r>
              <a:rPr lang="en-US" sz="2400" smtClean="0"/>
              <a:t>Based on terminal flow, size air terminals</a:t>
            </a:r>
          </a:p>
          <a:p>
            <a:pPr>
              <a:spcBef>
                <a:spcPts val="16000"/>
              </a:spcBef>
              <a:buNone/>
            </a:pPr>
            <a:r>
              <a:rPr lang="en-US" sz="2400" smtClean="0"/>
              <a:t>Validate design; common check figure uses air flow per surface area</a:t>
            </a:r>
          </a:p>
          <a:p>
            <a:pPr marL="1020930" lvl="1" indent="-370426">
              <a:buClr>
                <a:schemeClr val="accent1"/>
              </a:buClr>
            </a:pPr>
            <a:r>
              <a:rPr lang="en-US" sz="2000" smtClean="0"/>
              <a:t>T</a:t>
            </a:r>
            <a:r>
              <a:rPr lang="en-US" altLang="zh-CN" sz="2000" smtClean="0"/>
              <a:t>otal amount of supply air divided by the size of the room</a:t>
            </a:r>
            <a:endParaRPr lang="en-US" sz="2000" smtClean="0"/>
          </a:p>
          <a:p>
            <a:pPr marL="1020930" lvl="1" indent="-370426">
              <a:buClr>
                <a:schemeClr val="accent1"/>
              </a:buClr>
            </a:pPr>
            <a:r>
              <a:rPr lang="en-US" sz="2000" smtClean="0"/>
              <a:t>In US, typically measured in CFM / Sq Ft, cubic feet per minute per square foot</a:t>
            </a:r>
          </a:p>
          <a:p>
            <a:pPr marL="1020930" lvl="1" indent="-370426">
              <a:buClr>
                <a:schemeClr val="accent1"/>
              </a:buClr>
            </a:pPr>
            <a:r>
              <a:rPr lang="en-US" sz="2000" smtClean="0"/>
              <a:t>This computation is available in schedule, but not for colour fill ... </a:t>
            </a:r>
            <a:r>
              <a:rPr lang="en-US" sz="2000" b="1" smtClean="0">
                <a:solidFill>
                  <a:srgbClr val="FF0000"/>
                </a:solidFill>
              </a:rPr>
              <a:t>API</a:t>
            </a:r>
            <a:r>
              <a:rPr lang="en-US" sz="2000" smtClean="0"/>
              <a:t> </a:t>
            </a:r>
            <a:r>
              <a:rPr lang="en-US" sz="2000" b="1" smtClean="0">
                <a:solidFill>
                  <a:srgbClr val="FF0000"/>
                </a:solidFill>
              </a:rPr>
              <a:t>sample</a:t>
            </a:r>
            <a:endParaRPr lang="en-US" altLang="zh-CN" sz="2000" dirty="0" smtClean="0">
              <a:ea typeface="SimSun" pitchFamily="2" charset="-122"/>
            </a:endParaRPr>
          </a:p>
        </p:txBody>
      </p:sp>
      <p:pic>
        <p:nvPicPr>
          <p:cNvPr id="2050" name="Picture 2"/>
          <p:cNvPicPr>
            <a:picLocks noChangeAspect="1" noChangeArrowheads="1"/>
          </p:cNvPicPr>
          <p:nvPr/>
        </p:nvPicPr>
        <p:blipFill>
          <a:blip r:embed="rId3"/>
          <a:srcRect/>
          <a:stretch>
            <a:fillRect/>
          </a:stretch>
        </p:blipFill>
        <p:spPr bwMode="auto">
          <a:xfrm>
            <a:off x="8858151" y="1754187"/>
            <a:ext cx="2371824" cy="36587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85775" y="2718074"/>
            <a:ext cx="12340263" cy="25413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485775" y="5824691"/>
            <a:ext cx="9119099" cy="17616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Room Supply Airflow</a:t>
            </a:r>
          </a:p>
        </p:txBody>
      </p:sp>
      <p:sp>
        <p:nvSpPr>
          <p:cNvPr id="142339" name="Rectangle 3"/>
          <p:cNvSpPr>
            <a:spLocks noGrp="1" noChangeArrowheads="1"/>
          </p:cNvSpPr>
          <p:nvPr>
            <p:ph type="body" idx="1"/>
          </p:nvPr>
        </p:nvSpPr>
        <p:spPr>
          <a:xfrm>
            <a:off x="485775" y="2058987"/>
            <a:ext cx="6096000" cy="5791200"/>
          </a:xfrm>
        </p:spPr>
        <p:txBody>
          <a:bodyPr/>
          <a:lstStyle/>
          <a:p>
            <a:pPr marL="704713" lvl="1" indent="-542087" eaLnBrk="1" hangingPunct="1">
              <a:spcBef>
                <a:spcPts val="1707"/>
              </a:spcBef>
              <a:buNone/>
            </a:pPr>
            <a:r>
              <a:rPr lang="en-US" altLang="zh-CN" sz="3200" smtClean="0">
                <a:ea typeface="ＭＳ Ｐゴシック" pitchFamily="34" charset="-128"/>
              </a:rPr>
              <a:t>Calculated</a:t>
            </a:r>
          </a:p>
          <a:p>
            <a:pPr marL="770216" lvl="1" indent="-393013" eaLnBrk="1" hangingPunct="1">
              <a:spcBef>
                <a:spcPts val="0"/>
              </a:spcBef>
            </a:pPr>
            <a:r>
              <a:rPr lang="en-US" altLang="zh-CN" sz="2400" smtClean="0">
                <a:ea typeface="ＭＳ Ｐゴシック" pitchFamily="34" charset="-128"/>
              </a:rPr>
              <a:t>Calculated by external </a:t>
            </a:r>
            <a:r>
              <a:rPr lang="en-US" altLang="zh-CN" sz="2400" dirty="0" smtClean="0">
                <a:ea typeface="ＭＳ Ｐゴシック" pitchFamily="34" charset="-128"/>
              </a:rPr>
              <a:t>application</a:t>
            </a:r>
          </a:p>
          <a:p>
            <a:pPr marL="704713" lvl="1" indent="-542087" eaLnBrk="1" hangingPunct="1">
              <a:spcBef>
                <a:spcPts val="1707"/>
              </a:spcBef>
              <a:buNone/>
            </a:pPr>
            <a:r>
              <a:rPr lang="en-US" altLang="zh-CN" sz="3200" smtClean="0">
                <a:ea typeface="ＭＳ Ｐゴシック" pitchFamily="34" charset="-128"/>
              </a:rPr>
              <a:t>Specified</a:t>
            </a:r>
          </a:p>
          <a:p>
            <a:pPr marL="770216" lvl="1" indent="-393013" eaLnBrk="1" hangingPunct="1">
              <a:spcBef>
                <a:spcPts val="0"/>
              </a:spcBef>
            </a:pPr>
            <a:r>
              <a:rPr lang="en-US" altLang="zh-CN" sz="2400" smtClean="0">
                <a:ea typeface="ＭＳ Ｐゴシック" pitchFamily="34" charset="-128"/>
              </a:rPr>
              <a:t>Assigned </a:t>
            </a:r>
            <a:r>
              <a:rPr lang="en-US" altLang="zh-CN" sz="2400" dirty="0" smtClean="0">
                <a:ea typeface="ＭＳ Ｐゴシック" pitchFamily="34" charset="-128"/>
              </a:rPr>
              <a:t>by design engineer</a:t>
            </a:r>
          </a:p>
          <a:p>
            <a:pPr marL="704713" lvl="1" indent="-542087" eaLnBrk="1" hangingPunct="1">
              <a:spcBef>
                <a:spcPts val="1707"/>
              </a:spcBef>
              <a:buNone/>
            </a:pPr>
            <a:r>
              <a:rPr lang="en-US" altLang="zh-CN" sz="3200" smtClean="0">
                <a:ea typeface="ＭＳ Ｐゴシック" pitchFamily="34" charset="-128"/>
              </a:rPr>
              <a:t>Actual</a:t>
            </a:r>
          </a:p>
          <a:p>
            <a:pPr marL="770216" lvl="1" indent="-393013" eaLnBrk="1" hangingPunct="1">
              <a:spcBef>
                <a:spcPts val="0"/>
              </a:spcBef>
            </a:pPr>
            <a:r>
              <a:rPr lang="en-US" altLang="zh-CN" sz="2400" smtClean="0">
                <a:ea typeface="ＭＳ Ｐゴシック" pitchFamily="34" charset="-128"/>
              </a:rPr>
              <a:t>Tabulated </a:t>
            </a:r>
            <a:r>
              <a:rPr lang="en-US" altLang="zh-CN" sz="2400" dirty="0" smtClean="0">
                <a:ea typeface="ＭＳ Ｐゴシック" pitchFamily="34" charset="-128"/>
              </a:rPr>
              <a:t>based on supply air terminals in </a:t>
            </a:r>
            <a:r>
              <a:rPr lang="en-US" altLang="zh-CN" sz="2400" smtClean="0">
                <a:ea typeface="ＭＳ Ｐゴシック" pitchFamily="34" charset="-128"/>
              </a:rPr>
              <a:t>the room</a:t>
            </a:r>
          </a:p>
          <a:p>
            <a:pPr marL="2259" indent="-393013" eaLnBrk="1" hangingPunct="1">
              <a:spcBef>
                <a:spcPts val="2561"/>
              </a:spcBef>
              <a:buNone/>
            </a:pPr>
            <a:r>
              <a:rPr lang="en-US" altLang="zh-CN" sz="2400" smtClean="0"/>
              <a:t>After calculating, specified is set equal to calculated. The engineer can then adjust manually if necessary.</a:t>
            </a:r>
            <a:endParaRPr lang="en-US" altLang="zh-CN" sz="2400" smtClean="0">
              <a:ea typeface="ＭＳ Ｐゴシック" pitchFamily="34" charset="-128"/>
            </a:endParaRPr>
          </a:p>
        </p:txBody>
      </p:sp>
      <p:pic>
        <p:nvPicPr>
          <p:cNvPr id="1026" name="Picture 2"/>
          <p:cNvPicPr>
            <a:picLocks noChangeAspect="1" noChangeArrowheads="1"/>
          </p:cNvPicPr>
          <p:nvPr/>
        </p:nvPicPr>
        <p:blipFill>
          <a:blip r:embed="rId3"/>
          <a:srcRect/>
          <a:stretch>
            <a:fillRect/>
          </a:stretch>
        </p:blipFill>
        <p:spPr bwMode="auto">
          <a:xfrm>
            <a:off x="6843760" y="1826261"/>
            <a:ext cx="5354233" cy="72191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4035" y="194232"/>
            <a:ext cx="12403512" cy="1626129"/>
          </a:xfrm>
        </p:spPr>
        <p:txBody>
          <a:bodyPr/>
          <a:lstStyle/>
          <a:p>
            <a:pPr eaLnBrk="1" hangingPunct="1"/>
            <a:r>
              <a:rPr lang="en-US" altLang="zh-CN" sz="4800" dirty="0" smtClean="0">
                <a:ea typeface="SimSun" pitchFamily="2" charset="-122"/>
              </a:rPr>
              <a:t>Heating/Cooling Load Calculation</a:t>
            </a:r>
          </a:p>
        </p:txBody>
      </p:sp>
      <p:sp>
        <p:nvSpPr>
          <p:cNvPr id="8" name="Rectangle 3"/>
          <p:cNvSpPr txBox="1">
            <a:spLocks noChangeArrowheads="1"/>
          </p:cNvSpPr>
          <p:nvPr/>
        </p:nvSpPr>
        <p:spPr bwMode="auto">
          <a:xfrm>
            <a:off x="454036" y="1626108"/>
            <a:ext cx="8491147" cy="1727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12208" lvl="1" indent="-320735" defTabSz="1301008">
              <a:spcBef>
                <a:spcPts val="0"/>
              </a:spcBef>
              <a:buClr>
                <a:schemeClr val="accent1"/>
              </a:buClr>
              <a:buSzPct val="80000"/>
              <a:buFont typeface="Wingdings" pitchFamily="2" charset="2"/>
              <a:buChar char="§"/>
              <a:defRPr/>
            </a:pPr>
            <a:endParaRPr lang="en-US" altLang="zh-CN" sz="3400" kern="0" dirty="0" smtClean="0">
              <a:latin typeface="+mn-lt"/>
              <a:ea typeface="SimSun" pitchFamily="2" charset="-122"/>
            </a:endParaRPr>
          </a:p>
        </p:txBody>
      </p:sp>
      <p:pic>
        <p:nvPicPr>
          <p:cNvPr id="2050" name="Picture 2"/>
          <p:cNvPicPr>
            <a:picLocks noChangeAspect="1" noChangeArrowheads="1"/>
          </p:cNvPicPr>
          <p:nvPr/>
        </p:nvPicPr>
        <p:blipFill>
          <a:blip r:embed="rId3"/>
          <a:srcRect/>
          <a:stretch>
            <a:fillRect/>
          </a:stretch>
        </p:blipFill>
        <p:spPr bwMode="auto">
          <a:xfrm>
            <a:off x="2642863" y="3658783"/>
            <a:ext cx="7726463" cy="5251027"/>
          </a:xfrm>
          <a:prstGeom prst="rect">
            <a:avLst/>
          </a:prstGeom>
          <a:noFill/>
          <a:ln w="9525">
            <a:noFill/>
            <a:miter lim="800000"/>
            <a:headEnd/>
            <a:tailEnd/>
          </a:ln>
          <a:effectLst/>
        </p:spPr>
      </p:pic>
      <p:sp>
        <p:nvSpPr>
          <p:cNvPr id="5" name="Content Placeholder 4"/>
          <p:cNvSpPr>
            <a:spLocks noGrp="1"/>
          </p:cNvSpPr>
          <p:nvPr>
            <p:ph idx="1"/>
          </p:nvPr>
        </p:nvSpPr>
        <p:spPr>
          <a:xfrm>
            <a:off x="593725" y="1906587"/>
            <a:ext cx="11761788" cy="1676400"/>
          </a:xfrm>
        </p:spPr>
        <p:txBody>
          <a:bodyPr/>
          <a:lstStyle/>
          <a:p>
            <a:pPr rtl="0" fontAlgn="base"/>
            <a:r>
              <a:rPr lang="en-US" sz="3200" smtClean="0">
                <a:solidFill>
                  <a:srgbClr val="FFFFFF"/>
                </a:solidFill>
                <a:latin typeface="+mn-lt"/>
                <a:ea typeface="+mn-ea"/>
                <a:cs typeface="+mn-cs"/>
                <a:sym typeface="Arial" pitchFamily="34" charset="0"/>
              </a:rPr>
              <a:t>IES Virtual Environment built-in module</a:t>
            </a:r>
            <a:endParaRPr lang="en-GB" sz="3200" smtClean="0"/>
          </a:p>
          <a:p>
            <a:pPr rtl="0" fontAlgn="base"/>
            <a:r>
              <a:rPr lang="en-US" sz="3200" smtClean="0">
                <a:solidFill>
                  <a:srgbClr val="FFFFFF"/>
                </a:solidFill>
                <a:latin typeface="+mn-lt"/>
                <a:ea typeface="+mn-ea"/>
                <a:cs typeface="+mn-cs"/>
                <a:sym typeface="Arial" pitchFamily="34" charset="0"/>
              </a:rPr>
              <a:t>Export to IES VE</a:t>
            </a:r>
            <a:endParaRPr lang="en-GB" smtClean="0"/>
          </a:p>
          <a:p>
            <a:pPr rtl="0" fontAlgn="base"/>
            <a:r>
              <a:rPr lang="en-US" sz="3200" smtClean="0">
                <a:solidFill>
                  <a:srgbClr val="FFFFFF"/>
                </a:solidFill>
                <a:latin typeface="+mn-lt"/>
                <a:ea typeface="+mn-ea"/>
                <a:cs typeface="+mn-cs"/>
                <a:sym typeface="Arial" pitchFamily="34" charset="0"/>
              </a:rPr>
              <a:t>Connect to other analysis packages via gbXML</a:t>
            </a:r>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HVAC Sample Commands</a:t>
            </a:r>
            <a:endParaRPr lang="en-US" altLang="zh-CN" dirty="0" smtClean="0">
              <a:ea typeface="SimSun" pitchFamily="2" charset="-122"/>
            </a:endParaRPr>
          </a:p>
        </p:txBody>
      </p:sp>
      <p:sp>
        <p:nvSpPr>
          <p:cNvPr id="8" name="Rectangle 3"/>
          <p:cNvSpPr txBox="1">
            <a:spLocks noChangeArrowheads="1"/>
          </p:cNvSpPr>
          <p:nvPr/>
        </p:nvSpPr>
        <p:spPr bwMode="auto">
          <a:xfrm>
            <a:off x="304905" y="1727740"/>
            <a:ext cx="10930755" cy="14228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67143" lvl="1" indent="-4517">
              <a:spcBef>
                <a:spcPts val="0"/>
              </a:spcBef>
              <a:buClr>
                <a:schemeClr val="accent1"/>
              </a:buClr>
              <a:buSzPct val="80000"/>
            </a:pPr>
            <a:endParaRPr lang="en-US" altLang="zh-CN" sz="3400" kern="0" smtClean="0">
              <a:latin typeface="+mn-lt"/>
              <a:ea typeface="ＭＳ Ｐゴシック" pitchFamily="34" charset="-128"/>
            </a:endParaRPr>
          </a:p>
        </p:txBody>
      </p:sp>
      <p:sp>
        <p:nvSpPr>
          <p:cNvPr id="5" name="Content Placeholder 4"/>
          <p:cNvSpPr>
            <a:spLocks noGrp="1"/>
          </p:cNvSpPr>
          <p:nvPr>
            <p:ph idx="1"/>
          </p:nvPr>
        </p:nvSpPr>
        <p:spPr>
          <a:xfrm>
            <a:off x="822325" y="2146300"/>
            <a:ext cx="9264650" cy="4103687"/>
          </a:xfrm>
        </p:spPr>
        <p:txBody>
          <a:bodyPr/>
          <a:lstStyle/>
          <a:p>
            <a:pPr marL="360363" lvl="0" indent="-360363" rtl="0" eaLnBrk="1" fontAlgn="base" hangingPunct="1"/>
            <a:r>
              <a:rPr lang="en-GB" smtClean="0">
                <a:solidFill>
                  <a:srgbClr val="FFFFFF"/>
                </a:solidFill>
                <a:ea typeface="+mj-ea"/>
                <a:cs typeface="+mj-cs"/>
                <a:sym typeface="Arial" pitchFamily="34" charset="0"/>
              </a:rPr>
              <a:t>Assign flow to terminals</a:t>
            </a:r>
          </a:p>
          <a:p>
            <a:pPr marL="360363" lvl="0" indent="-360363" rtl="0" eaLnBrk="1" fontAlgn="base" hangingPunct="1"/>
            <a:r>
              <a:rPr lang="en-GB" smtClean="0">
                <a:solidFill>
                  <a:srgbClr val="FFFFFF"/>
                </a:solidFill>
                <a:ea typeface="+mj-ea"/>
                <a:cs typeface="+mj-cs"/>
                <a:sym typeface="Arial" pitchFamily="34" charset="0"/>
              </a:rPr>
              <a:t>Change air terminal size</a:t>
            </a:r>
            <a:endParaRPr lang="en-GB" smtClean="0"/>
          </a:p>
          <a:p>
            <a:pPr marL="360363" lvl="0" indent="-360363" rtl="0" eaLnBrk="1" fontAlgn="base" hangingPunct="1"/>
            <a:r>
              <a:rPr lang="en-GB" smtClean="0">
                <a:solidFill>
                  <a:srgbClr val="FFFFFF"/>
                </a:solidFill>
                <a:ea typeface="+mj-ea"/>
                <a:cs typeface="+mj-cs"/>
                <a:sym typeface="Arial" pitchFamily="34" charset="0"/>
              </a:rPr>
              <a:t>Verify design by air flow per surface area</a:t>
            </a:r>
          </a:p>
          <a:p>
            <a:pPr marL="360363" lvl="0" indent="-360363" rtl="0" eaLnBrk="1" fontAlgn="base" hangingPunct="1"/>
            <a:r>
              <a:rPr lang="en-GB" smtClean="0">
                <a:solidFill>
                  <a:srgbClr val="FFFFFF"/>
                </a:solidFill>
                <a:ea typeface="+mj-ea"/>
                <a:cs typeface="+mj-cs"/>
                <a:sym typeface="Arial" pitchFamily="34" charset="0"/>
              </a:rPr>
              <a:t>Find unhosted elements</a:t>
            </a:r>
          </a:p>
          <a:p>
            <a:pPr marL="360363" indent="-360363"/>
            <a:r>
              <a:rPr lang="en-GB" smtClean="0"/>
              <a:t>Reset demo</a:t>
            </a:r>
          </a:p>
          <a:p>
            <a:pPr marL="360363" indent="-360363"/>
            <a:r>
              <a:rPr lang="en-GB" smtClean="0"/>
              <a:t>About</a:t>
            </a:r>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RME HVAC Sample History</a:t>
            </a:r>
          </a:p>
        </p:txBody>
      </p:sp>
      <p:sp>
        <p:nvSpPr>
          <p:cNvPr id="10243" name="Rectangle 3"/>
          <p:cNvSpPr>
            <a:spLocks noGrp="1" noChangeArrowheads="1"/>
          </p:cNvSpPr>
          <p:nvPr>
            <p:ph type="body" idx="1"/>
          </p:nvPr>
        </p:nvSpPr>
        <p:spPr>
          <a:xfrm>
            <a:off x="791697" y="2032642"/>
            <a:ext cx="10209678" cy="4217345"/>
          </a:xfrm>
        </p:spPr>
        <p:txBody>
          <a:bodyPr/>
          <a:lstStyle/>
          <a:p>
            <a:pPr marL="354013" indent="-354013" eaLnBrk="1" hangingPunct="1"/>
            <a:r>
              <a:rPr lang="en-US" smtClean="0"/>
              <a:t>Originally implemented for RME 2008</a:t>
            </a:r>
          </a:p>
          <a:p>
            <a:pPr marL="354013" indent="-354013" eaLnBrk="1" hangingPunct="1"/>
            <a:r>
              <a:rPr lang="en-US" smtClean="0"/>
              <a:t>Runs faster in RAC than in RME</a:t>
            </a:r>
          </a:p>
          <a:p>
            <a:pPr marL="354013" indent="-354013" eaLnBrk="1" hangingPunct="1"/>
            <a:r>
              <a:rPr lang="en-US" smtClean="0"/>
              <a:t>Originally based on Room elements</a:t>
            </a:r>
          </a:p>
          <a:p>
            <a:pPr marL="354013" indent="-354013" eaLnBrk="1" hangingPunct="1"/>
            <a:r>
              <a:rPr lang="en-US" smtClean="0"/>
              <a:t>Rewritten for 2009 using Space instead</a:t>
            </a:r>
          </a:p>
          <a:p>
            <a:pPr marL="354013" indent="-354013" eaLnBrk="1" hangingPunct="1"/>
            <a:r>
              <a:rPr lang="en-US" smtClean="0"/>
              <a:t>WU2 Updated version of RevitAPI.dll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RME HVAC Sample</a:t>
            </a:r>
          </a:p>
        </p:txBody>
      </p:sp>
      <p:sp>
        <p:nvSpPr>
          <p:cNvPr id="10243" name="Rectangle 3"/>
          <p:cNvSpPr>
            <a:spLocks noGrp="1" noChangeArrowheads="1"/>
          </p:cNvSpPr>
          <p:nvPr>
            <p:ph type="body" idx="1"/>
          </p:nvPr>
        </p:nvSpPr>
        <p:spPr>
          <a:xfrm>
            <a:off x="606436" y="2032642"/>
            <a:ext cx="10775939" cy="6427145"/>
          </a:xfrm>
        </p:spPr>
        <p:txBody>
          <a:bodyPr/>
          <a:lstStyle/>
          <a:p>
            <a:pPr eaLnBrk="1" hangingPunct="1">
              <a:buFontTx/>
              <a:buNone/>
            </a:pPr>
            <a:r>
              <a:rPr lang="en-US" smtClean="0"/>
              <a:t>Implementation</a:t>
            </a:r>
          </a:p>
          <a:p>
            <a:pPr lvl="1" eaLnBrk="1" hangingPunct="1"/>
            <a:r>
              <a:rPr lang="en-US" sz="2400" smtClean="0"/>
              <a:t>Assembly </a:t>
            </a:r>
            <a:r>
              <a:rPr lang="en-US" sz="2400" smtClean="0">
                <a:solidFill>
                  <a:srgbClr val="FFC000"/>
                </a:solidFill>
              </a:rPr>
              <a:t>mep.dll</a:t>
            </a:r>
          </a:p>
          <a:p>
            <a:pPr lvl="1" eaLnBrk="1" hangingPunct="1"/>
            <a:r>
              <a:rPr lang="en-US" sz="2400" smtClean="0"/>
              <a:t>Namespace </a:t>
            </a:r>
            <a:r>
              <a:rPr lang="en-US" sz="2400" smtClean="0">
                <a:solidFill>
                  <a:srgbClr val="FFC000"/>
                </a:solidFill>
              </a:rPr>
              <a:t>mep</a:t>
            </a:r>
          </a:p>
          <a:p>
            <a:pPr eaLnBrk="1" hangingPunct="1">
              <a:spcBef>
                <a:spcPts val="1200"/>
              </a:spcBef>
              <a:buFontTx/>
              <a:buNone/>
            </a:pPr>
            <a:r>
              <a:rPr lang="en-US" smtClean="0"/>
              <a:t>Implements six external commands</a:t>
            </a:r>
          </a:p>
          <a:p>
            <a:pPr lvl="1" eaLnBrk="1" hangingPunct="1">
              <a:spcBef>
                <a:spcPct val="10000"/>
              </a:spcBef>
            </a:pPr>
            <a:r>
              <a:rPr lang="en-GB" sz="2400" smtClean="0"/>
              <a:t>Assign flow to terminals </a:t>
            </a:r>
            <a:r>
              <a:rPr lang="en-GB" sz="2400" smtClean="0">
                <a:solidFill>
                  <a:srgbClr val="FFC000"/>
                </a:solidFill>
              </a:rPr>
              <a:t>CmdAssignFlowToTerminals</a:t>
            </a:r>
          </a:p>
          <a:p>
            <a:pPr lvl="1" eaLnBrk="1" hangingPunct="1">
              <a:spcBef>
                <a:spcPct val="10000"/>
              </a:spcBef>
            </a:pPr>
            <a:r>
              <a:rPr lang="en-GB" sz="2400" smtClean="0"/>
              <a:t>Change air terminal size </a:t>
            </a:r>
            <a:r>
              <a:rPr lang="en-GB" sz="2400" smtClean="0">
                <a:solidFill>
                  <a:srgbClr val="FFC000"/>
                </a:solidFill>
              </a:rPr>
              <a:t>CmdChangeSize</a:t>
            </a:r>
          </a:p>
          <a:p>
            <a:pPr lvl="1" eaLnBrk="1" hangingPunct="1">
              <a:spcBef>
                <a:spcPct val="10000"/>
              </a:spcBef>
            </a:pPr>
            <a:r>
              <a:rPr lang="en-GB" sz="2400" smtClean="0"/>
              <a:t>Verify design by air flow per surface area </a:t>
            </a:r>
            <a:r>
              <a:rPr lang="en-GB" sz="2400" smtClean="0">
                <a:solidFill>
                  <a:srgbClr val="FFC000"/>
                </a:solidFill>
              </a:rPr>
              <a:t>CmdPopulateCfmPerSf</a:t>
            </a:r>
          </a:p>
          <a:p>
            <a:pPr lvl="1" eaLnBrk="1" hangingPunct="1">
              <a:spcBef>
                <a:spcPct val="10000"/>
              </a:spcBef>
            </a:pPr>
            <a:r>
              <a:rPr lang="en-GB" sz="2400" smtClean="0"/>
              <a:t>Find unhosted elements </a:t>
            </a:r>
            <a:r>
              <a:rPr lang="en-GB" sz="2400" smtClean="0">
                <a:solidFill>
                  <a:srgbClr val="FFC000"/>
                </a:solidFill>
              </a:rPr>
              <a:t>CmdUnhostedElements</a:t>
            </a:r>
          </a:p>
          <a:p>
            <a:pPr lvl="1" eaLnBrk="1" hangingPunct="1"/>
            <a:r>
              <a:rPr lang="en-US" sz="2400" smtClean="0"/>
              <a:t>Reset demo </a:t>
            </a:r>
            <a:r>
              <a:rPr lang="en-US" sz="2400" smtClean="0">
                <a:solidFill>
                  <a:srgbClr val="FFC000"/>
                </a:solidFill>
              </a:rPr>
              <a:t>CmdResetDemo</a:t>
            </a:r>
          </a:p>
          <a:p>
            <a:pPr lvl="1" eaLnBrk="1" hangingPunct="1"/>
            <a:r>
              <a:rPr lang="en-US" sz="2400" smtClean="0"/>
              <a:t>About </a:t>
            </a:r>
            <a:r>
              <a:rPr lang="en-US" sz="2400" smtClean="0">
                <a:solidFill>
                  <a:srgbClr val="FFC000"/>
                </a:solidFill>
              </a:rPr>
              <a:t>CmdAbout</a:t>
            </a:r>
          </a:p>
          <a:p>
            <a:pPr eaLnBrk="1" hangingPunct="1">
              <a:spcBef>
                <a:spcPts val="1200"/>
              </a:spcBef>
              <a:buFontTx/>
              <a:buNone/>
            </a:pPr>
            <a:r>
              <a:rPr lang="en-US" smtClean="0"/>
              <a:t>Implements an external application interface</a:t>
            </a:r>
          </a:p>
          <a:p>
            <a:pPr marL="531813" lvl="1" indent="-287338" eaLnBrk="1" hangingPunct="1"/>
            <a:r>
              <a:rPr lang="en-US" sz="2400" smtClean="0"/>
              <a:t>External application implementation class </a:t>
            </a:r>
            <a:r>
              <a:rPr lang="en-US" sz="2400" smtClean="0">
                <a:solidFill>
                  <a:srgbClr val="FFC000"/>
                </a:solidFill>
              </a:rPr>
              <a:t>App</a:t>
            </a:r>
            <a:endParaRPr lang="en-GB" sz="2400" smtClean="0">
              <a:solidFill>
                <a:srgbClr val="FFC000"/>
              </a:solidFill>
            </a:endParaRPr>
          </a:p>
          <a:p>
            <a:pPr eaLnBrk="1" hangingPunct="1">
              <a:spcBef>
                <a:spcPts val="1200"/>
              </a:spcBef>
              <a:buFontTx/>
              <a:buNone/>
            </a:pPr>
            <a:r>
              <a:rPr lang="en-US" smtClean="0"/>
              <a:t>The choice of interface is up to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09575" y="363538"/>
            <a:ext cx="7315200" cy="933449"/>
          </a:xfrm>
          <a:noFill/>
        </p:spPr>
        <p:txBody>
          <a:bodyPr/>
          <a:lstStyle/>
          <a:p>
            <a:pPr eaLnBrk="1" hangingPunct="1"/>
            <a:r>
              <a:rPr lang="en-GB" smtClean="0"/>
              <a:t>About the Presenter</a:t>
            </a:r>
          </a:p>
        </p:txBody>
      </p:sp>
      <p:sp>
        <p:nvSpPr>
          <p:cNvPr id="4099" name="Rectangle 3"/>
          <p:cNvSpPr>
            <a:spLocks noGrp="1" noChangeArrowheads="1"/>
          </p:cNvSpPr>
          <p:nvPr>
            <p:ph type="body" idx="1"/>
          </p:nvPr>
        </p:nvSpPr>
        <p:spPr>
          <a:xfrm>
            <a:off x="454036" y="4497387"/>
            <a:ext cx="11743957" cy="4370253"/>
          </a:xfrm>
          <a:noFill/>
        </p:spPr>
        <p:txBody>
          <a:bodyPr/>
          <a:lstStyle/>
          <a:p>
            <a:pPr marL="0" indent="0">
              <a:lnSpc>
                <a:spcPct val="90000"/>
              </a:lnSpc>
              <a:spcBef>
                <a:spcPts val="854"/>
              </a:spcBef>
              <a:buNone/>
            </a:pPr>
            <a:r>
              <a:rPr lang="en-US" sz="2000" smtClean="0"/>
              <a:t>Jeremy is a member of the AEC workgroup of the DevTech team, providing developer support, training, and conferences to the Autodesk Developer Network ADN. He originally joined Autodesk in 1988 as the technology evangelist responsible for European developer support. In this capacity, he wrote articles, consulted, lectured on AutoCAD application programming techniques, and supported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lnSpc>
                <a:spcPct val="90000"/>
              </a:lnSpc>
              <a:spcBef>
                <a:spcPts val="854"/>
              </a:spcBef>
              <a:buNone/>
            </a:pPr>
            <a:r>
              <a:rPr lang="en-US" sz="2000" smtClean="0"/>
              <a:t>Jeremy graduated with a MA in mathematics and physics in Marburg, Germany, in 1984, and worked first as a teacher and translator of both computer and human languages, then as a C++ programmer on early GUI and multitasking projects. He is fluent in five European languages, vegetarian, has four kids, plays the flute, likes reading, travelling, theatre improvisation and carpentry, loves mountains, oceans, sports and especially climbing.</a:t>
            </a:r>
          </a:p>
          <a:p>
            <a:pPr marL="0" indent="0">
              <a:lnSpc>
                <a:spcPct val="90000"/>
              </a:lnSpc>
              <a:spcBef>
                <a:spcPts val="854"/>
              </a:spcBef>
              <a:buNone/>
            </a:pPr>
            <a:r>
              <a:rPr lang="en-US" sz="2000" smtClean="0"/>
              <a:t>Jeremy writes a blog on the Revit API at </a:t>
            </a:r>
            <a:r>
              <a:rPr lang="en-US" sz="2000" smtClean="0">
                <a:hlinkClick r:id="rId3"/>
              </a:rPr>
              <a:t>http://thebuildingcoder.typepad.com</a:t>
            </a:r>
            <a:r>
              <a:rPr lang="en-US" sz="2000" smtClean="0"/>
              <a:t> and can be contacted at </a:t>
            </a:r>
            <a:r>
              <a:rPr lang="en-US" sz="2000" smtClean="0">
                <a:hlinkClick r:id="rId4"/>
              </a:rPr>
              <a:t>jeremy.tammik@eur.autodesk.com</a:t>
            </a:r>
            <a:r>
              <a:rPr lang="en-US" sz="2000" smtClean="0"/>
              <a:t>.</a:t>
            </a:r>
          </a:p>
        </p:txBody>
      </p:sp>
      <p:sp>
        <p:nvSpPr>
          <p:cNvPr id="4101" name="Text Box 5"/>
          <p:cNvSpPr txBox="1">
            <a:spLocks noChangeArrowheads="1"/>
          </p:cNvSpPr>
          <p:nvPr/>
        </p:nvSpPr>
        <p:spPr bwMode="auto">
          <a:xfrm>
            <a:off x="408859" y="1906587"/>
            <a:ext cx="7736664" cy="2162696"/>
          </a:xfrm>
          <a:prstGeom prst="rect">
            <a:avLst/>
          </a:prstGeom>
          <a:noFill/>
          <a:ln w="9525">
            <a:noFill/>
            <a:miter lim="800000"/>
            <a:headEnd/>
            <a:tailEnd/>
          </a:ln>
        </p:spPr>
        <p:txBody>
          <a:bodyPr lIns="130101" tIns="65050" rIns="130101" bIns="65050">
            <a:spAutoFit/>
          </a:bodyPr>
          <a:lstStyle/>
          <a:p>
            <a:r>
              <a:rPr lang="en-US" sz="3600" b="1"/>
              <a:t>Jeremy Tammik</a:t>
            </a:r>
          </a:p>
          <a:p>
            <a:r>
              <a:rPr lang="en-GB" sz="3200"/>
              <a:t>Developer Technical Services</a:t>
            </a:r>
            <a:endParaRPr lang="en-US" sz="3200"/>
          </a:p>
          <a:p>
            <a:r>
              <a:rPr lang="en-US" sz="3200"/>
              <a:t>EMEA</a:t>
            </a:r>
          </a:p>
          <a:p>
            <a:r>
              <a:rPr lang="en-US" sz="3200"/>
              <a:t>Autodesk SARL</a:t>
            </a:r>
          </a:p>
        </p:txBody>
      </p:sp>
      <p:pic>
        <p:nvPicPr>
          <p:cNvPr id="6" name="Picture 5" descr="jeremy_face.jpg"/>
          <p:cNvPicPr>
            <a:picLocks noChangeAspect="1"/>
          </p:cNvPicPr>
          <p:nvPr/>
        </p:nvPicPr>
        <p:blipFill>
          <a:blip r:embed="rId5"/>
          <a:srcRect l="39594" t="15390" r="10335" b="5548"/>
          <a:stretch>
            <a:fillRect/>
          </a:stretch>
        </p:blipFill>
        <p:spPr>
          <a:xfrm>
            <a:off x="8177389" y="212925"/>
            <a:ext cx="3357386" cy="397628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4036" y="194232"/>
            <a:ext cx="11276330" cy="1626129"/>
          </a:xfrm>
        </p:spPr>
        <p:txBody>
          <a:bodyPr/>
          <a:lstStyle/>
          <a:p>
            <a:pPr eaLnBrk="1" hangingPunct="1"/>
            <a:r>
              <a:rPr lang="en-GB" smtClean="0"/>
              <a:t>Modify Revit.ini</a:t>
            </a:r>
          </a:p>
        </p:txBody>
      </p:sp>
      <p:sp>
        <p:nvSpPr>
          <p:cNvPr id="25603" name="Rectangle 3"/>
          <p:cNvSpPr>
            <a:spLocks noGrp="1" noChangeArrowheads="1"/>
          </p:cNvSpPr>
          <p:nvPr>
            <p:ph type="body" idx="1"/>
          </p:nvPr>
        </p:nvSpPr>
        <p:spPr>
          <a:xfrm>
            <a:off x="454035" y="2014593"/>
            <a:ext cx="12150559" cy="7283704"/>
          </a:xfrm>
        </p:spPr>
        <p:txBody>
          <a:bodyPr/>
          <a:lstStyle/>
          <a:p>
            <a:pPr marL="786026" lvl="3" indent="0" eaLnBrk="1" hangingPunct="1"/>
            <a:r>
              <a:rPr lang="en-GB" sz="1700" dirty="0" smtClean="0">
                <a:solidFill>
                  <a:schemeClr val="folHlink"/>
                </a:solidFill>
              </a:rPr>
              <a:t>[</a:t>
            </a:r>
            <a:r>
              <a:rPr lang="en-GB" sz="1700" dirty="0" err="1" smtClean="0">
                <a:solidFill>
                  <a:schemeClr val="folHlink"/>
                </a:solidFill>
              </a:rPr>
              <a:t>ExternalCommands</a:t>
            </a:r>
            <a:r>
              <a:rPr lang="en-GB" sz="1700" dirty="0" smtClean="0">
                <a:solidFill>
                  <a:schemeClr val="folHlink"/>
                </a:solidFill>
              </a:rPr>
              <a:t>]</a:t>
            </a:r>
          </a:p>
          <a:p>
            <a:pPr marL="786026" lvl="3" indent="0" eaLnBrk="1" hangingPunct="1"/>
            <a:r>
              <a:rPr lang="en-GB" sz="1700" dirty="0" err="1" smtClean="0"/>
              <a:t>ECCount</a:t>
            </a:r>
            <a:r>
              <a:rPr lang="en-GB" sz="1700" dirty="0" smtClean="0"/>
              <a:t>=&lt;n&gt;</a:t>
            </a:r>
          </a:p>
          <a:p>
            <a:pPr marL="786026" lvl="3" indent="0" eaLnBrk="1" hangingPunct="1"/>
            <a:endParaRPr lang="en-GB" dirty="0" smtClean="0"/>
          </a:p>
          <a:p>
            <a:pPr marL="786026" lvl="3" indent="0" eaLnBrk="1" hangingPunct="1"/>
            <a:endParaRPr lang="en-GB" dirty="0" smtClean="0"/>
          </a:p>
          <a:p>
            <a:pPr marL="786026" lvl="3" indent="0" eaLnBrk="1" hangingPunct="1"/>
            <a:r>
              <a:rPr lang="en-GB" dirty="0" smtClean="0"/>
              <a:t>...</a:t>
            </a:r>
          </a:p>
          <a:p>
            <a:pPr marL="786026" lvl="3" indent="0" eaLnBrk="1" hangingPunct="1"/>
            <a:endParaRPr lang="en-GB" dirty="0" smtClean="0"/>
          </a:p>
          <a:p>
            <a:pPr marL="786026" lvl="3" indent="0" eaLnBrk="1" hangingPunct="1"/>
            <a:r>
              <a:rPr lang="en-GB" dirty="0" smtClean="0">
                <a:solidFill>
                  <a:schemeClr val="folHlink"/>
                </a:solidFill>
              </a:rPr>
              <a:t>[</a:t>
            </a:r>
            <a:r>
              <a:rPr lang="en-GB" dirty="0" err="1" smtClean="0">
                <a:solidFill>
                  <a:schemeClr val="folHlink"/>
                </a:solidFill>
              </a:rPr>
              <a:t>ExternalApplications</a:t>
            </a:r>
            <a:r>
              <a:rPr lang="en-GB" dirty="0" smtClean="0">
                <a:solidFill>
                  <a:schemeClr val="folHlink"/>
                </a:solidFill>
              </a:rPr>
              <a:t>]</a:t>
            </a:r>
          </a:p>
          <a:p>
            <a:pPr marL="1140642" eaLnBrk="1" hangingPunct="1">
              <a:buNone/>
            </a:pPr>
            <a:r>
              <a:rPr lang="en-GB" sz="2000" b="1" smtClean="0">
                <a:latin typeface="Courier New" pitchFamily="49" charset="0"/>
                <a:cs typeface="Courier New" pitchFamily="49" charset="0"/>
              </a:rPr>
              <a:t>EACount = 1</a:t>
            </a:r>
            <a:endParaRPr lang="en-GB" sz="2000" b="1" dirty="0" smtClean="0">
              <a:latin typeface="Courier New" pitchFamily="49" charset="0"/>
              <a:cs typeface="Courier New" pitchFamily="49" charset="0"/>
            </a:endParaRPr>
          </a:p>
          <a:p>
            <a:pPr marL="1140642" eaLnBrk="1" hangingPunct="1">
              <a:buNone/>
            </a:pPr>
            <a:r>
              <a:rPr lang="en-GB" sz="2000" b="1" dirty="0" smtClean="0">
                <a:latin typeface="Courier New" pitchFamily="49" charset="0"/>
                <a:cs typeface="Courier New" pitchFamily="49" charset="0"/>
              </a:rPr>
              <a:t>EAClassName1 = </a:t>
            </a:r>
            <a:r>
              <a:rPr lang="en-GB" sz="2000" b="1" dirty="0" err="1" smtClean="0">
                <a:latin typeface="Courier New" pitchFamily="49" charset="0"/>
                <a:cs typeface="Courier New" pitchFamily="49" charset="0"/>
              </a:rPr>
              <a:t>mep.App</a:t>
            </a:r>
            <a:endParaRPr lang="en-GB" sz="2000" b="1" dirty="0" smtClean="0">
              <a:latin typeface="Courier New" pitchFamily="49" charset="0"/>
              <a:cs typeface="Courier New" pitchFamily="49" charset="0"/>
            </a:endParaRPr>
          </a:p>
          <a:p>
            <a:pPr marL="1140642" eaLnBrk="1" hangingPunct="1">
              <a:buNone/>
            </a:pPr>
            <a:r>
              <a:rPr lang="en-GB" sz="2000" b="1" dirty="0" smtClean="0">
                <a:latin typeface="Courier New" pitchFamily="49" charset="0"/>
                <a:cs typeface="Courier New" pitchFamily="49" charset="0"/>
              </a:rPr>
              <a:t>EAAssembly1 = C:\</a:t>
            </a:r>
            <a:r>
              <a:rPr lang="en-GB" sz="2000" b="1" smtClean="0">
                <a:latin typeface="Courier New" pitchFamily="49" charset="0"/>
                <a:cs typeface="Courier New" pitchFamily="49" charset="0"/>
              </a:rPr>
              <a:t>My Documents\ADSK\Samples\src\mep\mep\bin\Debug\mep.dll</a:t>
            </a:r>
            <a:endParaRPr lang="en-GB" sz="2000" b="1" dirty="0" smtClean="0">
              <a:latin typeface="Courier New" pitchFamily="49" charset="0"/>
              <a:cs typeface="Courier New" pitchFamily="49" charset="0"/>
            </a:endParaRPr>
          </a:p>
        </p:txBody>
      </p:sp>
      <p:sp>
        <p:nvSpPr>
          <p:cNvPr id="25605" name="AutoShape 6"/>
          <p:cNvSpPr>
            <a:spLocks noChangeArrowheads="1"/>
          </p:cNvSpPr>
          <p:nvPr/>
        </p:nvSpPr>
        <p:spPr bwMode="auto">
          <a:xfrm>
            <a:off x="463071" y="1820362"/>
            <a:ext cx="12141523" cy="6746178"/>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External Application</a:t>
            </a:r>
          </a:p>
        </p:txBody>
      </p:sp>
      <p:sp>
        <p:nvSpPr>
          <p:cNvPr id="23555" name="Rectangle 3"/>
          <p:cNvSpPr>
            <a:spLocks noGrp="1" noChangeArrowheads="1"/>
          </p:cNvSpPr>
          <p:nvPr>
            <p:ph type="body" idx="1"/>
          </p:nvPr>
        </p:nvSpPr>
        <p:spPr>
          <a:xfrm>
            <a:off x="454036" y="1829375"/>
            <a:ext cx="11581278" cy="7283703"/>
          </a:xfrm>
        </p:spPr>
        <p:txBody>
          <a:bodyPr/>
          <a:lstStyle/>
          <a:p>
            <a:pPr marL="510465" lvl="1" indent="-255233" eaLnBrk="1" hangingPunct="1">
              <a:buNone/>
            </a:pPr>
            <a:r>
              <a:rPr lang="en-GB" dirty="0" smtClean="0"/>
              <a:t>Implement </a:t>
            </a:r>
            <a:r>
              <a:rPr lang="en-GB" dirty="0" err="1" smtClean="0"/>
              <a:t>Autodesk.Revit.IExternalApplication</a:t>
            </a:r>
            <a:r>
              <a:rPr lang="en-GB" dirty="0" smtClean="0"/>
              <a:t> interface</a:t>
            </a:r>
          </a:p>
          <a:p>
            <a:pPr marL="510465" lvl="1" indent="-255233" eaLnBrk="1" hangingPunct="1">
              <a:buNone/>
            </a:pPr>
            <a:r>
              <a:rPr lang="en-GB" dirty="0" smtClean="0"/>
              <a:t>Implement </a:t>
            </a:r>
            <a:r>
              <a:rPr lang="en-GB" dirty="0" err="1" smtClean="0"/>
              <a:t>OnStartup</a:t>
            </a:r>
            <a:r>
              <a:rPr lang="en-GB" dirty="0" smtClean="0"/>
              <a:t>() and </a:t>
            </a:r>
            <a:r>
              <a:rPr lang="en-GB" dirty="0" err="1" smtClean="0"/>
              <a:t>OnShutdown</a:t>
            </a:r>
            <a:r>
              <a:rPr lang="en-GB" dirty="0" smtClean="0"/>
              <a:t>() methods</a:t>
            </a:r>
          </a:p>
          <a:p>
            <a:pPr marL="1020930" lvl="3" indent="0" eaLnBrk="1" hangingPunct="1"/>
            <a:endParaRPr lang="en-GB" b="0" dirty="0" smtClean="0"/>
          </a:p>
          <a:p>
            <a:pPr marL="1020930" lvl="3" indent="0" eaLnBrk="1" hangingPunct="1"/>
            <a:r>
              <a:rPr lang="en-GB" dirty="0" smtClean="0">
                <a:solidFill>
                  <a:srgbClr val="00AADD"/>
                </a:solidFill>
              </a:rPr>
              <a:t>public class</a:t>
            </a:r>
            <a:r>
              <a:rPr lang="en-GB" dirty="0" smtClean="0"/>
              <a:t> App : </a:t>
            </a:r>
            <a:r>
              <a:rPr lang="en-GB" dirty="0" err="1" smtClean="0">
                <a:solidFill>
                  <a:schemeClr val="folHlink"/>
                </a:solidFill>
              </a:rPr>
              <a:t>IExternalApplication</a:t>
            </a:r>
            <a:r>
              <a:rPr lang="en-GB" dirty="0" smtClean="0"/>
              <a:t> </a:t>
            </a:r>
          </a:p>
          <a:p>
            <a:pPr marL="1020930" lvl="3" indent="0" eaLnBrk="1" hangingPunct="1"/>
            <a:r>
              <a:rPr lang="en-GB" dirty="0" smtClean="0"/>
              <a:t>{</a:t>
            </a:r>
          </a:p>
          <a:p>
            <a:pPr marL="1020930" lvl="3" indent="0" eaLnBrk="1" hangingPunct="1"/>
            <a:r>
              <a:rPr lang="en-GB" dirty="0" smtClean="0"/>
              <a:t>  </a:t>
            </a:r>
            <a:r>
              <a:rPr lang="en-GB" dirty="0" smtClean="0">
                <a:solidFill>
                  <a:srgbClr val="00AADD"/>
                </a:solidFill>
              </a:rPr>
              <a:t>public</a:t>
            </a:r>
            <a:r>
              <a:rPr lang="en-GB" dirty="0" smtClean="0"/>
              <a:t> </a:t>
            </a:r>
            <a:r>
              <a:rPr lang="en-GB" dirty="0" err="1" smtClean="0"/>
              <a:t>IExternalApplication.Result</a:t>
            </a:r>
            <a:endParaRPr lang="en-GB" dirty="0" smtClean="0"/>
          </a:p>
          <a:p>
            <a:pPr marL="1020930" lvl="3" indent="0" eaLnBrk="1" hangingPunct="1"/>
            <a:r>
              <a:rPr lang="en-GB" dirty="0" smtClean="0"/>
              <a:t>  </a:t>
            </a:r>
            <a:r>
              <a:rPr lang="en-GB" dirty="0" err="1" smtClean="0">
                <a:solidFill>
                  <a:schemeClr val="folHlink"/>
                </a:solidFill>
              </a:rPr>
              <a:t>OnStartup</a:t>
            </a:r>
            <a:r>
              <a:rPr lang="en-GB" dirty="0" smtClean="0"/>
              <a:t>( </a:t>
            </a:r>
            <a:r>
              <a:rPr lang="en-GB" dirty="0" err="1" smtClean="0"/>
              <a:t>ControlledApplication</a:t>
            </a:r>
            <a:r>
              <a:rPr lang="en-GB" dirty="0" smtClean="0"/>
              <a:t> application )</a:t>
            </a:r>
          </a:p>
          <a:p>
            <a:pPr marL="1020930" lvl="3" indent="0" eaLnBrk="1" hangingPunct="1"/>
            <a:r>
              <a:rPr lang="en-GB" dirty="0" smtClean="0"/>
              <a:t>  {</a:t>
            </a:r>
          </a:p>
          <a:p>
            <a:pPr marL="1020930" lvl="3" indent="0" eaLnBrk="1" hangingPunct="1"/>
            <a:r>
              <a:rPr lang="en-GB" dirty="0" smtClean="0"/>
              <a:t>    </a:t>
            </a:r>
            <a:r>
              <a:rPr lang="en-GB" dirty="0" err="1" smtClean="0"/>
              <a:t>AddMenu</a:t>
            </a:r>
            <a:r>
              <a:rPr lang="en-GB" dirty="0" smtClean="0"/>
              <a:t>( application );</a:t>
            </a:r>
          </a:p>
          <a:p>
            <a:pPr marL="1020930" lvl="3" indent="0" eaLnBrk="1" hangingPunct="1"/>
            <a:r>
              <a:rPr lang="en-GB" dirty="0" smtClean="0"/>
              <a:t>    </a:t>
            </a:r>
            <a:r>
              <a:rPr lang="en-GB" dirty="0" smtClean="0">
                <a:solidFill>
                  <a:srgbClr val="00AADD"/>
                </a:solidFill>
              </a:rPr>
              <a:t>return</a:t>
            </a:r>
            <a:r>
              <a:rPr lang="en-GB" dirty="0" smtClean="0"/>
              <a:t> </a:t>
            </a:r>
            <a:r>
              <a:rPr lang="en-GB" dirty="0" err="1" smtClean="0"/>
              <a:t>IExternalApplication.Result.Succeeded</a:t>
            </a:r>
            <a:r>
              <a:rPr lang="en-GB" dirty="0" smtClean="0"/>
              <a:t>;</a:t>
            </a:r>
          </a:p>
          <a:p>
            <a:pPr marL="1020930" lvl="3" indent="0" eaLnBrk="1" hangingPunct="1"/>
            <a:r>
              <a:rPr lang="en-GB" dirty="0" smtClean="0"/>
              <a:t>  }</a:t>
            </a:r>
          </a:p>
          <a:p>
            <a:pPr marL="1020930" lvl="3" indent="0" eaLnBrk="1" hangingPunct="1"/>
            <a:endParaRPr lang="en-GB" dirty="0" smtClean="0"/>
          </a:p>
          <a:p>
            <a:pPr marL="1020930" lvl="3" indent="0" eaLnBrk="1" hangingPunct="1"/>
            <a:r>
              <a:rPr lang="en-GB" dirty="0" smtClean="0"/>
              <a:t>  </a:t>
            </a:r>
            <a:r>
              <a:rPr lang="en-GB" dirty="0" smtClean="0">
                <a:solidFill>
                  <a:srgbClr val="00AADD"/>
                </a:solidFill>
              </a:rPr>
              <a:t>public</a:t>
            </a:r>
            <a:r>
              <a:rPr lang="en-GB" dirty="0" smtClean="0"/>
              <a:t> </a:t>
            </a:r>
            <a:r>
              <a:rPr lang="en-GB" dirty="0" err="1" smtClean="0"/>
              <a:t>IExternalApplication.Result</a:t>
            </a:r>
            <a:endParaRPr lang="en-GB" dirty="0" smtClean="0"/>
          </a:p>
          <a:p>
            <a:pPr marL="1020930" lvl="3" indent="0" eaLnBrk="1" hangingPunct="1"/>
            <a:r>
              <a:rPr lang="en-GB" dirty="0" smtClean="0"/>
              <a:t>  </a:t>
            </a:r>
            <a:r>
              <a:rPr lang="en-GB" dirty="0" err="1" smtClean="0">
                <a:solidFill>
                  <a:schemeClr val="folHlink"/>
                </a:solidFill>
              </a:rPr>
              <a:t>OnShutdown</a:t>
            </a:r>
            <a:r>
              <a:rPr lang="en-GB" dirty="0" smtClean="0"/>
              <a:t>( </a:t>
            </a:r>
            <a:r>
              <a:rPr lang="en-GB" dirty="0" err="1" smtClean="0"/>
              <a:t>ControlledApplication</a:t>
            </a:r>
            <a:r>
              <a:rPr lang="en-GB" dirty="0" smtClean="0"/>
              <a:t> application )</a:t>
            </a:r>
          </a:p>
          <a:p>
            <a:pPr marL="1020930" lvl="3" indent="0" eaLnBrk="1" hangingPunct="1"/>
            <a:r>
              <a:rPr lang="en-GB" dirty="0" smtClean="0"/>
              <a:t>  {</a:t>
            </a:r>
          </a:p>
          <a:p>
            <a:pPr marL="1020930" lvl="3" indent="0" eaLnBrk="1" hangingPunct="1"/>
            <a:r>
              <a:rPr lang="en-GB" dirty="0" smtClean="0"/>
              <a:t>    </a:t>
            </a:r>
            <a:r>
              <a:rPr lang="en-GB" dirty="0" smtClean="0">
                <a:solidFill>
                  <a:srgbClr val="00AADD"/>
                </a:solidFill>
              </a:rPr>
              <a:t>return</a:t>
            </a:r>
            <a:r>
              <a:rPr lang="en-GB" dirty="0" smtClean="0"/>
              <a:t> </a:t>
            </a:r>
            <a:r>
              <a:rPr lang="en-GB" dirty="0" err="1" smtClean="0"/>
              <a:t>IExternalApplication.Result.Succeeded</a:t>
            </a:r>
            <a:r>
              <a:rPr lang="en-GB" dirty="0" smtClean="0"/>
              <a:t>;</a:t>
            </a:r>
          </a:p>
          <a:p>
            <a:pPr marL="1020930" lvl="3" indent="0" eaLnBrk="1" hangingPunct="1"/>
            <a:r>
              <a:rPr lang="en-GB" dirty="0" smtClean="0"/>
              <a:t>  }</a:t>
            </a:r>
          </a:p>
          <a:p>
            <a:pPr marL="1020930" lvl="3" indent="0" eaLnBrk="1" hangingPunct="1"/>
            <a:r>
              <a:rPr lang="en-GB" dirty="0" smtClean="0"/>
              <a:t>}</a:t>
            </a:r>
          </a:p>
        </p:txBody>
      </p:sp>
      <p:sp>
        <p:nvSpPr>
          <p:cNvPr id="23557" name="AutoShape 5"/>
          <p:cNvSpPr>
            <a:spLocks noChangeArrowheads="1"/>
          </p:cNvSpPr>
          <p:nvPr/>
        </p:nvSpPr>
        <p:spPr bwMode="auto">
          <a:xfrm>
            <a:off x="768019" y="3250001"/>
            <a:ext cx="9193667" cy="5693738"/>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3558" name="Text Box 6"/>
          <p:cNvSpPr txBox="1">
            <a:spLocks noChangeArrowheads="1"/>
          </p:cNvSpPr>
          <p:nvPr/>
        </p:nvSpPr>
        <p:spPr bwMode="auto">
          <a:xfrm>
            <a:off x="10975901" y="9207958"/>
            <a:ext cx="703719" cy="353943"/>
          </a:xfrm>
          <a:prstGeom prst="rect">
            <a:avLst/>
          </a:prstGeom>
          <a:noFill/>
          <a:ln w="9525" algn="ctr">
            <a:noFill/>
            <a:miter lim="800000"/>
            <a:headEnd/>
            <a:tailEnd/>
          </a:ln>
        </p:spPr>
        <p:txBody>
          <a:bodyPr wrap="none" lIns="0" tIns="0" rIns="0" bIns="0">
            <a:spAutoFit/>
          </a:bodyPr>
          <a:lstStyle/>
          <a:p>
            <a:r>
              <a:rPr lang="en-US" sz="2300"/>
              <a:t>In C#</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External Application Menu</a:t>
            </a:r>
          </a:p>
        </p:txBody>
      </p:sp>
      <p:sp>
        <p:nvSpPr>
          <p:cNvPr id="23555" name="Rectangle 3"/>
          <p:cNvSpPr>
            <a:spLocks noGrp="1" noChangeArrowheads="1"/>
          </p:cNvSpPr>
          <p:nvPr>
            <p:ph type="body" idx="1"/>
          </p:nvPr>
        </p:nvSpPr>
        <p:spPr>
          <a:xfrm>
            <a:off x="0" y="4166952"/>
            <a:ext cx="12857546" cy="5214911"/>
          </a:xfrm>
        </p:spPr>
        <p:txBody>
          <a:bodyPr/>
          <a:lstStyle/>
          <a:p>
            <a:pPr marL="1020930" lvl="3" indent="0" eaLnBrk="1" hangingPunct="1"/>
            <a:r>
              <a:rPr lang="en-GB" sz="1700" dirty="0" smtClean="0">
                <a:solidFill>
                  <a:schemeClr val="accent1"/>
                </a:solidFill>
              </a:rPr>
              <a:t>private static void </a:t>
            </a:r>
            <a:r>
              <a:rPr lang="en-GB" sz="1700" dirty="0" err="1" smtClean="0"/>
              <a:t>AddMenu</a:t>
            </a:r>
            <a:r>
              <a:rPr lang="en-GB" sz="1700" dirty="0" smtClean="0"/>
              <a:t>( </a:t>
            </a:r>
            <a:r>
              <a:rPr lang="en-GB" sz="1700" dirty="0" err="1" smtClean="0"/>
              <a:t>ControlledApplication</a:t>
            </a:r>
            <a:r>
              <a:rPr lang="en-GB" sz="1700" dirty="0" smtClean="0"/>
              <a:t> app )</a:t>
            </a:r>
          </a:p>
          <a:p>
            <a:pPr marL="2037343" lvl="3" indent="-1547207" eaLnBrk="1" hangingPunct="1"/>
            <a:r>
              <a:rPr lang="en-GB" sz="1700" dirty="0" smtClean="0"/>
              <a:t>    {</a:t>
            </a:r>
          </a:p>
          <a:p>
            <a:pPr marL="2037343" lvl="3" indent="-1547207" eaLnBrk="1" hangingPunct="1"/>
            <a:r>
              <a:rPr lang="en-GB" sz="1700" dirty="0" smtClean="0"/>
              <a:t>      const string m = "</a:t>
            </a:r>
            <a:r>
              <a:rPr lang="en-GB" sz="1700" dirty="0" err="1" smtClean="0"/>
              <a:t>mep.Cmd</a:t>
            </a:r>
            <a:r>
              <a:rPr lang="en-GB" sz="1700" dirty="0" smtClean="0"/>
              <a:t>"; // namespace and command prefix</a:t>
            </a:r>
          </a:p>
          <a:p>
            <a:pPr marL="2037343" lvl="3" indent="-1547207" eaLnBrk="1" hangingPunct="1"/>
            <a:r>
              <a:rPr lang="en-GB" sz="1700" dirty="0" smtClean="0"/>
              <a:t>      string path = </a:t>
            </a:r>
            <a:r>
              <a:rPr lang="en-GB" sz="1700" dirty="0" err="1" smtClean="0"/>
              <a:t>System.Reflection.Assembly.GetExecutingAssembly</a:t>
            </a:r>
            <a:r>
              <a:rPr lang="en-GB" sz="1700" dirty="0" smtClean="0"/>
              <a:t>().Location;</a:t>
            </a:r>
          </a:p>
          <a:p>
            <a:pPr marL="2037343" lvl="3" indent="-1547207" eaLnBrk="1" hangingPunct="1"/>
            <a:r>
              <a:rPr lang="en-GB" sz="1700" dirty="0" smtClean="0"/>
              <a:t>      </a:t>
            </a:r>
            <a:r>
              <a:rPr lang="en-GB" sz="1700" dirty="0" err="1" smtClean="0"/>
              <a:t>Autodesk.Revit.MenuItem</a:t>
            </a:r>
            <a:r>
              <a:rPr lang="en-GB" sz="1700" dirty="0" smtClean="0"/>
              <a:t> </a:t>
            </a:r>
            <a:r>
              <a:rPr lang="en-GB" sz="1700" dirty="0" err="1" smtClean="0"/>
              <a:t>rootMenu</a:t>
            </a:r>
            <a:r>
              <a:rPr lang="en-GB" sz="1700" dirty="0" smtClean="0"/>
              <a:t> = </a:t>
            </a:r>
            <a:r>
              <a:rPr lang="en-GB" sz="1700" dirty="0" err="1" smtClean="0"/>
              <a:t>app.CreateTopMenu</a:t>
            </a:r>
            <a:r>
              <a:rPr lang="en-GB" sz="1700" dirty="0" smtClean="0"/>
              <a:t>( "ME&amp;P API Samples" );</a:t>
            </a:r>
          </a:p>
          <a:p>
            <a:pPr marL="2037343" lvl="3" indent="-1547207" eaLnBrk="1" hangingPunct="1"/>
            <a:r>
              <a:rPr lang="en-GB" sz="1700" dirty="0" smtClean="0"/>
              <a:t>      </a:t>
            </a:r>
          </a:p>
          <a:p>
            <a:pPr marL="2037343" lvl="3" indent="-1547207" eaLnBrk="1" hangingPunct="1"/>
            <a:r>
              <a:rPr lang="en-GB" sz="1700" dirty="0" smtClean="0"/>
              <a:t>      </a:t>
            </a:r>
            <a:r>
              <a:rPr lang="en-GB" sz="1700" dirty="0" err="1" smtClean="0"/>
              <a:t>MenuItem.MenuType</a:t>
            </a:r>
            <a:r>
              <a:rPr lang="en-GB" sz="1700" dirty="0" smtClean="0"/>
              <a:t> </a:t>
            </a:r>
            <a:r>
              <a:rPr lang="en-GB" sz="1700" dirty="0" err="1" smtClean="0"/>
              <a:t>mt</a:t>
            </a:r>
            <a:r>
              <a:rPr lang="en-GB" sz="1700" dirty="0" smtClean="0"/>
              <a:t> = </a:t>
            </a:r>
            <a:r>
              <a:rPr lang="en-GB" sz="1700" dirty="0" err="1" smtClean="0"/>
              <a:t>MenuItem.MenuType.BasicMenu</a:t>
            </a:r>
            <a:r>
              <a:rPr lang="en-GB" sz="1700" dirty="0" smtClean="0"/>
              <a:t>;</a:t>
            </a:r>
          </a:p>
          <a:p>
            <a:pPr marL="2037343" lvl="3" indent="-1547207" eaLnBrk="1" hangingPunct="1"/>
            <a:r>
              <a:rPr lang="en-GB" sz="1700" dirty="0" smtClean="0"/>
              <a:t>      </a:t>
            </a:r>
            <a:r>
              <a:rPr lang="en-GB" sz="1700" dirty="0" err="1" smtClean="0"/>
              <a:t>rootMenu.Append</a:t>
            </a:r>
            <a:r>
              <a:rPr lang="en-GB" sz="1700" dirty="0" smtClean="0"/>
              <a:t>( </a:t>
            </a:r>
            <a:r>
              <a:rPr lang="en-GB" sz="1700" dirty="0" err="1" smtClean="0"/>
              <a:t>mt</a:t>
            </a:r>
            <a:r>
              <a:rPr lang="en-GB" sz="1700" smtClean="0"/>
              <a:t>, "&amp;Assign </a:t>
            </a:r>
            <a:r>
              <a:rPr lang="en-GB" sz="1700" dirty="0" smtClean="0"/>
              <a:t>flow to terminals", path, m + "</a:t>
            </a:r>
            <a:r>
              <a:rPr lang="en-GB" sz="1700" dirty="0" err="1" smtClean="0"/>
              <a:t>AssignFlowToTerminals</a:t>
            </a:r>
            <a:r>
              <a:rPr lang="en-GB" sz="1700" dirty="0" smtClean="0"/>
              <a:t>" );</a:t>
            </a:r>
          </a:p>
          <a:p>
            <a:pPr marL="2037343" lvl="3" indent="-1547207" eaLnBrk="1" hangingPunct="1"/>
            <a:r>
              <a:rPr lang="en-GB" sz="1700" smtClean="0"/>
              <a:t>      rootMenu.Append( mt, "Change &amp;size", path, m + "ChangeSize" );      </a:t>
            </a:r>
          </a:p>
          <a:p>
            <a:pPr marL="2037343" lvl="3" indent="-1547207" eaLnBrk="1" hangingPunct="1"/>
            <a:r>
              <a:rPr lang="en-GB" sz="1700" smtClean="0"/>
              <a:t>      rootMenu.Append</a:t>
            </a:r>
            <a:r>
              <a:rPr lang="en-GB" sz="1700" dirty="0" smtClean="0"/>
              <a:t>( </a:t>
            </a:r>
            <a:r>
              <a:rPr lang="en-GB" sz="1700" dirty="0" err="1" smtClean="0"/>
              <a:t>mt</a:t>
            </a:r>
            <a:r>
              <a:rPr lang="en-GB" sz="1700" dirty="0" smtClean="0"/>
              <a:t>, "&amp;Populate CFM per SF on rooms", path, m + "</a:t>
            </a:r>
            <a:r>
              <a:rPr lang="en-GB" sz="1700" dirty="0" err="1" smtClean="0"/>
              <a:t>PopulateCfmPerSf</a:t>
            </a:r>
            <a:r>
              <a:rPr lang="en-GB" sz="1700" dirty="0" smtClean="0"/>
              <a:t>" );</a:t>
            </a:r>
          </a:p>
          <a:p>
            <a:pPr marL="2037343" lvl="3" indent="-1547207" eaLnBrk="1" hangingPunct="1"/>
            <a:r>
              <a:rPr lang="en-GB" sz="1700" smtClean="0"/>
              <a:t>      rootMenu.Append( mt, "&amp;Unhosted elements", path, m + "UnhostedElements" );</a:t>
            </a:r>
          </a:p>
          <a:p>
            <a:pPr marL="2037343" lvl="3" indent="-1547207" eaLnBrk="1" hangingPunct="1"/>
            <a:r>
              <a:rPr lang="en-GB" sz="1700" smtClean="0"/>
              <a:t>      rootMenu.Append</a:t>
            </a:r>
            <a:r>
              <a:rPr lang="en-GB" sz="1700" dirty="0" smtClean="0"/>
              <a:t>( </a:t>
            </a:r>
            <a:r>
              <a:rPr lang="en-GB" sz="1700" dirty="0" err="1" smtClean="0"/>
              <a:t>mt</a:t>
            </a:r>
            <a:r>
              <a:rPr lang="en-GB" sz="1700" smtClean="0"/>
              <a:t>, "&amp;Reset demo", </a:t>
            </a:r>
            <a:r>
              <a:rPr lang="en-GB" sz="1700" dirty="0" smtClean="0"/>
              <a:t>path, m </a:t>
            </a:r>
            <a:r>
              <a:rPr lang="en-GB" sz="1700" smtClean="0"/>
              <a:t>+ “ResetDemo" </a:t>
            </a:r>
            <a:r>
              <a:rPr lang="en-GB" sz="1700" dirty="0" smtClean="0"/>
              <a:t>);</a:t>
            </a:r>
          </a:p>
          <a:p>
            <a:pPr marL="2037343" lvl="3" indent="-1547207" eaLnBrk="1" hangingPunct="1"/>
            <a:r>
              <a:rPr lang="en-GB" sz="1700" smtClean="0"/>
              <a:t>      rootMenu.Append</a:t>
            </a:r>
            <a:r>
              <a:rPr lang="en-GB" sz="1700" dirty="0" smtClean="0"/>
              <a:t>( </a:t>
            </a:r>
            <a:r>
              <a:rPr lang="en-GB" sz="1700" dirty="0" err="1" smtClean="0"/>
              <a:t>mt</a:t>
            </a:r>
            <a:r>
              <a:rPr lang="en-GB" sz="1700" dirty="0" smtClean="0"/>
              <a:t>, "</a:t>
            </a:r>
            <a:r>
              <a:rPr lang="en-GB" sz="1700" dirty="0" err="1" smtClean="0"/>
              <a:t>A&amp;bout</a:t>
            </a:r>
            <a:r>
              <a:rPr lang="en-GB" sz="1700" dirty="0" smtClean="0"/>
              <a:t>...", path, m + "About" );</a:t>
            </a:r>
          </a:p>
          <a:p>
            <a:pPr marL="2037343" lvl="3" indent="-1547207" eaLnBrk="1" hangingPunct="1"/>
            <a:r>
              <a:rPr lang="en-GB" sz="1700" smtClean="0"/>
              <a:t>    }</a:t>
            </a:r>
            <a:endParaRPr lang="en-GB" sz="1700" dirty="0" smtClean="0"/>
          </a:p>
        </p:txBody>
      </p:sp>
      <p:sp>
        <p:nvSpPr>
          <p:cNvPr id="23557" name="AutoShape 5"/>
          <p:cNvSpPr>
            <a:spLocks noChangeArrowheads="1"/>
          </p:cNvSpPr>
          <p:nvPr/>
        </p:nvSpPr>
        <p:spPr bwMode="auto">
          <a:xfrm>
            <a:off x="768019" y="3557151"/>
            <a:ext cx="11734925" cy="5386589"/>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3558" name="Text Box 6"/>
          <p:cNvSpPr txBox="1">
            <a:spLocks noChangeArrowheads="1"/>
          </p:cNvSpPr>
          <p:nvPr/>
        </p:nvSpPr>
        <p:spPr bwMode="auto">
          <a:xfrm>
            <a:off x="10975901" y="9207958"/>
            <a:ext cx="703719" cy="353943"/>
          </a:xfrm>
          <a:prstGeom prst="rect">
            <a:avLst/>
          </a:prstGeom>
          <a:noFill/>
          <a:ln w="9525" algn="ctr">
            <a:noFill/>
            <a:miter lim="800000"/>
            <a:headEnd/>
            <a:tailEnd/>
          </a:ln>
        </p:spPr>
        <p:txBody>
          <a:bodyPr wrap="none" lIns="0" tIns="0" rIns="0" bIns="0">
            <a:spAutoFit/>
          </a:bodyPr>
          <a:lstStyle/>
          <a:p>
            <a:r>
              <a:rPr lang="en-US" sz="2300"/>
              <a:t>In C#</a:t>
            </a:r>
          </a:p>
        </p:txBody>
      </p:sp>
      <p:sp>
        <p:nvSpPr>
          <p:cNvPr id="7" name="Rectangle 3"/>
          <p:cNvSpPr txBox="1">
            <a:spLocks noChangeArrowheads="1"/>
          </p:cNvSpPr>
          <p:nvPr/>
        </p:nvSpPr>
        <p:spPr bwMode="auto">
          <a:xfrm>
            <a:off x="454036" y="2098160"/>
            <a:ext cx="11581278" cy="72837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indent="0" defTabSz="1301008">
              <a:spcBef>
                <a:spcPct val="15000"/>
              </a:spcBef>
              <a:buClr>
                <a:schemeClr val="accent1"/>
              </a:buClr>
              <a:buSzPct val="80000"/>
              <a:defRPr/>
            </a:pPr>
            <a:r>
              <a:rPr lang="en-GB" sz="3400" kern="0" dirty="0" err="1" smtClean="0">
                <a:latin typeface="+mn-lt"/>
              </a:rPr>
              <a:t>AddMenu</a:t>
            </a:r>
            <a:r>
              <a:rPr lang="en-GB" sz="3400" kern="0" dirty="0" smtClean="0">
                <a:latin typeface="+mn-lt"/>
              </a:rPr>
              <a:t> method adds menu to access the MEP Sample Application Commands</a:t>
            </a:r>
          </a:p>
          <a:p>
            <a:pPr marL="1020930" lvl="3" indent="0" defTabSz="1301008">
              <a:spcBef>
                <a:spcPct val="15000"/>
              </a:spcBef>
              <a:buClr>
                <a:schemeClr val="bg1"/>
              </a:buClr>
              <a:buSzPct val="80000"/>
              <a:defRPr/>
            </a:pPr>
            <a:endParaRPr lang="en-GB" sz="2300" kern="0" dirty="0" smtClean="0">
              <a:solidFill>
                <a:schemeClr val="bg1"/>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Air Terminal Layout</a:t>
            </a:r>
          </a:p>
        </p:txBody>
      </p:sp>
      <p:pic>
        <p:nvPicPr>
          <p:cNvPr id="2" name="Picture 2"/>
          <p:cNvPicPr>
            <a:picLocks noChangeAspect="1" noChangeArrowheads="1"/>
          </p:cNvPicPr>
          <p:nvPr/>
        </p:nvPicPr>
        <p:blipFill>
          <a:blip r:embed="rId3"/>
          <a:srcRect/>
          <a:stretch>
            <a:fillRect/>
          </a:stretch>
        </p:blipFill>
        <p:spPr bwMode="auto">
          <a:xfrm>
            <a:off x="3806544" y="2128069"/>
            <a:ext cx="6661431" cy="6636518"/>
          </a:xfrm>
          <a:prstGeom prst="rect">
            <a:avLst/>
          </a:prstGeom>
          <a:noFill/>
          <a:ln w="9525">
            <a:noFill/>
            <a:miter lim="800000"/>
            <a:headEnd/>
            <a:tailEnd/>
          </a:ln>
          <a:effectLst/>
        </p:spPr>
      </p:pic>
      <p:sp>
        <p:nvSpPr>
          <p:cNvPr id="8" name="Rectangle 3"/>
          <p:cNvSpPr txBox="1">
            <a:spLocks noChangeArrowheads="1"/>
          </p:cNvSpPr>
          <p:nvPr/>
        </p:nvSpPr>
        <p:spPr bwMode="auto">
          <a:xfrm>
            <a:off x="1267238" y="1626107"/>
            <a:ext cx="9812601" cy="12196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67143" lvl="1" indent="-4517">
              <a:spcBef>
                <a:spcPts val="0"/>
              </a:spcBef>
              <a:buClr>
                <a:schemeClr val="accent1"/>
              </a:buClr>
              <a:buSzPct val="80000"/>
            </a:pPr>
            <a:endParaRPr lang="en-US" altLang="zh-CN" sz="3400" kern="0" smtClean="0">
              <a:solidFill>
                <a:schemeClr val="bg1"/>
              </a:solidFill>
              <a:latin typeface="+mn-lt"/>
              <a:ea typeface="ＭＳ Ｐゴシック" pitchFamily="34" charset="-128"/>
            </a:endParaRPr>
          </a:p>
        </p:txBody>
      </p:sp>
      <p:sp>
        <p:nvSpPr>
          <p:cNvPr id="5" name="Content Placeholder 4"/>
          <p:cNvSpPr>
            <a:spLocks noGrp="1"/>
          </p:cNvSpPr>
          <p:nvPr>
            <p:ph idx="1"/>
          </p:nvPr>
        </p:nvSpPr>
        <p:spPr>
          <a:xfrm>
            <a:off x="593725" y="1525587"/>
            <a:ext cx="11761788" cy="1219200"/>
          </a:xfrm>
        </p:spPr>
        <p:txBody>
          <a:bodyPr/>
          <a:lstStyle/>
          <a:p>
            <a:pPr marL="0" lvl="1" indent="0">
              <a:buNone/>
            </a:pPr>
            <a:r>
              <a:rPr lang="en-US" altLang="zh-CN" sz="3400" smtClean="0">
                <a:solidFill>
                  <a:schemeClr val="tx1"/>
                </a:solidFill>
                <a:ea typeface="ＭＳ Ｐゴシック" pitchFamily="34" charset="-128"/>
              </a:rPr>
              <a:t>Starting point: air terminals have been arranged for uniform air distribution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Assign Flow to Terminals</a:t>
            </a:r>
          </a:p>
        </p:txBody>
      </p:sp>
      <p:pic>
        <p:nvPicPr>
          <p:cNvPr id="10" name="Picture 3"/>
          <p:cNvPicPr>
            <a:picLocks noChangeAspect="1" noChangeArrowheads="1"/>
          </p:cNvPicPr>
          <p:nvPr/>
        </p:nvPicPr>
        <p:blipFill>
          <a:blip r:embed="rId3"/>
          <a:srcRect/>
          <a:stretch>
            <a:fillRect/>
          </a:stretch>
        </p:blipFill>
        <p:spPr bwMode="auto">
          <a:xfrm>
            <a:off x="485775" y="1830387"/>
            <a:ext cx="12340263" cy="25413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Assign Flow to Terminals</a:t>
            </a:r>
          </a:p>
        </p:txBody>
      </p:sp>
      <p:sp>
        <p:nvSpPr>
          <p:cNvPr id="142339" name="Rectangle 3"/>
          <p:cNvSpPr>
            <a:spLocks noGrp="1" noChangeArrowheads="1"/>
          </p:cNvSpPr>
          <p:nvPr>
            <p:ph type="body" idx="1"/>
          </p:nvPr>
        </p:nvSpPr>
        <p:spPr>
          <a:xfrm>
            <a:off x="454035" y="1829375"/>
            <a:ext cx="12403512" cy="6536161"/>
          </a:xfrm>
        </p:spPr>
        <p:txBody>
          <a:bodyPr/>
          <a:lstStyle/>
          <a:p>
            <a:pPr marL="377203" lvl="1" indent="-377203" eaLnBrk="1" hangingPunct="1">
              <a:spcBef>
                <a:spcPts val="854"/>
              </a:spcBef>
            </a:pPr>
            <a:r>
              <a:rPr lang="en-US" altLang="zh-CN" smtClean="0">
                <a:ea typeface="SimSun" pitchFamily="2" charset="-122"/>
              </a:rPr>
              <a:t>Calculate required air flow in each space using analysis tool</a:t>
            </a:r>
          </a:p>
          <a:p>
            <a:pPr marL="770216" lvl="2" eaLnBrk="1" hangingPunct="1">
              <a:spcBef>
                <a:spcPts val="0"/>
              </a:spcBef>
            </a:pPr>
            <a:r>
              <a:rPr lang="en-US" altLang="zh-CN" sz="2800" smtClean="0">
                <a:ea typeface="SimSun" pitchFamily="2" charset="-122"/>
              </a:rPr>
              <a:t>This populates the calculated supply airflow on each space</a:t>
            </a:r>
          </a:p>
          <a:p>
            <a:pPr marL="377203" lvl="1" indent="-377203" eaLnBrk="1" hangingPunct="1">
              <a:spcBef>
                <a:spcPts val="854"/>
              </a:spcBef>
            </a:pPr>
            <a:r>
              <a:rPr lang="en-US" altLang="zh-CN" smtClean="0">
                <a:ea typeface="SimSun" pitchFamily="2" charset="-122"/>
              </a:rPr>
              <a:t>Determine air terminals for each space</a:t>
            </a:r>
          </a:p>
          <a:p>
            <a:pPr marL="770216" lvl="2" eaLnBrk="1" hangingPunct="1">
              <a:spcBef>
                <a:spcPts val="0"/>
              </a:spcBef>
            </a:pPr>
            <a:r>
              <a:rPr lang="en-US" altLang="zh-CN" sz="2800" smtClean="0">
                <a:ea typeface="SimSun" pitchFamily="2" charset="-122"/>
              </a:rPr>
              <a:t>Build a dictionary mapping space number to list of air terminals</a:t>
            </a:r>
          </a:p>
          <a:p>
            <a:pPr marL="770216" lvl="2" eaLnBrk="1" hangingPunct="1">
              <a:spcBef>
                <a:spcPts val="0"/>
              </a:spcBef>
            </a:pPr>
            <a:r>
              <a:rPr lang="en-US" altLang="zh-CN" sz="2800" smtClean="0">
                <a:ea typeface="SimSun" pitchFamily="2" charset="-122"/>
              </a:rPr>
              <a:t>For each terminal in the model, determine its space number and add it</a:t>
            </a:r>
          </a:p>
          <a:p>
            <a:pPr marL="377203" lvl="1" indent="-377203" eaLnBrk="1" hangingPunct="1">
              <a:spcBef>
                <a:spcPts val="854"/>
              </a:spcBef>
            </a:pPr>
            <a:r>
              <a:rPr lang="en-US" altLang="zh-CN" smtClean="0">
                <a:ea typeface="SimSun" pitchFamily="2" charset="-122"/>
              </a:rPr>
              <a:t>For each space in the model, assign flow to its terminals</a:t>
            </a:r>
          </a:p>
          <a:p>
            <a:pPr marL="770216" lvl="2" eaLnBrk="1" hangingPunct="1">
              <a:spcBef>
                <a:spcPts val="0"/>
              </a:spcBef>
            </a:pPr>
            <a:r>
              <a:rPr lang="en-US" altLang="zh-CN" sz="2800" smtClean="0">
                <a:ea typeface="SimSun" pitchFamily="2" charset="-122"/>
              </a:rPr>
              <a:t>Distribute space's required air flow evenly across all contained terminals</a:t>
            </a:r>
          </a:p>
          <a:p>
            <a:pPr marL="377203" lvl="1" indent="-377203" eaLnBrk="1" hangingPunct="1">
              <a:spcBef>
                <a:spcPts val="854"/>
              </a:spcBef>
            </a:pPr>
            <a:r>
              <a:rPr lang="en-US" altLang="zh-CN" smtClean="0">
                <a:ea typeface="SimSun" pitchFamily="2" charset="-122"/>
              </a:rPr>
              <a:t>Both steps can make use of Revit 2009 filtering</a:t>
            </a:r>
          </a:p>
          <a:p>
            <a:pPr marL="770216" lvl="2" eaLnBrk="1" hangingPunct="1">
              <a:spcBef>
                <a:spcPts val="0"/>
              </a:spcBef>
            </a:pPr>
            <a:r>
              <a:rPr lang="en-US" altLang="zh-CN" sz="2800" smtClean="0">
                <a:ea typeface="SimSun" pitchFamily="2" charset="-122"/>
              </a:rPr>
              <a:t>Compare GetSupplyAirTerminals2008(), GetSupplyAirTerminals2009()</a:t>
            </a:r>
          </a:p>
          <a:p>
            <a:pPr marL="377203" lvl="1" indent="-377203" eaLnBrk="1" hangingPunct="1">
              <a:spcBef>
                <a:spcPts val="854"/>
              </a:spcBef>
            </a:pPr>
            <a:r>
              <a:rPr lang="en-US" altLang="zh-CN" smtClean="0">
                <a:ea typeface="SimSun" pitchFamily="2" charset="-122"/>
              </a:rPr>
              <a:t>Handle unit conversions</a:t>
            </a:r>
          </a:p>
          <a:p>
            <a:pPr marL="770216" lvl="2" eaLnBrk="1" hangingPunct="1">
              <a:spcBef>
                <a:spcPts val="0"/>
              </a:spcBef>
            </a:pPr>
            <a:r>
              <a:rPr lang="en-US" altLang="zh-CN" sz="2800" smtClean="0">
                <a:ea typeface="SimSun" pitchFamily="2" charset="-122"/>
              </a:rPr>
              <a:t>Flow is stored as cubic feet per second, parameter requires per minute</a:t>
            </a:r>
          </a:p>
          <a:p>
            <a:pPr marL="770216" lvl="2" eaLnBrk="1" hangingPunct="1">
              <a:spcBef>
                <a:spcPts val="0"/>
              </a:spcBef>
            </a:pPr>
            <a:r>
              <a:rPr lang="en-US" altLang="zh-CN" sz="2800" smtClean="0">
                <a:ea typeface="SimSun" pitchFamily="2" charset="-122"/>
              </a:rPr>
              <a:t>Round up to nearest multiple of 5 cfm</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Size Air Terminals</a:t>
            </a:r>
          </a:p>
        </p:txBody>
      </p:sp>
      <p:pic>
        <p:nvPicPr>
          <p:cNvPr id="3074" name="Picture 2"/>
          <p:cNvPicPr>
            <a:picLocks noChangeAspect="1" noChangeArrowheads="1"/>
          </p:cNvPicPr>
          <p:nvPr/>
        </p:nvPicPr>
        <p:blipFill>
          <a:blip r:embed="rId3"/>
          <a:srcRect/>
          <a:stretch>
            <a:fillRect/>
          </a:stretch>
        </p:blipFill>
        <p:spPr bwMode="auto">
          <a:xfrm>
            <a:off x="1960741" y="2425646"/>
            <a:ext cx="9119099" cy="285927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Size Air Terminals</a:t>
            </a:r>
          </a:p>
        </p:txBody>
      </p:sp>
      <p:sp>
        <p:nvSpPr>
          <p:cNvPr id="142339" name="Rectangle 3"/>
          <p:cNvSpPr>
            <a:spLocks noGrp="1" noChangeArrowheads="1"/>
          </p:cNvSpPr>
          <p:nvPr>
            <p:ph type="body" idx="1"/>
          </p:nvPr>
        </p:nvSpPr>
        <p:spPr>
          <a:xfrm>
            <a:off x="962287" y="2066572"/>
            <a:ext cx="11235706" cy="5759196"/>
          </a:xfrm>
        </p:spPr>
        <p:txBody>
          <a:bodyPr/>
          <a:lstStyle/>
          <a:p>
            <a:pPr marL="377203" lvl="1" indent="-377203" eaLnBrk="1" hangingPunct="1">
              <a:spcBef>
                <a:spcPts val="1707"/>
              </a:spcBef>
            </a:pPr>
            <a:r>
              <a:rPr lang="en-US" altLang="zh-CN" noProof="1" smtClean="0">
                <a:ea typeface="SimSun" pitchFamily="2" charset="-122"/>
              </a:rPr>
              <a:t>All air terminal symbols define parameters for min and max flow</a:t>
            </a:r>
          </a:p>
          <a:p>
            <a:pPr marL="377203" lvl="1" indent="-377203" eaLnBrk="1" hangingPunct="1">
              <a:spcBef>
                <a:spcPts val="1707"/>
              </a:spcBef>
            </a:pPr>
            <a:r>
              <a:rPr lang="en-US" altLang="zh-CN" noProof="1" smtClean="0">
                <a:ea typeface="SimSun" pitchFamily="2" charset="-122"/>
              </a:rPr>
              <a:t>Retrieve all families of category </a:t>
            </a:r>
            <a:r>
              <a:rPr lang="en-GB" b="1" smtClean="0">
                <a:latin typeface="Courier New" pitchFamily="49" charset="0"/>
                <a:cs typeface="Courier New" pitchFamily="49" charset="0"/>
              </a:rPr>
              <a:t>BuiltInCategory.OST_DuctTerminal</a:t>
            </a:r>
            <a:endParaRPr lang="en-US" altLang="zh-CN" b="1" noProof="1" smtClean="0">
              <a:latin typeface="Courier New" pitchFamily="49" charset="0"/>
              <a:ea typeface="SimSun" pitchFamily="2" charset="-122"/>
              <a:cs typeface="Courier New" pitchFamily="49" charset="0"/>
            </a:endParaRPr>
          </a:p>
          <a:p>
            <a:pPr marL="377203" lvl="1" indent="-377203" eaLnBrk="1" hangingPunct="1">
              <a:spcBef>
                <a:spcPts val="1707"/>
              </a:spcBef>
            </a:pPr>
            <a:r>
              <a:rPr lang="en-US" altLang="zh-CN" noProof="1" smtClean="0">
                <a:ea typeface="SimSun" pitchFamily="2" charset="-122"/>
              </a:rPr>
              <a:t>Ask user which of these families to process</a:t>
            </a:r>
          </a:p>
          <a:p>
            <a:pPr marL="377203" lvl="1" indent="-377203" eaLnBrk="1" hangingPunct="1">
              <a:spcBef>
                <a:spcPts val="1707"/>
              </a:spcBef>
            </a:pPr>
            <a:r>
              <a:rPr lang="en-US" altLang="zh-CN" noProof="1" smtClean="0">
                <a:ea typeface="SimSun" pitchFamily="2" charset="-122"/>
              </a:rPr>
              <a:t>For each family, build a list of all elements specifying each symbol with its min and max flow</a:t>
            </a:r>
          </a:p>
          <a:p>
            <a:pPr marL="377203" lvl="1" indent="-377203" eaLnBrk="1" hangingPunct="1">
              <a:spcBef>
                <a:spcPts val="1707"/>
              </a:spcBef>
            </a:pPr>
            <a:r>
              <a:rPr lang="en-US" altLang="zh-CN" noProof="1" smtClean="0">
                <a:ea typeface="SimSun" pitchFamily="2" charset="-122"/>
              </a:rPr>
              <a:t>Iterate over all instances, retrieve its flow, find and assign corresponding symbol in list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Calculate Flow Density</a:t>
            </a:r>
          </a:p>
        </p:txBody>
      </p:sp>
      <p:sp>
        <p:nvSpPr>
          <p:cNvPr id="142339" name="Rectangle 3"/>
          <p:cNvSpPr>
            <a:spLocks noGrp="1" noChangeArrowheads="1"/>
          </p:cNvSpPr>
          <p:nvPr>
            <p:ph type="body" idx="1"/>
          </p:nvPr>
        </p:nvSpPr>
        <p:spPr>
          <a:xfrm>
            <a:off x="454035" y="2102677"/>
            <a:ext cx="12403512" cy="4503486"/>
          </a:xfrm>
        </p:spPr>
        <p:txBody>
          <a:bodyPr/>
          <a:lstStyle/>
          <a:p>
            <a:pPr marL="541338" lvl="1" indent="-360363" eaLnBrk="1" hangingPunct="1">
              <a:spcBef>
                <a:spcPts val="0"/>
              </a:spcBef>
            </a:pPr>
            <a:r>
              <a:rPr lang="en-US" altLang="zh-CN" smtClean="0">
                <a:ea typeface="SimSun" pitchFamily="2" charset="-122"/>
              </a:rPr>
              <a:t>Retrieve all space elements</a:t>
            </a:r>
          </a:p>
          <a:p>
            <a:pPr marL="541338" lvl="1" indent="-360363" eaLnBrk="1" hangingPunct="1">
              <a:spcBef>
                <a:spcPts val="0"/>
              </a:spcBef>
            </a:pPr>
            <a:r>
              <a:rPr lang="en-US" altLang="zh-CN" smtClean="0">
                <a:ea typeface="SimSun" pitchFamily="2" charset="-122"/>
              </a:rPr>
              <a:t>Retrieve area and actual supply air flow parameter data</a:t>
            </a:r>
          </a:p>
          <a:p>
            <a:pPr marL="541338" lvl="1" indent="-360363" eaLnBrk="1" hangingPunct="1">
              <a:spcBef>
                <a:spcPts val="0"/>
              </a:spcBef>
            </a:pPr>
            <a:r>
              <a:rPr lang="en-US" altLang="zh-CN" smtClean="0">
                <a:ea typeface="SimSun" pitchFamily="2" charset="-122"/>
              </a:rPr>
              <a:t>Calculate flow per area and set custom parameter</a:t>
            </a:r>
          </a:p>
          <a:p>
            <a:pPr marL="806450" lvl="2" indent="-265113" eaLnBrk="1" hangingPunct="1">
              <a:spcBef>
                <a:spcPts val="0"/>
              </a:spcBef>
            </a:pPr>
            <a:r>
              <a:rPr lang="en-GB" smtClean="0"/>
              <a:t>Project parameter "CFM per SF"</a:t>
            </a:r>
          </a:p>
          <a:p>
            <a:pPr marL="806450" lvl="2" indent="-265113" eaLnBrk="1" hangingPunct="1">
              <a:spcBef>
                <a:spcPts val="0"/>
              </a:spcBef>
            </a:pPr>
            <a:r>
              <a:rPr lang="en-US" altLang="zh-CN" smtClean="0">
                <a:ea typeface="SimSun" pitchFamily="2" charset="-122"/>
              </a:rPr>
              <a:t>In 2009, "Calculated Supply Airflow per area" exists:</a:t>
            </a:r>
            <a:br>
              <a:rPr lang="en-US" altLang="zh-CN" smtClean="0">
                <a:ea typeface="SimSun" pitchFamily="2" charset="-122"/>
              </a:rPr>
            </a:br>
            <a:r>
              <a:rPr lang="en-GB" smtClean="0"/>
              <a:t>ROOM_CALCULATED_SUPPLY_AIRFLOW_PER_AREA_PARAM </a:t>
            </a:r>
            <a:r>
              <a:rPr lang="en-US" altLang="zh-CN" smtClean="0">
                <a:ea typeface="SimSun" pitchFamily="2" charset="-122"/>
              </a:rPr>
              <a:t> built-in parameter</a:t>
            </a:r>
          </a:p>
          <a:p>
            <a:pPr marL="541338" lvl="1" indent="-360363" eaLnBrk="1" hangingPunct="1">
              <a:spcBef>
                <a:spcPts val="0"/>
              </a:spcBef>
            </a:pPr>
            <a:r>
              <a:rPr lang="en-US" altLang="zh-CN" smtClean="0">
                <a:ea typeface="SimSun" pitchFamily="2" charset="-122"/>
              </a:rPr>
              <a:t>Define area fill based on this parameter</a:t>
            </a:r>
            <a:endParaRPr lang="en-US" altLang="zh-CN" dirty="0" smtClean="0">
              <a:ea typeface="SimSun"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Flow Density Colour Fill</a:t>
            </a:r>
            <a:endParaRPr lang="en-US" altLang="zh-CN" dirty="0" smtClean="0">
              <a:ea typeface="SimSun" pitchFamily="2" charset="-122"/>
            </a:endParaRPr>
          </a:p>
        </p:txBody>
      </p:sp>
      <p:pic>
        <p:nvPicPr>
          <p:cNvPr id="5122" name="Picture 2"/>
          <p:cNvPicPr>
            <a:picLocks noChangeAspect="1" noChangeArrowheads="1"/>
          </p:cNvPicPr>
          <p:nvPr/>
        </p:nvPicPr>
        <p:blipFill>
          <a:blip r:embed="rId3"/>
          <a:srcRect/>
          <a:stretch>
            <a:fillRect/>
          </a:stretch>
        </p:blipFill>
        <p:spPr bwMode="auto">
          <a:xfrm>
            <a:off x="2438697" y="1296987"/>
            <a:ext cx="8181678" cy="732128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Agenda</a:t>
            </a:r>
          </a:p>
        </p:txBody>
      </p:sp>
      <p:sp>
        <p:nvSpPr>
          <p:cNvPr id="8195" name="Rectangle 3"/>
          <p:cNvSpPr>
            <a:spLocks noGrp="1" noChangeArrowheads="1"/>
          </p:cNvSpPr>
          <p:nvPr>
            <p:ph type="body" idx="1"/>
          </p:nvPr>
        </p:nvSpPr>
        <p:spPr>
          <a:xfrm>
            <a:off x="730517" y="1829374"/>
            <a:ext cx="11947258" cy="4725413"/>
          </a:xfrm>
        </p:spPr>
        <p:txBody>
          <a:bodyPr/>
          <a:lstStyle/>
          <a:p>
            <a:pPr eaLnBrk="1" hangingPunct="1">
              <a:spcBef>
                <a:spcPct val="10000"/>
              </a:spcBef>
              <a:buFontTx/>
              <a:buNone/>
            </a:pPr>
            <a:r>
              <a:rPr lang="en-US" smtClean="0"/>
              <a:t>Introduction</a:t>
            </a:r>
          </a:p>
          <a:p>
            <a:pPr lvl="1" eaLnBrk="1" hangingPunct="1">
              <a:spcBef>
                <a:spcPct val="10000"/>
              </a:spcBef>
            </a:pPr>
            <a:r>
              <a:rPr lang="en-US" smtClean="0"/>
              <a:t>The Revit MEP API</a:t>
            </a:r>
          </a:p>
          <a:p>
            <a:pPr lvl="1" eaLnBrk="1" hangingPunct="1">
              <a:spcBef>
                <a:spcPct val="10000"/>
              </a:spcBef>
            </a:pPr>
            <a:r>
              <a:rPr lang="en-US" smtClean="0"/>
              <a:t>Revit MEP SDK samples</a:t>
            </a:r>
            <a:endParaRPr lang="en-GB" smtClean="0"/>
          </a:p>
          <a:p>
            <a:pPr eaLnBrk="1" hangingPunct="1">
              <a:spcBef>
                <a:spcPct val="10000"/>
              </a:spcBef>
              <a:buFontTx/>
              <a:buNone/>
            </a:pPr>
            <a:r>
              <a:rPr lang="en-US" smtClean="0"/>
              <a:t>RME API Samples</a:t>
            </a:r>
            <a:endParaRPr lang="en-GB" smtClean="0"/>
          </a:p>
          <a:p>
            <a:pPr lvl="1" eaLnBrk="1" hangingPunct="1">
              <a:spcBef>
                <a:spcPct val="10000"/>
              </a:spcBef>
            </a:pPr>
            <a:r>
              <a:rPr lang="en-GB" smtClean="0"/>
              <a:t>RME HVAC sample</a:t>
            </a:r>
            <a:endParaRPr lang="en-GB" dirty="0" smtClean="0"/>
          </a:p>
          <a:p>
            <a:pPr lvl="1" eaLnBrk="1" hangingPunct="1">
              <a:spcBef>
                <a:spcPct val="10000"/>
              </a:spcBef>
            </a:pPr>
            <a:r>
              <a:rPr lang="en-GB" smtClean="0"/>
              <a:t>RME Electrical sample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3762375" y="3506787"/>
            <a:ext cx="4933334" cy="5342858"/>
          </a:xfrm>
          <a:prstGeom prst="rect">
            <a:avLst/>
          </a:prstGeom>
          <a:noFill/>
          <a:ln w="9525">
            <a:noFill/>
            <a:miter lim="800000"/>
            <a:headEnd/>
            <a:tailEnd/>
          </a:ln>
          <a:effectLst/>
        </p:spPr>
      </p:pic>
      <p:sp>
        <p:nvSpPr>
          <p:cNvPr id="142338" name="Rectangle 2"/>
          <p:cNvSpPr>
            <a:spLocks noGrp="1" noChangeArrowheads="1"/>
          </p:cNvSpPr>
          <p:nvPr>
            <p:ph type="title"/>
          </p:nvPr>
        </p:nvSpPr>
        <p:spPr/>
        <p:txBody>
          <a:bodyPr/>
          <a:lstStyle/>
          <a:p>
            <a:pPr eaLnBrk="1" hangingPunct="1"/>
            <a:r>
              <a:rPr lang="en-US" altLang="zh-CN" dirty="0" smtClean="0">
                <a:ea typeface="SimSun" pitchFamily="2" charset="-122"/>
              </a:rPr>
              <a:t>Find </a:t>
            </a:r>
            <a:r>
              <a:rPr lang="en-US" altLang="zh-CN" dirty="0" err="1" smtClean="0">
                <a:ea typeface="SimSun" pitchFamily="2" charset="-122"/>
              </a:rPr>
              <a:t>Unhosted</a:t>
            </a:r>
            <a:r>
              <a:rPr lang="en-US" altLang="zh-CN" dirty="0" smtClean="0">
                <a:ea typeface="SimSun" pitchFamily="2" charset="-122"/>
              </a:rPr>
              <a:t> Elements</a:t>
            </a:r>
          </a:p>
        </p:txBody>
      </p:sp>
      <p:sp>
        <p:nvSpPr>
          <p:cNvPr id="142339" name="Rectangle 3"/>
          <p:cNvSpPr>
            <a:spLocks noGrp="1" noChangeArrowheads="1"/>
          </p:cNvSpPr>
          <p:nvPr>
            <p:ph type="body" idx="1"/>
          </p:nvPr>
        </p:nvSpPr>
        <p:spPr>
          <a:xfrm>
            <a:off x="454035" y="1830387"/>
            <a:ext cx="12150559" cy="2699510"/>
          </a:xfrm>
        </p:spPr>
        <p:txBody>
          <a:bodyPr/>
          <a:lstStyle/>
          <a:p>
            <a:pPr marL="704713" lvl="1" indent="-542087" eaLnBrk="1" hangingPunct="1">
              <a:spcBef>
                <a:spcPts val="0"/>
              </a:spcBef>
            </a:pPr>
            <a:r>
              <a:rPr lang="en-US" smtClean="0"/>
              <a:t>Find all family instances </a:t>
            </a:r>
          </a:p>
          <a:p>
            <a:pPr marL="704713" lvl="1" indent="-542087" eaLnBrk="1" hangingPunct="1">
              <a:spcBef>
                <a:spcPts val="0"/>
              </a:spcBef>
            </a:pPr>
            <a:r>
              <a:rPr lang="en-US" smtClean="0"/>
              <a:t>Check </a:t>
            </a:r>
            <a:r>
              <a:rPr lang="en-GB" b="1" smtClean="0">
                <a:solidFill>
                  <a:srgbClr val="FFC000"/>
                </a:solidFill>
                <a:latin typeface="Courier New" pitchFamily="49" charset="0"/>
                <a:cs typeface="Courier New" pitchFamily="49" charset="0"/>
              </a:rPr>
              <a:t>BuiltInParameter.INSTANCE_FREE_HOST_PARAM</a:t>
            </a:r>
          </a:p>
          <a:p>
            <a:pPr marL="704713" lvl="1" indent="-542087" eaLnBrk="1" hangingPunct="1">
              <a:spcBef>
                <a:spcPts val="0"/>
              </a:spcBef>
            </a:pPr>
            <a:r>
              <a:rPr lang="en-US" smtClean="0">
                <a:solidFill>
                  <a:srgbClr val="FFC000"/>
                </a:solidFill>
              </a:rPr>
              <a:t>"&lt;not associated&gt;"</a:t>
            </a:r>
            <a:r>
              <a:rPr lang="en-US" smtClean="0"/>
              <a:t> or </a:t>
            </a:r>
            <a:r>
              <a:rPr lang="en-US" smtClean="0">
                <a:solidFill>
                  <a:srgbClr val="FFC000"/>
                </a:solidFill>
              </a:rPr>
              <a:t>"None"</a:t>
            </a:r>
            <a:r>
              <a:rPr lang="en-US" smtClean="0"/>
              <a:t> signify unhosted</a:t>
            </a:r>
          </a:p>
          <a:p>
            <a:pPr marL="704713" lvl="1" indent="-542087" eaLnBrk="1" hangingPunct="1">
              <a:spcBef>
                <a:spcPts val="0"/>
              </a:spcBef>
            </a:pPr>
            <a:r>
              <a:rPr lang="en-US" smtClean="0"/>
              <a:t>Display unhosted element ids</a:t>
            </a:r>
          </a:p>
          <a:p>
            <a:pPr marL="704713" lvl="1" indent="-542087" eaLnBrk="1" hangingPunct="1">
              <a:spcBef>
                <a:spcPts val="0"/>
              </a:spcBef>
            </a:pPr>
            <a:r>
              <a:rPr lang="en-US" smtClean="0"/>
              <a:t>Use Revit 2009 filtering</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About Form</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454035" y="1830387"/>
            <a:ext cx="12150559" cy="1828800"/>
          </a:xfrm>
        </p:spPr>
        <p:txBody>
          <a:bodyPr/>
          <a:lstStyle/>
          <a:p>
            <a:pPr marL="541338" lvl="1" indent="-360363" eaLnBrk="1" hangingPunct="1">
              <a:spcBef>
                <a:spcPts val="0"/>
              </a:spcBef>
            </a:pPr>
            <a:r>
              <a:rPr lang="en-US" smtClean="0"/>
              <a:t>Separate external command</a:t>
            </a:r>
          </a:p>
          <a:p>
            <a:pPr marL="541338" lvl="1" indent="-360363" eaLnBrk="1" hangingPunct="1">
              <a:spcBef>
                <a:spcPts val="0"/>
              </a:spcBef>
            </a:pPr>
            <a:r>
              <a:rPr lang="en-US" smtClean="0"/>
              <a:t>Return Cancelled, so the document remains unmodified</a:t>
            </a:r>
          </a:p>
          <a:p>
            <a:pPr marL="541338" lvl="1" indent="-360363" eaLnBrk="1" hangingPunct="1">
              <a:spcBef>
                <a:spcPts val="0"/>
              </a:spcBef>
            </a:pPr>
            <a:r>
              <a:rPr lang="en-US" smtClean="0"/>
              <a:t>Query the executing .NET assembly for version number and description</a:t>
            </a:r>
          </a:p>
        </p:txBody>
      </p:sp>
      <p:pic>
        <p:nvPicPr>
          <p:cNvPr id="5" name="Picture 4" descr="mep_about.png"/>
          <p:cNvPicPr>
            <a:picLocks noChangeAspect="1"/>
          </p:cNvPicPr>
          <p:nvPr/>
        </p:nvPicPr>
        <p:blipFill>
          <a:blip r:embed="rId3"/>
          <a:stretch>
            <a:fillRect/>
          </a:stretch>
        </p:blipFill>
        <p:spPr>
          <a:xfrm>
            <a:off x="3000375" y="3430587"/>
            <a:ext cx="5988844" cy="3667125"/>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Progress Bar</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454035" y="1830387"/>
            <a:ext cx="12150559" cy="685800"/>
          </a:xfrm>
        </p:spPr>
        <p:txBody>
          <a:bodyPr/>
          <a:lstStyle/>
          <a:p>
            <a:pPr marL="541338" lvl="1" indent="-360363" eaLnBrk="1" hangingPunct="1">
              <a:spcBef>
                <a:spcPts val="0"/>
              </a:spcBef>
            </a:pPr>
            <a:r>
              <a:rPr lang="en-US" smtClean="0"/>
              <a:t>Only visible when running in Revit MEP</a:t>
            </a:r>
          </a:p>
        </p:txBody>
      </p:sp>
      <p:pic>
        <p:nvPicPr>
          <p:cNvPr id="6" name="Picture 5" descr="mep_progress_bar.png"/>
          <p:cNvPicPr>
            <a:picLocks noChangeAspect="1"/>
          </p:cNvPicPr>
          <p:nvPr/>
        </p:nvPicPr>
        <p:blipFill>
          <a:blip r:embed="rId3"/>
          <a:stretch>
            <a:fillRect/>
          </a:stretch>
        </p:blipFill>
        <p:spPr>
          <a:xfrm>
            <a:off x="3990975" y="2668587"/>
            <a:ext cx="5191125" cy="988219"/>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4036" y="4291174"/>
            <a:ext cx="7042139" cy="2104934"/>
          </a:xfrm>
        </p:spPr>
        <p:txBody>
          <a:bodyPr/>
          <a:lstStyle/>
          <a:p>
            <a:pPr eaLnBrk="1" hangingPunct="1"/>
            <a:r>
              <a:rPr lang="en-GB" smtClean="0"/>
              <a:t>RME Electrical Sample</a:t>
            </a:r>
            <a:endParaRPr lang="en-GB"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Exploration and Development Steps</a:t>
            </a:r>
            <a:endParaRPr lang="en-US" altLang="zh-CN" dirty="0" smtClean="0">
              <a:ea typeface="SimSun" pitchFamily="2" charset="-122"/>
            </a:endParaRPr>
          </a:p>
        </p:txBody>
      </p:sp>
      <p:sp>
        <p:nvSpPr>
          <p:cNvPr id="142339" name="Rectangle 3"/>
          <p:cNvSpPr>
            <a:spLocks noGrp="1" noChangeArrowheads="1"/>
          </p:cNvSpPr>
          <p:nvPr>
            <p:ph type="body" idx="1"/>
          </p:nvPr>
        </p:nvSpPr>
        <p:spPr/>
        <p:txBody>
          <a:bodyPr/>
          <a:lstStyle/>
          <a:p>
            <a:pPr rtl="0" eaLnBrk="1" fontAlgn="base" hangingPunct="1"/>
            <a:r>
              <a:rPr lang="en-US" sz="3200" smtClean="0">
                <a:solidFill>
                  <a:srgbClr val="FFFFFF"/>
                </a:solidFill>
                <a:latin typeface="+mn-lt"/>
                <a:ea typeface="+mn-ea"/>
                <a:cs typeface="+mn-cs"/>
                <a:sym typeface="Arial" pitchFamily="34" charset="0"/>
              </a:rPr>
              <a:t>Traverse system</a:t>
            </a:r>
          </a:p>
          <a:p>
            <a:pPr rtl="0" eaLnBrk="1" fontAlgn="base" hangingPunct="1"/>
            <a:r>
              <a:rPr lang="en-US" smtClean="0"/>
              <a:t>Reproduce </a:t>
            </a:r>
            <a:r>
              <a:rPr lang="en-US" sz="3200" smtClean="0">
                <a:solidFill>
                  <a:srgbClr val="FFFFFF"/>
                </a:solidFill>
                <a:latin typeface="+mn-lt"/>
                <a:ea typeface="+mn-ea"/>
                <a:cs typeface="+mn-cs"/>
                <a:sym typeface="Arial" pitchFamily="34" charset="0"/>
              </a:rPr>
              <a:t>system browser data structure</a:t>
            </a:r>
            <a:endParaRPr lang="en-GB" sz="3200" smtClean="0"/>
          </a:p>
          <a:p>
            <a:pPr rtl="0" eaLnBrk="1" fontAlgn="base" hangingPunct="1"/>
            <a:r>
              <a:rPr lang="en-US" sz="3200" smtClean="0">
                <a:solidFill>
                  <a:srgbClr val="FFFFFF"/>
                </a:solidFill>
                <a:latin typeface="+mn-lt"/>
                <a:ea typeface="+mn-ea"/>
                <a:cs typeface="+mn-cs"/>
                <a:sym typeface="Arial" pitchFamily="34" charset="0"/>
              </a:rPr>
              <a:t>Determine and display connection hierarchy tree view</a:t>
            </a:r>
            <a:endParaRPr lang="en-GB" sz="3200">
              <a:solidFill>
                <a:srgbClr val="FFFFFF"/>
              </a:solidFill>
              <a:latin typeface="+mn-lt"/>
              <a:ea typeface="+mn-ea"/>
              <a:cs typeface="+mn-cs"/>
              <a:sym typeface="Arial" pitchFamily="34" charset="0"/>
            </a:endParaRPr>
          </a:p>
        </p:txBody>
      </p:sp>
      <p:pic>
        <p:nvPicPr>
          <p:cNvPr id="4" name="Picture 3" descr="mep_elec_system_browser.png"/>
          <p:cNvPicPr>
            <a:picLocks noChangeAspect="1"/>
          </p:cNvPicPr>
          <p:nvPr/>
        </p:nvPicPr>
        <p:blipFill>
          <a:blip r:embed="rId3"/>
          <a:stretch>
            <a:fillRect/>
          </a:stretch>
        </p:blipFill>
        <p:spPr>
          <a:xfrm>
            <a:off x="3152775" y="4497387"/>
            <a:ext cx="6377940" cy="249174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RME Electrical </a:t>
            </a:r>
            <a:r>
              <a:rPr lang="en-US" altLang="zh-CN" smtClean="0">
                <a:ea typeface="SimSun" pitchFamily="2" charset="-122"/>
              </a:rPr>
              <a:t>Sample </a:t>
            </a:r>
            <a:r>
              <a:rPr lang="en-US" altLang="zh-CN" smtClean="0">
                <a:ea typeface="SimSun" pitchFamily="2" charset="-122"/>
              </a:rPr>
              <a:t>Commands</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593725" y="1906587"/>
            <a:ext cx="11761788" cy="6019800"/>
          </a:xfrm>
        </p:spPr>
        <p:txBody>
          <a:bodyPr/>
          <a:lstStyle/>
          <a:p>
            <a:r>
              <a:rPr lang="en-GB" smtClean="0"/>
              <a:t>CmdElectricalSystemBrowser</a:t>
            </a:r>
          </a:p>
          <a:p>
            <a:r>
              <a:rPr lang="en-GB" smtClean="0"/>
              <a:t>CmdElectricalHierarchy</a:t>
            </a:r>
          </a:p>
          <a:p>
            <a:r>
              <a:rPr lang="en-GB" smtClean="0"/>
              <a:t>CmdElectricalHierarchy2</a:t>
            </a:r>
          </a:p>
          <a:p>
            <a:pPr>
              <a:spcBef>
                <a:spcPts val="1800"/>
              </a:spcBef>
            </a:pPr>
            <a:r>
              <a:rPr lang="en-GB" smtClean="0"/>
              <a:t>Common approach</a:t>
            </a:r>
          </a:p>
          <a:p>
            <a:pPr lvl="1"/>
            <a:r>
              <a:rPr lang="en-GB" sz="2400" smtClean="0"/>
              <a:t>Collect the relevant </a:t>
            </a:r>
            <a:r>
              <a:rPr lang="en-GB" sz="2400" smtClean="0"/>
              <a:t>Revit </a:t>
            </a:r>
            <a:r>
              <a:rPr lang="en-GB" sz="2400" smtClean="0"/>
              <a:t>elements</a:t>
            </a:r>
            <a:endParaRPr lang="en-GB" sz="2400" smtClean="0"/>
          </a:p>
          <a:p>
            <a:pPr lvl="1"/>
            <a:r>
              <a:rPr lang="en-GB" sz="2400" smtClean="0"/>
              <a:t>Determine their relationships from child to </a:t>
            </a:r>
            <a:r>
              <a:rPr lang="en-GB" sz="2400" smtClean="0"/>
              <a:t>parent </a:t>
            </a:r>
            <a:r>
              <a:rPr lang="en-GB" sz="2400" smtClean="0"/>
              <a:t/>
            </a:r>
            <a:br>
              <a:rPr lang="en-GB" sz="2400" smtClean="0"/>
            </a:br>
            <a:r>
              <a:rPr lang="en-GB" sz="2400" smtClean="0"/>
              <a:t>Sort </a:t>
            </a:r>
            <a:r>
              <a:rPr lang="en-GB" sz="2400" smtClean="0"/>
              <a:t>this data into </a:t>
            </a:r>
            <a:r>
              <a:rPr lang="en-GB" sz="2400" smtClean="0"/>
              <a:t>a </a:t>
            </a:r>
            <a:r>
              <a:rPr lang="en-GB" sz="2400" smtClean="0"/>
              <a:t>dictionary</a:t>
            </a:r>
            <a:endParaRPr lang="en-GB" sz="2400" smtClean="0"/>
          </a:p>
          <a:p>
            <a:pPr lvl="1"/>
            <a:r>
              <a:rPr lang="en-GB" sz="2400" smtClean="0"/>
              <a:t>Determine </a:t>
            </a:r>
            <a:r>
              <a:rPr lang="en-GB" sz="2400" smtClean="0"/>
              <a:t>the inverted relationship from parent </a:t>
            </a:r>
            <a:r>
              <a:rPr lang="en-GB" sz="2400" smtClean="0"/>
              <a:t>to </a:t>
            </a:r>
            <a:r>
              <a:rPr lang="en-GB" sz="2400" smtClean="0"/>
              <a:t>children</a:t>
            </a:r>
            <a:endParaRPr lang="en-GB" sz="2400" smtClean="0"/>
          </a:p>
          <a:p>
            <a:pPr lvl="1"/>
            <a:r>
              <a:rPr lang="en-GB" sz="2400" smtClean="0"/>
              <a:t>Display the hierarchical structure in </a:t>
            </a:r>
            <a:r>
              <a:rPr lang="en-GB" sz="2400" smtClean="0"/>
              <a:t>a modeless </a:t>
            </a:r>
            <a:r>
              <a:rPr lang="en-GB" sz="2400" smtClean="0"/>
              <a:t>form tree view</a:t>
            </a:r>
          </a:p>
          <a:p>
            <a:pPr lvl="1"/>
            <a:r>
              <a:rPr lang="en-GB" sz="2400" smtClean="0"/>
              <a:t>Display </a:t>
            </a:r>
            <a:r>
              <a:rPr lang="en-GB" sz="2400" smtClean="0"/>
              <a:t>additional nodes listing the </a:t>
            </a:r>
            <a:r>
              <a:rPr lang="en-GB" sz="2400" smtClean="0"/>
              <a:t>electrical </a:t>
            </a:r>
            <a:r>
              <a:rPr lang="en-GB" sz="2400" smtClean="0"/>
              <a:t>loads</a:t>
            </a:r>
          </a:p>
          <a:p>
            <a:pPr>
              <a:spcBef>
                <a:spcPts val="1800"/>
              </a:spcBef>
            </a:pPr>
            <a:r>
              <a:rPr lang="en-GB" smtClean="0"/>
              <a:t>Modeless form remains visible, but does not update</a:t>
            </a:r>
          </a:p>
          <a:p>
            <a:pPr lvl="1"/>
            <a:r>
              <a:rPr lang="en-GB" sz="2400" smtClean="0"/>
              <a:t>Navigate in parallel in Revit model and in form</a:t>
            </a:r>
            <a:endParaRPr lang="en-GB" sz="2400" smtClean="0"/>
          </a:p>
          <a:p>
            <a:pPr lvl="1"/>
            <a:endParaRPr lang="en-GB" sz="240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Reproducing the System Browser Structure</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593725" y="1906587"/>
            <a:ext cx="11761788" cy="6019800"/>
          </a:xfrm>
        </p:spPr>
        <p:txBody>
          <a:bodyPr/>
          <a:lstStyle/>
          <a:p>
            <a:pPr marL="704713" lvl="1" indent="-542087" eaLnBrk="1" hangingPunct="1"/>
            <a:r>
              <a:rPr lang="en-GB" smtClean="0"/>
              <a:t>Inspect the electrical system</a:t>
            </a:r>
          </a:p>
          <a:p>
            <a:pPr marL="704713" lvl="1" indent="-542087" eaLnBrk="1" hangingPunct="1"/>
            <a:r>
              <a:rPr lang="en-US" smtClean="0"/>
              <a:t>Reproduce structure and information </a:t>
            </a:r>
            <a:r>
              <a:rPr lang="en-US" smtClean="0"/>
              <a:t>displayed by system </a:t>
            </a:r>
            <a:r>
              <a:rPr lang="en-US" smtClean="0"/>
              <a:t>browser</a:t>
            </a:r>
          </a:p>
          <a:p>
            <a:pPr marL="704713" lvl="1" indent="-542087" eaLnBrk="1" hangingPunct="1"/>
            <a:r>
              <a:rPr lang="en-US" smtClean="0"/>
              <a:t>Three levels of nodes, panel &gt; system &gt; element</a:t>
            </a:r>
          </a:p>
          <a:p>
            <a:pPr marL="704713" lvl="1" indent="-542087" eaLnBrk="1" hangingPunct="1"/>
            <a:r>
              <a:rPr lang="en-US" smtClean="0"/>
              <a:t>Two data sources in Revit elements</a:t>
            </a:r>
          </a:p>
          <a:p>
            <a:pPr marL="1472669" lvl="2" indent="-542087" eaLnBrk="1" hangingPunct="1"/>
            <a:r>
              <a:rPr lang="en-US" smtClean="0"/>
              <a:t>Electrical equipment, which always has a system name and is either unassigned or has a panel name</a:t>
            </a:r>
          </a:p>
          <a:p>
            <a:pPr marL="1472669" lvl="2" indent="-542087" eaLnBrk="1" hangingPunct="1"/>
            <a:r>
              <a:rPr lang="en-US" smtClean="0"/>
              <a:t>Filter for ElectricalEquipment type</a:t>
            </a:r>
          </a:p>
          <a:p>
            <a:pPr marL="1472669" lvl="2" indent="-542087" eaLnBrk="1" hangingPunct="1"/>
            <a:r>
              <a:rPr lang="en-US" smtClean="0"/>
              <a:t>Circuit elements, which have a non-empty circuit number parameter value</a:t>
            </a:r>
          </a:p>
          <a:p>
            <a:pPr marL="1472669" lvl="2" indent="-542087" eaLnBrk="1" hangingPunct="1"/>
            <a:r>
              <a:rPr lang="en-US" smtClean="0"/>
              <a:t>Filter for RBS_ELEC_CIRCUIT_NUMBER</a:t>
            </a:r>
          </a:p>
          <a:p>
            <a:pPr marL="704713" lvl="1" indent="-542087" eaLnBrk="1" hangingPunct="1"/>
            <a:r>
              <a:rPr lang="en-US" smtClean="0"/>
              <a:t>Sort into dictionaries mapping panel and circuit = system to list of connected elements</a:t>
            </a:r>
          </a:p>
          <a:p>
            <a:pPr marL="704713" lvl="1" indent="-542087" eaLnBrk="1" hangingPunct="1"/>
            <a:r>
              <a:rPr lang="en-US" smtClean="0"/>
              <a:t>Merge dictionaries into appropriate data structure</a:t>
            </a:r>
            <a:endParaRPr lang="en-GB" smtClean="0"/>
          </a:p>
        </p:txBody>
      </p:sp>
      <p:pic>
        <p:nvPicPr>
          <p:cNvPr id="4" name="Picture 3" descr="mep_elec_system_browser.png"/>
          <p:cNvPicPr>
            <a:picLocks noChangeAspect="1"/>
          </p:cNvPicPr>
          <p:nvPr/>
        </p:nvPicPr>
        <p:blipFill>
          <a:blip r:embed="rId3"/>
          <a:stretch>
            <a:fillRect/>
          </a:stretch>
        </p:blipFill>
        <p:spPr>
          <a:xfrm>
            <a:off x="3848100" y="6916737"/>
            <a:ext cx="5314950" cy="207645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85775" y="363538"/>
            <a:ext cx="11761788" cy="781049"/>
          </a:xfrm>
        </p:spPr>
        <p:txBody>
          <a:bodyPr/>
          <a:lstStyle/>
          <a:p>
            <a:pPr eaLnBrk="1" hangingPunct="1"/>
            <a:r>
              <a:rPr lang="en-US" altLang="zh-CN" smtClean="0">
                <a:ea typeface="SimSun" pitchFamily="2" charset="-122"/>
              </a:rPr>
              <a:t>System </a:t>
            </a:r>
            <a:r>
              <a:rPr lang="en-US" altLang="zh-CN" smtClean="0">
                <a:ea typeface="SimSun" pitchFamily="2" charset="-122"/>
              </a:rPr>
              <a:t>Browser Structure</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1930405" y="7469187"/>
            <a:ext cx="6403970" cy="1454202"/>
          </a:xfrm>
        </p:spPr>
        <p:txBody>
          <a:bodyPr/>
          <a:lstStyle/>
          <a:p>
            <a:pPr>
              <a:buNone/>
            </a:pPr>
            <a:r>
              <a:rPr lang="en-GB" sz="2400" kern="1200" smtClean="0">
                <a:solidFill>
                  <a:schemeClr val="tx1"/>
                </a:solidFill>
              </a:rPr>
              <a:t>Dictionaries keys</a:t>
            </a:r>
            <a:endParaRPr lang="en-GB" sz="2400" kern="1200" smtClean="0">
              <a:solidFill>
                <a:schemeClr val="tx1"/>
              </a:solidFill>
            </a:endParaRPr>
          </a:p>
          <a:p>
            <a:pPr>
              <a:buNone/>
            </a:pPr>
            <a:r>
              <a:rPr lang="en-GB" sz="2400" kern="1200" smtClean="0">
                <a:solidFill>
                  <a:schemeClr val="tx1"/>
                </a:solidFill>
              </a:rPr>
              <a:t>Panel:circuit number</a:t>
            </a:r>
          </a:p>
          <a:p>
            <a:pPr>
              <a:buNone/>
            </a:pPr>
            <a:r>
              <a:rPr lang="en-GB" sz="2400" kern="1200" smtClean="0">
                <a:solidFill>
                  <a:schemeClr val="tx1"/>
                </a:solidFill>
              </a:rPr>
              <a:t>Panel:system name</a:t>
            </a:r>
          </a:p>
          <a:p>
            <a:pPr>
              <a:buNone/>
            </a:pPr>
            <a:r>
              <a:rPr lang="en-GB" sz="2400" kern="1200" smtClean="0">
                <a:solidFill>
                  <a:schemeClr val="tx1"/>
                </a:solidFill>
              </a:rPr>
              <a:t>Unassigned:system name</a:t>
            </a:r>
          </a:p>
        </p:txBody>
      </p:sp>
      <p:pic>
        <p:nvPicPr>
          <p:cNvPr id="7" name="Picture 6" descr="InspectElectricalSystem01.png"/>
          <p:cNvPicPr>
            <a:picLocks noChangeAspect="1"/>
          </p:cNvPicPr>
          <p:nvPr/>
        </p:nvPicPr>
        <p:blipFill>
          <a:blip r:embed="rId3"/>
          <a:srcRect b="40153"/>
          <a:stretch>
            <a:fillRect/>
          </a:stretch>
        </p:blipFill>
        <p:spPr>
          <a:xfrm>
            <a:off x="1931311" y="1449387"/>
            <a:ext cx="9092587" cy="583902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Initial Connection Hierarchy Tree</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1444636" y="2035337"/>
            <a:ext cx="4832339" cy="7110250"/>
          </a:xfrm>
        </p:spPr>
        <p:txBody>
          <a:bodyPr/>
          <a:lstStyle/>
          <a:p>
            <a:pPr marL="360363" indent="-360363" eaLnBrk="1" hangingPunct="1">
              <a:spcBef>
                <a:spcPts val="854"/>
              </a:spcBef>
            </a:pPr>
            <a:r>
              <a:rPr lang="en-US" smtClean="0"/>
              <a:t>Based on exact same dictionary info</a:t>
            </a:r>
          </a:p>
          <a:p>
            <a:pPr marL="360363" indent="-360363" eaLnBrk="1" hangingPunct="1">
              <a:spcBef>
                <a:spcPts val="854"/>
              </a:spcBef>
            </a:pPr>
            <a:r>
              <a:rPr lang="en-US" smtClean="0"/>
              <a:t>Simply sort differently into tree structure</a:t>
            </a:r>
            <a:endParaRPr lang="en-GB" smtClean="0"/>
          </a:p>
        </p:txBody>
      </p:sp>
      <p:pic>
        <p:nvPicPr>
          <p:cNvPr id="5" name="Picture 4" descr="mep_elec_hierarchy.png"/>
          <p:cNvPicPr>
            <a:picLocks noChangeAspect="1"/>
          </p:cNvPicPr>
          <p:nvPr/>
        </p:nvPicPr>
        <p:blipFill>
          <a:blip r:embed="rId3"/>
          <a:stretch>
            <a:fillRect/>
          </a:stretch>
        </p:blipFill>
        <p:spPr>
          <a:xfrm>
            <a:off x="6734175" y="2211387"/>
            <a:ext cx="3400425" cy="3614738"/>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Connection hierarchy tree</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454036" y="2102676"/>
            <a:ext cx="7169693" cy="7110250"/>
          </a:xfrm>
        </p:spPr>
        <p:txBody>
          <a:bodyPr/>
          <a:lstStyle/>
          <a:p>
            <a:pPr marL="409766" lvl="1" indent="-409766" eaLnBrk="1" hangingPunct="1">
              <a:spcBef>
                <a:spcPts val="854"/>
              </a:spcBef>
            </a:pPr>
            <a:r>
              <a:rPr lang="en-GB" smtClean="0"/>
              <a:t>Dictionary MapParentToChildren maps parent element id to list of child elements</a:t>
            </a:r>
          </a:p>
          <a:p>
            <a:pPr marL="409766" lvl="1" indent="-409766" eaLnBrk="1" hangingPunct="1">
              <a:spcBef>
                <a:spcPts val="854"/>
              </a:spcBef>
            </a:pPr>
            <a:r>
              <a:rPr lang="en-US" smtClean="0"/>
              <a:t>Retrieve </a:t>
            </a:r>
            <a:r>
              <a:rPr lang="en-GB" smtClean="0"/>
              <a:t>panels with GetElectricalEquipment() </a:t>
            </a:r>
          </a:p>
          <a:p>
            <a:pPr marL="409766" lvl="1" indent="-409766" eaLnBrk="1" hangingPunct="1">
              <a:spcBef>
                <a:spcPts val="854"/>
              </a:spcBef>
            </a:pPr>
            <a:r>
              <a:rPr lang="en-US" smtClean="0"/>
              <a:t>Retrieve </a:t>
            </a:r>
            <a:r>
              <a:rPr lang="en-GB" smtClean="0"/>
              <a:t>ElectricalSystem elements, </a:t>
            </a:r>
            <a:r>
              <a:rPr lang="en-US" smtClean="0"/>
              <a:t>determine parent panels and add to map</a:t>
            </a:r>
          </a:p>
          <a:p>
            <a:pPr marL="409766" lvl="1" indent="-409766" eaLnBrk="1" hangingPunct="1">
              <a:spcBef>
                <a:spcPts val="854"/>
              </a:spcBef>
            </a:pPr>
            <a:r>
              <a:rPr lang="en-US" smtClean="0"/>
              <a:t>Iterate panels, determine parent systems or root node and add</a:t>
            </a:r>
          </a:p>
          <a:p>
            <a:pPr marL="409766" lvl="1" indent="-409766" eaLnBrk="1" hangingPunct="1">
              <a:spcBef>
                <a:spcPts val="854"/>
              </a:spcBef>
            </a:pPr>
            <a:r>
              <a:rPr lang="en-US" smtClean="0"/>
              <a:t>Retrieve circuit elements, determine parent circuit and add</a:t>
            </a:r>
          </a:p>
          <a:p>
            <a:pPr marL="409766" lvl="1" indent="-409766" eaLnBrk="1" hangingPunct="1">
              <a:spcBef>
                <a:spcPts val="854"/>
              </a:spcBef>
            </a:pPr>
            <a:r>
              <a:rPr lang="en-US" smtClean="0"/>
              <a:t>Populate form using recursion, pick out equipment nodes for highlighting and adding to list box for quick navigation</a:t>
            </a:r>
            <a:endParaRPr lang="en-GB" smtClean="0"/>
          </a:p>
        </p:txBody>
      </p:sp>
      <p:pic>
        <p:nvPicPr>
          <p:cNvPr id="9" name="Picture 8" descr="InspectElectricalSystem04.png"/>
          <p:cNvPicPr>
            <a:picLocks noChangeAspect="1"/>
          </p:cNvPicPr>
          <p:nvPr/>
        </p:nvPicPr>
        <p:blipFill>
          <a:blip r:embed="rId3"/>
          <a:stretch>
            <a:fillRect/>
          </a:stretch>
        </p:blipFill>
        <p:spPr>
          <a:xfrm>
            <a:off x="8832556" y="1144587"/>
            <a:ext cx="3464219" cy="711025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Revit API</a:t>
            </a:r>
          </a:p>
        </p:txBody>
      </p:sp>
      <p:sp>
        <p:nvSpPr>
          <p:cNvPr id="10243" name="Rectangle 3"/>
          <p:cNvSpPr>
            <a:spLocks noGrp="1" noChangeArrowheads="1"/>
          </p:cNvSpPr>
          <p:nvPr>
            <p:ph type="body" idx="1"/>
          </p:nvPr>
        </p:nvSpPr>
        <p:spPr>
          <a:xfrm>
            <a:off x="755816" y="2010076"/>
            <a:ext cx="12150559" cy="6144911"/>
          </a:xfrm>
        </p:spPr>
        <p:txBody>
          <a:bodyPr/>
          <a:lstStyle/>
          <a:p>
            <a:pPr eaLnBrk="1" hangingPunct="1">
              <a:buFontTx/>
              <a:buNone/>
            </a:pPr>
            <a:r>
              <a:rPr lang="en-US" smtClean="0"/>
              <a:t>Basic Revit API is generic</a:t>
            </a:r>
          </a:p>
          <a:p>
            <a:pPr lvl="1" eaLnBrk="1" hangingPunct="1"/>
            <a:r>
              <a:rPr lang="en-US" smtClean="0"/>
              <a:t>All flavours use the same RevitAPI.dll .NET assembly</a:t>
            </a:r>
          </a:p>
          <a:p>
            <a:pPr eaLnBrk="1" hangingPunct="1">
              <a:buFontTx/>
              <a:buNone/>
            </a:pPr>
            <a:r>
              <a:rPr lang="en-US" smtClean="0"/>
              <a:t>Specific additional features exist</a:t>
            </a:r>
          </a:p>
          <a:p>
            <a:pPr lvl="1" eaLnBrk="1" hangingPunct="1"/>
            <a:r>
              <a:rPr lang="en-US" smtClean="0"/>
              <a:t>Architecture: Rooms</a:t>
            </a:r>
          </a:p>
          <a:p>
            <a:pPr lvl="1" eaLnBrk="1" hangingPunct="1"/>
            <a:r>
              <a:rPr lang="en-US" smtClean="0"/>
              <a:t>Structure: Analytical model</a:t>
            </a:r>
          </a:p>
          <a:p>
            <a:pPr lvl="1" eaLnBrk="1" hangingPunct="1"/>
            <a:r>
              <a:rPr lang="en-US" smtClean="0"/>
              <a:t>MEP: Additional features added for the first time 2009</a:t>
            </a:r>
          </a:p>
          <a:p>
            <a:pPr eaLnBrk="1" hangingPunct="1">
              <a:buNone/>
            </a:pPr>
            <a:r>
              <a:rPr lang="en-US" smtClean="0"/>
              <a:t>Generic API can also be for MEP</a:t>
            </a:r>
          </a:p>
          <a:p>
            <a:pPr lvl="1" eaLnBrk="1" hangingPunct="1"/>
            <a:r>
              <a:rPr lang="en-US" smtClean="0"/>
              <a:t>Can access and modify MEP model</a:t>
            </a:r>
          </a:p>
          <a:p>
            <a:pPr lvl="1" eaLnBrk="1" hangingPunct="1"/>
            <a:r>
              <a:rPr lang="en-US" smtClean="0"/>
              <a:t>The HVAC sample uses this generic parameter access</a:t>
            </a:r>
            <a:endParaRPr lang="en-GB"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GB" smtClean="0"/>
              <a:t>Learning More</a:t>
            </a:r>
            <a:endParaRPr lang="en-US" altLang="zh-CN" dirty="0" smtClean="0">
              <a:ea typeface="SimSun" pitchFamily="2" charset="-122"/>
            </a:endParaRPr>
          </a:p>
        </p:txBody>
      </p:sp>
      <p:sp>
        <p:nvSpPr>
          <p:cNvPr id="142339" name="Rectangle 3"/>
          <p:cNvSpPr>
            <a:spLocks noGrp="1" noChangeArrowheads="1"/>
          </p:cNvSpPr>
          <p:nvPr>
            <p:ph type="body" idx="1"/>
          </p:nvPr>
        </p:nvSpPr>
        <p:spPr>
          <a:xfrm>
            <a:off x="454036" y="1373187"/>
            <a:ext cx="12147539" cy="7110250"/>
          </a:xfrm>
        </p:spPr>
        <p:txBody>
          <a:bodyPr/>
          <a:lstStyle/>
          <a:p>
            <a:pPr>
              <a:defRPr/>
            </a:pPr>
            <a:r>
              <a:rPr lang="en-GB" smtClean="0"/>
              <a:t>Online Help and SDK Samples</a:t>
            </a:r>
          </a:p>
          <a:p>
            <a:pPr>
              <a:spcBef>
                <a:spcPts val="0"/>
              </a:spcBef>
            </a:pPr>
            <a:r>
              <a:rPr lang="en-GB" smtClean="0"/>
              <a:t>DevTV Introduction to Revit 2008 Programming</a:t>
            </a:r>
          </a:p>
          <a:p>
            <a:pPr lvl="1">
              <a:spcBef>
                <a:spcPts val="300"/>
              </a:spcBef>
              <a:buNone/>
            </a:pPr>
            <a:r>
              <a:rPr lang="en-GB" sz="2000" u="sng" smtClean="0">
                <a:hlinkClick r:id="rId3"/>
              </a:rPr>
              <a:t>http://adn.autodesk.com/adn/servlet/item?siteID=4814862&amp;id=10194238&amp;linkID=4901650</a:t>
            </a:r>
            <a:endParaRPr lang="en-GB" sz="2000" smtClean="0"/>
          </a:p>
          <a:p>
            <a:r>
              <a:rPr lang="en-GB" smtClean="0"/>
              <a:t>Recording of Revit 2009 Programming Introduction Webcast</a:t>
            </a:r>
          </a:p>
          <a:p>
            <a:pPr lvl="1">
              <a:spcBef>
                <a:spcPts val="300"/>
              </a:spcBef>
              <a:buNone/>
            </a:pPr>
            <a:r>
              <a:rPr lang="en-GB" sz="2000" smtClean="0">
                <a:hlinkClick r:id="rId4"/>
              </a:rPr>
              <a:t>http://adn.autodesk.com/adn/servlet/index?siteID=4814862&amp;id=5475217&amp;linkID=4901650</a:t>
            </a:r>
            <a:endParaRPr lang="en-GB" sz="2000" smtClean="0"/>
          </a:p>
          <a:p>
            <a:pPr lvl="1">
              <a:spcBef>
                <a:spcPts val="0"/>
              </a:spcBef>
              <a:buNone/>
            </a:pPr>
            <a:r>
              <a:rPr lang="en-GB" sz="2000" smtClean="0">
                <a:hlinkClick r:id="rId5"/>
              </a:rPr>
              <a:t>http://www.adskconsulting.com/adn/cs/api_course_sched.php</a:t>
            </a:r>
            <a:endParaRPr lang="en-GB" sz="2000" smtClean="0"/>
          </a:p>
          <a:p>
            <a:pPr>
              <a:defRPr/>
            </a:pPr>
            <a:r>
              <a:rPr lang="en-GB" smtClean="0"/>
              <a:t>Discussion Groups</a:t>
            </a:r>
          </a:p>
          <a:p>
            <a:pPr lvl="1">
              <a:spcBef>
                <a:spcPts val="300"/>
              </a:spcBef>
              <a:buNone/>
              <a:defRPr/>
            </a:pPr>
            <a:r>
              <a:rPr lang="en-GB" sz="2000" noProof="1" smtClean="0">
                <a:hlinkClick r:id="rId6"/>
              </a:rPr>
              <a:t>http://discussion.autodesk.com</a:t>
            </a:r>
            <a:r>
              <a:rPr lang="en-US" sz="2000" noProof="1" smtClean="0"/>
              <a:t> &gt; Revit API</a:t>
            </a:r>
            <a:endParaRPr lang="en-GB" sz="2000" smtClean="0"/>
          </a:p>
          <a:p>
            <a:pPr>
              <a:defRPr/>
            </a:pPr>
            <a:r>
              <a:rPr lang="en-GB" smtClean="0"/>
              <a:t>API Training Classes</a:t>
            </a:r>
            <a:r>
              <a:rPr lang="en-GB" smtClean="0">
                <a:solidFill>
                  <a:schemeClr val="accent1"/>
                </a:solidFill>
              </a:rPr>
              <a:t> – Leave Business Card for Free Training</a:t>
            </a:r>
          </a:p>
          <a:p>
            <a:pPr lvl="1">
              <a:spcBef>
                <a:spcPts val="300"/>
              </a:spcBef>
              <a:buNone/>
              <a:defRPr/>
            </a:pPr>
            <a:r>
              <a:rPr lang="en-GB" sz="2000" noProof="1" smtClean="0">
                <a:hlinkClick r:id="rId6"/>
              </a:rPr>
              <a:t>http://</a:t>
            </a:r>
            <a:r>
              <a:rPr lang="en-GB" sz="2000" noProof="1" smtClean="0">
                <a:hlinkClick r:id="rId7"/>
              </a:rPr>
              <a:t>www.autodesk.com/apitraining</a:t>
            </a:r>
            <a:endParaRPr lang="en-GB" sz="2000" noProof="1" smtClean="0"/>
          </a:p>
          <a:p>
            <a:pPr>
              <a:defRPr/>
            </a:pPr>
            <a:r>
              <a:rPr lang="en-GB" smtClean="0"/>
              <a:t>ADN, The Autodesk Developer Network</a:t>
            </a:r>
          </a:p>
          <a:p>
            <a:pPr lvl="1">
              <a:spcBef>
                <a:spcPts val="300"/>
              </a:spcBef>
              <a:buNone/>
              <a:defRPr/>
            </a:pPr>
            <a:r>
              <a:rPr lang="en-GB" sz="2000" noProof="1" smtClean="0">
                <a:hlinkClick r:id="rId6"/>
              </a:rPr>
              <a:t>http://</a:t>
            </a:r>
            <a:r>
              <a:rPr lang="en-GB" sz="2000" noProof="1" smtClean="0">
                <a:hlinkClick r:id="rId8"/>
              </a:rPr>
              <a:t>www.autodesk.com/</a:t>
            </a:r>
            <a:r>
              <a:rPr lang="en-US" sz="2000" smtClean="0">
                <a:hlinkClick r:id="rId8"/>
              </a:rPr>
              <a:t>joinadn</a:t>
            </a:r>
            <a:endParaRPr lang="en-US" sz="2000" smtClean="0"/>
          </a:p>
          <a:p>
            <a:pPr marL="265113" indent="-265113">
              <a:defRPr/>
            </a:pPr>
            <a:r>
              <a:rPr lang="en-GB" smtClean="0"/>
              <a:t>DevHelp Online for ADN members</a:t>
            </a:r>
          </a:p>
          <a:p>
            <a:pPr lvl="1">
              <a:lnSpc>
                <a:spcPct val="90000"/>
              </a:lnSpc>
              <a:spcBef>
                <a:spcPts val="300"/>
              </a:spcBef>
              <a:buNone/>
              <a:defRPr/>
            </a:pPr>
            <a:r>
              <a:rPr lang="en-GB" sz="2000" noProof="1" smtClean="0">
                <a:hlinkClick r:id="rId9"/>
              </a:rPr>
              <a:t>http://adn.autodesk.com</a:t>
            </a:r>
            <a:endParaRPr lang="en-GB" sz="2000" noProof="1" smtClean="0"/>
          </a:p>
          <a:p>
            <a:pPr marL="265113" indent="-265113">
              <a:defRPr/>
            </a:pPr>
            <a:r>
              <a:rPr lang="en-US" smtClean="0"/>
              <a:t>The Building Coder, a </a:t>
            </a:r>
            <a:r>
              <a:rPr lang="en-GB" smtClean="0"/>
              <a:t>Revit API Blog</a:t>
            </a:r>
          </a:p>
          <a:p>
            <a:pPr lvl="1">
              <a:lnSpc>
                <a:spcPct val="90000"/>
              </a:lnSpc>
              <a:spcBef>
                <a:spcPts val="300"/>
              </a:spcBef>
              <a:buNone/>
              <a:defRPr/>
            </a:pPr>
            <a:r>
              <a:rPr lang="en-GB" sz="2000" noProof="1" smtClean="0">
                <a:hlinkClick r:id="rId9"/>
              </a:rPr>
              <a:t>http://thebuildingcoder.typepad.com</a:t>
            </a:r>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1677987"/>
            <a:ext cx="13011150" cy="933449"/>
          </a:xfrm>
        </p:spPr>
        <p:txBody>
          <a:bodyPr/>
          <a:lstStyle/>
          <a:p>
            <a:pPr algn="ctr" eaLnBrk="1" hangingPunct="1"/>
            <a:r>
              <a:rPr lang="en-GB" smtClean="0"/>
              <a:t>Meet The Experts</a:t>
            </a:r>
          </a:p>
        </p:txBody>
      </p:sp>
      <p:sp>
        <p:nvSpPr>
          <p:cNvPr id="147459" name="Rectangle 3"/>
          <p:cNvSpPr>
            <a:spLocks noGrp="1" noChangeArrowheads="1"/>
          </p:cNvSpPr>
          <p:nvPr>
            <p:ph type="body" idx="1"/>
          </p:nvPr>
        </p:nvSpPr>
        <p:spPr>
          <a:xfrm>
            <a:off x="0" y="3278187"/>
            <a:ext cx="13011150" cy="3124200"/>
          </a:xfrm>
        </p:spPr>
        <p:txBody>
          <a:bodyPr/>
          <a:lstStyle/>
          <a:p>
            <a:pPr algn="ctr">
              <a:spcBef>
                <a:spcPts val="6000"/>
              </a:spcBef>
              <a:buNone/>
              <a:defRPr/>
            </a:pPr>
            <a:r>
              <a:rPr lang="en-US" sz="4800" b="1" smtClean="0"/>
              <a:t>DE315-1</a:t>
            </a:r>
            <a:r>
              <a:rPr lang="en-US" sz="4800" smtClean="0"/>
              <a:t> AEC API Talk</a:t>
            </a:r>
          </a:p>
          <a:p>
            <a:pPr lvl="1" algn="ctr">
              <a:lnSpc>
                <a:spcPct val="90000"/>
              </a:lnSpc>
              <a:buNone/>
              <a:defRPr/>
            </a:pPr>
            <a:r>
              <a:rPr lang="en-US" sz="3200" smtClean="0"/>
              <a:t>Thu. 12/4 3:15 pm - 4:45 pm</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1735138"/>
            <a:ext cx="13011150" cy="933449"/>
          </a:xfrm>
        </p:spPr>
        <p:txBody>
          <a:bodyPr/>
          <a:lstStyle/>
          <a:p>
            <a:pPr algn="ctr" eaLnBrk="1" hangingPunct="1"/>
            <a:r>
              <a:rPr lang="en-GB" smtClean="0"/>
              <a:t>Thank you!</a:t>
            </a:r>
          </a:p>
        </p:txBody>
      </p:sp>
      <p:sp>
        <p:nvSpPr>
          <p:cNvPr id="147459" name="Rectangle 3"/>
          <p:cNvSpPr>
            <a:spLocks noGrp="1" noChangeArrowheads="1"/>
          </p:cNvSpPr>
          <p:nvPr>
            <p:ph type="body" idx="1"/>
          </p:nvPr>
        </p:nvSpPr>
        <p:spPr>
          <a:xfrm>
            <a:off x="0" y="3278187"/>
            <a:ext cx="13011150" cy="3124200"/>
          </a:xfrm>
        </p:spPr>
        <p:txBody>
          <a:bodyPr/>
          <a:lstStyle/>
          <a:p>
            <a:pPr algn="ctr" eaLnBrk="1" hangingPunct="1">
              <a:buFontTx/>
              <a:buNone/>
            </a:pPr>
            <a:r>
              <a:rPr lang="en-GB" sz="2800" smtClean="0"/>
              <a:t>Thank you very much for your interest and attention!</a:t>
            </a:r>
          </a:p>
          <a:p>
            <a:pPr algn="ctr" eaLnBrk="1" hangingPunct="1">
              <a:buFontTx/>
              <a:buNone/>
            </a:pPr>
            <a:r>
              <a:rPr lang="en-GB" sz="2800" smtClean="0"/>
              <a:t>Much success with the Revit API and your application development!</a:t>
            </a:r>
          </a:p>
          <a:p>
            <a:pPr marL="0" indent="0" algn="ctr">
              <a:buNone/>
            </a:pPr>
            <a:r>
              <a:rPr lang="en-US" sz="2800" smtClean="0"/>
              <a:t>Please complete the session survey</a:t>
            </a:r>
          </a:p>
          <a:p>
            <a:pPr marL="0" indent="0" algn="ctr">
              <a:buNone/>
            </a:pPr>
            <a:r>
              <a:rPr lang="en-US" sz="2800" smtClean="0"/>
              <a:t>Course id is </a:t>
            </a:r>
            <a:r>
              <a:rPr lang="en-US" sz="2800" b="1" smtClean="0"/>
              <a:t>DE301-2</a:t>
            </a:r>
            <a:endParaRPr lang="en-GB" sz="280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background2.jpg"/>
          <p:cNvPicPr>
            <a:picLocks noChangeAspect="1"/>
          </p:cNvPicPr>
          <p:nvPr/>
        </p:nvPicPr>
        <p:blipFill>
          <a:blip r:embed="rId3">
            <a:lum bright="-100000" contrast="100000"/>
          </a:blip>
          <a:stretch>
            <a:fillRect/>
          </a:stretch>
        </p:blipFill>
        <p:spPr bwMode="auto">
          <a:xfrm>
            <a:off x="3175" y="1588"/>
            <a:ext cx="13004800" cy="9753600"/>
          </a:xfrm>
          <a:prstGeom prst="rect">
            <a:avLst/>
          </a:prstGeom>
          <a:noFill/>
          <a:ln>
            <a:noFill/>
          </a:ln>
        </p:spPr>
      </p:pic>
      <p:pic>
        <p:nvPicPr>
          <p:cNvPr id="7171" name="Picture 7" descr="AU_LOGO.jpg"/>
          <p:cNvPicPr>
            <a:picLocks noChangeAspect="1"/>
          </p:cNvPicPr>
          <p:nvPr/>
        </p:nvPicPr>
        <p:blipFill>
          <a:blip r:embed="rId4"/>
          <a:srcRect/>
          <a:stretch>
            <a:fillRect/>
          </a:stretch>
        </p:blipFill>
        <p:spPr bwMode="auto">
          <a:xfrm>
            <a:off x="5286375" y="1449387"/>
            <a:ext cx="2286000" cy="2286000"/>
          </a:xfrm>
          <a:prstGeom prst="rect">
            <a:avLst/>
          </a:prstGeom>
          <a:noFill/>
          <a:ln w="9525">
            <a:noFill/>
            <a:miter lim="800000"/>
            <a:headEnd/>
            <a:tailEnd/>
          </a:ln>
        </p:spPr>
      </p:pic>
      <p:sp>
        <p:nvSpPr>
          <p:cNvPr id="5" name="Title 4"/>
          <p:cNvSpPr>
            <a:spLocks noGrp="1"/>
          </p:cNvSpPr>
          <p:nvPr>
            <p:ph type="title"/>
          </p:nvPr>
        </p:nvSpPr>
        <p:spPr>
          <a:xfrm>
            <a:off x="3000375" y="6535738"/>
            <a:ext cx="7359651" cy="2381249"/>
          </a:xfrm>
        </p:spPr>
        <p:txBody>
          <a:bodyPr/>
          <a:lstStyle/>
          <a:p>
            <a:r>
              <a:rPr lang="en-GB" sz="19900" smtClean="0">
                <a:latin typeface="Stylus BT" pitchFamily="34" charset="0"/>
              </a:rPr>
              <a:t>&amp; </a:t>
            </a:r>
            <a:r>
              <a:rPr lang="en-GB" sz="19900" smtClean="0">
                <a:solidFill>
                  <a:srgbClr val="FF0000"/>
                </a:solidFill>
                <a:latin typeface="Stylus BT" pitchFamily="34" charset="0"/>
              </a:rPr>
              <a:t>YOU</a:t>
            </a:r>
            <a:endParaRPr lang="en-GB" sz="19900">
              <a:solidFill>
                <a:srgbClr val="FF0000"/>
              </a:solidFill>
              <a:latin typeface="Stylus BT" pitchFamily="34" charset="0"/>
            </a:endParaRPr>
          </a:p>
        </p:txBody>
      </p:sp>
      <p:pic>
        <p:nvPicPr>
          <p:cNvPr id="7" name="Picture 6" descr="autodesk_logo_big_grey.png"/>
          <p:cNvPicPr>
            <a:picLocks noChangeAspect="1"/>
          </p:cNvPicPr>
          <p:nvPr/>
        </p:nvPicPr>
        <p:blipFill>
          <a:blip r:embed="rId5">
            <a:lum bright="-6000" contrast="45000"/>
          </a:blip>
          <a:stretch>
            <a:fillRect/>
          </a:stretch>
        </p:blipFill>
        <p:spPr>
          <a:xfrm>
            <a:off x="-743" y="4497385"/>
            <a:ext cx="13012636" cy="2286002"/>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Revit MEP API</a:t>
            </a:r>
          </a:p>
        </p:txBody>
      </p:sp>
      <p:sp>
        <p:nvSpPr>
          <p:cNvPr id="10243" name="Rectangle 3"/>
          <p:cNvSpPr>
            <a:spLocks noGrp="1" noChangeArrowheads="1"/>
          </p:cNvSpPr>
          <p:nvPr>
            <p:ph type="body" idx="1"/>
          </p:nvPr>
        </p:nvSpPr>
        <p:spPr>
          <a:xfrm>
            <a:off x="715497" y="2010076"/>
            <a:ext cx="11581278" cy="7283704"/>
          </a:xfrm>
        </p:spPr>
        <p:txBody>
          <a:bodyPr/>
          <a:lstStyle/>
          <a:p>
            <a:pPr eaLnBrk="1" hangingPunct="1">
              <a:buFontTx/>
              <a:buNone/>
            </a:pPr>
            <a:r>
              <a:rPr lang="en-US" smtClean="0"/>
              <a:t>RME specific API</a:t>
            </a:r>
          </a:p>
          <a:p>
            <a:pPr lvl="1" eaLnBrk="1" hangingPunct="1"/>
            <a:r>
              <a:rPr lang="en-US" smtClean="0"/>
              <a:t>Included in RevitAPI.dll</a:t>
            </a:r>
          </a:p>
          <a:p>
            <a:pPr lvl="1" eaLnBrk="1" hangingPunct="1"/>
            <a:r>
              <a:rPr lang="en-US" smtClean="0"/>
              <a:t>Specific additional features for RME</a:t>
            </a:r>
          </a:p>
          <a:p>
            <a:pPr lvl="1" eaLnBrk="1" hangingPunct="1"/>
            <a:r>
              <a:rPr lang="en-US" smtClean="0"/>
              <a:t>First introduced in 2009</a:t>
            </a:r>
          </a:p>
          <a:p>
            <a:pPr eaLnBrk="1" hangingPunct="1">
              <a:buNone/>
            </a:pPr>
            <a:r>
              <a:rPr lang="en-US" smtClean="0"/>
              <a:t>New classes and properties added</a:t>
            </a:r>
          </a:p>
          <a:p>
            <a:pPr lvl="1" fontAlgn="auto" hangingPunct="1"/>
            <a:r>
              <a:rPr lang="en-US" smtClean="0"/>
              <a:t>ElectricalEquipment, LightingDevice, LightingFixture</a:t>
            </a:r>
            <a:endParaRPr lang="en-GB" smtClean="0"/>
          </a:p>
          <a:p>
            <a:pPr lvl="1" fontAlgn="auto" hangingPunct="1"/>
            <a:r>
              <a:rPr lang="en-US" smtClean="0"/>
              <a:t>MechanicalEquipment</a:t>
            </a:r>
          </a:p>
          <a:p>
            <a:pPr lvl="1" fontAlgn="auto" hangingPunct="1"/>
            <a:r>
              <a:rPr lang="en-US" smtClean="0"/>
              <a:t>FamilyInstance.MEPModel</a:t>
            </a:r>
          </a:p>
          <a:p>
            <a:pPr>
              <a:buNone/>
            </a:pPr>
            <a:r>
              <a:rPr lang="en-GB" smtClean="0"/>
              <a:t>Create and modify elements of categories</a:t>
            </a:r>
          </a:p>
          <a:p>
            <a:pPr lvl="1" fontAlgn="auto" hangingPunct="1"/>
            <a:r>
              <a:rPr lang="en-US" smtClean="0"/>
              <a:t>Connector, ElectricalSystem</a:t>
            </a:r>
          </a:p>
          <a:p>
            <a:pPr lvl="1" fontAlgn="auto" hangingPunct="1"/>
            <a:r>
              <a:rPr lang="en-US" smtClean="0"/>
              <a:t>Space, Zone, Space Tag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MEP Project Info and gbXML</a:t>
            </a:r>
          </a:p>
        </p:txBody>
      </p:sp>
      <p:sp>
        <p:nvSpPr>
          <p:cNvPr id="10243" name="Rectangle 3"/>
          <p:cNvSpPr>
            <a:spLocks noGrp="1" noChangeArrowheads="1"/>
          </p:cNvSpPr>
          <p:nvPr>
            <p:ph type="body" idx="1"/>
          </p:nvPr>
        </p:nvSpPr>
        <p:spPr>
          <a:xfrm>
            <a:off x="715497" y="2010076"/>
            <a:ext cx="11581278" cy="7283704"/>
          </a:xfrm>
        </p:spPr>
        <p:txBody>
          <a:bodyPr/>
          <a:lstStyle/>
          <a:p>
            <a:pPr fontAlgn="auto" hangingPunct="1">
              <a:buNone/>
            </a:pPr>
            <a:r>
              <a:rPr lang="en-US" smtClean="0"/>
              <a:t>MEP Project Info</a:t>
            </a:r>
          </a:p>
          <a:p>
            <a:pPr lvl="1" fontAlgn="auto" hangingPunct="1"/>
            <a:r>
              <a:rPr lang="en-US" smtClean="0"/>
              <a:t>Access through ProjectInfo.gbXMLSettings</a:t>
            </a:r>
          </a:p>
          <a:p>
            <a:pPr lvl="1"/>
            <a:r>
              <a:rPr lang="en-US" smtClean="0"/>
              <a:t>Data includes PostalCode, ProjectLocation, BuildingService, BuildingConstruction, GroundPlane, ShadingSurfaces, ProjectPhase</a:t>
            </a:r>
          </a:p>
          <a:p>
            <a:pPr>
              <a:spcBef>
                <a:spcPts val="1800"/>
              </a:spcBef>
              <a:spcAft>
                <a:spcPts val="1200"/>
              </a:spcAft>
              <a:buNone/>
            </a:pPr>
            <a:r>
              <a:rPr lang="en-US" smtClean="0"/>
              <a:t>Green Building XML export</a:t>
            </a:r>
            <a:endParaRPr lang="en-GB" smtClean="0"/>
          </a:p>
          <a:p>
            <a:pPr lvl="3"/>
            <a:r>
              <a:rPr lang="en-US" sz="2400" smtClean="0"/>
              <a:t>Document.Export( </a:t>
            </a:r>
          </a:p>
          <a:p>
            <a:pPr lvl="3"/>
            <a:r>
              <a:rPr lang="en-US" sz="2400" smtClean="0"/>
              <a:t>  string folder, </a:t>
            </a:r>
          </a:p>
          <a:p>
            <a:pPr lvl="3"/>
            <a:r>
              <a:rPr lang="en-US" sz="2400" smtClean="0"/>
              <a:t>  string name, </a:t>
            </a:r>
          </a:p>
          <a:p>
            <a:pPr lvl="3"/>
            <a:r>
              <a:rPr lang="en-US" sz="2400" smtClean="0"/>
              <a:t>  GBXMLExportOptions );</a:t>
            </a:r>
            <a:endParaRPr lang="en-US" sz="36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RME Spaces and Zones</a:t>
            </a:r>
          </a:p>
        </p:txBody>
      </p:sp>
      <p:sp>
        <p:nvSpPr>
          <p:cNvPr id="10243" name="Rectangle 3"/>
          <p:cNvSpPr>
            <a:spLocks noGrp="1" noChangeArrowheads="1"/>
          </p:cNvSpPr>
          <p:nvPr>
            <p:ph type="body" idx="1"/>
          </p:nvPr>
        </p:nvSpPr>
        <p:spPr>
          <a:xfrm>
            <a:off x="454036" y="1931008"/>
            <a:ext cx="12557114" cy="6376379"/>
          </a:xfrm>
        </p:spPr>
        <p:txBody>
          <a:bodyPr/>
          <a:lstStyle/>
          <a:p>
            <a:pPr fontAlgn="auto" hangingPunct="1">
              <a:buNone/>
            </a:pPr>
            <a:r>
              <a:rPr lang="en-US" sz="2800" smtClean="0"/>
              <a:t>2009 improved workflow between Architecture and MEP</a:t>
            </a:r>
          </a:p>
          <a:p>
            <a:pPr fontAlgn="auto" hangingPunct="1">
              <a:buNone/>
            </a:pPr>
            <a:r>
              <a:rPr lang="en-US" sz="2800" smtClean="0"/>
              <a:t>2008: MEP user has to Copy/Monitor rooms from architect</a:t>
            </a:r>
          </a:p>
          <a:p>
            <a:pPr fontAlgn="auto" hangingPunct="1">
              <a:buNone/>
            </a:pPr>
            <a:r>
              <a:rPr lang="en-US" sz="2800" smtClean="0"/>
              <a:t>Rooms were unsuitable: wrong height, often too large for analysed region</a:t>
            </a:r>
          </a:p>
          <a:p>
            <a:pPr fontAlgn="auto" hangingPunct="1">
              <a:buNone/>
            </a:pPr>
            <a:r>
              <a:rPr lang="en-US" sz="2800" smtClean="0"/>
              <a:t>2009: use Space instead of Room, and Zone to manage spaces</a:t>
            </a:r>
          </a:p>
          <a:p>
            <a:pPr fontAlgn="auto" hangingPunct="1">
              <a:buNone/>
            </a:pPr>
            <a:r>
              <a:rPr lang="en-US" sz="2800" smtClean="0"/>
              <a:t>Subdivide room into exterior and interior subspaces</a:t>
            </a:r>
          </a:p>
          <a:p>
            <a:pPr fontAlgn="auto" hangingPunct="1">
              <a:buNone/>
            </a:pPr>
            <a:r>
              <a:rPr lang="en-US" sz="2800" smtClean="0"/>
              <a:t>Upgrading a 2008 project to 2009 converts Copy/Monitored rooms to spaces</a:t>
            </a:r>
          </a:p>
          <a:p>
            <a:pPr fontAlgn="auto" hangingPunct="1">
              <a:buNone/>
            </a:pPr>
            <a:r>
              <a:rPr lang="en-US" sz="2800" smtClean="0"/>
              <a:t>Our HVAC sample application uses spaces instead of rooms</a:t>
            </a:r>
          </a:p>
          <a:p>
            <a:pPr fontAlgn="auto" hangingPunct="1">
              <a:buNone/>
            </a:pPr>
            <a:r>
              <a:rPr lang="en-US" sz="2800" smtClean="0"/>
              <a:t>More info is available at</a:t>
            </a:r>
          </a:p>
          <a:p>
            <a:pPr lvl="1" fontAlgn="auto" hangingPunct="1">
              <a:buNone/>
            </a:pPr>
            <a:r>
              <a:rPr lang="en-US" smtClean="0">
                <a:hlinkClick r:id="rId3"/>
              </a:rPr>
              <a:t>http://inside-the-system.typepad.com/my_weblog/2008/</a:t>
            </a:r>
            <a:endParaRPr lang="en-US" smtClean="0"/>
          </a:p>
          <a:p>
            <a:pPr lvl="1" fontAlgn="auto" hangingPunct="1"/>
            <a:r>
              <a:rPr lang="en-US" sz="2400" smtClean="0"/>
              <a:t>02/a-volume-for-en.html  (20 Feb)</a:t>
            </a:r>
          </a:p>
          <a:p>
            <a:pPr lvl="1" fontAlgn="auto" hangingPunct="1">
              <a:spcBef>
                <a:spcPts val="0"/>
              </a:spcBef>
            </a:pPr>
            <a:r>
              <a:rPr lang="en-US" sz="2400" smtClean="0"/>
              <a:t>02/space-creation.html  (21 Feb)</a:t>
            </a:r>
          </a:p>
          <a:p>
            <a:pPr lvl="1" fontAlgn="auto" hangingPunct="1">
              <a:spcBef>
                <a:spcPts val="0"/>
              </a:spcBef>
            </a:pPr>
            <a:r>
              <a:rPr lang="en-US" sz="2400" smtClean="0"/>
              <a:t>03/space-creation.html  (03 March) </a:t>
            </a:r>
          </a:p>
          <a:p>
            <a:pPr lvl="1" fontAlgn="auto" hangingPunct="1">
              <a:spcBef>
                <a:spcPts val="0"/>
              </a:spcBef>
            </a:pPr>
            <a:r>
              <a:rPr lang="en-US" sz="2400" smtClean="0"/>
              <a:t>03/let-there-be-zo.html (17 March)</a:t>
            </a:r>
          </a:p>
          <a:p>
            <a:pPr lvl="1" fontAlgn="auto" hangingPunct="1">
              <a:spcBef>
                <a:spcPts val="0"/>
              </a:spcBef>
            </a:pPr>
            <a:r>
              <a:rPr lang="en-US" sz="2400" smtClean="0"/>
              <a:t>03/zoning-it-up.html  (19 March)</a:t>
            </a:r>
          </a:p>
          <a:p>
            <a:pPr lvl="1" fontAlgn="auto" hangingPunct="1">
              <a:spcBef>
                <a:spcPts val="0"/>
              </a:spcBef>
            </a:pPr>
            <a:r>
              <a:rPr lang="en-US" sz="2400" smtClean="0"/>
              <a:t>03/building-perfor.html   (31 March)</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RME API Update in WU2</a:t>
            </a:r>
          </a:p>
        </p:txBody>
      </p:sp>
      <p:sp>
        <p:nvSpPr>
          <p:cNvPr id="10243" name="Rectangle 3"/>
          <p:cNvSpPr>
            <a:spLocks noGrp="1" noChangeArrowheads="1"/>
          </p:cNvSpPr>
          <p:nvPr>
            <p:ph type="body" idx="1"/>
          </p:nvPr>
        </p:nvSpPr>
        <p:spPr>
          <a:xfrm>
            <a:off x="454035" y="2010076"/>
            <a:ext cx="11537940" cy="6830711"/>
          </a:xfrm>
        </p:spPr>
        <p:txBody>
          <a:bodyPr/>
          <a:lstStyle/>
          <a:p>
            <a:pPr fontAlgn="auto" hangingPunct="1">
              <a:buNone/>
            </a:pPr>
            <a:r>
              <a:rPr lang="en-US" sz="3400" smtClean="0"/>
              <a:t>Samples included here use RME API from web update 2</a:t>
            </a:r>
          </a:p>
          <a:p>
            <a:pPr fontAlgn="auto" hangingPunct="1">
              <a:spcBef>
                <a:spcPts val="0"/>
              </a:spcBef>
              <a:buNone/>
            </a:pPr>
            <a:r>
              <a:rPr lang="en-US" sz="3400" smtClean="0"/>
              <a:t>Updated RevitAPI.dll adresses two issues</a:t>
            </a:r>
          </a:p>
          <a:p>
            <a:pPr marL="719138" lvl="1" indent="-365125" fontAlgn="auto" hangingPunct="1">
              <a:spcBef>
                <a:spcPts val="2400"/>
              </a:spcBef>
            </a:pPr>
            <a:r>
              <a:rPr lang="en-US" smtClean="0"/>
              <a:t>Implemented FamilyInstance space property </a:t>
            </a:r>
            <a:br>
              <a:rPr lang="en-US" smtClean="0"/>
            </a:br>
            <a:r>
              <a:rPr lang="en-US" smtClean="0"/>
              <a:t>and get_Space( phase ) method</a:t>
            </a:r>
          </a:p>
          <a:p>
            <a:pPr marL="2545550" lvl="3" indent="-1020930">
              <a:spcBef>
                <a:spcPts val="1707"/>
              </a:spcBef>
            </a:pPr>
            <a:r>
              <a:rPr lang="en-US" smtClean="0"/>
              <a:t>FamilyInstance fi; // get an instance</a:t>
            </a:r>
            <a:endParaRPr lang="en-GB" smtClean="0"/>
          </a:p>
          <a:p>
            <a:pPr marL="2545550" lvl="3" indent="-1020930"/>
            <a:r>
              <a:rPr lang="en-US" smtClean="0"/>
              <a:t>Space space = fi.Space; // query the space in which the</a:t>
            </a:r>
          </a:p>
          <a:p>
            <a:pPr marL="2545550" lvl="3" indent="-1020930"/>
            <a:r>
              <a:rPr lang="en-US" smtClean="0"/>
              <a:t>    // instance is located during the last phase</a:t>
            </a:r>
          </a:p>
          <a:p>
            <a:pPr marL="2545550" lvl="3" indent="-1020930"/>
            <a:r>
              <a:rPr lang="en-US" smtClean="0"/>
              <a:t>Space space2 = fi.get_Space( phase ); // query the space </a:t>
            </a:r>
          </a:p>
          <a:p>
            <a:pPr marL="2545550" lvl="3" indent="-1020930"/>
            <a:r>
              <a:rPr lang="en-US" smtClean="0"/>
              <a:t>    // in which the instance is located in the given phase</a:t>
            </a:r>
            <a:endParaRPr lang="en-GB" smtClean="0"/>
          </a:p>
          <a:p>
            <a:pPr marL="719138" lvl="1" indent="-365125" fontAlgn="auto" hangingPunct="1">
              <a:spcBef>
                <a:spcPts val="2400"/>
              </a:spcBef>
            </a:pPr>
            <a:r>
              <a:rPr lang="en-US" smtClean="0"/>
              <a:t>ConnectorManager.Connectors property providing access to the electrical system returns logical as well as physical type connectors</a:t>
            </a:r>
          </a:p>
          <a:p>
            <a:pPr marL="2041860" lvl="3" indent="-517242">
              <a:spcBef>
                <a:spcPts val="1707"/>
              </a:spcBef>
            </a:pPr>
            <a:r>
              <a:rPr lang="en-US" smtClean="0"/>
              <a:t>ElectricalSystem sys;</a:t>
            </a:r>
            <a:endParaRPr lang="en-GB" smtClean="0"/>
          </a:p>
          <a:p>
            <a:pPr marL="2041860" lvl="3" indent="-517242"/>
            <a:r>
              <a:rPr lang="en-US" smtClean="0"/>
              <a:t>ConnectorSet connectors = sys.ConnectorManager.Connectors;</a:t>
            </a:r>
            <a:endParaRPr lang="en-US" sz="28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4036" y="4291174"/>
            <a:ext cx="5441939" cy="2104934"/>
          </a:xfrm>
        </p:spPr>
        <p:txBody>
          <a:bodyPr/>
          <a:lstStyle/>
          <a:p>
            <a:pPr eaLnBrk="1" hangingPunct="1"/>
            <a:r>
              <a:rPr lang="en-GB" dirty="0" smtClean="0"/>
              <a:t>Revit </a:t>
            </a:r>
            <a:r>
              <a:rPr lang="en-GB" smtClean="0"/>
              <a:t>MEP SDK Samples</a:t>
            </a:r>
            <a:endParaRPr lang="en-GB"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7346</Words>
  <Application>Microsoft Office PowerPoint</Application>
  <PresentationFormat>Custom</PresentationFormat>
  <Paragraphs>524</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ADSK_Dark</vt:lpstr>
      <vt:lpstr>The Ins and Outs of Revit® MEP Programming</vt:lpstr>
      <vt:lpstr>About the Presenter</vt:lpstr>
      <vt:lpstr>Agenda</vt:lpstr>
      <vt:lpstr>Revit API</vt:lpstr>
      <vt:lpstr>Revit MEP API</vt:lpstr>
      <vt:lpstr>MEP Project Info and gbXML</vt:lpstr>
      <vt:lpstr>RME Spaces and Zones</vt:lpstr>
      <vt:lpstr>RME API Update in WU2</vt:lpstr>
      <vt:lpstr>Revit MEP SDK Samples</vt:lpstr>
      <vt:lpstr>AddSpaceAndZone</vt:lpstr>
      <vt:lpstr>PowerCircuit</vt:lpstr>
      <vt:lpstr>RME HVAC Sample</vt:lpstr>
      <vt:lpstr>HVAC Task</vt:lpstr>
      <vt:lpstr>HVAC Engineering Workflow</vt:lpstr>
      <vt:lpstr>Room Supply Airflow</vt:lpstr>
      <vt:lpstr>Heating/Cooling Load Calculation</vt:lpstr>
      <vt:lpstr>HVAC Sample Commands</vt:lpstr>
      <vt:lpstr>RME HVAC Sample History</vt:lpstr>
      <vt:lpstr>RME HVAC Sample</vt:lpstr>
      <vt:lpstr>Modify Revit.ini</vt:lpstr>
      <vt:lpstr>External Application</vt:lpstr>
      <vt:lpstr>External Application Menu</vt:lpstr>
      <vt:lpstr>Air Terminal Layout</vt:lpstr>
      <vt:lpstr>Assign Flow to Terminals</vt:lpstr>
      <vt:lpstr>Assign Flow to Terminals</vt:lpstr>
      <vt:lpstr>Size Air Terminals</vt:lpstr>
      <vt:lpstr>Size Air Terminals</vt:lpstr>
      <vt:lpstr>Calculate Flow Density</vt:lpstr>
      <vt:lpstr>Flow Density Colour Fill</vt:lpstr>
      <vt:lpstr>Find Unhosted Elements</vt:lpstr>
      <vt:lpstr>About Form</vt:lpstr>
      <vt:lpstr>Progress Bar</vt:lpstr>
      <vt:lpstr>RME Electrical Sample</vt:lpstr>
      <vt:lpstr>Exploration and Development Steps</vt:lpstr>
      <vt:lpstr>RME Electrical Sample Commands</vt:lpstr>
      <vt:lpstr>Reproducing the System Browser Structure</vt:lpstr>
      <vt:lpstr>System Browser Structure</vt:lpstr>
      <vt:lpstr>Initial Connection Hierarchy Tree</vt:lpstr>
      <vt:lpstr>Connection hierarchy tree</vt:lpstr>
      <vt:lpstr>Learning More</vt:lpstr>
      <vt:lpstr>Meet The Experts</vt:lpstr>
      <vt:lpstr>Thank you!</vt:lpstr>
      <vt:lpstr>&amp;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2008-07-25T23:38:01Z</dcterms:created>
  <dcterms:modified xsi:type="dcterms:W3CDTF">2008-12-04T15:43:19Z</dcterms:modified>
</cp:coreProperties>
</file>