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33"/>
  </p:notesMasterIdLst>
  <p:handoutMasterIdLst>
    <p:handoutMasterId r:id="rId34"/>
  </p:handoutMasterIdLst>
  <p:sldIdLst>
    <p:sldId id="627" r:id="rId2"/>
    <p:sldId id="628" r:id="rId3"/>
    <p:sldId id="620" r:id="rId4"/>
    <p:sldId id="394" r:id="rId5"/>
    <p:sldId id="594" r:id="rId6"/>
    <p:sldId id="391" r:id="rId7"/>
    <p:sldId id="632" r:id="rId8"/>
    <p:sldId id="633" r:id="rId9"/>
    <p:sldId id="470" r:id="rId10"/>
    <p:sldId id="615" r:id="rId11"/>
    <p:sldId id="471" r:id="rId12"/>
    <p:sldId id="625" r:id="rId13"/>
    <p:sldId id="472" r:id="rId14"/>
    <p:sldId id="473" r:id="rId15"/>
    <p:sldId id="631" r:id="rId16"/>
    <p:sldId id="634" r:id="rId17"/>
    <p:sldId id="474" r:id="rId18"/>
    <p:sldId id="475" r:id="rId19"/>
    <p:sldId id="476" r:id="rId20"/>
    <p:sldId id="478" r:id="rId21"/>
    <p:sldId id="626" r:id="rId22"/>
    <p:sldId id="479" r:id="rId23"/>
    <p:sldId id="481" r:id="rId24"/>
    <p:sldId id="480" r:id="rId25"/>
    <p:sldId id="623" r:id="rId26"/>
    <p:sldId id="624" r:id="rId27"/>
    <p:sldId id="483" r:id="rId28"/>
    <p:sldId id="485" r:id="rId29"/>
    <p:sldId id="636" r:id="rId30"/>
    <p:sldId id="630" r:id="rId31"/>
    <p:sldId id="637" r:id="rId32"/>
  </p:sldIdLst>
  <p:sldSz cx="9144000" cy="6858000" type="screen4x3"/>
  <p:notesSz cx="6934200" cy="9220200"/>
  <p:defaultTextStyle>
    <a:defPPr>
      <a:defRPr lang="en-US"/>
    </a:defPPr>
    <a:lvl1pPr algn="l" rtl="0" fontAlgn="base">
      <a:spcBef>
        <a:spcPct val="0"/>
      </a:spcBef>
      <a:spcAft>
        <a:spcPct val="0"/>
      </a:spcAft>
      <a:defRPr sz="4800" kern="1200">
        <a:solidFill>
          <a:schemeClr val="bg1"/>
        </a:solidFill>
        <a:latin typeface="Arial" charset="0"/>
        <a:ea typeface="+mn-ea"/>
        <a:cs typeface="+mn-cs"/>
      </a:defRPr>
    </a:lvl1pPr>
    <a:lvl2pPr marL="457088" algn="l" rtl="0" fontAlgn="base">
      <a:spcBef>
        <a:spcPct val="0"/>
      </a:spcBef>
      <a:spcAft>
        <a:spcPct val="0"/>
      </a:spcAft>
      <a:defRPr sz="4800" kern="1200">
        <a:solidFill>
          <a:schemeClr val="bg1"/>
        </a:solidFill>
        <a:latin typeface="Arial" charset="0"/>
        <a:ea typeface="+mn-ea"/>
        <a:cs typeface="+mn-cs"/>
      </a:defRPr>
    </a:lvl2pPr>
    <a:lvl3pPr marL="914174" algn="l" rtl="0" fontAlgn="base">
      <a:spcBef>
        <a:spcPct val="0"/>
      </a:spcBef>
      <a:spcAft>
        <a:spcPct val="0"/>
      </a:spcAft>
      <a:defRPr sz="4800" kern="1200">
        <a:solidFill>
          <a:schemeClr val="bg1"/>
        </a:solidFill>
        <a:latin typeface="Arial" charset="0"/>
        <a:ea typeface="+mn-ea"/>
        <a:cs typeface="+mn-cs"/>
      </a:defRPr>
    </a:lvl3pPr>
    <a:lvl4pPr marL="1371262" algn="l" rtl="0" fontAlgn="base">
      <a:spcBef>
        <a:spcPct val="0"/>
      </a:spcBef>
      <a:spcAft>
        <a:spcPct val="0"/>
      </a:spcAft>
      <a:defRPr sz="4800" kern="1200">
        <a:solidFill>
          <a:schemeClr val="bg1"/>
        </a:solidFill>
        <a:latin typeface="Arial" charset="0"/>
        <a:ea typeface="+mn-ea"/>
        <a:cs typeface="+mn-cs"/>
      </a:defRPr>
    </a:lvl4pPr>
    <a:lvl5pPr marL="1828350" algn="l" rtl="0" fontAlgn="base">
      <a:spcBef>
        <a:spcPct val="0"/>
      </a:spcBef>
      <a:spcAft>
        <a:spcPct val="0"/>
      </a:spcAft>
      <a:defRPr sz="4800" kern="1200">
        <a:solidFill>
          <a:schemeClr val="bg1"/>
        </a:solidFill>
        <a:latin typeface="Arial" charset="0"/>
        <a:ea typeface="+mn-ea"/>
        <a:cs typeface="+mn-cs"/>
      </a:defRPr>
    </a:lvl5pPr>
    <a:lvl6pPr marL="2285438" algn="l" defTabSz="914174" rtl="0" eaLnBrk="1" latinLnBrk="0" hangingPunct="1">
      <a:defRPr sz="4800" kern="1200">
        <a:solidFill>
          <a:schemeClr val="bg1"/>
        </a:solidFill>
        <a:latin typeface="Arial" charset="0"/>
        <a:ea typeface="+mn-ea"/>
        <a:cs typeface="+mn-cs"/>
      </a:defRPr>
    </a:lvl6pPr>
    <a:lvl7pPr marL="2742525" algn="l" defTabSz="914174" rtl="0" eaLnBrk="1" latinLnBrk="0" hangingPunct="1">
      <a:defRPr sz="4800" kern="1200">
        <a:solidFill>
          <a:schemeClr val="bg1"/>
        </a:solidFill>
        <a:latin typeface="Arial" charset="0"/>
        <a:ea typeface="+mn-ea"/>
        <a:cs typeface="+mn-cs"/>
      </a:defRPr>
    </a:lvl7pPr>
    <a:lvl8pPr marL="3199612" algn="l" defTabSz="914174" rtl="0" eaLnBrk="1" latinLnBrk="0" hangingPunct="1">
      <a:defRPr sz="4800" kern="1200">
        <a:solidFill>
          <a:schemeClr val="bg1"/>
        </a:solidFill>
        <a:latin typeface="Arial" charset="0"/>
        <a:ea typeface="+mn-ea"/>
        <a:cs typeface="+mn-cs"/>
      </a:defRPr>
    </a:lvl8pPr>
    <a:lvl9pPr marL="3656699" algn="l" defTabSz="914174" rtl="0" eaLnBrk="1" latinLnBrk="0" hangingPunct="1">
      <a:defRPr sz="48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8B"/>
    <a:srgbClr val="000000"/>
    <a:srgbClr val="DDDDDD"/>
    <a:srgbClr val="969696"/>
    <a:srgbClr val="B2B2B2"/>
    <a:srgbClr val="00AADD"/>
    <a:srgbClr val="EE0066"/>
    <a:srgbClr val="99338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67" autoAdjust="0"/>
    <p:restoredTop sz="86415" autoAdjust="0"/>
  </p:normalViewPr>
  <p:slideViewPr>
    <p:cSldViewPr snapToObjects="1">
      <p:cViewPr varScale="1">
        <p:scale>
          <a:sx n="112" d="100"/>
          <a:sy n="112" d="100"/>
        </p:scale>
        <p:origin x="-54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96" d="100"/>
          <a:sy n="96" d="100"/>
        </p:scale>
        <p:origin x="-2574" y="-90"/>
      </p:cViewPr>
      <p:guideLst>
        <p:guide orient="horz" pos="2904"/>
        <p:guide pos="218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solidFill>
                  <a:schemeClr val="tx1"/>
                </a:solidFill>
              </a:defRPr>
            </a:lvl1pPr>
          </a:lstStyle>
          <a:p>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solidFill>
                  <a:schemeClr val="tx1"/>
                </a:solidFill>
              </a:defRPr>
            </a:lvl1pPr>
          </a:lstStyle>
          <a:p>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solidFill>
                  <a:schemeClr val="tx1"/>
                </a:solidFill>
              </a:defRPr>
            </a:lvl1pPr>
          </a:lstStyle>
          <a:p>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solidFill>
                  <a:schemeClr val="tx1"/>
                </a:solidFill>
              </a:defRPr>
            </a:lvl1pPr>
          </a:lstStyle>
          <a:p>
            <a:fld id="{83618264-8D1A-47CE-ADC1-9C999D191B4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solidFill>
                  <a:schemeClr val="tx1"/>
                </a:solidFill>
              </a:defRPr>
            </a:lvl1pPr>
          </a:lstStyle>
          <a:p>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solidFill>
                  <a:schemeClr val="tx1"/>
                </a:solidFill>
              </a:defRPr>
            </a:lvl1pPr>
          </a:lstStyle>
          <a:p>
            <a:endParaRPr lang="en-US"/>
          </a:p>
        </p:txBody>
      </p:sp>
      <p:sp>
        <p:nvSpPr>
          <p:cNvPr id="30724" name="Rectangle 4"/>
          <p:cNvSpPr>
            <a:spLocks noGrp="1" noRot="1" noChangeAspect="1" noChangeArrowheads="1" noTextEdit="1"/>
          </p:cNvSpPr>
          <p:nvPr>
            <p:ph type="sldImg" idx="2"/>
          </p:nvPr>
        </p:nvSpPr>
        <p:spPr bwMode="auto">
          <a:xfrm>
            <a:off x="1716088" y="692150"/>
            <a:ext cx="3597275"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solidFill>
                  <a:schemeClr val="tx1"/>
                </a:solidFill>
              </a:defRPr>
            </a:lvl1pPr>
          </a:lstStyle>
          <a:p>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solidFill>
                  <a:schemeClr val="tx1"/>
                </a:solidFill>
              </a:defRPr>
            </a:lvl1pPr>
          </a:lstStyle>
          <a:p>
            <a:fld id="{A9054FBC-ECB2-4F0B-BD57-DBB27D0A463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088" algn="l" rtl="0" eaLnBrk="0" fontAlgn="base" hangingPunct="0">
      <a:spcBef>
        <a:spcPct val="30000"/>
      </a:spcBef>
      <a:spcAft>
        <a:spcPct val="0"/>
      </a:spcAft>
      <a:defRPr sz="1200" kern="1200">
        <a:solidFill>
          <a:schemeClr val="tx1"/>
        </a:solidFill>
        <a:latin typeface="Arial" charset="0"/>
        <a:ea typeface="+mn-ea"/>
        <a:cs typeface="+mn-cs"/>
      </a:defRPr>
    </a:lvl2pPr>
    <a:lvl3pPr marL="914174" algn="l" rtl="0" eaLnBrk="0" fontAlgn="base" hangingPunct="0">
      <a:spcBef>
        <a:spcPct val="30000"/>
      </a:spcBef>
      <a:spcAft>
        <a:spcPct val="0"/>
      </a:spcAft>
      <a:defRPr sz="1200" kern="1200">
        <a:solidFill>
          <a:schemeClr val="tx1"/>
        </a:solidFill>
        <a:latin typeface="Arial" charset="0"/>
        <a:ea typeface="+mn-ea"/>
        <a:cs typeface="+mn-cs"/>
      </a:defRPr>
    </a:lvl3pPr>
    <a:lvl4pPr marL="1371262" algn="l" rtl="0" eaLnBrk="0" fontAlgn="base" hangingPunct="0">
      <a:spcBef>
        <a:spcPct val="30000"/>
      </a:spcBef>
      <a:spcAft>
        <a:spcPct val="0"/>
      </a:spcAft>
      <a:defRPr sz="1200" kern="1200">
        <a:solidFill>
          <a:schemeClr val="tx1"/>
        </a:solidFill>
        <a:latin typeface="Arial" charset="0"/>
        <a:ea typeface="+mn-ea"/>
        <a:cs typeface="+mn-cs"/>
      </a:defRPr>
    </a:lvl4pPr>
    <a:lvl5pPr marL="1828350" algn="l" rtl="0" eaLnBrk="0" fontAlgn="base" hangingPunct="0">
      <a:spcBef>
        <a:spcPct val="30000"/>
      </a:spcBef>
      <a:spcAft>
        <a:spcPct val="0"/>
      </a:spcAft>
      <a:defRPr sz="1200" kern="1200">
        <a:solidFill>
          <a:schemeClr val="tx1"/>
        </a:solidFill>
        <a:latin typeface="Arial" charset="0"/>
        <a:ea typeface="+mn-ea"/>
        <a:cs typeface="+mn-cs"/>
      </a:defRPr>
    </a:lvl5pPr>
    <a:lvl6pPr marL="2285438" algn="l" defTabSz="914174" rtl="0" eaLnBrk="1" latinLnBrk="0" hangingPunct="1">
      <a:defRPr sz="1200" kern="1200">
        <a:solidFill>
          <a:schemeClr val="tx1"/>
        </a:solidFill>
        <a:latin typeface="+mn-lt"/>
        <a:ea typeface="+mn-ea"/>
        <a:cs typeface="+mn-cs"/>
      </a:defRPr>
    </a:lvl6pPr>
    <a:lvl7pPr marL="2742525" algn="l" defTabSz="914174" rtl="0" eaLnBrk="1" latinLnBrk="0" hangingPunct="1">
      <a:defRPr sz="1200" kern="1200">
        <a:solidFill>
          <a:schemeClr val="tx1"/>
        </a:solidFill>
        <a:latin typeface="+mn-lt"/>
        <a:ea typeface="+mn-ea"/>
        <a:cs typeface="+mn-cs"/>
      </a:defRPr>
    </a:lvl7pPr>
    <a:lvl8pPr marL="3199612" algn="l" defTabSz="914174" rtl="0" eaLnBrk="1" latinLnBrk="0" hangingPunct="1">
      <a:defRPr sz="1200" kern="1200">
        <a:solidFill>
          <a:schemeClr val="tx1"/>
        </a:solidFill>
        <a:latin typeface="+mn-lt"/>
        <a:ea typeface="+mn-ea"/>
        <a:cs typeface="+mn-cs"/>
      </a:defRPr>
    </a:lvl8pPr>
    <a:lvl9pPr marL="3656699" algn="l" defTabSz="91417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mk:@MSITStore:C:\Dl\ADSK\Revit\RS%202008%20Beta1\Revit%202008%20SDK\RevitAPI%202008.chm::/Autodesk.Revit.Enums.TagOrientation.html" TargetMode="External"/><Relationship Id="rId3" Type="http://schemas.openxmlformats.org/officeDocument/2006/relationships/hyperlink" Target="mk:@MSITStore:C:\Dl\ADSK\Revit\RS%202008%20Beta1\Revit%202008%20SDK\RevitAPI%202008.chm::/Autodesk.Revit.Elements.IndependentTag.html" TargetMode="External"/><Relationship Id="rId7" Type="http://schemas.openxmlformats.org/officeDocument/2006/relationships/hyperlink" Target="mk:@MSITStore:C:\Dl\ADSK\Revit\RS%202008%20Beta1\Revit%202008%20SDK\RevitAPI%202008.chm::/Autodesk.Revit.Enums.TagMode.html"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msdn.microsoft.com/library/default.asp?url=/library/en-us/cpref/html/frlrfSystemBooleanClassTopic.asp" TargetMode="External"/><Relationship Id="rId5" Type="http://schemas.openxmlformats.org/officeDocument/2006/relationships/hyperlink" Target="mk:@MSITStore:C:\Dl\ADSK\Revit\RS%202008%20Beta1\Revit%202008%20SDK\RevitAPI%202008.chm::/Autodesk.Revit.Element.html" TargetMode="External"/><Relationship Id="rId4" Type="http://schemas.openxmlformats.org/officeDocument/2006/relationships/hyperlink" Target="mk:@MSITStore:C:\Dl\ADSK\Revit\RS%202008%20Beta1\Revit%202008%20SDK\RevitAPI%202008.chm::/Autodesk.Revit.Elements.View.html" TargetMode="External"/><Relationship Id="rId9" Type="http://schemas.openxmlformats.org/officeDocument/2006/relationships/hyperlink" Target="mk:@MSITStore:C:\Dl\ADSK\Revit\RS%202008%20Beta1\Revit%202008%20SDK\RevitAPI%202008.chm::/Autodesk.Revit.Geometry.XYZ.html"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msdn.microsoft.com/library/default.asp?url=/library/en-us/cpref/html/frlrfSystemStringClassTopic.asp" TargetMode="External"/><Relationship Id="rId3" Type="http://schemas.openxmlformats.org/officeDocument/2006/relationships/hyperlink" Target="mk:@MSITStore:C:\Dl\ADSK\Revit\RS%202008%20Beta1\Revit%202008%20SDK\RevitAPI%202008.chm::/Autodesk.Revit.Elements.TextNote.html" TargetMode="External"/><Relationship Id="rId7" Type="http://schemas.openxmlformats.org/officeDocument/2006/relationships/hyperlink" Target="mk:@MSITStore:C:\Dl\ADSK\Revit\RS%202008%20Beta1\Revit%202008%20SDK\RevitAPI%202008.chm::/Autodesk.Revit.Enums.TextAlignFlags.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msdn.microsoft.com/library/default.asp?url=/library/en-us/cpref/html/frlrfSystemDoubleClassTopic.asp" TargetMode="External"/><Relationship Id="rId5" Type="http://schemas.openxmlformats.org/officeDocument/2006/relationships/hyperlink" Target="mk:@MSITStore:C:\Dl\ADSK\Revit\RS%202008%20Beta1\Revit%202008%20SDK\RevitAPI%202008.chm::/Autodesk.Revit.Geometry.XYZ.html" TargetMode="External"/><Relationship Id="rId4" Type="http://schemas.openxmlformats.org/officeDocument/2006/relationships/hyperlink" Target="mk:@MSITStore:C:\Dl\ADSK\Revit\RS%202008%20Beta1\Revit%202008%20SDK\RevitAPI%202008.chm::/Autodesk.Revit.Elements.View.html"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692150"/>
            <a:ext cx="4610100" cy="3457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0E5043-F1D3-4DBB-BE5C-D1DA0412B1F9}"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RST API for Rebar and Detailing</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CD8B75A5-6360-4C5E-9DD7-9AFF30381670}" type="slidenum">
              <a:rPr lang="en-US"/>
              <a:pPr/>
              <a:t>11</a:t>
            </a:fld>
            <a:endParaRPr lang="en-US" dirty="0"/>
          </a:p>
        </p:txBody>
      </p:sp>
      <p:sp>
        <p:nvSpPr>
          <p:cNvPr id="38915" name="Rectangle 2"/>
          <p:cNvSpPr>
            <a:spLocks noGrp="1" noRot="1" noChangeAspect="1" noChangeArrowheads="1" noTextEdit="1"/>
          </p:cNvSpPr>
          <p:nvPr>
            <p:ph type="sldImg"/>
          </p:nvPr>
        </p:nvSpPr>
        <p:spPr>
          <a:xfrm>
            <a:off x="1716088" y="692150"/>
            <a:ext cx="3597275" cy="2698750"/>
          </a:xfrm>
          <a:ln/>
        </p:spPr>
      </p:sp>
      <p:sp>
        <p:nvSpPr>
          <p:cNvPr id="38916" name="Rectangle 3"/>
          <p:cNvSpPr>
            <a:spLocks noGrp="1" noChangeArrowheads="1"/>
          </p:cNvSpPr>
          <p:nvPr>
            <p:ph type="body" idx="1"/>
          </p:nvPr>
        </p:nvSpPr>
        <p:spPr>
          <a:noFill/>
          <a:ln/>
        </p:spPr>
        <p:txBody>
          <a:bodyPr/>
          <a:lstStyle/>
          <a:p>
            <a:pPr marL="228600" indent="-228600" eaLnBrk="1" hangingPunct="1"/>
            <a:r>
              <a:rPr lang="en-US" dirty="0" smtClean="0"/>
              <a:t>This is demonstrated by the sample Reinforcement. The sample can create rebar for both beam and column.</a:t>
            </a:r>
          </a:p>
          <a:p>
            <a:pPr marL="228600" indent="-228600" eaLnBrk="1" hangingPunct="1"/>
            <a:r>
              <a:rPr lang="en-US" dirty="0" smtClean="0"/>
              <a:t>Register the command:</a:t>
            </a:r>
          </a:p>
          <a:p>
            <a:pPr marL="228600" indent="-228600" eaLnBrk="1" hangingPunct="1"/>
            <a:endParaRPr lang="en-US" dirty="0" smtClean="0"/>
          </a:p>
          <a:p>
            <a:pPr marL="228600" indent="-228600" eaLnBrk="1" hangingPunct="1"/>
            <a:r>
              <a:rPr lang="en-US" dirty="0" smtClean="0"/>
              <a:t>[ExternalCommands]</a:t>
            </a:r>
          </a:p>
          <a:p>
            <a:pPr marL="228600" indent="-228600" eaLnBrk="1" hangingPunct="1"/>
            <a:r>
              <a:rPr lang="en-US" dirty="0" smtClean="0"/>
              <a:t>ECCount = 	16</a:t>
            </a:r>
          </a:p>
          <a:p>
            <a:pPr marL="228600" indent="-228600" eaLnBrk="1" hangingPunct="1"/>
            <a:r>
              <a:rPr lang="en-US" noProof="1" smtClean="0"/>
              <a:t>ECName16=Rebar - Reinforcement</a:t>
            </a:r>
          </a:p>
          <a:p>
            <a:pPr marL="228600" indent="-228600" eaLnBrk="1" hangingPunct="1"/>
            <a:r>
              <a:rPr lang="en-US" noProof="1" smtClean="0"/>
              <a:t>ECClassName16 = Revit.SDK.Samples.Reinforcement.CS.Command</a:t>
            </a:r>
          </a:p>
          <a:p>
            <a:pPr marL="228600" indent="-228600" eaLnBrk="1" hangingPunct="1"/>
            <a:r>
              <a:rPr lang="en-US" noProof="1" smtClean="0"/>
              <a:t>ECAssembly16 = C:\a\lib\revit\2008\sdk\Samples\Reinforcement\CS\bin\Debug\Reinforcement.dll</a:t>
            </a:r>
          </a:p>
          <a:p>
            <a:pPr marL="228600" indent="-228600" eaLnBrk="1" hangingPunct="1"/>
            <a:r>
              <a:rPr lang="en-US" noProof="1" smtClean="0"/>
              <a:t>ECDescription16 = Create bar set in a selected concrete element (beam or column) that does not have any reinforcement.</a:t>
            </a:r>
          </a:p>
          <a:p>
            <a:pPr marL="228600" indent="-228600" eaLnBrk="1" hangingPunct="1"/>
            <a:endParaRPr lang="en-US" altLang="zh-CN" dirty="0" smtClean="0"/>
          </a:p>
          <a:p>
            <a:pPr marL="228600" indent="-228600" eaLnBrk="1" hangingPunct="1"/>
            <a:r>
              <a:rPr lang="en-US" altLang="zh-CN" dirty="0" smtClean="0"/>
              <a:t>Draw a Concrete Beam or Column elements without any reinforcement and select it. </a:t>
            </a:r>
          </a:p>
          <a:p>
            <a:pPr marL="228600" indent="-228600" eaLnBrk="1" hangingPunct="1"/>
            <a:r>
              <a:rPr lang="en-US" altLang="zh-CN" dirty="0" smtClean="0"/>
              <a:t>Please make sure the beam or column section size is big enough, e.g. for column it can be 24x32.</a:t>
            </a:r>
          </a:p>
          <a:p>
            <a:pPr marL="228600" indent="-228600" eaLnBrk="1" hangingPunct="1"/>
            <a:r>
              <a:rPr lang="en-US" altLang="zh-CN" dirty="0" smtClean="0"/>
              <a:t>Run the command.</a:t>
            </a:r>
          </a:p>
          <a:p>
            <a:pPr marL="228600" indent="-228600" eaLnBrk="1" hangingPunct="1"/>
            <a:r>
              <a:rPr lang="en-US" altLang="zh-CN" dirty="0" smtClean="0"/>
              <a:t>Set the parameters for the rebar in the pop up dialog.</a:t>
            </a:r>
          </a:p>
          <a:p>
            <a:pPr marL="228600" indent="-228600" eaLnBrk="1" hangingPunct="1"/>
            <a:r>
              <a:rPr lang="en-US" altLang="zh-CN" dirty="0" smtClean="0"/>
              <a:t>Click Ok, Rebar for the selected element (Beam or Column) will be created.</a:t>
            </a:r>
          </a:p>
          <a:p>
            <a:pPr marL="228600" indent="-228600" eaLnBrk="1" hangingPunct="1"/>
            <a:r>
              <a:rPr lang="en-US" dirty="0" smtClean="0"/>
              <a:t>If you want to debug, this can be done from SDKSamples10.0.sln.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B1C6700-26E5-40EA-A439-75B224564702}" type="slidenum">
              <a:rPr lang="en-US"/>
              <a:pPr/>
              <a:t>12</a:t>
            </a:fld>
            <a:endParaRPr lang="en-US"/>
          </a:p>
        </p:txBody>
      </p:sp>
      <p:sp>
        <p:nvSpPr>
          <p:cNvPr id="39939" name="Rectangle 2"/>
          <p:cNvSpPr>
            <a:spLocks noGrp="1" noRot="1" noChangeAspect="1" noChangeArrowheads="1" noTextEdit="1"/>
          </p:cNvSpPr>
          <p:nvPr>
            <p:ph type="sldImg"/>
          </p:nvPr>
        </p:nvSpPr>
        <p:spPr>
          <a:xfrm>
            <a:off x="1716088" y="692150"/>
            <a:ext cx="3597275" cy="2698750"/>
          </a:xfrm>
          <a:ln/>
        </p:spPr>
      </p:sp>
      <p:sp>
        <p:nvSpPr>
          <p:cNvPr id="39940" name="Rectangle 3"/>
          <p:cNvSpPr>
            <a:spLocks noGrp="1" noChangeArrowheads="1"/>
          </p:cNvSpPr>
          <p:nvPr>
            <p:ph type="body" idx="1"/>
          </p:nvPr>
        </p:nvSpPr>
        <p:spPr>
          <a:noFill/>
          <a:ln/>
        </p:spPr>
        <p:txBody>
          <a:bodyPr/>
          <a:lstStyle/>
          <a:p>
            <a:r>
              <a:rPr lang="en-GB" sz="1200" kern="1200" smtClean="0">
                <a:solidFill>
                  <a:schemeClr val="tx1"/>
                </a:solidFill>
                <a:latin typeface="Arial" charset="0"/>
                <a:ea typeface="+mn-ea"/>
                <a:cs typeface="+mn-cs"/>
              </a:rPr>
              <a:t>We can use the Revit SDK sample NewPathReinforcement to demonstrate how to create a new PathReinforcement element through the API. The PathReinforcement host is a floor or a wall. The method used is </a:t>
            </a:r>
          </a:p>
          <a:p>
            <a:r>
              <a:rPr lang="en-GB" sz="1200" kern="1200" smtClean="0">
                <a:solidFill>
                  <a:schemeClr val="tx1"/>
                </a:solidFill>
                <a:latin typeface="Arial" charset="0"/>
                <a:ea typeface="+mn-ea"/>
                <a:cs typeface="+mn-cs"/>
              </a:rPr>
              <a:t>NewPathReinforcement( PathReinforcementType, Element, CurveArray, bool );</a:t>
            </a:r>
          </a:p>
          <a:p>
            <a:r>
              <a:rPr lang="en-GB" sz="1200" kern="1200" smtClean="0">
                <a:solidFill>
                  <a:schemeClr val="tx1"/>
                </a:solidFill>
                <a:latin typeface="Arial" charset="0"/>
                <a:ea typeface="+mn-ea"/>
                <a:cs typeface="+mn-cs"/>
              </a:rPr>
              <a:t>We can use Document.Create.NewPathReinforcementType() method to create a  PathReinforcementType if there is none in current document. The Element argument is the host of the PathReinforcement. The CurveArray stores its path. The Boolean value indicates which side of the path the PathReinforcement is located on.</a:t>
            </a:r>
          </a:p>
          <a:p>
            <a:r>
              <a:rPr lang="en-GB" sz="1200" kern="1200" smtClean="0">
                <a:solidFill>
                  <a:schemeClr val="tx1"/>
                </a:solidFill>
                <a:latin typeface="Arial" charset="0"/>
                <a:ea typeface="+mn-ea"/>
                <a:cs typeface="+mn-cs"/>
              </a:rPr>
              <a:t>To run the sample, draw a Structure wall or slab, select it, and run this command. Draw the path of PathReinforcement you want to create. You can click right mouse button to finish drawing. Click the “Preview” button to preview the path reinforcement to be created. Select or unselect the “Flip” check box to create the PathReinforcement on the left or right side of the path. Click the “Create” button to create the PathReinforcement. You can clean and redraw the sketch of the path using the “Clean” button. Here is the central code snippet given an array of points defining the path.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64C03E5-3074-4224-B22F-4D8A712AAF12}" type="slidenum">
              <a:rPr lang="en-US"/>
              <a:pPr/>
              <a:t>13</a:t>
            </a:fld>
            <a:endParaRPr lang="en-US"/>
          </a:p>
        </p:txBody>
      </p:sp>
      <p:sp>
        <p:nvSpPr>
          <p:cNvPr id="40963" name="Rectangle 2"/>
          <p:cNvSpPr>
            <a:spLocks noGrp="1" noRot="1" noChangeAspect="1" noChangeArrowheads="1" noTextEdit="1"/>
          </p:cNvSpPr>
          <p:nvPr>
            <p:ph type="sldImg"/>
          </p:nvPr>
        </p:nvSpPr>
        <p:spPr>
          <a:xfrm>
            <a:off x="1716088" y="692150"/>
            <a:ext cx="3597275" cy="2698750"/>
          </a:xfrm>
          <a:ln/>
        </p:spPr>
      </p:sp>
      <p:sp>
        <p:nvSpPr>
          <p:cNvPr id="40964" name="Rectangle 3"/>
          <p:cNvSpPr>
            <a:spLocks noGrp="1" noChangeArrowheads="1"/>
          </p:cNvSpPr>
          <p:nvPr>
            <p:ph type="body" idx="1"/>
          </p:nvPr>
        </p:nvSpPr>
        <p:spPr>
          <a:noFill/>
          <a:ln/>
        </p:spPr>
        <p:txBody>
          <a:bodyPr/>
          <a:lstStyle/>
          <a:p>
            <a:r>
              <a:rPr lang="en-GB" sz="1200" kern="1200" smtClean="0">
                <a:solidFill>
                  <a:schemeClr val="tx1"/>
                </a:solidFill>
                <a:latin typeface="Arial" charset="0"/>
                <a:ea typeface="+mn-ea"/>
                <a:cs typeface="+mn-cs"/>
              </a:rPr>
              <a:t>All the generic data extraction and debugging utilities such as RvtMgdDbg and BuiltInParameterChecker can be used to read parameters and other information from a rebar element. </a:t>
            </a:r>
          </a:p>
          <a:p>
            <a:r>
              <a:rPr lang="en-GB" sz="1200" kern="1200" smtClean="0">
                <a:solidFill>
                  <a:schemeClr val="tx1"/>
                </a:solidFill>
                <a:latin typeface="Arial" charset="0"/>
                <a:ea typeface="+mn-ea"/>
                <a:cs typeface="+mn-cs"/>
              </a:rPr>
              <a:t>In addition, the Revit SDK sample AreaReinParameters shows how to use the API to display and modify AreaReinforcement parameters. We have expanded the sample to list rebar elements and their parameters as well in a separate command RebarParas. The enhanced sample is included in the presentation material. </a:t>
            </a:r>
          </a:p>
          <a:p>
            <a:r>
              <a:rPr lang="en-GB" sz="1200" kern="1200" smtClean="0">
                <a:solidFill>
                  <a:schemeClr val="tx1"/>
                </a:solidFill>
                <a:latin typeface="Arial" charset="0"/>
                <a:ea typeface="+mn-ea"/>
                <a:cs typeface="+mn-cs"/>
              </a:rPr>
              <a:t>Another sample for extracting rebar information is the BarDescriptions sample. It shows how to find all BarDescriptions in the project, display their properties in a DataGridView, and export their parameter information to an external comma delimited *.csv file. BarDescription is a property of an AreaReinforcement element, so some AreaReinforcement elements should be drawn first.</a:t>
            </a:r>
          </a:p>
          <a:p>
            <a:r>
              <a:rPr lang="en-GB" sz="1200" kern="1200" smtClean="0">
                <a:solidFill>
                  <a:schemeClr val="tx1"/>
                </a:solidFill>
                <a:latin typeface="Arial" charset="0"/>
                <a:ea typeface="+mn-ea"/>
                <a:cs typeface="+mn-cs"/>
              </a:rPr>
              <a:t>Some rebar information is accessible through built-in parameters and can be determined using BuiltInParameterChecker, some is accessible only through hard-coded localised parameter names. The AreaReinParameters sample only works with floor or wall area reinforcements, not with rebar. Not all rebar parameters are accessible as built-in parameters. We can however retrieve almost all necessary information with its instance parameters, hence the RebarParas enhancement.</a:t>
            </a:r>
            <a:endParaRPr lang="en-GB" sz="1200" kern="1200">
              <a:solidFill>
                <a:schemeClr val="tx1"/>
              </a:solidFill>
              <a:latin typeface="Arial"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1837E72-FBC7-4421-A054-3E5061BF2F2B}" type="slidenum">
              <a:rPr lang="en-US"/>
              <a:pPr/>
              <a:t>14</a:t>
            </a:fld>
            <a:endParaRPr lang="en-US"/>
          </a:p>
        </p:txBody>
      </p:sp>
      <p:sp>
        <p:nvSpPr>
          <p:cNvPr id="41987" name="Rectangle 2"/>
          <p:cNvSpPr>
            <a:spLocks noGrp="1" noRot="1" noChangeAspect="1" noChangeArrowheads="1" noTextEdit="1"/>
          </p:cNvSpPr>
          <p:nvPr>
            <p:ph type="sldImg"/>
          </p:nvPr>
        </p:nvSpPr>
        <p:spPr>
          <a:xfrm>
            <a:off x="1716088" y="692150"/>
            <a:ext cx="3597275" cy="2698750"/>
          </a:xfrm>
          <a:ln/>
        </p:spPr>
      </p:sp>
      <p:sp>
        <p:nvSpPr>
          <p:cNvPr id="41988" name="Rectangle 3"/>
          <p:cNvSpPr>
            <a:spLocks noGrp="1" noChangeArrowheads="1"/>
          </p:cNvSpPr>
          <p:nvPr>
            <p:ph type="body" idx="1"/>
          </p:nvPr>
        </p:nvSpPr>
        <p:spPr>
          <a:noFill/>
          <a:ln/>
        </p:spPr>
        <p:txBody>
          <a:bodyPr/>
          <a:lstStyle/>
          <a:p>
            <a:pPr marL="228600" indent="-228600" eaLnBrk="1" hangingPunct="1"/>
            <a:r>
              <a:rPr lang="en-US" smtClean="0"/>
              <a:t>Register the command:</a:t>
            </a:r>
          </a:p>
          <a:p>
            <a:pPr marL="228600" indent="-228600" eaLnBrk="1" hangingPunct="1"/>
            <a:endParaRPr lang="en-US" smtClean="0"/>
          </a:p>
          <a:p>
            <a:pPr marL="228600" indent="-228600" eaLnBrk="1" hangingPunct="1"/>
            <a:r>
              <a:rPr lang="en-US" smtClean="0"/>
              <a:t>[ExternalCommands]</a:t>
            </a:r>
          </a:p>
          <a:p>
            <a:pPr marL="228600" indent="-228600" eaLnBrk="1" hangingPunct="1"/>
            <a:r>
              <a:rPr lang="en-US" smtClean="0"/>
              <a:t>ECName32 = RebarParas</a:t>
            </a:r>
          </a:p>
          <a:p>
            <a:pPr marL="228600" indent="-228600" eaLnBrk="1" hangingPunct="1"/>
            <a:r>
              <a:rPr lang="en-US" smtClean="0"/>
              <a:t>ECClassName32 = Revit.SDK.Samples.AreaReinParameters.CS.RebarParas</a:t>
            </a:r>
          </a:p>
          <a:p>
            <a:pPr marL="228600" indent="-228600" eaLnBrk="1" hangingPunct="1"/>
            <a:r>
              <a:rPr lang="en-US" smtClean="0"/>
              <a:t>ECAssembly32 = C:\Revit\SDK\Samples\AreaReinParameters\CS\bin\Debug\AreaReinParameters.dll</a:t>
            </a:r>
          </a:p>
          <a:p>
            <a:pPr marL="228600" indent="-228600" eaLnBrk="1" hangingPunct="1"/>
            <a:r>
              <a:rPr lang="en-US" smtClean="0"/>
              <a:t>ECDescription32 = Show parameters of a rebar</a:t>
            </a:r>
          </a:p>
          <a:p>
            <a:pPr marL="228600" indent="-228600" eaLnBrk="1" hangingPunct="1"/>
            <a:endParaRPr lang="en-US" smtClean="0"/>
          </a:p>
          <a:p>
            <a:pPr marL="228600" indent="-228600" eaLnBrk="1" hangingPunct="1"/>
            <a:r>
              <a:rPr lang="en-US" smtClean="0"/>
              <a:t>Select a rebar.</a:t>
            </a:r>
          </a:p>
          <a:p>
            <a:pPr marL="228600" indent="-228600" eaLnBrk="1" hangingPunct="1"/>
            <a:r>
              <a:rPr lang="en-US" smtClean="0"/>
              <a:t>Run this command.</a:t>
            </a:r>
          </a:p>
          <a:p>
            <a:pPr marL="228600" indent="-228600"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7EA5186-75F2-454E-B756-A0998936E709}" type="slidenum">
              <a:rPr lang="en-US"/>
              <a:pPr/>
              <a:t>16</a:t>
            </a:fld>
            <a:endParaRPr lang="en-US"/>
          </a:p>
        </p:txBody>
      </p:sp>
      <p:sp>
        <p:nvSpPr>
          <p:cNvPr id="35843" name="Rectangle 2"/>
          <p:cNvSpPr>
            <a:spLocks noGrp="1" noRot="1" noChangeAspect="1" noChangeArrowheads="1" noTextEdit="1"/>
          </p:cNvSpPr>
          <p:nvPr>
            <p:ph type="sldImg"/>
          </p:nvPr>
        </p:nvSpPr>
        <p:spPr>
          <a:xfrm>
            <a:off x="1716088" y="692150"/>
            <a:ext cx="3597275" cy="2698750"/>
          </a:xfrm>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756301F-1676-4418-9332-14D008457460}" type="slidenum">
              <a:rPr lang="en-US"/>
              <a:pPr/>
              <a:t>17</a:t>
            </a:fld>
            <a:endParaRPr lang="en-US"/>
          </a:p>
        </p:txBody>
      </p:sp>
      <p:sp>
        <p:nvSpPr>
          <p:cNvPr id="43011" name="Rectangle 2"/>
          <p:cNvSpPr>
            <a:spLocks noGrp="1" noRot="1" noChangeAspect="1" noChangeArrowheads="1" noTextEdit="1"/>
          </p:cNvSpPr>
          <p:nvPr>
            <p:ph type="sldImg"/>
          </p:nvPr>
        </p:nvSpPr>
        <p:spPr>
          <a:xfrm>
            <a:off x="1716088" y="692150"/>
            <a:ext cx="3597275" cy="2698750"/>
          </a:xfrm>
          <a:ln/>
        </p:spPr>
      </p:sp>
      <p:sp>
        <p:nvSpPr>
          <p:cNvPr id="43012" name="Rectangle 3"/>
          <p:cNvSpPr>
            <a:spLocks noGrp="1" noChangeArrowheads="1"/>
          </p:cNvSpPr>
          <p:nvPr>
            <p:ph type="body" idx="1"/>
          </p:nvPr>
        </p:nvSpPr>
        <p:spPr>
          <a:noFill/>
          <a:ln/>
        </p:spPr>
        <p:txBody>
          <a:bodyPr/>
          <a:lstStyle/>
          <a:p>
            <a:r>
              <a:rPr lang="en-US" sz="1200" kern="1200" smtClean="0">
                <a:solidFill>
                  <a:schemeClr val="tx1"/>
                </a:solidFill>
                <a:latin typeface="Arial" charset="0"/>
                <a:ea typeface="+mn-ea"/>
                <a:cs typeface="+mn-cs"/>
              </a:rPr>
              <a:t>The Revit SDK sample CreateViewSection d</a:t>
            </a:r>
            <a:r>
              <a:rPr lang="en-GB" sz="1200" kern="1200" smtClean="0">
                <a:solidFill>
                  <a:schemeClr val="tx1"/>
                </a:solidFill>
                <a:latin typeface="Arial" charset="0"/>
                <a:ea typeface="+mn-ea"/>
                <a:cs typeface="+mn-cs"/>
              </a:rPr>
              <a:t>emonstrates the creation of a detail view. Given a linear element such as a wall, floor or beam, it generates a section view across the midpoint of the element using the NewViewSection() method. It performs the following steps:</a:t>
            </a:r>
          </a:p>
          <a:p>
            <a:pPr marL="180000" indent="-180000">
              <a:buFont typeface="Arial" pitchFamily="34" charset="0"/>
              <a:buChar char="•"/>
            </a:pPr>
            <a:r>
              <a:rPr lang="en-GB" sz="1200" kern="1200" smtClean="0">
                <a:solidFill>
                  <a:schemeClr val="tx1"/>
                </a:solidFill>
                <a:latin typeface="Arial" charset="0"/>
                <a:ea typeface="+mn-ea"/>
                <a:cs typeface="+mn-cs"/>
              </a:rPr>
              <a:t>Retrieve the selected linear element</a:t>
            </a:r>
          </a:p>
          <a:p>
            <a:pPr marL="180000" indent="-180000">
              <a:buFont typeface="Arial" pitchFamily="34" charset="0"/>
              <a:buChar char="•"/>
            </a:pPr>
            <a:r>
              <a:rPr lang="en-GB" sz="1200" kern="1200" smtClean="0">
                <a:solidFill>
                  <a:schemeClr val="tx1"/>
                </a:solidFill>
                <a:latin typeface="Arial" charset="0"/>
                <a:ea typeface="+mn-ea"/>
                <a:cs typeface="+mn-cs"/>
              </a:rPr>
              <a:t>Generate a BoundingBoxXYZ instance to be used in NewViewSection()</a:t>
            </a:r>
          </a:p>
          <a:p>
            <a:pPr marL="180000" indent="-180000">
              <a:buFont typeface="Arial" pitchFamily="34" charset="0"/>
              <a:buChar char="•"/>
            </a:pPr>
            <a:r>
              <a:rPr lang="en-GB" sz="1200" kern="1200" smtClean="0">
                <a:solidFill>
                  <a:schemeClr val="tx1"/>
                </a:solidFill>
                <a:latin typeface="Arial" charset="0"/>
                <a:ea typeface="+mn-ea"/>
                <a:cs typeface="+mn-cs"/>
              </a:rPr>
              <a:t>Set its Max and Min properties</a:t>
            </a:r>
          </a:p>
          <a:p>
            <a:pPr marL="180000" indent="-180000">
              <a:buFont typeface="Arial" pitchFamily="34" charset="0"/>
              <a:buChar char="•"/>
            </a:pPr>
            <a:r>
              <a:rPr lang="en-GB" sz="1200" kern="1200" smtClean="0">
                <a:solidFill>
                  <a:schemeClr val="tx1"/>
                </a:solidFill>
                <a:latin typeface="Arial" charset="0"/>
                <a:ea typeface="+mn-ea"/>
                <a:cs typeface="+mn-cs"/>
              </a:rPr>
              <a:t>Generate a Transform instance for the BoundingBoxXYZ Transform property, which defines the origin and directions of the created view, including RightDirection, UpDirection and ViewDirection</a:t>
            </a:r>
          </a:p>
          <a:p>
            <a:pPr marL="180000" indent="-180000">
              <a:buFont typeface="Arial" pitchFamily="34" charset="0"/>
              <a:buChar char="•"/>
            </a:pPr>
            <a:r>
              <a:rPr lang="en-GB" sz="1200" kern="1200" smtClean="0">
                <a:solidFill>
                  <a:schemeClr val="tx1"/>
                </a:solidFill>
                <a:latin typeface="Arial" charset="0"/>
                <a:ea typeface="+mn-ea"/>
                <a:cs typeface="+mn-cs"/>
              </a:rPr>
              <a:t>Create the section view using the BoundingBoxXYZ.</a:t>
            </a:r>
          </a:p>
          <a:p>
            <a:r>
              <a:rPr lang="en-GB" sz="1200" kern="1200" smtClean="0">
                <a:solidFill>
                  <a:schemeClr val="tx1"/>
                </a:solidFill>
                <a:latin typeface="Arial" charset="0"/>
                <a:ea typeface="+mn-ea"/>
                <a:cs typeface="+mn-cs"/>
              </a:rPr>
              <a:t>The NewViewSection method takes a parameter of type BoundingBoxXYZ. The key part of the code is actually to create the box. And the key part for the box is to create its transform matrix. The actual matrix generated depends on the selected element type. Separate implementations are provided for beam, floor and wall. These are called from within GenerateTransform().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0828E5F-99A7-43DC-8A01-6EFDD249FA06}" type="slidenum">
              <a:rPr lang="en-US"/>
              <a:pPr/>
              <a:t>18</a:t>
            </a:fld>
            <a:endParaRPr lang="en-US"/>
          </a:p>
        </p:txBody>
      </p:sp>
      <p:sp>
        <p:nvSpPr>
          <p:cNvPr id="44035" name="Rectangle 2"/>
          <p:cNvSpPr>
            <a:spLocks noGrp="1" noRot="1" noChangeAspect="1" noChangeArrowheads="1" noTextEdit="1"/>
          </p:cNvSpPr>
          <p:nvPr>
            <p:ph type="sldImg"/>
          </p:nvPr>
        </p:nvSpPr>
        <p:spPr>
          <a:xfrm>
            <a:off x="1716088" y="692150"/>
            <a:ext cx="3597275" cy="2698750"/>
          </a:xfrm>
          <a:ln/>
        </p:spPr>
      </p:sp>
      <p:sp>
        <p:nvSpPr>
          <p:cNvPr id="44036" name="Rectangle 3"/>
          <p:cNvSpPr>
            <a:spLocks noGrp="1" noChangeArrowheads="1"/>
          </p:cNvSpPr>
          <p:nvPr>
            <p:ph type="body" idx="1"/>
          </p:nvPr>
        </p:nvSpPr>
        <p:spPr>
          <a:noFill/>
          <a:ln/>
        </p:spPr>
        <p:txBody>
          <a:bodyPr/>
          <a:lstStyle/>
          <a:p>
            <a:pPr marL="228600" indent="-228600" eaLnBrk="1" hangingPunct="1"/>
            <a:r>
              <a:rPr lang="en-US" smtClean="0"/>
              <a:t>Use the Revit SDK sample CreateViewSection to demonstrate this.</a:t>
            </a:r>
          </a:p>
          <a:p>
            <a:pPr marL="228600" indent="-228600" eaLnBrk="1" hangingPunct="1"/>
            <a:r>
              <a:rPr lang="en-US" smtClean="0"/>
              <a:t>Register the command:</a:t>
            </a:r>
          </a:p>
          <a:p>
            <a:pPr marL="228600" indent="-228600" eaLnBrk="1" hangingPunct="1"/>
            <a:r>
              <a:rPr lang="en-US" noProof="1" smtClean="0"/>
              <a:t>ECName19=Rebar - CreateViewSection</a:t>
            </a:r>
          </a:p>
          <a:p>
            <a:pPr marL="228600" indent="-228600" eaLnBrk="1" hangingPunct="1"/>
            <a:r>
              <a:rPr lang="en-US" noProof="1" smtClean="0"/>
              <a:t>ECClassName19=Revit.SDK.Samples.CreateViewSection.CS.Command</a:t>
            </a:r>
          </a:p>
          <a:p>
            <a:pPr marL="228600" indent="-228600" eaLnBrk="1" hangingPunct="1"/>
            <a:r>
              <a:rPr lang="en-US" noProof="1" smtClean="0"/>
              <a:t>ECAssembly19=C:\a\lib\revit\2008\sdk\Samples\CreateViewSection\CS\bin\Debug\CreateViewSection.dll</a:t>
            </a:r>
          </a:p>
          <a:p>
            <a:pPr marL="228600" indent="-228600" eaLnBrk="1" hangingPunct="1"/>
            <a:r>
              <a:rPr lang="en-US" noProof="1" smtClean="0"/>
              <a:t>ECDescription19=Create a section view across the mid point of the selected wall, floor or beam</a:t>
            </a:r>
          </a:p>
          <a:p>
            <a:pPr marL="228600" indent="-228600" eaLnBrk="1" hangingPunct="1"/>
            <a:r>
              <a:rPr lang="en-US" altLang="ja-JP" smtClean="0"/>
              <a:t>Launch </a:t>
            </a:r>
            <a:r>
              <a:rPr lang="en-US" altLang="zh-CN" smtClean="0"/>
              <a:t>Revit Structure 2008.</a:t>
            </a:r>
          </a:p>
          <a:p>
            <a:pPr marL="228600" indent="-228600" eaLnBrk="1" hangingPunct="1"/>
            <a:r>
              <a:rPr lang="en-US" altLang="zh-CN" smtClean="0"/>
              <a:t>Open the project Rebar.rvt.</a:t>
            </a:r>
          </a:p>
          <a:p>
            <a:pPr marL="228600" indent="-228600" eaLnBrk="1" hangingPunct="1"/>
            <a:r>
              <a:rPr lang="en-US" altLang="zh-CN" smtClean="0"/>
              <a:t>Select a beam or column with rebar.</a:t>
            </a:r>
          </a:p>
          <a:p>
            <a:pPr marL="228600" indent="-228600" eaLnBrk="1" hangingPunct="1"/>
            <a:r>
              <a:rPr lang="en-US" altLang="zh-CN" smtClean="0"/>
              <a:t>Execute the external command.</a:t>
            </a:r>
          </a:p>
          <a:p>
            <a:pPr marL="228600" indent="-228600" eaLnBrk="1" hangingPunct="1"/>
            <a:r>
              <a:rPr lang="en-US" altLang="zh-CN" smtClean="0"/>
              <a:t>Note that a new section view is added to the detail views in the project explorer.</a:t>
            </a:r>
            <a:endParaRPr lang="en-US" smtClean="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088EDBA-02FB-4D34-8E16-FC8234BDE23A}" type="slidenum">
              <a:rPr lang="en-US"/>
              <a:pPr/>
              <a:t>19</a:t>
            </a:fld>
            <a:endParaRPr lang="en-US"/>
          </a:p>
        </p:txBody>
      </p:sp>
      <p:sp>
        <p:nvSpPr>
          <p:cNvPr id="45059" name="Rectangle 2"/>
          <p:cNvSpPr>
            <a:spLocks noGrp="1" noRot="1" noChangeAspect="1" noChangeArrowheads="1" noTextEdit="1"/>
          </p:cNvSpPr>
          <p:nvPr>
            <p:ph type="sldImg"/>
          </p:nvPr>
        </p:nvSpPr>
        <p:spPr>
          <a:xfrm>
            <a:off x="1716088" y="692150"/>
            <a:ext cx="3597275" cy="2698750"/>
          </a:xfrm>
          <a:ln/>
        </p:spPr>
      </p:sp>
      <p:sp>
        <p:nvSpPr>
          <p:cNvPr id="45060" name="Rectangle 3"/>
          <p:cNvSpPr>
            <a:spLocks noGrp="1" noChangeArrowheads="1"/>
          </p:cNvSpPr>
          <p:nvPr>
            <p:ph type="body" idx="1"/>
          </p:nvPr>
        </p:nvSpPr>
        <p:spPr>
          <a:noFill/>
          <a:ln/>
        </p:spPr>
        <p:txBody>
          <a:bodyPr/>
          <a:lstStyle/>
          <a:p>
            <a:pPr eaLnBrk="1" hangingPunct="1"/>
            <a:r>
              <a:rPr lang="en-GB" sz="1200" kern="1200" smtClean="0">
                <a:solidFill>
                  <a:schemeClr val="tx1"/>
                </a:solidFill>
                <a:latin typeface="Arial" charset="0"/>
                <a:ea typeface="+mn-ea"/>
                <a:cs typeface="+mn-cs"/>
              </a:rPr>
              <a:t>The NewViewDrafting() method does not take any parameters. It creates an empty drawing view. We have added a second external command CreateDraftingView to the </a:t>
            </a:r>
            <a:r>
              <a:rPr lang="en-US" sz="1200" kern="1200" smtClean="0">
                <a:solidFill>
                  <a:schemeClr val="tx1"/>
                </a:solidFill>
                <a:latin typeface="Arial" charset="0"/>
                <a:ea typeface="+mn-ea"/>
                <a:cs typeface="+mn-cs"/>
              </a:rPr>
              <a:t>Revit SDK sample CreateViewSection to demonstrate this.</a:t>
            </a: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91CCEC5-0F2C-47E5-B233-FB0797FC3190}" type="slidenum">
              <a:rPr lang="en-US"/>
              <a:pPr/>
              <a:t>20</a:t>
            </a:fld>
            <a:endParaRPr lang="en-US"/>
          </a:p>
        </p:txBody>
      </p:sp>
      <p:sp>
        <p:nvSpPr>
          <p:cNvPr id="46083" name="Rectangle 2"/>
          <p:cNvSpPr>
            <a:spLocks noGrp="1" noRot="1" noChangeAspect="1" noChangeArrowheads="1" noTextEdit="1"/>
          </p:cNvSpPr>
          <p:nvPr>
            <p:ph type="sldImg"/>
          </p:nvPr>
        </p:nvSpPr>
        <p:spPr>
          <a:xfrm>
            <a:off x="1716088" y="692150"/>
            <a:ext cx="3597275" cy="2698750"/>
          </a:xfrm>
          <a:ln/>
        </p:spPr>
      </p:sp>
      <p:sp>
        <p:nvSpPr>
          <p:cNvPr id="46084" name="Rectangle 3"/>
          <p:cNvSpPr>
            <a:spLocks noGrp="1" noChangeArrowheads="1"/>
          </p:cNvSpPr>
          <p:nvPr>
            <p:ph type="body" idx="1"/>
          </p:nvPr>
        </p:nvSpPr>
        <p:spPr>
          <a:noFill/>
          <a:ln/>
        </p:spPr>
        <p:txBody>
          <a:bodyPr/>
          <a:lstStyle/>
          <a:p>
            <a:r>
              <a:rPr lang="en-GB" sz="1200" kern="1200" smtClean="0">
                <a:solidFill>
                  <a:schemeClr val="tx1"/>
                </a:solidFill>
                <a:latin typeface="Arial" charset="0"/>
                <a:ea typeface="+mn-ea"/>
                <a:cs typeface="+mn-cs"/>
              </a:rPr>
              <a:t>Importing and exporting DWG files is demonstrated by the Revit SDK sample ImportExportDWG. It shows how to export the current project to dwg files and import a dwg file into Revit. It also demonstrates how to and provides a user interface to set up the import and export options appropriately. To run it, start up Revit, open a suitable project, and execute the command.</a:t>
            </a:r>
          </a:p>
          <a:p>
            <a:r>
              <a:rPr lang="en-GB" sz="1200" kern="1200" smtClean="0">
                <a:solidFill>
                  <a:schemeClr val="tx1"/>
                </a:solidFill>
                <a:latin typeface="Arial" charset="0"/>
                <a:ea typeface="+mn-ea"/>
                <a:cs typeface="+mn-cs"/>
              </a:rPr>
              <a:t>To export, check the radio button “Export”. In the next dialog, specify the file name to export as, set the common options and click the “Option…” button to set the </a:t>
            </a:r>
            <a:r>
              <a:rPr lang="fr-FR" sz="1200" kern="1200" smtClean="0">
                <a:solidFill>
                  <a:schemeClr val="tx1"/>
                </a:solidFill>
                <a:latin typeface="Arial" charset="0"/>
                <a:ea typeface="+mn-ea"/>
                <a:cs typeface="+mn-cs"/>
              </a:rPr>
              <a:t>lower priority </a:t>
            </a:r>
            <a:r>
              <a:rPr lang="en-GB" sz="1200" kern="1200" smtClean="0">
                <a:solidFill>
                  <a:schemeClr val="tx1"/>
                </a:solidFill>
                <a:latin typeface="Arial" charset="0"/>
                <a:ea typeface="+mn-ea"/>
                <a:cs typeface="+mn-cs"/>
              </a:rPr>
              <a:t>options; click the “Select…” button to select multi-views to export. Then click the “Save” button to perform the export.</a:t>
            </a:r>
          </a:p>
          <a:p>
            <a:r>
              <a:rPr lang="en-GB" sz="1200" kern="1200" smtClean="0">
                <a:solidFill>
                  <a:schemeClr val="tx1"/>
                </a:solidFill>
                <a:latin typeface="Arial" charset="0"/>
                <a:ea typeface="+mn-ea"/>
                <a:cs typeface="+mn-cs"/>
              </a:rPr>
              <a:t>To import, check the radio button “Import”. In the next dialog, specify the file to import from and set the other options. Then click the “Open” button to perform the import.</a:t>
            </a:r>
          </a:p>
          <a:p>
            <a:pPr marL="0" marR="0" lvl="1" indent="0" algn="l" defTabSz="914400" rtl="0" eaLnBrk="1" fontAlgn="base" latinLnBrk="0" hangingPunct="1">
              <a:lnSpc>
                <a:spcPct val="100000"/>
              </a:lnSpc>
              <a:spcBef>
                <a:spcPts val="0"/>
              </a:spcBef>
              <a:spcAft>
                <a:spcPct val="0"/>
              </a:spcAft>
              <a:buClrTx/>
              <a:buSzTx/>
              <a:buFontTx/>
              <a:buNone/>
              <a:tabLst/>
              <a:defRPr/>
            </a:pPr>
            <a:r>
              <a:rPr lang="en-GB" sz="1200" kern="1200" smtClean="0">
                <a:solidFill>
                  <a:schemeClr val="tx1"/>
                </a:solidFill>
                <a:latin typeface="Arial" charset="0"/>
                <a:ea typeface="+mn-ea"/>
                <a:cs typeface="+mn-cs"/>
              </a:rPr>
              <a:t>The last parameter of the Import() method is an element. It is not neccessary to create a new element prior calling the Import() method. You can simply pass a variable of type Element and it can be null. This provides a possibility to return the element that was just imported, so that it can be accessed and modified after the import. For example, if you import an image, the import method gives you no scaling nor rotating options. If you would need this functionality, you can achieve it by manipulating the image after the import.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AEA7F32-C561-43AC-92E1-1E360B822D9C}" type="slidenum">
              <a:rPr lang="en-US"/>
              <a:pPr/>
              <a:t>21</a:t>
            </a:fld>
            <a:endParaRPr lang="en-US"/>
          </a:p>
        </p:txBody>
      </p:sp>
      <p:sp>
        <p:nvSpPr>
          <p:cNvPr id="47107" name="Rectangle 2"/>
          <p:cNvSpPr>
            <a:spLocks noGrp="1" noRot="1" noChangeAspect="1" noChangeArrowheads="1" noTextEdit="1"/>
          </p:cNvSpPr>
          <p:nvPr>
            <p:ph type="sldImg"/>
          </p:nvPr>
        </p:nvSpPr>
        <p:spPr>
          <a:xfrm>
            <a:off x="1716088" y="692150"/>
            <a:ext cx="3597275" cy="2698750"/>
          </a:xfrm>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46169BF-83E8-4111-9919-9671CAD9D039}" type="slidenum">
              <a:rPr lang="en-US" smtClean="0"/>
              <a:pPr/>
              <a:t>2</a:t>
            </a:fld>
            <a:endParaRPr lang="en-US" dirty="0" smtClean="0"/>
          </a:p>
        </p:txBody>
      </p:sp>
      <p:sp>
        <p:nvSpPr>
          <p:cNvPr id="151555" name="Rectangle 2"/>
          <p:cNvSpPr>
            <a:spLocks noGrp="1" noRot="1" noChangeAspect="1" noChangeArrowheads="1" noTextEdit="1"/>
          </p:cNvSpPr>
          <p:nvPr>
            <p:ph type="sldImg"/>
          </p:nvPr>
        </p:nvSpPr>
        <p:spPr>
          <a:xfrm>
            <a:off x="1716088" y="692150"/>
            <a:ext cx="3597275" cy="2698750"/>
          </a:xfrm>
          <a:ln/>
        </p:spPr>
      </p:sp>
      <p:sp>
        <p:nvSpPr>
          <p:cNvPr id="151556" name="Rectangle 3"/>
          <p:cNvSpPr>
            <a:spLocks noGrp="1" noChangeArrowheads="1"/>
          </p:cNvSpPr>
          <p:nvPr>
            <p:ph type="body" idx="1"/>
          </p:nvPr>
        </p:nvSpPr>
        <p:spPr>
          <a:noFill/>
          <a:ln/>
        </p:spPr>
        <p:txBody>
          <a:bodyPr/>
          <a:lstStyle/>
          <a:p>
            <a:pPr eaLnBrk="1" hangingPunct="1"/>
            <a:r>
              <a:rPr lang="en-GB" dirty="0" smtClean="0"/>
              <a:t>It is my pleasure to work in for the Autodesk Developer Network, ADN, in the AEC workgroup.</a:t>
            </a:r>
          </a:p>
        </p:txBody>
      </p:sp>
      <p:sp>
        <p:nvSpPr>
          <p:cNvPr id="5" name="Footer Placeholder 4"/>
          <p:cNvSpPr>
            <a:spLocks noGrp="1"/>
          </p:cNvSpPr>
          <p:nvPr>
            <p:ph type="ftr" sz="quarter" idx="10"/>
          </p:nvPr>
        </p:nvSpPr>
        <p:spPr/>
        <p:txBody>
          <a:bodyPr/>
          <a:lstStyle/>
          <a:p>
            <a:r>
              <a:rPr lang="en-US" dirty="0" smtClean="0"/>
              <a:t>ABCs of Revit Programming</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9172F36-8915-45B5-9576-5CDAFDDD749F}" type="slidenum">
              <a:rPr lang="en-US"/>
              <a:pPr/>
              <a:t>22</a:t>
            </a:fld>
            <a:endParaRPr lang="en-US"/>
          </a:p>
        </p:txBody>
      </p:sp>
      <p:sp>
        <p:nvSpPr>
          <p:cNvPr id="48131" name="Rectangle 2"/>
          <p:cNvSpPr>
            <a:spLocks noGrp="1" noRot="1" noChangeAspect="1" noChangeArrowheads="1" noTextEdit="1"/>
          </p:cNvSpPr>
          <p:nvPr>
            <p:ph type="sldImg"/>
          </p:nvPr>
        </p:nvSpPr>
        <p:spPr>
          <a:xfrm>
            <a:off x="1716088" y="692150"/>
            <a:ext cx="3597275" cy="2698750"/>
          </a:xfrm>
          <a:ln/>
        </p:spPr>
      </p:sp>
      <p:sp>
        <p:nvSpPr>
          <p:cNvPr id="48132" name="Rectangle 3"/>
          <p:cNvSpPr>
            <a:spLocks noGrp="1" noChangeArrowheads="1"/>
          </p:cNvSpPr>
          <p:nvPr>
            <p:ph type="body" idx="1"/>
          </p:nvPr>
        </p:nvSpPr>
        <p:spPr>
          <a:noFill/>
          <a:ln/>
        </p:spPr>
        <p:txBody>
          <a:bodyPr/>
          <a:lstStyle/>
          <a:p>
            <a:pPr marL="228600" indent="-228600" eaLnBrk="1" hangingPunct="1">
              <a:lnSpc>
                <a:spcPct val="90000"/>
              </a:lnSpc>
            </a:pPr>
            <a:r>
              <a:rPr lang="en-US" smtClean="0"/>
              <a:t>We use the Revit SDK sample ImportExportDWG to demonstrate this.</a:t>
            </a:r>
          </a:p>
          <a:p>
            <a:pPr marL="228600" indent="-228600" eaLnBrk="1" hangingPunct="1">
              <a:lnSpc>
                <a:spcPct val="90000"/>
              </a:lnSpc>
            </a:pPr>
            <a:endParaRPr lang="en-US" smtClean="0"/>
          </a:p>
          <a:p>
            <a:pPr marL="228600" indent="-228600" eaLnBrk="1" hangingPunct="1">
              <a:lnSpc>
                <a:spcPct val="90000"/>
              </a:lnSpc>
            </a:pPr>
            <a:r>
              <a:rPr lang="en-US" smtClean="0"/>
              <a:t>Register the command:</a:t>
            </a:r>
          </a:p>
          <a:p>
            <a:pPr marL="228600" indent="-228600" eaLnBrk="1" hangingPunct="1">
              <a:lnSpc>
                <a:spcPct val="90000"/>
              </a:lnSpc>
            </a:pPr>
            <a:endParaRPr lang="en-US" smtClean="0"/>
          </a:p>
          <a:p>
            <a:pPr marL="228600" indent="-228600" eaLnBrk="1" hangingPunct="1">
              <a:lnSpc>
                <a:spcPct val="90000"/>
              </a:lnSpc>
            </a:pPr>
            <a:r>
              <a:rPr lang="en-US" sz="1400" noProof="1" smtClean="0"/>
              <a:t>ECName21=ImportAndExportForDWG</a:t>
            </a:r>
          </a:p>
          <a:p>
            <a:pPr marL="228600" indent="-228600" eaLnBrk="1" hangingPunct="1">
              <a:lnSpc>
                <a:spcPct val="90000"/>
              </a:lnSpc>
            </a:pPr>
            <a:r>
              <a:rPr lang="en-US" sz="1400" noProof="1" smtClean="0"/>
              <a:t>ECClassName21=Revit.SDK.Samples.ImportAndExportForDWG.CS.Command</a:t>
            </a:r>
          </a:p>
          <a:p>
            <a:pPr marL="228600" indent="-228600" eaLnBrk="1" hangingPunct="1">
              <a:lnSpc>
                <a:spcPct val="90000"/>
              </a:lnSpc>
            </a:pPr>
            <a:r>
              <a:rPr lang="en-US" sz="1400" noProof="1" smtClean="0"/>
              <a:t>ECAssembly21=C:\a\lib\revit\2008\sdk\Samples\ImportExportDWG\CS\bin\Debug\ImportAndExportForDWG.dll</a:t>
            </a:r>
          </a:p>
          <a:p>
            <a:pPr marL="228600" indent="-228600" eaLnBrk="1" hangingPunct="1">
              <a:lnSpc>
                <a:spcPct val="90000"/>
              </a:lnSpc>
            </a:pPr>
            <a:r>
              <a:rPr lang="en-US" sz="1400" noProof="1" smtClean="0"/>
              <a:t>ECDescription21=Export current project to dwg files and import a dwg file into revit</a:t>
            </a:r>
          </a:p>
          <a:p>
            <a:pPr marL="228600" indent="-228600" eaLnBrk="1" hangingPunct="1">
              <a:lnSpc>
                <a:spcPct val="90000"/>
              </a:lnSpc>
            </a:pPr>
            <a:endParaRPr lang="en-US" smtClean="0"/>
          </a:p>
          <a:p>
            <a:pPr marL="228600" indent="-228600" eaLnBrk="1" hangingPunct="1">
              <a:lnSpc>
                <a:spcPct val="90000"/>
              </a:lnSpc>
            </a:pPr>
            <a:r>
              <a:rPr lang="en-US" altLang="ja-JP" smtClean="0"/>
              <a:t>Open </a:t>
            </a:r>
            <a:r>
              <a:rPr lang="en-US" altLang="zh-CN" smtClean="0"/>
              <a:t>Revit application and execute the command.</a:t>
            </a:r>
          </a:p>
          <a:p>
            <a:pPr marL="228600" indent="-228600" eaLnBrk="1" hangingPunct="1">
              <a:lnSpc>
                <a:spcPct val="90000"/>
              </a:lnSpc>
            </a:pPr>
            <a:r>
              <a:rPr lang="en-US" altLang="zh-CN" smtClean="0"/>
              <a:t>To export, check the radio button "export". In the next dialog, specify the file name to export as, set the common options and click "Option…" button to set the </a:t>
            </a:r>
            <a:r>
              <a:rPr lang="fr-FR" altLang="zh-CN" smtClean="0"/>
              <a:t>lower priority </a:t>
            </a:r>
            <a:r>
              <a:rPr lang="en-US" altLang="zh-CN" smtClean="0"/>
              <a:t>options, click "Select…" button to select multi-views to export. Then click "Save" button to perform export.</a:t>
            </a:r>
          </a:p>
          <a:p>
            <a:pPr marL="228600" indent="-228600" eaLnBrk="1" hangingPunct="1">
              <a:lnSpc>
                <a:spcPct val="90000"/>
              </a:lnSpc>
            </a:pPr>
            <a:r>
              <a:rPr lang="en-US" altLang="zh-CN" smtClean="0"/>
              <a:t>To import, check the radio button "import". In the next dialog, specify the file to import from and set the other options. Then click "Open" button to perform import</a:t>
            </a:r>
          </a:p>
          <a:p>
            <a:pPr marL="228600" indent="-228600" eaLnBrk="1" hangingPunct="1">
              <a:lnSpc>
                <a:spcPct val="90000"/>
              </a:lnSpc>
            </a:pPr>
            <a:endParaRPr lang="en-US" smtClean="0">
              <a:ea typeface="宋体" pitchFamily="2" charset="-122"/>
            </a:endParaRPr>
          </a:p>
          <a:p>
            <a:pPr marL="228600" indent="-228600" eaLnBrk="1" hangingPunct="1">
              <a:lnSpc>
                <a:spcPct val="90000"/>
              </a:lnSpc>
            </a:pPr>
            <a:r>
              <a:rPr lang="en-US" smtClean="0">
                <a:ea typeface="宋体" pitchFamily="2" charset="-122"/>
              </a:rPr>
              <a:t>I exported the level 1 in the attached test revit project.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FC0A99C-F8E8-4AF7-ADF1-CA9D31DCCCC1}" type="slidenum">
              <a:rPr lang="en-US"/>
              <a:pPr/>
              <a:t>23</a:t>
            </a:fld>
            <a:endParaRPr lang="en-US"/>
          </a:p>
        </p:txBody>
      </p:sp>
      <p:sp>
        <p:nvSpPr>
          <p:cNvPr id="49155" name="Rectangle 2"/>
          <p:cNvSpPr>
            <a:spLocks noGrp="1" noRot="1" noChangeAspect="1" noChangeArrowheads="1" noTextEdit="1"/>
          </p:cNvSpPr>
          <p:nvPr>
            <p:ph type="sldImg"/>
          </p:nvPr>
        </p:nvSpPr>
        <p:spPr>
          <a:xfrm>
            <a:off x="1716088" y="692150"/>
            <a:ext cx="3597275" cy="2698750"/>
          </a:xfrm>
          <a:ln/>
        </p:spPr>
      </p:sp>
      <p:sp>
        <p:nvSpPr>
          <p:cNvPr id="49156" name="Rectangle 3"/>
          <p:cNvSpPr>
            <a:spLocks noGrp="1" noChangeArrowheads="1"/>
          </p:cNvSpPr>
          <p:nvPr>
            <p:ph type="body" idx="1"/>
          </p:nvPr>
        </p:nvSpPr>
        <p:spPr>
          <a:noFill/>
          <a:ln/>
        </p:spPr>
        <p:txBody>
          <a:bodyPr/>
          <a:lstStyle/>
          <a:p>
            <a:r>
              <a:rPr lang="en-GB" sz="1200" kern="1200" smtClean="0">
                <a:solidFill>
                  <a:schemeClr val="tx1"/>
                </a:solidFill>
                <a:latin typeface="Arial" charset="0"/>
                <a:ea typeface="+mn-ea"/>
                <a:cs typeface="+mn-cs"/>
              </a:rPr>
              <a:t>New dimenioning can be generated through the API using the NewDimension() method. Searching globally through all the samples discovers one single instance of this method, in the CreateDimensions sample. This sample adds a command taking a selection of basic structural walls and adds dimensioning from the start to the end of each. Dimensioning is created between graphical references stored in a ReferenceArray instance. The key part is the creation of the reference array. Once the reference array has been set up, the creation of the dimensioning is simple.</a:t>
            </a:r>
            <a:endParaRPr lang="en-GB" sz="1200" kern="1200">
              <a:solidFill>
                <a:schemeClr val="tx1"/>
              </a:solidFill>
              <a:latin typeface="Arial"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94B67AF-73FD-43A1-89C6-2AE53BF787B3}" type="slidenum">
              <a:rPr lang="en-US"/>
              <a:pPr/>
              <a:t>24</a:t>
            </a:fld>
            <a:endParaRPr lang="en-US"/>
          </a:p>
        </p:txBody>
      </p:sp>
      <p:sp>
        <p:nvSpPr>
          <p:cNvPr id="50179" name="Rectangle 2"/>
          <p:cNvSpPr>
            <a:spLocks noGrp="1" noRot="1" noChangeAspect="1" noChangeArrowheads="1" noTextEdit="1"/>
          </p:cNvSpPr>
          <p:nvPr>
            <p:ph type="sldImg"/>
          </p:nvPr>
        </p:nvSpPr>
        <p:spPr>
          <a:xfrm>
            <a:off x="1716088" y="692150"/>
            <a:ext cx="3597275" cy="2698750"/>
          </a:xfrm>
          <a:ln/>
        </p:spPr>
      </p:sp>
      <p:sp>
        <p:nvSpPr>
          <p:cNvPr id="50180" name="Rectangle 3"/>
          <p:cNvSpPr>
            <a:spLocks noGrp="1" noChangeArrowheads="1"/>
          </p:cNvSpPr>
          <p:nvPr>
            <p:ph type="body" idx="1"/>
          </p:nvPr>
        </p:nvSpPr>
        <p:spPr>
          <a:noFill/>
          <a:ln/>
        </p:spPr>
        <p:txBody>
          <a:bodyPr/>
          <a:lstStyle/>
          <a:p>
            <a:pPr eaLnBrk="1" hangingPunct="1"/>
            <a:r>
              <a:rPr lang="en-GB" sz="1200" kern="1200" smtClean="0">
                <a:solidFill>
                  <a:schemeClr val="tx1"/>
                </a:solidFill>
                <a:latin typeface="Arial" charset="0"/>
                <a:ea typeface="+mn-ea"/>
                <a:cs typeface="+mn-cs"/>
              </a:rPr>
              <a:t>For the basic wall, the location line of the wall is used to discover the two vertical edges at each end of one side of the wall. Some calculation and comparison work needs to be done in order to find the two right reference lines. For each of these two curves, a reference is added to the reference array. Note that the geometry options for obtaining the wall geometry have options.ComputeReferences set to true</a:t>
            </a:r>
            <a:r>
              <a:rPr lang="en-US" sz="1600" smtClean="0">
                <a:latin typeface="Courier New" pitchFamily="49" charset="0"/>
              </a:rPr>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957D56A-4E3C-48BE-9485-F6766156DB15}" type="slidenum">
              <a:rPr lang="en-US"/>
              <a:pPr/>
              <a:t>25</a:t>
            </a:fld>
            <a:endParaRPr lang="en-US"/>
          </a:p>
        </p:txBody>
      </p:sp>
      <p:sp>
        <p:nvSpPr>
          <p:cNvPr id="51203" name="Rectangle 2"/>
          <p:cNvSpPr>
            <a:spLocks noGrp="1" noRot="1" noChangeAspect="1" noChangeArrowheads="1" noTextEdit="1"/>
          </p:cNvSpPr>
          <p:nvPr>
            <p:ph type="sldImg"/>
          </p:nvPr>
        </p:nvSpPr>
        <p:spPr>
          <a:xfrm>
            <a:off x="1716088" y="692150"/>
            <a:ext cx="3597275" cy="2698750"/>
          </a:xfrm>
          <a:ln/>
        </p:spPr>
      </p:sp>
      <p:sp>
        <p:nvSpPr>
          <p:cNvPr id="51204" name="Rectangle 3"/>
          <p:cNvSpPr>
            <a:spLocks noGrp="1" noChangeArrowheads="1"/>
          </p:cNvSpPr>
          <p:nvPr>
            <p:ph type="body" idx="1"/>
          </p:nvPr>
        </p:nvSpPr>
        <p:spPr>
          <a:noFill/>
          <a:ln/>
        </p:spPr>
        <p:txBody>
          <a:bodyPr/>
          <a:lstStyle/>
          <a:p>
            <a:pPr eaLnBrk="1" hangingPunct="1"/>
            <a:endParaRPr lang="en-US" sz="1600" smtClean="0">
              <a:latin typeface="Courier New" pitchFamily="49"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749B4E6-8702-4757-99AB-2F563BB3DD42}" type="slidenum">
              <a:rPr lang="en-US"/>
              <a:pPr/>
              <a:t>26</a:t>
            </a:fld>
            <a:endParaRPr lang="en-US"/>
          </a:p>
        </p:txBody>
      </p:sp>
      <p:sp>
        <p:nvSpPr>
          <p:cNvPr id="52227" name="Rectangle 2"/>
          <p:cNvSpPr>
            <a:spLocks noGrp="1" noRot="1" noChangeAspect="1" noChangeArrowheads="1" noTextEdit="1"/>
          </p:cNvSpPr>
          <p:nvPr>
            <p:ph type="sldImg"/>
          </p:nvPr>
        </p:nvSpPr>
        <p:spPr>
          <a:xfrm>
            <a:off x="1716088" y="692150"/>
            <a:ext cx="3597275" cy="2698750"/>
          </a:xfrm>
          <a:ln/>
        </p:spPr>
      </p:sp>
      <p:sp>
        <p:nvSpPr>
          <p:cNvPr id="52228" name="Rectangle 3"/>
          <p:cNvSpPr>
            <a:spLocks noGrp="1" noChangeArrowheads="1"/>
          </p:cNvSpPr>
          <p:nvPr>
            <p:ph type="body" idx="1"/>
          </p:nvPr>
        </p:nvSpPr>
        <p:spPr>
          <a:noFill/>
          <a:ln/>
        </p:spPr>
        <p:txBody>
          <a:bodyPr/>
          <a:lstStyle/>
          <a:p>
            <a:pPr eaLnBrk="1" hangingPunct="1"/>
            <a:endParaRPr lang="en-US" sz="1600" smtClean="0">
              <a:latin typeface="Courier New" pitchFamily="49"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C1244F-EC2D-4677-8FB9-1A6D617FA4DC}" type="slidenum">
              <a:rPr lang="en-US"/>
              <a:pPr/>
              <a:t>27</a:t>
            </a:fld>
            <a:endParaRPr lang="en-US"/>
          </a:p>
        </p:txBody>
      </p:sp>
      <p:sp>
        <p:nvSpPr>
          <p:cNvPr id="53251" name="Rectangle 2"/>
          <p:cNvSpPr>
            <a:spLocks noGrp="1" noRot="1" noChangeAspect="1" noChangeArrowheads="1" noTextEdit="1"/>
          </p:cNvSpPr>
          <p:nvPr>
            <p:ph type="sldImg"/>
          </p:nvPr>
        </p:nvSpPr>
        <p:spPr>
          <a:xfrm>
            <a:off x="1716088" y="692150"/>
            <a:ext cx="3597275" cy="2698750"/>
          </a:xfrm>
          <a:ln/>
        </p:spPr>
      </p:sp>
      <p:sp>
        <p:nvSpPr>
          <p:cNvPr id="53252" name="Rectangle 3"/>
          <p:cNvSpPr>
            <a:spLocks noGrp="1" noChangeArrowheads="1"/>
          </p:cNvSpPr>
          <p:nvPr>
            <p:ph type="body" idx="1"/>
          </p:nvPr>
        </p:nvSpPr>
        <p:spPr>
          <a:noFill/>
          <a:ln/>
        </p:spPr>
        <p:txBody>
          <a:bodyPr/>
          <a:lstStyle/>
          <a:p>
            <a:pPr eaLnBrk="1" hangingPunct="1"/>
            <a:r>
              <a:rPr lang="en-US" altLang="zh-CN" smtClean="0"/>
              <a:t>The NewTag method signature and its parameters:</a:t>
            </a:r>
          </a:p>
          <a:p>
            <a:pPr eaLnBrk="1" hangingPunct="1"/>
            <a:endParaRPr lang="en-US" altLang="zh-CN" smtClean="0"/>
          </a:p>
          <a:p>
            <a:pPr eaLnBrk="1" hangingPunct="1"/>
            <a:r>
              <a:rPr lang="en-US" altLang="zh-CN" smtClean="0"/>
              <a:t>public </a:t>
            </a:r>
            <a:r>
              <a:rPr lang="en-US" altLang="zh-CN" smtClean="0">
                <a:hlinkClick r:id="rId3"/>
              </a:rPr>
              <a:t>IndependentTag</a:t>
            </a:r>
            <a:r>
              <a:rPr lang="en-US" altLang="zh-CN" smtClean="0"/>
              <a:t> NewTag(</a:t>
            </a:r>
            <a:br>
              <a:rPr lang="en-US" altLang="zh-CN" smtClean="0"/>
            </a:br>
            <a:r>
              <a:rPr lang="en-US" altLang="zh-CN" smtClean="0"/>
              <a:t>   </a:t>
            </a:r>
            <a:r>
              <a:rPr lang="en-US" altLang="zh-CN" smtClean="0">
                <a:hlinkClick r:id="rId4"/>
              </a:rPr>
              <a:t>View</a:t>
            </a:r>
            <a:r>
              <a:rPr lang="en-US" altLang="zh-CN" smtClean="0"/>
              <a:t> </a:t>
            </a:r>
            <a:r>
              <a:rPr lang="en-US" altLang="zh-CN" i="1" smtClean="0"/>
              <a:t>dbview</a:t>
            </a:r>
            <a:r>
              <a:rPr lang="en-US" altLang="zh-CN" smtClean="0"/>
              <a:t>,</a:t>
            </a:r>
            <a:br>
              <a:rPr lang="en-US" altLang="zh-CN" smtClean="0"/>
            </a:br>
            <a:r>
              <a:rPr lang="en-US" altLang="zh-CN" smtClean="0"/>
              <a:t>   </a:t>
            </a:r>
            <a:r>
              <a:rPr lang="en-US" altLang="zh-CN" smtClean="0">
                <a:hlinkClick r:id="rId5"/>
              </a:rPr>
              <a:t>Element</a:t>
            </a:r>
            <a:r>
              <a:rPr lang="en-US" altLang="zh-CN" smtClean="0"/>
              <a:t> </a:t>
            </a:r>
            <a:r>
              <a:rPr lang="en-US" altLang="zh-CN" i="1" smtClean="0"/>
              <a:t>objelem</a:t>
            </a:r>
            <a:r>
              <a:rPr lang="en-US" altLang="zh-CN" smtClean="0"/>
              <a:t>,</a:t>
            </a:r>
            <a:br>
              <a:rPr lang="en-US" altLang="zh-CN" smtClean="0"/>
            </a:br>
            <a:r>
              <a:rPr lang="en-US" altLang="zh-CN" smtClean="0"/>
              <a:t>   </a:t>
            </a:r>
            <a:r>
              <a:rPr lang="en-US" altLang="zh-CN" smtClean="0">
                <a:hlinkClick r:id="rId6"/>
              </a:rPr>
              <a:t>bool</a:t>
            </a:r>
            <a:r>
              <a:rPr lang="en-US" altLang="zh-CN" smtClean="0"/>
              <a:t> </a:t>
            </a:r>
            <a:r>
              <a:rPr lang="en-US" altLang="zh-CN" i="1" smtClean="0"/>
              <a:t>leader</a:t>
            </a:r>
            <a:r>
              <a:rPr lang="en-US" altLang="zh-CN" smtClean="0"/>
              <a:t>,</a:t>
            </a:r>
            <a:br>
              <a:rPr lang="en-US" altLang="zh-CN" smtClean="0"/>
            </a:br>
            <a:r>
              <a:rPr lang="en-US" altLang="zh-CN" smtClean="0"/>
              <a:t>   </a:t>
            </a:r>
            <a:r>
              <a:rPr lang="en-US" altLang="zh-CN" smtClean="0">
                <a:hlinkClick r:id="rId7"/>
              </a:rPr>
              <a:t>TagMode</a:t>
            </a:r>
            <a:r>
              <a:rPr lang="en-US" altLang="zh-CN" smtClean="0"/>
              <a:t> </a:t>
            </a:r>
            <a:r>
              <a:rPr lang="en-US" altLang="zh-CN" i="1" smtClean="0"/>
              <a:t>tagmode</a:t>
            </a:r>
            <a:r>
              <a:rPr lang="en-US" altLang="zh-CN" smtClean="0"/>
              <a:t>,</a:t>
            </a:r>
            <a:br>
              <a:rPr lang="en-US" altLang="zh-CN" smtClean="0"/>
            </a:br>
            <a:r>
              <a:rPr lang="en-US" altLang="zh-CN" smtClean="0"/>
              <a:t>   </a:t>
            </a:r>
            <a:r>
              <a:rPr lang="en-US" altLang="zh-CN" smtClean="0">
                <a:hlinkClick r:id="rId8"/>
              </a:rPr>
              <a:t>TagOrientation</a:t>
            </a:r>
            <a:r>
              <a:rPr lang="en-US" altLang="zh-CN" smtClean="0"/>
              <a:t> </a:t>
            </a:r>
            <a:r>
              <a:rPr lang="en-US" altLang="zh-CN" i="1" smtClean="0"/>
              <a:t>tagorientation</a:t>
            </a:r>
            <a:r>
              <a:rPr lang="en-US" altLang="zh-CN" smtClean="0"/>
              <a:t>,</a:t>
            </a:r>
            <a:br>
              <a:rPr lang="en-US" altLang="zh-CN" smtClean="0"/>
            </a:br>
            <a:r>
              <a:rPr lang="en-US" altLang="zh-CN" smtClean="0"/>
              <a:t>   </a:t>
            </a:r>
            <a:r>
              <a:rPr lang="en-US" altLang="zh-CN" smtClean="0">
                <a:hlinkClick r:id="rId9"/>
              </a:rPr>
              <a:t>XYZ</a:t>
            </a:r>
            <a:r>
              <a:rPr lang="en-US" altLang="zh-CN" smtClean="0"/>
              <a:t> </a:t>
            </a:r>
            <a:r>
              <a:rPr lang="en-US" altLang="zh-CN" i="1" smtClean="0"/>
              <a:t>pnt</a:t>
            </a:r>
            <a:r>
              <a:rPr lang="en-US" altLang="zh-CN" smtClean="0"/>
              <a:t/>
            </a:r>
            <a:br>
              <a:rPr lang="en-US" altLang="zh-CN" smtClean="0"/>
            </a:br>
            <a:r>
              <a:rPr lang="en-US" altLang="zh-CN" smtClean="0"/>
              <a:t>);</a:t>
            </a:r>
            <a:endParaRPr lang="en-US" altLang="zh-CN" b="1" smtClean="0"/>
          </a:p>
          <a:p>
            <a:pPr eaLnBrk="1" hangingPunct="1"/>
            <a:r>
              <a:rPr lang="en-US" altLang="zh-CN" b="1" smtClean="0"/>
              <a:t>Parameters</a:t>
            </a:r>
          </a:p>
          <a:p>
            <a:pPr eaLnBrk="1" hangingPunct="1"/>
            <a:r>
              <a:rPr lang="en-US" altLang="zh-CN" i="1" smtClean="0"/>
              <a:t>dbview</a:t>
            </a:r>
            <a:r>
              <a:rPr lang="en-US" altLang="zh-CN" smtClean="0"/>
              <a:t> </a:t>
            </a:r>
          </a:p>
          <a:p>
            <a:pPr lvl="1" eaLnBrk="1" hangingPunct="1"/>
            <a:r>
              <a:rPr lang="en-US" altLang="zh-CN" smtClean="0"/>
              <a:t>The view in which the dimension is to be visible. </a:t>
            </a:r>
          </a:p>
          <a:p>
            <a:pPr eaLnBrk="1" hangingPunct="1"/>
            <a:r>
              <a:rPr lang="en-US" altLang="zh-CN" i="1" smtClean="0"/>
              <a:t>objelem</a:t>
            </a:r>
            <a:r>
              <a:rPr lang="en-US" altLang="zh-CN" smtClean="0"/>
              <a:t> </a:t>
            </a:r>
          </a:p>
          <a:p>
            <a:pPr lvl="1" eaLnBrk="1" hangingPunct="1"/>
            <a:r>
              <a:rPr lang="en-US" altLang="zh-CN" smtClean="0"/>
              <a:t>The host object of tag </a:t>
            </a:r>
          </a:p>
          <a:p>
            <a:pPr eaLnBrk="1" hangingPunct="1"/>
            <a:r>
              <a:rPr lang="en-US" altLang="zh-CN" i="1" smtClean="0"/>
              <a:t>leader</a:t>
            </a:r>
            <a:r>
              <a:rPr lang="en-US" altLang="zh-CN" smtClean="0"/>
              <a:t> </a:t>
            </a:r>
          </a:p>
          <a:p>
            <a:pPr lvl="1" eaLnBrk="1" hangingPunct="1"/>
            <a:r>
              <a:rPr lang="en-US" altLang="zh-CN" smtClean="0"/>
              <a:t>whether have leader </a:t>
            </a:r>
          </a:p>
          <a:p>
            <a:pPr eaLnBrk="1" hangingPunct="1"/>
            <a:r>
              <a:rPr lang="en-US" altLang="zh-CN" i="1" smtClean="0"/>
              <a:t>tagmode</a:t>
            </a:r>
            <a:r>
              <a:rPr lang="en-US" altLang="zh-CN" smtClean="0"/>
              <a:t> </a:t>
            </a:r>
          </a:p>
          <a:p>
            <a:pPr lvl="1" eaLnBrk="1" hangingPunct="1"/>
            <a:r>
              <a:rPr lang="en-US" altLang="zh-CN" smtClean="0"/>
              <a:t>the mode of tag. Add by Category, add by Multi-Category and add by material </a:t>
            </a:r>
          </a:p>
          <a:p>
            <a:pPr eaLnBrk="1" hangingPunct="1"/>
            <a:r>
              <a:rPr lang="en-US" altLang="zh-CN" i="1" smtClean="0"/>
              <a:t>tagorn</a:t>
            </a:r>
            <a:r>
              <a:rPr lang="en-US" altLang="zh-CN" smtClean="0"/>
              <a:t> </a:t>
            </a:r>
          </a:p>
          <a:p>
            <a:pPr lvl="1" eaLnBrk="1" hangingPunct="1"/>
            <a:r>
              <a:rPr lang="en-US" altLang="zh-CN" smtClean="0"/>
              <a:t>The Orientation of the Tag </a:t>
            </a:r>
          </a:p>
          <a:p>
            <a:pPr eaLnBrk="1" hangingPunct="1"/>
            <a:r>
              <a:rPr lang="en-US" altLang="zh-CN" i="1" smtClean="0"/>
              <a:t>pnt</a:t>
            </a:r>
            <a:r>
              <a:rPr lang="en-US" altLang="zh-CN" smtClean="0"/>
              <a:t> </a:t>
            </a:r>
          </a:p>
          <a:p>
            <a:pPr lvl="1" eaLnBrk="1" hangingPunct="1"/>
            <a:r>
              <a:rPr lang="en-US" altLang="zh-CN" smtClean="0"/>
              <a:t>The position of the Tag </a:t>
            </a:r>
          </a:p>
          <a:p>
            <a:pPr eaLnBrk="1" hangingPunct="1"/>
            <a:endParaRPr lang="en-US" altLang="zh-CN" smtClean="0"/>
          </a:p>
          <a:p>
            <a:pPr eaLnBrk="1" hangingPunct="1"/>
            <a:r>
              <a:rPr lang="en-US" altLang="zh-CN" smtClean="0"/>
              <a:t>I used category tag mode and horizontal tag orientation here.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D44BAE7-68D6-4057-8FC6-76713CC52B74}" type="slidenum">
              <a:rPr lang="en-US"/>
              <a:pPr/>
              <a:t>28</a:t>
            </a:fld>
            <a:endParaRPr lang="en-US"/>
          </a:p>
        </p:txBody>
      </p:sp>
      <p:sp>
        <p:nvSpPr>
          <p:cNvPr id="54275" name="Rectangle 2"/>
          <p:cNvSpPr>
            <a:spLocks noGrp="1" noRot="1" noChangeAspect="1" noChangeArrowheads="1" noTextEdit="1"/>
          </p:cNvSpPr>
          <p:nvPr>
            <p:ph type="sldImg"/>
          </p:nvPr>
        </p:nvSpPr>
        <p:spPr>
          <a:xfrm>
            <a:off x="1716088" y="692150"/>
            <a:ext cx="3597275" cy="2698750"/>
          </a:xfrm>
          <a:ln/>
        </p:spPr>
      </p:sp>
      <p:sp>
        <p:nvSpPr>
          <p:cNvPr id="54276" name="Rectangle 3"/>
          <p:cNvSpPr>
            <a:spLocks noGrp="1" noChangeArrowheads="1"/>
          </p:cNvSpPr>
          <p:nvPr>
            <p:ph type="body" idx="1"/>
          </p:nvPr>
        </p:nvSpPr>
        <p:spPr>
          <a:noFill/>
          <a:ln/>
        </p:spPr>
        <p:txBody>
          <a:bodyPr/>
          <a:lstStyle/>
          <a:p>
            <a:pPr eaLnBrk="1" hangingPunct="1"/>
            <a:r>
              <a:rPr lang="en-US" smtClean="0"/>
              <a:t>public </a:t>
            </a:r>
            <a:r>
              <a:rPr lang="en-US" smtClean="0">
                <a:hlinkClick r:id="rId3"/>
              </a:rPr>
              <a:t>TextNote</a:t>
            </a:r>
            <a:r>
              <a:rPr lang="en-US" smtClean="0"/>
              <a:t> NewTextNote(</a:t>
            </a:r>
            <a:br>
              <a:rPr lang="en-US" smtClean="0"/>
            </a:br>
            <a:r>
              <a:rPr lang="en-US" smtClean="0"/>
              <a:t>   </a:t>
            </a:r>
            <a:r>
              <a:rPr lang="en-US" smtClean="0">
                <a:hlinkClick r:id="rId4"/>
              </a:rPr>
              <a:t>View</a:t>
            </a:r>
            <a:r>
              <a:rPr lang="en-US" smtClean="0"/>
              <a:t> </a:t>
            </a:r>
            <a:r>
              <a:rPr lang="en-US" i="1" smtClean="0"/>
              <a:t>pView</a:t>
            </a:r>
            <a:r>
              <a:rPr lang="en-US" smtClean="0"/>
              <a:t>,</a:t>
            </a:r>
            <a:br>
              <a:rPr lang="en-US" smtClean="0"/>
            </a:br>
            <a:r>
              <a:rPr lang="en-US" smtClean="0"/>
              <a:t>   </a:t>
            </a:r>
            <a:r>
              <a:rPr lang="en-US" smtClean="0">
                <a:hlinkClick r:id="rId5"/>
              </a:rPr>
              <a:t>XYZ</a:t>
            </a:r>
            <a:r>
              <a:rPr lang="en-US" smtClean="0"/>
              <a:t> </a:t>
            </a:r>
            <a:r>
              <a:rPr lang="en-US" i="1" smtClean="0"/>
              <a:t>origin</a:t>
            </a:r>
            <a:r>
              <a:rPr lang="en-US" smtClean="0"/>
              <a:t>,</a:t>
            </a:r>
            <a:br>
              <a:rPr lang="en-US" smtClean="0"/>
            </a:br>
            <a:r>
              <a:rPr lang="en-US" smtClean="0"/>
              <a:t>   </a:t>
            </a:r>
            <a:r>
              <a:rPr lang="en-US" smtClean="0">
                <a:hlinkClick r:id="rId5"/>
              </a:rPr>
              <a:t>XYZ</a:t>
            </a:r>
            <a:r>
              <a:rPr lang="en-US" smtClean="0"/>
              <a:t> </a:t>
            </a:r>
            <a:r>
              <a:rPr lang="en-US" i="1" smtClean="0"/>
              <a:t>baseVec</a:t>
            </a:r>
            <a:r>
              <a:rPr lang="en-US" smtClean="0"/>
              <a:t>,</a:t>
            </a:r>
            <a:br>
              <a:rPr lang="en-US" smtClean="0"/>
            </a:br>
            <a:r>
              <a:rPr lang="en-US" smtClean="0"/>
              <a:t>   </a:t>
            </a:r>
            <a:r>
              <a:rPr lang="en-US" smtClean="0">
                <a:hlinkClick r:id="rId5"/>
              </a:rPr>
              <a:t>XYZ</a:t>
            </a:r>
            <a:r>
              <a:rPr lang="en-US" smtClean="0"/>
              <a:t> </a:t>
            </a:r>
            <a:r>
              <a:rPr lang="en-US" i="1" smtClean="0"/>
              <a:t>upVec</a:t>
            </a:r>
            <a:r>
              <a:rPr lang="en-US" smtClean="0"/>
              <a:t>,</a:t>
            </a:r>
            <a:br>
              <a:rPr lang="en-US" smtClean="0"/>
            </a:br>
            <a:r>
              <a:rPr lang="en-US" smtClean="0"/>
              <a:t>   </a:t>
            </a:r>
            <a:r>
              <a:rPr lang="en-US" smtClean="0">
                <a:hlinkClick r:id="rId6"/>
              </a:rPr>
              <a:t>double</a:t>
            </a:r>
            <a:r>
              <a:rPr lang="en-US" smtClean="0"/>
              <a:t> </a:t>
            </a:r>
            <a:r>
              <a:rPr lang="en-US" i="1" smtClean="0"/>
              <a:t>textSize</a:t>
            </a:r>
            <a:r>
              <a:rPr lang="en-US" smtClean="0"/>
              <a:t>,</a:t>
            </a:r>
            <a:br>
              <a:rPr lang="en-US" smtClean="0"/>
            </a:br>
            <a:r>
              <a:rPr lang="en-US" smtClean="0"/>
              <a:t>   </a:t>
            </a:r>
            <a:r>
              <a:rPr lang="en-US" smtClean="0">
                <a:hlinkClick r:id="rId6"/>
              </a:rPr>
              <a:t>double</a:t>
            </a:r>
            <a:r>
              <a:rPr lang="en-US" smtClean="0"/>
              <a:t> </a:t>
            </a:r>
            <a:r>
              <a:rPr lang="en-US" i="1" smtClean="0"/>
              <a:t>lineWidth</a:t>
            </a:r>
            <a:r>
              <a:rPr lang="en-US" smtClean="0"/>
              <a:t>,</a:t>
            </a:r>
            <a:br>
              <a:rPr lang="en-US" smtClean="0"/>
            </a:br>
            <a:r>
              <a:rPr lang="en-US" smtClean="0"/>
              <a:t>   </a:t>
            </a:r>
            <a:r>
              <a:rPr lang="en-US" smtClean="0">
                <a:hlinkClick r:id="rId7"/>
              </a:rPr>
              <a:t>TextAlignFlags</a:t>
            </a:r>
            <a:r>
              <a:rPr lang="en-US" smtClean="0"/>
              <a:t> </a:t>
            </a:r>
            <a:r>
              <a:rPr lang="en-US" i="1" smtClean="0"/>
              <a:t>textAlign</a:t>
            </a:r>
            <a:r>
              <a:rPr lang="en-US" smtClean="0"/>
              <a:t>,</a:t>
            </a:r>
            <a:br>
              <a:rPr lang="en-US" smtClean="0"/>
            </a:br>
            <a:r>
              <a:rPr lang="en-US" smtClean="0"/>
              <a:t>   </a:t>
            </a:r>
            <a:r>
              <a:rPr lang="en-US" smtClean="0">
                <a:hlinkClick r:id="rId8"/>
              </a:rPr>
              <a:t>string</a:t>
            </a:r>
            <a:r>
              <a:rPr lang="en-US" smtClean="0"/>
              <a:t> </a:t>
            </a:r>
            <a:r>
              <a:rPr lang="en-US" i="1" smtClean="0"/>
              <a:t>strText</a:t>
            </a:r>
            <a:r>
              <a:rPr lang="en-US" smtClean="0"/>
              <a:t/>
            </a:r>
            <a:br>
              <a:rPr lang="en-US" smtClean="0"/>
            </a:br>
            <a:r>
              <a:rPr lang="en-US" smtClean="0"/>
              <a:t>);</a:t>
            </a:r>
            <a:endParaRPr lang="en-US" b="1" smtClean="0"/>
          </a:p>
          <a:p>
            <a:pPr eaLnBrk="1" hangingPunct="1"/>
            <a:r>
              <a:rPr lang="en-US" b="1" smtClean="0"/>
              <a:t>Parameters</a:t>
            </a:r>
          </a:p>
          <a:p>
            <a:pPr eaLnBrk="1" hangingPunct="1"/>
            <a:r>
              <a:rPr lang="en-US" i="1" smtClean="0"/>
              <a:t>pView</a:t>
            </a:r>
            <a:r>
              <a:rPr lang="en-US" smtClean="0"/>
              <a:t> </a:t>
            </a:r>
          </a:p>
          <a:p>
            <a:pPr lvl="1" eaLnBrk="1" hangingPunct="1"/>
            <a:r>
              <a:rPr lang="en-US" smtClean="0"/>
              <a:t>Current DBView </a:t>
            </a:r>
          </a:p>
          <a:p>
            <a:pPr eaLnBrk="1" hangingPunct="1"/>
            <a:r>
              <a:rPr lang="en-US" i="1" smtClean="0"/>
              <a:t>origin</a:t>
            </a:r>
            <a:r>
              <a:rPr lang="en-US" smtClean="0"/>
              <a:t> </a:t>
            </a:r>
          </a:p>
          <a:p>
            <a:pPr lvl="1" eaLnBrk="1" hangingPunct="1"/>
            <a:r>
              <a:rPr lang="en-US" smtClean="0"/>
              <a:t>origin of the TextNote </a:t>
            </a:r>
          </a:p>
          <a:p>
            <a:pPr eaLnBrk="1" hangingPunct="1"/>
            <a:r>
              <a:rPr lang="en-US" i="1" smtClean="0"/>
              <a:t>baseVec</a:t>
            </a:r>
            <a:r>
              <a:rPr lang="en-US" smtClean="0"/>
              <a:t> </a:t>
            </a:r>
          </a:p>
          <a:p>
            <a:pPr lvl="1" eaLnBrk="1" hangingPunct="1"/>
            <a:r>
              <a:rPr lang="en-US" smtClean="0"/>
              <a:t>baseVec parameter of the TextNote. </a:t>
            </a:r>
          </a:p>
          <a:p>
            <a:pPr eaLnBrk="1" hangingPunct="1"/>
            <a:r>
              <a:rPr lang="en-US" i="1" smtClean="0"/>
              <a:t>upVec</a:t>
            </a:r>
            <a:r>
              <a:rPr lang="en-US" smtClean="0"/>
              <a:t> </a:t>
            </a:r>
          </a:p>
          <a:p>
            <a:pPr lvl="1" eaLnBrk="1" hangingPunct="1"/>
            <a:r>
              <a:rPr lang="en-US" smtClean="0"/>
              <a:t>upVec parameter of the TextNote. </a:t>
            </a:r>
          </a:p>
          <a:p>
            <a:pPr eaLnBrk="1" hangingPunct="1"/>
            <a:r>
              <a:rPr lang="en-US" i="1" smtClean="0"/>
              <a:t>textSize</a:t>
            </a:r>
            <a:r>
              <a:rPr lang="en-US" smtClean="0"/>
              <a:t> </a:t>
            </a:r>
          </a:p>
          <a:p>
            <a:pPr lvl="1" eaLnBrk="1" hangingPunct="1"/>
            <a:r>
              <a:rPr lang="en-US" smtClean="0"/>
              <a:t>text size. </a:t>
            </a:r>
          </a:p>
          <a:p>
            <a:pPr eaLnBrk="1" hangingPunct="1"/>
            <a:r>
              <a:rPr lang="en-US" i="1" smtClean="0"/>
              <a:t>lineWidth</a:t>
            </a:r>
            <a:r>
              <a:rPr lang="en-US" smtClean="0"/>
              <a:t> </a:t>
            </a:r>
          </a:p>
          <a:p>
            <a:pPr lvl="1" eaLnBrk="1" hangingPunct="1"/>
            <a:r>
              <a:rPr lang="en-US" smtClean="0"/>
              <a:t>line width of the out rectangle. </a:t>
            </a:r>
          </a:p>
          <a:p>
            <a:pPr eaLnBrk="1" hangingPunct="1"/>
            <a:r>
              <a:rPr lang="en-US" i="1" smtClean="0"/>
              <a:t>textAlign</a:t>
            </a:r>
            <a:r>
              <a:rPr lang="en-US" smtClean="0"/>
              <a:t> </a:t>
            </a:r>
          </a:p>
          <a:p>
            <a:pPr lvl="1" eaLnBrk="1" hangingPunct="1"/>
            <a:r>
              <a:rPr lang="en-US" smtClean="0"/>
              <a:t>align style. </a:t>
            </a:r>
          </a:p>
          <a:p>
            <a:pPr eaLnBrk="1" hangingPunct="1"/>
            <a:r>
              <a:rPr lang="en-US" i="1" smtClean="0"/>
              <a:t>strText</a:t>
            </a:r>
            <a:r>
              <a:rPr lang="en-US" smtClean="0"/>
              <a:t> </a:t>
            </a:r>
          </a:p>
          <a:p>
            <a:pPr lvl="1" eaLnBrk="1" hangingPunct="1"/>
            <a:r>
              <a:rPr lang="en-US" smtClean="0"/>
              <a:t>text. </a:t>
            </a:r>
          </a:p>
          <a:p>
            <a:pPr eaLnBrk="1" hangingPunct="1"/>
            <a:endParaRPr lang="en-US" smtClean="0"/>
          </a:p>
          <a:p>
            <a:pPr eaLnBrk="1" hangingPunct="1"/>
            <a:r>
              <a:rPr lang="en-US" smtClean="0"/>
              <a:t>TextNote is just text. The textSize parameter of the NewTextNote method is actually not used and can be ignored Tao says 'Our developer has confirmed that this param is no use at all for the internal behavior has been changed. The actual size value comes from Font (family type). So this param should be removed. Our developer will fix it.'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3C27B437-3597-42DE-BE17-EF9231B86CF7}" type="slidenum">
              <a:rPr lang="en-US" smtClean="0"/>
              <a:pPr/>
              <a:t>29</a:t>
            </a:fld>
            <a:endParaRPr lang="en-US" smtClean="0"/>
          </a:p>
        </p:txBody>
      </p:sp>
      <p:sp>
        <p:nvSpPr>
          <p:cNvPr id="293891" name="Rectangle 2"/>
          <p:cNvSpPr>
            <a:spLocks noGrp="1" noRot="1" noChangeAspect="1" noChangeArrowheads="1" noTextEdit="1"/>
          </p:cNvSpPr>
          <p:nvPr>
            <p:ph type="sldImg"/>
          </p:nvPr>
        </p:nvSpPr>
        <p:spPr>
          <a:xfrm>
            <a:off x="1716088" y="692150"/>
            <a:ext cx="3597275" cy="2698750"/>
          </a:xfrm>
          <a:ln/>
        </p:spPr>
      </p:sp>
      <p:sp>
        <p:nvSpPr>
          <p:cNvPr id="293892" name="Rectangle 3"/>
          <p:cNvSpPr>
            <a:spLocks noGrp="1" noChangeArrowheads="1"/>
          </p:cNvSpPr>
          <p:nvPr>
            <p:ph type="body" idx="1"/>
          </p:nvPr>
        </p:nvSpPr>
        <p:spPr>
          <a:noFill/>
          <a:ln/>
        </p:spPr>
        <p:txBody>
          <a:bodyPr/>
          <a:lstStyle/>
          <a:p>
            <a:pPr eaLnBrk="1" hangingPunct="1"/>
            <a:r>
              <a:rPr lang="en-US" smtClean="0"/>
              <a:t>We are offering free API training to attendees of our DevTech AU seminars. If they leave their business cards during the seminar, then they can attend one of our scheduled 2008 API training classes free of charge. Normal costs for these classes are up to 1500 USD per person. The schedule is posted on www.autodesk.com/apitraining. Feel free to add a slide to your presentations to advertise this. You can give the business cards you collect to Stephen Preston or any of our San Rafael based DevTech team (who can hand them to him).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E7BE07F4-491A-4A60-86F9-36109CED735B}" type="slidenum">
              <a:rPr lang="en-US"/>
              <a:pPr/>
              <a:t>30</a:t>
            </a:fld>
            <a:endParaRPr lang="en-US"/>
          </a:p>
        </p:txBody>
      </p:sp>
      <p:sp>
        <p:nvSpPr>
          <p:cNvPr id="149507" name="Rectangle 2"/>
          <p:cNvSpPr>
            <a:spLocks noGrp="1" noRot="1" noChangeAspect="1" noChangeArrowheads="1" noTextEdit="1"/>
          </p:cNvSpPr>
          <p:nvPr>
            <p:ph type="sldImg"/>
          </p:nvPr>
        </p:nvSpPr>
        <p:spPr>
          <a:xfrm>
            <a:off x="1716088" y="692150"/>
            <a:ext cx="3597275" cy="2698750"/>
          </a:xfrm>
          <a:ln/>
        </p:spPr>
      </p:sp>
      <p:sp>
        <p:nvSpPr>
          <p:cNvPr id="14950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C03DB88A-727D-43F2-8BD7-42ABC2F987CC}" type="slidenum">
              <a:rPr lang="en-US" smtClean="0"/>
              <a:pPr/>
              <a:t>31</a:t>
            </a:fld>
            <a:endParaRPr lang="en-US" smtClean="0"/>
          </a:p>
        </p:txBody>
      </p:sp>
      <p:sp>
        <p:nvSpPr>
          <p:cNvPr id="295939" name="Rectangle 2"/>
          <p:cNvSpPr>
            <a:spLocks noGrp="1" noRot="1" noChangeAspect="1" noChangeArrowheads="1" noTextEdit="1"/>
          </p:cNvSpPr>
          <p:nvPr>
            <p:ph type="sldImg"/>
          </p:nvPr>
        </p:nvSpPr>
        <p:spPr>
          <a:xfrm>
            <a:off x="1712684" y="691516"/>
            <a:ext cx="3603536" cy="2698829"/>
          </a:xfrm>
          <a:solidFill>
            <a:srgbClr val="FFFFFF"/>
          </a:solidFill>
          <a:ln/>
        </p:spPr>
      </p:sp>
      <p:sp>
        <p:nvSpPr>
          <p:cNvPr id="295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E987596-97EB-48FB-ACFD-13DB71A63EE5}" type="slidenum">
              <a:rPr lang="en-US"/>
              <a:pPr/>
              <a:t>3</a:t>
            </a:fld>
            <a:endParaRPr lang="en-US" dirty="0"/>
          </a:p>
        </p:txBody>
      </p:sp>
      <p:sp>
        <p:nvSpPr>
          <p:cNvPr id="32771" name="Rectangle 2"/>
          <p:cNvSpPr>
            <a:spLocks noGrp="1" noRot="1" noChangeAspect="1" noChangeArrowheads="1" noTextEdit="1"/>
          </p:cNvSpPr>
          <p:nvPr>
            <p:ph type="sldImg"/>
          </p:nvPr>
        </p:nvSpPr>
        <p:spPr>
          <a:xfrm>
            <a:off x="1716088" y="692150"/>
            <a:ext cx="3597275" cy="2698750"/>
          </a:xfrm>
          <a:ln/>
        </p:spPr>
      </p:sp>
      <p:sp>
        <p:nvSpPr>
          <p:cNvPr id="3277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11682C8-9000-49D0-8AD8-A0E9D9475188}" type="slidenum">
              <a:rPr lang="en-US"/>
              <a:pPr/>
              <a:t>4</a:t>
            </a:fld>
            <a:endParaRPr lang="en-US" dirty="0"/>
          </a:p>
        </p:txBody>
      </p:sp>
      <p:sp>
        <p:nvSpPr>
          <p:cNvPr id="33795" name="Rectangle 2"/>
          <p:cNvSpPr>
            <a:spLocks noGrp="1" noRot="1" noChangeAspect="1" noChangeArrowheads="1" noTextEdit="1"/>
          </p:cNvSpPr>
          <p:nvPr>
            <p:ph type="sldImg"/>
          </p:nvPr>
        </p:nvSpPr>
        <p:spPr>
          <a:xfrm>
            <a:off x="1716088" y="693738"/>
            <a:ext cx="3595687" cy="2697162"/>
          </a:xfrm>
          <a:ln/>
        </p:spPr>
      </p:sp>
      <p:sp>
        <p:nvSpPr>
          <p:cNvPr id="33796" name="Rectangle 3"/>
          <p:cNvSpPr>
            <a:spLocks noGrp="1" noChangeArrowheads="1"/>
          </p:cNvSpPr>
          <p:nvPr>
            <p:ph type="body" idx="1"/>
          </p:nvPr>
        </p:nvSpPr>
        <p:spPr>
          <a:xfrm>
            <a:off x="923925" y="3621088"/>
            <a:ext cx="5362575" cy="4905375"/>
          </a:xfrm>
          <a:noFill/>
          <a:ln/>
        </p:spPr>
        <p:txBody>
          <a:bodyPr lIns="93170" tIns="46585" rIns="93170" bIns="46585"/>
          <a:lstStyle/>
          <a:p>
            <a:r>
              <a:rPr lang="en-US" sz="1200" kern="1200" dirty="0" smtClean="0">
                <a:solidFill>
                  <a:schemeClr val="tx1"/>
                </a:solidFill>
                <a:latin typeface="Arial" charset="0"/>
                <a:ea typeface="+mn-ea"/>
                <a:cs typeface="+mn-cs"/>
              </a:rPr>
              <a:t>Working with reinforcements in Revit Structure involves two phases. The initial phase is the building analysis, which may result in design changes. In the second phase, reinforcements are added, analysed, and detailed. Both phases may include multiple iterations. Many of the tasks required can be automated. This is where our applications can save a lot of time, effort, and eliminate sources for errors.</a:t>
            </a:r>
            <a:endParaRPr lang="en-GB"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The central hub is the Revit Structure three-dimensional object model which integrates the physical and analytical models used respectively for the building design and analysis. The 3D rebar model is integrated in this database. The physical model is used to generate concrete drawings including rebar specific details. The rebar model can be used to generate rebar specific details and quantity takeoffs. The analytical model is used to connect to third party analysis and design packages, which in turn can help define the rebar model.</a:t>
            </a:r>
            <a:endParaRPr lang="en-GB" sz="1200" kern="1200" dirty="0">
              <a:solidFill>
                <a:schemeClr val="tx1"/>
              </a:solidFill>
              <a:latin typeface="Arial"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B482ACD-C00B-4299-9A99-6CD7C7C081F7}" type="slidenum">
              <a:rPr lang="en-US"/>
              <a:pPr/>
              <a:t>5</a:t>
            </a:fld>
            <a:endParaRPr lang="en-US" dirty="0"/>
          </a:p>
        </p:txBody>
      </p:sp>
      <p:sp>
        <p:nvSpPr>
          <p:cNvPr id="34819" name="Slide Image Placeholder 1"/>
          <p:cNvSpPr>
            <a:spLocks noGrp="1" noRot="1" noChangeAspect="1" noTextEdit="1"/>
          </p:cNvSpPr>
          <p:nvPr>
            <p:ph type="sldImg"/>
          </p:nvPr>
        </p:nvSpPr>
        <p:spPr>
          <a:xfrm>
            <a:off x="1716088" y="692150"/>
            <a:ext cx="3597275" cy="2698750"/>
          </a:xfrm>
          <a:ln/>
        </p:spPr>
      </p:sp>
      <p:sp>
        <p:nvSpPr>
          <p:cNvPr id="34820" name="Notes Placeholder 2"/>
          <p:cNvSpPr>
            <a:spLocks noGrp="1"/>
          </p:cNvSpPr>
          <p:nvPr>
            <p:ph type="body" idx="1"/>
          </p:nvPr>
        </p:nvSpPr>
        <p:spPr>
          <a:noFill/>
          <a:ln/>
        </p:spPr>
        <p:txBody>
          <a:bodyPr/>
          <a:lstStyle/>
          <a:p>
            <a:pPr eaLnBrk="1" hangingPunct="1"/>
            <a:endParaRPr lang="en-US" dirty="0" smtClean="0"/>
          </a:p>
        </p:txBody>
      </p:sp>
      <p:sp>
        <p:nvSpPr>
          <p:cNvPr id="34821" name="Slide Number Placeholder 3"/>
          <p:cNvSpPr txBox="1">
            <a:spLocks noGrp="1"/>
          </p:cNvSpPr>
          <p:nvPr/>
        </p:nvSpPr>
        <p:spPr bwMode="auto">
          <a:xfrm>
            <a:off x="3929063" y="8759825"/>
            <a:ext cx="3005137" cy="460375"/>
          </a:xfrm>
          <a:prstGeom prst="rect">
            <a:avLst/>
          </a:prstGeom>
          <a:noFill/>
          <a:ln w="9525">
            <a:noFill/>
            <a:miter lim="800000"/>
            <a:headEnd/>
            <a:tailEnd/>
          </a:ln>
        </p:spPr>
        <p:txBody>
          <a:bodyPr lIns="92302" tIns="46151" rIns="92302" bIns="46151" anchor="b"/>
          <a:lstStyle/>
          <a:p>
            <a:pPr algn="r" defTabSz="923925"/>
            <a:fld id="{6A252632-D97B-4753-8DD7-805782A71626}" type="slidenum">
              <a:rPr lang="en-US" sz="1200">
                <a:solidFill>
                  <a:schemeClr val="tx1"/>
                </a:solidFill>
              </a:rPr>
              <a:pPr algn="r" defTabSz="923925"/>
              <a:t>5</a:t>
            </a:fld>
            <a:endParaRPr lang="en-US" sz="1200" dirty="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7EA5186-75F2-454E-B756-A0998936E709}" type="slidenum">
              <a:rPr lang="en-US"/>
              <a:pPr/>
              <a:t>6</a:t>
            </a:fld>
            <a:endParaRPr lang="en-US" dirty="0"/>
          </a:p>
        </p:txBody>
      </p:sp>
      <p:sp>
        <p:nvSpPr>
          <p:cNvPr id="35843" name="Rectangle 2"/>
          <p:cNvSpPr>
            <a:spLocks noGrp="1" noRot="1" noChangeAspect="1" noChangeArrowheads="1" noTextEdit="1"/>
          </p:cNvSpPr>
          <p:nvPr>
            <p:ph type="sldImg"/>
          </p:nvPr>
        </p:nvSpPr>
        <p:spPr>
          <a:xfrm>
            <a:off x="1716088" y="692150"/>
            <a:ext cx="3597275" cy="2698750"/>
          </a:xfrm>
          <a:ln/>
        </p:spPr>
      </p:sp>
      <p:sp>
        <p:nvSpPr>
          <p:cNvPr id="35844" name="Rectangle 3"/>
          <p:cNvSpPr>
            <a:spLocks noGrp="1" noChangeArrowheads="1"/>
          </p:cNvSpPr>
          <p:nvPr>
            <p:ph type="body" idx="1"/>
          </p:nvPr>
        </p:nvSpPr>
        <p:spPr>
          <a:noFill/>
          <a:ln/>
        </p:spPr>
        <p:txBody>
          <a:bodyPr/>
          <a:lstStyle/>
          <a:p>
            <a:r>
              <a:rPr lang="en-GB" sz="1200" kern="1200" dirty="0" smtClean="0">
                <a:solidFill>
                  <a:schemeClr val="tx1"/>
                </a:solidFill>
                <a:latin typeface="Arial" charset="0"/>
                <a:ea typeface="+mn-ea"/>
                <a:cs typeface="+mn-cs"/>
              </a:rPr>
              <a:t>Here are some relationships between these rebar topics and the rebar workflow: after the structural framing analysis part is done, an engineer will take the values of the load and stress information for each element and design the rebar for each element. You design the size of the column, number of rebars, and number of rib-bars. Based on this information, a rebar can be generated externally. It may need modification, which requires extraction and analysis of existing information. The extracted information may also be used for estimation purposes. To show the rebar placement in a column or beam, you need a section view. The Revit SDK samples CreateSimpleAreaRein and CreateComplexAreaRein generate reinforcement elements, and can be used to demonstrate the kinds of section view required. For structure detailing, we need a drafting view where we may want to import a dwg file. Adding text, annotations and dimensioning is further typical detailing functionality. Some of the items listed here are general, but especially useful as part of the rebar workflow for structural detailing.</a:t>
            </a:r>
            <a:endParaRPr lang="en-GB" sz="1200" kern="1200" dirty="0">
              <a:solidFill>
                <a:schemeClr val="tx1"/>
              </a:solidFill>
              <a:latin typeface="Arial"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7EA5186-75F2-454E-B756-A0998936E709}" type="slidenum">
              <a:rPr lang="en-US"/>
              <a:pPr/>
              <a:t>8</a:t>
            </a:fld>
            <a:endParaRPr lang="en-US" dirty="0"/>
          </a:p>
        </p:txBody>
      </p:sp>
      <p:sp>
        <p:nvSpPr>
          <p:cNvPr id="35843" name="Rectangle 2"/>
          <p:cNvSpPr>
            <a:spLocks noGrp="1" noRot="1" noChangeAspect="1" noChangeArrowheads="1" noTextEdit="1"/>
          </p:cNvSpPr>
          <p:nvPr>
            <p:ph type="sldImg"/>
          </p:nvPr>
        </p:nvSpPr>
        <p:spPr>
          <a:xfrm>
            <a:off x="1716088" y="692150"/>
            <a:ext cx="3597275" cy="2698750"/>
          </a:xfrm>
          <a:ln/>
        </p:spPr>
      </p:sp>
      <p:sp>
        <p:nvSpPr>
          <p:cNvPr id="3584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18C6165-3A5E-4127-8F37-A91132E3A81D}" type="slidenum">
              <a:rPr lang="en-US"/>
              <a:pPr/>
              <a:t>9</a:t>
            </a:fld>
            <a:endParaRPr lang="en-US" dirty="0"/>
          </a:p>
        </p:txBody>
      </p:sp>
      <p:sp>
        <p:nvSpPr>
          <p:cNvPr id="36867" name="Rectangle 2"/>
          <p:cNvSpPr>
            <a:spLocks noGrp="1" noRot="1" noChangeAspect="1" noChangeArrowheads="1" noTextEdit="1"/>
          </p:cNvSpPr>
          <p:nvPr>
            <p:ph type="sldImg"/>
          </p:nvPr>
        </p:nvSpPr>
        <p:spPr>
          <a:xfrm>
            <a:off x="1716088" y="692150"/>
            <a:ext cx="3597275" cy="2698750"/>
          </a:xfrm>
          <a:ln/>
        </p:spPr>
      </p:sp>
      <p:sp>
        <p:nvSpPr>
          <p:cNvPr id="36868" name="Rectangle 3"/>
          <p:cNvSpPr>
            <a:spLocks noGrp="1" noChangeArrowheads="1"/>
          </p:cNvSpPr>
          <p:nvPr>
            <p:ph type="body" idx="1"/>
          </p:nvPr>
        </p:nvSpPr>
        <p:spPr>
          <a:noFill/>
          <a:ln/>
        </p:spPr>
        <p:txBody>
          <a:bodyPr/>
          <a:lstStyle/>
          <a:p>
            <a:pPr eaLnBrk="1" hangingPunct="1"/>
            <a:r>
              <a:rPr lang="en-GB" sz="1200" kern="1200" dirty="0" smtClean="0">
                <a:solidFill>
                  <a:schemeClr val="tx1"/>
                </a:solidFill>
                <a:latin typeface="Arial" charset="0"/>
                <a:ea typeface="+mn-ea"/>
                <a:cs typeface="+mn-cs"/>
              </a:rPr>
              <a:t>We can use the Revit SDK sample Reinforcement to demonstrate the creation of new reinforcement elements. It creates a bar set in a selected concrete beam or column element  that does not have any reinforcement. Three kinds of beam rebar are created: top, bottom and transverse rebar. Two kinds of column rebar are created: transverse and vertical. It uses the Autodesk.Revit.Creation.Document.NewRebar() method to create rebar for the selected host. The NewRebar() method expects two parameters RebarBarType and RebarHookType. Suitable values for these two parameters can be retrieved by iterating the active document elements.</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38A55F8-FA18-40F4-B303-2D3AB4308A5C}" type="slidenum">
              <a:rPr lang="en-US"/>
              <a:pPr/>
              <a:t>10</a:t>
            </a:fld>
            <a:endParaRPr lang="en-US" dirty="0"/>
          </a:p>
        </p:txBody>
      </p:sp>
      <p:sp>
        <p:nvSpPr>
          <p:cNvPr id="37891" name="Rectangle 2"/>
          <p:cNvSpPr>
            <a:spLocks noGrp="1" noRot="1" noChangeAspect="1" noChangeArrowheads="1" noTextEdit="1"/>
          </p:cNvSpPr>
          <p:nvPr>
            <p:ph type="sldImg"/>
          </p:nvPr>
        </p:nvSpPr>
        <p:spPr>
          <a:xfrm>
            <a:off x="1716088" y="692150"/>
            <a:ext cx="3597275" cy="2698750"/>
          </a:xfrm>
          <a:ln/>
        </p:spPr>
      </p:sp>
      <p:sp>
        <p:nvSpPr>
          <p:cNvPr id="3789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General Desig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307201" y="1440596"/>
            <a:ext cx="6785937" cy="1513208"/>
          </a:xfrm>
          <a:prstGeom prst="rect">
            <a:avLst/>
          </a:prstGeom>
        </p:spPr>
        <p:txBody>
          <a:bodyPr lIns="64242" tIns="32121" rIns="64242" bIns="32121" anchor="b"/>
          <a:lstStyle>
            <a:lvl1pPr algn="l">
              <a:defRPr sz="3500" b="1" spc="-21" baseline="0">
                <a:solidFill>
                  <a:schemeClr val="bg1"/>
                </a:solidFill>
                <a:latin typeface="Arial" pitchFamily="34" charset="0"/>
                <a:cs typeface="Arial" pitchFamily="34" charset="0"/>
              </a:defRPr>
            </a:lvl1pPr>
          </a:lstStyle>
          <a:p>
            <a:r>
              <a:rPr lang="en-US" dirty="0" smtClean="0"/>
              <a:t>Presentation Title Goes Here</a:t>
            </a:r>
            <a:endParaRPr lang="en-US" dirty="0"/>
          </a:p>
        </p:txBody>
      </p:sp>
      <p:sp>
        <p:nvSpPr>
          <p:cNvPr id="9" name="Subtitle 2"/>
          <p:cNvSpPr>
            <a:spLocks noGrp="1"/>
          </p:cNvSpPr>
          <p:nvPr>
            <p:ph type="subTitle" idx="1" hasCustomPrompt="1"/>
          </p:nvPr>
        </p:nvSpPr>
        <p:spPr>
          <a:xfrm>
            <a:off x="1307195" y="3287287"/>
            <a:ext cx="5706360" cy="486134"/>
          </a:xfrm>
          <a:prstGeom prst="rect">
            <a:avLst/>
          </a:prstGeom>
        </p:spPr>
        <p:txBody>
          <a:bodyPr lIns="64242" tIns="32121" rIns="64242" bIns="32121"/>
          <a:lstStyle>
            <a:lvl1pPr marL="0" indent="0" algn="l">
              <a:buNone/>
              <a:defRPr sz="2200" b="1" spc="-14" baseline="0">
                <a:solidFill>
                  <a:srgbClr val="C0C0C0"/>
                </a:solidFill>
                <a:latin typeface="Arial" pitchFamily="34" charset="0"/>
                <a:cs typeface="Arial" pitchFamily="34" charset="0"/>
              </a:defRPr>
            </a:lvl1pPr>
            <a:lvl2pPr marL="456864" indent="0" algn="ctr">
              <a:buNone/>
              <a:defRPr>
                <a:solidFill>
                  <a:schemeClr val="tx1">
                    <a:tint val="75000"/>
                  </a:schemeClr>
                </a:solidFill>
              </a:defRPr>
            </a:lvl2pPr>
            <a:lvl3pPr marL="913724" indent="0" algn="ctr">
              <a:buNone/>
              <a:defRPr>
                <a:solidFill>
                  <a:schemeClr val="tx1">
                    <a:tint val="75000"/>
                  </a:schemeClr>
                </a:solidFill>
              </a:defRPr>
            </a:lvl3pPr>
            <a:lvl4pPr marL="1370588" indent="0" algn="ctr">
              <a:buNone/>
              <a:defRPr>
                <a:solidFill>
                  <a:schemeClr val="tx1">
                    <a:tint val="75000"/>
                  </a:schemeClr>
                </a:solidFill>
              </a:defRPr>
            </a:lvl4pPr>
            <a:lvl5pPr marL="1827450" indent="0" algn="ctr">
              <a:buNone/>
              <a:defRPr>
                <a:solidFill>
                  <a:schemeClr val="tx1">
                    <a:tint val="75000"/>
                  </a:schemeClr>
                </a:solidFill>
              </a:defRPr>
            </a:lvl5pPr>
            <a:lvl6pPr marL="2284312" indent="0" algn="ctr">
              <a:buNone/>
              <a:defRPr>
                <a:solidFill>
                  <a:schemeClr val="tx1">
                    <a:tint val="75000"/>
                  </a:schemeClr>
                </a:solidFill>
              </a:defRPr>
            </a:lvl6pPr>
            <a:lvl7pPr marL="2741175" indent="0" algn="ctr">
              <a:buNone/>
              <a:defRPr>
                <a:solidFill>
                  <a:schemeClr val="tx1">
                    <a:tint val="75000"/>
                  </a:schemeClr>
                </a:solidFill>
              </a:defRPr>
            </a:lvl7pPr>
            <a:lvl8pPr marL="3198036" indent="0" algn="ctr">
              <a:buNone/>
              <a:defRPr>
                <a:solidFill>
                  <a:schemeClr val="tx1">
                    <a:tint val="75000"/>
                  </a:schemeClr>
                </a:solidFill>
              </a:defRPr>
            </a:lvl8pPr>
            <a:lvl9pPr marL="3654899" indent="0" algn="ctr">
              <a:buNone/>
              <a:defRPr>
                <a:solidFill>
                  <a:schemeClr val="tx1">
                    <a:tint val="75000"/>
                  </a:schemeClr>
                </a:solidFill>
              </a:defRPr>
            </a:lvl9pPr>
          </a:lstStyle>
          <a:p>
            <a:r>
              <a:rPr lang="en-US" dirty="0" smtClean="0"/>
              <a:t>First and Last Name</a:t>
            </a:r>
            <a:endParaRPr lang="en-US" dirty="0"/>
          </a:p>
        </p:txBody>
      </p:sp>
      <p:sp>
        <p:nvSpPr>
          <p:cNvPr id="10" name="Text Placeholder 22"/>
          <p:cNvSpPr>
            <a:spLocks noGrp="1"/>
          </p:cNvSpPr>
          <p:nvPr>
            <p:ph type="body" sz="quarter" idx="10" hasCustomPrompt="1"/>
          </p:nvPr>
        </p:nvSpPr>
        <p:spPr>
          <a:xfrm>
            <a:off x="1307195" y="3645553"/>
            <a:ext cx="5717994" cy="964360"/>
          </a:xfrm>
          <a:prstGeom prst="rect">
            <a:avLst/>
          </a:prstGeom>
        </p:spPr>
        <p:txBody>
          <a:bodyPr lIns="64242" tIns="32121" rIns="64242" bIns="32121"/>
          <a:lstStyle>
            <a:lvl1pPr marL="342647" marR="0" indent="-342647" algn="l" defTabSz="913724" rtl="0" eaLnBrk="1" fontAlgn="auto" latinLnBrk="0" hangingPunct="1">
              <a:lnSpc>
                <a:spcPct val="100000"/>
              </a:lnSpc>
              <a:spcBef>
                <a:spcPct val="20000"/>
              </a:spcBef>
              <a:spcAft>
                <a:spcPts val="0"/>
              </a:spcAft>
              <a:buClrTx/>
              <a:buSzTx/>
              <a:buFont typeface="Arial" pitchFamily="34" charset="0"/>
              <a:buNone/>
              <a:tabLst/>
              <a:defRPr kumimoji="0" lang="en-US" sz="2000" b="1" i="0" u="none" strike="noStrike" kern="1200" cap="none" spc="-14" normalizeH="0" baseline="0" noProof="0" dirty="0" smtClean="0">
                <a:ln>
                  <a:noFill/>
                </a:ln>
                <a:solidFill>
                  <a:srgbClr val="C0C0C0"/>
                </a:solidFill>
                <a:effectLst/>
                <a:uLnTx/>
                <a:uFillTx/>
                <a:latin typeface="Arial" pitchFamily="34" charset="0"/>
                <a:ea typeface="+mn-ea"/>
                <a:cs typeface="Arial" pitchFamily="34" charset="0"/>
              </a:defRPr>
            </a:lvl1pPr>
          </a:lstStyle>
          <a:p>
            <a:pPr marL="342647" marR="0" lvl="0" indent="-342647" algn="l" defTabSz="913724"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14" normalizeH="0" baseline="0" noProof="0" dirty="0" smtClean="0">
                <a:ln>
                  <a:noFill/>
                </a:ln>
                <a:solidFill>
                  <a:srgbClr val="C0C0C0"/>
                </a:solidFill>
                <a:effectLst/>
                <a:uLnTx/>
                <a:uFillTx/>
                <a:latin typeface="Arial" pitchFamily="34" charset="0"/>
                <a:ea typeface="+mn-ea"/>
                <a:cs typeface="Arial" pitchFamily="34" charset="0"/>
              </a:rPr>
              <a:t>Presenters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782" y="142855"/>
            <a:ext cx="8328368" cy="733595"/>
          </a:xfrm>
          <a:prstGeom prst="rect">
            <a:avLst/>
          </a:prstGeom>
        </p:spPr>
        <p:txBody>
          <a:bodyPr lIns="91372" tIns="45685" rIns="91372" bIns="45685"/>
          <a:lstStyle>
            <a:lvl1pPr algn="l">
              <a:defRPr sz="4800" b="0">
                <a:latin typeface="+mj-lt"/>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311782" y="1076259"/>
            <a:ext cx="8339454" cy="5161126"/>
          </a:xfrm>
          <a:prstGeom prst="rect">
            <a:avLst/>
          </a:prstGeom>
        </p:spPr>
        <p:txBody>
          <a:bodyPr lIns="91372" tIns="45685" rIns="91372" bIns="45685"/>
          <a:lstStyle>
            <a:lvl1pPr>
              <a:spcBef>
                <a:spcPts val="600"/>
              </a:spcBef>
              <a:buFont typeface="Arial" pitchFamily="34" charset="0"/>
              <a:buNone/>
              <a:defRPr sz="3600" b="0">
                <a:latin typeface="+mj-lt"/>
                <a:cs typeface="Arial" pitchFamily="34" charset="0"/>
              </a:defRPr>
            </a:lvl1pPr>
            <a:lvl2pPr marL="534790" indent="-266602">
              <a:spcBef>
                <a:spcPts val="300"/>
              </a:spcBef>
              <a:buFont typeface="Wingdings" pitchFamily="2" charset="2"/>
              <a:buChar char="§"/>
              <a:defRPr sz="2400" b="0">
                <a:latin typeface="+mj-lt"/>
                <a:cs typeface="Arial" pitchFamily="34" charset="0"/>
              </a:defRPr>
            </a:lvl2pPr>
            <a:lvl3pPr>
              <a:spcBef>
                <a:spcPts val="0"/>
              </a:spcBef>
              <a:buFont typeface="Wingdings" pitchFamily="2" charset="2"/>
              <a:buChar char="§"/>
              <a:defRPr sz="1600">
                <a:latin typeface="+mj-lt"/>
                <a:cs typeface="Arial" pitchFamily="34" charset="0"/>
              </a:defRPr>
            </a:lvl3pPr>
            <a:lvl4pPr>
              <a:spcBef>
                <a:spcPts val="0"/>
              </a:spcBef>
              <a:buFont typeface="Wingdings" pitchFamily="2" charset="2"/>
              <a:buChar char="§"/>
              <a:defRPr sz="1600">
                <a:latin typeface="+mj-lt"/>
                <a:cs typeface="Arial" pitchFamily="34" charset="0"/>
              </a:defRPr>
            </a:lvl4pPr>
            <a:lvl5pPr>
              <a:spcBef>
                <a:spcPts val="0"/>
              </a:spcBef>
              <a:buFont typeface="Arial" pitchFamily="34" charset="0"/>
              <a:buNone/>
              <a:defRPr sz="1600" b="1">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Box 4"/>
          <p:cNvSpPr txBox="1"/>
          <p:nvPr userDrawn="1"/>
        </p:nvSpPr>
        <p:spPr>
          <a:xfrm>
            <a:off x="2740388" y="6482187"/>
            <a:ext cx="3760440" cy="264924"/>
          </a:xfrm>
          <a:prstGeom prst="rect">
            <a:avLst/>
          </a:prstGeom>
          <a:noFill/>
        </p:spPr>
        <p:txBody>
          <a:bodyPr wrap="square" lIns="64242" tIns="32121" rIns="64242" bIns="32121" rtlCol="0">
            <a:spAutoFit/>
          </a:bodyPr>
          <a:lstStyle/>
          <a:p>
            <a:r>
              <a:rPr lang="en-US" sz="1300" smtClean="0">
                <a:solidFill>
                  <a:schemeClr val="bg1">
                    <a:lumMod val="75000"/>
                  </a:schemeClr>
                </a:solidFill>
              </a:rPr>
              <a:t>RST API for Rebar and Detailing</a:t>
            </a:r>
            <a:r>
              <a:rPr lang="en-GB" sz="1300" smtClean="0">
                <a:solidFill>
                  <a:schemeClr val="bg1">
                    <a:lumMod val="75000"/>
                  </a:schemeClr>
                </a:solidFill>
              </a:rPr>
              <a:t> </a:t>
            </a:r>
            <a:fld id="{E0DFDB38-F135-461F-86E5-0089A545AD3A}" type="slidenum">
              <a:rPr lang="en-GB" sz="1300" smtClean="0">
                <a:solidFill>
                  <a:schemeClr val="bg1">
                    <a:lumMod val="75000"/>
                  </a:schemeClr>
                </a:solidFill>
              </a:rPr>
              <a:pPr/>
              <a:t>‹#›</a:t>
            </a:fld>
            <a:endParaRPr lang="en-GB" sz="1300">
              <a:solidFill>
                <a:schemeClr val="bg1">
                  <a:lumMod val="75000"/>
                </a:schemeClr>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PPT_LOGO_1b"/>
          <p:cNvPicPr>
            <a:picLocks noChangeAspect="1" noChangeArrowheads="1"/>
          </p:cNvPicPr>
          <p:nvPr userDrawn="1"/>
        </p:nvPicPr>
        <p:blipFill>
          <a:blip r:embed="rId2"/>
          <a:srcRect/>
          <a:stretch>
            <a:fillRect/>
          </a:stretch>
        </p:blipFill>
        <p:spPr bwMode="auto">
          <a:xfrm>
            <a:off x="6176282" y="0"/>
            <a:ext cx="2974976"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93" y="3016250"/>
            <a:ext cx="5636117" cy="1327150"/>
          </a:xfrm>
          <a:prstGeom prst="rect">
            <a:avLst/>
          </a:prstGeom>
        </p:spPr>
        <p:txBody>
          <a:bodyPr lIns="91372" tIns="45685" rIns="91372" bIns="45685" anchor="t"/>
          <a:lstStyle>
            <a:lvl1pPr algn="l">
              <a:defRPr sz="3600"/>
            </a:lvl1pPr>
          </a:lstStyle>
          <a:p>
            <a:r>
              <a:rPr lang="en-US"/>
              <a:t>Click to edit Master title style</a:t>
            </a:r>
          </a:p>
        </p:txBody>
      </p:sp>
      <p:sp>
        <p:nvSpPr>
          <p:cNvPr id="621572" name="Rectangle 4"/>
          <p:cNvSpPr>
            <a:spLocks noGrp="1" noChangeArrowheads="1"/>
          </p:cNvSpPr>
          <p:nvPr>
            <p:ph type="subTitle" sz="quarter" idx="1"/>
          </p:nvPr>
        </p:nvSpPr>
        <p:spPr>
          <a:xfrm>
            <a:off x="319094" y="4495800"/>
            <a:ext cx="5614195" cy="838200"/>
          </a:xfrm>
          <a:prstGeom prst="rect">
            <a:avLst/>
          </a:prstGeom>
        </p:spPr>
        <p:txBody>
          <a:bodyPr lIns="91372" tIns="45685" rIns="91372" bIns="45685"/>
          <a:lstStyle>
            <a:lvl1pPr marL="0" indent="0">
              <a:lnSpc>
                <a:spcPct val="95000"/>
              </a:lnSpc>
              <a:buNone/>
              <a:defRPr sz="2400" i="1">
                <a:solidFill>
                  <a:schemeClr val="accent1"/>
                </a:solidFill>
              </a:defRPr>
            </a:lvl1pPr>
          </a:lstStyle>
          <a:p>
            <a:r>
              <a:rPr lang="en-US"/>
              <a:t>Click to edit Master subtitle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2740388" y="6482187"/>
            <a:ext cx="3760440" cy="264924"/>
          </a:xfrm>
          <a:prstGeom prst="rect">
            <a:avLst/>
          </a:prstGeom>
          <a:noFill/>
        </p:spPr>
        <p:txBody>
          <a:bodyPr wrap="square" lIns="64242" tIns="32121" rIns="64242" bIns="32121" rtlCol="0">
            <a:spAutoFit/>
          </a:bodyPr>
          <a:lstStyle/>
          <a:p>
            <a:r>
              <a:rPr lang="en-US" sz="1300" smtClean="0">
                <a:solidFill>
                  <a:schemeClr val="bg1">
                    <a:lumMod val="75000"/>
                  </a:schemeClr>
                </a:solidFill>
              </a:rPr>
              <a:t>RST API for Rebar and Detailing</a:t>
            </a:r>
            <a:r>
              <a:rPr lang="en-GB" sz="1300" smtClean="0">
                <a:solidFill>
                  <a:schemeClr val="bg1">
                    <a:lumMod val="75000"/>
                  </a:schemeClr>
                </a:solidFill>
              </a:rPr>
              <a:t> </a:t>
            </a:r>
            <a:fld id="{E0DFDB38-F135-461F-86E5-0089A545AD3A}" type="slidenum">
              <a:rPr lang="en-GB" sz="1300" smtClean="0">
                <a:solidFill>
                  <a:schemeClr val="bg1">
                    <a:lumMod val="75000"/>
                  </a:schemeClr>
                </a:solidFill>
              </a:rPr>
              <a:pPr/>
              <a:t>‹#›</a:t>
            </a:fld>
            <a:endParaRPr lang="en-GB" sz="1300">
              <a:solidFill>
                <a:schemeClr val="bg1">
                  <a:lumMod val="75000"/>
                </a:schemeClr>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6" r:id="rId4"/>
  </p:sldLayoutIdLst>
  <p:hf hdr="0" dt="0"/>
  <p:txStyles>
    <p:titleStyle>
      <a:lvl1pPr algn="ctr" defTabSz="642507" rtl="0" eaLnBrk="1" latinLnBrk="0" hangingPunct="1">
        <a:spcBef>
          <a:spcPct val="0"/>
        </a:spcBef>
        <a:buNone/>
        <a:defRPr sz="3100" kern="1200">
          <a:solidFill>
            <a:schemeClr val="tx1"/>
          </a:solidFill>
          <a:latin typeface="+mj-lt"/>
          <a:ea typeface="+mj-ea"/>
          <a:cs typeface="+mj-cs"/>
        </a:defRPr>
      </a:lvl1pPr>
    </p:titleStyle>
    <p:bodyStyle>
      <a:lvl1pPr marL="240941" indent="-240941" algn="l" defTabSz="642507"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22038" indent="-200782" algn="l" defTabSz="642507"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803133" indent="-160626" algn="l" defTabSz="642507" rtl="0" eaLnBrk="1" latinLnBrk="0" hangingPunct="1">
        <a:spcBef>
          <a:spcPct val="20000"/>
        </a:spcBef>
        <a:buFont typeface="Arial" pitchFamily="34" charset="0"/>
        <a:buChar char="•"/>
        <a:defRPr sz="1700" kern="1200">
          <a:solidFill>
            <a:schemeClr val="tx1"/>
          </a:solidFill>
          <a:latin typeface="+mn-lt"/>
          <a:ea typeface="+mn-ea"/>
          <a:cs typeface="+mn-cs"/>
        </a:defRPr>
      </a:lvl3pPr>
      <a:lvl4pPr marL="1124387" indent="-160626" algn="l" defTabSz="642507"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45640" indent="-160626" algn="l" defTabSz="642507"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66893" indent="-160626" algn="l" defTabSz="642507"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88147" indent="-160626" algn="l" defTabSz="642507"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409400" indent="-160626" algn="l" defTabSz="642507"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30654" indent="-160626" algn="l" defTabSz="642507"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42507" rtl="0" eaLnBrk="1" latinLnBrk="0" hangingPunct="1">
        <a:defRPr sz="1300" kern="1200">
          <a:solidFill>
            <a:schemeClr val="tx1"/>
          </a:solidFill>
          <a:latin typeface="+mn-lt"/>
          <a:ea typeface="+mn-ea"/>
          <a:cs typeface="+mn-cs"/>
        </a:defRPr>
      </a:lvl1pPr>
      <a:lvl2pPr marL="321253" algn="l" defTabSz="642507" rtl="0" eaLnBrk="1" latinLnBrk="0" hangingPunct="1">
        <a:defRPr sz="1300" kern="1200">
          <a:solidFill>
            <a:schemeClr val="tx1"/>
          </a:solidFill>
          <a:latin typeface="+mn-lt"/>
          <a:ea typeface="+mn-ea"/>
          <a:cs typeface="+mn-cs"/>
        </a:defRPr>
      </a:lvl2pPr>
      <a:lvl3pPr marL="642507" algn="l" defTabSz="642507" rtl="0" eaLnBrk="1" latinLnBrk="0" hangingPunct="1">
        <a:defRPr sz="1300" kern="1200">
          <a:solidFill>
            <a:schemeClr val="tx1"/>
          </a:solidFill>
          <a:latin typeface="+mn-lt"/>
          <a:ea typeface="+mn-ea"/>
          <a:cs typeface="+mn-cs"/>
        </a:defRPr>
      </a:lvl3pPr>
      <a:lvl4pPr marL="963760" algn="l" defTabSz="642507" rtl="0" eaLnBrk="1" latinLnBrk="0" hangingPunct="1">
        <a:defRPr sz="1300" kern="1200">
          <a:solidFill>
            <a:schemeClr val="tx1"/>
          </a:solidFill>
          <a:latin typeface="+mn-lt"/>
          <a:ea typeface="+mn-ea"/>
          <a:cs typeface="+mn-cs"/>
        </a:defRPr>
      </a:lvl4pPr>
      <a:lvl5pPr marL="1285014" algn="l" defTabSz="642507" rtl="0" eaLnBrk="1" latinLnBrk="0" hangingPunct="1">
        <a:defRPr sz="1300" kern="1200">
          <a:solidFill>
            <a:schemeClr val="tx1"/>
          </a:solidFill>
          <a:latin typeface="+mn-lt"/>
          <a:ea typeface="+mn-ea"/>
          <a:cs typeface="+mn-cs"/>
        </a:defRPr>
      </a:lvl5pPr>
      <a:lvl6pPr marL="1606266" algn="l" defTabSz="642507" rtl="0" eaLnBrk="1" latinLnBrk="0" hangingPunct="1">
        <a:defRPr sz="1300" kern="1200">
          <a:solidFill>
            <a:schemeClr val="tx1"/>
          </a:solidFill>
          <a:latin typeface="+mn-lt"/>
          <a:ea typeface="+mn-ea"/>
          <a:cs typeface="+mn-cs"/>
        </a:defRPr>
      </a:lvl6pPr>
      <a:lvl7pPr marL="1927522" algn="l" defTabSz="642507" rtl="0" eaLnBrk="1" latinLnBrk="0" hangingPunct="1">
        <a:defRPr sz="1300" kern="1200">
          <a:solidFill>
            <a:schemeClr val="tx1"/>
          </a:solidFill>
          <a:latin typeface="+mn-lt"/>
          <a:ea typeface="+mn-ea"/>
          <a:cs typeface="+mn-cs"/>
        </a:defRPr>
      </a:lvl7pPr>
      <a:lvl8pPr marL="2248773" algn="l" defTabSz="642507" rtl="0" eaLnBrk="1" latinLnBrk="0" hangingPunct="1">
        <a:defRPr sz="1300" kern="1200">
          <a:solidFill>
            <a:schemeClr val="tx1"/>
          </a:solidFill>
          <a:latin typeface="+mn-lt"/>
          <a:ea typeface="+mn-ea"/>
          <a:cs typeface="+mn-cs"/>
        </a:defRPr>
      </a:lvl8pPr>
      <a:lvl9pPr marL="2570025" algn="l" defTabSz="64250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adn.autodesk.com/adn/servlet/item?siteID=4814862&amp;id=10194238&amp;linkID=490165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autodesk.com/joinadn"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307197" y="1440596"/>
            <a:ext cx="7528731" cy="1513208"/>
          </a:xfrm>
        </p:spPr>
        <p:txBody>
          <a:bodyPr/>
          <a:lstStyle/>
          <a:p>
            <a:r>
              <a:rPr lang="en-US" dirty="0" smtClean="0"/>
              <a:t>Reinforce Your Design:</a:t>
            </a:r>
            <a:br>
              <a:rPr lang="en-US" dirty="0" smtClean="0"/>
            </a:br>
            <a:r>
              <a:rPr lang="en-US" dirty="0" smtClean="0"/>
              <a:t>Revit Structure API </a:t>
            </a:r>
            <a:br>
              <a:rPr lang="en-US" dirty="0" smtClean="0"/>
            </a:br>
            <a:r>
              <a:rPr lang="en-US" dirty="0" smtClean="0"/>
              <a:t>for Rebar and Detailing</a:t>
            </a:r>
            <a:endParaRPr lang="en-US" dirty="0"/>
          </a:p>
        </p:txBody>
      </p:sp>
      <p:sp>
        <p:nvSpPr>
          <p:cNvPr id="12" name="Subtitle 11"/>
          <p:cNvSpPr>
            <a:spLocks noGrp="1"/>
          </p:cNvSpPr>
          <p:nvPr>
            <p:ph type="subTitle" idx="1"/>
          </p:nvPr>
        </p:nvSpPr>
        <p:spPr/>
        <p:txBody>
          <a:bodyPr/>
          <a:lstStyle/>
          <a:p>
            <a:r>
              <a:rPr lang="en-US" dirty="0" smtClean="0"/>
              <a:t>Jeremy Tammik, Autodesk Inc.</a:t>
            </a:r>
            <a:endParaRPr lang="en-US" dirty="0"/>
          </a:p>
        </p:txBody>
      </p:sp>
      <p:sp>
        <p:nvSpPr>
          <p:cNvPr id="13" name="Text Placeholder 12"/>
          <p:cNvSpPr>
            <a:spLocks noGrp="1"/>
          </p:cNvSpPr>
          <p:nvPr>
            <p:ph type="body" sz="quarter" idx="10"/>
          </p:nvPr>
        </p:nvSpPr>
        <p:spPr/>
        <p:txBody>
          <a:bodyPr/>
          <a:lstStyle/>
          <a:p>
            <a:r>
              <a:rPr lang="en-US" dirty="0" smtClean="0"/>
              <a:t>Consulting Analyst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19088" y="136525"/>
            <a:ext cx="8824912" cy="1143000"/>
          </a:xfrm>
        </p:spPr>
        <p:txBody>
          <a:bodyPr/>
          <a:lstStyle/>
          <a:p>
            <a:pPr eaLnBrk="1" hangingPunct="1"/>
            <a:r>
              <a:rPr lang="en-GB" dirty="0" smtClean="0"/>
              <a:t>Reinforcement Implementation</a:t>
            </a:r>
          </a:p>
        </p:txBody>
      </p:sp>
      <p:sp>
        <p:nvSpPr>
          <p:cNvPr id="9219" name="Rectangle 3"/>
          <p:cNvSpPr>
            <a:spLocks noGrp="1" noChangeArrowheads="1"/>
          </p:cNvSpPr>
          <p:nvPr>
            <p:ph idx="1"/>
          </p:nvPr>
        </p:nvSpPr>
        <p:spPr>
          <a:xfrm>
            <a:off x="319088" y="1000110"/>
            <a:ext cx="8139112" cy="5119687"/>
          </a:xfrm>
        </p:spPr>
        <p:txBody>
          <a:bodyPr/>
          <a:lstStyle/>
          <a:p>
            <a:pPr marL="182518" indent="-182518"/>
            <a:r>
              <a:rPr lang="en-GB" sz="2400" noProof="1" smtClean="0"/>
              <a:t>FrameReinMakerFactory class manages all the work</a:t>
            </a:r>
            <a:endParaRPr lang="en-US" altLang="ja-JP" sz="2400" dirty="0" smtClean="0">
              <a:ea typeface="ＭＳ Ｐゴシック" pitchFamily="34" charset="-128"/>
            </a:endParaRPr>
          </a:p>
          <a:p>
            <a:pPr marL="541205" lvl="1" indent="-179344"/>
            <a:r>
              <a:rPr lang="en-US" sz="1600" noProof="1" smtClean="0"/>
              <a:t>Precondition checks</a:t>
            </a:r>
            <a:endParaRPr lang="en-US" altLang="ja-JP" sz="1600" dirty="0" smtClean="0">
              <a:ea typeface="ＭＳ Ｐゴシック" pitchFamily="34" charset="-128"/>
            </a:endParaRPr>
          </a:p>
          <a:p>
            <a:pPr marL="982421" lvl="2" indent="-174582"/>
            <a:r>
              <a:rPr lang="en-US" altLang="ja-JP" dirty="0" smtClean="0">
                <a:ea typeface="ＭＳ Ｐゴシック" pitchFamily="34" charset="-128"/>
              </a:rPr>
              <a:t>I</a:t>
            </a:r>
            <a:r>
              <a:rPr lang="en-US" noProof="1" smtClean="0"/>
              <a:t>s the selected object a beam or column</a:t>
            </a:r>
            <a:r>
              <a:rPr lang="en-US" altLang="ja-JP" dirty="0" smtClean="0">
                <a:ea typeface="ＭＳ Ｐゴシック" pitchFamily="34" charset="-128"/>
              </a:rPr>
              <a:t>?</a:t>
            </a:r>
          </a:p>
          <a:p>
            <a:pPr marL="982421" lvl="2" indent="-174582"/>
            <a:r>
              <a:rPr lang="en-US" altLang="ja-JP" dirty="0" smtClean="0">
                <a:ea typeface="ＭＳ Ｐゴシック" pitchFamily="34" charset="-128"/>
              </a:rPr>
              <a:t>I</a:t>
            </a:r>
            <a:r>
              <a:rPr lang="en-US" noProof="1" smtClean="0"/>
              <a:t>s it made of concrete</a:t>
            </a:r>
            <a:r>
              <a:rPr lang="en-US" altLang="ja-JP" dirty="0" smtClean="0">
                <a:ea typeface="ＭＳ Ｐゴシック" pitchFamily="34" charset="-128"/>
              </a:rPr>
              <a:t>?</a:t>
            </a:r>
          </a:p>
          <a:p>
            <a:pPr marL="982421" lvl="2" indent="-174582"/>
            <a:r>
              <a:rPr lang="en-US" altLang="ja-JP" dirty="0" smtClean="0">
                <a:ea typeface="ＭＳ Ｐゴシック" pitchFamily="34" charset="-128"/>
              </a:rPr>
              <a:t>D</a:t>
            </a:r>
            <a:r>
              <a:rPr lang="en-US" noProof="1" smtClean="0"/>
              <a:t>oes it already contain any rebar elements</a:t>
            </a:r>
            <a:r>
              <a:rPr lang="en-US" altLang="ja-JP" dirty="0" smtClean="0">
                <a:ea typeface="ＭＳ Ｐゴシック" pitchFamily="34" charset="-128"/>
              </a:rPr>
              <a:t>?</a:t>
            </a:r>
            <a:endParaRPr lang="en-US" noProof="1" smtClean="0"/>
          </a:p>
          <a:p>
            <a:pPr marL="541205" lvl="1" indent="-179344"/>
            <a:r>
              <a:rPr lang="en-US" altLang="ja-JP" sz="1600" dirty="0" smtClean="0">
                <a:ea typeface="ＭＳ Ｐゴシック" pitchFamily="34" charset="-128"/>
              </a:rPr>
              <a:t>C</a:t>
            </a:r>
            <a:r>
              <a:rPr lang="en-US" sz="1600" noProof="1" smtClean="0"/>
              <a:t>reat</a:t>
            </a:r>
            <a:r>
              <a:rPr lang="en-US" altLang="ja-JP" sz="1600" dirty="0" smtClean="0">
                <a:ea typeface="ＭＳ Ｐゴシック" pitchFamily="34" charset="-128"/>
              </a:rPr>
              <a:t>e</a:t>
            </a:r>
            <a:r>
              <a:rPr lang="en-US" sz="1600" noProof="1" smtClean="0"/>
              <a:t> a corresponding FrameReinMaker and the reinforcement rebars</a:t>
            </a:r>
          </a:p>
          <a:p>
            <a:pPr marL="182518" indent="-182518"/>
            <a:r>
              <a:rPr lang="en-US" altLang="ja-JP" sz="2400" dirty="0" smtClean="0">
                <a:ea typeface="ＭＳ Ｐゴシック" pitchFamily="34" charset="-128"/>
              </a:rPr>
              <a:t>Host-dependant </a:t>
            </a:r>
            <a:r>
              <a:rPr lang="en-US" sz="2400" noProof="1" smtClean="0"/>
              <a:t>work</a:t>
            </a:r>
            <a:r>
              <a:rPr lang="en-US" altLang="ja-JP" sz="2400" dirty="0" smtClean="0">
                <a:ea typeface="ＭＳ Ｐゴシック" pitchFamily="34" charset="-128"/>
              </a:rPr>
              <a:t>ing classes</a:t>
            </a:r>
          </a:p>
          <a:p>
            <a:pPr marL="541205" lvl="1" indent="-179344"/>
            <a:r>
              <a:rPr lang="en-US" sz="1600" noProof="1" smtClean="0"/>
              <a:t>BeamFramReinMaker and ColumnFramReinMaker</a:t>
            </a:r>
            <a:endParaRPr lang="en-US" altLang="ja-JP" sz="1600" dirty="0" smtClean="0">
              <a:ea typeface="ＭＳ Ｐゴシック" pitchFamily="34" charset="-128"/>
            </a:endParaRPr>
          </a:p>
          <a:p>
            <a:pPr marL="182518" indent="-182518"/>
            <a:r>
              <a:rPr lang="en-US" sz="2400" noProof="1" smtClean="0"/>
              <a:t>GeomUtil</a:t>
            </a:r>
            <a:endParaRPr lang="en-US" altLang="ja-JP" sz="2400" dirty="0" smtClean="0">
              <a:ea typeface="ＭＳ Ｐゴシック" pitchFamily="34" charset="-128"/>
            </a:endParaRPr>
          </a:p>
          <a:p>
            <a:pPr marL="541205" lvl="1" indent="-179344"/>
            <a:r>
              <a:rPr lang="en-US" altLang="ja-JP" sz="1600" dirty="0" smtClean="0">
                <a:ea typeface="ＭＳ Ｐゴシック" pitchFamily="34" charset="-128"/>
              </a:rPr>
              <a:t>B</a:t>
            </a:r>
            <a:r>
              <a:rPr lang="en-US" sz="1600" noProof="1" smtClean="0"/>
              <a:t>asic geometric utility methods</a:t>
            </a:r>
          </a:p>
          <a:p>
            <a:pPr marL="182518" indent="-182518"/>
            <a:r>
              <a:rPr lang="en-US" sz="2400" noProof="1" smtClean="0"/>
              <a:t>GeometrySupport</a:t>
            </a:r>
            <a:endParaRPr lang="en-US" altLang="ja-JP" sz="2400" dirty="0" smtClean="0">
              <a:ea typeface="ＭＳ Ｐゴシック" pitchFamily="34" charset="-128"/>
            </a:endParaRPr>
          </a:p>
          <a:p>
            <a:pPr marL="541205" lvl="1" indent="-179344"/>
            <a:r>
              <a:rPr lang="en-US" altLang="ja-JP" sz="1600" dirty="0" smtClean="0">
                <a:ea typeface="ＭＳ Ｐゴシック" pitchFamily="34" charset="-128"/>
              </a:rPr>
              <a:t>B</a:t>
            </a:r>
            <a:r>
              <a:rPr lang="en-US" sz="1600" noProof="1" smtClean="0"/>
              <a:t>ase class for BeamGeometrySupport and ColumnGeometrySupport, manages the solid of beam or column, the extend or sweep path of the beam or column, the beam or column direction vector, lists to store the edges and points, the transformation etc.</a:t>
            </a:r>
          </a:p>
          <a:p>
            <a:pPr marL="182518" indent="-182518"/>
            <a:r>
              <a:rPr lang="en-US" sz="2400" noProof="1" smtClean="0"/>
              <a:t>ParameterUtil</a:t>
            </a:r>
          </a:p>
          <a:p>
            <a:pPr marL="541205" lvl="1" indent="-179344"/>
            <a:r>
              <a:rPr lang="en-US" altLang="ja-JP" sz="1600" dirty="0" smtClean="0">
                <a:ea typeface="ＭＳ Ｐゴシック" pitchFamily="34" charset="-128"/>
              </a:rPr>
              <a:t>U</a:t>
            </a:r>
            <a:r>
              <a:rPr lang="en-US" sz="1600" noProof="1" smtClean="0"/>
              <a:t>tility methods find or set certain parameter</a:t>
            </a:r>
            <a:endParaRPr lang="en-GB" sz="2800" b="1" dirty="0" smtClean="0">
              <a:latin typeface="Courier New" pitchFamily="49" charset="0"/>
            </a:endParaRPr>
          </a:p>
        </p:txBody>
      </p:sp>
      <p:sp>
        <p:nvSpPr>
          <p:cNvPr id="9220"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dirty="0">
                <a:solidFill>
                  <a:schemeClr val="accent1"/>
                </a:solidFill>
              </a:rPr>
              <a:t>Rebar</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5" name="Picture 5"/>
          <p:cNvPicPr>
            <a:picLocks noChangeAspect="1" noChangeArrowheads="1"/>
          </p:cNvPicPr>
          <p:nvPr/>
        </p:nvPicPr>
        <p:blipFill>
          <a:blip r:embed="rId3"/>
          <a:srcRect/>
          <a:stretch>
            <a:fillRect/>
          </a:stretch>
        </p:blipFill>
        <p:spPr bwMode="auto">
          <a:xfrm>
            <a:off x="5043521" y="1214424"/>
            <a:ext cx="4029075" cy="4676775"/>
          </a:xfrm>
          <a:prstGeom prst="rect">
            <a:avLst/>
          </a:prstGeom>
          <a:noFill/>
          <a:ln w="9525">
            <a:noFill/>
            <a:miter lim="800000"/>
            <a:headEnd/>
            <a:tailEnd/>
          </a:ln>
        </p:spPr>
      </p:pic>
      <p:sp>
        <p:nvSpPr>
          <p:cNvPr id="10242" name="Rectangle 2"/>
          <p:cNvSpPr>
            <a:spLocks noGrp="1" noChangeArrowheads="1"/>
          </p:cNvSpPr>
          <p:nvPr>
            <p:ph type="title"/>
          </p:nvPr>
        </p:nvSpPr>
        <p:spPr>
          <a:xfrm>
            <a:off x="319088" y="136525"/>
            <a:ext cx="8824912" cy="1143000"/>
          </a:xfrm>
        </p:spPr>
        <p:txBody>
          <a:bodyPr/>
          <a:lstStyle/>
          <a:p>
            <a:pPr eaLnBrk="1" hangingPunct="1"/>
            <a:r>
              <a:rPr lang="en-GB" dirty="0" smtClean="0"/>
              <a:t>Generate Rebar Demo</a:t>
            </a:r>
          </a:p>
        </p:txBody>
      </p:sp>
      <p:sp>
        <p:nvSpPr>
          <p:cNvPr id="10243" name="Rectangle 3"/>
          <p:cNvSpPr>
            <a:spLocks noGrp="1" noChangeArrowheads="1"/>
          </p:cNvSpPr>
          <p:nvPr>
            <p:ph idx="1"/>
          </p:nvPr>
        </p:nvSpPr>
        <p:spPr>
          <a:xfrm>
            <a:off x="319090" y="1428736"/>
            <a:ext cx="8645525" cy="5057775"/>
          </a:xfrm>
        </p:spPr>
        <p:txBody>
          <a:bodyPr/>
          <a:lstStyle/>
          <a:p>
            <a:pPr marL="0" indent="0"/>
            <a:r>
              <a:rPr lang="en-GB" sz="2000" dirty="0" smtClean="0"/>
              <a:t>Ensure only one beam or column is selected</a:t>
            </a:r>
          </a:p>
          <a:p>
            <a:pPr marL="0" indent="0"/>
            <a:r>
              <a:rPr lang="en-GB" sz="2000" dirty="0" smtClean="0"/>
              <a:t>Retrieve all rebar types and all hook types</a:t>
            </a:r>
          </a:p>
          <a:p>
            <a:pPr marL="0" indent="0"/>
            <a:r>
              <a:rPr lang="en-GB" sz="2000" dirty="0" smtClean="0"/>
              <a:t>Retrieve and analyse member geometry</a:t>
            </a:r>
          </a:p>
          <a:p>
            <a:pPr marL="0" indent="0">
              <a:spcBef>
                <a:spcPts val="300"/>
              </a:spcBef>
            </a:pPr>
            <a:r>
              <a:rPr lang="en-GB" sz="2000" dirty="0" smtClean="0"/>
              <a:t>Run worker method</a:t>
            </a:r>
            <a:endParaRPr lang="en-GB" sz="4400" dirty="0" smtClean="0"/>
          </a:p>
        </p:txBody>
      </p:sp>
      <p:pic>
        <p:nvPicPr>
          <p:cNvPr id="10244" name="Picture 4"/>
          <p:cNvPicPr>
            <a:picLocks noChangeAspect="1" noChangeArrowheads="1"/>
          </p:cNvPicPr>
          <p:nvPr/>
        </p:nvPicPr>
        <p:blipFill>
          <a:blip r:embed="rId4"/>
          <a:srcRect/>
          <a:stretch>
            <a:fillRect/>
          </a:stretch>
        </p:blipFill>
        <p:spPr bwMode="auto">
          <a:xfrm>
            <a:off x="3027371" y="2928934"/>
            <a:ext cx="2544762" cy="3162300"/>
          </a:xfrm>
          <a:prstGeom prst="rect">
            <a:avLst/>
          </a:prstGeom>
          <a:noFill/>
          <a:ln w="9525">
            <a:noFill/>
            <a:miter lim="800000"/>
            <a:headEnd/>
            <a:tailEnd/>
          </a:ln>
        </p:spPr>
      </p:pic>
      <p:sp>
        <p:nvSpPr>
          <p:cNvPr id="10246" name="Text Box 6"/>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dirty="0">
                <a:solidFill>
                  <a:schemeClr val="accent1"/>
                </a:solidFill>
              </a:rPr>
              <a:t>Rebar</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19088" y="136525"/>
            <a:ext cx="8824912" cy="1143000"/>
          </a:xfrm>
        </p:spPr>
        <p:txBody>
          <a:bodyPr/>
          <a:lstStyle/>
          <a:p>
            <a:r>
              <a:rPr lang="en-GB" dirty="0" smtClean="0"/>
              <a:t>Generate Floor or Wall Rebar</a:t>
            </a:r>
          </a:p>
        </p:txBody>
      </p:sp>
      <p:sp>
        <p:nvSpPr>
          <p:cNvPr id="11267" name="Rectangle 3"/>
          <p:cNvSpPr>
            <a:spLocks noGrp="1" noChangeArrowheads="1"/>
          </p:cNvSpPr>
          <p:nvPr>
            <p:ph idx="1"/>
          </p:nvPr>
        </p:nvSpPr>
        <p:spPr>
          <a:xfrm>
            <a:off x="319090" y="1279525"/>
            <a:ext cx="8574087" cy="2078038"/>
          </a:xfrm>
        </p:spPr>
        <p:txBody>
          <a:bodyPr/>
          <a:lstStyle/>
          <a:p>
            <a:pPr marL="92052" indent="-92052"/>
            <a:r>
              <a:rPr lang="en-GB" sz="2400" dirty="0" smtClean="0"/>
              <a:t>Sample: NewPathReinforcement</a:t>
            </a:r>
            <a:endParaRPr lang="en-US" sz="2400" dirty="0" smtClean="0"/>
          </a:p>
          <a:p>
            <a:pPr marL="449153" lvl="1" indent="-177756"/>
            <a:r>
              <a:rPr lang="en-US" sz="1600" noProof="1" smtClean="0"/>
              <a:t>Create path reinforcement</a:t>
            </a:r>
            <a:endParaRPr lang="en-GB" sz="1600" dirty="0" smtClean="0"/>
          </a:p>
          <a:p>
            <a:pPr marL="92052" indent="-92052"/>
            <a:r>
              <a:rPr lang="en-GB" sz="2400" dirty="0" smtClean="0"/>
              <a:t>Class</a:t>
            </a:r>
          </a:p>
          <a:p>
            <a:pPr lvl="2" eaLnBrk="1" hangingPunct="1">
              <a:buFont typeface="Wingdings" pitchFamily="2" charset="2"/>
              <a:buNone/>
            </a:pPr>
            <a:r>
              <a:rPr lang="en-GB" b="1" dirty="0" smtClean="0">
                <a:latin typeface="Courier New" pitchFamily="49" charset="0"/>
              </a:rPr>
              <a:t>Autodesk.Revit.Elements.Rebar</a:t>
            </a:r>
          </a:p>
          <a:p>
            <a:pPr marL="92052" indent="-92052"/>
            <a:r>
              <a:rPr lang="en-GB" sz="2400" dirty="0" smtClean="0"/>
              <a:t>Method</a:t>
            </a:r>
          </a:p>
        </p:txBody>
      </p:sp>
      <p:sp>
        <p:nvSpPr>
          <p:cNvPr id="11268"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dirty="0">
                <a:solidFill>
                  <a:schemeClr val="accent1"/>
                </a:solidFill>
              </a:rPr>
              <a:t>Rebar</a:t>
            </a:r>
          </a:p>
        </p:txBody>
      </p:sp>
      <p:sp>
        <p:nvSpPr>
          <p:cNvPr id="5" name="Rounded Rectangle 4"/>
          <p:cNvSpPr/>
          <p:nvPr/>
        </p:nvSpPr>
        <p:spPr bwMode="auto">
          <a:xfrm>
            <a:off x="319089" y="3505901"/>
            <a:ext cx="8574087" cy="2351966"/>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wrap="square" lIns="46788" tIns="46788" rIns="46788" bIns="46788" anchor="ctr">
            <a:spAutoFit/>
          </a:bodyPr>
          <a:lstStyle/>
          <a:p>
            <a:r>
              <a:rPr lang="en-US" sz="1200" b="1" dirty="0" smtClean="0">
                <a:solidFill>
                  <a:schemeClr val="tx1"/>
                </a:solidFill>
                <a:latin typeface="Courier New" pitchFamily="49" charset="0"/>
                <a:cs typeface="Courier New" pitchFamily="49" charset="0"/>
              </a:rPr>
              <a:t>  XYZ </a:t>
            </a:r>
            <a:r>
              <a:rPr lang="en-US" sz="1200" b="1" dirty="0">
                <a:solidFill>
                  <a:schemeClr val="tx1"/>
                </a:solidFill>
                <a:latin typeface="Courier New" pitchFamily="49" charset="0"/>
                <a:cs typeface="Courier New" pitchFamily="49" charset="0"/>
              </a:rPr>
              <a:t>p1, p2; Line curve;</a:t>
            </a:r>
          </a:p>
          <a:p>
            <a:r>
              <a:rPr lang="en-US" sz="1200" b="1" dirty="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CurveArray </a:t>
            </a:r>
            <a:r>
              <a:rPr lang="en-US" sz="1200" b="1" dirty="0">
                <a:solidFill>
                  <a:schemeClr val="tx1"/>
                </a:solidFill>
                <a:latin typeface="Courier New" pitchFamily="49" charset="0"/>
                <a:cs typeface="Courier New" pitchFamily="49" charset="0"/>
              </a:rPr>
              <a:t>curves = m_appCreator.NewCurveArray();</a:t>
            </a:r>
          </a:p>
          <a:p>
            <a:r>
              <a:rPr lang="en-US" sz="1200" b="1" dirty="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for </a:t>
            </a:r>
            <a:r>
              <a:rPr lang="en-US" sz="1200" b="1" dirty="0">
                <a:solidFill>
                  <a:schemeClr val="tx1"/>
                </a:solidFill>
                <a:latin typeface="Courier New" pitchFamily="49" charset="0"/>
                <a:cs typeface="Courier New" pitchFamily="49" charset="0"/>
              </a:rPr>
              <a:t>(int i = 0; i &lt; points.Count - 1; i++)</a:t>
            </a:r>
          </a:p>
          <a:p>
            <a:r>
              <a:rPr lang="en-US" sz="1200" b="1" dirty="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a:t>
            </a:r>
            <a:endParaRPr lang="en-US" sz="1200" b="1" dirty="0">
              <a:solidFill>
                <a:schemeClr val="tx1"/>
              </a:solidFill>
              <a:latin typeface="Courier New" pitchFamily="49" charset="0"/>
              <a:cs typeface="Courier New" pitchFamily="49" charset="0"/>
            </a:endParaRPr>
          </a:p>
          <a:p>
            <a:r>
              <a:rPr lang="en-US" sz="1200" b="1" dirty="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  </a:t>
            </a:r>
            <a:r>
              <a:rPr lang="en-US" sz="1200" b="1" dirty="0">
                <a:solidFill>
                  <a:schemeClr val="tx1"/>
                </a:solidFill>
                <a:latin typeface="Courier New" pitchFamily="49" charset="0"/>
                <a:cs typeface="Courier New" pitchFamily="49" charset="0"/>
              </a:rPr>
              <a:t>p1 = new XYZ(points[i].X, points[i].Y, points[i].Z);</a:t>
            </a:r>
          </a:p>
          <a:p>
            <a:r>
              <a:rPr lang="en-US" sz="1200" b="1" dirty="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  </a:t>
            </a:r>
            <a:r>
              <a:rPr lang="en-US" sz="1200" b="1" dirty="0">
                <a:solidFill>
                  <a:schemeClr val="tx1"/>
                </a:solidFill>
                <a:latin typeface="Courier New" pitchFamily="49" charset="0"/>
                <a:cs typeface="Courier New" pitchFamily="49" charset="0"/>
              </a:rPr>
              <a:t>p2 = new XYZ(points[i + 1].X, points[i + 1].Y, points[i + 1].Z);</a:t>
            </a:r>
          </a:p>
          <a:p>
            <a:r>
              <a:rPr lang="en-US" sz="1200" b="1" dirty="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  </a:t>
            </a:r>
            <a:r>
              <a:rPr lang="en-US" sz="1200" b="1" dirty="0">
                <a:solidFill>
                  <a:schemeClr val="tx1"/>
                </a:solidFill>
                <a:latin typeface="Courier New" pitchFamily="49" charset="0"/>
                <a:cs typeface="Courier New" pitchFamily="49" charset="0"/>
              </a:rPr>
              <a:t>curve = </a:t>
            </a:r>
            <a:r>
              <a:rPr lang="en-US" sz="1200" b="1" dirty="0" err="1">
                <a:solidFill>
                  <a:schemeClr val="tx1"/>
                </a:solidFill>
                <a:latin typeface="Courier New" pitchFamily="49" charset="0"/>
                <a:cs typeface="Courier New" pitchFamily="49" charset="0"/>
              </a:rPr>
              <a:t>rvtDoc.CreateNewLine</a:t>
            </a:r>
            <a:r>
              <a:rPr lang="en-US" sz="1200" b="1">
                <a:solidFill>
                  <a:schemeClr val="tx1"/>
                </a:solidFill>
                <a:latin typeface="Courier New" pitchFamily="49" charset="0"/>
                <a:cs typeface="Courier New" pitchFamily="49" charset="0"/>
              </a:rPr>
              <a:t>(ref p1, ref p2, true);</a:t>
            </a:r>
          </a:p>
          <a:p>
            <a:r>
              <a:rPr lang="en-US" sz="1200" b="1">
                <a:solidFill>
                  <a:schemeClr val="tx1"/>
                </a:solidFill>
                <a:latin typeface="Courier New" pitchFamily="49" charset="0"/>
                <a:cs typeface="Courier New" pitchFamily="49" charset="0"/>
              </a:rPr>
              <a:t>  </a:t>
            </a:r>
            <a:r>
              <a:rPr lang="en-US" sz="1200" b="1" smtClean="0">
                <a:solidFill>
                  <a:schemeClr val="tx1"/>
                </a:solidFill>
                <a:latin typeface="Courier New" pitchFamily="49" charset="0"/>
                <a:cs typeface="Courier New" pitchFamily="49" charset="0"/>
              </a:rPr>
              <a:t>  </a:t>
            </a:r>
            <a:r>
              <a:rPr lang="en-US" sz="1200" b="1">
                <a:solidFill>
                  <a:schemeClr val="tx1"/>
                </a:solidFill>
                <a:latin typeface="Courier New" pitchFamily="49" charset="0"/>
                <a:cs typeface="Courier New" pitchFamily="49" charset="0"/>
              </a:rPr>
              <a:t>curves.Append(curve);</a:t>
            </a:r>
          </a:p>
          <a:p>
            <a:r>
              <a:rPr lang="en-US" sz="1200" b="1">
                <a:solidFill>
                  <a:schemeClr val="tx1"/>
                </a:solidFill>
                <a:latin typeface="Courier New" pitchFamily="49" charset="0"/>
                <a:cs typeface="Courier New" pitchFamily="49" charset="0"/>
              </a:rPr>
              <a:t>  </a:t>
            </a:r>
            <a:r>
              <a:rPr lang="en-US" sz="1200" b="1" smtClean="0">
                <a:solidFill>
                  <a:schemeClr val="tx1"/>
                </a:solidFill>
                <a:latin typeface="Courier New" pitchFamily="49" charset="0"/>
                <a:cs typeface="Courier New" pitchFamily="49" charset="0"/>
              </a:rPr>
              <a:t>}</a:t>
            </a:r>
            <a:endParaRPr lang="en-US" sz="1200" b="1">
              <a:solidFill>
                <a:schemeClr val="tx1"/>
              </a:solidFill>
              <a:latin typeface="Courier New" pitchFamily="49" charset="0"/>
              <a:cs typeface="Courier New" pitchFamily="49" charset="0"/>
            </a:endParaRPr>
          </a:p>
          <a:p>
            <a:r>
              <a:rPr lang="en-US" sz="1200" b="1" smtClean="0">
                <a:solidFill>
                  <a:schemeClr val="tx1"/>
                </a:solidFill>
                <a:latin typeface="Courier New" pitchFamily="49" charset="0"/>
                <a:cs typeface="Courier New" pitchFamily="49" charset="0"/>
              </a:rPr>
              <a:t>  PathReinforcementType </a:t>
            </a:r>
            <a:r>
              <a:rPr lang="en-US" sz="1200" b="1">
                <a:solidFill>
                  <a:schemeClr val="tx1"/>
                </a:solidFill>
                <a:latin typeface="Courier New" pitchFamily="49" charset="0"/>
                <a:cs typeface="Courier New" pitchFamily="49" charset="0"/>
              </a:rPr>
              <a:t>pathReinforcementType = rvtDoc.Create.</a:t>
            </a:r>
            <a:r>
              <a:rPr lang="en-US" sz="1200" b="1">
                <a:solidFill>
                  <a:srgbClr val="C00000"/>
                </a:solidFill>
                <a:latin typeface="Courier New" pitchFamily="49" charset="0"/>
                <a:cs typeface="Courier New" pitchFamily="49" charset="0"/>
              </a:rPr>
              <a:t>NewPathReinforcementType</a:t>
            </a:r>
            <a:r>
              <a:rPr lang="en-US" sz="1200" b="1">
                <a:solidFill>
                  <a:schemeClr val="tx1"/>
                </a:solidFill>
                <a:latin typeface="Courier New" pitchFamily="49" charset="0"/>
                <a:cs typeface="Courier New" pitchFamily="49" charset="0"/>
              </a:rPr>
              <a:t>();</a:t>
            </a:r>
          </a:p>
          <a:p>
            <a:r>
              <a:rPr lang="en-US" sz="1200" b="1">
                <a:solidFill>
                  <a:schemeClr val="tx1"/>
                </a:solidFill>
                <a:latin typeface="Courier New" pitchFamily="49" charset="0"/>
                <a:cs typeface="Courier New" pitchFamily="49" charset="0"/>
              </a:rPr>
              <a:t>  </a:t>
            </a:r>
            <a:r>
              <a:rPr lang="en-US" sz="1200" b="1" smtClean="0">
                <a:solidFill>
                  <a:schemeClr val="tx1"/>
                </a:solidFill>
                <a:latin typeface="Courier New" pitchFamily="49" charset="0"/>
                <a:cs typeface="Courier New" pitchFamily="49" charset="0"/>
              </a:rPr>
              <a:t>return </a:t>
            </a:r>
            <a:r>
              <a:rPr lang="en-US" sz="1200" b="1">
                <a:solidFill>
                  <a:schemeClr val="tx1"/>
                </a:solidFill>
                <a:latin typeface="Courier New" pitchFamily="49" charset="0"/>
                <a:cs typeface="Courier New" pitchFamily="49" charset="0"/>
              </a:rPr>
              <a:t>rvtDoc.Create.</a:t>
            </a:r>
            <a:r>
              <a:rPr lang="en-US" sz="1200" b="1">
                <a:solidFill>
                  <a:srgbClr val="C00000"/>
                </a:solidFill>
                <a:latin typeface="Courier New" pitchFamily="49" charset="0"/>
                <a:cs typeface="Courier New" pitchFamily="49" charset="0"/>
              </a:rPr>
              <a:t>NewPathReinforcement</a:t>
            </a:r>
            <a:r>
              <a:rPr lang="en-US" sz="1200" b="1">
                <a:solidFill>
                  <a:schemeClr val="tx1"/>
                </a:solidFill>
                <a:latin typeface="Courier New" pitchFamily="49" charset="0"/>
                <a:cs typeface="Courier New" pitchFamily="49" charset="0"/>
              </a:rPr>
              <a:t>(pathReinforcementType, m_host, curves, flip</a:t>
            </a:r>
            <a:r>
              <a:rPr lang="en-US" sz="1200" b="1" smtClean="0">
                <a:solidFill>
                  <a:schemeClr val="tx1"/>
                </a:solidFill>
                <a:latin typeface="Courier New" pitchFamily="49" charset="0"/>
                <a:cs typeface="Courier New" pitchFamily="49" charset="0"/>
              </a:rPr>
              <a:t>);</a:t>
            </a:r>
            <a:endParaRPr lang="en-GB" sz="1200" b="1">
              <a:solidFill>
                <a:srgbClr val="000000"/>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19088" y="136525"/>
            <a:ext cx="8824912" cy="1143000"/>
          </a:xfrm>
        </p:spPr>
        <p:txBody>
          <a:bodyPr/>
          <a:lstStyle/>
          <a:p>
            <a:pPr eaLnBrk="1" hangingPunct="1"/>
            <a:r>
              <a:rPr lang="en-GB" smtClean="0"/>
              <a:t>Extract Rebar Information</a:t>
            </a:r>
          </a:p>
        </p:txBody>
      </p:sp>
      <p:sp>
        <p:nvSpPr>
          <p:cNvPr id="12291" name="Rectangle 3"/>
          <p:cNvSpPr>
            <a:spLocks noGrp="1" noChangeArrowheads="1"/>
          </p:cNvSpPr>
          <p:nvPr>
            <p:ph idx="1"/>
          </p:nvPr>
        </p:nvSpPr>
        <p:spPr>
          <a:xfrm>
            <a:off x="311782" y="1076259"/>
            <a:ext cx="8339454" cy="4353005"/>
          </a:xfrm>
        </p:spPr>
        <p:txBody>
          <a:bodyPr/>
          <a:lstStyle/>
          <a:p>
            <a:pPr marL="0" indent="0"/>
            <a:r>
              <a:rPr lang="en-US" sz="2400" smtClean="0"/>
              <a:t>AreaReinParameters Sample</a:t>
            </a:r>
          </a:p>
          <a:p>
            <a:pPr marL="360273" lvl="1" indent="-180930"/>
            <a:r>
              <a:rPr lang="en-US" sz="1600" smtClean="0"/>
              <a:t>Provides starting point</a:t>
            </a:r>
          </a:p>
          <a:p>
            <a:pPr marL="360273" lvl="1" indent="-180930"/>
            <a:r>
              <a:rPr lang="en-US" sz="1600" smtClean="0"/>
              <a:t>Extended to list rebar information</a:t>
            </a:r>
          </a:p>
          <a:p>
            <a:pPr marL="360273" lvl="1" indent="-180930"/>
            <a:r>
              <a:rPr lang="en-US" sz="1600" smtClean="0"/>
              <a:t>Uses built-in parameters </a:t>
            </a:r>
          </a:p>
          <a:p>
            <a:pPr marL="0" indent="0"/>
            <a:r>
              <a:rPr lang="en-US" sz="2400" smtClean="0"/>
              <a:t>BarDescriptions Sample</a:t>
            </a:r>
          </a:p>
          <a:p>
            <a:pPr marL="360273" lvl="1" indent="-180930"/>
            <a:r>
              <a:rPr lang="en-US" sz="1600" smtClean="0"/>
              <a:t>AreaReinforcement has a BarDescription property</a:t>
            </a:r>
          </a:p>
          <a:p>
            <a:pPr marL="360273" lvl="1" indent="-180930"/>
            <a:r>
              <a:rPr lang="en-US" sz="1600" smtClean="0"/>
              <a:t>Same functionality as above</a:t>
            </a:r>
          </a:p>
          <a:p>
            <a:pPr marL="0" indent="0"/>
            <a:r>
              <a:rPr lang="en-US" sz="2400" smtClean="0"/>
              <a:t>Generic Tools</a:t>
            </a:r>
          </a:p>
          <a:p>
            <a:pPr marL="360273" lvl="1" indent="-180930"/>
            <a:r>
              <a:rPr lang="en-US" sz="1600" smtClean="0"/>
              <a:t>BuiltInParameterChecker</a:t>
            </a:r>
          </a:p>
          <a:p>
            <a:pPr marL="360273" lvl="1" indent="-180930"/>
            <a:r>
              <a:rPr lang="en-US" sz="1600" smtClean="0"/>
              <a:t>RvtMgdDbg</a:t>
            </a:r>
            <a:endParaRPr lang="en-GB" smtClean="0"/>
          </a:p>
        </p:txBody>
      </p:sp>
      <p:sp>
        <p:nvSpPr>
          <p:cNvPr id="12292"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Rebar</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311783" y="928670"/>
            <a:ext cx="3972881" cy="1500198"/>
          </a:xfrm>
        </p:spPr>
        <p:txBody>
          <a:bodyPr/>
          <a:lstStyle/>
          <a:p>
            <a:pPr marL="457088" indent="-457088"/>
            <a:endParaRPr lang="en-GB" smtClean="0"/>
          </a:p>
        </p:txBody>
      </p:sp>
      <p:pic>
        <p:nvPicPr>
          <p:cNvPr id="13317" name="Picture 6" descr="rebarParams-1"/>
          <p:cNvPicPr>
            <a:picLocks noChangeAspect="1" noChangeArrowheads="1"/>
          </p:cNvPicPr>
          <p:nvPr/>
        </p:nvPicPr>
        <p:blipFill>
          <a:blip r:embed="rId3"/>
          <a:srcRect/>
          <a:stretch>
            <a:fillRect/>
          </a:stretch>
        </p:blipFill>
        <p:spPr bwMode="auto">
          <a:xfrm>
            <a:off x="1692275" y="1073199"/>
            <a:ext cx="1992313" cy="1879600"/>
          </a:xfrm>
          <a:prstGeom prst="rect">
            <a:avLst/>
          </a:prstGeom>
          <a:noFill/>
          <a:ln w="9525">
            <a:noFill/>
            <a:miter lim="800000"/>
            <a:headEnd/>
            <a:tailEnd/>
          </a:ln>
        </p:spPr>
      </p:pic>
      <p:pic>
        <p:nvPicPr>
          <p:cNvPr id="13318" name="Picture 7" descr="rebarParams-2"/>
          <p:cNvPicPr>
            <a:picLocks noChangeAspect="1" noChangeArrowheads="1"/>
          </p:cNvPicPr>
          <p:nvPr/>
        </p:nvPicPr>
        <p:blipFill>
          <a:blip r:embed="rId4"/>
          <a:srcRect/>
          <a:stretch>
            <a:fillRect/>
          </a:stretch>
        </p:blipFill>
        <p:spPr bwMode="auto">
          <a:xfrm>
            <a:off x="2214546" y="2500306"/>
            <a:ext cx="2139950" cy="3786188"/>
          </a:xfrm>
          <a:prstGeom prst="rect">
            <a:avLst/>
          </a:prstGeom>
          <a:noFill/>
          <a:ln w="9525">
            <a:noFill/>
            <a:miter lim="800000"/>
            <a:headEnd/>
            <a:tailEnd/>
          </a:ln>
        </p:spPr>
      </p:pic>
      <p:sp>
        <p:nvSpPr>
          <p:cNvPr id="13314" name="Rectangle 2"/>
          <p:cNvSpPr>
            <a:spLocks noGrp="1" noChangeArrowheads="1"/>
          </p:cNvSpPr>
          <p:nvPr>
            <p:ph type="title"/>
          </p:nvPr>
        </p:nvSpPr>
        <p:spPr>
          <a:xfrm>
            <a:off x="319090" y="136525"/>
            <a:ext cx="8574087" cy="1143000"/>
          </a:xfrm>
        </p:spPr>
        <p:txBody>
          <a:bodyPr/>
          <a:lstStyle/>
          <a:p>
            <a:pPr eaLnBrk="1" hangingPunct="1"/>
            <a:r>
              <a:rPr lang="en-GB" smtClean="0"/>
              <a:t>Rebar Information Demo</a:t>
            </a:r>
          </a:p>
        </p:txBody>
      </p:sp>
      <p:pic>
        <p:nvPicPr>
          <p:cNvPr id="13316" name="Picture 5" descr="RebarParams-5"/>
          <p:cNvPicPr>
            <a:picLocks noChangeAspect="1" noChangeArrowheads="1"/>
          </p:cNvPicPr>
          <p:nvPr/>
        </p:nvPicPr>
        <p:blipFill>
          <a:blip r:embed="rId5"/>
          <a:srcRect/>
          <a:stretch>
            <a:fillRect/>
          </a:stretch>
        </p:blipFill>
        <p:spPr bwMode="auto">
          <a:xfrm>
            <a:off x="258765" y="1073200"/>
            <a:ext cx="1360487" cy="4224337"/>
          </a:xfrm>
          <a:prstGeom prst="rect">
            <a:avLst/>
          </a:prstGeom>
          <a:noFill/>
          <a:ln w="9525">
            <a:noFill/>
            <a:miter lim="800000"/>
            <a:headEnd/>
            <a:tailEnd/>
          </a:ln>
        </p:spPr>
      </p:pic>
      <p:pic>
        <p:nvPicPr>
          <p:cNvPr id="13319" name="Picture 8" descr="rebarParams-3"/>
          <p:cNvPicPr>
            <a:picLocks noChangeAspect="1" noChangeArrowheads="1"/>
          </p:cNvPicPr>
          <p:nvPr/>
        </p:nvPicPr>
        <p:blipFill>
          <a:blip r:embed="rId6"/>
          <a:srcRect/>
          <a:stretch>
            <a:fillRect/>
          </a:stretch>
        </p:blipFill>
        <p:spPr bwMode="auto">
          <a:xfrm>
            <a:off x="4572000" y="1004936"/>
            <a:ext cx="4446588" cy="3186113"/>
          </a:xfrm>
          <a:prstGeom prst="rect">
            <a:avLst/>
          </a:prstGeom>
          <a:noFill/>
          <a:ln w="9525">
            <a:noFill/>
            <a:miter lim="800000"/>
            <a:headEnd/>
            <a:tailEnd/>
          </a:ln>
        </p:spPr>
      </p:pic>
      <p:pic>
        <p:nvPicPr>
          <p:cNvPr id="13320" name="Picture 9" descr="RebarParams-4"/>
          <p:cNvPicPr>
            <a:picLocks noChangeAspect="1" noChangeArrowheads="1"/>
          </p:cNvPicPr>
          <p:nvPr/>
        </p:nvPicPr>
        <p:blipFill>
          <a:blip r:embed="rId7"/>
          <a:srcRect/>
          <a:stretch>
            <a:fillRect/>
          </a:stretch>
        </p:blipFill>
        <p:spPr bwMode="auto">
          <a:xfrm>
            <a:off x="4284665" y="3429000"/>
            <a:ext cx="4332287" cy="2333625"/>
          </a:xfrm>
          <a:prstGeom prst="rect">
            <a:avLst/>
          </a:prstGeom>
          <a:noFill/>
          <a:ln w="9525">
            <a:noFill/>
            <a:miter lim="800000"/>
            <a:headEnd/>
            <a:tailEnd/>
          </a:ln>
        </p:spPr>
      </p:pic>
      <p:pic>
        <p:nvPicPr>
          <p:cNvPr id="13321" name="Picture 10" descr="RebarParams-6"/>
          <p:cNvPicPr>
            <a:picLocks noChangeAspect="1" noChangeArrowheads="1"/>
          </p:cNvPicPr>
          <p:nvPr/>
        </p:nvPicPr>
        <p:blipFill>
          <a:blip r:embed="rId8"/>
          <a:srcRect/>
          <a:stretch>
            <a:fillRect/>
          </a:stretch>
        </p:blipFill>
        <p:spPr bwMode="auto">
          <a:xfrm>
            <a:off x="5867400" y="4783138"/>
            <a:ext cx="2522538" cy="1555750"/>
          </a:xfrm>
          <a:prstGeom prst="rect">
            <a:avLst/>
          </a:prstGeom>
          <a:noFill/>
          <a:ln w="9525">
            <a:noFill/>
            <a:miter lim="800000"/>
            <a:headEnd/>
            <a:tailEnd/>
          </a:ln>
        </p:spPr>
      </p:pic>
      <p:sp>
        <p:nvSpPr>
          <p:cNvPr id="13322" name="Text Box 11"/>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Rebar</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Detailing</a:t>
            </a:r>
            <a:endParaRPr lang="en-GB"/>
          </a:p>
        </p:txBody>
      </p:sp>
      <p:sp>
        <p:nvSpPr>
          <p:cNvPr id="3" name="Subtitle 2"/>
          <p:cNvSpPr>
            <a:spLocks noGrp="1"/>
          </p:cNvSpPr>
          <p:nvPr>
            <p:ph type="subTitle" sz="quarter"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19088" y="136525"/>
            <a:ext cx="8501062" cy="1143000"/>
          </a:xfrm>
        </p:spPr>
        <p:txBody>
          <a:bodyPr/>
          <a:lstStyle/>
          <a:p>
            <a:pPr eaLnBrk="1" hangingPunct="1"/>
            <a:r>
              <a:rPr lang="en-GB" smtClean="0"/>
              <a:t>Detailing</a:t>
            </a:r>
          </a:p>
        </p:txBody>
      </p:sp>
      <p:sp>
        <p:nvSpPr>
          <p:cNvPr id="7171" name="Rectangle 3"/>
          <p:cNvSpPr>
            <a:spLocks noGrp="1" noChangeArrowheads="1"/>
          </p:cNvSpPr>
          <p:nvPr>
            <p:ph idx="1"/>
          </p:nvPr>
        </p:nvSpPr>
        <p:spPr/>
        <p:txBody>
          <a:bodyPr/>
          <a:lstStyle/>
          <a:p>
            <a:pPr eaLnBrk="1" hangingPunct="1">
              <a:buFontTx/>
              <a:buNone/>
            </a:pPr>
            <a:r>
              <a:rPr lang="en-GB" smtClean="0"/>
              <a:t>Detailing</a:t>
            </a:r>
          </a:p>
          <a:p>
            <a:pPr lvl="1" eaLnBrk="1" hangingPunct="1"/>
            <a:r>
              <a:rPr lang="en-GB" smtClean="0"/>
              <a:t>Generate a section view</a:t>
            </a:r>
          </a:p>
          <a:p>
            <a:pPr lvl="1" eaLnBrk="1" hangingPunct="1"/>
            <a:r>
              <a:rPr lang="en-GB" smtClean="0"/>
              <a:t>Generate a drafting view</a:t>
            </a:r>
          </a:p>
          <a:p>
            <a:pPr lvl="1" eaLnBrk="1" hangingPunct="1"/>
            <a:r>
              <a:rPr lang="en-GB" smtClean="0"/>
              <a:t>Create a sheet</a:t>
            </a:r>
          </a:p>
          <a:p>
            <a:pPr lvl="1" eaLnBrk="1" hangingPunct="1"/>
            <a:r>
              <a:rPr lang="en-GB" smtClean="0"/>
              <a:t>Import and export dwg</a:t>
            </a:r>
          </a:p>
          <a:p>
            <a:pPr lvl="1" eaLnBrk="1" hangingPunct="1"/>
            <a:r>
              <a:rPr lang="en-GB" smtClean="0"/>
              <a:t>Add text, dimensioning and annotations</a:t>
            </a:r>
          </a:p>
        </p:txBody>
      </p:sp>
      <p:sp>
        <p:nvSpPr>
          <p:cNvPr id="4"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Detailing</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19088" y="136525"/>
            <a:ext cx="8824912" cy="1143000"/>
          </a:xfrm>
        </p:spPr>
        <p:txBody>
          <a:bodyPr/>
          <a:lstStyle/>
          <a:p>
            <a:pPr eaLnBrk="1" hangingPunct="1"/>
            <a:r>
              <a:rPr lang="en-GB" smtClean="0"/>
              <a:t>Generate Section View</a:t>
            </a:r>
          </a:p>
        </p:txBody>
      </p:sp>
      <p:sp>
        <p:nvSpPr>
          <p:cNvPr id="14339" name="Rectangle 3"/>
          <p:cNvSpPr>
            <a:spLocks noGrp="1" noChangeArrowheads="1"/>
          </p:cNvSpPr>
          <p:nvPr>
            <p:ph idx="1"/>
          </p:nvPr>
        </p:nvSpPr>
        <p:spPr>
          <a:xfrm>
            <a:off x="319088" y="1279526"/>
            <a:ext cx="8139112" cy="1720847"/>
          </a:xfrm>
        </p:spPr>
        <p:txBody>
          <a:bodyPr/>
          <a:lstStyle/>
          <a:p>
            <a:pPr eaLnBrk="1" hangingPunct="1">
              <a:spcBef>
                <a:spcPct val="10000"/>
              </a:spcBef>
              <a:buFontTx/>
              <a:buNone/>
            </a:pPr>
            <a:r>
              <a:rPr lang="en-GB" sz="2400" smtClean="0"/>
              <a:t>Demonstrate creation of a Detail View</a:t>
            </a:r>
          </a:p>
          <a:p>
            <a:pPr lvl="1" eaLnBrk="1" hangingPunct="1">
              <a:spcBef>
                <a:spcPct val="10000"/>
              </a:spcBef>
            </a:pPr>
            <a:r>
              <a:rPr lang="en-GB" sz="1600" smtClean="0"/>
              <a:t>Using </a:t>
            </a:r>
            <a:r>
              <a:rPr lang="en-GB" sz="1600" noProof="1" smtClean="0"/>
              <a:t>New</a:t>
            </a:r>
            <a:r>
              <a:rPr lang="en-GB" sz="1600" smtClean="0"/>
              <a:t>ViewSection()</a:t>
            </a:r>
            <a:endParaRPr lang="en-GB" sz="1600" b="1" smtClean="0"/>
          </a:p>
          <a:p>
            <a:pPr lvl="1" eaLnBrk="1" hangingPunct="1">
              <a:spcBef>
                <a:spcPct val="10000"/>
              </a:spcBef>
            </a:pPr>
            <a:r>
              <a:rPr lang="en-GB" sz="1600" smtClean="0"/>
              <a:t>Creates detail view across the midpoint of selected element</a:t>
            </a:r>
          </a:p>
          <a:p>
            <a:pPr lvl="1" eaLnBrk="1" hangingPunct="1">
              <a:spcBef>
                <a:spcPct val="10000"/>
              </a:spcBef>
            </a:pPr>
            <a:r>
              <a:rPr lang="en-GB" sz="1600" smtClean="0"/>
              <a:t>Works on linear elements such as slab, wall and beam</a:t>
            </a:r>
          </a:p>
          <a:p>
            <a:pPr eaLnBrk="1" hangingPunct="1">
              <a:spcBef>
                <a:spcPct val="10000"/>
              </a:spcBef>
              <a:buFontTx/>
              <a:buNone/>
            </a:pPr>
            <a:r>
              <a:rPr lang="en-GB" sz="2400" smtClean="0"/>
              <a:t>Create and initialise a bounding box</a:t>
            </a:r>
            <a:endParaRPr lang="en-GB" sz="1400" b="1" smtClean="0">
              <a:latin typeface="Courier New" pitchFamily="49" charset="0"/>
            </a:endParaRPr>
          </a:p>
        </p:txBody>
      </p:sp>
      <p:sp>
        <p:nvSpPr>
          <p:cNvPr id="14340"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Detailing</a:t>
            </a:r>
          </a:p>
        </p:txBody>
      </p:sp>
      <p:sp>
        <p:nvSpPr>
          <p:cNvPr id="5" name="Rounded Rectangle 4"/>
          <p:cNvSpPr/>
          <p:nvPr/>
        </p:nvSpPr>
        <p:spPr bwMode="auto">
          <a:xfrm>
            <a:off x="981069" y="2928935"/>
            <a:ext cx="6591329" cy="3458652"/>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wrap="square" lIns="46788" tIns="46788" rIns="46788" bIns="46788" anchor="ctr">
            <a:spAutoFit/>
          </a:bodyPr>
          <a:lstStyle/>
          <a:p>
            <a:pPr>
              <a:buFont typeface="Wingdings" pitchFamily="2" charset="2"/>
              <a:buNone/>
            </a:pPr>
            <a:r>
              <a:rPr lang="en-GB" sz="1200" b="1" smtClean="0">
                <a:solidFill>
                  <a:schemeClr val="tx1"/>
                </a:solidFill>
                <a:latin typeface="Courier New" pitchFamily="49" charset="0"/>
              </a:rPr>
              <a:t>// </a:t>
            </a:r>
            <a:r>
              <a:rPr lang="en-GB" sz="1200" b="1">
                <a:solidFill>
                  <a:schemeClr val="tx1"/>
                </a:solidFill>
                <a:latin typeface="Courier New" pitchFamily="49" charset="0"/>
              </a:rPr>
              <a:t>create a BoundingBoxXYZ and set the Max and Min properties:</a:t>
            </a:r>
          </a:p>
          <a:p>
            <a:pPr>
              <a:buFont typeface="Wingdings" pitchFamily="2" charset="2"/>
              <a:buNone/>
            </a:pPr>
            <a:r>
              <a:rPr lang="en-GB" sz="1200" b="1">
                <a:solidFill>
                  <a:schemeClr val="tx1"/>
                </a:solidFill>
                <a:latin typeface="Courier New" pitchFamily="49" charset="0"/>
              </a:rPr>
              <a:t>BoundingBoxXYZ m_box = new </a:t>
            </a:r>
            <a:r>
              <a:rPr lang="en-GB" sz="1200" b="1">
                <a:solidFill>
                  <a:srgbClr val="C00000"/>
                </a:solidFill>
                <a:latin typeface="Courier New" pitchFamily="49" charset="0"/>
              </a:rPr>
              <a:t>BoundingBoxXYZ</a:t>
            </a:r>
            <a:r>
              <a:rPr lang="en-GB" sz="1200" b="1">
                <a:solidFill>
                  <a:schemeClr val="tx1"/>
                </a:solidFill>
                <a:latin typeface="Courier New" pitchFamily="49" charset="0"/>
              </a:rPr>
              <a:t>();</a:t>
            </a:r>
          </a:p>
          <a:p>
            <a:pPr>
              <a:buFont typeface="Wingdings" pitchFamily="2" charset="2"/>
              <a:buNone/>
            </a:pPr>
            <a:r>
              <a:rPr lang="en-GB" sz="1200" b="1">
                <a:solidFill>
                  <a:schemeClr val="tx1"/>
                </a:solidFill>
                <a:latin typeface="Courier New" pitchFamily="49" charset="0"/>
              </a:rPr>
              <a:t>m_box.Enabled = true;</a:t>
            </a:r>
          </a:p>
          <a:p>
            <a:pPr>
              <a:buFont typeface="Wingdings" pitchFamily="2" charset="2"/>
              <a:buNone/>
            </a:pPr>
            <a:r>
              <a:rPr lang="en-GB" sz="1200" b="1">
                <a:solidFill>
                  <a:schemeClr val="tx1"/>
                </a:solidFill>
                <a:latin typeface="Courier New" pitchFamily="49" charset="0"/>
              </a:rPr>
              <a:t>m_box.Max = new XYZ(LENGTH, LENGTH, 0);</a:t>
            </a:r>
          </a:p>
          <a:p>
            <a:pPr>
              <a:buFont typeface="Wingdings" pitchFamily="2" charset="2"/>
              <a:buNone/>
            </a:pPr>
            <a:r>
              <a:rPr lang="en-GB" sz="1200" b="1">
                <a:solidFill>
                  <a:schemeClr val="tx1"/>
                </a:solidFill>
                <a:latin typeface="Courier New" pitchFamily="49" charset="0"/>
              </a:rPr>
              <a:t>m_box.Min = new XYZ(-LENGTH, -LENGTH, -HEIGHT);</a:t>
            </a:r>
          </a:p>
          <a:p>
            <a:pPr>
              <a:buFont typeface="Wingdings" pitchFamily="2" charset="2"/>
              <a:buNone/>
            </a:pPr>
            <a:r>
              <a:rPr lang="en-GB" sz="1200" b="1" smtClean="0">
                <a:solidFill>
                  <a:schemeClr val="tx1"/>
                </a:solidFill>
                <a:latin typeface="Courier New" pitchFamily="49" charset="0"/>
              </a:rPr>
              <a:t>// </a:t>
            </a:r>
            <a:r>
              <a:rPr lang="en-GB" sz="1200" b="1">
                <a:solidFill>
                  <a:schemeClr val="tx1"/>
                </a:solidFill>
                <a:latin typeface="Courier New" pitchFamily="49" charset="0"/>
              </a:rPr>
              <a:t>setting the Transform property is the most important thing.</a:t>
            </a:r>
          </a:p>
          <a:p>
            <a:pPr>
              <a:buFont typeface="Wingdings" pitchFamily="2" charset="2"/>
              <a:buNone/>
            </a:pPr>
            <a:r>
              <a:rPr lang="en-GB" sz="1200" b="1">
                <a:solidFill>
                  <a:schemeClr val="tx1"/>
                </a:solidFill>
                <a:latin typeface="Courier New" pitchFamily="49" charset="0"/>
              </a:rPr>
              <a:t>// it defines the origin and the directions RightDirection, </a:t>
            </a:r>
          </a:p>
          <a:p>
            <a:pPr>
              <a:buFont typeface="Wingdings" pitchFamily="2" charset="2"/>
              <a:buNone/>
            </a:pPr>
            <a:r>
              <a:rPr lang="en-GB" sz="1200" b="1">
                <a:solidFill>
                  <a:schemeClr val="tx1"/>
                </a:solidFill>
                <a:latin typeface="Courier New" pitchFamily="49" charset="0"/>
              </a:rPr>
              <a:t>// UpDirection and ViewDirection) of the created view:</a:t>
            </a:r>
          </a:p>
          <a:p>
            <a:pPr>
              <a:buFont typeface="Wingdings" pitchFamily="2" charset="2"/>
              <a:buNone/>
            </a:pPr>
            <a:r>
              <a:rPr lang="en-GB" sz="1200" b="1">
                <a:solidFill>
                  <a:schemeClr val="tx1"/>
                </a:solidFill>
                <a:latin typeface="Courier New" pitchFamily="49" charset="0"/>
              </a:rPr>
              <a:t>Transform transform = GenerateTransform();</a:t>
            </a:r>
          </a:p>
          <a:p>
            <a:pPr>
              <a:buFont typeface="Wingdings" pitchFamily="2" charset="2"/>
              <a:buNone/>
            </a:pPr>
            <a:r>
              <a:rPr lang="en-GB" sz="1200" b="1">
                <a:solidFill>
                  <a:schemeClr val="tx1"/>
                </a:solidFill>
                <a:latin typeface="Courier New" pitchFamily="49" charset="0"/>
              </a:rPr>
              <a:t>if (null == transform)</a:t>
            </a:r>
          </a:p>
          <a:p>
            <a:pPr>
              <a:buFont typeface="Wingdings" pitchFamily="2" charset="2"/>
              <a:buNone/>
            </a:pPr>
            <a:r>
              <a:rPr lang="en-GB" sz="1200" b="1">
                <a:solidFill>
                  <a:schemeClr val="tx1"/>
                </a:solidFill>
                <a:latin typeface="Courier New" pitchFamily="49" charset="0"/>
              </a:rPr>
              <a:t>{</a:t>
            </a:r>
          </a:p>
          <a:p>
            <a:pPr>
              <a:buFont typeface="Wingdings" pitchFamily="2" charset="2"/>
              <a:buNone/>
            </a:pPr>
            <a:r>
              <a:rPr lang="en-GB" sz="1200" b="1">
                <a:solidFill>
                  <a:schemeClr val="tx1"/>
                </a:solidFill>
                <a:latin typeface="Courier New" pitchFamily="49" charset="0"/>
              </a:rPr>
              <a:t>    return false;</a:t>
            </a:r>
          </a:p>
          <a:p>
            <a:pPr>
              <a:buFont typeface="Wingdings" pitchFamily="2" charset="2"/>
              <a:buNone/>
            </a:pPr>
            <a:r>
              <a:rPr lang="en-GB" sz="1200" b="1">
                <a:solidFill>
                  <a:schemeClr val="tx1"/>
                </a:solidFill>
                <a:latin typeface="Courier New" pitchFamily="49" charset="0"/>
              </a:rPr>
              <a:t>}</a:t>
            </a:r>
          </a:p>
          <a:p>
            <a:pPr>
              <a:buFont typeface="Wingdings" pitchFamily="2" charset="2"/>
              <a:buNone/>
            </a:pPr>
            <a:r>
              <a:rPr lang="en-GB" sz="1200" b="1">
                <a:solidFill>
                  <a:schemeClr val="tx1"/>
                </a:solidFill>
                <a:latin typeface="Courier New" pitchFamily="49" charset="0"/>
              </a:rPr>
              <a:t>m_box.Transform = transform;</a:t>
            </a:r>
          </a:p>
          <a:p>
            <a:pPr>
              <a:buFont typeface="Wingdings" pitchFamily="2" charset="2"/>
              <a:buNone/>
            </a:pPr>
            <a:r>
              <a:rPr lang="en-GB" sz="1200" b="1" smtClean="0">
                <a:solidFill>
                  <a:schemeClr val="tx1"/>
                </a:solidFill>
                <a:latin typeface="Courier New" pitchFamily="49" charset="0"/>
              </a:rPr>
              <a:t>// </a:t>
            </a:r>
            <a:r>
              <a:rPr lang="en-GB" sz="1200" b="1">
                <a:solidFill>
                  <a:schemeClr val="tx1"/>
                </a:solidFill>
                <a:latin typeface="Courier New" pitchFamily="49" charset="0"/>
              </a:rPr>
              <a:t>Create a section view, pass the bounding box. </a:t>
            </a:r>
          </a:p>
          <a:p>
            <a:pPr marL="0" lvl="2"/>
            <a:r>
              <a:rPr lang="en-GB" sz="1200" b="1" smtClean="0">
                <a:solidFill>
                  <a:schemeClr val="tx1"/>
                </a:solidFill>
                <a:latin typeface="Courier New" pitchFamily="49" charset="0"/>
              </a:rPr>
              <a:t>ViewSection </a:t>
            </a:r>
            <a:r>
              <a:rPr lang="en-GB" sz="1200" b="1">
                <a:solidFill>
                  <a:schemeClr val="tx1"/>
                </a:solidFill>
                <a:latin typeface="Courier New" pitchFamily="49" charset="0"/>
              </a:rPr>
              <a:t>section = m_project.</a:t>
            </a:r>
            <a:r>
              <a:rPr lang="en-GB" sz="1200" b="1">
                <a:solidFill>
                  <a:srgbClr val="C00000"/>
                </a:solidFill>
                <a:latin typeface="Courier New" pitchFamily="49" charset="0"/>
              </a:rPr>
              <a:t>Create.NewViewSection</a:t>
            </a:r>
            <a:r>
              <a:rPr lang="en-GB" sz="1200" b="1">
                <a:solidFill>
                  <a:schemeClr val="tx1"/>
                </a:solidFill>
                <a:latin typeface="Courier New" pitchFamily="49" charset="0"/>
              </a:rPr>
              <a:t>(m_box</a:t>
            </a:r>
            <a:r>
              <a:rPr lang="en-GB" sz="1200" b="1" smtClean="0">
                <a:solidFill>
                  <a:schemeClr val="hlink"/>
                </a:solidFill>
                <a:latin typeface="Courier New" pitchFamily="49" charset="0"/>
              </a:rPr>
              <a:t>);</a:t>
            </a:r>
            <a:endParaRPr lang="en-GB" sz="1200" b="1">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19088" y="136525"/>
            <a:ext cx="8824912" cy="1143000"/>
          </a:xfrm>
        </p:spPr>
        <p:txBody>
          <a:bodyPr/>
          <a:lstStyle/>
          <a:p>
            <a:pPr eaLnBrk="1" hangingPunct="1"/>
            <a:r>
              <a:rPr lang="en-GB" smtClean="0"/>
              <a:t>Generate Section View Demo</a:t>
            </a:r>
          </a:p>
        </p:txBody>
      </p:sp>
      <p:sp>
        <p:nvSpPr>
          <p:cNvPr id="15363" name="Rectangle 3"/>
          <p:cNvSpPr>
            <a:spLocks noGrp="1" noChangeArrowheads="1"/>
          </p:cNvSpPr>
          <p:nvPr>
            <p:ph idx="1"/>
          </p:nvPr>
        </p:nvSpPr>
        <p:spPr>
          <a:xfrm>
            <a:off x="319088" y="1477965"/>
            <a:ext cx="4757737" cy="2022475"/>
          </a:xfrm>
        </p:spPr>
        <p:txBody>
          <a:bodyPr/>
          <a:lstStyle/>
          <a:p>
            <a:pPr marL="457088" indent="-457088"/>
            <a:endParaRPr lang="en-GB" smtClean="0"/>
          </a:p>
        </p:txBody>
      </p:sp>
      <p:pic>
        <p:nvPicPr>
          <p:cNvPr id="15364" name="Picture 4"/>
          <p:cNvPicPr>
            <a:picLocks noChangeAspect="1" noChangeArrowheads="1"/>
          </p:cNvPicPr>
          <p:nvPr/>
        </p:nvPicPr>
        <p:blipFill>
          <a:blip r:embed="rId3"/>
          <a:srcRect/>
          <a:stretch>
            <a:fillRect/>
          </a:stretch>
        </p:blipFill>
        <p:spPr bwMode="auto">
          <a:xfrm>
            <a:off x="4427538" y="1773238"/>
            <a:ext cx="3473450" cy="2484437"/>
          </a:xfrm>
          <a:prstGeom prst="rect">
            <a:avLst/>
          </a:prstGeom>
          <a:noFill/>
          <a:ln w="9525">
            <a:noFill/>
            <a:miter lim="800000"/>
            <a:headEnd/>
            <a:tailEnd/>
          </a:ln>
        </p:spPr>
      </p:pic>
      <p:sp>
        <p:nvSpPr>
          <p:cNvPr id="15365" name="Text Box 5"/>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Detailing</a:t>
            </a:r>
          </a:p>
        </p:txBody>
      </p:sp>
      <p:pic>
        <p:nvPicPr>
          <p:cNvPr id="15366" name="Picture 6" descr="viewsection"/>
          <p:cNvPicPr>
            <a:picLocks noChangeAspect="1" noChangeArrowheads="1"/>
          </p:cNvPicPr>
          <p:nvPr/>
        </p:nvPicPr>
        <p:blipFill>
          <a:blip r:embed="rId4"/>
          <a:srcRect/>
          <a:stretch>
            <a:fillRect/>
          </a:stretch>
        </p:blipFill>
        <p:spPr bwMode="auto">
          <a:xfrm>
            <a:off x="971550" y="1773240"/>
            <a:ext cx="1860550" cy="31321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19088" y="136525"/>
            <a:ext cx="8824912" cy="1143000"/>
          </a:xfrm>
        </p:spPr>
        <p:txBody>
          <a:bodyPr/>
          <a:lstStyle/>
          <a:p>
            <a:pPr eaLnBrk="1" hangingPunct="1"/>
            <a:r>
              <a:rPr lang="en-GB" smtClean="0"/>
              <a:t>Generate Drafting View</a:t>
            </a:r>
          </a:p>
        </p:txBody>
      </p:sp>
      <p:sp>
        <p:nvSpPr>
          <p:cNvPr id="16387" name="Rectangle 3"/>
          <p:cNvSpPr>
            <a:spLocks noGrp="1" noChangeArrowheads="1"/>
          </p:cNvSpPr>
          <p:nvPr>
            <p:ph idx="1"/>
          </p:nvPr>
        </p:nvSpPr>
        <p:spPr>
          <a:xfrm>
            <a:off x="319088" y="1477964"/>
            <a:ext cx="8824912" cy="1879599"/>
          </a:xfrm>
        </p:spPr>
        <p:txBody>
          <a:bodyPr/>
          <a:lstStyle/>
          <a:p>
            <a:pPr eaLnBrk="1" hangingPunct="1">
              <a:buFontTx/>
              <a:buNone/>
            </a:pPr>
            <a:r>
              <a:rPr lang="en-GB" sz="2400" smtClean="0"/>
              <a:t>Code</a:t>
            </a:r>
          </a:p>
          <a:p>
            <a:pPr marL="357100" lvl="2" indent="0">
              <a:buNone/>
            </a:pPr>
            <a:endParaRPr lang="en-GB" b="1" smtClean="0">
              <a:latin typeface="Courier New" pitchFamily="49" charset="0"/>
            </a:endParaRPr>
          </a:p>
          <a:p>
            <a:pPr marL="357100" lvl="2" indent="0">
              <a:buNone/>
            </a:pPr>
            <a:r>
              <a:rPr lang="en-GB" b="1" smtClean="0">
                <a:latin typeface="Courier New" pitchFamily="49" charset="0"/>
              </a:rPr>
              <a:t>Document doc = commandData.Application.ActiveDocument;</a:t>
            </a:r>
          </a:p>
          <a:p>
            <a:pPr marL="357100" lvl="2" indent="0">
              <a:buNone/>
            </a:pPr>
            <a:endParaRPr lang="en-GB" b="1" smtClean="0">
              <a:latin typeface="Courier New" pitchFamily="49" charset="0"/>
            </a:endParaRPr>
          </a:p>
          <a:p>
            <a:pPr marL="357100" lvl="2" indent="0">
              <a:buNone/>
            </a:pPr>
            <a:r>
              <a:rPr lang="en-GB" b="1" smtClean="0">
                <a:latin typeface="Courier New" pitchFamily="49" charset="0"/>
              </a:rPr>
              <a:t>// Create a drafting view</a:t>
            </a:r>
          </a:p>
          <a:p>
            <a:pPr marL="357100" lvl="2" indent="0">
              <a:buNone/>
            </a:pPr>
            <a:r>
              <a:rPr lang="en-GB" b="1" smtClean="0">
                <a:solidFill>
                  <a:schemeClr val="hlink"/>
                </a:solidFill>
                <a:latin typeface="Courier New" pitchFamily="49" charset="0"/>
              </a:rPr>
              <a:t>ViewDrafting drafting = doc.Create.NewViewDrafting();</a:t>
            </a:r>
          </a:p>
        </p:txBody>
      </p:sp>
      <p:pic>
        <p:nvPicPr>
          <p:cNvPr id="16388" name="Picture 4"/>
          <p:cNvPicPr>
            <a:picLocks noChangeAspect="1" noChangeArrowheads="1"/>
          </p:cNvPicPr>
          <p:nvPr/>
        </p:nvPicPr>
        <p:blipFill>
          <a:blip r:embed="rId3"/>
          <a:srcRect/>
          <a:stretch>
            <a:fillRect/>
          </a:stretch>
        </p:blipFill>
        <p:spPr bwMode="auto">
          <a:xfrm>
            <a:off x="2928928" y="3500440"/>
            <a:ext cx="2328863" cy="2309813"/>
          </a:xfrm>
          <a:prstGeom prst="rect">
            <a:avLst/>
          </a:prstGeom>
          <a:noFill/>
          <a:ln w="9525">
            <a:noFill/>
            <a:miter lim="800000"/>
            <a:headEnd/>
            <a:tailEnd/>
          </a:ln>
        </p:spPr>
      </p:pic>
      <p:sp>
        <p:nvSpPr>
          <p:cNvPr id="16389" name="Text Box 5"/>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Detailing</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GB" dirty="0" smtClean="0"/>
              <a:t>About the Presenter</a:t>
            </a:r>
          </a:p>
        </p:txBody>
      </p:sp>
      <p:sp>
        <p:nvSpPr>
          <p:cNvPr id="4099" name="Rectangle 3"/>
          <p:cNvSpPr>
            <a:spLocks noGrp="1" noChangeArrowheads="1"/>
          </p:cNvSpPr>
          <p:nvPr>
            <p:ph idx="1"/>
          </p:nvPr>
        </p:nvSpPr>
        <p:spPr>
          <a:xfrm>
            <a:off x="319090" y="3324457"/>
            <a:ext cx="7997825" cy="2995382"/>
          </a:xfrm>
          <a:noFill/>
        </p:spPr>
        <p:txBody>
          <a:bodyPr/>
          <a:lstStyle/>
          <a:p>
            <a:pPr marL="0" indent="0">
              <a:lnSpc>
                <a:spcPct val="90000"/>
              </a:lnSpc>
            </a:pPr>
            <a:r>
              <a:rPr lang="en-GB" sz="1700" dirty="0" smtClean="0"/>
              <a:t>Jeremy worked with Autodesk from 1988 until 1994 as a technology evangelist responsible for European Developer Support before the inception of the Autodesk Developer Network ADN. He was a co-founder of the AutoCAD Developer Group Europe and a prolific author around AutoCAD application development. He left Autodesk to work as an HVAC application developer</a:t>
            </a:r>
            <a:r>
              <a:rPr lang="en-GB" sz="1700" smtClean="0"/>
              <a:t>, and then </a:t>
            </a:r>
            <a:r>
              <a:rPr lang="en-GB" sz="1700" dirty="0" smtClean="0"/>
              <a:t>rejoined in 2005 </a:t>
            </a:r>
            <a:r>
              <a:rPr lang="en-US" sz="1700" dirty="0" smtClean="0"/>
              <a:t>to work in the AEC group of the ADN DevTech team</a:t>
            </a:r>
            <a:r>
              <a:rPr lang="en-GB" sz="1700" dirty="0" smtClean="0"/>
              <a:t>. </a:t>
            </a:r>
          </a:p>
          <a:p>
            <a:pPr marL="0" indent="0">
              <a:lnSpc>
                <a:spcPct val="90000"/>
              </a:lnSpc>
              <a:spcBef>
                <a:spcPct val="40000"/>
              </a:spcBef>
            </a:pPr>
            <a:r>
              <a:rPr lang="en-GB" sz="1700" dirty="0" smtClean="0"/>
              <a:t>Jeremy studied mathematics and physics in Germany (Dipl. Math.), has four children, is a vegetarian, likes theatre improvisation and sports, especially climbing, plays the flute, and is fluent in five European languages.</a:t>
            </a:r>
          </a:p>
        </p:txBody>
      </p:sp>
      <p:sp>
        <p:nvSpPr>
          <p:cNvPr id="4101" name="Text Box 5"/>
          <p:cNvSpPr txBox="1">
            <a:spLocks noChangeArrowheads="1"/>
          </p:cNvSpPr>
          <p:nvPr/>
        </p:nvSpPr>
        <p:spPr bwMode="auto">
          <a:xfrm>
            <a:off x="277823" y="1285862"/>
            <a:ext cx="5437187" cy="1508047"/>
          </a:xfrm>
          <a:prstGeom prst="rect">
            <a:avLst/>
          </a:prstGeom>
          <a:noFill/>
          <a:ln w="9525">
            <a:noFill/>
            <a:miter lim="800000"/>
            <a:headEnd/>
            <a:tailEnd/>
          </a:ln>
        </p:spPr>
        <p:txBody>
          <a:bodyPr lIns="91383" tIns="45691" rIns="91383" bIns="45691">
            <a:spAutoFit/>
          </a:bodyPr>
          <a:lstStyle/>
          <a:p>
            <a:r>
              <a:rPr lang="en-US" sz="3200" b="1" dirty="0">
                <a:solidFill>
                  <a:schemeClr val="tx1"/>
                </a:solidFill>
                <a:latin typeface="+mj-lt"/>
              </a:rPr>
              <a:t>Jeremy Tammik</a:t>
            </a:r>
          </a:p>
          <a:p>
            <a:r>
              <a:rPr lang="en-GB" sz="2000" dirty="0">
                <a:solidFill>
                  <a:schemeClr val="tx1"/>
                </a:solidFill>
                <a:latin typeface="+mj-lt"/>
              </a:rPr>
              <a:t>Developer Technical Services</a:t>
            </a:r>
            <a:endParaRPr lang="en-US" sz="2000" dirty="0">
              <a:solidFill>
                <a:schemeClr val="tx1"/>
              </a:solidFill>
              <a:latin typeface="+mj-lt"/>
            </a:endParaRPr>
          </a:p>
          <a:p>
            <a:r>
              <a:rPr lang="en-US" sz="2000" dirty="0">
                <a:solidFill>
                  <a:schemeClr val="tx1"/>
                </a:solidFill>
                <a:latin typeface="+mj-lt"/>
              </a:rPr>
              <a:t>EMEA</a:t>
            </a:r>
          </a:p>
          <a:p>
            <a:r>
              <a:rPr lang="en-US" sz="2000" dirty="0">
                <a:solidFill>
                  <a:schemeClr val="tx1"/>
                </a:solidFill>
                <a:latin typeface="+mj-lt"/>
              </a:rPr>
              <a:t>Autodesk SARL</a:t>
            </a:r>
          </a:p>
        </p:txBody>
      </p:sp>
      <p:sp>
        <p:nvSpPr>
          <p:cNvPr id="7"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dirty="0">
                <a:solidFill>
                  <a:schemeClr val="accent1"/>
                </a:solidFill>
              </a:rPr>
              <a:t>Overview</a:t>
            </a:r>
          </a:p>
        </p:txBody>
      </p:sp>
      <p:pic>
        <p:nvPicPr>
          <p:cNvPr id="8" name="Picture 7" descr="jtsimpson.png"/>
          <p:cNvPicPr>
            <a:picLocks noChangeAspect="1"/>
          </p:cNvPicPr>
          <p:nvPr/>
        </p:nvPicPr>
        <p:blipFill>
          <a:blip r:embed="rId3"/>
          <a:stretch>
            <a:fillRect/>
          </a:stretch>
        </p:blipFill>
        <p:spPr>
          <a:xfrm>
            <a:off x="4986360" y="0"/>
            <a:ext cx="2800350" cy="2800350"/>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4282" y="136527"/>
            <a:ext cx="8824912" cy="863583"/>
          </a:xfrm>
        </p:spPr>
        <p:txBody>
          <a:bodyPr/>
          <a:lstStyle/>
          <a:p>
            <a:pPr eaLnBrk="1" hangingPunct="1"/>
            <a:r>
              <a:rPr lang="en-GB" smtClean="0"/>
              <a:t>Import DWG</a:t>
            </a:r>
          </a:p>
        </p:txBody>
      </p:sp>
      <p:sp>
        <p:nvSpPr>
          <p:cNvPr id="17411" name="Rectangle 4"/>
          <p:cNvSpPr>
            <a:spLocks noGrp="1" noChangeArrowheads="1"/>
          </p:cNvSpPr>
          <p:nvPr>
            <p:ph idx="1"/>
          </p:nvPr>
        </p:nvSpPr>
        <p:spPr>
          <a:xfrm>
            <a:off x="285720" y="1412875"/>
            <a:ext cx="8139112" cy="539750"/>
          </a:xfrm>
        </p:spPr>
        <p:txBody>
          <a:bodyPr/>
          <a:lstStyle/>
          <a:p>
            <a:pPr eaLnBrk="1" hangingPunct="1">
              <a:buFontTx/>
              <a:buNone/>
            </a:pPr>
            <a:r>
              <a:rPr lang="en-GB" sz="2400" smtClean="0"/>
              <a:t>Import</a:t>
            </a:r>
            <a:endParaRPr lang="en-GB" sz="2400" b="1" smtClean="0">
              <a:latin typeface="Courier New" pitchFamily="49" charset="0"/>
            </a:endParaRPr>
          </a:p>
        </p:txBody>
      </p:sp>
      <p:sp>
        <p:nvSpPr>
          <p:cNvPr id="17412" name="Text Box 5"/>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Detailing</a:t>
            </a:r>
          </a:p>
        </p:txBody>
      </p:sp>
      <p:sp>
        <p:nvSpPr>
          <p:cNvPr id="5" name="Rounded Rectangle 4"/>
          <p:cNvSpPr/>
          <p:nvPr/>
        </p:nvSpPr>
        <p:spPr bwMode="auto">
          <a:xfrm>
            <a:off x="395288" y="1952625"/>
            <a:ext cx="8640762" cy="2964899"/>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wrap="square" lIns="46788" tIns="46788" rIns="46788" bIns="46788" anchor="ctr">
            <a:spAutoFit/>
          </a:bodyPr>
          <a:lstStyle/>
          <a:p>
            <a:r>
              <a:rPr lang="en-US" sz="1200" b="1" smtClean="0">
                <a:solidFill>
                  <a:schemeClr val="tx1"/>
                </a:solidFill>
                <a:latin typeface="Courier New" pitchFamily="49" charset="0"/>
                <a:cs typeface="Courier New" pitchFamily="49" charset="0"/>
              </a:rPr>
              <a:t>DWGImportOptions </a:t>
            </a:r>
            <a:r>
              <a:rPr lang="en-US" sz="1200" b="1">
                <a:solidFill>
                  <a:schemeClr val="tx1"/>
                </a:solidFill>
                <a:latin typeface="Courier New" pitchFamily="49" charset="0"/>
                <a:cs typeface="Courier New" pitchFamily="49" charset="0"/>
              </a:rPr>
              <a:t>opts = new </a:t>
            </a:r>
            <a:r>
              <a:rPr lang="en-US" sz="1200" b="1">
                <a:solidFill>
                  <a:srgbClr val="C00000"/>
                </a:solidFill>
                <a:latin typeface="Courier New" pitchFamily="49" charset="0"/>
                <a:cs typeface="Courier New" pitchFamily="49" charset="0"/>
              </a:rPr>
              <a:t>DWGImportOptions</a:t>
            </a:r>
            <a:r>
              <a:rPr lang="en-US" sz="1200" b="1">
                <a:solidFill>
                  <a:schemeClr val="tx1"/>
                </a:solidFill>
                <a:latin typeface="Courier New" pitchFamily="49" charset="0"/>
                <a:cs typeface="Courier New" pitchFamily="49" charset="0"/>
              </a:rPr>
              <a:t>();</a:t>
            </a:r>
          </a:p>
          <a:p>
            <a:r>
              <a:rPr lang="en-US" sz="1200" b="1">
                <a:solidFill>
                  <a:schemeClr val="tx1"/>
                </a:solidFill>
                <a:latin typeface="Courier New" pitchFamily="49" charset="0"/>
                <a:cs typeface="Courier New" pitchFamily="49" charset="0"/>
              </a:rPr>
              <a:t>opts.Placement = </a:t>
            </a:r>
            <a:r>
              <a:rPr lang="en-US" sz="1200" b="1" smtClean="0">
                <a:solidFill>
                  <a:schemeClr val="tx1"/>
                </a:solidFill>
                <a:latin typeface="Courier New" pitchFamily="49" charset="0"/>
                <a:cs typeface="Courier New" pitchFamily="49" charset="0"/>
              </a:rPr>
              <a:t>ImportPlacement.Centered</a:t>
            </a:r>
            <a:r>
              <a:rPr lang="en-US" sz="1200" b="1">
                <a:solidFill>
                  <a:schemeClr val="tx1"/>
                </a:solidFill>
                <a:latin typeface="Courier New" pitchFamily="49" charset="0"/>
                <a:cs typeface="Courier New" pitchFamily="49" charset="0"/>
              </a:rPr>
              <a:t>; </a:t>
            </a:r>
            <a:r>
              <a:rPr lang="en-US" sz="1200" b="1">
                <a:solidFill>
                  <a:srgbClr val="00B050"/>
                </a:solidFill>
                <a:latin typeface="Courier New" pitchFamily="49" charset="0"/>
                <a:cs typeface="Courier New" pitchFamily="49" charset="0"/>
              </a:rPr>
              <a:t>// Origin, </a:t>
            </a:r>
            <a:r>
              <a:rPr lang="en-US" sz="1200" b="1" smtClean="0">
                <a:solidFill>
                  <a:srgbClr val="00B050"/>
                </a:solidFill>
                <a:latin typeface="Courier New" pitchFamily="49" charset="0"/>
                <a:cs typeface="Courier New" pitchFamily="49" charset="0"/>
              </a:rPr>
              <a:t>Center, Shared </a:t>
            </a:r>
            <a:endParaRPr lang="en-US" sz="1200" b="1">
              <a:solidFill>
                <a:srgbClr val="00B050"/>
              </a:solidFill>
              <a:latin typeface="Courier New" pitchFamily="49" charset="0"/>
              <a:cs typeface="Courier New" pitchFamily="49" charset="0"/>
            </a:endParaRPr>
          </a:p>
          <a:p>
            <a:endParaRPr lang="en-US" sz="1200" b="1">
              <a:solidFill>
                <a:schemeClr val="tx1"/>
              </a:solidFill>
              <a:latin typeface="Courier New" pitchFamily="49" charset="0"/>
              <a:cs typeface="Courier New" pitchFamily="49" charset="0"/>
            </a:endParaRPr>
          </a:p>
          <a:p>
            <a:r>
              <a:rPr lang="en-US" sz="1200" b="1">
                <a:solidFill>
                  <a:schemeClr val="tx1"/>
                </a:solidFill>
                <a:latin typeface="Courier New" pitchFamily="49" charset="0"/>
                <a:cs typeface="Courier New" pitchFamily="49" charset="0"/>
              </a:rPr>
              <a:t>// other possible options.</a:t>
            </a:r>
          </a:p>
          <a:p>
            <a:r>
              <a:rPr lang="en-US" sz="1200" b="1">
                <a:solidFill>
                  <a:schemeClr val="tx1"/>
                </a:solidFill>
                <a:latin typeface="Courier New" pitchFamily="49" charset="0"/>
                <a:cs typeface="Courier New" pitchFamily="49" charset="0"/>
              </a:rPr>
              <a:t>opts.ColorMode = </a:t>
            </a:r>
            <a:r>
              <a:rPr lang="en-US" sz="1200" b="1" smtClean="0">
                <a:solidFill>
                  <a:schemeClr val="tx1"/>
                </a:solidFill>
                <a:latin typeface="Courier New" pitchFamily="49" charset="0"/>
                <a:cs typeface="Courier New" pitchFamily="49" charset="0"/>
              </a:rPr>
              <a:t>ImportColorMode.Preserved</a:t>
            </a:r>
            <a:r>
              <a:rPr lang="en-US" sz="1200" b="1">
                <a:solidFill>
                  <a:schemeClr val="tx1"/>
                </a:solidFill>
                <a:latin typeface="Courier New" pitchFamily="49" charset="0"/>
                <a:cs typeface="Courier New" pitchFamily="49" charset="0"/>
              </a:rPr>
              <a:t>; </a:t>
            </a:r>
            <a:r>
              <a:rPr lang="en-US" sz="1200" b="1" smtClean="0">
                <a:solidFill>
                  <a:srgbClr val="00B050"/>
                </a:solidFill>
                <a:latin typeface="Courier New" pitchFamily="49" charset="0"/>
                <a:cs typeface="Courier New" pitchFamily="49" charset="0"/>
              </a:rPr>
              <a:t>// BlackAndWhite</a:t>
            </a:r>
            <a:r>
              <a:rPr lang="en-US" sz="1200" b="1">
                <a:solidFill>
                  <a:srgbClr val="00B050"/>
                </a:solidFill>
                <a:latin typeface="Courier New" pitchFamily="49" charset="0"/>
                <a:cs typeface="Courier New" pitchFamily="49" charset="0"/>
              </a:rPr>
              <a:t>, Inverted, </a:t>
            </a:r>
            <a:r>
              <a:rPr lang="en-US" sz="1200" b="1" smtClean="0">
                <a:solidFill>
                  <a:srgbClr val="00B050"/>
                </a:solidFill>
                <a:latin typeface="Courier New" pitchFamily="49" charset="0"/>
                <a:cs typeface="Courier New" pitchFamily="49" charset="0"/>
              </a:rPr>
              <a:t>Preserved</a:t>
            </a:r>
            <a:endParaRPr lang="en-US" sz="1200" b="1">
              <a:solidFill>
                <a:srgbClr val="00B050"/>
              </a:solidFill>
              <a:latin typeface="Courier New" pitchFamily="49" charset="0"/>
              <a:cs typeface="Courier New" pitchFamily="49" charset="0"/>
            </a:endParaRPr>
          </a:p>
          <a:p>
            <a:r>
              <a:rPr lang="en-US" sz="1200" b="1">
                <a:solidFill>
                  <a:schemeClr val="tx1"/>
                </a:solidFill>
                <a:latin typeface="Courier New" pitchFamily="49" charset="0"/>
                <a:cs typeface="Courier New" pitchFamily="49" charset="0"/>
              </a:rPr>
              <a:t>//opts.CustomScale = 1; </a:t>
            </a:r>
          </a:p>
          <a:p>
            <a:r>
              <a:rPr lang="en-US" sz="1200" b="1">
                <a:solidFill>
                  <a:schemeClr val="tx1"/>
                </a:solidFill>
                <a:latin typeface="Courier New" pitchFamily="49" charset="0"/>
                <a:cs typeface="Courier New" pitchFamily="49" charset="0"/>
              </a:rPr>
              <a:t>opts.OrientToView = true; </a:t>
            </a:r>
            <a:r>
              <a:rPr lang="en-US" sz="1200" b="1">
                <a:solidFill>
                  <a:srgbClr val="00B050"/>
                </a:solidFill>
                <a:latin typeface="Courier New" pitchFamily="49" charset="0"/>
                <a:cs typeface="Courier New" pitchFamily="49" charset="0"/>
              </a:rPr>
              <a:t>// true </a:t>
            </a:r>
            <a:r>
              <a:rPr lang="en-US" sz="1200" b="1" smtClean="0">
                <a:solidFill>
                  <a:srgbClr val="00B050"/>
                </a:solidFill>
                <a:latin typeface="Courier New" pitchFamily="49" charset="0"/>
                <a:cs typeface="Courier New" pitchFamily="49" charset="0"/>
              </a:rPr>
              <a:t>or false</a:t>
            </a:r>
            <a:endParaRPr lang="en-US" sz="1200" b="1">
              <a:solidFill>
                <a:srgbClr val="00B050"/>
              </a:solidFill>
              <a:latin typeface="Courier New" pitchFamily="49" charset="0"/>
              <a:cs typeface="Courier New" pitchFamily="49" charset="0"/>
            </a:endParaRPr>
          </a:p>
          <a:p>
            <a:r>
              <a:rPr lang="en-US" sz="1200" b="1">
                <a:solidFill>
                  <a:schemeClr val="tx1"/>
                </a:solidFill>
                <a:latin typeface="Courier New" pitchFamily="49" charset="0"/>
                <a:cs typeface="Courier New" pitchFamily="49" charset="0"/>
              </a:rPr>
              <a:t>opts.ThisViewOnly = false; </a:t>
            </a:r>
            <a:r>
              <a:rPr lang="en-US" sz="1200" b="1">
                <a:solidFill>
                  <a:srgbClr val="00B050"/>
                </a:solidFill>
                <a:latin typeface="Courier New" pitchFamily="49" charset="0"/>
                <a:cs typeface="Courier New" pitchFamily="49" charset="0"/>
              </a:rPr>
              <a:t>//  Imports dwg, dgn, and dxf drawings into </a:t>
            </a:r>
            <a:r>
              <a:rPr lang="en-US" sz="1200" b="1" smtClean="0">
                <a:solidFill>
                  <a:srgbClr val="00B050"/>
                </a:solidFill>
                <a:latin typeface="Courier New" pitchFamily="49" charset="0"/>
                <a:cs typeface="Courier New" pitchFamily="49" charset="0"/>
              </a:rPr>
              <a:t>active </a:t>
            </a:r>
            <a:r>
              <a:rPr lang="en-US" sz="1200" b="1">
                <a:solidFill>
                  <a:srgbClr val="00B050"/>
                </a:solidFill>
                <a:latin typeface="Courier New" pitchFamily="49" charset="0"/>
                <a:cs typeface="Courier New" pitchFamily="49" charset="0"/>
              </a:rPr>
              <a:t>view only?</a:t>
            </a:r>
          </a:p>
          <a:p>
            <a:r>
              <a:rPr lang="en-US" sz="1200" b="1">
                <a:solidFill>
                  <a:schemeClr val="tx1"/>
                </a:solidFill>
                <a:latin typeface="Courier New" pitchFamily="49" charset="0"/>
                <a:cs typeface="Courier New" pitchFamily="49" charset="0"/>
              </a:rPr>
              <a:t>opts.Unit = </a:t>
            </a:r>
            <a:r>
              <a:rPr lang="en-US" sz="1200" b="1" smtClean="0">
                <a:solidFill>
                  <a:schemeClr val="tx1"/>
                </a:solidFill>
                <a:latin typeface="Courier New" pitchFamily="49" charset="0"/>
                <a:cs typeface="Courier New" pitchFamily="49" charset="0"/>
              </a:rPr>
              <a:t>ImportUnit.Default</a:t>
            </a:r>
            <a:r>
              <a:rPr lang="en-US" sz="1200" b="1">
                <a:solidFill>
                  <a:schemeClr val="tx1"/>
                </a:solidFill>
                <a:latin typeface="Courier New" pitchFamily="49" charset="0"/>
                <a:cs typeface="Courier New" pitchFamily="49" charset="0"/>
              </a:rPr>
              <a:t>; </a:t>
            </a:r>
          </a:p>
          <a:p>
            <a:r>
              <a:rPr lang="en-US" sz="1200" b="1">
                <a:solidFill>
                  <a:schemeClr val="tx1"/>
                </a:solidFill>
                <a:latin typeface="Courier New" pitchFamily="49" charset="0"/>
                <a:cs typeface="Courier New" pitchFamily="49" charset="0"/>
              </a:rPr>
              <a:t>opts.View = m_revitApp.ActiveDocument.ActiveView; </a:t>
            </a:r>
          </a:p>
          <a:p>
            <a:r>
              <a:rPr lang="en-US" sz="1200" b="1">
                <a:solidFill>
                  <a:schemeClr val="tx1"/>
                </a:solidFill>
                <a:latin typeface="Courier New" pitchFamily="49" charset="0"/>
                <a:cs typeface="Courier New" pitchFamily="49" charset="0"/>
              </a:rPr>
              <a:t>opts.VisibleLayersOnly = false; </a:t>
            </a:r>
            <a:r>
              <a:rPr lang="en-US" sz="1200" b="1">
                <a:solidFill>
                  <a:srgbClr val="00B050"/>
                </a:solidFill>
                <a:latin typeface="Courier New" pitchFamily="49" charset="0"/>
                <a:cs typeface="Courier New" pitchFamily="49" charset="0"/>
              </a:rPr>
              <a:t>// true or false </a:t>
            </a:r>
          </a:p>
          <a:p>
            <a:endParaRPr lang="en-US" sz="1200" b="1">
              <a:solidFill>
                <a:schemeClr val="tx1"/>
              </a:solidFill>
              <a:latin typeface="Courier New" pitchFamily="49" charset="0"/>
              <a:cs typeface="Courier New" pitchFamily="49" charset="0"/>
            </a:endParaRPr>
          </a:p>
          <a:p>
            <a:r>
              <a:rPr lang="en-US" sz="1200" b="1">
                <a:solidFill>
                  <a:schemeClr val="tx1"/>
                </a:solidFill>
                <a:latin typeface="Courier New" pitchFamily="49" charset="0"/>
                <a:cs typeface="Courier New" pitchFamily="49" charset="0"/>
              </a:rPr>
              <a:t>Revit.Element newElement = new Revit.Element();</a:t>
            </a:r>
          </a:p>
          <a:p>
            <a:r>
              <a:rPr lang="en-US" sz="1200" b="1">
                <a:solidFill>
                  <a:srgbClr val="C00000"/>
                </a:solidFill>
                <a:latin typeface="Courier New" pitchFamily="49" charset="0"/>
                <a:cs typeface="Courier New" pitchFamily="49" charset="0"/>
              </a:rPr>
              <a:t>rvtDoc.Import</a:t>
            </a:r>
            <a:r>
              <a:rPr lang="en-US" sz="1200" b="1" smtClean="0">
                <a:solidFill>
                  <a:schemeClr val="tx1"/>
                </a:solidFill>
                <a:latin typeface="Courier New" pitchFamily="49" charset="0"/>
                <a:cs typeface="Courier New" pitchFamily="49" charset="0"/>
              </a:rPr>
              <a:t>( dbox.FileName</a:t>
            </a:r>
            <a:r>
              <a:rPr lang="en-US" sz="1200" b="1">
                <a:solidFill>
                  <a:schemeClr val="tx1"/>
                </a:solidFill>
                <a:latin typeface="Courier New" pitchFamily="49" charset="0"/>
                <a:cs typeface="Courier New" pitchFamily="49" charset="0"/>
              </a:rPr>
              <a:t>, opts, ref </a:t>
            </a:r>
            <a:r>
              <a:rPr lang="en-US" sz="1200" b="1" smtClean="0">
                <a:solidFill>
                  <a:schemeClr val="tx1"/>
                </a:solidFill>
                <a:latin typeface="Courier New" pitchFamily="49" charset="0"/>
                <a:cs typeface="Courier New" pitchFamily="49" charset="0"/>
              </a:rPr>
              <a:t>newElement );</a:t>
            </a:r>
            <a:endParaRPr lang="en-GB" sz="1200" b="1">
              <a:solidFill>
                <a:schemeClr val="tx1"/>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4282" y="136527"/>
            <a:ext cx="8824912" cy="863583"/>
          </a:xfrm>
        </p:spPr>
        <p:txBody>
          <a:bodyPr/>
          <a:lstStyle/>
          <a:p>
            <a:r>
              <a:rPr lang="en-US" noProof="1" smtClean="0"/>
              <a:t>E</a:t>
            </a:r>
            <a:r>
              <a:rPr lang="en-GB" smtClean="0"/>
              <a:t>xport DWG</a:t>
            </a:r>
          </a:p>
        </p:txBody>
      </p:sp>
      <p:sp>
        <p:nvSpPr>
          <p:cNvPr id="18435" name="Rectangle 4"/>
          <p:cNvSpPr>
            <a:spLocks noGrp="1" noChangeArrowheads="1"/>
          </p:cNvSpPr>
          <p:nvPr>
            <p:ph idx="1"/>
          </p:nvPr>
        </p:nvSpPr>
        <p:spPr>
          <a:xfrm>
            <a:off x="214283" y="1412876"/>
            <a:ext cx="8139112" cy="515927"/>
          </a:xfrm>
        </p:spPr>
        <p:txBody>
          <a:bodyPr/>
          <a:lstStyle/>
          <a:p>
            <a:pPr eaLnBrk="1" hangingPunct="1">
              <a:buFontTx/>
              <a:buNone/>
            </a:pPr>
            <a:r>
              <a:rPr lang="en-GB" sz="2400" smtClean="0"/>
              <a:t>Export</a:t>
            </a:r>
            <a:endParaRPr lang="en-GB" sz="1100" b="1" smtClean="0">
              <a:latin typeface="Courier New" pitchFamily="49" charset="0"/>
            </a:endParaRPr>
          </a:p>
        </p:txBody>
      </p:sp>
      <p:sp>
        <p:nvSpPr>
          <p:cNvPr id="18436" name="Text Box 5"/>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Detailing</a:t>
            </a:r>
          </a:p>
        </p:txBody>
      </p:sp>
      <p:sp>
        <p:nvSpPr>
          <p:cNvPr id="5" name="Rounded Rectangle 4"/>
          <p:cNvSpPr/>
          <p:nvPr/>
        </p:nvSpPr>
        <p:spPr bwMode="auto">
          <a:xfrm>
            <a:off x="319088" y="2286002"/>
            <a:ext cx="8716962" cy="315559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wrap="square" lIns="46788" tIns="46788" rIns="46788" bIns="46788" anchor="ctr">
            <a:spAutoFit/>
          </a:bodyPr>
          <a:lstStyle/>
          <a:p>
            <a:pPr>
              <a:buFont typeface="Wingdings" pitchFamily="2" charset="2"/>
              <a:buNone/>
            </a:pPr>
            <a:r>
              <a:rPr lang="en-GB" sz="1400" b="1" smtClean="0">
                <a:solidFill>
                  <a:schemeClr val="tx1"/>
                </a:solidFill>
                <a:latin typeface="Courier New" pitchFamily="49" charset="0"/>
              </a:rPr>
              <a:t>opts </a:t>
            </a:r>
            <a:r>
              <a:rPr lang="en-GB" sz="1400" b="1">
                <a:solidFill>
                  <a:schemeClr val="tx1"/>
                </a:solidFill>
                <a:latin typeface="Courier New" pitchFamily="49" charset="0"/>
              </a:rPr>
              <a:t>dwgExportOptions = new </a:t>
            </a:r>
            <a:r>
              <a:rPr lang="en-GB" sz="1400" b="1">
                <a:solidFill>
                  <a:srgbClr val="C00000"/>
                </a:solidFill>
                <a:latin typeface="Courier New" pitchFamily="49" charset="0"/>
              </a:rPr>
              <a:t>DWGExportOptions</a:t>
            </a:r>
            <a:r>
              <a:rPr lang="en-GB" sz="1400" b="1">
                <a:solidFill>
                  <a:schemeClr val="tx1"/>
                </a:solidFill>
                <a:latin typeface="Courier New" pitchFamily="49" charset="0"/>
              </a:rPr>
              <a:t>();</a:t>
            </a:r>
          </a:p>
          <a:p>
            <a:pPr>
              <a:buFont typeface="Wingdings" pitchFamily="2" charset="2"/>
              <a:buNone/>
            </a:pPr>
            <a:endParaRPr lang="en-GB" sz="1400" b="1">
              <a:solidFill>
                <a:schemeClr val="tx1"/>
              </a:solidFill>
              <a:latin typeface="Courier New" pitchFamily="49" charset="0"/>
            </a:endParaRPr>
          </a:p>
          <a:p>
            <a:pPr>
              <a:buFont typeface="Wingdings" pitchFamily="2" charset="2"/>
              <a:buNone/>
            </a:pPr>
            <a:r>
              <a:rPr lang="en-GB" sz="1400" b="1">
                <a:solidFill>
                  <a:schemeClr val="tx1"/>
                </a:solidFill>
                <a:latin typeface="Courier New" pitchFamily="49" charset="0"/>
              </a:rPr>
              <a:t>opts.ExportingAreas = false; </a:t>
            </a:r>
            <a:r>
              <a:rPr lang="en-GB" sz="1400" b="1">
                <a:solidFill>
                  <a:srgbClr val="00B050"/>
                </a:solidFill>
                <a:latin typeface="Courier New" pitchFamily="49" charset="0"/>
              </a:rPr>
              <a:t>// export room and areas </a:t>
            </a:r>
          </a:p>
          <a:p>
            <a:pPr>
              <a:buFont typeface="Wingdings" pitchFamily="2" charset="2"/>
              <a:buNone/>
            </a:pPr>
            <a:r>
              <a:rPr lang="en-GB" sz="1400" b="1">
                <a:solidFill>
                  <a:schemeClr val="tx1"/>
                </a:solidFill>
                <a:latin typeface="Courier New" pitchFamily="49" charset="0"/>
              </a:rPr>
              <a:t>opts.FileVersion </a:t>
            </a:r>
            <a:r>
              <a:rPr lang="en-GB" sz="1400" b="1" smtClean="0">
                <a:solidFill>
                  <a:schemeClr val="tx1"/>
                </a:solidFill>
                <a:latin typeface="Courier New" pitchFamily="49" charset="0"/>
              </a:rPr>
              <a:t>= ACADVersion.R2007</a:t>
            </a:r>
            <a:r>
              <a:rPr lang="en-GB" sz="1400" b="1">
                <a:solidFill>
                  <a:schemeClr val="tx1"/>
                </a:solidFill>
                <a:latin typeface="Courier New" pitchFamily="49" charset="0"/>
              </a:rPr>
              <a:t>; </a:t>
            </a:r>
            <a:r>
              <a:rPr lang="en-GB" sz="1400" b="1">
                <a:solidFill>
                  <a:srgbClr val="00B050"/>
                </a:solidFill>
                <a:latin typeface="Courier New" pitchFamily="49" charset="0"/>
              </a:rPr>
              <a:t>// acad file version</a:t>
            </a:r>
          </a:p>
          <a:p>
            <a:pPr>
              <a:buFont typeface="Wingdings" pitchFamily="2" charset="2"/>
              <a:buNone/>
            </a:pPr>
            <a:r>
              <a:rPr lang="en-GB" sz="1400" b="1">
                <a:solidFill>
                  <a:schemeClr val="tx1"/>
                </a:solidFill>
                <a:latin typeface="Courier New" pitchFamily="49" charset="0"/>
              </a:rPr>
              <a:t>opts.LayerMapping = “AIA”; </a:t>
            </a:r>
            <a:r>
              <a:rPr lang="en-GB" sz="1400" b="1">
                <a:solidFill>
                  <a:srgbClr val="00B050"/>
                </a:solidFill>
                <a:latin typeface="Courier New" pitchFamily="49" charset="0"/>
              </a:rPr>
              <a:t>// layer standard: </a:t>
            </a:r>
            <a:r>
              <a:rPr lang="en-US" sz="1400" b="1">
                <a:solidFill>
                  <a:srgbClr val="00B050"/>
                </a:solidFill>
                <a:latin typeface="Courier New" pitchFamily="49" charset="0"/>
              </a:rPr>
              <a:t>AIA/CP83/BS1192/ISO13567</a:t>
            </a:r>
            <a:endParaRPr lang="en-GB" sz="1400" b="1">
              <a:solidFill>
                <a:srgbClr val="00B050"/>
              </a:solidFill>
              <a:latin typeface="Courier New" pitchFamily="49" charset="0"/>
            </a:endParaRPr>
          </a:p>
          <a:p>
            <a:pPr>
              <a:buFont typeface="Wingdings" pitchFamily="2" charset="2"/>
              <a:buNone/>
            </a:pPr>
            <a:r>
              <a:rPr lang="en-GB" sz="1400" b="1">
                <a:solidFill>
                  <a:schemeClr val="tx1"/>
                </a:solidFill>
                <a:latin typeface="Courier New" pitchFamily="49" charset="0"/>
              </a:rPr>
              <a:t>opts.LineScaling = </a:t>
            </a:r>
            <a:r>
              <a:rPr lang="en-GB" sz="1400" b="1" smtClean="0">
                <a:solidFill>
                  <a:schemeClr val="tx1"/>
                </a:solidFill>
                <a:latin typeface="Courier New" pitchFamily="49" charset="0"/>
              </a:rPr>
              <a:t>LineScaling.ModelSpace</a:t>
            </a:r>
            <a:r>
              <a:rPr lang="en-GB" sz="1400" b="1">
                <a:solidFill>
                  <a:schemeClr val="tx1"/>
                </a:solidFill>
                <a:latin typeface="Courier New" pitchFamily="49" charset="0"/>
              </a:rPr>
              <a:t>; </a:t>
            </a:r>
            <a:r>
              <a:rPr lang="en-GB" sz="1400" b="1">
                <a:solidFill>
                  <a:srgbClr val="00B050"/>
                </a:solidFill>
                <a:latin typeface="Courier New" pitchFamily="49" charset="0"/>
              </a:rPr>
              <a:t>// PaperSpace/ModelSpace/ViewScale</a:t>
            </a:r>
          </a:p>
          <a:p>
            <a:pPr>
              <a:buFont typeface="Wingdings" pitchFamily="2" charset="2"/>
              <a:buNone/>
            </a:pPr>
            <a:r>
              <a:rPr lang="en-GB" sz="1400" b="1">
                <a:solidFill>
                  <a:schemeClr val="tx1"/>
                </a:solidFill>
                <a:latin typeface="Courier New" pitchFamily="49" charset="0"/>
              </a:rPr>
              <a:t>opts.MergedViews = true;</a:t>
            </a:r>
          </a:p>
          <a:p>
            <a:pPr>
              <a:buFont typeface="Wingdings" pitchFamily="2" charset="2"/>
              <a:buNone/>
            </a:pPr>
            <a:r>
              <a:rPr lang="en-GB" sz="1400" b="1">
                <a:solidFill>
                  <a:schemeClr val="tx1"/>
                </a:solidFill>
                <a:latin typeface="Courier New" pitchFamily="49" charset="0"/>
              </a:rPr>
              <a:t>opts.PropOverrides = </a:t>
            </a:r>
            <a:r>
              <a:rPr lang="en-GB" sz="1400" b="1" smtClean="0">
                <a:solidFill>
                  <a:schemeClr val="tx1"/>
                </a:solidFill>
                <a:latin typeface="Courier New" pitchFamily="49" charset="0"/>
              </a:rPr>
              <a:t>PropOverrideMode.NewLayer</a:t>
            </a:r>
            <a:r>
              <a:rPr lang="en-GB" sz="1400" b="1">
                <a:solidFill>
                  <a:schemeClr val="tx1"/>
                </a:solidFill>
                <a:latin typeface="Courier New" pitchFamily="49" charset="0"/>
              </a:rPr>
              <a:t>; </a:t>
            </a:r>
            <a:r>
              <a:rPr lang="en-GB" sz="1400" b="1">
                <a:solidFill>
                  <a:srgbClr val="00B050"/>
                </a:solidFill>
                <a:latin typeface="Courier New" pitchFamily="49" charset="0"/>
              </a:rPr>
              <a:t>// </a:t>
            </a:r>
            <a:r>
              <a:rPr lang="en-GB" sz="1400" b="1" smtClean="0">
                <a:solidFill>
                  <a:srgbClr val="00B050"/>
                </a:solidFill>
                <a:latin typeface="Courier New" pitchFamily="49" charset="0"/>
              </a:rPr>
              <a:t>NewLayer/ByLayer/ByEntity</a:t>
            </a:r>
            <a:endParaRPr lang="en-GB" sz="1400" b="1">
              <a:solidFill>
                <a:srgbClr val="00B050"/>
              </a:solidFill>
              <a:latin typeface="Courier New" pitchFamily="49" charset="0"/>
            </a:endParaRPr>
          </a:p>
          <a:p>
            <a:pPr>
              <a:buFont typeface="Wingdings" pitchFamily="2" charset="2"/>
              <a:buNone/>
            </a:pPr>
            <a:r>
              <a:rPr lang="en-GB" sz="1400" b="1">
                <a:solidFill>
                  <a:schemeClr val="tx1"/>
                </a:solidFill>
                <a:latin typeface="Courier New" pitchFamily="49" charset="0"/>
              </a:rPr>
              <a:t>opts.SharedCoords = true; </a:t>
            </a:r>
          </a:p>
          <a:p>
            <a:r>
              <a:rPr lang="en-GB" sz="1400" b="1">
                <a:solidFill>
                  <a:schemeClr val="tx1"/>
                </a:solidFill>
                <a:latin typeface="Courier New" pitchFamily="49" charset="0"/>
              </a:rPr>
              <a:t>opts.TargetUnit = </a:t>
            </a:r>
            <a:r>
              <a:rPr lang="en-GB" sz="1400" b="1" smtClean="0">
                <a:solidFill>
                  <a:schemeClr val="tx1"/>
                </a:solidFill>
                <a:latin typeface="Courier New" pitchFamily="49" charset="0"/>
              </a:rPr>
              <a:t>ExportUnit.Millimeter</a:t>
            </a:r>
            <a:r>
              <a:rPr lang="en-GB" sz="1400" b="1">
                <a:solidFill>
                  <a:schemeClr val="tx1"/>
                </a:solidFill>
                <a:latin typeface="Courier New" pitchFamily="49" charset="0"/>
              </a:rPr>
              <a:t>;</a:t>
            </a:r>
          </a:p>
          <a:p>
            <a:r>
              <a:rPr lang="en-GB" sz="1400" b="1">
                <a:solidFill>
                  <a:schemeClr val="tx1"/>
                </a:solidFill>
                <a:latin typeface="Courier New" pitchFamily="49" charset="0"/>
              </a:rPr>
              <a:t>opts.ExportOfSolids = </a:t>
            </a:r>
            <a:r>
              <a:rPr lang="en-GB" sz="1400" b="1" smtClean="0">
                <a:solidFill>
                  <a:schemeClr val="tx1"/>
                </a:solidFill>
                <a:latin typeface="Courier New" pitchFamily="49" charset="0"/>
              </a:rPr>
              <a:t>SolidGeometry.ACIS</a:t>
            </a:r>
            <a:r>
              <a:rPr lang="en-GB" sz="1400" b="1">
                <a:solidFill>
                  <a:schemeClr val="tx1"/>
                </a:solidFill>
                <a:latin typeface="Courier New" pitchFamily="49" charset="0"/>
              </a:rPr>
              <a:t>;</a:t>
            </a:r>
          </a:p>
          <a:p>
            <a:pPr>
              <a:buFont typeface="Wingdings" pitchFamily="2" charset="2"/>
              <a:buNone/>
            </a:pPr>
            <a:endParaRPr lang="en-GB" sz="1400" b="1">
              <a:solidFill>
                <a:schemeClr val="tx1"/>
              </a:solidFill>
              <a:latin typeface="Courier New" pitchFamily="49" charset="0"/>
            </a:endParaRPr>
          </a:p>
          <a:p>
            <a:pPr>
              <a:lnSpc>
                <a:spcPct val="80000"/>
              </a:lnSpc>
            </a:pPr>
            <a:r>
              <a:rPr lang="en-GB" sz="1400" b="1">
                <a:solidFill>
                  <a:schemeClr val="tx1"/>
                </a:solidFill>
                <a:latin typeface="Courier New" pitchFamily="49" charset="0"/>
              </a:rPr>
              <a:t>exported = rvtDoc.</a:t>
            </a:r>
            <a:r>
              <a:rPr lang="en-GB" sz="1400" b="1">
                <a:solidFill>
                  <a:srgbClr val="C00000"/>
                </a:solidFill>
                <a:latin typeface="Courier New" pitchFamily="49" charset="0"/>
              </a:rPr>
              <a:t>Export</a:t>
            </a:r>
            <a:r>
              <a:rPr lang="en-GB" sz="1400" b="1">
                <a:solidFill>
                  <a:schemeClr val="tx1"/>
                </a:solidFill>
                <a:latin typeface="Courier New" pitchFamily="49" charset="0"/>
              </a:rPr>
              <a:t>( folder, name, views, opts </a:t>
            </a:r>
            <a:r>
              <a:rPr lang="en-GB" sz="1400" b="1" smtClean="0">
                <a:solidFill>
                  <a:schemeClr val="tx1"/>
                </a:solidFill>
                <a:latin typeface="Courier New" pitchFamily="49" charset="0"/>
              </a:rPr>
              <a:t>);</a:t>
            </a:r>
            <a:endParaRPr lang="en-GB" sz="1200" b="1">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p:cNvPicPr>
            <a:picLocks noChangeAspect="1" noChangeArrowheads="1"/>
          </p:cNvPicPr>
          <p:nvPr/>
        </p:nvPicPr>
        <p:blipFill>
          <a:blip r:embed="rId3"/>
          <a:srcRect/>
          <a:stretch>
            <a:fillRect/>
          </a:stretch>
        </p:blipFill>
        <p:spPr bwMode="auto">
          <a:xfrm>
            <a:off x="4389438" y="1989138"/>
            <a:ext cx="3567112" cy="3090862"/>
          </a:xfrm>
          <a:prstGeom prst="rect">
            <a:avLst/>
          </a:prstGeom>
          <a:noFill/>
          <a:ln w="9525">
            <a:noFill/>
            <a:miter lim="800000"/>
            <a:headEnd/>
            <a:tailEnd/>
          </a:ln>
        </p:spPr>
      </p:pic>
      <p:sp>
        <p:nvSpPr>
          <p:cNvPr id="19459" name="Rectangle 2"/>
          <p:cNvSpPr>
            <a:spLocks noGrp="1" noChangeArrowheads="1"/>
          </p:cNvSpPr>
          <p:nvPr>
            <p:ph type="title"/>
          </p:nvPr>
        </p:nvSpPr>
        <p:spPr>
          <a:xfrm>
            <a:off x="319088" y="136525"/>
            <a:ext cx="8824912" cy="1143000"/>
          </a:xfrm>
        </p:spPr>
        <p:txBody>
          <a:bodyPr/>
          <a:lstStyle/>
          <a:p>
            <a:pPr eaLnBrk="1" hangingPunct="1"/>
            <a:r>
              <a:rPr lang="en-GB" smtClean="0"/>
              <a:t>Import and export DWG Demo</a:t>
            </a:r>
          </a:p>
        </p:txBody>
      </p:sp>
      <p:sp>
        <p:nvSpPr>
          <p:cNvPr id="19460" name="Rectangle 3"/>
          <p:cNvSpPr>
            <a:spLocks noGrp="1" noChangeArrowheads="1"/>
          </p:cNvSpPr>
          <p:nvPr>
            <p:ph idx="1"/>
          </p:nvPr>
        </p:nvSpPr>
        <p:spPr>
          <a:xfrm>
            <a:off x="319089" y="1143000"/>
            <a:ext cx="3676650" cy="1277938"/>
          </a:xfrm>
        </p:spPr>
        <p:txBody>
          <a:bodyPr/>
          <a:lstStyle/>
          <a:p>
            <a:pPr marL="457088" indent="-457088"/>
            <a:endParaRPr lang="en-GB" smtClean="0"/>
          </a:p>
        </p:txBody>
      </p:sp>
      <p:pic>
        <p:nvPicPr>
          <p:cNvPr id="19461" name="Picture 4"/>
          <p:cNvPicPr>
            <a:picLocks noChangeAspect="1" noChangeArrowheads="1"/>
          </p:cNvPicPr>
          <p:nvPr/>
        </p:nvPicPr>
        <p:blipFill>
          <a:blip r:embed="rId4"/>
          <a:srcRect/>
          <a:stretch>
            <a:fillRect/>
          </a:stretch>
        </p:blipFill>
        <p:spPr bwMode="auto">
          <a:xfrm>
            <a:off x="1331915" y="3216277"/>
            <a:ext cx="2486025" cy="2733675"/>
          </a:xfrm>
          <a:prstGeom prst="rect">
            <a:avLst/>
          </a:prstGeom>
          <a:noFill/>
          <a:ln w="9525">
            <a:noFill/>
            <a:miter lim="800000"/>
            <a:headEnd/>
            <a:tailEnd/>
          </a:ln>
        </p:spPr>
      </p:pic>
      <p:pic>
        <p:nvPicPr>
          <p:cNvPr id="19462" name="Picture 5"/>
          <p:cNvPicPr>
            <a:picLocks noChangeAspect="1" noChangeArrowheads="1"/>
          </p:cNvPicPr>
          <p:nvPr/>
        </p:nvPicPr>
        <p:blipFill>
          <a:blip r:embed="rId5"/>
          <a:srcRect/>
          <a:stretch>
            <a:fillRect/>
          </a:stretch>
        </p:blipFill>
        <p:spPr bwMode="auto">
          <a:xfrm>
            <a:off x="755650" y="1416050"/>
            <a:ext cx="3048000" cy="1689100"/>
          </a:xfrm>
          <a:prstGeom prst="rect">
            <a:avLst/>
          </a:prstGeom>
          <a:noFill/>
          <a:ln w="9525">
            <a:noFill/>
            <a:miter lim="800000"/>
            <a:headEnd/>
            <a:tailEnd/>
          </a:ln>
        </p:spPr>
      </p:pic>
      <p:sp>
        <p:nvSpPr>
          <p:cNvPr id="19463" name="Text Box 7"/>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Detailing</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4"/>
          <p:cNvPicPr>
            <a:picLocks noChangeAspect="1" noChangeArrowheads="1"/>
          </p:cNvPicPr>
          <p:nvPr/>
        </p:nvPicPr>
        <p:blipFill>
          <a:blip r:embed="rId3"/>
          <a:srcRect/>
          <a:stretch>
            <a:fillRect/>
          </a:stretch>
        </p:blipFill>
        <p:spPr bwMode="auto">
          <a:xfrm>
            <a:off x="6723093" y="717548"/>
            <a:ext cx="2206625" cy="2211387"/>
          </a:xfrm>
          <a:prstGeom prst="rect">
            <a:avLst/>
          </a:prstGeom>
          <a:noFill/>
          <a:ln w="9525">
            <a:noFill/>
            <a:miter lim="800000"/>
            <a:headEnd/>
            <a:tailEnd/>
          </a:ln>
        </p:spPr>
      </p:pic>
      <p:sp>
        <p:nvSpPr>
          <p:cNvPr id="20482" name="Rectangle 2"/>
          <p:cNvSpPr>
            <a:spLocks noGrp="1" noChangeArrowheads="1"/>
          </p:cNvSpPr>
          <p:nvPr>
            <p:ph type="title"/>
          </p:nvPr>
        </p:nvSpPr>
        <p:spPr>
          <a:xfrm>
            <a:off x="319088" y="136525"/>
            <a:ext cx="8824912" cy="1143000"/>
          </a:xfrm>
        </p:spPr>
        <p:txBody>
          <a:bodyPr/>
          <a:lstStyle/>
          <a:p>
            <a:pPr eaLnBrk="1" hangingPunct="1"/>
            <a:r>
              <a:rPr lang="en-GB" smtClean="0"/>
              <a:t>Create New dimensioning</a:t>
            </a:r>
          </a:p>
        </p:txBody>
      </p:sp>
      <p:sp>
        <p:nvSpPr>
          <p:cNvPr id="20483" name="Rectangle 3"/>
          <p:cNvSpPr>
            <a:spLocks noGrp="1" noChangeArrowheads="1"/>
          </p:cNvSpPr>
          <p:nvPr>
            <p:ph idx="1"/>
          </p:nvPr>
        </p:nvSpPr>
        <p:spPr>
          <a:xfrm>
            <a:off x="319088" y="1416050"/>
            <a:ext cx="8253412" cy="1084256"/>
          </a:xfrm>
        </p:spPr>
        <p:txBody>
          <a:bodyPr/>
          <a:lstStyle/>
          <a:p>
            <a:pPr eaLnBrk="1" hangingPunct="1">
              <a:lnSpc>
                <a:spcPct val="80000"/>
              </a:lnSpc>
              <a:buFontTx/>
              <a:buNone/>
            </a:pPr>
            <a:r>
              <a:rPr lang="en-GB" sz="2400" smtClean="0"/>
              <a:t>Create a dimension between two references </a:t>
            </a:r>
          </a:p>
          <a:p>
            <a:pPr eaLnBrk="1" hangingPunct="1">
              <a:lnSpc>
                <a:spcPct val="80000"/>
              </a:lnSpc>
              <a:buFontTx/>
              <a:buNone/>
            </a:pPr>
            <a:r>
              <a:rPr lang="en-GB" sz="2400" smtClean="0"/>
              <a:t>CreateDimensions sample</a:t>
            </a:r>
            <a:endParaRPr lang="en-GB" sz="1200" b="1" smtClean="0">
              <a:latin typeface="Courier New" pitchFamily="49" charset="0"/>
            </a:endParaRPr>
          </a:p>
        </p:txBody>
      </p:sp>
      <p:sp>
        <p:nvSpPr>
          <p:cNvPr id="20484" name="Text Box 5"/>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Detailing</a:t>
            </a:r>
          </a:p>
        </p:txBody>
      </p:sp>
      <p:sp>
        <p:nvSpPr>
          <p:cNvPr id="6" name="Rounded Rectangle 5"/>
          <p:cNvSpPr/>
          <p:nvPr/>
        </p:nvSpPr>
        <p:spPr bwMode="auto">
          <a:xfrm>
            <a:off x="1500166" y="2995264"/>
            <a:ext cx="6181738" cy="278783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wrap="square" lIns="46788" tIns="46788" rIns="46788" bIns="46788" anchor="ctr">
            <a:spAutoFit/>
          </a:bodyPr>
          <a:lstStyle/>
          <a:p>
            <a:pPr>
              <a:lnSpc>
                <a:spcPct val="80000"/>
              </a:lnSpc>
            </a:pPr>
            <a:r>
              <a:rPr lang="en-GB" sz="1200" b="1" smtClean="0">
                <a:solidFill>
                  <a:srgbClr val="000000"/>
                </a:solidFill>
                <a:latin typeface="Courier New" pitchFamily="49" charset="0"/>
              </a:rPr>
              <a:t>XYZ </a:t>
            </a:r>
            <a:r>
              <a:rPr lang="en-GB" sz="1200" b="1">
                <a:solidFill>
                  <a:srgbClr val="000000"/>
                </a:solidFill>
                <a:latin typeface="Courier New" pitchFamily="49" charset="0"/>
              </a:rPr>
              <a:t>p1 = newLine.get_EndPoint(0);</a:t>
            </a:r>
          </a:p>
          <a:p>
            <a:pPr>
              <a:lnSpc>
                <a:spcPct val="80000"/>
              </a:lnSpc>
            </a:pPr>
            <a:r>
              <a:rPr lang="en-GB" sz="1200" b="1">
                <a:solidFill>
                  <a:srgbClr val="000000"/>
                </a:solidFill>
                <a:latin typeface="Courier New" pitchFamily="49" charset="0"/>
              </a:rPr>
              <a:t>p1.X += 5;</a:t>
            </a:r>
          </a:p>
          <a:p>
            <a:pPr>
              <a:lnSpc>
                <a:spcPct val="80000"/>
              </a:lnSpc>
            </a:pPr>
            <a:r>
              <a:rPr lang="en-GB" sz="1200" b="1">
                <a:solidFill>
                  <a:srgbClr val="000000"/>
                </a:solidFill>
                <a:latin typeface="Courier New" pitchFamily="49" charset="0"/>
              </a:rPr>
              <a:t>p1.Y += 5;</a:t>
            </a:r>
          </a:p>
          <a:p>
            <a:pPr>
              <a:lnSpc>
                <a:spcPct val="80000"/>
              </a:lnSpc>
            </a:pPr>
            <a:endParaRPr lang="en-GB" sz="1200" b="1">
              <a:solidFill>
                <a:srgbClr val="000000"/>
              </a:solidFill>
              <a:latin typeface="Courier New" pitchFamily="49" charset="0"/>
            </a:endParaRPr>
          </a:p>
          <a:p>
            <a:pPr>
              <a:lnSpc>
                <a:spcPct val="80000"/>
              </a:lnSpc>
            </a:pPr>
            <a:r>
              <a:rPr lang="en-GB" sz="1200" b="1">
                <a:solidFill>
                  <a:srgbClr val="000000"/>
                </a:solidFill>
                <a:latin typeface="Courier New" pitchFamily="49" charset="0"/>
              </a:rPr>
              <a:t>XYZ p2 = newLine.get_EndPoint(1);</a:t>
            </a:r>
          </a:p>
          <a:p>
            <a:pPr>
              <a:lnSpc>
                <a:spcPct val="80000"/>
              </a:lnSpc>
            </a:pPr>
            <a:r>
              <a:rPr lang="en-GB" sz="1200" b="1">
                <a:solidFill>
                  <a:srgbClr val="000000"/>
                </a:solidFill>
                <a:latin typeface="Courier New" pitchFamily="49" charset="0"/>
              </a:rPr>
              <a:t>p2.X += 5;</a:t>
            </a:r>
          </a:p>
          <a:p>
            <a:pPr>
              <a:lnSpc>
                <a:spcPct val="80000"/>
              </a:lnSpc>
            </a:pPr>
            <a:r>
              <a:rPr lang="en-GB" sz="1200" b="1">
                <a:solidFill>
                  <a:srgbClr val="000000"/>
                </a:solidFill>
                <a:latin typeface="Courier New" pitchFamily="49" charset="0"/>
              </a:rPr>
              <a:t>p2.Y += 5;</a:t>
            </a:r>
          </a:p>
          <a:p>
            <a:pPr>
              <a:lnSpc>
                <a:spcPct val="80000"/>
              </a:lnSpc>
            </a:pPr>
            <a:endParaRPr lang="en-GB" sz="1200" b="1">
              <a:solidFill>
                <a:srgbClr val="000000"/>
              </a:solidFill>
              <a:latin typeface="Courier New" pitchFamily="49" charset="0"/>
            </a:endParaRPr>
          </a:p>
          <a:p>
            <a:pPr>
              <a:lnSpc>
                <a:spcPct val="80000"/>
              </a:lnSpc>
            </a:pPr>
            <a:r>
              <a:rPr lang="en-GB" sz="1200" b="1">
                <a:solidFill>
                  <a:srgbClr val="000000"/>
                </a:solidFill>
                <a:latin typeface="Courier New" pitchFamily="49" charset="0"/>
              </a:rPr>
              <a:t>Line newLine2 = app.Create.NewLine( ref p1, ref p2, true );</a:t>
            </a:r>
          </a:p>
          <a:p>
            <a:pPr>
              <a:lnSpc>
                <a:spcPct val="80000"/>
              </a:lnSpc>
            </a:pPr>
            <a:endParaRPr lang="en-GB" sz="1200" b="1">
              <a:solidFill>
                <a:srgbClr val="000000"/>
              </a:solidFill>
              <a:latin typeface="Courier New" pitchFamily="49" charset="0"/>
            </a:endParaRPr>
          </a:p>
          <a:p>
            <a:pPr>
              <a:lnSpc>
                <a:spcPct val="80000"/>
              </a:lnSpc>
            </a:pPr>
            <a:r>
              <a:rPr lang="en-GB" sz="1200" b="1">
                <a:solidFill>
                  <a:srgbClr val="000000"/>
                </a:solidFill>
                <a:latin typeface="Courier New" pitchFamily="49" charset="0"/>
              </a:rPr>
              <a:t>// </a:t>
            </a:r>
            <a:r>
              <a:rPr lang="en-GB" sz="1200" b="1" smtClean="0">
                <a:solidFill>
                  <a:srgbClr val="000000"/>
                </a:solidFill>
                <a:latin typeface="Courier New" pitchFamily="49" charset="0"/>
              </a:rPr>
              <a:t>set </a:t>
            </a:r>
            <a:r>
              <a:rPr lang="en-GB" sz="1200" b="1">
                <a:solidFill>
                  <a:srgbClr val="000000"/>
                </a:solidFill>
                <a:latin typeface="Courier New" pitchFamily="49" charset="0"/>
              </a:rPr>
              <a:t>the references</a:t>
            </a:r>
          </a:p>
          <a:p>
            <a:pPr>
              <a:lnSpc>
                <a:spcPct val="80000"/>
              </a:lnSpc>
            </a:pPr>
            <a:r>
              <a:rPr lang="en-GB" sz="1200" b="1">
                <a:solidFill>
                  <a:srgbClr val="000000"/>
                </a:solidFill>
                <a:latin typeface="Courier New" pitchFamily="49" charset="0"/>
              </a:rPr>
              <a:t>. . .</a:t>
            </a:r>
          </a:p>
          <a:p>
            <a:pPr>
              <a:lnSpc>
                <a:spcPct val="80000"/>
              </a:lnSpc>
            </a:pPr>
            <a:endParaRPr lang="en-GB" sz="1200" b="1">
              <a:solidFill>
                <a:srgbClr val="000000"/>
              </a:solidFill>
              <a:latin typeface="Courier New" pitchFamily="49" charset="0"/>
            </a:endParaRPr>
          </a:p>
          <a:p>
            <a:pPr>
              <a:lnSpc>
                <a:spcPct val="80000"/>
              </a:lnSpc>
            </a:pPr>
            <a:r>
              <a:rPr lang="en-GB" sz="1200" b="1">
                <a:solidFill>
                  <a:srgbClr val="000000"/>
                </a:solidFill>
                <a:latin typeface="Courier New" pitchFamily="49" charset="0"/>
              </a:rPr>
              <a:t>// create a dimention</a:t>
            </a:r>
          </a:p>
          <a:p>
            <a:pPr>
              <a:lnSpc>
                <a:spcPct val="80000"/>
              </a:lnSpc>
            </a:pPr>
            <a:r>
              <a:rPr lang="en-GB" sz="1200" b="1">
                <a:solidFill>
                  <a:srgbClr val="000000"/>
                </a:solidFill>
                <a:latin typeface="Courier New" pitchFamily="49" charset="0"/>
              </a:rPr>
              <a:t>Dimension newDimension = </a:t>
            </a:r>
            <a:r>
              <a:rPr lang="en-GB" sz="1200" b="1" smtClean="0">
                <a:solidFill>
                  <a:srgbClr val="000000"/>
                </a:solidFill>
                <a:latin typeface="Courier New" pitchFamily="49" charset="0"/>
              </a:rPr>
              <a:t>rvtDoc.</a:t>
            </a:r>
            <a:r>
              <a:rPr lang="en-GB" sz="1200" b="1" smtClean="0">
                <a:solidFill>
                  <a:srgbClr val="C00000"/>
                </a:solidFill>
                <a:latin typeface="Courier New" pitchFamily="49" charset="0"/>
              </a:rPr>
              <a:t>Create.NewDimension</a:t>
            </a:r>
            <a:r>
              <a:rPr lang="en-GB" sz="1200" b="1" smtClean="0">
                <a:solidFill>
                  <a:srgbClr val="000000"/>
                </a:solidFill>
                <a:latin typeface="Courier New" pitchFamily="49" charset="0"/>
              </a:rPr>
              <a:t>( </a:t>
            </a:r>
          </a:p>
          <a:p>
            <a:pPr>
              <a:lnSpc>
                <a:spcPct val="80000"/>
              </a:lnSpc>
            </a:pPr>
            <a:r>
              <a:rPr lang="en-GB" sz="1200" b="1" smtClean="0">
                <a:solidFill>
                  <a:srgbClr val="000000"/>
                </a:solidFill>
                <a:latin typeface="Courier New" pitchFamily="49" charset="0"/>
              </a:rPr>
              <a:t>  rvtDoc.ActiveView</a:t>
            </a:r>
            <a:r>
              <a:rPr lang="en-GB" sz="1200" b="1">
                <a:solidFill>
                  <a:srgbClr val="000000"/>
                </a:solidFill>
                <a:latin typeface="Courier New" pitchFamily="49" charset="0"/>
              </a:rPr>
              <a:t>, newLine2, referenceArray </a:t>
            </a:r>
            <a:r>
              <a:rPr lang="en-GB" sz="1200" b="1" smtClean="0">
                <a:solidFill>
                  <a:srgbClr val="000000"/>
                </a:solidFill>
                <a:latin typeface="Courier New" pitchFamily="49" charset="0"/>
              </a:rPr>
              <a:t>);</a:t>
            </a:r>
            <a:endParaRPr lang="en-GB" sz="1200" b="1">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42844" y="-22"/>
            <a:ext cx="8824912" cy="792145"/>
          </a:xfrm>
        </p:spPr>
        <p:txBody>
          <a:bodyPr/>
          <a:lstStyle/>
          <a:p>
            <a:pPr eaLnBrk="1" hangingPunct="1"/>
            <a:r>
              <a:rPr lang="en-GB" smtClean="0"/>
              <a:t>Dimensioning Reference Array</a:t>
            </a:r>
          </a:p>
        </p:txBody>
      </p:sp>
      <p:sp>
        <p:nvSpPr>
          <p:cNvPr id="21507" name="Rectangle 3"/>
          <p:cNvSpPr>
            <a:spLocks noGrp="1" noChangeArrowheads="1"/>
          </p:cNvSpPr>
          <p:nvPr>
            <p:ph idx="1"/>
          </p:nvPr>
        </p:nvSpPr>
        <p:spPr>
          <a:xfrm>
            <a:off x="161636" y="785796"/>
            <a:ext cx="8339454" cy="566791"/>
          </a:xfrm>
        </p:spPr>
        <p:txBody>
          <a:bodyPr/>
          <a:lstStyle/>
          <a:p>
            <a:pPr eaLnBrk="1" hangingPunct="1">
              <a:lnSpc>
                <a:spcPct val="80000"/>
              </a:lnSpc>
              <a:buFontTx/>
              <a:buNone/>
            </a:pPr>
            <a:r>
              <a:rPr lang="en-GB" sz="2400" smtClean="0"/>
              <a:t>Create a reference array for a structural wall</a:t>
            </a:r>
            <a:endParaRPr lang="en-GB" sz="1100" b="1" smtClean="0">
              <a:latin typeface="Courier New" pitchFamily="49" charset="0"/>
            </a:endParaRPr>
          </a:p>
        </p:txBody>
      </p:sp>
      <p:sp>
        <p:nvSpPr>
          <p:cNvPr id="21508"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Detailing</a:t>
            </a:r>
          </a:p>
        </p:txBody>
      </p:sp>
      <p:sp>
        <p:nvSpPr>
          <p:cNvPr id="5" name="Rounded Rectangle 4"/>
          <p:cNvSpPr/>
          <p:nvPr/>
        </p:nvSpPr>
        <p:spPr bwMode="auto">
          <a:xfrm>
            <a:off x="604840" y="1214423"/>
            <a:ext cx="7324746" cy="5147330"/>
          </a:xfrm>
          <a:prstGeom prst="roundRect">
            <a:avLst>
              <a:gd name="adj" fmla="val 10709"/>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wrap="square" lIns="46788" tIns="46788" rIns="46788" bIns="46788" anchor="ctr">
            <a:spAutoFit/>
          </a:bodyPr>
          <a:lstStyle/>
          <a:p>
            <a:r>
              <a:rPr lang="en-GB" sz="1200" b="1" smtClean="0">
                <a:solidFill>
                  <a:srgbClr val="000000"/>
                </a:solidFill>
                <a:latin typeface="Courier New" pitchFamily="49" charset="0"/>
              </a:rPr>
              <a:t>ReferenceArray </a:t>
            </a:r>
            <a:r>
              <a:rPr lang="en-GB" sz="1200" b="1">
                <a:solidFill>
                  <a:srgbClr val="000000"/>
                </a:solidFill>
                <a:latin typeface="Courier New" pitchFamily="49" charset="0"/>
              </a:rPr>
              <a:t>referenceArray = new ReferenceArray();</a:t>
            </a:r>
          </a:p>
          <a:p>
            <a:endParaRPr lang="en-GB" sz="1200" b="1">
              <a:solidFill>
                <a:srgbClr val="000000"/>
              </a:solidFill>
              <a:latin typeface="Courier New" pitchFamily="49" charset="0"/>
            </a:endParaRPr>
          </a:p>
          <a:p>
            <a:r>
              <a:rPr lang="en-GB" sz="1200" b="1">
                <a:solidFill>
                  <a:srgbClr val="000000"/>
                </a:solidFill>
                <a:latin typeface="Courier New" pitchFamily="49" charset="0"/>
              </a:rPr>
              <a:t>Options options = rvtApp.Create.NewGeometryOptions();</a:t>
            </a:r>
          </a:p>
          <a:p>
            <a:r>
              <a:rPr lang="en-GB" sz="1200" b="1">
                <a:solidFill>
                  <a:srgbClr val="000000"/>
                </a:solidFill>
                <a:latin typeface="Courier New" pitchFamily="49" charset="0"/>
              </a:rPr>
              <a:t>options.</a:t>
            </a:r>
            <a:r>
              <a:rPr lang="en-GB" sz="1200" b="1">
                <a:solidFill>
                  <a:srgbClr val="C00000"/>
                </a:solidFill>
                <a:latin typeface="Courier New" pitchFamily="49" charset="0"/>
              </a:rPr>
              <a:t>ComputeReferences</a:t>
            </a:r>
            <a:r>
              <a:rPr lang="en-GB" sz="1200" b="1">
                <a:solidFill>
                  <a:srgbClr val="000000"/>
                </a:solidFill>
                <a:latin typeface="Courier New" pitchFamily="49" charset="0"/>
              </a:rPr>
              <a:t> = true;</a:t>
            </a:r>
          </a:p>
          <a:p>
            <a:r>
              <a:rPr lang="en-GB" sz="1200" b="1">
                <a:solidFill>
                  <a:srgbClr val="000000"/>
                </a:solidFill>
                <a:latin typeface="Courier New" pitchFamily="49" charset="0"/>
              </a:rPr>
              <a:t>options.View = rvtDoc.ActiveView;</a:t>
            </a:r>
          </a:p>
          <a:p>
            <a:r>
              <a:rPr lang="en-GB" sz="1200" b="1">
                <a:solidFill>
                  <a:srgbClr val="000000"/>
                </a:solidFill>
                <a:latin typeface="Courier New" pitchFamily="49" charset="0"/>
              </a:rPr>
              <a:t>Revit.Geometry.Element geomElem = </a:t>
            </a:r>
            <a:r>
              <a:rPr lang="en-GB" sz="1200" b="1">
                <a:solidFill>
                  <a:srgbClr val="C00000"/>
                </a:solidFill>
                <a:latin typeface="Courier New" pitchFamily="49" charset="0"/>
              </a:rPr>
              <a:t>wallTemp.get_Geometry</a:t>
            </a:r>
            <a:r>
              <a:rPr lang="en-GB" sz="1200" b="1">
                <a:solidFill>
                  <a:srgbClr val="000000"/>
                </a:solidFill>
                <a:latin typeface="Courier New" pitchFamily="49" charset="0"/>
              </a:rPr>
              <a:t>(options);</a:t>
            </a:r>
          </a:p>
          <a:p>
            <a:r>
              <a:rPr lang="en-GB" sz="1200" b="1">
                <a:solidFill>
                  <a:srgbClr val="000000"/>
                </a:solidFill>
                <a:latin typeface="Courier New" pitchFamily="49" charset="0"/>
              </a:rPr>
              <a:t>GeometryObjectArray geoObjectArray = geomElem.Objects;</a:t>
            </a:r>
          </a:p>
          <a:p>
            <a:endParaRPr lang="en-GB" sz="1200" b="1">
              <a:solidFill>
                <a:srgbClr val="000000"/>
              </a:solidFill>
              <a:latin typeface="Courier New" pitchFamily="49" charset="0"/>
            </a:endParaRPr>
          </a:p>
          <a:p>
            <a:r>
              <a:rPr lang="en-GB" sz="1200" b="1">
                <a:solidFill>
                  <a:srgbClr val="000000"/>
                </a:solidFill>
                <a:latin typeface="Courier New" pitchFamily="49" charset="0"/>
              </a:rPr>
              <a:t>for (int j = 0; j &lt; geoObjectArray.Size; j++)</a:t>
            </a:r>
          </a:p>
          <a:p>
            <a:r>
              <a:rPr lang="en-GB" sz="1200" b="1">
                <a:solidFill>
                  <a:srgbClr val="000000"/>
                </a:solidFill>
                <a:latin typeface="Courier New" pitchFamily="49" charset="0"/>
              </a:rPr>
              <a:t>{</a:t>
            </a:r>
          </a:p>
          <a:p>
            <a:r>
              <a:rPr lang="en-GB" sz="1200" b="1">
                <a:solidFill>
                  <a:srgbClr val="000000"/>
                </a:solidFill>
                <a:latin typeface="Courier New" pitchFamily="49" charset="0"/>
              </a:rPr>
              <a:t>  GeometryObject geoObject = geoObjectArray.get_Item(j);</a:t>
            </a:r>
          </a:p>
          <a:p>
            <a:r>
              <a:rPr lang="en-GB" sz="1200" b="1">
                <a:solidFill>
                  <a:srgbClr val="000000"/>
                </a:solidFill>
                <a:latin typeface="Courier New" pitchFamily="49" charset="0"/>
              </a:rPr>
              <a:t>  Curve curve = geoObject as Curve;</a:t>
            </a:r>
          </a:p>
          <a:p>
            <a:r>
              <a:rPr lang="en-GB" sz="1200" b="1">
                <a:solidFill>
                  <a:srgbClr val="000000"/>
                </a:solidFill>
                <a:latin typeface="Courier New" pitchFamily="49" charset="0"/>
              </a:rPr>
              <a:t>  if (null != curve)</a:t>
            </a:r>
          </a:p>
          <a:p>
            <a:r>
              <a:rPr lang="en-GB" sz="1200" b="1">
                <a:solidFill>
                  <a:srgbClr val="000000"/>
                </a:solidFill>
                <a:latin typeface="Courier New" pitchFamily="49" charset="0"/>
              </a:rPr>
              <a:t>  {</a:t>
            </a:r>
          </a:p>
          <a:p>
            <a:r>
              <a:rPr lang="en-GB" sz="1200" b="1">
                <a:solidFill>
                  <a:srgbClr val="000000"/>
                </a:solidFill>
                <a:latin typeface="Courier New" pitchFamily="49" charset="0"/>
              </a:rPr>
              <a:t>    //find the two upright lines beside the line</a:t>
            </a:r>
          </a:p>
          <a:p>
            <a:r>
              <a:rPr lang="en-GB" sz="1200" b="1">
                <a:solidFill>
                  <a:srgbClr val="000000"/>
                </a:solidFill>
                <a:latin typeface="Courier New" pitchFamily="49" charset="0"/>
              </a:rPr>
              <a:t>    if (</a:t>
            </a:r>
            <a:r>
              <a:rPr lang="en-GB" sz="1200" b="1">
                <a:solidFill>
                  <a:schemeClr val="tx1"/>
                </a:solidFill>
                <a:latin typeface="Courier New" pitchFamily="49" charset="0"/>
              </a:rPr>
              <a:t>Validata</a:t>
            </a:r>
            <a:r>
              <a:rPr lang="en-GB" sz="1200" b="1">
                <a:solidFill>
                  <a:srgbClr val="000000"/>
                </a:solidFill>
                <a:latin typeface="Courier New" pitchFamily="49" charset="0"/>
              </a:rPr>
              <a:t>(newLine, curve as Line))</a:t>
            </a:r>
          </a:p>
          <a:p>
            <a:r>
              <a:rPr lang="en-GB" sz="1200" b="1">
                <a:solidFill>
                  <a:srgbClr val="000000"/>
                </a:solidFill>
                <a:latin typeface="Courier New" pitchFamily="49" charset="0"/>
              </a:rPr>
              <a:t>    {</a:t>
            </a:r>
          </a:p>
          <a:p>
            <a:r>
              <a:rPr lang="en-GB" sz="1200" b="1">
                <a:solidFill>
                  <a:srgbClr val="000000"/>
                </a:solidFill>
                <a:latin typeface="Courier New" pitchFamily="49" charset="0"/>
              </a:rPr>
              <a:t>      </a:t>
            </a:r>
            <a:r>
              <a:rPr lang="en-GB" sz="1200" b="1">
                <a:solidFill>
                  <a:srgbClr val="C00000"/>
                </a:solidFill>
                <a:latin typeface="Courier New" pitchFamily="49" charset="0"/>
              </a:rPr>
              <a:t>referenceArray.Append(curve.Reference);</a:t>
            </a:r>
          </a:p>
          <a:p>
            <a:r>
              <a:rPr lang="en-GB" sz="1200" b="1">
                <a:solidFill>
                  <a:srgbClr val="000000"/>
                </a:solidFill>
                <a:latin typeface="Courier New" pitchFamily="49" charset="0"/>
              </a:rPr>
              <a:t>    }</a:t>
            </a:r>
          </a:p>
          <a:p>
            <a:r>
              <a:rPr lang="en-GB" sz="1200" b="1">
                <a:solidFill>
                  <a:srgbClr val="000000"/>
                </a:solidFill>
                <a:latin typeface="Courier New" pitchFamily="49" charset="0"/>
              </a:rPr>
              <a:t>    if (2 == referenceArray.Size)</a:t>
            </a:r>
          </a:p>
          <a:p>
            <a:r>
              <a:rPr lang="en-GB" sz="1200" b="1">
                <a:solidFill>
                  <a:srgbClr val="000000"/>
                </a:solidFill>
                <a:latin typeface="Courier New" pitchFamily="49" charset="0"/>
              </a:rPr>
              <a:t>    {</a:t>
            </a:r>
          </a:p>
          <a:p>
            <a:r>
              <a:rPr lang="en-GB" sz="1200" b="1">
                <a:solidFill>
                  <a:srgbClr val="000000"/>
                </a:solidFill>
                <a:latin typeface="Courier New" pitchFamily="49" charset="0"/>
              </a:rPr>
              <a:t>      break;</a:t>
            </a:r>
          </a:p>
          <a:p>
            <a:r>
              <a:rPr lang="en-GB" sz="1200" b="1">
                <a:solidFill>
                  <a:srgbClr val="000000"/>
                </a:solidFill>
                <a:latin typeface="Courier New" pitchFamily="49" charset="0"/>
              </a:rPr>
              <a:t>    }</a:t>
            </a:r>
          </a:p>
          <a:p>
            <a:r>
              <a:rPr lang="en-GB" sz="1200" b="1">
                <a:solidFill>
                  <a:srgbClr val="000000"/>
                </a:solidFill>
                <a:latin typeface="Courier New" pitchFamily="49" charset="0"/>
              </a:rPr>
              <a:t>  }</a:t>
            </a:r>
          </a:p>
          <a:p>
            <a:r>
              <a:rPr lang="en-GB" sz="1200" b="1" smtClean="0">
                <a:solidFill>
                  <a:srgbClr val="000000"/>
                </a:solidFill>
                <a:latin typeface="Courier New" pitchFamily="49" charset="0"/>
              </a:rPr>
              <a:t>}</a:t>
            </a:r>
            <a:endParaRPr lang="en-GB" sz="1200" b="1">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19088" y="136527"/>
            <a:ext cx="8824912" cy="792145"/>
          </a:xfrm>
        </p:spPr>
        <p:txBody>
          <a:bodyPr/>
          <a:lstStyle/>
          <a:p>
            <a:pPr eaLnBrk="1" hangingPunct="1"/>
            <a:r>
              <a:rPr lang="en-GB" smtClean="0"/>
              <a:t>Dimension Creation Tips</a:t>
            </a:r>
            <a:endParaRPr lang="en-GB" sz="2400" smtClean="0">
              <a:solidFill>
                <a:srgbClr val="00458B"/>
              </a:solidFill>
            </a:endParaRPr>
          </a:p>
        </p:txBody>
      </p:sp>
      <p:sp>
        <p:nvSpPr>
          <p:cNvPr id="22531" name="Rectangle 3"/>
          <p:cNvSpPr>
            <a:spLocks noGrp="1" noChangeArrowheads="1"/>
          </p:cNvSpPr>
          <p:nvPr>
            <p:ph idx="1"/>
          </p:nvPr>
        </p:nvSpPr>
        <p:spPr>
          <a:xfrm>
            <a:off x="311782" y="1076261"/>
            <a:ext cx="8617936" cy="1924113"/>
          </a:xfrm>
        </p:spPr>
        <p:txBody>
          <a:bodyPr/>
          <a:lstStyle/>
          <a:p>
            <a:pPr eaLnBrk="1" hangingPunct="1">
              <a:lnSpc>
                <a:spcPct val="80000"/>
              </a:lnSpc>
              <a:buFontTx/>
              <a:buNone/>
            </a:pPr>
            <a:r>
              <a:rPr lang="en-GB" sz="2400" smtClean="0"/>
              <a:t>Extend the sample to work with other elements than structural wall</a:t>
            </a:r>
          </a:p>
          <a:p>
            <a:pPr eaLnBrk="1" hangingPunct="1">
              <a:lnSpc>
                <a:spcPct val="80000"/>
              </a:lnSpc>
              <a:buFontTx/>
              <a:buNone/>
            </a:pPr>
            <a:r>
              <a:rPr lang="en-GB" sz="2400" smtClean="0"/>
              <a:t>Architectural wall cannot get reference from edge</a:t>
            </a:r>
          </a:p>
          <a:p>
            <a:pPr eaLnBrk="1" hangingPunct="1">
              <a:lnSpc>
                <a:spcPct val="80000"/>
              </a:lnSpc>
              <a:buFontTx/>
              <a:buNone/>
            </a:pPr>
            <a:r>
              <a:rPr lang="en-GB" sz="2400" smtClean="0"/>
              <a:t>Use face instead - not all geometry has reference</a:t>
            </a:r>
            <a:endParaRPr lang="en-GB" sz="1000" b="1" smtClean="0">
              <a:latin typeface="Courier New" pitchFamily="49" charset="0"/>
            </a:endParaRPr>
          </a:p>
        </p:txBody>
      </p:sp>
      <p:sp>
        <p:nvSpPr>
          <p:cNvPr id="22532"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Detailing</a:t>
            </a:r>
          </a:p>
        </p:txBody>
      </p:sp>
      <p:sp>
        <p:nvSpPr>
          <p:cNvPr id="7" name="Rounded Rectangle 6"/>
          <p:cNvSpPr/>
          <p:nvPr/>
        </p:nvSpPr>
        <p:spPr bwMode="auto">
          <a:xfrm>
            <a:off x="461964" y="2285994"/>
            <a:ext cx="8396316" cy="3986456"/>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wrap="square" lIns="46788" tIns="46788" rIns="46788" bIns="46788" anchor="ctr">
            <a:spAutoFit/>
          </a:bodyPr>
          <a:lstStyle/>
          <a:p>
            <a:r>
              <a:rPr lang="en-GB" sz="1200" b="1" smtClean="0">
                <a:solidFill>
                  <a:srgbClr val="000000"/>
                </a:solidFill>
                <a:latin typeface="Courier New" pitchFamily="49" charset="0"/>
              </a:rPr>
              <a:t>Solid </a:t>
            </a:r>
            <a:r>
              <a:rPr lang="en-GB" sz="1200" b="1">
                <a:solidFill>
                  <a:srgbClr val="000000"/>
                </a:solidFill>
                <a:latin typeface="Courier New" pitchFamily="49" charset="0"/>
              </a:rPr>
              <a:t>solid = geoObject as Solid;</a:t>
            </a:r>
          </a:p>
          <a:p>
            <a:r>
              <a:rPr lang="en-GB" sz="1200" b="1">
                <a:solidFill>
                  <a:srgbClr val="000000"/>
                </a:solidFill>
                <a:latin typeface="Courier New" pitchFamily="49" charset="0"/>
              </a:rPr>
              <a:t>if(null != solid)</a:t>
            </a:r>
          </a:p>
          <a:p>
            <a:r>
              <a:rPr lang="en-GB" sz="1200" b="1">
                <a:solidFill>
                  <a:srgbClr val="000000"/>
                </a:solidFill>
                <a:latin typeface="Courier New" pitchFamily="49" charset="0"/>
              </a:rPr>
              <a:t>{</a:t>
            </a:r>
          </a:p>
          <a:p>
            <a:pPr marL="0" lvl="1"/>
            <a:r>
              <a:rPr lang="en-GB" sz="1200" b="1" smtClean="0">
                <a:solidFill>
                  <a:srgbClr val="000000"/>
                </a:solidFill>
                <a:latin typeface="Courier New" pitchFamily="49" charset="0"/>
              </a:rPr>
              <a:t>  FaceArrayIterator </a:t>
            </a:r>
            <a:r>
              <a:rPr lang="en-GB" sz="1200" b="1">
                <a:solidFill>
                  <a:srgbClr val="000000"/>
                </a:solidFill>
                <a:latin typeface="Courier New" pitchFamily="49" charset="0"/>
              </a:rPr>
              <a:t>faceItor = solid.Faces.ForwardIterator();</a:t>
            </a:r>
          </a:p>
          <a:p>
            <a:pPr marL="0" lvl="1"/>
            <a:r>
              <a:rPr lang="en-GB" sz="1200" b="1" smtClean="0">
                <a:solidFill>
                  <a:srgbClr val="000000"/>
                </a:solidFill>
                <a:latin typeface="Courier New" pitchFamily="49" charset="0"/>
              </a:rPr>
              <a:t>  while </a:t>
            </a:r>
            <a:r>
              <a:rPr lang="en-GB" sz="1200" b="1">
                <a:solidFill>
                  <a:srgbClr val="000000"/>
                </a:solidFill>
                <a:latin typeface="Courier New" pitchFamily="49" charset="0"/>
              </a:rPr>
              <a:t>(faceItor.MoveNext())</a:t>
            </a:r>
          </a:p>
          <a:p>
            <a:pPr marL="0" lvl="1"/>
            <a:r>
              <a:rPr lang="en-GB" sz="1200" b="1" smtClean="0">
                <a:solidFill>
                  <a:srgbClr val="000000"/>
                </a:solidFill>
                <a:latin typeface="Courier New" pitchFamily="49" charset="0"/>
              </a:rPr>
              <a:t>  {</a:t>
            </a:r>
            <a:endParaRPr lang="en-GB" sz="1200" b="1">
              <a:solidFill>
                <a:srgbClr val="000000"/>
              </a:solidFill>
              <a:latin typeface="Courier New" pitchFamily="49" charset="0"/>
            </a:endParaRPr>
          </a:p>
          <a:p>
            <a:pPr marL="0" lvl="2"/>
            <a:r>
              <a:rPr lang="en-GB" sz="1200" b="1" smtClean="0">
                <a:solidFill>
                  <a:srgbClr val="000000"/>
                </a:solidFill>
                <a:latin typeface="Courier New" pitchFamily="49" charset="0"/>
              </a:rPr>
              <a:t>    PlanarFace </a:t>
            </a:r>
            <a:r>
              <a:rPr lang="en-GB" sz="1200" b="1">
                <a:solidFill>
                  <a:srgbClr val="000000"/>
                </a:solidFill>
                <a:latin typeface="Courier New" pitchFamily="49" charset="0"/>
              </a:rPr>
              <a:t>face = faceItor.Current as PlanarFace;</a:t>
            </a:r>
          </a:p>
          <a:p>
            <a:pPr marL="0" lvl="2"/>
            <a:r>
              <a:rPr lang="en-GB" sz="1200" b="1" smtClean="0">
                <a:solidFill>
                  <a:srgbClr val="000000"/>
                </a:solidFill>
                <a:latin typeface="Courier New" pitchFamily="49" charset="0"/>
              </a:rPr>
              <a:t>    if </a:t>
            </a:r>
            <a:r>
              <a:rPr lang="en-GB" sz="1200" b="1">
                <a:solidFill>
                  <a:srgbClr val="000000"/>
                </a:solidFill>
                <a:latin typeface="Courier New" pitchFamily="49" charset="0"/>
              </a:rPr>
              <a:t>(null != face)</a:t>
            </a:r>
          </a:p>
          <a:p>
            <a:pPr marL="0" lvl="2"/>
            <a:r>
              <a:rPr lang="en-GB" sz="1200" b="1" smtClean="0">
                <a:solidFill>
                  <a:srgbClr val="000000"/>
                </a:solidFill>
                <a:latin typeface="Courier New" pitchFamily="49" charset="0"/>
              </a:rPr>
              <a:t>    {</a:t>
            </a:r>
            <a:endParaRPr lang="en-GB" sz="1200" b="1">
              <a:solidFill>
                <a:srgbClr val="000000"/>
              </a:solidFill>
              <a:latin typeface="Courier New" pitchFamily="49" charset="0"/>
            </a:endParaRPr>
          </a:p>
          <a:p>
            <a:pPr marL="0" lvl="3"/>
            <a:r>
              <a:rPr lang="en-GB" sz="1200" b="1" smtClean="0">
                <a:solidFill>
                  <a:srgbClr val="00B050"/>
                </a:solidFill>
                <a:latin typeface="Courier New" pitchFamily="49" charset="0"/>
              </a:rPr>
              <a:t>      // find </a:t>
            </a:r>
            <a:r>
              <a:rPr lang="en-GB" sz="1200" b="1">
                <a:solidFill>
                  <a:srgbClr val="00B050"/>
                </a:solidFill>
                <a:latin typeface="Courier New" pitchFamily="49" charset="0"/>
              </a:rPr>
              <a:t>the two upright lines beside the line. </a:t>
            </a:r>
          </a:p>
          <a:p>
            <a:pPr marL="0" lvl="3"/>
            <a:r>
              <a:rPr lang="en-GB" sz="1200" b="1" smtClean="0">
                <a:solidFill>
                  <a:srgbClr val="00B050"/>
                </a:solidFill>
                <a:latin typeface="Courier New" pitchFamily="49" charset="0"/>
              </a:rPr>
              <a:t>      // NOTE</a:t>
            </a:r>
            <a:r>
              <a:rPr lang="en-GB" sz="1200" b="1">
                <a:solidFill>
                  <a:srgbClr val="00B050"/>
                </a:solidFill>
                <a:latin typeface="Courier New" pitchFamily="49" charset="0"/>
              </a:rPr>
              <a:t>: overloading this function. We pick up the face in term of its Normal.</a:t>
            </a:r>
          </a:p>
          <a:p>
            <a:pPr marL="0" lvl="3"/>
            <a:r>
              <a:rPr lang="en-GB" sz="1200" b="1" smtClean="0">
                <a:solidFill>
                  <a:srgbClr val="000000"/>
                </a:solidFill>
                <a:latin typeface="Courier New" pitchFamily="49" charset="0"/>
              </a:rPr>
              <a:t>      if </a:t>
            </a:r>
            <a:r>
              <a:rPr lang="en-GB" sz="1200" b="1">
                <a:solidFill>
                  <a:srgbClr val="000000"/>
                </a:solidFill>
                <a:latin typeface="Courier New" pitchFamily="49" charset="0"/>
              </a:rPr>
              <a:t>(Validata(newLine, </a:t>
            </a:r>
            <a:r>
              <a:rPr lang="en-GB" sz="1200" b="1">
                <a:solidFill>
                  <a:srgbClr val="C00000"/>
                </a:solidFill>
                <a:latin typeface="Courier New" pitchFamily="49" charset="0"/>
              </a:rPr>
              <a:t>face.Normal</a:t>
            </a:r>
            <a:r>
              <a:rPr lang="en-GB" sz="1200" b="1">
                <a:solidFill>
                  <a:srgbClr val="000000"/>
                </a:solidFill>
                <a:latin typeface="Courier New" pitchFamily="49" charset="0"/>
              </a:rPr>
              <a:t>))</a:t>
            </a:r>
          </a:p>
          <a:p>
            <a:pPr marL="0" lvl="3"/>
            <a:r>
              <a:rPr lang="en-GB" sz="1200" b="1" smtClean="0">
                <a:solidFill>
                  <a:srgbClr val="000000"/>
                </a:solidFill>
                <a:latin typeface="Courier New" pitchFamily="49" charset="0"/>
              </a:rPr>
              <a:t>      {</a:t>
            </a:r>
            <a:endParaRPr lang="en-GB" sz="1200" b="1">
              <a:solidFill>
                <a:srgbClr val="000000"/>
              </a:solidFill>
              <a:latin typeface="Courier New" pitchFamily="49" charset="0"/>
            </a:endParaRPr>
          </a:p>
          <a:p>
            <a:pPr marL="0" lvl="3"/>
            <a:r>
              <a:rPr lang="en-GB" sz="1200" b="1" smtClean="0">
                <a:solidFill>
                  <a:srgbClr val="000000"/>
                </a:solidFill>
                <a:latin typeface="Courier New" pitchFamily="49" charset="0"/>
              </a:rPr>
              <a:t>        referenceArray.Append(face.Reference</a:t>
            </a:r>
            <a:r>
              <a:rPr lang="en-GB" sz="1200" b="1">
                <a:solidFill>
                  <a:srgbClr val="000000"/>
                </a:solidFill>
                <a:latin typeface="Courier New" pitchFamily="49" charset="0"/>
              </a:rPr>
              <a:t>);</a:t>
            </a:r>
          </a:p>
          <a:p>
            <a:pPr marL="0" lvl="3"/>
            <a:r>
              <a:rPr lang="en-GB" sz="1200" b="1" smtClean="0">
                <a:solidFill>
                  <a:srgbClr val="000000"/>
                </a:solidFill>
                <a:latin typeface="Courier New" pitchFamily="49" charset="0"/>
              </a:rPr>
              <a:t>      }</a:t>
            </a:r>
            <a:endParaRPr lang="en-GB" sz="1200" b="1">
              <a:solidFill>
                <a:srgbClr val="000000"/>
              </a:solidFill>
              <a:latin typeface="Courier New" pitchFamily="49" charset="0"/>
            </a:endParaRPr>
          </a:p>
          <a:p>
            <a:pPr marL="0" lvl="3"/>
            <a:r>
              <a:rPr lang="en-GB" sz="1200" b="1" smtClean="0">
                <a:solidFill>
                  <a:srgbClr val="000000"/>
                </a:solidFill>
                <a:latin typeface="Courier New" pitchFamily="49" charset="0"/>
              </a:rPr>
              <a:t>      if </a:t>
            </a:r>
            <a:r>
              <a:rPr lang="en-GB" sz="1200" b="1">
                <a:solidFill>
                  <a:srgbClr val="000000"/>
                </a:solidFill>
                <a:latin typeface="Courier New" pitchFamily="49" charset="0"/>
              </a:rPr>
              <a:t>(2 == referenceArray.Size)</a:t>
            </a:r>
          </a:p>
          <a:p>
            <a:pPr marL="0" lvl="3"/>
            <a:r>
              <a:rPr lang="en-GB" sz="1200" b="1" smtClean="0">
                <a:solidFill>
                  <a:srgbClr val="000000"/>
                </a:solidFill>
                <a:latin typeface="Courier New" pitchFamily="49" charset="0"/>
              </a:rPr>
              <a:t>      {</a:t>
            </a:r>
            <a:endParaRPr lang="en-GB" sz="1200" b="1">
              <a:solidFill>
                <a:srgbClr val="000000"/>
              </a:solidFill>
              <a:latin typeface="Courier New" pitchFamily="49" charset="0"/>
            </a:endParaRPr>
          </a:p>
          <a:p>
            <a:pPr marL="0" lvl="3"/>
            <a:r>
              <a:rPr lang="en-GB" sz="1200" b="1">
                <a:solidFill>
                  <a:srgbClr val="000000"/>
                </a:solidFill>
                <a:latin typeface="Courier New" pitchFamily="49" charset="0"/>
              </a:rPr>
              <a:t> </a:t>
            </a:r>
            <a:r>
              <a:rPr lang="en-GB" sz="1200" b="1" smtClean="0">
                <a:solidFill>
                  <a:srgbClr val="000000"/>
                </a:solidFill>
                <a:latin typeface="Courier New" pitchFamily="49" charset="0"/>
              </a:rPr>
              <a:t>       break</a:t>
            </a:r>
            <a:r>
              <a:rPr lang="en-GB" sz="1200" b="1">
                <a:solidFill>
                  <a:srgbClr val="000000"/>
                </a:solidFill>
                <a:latin typeface="Courier New" pitchFamily="49" charset="0"/>
              </a:rPr>
              <a:t>;</a:t>
            </a:r>
          </a:p>
          <a:p>
            <a:pPr marL="0" lvl="3"/>
            <a:r>
              <a:rPr lang="en-GB" sz="1200" b="1">
                <a:solidFill>
                  <a:srgbClr val="00B050"/>
                </a:solidFill>
                <a:latin typeface="Courier New" pitchFamily="49" charset="0"/>
              </a:rPr>
              <a:t> </a:t>
            </a:r>
            <a:r>
              <a:rPr lang="en-GB" sz="1200" b="1" smtClean="0">
                <a:solidFill>
                  <a:srgbClr val="00B050"/>
                </a:solidFill>
                <a:latin typeface="Courier New" pitchFamily="49" charset="0"/>
              </a:rPr>
              <a:t>       // . </a:t>
            </a:r>
            <a:r>
              <a:rPr lang="en-GB" sz="1200" b="1">
                <a:solidFill>
                  <a:srgbClr val="00B050"/>
                </a:solidFill>
                <a:latin typeface="Courier New" pitchFamily="49" charset="0"/>
              </a:rPr>
              <a:t>. .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19088" y="136527"/>
            <a:ext cx="8824912" cy="792145"/>
          </a:xfrm>
        </p:spPr>
        <p:txBody>
          <a:bodyPr/>
          <a:lstStyle/>
          <a:p>
            <a:pPr eaLnBrk="1" hangingPunct="1"/>
            <a:r>
              <a:rPr lang="en-GB" smtClean="0"/>
              <a:t>Rebar dimensioning</a:t>
            </a:r>
            <a:endParaRPr lang="en-GB" sz="2400" smtClean="0"/>
          </a:p>
        </p:txBody>
      </p:sp>
      <p:sp>
        <p:nvSpPr>
          <p:cNvPr id="18435" name="Rectangle 3"/>
          <p:cNvSpPr>
            <a:spLocks noGrp="1" noChangeArrowheads="1"/>
          </p:cNvSpPr>
          <p:nvPr>
            <p:ph idx="1"/>
          </p:nvPr>
        </p:nvSpPr>
        <p:spPr>
          <a:xfrm>
            <a:off x="311782" y="1076261"/>
            <a:ext cx="8339454" cy="1489525"/>
          </a:xfrm>
        </p:spPr>
        <p:txBody>
          <a:bodyPr/>
          <a:lstStyle/>
          <a:p>
            <a:pPr eaLnBrk="1" hangingPunct="1">
              <a:lnSpc>
                <a:spcPct val="80000"/>
              </a:lnSpc>
              <a:buFontTx/>
              <a:buNone/>
            </a:pPr>
            <a:r>
              <a:rPr lang="en-GB" sz="2400" smtClean="0"/>
              <a:t>Extending the sample to work with rebar </a:t>
            </a:r>
          </a:p>
          <a:p>
            <a:pPr eaLnBrk="1" hangingPunct="1">
              <a:lnSpc>
                <a:spcPct val="80000"/>
              </a:lnSpc>
              <a:buFontTx/>
              <a:buNone/>
            </a:pPr>
            <a:r>
              <a:rPr lang="en-GB" sz="2400" smtClean="0"/>
              <a:t>Need to dig into geometry elements ...</a:t>
            </a:r>
          </a:p>
          <a:p>
            <a:pPr eaLnBrk="1" hangingPunct="1">
              <a:lnSpc>
                <a:spcPct val="80000"/>
              </a:lnSpc>
              <a:buFontTx/>
              <a:buNone/>
            </a:pPr>
            <a:r>
              <a:rPr lang="en-US" sz="1600" smtClean="0">
                <a:solidFill>
                  <a:srgbClr val="7F7F7F"/>
                </a:solidFill>
              </a:rPr>
              <a:t>SPR #130423  Reference returned by a curve (line, ellipse etc.) seems to remain null</a:t>
            </a:r>
          </a:p>
          <a:p>
            <a:pPr>
              <a:lnSpc>
                <a:spcPct val="80000"/>
              </a:lnSpc>
            </a:pPr>
            <a:r>
              <a:rPr lang="en-US" sz="1600" smtClean="0">
                <a:solidFill>
                  <a:srgbClr val="7F7F7F"/>
                </a:solidFill>
              </a:rPr>
              <a:t>SPR #125909  API wish: create dimension between a column edge and a rebar center</a:t>
            </a:r>
            <a:endParaRPr lang="en-GB" sz="1200" b="1" smtClean="0">
              <a:latin typeface="Courier New" pitchFamily="49" charset="0"/>
            </a:endParaRPr>
          </a:p>
        </p:txBody>
      </p:sp>
      <p:sp>
        <p:nvSpPr>
          <p:cNvPr id="23556"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Detailing</a:t>
            </a:r>
          </a:p>
        </p:txBody>
      </p:sp>
      <p:sp>
        <p:nvSpPr>
          <p:cNvPr id="7" name="Rounded Rectangle 6"/>
          <p:cNvSpPr/>
          <p:nvPr/>
        </p:nvSpPr>
        <p:spPr bwMode="auto">
          <a:xfrm>
            <a:off x="857224" y="2565784"/>
            <a:ext cx="6967556" cy="3662963"/>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wrap="square" lIns="46788" tIns="46788" rIns="46788" bIns="46788" anchor="ctr">
            <a:spAutoFit/>
          </a:bodyPr>
          <a:lstStyle/>
          <a:p>
            <a:r>
              <a:rPr lang="en-GB" sz="1200" b="1" smtClean="0">
                <a:solidFill>
                  <a:srgbClr val="000000"/>
                </a:solidFill>
                <a:latin typeface="Courier New" pitchFamily="49" charset="0"/>
              </a:rPr>
              <a:t>// </a:t>
            </a:r>
            <a:r>
              <a:rPr lang="en-GB" sz="1200" b="1">
                <a:solidFill>
                  <a:srgbClr val="000000"/>
                </a:solidFill>
                <a:latin typeface="Courier New" pitchFamily="49" charset="0"/>
              </a:rPr>
              <a:t>get </a:t>
            </a:r>
            <a:r>
              <a:rPr lang="en-GB" sz="1200" b="1" smtClean="0">
                <a:solidFill>
                  <a:srgbClr val="000000"/>
                </a:solidFill>
                <a:latin typeface="Courier New" pitchFamily="49" charset="0"/>
              </a:rPr>
              <a:t>rebar reference</a:t>
            </a:r>
          </a:p>
          <a:p>
            <a:r>
              <a:rPr lang="en-GB" sz="1200" b="1" smtClean="0">
                <a:solidFill>
                  <a:srgbClr val="000000"/>
                </a:solidFill>
                <a:latin typeface="Courier New" pitchFamily="49" charset="0"/>
              </a:rPr>
              <a:t>if </a:t>
            </a:r>
            <a:r>
              <a:rPr lang="en-GB" sz="1200" b="1">
                <a:solidFill>
                  <a:srgbClr val="000000"/>
                </a:solidFill>
                <a:latin typeface="Courier New" pitchFamily="49" charset="0"/>
              </a:rPr>
              <a:t>(m_rebar != null) </a:t>
            </a:r>
          </a:p>
          <a:p>
            <a:r>
              <a:rPr lang="en-GB" sz="1200" b="1">
                <a:solidFill>
                  <a:srgbClr val="000000"/>
                </a:solidFill>
                <a:latin typeface="Courier New" pitchFamily="49" charset="0"/>
              </a:rPr>
              <a:t>{</a:t>
            </a:r>
          </a:p>
          <a:p>
            <a:pPr marL="0" lvl="1"/>
            <a:r>
              <a:rPr lang="en-GB" sz="1200" b="1" smtClean="0">
                <a:solidFill>
                  <a:srgbClr val="000000"/>
                </a:solidFill>
                <a:latin typeface="Courier New" pitchFamily="49" charset="0"/>
              </a:rPr>
              <a:t>  Revit.Geometry.Element </a:t>
            </a:r>
            <a:r>
              <a:rPr lang="en-GB" sz="1200" b="1">
                <a:solidFill>
                  <a:srgbClr val="000000"/>
                </a:solidFill>
                <a:latin typeface="Courier New" pitchFamily="49" charset="0"/>
              </a:rPr>
              <a:t>gelement = m_rebar.get_Geometry(options);</a:t>
            </a:r>
          </a:p>
          <a:p>
            <a:pPr marL="0" lvl="1"/>
            <a:r>
              <a:rPr lang="en-GB" sz="1200" b="1" smtClean="0">
                <a:solidFill>
                  <a:srgbClr val="000000"/>
                </a:solidFill>
                <a:latin typeface="Courier New" pitchFamily="49" charset="0"/>
              </a:rPr>
              <a:t>  GeometryObjectArray </a:t>
            </a:r>
            <a:r>
              <a:rPr lang="en-GB" sz="1200" b="1">
                <a:solidFill>
                  <a:srgbClr val="000000"/>
                </a:solidFill>
                <a:latin typeface="Courier New" pitchFamily="49" charset="0"/>
              </a:rPr>
              <a:t>geoObjectArray = gelement.Objects;</a:t>
            </a:r>
          </a:p>
          <a:p>
            <a:pPr marL="0" lvl="1"/>
            <a:endParaRPr lang="en-GB" sz="1200" b="1">
              <a:solidFill>
                <a:srgbClr val="000000"/>
              </a:solidFill>
              <a:latin typeface="Courier New" pitchFamily="49" charset="0"/>
            </a:endParaRPr>
          </a:p>
          <a:p>
            <a:pPr marL="0" lvl="1"/>
            <a:r>
              <a:rPr lang="en-GB" sz="1200" b="1" smtClean="0">
                <a:solidFill>
                  <a:srgbClr val="000000"/>
                </a:solidFill>
                <a:latin typeface="Courier New" pitchFamily="49" charset="0"/>
              </a:rPr>
              <a:t>  // </a:t>
            </a:r>
            <a:r>
              <a:rPr lang="en-GB" sz="1200" b="1">
                <a:solidFill>
                  <a:srgbClr val="000000"/>
                </a:solidFill>
                <a:latin typeface="Courier New" pitchFamily="49" charset="0"/>
              </a:rPr>
              <a:t>enum the geometry element</a:t>
            </a:r>
          </a:p>
          <a:p>
            <a:pPr marL="0" lvl="1"/>
            <a:r>
              <a:rPr lang="en-GB" sz="1200" b="1" smtClean="0">
                <a:solidFill>
                  <a:srgbClr val="000000"/>
                </a:solidFill>
                <a:latin typeface="Courier New" pitchFamily="49" charset="0"/>
              </a:rPr>
              <a:t>  for </a:t>
            </a:r>
            <a:r>
              <a:rPr lang="en-GB" sz="1200" b="1">
                <a:solidFill>
                  <a:srgbClr val="000000"/>
                </a:solidFill>
                <a:latin typeface="Courier New" pitchFamily="49" charset="0"/>
              </a:rPr>
              <a:t>(int j = 0; j &lt; geoObjectArray.Size; j++)</a:t>
            </a:r>
          </a:p>
          <a:p>
            <a:pPr marL="0" lvl="1"/>
            <a:r>
              <a:rPr lang="en-GB" sz="1200" b="1" smtClean="0">
                <a:solidFill>
                  <a:srgbClr val="000000"/>
                </a:solidFill>
                <a:latin typeface="Courier New" pitchFamily="49" charset="0"/>
              </a:rPr>
              <a:t>  {</a:t>
            </a:r>
            <a:endParaRPr lang="en-GB" sz="1200" b="1">
              <a:solidFill>
                <a:srgbClr val="000000"/>
              </a:solidFill>
              <a:latin typeface="Courier New" pitchFamily="49" charset="0"/>
            </a:endParaRPr>
          </a:p>
          <a:p>
            <a:pPr marL="0" lvl="1"/>
            <a:r>
              <a:rPr lang="en-GB" sz="1200" b="1">
                <a:solidFill>
                  <a:srgbClr val="000000"/>
                </a:solidFill>
                <a:latin typeface="Courier New" pitchFamily="49" charset="0"/>
              </a:rPr>
              <a:t>    GeometryObject geoObject = geoObjectArray.get_Item(j);</a:t>
            </a:r>
          </a:p>
          <a:p>
            <a:pPr marL="0" lvl="1"/>
            <a:r>
              <a:rPr lang="en-GB" sz="1200" b="1">
                <a:solidFill>
                  <a:srgbClr val="000000"/>
                </a:solidFill>
                <a:latin typeface="Courier New" pitchFamily="49" charset="0"/>
              </a:rPr>
              <a:t>    Line line = geoObject as Line;</a:t>
            </a:r>
          </a:p>
          <a:p>
            <a:pPr marL="0" lvl="1"/>
            <a:r>
              <a:rPr lang="en-GB" sz="1200" b="1">
                <a:solidFill>
                  <a:srgbClr val="000000"/>
                </a:solidFill>
                <a:latin typeface="Courier New" pitchFamily="49" charset="0"/>
              </a:rPr>
              <a:t>    if (line != null &amp;&amp; line.Reference != null)</a:t>
            </a:r>
          </a:p>
          <a:p>
            <a:pPr marL="0" lvl="1"/>
            <a:r>
              <a:rPr lang="en-GB" sz="1200" b="1">
                <a:solidFill>
                  <a:srgbClr val="000000"/>
                </a:solidFill>
                <a:latin typeface="Courier New" pitchFamily="49" charset="0"/>
              </a:rPr>
              <a:t>    {</a:t>
            </a:r>
          </a:p>
          <a:p>
            <a:pPr marL="0" lvl="1"/>
            <a:r>
              <a:rPr lang="en-GB" sz="1200" b="1" smtClean="0">
                <a:solidFill>
                  <a:srgbClr val="000000"/>
                </a:solidFill>
                <a:latin typeface="Courier New" pitchFamily="49" charset="0"/>
              </a:rPr>
              <a:t>      </a:t>
            </a:r>
            <a:r>
              <a:rPr lang="en-GB" sz="1200" b="1">
                <a:solidFill>
                  <a:srgbClr val="000000"/>
                </a:solidFill>
                <a:latin typeface="Courier New" pitchFamily="49" charset="0"/>
              </a:rPr>
              <a:t>referenceArray.Append(line.Reference);</a:t>
            </a:r>
          </a:p>
          <a:p>
            <a:pPr marL="0" lvl="1"/>
            <a:r>
              <a:rPr lang="en-GB" sz="1200" b="1">
                <a:solidFill>
                  <a:srgbClr val="000000"/>
                </a:solidFill>
                <a:latin typeface="Courier New" pitchFamily="49" charset="0"/>
              </a:rPr>
              <a:t>    }</a:t>
            </a:r>
          </a:p>
          <a:p>
            <a:pPr marL="0" lvl="1"/>
            <a:r>
              <a:rPr lang="en-GB" sz="1200" b="1" smtClean="0">
                <a:solidFill>
                  <a:srgbClr val="000000"/>
                </a:solidFill>
                <a:latin typeface="Courier New" pitchFamily="49" charset="0"/>
              </a:rPr>
              <a:t>  }</a:t>
            </a:r>
            <a:endParaRPr lang="en-GB" sz="1200" b="1">
              <a:solidFill>
                <a:srgbClr val="000000"/>
              </a:solidFill>
              <a:latin typeface="Courier New" pitchFamily="49" charset="0"/>
            </a:endParaRPr>
          </a:p>
          <a:p>
            <a:r>
              <a:rPr lang="en-GB" sz="1200" b="1" smtClean="0">
                <a:solidFill>
                  <a:srgbClr val="000000"/>
                </a:solidFill>
                <a:latin typeface="Courier New" pitchFamily="49" charset="0"/>
              </a:rPr>
              <a:t>}</a:t>
            </a:r>
            <a:endParaRPr lang="en-GB" sz="1200" b="1">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19088" y="142875"/>
            <a:ext cx="8824912" cy="1143000"/>
          </a:xfrm>
        </p:spPr>
        <p:txBody>
          <a:bodyPr/>
          <a:lstStyle/>
          <a:p>
            <a:pPr eaLnBrk="1" hangingPunct="1"/>
            <a:r>
              <a:rPr lang="en-GB" smtClean="0"/>
              <a:t>Add Tags</a:t>
            </a:r>
          </a:p>
        </p:txBody>
      </p:sp>
      <p:sp>
        <p:nvSpPr>
          <p:cNvPr id="24581" name="Rectangle 3"/>
          <p:cNvSpPr>
            <a:spLocks noGrp="1" noChangeArrowheads="1"/>
          </p:cNvSpPr>
          <p:nvPr>
            <p:ph idx="1"/>
          </p:nvPr>
        </p:nvSpPr>
        <p:spPr>
          <a:xfrm>
            <a:off x="319088" y="1381125"/>
            <a:ext cx="8062912" cy="5119688"/>
          </a:xfrm>
        </p:spPr>
        <p:txBody>
          <a:bodyPr/>
          <a:lstStyle/>
          <a:p>
            <a:pPr eaLnBrk="1" hangingPunct="1">
              <a:lnSpc>
                <a:spcPct val="80000"/>
              </a:lnSpc>
              <a:buFontTx/>
              <a:buNone/>
            </a:pPr>
            <a:r>
              <a:rPr lang="en-GB" sz="2400" smtClean="0"/>
              <a:t>Simple Tag sample in RvtMgdDbg’s Test Framework</a:t>
            </a:r>
          </a:p>
        </p:txBody>
      </p:sp>
      <p:pic>
        <p:nvPicPr>
          <p:cNvPr id="24579" name="Picture 5"/>
          <p:cNvPicPr>
            <a:picLocks noChangeAspect="1" noChangeArrowheads="1"/>
          </p:cNvPicPr>
          <p:nvPr/>
        </p:nvPicPr>
        <p:blipFill>
          <a:blip r:embed="rId3"/>
          <a:srcRect/>
          <a:stretch>
            <a:fillRect/>
          </a:stretch>
        </p:blipFill>
        <p:spPr bwMode="auto">
          <a:xfrm>
            <a:off x="7072332" y="357167"/>
            <a:ext cx="1436687" cy="1817687"/>
          </a:xfrm>
          <a:prstGeom prst="rect">
            <a:avLst/>
          </a:prstGeom>
          <a:noFill/>
          <a:ln w="9525">
            <a:noFill/>
            <a:miter lim="800000"/>
            <a:headEnd/>
            <a:tailEnd/>
          </a:ln>
        </p:spPr>
      </p:pic>
      <p:sp>
        <p:nvSpPr>
          <p:cNvPr id="24580" name="Text Box 6"/>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Detailing</a:t>
            </a:r>
          </a:p>
        </p:txBody>
      </p:sp>
      <p:sp>
        <p:nvSpPr>
          <p:cNvPr id="6" name="Rounded Rectangle 5"/>
          <p:cNvSpPr/>
          <p:nvPr/>
        </p:nvSpPr>
        <p:spPr bwMode="auto">
          <a:xfrm>
            <a:off x="461964" y="2214554"/>
            <a:ext cx="8396316" cy="325434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wrap="square" lIns="46788" tIns="46788" rIns="46788" bIns="46788" anchor="ctr">
            <a:spAutoFit/>
          </a:bodyPr>
          <a:lstStyle/>
          <a:p>
            <a:r>
              <a:rPr lang="en-GB" sz="1200" b="1" smtClean="0">
                <a:solidFill>
                  <a:srgbClr val="000000"/>
                </a:solidFill>
                <a:latin typeface="Courier New" pitchFamily="49" charset="0"/>
                <a:cs typeface="Courier New" pitchFamily="49" charset="0"/>
              </a:rPr>
              <a:t>if</a:t>
            </a:r>
            <a:r>
              <a:rPr lang="en-GB" sz="1200" b="1">
                <a:solidFill>
                  <a:srgbClr val="000000"/>
                </a:solidFill>
                <a:latin typeface="Courier New" pitchFamily="49" charset="0"/>
                <a:cs typeface="Courier New" pitchFamily="49" charset="0"/>
              </a:rPr>
              <a:t>( elem is Rebar )</a:t>
            </a:r>
          </a:p>
          <a:p>
            <a:r>
              <a:rPr lang="en-GB" sz="1200" b="1">
                <a:solidFill>
                  <a:srgbClr val="000000"/>
                </a:solidFill>
                <a:latin typeface="Courier New" pitchFamily="49" charset="0"/>
                <a:cs typeface="Courier New" pitchFamily="49" charset="0"/>
              </a:rPr>
              <a:t>{</a:t>
            </a:r>
          </a:p>
          <a:p>
            <a:r>
              <a:rPr lang="en-GB" sz="1200" b="1">
                <a:solidFill>
                  <a:srgbClr val="000000"/>
                </a:solidFill>
                <a:latin typeface="Courier New" pitchFamily="49" charset="0"/>
                <a:cs typeface="Courier New" pitchFamily="49" charset="0"/>
              </a:rPr>
              <a:t>  // Cast to Rebar and get its first curve</a:t>
            </a:r>
          </a:p>
          <a:p>
            <a:r>
              <a:rPr lang="en-GB" sz="1200" b="1">
                <a:solidFill>
                  <a:srgbClr val="000000"/>
                </a:solidFill>
                <a:latin typeface="Courier New" pitchFamily="49" charset="0"/>
                <a:cs typeface="Courier New" pitchFamily="49" charset="0"/>
              </a:rPr>
              <a:t>  Revit.Elements.Rebar rebar = elem as Rebar;</a:t>
            </a:r>
          </a:p>
          <a:p>
            <a:r>
              <a:rPr lang="en-GB" sz="1200" b="1">
                <a:solidFill>
                  <a:srgbClr val="000000"/>
                </a:solidFill>
                <a:latin typeface="Courier New" pitchFamily="49" charset="0"/>
                <a:cs typeface="Courier New" pitchFamily="49" charset="0"/>
              </a:rPr>
              <a:t>  Revit.Geometry.Curve curve = rebar.Curves.get_Item(0);</a:t>
            </a:r>
          </a:p>
          <a:p>
            <a:endParaRPr lang="en-GB" sz="1200" b="1">
              <a:solidFill>
                <a:srgbClr val="000000"/>
              </a:solidFill>
              <a:latin typeface="Courier New" pitchFamily="49" charset="0"/>
              <a:cs typeface="Courier New" pitchFamily="49" charset="0"/>
            </a:endParaRPr>
          </a:p>
          <a:p>
            <a:r>
              <a:rPr lang="en-GB" sz="1200" b="1">
                <a:solidFill>
                  <a:srgbClr val="000000"/>
                </a:solidFill>
                <a:latin typeface="Courier New" pitchFamily="49" charset="0"/>
                <a:cs typeface="Courier New" pitchFamily="49" charset="0"/>
              </a:rPr>
              <a:t>  // Create a rebar tag at the first end point of the first curve</a:t>
            </a:r>
          </a:p>
          <a:p>
            <a:r>
              <a:rPr lang="en-GB" sz="1200" b="1">
                <a:solidFill>
                  <a:srgbClr val="000000"/>
                </a:solidFill>
                <a:latin typeface="Courier New" pitchFamily="49" charset="0"/>
                <a:cs typeface="Courier New" pitchFamily="49" charset="0"/>
              </a:rPr>
              <a:t>  IndependentTag tag = revitDoc.</a:t>
            </a:r>
            <a:r>
              <a:rPr lang="en-GB" sz="1200" b="1">
                <a:solidFill>
                  <a:srgbClr val="C00000"/>
                </a:solidFill>
                <a:latin typeface="Courier New" pitchFamily="49" charset="0"/>
                <a:cs typeface="Courier New" pitchFamily="49" charset="0"/>
              </a:rPr>
              <a:t>Create.NewTag</a:t>
            </a:r>
            <a:r>
              <a:rPr lang="en-GB" sz="1200" b="1">
                <a:solidFill>
                  <a:srgbClr val="000000"/>
                </a:solidFill>
                <a:latin typeface="Courier New" pitchFamily="49" charset="0"/>
                <a:cs typeface="Courier New" pitchFamily="49" charset="0"/>
              </a:rPr>
              <a:t>( </a:t>
            </a:r>
          </a:p>
          <a:p>
            <a:r>
              <a:rPr lang="en-GB" sz="1200" b="1">
                <a:solidFill>
                  <a:srgbClr val="000000"/>
                </a:solidFill>
                <a:latin typeface="Courier New" pitchFamily="49" charset="0"/>
                <a:cs typeface="Courier New" pitchFamily="49" charset="0"/>
              </a:rPr>
              <a:t>    view,  </a:t>
            </a:r>
            <a:r>
              <a:rPr lang="en-GB" sz="1200" b="1" smtClean="0">
                <a:solidFill>
                  <a:srgbClr val="000000"/>
                </a:solidFill>
                <a:latin typeface="Courier New" pitchFamily="49" charset="0"/>
                <a:cs typeface="Courier New" pitchFamily="49" charset="0"/>
              </a:rPr>
              <a:t>                        // </a:t>
            </a:r>
            <a:r>
              <a:rPr lang="en-GB" sz="1200" b="1">
                <a:solidFill>
                  <a:srgbClr val="000000"/>
                </a:solidFill>
                <a:latin typeface="Courier New" pitchFamily="49" charset="0"/>
                <a:cs typeface="Courier New" pitchFamily="49" charset="0"/>
              </a:rPr>
              <a:t>view to place the </a:t>
            </a:r>
            <a:r>
              <a:rPr lang="en-GB" sz="1200" b="1" smtClean="0">
                <a:solidFill>
                  <a:srgbClr val="000000"/>
                </a:solidFill>
                <a:latin typeface="Courier New" pitchFamily="49" charset="0"/>
                <a:cs typeface="Courier New" pitchFamily="49" charset="0"/>
              </a:rPr>
              <a:t>tag</a:t>
            </a:r>
            <a:endParaRPr lang="en-GB" sz="1200" b="1">
              <a:solidFill>
                <a:srgbClr val="000000"/>
              </a:solidFill>
              <a:latin typeface="Courier New" pitchFamily="49" charset="0"/>
              <a:cs typeface="Courier New" pitchFamily="49" charset="0"/>
            </a:endParaRPr>
          </a:p>
          <a:p>
            <a:r>
              <a:rPr lang="en-GB" sz="1200" b="1">
                <a:solidFill>
                  <a:srgbClr val="000000"/>
                </a:solidFill>
                <a:latin typeface="Courier New" pitchFamily="49" charset="0"/>
                <a:cs typeface="Courier New" pitchFamily="49" charset="0"/>
              </a:rPr>
              <a:t>    rebar, </a:t>
            </a:r>
            <a:r>
              <a:rPr lang="en-GB" sz="1200" b="1" smtClean="0">
                <a:solidFill>
                  <a:srgbClr val="000000"/>
                </a:solidFill>
                <a:latin typeface="Courier New" pitchFamily="49" charset="0"/>
                <a:cs typeface="Courier New" pitchFamily="49" charset="0"/>
              </a:rPr>
              <a:t>                        // </a:t>
            </a:r>
            <a:r>
              <a:rPr lang="en-GB" sz="1200" b="1">
                <a:solidFill>
                  <a:srgbClr val="000000"/>
                </a:solidFill>
                <a:latin typeface="Courier New" pitchFamily="49" charset="0"/>
                <a:cs typeface="Courier New" pitchFamily="49" charset="0"/>
              </a:rPr>
              <a:t>host object to </a:t>
            </a:r>
            <a:r>
              <a:rPr lang="en-GB" sz="1200" b="1" smtClean="0">
                <a:solidFill>
                  <a:srgbClr val="000000"/>
                </a:solidFill>
                <a:latin typeface="Courier New" pitchFamily="49" charset="0"/>
                <a:cs typeface="Courier New" pitchFamily="49" charset="0"/>
              </a:rPr>
              <a:t>tag</a:t>
            </a:r>
            <a:endParaRPr lang="en-GB" sz="1200" b="1">
              <a:solidFill>
                <a:srgbClr val="000000"/>
              </a:solidFill>
              <a:latin typeface="Courier New" pitchFamily="49" charset="0"/>
              <a:cs typeface="Courier New" pitchFamily="49" charset="0"/>
            </a:endParaRPr>
          </a:p>
          <a:p>
            <a:r>
              <a:rPr lang="en-GB" sz="1200" b="1">
                <a:solidFill>
                  <a:srgbClr val="000000"/>
                </a:solidFill>
                <a:latin typeface="Courier New" pitchFamily="49" charset="0"/>
                <a:cs typeface="Courier New" pitchFamily="49" charset="0"/>
              </a:rPr>
              <a:t>    true,  </a:t>
            </a:r>
            <a:r>
              <a:rPr lang="en-GB" sz="1200" b="1" smtClean="0">
                <a:solidFill>
                  <a:srgbClr val="000000"/>
                </a:solidFill>
                <a:latin typeface="Courier New" pitchFamily="49" charset="0"/>
                <a:cs typeface="Courier New" pitchFamily="49" charset="0"/>
              </a:rPr>
              <a:t>                        // </a:t>
            </a:r>
            <a:r>
              <a:rPr lang="en-GB" sz="1200" b="1">
                <a:solidFill>
                  <a:srgbClr val="000000"/>
                </a:solidFill>
                <a:latin typeface="Courier New" pitchFamily="49" charset="0"/>
                <a:cs typeface="Courier New" pitchFamily="49" charset="0"/>
              </a:rPr>
              <a:t>have a leader</a:t>
            </a:r>
            <a:r>
              <a:rPr lang="en-GB" sz="1200" b="1" smtClean="0">
                <a:solidFill>
                  <a:srgbClr val="000000"/>
                </a:solidFill>
                <a:latin typeface="Courier New" pitchFamily="49" charset="0"/>
                <a:cs typeface="Courier New" pitchFamily="49" charset="0"/>
              </a:rPr>
              <a:t>?</a:t>
            </a:r>
          </a:p>
          <a:p>
            <a:r>
              <a:rPr lang="en-GB" sz="1200" b="1" smtClean="0">
                <a:solidFill>
                  <a:srgbClr val="000000"/>
                </a:solidFill>
                <a:latin typeface="Courier New" pitchFamily="49" charset="0"/>
                <a:cs typeface="Courier New" pitchFamily="49" charset="0"/>
              </a:rPr>
              <a:t>    TagMode.TM_ADDBY_CATEGORY,     // mode </a:t>
            </a:r>
            <a:r>
              <a:rPr lang="en-US" sz="1200" b="1" smtClean="0">
                <a:solidFill>
                  <a:schemeClr val="tx1"/>
                </a:solidFill>
                <a:latin typeface="Courier New" pitchFamily="49" charset="0"/>
                <a:cs typeface="Courier New" pitchFamily="49" charset="0"/>
              </a:rPr>
              <a:t>by category, multi-category or material</a:t>
            </a:r>
            <a:endParaRPr lang="en-GB" sz="1200" b="1" smtClean="0">
              <a:solidFill>
                <a:srgbClr val="000000"/>
              </a:solidFill>
              <a:latin typeface="Courier New" pitchFamily="49" charset="0"/>
              <a:cs typeface="Courier New" pitchFamily="49" charset="0"/>
            </a:endParaRPr>
          </a:p>
          <a:p>
            <a:r>
              <a:rPr lang="en-GB" sz="1200" b="1" smtClean="0">
                <a:solidFill>
                  <a:srgbClr val="000000"/>
                </a:solidFill>
                <a:latin typeface="Courier New" pitchFamily="49" charset="0"/>
                <a:cs typeface="Courier New" pitchFamily="49" charset="0"/>
              </a:rPr>
              <a:t>    TagOrientation.TAG_HORIZONTAL</a:t>
            </a:r>
            <a:r>
              <a:rPr lang="en-GB" sz="1200" b="1">
                <a:solidFill>
                  <a:srgbClr val="000000"/>
                </a:solidFill>
                <a:latin typeface="Courier New" pitchFamily="49" charset="0"/>
                <a:cs typeface="Courier New" pitchFamily="49" charset="0"/>
              </a:rPr>
              <a:t>, // orientation: </a:t>
            </a:r>
            <a:r>
              <a:rPr lang="en-GB" sz="1200" b="1" smtClean="0">
                <a:solidFill>
                  <a:srgbClr val="000000"/>
                </a:solidFill>
                <a:latin typeface="Courier New" pitchFamily="49" charset="0"/>
                <a:cs typeface="Courier New" pitchFamily="49" charset="0"/>
              </a:rPr>
              <a:t>vertical/horizontal</a:t>
            </a:r>
            <a:endParaRPr lang="en-GB" sz="1200" b="1">
              <a:solidFill>
                <a:srgbClr val="000000"/>
              </a:solidFill>
              <a:latin typeface="Courier New" pitchFamily="49" charset="0"/>
              <a:cs typeface="Courier New" pitchFamily="49" charset="0"/>
            </a:endParaRPr>
          </a:p>
          <a:p>
            <a:r>
              <a:rPr lang="en-GB" sz="1200" b="1">
                <a:solidFill>
                  <a:srgbClr val="000000"/>
                </a:solidFill>
                <a:latin typeface="Courier New" pitchFamily="49" charset="0"/>
                <a:cs typeface="Courier New" pitchFamily="49" charset="0"/>
              </a:rPr>
              <a:t>    curve.get_EndPoint(0) );       </a:t>
            </a:r>
            <a:r>
              <a:rPr lang="en-GB" sz="1200" b="1" smtClean="0">
                <a:solidFill>
                  <a:srgbClr val="000000"/>
                </a:solidFill>
                <a:latin typeface="Courier New" pitchFamily="49" charset="0"/>
                <a:cs typeface="Courier New" pitchFamily="49" charset="0"/>
              </a:rPr>
              <a:t>// </a:t>
            </a:r>
            <a:r>
              <a:rPr lang="en-GB" sz="1200" b="1">
                <a:solidFill>
                  <a:srgbClr val="000000"/>
                </a:solidFill>
                <a:latin typeface="Courier New" pitchFamily="49" charset="0"/>
                <a:cs typeface="Courier New" pitchFamily="49" charset="0"/>
              </a:rPr>
              <a:t>location </a:t>
            </a:r>
            <a:r>
              <a:rPr lang="en-GB" sz="1200" b="1" smtClean="0">
                <a:solidFill>
                  <a:srgbClr val="000000"/>
                </a:solidFill>
                <a:latin typeface="Courier New" pitchFamily="49" charset="0"/>
                <a:cs typeface="Courier New" pitchFamily="49" charset="0"/>
              </a:rPr>
              <a:t>point</a:t>
            </a:r>
            <a:endParaRPr lang="en-GB" sz="1200" b="1">
              <a:solidFill>
                <a:srgbClr val="000000"/>
              </a:solidFill>
              <a:latin typeface="Courier New" pitchFamily="49" charset="0"/>
              <a:cs typeface="Courier New" pitchFamily="49" charset="0"/>
            </a:endParaRPr>
          </a:p>
          <a:p>
            <a:r>
              <a:rPr lang="en-GB" sz="1200" b="1" smtClean="0">
                <a:solidFill>
                  <a:srgbClr val="000000"/>
                </a:solidFill>
                <a:latin typeface="Courier New" pitchFamily="49" charset="0"/>
                <a:cs typeface="Courier New" pitchFamily="49" charset="0"/>
              </a:rPr>
              <a:t>}</a:t>
            </a:r>
            <a:endParaRPr lang="en-GB" sz="1200" b="1">
              <a:solidFill>
                <a:srgbClr val="000000"/>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19088" y="136525"/>
            <a:ext cx="8824912" cy="1143000"/>
          </a:xfrm>
        </p:spPr>
        <p:txBody>
          <a:bodyPr/>
          <a:lstStyle/>
          <a:p>
            <a:pPr eaLnBrk="1" hangingPunct="1"/>
            <a:r>
              <a:rPr lang="en-GB" smtClean="0"/>
              <a:t>Add Text</a:t>
            </a:r>
          </a:p>
        </p:txBody>
      </p:sp>
      <p:sp>
        <p:nvSpPr>
          <p:cNvPr id="25603" name="Rectangle 3"/>
          <p:cNvSpPr>
            <a:spLocks noGrp="1" noChangeArrowheads="1"/>
          </p:cNvSpPr>
          <p:nvPr>
            <p:ph idx="1"/>
          </p:nvPr>
        </p:nvSpPr>
        <p:spPr>
          <a:xfrm>
            <a:off x="311782" y="1076259"/>
            <a:ext cx="8339454" cy="1066857"/>
          </a:xfrm>
        </p:spPr>
        <p:txBody>
          <a:bodyPr/>
          <a:lstStyle/>
          <a:p>
            <a:pPr eaLnBrk="1" hangingPunct="1">
              <a:lnSpc>
                <a:spcPct val="80000"/>
              </a:lnSpc>
              <a:buFontTx/>
              <a:buNone/>
            </a:pPr>
            <a:endParaRPr lang="en-GB" sz="2400" smtClean="0"/>
          </a:p>
        </p:txBody>
      </p:sp>
      <p:pic>
        <p:nvPicPr>
          <p:cNvPr id="25604" name="Picture 4"/>
          <p:cNvPicPr>
            <a:picLocks noChangeAspect="1" noChangeArrowheads="1"/>
          </p:cNvPicPr>
          <p:nvPr/>
        </p:nvPicPr>
        <p:blipFill>
          <a:blip r:embed="rId3"/>
          <a:srcRect/>
          <a:stretch>
            <a:fillRect/>
          </a:stretch>
        </p:blipFill>
        <p:spPr bwMode="auto">
          <a:xfrm>
            <a:off x="4857752" y="71415"/>
            <a:ext cx="2965450" cy="1587500"/>
          </a:xfrm>
          <a:prstGeom prst="rect">
            <a:avLst/>
          </a:prstGeom>
          <a:noFill/>
          <a:ln w="9525">
            <a:noFill/>
            <a:miter lim="800000"/>
            <a:headEnd/>
            <a:tailEnd/>
          </a:ln>
        </p:spPr>
      </p:pic>
      <p:sp>
        <p:nvSpPr>
          <p:cNvPr id="25605" name="Text Box 5"/>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Detailing</a:t>
            </a:r>
          </a:p>
        </p:txBody>
      </p:sp>
      <p:sp>
        <p:nvSpPr>
          <p:cNvPr id="6" name="Rounded Rectangle 5"/>
          <p:cNvSpPr/>
          <p:nvPr/>
        </p:nvSpPr>
        <p:spPr bwMode="auto">
          <a:xfrm>
            <a:off x="366740" y="1643050"/>
            <a:ext cx="7562846" cy="4684519"/>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wrap="square" lIns="46788" tIns="46788" rIns="46788" bIns="46788" anchor="ctr">
            <a:spAutoFit/>
          </a:bodyPr>
          <a:lstStyle/>
          <a:p>
            <a:r>
              <a:rPr lang="en-GB" sz="1200" b="1" smtClean="0">
                <a:solidFill>
                  <a:srgbClr val="000000"/>
                </a:solidFill>
                <a:latin typeface="Courier New" pitchFamily="49" charset="0"/>
              </a:rPr>
              <a:t>if( elem is Rebar </a:t>
            </a:r>
            <a:r>
              <a:rPr lang="en-GB" sz="1200" b="1">
                <a:solidFill>
                  <a:srgbClr val="000000"/>
                </a:solidFill>
                <a:latin typeface="Courier New" pitchFamily="49" charset="0"/>
              </a:rPr>
              <a:t>)</a:t>
            </a:r>
          </a:p>
          <a:p>
            <a:r>
              <a:rPr lang="en-GB" sz="1200" b="1">
                <a:solidFill>
                  <a:srgbClr val="000000"/>
                </a:solidFill>
                <a:latin typeface="Courier New" pitchFamily="49" charset="0"/>
              </a:rPr>
              <a:t>{</a:t>
            </a:r>
          </a:p>
          <a:p>
            <a:r>
              <a:rPr lang="en-GB" sz="1200" b="1">
                <a:solidFill>
                  <a:srgbClr val="00B050"/>
                </a:solidFill>
                <a:latin typeface="Courier New" pitchFamily="49" charset="0"/>
              </a:rPr>
              <a:t>  // </a:t>
            </a:r>
            <a:r>
              <a:rPr lang="en-GB" sz="1200" b="1" smtClean="0">
                <a:solidFill>
                  <a:srgbClr val="00B050"/>
                </a:solidFill>
                <a:latin typeface="Courier New" pitchFamily="49" charset="0"/>
              </a:rPr>
              <a:t>cast </a:t>
            </a:r>
            <a:r>
              <a:rPr lang="en-GB" sz="1200" b="1">
                <a:solidFill>
                  <a:srgbClr val="00B050"/>
                </a:solidFill>
                <a:latin typeface="Courier New" pitchFamily="49" charset="0"/>
              </a:rPr>
              <a:t>to Rebar and get its first curve</a:t>
            </a:r>
          </a:p>
          <a:p>
            <a:r>
              <a:rPr lang="en-GB" sz="1200" b="1">
                <a:solidFill>
                  <a:srgbClr val="000000"/>
                </a:solidFill>
                <a:latin typeface="Courier New" pitchFamily="49" charset="0"/>
              </a:rPr>
              <a:t>  Revit.Elements.Rebar rebar = </a:t>
            </a:r>
            <a:r>
              <a:rPr lang="en-GB" sz="1200" b="1" smtClean="0">
                <a:solidFill>
                  <a:srgbClr val="000000"/>
                </a:solidFill>
                <a:latin typeface="Courier New" pitchFamily="49" charset="0"/>
              </a:rPr>
              <a:t>elem as Rebar;</a:t>
            </a:r>
            <a:endParaRPr lang="en-GB" sz="1200" b="1">
              <a:solidFill>
                <a:srgbClr val="000000"/>
              </a:solidFill>
              <a:latin typeface="Courier New" pitchFamily="49" charset="0"/>
            </a:endParaRPr>
          </a:p>
          <a:p>
            <a:r>
              <a:rPr lang="en-GB" sz="1200" b="1">
                <a:solidFill>
                  <a:srgbClr val="000000"/>
                </a:solidFill>
                <a:latin typeface="Courier New" pitchFamily="49" charset="0"/>
              </a:rPr>
              <a:t>  Revit.Geometry.Curve curve = rebar.Curves.get_Item(0);</a:t>
            </a:r>
          </a:p>
          <a:p>
            <a:endParaRPr lang="en-GB" sz="1200" b="1">
              <a:solidFill>
                <a:srgbClr val="000000"/>
              </a:solidFill>
              <a:latin typeface="Courier New" pitchFamily="49" charset="0"/>
            </a:endParaRPr>
          </a:p>
          <a:p>
            <a:r>
              <a:rPr lang="en-GB" sz="1200" b="1">
                <a:solidFill>
                  <a:srgbClr val="00B050"/>
                </a:solidFill>
                <a:latin typeface="Courier New" pitchFamily="49" charset="0"/>
              </a:rPr>
              <a:t>  // </a:t>
            </a:r>
            <a:r>
              <a:rPr lang="en-GB" sz="1200" b="1" smtClean="0">
                <a:solidFill>
                  <a:srgbClr val="00B050"/>
                </a:solidFill>
                <a:latin typeface="Courier New" pitchFamily="49" charset="0"/>
              </a:rPr>
              <a:t>calculate arguments</a:t>
            </a:r>
            <a:endParaRPr lang="en-GB" sz="1200" b="1">
              <a:solidFill>
                <a:srgbClr val="00B050"/>
              </a:solidFill>
              <a:latin typeface="Courier New" pitchFamily="49" charset="0"/>
            </a:endParaRPr>
          </a:p>
          <a:p>
            <a:r>
              <a:rPr lang="en-GB" sz="1200" b="1">
                <a:solidFill>
                  <a:srgbClr val="000000"/>
                </a:solidFill>
                <a:latin typeface="Courier New" pitchFamily="49" charset="0"/>
              </a:rPr>
              <a:t>  Revit.Geometry.XYZ origin = curve.get_EndPoint(0);</a:t>
            </a:r>
          </a:p>
          <a:p>
            <a:r>
              <a:rPr lang="en-GB" sz="1200" b="1">
                <a:solidFill>
                  <a:srgbClr val="000000"/>
                </a:solidFill>
                <a:latin typeface="Courier New" pitchFamily="49" charset="0"/>
              </a:rPr>
              <a:t>  origin.X += curve.Length * 10; </a:t>
            </a:r>
            <a:r>
              <a:rPr lang="en-GB" sz="1200" b="1">
                <a:solidFill>
                  <a:srgbClr val="00B050"/>
                </a:solidFill>
                <a:latin typeface="Courier New" pitchFamily="49" charset="0"/>
              </a:rPr>
              <a:t>// draw the text at the right size</a:t>
            </a:r>
          </a:p>
          <a:p>
            <a:r>
              <a:rPr lang="en-GB" sz="1200" b="1">
                <a:solidFill>
                  <a:srgbClr val="000000"/>
                </a:solidFill>
                <a:latin typeface="Courier New" pitchFamily="49" charset="0"/>
              </a:rPr>
              <a:t>  Revit.Geometry.XYZ baseVec = new Revit.Geometry.XYZ(1,0,0);</a:t>
            </a:r>
          </a:p>
          <a:p>
            <a:r>
              <a:rPr lang="en-GB" sz="1200" b="1">
                <a:solidFill>
                  <a:srgbClr val="000000"/>
                </a:solidFill>
                <a:latin typeface="Courier New" pitchFamily="49" charset="0"/>
              </a:rPr>
              <a:t>  Revit.Geometry.XYZ upVec = new Revit.Geometry.XYZ(0,0,1);</a:t>
            </a:r>
          </a:p>
          <a:p>
            <a:r>
              <a:rPr lang="en-GB" sz="1200" b="1">
                <a:solidFill>
                  <a:srgbClr val="000000"/>
                </a:solidFill>
                <a:latin typeface="Courier New" pitchFamily="49" charset="0"/>
              </a:rPr>
              <a:t>  double textSize = curve.Length / 10;</a:t>
            </a:r>
          </a:p>
          <a:p>
            <a:r>
              <a:rPr lang="en-GB" sz="1200" b="1">
                <a:solidFill>
                  <a:srgbClr val="000000"/>
                </a:solidFill>
                <a:latin typeface="Courier New" pitchFamily="49" charset="0"/>
              </a:rPr>
              <a:t>  double lineWidth = curve.Length / 50;</a:t>
            </a:r>
          </a:p>
          <a:p>
            <a:r>
              <a:rPr lang="en-GB" sz="1200" b="1">
                <a:solidFill>
                  <a:srgbClr val="000000"/>
                </a:solidFill>
                <a:latin typeface="Courier New" pitchFamily="49" charset="0"/>
              </a:rPr>
              <a:t>  string strText = "This is " + rebar.Category.Name + " : " + rebar.Name;</a:t>
            </a:r>
          </a:p>
          <a:p>
            <a:endParaRPr lang="en-GB" sz="1200" b="1">
              <a:solidFill>
                <a:srgbClr val="000000"/>
              </a:solidFill>
              <a:latin typeface="Courier New" pitchFamily="49" charset="0"/>
            </a:endParaRPr>
          </a:p>
          <a:p>
            <a:r>
              <a:rPr lang="en-GB" sz="1200" b="1">
                <a:solidFill>
                  <a:srgbClr val="00B050"/>
                </a:solidFill>
                <a:latin typeface="Courier New" pitchFamily="49" charset="0"/>
              </a:rPr>
              <a:t>  // </a:t>
            </a:r>
            <a:r>
              <a:rPr lang="en-GB" sz="1200" b="1" smtClean="0">
                <a:solidFill>
                  <a:srgbClr val="00B050"/>
                </a:solidFill>
                <a:latin typeface="Courier New" pitchFamily="49" charset="0"/>
              </a:rPr>
              <a:t>create </a:t>
            </a:r>
            <a:r>
              <a:rPr lang="en-GB" sz="1200" b="1">
                <a:solidFill>
                  <a:srgbClr val="00B050"/>
                </a:solidFill>
                <a:latin typeface="Courier New" pitchFamily="49" charset="0"/>
              </a:rPr>
              <a:t>the text</a:t>
            </a:r>
          </a:p>
          <a:p>
            <a:r>
              <a:rPr lang="en-GB" sz="1200" b="1">
                <a:solidFill>
                  <a:srgbClr val="000000"/>
                </a:solidFill>
                <a:latin typeface="Courier New" pitchFamily="49" charset="0"/>
              </a:rPr>
              <a:t>  Revit.Elements.TextNote text = revitDoc.</a:t>
            </a:r>
            <a:r>
              <a:rPr lang="en-GB" sz="1200" b="1">
                <a:solidFill>
                  <a:srgbClr val="C00000"/>
                </a:solidFill>
                <a:latin typeface="Courier New" pitchFamily="49" charset="0"/>
              </a:rPr>
              <a:t>Create.NewTextNote</a:t>
            </a:r>
            <a:r>
              <a:rPr lang="en-GB" sz="1200" b="1">
                <a:solidFill>
                  <a:srgbClr val="000000"/>
                </a:solidFill>
                <a:latin typeface="Courier New" pitchFamily="49" charset="0"/>
              </a:rPr>
              <a:t>(</a:t>
            </a:r>
          </a:p>
          <a:p>
            <a:r>
              <a:rPr lang="en-GB" sz="1200" b="1">
                <a:solidFill>
                  <a:srgbClr val="000000"/>
                </a:solidFill>
                <a:latin typeface="Courier New" pitchFamily="49" charset="0"/>
              </a:rPr>
              <a:t>    view, origin, baseVec, upVec, textSize, lineWidth, </a:t>
            </a:r>
          </a:p>
          <a:p>
            <a:r>
              <a:rPr lang="en-GB" sz="1200" b="1">
                <a:solidFill>
                  <a:srgbClr val="000000"/>
                </a:solidFill>
                <a:latin typeface="Courier New" pitchFamily="49" charset="0"/>
              </a:rPr>
              <a:t>    Revit.Enums.TextAlignFlags.TEF_ALIGN_CENTER </a:t>
            </a:r>
          </a:p>
          <a:p>
            <a:r>
              <a:rPr lang="en-GB" sz="1200" b="1">
                <a:solidFill>
                  <a:srgbClr val="000000"/>
                </a:solidFill>
                <a:latin typeface="Courier New" pitchFamily="49" charset="0"/>
              </a:rPr>
              <a:t>    | Revit.Enums.TextAlignFlags.TEF_ALIGN_MIDDLE, strText );</a:t>
            </a:r>
          </a:p>
          <a:p>
            <a:r>
              <a:rPr lang="en-GB" sz="1200" b="1" smtClean="0">
                <a:solidFill>
                  <a:srgbClr val="000000"/>
                </a:solidFill>
                <a:latin typeface="Courier New" pitchFamily="49" charset="0"/>
              </a:rPr>
              <a:t>  text.Width </a:t>
            </a:r>
            <a:r>
              <a:rPr lang="en-GB" sz="1200" b="1">
                <a:solidFill>
                  <a:srgbClr val="000000"/>
                </a:solidFill>
                <a:latin typeface="Courier New" pitchFamily="49" charset="0"/>
              </a:rPr>
              <a:t>= curve.Length * 10; // set the width of the text</a:t>
            </a:r>
          </a:p>
          <a:p>
            <a:r>
              <a:rPr lang="en-GB" sz="1200" b="1" smtClean="0">
                <a:solidFill>
                  <a:srgbClr val="000000"/>
                </a:solidFill>
                <a:latin typeface="Courier New" pitchFamily="49" charset="0"/>
              </a:rPr>
              <a:t>}</a:t>
            </a:r>
            <a:endParaRPr lang="en-GB" sz="1200" b="1">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GB" smtClean="0"/>
              <a:t>Learning More</a:t>
            </a:r>
          </a:p>
        </p:txBody>
      </p:sp>
      <p:sp>
        <p:nvSpPr>
          <p:cNvPr id="1137667" name="Rectangle 3"/>
          <p:cNvSpPr>
            <a:spLocks noGrp="1" noChangeArrowheads="1"/>
          </p:cNvSpPr>
          <p:nvPr>
            <p:ph type="body" idx="1"/>
          </p:nvPr>
        </p:nvSpPr>
        <p:spPr>
          <a:xfrm>
            <a:off x="311782" y="1076259"/>
            <a:ext cx="8832218" cy="4727199"/>
          </a:xfrm>
        </p:spPr>
        <p:txBody>
          <a:bodyPr/>
          <a:lstStyle/>
          <a:p>
            <a:pPr eaLnBrk="1" hangingPunct="1">
              <a:buFontTx/>
              <a:buNone/>
              <a:defRPr/>
            </a:pPr>
            <a:r>
              <a:rPr lang="en-GB" sz="2400" smtClean="0"/>
              <a:t>Online Help and SDK Samples</a:t>
            </a:r>
          </a:p>
          <a:p>
            <a:r>
              <a:rPr lang="en-GB" sz="2400" smtClean="0"/>
              <a:t>DevTV Introduction to Revit Programming</a:t>
            </a:r>
          </a:p>
          <a:p>
            <a:pPr lvl="1"/>
            <a:r>
              <a:rPr lang="en-GB" sz="1600" u="sng" smtClean="0">
                <a:hlinkClick r:id="rId3"/>
              </a:rPr>
              <a:t>http://adn.autodesk.com/adn/servlet/item?siteID=4814862&amp;id=10194238&amp;linkID=4901650</a:t>
            </a:r>
            <a:endParaRPr lang="en-GB" sz="1600" smtClean="0"/>
          </a:p>
          <a:p>
            <a:pPr eaLnBrk="1" hangingPunct="1">
              <a:buFontTx/>
              <a:buNone/>
              <a:defRPr/>
            </a:pPr>
            <a:r>
              <a:rPr lang="en-GB" sz="2400" smtClean="0"/>
              <a:t>Discussion Groups</a:t>
            </a:r>
          </a:p>
          <a:p>
            <a:pPr lvl="1" eaLnBrk="1" hangingPunct="1">
              <a:defRPr/>
            </a:pPr>
            <a:r>
              <a:rPr lang="en-GB" sz="1600" noProof="1" smtClean="0">
                <a:hlinkClick r:id="rId4"/>
              </a:rPr>
              <a:t>http://discussion.autodesk.com</a:t>
            </a:r>
            <a:endParaRPr lang="en-US" sz="1600" smtClean="0"/>
          </a:p>
          <a:p>
            <a:pPr lvl="1" eaLnBrk="1" hangingPunct="1">
              <a:defRPr/>
            </a:pPr>
            <a:r>
              <a:rPr lang="en-US" sz="1600" noProof="1" smtClean="0"/>
              <a:t>Revit API</a:t>
            </a:r>
            <a:endParaRPr lang="en-GB" sz="1600" smtClean="0"/>
          </a:p>
          <a:p>
            <a:pPr eaLnBrk="1" hangingPunct="1">
              <a:buFontTx/>
              <a:buNone/>
              <a:defRPr/>
            </a:pPr>
            <a:r>
              <a:rPr lang="en-GB" sz="2400" smtClean="0"/>
              <a:t>API Training Classes</a:t>
            </a:r>
          </a:p>
          <a:p>
            <a:pPr lvl="1" eaLnBrk="1" hangingPunct="1">
              <a:defRPr/>
            </a:pPr>
            <a:r>
              <a:rPr lang="en-GB" sz="1600" noProof="1" smtClean="0">
                <a:hlinkClick r:id="rId5"/>
              </a:rPr>
              <a:t>www.autodesk.com/apitraining</a:t>
            </a:r>
            <a:endParaRPr lang="en-GB" sz="1600" noProof="1" smtClean="0"/>
          </a:p>
          <a:p>
            <a:pPr lvl="1" eaLnBrk="1" hangingPunct="1">
              <a:defRPr/>
            </a:pPr>
            <a:r>
              <a:rPr lang="en-US" sz="1600" noProof="1" smtClean="0"/>
              <a:t>Leave your business card for free attendance, worth up to USD 1500</a:t>
            </a:r>
            <a:endParaRPr lang="en-US" sz="1600" smtClean="0"/>
          </a:p>
          <a:p>
            <a:pPr eaLnBrk="1" hangingPunct="1">
              <a:buFontTx/>
              <a:buNone/>
              <a:defRPr/>
            </a:pPr>
            <a:r>
              <a:rPr lang="en-GB" sz="2400" smtClean="0"/>
              <a:t>Autodesk Developer Network</a:t>
            </a:r>
          </a:p>
          <a:p>
            <a:pPr lvl="1" eaLnBrk="1" hangingPunct="1">
              <a:defRPr/>
            </a:pPr>
            <a:r>
              <a:rPr lang="en-GB" sz="1600" noProof="1" smtClean="0">
                <a:hlinkClick r:id="rId6"/>
              </a:rPr>
              <a:t>www.autodesk.com/</a:t>
            </a:r>
            <a:r>
              <a:rPr lang="en-US" sz="1600" smtClean="0">
                <a:hlinkClick r:id="rId6"/>
              </a:rPr>
              <a:t>joinadn</a:t>
            </a:r>
            <a:endParaRPr lang="en-US" sz="1600" smtClean="0"/>
          </a:p>
          <a:p>
            <a:pPr marL="0" indent="0">
              <a:lnSpc>
                <a:spcPct val="90000"/>
              </a:lnSpc>
              <a:defRPr/>
            </a:pPr>
            <a:r>
              <a:rPr lang="en-GB" sz="2400" smtClean="0"/>
              <a:t>DevHelp Online for ADN members</a:t>
            </a:r>
            <a:endParaRPr lang="en-GB" sz="3200" smtClean="0"/>
          </a:p>
          <a:p>
            <a:pPr lvl="1" eaLnBrk="1" hangingPunct="1">
              <a:lnSpc>
                <a:spcPct val="90000"/>
              </a:lnSpc>
              <a:defRPr/>
            </a:pPr>
            <a:r>
              <a:rPr lang="en-GB" sz="1600" noProof="1" smtClean="0">
                <a:hlinkClick r:id="rId6"/>
              </a:rPr>
              <a:t>adn.autodesk.com/</a:t>
            </a:r>
            <a:endParaRPr lang="en-US" sz="1600" smtClean="0"/>
          </a:p>
          <a:p>
            <a:pPr lvl="1" eaLnBrk="1" hangingPunct="1">
              <a:defRPr/>
            </a:pPr>
            <a:endParaRPr lang="en-US" sz="200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sz="4400" dirty="0" smtClean="0"/>
              <a:t>Agenda</a:t>
            </a:r>
          </a:p>
        </p:txBody>
      </p:sp>
      <p:sp>
        <p:nvSpPr>
          <p:cNvPr id="4099" name="Rectangle 3"/>
          <p:cNvSpPr>
            <a:spLocks noGrp="1" noChangeArrowheads="1"/>
          </p:cNvSpPr>
          <p:nvPr>
            <p:ph idx="1"/>
          </p:nvPr>
        </p:nvSpPr>
        <p:spPr>
          <a:xfrm>
            <a:off x="311782" y="1076259"/>
            <a:ext cx="8724268" cy="5161126"/>
          </a:xfrm>
        </p:spPr>
        <p:txBody>
          <a:bodyPr/>
          <a:lstStyle/>
          <a:p>
            <a:pPr eaLnBrk="1" hangingPunct="1">
              <a:buFontTx/>
              <a:buNone/>
            </a:pPr>
            <a:r>
              <a:rPr lang="en-GB" dirty="0" smtClean="0"/>
              <a:t>Overview</a:t>
            </a:r>
          </a:p>
          <a:p>
            <a:pPr lvl="1" eaLnBrk="1" hangingPunct="1"/>
            <a:r>
              <a:rPr lang="en-GB" dirty="0" smtClean="0"/>
              <a:t>Revit Structure Rebar Workflow</a:t>
            </a:r>
          </a:p>
          <a:p>
            <a:pPr eaLnBrk="1" hangingPunct="1">
              <a:buFontTx/>
              <a:buNone/>
            </a:pPr>
            <a:r>
              <a:rPr lang="en-GB" dirty="0" smtClean="0"/>
              <a:t>Rebar</a:t>
            </a:r>
          </a:p>
          <a:p>
            <a:pPr lvl="1" eaLnBrk="1" hangingPunct="1"/>
            <a:r>
              <a:rPr lang="en-GB" dirty="0" smtClean="0"/>
              <a:t>Generate and extract rebar and its information</a:t>
            </a:r>
          </a:p>
          <a:p>
            <a:pPr eaLnBrk="1" hangingPunct="1">
              <a:buFontTx/>
              <a:buNone/>
            </a:pPr>
            <a:r>
              <a:rPr lang="en-GB" dirty="0" smtClean="0"/>
              <a:t>Detailing</a:t>
            </a:r>
          </a:p>
          <a:p>
            <a:pPr lvl="1" eaLnBrk="1" hangingPunct="1"/>
            <a:r>
              <a:rPr lang="en-GB" dirty="0" smtClean="0"/>
              <a:t>Generate views and sheets</a:t>
            </a:r>
          </a:p>
          <a:p>
            <a:pPr lvl="1" eaLnBrk="1" hangingPunct="1"/>
            <a:r>
              <a:rPr lang="en-GB" dirty="0" smtClean="0"/>
              <a:t>Import and export dwg</a:t>
            </a:r>
          </a:p>
          <a:p>
            <a:pPr lvl="1" eaLnBrk="1" hangingPunct="1"/>
            <a:r>
              <a:rPr lang="en-GB" dirty="0" smtClean="0"/>
              <a:t>Add text, dimensioning and annotations</a:t>
            </a:r>
            <a:endParaRPr lang="en-GB" i="1" dirty="0" smtClean="0"/>
          </a:p>
          <a:p>
            <a:pPr>
              <a:lnSpc>
                <a:spcPct val="300000"/>
              </a:lnSpc>
            </a:pPr>
            <a:r>
              <a:rPr lang="en-GB" sz="2400" i="1" dirty="0" smtClean="0"/>
              <a:t>Sample and API feature walkthrough in the rebar workflow context</a:t>
            </a:r>
            <a:endParaRPr lang="en-GB" sz="2400" dirty="0" smtClean="0"/>
          </a:p>
        </p:txBody>
      </p:sp>
      <p:sp>
        <p:nvSpPr>
          <p:cNvPr id="4100"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dirty="0">
                <a:solidFill>
                  <a:schemeClr val="accent1"/>
                </a:solidFill>
              </a:rPr>
              <a:t>Overview</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11782" y="1285861"/>
            <a:ext cx="8678288" cy="733595"/>
          </a:xfrm>
        </p:spPr>
        <p:txBody>
          <a:bodyPr/>
          <a:lstStyle/>
          <a:p>
            <a:pPr algn="ctr"/>
            <a:r>
              <a:rPr lang="en-GB" smtClean="0"/>
              <a:t>Thank you very much! </a:t>
            </a:r>
          </a:p>
        </p:txBody>
      </p:sp>
      <p:sp>
        <p:nvSpPr>
          <p:cNvPr id="74755" name="Rectangle 3"/>
          <p:cNvSpPr>
            <a:spLocks noGrp="1" noChangeArrowheads="1"/>
          </p:cNvSpPr>
          <p:nvPr>
            <p:ph idx="1"/>
          </p:nvPr>
        </p:nvSpPr>
        <p:spPr>
          <a:xfrm>
            <a:off x="300696" y="2500306"/>
            <a:ext cx="8689374" cy="2071701"/>
          </a:xfrm>
        </p:spPr>
        <p:txBody>
          <a:bodyPr/>
          <a:lstStyle/>
          <a:p>
            <a:pPr algn="ctr"/>
            <a:r>
              <a:rPr lang="en-GB" sz="2400" smtClean="0"/>
              <a:t>Thank you very much for your interest and attention!</a:t>
            </a:r>
          </a:p>
          <a:p>
            <a:pPr algn="ctr"/>
            <a:r>
              <a:rPr lang="en-GB" sz="2400" smtClean="0"/>
              <a:t>Much success with the Revit API and your application development</a:t>
            </a:r>
            <a:r>
              <a:rPr lang="en-GB" sz="2400" smtClean="0"/>
              <a:t>!</a:t>
            </a:r>
            <a:endParaRPr lang="en-GB" sz="240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3"/>
          <p:cNvSpPr>
            <a:spLocks noChangeArrowheads="1"/>
          </p:cNvSpPr>
          <p:nvPr/>
        </p:nvSpPr>
        <p:spPr bwMode="auto">
          <a:xfrm>
            <a:off x="0" y="0"/>
            <a:ext cx="9144000" cy="6858000"/>
          </a:xfrm>
          <a:prstGeom prst="rect">
            <a:avLst/>
          </a:prstGeom>
          <a:solidFill>
            <a:schemeClr val="tx1"/>
          </a:solidFill>
          <a:ln w="9525">
            <a:noFill/>
            <a:miter lim="800000"/>
            <a:headEnd/>
            <a:tailEnd/>
          </a:ln>
        </p:spPr>
        <p:txBody>
          <a:bodyPr wrap="none" lIns="91405" tIns="45703" rIns="91405" bIns="45703" anchor="ctr"/>
          <a:lstStyle/>
          <a:p>
            <a:endParaRPr lang="en-GB"/>
          </a:p>
        </p:txBody>
      </p:sp>
      <p:pic>
        <p:nvPicPr>
          <p:cNvPr id="148483" name="Picture 33" descr="PPT_LOGO_3b"/>
          <p:cNvPicPr>
            <a:picLocks noChangeAspect="1" noChangeArrowheads="1"/>
          </p:cNvPicPr>
          <p:nvPr/>
        </p:nvPicPr>
        <p:blipFill>
          <a:blip r:embed="rId3">
            <a:lum bright="-50000"/>
          </a:blip>
          <a:srcRect/>
          <a:stretch>
            <a:fillRect/>
          </a:stretch>
        </p:blipFill>
        <p:spPr bwMode="auto">
          <a:xfrm>
            <a:off x="0" y="3518851"/>
            <a:ext cx="9145588" cy="1600200"/>
          </a:xfrm>
          <a:prstGeom prst="rect">
            <a:avLst/>
          </a:prstGeom>
          <a:noFill/>
          <a:ln w="9525">
            <a:noFill/>
            <a:miter lim="800000"/>
            <a:headEnd/>
            <a:tailEnd/>
          </a:ln>
        </p:spPr>
      </p:pic>
      <p:sp>
        <p:nvSpPr>
          <p:cNvPr id="4" name="Title 3"/>
          <p:cNvSpPr>
            <a:spLocks noGrp="1"/>
          </p:cNvSpPr>
          <p:nvPr>
            <p:ph type="title"/>
          </p:nvPr>
        </p:nvSpPr>
        <p:spPr/>
        <p:txBody>
          <a:bodyPr/>
          <a:lstStyle/>
          <a:p>
            <a:r>
              <a:rPr lang="en-GB" smtClean="0">
                <a:solidFill>
                  <a:schemeClr val="tx1"/>
                </a:solidFill>
              </a:rPr>
              <a:t>End of Presentation</a:t>
            </a:r>
            <a:endParaRPr lang="en-GB">
              <a:solidFill>
                <a:schemeClr val="tx1"/>
              </a:solidFill>
            </a:endParaRPr>
          </a:p>
        </p:txBody>
      </p:sp>
      <p:sp>
        <p:nvSpPr>
          <p:cNvPr id="5" name="TextBox 4"/>
          <p:cNvSpPr txBox="1"/>
          <p:nvPr/>
        </p:nvSpPr>
        <p:spPr>
          <a:xfrm>
            <a:off x="0" y="1394242"/>
            <a:ext cx="9144000" cy="2234735"/>
          </a:xfrm>
          <a:prstGeom prst="rect">
            <a:avLst/>
          </a:prstGeom>
          <a:noFill/>
        </p:spPr>
        <p:txBody>
          <a:bodyPr wrap="square" lIns="64282" tIns="32141" rIns="64282" bIns="32141" rtlCol="0">
            <a:spAutoFit/>
          </a:bodyPr>
          <a:lstStyle/>
          <a:p>
            <a:pPr algn="ctr"/>
            <a:r>
              <a:rPr lang="en-US" sz="14100" b="1" smtClean="0">
                <a:latin typeface="Stylus BT" pitchFamily="34" charset="0"/>
              </a:rPr>
              <a:t>A</a:t>
            </a:r>
            <a:r>
              <a:rPr lang="en-US" sz="14100" b="1" smtClean="0">
                <a:solidFill>
                  <a:srgbClr val="FF0000"/>
                </a:solidFill>
                <a:latin typeface="Stylus BT" pitchFamily="34" charset="0"/>
              </a:rPr>
              <a:t>.</a:t>
            </a:r>
            <a:r>
              <a:rPr lang="en-US" sz="14100" b="1" smtClean="0">
                <a:latin typeface="Stylus BT" pitchFamily="34" charset="0"/>
              </a:rPr>
              <a:t>You</a:t>
            </a:r>
            <a:endParaRPr lang="en-GB" sz="14100" b="1">
              <a:latin typeface="Stylus BT"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30176" y="71415"/>
            <a:ext cx="9013825" cy="785818"/>
          </a:xfrm>
          <a:noFill/>
        </p:spPr>
        <p:txBody>
          <a:bodyPr/>
          <a:lstStyle/>
          <a:p>
            <a:pPr eaLnBrk="1" hangingPunct="1"/>
            <a:r>
              <a:rPr lang="en-GB" dirty="0" smtClean="0"/>
              <a:t>Revit Structure Rebar Workflow</a:t>
            </a:r>
          </a:p>
        </p:txBody>
      </p:sp>
      <p:sp>
        <p:nvSpPr>
          <p:cNvPr id="5123" name="Oval 3"/>
          <p:cNvSpPr>
            <a:spLocks noChangeAspect="1" noChangeArrowheads="1"/>
          </p:cNvSpPr>
          <p:nvPr/>
        </p:nvSpPr>
        <p:spPr bwMode="auto">
          <a:xfrm>
            <a:off x="1479550" y="857232"/>
            <a:ext cx="5443538" cy="2813050"/>
          </a:xfrm>
          <a:prstGeom prst="ellipse">
            <a:avLst/>
          </a:prstGeom>
          <a:gradFill rotWithShape="1">
            <a:gsLst>
              <a:gs pos="0">
                <a:srgbClr val="FF0000"/>
              </a:gs>
              <a:gs pos="100000">
                <a:srgbClr val="760000"/>
              </a:gs>
            </a:gsLst>
            <a:path path="shape">
              <a:fillToRect l="50000" t="50000" r="50000" b="50000"/>
            </a:path>
          </a:gradFill>
          <a:ln w="25400">
            <a:solidFill>
              <a:schemeClr val="bg1"/>
            </a:solidFill>
            <a:round/>
            <a:headEnd/>
            <a:tailEnd/>
          </a:ln>
        </p:spPr>
        <p:txBody>
          <a:bodyPr wrap="none" lIns="91417" tIns="45709" rIns="91417" bIns="45709" anchor="ctr"/>
          <a:lstStyle/>
          <a:p>
            <a:pPr algn="ctr"/>
            <a:r>
              <a:rPr lang="en-US" sz="1800" b="1" dirty="0"/>
              <a:t>Revit Structure 3D </a:t>
            </a:r>
          </a:p>
          <a:p>
            <a:pPr algn="ctr"/>
            <a:r>
              <a:rPr lang="en-US" sz="1800" b="1" dirty="0"/>
              <a:t>Object Model</a:t>
            </a:r>
          </a:p>
          <a:p>
            <a:pPr algn="ctr"/>
            <a:endParaRPr lang="en-US" sz="1800" b="1" dirty="0"/>
          </a:p>
          <a:p>
            <a:pPr algn="ctr"/>
            <a:endParaRPr lang="en-US" sz="1800" b="1" dirty="0"/>
          </a:p>
          <a:p>
            <a:pPr algn="ctr"/>
            <a:endParaRPr lang="en-US" sz="1800" b="1" dirty="0"/>
          </a:p>
          <a:p>
            <a:pPr algn="ctr"/>
            <a:endParaRPr lang="en-US" sz="1800" b="1" dirty="0"/>
          </a:p>
          <a:p>
            <a:pPr algn="ctr"/>
            <a:endParaRPr lang="en-US" sz="1800" b="1" dirty="0"/>
          </a:p>
          <a:p>
            <a:pPr algn="ctr"/>
            <a:endParaRPr lang="en-US" sz="1800" b="1" dirty="0"/>
          </a:p>
          <a:p>
            <a:pPr algn="ctr"/>
            <a:endParaRPr lang="en-US" sz="1800" b="1" dirty="0"/>
          </a:p>
        </p:txBody>
      </p:sp>
      <p:sp>
        <p:nvSpPr>
          <p:cNvPr id="5124" name="Line 4"/>
          <p:cNvSpPr>
            <a:spLocks noChangeShapeType="1"/>
          </p:cNvSpPr>
          <p:nvPr/>
        </p:nvSpPr>
        <p:spPr bwMode="auto">
          <a:xfrm>
            <a:off x="1763714" y="1623994"/>
            <a:ext cx="4851400" cy="0"/>
          </a:xfrm>
          <a:prstGeom prst="line">
            <a:avLst/>
          </a:prstGeom>
          <a:noFill/>
          <a:ln w="25400">
            <a:solidFill>
              <a:schemeClr val="bg1"/>
            </a:solidFill>
            <a:round/>
            <a:headEnd/>
            <a:tailEnd/>
          </a:ln>
        </p:spPr>
        <p:txBody>
          <a:bodyPr lIns="91417" tIns="45709" rIns="91417" bIns="45709"/>
          <a:lstStyle/>
          <a:p>
            <a:endParaRPr lang="en-GB" dirty="0"/>
          </a:p>
        </p:txBody>
      </p:sp>
      <p:sp>
        <p:nvSpPr>
          <p:cNvPr id="739333" name="Text Box 5"/>
          <p:cNvSpPr txBox="1">
            <a:spLocks noChangeArrowheads="1"/>
          </p:cNvSpPr>
          <p:nvPr/>
        </p:nvSpPr>
        <p:spPr bwMode="auto">
          <a:xfrm>
            <a:off x="2082800" y="1836720"/>
            <a:ext cx="1881208" cy="373544"/>
          </a:xfrm>
          <a:prstGeom prst="rect">
            <a:avLst/>
          </a:prstGeom>
          <a:noFill/>
          <a:ln w="9525">
            <a:noFill/>
            <a:miter lim="800000"/>
            <a:headEnd/>
            <a:tailEnd/>
          </a:ln>
        </p:spPr>
        <p:txBody>
          <a:bodyPr wrap="none" lIns="91417" tIns="45709" rIns="91417" bIns="45709">
            <a:spAutoFit/>
          </a:bodyPr>
          <a:lstStyle/>
          <a:p>
            <a:r>
              <a:rPr lang="en-US" sz="1800" b="1" dirty="0"/>
              <a:t>Physical Model</a:t>
            </a:r>
          </a:p>
        </p:txBody>
      </p:sp>
      <p:sp>
        <p:nvSpPr>
          <p:cNvPr id="739334" name="Text Box 6"/>
          <p:cNvSpPr txBox="1">
            <a:spLocks noChangeArrowheads="1"/>
          </p:cNvSpPr>
          <p:nvPr/>
        </p:nvSpPr>
        <p:spPr bwMode="auto">
          <a:xfrm>
            <a:off x="4489451" y="1836720"/>
            <a:ext cx="2036769" cy="373544"/>
          </a:xfrm>
          <a:prstGeom prst="rect">
            <a:avLst/>
          </a:prstGeom>
          <a:noFill/>
          <a:ln w="9525">
            <a:noFill/>
            <a:miter lim="800000"/>
            <a:headEnd/>
            <a:tailEnd/>
          </a:ln>
        </p:spPr>
        <p:txBody>
          <a:bodyPr wrap="none" lIns="91417" tIns="45709" rIns="91417" bIns="45709">
            <a:spAutoFit/>
          </a:bodyPr>
          <a:lstStyle/>
          <a:p>
            <a:r>
              <a:rPr lang="en-US" sz="1800" b="1" dirty="0"/>
              <a:t>Analytical Model</a:t>
            </a:r>
          </a:p>
        </p:txBody>
      </p:sp>
      <p:sp>
        <p:nvSpPr>
          <p:cNvPr id="739335" name="Text Box 7"/>
          <p:cNvSpPr txBox="1">
            <a:spLocks noChangeArrowheads="1"/>
          </p:cNvSpPr>
          <p:nvPr/>
        </p:nvSpPr>
        <p:spPr bwMode="auto">
          <a:xfrm>
            <a:off x="4140200" y="2735245"/>
            <a:ext cx="2103438" cy="396875"/>
          </a:xfrm>
          <a:prstGeom prst="rect">
            <a:avLst/>
          </a:prstGeom>
          <a:noFill/>
          <a:ln w="9525">
            <a:noFill/>
            <a:miter lim="800000"/>
            <a:headEnd/>
            <a:tailEnd/>
          </a:ln>
        </p:spPr>
        <p:txBody>
          <a:bodyPr wrap="none" lIns="91417" tIns="45709" rIns="91417" bIns="45709">
            <a:spAutoFit/>
          </a:bodyPr>
          <a:lstStyle/>
          <a:p>
            <a:r>
              <a:rPr lang="en-US" sz="2000" b="1" i="1" u="sng" dirty="0"/>
              <a:t>3D Rebar Model</a:t>
            </a:r>
          </a:p>
        </p:txBody>
      </p:sp>
      <p:sp>
        <p:nvSpPr>
          <p:cNvPr id="739336" name="Line 8"/>
          <p:cNvSpPr>
            <a:spLocks noChangeShapeType="1"/>
          </p:cNvSpPr>
          <p:nvPr/>
        </p:nvSpPr>
        <p:spPr bwMode="auto">
          <a:xfrm>
            <a:off x="885827" y="2024044"/>
            <a:ext cx="1196975" cy="0"/>
          </a:xfrm>
          <a:prstGeom prst="line">
            <a:avLst/>
          </a:prstGeom>
          <a:noFill/>
          <a:ln w="44450">
            <a:solidFill>
              <a:schemeClr val="accent2">
                <a:lumMod val="60000"/>
                <a:lumOff val="40000"/>
              </a:schemeClr>
            </a:solidFill>
            <a:round/>
            <a:headEnd/>
            <a:tailEnd type="triangle" w="med" len="med"/>
          </a:ln>
        </p:spPr>
        <p:txBody>
          <a:bodyPr lIns="91417" tIns="45709" rIns="91417" bIns="45709"/>
          <a:lstStyle/>
          <a:p>
            <a:pPr>
              <a:defRPr/>
            </a:pPr>
            <a:endParaRPr lang="en-US" dirty="0"/>
          </a:p>
        </p:txBody>
      </p:sp>
      <p:sp>
        <p:nvSpPr>
          <p:cNvPr id="739337" name="Line 9"/>
          <p:cNvSpPr>
            <a:spLocks noChangeShapeType="1"/>
          </p:cNvSpPr>
          <p:nvPr/>
        </p:nvSpPr>
        <p:spPr bwMode="auto">
          <a:xfrm>
            <a:off x="1604964" y="2711432"/>
            <a:ext cx="5187950" cy="0"/>
          </a:xfrm>
          <a:prstGeom prst="line">
            <a:avLst/>
          </a:prstGeom>
          <a:noFill/>
          <a:ln w="25400">
            <a:solidFill>
              <a:schemeClr val="bg1"/>
            </a:solidFill>
            <a:round/>
            <a:headEnd/>
            <a:tailEnd/>
          </a:ln>
        </p:spPr>
        <p:txBody>
          <a:bodyPr lIns="91417" tIns="45709" rIns="91417" bIns="45709"/>
          <a:lstStyle/>
          <a:p>
            <a:endParaRPr lang="en-GB" dirty="0"/>
          </a:p>
        </p:txBody>
      </p:sp>
      <p:sp>
        <p:nvSpPr>
          <p:cNvPr id="739338" name="Line 10"/>
          <p:cNvSpPr>
            <a:spLocks noChangeShapeType="1"/>
          </p:cNvSpPr>
          <p:nvPr/>
        </p:nvSpPr>
        <p:spPr bwMode="auto">
          <a:xfrm>
            <a:off x="3897313" y="2024044"/>
            <a:ext cx="611187" cy="0"/>
          </a:xfrm>
          <a:prstGeom prst="line">
            <a:avLst/>
          </a:prstGeom>
          <a:noFill/>
          <a:ln w="44450">
            <a:solidFill>
              <a:srgbClr val="0000FF"/>
            </a:solidFill>
            <a:round/>
            <a:headEnd/>
            <a:tailEnd type="triangle" w="med" len="med"/>
          </a:ln>
        </p:spPr>
        <p:txBody>
          <a:bodyPr lIns="91417" tIns="45709" rIns="91417" bIns="45709"/>
          <a:lstStyle/>
          <a:p>
            <a:endParaRPr lang="en-GB" dirty="0"/>
          </a:p>
        </p:txBody>
      </p:sp>
      <p:sp>
        <p:nvSpPr>
          <p:cNvPr id="15371" name="Text Box 11"/>
          <p:cNvSpPr txBox="1">
            <a:spLocks noChangeArrowheads="1"/>
          </p:cNvSpPr>
          <p:nvPr/>
        </p:nvSpPr>
        <p:spPr bwMode="auto">
          <a:xfrm>
            <a:off x="130176" y="1703371"/>
            <a:ext cx="761701" cy="646309"/>
          </a:xfrm>
          <a:prstGeom prst="rect">
            <a:avLst/>
          </a:prstGeom>
          <a:noFill/>
          <a:ln w="9525">
            <a:noFill/>
            <a:miter lim="800000"/>
            <a:headEnd/>
            <a:tailEnd/>
          </a:ln>
        </p:spPr>
        <p:txBody>
          <a:bodyPr wrap="none" lIns="91417" tIns="45709" rIns="91417" bIns="45709">
            <a:spAutoFit/>
          </a:bodyPr>
          <a:lstStyle/>
          <a:p>
            <a:pPr>
              <a:defRPr/>
            </a:pPr>
            <a:r>
              <a:rPr lang="en-US" sz="1800" b="1" dirty="0">
                <a:solidFill>
                  <a:schemeClr val="accent2">
                    <a:lumMod val="60000"/>
                    <a:lumOff val="40000"/>
                  </a:schemeClr>
                </a:solidFill>
              </a:rPr>
              <a:t>User </a:t>
            </a:r>
          </a:p>
          <a:p>
            <a:pPr>
              <a:defRPr/>
            </a:pPr>
            <a:r>
              <a:rPr lang="en-US" sz="1800" b="1" dirty="0">
                <a:solidFill>
                  <a:schemeClr val="accent2">
                    <a:lumMod val="60000"/>
                    <a:lumOff val="40000"/>
                  </a:schemeClr>
                </a:solidFill>
              </a:rPr>
              <a:t>Input</a:t>
            </a:r>
          </a:p>
        </p:txBody>
      </p:sp>
      <p:sp>
        <p:nvSpPr>
          <p:cNvPr id="739340" name="Oval 12"/>
          <p:cNvSpPr>
            <a:spLocks noChangeAspect="1" noChangeArrowheads="1"/>
          </p:cNvSpPr>
          <p:nvPr/>
        </p:nvSpPr>
        <p:spPr bwMode="auto">
          <a:xfrm>
            <a:off x="7539040" y="1619232"/>
            <a:ext cx="1398587" cy="1352550"/>
          </a:xfrm>
          <a:prstGeom prst="ellipse">
            <a:avLst/>
          </a:prstGeom>
          <a:gradFill rotWithShape="1">
            <a:gsLst>
              <a:gs pos="0">
                <a:srgbClr val="00FF00"/>
              </a:gs>
              <a:gs pos="100000">
                <a:srgbClr val="007600"/>
              </a:gs>
            </a:gsLst>
            <a:path path="shape">
              <a:fillToRect l="50000" t="50000" r="50000" b="50000"/>
            </a:path>
          </a:gradFill>
          <a:ln w="25400">
            <a:solidFill>
              <a:schemeClr val="bg1"/>
            </a:solidFill>
            <a:round/>
            <a:headEnd/>
            <a:tailEnd/>
          </a:ln>
        </p:spPr>
        <p:txBody>
          <a:bodyPr wrap="none" lIns="91417" tIns="45709" rIns="91417" bIns="45709" anchor="ctr"/>
          <a:lstStyle/>
          <a:p>
            <a:pPr algn="ctr"/>
            <a:r>
              <a:rPr lang="en-US" sz="1800" b="1" dirty="0"/>
              <a:t>3</a:t>
            </a:r>
            <a:r>
              <a:rPr lang="en-US" sz="1800" b="1" baseline="30000" dirty="0"/>
              <a:t>rd</a:t>
            </a:r>
            <a:r>
              <a:rPr lang="en-US" sz="1800" b="1" dirty="0"/>
              <a:t> Party</a:t>
            </a:r>
          </a:p>
          <a:p>
            <a:pPr algn="ctr"/>
            <a:r>
              <a:rPr lang="en-US" sz="1800" b="1" dirty="0"/>
              <a:t>Analysis</a:t>
            </a:r>
          </a:p>
          <a:p>
            <a:pPr algn="ctr"/>
            <a:r>
              <a:rPr lang="en-US" sz="1800" b="1" dirty="0"/>
              <a:t>Design</a:t>
            </a:r>
          </a:p>
        </p:txBody>
      </p:sp>
      <p:sp>
        <p:nvSpPr>
          <p:cNvPr id="739341" name="Line 13"/>
          <p:cNvSpPr>
            <a:spLocks noChangeShapeType="1"/>
          </p:cNvSpPr>
          <p:nvPr/>
        </p:nvSpPr>
        <p:spPr bwMode="auto">
          <a:xfrm>
            <a:off x="6477000" y="2019282"/>
            <a:ext cx="1201738" cy="0"/>
          </a:xfrm>
          <a:prstGeom prst="line">
            <a:avLst/>
          </a:prstGeom>
          <a:noFill/>
          <a:ln w="44450">
            <a:solidFill>
              <a:srgbClr val="0000FF"/>
            </a:solidFill>
            <a:round/>
            <a:headEnd/>
            <a:tailEnd type="triangle" w="med" len="med"/>
          </a:ln>
        </p:spPr>
        <p:txBody>
          <a:bodyPr lIns="91417" tIns="45709" rIns="91417" bIns="45709"/>
          <a:lstStyle/>
          <a:p>
            <a:endParaRPr lang="en-GB" dirty="0"/>
          </a:p>
        </p:txBody>
      </p:sp>
      <p:sp>
        <p:nvSpPr>
          <p:cNvPr id="739342" name="Line 14"/>
          <p:cNvSpPr>
            <a:spLocks noChangeShapeType="1"/>
          </p:cNvSpPr>
          <p:nvPr/>
        </p:nvSpPr>
        <p:spPr bwMode="auto">
          <a:xfrm flipV="1">
            <a:off x="3482977" y="2600307"/>
            <a:ext cx="4195763" cy="11112"/>
          </a:xfrm>
          <a:prstGeom prst="line">
            <a:avLst/>
          </a:prstGeom>
          <a:noFill/>
          <a:ln w="38100">
            <a:solidFill>
              <a:srgbClr val="0000FF"/>
            </a:solidFill>
            <a:round/>
            <a:headEnd/>
            <a:tailEnd/>
          </a:ln>
        </p:spPr>
        <p:txBody>
          <a:bodyPr lIns="91417" tIns="45709" rIns="91417" bIns="45709"/>
          <a:lstStyle/>
          <a:p>
            <a:endParaRPr lang="en-GB" dirty="0"/>
          </a:p>
        </p:txBody>
      </p:sp>
      <p:sp>
        <p:nvSpPr>
          <p:cNvPr id="739343" name="Line 15"/>
          <p:cNvSpPr>
            <a:spLocks noChangeShapeType="1"/>
          </p:cNvSpPr>
          <p:nvPr/>
        </p:nvSpPr>
        <p:spPr bwMode="auto">
          <a:xfrm flipV="1">
            <a:off x="3502025" y="2203434"/>
            <a:ext cx="0" cy="407987"/>
          </a:xfrm>
          <a:prstGeom prst="line">
            <a:avLst/>
          </a:prstGeom>
          <a:noFill/>
          <a:ln w="44450">
            <a:solidFill>
              <a:srgbClr val="0000FF"/>
            </a:solidFill>
            <a:round/>
            <a:headEnd/>
            <a:tailEnd type="triangle" w="med" len="med"/>
          </a:ln>
        </p:spPr>
        <p:txBody>
          <a:bodyPr lIns="91417" tIns="45709" rIns="91417" bIns="45709"/>
          <a:lstStyle/>
          <a:p>
            <a:endParaRPr lang="en-GB" dirty="0"/>
          </a:p>
        </p:txBody>
      </p:sp>
      <p:sp>
        <p:nvSpPr>
          <p:cNvPr id="739344" name="Line 16"/>
          <p:cNvSpPr>
            <a:spLocks noChangeShapeType="1"/>
          </p:cNvSpPr>
          <p:nvPr/>
        </p:nvSpPr>
        <p:spPr bwMode="auto">
          <a:xfrm flipV="1">
            <a:off x="5518150" y="2203434"/>
            <a:ext cx="0" cy="407987"/>
          </a:xfrm>
          <a:prstGeom prst="line">
            <a:avLst/>
          </a:prstGeom>
          <a:noFill/>
          <a:ln w="44450">
            <a:solidFill>
              <a:srgbClr val="0000FF"/>
            </a:solidFill>
            <a:round/>
            <a:headEnd/>
            <a:tailEnd type="triangle" w="med" len="med"/>
          </a:ln>
        </p:spPr>
        <p:txBody>
          <a:bodyPr lIns="91417" tIns="45709" rIns="91417" bIns="45709"/>
          <a:lstStyle/>
          <a:p>
            <a:endParaRPr lang="en-GB" dirty="0"/>
          </a:p>
        </p:txBody>
      </p:sp>
      <p:sp>
        <p:nvSpPr>
          <p:cNvPr id="739345" name="Line 17"/>
          <p:cNvSpPr>
            <a:spLocks noChangeShapeType="1"/>
          </p:cNvSpPr>
          <p:nvPr/>
        </p:nvSpPr>
        <p:spPr bwMode="auto">
          <a:xfrm>
            <a:off x="2960688" y="2203432"/>
            <a:ext cx="0" cy="1719262"/>
          </a:xfrm>
          <a:prstGeom prst="line">
            <a:avLst/>
          </a:prstGeom>
          <a:noFill/>
          <a:ln w="44450">
            <a:solidFill>
              <a:srgbClr val="0000FF"/>
            </a:solidFill>
            <a:round/>
            <a:headEnd/>
            <a:tailEnd type="triangle" w="med" len="med"/>
          </a:ln>
        </p:spPr>
        <p:txBody>
          <a:bodyPr lIns="91417" tIns="45709" rIns="91417" bIns="45709"/>
          <a:lstStyle/>
          <a:p>
            <a:endParaRPr lang="en-GB" dirty="0"/>
          </a:p>
        </p:txBody>
      </p:sp>
      <p:sp>
        <p:nvSpPr>
          <p:cNvPr id="739346" name="Text Box 18"/>
          <p:cNvSpPr txBox="1">
            <a:spLocks noChangeArrowheads="1"/>
          </p:cNvSpPr>
          <p:nvPr/>
        </p:nvSpPr>
        <p:spPr bwMode="auto">
          <a:xfrm>
            <a:off x="1654175" y="3922695"/>
            <a:ext cx="2624138" cy="373544"/>
          </a:xfrm>
          <a:prstGeom prst="rect">
            <a:avLst/>
          </a:prstGeom>
          <a:gradFill rotWithShape="1">
            <a:gsLst>
              <a:gs pos="0">
                <a:srgbClr val="3B003B"/>
              </a:gs>
              <a:gs pos="50000">
                <a:srgbClr val="800080"/>
              </a:gs>
              <a:gs pos="100000">
                <a:srgbClr val="3B003B"/>
              </a:gs>
            </a:gsLst>
            <a:lin ang="5400000" scaled="1"/>
          </a:gradFill>
          <a:ln w="25400">
            <a:solidFill>
              <a:schemeClr val="bg1"/>
            </a:solidFill>
            <a:miter lim="800000"/>
            <a:headEnd/>
            <a:tailEnd/>
          </a:ln>
        </p:spPr>
        <p:txBody>
          <a:bodyPr lIns="91417" tIns="45709" rIns="91417" bIns="45709">
            <a:spAutoFit/>
          </a:bodyPr>
          <a:lstStyle/>
          <a:p>
            <a:pPr algn="ctr"/>
            <a:r>
              <a:rPr lang="en-US" sz="1800" b="1" dirty="0"/>
              <a:t>Concrete Drawings</a:t>
            </a:r>
          </a:p>
        </p:txBody>
      </p:sp>
      <p:sp>
        <p:nvSpPr>
          <p:cNvPr id="739347" name="Line 19"/>
          <p:cNvSpPr>
            <a:spLocks noChangeShapeType="1"/>
          </p:cNvSpPr>
          <p:nvPr/>
        </p:nvSpPr>
        <p:spPr bwMode="auto">
          <a:xfrm>
            <a:off x="3778250" y="4314809"/>
            <a:ext cx="0" cy="630237"/>
          </a:xfrm>
          <a:prstGeom prst="line">
            <a:avLst/>
          </a:prstGeom>
          <a:noFill/>
          <a:ln w="44450">
            <a:solidFill>
              <a:srgbClr val="0000FF"/>
            </a:solidFill>
            <a:round/>
            <a:headEnd/>
            <a:tailEnd type="triangle" w="med" len="med"/>
          </a:ln>
        </p:spPr>
        <p:txBody>
          <a:bodyPr lIns="91417" tIns="45709" rIns="91417" bIns="45709"/>
          <a:lstStyle/>
          <a:p>
            <a:endParaRPr lang="en-GB" dirty="0"/>
          </a:p>
        </p:txBody>
      </p:sp>
      <p:sp>
        <p:nvSpPr>
          <p:cNvPr id="739348" name="Text Box 20"/>
          <p:cNvSpPr txBox="1">
            <a:spLocks noChangeArrowheads="1"/>
          </p:cNvSpPr>
          <p:nvPr/>
        </p:nvSpPr>
        <p:spPr bwMode="auto">
          <a:xfrm>
            <a:off x="3014663" y="4948220"/>
            <a:ext cx="1150937" cy="941388"/>
          </a:xfrm>
          <a:prstGeom prst="rect">
            <a:avLst/>
          </a:prstGeom>
          <a:gradFill rotWithShape="1">
            <a:gsLst>
              <a:gs pos="0">
                <a:srgbClr val="762F00"/>
              </a:gs>
              <a:gs pos="50000">
                <a:srgbClr val="FF6600"/>
              </a:gs>
              <a:gs pos="100000">
                <a:srgbClr val="762F00"/>
              </a:gs>
            </a:gsLst>
            <a:lin ang="5400000" scaled="1"/>
          </a:gradFill>
          <a:ln w="25400">
            <a:solidFill>
              <a:schemeClr val="bg1"/>
            </a:solidFill>
            <a:miter lim="800000"/>
            <a:headEnd/>
            <a:tailEnd/>
          </a:ln>
        </p:spPr>
        <p:txBody>
          <a:bodyPr lIns="91417" tIns="45709" rIns="91417" bIns="45709">
            <a:spAutoFit/>
          </a:bodyPr>
          <a:lstStyle/>
          <a:p>
            <a:pPr algn="ctr"/>
            <a:r>
              <a:rPr lang="en-US" sz="1800" b="1" dirty="0"/>
              <a:t>Specific Rebar Details</a:t>
            </a:r>
          </a:p>
        </p:txBody>
      </p:sp>
      <p:sp>
        <p:nvSpPr>
          <p:cNvPr id="739349" name="Line 21"/>
          <p:cNvSpPr>
            <a:spLocks noChangeShapeType="1"/>
          </p:cNvSpPr>
          <p:nvPr/>
        </p:nvSpPr>
        <p:spPr bwMode="auto">
          <a:xfrm>
            <a:off x="1011238" y="4956157"/>
            <a:ext cx="593725" cy="0"/>
          </a:xfrm>
          <a:prstGeom prst="line">
            <a:avLst/>
          </a:prstGeom>
          <a:noFill/>
          <a:ln w="44450">
            <a:solidFill>
              <a:schemeClr val="accent2">
                <a:lumMod val="60000"/>
                <a:lumOff val="40000"/>
              </a:schemeClr>
            </a:solidFill>
            <a:round/>
            <a:headEnd/>
            <a:tailEnd type="triangle" w="med" len="med"/>
          </a:ln>
        </p:spPr>
        <p:txBody>
          <a:bodyPr lIns="91417" tIns="45709" rIns="91417" bIns="45709"/>
          <a:lstStyle/>
          <a:p>
            <a:pPr>
              <a:defRPr/>
            </a:pPr>
            <a:endParaRPr lang="en-US" dirty="0"/>
          </a:p>
        </p:txBody>
      </p:sp>
      <p:sp>
        <p:nvSpPr>
          <p:cNvPr id="739350" name="Text Box 22"/>
          <p:cNvSpPr txBox="1">
            <a:spLocks noChangeArrowheads="1"/>
          </p:cNvSpPr>
          <p:nvPr/>
        </p:nvSpPr>
        <p:spPr bwMode="auto">
          <a:xfrm>
            <a:off x="4375150" y="4948220"/>
            <a:ext cx="1150938" cy="941388"/>
          </a:xfrm>
          <a:prstGeom prst="rect">
            <a:avLst/>
          </a:prstGeom>
          <a:gradFill rotWithShape="1">
            <a:gsLst>
              <a:gs pos="0">
                <a:srgbClr val="762F00"/>
              </a:gs>
              <a:gs pos="50000">
                <a:srgbClr val="FF6600"/>
              </a:gs>
              <a:gs pos="100000">
                <a:srgbClr val="762F00"/>
              </a:gs>
            </a:gsLst>
            <a:lin ang="5400000" scaled="1"/>
          </a:gradFill>
          <a:ln w="25400">
            <a:solidFill>
              <a:schemeClr val="bg1"/>
            </a:solidFill>
            <a:miter lim="800000"/>
            <a:headEnd/>
            <a:tailEnd/>
          </a:ln>
        </p:spPr>
        <p:txBody>
          <a:bodyPr lIns="91417" tIns="45709" rIns="91417" bIns="45709">
            <a:spAutoFit/>
          </a:bodyPr>
          <a:lstStyle/>
          <a:p>
            <a:pPr algn="ctr"/>
            <a:r>
              <a:rPr lang="en-US" sz="1800" b="1" dirty="0"/>
              <a:t>Specific Rebar Details</a:t>
            </a:r>
          </a:p>
        </p:txBody>
      </p:sp>
      <p:sp>
        <p:nvSpPr>
          <p:cNvPr id="739351" name="Text Box 23"/>
          <p:cNvSpPr txBox="1">
            <a:spLocks noChangeArrowheads="1"/>
          </p:cNvSpPr>
          <p:nvPr/>
        </p:nvSpPr>
        <p:spPr bwMode="auto">
          <a:xfrm>
            <a:off x="7097713" y="4948220"/>
            <a:ext cx="1150937" cy="923307"/>
          </a:xfrm>
          <a:prstGeom prst="rect">
            <a:avLst/>
          </a:prstGeom>
          <a:gradFill rotWithShape="1">
            <a:gsLst>
              <a:gs pos="0">
                <a:srgbClr val="454545"/>
              </a:gs>
              <a:gs pos="50000">
                <a:srgbClr val="969696"/>
              </a:gs>
              <a:gs pos="100000">
                <a:srgbClr val="454545"/>
              </a:gs>
            </a:gsLst>
            <a:lin ang="5400000" scaled="1"/>
          </a:gradFill>
          <a:ln w="25400">
            <a:solidFill>
              <a:schemeClr val="bg1"/>
            </a:solidFill>
            <a:prstDash val="sysDot"/>
            <a:miter lim="800000"/>
            <a:headEnd/>
            <a:tailEnd/>
          </a:ln>
        </p:spPr>
        <p:txBody>
          <a:bodyPr lIns="91417" tIns="45709" rIns="91417" bIns="45709">
            <a:spAutoFit/>
          </a:bodyPr>
          <a:lstStyle/>
          <a:p>
            <a:pPr algn="ctr"/>
            <a:r>
              <a:rPr lang="en-US" sz="1800" b="1" dirty="0"/>
              <a:t>Shop</a:t>
            </a:r>
          </a:p>
          <a:p>
            <a:pPr algn="ctr"/>
            <a:r>
              <a:rPr lang="en-US" sz="1800" b="1" dirty="0"/>
              <a:t>Drawing</a:t>
            </a:r>
          </a:p>
          <a:p>
            <a:pPr algn="ctr"/>
            <a:endParaRPr lang="en-US" sz="1800" b="1" dirty="0"/>
          </a:p>
        </p:txBody>
      </p:sp>
      <p:sp>
        <p:nvSpPr>
          <p:cNvPr id="739352" name="Text Box 24"/>
          <p:cNvSpPr txBox="1">
            <a:spLocks noChangeArrowheads="1"/>
          </p:cNvSpPr>
          <p:nvPr/>
        </p:nvSpPr>
        <p:spPr bwMode="auto">
          <a:xfrm>
            <a:off x="1654175" y="4948220"/>
            <a:ext cx="1150938" cy="941388"/>
          </a:xfrm>
          <a:prstGeom prst="rect">
            <a:avLst/>
          </a:prstGeom>
          <a:gradFill rotWithShape="1">
            <a:gsLst>
              <a:gs pos="0">
                <a:srgbClr val="762F00"/>
              </a:gs>
              <a:gs pos="50000">
                <a:srgbClr val="FF6600"/>
              </a:gs>
              <a:gs pos="100000">
                <a:srgbClr val="762F00"/>
              </a:gs>
            </a:gsLst>
            <a:lin ang="5400000" scaled="1"/>
          </a:gradFill>
          <a:ln w="25400">
            <a:solidFill>
              <a:schemeClr val="bg1"/>
            </a:solidFill>
            <a:miter lim="800000"/>
            <a:headEnd/>
            <a:tailEnd/>
          </a:ln>
        </p:spPr>
        <p:txBody>
          <a:bodyPr lIns="91417" tIns="45709" rIns="91417" bIns="45709">
            <a:spAutoFit/>
          </a:bodyPr>
          <a:lstStyle/>
          <a:p>
            <a:pPr algn="ctr"/>
            <a:r>
              <a:rPr lang="en-US" sz="1800" b="1" dirty="0"/>
              <a:t>Typical Rebar Details</a:t>
            </a:r>
          </a:p>
        </p:txBody>
      </p:sp>
      <p:sp>
        <p:nvSpPr>
          <p:cNvPr id="739353" name="Text Box 25"/>
          <p:cNvSpPr txBox="1">
            <a:spLocks noChangeArrowheads="1"/>
          </p:cNvSpPr>
          <p:nvPr/>
        </p:nvSpPr>
        <p:spPr bwMode="auto">
          <a:xfrm>
            <a:off x="5735638" y="4945045"/>
            <a:ext cx="1150937" cy="923307"/>
          </a:xfrm>
          <a:prstGeom prst="rect">
            <a:avLst/>
          </a:prstGeom>
          <a:gradFill rotWithShape="1">
            <a:gsLst>
              <a:gs pos="0">
                <a:srgbClr val="762F00"/>
              </a:gs>
              <a:gs pos="50000">
                <a:srgbClr val="FF6600"/>
              </a:gs>
              <a:gs pos="100000">
                <a:srgbClr val="762F00"/>
              </a:gs>
            </a:gsLst>
            <a:lin ang="5400000" scaled="1"/>
          </a:gradFill>
          <a:ln w="25400">
            <a:solidFill>
              <a:schemeClr val="bg1"/>
            </a:solidFill>
            <a:miter lim="800000"/>
            <a:headEnd/>
            <a:tailEnd/>
          </a:ln>
        </p:spPr>
        <p:txBody>
          <a:bodyPr lIns="91417" tIns="45709" rIns="91417" bIns="45709">
            <a:spAutoFit/>
          </a:bodyPr>
          <a:lstStyle/>
          <a:p>
            <a:pPr algn="ctr"/>
            <a:r>
              <a:rPr lang="en-US" sz="1800" b="1" dirty="0"/>
              <a:t>3D Design</a:t>
            </a:r>
          </a:p>
          <a:p>
            <a:pPr algn="ctr"/>
            <a:r>
              <a:rPr lang="en-US" sz="1800" b="1" dirty="0"/>
              <a:t>QTO</a:t>
            </a:r>
          </a:p>
        </p:txBody>
      </p:sp>
      <p:sp>
        <p:nvSpPr>
          <p:cNvPr id="739354" name="Text Box 26"/>
          <p:cNvSpPr txBox="1">
            <a:spLocks noChangeArrowheads="1"/>
          </p:cNvSpPr>
          <p:nvPr/>
        </p:nvSpPr>
        <p:spPr bwMode="auto">
          <a:xfrm>
            <a:off x="130176" y="4492608"/>
            <a:ext cx="761701" cy="646309"/>
          </a:xfrm>
          <a:prstGeom prst="rect">
            <a:avLst/>
          </a:prstGeom>
          <a:noFill/>
          <a:ln w="9525">
            <a:noFill/>
            <a:miter lim="800000"/>
            <a:headEnd/>
            <a:tailEnd/>
          </a:ln>
        </p:spPr>
        <p:txBody>
          <a:bodyPr wrap="none" lIns="91417" tIns="45709" rIns="91417" bIns="45709">
            <a:spAutoFit/>
          </a:bodyPr>
          <a:lstStyle/>
          <a:p>
            <a:pPr>
              <a:defRPr/>
            </a:pPr>
            <a:r>
              <a:rPr lang="en-US" sz="1800" b="1" dirty="0">
                <a:solidFill>
                  <a:schemeClr val="accent2">
                    <a:lumMod val="60000"/>
                    <a:lumOff val="40000"/>
                  </a:schemeClr>
                </a:solidFill>
              </a:rPr>
              <a:t>User </a:t>
            </a:r>
          </a:p>
          <a:p>
            <a:pPr>
              <a:defRPr/>
            </a:pPr>
            <a:r>
              <a:rPr lang="en-US" sz="1800" b="1" dirty="0">
                <a:solidFill>
                  <a:schemeClr val="accent2">
                    <a:lumMod val="60000"/>
                    <a:lumOff val="40000"/>
                  </a:schemeClr>
                </a:solidFill>
              </a:rPr>
              <a:t>Input</a:t>
            </a:r>
          </a:p>
        </p:txBody>
      </p:sp>
      <p:sp>
        <p:nvSpPr>
          <p:cNvPr id="739355" name="Line 27"/>
          <p:cNvSpPr>
            <a:spLocks noChangeShapeType="1"/>
          </p:cNvSpPr>
          <p:nvPr/>
        </p:nvSpPr>
        <p:spPr bwMode="auto">
          <a:xfrm>
            <a:off x="1011240" y="4652944"/>
            <a:ext cx="2471737" cy="0"/>
          </a:xfrm>
          <a:prstGeom prst="line">
            <a:avLst/>
          </a:prstGeom>
          <a:noFill/>
          <a:ln w="44450">
            <a:solidFill>
              <a:schemeClr val="accent2">
                <a:lumMod val="60000"/>
                <a:lumOff val="40000"/>
              </a:schemeClr>
            </a:solidFill>
            <a:round/>
            <a:headEnd/>
            <a:tailEnd/>
          </a:ln>
        </p:spPr>
        <p:txBody>
          <a:bodyPr lIns="91417" tIns="45709" rIns="91417" bIns="45709"/>
          <a:lstStyle/>
          <a:p>
            <a:pPr>
              <a:defRPr/>
            </a:pPr>
            <a:endParaRPr lang="en-US" dirty="0"/>
          </a:p>
        </p:txBody>
      </p:sp>
      <p:sp>
        <p:nvSpPr>
          <p:cNvPr id="739356" name="Line 28"/>
          <p:cNvSpPr>
            <a:spLocks noChangeShapeType="1"/>
          </p:cNvSpPr>
          <p:nvPr/>
        </p:nvSpPr>
        <p:spPr bwMode="auto">
          <a:xfrm>
            <a:off x="3463925" y="4652944"/>
            <a:ext cx="0" cy="292100"/>
          </a:xfrm>
          <a:prstGeom prst="line">
            <a:avLst/>
          </a:prstGeom>
          <a:noFill/>
          <a:ln w="44450">
            <a:solidFill>
              <a:schemeClr val="accent2">
                <a:lumMod val="60000"/>
                <a:lumOff val="40000"/>
              </a:schemeClr>
            </a:solidFill>
            <a:round/>
            <a:headEnd/>
            <a:tailEnd type="triangle" w="med" len="med"/>
          </a:ln>
        </p:spPr>
        <p:txBody>
          <a:bodyPr lIns="91417" tIns="45709" rIns="91417" bIns="45709"/>
          <a:lstStyle/>
          <a:p>
            <a:pPr>
              <a:defRPr/>
            </a:pPr>
            <a:endParaRPr lang="en-US" dirty="0"/>
          </a:p>
        </p:txBody>
      </p:sp>
      <p:sp>
        <p:nvSpPr>
          <p:cNvPr id="739357" name="Line 29"/>
          <p:cNvSpPr>
            <a:spLocks noChangeShapeType="1"/>
          </p:cNvSpPr>
          <p:nvPr/>
        </p:nvSpPr>
        <p:spPr bwMode="auto">
          <a:xfrm>
            <a:off x="4953000" y="3306745"/>
            <a:ext cx="0" cy="1638300"/>
          </a:xfrm>
          <a:prstGeom prst="line">
            <a:avLst/>
          </a:prstGeom>
          <a:noFill/>
          <a:ln w="44450">
            <a:solidFill>
              <a:srgbClr val="0000FF"/>
            </a:solidFill>
            <a:round/>
            <a:headEnd/>
            <a:tailEnd type="triangle" w="med" len="med"/>
          </a:ln>
        </p:spPr>
        <p:txBody>
          <a:bodyPr lIns="91417" tIns="45709" rIns="91417" bIns="45709"/>
          <a:lstStyle/>
          <a:p>
            <a:endParaRPr lang="en-GB" dirty="0"/>
          </a:p>
        </p:txBody>
      </p:sp>
      <p:sp>
        <p:nvSpPr>
          <p:cNvPr id="739358" name="Line 30"/>
          <p:cNvSpPr>
            <a:spLocks noChangeShapeType="1"/>
          </p:cNvSpPr>
          <p:nvPr/>
        </p:nvSpPr>
        <p:spPr bwMode="auto">
          <a:xfrm>
            <a:off x="5735638" y="3306745"/>
            <a:ext cx="628650" cy="1638300"/>
          </a:xfrm>
          <a:prstGeom prst="line">
            <a:avLst/>
          </a:prstGeom>
          <a:noFill/>
          <a:ln w="44450">
            <a:solidFill>
              <a:srgbClr val="0000FF"/>
            </a:solidFill>
            <a:round/>
            <a:headEnd/>
            <a:tailEnd type="triangle" w="med" len="med"/>
          </a:ln>
        </p:spPr>
        <p:txBody>
          <a:bodyPr lIns="91417" tIns="45709" rIns="91417" bIns="45709"/>
          <a:lstStyle/>
          <a:p>
            <a:endParaRPr lang="en-GB" dirty="0"/>
          </a:p>
        </p:txBody>
      </p:sp>
      <p:sp>
        <p:nvSpPr>
          <p:cNvPr id="739359" name="Line 31"/>
          <p:cNvSpPr>
            <a:spLocks noChangeShapeType="1"/>
          </p:cNvSpPr>
          <p:nvPr/>
        </p:nvSpPr>
        <p:spPr bwMode="auto">
          <a:xfrm>
            <a:off x="6029325" y="3171807"/>
            <a:ext cx="1649413" cy="1636712"/>
          </a:xfrm>
          <a:prstGeom prst="line">
            <a:avLst/>
          </a:prstGeom>
          <a:noFill/>
          <a:ln w="44450">
            <a:solidFill>
              <a:schemeClr val="bg2"/>
            </a:solidFill>
            <a:prstDash val="sysDot"/>
            <a:round/>
            <a:headEnd/>
            <a:tailEnd type="triangle" w="med" len="med"/>
          </a:ln>
        </p:spPr>
        <p:txBody>
          <a:bodyPr lIns="91417" tIns="45709" rIns="91417" bIns="45709"/>
          <a:lstStyle/>
          <a:p>
            <a:endParaRPr lang="en-GB" dirty="0"/>
          </a:p>
        </p:txBody>
      </p:sp>
      <p:sp>
        <p:nvSpPr>
          <p:cNvPr id="739360" name="Line 32"/>
          <p:cNvSpPr>
            <a:spLocks noChangeShapeType="1"/>
          </p:cNvSpPr>
          <p:nvPr/>
        </p:nvSpPr>
        <p:spPr bwMode="auto">
          <a:xfrm flipH="1">
            <a:off x="6243638" y="2760644"/>
            <a:ext cx="1435100" cy="211138"/>
          </a:xfrm>
          <a:prstGeom prst="line">
            <a:avLst/>
          </a:prstGeom>
          <a:noFill/>
          <a:ln w="44450">
            <a:solidFill>
              <a:srgbClr val="0000FF"/>
            </a:solidFill>
            <a:round/>
            <a:headEnd/>
            <a:tailEnd type="triangle" w="med" len="med"/>
          </a:ln>
        </p:spPr>
        <p:txBody>
          <a:bodyPr lIns="91417" tIns="45709" rIns="91417" bIns="45709"/>
          <a:lstStyle/>
          <a:p>
            <a:endParaRPr lang="en-GB" dirty="0"/>
          </a:p>
        </p:txBody>
      </p:sp>
      <p:sp>
        <p:nvSpPr>
          <p:cNvPr id="739361" name="Line 33"/>
          <p:cNvSpPr>
            <a:spLocks noChangeShapeType="1"/>
          </p:cNvSpPr>
          <p:nvPr/>
        </p:nvSpPr>
        <p:spPr bwMode="auto">
          <a:xfrm>
            <a:off x="885826" y="2936858"/>
            <a:ext cx="3279775" cy="14287"/>
          </a:xfrm>
          <a:prstGeom prst="line">
            <a:avLst/>
          </a:prstGeom>
          <a:noFill/>
          <a:ln w="44450">
            <a:solidFill>
              <a:schemeClr val="accent2">
                <a:lumMod val="60000"/>
                <a:lumOff val="40000"/>
              </a:schemeClr>
            </a:solidFill>
            <a:round/>
            <a:headEnd/>
            <a:tailEnd type="triangle" w="med" len="med"/>
          </a:ln>
        </p:spPr>
        <p:txBody>
          <a:bodyPr lIns="91417" tIns="45709" rIns="91417" bIns="45709"/>
          <a:lstStyle/>
          <a:p>
            <a:pPr>
              <a:defRPr/>
            </a:pPr>
            <a:endParaRPr lang="en-US" dirty="0"/>
          </a:p>
        </p:txBody>
      </p:sp>
      <p:sp>
        <p:nvSpPr>
          <p:cNvPr id="739362" name="Text Box 34"/>
          <p:cNvSpPr txBox="1">
            <a:spLocks noChangeArrowheads="1"/>
          </p:cNvSpPr>
          <p:nvPr/>
        </p:nvSpPr>
        <p:spPr bwMode="auto">
          <a:xfrm>
            <a:off x="130176" y="2616183"/>
            <a:ext cx="761701" cy="646309"/>
          </a:xfrm>
          <a:prstGeom prst="rect">
            <a:avLst/>
          </a:prstGeom>
          <a:noFill/>
          <a:ln w="9525">
            <a:noFill/>
            <a:miter lim="800000"/>
            <a:headEnd/>
            <a:tailEnd/>
          </a:ln>
        </p:spPr>
        <p:txBody>
          <a:bodyPr wrap="none" lIns="91417" tIns="45709" rIns="91417" bIns="45709">
            <a:spAutoFit/>
          </a:bodyPr>
          <a:lstStyle/>
          <a:p>
            <a:pPr>
              <a:defRPr/>
            </a:pPr>
            <a:r>
              <a:rPr lang="en-US" sz="1800" b="1" dirty="0">
                <a:solidFill>
                  <a:schemeClr val="accent2">
                    <a:lumMod val="60000"/>
                    <a:lumOff val="40000"/>
                  </a:schemeClr>
                </a:solidFill>
              </a:rPr>
              <a:t>User </a:t>
            </a:r>
          </a:p>
          <a:p>
            <a:pPr>
              <a:defRPr/>
            </a:pPr>
            <a:r>
              <a:rPr lang="en-US" sz="1800" b="1" dirty="0">
                <a:solidFill>
                  <a:schemeClr val="accent2">
                    <a:lumMod val="60000"/>
                    <a:lumOff val="40000"/>
                  </a:schemeClr>
                </a:solidFill>
              </a:rPr>
              <a:t>Input</a:t>
            </a:r>
          </a:p>
        </p:txBody>
      </p:sp>
      <p:sp>
        <p:nvSpPr>
          <p:cNvPr id="15395" name="Line 35"/>
          <p:cNvSpPr>
            <a:spLocks noChangeShapeType="1"/>
          </p:cNvSpPr>
          <p:nvPr/>
        </p:nvSpPr>
        <p:spPr bwMode="auto">
          <a:xfrm>
            <a:off x="1060450" y="6149957"/>
            <a:ext cx="593725" cy="0"/>
          </a:xfrm>
          <a:prstGeom prst="line">
            <a:avLst/>
          </a:prstGeom>
          <a:noFill/>
          <a:ln w="44450">
            <a:solidFill>
              <a:schemeClr val="accent2">
                <a:lumMod val="60000"/>
                <a:lumOff val="40000"/>
              </a:schemeClr>
            </a:solidFill>
            <a:round/>
            <a:headEnd/>
            <a:tailEnd type="triangle" w="med" len="med"/>
          </a:ln>
        </p:spPr>
        <p:txBody>
          <a:bodyPr lIns="91417" tIns="45709" rIns="91417" bIns="45709"/>
          <a:lstStyle/>
          <a:p>
            <a:pPr>
              <a:defRPr/>
            </a:pPr>
            <a:endParaRPr lang="en-US" dirty="0"/>
          </a:p>
        </p:txBody>
      </p:sp>
      <p:sp>
        <p:nvSpPr>
          <p:cNvPr id="15396" name="Text Box 36"/>
          <p:cNvSpPr txBox="1">
            <a:spLocks noChangeArrowheads="1"/>
          </p:cNvSpPr>
          <p:nvPr/>
        </p:nvSpPr>
        <p:spPr bwMode="auto">
          <a:xfrm>
            <a:off x="1657350" y="6018195"/>
            <a:ext cx="850900" cy="274638"/>
          </a:xfrm>
          <a:prstGeom prst="rect">
            <a:avLst/>
          </a:prstGeom>
          <a:noFill/>
          <a:ln w="9525">
            <a:noFill/>
            <a:miter lim="800000"/>
            <a:headEnd/>
            <a:tailEnd/>
          </a:ln>
        </p:spPr>
        <p:txBody>
          <a:bodyPr lIns="91417" tIns="45709" rIns="91417" bIns="45709">
            <a:spAutoFit/>
          </a:bodyPr>
          <a:lstStyle/>
          <a:p>
            <a:pPr>
              <a:defRPr/>
            </a:pPr>
            <a:r>
              <a:rPr lang="en-US" sz="1200" b="1" dirty="0">
                <a:solidFill>
                  <a:schemeClr val="accent2">
                    <a:lumMod val="60000"/>
                    <a:lumOff val="40000"/>
                  </a:schemeClr>
                </a:solidFill>
              </a:rPr>
              <a:t>Manual</a:t>
            </a:r>
          </a:p>
        </p:txBody>
      </p:sp>
      <p:sp>
        <p:nvSpPr>
          <p:cNvPr id="5157" name="Line 37"/>
          <p:cNvSpPr>
            <a:spLocks noChangeShapeType="1"/>
          </p:cNvSpPr>
          <p:nvPr/>
        </p:nvSpPr>
        <p:spPr bwMode="auto">
          <a:xfrm>
            <a:off x="2692400" y="6149957"/>
            <a:ext cx="593725" cy="0"/>
          </a:xfrm>
          <a:prstGeom prst="line">
            <a:avLst/>
          </a:prstGeom>
          <a:noFill/>
          <a:ln w="44450">
            <a:solidFill>
              <a:srgbClr val="0000FF"/>
            </a:solidFill>
            <a:round/>
            <a:headEnd/>
            <a:tailEnd type="triangle" w="med" len="med"/>
          </a:ln>
        </p:spPr>
        <p:txBody>
          <a:bodyPr lIns="91417" tIns="45709" rIns="91417" bIns="45709"/>
          <a:lstStyle/>
          <a:p>
            <a:endParaRPr lang="en-GB" dirty="0"/>
          </a:p>
        </p:txBody>
      </p:sp>
      <p:sp>
        <p:nvSpPr>
          <p:cNvPr id="5158" name="Text Box 38"/>
          <p:cNvSpPr txBox="1">
            <a:spLocks noChangeArrowheads="1"/>
          </p:cNvSpPr>
          <p:nvPr/>
        </p:nvSpPr>
        <p:spPr bwMode="auto">
          <a:xfrm>
            <a:off x="3289300" y="6018195"/>
            <a:ext cx="1085850" cy="274638"/>
          </a:xfrm>
          <a:prstGeom prst="rect">
            <a:avLst/>
          </a:prstGeom>
          <a:noFill/>
          <a:ln w="9525">
            <a:noFill/>
            <a:miter lim="800000"/>
            <a:headEnd/>
            <a:tailEnd/>
          </a:ln>
        </p:spPr>
        <p:txBody>
          <a:bodyPr lIns="91417" tIns="45709" rIns="91417" bIns="45709">
            <a:spAutoFit/>
          </a:bodyPr>
          <a:lstStyle/>
          <a:p>
            <a:r>
              <a:rPr lang="en-US" sz="1200" b="1" dirty="0">
                <a:solidFill>
                  <a:srgbClr val="0000FF"/>
                </a:solidFill>
              </a:rPr>
              <a:t>Automated</a:t>
            </a:r>
          </a:p>
        </p:txBody>
      </p:sp>
      <p:sp>
        <p:nvSpPr>
          <p:cNvPr id="39"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dirty="0">
                <a:solidFill>
                  <a:schemeClr val="accent1"/>
                </a:solidFill>
              </a:rPr>
              <a:t>Overview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93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93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93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93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93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93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93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93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93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393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93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93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393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93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393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93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93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93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393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3936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393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393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93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3935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393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393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393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3935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39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3" grpId="0"/>
      <p:bldP spid="739334" grpId="0"/>
      <p:bldP spid="739335" grpId="0"/>
      <p:bldP spid="739337" grpId="0" animBg="1"/>
      <p:bldP spid="739338" grpId="0" animBg="1"/>
      <p:bldP spid="739340" grpId="0" animBg="1"/>
      <p:bldP spid="739341" grpId="0" animBg="1"/>
      <p:bldP spid="739342" grpId="0" animBg="1"/>
      <p:bldP spid="739343" grpId="0" animBg="1"/>
      <p:bldP spid="739344" grpId="0" animBg="1"/>
      <p:bldP spid="739345" grpId="0" animBg="1"/>
      <p:bldP spid="739346" grpId="0" animBg="1"/>
      <p:bldP spid="739347" grpId="0" animBg="1"/>
      <p:bldP spid="739348" grpId="0" animBg="1"/>
      <p:bldP spid="739350" grpId="0" animBg="1"/>
      <p:bldP spid="739352" grpId="0" animBg="1"/>
      <p:bldP spid="739353" grpId="0" animBg="1"/>
      <p:bldP spid="739354" grpId="0"/>
      <p:bldP spid="739357" grpId="0" animBg="1"/>
      <p:bldP spid="739358" grpId="0" animBg="1"/>
      <p:bldP spid="739359" grpId="0" animBg="1"/>
      <p:bldP spid="739360" grpId="0" animBg="1"/>
      <p:bldP spid="7393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85748" y="71415"/>
            <a:ext cx="7843838" cy="785818"/>
          </a:xfrm>
          <a:prstGeom prst="rect">
            <a:avLst/>
          </a:prstGeom>
        </p:spPr>
        <p:txBody>
          <a:bodyPr lIns="91417" tIns="45709" rIns="91417" bIns="45709"/>
          <a:lstStyle/>
          <a:p>
            <a:pPr algn="l"/>
            <a:r>
              <a:rPr lang="en-GB" sz="4800" dirty="0" smtClean="0"/>
              <a:t>The 3D Rebar Model</a:t>
            </a:r>
            <a:endParaRPr lang="en-US" sz="4800" dirty="0" smtClean="0"/>
          </a:p>
        </p:txBody>
      </p:sp>
      <p:sp>
        <p:nvSpPr>
          <p:cNvPr id="6147" name="KMA4F595B"/>
          <p:cNvSpPr>
            <a:spLocks noChangeArrowheads="1"/>
          </p:cNvSpPr>
          <p:nvPr>
            <p:custDataLst>
              <p:tags r:id="rId1"/>
            </p:custDataLst>
          </p:nvPr>
        </p:nvSpPr>
        <p:spPr bwMode="auto">
          <a:xfrm>
            <a:off x="295277" y="1000109"/>
            <a:ext cx="8162925" cy="5013680"/>
          </a:xfrm>
          <a:prstGeom prst="rect">
            <a:avLst/>
          </a:prstGeom>
          <a:noFill/>
          <a:ln w="9525">
            <a:noFill/>
            <a:miter lim="800000"/>
            <a:headEnd/>
            <a:tailEnd/>
          </a:ln>
        </p:spPr>
        <p:txBody>
          <a:bodyPr lIns="0" tIns="0" rIns="0" bIns="0">
            <a:spAutoFit/>
          </a:bodyPr>
          <a:lstStyle/>
          <a:p>
            <a:pPr>
              <a:spcBef>
                <a:spcPct val="15000"/>
              </a:spcBef>
              <a:buFont typeface="Wingdings" pitchFamily="2" charset="2"/>
              <a:buNone/>
            </a:pPr>
            <a:r>
              <a:rPr lang="en-US" sz="2000" dirty="0">
                <a:solidFill>
                  <a:schemeClr val="tx1"/>
                </a:solidFill>
              </a:rPr>
              <a:t>Revit Structure has a 3D rebar model composed </a:t>
            </a:r>
            <a:r>
              <a:rPr lang="en-US" sz="2000" dirty="0" smtClean="0">
                <a:solidFill>
                  <a:schemeClr val="tx1"/>
                </a:solidFill>
              </a:rPr>
              <a:t>of</a:t>
            </a:r>
            <a:endParaRPr lang="en-US" sz="2000" dirty="0">
              <a:solidFill>
                <a:schemeClr val="tx1"/>
              </a:solidFill>
            </a:endParaRPr>
          </a:p>
          <a:p>
            <a:pPr marL="358687" lvl="1" indent="-176169">
              <a:spcBef>
                <a:spcPct val="15000"/>
              </a:spcBef>
              <a:buFont typeface="Wingdings" pitchFamily="2" charset="2"/>
              <a:buChar char="§"/>
            </a:pPr>
            <a:r>
              <a:rPr lang="en-US" sz="1600" dirty="0">
                <a:solidFill>
                  <a:schemeClr val="tx1"/>
                </a:solidFill>
              </a:rPr>
              <a:t>Single bars</a:t>
            </a:r>
          </a:p>
          <a:p>
            <a:pPr marL="358687" lvl="1" indent="-176169">
              <a:spcBef>
                <a:spcPct val="15000"/>
              </a:spcBef>
              <a:buFont typeface="Wingdings" pitchFamily="2" charset="2"/>
              <a:buChar char="§"/>
            </a:pPr>
            <a:r>
              <a:rPr lang="en-US" sz="1600" dirty="0">
                <a:solidFill>
                  <a:schemeClr val="tx1"/>
                </a:solidFill>
              </a:rPr>
              <a:t>Sets (array of bars with rules)</a:t>
            </a:r>
          </a:p>
          <a:p>
            <a:pPr marL="358687" lvl="1" indent="-176169">
              <a:spcBef>
                <a:spcPct val="15000"/>
              </a:spcBef>
              <a:buFont typeface="Wingdings" pitchFamily="2" charset="2"/>
              <a:buChar char="§"/>
            </a:pPr>
            <a:r>
              <a:rPr lang="en-US" sz="1600" dirty="0">
                <a:solidFill>
                  <a:schemeClr val="tx1"/>
                </a:solidFill>
              </a:rPr>
              <a:t>Area reinforcement for slabs and walls</a:t>
            </a:r>
          </a:p>
          <a:p>
            <a:pPr marL="358687" lvl="1" indent="-176169">
              <a:spcBef>
                <a:spcPct val="15000"/>
              </a:spcBef>
              <a:buFont typeface="Wingdings" pitchFamily="2" charset="2"/>
              <a:buChar char="§"/>
            </a:pPr>
            <a:r>
              <a:rPr lang="en-US" sz="1600" dirty="0">
                <a:solidFill>
                  <a:schemeClr val="tx1"/>
                </a:solidFill>
              </a:rPr>
              <a:t>Path reinforcement for slabs</a:t>
            </a:r>
          </a:p>
          <a:p>
            <a:pPr>
              <a:spcBef>
                <a:spcPct val="15000"/>
              </a:spcBef>
              <a:buFont typeface="Wingdings" pitchFamily="2" charset="2"/>
              <a:buNone/>
            </a:pPr>
            <a:r>
              <a:rPr lang="en-US" sz="2000" dirty="0">
                <a:solidFill>
                  <a:schemeClr val="tx1"/>
                </a:solidFill>
              </a:rPr>
              <a:t>3D rebar model can be generated</a:t>
            </a:r>
          </a:p>
          <a:p>
            <a:pPr marL="358687" lvl="1" indent="-176169">
              <a:spcBef>
                <a:spcPct val="15000"/>
              </a:spcBef>
              <a:buFont typeface="Wingdings" pitchFamily="2" charset="2"/>
              <a:buChar char="§"/>
            </a:pPr>
            <a:r>
              <a:rPr lang="en-US" sz="1600" dirty="0">
                <a:solidFill>
                  <a:schemeClr val="tx1"/>
                </a:solidFill>
              </a:rPr>
              <a:t>Manually by user</a:t>
            </a:r>
          </a:p>
          <a:p>
            <a:pPr marL="358687" lvl="1" indent="-176169">
              <a:spcBef>
                <a:spcPct val="15000"/>
              </a:spcBef>
              <a:buFont typeface="Wingdings" pitchFamily="2" charset="2"/>
              <a:buChar char="§"/>
            </a:pPr>
            <a:r>
              <a:rPr lang="en-US" sz="1600" dirty="0">
                <a:solidFill>
                  <a:schemeClr val="tx1"/>
                </a:solidFill>
              </a:rPr>
              <a:t>Loaded from a group that defines a cage</a:t>
            </a:r>
          </a:p>
          <a:p>
            <a:pPr marL="358687" lvl="1" indent="-176169">
              <a:spcBef>
                <a:spcPct val="15000"/>
              </a:spcBef>
              <a:buFont typeface="Wingdings" pitchFamily="2" charset="2"/>
              <a:buChar char="§"/>
            </a:pPr>
            <a:r>
              <a:rPr lang="en-US" sz="1600" dirty="0">
                <a:solidFill>
                  <a:schemeClr val="tx1"/>
                </a:solidFill>
              </a:rPr>
              <a:t>Generated with the API from analysis and design software or from macros</a:t>
            </a:r>
          </a:p>
          <a:p>
            <a:pPr>
              <a:spcBef>
                <a:spcPct val="15000"/>
              </a:spcBef>
              <a:buFont typeface="Wingdings" pitchFamily="2" charset="2"/>
              <a:buNone/>
            </a:pPr>
            <a:r>
              <a:rPr lang="en-US" sz="2000" dirty="0">
                <a:solidFill>
                  <a:schemeClr val="tx1"/>
                </a:solidFill>
              </a:rPr>
              <a:t>Advantages of 3D rebar model</a:t>
            </a:r>
          </a:p>
          <a:p>
            <a:pPr marL="358687" lvl="1" indent="-176169">
              <a:spcBef>
                <a:spcPct val="15000"/>
              </a:spcBef>
              <a:buFont typeface="Wingdings" pitchFamily="2" charset="2"/>
              <a:buChar char="§"/>
            </a:pPr>
            <a:r>
              <a:rPr lang="en-US" sz="1600" dirty="0">
                <a:solidFill>
                  <a:schemeClr val="tx1"/>
                </a:solidFill>
              </a:rPr>
              <a:t>Quantities</a:t>
            </a:r>
          </a:p>
          <a:p>
            <a:pPr marL="358687" lvl="1" indent="-176169">
              <a:spcBef>
                <a:spcPct val="15000"/>
              </a:spcBef>
              <a:buFont typeface="Wingdings" pitchFamily="2" charset="2"/>
              <a:buChar char="§"/>
            </a:pPr>
            <a:r>
              <a:rPr lang="en-US" sz="1600" dirty="0">
                <a:solidFill>
                  <a:schemeClr val="tx1"/>
                </a:solidFill>
              </a:rPr>
              <a:t>Complex layout</a:t>
            </a:r>
          </a:p>
          <a:p>
            <a:pPr marL="358687" lvl="1" indent="-176169">
              <a:spcBef>
                <a:spcPct val="15000"/>
              </a:spcBef>
              <a:buFont typeface="Wingdings" pitchFamily="2" charset="2"/>
              <a:buChar char="§"/>
            </a:pPr>
            <a:r>
              <a:rPr lang="en-US" sz="1600" dirty="0">
                <a:solidFill>
                  <a:schemeClr val="tx1"/>
                </a:solidFill>
              </a:rPr>
              <a:t>Automatic reinforcement drawings</a:t>
            </a:r>
          </a:p>
          <a:p>
            <a:pPr marL="358687" lvl="1" indent="-176169">
              <a:spcBef>
                <a:spcPct val="15000"/>
              </a:spcBef>
              <a:buFont typeface="Wingdings" pitchFamily="2" charset="2"/>
              <a:buChar char="§"/>
            </a:pPr>
            <a:r>
              <a:rPr lang="en-US" sz="1600" dirty="0">
                <a:solidFill>
                  <a:schemeClr val="tx1"/>
                </a:solidFill>
              </a:rPr>
              <a:t>Basic scheduling</a:t>
            </a:r>
          </a:p>
          <a:p>
            <a:pPr>
              <a:spcBef>
                <a:spcPct val="15000"/>
              </a:spcBef>
              <a:buFont typeface="Wingdings" pitchFamily="2" charset="2"/>
              <a:buNone/>
            </a:pPr>
            <a:r>
              <a:rPr lang="en-US" sz="2000" dirty="0">
                <a:solidFill>
                  <a:schemeClr val="tx1"/>
                </a:solidFill>
              </a:rPr>
              <a:t>Scheduling is specific to each country</a:t>
            </a:r>
          </a:p>
          <a:p>
            <a:pPr marL="358687" lvl="1" indent="-176169">
              <a:spcBef>
                <a:spcPct val="15000"/>
              </a:spcBef>
              <a:buFont typeface="Wingdings" pitchFamily="2" charset="2"/>
              <a:buChar char="§"/>
            </a:pPr>
            <a:r>
              <a:rPr lang="en-US" sz="1600" dirty="0">
                <a:solidFill>
                  <a:schemeClr val="tx1"/>
                </a:solidFill>
              </a:rPr>
              <a:t>Opportunity for </a:t>
            </a:r>
            <a:r>
              <a:rPr lang="en-US" sz="1600" dirty="0" smtClean="0">
                <a:solidFill>
                  <a:schemeClr val="tx1"/>
                </a:solidFill>
              </a:rPr>
              <a:t>third party </a:t>
            </a:r>
            <a:r>
              <a:rPr lang="en-US" sz="1600" dirty="0">
                <a:solidFill>
                  <a:schemeClr val="tx1"/>
                </a:solidFill>
              </a:rPr>
              <a:t>developers to use the 3D rebar model to generate DWG schedules and import them back as a drafting view in Revit Structure</a:t>
            </a:r>
          </a:p>
        </p:txBody>
      </p:sp>
      <p:sp>
        <p:nvSpPr>
          <p:cNvPr id="4"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dirty="0">
                <a:solidFill>
                  <a:schemeClr val="accent1"/>
                </a:solidFill>
              </a:rPr>
              <a:t>Overview</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19088" y="136525"/>
            <a:ext cx="8501062" cy="1143000"/>
          </a:xfrm>
        </p:spPr>
        <p:txBody>
          <a:bodyPr/>
          <a:lstStyle/>
          <a:p>
            <a:pPr eaLnBrk="1" hangingPunct="1"/>
            <a:r>
              <a:rPr lang="en-US" dirty="0" smtClean="0"/>
              <a:t>Relationship Between Topics</a:t>
            </a:r>
            <a:endParaRPr lang="en-GB" dirty="0" smtClean="0"/>
          </a:p>
        </p:txBody>
      </p:sp>
      <p:sp>
        <p:nvSpPr>
          <p:cNvPr id="7171" name="Rectangle 3"/>
          <p:cNvSpPr>
            <a:spLocks noGrp="1" noChangeArrowheads="1"/>
          </p:cNvSpPr>
          <p:nvPr>
            <p:ph idx="1"/>
          </p:nvPr>
        </p:nvSpPr>
        <p:spPr/>
        <p:txBody>
          <a:bodyPr/>
          <a:lstStyle/>
          <a:p>
            <a:pPr eaLnBrk="1" hangingPunct="1">
              <a:buFontTx/>
              <a:buNone/>
            </a:pPr>
            <a:r>
              <a:rPr lang="en-GB" dirty="0" smtClean="0"/>
              <a:t>Rebar</a:t>
            </a:r>
          </a:p>
          <a:p>
            <a:pPr lvl="1" eaLnBrk="1" hangingPunct="1"/>
            <a:r>
              <a:rPr lang="en-GB" dirty="0" smtClean="0"/>
              <a:t>Generate rebar</a:t>
            </a:r>
          </a:p>
          <a:p>
            <a:pPr lvl="1" eaLnBrk="1" hangingPunct="1"/>
            <a:r>
              <a:rPr lang="en-GB" dirty="0" smtClean="0"/>
              <a:t>Extract rebar information</a:t>
            </a:r>
          </a:p>
          <a:p>
            <a:pPr eaLnBrk="1" hangingPunct="1">
              <a:buFontTx/>
              <a:buNone/>
            </a:pPr>
            <a:r>
              <a:rPr lang="en-GB" dirty="0" smtClean="0"/>
              <a:t>Detailing</a:t>
            </a:r>
          </a:p>
          <a:p>
            <a:pPr lvl="1" eaLnBrk="1" hangingPunct="1"/>
            <a:r>
              <a:rPr lang="en-GB" dirty="0" smtClean="0"/>
              <a:t>Generate a section view</a:t>
            </a:r>
          </a:p>
          <a:p>
            <a:pPr lvl="1" eaLnBrk="1" hangingPunct="1"/>
            <a:r>
              <a:rPr lang="en-GB" dirty="0" smtClean="0"/>
              <a:t>Generate a drafting view</a:t>
            </a:r>
          </a:p>
          <a:p>
            <a:pPr lvl="1" eaLnBrk="1" hangingPunct="1"/>
            <a:r>
              <a:rPr lang="en-GB" dirty="0" smtClean="0"/>
              <a:t>Create a sheet</a:t>
            </a:r>
          </a:p>
          <a:p>
            <a:pPr lvl="1" eaLnBrk="1" hangingPunct="1"/>
            <a:r>
              <a:rPr lang="en-GB" dirty="0" smtClean="0"/>
              <a:t>Import and export dwg</a:t>
            </a:r>
          </a:p>
          <a:p>
            <a:pPr lvl="1" eaLnBrk="1" hangingPunct="1"/>
            <a:r>
              <a:rPr lang="en-GB" dirty="0" smtClean="0"/>
              <a:t>Add text, dimensioning and annotations</a:t>
            </a:r>
          </a:p>
        </p:txBody>
      </p:sp>
      <p:sp>
        <p:nvSpPr>
          <p:cNvPr id="4"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dirty="0">
                <a:solidFill>
                  <a:schemeClr val="accent1"/>
                </a:solidFill>
              </a:rPr>
              <a:t>Overview</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Rebar</a:t>
            </a:r>
            <a:endParaRPr lang="en-GB" dirty="0"/>
          </a:p>
        </p:txBody>
      </p:sp>
      <p:sp>
        <p:nvSpPr>
          <p:cNvPr id="3" name="Subtitle 2"/>
          <p:cNvSpPr>
            <a:spLocks noGrp="1"/>
          </p:cNvSpPr>
          <p:nvPr>
            <p:ph type="subTitle" sz="quarter" idx="1"/>
          </p:nvPr>
        </p:nvSpPr>
        <p:spPr/>
        <p:txBody>
          <a:bodyPr/>
          <a:lstStyle/>
          <a:p>
            <a:endParaRPr lang="en-GB"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19088" y="136525"/>
            <a:ext cx="8501062" cy="1143000"/>
          </a:xfrm>
        </p:spPr>
        <p:txBody>
          <a:bodyPr/>
          <a:lstStyle/>
          <a:p>
            <a:pPr eaLnBrk="1" hangingPunct="1"/>
            <a:r>
              <a:rPr lang="en-GB" dirty="0" smtClean="0"/>
              <a:t>Rebar</a:t>
            </a:r>
          </a:p>
        </p:txBody>
      </p:sp>
      <p:sp>
        <p:nvSpPr>
          <p:cNvPr id="7171" name="Rectangle 3"/>
          <p:cNvSpPr>
            <a:spLocks noGrp="1" noChangeArrowheads="1"/>
          </p:cNvSpPr>
          <p:nvPr>
            <p:ph idx="1"/>
          </p:nvPr>
        </p:nvSpPr>
        <p:spPr>
          <a:xfrm>
            <a:off x="311782" y="1076261"/>
            <a:ext cx="8339454" cy="3352873"/>
          </a:xfrm>
        </p:spPr>
        <p:txBody>
          <a:bodyPr/>
          <a:lstStyle/>
          <a:p>
            <a:pPr lvl="1" eaLnBrk="1" hangingPunct="1"/>
            <a:r>
              <a:rPr lang="en-GB" sz="3200" dirty="0" smtClean="0"/>
              <a:t>Generate rebar</a:t>
            </a:r>
          </a:p>
          <a:p>
            <a:pPr lvl="1" eaLnBrk="1" hangingPunct="1"/>
            <a:r>
              <a:rPr lang="en-GB" sz="3200" dirty="0" smtClean="0"/>
              <a:t>Extract rebar information</a:t>
            </a:r>
          </a:p>
        </p:txBody>
      </p:sp>
      <p:sp>
        <p:nvSpPr>
          <p:cNvPr id="4"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US" sz="1600" dirty="0" smtClean="0">
                <a:solidFill>
                  <a:schemeClr val="accent1"/>
                </a:solidFill>
              </a:rPr>
              <a:t>Rebar</a:t>
            </a:r>
            <a:endParaRPr lang="en-GB" sz="1600" dirty="0">
              <a:solidFill>
                <a:schemeClr val="accent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19088" y="136525"/>
            <a:ext cx="8824912" cy="1143000"/>
          </a:xfrm>
        </p:spPr>
        <p:txBody>
          <a:bodyPr/>
          <a:lstStyle/>
          <a:p>
            <a:pPr eaLnBrk="1" hangingPunct="1"/>
            <a:r>
              <a:rPr lang="en-GB" sz="4400" dirty="0" smtClean="0"/>
              <a:t>Generate Beam or Column Rebar</a:t>
            </a:r>
          </a:p>
        </p:txBody>
      </p:sp>
      <p:sp>
        <p:nvSpPr>
          <p:cNvPr id="8195" name="Rectangle 3"/>
          <p:cNvSpPr>
            <a:spLocks noGrp="1" noChangeArrowheads="1"/>
          </p:cNvSpPr>
          <p:nvPr>
            <p:ph idx="1"/>
          </p:nvPr>
        </p:nvSpPr>
        <p:spPr>
          <a:xfrm>
            <a:off x="319090" y="1279526"/>
            <a:ext cx="8574087" cy="2578102"/>
          </a:xfrm>
        </p:spPr>
        <p:txBody>
          <a:bodyPr/>
          <a:lstStyle/>
          <a:p>
            <a:pPr marL="92052" indent="-92052"/>
            <a:r>
              <a:rPr lang="en-GB" sz="2400" dirty="0" smtClean="0"/>
              <a:t>Sample: Reinforcement</a:t>
            </a:r>
            <a:endParaRPr lang="en-US" sz="2400" dirty="0" smtClean="0"/>
          </a:p>
          <a:p>
            <a:pPr marL="449153" lvl="1" indent="-177756"/>
            <a:r>
              <a:rPr lang="en-US" sz="1600" noProof="1" smtClean="0"/>
              <a:t>Create reinforcement rebars</a:t>
            </a:r>
            <a:r>
              <a:rPr lang="en-US" altLang="ja-JP" sz="1600" dirty="0" smtClean="0">
                <a:ea typeface="ＭＳ Ｐゴシック" pitchFamily="34" charset="-128"/>
              </a:rPr>
              <a:t> in s</a:t>
            </a:r>
            <a:r>
              <a:rPr lang="en-US" sz="1600" noProof="1" smtClean="0"/>
              <a:t>elected </a:t>
            </a:r>
            <a:r>
              <a:rPr lang="en-US" altLang="ja-JP" sz="1600" dirty="0" smtClean="0">
                <a:ea typeface="ＭＳ Ｐゴシック" pitchFamily="34" charset="-128"/>
              </a:rPr>
              <a:t>non-reinforced c</a:t>
            </a:r>
            <a:r>
              <a:rPr lang="en-US" sz="1600" noProof="1" smtClean="0"/>
              <a:t>oncrete beam or column</a:t>
            </a:r>
            <a:endParaRPr lang="en-US" altLang="ja-JP" sz="1600" dirty="0" smtClean="0">
              <a:ea typeface="ＭＳ Ｐゴシック" pitchFamily="34" charset="-128"/>
            </a:endParaRPr>
          </a:p>
          <a:p>
            <a:pPr marL="449153" lvl="1" indent="-177756"/>
            <a:r>
              <a:rPr lang="en-US" sz="1600" noProof="1" smtClean="0"/>
              <a:t>Beam rebar</a:t>
            </a:r>
            <a:r>
              <a:rPr lang="en-US" altLang="ja-JP" sz="1600" dirty="0" smtClean="0">
                <a:ea typeface="ＭＳ Ｐゴシック" pitchFamily="34" charset="-128"/>
              </a:rPr>
              <a:t>: </a:t>
            </a:r>
            <a:r>
              <a:rPr lang="en-US" sz="1600" noProof="1" smtClean="0"/>
              <a:t>top, bottom </a:t>
            </a:r>
            <a:r>
              <a:rPr lang="en-US" altLang="ja-JP" sz="1600" dirty="0" smtClean="0">
                <a:ea typeface="ＭＳ Ｐゴシック" pitchFamily="34" charset="-128"/>
              </a:rPr>
              <a:t>or </a:t>
            </a:r>
            <a:r>
              <a:rPr lang="en-US" sz="1600" noProof="1" smtClean="0"/>
              <a:t>transverse</a:t>
            </a:r>
            <a:endParaRPr lang="en-US" altLang="ja-JP" sz="1600" dirty="0" smtClean="0">
              <a:ea typeface="ＭＳ Ｐゴシック" pitchFamily="34" charset="-128"/>
            </a:endParaRPr>
          </a:p>
          <a:p>
            <a:pPr marL="449153" lvl="1" indent="-177756"/>
            <a:r>
              <a:rPr lang="en-US" sz="1600" noProof="1" smtClean="0"/>
              <a:t>Column rebar: transverse </a:t>
            </a:r>
            <a:r>
              <a:rPr lang="en-US" altLang="ja-JP" sz="1600" dirty="0" smtClean="0">
                <a:ea typeface="ＭＳ Ｐゴシック" pitchFamily="34" charset="-128"/>
              </a:rPr>
              <a:t>or </a:t>
            </a:r>
            <a:r>
              <a:rPr lang="en-US" sz="1600" noProof="1" smtClean="0"/>
              <a:t>vertical</a:t>
            </a:r>
            <a:endParaRPr lang="en-GB" sz="1600" dirty="0" smtClean="0"/>
          </a:p>
          <a:p>
            <a:pPr marL="92052" indent="-92052"/>
            <a:r>
              <a:rPr lang="en-GB" sz="2400" dirty="0" smtClean="0"/>
              <a:t>Class</a:t>
            </a:r>
          </a:p>
          <a:p>
            <a:pPr lvl="2" eaLnBrk="1" hangingPunct="1">
              <a:buFont typeface="Wingdings" pitchFamily="2" charset="2"/>
              <a:buNone/>
            </a:pPr>
            <a:r>
              <a:rPr lang="en-GB" b="1" dirty="0" smtClean="0">
                <a:latin typeface="Courier New" pitchFamily="49" charset="0"/>
              </a:rPr>
              <a:t>Autodesk.Revit.Elements.Rebar</a:t>
            </a:r>
          </a:p>
          <a:p>
            <a:pPr marL="92052" indent="-92052"/>
            <a:r>
              <a:rPr lang="en-GB" sz="2400" dirty="0" smtClean="0"/>
              <a:t>Method</a:t>
            </a:r>
          </a:p>
        </p:txBody>
      </p:sp>
      <p:sp>
        <p:nvSpPr>
          <p:cNvPr id="8196" name="Text Box 4"/>
          <p:cNvSpPr txBox="1">
            <a:spLocks noChangeArrowheads="1"/>
          </p:cNvSpPr>
          <p:nvPr/>
        </p:nvSpPr>
        <p:spPr bwMode="auto">
          <a:xfrm>
            <a:off x="7019926" y="136527"/>
            <a:ext cx="2016125" cy="248785"/>
          </a:xfrm>
          <a:prstGeom prst="rect">
            <a:avLst/>
          </a:prstGeom>
          <a:noFill/>
          <a:ln w="9525" algn="ctr">
            <a:noFill/>
            <a:miter lim="800000"/>
            <a:headEnd/>
            <a:tailEnd/>
          </a:ln>
        </p:spPr>
        <p:txBody>
          <a:bodyPr lIns="0" tIns="0" rIns="0" bIns="0">
            <a:spAutoFit/>
          </a:bodyPr>
          <a:lstStyle/>
          <a:p>
            <a:pPr algn="r">
              <a:spcBef>
                <a:spcPct val="50000"/>
              </a:spcBef>
            </a:pPr>
            <a:r>
              <a:rPr lang="en-GB" sz="1600" dirty="0">
                <a:solidFill>
                  <a:schemeClr val="accent1"/>
                </a:solidFill>
              </a:rPr>
              <a:t>Rebar</a:t>
            </a:r>
          </a:p>
        </p:txBody>
      </p:sp>
      <p:sp>
        <p:nvSpPr>
          <p:cNvPr id="5" name="Rounded Rectangle 4"/>
          <p:cNvSpPr/>
          <p:nvPr/>
        </p:nvSpPr>
        <p:spPr bwMode="auto">
          <a:xfrm>
            <a:off x="319089" y="4000504"/>
            <a:ext cx="8574087" cy="717476"/>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wrap="square" lIns="46788" tIns="46788" rIns="46788" bIns="46788" anchor="ctr">
            <a:spAutoFit/>
          </a:bodyPr>
          <a:lstStyle/>
          <a:p>
            <a:pPr>
              <a:buFont typeface="Wingdings" pitchFamily="2" charset="2"/>
              <a:buNone/>
            </a:pPr>
            <a:r>
              <a:rPr lang="en-GB" sz="1200" b="1" dirty="0" smtClean="0">
                <a:solidFill>
                  <a:srgbClr val="00B050"/>
                </a:solidFill>
                <a:latin typeface="Courier New" pitchFamily="49" charset="0"/>
              </a:rPr>
              <a:t>// </a:t>
            </a:r>
            <a:r>
              <a:rPr lang="en-GB" sz="1200" b="1" dirty="0">
                <a:solidFill>
                  <a:srgbClr val="00B050"/>
                </a:solidFill>
                <a:latin typeface="Courier New" pitchFamily="49" charset="0"/>
              </a:rPr>
              <a:t>for </a:t>
            </a:r>
            <a:r>
              <a:rPr lang="en-GB" sz="1200" b="1" dirty="0" smtClean="0">
                <a:solidFill>
                  <a:srgbClr val="00B050"/>
                </a:solidFill>
                <a:latin typeface="Courier New" pitchFamily="49" charset="0"/>
              </a:rPr>
              <a:t>creation</a:t>
            </a:r>
            <a:endParaRPr lang="en-GB" sz="1200" b="1" dirty="0">
              <a:solidFill>
                <a:srgbClr val="00B050"/>
              </a:solidFill>
              <a:latin typeface="Courier New" pitchFamily="49" charset="0"/>
            </a:endParaRPr>
          </a:p>
          <a:p>
            <a:pPr>
              <a:buFont typeface="Wingdings" pitchFamily="2" charset="2"/>
              <a:buNone/>
            </a:pPr>
            <a:r>
              <a:rPr lang="en-GB" sz="1200" b="1" dirty="0">
                <a:solidFill>
                  <a:schemeClr val="tx1"/>
                </a:solidFill>
                <a:latin typeface="Courier New" pitchFamily="49" charset="0"/>
              </a:rPr>
              <a:t>Rebar createdRebar = rvtDoc.</a:t>
            </a:r>
            <a:r>
              <a:rPr lang="en-GB" sz="1200" b="1" dirty="0">
                <a:solidFill>
                  <a:srgbClr val="C00000"/>
                </a:solidFill>
                <a:latin typeface="Courier New" pitchFamily="49" charset="0"/>
              </a:rPr>
              <a:t>Create.NewRebar</a:t>
            </a:r>
            <a:r>
              <a:rPr lang="en-GB" sz="1200" b="1" dirty="0">
                <a:solidFill>
                  <a:schemeClr val="tx1"/>
                </a:solidFill>
                <a:latin typeface="Courier New" pitchFamily="49" charset="0"/>
              </a:rPr>
              <a:t>( rebarType, startHook, endHook, m_hostObject, </a:t>
            </a:r>
          </a:p>
          <a:p>
            <a:pPr>
              <a:buFont typeface="Wingdings" pitchFamily="2" charset="2"/>
              <a:buNone/>
            </a:pPr>
            <a:r>
              <a:rPr lang="en-GB" sz="1200" b="1" dirty="0">
                <a:solidFill>
                  <a:schemeClr val="tx1"/>
                </a:solidFill>
                <a:latin typeface="Courier New" pitchFamily="49" charset="0"/>
              </a:rPr>
              <a:t>  ref origin, ref normal, curves, </a:t>
            </a:r>
            <a:r>
              <a:rPr lang="en-GB" sz="1200" b="1" dirty="0" smtClean="0">
                <a:solidFill>
                  <a:schemeClr val="tx1"/>
                </a:solidFill>
                <a:latin typeface="Courier New" pitchFamily="49" charset="0"/>
              </a:rPr>
              <a:t>(</a:t>
            </a:r>
            <a:r>
              <a:rPr lang="en-GB" sz="1200" b="1" dirty="0">
                <a:solidFill>
                  <a:schemeClr val="tx1"/>
                </a:solidFill>
                <a:latin typeface="Courier New" pitchFamily="49" charset="0"/>
              </a:rPr>
              <a:t>int)startOrient, (int)endOrient </a:t>
            </a:r>
            <a:r>
              <a:rPr lang="en-GB" sz="1200" b="1" dirty="0" smtClean="0">
                <a:solidFill>
                  <a:schemeClr val="tx1"/>
                </a:solidFill>
                <a:latin typeface="Courier New" pitchFamily="49" charset="0"/>
              </a:rPr>
              <a:t>);</a:t>
            </a:r>
            <a:endParaRPr lang="en-GB" sz="1200" b="1" dirty="0">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AINBULLET" val="True"/>
</p:tagLst>
</file>

<file path=ppt/theme/theme1.xml><?xml version="1.0" encoding="utf-8"?>
<a:theme xmlns:a="http://schemas.openxmlformats.org/drawingml/2006/main" name="Tex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3928</Words>
  <PresentationFormat>On-screen Show (4:3)</PresentationFormat>
  <Paragraphs>535</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Text Slide</vt:lpstr>
      <vt:lpstr>Reinforce Your Design: Revit Structure API  for Rebar and Detailing</vt:lpstr>
      <vt:lpstr>About the Presenter</vt:lpstr>
      <vt:lpstr>Agenda</vt:lpstr>
      <vt:lpstr>Revit Structure Rebar Workflow</vt:lpstr>
      <vt:lpstr>The 3D Rebar Model</vt:lpstr>
      <vt:lpstr>Relationship Between Topics</vt:lpstr>
      <vt:lpstr>Rebar</vt:lpstr>
      <vt:lpstr>Rebar</vt:lpstr>
      <vt:lpstr>Generate Beam or Column Rebar</vt:lpstr>
      <vt:lpstr>Reinforcement Implementation</vt:lpstr>
      <vt:lpstr>Generate Rebar Demo</vt:lpstr>
      <vt:lpstr>Generate Floor or Wall Rebar</vt:lpstr>
      <vt:lpstr>Extract Rebar Information</vt:lpstr>
      <vt:lpstr>Rebar Information Demo</vt:lpstr>
      <vt:lpstr>Detailing</vt:lpstr>
      <vt:lpstr>Detailing</vt:lpstr>
      <vt:lpstr>Generate Section View</vt:lpstr>
      <vt:lpstr>Generate Section View Demo</vt:lpstr>
      <vt:lpstr>Generate Drafting View</vt:lpstr>
      <vt:lpstr>Import DWG</vt:lpstr>
      <vt:lpstr>Export DWG</vt:lpstr>
      <vt:lpstr>Import and export DWG Demo</vt:lpstr>
      <vt:lpstr>Create New dimensioning</vt:lpstr>
      <vt:lpstr>Dimensioning Reference Array</vt:lpstr>
      <vt:lpstr>Dimension Creation Tips</vt:lpstr>
      <vt:lpstr>Rebar dimensioning</vt:lpstr>
      <vt:lpstr>Add Tags</vt:lpstr>
      <vt:lpstr>Add Text</vt:lpstr>
      <vt:lpstr>Learning More</vt:lpstr>
      <vt:lpstr>Thank you very much! </vt:lpstr>
      <vt:lpstr>End of Presentation</vt:lpstr>
    </vt:vector>
  </TitlesOfParts>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RST API for Rebar and Detailing</dc:title>
  <dc:subject>Revit API</dc:subject>
  <dc:creator>Jeremy Tammik, DevTech, Autodesk</dc:creator>
  <cp:lastModifiedBy>tammikj</cp:lastModifiedBy>
  <cp:revision>523</cp:revision>
  <dcterms:modified xsi:type="dcterms:W3CDTF">2008-05-07T08:03:47Z</dcterms:modified>
</cp:coreProperties>
</file>