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37"/>
  </p:notesMasterIdLst>
  <p:handoutMasterIdLst>
    <p:handoutMasterId r:id="rId38"/>
  </p:handoutMasterIdLst>
  <p:sldIdLst>
    <p:sldId id="670" r:id="rId2"/>
    <p:sldId id="672" r:id="rId3"/>
    <p:sldId id="648" r:id="rId4"/>
    <p:sldId id="660" r:id="rId5"/>
    <p:sldId id="545" r:id="rId6"/>
    <p:sldId id="644" r:id="rId7"/>
    <p:sldId id="645" r:id="rId8"/>
    <p:sldId id="541" r:id="rId9"/>
    <p:sldId id="674" r:id="rId10"/>
    <p:sldId id="542" r:id="rId11"/>
    <p:sldId id="671" r:id="rId12"/>
    <p:sldId id="632" r:id="rId13"/>
    <p:sldId id="650" r:id="rId14"/>
    <p:sldId id="651" r:id="rId15"/>
    <p:sldId id="661" r:id="rId16"/>
    <p:sldId id="665" r:id="rId17"/>
    <p:sldId id="667" r:id="rId18"/>
    <p:sldId id="668" r:id="rId19"/>
    <p:sldId id="633" r:id="rId20"/>
    <p:sldId id="535" r:id="rId21"/>
    <p:sldId id="634" r:id="rId22"/>
    <p:sldId id="646" r:id="rId23"/>
    <p:sldId id="647" r:id="rId24"/>
    <p:sldId id="662" r:id="rId25"/>
    <p:sldId id="663" r:id="rId26"/>
    <p:sldId id="664" r:id="rId27"/>
    <p:sldId id="536" r:id="rId28"/>
    <p:sldId id="657" r:id="rId29"/>
    <p:sldId id="465" r:id="rId30"/>
    <p:sldId id="666" r:id="rId31"/>
    <p:sldId id="673" r:id="rId32"/>
    <p:sldId id="658" r:id="rId33"/>
    <p:sldId id="659" r:id="rId34"/>
    <p:sldId id="643" r:id="rId35"/>
    <p:sldId id="275" r:id="rId36"/>
  </p:sldIdLst>
  <p:sldSz cx="9144000" cy="6858000" type="screen4x3"/>
  <p:notesSz cx="6934200" cy="9220200"/>
  <p:defaultTex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CC0099"/>
    <a:srgbClr val="993300"/>
    <a:srgbClr val="FFCC00"/>
    <a:srgbClr val="DDDDDD"/>
    <a:srgbClr val="5F5F5F"/>
    <a:srgbClr val="009999"/>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7791" autoAdjust="0"/>
    <p:restoredTop sz="81378" autoAdjust="0"/>
  </p:normalViewPr>
  <p:slideViewPr>
    <p:cSldViewPr snapToObjects="1">
      <p:cViewPr varScale="1">
        <p:scale>
          <a:sx n="76" d="100"/>
          <a:sy n="76" d="100"/>
        </p:scale>
        <p:origin x="-5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92"/>
    </p:cViewPr>
  </p:sorterViewPr>
  <p:notesViewPr>
    <p:cSldViewPr snapToObjects="1">
      <p:cViewPr varScale="1">
        <p:scale>
          <a:sx n="59" d="100"/>
          <a:sy n="59" d="100"/>
        </p:scale>
        <p:origin x="-1644" y="-90"/>
      </p:cViewPr>
      <p:guideLst>
        <p:guide orient="horz" pos="2904"/>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RevitAPI%202008\Events\AEC%20DevCamp\Revit%20Element%20List\RevitElementsRaw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plotArea>
      <c:layout/>
      <c:pieChart>
        <c:varyColors val="1"/>
        <c:ser>
          <c:idx val="0"/>
          <c:order val="0"/>
          <c:cat>
            <c:strRef>
              <c:f>'Pie Chart'!$A$1:$A$52</c:f>
              <c:strCache>
                <c:ptCount val="52"/>
                <c:pt idx="0">
                  <c:v> Element</c:v>
                </c:pt>
                <c:pt idx="1">
                  <c:v> FamilySymbol</c:v>
                </c:pt>
                <c:pt idx="2">
                  <c:v> MaterialOther</c:v>
                </c:pt>
                <c:pt idx="3">
                  <c:v> Symbol</c:v>
                </c:pt>
                <c:pt idx="4">
                  <c:v> Dimension</c:v>
                </c:pt>
                <c:pt idx="5">
                  <c:v> Family</c:v>
                </c:pt>
                <c:pt idx="6">
                  <c:v> FillPattern</c:v>
                </c:pt>
                <c:pt idx="7">
                  <c:v> ModelLine</c:v>
                </c:pt>
                <c:pt idx="8">
                  <c:v> WallType</c:v>
                </c:pt>
                <c:pt idx="9">
                  <c:v> DetailLine</c:v>
                </c:pt>
                <c:pt idx="10">
                  <c:v> SketchPlane</c:v>
                </c:pt>
                <c:pt idx="11">
                  <c:v> HostObjAttributes</c:v>
                </c:pt>
                <c:pt idx="12">
                  <c:v> LinePattern</c:v>
                </c:pt>
                <c:pt idx="13">
                  <c:v> FamilyInstance</c:v>
                </c:pt>
                <c:pt idx="14">
                  <c:v> Sketch</c:v>
                </c:pt>
                <c:pt idx="15">
                  <c:v> DimensionType</c:v>
                </c:pt>
                <c:pt idx="16">
                  <c:v> SpotDimensionType</c:v>
                </c:pt>
                <c:pt idx="17">
                  <c:v> View</c:v>
                </c:pt>
                <c:pt idx="18">
                  <c:v> TextNoteType</c:v>
                </c:pt>
                <c:pt idx="19">
                  <c:v> FloorType</c:v>
                </c:pt>
                <c:pt idx="20">
                  <c:v> ViewPlan</c:v>
                </c:pt>
                <c:pt idx="21">
                  <c:v> GroupType</c:v>
                </c:pt>
                <c:pt idx="22">
                  <c:v> Wall</c:v>
                </c:pt>
                <c:pt idx="23">
                  <c:v> RoomTagType</c:v>
                </c:pt>
                <c:pt idx="24">
                  <c:v> AnnotationSymbolType</c:v>
                </c:pt>
                <c:pt idx="25">
                  <c:v> ContFootingType</c:v>
                </c:pt>
                <c:pt idx="26">
                  <c:v> DetailArc</c:v>
                </c:pt>
                <c:pt idx="27">
                  <c:v> Group</c:v>
                </c:pt>
                <c:pt idx="28">
                  <c:v> IndependentTag</c:v>
                </c:pt>
                <c:pt idx="29">
                  <c:v> Level</c:v>
                </c:pt>
                <c:pt idx="30">
                  <c:v> Phase</c:v>
                </c:pt>
                <c:pt idx="31">
                  <c:v> TextNote</c:v>
                </c:pt>
                <c:pt idx="32">
                  <c:v> View3D</c:v>
                </c:pt>
                <c:pt idx="33">
                  <c:v> AnnotationSymbol</c:v>
                </c:pt>
                <c:pt idx="34">
                  <c:v> BeamSystemType</c:v>
                </c:pt>
                <c:pt idx="35">
                  <c:v> DetailNurbSpline</c:v>
                </c:pt>
                <c:pt idx="36">
                  <c:v> Floor</c:v>
                </c:pt>
                <c:pt idx="37">
                  <c:v> gbXMLParamElem</c:v>
                </c:pt>
                <c:pt idx="38">
                  <c:v> Grid</c:v>
                </c:pt>
                <c:pt idx="39">
                  <c:v> GridType</c:v>
                </c:pt>
                <c:pt idx="40">
                  <c:v> LevelType</c:v>
                </c:pt>
                <c:pt idx="41">
                  <c:v> MaterialSteel</c:v>
                </c:pt>
                <c:pt idx="42">
                  <c:v> Opening</c:v>
                </c:pt>
                <c:pt idx="43">
                  <c:v> ProjectInfo</c:v>
                </c:pt>
                <c:pt idx="44">
                  <c:v> ProjectLocation</c:v>
                </c:pt>
                <c:pt idx="45">
                  <c:v> ProjectUnit</c:v>
                </c:pt>
                <c:pt idx="46">
                  <c:v> ReferencePlane</c:v>
                </c:pt>
                <c:pt idx="47">
                  <c:v> Room</c:v>
                </c:pt>
                <c:pt idx="48">
                  <c:v> RoomTag</c:v>
                </c:pt>
                <c:pt idx="49">
                  <c:v> SiteLocation</c:v>
                </c:pt>
                <c:pt idx="50">
                  <c:v> SpotDimension</c:v>
                </c:pt>
                <c:pt idx="51">
                  <c:v> ViewDrafting</c:v>
                </c:pt>
              </c:strCache>
            </c:strRef>
          </c:cat>
          <c:val>
            <c:numRef>
              <c:f>'Pie Chart'!$B$1:$B$52</c:f>
              <c:numCache>
                <c:formatCode>General</c:formatCode>
                <c:ptCount val="52"/>
                <c:pt idx="0">
                  <c:v>1509</c:v>
                </c:pt>
                <c:pt idx="1">
                  <c:v>111</c:v>
                </c:pt>
                <c:pt idx="2">
                  <c:v>101</c:v>
                </c:pt>
                <c:pt idx="3">
                  <c:v>91</c:v>
                </c:pt>
                <c:pt idx="4">
                  <c:v>90</c:v>
                </c:pt>
                <c:pt idx="5">
                  <c:v>56</c:v>
                </c:pt>
                <c:pt idx="6">
                  <c:v>47</c:v>
                </c:pt>
                <c:pt idx="7">
                  <c:v>45</c:v>
                </c:pt>
                <c:pt idx="8">
                  <c:v>26</c:v>
                </c:pt>
                <c:pt idx="9">
                  <c:v>25</c:v>
                </c:pt>
                <c:pt idx="10">
                  <c:v>25</c:v>
                </c:pt>
                <c:pt idx="11">
                  <c:v>18</c:v>
                </c:pt>
                <c:pt idx="12">
                  <c:v>17</c:v>
                </c:pt>
                <c:pt idx="13">
                  <c:v>10</c:v>
                </c:pt>
                <c:pt idx="14">
                  <c:v>9</c:v>
                </c:pt>
                <c:pt idx="15">
                  <c:v>8</c:v>
                </c:pt>
                <c:pt idx="16">
                  <c:v>8</c:v>
                </c:pt>
                <c:pt idx="17">
                  <c:v>8</c:v>
                </c:pt>
                <c:pt idx="18">
                  <c:v>7</c:v>
                </c:pt>
                <c:pt idx="19">
                  <c:v>5</c:v>
                </c:pt>
                <c:pt idx="20">
                  <c:v>5</c:v>
                </c:pt>
                <c:pt idx="21">
                  <c:v>4</c:v>
                </c:pt>
                <c:pt idx="22">
                  <c:v>4</c:v>
                </c:pt>
                <c:pt idx="23">
                  <c:v>3</c:v>
                </c:pt>
                <c:pt idx="24">
                  <c:v>2</c:v>
                </c:pt>
                <c:pt idx="25">
                  <c:v>2</c:v>
                </c:pt>
                <c:pt idx="26">
                  <c:v>2</c:v>
                </c:pt>
                <c:pt idx="27">
                  <c:v>2</c:v>
                </c:pt>
                <c:pt idx="28">
                  <c:v>2</c:v>
                </c:pt>
                <c:pt idx="29">
                  <c:v>2</c:v>
                </c:pt>
                <c:pt idx="30">
                  <c:v>2</c:v>
                </c:pt>
                <c:pt idx="31">
                  <c:v>2</c:v>
                </c:pt>
                <c:pt idx="32">
                  <c:v>2</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numCache>
            </c:numRef>
          </c:val>
        </c:ser>
        <c:firstSliceAng val="0"/>
      </c:pieChart>
    </c:plotArea>
    <c:legend>
      <c:legendPos val="r"/>
      <c:txPr>
        <a:bodyPr/>
        <a:lstStyle/>
        <a:p>
          <a:pPr>
            <a:defRPr lang="en-US"/>
          </a:pPr>
          <a:endParaRPr lang="en-US"/>
        </a:p>
      </c:txPr>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fld id="{7458882C-23CC-46B6-8FBD-695FBD7F4F4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endParaRPr lang="en-US"/>
          </a:p>
        </p:txBody>
      </p:sp>
      <p:sp>
        <p:nvSpPr>
          <p:cNvPr id="38916" name="Rectangle 4"/>
          <p:cNvSpPr>
            <a:spLocks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fld id="{59190FDA-9CCC-43BF-93B2-237A32018D0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39"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a:noFill/>
        </p:spPr>
        <p:txBody>
          <a:bodyPr/>
          <a:lstStyle/>
          <a:p>
            <a:fld id="{9C1EDA2F-95A7-4DC4-8BA6-F3570EEDF600}"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78020A8-DB4D-430F-8FAF-D2774D94856C}" type="slidenum">
              <a:rPr lang="en-US"/>
              <a:pPr/>
              <a:t>11</a:t>
            </a:fld>
            <a:endParaRPr lang="en-US"/>
          </a:p>
        </p:txBody>
      </p:sp>
      <p:sp>
        <p:nvSpPr>
          <p:cNvPr id="49155" name="Rectangle 2"/>
          <p:cNvSpPr>
            <a:spLocks noChangeArrowheads="1" noTextEdit="1"/>
          </p:cNvSpPr>
          <p:nvPr>
            <p:ph type="sldImg"/>
          </p:nvPr>
        </p:nvSpPr>
        <p:spPr>
          <a:xfrm>
            <a:off x="1716088" y="692150"/>
            <a:ext cx="3597275" cy="2698750"/>
          </a:xfrm>
          <a:ln/>
        </p:spPr>
      </p:sp>
      <p:sp>
        <p:nvSpPr>
          <p:cNvPr id="49156" name="Rectangle 3"/>
          <p:cNvSpPr>
            <a:spLocks noGrp="1" noChangeArrowheads="1"/>
          </p:cNvSpPr>
          <p:nvPr>
            <p:ph type="body" idx="1"/>
          </p:nvPr>
        </p:nvSpPr>
        <p:spPr>
          <a:noFill/>
          <a:ln/>
        </p:spPr>
        <p:txBody>
          <a:bodyPr/>
          <a:lstStyle/>
          <a:p>
            <a:pPr eaLnBrk="1" hangingPunct="1"/>
            <a:r>
              <a:rPr lang="en-GB" smtClean="0"/>
              <a:t>This is a subset selected from the Revit object model.</a:t>
            </a:r>
          </a:p>
          <a:p>
            <a:pPr eaLnBrk="1" hangingPunct="1"/>
            <a:r>
              <a:rPr lang="en-GB" smtClean="0"/>
              <a:t>Some of the interesting classes have been highlighted, and the list has been split into several sublists at crucial points.</a:t>
            </a:r>
          </a:p>
          <a:p>
            <a:pPr eaLnBrk="1" hangingPunct="1"/>
            <a:r>
              <a:rPr lang="en-GB" smtClean="0"/>
              <a:t>It shows that some objects are available only in the RAC or only in the RST environment, such as RommTagType in RAC, RebarTagType, the analytical model and the loads and boundary conditions in RST.</a:t>
            </a:r>
          </a:p>
          <a:p>
            <a:pPr eaLnBrk="1" hangingPunct="1"/>
            <a:r>
              <a:rPr lang="en-GB" smtClean="0"/>
              <a:t>Everything is derived from APIObject.</a:t>
            </a:r>
          </a:p>
          <a:p>
            <a:pPr eaLnBrk="1" hangingPunct="1"/>
            <a:r>
              <a:rPr lang="en-GB" smtClean="0"/>
              <a:t>All physical BIM objects are derived from Element.</a:t>
            </a:r>
          </a:p>
          <a:p>
            <a:pPr eaLnBrk="1" hangingPunct="1"/>
            <a:r>
              <a:rPr lang="en-GB" smtClean="0"/>
              <a:t>A separate version of Application and Document is provided in the Creation namespace, for creating new elements.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716088" y="692150"/>
            <a:ext cx="3597275" cy="2698750"/>
          </a:xfrm>
          <a:ln/>
        </p:spPr>
      </p:sp>
      <p:sp>
        <p:nvSpPr>
          <p:cNvPr id="50179" name="Notes Placeholder 2"/>
          <p:cNvSpPr>
            <a:spLocks noGrp="1"/>
          </p:cNvSpPr>
          <p:nvPr>
            <p:ph type="body" idx="1"/>
          </p:nvPr>
        </p:nvSpPr>
        <p:spPr>
          <a:noFill/>
          <a:ln/>
        </p:spPr>
        <p:txBody>
          <a:bodyPr/>
          <a:lstStyle/>
          <a:p>
            <a:r>
              <a:rPr lang="en-US" smtClean="0"/>
              <a:t>All clear?  Not really, right?  Today we want to step back a little bit and look at the list of elements a bit more carefuly to get a bigger picture of what’s in element list.  To aid this goal, we use a tool called RvtMgdDbg. </a:t>
            </a:r>
          </a:p>
        </p:txBody>
      </p:sp>
      <p:sp>
        <p:nvSpPr>
          <p:cNvPr id="50180" name="Slide Number Placeholder 3"/>
          <p:cNvSpPr>
            <a:spLocks noGrp="1"/>
          </p:cNvSpPr>
          <p:nvPr>
            <p:ph type="sldNum" sz="quarter" idx="5"/>
          </p:nvPr>
        </p:nvSpPr>
        <p:spPr>
          <a:noFill/>
        </p:spPr>
        <p:txBody>
          <a:bodyPr/>
          <a:lstStyle/>
          <a:p>
            <a:fld id="{A299C62D-7D7F-4AA5-A349-4DB0751364D0}" type="slidenum">
              <a:rPr lang="en-US"/>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5936EA2-ACCC-4035-8642-871BB915EBDD}" type="slidenum">
              <a:rPr lang="en-US"/>
              <a:pPr/>
              <a:t>13</a:t>
            </a:fld>
            <a:endParaRPr lang="en-US"/>
          </a:p>
        </p:txBody>
      </p:sp>
      <p:sp>
        <p:nvSpPr>
          <p:cNvPr id="51203" name="Rectangle 2"/>
          <p:cNvSpPr>
            <a:spLocks noChangeArrowheads="1" noTextEdit="1"/>
          </p:cNvSpPr>
          <p:nvPr>
            <p:ph type="sldImg"/>
          </p:nvPr>
        </p:nvSpPr>
        <p:spPr>
          <a:xfrm>
            <a:off x="1716088" y="692150"/>
            <a:ext cx="3597275" cy="2698750"/>
          </a:xfrm>
          <a:ln/>
        </p:spPr>
      </p:sp>
      <p:sp>
        <p:nvSpPr>
          <p:cNvPr id="51204" name="Rectangle 3"/>
          <p:cNvSpPr>
            <a:spLocks noGrp="1" noChangeArrowheads="1"/>
          </p:cNvSpPr>
          <p:nvPr>
            <p:ph type="body" idx="1"/>
          </p:nvPr>
        </p:nvSpPr>
        <p:spPr>
          <a:noFill/>
          <a:ln/>
        </p:spPr>
        <p:txBody>
          <a:bodyPr/>
          <a:lstStyle/>
          <a:p>
            <a:pPr eaLnBrk="1" hangingPunct="1"/>
            <a:r>
              <a:rPr lang="en-GB" smtClean="0"/>
              <a:t>RvtMgdDbg is a utility similar to the well-known ArxDbg and MgdDbg utilities provided for AutoCAD, written by the same author and his team.</a:t>
            </a:r>
          </a:p>
          <a:p>
            <a:pPr eaLnBrk="1" hangingPunct="1"/>
            <a:r>
              <a:rPr lang="en-GB" smtClean="0"/>
              <a:t>It is a Revit extension application which defines its own menu and toolbar.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E3258B9-C129-49FC-BCAD-9956749454BA}" type="slidenum">
              <a:rPr lang="en-US"/>
              <a:pPr/>
              <a:t>14</a:t>
            </a:fld>
            <a:endParaRPr lang="en-US"/>
          </a:p>
        </p:txBody>
      </p:sp>
      <p:sp>
        <p:nvSpPr>
          <p:cNvPr id="52227" name="Rectangle 2"/>
          <p:cNvSpPr>
            <a:spLocks noChangeArrowheads="1" noTextEdit="1"/>
          </p:cNvSpPr>
          <p:nvPr>
            <p:ph type="sldImg"/>
          </p:nvPr>
        </p:nvSpPr>
        <p:spPr>
          <a:xfrm>
            <a:off x="1716088" y="692150"/>
            <a:ext cx="3597275" cy="2698750"/>
          </a:xfrm>
          <a:ln/>
        </p:spPr>
      </p:sp>
      <p:sp>
        <p:nvSpPr>
          <p:cNvPr id="52228" name="Rectangle 3"/>
          <p:cNvSpPr>
            <a:spLocks noGrp="1" noChangeArrowheads="1"/>
          </p:cNvSpPr>
          <p:nvPr>
            <p:ph type="body" idx="1"/>
          </p:nvPr>
        </p:nvSpPr>
        <p:spPr>
          <a:noFill/>
          <a:ln/>
        </p:spPr>
        <p:txBody>
          <a:bodyPr/>
          <a:lstStyle/>
          <a:p>
            <a:pPr eaLnBrk="1" hangingPunct="1"/>
            <a:r>
              <a:rPr lang="en-GB" smtClean="0"/>
              <a:t>RvtMgdDbg is implemented as an external application, so it installs its own menu ‘RvtMgdDbg‘ and toolbar with the entry ‘Snoop’ for quick access to the ‘Snoop Db..’ menu entry.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4D09C55-3B9F-456B-93F5-359758A3CB74}" type="slidenum">
              <a:rPr lang="en-US"/>
              <a:pPr/>
              <a:t>15</a:t>
            </a:fld>
            <a:endParaRPr lang="en-US"/>
          </a:p>
        </p:txBody>
      </p:sp>
      <p:sp>
        <p:nvSpPr>
          <p:cNvPr id="53251" name="Rectangle 2"/>
          <p:cNvSpPr>
            <a:spLocks noChangeArrowheads="1" noTextEdit="1"/>
          </p:cNvSpPr>
          <p:nvPr>
            <p:ph type="sldImg"/>
          </p:nvPr>
        </p:nvSpPr>
        <p:spPr>
          <a:xfrm>
            <a:off x="1716088" y="692150"/>
            <a:ext cx="3597275" cy="2698750"/>
          </a:xfrm>
          <a:ln/>
        </p:spPr>
      </p:sp>
      <p:sp>
        <p:nvSpPr>
          <p:cNvPr id="5325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716088" y="692150"/>
            <a:ext cx="3597275" cy="2698750"/>
          </a:xfrm>
          <a:ln/>
        </p:spPr>
      </p:sp>
      <p:sp>
        <p:nvSpPr>
          <p:cNvPr id="54275" name="Notes Placeholder 2"/>
          <p:cNvSpPr>
            <a:spLocks noGrp="1"/>
          </p:cNvSpPr>
          <p:nvPr>
            <p:ph type="body" idx="1"/>
          </p:nvPr>
        </p:nvSpPr>
        <p:spPr>
          <a:noFill/>
          <a:ln/>
        </p:spPr>
        <p:txBody>
          <a:bodyPr/>
          <a:lstStyle/>
          <a:p>
            <a:r>
              <a:rPr lang="en-US" smtClean="0"/>
              <a:t>Go to the Excel files.  2267 count with a LittleHouse.rvt sample drawing. </a:t>
            </a:r>
          </a:p>
        </p:txBody>
      </p:sp>
      <p:sp>
        <p:nvSpPr>
          <p:cNvPr id="54276" name="Slide Number Placeholder 3"/>
          <p:cNvSpPr>
            <a:spLocks noGrp="1"/>
          </p:cNvSpPr>
          <p:nvPr>
            <p:ph type="sldNum" sz="quarter" idx="5"/>
          </p:nvPr>
        </p:nvSpPr>
        <p:spPr>
          <a:noFill/>
        </p:spPr>
        <p:txBody>
          <a:bodyPr/>
          <a:lstStyle/>
          <a:p>
            <a:fld id="{EE74D20C-48FE-4C00-A913-14321F46EC16}"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716088" y="692150"/>
            <a:ext cx="3597275" cy="2698750"/>
          </a:xfrm>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AD02760B-57E1-4ADE-859D-D82F073AA199}"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716088" y="692150"/>
            <a:ext cx="3597275" cy="2698750"/>
          </a:xfrm>
          <a:ln/>
        </p:spPr>
      </p:sp>
      <p:sp>
        <p:nvSpPr>
          <p:cNvPr id="56323" name="Notes Placeholder 2"/>
          <p:cNvSpPr>
            <a:spLocks noGrp="1"/>
          </p:cNvSpPr>
          <p:nvPr>
            <p:ph type="body" idx="1"/>
          </p:nvPr>
        </p:nvSpPr>
        <p:spPr>
          <a:noFill/>
          <a:ln/>
        </p:spPr>
        <p:txBody>
          <a:bodyPr/>
          <a:lstStyle/>
          <a:p>
            <a:endParaRPr lang="en-US" smtClean="0"/>
          </a:p>
        </p:txBody>
      </p:sp>
      <p:sp>
        <p:nvSpPr>
          <p:cNvPr id="56324" name="Slide Number Placeholder 3"/>
          <p:cNvSpPr>
            <a:spLocks noGrp="1"/>
          </p:cNvSpPr>
          <p:nvPr>
            <p:ph type="sldNum" sz="quarter" idx="5"/>
          </p:nvPr>
        </p:nvSpPr>
        <p:spPr>
          <a:noFill/>
        </p:spPr>
        <p:txBody>
          <a:bodyPr/>
          <a:lstStyle/>
          <a:p>
            <a:fld id="{50E8F326-9975-4D14-80FA-600D55592A35}"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716088" y="692150"/>
            <a:ext cx="3597275" cy="2698750"/>
          </a:xfrm>
          <a:ln/>
        </p:spPr>
      </p:sp>
      <p:sp>
        <p:nvSpPr>
          <p:cNvPr id="57347" name="Notes Placeholder 2"/>
          <p:cNvSpPr>
            <a:spLocks noGrp="1"/>
          </p:cNvSpPr>
          <p:nvPr>
            <p:ph type="body" idx="1"/>
          </p:nvPr>
        </p:nvSpPr>
        <p:spPr>
          <a:noFill/>
          <a:ln/>
        </p:spPr>
        <p:txBody>
          <a:bodyPr/>
          <a:lstStyle/>
          <a:p>
            <a:r>
              <a:rPr lang="en-US" smtClean="0"/>
              <a:t>There are two ways to look at Revit elements. From the type or class of the object, and from Category.  In fact, we need to use both (in some cases more than two); there is no single, reliable way to determine what object it is in Revit.  </a:t>
            </a:r>
          </a:p>
        </p:txBody>
      </p:sp>
      <p:sp>
        <p:nvSpPr>
          <p:cNvPr id="57348" name="Slide Number Placeholder 3"/>
          <p:cNvSpPr>
            <a:spLocks noGrp="1"/>
          </p:cNvSpPr>
          <p:nvPr>
            <p:ph type="sldNum" sz="quarter" idx="5"/>
          </p:nvPr>
        </p:nvSpPr>
        <p:spPr>
          <a:noFill/>
        </p:spPr>
        <p:txBody>
          <a:bodyPr/>
          <a:lstStyle/>
          <a:p>
            <a:fld id="{B3FB6155-DA60-466B-9309-840824C91D68}"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812B8B9-47B4-4CB8-920A-52625BB5680C}" type="slidenum">
              <a:rPr lang="en-US"/>
              <a:pPr/>
              <a:t>20</a:t>
            </a:fld>
            <a:endParaRPr lang="en-US"/>
          </a:p>
        </p:txBody>
      </p:sp>
      <p:sp>
        <p:nvSpPr>
          <p:cNvPr id="58371" name="Rectangle 2"/>
          <p:cNvSpPr>
            <a:spLocks noChangeArrowheads="1" noTextEdit="1"/>
          </p:cNvSpPr>
          <p:nvPr>
            <p:ph type="sldImg"/>
          </p:nvPr>
        </p:nvSpPr>
        <p:spPr>
          <a:xfrm>
            <a:off x="1162050" y="692150"/>
            <a:ext cx="4610100" cy="3457575"/>
          </a:xfrm>
          <a:ln/>
        </p:spPr>
      </p:sp>
      <p:sp>
        <p:nvSpPr>
          <p:cNvPr id="58372" name="Rectangle 3"/>
          <p:cNvSpPr>
            <a:spLocks noGrp="1" noChangeArrowheads="1"/>
          </p:cNvSpPr>
          <p:nvPr>
            <p:ph type="body" idx="1"/>
          </p:nvPr>
        </p:nvSpPr>
        <p:spPr>
          <a:xfrm>
            <a:off x="923925" y="4379913"/>
            <a:ext cx="5086350" cy="4148137"/>
          </a:xfrm>
          <a:noFill/>
          <a:ln/>
        </p:spPr>
        <p:txBody>
          <a:bodyPr/>
          <a:lstStyle/>
          <a:p>
            <a:pPr eaLnBrk="1" hangingPunct="1"/>
            <a:r>
              <a:rPr lang="fr-FR" smtClean="0"/>
              <a:t>In order to insert the column in the last example, we already had the need to determine a suitable family type for it.</a:t>
            </a:r>
          </a:p>
          <a:p>
            <a:pPr eaLnBrk="1" hangingPunct="1"/>
            <a:r>
              <a:rPr lang="fr-FR" smtClean="0"/>
              <a:t>If the family or that specific type was not available, we had to prompt the user to load it manually.</a:t>
            </a:r>
          </a:p>
          <a:p>
            <a:pPr eaLnBrk="1" hangingPunct="1"/>
            <a:r>
              <a:rPr lang="fr-FR" smtClean="0"/>
              <a:t>This procedure can be automated.</a:t>
            </a:r>
          </a:p>
          <a:p>
            <a:pPr eaLnBrk="1" hangingPunct="1"/>
            <a:r>
              <a:rPr lang="fr-FR" smtClean="0"/>
              <a:t>In this section, we explore the handling of families and types in more detail.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6046980-06F7-45C2-9CFA-55B4BD6743F1}" type="slidenum">
              <a:rPr lang="en-US"/>
              <a:pPr/>
              <a:t>3</a:t>
            </a:fld>
            <a:endParaRPr lang="en-US"/>
          </a:p>
        </p:txBody>
      </p:sp>
      <p:sp>
        <p:nvSpPr>
          <p:cNvPr id="40963" name="Rectangle 2"/>
          <p:cNvSpPr>
            <a:spLocks noChangeArrowheads="1" noTextEdit="1"/>
          </p:cNvSpPr>
          <p:nvPr>
            <p:ph type="sldImg"/>
          </p:nvPr>
        </p:nvSpPr>
        <p:spPr>
          <a:xfrm>
            <a:off x="1716088" y="692150"/>
            <a:ext cx="3597275" cy="2698750"/>
          </a:xfrm>
          <a:ln/>
        </p:spPr>
      </p:sp>
      <p:sp>
        <p:nvSpPr>
          <p:cNvPr id="40964" name="Rectangle 3"/>
          <p:cNvSpPr>
            <a:spLocks noGrp="1" noChangeArrowheads="1"/>
          </p:cNvSpPr>
          <p:nvPr>
            <p:ph type="body" idx="1"/>
          </p:nvPr>
        </p:nvSpPr>
        <p:spPr>
          <a:noFill/>
          <a:ln/>
        </p:spPr>
        <p:txBody>
          <a:bodyPr/>
          <a:lstStyle/>
          <a:p>
            <a:pPr eaLnBrk="1" hangingPunct="1"/>
            <a:r>
              <a:rPr lang="en-GB" sz="2400" smtClean="0"/>
              <a:t>Goal:</a:t>
            </a:r>
          </a:p>
          <a:p>
            <a:pPr eaLnBrk="1" hangingPunct="1"/>
            <a:r>
              <a:rPr lang="en-GB" sz="2400" smtClean="0"/>
              <a:t> - Spend the next 90 min. taking a closer look at the Revit Project database and have a better understanding of Revit API.  After sitting here for the next 90 min today with me, I hope you will have a bigger “picture” of how you can tackle with elements list.  </a:t>
            </a:r>
          </a:p>
          <a:p>
            <a:pPr eaLnBrk="1" hangingPunct="1"/>
            <a:r>
              <a:rPr lang="en-US" sz="2400" smtClean="0"/>
              <a:t>Motivation:</a:t>
            </a:r>
          </a:p>
          <a:p>
            <a:pPr eaLnBrk="1" hangingPunct="1"/>
            <a:r>
              <a:rPr lang="en-US" sz="2400" smtClean="0"/>
              <a:t>- In Revit, all elements are bundled together and accessible via Document's ElementIterator</a:t>
            </a:r>
          </a:p>
          <a:p>
            <a:pPr eaLnBrk="1" hangingPunct="1"/>
            <a:r>
              <a:rPr lang="en-US" sz="2400" smtClean="0"/>
              <a:t>- Thousands (2000) of  elements in the lists even with a project starting from scratch (2000) – that is more than we can use our educated guess. </a:t>
            </a:r>
          </a:p>
          <a:p>
            <a:pPr eaLnBrk="1" hangingPunct="1">
              <a:buFontTx/>
              <a:buChar char="-"/>
            </a:pPr>
            <a:r>
              <a:rPr lang="en-US" sz="2400" smtClean="0"/>
              <a:t>We can get a wall checking wall type, but there is not door class. </a:t>
            </a:r>
          </a:p>
          <a:p>
            <a:pPr eaLnBrk="1" hangingPunct="1">
              <a:buFontTx/>
              <a:buChar char="-"/>
            </a:pPr>
            <a:r>
              <a:rPr lang="en-US" sz="2400" smtClean="0"/>
              <a:t>What’s the logic behind? </a:t>
            </a:r>
          </a:p>
          <a:p>
            <a:pPr eaLnBrk="1" hangingPunct="1">
              <a:buFontTx/>
              <a:buChar char="-"/>
            </a:pPr>
            <a:r>
              <a:rPr lang="en-US" sz="2400" smtClean="0"/>
              <a:t> This is talk is about sharing my experience. I myself have been supporting Revit API since the day1 of Revit API debuit, I myself have struggled a lot with those.   </a:t>
            </a:r>
            <a:endParaRPr lang="en-GB" sz="2400" smtClean="0"/>
          </a:p>
          <a:p>
            <a:pPr eaLnBrk="1" hangingPunct="1"/>
            <a:endParaRPr lang="en-US" sz="2400" smtClean="0"/>
          </a:p>
          <a:p>
            <a:pPr eaLnBrk="1" hangingPunct="1"/>
            <a:endParaRPr lang="en-US" sz="24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716088" y="692150"/>
            <a:ext cx="3597275" cy="2698750"/>
          </a:xfrm>
          <a:ln/>
        </p:spPr>
      </p:sp>
      <p:sp>
        <p:nvSpPr>
          <p:cNvPr id="59395" name="Notes Placeholder 2"/>
          <p:cNvSpPr>
            <a:spLocks noGrp="1"/>
          </p:cNvSpPr>
          <p:nvPr>
            <p:ph type="body" idx="1"/>
          </p:nvPr>
        </p:nvSpPr>
        <p:spPr>
          <a:noFill/>
          <a:ln/>
        </p:spPr>
        <p:txBody>
          <a:bodyPr/>
          <a:lstStyle/>
          <a:p>
            <a:r>
              <a:rPr lang="en-US" smtClean="0"/>
              <a:t>Elements and Symbols use the same category name. </a:t>
            </a:r>
          </a:p>
        </p:txBody>
      </p:sp>
      <p:sp>
        <p:nvSpPr>
          <p:cNvPr id="59396" name="Slide Number Placeholder 3"/>
          <p:cNvSpPr>
            <a:spLocks noGrp="1"/>
          </p:cNvSpPr>
          <p:nvPr>
            <p:ph type="sldNum" sz="quarter" idx="5"/>
          </p:nvPr>
        </p:nvSpPr>
        <p:spPr>
          <a:noFill/>
        </p:spPr>
        <p:txBody>
          <a:bodyPr/>
          <a:lstStyle/>
          <a:p>
            <a:fld id="{687FEA85-76BE-488F-A8A7-E53C6EA528C8}"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2F6601D-176D-4165-A319-57A7C76CD930}" type="slidenum">
              <a:rPr lang="en-US"/>
              <a:pPr/>
              <a:t>22</a:t>
            </a:fld>
            <a:endParaRPr lang="en-US"/>
          </a:p>
        </p:txBody>
      </p:sp>
      <p:sp>
        <p:nvSpPr>
          <p:cNvPr id="60419" name="Rectangle 2"/>
          <p:cNvSpPr>
            <a:spLocks noChangeArrowheads="1" noTextEdit="1"/>
          </p:cNvSpPr>
          <p:nvPr>
            <p:ph type="sldImg"/>
          </p:nvPr>
        </p:nvSpPr>
        <p:spPr>
          <a:xfrm>
            <a:off x="1716088" y="692150"/>
            <a:ext cx="3597275" cy="2698750"/>
          </a:xfrm>
          <a:ln/>
        </p:spPr>
      </p:sp>
      <p:sp>
        <p:nvSpPr>
          <p:cNvPr id="60420" name="Rectangle 3"/>
          <p:cNvSpPr>
            <a:spLocks noGrp="1" noChangeArrowheads="1"/>
          </p:cNvSpPr>
          <p:nvPr>
            <p:ph type="body" idx="1"/>
          </p:nvPr>
        </p:nvSpPr>
        <p:spPr>
          <a:noFill/>
          <a:ln/>
        </p:spPr>
        <p:txBody>
          <a:bodyPr/>
          <a:lstStyle/>
          <a:p>
            <a:pPr eaLnBrk="1" hangingPunct="1"/>
            <a:r>
              <a:rPr lang="en-GB" smtClean="0"/>
              <a:t>Going back to the previous slide – </a:t>
            </a:r>
          </a:p>
          <a:p>
            <a:pPr eaLnBrk="1" hangingPunct="1"/>
            <a:r>
              <a:rPr lang="en-GB" smtClean="0"/>
              <a:t>Snoop tool makes a tree view categorized by object classes.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716088" y="692150"/>
            <a:ext cx="3597275" cy="2698750"/>
          </a:xfrm>
          <a:ln/>
        </p:spPr>
      </p:sp>
      <p:sp>
        <p:nvSpPr>
          <p:cNvPr id="61443" name="Notes Placeholder 2"/>
          <p:cNvSpPr>
            <a:spLocks noGrp="1"/>
          </p:cNvSpPr>
          <p:nvPr>
            <p:ph type="body" idx="1"/>
          </p:nvPr>
        </p:nvSpPr>
        <p:spPr>
          <a:noFill/>
          <a:ln/>
        </p:spPr>
        <p:txBody>
          <a:bodyPr/>
          <a:lstStyle/>
          <a:p>
            <a:endParaRPr lang="en-US" smtClean="0"/>
          </a:p>
        </p:txBody>
      </p:sp>
      <p:sp>
        <p:nvSpPr>
          <p:cNvPr id="61444" name="Slide Number Placeholder 3"/>
          <p:cNvSpPr>
            <a:spLocks noGrp="1"/>
          </p:cNvSpPr>
          <p:nvPr>
            <p:ph type="sldNum" sz="quarter" idx="5"/>
          </p:nvPr>
        </p:nvSpPr>
        <p:spPr>
          <a:noFill/>
        </p:spPr>
        <p:txBody>
          <a:bodyPr/>
          <a:lstStyle/>
          <a:p>
            <a:fld id="{9531E2C9-BD2C-4EC0-BDD2-8725FD81E81F}" type="slidenum">
              <a:rPr lang="en-US"/>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716088" y="692150"/>
            <a:ext cx="3597275" cy="2698750"/>
          </a:xfrm>
          <a:ln/>
        </p:spPr>
      </p:sp>
      <p:sp>
        <p:nvSpPr>
          <p:cNvPr id="62467" name="Notes Placeholder 2"/>
          <p:cNvSpPr>
            <a:spLocks noGrp="1"/>
          </p:cNvSpPr>
          <p:nvPr>
            <p:ph type="body" idx="1"/>
          </p:nvPr>
        </p:nvSpPr>
        <p:spPr>
          <a:noFill/>
          <a:ln/>
        </p:spPr>
        <p:txBody>
          <a:bodyPr/>
          <a:lstStyle/>
          <a:p>
            <a:r>
              <a:rPr lang="en-US" smtClean="0"/>
              <a:t>System families are not listed under Family. </a:t>
            </a:r>
          </a:p>
          <a:p>
            <a:r>
              <a:rPr lang="en-US" smtClean="0"/>
              <a:t>To find the name of a family, look up ALL_MODEL_FAMILY_NAME built-in parameter of the given type. </a:t>
            </a:r>
          </a:p>
        </p:txBody>
      </p:sp>
      <p:sp>
        <p:nvSpPr>
          <p:cNvPr id="62468" name="Slide Number Placeholder 3"/>
          <p:cNvSpPr>
            <a:spLocks noGrp="1"/>
          </p:cNvSpPr>
          <p:nvPr>
            <p:ph type="sldNum" sz="quarter" idx="5"/>
          </p:nvPr>
        </p:nvSpPr>
        <p:spPr>
          <a:noFill/>
        </p:spPr>
        <p:txBody>
          <a:bodyPr/>
          <a:lstStyle/>
          <a:p>
            <a:fld id="{B80D7C97-7BE3-4FFF-88C8-C2729D82DAEE}"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716088" y="692150"/>
            <a:ext cx="3597275" cy="2698750"/>
          </a:xfrm>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BA51663F-5508-4EDC-8DA9-09C9480195AD}"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716088" y="692150"/>
            <a:ext cx="3597275" cy="2698750"/>
          </a:xfrm>
          <a:ln/>
        </p:spPr>
      </p:sp>
      <p:sp>
        <p:nvSpPr>
          <p:cNvPr id="64515" name="Notes Placeholder 2"/>
          <p:cNvSpPr>
            <a:spLocks noGrp="1"/>
          </p:cNvSpPr>
          <p:nvPr>
            <p:ph type="body" idx="1"/>
          </p:nvPr>
        </p:nvSpPr>
        <p:spPr>
          <a:noFill/>
          <a:ln/>
        </p:spPr>
        <p:txBody>
          <a:bodyPr/>
          <a:lstStyle/>
          <a:p>
            <a:endParaRPr lang="en-US" smtClean="0"/>
          </a:p>
        </p:txBody>
      </p:sp>
      <p:sp>
        <p:nvSpPr>
          <p:cNvPr id="64516" name="Slide Number Placeholder 3"/>
          <p:cNvSpPr>
            <a:spLocks noGrp="1"/>
          </p:cNvSpPr>
          <p:nvPr>
            <p:ph type="sldNum" sz="quarter" idx="5"/>
          </p:nvPr>
        </p:nvSpPr>
        <p:spPr>
          <a:noFill/>
        </p:spPr>
        <p:txBody>
          <a:bodyPr/>
          <a:lstStyle/>
          <a:p>
            <a:fld id="{A390CA58-1AA6-4848-8A52-D760D78E7426}"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8FEAF40-B97E-43DE-B954-BFD1DE1EE6E9}" type="slidenum">
              <a:rPr lang="en-US"/>
              <a:pPr/>
              <a:t>27</a:t>
            </a:fld>
            <a:endParaRPr lang="en-US"/>
          </a:p>
        </p:txBody>
      </p:sp>
      <p:sp>
        <p:nvSpPr>
          <p:cNvPr id="65539" name="Rectangle 2"/>
          <p:cNvSpPr>
            <a:spLocks noChangeArrowheads="1" noTextEdit="1"/>
          </p:cNvSpPr>
          <p:nvPr>
            <p:ph type="sldImg"/>
          </p:nvPr>
        </p:nvSpPr>
        <p:spPr>
          <a:xfrm>
            <a:off x="1162050" y="692150"/>
            <a:ext cx="4610100" cy="3457575"/>
          </a:xfrm>
          <a:ln/>
        </p:spPr>
      </p:sp>
      <p:sp>
        <p:nvSpPr>
          <p:cNvPr id="65540" name="Rectangle 3"/>
          <p:cNvSpPr>
            <a:spLocks noGrp="1" noChangeArrowheads="1"/>
          </p:cNvSpPr>
          <p:nvPr>
            <p:ph type="body" idx="1"/>
          </p:nvPr>
        </p:nvSpPr>
        <p:spPr>
          <a:xfrm>
            <a:off x="923925" y="4379913"/>
            <a:ext cx="5086350" cy="4148137"/>
          </a:xfrm>
          <a:noFill/>
          <a:ln/>
        </p:spPr>
        <p:txBody>
          <a:bodyPr/>
          <a:lstStyle/>
          <a:p>
            <a:pPr eaLnBrk="1" hangingPunct="1"/>
            <a:r>
              <a:rPr lang="en-GB" smtClean="0"/>
              <a:t>In Revit, a lot of important data is stored in element parameters.</a:t>
            </a:r>
          </a:p>
          <a:p>
            <a:pPr eaLnBrk="1" hangingPunct="1"/>
            <a:r>
              <a:rPr lang="en-GB" smtClean="0"/>
              <a:t>In this section, we explore different methods of accessing and modifying parameters, exporting them to external applications, importing modified data back in again, and handling shared, hidden, and per-document parameters.</a:t>
            </a:r>
          </a:p>
          <a:p>
            <a:pPr eaLnBrk="1" hangingPunct="1"/>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716088" y="692150"/>
            <a:ext cx="3597275" cy="2698750"/>
          </a:xfrm>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FEF8E2EC-19D5-4C2E-B86F-125C71D6F531}"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ADBADEB-A461-42B1-A1C1-B1062EAA48CB}" type="slidenum">
              <a:rPr lang="en-US"/>
              <a:pPr/>
              <a:t>29</a:t>
            </a:fld>
            <a:endParaRPr lang="en-US"/>
          </a:p>
        </p:txBody>
      </p:sp>
      <p:sp>
        <p:nvSpPr>
          <p:cNvPr id="67587" name="Rectangle 2"/>
          <p:cNvSpPr>
            <a:spLocks noChangeArrowheads="1" noTextEdit="1"/>
          </p:cNvSpPr>
          <p:nvPr>
            <p:ph type="sldImg"/>
          </p:nvPr>
        </p:nvSpPr>
        <p:spPr>
          <a:xfrm>
            <a:off x="1162050" y="692150"/>
            <a:ext cx="4610100" cy="3457575"/>
          </a:xfrm>
          <a:ln/>
        </p:spPr>
      </p:sp>
      <p:sp>
        <p:nvSpPr>
          <p:cNvPr id="67588"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7D49A1A-4043-436A-B44F-2684D2C7DF2C}" type="slidenum">
              <a:rPr lang="en-US"/>
              <a:pPr/>
              <a:t>30</a:t>
            </a:fld>
            <a:endParaRPr lang="en-US"/>
          </a:p>
        </p:txBody>
      </p:sp>
      <p:sp>
        <p:nvSpPr>
          <p:cNvPr id="68611" name="Rectangle 2"/>
          <p:cNvSpPr>
            <a:spLocks noChangeArrowheads="1" noTextEdit="1"/>
          </p:cNvSpPr>
          <p:nvPr>
            <p:ph type="sldImg"/>
          </p:nvPr>
        </p:nvSpPr>
        <p:spPr>
          <a:xfrm>
            <a:off x="1162050" y="692150"/>
            <a:ext cx="4610100" cy="3457575"/>
          </a:xfrm>
          <a:ln/>
        </p:spPr>
      </p:sp>
      <p:sp>
        <p:nvSpPr>
          <p:cNvPr id="68612" name="Rectangle 3"/>
          <p:cNvSpPr>
            <a:spLocks noGrp="1" noChangeArrowheads="1"/>
          </p:cNvSpPr>
          <p:nvPr>
            <p:ph type="body" idx="1"/>
          </p:nvPr>
        </p:nvSpPr>
        <p:spPr>
          <a:xfrm>
            <a:off x="923925" y="4379913"/>
            <a:ext cx="5086350" cy="4148137"/>
          </a:xfrm>
          <a:noFill/>
          <a:ln/>
        </p:spPr>
        <p:txBody>
          <a:bodyPr/>
          <a:lstStyle/>
          <a:p>
            <a:r>
              <a:rPr lang="en-US" smtClean="0"/>
              <a:t>This is intended for a collection of small functions for a quick test.  </a:t>
            </a:r>
          </a:p>
          <a:p>
            <a:r>
              <a:rPr lang="en-US" smtClean="0"/>
              <a:t>Please see TestCmds.cs --&gt; CmdTestShell --&gt; CreateAndAddTests(), where this class is hooked to the CmdTest framework. </a:t>
            </a:r>
          </a:p>
          <a:p>
            <a:r>
              <a:rPr lang="en-US" smtClean="0"/>
              <a:t>Use m_revitApp to access the application object. </a:t>
            </a:r>
          </a:p>
          <a:p>
            <a:endParaRPr lang="en-US" smtClean="0"/>
          </a:p>
          <a:p>
            <a:endParaRPr lang="en-US" smtClean="0"/>
          </a:p>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D5EDEA6-2DE6-4C2B-8EBE-7B7A84B48470}" type="slidenum">
              <a:rPr lang="en-US"/>
              <a:pPr/>
              <a:t>4</a:t>
            </a:fld>
            <a:endParaRPr lang="en-US"/>
          </a:p>
        </p:txBody>
      </p:sp>
      <p:sp>
        <p:nvSpPr>
          <p:cNvPr id="41987" name="Rectangle 2"/>
          <p:cNvSpPr>
            <a:spLocks noChangeArrowheads="1" noTextEdit="1"/>
          </p:cNvSpPr>
          <p:nvPr>
            <p:ph type="sldImg"/>
          </p:nvPr>
        </p:nvSpPr>
        <p:spPr>
          <a:xfrm>
            <a:off x="1716088" y="692150"/>
            <a:ext cx="3597275" cy="2698750"/>
          </a:xfrm>
          <a:ln/>
        </p:spPr>
      </p:sp>
      <p:sp>
        <p:nvSpPr>
          <p:cNvPr id="41988" name="Rectangle 3"/>
          <p:cNvSpPr>
            <a:spLocks noGrp="1" noChangeArrowheads="1"/>
          </p:cNvSpPr>
          <p:nvPr>
            <p:ph type="body" idx="1"/>
          </p:nvPr>
        </p:nvSpPr>
        <p:spPr>
          <a:noFill/>
          <a:ln/>
        </p:spPr>
        <p:txBody>
          <a:bodyPr/>
          <a:lstStyle/>
          <a:p>
            <a:pPr eaLnBrk="1" hangingPunct="1"/>
            <a:r>
              <a:rPr lang="en-GB" sz="2400" smtClean="0"/>
              <a:t>Mysterious element list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5E24E4-35CE-4D1A-8D3E-C789D15A274D}" type="slidenum">
              <a:rPr lang="en-US"/>
              <a:pPr/>
              <a:t>31</a:t>
            </a:fld>
            <a:endParaRPr lang="en-US"/>
          </a:p>
        </p:txBody>
      </p:sp>
      <p:sp>
        <p:nvSpPr>
          <p:cNvPr id="69635" name="Rectangle 2"/>
          <p:cNvSpPr>
            <a:spLocks noChangeArrowheads="1" noTextEdit="1"/>
          </p:cNvSpPr>
          <p:nvPr>
            <p:ph type="sldImg"/>
          </p:nvPr>
        </p:nvSpPr>
        <p:spPr>
          <a:xfrm>
            <a:off x="1716088" y="692150"/>
            <a:ext cx="3597275" cy="2698750"/>
          </a:xfrm>
          <a:ln/>
        </p:spPr>
      </p:sp>
      <p:sp>
        <p:nvSpPr>
          <p:cNvPr id="6963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F1AF3E4-BBCD-42AE-BEF7-0344DDE4CA05}" type="slidenum">
              <a:rPr lang="en-US"/>
              <a:pPr/>
              <a:t>32</a:t>
            </a:fld>
            <a:endParaRPr lang="en-US"/>
          </a:p>
        </p:txBody>
      </p:sp>
      <p:sp>
        <p:nvSpPr>
          <p:cNvPr id="70659" name="Rectangle 2"/>
          <p:cNvSpPr>
            <a:spLocks noChangeArrowheads="1" noTextEdit="1"/>
          </p:cNvSpPr>
          <p:nvPr>
            <p:ph type="sldImg"/>
          </p:nvPr>
        </p:nvSpPr>
        <p:spPr>
          <a:xfrm>
            <a:off x="1716088" y="692150"/>
            <a:ext cx="3597275" cy="2698750"/>
          </a:xfrm>
          <a:ln/>
        </p:spPr>
      </p:sp>
      <p:sp>
        <p:nvSpPr>
          <p:cNvPr id="70660" name="Rectangle 3"/>
          <p:cNvSpPr>
            <a:spLocks noGrp="1" noChangeArrowheads="1"/>
          </p:cNvSpPr>
          <p:nvPr>
            <p:ph type="body" idx="1"/>
          </p:nvPr>
        </p:nvSpPr>
        <p:spPr>
          <a:noFill/>
          <a:ln/>
        </p:spPr>
        <p:txBody>
          <a:bodyPr/>
          <a:lstStyle/>
          <a:p>
            <a:pPr eaLnBrk="1" hangingPunct="1">
              <a:buFontTx/>
              <a:buChar char="-"/>
            </a:pPr>
            <a:endParaRPr lang="en-US" sz="2400" smtClean="0"/>
          </a:p>
          <a:p>
            <a:pPr eaLnBrk="1" hangingPunct="1"/>
            <a:endParaRPr lang="en-GB" sz="24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F937715-97BF-4D77-9A8A-5C5BEA178993}" type="slidenum">
              <a:rPr lang="en-US"/>
              <a:pPr/>
              <a:t>33</a:t>
            </a:fld>
            <a:endParaRPr lang="en-US"/>
          </a:p>
        </p:txBody>
      </p:sp>
      <p:sp>
        <p:nvSpPr>
          <p:cNvPr id="71683" name="Rectangle 2"/>
          <p:cNvSpPr>
            <a:spLocks noChangeArrowheads="1" noTextEdit="1"/>
          </p:cNvSpPr>
          <p:nvPr>
            <p:ph type="sldImg"/>
          </p:nvPr>
        </p:nvSpPr>
        <p:spPr>
          <a:xfrm>
            <a:off x="1716088" y="692150"/>
            <a:ext cx="3597275" cy="2698750"/>
          </a:xfrm>
          <a:ln/>
        </p:spPr>
      </p:sp>
      <p:sp>
        <p:nvSpPr>
          <p:cNvPr id="7168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E38AADB-9FB0-4598-8014-2F653624F05B}" type="slidenum">
              <a:rPr lang="en-US"/>
              <a:pPr/>
              <a:t>34</a:t>
            </a:fld>
            <a:endParaRPr lang="en-US"/>
          </a:p>
        </p:txBody>
      </p:sp>
      <p:sp>
        <p:nvSpPr>
          <p:cNvPr id="72707" name="Rectangle 2"/>
          <p:cNvSpPr>
            <a:spLocks noChangeArrowheads="1" noTextEdit="1"/>
          </p:cNvSpPr>
          <p:nvPr>
            <p:ph type="sldImg"/>
          </p:nvPr>
        </p:nvSpPr>
        <p:spPr>
          <a:xfrm>
            <a:off x="1716088" y="692150"/>
            <a:ext cx="3597275" cy="2698750"/>
          </a:xfrm>
          <a:ln/>
        </p:spPr>
      </p:sp>
      <p:sp>
        <p:nvSpPr>
          <p:cNvPr id="727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393352-9145-4EF1-A71A-79BDBC5748A4}" type="slidenum">
              <a:rPr lang="en-US"/>
              <a:pPr/>
              <a:t>35</a:t>
            </a:fld>
            <a:endParaRPr lang="en-US"/>
          </a:p>
        </p:txBody>
      </p:sp>
      <p:sp>
        <p:nvSpPr>
          <p:cNvPr id="73731" name="Rectangle 2"/>
          <p:cNvSpPr>
            <a:spLocks noChangeArrowheads="1" noTextEdit="1"/>
          </p:cNvSpPr>
          <p:nvPr>
            <p:ph type="sldImg"/>
          </p:nvPr>
        </p:nvSpPr>
        <p:spPr>
          <a:xfrm>
            <a:off x="1716088" y="692150"/>
            <a:ext cx="3597275" cy="2698750"/>
          </a:xfrm>
          <a:solidFill>
            <a:srgbClr val="FFFFFF"/>
          </a:solidFill>
          <a:ln/>
        </p:spPr>
      </p:sp>
      <p:sp>
        <p:nvSpPr>
          <p:cNvPr id="73732" name="Rectangle 3"/>
          <p:cNvSpPr>
            <a:spLocks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C6D27ED-741B-43CD-8E50-E985727916FA}" type="slidenum">
              <a:rPr lang="en-US"/>
              <a:pPr/>
              <a:t>5</a:t>
            </a:fld>
            <a:endParaRPr lang="en-US"/>
          </a:p>
        </p:txBody>
      </p:sp>
      <p:sp>
        <p:nvSpPr>
          <p:cNvPr id="43011" name="Rectangle 2"/>
          <p:cNvSpPr>
            <a:spLocks noChangeArrowheads="1" noTextEdit="1"/>
          </p:cNvSpPr>
          <p:nvPr>
            <p:ph type="sldImg"/>
          </p:nvPr>
        </p:nvSpPr>
        <p:spPr>
          <a:xfrm>
            <a:off x="1716088" y="692150"/>
            <a:ext cx="3597275" cy="2698750"/>
          </a:xfrm>
          <a:ln/>
        </p:spPr>
      </p:sp>
      <p:sp>
        <p:nvSpPr>
          <p:cNvPr id="430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9026D7F-0F95-40F9-8671-D880928F736F}" type="slidenum">
              <a:rPr lang="en-US"/>
              <a:pPr/>
              <a:t>6</a:t>
            </a:fld>
            <a:endParaRPr lang="en-US"/>
          </a:p>
        </p:txBody>
      </p:sp>
      <p:sp>
        <p:nvSpPr>
          <p:cNvPr id="44035" name="Rectangle 2"/>
          <p:cNvSpPr>
            <a:spLocks noChangeArrowheads="1" noTextEdit="1"/>
          </p:cNvSpPr>
          <p:nvPr>
            <p:ph type="sldImg"/>
          </p:nvPr>
        </p:nvSpPr>
        <p:spPr>
          <a:xfrm>
            <a:off x="1716088" y="692150"/>
            <a:ext cx="3597275" cy="2698750"/>
          </a:xfrm>
          <a:ln/>
        </p:spPr>
      </p:sp>
      <p:sp>
        <p:nvSpPr>
          <p:cNvPr id="4403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33870F-E08C-441F-8678-3B8D9EFF711B}" type="slidenum">
              <a:rPr lang="en-US"/>
              <a:pPr/>
              <a:t>7</a:t>
            </a:fld>
            <a:endParaRPr lang="en-US"/>
          </a:p>
        </p:txBody>
      </p:sp>
      <p:sp>
        <p:nvSpPr>
          <p:cNvPr id="45059" name="Rectangle 2"/>
          <p:cNvSpPr>
            <a:spLocks noChangeArrowheads="1" noTextEdit="1"/>
          </p:cNvSpPr>
          <p:nvPr>
            <p:ph type="sldImg"/>
          </p:nvPr>
        </p:nvSpPr>
        <p:spPr>
          <a:xfrm>
            <a:off x="1716088" y="692150"/>
            <a:ext cx="3597275" cy="2698750"/>
          </a:xfrm>
          <a:ln/>
        </p:spPr>
      </p:sp>
      <p:sp>
        <p:nvSpPr>
          <p:cNvPr id="45060" name="Rectangle 3"/>
          <p:cNvSpPr>
            <a:spLocks noGrp="1" noChangeArrowheads="1"/>
          </p:cNvSpPr>
          <p:nvPr>
            <p:ph type="body" idx="1"/>
          </p:nvPr>
        </p:nvSpPr>
        <p:spPr>
          <a:noFill/>
          <a:ln/>
        </p:spPr>
        <p:txBody>
          <a:bodyPr/>
          <a:lstStyle/>
          <a:p>
            <a:pPr eaLnBrk="1" hangingPunct="1"/>
            <a:r>
              <a:rPr lang="en-US" smtClean="0"/>
              <a:t>Identifying Revit elements can be brain twisting .  Normally, we can determine objects by object types or classes… But with Revit, it is not the case. </a:t>
            </a:r>
          </a:p>
          <a:p>
            <a:pPr eaLnBrk="1" hangingPunct="1"/>
            <a:r>
              <a:rPr lang="en-US" smtClean="0"/>
              <a:t>Let’s first look at the classes defined for Revit. </a:t>
            </a:r>
          </a:p>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B886A8E-AA30-4CF5-A195-205682A30986}" type="slidenum">
              <a:rPr lang="en-US"/>
              <a:pPr/>
              <a:t>8</a:t>
            </a:fld>
            <a:endParaRPr lang="en-US"/>
          </a:p>
        </p:txBody>
      </p:sp>
      <p:sp>
        <p:nvSpPr>
          <p:cNvPr id="46083" name="Rectangle 2"/>
          <p:cNvSpPr>
            <a:spLocks noChangeArrowheads="1" noTextEdit="1"/>
          </p:cNvSpPr>
          <p:nvPr>
            <p:ph type="sldImg"/>
          </p:nvPr>
        </p:nvSpPr>
        <p:spPr>
          <a:xfrm>
            <a:off x="1716088" y="692150"/>
            <a:ext cx="3597275" cy="2698750"/>
          </a:xfrm>
          <a:ln/>
        </p:spPr>
      </p:sp>
      <p:sp>
        <p:nvSpPr>
          <p:cNvPr id="46084" name="Rectangle 3"/>
          <p:cNvSpPr>
            <a:spLocks noGrp="1" noChangeArrowheads="1"/>
          </p:cNvSpPr>
          <p:nvPr>
            <p:ph type="body" idx="1"/>
          </p:nvPr>
        </p:nvSpPr>
        <p:spPr>
          <a:noFill/>
          <a:ln/>
        </p:spPr>
        <p:txBody>
          <a:bodyPr/>
          <a:lstStyle/>
          <a:p>
            <a:pPr eaLnBrk="1" hangingPunct="1"/>
            <a:r>
              <a:rPr lang="en-GB" smtClean="0"/>
              <a:t>Here is an overview of the Revit classes provided by the API, in "Revit API Diagram.rvt".</a:t>
            </a:r>
          </a:p>
          <a:p>
            <a:pPr eaLnBrk="1" hangingPunct="1"/>
            <a:r>
              <a:rPr lang="en-GB" smtClean="0"/>
              <a:t>The model is rather large ... and unreadable ... so let us look at a subset of interesting classes and highlight some of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34D5926-F955-4658-BFC2-7D902F5EE73D}" type="slidenum">
              <a:rPr lang="en-US"/>
              <a:pPr/>
              <a:t>9</a:t>
            </a:fld>
            <a:endParaRPr lang="en-US"/>
          </a:p>
        </p:txBody>
      </p:sp>
      <p:sp>
        <p:nvSpPr>
          <p:cNvPr id="47107" name="Rectangle 2"/>
          <p:cNvSpPr>
            <a:spLocks noChangeArrowheads="1" noTextEdit="1"/>
          </p:cNvSpPr>
          <p:nvPr>
            <p:ph type="sldImg"/>
          </p:nvPr>
        </p:nvSpPr>
        <p:spPr>
          <a:xfrm>
            <a:off x="1716088" y="692150"/>
            <a:ext cx="3597275" cy="2698750"/>
          </a:xfrm>
          <a:ln/>
        </p:spPr>
      </p:sp>
      <p:sp>
        <p:nvSpPr>
          <p:cNvPr id="47108" name="Rectangle 3"/>
          <p:cNvSpPr>
            <a:spLocks noGrp="1" noChangeArrowheads="1"/>
          </p:cNvSpPr>
          <p:nvPr>
            <p:ph type="body" idx="1"/>
          </p:nvPr>
        </p:nvSpPr>
        <p:spPr>
          <a:noFill/>
          <a:ln/>
        </p:spPr>
        <p:txBody>
          <a:bodyPr/>
          <a:lstStyle/>
          <a:p>
            <a:pPr eaLnBrk="1" hangingPunct="1"/>
            <a:r>
              <a:rPr lang="en-GB" smtClean="0"/>
              <a:t>Here is an overview of the Revit classes provided by the API, in "Revit API Diagram.rvt".</a:t>
            </a:r>
          </a:p>
          <a:p>
            <a:pPr eaLnBrk="1" hangingPunct="1"/>
            <a:r>
              <a:rPr lang="en-GB" smtClean="0"/>
              <a:t>The model is rather large ... and unreadable ... so let us look at a subset of interesting classes and highlight some of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ED53D62-35DE-4F33-9D80-9E4E162DAB0E}" type="slidenum">
              <a:rPr lang="en-US"/>
              <a:pPr/>
              <a:t>10</a:t>
            </a:fld>
            <a:endParaRPr lang="en-US"/>
          </a:p>
        </p:txBody>
      </p:sp>
      <p:sp>
        <p:nvSpPr>
          <p:cNvPr id="48131" name="Rectangle 2"/>
          <p:cNvSpPr>
            <a:spLocks noChangeArrowheads="1" noTextEdit="1"/>
          </p:cNvSpPr>
          <p:nvPr>
            <p:ph type="sldImg"/>
          </p:nvPr>
        </p:nvSpPr>
        <p:spPr>
          <a:xfrm>
            <a:off x="1716088" y="692150"/>
            <a:ext cx="3597275" cy="2698750"/>
          </a:xfrm>
          <a:ln/>
        </p:spPr>
      </p:sp>
      <p:sp>
        <p:nvSpPr>
          <p:cNvPr id="48132" name="Rectangle 3"/>
          <p:cNvSpPr>
            <a:spLocks noGrp="1" noChangeArrowheads="1"/>
          </p:cNvSpPr>
          <p:nvPr>
            <p:ph type="body" idx="1"/>
          </p:nvPr>
        </p:nvSpPr>
        <p:spPr>
          <a:noFill/>
          <a:ln/>
        </p:spPr>
        <p:txBody>
          <a:bodyPr/>
          <a:lstStyle/>
          <a:p>
            <a:pPr eaLnBrk="1" hangingPunct="1"/>
            <a:r>
              <a:rPr lang="en-GB" smtClean="0"/>
              <a:t>This is a subset selected from the Revit object model.</a:t>
            </a:r>
          </a:p>
          <a:p>
            <a:pPr eaLnBrk="1" hangingPunct="1"/>
            <a:r>
              <a:rPr lang="en-GB" smtClean="0"/>
              <a:t>Some of the interesting classes have been highlighted, and the list has been split into several sublists at crucial points.</a:t>
            </a:r>
          </a:p>
          <a:p>
            <a:pPr eaLnBrk="1" hangingPunct="1"/>
            <a:r>
              <a:rPr lang="en-GB" smtClean="0"/>
              <a:t>It shows that some objects are available only in the RAC or only in the RST environment, such as RommTagType in RAC, RebarTagType, the analytical model and the loads and boundary conditions in RST.</a:t>
            </a:r>
          </a:p>
          <a:p>
            <a:pPr eaLnBrk="1" hangingPunct="1"/>
            <a:r>
              <a:rPr lang="en-GB" smtClean="0"/>
              <a:t>Everything is derived from APIObject.</a:t>
            </a:r>
          </a:p>
          <a:p>
            <a:pPr eaLnBrk="1" hangingPunct="1"/>
            <a:r>
              <a:rPr lang="en-GB" smtClean="0"/>
              <a:t>All physical BIM objects are derived from Element.</a:t>
            </a:r>
          </a:p>
          <a:p>
            <a:pPr eaLnBrk="1" hangingPunct="1"/>
            <a:r>
              <a:rPr lang="en-GB" smtClean="0"/>
              <a:t>A separate version of Application and Document is provided in the Creation namespace, for creating new elements.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General Desig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307197" y="1440596"/>
            <a:ext cx="6785937" cy="1513208"/>
          </a:xfrm>
          <a:prstGeom prst="rect">
            <a:avLst/>
          </a:prstGeom>
        </p:spPr>
        <p:txBody>
          <a:bodyPr lIns="64274" tIns="32137" rIns="64274" bIns="32137" anchor="b"/>
          <a:lstStyle>
            <a:lvl1pPr algn="l">
              <a:defRPr sz="3500" b="1" spc="-21" baseline="0">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1307195" y="3287287"/>
            <a:ext cx="5706360" cy="486134"/>
          </a:xfrm>
          <a:prstGeom prst="rect">
            <a:avLst/>
          </a:prstGeom>
        </p:spPr>
        <p:txBody>
          <a:bodyPr lIns="64274" tIns="32137" rIns="64274" bIns="32137"/>
          <a:lstStyle>
            <a:lvl1pPr marL="0" indent="0" algn="l">
              <a:buNone/>
              <a:defRPr sz="2200" b="1" spc="-14" baseline="0">
                <a:solidFill>
                  <a:srgbClr val="C0C0C0"/>
                </a:solidFill>
                <a:latin typeface="Arial" pitchFamily="34" charset="0"/>
                <a:cs typeface="Arial" pitchFamily="34" charset="0"/>
              </a:defRPr>
            </a:lvl1pPr>
            <a:lvl2pPr marL="457088" indent="0" algn="ctr">
              <a:buNone/>
              <a:defRPr>
                <a:solidFill>
                  <a:schemeClr val="tx1">
                    <a:tint val="75000"/>
                  </a:schemeClr>
                </a:solidFill>
              </a:defRPr>
            </a:lvl2pPr>
            <a:lvl3pPr marL="914174" indent="0" algn="ctr">
              <a:buNone/>
              <a:defRPr>
                <a:solidFill>
                  <a:schemeClr val="tx1">
                    <a:tint val="75000"/>
                  </a:schemeClr>
                </a:solidFill>
              </a:defRPr>
            </a:lvl3pPr>
            <a:lvl4pPr marL="1371262" indent="0" algn="ctr">
              <a:buNone/>
              <a:defRPr>
                <a:solidFill>
                  <a:schemeClr val="tx1">
                    <a:tint val="75000"/>
                  </a:schemeClr>
                </a:solidFill>
              </a:defRPr>
            </a:lvl4pPr>
            <a:lvl5pPr marL="1828350" indent="0" algn="ctr">
              <a:buNone/>
              <a:defRPr>
                <a:solidFill>
                  <a:schemeClr val="tx1">
                    <a:tint val="75000"/>
                  </a:schemeClr>
                </a:solidFill>
              </a:defRPr>
            </a:lvl5pPr>
            <a:lvl6pPr marL="2285438" indent="0" algn="ctr">
              <a:buNone/>
              <a:defRPr>
                <a:solidFill>
                  <a:schemeClr val="tx1">
                    <a:tint val="75000"/>
                  </a:schemeClr>
                </a:solidFill>
              </a:defRPr>
            </a:lvl6pPr>
            <a:lvl7pPr marL="2742525" indent="0" algn="ctr">
              <a:buNone/>
              <a:defRPr>
                <a:solidFill>
                  <a:schemeClr val="tx1">
                    <a:tint val="75000"/>
                  </a:schemeClr>
                </a:solidFill>
              </a:defRPr>
            </a:lvl7pPr>
            <a:lvl8pPr marL="3199612" indent="0" algn="ctr">
              <a:buNone/>
              <a:defRPr>
                <a:solidFill>
                  <a:schemeClr val="tx1">
                    <a:tint val="75000"/>
                  </a:schemeClr>
                </a:solidFill>
              </a:defRPr>
            </a:lvl8pPr>
            <a:lvl9pPr marL="3656699"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22"/>
          <p:cNvSpPr>
            <a:spLocks noGrp="1"/>
          </p:cNvSpPr>
          <p:nvPr>
            <p:ph type="body" sz="quarter" idx="10"/>
          </p:nvPr>
        </p:nvSpPr>
        <p:spPr>
          <a:xfrm>
            <a:off x="1307195" y="3645553"/>
            <a:ext cx="5717994" cy="964360"/>
          </a:xfrm>
          <a:prstGeom prst="rect">
            <a:avLst/>
          </a:prstGeom>
        </p:spPr>
        <p:txBody>
          <a:bodyPr lIns="64274" tIns="32137" rIns="64274" bIns="32137"/>
          <a:lstStyle>
            <a:lvl1pPr marL="342816" marR="0" indent="-342816" algn="l" defTabSz="914174" rtl="0" eaLnBrk="1" fontAlgn="auto" latinLnBrk="0" hangingPunct="1">
              <a:lnSpc>
                <a:spcPct val="100000"/>
              </a:lnSpc>
              <a:spcBef>
                <a:spcPct val="20000"/>
              </a:spcBef>
              <a:spcAft>
                <a:spcPts val="0"/>
              </a:spcAft>
              <a:buClrTx/>
              <a:buSzTx/>
              <a:buFont typeface="Arial" pitchFamily="34" charset="0"/>
              <a:buNone/>
              <a:tabLst/>
              <a:defRPr kumimoji="0" lang="en-US" sz="2000" b="1" i="0" u="none" strike="noStrike" kern="1200" cap="none" spc="-14" normalizeH="0" baseline="0" noProof="0" dirty="0" smtClean="0">
                <a:ln>
                  <a:noFill/>
                </a:ln>
                <a:solidFill>
                  <a:srgbClr val="C0C0C0"/>
                </a:solidFill>
                <a:effectLst/>
                <a:uLnTx/>
                <a:uFillTx/>
                <a:latin typeface="Arial" pitchFamily="34" charset="0"/>
                <a:ea typeface="+mn-ea"/>
                <a:cs typeface="Arial" pitchFamily="34" charset="0"/>
              </a:defRPr>
            </a:lvl1p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2740025" y="6481763"/>
            <a:ext cx="5067300" cy="265112"/>
          </a:xfrm>
          <a:prstGeom prst="rect">
            <a:avLst/>
          </a:prstGeom>
          <a:noFill/>
        </p:spPr>
        <p:txBody>
          <a:bodyPr lIns="64274" tIns="32137" rIns="64274" bIns="32137">
            <a:spAutoFit/>
          </a:bodyPr>
          <a:lstStyle/>
          <a:p>
            <a:r>
              <a:rPr lang="en-GB" sz="1300">
                <a:solidFill>
                  <a:srgbClr val="BFBFBF"/>
                </a:solidFill>
              </a:rPr>
              <a:t>A Closer Look at the Database with Revit  API  </a:t>
            </a:r>
            <a:fld id="{666DB3F2-5ED0-4490-86E4-93B62F440976}" type="slidenum">
              <a:rPr lang="en-GB" sz="1300">
                <a:solidFill>
                  <a:srgbClr val="BFBFBF"/>
                </a:solidFill>
              </a:rPr>
              <a:pPr/>
              <a:t>‹#›</a:t>
            </a:fld>
            <a:endParaRPr lang="en-GB" sz="1300">
              <a:solidFill>
                <a:srgbClr val="BFBFBF"/>
              </a:solidFill>
            </a:endParaRPr>
          </a:p>
        </p:txBody>
      </p:sp>
      <p:sp>
        <p:nvSpPr>
          <p:cNvPr id="2" name="Title 1"/>
          <p:cNvSpPr>
            <a:spLocks noGrp="1"/>
          </p:cNvSpPr>
          <p:nvPr>
            <p:ph type="title"/>
          </p:nvPr>
        </p:nvSpPr>
        <p:spPr>
          <a:xfrm>
            <a:off x="311782" y="288119"/>
            <a:ext cx="8328368" cy="588328"/>
          </a:xfrm>
          <a:prstGeom prst="rect">
            <a:avLst/>
          </a:prstGeom>
        </p:spPr>
        <p:txBody>
          <a:bodyPr lIns="91417" tIns="45709" rIns="91417" bIns="45709"/>
          <a:lstStyle>
            <a:lvl1pPr algn="l">
              <a:defRPr sz="3400" b="0">
                <a:latin typeface="+mj-lt"/>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311782" y="1076259"/>
            <a:ext cx="8339454" cy="5161126"/>
          </a:xfrm>
          <a:prstGeom prst="rect">
            <a:avLst/>
          </a:prstGeom>
        </p:spPr>
        <p:txBody>
          <a:bodyPr lIns="91417" tIns="45709" rIns="91417" bIns="45709"/>
          <a:lstStyle>
            <a:lvl1pPr>
              <a:buFont typeface="Arial" pitchFamily="34" charset="0"/>
              <a:buNone/>
              <a:defRPr sz="2500" b="0">
                <a:latin typeface="+mj-lt"/>
                <a:cs typeface="Arial" pitchFamily="34" charset="0"/>
              </a:defRPr>
            </a:lvl1pPr>
            <a:lvl2pPr>
              <a:buFont typeface="Wingdings" pitchFamily="2" charset="2"/>
              <a:buChar char="§"/>
              <a:defRPr sz="2000" b="0">
                <a:latin typeface="+mj-lt"/>
                <a:cs typeface="Arial" pitchFamily="34" charset="0"/>
              </a:defRPr>
            </a:lvl2pPr>
            <a:lvl3pPr>
              <a:buFont typeface="Wingdings" pitchFamily="2" charset="2"/>
              <a:buChar char="§"/>
              <a:defRPr sz="1700">
                <a:latin typeface="+mj-lt"/>
                <a:cs typeface="Arial" pitchFamily="34" charset="0"/>
              </a:defRPr>
            </a:lvl3pPr>
            <a:lvl4pPr>
              <a:buFont typeface="Wingdings" pitchFamily="2" charset="2"/>
              <a:buChar char="§"/>
              <a:defRPr sz="1700">
                <a:latin typeface="+mj-lt"/>
                <a:cs typeface="Arial" pitchFamily="34" charset="0"/>
              </a:defRPr>
            </a:lvl4pPr>
            <a:lvl5pPr>
              <a:buFont typeface="Arial" pitchFamily="34" charset="0"/>
              <a:buNone/>
              <a:defRPr b="1">
                <a:latin typeface="Courier New"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a:stretch>
            <a:fillRect/>
          </a:stretch>
        </p:blipFill>
        <p:spPr bwMode="auto">
          <a:xfrm>
            <a:off x="6169025" y="0"/>
            <a:ext cx="29718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9" y="3016250"/>
            <a:ext cx="5636117" cy="1327150"/>
          </a:xfrm>
          <a:prstGeom prst="rect">
            <a:avLst/>
          </a:prstGeom>
        </p:spPr>
        <p:txBody>
          <a:bodyPr lIns="91417" tIns="45709" rIns="91417" bIns="45709" anchor="t"/>
          <a:lstStyle>
            <a:lvl1pPr algn="l">
              <a:defRPr sz="3400"/>
            </a:lvl1pPr>
          </a:lstStyle>
          <a:p>
            <a:r>
              <a:rPr lang="en-US"/>
              <a:t>Click to edit Master title style</a:t>
            </a:r>
          </a:p>
        </p:txBody>
      </p:sp>
      <p:sp>
        <p:nvSpPr>
          <p:cNvPr id="621572" name="Rectangle 4"/>
          <p:cNvSpPr>
            <a:spLocks noGrp="1" noChangeArrowheads="1"/>
          </p:cNvSpPr>
          <p:nvPr>
            <p:ph type="subTitle" sz="quarter" idx="1"/>
          </p:nvPr>
        </p:nvSpPr>
        <p:spPr>
          <a:xfrm>
            <a:off x="319090" y="4495800"/>
            <a:ext cx="5614195" cy="838200"/>
          </a:xfrm>
          <a:prstGeom prst="rect">
            <a:avLst/>
          </a:prstGeom>
        </p:spPr>
        <p:txBody>
          <a:bodyPr lIns="91417" tIns="45709" rIns="91417" bIns="45709"/>
          <a:lstStyle>
            <a:lvl1pPr marL="0" indent="0">
              <a:lnSpc>
                <a:spcPct val="95000"/>
              </a:lnSpc>
              <a:buNone/>
              <a:defRPr sz="2400" i="1">
                <a:solidFill>
                  <a:schemeClr val="accent1"/>
                </a:solidFill>
              </a:defRPr>
            </a:lvl1pPr>
          </a:lstStyle>
          <a:p>
            <a:r>
              <a:rPr lang="en-US"/>
              <a:t>Click to edit Master subtitle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Lst>
  <p:hf hdr="0" dt="0"/>
  <p:txStyles>
    <p:titleStyle>
      <a:lvl1pPr algn="ctr" defTabSz="641350" rtl="0" eaLnBrk="0" fontAlgn="base" hangingPunct="0">
        <a:spcBef>
          <a:spcPct val="0"/>
        </a:spcBef>
        <a:spcAft>
          <a:spcPct val="0"/>
        </a:spcAft>
        <a:defRPr sz="3100" kern="1200">
          <a:solidFill>
            <a:schemeClr val="tx1"/>
          </a:solidFill>
          <a:latin typeface="+mj-lt"/>
          <a:ea typeface="+mj-ea"/>
          <a:cs typeface="+mj-cs"/>
        </a:defRPr>
      </a:lvl1pPr>
      <a:lvl2pPr algn="ctr" defTabSz="641350" rtl="0" eaLnBrk="0" fontAlgn="base" hangingPunct="0">
        <a:spcBef>
          <a:spcPct val="0"/>
        </a:spcBef>
        <a:spcAft>
          <a:spcPct val="0"/>
        </a:spcAft>
        <a:defRPr sz="3100">
          <a:solidFill>
            <a:schemeClr val="tx1"/>
          </a:solidFill>
          <a:latin typeface="Calibri" pitchFamily="34" charset="0"/>
        </a:defRPr>
      </a:lvl2pPr>
      <a:lvl3pPr algn="ctr" defTabSz="641350" rtl="0" eaLnBrk="0" fontAlgn="base" hangingPunct="0">
        <a:spcBef>
          <a:spcPct val="0"/>
        </a:spcBef>
        <a:spcAft>
          <a:spcPct val="0"/>
        </a:spcAft>
        <a:defRPr sz="3100">
          <a:solidFill>
            <a:schemeClr val="tx1"/>
          </a:solidFill>
          <a:latin typeface="Calibri" pitchFamily="34" charset="0"/>
        </a:defRPr>
      </a:lvl3pPr>
      <a:lvl4pPr algn="ctr" defTabSz="641350" rtl="0" eaLnBrk="0" fontAlgn="base" hangingPunct="0">
        <a:spcBef>
          <a:spcPct val="0"/>
        </a:spcBef>
        <a:spcAft>
          <a:spcPct val="0"/>
        </a:spcAft>
        <a:defRPr sz="3100">
          <a:solidFill>
            <a:schemeClr val="tx1"/>
          </a:solidFill>
          <a:latin typeface="Calibri" pitchFamily="34" charset="0"/>
        </a:defRPr>
      </a:lvl4pPr>
      <a:lvl5pPr algn="ctr" defTabSz="641350" rtl="0" eaLnBrk="0" fontAlgn="base" hangingPunct="0">
        <a:spcBef>
          <a:spcPct val="0"/>
        </a:spcBef>
        <a:spcAft>
          <a:spcPct val="0"/>
        </a:spcAft>
        <a:defRPr sz="3100">
          <a:solidFill>
            <a:schemeClr val="tx1"/>
          </a:solidFill>
          <a:latin typeface="Calibri" pitchFamily="34" charset="0"/>
        </a:defRPr>
      </a:lvl5pPr>
      <a:lvl6pPr marL="457200" algn="ctr" defTabSz="641350" rtl="0" fontAlgn="base">
        <a:spcBef>
          <a:spcPct val="0"/>
        </a:spcBef>
        <a:spcAft>
          <a:spcPct val="0"/>
        </a:spcAft>
        <a:defRPr sz="3100">
          <a:solidFill>
            <a:schemeClr val="tx1"/>
          </a:solidFill>
          <a:latin typeface="Calibri" pitchFamily="34" charset="0"/>
        </a:defRPr>
      </a:lvl6pPr>
      <a:lvl7pPr marL="914400" algn="ctr" defTabSz="641350" rtl="0" fontAlgn="base">
        <a:spcBef>
          <a:spcPct val="0"/>
        </a:spcBef>
        <a:spcAft>
          <a:spcPct val="0"/>
        </a:spcAft>
        <a:defRPr sz="3100">
          <a:solidFill>
            <a:schemeClr val="tx1"/>
          </a:solidFill>
          <a:latin typeface="Calibri" pitchFamily="34" charset="0"/>
        </a:defRPr>
      </a:lvl7pPr>
      <a:lvl8pPr marL="1371600" algn="ctr" defTabSz="641350" rtl="0" fontAlgn="base">
        <a:spcBef>
          <a:spcPct val="0"/>
        </a:spcBef>
        <a:spcAft>
          <a:spcPct val="0"/>
        </a:spcAft>
        <a:defRPr sz="3100">
          <a:solidFill>
            <a:schemeClr val="tx1"/>
          </a:solidFill>
          <a:latin typeface="Calibri" pitchFamily="34" charset="0"/>
        </a:defRPr>
      </a:lvl8pPr>
      <a:lvl9pPr marL="1828800" algn="ctr" defTabSz="641350" rtl="0" fontAlgn="base">
        <a:spcBef>
          <a:spcPct val="0"/>
        </a:spcBef>
        <a:spcAft>
          <a:spcPct val="0"/>
        </a:spcAft>
        <a:defRPr sz="3100">
          <a:solidFill>
            <a:schemeClr val="tx1"/>
          </a:solidFill>
          <a:latin typeface="Calibri" pitchFamily="34" charset="0"/>
        </a:defRPr>
      </a:lvl9pPr>
    </p:titleStyle>
    <p:bodyStyle>
      <a:lvl1pPr marL="239713" indent="-239713" algn="l" defTabSz="641350" rtl="0" eaLnBrk="0" fontAlgn="base" hangingPunct="0">
        <a:spcBef>
          <a:spcPct val="20000"/>
        </a:spcBef>
        <a:spcAft>
          <a:spcPct val="0"/>
        </a:spcAft>
        <a:buFont typeface="Arial" charset="0"/>
        <a:buChar char="•"/>
        <a:defRPr sz="2200" kern="1200">
          <a:solidFill>
            <a:schemeClr val="tx1"/>
          </a:solidFill>
          <a:latin typeface="+mn-lt"/>
          <a:ea typeface="+mn-ea"/>
          <a:cs typeface="+mn-cs"/>
        </a:defRPr>
      </a:lvl1pPr>
      <a:lvl2pPr marL="522288" indent="-200025" algn="l" defTabSz="64135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803275" indent="-160338" algn="l" defTabSz="641350" rtl="0" eaLnBrk="0" fontAlgn="base" hangingPunct="0">
        <a:spcBef>
          <a:spcPct val="20000"/>
        </a:spcBef>
        <a:spcAft>
          <a:spcPct val="0"/>
        </a:spcAft>
        <a:buFont typeface="Arial" charset="0"/>
        <a:buChar char="•"/>
        <a:defRPr sz="1700" kern="1200">
          <a:solidFill>
            <a:schemeClr val="tx1"/>
          </a:solidFill>
          <a:latin typeface="+mn-lt"/>
          <a:ea typeface="+mn-ea"/>
          <a:cs typeface="+mn-cs"/>
        </a:defRPr>
      </a:lvl3pPr>
      <a:lvl4pPr marL="1123950" indent="-160338" algn="l" defTabSz="641350"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1446213" indent="-160338" algn="l" defTabSz="641350"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1767764" indent="-160706" algn="l" defTabSz="642823"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89175" indent="-160706" algn="l" defTabSz="642823"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10587" indent="-160706" algn="l" defTabSz="642823"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31999" indent="-160706" algn="l" defTabSz="642823"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42823" rtl="0" eaLnBrk="1" latinLnBrk="0" hangingPunct="1">
        <a:defRPr sz="1300" kern="1200">
          <a:solidFill>
            <a:schemeClr val="tx1"/>
          </a:solidFill>
          <a:latin typeface="+mn-lt"/>
          <a:ea typeface="+mn-ea"/>
          <a:cs typeface="+mn-cs"/>
        </a:defRPr>
      </a:lvl1pPr>
      <a:lvl2pPr marL="321412" algn="l" defTabSz="642823" rtl="0" eaLnBrk="1" latinLnBrk="0" hangingPunct="1">
        <a:defRPr sz="1300" kern="1200">
          <a:solidFill>
            <a:schemeClr val="tx1"/>
          </a:solidFill>
          <a:latin typeface="+mn-lt"/>
          <a:ea typeface="+mn-ea"/>
          <a:cs typeface="+mn-cs"/>
        </a:defRPr>
      </a:lvl2pPr>
      <a:lvl3pPr marL="642823" algn="l" defTabSz="642823" rtl="0" eaLnBrk="1" latinLnBrk="0" hangingPunct="1">
        <a:defRPr sz="1300" kern="1200">
          <a:solidFill>
            <a:schemeClr val="tx1"/>
          </a:solidFill>
          <a:latin typeface="+mn-lt"/>
          <a:ea typeface="+mn-ea"/>
          <a:cs typeface="+mn-cs"/>
        </a:defRPr>
      </a:lvl3pPr>
      <a:lvl4pPr marL="964235" algn="l" defTabSz="642823" rtl="0" eaLnBrk="1" latinLnBrk="0" hangingPunct="1">
        <a:defRPr sz="1300" kern="1200">
          <a:solidFill>
            <a:schemeClr val="tx1"/>
          </a:solidFill>
          <a:latin typeface="+mn-lt"/>
          <a:ea typeface="+mn-ea"/>
          <a:cs typeface="+mn-cs"/>
        </a:defRPr>
      </a:lvl4pPr>
      <a:lvl5pPr marL="1285646" algn="l" defTabSz="642823" rtl="0" eaLnBrk="1" latinLnBrk="0" hangingPunct="1">
        <a:defRPr sz="1300" kern="1200">
          <a:solidFill>
            <a:schemeClr val="tx1"/>
          </a:solidFill>
          <a:latin typeface="+mn-lt"/>
          <a:ea typeface="+mn-ea"/>
          <a:cs typeface="+mn-cs"/>
        </a:defRPr>
      </a:lvl5pPr>
      <a:lvl6pPr marL="1607058" algn="l" defTabSz="642823" rtl="0" eaLnBrk="1" latinLnBrk="0" hangingPunct="1">
        <a:defRPr sz="1300" kern="1200">
          <a:solidFill>
            <a:schemeClr val="tx1"/>
          </a:solidFill>
          <a:latin typeface="+mn-lt"/>
          <a:ea typeface="+mn-ea"/>
          <a:cs typeface="+mn-cs"/>
        </a:defRPr>
      </a:lvl6pPr>
      <a:lvl7pPr marL="1928470" algn="l" defTabSz="642823" rtl="0" eaLnBrk="1" latinLnBrk="0" hangingPunct="1">
        <a:defRPr sz="1300" kern="1200">
          <a:solidFill>
            <a:schemeClr val="tx1"/>
          </a:solidFill>
          <a:latin typeface="+mn-lt"/>
          <a:ea typeface="+mn-ea"/>
          <a:cs typeface="+mn-cs"/>
        </a:defRPr>
      </a:lvl7pPr>
      <a:lvl8pPr marL="2249881" algn="l" defTabSz="642823" rtl="0" eaLnBrk="1" latinLnBrk="0" hangingPunct="1">
        <a:defRPr sz="1300" kern="1200">
          <a:solidFill>
            <a:schemeClr val="tx1"/>
          </a:solidFill>
          <a:latin typeface="+mn-lt"/>
          <a:ea typeface="+mn-ea"/>
          <a:cs typeface="+mn-cs"/>
        </a:defRPr>
      </a:lvl8pPr>
      <a:lvl9pPr marL="2571293" algn="l" defTabSz="642823"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autodesk.com/developer"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usa.autodesk.com/adsk/servlet/index?siteID=123112&amp;id=780161" TargetMode="External"/><Relationship Id="rId4" Type="http://schemas.openxmlformats.org/officeDocument/2006/relationships/hyperlink" Target="http://discussion.autodesk.com/forum.jspa?forumID=16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513" y="1439863"/>
            <a:ext cx="6786562" cy="1514475"/>
          </a:xfrm>
        </p:spPr>
        <p:txBody>
          <a:bodyPr/>
          <a:lstStyle/>
          <a:p>
            <a:pPr defTabSz="642823" eaLnBrk="1" fontAlgn="auto" hangingPunct="1">
              <a:spcAft>
                <a:spcPts val="0"/>
              </a:spcAft>
              <a:defRPr/>
            </a:pPr>
            <a:r>
              <a:rPr lang="en-US" dirty="0" smtClean="0"/>
              <a:t>A Closer Look at the Database with </a:t>
            </a:r>
            <a:r>
              <a:rPr lang="en-US" dirty="0" err="1" smtClean="0"/>
              <a:t>Revit</a:t>
            </a:r>
            <a:r>
              <a:rPr lang="en-US" dirty="0" smtClean="0"/>
              <a:t> API</a:t>
            </a:r>
            <a:endParaRPr lang="en-US" dirty="0"/>
          </a:p>
        </p:txBody>
      </p:sp>
      <p:sp>
        <p:nvSpPr>
          <p:cNvPr id="3" name="Subtitle 2"/>
          <p:cNvSpPr>
            <a:spLocks noGrp="1"/>
          </p:cNvSpPr>
          <p:nvPr>
            <p:ph type="subTitle" idx="1"/>
          </p:nvPr>
        </p:nvSpPr>
        <p:spPr>
          <a:xfrm>
            <a:off x="1306513" y="3287713"/>
            <a:ext cx="5707062" cy="485775"/>
          </a:xfrm>
        </p:spPr>
        <p:txBody>
          <a:bodyPr/>
          <a:lstStyle/>
          <a:p>
            <a:pPr defTabSz="642823" eaLnBrk="1" fontAlgn="auto" hangingPunct="1">
              <a:spcAft>
                <a:spcPts val="0"/>
              </a:spcAft>
              <a:buFont typeface="Arial" pitchFamily="34" charset="0"/>
              <a:buNone/>
              <a:defRPr/>
            </a:pPr>
            <a:r>
              <a:rPr lang="en-US" dirty="0" smtClean="0"/>
              <a:t>Mikako Harada</a:t>
            </a:r>
            <a:endParaRPr lang="en-US" dirty="0"/>
          </a:p>
        </p:txBody>
      </p:sp>
      <p:sp>
        <p:nvSpPr>
          <p:cNvPr id="4" name="Text Placeholder 3"/>
          <p:cNvSpPr>
            <a:spLocks noGrp="1"/>
          </p:cNvSpPr>
          <p:nvPr>
            <p:ph type="body" sz="quarter" idx="10"/>
          </p:nvPr>
        </p:nvSpPr>
        <p:spPr>
          <a:xfrm>
            <a:off x="1306513" y="3644900"/>
            <a:ext cx="5718175" cy="965200"/>
          </a:xfrm>
        </p:spPr>
        <p:txBody>
          <a:bodyPr/>
          <a:lstStyle/>
          <a:p>
            <a:pPr>
              <a:defRPr/>
            </a:pPr>
            <a:r>
              <a:rPr sz="1600"/>
              <a:t>AEC Workgroup Technical Lead</a:t>
            </a:r>
          </a:p>
          <a:p>
            <a:pPr>
              <a:defRPr/>
            </a:pPr>
            <a:r>
              <a:rPr sz="1600"/>
              <a:t>Developer Technical Services</a:t>
            </a:r>
          </a:p>
          <a:p>
            <a:pPr>
              <a:defRPr/>
            </a:pPr>
            <a:r>
              <a:rPr sz="1600"/>
              <a:t>Autodesk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Subset of Object Model</a:t>
            </a:r>
          </a:p>
        </p:txBody>
      </p:sp>
      <p:sp>
        <p:nvSpPr>
          <p:cNvPr id="10243" name="Rectangle 3"/>
          <p:cNvSpPr>
            <a:spLocks noGrp="1" noChangeArrowheads="1"/>
          </p:cNvSpPr>
          <p:nvPr>
            <p:ph idx="1"/>
          </p:nvPr>
        </p:nvSpPr>
        <p:spPr>
          <a:xfrm>
            <a:off x="250825" y="1143000"/>
            <a:ext cx="2232025" cy="5119688"/>
          </a:xfrm>
        </p:spPr>
        <p:txBody>
          <a:bodyPr vert="horz" wrap="square" numCol="1" anchor="t" anchorCtr="0" compatLnSpc="1">
            <a:prstTxWarp prst="textNoShape">
              <a:avLst/>
            </a:prstTxWarp>
          </a:bodyPr>
          <a:lstStyle/>
          <a:p>
            <a:pPr marL="0" indent="0" eaLnBrk="1" hangingPunct="1">
              <a:lnSpc>
                <a:spcPct val="80000"/>
              </a:lnSpc>
              <a:buFontTx/>
              <a:buNone/>
            </a:pPr>
            <a:r>
              <a:rPr lang="en-GB" sz="1200" b="1" smtClean="0">
                <a:latin typeface="Courier New" pitchFamily="49" charset="0"/>
                <a:cs typeface="Arial" charset="0"/>
              </a:rPr>
              <a:t>APIObject</a:t>
            </a:r>
          </a:p>
          <a:p>
            <a:pPr marL="0" indent="0" eaLnBrk="1" hangingPunct="1">
              <a:lnSpc>
                <a:spcPct val="80000"/>
              </a:lnSpc>
              <a:buFontTx/>
              <a:buNone/>
            </a:pPr>
            <a:r>
              <a:rPr lang="en-GB" sz="1200" smtClean="0">
                <a:latin typeface="Courier New" pitchFamily="49" charset="0"/>
                <a:cs typeface="Arial" charset="0"/>
              </a:rPr>
              <a:t>  Application</a:t>
            </a:r>
          </a:p>
          <a:p>
            <a:pPr marL="0" indent="0" eaLnBrk="1" hangingPunct="1">
              <a:lnSpc>
                <a:spcPct val="80000"/>
              </a:lnSpc>
              <a:buFontTx/>
              <a:buNone/>
            </a:pPr>
            <a:r>
              <a:rPr lang="en-GB" sz="1200" smtClean="0">
                <a:latin typeface="Courier New" pitchFamily="49" charset="0"/>
                <a:cs typeface="Arial" charset="0"/>
              </a:rPr>
              <a:t>  Document</a:t>
            </a:r>
          </a:p>
          <a:p>
            <a:pPr marL="0" indent="0" eaLnBrk="1" hangingPunct="1">
              <a:lnSpc>
                <a:spcPct val="80000"/>
              </a:lnSpc>
              <a:buFontTx/>
              <a:buNone/>
            </a:pPr>
            <a:r>
              <a:rPr lang="en-GB" sz="1200" smtClean="0">
                <a:latin typeface="Courier New" pitchFamily="49" charset="0"/>
                <a:cs typeface="Arial" charset="0"/>
              </a:rPr>
              <a:t>  ExternalCommandData</a:t>
            </a:r>
          </a:p>
          <a:p>
            <a:pPr marL="0" indent="0" eaLnBrk="1" hangingPunct="1">
              <a:lnSpc>
                <a:spcPct val="80000"/>
              </a:lnSpc>
              <a:buFontTx/>
              <a:buNone/>
            </a:pPr>
            <a:r>
              <a:rPr lang="en-GB" sz="1200" smtClean="0">
                <a:latin typeface="Courier New" pitchFamily="49" charset="0"/>
                <a:cs typeface="Arial" charset="0"/>
              </a:rPr>
              <a:t>  ElementSet</a:t>
            </a:r>
          </a:p>
          <a:p>
            <a:pPr marL="0" indent="0" eaLnBrk="1" hangingPunct="1">
              <a:lnSpc>
                <a:spcPct val="80000"/>
              </a:lnSpc>
              <a:buFontTx/>
              <a:buNone/>
            </a:pPr>
            <a:r>
              <a:rPr lang="en-GB" sz="1200" smtClean="0">
                <a:latin typeface="Courier New" pitchFamily="49" charset="0"/>
                <a:cs typeface="Arial" charset="0"/>
              </a:rPr>
              <a:t>  ParameterSet</a:t>
            </a:r>
          </a:p>
          <a:p>
            <a:pPr marL="0" indent="0" eaLnBrk="1" hangingPunct="1">
              <a:lnSpc>
                <a:spcPct val="80000"/>
              </a:lnSpc>
              <a:buFontTx/>
              <a:buNone/>
            </a:pPr>
            <a:r>
              <a:rPr lang="en-GB" sz="1200" smtClean="0">
                <a:latin typeface="Courier New" pitchFamily="49" charset="0"/>
                <a:cs typeface="Arial" charset="0"/>
              </a:rPr>
              <a:t>  Parameter</a:t>
            </a:r>
          </a:p>
          <a:p>
            <a:pPr marL="0" indent="0" eaLnBrk="1" hangingPunct="1">
              <a:lnSpc>
                <a:spcPct val="80000"/>
              </a:lnSpc>
              <a:buFontTx/>
              <a:buNone/>
            </a:pPr>
            <a:r>
              <a:rPr lang="en-GB" sz="1200" b="1" smtClean="0">
                <a:latin typeface="Courier New" pitchFamily="49" charset="0"/>
                <a:cs typeface="Arial" charset="0"/>
              </a:rPr>
              <a:t>  Element</a:t>
            </a:r>
          </a:p>
          <a:p>
            <a:pPr marL="0" indent="0" eaLnBrk="1" hangingPunct="1">
              <a:lnSpc>
                <a:spcPct val="80000"/>
              </a:lnSpc>
              <a:buFontTx/>
              <a:buNone/>
            </a:pPr>
            <a:r>
              <a:rPr lang="en-GB" sz="1200" b="1" smtClean="0">
                <a:latin typeface="Courier New" pitchFamily="49" charset="0"/>
                <a:cs typeface="Arial" charset="0"/>
              </a:rPr>
              <a:t>    Symbol</a:t>
            </a:r>
          </a:p>
          <a:p>
            <a:pPr marL="0" indent="0" eaLnBrk="1" hangingPunct="1">
              <a:lnSpc>
                <a:spcPct val="80000"/>
              </a:lnSpc>
              <a:buFontTx/>
              <a:buNone/>
            </a:pPr>
            <a:r>
              <a:rPr lang="en-GB" sz="1200" b="1" smtClean="0">
                <a:latin typeface="Courier New" pitchFamily="49" charset="0"/>
                <a:cs typeface="Arial" charset="0"/>
              </a:rPr>
              <a:t>  GeometryObject</a:t>
            </a:r>
          </a:p>
          <a:p>
            <a:pPr marL="0" indent="0" eaLnBrk="1" hangingPunct="1">
              <a:lnSpc>
                <a:spcPct val="80000"/>
              </a:lnSpc>
              <a:buFontTx/>
              <a:buNone/>
            </a:pPr>
            <a:r>
              <a:rPr lang="en-GB" sz="1200" smtClean="0">
                <a:latin typeface="Courier New" pitchFamily="49" charset="0"/>
                <a:cs typeface="Arial" charset="0"/>
              </a:rPr>
              <a:t>  # RST:</a:t>
            </a:r>
          </a:p>
          <a:p>
            <a:pPr marL="0" indent="0" eaLnBrk="1" hangingPunct="1">
              <a:lnSpc>
                <a:spcPct val="80000"/>
              </a:lnSpc>
              <a:buFontTx/>
              <a:buNone/>
            </a:pPr>
            <a:r>
              <a:rPr lang="en-GB" sz="1200" smtClean="0">
                <a:latin typeface="Courier New" pitchFamily="49" charset="0"/>
                <a:cs typeface="Arial" charset="0"/>
              </a:rPr>
              <a:t>  AnalyticalModel</a:t>
            </a:r>
          </a:p>
          <a:p>
            <a:pPr marL="0" indent="0" eaLnBrk="1" hangingPunct="1">
              <a:lnSpc>
                <a:spcPct val="80000"/>
              </a:lnSpc>
              <a:buFontTx/>
              <a:buNone/>
            </a:pPr>
            <a:r>
              <a:rPr lang="en-GB" sz="1200" smtClean="0">
                <a:latin typeface="Courier New" pitchFamily="49" charset="0"/>
                <a:cs typeface="Arial" charset="0"/>
              </a:rPr>
              <a:t>    AnalyticalModelFloor</a:t>
            </a:r>
          </a:p>
          <a:p>
            <a:pPr marL="0" indent="0" eaLnBrk="1" hangingPunct="1">
              <a:lnSpc>
                <a:spcPct val="80000"/>
              </a:lnSpc>
              <a:buFontTx/>
              <a:buNone/>
            </a:pPr>
            <a:r>
              <a:rPr lang="en-GB" sz="1200" smtClean="0">
                <a:latin typeface="Courier New" pitchFamily="49" charset="0"/>
                <a:cs typeface="Arial" charset="0"/>
              </a:rPr>
              <a:t>    AnalyticalModelWall</a:t>
            </a:r>
          </a:p>
          <a:p>
            <a:pPr marL="0" indent="0" eaLnBrk="1" hangingPunct="1">
              <a:lnSpc>
                <a:spcPct val="80000"/>
              </a:lnSpc>
              <a:buFontTx/>
              <a:buNone/>
            </a:pPr>
            <a:endParaRPr lang="en-GB" sz="1200" smtClean="0">
              <a:latin typeface="Courier New" pitchFamily="49" charset="0"/>
              <a:cs typeface="Arial" charset="0"/>
            </a:endParaRPr>
          </a:p>
          <a:p>
            <a:pPr marL="0" indent="0" eaLnBrk="1" hangingPunct="1">
              <a:lnSpc>
                <a:spcPct val="80000"/>
              </a:lnSpc>
              <a:buFontTx/>
              <a:buNone/>
            </a:pPr>
            <a:endParaRPr lang="en-GB" sz="1200" smtClean="0">
              <a:latin typeface="Courier New" pitchFamily="49" charset="0"/>
              <a:cs typeface="Arial" charset="0"/>
            </a:endParaRPr>
          </a:p>
          <a:p>
            <a:pPr marL="0" indent="0" eaLnBrk="1" hangingPunct="1">
              <a:lnSpc>
                <a:spcPct val="80000"/>
              </a:lnSpc>
              <a:buFontTx/>
              <a:buNone/>
            </a:pPr>
            <a:r>
              <a:rPr lang="en-GB" sz="1200" smtClean="0">
                <a:cs typeface="Arial" charset="0"/>
              </a:rPr>
              <a:t>Creation</a:t>
            </a:r>
          </a:p>
          <a:p>
            <a:pPr marL="0" indent="0" eaLnBrk="1" hangingPunct="1">
              <a:lnSpc>
                <a:spcPct val="80000"/>
              </a:lnSpc>
              <a:buFontTx/>
              <a:buNone/>
            </a:pPr>
            <a:endParaRPr lang="en-GB" sz="1200" smtClean="0">
              <a:cs typeface="Arial" charset="0"/>
            </a:endParaRPr>
          </a:p>
          <a:p>
            <a:pPr marL="0" indent="0" eaLnBrk="1" hangingPunct="1">
              <a:lnSpc>
                <a:spcPct val="80000"/>
              </a:lnSpc>
              <a:buFontTx/>
              <a:buNone/>
            </a:pPr>
            <a:r>
              <a:rPr lang="en-GB" sz="1200" b="1" smtClean="0">
                <a:latin typeface="Courier New" pitchFamily="49" charset="0"/>
                <a:cs typeface="Arial" charset="0"/>
              </a:rPr>
              <a:t>APIObject</a:t>
            </a:r>
          </a:p>
          <a:p>
            <a:pPr marL="0" indent="0" eaLnBrk="1" hangingPunct="1">
              <a:lnSpc>
                <a:spcPct val="80000"/>
              </a:lnSpc>
              <a:buFontTx/>
              <a:buNone/>
            </a:pPr>
            <a:r>
              <a:rPr lang="en-GB" sz="1200" smtClean="0">
                <a:latin typeface="Courier New" pitchFamily="49" charset="0"/>
                <a:cs typeface="Arial" charset="0"/>
              </a:rPr>
              <a:t>  Application</a:t>
            </a:r>
          </a:p>
          <a:p>
            <a:pPr marL="0" indent="0" eaLnBrk="1" hangingPunct="1">
              <a:lnSpc>
                <a:spcPct val="80000"/>
              </a:lnSpc>
              <a:buFontTx/>
              <a:buNone/>
            </a:pPr>
            <a:r>
              <a:rPr lang="en-GB" sz="1200" smtClean="0">
                <a:latin typeface="Courier New" pitchFamily="49" charset="0"/>
                <a:cs typeface="Arial" charset="0"/>
              </a:rPr>
              <a:t>  Document</a:t>
            </a:r>
          </a:p>
          <a:p>
            <a:pPr marL="0" indent="0" eaLnBrk="1" hangingPunct="1">
              <a:lnSpc>
                <a:spcPct val="80000"/>
              </a:lnSpc>
              <a:buFontTx/>
              <a:buNone/>
            </a:pPr>
            <a:endParaRPr lang="en-GB" sz="1200" smtClean="0">
              <a:latin typeface="Courier New" pitchFamily="49" charset="0"/>
              <a:cs typeface="Arial" charset="0"/>
            </a:endParaRPr>
          </a:p>
        </p:txBody>
      </p:sp>
      <p:sp>
        <p:nvSpPr>
          <p:cNvPr id="12292" name="Rectangle 5"/>
          <p:cNvSpPr>
            <a:spLocks noChangeArrowheads="1"/>
          </p:cNvSpPr>
          <p:nvPr/>
        </p:nvSpPr>
        <p:spPr bwMode="auto">
          <a:xfrm>
            <a:off x="4427538" y="1143000"/>
            <a:ext cx="4465637"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b="1">
                <a:solidFill>
                  <a:schemeClr val="tx1"/>
                </a:solidFill>
                <a:latin typeface="Courier New" pitchFamily="49" charset="0"/>
              </a:rPr>
              <a:t>  Element</a:t>
            </a:r>
          </a:p>
          <a:p>
            <a:pPr marL="266700" indent="-266700">
              <a:lnSpc>
                <a:spcPct val="80000"/>
              </a:lnSpc>
              <a:spcBef>
                <a:spcPct val="15000"/>
              </a:spcBef>
            </a:pPr>
            <a:r>
              <a:rPr lang="en-GB" sz="1200">
                <a:solidFill>
                  <a:schemeClr val="tx1"/>
                </a:solidFill>
                <a:latin typeface="Courier New" pitchFamily="49" charset="0"/>
              </a:rPr>
              <a:t>    HostObject</a:t>
            </a:r>
          </a:p>
          <a:p>
            <a:pPr marL="266700" indent="-266700">
              <a:lnSpc>
                <a:spcPct val="80000"/>
              </a:lnSpc>
              <a:spcBef>
                <a:spcPct val="15000"/>
              </a:spcBef>
            </a:pPr>
            <a:r>
              <a:rPr lang="en-GB" sz="1200">
                <a:solidFill>
                  <a:schemeClr val="tx1"/>
                </a:solidFill>
                <a:latin typeface="Courier New" pitchFamily="49" charset="0"/>
              </a:rPr>
              <a:t>      CeilingAndFloor</a:t>
            </a:r>
          </a:p>
          <a:p>
            <a:pPr marL="266700" indent="-266700">
              <a:lnSpc>
                <a:spcPct val="80000"/>
              </a:lnSpc>
              <a:spcBef>
                <a:spcPct val="15000"/>
              </a:spcBef>
            </a:pPr>
            <a:r>
              <a:rPr lang="en-GB" sz="1200">
                <a:solidFill>
                  <a:schemeClr val="tx1"/>
                </a:solidFill>
                <a:latin typeface="Courier New" pitchFamily="49" charset="0"/>
              </a:rPr>
              <a:t>      ContFooting</a:t>
            </a:r>
          </a:p>
          <a:p>
            <a:pPr marL="266700" indent="-266700">
              <a:lnSpc>
                <a:spcPct val="80000"/>
              </a:lnSpc>
              <a:spcBef>
                <a:spcPct val="15000"/>
              </a:spcBef>
            </a:pPr>
            <a:r>
              <a:rPr lang="en-GB" sz="1200">
                <a:solidFill>
                  <a:schemeClr val="tx1"/>
                </a:solidFill>
                <a:latin typeface="Courier New" pitchFamily="49" charset="0"/>
              </a:rPr>
              <a:t>      Floor</a:t>
            </a:r>
          </a:p>
          <a:p>
            <a:pPr marL="266700" indent="-266700">
              <a:lnSpc>
                <a:spcPct val="80000"/>
              </a:lnSpc>
              <a:spcBef>
                <a:spcPct val="15000"/>
              </a:spcBef>
            </a:pPr>
            <a:r>
              <a:rPr lang="en-GB" sz="1200">
                <a:solidFill>
                  <a:schemeClr val="tx1"/>
                </a:solidFill>
                <a:latin typeface="Courier New" pitchFamily="49" charset="0"/>
              </a:rPr>
              <a:t>      Wall</a:t>
            </a:r>
          </a:p>
          <a:p>
            <a:pPr marL="266700" indent="-266700">
              <a:lnSpc>
                <a:spcPct val="80000"/>
              </a:lnSpc>
              <a:spcBef>
                <a:spcPct val="15000"/>
              </a:spcBef>
            </a:pPr>
            <a:r>
              <a:rPr lang="en-GB" sz="1200">
                <a:solidFill>
                  <a:schemeClr val="tx1"/>
                </a:solidFill>
                <a:latin typeface="Courier New" pitchFamily="49" charset="0"/>
              </a:rPr>
              <a:t>    Instance</a:t>
            </a:r>
          </a:p>
          <a:p>
            <a:pPr marL="266700" indent="-266700">
              <a:lnSpc>
                <a:spcPct val="80000"/>
              </a:lnSpc>
              <a:spcBef>
                <a:spcPct val="15000"/>
              </a:spcBef>
            </a:pPr>
            <a:r>
              <a:rPr lang="en-GB" sz="1200">
                <a:solidFill>
                  <a:schemeClr val="tx1"/>
                </a:solidFill>
                <a:latin typeface="Courier New" pitchFamily="49" charset="0"/>
              </a:rPr>
              <a:t>    Opening</a:t>
            </a:r>
          </a:p>
          <a:p>
            <a:pPr marL="266700" indent="-266700">
              <a:lnSpc>
                <a:spcPct val="80000"/>
              </a:lnSpc>
              <a:spcBef>
                <a:spcPct val="15000"/>
              </a:spcBef>
            </a:pPr>
            <a:r>
              <a:rPr lang="en-GB" sz="1200">
                <a:solidFill>
                  <a:schemeClr val="tx1"/>
                </a:solidFill>
                <a:latin typeface="Courier New" pitchFamily="49" charset="0"/>
              </a:rPr>
              <a:t>    TextElement</a:t>
            </a:r>
          </a:p>
          <a:p>
            <a:pPr marL="266700" indent="-266700">
              <a:lnSpc>
                <a:spcPct val="80000"/>
              </a:lnSpc>
              <a:spcBef>
                <a:spcPct val="15000"/>
              </a:spcBef>
            </a:pPr>
            <a:r>
              <a:rPr lang="en-GB" sz="1200">
                <a:solidFill>
                  <a:schemeClr val="tx1"/>
                </a:solidFill>
                <a:latin typeface="Courier New" pitchFamily="49" charset="0"/>
              </a:rPr>
              <a:t>    BeamSystem</a:t>
            </a:r>
          </a:p>
          <a:p>
            <a:pPr marL="266700" indent="-266700">
              <a:lnSpc>
                <a:spcPct val="80000"/>
              </a:lnSpc>
              <a:spcBef>
                <a:spcPct val="15000"/>
              </a:spcBef>
            </a:pPr>
            <a:r>
              <a:rPr lang="en-GB" sz="1200">
                <a:solidFill>
                  <a:schemeClr val="tx1"/>
                </a:solidFill>
                <a:latin typeface="Courier New" pitchFamily="49" charset="0"/>
              </a:rPr>
              <a:t>    Dimension</a:t>
            </a:r>
          </a:p>
          <a:p>
            <a:pPr marL="266700" indent="-266700">
              <a:lnSpc>
                <a:spcPct val="80000"/>
              </a:lnSpc>
              <a:spcBef>
                <a:spcPct val="15000"/>
              </a:spcBef>
            </a:pPr>
            <a:r>
              <a:rPr lang="en-GB" sz="1200">
                <a:solidFill>
                  <a:schemeClr val="tx1"/>
                </a:solidFill>
                <a:latin typeface="Courier New" pitchFamily="49" charset="0"/>
              </a:rPr>
              <a:t>      SpotDimension</a:t>
            </a:r>
          </a:p>
          <a:p>
            <a:pPr marL="266700" indent="-266700">
              <a:lnSpc>
                <a:spcPct val="80000"/>
              </a:lnSpc>
              <a:spcBef>
                <a:spcPct val="15000"/>
              </a:spcBef>
            </a:pPr>
            <a:r>
              <a:rPr lang="en-GB" sz="1200">
                <a:solidFill>
                  <a:schemeClr val="tx1"/>
                </a:solidFill>
                <a:latin typeface="Courier New" pitchFamily="49" charset="0"/>
              </a:rPr>
              <a:t>    FamilyBase</a:t>
            </a:r>
          </a:p>
          <a:p>
            <a:pPr marL="266700" indent="-266700">
              <a:lnSpc>
                <a:spcPct val="80000"/>
              </a:lnSpc>
              <a:spcBef>
                <a:spcPct val="15000"/>
              </a:spcBef>
            </a:pPr>
            <a:r>
              <a:rPr lang="en-GB" sz="1200">
                <a:solidFill>
                  <a:schemeClr val="tx1"/>
                </a:solidFill>
                <a:latin typeface="Courier New" pitchFamily="49" charset="0"/>
              </a:rPr>
              <a:t>      Family</a:t>
            </a:r>
          </a:p>
          <a:p>
            <a:pPr marL="266700" indent="-266700">
              <a:lnSpc>
                <a:spcPct val="80000"/>
              </a:lnSpc>
              <a:spcBef>
                <a:spcPct val="15000"/>
              </a:spcBef>
            </a:pPr>
            <a:r>
              <a:rPr lang="en-GB" sz="1200">
                <a:solidFill>
                  <a:schemeClr val="tx1"/>
                </a:solidFill>
                <a:latin typeface="Courier New" pitchFamily="49" charset="0"/>
              </a:rPr>
              <a:t>    Level</a:t>
            </a:r>
          </a:p>
          <a:p>
            <a:pPr marL="266700" indent="-266700">
              <a:lnSpc>
                <a:spcPct val="80000"/>
              </a:lnSpc>
              <a:spcBef>
                <a:spcPct val="15000"/>
              </a:spcBef>
            </a:pPr>
            <a:r>
              <a:rPr lang="en-GB" sz="1200">
                <a:solidFill>
                  <a:schemeClr val="tx1"/>
                </a:solidFill>
                <a:latin typeface="Courier New" pitchFamily="49" charset="0"/>
              </a:rPr>
              <a:t>    Phase</a:t>
            </a:r>
          </a:p>
          <a:p>
            <a:pPr marL="266700" indent="-266700">
              <a:lnSpc>
                <a:spcPct val="80000"/>
              </a:lnSpc>
              <a:spcBef>
                <a:spcPct val="15000"/>
              </a:spcBef>
            </a:pPr>
            <a:r>
              <a:rPr lang="en-GB" sz="1200">
                <a:solidFill>
                  <a:schemeClr val="tx1"/>
                </a:solidFill>
                <a:latin typeface="Courier New" pitchFamily="49" charset="0"/>
              </a:rPr>
              <a:t>    ProjectInfo</a:t>
            </a:r>
          </a:p>
          <a:p>
            <a:pPr marL="266700" indent="-266700">
              <a:lnSpc>
                <a:spcPct val="80000"/>
              </a:lnSpc>
              <a:spcBef>
                <a:spcPct val="15000"/>
              </a:spcBef>
            </a:pPr>
            <a:r>
              <a:rPr lang="en-GB" sz="1200">
                <a:solidFill>
                  <a:schemeClr val="tx1"/>
                </a:solidFill>
                <a:latin typeface="Courier New" pitchFamily="49" charset="0"/>
              </a:rPr>
              <a:t>    # RST:</a:t>
            </a:r>
          </a:p>
          <a:p>
            <a:pPr marL="266700" indent="-266700">
              <a:lnSpc>
                <a:spcPct val="80000"/>
              </a:lnSpc>
              <a:spcBef>
                <a:spcPct val="15000"/>
              </a:spcBef>
            </a:pPr>
            <a:r>
              <a:rPr lang="en-GB" sz="1200">
                <a:solidFill>
                  <a:schemeClr val="tx1"/>
                </a:solidFill>
                <a:latin typeface="Courier New" pitchFamily="49" charset="0"/>
              </a:rPr>
              <a:t>    BoundaryConditions</a:t>
            </a:r>
          </a:p>
          <a:p>
            <a:pPr marL="266700" indent="-266700">
              <a:lnSpc>
                <a:spcPct val="80000"/>
              </a:lnSpc>
              <a:spcBef>
                <a:spcPct val="15000"/>
              </a:spcBef>
            </a:pPr>
            <a:r>
              <a:rPr lang="en-GB" sz="1200">
                <a:solidFill>
                  <a:schemeClr val="tx1"/>
                </a:solidFill>
                <a:latin typeface="Courier New" pitchFamily="49" charset="0"/>
              </a:rPr>
              <a:t>    LoadCase, Combination, Nature, Usage</a:t>
            </a:r>
          </a:p>
          <a:p>
            <a:pPr marL="266700" indent="-266700">
              <a:lnSpc>
                <a:spcPct val="80000"/>
              </a:lnSpc>
              <a:spcBef>
                <a:spcPct val="15000"/>
              </a:spcBef>
            </a:pPr>
            <a:r>
              <a:rPr lang="en-GB" sz="1200">
                <a:solidFill>
                  <a:schemeClr val="tx1"/>
                </a:solidFill>
                <a:latin typeface="Courier New" pitchFamily="49" charset="0"/>
              </a:rPr>
              <a:t>    AreaReinforcement</a:t>
            </a:r>
          </a:p>
          <a:p>
            <a:pPr marL="266700" indent="-266700">
              <a:lnSpc>
                <a:spcPct val="80000"/>
              </a:lnSpc>
              <a:spcBef>
                <a:spcPct val="15000"/>
              </a:spcBef>
            </a:pPr>
            <a:r>
              <a:rPr lang="en-GB" sz="1200">
                <a:solidFill>
                  <a:schemeClr val="tx1"/>
                </a:solidFill>
                <a:latin typeface="Courier New" pitchFamily="49" charset="0"/>
              </a:rPr>
              <a:t>    AreaReinforcementCurve</a:t>
            </a:r>
          </a:p>
          <a:p>
            <a:pPr marL="266700" indent="-266700">
              <a:lnSpc>
                <a:spcPct val="80000"/>
              </a:lnSpc>
              <a:spcBef>
                <a:spcPct val="15000"/>
              </a:spcBef>
            </a:pPr>
            <a:r>
              <a:rPr lang="en-GB" sz="1200">
                <a:solidFill>
                  <a:schemeClr val="tx1"/>
                </a:solidFill>
                <a:latin typeface="Courier New" pitchFamily="49" charset="0"/>
              </a:rPr>
              <a:t>    LoadBase</a:t>
            </a:r>
          </a:p>
          <a:p>
            <a:pPr marL="266700" indent="-266700">
              <a:lnSpc>
                <a:spcPct val="80000"/>
              </a:lnSpc>
              <a:spcBef>
                <a:spcPct val="15000"/>
              </a:spcBef>
            </a:pPr>
            <a:r>
              <a:rPr lang="en-GB" sz="1200">
                <a:solidFill>
                  <a:schemeClr val="tx1"/>
                </a:solidFill>
                <a:latin typeface="Courier New" pitchFamily="49" charset="0"/>
              </a:rPr>
              <a:t>      AreaLoad</a:t>
            </a:r>
          </a:p>
          <a:p>
            <a:pPr marL="266700" indent="-266700">
              <a:lnSpc>
                <a:spcPct val="80000"/>
              </a:lnSpc>
              <a:spcBef>
                <a:spcPct val="15000"/>
              </a:spcBef>
            </a:pPr>
            <a:r>
              <a:rPr lang="en-GB" sz="1200">
                <a:solidFill>
                  <a:schemeClr val="tx1"/>
                </a:solidFill>
                <a:latin typeface="Courier New" pitchFamily="49" charset="0"/>
              </a:rPr>
              <a:t>      LineLoad</a:t>
            </a:r>
          </a:p>
          <a:p>
            <a:pPr marL="266700" indent="-266700">
              <a:lnSpc>
                <a:spcPct val="80000"/>
              </a:lnSpc>
              <a:spcBef>
                <a:spcPct val="15000"/>
              </a:spcBef>
            </a:pPr>
            <a:r>
              <a:rPr lang="en-GB" sz="1200">
                <a:solidFill>
                  <a:schemeClr val="tx1"/>
                </a:solidFill>
                <a:latin typeface="Courier New" pitchFamily="49" charset="0"/>
              </a:rPr>
              <a:t>      PointLoad</a:t>
            </a:r>
          </a:p>
          <a:p>
            <a:pPr marL="266700" indent="-266700">
              <a:lnSpc>
                <a:spcPct val="80000"/>
              </a:lnSpc>
              <a:spcBef>
                <a:spcPct val="15000"/>
              </a:spcBef>
            </a:pPr>
            <a:r>
              <a:rPr lang="en-GB" sz="1200">
                <a:solidFill>
                  <a:schemeClr val="tx1"/>
                </a:solidFill>
                <a:latin typeface="Courier New" pitchFamily="49" charset="0"/>
              </a:rPr>
              <a:t>    PathReinforcement</a:t>
            </a:r>
          </a:p>
          <a:p>
            <a:pPr marL="266700" indent="-266700">
              <a:lnSpc>
                <a:spcPct val="80000"/>
              </a:lnSpc>
              <a:spcBef>
                <a:spcPct val="15000"/>
              </a:spcBef>
            </a:pPr>
            <a:r>
              <a:rPr lang="en-GB" sz="1200">
                <a:solidFill>
                  <a:schemeClr val="tx1"/>
                </a:solidFill>
                <a:latin typeface="Courier New" pitchFamily="49" charset="0"/>
              </a:rPr>
              <a:t>    Rebar</a:t>
            </a:r>
          </a:p>
          <a:p>
            <a:pPr marL="266700" indent="-266700">
              <a:lnSpc>
                <a:spcPct val="80000"/>
              </a:lnSpc>
              <a:spcBef>
                <a:spcPct val="15000"/>
              </a:spcBef>
            </a:pPr>
            <a:r>
              <a:rPr lang="en-GB" sz="1200">
                <a:solidFill>
                  <a:schemeClr val="tx1"/>
                </a:solidFill>
                <a:latin typeface="Courier New" pitchFamily="49" charset="0"/>
              </a:rPr>
              <a:t>    # end of RST</a:t>
            </a:r>
          </a:p>
          <a:p>
            <a:pPr marL="266700" indent="-266700">
              <a:lnSpc>
                <a:spcPct val="80000"/>
              </a:lnSpc>
              <a:spcBef>
                <a:spcPct val="15000"/>
              </a:spcBef>
            </a:pPr>
            <a:r>
              <a:rPr lang="en-GB" sz="1200" b="1">
                <a:solidFill>
                  <a:schemeClr val="tx1"/>
                </a:solidFill>
                <a:latin typeface="Courier New" pitchFamily="49" charset="0"/>
              </a:rPr>
              <a:t>    Symbol</a:t>
            </a:r>
          </a:p>
        </p:txBody>
      </p:sp>
      <p:sp>
        <p:nvSpPr>
          <p:cNvPr id="12293" name="Rectangle 6"/>
          <p:cNvSpPr>
            <a:spLocks noChangeArrowheads="1"/>
          </p:cNvSpPr>
          <p:nvPr/>
        </p:nvSpPr>
        <p:spPr bwMode="auto">
          <a:xfrm>
            <a:off x="6440488" y="1196975"/>
            <a:ext cx="2452687"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a:latin typeface="Courier New" pitchFamily="49" charset="0"/>
              </a:rPr>
              <a:t>    </a:t>
            </a:r>
            <a:r>
              <a:rPr lang="en-GB" sz="1200" b="1">
                <a:latin typeface="Courier New" pitchFamily="49" charset="0"/>
              </a:rPr>
              <a:t>Symbol</a:t>
            </a:r>
          </a:p>
          <a:p>
            <a:pPr marL="266700" indent="-266700">
              <a:lnSpc>
                <a:spcPct val="80000"/>
              </a:lnSpc>
              <a:spcBef>
                <a:spcPct val="15000"/>
              </a:spcBef>
            </a:pPr>
            <a:r>
              <a:rPr lang="en-GB" sz="1200">
                <a:latin typeface="Courier New" pitchFamily="49" charset="0"/>
              </a:rPr>
              <a:t>      AnnotationSymbolType</a:t>
            </a:r>
          </a:p>
          <a:p>
            <a:pPr marL="266700" indent="-266700">
              <a:lnSpc>
                <a:spcPct val="80000"/>
              </a:lnSpc>
              <a:spcBef>
                <a:spcPct val="15000"/>
              </a:spcBef>
            </a:pPr>
            <a:r>
              <a:rPr lang="en-GB" sz="1200">
                <a:latin typeface="Courier New" pitchFamily="49" charset="0"/>
              </a:rPr>
              <a:t>      BeamSystemType</a:t>
            </a:r>
          </a:p>
          <a:p>
            <a:pPr marL="266700" indent="-266700">
              <a:lnSpc>
                <a:spcPct val="80000"/>
              </a:lnSpc>
              <a:spcBef>
                <a:spcPct val="15000"/>
              </a:spcBef>
            </a:pPr>
            <a:r>
              <a:rPr lang="en-GB" sz="1200">
                <a:latin typeface="Courier New" pitchFamily="49" charset="0"/>
              </a:rPr>
              <a:t>      HostObjAttributes</a:t>
            </a:r>
          </a:p>
          <a:p>
            <a:pPr marL="266700" indent="-266700">
              <a:lnSpc>
                <a:spcPct val="80000"/>
              </a:lnSpc>
              <a:spcBef>
                <a:spcPct val="15000"/>
              </a:spcBef>
            </a:pPr>
            <a:r>
              <a:rPr lang="en-GB" sz="1200">
                <a:latin typeface="Courier New" pitchFamily="49" charset="0"/>
              </a:rPr>
              <a:t>        ContFootingType</a:t>
            </a:r>
          </a:p>
          <a:p>
            <a:pPr marL="266700" indent="-266700">
              <a:lnSpc>
                <a:spcPct val="80000"/>
              </a:lnSpc>
              <a:spcBef>
                <a:spcPct val="15000"/>
              </a:spcBef>
            </a:pPr>
            <a:r>
              <a:rPr lang="en-GB" sz="1200">
                <a:latin typeface="Courier New" pitchFamily="49" charset="0"/>
              </a:rPr>
              <a:t>        FloorType</a:t>
            </a:r>
          </a:p>
          <a:p>
            <a:pPr marL="266700" indent="-266700">
              <a:lnSpc>
                <a:spcPct val="80000"/>
              </a:lnSpc>
              <a:spcBef>
                <a:spcPct val="15000"/>
              </a:spcBef>
            </a:pPr>
            <a:r>
              <a:rPr lang="en-GB" sz="1200">
                <a:latin typeface="Courier New" pitchFamily="49" charset="0"/>
              </a:rPr>
              <a:t>        WallType</a:t>
            </a:r>
          </a:p>
          <a:p>
            <a:pPr marL="266700" indent="-266700">
              <a:lnSpc>
                <a:spcPct val="80000"/>
              </a:lnSpc>
              <a:spcBef>
                <a:spcPct val="15000"/>
              </a:spcBef>
            </a:pPr>
            <a:r>
              <a:rPr lang="en-GB" sz="1200">
                <a:latin typeface="Courier New" pitchFamily="49" charset="0"/>
              </a:rPr>
              <a:t>      InsertableObject</a:t>
            </a:r>
          </a:p>
          <a:p>
            <a:pPr marL="266700" indent="-266700">
              <a:lnSpc>
                <a:spcPct val="80000"/>
              </a:lnSpc>
              <a:spcBef>
                <a:spcPct val="15000"/>
              </a:spcBef>
            </a:pPr>
            <a:r>
              <a:rPr lang="en-GB" sz="1200">
                <a:latin typeface="Courier New" pitchFamily="49" charset="0"/>
              </a:rPr>
              <a:t>        FamilySymbol</a:t>
            </a:r>
          </a:p>
          <a:p>
            <a:pPr marL="266700" indent="-266700">
              <a:lnSpc>
                <a:spcPct val="80000"/>
              </a:lnSpc>
              <a:spcBef>
                <a:spcPct val="15000"/>
              </a:spcBef>
            </a:pPr>
            <a:r>
              <a:rPr lang="en-GB" sz="1200">
                <a:latin typeface="Courier New" pitchFamily="49" charset="0"/>
              </a:rPr>
              <a:t>      RoomTagType # RAC</a:t>
            </a:r>
          </a:p>
          <a:p>
            <a:pPr marL="266700" indent="-266700">
              <a:lnSpc>
                <a:spcPct val="80000"/>
              </a:lnSpc>
              <a:spcBef>
                <a:spcPct val="15000"/>
              </a:spcBef>
            </a:pPr>
            <a:r>
              <a:rPr lang="en-GB" sz="1200">
                <a:latin typeface="Courier New" pitchFamily="49" charset="0"/>
              </a:rPr>
              <a:t>      RebarTagType # RST</a:t>
            </a:r>
          </a:p>
        </p:txBody>
      </p:sp>
      <p:sp>
        <p:nvSpPr>
          <p:cNvPr id="12294" name="Rectangle 7"/>
          <p:cNvSpPr>
            <a:spLocks noChangeArrowheads="1"/>
          </p:cNvSpPr>
          <p:nvPr/>
        </p:nvSpPr>
        <p:spPr bwMode="auto">
          <a:xfrm>
            <a:off x="2484438" y="1143000"/>
            <a:ext cx="2813050"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b="1">
                <a:solidFill>
                  <a:schemeClr val="tx1"/>
                </a:solidFill>
                <a:latin typeface="Courier New" pitchFamily="49" charset="0"/>
              </a:rPr>
              <a:t>  GeometryObject</a:t>
            </a:r>
          </a:p>
          <a:p>
            <a:pPr marL="266700" indent="-266700">
              <a:lnSpc>
                <a:spcPct val="80000"/>
              </a:lnSpc>
              <a:spcBef>
                <a:spcPct val="15000"/>
              </a:spcBef>
            </a:pPr>
            <a:r>
              <a:rPr lang="en-GB" sz="1200">
                <a:solidFill>
                  <a:schemeClr val="tx1"/>
                </a:solidFill>
                <a:latin typeface="Courier New" pitchFamily="49" charset="0"/>
              </a:rPr>
              <a:t>    Curve</a:t>
            </a:r>
          </a:p>
          <a:p>
            <a:pPr marL="266700" indent="-266700">
              <a:lnSpc>
                <a:spcPct val="80000"/>
              </a:lnSpc>
              <a:spcBef>
                <a:spcPct val="15000"/>
              </a:spcBef>
            </a:pPr>
            <a:r>
              <a:rPr lang="en-GB" sz="1200">
                <a:solidFill>
                  <a:schemeClr val="tx1"/>
                </a:solidFill>
                <a:latin typeface="Courier New" pitchFamily="49" charset="0"/>
              </a:rPr>
              <a:t>      Arc</a:t>
            </a:r>
          </a:p>
          <a:p>
            <a:pPr marL="266700" indent="-266700">
              <a:lnSpc>
                <a:spcPct val="80000"/>
              </a:lnSpc>
              <a:spcBef>
                <a:spcPct val="15000"/>
              </a:spcBef>
            </a:pPr>
            <a:r>
              <a:rPr lang="en-GB" sz="1200">
                <a:solidFill>
                  <a:schemeClr val="tx1"/>
                </a:solidFill>
                <a:latin typeface="Courier New" pitchFamily="49" charset="0"/>
              </a:rPr>
              <a:t>      Ellipse</a:t>
            </a:r>
          </a:p>
          <a:p>
            <a:pPr marL="266700" indent="-266700">
              <a:lnSpc>
                <a:spcPct val="80000"/>
              </a:lnSpc>
              <a:spcBef>
                <a:spcPct val="15000"/>
              </a:spcBef>
            </a:pPr>
            <a:r>
              <a:rPr lang="en-GB" sz="1200">
                <a:solidFill>
                  <a:schemeClr val="tx1"/>
                </a:solidFill>
                <a:latin typeface="Courier New" pitchFamily="49" charset="0"/>
              </a:rPr>
              <a:t>      Line</a:t>
            </a:r>
          </a:p>
          <a:p>
            <a:pPr marL="266700" indent="-266700">
              <a:lnSpc>
                <a:spcPct val="80000"/>
              </a:lnSpc>
              <a:spcBef>
                <a:spcPct val="15000"/>
              </a:spcBef>
            </a:pPr>
            <a:r>
              <a:rPr lang="en-GB" sz="1200">
                <a:solidFill>
                  <a:schemeClr val="tx1"/>
                </a:solidFill>
                <a:latin typeface="Courier New" pitchFamily="49" charset="0"/>
              </a:rPr>
              <a:t>      NurbSpline</a:t>
            </a:r>
          </a:p>
          <a:p>
            <a:pPr marL="266700" indent="-266700">
              <a:lnSpc>
                <a:spcPct val="80000"/>
              </a:lnSpc>
              <a:spcBef>
                <a:spcPct val="15000"/>
              </a:spcBef>
            </a:pPr>
            <a:r>
              <a:rPr lang="en-GB" sz="1200">
                <a:solidFill>
                  <a:schemeClr val="tx1"/>
                </a:solidFill>
                <a:latin typeface="Courier New" pitchFamily="49" charset="0"/>
              </a:rPr>
              <a:t>    Edge</a:t>
            </a:r>
          </a:p>
          <a:p>
            <a:pPr marL="266700" indent="-266700">
              <a:lnSpc>
                <a:spcPct val="80000"/>
              </a:lnSpc>
              <a:spcBef>
                <a:spcPct val="15000"/>
              </a:spcBef>
            </a:pPr>
            <a:r>
              <a:rPr lang="en-GB" sz="1200">
                <a:solidFill>
                  <a:schemeClr val="tx1"/>
                </a:solidFill>
                <a:latin typeface="Courier New" pitchFamily="49" charset="0"/>
              </a:rPr>
              <a:t>    Face</a:t>
            </a:r>
          </a:p>
          <a:p>
            <a:pPr marL="266700" indent="-266700">
              <a:lnSpc>
                <a:spcPct val="80000"/>
              </a:lnSpc>
              <a:spcBef>
                <a:spcPct val="15000"/>
              </a:spcBef>
            </a:pPr>
            <a:r>
              <a:rPr lang="en-GB" sz="1200">
                <a:solidFill>
                  <a:schemeClr val="tx1"/>
                </a:solidFill>
                <a:latin typeface="Courier New" pitchFamily="49" charset="0"/>
              </a:rPr>
              <a:t>      ConicalFace</a:t>
            </a:r>
          </a:p>
          <a:p>
            <a:pPr marL="266700" indent="-266700">
              <a:lnSpc>
                <a:spcPct val="80000"/>
              </a:lnSpc>
              <a:spcBef>
                <a:spcPct val="15000"/>
              </a:spcBef>
            </a:pPr>
            <a:r>
              <a:rPr lang="en-GB" sz="1200">
                <a:solidFill>
                  <a:schemeClr val="tx1"/>
                </a:solidFill>
                <a:latin typeface="Courier New" pitchFamily="49" charset="0"/>
              </a:rPr>
              <a:t>      CylindricalFace</a:t>
            </a:r>
          </a:p>
          <a:p>
            <a:pPr marL="266700" indent="-266700">
              <a:lnSpc>
                <a:spcPct val="80000"/>
              </a:lnSpc>
              <a:spcBef>
                <a:spcPct val="15000"/>
              </a:spcBef>
            </a:pPr>
            <a:r>
              <a:rPr lang="en-GB" sz="1200">
                <a:solidFill>
                  <a:schemeClr val="tx1"/>
                </a:solidFill>
                <a:latin typeface="Courier New" pitchFamily="49" charset="0"/>
              </a:rPr>
              <a:t>      HermiteFace</a:t>
            </a:r>
          </a:p>
          <a:p>
            <a:pPr marL="266700" indent="-266700">
              <a:lnSpc>
                <a:spcPct val="80000"/>
              </a:lnSpc>
              <a:spcBef>
                <a:spcPct val="15000"/>
              </a:spcBef>
            </a:pPr>
            <a:r>
              <a:rPr lang="en-GB" sz="1200">
                <a:solidFill>
                  <a:schemeClr val="tx1"/>
                </a:solidFill>
                <a:latin typeface="Courier New" pitchFamily="49" charset="0"/>
              </a:rPr>
              <a:t>      PlanarFace</a:t>
            </a:r>
          </a:p>
          <a:p>
            <a:pPr marL="266700" indent="-266700">
              <a:lnSpc>
                <a:spcPct val="80000"/>
              </a:lnSpc>
              <a:spcBef>
                <a:spcPct val="15000"/>
              </a:spcBef>
            </a:pPr>
            <a:r>
              <a:rPr lang="en-GB" sz="1200">
                <a:solidFill>
                  <a:schemeClr val="tx1"/>
                </a:solidFill>
                <a:latin typeface="Courier New" pitchFamily="49" charset="0"/>
              </a:rPr>
              <a:t>      ResolvedFace</a:t>
            </a:r>
          </a:p>
          <a:p>
            <a:pPr marL="266700" indent="-266700">
              <a:lnSpc>
                <a:spcPct val="80000"/>
              </a:lnSpc>
              <a:spcBef>
                <a:spcPct val="15000"/>
              </a:spcBef>
            </a:pPr>
            <a:r>
              <a:rPr lang="en-GB" sz="1200">
                <a:solidFill>
                  <a:schemeClr val="tx1"/>
                </a:solidFill>
                <a:latin typeface="Courier New" pitchFamily="49" charset="0"/>
              </a:rPr>
              <a:t>      RuldeFace</a:t>
            </a:r>
          </a:p>
          <a:p>
            <a:pPr marL="266700" indent="-266700">
              <a:lnSpc>
                <a:spcPct val="80000"/>
              </a:lnSpc>
              <a:spcBef>
                <a:spcPct val="15000"/>
              </a:spcBef>
            </a:pPr>
            <a:r>
              <a:rPr lang="en-GB" sz="1200">
                <a:solidFill>
                  <a:schemeClr val="tx1"/>
                </a:solidFill>
                <a:latin typeface="Courier New" pitchFamily="49" charset="0"/>
              </a:rPr>
              <a:t>    Instance</a:t>
            </a:r>
          </a:p>
          <a:p>
            <a:pPr marL="266700" indent="-266700">
              <a:lnSpc>
                <a:spcPct val="80000"/>
              </a:lnSpc>
              <a:spcBef>
                <a:spcPct val="15000"/>
              </a:spcBef>
            </a:pPr>
            <a:r>
              <a:rPr lang="en-GB" sz="1200">
                <a:solidFill>
                  <a:schemeClr val="tx1"/>
                </a:solidFill>
                <a:latin typeface="Courier New" pitchFamily="49" charset="0"/>
              </a:rPr>
              <a:t>    Mesh</a:t>
            </a:r>
          </a:p>
          <a:p>
            <a:pPr marL="266700" indent="-266700">
              <a:lnSpc>
                <a:spcPct val="80000"/>
              </a:lnSpc>
              <a:spcBef>
                <a:spcPct val="15000"/>
              </a:spcBef>
            </a:pPr>
            <a:r>
              <a:rPr lang="en-GB" sz="1200">
                <a:solidFill>
                  <a:schemeClr val="tx1"/>
                </a:solidFill>
                <a:latin typeface="Courier New" pitchFamily="49" charset="0"/>
              </a:rPr>
              <a:t>    Profile</a:t>
            </a:r>
          </a:p>
          <a:p>
            <a:pPr marL="266700" indent="-266700">
              <a:lnSpc>
                <a:spcPct val="80000"/>
              </a:lnSpc>
              <a:spcBef>
                <a:spcPct val="15000"/>
              </a:spcBef>
            </a:pPr>
            <a:r>
              <a:rPr lang="en-GB" sz="1200">
                <a:solidFill>
                  <a:schemeClr val="tx1"/>
                </a:solidFill>
                <a:latin typeface="Courier New" pitchFamily="49" charset="0"/>
              </a:rPr>
              <a:t>    Solid</a:t>
            </a:r>
          </a:p>
          <a:p>
            <a:pPr marL="266700" indent="-266700">
              <a:lnSpc>
                <a:spcPct val="80000"/>
              </a:lnSpc>
              <a:spcBef>
                <a:spcPct val="15000"/>
              </a:spcBef>
            </a:pPr>
            <a:r>
              <a:rPr lang="en-GB" sz="1200">
                <a:solidFill>
                  <a:schemeClr val="tx1"/>
                </a:solidFill>
                <a:latin typeface="Courier New" pitchFamily="49" charset="0"/>
              </a:rPr>
              <a:t>  Plane</a:t>
            </a:r>
          </a:p>
          <a:p>
            <a:pPr marL="266700" indent="-266700">
              <a:lnSpc>
                <a:spcPct val="80000"/>
              </a:lnSpc>
              <a:spcBef>
                <a:spcPct val="15000"/>
              </a:spcBef>
            </a:pPr>
            <a:r>
              <a:rPr lang="en-GB" sz="1200">
                <a:solidFill>
                  <a:schemeClr val="tx1"/>
                </a:solidFill>
                <a:latin typeface="Courier New" pitchFamily="49" charset="0"/>
              </a:rPr>
              <a:t>  Reference</a:t>
            </a:r>
          </a:p>
          <a:p>
            <a:pPr marL="266700" indent="-266700">
              <a:lnSpc>
                <a:spcPct val="80000"/>
              </a:lnSpc>
              <a:spcBef>
                <a:spcPct val="15000"/>
              </a:spcBef>
            </a:pPr>
            <a:r>
              <a:rPr lang="en-GB" sz="1200">
                <a:solidFill>
                  <a:schemeClr val="tx1"/>
                </a:solidFill>
                <a:latin typeface="Courier New" pitchFamily="49" charset="0"/>
              </a:rPr>
              <a:t>  Transform</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Subset of Object Model</a:t>
            </a:r>
          </a:p>
        </p:txBody>
      </p:sp>
      <p:sp>
        <p:nvSpPr>
          <p:cNvPr id="13315" name="Rectangle 6"/>
          <p:cNvSpPr>
            <a:spLocks noChangeArrowheads="1"/>
          </p:cNvSpPr>
          <p:nvPr/>
        </p:nvSpPr>
        <p:spPr bwMode="auto">
          <a:xfrm>
            <a:off x="6440488" y="1196975"/>
            <a:ext cx="2452687"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a:latin typeface="Courier New" pitchFamily="49" charset="0"/>
              </a:rPr>
              <a:t>    </a:t>
            </a:r>
            <a:r>
              <a:rPr lang="en-GB" sz="1200" b="1">
                <a:latin typeface="Courier New" pitchFamily="49" charset="0"/>
              </a:rPr>
              <a:t>Symbol</a:t>
            </a:r>
          </a:p>
          <a:p>
            <a:pPr marL="266700" indent="-266700">
              <a:lnSpc>
                <a:spcPct val="80000"/>
              </a:lnSpc>
              <a:spcBef>
                <a:spcPct val="15000"/>
              </a:spcBef>
            </a:pPr>
            <a:r>
              <a:rPr lang="en-GB" sz="1200">
                <a:latin typeface="Courier New" pitchFamily="49" charset="0"/>
              </a:rPr>
              <a:t>      AnnotationSymbolType</a:t>
            </a:r>
          </a:p>
          <a:p>
            <a:pPr marL="266700" indent="-266700">
              <a:lnSpc>
                <a:spcPct val="80000"/>
              </a:lnSpc>
              <a:spcBef>
                <a:spcPct val="15000"/>
              </a:spcBef>
            </a:pPr>
            <a:r>
              <a:rPr lang="en-GB" sz="1200">
                <a:latin typeface="Courier New" pitchFamily="49" charset="0"/>
              </a:rPr>
              <a:t>      BeamSystemType</a:t>
            </a:r>
          </a:p>
          <a:p>
            <a:pPr marL="266700" indent="-266700">
              <a:lnSpc>
                <a:spcPct val="80000"/>
              </a:lnSpc>
              <a:spcBef>
                <a:spcPct val="15000"/>
              </a:spcBef>
            </a:pPr>
            <a:r>
              <a:rPr lang="en-GB" sz="1200">
                <a:latin typeface="Courier New" pitchFamily="49" charset="0"/>
              </a:rPr>
              <a:t>      HostObjAttributes</a:t>
            </a:r>
          </a:p>
          <a:p>
            <a:pPr marL="266700" indent="-266700">
              <a:lnSpc>
                <a:spcPct val="80000"/>
              </a:lnSpc>
              <a:spcBef>
                <a:spcPct val="15000"/>
              </a:spcBef>
            </a:pPr>
            <a:r>
              <a:rPr lang="en-GB" sz="1200">
                <a:latin typeface="Courier New" pitchFamily="49" charset="0"/>
              </a:rPr>
              <a:t>        ContFootingType</a:t>
            </a:r>
          </a:p>
          <a:p>
            <a:pPr marL="266700" indent="-266700">
              <a:lnSpc>
                <a:spcPct val="80000"/>
              </a:lnSpc>
              <a:spcBef>
                <a:spcPct val="15000"/>
              </a:spcBef>
            </a:pPr>
            <a:r>
              <a:rPr lang="en-GB" sz="1200">
                <a:latin typeface="Courier New" pitchFamily="49" charset="0"/>
              </a:rPr>
              <a:t>        FloorType</a:t>
            </a:r>
          </a:p>
          <a:p>
            <a:pPr marL="266700" indent="-266700">
              <a:lnSpc>
                <a:spcPct val="80000"/>
              </a:lnSpc>
              <a:spcBef>
                <a:spcPct val="15000"/>
              </a:spcBef>
            </a:pPr>
            <a:r>
              <a:rPr lang="en-GB" sz="1200">
                <a:latin typeface="Courier New" pitchFamily="49" charset="0"/>
              </a:rPr>
              <a:t>        WallType</a:t>
            </a:r>
          </a:p>
          <a:p>
            <a:pPr marL="266700" indent="-266700">
              <a:lnSpc>
                <a:spcPct val="80000"/>
              </a:lnSpc>
              <a:spcBef>
                <a:spcPct val="15000"/>
              </a:spcBef>
            </a:pPr>
            <a:r>
              <a:rPr lang="en-GB" sz="1200">
                <a:latin typeface="Courier New" pitchFamily="49" charset="0"/>
              </a:rPr>
              <a:t>      InsertableObject</a:t>
            </a:r>
          </a:p>
          <a:p>
            <a:pPr marL="266700" indent="-266700">
              <a:lnSpc>
                <a:spcPct val="80000"/>
              </a:lnSpc>
              <a:spcBef>
                <a:spcPct val="15000"/>
              </a:spcBef>
            </a:pPr>
            <a:r>
              <a:rPr lang="en-GB" sz="1200">
                <a:latin typeface="Courier New" pitchFamily="49" charset="0"/>
              </a:rPr>
              <a:t>        FamilySymbol</a:t>
            </a:r>
          </a:p>
          <a:p>
            <a:pPr marL="266700" indent="-266700">
              <a:lnSpc>
                <a:spcPct val="80000"/>
              </a:lnSpc>
              <a:spcBef>
                <a:spcPct val="15000"/>
              </a:spcBef>
            </a:pPr>
            <a:r>
              <a:rPr lang="en-GB" sz="1200">
                <a:latin typeface="Courier New" pitchFamily="49" charset="0"/>
              </a:rPr>
              <a:t>      RoomTagType # RAC</a:t>
            </a:r>
          </a:p>
          <a:p>
            <a:pPr marL="266700" indent="-266700">
              <a:lnSpc>
                <a:spcPct val="80000"/>
              </a:lnSpc>
              <a:spcBef>
                <a:spcPct val="15000"/>
              </a:spcBef>
            </a:pPr>
            <a:r>
              <a:rPr lang="en-GB" sz="1200">
                <a:latin typeface="Courier New" pitchFamily="49" charset="0"/>
              </a:rPr>
              <a:t>      RebarTagType # RST</a:t>
            </a:r>
          </a:p>
        </p:txBody>
      </p:sp>
      <p:grpSp>
        <p:nvGrpSpPr>
          <p:cNvPr id="13316" name="Content Placeholder 8"/>
          <p:cNvGrpSpPr>
            <a:grpSpLocks noGrp="1"/>
          </p:cNvGrpSpPr>
          <p:nvPr>
            <p:ph idx="1"/>
          </p:nvPr>
        </p:nvGrpSpPr>
        <p:grpSpPr bwMode="auto">
          <a:xfrm>
            <a:off x="311150" y="1076325"/>
            <a:ext cx="8340725" cy="5160963"/>
            <a:chOff x="206375" y="1543050"/>
            <a:chExt cx="8437563" cy="3992563"/>
          </a:xfrm>
        </p:grpSpPr>
        <p:sp>
          <p:nvSpPr>
            <p:cNvPr id="13317" name="Text Box 4"/>
            <p:cNvSpPr txBox="1">
              <a:spLocks noChangeArrowheads="1"/>
            </p:cNvSpPr>
            <p:nvPr/>
          </p:nvSpPr>
          <p:spPr bwMode="auto">
            <a:xfrm>
              <a:off x="4189413" y="1543050"/>
              <a:ext cx="952500" cy="284163"/>
            </a:xfrm>
            <a:prstGeom prst="rect">
              <a:avLst/>
            </a:prstGeom>
            <a:noFill/>
            <a:ln w="9525">
              <a:solidFill>
                <a:schemeClr val="tx1"/>
              </a:solidFill>
              <a:miter lim="800000"/>
              <a:headEnd/>
              <a:tailEnd/>
            </a:ln>
          </p:spPr>
          <p:txBody>
            <a:bodyPr>
              <a:spAutoFit/>
            </a:bodyPr>
            <a:lstStyle/>
            <a:p>
              <a:pPr>
                <a:spcBef>
                  <a:spcPct val="50000"/>
                </a:spcBef>
              </a:pPr>
              <a:r>
                <a:rPr kumimoji="1" lang="en-US" altLang="ja-JP" sz="1200">
                  <a:solidFill>
                    <a:schemeClr val="tx1"/>
                  </a:solidFill>
                </a:rPr>
                <a:t>API Object</a:t>
              </a:r>
            </a:p>
          </p:txBody>
        </p:sp>
        <p:sp>
          <p:nvSpPr>
            <p:cNvPr id="13318" name="Text Box 5"/>
            <p:cNvSpPr txBox="1">
              <a:spLocks noChangeArrowheads="1"/>
            </p:cNvSpPr>
            <p:nvPr/>
          </p:nvSpPr>
          <p:spPr bwMode="auto">
            <a:xfrm>
              <a:off x="4189413" y="2224088"/>
              <a:ext cx="952500" cy="284162"/>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Element</a:t>
              </a:r>
            </a:p>
          </p:txBody>
        </p:sp>
        <p:sp>
          <p:nvSpPr>
            <p:cNvPr id="13319" name="Line 6"/>
            <p:cNvSpPr>
              <a:spLocks noChangeShapeType="1"/>
            </p:cNvSpPr>
            <p:nvPr/>
          </p:nvSpPr>
          <p:spPr bwMode="auto">
            <a:xfrm>
              <a:off x="4633913" y="1827213"/>
              <a:ext cx="0" cy="393700"/>
            </a:xfrm>
            <a:prstGeom prst="line">
              <a:avLst/>
            </a:prstGeom>
            <a:noFill/>
            <a:ln w="9525">
              <a:solidFill>
                <a:schemeClr val="tx1"/>
              </a:solidFill>
              <a:round/>
              <a:headEnd/>
              <a:tailEnd/>
            </a:ln>
          </p:spPr>
          <p:txBody>
            <a:bodyPr/>
            <a:lstStyle/>
            <a:p>
              <a:endParaRPr lang="en-GB"/>
            </a:p>
          </p:txBody>
        </p:sp>
        <p:sp>
          <p:nvSpPr>
            <p:cNvPr id="13320" name="Line 7"/>
            <p:cNvSpPr>
              <a:spLocks noChangeShapeType="1"/>
            </p:cNvSpPr>
            <p:nvPr/>
          </p:nvSpPr>
          <p:spPr bwMode="auto">
            <a:xfrm flipH="1">
              <a:off x="3562350" y="2012950"/>
              <a:ext cx="2168525" cy="0"/>
            </a:xfrm>
            <a:prstGeom prst="line">
              <a:avLst/>
            </a:prstGeom>
            <a:noFill/>
            <a:ln w="9525">
              <a:solidFill>
                <a:schemeClr val="tx1"/>
              </a:solidFill>
              <a:round/>
              <a:headEnd/>
              <a:tailEnd/>
            </a:ln>
          </p:spPr>
          <p:txBody>
            <a:bodyPr/>
            <a:lstStyle/>
            <a:p>
              <a:endParaRPr lang="en-GB"/>
            </a:p>
          </p:txBody>
        </p:sp>
        <p:sp>
          <p:nvSpPr>
            <p:cNvPr id="13321" name="Line 8"/>
            <p:cNvSpPr>
              <a:spLocks noChangeShapeType="1"/>
            </p:cNvSpPr>
            <p:nvPr/>
          </p:nvSpPr>
          <p:spPr bwMode="auto">
            <a:xfrm flipH="1">
              <a:off x="5749925" y="2012950"/>
              <a:ext cx="692150" cy="0"/>
            </a:xfrm>
            <a:prstGeom prst="line">
              <a:avLst/>
            </a:prstGeom>
            <a:noFill/>
            <a:ln w="9525">
              <a:solidFill>
                <a:schemeClr val="tx1"/>
              </a:solidFill>
              <a:prstDash val="dash"/>
              <a:round/>
              <a:headEnd/>
              <a:tailEnd/>
            </a:ln>
          </p:spPr>
          <p:txBody>
            <a:bodyPr/>
            <a:lstStyle/>
            <a:p>
              <a:endParaRPr lang="en-GB"/>
            </a:p>
          </p:txBody>
        </p:sp>
        <p:sp>
          <p:nvSpPr>
            <p:cNvPr id="13322" name="Line 9"/>
            <p:cNvSpPr>
              <a:spLocks noChangeShapeType="1"/>
            </p:cNvSpPr>
            <p:nvPr/>
          </p:nvSpPr>
          <p:spPr bwMode="auto">
            <a:xfrm flipH="1">
              <a:off x="2863850" y="2012950"/>
              <a:ext cx="692150" cy="0"/>
            </a:xfrm>
            <a:prstGeom prst="line">
              <a:avLst/>
            </a:prstGeom>
            <a:noFill/>
            <a:ln w="9525">
              <a:solidFill>
                <a:schemeClr val="tx1"/>
              </a:solidFill>
              <a:prstDash val="dash"/>
              <a:round/>
              <a:headEnd/>
              <a:tailEnd/>
            </a:ln>
          </p:spPr>
          <p:txBody>
            <a:bodyPr/>
            <a:lstStyle/>
            <a:p>
              <a:endParaRPr lang="en-GB"/>
            </a:p>
          </p:txBody>
        </p:sp>
        <p:sp>
          <p:nvSpPr>
            <p:cNvPr id="13323" name="Text Box 10"/>
            <p:cNvSpPr txBox="1">
              <a:spLocks noChangeArrowheads="1"/>
            </p:cNvSpPr>
            <p:nvPr/>
          </p:nvSpPr>
          <p:spPr bwMode="auto">
            <a:xfrm>
              <a:off x="6296025" y="2924175"/>
              <a:ext cx="1174750" cy="284163"/>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HostObject</a:t>
              </a:r>
            </a:p>
          </p:txBody>
        </p:sp>
        <p:sp>
          <p:nvSpPr>
            <p:cNvPr id="13324" name="Text Box 11"/>
            <p:cNvSpPr txBox="1">
              <a:spLocks noChangeArrowheads="1"/>
            </p:cNvSpPr>
            <p:nvPr/>
          </p:nvSpPr>
          <p:spPr bwMode="auto">
            <a:xfrm>
              <a:off x="4121150" y="3509963"/>
              <a:ext cx="1046163" cy="466725"/>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HostObject Attributes</a:t>
              </a:r>
            </a:p>
          </p:txBody>
        </p:sp>
        <p:sp>
          <p:nvSpPr>
            <p:cNvPr id="13325" name="Line 12"/>
            <p:cNvSpPr>
              <a:spLocks noChangeShapeType="1"/>
            </p:cNvSpPr>
            <p:nvPr/>
          </p:nvSpPr>
          <p:spPr bwMode="auto">
            <a:xfrm>
              <a:off x="4621213" y="3176588"/>
              <a:ext cx="0" cy="336550"/>
            </a:xfrm>
            <a:prstGeom prst="line">
              <a:avLst/>
            </a:prstGeom>
            <a:noFill/>
            <a:ln w="9525">
              <a:solidFill>
                <a:schemeClr val="tx1"/>
              </a:solidFill>
              <a:round/>
              <a:headEnd/>
              <a:tailEnd/>
            </a:ln>
          </p:spPr>
          <p:txBody>
            <a:bodyPr/>
            <a:lstStyle/>
            <a:p>
              <a:endParaRPr lang="en-GB"/>
            </a:p>
          </p:txBody>
        </p:sp>
        <p:sp>
          <p:nvSpPr>
            <p:cNvPr id="13326" name="Line 13"/>
            <p:cNvSpPr>
              <a:spLocks noChangeShapeType="1"/>
            </p:cNvSpPr>
            <p:nvPr/>
          </p:nvSpPr>
          <p:spPr bwMode="auto">
            <a:xfrm flipH="1">
              <a:off x="3340100" y="3367088"/>
              <a:ext cx="2482850" cy="0"/>
            </a:xfrm>
            <a:prstGeom prst="line">
              <a:avLst/>
            </a:prstGeom>
            <a:noFill/>
            <a:ln w="9525">
              <a:solidFill>
                <a:schemeClr val="tx1"/>
              </a:solidFill>
              <a:round/>
              <a:headEnd/>
              <a:tailEnd/>
            </a:ln>
          </p:spPr>
          <p:txBody>
            <a:bodyPr/>
            <a:lstStyle/>
            <a:p>
              <a:endParaRPr lang="en-GB"/>
            </a:p>
          </p:txBody>
        </p:sp>
        <p:sp>
          <p:nvSpPr>
            <p:cNvPr id="13327" name="Line 14"/>
            <p:cNvSpPr>
              <a:spLocks noChangeShapeType="1"/>
            </p:cNvSpPr>
            <p:nvPr/>
          </p:nvSpPr>
          <p:spPr bwMode="auto">
            <a:xfrm flipH="1">
              <a:off x="5737225" y="3367088"/>
              <a:ext cx="692150" cy="0"/>
            </a:xfrm>
            <a:prstGeom prst="line">
              <a:avLst/>
            </a:prstGeom>
            <a:noFill/>
            <a:ln w="9525">
              <a:solidFill>
                <a:schemeClr val="tx1"/>
              </a:solidFill>
              <a:prstDash val="dash"/>
              <a:round/>
              <a:headEnd/>
              <a:tailEnd/>
            </a:ln>
          </p:spPr>
          <p:txBody>
            <a:bodyPr/>
            <a:lstStyle/>
            <a:p>
              <a:endParaRPr lang="en-GB"/>
            </a:p>
          </p:txBody>
        </p:sp>
        <p:sp>
          <p:nvSpPr>
            <p:cNvPr id="13328" name="Line 15"/>
            <p:cNvSpPr>
              <a:spLocks noChangeShapeType="1"/>
            </p:cNvSpPr>
            <p:nvPr/>
          </p:nvSpPr>
          <p:spPr bwMode="auto">
            <a:xfrm flipH="1">
              <a:off x="2851150" y="3367088"/>
              <a:ext cx="500063" cy="0"/>
            </a:xfrm>
            <a:prstGeom prst="line">
              <a:avLst/>
            </a:prstGeom>
            <a:noFill/>
            <a:ln w="9525">
              <a:solidFill>
                <a:schemeClr val="tx1"/>
              </a:solidFill>
              <a:prstDash val="dash"/>
              <a:round/>
              <a:headEnd/>
              <a:tailEnd/>
            </a:ln>
          </p:spPr>
          <p:txBody>
            <a:bodyPr/>
            <a:lstStyle/>
            <a:p>
              <a:endParaRPr lang="en-GB"/>
            </a:p>
          </p:txBody>
        </p:sp>
        <p:sp>
          <p:nvSpPr>
            <p:cNvPr id="13329" name="Line 16"/>
            <p:cNvSpPr>
              <a:spLocks noChangeShapeType="1"/>
            </p:cNvSpPr>
            <p:nvPr/>
          </p:nvSpPr>
          <p:spPr bwMode="auto">
            <a:xfrm>
              <a:off x="4633913" y="2508250"/>
              <a:ext cx="0" cy="384175"/>
            </a:xfrm>
            <a:prstGeom prst="line">
              <a:avLst/>
            </a:prstGeom>
            <a:noFill/>
            <a:ln w="9525">
              <a:solidFill>
                <a:schemeClr val="tx1"/>
              </a:solidFill>
              <a:round/>
              <a:headEnd/>
              <a:tailEnd/>
            </a:ln>
          </p:spPr>
          <p:txBody>
            <a:bodyPr/>
            <a:lstStyle/>
            <a:p>
              <a:endParaRPr lang="en-GB"/>
            </a:p>
          </p:txBody>
        </p:sp>
        <p:sp>
          <p:nvSpPr>
            <p:cNvPr id="13330" name="Line 17"/>
            <p:cNvSpPr>
              <a:spLocks noChangeShapeType="1"/>
            </p:cNvSpPr>
            <p:nvPr/>
          </p:nvSpPr>
          <p:spPr bwMode="auto">
            <a:xfrm flipH="1">
              <a:off x="862013" y="2692400"/>
              <a:ext cx="6015037" cy="0"/>
            </a:xfrm>
            <a:prstGeom prst="line">
              <a:avLst/>
            </a:prstGeom>
            <a:noFill/>
            <a:ln w="9525">
              <a:solidFill>
                <a:schemeClr val="tx1"/>
              </a:solidFill>
              <a:round/>
              <a:headEnd/>
              <a:tailEnd/>
            </a:ln>
          </p:spPr>
          <p:txBody>
            <a:bodyPr/>
            <a:lstStyle/>
            <a:p>
              <a:endParaRPr lang="en-GB"/>
            </a:p>
          </p:txBody>
        </p:sp>
        <p:sp>
          <p:nvSpPr>
            <p:cNvPr id="13331" name="Text Box 18"/>
            <p:cNvSpPr txBox="1">
              <a:spLocks noChangeArrowheads="1"/>
            </p:cNvSpPr>
            <p:nvPr/>
          </p:nvSpPr>
          <p:spPr bwMode="auto">
            <a:xfrm>
              <a:off x="5322888" y="3509963"/>
              <a:ext cx="1046162" cy="466725"/>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Insertable Object</a:t>
              </a:r>
            </a:p>
          </p:txBody>
        </p:sp>
        <p:sp>
          <p:nvSpPr>
            <p:cNvPr id="13332" name="Text Box 19"/>
            <p:cNvSpPr txBox="1">
              <a:spLocks noChangeArrowheads="1"/>
            </p:cNvSpPr>
            <p:nvPr/>
          </p:nvSpPr>
          <p:spPr bwMode="auto">
            <a:xfrm>
              <a:off x="5170488" y="4202113"/>
              <a:ext cx="1309687"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Family Symbol</a:t>
              </a:r>
            </a:p>
          </p:txBody>
        </p:sp>
        <p:sp>
          <p:nvSpPr>
            <p:cNvPr id="13333" name="Line 20"/>
            <p:cNvSpPr>
              <a:spLocks noChangeShapeType="1"/>
            </p:cNvSpPr>
            <p:nvPr/>
          </p:nvSpPr>
          <p:spPr bwMode="auto">
            <a:xfrm flipV="1">
              <a:off x="5822950" y="3984625"/>
              <a:ext cx="0" cy="222250"/>
            </a:xfrm>
            <a:prstGeom prst="line">
              <a:avLst/>
            </a:prstGeom>
            <a:noFill/>
            <a:ln w="9525">
              <a:solidFill>
                <a:schemeClr val="tx1"/>
              </a:solidFill>
              <a:round/>
              <a:headEnd/>
              <a:tailEnd/>
            </a:ln>
          </p:spPr>
          <p:txBody>
            <a:bodyPr/>
            <a:lstStyle/>
            <a:p>
              <a:endParaRPr lang="en-GB"/>
            </a:p>
          </p:txBody>
        </p:sp>
        <p:sp>
          <p:nvSpPr>
            <p:cNvPr id="13334" name="Line 21"/>
            <p:cNvSpPr>
              <a:spLocks noChangeShapeType="1"/>
            </p:cNvSpPr>
            <p:nvPr/>
          </p:nvSpPr>
          <p:spPr bwMode="auto">
            <a:xfrm flipV="1">
              <a:off x="5783263" y="3370263"/>
              <a:ext cx="0" cy="139700"/>
            </a:xfrm>
            <a:prstGeom prst="line">
              <a:avLst/>
            </a:prstGeom>
            <a:noFill/>
            <a:ln w="9525">
              <a:solidFill>
                <a:schemeClr val="tx1"/>
              </a:solidFill>
              <a:round/>
              <a:headEnd/>
              <a:tailEnd/>
            </a:ln>
          </p:spPr>
          <p:txBody>
            <a:bodyPr/>
            <a:lstStyle/>
            <a:p>
              <a:endParaRPr lang="en-GB"/>
            </a:p>
          </p:txBody>
        </p:sp>
        <p:sp>
          <p:nvSpPr>
            <p:cNvPr id="13335" name="Text Box 22"/>
            <p:cNvSpPr txBox="1">
              <a:spLocks noChangeArrowheads="1"/>
            </p:cNvSpPr>
            <p:nvPr/>
          </p:nvSpPr>
          <p:spPr bwMode="auto">
            <a:xfrm>
              <a:off x="2905125" y="3509963"/>
              <a:ext cx="1046163"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Group Type</a:t>
              </a:r>
            </a:p>
          </p:txBody>
        </p:sp>
        <p:sp>
          <p:nvSpPr>
            <p:cNvPr id="13336" name="Line 23"/>
            <p:cNvSpPr>
              <a:spLocks noChangeShapeType="1"/>
            </p:cNvSpPr>
            <p:nvPr/>
          </p:nvSpPr>
          <p:spPr bwMode="auto">
            <a:xfrm flipV="1">
              <a:off x="3365500" y="3370263"/>
              <a:ext cx="0" cy="139700"/>
            </a:xfrm>
            <a:prstGeom prst="line">
              <a:avLst/>
            </a:prstGeom>
            <a:noFill/>
            <a:ln w="9525">
              <a:solidFill>
                <a:schemeClr val="tx1"/>
              </a:solidFill>
              <a:round/>
              <a:headEnd/>
              <a:tailEnd/>
            </a:ln>
          </p:spPr>
          <p:txBody>
            <a:bodyPr/>
            <a:lstStyle/>
            <a:p>
              <a:endParaRPr lang="en-GB"/>
            </a:p>
          </p:txBody>
        </p:sp>
        <p:sp>
          <p:nvSpPr>
            <p:cNvPr id="13337" name="Text Box 24"/>
            <p:cNvSpPr txBox="1">
              <a:spLocks noChangeArrowheads="1"/>
            </p:cNvSpPr>
            <p:nvPr/>
          </p:nvSpPr>
          <p:spPr bwMode="auto">
            <a:xfrm>
              <a:off x="4121150" y="4802188"/>
              <a:ext cx="1046163"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Floor Type</a:t>
              </a:r>
            </a:p>
          </p:txBody>
        </p:sp>
        <p:sp>
          <p:nvSpPr>
            <p:cNvPr id="13338" name="Text Box 25"/>
            <p:cNvSpPr txBox="1">
              <a:spLocks noChangeArrowheads="1"/>
            </p:cNvSpPr>
            <p:nvPr/>
          </p:nvSpPr>
          <p:spPr bwMode="auto">
            <a:xfrm>
              <a:off x="5322888" y="4802188"/>
              <a:ext cx="1176337" cy="466725"/>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Cont. Footing Type</a:t>
              </a:r>
            </a:p>
          </p:txBody>
        </p:sp>
        <p:sp>
          <p:nvSpPr>
            <p:cNvPr id="13339" name="Text Box 26"/>
            <p:cNvSpPr txBox="1">
              <a:spLocks noChangeArrowheads="1"/>
            </p:cNvSpPr>
            <p:nvPr/>
          </p:nvSpPr>
          <p:spPr bwMode="auto">
            <a:xfrm>
              <a:off x="2894013" y="4802188"/>
              <a:ext cx="1046162"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Wall Type</a:t>
              </a:r>
            </a:p>
          </p:txBody>
        </p:sp>
        <p:sp>
          <p:nvSpPr>
            <p:cNvPr id="13340" name="Line 27"/>
            <p:cNvSpPr>
              <a:spLocks noChangeShapeType="1"/>
            </p:cNvSpPr>
            <p:nvPr/>
          </p:nvSpPr>
          <p:spPr bwMode="auto">
            <a:xfrm>
              <a:off x="4621213" y="3981450"/>
              <a:ext cx="0" cy="820738"/>
            </a:xfrm>
            <a:prstGeom prst="line">
              <a:avLst/>
            </a:prstGeom>
            <a:noFill/>
            <a:ln w="9525">
              <a:solidFill>
                <a:schemeClr val="tx1"/>
              </a:solidFill>
              <a:round/>
              <a:headEnd/>
              <a:tailEnd/>
            </a:ln>
          </p:spPr>
          <p:txBody>
            <a:bodyPr/>
            <a:lstStyle/>
            <a:p>
              <a:endParaRPr lang="en-GB"/>
            </a:p>
          </p:txBody>
        </p:sp>
        <p:sp>
          <p:nvSpPr>
            <p:cNvPr id="13341" name="Line 28"/>
            <p:cNvSpPr>
              <a:spLocks noChangeShapeType="1"/>
            </p:cNvSpPr>
            <p:nvPr/>
          </p:nvSpPr>
          <p:spPr bwMode="auto">
            <a:xfrm flipH="1" flipV="1">
              <a:off x="3340100" y="4584700"/>
              <a:ext cx="2482850" cy="9525"/>
            </a:xfrm>
            <a:prstGeom prst="line">
              <a:avLst/>
            </a:prstGeom>
            <a:noFill/>
            <a:ln w="9525">
              <a:solidFill>
                <a:schemeClr val="tx1"/>
              </a:solidFill>
              <a:round/>
              <a:headEnd/>
              <a:tailEnd/>
            </a:ln>
          </p:spPr>
          <p:txBody>
            <a:bodyPr/>
            <a:lstStyle/>
            <a:p>
              <a:endParaRPr lang="en-GB"/>
            </a:p>
          </p:txBody>
        </p:sp>
        <p:sp>
          <p:nvSpPr>
            <p:cNvPr id="13342" name="Line 29"/>
            <p:cNvSpPr>
              <a:spLocks noChangeShapeType="1"/>
            </p:cNvSpPr>
            <p:nvPr/>
          </p:nvSpPr>
          <p:spPr bwMode="auto">
            <a:xfrm flipH="1">
              <a:off x="5737225" y="4594225"/>
              <a:ext cx="692150" cy="0"/>
            </a:xfrm>
            <a:prstGeom prst="line">
              <a:avLst/>
            </a:prstGeom>
            <a:noFill/>
            <a:ln w="9525">
              <a:solidFill>
                <a:schemeClr val="tx1"/>
              </a:solidFill>
              <a:prstDash val="dash"/>
              <a:round/>
              <a:headEnd/>
              <a:tailEnd/>
            </a:ln>
          </p:spPr>
          <p:txBody>
            <a:bodyPr/>
            <a:lstStyle/>
            <a:p>
              <a:endParaRPr lang="en-GB"/>
            </a:p>
          </p:txBody>
        </p:sp>
        <p:sp>
          <p:nvSpPr>
            <p:cNvPr id="13343" name="Line 30"/>
            <p:cNvSpPr>
              <a:spLocks noChangeShapeType="1"/>
            </p:cNvSpPr>
            <p:nvPr/>
          </p:nvSpPr>
          <p:spPr bwMode="auto">
            <a:xfrm flipH="1">
              <a:off x="2676525" y="4584700"/>
              <a:ext cx="688975" cy="0"/>
            </a:xfrm>
            <a:prstGeom prst="line">
              <a:avLst/>
            </a:prstGeom>
            <a:noFill/>
            <a:ln w="9525">
              <a:solidFill>
                <a:schemeClr val="tx1"/>
              </a:solidFill>
              <a:prstDash val="dash"/>
              <a:round/>
              <a:headEnd/>
              <a:tailEnd/>
            </a:ln>
          </p:spPr>
          <p:txBody>
            <a:bodyPr/>
            <a:lstStyle/>
            <a:p>
              <a:endParaRPr lang="en-GB"/>
            </a:p>
          </p:txBody>
        </p:sp>
        <p:sp>
          <p:nvSpPr>
            <p:cNvPr id="13344" name="Line 31"/>
            <p:cNvSpPr>
              <a:spLocks noChangeShapeType="1"/>
            </p:cNvSpPr>
            <p:nvPr/>
          </p:nvSpPr>
          <p:spPr bwMode="auto">
            <a:xfrm flipV="1">
              <a:off x="5783263" y="4597400"/>
              <a:ext cx="0" cy="207963"/>
            </a:xfrm>
            <a:prstGeom prst="line">
              <a:avLst/>
            </a:prstGeom>
            <a:noFill/>
            <a:ln w="9525">
              <a:solidFill>
                <a:schemeClr val="tx1"/>
              </a:solidFill>
              <a:round/>
              <a:headEnd/>
              <a:tailEnd/>
            </a:ln>
          </p:spPr>
          <p:txBody>
            <a:bodyPr/>
            <a:lstStyle/>
            <a:p>
              <a:endParaRPr lang="en-GB"/>
            </a:p>
          </p:txBody>
        </p:sp>
        <p:sp>
          <p:nvSpPr>
            <p:cNvPr id="13345" name="Line 32"/>
            <p:cNvSpPr>
              <a:spLocks noChangeShapeType="1"/>
            </p:cNvSpPr>
            <p:nvPr/>
          </p:nvSpPr>
          <p:spPr bwMode="auto">
            <a:xfrm flipV="1">
              <a:off x="3365500" y="4584700"/>
              <a:ext cx="0" cy="217488"/>
            </a:xfrm>
            <a:prstGeom prst="line">
              <a:avLst/>
            </a:prstGeom>
            <a:noFill/>
            <a:ln w="9525">
              <a:solidFill>
                <a:schemeClr val="tx1"/>
              </a:solidFill>
              <a:round/>
              <a:headEnd/>
              <a:tailEnd/>
            </a:ln>
          </p:spPr>
          <p:txBody>
            <a:bodyPr/>
            <a:lstStyle/>
            <a:p>
              <a:endParaRPr lang="en-GB"/>
            </a:p>
          </p:txBody>
        </p:sp>
        <p:sp>
          <p:nvSpPr>
            <p:cNvPr id="13346" name="Text Box 33"/>
            <p:cNvSpPr txBox="1">
              <a:spLocks noChangeArrowheads="1"/>
            </p:cNvSpPr>
            <p:nvPr/>
          </p:nvSpPr>
          <p:spPr bwMode="auto">
            <a:xfrm>
              <a:off x="7315200" y="3460750"/>
              <a:ext cx="573088" cy="284163"/>
            </a:xfrm>
            <a:prstGeom prst="rect">
              <a:avLst/>
            </a:prstGeom>
            <a:noFill/>
            <a:ln w="9525">
              <a:solidFill>
                <a:srgbClr val="FF0000"/>
              </a:solidFill>
              <a:miter lim="800000"/>
              <a:headEnd/>
              <a:tailEnd/>
            </a:ln>
          </p:spPr>
          <p:txBody>
            <a:bodyPr>
              <a:spAutoFit/>
            </a:bodyPr>
            <a:lstStyle/>
            <a:p>
              <a:pPr>
                <a:spcBef>
                  <a:spcPct val="50000"/>
                </a:spcBef>
              </a:pPr>
              <a:r>
                <a:rPr kumimoji="1" lang="en-US" altLang="ja-JP" sz="1200">
                  <a:solidFill>
                    <a:schemeClr val="tx1"/>
                  </a:solidFill>
                </a:rPr>
                <a:t>Wall</a:t>
              </a:r>
            </a:p>
          </p:txBody>
        </p:sp>
        <p:sp>
          <p:nvSpPr>
            <p:cNvPr id="13347" name="Text Box 34"/>
            <p:cNvSpPr txBox="1">
              <a:spLocks noChangeArrowheads="1"/>
            </p:cNvSpPr>
            <p:nvPr/>
          </p:nvSpPr>
          <p:spPr bwMode="auto">
            <a:xfrm>
              <a:off x="7315200" y="3917950"/>
              <a:ext cx="1143000" cy="284163"/>
            </a:xfrm>
            <a:prstGeom prst="rect">
              <a:avLst/>
            </a:prstGeom>
            <a:noFill/>
            <a:ln w="9525">
              <a:solidFill>
                <a:srgbClr val="FF0000"/>
              </a:solidFill>
              <a:miter lim="800000"/>
              <a:headEnd/>
              <a:tailEnd/>
            </a:ln>
          </p:spPr>
          <p:txBody>
            <a:bodyPr>
              <a:spAutoFit/>
            </a:bodyPr>
            <a:lstStyle/>
            <a:p>
              <a:pPr>
                <a:spcBef>
                  <a:spcPct val="50000"/>
                </a:spcBef>
              </a:pPr>
              <a:r>
                <a:rPr kumimoji="1" lang="en-US" altLang="ja-JP" sz="1200">
                  <a:solidFill>
                    <a:schemeClr val="tx1"/>
                  </a:solidFill>
                </a:rPr>
                <a:t>Floor</a:t>
              </a:r>
            </a:p>
          </p:txBody>
        </p:sp>
        <p:sp>
          <p:nvSpPr>
            <p:cNvPr id="13348" name="Text Box 35"/>
            <p:cNvSpPr txBox="1">
              <a:spLocks noChangeArrowheads="1"/>
            </p:cNvSpPr>
            <p:nvPr/>
          </p:nvSpPr>
          <p:spPr bwMode="auto">
            <a:xfrm>
              <a:off x="7316788" y="4783138"/>
              <a:ext cx="1327150" cy="277812"/>
            </a:xfrm>
            <a:prstGeom prst="rect">
              <a:avLst/>
            </a:prstGeom>
            <a:noFill/>
            <a:ln w="9525">
              <a:solidFill>
                <a:schemeClr val="tx1"/>
              </a:solidFill>
              <a:miter lim="800000"/>
              <a:headEnd/>
              <a:tailEnd/>
            </a:ln>
          </p:spPr>
          <p:txBody>
            <a:bodyPr>
              <a:spAutoFit/>
            </a:bodyPr>
            <a:lstStyle/>
            <a:p>
              <a:pPr>
                <a:spcBef>
                  <a:spcPct val="50000"/>
                </a:spcBef>
              </a:pPr>
              <a:r>
                <a:rPr kumimoji="1" lang="en-US" altLang="ja-JP" sz="1200">
                  <a:solidFill>
                    <a:schemeClr val="tx1"/>
                  </a:solidFill>
                </a:rPr>
                <a:t>Ceiling &amp;  Floor</a:t>
              </a:r>
            </a:p>
          </p:txBody>
        </p:sp>
        <p:sp>
          <p:nvSpPr>
            <p:cNvPr id="13349" name="Text Box 37"/>
            <p:cNvSpPr txBox="1">
              <a:spLocks noChangeArrowheads="1"/>
            </p:cNvSpPr>
            <p:nvPr/>
          </p:nvSpPr>
          <p:spPr bwMode="auto">
            <a:xfrm>
              <a:off x="7316788" y="4365625"/>
              <a:ext cx="1143000" cy="284163"/>
            </a:xfrm>
            <a:prstGeom prst="rect">
              <a:avLst/>
            </a:prstGeom>
            <a:noFill/>
            <a:ln w="9525">
              <a:solidFill>
                <a:schemeClr val="tx1"/>
              </a:solidFill>
              <a:miter lim="800000"/>
              <a:headEnd/>
              <a:tailEnd/>
            </a:ln>
          </p:spPr>
          <p:txBody>
            <a:bodyPr>
              <a:spAutoFit/>
            </a:bodyPr>
            <a:lstStyle/>
            <a:p>
              <a:pPr>
                <a:spcBef>
                  <a:spcPct val="50000"/>
                </a:spcBef>
              </a:pPr>
              <a:r>
                <a:rPr kumimoji="1" lang="en-US" altLang="ja-JP" sz="1200">
                  <a:solidFill>
                    <a:schemeClr val="tx1"/>
                  </a:solidFill>
                </a:rPr>
                <a:t>Cont. Footing</a:t>
              </a:r>
            </a:p>
          </p:txBody>
        </p:sp>
        <p:sp>
          <p:nvSpPr>
            <p:cNvPr id="13350" name="Text Box 38"/>
            <p:cNvSpPr txBox="1">
              <a:spLocks noChangeArrowheads="1"/>
            </p:cNvSpPr>
            <p:nvPr/>
          </p:nvSpPr>
          <p:spPr bwMode="auto">
            <a:xfrm>
              <a:off x="7315200" y="5251450"/>
              <a:ext cx="1143000" cy="284163"/>
            </a:xfrm>
            <a:prstGeom prst="rect">
              <a:avLst/>
            </a:prstGeom>
            <a:noFill/>
            <a:ln w="9525">
              <a:solidFill>
                <a:srgbClr val="00B050"/>
              </a:solidFill>
              <a:miter lim="800000"/>
              <a:headEnd/>
              <a:tailEnd/>
            </a:ln>
          </p:spPr>
          <p:txBody>
            <a:bodyPr>
              <a:spAutoFit/>
            </a:bodyPr>
            <a:lstStyle/>
            <a:p>
              <a:pPr>
                <a:spcBef>
                  <a:spcPct val="50000"/>
                </a:spcBef>
              </a:pPr>
              <a:r>
                <a:rPr kumimoji="1" lang="en-US" altLang="ja-JP" sz="1200">
                  <a:solidFill>
                    <a:schemeClr val="tx1"/>
                  </a:solidFill>
                </a:rPr>
                <a:t>Roof</a:t>
              </a:r>
            </a:p>
          </p:txBody>
        </p:sp>
        <p:sp>
          <p:nvSpPr>
            <p:cNvPr id="13351" name="Line 39"/>
            <p:cNvSpPr>
              <a:spLocks noChangeShapeType="1"/>
            </p:cNvSpPr>
            <p:nvPr/>
          </p:nvSpPr>
          <p:spPr bwMode="auto">
            <a:xfrm>
              <a:off x="6858000" y="3208338"/>
              <a:ext cx="0" cy="1717675"/>
            </a:xfrm>
            <a:prstGeom prst="line">
              <a:avLst/>
            </a:prstGeom>
            <a:noFill/>
            <a:ln w="9525">
              <a:solidFill>
                <a:schemeClr val="tx1"/>
              </a:solidFill>
              <a:round/>
              <a:headEnd/>
              <a:tailEnd/>
            </a:ln>
          </p:spPr>
          <p:txBody>
            <a:bodyPr/>
            <a:lstStyle/>
            <a:p>
              <a:endParaRPr lang="en-GB"/>
            </a:p>
          </p:txBody>
        </p:sp>
        <p:sp>
          <p:nvSpPr>
            <p:cNvPr id="13352" name="Line 40"/>
            <p:cNvSpPr>
              <a:spLocks noChangeShapeType="1"/>
            </p:cNvSpPr>
            <p:nvPr/>
          </p:nvSpPr>
          <p:spPr bwMode="auto">
            <a:xfrm flipH="1">
              <a:off x="6858000" y="3619500"/>
              <a:ext cx="457200" cy="0"/>
            </a:xfrm>
            <a:prstGeom prst="line">
              <a:avLst/>
            </a:prstGeom>
            <a:noFill/>
            <a:ln w="9525">
              <a:solidFill>
                <a:schemeClr val="tx1"/>
              </a:solidFill>
              <a:round/>
              <a:headEnd/>
              <a:tailEnd/>
            </a:ln>
          </p:spPr>
          <p:txBody>
            <a:bodyPr/>
            <a:lstStyle/>
            <a:p>
              <a:endParaRPr lang="en-GB"/>
            </a:p>
          </p:txBody>
        </p:sp>
        <p:sp>
          <p:nvSpPr>
            <p:cNvPr id="13353" name="Line 41"/>
            <p:cNvSpPr>
              <a:spLocks noChangeShapeType="1"/>
            </p:cNvSpPr>
            <p:nvPr/>
          </p:nvSpPr>
          <p:spPr bwMode="auto">
            <a:xfrm flipH="1">
              <a:off x="6845300" y="4076700"/>
              <a:ext cx="469900" cy="0"/>
            </a:xfrm>
            <a:prstGeom prst="line">
              <a:avLst/>
            </a:prstGeom>
            <a:noFill/>
            <a:ln w="9525">
              <a:solidFill>
                <a:schemeClr val="tx1"/>
              </a:solidFill>
              <a:round/>
              <a:headEnd/>
              <a:tailEnd/>
            </a:ln>
          </p:spPr>
          <p:txBody>
            <a:bodyPr/>
            <a:lstStyle/>
            <a:p>
              <a:endParaRPr lang="en-GB"/>
            </a:p>
          </p:txBody>
        </p:sp>
        <p:sp>
          <p:nvSpPr>
            <p:cNvPr id="13354" name="Line 42"/>
            <p:cNvSpPr>
              <a:spLocks noChangeShapeType="1"/>
            </p:cNvSpPr>
            <p:nvPr/>
          </p:nvSpPr>
          <p:spPr bwMode="auto">
            <a:xfrm flipH="1">
              <a:off x="6858000" y="4508500"/>
              <a:ext cx="457200" cy="0"/>
            </a:xfrm>
            <a:prstGeom prst="line">
              <a:avLst/>
            </a:prstGeom>
            <a:noFill/>
            <a:ln w="9525">
              <a:solidFill>
                <a:schemeClr val="tx1"/>
              </a:solidFill>
              <a:round/>
              <a:headEnd/>
              <a:tailEnd/>
            </a:ln>
          </p:spPr>
          <p:txBody>
            <a:bodyPr/>
            <a:lstStyle/>
            <a:p>
              <a:endParaRPr lang="en-GB"/>
            </a:p>
          </p:txBody>
        </p:sp>
        <p:sp>
          <p:nvSpPr>
            <p:cNvPr id="13355" name="Line 43"/>
            <p:cNvSpPr>
              <a:spLocks noChangeShapeType="1"/>
            </p:cNvSpPr>
            <p:nvPr/>
          </p:nvSpPr>
          <p:spPr bwMode="auto">
            <a:xfrm flipH="1">
              <a:off x="6858000" y="4926013"/>
              <a:ext cx="457200" cy="0"/>
            </a:xfrm>
            <a:prstGeom prst="line">
              <a:avLst/>
            </a:prstGeom>
            <a:noFill/>
            <a:ln w="9525">
              <a:solidFill>
                <a:schemeClr val="tx1"/>
              </a:solidFill>
              <a:round/>
              <a:headEnd/>
              <a:tailEnd/>
            </a:ln>
          </p:spPr>
          <p:txBody>
            <a:bodyPr/>
            <a:lstStyle/>
            <a:p>
              <a:endParaRPr lang="en-GB"/>
            </a:p>
          </p:txBody>
        </p:sp>
        <p:sp>
          <p:nvSpPr>
            <p:cNvPr id="13356" name="Line 44"/>
            <p:cNvSpPr>
              <a:spLocks noChangeShapeType="1"/>
            </p:cNvSpPr>
            <p:nvPr/>
          </p:nvSpPr>
          <p:spPr bwMode="auto">
            <a:xfrm flipH="1">
              <a:off x="6858000" y="5383213"/>
              <a:ext cx="457200" cy="0"/>
            </a:xfrm>
            <a:prstGeom prst="line">
              <a:avLst/>
            </a:prstGeom>
            <a:noFill/>
            <a:ln w="9525">
              <a:solidFill>
                <a:srgbClr val="00B050"/>
              </a:solidFill>
              <a:prstDash val="dash"/>
              <a:round/>
              <a:headEnd/>
              <a:tailEnd/>
            </a:ln>
          </p:spPr>
          <p:txBody>
            <a:bodyPr/>
            <a:lstStyle/>
            <a:p>
              <a:endParaRPr lang="en-GB"/>
            </a:p>
          </p:txBody>
        </p:sp>
        <p:sp>
          <p:nvSpPr>
            <p:cNvPr id="13357" name="Line 45"/>
            <p:cNvSpPr>
              <a:spLocks noChangeShapeType="1"/>
            </p:cNvSpPr>
            <p:nvPr/>
          </p:nvSpPr>
          <p:spPr bwMode="auto">
            <a:xfrm flipH="1">
              <a:off x="6858000" y="4926013"/>
              <a:ext cx="0" cy="457200"/>
            </a:xfrm>
            <a:prstGeom prst="line">
              <a:avLst/>
            </a:prstGeom>
            <a:noFill/>
            <a:ln w="9525">
              <a:solidFill>
                <a:srgbClr val="00B050"/>
              </a:solidFill>
              <a:prstDash val="dash"/>
              <a:round/>
              <a:headEnd/>
              <a:tailEnd/>
            </a:ln>
          </p:spPr>
          <p:txBody>
            <a:bodyPr/>
            <a:lstStyle/>
            <a:p>
              <a:endParaRPr lang="en-GB"/>
            </a:p>
          </p:txBody>
        </p:sp>
        <p:sp>
          <p:nvSpPr>
            <p:cNvPr id="13358" name="Text Box 46"/>
            <p:cNvSpPr txBox="1">
              <a:spLocks noChangeArrowheads="1"/>
            </p:cNvSpPr>
            <p:nvPr/>
          </p:nvSpPr>
          <p:spPr bwMode="auto">
            <a:xfrm>
              <a:off x="1628775" y="2892425"/>
              <a:ext cx="1046163" cy="284163"/>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Family Base</a:t>
              </a:r>
            </a:p>
          </p:txBody>
        </p:sp>
        <p:sp>
          <p:nvSpPr>
            <p:cNvPr id="13359" name="Line 47"/>
            <p:cNvSpPr>
              <a:spLocks noChangeShapeType="1"/>
            </p:cNvSpPr>
            <p:nvPr/>
          </p:nvSpPr>
          <p:spPr bwMode="auto">
            <a:xfrm flipV="1">
              <a:off x="6877050" y="2692400"/>
              <a:ext cx="0" cy="231775"/>
            </a:xfrm>
            <a:prstGeom prst="line">
              <a:avLst/>
            </a:prstGeom>
            <a:noFill/>
            <a:ln w="9525">
              <a:solidFill>
                <a:schemeClr val="tx1"/>
              </a:solidFill>
              <a:round/>
              <a:headEnd/>
              <a:tailEnd/>
            </a:ln>
          </p:spPr>
          <p:txBody>
            <a:bodyPr/>
            <a:lstStyle/>
            <a:p>
              <a:endParaRPr lang="en-GB"/>
            </a:p>
          </p:txBody>
        </p:sp>
        <p:sp>
          <p:nvSpPr>
            <p:cNvPr id="13360" name="Text Box 48"/>
            <p:cNvSpPr txBox="1">
              <a:spLocks noChangeArrowheads="1"/>
            </p:cNvSpPr>
            <p:nvPr/>
          </p:nvSpPr>
          <p:spPr bwMode="auto">
            <a:xfrm>
              <a:off x="4119563" y="2892425"/>
              <a:ext cx="1046162" cy="284163"/>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Symbol</a:t>
              </a:r>
            </a:p>
          </p:txBody>
        </p:sp>
        <p:sp>
          <p:nvSpPr>
            <p:cNvPr id="13361" name="Text Box 49"/>
            <p:cNvSpPr txBox="1">
              <a:spLocks noChangeArrowheads="1"/>
            </p:cNvSpPr>
            <p:nvPr/>
          </p:nvSpPr>
          <p:spPr bwMode="auto">
            <a:xfrm>
              <a:off x="1628775" y="3505200"/>
              <a:ext cx="1046163" cy="284163"/>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Family</a:t>
              </a:r>
            </a:p>
          </p:txBody>
        </p:sp>
        <p:sp>
          <p:nvSpPr>
            <p:cNvPr id="13362" name="Line 50"/>
            <p:cNvSpPr>
              <a:spLocks noChangeShapeType="1"/>
            </p:cNvSpPr>
            <p:nvPr/>
          </p:nvSpPr>
          <p:spPr bwMode="auto">
            <a:xfrm flipV="1">
              <a:off x="2103438" y="3187700"/>
              <a:ext cx="0" cy="314325"/>
            </a:xfrm>
            <a:prstGeom prst="line">
              <a:avLst/>
            </a:prstGeom>
            <a:noFill/>
            <a:ln w="9525">
              <a:solidFill>
                <a:schemeClr val="tx1"/>
              </a:solidFill>
              <a:round/>
              <a:headEnd/>
              <a:tailEnd/>
            </a:ln>
          </p:spPr>
          <p:txBody>
            <a:bodyPr/>
            <a:lstStyle/>
            <a:p>
              <a:endParaRPr lang="en-GB"/>
            </a:p>
          </p:txBody>
        </p:sp>
        <p:sp>
          <p:nvSpPr>
            <p:cNvPr id="13363" name="Line 51"/>
            <p:cNvSpPr>
              <a:spLocks noChangeShapeType="1"/>
            </p:cNvSpPr>
            <p:nvPr/>
          </p:nvSpPr>
          <p:spPr bwMode="auto">
            <a:xfrm flipV="1">
              <a:off x="2095500" y="2692400"/>
              <a:ext cx="0" cy="200025"/>
            </a:xfrm>
            <a:prstGeom prst="line">
              <a:avLst/>
            </a:prstGeom>
            <a:noFill/>
            <a:ln w="9525">
              <a:solidFill>
                <a:schemeClr val="tx1"/>
              </a:solidFill>
              <a:round/>
              <a:headEnd/>
              <a:tailEnd/>
            </a:ln>
          </p:spPr>
          <p:txBody>
            <a:bodyPr/>
            <a:lstStyle/>
            <a:p>
              <a:endParaRPr lang="en-GB"/>
            </a:p>
          </p:txBody>
        </p:sp>
        <p:sp>
          <p:nvSpPr>
            <p:cNvPr id="13364" name="Text Box 52"/>
            <p:cNvSpPr txBox="1">
              <a:spLocks noChangeArrowheads="1"/>
            </p:cNvSpPr>
            <p:nvPr/>
          </p:nvSpPr>
          <p:spPr bwMode="auto">
            <a:xfrm>
              <a:off x="387350" y="2892425"/>
              <a:ext cx="1046163" cy="284163"/>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Instance</a:t>
              </a:r>
            </a:p>
          </p:txBody>
        </p:sp>
        <p:sp>
          <p:nvSpPr>
            <p:cNvPr id="13365" name="Text Box 53"/>
            <p:cNvSpPr txBox="1">
              <a:spLocks noChangeArrowheads="1"/>
            </p:cNvSpPr>
            <p:nvPr/>
          </p:nvSpPr>
          <p:spPr bwMode="auto">
            <a:xfrm>
              <a:off x="387350" y="3505200"/>
              <a:ext cx="1046163" cy="466725"/>
            </a:xfrm>
            <a:prstGeom prst="rect">
              <a:avLst/>
            </a:prstGeom>
            <a:noFill/>
            <a:ln w="9525">
              <a:solidFill>
                <a:schemeClr val="tx1"/>
              </a:solidFill>
              <a:miter lim="800000"/>
              <a:headEnd/>
              <a:tailEnd/>
            </a:ln>
          </p:spPr>
          <p:txBody>
            <a:bodyPr>
              <a:spAutoFit/>
            </a:bodyPr>
            <a:lstStyle/>
            <a:p>
              <a:pPr algn="ctr">
                <a:spcBef>
                  <a:spcPct val="50000"/>
                </a:spcBef>
              </a:pPr>
              <a:r>
                <a:rPr kumimoji="1" lang="en-US" altLang="ja-JP" sz="1200">
                  <a:solidFill>
                    <a:schemeClr val="tx1"/>
                  </a:solidFill>
                </a:rPr>
                <a:t>Insertable Instance</a:t>
              </a:r>
            </a:p>
          </p:txBody>
        </p:sp>
        <p:sp>
          <p:nvSpPr>
            <p:cNvPr id="13366" name="Line 54"/>
            <p:cNvSpPr>
              <a:spLocks noChangeShapeType="1"/>
            </p:cNvSpPr>
            <p:nvPr/>
          </p:nvSpPr>
          <p:spPr bwMode="auto">
            <a:xfrm flipV="1">
              <a:off x="862013" y="3187700"/>
              <a:ext cx="0" cy="314325"/>
            </a:xfrm>
            <a:prstGeom prst="line">
              <a:avLst/>
            </a:prstGeom>
            <a:noFill/>
            <a:ln w="9525">
              <a:solidFill>
                <a:schemeClr val="tx1"/>
              </a:solidFill>
              <a:round/>
              <a:headEnd/>
              <a:tailEnd/>
            </a:ln>
          </p:spPr>
          <p:txBody>
            <a:bodyPr/>
            <a:lstStyle/>
            <a:p>
              <a:endParaRPr lang="en-GB"/>
            </a:p>
          </p:txBody>
        </p:sp>
        <p:sp>
          <p:nvSpPr>
            <p:cNvPr id="13367" name="Line 55"/>
            <p:cNvSpPr>
              <a:spLocks noChangeShapeType="1"/>
            </p:cNvSpPr>
            <p:nvPr/>
          </p:nvSpPr>
          <p:spPr bwMode="auto">
            <a:xfrm flipV="1">
              <a:off x="854075" y="2692400"/>
              <a:ext cx="0" cy="200025"/>
            </a:xfrm>
            <a:prstGeom prst="line">
              <a:avLst/>
            </a:prstGeom>
            <a:noFill/>
            <a:ln w="9525">
              <a:solidFill>
                <a:schemeClr val="tx1"/>
              </a:solidFill>
              <a:round/>
              <a:headEnd/>
              <a:tailEnd/>
            </a:ln>
          </p:spPr>
          <p:txBody>
            <a:bodyPr/>
            <a:lstStyle/>
            <a:p>
              <a:endParaRPr lang="en-GB"/>
            </a:p>
          </p:txBody>
        </p:sp>
        <p:sp>
          <p:nvSpPr>
            <p:cNvPr id="13368" name="Text Box 56"/>
            <p:cNvSpPr txBox="1">
              <a:spLocks noChangeArrowheads="1"/>
            </p:cNvSpPr>
            <p:nvPr/>
          </p:nvSpPr>
          <p:spPr bwMode="auto">
            <a:xfrm>
              <a:off x="206375" y="4214813"/>
              <a:ext cx="1309688"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Family Instance</a:t>
              </a:r>
            </a:p>
          </p:txBody>
        </p:sp>
        <p:sp>
          <p:nvSpPr>
            <p:cNvPr id="13369" name="Line 57"/>
            <p:cNvSpPr>
              <a:spLocks noChangeShapeType="1"/>
            </p:cNvSpPr>
            <p:nvPr/>
          </p:nvSpPr>
          <p:spPr bwMode="auto">
            <a:xfrm flipV="1">
              <a:off x="858838" y="3971925"/>
              <a:ext cx="0" cy="234950"/>
            </a:xfrm>
            <a:prstGeom prst="line">
              <a:avLst/>
            </a:prstGeom>
            <a:noFill/>
            <a:ln w="9525">
              <a:solidFill>
                <a:schemeClr val="tx1"/>
              </a:solidFill>
              <a:round/>
              <a:headEnd/>
              <a:tailEnd/>
            </a:ln>
          </p:spPr>
          <p:txBody>
            <a:bodyPr/>
            <a:lstStyle/>
            <a:p>
              <a:endParaRPr lang="en-GB"/>
            </a:p>
          </p:txBody>
        </p:sp>
        <p:sp>
          <p:nvSpPr>
            <p:cNvPr id="13370" name="Line 59"/>
            <p:cNvSpPr>
              <a:spLocks noChangeShapeType="1"/>
            </p:cNvSpPr>
            <p:nvPr/>
          </p:nvSpPr>
          <p:spPr bwMode="auto">
            <a:xfrm flipH="1">
              <a:off x="336550" y="3367088"/>
              <a:ext cx="849313" cy="0"/>
            </a:xfrm>
            <a:prstGeom prst="line">
              <a:avLst/>
            </a:prstGeom>
            <a:noFill/>
            <a:ln w="9525">
              <a:solidFill>
                <a:schemeClr val="tx1"/>
              </a:solidFill>
              <a:round/>
              <a:headEnd/>
              <a:tailEnd/>
            </a:ln>
          </p:spPr>
          <p:txBody>
            <a:bodyPr/>
            <a:lstStyle/>
            <a:p>
              <a:endParaRPr lang="en-GB"/>
            </a:p>
          </p:txBody>
        </p:sp>
        <p:sp>
          <p:nvSpPr>
            <p:cNvPr id="13371" name="Line 60"/>
            <p:cNvSpPr>
              <a:spLocks noChangeShapeType="1"/>
            </p:cNvSpPr>
            <p:nvPr/>
          </p:nvSpPr>
          <p:spPr bwMode="auto">
            <a:xfrm flipH="1">
              <a:off x="1109663" y="3367088"/>
              <a:ext cx="377825" cy="0"/>
            </a:xfrm>
            <a:prstGeom prst="line">
              <a:avLst/>
            </a:prstGeom>
            <a:noFill/>
            <a:ln w="9525">
              <a:solidFill>
                <a:schemeClr val="tx1"/>
              </a:solidFill>
              <a:prstDash val="dash"/>
              <a:round/>
              <a:headEnd/>
              <a:tailEnd/>
            </a:ln>
          </p:spPr>
          <p:txBody>
            <a:bodyPr/>
            <a:lstStyle/>
            <a:p>
              <a:endParaRPr lang="en-GB"/>
            </a:p>
          </p:txBody>
        </p:sp>
        <p:sp>
          <p:nvSpPr>
            <p:cNvPr id="13372" name="Line 62"/>
            <p:cNvSpPr>
              <a:spLocks noChangeShapeType="1"/>
            </p:cNvSpPr>
            <p:nvPr/>
          </p:nvSpPr>
          <p:spPr bwMode="auto">
            <a:xfrm>
              <a:off x="3397250" y="2692400"/>
              <a:ext cx="0" cy="200025"/>
            </a:xfrm>
            <a:prstGeom prst="line">
              <a:avLst/>
            </a:prstGeom>
            <a:noFill/>
            <a:ln w="9525">
              <a:solidFill>
                <a:schemeClr val="tx1"/>
              </a:solidFill>
              <a:round/>
              <a:headEnd/>
              <a:tailEnd/>
            </a:ln>
          </p:spPr>
          <p:txBody>
            <a:bodyPr/>
            <a:lstStyle/>
            <a:p>
              <a:endParaRPr lang="en-GB"/>
            </a:p>
          </p:txBody>
        </p:sp>
        <p:sp>
          <p:nvSpPr>
            <p:cNvPr id="13373" name="Text Box 63"/>
            <p:cNvSpPr txBox="1">
              <a:spLocks noChangeArrowheads="1"/>
            </p:cNvSpPr>
            <p:nvPr/>
          </p:nvSpPr>
          <p:spPr bwMode="auto">
            <a:xfrm>
              <a:off x="2882900" y="2892425"/>
              <a:ext cx="1046163" cy="284163"/>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solidFill>
                    <a:schemeClr val="tx1"/>
                  </a:solidFill>
                </a:rPr>
                <a:t>Group</a:t>
              </a: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Revit Database Structure </a:t>
            </a:r>
          </a:p>
        </p:txBody>
      </p:sp>
      <p:sp>
        <p:nvSpPr>
          <p:cNvPr id="12291" name="Content Placeholder 2"/>
          <p:cNvSpPr>
            <a:spLocks noGrp="1"/>
          </p:cNvSpPr>
          <p:nvPr>
            <p:ph idx="1"/>
          </p:nvPr>
        </p:nvSpPr>
        <p:spPr>
          <a:xfrm>
            <a:off x="311150" y="1076325"/>
            <a:ext cx="8340725" cy="5160963"/>
          </a:xfrm>
        </p:spPr>
        <p:txBody>
          <a:bodyPr vert="horz" wrap="square" numCol="1" anchor="t" anchorCtr="0" compatLnSpc="1">
            <a:prstTxWarp prst="textNoShape">
              <a:avLst/>
            </a:prstTxWarp>
          </a:bodyPr>
          <a:lstStyle/>
          <a:p>
            <a:pPr eaLnBrk="1" hangingPunct="1">
              <a:buFontTx/>
              <a:buNone/>
            </a:pPr>
            <a:r>
              <a:rPr lang="en-US" smtClean="0">
                <a:cs typeface="Arial" charset="0"/>
              </a:rPr>
              <a:t>	</a:t>
            </a:r>
          </a:p>
        </p:txBody>
      </p:sp>
      <p:pic>
        <p:nvPicPr>
          <p:cNvPr id="14340" name="Picture 4"/>
          <p:cNvPicPr>
            <a:picLocks noChangeAspect="1" noChangeArrowheads="1"/>
          </p:cNvPicPr>
          <p:nvPr/>
        </p:nvPicPr>
        <p:blipFill>
          <a:blip r:embed="rId3"/>
          <a:srcRect/>
          <a:stretch>
            <a:fillRect/>
          </a:stretch>
        </p:blipFill>
        <p:spPr bwMode="auto">
          <a:xfrm>
            <a:off x="776288" y="2857500"/>
            <a:ext cx="1509712" cy="2347913"/>
          </a:xfrm>
          <a:prstGeom prst="rect">
            <a:avLst/>
          </a:prstGeom>
          <a:noFill/>
          <a:ln w="9525" algn="ctr">
            <a:noFill/>
            <a:miter lim="800000"/>
            <a:headEnd/>
            <a:tailEnd/>
          </a:ln>
        </p:spPr>
      </p:pic>
      <p:pic>
        <p:nvPicPr>
          <p:cNvPr id="14341" name="Picture 2"/>
          <p:cNvPicPr>
            <a:picLocks noChangeAspect="1" noChangeArrowheads="1"/>
          </p:cNvPicPr>
          <p:nvPr/>
        </p:nvPicPr>
        <p:blipFill>
          <a:blip r:embed="rId4"/>
          <a:srcRect/>
          <a:stretch>
            <a:fillRect/>
          </a:stretch>
        </p:blipFill>
        <p:spPr bwMode="auto">
          <a:xfrm>
            <a:off x="6072188" y="4932363"/>
            <a:ext cx="1692275" cy="1268412"/>
          </a:xfrm>
          <a:prstGeom prst="rect">
            <a:avLst/>
          </a:prstGeom>
          <a:noFill/>
          <a:ln w="9525">
            <a:noFill/>
            <a:miter lim="800000"/>
            <a:headEnd/>
            <a:tailEnd/>
          </a:ln>
        </p:spPr>
      </p:pic>
      <p:sp>
        <p:nvSpPr>
          <p:cNvPr id="6" name="Rectangle 5"/>
          <p:cNvSpPr/>
          <p:nvPr/>
        </p:nvSpPr>
        <p:spPr>
          <a:xfrm>
            <a:off x="5357818" y="4286256"/>
            <a:ext cx="838691" cy="923330"/>
          </a:xfrm>
          <a:prstGeom prst="rect">
            <a:avLst/>
          </a:prstGeom>
          <a:noFill/>
          <a:ln>
            <a:noFill/>
          </a:ln>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sz="5400" b="1" dirty="0">
                <a:ln>
                  <a:prstDash val="solid"/>
                </a:ln>
                <a:solidFill>
                  <a:srgbClr val="00B050"/>
                </a:solidFill>
                <a:effectLst>
                  <a:outerShdw blurRad="88000" dist="50800" dir="5040000" algn="tl">
                    <a:schemeClr val="accent4">
                      <a:tint val="80000"/>
                      <a:satMod val="250000"/>
                      <a:alpha val="45000"/>
                    </a:schemeClr>
                  </a:outerShdw>
                </a:effectLst>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RvtMgdDbg – “Snoop” Tools</a:t>
            </a:r>
          </a:p>
        </p:txBody>
      </p:sp>
      <p:sp>
        <p:nvSpPr>
          <p:cNvPr id="13315" name="Rectangle 3"/>
          <p:cNvSpPr>
            <a:spLocks noGrp="1" noChangeArrowheads="1"/>
          </p:cNvSpPr>
          <p:nvPr>
            <p:ph idx="1"/>
          </p:nvPr>
        </p:nvSpPr>
        <p:spPr>
          <a:xfrm>
            <a:off x="311150" y="1076325"/>
            <a:ext cx="8340725" cy="5160963"/>
          </a:xfrm>
        </p:spPr>
        <p:txBody>
          <a:bodyPr/>
          <a:lstStyle/>
          <a:p>
            <a:pPr marL="0" indent="0" defTabSz="642823" eaLnBrk="1" fontAlgn="auto" hangingPunct="1">
              <a:lnSpc>
                <a:spcPct val="90000"/>
              </a:lnSpc>
              <a:spcAft>
                <a:spcPts val="0"/>
              </a:spcAft>
              <a:buFontTx/>
              <a:buNone/>
              <a:defRPr/>
            </a:pPr>
            <a:r>
              <a:rPr lang="en-GB" smtClean="0"/>
              <a:t>Comprehensive test of the Revit API</a:t>
            </a:r>
          </a:p>
          <a:p>
            <a:pPr marL="0" indent="0" defTabSz="642823" eaLnBrk="1" fontAlgn="auto" hangingPunct="1">
              <a:lnSpc>
                <a:spcPct val="90000"/>
              </a:lnSpc>
              <a:spcAft>
                <a:spcPts val="0"/>
              </a:spcAft>
              <a:buFontTx/>
              <a:buNone/>
              <a:defRPr/>
            </a:pPr>
            <a:r>
              <a:rPr lang="en-GB" smtClean="0"/>
              <a:t>Sample code and utility classes</a:t>
            </a:r>
          </a:p>
          <a:p>
            <a:pPr marL="0" indent="0" defTabSz="642823" eaLnBrk="1" fontAlgn="auto" hangingPunct="1">
              <a:lnSpc>
                <a:spcPct val="90000"/>
              </a:lnSpc>
              <a:spcAft>
                <a:spcPts val="0"/>
              </a:spcAft>
              <a:buFontTx/>
              <a:buNone/>
              <a:defRPr/>
            </a:pPr>
            <a:r>
              <a:rPr lang="en-GB" smtClean="0"/>
              <a:t>Scaffolding for quick tests</a:t>
            </a:r>
          </a:p>
          <a:p>
            <a:pPr marL="0" indent="0" defTabSz="642823" eaLnBrk="1" fontAlgn="auto" hangingPunct="1">
              <a:lnSpc>
                <a:spcPct val="90000"/>
              </a:lnSpc>
              <a:spcAft>
                <a:spcPts val="0"/>
              </a:spcAft>
              <a:buFontTx/>
              <a:buNone/>
              <a:defRPr/>
            </a:pPr>
            <a:r>
              <a:rPr lang="en-GB" smtClean="0"/>
              <a:t>Aid learning Revit API</a:t>
            </a:r>
          </a:p>
          <a:p>
            <a:pPr marL="0" indent="0" defTabSz="642823" eaLnBrk="1" fontAlgn="auto" hangingPunct="1">
              <a:lnSpc>
                <a:spcPct val="90000"/>
              </a:lnSpc>
              <a:spcAft>
                <a:spcPts val="0"/>
              </a:spcAft>
              <a:buFontTx/>
              <a:buNone/>
              <a:defRPr/>
            </a:pPr>
            <a:r>
              <a:rPr lang="en-GB" smtClean="0"/>
              <a:t>Explore:</a:t>
            </a:r>
          </a:p>
          <a:p>
            <a:pPr marL="522294" lvl="1" indent="-200882" defTabSz="642823" eaLnBrk="1" fontAlgn="auto" hangingPunct="1">
              <a:lnSpc>
                <a:spcPct val="90000"/>
              </a:lnSpc>
              <a:spcAft>
                <a:spcPts val="0"/>
              </a:spcAft>
              <a:defRPr/>
            </a:pPr>
            <a:r>
              <a:rPr lang="en-GB" smtClean="0"/>
              <a:t>Application</a:t>
            </a:r>
          </a:p>
          <a:p>
            <a:pPr marL="522294" lvl="1" indent="-200882" defTabSz="642823" eaLnBrk="1" fontAlgn="auto" hangingPunct="1">
              <a:lnSpc>
                <a:spcPct val="90000"/>
              </a:lnSpc>
              <a:spcAft>
                <a:spcPts val="0"/>
              </a:spcAft>
              <a:defRPr/>
            </a:pPr>
            <a:r>
              <a:rPr lang="en-GB" smtClean="0"/>
              <a:t>Document</a:t>
            </a:r>
          </a:p>
          <a:p>
            <a:pPr marL="522294" lvl="1" indent="-200882" defTabSz="642823" eaLnBrk="1" fontAlgn="auto" hangingPunct="1">
              <a:lnSpc>
                <a:spcPct val="90000"/>
              </a:lnSpc>
              <a:spcAft>
                <a:spcPts val="0"/>
              </a:spcAft>
              <a:defRPr/>
            </a:pPr>
            <a:r>
              <a:rPr lang="en-GB" smtClean="0"/>
              <a:t>Current selection</a:t>
            </a:r>
          </a:p>
          <a:p>
            <a:pPr marL="522294" lvl="1" indent="-200882" defTabSz="642823" eaLnBrk="1" fontAlgn="auto" hangingPunct="1">
              <a:lnSpc>
                <a:spcPct val="90000"/>
              </a:lnSpc>
              <a:spcAft>
                <a:spcPts val="0"/>
              </a:spcAft>
              <a:defRPr/>
            </a:pPr>
            <a:r>
              <a:rPr lang="en-GB" smtClean="0"/>
              <a:t>Reflection</a:t>
            </a:r>
          </a:p>
          <a:p>
            <a:pPr marL="522294" lvl="1" indent="-200882" defTabSz="642823" eaLnBrk="1" fontAlgn="auto" hangingPunct="1">
              <a:lnSpc>
                <a:spcPct val="90000"/>
              </a:lnSpc>
              <a:spcAft>
                <a:spcPts val="0"/>
              </a:spcAft>
              <a:defRPr/>
            </a:pPr>
            <a:r>
              <a:rPr lang="en-GB" smtClean="0"/>
              <a:t>Events</a:t>
            </a:r>
          </a:p>
          <a:p>
            <a:pPr marL="522294" lvl="1" indent="-200882" defTabSz="642823" eaLnBrk="1" fontAlgn="auto" hangingPunct="1">
              <a:lnSpc>
                <a:spcPct val="90000"/>
              </a:lnSpc>
              <a:spcAft>
                <a:spcPts val="0"/>
              </a:spcAft>
              <a:defRPr/>
            </a:pPr>
            <a:r>
              <a:rPr lang="en-GB" smtClean="0"/>
              <a:t>Tests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RvtMgdDbg Demo</a:t>
            </a:r>
          </a:p>
        </p:txBody>
      </p:sp>
      <p:pic>
        <p:nvPicPr>
          <p:cNvPr id="16387" name="Content Placeholder 9" descr="RvtMgdDbg snoop params 2.PNG"/>
          <p:cNvPicPr>
            <a:picLocks noGrp="1" noChangeAspect="1"/>
          </p:cNvPicPr>
          <p:nvPr>
            <p:ph idx="1"/>
          </p:nvPr>
        </p:nvPicPr>
        <p:blipFill>
          <a:blip r:embed="rId3"/>
          <a:srcRect/>
          <a:stretch>
            <a:fillRect/>
          </a:stretch>
        </p:blipFill>
        <p:spPr bwMode="auto">
          <a:xfrm>
            <a:off x="503238" y="2714625"/>
            <a:ext cx="5568950" cy="3557588"/>
          </a:xfrm>
          <a:noFill/>
          <a:ln>
            <a:miter lim="800000"/>
            <a:headEnd/>
            <a:tailEnd/>
          </a:ln>
        </p:spPr>
      </p:pic>
      <p:pic>
        <p:nvPicPr>
          <p:cNvPr id="16388" name="Picture 4" descr="RvtMgdDbg-menu"/>
          <p:cNvPicPr>
            <a:picLocks noChangeAspect="1" noChangeArrowheads="1"/>
          </p:cNvPicPr>
          <p:nvPr/>
        </p:nvPicPr>
        <p:blipFill>
          <a:blip r:embed="rId4"/>
          <a:srcRect/>
          <a:stretch>
            <a:fillRect/>
          </a:stretch>
        </p:blipFill>
        <p:spPr bwMode="auto">
          <a:xfrm>
            <a:off x="319088" y="1393825"/>
            <a:ext cx="4070350" cy="1463675"/>
          </a:xfrm>
          <a:prstGeom prst="rect">
            <a:avLst/>
          </a:prstGeom>
          <a:noFill/>
          <a:ln w="9525">
            <a:noFill/>
            <a:miter lim="800000"/>
            <a:headEnd/>
            <a:tailEnd/>
          </a:ln>
        </p:spPr>
      </p:pic>
      <p:pic>
        <p:nvPicPr>
          <p:cNvPr id="16389" name="Picture 5" descr="RvtMgdDbg-wall"/>
          <p:cNvPicPr>
            <a:picLocks noChangeAspect="1" noChangeArrowheads="1"/>
          </p:cNvPicPr>
          <p:nvPr/>
        </p:nvPicPr>
        <p:blipFill>
          <a:blip r:embed="rId5"/>
          <a:srcRect/>
          <a:stretch>
            <a:fillRect/>
          </a:stretch>
        </p:blipFill>
        <p:spPr bwMode="auto">
          <a:xfrm>
            <a:off x="3348038" y="2428875"/>
            <a:ext cx="5448300" cy="3663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Closer Look at Element List </a:t>
            </a:r>
            <a:br>
              <a:rPr lang="en-US" smtClean="0">
                <a:cs typeface="Arial" charset="0"/>
              </a:rPr>
            </a:br>
            <a:r>
              <a:rPr lang="en-US" sz="2400" smtClean="0">
                <a:solidFill>
                  <a:srgbClr val="006699"/>
                </a:solidFill>
                <a:cs typeface="Arial" charset="0"/>
              </a:rPr>
              <a:t>Element classes </a:t>
            </a:r>
            <a:endParaRPr lang="en-GB" smtClean="0">
              <a:cs typeface="Arial" charset="0"/>
            </a:endParaRPr>
          </a:p>
        </p:txBody>
      </p:sp>
      <p:sp>
        <p:nvSpPr>
          <p:cNvPr id="15363" name="Rectangle 3"/>
          <p:cNvSpPr>
            <a:spLocks noGrp="1" noChangeArrowheads="1"/>
          </p:cNvSpPr>
          <p:nvPr>
            <p:ph idx="1"/>
          </p:nvPr>
        </p:nvSpPr>
        <p:spPr>
          <a:xfrm>
            <a:off x="311150" y="1285875"/>
            <a:ext cx="8340725" cy="4951413"/>
          </a:xfrm>
        </p:spPr>
        <p:txBody>
          <a:bodyPr vert="horz" wrap="square" numCol="1" anchor="t" anchorCtr="0" compatLnSpc="1">
            <a:prstTxWarp prst="textNoShape">
              <a:avLst/>
            </a:prstTxWarp>
          </a:bodyPr>
          <a:lstStyle/>
          <a:p>
            <a:pPr marL="0" indent="0" eaLnBrk="1" hangingPunct="1">
              <a:buFontTx/>
              <a:buNone/>
            </a:pPr>
            <a:r>
              <a:rPr lang="en-US" smtClean="0">
                <a:cs typeface="Arial" charset="0"/>
              </a:rPr>
              <a:t>What kind of classes are there? </a:t>
            </a:r>
          </a:p>
          <a:p>
            <a:pPr marL="0" indent="0" eaLnBrk="1" hangingPunct="1">
              <a:buFontTx/>
              <a:buNone/>
            </a:pPr>
            <a:r>
              <a:rPr lang="en-US" smtClean="0">
                <a:cs typeface="Arial" charset="0"/>
              </a:rPr>
              <a:t>There are 109 classes derived from Revit.Elements	</a:t>
            </a:r>
            <a:endParaRPr lang="en-US" smtClean="0">
              <a:cs typeface="Arial" charset="0"/>
              <a:sym typeface="Wingdings" pitchFamily="2" charset="2"/>
            </a:endParaRPr>
          </a:p>
          <a:p>
            <a:pPr marL="342900" lvl="1" indent="-228600" eaLnBrk="1" hangingPunct="1"/>
            <a:r>
              <a:rPr lang="en-GB" smtClean="0">
                <a:cs typeface="Arial" charset="0"/>
              </a:rPr>
              <a:t>RevitAPI Help.chm </a:t>
            </a:r>
            <a:r>
              <a:rPr lang="en-GB" smtClean="0">
                <a:cs typeface="Arial" charset="0"/>
                <a:sym typeface="Wingdings" pitchFamily="2" charset="2"/>
              </a:rPr>
              <a:t> Autodesk.Revit.Elements</a:t>
            </a:r>
            <a:endParaRPr lang="en-GB" smtClean="0">
              <a:cs typeface="Arial" charset="0"/>
            </a:endParaRPr>
          </a:p>
          <a:p>
            <a:pPr marL="342900" lvl="1" indent="-228600" eaLnBrk="1" hangingPunct="1"/>
            <a:endParaRPr lang="en-GB" b="1" smtClean="0">
              <a:latin typeface="Courier New" pitchFamily="49" charset="0"/>
              <a:cs typeface="Arial" charset="0"/>
            </a:endParaRPr>
          </a:p>
          <a:p>
            <a:pPr marL="0" indent="0" eaLnBrk="1" hangingPunct="1">
              <a:buFont typeface="Arial" charset="0"/>
              <a:buNone/>
            </a:pPr>
            <a:endParaRPr lang="en-US" smtClean="0">
              <a:cs typeface="Arial" charset="0"/>
            </a:endParaRPr>
          </a:p>
          <a:p>
            <a:pPr lvl="3" eaLnBrk="1" hangingPunct="1">
              <a:buFont typeface="Wingdings" pitchFamily="2" charset="2"/>
              <a:buNone/>
            </a:pPr>
            <a:endParaRPr lang="en-US" smtClean="0">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Closer Look at Element List </a:t>
            </a:r>
            <a:br>
              <a:rPr lang="en-US" smtClean="0">
                <a:cs typeface="Arial" charset="0"/>
              </a:rPr>
            </a:br>
            <a:r>
              <a:rPr lang="en-US" sz="2400" smtClean="0">
                <a:solidFill>
                  <a:srgbClr val="006699"/>
                </a:solidFill>
                <a:cs typeface="Arial" charset="0"/>
              </a:rPr>
              <a:t>Raw Data </a:t>
            </a:r>
            <a:endParaRPr lang="en-US" smtClean="0">
              <a:solidFill>
                <a:srgbClr val="006699"/>
              </a:solidFill>
              <a:cs typeface="Arial" charset="0"/>
            </a:endParaRPr>
          </a:p>
        </p:txBody>
      </p:sp>
      <p:pic>
        <p:nvPicPr>
          <p:cNvPr id="18435" name="Content Placeholder 9" descr="ElementListRawData.PNG"/>
          <p:cNvPicPr>
            <a:picLocks noGrp="1" noChangeAspect="1"/>
          </p:cNvPicPr>
          <p:nvPr>
            <p:ph idx="1"/>
          </p:nvPr>
        </p:nvPicPr>
        <p:blipFill>
          <a:blip r:embed="rId3"/>
          <a:srcRect/>
          <a:stretch>
            <a:fillRect/>
          </a:stretch>
        </p:blipFill>
        <p:spPr bwMode="auto">
          <a:xfrm>
            <a:off x="1019175" y="1143000"/>
            <a:ext cx="6924675" cy="5160963"/>
          </a:xfrm>
          <a:noFill/>
          <a:ln>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Closer Look at Element List </a:t>
            </a:r>
            <a:br>
              <a:rPr lang="en-US" smtClean="0">
                <a:cs typeface="Arial" charset="0"/>
              </a:rPr>
            </a:br>
            <a:r>
              <a:rPr lang="en-US" sz="2400" smtClean="0">
                <a:solidFill>
                  <a:srgbClr val="006699"/>
                </a:solidFill>
                <a:cs typeface="Arial" charset="0"/>
              </a:rPr>
              <a:t>Obsession…</a:t>
            </a:r>
            <a:endParaRPr lang="en-US" smtClean="0">
              <a:cs typeface="Arial" charset="0"/>
            </a:endParaRPr>
          </a:p>
        </p:txBody>
      </p:sp>
      <p:graphicFrame>
        <p:nvGraphicFramePr>
          <p:cNvPr id="19" name="Content Placeholder 18"/>
          <p:cNvGraphicFramePr>
            <a:graphicFrameLocks noGrp="1"/>
          </p:cNvGraphicFramePr>
          <p:nvPr>
            <p:ph idx="1"/>
          </p:nvPr>
        </p:nvGraphicFramePr>
        <p:xfrm>
          <a:off x="3214678" y="2428869"/>
          <a:ext cx="4857784" cy="3071834"/>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3"/>
          <p:cNvSpPr txBox="1">
            <a:spLocks noChangeArrowheads="1"/>
          </p:cNvSpPr>
          <p:nvPr/>
        </p:nvSpPr>
        <p:spPr bwMode="auto">
          <a:xfrm>
            <a:off x="319088" y="1500188"/>
            <a:ext cx="8139112" cy="3783012"/>
          </a:xfrm>
          <a:prstGeom prst="rect">
            <a:avLst/>
          </a:prstGeom>
          <a:noFill/>
          <a:ln w="9525">
            <a:noFill/>
            <a:miter lim="800000"/>
            <a:headEnd/>
            <a:tailEnd/>
          </a:ln>
        </p:spPr>
        <p:txBody>
          <a:bodyPr lIns="0" tIns="0" rIns="0" bIns="0"/>
          <a:lstStyle/>
          <a:p>
            <a:pPr marL="342900" lvl="1" indent="-228600">
              <a:spcBef>
                <a:spcPct val="20000"/>
              </a:spcBef>
              <a:buClr>
                <a:srgbClr val="00458B"/>
              </a:buClr>
              <a:buSzPct val="80000"/>
              <a:buFont typeface="Wingdings" pitchFamily="2" charset="2"/>
              <a:buChar char="§"/>
              <a:defRPr/>
            </a:pPr>
            <a:r>
              <a:rPr lang="en-GB" sz="2000" kern="0" dirty="0">
                <a:solidFill>
                  <a:schemeClr val="tx1"/>
                </a:solidFill>
                <a:latin typeface="+mn-lt"/>
              </a:rPr>
              <a:t>From a simple test drawing of 20~30 elements (LittleHouse.rvt)   </a:t>
            </a:r>
          </a:p>
        </p:txBody>
      </p:sp>
      <p:graphicFrame>
        <p:nvGraphicFramePr>
          <p:cNvPr id="20" name="Table 19"/>
          <p:cNvGraphicFramePr>
            <a:graphicFrameLocks noGrp="1"/>
          </p:cNvGraphicFramePr>
          <p:nvPr/>
        </p:nvGraphicFramePr>
        <p:xfrm>
          <a:off x="785813" y="2214563"/>
          <a:ext cx="2214562" cy="4068762"/>
        </p:xfrm>
        <a:graphic>
          <a:graphicData uri="http://schemas.openxmlformats.org/drawingml/2006/table">
            <a:tbl>
              <a:tblPr/>
              <a:tblGrid>
                <a:gridCol w="1073150"/>
                <a:gridCol w="541337"/>
                <a:gridCol w="600075"/>
              </a:tblGrid>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00000"/>
                          </a:solidFill>
                          <a:effectLst/>
                          <a:latin typeface="Calibri" pitchFamily="34" charset="0"/>
                        </a:rPr>
                        <a:t> Element</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1509</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66.56%</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FamilySymbol</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111</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4.90%</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MaterialOther</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101</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4.46%</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C00000"/>
                          </a:solidFill>
                          <a:effectLst/>
                          <a:latin typeface="Calibri" pitchFamily="34" charset="0"/>
                        </a:rPr>
                        <a:t> Symbol</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91</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4.01%</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Dimension</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90</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3.97%</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Family</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56</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2.47%</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FillPattern</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47</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2.07%</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ModelLine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45</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1.99%</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WallType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26</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1.15%</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DetailLine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25</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1.10%</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SketchPlane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25</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1.10%</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HostObjAttributes</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18</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0.79%</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LinePattern</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17</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0.75%</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FamilyInstance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10</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0.44%</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Sketch</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9</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0.40%</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DimensionType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8</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0.35%</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SpotDimensionType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8</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0.35%</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View</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8</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0.35%</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TextNoteType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7</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0.31%</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FloorType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5</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0.22%</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ViewPlan</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5</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0.22%</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GroupType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0.18%</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Wall</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4</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0.18%</a:t>
                      </a:r>
                    </a:p>
                  </a:txBody>
                  <a:tcPr marL="0" marR="0" marT="0" marB="0" anchor="b" horzOverflow="overflow">
                    <a:lnL>
                      <a:noFill/>
                    </a:lnL>
                    <a:lnR>
                      <a:noFill/>
                    </a:lnR>
                    <a:lnT>
                      <a:noFill/>
                    </a:lnT>
                    <a:lnB>
                      <a:noFill/>
                    </a:lnB>
                    <a:lnTlToBr>
                      <a:noFill/>
                    </a:lnTlToBr>
                    <a:lnBlToTr>
                      <a:noFill/>
                    </a:lnBlToTr>
                    <a:noFill/>
                  </a:tcPr>
                </a:tc>
              </a:tr>
              <a:tr h="152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RoomTagType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3</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0.13%</a:t>
                      </a:r>
                    </a:p>
                  </a:txBody>
                  <a:tcPr marL="0" marR="0" marT="0" marB="0" anchor="b" horzOverflow="overflow">
                    <a:lnL>
                      <a:noFill/>
                    </a:lnL>
                    <a:lnR>
                      <a:noFill/>
                    </a:lnR>
                    <a:lnT>
                      <a:noFill/>
                    </a:lnT>
                    <a:lnB>
                      <a:noFill/>
                    </a:lnB>
                    <a:lnTlToBr>
                      <a:noFill/>
                    </a:lnTlToBr>
                    <a:lnBlToTr>
                      <a:noFill/>
                    </a:lnBlToTr>
                    <a:noFill/>
                  </a:tcPr>
                </a:tc>
              </a:tr>
              <a:tr h="4032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 AnnotationSymbolType</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2</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0.09%</a:t>
                      </a:r>
                    </a:p>
                  </a:txBody>
                  <a:tcPr marL="0" marR="0" marT="0"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Closer Look at Element List </a:t>
            </a:r>
            <a:br>
              <a:rPr lang="en-US" smtClean="0">
                <a:cs typeface="Arial" charset="0"/>
              </a:rPr>
            </a:br>
            <a:r>
              <a:rPr lang="en-US" sz="2400" smtClean="0">
                <a:solidFill>
                  <a:srgbClr val="006699"/>
                </a:solidFill>
                <a:cs typeface="Arial" charset="0"/>
              </a:rPr>
              <a:t>Elements vs Symbols </a:t>
            </a:r>
            <a:endParaRPr lang="en-US" smtClean="0">
              <a:cs typeface="Arial" charset="0"/>
            </a:endParaRPr>
          </a:p>
        </p:txBody>
      </p:sp>
      <p:graphicFrame>
        <p:nvGraphicFramePr>
          <p:cNvPr id="10" name="Table 9"/>
          <p:cNvGraphicFramePr>
            <a:graphicFrameLocks noGrp="1"/>
          </p:cNvGraphicFramePr>
          <p:nvPr/>
        </p:nvGraphicFramePr>
        <p:xfrm>
          <a:off x="1000125" y="1428750"/>
          <a:ext cx="2786063" cy="4857750"/>
        </p:xfrm>
        <a:graphic>
          <a:graphicData uri="http://schemas.openxmlformats.org/drawingml/2006/table">
            <a:tbl>
              <a:tblPr/>
              <a:tblGrid>
                <a:gridCol w="775585"/>
                <a:gridCol w="775585"/>
                <a:gridCol w="1234913"/>
              </a:tblGrid>
              <a:tr h="134938">
                <a:tc rowSpan="36">
                  <a:txBody>
                    <a:bodyPr/>
                    <a:lstStyle/>
                    <a:p>
                      <a:pPr algn="ctr" fontAlgn="ctr"/>
                      <a:r>
                        <a:rPr lang="en-US" sz="700" b="0" i="0" u="none" strike="noStrike" dirty="0">
                          <a:solidFill>
                            <a:srgbClr val="000000"/>
                          </a:solidFill>
                          <a:latin typeface="Calibri"/>
                        </a:rPr>
                        <a:t>Non Symbol Element</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700" b="0" i="0" u="none" strike="noStrike">
                          <a:solidFill>
                            <a:srgbClr val="000000"/>
                          </a:solidFill>
                          <a:latin typeface="Calibri"/>
                        </a:rPr>
                        <a:t>View</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View</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View3D</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ViewDrafting</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ViewPlan</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34938">
                <a:tc vMerge="1">
                  <a:txBody>
                    <a:bodyPr/>
                    <a:lstStyle/>
                    <a:p>
                      <a:endParaRPr lang="en-US"/>
                    </a:p>
                  </a:txBody>
                  <a:tcPr/>
                </a:tc>
                <a:tc rowSpan="9">
                  <a:txBody>
                    <a:bodyPr/>
                    <a:lstStyle/>
                    <a:p>
                      <a:pPr algn="ctr" fontAlgn="ctr"/>
                      <a:r>
                        <a:rPr lang="en-US" sz="700" b="0" i="0" u="none" strike="noStrike">
                          <a:solidFill>
                            <a:srgbClr val="000000"/>
                          </a:solidFill>
                          <a:latin typeface="Calibri"/>
                        </a:rPr>
                        <a:t>Settings</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FillPattern</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gbXMLParamElem</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LinePattern</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MaterialOther</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MaterialSteel</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Phase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ProjectInfo</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ProjectLocation</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ProjectUnit</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34938">
                <a:tc vMerge="1">
                  <a:txBody>
                    <a:bodyPr/>
                    <a:lstStyle/>
                    <a:p>
                      <a:endParaRPr lang="en-US"/>
                    </a:p>
                  </a:txBody>
                  <a:tcPr/>
                </a:tc>
                <a:tc rowSpan="5">
                  <a:txBody>
                    <a:bodyPr/>
                    <a:lstStyle/>
                    <a:p>
                      <a:pPr algn="ctr" fontAlgn="ctr"/>
                      <a:r>
                        <a:rPr lang="en-US" sz="700" b="0" i="0" u="none" strike="noStrike">
                          <a:solidFill>
                            <a:srgbClr val="000000"/>
                          </a:solidFill>
                          <a:latin typeface="Calibri"/>
                        </a:rPr>
                        <a:t>Modeling</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974807"/>
                          </a:solidFill>
                          <a:latin typeface="Calibri"/>
                        </a:rPr>
                        <a:t> FamilyInstance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DD9C3"/>
                    </a:solidFill>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Floor</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ModelLine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Opening</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Wall</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34938">
                <a:tc vMerge="1">
                  <a:txBody>
                    <a:bodyPr/>
                    <a:lstStyle/>
                    <a:p>
                      <a:endParaRPr lang="en-US"/>
                    </a:p>
                  </a:txBody>
                  <a:tcPr/>
                </a:tc>
                <a:tc>
                  <a:txBody>
                    <a:bodyPr/>
                    <a:lstStyle/>
                    <a:p>
                      <a:pPr algn="ctr" fontAlgn="ctr"/>
                      <a:r>
                        <a:rPr lang="en-US" sz="700" b="0" i="0" u="none" strike="noStrike">
                          <a:solidFill>
                            <a:srgbClr val="000000"/>
                          </a:solidFill>
                          <a:latin typeface="Calibri"/>
                        </a:rPr>
                        <a:t>Group</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974807"/>
                          </a:solidFill>
                          <a:latin typeface="Calibri"/>
                        </a:rPr>
                        <a:t> Group</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134938">
                <a:tc vMerge="1">
                  <a:txBody>
                    <a:bodyPr/>
                    <a:lstStyle/>
                    <a:p>
                      <a:endParaRPr lang="en-US"/>
                    </a:p>
                  </a:txBody>
                  <a:tcPr/>
                </a:tc>
                <a:tc>
                  <a:txBody>
                    <a:bodyPr/>
                    <a:lstStyle/>
                    <a:p>
                      <a:pPr algn="ctr" fontAlgn="ctr"/>
                      <a:r>
                        <a:rPr lang="en-US" sz="700" b="0" i="0" u="none" strike="noStrike">
                          <a:solidFill>
                            <a:srgbClr val="000000"/>
                          </a:solidFill>
                          <a:latin typeface="Calibri"/>
                        </a:rPr>
                        <a:t>Families</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974807"/>
                          </a:solidFill>
                          <a:latin typeface="Calibri"/>
                        </a:rPr>
                        <a:t> Family</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134938">
                <a:tc vMerge="1">
                  <a:txBody>
                    <a:bodyPr/>
                    <a:lstStyle/>
                    <a:p>
                      <a:endParaRPr lang="en-US"/>
                    </a:p>
                  </a:txBody>
                  <a:tcPr/>
                </a:tc>
                <a:tc rowSpan="13">
                  <a:txBody>
                    <a:bodyPr/>
                    <a:lstStyle/>
                    <a:p>
                      <a:pPr algn="ctr" fontAlgn="ctr"/>
                      <a:r>
                        <a:rPr lang="en-US" sz="700" b="0" i="0" u="none" strike="noStrike" dirty="0">
                          <a:solidFill>
                            <a:srgbClr val="000000"/>
                          </a:solidFill>
                          <a:latin typeface="Calibri"/>
                        </a:rPr>
                        <a:t>Drafting</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AnnotationSymbol</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DetailArc</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DetailLine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DetailNurbSpline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974807"/>
                          </a:solidFill>
                          <a:latin typeface="Calibri"/>
                        </a:rPr>
                        <a:t> Dimension</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D9C3"/>
                    </a:solidFill>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Grid</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IndependentTag</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Level</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ReferencePlane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Room</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RoomTag</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SpotDimension</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a:solidFill>
                            <a:srgbClr val="000000"/>
                          </a:solidFill>
                          <a:latin typeface="Calibri"/>
                        </a:rPr>
                        <a:t> TextNote</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34938">
                <a:tc vMerge="1">
                  <a:txBody>
                    <a:bodyPr/>
                    <a:lstStyle/>
                    <a:p>
                      <a:endParaRPr lang="en-US"/>
                    </a:p>
                  </a:txBody>
                  <a:tcPr/>
                </a:tc>
                <a:tc>
                  <a:txBody>
                    <a:bodyPr/>
                    <a:lstStyle/>
                    <a:p>
                      <a:pPr algn="ctr" fontAlgn="ctr"/>
                      <a:r>
                        <a:rPr lang="en-US" sz="700" b="0" i="0" u="none" strike="noStrike">
                          <a:solidFill>
                            <a:srgbClr val="974807"/>
                          </a:solidFill>
                          <a:latin typeface="Calibri"/>
                        </a:rPr>
                        <a:t>Not Exposed</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974807"/>
                          </a:solidFill>
                          <a:latin typeface="Calibri"/>
                        </a:rPr>
                        <a:t> Element</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134938">
                <a:tc vMerge="1">
                  <a:txBody>
                    <a:bodyPr/>
                    <a:lstStyle/>
                    <a:p>
                      <a:endParaRPr lang="en-US"/>
                    </a:p>
                  </a:txBody>
                  <a:tcPr/>
                </a:tc>
                <a:tc rowSpan="2">
                  <a:txBody>
                    <a:bodyPr/>
                    <a:lstStyle/>
                    <a:p>
                      <a:pPr algn="ctr" fontAlgn="ctr"/>
                      <a:r>
                        <a:rPr lang="en-US" sz="700" b="0" i="0" u="none" strike="noStrike">
                          <a:solidFill>
                            <a:srgbClr val="974807"/>
                          </a:solidFill>
                          <a:latin typeface="Calibri"/>
                        </a:rPr>
                        <a:t>Supporting Element?</a:t>
                      </a:r>
                    </a:p>
                  </a:txBody>
                  <a:tcPr marL="5644" marR="5644" marT="5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Sketch</a:t>
                      </a: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34938">
                <a:tc vMerge="1">
                  <a:txBody>
                    <a:bodyPr/>
                    <a:lstStyle/>
                    <a:p>
                      <a:endParaRPr lang="en-US"/>
                    </a:p>
                  </a:txBody>
                  <a:tcPr/>
                </a:tc>
                <a:tc vMerge="1">
                  <a:txBody>
                    <a:bodyPr/>
                    <a:lstStyle/>
                    <a:p>
                      <a:endParaRPr lang="en-US"/>
                    </a:p>
                  </a:txBody>
                  <a:tcPr/>
                </a:tc>
                <a:tc>
                  <a:txBody>
                    <a:bodyPr/>
                    <a:lstStyle/>
                    <a:p>
                      <a:pPr algn="l" fontAlgn="b"/>
                      <a:r>
                        <a:rPr lang="en-US" sz="700" b="0" i="0" u="none" strike="noStrike" dirty="0">
                          <a:solidFill>
                            <a:srgbClr val="000000"/>
                          </a:solidFill>
                          <a:latin typeface="Calibri"/>
                        </a:rPr>
                        <a:t> </a:t>
                      </a:r>
                      <a:r>
                        <a:rPr lang="en-US" sz="700" b="0" i="0" u="none" strike="noStrike" dirty="0" err="1">
                          <a:solidFill>
                            <a:srgbClr val="000000"/>
                          </a:solidFill>
                          <a:latin typeface="Calibri"/>
                        </a:rPr>
                        <a:t>SketchPlane</a:t>
                      </a:r>
                      <a:endParaRPr lang="en-US" sz="700" b="0" i="0" u="none" strike="noStrike" dirty="0">
                        <a:solidFill>
                          <a:srgbClr val="000000"/>
                        </a:solidFill>
                        <a:latin typeface="Calibri"/>
                      </a:endParaRPr>
                    </a:p>
                  </a:txBody>
                  <a:tcPr marL="5644" marR="5644" marT="5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4478338" y="2381250"/>
          <a:ext cx="3594100" cy="3048000"/>
        </p:xfrm>
        <a:graphic>
          <a:graphicData uri="http://schemas.openxmlformats.org/drawingml/2006/table">
            <a:tbl>
              <a:tblPr/>
              <a:tblGrid>
                <a:gridCol w="608525"/>
                <a:gridCol w="1587870"/>
                <a:gridCol w="1397706"/>
              </a:tblGrid>
              <a:tr h="190500">
                <a:tc rowSpan="16">
                  <a:txBody>
                    <a:bodyPr/>
                    <a:lstStyle/>
                    <a:p>
                      <a:pPr algn="ctr" fontAlgn="ctr"/>
                      <a:r>
                        <a:rPr lang="en-US" sz="1100" b="0" i="0" u="none" strike="noStrike">
                          <a:solidFill>
                            <a:srgbClr val="000000"/>
                          </a:solidFill>
                          <a:latin typeface="Calibri"/>
                        </a:rPr>
                        <a:t>Symbol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2">
                  <a:txBody>
                    <a:bodyPr/>
                    <a:lstStyle/>
                    <a:p>
                      <a:pPr algn="ctr" fontAlgn="ctr"/>
                      <a:r>
                        <a:rPr lang="en-US" sz="1100" b="0" i="0" u="none" strike="noStrike">
                          <a:solidFill>
                            <a:srgbClr val="000000"/>
                          </a:solidFill>
                          <a:latin typeface="Calibri"/>
                        </a:rPr>
                        <a:t>System Family Type (end with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AnnotationSymbolType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BeamSystemType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ContFootingType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DimensionType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FloorType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GridType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974807"/>
                          </a:solidFill>
                          <a:latin typeface="Calibri"/>
                        </a:rPr>
                        <a:t> GroupType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LevelType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RoomTagType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SpotDimensionType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TextNoteType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latin typeface="Calibri"/>
                        </a:rPr>
                        <a:t> WallType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ctr"/>
                      <a:r>
                        <a:rPr lang="en-US" sz="1100" b="0" i="0" u="none" strike="noStrike">
                          <a:solidFill>
                            <a:srgbClr val="000000"/>
                          </a:solidFill>
                          <a:latin typeface="Calibri"/>
                        </a:rPr>
                        <a:t>Settings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SiteLocation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190500">
                <a:tc vMerge="1">
                  <a:txBody>
                    <a:bodyPr/>
                    <a:lstStyle/>
                    <a:p>
                      <a:endParaRPr lang="en-US"/>
                    </a:p>
                  </a:txBody>
                  <a:tcPr/>
                </a:tc>
                <a:tc>
                  <a:txBody>
                    <a:bodyPr/>
                    <a:lstStyle/>
                    <a:p>
                      <a:pPr algn="ctr" fontAlgn="ctr"/>
                      <a:r>
                        <a:rPr lang="en-US" sz="1100" b="0" i="0" u="none" strike="noStrike">
                          <a:solidFill>
                            <a:srgbClr val="000000"/>
                          </a:solidFill>
                          <a:latin typeface="Calibri"/>
                        </a:rPr>
                        <a:t>Component Family type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74807"/>
                          </a:solidFill>
                          <a:latin typeface="Calibri"/>
                        </a:rPr>
                        <a:t> FamilySymbol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190500">
                <a:tc vMerge="1">
                  <a:txBody>
                    <a:bodyPr/>
                    <a:lstStyle/>
                    <a:p>
                      <a:endParaRPr lang="en-US"/>
                    </a:p>
                  </a:txBody>
                  <a:tcPr/>
                </a:tc>
                <a:tc rowSpan="2">
                  <a:txBody>
                    <a:bodyPr/>
                    <a:lstStyle/>
                    <a:p>
                      <a:pPr algn="ctr" fontAlgn="ctr"/>
                      <a:r>
                        <a:rPr lang="en-US" sz="1100" b="0" i="0" u="none" strike="noStrike">
                          <a:solidFill>
                            <a:srgbClr val="974807"/>
                          </a:solidFill>
                          <a:latin typeface="Calibri"/>
                        </a:rPr>
                        <a:t>Not exposed yet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74807"/>
                          </a:solidFill>
                          <a:latin typeface="Calibri"/>
                        </a:rPr>
                        <a:t> HostObjAttributes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DD9C3"/>
                    </a:solidFill>
                  </a:tcPr>
                </a:tc>
              </a:tr>
              <a:tr h="190500">
                <a:tc vMerge="1">
                  <a:txBody>
                    <a:bodyPr/>
                    <a:lstStyle/>
                    <a:p>
                      <a:endParaRPr lang="en-US"/>
                    </a:p>
                  </a:txBody>
                  <a:tcPr/>
                </a:tc>
                <a:tc vMerge="1">
                  <a:txBody>
                    <a:bodyPr/>
                    <a:lstStyle/>
                    <a:p>
                      <a:endParaRPr lang="en-US"/>
                    </a:p>
                  </a:txBody>
                  <a:tcPr/>
                </a:tc>
                <a:tc>
                  <a:txBody>
                    <a:bodyPr/>
                    <a:lstStyle/>
                    <a:p>
                      <a:pPr algn="l" fontAlgn="b"/>
                      <a:r>
                        <a:rPr lang="en-US" sz="1100" b="0" i="0" u="none" strike="noStrike" dirty="0">
                          <a:solidFill>
                            <a:srgbClr val="974807"/>
                          </a:solidFill>
                          <a:latin typeface="Calibri"/>
                        </a:rPr>
                        <a:t> Symbol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DD9C3"/>
                    </a:solidFill>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Closer Look at Element List </a:t>
            </a:r>
            <a:br>
              <a:rPr lang="en-US" smtClean="0">
                <a:cs typeface="Arial" charset="0"/>
              </a:rPr>
            </a:br>
            <a:r>
              <a:rPr lang="en-US" sz="2400" smtClean="0">
                <a:solidFill>
                  <a:srgbClr val="006699"/>
                </a:solidFill>
                <a:cs typeface="Arial" charset="0"/>
              </a:rPr>
              <a:t>Element types and category </a:t>
            </a:r>
            <a:endParaRPr lang="en-US" smtClean="0">
              <a:solidFill>
                <a:srgbClr val="006699"/>
              </a:solidFill>
              <a:cs typeface="Arial" charset="0"/>
            </a:endParaRPr>
          </a:p>
        </p:txBody>
      </p:sp>
      <p:graphicFrame>
        <p:nvGraphicFramePr>
          <p:cNvPr id="7" name="Table 6"/>
          <p:cNvGraphicFramePr>
            <a:graphicFrameLocks noGrp="1"/>
          </p:cNvGraphicFramePr>
          <p:nvPr/>
        </p:nvGraphicFramePr>
        <p:xfrm>
          <a:off x="857250" y="1143000"/>
          <a:ext cx="6664325" cy="5076825"/>
        </p:xfrm>
        <a:graphic>
          <a:graphicData uri="http://schemas.openxmlformats.org/drawingml/2006/table">
            <a:tbl>
              <a:tblPr/>
              <a:tblGrid>
                <a:gridCol w="1674813"/>
                <a:gridCol w="3181350"/>
                <a:gridCol w="1808162"/>
              </a:tblGrid>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rPr>
                        <a:t>Kind of Element in UI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rPr>
                        <a:t>Derived from Element/TypeOf</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rPr>
                        <a:t>Category</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000000"/>
                        </a:solidFill>
                        <a:effectLst/>
                        <a:latin typeface="Calibri" pitchFamily="34" charset="0"/>
                      </a:endParaRP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000000"/>
                        </a:solidFill>
                        <a:effectLst/>
                        <a:latin typeface="Calibri" pitchFamily="34" charset="0"/>
                      </a:endParaRP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000000"/>
                        </a:solidFill>
                        <a:effectLst/>
                        <a:latin typeface="Calibri" pitchFamily="34" charset="0"/>
                      </a:endParaRP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Wall</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HostObject/Wall</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70C0"/>
                          </a:solidFill>
                          <a:effectLst/>
                          <a:latin typeface="Calibri" pitchFamily="34" charset="0"/>
                        </a:rPr>
                        <a:t>Walls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Door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Doors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Door 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IndependentTag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Door Tags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Window</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Windows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WindowTag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IndependentTag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Window Tags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Opening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Opening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Calibri" pitchFamily="34" charset="0"/>
                        </a:rPr>
                        <a:t>&lt; null &gt; </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Floor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HostObject/Floor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Floors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Ceiling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B050"/>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Ceilings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Roof</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B050"/>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Roofs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Column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Columns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Component (Desk)</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Furniture</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Stair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B050"/>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Stairs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Railing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B050"/>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Railings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Room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Room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Rooms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Room 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RoomTag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Room Tags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Grid</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Grid</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Grids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Lines</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ModelCurve/ModelLine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Lines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Ref Plane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ReferencePlane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Reference Planes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Dimension</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Dimension</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Dimensions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Section</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B050"/>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Calibri" pitchFamily="34" charset="0"/>
                        </a:rPr>
                        <a:t>&lt; null &gt; </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Text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TextElement/TextNote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Text Notes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Level</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Level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Levels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Model Group</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Group</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0000"/>
                          </a:solidFill>
                          <a:effectLst/>
                          <a:latin typeface="Calibri" pitchFamily="34" charset="0"/>
                        </a:rPr>
                        <a:t>&lt; null &gt; </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Create…/Walls</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70C0"/>
                          </a:solidFill>
                          <a:effectLst/>
                          <a:latin typeface="Calibri" pitchFamily="34" charset="0"/>
                        </a:rPr>
                        <a:t>Walls </a:t>
                      </a:r>
                    </a:p>
                  </a:txBody>
                  <a:tcPr marL="9113" marR="9113" marT="9113"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r>
              <a:rPr lang="en-US" smtClean="0">
                <a:cs typeface="Arial" charset="0"/>
              </a:rPr>
              <a:t>About the Speaker:</a:t>
            </a:r>
          </a:p>
        </p:txBody>
      </p:sp>
      <p:sp>
        <p:nvSpPr>
          <p:cNvPr id="3" name="Content Placeholder 2"/>
          <p:cNvSpPr>
            <a:spLocks noGrp="1"/>
          </p:cNvSpPr>
          <p:nvPr>
            <p:ph idx="1"/>
          </p:nvPr>
        </p:nvSpPr>
        <p:spPr>
          <a:xfrm>
            <a:off x="311150" y="1076325"/>
            <a:ext cx="8340725" cy="5160963"/>
          </a:xfrm>
        </p:spPr>
        <p:txBody>
          <a:bodyPr/>
          <a:lstStyle/>
          <a:p>
            <a:pPr>
              <a:defRPr/>
            </a:pPr>
            <a:r>
              <a:rPr lang="en-US" dirty="0" smtClean="0"/>
              <a:t>	Mikako works as a consultant for the Developer Technical Services Team at Autodesk, providing API technical support to Autodesk Developer Network members worldwide for AEC products -- primarily AutoCAD Architecture and </a:t>
            </a:r>
            <a:r>
              <a:rPr lang="en-US" dirty="0" err="1" smtClean="0"/>
              <a:t>Revit</a:t>
            </a:r>
            <a:r>
              <a:rPr lang="en-US" dirty="0" smtClean="0"/>
              <a:t> Architecture. Prior to joining Autodesk, Mikako was a researcher at universities and private research labs and worked in the areas of interactive techniques, optimization and layout synthesis.</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319088" y="136525"/>
            <a:ext cx="7708900" cy="1143000"/>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Families and Types</a:t>
            </a:r>
            <a:endParaRPr lang="en-GB" sz="2400" smtClean="0">
              <a:cs typeface="Arial" charset="0"/>
            </a:endParaRPr>
          </a:p>
        </p:txBody>
      </p:sp>
      <p:sp>
        <p:nvSpPr>
          <p:cNvPr id="20483" name="Rectangle 3"/>
          <p:cNvSpPr>
            <a:spLocks noGrp="1" noChangeArrowheads="1"/>
          </p:cNvSpPr>
          <p:nvPr>
            <p:ph idx="1"/>
          </p:nvPr>
        </p:nvSpPr>
        <p:spPr>
          <a:xfrm>
            <a:off x="319088" y="1947863"/>
            <a:ext cx="8139112" cy="3783012"/>
          </a:xfrm>
        </p:spPr>
        <p:txBody>
          <a:bodyPr/>
          <a:lstStyle/>
          <a:p>
            <a:pPr marL="342900" lvl="1" indent="-228600" defTabSz="642823" eaLnBrk="1" fontAlgn="auto" hangingPunct="1">
              <a:spcAft>
                <a:spcPts val="0"/>
              </a:spcAft>
              <a:defRPr/>
            </a:pPr>
            <a:r>
              <a:rPr lang="en-GB" smtClean="0"/>
              <a:t>Also know as symbols</a:t>
            </a:r>
          </a:p>
          <a:p>
            <a:pPr marL="342900" lvl="1" indent="-228600" defTabSz="642823" eaLnBrk="1" fontAlgn="auto" hangingPunct="1">
              <a:spcAft>
                <a:spcPts val="0"/>
              </a:spcAft>
              <a:defRPr/>
            </a:pPr>
            <a:r>
              <a:rPr lang="en-GB" smtClean="0"/>
              <a:t>Standard (or Component) versus system families</a:t>
            </a:r>
          </a:p>
          <a:p>
            <a:pPr marL="342900" lvl="1" indent="-228600" defTabSz="642823" eaLnBrk="1" fontAlgn="auto" hangingPunct="1">
              <a:spcAft>
                <a:spcPts val="0"/>
              </a:spcAft>
              <a:defRPr/>
            </a:pPr>
            <a:r>
              <a:rPr lang="en-GB" smtClean="0"/>
              <a:t>Using loaded families and symbols</a:t>
            </a:r>
          </a:p>
          <a:p>
            <a:pPr marL="342900" lvl="1" indent="-228600" defTabSz="642823" eaLnBrk="1" fontAlgn="auto" hangingPunct="1">
              <a:spcAft>
                <a:spcPts val="0"/>
              </a:spcAft>
              <a:defRPr/>
            </a:pPr>
            <a:r>
              <a:rPr lang="en-GB" smtClean="0"/>
              <a:t>Loading new families and symbols</a:t>
            </a:r>
          </a:p>
          <a:p>
            <a:pPr marL="342900" lvl="1" indent="-228600" defTabSz="642823" eaLnBrk="1" fontAlgn="auto" hangingPunct="1">
              <a:spcAft>
                <a:spcPts val="0"/>
              </a:spcAft>
              <a:defRPr/>
            </a:pPr>
            <a:r>
              <a:rPr lang="en-GB" smtClean="0"/>
              <a:t>Determining and changing element's type</a:t>
            </a:r>
          </a:p>
          <a:p>
            <a:pPr marL="685800" lvl="2" indent="-228600" defTabSz="642823" eaLnBrk="1" fontAlgn="auto" hangingPunct="1">
              <a:spcAft>
                <a:spcPts val="0"/>
              </a:spcAft>
              <a:defRPr/>
            </a:pPr>
            <a:r>
              <a:rPr lang="en-GB" smtClean="0"/>
              <a:t>(for standard and system families)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Closer Look at Element List </a:t>
            </a:r>
            <a:br>
              <a:rPr lang="en-US" smtClean="0">
                <a:cs typeface="Arial" charset="0"/>
              </a:rPr>
            </a:br>
            <a:r>
              <a:rPr lang="en-US" sz="2400" smtClean="0">
                <a:solidFill>
                  <a:srgbClr val="006699"/>
                </a:solidFill>
                <a:cs typeface="Arial" charset="0"/>
              </a:rPr>
              <a:t>Element  vs. Symbol</a:t>
            </a:r>
            <a:endParaRPr lang="en-US" smtClean="0">
              <a:cs typeface="Arial" charset="0"/>
            </a:endParaRPr>
          </a:p>
        </p:txBody>
      </p:sp>
      <p:graphicFrame>
        <p:nvGraphicFramePr>
          <p:cNvPr id="4" name="Content Placeholder 3"/>
          <p:cNvGraphicFramePr>
            <a:graphicFrameLocks noGrp="1"/>
          </p:cNvGraphicFramePr>
          <p:nvPr>
            <p:ph idx="1"/>
          </p:nvPr>
        </p:nvGraphicFramePr>
        <p:xfrm>
          <a:off x="319088" y="1782763"/>
          <a:ext cx="8062912" cy="4400550"/>
        </p:xfrm>
        <a:graphic>
          <a:graphicData uri="http://schemas.openxmlformats.org/drawingml/2006/table">
            <a:tbl>
              <a:tblPr/>
              <a:tblGrid>
                <a:gridCol w="1119187"/>
                <a:gridCol w="2246313"/>
                <a:gridCol w="995362"/>
                <a:gridCol w="53975"/>
                <a:gridCol w="2889250"/>
                <a:gridCol w="758825"/>
              </a:tblGrid>
              <a:tr h="157163">
                <a:tc gridSpan="3">
                  <a:txBody>
                    <a:bodyPr/>
                    <a:lstStyle/>
                    <a:p>
                      <a:pPr marL="0" marR="0" lvl="0" indent="0" algn="ctr"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Element</a:t>
                      </a:r>
                    </a:p>
                  </a:txBody>
                  <a:tcPr marL="7833" marR="7833" marT="7833"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1"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gridSpan="2">
                  <a:txBody>
                    <a:bodyPr/>
                    <a:lstStyle/>
                    <a:p>
                      <a:pPr marL="0" marR="0" lvl="0" indent="0" algn="ctr"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Symbol</a:t>
                      </a:r>
                    </a:p>
                  </a:txBody>
                  <a:tcPr marL="7833" marR="7833" marT="7833" marB="0" anchor="b" horzOverflow="overflow">
                    <a:lnL>
                      <a:noFill/>
                    </a:lnL>
                    <a:lnR>
                      <a:noFill/>
                    </a:lnR>
                    <a:lnT>
                      <a:noFill/>
                    </a:lnT>
                    <a:lnB>
                      <a:noFill/>
                    </a:lnB>
                    <a:lnTlToBr>
                      <a:noFill/>
                    </a:lnTlToBr>
                    <a:lnBlToTr>
                      <a:noFill/>
                    </a:lnBlToTr>
                    <a:noFill/>
                  </a:tcPr>
                </a:tc>
                <a:tc hMerge="1">
                  <a:txBody>
                    <a:bodyPr/>
                    <a:lstStyle/>
                    <a:p>
                      <a:endParaRPr lang="en-GB"/>
                    </a:p>
                  </a:txBody>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Kind of Element in UI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Derived from Element/TypeOf</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Category</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Derived from Symbol/TypeOf</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Calibri" pitchFamily="34" charset="0"/>
                        </a:rPr>
                        <a:t>Category</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Wall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HostObject/Wall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70C0"/>
                          </a:solidFill>
                          <a:effectLst/>
                          <a:latin typeface="Calibri" pitchFamily="34" charset="0"/>
                        </a:rPr>
                        <a:t>Walls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HostObjAttributes/WallType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70C0"/>
                          </a:solidFill>
                          <a:effectLst/>
                          <a:latin typeface="Calibri" pitchFamily="34" charset="0"/>
                        </a:rPr>
                        <a:t>Walls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Door</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Doors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Doors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Door 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IndependentTag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Door Tags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Door Tags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Window</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Windows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Windows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WindowTag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IndependentTag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Window Tags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Window Tags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Opening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Opening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FF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5A5A5"/>
                          </a:solidFill>
                          <a:effectLst/>
                          <a:latin typeface="Calibri" pitchFamily="34" charset="0"/>
                        </a:rPr>
                        <a:t>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Floor</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HostObject/Floor</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Floors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HostObjAttributes/FloorType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Floors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Ceiling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Ceilings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HostObjAttributes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Ceilings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Roof</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Roofs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HostObjAttributes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Roofs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Column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Columns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Columns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Component (Desk)</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Furniture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Furniture</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Component (Tree)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Planting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Planting</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Stairs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Stairs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Staies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Railing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Railings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Railings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5A5A5"/>
                          </a:solidFill>
                          <a:effectLst/>
                          <a:latin typeface="Calibri" pitchFamily="34" charset="0"/>
                        </a:rPr>
                        <a:t>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 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 Tags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Room Tags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Grid</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Grid</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Grids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LineAndTextAttrSymbol/GridType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Lines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ModelCurve/ModelLine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Lines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5A5A5"/>
                          </a:solidFill>
                          <a:effectLst/>
                          <a:latin typeface="Calibri" pitchFamily="34" charset="0"/>
                        </a:rPr>
                        <a:t>  ---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Ref Plane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ReferencePlane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Reference Planes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A5A5A5"/>
                          </a:solidFill>
                          <a:effectLst/>
                          <a:latin typeface="Calibri" pitchFamily="34" charset="0"/>
                        </a:rPr>
                        <a:t>  ---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Dimension</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Dimension</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Dimensions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DimensionType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Section</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B050"/>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Text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TextElement/TextNote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Text Notes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LineAndTextAttrSymbol/TextElementType/TextNoteType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Level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Level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Levels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LevelType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Model Group</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Group</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GroupType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0000"/>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Create…/Walls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70C0"/>
                          </a:solidFill>
                          <a:effectLst/>
                          <a:latin typeface="Calibri" pitchFamily="34" charset="0"/>
                        </a:rPr>
                        <a:t>Walls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64135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70C0"/>
                          </a:solidFill>
                          <a:effectLst/>
                          <a:latin typeface="Calibri" pitchFamily="34" charset="0"/>
                        </a:rPr>
                        <a:t>Walls</a:t>
                      </a:r>
                    </a:p>
                  </a:txBody>
                  <a:tcPr marL="7833" marR="7833" marT="7833"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Identifying Revit Elements</a:t>
            </a:r>
          </a:p>
        </p:txBody>
      </p:sp>
      <p:sp>
        <p:nvSpPr>
          <p:cNvPr id="22531" name="Rectangle 3"/>
          <p:cNvSpPr>
            <a:spLocks noGrp="1" noChangeArrowheads="1"/>
          </p:cNvSpPr>
          <p:nvPr>
            <p:ph idx="1"/>
          </p:nvPr>
        </p:nvSpPr>
        <p:spPr>
          <a:xfrm>
            <a:off x="311150" y="1076325"/>
            <a:ext cx="8340725" cy="5160963"/>
          </a:xfrm>
        </p:spPr>
        <p:txBody>
          <a:bodyPr vert="horz" wrap="square" numCol="1" anchor="t" anchorCtr="0" compatLnSpc="1">
            <a:prstTxWarp prst="textNoShape">
              <a:avLst/>
            </a:prstTxWarp>
          </a:bodyPr>
          <a:lstStyle/>
          <a:p>
            <a:pPr marL="0" indent="0" eaLnBrk="1" hangingPunct="1">
              <a:buFontTx/>
              <a:buNone/>
            </a:pPr>
            <a:r>
              <a:rPr lang="en-US" smtClean="0">
                <a:cs typeface="Arial" charset="0"/>
              </a:rPr>
              <a:t>An object can be determined by:</a:t>
            </a:r>
            <a:endParaRPr lang="en-US" smtClean="0">
              <a:cs typeface="Arial" charset="0"/>
              <a:sym typeface="Wingdings" pitchFamily="2" charset="2"/>
            </a:endParaRPr>
          </a:p>
          <a:p>
            <a:pPr marL="342900" lvl="1" indent="-228600" eaLnBrk="1" hangingPunct="1"/>
            <a:r>
              <a:rPr lang="en-GB" smtClean="0">
                <a:cs typeface="Arial" charset="0"/>
                <a:sym typeface="Wingdings" pitchFamily="2" charset="2"/>
              </a:rPr>
              <a:t>Object Types (i.e., class) or TypeOf  </a:t>
            </a:r>
          </a:p>
          <a:p>
            <a:pPr marL="342900" lvl="1" indent="-228600" eaLnBrk="1" hangingPunct="1"/>
            <a:r>
              <a:rPr lang="en-GB" smtClean="0">
                <a:cs typeface="Arial" charset="0"/>
                <a:sym typeface="Wingdings" pitchFamily="2" charset="2"/>
              </a:rPr>
              <a:t>Category (not always defined). </a:t>
            </a:r>
          </a:p>
          <a:p>
            <a:pPr marL="342900" lvl="1" indent="-228600" eaLnBrk="1" hangingPunct="1"/>
            <a:r>
              <a:rPr lang="en-GB" smtClean="0">
                <a:cs typeface="Arial" charset="0"/>
                <a:sym typeface="Wingdings" pitchFamily="2" charset="2"/>
              </a:rPr>
              <a:t>Derived from Element or Element/Symbol </a:t>
            </a:r>
          </a:p>
          <a:p>
            <a:pPr marL="342900" lvl="1" indent="-228600" eaLnBrk="1" hangingPunct="1"/>
            <a:endParaRPr lang="en-GB" smtClean="0">
              <a:cs typeface="Arial" charset="0"/>
              <a:sym typeface="Wingdings" pitchFamily="2" charset="2"/>
            </a:endParaRPr>
          </a:p>
          <a:p>
            <a:pPr marL="342900" lvl="1" indent="-228600" eaLnBrk="1" hangingPunct="1">
              <a:buFont typeface="Wingdings" pitchFamily="2" charset="2"/>
              <a:buNone/>
            </a:pPr>
            <a:r>
              <a:rPr lang="en-GB" smtClean="0">
                <a:cs typeface="Arial" charset="0"/>
                <a:sym typeface="Wingdings" pitchFamily="2" charset="2"/>
              </a:rPr>
              <a:t>We will need to use combination of these</a:t>
            </a:r>
          </a:p>
          <a:p>
            <a:pPr marL="342900" lvl="1" indent="-228600" eaLnBrk="1" hangingPunct="1">
              <a:buFont typeface="Wingdings" pitchFamily="2" charset="2"/>
              <a:buNone/>
            </a:pPr>
            <a:r>
              <a:rPr lang="en-GB" smtClean="0">
                <a:cs typeface="Arial" charset="0"/>
                <a:sym typeface="Wingdings" pitchFamily="2" charset="2"/>
              </a:rPr>
              <a:t>Sometimes additional checks are needed (e.g., Family and Symbols, geometry) </a:t>
            </a:r>
          </a:p>
          <a:p>
            <a:pPr marL="342900" lvl="1" indent="-228600" eaLnBrk="1" hangingPunct="1">
              <a:buFont typeface="Wingdings" pitchFamily="2" charset="2"/>
              <a:buNone/>
            </a:pPr>
            <a:endParaRPr lang="en-GB" smtClean="0">
              <a:cs typeface="Arial" charset="0"/>
              <a:sym typeface="Wingdings" pitchFamily="2" charset="2"/>
            </a:endParaRPr>
          </a:p>
          <a:p>
            <a:pPr marL="342900" lvl="1" indent="-228600" eaLnBrk="1" hangingPunct="1">
              <a:buFont typeface="Wingdings" pitchFamily="2" charset="2"/>
              <a:buNone/>
            </a:pPr>
            <a:r>
              <a:rPr lang="en-GB" smtClean="0">
                <a:cs typeface="Arial" charset="0"/>
                <a:sym typeface="Wingdings" pitchFamily="2" charset="2"/>
              </a:rPr>
              <a:t>“Name” property has some meaningful string in a specific context (not always defined. i.e. shows as “???”). </a:t>
            </a:r>
          </a:p>
          <a:p>
            <a:pPr marL="342900" lvl="1" indent="-228600" eaLnBrk="1" hangingPunct="1">
              <a:buFont typeface="Wingdings" pitchFamily="2" charset="2"/>
              <a:buNone/>
            </a:pPr>
            <a:endParaRPr lang="en-GB" smtClean="0">
              <a:cs typeface="Arial" charset="0"/>
              <a:sym typeface="Wingdings" pitchFamily="2" charset="2"/>
            </a:endParaRPr>
          </a:p>
          <a:p>
            <a:pPr marL="342900" lvl="1" indent="-228600" eaLnBrk="1" hangingPunct="1">
              <a:buFont typeface="Wingdings" pitchFamily="2" charset="2"/>
              <a:buNone/>
            </a:pPr>
            <a:endParaRPr lang="en-GB" smtClean="0">
              <a:cs typeface="Arial" charset="0"/>
            </a:endParaRPr>
          </a:p>
          <a:p>
            <a:pPr marL="0" indent="0" eaLnBrk="1" hangingPunct="1">
              <a:buFont typeface="Arial" charset="0"/>
              <a:buNone/>
            </a:pPr>
            <a:endParaRPr lang="en-US" smtClean="0">
              <a:cs typeface="Arial" charset="0"/>
            </a:endParaRPr>
          </a:p>
          <a:p>
            <a:pPr lvl="3" eaLnBrk="1" hangingPunct="1">
              <a:buFont typeface="Wingdings" pitchFamily="2" charset="2"/>
              <a:buNone/>
            </a:pPr>
            <a:endParaRPr lang="en-US" smtClean="0">
              <a:cs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Component Families and Types</a:t>
            </a:r>
          </a:p>
        </p:txBody>
      </p:sp>
      <p:pic>
        <p:nvPicPr>
          <p:cNvPr id="25603" name="Picture 3"/>
          <p:cNvPicPr>
            <a:picLocks noGrp="1" noChangeAspect="1" noChangeArrowheads="1"/>
          </p:cNvPicPr>
          <p:nvPr>
            <p:ph idx="1"/>
          </p:nvPr>
        </p:nvPicPr>
        <p:blipFill>
          <a:blip r:embed="rId3"/>
          <a:srcRect/>
          <a:stretch>
            <a:fillRect/>
          </a:stretch>
        </p:blipFill>
        <p:spPr bwMode="auto">
          <a:xfrm>
            <a:off x="311150" y="1706563"/>
            <a:ext cx="8340725" cy="4579937"/>
          </a:xfrm>
          <a:noFill/>
          <a:ln>
            <a:miter lim="800000"/>
            <a:headEnd/>
            <a:tailEnd/>
          </a:ln>
        </p:spPr>
      </p:pic>
      <p:sp>
        <p:nvSpPr>
          <p:cNvPr id="25604" name="Oval 5"/>
          <p:cNvSpPr>
            <a:spLocks noChangeArrowheads="1"/>
          </p:cNvSpPr>
          <p:nvPr/>
        </p:nvSpPr>
        <p:spPr bwMode="auto">
          <a:xfrm>
            <a:off x="2571750" y="2071688"/>
            <a:ext cx="714375" cy="357187"/>
          </a:xfrm>
          <a:prstGeom prst="ellipse">
            <a:avLst/>
          </a:prstGeom>
          <a:noFill/>
          <a:ln w="9525" algn="ctr">
            <a:solidFill>
              <a:srgbClr val="CC0099"/>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05" name="Oval 6"/>
          <p:cNvSpPr>
            <a:spLocks noChangeArrowheads="1"/>
          </p:cNvSpPr>
          <p:nvPr/>
        </p:nvSpPr>
        <p:spPr bwMode="auto">
          <a:xfrm>
            <a:off x="4679950" y="2928938"/>
            <a:ext cx="2286000" cy="214312"/>
          </a:xfrm>
          <a:prstGeom prst="ellipse">
            <a:avLst/>
          </a:prstGeom>
          <a:noFill/>
          <a:ln w="9525" algn="ctr">
            <a:solidFill>
              <a:srgbClr val="FFC00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06" name="Oval 7"/>
          <p:cNvSpPr>
            <a:spLocks noChangeArrowheads="1"/>
          </p:cNvSpPr>
          <p:nvPr/>
        </p:nvSpPr>
        <p:spPr bwMode="auto">
          <a:xfrm>
            <a:off x="142875" y="2786063"/>
            <a:ext cx="1214438" cy="436562"/>
          </a:xfrm>
          <a:prstGeom prst="ellipse">
            <a:avLst/>
          </a:prstGeom>
          <a:noFill/>
          <a:ln w="9525" algn="ctr">
            <a:solidFill>
              <a:srgbClr val="CC0099"/>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cxnSp>
        <p:nvCxnSpPr>
          <p:cNvPr id="25607" name="Straight Arrow Connector 9"/>
          <p:cNvCxnSpPr>
            <a:cxnSpLocks noChangeShapeType="1"/>
          </p:cNvCxnSpPr>
          <p:nvPr/>
        </p:nvCxnSpPr>
        <p:spPr bwMode="auto">
          <a:xfrm rot="5400000">
            <a:off x="5572919" y="4814094"/>
            <a:ext cx="285750" cy="214312"/>
          </a:xfrm>
          <a:prstGeom prst="straightConnector1">
            <a:avLst/>
          </a:prstGeom>
          <a:noFill/>
          <a:ln w="9525" algn="ctr">
            <a:solidFill>
              <a:srgbClr val="993300"/>
            </a:solidFill>
            <a:round/>
            <a:headEnd/>
            <a:tailEnd type="arrow" w="med" len="med"/>
          </a:ln>
        </p:spPr>
      </p:cxnSp>
      <p:sp>
        <p:nvSpPr>
          <p:cNvPr id="14" name="Rectangle 3"/>
          <p:cNvSpPr txBox="1">
            <a:spLocks noChangeArrowheads="1"/>
          </p:cNvSpPr>
          <p:nvPr/>
        </p:nvSpPr>
        <p:spPr bwMode="auto">
          <a:xfrm>
            <a:off x="311150" y="1036638"/>
            <a:ext cx="8139113" cy="3783012"/>
          </a:xfrm>
          <a:prstGeom prst="rect">
            <a:avLst/>
          </a:prstGeom>
          <a:noFill/>
          <a:ln w="9525">
            <a:noFill/>
            <a:miter lim="800000"/>
            <a:headEnd/>
            <a:tailEnd/>
          </a:ln>
        </p:spPr>
        <p:txBody>
          <a:bodyPr lIns="0" tIns="0" rIns="0" bIns="0"/>
          <a:lstStyle/>
          <a:p>
            <a:pPr marL="342900" lvl="1" indent="-228600">
              <a:spcBef>
                <a:spcPct val="20000"/>
              </a:spcBef>
              <a:buClr>
                <a:srgbClr val="00458B"/>
              </a:buClr>
              <a:buSzPct val="80000"/>
              <a:buFont typeface="Wingdings" pitchFamily="2" charset="2"/>
              <a:buChar char="§"/>
              <a:defRPr/>
            </a:pPr>
            <a:r>
              <a:rPr lang="en-GB" sz="2000" kern="0" dirty="0">
                <a:solidFill>
                  <a:schemeClr val="tx1"/>
                </a:solidFill>
                <a:latin typeface="+mn-lt"/>
              </a:rPr>
              <a:t>Family has no Category; Check one of the member </a:t>
            </a:r>
            <a:r>
              <a:rPr lang="en-GB" sz="2000" kern="0" dirty="0" err="1">
                <a:solidFill>
                  <a:schemeClr val="tx1"/>
                </a:solidFill>
                <a:latin typeface="+mn-lt"/>
              </a:rPr>
              <a:t>FamilySymbol</a:t>
            </a:r>
            <a:r>
              <a:rPr lang="en-GB" sz="2000" kern="0" dirty="0">
                <a:solidFill>
                  <a:schemeClr val="tx1"/>
                </a:solidFill>
                <a:latin typeface="+mn-lt"/>
              </a:rPr>
              <a:t> under Symbols property   </a:t>
            </a:r>
          </a:p>
        </p:txBody>
      </p:sp>
      <p:sp>
        <p:nvSpPr>
          <p:cNvPr id="25609" name="Oval 7"/>
          <p:cNvSpPr>
            <a:spLocks noChangeArrowheads="1"/>
          </p:cNvSpPr>
          <p:nvPr/>
        </p:nvSpPr>
        <p:spPr bwMode="auto">
          <a:xfrm>
            <a:off x="714375" y="4206875"/>
            <a:ext cx="1465263" cy="436563"/>
          </a:xfrm>
          <a:prstGeom prst="ellipse">
            <a:avLst/>
          </a:prstGeom>
          <a:noFill/>
          <a:ln w="9525" algn="ctr">
            <a:solidFill>
              <a:srgbClr val="99330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10" name="Oval 9"/>
          <p:cNvSpPr>
            <a:spLocks noChangeArrowheads="1"/>
          </p:cNvSpPr>
          <p:nvPr/>
        </p:nvSpPr>
        <p:spPr bwMode="auto">
          <a:xfrm>
            <a:off x="4857750" y="4645025"/>
            <a:ext cx="3000375" cy="276225"/>
          </a:xfrm>
          <a:prstGeom prst="ellipse">
            <a:avLst/>
          </a:prstGeom>
          <a:noFill/>
          <a:ln w="9525" algn="ctr">
            <a:solidFill>
              <a:srgbClr val="99330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11" name="Oval 10"/>
          <p:cNvSpPr>
            <a:spLocks noChangeArrowheads="1"/>
          </p:cNvSpPr>
          <p:nvPr/>
        </p:nvSpPr>
        <p:spPr bwMode="auto">
          <a:xfrm>
            <a:off x="4322763" y="4938713"/>
            <a:ext cx="2143125" cy="858837"/>
          </a:xfrm>
          <a:prstGeom prst="ellipse">
            <a:avLst/>
          </a:prstGeom>
          <a:noFill/>
          <a:ln w="9525" algn="ctr">
            <a:solidFill>
              <a:srgbClr val="99330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12" name="Oval 14"/>
          <p:cNvSpPr>
            <a:spLocks noChangeArrowheads="1"/>
          </p:cNvSpPr>
          <p:nvPr/>
        </p:nvSpPr>
        <p:spPr bwMode="auto">
          <a:xfrm>
            <a:off x="571500" y="4000500"/>
            <a:ext cx="1179513" cy="214313"/>
          </a:xfrm>
          <a:prstGeom prst="ellipse">
            <a:avLst/>
          </a:prstGeom>
          <a:noFill/>
          <a:ln w="9525" algn="ctr">
            <a:solidFill>
              <a:schemeClr val="accent1"/>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13" name="Oval 16"/>
          <p:cNvSpPr>
            <a:spLocks noChangeArrowheads="1"/>
          </p:cNvSpPr>
          <p:nvPr/>
        </p:nvSpPr>
        <p:spPr bwMode="auto">
          <a:xfrm>
            <a:off x="4857750" y="2501900"/>
            <a:ext cx="2571750" cy="284163"/>
          </a:xfrm>
          <a:prstGeom prst="ellipse">
            <a:avLst/>
          </a:prstGeom>
          <a:noFill/>
          <a:ln w="9525" algn="ctr">
            <a:solidFill>
              <a:schemeClr val="accent1"/>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5614" name="Oval 17"/>
          <p:cNvSpPr>
            <a:spLocks noChangeArrowheads="1"/>
          </p:cNvSpPr>
          <p:nvPr/>
        </p:nvSpPr>
        <p:spPr bwMode="auto">
          <a:xfrm>
            <a:off x="6551613" y="5861050"/>
            <a:ext cx="2100262" cy="355600"/>
          </a:xfrm>
          <a:prstGeom prst="ellipse">
            <a:avLst/>
          </a:prstGeom>
          <a:noFill/>
          <a:ln w="9525" algn="ctr">
            <a:solidFill>
              <a:srgbClr val="99330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System Families and Types</a:t>
            </a:r>
          </a:p>
        </p:txBody>
      </p:sp>
      <p:pic>
        <p:nvPicPr>
          <p:cNvPr id="26627" name="Picture 12" descr="SystemFamilyAndTypes.PNG"/>
          <p:cNvPicPr>
            <a:picLocks noChangeAspect="1"/>
          </p:cNvPicPr>
          <p:nvPr/>
        </p:nvPicPr>
        <p:blipFill>
          <a:blip r:embed="rId3"/>
          <a:srcRect/>
          <a:stretch>
            <a:fillRect/>
          </a:stretch>
        </p:blipFill>
        <p:spPr bwMode="auto">
          <a:xfrm>
            <a:off x="785813" y="1571625"/>
            <a:ext cx="7016750" cy="4786313"/>
          </a:xfrm>
          <a:prstGeom prst="rect">
            <a:avLst/>
          </a:prstGeom>
          <a:noFill/>
          <a:ln w="9525">
            <a:noFill/>
            <a:miter lim="800000"/>
            <a:headEnd/>
            <a:tailEnd/>
          </a:ln>
        </p:spPr>
      </p:pic>
      <p:sp>
        <p:nvSpPr>
          <p:cNvPr id="26628" name="Oval 14"/>
          <p:cNvSpPr>
            <a:spLocks noChangeArrowheads="1"/>
          </p:cNvSpPr>
          <p:nvPr/>
        </p:nvSpPr>
        <p:spPr bwMode="auto">
          <a:xfrm>
            <a:off x="1000125" y="3071813"/>
            <a:ext cx="428625" cy="142875"/>
          </a:xfrm>
          <a:prstGeom prst="ellipse">
            <a:avLst/>
          </a:prstGeom>
          <a:noFill/>
          <a:ln w="9525" algn="ctr">
            <a:solidFill>
              <a:srgbClr val="C0000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6629" name="Oval 15"/>
          <p:cNvSpPr>
            <a:spLocks noChangeArrowheads="1"/>
          </p:cNvSpPr>
          <p:nvPr/>
        </p:nvSpPr>
        <p:spPr bwMode="auto">
          <a:xfrm>
            <a:off x="1143000" y="3143250"/>
            <a:ext cx="571500" cy="142875"/>
          </a:xfrm>
          <a:prstGeom prst="ellipse">
            <a:avLst/>
          </a:prstGeom>
          <a:noFill/>
          <a:ln w="9525" algn="ctr">
            <a:solidFill>
              <a:srgbClr val="00B05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26630" name="Oval 17"/>
          <p:cNvSpPr>
            <a:spLocks noChangeArrowheads="1"/>
          </p:cNvSpPr>
          <p:nvPr/>
        </p:nvSpPr>
        <p:spPr bwMode="auto">
          <a:xfrm>
            <a:off x="6357938" y="4357688"/>
            <a:ext cx="714375" cy="142875"/>
          </a:xfrm>
          <a:prstGeom prst="ellipse">
            <a:avLst/>
          </a:prstGeom>
          <a:noFill/>
          <a:ln w="9525" algn="ctr">
            <a:solidFill>
              <a:srgbClr val="00B050"/>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
        <p:nvSpPr>
          <p:cNvPr id="14" name="Rectangle 3"/>
          <p:cNvSpPr txBox="1">
            <a:spLocks noChangeArrowheads="1"/>
          </p:cNvSpPr>
          <p:nvPr/>
        </p:nvSpPr>
        <p:spPr bwMode="auto">
          <a:xfrm>
            <a:off x="319088" y="1135063"/>
            <a:ext cx="8139112" cy="3783012"/>
          </a:xfrm>
          <a:prstGeom prst="rect">
            <a:avLst/>
          </a:prstGeom>
          <a:noFill/>
          <a:ln w="9525">
            <a:noFill/>
            <a:miter lim="800000"/>
            <a:headEnd/>
            <a:tailEnd/>
          </a:ln>
        </p:spPr>
        <p:txBody>
          <a:bodyPr lIns="0" tIns="0" rIns="0" bIns="0"/>
          <a:lstStyle/>
          <a:p>
            <a:pPr marL="342900" lvl="1" indent="-228600">
              <a:spcBef>
                <a:spcPct val="20000"/>
              </a:spcBef>
              <a:buClr>
                <a:srgbClr val="00458B"/>
              </a:buClr>
              <a:buSzPct val="80000"/>
              <a:buFont typeface="Wingdings" pitchFamily="2" charset="2"/>
              <a:buChar char="§"/>
              <a:defRPr/>
            </a:pPr>
            <a:r>
              <a:rPr lang="en-GB" sz="2000" kern="0" dirty="0">
                <a:solidFill>
                  <a:schemeClr val="tx1"/>
                </a:solidFill>
                <a:latin typeface="+mn-lt"/>
              </a:rPr>
              <a:t>Not listed under Family;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Accessing Family Types</a:t>
            </a:r>
          </a:p>
        </p:txBody>
      </p:sp>
      <p:sp>
        <p:nvSpPr>
          <p:cNvPr id="14" name="Rectangle 3"/>
          <p:cNvSpPr txBox="1">
            <a:spLocks noChangeArrowheads="1"/>
          </p:cNvSpPr>
          <p:nvPr/>
        </p:nvSpPr>
        <p:spPr bwMode="auto">
          <a:xfrm>
            <a:off x="319088" y="1500188"/>
            <a:ext cx="8139112" cy="3783012"/>
          </a:xfrm>
          <a:prstGeom prst="rect">
            <a:avLst/>
          </a:prstGeom>
          <a:noFill/>
          <a:ln w="9525">
            <a:noFill/>
            <a:miter lim="800000"/>
            <a:headEnd/>
            <a:tailEnd/>
          </a:ln>
        </p:spPr>
        <p:txBody>
          <a:bodyPr lIns="0" tIns="0" rIns="0" bIns="0"/>
          <a:lstStyle/>
          <a:p>
            <a:pPr marL="342900" lvl="1" indent="-228600">
              <a:spcBef>
                <a:spcPct val="20000"/>
              </a:spcBef>
              <a:buClr>
                <a:srgbClr val="00458B"/>
              </a:buClr>
              <a:buSzPct val="80000"/>
              <a:buFont typeface="Wingdings" pitchFamily="2" charset="2"/>
              <a:buChar char="§"/>
              <a:defRPr/>
            </a:pPr>
            <a:r>
              <a:rPr lang="en-GB" sz="2000" kern="0" dirty="0">
                <a:solidFill>
                  <a:schemeClr val="tx1"/>
                </a:solidFill>
                <a:latin typeface="+mn-lt"/>
              </a:rPr>
              <a:t>Some of family types are accessible through Document (but not all)    </a:t>
            </a:r>
          </a:p>
        </p:txBody>
      </p:sp>
      <p:pic>
        <p:nvPicPr>
          <p:cNvPr id="27652" name="Picture 7" descr="ElementsTypesOnDocumentObj.PNG"/>
          <p:cNvPicPr>
            <a:picLocks noChangeAspect="1"/>
          </p:cNvPicPr>
          <p:nvPr/>
        </p:nvPicPr>
        <p:blipFill>
          <a:blip r:embed="rId3"/>
          <a:srcRect/>
          <a:stretch>
            <a:fillRect/>
          </a:stretch>
        </p:blipFill>
        <p:spPr bwMode="auto">
          <a:xfrm>
            <a:off x="1357313" y="1857375"/>
            <a:ext cx="5686425" cy="4478338"/>
          </a:xfrm>
          <a:prstGeom prst="rect">
            <a:avLst/>
          </a:prstGeom>
          <a:noFill/>
          <a:ln w="9525">
            <a:noFill/>
            <a:miter lim="800000"/>
            <a:headEnd/>
            <a:tailEnd/>
          </a:ln>
        </p:spPr>
      </p:pic>
      <p:sp>
        <p:nvSpPr>
          <p:cNvPr id="27653" name="Rounded Rectangle 16"/>
          <p:cNvSpPr>
            <a:spLocks noChangeArrowheads="1"/>
          </p:cNvSpPr>
          <p:nvPr/>
        </p:nvSpPr>
        <p:spPr bwMode="auto">
          <a:xfrm>
            <a:off x="3286125" y="4143375"/>
            <a:ext cx="2786063" cy="1571625"/>
          </a:xfrm>
          <a:prstGeom prst="roundRect">
            <a:avLst>
              <a:gd name="adj" fmla="val 16667"/>
            </a:avLst>
          </a:prstGeom>
          <a:noFill/>
          <a:ln w="19050" algn="ctr">
            <a:solidFill>
              <a:srgbClr val="CC0099"/>
            </a:solidFill>
            <a:round/>
            <a:headEnd/>
            <a:tailEnd/>
          </a:ln>
        </p:spPr>
        <p:txBody>
          <a:bodyPr lIns="46800" tIns="46800" rIns="46800" bIns="46800" anchor="ctr">
            <a:spAutoFit/>
          </a:bodyPr>
          <a:lstStyle/>
          <a:p>
            <a:pPr defTabSz="344488"/>
            <a:endParaRPr lang="en-US" sz="1400" b="1">
              <a:solidFill>
                <a:schemeClr val="tx1"/>
              </a:solidFill>
              <a:latin typeface="Lucida Console" pitchFamily="49"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Instances </a:t>
            </a:r>
          </a:p>
        </p:txBody>
      </p:sp>
      <p:sp>
        <p:nvSpPr>
          <p:cNvPr id="14" name="Rectangle 3"/>
          <p:cNvSpPr txBox="1">
            <a:spLocks noChangeArrowheads="1"/>
          </p:cNvSpPr>
          <p:nvPr/>
        </p:nvSpPr>
        <p:spPr bwMode="auto">
          <a:xfrm>
            <a:off x="361950" y="1143000"/>
            <a:ext cx="8139113" cy="3783013"/>
          </a:xfrm>
          <a:prstGeom prst="rect">
            <a:avLst/>
          </a:prstGeom>
          <a:noFill/>
          <a:ln w="9525">
            <a:noFill/>
            <a:miter lim="800000"/>
            <a:headEnd/>
            <a:tailEnd/>
          </a:ln>
        </p:spPr>
        <p:txBody>
          <a:bodyPr lIns="0" tIns="0" rIns="0" bIns="0"/>
          <a:lstStyle/>
          <a:p>
            <a:pPr marL="342900" lvl="1" indent="-228600">
              <a:spcBef>
                <a:spcPct val="20000"/>
              </a:spcBef>
              <a:buClr>
                <a:srgbClr val="00458B"/>
              </a:buClr>
              <a:buSzPct val="80000"/>
              <a:buFont typeface="Wingdings" pitchFamily="2" charset="2"/>
              <a:buChar char="§"/>
              <a:defRPr/>
            </a:pPr>
            <a:r>
              <a:rPr lang="en-GB" sz="2000" kern="0" dirty="0">
                <a:solidFill>
                  <a:schemeClr val="tx1"/>
                </a:solidFill>
                <a:latin typeface="+mn-lt"/>
              </a:rPr>
              <a:t>One way to access instances is through </a:t>
            </a:r>
            <a:r>
              <a:rPr lang="en-GB" sz="2000" kern="0" dirty="0" err="1">
                <a:solidFill>
                  <a:schemeClr val="tx1"/>
                </a:solidFill>
                <a:latin typeface="+mn-lt"/>
              </a:rPr>
              <a:t>View.Elements</a:t>
            </a:r>
            <a:endParaRPr lang="en-GB" sz="2000" kern="0" dirty="0">
              <a:solidFill>
                <a:schemeClr val="tx1"/>
              </a:solidFill>
              <a:latin typeface="+mn-lt"/>
            </a:endParaRPr>
          </a:p>
          <a:p>
            <a:pPr marL="342900" lvl="1" indent="-228600">
              <a:spcBef>
                <a:spcPct val="20000"/>
              </a:spcBef>
              <a:buClr>
                <a:srgbClr val="00458B"/>
              </a:buClr>
              <a:buSzPct val="80000"/>
              <a:buFont typeface="Wingdings" pitchFamily="2" charset="2"/>
              <a:buChar char="§"/>
              <a:defRPr/>
            </a:pPr>
            <a:r>
              <a:rPr lang="en-GB" sz="2000" kern="0" dirty="0">
                <a:solidFill>
                  <a:schemeClr val="tx1"/>
                </a:solidFill>
                <a:latin typeface="+mn-lt"/>
              </a:rPr>
              <a:t> View specific Instance only </a:t>
            </a:r>
          </a:p>
        </p:txBody>
      </p:sp>
      <p:pic>
        <p:nvPicPr>
          <p:cNvPr id="28676" name="Picture 6" descr="ElementsInView.PNG"/>
          <p:cNvPicPr>
            <a:picLocks noChangeAspect="1"/>
          </p:cNvPicPr>
          <p:nvPr/>
        </p:nvPicPr>
        <p:blipFill>
          <a:blip r:embed="rId3"/>
          <a:srcRect/>
          <a:stretch>
            <a:fillRect/>
          </a:stretch>
        </p:blipFill>
        <p:spPr bwMode="auto">
          <a:xfrm>
            <a:off x="214313" y="1857375"/>
            <a:ext cx="8286750" cy="4484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319088" y="136525"/>
            <a:ext cx="7924800" cy="1143000"/>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Parameters</a:t>
            </a:r>
          </a:p>
        </p:txBody>
      </p:sp>
      <p:sp>
        <p:nvSpPr>
          <p:cNvPr id="27651" name="Rectangle 3"/>
          <p:cNvSpPr>
            <a:spLocks noGrp="1" noChangeArrowheads="1"/>
          </p:cNvSpPr>
          <p:nvPr>
            <p:ph idx="1"/>
          </p:nvPr>
        </p:nvSpPr>
        <p:spPr>
          <a:xfrm>
            <a:off x="319088" y="1516063"/>
            <a:ext cx="8139112" cy="4741862"/>
          </a:xfrm>
        </p:spPr>
        <p:txBody>
          <a:bodyPr vert="horz" wrap="square" numCol="1" anchor="t" anchorCtr="0" compatLnSpc="1">
            <a:prstTxWarp prst="textNoShape">
              <a:avLst/>
            </a:prstTxWarp>
          </a:bodyPr>
          <a:lstStyle/>
          <a:p>
            <a:pPr marL="342900" lvl="1" indent="-228600" eaLnBrk="1" hangingPunct="1"/>
            <a:r>
              <a:rPr lang="en-GB" smtClean="0">
                <a:cs typeface="Arial" charset="0"/>
              </a:rPr>
              <a:t>Accessing element parameters</a:t>
            </a:r>
          </a:p>
          <a:p>
            <a:pPr marL="342900" lvl="1" indent="-228600" eaLnBrk="1" hangingPunct="1"/>
            <a:r>
              <a:rPr lang="en-GB" smtClean="0">
                <a:cs typeface="Arial" charset="0"/>
              </a:rPr>
              <a:t>Built-in versus shared parameters</a:t>
            </a:r>
          </a:p>
          <a:p>
            <a:pPr marL="342900" lvl="1" indent="-228600" eaLnBrk="1" hangingPunct="1"/>
            <a:r>
              <a:rPr lang="en-GB" smtClean="0">
                <a:cs typeface="Arial" charset="0"/>
              </a:rPr>
              <a:t>Exchanging data with external applications </a:t>
            </a:r>
          </a:p>
          <a:p>
            <a:pPr marL="342900" lvl="1" indent="-228600" eaLnBrk="1" hangingPunct="1"/>
            <a:r>
              <a:rPr lang="en-GB" smtClean="0">
                <a:cs typeface="Arial" charset="0"/>
              </a:rPr>
              <a:t>Strategy for storing custom per-element data</a:t>
            </a:r>
          </a:p>
          <a:p>
            <a:pPr marL="342900" lvl="1" indent="-228600" eaLnBrk="1" hangingPunct="1"/>
            <a:r>
              <a:rPr lang="en-GB" smtClean="0">
                <a:cs typeface="Arial" charset="0"/>
              </a:rPr>
              <a:t>Manipulating shared parameters' file and groups</a:t>
            </a:r>
          </a:p>
          <a:p>
            <a:pPr marL="342900" lvl="1" indent="-228600" eaLnBrk="1" hangingPunct="1"/>
            <a:r>
              <a:rPr lang="en-GB" smtClean="0">
                <a:cs typeface="Arial" charset="0"/>
              </a:rPr>
              <a:t>Hidden parameters</a:t>
            </a:r>
          </a:p>
          <a:p>
            <a:pPr marL="342900" lvl="1" indent="-228600" eaLnBrk="1" hangingPunct="1"/>
            <a:r>
              <a:rPr lang="en-GB" smtClean="0">
                <a:cs typeface="Arial" charset="0"/>
              </a:rPr>
              <a:t>Strategy for storing per-document (per-model) data</a:t>
            </a:r>
            <a:endParaRPr lang="en-GB" sz="2300" i="1" smtClean="0">
              <a:cs typeface="Arial" charset="0"/>
            </a:endParaRPr>
          </a:p>
          <a:p>
            <a:pPr marL="342900" lvl="1" indent="-228600" eaLnBrk="1" hangingPunct="1"/>
            <a:r>
              <a:rPr lang="en-GB" smtClean="0">
                <a:cs typeface="Arial" charset="0"/>
              </a:rPr>
              <a:t>SDK sample FireRating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US" smtClean="0">
                <a:cs typeface="Arial" charset="0"/>
              </a:rPr>
              <a:t>Snoop Parameters</a:t>
            </a:r>
          </a:p>
        </p:txBody>
      </p:sp>
      <p:sp>
        <p:nvSpPr>
          <p:cNvPr id="28675" name="Content Placeholder 11"/>
          <p:cNvSpPr>
            <a:spLocks noGrp="1"/>
          </p:cNvSpPr>
          <p:nvPr>
            <p:ph idx="1"/>
          </p:nvPr>
        </p:nvSpPr>
        <p:spPr>
          <a:xfrm>
            <a:off x="319088" y="1279525"/>
            <a:ext cx="8062912" cy="5119688"/>
          </a:xfrm>
        </p:spPr>
        <p:txBody>
          <a:bodyPr vert="horz" wrap="square" numCol="1" anchor="t" anchorCtr="0" compatLnSpc="1">
            <a:prstTxWarp prst="textNoShape">
              <a:avLst/>
            </a:prstTxWarp>
          </a:bodyPr>
          <a:lstStyle/>
          <a:p>
            <a:pPr eaLnBrk="1" hangingPunct="1">
              <a:buFont typeface="Arial" charset="0"/>
              <a:buNone/>
            </a:pPr>
            <a:endParaRPr lang="en-US" b="1" smtClean="0">
              <a:cs typeface="Arial" charset="0"/>
            </a:endParaRPr>
          </a:p>
        </p:txBody>
      </p:sp>
      <p:pic>
        <p:nvPicPr>
          <p:cNvPr id="30724" name="Picture 3" descr="RvtMgdDbg snoop params"/>
          <p:cNvPicPr>
            <a:picLocks noChangeAspect="1" noChangeArrowheads="1"/>
          </p:cNvPicPr>
          <p:nvPr/>
        </p:nvPicPr>
        <p:blipFill>
          <a:blip r:embed="rId3"/>
          <a:srcRect/>
          <a:stretch>
            <a:fillRect/>
          </a:stretch>
        </p:blipFill>
        <p:spPr bwMode="auto">
          <a:xfrm>
            <a:off x="319088" y="1250950"/>
            <a:ext cx="5478462" cy="3522663"/>
          </a:xfrm>
          <a:prstGeom prst="rect">
            <a:avLst/>
          </a:prstGeom>
          <a:noFill/>
          <a:ln w="9525">
            <a:noFill/>
            <a:miter lim="800000"/>
            <a:headEnd/>
            <a:tailEnd/>
          </a:ln>
        </p:spPr>
      </p:pic>
      <p:pic>
        <p:nvPicPr>
          <p:cNvPr id="30725" name="Picture 2" descr="RvtMgdDbg snoop built-in params"/>
          <p:cNvPicPr>
            <a:picLocks noChangeAspect="1" noChangeArrowheads="1"/>
          </p:cNvPicPr>
          <p:nvPr/>
        </p:nvPicPr>
        <p:blipFill>
          <a:blip r:embed="rId4"/>
          <a:srcRect/>
          <a:stretch>
            <a:fillRect/>
          </a:stretch>
        </p:blipFill>
        <p:spPr bwMode="auto">
          <a:xfrm>
            <a:off x="2714625" y="2786063"/>
            <a:ext cx="5478463" cy="35226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319088" y="136525"/>
            <a:ext cx="7924800" cy="1143000"/>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Geometry</a:t>
            </a:r>
          </a:p>
        </p:txBody>
      </p:sp>
      <p:sp>
        <p:nvSpPr>
          <p:cNvPr id="61443" name="Rectangle 3"/>
          <p:cNvSpPr>
            <a:spLocks noGrp="1" noChangeArrowheads="1"/>
          </p:cNvSpPr>
          <p:nvPr>
            <p:ph idx="1"/>
          </p:nvPr>
        </p:nvSpPr>
        <p:spPr>
          <a:xfrm>
            <a:off x="319088" y="1273175"/>
            <a:ext cx="7681912" cy="4892675"/>
          </a:xfrm>
        </p:spPr>
        <p:txBody>
          <a:bodyPr vert="horz" wrap="square" numCol="1" anchor="t" anchorCtr="0" compatLnSpc="1">
            <a:prstTxWarp prst="textNoShape">
              <a:avLst/>
            </a:prstTxWarp>
          </a:bodyPr>
          <a:lstStyle/>
          <a:p>
            <a:pPr marL="0" indent="0" eaLnBrk="1" hangingPunct="1">
              <a:buFontTx/>
              <a:buNone/>
            </a:pPr>
            <a:r>
              <a:rPr lang="en-GB" sz="2000" smtClean="0">
                <a:cs typeface="Arial" charset="0"/>
              </a:rPr>
              <a:t>Visualization is still the best in most cases </a:t>
            </a:r>
          </a:p>
          <a:p>
            <a:pPr marL="0" indent="0" eaLnBrk="1" hangingPunct="1">
              <a:buFontTx/>
              <a:buNone/>
            </a:pPr>
            <a:r>
              <a:rPr lang="en-GB" sz="2000" smtClean="0">
                <a:cs typeface="Arial" charset="0"/>
              </a:rPr>
              <a:t>Revit SDK sample viewers </a:t>
            </a:r>
          </a:p>
          <a:p>
            <a:pPr marL="342900" lvl="1" indent="-228600" eaLnBrk="1" hangingPunct="1"/>
            <a:r>
              <a:rPr lang="en-US" sz="2400" smtClean="0">
                <a:cs typeface="Arial" charset="0"/>
              </a:rPr>
              <a:t>RevitViewer</a:t>
            </a:r>
          </a:p>
          <a:p>
            <a:pPr marL="685800" lvl="2" indent="-228600" eaLnBrk="1" hangingPunct="1"/>
            <a:r>
              <a:rPr lang="en-US" sz="1600" smtClean="0">
                <a:cs typeface="Arial" charset="0"/>
              </a:rPr>
              <a:t>A simple geometry viewer helper class</a:t>
            </a:r>
          </a:p>
          <a:p>
            <a:pPr marL="685800" lvl="2" indent="-228600" eaLnBrk="1" hangingPunct="1"/>
            <a:r>
              <a:rPr lang="en-US" sz="1600" smtClean="0">
                <a:cs typeface="Arial" charset="0"/>
              </a:rPr>
              <a:t>Used by the other viewer samples</a:t>
            </a:r>
          </a:p>
          <a:p>
            <a:pPr marL="342900" lvl="1" indent="-228600" eaLnBrk="1" hangingPunct="1"/>
            <a:r>
              <a:rPr lang="en-US" sz="2400" smtClean="0">
                <a:cs typeface="Arial" charset="0"/>
              </a:rPr>
              <a:t>ElementViewer</a:t>
            </a:r>
          </a:p>
          <a:p>
            <a:pPr marL="685800" lvl="2" indent="-228600" eaLnBrk="1" hangingPunct="1"/>
            <a:r>
              <a:rPr lang="en-US" sz="1600" smtClean="0">
                <a:cs typeface="Arial" charset="0"/>
              </a:rPr>
              <a:t>Display wireframe model of one or more selected elements</a:t>
            </a:r>
          </a:p>
          <a:p>
            <a:pPr marL="342900" lvl="1" indent="-228600" eaLnBrk="1" hangingPunct="1"/>
            <a:r>
              <a:rPr lang="en-US" sz="2400" smtClean="0">
                <a:cs typeface="Arial" charset="0"/>
              </a:rPr>
              <a:t>RoomViewer</a:t>
            </a:r>
          </a:p>
          <a:p>
            <a:pPr marL="685800" lvl="2" indent="-228600" eaLnBrk="1" hangingPunct="1"/>
            <a:r>
              <a:rPr lang="en-US" sz="1600" smtClean="0">
                <a:cs typeface="Arial" charset="0"/>
              </a:rPr>
              <a:t>Wireframe viewer of the selected room</a:t>
            </a:r>
          </a:p>
          <a:p>
            <a:pPr marL="342900" lvl="1" indent="-228600" eaLnBrk="1" hangingPunct="1"/>
            <a:r>
              <a:rPr lang="en-US" sz="2400" smtClean="0">
                <a:cs typeface="Arial" charset="0"/>
              </a:rPr>
              <a:t>AnalyticalViewer</a:t>
            </a:r>
          </a:p>
          <a:p>
            <a:pPr marL="685800" lvl="2" indent="-228600" eaLnBrk="1" hangingPunct="1"/>
            <a:r>
              <a:rPr lang="en-US" sz="1600" smtClean="0">
                <a:cs typeface="Arial" charset="0"/>
              </a:rPr>
              <a:t>Display analytical model of one or more selected elements</a:t>
            </a:r>
          </a:p>
          <a:p>
            <a:pPr marL="685800" lvl="2" indent="-228600" eaLnBrk="1" hangingPunct="1"/>
            <a:endParaRPr lang="en-US" sz="1600" smtClean="0">
              <a:cs typeface="Arial" charset="0"/>
            </a:endParaRPr>
          </a:p>
          <a:p>
            <a:pPr marL="0" indent="0" eaLnBrk="1" hangingPunct="1">
              <a:buFontTx/>
              <a:buNone/>
            </a:pPr>
            <a:r>
              <a:rPr lang="en-GB" sz="2000" smtClean="0">
                <a:cs typeface="Arial" charset="0"/>
              </a:rPr>
              <a:t>Snooping Geometry info. In RvtMgdDbg  </a:t>
            </a:r>
          </a:p>
          <a:p>
            <a:pPr marL="342900" lvl="1" indent="-228600" eaLnBrk="1" hangingPunct="1"/>
            <a:endParaRPr lang="en-US" sz="1600" smtClean="0">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Goal and Motivation</a:t>
            </a:r>
          </a:p>
        </p:txBody>
      </p:sp>
      <p:sp>
        <p:nvSpPr>
          <p:cNvPr id="4099" name="Rectangle 3"/>
          <p:cNvSpPr>
            <a:spLocks noGrp="1" noChangeArrowheads="1"/>
          </p:cNvSpPr>
          <p:nvPr>
            <p:ph idx="1"/>
          </p:nvPr>
        </p:nvSpPr>
        <p:spPr>
          <a:xfrm>
            <a:off x="319088" y="1357313"/>
            <a:ext cx="8139112" cy="5119687"/>
          </a:xfrm>
        </p:spPr>
        <p:txBody>
          <a:bodyPr vert="horz" wrap="square" numCol="1" anchor="t" anchorCtr="0" compatLnSpc="1">
            <a:prstTxWarp prst="textNoShape">
              <a:avLst/>
            </a:prstTxWarp>
          </a:bodyPr>
          <a:lstStyle/>
          <a:p>
            <a:pPr lvl="1" eaLnBrk="1" hangingPunct="1">
              <a:buFont typeface="Wingdings" pitchFamily="2" charset="2"/>
              <a:buNone/>
            </a:pPr>
            <a:r>
              <a:rPr lang="en-GB" sz="2400" smtClean="0">
                <a:cs typeface="Arial" charset="0"/>
              </a:rPr>
              <a:t>Goal </a:t>
            </a:r>
          </a:p>
          <a:p>
            <a:pPr lvl="2" eaLnBrk="1" hangingPunct="1"/>
            <a:r>
              <a:rPr lang="en-GB" sz="2400" smtClean="0">
                <a:cs typeface="Arial" charset="0"/>
              </a:rPr>
              <a:t>have a better understanding of Revit API by take a closer look at Revit project database and forming a big picture</a:t>
            </a:r>
          </a:p>
          <a:p>
            <a:pPr lvl="3" eaLnBrk="1" hangingPunct="1">
              <a:lnSpc>
                <a:spcPct val="80000"/>
              </a:lnSpc>
              <a:spcBef>
                <a:spcPct val="10000"/>
              </a:spcBef>
            </a:pPr>
            <a:endParaRPr lang="en-GB" smtClean="0">
              <a:cs typeface="Arial" charset="0"/>
            </a:endParaRPr>
          </a:p>
          <a:p>
            <a:pPr lvl="1" eaLnBrk="1" hangingPunct="1">
              <a:buFont typeface="Wingdings" pitchFamily="2" charset="2"/>
              <a:buNone/>
            </a:pPr>
            <a:r>
              <a:rPr lang="en-GB" sz="2400" smtClean="0">
                <a:cs typeface="Arial" charset="0"/>
              </a:rPr>
              <a:t>Motivation </a:t>
            </a:r>
          </a:p>
          <a:p>
            <a:pPr lvl="2" eaLnBrk="1" hangingPunct="1"/>
            <a:r>
              <a:rPr lang="en-US" sz="2400" smtClean="0">
                <a:cs typeface="Arial" charset="0"/>
              </a:rPr>
              <a:t>Lack of documentation</a:t>
            </a:r>
          </a:p>
          <a:p>
            <a:pPr lvl="2" eaLnBrk="1" hangingPunct="1"/>
            <a:r>
              <a:rPr lang="en-US" sz="2400" smtClean="0">
                <a:cs typeface="Arial" charset="0"/>
              </a:rPr>
              <a:t>all elements are bundled together and accessible via Document's ElementIterator</a:t>
            </a:r>
          </a:p>
          <a:p>
            <a:pPr lvl="2" eaLnBrk="1" hangingPunct="1"/>
            <a:r>
              <a:rPr lang="en-US" sz="2400" smtClean="0">
                <a:cs typeface="Arial" charset="0"/>
              </a:rPr>
              <a:t>There are thousands of elements in the list </a:t>
            </a:r>
          </a:p>
          <a:p>
            <a:pPr lvl="2" eaLnBrk="1" hangingPunct="1"/>
            <a:r>
              <a:rPr lang="en-US" sz="2400" smtClean="0">
                <a:cs typeface="Arial" charset="0"/>
              </a:rPr>
              <a:t>How can we access to what we are looking for? </a:t>
            </a:r>
          </a:p>
          <a:p>
            <a:pPr lvl="2" eaLnBrk="1" hangingPunct="1"/>
            <a:r>
              <a:rPr lang="en-US" sz="2400" smtClean="0">
                <a:cs typeface="Arial" charset="0"/>
              </a:rPr>
              <a:t>What’s the logic behind really? </a:t>
            </a:r>
          </a:p>
          <a:p>
            <a:pPr lvl="2" eaLnBrk="1" hangingPunct="1"/>
            <a:r>
              <a:rPr lang="en-US" sz="2400" smtClean="0">
                <a:solidFill>
                  <a:srgbClr val="006699"/>
                </a:solidFill>
                <a:cs typeface="Arial" charset="0"/>
              </a:rPr>
              <a:t>Share my own experience </a:t>
            </a:r>
          </a:p>
          <a:p>
            <a:pPr lvl="2" eaLnBrk="1" hangingPunct="1"/>
            <a:endParaRPr lang="en-GB" sz="2400" smtClean="0">
              <a:cs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319088" y="136525"/>
            <a:ext cx="7924800" cy="1143000"/>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Test Framework</a:t>
            </a:r>
          </a:p>
        </p:txBody>
      </p:sp>
      <p:sp>
        <p:nvSpPr>
          <p:cNvPr id="30723" name="Rectangle 3"/>
          <p:cNvSpPr>
            <a:spLocks noGrp="1" noChangeArrowheads="1"/>
          </p:cNvSpPr>
          <p:nvPr>
            <p:ph idx="1"/>
          </p:nvPr>
        </p:nvSpPr>
        <p:spPr>
          <a:xfrm>
            <a:off x="319088" y="1273175"/>
            <a:ext cx="7681912" cy="4892675"/>
          </a:xfrm>
        </p:spPr>
        <p:txBody>
          <a:bodyPr vert="horz" wrap="square" numCol="1" anchor="t" anchorCtr="0" compatLnSpc="1">
            <a:prstTxWarp prst="textNoShape">
              <a:avLst/>
            </a:prstTxWarp>
          </a:bodyPr>
          <a:lstStyle/>
          <a:p>
            <a:pPr marL="342900" lvl="1" indent="-228600" eaLnBrk="1" hangingPunct="1"/>
            <a:r>
              <a:rPr lang="en-US" sz="2400" smtClean="0">
                <a:cs typeface="Arial" charset="0"/>
              </a:rPr>
              <a:t>RvtMgdDbg includes quite a few test functions </a:t>
            </a:r>
          </a:p>
          <a:p>
            <a:pPr marL="342900" lvl="1" indent="-228600" eaLnBrk="1" hangingPunct="1"/>
            <a:r>
              <a:rPr lang="en-US" sz="2400" smtClean="0">
                <a:cs typeface="Arial" charset="0"/>
              </a:rPr>
              <a:t>Some are from Revit SDK samples </a:t>
            </a:r>
          </a:p>
          <a:p>
            <a:pPr marL="625475" lvl="2" indent="-228600" eaLnBrk="1" hangingPunct="1"/>
            <a:r>
              <a:rPr lang="en-US" sz="1800" smtClean="0">
                <a:cs typeface="Arial" charset="0"/>
              </a:rPr>
              <a:t>No need to re-reference, re-build and add to .ini file for each one of them </a:t>
            </a:r>
          </a:p>
          <a:p>
            <a:pPr marL="342900" lvl="1" indent="-228600" eaLnBrk="1" hangingPunct="1"/>
            <a:r>
              <a:rPr lang="en-US" sz="2400" smtClean="0">
                <a:cs typeface="Arial" charset="0"/>
              </a:rPr>
              <a:t>If you want to go beyond what we have…</a:t>
            </a:r>
          </a:p>
          <a:p>
            <a:pPr marL="625475" lvl="2" indent="-228600" eaLnBrk="1" hangingPunct="1"/>
            <a:r>
              <a:rPr lang="en-US" sz="1800" smtClean="0">
                <a:cs typeface="Arial" charset="0"/>
              </a:rPr>
              <a:t>you can also add your own functions and commands</a:t>
            </a:r>
          </a:p>
          <a:p>
            <a:pPr marL="625475" lvl="2" indent="-228600" eaLnBrk="1" hangingPunct="1"/>
            <a:r>
              <a:rPr lang="en-US" sz="1800" smtClean="0">
                <a:cs typeface="Arial" charset="0"/>
              </a:rPr>
              <a:t>Derive a function class from RvtMgdDbgTestFuncs</a:t>
            </a:r>
          </a:p>
          <a:p>
            <a:pPr marL="625475" lvl="2" indent="-228600" eaLnBrk="1" hangingPunct="1"/>
            <a:r>
              <a:rPr lang="en-US" sz="1800" smtClean="0">
                <a:cs typeface="Arial" charset="0"/>
              </a:rPr>
              <a:t>Add in TestCmds.cs </a:t>
            </a:r>
            <a:r>
              <a:rPr lang="en-US" sz="1800" smtClean="0">
                <a:cs typeface="Arial" charset="0"/>
                <a:sym typeface="Wingdings" pitchFamily="2" charset="2"/>
              </a:rPr>
              <a:t> CmdTestShell  CreateAndAddTests(). </a:t>
            </a:r>
          </a:p>
          <a:p>
            <a:pPr marL="625475" lvl="2" indent="-228600" eaLnBrk="1" hangingPunct="1"/>
            <a:r>
              <a:rPr lang="en-US" sz="1800" smtClean="0">
                <a:cs typeface="Arial" charset="0"/>
                <a:sym typeface="Wingdings" pitchFamily="2" charset="2"/>
              </a:rPr>
              <a:t>As this is an experimental tool, may change the usage in future. </a:t>
            </a:r>
          </a:p>
          <a:p>
            <a:pPr marL="625475" lvl="2" indent="-228600" eaLnBrk="1" hangingPunct="1"/>
            <a:r>
              <a:rPr lang="en-US" sz="1800" smtClean="0">
                <a:cs typeface="Arial" charset="0"/>
                <a:sym typeface="Wingdings" pitchFamily="2" charset="2"/>
              </a:rPr>
              <a:t>You can also add and command to the menu. (see. app.cs) </a:t>
            </a:r>
          </a:p>
          <a:p>
            <a:pPr marL="625475" lvl="2" indent="-228600" eaLnBrk="1" hangingPunct="1"/>
            <a:endParaRPr lang="en-US" sz="1800" smtClean="0">
              <a:cs typeface="Arial" charset="0"/>
              <a:sym typeface="Wingdings" pitchFamily="2" charset="2"/>
            </a:endParaRPr>
          </a:p>
          <a:p>
            <a:pPr marL="625475" lvl="2" indent="-228600" eaLnBrk="1" hangingPunct="1">
              <a:buFont typeface="Wingdings" pitchFamily="2" charset="2"/>
              <a:buNone/>
            </a:pPr>
            <a:endParaRPr lang="en-US" sz="2400" smtClean="0">
              <a:cs typeface="Arial" charset="0"/>
              <a:sym typeface="Wingdings" pitchFamily="2" charset="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Other Resources </a:t>
            </a:r>
          </a:p>
        </p:txBody>
      </p:sp>
      <p:sp>
        <p:nvSpPr>
          <p:cNvPr id="32771" name="Rectangle 3"/>
          <p:cNvSpPr>
            <a:spLocks noGrp="1" noChangeArrowheads="1"/>
          </p:cNvSpPr>
          <p:nvPr>
            <p:ph idx="1"/>
          </p:nvPr>
        </p:nvSpPr>
        <p:spPr>
          <a:xfrm>
            <a:off x="319088" y="1477963"/>
            <a:ext cx="7824787" cy="5119687"/>
          </a:xfrm>
        </p:spPr>
        <p:txBody>
          <a:bodyPr vert="horz" wrap="square" numCol="1" anchor="t" anchorCtr="0" compatLnSpc="1">
            <a:prstTxWarp prst="textNoShape">
              <a:avLst/>
            </a:prstTxWarp>
          </a:bodyPr>
          <a:lstStyle/>
          <a:p>
            <a:pPr marL="0" indent="0" eaLnBrk="1" hangingPunct="1">
              <a:buFont typeface="Arial" charset="0"/>
              <a:buNone/>
            </a:pPr>
            <a:r>
              <a:rPr lang="en-GB" sz="2000" smtClean="0">
                <a:cs typeface="Arial" charset="0"/>
              </a:rPr>
              <a:t>Developer Center</a:t>
            </a:r>
          </a:p>
          <a:p>
            <a:pPr marL="0" indent="0" eaLnBrk="1" hangingPunct="1">
              <a:buFont typeface="Arial" charset="0"/>
              <a:buNone/>
            </a:pPr>
            <a:r>
              <a:rPr lang="en-GB" sz="2000" smtClean="0">
                <a:cs typeface="Arial" charset="0"/>
                <a:hlinkClick r:id="rId3"/>
              </a:rPr>
              <a:t>http://www.autodesk.com/developer</a:t>
            </a:r>
            <a:r>
              <a:rPr lang="en-GB" sz="2000" smtClean="0">
                <a:cs typeface="Arial" charset="0"/>
              </a:rPr>
              <a:t> </a:t>
            </a:r>
          </a:p>
          <a:p>
            <a:pPr marL="0" indent="0" eaLnBrk="1" hangingPunct="1">
              <a:buFont typeface="Arial" charset="0"/>
              <a:buNone/>
            </a:pPr>
            <a:endParaRPr lang="en-GB" sz="2000" smtClean="0">
              <a:cs typeface="Arial" charset="0"/>
            </a:endParaRPr>
          </a:p>
          <a:p>
            <a:pPr marL="0" indent="0" eaLnBrk="1" hangingPunct="1">
              <a:buFont typeface="Arial" charset="0"/>
              <a:buNone/>
            </a:pPr>
            <a:r>
              <a:rPr lang="en-GB" sz="2000" smtClean="0">
                <a:cs typeface="Arial" charset="0"/>
              </a:rPr>
              <a:t>Revit API Discussion Group </a:t>
            </a:r>
          </a:p>
          <a:p>
            <a:pPr marL="0" indent="0" eaLnBrk="1" hangingPunct="1">
              <a:buFont typeface="Arial" charset="0"/>
              <a:buNone/>
            </a:pPr>
            <a:r>
              <a:rPr lang="en-GB" sz="2000" smtClean="0">
                <a:cs typeface="Arial" charset="0"/>
                <a:hlinkClick r:id="rId4"/>
              </a:rPr>
              <a:t>http://discussion.autodesk.com/forum.jspa?forumID=160</a:t>
            </a:r>
            <a:endParaRPr lang="en-GB" sz="2000" smtClean="0">
              <a:cs typeface="Arial" charset="0"/>
            </a:endParaRPr>
          </a:p>
          <a:p>
            <a:pPr marL="0" indent="0" eaLnBrk="1" hangingPunct="1">
              <a:buFont typeface="Arial" charset="0"/>
              <a:buNone/>
            </a:pPr>
            <a:endParaRPr lang="en-GB" sz="2000" smtClean="0">
              <a:cs typeface="Arial" charset="0"/>
            </a:endParaRPr>
          </a:p>
          <a:p>
            <a:pPr marL="0" indent="0" eaLnBrk="1" hangingPunct="1">
              <a:buFont typeface="Arial" charset="0"/>
              <a:buNone/>
            </a:pPr>
            <a:r>
              <a:rPr lang="en-GB" sz="2000" smtClean="0">
                <a:cs typeface="Arial" charset="0"/>
              </a:rPr>
              <a:t>Training schedule found at: </a:t>
            </a:r>
          </a:p>
          <a:p>
            <a:pPr marL="0" indent="0" eaLnBrk="1" hangingPunct="1">
              <a:buFont typeface="Arial" charset="0"/>
              <a:buNone/>
            </a:pPr>
            <a:r>
              <a:rPr lang="en-GB" sz="2000" smtClean="0">
                <a:cs typeface="Arial" charset="0"/>
                <a:hlinkClick r:id="rId5"/>
              </a:rPr>
              <a:t>http://usa.autodesk.com/adsk/servlet/index?siteID=123112&amp;id=780161</a:t>
            </a:r>
            <a:endParaRPr lang="en-GB" sz="2000" smtClean="0">
              <a:cs typeface="Arial" charset="0"/>
            </a:endParaRPr>
          </a:p>
          <a:p>
            <a:pPr marL="0" indent="0" eaLnBrk="1" hangingPunct="1">
              <a:buFontTx/>
              <a:buNone/>
            </a:pPr>
            <a:endParaRPr lang="en-GB" sz="2000" smtClean="0">
              <a:cs typeface="Arial" charset="0"/>
            </a:endParaRPr>
          </a:p>
          <a:p>
            <a:pPr marL="0" indent="0" eaLnBrk="1" hangingPunct="1">
              <a:buFontTx/>
              <a:buNone/>
            </a:pPr>
            <a:r>
              <a:rPr lang="en-GB" sz="2000" smtClean="0">
                <a:cs typeface="Arial" charset="0"/>
              </a:rPr>
              <a:t>If you leave your business card with me today, you can join one of the scheduled class room trainings free. </a:t>
            </a:r>
            <a:br>
              <a:rPr lang="en-GB" sz="2000" smtClean="0">
                <a:cs typeface="Arial" charset="0"/>
              </a:rPr>
            </a:br>
            <a:r>
              <a:rPr lang="en-GB" sz="2000" smtClean="0">
                <a:cs typeface="Arial" charset="0"/>
              </a:rPr>
              <a:t> </a:t>
            </a:r>
          </a:p>
          <a:p>
            <a:pPr marL="0" indent="0" eaLnBrk="1" hangingPunct="1">
              <a:buFontTx/>
              <a:buNone/>
            </a:pPr>
            <a:r>
              <a:rPr lang="en-GB" sz="2000" smtClean="0">
                <a:cs typeface="Arial" charset="0"/>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Summary </a:t>
            </a:r>
          </a:p>
        </p:txBody>
      </p:sp>
      <p:sp>
        <p:nvSpPr>
          <p:cNvPr id="31747" name="Rectangle 3"/>
          <p:cNvSpPr>
            <a:spLocks noGrp="1" noChangeArrowheads="1"/>
          </p:cNvSpPr>
          <p:nvPr>
            <p:ph idx="1"/>
          </p:nvPr>
        </p:nvSpPr>
        <p:spPr>
          <a:xfrm>
            <a:off x="319088" y="1412875"/>
            <a:ext cx="8139112" cy="5119688"/>
          </a:xfrm>
        </p:spPr>
        <p:txBody>
          <a:bodyPr vert="horz" wrap="square" numCol="1" anchor="t" anchorCtr="0" compatLnSpc="1">
            <a:prstTxWarp prst="textNoShape">
              <a:avLst/>
            </a:prstTxWarp>
          </a:bodyPr>
          <a:lstStyle/>
          <a:p>
            <a:pPr lvl="1" eaLnBrk="1" hangingPunct="1"/>
            <a:r>
              <a:rPr lang="en-GB" sz="2400" smtClean="0">
                <a:cs typeface="Arial" charset="0"/>
              </a:rPr>
              <a:t>Element list in Revit </a:t>
            </a:r>
          </a:p>
          <a:p>
            <a:pPr lvl="1" eaLnBrk="1" hangingPunct="1"/>
            <a:r>
              <a:rPr lang="en-GB" sz="2400" smtClean="0">
                <a:cs typeface="Arial" charset="0"/>
              </a:rPr>
              <a:t>RvtMgdDbg - “snoop” tools</a:t>
            </a:r>
          </a:p>
          <a:p>
            <a:pPr lvl="1" eaLnBrk="1" hangingPunct="1"/>
            <a:r>
              <a:rPr lang="en-GB" sz="2400" smtClean="0">
                <a:cs typeface="Arial" charset="0"/>
              </a:rPr>
              <a:t>Closer look at Revit element list </a:t>
            </a:r>
          </a:p>
          <a:p>
            <a:pPr lvl="2" eaLnBrk="1" hangingPunct="1"/>
            <a:r>
              <a:rPr lang="en-GB" sz="2400" smtClean="0">
                <a:cs typeface="Arial" charset="0"/>
              </a:rPr>
              <a:t>Identifying elements </a:t>
            </a:r>
          </a:p>
          <a:p>
            <a:pPr lvl="2" eaLnBrk="1" hangingPunct="1"/>
            <a:r>
              <a:rPr lang="en-GB" sz="2400" smtClean="0">
                <a:cs typeface="Arial" charset="0"/>
              </a:rPr>
              <a:t>Identifying symbols</a:t>
            </a:r>
          </a:p>
          <a:p>
            <a:pPr lvl="1" eaLnBrk="1" hangingPunct="1"/>
            <a:r>
              <a:rPr lang="en-GB" sz="2400" smtClean="0">
                <a:cs typeface="Arial" charset="0"/>
              </a:rPr>
              <a:t>UI and Elements list</a:t>
            </a:r>
          </a:p>
          <a:p>
            <a:pPr lvl="1" eaLnBrk="1" hangingPunct="1"/>
            <a:r>
              <a:rPr lang="en-GB" sz="2400" smtClean="0">
                <a:cs typeface="Arial" charset="0"/>
              </a:rPr>
              <a:t>Built-in parameters </a:t>
            </a:r>
          </a:p>
          <a:p>
            <a:pPr lvl="1" eaLnBrk="1" hangingPunct="1"/>
            <a:r>
              <a:rPr lang="en-GB" sz="2400" smtClean="0">
                <a:cs typeface="Arial" charset="0"/>
              </a:rPr>
              <a:t>Test Framework </a:t>
            </a:r>
          </a:p>
          <a:p>
            <a:pPr lvl="2" eaLnBrk="1" hangingPunct="1">
              <a:buFont typeface="Wingdings" pitchFamily="2" charset="2"/>
              <a:buNone/>
            </a:pPr>
            <a:endParaRPr lang="en-GB" sz="2400" smtClean="0">
              <a:cs typeface="Arial"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Acknowledgement</a:t>
            </a:r>
          </a:p>
        </p:txBody>
      </p:sp>
      <p:sp>
        <p:nvSpPr>
          <p:cNvPr id="32771" name="Rectangle 3"/>
          <p:cNvSpPr>
            <a:spLocks noGrp="1" noChangeArrowheads="1"/>
          </p:cNvSpPr>
          <p:nvPr>
            <p:ph idx="1"/>
          </p:nvPr>
        </p:nvSpPr>
        <p:spPr>
          <a:xfrm>
            <a:off x="319088" y="1477963"/>
            <a:ext cx="7824787" cy="5119687"/>
          </a:xfrm>
        </p:spPr>
        <p:txBody>
          <a:bodyPr vert="horz" wrap="square" numCol="1" anchor="t" anchorCtr="0" compatLnSpc="1">
            <a:prstTxWarp prst="textNoShape">
              <a:avLst/>
            </a:prstTxWarp>
          </a:bodyPr>
          <a:lstStyle/>
          <a:p>
            <a:pPr marL="0" indent="0" eaLnBrk="1" hangingPunct="1">
              <a:buFontTx/>
              <a:buNone/>
            </a:pPr>
            <a:r>
              <a:rPr lang="en-GB" sz="2800" smtClean="0">
                <a:cs typeface="Arial" charset="0"/>
              </a:rPr>
              <a:t>Special thanks to </a:t>
            </a:r>
            <a:r>
              <a:rPr lang="en-GB" sz="2800" b="1" smtClean="0">
                <a:cs typeface="Arial" charset="0"/>
              </a:rPr>
              <a:t>Jim Awe </a:t>
            </a:r>
            <a:r>
              <a:rPr lang="en-GB" sz="2800" smtClean="0">
                <a:cs typeface="Arial" charset="0"/>
              </a:rPr>
              <a:t>and </a:t>
            </a:r>
            <a:r>
              <a:rPr lang="en-GB" sz="2800" b="1" smtClean="0">
                <a:cs typeface="Arial" charset="0"/>
              </a:rPr>
              <a:t>Arjun Ayyar </a:t>
            </a:r>
            <a:r>
              <a:rPr lang="en-GB" sz="2800" smtClean="0">
                <a:cs typeface="Arial" charset="0"/>
              </a:rPr>
              <a:t>of Advanced Development Team. </a:t>
            </a:r>
          </a:p>
          <a:p>
            <a:pPr marL="0" indent="0" eaLnBrk="1" hangingPunct="1">
              <a:buFontTx/>
              <a:buNone/>
            </a:pPr>
            <a:endParaRPr lang="en-GB" sz="2800" smtClean="0">
              <a:cs typeface="Arial" charset="0"/>
            </a:endParaRPr>
          </a:p>
          <a:p>
            <a:pPr marL="0" indent="0" eaLnBrk="1" hangingPunct="1">
              <a:buFontTx/>
              <a:buNone/>
            </a:pPr>
            <a:r>
              <a:rPr lang="en-GB" sz="2800" smtClean="0">
                <a:cs typeface="Arial" charset="0"/>
              </a:rPr>
              <a:t>RvtMgdDbg was developed by Jim Awe and his team originally intended for internal use. They have been continuously improving the tool, and making it available for the developer community. </a:t>
            </a:r>
          </a:p>
          <a:p>
            <a:pPr marL="0" indent="0" eaLnBrk="1" hangingPunct="1">
              <a:buFontTx/>
              <a:buNone/>
            </a:pPr>
            <a:endParaRPr lang="en-GB" sz="2800" smtClean="0">
              <a:cs typeface="Arial" charset="0"/>
            </a:endParaRPr>
          </a:p>
          <a:p>
            <a:pPr marL="0" indent="0" eaLnBrk="1" hangingPunct="1">
              <a:buFontTx/>
              <a:buNone/>
            </a:pPr>
            <a:endParaRPr lang="en-GB" sz="2800" smtClean="0">
              <a:cs typeface="Arial" charset="0"/>
            </a:endParaRPr>
          </a:p>
          <a:p>
            <a:pPr marL="0" indent="0" eaLnBrk="1" hangingPunct="1">
              <a:buFontTx/>
              <a:buNone/>
            </a:pPr>
            <a:r>
              <a:rPr lang="en-GB" sz="2800" smtClean="0">
                <a:cs typeface="Arial" charset="0"/>
              </a:rPr>
              <a:t>	</a:t>
            </a:r>
            <a:endParaRPr lang="en-GB" sz="4000" smtClean="0">
              <a:cs typeface="Arial"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 </a:t>
            </a:r>
          </a:p>
        </p:txBody>
      </p:sp>
      <p:sp>
        <p:nvSpPr>
          <p:cNvPr id="33795" name="Rectangle 3"/>
          <p:cNvSpPr>
            <a:spLocks noGrp="1" noChangeArrowheads="1"/>
          </p:cNvSpPr>
          <p:nvPr>
            <p:ph idx="1"/>
          </p:nvPr>
        </p:nvSpPr>
        <p:spPr>
          <a:xfrm>
            <a:off x="1143000" y="1285875"/>
            <a:ext cx="7132638" cy="5119688"/>
          </a:xfrm>
        </p:spPr>
        <p:txBody>
          <a:bodyPr vert="horz" wrap="square" numCol="1" anchor="t" anchorCtr="0" compatLnSpc="1">
            <a:prstTxWarp prst="textNoShape">
              <a:avLst/>
            </a:prstTxWarp>
          </a:bodyPr>
          <a:lstStyle/>
          <a:p>
            <a:pPr marL="0" indent="0" eaLnBrk="1" hangingPunct="1">
              <a:buFontTx/>
              <a:buNone/>
            </a:pPr>
            <a:endParaRPr lang="en-GB" sz="2800" smtClean="0">
              <a:cs typeface="Arial" charset="0"/>
            </a:endParaRPr>
          </a:p>
          <a:p>
            <a:pPr marL="0" indent="0" eaLnBrk="1" hangingPunct="1">
              <a:buFontTx/>
              <a:buNone/>
            </a:pPr>
            <a:endParaRPr lang="en-GB" sz="2800" smtClean="0">
              <a:cs typeface="Arial" charset="0"/>
            </a:endParaRPr>
          </a:p>
          <a:p>
            <a:pPr marL="0" indent="0" eaLnBrk="1" hangingPunct="1">
              <a:buFontTx/>
              <a:buNone/>
            </a:pPr>
            <a:endParaRPr lang="en-GB" sz="2800" smtClean="0">
              <a:cs typeface="Arial" charset="0"/>
            </a:endParaRPr>
          </a:p>
          <a:p>
            <a:pPr marL="0" indent="0" eaLnBrk="1" hangingPunct="1">
              <a:buFontTx/>
              <a:buNone/>
            </a:pPr>
            <a:r>
              <a:rPr lang="en-GB" sz="2800" smtClean="0">
                <a:cs typeface="Arial" charset="0"/>
              </a:rPr>
              <a:t>	     </a:t>
            </a:r>
            <a:r>
              <a:rPr lang="en-GB" sz="4000" smtClean="0">
                <a:cs typeface="Arial" charset="0"/>
              </a:rPr>
              <a:t>Thank you very much!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3579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37891" name="Picture 33" descr="PPT_LOGO_3b"/>
          <p:cNvPicPr>
            <a:picLocks noChangeAspect="1" noChangeArrowheads="1"/>
          </p:cNvPicPr>
          <p:nvPr/>
        </p:nvPicPr>
        <p:blipFill>
          <a:blip r:embed="rId3"/>
          <a:srcRect/>
          <a:stretch>
            <a:fillRect/>
          </a:stretch>
        </p:blipFill>
        <p:spPr bwMode="auto">
          <a:xfrm>
            <a:off x="0" y="2628900"/>
            <a:ext cx="9145588" cy="160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Agenda</a:t>
            </a:r>
          </a:p>
        </p:txBody>
      </p:sp>
      <p:sp>
        <p:nvSpPr>
          <p:cNvPr id="5123" name="Rectangle 3"/>
          <p:cNvSpPr>
            <a:spLocks noGrp="1" noChangeArrowheads="1"/>
          </p:cNvSpPr>
          <p:nvPr>
            <p:ph idx="1"/>
          </p:nvPr>
        </p:nvSpPr>
        <p:spPr>
          <a:xfrm>
            <a:off x="319088" y="1412875"/>
            <a:ext cx="8139112" cy="5119688"/>
          </a:xfrm>
        </p:spPr>
        <p:txBody>
          <a:bodyPr vert="horz" wrap="square" numCol="1" anchor="t" anchorCtr="0" compatLnSpc="1">
            <a:prstTxWarp prst="textNoShape">
              <a:avLst/>
            </a:prstTxWarp>
          </a:bodyPr>
          <a:lstStyle/>
          <a:p>
            <a:pPr lvl="1" eaLnBrk="1" hangingPunct="1"/>
            <a:r>
              <a:rPr lang="en-GB" sz="2400" smtClean="0">
                <a:cs typeface="Arial" charset="0"/>
              </a:rPr>
              <a:t>Element list in Revit </a:t>
            </a:r>
          </a:p>
          <a:p>
            <a:pPr lvl="1" eaLnBrk="1" hangingPunct="1"/>
            <a:r>
              <a:rPr lang="en-GB" sz="2400" smtClean="0">
                <a:cs typeface="Arial" charset="0"/>
              </a:rPr>
              <a:t>RvtMgdDbg - “snoop” tools</a:t>
            </a:r>
          </a:p>
          <a:p>
            <a:pPr lvl="1" eaLnBrk="1" hangingPunct="1"/>
            <a:r>
              <a:rPr lang="en-GB" sz="2400" smtClean="0">
                <a:cs typeface="Arial" charset="0"/>
              </a:rPr>
              <a:t>Closer look at Revit element list </a:t>
            </a:r>
          </a:p>
          <a:p>
            <a:pPr lvl="2" eaLnBrk="1" hangingPunct="1"/>
            <a:r>
              <a:rPr lang="en-GB" sz="2400" smtClean="0">
                <a:cs typeface="Arial" charset="0"/>
              </a:rPr>
              <a:t>Identifying elements </a:t>
            </a:r>
          </a:p>
          <a:p>
            <a:pPr lvl="2" eaLnBrk="1" hangingPunct="1"/>
            <a:r>
              <a:rPr lang="en-GB" sz="2400" smtClean="0">
                <a:cs typeface="Arial" charset="0"/>
              </a:rPr>
              <a:t>Identifying symbols</a:t>
            </a:r>
          </a:p>
          <a:p>
            <a:pPr lvl="1" eaLnBrk="1" hangingPunct="1"/>
            <a:r>
              <a:rPr lang="en-GB" sz="2400" smtClean="0">
                <a:cs typeface="Arial" charset="0"/>
              </a:rPr>
              <a:t>UI and Elements list</a:t>
            </a:r>
          </a:p>
          <a:p>
            <a:pPr lvl="1" eaLnBrk="1" hangingPunct="1"/>
            <a:r>
              <a:rPr lang="en-GB" sz="2400" smtClean="0">
                <a:cs typeface="Arial" charset="0"/>
              </a:rPr>
              <a:t>Built-in parameters </a:t>
            </a:r>
          </a:p>
          <a:p>
            <a:pPr lvl="1" eaLnBrk="1" hangingPunct="1"/>
            <a:r>
              <a:rPr lang="en-GB" sz="2400" smtClean="0">
                <a:cs typeface="Arial" charset="0"/>
              </a:rPr>
              <a:t>Test Framework </a:t>
            </a:r>
          </a:p>
          <a:p>
            <a:pPr lvl="2" eaLnBrk="1" hangingPunct="1"/>
            <a:endParaRPr lang="en-GB" sz="2400" smtClean="0">
              <a:cs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Element list in Revit</a:t>
            </a:r>
          </a:p>
        </p:txBody>
      </p:sp>
      <p:sp>
        <p:nvSpPr>
          <p:cNvPr id="6147" name="Rectangle 3"/>
          <p:cNvSpPr>
            <a:spLocks noGrp="1" noChangeArrowheads="1"/>
          </p:cNvSpPr>
          <p:nvPr>
            <p:ph idx="1"/>
          </p:nvPr>
        </p:nvSpPr>
        <p:spPr>
          <a:xfrm>
            <a:off x="311150" y="1076325"/>
            <a:ext cx="8340725" cy="5160963"/>
          </a:xfrm>
        </p:spPr>
        <p:txBody>
          <a:bodyPr vert="horz" wrap="square" numCol="1" anchor="t" anchorCtr="0" compatLnSpc="1">
            <a:prstTxWarp prst="textNoShape">
              <a:avLst/>
            </a:prstTxWarp>
          </a:bodyPr>
          <a:lstStyle/>
          <a:p>
            <a:pPr marL="0" indent="0" eaLnBrk="1" hangingPunct="1">
              <a:buFontTx/>
              <a:buNone/>
            </a:pPr>
            <a:r>
              <a:rPr lang="en-US" smtClean="0">
                <a:cs typeface="Arial" charset="0"/>
              </a:rPr>
              <a:t>How can we access the Revit elements from an external command? </a:t>
            </a:r>
          </a:p>
          <a:p>
            <a:pPr marL="0" indent="0" eaLnBrk="1" hangingPunct="1">
              <a:buFontTx/>
              <a:buNone/>
            </a:pPr>
            <a:r>
              <a:rPr lang="en-US" smtClean="0">
                <a:cs typeface="Arial" charset="0"/>
              </a:rPr>
              <a:t>Two ways: 		</a:t>
            </a:r>
            <a:endParaRPr lang="en-US" smtClean="0">
              <a:cs typeface="Arial" charset="0"/>
              <a:sym typeface="Wingdings" pitchFamily="2" charset="2"/>
            </a:endParaRPr>
          </a:p>
          <a:p>
            <a:pPr marL="342900" lvl="1" indent="-228600" eaLnBrk="1" hangingPunct="1"/>
            <a:r>
              <a:rPr lang="en-GB" smtClean="0">
                <a:cs typeface="Arial" charset="0"/>
              </a:rPr>
              <a:t>Select objects </a:t>
            </a:r>
            <a:r>
              <a:rPr lang="en-GB" smtClean="0">
                <a:cs typeface="Arial" charset="0"/>
                <a:sym typeface="Wingdings" pitchFamily="2" charset="2"/>
              </a:rPr>
              <a:t> commandData.Application.ActiveDocument.Selection.Elements </a:t>
            </a:r>
            <a:endParaRPr lang="en-GB" b="1" smtClean="0">
              <a:latin typeface="Courier New" pitchFamily="49" charset="0"/>
              <a:cs typeface="Arial" charset="0"/>
            </a:endParaRPr>
          </a:p>
          <a:p>
            <a:pPr marL="342900" lvl="1" indent="-228600" eaLnBrk="1" hangingPunct="1"/>
            <a:r>
              <a:rPr lang="en-GB" smtClean="0">
                <a:cs typeface="Arial" charset="0"/>
              </a:rPr>
              <a:t>Go through commandData.Application.ActiveDocument.Elements</a:t>
            </a:r>
            <a:endParaRPr lang="en-GB" b="1" smtClean="0">
              <a:latin typeface="Courier New" pitchFamily="49" charset="0"/>
              <a:cs typeface="Arial" charset="0"/>
            </a:endParaRPr>
          </a:p>
          <a:p>
            <a:pPr marL="0" indent="0" eaLnBrk="1" hangingPunct="1">
              <a:buFont typeface="Arial" charset="0"/>
              <a:buNone/>
            </a:pPr>
            <a:endParaRPr lang="en-US" smtClean="0">
              <a:cs typeface="Arial" charset="0"/>
            </a:endParaRPr>
          </a:p>
          <a:p>
            <a:pPr lvl="3" eaLnBrk="1" hangingPunct="1">
              <a:buFont typeface="Wingdings" pitchFamily="2" charset="2"/>
              <a:buNone/>
            </a:pPr>
            <a:endParaRPr lang="en-US" smtClean="0">
              <a:cs typeface="Arial" charset="0"/>
            </a:endParaRPr>
          </a:p>
        </p:txBody>
      </p:sp>
      <p:grpSp>
        <p:nvGrpSpPr>
          <p:cNvPr id="7172" name="Group 13"/>
          <p:cNvGrpSpPr>
            <a:grpSpLocks/>
          </p:cNvGrpSpPr>
          <p:nvPr/>
        </p:nvGrpSpPr>
        <p:grpSpPr bwMode="auto">
          <a:xfrm>
            <a:off x="2305050" y="3643313"/>
            <a:ext cx="4533900" cy="2524125"/>
            <a:chOff x="1976440" y="3379789"/>
            <a:chExt cx="4533898" cy="2524124"/>
          </a:xfrm>
        </p:grpSpPr>
        <p:cxnSp>
          <p:nvCxnSpPr>
            <p:cNvPr id="7173" name="AutoShape 15"/>
            <p:cNvCxnSpPr>
              <a:cxnSpLocks noChangeShapeType="1"/>
              <a:endCxn id="19" idx="1"/>
            </p:cNvCxnSpPr>
            <p:nvPr/>
          </p:nvCxnSpPr>
          <p:spPr bwMode="auto">
            <a:xfrm rot="16200000" flipH="1">
              <a:off x="2801640" y="4934673"/>
              <a:ext cx="514949" cy="231777"/>
            </a:xfrm>
            <a:prstGeom prst="bentConnector2">
              <a:avLst/>
            </a:prstGeom>
            <a:noFill/>
            <a:ln w="25400">
              <a:solidFill>
                <a:schemeClr val="tx1"/>
              </a:solidFill>
              <a:miter lim="800000"/>
              <a:headEnd/>
              <a:tailEnd/>
            </a:ln>
          </p:spPr>
        </p:cxnSp>
        <p:sp>
          <p:nvSpPr>
            <p:cNvPr id="16" name="Rectangle 15"/>
            <p:cNvSpPr>
              <a:spLocks noChangeArrowheads="1"/>
            </p:cNvSpPr>
            <p:nvPr/>
          </p:nvSpPr>
          <p:spPr bwMode="auto">
            <a:xfrm>
              <a:off x="2768603" y="4278314"/>
              <a:ext cx="2954336" cy="33496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a:lstStyle>
            <a:p>
              <a:pPr eaLnBrk="0" hangingPunct="0">
                <a:defRPr/>
              </a:pPr>
              <a:r>
                <a:rPr lang="en-US" altLang="ja-JP" sz="1600" dirty="0" err="1">
                  <a:solidFill>
                    <a:schemeClr val="tx1"/>
                  </a:solidFill>
                </a:rPr>
                <a:t>ActiveDocument</a:t>
              </a:r>
              <a:endParaRPr lang="en-US" altLang="ja-JP" sz="1600" dirty="0">
                <a:solidFill>
                  <a:schemeClr val="tx1"/>
                </a:solidFill>
              </a:endParaRPr>
            </a:p>
          </p:txBody>
        </p:sp>
        <p:sp>
          <p:nvSpPr>
            <p:cNvPr id="17" name="Rectangle 16"/>
            <p:cNvSpPr>
              <a:spLocks noChangeArrowheads="1"/>
            </p:cNvSpPr>
            <p:nvPr/>
          </p:nvSpPr>
          <p:spPr bwMode="auto">
            <a:xfrm>
              <a:off x="2384428" y="3819526"/>
              <a:ext cx="2952749" cy="334963"/>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wrap="none" tIns="91440" bIns="91440" anchor="ctr"/>
            <a:ls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a:lstStyle>
            <a:p>
              <a:pPr eaLnBrk="0" hangingPunct="0">
                <a:defRPr/>
              </a:pPr>
              <a:r>
                <a:rPr lang="en-US" altLang="ja-JP" sz="1600" dirty="0">
                  <a:solidFill>
                    <a:schemeClr val="tx1"/>
                  </a:solidFill>
                </a:rPr>
                <a:t>Application</a:t>
              </a:r>
            </a:p>
          </p:txBody>
        </p:sp>
        <p:cxnSp>
          <p:nvCxnSpPr>
            <p:cNvPr id="7176" name="AutoShape 20"/>
            <p:cNvCxnSpPr>
              <a:cxnSpLocks noChangeShapeType="1"/>
            </p:cNvCxnSpPr>
            <p:nvPr/>
          </p:nvCxnSpPr>
          <p:spPr bwMode="auto">
            <a:xfrm rot="16200000" flipH="1">
              <a:off x="2528936" y="4162247"/>
              <a:ext cx="245967" cy="231776"/>
            </a:xfrm>
            <a:prstGeom prst="bentConnector2">
              <a:avLst/>
            </a:prstGeom>
            <a:noFill/>
            <a:ln w="25400">
              <a:solidFill>
                <a:schemeClr val="tx1"/>
              </a:solidFill>
              <a:miter lim="800000"/>
              <a:headEnd/>
              <a:tailEnd/>
            </a:ln>
          </p:spPr>
        </p:cxnSp>
        <p:sp>
          <p:nvSpPr>
            <p:cNvPr id="19" name="Rectangle 18"/>
            <p:cNvSpPr>
              <a:spLocks noChangeArrowheads="1"/>
            </p:cNvSpPr>
            <p:nvPr/>
          </p:nvSpPr>
          <p:spPr bwMode="auto">
            <a:xfrm>
              <a:off x="3175002" y="5140325"/>
              <a:ext cx="2954336" cy="334963"/>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a:lstStyle>
            <a:p>
              <a:pPr eaLnBrk="0" hangingPunct="0">
                <a:defRPr/>
              </a:pPr>
              <a:r>
                <a:rPr lang="en-US" altLang="ja-JP" sz="1600" dirty="0">
                  <a:solidFill>
                    <a:schemeClr val="tx1"/>
                  </a:solidFill>
                </a:rPr>
                <a:t>Selection</a:t>
              </a:r>
            </a:p>
          </p:txBody>
        </p:sp>
        <p:cxnSp>
          <p:nvCxnSpPr>
            <p:cNvPr id="7178" name="AutoShape 15"/>
            <p:cNvCxnSpPr>
              <a:cxnSpLocks noChangeShapeType="1"/>
            </p:cNvCxnSpPr>
            <p:nvPr/>
          </p:nvCxnSpPr>
          <p:spPr bwMode="auto">
            <a:xfrm rot="16200000" flipH="1">
              <a:off x="3336165" y="5482547"/>
              <a:ext cx="245967" cy="231776"/>
            </a:xfrm>
            <a:prstGeom prst="bentConnector2">
              <a:avLst/>
            </a:prstGeom>
            <a:noFill/>
            <a:ln w="25400">
              <a:solidFill>
                <a:schemeClr val="tx1"/>
              </a:solidFill>
              <a:miter lim="800000"/>
              <a:headEnd/>
              <a:tailEnd/>
            </a:ln>
          </p:spPr>
        </p:cxnSp>
        <p:sp>
          <p:nvSpPr>
            <p:cNvPr id="7179" name="Rectangle 20"/>
            <p:cNvSpPr>
              <a:spLocks noChangeArrowheads="1"/>
            </p:cNvSpPr>
            <p:nvPr/>
          </p:nvSpPr>
          <p:spPr bwMode="auto">
            <a:xfrm>
              <a:off x="3176591" y="4697080"/>
              <a:ext cx="2952763" cy="334833"/>
            </a:xfrm>
            <a:prstGeom prst="rect">
              <a:avLst/>
            </a:prstGeom>
            <a:gradFill rotWithShape="1">
              <a:gsLst>
                <a:gs pos="0">
                  <a:srgbClr val="765E2F"/>
                </a:gs>
                <a:gs pos="50000">
                  <a:srgbClr val="FFCC66"/>
                </a:gs>
                <a:gs pos="100000">
                  <a:srgbClr val="765E2F"/>
                </a:gs>
              </a:gsLst>
              <a:lin ang="5400000" scaled="1"/>
            </a:gradFill>
            <a:ln w="12700">
              <a:solidFill>
                <a:schemeClr val="tx1"/>
              </a:solidFill>
              <a:miter lim="800000"/>
              <a:headEnd/>
              <a:tailEnd/>
            </a:ln>
          </p:spPr>
          <p:txBody>
            <a:bodyPr wrap="none" tIns="91440" bIns="91440" anchor="ctr"/>
            <a:lstStyle/>
            <a:p>
              <a:pPr eaLnBrk="0" hangingPunct="0"/>
              <a:r>
                <a:rPr lang="en-US" altLang="ja-JP" sz="1600">
                  <a:solidFill>
                    <a:schemeClr val="tx1"/>
                  </a:solidFill>
                </a:rPr>
                <a:t>Elements</a:t>
              </a:r>
            </a:p>
          </p:txBody>
        </p:sp>
        <p:cxnSp>
          <p:nvCxnSpPr>
            <p:cNvPr id="7180" name="AutoShape 15"/>
            <p:cNvCxnSpPr>
              <a:cxnSpLocks noChangeShapeType="1"/>
            </p:cNvCxnSpPr>
            <p:nvPr/>
          </p:nvCxnSpPr>
          <p:spPr bwMode="auto">
            <a:xfrm rot="16200000" flipH="1">
              <a:off x="2937720" y="4625625"/>
              <a:ext cx="245967" cy="231776"/>
            </a:xfrm>
            <a:prstGeom prst="bentConnector2">
              <a:avLst/>
            </a:prstGeom>
            <a:noFill/>
            <a:ln w="25400">
              <a:solidFill>
                <a:schemeClr val="tx1"/>
              </a:solidFill>
              <a:miter lim="800000"/>
              <a:headEnd/>
              <a:tailEnd/>
            </a:ln>
          </p:spPr>
        </p:cxnSp>
        <p:sp>
          <p:nvSpPr>
            <p:cNvPr id="23" name="Rectangle 22"/>
            <p:cNvSpPr>
              <a:spLocks noChangeArrowheads="1"/>
            </p:cNvSpPr>
            <p:nvPr/>
          </p:nvSpPr>
          <p:spPr bwMode="auto">
            <a:xfrm>
              <a:off x="1976440" y="3379789"/>
              <a:ext cx="2952749" cy="33496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wrap="none" tIns="91440" bIns="91440" anchor="ctr"/>
            <a:ls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a:lstStyle>
            <a:p>
              <a:pPr eaLnBrk="0" hangingPunct="0">
                <a:defRPr/>
              </a:pPr>
              <a:r>
                <a:rPr lang="en-US" altLang="ja-JP" sz="1600" dirty="0" err="1" smtClean="0">
                  <a:solidFill>
                    <a:schemeClr val="tx1"/>
                  </a:solidFill>
                </a:rPr>
                <a:t>ExternalCommandData</a:t>
              </a:r>
              <a:endParaRPr lang="en-US" altLang="ja-JP" sz="1600" dirty="0">
                <a:solidFill>
                  <a:schemeClr val="tx1"/>
                </a:solidFill>
              </a:endParaRPr>
            </a:p>
          </p:txBody>
        </p:sp>
        <p:cxnSp>
          <p:nvCxnSpPr>
            <p:cNvPr id="7182" name="AutoShape 20"/>
            <p:cNvCxnSpPr>
              <a:cxnSpLocks noChangeShapeType="1"/>
            </p:cNvCxnSpPr>
            <p:nvPr/>
          </p:nvCxnSpPr>
          <p:spPr bwMode="auto">
            <a:xfrm rot="16200000" flipH="1">
              <a:off x="2145554" y="3721847"/>
              <a:ext cx="245967" cy="231776"/>
            </a:xfrm>
            <a:prstGeom prst="bentConnector2">
              <a:avLst/>
            </a:prstGeom>
            <a:noFill/>
            <a:ln w="25400">
              <a:solidFill>
                <a:schemeClr val="tx1"/>
              </a:solidFill>
              <a:miter lim="800000"/>
              <a:headEnd/>
              <a:tailEnd/>
            </a:ln>
          </p:spPr>
        </p:cxnSp>
        <p:sp>
          <p:nvSpPr>
            <p:cNvPr id="7183" name="Rectangle 24"/>
            <p:cNvSpPr>
              <a:spLocks noChangeArrowheads="1"/>
            </p:cNvSpPr>
            <p:nvPr/>
          </p:nvSpPr>
          <p:spPr bwMode="auto">
            <a:xfrm>
              <a:off x="3557575" y="5569080"/>
              <a:ext cx="2952763" cy="334833"/>
            </a:xfrm>
            <a:prstGeom prst="rect">
              <a:avLst/>
            </a:prstGeom>
            <a:gradFill rotWithShape="1">
              <a:gsLst>
                <a:gs pos="0">
                  <a:srgbClr val="765E2F"/>
                </a:gs>
                <a:gs pos="50000">
                  <a:srgbClr val="FFCC66"/>
                </a:gs>
                <a:gs pos="100000">
                  <a:srgbClr val="765E2F"/>
                </a:gs>
              </a:gsLst>
              <a:lin ang="5400000" scaled="1"/>
            </a:gradFill>
            <a:ln w="12700">
              <a:solidFill>
                <a:schemeClr val="tx1"/>
              </a:solidFill>
              <a:miter lim="800000"/>
              <a:headEnd/>
              <a:tailEnd/>
            </a:ln>
          </p:spPr>
          <p:txBody>
            <a:bodyPr wrap="none" tIns="91440" bIns="91440" anchor="ctr"/>
            <a:lstStyle/>
            <a:p>
              <a:pPr eaLnBrk="0" hangingPunct="0"/>
              <a:r>
                <a:rPr lang="en-US" altLang="ja-JP" sz="1600">
                  <a:solidFill>
                    <a:schemeClr val="tx1"/>
                  </a:solidFill>
                </a:rPr>
                <a:t>Elements</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Accessing Revit Elements</a:t>
            </a:r>
          </a:p>
        </p:txBody>
      </p:sp>
      <p:sp>
        <p:nvSpPr>
          <p:cNvPr id="30723" name="Rectangle 3"/>
          <p:cNvSpPr>
            <a:spLocks noGrp="1" noChangeArrowheads="1"/>
          </p:cNvSpPr>
          <p:nvPr>
            <p:ph idx="1"/>
          </p:nvPr>
        </p:nvSpPr>
        <p:spPr>
          <a:xfrm>
            <a:off x="311150" y="1076325"/>
            <a:ext cx="8340725" cy="5160963"/>
          </a:xfrm>
        </p:spPr>
        <p:txBody>
          <a:bodyPr vert="horz" wrap="square" numCol="1" anchor="t" anchorCtr="0" compatLnSpc="1">
            <a:prstTxWarp prst="textNoShape">
              <a:avLst/>
            </a:prstTxWarp>
          </a:bodyPr>
          <a:lstStyle/>
          <a:p>
            <a:pPr marL="0" indent="0" eaLnBrk="1" hangingPunct="1">
              <a:buFontTx/>
              <a:buNone/>
            </a:pPr>
            <a:r>
              <a:rPr lang="en-US" smtClean="0">
                <a:cs typeface="Arial" charset="0"/>
              </a:rPr>
              <a:t>Two “Elements” return in different form		</a:t>
            </a:r>
            <a:endParaRPr lang="en-US" smtClean="0">
              <a:cs typeface="Arial" charset="0"/>
              <a:sym typeface="Wingdings" pitchFamily="2" charset="2"/>
            </a:endParaRPr>
          </a:p>
          <a:p>
            <a:pPr marL="342900" lvl="1" indent="-228600" eaLnBrk="1" hangingPunct="1"/>
            <a:r>
              <a:rPr lang="en-GB" smtClean="0">
                <a:cs typeface="Arial" charset="0"/>
                <a:sym typeface="Wingdings" pitchFamily="2" charset="2"/>
              </a:rPr>
              <a:t>Document.Selection.Elements </a:t>
            </a:r>
          </a:p>
          <a:p>
            <a:pPr marL="625475" lvl="2" indent="-228600" eaLnBrk="1" hangingPunct="1"/>
            <a:r>
              <a:rPr lang="en-GB" smtClean="0">
                <a:cs typeface="Arial" charset="0"/>
                <a:sym typeface="Wingdings" pitchFamily="2" charset="2"/>
              </a:rPr>
              <a:t>Returns ElementSet</a:t>
            </a:r>
          </a:p>
          <a:p>
            <a:pPr marL="625475" lvl="2" indent="-228600" eaLnBrk="1" hangingPunct="1"/>
            <a:r>
              <a:rPr lang="en-GB" smtClean="0">
                <a:cs typeface="Arial" charset="0"/>
                <a:sym typeface="Wingdings" pitchFamily="2" charset="2"/>
              </a:rPr>
              <a:t>We can use ForEach (or foreach), Size, Contains test</a:t>
            </a:r>
          </a:p>
          <a:p>
            <a:pPr marL="342900" lvl="1" indent="-228600" eaLnBrk="1" hangingPunct="1">
              <a:buFont typeface="Wingdings" pitchFamily="2" charset="2"/>
              <a:buNone/>
            </a:pPr>
            <a:endParaRPr lang="en-GB" b="1" smtClean="0">
              <a:latin typeface="Courier New" pitchFamily="49" charset="0"/>
              <a:cs typeface="Arial" charset="0"/>
            </a:endParaRPr>
          </a:p>
          <a:p>
            <a:pPr marL="342900" lvl="1" indent="-228600" eaLnBrk="1" hangingPunct="1"/>
            <a:r>
              <a:rPr lang="en-GB" smtClean="0">
                <a:cs typeface="Arial" charset="0"/>
              </a:rPr>
              <a:t>Document.Elements</a:t>
            </a:r>
          </a:p>
          <a:p>
            <a:pPr marL="625475" lvl="2" indent="-228600" eaLnBrk="1" hangingPunct="1"/>
            <a:r>
              <a:rPr lang="en-GB" smtClean="0">
                <a:cs typeface="Arial" charset="0"/>
              </a:rPr>
              <a:t>Returns ElementIterator</a:t>
            </a:r>
          </a:p>
          <a:p>
            <a:pPr marL="625475" lvl="2" indent="-228600" eaLnBrk="1" hangingPunct="1"/>
            <a:r>
              <a:rPr lang="en-GB" smtClean="0">
                <a:cs typeface="Arial" charset="0"/>
              </a:rPr>
              <a:t>We go through iterator.MoveNext() and iterator.Current()</a:t>
            </a:r>
          </a:p>
          <a:p>
            <a:pPr marL="625475" lvl="2" indent="-228600" eaLnBrk="1" hangingPunct="1"/>
            <a:r>
              <a:rPr lang="en-GB" smtClean="0">
                <a:cs typeface="Arial" charset="0"/>
              </a:rPr>
              <a:t>(We often put in the ElementSet for easier manipulation)</a:t>
            </a:r>
          </a:p>
          <a:p>
            <a:pPr marL="625475" lvl="2" indent="-228600" eaLnBrk="1" hangingPunct="1"/>
            <a:r>
              <a:rPr lang="en-GB" smtClean="0">
                <a:solidFill>
                  <a:srgbClr val="006699"/>
                </a:solidFill>
                <a:cs typeface="Arial" charset="0"/>
              </a:rPr>
              <a:t>This is the one we want to take a look today </a:t>
            </a:r>
          </a:p>
          <a:p>
            <a:pPr marL="625475" lvl="2" indent="-228600" eaLnBrk="1" hangingPunct="1"/>
            <a:endParaRPr lang="en-GB" smtClean="0">
              <a:cs typeface="Arial" charset="0"/>
            </a:endParaRPr>
          </a:p>
          <a:p>
            <a:pPr marL="342900" lvl="1" indent="-228600" eaLnBrk="1" hangingPunct="1">
              <a:buFont typeface="Wingdings" pitchFamily="2" charset="2"/>
              <a:buNone/>
            </a:pPr>
            <a:endParaRPr lang="en-GB" smtClean="0">
              <a:cs typeface="Arial" charset="0"/>
            </a:endParaRPr>
          </a:p>
          <a:p>
            <a:pPr marL="0" indent="0" eaLnBrk="1" hangingPunct="1">
              <a:buFont typeface="Arial" charset="0"/>
              <a:buNone/>
            </a:pPr>
            <a:endParaRPr lang="en-US" smtClean="0">
              <a:cs typeface="Arial" charset="0"/>
            </a:endParaRPr>
          </a:p>
          <a:p>
            <a:pPr lvl="3" eaLnBrk="1" hangingPunct="1">
              <a:buFont typeface="Wingdings" pitchFamily="2" charset="2"/>
              <a:buNone/>
            </a:pPr>
            <a:endParaRPr lang="en-US" smtClean="0">
              <a:cs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Identifying Revit Elements</a:t>
            </a:r>
          </a:p>
        </p:txBody>
      </p:sp>
      <p:sp>
        <p:nvSpPr>
          <p:cNvPr id="8195" name="Rectangle 3"/>
          <p:cNvSpPr>
            <a:spLocks noGrp="1" noChangeArrowheads="1"/>
          </p:cNvSpPr>
          <p:nvPr>
            <p:ph idx="1"/>
          </p:nvPr>
        </p:nvSpPr>
        <p:spPr>
          <a:xfrm>
            <a:off x="311150" y="1076325"/>
            <a:ext cx="8340725" cy="5160963"/>
          </a:xfrm>
        </p:spPr>
        <p:txBody>
          <a:bodyPr vert="horz" wrap="square" numCol="1" anchor="t" anchorCtr="0" compatLnSpc="1">
            <a:prstTxWarp prst="textNoShape">
              <a:avLst/>
            </a:prstTxWarp>
          </a:bodyPr>
          <a:lstStyle/>
          <a:p>
            <a:pPr marL="0" indent="0" eaLnBrk="1" hangingPunct="1">
              <a:buFontTx/>
              <a:buNone/>
            </a:pPr>
            <a:r>
              <a:rPr lang="en-US" smtClean="0">
                <a:cs typeface="Arial" charset="0"/>
              </a:rPr>
              <a:t>Identifying Revit elements can be brain twisting </a:t>
            </a:r>
          </a:p>
          <a:p>
            <a:pPr marL="0" indent="0" eaLnBrk="1" hangingPunct="1">
              <a:buFontTx/>
              <a:buNone/>
            </a:pPr>
            <a:endParaRPr lang="en-US" smtClean="0">
              <a:cs typeface="Arial" charset="0"/>
            </a:endParaRPr>
          </a:p>
          <a:p>
            <a:pPr marL="0" indent="0" eaLnBrk="1" hangingPunct="1">
              <a:buFontTx/>
              <a:buNone/>
            </a:pPr>
            <a:r>
              <a:rPr lang="en-US" smtClean="0">
                <a:cs typeface="Arial" charset="0"/>
              </a:rPr>
              <a:t>Normally, we can determine objects by object types or classes </a:t>
            </a:r>
          </a:p>
          <a:p>
            <a:pPr marL="0" indent="0" eaLnBrk="1" hangingPunct="1">
              <a:buFontTx/>
              <a:buNone/>
            </a:pPr>
            <a:endParaRPr lang="en-US" smtClean="0">
              <a:cs typeface="Arial" charset="0"/>
            </a:endParaRPr>
          </a:p>
          <a:p>
            <a:pPr marL="0" indent="0" eaLnBrk="1" hangingPunct="1">
              <a:buFontTx/>
              <a:buNone/>
            </a:pPr>
            <a:r>
              <a:rPr lang="en-US" smtClean="0">
                <a:cs typeface="Arial" charset="0"/>
              </a:rPr>
              <a:t>Does this apply to Revit?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r>
              <a:rPr lang="en-GB" smtClean="0">
                <a:cs typeface="Arial" charset="0"/>
              </a:rPr>
              <a:t>Revit Object Model</a:t>
            </a:r>
          </a:p>
        </p:txBody>
      </p:sp>
      <p:sp>
        <p:nvSpPr>
          <p:cNvPr id="9219" name="Rectangle 3"/>
          <p:cNvSpPr>
            <a:spLocks noGrp="1" noChangeArrowheads="1"/>
          </p:cNvSpPr>
          <p:nvPr>
            <p:ph idx="1"/>
          </p:nvPr>
        </p:nvSpPr>
        <p:spPr>
          <a:xfrm>
            <a:off x="311150" y="1076325"/>
            <a:ext cx="8340725" cy="5160963"/>
          </a:xfrm>
        </p:spPr>
        <p:txBody>
          <a:bodyPr vert="horz" wrap="square" numCol="1" anchor="t" anchorCtr="0" compatLnSpc="1">
            <a:prstTxWarp prst="textNoShape">
              <a:avLst/>
            </a:prstTxWarp>
          </a:bodyPr>
          <a:lstStyle/>
          <a:p>
            <a:pPr marL="0" indent="0" eaLnBrk="1" hangingPunct="1">
              <a:buFontTx/>
              <a:buNone/>
            </a:pPr>
            <a:endParaRPr lang="en-GB" smtClean="0">
              <a:cs typeface="Arial" charset="0"/>
            </a:endParaRPr>
          </a:p>
        </p:txBody>
      </p:sp>
      <p:pic>
        <p:nvPicPr>
          <p:cNvPr id="10244" name="Picture 4" descr="Revit API Diagram"/>
          <p:cNvPicPr>
            <a:picLocks noChangeAspect="1" noChangeArrowheads="1"/>
          </p:cNvPicPr>
          <p:nvPr/>
        </p:nvPicPr>
        <p:blipFill>
          <a:blip r:embed="rId3"/>
          <a:srcRect/>
          <a:stretch>
            <a:fillRect/>
          </a:stretch>
        </p:blipFill>
        <p:spPr bwMode="auto">
          <a:xfrm>
            <a:off x="311150" y="138113"/>
            <a:ext cx="8451850" cy="62150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11150" y="287338"/>
            <a:ext cx="8329613" cy="588962"/>
          </a:xfrm>
          <a:noFill/>
          <a:ln>
            <a:miter lim="800000"/>
            <a:headEnd/>
            <a:tailEnd/>
          </a:ln>
        </p:spPr>
        <p:txBody>
          <a:bodyPr vert="horz" wrap="square" numCol="1" anchor="t" anchorCtr="0" compatLnSpc="1">
            <a:prstTxWarp prst="textNoShape">
              <a:avLst/>
            </a:prstTxWarp>
          </a:bodyPr>
          <a:lstStyle/>
          <a:p>
            <a:pPr eaLnBrk="1" hangingPunct="1"/>
            <a:endParaRPr lang="en-GB" smtClean="0">
              <a:cs typeface="Arial" charset="0"/>
            </a:endParaRPr>
          </a:p>
        </p:txBody>
      </p:sp>
      <p:sp>
        <p:nvSpPr>
          <p:cNvPr id="9219" name="Rectangle 3"/>
          <p:cNvSpPr>
            <a:spLocks noGrp="1" noChangeArrowheads="1"/>
          </p:cNvSpPr>
          <p:nvPr>
            <p:ph idx="1"/>
          </p:nvPr>
        </p:nvSpPr>
        <p:spPr>
          <a:xfrm>
            <a:off x="311150" y="1076325"/>
            <a:ext cx="8340725" cy="5160963"/>
          </a:xfrm>
        </p:spPr>
        <p:txBody>
          <a:bodyPr vert="horz" wrap="square" numCol="1" anchor="t" anchorCtr="0" compatLnSpc="1">
            <a:prstTxWarp prst="textNoShape">
              <a:avLst/>
            </a:prstTxWarp>
          </a:bodyPr>
          <a:lstStyle/>
          <a:p>
            <a:pPr marL="0" indent="0" eaLnBrk="1" hangingPunct="1">
              <a:buFontTx/>
              <a:buNone/>
            </a:pPr>
            <a:endParaRPr lang="en-GB" smtClean="0">
              <a:cs typeface="Arial" charset="0"/>
            </a:endParaRPr>
          </a:p>
        </p:txBody>
      </p:sp>
      <p:pic>
        <p:nvPicPr>
          <p:cNvPr id="11268" name="Picture 4" descr="class hierarchy elements 2 w title.PNG"/>
          <p:cNvPicPr>
            <a:picLocks noChangeAspect="1" noChangeArrowheads="1"/>
          </p:cNvPicPr>
          <p:nvPr/>
        </p:nvPicPr>
        <p:blipFill>
          <a:blip r:embed="rId3"/>
          <a:srcRect/>
          <a:stretch>
            <a:fillRect/>
          </a:stretch>
        </p:blipFill>
        <p:spPr bwMode="auto">
          <a:xfrm>
            <a:off x="817563" y="142875"/>
            <a:ext cx="3989387" cy="6570663"/>
          </a:xfrm>
          <a:prstGeom prst="rect">
            <a:avLst/>
          </a:prstGeom>
          <a:noFill/>
          <a:ln w="9525">
            <a:noFill/>
            <a:miter lim="800000"/>
            <a:headEnd/>
            <a:tailEnd/>
          </a:ln>
        </p:spPr>
      </p:pic>
      <p:pic>
        <p:nvPicPr>
          <p:cNvPr id="11269" name="Picture 5" descr="class hierarchy symbols.PNG"/>
          <p:cNvPicPr>
            <a:picLocks noChangeAspect="1" noChangeArrowheads="1"/>
          </p:cNvPicPr>
          <p:nvPr/>
        </p:nvPicPr>
        <p:blipFill>
          <a:blip r:embed="rId4"/>
          <a:srcRect/>
          <a:stretch>
            <a:fillRect/>
          </a:stretch>
        </p:blipFill>
        <p:spPr bwMode="auto">
          <a:xfrm>
            <a:off x="5214938" y="138113"/>
            <a:ext cx="2581275" cy="58626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12971</TotalTime>
  <Words>2542</Words>
  <PresentationFormat>On-screen Show (4:3)</PresentationFormat>
  <Paragraphs>729</Paragraphs>
  <Slides>35</Slides>
  <Notes>34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Wingdings</vt:lpstr>
      <vt:lpstr>Courier New</vt:lpstr>
      <vt:lpstr>ＭＳ Ｐゴシック</vt:lpstr>
      <vt:lpstr>Lucida Console</vt:lpstr>
      <vt:lpstr>Text Slide</vt:lpstr>
      <vt:lpstr>A Closer Look at the Database with Revit API</vt:lpstr>
      <vt:lpstr>About the Speaker:</vt:lpstr>
      <vt:lpstr>Goal and Motivation</vt:lpstr>
      <vt:lpstr>Agenda</vt:lpstr>
      <vt:lpstr>Element list in Revit</vt:lpstr>
      <vt:lpstr>Accessing Revit Elements</vt:lpstr>
      <vt:lpstr>Identifying Revit Elements</vt:lpstr>
      <vt:lpstr>Revit Object Model</vt:lpstr>
      <vt:lpstr>Slide 9</vt:lpstr>
      <vt:lpstr>Subset of Object Model</vt:lpstr>
      <vt:lpstr>Subset of Object Model</vt:lpstr>
      <vt:lpstr>Revit Database Structure </vt:lpstr>
      <vt:lpstr>RvtMgdDbg – “Snoop” Tools</vt:lpstr>
      <vt:lpstr>RvtMgdDbg Demo</vt:lpstr>
      <vt:lpstr>Closer Look at Element List  Element classes </vt:lpstr>
      <vt:lpstr>Closer Look at Element List  Raw Data </vt:lpstr>
      <vt:lpstr>Closer Look at Element List  Obsession…</vt:lpstr>
      <vt:lpstr>Closer Look at Element List  Elements vs Symbols </vt:lpstr>
      <vt:lpstr>Closer Look at Element List  Element types and category </vt:lpstr>
      <vt:lpstr>Families and Types</vt:lpstr>
      <vt:lpstr>Closer Look at Element List  Element  vs. Symbol</vt:lpstr>
      <vt:lpstr>Identifying Revit Elements</vt:lpstr>
      <vt:lpstr>Component Families and Types</vt:lpstr>
      <vt:lpstr>System Families and Types</vt:lpstr>
      <vt:lpstr>Accessing Family Types</vt:lpstr>
      <vt:lpstr>Instances </vt:lpstr>
      <vt:lpstr>Parameters</vt:lpstr>
      <vt:lpstr>Snoop Parameters</vt:lpstr>
      <vt:lpstr>Geometry</vt:lpstr>
      <vt:lpstr>Test Framework</vt:lpstr>
      <vt:lpstr>Other Resources </vt:lpstr>
      <vt:lpstr>Summary </vt:lpstr>
      <vt:lpstr>Acknowledgement</vt:lpstr>
      <vt:lpstr> </vt:lpstr>
      <vt:lpstr>Slide 35</vt:lpstr>
    </vt:vector>
  </TitlesOfParts>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 Structure 2008 API</dc:title>
  <dc:subject>Revit Structure 2008 API</dc:subject>
  <dc:creator>Jeremy Tammik</dc:creator>
  <cp:lastModifiedBy>tammikj</cp:lastModifiedBy>
  <cp:revision>1037</cp:revision>
  <dcterms:modified xsi:type="dcterms:W3CDTF">2008-02-21T08:28:58Z</dcterms:modified>
</cp:coreProperties>
</file>