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32"/>
  </p:notesMasterIdLst>
  <p:handoutMasterIdLst>
    <p:handoutMasterId r:id="rId133"/>
  </p:handoutMasterIdLst>
  <p:sldIdLst>
    <p:sldId id="427" r:id="rId2"/>
    <p:sldId id="375" r:id="rId3"/>
    <p:sldId id="263" r:id="rId4"/>
    <p:sldId id="264" r:id="rId5"/>
    <p:sldId id="265" r:id="rId6"/>
    <p:sldId id="266" r:id="rId7"/>
    <p:sldId id="267" r:id="rId8"/>
    <p:sldId id="268" r:id="rId9"/>
    <p:sldId id="269" r:id="rId10"/>
    <p:sldId id="270" r:id="rId11"/>
    <p:sldId id="271" r:id="rId12"/>
    <p:sldId id="274" r:id="rId13"/>
    <p:sldId id="272" r:id="rId14"/>
    <p:sldId id="273" r:id="rId15"/>
    <p:sldId id="275" r:id="rId16"/>
    <p:sldId id="276" r:id="rId17"/>
    <p:sldId id="279" r:id="rId18"/>
    <p:sldId id="277" r:id="rId19"/>
    <p:sldId id="363" r:id="rId20"/>
    <p:sldId id="278" r:id="rId21"/>
    <p:sldId id="370" r:id="rId22"/>
    <p:sldId id="280" r:id="rId23"/>
    <p:sldId id="281" r:id="rId24"/>
    <p:sldId id="282" r:id="rId25"/>
    <p:sldId id="283" r:id="rId26"/>
    <p:sldId id="426" r:id="rId27"/>
    <p:sldId id="372" r:id="rId28"/>
    <p:sldId id="373" r:id="rId29"/>
    <p:sldId id="374" r:id="rId30"/>
    <p:sldId id="434" r:id="rId31"/>
    <p:sldId id="435" r:id="rId32"/>
    <p:sldId id="284" r:id="rId33"/>
    <p:sldId id="285" r:id="rId34"/>
    <p:sldId id="286" r:id="rId35"/>
    <p:sldId id="287" r:id="rId36"/>
    <p:sldId id="365" r:id="rId37"/>
    <p:sldId id="288" r:id="rId38"/>
    <p:sldId id="428" r:id="rId39"/>
    <p:sldId id="377" r:id="rId40"/>
    <p:sldId id="289" r:id="rId41"/>
    <p:sldId id="290" r:id="rId42"/>
    <p:sldId id="294" r:id="rId43"/>
    <p:sldId id="295" r:id="rId44"/>
    <p:sldId id="291" r:id="rId45"/>
    <p:sldId id="292" r:id="rId46"/>
    <p:sldId id="293" r:id="rId47"/>
    <p:sldId id="296" r:id="rId48"/>
    <p:sldId id="297" r:id="rId49"/>
    <p:sldId id="412" r:id="rId50"/>
    <p:sldId id="410" r:id="rId51"/>
    <p:sldId id="413" r:id="rId52"/>
    <p:sldId id="415" r:id="rId53"/>
    <p:sldId id="414" r:id="rId54"/>
    <p:sldId id="298" r:id="rId55"/>
    <p:sldId id="299" r:id="rId56"/>
    <p:sldId id="300" r:id="rId57"/>
    <p:sldId id="301" r:id="rId58"/>
    <p:sldId id="302" r:id="rId59"/>
    <p:sldId id="303" r:id="rId60"/>
    <p:sldId id="304" r:id="rId61"/>
    <p:sldId id="305" r:id="rId62"/>
    <p:sldId id="306" r:id="rId63"/>
    <p:sldId id="307" r:id="rId64"/>
    <p:sldId id="368" r:id="rId65"/>
    <p:sldId id="376"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437" r:id="rId84"/>
    <p:sldId id="326" r:id="rId85"/>
    <p:sldId id="327" r:id="rId86"/>
    <p:sldId id="328" r:id="rId87"/>
    <p:sldId id="329" r:id="rId88"/>
    <p:sldId id="330" r:id="rId89"/>
    <p:sldId id="331" r:id="rId90"/>
    <p:sldId id="369"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66" r:id="rId108"/>
    <p:sldId id="367" r:id="rId109"/>
    <p:sldId id="349" r:id="rId110"/>
    <p:sldId id="350" r:id="rId111"/>
    <p:sldId id="351" r:id="rId112"/>
    <p:sldId id="352" r:id="rId113"/>
    <p:sldId id="378" r:id="rId114"/>
    <p:sldId id="421" r:id="rId115"/>
    <p:sldId id="422" r:id="rId116"/>
    <p:sldId id="423" r:id="rId117"/>
    <p:sldId id="424" r:id="rId118"/>
    <p:sldId id="425" r:id="rId119"/>
    <p:sldId id="402" r:id="rId120"/>
    <p:sldId id="403" r:id="rId121"/>
    <p:sldId id="404" r:id="rId122"/>
    <p:sldId id="405" r:id="rId123"/>
    <p:sldId id="406" r:id="rId124"/>
    <p:sldId id="407" r:id="rId125"/>
    <p:sldId id="408" r:id="rId126"/>
    <p:sldId id="409" r:id="rId127"/>
    <p:sldId id="359" r:id="rId128"/>
    <p:sldId id="360" r:id="rId129"/>
    <p:sldId id="362" r:id="rId130"/>
    <p:sldId id="438" r:id="rId131"/>
  </p:sldIdLst>
  <p:sldSz cx="13003213" cy="9756775"/>
  <p:notesSz cx="6858000" cy="9144000"/>
  <p:defaultTextStyle>
    <a:defPPr>
      <a:defRPr lang="en-US"/>
    </a:defPPr>
    <a:lvl1pPr marL="0" algn="l" defTabSz="1300390" rtl="0" eaLnBrk="1" latinLnBrk="0" hangingPunct="1">
      <a:defRPr sz="2600" kern="1200">
        <a:solidFill>
          <a:schemeClr val="tx1"/>
        </a:solidFill>
        <a:latin typeface="+mn-lt"/>
        <a:ea typeface="+mn-ea"/>
        <a:cs typeface="+mn-cs"/>
      </a:defRPr>
    </a:lvl1pPr>
    <a:lvl2pPr marL="650196" algn="l" defTabSz="1300390" rtl="0" eaLnBrk="1" latinLnBrk="0" hangingPunct="1">
      <a:defRPr sz="2600" kern="1200">
        <a:solidFill>
          <a:schemeClr val="tx1"/>
        </a:solidFill>
        <a:latin typeface="+mn-lt"/>
        <a:ea typeface="+mn-ea"/>
        <a:cs typeface="+mn-cs"/>
      </a:defRPr>
    </a:lvl2pPr>
    <a:lvl3pPr marL="1300390" algn="l" defTabSz="1300390" rtl="0" eaLnBrk="1" latinLnBrk="0" hangingPunct="1">
      <a:defRPr sz="2600" kern="1200">
        <a:solidFill>
          <a:schemeClr val="tx1"/>
        </a:solidFill>
        <a:latin typeface="+mn-lt"/>
        <a:ea typeface="+mn-ea"/>
        <a:cs typeface="+mn-cs"/>
      </a:defRPr>
    </a:lvl3pPr>
    <a:lvl4pPr marL="1950586" algn="l" defTabSz="1300390" rtl="0" eaLnBrk="1" latinLnBrk="0" hangingPunct="1">
      <a:defRPr sz="2600" kern="1200">
        <a:solidFill>
          <a:schemeClr val="tx1"/>
        </a:solidFill>
        <a:latin typeface="+mn-lt"/>
        <a:ea typeface="+mn-ea"/>
        <a:cs typeface="+mn-cs"/>
      </a:defRPr>
    </a:lvl4pPr>
    <a:lvl5pPr marL="2600782" algn="l" defTabSz="1300390" rtl="0" eaLnBrk="1" latinLnBrk="0" hangingPunct="1">
      <a:defRPr sz="2600" kern="1200">
        <a:solidFill>
          <a:schemeClr val="tx1"/>
        </a:solidFill>
        <a:latin typeface="+mn-lt"/>
        <a:ea typeface="+mn-ea"/>
        <a:cs typeface="+mn-cs"/>
      </a:defRPr>
    </a:lvl5pPr>
    <a:lvl6pPr marL="3250978" algn="l" defTabSz="1300390" rtl="0" eaLnBrk="1" latinLnBrk="0" hangingPunct="1">
      <a:defRPr sz="2600" kern="1200">
        <a:solidFill>
          <a:schemeClr val="tx1"/>
        </a:solidFill>
        <a:latin typeface="+mn-lt"/>
        <a:ea typeface="+mn-ea"/>
        <a:cs typeface="+mn-cs"/>
      </a:defRPr>
    </a:lvl6pPr>
    <a:lvl7pPr marL="3901173" algn="l" defTabSz="1300390" rtl="0" eaLnBrk="1" latinLnBrk="0" hangingPunct="1">
      <a:defRPr sz="2600" kern="1200">
        <a:solidFill>
          <a:schemeClr val="tx1"/>
        </a:solidFill>
        <a:latin typeface="+mn-lt"/>
        <a:ea typeface="+mn-ea"/>
        <a:cs typeface="+mn-cs"/>
      </a:defRPr>
    </a:lvl7pPr>
    <a:lvl8pPr marL="4551369" algn="l" defTabSz="1300390" rtl="0" eaLnBrk="1" latinLnBrk="0" hangingPunct="1">
      <a:defRPr sz="2600" kern="1200">
        <a:solidFill>
          <a:schemeClr val="tx1"/>
        </a:solidFill>
        <a:latin typeface="+mn-lt"/>
        <a:ea typeface="+mn-ea"/>
        <a:cs typeface="+mn-cs"/>
      </a:defRPr>
    </a:lvl8pPr>
    <a:lvl9pPr marL="5201563" algn="l" defTabSz="130039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a:srgbClr val="C0C0C0"/>
    <a:srgbClr val="DDDDDD"/>
    <a:srgbClr val="B2B2B2"/>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74468" autoAdjust="0"/>
  </p:normalViewPr>
  <p:slideViewPr>
    <p:cSldViewPr snapToObjects="1">
      <p:cViewPr varScale="1">
        <p:scale>
          <a:sx n="35" d="100"/>
          <a:sy n="35" d="100"/>
        </p:scale>
        <p:origin x="-420" y="-96"/>
      </p:cViewPr>
      <p:guideLst>
        <p:guide orient="horz" pos="3073"/>
        <p:guide pos="4096"/>
      </p:guideLst>
    </p:cSldViewPr>
  </p:slideViewPr>
  <p:outlineViewPr>
    <p:cViewPr>
      <p:scale>
        <a:sx n="33" d="100"/>
        <a:sy n="33" d="100"/>
      </p:scale>
      <p:origin x="0" y="45024"/>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8" d="100"/>
          <a:sy n="98" d="100"/>
        </p:scale>
        <p:origin x="-2556" y="-114"/>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D23590-DF55-4AE9-8EC9-EE3E95167B4A}" type="datetimeFigureOut">
              <a:rPr lang="en-US" smtClean="0"/>
              <a:pPr/>
              <a:t>2009-01-29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Revit Programming Introduction</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A987DF-2A1D-45C4-8EDA-8E112167FF15}" type="slidenum">
              <a:rPr lang="en-GB" smtClean="0"/>
              <a:pPr/>
              <a:t>‹#›</a:t>
            </a:fld>
            <a:endParaRPr lang="en-GB"/>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97483-41CE-47F9-8EF2-FCDEAE320FFA}" type="datetimeFigureOut">
              <a:rPr lang="en-US" smtClean="0"/>
              <a:pPr/>
              <a:t>2009-01-29</a:t>
            </a:fld>
            <a:endParaRPr lang="en-US"/>
          </a:p>
        </p:txBody>
      </p:sp>
      <p:sp>
        <p:nvSpPr>
          <p:cNvPr id="4" name="Slide Image Placeholder 3"/>
          <p:cNvSpPr>
            <a:spLocks noGrp="1" noRot="1" noChangeAspect="1"/>
          </p:cNvSpPr>
          <p:nvPr>
            <p:ph type="sldImg" idx="2"/>
          </p:nvPr>
        </p:nvSpPr>
        <p:spPr>
          <a:xfrm>
            <a:off x="1144588" y="685800"/>
            <a:ext cx="4568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Revit Programming Introduction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E5043-F1D3-4DBB-BE5C-D1DA0412B1F9}"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1300390" rtl="0" eaLnBrk="1" latinLnBrk="0" hangingPunct="1">
      <a:defRPr sz="1700" kern="1200">
        <a:solidFill>
          <a:schemeClr val="tx1"/>
        </a:solidFill>
        <a:latin typeface="+mn-lt"/>
        <a:ea typeface="+mn-ea"/>
        <a:cs typeface="+mn-cs"/>
      </a:defRPr>
    </a:lvl1pPr>
    <a:lvl2pPr marL="650196" algn="l" defTabSz="1300390" rtl="0" eaLnBrk="1" latinLnBrk="0" hangingPunct="1">
      <a:defRPr sz="1700" kern="1200">
        <a:solidFill>
          <a:schemeClr val="tx1"/>
        </a:solidFill>
        <a:latin typeface="+mn-lt"/>
        <a:ea typeface="+mn-ea"/>
        <a:cs typeface="+mn-cs"/>
      </a:defRPr>
    </a:lvl2pPr>
    <a:lvl3pPr marL="1300390" algn="l" defTabSz="1300390" rtl="0" eaLnBrk="1" latinLnBrk="0" hangingPunct="1">
      <a:defRPr sz="1700" kern="1200">
        <a:solidFill>
          <a:schemeClr val="tx1"/>
        </a:solidFill>
        <a:latin typeface="+mn-lt"/>
        <a:ea typeface="+mn-ea"/>
        <a:cs typeface="+mn-cs"/>
      </a:defRPr>
    </a:lvl3pPr>
    <a:lvl4pPr marL="1950586" algn="l" defTabSz="1300390" rtl="0" eaLnBrk="1" latinLnBrk="0" hangingPunct="1">
      <a:defRPr sz="1700" kern="1200">
        <a:solidFill>
          <a:schemeClr val="tx1"/>
        </a:solidFill>
        <a:latin typeface="+mn-lt"/>
        <a:ea typeface="+mn-ea"/>
        <a:cs typeface="+mn-cs"/>
      </a:defRPr>
    </a:lvl4pPr>
    <a:lvl5pPr marL="2600782" algn="l" defTabSz="1300390" rtl="0" eaLnBrk="1" latinLnBrk="0" hangingPunct="1">
      <a:defRPr sz="1700" kern="1200">
        <a:solidFill>
          <a:schemeClr val="tx1"/>
        </a:solidFill>
        <a:latin typeface="+mn-lt"/>
        <a:ea typeface="+mn-ea"/>
        <a:cs typeface="+mn-cs"/>
      </a:defRPr>
    </a:lvl5pPr>
    <a:lvl6pPr marL="3250978" algn="l" defTabSz="1300390" rtl="0" eaLnBrk="1" latinLnBrk="0" hangingPunct="1">
      <a:defRPr sz="1700" kern="1200">
        <a:solidFill>
          <a:schemeClr val="tx1"/>
        </a:solidFill>
        <a:latin typeface="+mn-lt"/>
        <a:ea typeface="+mn-ea"/>
        <a:cs typeface="+mn-cs"/>
      </a:defRPr>
    </a:lvl6pPr>
    <a:lvl7pPr marL="3901173" algn="l" defTabSz="1300390" rtl="0" eaLnBrk="1" latinLnBrk="0" hangingPunct="1">
      <a:defRPr sz="1700" kern="1200">
        <a:solidFill>
          <a:schemeClr val="tx1"/>
        </a:solidFill>
        <a:latin typeface="+mn-lt"/>
        <a:ea typeface="+mn-ea"/>
        <a:cs typeface="+mn-cs"/>
      </a:defRPr>
    </a:lvl7pPr>
    <a:lvl8pPr marL="4551369" algn="l" defTabSz="1300390" rtl="0" eaLnBrk="1" latinLnBrk="0" hangingPunct="1">
      <a:defRPr sz="1700" kern="1200">
        <a:solidFill>
          <a:schemeClr val="tx1"/>
        </a:solidFill>
        <a:latin typeface="+mn-lt"/>
        <a:ea typeface="+mn-ea"/>
        <a:cs typeface="+mn-cs"/>
      </a:defRPr>
    </a:lvl8pPr>
    <a:lvl9pPr marL="5201563" algn="l" defTabSz="130039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4FED0540-2AFE-466A-AE5D-22704371DD47}" type="slidenum">
              <a:rPr lang="en-US" smtClean="0"/>
              <a:pPr>
                <a:defRPr/>
              </a:pPr>
              <a:t>1</a:t>
            </a:fld>
            <a:endParaRPr lang="en-US" smtClean="0"/>
          </a:p>
        </p:txBody>
      </p:sp>
      <p:sp>
        <p:nvSpPr>
          <p:cNvPr id="16387" name="Rectangle 2"/>
          <p:cNvSpPr>
            <a:spLocks noGrp="1" noRot="1" noChangeAspect="1" noChangeArrowheads="1" noTextEdit="1"/>
          </p:cNvSpPr>
          <p:nvPr>
            <p:ph type="sldImg"/>
          </p:nvPr>
        </p:nvSpPr>
        <p:spPr>
          <a:xfrm>
            <a:off x="1692275" y="685800"/>
            <a:ext cx="3568700" cy="2678113"/>
          </a:xfrm>
          <a:ln/>
        </p:spPr>
      </p:sp>
      <p:sp>
        <p:nvSpPr>
          <p:cNvPr id="16388"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5CE5B937-B79E-4B71-A006-CA9C7CF9C484}" type="slidenum">
              <a:rPr lang="en-US" smtClean="0"/>
              <a:pPr/>
              <a:t>10</a:t>
            </a:fld>
            <a:endParaRPr lang="en-US" dirty="0" smtClean="0"/>
          </a:p>
        </p:txBody>
      </p:sp>
      <p:sp>
        <p:nvSpPr>
          <p:cNvPr id="163843" name="Rectangle 2"/>
          <p:cNvSpPr>
            <a:spLocks noGrp="1" noRot="1" noChangeAspect="1" noChangeArrowheads="1" noTextEdit="1"/>
          </p:cNvSpPr>
          <p:nvPr>
            <p:ph type="sldImg"/>
          </p:nvPr>
        </p:nvSpPr>
        <p:spPr>
          <a:xfrm>
            <a:off x="1692275" y="685800"/>
            <a:ext cx="3567113" cy="2676525"/>
          </a:xfrm>
          <a:ln/>
        </p:spPr>
      </p:sp>
      <p:sp>
        <p:nvSpPr>
          <p:cNvPr id="163844"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latin typeface="+mn-lt"/>
                <a:ea typeface="+mn-ea"/>
                <a:cs typeface="+mn-cs"/>
              </a:rPr>
              <a:t>That concludes the introduction. Now let us start looking at real development issues and take our first steps up to a simple “Hello World” example.</a:t>
            </a:r>
          </a:p>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latin typeface="+mn-lt"/>
                <a:ea typeface="+mn-ea"/>
                <a:cs typeface="+mn-cs"/>
              </a:rPr>
              <a:t>The accompanying labs demonstrate the concepts discussed. They can also be used for self-learning, and as a reference to answer the most common Revit API beginner’s questions.</a:t>
            </a:r>
            <a:endParaRPr lang="en-GB" sz="1700" kern="1200" dirty="0" smtClean="0">
              <a:solidFill>
                <a:schemeClr val="tx1"/>
              </a:solidFill>
              <a:latin typeface="+mn-lt"/>
              <a:ea typeface="+mn-ea"/>
              <a:cs typeface="+mn-c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CB2D989B-7618-45F4-B2A9-4E751D8C369E}" type="slidenum">
              <a:rPr lang="en-US" smtClean="0"/>
              <a:pPr/>
              <a:t>101</a:t>
            </a:fld>
            <a:endParaRPr lang="en-US" smtClean="0"/>
          </a:p>
        </p:txBody>
      </p:sp>
      <p:sp>
        <p:nvSpPr>
          <p:cNvPr id="237571" name="Rectangle 2"/>
          <p:cNvSpPr>
            <a:spLocks noGrp="1" noRot="1" noChangeAspect="1" noChangeArrowheads="1" noTextEdit="1"/>
          </p:cNvSpPr>
          <p:nvPr>
            <p:ph type="sldImg"/>
          </p:nvPr>
        </p:nvSpPr>
        <p:spPr>
          <a:xfrm>
            <a:off x="1144588" y="685800"/>
            <a:ext cx="4568825" cy="3429000"/>
          </a:xfrm>
          <a:ln/>
        </p:spPr>
      </p:sp>
      <p:sp>
        <p:nvSpPr>
          <p:cNvPr id="237572"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We retrieve the door id and the updated fire rating value from the Excel file, get the door element from Revit, get its shared parameter and update its value.</a:t>
            </a:r>
            <a:endParaRPr lang="en-GB" sz="1700" kern="1200">
              <a:solidFill>
                <a:schemeClr val="tx1"/>
              </a:solidFill>
              <a:latin typeface="+mn-lt"/>
              <a:ea typeface="+mn-ea"/>
              <a:cs typeface="+mn-c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D8175992-4B2B-439F-AE4C-E9CAD1C44C7A}" type="slidenum">
              <a:rPr lang="en-US" smtClean="0"/>
              <a:pPr/>
              <a:t>102</a:t>
            </a:fld>
            <a:endParaRPr lang="en-US" smtClean="0"/>
          </a:p>
        </p:txBody>
      </p:sp>
      <p:sp>
        <p:nvSpPr>
          <p:cNvPr id="238595" name="Rectangle 2"/>
          <p:cNvSpPr>
            <a:spLocks noGrp="1" noRot="1" noChangeAspect="1" noChangeArrowheads="1" noTextEdit="1"/>
          </p:cNvSpPr>
          <p:nvPr>
            <p:ph type="sldImg"/>
          </p:nvPr>
        </p:nvSpPr>
        <p:spPr>
          <a:xfrm>
            <a:off x="1144588" y="685800"/>
            <a:ext cx="4568825" cy="3429000"/>
          </a:xfrm>
          <a:ln/>
        </p:spPr>
      </p:sp>
      <p:sp>
        <p:nvSpPr>
          <p:cNvPr id="238596"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4624F7AC-FFFC-4DC1-85C8-CC86A2932EAA}" type="slidenum">
              <a:rPr lang="en-US" smtClean="0"/>
              <a:pPr/>
              <a:t>103</a:t>
            </a:fld>
            <a:endParaRPr lang="en-US" smtClean="0"/>
          </a:p>
        </p:txBody>
      </p:sp>
      <p:sp>
        <p:nvSpPr>
          <p:cNvPr id="239619" name="Rectangle 2"/>
          <p:cNvSpPr>
            <a:spLocks noGrp="1" noRot="1" noChangeAspect="1" noChangeArrowheads="1" noTextEdit="1"/>
          </p:cNvSpPr>
          <p:nvPr>
            <p:ph type="sldImg"/>
          </p:nvPr>
        </p:nvSpPr>
        <p:spPr>
          <a:xfrm>
            <a:off x="1692275" y="685800"/>
            <a:ext cx="3567113" cy="2676525"/>
          </a:xfrm>
          <a:ln/>
        </p:spPr>
      </p:sp>
      <p:sp>
        <p:nvSpPr>
          <p:cNvPr id="239620"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Revit provides full access to the element geometry. The geometrical objects used are transient. They are generated on the fly by the API or an application and used to query or define element properties.</a:t>
            </a:r>
            <a:r>
              <a:rPr lang="en-GB" sz="1700" kern="1200" baseline="0" smtClean="0">
                <a:solidFill>
                  <a:schemeClr val="tx1"/>
                </a:solidFill>
                <a:latin typeface="+mn-lt"/>
                <a:ea typeface="+mn-ea"/>
                <a:cs typeface="+mn-cs"/>
              </a:rPr>
              <a:t> </a:t>
            </a:r>
            <a:r>
              <a:rPr lang="en-US" sz="1700" kern="1200" smtClean="0">
                <a:solidFill>
                  <a:schemeClr val="tx1"/>
                </a:solidFill>
                <a:latin typeface="+mn-lt"/>
                <a:ea typeface="+mn-ea"/>
                <a:cs typeface="+mn-cs"/>
              </a:rPr>
              <a:t>They live in a separate namespace Autodesk.Revit.Geometry.</a:t>
            </a:r>
            <a:endParaRPr lang="en-GB" sz="1700" kern="1200" smtClean="0">
              <a:solidFill>
                <a:schemeClr val="tx1"/>
              </a:solidFill>
              <a:latin typeface="+mn-lt"/>
              <a:ea typeface="+mn-ea"/>
              <a:cs typeface="+mn-cs"/>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0E946CBA-E460-4823-8E91-1B30EB6D088B}" type="slidenum">
              <a:rPr lang="en-US" smtClean="0"/>
              <a:pPr/>
              <a:t>104</a:t>
            </a:fld>
            <a:endParaRPr lang="en-US" smtClean="0"/>
          </a:p>
        </p:txBody>
      </p:sp>
      <p:sp>
        <p:nvSpPr>
          <p:cNvPr id="240643" name="Rectangle 2"/>
          <p:cNvSpPr>
            <a:spLocks noGrp="1" noRot="1" noChangeAspect="1" noChangeArrowheads="1" noTextEdit="1"/>
          </p:cNvSpPr>
          <p:nvPr>
            <p:ph type="sldImg"/>
          </p:nvPr>
        </p:nvSpPr>
        <p:spPr>
          <a:xfrm>
            <a:off x="1144588" y="685800"/>
            <a:ext cx="4568825" cy="3429000"/>
          </a:xfrm>
          <a:ln/>
        </p:spPr>
      </p:sp>
      <p:sp>
        <p:nvSpPr>
          <p:cNvPr id="240644"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593EAEA3-7B01-40AB-A1A0-AB3CBFD803E2}" type="slidenum">
              <a:rPr lang="en-US" smtClean="0"/>
              <a:pPr/>
              <a:t>105</a:t>
            </a:fld>
            <a:endParaRPr lang="en-US" smtClean="0"/>
          </a:p>
        </p:txBody>
      </p:sp>
      <p:sp>
        <p:nvSpPr>
          <p:cNvPr id="241667" name="Rectangle 2"/>
          <p:cNvSpPr>
            <a:spLocks noGrp="1" noRot="1" noChangeAspect="1" noChangeArrowheads="1" noTextEdit="1"/>
          </p:cNvSpPr>
          <p:nvPr>
            <p:ph type="sldImg"/>
          </p:nvPr>
        </p:nvSpPr>
        <p:spPr>
          <a:xfrm>
            <a:off x="1144588" y="685800"/>
            <a:ext cx="4568825" cy="3429000"/>
          </a:xfrm>
          <a:ln/>
        </p:spPr>
      </p:sp>
      <p:sp>
        <p:nvSpPr>
          <p:cNvPr id="241668" name="Rectangle 3"/>
          <p:cNvSpPr>
            <a:spLocks noGrp="1" noChangeArrowheads="1"/>
          </p:cNvSpPr>
          <p:nvPr>
            <p:ph type="body" idx="1"/>
          </p:nvPr>
        </p:nvSpPr>
        <p:spPr>
          <a:xfrm>
            <a:off x="913772" y="4343716"/>
            <a:ext cx="5030456" cy="4113855"/>
          </a:xfrm>
          <a:noFill/>
          <a:ln/>
        </p:spPr>
        <p:txBody>
          <a:bodyPr/>
          <a:lstStyle/>
          <a:p>
            <a:pPr eaLnBrk="1" hangingPunct="1"/>
            <a:r>
              <a:rPr lang="en-US" sz="1700" kern="1200" smtClean="0">
                <a:solidFill>
                  <a:schemeClr val="tx1"/>
                </a:solidFill>
                <a:latin typeface="+mn-lt"/>
                <a:ea typeface="+mn-ea"/>
                <a:cs typeface="+mn-cs"/>
              </a:rPr>
              <a:t>Each element may have geometery associated with it. The element geometry is returned by its Geometry method, which takes an argument specifying the required detail level: Coarse, Medium, or Fine. Here is code from the ElementViewer sample queriying each element in the selection set for its geometry and passing it into a drawing routine.</a:t>
            </a:r>
            <a:endParaRPr lang="en-GB"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46313D54-A256-4290-A3AB-7DB4A9E5ADC8}" type="slidenum">
              <a:rPr lang="en-US" smtClean="0"/>
              <a:pPr/>
              <a:t>106</a:t>
            </a:fld>
            <a:endParaRPr lang="en-US" smtClean="0"/>
          </a:p>
        </p:txBody>
      </p:sp>
      <p:sp>
        <p:nvSpPr>
          <p:cNvPr id="242691" name="Rectangle 2"/>
          <p:cNvSpPr>
            <a:spLocks noGrp="1" noRot="1" noChangeAspect="1" noChangeArrowheads="1" noTextEdit="1"/>
          </p:cNvSpPr>
          <p:nvPr>
            <p:ph type="sldImg"/>
          </p:nvPr>
        </p:nvSpPr>
        <p:spPr>
          <a:xfrm>
            <a:off x="1144588" y="685800"/>
            <a:ext cx="4568825" cy="3429000"/>
          </a:xfrm>
          <a:ln/>
        </p:spPr>
      </p:sp>
      <p:sp>
        <p:nvSpPr>
          <p:cNvPr id="242692" name="Rectangle 3"/>
          <p:cNvSpPr>
            <a:spLocks noGrp="1" noChangeArrowheads="1"/>
          </p:cNvSpPr>
          <p:nvPr>
            <p:ph type="body" idx="1"/>
          </p:nvPr>
        </p:nvSpPr>
        <p:spPr>
          <a:xfrm>
            <a:off x="913772" y="4343716"/>
            <a:ext cx="5030456" cy="4113855"/>
          </a:xfrm>
          <a:noFill/>
          <a:ln/>
        </p:spPr>
        <p:txBody>
          <a:bodyPr/>
          <a:lstStyle/>
          <a:p>
            <a:pPr eaLnBrk="1" hangingPunct="1"/>
            <a:r>
              <a:rPr lang="en-US" smtClean="0"/>
              <a:t>Iterate over the element geometry, which in turn is a Geometry.Element instance containing curve, instance, mesh and solid objects which in turn are broken down into line segments for the viewer. For more details, please refer to the SDK sample source code.</a:t>
            </a:r>
            <a:endParaRPr lang="en-GB"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D3966559-B780-4661-94F7-E6E2EE505EB3}" type="slidenum">
              <a:rPr lang="en-US" smtClean="0"/>
              <a:pPr/>
              <a:t>107</a:t>
            </a:fld>
            <a:endParaRPr lang="en-US" smtClean="0"/>
          </a:p>
        </p:txBody>
      </p:sp>
      <p:sp>
        <p:nvSpPr>
          <p:cNvPr id="248835" name="Rectangle 2"/>
          <p:cNvSpPr>
            <a:spLocks noGrp="1" noRot="1" noChangeAspect="1" noChangeArrowheads="1" noTextEdit="1"/>
          </p:cNvSpPr>
          <p:nvPr>
            <p:ph type="sldImg"/>
          </p:nvPr>
        </p:nvSpPr>
        <p:spPr>
          <a:xfrm>
            <a:off x="1144588" y="685800"/>
            <a:ext cx="4568825" cy="3429000"/>
          </a:xfrm>
          <a:ln/>
        </p:spPr>
      </p:sp>
      <p:sp>
        <p:nvSpPr>
          <p:cNvPr id="248836" name="Rectangle 3"/>
          <p:cNvSpPr>
            <a:spLocks noGrp="1" noChangeArrowheads="1"/>
          </p:cNvSpPr>
          <p:nvPr>
            <p:ph type="body" idx="1"/>
          </p:nvPr>
        </p:nvSpPr>
        <p:spPr>
          <a:xfrm>
            <a:off x="913772" y="4343716"/>
            <a:ext cx="5030456" cy="4113855"/>
          </a:xfrm>
          <a:noFill/>
          <a:ln/>
        </p:spPr>
        <p:txBody>
          <a:bodyPr/>
          <a:lstStyle/>
          <a:p>
            <a:pPr eaLnBrk="1" hangingPunct="1"/>
            <a:r>
              <a:rPr lang="en-US" smtClean="0"/>
              <a:t>Rooms also have geometry associated with them.</a:t>
            </a:r>
            <a:r>
              <a:rPr lang="en-US" baseline="0" smtClean="0"/>
              <a:t> In this case, the geometry is the 2D room boundary lines. This is demonstrated by Lab 5-3. </a:t>
            </a:r>
            <a:r>
              <a:rPr lang="en-GB" smtClean="0"/>
              <a:t>In order to explore lab 5-3, create four walls and a room. The room id, name and number as well as the geometrical coordinates of its boundary lines are displayed. RoomViewer displays the room boundary graphically in its own embedded viewer.</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76D031BA-6A80-4E67-882A-07B21EF2A954}" type="slidenum">
              <a:rPr lang="en-US" smtClean="0"/>
              <a:pPr/>
              <a:t>108</a:t>
            </a:fld>
            <a:endParaRPr lang="en-US" smtClean="0"/>
          </a:p>
        </p:txBody>
      </p:sp>
      <p:sp>
        <p:nvSpPr>
          <p:cNvPr id="249859" name="Rectangle 2"/>
          <p:cNvSpPr>
            <a:spLocks noGrp="1" noRot="1" noChangeAspect="1" noChangeArrowheads="1" noTextEdit="1"/>
          </p:cNvSpPr>
          <p:nvPr>
            <p:ph type="sldImg"/>
          </p:nvPr>
        </p:nvSpPr>
        <p:spPr>
          <a:xfrm>
            <a:off x="1144588" y="685800"/>
            <a:ext cx="4568825" cy="3429000"/>
          </a:xfrm>
          <a:ln/>
        </p:spPr>
      </p:sp>
      <p:sp>
        <p:nvSpPr>
          <p:cNvPr id="249860" name="Rectangle 3"/>
          <p:cNvSpPr>
            <a:spLocks noGrp="1" noChangeArrowheads="1"/>
          </p:cNvSpPr>
          <p:nvPr>
            <p:ph type="body" idx="1"/>
          </p:nvPr>
        </p:nvSpPr>
        <p:spPr>
          <a:xfrm>
            <a:off x="913772" y="4343716"/>
            <a:ext cx="5030456" cy="4113855"/>
          </a:xfrm>
          <a:noFill/>
          <a:ln/>
        </p:spPr>
        <p:txBody>
          <a:bodyPr/>
          <a:lstStyle/>
          <a:p>
            <a:pPr eaLnBrk="1" hangingPunct="1"/>
            <a:r>
              <a:rPr lang="en-US" sz="1700" kern="1200" smtClean="0">
                <a:solidFill>
                  <a:schemeClr val="tx1"/>
                </a:solidFill>
                <a:latin typeface="+mn-lt"/>
                <a:ea typeface="+mn-ea"/>
                <a:cs typeface="+mn-cs"/>
              </a:rPr>
              <a:t>The room boundary is accessible through the property Boundary, which returns a </a:t>
            </a:r>
            <a:r>
              <a:rPr lang="en-GB" sz="1700" kern="1200" smtClean="0">
                <a:solidFill>
                  <a:schemeClr val="tx1"/>
                </a:solidFill>
                <a:latin typeface="+mn-lt"/>
                <a:ea typeface="+mn-ea"/>
                <a:cs typeface="+mn-cs"/>
              </a:rPr>
              <a:t>BoundarySegmentArrayArray, i.e. a collection of arrays of boundary segments. Each array of boundary segments is one boundary, and each boundary segment has a curve, which can be a line or an arc, for instance.</a:t>
            </a:r>
            <a:endParaRPr lang="en-GB"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A7D73030-2F8F-4B31-A118-605B418F695C}" type="slidenum">
              <a:rPr lang="en-US" smtClean="0"/>
              <a:pPr/>
              <a:t>109</a:t>
            </a:fld>
            <a:endParaRPr lang="en-US" smtClean="0"/>
          </a:p>
        </p:txBody>
      </p:sp>
      <p:sp>
        <p:nvSpPr>
          <p:cNvPr id="244739" name="Rectangle 2"/>
          <p:cNvSpPr>
            <a:spLocks noGrp="1" noRot="1" noChangeAspect="1" noChangeArrowheads="1" noTextEdit="1"/>
          </p:cNvSpPr>
          <p:nvPr>
            <p:ph type="sldImg"/>
          </p:nvPr>
        </p:nvSpPr>
        <p:spPr>
          <a:xfrm>
            <a:off x="1144588" y="685800"/>
            <a:ext cx="4568825" cy="3429000"/>
          </a:xfrm>
          <a:ln/>
        </p:spPr>
      </p:sp>
      <p:sp>
        <p:nvSpPr>
          <p:cNvPr id="244740" name="Rectangle 3"/>
          <p:cNvSpPr>
            <a:spLocks noGrp="1" noChangeArrowheads="1"/>
          </p:cNvSpPr>
          <p:nvPr>
            <p:ph type="body" idx="1"/>
          </p:nvPr>
        </p:nvSpPr>
        <p:spPr>
          <a:xfrm>
            <a:off x="913772" y="4343716"/>
            <a:ext cx="5030456" cy="4113855"/>
          </a:xfrm>
          <a:noFill/>
          <a:ln/>
        </p:spPr>
        <p:txBody>
          <a:bodyPr/>
          <a:lstStyle/>
          <a:p>
            <a:pPr eaLnBrk="1" hangingPunct="1"/>
            <a:endParaRPr lang="fr-FR"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FB917B4C-B6F3-4927-AF2C-6C9DEA86408D}" type="slidenum">
              <a:rPr lang="en-US" smtClean="0"/>
              <a:pPr/>
              <a:t>110</a:t>
            </a:fld>
            <a:endParaRPr lang="en-US" smtClean="0"/>
          </a:p>
        </p:txBody>
      </p:sp>
      <p:sp>
        <p:nvSpPr>
          <p:cNvPr id="245763" name="Rectangle 2"/>
          <p:cNvSpPr>
            <a:spLocks noGrp="1" noRot="1" noChangeAspect="1" noChangeArrowheads="1" noTextEdit="1"/>
          </p:cNvSpPr>
          <p:nvPr>
            <p:ph type="sldImg"/>
          </p:nvPr>
        </p:nvSpPr>
        <p:spPr>
          <a:xfrm>
            <a:off x="1144588" y="685800"/>
            <a:ext cx="4568825" cy="3429000"/>
          </a:xfrm>
          <a:ln/>
        </p:spPr>
      </p:sp>
      <p:sp>
        <p:nvSpPr>
          <p:cNvPr id="245764"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Determining all the groups and group types in the model is a standard element iteration, checking for the System.Type Group or GroupType. This is demonstrated by Lab 5-1. Before running Lab 5-1, create at least one model group. Pick Edit &gt; Group &gt; Create Group or use the GP shortcut, then add some model elements such as walls and floors.</a:t>
            </a:r>
            <a:endParaRPr lang="en-GB" sz="1700" kern="1200">
              <a:solidFill>
                <a:schemeClr val="tx1"/>
              </a:solidFill>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352E5ECF-761D-4E06-8D88-D835B9626A97}" type="slidenum">
              <a:rPr lang="en-US" smtClean="0"/>
              <a:pPr/>
              <a:t>11</a:t>
            </a:fld>
            <a:endParaRPr lang="en-US" dirty="0" smtClean="0"/>
          </a:p>
        </p:txBody>
      </p:sp>
      <p:sp>
        <p:nvSpPr>
          <p:cNvPr id="164867" name="Rectangle 2"/>
          <p:cNvSpPr>
            <a:spLocks noGrp="1" noRot="1" noChangeAspect="1" noChangeArrowheads="1" noTextEdit="1"/>
          </p:cNvSpPr>
          <p:nvPr>
            <p:ph type="sldImg"/>
          </p:nvPr>
        </p:nvSpPr>
        <p:spPr>
          <a:xfrm>
            <a:off x="1144588" y="685800"/>
            <a:ext cx="4568825" cy="3429000"/>
          </a:xfrm>
          <a:ln/>
        </p:spPr>
      </p:sp>
      <p:sp>
        <p:nvSpPr>
          <p:cNvPr id="164868" name="Rectangle 3"/>
          <p:cNvSpPr>
            <a:spLocks noGrp="1" noChangeArrowheads="1"/>
          </p:cNvSpPr>
          <p:nvPr>
            <p:ph type="body" idx="1"/>
          </p:nvPr>
        </p:nvSpPr>
        <p:spPr>
          <a:xfrm>
            <a:off x="913772" y="4343716"/>
            <a:ext cx="5030456" cy="4113855"/>
          </a:xfrm>
          <a:noFill/>
          <a:ln/>
        </p:spPr>
        <p:txBody>
          <a:bodyPr/>
          <a:lstStyle/>
          <a:p>
            <a:pPr eaLnBrk="1" hangingPunct="1"/>
            <a:r>
              <a:rPr lang="fr-FR" dirty="0" smtClean="0"/>
              <a:t>The </a:t>
            </a:r>
            <a:r>
              <a:rPr lang="en-GB" noProof="0" dirty="0" smtClean="0"/>
              <a:t>recommended</a:t>
            </a:r>
            <a:r>
              <a:rPr lang="fr-FR" dirty="0" smtClean="0"/>
              <a:t> </a:t>
            </a:r>
            <a:r>
              <a:rPr lang="fr-FR" dirty="0" err="1" smtClean="0"/>
              <a:t>development</a:t>
            </a:r>
            <a:r>
              <a:rPr lang="fr-FR" smtClean="0"/>
              <a:t> environment is Microsoft Visual Studio 2005 and C# or VB.NET. Actually, in the getting started document, it says "</a:t>
            </a:r>
            <a:r>
              <a:rPr lang="en-US" smtClean="0"/>
              <a:t>The Autodesk Revit API requires the Microsoft .NET Framework v2.0 and Microsoft Developer Studio 2005." More detailed setup information is provided there. </a:t>
            </a:r>
            <a:r>
              <a:rPr lang="fr-FR" smtClean="0"/>
              <a:t>Other languages can be used, of course, since the .NET framework is language independent. A Revit application consists of one or more .NET assemblies implementing a certain interface. To make it known to Revit, some information needs to be added to Revit.ini. In this section, we will look at the topics listed above in more detail. These commands defined by Lab 1 are simple 'hello world' style commands to ensure that the development environment and Revit.ini is correctly set up, and to examine the external command input and output.</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3582A6D1-7E04-479E-96B6-0B570F4BE815}" type="slidenum">
              <a:rPr lang="en-US" smtClean="0"/>
              <a:pPr/>
              <a:t>111</a:t>
            </a:fld>
            <a:endParaRPr lang="en-US" smtClean="0"/>
          </a:p>
        </p:txBody>
      </p:sp>
      <p:sp>
        <p:nvSpPr>
          <p:cNvPr id="246787" name="Rectangle 2"/>
          <p:cNvSpPr>
            <a:spLocks noGrp="1" noRot="1" noChangeAspect="1" noChangeArrowheads="1" noTextEdit="1"/>
          </p:cNvSpPr>
          <p:nvPr>
            <p:ph type="sldImg"/>
          </p:nvPr>
        </p:nvSpPr>
        <p:spPr>
          <a:xfrm>
            <a:off x="1144588" y="685800"/>
            <a:ext cx="4568825" cy="3429000"/>
          </a:xfrm>
          <a:ln/>
        </p:spPr>
      </p:sp>
      <p:sp>
        <p:nvSpPr>
          <p:cNvPr id="246788" name="Rectangle 3"/>
          <p:cNvSpPr>
            <a:spLocks noGrp="1" noChangeArrowheads="1"/>
          </p:cNvSpPr>
          <p:nvPr>
            <p:ph type="body" idx="1"/>
          </p:nvPr>
        </p:nvSpPr>
        <p:spPr>
          <a:xfrm>
            <a:off x="913772" y="4343716"/>
            <a:ext cx="5030456" cy="4113855"/>
          </a:xfrm>
          <a:noFill/>
          <a:ln/>
        </p:spPr>
        <p:txBody>
          <a:bodyPr/>
          <a:lstStyle/>
          <a:p>
            <a:pPr eaLnBrk="1" hangingPunct="1"/>
            <a:endParaRPr lang="fr-FR"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32AC2869-EFA0-4944-81E7-8A8504F64229}" type="slidenum">
              <a:rPr lang="en-US" smtClean="0"/>
              <a:pPr/>
              <a:t>112</a:t>
            </a:fld>
            <a:endParaRPr lang="en-US" smtClean="0"/>
          </a:p>
        </p:txBody>
      </p:sp>
      <p:sp>
        <p:nvSpPr>
          <p:cNvPr id="247811" name="Rectangle 2"/>
          <p:cNvSpPr>
            <a:spLocks noGrp="1" noRot="1" noChangeAspect="1" noChangeArrowheads="1" noTextEdit="1"/>
          </p:cNvSpPr>
          <p:nvPr>
            <p:ph type="sldImg"/>
          </p:nvPr>
        </p:nvSpPr>
        <p:spPr>
          <a:xfrm>
            <a:off x="1144588" y="685800"/>
            <a:ext cx="4568825" cy="3429000"/>
          </a:xfrm>
          <a:ln/>
        </p:spPr>
      </p:sp>
      <p:sp>
        <p:nvSpPr>
          <p:cNvPr id="247812"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Swapping the group type of a group is achieved by setting its GroupType property. This is demonstrated in Lab 5-2. Before running Lab 5-2, create at least one model group. Pick Edit &gt; Group &gt; Create Group or use the GP shortcut, then add some model elements such as walls and floors. Then, select an element before running the command.</a:t>
            </a:r>
            <a:endParaRPr lang="en-GB" sz="1700" kern="1200">
              <a:solidFill>
                <a:schemeClr val="tx1"/>
              </a:solidFill>
              <a:latin typeface="+mn-lt"/>
              <a:ea typeface="+mn-ea"/>
              <a:cs typeface="+mn-c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7D5CE58D-31D5-4197-B36D-4562EE98A85D}" type="slidenum">
              <a:rPr lang="en-US" smtClean="0"/>
              <a:pPr/>
              <a:t>113</a:t>
            </a:fld>
            <a:endParaRPr lang="en-US" smtClean="0"/>
          </a:p>
        </p:txBody>
      </p:sp>
      <p:sp>
        <p:nvSpPr>
          <p:cNvPr id="253955" name="Rectangle 2"/>
          <p:cNvSpPr>
            <a:spLocks noGrp="1" noRot="1" noChangeAspect="1" noChangeArrowheads="1" noTextEdit="1"/>
          </p:cNvSpPr>
          <p:nvPr>
            <p:ph type="sldImg"/>
          </p:nvPr>
        </p:nvSpPr>
        <p:spPr>
          <a:xfrm>
            <a:off x="1692275" y="685800"/>
            <a:ext cx="3567113" cy="2676525"/>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mtClean="0"/>
              <a:t>They are pretty similar to each other. The former is a single file but the latter is well structured.</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122</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3C27B437-3597-42DE-BE17-EF9231B86CF7}" type="slidenum">
              <a:rPr lang="en-US" smtClean="0"/>
              <a:pPr/>
              <a:t>127</a:t>
            </a:fld>
            <a:endParaRPr lang="en-US" smtClean="0"/>
          </a:p>
        </p:txBody>
      </p:sp>
      <p:sp>
        <p:nvSpPr>
          <p:cNvPr id="293891" name="Rectangle 2"/>
          <p:cNvSpPr>
            <a:spLocks noGrp="1" noRot="1" noChangeAspect="1" noChangeArrowheads="1" noTextEdit="1"/>
          </p:cNvSpPr>
          <p:nvPr>
            <p:ph type="sldImg"/>
          </p:nvPr>
        </p:nvSpPr>
        <p:spPr>
          <a:xfrm>
            <a:off x="1692275" y="685800"/>
            <a:ext cx="3567113" cy="2676525"/>
          </a:xfrm>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128</a:t>
            </a:fld>
            <a:endParaRPr lang="en-US" smtClean="0"/>
          </a:p>
        </p:txBody>
      </p:sp>
      <p:sp>
        <p:nvSpPr>
          <p:cNvPr id="294915" name="Rectangle 2"/>
          <p:cNvSpPr>
            <a:spLocks noGrp="1" noRot="1" noChangeAspect="1" noChangeArrowheads="1" noTextEdit="1"/>
          </p:cNvSpPr>
          <p:nvPr>
            <p:ph type="sldImg"/>
          </p:nvPr>
        </p:nvSpPr>
        <p:spPr>
          <a:xfrm>
            <a:off x="1692275" y="685800"/>
            <a:ext cx="3567113" cy="2676525"/>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129</a:t>
            </a:fld>
            <a:endParaRPr lang="en-US" smtClean="0"/>
          </a:p>
        </p:txBody>
      </p:sp>
      <p:sp>
        <p:nvSpPr>
          <p:cNvPr id="295939" name="Rectangle 2"/>
          <p:cNvSpPr>
            <a:spLocks noGrp="1" noRot="1" noChangeAspect="1" noChangeArrowheads="1" noTextEdit="1"/>
          </p:cNvSpPr>
          <p:nvPr>
            <p:ph type="sldImg"/>
          </p:nvPr>
        </p:nvSpPr>
        <p:spPr>
          <a:xfrm>
            <a:off x="1693863" y="685800"/>
            <a:ext cx="3563937" cy="2676525"/>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7272BF-2F2B-4911-8733-EF5879FFFD41}" type="slidenum">
              <a:rPr lang="en-US" smtClean="0"/>
              <a:pPr/>
              <a:t>130</a:t>
            </a:fld>
            <a:endParaRPr lang="en-US" smtClean="0"/>
          </a:p>
        </p:txBody>
      </p:sp>
      <p:sp>
        <p:nvSpPr>
          <p:cNvPr id="251907" name="Rectangle 2"/>
          <p:cNvSpPr>
            <a:spLocks noGrp="1" noRot="1" noChangeAspect="1" noChangeArrowheads="1" noTextEdit="1"/>
          </p:cNvSpPr>
          <p:nvPr>
            <p:ph type="sldImg"/>
          </p:nvPr>
        </p:nvSpPr>
        <p:spPr>
          <a:xfrm>
            <a:off x="1692275" y="685800"/>
            <a:ext cx="3567113" cy="2676525"/>
          </a:xfrm>
          <a:ln/>
        </p:spPr>
      </p:sp>
      <p:sp>
        <p:nvSpPr>
          <p:cNvPr id="2519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778CFE99-3D8E-4313-9C78-4DCCA4D71989}" type="slidenum">
              <a:rPr lang="en-US" smtClean="0"/>
              <a:pPr/>
              <a:t>12</a:t>
            </a:fld>
            <a:endParaRPr lang="en-US" dirty="0" smtClean="0"/>
          </a:p>
        </p:txBody>
      </p:sp>
      <p:sp>
        <p:nvSpPr>
          <p:cNvPr id="167939" name="Rectangle 2"/>
          <p:cNvSpPr>
            <a:spLocks noGrp="1" noRot="1" noChangeAspect="1" noChangeArrowheads="1" noTextEdit="1"/>
          </p:cNvSpPr>
          <p:nvPr>
            <p:ph type="sldImg"/>
          </p:nvPr>
        </p:nvSpPr>
        <p:spPr>
          <a:xfrm>
            <a:off x="1692275" y="685800"/>
            <a:ext cx="3567113" cy="2676525"/>
          </a:xfrm>
          <a:ln/>
        </p:spPr>
      </p:sp>
      <p:sp>
        <p:nvSpPr>
          <p:cNvPr id="167940" name="Rectangle 3"/>
          <p:cNvSpPr>
            <a:spLocks noGrp="1" noChangeArrowheads="1"/>
          </p:cNvSpPr>
          <p:nvPr>
            <p:ph type="body" idx="1"/>
          </p:nvPr>
        </p:nvSpPr>
        <p:spPr>
          <a:noFill/>
          <a:ln/>
        </p:spPr>
        <p:txBody>
          <a:bodyPr/>
          <a:lstStyle/>
          <a:p>
            <a:r>
              <a:rPr lang="en-GB" sz="1700" kern="1200" dirty="0" smtClean="0">
                <a:solidFill>
                  <a:schemeClr val="tx1"/>
                </a:solidFill>
                <a:latin typeface="+mn-lt"/>
                <a:ea typeface="+mn-ea"/>
                <a:cs typeface="+mn-cs"/>
              </a:rPr>
              <a:t>We have two flavours of Revit add-in, the external command and the external application.</a:t>
            </a:r>
          </a:p>
          <a:p>
            <a:r>
              <a:rPr lang="en-GB" sz="1700" kern="1200" dirty="0" smtClean="0">
                <a:solidFill>
                  <a:schemeClr val="tx1"/>
                </a:solidFill>
                <a:latin typeface="+mn-lt"/>
                <a:ea typeface="+mn-ea"/>
                <a:cs typeface="+mn-cs"/>
              </a:rPr>
              <a:t>An external application can define a user interface by adding new elements to the Revit framework: new top-level menus, menu entries, toolbars and toolbar buttons. The widgets are then hooked up with external commands which implement the application functionality.</a:t>
            </a:r>
          </a:p>
          <a:p>
            <a:r>
              <a:rPr lang="en-GB" sz="1700" kern="1200" dirty="0" smtClean="0">
                <a:solidFill>
                  <a:schemeClr val="tx1"/>
                </a:solidFill>
                <a:latin typeface="+mn-lt"/>
                <a:ea typeface="+mn-ea"/>
                <a:cs typeface="+mn-cs"/>
              </a:rPr>
              <a:t>An external command listed in Revit.ini is always added to the specific Revit submenu Tools &gt; External Tools.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C0C8414B-2B74-47DB-9C7A-B34284D656BE}" type="slidenum">
              <a:rPr lang="en-US" smtClean="0"/>
              <a:pPr/>
              <a:t>13</a:t>
            </a:fld>
            <a:endParaRPr lang="en-US" smtClean="0"/>
          </a:p>
        </p:txBody>
      </p:sp>
      <p:sp>
        <p:nvSpPr>
          <p:cNvPr id="165891" name="Rectangle 2"/>
          <p:cNvSpPr>
            <a:spLocks noGrp="1" noRot="1" noChangeAspect="1" noChangeArrowheads="1" noTextEdit="1"/>
          </p:cNvSpPr>
          <p:nvPr>
            <p:ph type="sldImg"/>
          </p:nvPr>
        </p:nvSpPr>
        <p:spPr>
          <a:xfrm>
            <a:off x="1144588" y="685800"/>
            <a:ext cx="4568825" cy="3429000"/>
          </a:xfrm>
          <a:ln/>
        </p:spPr>
      </p:sp>
      <p:sp>
        <p:nvSpPr>
          <p:cNvPr id="165892" name="Rectangle 3"/>
          <p:cNvSpPr>
            <a:spLocks noGrp="1" noChangeArrowheads="1"/>
          </p:cNvSpPr>
          <p:nvPr>
            <p:ph type="body" idx="1"/>
          </p:nvPr>
        </p:nvSpPr>
        <p:spPr>
          <a:xfrm>
            <a:off x="913772" y="4343716"/>
            <a:ext cx="5030456" cy="4113855"/>
          </a:xfrm>
          <a:noFill/>
          <a:ln/>
        </p:spPr>
        <p:txBody>
          <a:bodyPr/>
          <a:lstStyle/>
          <a:p>
            <a:pPr eaLnBrk="1" hangingPunct="1"/>
            <a:r>
              <a:rPr lang="en-GB" smtClean="0"/>
              <a:t>For instance, room-related functionality is available in RAC only, the analytical model only in RST,</a:t>
            </a:r>
            <a:r>
              <a:rPr lang="en-GB" baseline="0" smtClean="0"/>
              <a:t> systems only in RME</a:t>
            </a:r>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B1E3AA4B-BAAE-45F5-B434-EA25150489BD}" type="slidenum">
              <a:rPr lang="en-US" smtClean="0"/>
              <a:pPr/>
              <a:t>14</a:t>
            </a:fld>
            <a:endParaRPr lang="en-US" smtClean="0"/>
          </a:p>
        </p:txBody>
      </p:sp>
      <p:sp>
        <p:nvSpPr>
          <p:cNvPr id="166915" name="Rectangle 2"/>
          <p:cNvSpPr>
            <a:spLocks noGrp="1" noRot="1" noChangeAspect="1" noChangeArrowheads="1" noTextEdit="1"/>
          </p:cNvSpPr>
          <p:nvPr>
            <p:ph type="sldImg"/>
          </p:nvPr>
        </p:nvSpPr>
        <p:spPr>
          <a:xfrm>
            <a:off x="1144588" y="685800"/>
            <a:ext cx="4568825" cy="3429000"/>
          </a:xfrm>
          <a:ln/>
        </p:spPr>
      </p:sp>
      <p:sp>
        <p:nvSpPr>
          <p:cNvPr id="166916"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15</a:t>
            </a:fld>
            <a:endParaRPr lang="en-US" smtClean="0"/>
          </a:p>
        </p:txBody>
      </p:sp>
      <p:sp>
        <p:nvSpPr>
          <p:cNvPr id="168963" name="Rectangle 2"/>
          <p:cNvSpPr>
            <a:spLocks noGrp="1" noRot="1" noChangeAspect="1" noChangeArrowheads="1" noTextEdit="1"/>
          </p:cNvSpPr>
          <p:nvPr>
            <p:ph type="sldImg"/>
          </p:nvPr>
        </p:nvSpPr>
        <p:spPr>
          <a:xfrm>
            <a:off x="1144588" y="685800"/>
            <a:ext cx="4568825" cy="3429000"/>
          </a:xfrm>
          <a:ln/>
        </p:spPr>
      </p:sp>
      <p:sp>
        <p:nvSpPr>
          <p:cNvPr id="168964" name="Rectangle 3"/>
          <p:cNvSpPr>
            <a:spLocks noGrp="1" noChangeArrowheads="1"/>
          </p:cNvSpPr>
          <p:nvPr>
            <p:ph type="body" idx="1"/>
          </p:nvPr>
        </p:nvSpPr>
        <p:spPr>
          <a:xfrm>
            <a:off x="913772" y="4343716"/>
            <a:ext cx="5030456" cy="4113855"/>
          </a:xfrm>
          <a:noFill/>
          <a:ln/>
        </p:spPr>
        <p:txBody>
          <a:bodyPr/>
          <a:lstStyle/>
          <a:p>
            <a:pPr eaLnBrk="1" hangingPunct="1"/>
            <a:r>
              <a:rPr lang="fr-FR" smtClean="0"/>
              <a:t>Each command is implemented in an own class. The class derives from IExternalCommand. It implements the method Execute(). This method is called when the command is invoked. It takes one input and two output parameters and returns a result signalling success, cancel or failure.</a:t>
            </a:r>
          </a:p>
          <a:p>
            <a:r>
              <a:rPr lang="en-US" sz="1700" kern="1200" smtClean="0">
                <a:solidFill>
                  <a:schemeClr val="tx1"/>
                </a:solidFill>
                <a:latin typeface="+mn-lt"/>
                <a:ea typeface="+mn-ea"/>
                <a:cs typeface="+mn-cs"/>
              </a:rPr>
              <a:t>The input argument is an ExternalCommandData instance, which gives the application access to the Revit application and documents and so on, as we will see further on.</a:t>
            </a:r>
            <a:endParaRPr lang="en-GB" sz="1700" kern="1200" smtClean="0">
              <a:solidFill>
                <a:schemeClr val="tx1"/>
              </a:solidFill>
              <a:latin typeface="+mn-lt"/>
              <a:ea typeface="+mn-ea"/>
              <a:cs typeface="+mn-cs"/>
            </a:endParaRPr>
          </a:p>
          <a:p>
            <a:r>
              <a:rPr lang="en-US" sz="1700" kern="1200" smtClean="0">
                <a:solidFill>
                  <a:schemeClr val="tx1"/>
                </a:solidFill>
                <a:latin typeface="+mn-lt"/>
                <a:ea typeface="+mn-ea"/>
                <a:cs typeface="+mn-cs"/>
              </a:rPr>
              <a:t>The two return arguments are only used in case the method returns a failure code, in which case the string message is displayed to the user in a standard Revit error message dialogue, and the ElementSet elements are highlighted, to enable the application to show the user which objects may be causing a problem.</a:t>
            </a:r>
            <a:endParaRPr lang="en-GB" sz="1700" kern="1200" smtClean="0">
              <a:solidFill>
                <a:schemeClr val="tx1"/>
              </a:solidFill>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E940E0B-1BBD-495F-9ABB-3142DA5F2AE9}" type="slidenum">
              <a:rPr lang="en-US" smtClean="0"/>
              <a:pPr/>
              <a:t>16</a:t>
            </a:fld>
            <a:endParaRPr lang="en-US" smtClean="0"/>
          </a:p>
        </p:txBody>
      </p:sp>
      <p:sp>
        <p:nvSpPr>
          <p:cNvPr id="169987" name="Rectangle 2"/>
          <p:cNvSpPr>
            <a:spLocks noGrp="1" noRot="1" noChangeAspect="1" noChangeArrowheads="1" noTextEdit="1"/>
          </p:cNvSpPr>
          <p:nvPr>
            <p:ph type="sldImg"/>
          </p:nvPr>
        </p:nvSpPr>
        <p:spPr>
          <a:xfrm>
            <a:off x="1692275" y="685800"/>
            <a:ext cx="3567113" cy="2676525"/>
          </a:xfrm>
          <a:ln/>
        </p:spPr>
      </p:sp>
      <p:sp>
        <p:nvSpPr>
          <p:cNvPr id="169988" name="Rectangle 3"/>
          <p:cNvSpPr>
            <a:spLocks noGrp="1" noChangeArrowheads="1"/>
          </p:cNvSpPr>
          <p:nvPr>
            <p:ph type="body" idx="1"/>
          </p:nvPr>
        </p:nvSpPr>
        <p:spPr>
          <a:noFill/>
          <a:ln/>
        </p:spPr>
        <p:txBody>
          <a:bodyPr/>
          <a:lstStyle/>
          <a:p>
            <a:pPr eaLnBrk="1" hangingPunct="1"/>
            <a:r>
              <a:rPr lang="en-GB" smtClean="0"/>
              <a:t>The second and third parameters to an external command are for passing back an error message and a set of elements to highlight to the user. They are only displayed in the Revit UI if the command returns 'Failed'.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9590C3-B36D-4DB1-94EB-E3698DF91BBA}" type="slidenum">
              <a:rPr lang="en-US" smtClean="0"/>
              <a:pPr/>
              <a:t>17</a:t>
            </a:fld>
            <a:endParaRPr lang="en-US" smtClean="0"/>
          </a:p>
        </p:txBody>
      </p:sp>
      <p:sp>
        <p:nvSpPr>
          <p:cNvPr id="173059" name="Rectangle 2"/>
          <p:cNvSpPr>
            <a:spLocks noGrp="1" noRot="1" noChangeAspect="1" noChangeArrowheads="1" noTextEdit="1"/>
          </p:cNvSpPr>
          <p:nvPr>
            <p:ph type="sldImg"/>
          </p:nvPr>
        </p:nvSpPr>
        <p:spPr>
          <a:xfrm>
            <a:off x="1144588" y="685800"/>
            <a:ext cx="4568825" cy="3429000"/>
          </a:xfrm>
          <a:ln/>
        </p:spPr>
      </p:sp>
      <p:sp>
        <p:nvSpPr>
          <p:cNvPr id="173060" name="Rectangle 3"/>
          <p:cNvSpPr>
            <a:spLocks noGrp="1" noChangeArrowheads="1"/>
          </p:cNvSpPr>
          <p:nvPr>
            <p:ph type="body" idx="1"/>
          </p:nvPr>
        </p:nvSpPr>
        <p:spPr>
          <a:xfrm>
            <a:off x="913772" y="4343716"/>
            <a:ext cx="5030456" cy="4113855"/>
          </a:xfrm>
          <a:noFill/>
          <a:ln/>
        </p:spPr>
        <p:txBody>
          <a:bodyPr/>
          <a:lstStyle/>
          <a:p>
            <a:pPr eaLnBrk="1" hangingPunct="1"/>
            <a:r>
              <a:rPr lang="en-GB" smtClean="0"/>
              <a:t>Once we have created the application and/or command assemblies, we need to make them known to Revit. This is achieved by adding some information to Revit.ini. An external command appears in the external tools menu if listed. It can also be accessed through an external application, with no such entry, or both.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99F9D705-A90E-4F0F-9EFE-5464E784C438}" type="slidenum">
              <a:rPr lang="en-US" smtClean="0"/>
              <a:pPr/>
              <a:t>18</a:t>
            </a:fld>
            <a:endParaRPr lang="en-US" smtClean="0"/>
          </a:p>
        </p:txBody>
      </p:sp>
      <p:sp>
        <p:nvSpPr>
          <p:cNvPr id="171011" name="Rectangle 2"/>
          <p:cNvSpPr>
            <a:spLocks noGrp="1" noRot="1" noChangeAspect="1" noChangeArrowheads="1" noTextEdit="1"/>
          </p:cNvSpPr>
          <p:nvPr>
            <p:ph type="sldImg"/>
          </p:nvPr>
        </p:nvSpPr>
        <p:spPr>
          <a:xfrm>
            <a:off x="1692275" y="685800"/>
            <a:ext cx="3567113" cy="2676525"/>
          </a:xfrm>
          <a:ln/>
        </p:spPr>
      </p:sp>
      <p:sp>
        <p:nvSpPr>
          <p:cNvPr id="171012" name="Rectangle 3"/>
          <p:cNvSpPr>
            <a:spLocks noGrp="1" noChangeArrowheads="1"/>
          </p:cNvSpPr>
          <p:nvPr>
            <p:ph type="body" idx="1"/>
          </p:nvPr>
        </p:nvSpPr>
        <p:spPr>
          <a:noFill/>
          <a:ln/>
        </p:spPr>
        <p:txBody>
          <a:bodyPr/>
          <a:lstStyle/>
          <a:p>
            <a:pPr eaLnBrk="1" hangingPunct="1"/>
            <a:r>
              <a:rPr lang="en-GB" smtClean="0"/>
              <a:t>An external application does not automatically appear anywhere in the Revit UI. It can define menu entries and custom toolbars as it likes. The objects are hooked up with external command implementations which are invoked and receive the same input and output parameters as normal external commands added to the external tools menu.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2F82DE3F-FF7E-41D9-966B-508DE4E12699}" type="slidenum">
              <a:rPr lang="en-US" smtClean="0"/>
              <a:pPr/>
              <a:t>19</a:t>
            </a:fld>
            <a:endParaRPr lang="en-US" smtClean="0"/>
          </a:p>
        </p:txBody>
      </p:sp>
      <p:sp>
        <p:nvSpPr>
          <p:cNvPr id="172035" name="Rectangle 2"/>
          <p:cNvSpPr>
            <a:spLocks noGrp="1" noRot="1" noChangeAspect="1" noChangeArrowheads="1" noTextEdit="1"/>
          </p:cNvSpPr>
          <p:nvPr>
            <p:ph type="sldImg"/>
          </p:nvPr>
        </p:nvSpPr>
        <p:spPr>
          <a:xfrm>
            <a:off x="1692275" y="685800"/>
            <a:ext cx="3567113" cy="2676525"/>
          </a:xfrm>
          <a:ln/>
        </p:spPr>
      </p:sp>
      <p:sp>
        <p:nvSpPr>
          <p:cNvPr id="172036" name="Rectangle 3"/>
          <p:cNvSpPr>
            <a:spLocks noGrp="1" noChangeArrowheads="1"/>
          </p:cNvSpPr>
          <p:nvPr>
            <p:ph type="body" idx="1"/>
          </p:nvPr>
        </p:nvSpPr>
        <p:spPr>
          <a:noFill/>
          <a:ln/>
        </p:spPr>
        <p:txBody>
          <a:bodyPr/>
          <a:lstStyle/>
          <a:p>
            <a:r>
              <a:rPr lang="en-US" sz="1700" kern="1200" smtClean="0">
                <a:solidFill>
                  <a:schemeClr val="tx1"/>
                </a:solidFill>
                <a:latin typeface="+mn-lt"/>
                <a:ea typeface="+mn-ea"/>
                <a:cs typeface="+mn-cs"/>
              </a:rPr>
              <a:t>Here is some code creating a new top level menu and some entries in it, and using the external application assembly path to determine the path of the external commands to hook up to the menu entries.</a:t>
            </a:r>
            <a:endParaRPr lang="en-GB" sz="1700" kern="1200">
              <a:solidFill>
                <a:schemeClr val="tx1"/>
              </a:solidFill>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EB8225A-156A-4DDB-91B7-8F76FF175B1F}" type="slidenum">
              <a:rPr lang="en-US" smtClean="0"/>
              <a:pPr/>
              <a:t>2</a:t>
            </a:fld>
            <a:endParaRPr lang="en-US" dirty="0" smtClean="0"/>
          </a:p>
        </p:txBody>
      </p:sp>
      <p:sp>
        <p:nvSpPr>
          <p:cNvPr id="152579" name="Rectangle 2"/>
          <p:cNvSpPr>
            <a:spLocks noGrp="1" noRot="1" noChangeAspect="1" noChangeArrowheads="1" noTextEdit="1"/>
          </p:cNvSpPr>
          <p:nvPr>
            <p:ph type="sldImg"/>
          </p:nvPr>
        </p:nvSpPr>
        <p:spPr>
          <a:xfrm>
            <a:off x="1144588" y="685800"/>
            <a:ext cx="4568825" cy="3429000"/>
          </a:xfrm>
          <a:ln/>
        </p:spPr>
      </p:sp>
      <p:sp>
        <p:nvSpPr>
          <p:cNvPr id="152580" name="Rectangle 3"/>
          <p:cNvSpPr>
            <a:spLocks noGrp="1" noChangeArrowheads="1"/>
          </p:cNvSpPr>
          <p:nvPr>
            <p:ph type="body" idx="1"/>
          </p:nvPr>
        </p:nvSpPr>
        <p:spPr>
          <a:xfrm>
            <a:off x="913772" y="4343716"/>
            <a:ext cx="5030456" cy="4113855"/>
          </a:xfrm>
          <a:noFill/>
          <a:ln/>
        </p:spPr>
        <p:txBody>
          <a:bodyPr/>
          <a:lstStyle/>
          <a:p>
            <a:pPr eaLnBrk="1" hangingPunct="1"/>
            <a:r>
              <a:rPr lang="en-US" altLang="ja-JP" dirty="0" smtClean="0"/>
              <a:t>This conference is muted, so you cannot hear anybody else than me talking, and cannot provide feedback through the phone conference. We will unmute it and open it up for general discussion and questions and answers at the end. Meanwhile, written questions can be entered in the live meeting console and will be answered in real-time during the presentation by my colleagues. Thank you very much for that support! Since I will be switching back and forth between these slides and live demonstrations in Revit and Visual Studio, I will set my computer to low resolution and full screen mode to reduce bandwidth and speed up the display. This means I will not see the live meeting console and the feedback panel. My colleagues will be monitoring the livemeeting console and also answering questions online. We will post the materials from this presentation together with the audio recording.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2F82DE3F-FF7E-41D9-966B-508DE4E12699}" type="slidenum">
              <a:rPr lang="en-US" smtClean="0"/>
              <a:pPr/>
              <a:t>20</a:t>
            </a:fld>
            <a:endParaRPr lang="en-US" smtClean="0"/>
          </a:p>
        </p:txBody>
      </p:sp>
      <p:sp>
        <p:nvSpPr>
          <p:cNvPr id="172035" name="Rectangle 2"/>
          <p:cNvSpPr>
            <a:spLocks noGrp="1" noRot="1" noChangeAspect="1" noChangeArrowheads="1" noTextEdit="1"/>
          </p:cNvSpPr>
          <p:nvPr>
            <p:ph type="sldImg"/>
          </p:nvPr>
        </p:nvSpPr>
        <p:spPr>
          <a:xfrm>
            <a:off x="1692275" y="685800"/>
            <a:ext cx="3567113" cy="2676525"/>
          </a:xfrm>
          <a:ln/>
        </p:spPr>
      </p:sp>
      <p:sp>
        <p:nvSpPr>
          <p:cNvPr id="172036" name="Rectangle 3"/>
          <p:cNvSpPr>
            <a:spLocks noGrp="1" noChangeArrowheads="1"/>
          </p:cNvSpPr>
          <p:nvPr>
            <p:ph type="body" idx="1"/>
          </p:nvPr>
        </p:nvSpPr>
        <p:spPr>
          <a:noFill/>
          <a:ln/>
        </p:spPr>
        <p:txBody>
          <a:bodyPr/>
          <a:lstStyle/>
          <a:p>
            <a:pPr eaLnBrk="1" hangingPunct="1"/>
            <a:r>
              <a:rPr lang="en-GB" smtClean="0"/>
              <a:t>Here is an example of how the a toolbar entry is hooked up with an external command. The command is implemented in a different assembly, so we are juggling three different paths here: the application and command assemblies and the toolbar button images paths.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9590C3-B36D-4DB1-94EB-E3698DF91BBA}" type="slidenum">
              <a:rPr lang="en-US" smtClean="0"/>
              <a:pPr/>
              <a:t>21</a:t>
            </a:fld>
            <a:endParaRPr lang="en-US" smtClean="0"/>
          </a:p>
        </p:txBody>
      </p:sp>
      <p:sp>
        <p:nvSpPr>
          <p:cNvPr id="173059" name="Rectangle 2"/>
          <p:cNvSpPr>
            <a:spLocks noGrp="1" noRot="1" noChangeAspect="1" noChangeArrowheads="1" noTextEdit="1"/>
          </p:cNvSpPr>
          <p:nvPr>
            <p:ph type="sldImg"/>
          </p:nvPr>
        </p:nvSpPr>
        <p:spPr>
          <a:xfrm>
            <a:off x="1144588" y="685800"/>
            <a:ext cx="4568825" cy="3429000"/>
          </a:xfrm>
          <a:ln/>
        </p:spPr>
      </p:sp>
      <p:sp>
        <p:nvSpPr>
          <p:cNvPr id="173060" name="Rectangle 3"/>
          <p:cNvSpPr>
            <a:spLocks noGrp="1" noChangeArrowheads="1"/>
          </p:cNvSpPr>
          <p:nvPr>
            <p:ph type="body" idx="1"/>
          </p:nvPr>
        </p:nvSpPr>
        <p:spPr>
          <a:xfrm>
            <a:off x="913772" y="4343716"/>
            <a:ext cx="5030456" cy="4113855"/>
          </a:xfrm>
          <a:noFill/>
          <a:ln/>
        </p:spPr>
        <p:txBody>
          <a:bodyPr/>
          <a:lstStyle/>
          <a:p>
            <a:pPr eaLnBrk="1" hangingPunct="1"/>
            <a:r>
              <a:rPr lang="en-GB" smtClean="0"/>
              <a:t>Once we have created the application, we need to make it known to Revit. This is achieved by adding some information to Revit.ini.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9BEBD5E-522C-406E-A2CA-A4D6E99175FD}" type="slidenum">
              <a:rPr lang="en-US" smtClean="0"/>
              <a:pPr/>
              <a:t>22</a:t>
            </a:fld>
            <a:endParaRPr lang="en-US" smtClean="0"/>
          </a:p>
        </p:txBody>
      </p:sp>
      <p:sp>
        <p:nvSpPr>
          <p:cNvPr id="174083" name="Rectangle 2"/>
          <p:cNvSpPr>
            <a:spLocks noGrp="1" noRot="1" noChangeAspect="1" noChangeArrowheads="1" noTextEdit="1"/>
          </p:cNvSpPr>
          <p:nvPr>
            <p:ph type="sldImg"/>
          </p:nvPr>
        </p:nvSpPr>
        <p:spPr>
          <a:xfrm>
            <a:off x="1144588" y="685800"/>
            <a:ext cx="4568825" cy="3429000"/>
          </a:xfrm>
          <a:ln/>
        </p:spPr>
      </p:sp>
      <p:sp>
        <p:nvSpPr>
          <p:cNvPr id="174084"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z="1700" kern="1200" smtClean="0">
                <a:solidFill>
                  <a:schemeClr val="tx1"/>
                </a:solidFill>
                <a:latin typeface="+mn-lt"/>
                <a:ea typeface="+mn-ea"/>
                <a:cs typeface="+mn-cs"/>
              </a:rPr>
              <a:t>Now we are ready for our “Hello World” demonstration. Here are some SDK samples and labs for getting started.</a:t>
            </a:r>
            <a:r>
              <a:rPr lang="en-GB" sz="1700" kern="1200" baseline="0" smtClean="0">
                <a:solidFill>
                  <a:schemeClr val="tx1"/>
                </a:solidFill>
                <a:latin typeface="+mn-lt"/>
                <a:ea typeface="+mn-ea"/>
                <a:cs typeface="+mn-cs"/>
              </a:rPr>
              <a:t> </a:t>
            </a:r>
            <a:r>
              <a:rPr lang="en-GB" sz="1700" kern="1200" smtClean="0">
                <a:solidFill>
                  <a:schemeClr val="tx1"/>
                </a:solidFill>
                <a:latin typeface="+mn-lt"/>
                <a:ea typeface="+mn-ea"/>
                <a:cs typeface="+mn-cs"/>
              </a:rPr>
              <a:t>Lab 1-1 demonstrates a minimal “Hello World” command.</a:t>
            </a:r>
            <a:r>
              <a:rPr lang="en-GB" sz="1700" kern="1200" baseline="0">
                <a:solidFill>
                  <a:schemeClr val="tx1"/>
                </a:solidFill>
                <a:latin typeface="+mn-lt"/>
                <a:ea typeface="+mn-ea"/>
                <a:cs typeface="+mn-cs"/>
              </a:rPr>
              <a:t> </a:t>
            </a:r>
            <a:r>
              <a:rPr lang="en-GB" sz="1700" kern="1200" smtClean="0">
                <a:solidFill>
                  <a:schemeClr val="tx1"/>
                </a:solidFill>
                <a:latin typeface="+mn-lt"/>
                <a:ea typeface="+mn-ea"/>
                <a:cs typeface="+mn-cs"/>
              </a:rPr>
              <a:t>Lab 1-2 explores the command argument issues.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6BDA6859-C609-42B6-A087-10E61A4B950E}" type="slidenum">
              <a:rPr lang="en-US" smtClean="0"/>
              <a:pPr/>
              <a:t>23</a:t>
            </a:fld>
            <a:endParaRPr lang="en-US" smtClean="0"/>
          </a:p>
        </p:txBody>
      </p:sp>
      <p:sp>
        <p:nvSpPr>
          <p:cNvPr id="175107" name="Rectangle 2"/>
          <p:cNvSpPr>
            <a:spLocks noGrp="1" noRot="1" noChangeAspect="1" noChangeArrowheads="1" noTextEdit="1"/>
          </p:cNvSpPr>
          <p:nvPr>
            <p:ph type="sldImg"/>
          </p:nvPr>
        </p:nvSpPr>
        <p:spPr>
          <a:xfrm>
            <a:off x="1144588" y="685800"/>
            <a:ext cx="4568825" cy="3429000"/>
          </a:xfrm>
          <a:ln/>
        </p:spPr>
      </p:sp>
      <p:sp>
        <p:nvSpPr>
          <p:cNvPr id="175108" name="Rectangle 3"/>
          <p:cNvSpPr>
            <a:spLocks noGrp="1" noChangeArrowheads="1"/>
          </p:cNvSpPr>
          <p:nvPr>
            <p:ph type="body" idx="1"/>
          </p:nvPr>
        </p:nvSpPr>
        <p:spPr>
          <a:xfrm>
            <a:off x="913772" y="4343716"/>
            <a:ext cx="5030456" cy="4113855"/>
          </a:xfrm>
          <a:noFill/>
          <a:ln/>
        </p:spPr>
        <p:txBody>
          <a:bodyPr/>
          <a:lstStyle/>
          <a:p>
            <a:pPr eaLnBrk="1" hangingPunct="1"/>
            <a:r>
              <a:rPr lang="en-GB" smtClean="0"/>
              <a:t>You cannot get much more minimal than this.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38A8C73E-40AE-402F-A550-066034E367CE}" type="slidenum">
              <a:rPr lang="en-US" smtClean="0"/>
              <a:pPr/>
              <a:t>24</a:t>
            </a:fld>
            <a:endParaRPr lang="en-US" smtClean="0"/>
          </a:p>
        </p:txBody>
      </p:sp>
      <p:sp>
        <p:nvSpPr>
          <p:cNvPr id="176131" name="Rectangle 2"/>
          <p:cNvSpPr>
            <a:spLocks noGrp="1" noRot="1" noChangeAspect="1" noChangeArrowheads="1" noTextEdit="1"/>
          </p:cNvSpPr>
          <p:nvPr>
            <p:ph type="sldImg"/>
          </p:nvPr>
        </p:nvSpPr>
        <p:spPr>
          <a:xfrm>
            <a:off x="1144588" y="685800"/>
            <a:ext cx="4568825" cy="3429000"/>
          </a:xfrm>
          <a:ln/>
        </p:spPr>
      </p:sp>
      <p:sp>
        <p:nvSpPr>
          <p:cNvPr id="176132" name="Rectangle 3"/>
          <p:cNvSpPr>
            <a:spLocks noGrp="1" noChangeArrowheads="1"/>
          </p:cNvSpPr>
          <p:nvPr>
            <p:ph type="body" idx="1"/>
          </p:nvPr>
        </p:nvSpPr>
        <p:spPr>
          <a:xfrm>
            <a:off x="913772" y="4343716"/>
            <a:ext cx="5030456" cy="4113855"/>
          </a:xfrm>
          <a:noFill/>
          <a:ln/>
        </p:spPr>
        <p:txBody>
          <a:bodyPr/>
          <a:lstStyle/>
          <a:p>
            <a:pPr defTabSz="905713" fontAlgn="base">
              <a:spcBef>
                <a:spcPct val="30000"/>
              </a:spcBef>
              <a:spcAft>
                <a:spcPct val="0"/>
              </a:spcAft>
              <a:defRPr/>
            </a:pPr>
            <a:r>
              <a:rPr lang="en-GB" smtClean="0"/>
              <a:t>Display some application and document properties, retrieved from the command data input argument.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8FAB548D-93FB-48FE-9FBC-931A71922931}" type="slidenum">
              <a:rPr lang="en-US" smtClean="0"/>
              <a:pPr/>
              <a:t>25</a:t>
            </a:fld>
            <a:endParaRPr lang="en-US" smtClean="0"/>
          </a:p>
        </p:txBody>
      </p:sp>
      <p:sp>
        <p:nvSpPr>
          <p:cNvPr id="177155" name="Rectangle 2"/>
          <p:cNvSpPr>
            <a:spLocks noGrp="1" noRot="1" noChangeAspect="1" noChangeArrowheads="1" noTextEdit="1"/>
          </p:cNvSpPr>
          <p:nvPr>
            <p:ph type="sldImg"/>
          </p:nvPr>
        </p:nvSpPr>
        <p:spPr>
          <a:xfrm>
            <a:off x="1144588" y="685800"/>
            <a:ext cx="4568825" cy="3429000"/>
          </a:xfrm>
          <a:ln/>
        </p:spPr>
      </p:sp>
      <p:sp>
        <p:nvSpPr>
          <p:cNvPr id="177156"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mtClean="0"/>
              <a:t>Check the document selection set contents. Return an error code to see the message displayed and the element highlighted. So, that is really all there is to say about the Revit add-in architecture, the external application and command interfaces, and their arguments. In the next section, we will start exploring the contents of the Revit database.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8FAB548D-93FB-48FE-9FBC-931A71922931}" type="slidenum">
              <a:rPr lang="en-US" smtClean="0"/>
              <a:pPr/>
              <a:t>26</a:t>
            </a:fld>
            <a:endParaRPr lang="en-US" smtClean="0"/>
          </a:p>
        </p:txBody>
      </p:sp>
      <p:sp>
        <p:nvSpPr>
          <p:cNvPr id="177155" name="Rectangle 2"/>
          <p:cNvSpPr>
            <a:spLocks noGrp="1" noRot="1" noChangeAspect="1" noChangeArrowheads="1" noTextEdit="1"/>
          </p:cNvSpPr>
          <p:nvPr>
            <p:ph type="sldImg"/>
          </p:nvPr>
        </p:nvSpPr>
        <p:spPr>
          <a:xfrm>
            <a:off x="1144588" y="685800"/>
            <a:ext cx="4568825" cy="3429000"/>
          </a:xfrm>
          <a:ln/>
        </p:spPr>
      </p:sp>
      <p:sp>
        <p:nvSpPr>
          <p:cNvPr id="177156"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RvtSamples application and RvtSamples.txt is included in the Revit SDK ... show contents on screen</a:t>
            </a:r>
            <a:r>
              <a:rPr lang="en-US" baseline="0" smtClean="0"/>
              <a:t> in explorer.</a:t>
            </a:r>
            <a:endParaRPr lang="en-GB"/>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7272BF-2F2B-4911-8733-EF5879FFFD41}" type="slidenum">
              <a:rPr lang="en-US" smtClean="0"/>
              <a:pPr/>
              <a:t>28</a:t>
            </a:fld>
            <a:endParaRPr lang="en-US" smtClean="0"/>
          </a:p>
        </p:txBody>
      </p:sp>
      <p:sp>
        <p:nvSpPr>
          <p:cNvPr id="251907" name="Rectangle 2"/>
          <p:cNvSpPr>
            <a:spLocks noGrp="1" noRot="1" noChangeAspect="1" noChangeArrowheads="1" noTextEdit="1"/>
          </p:cNvSpPr>
          <p:nvPr>
            <p:ph type="sldImg"/>
          </p:nvPr>
        </p:nvSpPr>
        <p:spPr>
          <a:xfrm>
            <a:off x="1692275" y="685800"/>
            <a:ext cx="3567113" cy="2676525"/>
          </a:xfrm>
          <a:ln/>
        </p:spPr>
      </p:sp>
      <p:sp>
        <p:nvSpPr>
          <p:cNvPr id="251908" name="Rectangle 3"/>
          <p:cNvSpPr>
            <a:spLocks noGrp="1" noChangeArrowheads="1"/>
          </p:cNvSpPr>
          <p:nvPr>
            <p:ph type="body" idx="1"/>
          </p:nvPr>
        </p:nvSpPr>
        <p:spPr>
          <a:noFill/>
          <a:ln/>
        </p:spPr>
        <p:txBody>
          <a:bodyPr/>
          <a:lstStyle/>
          <a:p>
            <a:pPr eaLnBrk="1" hangingPunct="1"/>
            <a:r>
              <a:rPr lang="en-GB" smtClean="0"/>
              <a:t>RvtMgdDbg is a utility similar to the well-known ArxDbg and MgdDbg utilities provided for AutoCAD, written by the same author and his team. It is a Revit extension application which defines its own menu and toolbar. It is available as a separate download from the ADN web site.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A38E0190-25FF-4B9E-8AED-070B07A908F2}" type="slidenum">
              <a:rPr lang="en-US" smtClean="0"/>
              <a:pPr/>
              <a:t>29</a:t>
            </a:fld>
            <a:endParaRPr lang="en-US" smtClean="0"/>
          </a:p>
        </p:txBody>
      </p:sp>
      <p:sp>
        <p:nvSpPr>
          <p:cNvPr id="252931" name="Rectangle 2"/>
          <p:cNvSpPr>
            <a:spLocks noGrp="1" noRot="1" noChangeAspect="1" noChangeArrowheads="1" noTextEdit="1"/>
          </p:cNvSpPr>
          <p:nvPr>
            <p:ph type="sldImg"/>
          </p:nvPr>
        </p:nvSpPr>
        <p:spPr>
          <a:xfrm>
            <a:off x="1692275" y="685800"/>
            <a:ext cx="3567113" cy="2676525"/>
          </a:xfrm>
          <a:ln/>
        </p:spPr>
      </p:sp>
      <p:sp>
        <p:nvSpPr>
          <p:cNvPr id="252932" name="Rectangle 3"/>
          <p:cNvSpPr>
            <a:spLocks noGrp="1" noChangeArrowheads="1"/>
          </p:cNvSpPr>
          <p:nvPr>
            <p:ph type="body" idx="1"/>
          </p:nvPr>
        </p:nvSpPr>
        <p:spPr>
          <a:noFill/>
          <a:ln/>
        </p:spPr>
        <p:txBody>
          <a:bodyPr/>
          <a:lstStyle/>
          <a:p>
            <a:pPr eaLnBrk="1" hangingPunct="1"/>
            <a:r>
              <a:rPr lang="en-GB" smtClean="0"/>
              <a:t>RvtMgdDbg is implemented as an external application, so it installs its own menu ‘RvtMgdDbg‘ and toolbar with the entry ‘Snoop’ for quick access to the ‘Snoop Db..’ menu entry.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3</a:t>
            </a:fld>
            <a:endParaRPr lang="en-US" dirty="0" smtClean="0"/>
          </a:p>
        </p:txBody>
      </p:sp>
      <p:sp>
        <p:nvSpPr>
          <p:cNvPr id="151555" name="Rectangle 2"/>
          <p:cNvSpPr>
            <a:spLocks noGrp="1" noRot="1" noChangeAspect="1" noChangeArrowheads="1" noTextEdit="1"/>
          </p:cNvSpPr>
          <p:nvPr>
            <p:ph type="sldImg"/>
          </p:nvPr>
        </p:nvSpPr>
        <p:spPr>
          <a:xfrm>
            <a:off x="1692275" y="685800"/>
            <a:ext cx="3567113" cy="2676525"/>
          </a:xfrm>
          <a:ln/>
        </p:spPr>
      </p:sp>
      <p:sp>
        <p:nvSpPr>
          <p:cNvPr id="151556" name="Rectangle 3"/>
          <p:cNvSpPr>
            <a:spLocks noGrp="1" noChangeArrowheads="1"/>
          </p:cNvSpPr>
          <p:nvPr>
            <p:ph type="body" idx="1"/>
          </p:nvPr>
        </p:nvSpPr>
        <p:spPr>
          <a:noFill/>
          <a:ln/>
        </p:spPr>
        <p:txBody>
          <a:bodyPr/>
          <a:lstStyle/>
          <a:p>
            <a:pPr eaLnBrk="1" hangingPunct="1"/>
            <a:r>
              <a:rPr lang="en-GB" smtClean="0"/>
              <a:t>It is my pleasure to work in the AEC workgroup of the DevTech team supporting the Autodesk Developer Network ADN.</a:t>
            </a:r>
          </a:p>
        </p:txBody>
      </p:sp>
      <p:sp>
        <p:nvSpPr>
          <p:cNvPr id="5" name="Footer Placeholder 4"/>
          <p:cNvSpPr>
            <a:spLocks noGrp="1"/>
          </p:cNvSpPr>
          <p:nvPr>
            <p:ph type="ftr" sz="quarter" idx="10"/>
          </p:nvPr>
        </p:nvSpPr>
        <p:spPr/>
        <p:txBody>
          <a:bodyPr/>
          <a:lstStyle/>
          <a:p>
            <a:r>
              <a:rPr lang="en-US" smtClean="0"/>
              <a:t>Revit Programming Introduction</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7272BF-2F2B-4911-8733-EF5879FFFD41}" type="slidenum">
              <a:rPr lang="en-US" smtClean="0"/>
              <a:pPr/>
              <a:t>30</a:t>
            </a:fld>
            <a:endParaRPr lang="en-US" smtClean="0"/>
          </a:p>
        </p:txBody>
      </p:sp>
      <p:sp>
        <p:nvSpPr>
          <p:cNvPr id="251907" name="Rectangle 2"/>
          <p:cNvSpPr>
            <a:spLocks noGrp="1" noRot="1" noChangeAspect="1" noChangeArrowheads="1" noTextEdit="1"/>
          </p:cNvSpPr>
          <p:nvPr>
            <p:ph type="sldImg"/>
          </p:nvPr>
        </p:nvSpPr>
        <p:spPr>
          <a:xfrm>
            <a:off x="1692275" y="685800"/>
            <a:ext cx="3567113" cy="2676525"/>
          </a:xfrm>
          <a:ln/>
        </p:spPr>
      </p:sp>
      <p:sp>
        <p:nvSpPr>
          <p:cNvPr id="2519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7272BF-2F2B-4911-8733-EF5879FFFD41}" type="slidenum">
              <a:rPr lang="en-US" smtClean="0"/>
              <a:pPr/>
              <a:t>31</a:t>
            </a:fld>
            <a:endParaRPr lang="en-US" smtClean="0"/>
          </a:p>
        </p:txBody>
      </p:sp>
      <p:sp>
        <p:nvSpPr>
          <p:cNvPr id="251907" name="Rectangle 2"/>
          <p:cNvSpPr>
            <a:spLocks noGrp="1" noRot="1" noChangeAspect="1" noChangeArrowheads="1" noTextEdit="1"/>
          </p:cNvSpPr>
          <p:nvPr>
            <p:ph type="sldImg"/>
          </p:nvPr>
        </p:nvSpPr>
        <p:spPr>
          <a:xfrm>
            <a:off x="1692275" y="685800"/>
            <a:ext cx="3567113" cy="2676525"/>
          </a:xfrm>
          <a:ln/>
        </p:spPr>
      </p:sp>
      <p:sp>
        <p:nvSpPr>
          <p:cNvPr id="2519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FE13D6B2-5A13-45D7-91D4-15FB0E5D4200}" type="slidenum">
              <a:rPr lang="en-US" smtClean="0"/>
              <a:pPr/>
              <a:t>32</a:t>
            </a:fld>
            <a:endParaRPr lang="en-US" smtClean="0"/>
          </a:p>
        </p:txBody>
      </p:sp>
      <p:sp>
        <p:nvSpPr>
          <p:cNvPr id="178179" name="Rectangle 2"/>
          <p:cNvSpPr>
            <a:spLocks noGrp="1" noRot="1" noChangeAspect="1" noChangeArrowheads="1" noTextEdit="1"/>
          </p:cNvSpPr>
          <p:nvPr>
            <p:ph type="sldImg"/>
          </p:nvPr>
        </p:nvSpPr>
        <p:spPr>
          <a:xfrm>
            <a:off x="1692275" y="685800"/>
            <a:ext cx="3567113" cy="2676525"/>
          </a:xfrm>
          <a:ln/>
        </p:spPr>
      </p:sp>
      <p:sp>
        <p:nvSpPr>
          <p:cNvPr id="178180"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Now that we understand how to create the bare bones of our add-in and how it sets up its initial communication with the Revit application, let us explore and analyse the contents of the Revit database.</a:t>
            </a:r>
            <a:endParaRPr lang="en-GB" sz="1700" kern="1200" smtClean="0">
              <a:solidFill>
                <a:schemeClr val="tx1"/>
              </a:solidFill>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25B0870-2D70-4523-B0E6-48B1BFC2B599}" type="slidenum">
              <a:rPr lang="en-US" smtClean="0"/>
              <a:pPr/>
              <a:t>33</a:t>
            </a:fld>
            <a:endParaRPr lang="en-US" smtClean="0"/>
          </a:p>
        </p:txBody>
      </p:sp>
      <p:sp>
        <p:nvSpPr>
          <p:cNvPr id="179203" name="Rectangle 2"/>
          <p:cNvSpPr>
            <a:spLocks noGrp="1" noRot="1" noChangeAspect="1" noChangeArrowheads="1" noTextEdit="1"/>
          </p:cNvSpPr>
          <p:nvPr>
            <p:ph type="sldImg"/>
          </p:nvPr>
        </p:nvSpPr>
        <p:spPr>
          <a:xfrm>
            <a:off x="1144588" y="685800"/>
            <a:ext cx="4568825" cy="3429000"/>
          </a:xfrm>
          <a:ln/>
        </p:spPr>
      </p:sp>
      <p:sp>
        <p:nvSpPr>
          <p:cNvPr id="179204" name="Rectangle 3"/>
          <p:cNvSpPr>
            <a:spLocks noGrp="1" noChangeArrowheads="1"/>
          </p:cNvSpPr>
          <p:nvPr>
            <p:ph type="body" idx="1"/>
          </p:nvPr>
        </p:nvSpPr>
        <p:spPr>
          <a:xfrm>
            <a:off x="913772" y="4343716"/>
            <a:ext cx="5030456" cy="4113855"/>
          </a:xfrm>
          <a:noFill/>
          <a:ln/>
        </p:spPr>
        <p:txBody>
          <a:bodyPr/>
          <a:lstStyle/>
          <a:p>
            <a:pPr eaLnBrk="1" hangingPunct="1"/>
            <a:r>
              <a:rPr lang="en-GB" sz="1700" kern="1200" smtClean="0">
                <a:solidFill>
                  <a:schemeClr val="tx1"/>
                </a:solidFill>
                <a:latin typeface="+mn-lt"/>
                <a:ea typeface="+mn-ea"/>
                <a:cs typeface="+mn-cs"/>
              </a:rPr>
              <a:t>We saw that the only input to the external command is the external command data argument. </a:t>
            </a:r>
            <a:r>
              <a:rPr lang="en-GB" smtClean="0"/>
              <a:t>We will explore how to access the application, current document and their properties through this command data argument passed in to an external command. Then we will explore more detailed access to the Revit BIM and its data. The entire content of the Revit BIM is stored in a database and accessed through the Revit Document. Most of the objects are accessible through the document Elements collection property. Often, one is interested in elements of a particular type, so a common task is iterating over the elements collection and filtering for a specific type and/or property.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D1558C4-D0F1-4EA8-89D9-EB8DD7A04798}" type="slidenum">
              <a:rPr lang="en-US" smtClean="0"/>
              <a:pPr/>
              <a:t>34</a:t>
            </a:fld>
            <a:endParaRPr lang="en-US" smtClean="0"/>
          </a:p>
        </p:txBody>
      </p:sp>
      <p:sp>
        <p:nvSpPr>
          <p:cNvPr id="180227" name="Rectangle 2"/>
          <p:cNvSpPr>
            <a:spLocks noGrp="1" noRot="1" noChangeAspect="1" noChangeArrowheads="1" noTextEdit="1"/>
          </p:cNvSpPr>
          <p:nvPr>
            <p:ph type="sldImg"/>
          </p:nvPr>
        </p:nvSpPr>
        <p:spPr>
          <a:xfrm>
            <a:off x="1692275" y="685800"/>
            <a:ext cx="3567113" cy="2676525"/>
          </a:xfrm>
          <a:ln/>
        </p:spPr>
      </p:sp>
      <p:sp>
        <p:nvSpPr>
          <p:cNvPr id="180228" name="Rectangle 3"/>
          <p:cNvSpPr>
            <a:spLocks noGrp="1" noChangeArrowheads="1"/>
          </p:cNvSpPr>
          <p:nvPr>
            <p:ph type="body" idx="1"/>
          </p:nvPr>
        </p:nvSpPr>
        <p:spPr>
          <a:noFill/>
          <a:ln/>
        </p:spPr>
        <p:txBody>
          <a:bodyPr/>
          <a:lstStyle/>
          <a:p>
            <a:pPr eaLnBrk="1" hangingPunct="1"/>
            <a:r>
              <a:rPr lang="en-GB" smtClean="0"/>
              <a:t>Here is an overview of the Revit classes provided by the API, in "Revit API Diagram.rvt". The model is rather large ... and unreadable ... so let us look at a subset of interesting classes and highlight some of them.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3BE83BF-6C24-40D4-A70C-D2A66BDA98B5}" type="slidenum">
              <a:rPr lang="en-US" smtClean="0"/>
              <a:pPr/>
              <a:t>35</a:t>
            </a:fld>
            <a:endParaRPr lang="en-US" smtClean="0"/>
          </a:p>
        </p:txBody>
      </p:sp>
      <p:sp>
        <p:nvSpPr>
          <p:cNvPr id="181251" name="Rectangle 2"/>
          <p:cNvSpPr>
            <a:spLocks noGrp="1" noRot="1" noChangeAspect="1" noChangeArrowheads="1" noTextEdit="1"/>
          </p:cNvSpPr>
          <p:nvPr>
            <p:ph type="sldImg"/>
          </p:nvPr>
        </p:nvSpPr>
        <p:spPr>
          <a:xfrm>
            <a:off x="1692275" y="685800"/>
            <a:ext cx="3567113" cy="2676525"/>
          </a:xfrm>
          <a:ln/>
        </p:spPr>
      </p:sp>
      <p:sp>
        <p:nvSpPr>
          <p:cNvPr id="181252" name="Rectangle 3"/>
          <p:cNvSpPr>
            <a:spLocks noGrp="1" noChangeArrowheads="1"/>
          </p:cNvSpPr>
          <p:nvPr>
            <p:ph type="body" idx="1"/>
          </p:nvPr>
        </p:nvSpPr>
        <p:spPr>
          <a:noFill/>
          <a:ln/>
        </p:spPr>
        <p:txBody>
          <a:bodyPr/>
          <a:lstStyle/>
          <a:p>
            <a:pPr eaLnBrk="1" hangingPunct="1"/>
            <a:r>
              <a:rPr lang="en-GB" smtClean="0"/>
              <a:t>This is a subset selected from the Revit object model. Some of the interesting classes have been highlighted, and the list has been split into several sublists at crucial points. It shows that some objects are available only in the RAC or only in the RST environment, such as RommTagType in RAC, RebarTagType, the analytical model and the loads and boundary conditions in RST.</a:t>
            </a:r>
          </a:p>
          <a:p>
            <a:pPr eaLnBrk="1" hangingPunct="1"/>
            <a:r>
              <a:rPr lang="en-GB" smtClean="0"/>
              <a:t>Everything is derived from APIObject. All physical BIM objects are derived from Element. A separate version of Application and Document is provided in the Creation namespace, for creating new elements.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0D66B37-3C78-4EA0-97F3-B35E746A8139}" type="slidenum">
              <a:rPr lang="en-US" smtClean="0"/>
              <a:pPr/>
              <a:t>36</a:t>
            </a:fld>
            <a:endParaRPr lang="en-US" smtClean="0"/>
          </a:p>
        </p:txBody>
      </p:sp>
      <p:sp>
        <p:nvSpPr>
          <p:cNvPr id="183299" name="Rectangle 2"/>
          <p:cNvSpPr>
            <a:spLocks noGrp="1" noRot="1" noChangeAspect="1" noChangeArrowheads="1" noTextEdit="1"/>
          </p:cNvSpPr>
          <p:nvPr>
            <p:ph type="sldImg"/>
          </p:nvPr>
        </p:nvSpPr>
        <p:spPr>
          <a:xfrm>
            <a:off x="1692275" y="685800"/>
            <a:ext cx="3567113" cy="2676525"/>
          </a:xfrm>
          <a:ln/>
        </p:spPr>
      </p:sp>
      <p:sp>
        <p:nvSpPr>
          <p:cNvPr id="183300" name="Rectangle 3"/>
          <p:cNvSpPr>
            <a:spLocks noGrp="1" noChangeArrowheads="1"/>
          </p:cNvSpPr>
          <p:nvPr>
            <p:ph type="body" idx="1"/>
          </p:nvPr>
        </p:nvSpPr>
        <p:spPr>
          <a:noFill/>
          <a:ln/>
        </p:spPr>
        <p:txBody>
          <a:bodyPr/>
          <a:lstStyle/>
          <a:p>
            <a:r>
              <a:rPr lang="en-US" sz="1700" kern="1200" smtClean="0">
                <a:solidFill>
                  <a:schemeClr val="tx1"/>
                </a:solidFill>
                <a:latin typeface="+mn-lt"/>
                <a:ea typeface="+mn-ea"/>
                <a:cs typeface="+mn-cs"/>
              </a:rPr>
              <a:t>Here are some of the important tree nodes and parent classes in the Revit object model. Some objects are available only in the RAC or only in the RST environments, such as RoomTagType in RAC, RebarTagType, the analytical model and the loads and boundary conditions in RST.</a:t>
            </a:r>
            <a:endParaRPr lang="en-GB" sz="1700" kern="1200" smtClean="0">
              <a:solidFill>
                <a:schemeClr val="tx1"/>
              </a:solidFill>
              <a:latin typeface="+mn-lt"/>
              <a:ea typeface="+mn-ea"/>
              <a:cs typeface="+mn-cs"/>
            </a:endParaRPr>
          </a:p>
          <a:p>
            <a:r>
              <a:rPr lang="en-US" sz="1700" kern="1200" smtClean="0">
                <a:solidFill>
                  <a:schemeClr val="tx1"/>
                </a:solidFill>
                <a:latin typeface="+mn-lt"/>
                <a:ea typeface="+mn-ea"/>
                <a:cs typeface="+mn-cs"/>
              </a:rPr>
              <a:t>Everything is derived from APIObject. All physical BIM objects are derived from Element. Geometry objects are in memory only, not stored in the database, created on the fly. A separate version of Application and Document is provided in the Creation namespace, for creating new elements.</a:t>
            </a:r>
            <a:endParaRPr lang="en-GB" sz="1700" kern="1200">
              <a:solidFill>
                <a:schemeClr val="tx1"/>
              </a:solidFill>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A2466D44-2052-4802-BEBB-436E22F17919}" type="slidenum">
              <a:rPr lang="en-US" smtClean="0"/>
              <a:pPr/>
              <a:t>37</a:t>
            </a:fld>
            <a:endParaRPr lang="en-US" smtClean="0"/>
          </a:p>
        </p:txBody>
      </p:sp>
      <p:sp>
        <p:nvSpPr>
          <p:cNvPr id="182275" name="Rectangle 2"/>
          <p:cNvSpPr>
            <a:spLocks noGrp="1" noRot="1" noChangeAspect="1" noChangeArrowheads="1" noTextEdit="1"/>
          </p:cNvSpPr>
          <p:nvPr>
            <p:ph type="sldImg"/>
          </p:nvPr>
        </p:nvSpPr>
        <p:spPr>
          <a:xfrm>
            <a:off x="1692275" y="685800"/>
            <a:ext cx="3567113" cy="2676525"/>
          </a:xfrm>
          <a:ln/>
        </p:spPr>
      </p:sp>
      <p:sp>
        <p:nvSpPr>
          <p:cNvPr id="182276" name="Rectangle 3"/>
          <p:cNvSpPr>
            <a:spLocks noGrp="1" noChangeArrowheads="1"/>
          </p:cNvSpPr>
          <p:nvPr>
            <p:ph type="body" idx="1"/>
          </p:nvPr>
        </p:nvSpPr>
        <p:spPr>
          <a:noFill/>
          <a:ln/>
        </p:spPr>
        <p:txBody>
          <a:bodyPr/>
          <a:lstStyle/>
          <a:p>
            <a:r>
              <a:rPr lang="en-GB" sz="1700" kern="1200" smtClean="0">
                <a:solidFill>
                  <a:schemeClr val="tx1"/>
                </a:solidFill>
                <a:latin typeface="+mn-lt"/>
                <a:ea typeface="+mn-ea"/>
                <a:cs typeface="+mn-cs"/>
              </a:rPr>
              <a:t>Here is a smaller subset of the most important database classes, i.e. non-geometrical</a:t>
            </a:r>
            <a:r>
              <a:rPr lang="en-GB" sz="1700" kern="1200" baseline="0" smtClean="0">
                <a:solidFill>
                  <a:schemeClr val="tx1"/>
                </a:solidFill>
                <a:latin typeface="+mn-lt"/>
                <a:ea typeface="+mn-ea"/>
                <a:cs typeface="+mn-cs"/>
              </a:rPr>
              <a:t> classes,</a:t>
            </a:r>
            <a:r>
              <a:rPr lang="en-GB" sz="1700" kern="1200" smtClean="0">
                <a:solidFill>
                  <a:schemeClr val="tx1"/>
                </a:solidFill>
                <a:latin typeface="+mn-lt"/>
                <a:ea typeface="+mn-ea"/>
                <a:cs typeface="+mn-cs"/>
              </a:rPr>
              <a:t> that appear in a typical Revit model programming task. The red classes are the most commonly used. The RoofBase class and its derived types FootPrintRoof and ExtrusionRoof were added in Revit 2009. In the model, we see the host and component objects, such as windows and doors. These</a:t>
            </a:r>
            <a:r>
              <a:rPr lang="en-GB" sz="1700" kern="1200" baseline="0" smtClean="0">
                <a:solidFill>
                  <a:schemeClr val="tx1"/>
                </a:solidFill>
                <a:latin typeface="+mn-lt"/>
                <a:ea typeface="+mn-ea"/>
                <a:cs typeface="+mn-cs"/>
              </a:rPr>
              <a:t> are actually instances of types.</a:t>
            </a:r>
            <a:r>
              <a:rPr lang="en-GB" sz="1700" kern="1200" smtClean="0">
                <a:solidFill>
                  <a:schemeClr val="tx1"/>
                </a:solidFill>
                <a:latin typeface="+mn-lt"/>
                <a:ea typeface="+mn-ea"/>
                <a:cs typeface="+mn-cs"/>
              </a:rPr>
              <a:t> The family base and family are used to manage collections of related types. Symbol is a base class for all types, also known as symbols. </a:t>
            </a:r>
            <a:r>
              <a:rPr lang="en-GB" sz="1700" kern="1200" dirty="0" smtClean="0">
                <a:solidFill>
                  <a:schemeClr val="tx1"/>
                </a:solidFill>
                <a:latin typeface="+mn-lt"/>
                <a:ea typeface="+mn-ea"/>
                <a:cs typeface="+mn-cs"/>
              </a:rPr>
              <a:t>Family symbol is the generic class for these, whereas wall and floor type are more specialised classes. Family instance represents an occurrence or usage instance of a generic family symbol, whereas wall and floor represent the same for a wall or floor type.</a:t>
            </a:r>
            <a:endParaRPr lang="en-GB" sz="1700" kern="1200" dirty="0">
              <a:solidFill>
                <a:schemeClr val="tx1"/>
              </a:solidFill>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A2466D44-2052-4802-BEBB-436E22F17919}" type="slidenum">
              <a:rPr lang="en-US" smtClean="0"/>
              <a:pPr/>
              <a:t>38</a:t>
            </a:fld>
            <a:endParaRPr lang="en-US" smtClean="0"/>
          </a:p>
        </p:txBody>
      </p:sp>
      <p:sp>
        <p:nvSpPr>
          <p:cNvPr id="182275" name="Rectangle 2"/>
          <p:cNvSpPr>
            <a:spLocks noGrp="1" noRot="1" noChangeAspect="1" noChangeArrowheads="1" noTextEdit="1"/>
          </p:cNvSpPr>
          <p:nvPr>
            <p:ph type="sldImg"/>
          </p:nvPr>
        </p:nvSpPr>
        <p:spPr>
          <a:xfrm>
            <a:off x="1692275" y="685800"/>
            <a:ext cx="3567113" cy="2676525"/>
          </a:xfrm>
          <a:ln/>
        </p:spPr>
      </p:sp>
      <p:sp>
        <p:nvSpPr>
          <p:cNvPr id="182276" name="Rectangle 3"/>
          <p:cNvSpPr>
            <a:spLocks noGrp="1" noChangeArrowheads="1"/>
          </p:cNvSpPr>
          <p:nvPr>
            <p:ph type="body" idx="1"/>
          </p:nvPr>
        </p:nvSpPr>
        <p:spPr>
          <a:noFill/>
          <a:ln/>
        </p:spPr>
        <p:txBody>
          <a:bodyPr/>
          <a:lstStyle/>
          <a:p>
            <a:r>
              <a:rPr lang="en-GB" sz="1700" kern="1200" smtClean="0">
                <a:solidFill>
                  <a:schemeClr val="tx1"/>
                </a:solidFill>
                <a:latin typeface="+mn-lt"/>
                <a:ea typeface="+mn-ea"/>
                <a:cs typeface="+mn-cs"/>
              </a:rPr>
              <a:t>Here is another classification of some of the typical visible elements in a model.</a:t>
            </a:r>
            <a:endParaRPr lang="en-GB" sz="1700" kern="1200" dirty="0">
              <a:solidFill>
                <a:schemeClr val="tx1"/>
              </a:solidFill>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0D66B37-3C78-4EA0-97F3-B35E746A8139}" type="slidenum">
              <a:rPr lang="en-US" smtClean="0"/>
              <a:pPr/>
              <a:t>39</a:t>
            </a:fld>
            <a:endParaRPr lang="en-US" dirty="0" smtClean="0"/>
          </a:p>
        </p:txBody>
      </p:sp>
      <p:sp>
        <p:nvSpPr>
          <p:cNvPr id="183299" name="Rectangle 2"/>
          <p:cNvSpPr>
            <a:spLocks noGrp="1" noRot="1" noChangeAspect="1" noChangeArrowheads="1" noTextEdit="1"/>
          </p:cNvSpPr>
          <p:nvPr>
            <p:ph type="sldImg"/>
          </p:nvPr>
        </p:nvSpPr>
        <p:spPr>
          <a:xfrm>
            <a:off x="1692275" y="685800"/>
            <a:ext cx="3567113" cy="2676525"/>
          </a:xfrm>
          <a:ln/>
        </p:spPr>
      </p:sp>
      <p:sp>
        <p:nvSpPr>
          <p:cNvPr id="183300" name="Rectangle 3"/>
          <p:cNvSpPr>
            <a:spLocks noGrp="1" noChangeArrowheads="1"/>
          </p:cNvSpPr>
          <p:nvPr>
            <p:ph type="body" idx="1"/>
          </p:nvPr>
        </p:nvSpPr>
        <p:spPr>
          <a:noFill/>
          <a:ln/>
        </p:spPr>
        <p:txBody>
          <a:bodyPr/>
          <a:lstStyle/>
          <a:p>
            <a:pPr eaLnBrk="1" hangingPunct="1"/>
            <a:r>
              <a:rPr lang="en-GB" dirty="0" smtClean="0"/>
              <a:t>So, how do we access all these objects? We start off with the external command data argument passed in to the external command.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3E2C8106-3170-4758-AB97-6215B243D670}" type="slidenum">
              <a:rPr lang="en-US" smtClean="0"/>
              <a:pPr/>
              <a:t>4</a:t>
            </a:fld>
            <a:endParaRPr lang="en-US" dirty="0" smtClean="0"/>
          </a:p>
        </p:txBody>
      </p:sp>
      <p:sp>
        <p:nvSpPr>
          <p:cNvPr id="155651" name="Rectangle 2"/>
          <p:cNvSpPr>
            <a:spLocks noGrp="1" noRot="1" noChangeAspect="1" noChangeArrowheads="1" noTextEdit="1"/>
          </p:cNvSpPr>
          <p:nvPr>
            <p:ph type="sldImg"/>
          </p:nvPr>
        </p:nvSpPr>
        <p:spPr>
          <a:xfrm>
            <a:off x="1692275" y="685800"/>
            <a:ext cx="3567113" cy="2676525"/>
          </a:xfrm>
          <a:ln/>
        </p:spPr>
      </p:sp>
      <p:sp>
        <p:nvSpPr>
          <p:cNvPr id="155652" name="Rectangle 3"/>
          <p:cNvSpPr>
            <a:spLocks noGrp="1" noChangeArrowheads="1"/>
          </p:cNvSpPr>
          <p:nvPr>
            <p:ph type="body" idx="1"/>
          </p:nvPr>
        </p:nvSpPr>
        <p:spPr>
          <a:noFill/>
          <a:ln/>
        </p:spPr>
        <p:txBody>
          <a:bodyPr/>
          <a:lstStyle/>
          <a:p>
            <a:pPr eaLnBrk="1" hangingPunct="1"/>
            <a:r>
              <a:rPr lang="en-US" dirty="0" smtClean="0"/>
              <a:t>What are the initial steps in creating a Revit application? The first thing is to understand is what material is provided by the SDK, the API architecture, and where to obtain more information. Then we explore how to set up the development environment and create a first "Hello world" type application. After that, we will look into the Revit database structure and its data and elements. The samples provide a valuable knowledgebase on how to solve Revit programming tasks.</a:t>
            </a:r>
            <a:endParaRPr lang="en-GB"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0D66B37-3C78-4EA0-97F3-B35E746A8139}" type="slidenum">
              <a:rPr lang="en-US" smtClean="0"/>
              <a:pPr/>
              <a:t>40</a:t>
            </a:fld>
            <a:endParaRPr lang="en-US" dirty="0" smtClean="0"/>
          </a:p>
        </p:txBody>
      </p:sp>
      <p:sp>
        <p:nvSpPr>
          <p:cNvPr id="183299" name="Rectangle 2"/>
          <p:cNvSpPr>
            <a:spLocks noGrp="1" noRot="1" noChangeAspect="1" noChangeArrowheads="1" noTextEdit="1"/>
          </p:cNvSpPr>
          <p:nvPr>
            <p:ph type="sldImg"/>
          </p:nvPr>
        </p:nvSpPr>
        <p:spPr>
          <a:xfrm>
            <a:off x="1692275" y="685800"/>
            <a:ext cx="3567113" cy="2676525"/>
          </a:xfrm>
          <a:ln/>
        </p:spPr>
      </p:sp>
      <p:sp>
        <p:nvSpPr>
          <p:cNvPr id="183300" name="Rectangle 3"/>
          <p:cNvSpPr>
            <a:spLocks noGrp="1" noChangeArrowheads="1"/>
          </p:cNvSpPr>
          <p:nvPr>
            <p:ph type="body" idx="1"/>
          </p:nvPr>
        </p:nvSpPr>
        <p:spPr>
          <a:noFill/>
          <a:ln/>
        </p:spPr>
        <p:txBody>
          <a:bodyPr/>
          <a:lstStyle/>
          <a:p>
            <a:pPr eaLnBrk="1" hangingPunct="1"/>
            <a:r>
              <a:rPr lang="en-US" smtClean="0"/>
              <a:t>Revit 2009 API makes use of generic collections and introduces optimised filtered element access.</a:t>
            </a:r>
            <a:endParaRPr lang="en-GB"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C9933193-5B06-4AC2-9D2A-F090590E40B5}" type="slidenum">
              <a:rPr lang="en-US" smtClean="0"/>
              <a:pPr/>
              <a:t>41</a:t>
            </a:fld>
            <a:endParaRPr lang="en-US" dirty="0" smtClean="0"/>
          </a:p>
        </p:txBody>
      </p:sp>
      <p:sp>
        <p:nvSpPr>
          <p:cNvPr id="184323" name="Rectangle 2"/>
          <p:cNvSpPr>
            <a:spLocks noGrp="1" noRot="1" noChangeAspect="1" noChangeArrowheads="1" noTextEdit="1"/>
          </p:cNvSpPr>
          <p:nvPr>
            <p:ph type="sldImg"/>
          </p:nvPr>
        </p:nvSpPr>
        <p:spPr>
          <a:xfrm>
            <a:off x="1692275" y="685800"/>
            <a:ext cx="3567113" cy="2676525"/>
          </a:xfrm>
          <a:ln/>
        </p:spPr>
      </p:sp>
      <p:sp>
        <p:nvSpPr>
          <p:cNvPr id="184324"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C500DB7F-73AC-4D70-AC34-E073ED815A68}" type="slidenum">
              <a:rPr lang="en-US" smtClean="0"/>
              <a:pPr/>
              <a:t>42</a:t>
            </a:fld>
            <a:endParaRPr lang="en-US" smtClean="0"/>
          </a:p>
        </p:txBody>
      </p:sp>
      <p:sp>
        <p:nvSpPr>
          <p:cNvPr id="188419" name="Rectangle 2"/>
          <p:cNvSpPr>
            <a:spLocks noGrp="1" noRot="1" noChangeAspect="1" noChangeArrowheads="1" noTextEdit="1"/>
          </p:cNvSpPr>
          <p:nvPr>
            <p:ph type="sldImg"/>
          </p:nvPr>
        </p:nvSpPr>
        <p:spPr>
          <a:xfrm>
            <a:off x="1144588" y="685800"/>
            <a:ext cx="4568825" cy="3429000"/>
          </a:xfrm>
          <a:ln/>
        </p:spPr>
      </p:sp>
      <p:sp>
        <p:nvSpPr>
          <p:cNvPr id="188420" name="Rectangle 3"/>
          <p:cNvSpPr>
            <a:spLocks noGrp="1" noChangeArrowheads="1"/>
          </p:cNvSpPr>
          <p:nvPr>
            <p:ph type="body" idx="1"/>
          </p:nvPr>
        </p:nvSpPr>
        <p:spPr>
          <a:xfrm>
            <a:off x="913772" y="4343716"/>
            <a:ext cx="5030456" cy="4113855"/>
          </a:xfrm>
          <a:noFill/>
          <a:ln/>
        </p:spPr>
        <p:txBody>
          <a:bodyPr/>
          <a:lstStyle/>
          <a:p>
            <a:r>
              <a:rPr lang="en-GB" sz="1700" kern="1200" smtClean="0">
                <a:solidFill>
                  <a:schemeClr val="tx1"/>
                </a:solidFill>
                <a:latin typeface="+mn-lt"/>
                <a:ea typeface="+mn-ea"/>
                <a:cs typeface="+mn-cs"/>
              </a:rPr>
              <a:t>ElementIterator </a:t>
            </a:r>
            <a:r>
              <a:rPr lang="en-US" sz="1700" kern="1200" smtClean="0">
                <a:solidFill>
                  <a:schemeClr val="tx1"/>
                </a:solidFill>
                <a:latin typeface="+mn-lt"/>
                <a:ea typeface="+mn-ea"/>
                <a:cs typeface="+mn-cs"/>
              </a:rPr>
              <a:t>and </a:t>
            </a:r>
            <a:r>
              <a:rPr lang="en-GB" sz="1700" kern="1200" smtClean="0">
                <a:solidFill>
                  <a:schemeClr val="tx1"/>
                </a:solidFill>
                <a:latin typeface="+mn-lt"/>
                <a:ea typeface="+mn-ea"/>
                <a:cs typeface="+mn-cs"/>
              </a:rPr>
              <a:t>ElementFilterIterator occur in many of the SDK samples. The command defined in Lab 2-1 iterates over commandData.Application.ActiveDocument.Elements and prints out a line for each element encountered to C:\tmp\RevitElements.txt.</a:t>
            </a:r>
            <a:endParaRPr lang="en-GB" sz="1700" kern="1200">
              <a:solidFill>
                <a:schemeClr val="tx1"/>
              </a:solidFill>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E8CDC9C3-A175-4871-BF94-C94EEAB3C592}" type="slidenum">
              <a:rPr lang="en-US" smtClean="0"/>
              <a:pPr/>
              <a:t>43</a:t>
            </a:fld>
            <a:endParaRPr lang="en-US" smtClean="0"/>
          </a:p>
        </p:txBody>
      </p:sp>
      <p:sp>
        <p:nvSpPr>
          <p:cNvPr id="189443" name="Rectangle 2"/>
          <p:cNvSpPr>
            <a:spLocks noGrp="1" noRot="1" noChangeAspect="1" noChangeArrowheads="1" noTextEdit="1"/>
          </p:cNvSpPr>
          <p:nvPr>
            <p:ph type="sldImg"/>
          </p:nvPr>
        </p:nvSpPr>
        <p:spPr>
          <a:xfrm>
            <a:off x="1144588" y="685800"/>
            <a:ext cx="4568825" cy="3429000"/>
          </a:xfrm>
          <a:ln/>
        </p:spPr>
      </p:sp>
      <p:sp>
        <p:nvSpPr>
          <p:cNvPr id="189444"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z="1700" kern="1200" smtClean="0">
                <a:solidFill>
                  <a:schemeClr val="tx1"/>
                </a:solidFill>
                <a:latin typeface="+mn-lt"/>
                <a:ea typeface="+mn-ea"/>
                <a:cs typeface="+mn-cs"/>
              </a:rPr>
              <a:t>Note that the result of this iteration is large. There are a lot of predefined elements and properties in the Revit database, even before we start adding our own. Once we have added a few elements, note that these are listed at the end, sequentially. From Revit 2009 onwards,</a:t>
            </a:r>
            <a:r>
              <a:rPr lang="en-GB" sz="1700" kern="1200" baseline="0" smtClean="0">
                <a:solidFill>
                  <a:schemeClr val="tx1"/>
                </a:solidFill>
                <a:latin typeface="+mn-lt"/>
                <a:ea typeface="+mn-ea"/>
                <a:cs typeface="+mn-cs"/>
              </a:rPr>
              <a:t> you will probably seldom iterate over all elements, but use filtering to effectively pick out specific subsets instead. The e</a:t>
            </a:r>
            <a:r>
              <a:rPr lang="en-US" sz="1700" kern="1200" baseline="0" smtClean="0">
                <a:solidFill>
                  <a:schemeClr val="tx1"/>
                </a:solidFill>
                <a:latin typeface="+mn-lt"/>
                <a:ea typeface="+mn-ea"/>
                <a:cs typeface="+mn-cs"/>
              </a:rPr>
              <a:t>lement category is not implemented for all classes, it may return null; for Family elements, one can sometimes use the FamilyCategory property instead.</a:t>
            </a:r>
            <a:endParaRPr lang="en-GB" sz="1700" kern="1200" smtClean="0">
              <a:solidFill>
                <a:schemeClr val="tx1"/>
              </a:solidFill>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D1DB513C-0632-4DB1-AC8A-07E5ABA832E5}" type="slidenum">
              <a:rPr lang="en-US" smtClean="0"/>
              <a:pPr/>
              <a:t>44</a:t>
            </a:fld>
            <a:endParaRPr lang="en-US" dirty="0" smtClean="0"/>
          </a:p>
        </p:txBody>
      </p:sp>
      <p:sp>
        <p:nvSpPr>
          <p:cNvPr id="185347" name="Rectangle 2"/>
          <p:cNvSpPr>
            <a:spLocks noGrp="1" noRot="1" noChangeAspect="1" noChangeArrowheads="1" noTextEdit="1"/>
          </p:cNvSpPr>
          <p:nvPr>
            <p:ph type="sldImg"/>
          </p:nvPr>
        </p:nvSpPr>
        <p:spPr>
          <a:xfrm>
            <a:off x="1692275" y="685800"/>
            <a:ext cx="3567113" cy="2676525"/>
          </a:xfrm>
          <a:ln/>
        </p:spPr>
      </p:sp>
      <p:sp>
        <p:nvSpPr>
          <p:cNvPr id="185348" name="Rectangle 3"/>
          <p:cNvSpPr>
            <a:spLocks noGrp="1" noChangeArrowheads="1"/>
          </p:cNvSpPr>
          <p:nvPr>
            <p:ph type="body" idx="1"/>
          </p:nvPr>
        </p:nvSpPr>
        <p:spPr>
          <a:noFill/>
          <a:ln/>
        </p:spPr>
        <p:txBody>
          <a:bodyPr/>
          <a:lstStyle/>
          <a:p>
            <a:r>
              <a:rPr lang="en-US" sz="1700" kern="1200" dirty="0" smtClean="0">
                <a:solidFill>
                  <a:schemeClr val="tx1"/>
                </a:solidFill>
                <a:latin typeface="+mn-lt"/>
                <a:ea typeface="+mn-ea"/>
                <a:cs typeface="+mn-cs"/>
              </a:rPr>
              <a:t>The identification of elements and determining what type they have, or iterating the entire building model and extracting the specific instances that we are interested in, depends on the objects type. In some cases, we use standard object oriented techniques, simply querying their type or class. In others, we use the object category, which is a Revit API element property. Sometimes, a combination of the two is used, or additional parameters are queried.</a:t>
            </a:r>
            <a:endParaRPr lang="en-GB" sz="1700" kern="1200" dirty="0" smtClean="0">
              <a:solidFill>
                <a:schemeClr val="tx1"/>
              </a:solidFill>
              <a:latin typeface="+mn-lt"/>
              <a:ea typeface="+mn-ea"/>
              <a:cs typeface="+mn-cs"/>
            </a:endParaRPr>
          </a:p>
          <a:p>
            <a:r>
              <a:rPr lang="en-US" sz="1700" kern="1200" dirty="0" smtClean="0">
                <a:solidFill>
                  <a:schemeClr val="tx1"/>
                </a:solidFill>
                <a:latin typeface="+mn-lt"/>
                <a:ea typeface="+mn-ea"/>
                <a:cs typeface="+mn-cs"/>
              </a:rPr>
              <a:t>More details on this are discussed in the separate presentation </a:t>
            </a:r>
            <a:r>
              <a:rPr lang="en-US" dirty="0" smtClean="0"/>
              <a:t>DE305-1 </a:t>
            </a:r>
            <a:r>
              <a:rPr lang="en-US" sz="1700" kern="1200" dirty="0" smtClean="0">
                <a:solidFill>
                  <a:schemeClr val="tx1"/>
                </a:solidFill>
                <a:latin typeface="+mn-lt"/>
                <a:ea typeface="+mn-ea"/>
                <a:cs typeface="+mn-cs"/>
              </a:rPr>
              <a:t>A Closer Look at the Database with the Revit API.</a:t>
            </a:r>
            <a:endParaRPr lang="en-GB" sz="1700" kern="1200" dirty="0" smtClean="0">
              <a:solidFill>
                <a:schemeClr val="tx1"/>
              </a:solidFill>
              <a:latin typeface="+mn-lt"/>
              <a:ea typeface="+mn-ea"/>
              <a:cs typeface="+mn-cs"/>
            </a:endParaRPr>
          </a:p>
          <a:p>
            <a:pPr eaLnBrk="1" hangingPunct="1"/>
            <a:endParaRPr lang="en-GB"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55DA035-711B-403A-B342-8127C6EECD1E}" type="slidenum">
              <a:rPr lang="en-US" smtClean="0"/>
              <a:pPr/>
              <a:t>45</a:t>
            </a:fld>
            <a:endParaRPr lang="en-US" smtClean="0"/>
          </a:p>
        </p:txBody>
      </p:sp>
      <p:sp>
        <p:nvSpPr>
          <p:cNvPr id="186371" name="Rectangle 2"/>
          <p:cNvSpPr>
            <a:spLocks noGrp="1" noRot="1" noChangeAspect="1" noChangeArrowheads="1" noTextEdit="1"/>
          </p:cNvSpPr>
          <p:nvPr>
            <p:ph type="sldImg"/>
          </p:nvPr>
        </p:nvSpPr>
        <p:spPr>
          <a:xfrm>
            <a:off x="1692275" y="685800"/>
            <a:ext cx="3567113" cy="2676525"/>
          </a:xfrm>
          <a:ln/>
        </p:spPr>
      </p:sp>
      <p:sp>
        <p:nvSpPr>
          <p:cNvPr id="18637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23971172-77FF-43EF-92AE-166CDFCB25C7}" type="slidenum">
              <a:rPr lang="en-US" smtClean="0"/>
              <a:pPr/>
              <a:t>46</a:t>
            </a:fld>
            <a:endParaRPr lang="en-US" smtClean="0"/>
          </a:p>
        </p:txBody>
      </p:sp>
      <p:sp>
        <p:nvSpPr>
          <p:cNvPr id="187395" name="Rectangle 2"/>
          <p:cNvSpPr>
            <a:spLocks noGrp="1" noRot="1" noChangeAspect="1" noChangeArrowheads="1" noTextEdit="1"/>
          </p:cNvSpPr>
          <p:nvPr>
            <p:ph type="sldImg"/>
          </p:nvPr>
        </p:nvSpPr>
        <p:spPr>
          <a:xfrm>
            <a:off x="1692275" y="685800"/>
            <a:ext cx="3567113" cy="2676525"/>
          </a:xfrm>
          <a:ln/>
        </p:spPr>
      </p:sp>
      <p:sp>
        <p:nvSpPr>
          <p:cNvPr id="18739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93B07411-2930-4EB7-980F-C89FC6330D54}" type="slidenum">
              <a:rPr lang="en-US" smtClean="0"/>
              <a:pPr/>
              <a:t>47</a:t>
            </a:fld>
            <a:endParaRPr lang="en-US" smtClean="0"/>
          </a:p>
        </p:txBody>
      </p:sp>
      <p:sp>
        <p:nvSpPr>
          <p:cNvPr id="190467" name="Rectangle 2"/>
          <p:cNvSpPr>
            <a:spLocks noGrp="1" noRot="1" noChangeAspect="1" noChangeArrowheads="1" noTextEdit="1"/>
          </p:cNvSpPr>
          <p:nvPr>
            <p:ph type="sldImg"/>
          </p:nvPr>
        </p:nvSpPr>
        <p:spPr>
          <a:xfrm>
            <a:off x="1144588" y="685800"/>
            <a:ext cx="4568825" cy="3429000"/>
          </a:xfrm>
          <a:ln/>
        </p:spPr>
      </p:sp>
      <p:sp>
        <p:nvSpPr>
          <p:cNvPr id="190468" name="Rectangle 3"/>
          <p:cNvSpPr>
            <a:spLocks noGrp="1" noChangeArrowheads="1"/>
          </p:cNvSpPr>
          <p:nvPr>
            <p:ph type="body" idx="1"/>
          </p:nvPr>
        </p:nvSpPr>
        <p:spPr>
          <a:xfrm>
            <a:off x="913772" y="4343716"/>
            <a:ext cx="5030456" cy="4113855"/>
          </a:xfrm>
          <a:noFill/>
          <a:ln/>
        </p:spPr>
        <p:txBody>
          <a:bodyPr/>
          <a:lstStyle/>
          <a:p>
            <a:r>
              <a:rPr lang="en-GB" sz="1700" kern="1200" smtClean="0">
                <a:solidFill>
                  <a:schemeClr val="tx1"/>
                </a:solidFill>
                <a:latin typeface="+mn-lt"/>
                <a:ea typeface="+mn-ea"/>
                <a:cs typeface="+mn-cs"/>
              </a:rPr>
              <a:t>Lab 2-2 demonstrates how to extract all elements with a 3D geometry, i.e. visible objects like walls, doors, windows, furniture, etc. This lab iterates over the active document elements collection, like before, and picks out relevant ones. This is a common operation in Revit programming. The utility function LabUtils.GetAllModelElements() implements this. Its input and output are as defined above. It identifies model elements by applying the checks listed above.</a:t>
            </a:r>
            <a:endParaRPr lang="en-GB" sz="1700" kern="1200">
              <a:solidFill>
                <a:schemeClr val="tx1"/>
              </a:solidFill>
              <a:latin typeface="+mn-lt"/>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5DEFB77D-CAEF-465F-8FB1-6F35085B76AF}" type="slidenum">
              <a:rPr lang="en-US" smtClean="0"/>
              <a:pPr/>
              <a:t>48</a:t>
            </a:fld>
            <a:endParaRPr lang="en-US" smtClean="0"/>
          </a:p>
        </p:txBody>
      </p:sp>
      <p:sp>
        <p:nvSpPr>
          <p:cNvPr id="191491" name="Rectangle 2"/>
          <p:cNvSpPr>
            <a:spLocks noGrp="1" noRot="1" noChangeAspect="1" noChangeArrowheads="1" noTextEdit="1"/>
          </p:cNvSpPr>
          <p:nvPr>
            <p:ph type="sldImg"/>
          </p:nvPr>
        </p:nvSpPr>
        <p:spPr>
          <a:xfrm>
            <a:off x="1144588" y="685800"/>
            <a:ext cx="4568825" cy="3429000"/>
          </a:xfrm>
          <a:ln/>
        </p:spPr>
      </p:sp>
      <p:sp>
        <p:nvSpPr>
          <p:cNvPr id="191492"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49</a:t>
            </a:fld>
            <a:endParaRPr lang="en-US" smtClean="0"/>
          </a:p>
        </p:txBody>
      </p:sp>
      <p:sp>
        <p:nvSpPr>
          <p:cNvPr id="289795" name="Rectangle 2"/>
          <p:cNvSpPr>
            <a:spLocks noGrp="1" noRot="1" noChangeAspect="1" noChangeArrowheads="1" noTextEdit="1"/>
          </p:cNvSpPr>
          <p:nvPr>
            <p:ph type="sldImg"/>
          </p:nvPr>
        </p:nvSpPr>
        <p:spPr>
          <a:xfrm>
            <a:off x="1693863" y="685800"/>
            <a:ext cx="3563937" cy="2676525"/>
          </a:xfrm>
          <a:ln/>
        </p:spPr>
      </p:sp>
      <p:sp>
        <p:nvSpPr>
          <p:cNvPr id="289796"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z="1700" kern="1200" smtClean="0">
                <a:solidFill>
                  <a:schemeClr val="tx1"/>
                </a:solidFill>
                <a:latin typeface="+mn-lt"/>
                <a:ea typeface="+mn-ea"/>
                <a:cs typeface="+mn-cs"/>
              </a:rPr>
              <a:t>The new Revit 2009 element filtering provides filtered access to elements. Several different types of filters are available. Filters can be atomic, based on category name, built-in category, family name, symbol name, type, structural classification, or parameter value. When searching for elements based on parameter value, the comparison criterion can be specified as equal, gt, ge, lt, le, ne, etc. The execution speed of the new element filtering is significantly higher than the element iteration in previous versions. All aspects of the functionality are demonstrated by the new SDK sample application ElementsFilter.</a:t>
            </a: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DF6E190-E7EC-4F16-93BF-BE8D2631FEB1}" type="slidenum">
              <a:rPr lang="en-US" smtClean="0"/>
              <a:pPr/>
              <a:t>5</a:t>
            </a:fld>
            <a:endParaRPr lang="en-US" dirty="0" smtClean="0"/>
          </a:p>
        </p:txBody>
      </p:sp>
      <p:sp>
        <p:nvSpPr>
          <p:cNvPr id="158723" name="Rectangle 2"/>
          <p:cNvSpPr>
            <a:spLocks noGrp="1" noRot="1" noChangeAspect="1" noChangeArrowheads="1" noTextEdit="1"/>
          </p:cNvSpPr>
          <p:nvPr>
            <p:ph type="sldImg"/>
          </p:nvPr>
        </p:nvSpPr>
        <p:spPr>
          <a:xfrm>
            <a:off x="1692275" y="685800"/>
            <a:ext cx="3567113" cy="2676525"/>
          </a:xfrm>
          <a:ln/>
        </p:spPr>
      </p:sp>
      <p:sp>
        <p:nvSpPr>
          <p:cNvPr id="158724"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z="1600" smtClean="0"/>
              <a:t>Here is a very simple example of using the new filtering feature, selecting all walls from the Revit database. In 2008, one would have used a loop to pick out the walls from the collection of all document elements.</a:t>
            </a:r>
            <a:r>
              <a:rPr lang="en-GB" sz="1600" baseline="0" smtClean="0"/>
              <a:t> </a:t>
            </a:r>
            <a:r>
              <a:rPr lang="en-GB" sz="1600" smtClean="0"/>
              <a:t>In 2009, using filtering, this method is more concise, no loop is required, and only wall elements are returned.</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z="1600" smtClean="0"/>
              <a:t>Here is the same example in VB syntax.</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z="1700" kern="1200" smtClean="0">
                <a:solidFill>
                  <a:schemeClr val="tx1"/>
                </a:solidFill>
                <a:latin typeface="+mn-lt"/>
                <a:ea typeface="+mn-ea"/>
                <a:cs typeface="+mn-cs"/>
              </a:rPr>
              <a:t>Here is a slightly more complex example, which includes filtering for a specific parameter value. Here we are selecting all model group types in the database. In 2008, this involves iterating over all elements, selecting GroupType objects, and then checking a parameter for a specific value.</a:t>
            </a:r>
            <a:r>
              <a:rPr lang="en-GB" sz="1700" kern="1200" baseline="0" smtClean="0">
                <a:solidFill>
                  <a:schemeClr val="tx1"/>
                </a:solidFill>
                <a:latin typeface="+mn-lt"/>
                <a:ea typeface="+mn-ea"/>
                <a:cs typeface="+mn-cs"/>
              </a:rPr>
              <a:t> </a:t>
            </a:r>
            <a:r>
              <a:rPr lang="en-GB" sz="1700" kern="1200" smtClean="0">
                <a:solidFill>
                  <a:schemeClr val="tx1"/>
                </a:solidFill>
                <a:latin typeface="+mn-lt"/>
                <a:ea typeface="+mn-ea"/>
                <a:cs typeface="+mn-cs"/>
              </a:rPr>
              <a:t>In 2009, this can all be achieved more concisely and efficiently using filtering, by combining a type and a parameter filter with a Boolean and filter.</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D3D03910-5D0A-4789-80E4-5194C359CF61}" type="slidenum">
              <a:rPr lang="en-US" smtClean="0"/>
              <a:pPr/>
              <a:t>54</a:t>
            </a:fld>
            <a:endParaRPr lang="en-US" smtClean="0"/>
          </a:p>
        </p:txBody>
      </p:sp>
      <p:sp>
        <p:nvSpPr>
          <p:cNvPr id="192515" name="Rectangle 2"/>
          <p:cNvSpPr>
            <a:spLocks noGrp="1" noRot="1" noChangeAspect="1" noChangeArrowheads="1" noTextEdit="1"/>
          </p:cNvSpPr>
          <p:nvPr>
            <p:ph type="sldImg"/>
          </p:nvPr>
        </p:nvSpPr>
        <p:spPr>
          <a:xfrm>
            <a:off x="1144588" y="685800"/>
            <a:ext cx="4568825" cy="3429000"/>
          </a:xfrm>
          <a:ln/>
        </p:spPr>
      </p:sp>
      <p:sp>
        <p:nvSpPr>
          <p:cNvPr id="192516"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Lab 2-3 extracts walls by checking for each element for its class, and doors by checking its category. This is s</a:t>
            </a:r>
            <a:r>
              <a:rPr lang="fr-FR" sz="1700" kern="1200" smtClean="0">
                <a:solidFill>
                  <a:schemeClr val="tx1"/>
                </a:solidFill>
                <a:latin typeface="+mn-lt"/>
                <a:ea typeface="+mn-ea"/>
                <a:cs typeface="+mn-cs"/>
              </a:rPr>
              <a:t>imilar to Lab 2-2, but now we check for a an even more specific type or a built-in category.</a:t>
            </a:r>
            <a:endParaRPr lang="en-GB" sz="1700" kern="1200">
              <a:solidFill>
                <a:schemeClr val="tx1"/>
              </a:solidFill>
              <a:latin typeface="+mn-lt"/>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4B1214B6-7531-4BFF-960B-F2F46AEDDB07}" type="slidenum">
              <a:rPr lang="en-US" smtClean="0"/>
              <a:pPr/>
              <a:t>55</a:t>
            </a:fld>
            <a:endParaRPr lang="en-US" smtClean="0"/>
          </a:p>
        </p:txBody>
      </p:sp>
      <p:sp>
        <p:nvSpPr>
          <p:cNvPr id="193539" name="Rectangle 2"/>
          <p:cNvSpPr>
            <a:spLocks noGrp="1" noRot="1" noChangeAspect="1" noChangeArrowheads="1" noTextEdit="1"/>
          </p:cNvSpPr>
          <p:nvPr>
            <p:ph type="sldImg"/>
          </p:nvPr>
        </p:nvSpPr>
        <p:spPr>
          <a:xfrm>
            <a:off x="1144588" y="685800"/>
            <a:ext cx="4568825" cy="3429000"/>
          </a:xfrm>
          <a:ln/>
        </p:spPr>
      </p:sp>
      <p:sp>
        <p:nvSpPr>
          <p:cNvPr id="193540" name="Rectangle 3"/>
          <p:cNvSpPr>
            <a:spLocks noGrp="1" noChangeArrowheads="1"/>
          </p:cNvSpPr>
          <p:nvPr>
            <p:ph type="body" idx="1"/>
          </p:nvPr>
        </p:nvSpPr>
        <p:spPr>
          <a:xfrm>
            <a:off x="913772" y="4343716"/>
            <a:ext cx="5030456" cy="4113855"/>
          </a:xfrm>
          <a:noFill/>
          <a:ln/>
        </p:spPr>
        <p:txBody>
          <a:bodyPr/>
          <a:lstStyle/>
          <a:p>
            <a:pPr eaLnBrk="1" hangingPunct="1"/>
            <a:endParaRPr 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34F2AD5E-2279-49DB-99E7-E657B484697A}" type="slidenum">
              <a:rPr lang="en-US" smtClean="0"/>
              <a:pPr/>
              <a:t>56</a:t>
            </a:fld>
            <a:endParaRPr lang="en-US" smtClean="0"/>
          </a:p>
        </p:txBody>
      </p:sp>
      <p:sp>
        <p:nvSpPr>
          <p:cNvPr id="194563" name="Rectangle 2"/>
          <p:cNvSpPr>
            <a:spLocks noGrp="1" noRot="1" noChangeAspect="1" noChangeArrowheads="1" noTextEdit="1"/>
          </p:cNvSpPr>
          <p:nvPr>
            <p:ph type="sldImg"/>
          </p:nvPr>
        </p:nvSpPr>
        <p:spPr>
          <a:xfrm>
            <a:off x="1144588" y="685800"/>
            <a:ext cx="4568825" cy="3429000"/>
          </a:xfrm>
          <a:ln/>
        </p:spPr>
      </p:sp>
      <p:sp>
        <p:nvSpPr>
          <p:cNvPr id="194564" name="Rectangle 3"/>
          <p:cNvSpPr>
            <a:spLocks noGrp="1" noChangeArrowheads="1"/>
          </p:cNvSpPr>
          <p:nvPr>
            <p:ph type="body" idx="1"/>
          </p:nvPr>
        </p:nvSpPr>
        <p:spPr>
          <a:xfrm>
            <a:off x="913772" y="4343716"/>
            <a:ext cx="5030456" cy="4113855"/>
          </a:xfrm>
          <a:noFill/>
          <a:ln/>
        </p:spPr>
        <p:txBody>
          <a:bodyPr/>
          <a:lstStyle/>
          <a:p>
            <a:pPr eaLnBrk="1" hangingPunct="1"/>
            <a:endParaRPr lang="fr-F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07911166-94F7-4C2C-86AE-802C3D524BDB}" type="slidenum">
              <a:rPr lang="en-US" smtClean="0"/>
              <a:pPr/>
              <a:t>57</a:t>
            </a:fld>
            <a:endParaRPr lang="en-US" smtClean="0"/>
          </a:p>
        </p:txBody>
      </p:sp>
      <p:sp>
        <p:nvSpPr>
          <p:cNvPr id="195587" name="Rectangle 2"/>
          <p:cNvSpPr>
            <a:spLocks noGrp="1" noRot="1" noChangeAspect="1" noChangeArrowheads="1" noTextEdit="1"/>
          </p:cNvSpPr>
          <p:nvPr>
            <p:ph type="sldImg"/>
          </p:nvPr>
        </p:nvSpPr>
        <p:spPr>
          <a:xfrm>
            <a:off x="1144588" y="685800"/>
            <a:ext cx="4568825" cy="3429000"/>
          </a:xfrm>
          <a:ln/>
        </p:spPr>
      </p:sp>
      <p:sp>
        <p:nvSpPr>
          <p:cNvPr id="195588"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AC9419B6-4589-432A-9807-692CAF008A49}" type="slidenum">
              <a:rPr lang="en-US" smtClean="0"/>
              <a:pPr/>
              <a:t>58</a:t>
            </a:fld>
            <a:endParaRPr lang="en-US" smtClean="0"/>
          </a:p>
        </p:txBody>
      </p:sp>
      <p:sp>
        <p:nvSpPr>
          <p:cNvPr id="196611" name="Rectangle 2"/>
          <p:cNvSpPr>
            <a:spLocks noGrp="1" noRot="1" noChangeAspect="1" noChangeArrowheads="1" noTextEdit="1"/>
          </p:cNvSpPr>
          <p:nvPr>
            <p:ph type="sldImg"/>
          </p:nvPr>
        </p:nvSpPr>
        <p:spPr>
          <a:xfrm>
            <a:off x="1144588" y="685800"/>
            <a:ext cx="4568825" cy="3429000"/>
          </a:xfrm>
          <a:ln/>
        </p:spPr>
      </p:sp>
      <p:sp>
        <p:nvSpPr>
          <p:cNvPr id="196612" name="Rectangle 3"/>
          <p:cNvSpPr>
            <a:spLocks noGrp="1" noChangeArrowheads="1"/>
          </p:cNvSpPr>
          <p:nvPr>
            <p:ph type="body" idx="1"/>
          </p:nvPr>
        </p:nvSpPr>
        <p:spPr>
          <a:xfrm>
            <a:off x="913772" y="4343716"/>
            <a:ext cx="5030456" cy="4113855"/>
          </a:xfrm>
          <a:noFill/>
          <a:ln/>
        </p:spPr>
        <p:txBody>
          <a:bodyPr/>
          <a:lstStyle/>
          <a:p>
            <a:pPr eaLnBrk="1" hangingPunct="1"/>
            <a:r>
              <a:rPr lang="en-GB" smtClean="0"/>
              <a:t>To run Lab 2-4, select a wall. It must be constrained to a level at the top: Element Properties... &gt; Constraints &gt; Top Constraint, otherwise an error message is displayed. Load the column family named "M_Wood Timber Column" and the type named "191 x 292mm" prior to running the command, or else highlight the error message displayed, or modify the names to refer to some family type that is loaded. The selected wall is used to define three columns at its end and mid points, then the wall is moved out of the way to clearly display the columns.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C2DAF546-A5A9-4DEB-A062-5169308867D7}" type="slidenum">
              <a:rPr lang="en-US" smtClean="0"/>
              <a:pPr/>
              <a:t>59</a:t>
            </a:fld>
            <a:endParaRPr lang="en-US" smtClean="0"/>
          </a:p>
        </p:txBody>
      </p:sp>
      <p:sp>
        <p:nvSpPr>
          <p:cNvPr id="197635" name="Rectangle 2"/>
          <p:cNvSpPr>
            <a:spLocks noGrp="1" noRot="1" noChangeAspect="1" noChangeArrowheads="1" noTextEdit="1"/>
          </p:cNvSpPr>
          <p:nvPr>
            <p:ph type="sldImg"/>
          </p:nvPr>
        </p:nvSpPr>
        <p:spPr>
          <a:xfrm>
            <a:off x="1144588" y="685800"/>
            <a:ext cx="4568825" cy="3429000"/>
          </a:xfrm>
          <a:ln/>
        </p:spPr>
      </p:sp>
      <p:sp>
        <p:nvSpPr>
          <p:cNvPr id="197636"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79D2414F-8746-4EA9-AA09-568636FB6507}" type="slidenum">
              <a:rPr lang="en-US" smtClean="0"/>
              <a:pPr/>
              <a:t>60</a:t>
            </a:fld>
            <a:endParaRPr lang="en-US" smtClean="0"/>
          </a:p>
        </p:txBody>
      </p:sp>
      <p:sp>
        <p:nvSpPr>
          <p:cNvPr id="198659" name="Rectangle 2"/>
          <p:cNvSpPr>
            <a:spLocks noGrp="1" noRot="1" noChangeAspect="1" noChangeArrowheads="1" noTextEdit="1"/>
          </p:cNvSpPr>
          <p:nvPr>
            <p:ph type="sldImg"/>
          </p:nvPr>
        </p:nvSpPr>
        <p:spPr>
          <a:xfrm>
            <a:off x="1144588" y="685800"/>
            <a:ext cx="4568825" cy="3429000"/>
          </a:xfrm>
          <a:ln/>
        </p:spPr>
      </p:sp>
      <p:sp>
        <p:nvSpPr>
          <p:cNvPr id="198660"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6</a:t>
            </a:fld>
            <a:endParaRPr lang="en-US" dirty="0" smtClean="0"/>
          </a:p>
        </p:txBody>
      </p:sp>
      <p:sp>
        <p:nvSpPr>
          <p:cNvPr id="159747" name="Rectangle 2"/>
          <p:cNvSpPr>
            <a:spLocks noGrp="1" noRot="1" noChangeAspect="1" noChangeArrowheads="1" noTextEdit="1"/>
          </p:cNvSpPr>
          <p:nvPr>
            <p:ph type="sldImg"/>
          </p:nvPr>
        </p:nvSpPr>
        <p:spPr>
          <a:xfrm>
            <a:off x="1692275" y="685800"/>
            <a:ext cx="3567113" cy="2676525"/>
          </a:xfrm>
          <a:ln/>
        </p:spPr>
      </p:sp>
      <p:sp>
        <p:nvSpPr>
          <p:cNvPr id="1597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DE0DA3C9-AAD6-4F06-BB14-FE94EE0A079F}" type="slidenum">
              <a:rPr lang="en-US" smtClean="0"/>
              <a:pPr/>
              <a:t>61</a:t>
            </a:fld>
            <a:endParaRPr lang="en-US" smtClean="0"/>
          </a:p>
        </p:txBody>
      </p:sp>
      <p:sp>
        <p:nvSpPr>
          <p:cNvPr id="199683" name="Rectangle 2"/>
          <p:cNvSpPr>
            <a:spLocks noGrp="1" noRot="1" noChangeAspect="1" noChangeArrowheads="1" noTextEdit="1"/>
          </p:cNvSpPr>
          <p:nvPr>
            <p:ph type="sldImg"/>
          </p:nvPr>
        </p:nvSpPr>
        <p:spPr>
          <a:xfrm>
            <a:off x="1144588" y="685800"/>
            <a:ext cx="4568825" cy="3429000"/>
          </a:xfrm>
          <a:ln/>
        </p:spPr>
      </p:sp>
      <p:sp>
        <p:nvSpPr>
          <p:cNvPr id="199684"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D437BA10-65EE-4FA7-A19E-6ABC3916EAEA}" type="slidenum">
              <a:rPr lang="en-US" smtClean="0"/>
              <a:pPr/>
              <a:t>62</a:t>
            </a:fld>
            <a:endParaRPr lang="en-US" smtClean="0"/>
          </a:p>
        </p:txBody>
      </p:sp>
      <p:sp>
        <p:nvSpPr>
          <p:cNvPr id="200707" name="Rectangle 2"/>
          <p:cNvSpPr>
            <a:spLocks noGrp="1" noRot="1" noChangeAspect="1" noChangeArrowheads="1" noTextEdit="1"/>
          </p:cNvSpPr>
          <p:nvPr>
            <p:ph type="sldImg"/>
          </p:nvPr>
        </p:nvSpPr>
        <p:spPr>
          <a:xfrm>
            <a:off x="1144588" y="685800"/>
            <a:ext cx="4568825" cy="3429000"/>
          </a:xfrm>
          <a:ln/>
        </p:spPr>
      </p:sp>
      <p:sp>
        <p:nvSpPr>
          <p:cNvPr id="200708" name="Rectangle 3"/>
          <p:cNvSpPr>
            <a:spLocks noGrp="1" noChangeArrowheads="1"/>
          </p:cNvSpPr>
          <p:nvPr>
            <p:ph type="body" idx="1"/>
          </p:nvPr>
        </p:nvSpPr>
        <p:spPr>
          <a:xfrm>
            <a:off x="913772" y="4343716"/>
            <a:ext cx="5030456" cy="4113855"/>
          </a:xfrm>
          <a:noFill/>
          <a:ln/>
        </p:spPr>
        <p:txBody>
          <a:bodyPr/>
          <a:lstStyle/>
          <a:p>
            <a:pPr eaLnBrk="1" hangingPunct="1"/>
            <a:r>
              <a:rPr lang="en-GB" smtClean="0"/>
              <a:t>The GetFamilySymbol() helper method iterates over all elements and searches for the named family. Within that family’s symbols, it searches for the named type and returns that element instance.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EDEBB7ED-2EDE-415B-B250-AFABF7D88A83}" type="slidenum">
              <a:rPr lang="en-US" smtClean="0"/>
              <a:pPr/>
              <a:t>63</a:t>
            </a:fld>
            <a:endParaRPr lang="en-US" smtClean="0"/>
          </a:p>
        </p:txBody>
      </p:sp>
      <p:sp>
        <p:nvSpPr>
          <p:cNvPr id="201731" name="Rectangle 2"/>
          <p:cNvSpPr>
            <a:spLocks noGrp="1" noRot="1" noChangeAspect="1" noChangeArrowheads="1" noTextEdit="1"/>
          </p:cNvSpPr>
          <p:nvPr>
            <p:ph type="sldImg"/>
          </p:nvPr>
        </p:nvSpPr>
        <p:spPr>
          <a:xfrm>
            <a:off x="1144588" y="685800"/>
            <a:ext cx="4568825" cy="3429000"/>
          </a:xfrm>
          <a:ln/>
        </p:spPr>
      </p:sp>
      <p:sp>
        <p:nvSpPr>
          <p:cNvPr id="201732"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AC9419B6-4589-432A-9807-692CAF008A49}" type="slidenum">
              <a:rPr lang="en-US" smtClean="0"/>
              <a:pPr/>
              <a:t>64</a:t>
            </a:fld>
            <a:endParaRPr lang="en-US" smtClean="0"/>
          </a:p>
        </p:txBody>
      </p:sp>
      <p:sp>
        <p:nvSpPr>
          <p:cNvPr id="196611" name="Rectangle 2"/>
          <p:cNvSpPr>
            <a:spLocks noGrp="1" noRot="1" noChangeAspect="1" noChangeArrowheads="1" noTextEdit="1"/>
          </p:cNvSpPr>
          <p:nvPr>
            <p:ph type="sldImg"/>
          </p:nvPr>
        </p:nvSpPr>
        <p:spPr>
          <a:xfrm>
            <a:off x="1144588" y="685800"/>
            <a:ext cx="4568825" cy="3429000"/>
          </a:xfrm>
          <a:ln/>
        </p:spPr>
      </p:sp>
      <p:sp>
        <p:nvSpPr>
          <p:cNvPr id="196612"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DB23060-E342-473C-80E2-5734995E842D}" type="slidenum">
              <a:rPr lang="en-US" smtClean="0"/>
              <a:pPr/>
              <a:t>65</a:t>
            </a:fld>
            <a:endParaRPr lang="en-US" smtClean="0"/>
          </a:p>
        </p:txBody>
      </p:sp>
      <p:sp>
        <p:nvSpPr>
          <p:cNvPr id="220163" name="Rectangle 2"/>
          <p:cNvSpPr>
            <a:spLocks noGrp="1" noRot="1" noChangeAspect="1" noChangeArrowheads="1" noTextEdit="1"/>
          </p:cNvSpPr>
          <p:nvPr>
            <p:ph type="sldImg"/>
          </p:nvPr>
        </p:nvSpPr>
        <p:spPr>
          <a:xfrm>
            <a:off x="1693863" y="685800"/>
            <a:ext cx="3563937" cy="2676525"/>
          </a:xfrm>
          <a:ln/>
        </p:spPr>
      </p:sp>
      <p:sp>
        <p:nvSpPr>
          <p:cNvPr id="22016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2B8CB713-CB2B-4F24-897E-CAA2EF6A57D4}" type="slidenum">
              <a:rPr lang="en-US" smtClean="0"/>
              <a:pPr/>
              <a:t>66</a:t>
            </a:fld>
            <a:endParaRPr lang="en-US" smtClean="0"/>
          </a:p>
        </p:txBody>
      </p:sp>
      <p:sp>
        <p:nvSpPr>
          <p:cNvPr id="202755" name="Rectangle 2"/>
          <p:cNvSpPr>
            <a:spLocks noGrp="1" noRot="1" noChangeAspect="1" noChangeArrowheads="1" noTextEdit="1"/>
          </p:cNvSpPr>
          <p:nvPr>
            <p:ph type="sldImg"/>
          </p:nvPr>
        </p:nvSpPr>
        <p:spPr>
          <a:xfrm>
            <a:off x="1692275" y="685800"/>
            <a:ext cx="3567113" cy="2676525"/>
          </a:xfrm>
          <a:ln/>
        </p:spPr>
      </p:sp>
      <p:sp>
        <p:nvSpPr>
          <p:cNvPr id="202756"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As we saw above, many visible objects in the Revit BIM are instances of symbols or types. These types are grouped into families. Each family defines a number of symbols or types. When an element is inserted into the model, the user specifies which family it belongs to, and which specific type it has, so the inserted object is an instance of this family and type. </a:t>
            </a:r>
            <a:r>
              <a:rPr lang="en-GB" sz="1700" kern="1200" smtClean="0">
                <a:solidFill>
                  <a:schemeClr val="tx1"/>
                </a:solidFill>
                <a:latin typeface="+mn-lt"/>
                <a:ea typeface="+mn-ea"/>
                <a:cs typeface="+mn-cs"/>
              </a:rPr>
              <a:t>If it is a component family, its class is FamilyInstance</a:t>
            </a:r>
            <a:r>
              <a:rPr lang="en-US" sz="1700" kern="1200" smtClean="0">
                <a:solidFill>
                  <a:schemeClr val="tx1"/>
                </a:solidFill>
                <a:latin typeface="+mn-lt"/>
                <a:ea typeface="+mn-ea"/>
                <a:cs typeface="+mn-cs"/>
              </a:rPr>
              <a:t>. In this section, we discuss the management of families and types.</a:t>
            </a:r>
            <a:endParaRPr lang="en-GB" sz="1700" kern="1200" smtClean="0">
              <a:solidFill>
                <a:schemeClr val="tx1"/>
              </a:solidFill>
              <a:latin typeface="+mn-lt"/>
              <a:ea typeface="+mn-ea"/>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B58CE174-7773-492B-8BB9-0AA0E4D57E4D}" type="slidenum">
              <a:rPr lang="en-US" smtClean="0"/>
              <a:pPr/>
              <a:t>67</a:t>
            </a:fld>
            <a:endParaRPr lang="en-US" smtClean="0"/>
          </a:p>
        </p:txBody>
      </p:sp>
      <p:sp>
        <p:nvSpPr>
          <p:cNvPr id="203779" name="Rectangle 2"/>
          <p:cNvSpPr>
            <a:spLocks noGrp="1" noRot="1" noChangeAspect="1" noChangeArrowheads="1" noTextEdit="1"/>
          </p:cNvSpPr>
          <p:nvPr>
            <p:ph type="sldImg"/>
          </p:nvPr>
        </p:nvSpPr>
        <p:spPr>
          <a:xfrm>
            <a:off x="1144588" y="685800"/>
            <a:ext cx="4568825" cy="3429000"/>
          </a:xfrm>
          <a:ln/>
        </p:spPr>
      </p:sp>
      <p:sp>
        <p:nvSpPr>
          <p:cNvPr id="203780" name="Rectangle 3"/>
          <p:cNvSpPr>
            <a:spLocks noGrp="1" noChangeArrowheads="1"/>
          </p:cNvSpPr>
          <p:nvPr>
            <p:ph type="body" idx="1"/>
          </p:nvPr>
        </p:nvSpPr>
        <p:spPr>
          <a:xfrm>
            <a:off x="913772" y="4343716"/>
            <a:ext cx="5030456" cy="4113855"/>
          </a:xfrm>
          <a:noFill/>
          <a:ln/>
        </p:spPr>
        <p:txBody>
          <a:bodyPr/>
          <a:lstStyle/>
          <a:p>
            <a:pPr eaLnBrk="1" hangingPunct="1"/>
            <a:r>
              <a:rPr lang="fr-FR" smtClean="0"/>
              <a:t>In order to insert the column in the last example, we already had the need to determine a suitable family type for it. If the family or that specific type was not available, we had to prompt the user to load it manually. This procedure can be automated. In this section, we explore the handling of families and types in more detail.</a:t>
            </a:r>
          </a:p>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There are two types of families: standard ones, which are stored in external Revit family files with the extension *.rfa, and built-in system families.</a:t>
            </a:r>
            <a:endParaRPr lang="en-GB" sz="1700" kern="1200" smtClean="0">
              <a:solidFill>
                <a:schemeClr val="tx1"/>
              </a:solidFill>
              <a:latin typeface="+mn-lt"/>
              <a:ea typeface="+mn-ea"/>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7AAB0D28-9E79-446F-8A97-CF47C6E50404}" type="slidenum">
              <a:rPr lang="en-US" smtClean="0"/>
              <a:pPr/>
              <a:t>68</a:t>
            </a:fld>
            <a:endParaRPr lang="en-US" smtClean="0"/>
          </a:p>
        </p:txBody>
      </p:sp>
      <p:sp>
        <p:nvSpPr>
          <p:cNvPr id="204803" name="Rectangle 2"/>
          <p:cNvSpPr>
            <a:spLocks noGrp="1" noRot="1" noChangeAspect="1" noChangeArrowheads="1" noTextEdit="1"/>
          </p:cNvSpPr>
          <p:nvPr>
            <p:ph type="sldImg"/>
          </p:nvPr>
        </p:nvSpPr>
        <p:spPr>
          <a:xfrm>
            <a:off x="1144588" y="685800"/>
            <a:ext cx="4568825" cy="3429000"/>
          </a:xfrm>
          <a:ln/>
        </p:spPr>
      </p:sp>
      <p:sp>
        <p:nvSpPr>
          <p:cNvPr id="204804"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E85AAC55-C2D9-4B7E-A969-C9F23209D88B}" type="slidenum">
              <a:rPr lang="en-US" smtClean="0"/>
              <a:pPr/>
              <a:t>69</a:t>
            </a:fld>
            <a:endParaRPr lang="en-US" smtClean="0"/>
          </a:p>
        </p:txBody>
      </p:sp>
      <p:sp>
        <p:nvSpPr>
          <p:cNvPr id="205827" name="Rectangle 2"/>
          <p:cNvSpPr>
            <a:spLocks noGrp="1" noRot="1" noChangeAspect="1" noChangeArrowheads="1" noTextEdit="1"/>
          </p:cNvSpPr>
          <p:nvPr>
            <p:ph type="sldImg"/>
          </p:nvPr>
        </p:nvSpPr>
        <p:spPr>
          <a:xfrm>
            <a:off x="1144588" y="685800"/>
            <a:ext cx="4568825" cy="3429000"/>
          </a:xfrm>
          <a:ln/>
        </p:spPr>
      </p:sp>
      <p:sp>
        <p:nvSpPr>
          <p:cNvPr id="205828" name="Rectangle 3"/>
          <p:cNvSpPr>
            <a:spLocks noGrp="1" noChangeArrowheads="1"/>
          </p:cNvSpPr>
          <p:nvPr>
            <p:ph type="body" idx="1"/>
          </p:nvPr>
        </p:nvSpPr>
        <p:spPr>
          <a:xfrm>
            <a:off x="913772" y="4343716"/>
            <a:ext cx="5030456" cy="4113855"/>
          </a:xfrm>
          <a:noFill/>
          <a:ln/>
        </p:spPr>
        <p:txBody>
          <a:bodyPr/>
          <a:lstStyle/>
          <a:p>
            <a:pPr defTabSz="905713" fontAlgn="base">
              <a:spcBef>
                <a:spcPct val="30000"/>
              </a:spcBef>
              <a:spcAft>
                <a:spcPct val="0"/>
              </a:spcAft>
              <a:defRPr/>
            </a:pPr>
            <a:r>
              <a:rPr lang="en-GB" smtClean="0"/>
              <a:t>We iterate over the document elements in two loops. In the first, we simple determine all the families. The Category property is NOT implemented for the Family class. Therefore, in the second loop, we retrieve and list all the symbols of each family, and retrieve the family category from the first of its symbols.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66BF9659-11B9-4687-8C31-7887F14672D2}" type="slidenum">
              <a:rPr lang="en-US" smtClean="0"/>
              <a:pPr/>
              <a:t>70</a:t>
            </a:fld>
            <a:endParaRPr lang="en-US" smtClean="0"/>
          </a:p>
        </p:txBody>
      </p:sp>
      <p:sp>
        <p:nvSpPr>
          <p:cNvPr id="206851" name="Rectangle 2"/>
          <p:cNvSpPr>
            <a:spLocks noGrp="1" noRot="1" noChangeAspect="1" noChangeArrowheads="1" noTextEdit="1"/>
          </p:cNvSpPr>
          <p:nvPr>
            <p:ph type="sldImg"/>
          </p:nvPr>
        </p:nvSpPr>
        <p:spPr>
          <a:xfrm>
            <a:off x="1144588" y="685800"/>
            <a:ext cx="4568825" cy="3429000"/>
          </a:xfrm>
          <a:ln/>
        </p:spPr>
      </p:sp>
      <p:sp>
        <p:nvSpPr>
          <p:cNvPr id="206852" name="Rectangle 3"/>
          <p:cNvSpPr>
            <a:spLocks noGrp="1" noChangeArrowheads="1"/>
          </p:cNvSpPr>
          <p:nvPr>
            <p:ph type="body" idx="1"/>
          </p:nvPr>
        </p:nvSpPr>
        <p:spPr>
          <a:xfrm>
            <a:off x="913772" y="4343716"/>
            <a:ext cx="5030456" cy="4113855"/>
          </a:xfrm>
          <a:noFill/>
          <a:ln/>
        </p:spPr>
        <p:txBody>
          <a:bodyPr/>
          <a:lstStyle/>
          <a:p>
            <a:pPr eaLnBrk="1" hangingPunct="1"/>
            <a:r>
              <a:rPr lang="en-GB" smtClean="0"/>
              <a:t>Here, in the second loop, we retrieve and list all the symbols of each family, and retrieve the family category from the first of its symbols. We can cancel out of this loop once we have seen enough.</a:t>
            </a:r>
          </a:p>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C4321A7-EDB4-4049-AE4F-CB4B8409588C}" type="slidenum">
              <a:rPr lang="en-US" smtClean="0"/>
              <a:pPr/>
              <a:t>7</a:t>
            </a:fld>
            <a:endParaRPr lang="en-US" dirty="0" smtClean="0"/>
          </a:p>
        </p:txBody>
      </p:sp>
      <p:sp>
        <p:nvSpPr>
          <p:cNvPr id="160771" name="Rectangle 2"/>
          <p:cNvSpPr>
            <a:spLocks noGrp="1" noRot="1" noChangeAspect="1" noChangeArrowheads="1" noTextEdit="1"/>
          </p:cNvSpPr>
          <p:nvPr>
            <p:ph type="sldImg"/>
          </p:nvPr>
        </p:nvSpPr>
        <p:spPr>
          <a:xfrm>
            <a:off x="1692275" y="685800"/>
            <a:ext cx="3567113" cy="2676525"/>
          </a:xfrm>
          <a:ln/>
        </p:spPr>
      </p:sp>
      <p:sp>
        <p:nvSpPr>
          <p:cNvPr id="160772"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dirty="0" smtClean="0">
                <a:solidFill>
                  <a:schemeClr val="tx1"/>
                </a:solidFill>
                <a:latin typeface="+mn-lt"/>
                <a:ea typeface="+mn-ea"/>
                <a:cs typeface="+mn-cs"/>
              </a:rPr>
              <a:t>The Revit SDK is basically purely for support and documentation purposes. All you actually need to develop a Revit add-in is the development environment and the RevitAPI.dll, nothing else.</a:t>
            </a:r>
            <a:endParaRPr lang="en-GB" sz="1700" kern="1200" dirty="0" smtClean="0">
              <a:solidFill>
                <a:schemeClr val="tx1"/>
              </a:solidFill>
              <a:latin typeface="+mn-lt"/>
              <a:ea typeface="+mn-ea"/>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9C9D0BBB-F971-4FEA-9EB4-13F3AE543011}" type="slidenum">
              <a:rPr lang="en-US" smtClean="0"/>
              <a:pPr/>
              <a:t>71</a:t>
            </a:fld>
            <a:endParaRPr lang="en-US" smtClean="0"/>
          </a:p>
        </p:txBody>
      </p:sp>
      <p:sp>
        <p:nvSpPr>
          <p:cNvPr id="207875" name="Rectangle 2"/>
          <p:cNvSpPr>
            <a:spLocks noGrp="1" noRot="1" noChangeAspect="1" noChangeArrowheads="1" noTextEdit="1"/>
          </p:cNvSpPr>
          <p:nvPr>
            <p:ph type="sldImg"/>
          </p:nvPr>
        </p:nvSpPr>
        <p:spPr>
          <a:xfrm>
            <a:off x="1144588" y="685800"/>
            <a:ext cx="4568825" cy="3429000"/>
          </a:xfrm>
          <a:ln/>
        </p:spPr>
      </p:sp>
      <p:sp>
        <p:nvSpPr>
          <p:cNvPr id="207876"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This is demonstrated in Lab 3-2. This lab loads an entire family and a single symbol from another family, determined by the global variables gsWholeFamilyFileToLoad1, gsWholeFamilyFileToLoad2, gsFamilyFileToLoadSingleSymbol, gsSymbolName.</a:t>
            </a:r>
            <a:endParaRPr lang="en-GB" sz="1700" kern="1200">
              <a:solidFill>
                <a:schemeClr val="tx1"/>
              </a:solidFill>
              <a:latin typeface="+mn-lt"/>
              <a:ea typeface="+mn-ea"/>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FA8452E7-C48C-4B69-87E3-908C99559024}" type="slidenum">
              <a:rPr lang="en-US" smtClean="0"/>
              <a:pPr/>
              <a:t>72</a:t>
            </a:fld>
            <a:endParaRPr lang="en-US" smtClean="0"/>
          </a:p>
        </p:txBody>
      </p:sp>
      <p:sp>
        <p:nvSpPr>
          <p:cNvPr id="208899" name="Rectangle 2"/>
          <p:cNvSpPr>
            <a:spLocks noGrp="1" noRot="1" noChangeAspect="1" noChangeArrowheads="1" noTextEdit="1"/>
          </p:cNvSpPr>
          <p:nvPr>
            <p:ph type="sldImg"/>
          </p:nvPr>
        </p:nvSpPr>
        <p:spPr>
          <a:xfrm>
            <a:off x="1144588" y="685800"/>
            <a:ext cx="4568825" cy="3429000"/>
          </a:xfrm>
          <a:ln/>
        </p:spPr>
      </p:sp>
      <p:sp>
        <p:nvSpPr>
          <p:cNvPr id="208900"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Lab 3-3 shows how to determine the Family and Type of an element, and how to list all the symbols applicable to a specific category, such as Windows.</a:t>
            </a:r>
            <a:endParaRPr lang="en-GB" sz="1700" kern="1200" smtClean="0">
              <a:solidFill>
                <a:schemeClr val="tx1"/>
              </a:solidFill>
              <a:latin typeface="+mn-lt"/>
              <a:ea typeface="+mn-ea"/>
              <a:cs typeface="+mn-cs"/>
            </a:endParaRPr>
          </a:p>
          <a:p>
            <a:pPr eaLnBrk="1" hangingPunct="1"/>
            <a:r>
              <a:rPr lang="en-GB" smtClean="0"/>
              <a:t>Before running this command, create a wall with a window in it and select the window. First of all, all the loaded window types are determined, i.e. all the symbols defined by the window family. This is done by iterating over all elements and determining all FamilySymbol instances whose category equals the windows one. Secondly, the selected window's family symbol and from that the family itself is queried and displayed.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9D0252F0-E7AE-4E8D-B9D4-47C21A146AFE}" type="slidenum">
              <a:rPr lang="en-US" smtClean="0"/>
              <a:pPr/>
              <a:t>73</a:t>
            </a:fld>
            <a:endParaRPr lang="en-US" smtClean="0"/>
          </a:p>
        </p:txBody>
      </p:sp>
      <p:sp>
        <p:nvSpPr>
          <p:cNvPr id="209923" name="Rectangle 2"/>
          <p:cNvSpPr>
            <a:spLocks noGrp="1" noRot="1" noChangeAspect="1" noChangeArrowheads="1" noTextEdit="1"/>
          </p:cNvSpPr>
          <p:nvPr>
            <p:ph type="sldImg"/>
          </p:nvPr>
        </p:nvSpPr>
        <p:spPr>
          <a:xfrm>
            <a:off x="1144588" y="685800"/>
            <a:ext cx="4568825" cy="3429000"/>
          </a:xfrm>
          <a:ln/>
        </p:spPr>
      </p:sp>
      <p:sp>
        <p:nvSpPr>
          <p:cNvPr id="209924"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Here is an example of determining all the loaded window types, i.e. all the symbols defined by the window family. This is done by iterating over all elements and determining all FamilySymbol instances whose category equals the windows one.</a:t>
            </a:r>
            <a:endParaRPr lang="en-GB" sz="1700" kern="1200" smtClean="0">
              <a:solidFill>
                <a:schemeClr val="tx1"/>
              </a:solidFill>
              <a:latin typeface="+mn-lt"/>
              <a:ea typeface="+mn-ea"/>
              <a:cs typeface="+mn-cs"/>
            </a:endParaRPr>
          </a:p>
          <a:p>
            <a:r>
              <a:rPr lang="en-US" sz="1700" kern="1200" smtClean="0">
                <a:solidFill>
                  <a:schemeClr val="tx1"/>
                </a:solidFill>
                <a:latin typeface="+mn-lt"/>
                <a:ea typeface="+mn-ea"/>
                <a:cs typeface="+mn-cs"/>
              </a:rPr>
              <a:t>Note that the category can be checked and compared in several different ways. In general, the best way is to make use of the language independent BuiltInCategory enumeration and avoid using the language dependent Name property for comparison, since the category objects themselves can be compared directly.</a:t>
            </a:r>
            <a:endParaRPr lang="en-GB"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32A9B445-A9E2-4806-B62C-3B77BEC9A496}" type="slidenum">
              <a:rPr lang="en-US" smtClean="0"/>
              <a:pPr/>
              <a:t>74</a:t>
            </a:fld>
            <a:endParaRPr lang="en-US" smtClean="0"/>
          </a:p>
        </p:txBody>
      </p:sp>
      <p:sp>
        <p:nvSpPr>
          <p:cNvPr id="210947" name="Rectangle 2"/>
          <p:cNvSpPr>
            <a:spLocks noGrp="1" noRot="1" noChangeAspect="1" noChangeArrowheads="1" noTextEdit="1"/>
          </p:cNvSpPr>
          <p:nvPr>
            <p:ph type="sldImg"/>
          </p:nvPr>
        </p:nvSpPr>
        <p:spPr>
          <a:xfrm>
            <a:off x="1144588" y="685800"/>
            <a:ext cx="4568825" cy="3429000"/>
          </a:xfrm>
          <a:ln/>
        </p:spPr>
      </p:sp>
      <p:sp>
        <p:nvSpPr>
          <p:cNvPr id="210948"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GB" smtClean="0"/>
              <a:t>We can query and display the selected window's family symbol and from that the family itself. </a:t>
            </a:r>
            <a:r>
              <a:rPr lang="en-GB" sz="1700" kern="1200" smtClean="0">
                <a:solidFill>
                  <a:schemeClr val="tx1"/>
                </a:solidFill>
                <a:latin typeface="+mn-lt"/>
                <a:ea typeface="+mn-ea"/>
                <a:cs typeface="+mn-cs"/>
              </a:rPr>
              <a:t>The family and symbol assigned to a specific family instance are available as properties on the given element and its symbol. For instance, to determine a selected window’s family and type, we read the Symbol property of the given element and its symbol’s Family property.</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5BDE953-316A-483D-B807-4E94921B7D0A}" type="slidenum">
              <a:rPr lang="en-US" smtClean="0"/>
              <a:pPr/>
              <a:t>75</a:t>
            </a:fld>
            <a:endParaRPr lang="en-US" smtClean="0"/>
          </a:p>
        </p:txBody>
      </p:sp>
      <p:sp>
        <p:nvSpPr>
          <p:cNvPr id="211971" name="Rectangle 2"/>
          <p:cNvSpPr>
            <a:spLocks noGrp="1" noRot="1" noChangeAspect="1" noChangeArrowheads="1" noTextEdit="1"/>
          </p:cNvSpPr>
          <p:nvPr>
            <p:ph type="sldImg"/>
          </p:nvPr>
        </p:nvSpPr>
        <p:spPr>
          <a:xfrm>
            <a:off x="1144588" y="685800"/>
            <a:ext cx="4568825" cy="3429000"/>
          </a:xfrm>
          <a:ln/>
        </p:spPr>
      </p:sp>
      <p:sp>
        <p:nvSpPr>
          <p:cNvPr id="211972"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The family type of a family instance can also be changed by modifying its Symbol property. </a:t>
            </a:r>
            <a:r>
              <a:rPr lang="en-GB" smtClean="0"/>
              <a:t>Before running this command, create a wall with a window in it, load some additional window families so there is some material to play with, and select the window. Any other symbol instance can also be selected. First the selected symbol instance category is determined. From that, a list of all other applicable types is determined by iterating over all elements and assembling a dictionary of them. This is a two-step process, identifying the matching families first, and then for each matching family adding all its symbols. With this information in place, a dialogue is displayed allowing the user to select any one of the applicable symbols. If one is selected, it is applied to the selected instance, changing its symbol.</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27A89139-EFFD-4425-A923-D330BD1B87CA}" type="slidenum">
              <a:rPr lang="en-US" smtClean="0"/>
              <a:pPr/>
              <a:t>76</a:t>
            </a:fld>
            <a:endParaRPr lang="en-US" smtClean="0"/>
          </a:p>
        </p:txBody>
      </p:sp>
      <p:sp>
        <p:nvSpPr>
          <p:cNvPr id="212995" name="Rectangle 2"/>
          <p:cNvSpPr>
            <a:spLocks noGrp="1" noRot="1" noChangeAspect="1" noChangeArrowheads="1" noTextEdit="1"/>
          </p:cNvSpPr>
          <p:nvPr>
            <p:ph type="sldImg"/>
          </p:nvPr>
        </p:nvSpPr>
        <p:spPr>
          <a:xfrm>
            <a:off x="1144588" y="685800"/>
            <a:ext cx="4568825" cy="3429000"/>
          </a:xfrm>
          <a:ln/>
        </p:spPr>
      </p:sp>
      <p:sp>
        <p:nvSpPr>
          <p:cNvPr id="212996" name="Rectangle 3"/>
          <p:cNvSpPr>
            <a:spLocks noGrp="1" noChangeArrowheads="1"/>
          </p:cNvSpPr>
          <p:nvPr>
            <p:ph type="body" idx="1"/>
          </p:nvPr>
        </p:nvSpPr>
        <p:spPr>
          <a:xfrm>
            <a:off x="913772" y="4343716"/>
            <a:ext cx="5030456" cy="4113855"/>
          </a:xfrm>
          <a:noFill/>
          <a:ln/>
        </p:spPr>
        <p:txBody>
          <a:bodyPr/>
          <a:lstStyle/>
          <a:p>
            <a:pPr eaLnBrk="1" hangingPunct="1"/>
            <a:r>
              <a:rPr lang="en-GB" smtClean="0"/>
              <a:t>We ensure a single element is selected, that it is a family instance, and determine its category.</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719F0763-9889-46D4-9236-230079F9D132}" type="slidenum">
              <a:rPr lang="en-US" smtClean="0"/>
              <a:pPr/>
              <a:t>77</a:t>
            </a:fld>
            <a:endParaRPr lang="en-US" smtClean="0"/>
          </a:p>
        </p:txBody>
      </p:sp>
      <p:sp>
        <p:nvSpPr>
          <p:cNvPr id="214019" name="Rectangle 2"/>
          <p:cNvSpPr>
            <a:spLocks noGrp="1" noRot="1" noChangeAspect="1" noChangeArrowheads="1" noTextEdit="1"/>
          </p:cNvSpPr>
          <p:nvPr>
            <p:ph type="sldImg"/>
          </p:nvPr>
        </p:nvSpPr>
        <p:spPr>
          <a:xfrm>
            <a:off x="1144588" y="685800"/>
            <a:ext cx="4568825" cy="3429000"/>
          </a:xfrm>
          <a:ln/>
        </p:spPr>
      </p:sp>
      <p:sp>
        <p:nvSpPr>
          <p:cNvPr id="214020" name="Rectangle 3"/>
          <p:cNvSpPr>
            <a:spLocks noGrp="1" noChangeArrowheads="1"/>
          </p:cNvSpPr>
          <p:nvPr>
            <p:ph type="body" idx="1"/>
          </p:nvPr>
        </p:nvSpPr>
        <p:spPr>
          <a:xfrm>
            <a:off x="913772" y="4343716"/>
            <a:ext cx="5030456" cy="4113855"/>
          </a:xfrm>
          <a:noFill/>
          <a:ln/>
        </p:spPr>
        <p:txBody>
          <a:bodyPr/>
          <a:lstStyle/>
          <a:p>
            <a:pPr eaLnBrk="1" hangingPunct="1"/>
            <a:r>
              <a:rPr lang="en-GB" smtClean="0"/>
              <a:t>For the selected symbol instance category, a list of all applicable types is determined by iterating over all elements and assembling a dictionary of them. </a:t>
            </a:r>
            <a:r>
              <a:rPr lang="en-GB" noProof="1" smtClean="0"/>
              <a:t>There are many ways </a:t>
            </a:r>
            <a:r>
              <a:rPr lang="en-US" smtClean="0"/>
              <a:t>how </a:t>
            </a:r>
            <a:r>
              <a:rPr lang="en-US" noProof="1" smtClean="0"/>
              <a:t>to store the matching objects, but we choose whatever is most suitable for the relevant UI: We could use Revit's generic Map class, but it</a:t>
            </a:r>
            <a:r>
              <a:rPr lang="en-US" smtClean="0"/>
              <a:t> i</a:t>
            </a:r>
            <a:r>
              <a:rPr lang="en-US" noProof="1" smtClean="0"/>
              <a:t>s probably more efficient to use the new 2005 .NET strongly-typed Dictionary with KEY = Family name (String)</a:t>
            </a:r>
            <a:r>
              <a:rPr lang="en-US" smtClean="0"/>
              <a:t> and </a:t>
            </a:r>
            <a:r>
              <a:rPr lang="en-US" noProof="1" smtClean="0"/>
              <a:t>VALUE = ArrayList (implements iList so we can elegantly bind it to combobox) of corresponding FamilySymbol obects</a:t>
            </a:r>
            <a:r>
              <a:rPr lang="en-US" smtClean="0"/>
              <a:t>. </a:t>
            </a:r>
            <a:r>
              <a:rPr lang="en-GB" smtClean="0"/>
              <a:t>This is a two-step process, identifying the matching families first, and then for each matching family adding all its symbols. With this information in place, a dialogue is displayed allowing the user to select any one of the applicable symbols. If one is selected, it is applied to the selected instance, changing its symbol.</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A7D70C7-F404-4627-A68F-19CE4127AA3F}" type="slidenum">
              <a:rPr lang="en-US" smtClean="0"/>
              <a:pPr/>
              <a:t>78</a:t>
            </a:fld>
            <a:endParaRPr lang="en-US" smtClean="0"/>
          </a:p>
        </p:txBody>
      </p:sp>
      <p:sp>
        <p:nvSpPr>
          <p:cNvPr id="215043" name="Rectangle 2"/>
          <p:cNvSpPr>
            <a:spLocks noGrp="1" noRot="1" noChangeAspect="1" noChangeArrowheads="1" noTextEdit="1"/>
          </p:cNvSpPr>
          <p:nvPr>
            <p:ph type="sldImg"/>
          </p:nvPr>
        </p:nvSpPr>
        <p:spPr>
          <a:xfrm>
            <a:off x="1144588" y="685800"/>
            <a:ext cx="4568825" cy="3429000"/>
          </a:xfrm>
          <a:ln/>
        </p:spPr>
      </p:sp>
      <p:sp>
        <p:nvSpPr>
          <p:cNvPr id="215044" name="Rectangle 3"/>
          <p:cNvSpPr>
            <a:spLocks noGrp="1" noChangeArrowheads="1"/>
          </p:cNvSpPr>
          <p:nvPr>
            <p:ph type="body" idx="1"/>
          </p:nvPr>
        </p:nvSpPr>
        <p:spPr>
          <a:xfrm>
            <a:off x="913772" y="4343716"/>
            <a:ext cx="5030456" cy="4113855"/>
          </a:xfrm>
          <a:noFill/>
          <a:ln/>
        </p:spPr>
        <p:txBody>
          <a:bodyPr/>
          <a:lstStyle/>
          <a:p>
            <a:pPr eaLnBrk="1" hangingPunct="1"/>
            <a:r>
              <a:rPr lang="en-GB" smtClean="0"/>
              <a:t>With this information in place, a dialogue is displayed allowing the user to select any one of the applicable symbols.</a:t>
            </a:r>
          </a:p>
          <a:p>
            <a:pPr eaLnBrk="1" hangingPunct="1"/>
            <a:r>
              <a:rPr lang="en-GB" smtClean="0"/>
              <a:t>If one is selected, it is applied to the selected instance, changing its symbol.</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F91D7505-973D-4D75-BF69-021B581C1A2E}" type="slidenum">
              <a:rPr lang="en-US" smtClean="0"/>
              <a:pPr/>
              <a:t>79</a:t>
            </a:fld>
            <a:endParaRPr lang="en-US" smtClean="0"/>
          </a:p>
        </p:txBody>
      </p:sp>
      <p:sp>
        <p:nvSpPr>
          <p:cNvPr id="216067" name="Rectangle 2"/>
          <p:cNvSpPr>
            <a:spLocks noGrp="1" noRot="1" noChangeAspect="1" noChangeArrowheads="1" noTextEdit="1"/>
          </p:cNvSpPr>
          <p:nvPr>
            <p:ph type="sldImg"/>
          </p:nvPr>
        </p:nvSpPr>
        <p:spPr>
          <a:xfrm>
            <a:off x="1144588" y="685800"/>
            <a:ext cx="4568825" cy="3429000"/>
          </a:xfrm>
          <a:ln/>
        </p:spPr>
      </p:sp>
      <p:sp>
        <p:nvSpPr>
          <p:cNvPr id="216068"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Above, we discussed listing and manipulating standard families and types and family instances. Similar principles apply when working with system families.</a:t>
            </a:r>
            <a:endParaRPr lang="en-GB" sz="1700" kern="1200" smtClean="0">
              <a:solidFill>
                <a:schemeClr val="tx1"/>
              </a:solidFill>
              <a:latin typeface="+mn-lt"/>
              <a:ea typeface="+mn-ea"/>
              <a:cs typeface="+mn-cs"/>
            </a:endParaRPr>
          </a:p>
          <a:p>
            <a:r>
              <a:rPr lang="en-US" sz="1700" kern="1200" smtClean="0">
                <a:solidFill>
                  <a:schemeClr val="tx1"/>
                </a:solidFill>
                <a:latin typeface="+mn-lt"/>
                <a:ea typeface="+mn-ea"/>
                <a:cs typeface="+mn-cs"/>
              </a:rPr>
              <a:t>Before running this command, draw four walls and a floor and select them all. First, all wall types defined in the current document are listed and the last one is stored for later use. Then all floor types including foundations (slab) defined in the current document are listed and the last one is stored for later use. Finally, all the selected wall and floor types are changed to the stored ones.</a:t>
            </a:r>
            <a:endParaRPr lang="en-GB" sz="1700" kern="1200">
              <a:solidFill>
                <a:schemeClr val="tx1"/>
              </a:solidFill>
              <a:latin typeface="+mn-lt"/>
              <a:ea typeface="+mn-ea"/>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FA151294-1E96-4CEA-A129-C086414E3C57}" type="slidenum">
              <a:rPr lang="en-US" smtClean="0"/>
              <a:pPr/>
              <a:t>80</a:t>
            </a:fld>
            <a:endParaRPr lang="en-US" smtClean="0"/>
          </a:p>
        </p:txBody>
      </p:sp>
      <p:sp>
        <p:nvSpPr>
          <p:cNvPr id="217091" name="Rectangle 2"/>
          <p:cNvSpPr>
            <a:spLocks noGrp="1" noRot="1" noChangeAspect="1" noChangeArrowheads="1" noTextEdit="1"/>
          </p:cNvSpPr>
          <p:nvPr>
            <p:ph type="sldImg"/>
          </p:nvPr>
        </p:nvSpPr>
        <p:spPr>
          <a:xfrm>
            <a:off x="1144588" y="685800"/>
            <a:ext cx="4568825" cy="3429000"/>
          </a:xfrm>
          <a:ln/>
        </p:spPr>
      </p:sp>
      <p:sp>
        <p:nvSpPr>
          <p:cNvPr id="217092" name="Rectangle 3"/>
          <p:cNvSpPr>
            <a:spLocks noGrp="1" noChangeArrowheads="1"/>
          </p:cNvSpPr>
          <p:nvPr>
            <p:ph type="body" idx="1"/>
          </p:nvPr>
        </p:nvSpPr>
        <p:spPr>
          <a:xfrm>
            <a:off x="913772" y="4343716"/>
            <a:ext cx="5030456" cy="4113855"/>
          </a:xfrm>
          <a:noFill/>
          <a:ln/>
        </p:spPr>
        <p:txBody>
          <a:bodyPr/>
          <a:lstStyle/>
          <a:p>
            <a:pPr eaLnBrk="1" hangingPunct="1"/>
            <a:r>
              <a:rPr lang="en-GB" smtClean="0"/>
              <a:t>All wall types defined in the current document are listed and the last one is stored for later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70A711C-203F-40A6-A7F9-5A8BAFDC7DA9}" type="slidenum">
              <a:rPr lang="en-US" smtClean="0"/>
              <a:pPr/>
              <a:t>8</a:t>
            </a:fld>
            <a:endParaRPr lang="en-US" dirty="0" smtClean="0"/>
          </a:p>
        </p:txBody>
      </p:sp>
      <p:sp>
        <p:nvSpPr>
          <p:cNvPr id="161795" name="Rectangle 2"/>
          <p:cNvSpPr>
            <a:spLocks noGrp="1" noRot="1" noChangeAspect="1" noChangeArrowheads="1" noTextEdit="1"/>
          </p:cNvSpPr>
          <p:nvPr>
            <p:ph type="sldImg"/>
          </p:nvPr>
        </p:nvSpPr>
        <p:spPr>
          <a:xfrm>
            <a:off x="1692275" y="685800"/>
            <a:ext cx="3567113" cy="2676525"/>
          </a:xfrm>
          <a:ln/>
        </p:spPr>
      </p:sp>
      <p:sp>
        <p:nvSpPr>
          <p:cNvPr id="161796" name="Rectangle 3"/>
          <p:cNvSpPr>
            <a:spLocks noGrp="1" noChangeArrowheads="1"/>
          </p:cNvSpPr>
          <p:nvPr>
            <p:ph type="body" idx="1"/>
          </p:nvPr>
        </p:nvSpPr>
        <p:spPr>
          <a:noFill/>
          <a:ln/>
        </p:spPr>
        <p:txBody>
          <a:bodyPr/>
          <a:lstStyle/>
          <a:p>
            <a:pPr eaLnBrk="1" hangingPunct="1"/>
            <a:r>
              <a:rPr lang="en-US" dirty="0" smtClean="0"/>
              <a:t>Here are the top level contents of the SDK</a:t>
            </a:r>
            <a:r>
              <a:rPr lang="en-US" smtClean="0"/>
              <a:t>. A </a:t>
            </a:r>
            <a:r>
              <a:rPr lang="en-US" dirty="0" smtClean="0"/>
              <a:t>very useful comprehensive document </a:t>
            </a:r>
            <a:r>
              <a:rPr lang="en-US" smtClean="0"/>
              <a:t>is Revit 2009 API Developer Guide.pdf. It was added during the 2009 release cycle in one of the updates. You can also download </a:t>
            </a:r>
            <a:r>
              <a:rPr lang="en-US" dirty="0" smtClean="0"/>
              <a:t>the 2008 version from</a:t>
            </a:r>
            <a:endParaRPr lang="en-GB" dirty="0" smtClean="0"/>
          </a:p>
          <a:p>
            <a:pPr eaLnBrk="1" hangingPunct="1"/>
            <a:r>
              <a:rPr lang="en-GB" smtClean="0"/>
              <a:t>http://adn.autodesk.com/adn/servlet/item?siteID=4814862&amp;id=10236013&amp;linkID=4901650</a:t>
            </a:r>
          </a:p>
          <a:p>
            <a:pPr eaLnBrk="1" hangingPunct="1"/>
            <a:r>
              <a:rPr lang="en-US" smtClean="0"/>
              <a:t>The </a:t>
            </a:r>
            <a:r>
              <a:rPr lang="en-GB" smtClean="0"/>
              <a:t>Revit API diagram provides an object model, actually the class hierarchy, including the relationships between over 400 classes. </a:t>
            </a:r>
            <a:r>
              <a:rPr lang="en-US" smtClean="0"/>
              <a:t>Revit Structure information is placed in a separate subdirectory.  XSLT stands for</a:t>
            </a:r>
            <a:r>
              <a:rPr lang="en-US" baseline="0" smtClean="0"/>
              <a:t> XSL Transformation or eX</a:t>
            </a:r>
            <a:r>
              <a:rPr lang="en-GB" smtClean="0"/>
              <a:t>tensible Stylesheet Language Transformation</a:t>
            </a:r>
            <a:r>
              <a:rPr lang="en-US" baseline="0" smtClean="0"/>
              <a:t>. An XSL stylesheet transforms the XML data into a specific view in the browser. </a:t>
            </a:r>
            <a:r>
              <a:rPr lang="en-GB" sz="1700" kern="1200" smtClean="0">
                <a:solidFill>
                  <a:schemeClr val="tx1"/>
                </a:solidFill>
                <a:latin typeface="+mn-lt"/>
                <a:ea typeface="+mn-ea"/>
                <a:cs typeface="+mn-cs"/>
              </a:rPr>
              <a:t>The </a:t>
            </a:r>
            <a:r>
              <a:rPr lang="en-GB" sz="1700" kern="1200" dirty="0" smtClean="0">
                <a:solidFill>
                  <a:schemeClr val="tx1"/>
                </a:solidFill>
                <a:latin typeface="+mn-lt"/>
                <a:ea typeface="+mn-ea"/>
                <a:cs typeface="+mn-cs"/>
              </a:rPr>
              <a:t>Revit SDK </a:t>
            </a:r>
            <a:r>
              <a:rPr lang="en-GB" sz="1700" kern="1200" smtClean="0">
                <a:solidFill>
                  <a:schemeClr val="tx1"/>
                </a:solidFill>
                <a:latin typeface="+mn-lt"/>
                <a:ea typeface="+mn-ea"/>
                <a:cs typeface="+mn-cs"/>
              </a:rPr>
              <a:t>samples provide </a:t>
            </a:r>
            <a:r>
              <a:rPr lang="en-GB" sz="1700" kern="1200" dirty="0" smtClean="0">
                <a:solidFill>
                  <a:schemeClr val="tx1"/>
                </a:solidFill>
                <a:latin typeface="+mn-lt"/>
                <a:ea typeface="+mn-ea"/>
                <a:cs typeface="+mn-cs"/>
              </a:rPr>
              <a:t>the largest </a:t>
            </a:r>
            <a:r>
              <a:rPr lang="en-GB" sz="1700" kern="1200" smtClean="0">
                <a:solidFill>
                  <a:schemeClr val="tx1"/>
                </a:solidFill>
                <a:latin typeface="+mn-lt"/>
                <a:ea typeface="+mn-ea"/>
                <a:cs typeface="+mn-cs"/>
              </a:rPr>
              <a:t>knowledgebase on </a:t>
            </a:r>
            <a:r>
              <a:rPr lang="en-GB" sz="1700" kern="1200" dirty="0" smtClean="0">
                <a:solidFill>
                  <a:schemeClr val="tx1"/>
                </a:solidFill>
                <a:latin typeface="+mn-lt"/>
                <a:ea typeface="+mn-ea"/>
                <a:cs typeface="+mn-cs"/>
              </a:rPr>
              <a:t>how to address specific programming tasks using the Revit API. The API documentation in the help file lists all the classes and their methods and properties, but does not explain how they work together to solve specific tasks.</a:t>
            </a:r>
            <a:r>
              <a:rPr lang="en-GB" sz="1700" kern="1200" baseline="0" dirty="0" smtClean="0">
                <a:solidFill>
                  <a:schemeClr val="tx1"/>
                </a:solidFill>
                <a:latin typeface="+mn-lt"/>
                <a:ea typeface="+mn-ea"/>
                <a:cs typeface="+mn-cs"/>
              </a:rPr>
              <a:t> For this, the current main source of information is the samples collection.</a:t>
            </a:r>
            <a:endParaRPr lang="en-GB" sz="1700" kern="1200" dirty="0" smtClean="0">
              <a:solidFill>
                <a:schemeClr val="tx1"/>
              </a:solidFill>
              <a:latin typeface="+mn-lt"/>
              <a:ea typeface="+mn-ea"/>
              <a:cs typeface="+mn-c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D7ACFD87-6897-4E74-AD52-A889D1419DBD}" type="slidenum">
              <a:rPr lang="en-US" smtClean="0"/>
              <a:pPr/>
              <a:t>81</a:t>
            </a:fld>
            <a:endParaRPr lang="en-US" smtClean="0"/>
          </a:p>
        </p:txBody>
      </p:sp>
      <p:sp>
        <p:nvSpPr>
          <p:cNvPr id="218115" name="Rectangle 2"/>
          <p:cNvSpPr>
            <a:spLocks noGrp="1" noRot="1" noChangeAspect="1" noChangeArrowheads="1" noTextEdit="1"/>
          </p:cNvSpPr>
          <p:nvPr>
            <p:ph type="sldImg"/>
          </p:nvPr>
        </p:nvSpPr>
        <p:spPr>
          <a:xfrm>
            <a:off x="1144588" y="685800"/>
            <a:ext cx="4568825" cy="3429000"/>
          </a:xfrm>
          <a:ln/>
        </p:spPr>
      </p:sp>
      <p:sp>
        <p:nvSpPr>
          <p:cNvPr id="218116" name="Rectangle 3"/>
          <p:cNvSpPr>
            <a:spLocks noGrp="1" noChangeArrowheads="1"/>
          </p:cNvSpPr>
          <p:nvPr>
            <p:ph type="body" idx="1"/>
          </p:nvPr>
        </p:nvSpPr>
        <p:spPr>
          <a:xfrm>
            <a:off x="913772" y="4343716"/>
            <a:ext cx="5030456" cy="4113855"/>
          </a:xfrm>
          <a:noFill/>
          <a:ln/>
        </p:spPr>
        <p:txBody>
          <a:bodyPr/>
          <a:lstStyle/>
          <a:p>
            <a:pPr eaLnBrk="1" hangingPunct="1"/>
            <a:r>
              <a:rPr lang="en-GB" smtClean="0"/>
              <a:t>All floor types including foundations (slab) defined in the current document are listed and the last one is stored for later use.</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198909D5-EF13-4F43-B561-3BD2387B706C}" type="slidenum">
              <a:rPr lang="en-US" smtClean="0"/>
              <a:pPr/>
              <a:t>82</a:t>
            </a:fld>
            <a:endParaRPr lang="en-US" smtClean="0"/>
          </a:p>
        </p:txBody>
      </p:sp>
      <p:sp>
        <p:nvSpPr>
          <p:cNvPr id="219139" name="Rectangle 2"/>
          <p:cNvSpPr>
            <a:spLocks noGrp="1" noRot="1" noChangeAspect="1" noChangeArrowheads="1" noTextEdit="1"/>
          </p:cNvSpPr>
          <p:nvPr>
            <p:ph type="sldImg"/>
          </p:nvPr>
        </p:nvSpPr>
        <p:spPr>
          <a:xfrm>
            <a:off x="1144588" y="685800"/>
            <a:ext cx="4568825" cy="3429000"/>
          </a:xfrm>
          <a:ln/>
        </p:spPr>
      </p:sp>
      <p:sp>
        <p:nvSpPr>
          <p:cNvPr id="219140" name="Rectangle 3"/>
          <p:cNvSpPr>
            <a:spLocks noGrp="1" noChangeArrowheads="1"/>
          </p:cNvSpPr>
          <p:nvPr>
            <p:ph type="body" idx="1"/>
          </p:nvPr>
        </p:nvSpPr>
        <p:spPr>
          <a:xfrm>
            <a:off x="913772" y="4343716"/>
            <a:ext cx="5030456" cy="4113855"/>
          </a:xfrm>
          <a:noFill/>
          <a:ln/>
        </p:spPr>
        <p:txBody>
          <a:bodyPr/>
          <a:lstStyle/>
          <a:p>
            <a:pPr eaLnBrk="1" hangingPunct="1"/>
            <a:r>
              <a:rPr lang="en-GB" smtClean="0"/>
              <a:t>Finally, all the selected wall and floor types are changed to the stored ones.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F91D7505-973D-4D75-BF69-021B581C1A2E}" type="slidenum">
              <a:rPr lang="en-US" smtClean="0"/>
              <a:pPr/>
              <a:t>83</a:t>
            </a:fld>
            <a:endParaRPr lang="en-US" smtClean="0"/>
          </a:p>
        </p:txBody>
      </p:sp>
      <p:sp>
        <p:nvSpPr>
          <p:cNvPr id="216067" name="Rectangle 2"/>
          <p:cNvSpPr>
            <a:spLocks noGrp="1" noRot="1" noChangeAspect="1" noChangeArrowheads="1" noTextEdit="1"/>
          </p:cNvSpPr>
          <p:nvPr>
            <p:ph type="sldImg"/>
          </p:nvPr>
        </p:nvSpPr>
        <p:spPr>
          <a:xfrm>
            <a:off x="1144588" y="685800"/>
            <a:ext cx="4568825" cy="3429000"/>
          </a:xfrm>
          <a:ln/>
        </p:spPr>
      </p:sp>
      <p:sp>
        <p:nvSpPr>
          <p:cNvPr id="216068"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Above, we discussed listing and manipulating standard families and types and family instances. Similar principles apply when working with system families.</a:t>
            </a:r>
            <a:endParaRPr lang="en-GB" sz="1700" kern="1200" smtClean="0">
              <a:solidFill>
                <a:schemeClr val="tx1"/>
              </a:solidFill>
              <a:latin typeface="+mn-lt"/>
              <a:ea typeface="+mn-ea"/>
              <a:cs typeface="+mn-cs"/>
            </a:endParaRPr>
          </a:p>
          <a:p>
            <a:r>
              <a:rPr lang="en-US" sz="1700" kern="1200" smtClean="0">
                <a:solidFill>
                  <a:schemeClr val="tx1"/>
                </a:solidFill>
                <a:latin typeface="+mn-lt"/>
                <a:ea typeface="+mn-ea"/>
                <a:cs typeface="+mn-cs"/>
              </a:rPr>
              <a:t>Before running this command, draw four walls and a floor and select them all. First, all wall types defined in the current document are listed and the last one is stored for later use. Then all floor types including foundations (slab) defined in the current document are listed and the last one is stored for later use. Finally, all the selected wall and floor types are changed to the stored ones.</a:t>
            </a:r>
            <a:endParaRPr lang="en-GB" sz="1700" kern="1200">
              <a:solidFill>
                <a:schemeClr val="tx1"/>
              </a:solidFill>
              <a:latin typeface="+mn-lt"/>
              <a:ea typeface="+mn-ea"/>
              <a:cs typeface="+mn-c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EC1CABA-661B-4E68-8D76-162A7E2B4268}" type="slidenum">
              <a:rPr lang="en-US" smtClean="0"/>
              <a:pPr/>
              <a:t>84</a:t>
            </a:fld>
            <a:endParaRPr lang="en-US" smtClean="0"/>
          </a:p>
        </p:txBody>
      </p:sp>
      <p:sp>
        <p:nvSpPr>
          <p:cNvPr id="221187" name="Rectangle 2"/>
          <p:cNvSpPr>
            <a:spLocks noGrp="1" noRot="1" noChangeAspect="1" noChangeArrowheads="1" noTextEdit="1"/>
          </p:cNvSpPr>
          <p:nvPr>
            <p:ph type="sldImg"/>
          </p:nvPr>
        </p:nvSpPr>
        <p:spPr>
          <a:xfrm>
            <a:off x="1692275" y="685800"/>
            <a:ext cx="3567113" cy="2676525"/>
          </a:xfrm>
          <a:ln/>
        </p:spPr>
      </p:sp>
      <p:sp>
        <p:nvSpPr>
          <p:cNvPr id="221188" name="Rectangle 3"/>
          <p:cNvSpPr>
            <a:spLocks noGrp="1" noChangeArrowheads="1"/>
          </p:cNvSpPr>
          <p:nvPr>
            <p:ph type="body" idx="1"/>
          </p:nvPr>
        </p:nvSpPr>
        <p:spPr>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The main data container on every Revit building element is its collection of parameters. This section explores these parameters.</a:t>
            </a:r>
            <a:endParaRPr lang="en-GB" sz="1700" kern="1200" smtClean="0">
              <a:solidFill>
                <a:schemeClr val="tx1"/>
              </a:solidFill>
              <a:latin typeface="+mn-lt"/>
              <a:ea typeface="+mn-ea"/>
              <a:cs typeface="+mn-c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EF4AD3E6-68A4-41F7-AF7C-4B61AD0025F5}" type="slidenum">
              <a:rPr lang="en-US" smtClean="0"/>
              <a:pPr/>
              <a:t>85</a:t>
            </a:fld>
            <a:endParaRPr lang="en-US" smtClean="0"/>
          </a:p>
        </p:txBody>
      </p:sp>
      <p:sp>
        <p:nvSpPr>
          <p:cNvPr id="222211" name="Rectangle 2"/>
          <p:cNvSpPr>
            <a:spLocks noGrp="1" noRot="1" noChangeAspect="1" noChangeArrowheads="1" noTextEdit="1"/>
          </p:cNvSpPr>
          <p:nvPr>
            <p:ph type="sldImg"/>
          </p:nvPr>
        </p:nvSpPr>
        <p:spPr>
          <a:xfrm>
            <a:off x="1144588" y="685800"/>
            <a:ext cx="4568825" cy="3429000"/>
          </a:xfrm>
          <a:ln/>
        </p:spPr>
      </p:sp>
      <p:sp>
        <p:nvSpPr>
          <p:cNvPr id="222212" name="Rectangle 3"/>
          <p:cNvSpPr>
            <a:spLocks noGrp="1" noChangeArrowheads="1"/>
          </p:cNvSpPr>
          <p:nvPr>
            <p:ph type="body" idx="1"/>
          </p:nvPr>
        </p:nvSpPr>
        <p:spPr>
          <a:xfrm>
            <a:off x="913772" y="4343716"/>
            <a:ext cx="5030456" cy="4113855"/>
          </a:xfrm>
          <a:noFill/>
          <a:ln/>
        </p:spPr>
        <p:txBody>
          <a:bodyPr/>
          <a:lstStyle/>
          <a:p>
            <a:pPr eaLnBrk="1" hangingPunct="1"/>
            <a:r>
              <a:rPr lang="en-GB" smtClean="0"/>
              <a:t>We explore different methods of accessing and modifying parameters, exporting them to external applications, importing modified data back in again, and handling shared, hidden, and per-document parameters.</a:t>
            </a:r>
          </a:p>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The SDK sample FireRating demonstrates a full parameter manipulion use case by implementing a suite of three commands for adding a new shared ‘fire rating’ parameter to all door objects in the Revit model, exporting the current door fire ratings to an external application, and importing the externally modified values back into the Revit model.</a:t>
            </a:r>
            <a:endParaRPr lang="en-GB" sz="1700" kern="1200" smtClean="0">
              <a:solidFill>
                <a:schemeClr val="tx1"/>
              </a:solidFill>
              <a:latin typeface="+mn-lt"/>
              <a:ea typeface="+mn-ea"/>
              <a:cs typeface="+mn-c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771608F2-4AA3-430E-9001-3E9C4DB3B7EF}" type="slidenum">
              <a:rPr lang="en-US" smtClean="0"/>
              <a:pPr/>
              <a:t>86</a:t>
            </a:fld>
            <a:endParaRPr lang="en-US" smtClean="0"/>
          </a:p>
        </p:txBody>
      </p:sp>
      <p:sp>
        <p:nvSpPr>
          <p:cNvPr id="223235" name="Rectangle 2"/>
          <p:cNvSpPr>
            <a:spLocks noGrp="1" noRot="1" noChangeAspect="1" noChangeArrowheads="1" noTextEdit="1"/>
          </p:cNvSpPr>
          <p:nvPr>
            <p:ph type="sldImg"/>
          </p:nvPr>
        </p:nvSpPr>
        <p:spPr>
          <a:xfrm>
            <a:off x="1144588" y="685800"/>
            <a:ext cx="4568825" cy="3429000"/>
          </a:xfrm>
          <a:ln/>
        </p:spPr>
      </p:sp>
      <p:sp>
        <p:nvSpPr>
          <p:cNvPr id="223236"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Individual parameters can be accessed in different ways: by localised name, by built-in parameter id, by definition or by GUID. You can also loop over the entire element Parameters collection. Lab 4-1 lists all selected elements' parameters. In addition, it demonstrates retrieving a built-in parameter as well as a parameter by localised name, BuiltInParameter.FAMILY_BASE_LEVEL_OFFSET_PARAM and "Base Offset" respectively. Select a column to display both of these.</a:t>
            </a:r>
            <a:endParaRPr lang="en-GB" sz="1700" kern="1200">
              <a:solidFill>
                <a:schemeClr val="tx1"/>
              </a:solidFill>
              <a:latin typeface="+mn-lt"/>
              <a:ea typeface="+mn-ea"/>
              <a:cs typeface="+mn-c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EA520D03-C4F4-49ED-84CF-1A04A4756A11}" type="slidenum">
              <a:rPr lang="en-US" smtClean="0"/>
              <a:pPr/>
              <a:t>87</a:t>
            </a:fld>
            <a:endParaRPr lang="en-US" smtClean="0"/>
          </a:p>
        </p:txBody>
      </p:sp>
      <p:sp>
        <p:nvSpPr>
          <p:cNvPr id="224259" name="Rectangle 2"/>
          <p:cNvSpPr>
            <a:spLocks noGrp="1" noRot="1" noChangeAspect="1" noChangeArrowheads="1" noTextEdit="1"/>
          </p:cNvSpPr>
          <p:nvPr>
            <p:ph type="sldImg"/>
          </p:nvPr>
        </p:nvSpPr>
        <p:spPr>
          <a:xfrm>
            <a:off x="1144588" y="685800"/>
            <a:ext cx="4568825" cy="3429000"/>
          </a:xfrm>
          <a:ln/>
        </p:spPr>
      </p:sp>
      <p:sp>
        <p:nvSpPr>
          <p:cNvPr id="224260" name="Rectangle 3"/>
          <p:cNvSpPr>
            <a:spLocks noGrp="1" noChangeArrowheads="1"/>
          </p:cNvSpPr>
          <p:nvPr>
            <p:ph type="body" idx="1"/>
          </p:nvPr>
        </p:nvSpPr>
        <p:spPr>
          <a:xfrm>
            <a:off x="913772" y="4343716"/>
            <a:ext cx="5030456" cy="4113855"/>
          </a:xfrm>
          <a:noFill/>
          <a:ln/>
        </p:spPr>
        <p:txBody>
          <a:bodyPr/>
          <a:lstStyle/>
          <a:p>
            <a:pPr eaLnBrk="1" hangingPunct="1"/>
            <a:r>
              <a:rPr lang="en-US" sz="1700" kern="1200" smtClean="0">
                <a:solidFill>
                  <a:schemeClr val="tx1"/>
                </a:solidFill>
                <a:latin typeface="+mn-lt"/>
                <a:ea typeface="+mn-ea"/>
                <a:cs typeface="+mn-cs"/>
              </a:rPr>
              <a:t>Loop over the entire Parameters collection of an element.</a:t>
            </a:r>
            <a:endParaRPr lang="en-GB"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FEB49CEE-10D6-438C-BBE7-7931C8DDC6C5}" type="slidenum">
              <a:rPr lang="en-US" smtClean="0"/>
              <a:pPr/>
              <a:t>88</a:t>
            </a:fld>
            <a:endParaRPr lang="en-US" smtClean="0"/>
          </a:p>
        </p:txBody>
      </p:sp>
      <p:sp>
        <p:nvSpPr>
          <p:cNvPr id="225283" name="Rectangle 2"/>
          <p:cNvSpPr>
            <a:spLocks noGrp="1" noRot="1" noChangeAspect="1" noChangeArrowheads="1" noTextEdit="1"/>
          </p:cNvSpPr>
          <p:nvPr>
            <p:ph type="sldImg"/>
          </p:nvPr>
        </p:nvSpPr>
        <p:spPr>
          <a:xfrm>
            <a:off x="1144588" y="685800"/>
            <a:ext cx="4568825" cy="3429000"/>
          </a:xfrm>
          <a:ln/>
        </p:spPr>
      </p:sp>
      <p:sp>
        <p:nvSpPr>
          <p:cNvPr id="225284" name="Rectangle 3"/>
          <p:cNvSpPr>
            <a:spLocks noGrp="1" noChangeArrowheads="1"/>
          </p:cNvSpPr>
          <p:nvPr>
            <p:ph type="body" idx="1"/>
          </p:nvPr>
        </p:nvSpPr>
        <p:spPr>
          <a:xfrm>
            <a:off x="913772" y="4343716"/>
            <a:ext cx="5030456" cy="4113855"/>
          </a:xfrm>
          <a:noFill/>
          <a:ln/>
        </p:spPr>
        <p:txBody>
          <a:bodyPr/>
          <a:lstStyle/>
          <a:p>
            <a:pPr eaLnBrk="1" hangingPunct="1"/>
            <a:r>
              <a:rPr lang="en-GB" smtClean="0"/>
              <a:t>Access a specific built-in element parameter.</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9841E77-9B14-4865-B919-39297A1C5B45}" type="slidenum">
              <a:rPr lang="en-US" smtClean="0"/>
              <a:pPr/>
              <a:t>89</a:t>
            </a:fld>
            <a:endParaRPr lang="en-US" smtClean="0"/>
          </a:p>
        </p:txBody>
      </p:sp>
      <p:sp>
        <p:nvSpPr>
          <p:cNvPr id="226307" name="Rectangle 2"/>
          <p:cNvSpPr>
            <a:spLocks noGrp="1" noRot="1" noChangeAspect="1" noChangeArrowheads="1" noTextEdit="1"/>
          </p:cNvSpPr>
          <p:nvPr>
            <p:ph type="sldImg"/>
          </p:nvPr>
        </p:nvSpPr>
        <p:spPr>
          <a:xfrm>
            <a:off x="1144588" y="685800"/>
            <a:ext cx="4568825" cy="3429000"/>
          </a:xfrm>
          <a:ln/>
        </p:spPr>
      </p:sp>
      <p:sp>
        <p:nvSpPr>
          <p:cNvPr id="226308" name="Rectangle 3"/>
          <p:cNvSpPr>
            <a:spLocks noGrp="1" noChangeArrowheads="1"/>
          </p:cNvSpPr>
          <p:nvPr>
            <p:ph type="body" idx="1"/>
          </p:nvPr>
        </p:nvSpPr>
        <p:spPr>
          <a:xfrm>
            <a:off x="913772" y="4343716"/>
            <a:ext cx="5030456" cy="4113855"/>
          </a:xfrm>
          <a:noFill/>
          <a:ln/>
        </p:spPr>
        <p:txBody>
          <a:bodyPr/>
          <a:lstStyle/>
          <a:p>
            <a:pPr eaLnBrk="1" hangingPunct="1"/>
            <a:r>
              <a:rPr lang="en-GB" smtClean="0"/>
              <a:t>Access a specific named element parameter. This kind of access is language dependent!</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2544F67-E6AF-49A1-B8FE-02E070BBBF75}" type="slidenum">
              <a:rPr lang="en-US" smtClean="0"/>
              <a:pPr/>
              <a:t>90</a:t>
            </a:fld>
            <a:endParaRPr lang="en-US" smtClean="0"/>
          </a:p>
        </p:txBody>
      </p:sp>
      <p:sp>
        <p:nvSpPr>
          <p:cNvPr id="227331" name="Rectangle 2"/>
          <p:cNvSpPr>
            <a:spLocks noGrp="1" noRot="1" noChangeAspect="1" noChangeArrowheads="1" noTextEdit="1"/>
          </p:cNvSpPr>
          <p:nvPr>
            <p:ph type="sldImg"/>
          </p:nvPr>
        </p:nvSpPr>
        <p:spPr>
          <a:xfrm>
            <a:off x="1692275" y="685800"/>
            <a:ext cx="3567113" cy="2676525"/>
          </a:xfrm>
          <a:ln/>
        </p:spPr>
      </p:sp>
      <p:sp>
        <p:nvSpPr>
          <p:cNvPr id="227332" name="Rectangle 3"/>
          <p:cNvSpPr>
            <a:spLocks noGrp="1" noChangeArrowheads="1"/>
          </p:cNvSpPr>
          <p:nvPr>
            <p:ph type="body" idx="1"/>
          </p:nvPr>
        </p:nvSpPr>
        <p:spPr>
          <a:noFill/>
          <a:ln/>
        </p:spPr>
        <p:txBody>
          <a:bodyPr/>
          <a:lstStyle/>
          <a:p>
            <a:endParaRPr lang="en-GB" sz="1700" kern="1200">
              <a:solidFill>
                <a:schemeClr val="tx1"/>
              </a:solidFill>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B63E1780-793E-4349-851F-2046ED8BA70B}" type="slidenum">
              <a:rPr lang="en-US" smtClean="0"/>
              <a:pPr/>
              <a:t>9</a:t>
            </a:fld>
            <a:endParaRPr lang="en-US" dirty="0" smtClean="0"/>
          </a:p>
        </p:txBody>
      </p:sp>
      <p:sp>
        <p:nvSpPr>
          <p:cNvPr id="162819" name="Rectangle 2"/>
          <p:cNvSpPr>
            <a:spLocks noGrp="1" noRot="1" noChangeAspect="1" noChangeArrowheads="1" noTextEdit="1"/>
          </p:cNvSpPr>
          <p:nvPr>
            <p:ph type="sldImg"/>
          </p:nvPr>
        </p:nvSpPr>
        <p:spPr>
          <a:xfrm>
            <a:off x="1144588" y="685800"/>
            <a:ext cx="4568825" cy="3429000"/>
          </a:xfrm>
          <a:ln/>
        </p:spPr>
      </p:sp>
      <p:sp>
        <p:nvSpPr>
          <p:cNvPr id="162820" name="Rectangle 3"/>
          <p:cNvSpPr>
            <a:spLocks noGrp="1" noChangeArrowheads="1"/>
          </p:cNvSpPr>
          <p:nvPr>
            <p:ph type="body" idx="1"/>
          </p:nvPr>
        </p:nvSpPr>
        <p:spPr>
          <a:xfrm>
            <a:off x="913772" y="4343716"/>
            <a:ext cx="5030456" cy="4113855"/>
          </a:xfrm>
          <a:noFill/>
          <a:ln/>
        </p:spPr>
        <p:txBody>
          <a:bodyPr/>
          <a:lstStyle/>
          <a:p>
            <a:r>
              <a:rPr lang="en-GB" sz="1700" kern="1200" dirty="0" smtClean="0">
                <a:solidFill>
                  <a:schemeClr val="tx1"/>
                </a:solidFill>
                <a:latin typeface="+mn-lt"/>
                <a:ea typeface="+mn-ea"/>
                <a:cs typeface="+mn-cs"/>
              </a:rPr>
              <a:t>First, a little bit on the history of the Revit API. The API has been and still is evolving very strongly, since Revit 8.0, and has also reached a certain maturity now. We are in the long-term process of restructuring Revit to make it more API driven, i.e. create a kernel providing the API on top of which the various Revit flavours can be implemented, instead of implementing the API as the outermost layer on top of the completed product.	</a:t>
            </a:r>
            <a:endParaRPr lang="en-GB" sz="1700" kern="1200" dirty="0">
              <a:solidFill>
                <a:schemeClr val="tx1"/>
              </a:solidFill>
              <a:latin typeface="+mn-lt"/>
              <a:ea typeface="+mn-ea"/>
              <a:cs typeface="+mn-c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2544F67-E6AF-49A1-B8FE-02E070BBBF75}" type="slidenum">
              <a:rPr lang="en-US" smtClean="0"/>
              <a:pPr/>
              <a:t>91</a:t>
            </a:fld>
            <a:endParaRPr lang="en-US" smtClean="0"/>
          </a:p>
        </p:txBody>
      </p:sp>
      <p:sp>
        <p:nvSpPr>
          <p:cNvPr id="227331" name="Rectangle 2"/>
          <p:cNvSpPr>
            <a:spLocks noGrp="1" noRot="1" noChangeAspect="1" noChangeArrowheads="1" noTextEdit="1"/>
          </p:cNvSpPr>
          <p:nvPr>
            <p:ph type="sldImg"/>
          </p:nvPr>
        </p:nvSpPr>
        <p:spPr>
          <a:xfrm>
            <a:off x="1692275" y="685800"/>
            <a:ext cx="3567113" cy="2676525"/>
          </a:xfrm>
          <a:ln/>
        </p:spPr>
      </p:sp>
      <p:sp>
        <p:nvSpPr>
          <p:cNvPr id="227332" name="Rectangle 3"/>
          <p:cNvSpPr>
            <a:spLocks noGrp="1" noChangeArrowheads="1"/>
          </p:cNvSpPr>
          <p:nvPr>
            <p:ph type="body" idx="1"/>
          </p:nvPr>
        </p:nvSpPr>
        <p:spPr>
          <a:noFill/>
          <a:ln/>
        </p:spPr>
        <p:txBody>
          <a:bodyPr/>
          <a:lstStyle/>
          <a:p>
            <a:r>
              <a:rPr lang="en-US" sz="1700" kern="1200" smtClean="0">
                <a:solidFill>
                  <a:schemeClr val="tx1"/>
                </a:solidFill>
                <a:latin typeface="+mn-lt"/>
                <a:ea typeface="+mn-ea"/>
                <a:cs typeface="+mn-cs"/>
              </a:rPr>
              <a:t>The parameters returned in an element’s Parameters collection sometimes differs from the list of parameters that can be queried individually from the element by using the individual built-in parameter access. Therefore, it is useful to be able to determine all valid built-in parameters for a selected element. This is implemented by the BuiltInParamsChecker utility included in the labs, also described in a devnote or technical solution TS87913 on the ADN site. For a selected element, it loops through all the built-in parameter enums and tries to obtain a valid parameter for each, printing out the list of valid results. Currently, the built-in parameters and their meanings are not documented, so you have to find them out by trial and error.</a:t>
            </a:r>
            <a:endParaRPr lang="en-GB" sz="1700" kern="1200">
              <a:solidFill>
                <a:schemeClr val="tx1"/>
              </a:solidFill>
              <a:latin typeface="+mn-lt"/>
              <a:ea typeface="+mn-ea"/>
              <a:cs typeface="+mn-cs"/>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A89005E-CFF2-4C4D-943E-8D7308A5C5FE}" type="slidenum">
              <a:rPr lang="en-US" smtClean="0"/>
              <a:pPr/>
              <a:t>92</a:t>
            </a:fld>
            <a:endParaRPr lang="en-US" smtClean="0"/>
          </a:p>
        </p:txBody>
      </p:sp>
      <p:sp>
        <p:nvSpPr>
          <p:cNvPr id="228355" name="Rectangle 2"/>
          <p:cNvSpPr>
            <a:spLocks noGrp="1" noRot="1" noChangeAspect="1" noChangeArrowheads="1" noTextEdit="1"/>
          </p:cNvSpPr>
          <p:nvPr>
            <p:ph type="sldImg"/>
          </p:nvPr>
        </p:nvSpPr>
        <p:spPr>
          <a:xfrm>
            <a:off x="1144588" y="685800"/>
            <a:ext cx="4568825" cy="3429000"/>
          </a:xfrm>
          <a:ln/>
        </p:spPr>
      </p:sp>
      <p:sp>
        <p:nvSpPr>
          <p:cNvPr id="228356"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943760EC-44F4-4E43-83A7-96C23903D7E5}" type="slidenum">
              <a:rPr lang="en-US" smtClean="0"/>
              <a:pPr/>
              <a:t>93</a:t>
            </a:fld>
            <a:endParaRPr lang="en-US" smtClean="0"/>
          </a:p>
        </p:txBody>
      </p:sp>
      <p:sp>
        <p:nvSpPr>
          <p:cNvPr id="229379" name="Rectangle 2"/>
          <p:cNvSpPr>
            <a:spLocks noGrp="1" noRot="1" noChangeAspect="1" noChangeArrowheads="1" noTextEdit="1"/>
          </p:cNvSpPr>
          <p:nvPr>
            <p:ph type="sldImg"/>
          </p:nvPr>
        </p:nvSpPr>
        <p:spPr>
          <a:xfrm>
            <a:off x="1144588" y="685800"/>
            <a:ext cx="4568825" cy="3429000"/>
          </a:xfrm>
          <a:ln/>
        </p:spPr>
      </p:sp>
      <p:sp>
        <p:nvSpPr>
          <p:cNvPr id="229380"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Iterate over all document elements and sort them into separate collections for each category. At the end, we will have separate collections for doors, walls, windows, etc.</a:t>
            </a:r>
            <a:endParaRPr lang="en-GB" sz="1700" kern="1200" smtClean="0">
              <a:solidFill>
                <a:schemeClr val="tx1"/>
              </a:solidFill>
              <a:latin typeface="+mn-lt"/>
              <a:ea typeface="+mn-ea"/>
              <a:cs typeface="+mn-c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20EEF774-76E0-4F09-9CFC-5D00FD566473}" type="slidenum">
              <a:rPr lang="en-US" smtClean="0"/>
              <a:pPr/>
              <a:t>94</a:t>
            </a:fld>
            <a:endParaRPr lang="en-US" smtClean="0"/>
          </a:p>
        </p:txBody>
      </p:sp>
      <p:sp>
        <p:nvSpPr>
          <p:cNvPr id="230403" name="Rectangle 2"/>
          <p:cNvSpPr>
            <a:spLocks noGrp="1" noRot="1" noChangeAspect="1" noChangeArrowheads="1" noTextEdit="1"/>
          </p:cNvSpPr>
          <p:nvPr>
            <p:ph type="sldImg"/>
          </p:nvPr>
        </p:nvSpPr>
        <p:spPr>
          <a:xfrm>
            <a:off x="1144588" y="685800"/>
            <a:ext cx="4568825" cy="3429000"/>
          </a:xfrm>
          <a:ln/>
        </p:spPr>
      </p:sp>
      <p:sp>
        <p:nvSpPr>
          <p:cNvPr id="230404"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Launch Excel through .NET COM interop, add a new workbook, and add a new sheet for each of the categories we found.</a:t>
            </a:r>
            <a:endParaRPr lang="en-GB" sz="1700" kern="1200" smtClean="0">
              <a:solidFill>
                <a:schemeClr val="tx1"/>
              </a:solidFill>
              <a:latin typeface="+mn-lt"/>
              <a:ea typeface="+mn-ea"/>
              <a:cs typeface="+mn-cs"/>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55C2057B-0A06-485B-A152-1C53FE0A18B1}" type="slidenum">
              <a:rPr lang="en-US" smtClean="0"/>
              <a:pPr/>
              <a:t>95</a:t>
            </a:fld>
            <a:endParaRPr lang="en-US" smtClean="0"/>
          </a:p>
        </p:txBody>
      </p:sp>
      <p:sp>
        <p:nvSpPr>
          <p:cNvPr id="231427" name="Rectangle 2"/>
          <p:cNvSpPr>
            <a:spLocks noGrp="1" noRot="1" noChangeAspect="1" noChangeArrowheads="1" noTextEdit="1"/>
          </p:cNvSpPr>
          <p:nvPr>
            <p:ph type="sldImg"/>
          </p:nvPr>
        </p:nvSpPr>
        <p:spPr>
          <a:xfrm>
            <a:off x="1144588" y="685800"/>
            <a:ext cx="4568825" cy="3429000"/>
          </a:xfrm>
          <a:ln/>
        </p:spPr>
      </p:sp>
      <p:sp>
        <p:nvSpPr>
          <p:cNvPr id="231428" name="Rectangle 3"/>
          <p:cNvSpPr>
            <a:spLocks noGrp="1" noChangeArrowheads="1"/>
          </p:cNvSpPr>
          <p:nvPr>
            <p:ph type="body" idx="1"/>
          </p:nvPr>
        </p:nvSpPr>
        <p:spPr>
          <a:xfrm>
            <a:off x="913772" y="4343716"/>
            <a:ext cx="5030456" cy="4113855"/>
          </a:xfrm>
          <a:noFill/>
          <a:ln/>
        </p:spPr>
        <p:txBody>
          <a:bodyPr/>
          <a:lstStyle/>
          <a:p>
            <a:r>
              <a:rPr lang="en-US" sz="1700" kern="1200" smtClean="0">
                <a:solidFill>
                  <a:schemeClr val="tx1"/>
                </a:solidFill>
                <a:latin typeface="+mn-lt"/>
                <a:ea typeface="+mn-ea"/>
                <a:cs typeface="+mn-cs"/>
              </a:rPr>
              <a:t>For each category, i.e. worksheet, use the Revit parameter definition names to create the worksheet headers. Loop through all the elements in the current category and determine all parameters for each. 'For each parameter in Parameters' is one way to iterate, the ParameterSetIterator is another.</a:t>
            </a:r>
            <a:endParaRPr lang="en-GB" sz="1700" kern="1200">
              <a:solidFill>
                <a:schemeClr val="tx1"/>
              </a:solidFill>
              <a:latin typeface="+mn-lt"/>
              <a:ea typeface="+mn-ea"/>
              <a:cs typeface="+mn-c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4B186A77-220C-478C-BBD7-C0AABAAC73A3}" type="slidenum">
              <a:rPr lang="en-US" smtClean="0"/>
              <a:pPr/>
              <a:t>96</a:t>
            </a:fld>
            <a:endParaRPr lang="en-US" smtClean="0"/>
          </a:p>
        </p:txBody>
      </p:sp>
      <p:sp>
        <p:nvSpPr>
          <p:cNvPr id="232451" name="Rectangle 2"/>
          <p:cNvSpPr>
            <a:spLocks noGrp="1" noRot="1" noChangeAspect="1" noChangeArrowheads="1" noTextEdit="1"/>
          </p:cNvSpPr>
          <p:nvPr>
            <p:ph type="sldImg"/>
          </p:nvPr>
        </p:nvSpPr>
        <p:spPr>
          <a:xfrm>
            <a:off x="1144588" y="685800"/>
            <a:ext cx="4568825" cy="3429000"/>
          </a:xfrm>
          <a:ln/>
        </p:spPr>
      </p:sp>
      <p:sp>
        <p:nvSpPr>
          <p:cNvPr id="232452"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Create the table headers in the current sheet.</a:t>
            </a:r>
            <a:endParaRPr lang="en-GB" sz="1700" kern="1200" smtClean="0">
              <a:solidFill>
                <a:schemeClr val="tx1"/>
              </a:solidFill>
              <a:latin typeface="+mn-lt"/>
              <a:ea typeface="+mn-ea"/>
              <a:cs typeface="+mn-cs"/>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72A5EC78-437D-4007-85AB-61BE6657F22E}" type="slidenum">
              <a:rPr lang="en-US" smtClean="0"/>
              <a:pPr/>
              <a:t>97</a:t>
            </a:fld>
            <a:endParaRPr lang="en-US" smtClean="0"/>
          </a:p>
        </p:txBody>
      </p:sp>
      <p:sp>
        <p:nvSpPr>
          <p:cNvPr id="233475" name="Rectangle 2"/>
          <p:cNvSpPr>
            <a:spLocks noGrp="1" noRot="1" noChangeAspect="1" noChangeArrowheads="1" noTextEdit="1"/>
          </p:cNvSpPr>
          <p:nvPr>
            <p:ph type="sldImg"/>
          </p:nvPr>
        </p:nvSpPr>
        <p:spPr>
          <a:xfrm>
            <a:off x="1144588" y="685800"/>
            <a:ext cx="4568825" cy="3429000"/>
          </a:xfrm>
          <a:ln/>
        </p:spPr>
      </p:sp>
      <p:sp>
        <p:nvSpPr>
          <p:cNvPr id="233476" name="Rectangle 3"/>
          <p:cNvSpPr>
            <a:spLocks noGrp="1" noChangeArrowheads="1"/>
          </p:cNvSpPr>
          <p:nvPr>
            <p:ph type="body" idx="1"/>
          </p:nvPr>
        </p:nvSpPr>
        <p:spPr>
          <a:xfrm>
            <a:off x="913772" y="4343716"/>
            <a:ext cx="5030456" cy="4113855"/>
          </a:xfrm>
          <a:noFill/>
          <a:ln/>
        </p:spPr>
        <p:txBody>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700" kern="1200" smtClean="0">
                <a:solidFill>
                  <a:schemeClr val="tx1"/>
                </a:solidFill>
                <a:latin typeface="+mn-lt"/>
                <a:ea typeface="+mn-ea"/>
                <a:cs typeface="+mn-cs"/>
              </a:rPr>
              <a:t>Iterate over all the elements in the current category. For each element, iterate over all the parameters we have determined for this category, get their values from the Revit element and write them to the worksheet cells.</a:t>
            </a:r>
            <a:endParaRPr lang="en-GB" sz="1700" kern="1200" smtClean="0">
              <a:solidFill>
                <a:schemeClr val="tx1"/>
              </a:solidFill>
              <a:latin typeface="+mn-lt"/>
              <a:ea typeface="+mn-ea"/>
              <a:cs typeface="+mn-c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853C0ADF-6E0E-414F-ABF0-5352736E9535}" type="slidenum">
              <a:rPr lang="en-US" smtClean="0"/>
              <a:pPr/>
              <a:t>98</a:t>
            </a:fld>
            <a:endParaRPr lang="en-US" smtClean="0"/>
          </a:p>
        </p:txBody>
      </p:sp>
      <p:sp>
        <p:nvSpPr>
          <p:cNvPr id="234499" name="Rectangle 2"/>
          <p:cNvSpPr>
            <a:spLocks noGrp="1" noRot="1" noChangeAspect="1" noChangeArrowheads="1" noTextEdit="1"/>
          </p:cNvSpPr>
          <p:nvPr>
            <p:ph type="sldImg"/>
          </p:nvPr>
        </p:nvSpPr>
        <p:spPr>
          <a:xfrm>
            <a:off x="1144588" y="685800"/>
            <a:ext cx="4568825" cy="3429000"/>
          </a:xfrm>
          <a:ln/>
        </p:spPr>
      </p:sp>
      <p:sp>
        <p:nvSpPr>
          <p:cNvPr id="234500" name="Rectangle 3"/>
          <p:cNvSpPr>
            <a:spLocks noGrp="1" noChangeArrowheads="1"/>
          </p:cNvSpPr>
          <p:nvPr>
            <p:ph type="body" idx="1"/>
          </p:nvPr>
        </p:nvSpPr>
        <p:spPr>
          <a:xfrm>
            <a:off x="913772" y="4343716"/>
            <a:ext cx="5030456" cy="4113855"/>
          </a:xfrm>
          <a:noFill/>
          <a:ln/>
        </p:spPr>
        <p:txBody>
          <a:bodyPr/>
          <a:lstStyle/>
          <a:p>
            <a:pPr eaLnBrk="1" hangingPunct="1"/>
            <a:r>
              <a:rPr lang="en-GB" smtClean="0"/>
              <a:t>Create a wall with a door in it, at least, before running this command. Also, you may need to set the full path defned in GetSharedParamsFile(). It is currently "C:\tmp\Labs-4-3-1.txt". After running the second command, show the excel spreadsheet, update the value of "API FireRating", and save the file, noting its name and location. In the third step, reopen the recently saved file. Note that the parameter of the door is updated from the Excel file.</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27C1A27-E0EF-4B8D-810B-0C0E2CAB8688}" type="slidenum">
              <a:rPr lang="en-US" smtClean="0"/>
              <a:pPr/>
              <a:t>99</a:t>
            </a:fld>
            <a:endParaRPr lang="en-US" smtClean="0"/>
          </a:p>
        </p:txBody>
      </p:sp>
      <p:sp>
        <p:nvSpPr>
          <p:cNvPr id="235523" name="Rectangle 2"/>
          <p:cNvSpPr>
            <a:spLocks noGrp="1" noRot="1" noChangeAspect="1" noChangeArrowheads="1" noTextEdit="1"/>
          </p:cNvSpPr>
          <p:nvPr>
            <p:ph type="sldImg"/>
          </p:nvPr>
        </p:nvSpPr>
        <p:spPr>
          <a:xfrm>
            <a:off x="1144588" y="685800"/>
            <a:ext cx="4568825" cy="3429000"/>
          </a:xfrm>
          <a:ln/>
        </p:spPr>
      </p:sp>
      <p:sp>
        <p:nvSpPr>
          <p:cNvPr id="235524"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9301F732-7A67-43E3-B39E-48F326BF3CB6}" type="slidenum">
              <a:rPr lang="en-US" smtClean="0"/>
              <a:pPr/>
              <a:t>100</a:t>
            </a:fld>
            <a:endParaRPr lang="en-US" smtClean="0"/>
          </a:p>
        </p:txBody>
      </p:sp>
      <p:sp>
        <p:nvSpPr>
          <p:cNvPr id="236547" name="Rectangle 2"/>
          <p:cNvSpPr>
            <a:spLocks noGrp="1" noRot="1" noChangeAspect="1" noChangeArrowheads="1" noTextEdit="1"/>
          </p:cNvSpPr>
          <p:nvPr>
            <p:ph type="sldImg"/>
          </p:nvPr>
        </p:nvSpPr>
        <p:spPr>
          <a:xfrm>
            <a:off x="1144588" y="685800"/>
            <a:ext cx="4568825" cy="3429000"/>
          </a:xfrm>
          <a:ln/>
        </p:spPr>
      </p:sp>
      <p:sp>
        <p:nvSpPr>
          <p:cNvPr id="236548" name="Rectangle 3"/>
          <p:cNvSpPr>
            <a:spLocks noGrp="1" noChangeArrowheads="1"/>
          </p:cNvSpPr>
          <p:nvPr>
            <p:ph type="body" idx="1"/>
          </p:nvPr>
        </p:nvSpPr>
        <p:spPr>
          <a:xfrm>
            <a:off x="913772" y="4343716"/>
            <a:ext cx="5030456" cy="4113855"/>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368" y="409902"/>
            <a:ext cx="11843345" cy="837006"/>
          </a:xfrm>
          <a:prstGeom prst="rect">
            <a:avLst/>
          </a:prstGeom>
        </p:spPr>
        <p:txBody>
          <a:bodyPr lIns="130039" tIns="65020" rIns="130039" bIns="65020"/>
          <a:lstStyle>
            <a:lvl1pPr algn="l">
              <a:defRPr sz="4800" b="0">
                <a:latin typeface="+mj-lt"/>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443369" y="1531178"/>
            <a:ext cx="11859109" cy="7342657"/>
          </a:xfrm>
          <a:prstGeom prst="rect">
            <a:avLst/>
          </a:prstGeom>
          <a:noFill/>
        </p:spPr>
        <p:txBody>
          <a:bodyPr lIns="130039" tIns="65020" rIns="130039" bIns="65020"/>
          <a:lstStyle>
            <a:lvl1pPr>
              <a:spcBef>
                <a:spcPts val="600"/>
              </a:spcBef>
              <a:buFont typeface="Arial" pitchFamily="34" charset="0"/>
              <a:buNone/>
              <a:defRPr sz="3600" b="0">
                <a:latin typeface="+mj-lt"/>
                <a:cs typeface="Arial" pitchFamily="34" charset="0"/>
              </a:defRPr>
            </a:lvl1pPr>
            <a:lvl2pPr>
              <a:spcBef>
                <a:spcPts val="0"/>
              </a:spcBef>
              <a:buFont typeface="Wingdings" pitchFamily="2" charset="2"/>
              <a:buChar char="§"/>
              <a:defRPr sz="2800" b="0">
                <a:latin typeface="+mj-lt"/>
                <a:cs typeface="Arial" pitchFamily="34" charset="0"/>
              </a:defRPr>
            </a:lvl2pPr>
            <a:lvl3pPr>
              <a:spcBef>
                <a:spcPts val="0"/>
              </a:spcBef>
              <a:buFont typeface="Wingdings" pitchFamily="2" charset="2"/>
              <a:buChar char="§"/>
              <a:defRPr sz="2400">
                <a:latin typeface="+mj-lt"/>
                <a:cs typeface="Arial" pitchFamily="34" charset="0"/>
              </a:defRPr>
            </a:lvl3pPr>
            <a:lvl4pPr>
              <a:spcBef>
                <a:spcPts val="0"/>
              </a:spcBef>
              <a:buFont typeface="Wingdings" pitchFamily="2" charset="2"/>
              <a:buChar char="§"/>
              <a:defRPr sz="2400">
                <a:latin typeface="+mj-lt"/>
                <a:cs typeface="Arial" pitchFamily="34" charset="0"/>
              </a:defRPr>
            </a:lvl4pPr>
            <a:lvl5pPr>
              <a:spcBef>
                <a:spcPts val="0"/>
              </a:spcBef>
              <a:buFont typeface="Arial" pitchFamily="34" charset="0"/>
              <a:buNone/>
              <a:defRPr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Box 4"/>
          <p:cNvSpPr txBox="1"/>
          <p:nvPr userDrawn="1"/>
        </p:nvSpPr>
        <p:spPr>
          <a:xfrm>
            <a:off x="4572000" y="9379813"/>
            <a:ext cx="3937000" cy="376962"/>
          </a:xfrm>
          <a:prstGeom prst="rect">
            <a:avLst/>
          </a:prstGeom>
          <a:noFill/>
        </p:spPr>
        <p:txBody>
          <a:bodyPr wrap="square" lIns="91428" tIns="45714" rIns="91428" bIns="45714" rtlCol="0">
            <a:spAutoFit/>
          </a:bodyPr>
          <a:lstStyle/>
          <a:p>
            <a:pPr algn="ctr"/>
            <a:r>
              <a:rPr lang="en-GB" sz="1800" smtClean="0">
                <a:solidFill>
                  <a:schemeClr val="bg1">
                    <a:lumMod val="50000"/>
                  </a:schemeClr>
                </a:solidFill>
              </a:rPr>
              <a:t>Revit Programming Introduction </a:t>
            </a:r>
            <a:fld id="{E0DFDB38-F135-461F-86E5-0089A545AD3A}" type="slidenum">
              <a:rPr lang="en-GB" sz="1800" smtClean="0">
                <a:solidFill>
                  <a:schemeClr val="bg1">
                    <a:lumMod val="50000"/>
                  </a:schemeClr>
                </a:solidFill>
              </a:rPr>
              <a:pPr algn="ctr"/>
              <a:t>‹#›</a:t>
            </a:fld>
            <a:endParaRPr lang="en-GB" sz="1800">
              <a:solidFill>
                <a:schemeClr val="bg1">
                  <a:lumMod val="50000"/>
                </a:schemeClr>
              </a:solidFill>
            </a:endParaRPr>
          </a:p>
        </p:txBody>
      </p:sp>
      <p:sp>
        <p:nvSpPr>
          <p:cNvPr id="6" name="TextBox 5"/>
          <p:cNvSpPr txBox="1"/>
          <p:nvPr userDrawn="1"/>
        </p:nvSpPr>
        <p:spPr>
          <a:xfrm>
            <a:off x="419100" y="9448801"/>
            <a:ext cx="2451100" cy="284200"/>
          </a:xfrm>
          <a:prstGeom prst="rect">
            <a:avLst/>
          </a:prstGeom>
          <a:noFill/>
        </p:spPr>
        <p:txBody>
          <a:bodyPr wrap="square" lIns="91428" tIns="45714" rIns="91428" bIns="45714" rtlCol="0">
            <a:spAutoFit/>
          </a:bodyPr>
          <a:lstStyle/>
          <a:p>
            <a:pPr algn="l"/>
            <a:r>
              <a:rPr lang="en-GB" sz="1200" smtClean="0">
                <a:solidFill>
                  <a:schemeClr val="bg1">
                    <a:lumMod val="50000"/>
                  </a:schemeClr>
                </a:solidFill>
              </a:rPr>
              <a:t>Copyright © 2008 Autodesk Inc. </a:t>
            </a:r>
            <a:endParaRPr lang="en-GB" sz="1200">
              <a:solidFill>
                <a:schemeClr val="bg1">
                  <a:lumMod val="50000"/>
                </a:scheme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a:stretch>
            <a:fillRect/>
          </a:stretch>
        </p:blipFill>
        <p:spPr bwMode="auto">
          <a:xfrm>
            <a:off x="9372600" y="0"/>
            <a:ext cx="3626098" cy="9759034"/>
          </a:xfrm>
          <a:prstGeom prst="rect">
            <a:avLst/>
          </a:prstGeom>
          <a:noFill/>
          <a:ln w="9525">
            <a:noFill/>
            <a:miter lim="800000"/>
            <a:headEnd/>
            <a:tailEnd/>
          </a:ln>
        </p:spPr>
      </p:pic>
      <p:sp>
        <p:nvSpPr>
          <p:cNvPr id="621571" name="Rectangle 3"/>
          <p:cNvSpPr>
            <a:spLocks noGrp="1" noChangeArrowheads="1"/>
          </p:cNvSpPr>
          <p:nvPr>
            <p:ph type="ctrTitle"/>
          </p:nvPr>
        </p:nvSpPr>
        <p:spPr>
          <a:xfrm>
            <a:off x="453759" y="4291174"/>
            <a:ext cx="8014833" cy="1888117"/>
          </a:xfrm>
          <a:prstGeom prst="rect">
            <a:avLst/>
          </a:prstGeom>
        </p:spPr>
        <p:txBody>
          <a:bodyPr lIns="130039" tIns="65020" rIns="130039" bIns="65020" anchor="t"/>
          <a:lstStyle>
            <a:lvl1pPr algn="l">
              <a:defRPr sz="4800"/>
            </a:lvl1pPr>
          </a:lstStyle>
          <a:p>
            <a:r>
              <a:rPr lang="en-US"/>
              <a:t>Click to edit Master title style</a:t>
            </a:r>
          </a:p>
        </p:txBody>
      </p:sp>
      <p:sp>
        <p:nvSpPr>
          <p:cNvPr id="621572" name="Rectangle 4"/>
          <p:cNvSpPr>
            <a:spLocks noGrp="1" noChangeArrowheads="1"/>
          </p:cNvSpPr>
          <p:nvPr>
            <p:ph type="subTitle" sz="quarter" idx="1"/>
          </p:nvPr>
        </p:nvSpPr>
        <p:spPr>
          <a:xfrm>
            <a:off x="453761" y="6396108"/>
            <a:ext cx="7983659" cy="1192495"/>
          </a:xfrm>
          <a:prstGeom prst="rect">
            <a:avLst/>
          </a:prstGeom>
        </p:spPr>
        <p:txBody>
          <a:bodyPr lIns="130039" tIns="65020" rIns="130039" bIns="65020"/>
          <a:lstStyle>
            <a:lvl1pPr marL="0" indent="0">
              <a:lnSpc>
                <a:spcPct val="95000"/>
              </a:lnSpc>
              <a:buNone/>
              <a:defRPr sz="3400" i="1">
                <a:solidFill>
                  <a:schemeClr val="accent1"/>
                </a:solidFill>
              </a:defRPr>
            </a:lvl1pPr>
          </a:lstStyle>
          <a:p>
            <a:r>
              <a:rPr lang="en-US"/>
              <a:t>Click to edit Master subtitle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5" descr="PPT_LOGO_4b"/>
          <p:cNvPicPr>
            <a:picLocks noChangeAspect="1" noChangeArrowheads="1"/>
          </p:cNvPicPr>
          <p:nvPr userDrawn="1"/>
        </p:nvPicPr>
        <p:blipFill>
          <a:blip r:embed="rId4"/>
          <a:srcRect/>
          <a:stretch>
            <a:fillRect/>
          </a:stretch>
        </p:blipFill>
        <p:spPr bwMode="auto">
          <a:xfrm>
            <a:off x="12541826" y="2535382"/>
            <a:ext cx="461385" cy="722139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ctr" defTabSz="914287" rtl="0" eaLnBrk="1" latinLnBrk="0" hangingPunct="1">
        <a:spcBef>
          <a:spcPct val="0"/>
        </a:spcBef>
        <a:buNone/>
        <a:defRPr sz="4400" kern="1200">
          <a:solidFill>
            <a:schemeClr val="tx1"/>
          </a:solidFill>
          <a:latin typeface="+mj-lt"/>
          <a:ea typeface="+mj-ea"/>
          <a:cs typeface="+mj-cs"/>
        </a:defRPr>
      </a:lvl1pPr>
    </p:titleStyle>
    <p:bodyStyle>
      <a:lvl1pPr marL="342858" indent="-342858" algn="l" defTabSz="914287"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742859" indent="-285714" algn="l" defTabSz="91428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9" indent="-228572" algn="l" defTabSz="9142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04"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46"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4"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8"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2"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800" kern="1200">
          <a:solidFill>
            <a:schemeClr val="tx1"/>
          </a:solidFill>
          <a:latin typeface="+mn-lt"/>
          <a:ea typeface="+mn-ea"/>
          <a:cs typeface="+mn-cs"/>
        </a:defRPr>
      </a:lvl1pPr>
      <a:lvl2pPr marL="457144" algn="l" defTabSz="914287" rtl="0" eaLnBrk="1" latinLnBrk="0" hangingPunct="1">
        <a:defRPr sz="1800" kern="1200">
          <a:solidFill>
            <a:schemeClr val="tx1"/>
          </a:solidFill>
          <a:latin typeface="+mn-lt"/>
          <a:ea typeface="+mn-ea"/>
          <a:cs typeface="+mn-cs"/>
        </a:defRPr>
      </a:lvl2pPr>
      <a:lvl3pPr marL="914287" algn="l" defTabSz="914287" rtl="0" eaLnBrk="1" latinLnBrk="0" hangingPunct="1">
        <a:defRPr sz="1800" kern="1200">
          <a:solidFill>
            <a:schemeClr val="tx1"/>
          </a:solidFill>
          <a:latin typeface="+mn-lt"/>
          <a:ea typeface="+mn-ea"/>
          <a:cs typeface="+mn-cs"/>
        </a:defRPr>
      </a:lvl3pPr>
      <a:lvl4pPr marL="1371431" algn="l" defTabSz="914287" rtl="0" eaLnBrk="1" latinLnBrk="0" hangingPunct="1">
        <a:defRPr sz="1800" kern="1200">
          <a:solidFill>
            <a:schemeClr val="tx1"/>
          </a:solidFill>
          <a:latin typeface="+mn-lt"/>
          <a:ea typeface="+mn-ea"/>
          <a:cs typeface="+mn-cs"/>
        </a:defRPr>
      </a:lvl4pPr>
      <a:lvl5pPr marL="1828574" algn="l" defTabSz="914287" rtl="0" eaLnBrk="1" latinLnBrk="0" hangingPunct="1">
        <a:defRPr sz="1800" kern="1200">
          <a:solidFill>
            <a:schemeClr val="tx1"/>
          </a:solidFill>
          <a:latin typeface="+mn-lt"/>
          <a:ea typeface="+mn-ea"/>
          <a:cs typeface="+mn-cs"/>
        </a:defRPr>
      </a:lvl5pPr>
      <a:lvl6pPr marL="2285719" algn="l" defTabSz="914287" rtl="0" eaLnBrk="1" latinLnBrk="0" hangingPunct="1">
        <a:defRPr sz="1800" kern="1200">
          <a:solidFill>
            <a:schemeClr val="tx1"/>
          </a:solidFill>
          <a:latin typeface="+mn-lt"/>
          <a:ea typeface="+mn-ea"/>
          <a:cs typeface="+mn-cs"/>
        </a:defRPr>
      </a:lvl6pPr>
      <a:lvl7pPr marL="2742863" algn="l" defTabSz="914287" rtl="0" eaLnBrk="1" latinLnBrk="0" hangingPunct="1">
        <a:defRPr sz="1800" kern="1200">
          <a:solidFill>
            <a:schemeClr val="tx1"/>
          </a:solidFill>
          <a:latin typeface="+mn-lt"/>
          <a:ea typeface="+mn-ea"/>
          <a:cs typeface="+mn-cs"/>
        </a:defRPr>
      </a:lvl7pPr>
      <a:lvl8pPr marL="3200006" algn="l" defTabSz="914287" rtl="0" eaLnBrk="1" latinLnBrk="0" hangingPunct="1">
        <a:defRPr sz="1800" kern="1200">
          <a:solidFill>
            <a:schemeClr val="tx1"/>
          </a:solidFill>
          <a:latin typeface="+mn-lt"/>
          <a:ea typeface="+mn-ea"/>
          <a:cs typeface="+mn-cs"/>
        </a:defRPr>
      </a:lvl8pPr>
      <a:lvl9pPr marL="3657150" algn="l" defTabSz="91428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03.xml"/><Relationship Id="rId1" Type="http://schemas.openxmlformats.org/officeDocument/2006/relationships/slideLayout" Target="../slideLayouts/slideLayout1.xml"/><Relationship Id="rId5" Type="http://schemas.openxmlformats.org/officeDocument/2006/relationships/image" Target="../media/image55.jpeg"/><Relationship Id="rId4" Type="http://schemas.openxmlformats.org/officeDocument/2006/relationships/image" Target="../media/image54.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06.xml"/><Relationship Id="rId1" Type="http://schemas.openxmlformats.org/officeDocument/2006/relationships/slideLayout" Target="../slideLayouts/slideLayout1.xml"/><Relationship Id="rId4" Type="http://schemas.openxmlformats.org/officeDocument/2006/relationships/image" Target="../media/image57.jpeg"/></Relationships>
</file>

<file path=ppt/slides/_rels/slide10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59.jpeg"/></Relationships>
</file>

<file path=ppt/slides/_rels/slide11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11.xml"/><Relationship Id="rId1" Type="http://schemas.openxmlformats.org/officeDocument/2006/relationships/slideLayout" Target="../slideLayouts/slideLayout1.xml"/><Relationship Id="rId4" Type="http://schemas.openxmlformats.org/officeDocument/2006/relationships/image" Target="../media/image62.jpe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8" Type="http://schemas.openxmlformats.org/officeDocument/2006/relationships/hyperlink" Target="http://www.autodesk.com/joinadn" TargetMode="External"/><Relationship Id="rId3" Type="http://schemas.openxmlformats.org/officeDocument/2006/relationships/hyperlink" Target="http://adn.autodesk.com/adn/servlet/item?siteID=4814862&amp;id=10194238&amp;linkID=4901650" TargetMode="External"/><Relationship Id="rId7" Type="http://schemas.openxmlformats.org/officeDocument/2006/relationships/hyperlink" Target="http://www.autodesk.com/apitraining" TargetMode="External"/><Relationship Id="rId2" Type="http://schemas.openxmlformats.org/officeDocument/2006/relationships/notesSlide" Target="../notesSlides/notesSlide114.xm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5" Type="http://schemas.openxmlformats.org/officeDocument/2006/relationships/hyperlink" Target="http://www.adskconsulting.com/adn/cs/api_course_sched.php" TargetMode="External"/><Relationship Id="rId4" Type="http://schemas.openxmlformats.org/officeDocument/2006/relationships/hyperlink" Target="http://adn.autodesk.com/adn/servlet/index?siteID=4814862&amp;id=5475217&amp;linkID=4901650" TargetMode="External"/><Relationship Id="rId9" Type="http://schemas.openxmlformats.org/officeDocument/2006/relationships/hyperlink" Target="http://adn.autodesk.com/" TargetMode="Externa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8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44.jpeg"/></Relationships>
</file>

<file path=ppt/slides/_rels/slide8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46.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52.jpe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0" y="0"/>
            <a:ext cx="13003213" cy="9756775"/>
            <a:chOff x="-1" y="0"/>
            <a:chExt cx="9144001" cy="6858001"/>
          </a:xfrm>
        </p:grpSpPr>
        <p:grpSp>
          <p:nvGrpSpPr>
            <p:cNvPr id="3" name="Group 12"/>
            <p:cNvGrpSpPr>
              <a:grpSpLocks/>
            </p:cNvGrpSpPr>
            <p:nvPr/>
          </p:nvGrpSpPr>
          <p:grpSpPr bwMode="auto">
            <a:xfrm>
              <a:off x="-1" y="0"/>
              <a:ext cx="9144001" cy="6858001"/>
              <a:chOff x="-1" y="0"/>
              <a:chExt cx="9144001" cy="6858001"/>
            </a:xfrm>
          </p:grpSpPr>
          <p:pic>
            <p:nvPicPr>
              <p:cNvPr id="8201" name="Picture 16" descr="palm_island"/>
              <p:cNvPicPr>
                <a:picLocks noChangeAspect="1" noChangeArrowheads="1"/>
              </p:cNvPicPr>
              <p:nvPr/>
            </p:nvPicPr>
            <p:blipFill>
              <a:blip r:embed="rId3"/>
              <a:srcRect/>
              <a:stretch>
                <a:fillRect/>
              </a:stretch>
            </p:blipFill>
            <p:spPr bwMode="auto">
              <a:xfrm>
                <a:off x="4572622" y="3417390"/>
                <a:ext cx="4571377" cy="3440610"/>
              </a:xfrm>
              <a:prstGeom prst="rect">
                <a:avLst/>
              </a:prstGeom>
              <a:noFill/>
              <a:ln w="9525">
                <a:noFill/>
                <a:miter lim="800000"/>
                <a:headEnd/>
                <a:tailEnd/>
              </a:ln>
            </p:spPr>
          </p:pic>
          <p:grpSp>
            <p:nvGrpSpPr>
              <p:cNvPr id="4" name="Group 4"/>
              <p:cNvGrpSpPr>
                <a:grpSpLocks/>
              </p:cNvGrpSpPr>
              <p:nvPr/>
            </p:nvGrpSpPr>
            <p:grpSpPr bwMode="auto">
              <a:xfrm>
                <a:off x="4558969" y="5"/>
                <a:ext cx="4585031" cy="3606809"/>
                <a:chOff x="1968" y="1367"/>
                <a:chExt cx="3360" cy="2656"/>
              </a:xfrm>
            </p:grpSpPr>
            <p:sp>
              <p:nvSpPr>
                <p:cNvPr id="8205" name="Text Box 5"/>
                <p:cNvSpPr txBox="1">
                  <a:spLocks noChangeArrowheads="1"/>
                </p:cNvSpPr>
                <p:nvPr/>
              </p:nvSpPr>
              <p:spPr bwMode="auto">
                <a:xfrm>
                  <a:off x="3915" y="3888"/>
                  <a:ext cx="1257" cy="135"/>
                </a:xfrm>
                <a:prstGeom prst="rect">
                  <a:avLst/>
                </a:prstGeom>
                <a:noFill/>
                <a:ln w="9525">
                  <a:noFill/>
                  <a:miter lim="800000"/>
                  <a:headEnd/>
                  <a:tailEnd/>
                </a:ln>
              </p:spPr>
              <p:txBody>
                <a:bodyPr wrap="none">
                  <a:spAutoFit/>
                </a:bodyPr>
                <a:lstStyle/>
                <a:p>
                  <a:pPr>
                    <a:spcBef>
                      <a:spcPct val="50000"/>
                    </a:spcBef>
                  </a:pPr>
                  <a:r>
                    <a:rPr lang="en-US" sz="1100"/>
                    <a:t>Image Courtesy of RTKL Associates Inc</a:t>
                  </a:r>
                </a:p>
              </p:txBody>
            </p:sp>
            <p:pic>
              <p:nvPicPr>
                <p:cNvPr id="8206" name="Picture 6" descr="NASSIF-ATRIUM VIEW A"/>
                <p:cNvPicPr>
                  <a:picLocks noChangeAspect="1" noChangeArrowheads="1"/>
                </p:cNvPicPr>
                <p:nvPr/>
              </p:nvPicPr>
              <p:blipFill>
                <a:blip r:embed="rId4"/>
                <a:srcRect/>
                <a:stretch>
                  <a:fillRect/>
                </a:stretch>
              </p:blipFill>
              <p:spPr bwMode="auto">
                <a:xfrm>
                  <a:off x="1968" y="1367"/>
                  <a:ext cx="3360" cy="2520"/>
                </a:xfrm>
                <a:prstGeom prst="rect">
                  <a:avLst/>
                </a:prstGeom>
                <a:noFill/>
                <a:ln w="9525">
                  <a:noFill/>
                  <a:miter lim="800000"/>
                  <a:headEnd/>
                  <a:tailEnd/>
                </a:ln>
              </p:spPr>
            </p:pic>
          </p:grpSp>
          <p:pic>
            <p:nvPicPr>
              <p:cNvPr id="8203" name="Picture 7"/>
              <p:cNvPicPr>
                <a:picLocks noChangeAspect="1" noChangeArrowheads="1"/>
              </p:cNvPicPr>
              <p:nvPr/>
            </p:nvPicPr>
            <p:blipFill>
              <a:blip r:embed="rId5"/>
              <a:srcRect/>
              <a:stretch>
                <a:fillRect/>
              </a:stretch>
            </p:blipFill>
            <p:spPr bwMode="auto">
              <a:xfrm>
                <a:off x="0" y="3417025"/>
                <a:ext cx="4591878" cy="3440976"/>
              </a:xfrm>
              <a:prstGeom prst="rect">
                <a:avLst/>
              </a:prstGeom>
              <a:noFill/>
              <a:ln w="9525">
                <a:noFill/>
                <a:miter lim="800000"/>
                <a:headEnd/>
                <a:tailEnd/>
              </a:ln>
            </p:spPr>
          </p:pic>
          <p:pic>
            <p:nvPicPr>
              <p:cNvPr id="8204" name="Picture 2" descr="darley_deYoung"/>
              <p:cNvPicPr>
                <a:picLocks noChangeAspect="1" noChangeArrowheads="1"/>
              </p:cNvPicPr>
              <p:nvPr/>
            </p:nvPicPr>
            <p:blipFill>
              <a:blip r:embed="rId6"/>
              <a:srcRect/>
              <a:stretch>
                <a:fillRect/>
              </a:stretch>
            </p:blipFill>
            <p:spPr bwMode="auto">
              <a:xfrm>
                <a:off x="-1" y="0"/>
                <a:ext cx="4562061" cy="3440005"/>
              </a:xfrm>
              <a:prstGeom prst="rect">
                <a:avLst/>
              </a:prstGeom>
              <a:noFill/>
              <a:ln w="9525">
                <a:noFill/>
                <a:miter lim="800000"/>
                <a:headEnd/>
                <a:tailEnd/>
              </a:ln>
            </p:spPr>
          </p:pic>
        </p:grpSp>
        <p:sp>
          <p:nvSpPr>
            <p:cNvPr id="8200" name="Rectangle 15"/>
            <p:cNvSpPr>
              <a:spLocks noChangeArrowheads="1"/>
            </p:cNvSpPr>
            <p:nvPr/>
          </p:nvSpPr>
          <p:spPr bwMode="auto">
            <a:xfrm>
              <a:off x="0" y="1735121"/>
              <a:ext cx="9144000" cy="2995906"/>
            </a:xfrm>
            <a:prstGeom prst="rect">
              <a:avLst/>
            </a:prstGeom>
            <a:solidFill>
              <a:schemeClr val="tx1">
                <a:alpha val="40000"/>
              </a:schemeClr>
            </a:solidFill>
            <a:ln w="9525" algn="ctr">
              <a:noFill/>
              <a:round/>
              <a:headEnd/>
              <a:tailEnd/>
            </a:ln>
          </p:spPr>
          <p:txBody>
            <a:bodyPr/>
            <a:lstStyle/>
            <a:p>
              <a:endParaRPr lang="en-US"/>
            </a:p>
          </p:txBody>
        </p:sp>
      </p:grpSp>
      <p:sp>
        <p:nvSpPr>
          <p:cNvPr id="8195" name="Rectangle 3"/>
          <p:cNvSpPr>
            <a:spLocks noGrp="1" noChangeArrowheads="1"/>
          </p:cNvSpPr>
          <p:nvPr/>
        </p:nvSpPr>
        <p:spPr bwMode="auto">
          <a:xfrm>
            <a:off x="453759" y="3769458"/>
            <a:ext cx="12007654" cy="1355108"/>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14" name="Title 13"/>
          <p:cNvSpPr>
            <a:spLocks noGrp="1"/>
          </p:cNvSpPr>
          <p:nvPr>
            <p:ph type="title"/>
          </p:nvPr>
        </p:nvSpPr>
        <p:spPr>
          <a:xfrm>
            <a:off x="443369" y="2468530"/>
            <a:ext cx="8102966" cy="4262230"/>
          </a:xfrm>
        </p:spPr>
        <p:txBody>
          <a:bodyPr/>
          <a:lstStyle/>
          <a:p>
            <a:pPr>
              <a:lnSpc>
                <a:spcPct val="80000"/>
              </a:lnSpc>
              <a:defRPr/>
            </a:pPr>
            <a:r>
              <a:rPr lang="en-US" sz="6000" smtClean="0">
                <a:solidFill>
                  <a:schemeClr val="bg1"/>
                </a:solidFill>
              </a:rPr>
              <a:t>Getting Started with the</a:t>
            </a:r>
            <a:r>
              <a:rPr lang="en-US" sz="7200" smtClean="0">
                <a:solidFill>
                  <a:schemeClr val="bg1"/>
                </a:solidFill>
              </a:rPr>
              <a:t> </a:t>
            </a:r>
            <a:r>
              <a:rPr lang="en-US" sz="13800" smtClean="0">
                <a:solidFill>
                  <a:schemeClr val="bg1"/>
                </a:solidFill>
              </a:rPr>
              <a:t>Revit API</a:t>
            </a:r>
            <a:r>
              <a:rPr lang="en-US" sz="7200" smtClean="0">
                <a:solidFill>
                  <a:schemeClr val="bg1"/>
                </a:solidFill>
              </a:rPr>
              <a:t/>
            </a:r>
            <a:br>
              <a:rPr lang="en-US" sz="7200" smtClean="0">
                <a:solidFill>
                  <a:schemeClr val="bg1"/>
                </a:solidFill>
              </a:rPr>
            </a:br>
            <a:r>
              <a:rPr lang="en-US" sz="3200" i="1" smtClean="0">
                <a:solidFill>
                  <a:schemeClr val="bg1"/>
                </a:solidFill>
              </a:rPr>
              <a:t/>
            </a:r>
            <a:br>
              <a:rPr lang="en-US" sz="3200" i="1" smtClean="0">
                <a:solidFill>
                  <a:schemeClr val="bg1"/>
                </a:solidFill>
              </a:rPr>
            </a:br>
            <a:r>
              <a:rPr lang="en-US" sz="4400" i="1" smtClean="0">
                <a:solidFill>
                  <a:schemeClr val="bg1"/>
                </a:solidFill>
              </a:rPr>
              <a:t>Jeremy Tammik</a:t>
            </a:r>
            <a:br>
              <a:rPr lang="en-US" sz="4400" i="1" smtClean="0">
                <a:solidFill>
                  <a:schemeClr val="bg1"/>
                </a:solidFill>
              </a:rPr>
            </a:br>
            <a:r>
              <a:rPr lang="en-US" sz="3200" i="1" smtClean="0">
                <a:solidFill>
                  <a:schemeClr val="bg1"/>
                </a:solidFill>
              </a:rPr>
              <a:t>Consulting Analyst</a:t>
            </a:r>
            <a:endParaRPr lang="en-GB" sz="7200"/>
          </a:p>
        </p:txBody>
      </p:sp>
      <p:pic>
        <p:nvPicPr>
          <p:cNvPr id="15" name="Picture 14" descr="autodesk_logo_big.png"/>
          <p:cNvPicPr>
            <a:picLocks noChangeAspect="1"/>
          </p:cNvPicPr>
          <p:nvPr/>
        </p:nvPicPr>
        <p:blipFill>
          <a:blip r:embed="rId7" cstate="print"/>
          <a:stretch>
            <a:fillRect/>
          </a:stretch>
        </p:blipFill>
        <p:spPr>
          <a:xfrm>
            <a:off x="10447303" y="9307763"/>
            <a:ext cx="2555910" cy="44901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3759" y="4291174"/>
            <a:ext cx="8186657" cy="2104934"/>
          </a:xfrm>
        </p:spPr>
        <p:txBody>
          <a:bodyPr/>
          <a:lstStyle/>
          <a:p>
            <a:pPr eaLnBrk="1" hangingPunct="1"/>
            <a:r>
              <a:rPr lang="en-GB" dirty="0" smtClean="0"/>
              <a:t>Getting Started</a:t>
            </a:r>
          </a:p>
        </p:txBody>
      </p:sp>
      <p:sp>
        <p:nvSpPr>
          <p:cNvPr id="16387" name="Rectangle 3"/>
          <p:cNvSpPr>
            <a:spLocks noGrp="1" noChangeArrowheads="1"/>
          </p:cNvSpPr>
          <p:nvPr>
            <p:ph type="subTitle" sz="quarter" idx="1"/>
          </p:nvPr>
        </p:nvSpPr>
        <p:spPr/>
        <p:txBody>
          <a:bodyPr/>
          <a:lstStyle/>
          <a:p>
            <a:pPr eaLnBrk="1" hangingPunct="1">
              <a:buFontTx/>
              <a:buNone/>
            </a:pPr>
            <a:r>
              <a:rPr lang="en-US" dirty="0" smtClean="0"/>
              <a:t>First Steps up to Hello World</a:t>
            </a:r>
            <a:endParaRPr lang="en-GB"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3759" y="194232"/>
            <a:ext cx="11269451" cy="1626129"/>
          </a:xfrm>
        </p:spPr>
        <p:txBody>
          <a:bodyPr/>
          <a:lstStyle/>
          <a:p>
            <a:pPr eaLnBrk="1" hangingPunct="1"/>
            <a:r>
              <a:rPr lang="en-GB" smtClean="0"/>
              <a:t>Export Shared Parameter</a:t>
            </a:r>
          </a:p>
        </p:txBody>
      </p:sp>
      <p:sp>
        <p:nvSpPr>
          <p:cNvPr id="89091" name="Rectangle 3"/>
          <p:cNvSpPr>
            <a:spLocks noGrp="1" noChangeArrowheads="1"/>
          </p:cNvSpPr>
          <p:nvPr>
            <p:ph idx="1"/>
          </p:nvPr>
        </p:nvSpPr>
        <p:spPr>
          <a:xfrm>
            <a:off x="483106" y="2010078"/>
            <a:ext cx="12163422" cy="7170779"/>
          </a:xfrm>
        </p:spPr>
        <p:txBody>
          <a:bodyPr/>
          <a:lstStyle/>
          <a:p>
            <a:pPr marL="487647" lvl="1" indent="-325098"/>
            <a:r>
              <a:rPr lang="en-GB" sz="3100" smtClean="0"/>
              <a:t>Start up Excel</a:t>
            </a:r>
          </a:p>
          <a:p>
            <a:pPr marL="487647" lvl="1" indent="-325098"/>
            <a:r>
              <a:rPr lang="en-US" sz="3100" smtClean="0"/>
              <a:t>G</a:t>
            </a:r>
            <a:r>
              <a:rPr lang="en-US" sz="3100" noProof="1" smtClean="0"/>
              <a:t>et all </a:t>
            </a:r>
            <a:r>
              <a:rPr lang="en-US" sz="3100" smtClean="0"/>
              <a:t>s</a:t>
            </a:r>
            <a:r>
              <a:rPr lang="en-US" sz="3100" noProof="1" smtClean="0"/>
              <a:t>tandard </a:t>
            </a:r>
            <a:r>
              <a:rPr lang="en-US" sz="3100" smtClean="0"/>
              <a:t>f</a:t>
            </a:r>
            <a:r>
              <a:rPr lang="en-US" sz="3100" noProof="1" smtClean="0"/>
              <a:t>amily </a:t>
            </a:r>
            <a:r>
              <a:rPr lang="en-US" sz="3100" smtClean="0"/>
              <a:t>i</a:t>
            </a:r>
            <a:r>
              <a:rPr lang="en-US" sz="3100" noProof="1" smtClean="0"/>
              <a:t>nstances for </a:t>
            </a:r>
            <a:r>
              <a:rPr lang="en-US" sz="3100" smtClean="0"/>
              <a:t>the</a:t>
            </a:r>
            <a:r>
              <a:rPr lang="en-US" sz="3100" noProof="1" smtClean="0"/>
              <a:t> given </a:t>
            </a:r>
            <a:r>
              <a:rPr lang="en-US" sz="3100" smtClean="0"/>
              <a:t>c</a:t>
            </a:r>
            <a:r>
              <a:rPr lang="en-US" sz="3100" noProof="1" smtClean="0"/>
              <a:t>ategory</a:t>
            </a:r>
            <a:r>
              <a:rPr lang="en-US" sz="3100" smtClean="0"/>
              <a:t> ‘Doors’</a:t>
            </a:r>
          </a:p>
          <a:p>
            <a:pPr marL="487647" lvl="1" indent="-325098"/>
            <a:r>
              <a:rPr lang="en-US" sz="3100" smtClean="0"/>
              <a:t>Determine the shared parameter GUID for accessing values</a:t>
            </a:r>
          </a:p>
          <a:p>
            <a:pPr marL="1920084" lvl="4" indent="-325098"/>
            <a:r>
              <a:rPr lang="en-GB" sz="1600" smtClean="0"/>
              <a:t>Dim guid As Guid = guid.Empty</a:t>
            </a:r>
          </a:p>
          <a:p>
            <a:pPr marL="1920084" lvl="4" indent="-325098"/>
            <a:r>
              <a:rPr lang="en-GB" sz="1600" smtClean="0"/>
              <a:t>Dim file As Parameters.DefinitionFile = revitApp.OpenSharedParameterFile</a:t>
            </a:r>
          </a:p>
          <a:p>
            <a:pPr marL="1920084" lvl="4" indent="-325098"/>
            <a:r>
              <a:rPr lang="en-GB" sz="1600" smtClean="0"/>
              <a:t>Dim group As Parameters.DefinitionGroup = file.Groups.Item(defGroup)</a:t>
            </a:r>
          </a:p>
          <a:p>
            <a:pPr marL="1920084" lvl="4" indent="-325098"/>
            <a:r>
              <a:rPr lang="en-GB" sz="1600" smtClean="0"/>
              <a:t>Dim definition As Parameters.Definition = group.Definitions.Item(defName)</a:t>
            </a:r>
          </a:p>
          <a:p>
            <a:pPr marL="1920084" lvl="4" indent="-325098"/>
            <a:r>
              <a:rPr lang="en-GB" sz="1600" smtClean="0"/>
              <a:t>Dim externalDefinition As Parameters.ExternalDefinition = definition</a:t>
            </a:r>
          </a:p>
          <a:p>
            <a:pPr marL="1920084" lvl="4" indent="-325098"/>
            <a:r>
              <a:rPr lang="en-GB" sz="1600" smtClean="0"/>
              <a:t>guid = externalDefinition.GUID</a:t>
            </a:r>
          </a:p>
          <a:p>
            <a:pPr marL="487647" lvl="1" indent="-325098"/>
            <a:r>
              <a:rPr lang="en-GB" sz="3100" noProof="1" smtClean="0"/>
              <a:t>Loop all doors and export each to an Excel row</a:t>
            </a:r>
          </a:p>
          <a:p>
            <a:pPr marL="887647" lvl="2" indent="-325098">
              <a:spcBef>
                <a:spcPts val="0"/>
              </a:spcBef>
              <a:spcAft>
                <a:spcPts val="600"/>
              </a:spcAft>
            </a:pPr>
            <a:r>
              <a:rPr lang="en-US" smtClean="0"/>
              <a:t>id, level, tag, fire rating</a:t>
            </a:r>
          </a:p>
          <a:p>
            <a:pPr marL="1920084" lvl="4" indent="-325098"/>
            <a:r>
              <a:rPr lang="en-GB" sz="1600" smtClean="0"/>
              <a:t>worksheet.Cells(row, 1).Value = door.Id.Value</a:t>
            </a:r>
          </a:p>
          <a:p>
            <a:pPr marL="1920084" lvl="4" indent="-325098"/>
            <a:r>
              <a:rPr lang="en-GB" sz="1600" smtClean="0"/>
              <a:t>worksheet.Cells(row, 2).Value = door.Level.Name</a:t>
            </a:r>
          </a:p>
          <a:p>
            <a:pPr marL="1920084" lvl="4" indent="-325098"/>
            <a:r>
              <a:rPr lang="en-GB" sz="1600" smtClean="0"/>
              <a:t>Dim tagParameter As Parameter = door.Parameter( BuiltInParameter.ALL_MODEL_MARK )</a:t>
            </a:r>
          </a:p>
          <a:p>
            <a:pPr marL="1920084" lvl="4" indent="-325098"/>
            <a:r>
              <a:rPr lang="en-GB" sz="1600" smtClean="0"/>
              <a:t>worksheet.Cells(row, 3).Value = tagParameter.AsString</a:t>
            </a:r>
          </a:p>
          <a:p>
            <a:pPr marL="1920084" lvl="4" indent="-325098"/>
            <a:r>
              <a:rPr lang="en-GB" sz="1600" smtClean="0"/>
              <a:t>Dim parameter As Parameter = door.Parameter( paramGuid )</a:t>
            </a:r>
          </a:p>
          <a:p>
            <a:pPr marL="1920084" lvl="4" indent="-325098"/>
            <a:r>
              <a:rPr lang="en-GB" sz="1600" smtClean="0"/>
              <a:t>worksheet.Cells(row, 4).Value = parameter.AsDouble</a:t>
            </a:r>
          </a:p>
          <a:p>
            <a:pPr marL="1920084" lvl="4" indent="-325098"/>
            <a:r>
              <a:rPr lang="en-GB" sz="1600" smtClean="0"/>
              <a:t>row = row + 1</a:t>
            </a:r>
          </a:p>
        </p:txBody>
      </p:sp>
      <p:sp>
        <p:nvSpPr>
          <p:cNvPr id="8909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AutoShape 5"/>
          <p:cNvSpPr>
            <a:spLocks noChangeArrowheads="1"/>
          </p:cNvSpPr>
          <p:nvPr/>
        </p:nvSpPr>
        <p:spPr bwMode="auto">
          <a:xfrm>
            <a:off x="760779" y="2760633"/>
            <a:ext cx="11217777" cy="5116041"/>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90114" name="Rectangle 2"/>
          <p:cNvSpPr>
            <a:spLocks noGrp="1" noChangeArrowheads="1"/>
          </p:cNvSpPr>
          <p:nvPr>
            <p:ph type="title"/>
          </p:nvPr>
        </p:nvSpPr>
        <p:spPr>
          <a:xfrm>
            <a:off x="453759" y="194232"/>
            <a:ext cx="11269451" cy="1626129"/>
          </a:xfrm>
        </p:spPr>
        <p:txBody>
          <a:bodyPr/>
          <a:lstStyle/>
          <a:p>
            <a:pPr eaLnBrk="1" hangingPunct="1"/>
            <a:r>
              <a:rPr lang="en-GB" smtClean="0"/>
              <a:t>Import Shared Parameter</a:t>
            </a:r>
          </a:p>
        </p:txBody>
      </p:sp>
      <p:sp>
        <p:nvSpPr>
          <p:cNvPr id="90115" name="Rectangle 3"/>
          <p:cNvSpPr>
            <a:spLocks noGrp="1" noChangeArrowheads="1"/>
          </p:cNvSpPr>
          <p:nvPr>
            <p:ph idx="1"/>
          </p:nvPr>
        </p:nvSpPr>
        <p:spPr>
          <a:xfrm>
            <a:off x="483107" y="1583142"/>
            <a:ext cx="11240103" cy="6293532"/>
          </a:xfrm>
        </p:spPr>
        <p:txBody>
          <a:bodyPr/>
          <a:lstStyle/>
          <a:p>
            <a:pPr marL="487647" lvl="1" indent="-325098"/>
            <a:r>
              <a:rPr lang="en-GB" sz="3100" smtClean="0"/>
              <a:t>Select file, start up Excel, open file</a:t>
            </a:r>
          </a:p>
          <a:p>
            <a:pPr marL="487647" lvl="1" indent="-325098"/>
            <a:r>
              <a:rPr lang="en-US" sz="3100" smtClean="0"/>
              <a:t>Import data</a:t>
            </a:r>
          </a:p>
          <a:p>
            <a:pPr marL="1920084" lvl="4" indent="-325098"/>
            <a:endParaRPr lang="en-GB" sz="1600" smtClean="0">
              <a:solidFill>
                <a:schemeClr val="accent1"/>
              </a:solidFill>
            </a:endParaRPr>
          </a:p>
          <a:p>
            <a:pPr marL="719138" lvl="4" indent="0">
              <a:spcBef>
                <a:spcPts val="0"/>
              </a:spcBef>
            </a:pPr>
            <a:r>
              <a:rPr lang="en-GB" sz="1600" smtClean="0">
                <a:solidFill>
                  <a:schemeClr val="accent1"/>
                </a:solidFill>
              </a:rPr>
              <a:t>Dim</a:t>
            </a:r>
            <a:r>
              <a:rPr lang="en-GB" sz="1600" smtClean="0"/>
              <a:t> id As Integer</a:t>
            </a:r>
          </a:p>
          <a:p>
            <a:pPr marL="719138" lvl="4" indent="0">
              <a:spcBef>
                <a:spcPts val="0"/>
              </a:spcBef>
            </a:pPr>
            <a:r>
              <a:rPr lang="en-GB" sz="1600" smtClean="0">
                <a:solidFill>
                  <a:schemeClr val="accent1"/>
                </a:solidFill>
              </a:rPr>
              <a:t>Dim</a:t>
            </a:r>
            <a:r>
              <a:rPr lang="en-GB" sz="1600" smtClean="0"/>
              <a:t> fireRatingValue As Double</a:t>
            </a:r>
          </a:p>
          <a:p>
            <a:pPr marL="719138" lvl="4" indent="0">
              <a:spcBef>
                <a:spcPts val="0"/>
              </a:spcBef>
            </a:pPr>
            <a:r>
              <a:rPr lang="en-GB" sz="1600" smtClean="0">
                <a:solidFill>
                  <a:schemeClr val="accent1"/>
                </a:solidFill>
              </a:rPr>
              <a:t>Dim </a:t>
            </a:r>
            <a:r>
              <a:rPr lang="en-GB" sz="1600" smtClean="0"/>
              <a:t>row As Integer = 2</a:t>
            </a:r>
          </a:p>
          <a:p>
            <a:pPr marL="719138" lvl="4" indent="0">
              <a:spcBef>
                <a:spcPts val="0"/>
              </a:spcBef>
            </a:pPr>
            <a:r>
              <a:rPr lang="en-GB" sz="1600" smtClean="0">
                <a:solidFill>
                  <a:schemeClr val="accent1"/>
                </a:solidFill>
              </a:rPr>
              <a:t>Do</a:t>
            </a:r>
          </a:p>
          <a:p>
            <a:pPr marL="719138" lvl="4" indent="0">
              <a:spcBef>
                <a:spcPts val="0"/>
              </a:spcBef>
            </a:pPr>
            <a:r>
              <a:rPr lang="en-GB" sz="1600" smtClean="0"/>
              <a:t>  </a:t>
            </a:r>
            <a:r>
              <a:rPr lang="en-GB" sz="1600" smtClean="0">
                <a:solidFill>
                  <a:schemeClr val="hlink"/>
                </a:solidFill>
              </a:rPr>
              <a:t>' Extract relevant XLS values</a:t>
            </a:r>
          </a:p>
          <a:p>
            <a:pPr marL="719138" lvl="4" indent="0">
              <a:spcBef>
                <a:spcPts val="0"/>
              </a:spcBef>
            </a:pPr>
            <a:r>
              <a:rPr lang="en-GB" sz="1600" smtClean="0"/>
              <a:t>  id = worksheet.Cells(row, 1).Value</a:t>
            </a:r>
          </a:p>
          <a:p>
            <a:pPr marL="719138" lvl="4" indent="0">
              <a:spcBef>
                <a:spcPts val="0"/>
              </a:spcBef>
            </a:pPr>
            <a:r>
              <a:rPr lang="en-GB" sz="1600" smtClean="0"/>
              <a:t>  </a:t>
            </a:r>
            <a:r>
              <a:rPr lang="en-GB" sz="1600" smtClean="0">
                <a:solidFill>
                  <a:schemeClr val="accent1"/>
                </a:solidFill>
              </a:rPr>
              <a:t>If</a:t>
            </a:r>
            <a:r>
              <a:rPr lang="en-GB" sz="1600" smtClean="0"/>
              <a:t> id &lt;= 0 Then Exit Do</a:t>
            </a:r>
          </a:p>
          <a:p>
            <a:pPr marL="719138" lvl="4" indent="0">
              <a:spcBef>
                <a:spcPts val="0"/>
              </a:spcBef>
            </a:pPr>
            <a:r>
              <a:rPr lang="en-GB" sz="1600" smtClean="0"/>
              <a:t>  fireRatingValue = worksheet.Cells(row, 4).Value</a:t>
            </a:r>
          </a:p>
          <a:p>
            <a:pPr marL="719138" lvl="4" indent="0">
              <a:spcBef>
                <a:spcPts val="0"/>
              </a:spcBef>
            </a:pPr>
            <a:r>
              <a:rPr lang="en-GB" sz="1600" smtClean="0"/>
              <a:t>  </a:t>
            </a:r>
            <a:r>
              <a:rPr lang="en-GB" sz="1600" smtClean="0">
                <a:solidFill>
                  <a:schemeClr val="hlink"/>
                </a:solidFill>
              </a:rPr>
              <a:t>' Get document's door element via Id</a:t>
            </a:r>
          </a:p>
          <a:p>
            <a:pPr marL="719138" lvl="4" indent="0">
              <a:spcBef>
                <a:spcPts val="0"/>
              </a:spcBef>
            </a:pPr>
            <a:r>
              <a:rPr lang="en-GB" sz="1600" smtClean="0"/>
              <a:t>  </a:t>
            </a:r>
            <a:r>
              <a:rPr lang="en-GB" sz="1600" smtClean="0">
                <a:solidFill>
                  <a:schemeClr val="accent1"/>
                </a:solidFill>
              </a:rPr>
              <a:t>Dim</a:t>
            </a:r>
            <a:r>
              <a:rPr lang="en-GB" sz="1600" smtClean="0"/>
              <a:t> elementId As Autodesk.Revit.ElementId</a:t>
            </a:r>
          </a:p>
          <a:p>
            <a:pPr marL="719138" lvl="4" indent="0">
              <a:spcBef>
                <a:spcPts val="0"/>
              </a:spcBef>
            </a:pPr>
            <a:r>
              <a:rPr lang="en-GB" sz="1600" smtClean="0"/>
              <a:t>  elementId.Value = id</a:t>
            </a:r>
          </a:p>
          <a:p>
            <a:pPr marL="719138" lvl="4" indent="0">
              <a:spcBef>
                <a:spcPts val="0"/>
              </a:spcBef>
            </a:pPr>
            <a:r>
              <a:rPr lang="en-GB" sz="1600" smtClean="0"/>
              <a:t>  </a:t>
            </a:r>
            <a:r>
              <a:rPr lang="en-GB" sz="1600" smtClean="0">
                <a:solidFill>
                  <a:schemeClr val="accent1"/>
                </a:solidFill>
              </a:rPr>
              <a:t>Dim</a:t>
            </a:r>
            <a:r>
              <a:rPr lang="en-GB" sz="1600" smtClean="0"/>
              <a:t> door As Autodesk.Revit.Element = revitApp.ActiveDocument.Element( elementId )</a:t>
            </a:r>
          </a:p>
          <a:p>
            <a:pPr marL="719138" lvl="4" indent="0">
              <a:spcBef>
                <a:spcPts val="0"/>
              </a:spcBef>
            </a:pPr>
            <a:r>
              <a:rPr lang="en-GB" sz="1600" smtClean="0"/>
              <a:t>  </a:t>
            </a:r>
            <a:r>
              <a:rPr lang="en-GB" sz="1600" smtClean="0">
                <a:solidFill>
                  <a:schemeClr val="hlink"/>
                </a:solidFill>
              </a:rPr>
              <a:t>' Set the param</a:t>
            </a:r>
          </a:p>
          <a:p>
            <a:pPr marL="719138" lvl="4" indent="0">
              <a:spcBef>
                <a:spcPts val="0"/>
              </a:spcBef>
            </a:pPr>
            <a:r>
              <a:rPr lang="en-GB" sz="1600" smtClean="0"/>
              <a:t>  </a:t>
            </a:r>
            <a:r>
              <a:rPr lang="en-GB" sz="1600" smtClean="0">
                <a:solidFill>
                  <a:schemeClr val="accent1"/>
                </a:solidFill>
              </a:rPr>
              <a:t>If Not</a:t>
            </a:r>
            <a:r>
              <a:rPr lang="en-GB" sz="1600" smtClean="0"/>
              <a:t> (door Is Nothing) Then</a:t>
            </a:r>
          </a:p>
          <a:p>
            <a:pPr marL="719138" lvl="4" indent="0">
              <a:spcBef>
                <a:spcPts val="0"/>
              </a:spcBef>
            </a:pPr>
            <a:r>
              <a:rPr lang="en-GB" sz="1600" smtClean="0"/>
              <a:t>    Dim parameter As Parameter = LabUtils.GetElemParam( door, sharedParamName )</a:t>
            </a:r>
          </a:p>
          <a:p>
            <a:pPr marL="719138" lvl="4" indent="0">
              <a:spcBef>
                <a:spcPts val="0"/>
              </a:spcBef>
            </a:pPr>
            <a:r>
              <a:rPr lang="en-GB" sz="1600" smtClean="0"/>
              <a:t>    </a:t>
            </a:r>
            <a:r>
              <a:rPr lang="en-GB" sz="1600" smtClean="0">
                <a:solidFill>
                  <a:schemeClr val="folHlink"/>
                </a:solidFill>
              </a:rPr>
              <a:t>parameter.Set( fireRatingValue )</a:t>
            </a:r>
          </a:p>
          <a:p>
            <a:pPr marL="719138" lvl="4" indent="0">
              <a:spcBef>
                <a:spcPts val="0"/>
              </a:spcBef>
            </a:pPr>
            <a:r>
              <a:rPr lang="en-GB" sz="1600" smtClean="0"/>
              <a:t>  </a:t>
            </a:r>
            <a:r>
              <a:rPr lang="en-GB" sz="1600" smtClean="0">
                <a:solidFill>
                  <a:schemeClr val="accent1"/>
                </a:solidFill>
              </a:rPr>
              <a:t>End If</a:t>
            </a:r>
          </a:p>
          <a:p>
            <a:pPr marL="719138" lvl="4" indent="0">
              <a:spcBef>
                <a:spcPts val="0"/>
              </a:spcBef>
            </a:pPr>
            <a:r>
              <a:rPr lang="en-GB" sz="1600" smtClean="0"/>
              <a:t>  row = row + 1</a:t>
            </a:r>
          </a:p>
          <a:p>
            <a:pPr marL="719138" lvl="4" indent="0">
              <a:spcBef>
                <a:spcPts val="0"/>
              </a:spcBef>
            </a:pPr>
            <a:r>
              <a:rPr lang="en-GB" sz="1600" smtClean="0">
                <a:solidFill>
                  <a:schemeClr val="accent1"/>
                </a:solidFill>
              </a:rPr>
              <a:t>Loop</a:t>
            </a:r>
          </a:p>
        </p:txBody>
      </p:sp>
      <p:sp>
        <p:nvSpPr>
          <p:cNvPr id="9011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3759" y="194232"/>
            <a:ext cx="11269451" cy="1626129"/>
          </a:xfrm>
        </p:spPr>
        <p:txBody>
          <a:bodyPr/>
          <a:lstStyle/>
          <a:p>
            <a:pPr eaLnBrk="1" hangingPunct="1"/>
            <a:r>
              <a:rPr lang="en-GB" smtClean="0"/>
              <a:t>Model Shared Parameters</a:t>
            </a:r>
          </a:p>
        </p:txBody>
      </p:sp>
      <p:sp>
        <p:nvSpPr>
          <p:cNvPr id="91139" name="Rectangle 3"/>
          <p:cNvSpPr>
            <a:spLocks noGrp="1" noChangeArrowheads="1"/>
          </p:cNvSpPr>
          <p:nvPr>
            <p:ph idx="1"/>
          </p:nvPr>
        </p:nvSpPr>
        <p:spPr>
          <a:xfrm>
            <a:off x="453759" y="2974464"/>
            <a:ext cx="11574213" cy="4231557"/>
          </a:xfrm>
        </p:spPr>
        <p:txBody>
          <a:bodyPr/>
          <a:lstStyle/>
          <a:p>
            <a:pPr marL="487647" lvl="1" indent="-325098"/>
            <a:r>
              <a:rPr lang="en-GB" sz="3600" smtClean="0"/>
              <a:t>How do we store per-document (per-model) data using shared parameters?</a:t>
            </a:r>
          </a:p>
          <a:p>
            <a:pPr marL="487647" lvl="1" indent="-325098"/>
            <a:r>
              <a:rPr lang="en-GB" sz="3600" smtClean="0"/>
              <a:t>B</a:t>
            </a:r>
            <a:r>
              <a:rPr lang="en-GB" altLang="ja-JP" sz="3600" smtClean="0">
                <a:ea typeface="ＭＳ Ｐゴシック" pitchFamily="34" charset="-128"/>
              </a:rPr>
              <a:t>ind hidden shared parameters to the singleton element of 'Project Information' category</a:t>
            </a:r>
            <a:endParaRPr lang="en-GB" sz="3600" smtClean="0"/>
          </a:p>
          <a:p>
            <a:pPr marL="487647" lvl="1" indent="-325098"/>
            <a:r>
              <a:rPr lang="en-US" sz="3600" smtClean="0"/>
              <a:t>The shared parameter definition uses ExternalDefinition, which has an attribute 'Visible'</a:t>
            </a:r>
          </a:p>
        </p:txBody>
      </p:sp>
      <p:sp>
        <p:nvSpPr>
          <p:cNvPr id="9114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453759" y="4291174"/>
            <a:ext cx="10348390" cy="2104934"/>
          </a:xfrm>
        </p:spPr>
        <p:txBody>
          <a:bodyPr/>
          <a:lstStyle/>
          <a:p>
            <a:pPr eaLnBrk="1" hangingPunct="1"/>
            <a:r>
              <a:rPr lang="en-GB" smtClean="0"/>
              <a:t>Geometry and Groups</a:t>
            </a:r>
          </a:p>
        </p:txBody>
      </p:sp>
      <p:sp>
        <p:nvSpPr>
          <p:cNvPr id="92163" name="Rectangle 3"/>
          <p:cNvSpPr>
            <a:spLocks noGrp="1" noChangeArrowheads="1"/>
          </p:cNvSpPr>
          <p:nvPr>
            <p:ph type="subTitle" sz="quarter"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3759" y="194232"/>
            <a:ext cx="11269451" cy="1626129"/>
          </a:xfrm>
        </p:spPr>
        <p:txBody>
          <a:bodyPr/>
          <a:lstStyle/>
          <a:p>
            <a:pPr eaLnBrk="1" hangingPunct="1"/>
            <a:r>
              <a:rPr lang="en-GB" smtClean="0"/>
              <a:t>Access 3D Geometry</a:t>
            </a:r>
          </a:p>
        </p:txBody>
      </p:sp>
      <p:sp>
        <p:nvSpPr>
          <p:cNvPr id="93187" name="Rectangle 3"/>
          <p:cNvSpPr>
            <a:spLocks noGrp="1" noChangeArrowheads="1"/>
          </p:cNvSpPr>
          <p:nvPr>
            <p:ph idx="1"/>
          </p:nvPr>
        </p:nvSpPr>
        <p:spPr>
          <a:xfrm>
            <a:off x="453761" y="1811329"/>
            <a:ext cx="9315080" cy="7027871"/>
          </a:xfrm>
        </p:spPr>
        <p:txBody>
          <a:bodyPr/>
          <a:lstStyle/>
          <a:p>
            <a:pPr marL="0" indent="0"/>
            <a:r>
              <a:rPr lang="en-GB" smtClean="0"/>
              <a:t>Revit SDK sample viewers</a:t>
            </a:r>
          </a:p>
          <a:p>
            <a:pPr marL="487647" lvl="1" indent="-325098"/>
            <a:r>
              <a:rPr lang="en-US" sz="3200" smtClean="0"/>
              <a:t>RevitViewer</a:t>
            </a:r>
          </a:p>
          <a:p>
            <a:pPr marL="975292" lvl="2" indent="-325098"/>
            <a:r>
              <a:rPr lang="en-US" sz="2000" smtClean="0"/>
              <a:t>A simple geometry viewer helper class</a:t>
            </a:r>
          </a:p>
          <a:p>
            <a:pPr marL="975292" lvl="2" indent="-325098"/>
            <a:r>
              <a:rPr lang="en-US" sz="2000" smtClean="0"/>
              <a:t>Used by the other viewer samples</a:t>
            </a:r>
          </a:p>
          <a:p>
            <a:pPr marL="487647" lvl="1" indent="-325098"/>
            <a:r>
              <a:rPr lang="en-US" sz="3200" smtClean="0"/>
              <a:t>ElementViewer</a:t>
            </a:r>
          </a:p>
          <a:p>
            <a:pPr marL="975292" lvl="2" indent="-325098"/>
            <a:r>
              <a:rPr lang="en-US" sz="2000" smtClean="0"/>
              <a:t>Display wireframe model of one or more selected elements</a:t>
            </a:r>
          </a:p>
          <a:p>
            <a:pPr marL="487647" lvl="1" indent="-325098"/>
            <a:r>
              <a:rPr lang="en-US" sz="3200" smtClean="0"/>
              <a:t>RoomViewer</a:t>
            </a:r>
          </a:p>
          <a:p>
            <a:pPr marL="975292" lvl="2" indent="-325098"/>
            <a:r>
              <a:rPr lang="en-US" sz="2000" smtClean="0"/>
              <a:t>Wireframe viewer of the selected room</a:t>
            </a:r>
          </a:p>
          <a:p>
            <a:pPr marL="487647" lvl="1" indent="-325098"/>
            <a:r>
              <a:rPr lang="en-US" sz="3200" smtClean="0"/>
              <a:t>AnalyticalViewer</a:t>
            </a:r>
          </a:p>
          <a:p>
            <a:pPr marL="975292" lvl="2" indent="-325098"/>
            <a:r>
              <a:rPr lang="en-US" sz="2000" smtClean="0"/>
              <a:t>Display analytical model of one or more selected elements</a:t>
            </a:r>
          </a:p>
          <a:p>
            <a:pPr marL="487647" lvl="1" indent="-325098"/>
            <a:r>
              <a:rPr lang="en-US" sz="3200" smtClean="0"/>
              <a:t>ObjectViewer</a:t>
            </a:r>
          </a:p>
          <a:p>
            <a:pPr marL="975292" lvl="2" indent="-325098"/>
            <a:r>
              <a:rPr lang="en-US" sz="2000" smtClean="0"/>
              <a:t>Display analytical or physical model and set parameter of selected elements</a:t>
            </a:r>
          </a:p>
          <a:p>
            <a:pPr marL="487647" lvl="1" indent="-325098"/>
            <a:r>
              <a:rPr lang="en-US" sz="3200" smtClean="0"/>
              <a:t>FamilyExplorer</a:t>
            </a:r>
          </a:p>
          <a:p>
            <a:pPr marL="975292" lvl="2" indent="-325098"/>
            <a:r>
              <a:rPr lang="en-US" sz="2000" smtClean="0"/>
              <a:t>Profiles</a:t>
            </a:r>
          </a:p>
        </p:txBody>
      </p:sp>
      <p:sp>
        <p:nvSpPr>
          <p:cNvPr id="93188"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pic>
        <p:nvPicPr>
          <p:cNvPr id="93189" name="Picture 5" descr="viewers-1"/>
          <p:cNvPicPr>
            <a:picLocks noChangeAspect="1" noChangeArrowheads="1"/>
          </p:cNvPicPr>
          <p:nvPr/>
        </p:nvPicPr>
        <p:blipFill>
          <a:blip r:embed="rId3"/>
          <a:srcRect/>
          <a:stretch>
            <a:fillRect/>
          </a:stretch>
        </p:blipFill>
        <p:spPr bwMode="auto">
          <a:xfrm>
            <a:off x="9964153" y="6941598"/>
            <a:ext cx="2006919" cy="1901668"/>
          </a:xfrm>
          <a:prstGeom prst="rect">
            <a:avLst/>
          </a:prstGeom>
          <a:noFill/>
          <a:ln w="9525">
            <a:noFill/>
            <a:miter lim="800000"/>
            <a:headEnd/>
            <a:tailEnd/>
          </a:ln>
        </p:spPr>
      </p:pic>
      <p:pic>
        <p:nvPicPr>
          <p:cNvPr id="93190" name="Picture 6" descr="viewers-2"/>
          <p:cNvPicPr>
            <a:picLocks noChangeAspect="1" noChangeArrowheads="1"/>
          </p:cNvPicPr>
          <p:nvPr/>
        </p:nvPicPr>
        <p:blipFill>
          <a:blip r:embed="rId4"/>
          <a:srcRect/>
          <a:stretch>
            <a:fillRect/>
          </a:stretch>
        </p:blipFill>
        <p:spPr bwMode="auto">
          <a:xfrm>
            <a:off x="7556470" y="1534601"/>
            <a:ext cx="4426961" cy="2348853"/>
          </a:xfrm>
          <a:prstGeom prst="rect">
            <a:avLst/>
          </a:prstGeom>
          <a:noFill/>
          <a:ln w="9525">
            <a:noFill/>
            <a:miter lim="800000"/>
            <a:headEnd/>
            <a:tailEnd/>
          </a:ln>
        </p:spPr>
      </p:pic>
      <p:pic>
        <p:nvPicPr>
          <p:cNvPr id="93191" name="Picture 7" descr="viewers-3"/>
          <p:cNvPicPr>
            <a:picLocks noChangeAspect="1" noChangeArrowheads="1"/>
          </p:cNvPicPr>
          <p:nvPr/>
        </p:nvPicPr>
        <p:blipFill>
          <a:blip r:embed="rId5"/>
          <a:srcRect/>
          <a:stretch>
            <a:fillRect/>
          </a:stretch>
        </p:blipFill>
        <p:spPr bwMode="auto">
          <a:xfrm>
            <a:off x="9707792" y="4414820"/>
            <a:ext cx="2383922" cy="177293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AutoShape 8"/>
          <p:cNvSpPr>
            <a:spLocks noChangeArrowheads="1"/>
          </p:cNvSpPr>
          <p:nvPr/>
        </p:nvSpPr>
        <p:spPr bwMode="auto">
          <a:xfrm>
            <a:off x="557604" y="1601286"/>
            <a:ext cx="11576472" cy="3204075"/>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94210" name="Rectangle 2"/>
          <p:cNvSpPr>
            <a:spLocks noGrp="1" noChangeArrowheads="1"/>
          </p:cNvSpPr>
          <p:nvPr>
            <p:ph type="title"/>
          </p:nvPr>
        </p:nvSpPr>
        <p:spPr>
          <a:xfrm>
            <a:off x="453759" y="194232"/>
            <a:ext cx="11269451" cy="1626129"/>
          </a:xfrm>
        </p:spPr>
        <p:txBody>
          <a:bodyPr/>
          <a:lstStyle/>
          <a:p>
            <a:pPr eaLnBrk="1" hangingPunct="1"/>
            <a:r>
              <a:rPr lang="en-GB" sz="6300" smtClean="0"/>
              <a:t>Obtain 3D Element Geometry</a:t>
            </a:r>
          </a:p>
        </p:txBody>
      </p:sp>
      <p:sp>
        <p:nvSpPr>
          <p:cNvPr id="94211" name="Rectangle 3"/>
          <p:cNvSpPr>
            <a:spLocks noGrp="1" noChangeArrowheads="1"/>
          </p:cNvSpPr>
          <p:nvPr>
            <p:ph idx="1"/>
          </p:nvPr>
        </p:nvSpPr>
        <p:spPr>
          <a:xfrm>
            <a:off x="453760" y="1811330"/>
            <a:ext cx="10924053" cy="5526581"/>
          </a:xfrm>
        </p:spPr>
        <p:txBody>
          <a:bodyPr/>
          <a:lstStyle/>
          <a:p>
            <a:pPr marL="1920084" lvl="4" indent="-325098">
              <a:lnSpc>
                <a:spcPct val="90000"/>
              </a:lnSpc>
            </a:pPr>
            <a:r>
              <a:rPr lang="en-GB" sz="1600" noProof="1" smtClean="0">
                <a:solidFill>
                  <a:schemeClr val="accent1"/>
                </a:solidFill>
              </a:rPr>
              <a:t>Private</a:t>
            </a:r>
            <a:r>
              <a:rPr lang="en-GB" sz="1600" noProof="1" smtClean="0"/>
              <a:t> mOptions </a:t>
            </a:r>
            <a:r>
              <a:rPr lang="en-GB" sz="1600" noProof="1" smtClean="0">
                <a:solidFill>
                  <a:schemeClr val="accent1"/>
                </a:solidFill>
              </a:rPr>
              <a:t>As</a:t>
            </a:r>
            <a:r>
              <a:rPr lang="en-GB" sz="1600" noProof="1" smtClean="0"/>
              <a:t> Autodesk.Revit.Geometry.Options</a:t>
            </a:r>
            <a:endParaRPr lang="en-US" sz="1600" smtClean="0"/>
          </a:p>
          <a:p>
            <a:pPr marL="1920084" lvl="4" indent="-325098">
              <a:lnSpc>
                <a:spcPct val="90000"/>
              </a:lnSpc>
            </a:pPr>
            <a:r>
              <a:rPr lang="en-US" sz="1600" noProof="1" smtClean="0">
                <a:solidFill>
                  <a:schemeClr val="folHlink"/>
                </a:solidFill>
              </a:rPr>
              <a:t>mOptions = app.Create.NewGeometryOptions</a:t>
            </a:r>
          </a:p>
          <a:p>
            <a:pPr marL="1920084" lvl="4" indent="-325098">
              <a:lnSpc>
                <a:spcPct val="90000"/>
              </a:lnSpc>
            </a:pPr>
            <a:r>
              <a:rPr lang="en-US" sz="1600" noProof="1" smtClean="0">
                <a:solidFill>
                  <a:schemeClr val="folHlink"/>
                </a:solidFill>
              </a:rPr>
              <a:t>mOptions.DetailLevel = Geometry.Options.DetailLevels.Fine</a:t>
            </a:r>
          </a:p>
          <a:p>
            <a:pPr marL="1920084" lvl="4" indent="-325098">
              <a:lnSpc>
                <a:spcPct val="90000"/>
              </a:lnSpc>
            </a:pPr>
            <a:endParaRPr lang="en-US" sz="1600" smtClean="0">
              <a:solidFill>
                <a:schemeClr val="folHlink"/>
              </a:solidFill>
            </a:endParaRPr>
          </a:p>
          <a:p>
            <a:pPr marL="1920084" lvl="4" indent="-325098">
              <a:lnSpc>
                <a:spcPct val="90000"/>
              </a:lnSpc>
            </a:pPr>
            <a:r>
              <a:rPr lang="en-US" sz="1600" noProof="1" smtClean="0">
                <a:solidFill>
                  <a:schemeClr val="accent1"/>
                </a:solidFill>
              </a:rPr>
              <a:t>For Each</a:t>
            </a:r>
            <a:r>
              <a:rPr lang="en-US" sz="1600" noProof="1" smtClean="0"/>
              <a:t> elem </a:t>
            </a:r>
            <a:r>
              <a:rPr lang="en-US" sz="1600" noProof="1" smtClean="0">
                <a:solidFill>
                  <a:schemeClr val="accent1"/>
                </a:solidFill>
              </a:rPr>
              <a:t>In</a:t>
            </a:r>
            <a:r>
              <a:rPr lang="en-US" sz="1600" noProof="1" smtClean="0"/>
              <a:t> selSet</a:t>
            </a:r>
          </a:p>
          <a:p>
            <a:pPr marL="1920084" lvl="4" indent="-325098">
              <a:lnSpc>
                <a:spcPct val="90000"/>
              </a:lnSpc>
            </a:pPr>
            <a:r>
              <a:rPr lang="en-US" sz="1600" smtClean="0"/>
              <a:t>  </a:t>
            </a:r>
            <a:r>
              <a:rPr lang="en-US" sz="1600" noProof="1" smtClean="0">
                <a:solidFill>
                  <a:schemeClr val="accent1"/>
                </a:solidFill>
              </a:rPr>
              <a:t>Dim</a:t>
            </a:r>
            <a:r>
              <a:rPr lang="en-US" sz="1600" noProof="1" smtClean="0"/>
              <a:t> geom As Autodesk.Revit.Geometry.Element = </a:t>
            </a:r>
            <a:r>
              <a:rPr lang="en-US" sz="1600" noProof="1" smtClean="0">
                <a:solidFill>
                  <a:schemeClr val="folHlink"/>
                </a:solidFill>
              </a:rPr>
              <a:t>elem.Geometry(mOptions)</a:t>
            </a:r>
          </a:p>
          <a:p>
            <a:pPr marL="1920084" lvl="4" indent="-325098">
              <a:lnSpc>
                <a:spcPct val="90000"/>
              </a:lnSpc>
            </a:pPr>
            <a:r>
              <a:rPr lang="en-US" sz="1600" noProof="1" smtClean="0"/>
              <a:t>  DrawElement(</a:t>
            </a:r>
            <a:r>
              <a:rPr lang="en-US" sz="1600" smtClean="0"/>
              <a:t>geom</a:t>
            </a:r>
            <a:r>
              <a:rPr lang="en-US" sz="1600" noProof="1" smtClean="0"/>
              <a:t>) </a:t>
            </a:r>
            <a:endParaRPr lang="en-US" sz="1600" smtClean="0"/>
          </a:p>
          <a:p>
            <a:pPr marL="1920084" lvl="4" indent="-325098">
              <a:lnSpc>
                <a:spcPct val="90000"/>
              </a:lnSpc>
            </a:pPr>
            <a:r>
              <a:rPr lang="en-US" sz="1600" noProof="1" smtClean="0">
                <a:solidFill>
                  <a:schemeClr val="accent1"/>
                </a:solidFill>
              </a:rPr>
              <a:t>Next</a:t>
            </a:r>
          </a:p>
          <a:p>
            <a:pPr marL="1920084" lvl="4" indent="-325098">
              <a:lnSpc>
                <a:spcPct val="90000"/>
              </a:lnSpc>
            </a:pPr>
            <a:endParaRPr lang="en-US" sz="1600" smtClean="0"/>
          </a:p>
          <a:p>
            <a:pPr marL="1920084" lvl="4" indent="-325098">
              <a:lnSpc>
                <a:spcPct val="90000"/>
              </a:lnSpc>
            </a:pPr>
            <a:r>
              <a:rPr lang="en-US" sz="1600" noProof="1" smtClean="0">
                <a:solidFill>
                  <a:schemeClr val="accent1"/>
                </a:solidFill>
              </a:rPr>
              <a:t>If </a:t>
            </a:r>
            <a:r>
              <a:rPr lang="en-US" sz="1600" noProof="1" smtClean="0"/>
              <a:t>selSet.Size &gt; 0 </a:t>
            </a:r>
            <a:r>
              <a:rPr lang="en-US" sz="1600" noProof="1" smtClean="0">
                <a:solidFill>
                  <a:schemeClr val="accent1"/>
                </a:solidFill>
              </a:rPr>
              <a:t>Then</a:t>
            </a:r>
          </a:p>
          <a:p>
            <a:pPr marL="1920084" lvl="4" indent="-325098">
              <a:lnSpc>
                <a:spcPct val="90000"/>
              </a:lnSpc>
            </a:pPr>
            <a:r>
              <a:rPr lang="en-US" sz="1600" noProof="1" smtClean="0"/>
              <a:t>  mViewer.ShowModal()</a:t>
            </a:r>
          </a:p>
          <a:p>
            <a:pPr marL="1920084" lvl="4" indent="-325098">
              <a:lnSpc>
                <a:spcPct val="90000"/>
              </a:lnSpc>
            </a:pPr>
            <a:r>
              <a:rPr lang="en-US" sz="1600" noProof="1" smtClean="0">
                <a:solidFill>
                  <a:schemeClr val="accent1"/>
                </a:solidFill>
              </a:rPr>
              <a:t>End If</a:t>
            </a:r>
            <a:endParaRPr lang="en-US" sz="1700" smtClean="0">
              <a:solidFill>
                <a:schemeClr val="accent1"/>
              </a:solidFill>
            </a:endParaRPr>
          </a:p>
          <a:p>
            <a:pPr marL="487647" lvl="1" indent="-325098">
              <a:lnSpc>
                <a:spcPct val="90000"/>
              </a:lnSpc>
              <a:spcBef>
                <a:spcPts val="3600"/>
              </a:spcBef>
            </a:pPr>
            <a:r>
              <a:rPr lang="en-US" sz="3600" smtClean="0"/>
              <a:t>Specify level of detail of element geometry</a:t>
            </a:r>
          </a:p>
          <a:p>
            <a:pPr marL="975292" lvl="2" indent="-325098">
              <a:lnSpc>
                <a:spcPct val="90000"/>
              </a:lnSpc>
            </a:pPr>
            <a:r>
              <a:rPr lang="en-US" smtClean="0"/>
              <a:t>Coarse, Medium, or Fine</a:t>
            </a:r>
          </a:p>
          <a:p>
            <a:pPr marL="487647" lvl="1" indent="-325098"/>
            <a:r>
              <a:rPr lang="en-US" sz="3600" smtClean="0"/>
              <a:t>All that remains is to display the geometry</a:t>
            </a:r>
          </a:p>
        </p:txBody>
      </p:sp>
      <p:sp>
        <p:nvSpPr>
          <p:cNvPr id="6"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AutoShape 5"/>
          <p:cNvSpPr>
            <a:spLocks noChangeArrowheads="1"/>
          </p:cNvSpPr>
          <p:nvPr/>
        </p:nvSpPr>
        <p:spPr bwMode="auto">
          <a:xfrm>
            <a:off x="589690" y="1569203"/>
            <a:ext cx="11165606" cy="5088272"/>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95234" name="Rectangle 2"/>
          <p:cNvSpPr>
            <a:spLocks noGrp="1" noChangeArrowheads="1"/>
          </p:cNvSpPr>
          <p:nvPr>
            <p:ph type="title"/>
          </p:nvPr>
        </p:nvSpPr>
        <p:spPr>
          <a:xfrm>
            <a:off x="453759" y="194232"/>
            <a:ext cx="11269451" cy="1626129"/>
          </a:xfrm>
        </p:spPr>
        <p:txBody>
          <a:bodyPr/>
          <a:lstStyle/>
          <a:p>
            <a:pPr eaLnBrk="1" hangingPunct="1"/>
            <a:r>
              <a:rPr lang="en-GB" smtClean="0"/>
              <a:t>Display Element Geometry</a:t>
            </a:r>
          </a:p>
        </p:txBody>
      </p:sp>
      <p:sp>
        <p:nvSpPr>
          <p:cNvPr id="95235" name="Rectangle 3"/>
          <p:cNvSpPr>
            <a:spLocks noGrp="1" noChangeArrowheads="1"/>
          </p:cNvSpPr>
          <p:nvPr>
            <p:ph idx="1"/>
          </p:nvPr>
        </p:nvSpPr>
        <p:spPr>
          <a:xfrm>
            <a:off x="453760" y="1811330"/>
            <a:ext cx="10924053" cy="4765933"/>
          </a:xfrm>
        </p:spPr>
        <p:txBody>
          <a:bodyPr/>
          <a:lstStyle/>
          <a:p>
            <a:pPr marL="1920084" lvl="4" indent="-325098">
              <a:spcBef>
                <a:spcPts val="0"/>
              </a:spcBef>
            </a:pPr>
            <a:r>
              <a:rPr lang="en-GB" sz="1600" noProof="1" smtClean="0">
                <a:solidFill>
                  <a:schemeClr val="accent1"/>
                </a:solidFill>
              </a:rPr>
              <a:t>Private Sub</a:t>
            </a:r>
            <a:r>
              <a:rPr lang="en-GB" sz="1600" noProof="1" smtClean="0"/>
              <a:t> DrawElement(ByVal elementGeom As Geometry.Element)</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geomObject As Autodesk.Revit.Geometry.GeometryObject</a:t>
            </a:r>
          </a:p>
          <a:p>
            <a:pPr marL="1920084" lvl="4" indent="-325098">
              <a:spcBef>
                <a:spcPts val="0"/>
              </a:spcBef>
            </a:pPr>
            <a:r>
              <a:rPr lang="en-GB" sz="1600" noProof="1" smtClean="0"/>
              <a:t>  </a:t>
            </a:r>
            <a:r>
              <a:rPr lang="en-GB" sz="1600" noProof="1" smtClean="0">
                <a:solidFill>
                  <a:schemeClr val="folHlink"/>
                </a:solidFill>
              </a:rPr>
              <a:t>For Each geomObject In elementGeom.Objects</a:t>
            </a:r>
          </a:p>
          <a:p>
            <a:pPr marL="1920084" lvl="4" indent="-325098">
              <a:spcBef>
                <a:spcPts val="0"/>
              </a:spcBef>
            </a:pPr>
            <a:r>
              <a:rPr lang="en-GB" sz="1600" noProof="1" smtClean="0"/>
              <a:t>    </a:t>
            </a:r>
            <a:r>
              <a:rPr lang="en-GB" sz="1600" noProof="1" smtClean="0">
                <a:solidFill>
                  <a:schemeClr val="accent1"/>
                </a:solidFill>
              </a:rPr>
              <a:t>If (TypeOf</a:t>
            </a:r>
            <a:r>
              <a:rPr lang="en-GB" sz="1600" noProof="1" smtClean="0"/>
              <a:t> geomObject Is Autodesk.Revit.</a:t>
            </a:r>
            <a:r>
              <a:rPr lang="en-GB" sz="1600" noProof="1" smtClean="0">
                <a:solidFill>
                  <a:schemeClr val="folHlink"/>
                </a:solidFill>
              </a:rPr>
              <a:t>Geometry.Curve</a:t>
            </a:r>
            <a:r>
              <a:rPr lang="en-GB" sz="1600" noProof="1" smtClean="0"/>
              <a:t>) Then</a:t>
            </a:r>
          </a:p>
          <a:p>
            <a:pPr marL="1920084" lvl="4" indent="-325098">
              <a:spcBef>
                <a:spcPts val="0"/>
              </a:spcBef>
            </a:pPr>
            <a:r>
              <a:rPr lang="en-GB" sz="1600" noProof="1" smtClean="0"/>
              <a:t>      DrawCurve(geomObject)</a:t>
            </a:r>
          </a:p>
          <a:p>
            <a:pPr marL="1920084" lvl="4" indent="-325098">
              <a:spcBef>
                <a:spcPts val="0"/>
              </a:spcBef>
            </a:pPr>
            <a:r>
              <a:rPr lang="en-GB" sz="1600" noProof="1" smtClean="0"/>
              <a:t>    </a:t>
            </a:r>
            <a:r>
              <a:rPr lang="en-GB" sz="1600" noProof="1" smtClean="0">
                <a:solidFill>
                  <a:schemeClr val="accent1"/>
                </a:solidFill>
              </a:rPr>
              <a:t>ElseIf (TypeOf</a:t>
            </a:r>
            <a:r>
              <a:rPr lang="en-GB" sz="1600" noProof="1" smtClean="0"/>
              <a:t> geomObject Is Autodesk.Revit.</a:t>
            </a:r>
            <a:r>
              <a:rPr lang="en-GB" sz="1600" noProof="1" smtClean="0">
                <a:solidFill>
                  <a:schemeClr val="folHlink"/>
                </a:solidFill>
              </a:rPr>
              <a:t>Geometry.Instance</a:t>
            </a:r>
            <a:r>
              <a:rPr lang="en-GB" sz="1600" noProof="1" smtClean="0"/>
              <a:t>) Then</a:t>
            </a:r>
          </a:p>
          <a:p>
            <a:pPr marL="1920084" lvl="4" indent="-325098">
              <a:spcBef>
                <a:spcPts val="0"/>
              </a:spcBef>
            </a:pPr>
            <a:r>
              <a:rPr lang="en-GB" sz="1600" noProof="1" smtClean="0"/>
              <a:t>      DrawInstance(geomObject)</a:t>
            </a:r>
          </a:p>
          <a:p>
            <a:pPr marL="1920084" lvl="4" indent="-325098">
              <a:spcBef>
                <a:spcPts val="0"/>
              </a:spcBef>
            </a:pPr>
            <a:r>
              <a:rPr lang="en-GB" sz="1600" noProof="1" smtClean="0"/>
              <a:t>    </a:t>
            </a:r>
            <a:r>
              <a:rPr lang="en-GB" sz="1600" noProof="1" smtClean="0">
                <a:solidFill>
                  <a:schemeClr val="accent1"/>
                </a:solidFill>
              </a:rPr>
              <a:t>ElseIf (TypeOf</a:t>
            </a:r>
            <a:r>
              <a:rPr lang="en-GB" sz="1600" noProof="1" smtClean="0"/>
              <a:t> geomObject Is Autodesk.Revit.</a:t>
            </a:r>
            <a:r>
              <a:rPr lang="en-GB" sz="1600" noProof="1" smtClean="0">
                <a:solidFill>
                  <a:schemeClr val="folHlink"/>
                </a:solidFill>
              </a:rPr>
              <a:t>Geometry.Mesh</a:t>
            </a:r>
            <a:r>
              <a:rPr lang="en-GB" sz="1600" noProof="1" smtClean="0"/>
              <a:t>) Then</a:t>
            </a:r>
          </a:p>
          <a:p>
            <a:pPr marL="1920084" lvl="4" indent="-325098">
              <a:spcBef>
                <a:spcPts val="0"/>
              </a:spcBef>
            </a:pPr>
            <a:r>
              <a:rPr lang="en-GB" sz="1600" noProof="1" smtClean="0"/>
              <a:t>      DrawMesh(geomObject)</a:t>
            </a:r>
          </a:p>
          <a:p>
            <a:pPr marL="1920084" lvl="4" indent="-325098">
              <a:spcBef>
                <a:spcPts val="0"/>
              </a:spcBef>
            </a:pPr>
            <a:r>
              <a:rPr lang="en-GB" sz="1600" noProof="1" smtClean="0"/>
              <a:t>    </a:t>
            </a:r>
            <a:r>
              <a:rPr lang="en-GB" sz="1600" noProof="1" smtClean="0">
                <a:solidFill>
                  <a:schemeClr val="accent1"/>
                </a:solidFill>
              </a:rPr>
              <a:t>ElseIf (TypeOf</a:t>
            </a:r>
            <a:r>
              <a:rPr lang="en-GB" sz="1600" noProof="1" smtClean="0"/>
              <a:t> geomObject Is Autodesk.Revit.</a:t>
            </a:r>
            <a:r>
              <a:rPr lang="en-GB" sz="1600" noProof="1" smtClean="0">
                <a:solidFill>
                  <a:schemeClr val="folHlink"/>
                </a:solidFill>
              </a:rPr>
              <a:t>Geometry.Solid</a:t>
            </a:r>
            <a:r>
              <a:rPr lang="en-GB" sz="1600" noProof="1" smtClean="0"/>
              <a:t>) Then</a:t>
            </a:r>
          </a:p>
          <a:p>
            <a:pPr marL="1920084" lvl="4" indent="-325098">
              <a:spcBef>
                <a:spcPts val="0"/>
              </a:spcBef>
            </a:pPr>
            <a:r>
              <a:rPr lang="en-GB" sz="1600" noProof="1" smtClean="0"/>
              <a:t>      DrawSolid(geomObject)</a:t>
            </a:r>
          </a:p>
          <a:p>
            <a:pPr marL="1920084" lvl="4" indent="-325098">
              <a:spcBef>
                <a:spcPts val="0"/>
              </a:spcBef>
            </a:pPr>
            <a:r>
              <a:rPr lang="en-GB" sz="1600" noProof="1" smtClean="0"/>
              <a:t>    </a:t>
            </a:r>
            <a:r>
              <a:rPr lang="en-GB" sz="1600" noProof="1" smtClean="0">
                <a:solidFill>
                  <a:schemeClr val="accent1"/>
                </a:solidFill>
              </a:rPr>
              <a:t>End If</a:t>
            </a:r>
          </a:p>
          <a:p>
            <a:pPr marL="1920084" lvl="4" indent="-325098">
              <a:spcBef>
                <a:spcPts val="0"/>
              </a:spcBef>
            </a:pPr>
            <a:r>
              <a:rPr lang="en-GB" sz="1600" noProof="1" smtClean="0">
                <a:solidFill>
                  <a:schemeClr val="accent1"/>
                </a:solidFill>
              </a:rPr>
              <a:t>  Next</a:t>
            </a:r>
          </a:p>
          <a:p>
            <a:pPr marL="1920084" lvl="4" indent="-325098">
              <a:spcBef>
                <a:spcPts val="0"/>
              </a:spcBef>
            </a:pPr>
            <a:r>
              <a:rPr lang="en-GB" sz="1600" noProof="1" smtClean="0">
                <a:solidFill>
                  <a:schemeClr val="accent1"/>
                </a:solidFill>
              </a:rPr>
              <a:t>End Sub</a:t>
            </a:r>
            <a:endParaRPr lang="en-US" sz="1600" smtClean="0">
              <a:solidFill>
                <a:schemeClr val="accent1"/>
              </a:solidFill>
            </a:endParaRPr>
          </a:p>
          <a:p>
            <a:pPr marL="1920084" lvl="4" indent="-325098">
              <a:spcBef>
                <a:spcPts val="0"/>
              </a:spcBef>
            </a:pPr>
            <a:endParaRPr lang="en-US" sz="1600" smtClean="0">
              <a:solidFill>
                <a:schemeClr val="accent1"/>
              </a:solidFill>
            </a:endParaRPr>
          </a:p>
          <a:p>
            <a:pPr marL="1920084" lvl="4" indent="-325098">
              <a:spcBef>
                <a:spcPts val="0"/>
              </a:spcBef>
            </a:pPr>
            <a:r>
              <a:rPr lang="en-US" sz="1600" noProof="1" smtClean="0">
                <a:solidFill>
                  <a:schemeClr val="accent1"/>
                </a:solidFill>
              </a:rPr>
              <a:t>Private Sub</a:t>
            </a:r>
            <a:r>
              <a:rPr lang="en-US" sz="1600" noProof="1" smtClean="0"/>
              <a:t> DrawCurve(ByVal geomCurve As Geometry.Curve)</a:t>
            </a:r>
          </a:p>
          <a:p>
            <a:pPr marL="1920084" lvl="4" indent="-325098">
              <a:spcBef>
                <a:spcPts val="0"/>
              </a:spcBef>
            </a:pPr>
            <a:r>
              <a:rPr lang="en-US" sz="1600" noProof="1" smtClean="0"/>
              <a:t>  DrawPoints(geomCurve.Tessellate)</a:t>
            </a:r>
          </a:p>
          <a:p>
            <a:pPr marL="1920084" lvl="4" indent="-325098">
              <a:spcBef>
                <a:spcPts val="0"/>
              </a:spcBef>
            </a:pPr>
            <a:r>
              <a:rPr lang="en-US" sz="1600" noProof="1" smtClean="0">
                <a:solidFill>
                  <a:schemeClr val="accent1"/>
                </a:solidFill>
              </a:rPr>
              <a:t>End Sub</a:t>
            </a:r>
            <a:endParaRPr lang="en-US" sz="1600" smtClean="0">
              <a:solidFill>
                <a:schemeClr val="accent1"/>
              </a:solidFill>
            </a:endParaRPr>
          </a:p>
        </p:txBody>
      </p:sp>
      <p:sp>
        <p:nvSpPr>
          <p:cNvPr id="6"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3759" y="194232"/>
            <a:ext cx="11269451" cy="1626129"/>
          </a:xfrm>
        </p:spPr>
        <p:txBody>
          <a:bodyPr/>
          <a:lstStyle/>
          <a:p>
            <a:pPr eaLnBrk="1" hangingPunct="1"/>
            <a:r>
              <a:rPr lang="en-GB" smtClean="0"/>
              <a:t>Access to 2D Geometry</a:t>
            </a:r>
          </a:p>
        </p:txBody>
      </p:sp>
      <p:sp>
        <p:nvSpPr>
          <p:cNvPr id="101379" name="Rectangle 3"/>
          <p:cNvSpPr>
            <a:spLocks noGrp="1" noChangeArrowheads="1"/>
          </p:cNvSpPr>
          <p:nvPr>
            <p:ph idx="1"/>
          </p:nvPr>
        </p:nvSpPr>
        <p:spPr>
          <a:xfrm>
            <a:off x="453760" y="1811330"/>
            <a:ext cx="10924053" cy="3511299"/>
          </a:xfrm>
        </p:spPr>
        <p:txBody>
          <a:bodyPr/>
          <a:lstStyle/>
          <a:p>
            <a:pPr marL="487647" lvl="1" indent="-325098"/>
            <a:r>
              <a:rPr lang="en-GB" sz="3600" smtClean="0"/>
              <a:t>Display room id, name and number</a:t>
            </a:r>
          </a:p>
          <a:p>
            <a:pPr marL="487647" lvl="1" indent="-325098"/>
            <a:r>
              <a:rPr lang="en-GB" sz="3600" smtClean="0"/>
              <a:t>Iterate over room boundary lines</a:t>
            </a:r>
          </a:p>
          <a:p>
            <a:pPr marL="487647" lvl="1" indent="-325098"/>
            <a:r>
              <a:rPr lang="en-GB" sz="3600" smtClean="0"/>
              <a:t>See also SDK sample </a:t>
            </a:r>
            <a:r>
              <a:rPr lang="en-US" altLang="zh-CN" sz="3600" smtClean="0">
                <a:ea typeface="SimSun" pitchFamily="2" charset="-122"/>
              </a:rPr>
              <a:t>RoomViewer</a:t>
            </a:r>
            <a:endParaRPr lang="en-GB" sz="3600" smtClean="0"/>
          </a:p>
          <a:p>
            <a:pPr marL="487647" lvl="1" indent="-325098">
              <a:buNone/>
            </a:pPr>
            <a:r>
              <a:rPr lang="en-GB" sz="7300" smtClean="0">
                <a:solidFill>
                  <a:schemeClr val="accent1"/>
                </a:solidFill>
              </a:rPr>
              <a:t>Lab 5-3</a:t>
            </a:r>
          </a:p>
          <a:p>
            <a:pPr marL="487647" lvl="1" indent="-325098"/>
            <a:endParaRPr lang="en-GB" sz="6800" smtClean="0"/>
          </a:p>
        </p:txBody>
      </p:sp>
      <p:pic>
        <p:nvPicPr>
          <p:cNvPr id="101381" name="Picture 5" descr="lab5-3-1"/>
          <p:cNvPicPr>
            <a:picLocks noChangeAspect="1" noChangeArrowheads="1"/>
          </p:cNvPicPr>
          <p:nvPr/>
        </p:nvPicPr>
        <p:blipFill>
          <a:blip r:embed="rId3"/>
          <a:srcRect/>
          <a:stretch>
            <a:fillRect/>
          </a:stretch>
        </p:blipFill>
        <p:spPr bwMode="auto">
          <a:xfrm>
            <a:off x="2424558" y="6052814"/>
            <a:ext cx="8154098" cy="2412092"/>
          </a:xfrm>
          <a:prstGeom prst="rect">
            <a:avLst/>
          </a:prstGeom>
          <a:noFill/>
          <a:ln w="9525">
            <a:noFill/>
            <a:miter lim="800000"/>
            <a:headEnd/>
            <a:tailEnd/>
          </a:ln>
        </p:spPr>
      </p:pic>
      <p:pic>
        <p:nvPicPr>
          <p:cNvPr id="101382" name="Picture 6" descr="lab5-3-2"/>
          <p:cNvPicPr>
            <a:picLocks noChangeAspect="1" noChangeArrowheads="1"/>
          </p:cNvPicPr>
          <p:nvPr/>
        </p:nvPicPr>
        <p:blipFill>
          <a:blip r:embed="rId4"/>
          <a:srcRect/>
          <a:stretch>
            <a:fillRect/>
          </a:stretch>
        </p:blipFill>
        <p:spPr bwMode="auto">
          <a:xfrm>
            <a:off x="5126790" y="4105976"/>
            <a:ext cx="2749638" cy="1544823"/>
          </a:xfrm>
          <a:prstGeom prst="rect">
            <a:avLst/>
          </a:prstGeom>
          <a:noFill/>
          <a:ln w="9525">
            <a:noFill/>
            <a:miter lim="800000"/>
            <a:headEnd/>
            <a:tailEnd/>
          </a:ln>
        </p:spPr>
      </p:pic>
      <p:sp>
        <p:nvSpPr>
          <p:cNvPr id="8"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AutoShape 8"/>
          <p:cNvSpPr>
            <a:spLocks noChangeArrowheads="1"/>
          </p:cNvSpPr>
          <p:nvPr/>
        </p:nvSpPr>
        <p:spPr bwMode="auto">
          <a:xfrm>
            <a:off x="557605" y="1205495"/>
            <a:ext cx="10128593" cy="7501776"/>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102402" name="Rectangle 2"/>
          <p:cNvSpPr>
            <a:spLocks noGrp="1" noChangeArrowheads="1"/>
          </p:cNvSpPr>
          <p:nvPr>
            <p:ph type="title"/>
          </p:nvPr>
        </p:nvSpPr>
        <p:spPr>
          <a:xfrm>
            <a:off x="453759" y="194232"/>
            <a:ext cx="11269451" cy="1626129"/>
          </a:xfrm>
        </p:spPr>
        <p:txBody>
          <a:bodyPr/>
          <a:lstStyle/>
          <a:p>
            <a:pPr eaLnBrk="1" hangingPunct="1"/>
            <a:r>
              <a:rPr lang="en-GB" smtClean="0"/>
              <a:t>Iterate Room Boundary</a:t>
            </a:r>
          </a:p>
        </p:txBody>
      </p:sp>
      <p:sp>
        <p:nvSpPr>
          <p:cNvPr id="102403" name="Rectangle 3"/>
          <p:cNvSpPr>
            <a:spLocks noGrp="1" noChangeArrowheads="1"/>
          </p:cNvSpPr>
          <p:nvPr>
            <p:ph idx="1"/>
          </p:nvPr>
        </p:nvSpPr>
        <p:spPr>
          <a:xfrm>
            <a:off x="98911" y="1415535"/>
            <a:ext cx="11883492" cy="7209850"/>
          </a:xfrm>
        </p:spPr>
        <p:txBody>
          <a:bodyPr/>
          <a:lstStyle/>
          <a:p>
            <a:pPr marL="1920084" lvl="4" indent="-325098">
              <a:spcBef>
                <a:spcPts val="0"/>
              </a:spcBef>
            </a:pPr>
            <a:r>
              <a:rPr lang="en-GB" sz="1600" noProof="1" smtClean="0">
                <a:solidFill>
                  <a:schemeClr val="accent1"/>
                </a:solidFill>
              </a:rPr>
              <a:t>Dim</a:t>
            </a:r>
            <a:r>
              <a:rPr lang="en-GB" sz="1600" noProof="1" smtClean="0"/>
              <a:t> boundaries As BoundarySegmentArrayArray = </a:t>
            </a:r>
            <a:r>
              <a:rPr lang="en-GB" sz="1600" noProof="1" smtClean="0">
                <a:solidFill>
                  <a:schemeClr val="folHlink"/>
                </a:solidFill>
              </a:rPr>
              <a:t>room.Boundary</a:t>
            </a:r>
          </a:p>
          <a:p>
            <a:pPr marL="1920084" lvl="4" indent="-325098">
              <a:spcBef>
                <a:spcPts val="0"/>
              </a:spcBef>
            </a:pPr>
            <a:r>
              <a:rPr lang="en-GB" sz="1600" noProof="1" smtClean="0">
                <a:solidFill>
                  <a:schemeClr val="accent1"/>
                </a:solidFill>
              </a:rPr>
              <a:t>Dim</a:t>
            </a:r>
            <a:r>
              <a:rPr lang="en-GB" sz="1600" noProof="1" smtClean="0"/>
              <a:t> boundary As BoundarySegmentArray</a:t>
            </a:r>
          </a:p>
          <a:p>
            <a:pPr marL="1920084" lvl="4" indent="-325098">
              <a:spcBef>
                <a:spcPts val="0"/>
              </a:spcBef>
            </a:pPr>
            <a:r>
              <a:rPr lang="en-GB" sz="1600" noProof="1" smtClean="0">
                <a:solidFill>
                  <a:schemeClr val="accent1"/>
                </a:solidFill>
              </a:rPr>
              <a:t>Dim</a:t>
            </a:r>
            <a:r>
              <a:rPr lang="en-GB" sz="1600" noProof="1" smtClean="0"/>
              <a:t> iB As Integer = 0</a:t>
            </a:r>
          </a:p>
          <a:p>
            <a:pPr marL="1920084" lvl="4" indent="-325098">
              <a:spcBef>
                <a:spcPts val="0"/>
              </a:spcBef>
            </a:pPr>
            <a:r>
              <a:rPr lang="en-GB" sz="1600" noProof="1" smtClean="0">
                <a:solidFill>
                  <a:schemeClr val="folHlink"/>
                </a:solidFill>
              </a:rPr>
              <a:t>For Each boundary In boundaries</a:t>
            </a:r>
          </a:p>
          <a:p>
            <a:pPr marL="1920084" lvl="4" indent="-325098">
              <a:spcBef>
                <a:spcPts val="0"/>
              </a:spcBef>
            </a:pPr>
            <a:r>
              <a:rPr lang="en-GB" sz="1600" noProof="1" smtClean="0"/>
              <a:t>  iB += 1</a:t>
            </a:r>
          </a:p>
          <a:p>
            <a:pPr marL="1920084" lvl="4" indent="-325098">
              <a:spcBef>
                <a:spcPts val="0"/>
              </a:spcBef>
            </a:pPr>
            <a:r>
              <a:rPr lang="en-GB" sz="1600" noProof="1" smtClean="0"/>
              <a:t>  sMsg += vbCrLf &amp; "  Boundary " &amp; iB &amp; ":"</a:t>
            </a:r>
          </a:p>
          <a:p>
            <a:pPr marL="1920084" lvl="4" indent="-325098">
              <a:spcBef>
                <a:spcPts val="0"/>
              </a:spcBef>
            </a:pPr>
            <a:r>
              <a:rPr lang="en-US" sz="1600" smtClean="0"/>
              <a:t>  </a:t>
            </a:r>
            <a:r>
              <a:rPr lang="en-US" sz="1600" noProof="1" smtClean="0">
                <a:solidFill>
                  <a:schemeClr val="accent1"/>
                </a:solidFill>
              </a:rPr>
              <a:t>Dim</a:t>
            </a:r>
            <a:r>
              <a:rPr lang="en-US" sz="1600" noProof="1" smtClean="0"/>
              <a:t> iSeg As Integer = 0</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segment As BoundarySegment</a:t>
            </a:r>
          </a:p>
          <a:p>
            <a:pPr marL="1920084" lvl="4" indent="-325098">
              <a:spcBef>
                <a:spcPts val="0"/>
              </a:spcBef>
            </a:pPr>
            <a:r>
              <a:rPr lang="en-US" sz="1600" noProof="1" smtClean="0"/>
              <a:t>  </a:t>
            </a:r>
            <a:r>
              <a:rPr lang="en-US" sz="1600" noProof="1" smtClean="0">
                <a:solidFill>
                  <a:schemeClr val="folHlink"/>
                </a:solidFill>
              </a:rPr>
              <a:t>For Each segment In boundary</a:t>
            </a:r>
          </a:p>
          <a:p>
            <a:pPr marL="1920084" lvl="4" indent="-325098">
              <a:spcBef>
                <a:spcPts val="0"/>
              </a:spcBef>
            </a:pPr>
            <a:r>
              <a:rPr lang="en-US" sz="1600" noProof="1" smtClean="0"/>
              <a:t>    iSeg += 1</a:t>
            </a:r>
          </a:p>
          <a:p>
            <a:pPr marL="1920084" lvl="4" indent="-325098">
              <a:spcBef>
                <a:spcPts val="0"/>
              </a:spcBef>
            </a:pPr>
            <a:r>
              <a:rPr lang="en-US" sz="1600" smtClean="0"/>
              <a:t>    </a:t>
            </a:r>
            <a:r>
              <a:rPr lang="en-US" sz="1600" noProof="1" smtClean="0">
                <a:solidFill>
                  <a:schemeClr val="accent1"/>
                </a:solidFill>
              </a:rPr>
              <a:t>Dim </a:t>
            </a:r>
            <a:r>
              <a:rPr lang="en-US" sz="1600" noProof="1" smtClean="0"/>
              <a:t>crv As Geometry.Curve = </a:t>
            </a:r>
            <a:r>
              <a:rPr lang="en-US" sz="1600" noProof="1" smtClean="0">
                <a:solidFill>
                  <a:schemeClr val="folHlink"/>
                </a:solidFill>
              </a:rPr>
              <a:t>segment.Curve</a:t>
            </a:r>
          </a:p>
          <a:p>
            <a:pPr marL="1920084" lvl="4" indent="-325098">
              <a:spcBef>
                <a:spcPts val="0"/>
              </a:spcBef>
            </a:pPr>
            <a:r>
              <a:rPr lang="en-US" sz="1600" noProof="1" smtClean="0"/>
              <a:t>    </a:t>
            </a:r>
            <a:r>
              <a:rPr lang="en-US" sz="1600" noProof="1" smtClean="0">
                <a:solidFill>
                  <a:schemeClr val="accent1"/>
                </a:solidFill>
              </a:rPr>
              <a:t>If TypeOf</a:t>
            </a:r>
            <a:r>
              <a:rPr lang="en-US" sz="1600" noProof="1" smtClean="0"/>
              <a:t> crv Is </a:t>
            </a:r>
            <a:r>
              <a:rPr lang="en-US" sz="1600" noProof="1" smtClean="0">
                <a:solidFill>
                  <a:schemeClr val="folHlink"/>
                </a:solidFill>
              </a:rPr>
              <a:t>Geometry.Line</a:t>
            </a:r>
            <a:r>
              <a:rPr lang="en-US" sz="1600" noProof="1" smtClean="0"/>
              <a:t> Then           </a:t>
            </a:r>
            <a:r>
              <a:rPr lang="en-US" sz="1600" noProof="1" smtClean="0">
                <a:solidFill>
                  <a:schemeClr val="hlink"/>
                </a:solidFill>
              </a:rPr>
              <a:t>'</a:t>
            </a:r>
            <a:r>
              <a:rPr lang="en-US" sz="1600" smtClean="0">
                <a:solidFill>
                  <a:schemeClr val="hlink"/>
                </a:solidFill>
              </a:rPr>
              <a:t> </a:t>
            </a:r>
            <a:r>
              <a:rPr lang="en-US" sz="1600" noProof="1" smtClean="0">
                <a:solidFill>
                  <a:schemeClr val="hlink"/>
                </a:solidFill>
              </a:rPr>
              <a:t>LINE</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line As Line = crv</a:t>
            </a:r>
          </a:p>
          <a:p>
            <a:pPr marL="1920084" lvl="4" indent="-325098">
              <a:spcBef>
                <a:spcPts val="0"/>
              </a:spcBef>
            </a:pPr>
            <a:r>
              <a:rPr lang="en-US" sz="1600" noProof="1" smtClean="0"/>
              <a:t>      </a:t>
            </a:r>
            <a:r>
              <a:rPr lang="en-US" sz="1600" noProof="1" smtClean="0">
                <a:solidFill>
                  <a:schemeClr val="accent1"/>
                </a:solidFill>
              </a:rPr>
              <a:t>Dim </a:t>
            </a:r>
            <a:r>
              <a:rPr lang="en-US" sz="1600" noProof="1" smtClean="0"/>
              <a:t>ptS As XYZ = line.EndPoint(0)</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ptE As XYZ = line.EndPoint(1)</a:t>
            </a:r>
          </a:p>
          <a:p>
            <a:pPr marL="1920084" lvl="4" indent="-325098">
              <a:spcBef>
                <a:spcPts val="0"/>
              </a:spcBef>
            </a:pPr>
            <a:r>
              <a:rPr lang="en-US" sz="1600" noProof="1" smtClean="0"/>
              <a:t>      sMsg += vbCrLf &amp; "    Segment " &amp; iSeg &amp; " is a LINE:" &amp; _</a:t>
            </a:r>
          </a:p>
          <a:p>
            <a:pPr marL="1920084" lvl="4" indent="-325098">
              <a:spcBef>
                <a:spcPts val="0"/>
              </a:spcBef>
            </a:pPr>
            <a:r>
              <a:rPr lang="en-US" sz="1600" noProof="1" smtClean="0"/>
              <a:t>       ptS.X &amp; ", " &amp; ptS.Y &amp; ", " &amp; ptS.Z &amp; " ; " &amp; _</a:t>
            </a:r>
          </a:p>
          <a:p>
            <a:pPr marL="1920084" lvl="4" indent="-325098">
              <a:spcBef>
                <a:spcPts val="0"/>
              </a:spcBef>
            </a:pPr>
            <a:r>
              <a:rPr lang="en-US" sz="1600" noProof="1" smtClean="0"/>
              <a:t>       ptE.X &amp; ", " &amp; ptE.Y &amp; ", " &amp; ptE.Z</a:t>
            </a:r>
          </a:p>
          <a:p>
            <a:pPr marL="1920084" lvl="4" indent="-325098">
              <a:spcBef>
                <a:spcPts val="0"/>
              </a:spcBef>
            </a:pPr>
            <a:r>
              <a:rPr lang="en-US" sz="1600" noProof="1" smtClean="0"/>
              <a:t>    </a:t>
            </a:r>
            <a:r>
              <a:rPr lang="en-US" sz="1600" noProof="1" smtClean="0">
                <a:solidFill>
                  <a:schemeClr val="accent1"/>
                </a:solidFill>
              </a:rPr>
              <a:t>ElseIf TypeOf</a:t>
            </a:r>
            <a:r>
              <a:rPr lang="en-US" sz="1600" noProof="1" smtClean="0"/>
              <a:t> crv Is </a:t>
            </a:r>
            <a:r>
              <a:rPr lang="en-US" sz="1600" noProof="1" smtClean="0">
                <a:solidFill>
                  <a:schemeClr val="folHlink"/>
                </a:solidFill>
              </a:rPr>
              <a:t>Geometry.Arc</a:t>
            </a:r>
            <a:r>
              <a:rPr lang="en-US" sz="1600" noProof="1" smtClean="0"/>
              <a:t> Then        </a:t>
            </a:r>
            <a:r>
              <a:rPr lang="en-US" sz="1600" noProof="1" smtClean="0">
                <a:solidFill>
                  <a:schemeClr val="hlink"/>
                </a:solidFill>
              </a:rPr>
              <a:t>'</a:t>
            </a:r>
            <a:r>
              <a:rPr lang="en-US" sz="1600" smtClean="0">
                <a:solidFill>
                  <a:schemeClr val="hlink"/>
                </a:solidFill>
              </a:rPr>
              <a:t> </a:t>
            </a:r>
            <a:r>
              <a:rPr lang="en-US" sz="1600" noProof="1" smtClean="0">
                <a:solidFill>
                  <a:schemeClr val="hlink"/>
                </a:solidFill>
              </a:rPr>
              <a:t>ARC</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arc As Arc = crv</a:t>
            </a:r>
          </a:p>
          <a:p>
            <a:pPr marL="1920084" lvl="4" indent="-325098">
              <a:spcBef>
                <a:spcPts val="0"/>
              </a:spcBef>
            </a:pPr>
            <a:r>
              <a:rPr lang="en-US" sz="1600" noProof="1" smtClean="0"/>
              <a:t>      </a:t>
            </a:r>
            <a:r>
              <a:rPr lang="en-US" sz="1600" noProof="1" smtClean="0">
                <a:solidFill>
                  <a:schemeClr val="accent1"/>
                </a:solidFill>
              </a:rPr>
              <a:t>Dim </a:t>
            </a:r>
            <a:r>
              <a:rPr lang="en-US" sz="1600" noProof="1" smtClean="0"/>
              <a:t>ptS As XYZ = arc.EndPoint(0)</a:t>
            </a:r>
          </a:p>
          <a:p>
            <a:pPr marL="1920084" lvl="4" indent="-325098">
              <a:spcBef>
                <a:spcPts val="0"/>
              </a:spcBef>
            </a:pPr>
            <a:r>
              <a:rPr lang="en-US" sz="1600" noProof="1" smtClean="0"/>
              <a:t>      </a:t>
            </a:r>
            <a:r>
              <a:rPr lang="en-US" sz="1600" noProof="1" smtClean="0">
                <a:solidFill>
                  <a:schemeClr val="accent1"/>
                </a:solidFill>
              </a:rPr>
              <a:t>Dim </a:t>
            </a:r>
            <a:r>
              <a:rPr lang="en-US" sz="1600" noProof="1" smtClean="0"/>
              <a:t>ptE As XYZ = arc.EndPoint(1)</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r As Double = arc.Radius</a:t>
            </a:r>
          </a:p>
          <a:p>
            <a:pPr marL="1920084" lvl="4" indent="-325098">
              <a:spcBef>
                <a:spcPts val="0"/>
              </a:spcBef>
            </a:pPr>
            <a:r>
              <a:rPr lang="en-US" sz="1600" noProof="1" smtClean="0"/>
              <a:t>      sMsg += vbCrLf &amp; "    Segment " &amp; iSeg &amp; " is an ARC:" &amp; _</a:t>
            </a:r>
          </a:p>
          <a:p>
            <a:pPr marL="1920084" lvl="4" indent="-325098">
              <a:spcBef>
                <a:spcPts val="0"/>
              </a:spcBef>
            </a:pPr>
            <a:r>
              <a:rPr lang="en-US" sz="1600" noProof="1" smtClean="0"/>
              <a:t>       ptS.X &amp; ", " &amp; ptS.Y &amp; ", " &amp; ptS.Z &amp; " ; " &amp; _</a:t>
            </a:r>
          </a:p>
          <a:p>
            <a:pPr marL="1920084" lvl="4" indent="-325098">
              <a:spcBef>
                <a:spcPts val="0"/>
              </a:spcBef>
            </a:pPr>
            <a:r>
              <a:rPr lang="en-US" sz="1600" noProof="1" smtClean="0"/>
              <a:t>       ptE.X &amp; ", " &amp; ptE.Y &amp; ", " &amp; ptE.Z &amp; " ; R=" &amp; r</a:t>
            </a:r>
          </a:p>
          <a:p>
            <a:pPr marL="1920084" lvl="4" indent="-325098">
              <a:spcBef>
                <a:spcPts val="0"/>
              </a:spcBef>
            </a:pPr>
            <a:r>
              <a:rPr lang="en-US" sz="1600" noProof="1" smtClean="0"/>
              <a:t>    </a:t>
            </a:r>
            <a:r>
              <a:rPr lang="en-US" sz="1600" noProof="1" smtClean="0">
                <a:solidFill>
                  <a:schemeClr val="accent1"/>
                </a:solidFill>
              </a:rPr>
              <a:t>End If</a:t>
            </a:r>
          </a:p>
          <a:p>
            <a:pPr marL="1920084" lvl="4" indent="-325098">
              <a:spcBef>
                <a:spcPts val="0"/>
              </a:spcBef>
            </a:pPr>
            <a:r>
              <a:rPr lang="en-US" sz="1600" noProof="1" smtClean="0">
                <a:solidFill>
                  <a:schemeClr val="accent1"/>
                </a:solidFill>
              </a:rPr>
              <a:t>  Next</a:t>
            </a:r>
          </a:p>
          <a:p>
            <a:pPr marL="1920084" lvl="4" indent="-325098">
              <a:spcBef>
                <a:spcPts val="0"/>
              </a:spcBef>
            </a:pPr>
            <a:r>
              <a:rPr lang="en-US" sz="1600" noProof="1" smtClean="0">
                <a:solidFill>
                  <a:schemeClr val="accent1"/>
                </a:solidFill>
              </a:rPr>
              <a:t>Next</a:t>
            </a:r>
            <a:endParaRPr lang="en-GB" sz="900" smtClean="0">
              <a:solidFill>
                <a:schemeClr val="accent1"/>
              </a:solidFill>
            </a:endParaRPr>
          </a:p>
        </p:txBody>
      </p:sp>
      <p:pic>
        <p:nvPicPr>
          <p:cNvPr id="102406" name="Picture 7" descr="lab5-3-1"/>
          <p:cNvPicPr>
            <a:picLocks noChangeAspect="1" noChangeArrowheads="1"/>
          </p:cNvPicPr>
          <p:nvPr/>
        </p:nvPicPr>
        <p:blipFill>
          <a:blip r:embed="rId3"/>
          <a:srcRect/>
          <a:stretch>
            <a:fillRect/>
          </a:stretch>
        </p:blipFill>
        <p:spPr bwMode="auto">
          <a:xfrm>
            <a:off x="7640213" y="2102082"/>
            <a:ext cx="5160644" cy="1525905"/>
          </a:xfrm>
          <a:prstGeom prst="rect">
            <a:avLst/>
          </a:prstGeom>
          <a:noFill/>
          <a:ln w="9525">
            <a:noFill/>
            <a:miter lim="800000"/>
            <a:headEnd/>
            <a:tailEnd/>
          </a:ln>
        </p:spPr>
      </p:pic>
      <p:sp>
        <p:nvSpPr>
          <p:cNvPr id="8"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3759" y="194232"/>
            <a:ext cx="11269451" cy="1626129"/>
          </a:xfrm>
        </p:spPr>
        <p:txBody>
          <a:bodyPr/>
          <a:lstStyle/>
          <a:p>
            <a:pPr eaLnBrk="1" hangingPunct="1"/>
            <a:r>
              <a:rPr lang="en-GB" smtClean="0"/>
              <a:t>Groups</a:t>
            </a:r>
          </a:p>
        </p:txBody>
      </p:sp>
      <p:sp>
        <p:nvSpPr>
          <p:cNvPr id="97283" name="Rectangle 3"/>
          <p:cNvSpPr>
            <a:spLocks noGrp="1" noChangeArrowheads="1"/>
          </p:cNvSpPr>
          <p:nvPr>
            <p:ph idx="1"/>
          </p:nvPr>
        </p:nvSpPr>
        <p:spPr>
          <a:xfrm>
            <a:off x="453759" y="2658271"/>
            <a:ext cx="11574213" cy="3701586"/>
          </a:xfrm>
        </p:spPr>
        <p:txBody>
          <a:bodyPr/>
          <a:lstStyle/>
          <a:p>
            <a:pPr marL="175291" indent="-325098">
              <a:buFont typeface="Wingdings" pitchFamily="2" charset="2"/>
              <a:buChar char="§"/>
            </a:pPr>
            <a:r>
              <a:rPr lang="en-GB" smtClean="0"/>
              <a:t>Determining types available in the model</a:t>
            </a:r>
          </a:p>
          <a:p>
            <a:pPr marL="175291" indent="-325098">
              <a:buFont typeface="Wingdings" pitchFamily="2" charset="2"/>
              <a:buChar char="§"/>
            </a:pPr>
            <a:r>
              <a:rPr lang="en-GB" smtClean="0"/>
              <a:t>Determining elements' containment</a:t>
            </a:r>
          </a:p>
          <a:p>
            <a:pPr marL="175291" indent="-325098">
              <a:buFont typeface="Wingdings" pitchFamily="2" charset="2"/>
              <a:buChar char="§"/>
            </a:pPr>
            <a:r>
              <a:rPr lang="en-GB" smtClean="0"/>
              <a:t>Manipulating group instance types</a:t>
            </a:r>
          </a:p>
        </p:txBody>
      </p:sp>
      <p:sp>
        <p:nvSpPr>
          <p:cNvPr id="5"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3759" y="194232"/>
            <a:ext cx="11269451" cy="1626129"/>
          </a:xfrm>
        </p:spPr>
        <p:txBody>
          <a:bodyPr/>
          <a:lstStyle/>
          <a:p>
            <a:pPr eaLnBrk="1" hangingPunct="1"/>
            <a:r>
              <a:rPr lang="en-GB" dirty="0" smtClean="0"/>
              <a:t>Getting Started</a:t>
            </a:r>
          </a:p>
        </p:txBody>
      </p:sp>
      <p:sp>
        <p:nvSpPr>
          <p:cNvPr id="17411" name="Rectangle 3"/>
          <p:cNvSpPr>
            <a:spLocks noGrp="1" noChangeArrowheads="1"/>
          </p:cNvSpPr>
          <p:nvPr>
            <p:ph idx="1"/>
          </p:nvPr>
        </p:nvSpPr>
        <p:spPr>
          <a:xfrm>
            <a:off x="453759" y="1482677"/>
            <a:ext cx="11574213" cy="7558191"/>
          </a:xfrm>
        </p:spPr>
        <p:txBody>
          <a:bodyPr/>
          <a:lstStyle/>
          <a:p>
            <a:pPr marL="487647" lvl="1" indent="-325098"/>
            <a:r>
              <a:rPr lang="en-US" sz="3100" smtClean="0"/>
              <a:t>Ways to extend Revit</a:t>
            </a:r>
            <a:endParaRPr lang="en-GB" sz="3100" smtClean="0"/>
          </a:p>
          <a:p>
            <a:pPr marL="487647" lvl="1" indent="-325098"/>
            <a:r>
              <a:rPr lang="en-GB" sz="3100" smtClean="0"/>
              <a:t>Development </a:t>
            </a:r>
            <a:r>
              <a:rPr lang="en-GB" sz="3100" dirty="0" smtClean="0"/>
              <a:t>environment</a:t>
            </a:r>
          </a:p>
          <a:p>
            <a:pPr marL="487647" lvl="1" indent="-325098"/>
            <a:r>
              <a:rPr lang="en-GB" sz="3100" dirty="0" smtClean="0"/>
              <a:t>.NET class modules</a:t>
            </a:r>
          </a:p>
          <a:p>
            <a:pPr marL="487647" lvl="1" indent="-325098"/>
            <a:r>
              <a:rPr lang="en-GB" sz="3100" dirty="0" smtClean="0"/>
              <a:t>IExternalCommand interface</a:t>
            </a:r>
          </a:p>
          <a:p>
            <a:pPr marL="487647" lvl="1" indent="-325098"/>
            <a:r>
              <a:rPr lang="en-GB" sz="3100" dirty="0" smtClean="0"/>
              <a:t>Modifying Revit.ini file to add a command</a:t>
            </a:r>
          </a:p>
          <a:p>
            <a:pPr marL="487647" lvl="1" indent="-325098"/>
            <a:r>
              <a:rPr lang="en-GB" sz="3100" dirty="0" smtClean="0"/>
              <a:t>IExternalApplication interface</a:t>
            </a:r>
          </a:p>
          <a:p>
            <a:pPr marL="487647" lvl="1" indent="-325098"/>
            <a:r>
              <a:rPr lang="en-GB" sz="3100" dirty="0" smtClean="0"/>
              <a:t>External application user interface</a:t>
            </a:r>
          </a:p>
          <a:p>
            <a:pPr marL="487647" lvl="1" indent="-325098"/>
            <a:r>
              <a:rPr lang="en-GB" sz="3100" dirty="0" smtClean="0"/>
              <a:t>Modifying Revit.ini file to add an external application</a:t>
            </a:r>
          </a:p>
          <a:p>
            <a:pPr marL="487647" lvl="1" indent="-325098"/>
            <a:r>
              <a:rPr lang="en-GB" sz="3100" dirty="0" smtClean="0"/>
              <a:t>External tools commands</a:t>
            </a:r>
          </a:p>
          <a:p>
            <a:pPr marL="487647" lvl="1" indent="-325098"/>
            <a:r>
              <a:rPr lang="en-GB" sz="3100" dirty="0" smtClean="0"/>
              <a:t>Input and output arguments</a:t>
            </a:r>
          </a:p>
          <a:p>
            <a:pPr marL="487647" lvl="1" indent="-325098"/>
            <a:r>
              <a:rPr lang="en-US" sz="3100" dirty="0" smtClean="0"/>
              <a:t>Important additional tools</a:t>
            </a:r>
            <a:endParaRPr lang="en-GB" sz="3100" dirty="0" smtClean="0"/>
          </a:p>
          <a:p>
            <a:pPr marL="887647" lvl="2" indent="-325098"/>
            <a:r>
              <a:rPr lang="en-US" sz="2700" dirty="0" smtClean="0"/>
              <a:t>RvtSamples to explore all samples without need to modify Revit.ini</a:t>
            </a:r>
          </a:p>
          <a:p>
            <a:pPr marL="887647" lvl="2" indent="-325098"/>
            <a:r>
              <a:rPr lang="en-US" sz="2700" dirty="0" smtClean="0"/>
              <a:t>RvtMgdDbg to explore the Revit database and API possibilities</a:t>
            </a:r>
            <a:endParaRPr lang="en-GB" sz="2700" dirty="0" smtClean="0"/>
          </a:p>
        </p:txBody>
      </p:sp>
      <p:sp>
        <p:nvSpPr>
          <p:cNvPr id="17412"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1" name="AutoShape 8"/>
          <p:cNvSpPr>
            <a:spLocks noChangeArrowheads="1"/>
          </p:cNvSpPr>
          <p:nvPr/>
        </p:nvSpPr>
        <p:spPr bwMode="auto">
          <a:xfrm>
            <a:off x="966211" y="2583607"/>
            <a:ext cx="10962431" cy="1314626"/>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98306" name="Rectangle 2"/>
          <p:cNvSpPr>
            <a:spLocks noGrp="1" noChangeArrowheads="1"/>
          </p:cNvSpPr>
          <p:nvPr>
            <p:ph type="title"/>
          </p:nvPr>
        </p:nvSpPr>
        <p:spPr>
          <a:xfrm>
            <a:off x="453761" y="194232"/>
            <a:ext cx="11987337" cy="1626129"/>
          </a:xfrm>
        </p:spPr>
        <p:txBody>
          <a:bodyPr/>
          <a:lstStyle/>
          <a:p>
            <a:pPr eaLnBrk="1" hangingPunct="1"/>
            <a:r>
              <a:rPr lang="en-GB" smtClean="0"/>
              <a:t>List Groups and GroupTypes</a:t>
            </a:r>
          </a:p>
        </p:txBody>
      </p:sp>
      <p:sp>
        <p:nvSpPr>
          <p:cNvPr id="98307" name="Rectangle 3"/>
          <p:cNvSpPr>
            <a:spLocks noGrp="1" noChangeArrowheads="1"/>
          </p:cNvSpPr>
          <p:nvPr>
            <p:ph idx="1"/>
          </p:nvPr>
        </p:nvSpPr>
        <p:spPr>
          <a:xfrm>
            <a:off x="453759" y="1856098"/>
            <a:ext cx="10964209" cy="3798744"/>
          </a:xfrm>
        </p:spPr>
        <p:txBody>
          <a:bodyPr/>
          <a:lstStyle/>
          <a:p>
            <a:pPr marL="487647" lvl="1" indent="-325098">
              <a:spcAft>
                <a:spcPts val="2399"/>
              </a:spcAft>
            </a:pPr>
            <a:r>
              <a:rPr lang="en-GB" sz="3600" smtClean="0"/>
              <a:t>Standard element filtering for </a:t>
            </a:r>
            <a:r>
              <a:rPr lang="en-GB" sz="3600" smtClean="0">
                <a:solidFill>
                  <a:srgbClr val="00B0F0"/>
                </a:solidFill>
              </a:rPr>
              <a:t>Group</a:t>
            </a:r>
            <a:r>
              <a:rPr lang="en-GB" sz="3600" smtClean="0"/>
              <a:t> or </a:t>
            </a:r>
            <a:r>
              <a:rPr lang="en-GB" sz="3600" smtClean="0">
                <a:solidFill>
                  <a:srgbClr val="00B0F0"/>
                </a:solidFill>
              </a:rPr>
              <a:t>GroupType</a:t>
            </a:r>
          </a:p>
          <a:p>
            <a:pPr marL="1920084" lvl="4" indent="-325098"/>
            <a:r>
              <a:rPr lang="en-US" sz="1600" noProof="1" smtClean="0"/>
              <a:t>List&lt;Element&gt; elements = new List&lt;Element&gt;();</a:t>
            </a:r>
          </a:p>
          <a:p>
            <a:pPr marL="1920084" lvl="4" indent="-325098"/>
            <a:r>
              <a:rPr lang="en-US" sz="1600" noProof="1" smtClean="0"/>
              <a:t>Filter filterType = app.Create.Filter.NewTypeFilter( typeof( </a:t>
            </a:r>
            <a:r>
              <a:rPr lang="en-US" sz="1600" noProof="1" smtClean="0">
                <a:solidFill>
                  <a:srgbClr val="00B0F0"/>
                </a:solidFill>
              </a:rPr>
              <a:t>Group</a:t>
            </a:r>
            <a:r>
              <a:rPr lang="en-US" sz="1600" noProof="1" smtClean="0"/>
              <a:t> ) );</a:t>
            </a:r>
          </a:p>
          <a:p>
            <a:pPr marL="1920084" lvl="4" indent="-325098"/>
            <a:r>
              <a:rPr lang="en-US" sz="1600" noProof="1" smtClean="0"/>
              <a:t>app.ActiveDocument.get_Elements( filterType, elements );</a:t>
            </a:r>
          </a:p>
          <a:p>
            <a:pPr marL="487647" lvl="1" indent="-325098">
              <a:spcBef>
                <a:spcPct val="40000"/>
              </a:spcBef>
              <a:buNone/>
            </a:pPr>
            <a:r>
              <a:rPr lang="en-GB" sz="7300" smtClean="0">
                <a:solidFill>
                  <a:schemeClr val="accent1"/>
                </a:solidFill>
              </a:rPr>
              <a:t>Lab 5-1</a:t>
            </a:r>
            <a:endParaRPr lang="en-GB" sz="7300" smtClean="0"/>
          </a:p>
        </p:txBody>
      </p:sp>
      <p:pic>
        <p:nvPicPr>
          <p:cNvPr id="98309" name="Picture 5" descr="lab5-1-1"/>
          <p:cNvPicPr>
            <a:picLocks noChangeAspect="1" noChangeArrowheads="1"/>
          </p:cNvPicPr>
          <p:nvPr/>
        </p:nvPicPr>
        <p:blipFill>
          <a:blip r:embed="rId3"/>
          <a:srcRect/>
          <a:stretch>
            <a:fillRect/>
          </a:stretch>
        </p:blipFill>
        <p:spPr bwMode="auto">
          <a:xfrm>
            <a:off x="3335776" y="5869271"/>
            <a:ext cx="2234927" cy="1709693"/>
          </a:xfrm>
          <a:prstGeom prst="rect">
            <a:avLst/>
          </a:prstGeom>
          <a:noFill/>
          <a:ln w="9525">
            <a:noFill/>
            <a:miter lim="800000"/>
            <a:headEnd/>
            <a:tailEnd/>
          </a:ln>
        </p:spPr>
      </p:pic>
      <p:pic>
        <p:nvPicPr>
          <p:cNvPr id="98310" name="Picture 6" descr="lab5-1-2"/>
          <p:cNvPicPr>
            <a:picLocks noChangeAspect="1" noChangeArrowheads="1"/>
          </p:cNvPicPr>
          <p:nvPr/>
        </p:nvPicPr>
        <p:blipFill>
          <a:blip r:embed="rId4"/>
          <a:srcRect/>
          <a:stretch>
            <a:fillRect/>
          </a:stretch>
        </p:blipFill>
        <p:spPr bwMode="auto">
          <a:xfrm>
            <a:off x="6175712" y="5869271"/>
            <a:ext cx="3695530" cy="1709693"/>
          </a:xfrm>
          <a:prstGeom prst="rect">
            <a:avLst/>
          </a:prstGeom>
          <a:noFill/>
          <a:ln w="9525">
            <a:noFill/>
            <a:miter lim="800000"/>
            <a:headEnd/>
            <a:tailEnd/>
          </a:ln>
        </p:spPr>
      </p:pic>
      <p:sp>
        <p:nvSpPr>
          <p:cNvPr id="8"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AutoShape 8"/>
          <p:cNvSpPr>
            <a:spLocks noChangeArrowheads="1"/>
          </p:cNvSpPr>
          <p:nvPr/>
        </p:nvSpPr>
        <p:spPr bwMode="auto">
          <a:xfrm>
            <a:off x="1177706" y="2687607"/>
            <a:ext cx="11057246" cy="1862163"/>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99330" name="Rectangle 2"/>
          <p:cNvSpPr>
            <a:spLocks noGrp="1" noChangeArrowheads="1"/>
          </p:cNvSpPr>
          <p:nvPr>
            <p:ph type="title"/>
          </p:nvPr>
        </p:nvSpPr>
        <p:spPr>
          <a:xfrm>
            <a:off x="453761" y="194232"/>
            <a:ext cx="11987337" cy="1626129"/>
          </a:xfrm>
        </p:spPr>
        <p:txBody>
          <a:bodyPr/>
          <a:lstStyle/>
          <a:p>
            <a:pPr eaLnBrk="1" hangingPunct="1"/>
            <a:r>
              <a:rPr lang="en-GB" smtClean="0"/>
              <a:t>List Model Groups</a:t>
            </a:r>
          </a:p>
        </p:txBody>
      </p:sp>
      <p:sp>
        <p:nvSpPr>
          <p:cNvPr id="99331" name="Rectangle 3"/>
          <p:cNvSpPr>
            <a:spLocks noGrp="1" noChangeArrowheads="1"/>
          </p:cNvSpPr>
          <p:nvPr>
            <p:ph idx="1"/>
          </p:nvPr>
        </p:nvSpPr>
        <p:spPr>
          <a:xfrm>
            <a:off x="453761" y="1677062"/>
            <a:ext cx="11517659" cy="4651550"/>
          </a:xfrm>
        </p:spPr>
        <p:txBody>
          <a:bodyPr/>
          <a:lstStyle/>
          <a:p>
            <a:pPr marL="487647" lvl="1" indent="-325098">
              <a:lnSpc>
                <a:spcPct val="80000"/>
              </a:lnSpc>
            </a:pPr>
            <a:r>
              <a:rPr lang="en-GB" sz="3600" smtClean="0"/>
              <a:t>Standard element filtering</a:t>
            </a:r>
          </a:p>
          <a:p>
            <a:pPr marL="487647" lvl="1" indent="-325098">
              <a:lnSpc>
                <a:spcPct val="80000"/>
              </a:lnSpc>
              <a:spcAft>
                <a:spcPts val="2399"/>
              </a:spcAft>
            </a:pPr>
            <a:r>
              <a:rPr lang="en-GB" sz="3600" smtClean="0"/>
              <a:t>Add check for </a:t>
            </a:r>
            <a:r>
              <a:rPr lang="en-GB" sz="3600" noProof="1" smtClean="0"/>
              <a:t>SYMBOL_FAMILY_NAME_PARAM</a:t>
            </a:r>
            <a:endParaRPr lang="en-GB" sz="3600" smtClean="0"/>
          </a:p>
          <a:p>
            <a:pPr marL="1071563" lvl="4" indent="0">
              <a:lnSpc>
                <a:spcPct val="80000"/>
              </a:lnSpc>
            </a:pPr>
            <a:r>
              <a:rPr lang="en-US" sz="1600" noProof="1" smtClean="0"/>
              <a:t>List&lt;Element&gt; elements = new List&lt;Element&gt;();</a:t>
            </a:r>
          </a:p>
          <a:p>
            <a:pPr marL="1071563" lvl="4" indent="0">
              <a:lnSpc>
                <a:spcPct val="80000"/>
              </a:lnSpc>
            </a:pPr>
            <a:r>
              <a:rPr lang="en-US" sz="1600" noProof="1" smtClean="0"/>
              <a:t>Filter filterType = app.Create.Filter.NewTypeFilter( typeof( GroupType ) );</a:t>
            </a:r>
          </a:p>
          <a:p>
            <a:pPr marL="1071563" lvl="4" indent="0">
              <a:lnSpc>
                <a:spcPct val="80000"/>
              </a:lnSpc>
            </a:pPr>
            <a:r>
              <a:rPr lang="en-US" sz="1600" noProof="1" smtClean="0"/>
              <a:t>Filter filterParam = app.Create.Filter.NewParameterFilter( </a:t>
            </a:r>
          </a:p>
          <a:p>
            <a:pPr marL="1071563" lvl="4" indent="0">
              <a:lnSpc>
                <a:spcPct val="80000"/>
              </a:lnSpc>
            </a:pPr>
            <a:r>
              <a:rPr lang="en-US" sz="1600" noProof="1" smtClean="0"/>
              <a:t>  BuiltInParameter.SYMBOL_FAMILY_NAME_PARAM, CriteriaFilterType.Equal, </a:t>
            </a:r>
          </a:p>
          <a:p>
            <a:pPr marL="1071563" lvl="4" indent="0">
              <a:lnSpc>
                <a:spcPct val="80000"/>
              </a:lnSpc>
            </a:pPr>
            <a:r>
              <a:rPr lang="en-US" sz="1600" noProof="1" smtClean="0"/>
              <a:t>  </a:t>
            </a:r>
            <a:r>
              <a:rPr lang="en-GB" sz="1600" smtClean="0"/>
              <a:t>"Model Group"</a:t>
            </a:r>
            <a:r>
              <a:rPr lang="en-US" sz="1600" noProof="1" smtClean="0"/>
              <a:t> ); </a:t>
            </a:r>
            <a:r>
              <a:rPr lang="en-US" sz="1600" smtClean="0"/>
              <a:t>// BEWARE: In the browser, it says only "Model"</a:t>
            </a:r>
            <a:endParaRPr lang="en-US" sz="1600" noProof="1" smtClean="0"/>
          </a:p>
          <a:p>
            <a:pPr marL="1071563" lvl="4" indent="0">
              <a:lnSpc>
                <a:spcPct val="80000"/>
              </a:lnSpc>
            </a:pPr>
            <a:r>
              <a:rPr lang="en-US" sz="1600" noProof="1" smtClean="0"/>
              <a:t>Filter filterAnd = app.Create.Filter.NewLogicAndFilter( filterType, filterParam );</a:t>
            </a:r>
          </a:p>
          <a:p>
            <a:pPr marL="1071563" lvl="4" indent="0">
              <a:lnSpc>
                <a:spcPct val="80000"/>
              </a:lnSpc>
            </a:pPr>
            <a:r>
              <a:rPr lang="en-US" sz="1600" noProof="1" smtClean="0"/>
              <a:t>app.ActiveDocument.get_Elements( filterAnd, elements );</a:t>
            </a:r>
          </a:p>
          <a:p>
            <a:pPr marL="487647" lvl="1" indent="-325098">
              <a:lnSpc>
                <a:spcPct val="80000"/>
              </a:lnSpc>
              <a:spcBef>
                <a:spcPct val="50000"/>
              </a:spcBef>
              <a:buNone/>
            </a:pPr>
            <a:r>
              <a:rPr lang="en-GB" sz="7300" smtClean="0">
                <a:solidFill>
                  <a:schemeClr val="accent1"/>
                </a:solidFill>
              </a:rPr>
              <a:t>Lab 5-1</a:t>
            </a:r>
            <a:endParaRPr lang="en-GB" sz="7300" smtClean="0"/>
          </a:p>
        </p:txBody>
      </p:sp>
      <p:pic>
        <p:nvPicPr>
          <p:cNvPr id="99334" name="Picture 7" descr="lab5-1-3"/>
          <p:cNvPicPr>
            <a:picLocks noChangeAspect="1" noChangeArrowheads="1"/>
          </p:cNvPicPr>
          <p:nvPr/>
        </p:nvPicPr>
        <p:blipFill>
          <a:blip r:embed="rId3"/>
          <a:srcRect/>
          <a:stretch>
            <a:fillRect/>
          </a:stretch>
        </p:blipFill>
        <p:spPr bwMode="auto">
          <a:xfrm>
            <a:off x="4263515" y="6312285"/>
            <a:ext cx="3158245" cy="1709693"/>
          </a:xfrm>
          <a:prstGeom prst="rect">
            <a:avLst/>
          </a:prstGeom>
          <a:noFill/>
          <a:ln w="9525">
            <a:noFill/>
            <a:miter lim="800000"/>
            <a:headEnd/>
            <a:tailEnd/>
          </a:ln>
        </p:spPr>
      </p:pic>
      <p:sp>
        <p:nvSpPr>
          <p:cNvPr id="7"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3761" y="194232"/>
            <a:ext cx="11987337" cy="1626129"/>
          </a:xfrm>
        </p:spPr>
        <p:txBody>
          <a:bodyPr/>
          <a:lstStyle/>
          <a:p>
            <a:pPr eaLnBrk="1" hangingPunct="1"/>
            <a:r>
              <a:rPr lang="en-GB" smtClean="0"/>
              <a:t>Swap Group Type</a:t>
            </a:r>
          </a:p>
        </p:txBody>
      </p:sp>
      <p:sp>
        <p:nvSpPr>
          <p:cNvPr id="100355" name="Rectangle 3"/>
          <p:cNvSpPr>
            <a:spLocks noGrp="1" noChangeArrowheads="1"/>
          </p:cNvSpPr>
          <p:nvPr>
            <p:ph idx="1"/>
          </p:nvPr>
        </p:nvSpPr>
        <p:spPr>
          <a:xfrm>
            <a:off x="453761" y="2215604"/>
            <a:ext cx="12192769" cy="6346421"/>
          </a:xfrm>
        </p:spPr>
        <p:txBody>
          <a:bodyPr/>
          <a:lstStyle/>
          <a:p>
            <a:pPr marL="487647" lvl="1" indent="-325098">
              <a:spcAft>
                <a:spcPts val="2399"/>
              </a:spcAft>
            </a:pPr>
            <a:r>
              <a:rPr lang="en-US" sz="3600" smtClean="0"/>
              <a:t>Set GroupType property on Group object</a:t>
            </a:r>
            <a:endParaRPr lang="en-GB" sz="3600" smtClean="0"/>
          </a:p>
          <a:p>
            <a:pPr marL="1920084" lvl="4" indent="-325098"/>
            <a:r>
              <a:rPr lang="en-US" sz="1600" noProof="1" smtClean="0"/>
              <a:t>Dim gp As Group = elem</a:t>
            </a:r>
          </a:p>
          <a:p>
            <a:pPr marL="1920084" lvl="4" indent="-325098"/>
            <a:r>
              <a:rPr lang="en-US" sz="1600" noProof="1" smtClean="0"/>
              <a:t>Dim gt As GroupType</a:t>
            </a:r>
          </a:p>
          <a:p>
            <a:pPr marL="1920084" lvl="4" indent="-325098"/>
            <a:r>
              <a:rPr lang="en-US" sz="1600" noProof="1" smtClean="0"/>
              <a:t>gp.GroupType = gt</a:t>
            </a:r>
          </a:p>
          <a:p>
            <a:pPr marL="487647" lvl="1" indent="-325098">
              <a:buNone/>
            </a:pPr>
            <a:r>
              <a:rPr lang="en-GB" sz="7300" smtClean="0">
                <a:solidFill>
                  <a:schemeClr val="accent1"/>
                </a:solidFill>
              </a:rPr>
              <a:t>Lab 5-2</a:t>
            </a:r>
            <a:endParaRPr lang="en-GB" sz="7300" smtClean="0"/>
          </a:p>
        </p:txBody>
      </p:sp>
      <p:pic>
        <p:nvPicPr>
          <p:cNvPr id="100357" name="Picture 6" descr="lab5-2-1"/>
          <p:cNvPicPr>
            <a:picLocks noChangeAspect="1" noChangeArrowheads="1"/>
          </p:cNvPicPr>
          <p:nvPr/>
        </p:nvPicPr>
        <p:blipFill>
          <a:blip r:embed="rId3"/>
          <a:srcRect/>
          <a:stretch>
            <a:fillRect/>
          </a:stretch>
        </p:blipFill>
        <p:spPr bwMode="auto">
          <a:xfrm>
            <a:off x="6595808" y="3779716"/>
            <a:ext cx="5187740" cy="1355108"/>
          </a:xfrm>
          <a:prstGeom prst="rect">
            <a:avLst/>
          </a:prstGeom>
          <a:noFill/>
          <a:ln w="9525">
            <a:noFill/>
            <a:miter lim="800000"/>
            <a:headEnd/>
            <a:tailEnd/>
          </a:ln>
        </p:spPr>
      </p:pic>
      <p:pic>
        <p:nvPicPr>
          <p:cNvPr id="100358" name="Picture 7" descr="lab5-2-2"/>
          <p:cNvPicPr>
            <a:picLocks noChangeAspect="1" noChangeArrowheads="1"/>
          </p:cNvPicPr>
          <p:nvPr/>
        </p:nvPicPr>
        <p:blipFill>
          <a:blip r:embed="rId4"/>
          <a:srcRect/>
          <a:stretch>
            <a:fillRect/>
          </a:stretch>
        </p:blipFill>
        <p:spPr bwMode="auto">
          <a:xfrm>
            <a:off x="7994991" y="5644696"/>
            <a:ext cx="2600643" cy="1355108"/>
          </a:xfrm>
          <a:prstGeom prst="rect">
            <a:avLst/>
          </a:prstGeom>
          <a:noFill/>
          <a:ln w="9525">
            <a:noFill/>
            <a:miter lim="800000"/>
            <a:headEnd/>
            <a:tailEnd/>
          </a:ln>
        </p:spPr>
      </p:pic>
      <p:sp>
        <p:nvSpPr>
          <p:cNvPr id="7" name="Text Box 4"/>
          <p:cNvSpPr txBox="1">
            <a:spLocks noChangeArrowheads="1"/>
          </p:cNvSpPr>
          <p:nvPr/>
        </p:nvSpPr>
        <p:spPr bwMode="auto">
          <a:xfrm>
            <a:off x="9432758" y="194234"/>
            <a:ext cx="3416947" cy="383282"/>
          </a:xfrm>
          <a:prstGeom prst="rect">
            <a:avLst/>
          </a:prstGeom>
          <a:noFill/>
          <a:ln w="9525" algn="ctr">
            <a:noFill/>
            <a:miter lim="800000"/>
            <a:headEnd/>
            <a:tailEnd/>
          </a:ln>
        </p:spPr>
        <p:txBody>
          <a:bodyPr wrap="square" lIns="0" tIns="0" rIns="0" bIns="0">
            <a:spAutoFit/>
          </a:bodyPr>
          <a:lstStyle/>
          <a:p>
            <a:pPr algn="r">
              <a:spcBef>
                <a:spcPct val="50000"/>
              </a:spcBef>
            </a:pPr>
            <a:r>
              <a:rPr lang="en-GB" sz="2400" smtClean="0">
                <a:solidFill>
                  <a:schemeClr val="accent1"/>
                </a:solidFill>
              </a:rPr>
              <a:t>Geometry and Groups </a:t>
            </a:r>
            <a:endParaRPr lang="en-GB" sz="2300">
              <a:solidFill>
                <a:schemeClr val="accent1"/>
              </a:solidFill>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453759" y="3248526"/>
            <a:ext cx="8690241" cy="3147582"/>
          </a:xfrm>
        </p:spPr>
        <p:txBody>
          <a:bodyPr/>
          <a:lstStyle/>
          <a:p>
            <a:pPr eaLnBrk="1" hangingPunct="1"/>
            <a:r>
              <a:rPr lang="en-GB" sz="14000" smtClean="0"/>
              <a:t>VSTA</a:t>
            </a:r>
          </a:p>
        </p:txBody>
      </p:sp>
      <p:sp>
        <p:nvSpPr>
          <p:cNvPr id="106499" name="Rectangle 3"/>
          <p:cNvSpPr>
            <a:spLocks noGrp="1" noChangeArrowheads="1"/>
          </p:cNvSpPr>
          <p:nvPr>
            <p:ph type="subTitle" sz="quarter" idx="1"/>
          </p:nvPr>
        </p:nvSpPr>
        <p:spPr>
          <a:xfrm>
            <a:off x="453759" y="6396108"/>
            <a:ext cx="8079614" cy="1192495"/>
          </a:xfrm>
        </p:spPr>
        <p:txBody>
          <a:bodyPr/>
          <a:lstStyle/>
          <a:p>
            <a:pPr>
              <a:lnSpc>
                <a:spcPct val="100000"/>
              </a:lnSpc>
              <a:spcBef>
                <a:spcPts val="0"/>
              </a:spcBef>
            </a:pPr>
            <a:r>
              <a:rPr lang="en-US" sz="2800" smtClean="0"/>
              <a:t>Visual Studio Tools for Applications</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a:t>
            </a:r>
            <a:r>
              <a:rPr lang="en-US" u="sng" dirty="0" smtClean="0"/>
              <a:t>V</a:t>
            </a:r>
            <a:r>
              <a:rPr lang="en-US" dirty="0" smtClean="0"/>
              <a:t>isual </a:t>
            </a:r>
            <a:r>
              <a:rPr lang="en-US" u="sng" dirty="0" smtClean="0"/>
              <a:t>S</a:t>
            </a:r>
            <a:r>
              <a:rPr lang="en-US" dirty="0" smtClean="0"/>
              <a:t>tudio </a:t>
            </a:r>
            <a:r>
              <a:rPr lang="en-US" u="sng" dirty="0" smtClean="0"/>
              <a:t>T</a:t>
            </a:r>
            <a:r>
              <a:rPr lang="en-US" dirty="0" smtClean="0"/>
              <a:t>ools for </a:t>
            </a:r>
            <a:r>
              <a:rPr lang="en-US" u="sng" dirty="0" smtClean="0"/>
              <a:t>A</a:t>
            </a:r>
            <a:r>
              <a:rPr lang="en-US" dirty="0" smtClean="0"/>
              <a:t>pplications) </a:t>
            </a:r>
            <a:endParaRPr lang="en-US" dirty="0"/>
          </a:p>
        </p:txBody>
      </p:sp>
      <p:sp>
        <p:nvSpPr>
          <p:cNvPr id="3" name="Content Placeholder 2"/>
          <p:cNvSpPr>
            <a:spLocks noGrp="1"/>
          </p:cNvSpPr>
          <p:nvPr>
            <p:ph idx="1"/>
          </p:nvPr>
        </p:nvSpPr>
        <p:spPr>
          <a:xfrm>
            <a:off x="443370" y="1531179"/>
            <a:ext cx="8071044" cy="1391904"/>
          </a:xfrm>
        </p:spPr>
        <p:txBody>
          <a:bodyPr/>
          <a:lstStyle/>
          <a:p>
            <a:pPr lvl="1"/>
            <a:r>
              <a:rPr lang="en-US" dirty="0" smtClean="0"/>
              <a:t>Successor of VBA (Visual Basic for Applications) </a:t>
            </a:r>
          </a:p>
          <a:p>
            <a:pPr lvl="1"/>
            <a:r>
              <a:rPr lang="en-US" dirty="0" smtClean="0"/>
              <a:t>.</a:t>
            </a:r>
            <a:r>
              <a:rPr lang="en-US" smtClean="0"/>
              <a:t>NET Framework supporting </a:t>
            </a:r>
            <a:r>
              <a:rPr lang="en-US" dirty="0" smtClean="0"/>
              <a:t>C# and VB.NET </a:t>
            </a:r>
          </a:p>
        </p:txBody>
      </p:sp>
      <p:pic>
        <p:nvPicPr>
          <p:cNvPr id="4" name="Picture 1"/>
          <p:cNvPicPr>
            <a:picLocks noChangeAspect="1" noChangeArrowheads="1"/>
          </p:cNvPicPr>
          <p:nvPr/>
        </p:nvPicPr>
        <p:blipFill>
          <a:blip r:embed="rId2">
            <a:lum bright="-36000" contrast="-70000"/>
          </a:blip>
          <a:srcRect/>
          <a:stretch>
            <a:fillRect/>
          </a:stretch>
        </p:blipFill>
        <p:spPr bwMode="auto">
          <a:xfrm>
            <a:off x="2218267" y="2713408"/>
            <a:ext cx="8229600" cy="6609144"/>
          </a:xfrm>
          <a:prstGeom prst="rect">
            <a:avLst/>
          </a:prstGeom>
          <a:noFill/>
          <a:ln w="9525">
            <a:noFill/>
            <a:miter lim="800000"/>
            <a:headEnd/>
            <a:tailEnd/>
          </a:ln>
          <a:effectLst>
            <a:outerShdw blurRad="50800" dist="50800" dir="5400000" algn="ctr" rotWithShape="0">
              <a:srgbClr val="000000">
                <a:alpha val="47000"/>
              </a:srgbClr>
            </a:outerShdw>
          </a:effectLst>
        </p:spPr>
      </p:pic>
      <p:pic>
        <p:nvPicPr>
          <p:cNvPr id="5" name="Picture 2"/>
          <p:cNvPicPr>
            <a:picLocks noChangeAspect="1" noChangeArrowheads="1"/>
          </p:cNvPicPr>
          <p:nvPr/>
        </p:nvPicPr>
        <p:blipFill>
          <a:blip r:embed="rId3"/>
          <a:srcRect/>
          <a:stretch>
            <a:fillRect/>
          </a:stretch>
        </p:blipFill>
        <p:spPr bwMode="auto">
          <a:xfrm>
            <a:off x="3840989" y="2726266"/>
            <a:ext cx="8589966" cy="548640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423334" y="4529141"/>
            <a:ext cx="5194374" cy="44116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VSTA</a:t>
            </a:r>
            <a:endParaRPr lang="en-US" dirty="0"/>
          </a:p>
        </p:txBody>
      </p:sp>
      <p:sp>
        <p:nvSpPr>
          <p:cNvPr id="3" name="Content Placeholder 2"/>
          <p:cNvSpPr>
            <a:spLocks noGrp="1"/>
          </p:cNvSpPr>
          <p:nvPr>
            <p:ph idx="1"/>
          </p:nvPr>
        </p:nvSpPr>
        <p:spPr>
          <a:xfrm>
            <a:off x="443369" y="1531178"/>
            <a:ext cx="11859109" cy="7642802"/>
          </a:xfrm>
        </p:spPr>
        <p:txBody>
          <a:bodyPr/>
          <a:lstStyle/>
          <a:p>
            <a:pPr lvl="1"/>
            <a:r>
              <a:rPr lang="en-US" dirty="0" smtClean="0"/>
              <a:t>Two levels </a:t>
            </a:r>
            <a:r>
              <a:rPr lang="en-US" smtClean="0"/>
              <a:t>of macros</a:t>
            </a:r>
            <a:endParaRPr lang="en-US" dirty="0" smtClean="0"/>
          </a:p>
          <a:p>
            <a:pPr lvl="2"/>
            <a:r>
              <a:rPr lang="en-US" dirty="0" smtClean="0"/>
              <a:t>Document level – embedded in .</a:t>
            </a:r>
            <a:r>
              <a:rPr lang="en-US" dirty="0" err="1" smtClean="0"/>
              <a:t>rvt</a:t>
            </a:r>
            <a:r>
              <a:rPr lang="en-US" dirty="0" smtClean="0"/>
              <a:t> file and can pass to anybody who uses </a:t>
            </a:r>
            <a:r>
              <a:rPr lang="en-US" dirty="0" err="1" smtClean="0"/>
              <a:t>Revit</a:t>
            </a:r>
            <a:r>
              <a:rPr lang="en-US" dirty="0" smtClean="0"/>
              <a:t> </a:t>
            </a:r>
          </a:p>
          <a:p>
            <a:pPr lvl="2"/>
            <a:r>
              <a:rPr lang="en-US" dirty="0" smtClean="0"/>
              <a:t>Application level - saved under: &lt;</a:t>
            </a:r>
            <a:r>
              <a:rPr lang="en-US" dirty="0" err="1" smtClean="0"/>
              <a:t>Revit</a:t>
            </a:r>
            <a:r>
              <a:rPr lang="en-US" dirty="0" smtClean="0"/>
              <a:t> install&gt;\Program\</a:t>
            </a:r>
            <a:r>
              <a:rPr lang="en-US" dirty="0" err="1" smtClean="0"/>
              <a:t>VstaMacros</a:t>
            </a:r>
            <a:r>
              <a:rPr lang="en-US" dirty="0" smtClean="0"/>
              <a:t>\</a:t>
            </a:r>
            <a:r>
              <a:rPr lang="en-US" dirty="0" err="1" smtClean="0"/>
              <a:t>AppAddIns</a:t>
            </a:r>
            <a:endParaRPr lang="en-US" dirty="0" smtClean="0"/>
          </a:p>
          <a:p>
            <a:pPr lvl="1"/>
            <a:r>
              <a:rPr lang="en-US" smtClean="0"/>
              <a:t>*Almost</a:t>
            </a:r>
            <a:r>
              <a:rPr lang="en-US" dirty="0" smtClean="0"/>
              <a:t>* same syntax </a:t>
            </a:r>
            <a:r>
              <a:rPr lang="en-US" smtClean="0"/>
              <a:t>as external </a:t>
            </a:r>
            <a:r>
              <a:rPr lang="en-US" dirty="0" smtClean="0"/>
              <a:t>command </a:t>
            </a:r>
            <a:r>
              <a:rPr lang="en-US" smtClean="0"/>
              <a:t>with a few exceptions</a:t>
            </a:r>
            <a:endParaRPr lang="en-US" dirty="0" smtClean="0"/>
          </a:p>
          <a:p>
            <a:pPr lvl="1"/>
            <a:r>
              <a:rPr lang="en-US" dirty="0" smtClean="0"/>
              <a:t>Installation</a:t>
            </a:r>
          </a:p>
          <a:p>
            <a:pPr lvl="2"/>
            <a:r>
              <a:rPr lang="en-US" smtClean="0"/>
              <a:t>Under “</a:t>
            </a:r>
            <a:r>
              <a:rPr lang="en-US" dirty="0" smtClean="0"/>
              <a:t>Install Tools and Utilities” in </a:t>
            </a:r>
            <a:r>
              <a:rPr lang="en-US" smtClean="0"/>
              <a:t>the setup dialog, so run </a:t>
            </a:r>
            <a:r>
              <a:rPr lang="en-US" dirty="0" smtClean="0"/>
              <a:t>the </a:t>
            </a:r>
            <a:r>
              <a:rPr lang="en-US" smtClean="0"/>
              <a:t>installer twice</a:t>
            </a:r>
            <a:endParaRPr lang="en-US" dirty="0" smtClean="0"/>
          </a:p>
          <a:p>
            <a:pPr lvl="2"/>
            <a:r>
              <a:rPr lang="en-US" dirty="0" smtClean="0"/>
              <a:t>For each </a:t>
            </a:r>
            <a:r>
              <a:rPr lang="en-US" err="1" smtClean="0"/>
              <a:t>Revit</a:t>
            </a:r>
            <a:r>
              <a:rPr lang="en-US" smtClean="0"/>
              <a:t> flavour </a:t>
            </a:r>
            <a:endParaRPr lang="en-US" dirty="0" smtClean="0"/>
          </a:p>
          <a:p>
            <a:pPr lvl="2"/>
            <a:r>
              <a:rPr lang="en-US" dirty="0" smtClean="0"/>
              <a:t>No need for full MSVS  </a:t>
            </a:r>
          </a:p>
          <a:p>
            <a:pPr lvl="1"/>
            <a:r>
              <a:rPr lang="en-US" smtClean="0"/>
              <a:t>Documentation</a:t>
            </a:r>
            <a:endParaRPr lang="en-US" dirty="0" smtClean="0"/>
          </a:p>
          <a:p>
            <a:pPr lvl="2"/>
            <a:r>
              <a:rPr lang="en-US" dirty="0" err="1" smtClean="0"/>
              <a:t>Revit</a:t>
            </a:r>
            <a:r>
              <a:rPr lang="en-US" dirty="0" smtClean="0"/>
              <a:t> Architecture 2009 User's </a:t>
            </a:r>
            <a:r>
              <a:rPr lang="en-US" smtClean="0"/>
              <a:t>Guide </a:t>
            </a:r>
            <a:r>
              <a:rPr lang="en-US" smtClean="0">
                <a:sym typeface="Wingdings"/>
              </a:rPr>
              <a:t>&gt;</a:t>
            </a:r>
            <a:r>
              <a:rPr lang="en-US" smtClean="0"/>
              <a:t> </a:t>
            </a:r>
            <a:r>
              <a:rPr lang="en-US" dirty="0" smtClean="0"/>
              <a:t>Creating Macros with </a:t>
            </a:r>
            <a:r>
              <a:rPr lang="en-US" dirty="0" err="1" smtClean="0"/>
              <a:t>Revit</a:t>
            </a:r>
            <a:r>
              <a:rPr lang="en-US" dirty="0" smtClean="0"/>
              <a:t> VSTA</a:t>
            </a:r>
          </a:p>
          <a:p>
            <a:pPr lvl="2"/>
            <a:r>
              <a:rPr lang="en-US" dirty="0" err="1" smtClean="0"/>
              <a:t>Revit</a:t>
            </a:r>
            <a:r>
              <a:rPr lang="en-US" dirty="0" smtClean="0"/>
              <a:t> </a:t>
            </a:r>
            <a:r>
              <a:rPr lang="en-US" smtClean="0"/>
              <a:t>SDK </a:t>
            </a:r>
            <a:r>
              <a:rPr lang="en-US" smtClean="0">
                <a:sym typeface="Wingdings" pitchFamily="2" charset="2"/>
              </a:rPr>
              <a:t>&gt; </a:t>
            </a:r>
            <a:r>
              <a:rPr lang="en-US" dirty="0" err="1" smtClean="0">
                <a:sym typeface="Wingdings" pitchFamily="2" charset="2"/>
              </a:rPr>
              <a:t>Revit</a:t>
            </a:r>
            <a:r>
              <a:rPr lang="en-US" dirty="0" smtClean="0">
                <a:sym typeface="Wingdings" pitchFamily="2" charset="2"/>
              </a:rPr>
              <a:t> VSTA User Manual.pdf (</a:t>
            </a:r>
            <a:r>
              <a:rPr lang="en-US" dirty="0" err="1" smtClean="0">
                <a:sym typeface="Wingdings" pitchFamily="2" charset="2"/>
              </a:rPr>
              <a:t>pdf</a:t>
            </a:r>
            <a:r>
              <a:rPr lang="en-US" dirty="0" smtClean="0">
                <a:sym typeface="Wingdings" pitchFamily="2" charset="2"/>
              </a:rPr>
              <a:t> version </a:t>
            </a:r>
            <a:r>
              <a:rPr lang="en-US" smtClean="0">
                <a:sym typeface="Wingdings" pitchFamily="2" charset="2"/>
              </a:rPr>
              <a:t>of above, slightly old)</a:t>
            </a:r>
            <a:endParaRPr lang="en-US" dirty="0" smtClean="0">
              <a:sym typeface="Wingdings" pitchFamily="2" charset="2"/>
            </a:endParaRPr>
          </a:p>
          <a:p>
            <a:pPr lvl="1"/>
            <a:r>
              <a:rPr lang="en-US" smtClean="0">
                <a:sym typeface="Wingdings" pitchFamily="2" charset="2"/>
              </a:rPr>
              <a:t>Samples</a:t>
            </a:r>
            <a:endParaRPr lang="en-US" dirty="0" smtClean="0">
              <a:sym typeface="Wingdings" pitchFamily="2" charset="2"/>
            </a:endParaRPr>
          </a:p>
          <a:p>
            <a:pPr lvl="2"/>
            <a:r>
              <a:rPr lang="en-US" dirty="0" err="1" smtClean="0">
                <a:sym typeface="Wingdings" pitchFamily="2" charset="2"/>
              </a:rPr>
              <a:t>Revit</a:t>
            </a:r>
            <a:r>
              <a:rPr lang="en-US" dirty="0" smtClean="0">
                <a:sym typeface="Wingdings" pitchFamily="2" charset="2"/>
              </a:rPr>
              <a:t> </a:t>
            </a:r>
            <a:r>
              <a:rPr lang="en-US" smtClean="0">
                <a:sym typeface="Wingdings" pitchFamily="2" charset="2"/>
              </a:rPr>
              <a:t>SDK &gt; </a:t>
            </a:r>
            <a:r>
              <a:rPr lang="en-US" dirty="0" smtClean="0">
                <a:sym typeface="Wingdings" pitchFamily="2" charset="2"/>
              </a:rPr>
              <a:t>“VSTA Samples</a:t>
            </a:r>
            <a:r>
              <a:rPr lang="en-US" smtClean="0">
                <a:sym typeface="Wingdings" pitchFamily="2" charset="2"/>
              </a:rPr>
              <a:t>” folder</a:t>
            </a:r>
          </a:p>
          <a:p>
            <a:pPr lvl="2"/>
            <a:r>
              <a:rPr lang="en-US" smtClean="0">
                <a:sym typeface="Wingdings" pitchFamily="2" charset="2"/>
              </a:rPr>
              <a:t>15 document add-ins </a:t>
            </a:r>
            <a:r>
              <a:rPr lang="en-US" dirty="0" smtClean="0">
                <a:sym typeface="Wingdings" pitchFamily="2" charset="2"/>
              </a:rPr>
              <a:t>in </a:t>
            </a:r>
            <a:r>
              <a:rPr lang="en-US" smtClean="0">
                <a:sym typeface="Wingdings" pitchFamily="2" charset="2"/>
              </a:rPr>
              <a:t>.rvt</a:t>
            </a:r>
          </a:p>
          <a:p>
            <a:pPr lvl="2"/>
            <a:r>
              <a:rPr lang="en-US" smtClean="0">
                <a:sym typeface="Wingdings" pitchFamily="2" charset="2"/>
              </a:rPr>
              <a:t>2 application add-ins</a:t>
            </a:r>
          </a:p>
          <a:p>
            <a:pPr lvl="2"/>
            <a:r>
              <a:rPr lang="en-US" smtClean="0">
                <a:sym typeface="Wingdings" pitchFamily="2" charset="2"/>
              </a:rPr>
              <a:t>In </a:t>
            </a:r>
            <a:r>
              <a:rPr lang="en-US" dirty="0" smtClean="0">
                <a:sym typeface="Wingdings" pitchFamily="2" charset="2"/>
              </a:rPr>
              <a:t>C# </a:t>
            </a:r>
            <a:r>
              <a:rPr lang="en-US" smtClean="0">
                <a:sym typeface="Wingdings" pitchFamily="2" charset="2"/>
              </a:rPr>
              <a:t>and VB.NET</a:t>
            </a:r>
            <a:endParaRPr lang="en-US" dirty="0"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VSTA</a:t>
            </a:r>
            <a:endParaRPr lang="en-US" dirty="0"/>
          </a:p>
        </p:txBody>
      </p:sp>
      <p:sp>
        <p:nvSpPr>
          <p:cNvPr id="3" name="Content Placeholder 2"/>
          <p:cNvSpPr>
            <a:spLocks noGrp="1"/>
          </p:cNvSpPr>
          <p:nvPr>
            <p:ph idx="1"/>
          </p:nvPr>
        </p:nvSpPr>
        <p:spPr>
          <a:xfrm>
            <a:off x="443369" y="1531178"/>
            <a:ext cx="11859109" cy="7178107"/>
          </a:xfrm>
        </p:spPr>
        <p:txBody>
          <a:bodyPr/>
          <a:lstStyle/>
          <a:p>
            <a:r>
              <a:rPr lang="en-US" dirty="0" smtClean="0"/>
              <a:t>Differences between VSTA and External Command</a:t>
            </a:r>
          </a:p>
          <a:p>
            <a:pPr lvl="1"/>
            <a:r>
              <a:rPr lang="en-US" dirty="0" smtClean="0"/>
              <a:t>Reference</a:t>
            </a:r>
          </a:p>
          <a:p>
            <a:pPr lvl="2"/>
            <a:r>
              <a:rPr lang="en-US" dirty="0" smtClean="0"/>
              <a:t>External command – RevitAPI.dll</a:t>
            </a:r>
          </a:p>
          <a:p>
            <a:pPr lvl="2"/>
            <a:r>
              <a:rPr lang="en-US" smtClean="0"/>
              <a:t>VSTA – RevitProxy.dll (automatically referenced)</a:t>
            </a:r>
            <a:endParaRPr lang="en-US" dirty="0" smtClean="0"/>
          </a:p>
          <a:p>
            <a:pPr lvl="1"/>
            <a:r>
              <a:rPr lang="en-US" dirty="0" smtClean="0"/>
              <a:t>No need to </a:t>
            </a:r>
            <a:r>
              <a:rPr lang="en-US" smtClean="0"/>
              <a:t>modify Revit.ini</a:t>
            </a:r>
            <a:endParaRPr lang="en-US" dirty="0" smtClean="0"/>
          </a:p>
          <a:p>
            <a:pPr lvl="1"/>
            <a:r>
              <a:rPr lang="en-US" smtClean="0"/>
              <a:t>Declaration:</a:t>
            </a:r>
            <a:endParaRPr lang="en-US" dirty="0" smtClean="0"/>
          </a:p>
          <a:p>
            <a:pPr lvl="2"/>
            <a:r>
              <a:rPr lang="en-US" dirty="0" smtClean="0"/>
              <a:t>External command – implement </a:t>
            </a:r>
            <a:r>
              <a:rPr lang="en-US" i="1" dirty="0" err="1" smtClean="0"/>
              <a:t>IExternalCommand</a:t>
            </a:r>
            <a:r>
              <a:rPr lang="en-US" dirty="0" smtClean="0"/>
              <a:t> interface and </a:t>
            </a:r>
            <a:r>
              <a:rPr lang="en-US" i="1" smtClean="0"/>
              <a:t>Execute</a:t>
            </a:r>
            <a:r>
              <a:rPr lang="en-US" smtClean="0"/>
              <a:t> method</a:t>
            </a:r>
            <a:endParaRPr lang="en-US" dirty="0" smtClean="0"/>
          </a:p>
          <a:p>
            <a:pPr lvl="2"/>
            <a:r>
              <a:rPr lang="en-US" smtClean="0"/>
              <a:t>VSTA – </a:t>
            </a:r>
            <a:r>
              <a:rPr lang="en-US" dirty="0" smtClean="0"/>
              <a:t>declare a public method with no parameters and void return type in the </a:t>
            </a:r>
            <a:r>
              <a:rPr lang="en-US" i="1" dirty="0" err="1" smtClean="0"/>
              <a:t>ThisApplication</a:t>
            </a:r>
            <a:r>
              <a:rPr lang="en-US" dirty="0" smtClean="0"/>
              <a:t> or </a:t>
            </a:r>
            <a:r>
              <a:rPr lang="en-US" i="1" dirty="0" err="1" smtClean="0"/>
              <a:t>ThisDocument</a:t>
            </a:r>
            <a:r>
              <a:rPr lang="en-US" i="1" dirty="0" smtClean="0"/>
              <a:t> </a:t>
            </a:r>
            <a:r>
              <a:rPr lang="en-US" dirty="0" smtClean="0"/>
              <a:t>class</a:t>
            </a:r>
          </a:p>
          <a:p>
            <a:pPr lvl="1"/>
            <a:r>
              <a:rPr lang="en-US" dirty="0" smtClean="0"/>
              <a:t>Application </a:t>
            </a:r>
            <a:r>
              <a:rPr lang="en-US" smtClean="0"/>
              <a:t>object access</a:t>
            </a:r>
            <a:endParaRPr lang="en-US" dirty="0" smtClean="0"/>
          </a:p>
          <a:p>
            <a:pPr lvl="2"/>
            <a:r>
              <a:rPr lang="en-US" dirty="0" smtClean="0"/>
              <a:t>External </a:t>
            </a:r>
            <a:r>
              <a:rPr lang="en-US" smtClean="0"/>
              <a:t>command – through </a:t>
            </a:r>
            <a:r>
              <a:rPr lang="en-US" i="1" smtClean="0"/>
              <a:t>externalCommandData.Application</a:t>
            </a:r>
            <a:endParaRPr lang="en-US" dirty="0" smtClean="0"/>
          </a:p>
          <a:p>
            <a:pPr lvl="2"/>
            <a:r>
              <a:rPr lang="en-US" dirty="0" smtClean="0"/>
              <a:t>VSTA – use </a:t>
            </a:r>
            <a:r>
              <a:rPr lang="en-US" b="1" i="1" dirty="0" smtClean="0">
                <a:solidFill>
                  <a:schemeClr val="accent5">
                    <a:lumMod val="75000"/>
                  </a:schemeClr>
                </a:solidFill>
              </a:rPr>
              <a:t>this</a:t>
            </a:r>
            <a:r>
              <a:rPr lang="en-US" dirty="0" smtClean="0"/>
              <a:t> keyword in C</a:t>
            </a:r>
            <a:r>
              <a:rPr lang="en-US" smtClean="0"/>
              <a:t># and </a:t>
            </a:r>
            <a:r>
              <a:rPr lang="en-US" dirty="0" smtClean="0"/>
              <a:t>the </a:t>
            </a:r>
            <a:r>
              <a:rPr lang="en-US" b="1" i="1" dirty="0" smtClean="0">
                <a:solidFill>
                  <a:schemeClr val="accent5">
                    <a:lumMod val="75000"/>
                  </a:schemeClr>
                </a:solidFill>
              </a:rPr>
              <a:t>Me</a:t>
            </a:r>
            <a:r>
              <a:rPr lang="en-US" dirty="0" smtClean="0"/>
              <a:t> keyword </a:t>
            </a:r>
            <a:r>
              <a:rPr lang="en-US" smtClean="0"/>
              <a:t>in VB.NET, which </a:t>
            </a:r>
            <a:r>
              <a:rPr lang="en-US" dirty="0" smtClean="0"/>
              <a:t>points to the Application </a:t>
            </a:r>
            <a:r>
              <a:rPr lang="en-US" smtClean="0"/>
              <a:t>object  for Application-level macros </a:t>
            </a:r>
            <a:r>
              <a:rPr lang="en-US" dirty="0" smtClean="0"/>
              <a:t>or Document </a:t>
            </a:r>
            <a:r>
              <a:rPr lang="en-US" smtClean="0"/>
              <a:t>object for Document-level ones.  </a:t>
            </a:r>
            <a:r>
              <a:rPr lang="en-US" dirty="0" smtClean="0"/>
              <a:t>For Document-level macros, </a:t>
            </a:r>
            <a:r>
              <a:rPr lang="en-US" i="1" err="1" smtClean="0"/>
              <a:t>this</a:t>
            </a:r>
            <a:r>
              <a:rPr lang="en-US" err="1" smtClean="0"/>
              <a:t>.Application</a:t>
            </a:r>
            <a:r>
              <a:rPr lang="en-US" smtClean="0"/>
              <a:t> or </a:t>
            </a:r>
            <a:r>
              <a:rPr lang="en-US" i="1" smtClean="0"/>
              <a:t>Me</a:t>
            </a:r>
            <a:r>
              <a:rPr lang="en-US" smtClean="0"/>
              <a:t>.Application points </a:t>
            </a:r>
            <a:r>
              <a:rPr lang="en-US" dirty="0" smtClean="0"/>
              <a:t>to the </a:t>
            </a:r>
            <a:r>
              <a:rPr lang="en-US" smtClean="0"/>
              <a:t>Application object. </a:t>
            </a:r>
            <a:endParaRPr lang="en-US" dirty="0" smtClean="0"/>
          </a:p>
          <a:p>
            <a:pPr lvl="1"/>
            <a:endParaRPr lang="en-US" dirty="0" smtClean="0"/>
          </a:p>
          <a:p>
            <a:pPr lvl="1"/>
            <a:endParaRPr lang="en-US" dirty="0"/>
          </a:p>
        </p:txBody>
      </p:sp>
      <p:sp>
        <p:nvSpPr>
          <p:cNvPr id="2050" name="AutoShape 2" descr="mk:@MSITStore:C:\Program%20Files\Revit%20Architecture%202009\Program\HelpArchitectureENU.CHM::/images/BSD/Revit_2009/English/PNG/rvt_vsta_install_selected.png"/>
          <p:cNvSpPr>
            <a:spLocks noChangeAspect="1" noChangeArrowheads="1"/>
          </p:cNvSpPr>
          <p:nvPr/>
        </p:nvSpPr>
        <p:spPr bwMode="auto">
          <a:xfrm>
            <a:off x="221235" y="-205525"/>
            <a:ext cx="433440" cy="433636"/>
          </a:xfrm>
          <a:prstGeom prst="rect">
            <a:avLst/>
          </a:prstGeom>
          <a:noFill/>
        </p:spPr>
        <p:txBody>
          <a:bodyPr vert="horz" wrap="square" lIns="130055" tIns="65028" rIns="130055" bIns="65028" numCol="1" anchor="t" anchorCtr="0" compatLnSpc="1">
            <a:prstTxWarp prst="textNoShape">
              <a:avLst/>
            </a:prstTxWarp>
          </a:bodyPr>
          <a:lstStyle/>
          <a:p>
            <a:endParaRPr lang="en-US"/>
          </a:p>
        </p:txBody>
      </p:sp>
      <p:sp>
        <p:nvSpPr>
          <p:cNvPr id="2052" name="AutoShape 4" descr="mk:@MSITStore:C:\Program%20Files\Revit%20Architecture%202009\Program\HelpArchitectureENU.CHM::/images/BSD/Revit_2009/English/PNG/rvt_vsta_install_selected.png"/>
          <p:cNvSpPr>
            <a:spLocks noChangeAspect="1" noChangeArrowheads="1"/>
          </p:cNvSpPr>
          <p:nvPr/>
        </p:nvSpPr>
        <p:spPr bwMode="auto">
          <a:xfrm>
            <a:off x="361201" y="-205525"/>
            <a:ext cx="433440" cy="433636"/>
          </a:xfrm>
          <a:prstGeom prst="rect">
            <a:avLst/>
          </a:prstGeom>
          <a:noFill/>
        </p:spPr>
        <p:txBody>
          <a:bodyPr vert="horz" wrap="square" lIns="130055" tIns="65028" rIns="130055" bIns="65028"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VSTA</a:t>
            </a:r>
            <a:endParaRPr lang="en-US" dirty="0"/>
          </a:p>
        </p:txBody>
      </p:sp>
      <p:sp>
        <p:nvSpPr>
          <p:cNvPr id="3" name="Content Placeholder 2"/>
          <p:cNvSpPr>
            <a:spLocks noGrp="1"/>
          </p:cNvSpPr>
          <p:nvPr>
            <p:ph idx="1"/>
          </p:nvPr>
        </p:nvSpPr>
        <p:spPr>
          <a:xfrm>
            <a:off x="443369" y="1531179"/>
            <a:ext cx="11859109" cy="5978894"/>
          </a:xfrm>
        </p:spPr>
        <p:txBody>
          <a:bodyPr/>
          <a:lstStyle/>
          <a:p>
            <a:r>
              <a:rPr lang="en-US" smtClean="0"/>
              <a:t>More differences </a:t>
            </a:r>
            <a:r>
              <a:rPr lang="en-US" dirty="0" smtClean="0"/>
              <a:t>between VSTA and </a:t>
            </a:r>
            <a:r>
              <a:rPr lang="en-US" smtClean="0"/>
              <a:t>External Command</a:t>
            </a:r>
            <a:endParaRPr lang="en-US" dirty="0" smtClean="0"/>
          </a:p>
          <a:p>
            <a:pPr lvl="1"/>
            <a:r>
              <a:rPr lang="en-US" dirty="0" smtClean="0"/>
              <a:t>“new” operator:</a:t>
            </a:r>
          </a:p>
          <a:p>
            <a:pPr lvl="2"/>
            <a:r>
              <a:rPr lang="en-US" dirty="0" smtClean="0"/>
              <a:t>External </a:t>
            </a:r>
            <a:r>
              <a:rPr lang="en-US" smtClean="0"/>
              <a:t>command – </a:t>
            </a:r>
            <a:r>
              <a:rPr lang="en-US" dirty="0" smtClean="0"/>
              <a:t>Some </a:t>
            </a:r>
            <a:r>
              <a:rPr lang="en-US" dirty="0" err="1" smtClean="0"/>
              <a:t>Revit</a:t>
            </a:r>
            <a:r>
              <a:rPr lang="en-US" dirty="0" smtClean="0"/>
              <a:t> API objects can be created directly by new operator</a:t>
            </a:r>
            <a:r>
              <a:rPr lang="en-US" smtClean="0"/>
              <a:t>, e.g. Geometry.XYZ as in XYZ </a:t>
            </a:r>
            <a:r>
              <a:rPr lang="en-US" dirty="0" smtClean="0"/>
              <a:t>a = new XYZ(1.0, 0.0, </a:t>
            </a:r>
            <a:r>
              <a:rPr lang="en-US" smtClean="0"/>
              <a:t>0.0)</a:t>
            </a:r>
            <a:endParaRPr lang="en-US" dirty="0" smtClean="0"/>
          </a:p>
          <a:p>
            <a:pPr lvl="2"/>
            <a:r>
              <a:rPr lang="en-US" smtClean="0"/>
              <a:t>VSTA – </a:t>
            </a:r>
            <a:r>
              <a:rPr lang="en-US" dirty="0" smtClean="0"/>
              <a:t>no </a:t>
            </a:r>
            <a:r>
              <a:rPr lang="en-US" i="1" dirty="0" smtClean="0"/>
              <a:t>new</a:t>
            </a:r>
            <a:r>
              <a:rPr lang="en-US" dirty="0" smtClean="0"/>
              <a:t> to create object</a:t>
            </a:r>
            <a:r>
              <a:rPr lang="en-US" smtClean="0"/>
              <a:t>. Must </a:t>
            </a:r>
            <a:r>
              <a:rPr lang="en-US" dirty="0" smtClean="0"/>
              <a:t>be created by </a:t>
            </a:r>
            <a:r>
              <a:rPr lang="en-US" i="1" err="1" smtClean="0"/>
              <a:t>Application.Create.NewXXX</a:t>
            </a:r>
            <a:r>
              <a:rPr lang="en-US" smtClean="0"/>
              <a:t> methods,  e.g</a:t>
            </a:r>
            <a:r>
              <a:rPr lang="en-US" dirty="0" smtClean="0"/>
              <a:t>., </a:t>
            </a:r>
            <a:r>
              <a:rPr lang="en-US" dirty="0" err="1" smtClean="0"/>
              <a:t>this.Application.Create.NewXYZ</a:t>
            </a:r>
            <a:r>
              <a:rPr lang="en-US" dirty="0" smtClean="0"/>
              <a:t>(1.0, 0.0, </a:t>
            </a:r>
            <a:r>
              <a:rPr lang="en-US" smtClean="0"/>
              <a:t>0.0) </a:t>
            </a:r>
            <a:r>
              <a:rPr lang="en-US" dirty="0" smtClean="0"/>
              <a:t>in C# or </a:t>
            </a:r>
            <a:r>
              <a:rPr lang="en-US" dirty="0" err="1" smtClean="0"/>
              <a:t>Me.Application.Create.NewXYZ</a:t>
            </a:r>
            <a:r>
              <a:rPr lang="en-US" dirty="0" smtClean="0"/>
              <a:t>(1.0, 0.0, 0.0) </a:t>
            </a:r>
            <a:r>
              <a:rPr lang="en-US" smtClean="0"/>
              <a:t>in VB.NET</a:t>
            </a:r>
            <a:endParaRPr lang="en-US" dirty="0" smtClean="0"/>
          </a:p>
          <a:p>
            <a:pPr lvl="1"/>
            <a:r>
              <a:rPr lang="en-US" smtClean="0"/>
              <a:t>Curve end point </a:t>
            </a:r>
            <a:r>
              <a:rPr lang="en-US" dirty="0" smtClean="0"/>
              <a:t>access </a:t>
            </a:r>
            <a:r>
              <a:rPr lang="en-US" smtClean="0"/>
              <a:t>in VB.NET</a:t>
            </a:r>
            <a:endParaRPr lang="en-US" dirty="0" smtClean="0"/>
          </a:p>
          <a:p>
            <a:pPr lvl="2"/>
            <a:r>
              <a:rPr lang="en-US" dirty="0" smtClean="0"/>
              <a:t>External command – </a:t>
            </a:r>
            <a:r>
              <a:rPr lang="en-US" smtClean="0"/>
              <a:t>through Curve.EndPoint </a:t>
            </a:r>
            <a:r>
              <a:rPr lang="en-US" dirty="0" smtClean="0"/>
              <a:t>property </a:t>
            </a:r>
          </a:p>
          <a:p>
            <a:pPr lvl="2"/>
            <a:r>
              <a:rPr lang="en-US" dirty="0" smtClean="0"/>
              <a:t>VSTA – through </a:t>
            </a:r>
            <a:r>
              <a:rPr lang="en-US" dirty="0" err="1" smtClean="0"/>
              <a:t>Curve.get_EndPoint</a:t>
            </a:r>
            <a:r>
              <a:rPr lang="en-US" dirty="0" smtClean="0"/>
              <a:t> method </a:t>
            </a:r>
          </a:p>
          <a:p>
            <a:pPr lvl="2"/>
            <a:r>
              <a:rPr lang="en-US" smtClean="0"/>
              <a:t>May encounter other small differences like this</a:t>
            </a:r>
            <a:endParaRPr lang="en-US" dirty="0" smtClean="0"/>
          </a:p>
          <a:p>
            <a:pPr lvl="1"/>
            <a:r>
              <a:rPr lang="en-US" dirty="0" smtClean="0"/>
              <a:t>No menus and toolbars </a:t>
            </a:r>
            <a:r>
              <a:rPr lang="en-US" smtClean="0"/>
              <a:t>in VSTA</a:t>
            </a:r>
            <a:endParaRPr lang="en-US" dirty="0"/>
          </a:p>
        </p:txBody>
      </p:sp>
      <p:sp>
        <p:nvSpPr>
          <p:cNvPr id="2050" name="AutoShape 2" descr="mk:@MSITStore:C:\Program%20Files\Revit%20Architecture%202009\Program\HelpArchitectureENU.CHM::/images/BSD/Revit_2009/English/PNG/rvt_vsta_install_selected.png"/>
          <p:cNvSpPr>
            <a:spLocks noChangeAspect="1" noChangeArrowheads="1"/>
          </p:cNvSpPr>
          <p:nvPr/>
        </p:nvSpPr>
        <p:spPr bwMode="auto">
          <a:xfrm>
            <a:off x="221235" y="-205525"/>
            <a:ext cx="433440" cy="433636"/>
          </a:xfrm>
          <a:prstGeom prst="rect">
            <a:avLst/>
          </a:prstGeom>
          <a:noFill/>
        </p:spPr>
        <p:txBody>
          <a:bodyPr vert="horz" wrap="square" lIns="130055" tIns="65028" rIns="130055" bIns="65028" numCol="1" anchor="t" anchorCtr="0" compatLnSpc="1">
            <a:prstTxWarp prst="textNoShape">
              <a:avLst/>
            </a:prstTxWarp>
          </a:bodyPr>
          <a:lstStyle/>
          <a:p>
            <a:endParaRPr lang="en-US"/>
          </a:p>
        </p:txBody>
      </p:sp>
      <p:sp>
        <p:nvSpPr>
          <p:cNvPr id="2052" name="AutoShape 4" descr="mk:@MSITStore:C:\Program%20Files\Revit%20Architecture%202009\Program\HelpArchitectureENU.CHM::/images/BSD/Revit_2009/English/PNG/rvt_vsta_install_selected.png"/>
          <p:cNvSpPr>
            <a:spLocks noChangeAspect="1" noChangeArrowheads="1"/>
          </p:cNvSpPr>
          <p:nvPr/>
        </p:nvSpPr>
        <p:spPr bwMode="auto">
          <a:xfrm>
            <a:off x="361201" y="-205525"/>
            <a:ext cx="433440" cy="433636"/>
          </a:xfrm>
          <a:prstGeom prst="rect">
            <a:avLst/>
          </a:prstGeom>
          <a:noFill/>
        </p:spPr>
        <p:txBody>
          <a:bodyPr vert="horz" wrap="square" lIns="130055" tIns="65028" rIns="130055" bIns="65028"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VSTA</a:t>
            </a:r>
            <a:endParaRPr lang="en-US" dirty="0"/>
          </a:p>
        </p:txBody>
      </p:sp>
      <p:sp>
        <p:nvSpPr>
          <p:cNvPr id="3" name="Content Placeholder 2"/>
          <p:cNvSpPr>
            <a:spLocks noGrp="1"/>
          </p:cNvSpPr>
          <p:nvPr>
            <p:ph idx="1"/>
          </p:nvPr>
        </p:nvSpPr>
        <p:spPr/>
        <p:txBody>
          <a:bodyPr/>
          <a:lstStyle/>
          <a:p>
            <a:r>
              <a:rPr lang="en-US" dirty="0" smtClean="0"/>
              <a:t>Demo</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a:t>
            </a:r>
            <a:endParaRPr lang="en-US" dirty="0"/>
          </a:p>
        </p:txBody>
      </p:sp>
      <p:sp>
        <p:nvSpPr>
          <p:cNvPr id="3" name="Content Placeholder 2"/>
          <p:cNvSpPr>
            <a:spLocks noGrp="1"/>
          </p:cNvSpPr>
          <p:nvPr>
            <p:ph idx="1"/>
          </p:nvPr>
        </p:nvSpPr>
        <p:spPr/>
        <p:txBody>
          <a:bodyPr/>
          <a:lstStyle/>
          <a:p>
            <a:r>
              <a:rPr lang="en-US" dirty="0" smtClean="0"/>
              <a:t>Visual Studio Tools for Applications</a:t>
            </a:r>
          </a:p>
          <a:p>
            <a:pPr lvl="1"/>
            <a:r>
              <a:rPr lang="en-US" dirty="0" smtClean="0"/>
              <a:t>Microsoft technology</a:t>
            </a:r>
          </a:p>
          <a:p>
            <a:pPr lvl="1"/>
            <a:r>
              <a:rPr lang="en-US" dirty="0" smtClean="0"/>
              <a:t>Provides Application Extensibility</a:t>
            </a:r>
          </a:p>
          <a:p>
            <a:pPr lvl="1"/>
            <a:r>
              <a:rPr lang="en-US" dirty="0" smtClean="0"/>
              <a:t>Built on Visual Studio and the .NET Framework</a:t>
            </a:r>
          </a:p>
          <a:p>
            <a:pPr lvl="1"/>
            <a:r>
              <a:rPr lang="en-US" dirty="0" smtClean="0"/>
              <a:t>Can be integrated into an application</a:t>
            </a:r>
          </a:p>
          <a:p>
            <a:pPr lvl="1"/>
            <a:r>
              <a:rPr lang="en-US" dirty="0" smtClean="0"/>
              <a:t>A standardized toolset and a managed extensibility environment</a:t>
            </a:r>
          </a:p>
          <a:p>
            <a:pPr lvl="1"/>
            <a:r>
              <a:rPr lang="en-US" dirty="0" smtClean="0"/>
              <a:t>VSTA projects open in full Visual Studio</a:t>
            </a:r>
          </a:p>
          <a:p>
            <a:pPr lvl="1"/>
            <a:r>
              <a:rPr lang="en-US" dirty="0" smtClean="0"/>
              <a:t>Will continue to inherit innovations in Visual Studio and .NET</a:t>
            </a:r>
          </a:p>
          <a:p>
            <a:pPr lvl="1"/>
            <a:r>
              <a:rPr lang="en-US" dirty="0" smtClean="0"/>
              <a:t>The next evolution of VBA (Visual Basic for Applications) in some Autodesk applications. </a:t>
            </a:r>
          </a:p>
          <a:p>
            <a:pPr lvl="1"/>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smtClean="0"/>
              <a:t>Extending Revit</a:t>
            </a:r>
          </a:p>
        </p:txBody>
      </p:sp>
      <p:sp>
        <p:nvSpPr>
          <p:cNvPr id="20483" name="Rectangle 3"/>
          <p:cNvSpPr>
            <a:spLocks noGrp="1" noChangeArrowheads="1"/>
          </p:cNvSpPr>
          <p:nvPr>
            <p:ph idx="1"/>
          </p:nvPr>
        </p:nvSpPr>
        <p:spPr>
          <a:xfrm>
            <a:off x="443369" y="1300113"/>
            <a:ext cx="12133379" cy="7779896"/>
          </a:xfrm>
        </p:spPr>
        <p:txBody>
          <a:bodyPr/>
          <a:lstStyle/>
          <a:p>
            <a:pPr eaLnBrk="1" hangingPunct="1">
              <a:buFontTx/>
              <a:buNone/>
            </a:pPr>
            <a:r>
              <a:rPr lang="en-US" smtClean="0"/>
              <a:t>Ways </a:t>
            </a:r>
            <a:r>
              <a:rPr lang="en-US" dirty="0" smtClean="0"/>
              <a:t>to extend Revit</a:t>
            </a:r>
            <a:endParaRPr lang="en-GB" dirty="0" smtClean="0"/>
          </a:p>
          <a:p>
            <a:pPr eaLnBrk="1" hangingPunct="1">
              <a:buFontTx/>
              <a:buNone/>
            </a:pPr>
            <a:r>
              <a:rPr lang="en-GB" dirty="0" smtClean="0"/>
              <a:t>1. Add an external command</a:t>
            </a:r>
          </a:p>
          <a:p>
            <a:pPr lvl="1" eaLnBrk="1" hangingPunct="1"/>
            <a:r>
              <a:rPr lang="en-GB" sz="2400" dirty="0" smtClean="0"/>
              <a:t>Implement IExternalCommand</a:t>
            </a:r>
          </a:p>
          <a:p>
            <a:pPr lvl="1" eaLnBrk="1" hangingPunct="1"/>
            <a:r>
              <a:rPr lang="en-GB" sz="2400" dirty="0" smtClean="0"/>
              <a:t>Commands are added to the menu</a:t>
            </a:r>
          </a:p>
          <a:p>
            <a:pPr lvl="1" eaLnBrk="1" hangingPunct="1"/>
            <a:r>
              <a:rPr lang="en-GB" sz="2400" dirty="0" smtClean="0"/>
              <a:t>Tools &gt; External Tools</a:t>
            </a:r>
          </a:p>
          <a:p>
            <a:pPr eaLnBrk="1" hangingPunct="1">
              <a:buFontTx/>
              <a:buNone/>
            </a:pPr>
            <a:r>
              <a:rPr lang="en-GB" dirty="0" smtClean="0"/>
              <a:t>2. Define an external application</a:t>
            </a:r>
          </a:p>
          <a:p>
            <a:pPr lvl="1" eaLnBrk="1" hangingPunct="1"/>
            <a:r>
              <a:rPr lang="en-GB" sz="2400" dirty="0" smtClean="0"/>
              <a:t>Implement IExternalApplication</a:t>
            </a:r>
          </a:p>
          <a:p>
            <a:pPr lvl="1" eaLnBrk="1" hangingPunct="1"/>
            <a:r>
              <a:rPr lang="en-GB" sz="2400" dirty="0" smtClean="0"/>
              <a:t>Applications can add menus and toolbars</a:t>
            </a:r>
          </a:p>
          <a:p>
            <a:pPr lvl="1" eaLnBrk="1" hangingPunct="1"/>
            <a:r>
              <a:rPr lang="en-GB" sz="2400" dirty="0" smtClean="0"/>
              <a:t>External application makes use of </a:t>
            </a:r>
            <a:r>
              <a:rPr lang="en-GB" sz="2400" smtClean="0"/>
              <a:t>external commands, so 1. is a subset of 2.</a:t>
            </a:r>
            <a:endParaRPr lang="en-GB" sz="2400" dirty="0" smtClean="0"/>
          </a:p>
          <a:p>
            <a:pPr eaLnBrk="1" hangingPunct="1">
              <a:buFontTx/>
              <a:buNone/>
            </a:pPr>
            <a:r>
              <a:rPr lang="en-GB" dirty="0" smtClean="0"/>
              <a:t>Both are listed in Revit.ini</a:t>
            </a:r>
          </a:p>
          <a:p>
            <a:r>
              <a:rPr lang="en-US" dirty="0" smtClean="0">
                <a:solidFill>
                  <a:schemeClr val="tx1">
                    <a:lumMod val="50000"/>
                    <a:lumOff val="50000"/>
                  </a:schemeClr>
                </a:solidFill>
              </a:rPr>
              <a:t>3. Implement a VSTA (Visual Studio Tools for Application) macro</a:t>
            </a:r>
            <a:endParaRPr lang="en-GB" dirty="0" smtClean="0">
              <a:solidFill>
                <a:schemeClr val="tx1">
                  <a:lumMod val="50000"/>
                  <a:lumOff val="50000"/>
                </a:schemeClr>
              </a:solidFill>
            </a:endParaRPr>
          </a:p>
          <a:p>
            <a:pPr lvl="1"/>
            <a:r>
              <a:rPr lang="en-US" sz="2400" dirty="0" smtClean="0">
                <a:solidFill>
                  <a:schemeClr val="tx1">
                    <a:lumMod val="50000"/>
                    <a:lumOff val="50000"/>
                  </a:schemeClr>
                </a:solidFill>
              </a:rPr>
              <a:t>Two types of macros: application and document level</a:t>
            </a:r>
            <a:endParaRPr lang="en-GB" sz="2400" dirty="0" smtClean="0">
              <a:solidFill>
                <a:schemeClr val="tx1">
                  <a:lumMod val="50000"/>
                  <a:lumOff val="50000"/>
                </a:schemeClr>
              </a:solidFill>
            </a:endParaRPr>
          </a:p>
          <a:p>
            <a:pPr lvl="1"/>
            <a:r>
              <a:rPr lang="en-US" sz="2400" dirty="0" smtClean="0">
                <a:solidFill>
                  <a:schemeClr val="tx1">
                    <a:lumMod val="50000"/>
                    <a:lumOff val="50000"/>
                  </a:schemeClr>
                </a:solidFill>
              </a:rPr>
              <a:t>Almost identical syntax and functionality as external command </a:t>
            </a:r>
            <a:r>
              <a:rPr lang="en-US" sz="2400" smtClean="0">
                <a:solidFill>
                  <a:schemeClr val="tx1">
                    <a:lumMod val="50000"/>
                    <a:lumOff val="50000"/>
                  </a:schemeClr>
                </a:solidFill>
              </a:rPr>
              <a:t>with few exceptions</a:t>
            </a:r>
            <a:endParaRPr lang="en-GB" sz="2400" dirty="0" smtClean="0">
              <a:solidFill>
                <a:schemeClr val="tx1">
                  <a:lumMod val="50000"/>
                  <a:lumOff val="50000"/>
                </a:schemeClr>
              </a:solidFill>
            </a:endParaRPr>
          </a:p>
          <a:p>
            <a:pPr lvl="1"/>
            <a:r>
              <a:rPr lang="en-US" sz="2400" dirty="0" smtClean="0">
                <a:solidFill>
                  <a:schemeClr val="tx1">
                    <a:lumMod val="50000"/>
                    <a:lumOff val="50000"/>
                  </a:schemeClr>
                </a:solidFill>
              </a:rPr>
              <a:t>Access from Revit menu &gt; Tools </a:t>
            </a:r>
            <a:r>
              <a:rPr lang="en-US" sz="2400" smtClean="0">
                <a:solidFill>
                  <a:schemeClr val="tx1">
                    <a:lumMod val="50000"/>
                    <a:lumOff val="50000"/>
                  </a:schemeClr>
                </a:solidFill>
              </a:rPr>
              <a:t>&gt; Macro, IDE included in product, extra install step</a:t>
            </a:r>
            <a:endParaRPr lang="en-US" sz="2400" dirty="0" smtClean="0">
              <a:solidFill>
                <a:schemeClr val="tx1">
                  <a:lumMod val="50000"/>
                  <a:lumOff val="50000"/>
                </a:schemeClr>
              </a:solidFill>
            </a:endParaRPr>
          </a:p>
          <a:p>
            <a:pPr lvl="1"/>
            <a:r>
              <a:rPr lang="en-US" sz="2400" dirty="0" smtClean="0">
                <a:solidFill>
                  <a:schemeClr val="tx1">
                    <a:lumMod val="50000"/>
                    <a:lumOff val="50000"/>
                  </a:schemeClr>
                </a:solidFill>
              </a:rPr>
              <a:t>More on this later ...</a:t>
            </a:r>
            <a:endParaRPr lang="en-GB" sz="2400" dirty="0" smtClean="0">
              <a:solidFill>
                <a:schemeClr val="tx1">
                  <a:lumMod val="50000"/>
                  <a:lumOff val="50000"/>
                </a:schemeClr>
              </a:solidFill>
            </a:endParaRPr>
          </a:p>
        </p:txBody>
      </p:sp>
      <p:sp>
        <p:nvSpPr>
          <p:cNvPr id="20484"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endParaRPr lang="en-US" dirty="0"/>
          </a:p>
        </p:txBody>
      </p:sp>
      <p:sp>
        <p:nvSpPr>
          <p:cNvPr id="3" name="Content Placeholder 2"/>
          <p:cNvSpPr>
            <a:spLocks noGrp="1"/>
          </p:cNvSpPr>
          <p:nvPr>
            <p:ph idx="1"/>
          </p:nvPr>
        </p:nvSpPr>
        <p:spPr/>
        <p:txBody>
          <a:bodyPr/>
          <a:lstStyle/>
          <a:p>
            <a:r>
              <a:rPr lang="en-US" dirty="0" smtClean="0"/>
              <a:t>Differences from </a:t>
            </a:r>
            <a:r>
              <a:rPr lang="en-US" dirty="0" err="1" smtClean="0"/>
              <a:t>Revit</a:t>
            </a:r>
            <a:r>
              <a:rPr lang="en-US" dirty="0" smtClean="0"/>
              <a:t> API</a:t>
            </a:r>
          </a:p>
          <a:p>
            <a:pPr lvl="1"/>
            <a:r>
              <a:rPr lang="en-US" dirty="0" smtClean="0"/>
              <a:t>Provided by an “add-in” called </a:t>
            </a:r>
            <a:r>
              <a:rPr lang="en-US" dirty="0" err="1" smtClean="0"/>
              <a:t>Revit</a:t>
            </a:r>
            <a:r>
              <a:rPr lang="en-US" dirty="0" smtClean="0"/>
              <a:t> VSTA</a:t>
            </a:r>
          </a:p>
          <a:p>
            <a:pPr lvl="2"/>
            <a:r>
              <a:rPr lang="en-US" dirty="0" smtClean="0"/>
              <a:t>Install Tools and Utilities (from the setup window)</a:t>
            </a:r>
          </a:p>
          <a:p>
            <a:pPr lvl="2"/>
            <a:r>
              <a:rPr lang="en-US" dirty="0" smtClean="0"/>
              <a:t>-&gt; </a:t>
            </a:r>
            <a:r>
              <a:rPr lang="en-US" dirty="0" err="1" smtClean="0"/>
              <a:t>Revit</a:t>
            </a:r>
            <a:r>
              <a:rPr lang="en-US" dirty="0" smtClean="0"/>
              <a:t> VSTA for (Architecture) 2009 (option)</a:t>
            </a:r>
          </a:p>
          <a:p>
            <a:pPr lvl="1"/>
            <a:r>
              <a:rPr lang="en-US" dirty="0" smtClean="0"/>
              <a:t>No need to register the macros in Revit.ini</a:t>
            </a:r>
          </a:p>
          <a:p>
            <a:pPr lvl="1"/>
            <a:r>
              <a:rPr lang="en-US" dirty="0" smtClean="0"/>
              <a:t>No need to add RevitAPI.dll as </a:t>
            </a:r>
            <a:r>
              <a:rPr lang="en-US" smtClean="0"/>
              <a:t>a reference</a:t>
            </a:r>
          </a:p>
          <a:p>
            <a:pPr lvl="1"/>
            <a:r>
              <a:rPr lang="en-US" smtClean="0"/>
              <a:t>No need to implement the external command interface</a:t>
            </a:r>
          </a:p>
          <a:p>
            <a:pPr lvl="2"/>
            <a:r>
              <a:rPr lang="en-US" smtClean="0"/>
              <a:t>Access to the Application and Document with This or Me</a:t>
            </a:r>
          </a:p>
          <a:p>
            <a:pPr lvl="1"/>
            <a:r>
              <a:rPr lang="en-US" smtClean="0"/>
              <a:t>No access to menu and toolbar UI functionalities</a:t>
            </a:r>
          </a:p>
          <a:p>
            <a:pPr lvl="1"/>
            <a:r>
              <a:rPr lang="en-US" smtClean="0"/>
              <a:t>Must use Create method to create objects</a:t>
            </a:r>
            <a:endParaRPr lang="en-US" dirty="0"/>
          </a:p>
        </p:txBody>
      </p:sp>
      <p:sp>
        <p:nvSpPr>
          <p:cNvPr id="2050" name="AutoShape 2" descr="mk:@MSITStore:C:\Program%20Files\Revit%20Architecture%202009\Program\HelpArchitectureENU.CHM::/images/BSD/Revit_2009/English/PNG/rvt_vsta_install_selected.png"/>
          <p:cNvSpPr>
            <a:spLocks noChangeAspect="1" noChangeArrowheads="1"/>
          </p:cNvSpPr>
          <p:nvPr/>
        </p:nvSpPr>
        <p:spPr bwMode="auto">
          <a:xfrm>
            <a:off x="221235" y="-205525"/>
            <a:ext cx="433440" cy="433636"/>
          </a:xfrm>
          <a:prstGeom prst="rect">
            <a:avLst/>
          </a:prstGeom>
          <a:noFill/>
        </p:spPr>
        <p:txBody>
          <a:bodyPr vert="horz" wrap="square" lIns="130055" tIns="65028" rIns="130055" bIns="65028" numCol="1" anchor="t" anchorCtr="0" compatLnSpc="1">
            <a:prstTxWarp prst="textNoShape">
              <a:avLst/>
            </a:prstTxWarp>
          </a:bodyPr>
          <a:lstStyle/>
          <a:p>
            <a:endParaRPr lang="en-US"/>
          </a:p>
        </p:txBody>
      </p:sp>
      <p:sp>
        <p:nvSpPr>
          <p:cNvPr id="2052" name="AutoShape 4" descr="mk:@MSITStore:C:\Program%20Files\Revit%20Architecture%202009\Program\HelpArchitectureENU.CHM::/images/BSD/Revit_2009/English/PNG/rvt_vsta_install_selected.png"/>
          <p:cNvSpPr>
            <a:spLocks noChangeAspect="1" noChangeArrowheads="1"/>
          </p:cNvSpPr>
          <p:nvPr/>
        </p:nvSpPr>
        <p:spPr bwMode="auto">
          <a:xfrm>
            <a:off x="361201" y="-205525"/>
            <a:ext cx="433440" cy="433636"/>
          </a:xfrm>
          <a:prstGeom prst="rect">
            <a:avLst/>
          </a:prstGeom>
          <a:noFill/>
        </p:spPr>
        <p:txBody>
          <a:bodyPr vert="horz" wrap="square" lIns="130055" tIns="65028" rIns="130055" bIns="65028"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endParaRPr lang="en-US" dirty="0"/>
          </a:p>
        </p:txBody>
      </p:sp>
      <p:sp>
        <p:nvSpPr>
          <p:cNvPr id="3" name="Content Placeholder 2"/>
          <p:cNvSpPr>
            <a:spLocks noGrp="1"/>
          </p:cNvSpPr>
          <p:nvPr>
            <p:ph idx="1"/>
          </p:nvPr>
        </p:nvSpPr>
        <p:spPr/>
        <p:txBody>
          <a:bodyPr/>
          <a:lstStyle/>
          <a:p>
            <a:r>
              <a:rPr lang="en-US" smtClean="0"/>
              <a:t>Document level macros</a:t>
            </a:r>
          </a:p>
          <a:p>
            <a:pPr lvl="1"/>
            <a:r>
              <a:rPr lang="en-US" smtClean="0"/>
              <a:t>Revit_VSTA_Samples.rvt</a:t>
            </a:r>
          </a:p>
          <a:p>
            <a:pPr lvl="2"/>
            <a:r>
              <a:rPr lang="en-US" smtClean="0"/>
              <a:t>15 C# macros</a:t>
            </a:r>
          </a:p>
          <a:p>
            <a:pPr lvl="2"/>
            <a:r>
              <a:rPr lang="en-US" smtClean="0"/>
              <a:t>15 VB.NET macros</a:t>
            </a:r>
          </a:p>
          <a:p>
            <a:r>
              <a:rPr lang="en-US" smtClean="0"/>
              <a:t>Application level macros</a:t>
            </a:r>
          </a:p>
          <a:p>
            <a:pPr lvl="1"/>
            <a:r>
              <a:rPr lang="en-US" smtClean="0"/>
              <a:t>GetTimeElapsedSinceLastSave</a:t>
            </a:r>
          </a:p>
          <a:p>
            <a:pPr lvl="1"/>
            <a:r>
              <a:rPr lang="en-US" smtClean="0"/>
              <a:t>Rooms</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endParaRPr lang="en-US" dirty="0"/>
          </a:p>
        </p:txBody>
      </p:sp>
      <p:sp>
        <p:nvSpPr>
          <p:cNvPr id="3" name="Content Placeholder 2"/>
          <p:cNvSpPr>
            <a:spLocks noGrp="1"/>
          </p:cNvSpPr>
          <p:nvPr>
            <p:ph idx="1"/>
          </p:nvPr>
        </p:nvSpPr>
        <p:spPr/>
        <p:txBody>
          <a:bodyPr/>
          <a:lstStyle/>
          <a:p>
            <a:r>
              <a:rPr lang="en-US" smtClean="0"/>
              <a:t>Documentation</a:t>
            </a:r>
          </a:p>
          <a:p>
            <a:pPr marL="742858" lvl="2" indent="-342858"/>
            <a:r>
              <a:rPr lang="en-US" sz="2800" smtClean="0"/>
              <a:t>Revit VSTA User Manual.pdf in the SDK</a:t>
            </a:r>
          </a:p>
          <a:p>
            <a:pPr lvl="1"/>
            <a:r>
              <a:rPr lang="en-US" smtClean="0"/>
              <a:t>Revit </a:t>
            </a:r>
            <a:r>
              <a:rPr lang="en-US" dirty="0" smtClean="0"/>
              <a:t>(</a:t>
            </a:r>
            <a:r>
              <a:rPr lang="en-US" sz="3200" dirty="0" smtClean="0"/>
              <a:t>Architecture</a:t>
            </a:r>
            <a:r>
              <a:rPr lang="en-US" dirty="0" smtClean="0"/>
              <a:t>) 2009 </a:t>
            </a:r>
            <a:r>
              <a:rPr lang="en-US" smtClean="0"/>
              <a:t>Help item in help menu</a:t>
            </a:r>
            <a:endParaRPr lang="en-US" dirty="0" smtClean="0"/>
          </a:p>
          <a:p>
            <a:pPr lvl="2"/>
            <a:r>
              <a:rPr lang="en-US" dirty="0" smtClean="0"/>
              <a:t>Creating </a:t>
            </a:r>
            <a:r>
              <a:rPr lang="en-US" sz="2600" dirty="0" smtClean="0"/>
              <a:t>Macros</a:t>
            </a:r>
            <a:r>
              <a:rPr lang="en-US" dirty="0" smtClean="0"/>
              <a:t> with </a:t>
            </a:r>
            <a:r>
              <a:rPr lang="en-US" dirty="0" err="1" smtClean="0"/>
              <a:t>Revit</a:t>
            </a:r>
            <a:r>
              <a:rPr lang="en-US" dirty="0" smtClean="0"/>
              <a:t> VSTA</a:t>
            </a:r>
          </a:p>
          <a:p>
            <a:pPr lvl="3"/>
            <a:r>
              <a:rPr lang="en-US" dirty="0" smtClean="0"/>
              <a:t>Getting Started with Macros </a:t>
            </a:r>
          </a:p>
          <a:p>
            <a:pPr lvl="3"/>
            <a:r>
              <a:rPr lang="en-US" dirty="0" smtClean="0"/>
              <a:t>Using Macro Manager and the </a:t>
            </a:r>
            <a:r>
              <a:rPr lang="en-US" dirty="0" err="1" smtClean="0"/>
              <a:t>Revit</a:t>
            </a:r>
            <a:r>
              <a:rPr lang="en-US" dirty="0" smtClean="0"/>
              <a:t> VSTA IDE </a:t>
            </a:r>
          </a:p>
          <a:p>
            <a:pPr lvl="3"/>
            <a:r>
              <a:rPr lang="en-US" dirty="0" err="1" smtClean="0"/>
              <a:t>Revit</a:t>
            </a:r>
            <a:r>
              <a:rPr lang="en-US" dirty="0" smtClean="0"/>
              <a:t> SDK, API Reference Documentation, VSTA Samples </a:t>
            </a:r>
          </a:p>
          <a:p>
            <a:pPr lvl="3"/>
            <a:r>
              <a:rPr lang="en-US" dirty="0" smtClean="0"/>
              <a:t>Using the </a:t>
            </a:r>
            <a:r>
              <a:rPr lang="en-US" dirty="0" err="1" smtClean="0"/>
              <a:t>Revit</a:t>
            </a:r>
            <a:r>
              <a:rPr lang="en-US" dirty="0" smtClean="0"/>
              <a:t> VSTA Samples from SDK </a:t>
            </a:r>
          </a:p>
          <a:p>
            <a:pPr lvl="3"/>
            <a:r>
              <a:rPr lang="en-US" dirty="0" smtClean="0"/>
              <a:t>Integrating Macros into </a:t>
            </a:r>
            <a:r>
              <a:rPr lang="en-US" dirty="0" err="1" smtClean="0"/>
              <a:t>Revit</a:t>
            </a:r>
            <a:r>
              <a:rPr lang="en-US" dirty="0" smtClean="0"/>
              <a:t> VSTA </a:t>
            </a:r>
          </a:p>
          <a:p>
            <a:pPr lvl="3"/>
            <a:r>
              <a:rPr lang="en-US" dirty="0" err="1" smtClean="0"/>
              <a:t>Revit</a:t>
            </a:r>
            <a:r>
              <a:rPr lang="en-US" dirty="0" smtClean="0"/>
              <a:t> API Differences </a:t>
            </a:r>
          </a:p>
          <a:p>
            <a:pPr lvl="3"/>
            <a:r>
              <a:rPr lang="en-US" dirty="0" smtClean="0"/>
              <a:t>Migrating SDK Samples to </a:t>
            </a:r>
            <a:r>
              <a:rPr lang="en-US" dirty="0" err="1" smtClean="0"/>
              <a:t>Revit</a:t>
            </a:r>
            <a:r>
              <a:rPr lang="en-US" dirty="0" smtClean="0"/>
              <a:t> VSTA </a:t>
            </a:r>
          </a:p>
          <a:p>
            <a:pPr lvl="3"/>
            <a:r>
              <a:rPr lang="en-US" dirty="0" err="1" smtClean="0"/>
              <a:t>Revit</a:t>
            </a:r>
            <a:r>
              <a:rPr lang="en-US" dirty="0" smtClean="0"/>
              <a:t> Macros FAQ </a:t>
            </a:r>
          </a:p>
          <a:p>
            <a:pPr lvl="3"/>
            <a:r>
              <a:rPr lang="en-US" dirty="0" smtClean="0"/>
              <a:t>Related Information about </a:t>
            </a:r>
            <a:r>
              <a:rPr lang="en-US" err="1" smtClean="0"/>
              <a:t>Revit</a:t>
            </a:r>
            <a:r>
              <a:rPr lang="en-US" smtClean="0"/>
              <a:t> Macros</a:t>
            </a:r>
            <a:endParaRPr lang="en-US"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r>
              <a:rPr lang="en-US" dirty="0" smtClean="0"/>
              <a:t> - Commands</a:t>
            </a:r>
            <a:endParaRPr lang="en-US" dirty="0"/>
          </a:p>
        </p:txBody>
      </p:sp>
      <p:sp>
        <p:nvSpPr>
          <p:cNvPr id="3" name="Content Placeholder 2"/>
          <p:cNvSpPr>
            <a:spLocks noGrp="1"/>
          </p:cNvSpPr>
          <p:nvPr>
            <p:ph idx="1"/>
          </p:nvPr>
        </p:nvSpPr>
        <p:spPr/>
        <p:txBody>
          <a:bodyPr/>
          <a:lstStyle/>
          <a:p>
            <a:endParaRPr lang="en-US" dirty="0"/>
          </a:p>
        </p:txBody>
      </p:sp>
      <p:pic>
        <p:nvPicPr>
          <p:cNvPr id="52226" name="Picture 2"/>
          <p:cNvPicPr>
            <a:picLocks noChangeAspect="1" noChangeArrowheads="1"/>
          </p:cNvPicPr>
          <p:nvPr/>
        </p:nvPicPr>
        <p:blipFill>
          <a:blip r:embed="rId2"/>
          <a:srcRect/>
          <a:stretch>
            <a:fillRect/>
          </a:stretch>
        </p:blipFill>
        <p:spPr bwMode="auto">
          <a:xfrm>
            <a:off x="2627332" y="2484452"/>
            <a:ext cx="6667500" cy="2228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r>
              <a:rPr lang="en-US" dirty="0" smtClean="0"/>
              <a:t> – Macro Manager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320602" y="2102677"/>
            <a:ext cx="8635007" cy="74075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r>
              <a:rPr lang="en-US" dirty="0" smtClean="0"/>
              <a:t> - IDE</a:t>
            </a:r>
            <a:endParaRPr lang="en-US" dirty="0"/>
          </a:p>
        </p:txBody>
      </p:sp>
      <p:sp>
        <p:nvSpPr>
          <p:cNvPr id="3" name="Content Placeholder 2"/>
          <p:cNvSpPr>
            <a:spLocks noGrp="1"/>
          </p:cNvSpPr>
          <p:nvPr>
            <p:ph idx="1"/>
          </p:nvPr>
        </p:nvSpPr>
        <p:spPr/>
        <p:txBody>
          <a:bodyPr/>
          <a:lstStyle/>
          <a:p>
            <a:endParaRPr lang="en-US" dirty="0"/>
          </a:p>
        </p:txBody>
      </p:sp>
      <p:pic>
        <p:nvPicPr>
          <p:cNvPr id="3073" name="Picture 1"/>
          <p:cNvPicPr>
            <a:picLocks noChangeAspect="1" noChangeArrowheads="1"/>
          </p:cNvPicPr>
          <p:nvPr/>
        </p:nvPicPr>
        <p:blipFill>
          <a:blip r:embed="rId2"/>
          <a:srcRect/>
          <a:stretch>
            <a:fillRect/>
          </a:stretch>
        </p:blipFill>
        <p:spPr bwMode="auto">
          <a:xfrm>
            <a:off x="1828544" y="1574479"/>
            <a:ext cx="8546928" cy="817552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in </a:t>
            </a:r>
            <a:r>
              <a:rPr lang="en-US" dirty="0" err="1" smtClean="0"/>
              <a:t>Revit</a:t>
            </a:r>
            <a:endParaRPr lang="en-US" dirty="0"/>
          </a:p>
        </p:txBody>
      </p:sp>
      <p:sp>
        <p:nvSpPr>
          <p:cNvPr id="3" name="Content Placeholder 2"/>
          <p:cNvSpPr>
            <a:spLocks noGrp="1"/>
          </p:cNvSpPr>
          <p:nvPr>
            <p:ph idx="1"/>
          </p:nvPr>
        </p:nvSpPr>
        <p:spPr/>
        <p:txBody>
          <a:bodyPr/>
          <a:lstStyle/>
          <a:p>
            <a:r>
              <a:rPr lang="en-US" smtClean="0"/>
              <a:t>Live Demo</a:t>
            </a:r>
          </a:p>
          <a:p>
            <a:pPr lvl="1"/>
            <a:r>
              <a:rPr lang="en-US" smtClean="0"/>
              <a:t>Run a few document level macros provided by the SDK</a:t>
            </a:r>
          </a:p>
          <a:p>
            <a:pPr lvl="1"/>
            <a:r>
              <a:rPr lang="en-US" smtClean="0"/>
              <a:t>Create a document level macro on the fly</a:t>
            </a:r>
          </a:p>
          <a:p>
            <a:pPr lvl="1"/>
            <a:r>
              <a:rPr lang="en-US" smtClean="0"/>
              <a:t>Create an application level macro on the fly</a:t>
            </a:r>
          </a:p>
          <a:p>
            <a:pPr lvl="1"/>
            <a:r>
              <a:rPr lang="en-US" smtClean="0"/>
              <a:t>Merge a SDK VSTA sample into the VSTA IDE on the fly</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43368" y="241236"/>
            <a:ext cx="11843345" cy="837006"/>
          </a:xfrm>
        </p:spPr>
        <p:txBody>
          <a:bodyPr/>
          <a:lstStyle/>
          <a:p>
            <a:pPr eaLnBrk="1" hangingPunct="1"/>
            <a:r>
              <a:rPr lang="en-GB" smtClean="0"/>
              <a:t>Learning More</a:t>
            </a:r>
          </a:p>
        </p:txBody>
      </p:sp>
      <p:sp>
        <p:nvSpPr>
          <p:cNvPr id="1137667" name="Rectangle 3"/>
          <p:cNvSpPr>
            <a:spLocks noGrp="1" noChangeArrowheads="1"/>
          </p:cNvSpPr>
          <p:nvPr>
            <p:ph idx="1"/>
          </p:nvPr>
        </p:nvSpPr>
        <p:spPr>
          <a:xfrm>
            <a:off x="368050" y="1336626"/>
            <a:ext cx="12559844" cy="7473178"/>
          </a:xfrm>
        </p:spPr>
        <p:txBody>
          <a:bodyPr/>
          <a:lstStyle/>
          <a:p>
            <a:pPr eaLnBrk="1" hangingPunct="1">
              <a:buFontTx/>
              <a:buNone/>
              <a:defRPr/>
            </a:pPr>
            <a:r>
              <a:rPr lang="en-GB" smtClean="0"/>
              <a:t>Online Help and SDK Samples</a:t>
            </a:r>
          </a:p>
          <a:p>
            <a:pPr>
              <a:spcBef>
                <a:spcPts val="300"/>
              </a:spcBef>
            </a:pPr>
            <a:r>
              <a:rPr lang="en-GB" smtClean="0"/>
              <a:t>DevTV Introduction to Revit 2008 Programming</a:t>
            </a:r>
          </a:p>
          <a:p>
            <a:pPr lvl="1">
              <a:spcBef>
                <a:spcPts val="300"/>
              </a:spcBef>
            </a:pPr>
            <a:r>
              <a:rPr lang="en-GB" sz="2000" u="sng" smtClean="0">
                <a:hlinkClick r:id="rId3"/>
              </a:rPr>
              <a:t>http://adn.autodesk.com/adn/servlet/item?siteID=4814862&amp;id=10194238&amp;linkID=4901650</a:t>
            </a:r>
            <a:endParaRPr lang="en-GB" sz="2000" smtClean="0"/>
          </a:p>
          <a:p>
            <a:pPr>
              <a:spcBef>
                <a:spcPts val="300"/>
              </a:spcBef>
            </a:pPr>
            <a:r>
              <a:rPr lang="en-GB" smtClean="0"/>
              <a:t>Recording of Revit 2009 Programming Introduction Webcast</a:t>
            </a:r>
          </a:p>
          <a:p>
            <a:pPr lvl="1">
              <a:spcBef>
                <a:spcPts val="300"/>
              </a:spcBef>
            </a:pPr>
            <a:r>
              <a:rPr lang="en-GB" sz="2000" smtClean="0">
                <a:hlinkClick r:id="rId4"/>
              </a:rPr>
              <a:t>http://adn.autodesk.com/adn/servlet/index?siteID=4814862&amp;id=5475217&amp;linkID=4901650</a:t>
            </a:r>
            <a:endParaRPr lang="en-GB" sz="2000" smtClean="0"/>
          </a:p>
          <a:p>
            <a:pPr lvl="1">
              <a:spcBef>
                <a:spcPts val="300"/>
              </a:spcBef>
            </a:pPr>
            <a:r>
              <a:rPr lang="en-GB" sz="2000" smtClean="0">
                <a:hlinkClick r:id="rId5"/>
              </a:rPr>
              <a:t>http://www.adskconsulting.com/adn/cs/api_course_sched.php</a:t>
            </a:r>
            <a:endParaRPr lang="en-GB" sz="2000" smtClean="0"/>
          </a:p>
          <a:p>
            <a:pPr eaLnBrk="1" hangingPunct="1">
              <a:buFontTx/>
              <a:buNone/>
              <a:defRPr/>
            </a:pPr>
            <a:r>
              <a:rPr lang="en-GB" smtClean="0"/>
              <a:t>Discussion Groups</a:t>
            </a:r>
          </a:p>
          <a:p>
            <a:pPr lvl="1" eaLnBrk="1" hangingPunct="1">
              <a:defRPr/>
            </a:pPr>
            <a:r>
              <a:rPr lang="en-GB" sz="2000" noProof="1" smtClean="0">
                <a:hlinkClick r:id="rId6"/>
              </a:rPr>
              <a:t>http://discussion.autodesk.com</a:t>
            </a:r>
            <a:r>
              <a:rPr lang="en-US" sz="2000" noProof="1" smtClean="0"/>
              <a:t> &gt; Revit API</a:t>
            </a:r>
            <a:endParaRPr lang="en-GB" sz="2000" smtClean="0"/>
          </a:p>
          <a:p>
            <a:pPr eaLnBrk="1" hangingPunct="1">
              <a:buFontTx/>
              <a:buNone/>
              <a:defRPr/>
            </a:pPr>
            <a:r>
              <a:rPr lang="en-GB" smtClean="0"/>
              <a:t>API Training Classes</a:t>
            </a:r>
          </a:p>
          <a:p>
            <a:pPr lvl="1">
              <a:defRPr/>
            </a:pPr>
            <a:r>
              <a:rPr lang="en-GB" sz="2000" noProof="1" smtClean="0">
                <a:hlinkClick r:id="rId6"/>
              </a:rPr>
              <a:t>http://</a:t>
            </a:r>
            <a:r>
              <a:rPr lang="en-GB" sz="2000" noProof="1" smtClean="0">
                <a:hlinkClick r:id="rId7"/>
              </a:rPr>
              <a:t>www.autodesk.com/apitraining</a:t>
            </a:r>
            <a:endParaRPr lang="en-GB" sz="2000" noProof="1" smtClean="0"/>
          </a:p>
          <a:p>
            <a:pPr eaLnBrk="1" hangingPunct="1">
              <a:buFontTx/>
              <a:buNone/>
              <a:defRPr/>
            </a:pPr>
            <a:r>
              <a:rPr lang="en-GB" smtClean="0"/>
              <a:t>Autodesk Developer Network</a:t>
            </a:r>
          </a:p>
          <a:p>
            <a:pPr lvl="1">
              <a:defRPr/>
            </a:pPr>
            <a:r>
              <a:rPr lang="en-GB" sz="2000" noProof="1" smtClean="0">
                <a:hlinkClick r:id="rId6"/>
              </a:rPr>
              <a:t>http://</a:t>
            </a:r>
            <a:r>
              <a:rPr lang="en-GB" sz="2000" noProof="1" smtClean="0">
                <a:hlinkClick r:id="rId8"/>
              </a:rPr>
              <a:t>www.autodesk.com/</a:t>
            </a:r>
            <a:r>
              <a:rPr lang="en-US" sz="2000" smtClean="0">
                <a:hlinkClick r:id="rId8"/>
              </a:rPr>
              <a:t>joinadn</a:t>
            </a:r>
            <a:endParaRPr lang="en-US" sz="2000" smtClean="0"/>
          </a:p>
          <a:p>
            <a:pPr marL="0" indent="0">
              <a:lnSpc>
                <a:spcPct val="90000"/>
              </a:lnSpc>
              <a:defRPr/>
            </a:pPr>
            <a:r>
              <a:rPr lang="en-GB" smtClean="0"/>
              <a:t>DevHelp Online for ADN members</a:t>
            </a:r>
          </a:p>
          <a:p>
            <a:pPr lvl="1">
              <a:lnSpc>
                <a:spcPct val="90000"/>
              </a:lnSpc>
              <a:defRPr/>
            </a:pPr>
            <a:r>
              <a:rPr lang="en-GB" sz="2000" noProof="1" smtClean="0">
                <a:hlinkClick r:id="rId9"/>
              </a:rPr>
              <a:t>http://adn.autodesk.com</a:t>
            </a:r>
            <a:endParaRPr lang="en-US" smtClean="0"/>
          </a:p>
          <a:p>
            <a:pPr marL="0" indent="0">
              <a:lnSpc>
                <a:spcPct val="90000"/>
              </a:lnSpc>
              <a:defRPr/>
            </a:pPr>
            <a:r>
              <a:rPr lang="en-US" smtClean="0"/>
              <a:t>The Building Coder, a </a:t>
            </a:r>
            <a:r>
              <a:rPr lang="en-GB" smtClean="0"/>
              <a:t>Revit API Blog</a:t>
            </a:r>
          </a:p>
          <a:p>
            <a:pPr lvl="1">
              <a:lnSpc>
                <a:spcPct val="90000"/>
              </a:lnSpc>
              <a:defRPr/>
            </a:pPr>
            <a:r>
              <a:rPr lang="en-GB" sz="2000" noProof="1" smtClean="0">
                <a:hlinkClick r:id="rId9"/>
              </a:rPr>
              <a:t>http://thebuildingcoder.typepad.com</a:t>
            </a:r>
            <a:endParaRPr lang="en-US" sz="2000" smtClean="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2051132"/>
            <a:ext cx="13003213" cy="846317"/>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0" y="3743909"/>
            <a:ext cx="13003213" cy="1910933"/>
          </a:xfrm>
        </p:spPr>
        <p:txBody>
          <a:bodyPr/>
          <a:lstStyle/>
          <a:p>
            <a:pPr algn="ctr" eaLnBrk="1" hangingPunct="1">
              <a:buFontTx/>
              <a:buNone/>
            </a:pPr>
            <a:r>
              <a:rPr lang="en-GB" sz="3200" smtClean="0"/>
              <a:t>Thank you very much for your interest and attention!</a:t>
            </a:r>
          </a:p>
          <a:p>
            <a:pPr algn="ctr" eaLnBrk="1" hangingPunct="1">
              <a:buFontTx/>
              <a:buNone/>
            </a:pPr>
            <a:r>
              <a:rPr lang="en-GB" sz="3200" smtClean="0"/>
              <a:t>Much success with the Revit API and your application development!</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0" y="0"/>
            <a:ext cx="13003213"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a:stretch>
            <a:fillRect/>
          </a:stretch>
        </p:blipFill>
        <p:spPr bwMode="auto">
          <a:xfrm>
            <a:off x="0" y="3478153"/>
            <a:ext cx="12988240"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3759" y="194232"/>
            <a:ext cx="11269451" cy="1626129"/>
          </a:xfrm>
        </p:spPr>
        <p:txBody>
          <a:bodyPr/>
          <a:lstStyle/>
          <a:p>
            <a:pPr eaLnBrk="1" hangingPunct="1"/>
            <a:r>
              <a:rPr lang="en-GB" smtClean="0"/>
              <a:t>Revit API DLL</a:t>
            </a:r>
          </a:p>
        </p:txBody>
      </p:sp>
      <p:sp>
        <p:nvSpPr>
          <p:cNvPr id="18435" name="Rectangle 3"/>
          <p:cNvSpPr>
            <a:spLocks noGrp="1" noChangeArrowheads="1"/>
          </p:cNvSpPr>
          <p:nvPr>
            <p:ph idx="1"/>
          </p:nvPr>
        </p:nvSpPr>
        <p:spPr>
          <a:xfrm>
            <a:off x="453761" y="2010076"/>
            <a:ext cx="11680317" cy="6759729"/>
          </a:xfrm>
        </p:spPr>
        <p:txBody>
          <a:bodyPr/>
          <a:lstStyle/>
          <a:p>
            <a:pPr marL="487647" lvl="1" indent="-325098"/>
            <a:r>
              <a:rPr lang="en-GB" sz="3100" smtClean="0"/>
              <a:t>.NET API</a:t>
            </a:r>
          </a:p>
          <a:p>
            <a:pPr marL="975292" lvl="2" indent="-325098"/>
            <a:r>
              <a:rPr lang="en-GB" sz="3100" smtClean="0"/>
              <a:t>Microsoft Visual Studio 2005 </a:t>
            </a:r>
          </a:p>
          <a:p>
            <a:pPr marL="975292" lvl="2" indent="-325098"/>
            <a:r>
              <a:rPr lang="en-GB" sz="3100" smtClean="0"/>
              <a:t>Microsoft .NET Framework 2.0</a:t>
            </a:r>
          </a:p>
          <a:p>
            <a:pPr marL="975292" lvl="2" indent="-325098"/>
            <a:r>
              <a:rPr lang="en-GB" sz="3100" smtClean="0"/>
              <a:t>Reference "[Revit Xyz YYYY]\Program\RevitAPI.dll"</a:t>
            </a:r>
          </a:p>
          <a:p>
            <a:pPr marL="975292" lvl="2" indent="-325098"/>
            <a:r>
              <a:rPr lang="en-GB" sz="3100" smtClean="0"/>
              <a:t>Remember 'Copy Local' False</a:t>
            </a:r>
          </a:p>
          <a:p>
            <a:pPr marL="975292" lvl="2" indent="-325098"/>
            <a:r>
              <a:rPr lang="en-GB" sz="3100" smtClean="0"/>
              <a:t>C# or VB.NET, managed C++, any .NET compliant language</a:t>
            </a:r>
          </a:p>
          <a:p>
            <a:pPr marL="487647" lvl="1" indent="-325098"/>
            <a:r>
              <a:rPr lang="en-GB" sz="3100" smtClean="0"/>
              <a:t>Revit Architecture, Structure and MEP flavours</a:t>
            </a:r>
          </a:p>
          <a:p>
            <a:pPr marL="975292" lvl="2" indent="-325098"/>
            <a:r>
              <a:rPr lang="en-GB" sz="3100" smtClean="0"/>
              <a:t>Same API DLL</a:t>
            </a:r>
          </a:p>
          <a:p>
            <a:pPr marL="975292" lvl="2" indent="-325098"/>
            <a:r>
              <a:rPr lang="en-GB" sz="3100" smtClean="0"/>
              <a:t>Certain functionality only in Architecture, MEP or Structure</a:t>
            </a:r>
          </a:p>
        </p:txBody>
      </p:sp>
      <p:sp>
        <p:nvSpPr>
          <p:cNvPr id="18436"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03935" y="194234"/>
            <a:ext cx="11843345" cy="1052674"/>
          </a:xfrm>
        </p:spPr>
        <p:txBody>
          <a:bodyPr/>
          <a:lstStyle/>
          <a:p>
            <a:pPr eaLnBrk="1" hangingPunct="1"/>
            <a:r>
              <a:rPr lang="en-GB" sz="6000" smtClean="0"/>
              <a:t>Next Steps</a:t>
            </a:r>
          </a:p>
        </p:txBody>
      </p:sp>
      <p:sp>
        <p:nvSpPr>
          <p:cNvPr id="104451" name="Rectangle 3"/>
          <p:cNvSpPr>
            <a:spLocks noGrp="1" noChangeArrowheads="1"/>
          </p:cNvSpPr>
          <p:nvPr>
            <p:ph idx="1"/>
          </p:nvPr>
        </p:nvSpPr>
        <p:spPr>
          <a:xfrm>
            <a:off x="443369" y="1531179"/>
            <a:ext cx="11859109" cy="7327125"/>
          </a:xfrm>
        </p:spPr>
        <p:txBody>
          <a:bodyPr/>
          <a:lstStyle/>
          <a:p>
            <a:pPr>
              <a:lnSpc>
                <a:spcPct val="90000"/>
              </a:lnSpc>
            </a:pPr>
            <a:r>
              <a:rPr lang="en-GB" sz="3200" smtClean="0"/>
              <a:t>Database structure, parameters</a:t>
            </a:r>
          </a:p>
          <a:p>
            <a:pPr>
              <a:lnSpc>
                <a:spcPct val="90000"/>
              </a:lnSpc>
            </a:pPr>
            <a:r>
              <a:rPr lang="en-GB" sz="3200" smtClean="0"/>
              <a:t>No way to access to painted face on wall face</a:t>
            </a:r>
          </a:p>
          <a:p>
            <a:pPr>
              <a:lnSpc>
                <a:spcPct val="90000"/>
              </a:lnSpc>
            </a:pPr>
            <a:r>
              <a:rPr lang="en-GB" sz="3200" smtClean="0"/>
              <a:t>Boolean operations in family editor</a:t>
            </a:r>
          </a:p>
          <a:p>
            <a:pPr>
              <a:lnSpc>
                <a:spcPct val="90000"/>
              </a:lnSpc>
            </a:pPr>
            <a:r>
              <a:rPr lang="en-GB" sz="3200" smtClean="0"/>
              <a:t>Example making use of FamilyInstance.AddCoping: CutBeam</a:t>
            </a:r>
          </a:p>
          <a:p>
            <a:pPr>
              <a:lnSpc>
                <a:spcPct val="90000"/>
              </a:lnSpc>
            </a:pPr>
            <a:r>
              <a:rPr lang="en-GB" sz="3200" smtClean="0"/>
              <a:t>Calculate the volumes of the individual layers of a compound wall</a:t>
            </a:r>
          </a:p>
          <a:p>
            <a:pPr>
              <a:lnSpc>
                <a:spcPct val="90000"/>
              </a:lnSpc>
            </a:pPr>
            <a:r>
              <a:rPr lang="en-GB" sz="3200" smtClean="0"/>
              <a:t>Revit Structure API: Link and Rebar Detailing</a:t>
            </a:r>
          </a:p>
          <a:p>
            <a:pPr>
              <a:lnSpc>
                <a:spcPct val="90000"/>
              </a:lnSpc>
            </a:pPr>
            <a:r>
              <a:rPr lang="en-GB" sz="3200" smtClean="0"/>
              <a:t>Create a Steel-Graphics Import-Export skeleton?</a:t>
            </a:r>
          </a:p>
          <a:p>
            <a:pPr>
              <a:lnSpc>
                <a:spcPct val="90000"/>
              </a:lnSpc>
            </a:pPr>
            <a:endParaRPr lang="en-GB" sz="3200" smtClean="0"/>
          </a:p>
          <a:p>
            <a:pPr>
              <a:lnSpc>
                <a:spcPct val="90000"/>
              </a:lnSpc>
            </a:pPr>
            <a:r>
              <a:rPr lang="en-GB" sz="3200" smtClean="0"/>
              <a:t>Load family, create a new type, and insert column and beam </a:t>
            </a:r>
            <a:r>
              <a:rPr lang="en-GB" sz="3200" smtClean="0"/>
              <a:t>instances</a:t>
            </a:r>
          </a:p>
          <a:p>
            <a:pPr>
              <a:lnSpc>
                <a:spcPct val="90000"/>
              </a:lnSpc>
            </a:pPr>
            <a:r>
              <a:rPr lang="en-GB" sz="3200" smtClean="0"/>
              <a:t>Language independent category comparison</a:t>
            </a:r>
          </a:p>
          <a:p>
            <a:pPr>
              <a:lnSpc>
                <a:spcPct val="90000"/>
              </a:lnSpc>
            </a:pPr>
            <a:r>
              <a:rPr lang="en-GB" sz="3200" smtClean="0"/>
              <a:t>Improved filtering for FrameBuilder sample</a:t>
            </a:r>
            <a:endParaRPr lang="en-GB" sz="3200" smtClean="0"/>
          </a:p>
          <a:p>
            <a:pPr>
              <a:lnSpc>
                <a:spcPct val="90000"/>
              </a:lnSpc>
            </a:pPr>
            <a:endParaRPr lang="en-GB" sz="3200" smtClean="0"/>
          </a:p>
        </p:txBody>
      </p:sp>
      <p:sp>
        <p:nvSpPr>
          <p:cNvPr id="5"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smtClean="0">
                <a:solidFill>
                  <a:schemeClr val="accent1"/>
                </a:solidFill>
              </a:rPr>
              <a:t>Verona</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3759" y="194232"/>
            <a:ext cx="11269451" cy="1626129"/>
          </a:xfrm>
        </p:spPr>
        <p:txBody>
          <a:bodyPr/>
          <a:lstStyle/>
          <a:p>
            <a:pPr eaLnBrk="1" hangingPunct="1"/>
            <a:r>
              <a:rPr lang="en-GB" smtClean="0"/>
              <a:t>C# or VB.NET</a:t>
            </a:r>
          </a:p>
        </p:txBody>
      </p:sp>
      <p:sp>
        <p:nvSpPr>
          <p:cNvPr id="19459" name="Rectangle 3"/>
          <p:cNvSpPr>
            <a:spLocks noGrp="1" noChangeArrowheads="1"/>
          </p:cNvSpPr>
          <p:nvPr>
            <p:ph idx="1"/>
          </p:nvPr>
        </p:nvSpPr>
        <p:spPr>
          <a:xfrm>
            <a:off x="453761" y="2010076"/>
            <a:ext cx="11680317" cy="6759729"/>
          </a:xfrm>
        </p:spPr>
        <p:txBody>
          <a:bodyPr/>
          <a:lstStyle/>
          <a:p>
            <a:pPr marL="487647" lvl="1" indent="-325098"/>
            <a:r>
              <a:rPr lang="en-GB" sz="3200" smtClean="0"/>
              <a:t>C# and VB.NET are equivalent</a:t>
            </a:r>
          </a:p>
          <a:p>
            <a:pPr marL="487647" lvl="1" indent="-325098"/>
            <a:r>
              <a:rPr lang="en-GB" sz="3200" smtClean="0"/>
              <a:t>The intermediate language, IL code generated is identical</a:t>
            </a:r>
          </a:p>
          <a:p>
            <a:pPr marL="487647" lvl="1" indent="-325098"/>
            <a:r>
              <a:rPr lang="en-GB" sz="3200" smtClean="0"/>
              <a:t>Automatic translators are available</a:t>
            </a:r>
          </a:p>
          <a:p>
            <a:pPr marL="487647" lvl="1" indent="-325098"/>
            <a:r>
              <a:rPr lang="en-GB" sz="3200" smtClean="0"/>
              <a:t>Google for "c# vb.net translator"</a:t>
            </a:r>
          </a:p>
          <a:p>
            <a:pPr marL="487647" lvl="1" indent="-325098"/>
            <a:r>
              <a:rPr lang="en-US" sz="3200" smtClean="0"/>
              <a:t>Reflector decompiles IL into C#, VB and also managed C++</a:t>
            </a:r>
            <a:endParaRPr lang="en-GB" sz="3200" smtClean="0"/>
          </a:p>
          <a:p>
            <a:pPr marL="487647" lvl="1" indent="-325098"/>
            <a:r>
              <a:rPr lang="en-GB" sz="3200" smtClean="0"/>
              <a:t>Many SDK samples are in C#</a:t>
            </a:r>
          </a:p>
          <a:p>
            <a:pPr marL="487647" lvl="1" indent="-325098"/>
            <a:r>
              <a:rPr lang="en-GB" sz="3200" smtClean="0"/>
              <a:t>Some SDK samples are in VB.NET</a:t>
            </a:r>
          </a:p>
          <a:p>
            <a:pPr marL="487647" lvl="1" indent="-325098"/>
            <a:r>
              <a:rPr lang="en-GB" sz="3200" smtClean="0"/>
              <a:t>Presentation labs are in both C# and VB.NET</a:t>
            </a:r>
          </a:p>
          <a:p>
            <a:pPr marL="487647" lvl="1" indent="-325098"/>
            <a:r>
              <a:rPr lang="en-GB" sz="3200" smtClean="0"/>
              <a:t>Obfuscation</a:t>
            </a:r>
          </a:p>
        </p:txBody>
      </p:sp>
      <p:sp>
        <p:nvSpPr>
          <p:cNvPr id="19460"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AutoShape 9"/>
          <p:cNvSpPr>
            <a:spLocks noChangeArrowheads="1"/>
          </p:cNvSpPr>
          <p:nvPr/>
        </p:nvSpPr>
        <p:spPr bwMode="auto">
          <a:xfrm>
            <a:off x="1176159" y="2902226"/>
            <a:ext cx="10547051" cy="3947753"/>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21506" name="Rectangle 2"/>
          <p:cNvSpPr>
            <a:spLocks noGrp="1" noChangeArrowheads="1"/>
          </p:cNvSpPr>
          <p:nvPr>
            <p:ph type="title"/>
          </p:nvPr>
        </p:nvSpPr>
        <p:spPr>
          <a:xfrm>
            <a:off x="453759" y="194233"/>
            <a:ext cx="11269451" cy="998465"/>
          </a:xfrm>
        </p:spPr>
        <p:txBody>
          <a:bodyPr/>
          <a:lstStyle/>
          <a:p>
            <a:pPr eaLnBrk="1" hangingPunct="1"/>
            <a:r>
              <a:rPr lang="en-GB" smtClean="0"/>
              <a:t>External Command</a:t>
            </a:r>
          </a:p>
        </p:txBody>
      </p:sp>
      <p:sp>
        <p:nvSpPr>
          <p:cNvPr id="851971" name="Rectangle 3"/>
          <p:cNvSpPr>
            <a:spLocks noGrp="1" noChangeArrowheads="1"/>
          </p:cNvSpPr>
          <p:nvPr>
            <p:ph idx="1"/>
          </p:nvPr>
        </p:nvSpPr>
        <p:spPr>
          <a:xfrm>
            <a:off x="443369" y="1531179"/>
            <a:ext cx="11859109" cy="5206506"/>
          </a:xfrm>
        </p:spPr>
        <p:txBody>
          <a:bodyPr/>
          <a:lstStyle/>
          <a:p>
            <a:pPr marL="487647" lvl="1" indent="-325098"/>
            <a:r>
              <a:rPr lang="en-GB" sz="3100" smtClean="0"/>
              <a:t>Implement Autodesk.Revit.IExternalCommand interface</a:t>
            </a:r>
          </a:p>
          <a:p>
            <a:pPr marL="487647" lvl="1" indent="-325098"/>
            <a:r>
              <a:rPr lang="en-GB" sz="3100" smtClean="0"/>
              <a:t>Implement IExternalCommand.Execute method</a:t>
            </a:r>
          </a:p>
          <a:p>
            <a:pPr marL="1462939" lvl="3" indent="-325098">
              <a:buNone/>
            </a:pPr>
            <a:endParaRPr lang="en-GB" b="0" smtClean="0"/>
          </a:p>
          <a:p>
            <a:pPr marL="1462939" lvl="3" indent="-325098">
              <a:spcBef>
                <a:spcPts val="0"/>
              </a:spcBef>
              <a:buNone/>
            </a:pPr>
            <a:r>
              <a:rPr lang="en-GB" sz="2000" b="1" smtClean="0">
                <a:solidFill>
                  <a:schemeClr val="accent1"/>
                </a:solidFill>
                <a:latin typeface="Courier New" pitchFamily="49" charset="0"/>
                <a:cs typeface="Courier New" pitchFamily="49" charset="0"/>
              </a:rPr>
              <a:t>Public Class</a:t>
            </a:r>
            <a:r>
              <a:rPr lang="en-GB" sz="2000" b="1" smtClean="0">
                <a:latin typeface="Courier New" pitchFamily="49" charset="0"/>
                <a:cs typeface="Courier New" pitchFamily="49" charset="0"/>
              </a:rPr>
              <a:t> ApplyParameter _</a:t>
            </a: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Implements</a:t>
            </a:r>
            <a:r>
              <a:rPr lang="en-GB" sz="2000" b="1" smtClean="0">
                <a:latin typeface="Courier New" pitchFamily="49" charset="0"/>
                <a:cs typeface="Courier New" pitchFamily="49" charset="0"/>
              </a:rPr>
              <a:t> Autodesk.Revit.</a:t>
            </a:r>
            <a:r>
              <a:rPr lang="en-GB" sz="2000" b="1" smtClean="0">
                <a:solidFill>
                  <a:srgbClr val="FF0000"/>
                </a:solidFill>
                <a:latin typeface="Courier New" pitchFamily="49" charset="0"/>
                <a:cs typeface="Courier New" pitchFamily="49" charset="0"/>
              </a:rPr>
              <a:t>IExternalCommand</a:t>
            </a:r>
          </a:p>
          <a:p>
            <a:pPr marL="1462939" lvl="3" indent="-325098">
              <a:spcBef>
                <a:spcPts val="0"/>
              </a:spcBef>
              <a:buNone/>
            </a:pPr>
            <a:endParaRPr lang="en-GB" sz="2000" b="1" smtClean="0">
              <a:solidFill>
                <a:srgbClr val="FFCC00"/>
              </a:solidFill>
              <a:latin typeface="Courier New" pitchFamily="49" charset="0"/>
              <a:cs typeface="Courier New" pitchFamily="49" charset="0"/>
            </a:endParaRP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Public</a:t>
            </a: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Function</a:t>
            </a:r>
            <a:r>
              <a:rPr lang="en-GB" sz="2000" b="1" smtClean="0">
                <a:latin typeface="Courier New" pitchFamily="49" charset="0"/>
                <a:cs typeface="Courier New" pitchFamily="49" charset="0"/>
              </a:rPr>
              <a:t> Execute( _</a:t>
            </a: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ByVal</a:t>
            </a:r>
            <a:r>
              <a:rPr lang="en-GB" sz="2000" b="1" smtClean="0">
                <a:latin typeface="Courier New" pitchFamily="49" charset="0"/>
                <a:cs typeface="Courier New" pitchFamily="49" charset="0"/>
              </a:rPr>
              <a:t> commandData </a:t>
            </a:r>
            <a:r>
              <a:rPr lang="en-GB" sz="2000" b="1" smtClean="0">
                <a:solidFill>
                  <a:schemeClr val="accent1"/>
                </a:solidFill>
                <a:latin typeface="Courier New" pitchFamily="49" charset="0"/>
                <a:cs typeface="Courier New" pitchFamily="49" charset="0"/>
              </a:rPr>
              <a:t>As</a:t>
            </a:r>
            <a:r>
              <a:rPr lang="en-GB" sz="2000" b="1" smtClean="0">
                <a:latin typeface="Courier New" pitchFamily="49" charset="0"/>
                <a:cs typeface="Courier New" pitchFamily="49" charset="0"/>
              </a:rPr>
              <a:t> Autodesk.Revit.</a:t>
            </a:r>
            <a:r>
              <a:rPr lang="en-GB" sz="2000" b="1" smtClean="0">
                <a:solidFill>
                  <a:srgbClr val="FF0000"/>
                </a:solidFill>
                <a:latin typeface="Courier New" pitchFamily="49" charset="0"/>
                <a:cs typeface="Courier New" pitchFamily="49" charset="0"/>
              </a:rPr>
              <a:t>ExternalCommandData</a:t>
            </a:r>
            <a:r>
              <a:rPr lang="en-GB" sz="2000" b="1" smtClean="0">
                <a:latin typeface="Courier New" pitchFamily="49" charset="0"/>
                <a:cs typeface="Courier New" pitchFamily="49" charset="0"/>
              </a:rPr>
              <a:t>, _</a:t>
            </a: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ByRef</a:t>
            </a:r>
            <a:r>
              <a:rPr lang="en-GB" sz="2000" b="1" smtClean="0">
                <a:latin typeface="Courier New" pitchFamily="49" charset="0"/>
                <a:cs typeface="Courier New" pitchFamily="49" charset="0"/>
              </a:rPr>
              <a:t> message </a:t>
            </a:r>
            <a:r>
              <a:rPr lang="en-GB" sz="2000" b="1" smtClean="0">
                <a:solidFill>
                  <a:schemeClr val="accent1"/>
                </a:solidFill>
                <a:latin typeface="Courier New" pitchFamily="49" charset="0"/>
                <a:cs typeface="Courier New" pitchFamily="49" charset="0"/>
              </a:rPr>
              <a:t>As String</a:t>
            </a:r>
            <a:r>
              <a:rPr lang="en-GB" sz="2000" b="1" smtClean="0">
                <a:latin typeface="Courier New" pitchFamily="49" charset="0"/>
                <a:cs typeface="Courier New" pitchFamily="49" charset="0"/>
              </a:rPr>
              <a:t>, _</a:t>
            </a: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ByVal</a:t>
            </a:r>
            <a:r>
              <a:rPr lang="en-GB" sz="2000" b="1" smtClean="0">
                <a:latin typeface="Courier New" pitchFamily="49" charset="0"/>
                <a:cs typeface="Courier New" pitchFamily="49" charset="0"/>
              </a:rPr>
              <a:t> elements </a:t>
            </a:r>
            <a:r>
              <a:rPr lang="en-GB" sz="2000" b="1" smtClean="0">
                <a:solidFill>
                  <a:schemeClr val="accent1"/>
                </a:solidFill>
                <a:latin typeface="Courier New" pitchFamily="49" charset="0"/>
                <a:cs typeface="Courier New" pitchFamily="49" charset="0"/>
              </a:rPr>
              <a:t>As</a:t>
            </a:r>
            <a:r>
              <a:rPr lang="en-GB" sz="2000" b="1" smtClean="0">
                <a:latin typeface="Courier New" pitchFamily="49" charset="0"/>
                <a:cs typeface="Courier New" pitchFamily="49" charset="0"/>
              </a:rPr>
              <a:t> Autodesk.Revit.</a:t>
            </a:r>
            <a:r>
              <a:rPr lang="en-GB" sz="2000" b="1" smtClean="0">
                <a:solidFill>
                  <a:srgbClr val="FF0000"/>
                </a:solidFill>
                <a:latin typeface="Courier New" pitchFamily="49" charset="0"/>
                <a:cs typeface="Courier New" pitchFamily="49" charset="0"/>
              </a:rPr>
              <a:t>ElementSet</a:t>
            </a:r>
            <a:r>
              <a:rPr lang="en-GB" sz="2000" b="1" smtClean="0">
                <a:latin typeface="Courier New" pitchFamily="49" charset="0"/>
                <a:cs typeface="Courier New" pitchFamily="49" charset="0"/>
              </a:rPr>
              <a:t>) _</a:t>
            </a:r>
          </a:p>
          <a:p>
            <a:pPr marL="1462939" lvl="3" indent="-325098">
              <a:spcBef>
                <a:spcPts val="0"/>
              </a:spcBef>
              <a:buNone/>
            </a:pPr>
            <a:endParaRPr lang="en-GB" sz="2000" b="1" smtClean="0">
              <a:latin typeface="Courier New" pitchFamily="49" charset="0"/>
              <a:cs typeface="Courier New" pitchFamily="49" charset="0"/>
            </a:endParaRP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As </a:t>
            </a:r>
            <a:r>
              <a:rPr lang="en-GB" sz="2000" b="1" smtClean="0">
                <a:latin typeface="Courier New" pitchFamily="49" charset="0"/>
                <a:cs typeface="Courier New" pitchFamily="49" charset="0"/>
              </a:rPr>
              <a:t>Autodesk.Revit.</a:t>
            </a:r>
            <a:r>
              <a:rPr lang="en-GB" sz="2000" b="1" smtClean="0">
                <a:solidFill>
                  <a:srgbClr val="FF0000"/>
                </a:solidFill>
                <a:latin typeface="Courier New" pitchFamily="49" charset="0"/>
                <a:cs typeface="Courier New" pitchFamily="49" charset="0"/>
              </a:rPr>
              <a:t>IExternalCommand.Result</a:t>
            </a:r>
            <a:r>
              <a:rPr lang="en-GB" sz="2000" b="1" smtClean="0">
                <a:latin typeface="Courier New" pitchFamily="49" charset="0"/>
                <a:cs typeface="Courier New" pitchFamily="49" charset="0"/>
              </a:rPr>
              <a:t> _</a:t>
            </a:r>
          </a:p>
          <a:p>
            <a:pPr marL="1462939" lvl="3" indent="-325098">
              <a:spcBef>
                <a:spcPts val="0"/>
              </a:spcBef>
              <a:buNone/>
            </a:pPr>
            <a:r>
              <a:rPr lang="en-GB" sz="2000" b="1" smtClean="0">
                <a:latin typeface="Courier New" pitchFamily="49" charset="0"/>
                <a:cs typeface="Courier New" pitchFamily="49" charset="0"/>
              </a:rPr>
              <a:t>     </a:t>
            </a:r>
            <a:r>
              <a:rPr lang="en-GB" sz="2000" b="1" smtClean="0">
                <a:solidFill>
                  <a:schemeClr val="accent1"/>
                </a:solidFill>
                <a:latin typeface="Courier New" pitchFamily="49" charset="0"/>
                <a:cs typeface="Courier New" pitchFamily="49" charset="0"/>
              </a:rPr>
              <a:t>Implements</a:t>
            </a:r>
            <a:r>
              <a:rPr lang="en-GB" sz="2000" b="1" smtClean="0">
                <a:latin typeface="Courier New" pitchFamily="49" charset="0"/>
                <a:cs typeface="Courier New" pitchFamily="49" charset="0"/>
              </a:rPr>
              <a:t> Autodesk.Revit.IExternalCommand.Execute</a:t>
            </a:r>
          </a:p>
          <a:p>
            <a:pPr marL="1462939" lvl="3" indent="-325098">
              <a:spcBef>
                <a:spcPts val="0"/>
              </a:spcBef>
              <a:buNone/>
            </a:pPr>
            <a:r>
              <a:rPr lang="en-GB" sz="2000" b="1" smtClean="0">
                <a:latin typeface="Courier New" pitchFamily="49" charset="0"/>
                <a:cs typeface="Courier New" pitchFamily="49" charset="0"/>
              </a:rPr>
              <a:t>'...</a:t>
            </a:r>
          </a:p>
        </p:txBody>
      </p:sp>
      <p:sp>
        <p:nvSpPr>
          <p:cNvPr id="21508" name="Text Box 5"/>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21510" name="Text Box 10"/>
          <p:cNvSpPr txBox="1">
            <a:spLocks noChangeArrowheads="1"/>
          </p:cNvSpPr>
          <p:nvPr/>
        </p:nvSpPr>
        <p:spPr bwMode="auto">
          <a:xfrm>
            <a:off x="9914951" y="7104324"/>
            <a:ext cx="1176604" cy="353943"/>
          </a:xfrm>
          <a:prstGeom prst="rect">
            <a:avLst/>
          </a:prstGeom>
          <a:noFill/>
          <a:ln w="9525" algn="ctr">
            <a:noFill/>
            <a:miter lim="800000"/>
            <a:headEnd/>
            <a:tailEnd/>
          </a:ln>
        </p:spPr>
        <p:txBody>
          <a:bodyPr wrap="none" lIns="0" tIns="0" rIns="0" bIns="0">
            <a:spAutoFit/>
          </a:bodyPr>
          <a:lstStyle/>
          <a:p>
            <a:r>
              <a:rPr lang="en-US" sz="2300"/>
              <a:t>In VB.NET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19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19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197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197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19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19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197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197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19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AutoShape 5"/>
          <p:cNvSpPr>
            <a:spLocks noChangeArrowheads="1"/>
          </p:cNvSpPr>
          <p:nvPr/>
        </p:nvSpPr>
        <p:spPr bwMode="auto">
          <a:xfrm>
            <a:off x="699247" y="1358154"/>
            <a:ext cx="10354235" cy="6261846"/>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22530" name="Rectangle 2"/>
          <p:cNvSpPr>
            <a:spLocks noGrp="1" noChangeArrowheads="1"/>
          </p:cNvSpPr>
          <p:nvPr>
            <p:ph type="title"/>
          </p:nvPr>
        </p:nvSpPr>
        <p:spPr/>
        <p:txBody>
          <a:bodyPr/>
          <a:lstStyle/>
          <a:p>
            <a:pPr eaLnBrk="1" hangingPunct="1"/>
            <a:r>
              <a:rPr lang="en-GB" smtClean="0"/>
              <a:t>Command Return Values</a:t>
            </a:r>
          </a:p>
        </p:txBody>
      </p:sp>
      <p:sp>
        <p:nvSpPr>
          <p:cNvPr id="22531" name="Rectangle 3"/>
          <p:cNvSpPr>
            <a:spLocks noGrp="1" noChangeArrowheads="1"/>
          </p:cNvSpPr>
          <p:nvPr>
            <p:ph idx="1"/>
          </p:nvPr>
        </p:nvSpPr>
        <p:spPr/>
        <p:txBody>
          <a:bodyPr/>
          <a:lstStyle/>
          <a:p>
            <a:pPr lvl="3" eaLnBrk="1" hangingPunct="1">
              <a:spcBef>
                <a:spcPts val="0"/>
              </a:spcBef>
              <a:buFont typeface="Wingdings" pitchFamily="2" charset="2"/>
              <a:buNone/>
            </a:pPr>
            <a:r>
              <a:rPr lang="en-GB" sz="2000" b="1" smtClean="0">
                <a:solidFill>
                  <a:srgbClr val="00AADD"/>
                </a:solidFill>
                <a:latin typeface="Courier New" pitchFamily="49" charset="0"/>
                <a:cs typeface="Courier New" pitchFamily="49" charset="0"/>
              </a:rPr>
              <a:t>public class</a:t>
            </a:r>
            <a:r>
              <a:rPr lang="en-GB" sz="2000" b="1" smtClean="0">
                <a:latin typeface="Courier New" pitchFamily="49" charset="0"/>
                <a:cs typeface="Courier New" pitchFamily="49" charset="0"/>
              </a:rPr>
              <a:t> Command : IExternalCommand</a:t>
            </a:r>
          </a:p>
          <a:p>
            <a:pPr lvl="3" eaLnBrk="1" hangingPunct="1">
              <a:spcBef>
                <a:spcPts val="0"/>
              </a:spcBef>
              <a:buFont typeface="Wingdings" pitchFamily="2" charset="2"/>
              <a:buNone/>
            </a:pPr>
            <a:r>
              <a:rPr lang="en-GB" sz="2000" b="1" smtClean="0">
                <a:latin typeface="Courier New" pitchFamily="49" charset="0"/>
                <a:cs typeface="Courier New" pitchFamily="49" charset="0"/>
              </a:rPr>
              <a:t>{</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public</a:t>
            </a:r>
            <a:r>
              <a:rPr lang="en-GB" sz="2000" b="1" smtClean="0">
                <a:latin typeface="Courier New" pitchFamily="49" charset="0"/>
                <a:cs typeface="Courier New" pitchFamily="49" charset="0"/>
              </a:rPr>
              <a:t> </a:t>
            </a:r>
            <a:r>
              <a:rPr lang="en-GB" sz="2000" b="1" smtClean="0">
                <a:solidFill>
                  <a:schemeClr val="folHlink"/>
                </a:solidFill>
                <a:latin typeface="Courier New" pitchFamily="49" charset="0"/>
                <a:cs typeface="Courier New" pitchFamily="49" charset="0"/>
              </a:rPr>
              <a:t>IExternalCommand.Result</a:t>
            </a:r>
            <a:r>
              <a:rPr lang="en-GB" sz="2000" b="1" smtClean="0">
                <a:latin typeface="Courier New" pitchFamily="49" charset="0"/>
                <a:cs typeface="Courier New" pitchFamily="49" charset="0"/>
              </a:rPr>
              <a:t> </a:t>
            </a:r>
            <a:r>
              <a:rPr lang="en-GB" sz="2000" b="1" smtClean="0">
                <a:solidFill>
                  <a:schemeClr val="folHlink"/>
                </a:solidFill>
                <a:latin typeface="Courier New" pitchFamily="49" charset="0"/>
                <a:cs typeface="Courier New" pitchFamily="49" charset="0"/>
              </a:rPr>
              <a:t>Execute</a:t>
            </a:r>
            <a:r>
              <a:rPr lang="en-GB" sz="2000" b="1" smtClean="0">
                <a:latin typeface="Courier New" pitchFamily="49" charset="0"/>
                <a:cs typeface="Courier New" pitchFamily="49" charset="0"/>
              </a:rPr>
              <a:t>(</a:t>
            </a:r>
          </a:p>
          <a:p>
            <a:pPr lvl="3" eaLnBrk="1" hangingPunct="1">
              <a:spcBef>
                <a:spcPts val="0"/>
              </a:spcBef>
              <a:buFont typeface="Wingdings" pitchFamily="2" charset="2"/>
              <a:buNone/>
            </a:pPr>
            <a:r>
              <a:rPr lang="en-GB" sz="2000" b="1" smtClean="0">
                <a:latin typeface="Courier New" pitchFamily="49" charset="0"/>
                <a:cs typeface="Courier New" pitchFamily="49" charset="0"/>
              </a:rPr>
              <a:t>    ExternalCommandData commandData,</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ref string</a:t>
            </a:r>
            <a:r>
              <a:rPr lang="en-GB" sz="2000" b="1" smtClean="0">
                <a:latin typeface="Courier New" pitchFamily="49" charset="0"/>
                <a:cs typeface="Courier New" pitchFamily="49" charset="0"/>
              </a:rPr>
              <a:t> message, </a:t>
            </a:r>
          </a:p>
          <a:p>
            <a:pPr lvl="3" eaLnBrk="1" hangingPunct="1">
              <a:spcBef>
                <a:spcPts val="0"/>
              </a:spcBef>
              <a:buFont typeface="Wingdings" pitchFamily="2" charset="2"/>
              <a:buNone/>
            </a:pPr>
            <a:r>
              <a:rPr lang="en-GB" sz="2000" b="1" smtClean="0">
                <a:latin typeface="Courier New" pitchFamily="49" charset="0"/>
                <a:cs typeface="Courier New" pitchFamily="49" charset="0"/>
              </a:rPr>
              <a:t>    ElementSet elements )</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try</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p>
          <a:p>
            <a:pPr lvl="3" eaLnBrk="1" hangingPunct="1">
              <a:spcBef>
                <a:spcPts val="0"/>
              </a:spcBef>
              <a:buFont typeface="Wingdings" pitchFamily="2" charset="2"/>
              <a:buNone/>
            </a:pPr>
            <a:r>
              <a:rPr lang="en-GB" sz="2000" b="1" smtClean="0">
                <a:latin typeface="Courier New" pitchFamily="49" charset="0"/>
                <a:cs typeface="Courier New" pitchFamily="49" charset="0"/>
              </a:rPr>
              <a:t>      // . . .</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catch</a:t>
            </a:r>
            <a:r>
              <a:rPr lang="en-GB" sz="2000" b="1" smtClean="0">
                <a:latin typeface="Courier New" pitchFamily="49" charset="0"/>
                <a:cs typeface="Courier New" pitchFamily="49" charset="0"/>
              </a:rPr>
              <a:t>( Exception ex )</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p>
          <a:p>
            <a:pPr lvl="3" eaLnBrk="1" hangingPunct="1">
              <a:spcBef>
                <a:spcPts val="0"/>
              </a:spcBef>
              <a:buFont typeface="Wingdings" pitchFamily="2" charset="2"/>
              <a:buNone/>
            </a:pPr>
            <a:r>
              <a:rPr lang="en-GB" sz="2000" b="1" smtClean="0">
                <a:latin typeface="Courier New" pitchFamily="49" charset="0"/>
                <a:cs typeface="Courier New" pitchFamily="49" charset="0"/>
              </a:rPr>
              <a:t>      message = ex.ToString();</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return</a:t>
            </a:r>
            <a:r>
              <a:rPr lang="en-GB" sz="2000" b="1" smtClean="0">
                <a:latin typeface="Courier New" pitchFamily="49" charset="0"/>
                <a:cs typeface="Courier New" pitchFamily="49" charset="0"/>
              </a:rPr>
              <a:t> </a:t>
            </a:r>
            <a:r>
              <a:rPr lang="en-GB" sz="2000" b="1" smtClean="0">
                <a:solidFill>
                  <a:schemeClr val="folHlink"/>
                </a:solidFill>
                <a:latin typeface="Courier New" pitchFamily="49" charset="0"/>
                <a:cs typeface="Courier New" pitchFamily="49" charset="0"/>
              </a:rPr>
              <a:t>IExternalCommand.Result.Failed</a:t>
            </a:r>
            <a:r>
              <a:rPr lang="en-GB" sz="2000" b="1" smtClean="0">
                <a:latin typeface="Courier New" pitchFamily="49" charset="0"/>
                <a:cs typeface="Courier New" pitchFamily="49" charset="0"/>
              </a:rPr>
              <a:t>;</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return</a:t>
            </a:r>
            <a:r>
              <a:rPr lang="en-GB" sz="2000" b="1" smtClean="0">
                <a:latin typeface="Courier New" pitchFamily="49" charset="0"/>
                <a:cs typeface="Courier New" pitchFamily="49" charset="0"/>
              </a:rPr>
              <a:t> </a:t>
            </a:r>
            <a:r>
              <a:rPr lang="en-GB" sz="2000" b="1" smtClean="0">
                <a:solidFill>
                  <a:schemeClr val="folHlink"/>
                </a:solidFill>
                <a:latin typeface="Courier New" pitchFamily="49" charset="0"/>
                <a:cs typeface="Courier New" pitchFamily="49" charset="0"/>
              </a:rPr>
              <a:t>IExternalCommand.Result.Succeeded</a:t>
            </a:r>
            <a:r>
              <a:rPr lang="en-GB" sz="2000" b="1" smtClean="0">
                <a:latin typeface="Courier New" pitchFamily="49" charset="0"/>
                <a:cs typeface="Courier New" pitchFamily="49" charset="0"/>
              </a:rPr>
              <a:t>;</a:t>
            </a:r>
          </a:p>
          <a:p>
            <a:pPr lvl="3" eaLnBrk="1" hangingPunct="1">
              <a:spcBef>
                <a:spcPts val="0"/>
              </a:spcBef>
              <a:buFont typeface="Wingdings" pitchFamily="2" charset="2"/>
              <a:buNone/>
            </a:pPr>
            <a:r>
              <a:rPr lang="en-GB" sz="2000" b="1" smtClean="0">
                <a:latin typeface="Courier New" pitchFamily="49" charset="0"/>
                <a:cs typeface="Courier New" pitchFamily="49" charset="0"/>
              </a:rPr>
              <a:t>  }</a:t>
            </a:r>
          </a:p>
          <a:p>
            <a:pPr lvl="3" eaLnBrk="1" hangingPunct="1">
              <a:spcBef>
                <a:spcPts val="0"/>
              </a:spcBef>
              <a:buFont typeface="Wingdings" pitchFamily="2" charset="2"/>
              <a:buNone/>
            </a:pPr>
            <a:r>
              <a:rPr lang="en-GB" sz="2000" b="1" smtClean="0">
                <a:latin typeface="Courier New" pitchFamily="49" charset="0"/>
                <a:cs typeface="Courier New" pitchFamily="49" charset="0"/>
              </a:rPr>
              <a:t>}</a:t>
            </a:r>
            <a:endParaRPr lang="en-GB" sz="1000" b="1" smtClean="0">
              <a:latin typeface="Courier New" pitchFamily="49" charset="0"/>
              <a:cs typeface="Courier New" pitchFamily="49" charset="0"/>
            </a:endParaRPr>
          </a:p>
        </p:txBody>
      </p:sp>
      <p:sp>
        <p:nvSpPr>
          <p:cNvPr id="22532"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22534" name="Text Box 6"/>
          <p:cNvSpPr txBox="1">
            <a:spLocks noChangeArrowheads="1"/>
          </p:cNvSpPr>
          <p:nvPr/>
        </p:nvSpPr>
        <p:spPr bwMode="auto">
          <a:xfrm>
            <a:off x="9412415" y="7853617"/>
            <a:ext cx="601127" cy="353943"/>
          </a:xfrm>
          <a:prstGeom prst="rect">
            <a:avLst/>
          </a:prstGeom>
          <a:noFill/>
          <a:ln w="9525" algn="ctr">
            <a:noFill/>
            <a:miter lim="800000"/>
            <a:headEnd/>
            <a:tailEnd/>
          </a:ln>
        </p:spPr>
        <p:txBody>
          <a:bodyPr wrap="none" lIns="0" tIns="0" rIns="0" bIns="0">
            <a:spAutoFit/>
          </a:bodyPr>
          <a:lstStyle/>
          <a:p>
            <a:r>
              <a:rPr lang="en-US" sz="2300"/>
              <a:t>In C#</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3759" y="194232"/>
            <a:ext cx="11269451" cy="932203"/>
          </a:xfrm>
        </p:spPr>
        <p:txBody>
          <a:bodyPr/>
          <a:lstStyle/>
          <a:p>
            <a:pPr eaLnBrk="1" hangingPunct="1"/>
            <a:r>
              <a:rPr lang="en-GB" smtClean="0"/>
              <a:t>Modify Revit.ini for EC</a:t>
            </a:r>
          </a:p>
        </p:txBody>
      </p:sp>
      <p:sp>
        <p:nvSpPr>
          <p:cNvPr id="25603" name="Rectangle 3"/>
          <p:cNvSpPr>
            <a:spLocks noGrp="1" noChangeArrowheads="1"/>
          </p:cNvSpPr>
          <p:nvPr>
            <p:ph idx="1"/>
          </p:nvPr>
        </p:nvSpPr>
        <p:spPr>
          <a:xfrm>
            <a:off x="453759" y="1311965"/>
            <a:ext cx="12549454" cy="6067403"/>
          </a:xfrm>
        </p:spPr>
        <p:txBody>
          <a:bodyPr/>
          <a:lstStyle/>
          <a:p>
            <a:pPr marL="3175" lvl="4" indent="0">
              <a:spcBef>
                <a:spcPts val="0"/>
              </a:spcBef>
            </a:pPr>
            <a:r>
              <a:rPr lang="en-GB" sz="1800" smtClean="0">
                <a:solidFill>
                  <a:schemeClr val="folHlink"/>
                </a:solidFill>
              </a:rPr>
              <a:t>[ExternalCommands]</a:t>
            </a:r>
          </a:p>
          <a:p>
            <a:pPr marL="3175" lvl="4" indent="0">
              <a:spcBef>
                <a:spcPts val="0"/>
              </a:spcBef>
            </a:pPr>
            <a:r>
              <a:rPr lang="en-GB" sz="1800" smtClean="0"/>
              <a:t>ECCount = 3</a:t>
            </a:r>
          </a:p>
          <a:p>
            <a:pPr marL="3175" lvl="4" indent="0">
              <a:spcBef>
                <a:spcPts val="0"/>
              </a:spcBef>
            </a:pPr>
            <a:endParaRPr lang="en-GB" sz="1800" smtClean="0"/>
          </a:p>
          <a:p>
            <a:pPr marL="3175" lvl="4" indent="0">
              <a:spcBef>
                <a:spcPts val="0"/>
              </a:spcBef>
            </a:pPr>
            <a:r>
              <a:rPr lang="en-GB" sz="1800" smtClean="0"/>
              <a:t>ECName1 = ApplyParameter</a:t>
            </a:r>
          </a:p>
          <a:p>
            <a:pPr marL="3175" lvl="4" indent="0">
              <a:spcBef>
                <a:spcPts val="0"/>
              </a:spcBef>
            </a:pPr>
            <a:r>
              <a:rPr lang="en-GB" sz="1800" smtClean="0"/>
              <a:t>ECClassName1 = Revit.SDK.Samples.FireRating.VB.NET.ApplyParameter</a:t>
            </a:r>
          </a:p>
          <a:p>
            <a:pPr marL="3175" lvl="4" indent="0">
              <a:spcBef>
                <a:spcPts val="0"/>
              </a:spcBef>
            </a:pPr>
            <a:r>
              <a:rPr lang="en-GB" sz="1800" smtClean="0"/>
              <a:t>ECAssembly1 = FireRating.dll</a:t>
            </a:r>
          </a:p>
          <a:p>
            <a:pPr marL="3175" lvl="4" indent="0">
              <a:spcBef>
                <a:spcPts val="0"/>
              </a:spcBef>
            </a:pPr>
            <a:r>
              <a:rPr lang="en-GB" sz="1800" smtClean="0"/>
              <a:t>ECDescription1 = Add a new shared parameter to revit and apply it to all doors</a:t>
            </a:r>
          </a:p>
          <a:p>
            <a:pPr marL="3175" lvl="4" indent="0">
              <a:spcBef>
                <a:spcPts val="0"/>
              </a:spcBef>
            </a:pPr>
            <a:endParaRPr lang="en-GB" sz="1800" smtClean="0"/>
          </a:p>
          <a:p>
            <a:pPr marL="3175" lvl="4" indent="0">
              <a:spcBef>
                <a:spcPts val="0"/>
              </a:spcBef>
            </a:pPr>
            <a:r>
              <a:rPr lang="en-GB" sz="1800" smtClean="0"/>
              <a:t>ECName2 = ExportFireRating</a:t>
            </a:r>
          </a:p>
          <a:p>
            <a:pPr marL="3175" lvl="4" indent="0">
              <a:spcBef>
                <a:spcPts val="0"/>
              </a:spcBef>
            </a:pPr>
            <a:r>
              <a:rPr lang="en-GB" sz="1800" smtClean="0"/>
              <a:t>ECClassName2 = Revit.SDK.Samples.FireRating.VB.NET.ExportFireRating</a:t>
            </a:r>
          </a:p>
          <a:p>
            <a:pPr marL="3175" lvl="4" indent="0">
              <a:spcBef>
                <a:spcPts val="0"/>
              </a:spcBef>
            </a:pPr>
            <a:r>
              <a:rPr lang="en-GB" sz="1800" smtClean="0"/>
              <a:t>ECAssembly2 = FireRating.dll</a:t>
            </a:r>
          </a:p>
          <a:p>
            <a:pPr marL="3175" lvl="4" indent="0">
              <a:spcBef>
                <a:spcPts val="0"/>
              </a:spcBef>
            </a:pPr>
            <a:r>
              <a:rPr lang="en-GB" sz="1800" smtClean="0"/>
              <a:t>ECDescription2 = Export fire rating values to an Excel file</a:t>
            </a:r>
          </a:p>
          <a:p>
            <a:pPr marL="3175" lvl="4" indent="0">
              <a:spcBef>
                <a:spcPts val="0"/>
              </a:spcBef>
            </a:pPr>
            <a:endParaRPr lang="en-GB" sz="1800" smtClean="0"/>
          </a:p>
          <a:p>
            <a:pPr marL="3175" lvl="4" indent="0">
              <a:spcBef>
                <a:spcPts val="0"/>
              </a:spcBef>
            </a:pPr>
            <a:r>
              <a:rPr lang="en-GB" sz="1800" smtClean="0"/>
              <a:t>ECName3 = ImportFireRating</a:t>
            </a:r>
          </a:p>
          <a:p>
            <a:pPr marL="3175" lvl="4" indent="0">
              <a:spcBef>
                <a:spcPts val="0"/>
              </a:spcBef>
            </a:pPr>
            <a:r>
              <a:rPr lang="en-GB" sz="1800" smtClean="0"/>
              <a:t>ECClassName3 = Revit.SDK.Samples.FireRating.VB.NET.ImportFireRating</a:t>
            </a:r>
          </a:p>
          <a:p>
            <a:pPr marL="3175" lvl="4" indent="0">
              <a:spcBef>
                <a:spcPts val="0"/>
              </a:spcBef>
            </a:pPr>
            <a:r>
              <a:rPr lang="en-GB" sz="1800" smtClean="0"/>
              <a:t>ECAssembly3 = FireRating.dll</a:t>
            </a:r>
          </a:p>
          <a:p>
            <a:pPr marL="3175" lvl="4" indent="0">
              <a:spcBef>
                <a:spcPts val="0"/>
              </a:spcBef>
            </a:pPr>
            <a:r>
              <a:rPr lang="en-GB" sz="1800" smtClean="0"/>
              <a:t>ECDescription3 = Import fire rating values from the Excel file and apply them to doors</a:t>
            </a:r>
          </a:p>
        </p:txBody>
      </p:sp>
      <p:sp>
        <p:nvSpPr>
          <p:cNvPr id="25604" name="Text Box 5"/>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751510" y="2727159"/>
            <a:ext cx="10547051" cy="5309936"/>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23554" name="Rectangle 2"/>
          <p:cNvSpPr>
            <a:spLocks noGrp="1" noChangeArrowheads="1"/>
          </p:cNvSpPr>
          <p:nvPr>
            <p:ph type="title"/>
          </p:nvPr>
        </p:nvSpPr>
        <p:spPr/>
        <p:txBody>
          <a:bodyPr/>
          <a:lstStyle/>
          <a:p>
            <a:pPr eaLnBrk="1" hangingPunct="1"/>
            <a:r>
              <a:rPr lang="en-GB" smtClean="0"/>
              <a:t>External Application</a:t>
            </a:r>
          </a:p>
        </p:txBody>
      </p:sp>
      <p:sp>
        <p:nvSpPr>
          <p:cNvPr id="23555" name="Rectangle 3"/>
          <p:cNvSpPr>
            <a:spLocks noGrp="1" noChangeArrowheads="1"/>
          </p:cNvSpPr>
          <p:nvPr>
            <p:ph idx="1"/>
          </p:nvPr>
        </p:nvSpPr>
        <p:spPr>
          <a:xfrm>
            <a:off x="453759" y="1438835"/>
            <a:ext cx="11574213" cy="6485965"/>
          </a:xfrm>
        </p:spPr>
        <p:txBody>
          <a:bodyPr/>
          <a:lstStyle/>
          <a:p>
            <a:pPr marL="510223" lvl="1" indent="-255112"/>
            <a:r>
              <a:rPr lang="en-GB" sz="3100" smtClean="0"/>
              <a:t>Implement Autodesk.Revit.IExternalApplication interface</a:t>
            </a:r>
          </a:p>
          <a:p>
            <a:pPr marL="510223" lvl="1" indent="-255112"/>
            <a:r>
              <a:rPr lang="en-GB" sz="3100" smtClean="0"/>
              <a:t>Implement OnStartup() and OnShutdown() methods</a:t>
            </a:r>
          </a:p>
          <a:p>
            <a:pPr marL="1020445" lvl="3" indent="0">
              <a:spcBef>
                <a:spcPts val="2399"/>
              </a:spcBef>
              <a:buNone/>
            </a:pPr>
            <a:r>
              <a:rPr lang="en-GB" sz="2000" b="1" smtClean="0">
                <a:solidFill>
                  <a:srgbClr val="00AADD"/>
                </a:solidFill>
                <a:latin typeface="Courier New" pitchFamily="49" charset="0"/>
                <a:cs typeface="Courier New" pitchFamily="49" charset="0"/>
              </a:rPr>
              <a:t>public class</a:t>
            </a:r>
            <a:r>
              <a:rPr lang="en-GB" sz="2000" b="1" smtClean="0">
                <a:latin typeface="Courier New" pitchFamily="49" charset="0"/>
                <a:cs typeface="Courier New" pitchFamily="49" charset="0"/>
              </a:rPr>
              <a:t> App : </a:t>
            </a:r>
            <a:r>
              <a:rPr lang="en-GB" sz="2000" b="1" smtClean="0">
                <a:solidFill>
                  <a:schemeClr val="folHlink"/>
                </a:solidFill>
                <a:latin typeface="Courier New" pitchFamily="49" charset="0"/>
                <a:cs typeface="Courier New" pitchFamily="49" charset="0"/>
              </a:rPr>
              <a:t>IExternalApplication</a:t>
            </a:r>
            <a:r>
              <a:rPr lang="en-GB" sz="2000" b="1" smtClean="0">
                <a:latin typeface="Courier New" pitchFamily="49" charset="0"/>
                <a:cs typeface="Courier New" pitchFamily="49" charset="0"/>
              </a:rPr>
              <a:t> </a:t>
            </a:r>
          </a:p>
          <a:p>
            <a:pPr marL="1020445" lvl="3" indent="0">
              <a:spcBef>
                <a:spcPts val="0"/>
              </a:spcBef>
              <a:buNone/>
            </a:pPr>
            <a:r>
              <a:rPr lang="en-GB" sz="2000" b="1" smtClean="0">
                <a:latin typeface="Courier New" pitchFamily="49" charset="0"/>
                <a:cs typeface="Courier New" pitchFamily="49" charset="0"/>
              </a:rPr>
              <a:t>{</a:t>
            </a:r>
          </a:p>
          <a:p>
            <a:pPr marL="1020445" lvl="3" indent="0">
              <a:spcBef>
                <a:spcPts val="0"/>
              </a:spcBef>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public</a:t>
            </a:r>
            <a:r>
              <a:rPr lang="en-GB" sz="2000" b="1" smtClean="0">
                <a:latin typeface="Courier New" pitchFamily="49" charset="0"/>
                <a:cs typeface="Courier New" pitchFamily="49" charset="0"/>
              </a:rPr>
              <a:t> IExternalApplication.Result</a:t>
            </a:r>
          </a:p>
          <a:p>
            <a:pPr marL="1020445" lvl="3" indent="0">
              <a:spcBef>
                <a:spcPts val="0"/>
              </a:spcBef>
              <a:buNone/>
            </a:pPr>
            <a:r>
              <a:rPr lang="en-GB" sz="2000" b="1" smtClean="0">
                <a:latin typeface="Courier New" pitchFamily="49" charset="0"/>
                <a:cs typeface="Courier New" pitchFamily="49" charset="0"/>
              </a:rPr>
              <a:t>  </a:t>
            </a:r>
            <a:r>
              <a:rPr lang="en-GB" sz="2000" b="1" smtClean="0">
                <a:solidFill>
                  <a:schemeClr val="folHlink"/>
                </a:solidFill>
                <a:latin typeface="Courier New" pitchFamily="49" charset="0"/>
                <a:cs typeface="Courier New" pitchFamily="49" charset="0"/>
              </a:rPr>
              <a:t>OnStartup</a:t>
            </a:r>
            <a:r>
              <a:rPr lang="en-GB" sz="2000" b="1" smtClean="0">
                <a:latin typeface="Courier New" pitchFamily="49" charset="0"/>
                <a:cs typeface="Courier New" pitchFamily="49" charset="0"/>
              </a:rPr>
              <a:t>( ControlledApplication application )</a:t>
            </a:r>
          </a:p>
          <a:p>
            <a:pPr marL="1020445" lvl="3" indent="0">
              <a:spcBef>
                <a:spcPts val="0"/>
              </a:spcBef>
              <a:buNone/>
            </a:pPr>
            <a:r>
              <a:rPr lang="en-GB" sz="2000" b="1" smtClean="0">
                <a:latin typeface="Courier New" pitchFamily="49" charset="0"/>
                <a:cs typeface="Courier New" pitchFamily="49" charset="0"/>
              </a:rPr>
              <a:t>  {</a:t>
            </a:r>
          </a:p>
          <a:p>
            <a:pPr marL="1020445" lvl="3" indent="0">
              <a:spcBef>
                <a:spcPts val="0"/>
              </a:spcBef>
              <a:buNone/>
            </a:pPr>
            <a:r>
              <a:rPr lang="en-GB" sz="2000" b="1" smtClean="0">
                <a:latin typeface="Courier New" pitchFamily="49" charset="0"/>
                <a:cs typeface="Courier New" pitchFamily="49" charset="0"/>
              </a:rPr>
              <a:t>    AddMenu( application );</a:t>
            </a:r>
          </a:p>
          <a:p>
            <a:pPr marL="1020445" lvl="3" indent="0">
              <a:spcBef>
                <a:spcPts val="0"/>
              </a:spcBef>
              <a:buNone/>
            </a:pPr>
            <a:r>
              <a:rPr lang="en-GB" sz="2000" b="1" smtClean="0">
                <a:latin typeface="Courier New" pitchFamily="49" charset="0"/>
                <a:cs typeface="Courier New" pitchFamily="49" charset="0"/>
              </a:rPr>
              <a:t>    AddToolbar( application );</a:t>
            </a:r>
          </a:p>
          <a:p>
            <a:pPr marL="1020445" lvl="3" indent="0">
              <a:spcBef>
                <a:spcPts val="0"/>
              </a:spcBef>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return</a:t>
            </a:r>
            <a:r>
              <a:rPr lang="en-GB" sz="2000" b="1" smtClean="0">
                <a:latin typeface="Courier New" pitchFamily="49" charset="0"/>
                <a:cs typeface="Courier New" pitchFamily="49" charset="0"/>
              </a:rPr>
              <a:t> IExternalApplication.Result.Succeeded;</a:t>
            </a:r>
          </a:p>
          <a:p>
            <a:pPr marL="1020445" lvl="3" indent="0">
              <a:spcBef>
                <a:spcPts val="0"/>
              </a:spcBef>
              <a:buNone/>
            </a:pPr>
            <a:r>
              <a:rPr lang="en-GB" sz="2000" b="1" smtClean="0">
                <a:latin typeface="Courier New" pitchFamily="49" charset="0"/>
                <a:cs typeface="Courier New" pitchFamily="49" charset="0"/>
              </a:rPr>
              <a:t>  }</a:t>
            </a:r>
          </a:p>
          <a:p>
            <a:pPr marL="1020445" lvl="3" indent="0">
              <a:spcBef>
                <a:spcPts val="0"/>
              </a:spcBef>
              <a:buNone/>
            </a:pPr>
            <a:endParaRPr lang="en-GB" sz="2000" b="1" smtClean="0">
              <a:latin typeface="Courier New" pitchFamily="49" charset="0"/>
              <a:cs typeface="Courier New" pitchFamily="49" charset="0"/>
            </a:endParaRPr>
          </a:p>
          <a:p>
            <a:pPr marL="1020445" lvl="3" indent="0">
              <a:spcBef>
                <a:spcPts val="0"/>
              </a:spcBef>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public</a:t>
            </a:r>
            <a:r>
              <a:rPr lang="en-GB" sz="2000" b="1" smtClean="0">
                <a:latin typeface="Courier New" pitchFamily="49" charset="0"/>
                <a:cs typeface="Courier New" pitchFamily="49" charset="0"/>
              </a:rPr>
              <a:t> IExternalApplication.Result</a:t>
            </a:r>
          </a:p>
          <a:p>
            <a:pPr marL="1020445" lvl="3" indent="0">
              <a:spcBef>
                <a:spcPts val="0"/>
              </a:spcBef>
              <a:buNone/>
            </a:pPr>
            <a:r>
              <a:rPr lang="en-GB" sz="2000" b="1" smtClean="0">
                <a:latin typeface="Courier New" pitchFamily="49" charset="0"/>
                <a:cs typeface="Courier New" pitchFamily="49" charset="0"/>
              </a:rPr>
              <a:t>  </a:t>
            </a:r>
            <a:r>
              <a:rPr lang="en-GB" sz="2000" b="1" smtClean="0">
                <a:solidFill>
                  <a:schemeClr val="folHlink"/>
                </a:solidFill>
                <a:latin typeface="Courier New" pitchFamily="49" charset="0"/>
                <a:cs typeface="Courier New" pitchFamily="49" charset="0"/>
              </a:rPr>
              <a:t>OnShutdown</a:t>
            </a:r>
            <a:r>
              <a:rPr lang="en-GB" sz="2000" b="1" smtClean="0">
                <a:latin typeface="Courier New" pitchFamily="49" charset="0"/>
                <a:cs typeface="Courier New" pitchFamily="49" charset="0"/>
              </a:rPr>
              <a:t>( ControlledApplication application )</a:t>
            </a:r>
          </a:p>
          <a:p>
            <a:pPr marL="1020445" lvl="3" indent="0">
              <a:spcBef>
                <a:spcPts val="0"/>
              </a:spcBef>
              <a:buNone/>
            </a:pPr>
            <a:r>
              <a:rPr lang="en-GB" sz="2000" b="1" smtClean="0">
                <a:latin typeface="Courier New" pitchFamily="49" charset="0"/>
                <a:cs typeface="Courier New" pitchFamily="49" charset="0"/>
              </a:rPr>
              <a:t>  {</a:t>
            </a:r>
          </a:p>
          <a:p>
            <a:pPr marL="1020445" lvl="3" indent="0">
              <a:spcBef>
                <a:spcPts val="0"/>
              </a:spcBef>
              <a:buNone/>
            </a:pPr>
            <a:r>
              <a:rPr lang="en-GB" sz="2000" b="1" smtClean="0">
                <a:latin typeface="Courier New" pitchFamily="49" charset="0"/>
                <a:cs typeface="Courier New" pitchFamily="49" charset="0"/>
              </a:rPr>
              <a:t>    </a:t>
            </a:r>
            <a:r>
              <a:rPr lang="en-GB" sz="2000" b="1" smtClean="0">
                <a:solidFill>
                  <a:srgbClr val="00AADD"/>
                </a:solidFill>
                <a:latin typeface="Courier New" pitchFamily="49" charset="0"/>
                <a:cs typeface="Courier New" pitchFamily="49" charset="0"/>
              </a:rPr>
              <a:t>return</a:t>
            </a:r>
            <a:r>
              <a:rPr lang="en-GB" sz="2000" b="1" smtClean="0">
                <a:latin typeface="Courier New" pitchFamily="49" charset="0"/>
                <a:cs typeface="Courier New" pitchFamily="49" charset="0"/>
              </a:rPr>
              <a:t> IExternalApplication.Result.Succeeded;</a:t>
            </a:r>
          </a:p>
          <a:p>
            <a:pPr marL="1020445" lvl="3" indent="0">
              <a:spcBef>
                <a:spcPts val="0"/>
              </a:spcBef>
              <a:buNone/>
            </a:pPr>
            <a:r>
              <a:rPr lang="en-GB" sz="2000" b="1" smtClean="0">
                <a:latin typeface="Courier New" pitchFamily="49" charset="0"/>
                <a:cs typeface="Courier New" pitchFamily="49" charset="0"/>
              </a:rPr>
              <a:t>  }</a:t>
            </a:r>
          </a:p>
          <a:p>
            <a:pPr marL="1020445" lvl="3" indent="0">
              <a:spcBef>
                <a:spcPts val="0"/>
              </a:spcBef>
              <a:buNone/>
            </a:pPr>
            <a:r>
              <a:rPr lang="en-GB" sz="2000" b="1" smtClean="0">
                <a:latin typeface="Courier New" pitchFamily="49" charset="0"/>
                <a:cs typeface="Courier New" pitchFamily="49" charset="0"/>
              </a:rPr>
              <a:t>}</a:t>
            </a:r>
          </a:p>
        </p:txBody>
      </p:sp>
      <p:sp>
        <p:nvSpPr>
          <p:cNvPr id="23556"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23558" name="Text Box 6"/>
          <p:cNvSpPr txBox="1">
            <a:spLocks noChangeArrowheads="1"/>
          </p:cNvSpPr>
          <p:nvPr/>
        </p:nvSpPr>
        <p:spPr bwMode="auto">
          <a:xfrm>
            <a:off x="9809227" y="8163575"/>
            <a:ext cx="601127" cy="353943"/>
          </a:xfrm>
          <a:prstGeom prst="rect">
            <a:avLst/>
          </a:prstGeom>
          <a:noFill/>
          <a:ln w="9525" algn="ctr">
            <a:noFill/>
            <a:miter lim="800000"/>
            <a:headEnd/>
            <a:tailEnd/>
          </a:ln>
        </p:spPr>
        <p:txBody>
          <a:bodyPr wrap="none" lIns="0" tIns="0" rIns="0" bIns="0">
            <a:spAutoFit/>
          </a:bodyPr>
          <a:lstStyle/>
          <a:p>
            <a:r>
              <a:rPr lang="en-US" sz="2300"/>
              <a:t>In C#</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Application Menu and Command</a:t>
            </a:r>
          </a:p>
        </p:txBody>
      </p:sp>
      <p:sp>
        <p:nvSpPr>
          <p:cNvPr id="24579" name="Rectangle 3"/>
          <p:cNvSpPr>
            <a:spLocks noGrp="1" noChangeArrowheads="1"/>
          </p:cNvSpPr>
          <p:nvPr>
            <p:ph idx="1"/>
          </p:nvPr>
        </p:nvSpPr>
        <p:spPr>
          <a:xfrm>
            <a:off x="453759" y="1369292"/>
            <a:ext cx="11574213" cy="7283703"/>
          </a:xfrm>
        </p:spPr>
        <p:txBody>
          <a:bodyPr/>
          <a:lstStyle/>
          <a:p>
            <a:pPr marL="541338" lvl="1" indent="-360363">
              <a:lnSpc>
                <a:spcPct val="90000"/>
              </a:lnSpc>
            </a:pPr>
            <a:r>
              <a:rPr lang="en-GB" sz="3200" smtClean="0"/>
              <a:t>OnStartup() adds UI elements and hooks them up to IExternalCommand implementations</a:t>
            </a:r>
          </a:p>
          <a:p>
            <a:pPr marL="541338" lvl="1" indent="-360363">
              <a:lnSpc>
                <a:spcPct val="90000"/>
              </a:lnSpc>
            </a:pPr>
            <a:r>
              <a:rPr lang="en-US" sz="3200" smtClean="0"/>
              <a:t>Input similar to Revit.ini EC items: name, assembly path, compete class name</a:t>
            </a:r>
          </a:p>
          <a:p>
            <a:pPr marL="941338" lvl="2" indent="-360363">
              <a:lnSpc>
                <a:spcPct val="90000"/>
              </a:lnSpc>
            </a:pPr>
            <a:r>
              <a:rPr lang="en-US" smtClean="0"/>
              <a:t>Description is accessible through StatusbarTip property</a:t>
            </a:r>
            <a:endParaRPr lang="en-GB" smtClean="0"/>
          </a:p>
          <a:p>
            <a:pPr marL="725488" lvl="4" indent="14288">
              <a:spcBef>
                <a:spcPts val="2400"/>
              </a:spcBef>
            </a:pPr>
            <a:r>
              <a:rPr lang="en-GB" sz="1600" smtClean="0"/>
              <a:t>    /// &lt;summary&gt;</a:t>
            </a:r>
          </a:p>
          <a:p>
            <a:pPr marL="725488" lvl="4" indent="14288">
              <a:spcBef>
                <a:spcPts val="0"/>
              </a:spcBef>
            </a:pPr>
            <a:r>
              <a:rPr lang="en-GB" sz="1600" smtClean="0"/>
              <a:t>    /// Add this external application's menu to the Revit menu.</a:t>
            </a:r>
          </a:p>
          <a:p>
            <a:pPr marL="725488" lvl="4" indent="14288">
              <a:spcBef>
                <a:spcPts val="0"/>
              </a:spcBef>
            </a:pPr>
            <a:r>
              <a:rPr lang="en-GB" sz="1600" smtClean="0"/>
              <a:t>    /// &lt;/summary&gt;</a:t>
            </a:r>
          </a:p>
          <a:p>
            <a:pPr marL="725488" lvl="4" indent="14288">
              <a:spcBef>
                <a:spcPts val="0"/>
              </a:spcBef>
            </a:pPr>
            <a:r>
              <a:rPr lang="en-GB" sz="1600" smtClean="0"/>
              <a:t>    private static void AddMenu( ControlledApplication app )</a:t>
            </a:r>
          </a:p>
          <a:p>
            <a:pPr marL="725488" lvl="4" indent="14288">
              <a:spcBef>
                <a:spcPts val="0"/>
              </a:spcBef>
            </a:pPr>
            <a:r>
              <a:rPr lang="en-GB" sz="1600" smtClean="0"/>
              <a:t>    {</a:t>
            </a:r>
          </a:p>
          <a:p>
            <a:pPr marL="725488" lvl="4" indent="14288">
              <a:spcBef>
                <a:spcPts val="0"/>
              </a:spcBef>
            </a:pPr>
            <a:r>
              <a:rPr lang="en-GB" sz="1600" smtClean="0"/>
              <a:t>      const string m = "mep.Cmd"; // namespace and command prefix</a:t>
            </a:r>
          </a:p>
          <a:p>
            <a:pPr marL="725488" lvl="4" indent="14288">
              <a:spcBef>
                <a:spcPts val="0"/>
              </a:spcBef>
            </a:pPr>
            <a:r>
              <a:rPr lang="en-GB" sz="1600" smtClean="0"/>
              <a:t>      string path = System.Reflection.Assembly.GetExecutingAssembly().Location;</a:t>
            </a:r>
          </a:p>
          <a:p>
            <a:pPr marL="725488" lvl="4" indent="14288">
              <a:spcBef>
                <a:spcPts val="0"/>
              </a:spcBef>
            </a:pPr>
            <a:r>
              <a:rPr lang="en-GB" sz="1600" smtClean="0"/>
              <a:t>      Autodesk.Revit.MenuItem rootMenu = app.</a:t>
            </a:r>
            <a:r>
              <a:rPr lang="en-GB" sz="1600" smtClean="0">
                <a:solidFill>
                  <a:schemeClr val="accent2"/>
                </a:solidFill>
              </a:rPr>
              <a:t>CreateTopMenu</a:t>
            </a:r>
            <a:r>
              <a:rPr lang="en-GB" sz="1600" smtClean="0"/>
              <a:t>( "ME&amp;P API Samples" );</a:t>
            </a:r>
          </a:p>
          <a:p>
            <a:pPr marL="725488" lvl="4" indent="14288">
              <a:spcBef>
                <a:spcPts val="0"/>
              </a:spcBef>
            </a:pPr>
            <a:r>
              <a:rPr lang="en-GB" sz="1600" smtClean="0"/>
              <a:t>      //bool success = rootMenu.</a:t>
            </a:r>
            <a:r>
              <a:rPr lang="en-GB" sz="1600" smtClean="0">
                <a:solidFill>
                  <a:schemeClr val="accent2"/>
                </a:solidFill>
              </a:rPr>
              <a:t>AddToExternalTools</a:t>
            </a:r>
            <a:r>
              <a:rPr lang="en-GB" sz="1600" smtClean="0"/>
              <a:t>();</a:t>
            </a:r>
          </a:p>
          <a:p>
            <a:pPr marL="725488" lvl="4" indent="14288">
              <a:spcBef>
                <a:spcPts val="0"/>
              </a:spcBef>
            </a:pPr>
            <a:r>
              <a:rPr lang="en-GB" sz="1600" smtClean="0"/>
              <a:t>      MenuItem.MenuType mt = MenuItem.MenuType.BasicMenu;</a:t>
            </a:r>
          </a:p>
          <a:p>
            <a:pPr marL="725488" lvl="4" indent="14288">
              <a:spcBef>
                <a:spcPts val="0"/>
              </a:spcBef>
            </a:pPr>
            <a:r>
              <a:rPr lang="en-GB" sz="1600" smtClean="0"/>
              <a:t>      rootMenu.</a:t>
            </a:r>
            <a:r>
              <a:rPr lang="en-GB" sz="1600" smtClean="0">
                <a:solidFill>
                  <a:schemeClr val="accent2"/>
                </a:solidFill>
              </a:rPr>
              <a:t>Append</a:t>
            </a:r>
            <a:r>
              <a:rPr lang="en-GB" sz="1600" smtClean="0"/>
              <a:t>( mt, "&amp;Do Something", path, m + "Do" );</a:t>
            </a:r>
          </a:p>
          <a:p>
            <a:pPr marL="725488" lvl="4" indent="14288">
              <a:spcBef>
                <a:spcPts val="0"/>
              </a:spcBef>
            </a:pPr>
            <a:r>
              <a:rPr lang="en-GB" sz="1600" smtClean="0"/>
              <a:t>      rootMenu.Append( mt, "A&amp;bout...", path, m + "About" );</a:t>
            </a:r>
          </a:p>
          <a:p>
            <a:pPr marL="725488" lvl="4" indent="14288">
              <a:spcBef>
                <a:spcPts val="0"/>
              </a:spcBef>
            </a:pPr>
            <a:r>
              <a:rPr lang="en-GB" sz="1600" smtClean="0"/>
              <a:t>    }</a:t>
            </a:r>
          </a:p>
          <a:p>
            <a:pPr marL="541338" lvl="3" indent="-360363">
              <a:spcBef>
                <a:spcPts val="2400"/>
              </a:spcBef>
            </a:pPr>
            <a:r>
              <a:rPr lang="en-US" sz="3200" smtClean="0"/>
              <a:t>Menu type can be basic, popup menu, or separator</a:t>
            </a:r>
            <a:endParaRPr lang="en-GB" sz="3200" smtClean="0"/>
          </a:p>
          <a:p>
            <a:pPr marL="725488" lvl="8" indent="14288">
              <a:lnSpc>
                <a:spcPct val="90000"/>
              </a:lnSpc>
              <a:spcBef>
                <a:spcPts val="0"/>
              </a:spcBef>
            </a:pPr>
            <a:endParaRPr lang="en-GB" sz="1200" smtClean="0">
              <a:solidFill>
                <a:schemeClr val="folHlink"/>
              </a:solidFill>
            </a:endParaRPr>
          </a:p>
        </p:txBody>
      </p:sp>
      <p:sp>
        <p:nvSpPr>
          <p:cNvPr id="24580"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24582" name="Text Box 6"/>
          <p:cNvSpPr txBox="1">
            <a:spLocks noChangeArrowheads="1"/>
          </p:cNvSpPr>
          <p:nvPr/>
        </p:nvSpPr>
        <p:spPr bwMode="auto">
          <a:xfrm>
            <a:off x="11660001" y="9207959"/>
            <a:ext cx="601127" cy="353943"/>
          </a:xfrm>
          <a:prstGeom prst="rect">
            <a:avLst/>
          </a:prstGeom>
          <a:noFill/>
          <a:ln w="9525" algn="ctr">
            <a:noFill/>
            <a:miter lim="800000"/>
            <a:headEnd/>
            <a:tailEnd/>
          </a:ln>
        </p:spPr>
        <p:txBody>
          <a:bodyPr wrap="none" lIns="0" tIns="0" rIns="0" bIns="0">
            <a:spAutoFit/>
          </a:bodyPr>
          <a:lstStyle/>
          <a:p>
            <a:r>
              <a:rPr lang="en-US" sz="2300"/>
              <a:t>In 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368" y="409902"/>
            <a:ext cx="11843345" cy="1370130"/>
          </a:xfrm>
        </p:spPr>
        <p:txBody>
          <a:bodyPr/>
          <a:lstStyle/>
          <a:p>
            <a:pPr eaLnBrk="1" hangingPunct="1"/>
            <a:r>
              <a:rPr lang="en-US" altLang="ja-JP" dirty="0" smtClean="0">
                <a:ea typeface="ＭＳ Ｐゴシック" pitchFamily="34" charset="-128"/>
              </a:rPr>
              <a:t>Before we start</a:t>
            </a:r>
            <a:br>
              <a:rPr lang="en-US" altLang="ja-JP" dirty="0" smtClean="0">
                <a:ea typeface="ＭＳ Ｐゴシック" pitchFamily="34" charset="-128"/>
              </a:rPr>
            </a:br>
            <a:r>
              <a:rPr lang="en-US" altLang="ja-JP" sz="3200" smtClean="0">
                <a:solidFill>
                  <a:srgbClr val="00B0F0"/>
                </a:solidFill>
                <a:ea typeface="ＭＳ Ｐゴシック" pitchFamily="34" charset="-128"/>
              </a:rPr>
              <a:t>LiveMeeting</a:t>
            </a:r>
            <a:r>
              <a:rPr lang="en-US" altLang="ja-JP" sz="3200" dirty="0" smtClean="0">
                <a:solidFill>
                  <a:srgbClr val="00B0F0"/>
                </a:solidFill>
                <a:ea typeface="ＭＳ Ｐゴシック" pitchFamily="34" charset="-128"/>
              </a:rPr>
              <a:t> and conference call – how to</a:t>
            </a:r>
            <a:endParaRPr lang="en-US" altLang="ja-JP" sz="3200" i="1" dirty="0" smtClean="0">
              <a:solidFill>
                <a:srgbClr val="00B0F0"/>
              </a:solidFill>
              <a:ea typeface="ＭＳ Ｐゴシック" pitchFamily="34" charset="-128"/>
            </a:endParaRPr>
          </a:p>
        </p:txBody>
      </p:sp>
      <p:sp>
        <p:nvSpPr>
          <p:cNvPr id="5124" name="Rectangle 4"/>
          <p:cNvSpPr>
            <a:spLocks noChangeArrowheads="1"/>
          </p:cNvSpPr>
          <p:nvPr/>
        </p:nvSpPr>
        <p:spPr bwMode="auto">
          <a:xfrm>
            <a:off x="4997318" y="2710215"/>
            <a:ext cx="4230743" cy="1020848"/>
          </a:xfrm>
          <a:prstGeom prst="rect">
            <a:avLst/>
          </a:prstGeom>
          <a:noFill/>
          <a:ln w="9525">
            <a:noFill/>
            <a:miter lim="800000"/>
            <a:headEnd/>
            <a:tailEnd/>
          </a:ln>
        </p:spPr>
        <p:txBody>
          <a:bodyPr lIns="0" tIns="0" rIns="0" bIns="0"/>
          <a:lstStyle/>
          <a:p>
            <a:pPr algn="l">
              <a:buNone/>
            </a:pPr>
            <a:r>
              <a:rPr lang="en-US" altLang="ja-JP" sz="2800" dirty="0">
                <a:ea typeface="ＭＳ Ｐゴシック" pitchFamily="34" charset="-128"/>
              </a:rPr>
              <a:t>Expand to full screen mode</a:t>
            </a:r>
          </a:p>
          <a:p>
            <a:pPr algn="l">
              <a:buNone/>
            </a:pPr>
            <a:r>
              <a:rPr lang="en-US" altLang="ja-JP" sz="2800" dirty="0">
                <a:ea typeface="ＭＳ Ｐゴシック" pitchFamily="34" charset="-128"/>
              </a:rPr>
              <a:t>Press ESC to </a:t>
            </a:r>
            <a:r>
              <a:rPr lang="en-US" altLang="ja-JP" sz="2800" dirty="0" smtClean="0">
                <a:ea typeface="ＭＳ Ｐゴシック" pitchFamily="34" charset="-128"/>
              </a:rPr>
              <a:t>return</a:t>
            </a:r>
            <a:endParaRPr lang="ja-JP" altLang="en-US" sz="2800">
              <a:ea typeface="ＭＳ Ｐゴシック" pitchFamily="34" charset="-128"/>
            </a:endParaRPr>
          </a:p>
        </p:txBody>
      </p:sp>
      <p:sp>
        <p:nvSpPr>
          <p:cNvPr id="5123" name="Rectangle 3"/>
          <p:cNvSpPr>
            <a:spLocks noChangeArrowheads="1"/>
          </p:cNvSpPr>
          <p:nvPr/>
        </p:nvSpPr>
        <p:spPr bwMode="auto">
          <a:xfrm>
            <a:off x="1552370" y="2014593"/>
            <a:ext cx="3103692" cy="7275711"/>
          </a:xfrm>
          <a:prstGeom prst="rect">
            <a:avLst/>
          </a:prstGeom>
          <a:noFill/>
          <a:ln w="9525">
            <a:noFill/>
            <a:miter lim="800000"/>
            <a:headEnd/>
            <a:tailEnd/>
          </a:ln>
        </p:spPr>
        <p:txBody>
          <a:bodyPr lIns="0" tIns="0" rIns="0" bIns="0"/>
          <a:lstStyle/>
          <a:p>
            <a:pPr algn="l">
              <a:spcBef>
                <a:spcPct val="15000"/>
              </a:spcBef>
              <a:buNone/>
            </a:pPr>
            <a:r>
              <a:rPr lang="en-US" altLang="ja-JP" sz="2800" b="1" dirty="0">
                <a:ea typeface="ＭＳ Ｐゴシック" pitchFamily="34" charset="-128"/>
              </a:rPr>
              <a:t>Full Screen Mode</a:t>
            </a:r>
          </a:p>
          <a:p>
            <a:pPr algn="l">
              <a:spcBef>
                <a:spcPct val="15000"/>
              </a:spcBef>
              <a:buNone/>
            </a:pPr>
            <a:endParaRPr lang="en-US" altLang="ja-JP" sz="2800" b="1" dirty="0" smtClean="0">
              <a:ea typeface="ＭＳ Ｐゴシック" pitchFamily="34" charset="-128"/>
            </a:endParaRPr>
          </a:p>
          <a:p>
            <a:pPr algn="l">
              <a:spcBef>
                <a:spcPct val="15000"/>
              </a:spcBef>
              <a:buNone/>
            </a:pPr>
            <a:endParaRPr lang="en-US" altLang="ja-JP" sz="2800" b="1" dirty="0" smtClean="0">
              <a:ea typeface="ＭＳ Ｐゴシック" pitchFamily="34" charset="-128"/>
            </a:endParaRPr>
          </a:p>
          <a:p>
            <a:pPr algn="l">
              <a:spcBef>
                <a:spcPct val="15000"/>
              </a:spcBef>
              <a:buNone/>
            </a:pPr>
            <a:endParaRPr lang="en-US" altLang="ja-JP" sz="2800" b="1" dirty="0" smtClean="0">
              <a:ea typeface="ＭＳ Ｐゴシック" pitchFamily="34" charset="-128"/>
            </a:endParaRPr>
          </a:p>
          <a:p>
            <a:pPr algn="l">
              <a:spcBef>
                <a:spcPct val="15000"/>
              </a:spcBef>
              <a:buNone/>
            </a:pPr>
            <a:r>
              <a:rPr lang="en-US" altLang="ja-JP" sz="2800" b="1" dirty="0" smtClean="0">
                <a:ea typeface="ＭＳ Ｐゴシック" pitchFamily="34" charset="-128"/>
              </a:rPr>
              <a:t>Provide </a:t>
            </a:r>
            <a:r>
              <a:rPr lang="en-US" altLang="ja-JP" sz="2800" b="1" dirty="0">
                <a:ea typeface="ＭＳ Ｐゴシック" pitchFamily="34" charset="-128"/>
              </a:rPr>
              <a:t>feedback</a:t>
            </a:r>
          </a:p>
          <a:p>
            <a:pPr algn="l">
              <a:spcBef>
                <a:spcPct val="15000"/>
              </a:spcBef>
              <a:buNone/>
            </a:pPr>
            <a:endParaRPr lang="en-US" altLang="ja-JP" sz="2800" b="1" dirty="0" smtClean="0">
              <a:ea typeface="ＭＳ Ｐゴシック" pitchFamily="34" charset="-128"/>
            </a:endParaRPr>
          </a:p>
          <a:p>
            <a:pPr algn="l">
              <a:spcBef>
                <a:spcPct val="15000"/>
              </a:spcBef>
              <a:buNone/>
            </a:pPr>
            <a:endParaRPr lang="en-US" altLang="ja-JP" sz="2800" b="1" dirty="0" smtClean="0">
              <a:ea typeface="ＭＳ Ｐゴシック" pitchFamily="34" charset="-128"/>
            </a:endParaRPr>
          </a:p>
          <a:p>
            <a:pPr algn="l">
              <a:spcBef>
                <a:spcPct val="15000"/>
              </a:spcBef>
              <a:buNone/>
            </a:pPr>
            <a:endParaRPr lang="en-US" altLang="ja-JP" sz="2800" b="1" dirty="0" smtClean="0">
              <a:ea typeface="ＭＳ Ｐゴシック" pitchFamily="34" charset="-128"/>
            </a:endParaRPr>
          </a:p>
          <a:p>
            <a:pPr algn="l">
              <a:spcBef>
                <a:spcPct val="15000"/>
              </a:spcBef>
              <a:buNone/>
            </a:pPr>
            <a:r>
              <a:rPr lang="en-US" altLang="ja-JP" sz="2800" b="1" dirty="0" smtClean="0">
                <a:ea typeface="ＭＳ Ｐゴシック" pitchFamily="34" charset="-128"/>
              </a:rPr>
              <a:t>Real-time Q&amp;A</a:t>
            </a:r>
          </a:p>
          <a:p>
            <a:pPr>
              <a:spcBef>
                <a:spcPct val="15000"/>
              </a:spcBef>
            </a:pPr>
            <a:endParaRPr lang="en-US" altLang="ja-JP" sz="2800" b="1" dirty="0" smtClean="0">
              <a:ea typeface="ＭＳ Ｐゴシック" pitchFamily="34" charset="-128"/>
            </a:endParaRPr>
          </a:p>
          <a:p>
            <a:pPr>
              <a:spcBef>
                <a:spcPct val="15000"/>
              </a:spcBef>
            </a:pPr>
            <a:endParaRPr lang="en-US" altLang="ja-JP" sz="2800" b="1" dirty="0" smtClean="0">
              <a:ea typeface="ＭＳ Ｐゴシック" pitchFamily="34" charset="-128"/>
            </a:endParaRPr>
          </a:p>
          <a:p>
            <a:pPr>
              <a:spcBef>
                <a:spcPct val="15000"/>
              </a:spcBef>
            </a:pPr>
            <a:endParaRPr lang="en-US" altLang="ja-JP" sz="2800" b="1" dirty="0" smtClean="0">
              <a:ea typeface="ＭＳ Ｐゴシック" pitchFamily="34" charset="-128"/>
            </a:endParaRPr>
          </a:p>
          <a:p>
            <a:pPr>
              <a:spcBef>
                <a:spcPct val="15000"/>
              </a:spcBef>
            </a:pPr>
            <a:r>
              <a:rPr lang="en-US" altLang="ja-JP" sz="2800" b="1" dirty="0" smtClean="0">
                <a:ea typeface="ＭＳ Ｐゴシック" pitchFamily="34" charset="-128"/>
              </a:rPr>
              <a:t>Mute phone *6</a:t>
            </a:r>
            <a:endParaRPr lang="en-US" altLang="ja-JP" sz="2800" b="1" dirty="0">
              <a:ea typeface="ＭＳ Ｐゴシック" pitchFamily="34" charset="-128"/>
            </a:endParaRPr>
          </a:p>
        </p:txBody>
      </p:sp>
      <p:pic>
        <p:nvPicPr>
          <p:cNvPr id="18433" name="Picture 1"/>
          <p:cNvPicPr>
            <a:picLocks noChangeAspect="1" noChangeArrowheads="1"/>
          </p:cNvPicPr>
          <p:nvPr/>
        </p:nvPicPr>
        <p:blipFill>
          <a:blip r:embed="rId3"/>
          <a:srcRect/>
          <a:stretch>
            <a:fillRect/>
          </a:stretch>
        </p:blipFill>
        <p:spPr bwMode="auto">
          <a:xfrm>
            <a:off x="4997317" y="2014593"/>
            <a:ext cx="5385111" cy="623350"/>
          </a:xfrm>
          <a:prstGeom prst="rect">
            <a:avLst/>
          </a:prstGeom>
          <a:noFill/>
          <a:ln w="9525">
            <a:noFill/>
            <a:miter lim="800000"/>
            <a:headEnd/>
            <a:tailEnd/>
          </a:ln>
          <a:effectLst/>
        </p:spPr>
      </p:pic>
      <p:pic>
        <p:nvPicPr>
          <p:cNvPr id="18434" name="Picture 2"/>
          <p:cNvPicPr>
            <a:picLocks noChangeAspect="1" noChangeArrowheads="1"/>
          </p:cNvPicPr>
          <p:nvPr/>
        </p:nvPicPr>
        <p:blipFill>
          <a:blip r:embed="rId4"/>
          <a:srcRect/>
          <a:stretch>
            <a:fillRect/>
          </a:stretch>
        </p:blipFill>
        <p:spPr bwMode="auto">
          <a:xfrm>
            <a:off x="9180955" y="2742800"/>
            <a:ext cx="955174" cy="75886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07863" y="3841519"/>
            <a:ext cx="2207837" cy="1856497"/>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5015679" y="5951128"/>
            <a:ext cx="4280224" cy="3441973"/>
          </a:xfrm>
          <a:prstGeom prst="rect">
            <a:avLst/>
          </a:prstGeom>
          <a:noFill/>
          <a:ln w="9525">
            <a:noFill/>
            <a:miter lim="800000"/>
            <a:headEnd/>
            <a:tailEnd/>
          </a:ln>
          <a:effectLst/>
        </p:spPr>
      </p:pic>
      <p:sp>
        <p:nvSpPr>
          <p:cNvPr id="19" name="Oval 18"/>
          <p:cNvSpPr/>
          <p:nvPr/>
        </p:nvSpPr>
        <p:spPr bwMode="auto">
          <a:xfrm>
            <a:off x="6428574" y="2014593"/>
            <a:ext cx="799156" cy="695622"/>
          </a:xfrm>
          <a:prstGeom prst="ellipse">
            <a:avLst/>
          </a:prstGeom>
          <a:noFill/>
          <a:ln w="9525" cap="flat" cmpd="sng" algn="ctr">
            <a:no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20" name="Oval 19"/>
          <p:cNvSpPr/>
          <p:nvPr/>
        </p:nvSpPr>
        <p:spPr bwMode="auto">
          <a:xfrm>
            <a:off x="6387939" y="2014593"/>
            <a:ext cx="799156"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21" name="Oval 20"/>
          <p:cNvSpPr/>
          <p:nvPr/>
        </p:nvSpPr>
        <p:spPr bwMode="auto">
          <a:xfrm>
            <a:off x="5074072" y="6612925"/>
            <a:ext cx="1571222"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22" name="Oval 21"/>
          <p:cNvSpPr/>
          <p:nvPr/>
        </p:nvSpPr>
        <p:spPr bwMode="auto">
          <a:xfrm>
            <a:off x="7884662" y="6829742"/>
            <a:ext cx="1571222"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3" name="Text Box 6"/>
          <p:cNvSpPr txBox="1">
            <a:spLocks noChangeArrowheads="1"/>
          </p:cNvSpPr>
          <p:nvPr/>
        </p:nvSpPr>
        <p:spPr bwMode="auto">
          <a:xfrm>
            <a:off x="9946581"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Application Toolbar and Command</a:t>
            </a:r>
          </a:p>
        </p:txBody>
      </p:sp>
      <p:sp>
        <p:nvSpPr>
          <p:cNvPr id="24579" name="Rectangle 3"/>
          <p:cNvSpPr>
            <a:spLocks noGrp="1" noChangeArrowheads="1"/>
          </p:cNvSpPr>
          <p:nvPr>
            <p:ph idx="1"/>
          </p:nvPr>
        </p:nvSpPr>
        <p:spPr>
          <a:xfrm>
            <a:off x="453759" y="1369292"/>
            <a:ext cx="11574213" cy="7283703"/>
          </a:xfrm>
        </p:spPr>
        <p:txBody>
          <a:bodyPr/>
          <a:lstStyle/>
          <a:p>
            <a:pPr marL="510223" lvl="1" indent="-255112">
              <a:lnSpc>
                <a:spcPct val="90000"/>
              </a:lnSpc>
            </a:pPr>
            <a:r>
              <a:rPr lang="en-GB" sz="3100" smtClean="0"/>
              <a:t>OnStartup() adds UI elements and hooks them up to IExternalCommand implementations</a:t>
            </a:r>
          </a:p>
          <a:p>
            <a:pPr marL="1477589" lvl="4" indent="0">
              <a:lnSpc>
                <a:spcPct val="90000"/>
              </a:lnSpc>
            </a:pPr>
            <a:endParaRPr lang="en-GB" sz="1600" smtClean="0">
              <a:solidFill>
                <a:schemeClr val="folHlink"/>
              </a:solidFill>
            </a:endParaRPr>
          </a:p>
          <a:p>
            <a:pPr marL="1477589" lvl="4" indent="0">
              <a:lnSpc>
                <a:spcPct val="90000"/>
              </a:lnSpc>
            </a:pPr>
            <a:r>
              <a:rPr lang="en-GB" sz="1600" smtClean="0">
                <a:solidFill>
                  <a:schemeClr val="folHlink"/>
                </a:solidFill>
              </a:rPr>
              <a:t>OnStartup</a:t>
            </a:r>
            <a:r>
              <a:rPr lang="en-GB" sz="1600" smtClean="0"/>
              <a:t>( ControlledApplication application )</a:t>
            </a:r>
          </a:p>
          <a:p>
            <a:pPr marL="1477589" lvl="4" indent="0">
              <a:lnSpc>
                <a:spcPct val="90000"/>
              </a:lnSpc>
            </a:pPr>
            <a:r>
              <a:rPr lang="en-GB" sz="1600" smtClean="0"/>
              <a:t>{</a:t>
            </a:r>
          </a:p>
          <a:p>
            <a:pPr marL="1477589" lvl="4" indent="0">
              <a:lnSpc>
                <a:spcPct val="90000"/>
              </a:lnSpc>
            </a:pPr>
            <a:r>
              <a:rPr lang="en-GB" sz="1600" noProof="1" smtClean="0"/>
              <a:t> </a:t>
            </a:r>
            <a:r>
              <a:rPr lang="en-US" sz="1600" smtClean="0"/>
              <a:t> </a:t>
            </a:r>
            <a:r>
              <a:rPr lang="en-US" sz="1600" noProof="1" smtClean="0">
                <a:solidFill>
                  <a:schemeClr val="accent1"/>
                </a:solidFill>
              </a:rPr>
              <a:t>string</a:t>
            </a:r>
            <a:r>
              <a:rPr lang="en-US" sz="1600" noProof="1" smtClean="0"/>
              <a:t> appAssemblyName = "RSLinkRevitApp";</a:t>
            </a:r>
          </a:p>
          <a:p>
            <a:pPr marL="1477589" lvl="4" indent="0">
              <a:lnSpc>
                <a:spcPct val="90000"/>
              </a:lnSpc>
            </a:pPr>
            <a:r>
              <a:rPr lang="en-US" sz="1600" noProof="1" smtClean="0"/>
              <a:t>  </a:t>
            </a:r>
            <a:r>
              <a:rPr lang="en-US" sz="1600" noProof="1" smtClean="0">
                <a:solidFill>
                  <a:schemeClr val="accent1"/>
                </a:solidFill>
              </a:rPr>
              <a:t>string</a:t>
            </a:r>
            <a:r>
              <a:rPr lang="en-US" sz="1600" noProof="1" smtClean="0"/>
              <a:t> appDllName = appAssemblyName + ".dll";</a:t>
            </a:r>
          </a:p>
          <a:p>
            <a:pPr marL="1477589" lvl="4" indent="0">
              <a:lnSpc>
                <a:spcPct val="90000"/>
              </a:lnSpc>
            </a:pPr>
            <a:r>
              <a:rPr lang="en-US" sz="1600" noProof="1" smtClean="0"/>
              <a:t>  </a:t>
            </a:r>
            <a:r>
              <a:rPr lang="en-US" sz="1600" noProof="1" smtClean="0">
                <a:solidFill>
                  <a:schemeClr val="accent1"/>
                </a:solidFill>
              </a:rPr>
              <a:t>string</a:t>
            </a:r>
            <a:r>
              <a:rPr lang="en-US" sz="1600" noProof="1" smtClean="0"/>
              <a:t> cmdNamespace = "RSLinkRevitClient";</a:t>
            </a:r>
          </a:p>
          <a:p>
            <a:pPr marL="1477589" lvl="4" indent="0">
              <a:lnSpc>
                <a:spcPct val="90000"/>
              </a:lnSpc>
            </a:pPr>
            <a:r>
              <a:rPr lang="en-US" sz="1600" noProof="1" smtClean="0"/>
              <a:t>  </a:t>
            </a:r>
            <a:r>
              <a:rPr lang="en-US" sz="1600" noProof="1" smtClean="0">
                <a:solidFill>
                  <a:schemeClr val="accent1"/>
                </a:solidFill>
              </a:rPr>
              <a:t>string</a:t>
            </a:r>
            <a:r>
              <a:rPr lang="en-US" sz="1600" noProof="1" smtClean="0"/>
              <a:t> appPath = this.GetType().Assembly.Location;</a:t>
            </a:r>
          </a:p>
          <a:p>
            <a:pPr marL="1477589" lvl="4" indent="0">
              <a:lnSpc>
                <a:spcPct val="90000"/>
              </a:lnSpc>
            </a:pPr>
            <a:r>
              <a:rPr lang="en-US" sz="1600" noProof="1" smtClean="0"/>
              <a:t>  </a:t>
            </a:r>
            <a:r>
              <a:rPr lang="en-US" sz="1600" noProof="1" smtClean="0">
                <a:solidFill>
                  <a:schemeClr val="accent1"/>
                </a:solidFill>
              </a:rPr>
              <a:t>string</a:t>
            </a:r>
            <a:r>
              <a:rPr lang="en-US" sz="1600" noProof="1" smtClean="0"/>
              <a:t> cmdPath = appPath.Replace( appDllName,</a:t>
            </a:r>
            <a:r>
              <a:rPr lang="en-US" sz="1600" smtClean="0"/>
              <a:t> cmdDllName </a:t>
            </a:r>
            <a:r>
              <a:rPr lang="en-US" sz="1600" noProof="1" smtClean="0"/>
              <a:t>);</a:t>
            </a:r>
          </a:p>
          <a:p>
            <a:pPr marL="1477589" lvl="4" indent="0">
              <a:lnSpc>
                <a:spcPct val="90000"/>
              </a:lnSpc>
            </a:pPr>
            <a:r>
              <a:rPr lang="en-US" sz="1600" noProof="1" smtClean="0"/>
              <a:t>  </a:t>
            </a:r>
            <a:r>
              <a:rPr lang="en-US" sz="1600" noProof="1" smtClean="0">
                <a:solidFill>
                  <a:schemeClr val="accent1"/>
                </a:solidFill>
              </a:rPr>
              <a:t>string</a:t>
            </a:r>
            <a:r>
              <a:rPr lang="en-US" sz="1600" noProof="1" smtClean="0"/>
              <a:t> imgPath = appPath.Replace( appDllName, "toolbar.bmp" );</a:t>
            </a:r>
          </a:p>
          <a:p>
            <a:pPr marL="1477589" lvl="4" indent="0">
              <a:lnSpc>
                <a:spcPct val="90000"/>
              </a:lnSpc>
            </a:pPr>
            <a:r>
              <a:rPr lang="en-US" sz="1600" noProof="1" smtClean="0"/>
              <a:t>  </a:t>
            </a:r>
            <a:r>
              <a:rPr lang="en-US" sz="1600" noProof="1" smtClean="0">
                <a:solidFill>
                  <a:schemeClr val="hlink"/>
                </a:solidFill>
              </a:rPr>
              <a:t>//</a:t>
            </a:r>
          </a:p>
          <a:p>
            <a:pPr marL="1477589" lvl="4" indent="0">
              <a:lnSpc>
                <a:spcPct val="90000"/>
              </a:lnSpc>
            </a:pPr>
            <a:r>
              <a:rPr lang="en-US" sz="1600" noProof="1" smtClean="0">
                <a:solidFill>
                  <a:schemeClr val="hlink"/>
                </a:solidFill>
              </a:rPr>
              <a:t>  // create a custom tool bar and set its image path:</a:t>
            </a:r>
          </a:p>
          <a:p>
            <a:pPr marL="1477589" lvl="4" indent="0">
              <a:lnSpc>
                <a:spcPct val="90000"/>
              </a:lnSpc>
            </a:pPr>
            <a:r>
              <a:rPr lang="en-US" sz="1600" noProof="1" smtClean="0">
                <a:solidFill>
                  <a:schemeClr val="hlink"/>
                </a:solidFill>
              </a:rPr>
              <a:t>  //</a:t>
            </a:r>
          </a:p>
          <a:p>
            <a:pPr marL="1477589" lvl="4" indent="0">
              <a:lnSpc>
                <a:spcPct val="90000"/>
              </a:lnSpc>
            </a:pPr>
            <a:r>
              <a:rPr lang="en-US" sz="1600" noProof="1" smtClean="0"/>
              <a:t>  Autodesk.Revit.</a:t>
            </a:r>
            <a:r>
              <a:rPr lang="en-US" sz="1600" noProof="1" smtClean="0">
                <a:solidFill>
                  <a:schemeClr val="folHlink"/>
                </a:solidFill>
              </a:rPr>
              <a:t>Toolbar</a:t>
            </a:r>
            <a:r>
              <a:rPr lang="en-US" sz="1600" noProof="1" smtClean="0"/>
              <a:t> toolBar = application.</a:t>
            </a:r>
            <a:r>
              <a:rPr lang="en-US" sz="1600" noProof="1" smtClean="0">
                <a:solidFill>
                  <a:schemeClr val="folHlink"/>
                </a:solidFill>
              </a:rPr>
              <a:t>CreateToolbar</a:t>
            </a:r>
            <a:r>
              <a:rPr lang="en-US" sz="1600" noProof="1" smtClean="0"/>
              <a:t>();</a:t>
            </a:r>
          </a:p>
          <a:p>
            <a:pPr marL="1477589" lvl="4" indent="0">
              <a:lnSpc>
                <a:spcPct val="90000"/>
              </a:lnSpc>
            </a:pPr>
            <a:r>
              <a:rPr lang="en-US" sz="1600" noProof="1" smtClean="0"/>
              <a:t>  toolBar.Image = imgPath;</a:t>
            </a:r>
          </a:p>
          <a:p>
            <a:pPr marL="1477589" lvl="4" indent="0">
              <a:lnSpc>
                <a:spcPct val="90000"/>
              </a:lnSpc>
            </a:pPr>
            <a:r>
              <a:rPr lang="en-US" sz="1600" noProof="1" smtClean="0"/>
              <a:t>  toolBar.Name = Title;</a:t>
            </a:r>
          </a:p>
          <a:p>
            <a:pPr marL="1477589" lvl="4" indent="0">
              <a:lnSpc>
                <a:spcPct val="90000"/>
              </a:lnSpc>
            </a:pPr>
            <a:r>
              <a:rPr lang="en-US" sz="1600" noProof="1" smtClean="0"/>
              <a:t>  </a:t>
            </a:r>
            <a:r>
              <a:rPr lang="en-US" sz="1600" noProof="1" smtClean="0">
                <a:solidFill>
                  <a:schemeClr val="hlink"/>
                </a:solidFill>
              </a:rPr>
              <a:t>//</a:t>
            </a:r>
          </a:p>
          <a:p>
            <a:pPr marL="1477589" lvl="4" indent="0">
              <a:lnSpc>
                <a:spcPct val="90000"/>
              </a:lnSpc>
            </a:pPr>
            <a:r>
              <a:rPr lang="en-US" sz="1600" noProof="1" smtClean="0">
                <a:solidFill>
                  <a:schemeClr val="hlink"/>
                </a:solidFill>
              </a:rPr>
              <a:t>  // add export button:</a:t>
            </a:r>
          </a:p>
          <a:p>
            <a:pPr marL="1477589" lvl="4" indent="0">
              <a:lnSpc>
                <a:spcPct val="90000"/>
              </a:lnSpc>
            </a:pPr>
            <a:r>
              <a:rPr lang="en-US" sz="1600" noProof="1" smtClean="0">
                <a:solidFill>
                  <a:schemeClr val="hlink"/>
                </a:solidFill>
              </a:rPr>
              <a:t>  //</a:t>
            </a:r>
          </a:p>
          <a:p>
            <a:pPr marL="1477589" lvl="4" indent="0">
              <a:lnSpc>
                <a:spcPct val="90000"/>
              </a:lnSpc>
            </a:pPr>
            <a:r>
              <a:rPr lang="en-US" sz="1600" noProof="1" smtClean="0"/>
              <a:t>  </a:t>
            </a:r>
            <a:r>
              <a:rPr lang="en-US" sz="1600" noProof="1" smtClean="0">
                <a:solidFill>
                  <a:schemeClr val="folHlink"/>
                </a:solidFill>
              </a:rPr>
              <a:t>ToolbarItem</a:t>
            </a:r>
            <a:r>
              <a:rPr lang="en-US" sz="1600" noProof="1" smtClean="0"/>
              <a:t> item = toolBar.</a:t>
            </a:r>
            <a:r>
              <a:rPr lang="en-US" sz="1600" noProof="1" smtClean="0">
                <a:solidFill>
                  <a:schemeClr val="folHlink"/>
                </a:solidFill>
              </a:rPr>
              <a:t>AddItem</a:t>
            </a:r>
            <a:r>
              <a:rPr lang="en-US" sz="1600" noProof="1" smtClean="0"/>
              <a:t>( cmdPath, cmdNamespace + ".RSLinkExport" );</a:t>
            </a:r>
          </a:p>
          <a:p>
            <a:pPr marL="1477589" lvl="4" indent="0">
              <a:lnSpc>
                <a:spcPct val="90000"/>
              </a:lnSpc>
            </a:pPr>
            <a:r>
              <a:rPr lang="en-US" sz="1600" noProof="1" smtClean="0"/>
              <a:t>  item.ItemType = ToolbarItem.ToolbarItemType.BtnRText;</a:t>
            </a:r>
          </a:p>
          <a:p>
            <a:pPr marL="1477589" lvl="4" indent="0">
              <a:lnSpc>
                <a:spcPct val="90000"/>
              </a:lnSpc>
            </a:pPr>
            <a:r>
              <a:rPr lang="en-US" sz="1600" noProof="1" smtClean="0"/>
              <a:t>  item.ItemText = "Export";</a:t>
            </a:r>
          </a:p>
          <a:p>
            <a:pPr marL="1477589" lvl="4" indent="0">
              <a:lnSpc>
                <a:spcPct val="90000"/>
              </a:lnSpc>
            </a:pPr>
            <a:r>
              <a:rPr lang="en-US" sz="1600" noProof="1" smtClean="0"/>
              <a:t>  item.StatusbarTip = item.ToolTip = "Export analytical data from Revit";</a:t>
            </a:r>
          </a:p>
          <a:p>
            <a:pPr marL="1477589" lvl="4" indent="0">
              <a:lnSpc>
                <a:spcPct val="90000"/>
              </a:lnSpc>
            </a:pPr>
            <a:r>
              <a:rPr lang="en-GB" sz="1600" smtClean="0"/>
              <a:t>}</a:t>
            </a:r>
          </a:p>
        </p:txBody>
      </p:sp>
      <p:sp>
        <p:nvSpPr>
          <p:cNvPr id="24580"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24582" name="Text Box 6"/>
          <p:cNvSpPr txBox="1">
            <a:spLocks noChangeArrowheads="1"/>
          </p:cNvSpPr>
          <p:nvPr/>
        </p:nvSpPr>
        <p:spPr bwMode="auto">
          <a:xfrm>
            <a:off x="11660001" y="9207959"/>
            <a:ext cx="601127" cy="353943"/>
          </a:xfrm>
          <a:prstGeom prst="rect">
            <a:avLst/>
          </a:prstGeom>
          <a:noFill/>
          <a:ln w="9525" algn="ctr">
            <a:noFill/>
            <a:miter lim="800000"/>
            <a:headEnd/>
            <a:tailEnd/>
          </a:ln>
        </p:spPr>
        <p:txBody>
          <a:bodyPr wrap="none" lIns="0" tIns="0" rIns="0" bIns="0">
            <a:spAutoFit/>
          </a:bodyPr>
          <a:lstStyle/>
          <a:p>
            <a:r>
              <a:rPr lang="en-US" sz="2300"/>
              <a:t>In C#</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3759" y="194232"/>
            <a:ext cx="11269451" cy="932203"/>
          </a:xfrm>
        </p:spPr>
        <p:txBody>
          <a:bodyPr/>
          <a:lstStyle/>
          <a:p>
            <a:pPr eaLnBrk="1" hangingPunct="1"/>
            <a:r>
              <a:rPr lang="en-GB" smtClean="0"/>
              <a:t>Modify Revit.ini for EA</a:t>
            </a:r>
          </a:p>
        </p:txBody>
      </p:sp>
      <p:sp>
        <p:nvSpPr>
          <p:cNvPr id="25603" name="Rectangle 3"/>
          <p:cNvSpPr>
            <a:spLocks noGrp="1" noChangeArrowheads="1"/>
          </p:cNvSpPr>
          <p:nvPr>
            <p:ph idx="1"/>
          </p:nvPr>
        </p:nvSpPr>
        <p:spPr>
          <a:xfrm>
            <a:off x="453759" y="1311965"/>
            <a:ext cx="12321338" cy="6067403"/>
          </a:xfrm>
        </p:spPr>
        <p:txBody>
          <a:bodyPr/>
          <a:lstStyle/>
          <a:p>
            <a:pPr marL="368300" lvl="4" indent="0">
              <a:spcBef>
                <a:spcPts val="0"/>
              </a:spcBef>
            </a:pPr>
            <a:r>
              <a:rPr lang="en-GB" sz="1800" smtClean="0">
                <a:solidFill>
                  <a:schemeClr val="folHlink"/>
                </a:solidFill>
              </a:rPr>
              <a:t>[ExternalApplications]</a:t>
            </a:r>
          </a:p>
          <a:p>
            <a:pPr marL="368300" lvl="4" indent="0">
              <a:spcBef>
                <a:spcPts val="0"/>
              </a:spcBef>
            </a:pPr>
            <a:r>
              <a:rPr lang="en-GB" sz="1800" smtClean="0"/>
              <a:t>EACount = 2</a:t>
            </a:r>
          </a:p>
          <a:p>
            <a:pPr marL="368300" lvl="4" indent="0">
              <a:spcBef>
                <a:spcPts val="0"/>
              </a:spcBef>
            </a:pPr>
            <a:endParaRPr lang="en-GB" sz="1800" smtClean="0"/>
          </a:p>
          <a:p>
            <a:pPr marL="368300" lvl="4" indent="0">
              <a:spcBef>
                <a:spcPts val="0"/>
              </a:spcBef>
            </a:pPr>
            <a:r>
              <a:rPr lang="en-GB" sz="1800" smtClean="0">
                <a:solidFill>
                  <a:schemeClr val="folHlink"/>
                </a:solidFill>
              </a:rPr>
              <a:t>EA</a:t>
            </a:r>
            <a:r>
              <a:rPr lang="en-GB" sz="1800" smtClean="0"/>
              <a:t>ClassName1 = RSLinkRevitApp.RsApp</a:t>
            </a:r>
          </a:p>
          <a:p>
            <a:pPr marL="368300" lvl="4" indent="0">
              <a:spcBef>
                <a:spcPts val="0"/>
              </a:spcBef>
            </a:pPr>
            <a:r>
              <a:rPr lang="en-GB" sz="1800" smtClean="0"/>
              <a:t>EAAssembly1 = C:\a\j\adn\rst\rst_api\RSLinkRevitApp\bin\Debug\RSLinkRevitApp.dll</a:t>
            </a:r>
          </a:p>
          <a:p>
            <a:pPr marL="368300" lvl="4" indent="0">
              <a:spcBef>
                <a:spcPts val="0"/>
              </a:spcBef>
            </a:pPr>
            <a:endParaRPr lang="en-GB" sz="1800" smtClean="0"/>
          </a:p>
          <a:p>
            <a:pPr marL="368300" lvl="4" indent="0">
              <a:spcBef>
                <a:spcPts val="0"/>
              </a:spcBef>
            </a:pPr>
            <a:r>
              <a:rPr lang="en-GB" sz="1800" smtClean="0"/>
              <a:t>EAClassName2 = RvtMgdDbg.App</a:t>
            </a:r>
          </a:p>
          <a:p>
            <a:pPr marL="368300" lvl="4" indent="0">
              <a:spcBef>
                <a:spcPts val="0"/>
              </a:spcBef>
            </a:pPr>
            <a:r>
              <a:rPr lang="en-GB" sz="1800" smtClean="0"/>
              <a:t>EAAssembly2 = C:\Program Files\Revit Architecture 2008\Program\RvtMgdDbg.dll</a:t>
            </a:r>
          </a:p>
        </p:txBody>
      </p:sp>
      <p:sp>
        <p:nvSpPr>
          <p:cNvPr id="25604" name="Text Box 5"/>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453759" y="194232"/>
            <a:ext cx="11269451" cy="1626129"/>
          </a:xfrm>
          <a:noFill/>
        </p:spPr>
        <p:txBody>
          <a:bodyPr/>
          <a:lstStyle/>
          <a:p>
            <a:pPr eaLnBrk="1" hangingPunct="1"/>
            <a:r>
              <a:rPr lang="en-GB" smtClean="0"/>
              <a:t>Getting Started</a:t>
            </a:r>
          </a:p>
        </p:txBody>
      </p:sp>
      <p:sp>
        <p:nvSpPr>
          <p:cNvPr id="26626" name="Rectangle 2"/>
          <p:cNvSpPr>
            <a:spLocks noGrp="1" noChangeArrowheads="1"/>
          </p:cNvSpPr>
          <p:nvPr>
            <p:ph idx="1"/>
          </p:nvPr>
        </p:nvSpPr>
        <p:spPr>
          <a:xfrm>
            <a:off x="449245" y="2174948"/>
            <a:ext cx="11070791" cy="6685198"/>
          </a:xfrm>
        </p:spPr>
        <p:txBody>
          <a:bodyPr/>
          <a:lstStyle/>
          <a:p>
            <a:pPr marL="487647" lvl="1" indent="-325098"/>
            <a:r>
              <a:rPr lang="en-GB" sz="3100" smtClean="0"/>
              <a:t>External commands: HelloRevit and HelloWorld</a:t>
            </a:r>
          </a:p>
          <a:p>
            <a:pPr marL="487647" lvl="1" indent="-325098"/>
            <a:r>
              <a:rPr lang="en-GB" sz="3100" smtClean="0"/>
              <a:t>External applications: APIAppStartup, Toolbar</a:t>
            </a:r>
          </a:p>
          <a:p>
            <a:pPr marL="487647" lvl="1" indent="-325098"/>
            <a:r>
              <a:rPr lang="en-GB" sz="3100" smtClean="0"/>
              <a:t>"Hello World" basic sample</a:t>
            </a:r>
          </a:p>
          <a:p>
            <a:pPr marL="487647" lvl="1" indent="-325098">
              <a:spcBef>
                <a:spcPct val="0"/>
              </a:spcBef>
              <a:buNone/>
            </a:pPr>
            <a:r>
              <a:rPr lang="en-GB" sz="7300" smtClean="0">
                <a:solidFill>
                  <a:schemeClr val="accent1"/>
                </a:solidFill>
              </a:rPr>
              <a:t>Lab 1-1</a:t>
            </a:r>
            <a:endParaRPr lang="en-GB" sz="7300" smtClean="0"/>
          </a:p>
          <a:p>
            <a:pPr marL="487647" lvl="1" indent="-325098">
              <a:spcBef>
                <a:spcPct val="100000"/>
              </a:spcBef>
            </a:pPr>
            <a:r>
              <a:rPr lang="en-GB" sz="3100" smtClean="0"/>
              <a:t>What arguments are passed to the command?</a:t>
            </a:r>
          </a:p>
          <a:p>
            <a:pPr marL="487647" lvl="1" indent="-325098">
              <a:spcBef>
                <a:spcPct val="0"/>
              </a:spcBef>
            </a:pPr>
            <a:r>
              <a:rPr lang="en-GB" sz="3100" smtClean="0"/>
              <a:t>What can the command return?</a:t>
            </a:r>
          </a:p>
          <a:p>
            <a:pPr marL="487647" lvl="1" indent="-325098">
              <a:spcBef>
                <a:spcPct val="0"/>
              </a:spcBef>
              <a:buNone/>
            </a:pPr>
            <a:r>
              <a:rPr lang="en-GB" sz="7300" smtClean="0">
                <a:solidFill>
                  <a:schemeClr val="accent1"/>
                </a:solidFill>
              </a:rPr>
              <a:t>Lab 1-2</a:t>
            </a:r>
            <a:endParaRPr lang="en-GB" sz="7300" smtClean="0"/>
          </a:p>
        </p:txBody>
      </p:sp>
      <p:sp>
        <p:nvSpPr>
          <p:cNvPr id="26628"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xfrm>
            <a:off x="453759" y="194232"/>
            <a:ext cx="11269451" cy="905698"/>
          </a:xfrm>
          <a:noFill/>
        </p:spPr>
        <p:txBody>
          <a:bodyPr/>
          <a:lstStyle/>
          <a:p>
            <a:pPr eaLnBrk="1" hangingPunct="1"/>
            <a:r>
              <a:rPr lang="en-GB" smtClean="0"/>
              <a:t>Minimal Command</a:t>
            </a:r>
          </a:p>
        </p:txBody>
      </p:sp>
      <p:sp>
        <p:nvSpPr>
          <p:cNvPr id="27650" name="Rectangle 2"/>
          <p:cNvSpPr>
            <a:spLocks noGrp="1" noChangeArrowheads="1"/>
          </p:cNvSpPr>
          <p:nvPr>
            <p:ph idx="1"/>
          </p:nvPr>
        </p:nvSpPr>
        <p:spPr>
          <a:xfrm>
            <a:off x="503584" y="1232453"/>
            <a:ext cx="12050388" cy="4863547"/>
          </a:xfrm>
        </p:spPr>
        <p:txBody>
          <a:bodyPr/>
          <a:lstStyle/>
          <a:p>
            <a:pPr marL="1920084" lvl="4" indent="-325098"/>
            <a:r>
              <a:rPr lang="en-GB" noProof="1" smtClean="0">
                <a:solidFill>
                  <a:schemeClr val="accent1"/>
                </a:solidFill>
              </a:rPr>
              <a:t>Public Function</a:t>
            </a:r>
            <a:r>
              <a:rPr lang="en-GB" noProof="1" smtClean="0"/>
              <a:t> </a:t>
            </a:r>
            <a:r>
              <a:rPr lang="en-GB" noProof="1" smtClean="0">
                <a:solidFill>
                  <a:schemeClr val="folHlink"/>
                </a:solidFill>
              </a:rPr>
              <a:t>Execute</a:t>
            </a:r>
            <a:r>
              <a:rPr lang="en-GB" noProof="1" smtClean="0"/>
              <a:t>(</a:t>
            </a:r>
            <a:r>
              <a:rPr lang="en-US" smtClean="0"/>
              <a:t> _</a:t>
            </a:r>
          </a:p>
          <a:p>
            <a:pPr marL="1920084" lvl="4" indent="-325098"/>
            <a:r>
              <a:rPr lang="en-US" smtClean="0"/>
              <a:t>  </a:t>
            </a:r>
            <a:r>
              <a:rPr lang="en-US" noProof="1" smtClean="0">
                <a:solidFill>
                  <a:schemeClr val="accent1"/>
                </a:solidFill>
              </a:rPr>
              <a:t>ByVal</a:t>
            </a:r>
            <a:r>
              <a:rPr lang="en-US" noProof="1" smtClean="0"/>
              <a:t> commandData </a:t>
            </a:r>
            <a:r>
              <a:rPr lang="en-US" noProof="1" smtClean="0">
                <a:solidFill>
                  <a:schemeClr val="accent1"/>
                </a:solidFill>
              </a:rPr>
              <a:t>As</a:t>
            </a:r>
            <a:r>
              <a:rPr lang="en-US" noProof="1" smtClean="0"/>
              <a:t> Autodesk.Revit.ExternalCommandData, </a:t>
            </a:r>
            <a:r>
              <a:rPr lang="en-US" smtClean="0"/>
              <a:t>_</a:t>
            </a:r>
          </a:p>
          <a:p>
            <a:pPr marL="1920084" lvl="4" indent="-325098"/>
            <a:r>
              <a:rPr lang="en-US" smtClean="0"/>
              <a:t>  </a:t>
            </a:r>
            <a:r>
              <a:rPr lang="en-US" noProof="1" smtClean="0">
                <a:solidFill>
                  <a:schemeClr val="accent1"/>
                </a:solidFill>
              </a:rPr>
              <a:t>ByRef</a:t>
            </a:r>
            <a:r>
              <a:rPr lang="en-US" noProof="1" smtClean="0"/>
              <a:t> message </a:t>
            </a:r>
            <a:r>
              <a:rPr lang="en-US" noProof="1" smtClean="0">
                <a:solidFill>
                  <a:schemeClr val="accent1"/>
                </a:solidFill>
              </a:rPr>
              <a:t>As String</a:t>
            </a:r>
            <a:r>
              <a:rPr lang="en-US" noProof="1" smtClean="0"/>
              <a:t>, </a:t>
            </a:r>
            <a:r>
              <a:rPr lang="en-US" smtClean="0"/>
              <a:t>_ </a:t>
            </a:r>
          </a:p>
          <a:p>
            <a:pPr marL="1920084" lvl="4" indent="-325098"/>
            <a:r>
              <a:rPr lang="en-US" smtClean="0"/>
              <a:t>  </a:t>
            </a:r>
            <a:r>
              <a:rPr lang="en-US" noProof="1" smtClean="0">
                <a:solidFill>
                  <a:schemeClr val="accent1"/>
                </a:solidFill>
              </a:rPr>
              <a:t>ByVal</a:t>
            </a:r>
            <a:r>
              <a:rPr lang="en-US" noProof="1" smtClean="0"/>
              <a:t> elements </a:t>
            </a:r>
            <a:r>
              <a:rPr lang="en-US" noProof="1" smtClean="0">
                <a:solidFill>
                  <a:schemeClr val="accent1"/>
                </a:solidFill>
              </a:rPr>
              <a:t>As</a:t>
            </a:r>
            <a:r>
              <a:rPr lang="en-US" noProof="1" smtClean="0"/>
              <a:t> Autodesk.Revit.ElementSet</a:t>
            </a:r>
            <a:r>
              <a:rPr lang="en-US" smtClean="0"/>
              <a:t> </a:t>
            </a:r>
            <a:r>
              <a:rPr lang="en-US" noProof="1" smtClean="0"/>
              <a:t>) </a:t>
            </a:r>
            <a:r>
              <a:rPr lang="en-US" smtClean="0"/>
              <a:t>_</a:t>
            </a:r>
          </a:p>
          <a:p>
            <a:pPr marL="1920084" lvl="4" indent="-325098"/>
            <a:r>
              <a:rPr lang="en-US" smtClean="0"/>
              <a:t>_</a:t>
            </a:r>
          </a:p>
          <a:p>
            <a:pPr marL="1920084" lvl="4" indent="-325098"/>
            <a:r>
              <a:rPr lang="en-US" smtClean="0"/>
              <a:t>  </a:t>
            </a:r>
            <a:r>
              <a:rPr lang="en-US" noProof="1" smtClean="0">
                <a:solidFill>
                  <a:schemeClr val="accent1"/>
                </a:solidFill>
              </a:rPr>
              <a:t>As</a:t>
            </a:r>
            <a:r>
              <a:rPr lang="en-US" smtClean="0"/>
              <a:t> </a:t>
            </a:r>
            <a:r>
              <a:rPr lang="en-US" noProof="1" smtClean="0"/>
              <a:t>Autodesk.Revit.IExternalCommand.Result </a:t>
            </a:r>
            <a:r>
              <a:rPr lang="en-US" smtClean="0"/>
              <a:t>_</a:t>
            </a:r>
          </a:p>
          <a:p>
            <a:pPr marL="1920084" lvl="4" indent="-325098"/>
            <a:r>
              <a:rPr lang="en-US" smtClean="0"/>
              <a:t>  </a:t>
            </a:r>
            <a:r>
              <a:rPr lang="en-US" noProof="1" smtClean="0">
                <a:solidFill>
                  <a:schemeClr val="accent1"/>
                </a:solidFill>
              </a:rPr>
              <a:t>Implements</a:t>
            </a:r>
            <a:r>
              <a:rPr lang="en-US" noProof="1" smtClean="0"/>
              <a:t> Autodesk.Revit.IExternalCommand.Execute</a:t>
            </a:r>
          </a:p>
          <a:p>
            <a:pPr marL="1920084" lvl="4" indent="-325098"/>
            <a:endParaRPr lang="en-US" noProof="1" smtClean="0"/>
          </a:p>
          <a:p>
            <a:pPr marL="1920084" lvl="4" indent="-325098"/>
            <a:r>
              <a:rPr lang="en-US" noProof="1" smtClean="0"/>
              <a:t>        </a:t>
            </a:r>
            <a:r>
              <a:rPr lang="en-US" noProof="1" smtClean="0">
                <a:solidFill>
                  <a:schemeClr val="folHlink"/>
                </a:solidFill>
              </a:rPr>
              <a:t>MsgBox("Hello World")</a:t>
            </a:r>
          </a:p>
          <a:p>
            <a:pPr marL="1920084" lvl="4" indent="-325098"/>
            <a:r>
              <a:rPr lang="en-US" noProof="1" smtClean="0"/>
              <a:t>        </a:t>
            </a:r>
            <a:r>
              <a:rPr lang="en-US" noProof="1" smtClean="0">
                <a:solidFill>
                  <a:schemeClr val="accent1"/>
                </a:solidFill>
              </a:rPr>
              <a:t>Return</a:t>
            </a:r>
            <a:r>
              <a:rPr lang="en-US" noProof="1" smtClean="0"/>
              <a:t> IExternalCommand.Result.Succeeded</a:t>
            </a:r>
          </a:p>
          <a:p>
            <a:pPr marL="1920084" lvl="4" indent="-325098"/>
            <a:endParaRPr lang="en-US" noProof="1" smtClean="0"/>
          </a:p>
          <a:p>
            <a:pPr marL="1920084" lvl="4" indent="-325098"/>
            <a:r>
              <a:rPr lang="en-US" noProof="1" smtClean="0">
                <a:solidFill>
                  <a:schemeClr val="accent1"/>
                </a:solidFill>
              </a:rPr>
              <a:t>End Function</a:t>
            </a:r>
            <a:endParaRPr lang="en-GB" smtClean="0"/>
          </a:p>
        </p:txBody>
      </p:sp>
      <p:sp>
        <p:nvSpPr>
          <p:cNvPr id="27652"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pic>
        <p:nvPicPr>
          <p:cNvPr id="27653" name="Picture 5" descr="lab1-1-3"/>
          <p:cNvPicPr>
            <a:picLocks noChangeAspect="1" noChangeArrowheads="1"/>
          </p:cNvPicPr>
          <p:nvPr/>
        </p:nvPicPr>
        <p:blipFill>
          <a:blip r:embed="rId3"/>
          <a:srcRect/>
          <a:stretch>
            <a:fillRect/>
          </a:stretch>
        </p:blipFill>
        <p:spPr bwMode="auto">
          <a:xfrm>
            <a:off x="10215198" y="7132383"/>
            <a:ext cx="1815032" cy="1355108"/>
          </a:xfrm>
          <a:prstGeom prst="rect">
            <a:avLst/>
          </a:prstGeom>
          <a:noFill/>
          <a:ln w="9525">
            <a:noFill/>
            <a:miter lim="800000"/>
            <a:headEnd/>
            <a:tailEnd/>
          </a:ln>
        </p:spPr>
      </p:pic>
      <p:pic>
        <p:nvPicPr>
          <p:cNvPr id="27654" name="Picture 6" descr="lab1-1-2"/>
          <p:cNvPicPr>
            <a:picLocks noChangeAspect="1" noChangeArrowheads="1"/>
          </p:cNvPicPr>
          <p:nvPr/>
        </p:nvPicPr>
        <p:blipFill>
          <a:blip r:embed="rId4"/>
          <a:srcRect/>
          <a:stretch>
            <a:fillRect/>
          </a:stretch>
        </p:blipFill>
        <p:spPr bwMode="auto">
          <a:xfrm>
            <a:off x="408609" y="6974289"/>
            <a:ext cx="9169974" cy="1693885"/>
          </a:xfrm>
          <a:prstGeom prst="rect">
            <a:avLst/>
          </a:prstGeom>
          <a:noFill/>
          <a:ln w="9525">
            <a:noFill/>
            <a:miter lim="800000"/>
            <a:headEnd/>
            <a:tailEnd/>
          </a:ln>
        </p:spPr>
      </p:pic>
      <p:sp>
        <p:nvSpPr>
          <p:cNvPr id="27656" name="Text Box 8"/>
          <p:cNvSpPr txBox="1">
            <a:spLocks noChangeArrowheads="1"/>
          </p:cNvSpPr>
          <p:nvPr/>
        </p:nvSpPr>
        <p:spPr bwMode="auto">
          <a:xfrm>
            <a:off x="9552600" y="5715308"/>
            <a:ext cx="1176604" cy="353943"/>
          </a:xfrm>
          <a:prstGeom prst="rect">
            <a:avLst/>
          </a:prstGeom>
          <a:noFill/>
          <a:ln w="9525" algn="ctr">
            <a:noFill/>
            <a:miter lim="800000"/>
            <a:headEnd/>
            <a:tailEnd/>
          </a:ln>
        </p:spPr>
        <p:txBody>
          <a:bodyPr wrap="none" lIns="0" tIns="0" rIns="0" bIns="0">
            <a:spAutoFit/>
          </a:bodyPr>
          <a:lstStyle/>
          <a:p>
            <a:r>
              <a:rPr lang="en-US" sz="2300"/>
              <a:t>In VB.NET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title"/>
          </p:nvPr>
        </p:nvSpPr>
        <p:spPr>
          <a:xfrm>
            <a:off x="453759" y="194232"/>
            <a:ext cx="11269451" cy="958708"/>
          </a:xfrm>
          <a:noFill/>
        </p:spPr>
        <p:txBody>
          <a:bodyPr/>
          <a:lstStyle/>
          <a:p>
            <a:pPr eaLnBrk="1" hangingPunct="1"/>
            <a:r>
              <a:rPr lang="en-GB" smtClean="0"/>
              <a:t>Command Input Argument</a:t>
            </a:r>
          </a:p>
        </p:txBody>
      </p:sp>
      <p:sp>
        <p:nvSpPr>
          <p:cNvPr id="28675" name="Rectangle 2"/>
          <p:cNvSpPr>
            <a:spLocks noGrp="1" noChangeArrowheads="1"/>
          </p:cNvSpPr>
          <p:nvPr>
            <p:ph idx="1"/>
          </p:nvPr>
        </p:nvSpPr>
        <p:spPr>
          <a:xfrm>
            <a:off x="0" y="1245704"/>
            <a:ext cx="13003213" cy="8036783"/>
          </a:xfrm>
        </p:spPr>
        <p:txBody>
          <a:bodyPr/>
          <a:lstStyle/>
          <a:p>
            <a:pPr marL="1920084" lvl="4" indent="-325098">
              <a:lnSpc>
                <a:spcPct val="90000"/>
              </a:lnSpc>
            </a:pPr>
            <a:r>
              <a:rPr lang="en-GB" sz="1600" noProof="1" smtClean="0">
                <a:solidFill>
                  <a:schemeClr val="hlink"/>
                </a:solidFill>
              </a:rPr>
              <a:t>' List the app, doc and view data</a:t>
            </a:r>
          </a:p>
          <a:p>
            <a:pPr marL="1920084" lvl="4" indent="-325098">
              <a:lnSpc>
                <a:spcPct val="90000"/>
              </a:lnSpc>
            </a:pPr>
            <a:r>
              <a:rPr lang="en-US" sz="1600" smtClean="0">
                <a:solidFill>
                  <a:schemeClr val="accent1"/>
                </a:solidFill>
              </a:rPr>
              <a:t>D</a:t>
            </a:r>
            <a:r>
              <a:rPr lang="en-US" sz="1600" noProof="1" smtClean="0">
                <a:solidFill>
                  <a:schemeClr val="accent1"/>
                </a:solidFill>
              </a:rPr>
              <a:t>im</a:t>
            </a:r>
            <a:r>
              <a:rPr lang="en-US" sz="1600" noProof="1" smtClean="0"/>
              <a:t> revitApp </a:t>
            </a:r>
            <a:r>
              <a:rPr lang="en-US" sz="1600" noProof="1" smtClean="0">
                <a:solidFill>
                  <a:schemeClr val="accent1"/>
                </a:solidFill>
              </a:rPr>
              <a:t>As</a:t>
            </a:r>
            <a:r>
              <a:rPr lang="en-US" sz="1600" noProof="1" smtClean="0"/>
              <a:t> Revit.Application = </a:t>
            </a:r>
            <a:r>
              <a:rPr lang="en-US" sz="1600" noProof="1" smtClean="0">
                <a:solidFill>
                  <a:schemeClr val="folHlink"/>
                </a:solidFill>
              </a:rPr>
              <a:t>commandData.Application</a:t>
            </a:r>
          </a:p>
          <a:p>
            <a:pPr marL="1920084" lvl="4" indent="-325098">
              <a:lnSpc>
                <a:spcPct val="90000"/>
              </a:lnSpc>
            </a:pPr>
            <a:r>
              <a:rPr lang="en-US" sz="1600" noProof="1" smtClean="0">
                <a:solidFill>
                  <a:schemeClr val="accent1"/>
                </a:solidFill>
              </a:rPr>
              <a:t>Dim </a:t>
            </a:r>
            <a:r>
              <a:rPr lang="en-US" sz="1600" noProof="1" smtClean="0"/>
              <a:t>doc </a:t>
            </a:r>
            <a:r>
              <a:rPr lang="en-US" sz="1600" noProof="1" smtClean="0">
                <a:solidFill>
                  <a:schemeClr val="accent1"/>
                </a:solidFill>
              </a:rPr>
              <a:t>As</a:t>
            </a:r>
            <a:r>
              <a:rPr lang="en-US" sz="1600" noProof="1" smtClean="0"/>
              <a:t> Revit.Document = </a:t>
            </a:r>
            <a:r>
              <a:rPr lang="en-US" sz="1600" noProof="1" smtClean="0">
                <a:solidFill>
                  <a:schemeClr val="folHlink"/>
                </a:solidFill>
              </a:rPr>
              <a:t>revitApp.ActiveDocument</a:t>
            </a:r>
          </a:p>
          <a:p>
            <a:pPr marL="1920084" lvl="4" indent="-325098">
              <a:lnSpc>
                <a:spcPct val="90000"/>
              </a:lnSpc>
            </a:pPr>
            <a:r>
              <a:rPr lang="en-US" sz="1600" noProof="1" smtClean="0">
                <a:solidFill>
                  <a:schemeClr val="accent1"/>
                </a:solidFill>
              </a:rPr>
              <a:t>Dim</a:t>
            </a:r>
            <a:r>
              <a:rPr lang="en-US" sz="1600" noProof="1" smtClean="0"/>
              <a:t> view </a:t>
            </a:r>
            <a:r>
              <a:rPr lang="en-US" sz="1600" noProof="1" smtClean="0">
                <a:solidFill>
                  <a:schemeClr val="accent1"/>
                </a:solidFill>
              </a:rPr>
              <a:t>As</a:t>
            </a:r>
            <a:r>
              <a:rPr lang="en-US" sz="1600" noProof="1" smtClean="0"/>
              <a:t> Revit.Elements.View = </a:t>
            </a:r>
            <a:r>
              <a:rPr lang="en-US" sz="1600" noProof="1" smtClean="0">
                <a:solidFill>
                  <a:schemeClr val="folHlink"/>
                </a:solidFill>
              </a:rPr>
              <a:t>commandData.View</a:t>
            </a:r>
          </a:p>
          <a:p>
            <a:pPr marL="1920084" lvl="4" indent="-325098">
              <a:lnSpc>
                <a:spcPct val="90000"/>
              </a:lnSpc>
            </a:pPr>
            <a:endParaRPr lang="en-US" sz="1600" noProof="1" smtClean="0"/>
          </a:p>
          <a:p>
            <a:pPr marL="1920084" lvl="4" indent="-325098">
              <a:lnSpc>
                <a:spcPct val="90000"/>
              </a:lnSpc>
            </a:pPr>
            <a:r>
              <a:rPr lang="en-US" sz="1600" noProof="1" smtClean="0">
                <a:solidFill>
                  <a:schemeClr val="accent1"/>
                </a:solidFill>
              </a:rPr>
              <a:t>Dim </a:t>
            </a:r>
            <a:r>
              <a:rPr lang="en-US" sz="1600" noProof="1" smtClean="0"/>
              <a:t>sMsg </a:t>
            </a:r>
            <a:r>
              <a:rPr lang="en-US" sz="1600" noProof="1" smtClean="0">
                <a:solidFill>
                  <a:schemeClr val="accent1"/>
                </a:solidFill>
              </a:rPr>
              <a:t>As</a:t>
            </a:r>
            <a:r>
              <a:rPr lang="en-US" sz="1600" noProof="1" smtClean="0"/>
              <a:t> String = </a:t>
            </a:r>
            <a:r>
              <a:rPr lang="en-US" sz="1600" noProof="1" smtClean="0">
                <a:solidFill>
                  <a:srgbClr val="993300"/>
                </a:solidFill>
              </a:rPr>
              <a:t>"Application = "</a:t>
            </a:r>
            <a:r>
              <a:rPr lang="en-US" sz="1600" noProof="1" smtClean="0"/>
              <a:t> &amp; revitApp.VersionName &amp; " " </a:t>
            </a:r>
            <a:r>
              <a:rPr lang="en-US" sz="1600" smtClean="0"/>
              <a:t>_</a:t>
            </a:r>
          </a:p>
          <a:p>
            <a:pPr marL="1920084" lvl="4" indent="-325098">
              <a:lnSpc>
                <a:spcPct val="90000"/>
              </a:lnSpc>
            </a:pPr>
            <a:r>
              <a:rPr lang="en-US" sz="1600" smtClean="0"/>
              <a:t>  </a:t>
            </a:r>
            <a:r>
              <a:rPr lang="en-US" sz="1600" noProof="1" smtClean="0"/>
              <a:t>&amp; revitApp.VersionNumber &amp; vbCrLf</a:t>
            </a:r>
          </a:p>
          <a:p>
            <a:pPr marL="1920084" lvl="4" indent="-325098">
              <a:lnSpc>
                <a:spcPct val="90000"/>
              </a:lnSpc>
            </a:pPr>
            <a:r>
              <a:rPr lang="en-US" sz="1600" noProof="1" smtClean="0"/>
              <a:t>sMsg += </a:t>
            </a:r>
            <a:r>
              <a:rPr lang="en-US" sz="1600" noProof="1" smtClean="0">
                <a:solidFill>
                  <a:srgbClr val="993300"/>
                </a:solidFill>
              </a:rPr>
              <a:t>"Document path = "</a:t>
            </a:r>
            <a:r>
              <a:rPr lang="en-US" sz="1600" noProof="1" smtClean="0"/>
              <a:t> &amp; doc.PathName &amp; vbCrLf ' Empty if not saved yet</a:t>
            </a:r>
          </a:p>
          <a:p>
            <a:pPr marL="1920084" lvl="4" indent="-325098">
              <a:lnSpc>
                <a:spcPct val="90000"/>
              </a:lnSpc>
            </a:pPr>
            <a:r>
              <a:rPr lang="en-US" sz="1600" noProof="1" smtClean="0"/>
              <a:t>sMsg += </a:t>
            </a:r>
            <a:r>
              <a:rPr lang="en-US" sz="1600" noProof="1" smtClean="0">
                <a:solidFill>
                  <a:srgbClr val="993300"/>
                </a:solidFill>
              </a:rPr>
              <a:t>"Document title = "</a:t>
            </a:r>
            <a:r>
              <a:rPr lang="en-US" sz="1600" noProof="1" smtClean="0"/>
              <a:t> &amp; doc.Title &amp; vbCrLf</a:t>
            </a:r>
          </a:p>
          <a:p>
            <a:pPr marL="1920084" lvl="4" indent="-325098">
              <a:lnSpc>
                <a:spcPct val="90000"/>
              </a:lnSpc>
            </a:pPr>
            <a:r>
              <a:rPr lang="en-US" sz="1600" noProof="1" smtClean="0"/>
              <a:t>sMsg += </a:t>
            </a:r>
            <a:r>
              <a:rPr lang="en-US" sz="1600" noProof="1" smtClean="0">
                <a:solidFill>
                  <a:srgbClr val="993300"/>
                </a:solidFill>
              </a:rPr>
              <a:t>"View name = "</a:t>
            </a:r>
            <a:r>
              <a:rPr lang="en-US" sz="1600" noProof="1" smtClean="0"/>
              <a:t> &amp; view.Name</a:t>
            </a:r>
          </a:p>
          <a:p>
            <a:pPr marL="1920084" lvl="4" indent="-325098">
              <a:lnSpc>
                <a:spcPct val="90000"/>
              </a:lnSpc>
            </a:pPr>
            <a:r>
              <a:rPr lang="en-US" sz="1600" noProof="1" smtClean="0"/>
              <a:t>MsgBox(sMsg)</a:t>
            </a:r>
          </a:p>
          <a:p>
            <a:pPr marL="1920084" lvl="4" indent="-325098">
              <a:lnSpc>
                <a:spcPct val="90000"/>
              </a:lnSpc>
            </a:pPr>
            <a:endParaRPr lang="en-US" sz="1600" noProof="1" smtClean="0"/>
          </a:p>
          <a:p>
            <a:pPr marL="1920084" lvl="4" indent="-325098">
              <a:lnSpc>
                <a:spcPct val="90000"/>
              </a:lnSpc>
            </a:pPr>
            <a:r>
              <a:rPr lang="en-US" sz="1600" noProof="1" smtClean="0">
                <a:solidFill>
                  <a:schemeClr val="hlink"/>
                </a:solidFill>
              </a:rPr>
              <a:t>' List the current selection set</a:t>
            </a:r>
          </a:p>
          <a:p>
            <a:pPr marL="1920084" lvl="4" indent="-325098">
              <a:lnSpc>
                <a:spcPct val="90000"/>
              </a:lnSpc>
            </a:pPr>
            <a:r>
              <a:rPr lang="en-US" sz="1600" noProof="1" smtClean="0">
                <a:solidFill>
                  <a:schemeClr val="accent1"/>
                </a:solidFill>
              </a:rPr>
              <a:t>Dim </a:t>
            </a:r>
            <a:r>
              <a:rPr lang="en-US" sz="1600" noProof="1" smtClean="0"/>
              <a:t>sel </a:t>
            </a:r>
            <a:r>
              <a:rPr lang="en-US" sz="1600" noProof="1" smtClean="0">
                <a:solidFill>
                  <a:schemeClr val="accent1"/>
                </a:solidFill>
              </a:rPr>
              <a:t>As</a:t>
            </a:r>
            <a:r>
              <a:rPr lang="en-US" sz="1600" noProof="1" smtClean="0"/>
              <a:t> Selection = </a:t>
            </a:r>
            <a:r>
              <a:rPr lang="en-US" sz="1600" noProof="1" smtClean="0">
                <a:solidFill>
                  <a:schemeClr val="folHlink"/>
                </a:solidFill>
              </a:rPr>
              <a:t>doc.Selection</a:t>
            </a:r>
          </a:p>
          <a:p>
            <a:pPr marL="1920084" lvl="4" indent="-325098">
              <a:lnSpc>
                <a:spcPct val="90000"/>
              </a:lnSpc>
            </a:pPr>
            <a:endParaRPr lang="en-US" sz="1600" noProof="1" smtClean="0"/>
          </a:p>
          <a:p>
            <a:pPr marL="1920084" lvl="4" indent="-325098">
              <a:lnSpc>
                <a:spcPct val="90000"/>
              </a:lnSpc>
            </a:pPr>
            <a:r>
              <a:rPr lang="en-US" sz="1600" noProof="1" smtClean="0"/>
              <a:t>sMsg = </a:t>
            </a:r>
            <a:r>
              <a:rPr lang="en-US" sz="1600" noProof="1" smtClean="0">
                <a:solidFill>
                  <a:srgbClr val="993300"/>
                </a:solidFill>
              </a:rPr>
              <a:t>"There are "</a:t>
            </a:r>
            <a:r>
              <a:rPr lang="en-US" sz="1600" noProof="1" smtClean="0"/>
              <a:t> &amp; sel.Elements.Size &amp; </a:t>
            </a:r>
            <a:r>
              <a:rPr lang="en-US" sz="1600" noProof="1" smtClean="0">
                <a:solidFill>
                  <a:srgbClr val="993300"/>
                </a:solidFill>
              </a:rPr>
              <a:t>" elements in the selection set:"</a:t>
            </a:r>
          </a:p>
          <a:p>
            <a:pPr marL="1920084" lvl="4" indent="-325098">
              <a:lnSpc>
                <a:spcPct val="90000"/>
              </a:lnSpc>
            </a:pPr>
            <a:r>
              <a:rPr lang="en-US" sz="1600" noProof="1" smtClean="0">
                <a:solidFill>
                  <a:schemeClr val="accent1"/>
                </a:solidFill>
              </a:rPr>
              <a:t>Dim</a:t>
            </a:r>
            <a:r>
              <a:rPr lang="en-US" sz="1600" noProof="1" smtClean="0"/>
              <a:t> elem </a:t>
            </a:r>
            <a:r>
              <a:rPr lang="en-US" sz="1600" noProof="1" smtClean="0">
                <a:solidFill>
                  <a:schemeClr val="accent1"/>
                </a:solidFill>
              </a:rPr>
              <a:t>As</a:t>
            </a:r>
            <a:r>
              <a:rPr lang="en-US" sz="1600" noProof="1" smtClean="0"/>
              <a:t> Revit.Element</a:t>
            </a:r>
          </a:p>
          <a:p>
            <a:pPr marL="1920084" lvl="4" indent="-325098">
              <a:lnSpc>
                <a:spcPct val="90000"/>
              </a:lnSpc>
            </a:pPr>
            <a:r>
              <a:rPr lang="en-US" sz="1600" noProof="1" smtClean="0">
                <a:solidFill>
                  <a:schemeClr val="accent1"/>
                </a:solidFill>
              </a:rPr>
              <a:t>For Each</a:t>
            </a:r>
            <a:r>
              <a:rPr lang="en-US" sz="1600" noProof="1" smtClean="0"/>
              <a:t> elem </a:t>
            </a:r>
            <a:r>
              <a:rPr lang="en-US" sz="1600" noProof="1" smtClean="0">
                <a:solidFill>
                  <a:schemeClr val="accent1"/>
                </a:solidFill>
              </a:rPr>
              <a:t>In</a:t>
            </a:r>
            <a:r>
              <a:rPr lang="en-US" sz="1600" noProof="1" smtClean="0"/>
              <a:t> sel.Elements</a:t>
            </a:r>
          </a:p>
          <a:p>
            <a:pPr marL="1920084" lvl="4" indent="-325098">
              <a:lnSpc>
                <a:spcPct val="90000"/>
              </a:lnSpc>
            </a:pPr>
            <a:r>
              <a:rPr lang="en-US" sz="1600" noProof="1" smtClean="0"/>
              <a:t>  sMsg += vbCrLf &amp; "  " &amp; elem.Category.Name &amp; " Id=" &amp; elem.Id.Value.ToString</a:t>
            </a:r>
          </a:p>
          <a:p>
            <a:pPr marL="1920084" lvl="4" indent="-325098">
              <a:lnSpc>
                <a:spcPct val="90000"/>
              </a:lnSpc>
            </a:pPr>
            <a:r>
              <a:rPr lang="en-US" sz="1600" noProof="1" smtClean="0">
                <a:solidFill>
                  <a:schemeClr val="accent1"/>
                </a:solidFill>
              </a:rPr>
              <a:t>Next</a:t>
            </a:r>
          </a:p>
          <a:p>
            <a:pPr marL="1920084" lvl="4" indent="-325098">
              <a:lnSpc>
                <a:spcPct val="90000"/>
              </a:lnSpc>
            </a:pPr>
            <a:r>
              <a:rPr lang="en-US" sz="1600" noProof="1" smtClean="0"/>
              <a:t>MsgBox(sMsg)</a:t>
            </a:r>
          </a:p>
        </p:txBody>
      </p:sp>
      <p:sp>
        <p:nvSpPr>
          <p:cNvPr id="28677"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pic>
        <p:nvPicPr>
          <p:cNvPr id="28678" name="Picture 5" descr="lab1-2-2"/>
          <p:cNvPicPr>
            <a:picLocks noChangeAspect="1" noChangeArrowheads="1"/>
          </p:cNvPicPr>
          <p:nvPr/>
        </p:nvPicPr>
        <p:blipFill>
          <a:blip r:embed="rId3"/>
          <a:srcRect/>
          <a:stretch>
            <a:fillRect/>
          </a:stretch>
        </p:blipFill>
        <p:spPr bwMode="auto">
          <a:xfrm>
            <a:off x="7321083" y="6946031"/>
            <a:ext cx="2458419" cy="1788742"/>
          </a:xfrm>
          <a:prstGeom prst="rect">
            <a:avLst/>
          </a:prstGeom>
          <a:noFill/>
          <a:ln w="9525">
            <a:noFill/>
            <a:miter lim="800000"/>
            <a:headEnd/>
            <a:tailEnd/>
          </a:ln>
        </p:spPr>
      </p:pic>
      <p:pic>
        <p:nvPicPr>
          <p:cNvPr id="28679" name="Picture 6" descr="lab1-2-1"/>
          <p:cNvPicPr>
            <a:picLocks noChangeAspect="1" noChangeArrowheads="1"/>
          </p:cNvPicPr>
          <p:nvPr/>
        </p:nvPicPr>
        <p:blipFill>
          <a:blip r:embed="rId4"/>
          <a:srcRect/>
          <a:stretch>
            <a:fillRect/>
          </a:stretch>
        </p:blipFill>
        <p:spPr bwMode="auto">
          <a:xfrm>
            <a:off x="4000295" y="7224323"/>
            <a:ext cx="2555493" cy="1506427"/>
          </a:xfrm>
          <a:prstGeom prst="rect">
            <a:avLst/>
          </a:prstGeom>
          <a:noFill/>
          <a:ln w="9525">
            <a:noFill/>
            <a:miter lim="800000"/>
            <a:headEnd/>
            <a:tailEnd/>
          </a:ln>
        </p:spPr>
      </p:pic>
      <p:sp>
        <p:nvSpPr>
          <p:cNvPr id="28680" name="Text Box 8"/>
          <p:cNvSpPr txBox="1">
            <a:spLocks noChangeArrowheads="1"/>
          </p:cNvSpPr>
          <p:nvPr/>
        </p:nvSpPr>
        <p:spPr bwMode="auto">
          <a:xfrm>
            <a:off x="10872132" y="8566542"/>
            <a:ext cx="1176604" cy="353943"/>
          </a:xfrm>
          <a:prstGeom prst="rect">
            <a:avLst/>
          </a:prstGeom>
          <a:noFill/>
          <a:ln w="9525" algn="ctr">
            <a:noFill/>
            <a:miter lim="800000"/>
            <a:headEnd/>
            <a:tailEnd/>
          </a:ln>
        </p:spPr>
        <p:txBody>
          <a:bodyPr wrap="none" lIns="0" tIns="0" rIns="0" bIns="0">
            <a:spAutoFit/>
          </a:bodyPr>
          <a:lstStyle/>
          <a:p>
            <a:r>
              <a:rPr lang="en-US" sz="2300"/>
              <a:t>In VB.NET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453759" y="194234"/>
            <a:ext cx="12395944" cy="1011716"/>
          </a:xfrm>
          <a:noFill/>
        </p:spPr>
        <p:txBody>
          <a:bodyPr/>
          <a:lstStyle/>
          <a:p>
            <a:pPr eaLnBrk="1" hangingPunct="1"/>
            <a:r>
              <a:rPr lang="en-GB" smtClean="0"/>
              <a:t>Command Output Arguments</a:t>
            </a:r>
          </a:p>
        </p:txBody>
      </p:sp>
      <p:sp>
        <p:nvSpPr>
          <p:cNvPr id="29698" name="Rectangle 2"/>
          <p:cNvSpPr>
            <a:spLocks noGrp="1" noChangeArrowheads="1"/>
          </p:cNvSpPr>
          <p:nvPr>
            <p:ph idx="1"/>
          </p:nvPr>
        </p:nvSpPr>
        <p:spPr>
          <a:xfrm>
            <a:off x="153510" y="1364974"/>
            <a:ext cx="12389172" cy="4492487"/>
          </a:xfrm>
        </p:spPr>
        <p:txBody>
          <a:bodyPr/>
          <a:lstStyle/>
          <a:p>
            <a:pPr marL="1920084" lvl="4" indent="-325098"/>
            <a:r>
              <a:rPr lang="en-GB" sz="1600" noProof="1" smtClean="0">
                <a:solidFill>
                  <a:schemeClr val="hlink"/>
                </a:solidFill>
              </a:rPr>
              <a:t>' </a:t>
            </a:r>
            <a:r>
              <a:rPr lang="en-US" sz="1600" smtClean="0">
                <a:solidFill>
                  <a:schemeClr val="hlink"/>
                </a:solidFill>
              </a:rPr>
              <a:t>We</a:t>
            </a:r>
            <a:r>
              <a:rPr lang="en-US" sz="1600" noProof="1" smtClean="0">
                <a:solidFill>
                  <a:schemeClr val="hlink"/>
                </a:solidFill>
              </a:rPr>
              <a:t> pretend that something is wrong with the first element in the selection</a:t>
            </a:r>
          </a:p>
          <a:p>
            <a:pPr marL="1920084" lvl="4" indent="-325098"/>
            <a:r>
              <a:rPr lang="en-US" sz="1600" noProof="1" smtClean="0">
                <a:solidFill>
                  <a:schemeClr val="hlink"/>
                </a:solidFill>
              </a:rPr>
              <a:t>' We pass the message back to Revit user and indicate the error result</a:t>
            </a:r>
          </a:p>
          <a:p>
            <a:pPr marL="1920084" lvl="4" indent="-325098"/>
            <a:r>
              <a:rPr lang="en-US" sz="1600" noProof="1" smtClean="0">
                <a:solidFill>
                  <a:schemeClr val="accent1"/>
                </a:solidFill>
              </a:rPr>
              <a:t>If Not</a:t>
            </a:r>
            <a:r>
              <a:rPr lang="en-US" sz="1600" noProof="1" smtClean="0"/>
              <a:t> sel.Elements.IsEmpty </a:t>
            </a:r>
            <a:r>
              <a:rPr lang="en-US" sz="1600" noProof="1" smtClean="0">
                <a:solidFill>
                  <a:schemeClr val="accent1"/>
                </a:solidFill>
              </a:rPr>
              <a:t>Then</a:t>
            </a:r>
          </a:p>
          <a:p>
            <a:pPr marL="1920084" lvl="4" indent="-325098"/>
            <a:r>
              <a:rPr lang="en-US" sz="1600" noProof="1" smtClean="0"/>
              <a:t>  Dim iter As ElementSetIterator = sel.Elements.ForwardIterator</a:t>
            </a:r>
          </a:p>
          <a:p>
            <a:pPr marL="1920084" lvl="4" indent="-325098"/>
            <a:r>
              <a:rPr lang="en-US" sz="1600" noProof="1" smtClean="0"/>
              <a:t>  iter.MoveNext()</a:t>
            </a:r>
          </a:p>
          <a:p>
            <a:pPr marL="1920084" lvl="4" indent="-325098"/>
            <a:r>
              <a:rPr lang="en-US" sz="1600" noProof="1" smtClean="0"/>
              <a:t>  Dim errElem As Revit.Element = iter.Current</a:t>
            </a:r>
          </a:p>
          <a:p>
            <a:pPr marL="1920084" lvl="4" indent="-325098"/>
            <a:r>
              <a:rPr lang="en-US" sz="1600" noProof="1" smtClean="0"/>
              <a:t>  elements.Clear()</a:t>
            </a:r>
          </a:p>
          <a:p>
            <a:pPr marL="1920084" lvl="4" indent="-325098"/>
            <a:r>
              <a:rPr lang="en-US" sz="1600" noProof="1" smtClean="0"/>
              <a:t>  elements.Insert(errElem)</a:t>
            </a:r>
          </a:p>
          <a:p>
            <a:pPr marL="1920084" lvl="4" indent="-325098"/>
            <a:r>
              <a:rPr lang="en-US" sz="1600" noProof="1" smtClean="0"/>
              <a:t>  </a:t>
            </a:r>
            <a:r>
              <a:rPr lang="en-US" sz="1600" noProof="1" smtClean="0">
                <a:solidFill>
                  <a:schemeClr val="folHlink"/>
                </a:solidFill>
              </a:rPr>
              <a:t>message</a:t>
            </a:r>
            <a:r>
              <a:rPr lang="en-US" sz="1600" noProof="1" smtClean="0"/>
              <a:t> = </a:t>
            </a:r>
            <a:r>
              <a:rPr lang="en-US" sz="1600" noProof="1" smtClean="0">
                <a:solidFill>
                  <a:srgbClr val="993300"/>
                </a:solidFill>
              </a:rPr>
              <a:t>"We pretend something is wrong with this element and pass back this message to user"</a:t>
            </a:r>
          </a:p>
          <a:p>
            <a:pPr marL="1920084" lvl="4" indent="-325098"/>
            <a:r>
              <a:rPr lang="en-US" sz="1600" noProof="1" smtClean="0"/>
              <a:t>  </a:t>
            </a:r>
            <a:r>
              <a:rPr lang="en-US" sz="1600" noProof="1" smtClean="0">
                <a:solidFill>
                  <a:schemeClr val="accent1"/>
                </a:solidFill>
              </a:rPr>
              <a:t>Return</a:t>
            </a:r>
            <a:r>
              <a:rPr lang="en-US" sz="1600" noProof="1" smtClean="0"/>
              <a:t> IExternalCommand.Result.</a:t>
            </a:r>
            <a:r>
              <a:rPr lang="en-US" sz="1600" noProof="1" smtClean="0">
                <a:solidFill>
                  <a:schemeClr val="folHlink"/>
                </a:solidFill>
              </a:rPr>
              <a:t>Failed</a:t>
            </a:r>
          </a:p>
          <a:p>
            <a:pPr marL="1920084" lvl="4" indent="-325098"/>
            <a:r>
              <a:rPr lang="en-US" sz="1600" noProof="1" smtClean="0">
                <a:solidFill>
                  <a:schemeClr val="accent1"/>
                </a:solidFill>
              </a:rPr>
              <a:t>Else</a:t>
            </a:r>
          </a:p>
          <a:p>
            <a:pPr marL="1920084" lvl="4" indent="-325098"/>
            <a:r>
              <a:rPr lang="en-US" sz="1600" noProof="1" smtClean="0"/>
              <a:t>  </a:t>
            </a:r>
            <a:r>
              <a:rPr lang="en-US" sz="1600" noProof="1" smtClean="0">
                <a:solidFill>
                  <a:schemeClr val="accent1"/>
                </a:solidFill>
              </a:rPr>
              <a:t>Return</a:t>
            </a:r>
            <a:r>
              <a:rPr lang="en-US" sz="1600" noProof="1" smtClean="0"/>
              <a:t> IExternalCommand.Result.</a:t>
            </a:r>
            <a:r>
              <a:rPr lang="en-US" sz="1600" noProof="1" smtClean="0">
                <a:solidFill>
                  <a:schemeClr val="folHlink"/>
                </a:solidFill>
              </a:rPr>
              <a:t>Succeeded</a:t>
            </a:r>
          </a:p>
          <a:p>
            <a:pPr marL="1920084" lvl="4" indent="-325098"/>
            <a:r>
              <a:rPr lang="en-US" sz="1600" noProof="1" smtClean="0">
                <a:solidFill>
                  <a:schemeClr val="accent1"/>
                </a:solidFill>
              </a:rPr>
              <a:t>End If</a:t>
            </a:r>
            <a:endParaRPr lang="en-GB" sz="1600" smtClean="0">
              <a:solidFill>
                <a:schemeClr val="accent1"/>
              </a:solidFill>
            </a:endParaRPr>
          </a:p>
        </p:txBody>
      </p:sp>
      <p:sp>
        <p:nvSpPr>
          <p:cNvPr id="29700"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pic>
        <p:nvPicPr>
          <p:cNvPr id="29701" name="Picture 5" descr="lab1-2-3"/>
          <p:cNvPicPr>
            <a:picLocks noChangeAspect="1" noChangeArrowheads="1"/>
          </p:cNvPicPr>
          <p:nvPr/>
        </p:nvPicPr>
        <p:blipFill>
          <a:blip r:embed="rId3"/>
          <a:srcRect/>
          <a:stretch>
            <a:fillRect/>
          </a:stretch>
        </p:blipFill>
        <p:spPr bwMode="auto">
          <a:xfrm>
            <a:off x="4022643" y="5833451"/>
            <a:ext cx="6203616" cy="26695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453761" y="350775"/>
            <a:ext cx="12395944" cy="1011716"/>
          </a:xfrm>
          <a:noFill/>
        </p:spPr>
        <p:txBody>
          <a:bodyPr/>
          <a:lstStyle/>
          <a:p>
            <a:pPr eaLnBrk="1" hangingPunct="1"/>
            <a:r>
              <a:rPr lang="en-GB" smtClean="0"/>
              <a:t>Application Installation</a:t>
            </a:r>
          </a:p>
        </p:txBody>
      </p:sp>
      <p:sp>
        <p:nvSpPr>
          <p:cNvPr id="29698" name="Rectangle 2"/>
          <p:cNvSpPr>
            <a:spLocks noGrp="1" noChangeArrowheads="1"/>
          </p:cNvSpPr>
          <p:nvPr>
            <p:ph idx="1"/>
          </p:nvPr>
        </p:nvSpPr>
        <p:spPr>
          <a:xfrm>
            <a:off x="549987" y="1701757"/>
            <a:ext cx="11501595" cy="2628936"/>
          </a:xfrm>
        </p:spPr>
        <p:txBody>
          <a:bodyPr/>
          <a:lstStyle/>
          <a:p>
            <a:pPr marL="205796" indent="-325098">
              <a:buFont typeface="Wingdings" pitchFamily="2" charset="2"/>
              <a:buChar char="§"/>
            </a:pPr>
            <a:r>
              <a:rPr lang="en-US" smtClean="0"/>
              <a:t>Installer will generally modify Revit.ini</a:t>
            </a:r>
          </a:p>
          <a:p>
            <a:pPr marL="205796" indent="-325098">
              <a:buFont typeface="Wingdings" pitchFamily="2" charset="2"/>
              <a:buChar char="§"/>
            </a:pPr>
            <a:r>
              <a:rPr lang="en-US" smtClean="0"/>
              <a:t>Recommend placing application into Revit Program folder</a:t>
            </a:r>
          </a:p>
          <a:p>
            <a:pPr marL="605797" lvl="1" indent="-325098"/>
            <a:r>
              <a:rPr lang="en-US" smtClean="0"/>
              <a:t>Due to .NET framework restrictions, Load() versus LoadFrom()</a:t>
            </a:r>
          </a:p>
          <a:p>
            <a:pPr marL="205796" indent="-325098">
              <a:buFont typeface="Wingdings" pitchFamily="2" charset="2"/>
              <a:buChar char="§"/>
            </a:pPr>
            <a:r>
              <a:rPr lang="en-US" smtClean="0"/>
              <a:t>MidasLink sample application includes setup source</a:t>
            </a:r>
            <a:endParaRPr lang="en-GB" smtClean="0"/>
          </a:p>
        </p:txBody>
      </p:sp>
      <p:sp>
        <p:nvSpPr>
          <p:cNvPr id="29700"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dnSamples02.png"/>
          <p:cNvPicPr>
            <a:picLocks noChangeAspect="1"/>
          </p:cNvPicPr>
          <p:nvPr/>
        </p:nvPicPr>
        <p:blipFill>
          <a:blip r:embed="rId3"/>
          <a:srcRect b="34942"/>
          <a:stretch>
            <a:fillRect/>
          </a:stretch>
        </p:blipFill>
        <p:spPr>
          <a:xfrm>
            <a:off x="7500225" y="5769966"/>
            <a:ext cx="4953000" cy="3217361"/>
          </a:xfrm>
          <a:prstGeom prst="rect">
            <a:avLst/>
          </a:prstGeom>
        </p:spPr>
      </p:pic>
      <p:pic>
        <p:nvPicPr>
          <p:cNvPr id="5" name="Picture 4" descr="RvtSamples02.png"/>
          <p:cNvPicPr>
            <a:picLocks noChangeAspect="1"/>
          </p:cNvPicPr>
          <p:nvPr/>
        </p:nvPicPr>
        <p:blipFill>
          <a:blip r:embed="rId4"/>
          <a:srcRect l="54805"/>
          <a:stretch>
            <a:fillRect/>
          </a:stretch>
        </p:blipFill>
        <p:spPr>
          <a:xfrm>
            <a:off x="8445473" y="920500"/>
            <a:ext cx="4007752" cy="4667250"/>
          </a:xfrm>
          <a:prstGeom prst="rect">
            <a:avLst/>
          </a:prstGeom>
          <a:noFill/>
          <a:ln>
            <a:noFill/>
          </a:ln>
        </p:spPr>
      </p:pic>
      <p:sp>
        <p:nvSpPr>
          <p:cNvPr id="2" name="Title 1"/>
          <p:cNvSpPr>
            <a:spLocks noGrp="1"/>
          </p:cNvSpPr>
          <p:nvPr>
            <p:ph type="title"/>
          </p:nvPr>
        </p:nvSpPr>
        <p:spPr>
          <a:xfrm>
            <a:off x="281263" y="409902"/>
            <a:ext cx="7826915" cy="837006"/>
          </a:xfrm>
        </p:spPr>
        <p:txBody>
          <a:bodyPr/>
          <a:lstStyle/>
          <a:p>
            <a:r>
              <a:rPr lang="en-US" smtClean="0"/>
              <a:t>RvtSamples</a:t>
            </a:r>
            <a:endParaRPr lang="en-GB"/>
          </a:p>
        </p:txBody>
      </p:sp>
      <p:sp>
        <p:nvSpPr>
          <p:cNvPr id="3" name="Content Placeholder 2"/>
          <p:cNvSpPr>
            <a:spLocks noGrp="1"/>
          </p:cNvSpPr>
          <p:nvPr>
            <p:ph idx="1"/>
          </p:nvPr>
        </p:nvSpPr>
        <p:spPr>
          <a:xfrm>
            <a:off x="257883" y="1672388"/>
            <a:ext cx="8650660" cy="7551045"/>
          </a:xfrm>
        </p:spPr>
        <p:txBody>
          <a:bodyPr/>
          <a:lstStyle/>
          <a:p>
            <a:r>
              <a:rPr lang="en-US" sz="3200" smtClean="0"/>
              <a:t>So every external command needs </a:t>
            </a:r>
            <a:br>
              <a:rPr lang="en-US" sz="3200" smtClean="0"/>
            </a:br>
            <a:r>
              <a:rPr lang="en-US" sz="3200" smtClean="0"/>
              <a:t>to be added to Revit.ini?</a:t>
            </a:r>
          </a:p>
          <a:p>
            <a:r>
              <a:rPr lang="en-US" sz="3200" smtClean="0"/>
              <a:t>Not using the SDK sample application RvtSamples!</a:t>
            </a:r>
          </a:p>
          <a:p>
            <a:r>
              <a:rPr lang="en-US" sz="3200" smtClean="0"/>
              <a:t>Includes RvtSamples.txt listing all SDK samples</a:t>
            </a:r>
          </a:p>
          <a:p>
            <a:r>
              <a:rPr lang="en-US" sz="3200" smtClean="0"/>
              <a:t>Adds them all to an own menu entry</a:t>
            </a:r>
          </a:p>
          <a:p>
            <a:r>
              <a:rPr lang="en-US" sz="3200" smtClean="0"/>
              <a:t>Add four lines to Revit.ini and never touch it again</a:t>
            </a:r>
          </a:p>
          <a:p>
            <a:r>
              <a:rPr lang="en-US" sz="3200" smtClean="0"/>
              <a:t>You can add your own entries to RvtSamples.txt</a:t>
            </a:r>
          </a:p>
          <a:p>
            <a:r>
              <a:rPr lang="en-US" sz="3200" smtClean="0"/>
              <a:t>Define your own menus as well</a:t>
            </a:r>
          </a:p>
          <a:p>
            <a:r>
              <a:rPr lang="en-US" sz="3200" smtClean="0"/>
              <a:t>Example</a:t>
            </a:r>
          </a:p>
          <a:p>
            <a:pPr lvl="1"/>
            <a:r>
              <a:rPr lang="en-US" sz="2400" smtClean="0"/>
              <a:t>AdnSamples.txt</a:t>
            </a:r>
          </a:p>
          <a:p>
            <a:pPr lvl="1"/>
            <a:r>
              <a:rPr lang="en-US" sz="2400" smtClean="0"/>
              <a:t>Provided with labs</a:t>
            </a:r>
          </a:p>
          <a:p>
            <a:pPr marL="0" indent="0"/>
            <a:r>
              <a:rPr lang="en-US" sz="2800" smtClean="0"/>
              <a:t>... so, SDKSamples2009.sln provides accesss to search and debug all sample source code, and RvtSamples enables running every single sample</a:t>
            </a:r>
            <a:endParaRPr lang="en-GB" sz="2000"/>
          </a:p>
        </p:txBody>
      </p:sp>
      <p:sp>
        <p:nvSpPr>
          <p:cNvPr id="4"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GB" smtClean="0"/>
              <a:t>RvtMgdDbg</a:t>
            </a:r>
          </a:p>
        </p:txBody>
      </p:sp>
      <p:sp>
        <p:nvSpPr>
          <p:cNvPr id="104451" name="Rectangle 3"/>
          <p:cNvSpPr>
            <a:spLocks noGrp="1" noChangeArrowheads="1"/>
          </p:cNvSpPr>
          <p:nvPr>
            <p:ph idx="1"/>
          </p:nvPr>
        </p:nvSpPr>
        <p:spPr>
          <a:xfrm>
            <a:off x="443369" y="1531179"/>
            <a:ext cx="11859109" cy="6079857"/>
          </a:xfrm>
        </p:spPr>
        <p:txBody>
          <a:bodyPr/>
          <a:lstStyle/>
          <a:p>
            <a:pPr>
              <a:lnSpc>
                <a:spcPct val="90000"/>
              </a:lnSpc>
            </a:pPr>
            <a:r>
              <a:rPr lang="en-GB" smtClean="0"/>
              <a:t>Available from ADN web site, search for "RvtMgdDbg"</a:t>
            </a:r>
          </a:p>
          <a:p>
            <a:pPr eaLnBrk="1" hangingPunct="1">
              <a:lnSpc>
                <a:spcPct val="90000"/>
              </a:lnSpc>
              <a:buFontTx/>
              <a:buNone/>
            </a:pPr>
            <a:r>
              <a:rPr lang="en-GB" smtClean="0"/>
              <a:t>Comprehensive test of the Revit API</a:t>
            </a:r>
          </a:p>
          <a:p>
            <a:pPr eaLnBrk="1" hangingPunct="1">
              <a:lnSpc>
                <a:spcPct val="90000"/>
              </a:lnSpc>
              <a:buFontTx/>
              <a:buNone/>
            </a:pPr>
            <a:r>
              <a:rPr lang="en-GB" smtClean="0"/>
              <a:t>Sample code and utility classes</a:t>
            </a:r>
          </a:p>
          <a:p>
            <a:pPr eaLnBrk="1" hangingPunct="1">
              <a:lnSpc>
                <a:spcPct val="90000"/>
              </a:lnSpc>
              <a:buFontTx/>
              <a:buNone/>
            </a:pPr>
            <a:r>
              <a:rPr lang="en-GB" smtClean="0"/>
              <a:t>Scaffolding for quick tests</a:t>
            </a:r>
          </a:p>
          <a:p>
            <a:pPr eaLnBrk="1" hangingPunct="1">
              <a:lnSpc>
                <a:spcPct val="90000"/>
              </a:lnSpc>
              <a:buFontTx/>
              <a:buNone/>
            </a:pPr>
            <a:r>
              <a:rPr lang="en-GB" smtClean="0"/>
              <a:t>Aid learning Revit API</a:t>
            </a:r>
          </a:p>
          <a:p>
            <a:pPr eaLnBrk="1" hangingPunct="1">
              <a:lnSpc>
                <a:spcPct val="90000"/>
              </a:lnSpc>
              <a:buFontTx/>
              <a:buNone/>
            </a:pPr>
            <a:r>
              <a:rPr lang="en-GB" smtClean="0"/>
              <a:t>Explore</a:t>
            </a:r>
          </a:p>
          <a:p>
            <a:pPr lvl="1" eaLnBrk="1" hangingPunct="1">
              <a:lnSpc>
                <a:spcPct val="90000"/>
              </a:lnSpc>
            </a:pPr>
            <a:r>
              <a:rPr lang="en-GB" sz="2400" smtClean="0"/>
              <a:t>Application</a:t>
            </a:r>
          </a:p>
          <a:p>
            <a:pPr lvl="1" eaLnBrk="1" hangingPunct="1">
              <a:lnSpc>
                <a:spcPct val="90000"/>
              </a:lnSpc>
            </a:pPr>
            <a:r>
              <a:rPr lang="en-GB" sz="2400" smtClean="0"/>
              <a:t>Document</a:t>
            </a:r>
          </a:p>
          <a:p>
            <a:pPr lvl="1" eaLnBrk="1" hangingPunct="1">
              <a:lnSpc>
                <a:spcPct val="90000"/>
              </a:lnSpc>
            </a:pPr>
            <a:r>
              <a:rPr lang="en-GB" sz="2400" smtClean="0"/>
              <a:t>Current selection</a:t>
            </a:r>
          </a:p>
          <a:p>
            <a:pPr lvl="1" eaLnBrk="1" hangingPunct="1">
              <a:lnSpc>
                <a:spcPct val="90000"/>
              </a:lnSpc>
            </a:pPr>
            <a:r>
              <a:rPr lang="en-GB" sz="2400" smtClean="0"/>
              <a:t>Reflection</a:t>
            </a:r>
          </a:p>
          <a:p>
            <a:pPr lvl="1" eaLnBrk="1" hangingPunct="1">
              <a:lnSpc>
                <a:spcPct val="90000"/>
              </a:lnSpc>
            </a:pPr>
            <a:r>
              <a:rPr lang="en-GB" sz="2400" smtClean="0"/>
              <a:t>Events</a:t>
            </a:r>
          </a:p>
          <a:p>
            <a:pPr lvl="1" eaLnBrk="1" hangingPunct="1">
              <a:lnSpc>
                <a:spcPct val="90000"/>
              </a:lnSpc>
            </a:pPr>
            <a:r>
              <a:rPr lang="en-GB" sz="2400" smtClean="0"/>
              <a:t>Tests</a:t>
            </a:r>
          </a:p>
        </p:txBody>
      </p:sp>
      <p:sp>
        <p:nvSpPr>
          <p:cNvPr id="5"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GB" smtClean="0"/>
              <a:t>RvtMgdDbg Demo</a:t>
            </a:r>
          </a:p>
        </p:txBody>
      </p:sp>
      <p:pic>
        <p:nvPicPr>
          <p:cNvPr id="9" name="Content Placeholder 8" descr="RvtMgdDbg02.png"/>
          <p:cNvPicPr>
            <a:picLocks noGrp="1" noChangeAspect="1"/>
          </p:cNvPicPr>
          <p:nvPr>
            <p:ph idx="1"/>
          </p:nvPr>
        </p:nvPicPr>
        <p:blipFill>
          <a:blip r:embed="rId3"/>
          <a:stretch>
            <a:fillRect/>
          </a:stretch>
        </p:blipFill>
        <p:spPr>
          <a:xfrm>
            <a:off x="970086" y="1673518"/>
            <a:ext cx="5737860" cy="1546860"/>
          </a:xfrm>
        </p:spPr>
      </p:pic>
      <p:pic>
        <p:nvPicPr>
          <p:cNvPr id="105477" name="Picture 5" descr="RvtMgdDbg-wall"/>
          <p:cNvPicPr>
            <a:picLocks noChangeAspect="1" noChangeArrowheads="1"/>
          </p:cNvPicPr>
          <p:nvPr/>
        </p:nvPicPr>
        <p:blipFill>
          <a:blip r:embed="rId4"/>
          <a:srcRect/>
          <a:stretch>
            <a:fillRect/>
          </a:stretch>
        </p:blipFill>
        <p:spPr bwMode="auto">
          <a:xfrm>
            <a:off x="4529343" y="3413513"/>
            <a:ext cx="7747748" cy="5212647"/>
          </a:xfrm>
          <a:prstGeom prst="rect">
            <a:avLst/>
          </a:prstGeom>
          <a:noFill/>
          <a:ln w="9525">
            <a:noFill/>
            <a:miter lim="800000"/>
            <a:headEnd/>
            <a:tailEnd/>
          </a:ln>
        </p:spPr>
      </p:pic>
      <p:pic>
        <p:nvPicPr>
          <p:cNvPr id="105478" name="Picture 6" descr="RvtMgdDbg-wall-params"/>
          <p:cNvPicPr>
            <a:picLocks noChangeAspect="1" noChangeArrowheads="1"/>
          </p:cNvPicPr>
          <p:nvPr/>
        </p:nvPicPr>
        <p:blipFill>
          <a:blip r:embed="rId5"/>
          <a:srcRect/>
          <a:stretch>
            <a:fillRect/>
          </a:stretch>
        </p:blipFill>
        <p:spPr bwMode="auto">
          <a:xfrm>
            <a:off x="405630" y="4535136"/>
            <a:ext cx="6600937" cy="4388291"/>
          </a:xfrm>
          <a:prstGeom prst="rect">
            <a:avLst/>
          </a:prstGeom>
          <a:noFill/>
          <a:ln w="9525">
            <a:noFill/>
            <a:miter lim="800000"/>
            <a:headEnd/>
            <a:tailEnd/>
          </a:ln>
        </p:spPr>
      </p:pic>
      <p:sp>
        <p:nvSpPr>
          <p:cNvPr id="8"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dirty="0" smtClean="0"/>
              <a:t>About the Presenter</a:t>
            </a:r>
          </a:p>
        </p:txBody>
      </p:sp>
      <p:sp>
        <p:nvSpPr>
          <p:cNvPr id="4099" name="Rectangle 3"/>
          <p:cNvSpPr>
            <a:spLocks noGrp="1" noChangeArrowheads="1"/>
          </p:cNvSpPr>
          <p:nvPr>
            <p:ph idx="1"/>
          </p:nvPr>
        </p:nvSpPr>
        <p:spPr>
          <a:xfrm>
            <a:off x="453761" y="4184640"/>
            <a:ext cx="11832952" cy="4819716"/>
          </a:xfrm>
          <a:noFill/>
        </p:spPr>
        <p:txBody>
          <a:bodyPr/>
          <a:lstStyle/>
          <a:p>
            <a:pPr marL="0" indent="0">
              <a:lnSpc>
                <a:spcPct val="90000"/>
              </a:lnSpc>
              <a:spcBef>
                <a:spcPts val="0"/>
              </a:spcBef>
            </a:pPr>
            <a:r>
              <a:rPr lang="en-US" sz="2400" smtClean="0"/>
              <a:t>Jeremy is a member of the AEC workgroup of the DevTech team, providing developer support, training, and conferences to the Autodesk Developer Network ADN. He originally joined Autodesk in 1988 as the technology evangelist responsible for European developer support. In this capacity, he wrote articles, consulted, lectured on AutoCAD application programming techniques, and supported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lnSpc>
                <a:spcPct val="90000"/>
              </a:lnSpc>
              <a:spcBef>
                <a:spcPts val="0"/>
              </a:spcBef>
            </a:pPr>
            <a:endParaRPr lang="en-US" sz="2400" smtClean="0"/>
          </a:p>
          <a:p>
            <a:pPr marL="0" indent="0">
              <a:lnSpc>
                <a:spcPct val="90000"/>
              </a:lnSpc>
              <a:spcBef>
                <a:spcPts val="0"/>
              </a:spcBef>
            </a:pPr>
            <a:r>
              <a:rPr lang="en-US" sz="2400" smtClean="0"/>
              <a:t>Jeremy graduated with a MA in mathematics and physics in Marburg, Germany, in 1984, and worked first as a teacher and translator of both computer and human languages, then as a C++ programmer on early GUI and multitasking projects. He is fluent in five European languages, vegetarian, has four kids, plays the flute, likes reading, travelling, theatre improvisation and carpentry, loves mountains, oceans, sports and especially climbing.</a:t>
            </a:r>
          </a:p>
        </p:txBody>
      </p:sp>
      <p:sp>
        <p:nvSpPr>
          <p:cNvPr id="4101" name="Text Box 5"/>
          <p:cNvSpPr txBox="1">
            <a:spLocks noChangeArrowheads="1"/>
          </p:cNvSpPr>
          <p:nvPr/>
        </p:nvSpPr>
        <p:spPr bwMode="auto">
          <a:xfrm>
            <a:off x="408611" y="2111712"/>
            <a:ext cx="7731945" cy="1793303"/>
          </a:xfrm>
          <a:prstGeom prst="rect">
            <a:avLst/>
          </a:prstGeom>
          <a:noFill/>
          <a:ln w="9525">
            <a:noFill/>
            <a:miter lim="800000"/>
            <a:headEnd/>
            <a:tailEnd/>
          </a:ln>
        </p:spPr>
        <p:txBody>
          <a:bodyPr lIns="130039" tIns="65020" rIns="130039" bIns="65020">
            <a:spAutoFit/>
          </a:bodyPr>
          <a:lstStyle/>
          <a:p>
            <a:r>
              <a:rPr lang="en-US" sz="3600" b="1" dirty="0"/>
              <a:t>Jeremy Tammik</a:t>
            </a:r>
          </a:p>
          <a:p>
            <a:r>
              <a:rPr lang="en-GB" sz="2400" dirty="0"/>
              <a:t>Developer Technical Services</a:t>
            </a:r>
            <a:endParaRPr lang="en-US" sz="2400" dirty="0"/>
          </a:p>
          <a:p>
            <a:r>
              <a:rPr lang="en-US" sz="2400" dirty="0"/>
              <a:t>EMEA</a:t>
            </a:r>
          </a:p>
          <a:p>
            <a:r>
              <a:rPr lang="en-US" sz="2400" dirty="0"/>
              <a:t>Autodesk SARL</a:t>
            </a:r>
          </a:p>
        </p:txBody>
      </p:sp>
      <p:sp>
        <p:nvSpPr>
          <p:cNvPr id="4102" name="Text Box 6"/>
          <p:cNvSpPr txBox="1">
            <a:spLocks noChangeArrowheads="1"/>
          </p:cNvSpPr>
          <p:nvPr/>
        </p:nvSpPr>
        <p:spPr bwMode="auto">
          <a:xfrm>
            <a:off x="9946581"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pic>
        <p:nvPicPr>
          <p:cNvPr id="8" name="Picture 4" descr="jeremy"/>
          <p:cNvPicPr>
            <a:picLocks noChangeAspect="1" noChangeArrowheads="1"/>
          </p:cNvPicPr>
          <p:nvPr/>
        </p:nvPicPr>
        <p:blipFill>
          <a:blip r:embed="rId3"/>
          <a:srcRect/>
          <a:stretch>
            <a:fillRect/>
          </a:stretch>
        </p:blipFill>
        <p:spPr bwMode="auto">
          <a:xfrm>
            <a:off x="7531140" y="476249"/>
            <a:ext cx="2683711" cy="351864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03935" y="194234"/>
            <a:ext cx="11843345" cy="1052674"/>
          </a:xfrm>
        </p:spPr>
        <p:txBody>
          <a:bodyPr/>
          <a:lstStyle/>
          <a:p>
            <a:pPr eaLnBrk="1" hangingPunct="1"/>
            <a:r>
              <a:rPr lang="en-GB" sz="6000" smtClean="0"/>
              <a:t>Hands On</a:t>
            </a:r>
          </a:p>
        </p:txBody>
      </p:sp>
      <p:sp>
        <p:nvSpPr>
          <p:cNvPr id="104451" name="Rectangle 3"/>
          <p:cNvSpPr>
            <a:spLocks noGrp="1" noChangeArrowheads="1"/>
          </p:cNvSpPr>
          <p:nvPr>
            <p:ph idx="1"/>
          </p:nvPr>
        </p:nvSpPr>
        <p:spPr>
          <a:xfrm>
            <a:off x="443369" y="1531179"/>
            <a:ext cx="11859109" cy="7327125"/>
          </a:xfrm>
        </p:spPr>
        <p:txBody>
          <a:bodyPr/>
          <a:lstStyle/>
          <a:p>
            <a:pPr>
              <a:lnSpc>
                <a:spcPct val="90000"/>
              </a:lnSpc>
            </a:pPr>
            <a:r>
              <a:rPr lang="en-GB" sz="4400" smtClean="0"/>
              <a:t>Install SDK</a:t>
            </a:r>
          </a:p>
          <a:p>
            <a:pPr marL="812800" lvl="1" indent="-355600">
              <a:lnSpc>
                <a:spcPct val="90000"/>
              </a:lnSpc>
            </a:pPr>
            <a:r>
              <a:rPr lang="en-GB" sz="3200" smtClean="0"/>
              <a:t>Look at RevitAPI.chm and Revit API user manual</a:t>
            </a:r>
          </a:p>
          <a:p>
            <a:pPr>
              <a:lnSpc>
                <a:spcPct val="90000"/>
              </a:lnSpc>
            </a:pPr>
            <a:r>
              <a:rPr lang="en-GB" sz="4400" smtClean="0"/>
              <a:t>Run through Hello World sample</a:t>
            </a:r>
          </a:p>
          <a:p>
            <a:pPr marL="812800" lvl="1" indent="-355600">
              <a:lnSpc>
                <a:spcPct val="90000"/>
              </a:lnSpc>
            </a:pPr>
            <a:r>
              <a:rPr lang="en-GB" sz="3200" smtClean="0"/>
              <a:t>New class library solution</a:t>
            </a:r>
          </a:p>
          <a:p>
            <a:pPr marL="812800" lvl="1" indent="-355600">
              <a:lnSpc>
                <a:spcPct val="90000"/>
              </a:lnSpc>
            </a:pPr>
            <a:r>
              <a:rPr lang="en-GB" sz="3200" smtClean="0"/>
              <a:t>Reference RevitAPI.dll</a:t>
            </a:r>
          </a:p>
          <a:p>
            <a:pPr marL="812800" lvl="1" indent="-355600">
              <a:lnSpc>
                <a:spcPct val="90000"/>
              </a:lnSpc>
            </a:pPr>
            <a:r>
              <a:rPr lang="en-GB" sz="3200" smtClean="0"/>
              <a:t>IExternalCommand implementation</a:t>
            </a:r>
          </a:p>
          <a:p>
            <a:pPr marL="812800" lvl="1" indent="-355600">
              <a:lnSpc>
                <a:spcPct val="90000"/>
              </a:lnSpc>
            </a:pPr>
            <a:r>
              <a:rPr lang="en-GB" sz="3200" smtClean="0"/>
              <a:t>Edit Revit.ini</a:t>
            </a:r>
          </a:p>
          <a:p>
            <a:pPr marL="812800" lvl="1" indent="-355600">
              <a:lnSpc>
                <a:spcPct val="90000"/>
              </a:lnSpc>
            </a:pPr>
            <a:r>
              <a:rPr lang="en-GB" sz="3200" smtClean="0"/>
              <a:t>Debug</a:t>
            </a:r>
          </a:p>
          <a:p>
            <a:pPr>
              <a:lnSpc>
                <a:spcPct val="90000"/>
              </a:lnSpc>
            </a:pPr>
            <a:r>
              <a:rPr lang="en-GB" sz="4400" smtClean="0"/>
              <a:t>RvtMgdDbg</a:t>
            </a:r>
          </a:p>
          <a:p>
            <a:pPr>
              <a:lnSpc>
                <a:spcPct val="90000"/>
              </a:lnSpc>
            </a:pPr>
            <a:r>
              <a:rPr lang="en-GB" sz="4400" smtClean="0"/>
              <a:t>Install SDK</a:t>
            </a:r>
          </a:p>
          <a:p>
            <a:pPr marL="812800" lvl="1" indent="-355600">
              <a:lnSpc>
                <a:spcPct val="90000"/>
              </a:lnSpc>
            </a:pPr>
            <a:r>
              <a:rPr lang="en-GB" sz="3200" smtClean="0"/>
              <a:t>Open SDKSamples2009.sln, update references, jhint.exe</a:t>
            </a:r>
          </a:p>
          <a:p>
            <a:pPr marL="812800" lvl="1" indent="-355600">
              <a:lnSpc>
                <a:spcPct val="90000"/>
              </a:lnSpc>
            </a:pPr>
            <a:r>
              <a:rPr lang="en-GB" sz="3200" smtClean="0"/>
              <a:t>Compile SDK samples</a:t>
            </a:r>
          </a:p>
          <a:p>
            <a:pPr>
              <a:lnSpc>
                <a:spcPct val="90000"/>
              </a:lnSpc>
            </a:pPr>
            <a:r>
              <a:rPr lang="en-GB" sz="4400" smtClean="0"/>
              <a:t>RvtSamples</a:t>
            </a:r>
          </a:p>
          <a:p>
            <a:pPr>
              <a:lnSpc>
                <a:spcPct val="90000"/>
              </a:lnSpc>
            </a:pPr>
            <a:endParaRPr lang="en-GB" sz="4400" smtClean="0"/>
          </a:p>
        </p:txBody>
      </p:sp>
      <p:sp>
        <p:nvSpPr>
          <p:cNvPr id="5"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03935" y="194234"/>
            <a:ext cx="11843345" cy="1052674"/>
          </a:xfrm>
        </p:spPr>
        <p:txBody>
          <a:bodyPr/>
          <a:lstStyle/>
          <a:p>
            <a:pPr eaLnBrk="1" hangingPunct="1"/>
            <a:r>
              <a:rPr lang="en-GB" sz="6000" smtClean="0"/>
              <a:t>Sample</a:t>
            </a:r>
          </a:p>
        </p:txBody>
      </p:sp>
      <p:sp>
        <p:nvSpPr>
          <p:cNvPr id="104451" name="Rectangle 3"/>
          <p:cNvSpPr>
            <a:spLocks noGrp="1" noChangeArrowheads="1"/>
          </p:cNvSpPr>
          <p:nvPr>
            <p:ph idx="1"/>
          </p:nvPr>
        </p:nvSpPr>
        <p:spPr>
          <a:xfrm>
            <a:off x="443369" y="1531179"/>
            <a:ext cx="11859109" cy="7327125"/>
          </a:xfrm>
        </p:spPr>
        <p:txBody>
          <a:bodyPr/>
          <a:lstStyle/>
          <a:p>
            <a:pPr>
              <a:lnSpc>
                <a:spcPct val="90000"/>
              </a:lnSpc>
            </a:pPr>
            <a:r>
              <a:rPr lang="en-GB" sz="4400" smtClean="0"/>
              <a:t>Select and list all wall element areas in database</a:t>
            </a:r>
          </a:p>
          <a:p>
            <a:pPr>
              <a:lnSpc>
                <a:spcPct val="90000"/>
              </a:lnSpc>
            </a:pPr>
            <a:r>
              <a:rPr lang="en-GB" sz="4400" smtClean="0"/>
              <a:t>Determine openings hosted by walls</a:t>
            </a:r>
          </a:p>
          <a:p>
            <a:pPr>
              <a:lnSpc>
                <a:spcPct val="90000"/>
              </a:lnSpc>
            </a:pPr>
            <a:r>
              <a:rPr lang="en-GB" sz="4400" smtClean="0"/>
              <a:t>Invert relationship</a:t>
            </a:r>
          </a:p>
        </p:txBody>
      </p:sp>
      <p:sp>
        <p:nvSpPr>
          <p:cNvPr id="5" name="Text Box 4"/>
          <p:cNvSpPr txBox="1">
            <a:spLocks noChangeArrowheads="1"/>
          </p:cNvSpPr>
          <p:nvPr/>
        </p:nvSpPr>
        <p:spPr bwMode="auto">
          <a:xfrm>
            <a:off x="10596718" y="194234"/>
            <a:ext cx="2252987"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453761" y="4291174"/>
            <a:ext cx="8239667" cy="2104934"/>
          </a:xfrm>
        </p:spPr>
        <p:txBody>
          <a:bodyPr/>
          <a:lstStyle/>
          <a:p>
            <a:pPr algn="l" eaLnBrk="1" hangingPunct="1"/>
            <a:r>
              <a:rPr lang="en-GB" smtClean="0"/>
              <a:t>Database and Elements</a:t>
            </a:r>
          </a:p>
        </p:txBody>
      </p:sp>
      <p:sp>
        <p:nvSpPr>
          <p:cNvPr id="30723" name="Rectangle 3"/>
          <p:cNvSpPr>
            <a:spLocks noGrp="1" noChangeArrowheads="1"/>
          </p:cNvSpPr>
          <p:nvPr>
            <p:ph type="subTitle" sz="quarter" idx="1"/>
          </p:nvPr>
        </p:nvSpPr>
        <p:spPr>
          <a:xfrm>
            <a:off x="453760" y="6396108"/>
            <a:ext cx="8054137" cy="1192495"/>
          </a:xfrm>
        </p:spPr>
        <p:txBody>
          <a:bodyPr/>
          <a:lstStyle/>
          <a:p>
            <a:pPr>
              <a:lnSpc>
                <a:spcPct val="100000"/>
              </a:lnSpc>
              <a:spcBef>
                <a:spcPts val="0"/>
              </a:spcBef>
            </a:pPr>
            <a:r>
              <a:rPr lang="en-US" sz="2400" smtClean="0"/>
              <a:t>Analyse the contents of the Revit database.</a:t>
            </a:r>
          </a:p>
          <a:p>
            <a:pPr>
              <a:lnSpc>
                <a:spcPct val="100000"/>
              </a:lnSpc>
              <a:spcBef>
                <a:spcPts val="0"/>
              </a:spcBef>
            </a:pPr>
            <a:r>
              <a:rPr lang="en-US" sz="2400" smtClean="0"/>
              <a:t>Iterate and filter for specific elements.</a:t>
            </a:r>
          </a:p>
          <a:p>
            <a:pPr>
              <a:lnSpc>
                <a:spcPct val="100000"/>
              </a:lnSpc>
              <a:spcBef>
                <a:spcPts val="0"/>
              </a:spcBef>
            </a:pPr>
            <a:r>
              <a:rPr lang="en-US" sz="2400" smtClean="0"/>
              <a:t>Make use of RvtMgdDbg.</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3759" y="194232"/>
            <a:ext cx="12549454" cy="1626129"/>
          </a:xfrm>
        </p:spPr>
        <p:txBody>
          <a:bodyPr/>
          <a:lstStyle/>
          <a:p>
            <a:pPr eaLnBrk="1" hangingPunct="1"/>
            <a:r>
              <a:rPr lang="en-GB" smtClean="0"/>
              <a:t>Elements Collection</a:t>
            </a:r>
          </a:p>
        </p:txBody>
      </p:sp>
      <p:sp>
        <p:nvSpPr>
          <p:cNvPr id="31747" name="Rectangle 3"/>
          <p:cNvSpPr>
            <a:spLocks noGrp="1" noChangeArrowheads="1"/>
          </p:cNvSpPr>
          <p:nvPr>
            <p:ph idx="1"/>
          </p:nvPr>
        </p:nvSpPr>
        <p:spPr>
          <a:xfrm>
            <a:off x="451502" y="1749287"/>
            <a:ext cx="11574215" cy="6632055"/>
          </a:xfrm>
        </p:spPr>
        <p:txBody>
          <a:bodyPr/>
          <a:lstStyle/>
          <a:p>
            <a:pPr marL="487647" lvl="1" indent="-325098"/>
            <a:r>
              <a:rPr lang="en-GB" sz="3100" smtClean="0"/>
              <a:t>Object model</a:t>
            </a:r>
          </a:p>
          <a:p>
            <a:pPr marL="487647" lvl="1" indent="-325098"/>
            <a:r>
              <a:rPr lang="en-GB" sz="3100" smtClean="0"/>
              <a:t>Database structure</a:t>
            </a:r>
          </a:p>
          <a:p>
            <a:pPr marL="487647" lvl="1" indent="-325098"/>
            <a:r>
              <a:rPr lang="en-GB" sz="3100" smtClean="0"/>
              <a:t>Types of elements</a:t>
            </a:r>
          </a:p>
          <a:p>
            <a:pPr marL="487647" lvl="1" indent="-325098"/>
            <a:r>
              <a:rPr lang="en-US" sz="3100" smtClean="0"/>
              <a:t>Accessing and identifying elements</a:t>
            </a:r>
            <a:endParaRPr lang="en-GB" sz="3100" smtClean="0"/>
          </a:p>
          <a:p>
            <a:pPr marL="487647" lvl="1" indent="-325098"/>
            <a:r>
              <a:rPr lang="en-GB" sz="3100" smtClean="0"/>
              <a:t>Filtering for types and categories</a:t>
            </a:r>
          </a:p>
          <a:p>
            <a:pPr marL="487647" lvl="1" indent="-325098"/>
            <a:r>
              <a:rPr lang="en-GB" sz="3100" smtClean="0"/>
              <a:t>Getting all model elements</a:t>
            </a:r>
          </a:p>
          <a:p>
            <a:pPr marL="487647" lvl="1" indent="-325098"/>
            <a:r>
              <a:rPr lang="en-GB" sz="3100" smtClean="0"/>
              <a:t>Model elements' manipulation</a:t>
            </a:r>
          </a:p>
        </p:txBody>
      </p:sp>
      <p:sp>
        <p:nvSpPr>
          <p:cNvPr id="3174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387777" y="110102"/>
            <a:ext cx="6011056" cy="837006"/>
          </a:xfrm>
        </p:spPr>
        <p:txBody>
          <a:bodyPr/>
          <a:lstStyle/>
          <a:p>
            <a:pPr eaLnBrk="1" hangingPunct="1"/>
            <a:r>
              <a:rPr lang="en-GB" smtClean="0"/>
              <a:t>Revit Object Model</a:t>
            </a:r>
          </a:p>
        </p:txBody>
      </p:sp>
      <p:pic>
        <p:nvPicPr>
          <p:cNvPr id="7" name="Content Placeholder 6" descr="Revit_API_Diagram.gif"/>
          <p:cNvPicPr>
            <a:picLocks noGrp="1" noChangeAspect="1"/>
          </p:cNvPicPr>
          <p:nvPr>
            <p:ph idx="1"/>
          </p:nvPr>
        </p:nvPicPr>
        <p:blipFill>
          <a:blip r:embed="rId3"/>
          <a:stretch>
            <a:fillRect/>
          </a:stretch>
        </p:blipFill>
        <p:spPr>
          <a:xfrm>
            <a:off x="252265" y="1311442"/>
            <a:ext cx="12128229" cy="7711157"/>
          </a:xfrm>
        </p:spPr>
      </p:pic>
      <p:sp>
        <p:nvSpPr>
          <p:cNvPr id="32773" name="Text Box 5"/>
          <p:cNvSpPr txBox="1">
            <a:spLocks noChangeArrowheads="1"/>
          </p:cNvSpPr>
          <p:nvPr/>
        </p:nvSpPr>
        <p:spPr bwMode="auto">
          <a:xfrm>
            <a:off x="9982677" y="194234"/>
            <a:ext cx="2867028" cy="353943"/>
          </a:xfrm>
          <a:prstGeom prst="rect">
            <a:avLst/>
          </a:prstGeom>
          <a:solidFill>
            <a:schemeClr val="bg1"/>
          </a:solid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
        <p:nvSpPr>
          <p:cNvPr id="32774" name="Text Box 6"/>
          <p:cNvSpPr txBox="1">
            <a:spLocks noChangeArrowheads="1"/>
          </p:cNvSpPr>
          <p:nvPr/>
        </p:nvSpPr>
        <p:spPr bwMode="auto">
          <a:xfrm>
            <a:off x="537974" y="8303382"/>
            <a:ext cx="3889676" cy="433634"/>
          </a:xfrm>
          <a:prstGeom prst="rect">
            <a:avLst/>
          </a:prstGeom>
          <a:noFill/>
          <a:ln w="9525" algn="ctr">
            <a:noFill/>
            <a:miter lim="800000"/>
            <a:headEnd/>
            <a:tailEnd/>
          </a:ln>
        </p:spPr>
        <p:txBody>
          <a:bodyPr lIns="0" tIns="0" rIns="0" bIns="0">
            <a:spAutoFit/>
          </a:bodyPr>
          <a:lstStyle/>
          <a:p>
            <a:pPr algn="ctr">
              <a:spcBef>
                <a:spcPct val="50000"/>
              </a:spcBef>
            </a:pPr>
            <a:r>
              <a:rPr lang="en-GB" sz="2800" smtClean="0"/>
              <a:t>Revit API Diagram.dwf</a:t>
            </a:r>
            <a:endParaRPr lang="en-GB" sz="280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smtClean="0"/>
              <a:t>Subset of Object Model</a:t>
            </a:r>
          </a:p>
        </p:txBody>
      </p:sp>
      <p:sp>
        <p:nvSpPr>
          <p:cNvPr id="33795" name="Rectangle 3"/>
          <p:cNvSpPr>
            <a:spLocks noGrp="1" noChangeArrowheads="1"/>
          </p:cNvSpPr>
          <p:nvPr>
            <p:ph idx="1"/>
          </p:nvPr>
        </p:nvSpPr>
        <p:spPr>
          <a:xfrm>
            <a:off x="356686" y="1451130"/>
            <a:ext cx="3174048" cy="7283704"/>
          </a:xfrm>
        </p:spPr>
        <p:txBody>
          <a:bodyPr/>
          <a:lstStyle/>
          <a:p>
            <a:pPr eaLnBrk="1" hangingPunct="1">
              <a:lnSpc>
                <a:spcPct val="80000"/>
              </a:lnSpc>
              <a:buFontTx/>
              <a:buNone/>
            </a:pPr>
            <a:r>
              <a:rPr lang="en-GB" sz="1700" b="1" smtClean="0">
                <a:latin typeface="Courier New" pitchFamily="49" charset="0"/>
              </a:rPr>
              <a:t>APIObject</a:t>
            </a:r>
          </a:p>
          <a:p>
            <a:pPr eaLnBrk="1" hangingPunct="1">
              <a:lnSpc>
                <a:spcPct val="80000"/>
              </a:lnSpc>
              <a:buFontTx/>
              <a:buNone/>
            </a:pPr>
            <a:r>
              <a:rPr lang="en-GB" sz="1700" smtClean="0">
                <a:latin typeface="Courier New" pitchFamily="49" charset="0"/>
              </a:rPr>
              <a:t>  Application</a:t>
            </a:r>
          </a:p>
          <a:p>
            <a:pPr eaLnBrk="1" hangingPunct="1">
              <a:lnSpc>
                <a:spcPct val="80000"/>
              </a:lnSpc>
              <a:buFontTx/>
              <a:buNone/>
            </a:pPr>
            <a:r>
              <a:rPr lang="en-GB" sz="1700" smtClean="0">
                <a:latin typeface="Courier New" pitchFamily="49" charset="0"/>
              </a:rPr>
              <a:t>  Document</a:t>
            </a:r>
          </a:p>
          <a:p>
            <a:pPr eaLnBrk="1" hangingPunct="1">
              <a:lnSpc>
                <a:spcPct val="80000"/>
              </a:lnSpc>
              <a:buFontTx/>
              <a:buNone/>
            </a:pPr>
            <a:r>
              <a:rPr lang="en-GB" sz="1700" smtClean="0">
                <a:latin typeface="Courier New" pitchFamily="49" charset="0"/>
              </a:rPr>
              <a:t>  ExternalCommandData</a:t>
            </a:r>
          </a:p>
          <a:p>
            <a:pPr eaLnBrk="1" hangingPunct="1">
              <a:lnSpc>
                <a:spcPct val="80000"/>
              </a:lnSpc>
              <a:buFontTx/>
              <a:buNone/>
            </a:pPr>
            <a:r>
              <a:rPr lang="en-GB" sz="1700" smtClean="0">
                <a:latin typeface="Courier New" pitchFamily="49" charset="0"/>
              </a:rPr>
              <a:t>  ElementSet</a:t>
            </a:r>
          </a:p>
          <a:p>
            <a:pPr eaLnBrk="1" hangingPunct="1">
              <a:lnSpc>
                <a:spcPct val="80000"/>
              </a:lnSpc>
              <a:buFontTx/>
              <a:buNone/>
            </a:pPr>
            <a:r>
              <a:rPr lang="en-GB" sz="1700" smtClean="0">
                <a:latin typeface="Courier New" pitchFamily="49" charset="0"/>
              </a:rPr>
              <a:t>  ParameterSet</a:t>
            </a:r>
          </a:p>
          <a:p>
            <a:pPr eaLnBrk="1" hangingPunct="1">
              <a:lnSpc>
                <a:spcPct val="80000"/>
              </a:lnSpc>
              <a:buFontTx/>
              <a:buNone/>
            </a:pPr>
            <a:r>
              <a:rPr lang="en-GB" sz="1700" smtClean="0">
                <a:latin typeface="Courier New" pitchFamily="49" charset="0"/>
              </a:rPr>
              <a:t>  Parameter</a:t>
            </a:r>
          </a:p>
          <a:p>
            <a:pPr eaLnBrk="1" hangingPunct="1">
              <a:lnSpc>
                <a:spcPct val="80000"/>
              </a:lnSpc>
              <a:buFontTx/>
              <a:buNone/>
            </a:pPr>
            <a:r>
              <a:rPr lang="en-GB" sz="1700" b="1" smtClean="0">
                <a:latin typeface="Courier New" pitchFamily="49" charset="0"/>
              </a:rPr>
              <a:t>  Element</a:t>
            </a:r>
          </a:p>
          <a:p>
            <a:pPr eaLnBrk="1" hangingPunct="1">
              <a:lnSpc>
                <a:spcPct val="80000"/>
              </a:lnSpc>
              <a:buFontTx/>
              <a:buNone/>
            </a:pPr>
            <a:r>
              <a:rPr lang="en-GB" sz="1700" b="1" smtClean="0">
                <a:latin typeface="Courier New" pitchFamily="49" charset="0"/>
              </a:rPr>
              <a:t>    Symbol</a:t>
            </a:r>
          </a:p>
          <a:p>
            <a:pPr eaLnBrk="1" hangingPunct="1">
              <a:lnSpc>
                <a:spcPct val="80000"/>
              </a:lnSpc>
              <a:buFontTx/>
              <a:buNone/>
            </a:pPr>
            <a:r>
              <a:rPr lang="en-GB" sz="1700" b="1" smtClean="0">
                <a:latin typeface="Courier New" pitchFamily="49" charset="0"/>
              </a:rPr>
              <a:t>  GeometryObject</a:t>
            </a:r>
          </a:p>
          <a:p>
            <a:pPr eaLnBrk="1" hangingPunct="1">
              <a:lnSpc>
                <a:spcPct val="80000"/>
              </a:lnSpc>
              <a:buFontTx/>
              <a:buNone/>
            </a:pPr>
            <a:r>
              <a:rPr lang="en-GB" sz="1700" smtClean="0">
                <a:latin typeface="Courier New" pitchFamily="49" charset="0"/>
              </a:rPr>
              <a:t>  # RST:</a:t>
            </a:r>
          </a:p>
          <a:p>
            <a:pPr eaLnBrk="1" hangingPunct="1">
              <a:lnSpc>
                <a:spcPct val="80000"/>
              </a:lnSpc>
              <a:buFontTx/>
              <a:buNone/>
            </a:pPr>
            <a:r>
              <a:rPr lang="en-GB" sz="1700" smtClean="0">
                <a:latin typeface="Courier New" pitchFamily="49" charset="0"/>
              </a:rPr>
              <a:t>  AnalyticalModel</a:t>
            </a:r>
          </a:p>
          <a:p>
            <a:pPr eaLnBrk="1" hangingPunct="1">
              <a:lnSpc>
                <a:spcPct val="80000"/>
              </a:lnSpc>
              <a:buFontTx/>
              <a:buNone/>
            </a:pPr>
            <a:r>
              <a:rPr lang="en-GB" sz="1700" smtClean="0">
                <a:latin typeface="Courier New" pitchFamily="49" charset="0"/>
              </a:rPr>
              <a:t>    AnalyticalModelFloor</a:t>
            </a:r>
          </a:p>
          <a:p>
            <a:pPr eaLnBrk="1" hangingPunct="1">
              <a:lnSpc>
                <a:spcPct val="80000"/>
              </a:lnSpc>
              <a:buFontTx/>
              <a:buNone/>
            </a:pPr>
            <a:r>
              <a:rPr lang="en-GB" sz="1700" smtClean="0">
                <a:latin typeface="Courier New" pitchFamily="49" charset="0"/>
              </a:rPr>
              <a:t>    AnalyticalModelWall</a:t>
            </a:r>
          </a:p>
          <a:p>
            <a:pPr eaLnBrk="1" hangingPunct="1">
              <a:lnSpc>
                <a:spcPct val="80000"/>
              </a:lnSpc>
              <a:buFontTx/>
              <a:buNone/>
            </a:pPr>
            <a:endParaRPr lang="en-GB" sz="1700" smtClean="0">
              <a:latin typeface="Courier New" pitchFamily="49" charset="0"/>
            </a:endParaRPr>
          </a:p>
          <a:p>
            <a:pPr eaLnBrk="1" hangingPunct="1">
              <a:lnSpc>
                <a:spcPct val="80000"/>
              </a:lnSpc>
              <a:buFontTx/>
              <a:buNone/>
            </a:pPr>
            <a:endParaRPr lang="en-GB" sz="1700" smtClean="0">
              <a:latin typeface="Courier New" pitchFamily="49" charset="0"/>
            </a:endParaRPr>
          </a:p>
          <a:p>
            <a:pPr eaLnBrk="1" hangingPunct="1">
              <a:lnSpc>
                <a:spcPct val="80000"/>
              </a:lnSpc>
              <a:buFontTx/>
              <a:buNone/>
            </a:pPr>
            <a:r>
              <a:rPr lang="en-GB" sz="2400" b="1" smtClean="0"/>
              <a:t>Creation</a:t>
            </a:r>
          </a:p>
          <a:p>
            <a:pPr eaLnBrk="1" hangingPunct="1">
              <a:lnSpc>
                <a:spcPct val="80000"/>
              </a:lnSpc>
              <a:buFontTx/>
              <a:buNone/>
            </a:pPr>
            <a:endParaRPr lang="en-GB" sz="1700" smtClean="0"/>
          </a:p>
          <a:p>
            <a:pPr eaLnBrk="1" hangingPunct="1">
              <a:lnSpc>
                <a:spcPct val="80000"/>
              </a:lnSpc>
              <a:buFontTx/>
              <a:buNone/>
            </a:pPr>
            <a:r>
              <a:rPr lang="en-GB" sz="1700" b="1" smtClean="0">
                <a:latin typeface="Courier New" pitchFamily="49" charset="0"/>
              </a:rPr>
              <a:t>APIObject</a:t>
            </a:r>
          </a:p>
          <a:p>
            <a:pPr eaLnBrk="1" hangingPunct="1">
              <a:lnSpc>
                <a:spcPct val="80000"/>
              </a:lnSpc>
              <a:buFontTx/>
              <a:buNone/>
            </a:pPr>
            <a:r>
              <a:rPr lang="en-GB" sz="1700" smtClean="0">
                <a:latin typeface="Courier New" pitchFamily="49" charset="0"/>
              </a:rPr>
              <a:t>  Application</a:t>
            </a:r>
          </a:p>
          <a:p>
            <a:pPr eaLnBrk="1" hangingPunct="1">
              <a:lnSpc>
                <a:spcPct val="80000"/>
              </a:lnSpc>
              <a:buFontTx/>
              <a:buNone/>
            </a:pPr>
            <a:r>
              <a:rPr lang="en-GB" sz="1700" smtClean="0">
                <a:latin typeface="Courier New" pitchFamily="49" charset="0"/>
              </a:rPr>
              <a:t>  Document</a:t>
            </a:r>
          </a:p>
          <a:p>
            <a:pPr eaLnBrk="1" hangingPunct="1">
              <a:lnSpc>
                <a:spcPct val="80000"/>
              </a:lnSpc>
              <a:buFontTx/>
              <a:buNone/>
            </a:pPr>
            <a:endParaRPr lang="en-GB" sz="1700" smtClean="0">
              <a:latin typeface="Courier New" pitchFamily="49" charset="0"/>
            </a:endParaRPr>
          </a:p>
        </p:txBody>
      </p:sp>
      <p:sp>
        <p:nvSpPr>
          <p:cNvPr id="3379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
        <p:nvSpPr>
          <p:cNvPr id="33797" name="Rectangle 5"/>
          <p:cNvSpPr>
            <a:spLocks noChangeArrowheads="1"/>
          </p:cNvSpPr>
          <p:nvPr/>
        </p:nvSpPr>
        <p:spPr bwMode="auto">
          <a:xfrm>
            <a:off x="6296176" y="1451130"/>
            <a:ext cx="5498260" cy="7283704"/>
          </a:xfrm>
          <a:prstGeom prst="rect">
            <a:avLst/>
          </a:prstGeom>
          <a:noFill/>
          <a:ln w="9525">
            <a:noFill/>
            <a:miter lim="800000"/>
            <a:headEnd/>
            <a:tailEnd/>
          </a:ln>
        </p:spPr>
        <p:txBody>
          <a:bodyPr lIns="0" tIns="0" rIns="0" bIns="0"/>
          <a:lstStyle/>
          <a:p>
            <a:pPr marL="379280" indent="-379280">
              <a:lnSpc>
                <a:spcPct val="80000"/>
              </a:lnSpc>
              <a:spcBef>
                <a:spcPct val="15000"/>
              </a:spcBef>
            </a:pPr>
            <a:r>
              <a:rPr lang="en-GB" sz="1700" b="1">
                <a:latin typeface="Courier New" pitchFamily="49" charset="0"/>
              </a:rPr>
              <a:t>  Element</a:t>
            </a:r>
          </a:p>
          <a:p>
            <a:pPr marL="379280" indent="-379280">
              <a:lnSpc>
                <a:spcPct val="80000"/>
              </a:lnSpc>
              <a:spcBef>
                <a:spcPct val="15000"/>
              </a:spcBef>
            </a:pPr>
            <a:r>
              <a:rPr lang="en-GB" sz="1700">
                <a:latin typeface="Courier New" pitchFamily="49" charset="0"/>
              </a:rPr>
              <a:t>    HostObject</a:t>
            </a:r>
          </a:p>
          <a:p>
            <a:pPr marL="379280" indent="-379280">
              <a:lnSpc>
                <a:spcPct val="80000"/>
              </a:lnSpc>
              <a:spcBef>
                <a:spcPct val="15000"/>
              </a:spcBef>
            </a:pPr>
            <a:r>
              <a:rPr lang="en-GB" sz="1700">
                <a:latin typeface="Courier New" pitchFamily="49" charset="0"/>
              </a:rPr>
              <a:t>      CeilingAndFloor</a:t>
            </a:r>
          </a:p>
          <a:p>
            <a:pPr marL="379280" indent="-379280">
              <a:lnSpc>
                <a:spcPct val="80000"/>
              </a:lnSpc>
              <a:spcBef>
                <a:spcPct val="15000"/>
              </a:spcBef>
            </a:pPr>
            <a:r>
              <a:rPr lang="en-GB" sz="1700">
                <a:latin typeface="Courier New" pitchFamily="49" charset="0"/>
              </a:rPr>
              <a:t>      ContFooting</a:t>
            </a:r>
          </a:p>
          <a:p>
            <a:pPr marL="379280" indent="-379280">
              <a:lnSpc>
                <a:spcPct val="80000"/>
              </a:lnSpc>
              <a:spcBef>
                <a:spcPct val="15000"/>
              </a:spcBef>
            </a:pPr>
            <a:r>
              <a:rPr lang="en-GB" sz="1700">
                <a:latin typeface="Courier New" pitchFamily="49" charset="0"/>
              </a:rPr>
              <a:t>      Floor</a:t>
            </a:r>
          </a:p>
          <a:p>
            <a:pPr marL="379280" indent="-379280">
              <a:lnSpc>
                <a:spcPct val="80000"/>
              </a:lnSpc>
              <a:spcBef>
                <a:spcPct val="15000"/>
              </a:spcBef>
            </a:pPr>
            <a:r>
              <a:rPr lang="en-GB" sz="1700">
                <a:latin typeface="Courier New" pitchFamily="49" charset="0"/>
              </a:rPr>
              <a:t>      Wall</a:t>
            </a:r>
          </a:p>
          <a:p>
            <a:pPr marL="379280" indent="-379280">
              <a:lnSpc>
                <a:spcPct val="80000"/>
              </a:lnSpc>
              <a:spcBef>
                <a:spcPct val="15000"/>
              </a:spcBef>
            </a:pPr>
            <a:r>
              <a:rPr lang="en-GB" sz="1700">
                <a:latin typeface="Courier New" pitchFamily="49" charset="0"/>
              </a:rPr>
              <a:t>    Instance</a:t>
            </a:r>
          </a:p>
          <a:p>
            <a:pPr marL="379280" indent="-379280">
              <a:lnSpc>
                <a:spcPct val="80000"/>
              </a:lnSpc>
              <a:spcBef>
                <a:spcPct val="15000"/>
              </a:spcBef>
            </a:pPr>
            <a:r>
              <a:rPr lang="en-GB" sz="1700">
                <a:latin typeface="Courier New" pitchFamily="49" charset="0"/>
              </a:rPr>
              <a:t>    Opening</a:t>
            </a:r>
          </a:p>
          <a:p>
            <a:pPr marL="379280" indent="-379280">
              <a:lnSpc>
                <a:spcPct val="80000"/>
              </a:lnSpc>
              <a:spcBef>
                <a:spcPct val="15000"/>
              </a:spcBef>
            </a:pPr>
            <a:r>
              <a:rPr lang="en-GB" sz="1700">
                <a:latin typeface="Courier New" pitchFamily="49" charset="0"/>
              </a:rPr>
              <a:t>    TextElement</a:t>
            </a:r>
          </a:p>
          <a:p>
            <a:pPr marL="379280" indent="-379280">
              <a:lnSpc>
                <a:spcPct val="80000"/>
              </a:lnSpc>
              <a:spcBef>
                <a:spcPct val="15000"/>
              </a:spcBef>
            </a:pPr>
            <a:r>
              <a:rPr lang="en-GB" sz="1700">
                <a:latin typeface="Courier New" pitchFamily="49" charset="0"/>
              </a:rPr>
              <a:t>    BeamSystem</a:t>
            </a:r>
          </a:p>
          <a:p>
            <a:pPr marL="379280" indent="-379280">
              <a:lnSpc>
                <a:spcPct val="80000"/>
              </a:lnSpc>
              <a:spcBef>
                <a:spcPct val="15000"/>
              </a:spcBef>
            </a:pPr>
            <a:r>
              <a:rPr lang="en-GB" sz="1700">
                <a:latin typeface="Courier New" pitchFamily="49" charset="0"/>
              </a:rPr>
              <a:t>    Dimension</a:t>
            </a:r>
          </a:p>
          <a:p>
            <a:pPr marL="379280" indent="-379280">
              <a:lnSpc>
                <a:spcPct val="80000"/>
              </a:lnSpc>
              <a:spcBef>
                <a:spcPct val="15000"/>
              </a:spcBef>
            </a:pPr>
            <a:r>
              <a:rPr lang="en-GB" sz="1700">
                <a:latin typeface="Courier New" pitchFamily="49" charset="0"/>
              </a:rPr>
              <a:t>      SpotDimension</a:t>
            </a:r>
          </a:p>
          <a:p>
            <a:pPr marL="379280" indent="-379280">
              <a:lnSpc>
                <a:spcPct val="80000"/>
              </a:lnSpc>
              <a:spcBef>
                <a:spcPct val="15000"/>
              </a:spcBef>
            </a:pPr>
            <a:r>
              <a:rPr lang="en-GB" sz="1700">
                <a:latin typeface="Courier New" pitchFamily="49" charset="0"/>
              </a:rPr>
              <a:t>    FamilyBase</a:t>
            </a:r>
          </a:p>
          <a:p>
            <a:pPr marL="379280" indent="-379280">
              <a:lnSpc>
                <a:spcPct val="80000"/>
              </a:lnSpc>
              <a:spcBef>
                <a:spcPct val="15000"/>
              </a:spcBef>
            </a:pPr>
            <a:r>
              <a:rPr lang="en-GB" sz="1700">
                <a:latin typeface="Courier New" pitchFamily="49" charset="0"/>
              </a:rPr>
              <a:t>      Family</a:t>
            </a:r>
          </a:p>
          <a:p>
            <a:pPr marL="379280" indent="-379280">
              <a:lnSpc>
                <a:spcPct val="80000"/>
              </a:lnSpc>
              <a:spcBef>
                <a:spcPct val="15000"/>
              </a:spcBef>
            </a:pPr>
            <a:r>
              <a:rPr lang="en-GB" sz="1700">
                <a:latin typeface="Courier New" pitchFamily="49" charset="0"/>
              </a:rPr>
              <a:t>    Level</a:t>
            </a:r>
          </a:p>
          <a:p>
            <a:pPr marL="379280" indent="-379280">
              <a:lnSpc>
                <a:spcPct val="80000"/>
              </a:lnSpc>
              <a:spcBef>
                <a:spcPct val="15000"/>
              </a:spcBef>
            </a:pPr>
            <a:r>
              <a:rPr lang="en-GB" sz="1700">
                <a:latin typeface="Courier New" pitchFamily="49" charset="0"/>
              </a:rPr>
              <a:t>    Phase</a:t>
            </a:r>
          </a:p>
          <a:p>
            <a:pPr marL="379280" indent="-379280">
              <a:lnSpc>
                <a:spcPct val="80000"/>
              </a:lnSpc>
              <a:spcBef>
                <a:spcPct val="15000"/>
              </a:spcBef>
            </a:pPr>
            <a:r>
              <a:rPr lang="en-GB" sz="1700">
                <a:latin typeface="Courier New" pitchFamily="49" charset="0"/>
              </a:rPr>
              <a:t>    ProjectInfo</a:t>
            </a:r>
          </a:p>
          <a:p>
            <a:pPr marL="379280" indent="-379280">
              <a:lnSpc>
                <a:spcPct val="80000"/>
              </a:lnSpc>
              <a:spcBef>
                <a:spcPct val="15000"/>
              </a:spcBef>
            </a:pPr>
            <a:r>
              <a:rPr lang="en-GB" sz="1700">
                <a:latin typeface="Courier New" pitchFamily="49" charset="0"/>
              </a:rPr>
              <a:t>    # RST:</a:t>
            </a:r>
          </a:p>
          <a:p>
            <a:pPr marL="379280" indent="-379280">
              <a:lnSpc>
                <a:spcPct val="80000"/>
              </a:lnSpc>
              <a:spcBef>
                <a:spcPct val="15000"/>
              </a:spcBef>
            </a:pPr>
            <a:r>
              <a:rPr lang="en-GB" sz="1700">
                <a:latin typeface="Courier New" pitchFamily="49" charset="0"/>
              </a:rPr>
              <a:t>    BoundaryConditions</a:t>
            </a:r>
          </a:p>
          <a:p>
            <a:pPr marL="379280" indent="-379280">
              <a:lnSpc>
                <a:spcPct val="80000"/>
              </a:lnSpc>
              <a:spcBef>
                <a:spcPct val="15000"/>
              </a:spcBef>
            </a:pPr>
            <a:r>
              <a:rPr lang="en-GB" sz="1700">
                <a:latin typeface="Courier New" pitchFamily="49" charset="0"/>
              </a:rPr>
              <a:t>    LoadCase, Combination, Nature, Usage</a:t>
            </a:r>
          </a:p>
          <a:p>
            <a:pPr marL="379280" indent="-379280">
              <a:lnSpc>
                <a:spcPct val="80000"/>
              </a:lnSpc>
              <a:spcBef>
                <a:spcPct val="15000"/>
              </a:spcBef>
            </a:pPr>
            <a:r>
              <a:rPr lang="en-GB" sz="1700">
                <a:latin typeface="Courier New" pitchFamily="49" charset="0"/>
              </a:rPr>
              <a:t>    AreaReinforcement</a:t>
            </a:r>
          </a:p>
          <a:p>
            <a:pPr marL="379280" indent="-379280">
              <a:lnSpc>
                <a:spcPct val="80000"/>
              </a:lnSpc>
              <a:spcBef>
                <a:spcPct val="15000"/>
              </a:spcBef>
            </a:pPr>
            <a:r>
              <a:rPr lang="en-GB" sz="1700">
                <a:latin typeface="Courier New" pitchFamily="49" charset="0"/>
              </a:rPr>
              <a:t>    AreaReinforcementCurve</a:t>
            </a:r>
          </a:p>
          <a:p>
            <a:pPr marL="379280" indent="-379280">
              <a:lnSpc>
                <a:spcPct val="80000"/>
              </a:lnSpc>
              <a:spcBef>
                <a:spcPct val="15000"/>
              </a:spcBef>
            </a:pPr>
            <a:r>
              <a:rPr lang="en-GB" sz="1700">
                <a:latin typeface="Courier New" pitchFamily="49" charset="0"/>
              </a:rPr>
              <a:t>    LoadBase</a:t>
            </a:r>
          </a:p>
          <a:p>
            <a:pPr marL="379280" indent="-379280">
              <a:lnSpc>
                <a:spcPct val="80000"/>
              </a:lnSpc>
              <a:spcBef>
                <a:spcPct val="15000"/>
              </a:spcBef>
            </a:pPr>
            <a:r>
              <a:rPr lang="en-GB" sz="1700">
                <a:latin typeface="Courier New" pitchFamily="49" charset="0"/>
              </a:rPr>
              <a:t>      AreaLoad</a:t>
            </a:r>
          </a:p>
          <a:p>
            <a:pPr marL="379280" indent="-379280">
              <a:lnSpc>
                <a:spcPct val="80000"/>
              </a:lnSpc>
              <a:spcBef>
                <a:spcPct val="15000"/>
              </a:spcBef>
            </a:pPr>
            <a:r>
              <a:rPr lang="en-GB" sz="1700">
                <a:latin typeface="Courier New" pitchFamily="49" charset="0"/>
              </a:rPr>
              <a:t>      LineLoad</a:t>
            </a:r>
          </a:p>
          <a:p>
            <a:pPr marL="379280" indent="-379280">
              <a:lnSpc>
                <a:spcPct val="80000"/>
              </a:lnSpc>
              <a:spcBef>
                <a:spcPct val="15000"/>
              </a:spcBef>
            </a:pPr>
            <a:r>
              <a:rPr lang="en-GB" sz="1700">
                <a:latin typeface="Courier New" pitchFamily="49" charset="0"/>
              </a:rPr>
              <a:t>      PointLoad</a:t>
            </a:r>
          </a:p>
          <a:p>
            <a:pPr marL="379280" indent="-379280">
              <a:lnSpc>
                <a:spcPct val="80000"/>
              </a:lnSpc>
              <a:spcBef>
                <a:spcPct val="15000"/>
              </a:spcBef>
            </a:pPr>
            <a:r>
              <a:rPr lang="en-GB" sz="1700">
                <a:latin typeface="Courier New" pitchFamily="49" charset="0"/>
              </a:rPr>
              <a:t>    PathReinforcement</a:t>
            </a:r>
          </a:p>
          <a:p>
            <a:pPr marL="379280" indent="-379280">
              <a:lnSpc>
                <a:spcPct val="80000"/>
              </a:lnSpc>
              <a:spcBef>
                <a:spcPct val="15000"/>
              </a:spcBef>
            </a:pPr>
            <a:r>
              <a:rPr lang="en-GB" sz="1700">
                <a:latin typeface="Courier New" pitchFamily="49" charset="0"/>
              </a:rPr>
              <a:t>    Rebar</a:t>
            </a:r>
          </a:p>
          <a:p>
            <a:pPr marL="379280" indent="-379280">
              <a:lnSpc>
                <a:spcPct val="80000"/>
              </a:lnSpc>
              <a:spcBef>
                <a:spcPct val="15000"/>
              </a:spcBef>
            </a:pPr>
            <a:r>
              <a:rPr lang="en-GB" sz="1700">
                <a:latin typeface="Courier New" pitchFamily="49" charset="0"/>
              </a:rPr>
              <a:t>    # end of RST</a:t>
            </a:r>
          </a:p>
          <a:p>
            <a:pPr marL="379280" indent="-379280">
              <a:lnSpc>
                <a:spcPct val="80000"/>
              </a:lnSpc>
              <a:spcBef>
                <a:spcPct val="15000"/>
              </a:spcBef>
            </a:pPr>
            <a:r>
              <a:rPr lang="en-GB" sz="1700" b="1">
                <a:latin typeface="Courier New" pitchFamily="49" charset="0"/>
              </a:rPr>
              <a:t>    Symbol</a:t>
            </a:r>
          </a:p>
        </p:txBody>
      </p:sp>
      <p:sp>
        <p:nvSpPr>
          <p:cNvPr id="33798" name="Rectangle 6"/>
          <p:cNvSpPr>
            <a:spLocks noChangeArrowheads="1"/>
          </p:cNvSpPr>
          <p:nvPr/>
        </p:nvSpPr>
        <p:spPr bwMode="auto">
          <a:xfrm>
            <a:off x="9158688" y="1451130"/>
            <a:ext cx="3487840" cy="7283704"/>
          </a:xfrm>
          <a:prstGeom prst="rect">
            <a:avLst/>
          </a:prstGeom>
          <a:noFill/>
          <a:ln w="9525">
            <a:noFill/>
            <a:miter lim="800000"/>
            <a:headEnd/>
            <a:tailEnd/>
          </a:ln>
        </p:spPr>
        <p:txBody>
          <a:bodyPr lIns="0" tIns="0" rIns="0" bIns="0"/>
          <a:lstStyle/>
          <a:p>
            <a:pPr marL="379280" indent="-379280">
              <a:lnSpc>
                <a:spcPct val="80000"/>
              </a:lnSpc>
              <a:spcBef>
                <a:spcPct val="15000"/>
              </a:spcBef>
            </a:pPr>
            <a:r>
              <a:rPr lang="en-GB" sz="1700">
                <a:latin typeface="Courier New" pitchFamily="49" charset="0"/>
              </a:rPr>
              <a:t>    </a:t>
            </a:r>
            <a:r>
              <a:rPr lang="en-GB" sz="1700" b="1">
                <a:latin typeface="Courier New" pitchFamily="49" charset="0"/>
              </a:rPr>
              <a:t>Symbol</a:t>
            </a:r>
          </a:p>
          <a:p>
            <a:pPr marL="379280" indent="-379280">
              <a:lnSpc>
                <a:spcPct val="80000"/>
              </a:lnSpc>
              <a:spcBef>
                <a:spcPct val="15000"/>
              </a:spcBef>
            </a:pPr>
            <a:r>
              <a:rPr lang="en-GB" sz="1700">
                <a:latin typeface="Courier New" pitchFamily="49" charset="0"/>
              </a:rPr>
              <a:t>      AnnotationSymbolType</a:t>
            </a:r>
          </a:p>
          <a:p>
            <a:pPr marL="379280" indent="-379280">
              <a:lnSpc>
                <a:spcPct val="80000"/>
              </a:lnSpc>
              <a:spcBef>
                <a:spcPct val="15000"/>
              </a:spcBef>
            </a:pPr>
            <a:r>
              <a:rPr lang="en-GB" sz="1700">
                <a:latin typeface="Courier New" pitchFamily="49" charset="0"/>
              </a:rPr>
              <a:t>      BeamSystemType</a:t>
            </a:r>
          </a:p>
          <a:p>
            <a:pPr marL="379280" indent="-379280">
              <a:lnSpc>
                <a:spcPct val="80000"/>
              </a:lnSpc>
              <a:spcBef>
                <a:spcPct val="15000"/>
              </a:spcBef>
            </a:pPr>
            <a:r>
              <a:rPr lang="en-GB" sz="1700">
                <a:latin typeface="Courier New" pitchFamily="49" charset="0"/>
              </a:rPr>
              <a:t>      HostObjAttributes</a:t>
            </a:r>
          </a:p>
          <a:p>
            <a:pPr marL="379280" indent="-379280">
              <a:lnSpc>
                <a:spcPct val="80000"/>
              </a:lnSpc>
              <a:spcBef>
                <a:spcPct val="15000"/>
              </a:spcBef>
            </a:pPr>
            <a:r>
              <a:rPr lang="en-GB" sz="1700">
                <a:latin typeface="Courier New" pitchFamily="49" charset="0"/>
              </a:rPr>
              <a:t>        ContFootingType</a:t>
            </a:r>
          </a:p>
          <a:p>
            <a:pPr marL="379280" indent="-379280">
              <a:lnSpc>
                <a:spcPct val="80000"/>
              </a:lnSpc>
              <a:spcBef>
                <a:spcPct val="15000"/>
              </a:spcBef>
            </a:pPr>
            <a:r>
              <a:rPr lang="en-GB" sz="1700">
                <a:latin typeface="Courier New" pitchFamily="49" charset="0"/>
              </a:rPr>
              <a:t>        FloorType</a:t>
            </a:r>
          </a:p>
          <a:p>
            <a:pPr marL="379280" indent="-379280">
              <a:lnSpc>
                <a:spcPct val="80000"/>
              </a:lnSpc>
              <a:spcBef>
                <a:spcPct val="15000"/>
              </a:spcBef>
            </a:pPr>
            <a:r>
              <a:rPr lang="en-GB" sz="1700">
                <a:latin typeface="Courier New" pitchFamily="49" charset="0"/>
              </a:rPr>
              <a:t>        WallType</a:t>
            </a:r>
          </a:p>
          <a:p>
            <a:pPr marL="379280" indent="-379280">
              <a:lnSpc>
                <a:spcPct val="80000"/>
              </a:lnSpc>
              <a:spcBef>
                <a:spcPct val="15000"/>
              </a:spcBef>
            </a:pPr>
            <a:r>
              <a:rPr lang="en-GB" sz="1700">
                <a:latin typeface="Courier New" pitchFamily="49" charset="0"/>
              </a:rPr>
              <a:t>      InsertableObject</a:t>
            </a:r>
          </a:p>
          <a:p>
            <a:pPr marL="379280" indent="-379280">
              <a:lnSpc>
                <a:spcPct val="80000"/>
              </a:lnSpc>
              <a:spcBef>
                <a:spcPct val="15000"/>
              </a:spcBef>
            </a:pPr>
            <a:r>
              <a:rPr lang="en-GB" sz="1700">
                <a:latin typeface="Courier New" pitchFamily="49" charset="0"/>
              </a:rPr>
              <a:t>        FamilySymbol</a:t>
            </a:r>
          </a:p>
          <a:p>
            <a:pPr marL="379280" indent="-379280">
              <a:lnSpc>
                <a:spcPct val="80000"/>
              </a:lnSpc>
              <a:spcBef>
                <a:spcPct val="15000"/>
              </a:spcBef>
            </a:pPr>
            <a:r>
              <a:rPr lang="en-GB" sz="1700">
                <a:latin typeface="Courier New" pitchFamily="49" charset="0"/>
              </a:rPr>
              <a:t>      RoomTagType # RAC</a:t>
            </a:r>
          </a:p>
          <a:p>
            <a:pPr marL="379280" indent="-379280">
              <a:lnSpc>
                <a:spcPct val="80000"/>
              </a:lnSpc>
              <a:spcBef>
                <a:spcPct val="15000"/>
              </a:spcBef>
            </a:pPr>
            <a:r>
              <a:rPr lang="en-GB" sz="1700">
                <a:latin typeface="Courier New" pitchFamily="49" charset="0"/>
              </a:rPr>
              <a:t>      RebarTagType # RST</a:t>
            </a:r>
          </a:p>
        </p:txBody>
      </p:sp>
      <p:sp>
        <p:nvSpPr>
          <p:cNvPr id="33799" name="Rectangle 7"/>
          <p:cNvSpPr>
            <a:spLocks noChangeArrowheads="1"/>
          </p:cNvSpPr>
          <p:nvPr/>
        </p:nvSpPr>
        <p:spPr bwMode="auto">
          <a:xfrm>
            <a:off x="3532992" y="1451130"/>
            <a:ext cx="4000294" cy="7283704"/>
          </a:xfrm>
          <a:prstGeom prst="rect">
            <a:avLst/>
          </a:prstGeom>
          <a:noFill/>
          <a:ln w="9525">
            <a:noFill/>
            <a:miter lim="800000"/>
            <a:headEnd/>
            <a:tailEnd/>
          </a:ln>
        </p:spPr>
        <p:txBody>
          <a:bodyPr lIns="0" tIns="0" rIns="0" bIns="0"/>
          <a:lstStyle/>
          <a:p>
            <a:pPr marL="379280" indent="-379280">
              <a:lnSpc>
                <a:spcPct val="80000"/>
              </a:lnSpc>
              <a:spcBef>
                <a:spcPct val="15000"/>
              </a:spcBef>
            </a:pPr>
            <a:r>
              <a:rPr lang="en-GB" sz="1700" b="1">
                <a:latin typeface="Courier New" pitchFamily="49" charset="0"/>
              </a:rPr>
              <a:t>  GeometryObject</a:t>
            </a:r>
          </a:p>
          <a:p>
            <a:pPr marL="379280" indent="-379280">
              <a:lnSpc>
                <a:spcPct val="80000"/>
              </a:lnSpc>
              <a:spcBef>
                <a:spcPct val="15000"/>
              </a:spcBef>
            </a:pPr>
            <a:r>
              <a:rPr lang="en-GB" sz="1700">
                <a:latin typeface="Courier New" pitchFamily="49" charset="0"/>
              </a:rPr>
              <a:t>    Curve</a:t>
            </a:r>
          </a:p>
          <a:p>
            <a:pPr marL="379280" indent="-379280">
              <a:lnSpc>
                <a:spcPct val="80000"/>
              </a:lnSpc>
              <a:spcBef>
                <a:spcPct val="15000"/>
              </a:spcBef>
            </a:pPr>
            <a:r>
              <a:rPr lang="en-GB" sz="1700">
                <a:latin typeface="Courier New" pitchFamily="49" charset="0"/>
              </a:rPr>
              <a:t>      Arc</a:t>
            </a:r>
          </a:p>
          <a:p>
            <a:pPr marL="379280" indent="-379280">
              <a:lnSpc>
                <a:spcPct val="80000"/>
              </a:lnSpc>
              <a:spcBef>
                <a:spcPct val="15000"/>
              </a:spcBef>
            </a:pPr>
            <a:r>
              <a:rPr lang="en-GB" sz="1700">
                <a:latin typeface="Courier New" pitchFamily="49" charset="0"/>
              </a:rPr>
              <a:t>      Ellipse</a:t>
            </a:r>
          </a:p>
          <a:p>
            <a:pPr marL="379280" indent="-379280">
              <a:lnSpc>
                <a:spcPct val="80000"/>
              </a:lnSpc>
              <a:spcBef>
                <a:spcPct val="15000"/>
              </a:spcBef>
            </a:pPr>
            <a:r>
              <a:rPr lang="en-GB" sz="1700">
                <a:latin typeface="Courier New" pitchFamily="49" charset="0"/>
              </a:rPr>
              <a:t>      Line</a:t>
            </a:r>
          </a:p>
          <a:p>
            <a:pPr marL="379280" indent="-379280">
              <a:lnSpc>
                <a:spcPct val="80000"/>
              </a:lnSpc>
              <a:spcBef>
                <a:spcPct val="15000"/>
              </a:spcBef>
            </a:pPr>
            <a:r>
              <a:rPr lang="en-GB" sz="1700">
                <a:latin typeface="Courier New" pitchFamily="49" charset="0"/>
              </a:rPr>
              <a:t>      NurbSpline</a:t>
            </a:r>
          </a:p>
          <a:p>
            <a:pPr marL="379280" indent="-379280">
              <a:lnSpc>
                <a:spcPct val="80000"/>
              </a:lnSpc>
              <a:spcBef>
                <a:spcPct val="15000"/>
              </a:spcBef>
            </a:pPr>
            <a:r>
              <a:rPr lang="en-GB" sz="1700">
                <a:latin typeface="Courier New" pitchFamily="49" charset="0"/>
              </a:rPr>
              <a:t>    Edge</a:t>
            </a:r>
          </a:p>
          <a:p>
            <a:pPr marL="379280" indent="-379280">
              <a:lnSpc>
                <a:spcPct val="80000"/>
              </a:lnSpc>
              <a:spcBef>
                <a:spcPct val="15000"/>
              </a:spcBef>
            </a:pPr>
            <a:r>
              <a:rPr lang="en-GB" sz="1700">
                <a:latin typeface="Courier New" pitchFamily="49" charset="0"/>
              </a:rPr>
              <a:t>    Face</a:t>
            </a:r>
          </a:p>
          <a:p>
            <a:pPr marL="379280" indent="-379280">
              <a:lnSpc>
                <a:spcPct val="80000"/>
              </a:lnSpc>
              <a:spcBef>
                <a:spcPct val="15000"/>
              </a:spcBef>
            </a:pPr>
            <a:r>
              <a:rPr lang="en-GB" sz="1700">
                <a:latin typeface="Courier New" pitchFamily="49" charset="0"/>
              </a:rPr>
              <a:t>      ConicalFace</a:t>
            </a:r>
          </a:p>
          <a:p>
            <a:pPr marL="379280" indent="-379280">
              <a:lnSpc>
                <a:spcPct val="80000"/>
              </a:lnSpc>
              <a:spcBef>
                <a:spcPct val="15000"/>
              </a:spcBef>
            </a:pPr>
            <a:r>
              <a:rPr lang="en-GB" sz="1700">
                <a:latin typeface="Courier New" pitchFamily="49" charset="0"/>
              </a:rPr>
              <a:t>      CylindricalFace</a:t>
            </a:r>
          </a:p>
          <a:p>
            <a:pPr marL="379280" indent="-379280">
              <a:lnSpc>
                <a:spcPct val="80000"/>
              </a:lnSpc>
              <a:spcBef>
                <a:spcPct val="15000"/>
              </a:spcBef>
            </a:pPr>
            <a:r>
              <a:rPr lang="en-GB" sz="1700">
                <a:latin typeface="Courier New" pitchFamily="49" charset="0"/>
              </a:rPr>
              <a:t>      HermiteFace</a:t>
            </a:r>
          </a:p>
          <a:p>
            <a:pPr marL="379280" indent="-379280">
              <a:lnSpc>
                <a:spcPct val="80000"/>
              </a:lnSpc>
              <a:spcBef>
                <a:spcPct val="15000"/>
              </a:spcBef>
            </a:pPr>
            <a:r>
              <a:rPr lang="en-GB" sz="1700">
                <a:latin typeface="Courier New" pitchFamily="49" charset="0"/>
              </a:rPr>
              <a:t>      PlanarFace</a:t>
            </a:r>
          </a:p>
          <a:p>
            <a:pPr marL="379280" indent="-379280">
              <a:lnSpc>
                <a:spcPct val="80000"/>
              </a:lnSpc>
              <a:spcBef>
                <a:spcPct val="15000"/>
              </a:spcBef>
            </a:pPr>
            <a:r>
              <a:rPr lang="en-GB" sz="1700">
                <a:latin typeface="Courier New" pitchFamily="49" charset="0"/>
              </a:rPr>
              <a:t>      ResolvedFace</a:t>
            </a:r>
          </a:p>
          <a:p>
            <a:pPr marL="379280" indent="-379280">
              <a:lnSpc>
                <a:spcPct val="80000"/>
              </a:lnSpc>
              <a:spcBef>
                <a:spcPct val="15000"/>
              </a:spcBef>
            </a:pPr>
            <a:r>
              <a:rPr lang="en-GB" sz="1700">
                <a:latin typeface="Courier New" pitchFamily="49" charset="0"/>
              </a:rPr>
              <a:t>      RuldeFace</a:t>
            </a:r>
          </a:p>
          <a:p>
            <a:pPr marL="379280" indent="-379280">
              <a:lnSpc>
                <a:spcPct val="80000"/>
              </a:lnSpc>
              <a:spcBef>
                <a:spcPct val="15000"/>
              </a:spcBef>
            </a:pPr>
            <a:r>
              <a:rPr lang="en-GB" sz="1700">
                <a:latin typeface="Courier New" pitchFamily="49" charset="0"/>
              </a:rPr>
              <a:t>    Instance</a:t>
            </a:r>
          </a:p>
          <a:p>
            <a:pPr marL="379280" indent="-379280">
              <a:lnSpc>
                <a:spcPct val="80000"/>
              </a:lnSpc>
              <a:spcBef>
                <a:spcPct val="15000"/>
              </a:spcBef>
            </a:pPr>
            <a:r>
              <a:rPr lang="en-GB" sz="1700">
                <a:latin typeface="Courier New" pitchFamily="49" charset="0"/>
              </a:rPr>
              <a:t>    Mesh</a:t>
            </a:r>
          </a:p>
          <a:p>
            <a:pPr marL="379280" indent="-379280">
              <a:lnSpc>
                <a:spcPct val="80000"/>
              </a:lnSpc>
              <a:spcBef>
                <a:spcPct val="15000"/>
              </a:spcBef>
            </a:pPr>
            <a:r>
              <a:rPr lang="en-GB" sz="1700">
                <a:latin typeface="Courier New" pitchFamily="49" charset="0"/>
              </a:rPr>
              <a:t>    Profile</a:t>
            </a:r>
          </a:p>
          <a:p>
            <a:pPr marL="379280" indent="-379280">
              <a:lnSpc>
                <a:spcPct val="80000"/>
              </a:lnSpc>
              <a:spcBef>
                <a:spcPct val="15000"/>
              </a:spcBef>
            </a:pPr>
            <a:r>
              <a:rPr lang="en-GB" sz="1700">
                <a:latin typeface="Courier New" pitchFamily="49" charset="0"/>
              </a:rPr>
              <a:t>    Solid</a:t>
            </a:r>
          </a:p>
          <a:p>
            <a:pPr marL="379280" indent="-379280">
              <a:lnSpc>
                <a:spcPct val="80000"/>
              </a:lnSpc>
              <a:spcBef>
                <a:spcPct val="15000"/>
              </a:spcBef>
            </a:pPr>
            <a:r>
              <a:rPr lang="en-GB" sz="1700">
                <a:latin typeface="Courier New" pitchFamily="49" charset="0"/>
              </a:rPr>
              <a:t>  Plane</a:t>
            </a:r>
          </a:p>
          <a:p>
            <a:pPr marL="379280" indent="-379280">
              <a:lnSpc>
                <a:spcPct val="80000"/>
              </a:lnSpc>
              <a:spcBef>
                <a:spcPct val="15000"/>
              </a:spcBef>
            </a:pPr>
            <a:r>
              <a:rPr lang="en-GB" sz="1700">
                <a:latin typeface="Courier New" pitchFamily="49" charset="0"/>
              </a:rPr>
              <a:t>  Reference</a:t>
            </a:r>
          </a:p>
          <a:p>
            <a:pPr marL="379280" indent="-379280">
              <a:lnSpc>
                <a:spcPct val="80000"/>
              </a:lnSpc>
              <a:spcBef>
                <a:spcPct val="15000"/>
              </a:spcBef>
            </a:pPr>
            <a:r>
              <a:rPr lang="en-GB" sz="1700">
                <a:latin typeface="Courier New" pitchFamily="49" charset="0"/>
              </a:rPr>
              <a:t>  Transform</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smtClean="0"/>
              <a:t>Important Parent Classes</a:t>
            </a:r>
          </a:p>
        </p:txBody>
      </p:sp>
      <p:sp>
        <p:nvSpPr>
          <p:cNvPr id="35843" name="Rectangle 3"/>
          <p:cNvSpPr>
            <a:spLocks noGrp="1" noChangeArrowheads="1"/>
          </p:cNvSpPr>
          <p:nvPr>
            <p:ph idx="1"/>
          </p:nvPr>
        </p:nvSpPr>
        <p:spPr/>
        <p:txBody>
          <a:bodyPr/>
          <a:lstStyle/>
          <a:p>
            <a:pPr>
              <a:buFont typeface="Arial" pitchFamily="34" charset="0"/>
              <a:buChar char="•"/>
            </a:pPr>
            <a:r>
              <a:rPr lang="en-US" smtClean="0"/>
              <a:t>APIObject – root object</a:t>
            </a:r>
            <a:endParaRPr lang="en-GB" smtClean="0"/>
          </a:p>
          <a:p>
            <a:pPr>
              <a:buFont typeface="Arial" pitchFamily="34" charset="0"/>
              <a:buChar char="•"/>
            </a:pPr>
            <a:r>
              <a:rPr lang="en-US" smtClean="0"/>
              <a:t>Element – BIM elements</a:t>
            </a:r>
            <a:endParaRPr lang="en-GB" smtClean="0"/>
          </a:p>
          <a:p>
            <a:pPr>
              <a:buFont typeface="Arial" pitchFamily="34" charset="0"/>
              <a:buChar char="•"/>
            </a:pPr>
            <a:r>
              <a:rPr lang="en-US" smtClean="0"/>
              <a:t>Symbol – type definition</a:t>
            </a:r>
            <a:endParaRPr lang="en-GB" smtClean="0"/>
          </a:p>
          <a:p>
            <a:pPr>
              <a:buFont typeface="Arial" pitchFamily="34" charset="0"/>
              <a:buChar char="•"/>
            </a:pPr>
            <a:r>
              <a:rPr lang="en-US" smtClean="0"/>
              <a:t>GeometryObject – abstract geometry</a:t>
            </a:r>
            <a:endParaRPr lang="en-GB"/>
          </a:p>
        </p:txBody>
      </p:sp>
      <p:sp>
        <p:nvSpPr>
          <p:cNvPr id="35844"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Subsubset of Object Model</a:t>
            </a:r>
          </a:p>
        </p:txBody>
      </p:sp>
      <p:sp>
        <p:nvSpPr>
          <p:cNvPr id="34819" name="Text Box 4"/>
          <p:cNvSpPr txBox="1">
            <a:spLocks noChangeArrowheads="1"/>
          </p:cNvSpPr>
          <p:nvPr/>
        </p:nvSpPr>
        <p:spPr bwMode="auto">
          <a:xfrm>
            <a:off x="5662345" y="1863976"/>
            <a:ext cx="1354501"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34820" name="Text Box 5"/>
          <p:cNvSpPr txBox="1">
            <a:spLocks noChangeArrowheads="1"/>
          </p:cNvSpPr>
          <p:nvPr/>
        </p:nvSpPr>
        <p:spPr bwMode="auto">
          <a:xfrm>
            <a:off x="5662345" y="2832878"/>
            <a:ext cx="1354501"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34821" name="Line 6"/>
          <p:cNvSpPr>
            <a:spLocks noChangeShapeType="1"/>
          </p:cNvSpPr>
          <p:nvPr/>
        </p:nvSpPr>
        <p:spPr bwMode="auto">
          <a:xfrm>
            <a:off x="6294446" y="2268250"/>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34822" name="Line 7"/>
          <p:cNvSpPr>
            <a:spLocks noChangeShapeType="1"/>
          </p:cNvSpPr>
          <p:nvPr/>
        </p:nvSpPr>
        <p:spPr bwMode="auto">
          <a:xfrm flipH="1">
            <a:off x="4770633" y="2532493"/>
            <a:ext cx="3083748" cy="0"/>
          </a:xfrm>
          <a:prstGeom prst="line">
            <a:avLst/>
          </a:prstGeom>
          <a:noFill/>
          <a:ln w="9525">
            <a:solidFill>
              <a:schemeClr val="tx1"/>
            </a:solidFill>
            <a:round/>
            <a:headEnd/>
            <a:tailEnd/>
          </a:ln>
        </p:spPr>
        <p:txBody>
          <a:bodyPr lIns="130039" tIns="65020" rIns="130039" bIns="65020"/>
          <a:lstStyle/>
          <a:p>
            <a:endParaRPr lang="en-GB"/>
          </a:p>
        </p:txBody>
      </p:sp>
      <p:sp>
        <p:nvSpPr>
          <p:cNvPr id="34823" name="Line 8"/>
          <p:cNvSpPr>
            <a:spLocks noChangeShapeType="1"/>
          </p:cNvSpPr>
          <p:nvPr/>
        </p:nvSpPr>
        <p:spPr bwMode="auto">
          <a:xfrm flipH="1">
            <a:off x="7881469" y="2532493"/>
            <a:ext cx="984271"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24" name="Line 9"/>
          <p:cNvSpPr>
            <a:spLocks noChangeShapeType="1"/>
          </p:cNvSpPr>
          <p:nvPr/>
        </p:nvSpPr>
        <p:spPr bwMode="auto">
          <a:xfrm flipH="1">
            <a:off x="3777330" y="2532493"/>
            <a:ext cx="984271"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25" name="Text Box 10"/>
          <p:cNvSpPr txBox="1">
            <a:spLocks noChangeArrowheads="1"/>
          </p:cNvSpPr>
          <p:nvPr/>
        </p:nvSpPr>
        <p:spPr bwMode="auto">
          <a:xfrm>
            <a:off x="9593754" y="3798090"/>
            <a:ext cx="1381554"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34826" name="Text Box 11"/>
          <p:cNvSpPr txBox="1">
            <a:spLocks noChangeArrowheads="1"/>
          </p:cNvSpPr>
          <p:nvPr/>
        </p:nvSpPr>
        <p:spPr bwMode="auto">
          <a:xfrm>
            <a:off x="4136524" y="4667036"/>
            <a:ext cx="1487695"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34827" name="Line 12"/>
          <p:cNvSpPr>
            <a:spLocks noChangeShapeType="1"/>
          </p:cNvSpPr>
          <p:nvPr/>
        </p:nvSpPr>
        <p:spPr bwMode="auto">
          <a:xfrm>
            <a:off x="4847636" y="4192747"/>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34828" name="Line 13"/>
          <p:cNvSpPr>
            <a:spLocks noChangeShapeType="1"/>
          </p:cNvSpPr>
          <p:nvPr/>
        </p:nvSpPr>
        <p:spPr bwMode="auto">
          <a:xfrm flipH="1">
            <a:off x="3025831" y="4463768"/>
            <a:ext cx="3530734" cy="0"/>
          </a:xfrm>
          <a:prstGeom prst="line">
            <a:avLst/>
          </a:prstGeom>
          <a:noFill/>
          <a:ln w="9525">
            <a:solidFill>
              <a:schemeClr val="tx1"/>
            </a:solidFill>
            <a:round/>
            <a:headEnd/>
            <a:tailEnd/>
          </a:ln>
        </p:spPr>
        <p:txBody>
          <a:bodyPr lIns="130039" tIns="65020" rIns="130039" bIns="65020"/>
          <a:lstStyle/>
          <a:p>
            <a:endParaRPr lang="en-GB"/>
          </a:p>
        </p:txBody>
      </p:sp>
      <p:sp>
        <p:nvSpPr>
          <p:cNvPr id="34829" name="Line 14"/>
          <p:cNvSpPr>
            <a:spLocks noChangeShapeType="1"/>
          </p:cNvSpPr>
          <p:nvPr/>
        </p:nvSpPr>
        <p:spPr bwMode="auto">
          <a:xfrm flipH="1">
            <a:off x="6434659" y="4463768"/>
            <a:ext cx="984271"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30" name="Line 15"/>
          <p:cNvSpPr>
            <a:spLocks noChangeShapeType="1"/>
          </p:cNvSpPr>
          <p:nvPr/>
        </p:nvSpPr>
        <p:spPr bwMode="auto">
          <a:xfrm flipH="1">
            <a:off x="2330522" y="4463768"/>
            <a:ext cx="7111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31" name="Line 16"/>
          <p:cNvSpPr>
            <a:spLocks noChangeShapeType="1"/>
          </p:cNvSpPr>
          <p:nvPr/>
        </p:nvSpPr>
        <p:spPr bwMode="auto">
          <a:xfrm>
            <a:off x="6294446" y="3237152"/>
            <a:ext cx="1650" cy="258523"/>
          </a:xfrm>
          <a:prstGeom prst="line">
            <a:avLst/>
          </a:prstGeom>
          <a:noFill/>
          <a:ln w="9525">
            <a:solidFill>
              <a:schemeClr val="tx1"/>
            </a:solidFill>
            <a:round/>
            <a:headEnd/>
            <a:tailEnd/>
          </a:ln>
        </p:spPr>
        <p:txBody>
          <a:bodyPr lIns="130039" tIns="65020" rIns="130039" bIns="65020"/>
          <a:lstStyle/>
          <a:p>
            <a:endParaRPr lang="en-GB"/>
          </a:p>
        </p:txBody>
      </p:sp>
      <p:sp>
        <p:nvSpPr>
          <p:cNvPr id="34832" name="Line 17"/>
          <p:cNvSpPr>
            <a:spLocks noChangeShapeType="1"/>
          </p:cNvSpPr>
          <p:nvPr/>
        </p:nvSpPr>
        <p:spPr bwMode="auto">
          <a:xfrm flipH="1">
            <a:off x="930622" y="3495675"/>
            <a:ext cx="9061173" cy="3463"/>
          </a:xfrm>
          <a:prstGeom prst="line">
            <a:avLst/>
          </a:prstGeom>
          <a:noFill/>
          <a:ln w="9525">
            <a:solidFill>
              <a:schemeClr val="tx1"/>
            </a:solidFill>
            <a:round/>
            <a:headEnd/>
            <a:tailEnd/>
          </a:ln>
        </p:spPr>
        <p:txBody>
          <a:bodyPr lIns="130039" tIns="65020" rIns="130039" bIns="65020"/>
          <a:lstStyle/>
          <a:p>
            <a:endParaRPr lang="en-GB"/>
          </a:p>
        </p:txBody>
      </p:sp>
      <p:sp>
        <p:nvSpPr>
          <p:cNvPr id="34833" name="Text Box 18"/>
          <p:cNvSpPr txBox="1">
            <a:spLocks noChangeArrowheads="1"/>
          </p:cNvSpPr>
          <p:nvPr/>
        </p:nvSpPr>
        <p:spPr bwMode="auto">
          <a:xfrm>
            <a:off x="5845452" y="4667036"/>
            <a:ext cx="148769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34834" name="Text Box 19"/>
          <p:cNvSpPr txBox="1">
            <a:spLocks noChangeArrowheads="1"/>
          </p:cNvSpPr>
          <p:nvPr/>
        </p:nvSpPr>
        <p:spPr bwMode="auto">
          <a:xfrm>
            <a:off x="5628734" y="5651747"/>
            <a:ext cx="1862439"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34835" name="Line 20"/>
          <p:cNvSpPr>
            <a:spLocks noChangeShapeType="1"/>
          </p:cNvSpPr>
          <p:nvPr/>
        </p:nvSpPr>
        <p:spPr bwMode="auto">
          <a:xfrm flipV="1">
            <a:off x="6556564"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34836" name="Line 21"/>
          <p:cNvSpPr>
            <a:spLocks noChangeShapeType="1"/>
          </p:cNvSpPr>
          <p:nvPr/>
        </p:nvSpPr>
        <p:spPr bwMode="auto">
          <a:xfrm flipV="1">
            <a:off x="6500127" y="4468286"/>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34837" name="Text Box 22"/>
          <p:cNvSpPr txBox="1">
            <a:spLocks noChangeArrowheads="1"/>
          </p:cNvSpPr>
          <p:nvPr/>
        </p:nvSpPr>
        <p:spPr bwMode="auto">
          <a:xfrm>
            <a:off x="2407277" y="4667035"/>
            <a:ext cx="1487695"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34838" name="Line 23"/>
          <p:cNvSpPr>
            <a:spLocks noChangeShapeType="1"/>
          </p:cNvSpPr>
          <p:nvPr/>
        </p:nvSpPr>
        <p:spPr bwMode="auto">
          <a:xfrm flipV="1">
            <a:off x="3061951" y="4468286"/>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34839" name="Text Box 24"/>
          <p:cNvSpPr txBox="1">
            <a:spLocks noChangeArrowheads="1"/>
          </p:cNvSpPr>
          <p:nvPr/>
        </p:nvSpPr>
        <p:spPr bwMode="auto">
          <a:xfrm>
            <a:off x="4136524" y="6700536"/>
            <a:ext cx="1487695"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34840" name="Text Box 25"/>
          <p:cNvSpPr txBox="1">
            <a:spLocks noChangeArrowheads="1"/>
          </p:cNvSpPr>
          <p:nvPr/>
        </p:nvSpPr>
        <p:spPr bwMode="auto">
          <a:xfrm>
            <a:off x="5845454" y="6700537"/>
            <a:ext cx="1672808"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Cont. Footing Type</a:t>
            </a:r>
          </a:p>
        </p:txBody>
      </p:sp>
      <p:sp>
        <p:nvSpPr>
          <p:cNvPr id="34841" name="Text Box 26"/>
          <p:cNvSpPr txBox="1">
            <a:spLocks noChangeArrowheads="1"/>
          </p:cNvSpPr>
          <p:nvPr/>
        </p:nvSpPr>
        <p:spPr bwMode="auto">
          <a:xfrm>
            <a:off x="2391473" y="6700536"/>
            <a:ext cx="148769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34843" name="Line 28"/>
          <p:cNvSpPr>
            <a:spLocks noChangeShapeType="1"/>
          </p:cNvSpPr>
          <p:nvPr/>
        </p:nvSpPr>
        <p:spPr bwMode="auto">
          <a:xfrm flipH="1" flipV="1">
            <a:off x="3025831" y="6391122"/>
            <a:ext cx="3530734" cy="13551"/>
          </a:xfrm>
          <a:prstGeom prst="line">
            <a:avLst/>
          </a:prstGeom>
          <a:noFill/>
          <a:ln w="9525">
            <a:solidFill>
              <a:schemeClr val="tx1"/>
            </a:solidFill>
            <a:round/>
            <a:headEnd/>
            <a:tailEnd/>
          </a:ln>
        </p:spPr>
        <p:txBody>
          <a:bodyPr lIns="130039" tIns="65020" rIns="130039" bIns="65020"/>
          <a:lstStyle/>
          <a:p>
            <a:endParaRPr lang="en-GB"/>
          </a:p>
        </p:txBody>
      </p:sp>
      <p:sp>
        <p:nvSpPr>
          <p:cNvPr id="34844" name="Line 29"/>
          <p:cNvSpPr>
            <a:spLocks noChangeShapeType="1"/>
          </p:cNvSpPr>
          <p:nvPr/>
        </p:nvSpPr>
        <p:spPr bwMode="auto">
          <a:xfrm flipH="1">
            <a:off x="6434659" y="6404671"/>
            <a:ext cx="984271"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45" name="Line 30"/>
          <p:cNvSpPr>
            <a:spLocks noChangeShapeType="1"/>
          </p:cNvSpPr>
          <p:nvPr/>
        </p:nvSpPr>
        <p:spPr bwMode="auto">
          <a:xfrm flipH="1">
            <a:off x="2082197" y="6391119"/>
            <a:ext cx="979756"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46" name="Line 31"/>
          <p:cNvSpPr>
            <a:spLocks noChangeShapeType="1"/>
          </p:cNvSpPr>
          <p:nvPr/>
        </p:nvSpPr>
        <p:spPr bwMode="auto">
          <a:xfrm flipV="1">
            <a:off x="6500127"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4847" name="Line 32"/>
          <p:cNvSpPr>
            <a:spLocks noChangeShapeType="1"/>
          </p:cNvSpPr>
          <p:nvPr/>
        </p:nvSpPr>
        <p:spPr bwMode="auto">
          <a:xfrm flipV="1">
            <a:off x="3061951" y="6391119"/>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4848" name="Text Box 33"/>
          <p:cNvSpPr txBox="1">
            <a:spLocks noChangeArrowheads="1"/>
          </p:cNvSpPr>
          <p:nvPr/>
        </p:nvSpPr>
        <p:spPr bwMode="auto">
          <a:xfrm>
            <a:off x="10617750" y="4592259"/>
            <a:ext cx="814959"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4849" name="Text Box 34"/>
          <p:cNvSpPr txBox="1">
            <a:spLocks noChangeArrowheads="1"/>
          </p:cNvSpPr>
          <p:nvPr/>
        </p:nvSpPr>
        <p:spPr bwMode="auto">
          <a:xfrm>
            <a:off x="10617750" y="5242711"/>
            <a:ext cx="1625402"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850" name="Text Box 35"/>
          <p:cNvSpPr txBox="1">
            <a:spLocks noChangeArrowheads="1"/>
          </p:cNvSpPr>
          <p:nvPr/>
        </p:nvSpPr>
        <p:spPr bwMode="auto">
          <a:xfrm>
            <a:off x="10617750" y="5838958"/>
            <a:ext cx="1625402"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4852" name="Text Box 37"/>
          <p:cNvSpPr txBox="1">
            <a:spLocks noChangeArrowheads="1"/>
          </p:cNvSpPr>
          <p:nvPr/>
        </p:nvSpPr>
        <p:spPr bwMode="auto">
          <a:xfrm>
            <a:off x="10617750" y="6507478"/>
            <a:ext cx="1625402"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4853" name="Text Box 38"/>
          <p:cNvSpPr txBox="1">
            <a:spLocks noChangeArrowheads="1"/>
          </p:cNvSpPr>
          <p:nvPr/>
        </p:nvSpPr>
        <p:spPr bwMode="auto">
          <a:xfrm>
            <a:off x="10617750" y="7139862"/>
            <a:ext cx="1625402"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4854" name="Line 39"/>
          <p:cNvSpPr>
            <a:spLocks noChangeShapeType="1"/>
          </p:cNvSpPr>
          <p:nvPr/>
        </p:nvSpPr>
        <p:spPr bwMode="auto">
          <a:xfrm flipH="1">
            <a:off x="9967590"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4855" name="Line 40"/>
          <p:cNvSpPr>
            <a:spLocks noChangeShapeType="1"/>
          </p:cNvSpPr>
          <p:nvPr/>
        </p:nvSpPr>
        <p:spPr bwMode="auto">
          <a:xfrm flipH="1">
            <a:off x="9967591" y="4818108"/>
            <a:ext cx="650161" cy="0"/>
          </a:xfrm>
          <a:prstGeom prst="line">
            <a:avLst/>
          </a:prstGeom>
          <a:noFill/>
          <a:ln w="9525">
            <a:solidFill>
              <a:schemeClr val="tx1"/>
            </a:solidFill>
            <a:round/>
            <a:headEnd/>
            <a:tailEnd/>
          </a:ln>
        </p:spPr>
        <p:txBody>
          <a:bodyPr lIns="130039" tIns="65020" rIns="130039" bIns="65020"/>
          <a:lstStyle/>
          <a:p>
            <a:endParaRPr lang="en-GB"/>
          </a:p>
        </p:txBody>
      </p:sp>
      <p:sp>
        <p:nvSpPr>
          <p:cNvPr id="34856" name="Line 41"/>
          <p:cNvSpPr>
            <a:spLocks noChangeShapeType="1"/>
          </p:cNvSpPr>
          <p:nvPr/>
        </p:nvSpPr>
        <p:spPr bwMode="auto">
          <a:xfrm flipH="1" flipV="1">
            <a:off x="9970364" y="5467350"/>
            <a:ext cx="647387" cy="1211"/>
          </a:xfrm>
          <a:prstGeom prst="line">
            <a:avLst/>
          </a:prstGeom>
          <a:noFill/>
          <a:ln w="9525">
            <a:solidFill>
              <a:schemeClr val="tx1"/>
            </a:solidFill>
            <a:round/>
            <a:headEnd/>
            <a:tailEnd/>
          </a:ln>
        </p:spPr>
        <p:txBody>
          <a:bodyPr lIns="130039" tIns="65020" rIns="130039" bIns="65020"/>
          <a:lstStyle/>
          <a:p>
            <a:endParaRPr lang="en-GB"/>
          </a:p>
        </p:txBody>
      </p:sp>
      <p:sp>
        <p:nvSpPr>
          <p:cNvPr id="34857" name="Line 42"/>
          <p:cNvSpPr>
            <a:spLocks noChangeShapeType="1"/>
          </p:cNvSpPr>
          <p:nvPr/>
        </p:nvSpPr>
        <p:spPr bwMode="auto">
          <a:xfrm flipH="1">
            <a:off x="9967591" y="6082875"/>
            <a:ext cx="650161" cy="0"/>
          </a:xfrm>
          <a:prstGeom prst="line">
            <a:avLst/>
          </a:prstGeom>
          <a:noFill/>
          <a:ln w="9525">
            <a:solidFill>
              <a:schemeClr val="tx1"/>
            </a:solidFill>
            <a:round/>
            <a:headEnd/>
            <a:tailEnd/>
          </a:ln>
        </p:spPr>
        <p:txBody>
          <a:bodyPr lIns="130039" tIns="65020" rIns="130039" bIns="65020"/>
          <a:lstStyle/>
          <a:p>
            <a:endParaRPr lang="en-GB"/>
          </a:p>
        </p:txBody>
      </p:sp>
      <p:sp>
        <p:nvSpPr>
          <p:cNvPr id="34858" name="Line 43"/>
          <p:cNvSpPr>
            <a:spLocks noChangeShapeType="1"/>
          </p:cNvSpPr>
          <p:nvPr/>
        </p:nvSpPr>
        <p:spPr bwMode="auto">
          <a:xfrm flipH="1">
            <a:off x="9967591" y="6676866"/>
            <a:ext cx="650161" cy="0"/>
          </a:xfrm>
          <a:prstGeom prst="line">
            <a:avLst/>
          </a:prstGeom>
          <a:noFill/>
          <a:ln w="9525">
            <a:solidFill>
              <a:schemeClr val="tx1"/>
            </a:solidFill>
            <a:round/>
            <a:headEnd/>
            <a:tailEnd/>
          </a:ln>
        </p:spPr>
        <p:txBody>
          <a:bodyPr lIns="130039" tIns="65020" rIns="130039" bIns="65020"/>
          <a:lstStyle/>
          <a:p>
            <a:endParaRPr lang="en-GB"/>
          </a:p>
        </p:txBody>
      </p:sp>
      <p:sp>
        <p:nvSpPr>
          <p:cNvPr id="34859" name="Line 44"/>
          <p:cNvSpPr>
            <a:spLocks noChangeShapeType="1"/>
          </p:cNvSpPr>
          <p:nvPr/>
        </p:nvSpPr>
        <p:spPr bwMode="auto">
          <a:xfrm flipH="1">
            <a:off x="9967591" y="7327317"/>
            <a:ext cx="650161"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34860" name="Line 45"/>
          <p:cNvSpPr>
            <a:spLocks noChangeShapeType="1"/>
          </p:cNvSpPr>
          <p:nvPr/>
        </p:nvSpPr>
        <p:spPr bwMode="auto">
          <a:xfrm flipH="1">
            <a:off x="9967590"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34861" name="Text Box 46"/>
          <p:cNvSpPr txBox="1">
            <a:spLocks noChangeArrowheads="1"/>
          </p:cNvSpPr>
          <p:nvPr/>
        </p:nvSpPr>
        <p:spPr bwMode="auto">
          <a:xfrm>
            <a:off x="266872" y="3785618"/>
            <a:ext cx="1487695"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34862" name="Line 47"/>
          <p:cNvSpPr>
            <a:spLocks noChangeShapeType="1"/>
          </p:cNvSpPr>
          <p:nvPr/>
        </p:nvSpPr>
        <p:spPr bwMode="auto">
          <a:xfrm flipH="1" flipV="1">
            <a:off x="9994679" y="3494376"/>
            <a:ext cx="1879" cy="296574"/>
          </a:xfrm>
          <a:prstGeom prst="line">
            <a:avLst/>
          </a:prstGeom>
          <a:noFill/>
          <a:ln w="9525">
            <a:solidFill>
              <a:schemeClr val="tx1"/>
            </a:solidFill>
            <a:round/>
            <a:headEnd/>
            <a:tailEnd/>
          </a:ln>
        </p:spPr>
        <p:txBody>
          <a:bodyPr lIns="130039" tIns="65020" rIns="130039" bIns="65020"/>
          <a:lstStyle/>
          <a:p>
            <a:endParaRPr lang="en-GB"/>
          </a:p>
        </p:txBody>
      </p:sp>
      <p:sp>
        <p:nvSpPr>
          <p:cNvPr id="34863" name="Text Box 48"/>
          <p:cNvSpPr txBox="1">
            <a:spLocks noChangeArrowheads="1"/>
          </p:cNvSpPr>
          <p:nvPr/>
        </p:nvSpPr>
        <p:spPr bwMode="auto">
          <a:xfrm>
            <a:off x="4134265" y="3788474"/>
            <a:ext cx="148769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Symbol</a:t>
            </a:r>
          </a:p>
        </p:txBody>
      </p:sp>
      <p:sp>
        <p:nvSpPr>
          <p:cNvPr id="34864" name="Text Box 49"/>
          <p:cNvSpPr txBox="1">
            <a:spLocks noChangeArrowheads="1"/>
          </p:cNvSpPr>
          <p:nvPr/>
        </p:nvSpPr>
        <p:spPr bwMode="auto">
          <a:xfrm>
            <a:off x="266872" y="4657404"/>
            <a:ext cx="1487695"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34865" name="Line 50"/>
          <p:cNvSpPr>
            <a:spLocks noChangeShapeType="1"/>
          </p:cNvSpPr>
          <p:nvPr/>
        </p:nvSpPr>
        <p:spPr bwMode="auto">
          <a:xfrm flipV="1">
            <a:off x="941864"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34866" name="Line 51"/>
          <p:cNvSpPr>
            <a:spLocks noChangeShapeType="1"/>
          </p:cNvSpPr>
          <p:nvPr/>
        </p:nvSpPr>
        <p:spPr bwMode="auto">
          <a:xfrm flipV="1">
            <a:off x="930576" y="3501045"/>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34867" name="Text Box 52"/>
          <p:cNvSpPr txBox="1">
            <a:spLocks noChangeArrowheads="1"/>
          </p:cNvSpPr>
          <p:nvPr/>
        </p:nvSpPr>
        <p:spPr bwMode="auto">
          <a:xfrm>
            <a:off x="7841747" y="3786520"/>
            <a:ext cx="1487695"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34868" name="Text Box 53"/>
          <p:cNvSpPr txBox="1">
            <a:spLocks noChangeArrowheads="1"/>
          </p:cNvSpPr>
          <p:nvPr/>
        </p:nvSpPr>
        <p:spPr bwMode="auto">
          <a:xfrm>
            <a:off x="7841747" y="4658307"/>
            <a:ext cx="1487695"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34869" name="Line 54"/>
          <p:cNvSpPr>
            <a:spLocks noChangeShapeType="1"/>
          </p:cNvSpPr>
          <p:nvPr/>
        </p:nvSpPr>
        <p:spPr bwMode="auto">
          <a:xfrm flipV="1">
            <a:off x="8516738"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34870" name="Line 55"/>
          <p:cNvSpPr>
            <a:spLocks noChangeShapeType="1"/>
          </p:cNvSpPr>
          <p:nvPr/>
        </p:nvSpPr>
        <p:spPr bwMode="auto">
          <a:xfrm flipV="1">
            <a:off x="8505450" y="3501947"/>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34871" name="Text Box 56"/>
          <p:cNvSpPr txBox="1">
            <a:spLocks noChangeArrowheads="1"/>
          </p:cNvSpPr>
          <p:nvPr/>
        </p:nvSpPr>
        <p:spPr bwMode="auto">
          <a:xfrm>
            <a:off x="7850214" y="5667862"/>
            <a:ext cx="1753493" cy="39292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34872" name="Line 57"/>
          <p:cNvSpPr>
            <a:spLocks noChangeShapeType="1"/>
          </p:cNvSpPr>
          <p:nvPr/>
        </p:nvSpPr>
        <p:spPr bwMode="auto">
          <a:xfrm flipV="1">
            <a:off x="8512223"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34873" name="Line 58"/>
          <p:cNvSpPr>
            <a:spLocks noChangeShapeType="1"/>
          </p:cNvSpPr>
          <p:nvPr/>
        </p:nvSpPr>
        <p:spPr bwMode="auto">
          <a:xfrm flipH="1">
            <a:off x="0" y="4790306"/>
            <a:ext cx="537286" cy="0"/>
          </a:xfrm>
          <a:prstGeom prst="line">
            <a:avLst/>
          </a:prstGeom>
          <a:noFill/>
          <a:ln w="9525">
            <a:solidFill>
              <a:schemeClr val="bg1"/>
            </a:solidFill>
            <a:prstDash val="dash"/>
            <a:round/>
            <a:headEnd/>
            <a:tailEnd/>
          </a:ln>
        </p:spPr>
        <p:txBody>
          <a:bodyPr lIns="130039" tIns="65020" rIns="130039" bIns="65020"/>
          <a:lstStyle/>
          <a:p>
            <a:endParaRPr lang="en-GB"/>
          </a:p>
        </p:txBody>
      </p:sp>
      <p:sp>
        <p:nvSpPr>
          <p:cNvPr id="34874" name="Line 59"/>
          <p:cNvSpPr>
            <a:spLocks noChangeShapeType="1"/>
          </p:cNvSpPr>
          <p:nvPr/>
        </p:nvSpPr>
        <p:spPr bwMode="auto">
          <a:xfrm flipH="1">
            <a:off x="7769505" y="4461814"/>
            <a:ext cx="1207764" cy="0"/>
          </a:xfrm>
          <a:prstGeom prst="line">
            <a:avLst/>
          </a:prstGeom>
          <a:noFill/>
          <a:ln w="9525">
            <a:solidFill>
              <a:schemeClr val="tx1"/>
            </a:solidFill>
            <a:round/>
            <a:headEnd/>
            <a:tailEnd/>
          </a:ln>
        </p:spPr>
        <p:txBody>
          <a:bodyPr lIns="130039" tIns="65020" rIns="130039" bIns="65020"/>
          <a:lstStyle/>
          <a:p>
            <a:endParaRPr lang="en-GB"/>
          </a:p>
        </p:txBody>
      </p:sp>
      <p:sp>
        <p:nvSpPr>
          <p:cNvPr id="34875" name="Line 60"/>
          <p:cNvSpPr>
            <a:spLocks noChangeShapeType="1"/>
          </p:cNvSpPr>
          <p:nvPr/>
        </p:nvSpPr>
        <p:spPr bwMode="auto">
          <a:xfrm flipH="1">
            <a:off x="8868909" y="4461814"/>
            <a:ext cx="537286"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76" name="Line 62"/>
          <p:cNvSpPr>
            <a:spLocks noChangeShapeType="1"/>
          </p:cNvSpPr>
          <p:nvPr/>
        </p:nvSpPr>
        <p:spPr bwMode="auto">
          <a:xfrm>
            <a:off x="6709571" y="350381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34877" name="Text Box 63"/>
          <p:cNvSpPr txBox="1">
            <a:spLocks noChangeArrowheads="1"/>
          </p:cNvSpPr>
          <p:nvPr/>
        </p:nvSpPr>
        <p:spPr bwMode="auto">
          <a:xfrm>
            <a:off x="5978142" y="3788391"/>
            <a:ext cx="1487695"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34878"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
        <p:nvSpPr>
          <p:cNvPr id="63" name="Line 16"/>
          <p:cNvSpPr>
            <a:spLocks noChangeShapeType="1"/>
          </p:cNvSpPr>
          <p:nvPr/>
        </p:nvSpPr>
        <p:spPr bwMode="auto">
          <a:xfrm>
            <a:off x="4846646" y="3499071"/>
            <a:ext cx="1650" cy="282354"/>
          </a:xfrm>
          <a:prstGeom prst="line">
            <a:avLst/>
          </a:prstGeom>
          <a:noFill/>
          <a:ln w="9525">
            <a:solidFill>
              <a:schemeClr val="tx1"/>
            </a:solidFill>
            <a:round/>
            <a:headEnd/>
            <a:tailEnd/>
          </a:ln>
        </p:spPr>
        <p:txBody>
          <a:bodyPr lIns="130039" tIns="65020" rIns="130039" bIns="65020"/>
          <a:lstStyle/>
          <a:p>
            <a:endParaRPr lang="en-GB"/>
          </a:p>
        </p:txBody>
      </p:sp>
      <p:sp>
        <p:nvSpPr>
          <p:cNvPr id="64" name="TextBox 63"/>
          <p:cNvSpPr txBox="1"/>
          <p:nvPr/>
        </p:nvSpPr>
        <p:spPr>
          <a:xfrm>
            <a:off x="7916770" y="8001000"/>
            <a:ext cx="4211053" cy="892552"/>
          </a:xfrm>
          <a:prstGeom prst="rect">
            <a:avLst/>
          </a:prstGeom>
          <a:noFill/>
        </p:spPr>
        <p:txBody>
          <a:bodyPr wrap="square" rtlCol="0">
            <a:spAutoFit/>
          </a:bodyPr>
          <a:lstStyle/>
          <a:p>
            <a:r>
              <a:rPr lang="en-US" smtClean="0"/>
              <a:t>Host and component objects, standard and system</a:t>
            </a:r>
            <a:endParaRPr lang="en-GB"/>
          </a:p>
        </p:txBody>
      </p:sp>
      <p:sp>
        <p:nvSpPr>
          <p:cNvPr id="65" name="TextBox 64"/>
          <p:cNvSpPr txBox="1"/>
          <p:nvPr/>
        </p:nvSpPr>
        <p:spPr>
          <a:xfrm>
            <a:off x="344698" y="8021049"/>
            <a:ext cx="5045441" cy="492443"/>
          </a:xfrm>
          <a:prstGeom prst="rect">
            <a:avLst/>
          </a:prstGeom>
          <a:noFill/>
        </p:spPr>
        <p:txBody>
          <a:bodyPr wrap="square" rtlCol="0">
            <a:spAutoFit/>
          </a:bodyPr>
          <a:lstStyle/>
          <a:p>
            <a:r>
              <a:rPr lang="en-US" smtClean="0"/>
              <a:t>Families and types, aka symbols</a:t>
            </a:r>
            <a:endParaRPr lang="en-GB"/>
          </a:p>
        </p:txBody>
      </p:sp>
      <p:cxnSp>
        <p:nvCxnSpPr>
          <p:cNvPr id="67" name="Straight Connector 66"/>
          <p:cNvCxnSpPr>
            <a:stCxn id="34826" idx="2"/>
            <a:endCxn id="34839" idx="0"/>
          </p:cNvCxnSpPr>
          <p:nvPr/>
        </p:nvCxnSpPr>
        <p:spPr>
          <a:xfrm rot="5400000">
            <a:off x="4195624" y="6015787"/>
            <a:ext cx="136949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Some Visible Elements</a:t>
            </a:r>
          </a:p>
        </p:txBody>
      </p:sp>
      <p:sp>
        <p:nvSpPr>
          <p:cNvPr id="34873" name="Line 58"/>
          <p:cNvSpPr>
            <a:spLocks noChangeShapeType="1"/>
          </p:cNvSpPr>
          <p:nvPr/>
        </p:nvSpPr>
        <p:spPr bwMode="auto">
          <a:xfrm flipH="1">
            <a:off x="0" y="4790306"/>
            <a:ext cx="537286" cy="0"/>
          </a:xfrm>
          <a:prstGeom prst="line">
            <a:avLst/>
          </a:prstGeom>
          <a:noFill/>
          <a:ln w="9525">
            <a:solidFill>
              <a:schemeClr val="bg1"/>
            </a:solidFill>
            <a:prstDash val="dash"/>
            <a:round/>
            <a:headEnd/>
            <a:tailEnd/>
          </a:ln>
        </p:spPr>
        <p:txBody>
          <a:bodyPr lIns="130039" tIns="65020" rIns="130039" bIns="65020"/>
          <a:lstStyle/>
          <a:p>
            <a:endParaRPr lang="en-GB"/>
          </a:p>
        </p:txBody>
      </p:sp>
      <p:sp>
        <p:nvSpPr>
          <p:cNvPr id="34878"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pic>
        <p:nvPicPr>
          <p:cNvPr id="66" name="Picture 65" descr="RevitElements01.png"/>
          <p:cNvPicPr>
            <a:picLocks noChangeAspect="1"/>
          </p:cNvPicPr>
          <p:nvPr/>
        </p:nvPicPr>
        <p:blipFill>
          <a:blip r:embed="rId3"/>
          <a:stretch>
            <a:fillRect/>
          </a:stretch>
        </p:blipFill>
        <p:spPr>
          <a:xfrm>
            <a:off x="502521" y="1660258"/>
            <a:ext cx="11658600" cy="6978968"/>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Accessing Current Revit Element Selection</a:t>
            </a:r>
            <a:endParaRPr lang="en-GB" dirty="0" smtClean="0"/>
          </a:p>
        </p:txBody>
      </p:sp>
      <p:sp>
        <p:nvSpPr>
          <p:cNvPr id="35843" name="Rectangle 3"/>
          <p:cNvSpPr>
            <a:spLocks noGrp="1" noChangeArrowheads="1"/>
          </p:cNvSpPr>
          <p:nvPr>
            <p:ph idx="1"/>
          </p:nvPr>
        </p:nvSpPr>
        <p:spPr>
          <a:xfrm>
            <a:off x="443369" y="1531179"/>
            <a:ext cx="12045410" cy="5146348"/>
          </a:xfrm>
        </p:spPr>
        <p:txBody>
          <a:bodyPr/>
          <a:lstStyle/>
          <a:p>
            <a:pPr eaLnBrk="1" hangingPunct="1">
              <a:buFontTx/>
              <a:buNone/>
            </a:pPr>
            <a:r>
              <a:rPr lang="en-US" dirty="0" smtClean="0"/>
              <a:t>How to access the Revit data from an external command?</a:t>
            </a:r>
          </a:p>
          <a:p>
            <a:pPr eaLnBrk="1" hangingPunct="1">
              <a:buFontTx/>
              <a:buNone/>
            </a:pPr>
            <a:r>
              <a:rPr lang="en-US" smtClean="0"/>
              <a:t>Current selection is member of document class</a:t>
            </a:r>
            <a:endParaRPr lang="en-US" dirty="0" smtClean="0"/>
          </a:p>
          <a:p>
            <a:pPr marL="746872" lvl="1"/>
            <a:r>
              <a:rPr lang="en-US" sz="2400" noProof="1" smtClean="0"/>
              <a:t>ExternalCommandData</a:t>
            </a:r>
            <a:r>
              <a:rPr lang="en-GB" sz="2400" dirty="0" smtClean="0">
                <a:sym typeface="Wingdings" pitchFamily="2" charset="2"/>
              </a:rPr>
              <a:t>.Application.ActiveDocument.Selection.Elements </a:t>
            </a:r>
            <a:endParaRPr lang="en-GB" sz="2400" b="1" dirty="0" smtClean="0">
              <a:latin typeface="Courier New" pitchFamily="49" charset="0"/>
            </a:endParaRPr>
          </a:p>
          <a:p>
            <a:pPr eaLnBrk="1" hangingPunct="1">
              <a:buFontTx/>
              <a:buNone/>
            </a:pPr>
            <a:r>
              <a:rPr lang="en-US" dirty="0" smtClean="0"/>
              <a:t>Input argument </a:t>
            </a:r>
            <a:r>
              <a:rPr lang="en-US" smtClean="0"/>
              <a:t>provides </a:t>
            </a:r>
            <a:r>
              <a:rPr lang="en-US" noProof="1" smtClean="0"/>
              <a:t>ExternalCommandData</a:t>
            </a:r>
          </a:p>
          <a:p>
            <a:pPr marL="722313" lvl="4" indent="0"/>
            <a:r>
              <a:rPr lang="en-GB" sz="1800" smtClean="0"/>
              <a:t>Selection sel = doc.Selection;</a:t>
            </a:r>
          </a:p>
          <a:p>
            <a:pPr marL="722313" lvl="4" indent="0">
              <a:spcBef>
                <a:spcPts val="0"/>
              </a:spcBef>
            </a:pPr>
            <a:r>
              <a:rPr lang="en-US" sz="1800" smtClean="0"/>
              <a:t>sMsg = "There are " + sel.Elements.Size + " elements in the selection set:";</a:t>
            </a:r>
          </a:p>
          <a:p>
            <a:pPr marL="722313" lvl="4" indent="0">
              <a:spcBef>
                <a:spcPts val="0"/>
              </a:spcBef>
            </a:pPr>
            <a:r>
              <a:rPr lang="en-GB" sz="1800" smtClean="0"/>
              <a:t>foreach( Element elem in sel.Elements )</a:t>
            </a:r>
          </a:p>
          <a:p>
            <a:pPr marL="722313" lvl="4" indent="0">
              <a:spcBef>
                <a:spcPts val="0"/>
              </a:spcBef>
            </a:pPr>
            <a:r>
              <a:rPr lang="en-GB" sz="1800" smtClean="0"/>
              <a:t>{</a:t>
            </a:r>
          </a:p>
          <a:p>
            <a:pPr marL="722313" lvl="4" indent="0">
              <a:spcBef>
                <a:spcPts val="0"/>
              </a:spcBef>
            </a:pPr>
            <a:r>
              <a:rPr lang="en-US" sz="1800" smtClean="0"/>
              <a:t>  string s = (null == elem.Category) ? elem.GetType().Name : elem.Category.Name;</a:t>
            </a:r>
          </a:p>
          <a:p>
            <a:pPr marL="722313" lvl="4" indent="0">
              <a:spcBef>
                <a:spcPts val="0"/>
              </a:spcBef>
            </a:pPr>
            <a:r>
              <a:rPr lang="pt-BR" sz="1800" smtClean="0"/>
              <a:t>  sMsg += "\r\n  " + s + " Id=" + elem.Id.Value.ToString();</a:t>
            </a:r>
          </a:p>
          <a:p>
            <a:pPr marL="722313" lvl="4" indent="0">
              <a:spcBef>
                <a:spcPts val="0"/>
              </a:spcBef>
            </a:pPr>
            <a:r>
              <a:rPr lang="en-GB" sz="1800" smtClean="0"/>
              <a:t>}</a:t>
            </a:r>
          </a:p>
          <a:p>
            <a:pPr marL="722313" lvl="4" indent="0">
              <a:spcBef>
                <a:spcPts val="0"/>
              </a:spcBef>
            </a:pPr>
            <a:r>
              <a:rPr lang="en-US" sz="1800" smtClean="0"/>
              <a:t>// from </a:t>
            </a:r>
            <a:r>
              <a:rPr lang="en-GB" sz="1800" smtClean="0"/>
              <a:t>Lab1_2_CommandArguments</a:t>
            </a:r>
            <a:endParaRPr lang="en-US" sz="1800" dirty="0" smtClean="0"/>
          </a:p>
        </p:txBody>
      </p:sp>
      <p:sp>
        <p:nvSpPr>
          <p:cNvPr id="35844"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Elements Collection</a:t>
            </a:r>
          </a:p>
        </p:txBody>
      </p:sp>
      <p:grpSp>
        <p:nvGrpSpPr>
          <p:cNvPr id="15" name="Group 14"/>
          <p:cNvGrpSpPr/>
          <p:nvPr/>
        </p:nvGrpSpPr>
        <p:grpSpPr>
          <a:xfrm>
            <a:off x="3677075" y="6682636"/>
            <a:ext cx="4058086" cy="2164558"/>
            <a:chOff x="3677075" y="6682636"/>
            <a:chExt cx="4058086" cy="2164558"/>
          </a:xfrm>
        </p:grpSpPr>
        <p:cxnSp>
          <p:nvCxnSpPr>
            <p:cNvPr id="16" name="AutoShape 15"/>
            <p:cNvCxnSpPr>
              <a:cxnSpLocks noChangeShapeType="1"/>
              <a:endCxn id="21" idx="1"/>
            </p:cNvCxnSpPr>
            <p:nvPr/>
          </p:nvCxnSpPr>
          <p:spPr bwMode="auto">
            <a:xfrm rot="16200000" flipH="1">
              <a:off x="4073296" y="7847037"/>
              <a:ext cx="534755" cy="227967"/>
            </a:xfrm>
            <a:prstGeom prst="bentConnector2">
              <a:avLst/>
            </a:prstGeom>
            <a:noFill/>
            <a:ln w="25400">
              <a:solidFill>
                <a:schemeClr val="tx1"/>
              </a:solidFill>
              <a:miter lim="800000"/>
              <a:headEnd/>
              <a:tailEnd/>
            </a:ln>
          </p:spPr>
        </p:cxnSp>
        <p:sp>
          <p:nvSpPr>
            <p:cNvPr id="17" name="Rectangle 16"/>
            <p:cNvSpPr>
              <a:spLocks noChangeArrowheads="1"/>
            </p:cNvSpPr>
            <p:nvPr/>
          </p:nvSpPr>
          <p:spPr bwMode="auto">
            <a:xfrm>
              <a:off x="4830939" y="8499483"/>
              <a:ext cx="2904222" cy="347711"/>
            </a:xfrm>
            <a:prstGeom prst="rect">
              <a:avLst/>
            </a:prstGeom>
            <a:gradFill rotWithShape="1">
              <a:gsLst>
                <a:gs pos="0">
                  <a:srgbClr val="765E2F"/>
                </a:gs>
                <a:gs pos="50000">
                  <a:srgbClr val="FFCC66"/>
                </a:gs>
                <a:gs pos="100000">
                  <a:srgbClr val="765E2F"/>
                </a:gs>
              </a:gsLst>
              <a:lin ang="5400000" scaled="1"/>
            </a:gradFill>
            <a:ln w="12700">
              <a:solidFill>
                <a:schemeClr val="tx1"/>
              </a:solidFill>
              <a:miter lim="800000"/>
              <a:headEnd/>
              <a:tailEnd/>
            </a:ln>
          </p:spPr>
          <p:txBody>
            <a:bodyPr wrap="none" tIns="91440" bIns="91440" anchor="ctr"/>
            <a:lstStyle/>
            <a:p>
              <a:pPr eaLnBrk="0" hangingPunct="0"/>
              <a:r>
                <a:rPr lang="en-US" altLang="ja-JP" sz="2300" dirty="0">
                  <a:ea typeface="ＭＳ Ｐゴシック" pitchFamily="34" charset="-128"/>
                </a:rPr>
                <a:t>Elements</a:t>
              </a:r>
            </a:p>
          </p:txBody>
        </p:sp>
        <p:sp>
          <p:nvSpPr>
            <p:cNvPr id="18" name="Rectangle 17"/>
            <p:cNvSpPr>
              <a:spLocks noChangeArrowheads="1"/>
            </p:cNvSpPr>
            <p:nvPr/>
          </p:nvSpPr>
          <p:spPr bwMode="auto">
            <a:xfrm>
              <a:off x="4054530" y="7159634"/>
              <a:ext cx="2905856" cy="346907"/>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a:t>ActiveDocument</a:t>
              </a:r>
            </a:p>
          </p:txBody>
        </p:sp>
        <p:sp>
          <p:nvSpPr>
            <p:cNvPr id="19" name="Rectangle 18"/>
            <p:cNvSpPr>
              <a:spLocks noChangeArrowheads="1"/>
            </p:cNvSpPr>
            <p:nvPr/>
          </p:nvSpPr>
          <p:spPr bwMode="auto">
            <a:xfrm>
              <a:off x="3677075" y="6682636"/>
              <a:ext cx="2904050" cy="34871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wrap="none" tIns="91440" bIns="91440" anchor="ctr"/>
            <a:lstStyle/>
            <a:p>
              <a:pPr eaLnBrk="0" hangingPunct="0">
                <a:defRPr/>
              </a:pPr>
              <a:r>
                <a:rPr lang="en-US" altLang="ja-JP" sz="2300" dirty="0"/>
                <a:t>Application</a:t>
              </a:r>
            </a:p>
          </p:txBody>
        </p:sp>
        <p:cxnSp>
          <p:nvCxnSpPr>
            <p:cNvPr id="20" name="AutoShape 20"/>
            <p:cNvCxnSpPr>
              <a:cxnSpLocks noChangeShapeType="1"/>
            </p:cNvCxnSpPr>
            <p:nvPr/>
          </p:nvCxnSpPr>
          <p:spPr bwMode="auto">
            <a:xfrm rot="16200000" flipH="1">
              <a:off x="3812458" y="7044902"/>
              <a:ext cx="255428" cy="227966"/>
            </a:xfrm>
            <a:prstGeom prst="bentConnector2">
              <a:avLst/>
            </a:prstGeom>
            <a:noFill/>
            <a:ln w="25400">
              <a:solidFill>
                <a:schemeClr val="tx1"/>
              </a:solidFill>
              <a:miter lim="800000"/>
              <a:headEnd/>
              <a:tailEnd/>
            </a:ln>
          </p:spPr>
        </p:cxnSp>
        <p:sp>
          <p:nvSpPr>
            <p:cNvPr id="21" name="Rectangle 17"/>
            <p:cNvSpPr>
              <a:spLocks noChangeArrowheads="1"/>
            </p:cNvSpPr>
            <p:nvPr/>
          </p:nvSpPr>
          <p:spPr bwMode="auto">
            <a:xfrm>
              <a:off x="4455462" y="8054005"/>
              <a:ext cx="2905856" cy="34871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a:t>Selection</a:t>
              </a:r>
            </a:p>
          </p:txBody>
        </p:sp>
        <p:cxnSp>
          <p:nvCxnSpPr>
            <p:cNvPr id="22" name="AutoShape 15"/>
            <p:cNvCxnSpPr>
              <a:cxnSpLocks noChangeShapeType="1"/>
            </p:cNvCxnSpPr>
            <p:nvPr/>
          </p:nvCxnSpPr>
          <p:spPr bwMode="auto">
            <a:xfrm rot="16200000" flipH="1">
              <a:off x="4606417" y="8415984"/>
              <a:ext cx="255428" cy="227966"/>
            </a:xfrm>
            <a:prstGeom prst="bentConnector2">
              <a:avLst/>
            </a:prstGeom>
            <a:noFill/>
            <a:ln w="25400">
              <a:solidFill>
                <a:schemeClr val="tx1"/>
              </a:solidFill>
              <a:miter lim="800000"/>
              <a:headEnd/>
              <a:tailEnd/>
            </a:ln>
          </p:spPr>
        </p:cxnSp>
        <p:cxnSp>
          <p:nvCxnSpPr>
            <p:cNvPr id="23" name="AutoShape 15"/>
            <p:cNvCxnSpPr>
              <a:cxnSpLocks noChangeShapeType="1"/>
            </p:cNvCxnSpPr>
            <p:nvPr/>
          </p:nvCxnSpPr>
          <p:spPr bwMode="auto">
            <a:xfrm rot="16200000" flipH="1">
              <a:off x="4214522" y="7526103"/>
              <a:ext cx="255428" cy="227966"/>
            </a:xfrm>
            <a:prstGeom prst="bentConnector2">
              <a:avLst/>
            </a:prstGeom>
            <a:noFill/>
            <a:ln w="25400">
              <a:solidFill>
                <a:schemeClr val="tx1"/>
              </a:solidFill>
              <a:miter lim="800000"/>
              <a:headEnd/>
              <a:tailEnd/>
            </a:ln>
          </p:spPr>
        </p:cxnSp>
        <p:sp>
          <p:nvSpPr>
            <p:cNvPr id="24" name="Rectangle 17"/>
            <p:cNvSpPr>
              <a:spLocks noChangeArrowheads="1"/>
            </p:cNvSpPr>
            <p:nvPr/>
          </p:nvSpPr>
          <p:spPr bwMode="auto">
            <a:xfrm>
              <a:off x="4436412" y="7592042"/>
              <a:ext cx="2905856" cy="34871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smtClean="0"/>
                <a:t>Elements</a:t>
              </a:r>
              <a:endParaRPr lang="en-US" altLang="ja-JP" sz="2300" dirty="0"/>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3758" y="409903"/>
            <a:ext cx="11843345" cy="902062"/>
          </a:xfrm>
        </p:spPr>
        <p:txBody>
          <a:bodyPr/>
          <a:lstStyle/>
          <a:p>
            <a:pPr eaLnBrk="1" hangingPunct="1"/>
            <a:r>
              <a:rPr lang="en-GB" dirty="0" smtClean="0"/>
              <a:t>Agenda</a:t>
            </a:r>
          </a:p>
        </p:txBody>
      </p:sp>
      <p:sp>
        <p:nvSpPr>
          <p:cNvPr id="8195" name="Rectangle 3"/>
          <p:cNvSpPr>
            <a:spLocks noGrp="1" noChangeArrowheads="1"/>
          </p:cNvSpPr>
          <p:nvPr>
            <p:ph idx="1"/>
          </p:nvPr>
        </p:nvSpPr>
        <p:spPr>
          <a:xfrm>
            <a:off x="453761" y="1459504"/>
            <a:ext cx="10182156" cy="7909982"/>
          </a:xfrm>
        </p:spPr>
        <p:txBody>
          <a:bodyPr/>
          <a:lstStyle/>
          <a:p>
            <a:pPr eaLnBrk="1" hangingPunct="1">
              <a:spcBef>
                <a:spcPct val="10000"/>
              </a:spcBef>
              <a:buFontTx/>
              <a:buNone/>
            </a:pPr>
            <a:r>
              <a:rPr lang="en-GB" dirty="0" smtClean="0"/>
              <a:t>Introduction</a:t>
            </a:r>
          </a:p>
          <a:p>
            <a:pPr lvl="1" eaLnBrk="1" hangingPunct="1">
              <a:spcBef>
                <a:spcPct val="10000"/>
              </a:spcBef>
            </a:pPr>
            <a:r>
              <a:rPr lang="en-GB" sz="2400" dirty="0" smtClean="0"/>
              <a:t>Product, SDK, documentation and samples</a:t>
            </a:r>
          </a:p>
          <a:p>
            <a:pPr eaLnBrk="1" hangingPunct="1">
              <a:spcBef>
                <a:spcPct val="10000"/>
              </a:spcBef>
              <a:buFontTx/>
              <a:buNone/>
            </a:pPr>
            <a:r>
              <a:rPr lang="en-GB" dirty="0" smtClean="0"/>
              <a:t>Getting Started and Hello World</a:t>
            </a:r>
          </a:p>
          <a:p>
            <a:pPr lvl="1" eaLnBrk="1" hangingPunct="1">
              <a:spcBef>
                <a:spcPct val="10000"/>
              </a:spcBef>
            </a:pPr>
            <a:r>
              <a:rPr lang="en-GB" sz="2400" dirty="0" smtClean="0"/>
              <a:t>Development environment, external command and application interfaces, modifying Revit.ini, using </a:t>
            </a:r>
            <a:r>
              <a:rPr lang="en-GB" sz="2400" b="1" dirty="0" smtClean="0">
                <a:solidFill>
                  <a:srgbClr val="FF0000"/>
                </a:solidFill>
              </a:rPr>
              <a:t>RvtSamples</a:t>
            </a:r>
            <a:r>
              <a:rPr lang="en-GB" sz="2400" dirty="0" smtClean="0"/>
              <a:t> and RvtMgdDbg</a:t>
            </a:r>
          </a:p>
          <a:p>
            <a:pPr eaLnBrk="1" hangingPunct="1">
              <a:spcBef>
                <a:spcPct val="10000"/>
              </a:spcBef>
              <a:buFontTx/>
              <a:buNone/>
            </a:pPr>
            <a:r>
              <a:rPr lang="en-GB" dirty="0" smtClean="0"/>
              <a:t>Database and Elements</a:t>
            </a:r>
          </a:p>
          <a:p>
            <a:pPr lvl="1" eaLnBrk="1" hangingPunct="1">
              <a:spcBef>
                <a:spcPct val="10000"/>
              </a:spcBef>
            </a:pPr>
            <a:r>
              <a:rPr lang="en-GB" sz="2400" dirty="0" smtClean="0"/>
              <a:t>Identifying an element, getting all model elements, </a:t>
            </a:r>
            <a:r>
              <a:rPr lang="en-GB" sz="2400" b="1" dirty="0" smtClean="0">
                <a:solidFill>
                  <a:srgbClr val="FF0000"/>
                </a:solidFill>
              </a:rPr>
              <a:t>filtering</a:t>
            </a:r>
            <a:r>
              <a:rPr lang="en-GB" sz="2400" dirty="0" smtClean="0"/>
              <a:t>, manipulation</a:t>
            </a:r>
          </a:p>
          <a:p>
            <a:pPr eaLnBrk="1" hangingPunct="1">
              <a:spcBef>
                <a:spcPct val="10000"/>
              </a:spcBef>
              <a:buFontTx/>
              <a:buNone/>
            </a:pPr>
            <a:r>
              <a:rPr lang="en-GB" dirty="0" smtClean="0"/>
              <a:t>Families and Types</a:t>
            </a:r>
          </a:p>
          <a:p>
            <a:pPr lvl="1" eaLnBrk="1" hangingPunct="1">
              <a:spcBef>
                <a:spcPct val="10000"/>
              </a:spcBef>
            </a:pPr>
            <a:r>
              <a:rPr lang="en-GB" sz="2400" dirty="0" smtClean="0"/>
              <a:t>Standard versus system families, loading, changing type</a:t>
            </a:r>
          </a:p>
          <a:p>
            <a:pPr eaLnBrk="1" hangingPunct="1">
              <a:spcBef>
                <a:spcPct val="10000"/>
              </a:spcBef>
              <a:buFontTx/>
              <a:buNone/>
            </a:pPr>
            <a:r>
              <a:rPr lang="en-GB" dirty="0" smtClean="0"/>
              <a:t>Parameters</a:t>
            </a:r>
          </a:p>
          <a:p>
            <a:pPr lvl="1" eaLnBrk="1" hangingPunct="1">
              <a:spcBef>
                <a:spcPct val="10000"/>
              </a:spcBef>
            </a:pPr>
            <a:r>
              <a:rPr lang="en-GB" sz="2400" dirty="0" smtClean="0"/>
              <a:t>Access, built-in versus shared, exchange with external applications, hidden, per-doc data</a:t>
            </a:r>
          </a:p>
          <a:p>
            <a:pPr eaLnBrk="1" hangingPunct="1">
              <a:spcBef>
                <a:spcPct val="10000"/>
              </a:spcBef>
              <a:buFontTx/>
              <a:buNone/>
            </a:pPr>
            <a:r>
              <a:rPr lang="en-GB" dirty="0" smtClean="0">
                <a:solidFill>
                  <a:schemeClr val="tx1">
                    <a:lumMod val="50000"/>
                    <a:lumOff val="50000"/>
                  </a:schemeClr>
                </a:solidFill>
              </a:rPr>
              <a:t>Geometry and Groups</a:t>
            </a:r>
          </a:p>
          <a:p>
            <a:pPr lvl="1">
              <a:spcBef>
                <a:spcPct val="10000"/>
              </a:spcBef>
            </a:pPr>
            <a:r>
              <a:rPr lang="en-GB" sz="2400" dirty="0" smtClean="0">
                <a:solidFill>
                  <a:schemeClr val="tx1">
                    <a:lumMod val="50000"/>
                    <a:lumOff val="50000"/>
                  </a:schemeClr>
                </a:solidFill>
              </a:rPr>
              <a:t>2D and 3D geometry, rooms, groups</a:t>
            </a:r>
          </a:p>
          <a:p>
            <a:pPr>
              <a:spcBef>
                <a:spcPct val="10000"/>
              </a:spcBef>
            </a:pPr>
            <a:r>
              <a:rPr lang="en-US" dirty="0" smtClean="0"/>
              <a:t>What's New</a:t>
            </a:r>
            <a:r>
              <a:rPr lang="en-US" smtClean="0"/>
              <a:t>: Revit </a:t>
            </a:r>
            <a:r>
              <a:rPr lang="en-US" dirty="0" smtClean="0"/>
              <a:t>2009 SDK </a:t>
            </a:r>
            <a:r>
              <a:rPr lang="en-US" b="1" dirty="0" smtClean="0">
                <a:solidFill>
                  <a:srgbClr val="FF0000"/>
                </a:solidFill>
              </a:rPr>
              <a:t>samples</a:t>
            </a:r>
            <a:r>
              <a:rPr lang="en-US" dirty="0" smtClean="0"/>
              <a:t> and </a:t>
            </a:r>
            <a:r>
              <a:rPr lang="en-US" b="1" smtClean="0">
                <a:solidFill>
                  <a:srgbClr val="FF0000"/>
                </a:solidFill>
              </a:rPr>
              <a:t>VSTA</a:t>
            </a:r>
            <a:r>
              <a:rPr lang="en-US" smtClean="0"/>
              <a:t>!</a:t>
            </a:r>
          </a:p>
          <a:p>
            <a:pPr lvl="1">
              <a:spcBef>
                <a:spcPct val="10000"/>
              </a:spcBef>
            </a:pPr>
            <a:r>
              <a:rPr lang="en-US" sz="2400" smtClean="0"/>
              <a:t>Samples section moved to DE101-3_Revit_SDK_Samples.pptx</a:t>
            </a:r>
            <a:endParaRPr lang="en-GB" sz="2400" dirty="0" smtClean="0"/>
          </a:p>
        </p:txBody>
      </p:sp>
      <p:sp>
        <p:nvSpPr>
          <p:cNvPr id="819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Accessing Revit Database Elements</a:t>
            </a:r>
            <a:endParaRPr lang="en-GB" dirty="0" smtClean="0"/>
          </a:p>
        </p:txBody>
      </p:sp>
      <p:sp>
        <p:nvSpPr>
          <p:cNvPr id="35843" name="Rectangle 3"/>
          <p:cNvSpPr>
            <a:spLocks noGrp="1" noChangeArrowheads="1"/>
          </p:cNvSpPr>
          <p:nvPr>
            <p:ph idx="1"/>
          </p:nvPr>
        </p:nvSpPr>
        <p:spPr>
          <a:xfrm>
            <a:off x="443369" y="1531178"/>
            <a:ext cx="12081505" cy="7342657"/>
          </a:xfrm>
        </p:spPr>
        <p:txBody>
          <a:bodyPr/>
          <a:lstStyle/>
          <a:p>
            <a:pPr eaLnBrk="1" hangingPunct="1">
              <a:buFontTx/>
              <a:buNone/>
            </a:pPr>
            <a:r>
              <a:rPr lang="en-US" dirty="0" smtClean="0"/>
              <a:t>How to access the Revit data from an external command?</a:t>
            </a:r>
          </a:p>
          <a:p>
            <a:pPr eaLnBrk="1" hangingPunct="1">
              <a:buFontTx/>
              <a:buNone/>
            </a:pPr>
            <a:r>
              <a:rPr lang="en-US" smtClean="0"/>
              <a:t>Document class provides access to complete element collection</a:t>
            </a:r>
          </a:p>
          <a:p>
            <a:pPr lvl="1"/>
            <a:r>
              <a:rPr lang="en-US" smtClean="0">
                <a:solidFill>
                  <a:schemeClr val="tx2"/>
                </a:solidFill>
              </a:rPr>
              <a:t>Elements</a:t>
            </a:r>
            <a:r>
              <a:rPr lang="en-US" smtClean="0"/>
              <a:t> – access to all elements </a:t>
            </a:r>
          </a:p>
          <a:p>
            <a:pPr lvl="1"/>
            <a:r>
              <a:rPr lang="en-US" smtClean="0">
                <a:solidFill>
                  <a:schemeClr val="tx2"/>
                </a:solidFill>
              </a:rPr>
              <a:t>Elements(Type) </a:t>
            </a:r>
            <a:r>
              <a:rPr lang="en-US" smtClean="0"/>
              <a:t>– access elements of specified type</a:t>
            </a:r>
          </a:p>
          <a:p>
            <a:pPr lvl="1"/>
            <a:r>
              <a:rPr lang="en-US" smtClean="0">
                <a:solidFill>
                  <a:schemeClr val="tx2"/>
                </a:solidFill>
              </a:rPr>
              <a:t>Elements(Filter) </a:t>
            </a:r>
            <a:r>
              <a:rPr lang="en-US" smtClean="0"/>
              <a:t>– access elements satisfing filter</a:t>
            </a:r>
          </a:p>
          <a:p>
            <a:pPr lvl="1"/>
            <a:r>
              <a:rPr lang="en-US" smtClean="0">
                <a:solidFill>
                  <a:schemeClr val="tx2"/>
                </a:solidFill>
              </a:rPr>
              <a:t>Elements(Type, ICollection&lt;Element&gt;) </a:t>
            </a:r>
            <a:r>
              <a:rPr lang="en-US" smtClean="0"/>
              <a:t>– collect elements of specified type</a:t>
            </a:r>
          </a:p>
          <a:p>
            <a:pPr lvl="1"/>
            <a:r>
              <a:rPr lang="en-US" smtClean="0">
                <a:solidFill>
                  <a:schemeClr val="tx2"/>
                </a:solidFill>
              </a:rPr>
              <a:t>Elements(Filter, ICollection&lt;Element&gt;)</a:t>
            </a:r>
            <a:r>
              <a:rPr lang="en-US" smtClean="0"/>
              <a:t> – collect elements satisfing filter</a:t>
            </a:r>
          </a:p>
          <a:p>
            <a:pPr eaLnBrk="1" hangingPunct="1">
              <a:buFontTx/>
              <a:buNone/>
            </a:pPr>
            <a:endParaRPr lang="en-US" dirty="0" smtClean="0"/>
          </a:p>
        </p:txBody>
      </p:sp>
      <p:sp>
        <p:nvSpPr>
          <p:cNvPr id="35844"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Elements Collection</a:t>
            </a:r>
          </a:p>
        </p:txBody>
      </p:sp>
      <p:grpSp>
        <p:nvGrpSpPr>
          <p:cNvPr id="15" name="Group 14"/>
          <p:cNvGrpSpPr/>
          <p:nvPr/>
        </p:nvGrpSpPr>
        <p:grpSpPr>
          <a:xfrm>
            <a:off x="3568787" y="6056972"/>
            <a:ext cx="4079530" cy="2143946"/>
            <a:chOff x="3568787" y="6056972"/>
            <a:chExt cx="4079530" cy="2143946"/>
          </a:xfrm>
        </p:grpSpPr>
        <p:cxnSp>
          <p:nvCxnSpPr>
            <p:cNvPr id="16" name="AutoShape 15"/>
            <p:cNvCxnSpPr>
              <a:cxnSpLocks noChangeShapeType="1"/>
              <a:endCxn id="20" idx="1"/>
            </p:cNvCxnSpPr>
            <p:nvPr/>
          </p:nvCxnSpPr>
          <p:spPr bwMode="auto">
            <a:xfrm rot="16200000" flipH="1">
              <a:off x="3965008" y="7221373"/>
              <a:ext cx="534755" cy="227967"/>
            </a:xfrm>
            <a:prstGeom prst="bentConnector2">
              <a:avLst/>
            </a:prstGeom>
            <a:noFill/>
            <a:ln w="25400">
              <a:solidFill>
                <a:schemeClr val="tx1"/>
              </a:solidFill>
              <a:miter lim="800000"/>
              <a:headEnd/>
              <a:tailEnd/>
            </a:ln>
          </p:spPr>
        </p:cxnSp>
        <p:sp>
          <p:nvSpPr>
            <p:cNvPr id="17" name="Rectangle 17"/>
            <p:cNvSpPr>
              <a:spLocks noChangeArrowheads="1"/>
            </p:cNvSpPr>
            <p:nvPr/>
          </p:nvSpPr>
          <p:spPr bwMode="auto">
            <a:xfrm>
              <a:off x="3946242" y="6533970"/>
              <a:ext cx="2905856" cy="346907"/>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a:t>ActiveDocument</a:t>
              </a:r>
            </a:p>
          </p:txBody>
        </p:sp>
        <p:sp>
          <p:nvSpPr>
            <p:cNvPr id="18" name="Rectangle 18"/>
            <p:cNvSpPr>
              <a:spLocks noChangeArrowheads="1"/>
            </p:cNvSpPr>
            <p:nvPr/>
          </p:nvSpPr>
          <p:spPr bwMode="auto">
            <a:xfrm>
              <a:off x="3568787" y="6056972"/>
              <a:ext cx="2904050" cy="34871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wrap="none" tIns="91440" bIns="91440" anchor="ctr"/>
            <a:lstStyle/>
            <a:p>
              <a:pPr eaLnBrk="0" hangingPunct="0">
                <a:defRPr/>
              </a:pPr>
              <a:r>
                <a:rPr lang="en-US" altLang="ja-JP" sz="2300" dirty="0"/>
                <a:t>Application</a:t>
              </a:r>
            </a:p>
          </p:txBody>
        </p:sp>
        <p:cxnSp>
          <p:nvCxnSpPr>
            <p:cNvPr id="19" name="AutoShape 20"/>
            <p:cNvCxnSpPr>
              <a:cxnSpLocks noChangeShapeType="1"/>
            </p:cNvCxnSpPr>
            <p:nvPr/>
          </p:nvCxnSpPr>
          <p:spPr bwMode="auto">
            <a:xfrm rot="16200000" flipH="1">
              <a:off x="3704170" y="6419238"/>
              <a:ext cx="255428" cy="227966"/>
            </a:xfrm>
            <a:prstGeom prst="bentConnector2">
              <a:avLst/>
            </a:prstGeom>
            <a:noFill/>
            <a:ln w="25400">
              <a:solidFill>
                <a:schemeClr val="tx1"/>
              </a:solidFill>
              <a:miter lim="800000"/>
              <a:headEnd/>
              <a:tailEnd/>
            </a:ln>
          </p:spPr>
        </p:cxnSp>
        <p:sp>
          <p:nvSpPr>
            <p:cNvPr id="20" name="Rectangle 17"/>
            <p:cNvSpPr>
              <a:spLocks noChangeArrowheads="1"/>
            </p:cNvSpPr>
            <p:nvPr/>
          </p:nvSpPr>
          <p:spPr bwMode="auto">
            <a:xfrm>
              <a:off x="4347174" y="7428341"/>
              <a:ext cx="2905856" cy="34871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a:t>Selection</a:t>
              </a:r>
            </a:p>
          </p:txBody>
        </p:sp>
        <p:cxnSp>
          <p:nvCxnSpPr>
            <p:cNvPr id="21" name="AutoShape 15"/>
            <p:cNvCxnSpPr>
              <a:cxnSpLocks noChangeShapeType="1"/>
            </p:cNvCxnSpPr>
            <p:nvPr/>
          </p:nvCxnSpPr>
          <p:spPr bwMode="auto">
            <a:xfrm rot="16200000" flipH="1">
              <a:off x="4498129" y="7790320"/>
              <a:ext cx="255428" cy="227966"/>
            </a:xfrm>
            <a:prstGeom prst="bentConnector2">
              <a:avLst/>
            </a:prstGeom>
            <a:noFill/>
            <a:ln w="25400">
              <a:solidFill>
                <a:schemeClr val="tx1"/>
              </a:solidFill>
              <a:miter lim="800000"/>
              <a:headEnd/>
              <a:tailEnd/>
            </a:ln>
          </p:spPr>
        </p:cxnSp>
        <p:sp>
          <p:nvSpPr>
            <p:cNvPr id="22" name="Rectangle 16"/>
            <p:cNvSpPr>
              <a:spLocks noChangeArrowheads="1"/>
            </p:cNvSpPr>
            <p:nvPr/>
          </p:nvSpPr>
          <p:spPr bwMode="auto">
            <a:xfrm>
              <a:off x="4347931" y="6968280"/>
              <a:ext cx="2904222" cy="347711"/>
            </a:xfrm>
            <a:prstGeom prst="rect">
              <a:avLst/>
            </a:prstGeom>
            <a:gradFill rotWithShape="1">
              <a:gsLst>
                <a:gs pos="0">
                  <a:srgbClr val="765E2F"/>
                </a:gs>
                <a:gs pos="50000">
                  <a:srgbClr val="FFCC66"/>
                </a:gs>
                <a:gs pos="100000">
                  <a:srgbClr val="765E2F"/>
                </a:gs>
              </a:gsLst>
              <a:lin ang="5400000" scaled="1"/>
            </a:gradFill>
            <a:ln w="12700">
              <a:solidFill>
                <a:schemeClr val="tx1"/>
              </a:solidFill>
              <a:miter lim="800000"/>
              <a:headEnd/>
              <a:tailEnd/>
            </a:ln>
          </p:spPr>
          <p:txBody>
            <a:bodyPr wrap="none" tIns="91440" bIns="91440" anchor="ctr"/>
            <a:lstStyle/>
            <a:p>
              <a:pPr eaLnBrk="0" hangingPunct="0"/>
              <a:r>
                <a:rPr lang="en-US" altLang="ja-JP" sz="2300" dirty="0">
                  <a:ea typeface="ＭＳ Ｐゴシック" pitchFamily="34" charset="-128"/>
                </a:rPr>
                <a:t>Elements</a:t>
              </a:r>
            </a:p>
          </p:txBody>
        </p:sp>
        <p:cxnSp>
          <p:nvCxnSpPr>
            <p:cNvPr id="23" name="AutoShape 15"/>
            <p:cNvCxnSpPr>
              <a:cxnSpLocks noChangeShapeType="1"/>
            </p:cNvCxnSpPr>
            <p:nvPr/>
          </p:nvCxnSpPr>
          <p:spPr bwMode="auto">
            <a:xfrm rot="16200000" flipH="1">
              <a:off x="4106234" y="6900439"/>
              <a:ext cx="255428" cy="227966"/>
            </a:xfrm>
            <a:prstGeom prst="bentConnector2">
              <a:avLst/>
            </a:prstGeom>
            <a:noFill/>
            <a:ln w="25400">
              <a:solidFill>
                <a:schemeClr val="tx1"/>
              </a:solidFill>
              <a:miter lim="800000"/>
              <a:headEnd/>
              <a:tailEnd/>
            </a:ln>
          </p:spPr>
        </p:cxnSp>
        <p:sp>
          <p:nvSpPr>
            <p:cNvPr id="24" name="Rectangle 17"/>
            <p:cNvSpPr>
              <a:spLocks noChangeArrowheads="1"/>
            </p:cNvSpPr>
            <p:nvPr/>
          </p:nvSpPr>
          <p:spPr bwMode="auto">
            <a:xfrm>
              <a:off x="4742461" y="7852204"/>
              <a:ext cx="2905856" cy="34871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smtClean="0"/>
                <a:t>Elements</a:t>
              </a:r>
              <a:endParaRPr lang="en-US" altLang="ja-JP" sz="2300" dirty="0"/>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dirty="0" smtClean="0"/>
              <a:t>Accessing Revit Elements</a:t>
            </a:r>
          </a:p>
        </p:txBody>
      </p:sp>
      <p:sp>
        <p:nvSpPr>
          <p:cNvPr id="36867" name="Rectangle 3"/>
          <p:cNvSpPr>
            <a:spLocks noGrp="1" noChangeArrowheads="1"/>
          </p:cNvSpPr>
          <p:nvPr>
            <p:ph idx="1"/>
          </p:nvPr>
        </p:nvSpPr>
        <p:spPr>
          <a:xfrm>
            <a:off x="443369" y="1531178"/>
            <a:ext cx="9169863" cy="6517948"/>
          </a:xfrm>
        </p:spPr>
        <p:txBody>
          <a:bodyPr/>
          <a:lstStyle/>
          <a:p>
            <a:pPr marL="487647" lvl="1" indent="-325098">
              <a:spcBef>
                <a:spcPts val="1200"/>
              </a:spcBef>
            </a:pPr>
            <a:r>
              <a:rPr lang="en-GB" sz="3600" smtClean="0"/>
              <a:t>Document.Elements taking one argument</a:t>
            </a:r>
          </a:p>
          <a:p>
            <a:pPr marL="889504" lvl="2" indent="-325098"/>
            <a:r>
              <a:rPr lang="en-GB" smtClean="0"/>
              <a:t>Returns ElementIterator</a:t>
            </a:r>
          </a:p>
          <a:p>
            <a:pPr marL="889504" lvl="2" indent="-325098"/>
            <a:r>
              <a:rPr lang="en-GB" smtClean="0"/>
              <a:t>Go through iterator.MoveNext(), iterator.Current()</a:t>
            </a:r>
          </a:p>
          <a:p>
            <a:pPr marL="487647" lvl="1" indent="-325098">
              <a:spcBef>
                <a:spcPts val="1200"/>
              </a:spcBef>
            </a:pPr>
            <a:r>
              <a:rPr lang="en-GB" sz="3600" smtClean="0"/>
              <a:t>Document.Elements taking two arguments</a:t>
            </a:r>
          </a:p>
          <a:p>
            <a:pPr marL="887647" lvl="2" indent="-325098">
              <a:spcBef>
                <a:spcPts val="1200"/>
              </a:spcBef>
            </a:pPr>
            <a:r>
              <a:rPr lang="en-US" smtClean="0"/>
              <a:t>New in Revit 2009 API</a:t>
            </a:r>
            <a:endParaRPr lang="en-GB" dirty="0" smtClean="0"/>
          </a:p>
          <a:p>
            <a:pPr marL="889504" lvl="2" indent="-325098"/>
            <a:r>
              <a:rPr lang="en-GB" smtClean="0"/>
              <a:t>Second argument is generic collection return value</a:t>
            </a:r>
          </a:p>
          <a:p>
            <a:pPr marL="1346649" lvl="3" indent="-325098"/>
            <a:r>
              <a:rPr lang="en-GB" smtClean="0"/>
              <a:t>List&lt;Element&gt; in C#</a:t>
            </a:r>
          </a:p>
          <a:p>
            <a:pPr marL="1346649" lvl="3" indent="-325098"/>
            <a:r>
              <a:rPr lang="en-GB" smtClean="0"/>
              <a:t>List(Of Element) in VB.NET</a:t>
            </a:r>
            <a:endParaRPr lang="en-GB" dirty="0" smtClean="0"/>
          </a:p>
          <a:p>
            <a:pPr marL="889504" lvl="2" indent="-325098"/>
            <a:r>
              <a:rPr lang="en-US" smtClean="0"/>
              <a:t>Use standard container access, e.g. foreach, Count, Contains</a:t>
            </a:r>
            <a:endParaRPr lang="en-GB" dirty="0" smtClean="0"/>
          </a:p>
          <a:p>
            <a:pPr marL="487647" lvl="1" indent="-325098">
              <a:spcBef>
                <a:spcPts val="1200"/>
              </a:spcBef>
            </a:pPr>
            <a:r>
              <a:rPr lang="en-GB" sz="3600" smtClean="0">
                <a:sym typeface="Wingdings" pitchFamily="2" charset="2"/>
              </a:rPr>
              <a:t>Document.Selection.Elements </a:t>
            </a:r>
            <a:endParaRPr lang="en-GB" sz="3600" dirty="0" smtClean="0">
              <a:sym typeface="Wingdings" pitchFamily="2" charset="2"/>
            </a:endParaRPr>
          </a:p>
          <a:p>
            <a:pPr marL="889504" lvl="2" indent="-325098"/>
            <a:r>
              <a:rPr lang="en-GB" dirty="0" smtClean="0">
                <a:sym typeface="Wingdings" pitchFamily="2" charset="2"/>
              </a:rPr>
              <a:t>Returns ElementSet</a:t>
            </a:r>
          </a:p>
          <a:p>
            <a:pPr marL="889504" lvl="2" indent="-325098"/>
            <a:r>
              <a:rPr lang="en-GB" dirty="0" smtClean="0">
                <a:sym typeface="Wingdings" pitchFamily="2" charset="2"/>
              </a:rPr>
              <a:t>Use foreach, Size, Contains</a:t>
            </a:r>
          </a:p>
        </p:txBody>
      </p:sp>
      <p:sp>
        <p:nvSpPr>
          <p:cNvPr id="36868"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3759" y="194232"/>
            <a:ext cx="11269451" cy="1626129"/>
          </a:xfrm>
        </p:spPr>
        <p:txBody>
          <a:bodyPr/>
          <a:lstStyle/>
          <a:p>
            <a:pPr eaLnBrk="1" hangingPunct="1"/>
            <a:r>
              <a:rPr lang="en-GB" smtClean="0"/>
              <a:t>Elements Collection</a:t>
            </a:r>
          </a:p>
        </p:txBody>
      </p:sp>
      <p:sp>
        <p:nvSpPr>
          <p:cNvPr id="40963" name="Rectangle 3"/>
          <p:cNvSpPr>
            <a:spLocks noGrp="1" noChangeArrowheads="1"/>
          </p:cNvSpPr>
          <p:nvPr>
            <p:ph idx="1"/>
          </p:nvPr>
        </p:nvSpPr>
        <p:spPr>
          <a:xfrm>
            <a:off x="453760" y="1783080"/>
            <a:ext cx="9949199" cy="6697637"/>
          </a:xfrm>
        </p:spPr>
        <p:txBody>
          <a:bodyPr/>
          <a:lstStyle/>
          <a:p>
            <a:pPr marL="487647" lvl="1" indent="-325098"/>
            <a:r>
              <a:rPr lang="en-GB" sz="3200" smtClean="0"/>
              <a:t>In the Revit API, everything is an </a:t>
            </a:r>
            <a:r>
              <a:rPr lang="en-GB" sz="3200" b="1" smtClean="0">
                <a:latin typeface="Courier New" pitchFamily="49" charset="0"/>
              </a:rPr>
              <a:t>APIObject</a:t>
            </a:r>
          </a:p>
          <a:p>
            <a:pPr marL="487647" lvl="1" indent="-325098"/>
            <a:r>
              <a:rPr lang="en-GB" sz="3200" smtClean="0"/>
              <a:t>In the Revit BIM, everything is an </a:t>
            </a:r>
            <a:r>
              <a:rPr lang="en-GB" sz="3200" b="1" smtClean="0">
                <a:latin typeface="Courier New" pitchFamily="49" charset="0"/>
              </a:rPr>
              <a:t>Element</a:t>
            </a:r>
          </a:p>
          <a:p>
            <a:pPr marL="487647" lvl="1" indent="-325098"/>
            <a:r>
              <a:rPr lang="en-GB" sz="3200" smtClean="0"/>
              <a:t>All are bundled together in the Elements collection</a:t>
            </a:r>
          </a:p>
          <a:p>
            <a:pPr marL="487647" lvl="1" indent="-325098"/>
            <a:r>
              <a:rPr lang="en-GB" sz="3200" smtClean="0"/>
              <a:t>Search for </a:t>
            </a:r>
            <a:r>
              <a:rPr lang="en-GB" sz="3200" noProof="1" smtClean="0"/>
              <a:t>ElementIterator</a:t>
            </a:r>
            <a:r>
              <a:rPr lang="en-US" sz="3200" smtClean="0"/>
              <a:t> and </a:t>
            </a:r>
            <a:r>
              <a:rPr lang="en-GB" sz="3200" smtClean="0"/>
              <a:t>ElementFilterIterator </a:t>
            </a:r>
            <a:r>
              <a:rPr lang="en-US" sz="3200" smtClean="0"/>
              <a:t>in the SDK samples, and for </a:t>
            </a:r>
            <a:r>
              <a:rPr lang="en-GB" sz="3200" smtClean="0"/>
              <a:t>get_Elements() in the labs</a:t>
            </a:r>
            <a:endParaRPr lang="en-US" sz="3200" smtClean="0"/>
          </a:p>
          <a:p>
            <a:pPr marL="487647" lvl="1" indent="-325098">
              <a:buNone/>
            </a:pPr>
            <a:r>
              <a:rPr lang="en-GB" sz="7200" smtClean="0">
                <a:solidFill>
                  <a:schemeClr val="accent1"/>
                </a:solidFill>
              </a:rPr>
              <a:t>Lab 2-1</a:t>
            </a:r>
            <a:endParaRPr lang="en-GB" sz="7200" smtClean="0"/>
          </a:p>
        </p:txBody>
      </p:sp>
      <p:sp>
        <p:nvSpPr>
          <p:cNvPr id="4096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AutoShape 6"/>
          <p:cNvSpPr>
            <a:spLocks noChangeArrowheads="1"/>
          </p:cNvSpPr>
          <p:nvPr/>
        </p:nvSpPr>
        <p:spPr bwMode="auto">
          <a:xfrm>
            <a:off x="206971" y="1485366"/>
            <a:ext cx="12510407" cy="5444824"/>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sz="1600">
              <a:latin typeface="Courier" pitchFamily="49" charset="0"/>
            </a:endParaRPr>
          </a:p>
        </p:txBody>
      </p:sp>
      <p:sp>
        <p:nvSpPr>
          <p:cNvPr id="41986" name="Rectangle 2"/>
          <p:cNvSpPr>
            <a:spLocks noGrp="1" noChangeArrowheads="1"/>
          </p:cNvSpPr>
          <p:nvPr>
            <p:ph type="title"/>
          </p:nvPr>
        </p:nvSpPr>
        <p:spPr>
          <a:xfrm>
            <a:off x="453759" y="194232"/>
            <a:ext cx="11269451" cy="1045021"/>
          </a:xfrm>
        </p:spPr>
        <p:txBody>
          <a:bodyPr/>
          <a:lstStyle/>
          <a:p>
            <a:pPr eaLnBrk="1" hangingPunct="1"/>
            <a:r>
              <a:rPr lang="en-GB" smtClean="0"/>
              <a:t>List all Elements</a:t>
            </a:r>
          </a:p>
        </p:txBody>
      </p:sp>
      <p:sp>
        <p:nvSpPr>
          <p:cNvPr id="41987" name="Rectangle 3"/>
          <p:cNvSpPr>
            <a:spLocks noGrp="1" noChangeArrowheads="1"/>
          </p:cNvSpPr>
          <p:nvPr>
            <p:ph idx="1"/>
          </p:nvPr>
        </p:nvSpPr>
        <p:spPr>
          <a:xfrm>
            <a:off x="0" y="1702919"/>
            <a:ext cx="13003213" cy="6334176"/>
          </a:xfrm>
        </p:spPr>
        <p:txBody>
          <a:bodyPr/>
          <a:lstStyle/>
          <a:p>
            <a:pPr marL="0" lvl="4" indent="0"/>
            <a:r>
              <a:rPr lang="en-US" sz="1600" smtClean="0"/>
              <a:t>    </a:t>
            </a:r>
            <a:r>
              <a:rPr lang="en-US" sz="1600" smtClean="0">
                <a:solidFill>
                  <a:srgbClr val="008000"/>
                </a:solidFill>
              </a:rPr>
              <a:t>// *ALL* elements are bundled together and accessible via Document's ElementIterator</a:t>
            </a:r>
          </a:p>
          <a:p>
            <a:pPr marL="0" lvl="4" indent="0"/>
            <a:r>
              <a:rPr lang="en-US" sz="1600" smtClean="0">
                <a:solidFill>
                  <a:srgbClr val="008000"/>
                </a:solidFill>
              </a:rPr>
              <a:t>    </a:t>
            </a:r>
            <a:r>
              <a:rPr lang="en-GB" sz="1600" smtClean="0">
                <a:solidFill>
                  <a:srgbClr val="0000FF"/>
                </a:solidFill>
              </a:rPr>
              <a:t>string line;</a:t>
            </a:r>
          </a:p>
          <a:p>
            <a:pPr marL="0" lvl="4" indent="0"/>
            <a:r>
              <a:rPr lang="en-GB" sz="1600" smtClean="0">
                <a:solidFill>
                  <a:srgbClr val="0000FF"/>
                </a:solidFill>
              </a:rPr>
              <a:t>    </a:t>
            </a:r>
            <a:r>
              <a:rPr lang="en-GB" sz="1600" smtClean="0">
                <a:solidFill>
                  <a:srgbClr val="008080"/>
                </a:solidFill>
              </a:rPr>
              <a:t>Element</a:t>
            </a:r>
            <a:r>
              <a:rPr lang="en-GB" sz="1600" smtClean="0"/>
              <a:t> elem;</a:t>
            </a:r>
          </a:p>
          <a:p>
            <a:pPr marL="0" lvl="4" indent="0"/>
            <a:r>
              <a:rPr lang="en-GB" sz="1600" smtClean="0">
                <a:solidFill>
                  <a:srgbClr val="008080"/>
                </a:solidFill>
              </a:rPr>
              <a:t>    ElementIterator</a:t>
            </a:r>
            <a:r>
              <a:rPr lang="en-GB" sz="1600" smtClean="0"/>
              <a:t> iter = commandData.Application.ActiveDocument.Elements;</a:t>
            </a:r>
          </a:p>
          <a:p>
            <a:pPr marL="0" lvl="4" indent="0"/>
            <a:r>
              <a:rPr lang="en-GB" sz="1600" smtClean="0">
                <a:solidFill>
                  <a:srgbClr val="008080"/>
                </a:solidFill>
              </a:rPr>
              <a:t>    </a:t>
            </a:r>
            <a:r>
              <a:rPr lang="en-GB" sz="1600" smtClean="0">
                <a:solidFill>
                  <a:srgbClr val="0000FF"/>
                </a:solidFill>
              </a:rPr>
              <a:t>while</a:t>
            </a:r>
            <a:r>
              <a:rPr lang="en-GB" sz="1600" smtClean="0"/>
              <a:t>( iter.MoveNext() )</a:t>
            </a:r>
          </a:p>
          <a:p>
            <a:pPr marL="0" lvl="4" indent="0"/>
            <a:r>
              <a:rPr lang="en-GB" sz="1600" smtClean="0"/>
              <a:t>    {</a:t>
            </a:r>
          </a:p>
          <a:p>
            <a:pPr marL="0" lvl="4" indent="0"/>
            <a:r>
              <a:rPr lang="en-GB" sz="1600" smtClean="0"/>
              <a:t>      elem = iter.Current </a:t>
            </a:r>
            <a:r>
              <a:rPr lang="en-GB" sz="1600" smtClean="0">
                <a:solidFill>
                  <a:srgbClr val="0000FF"/>
                </a:solidFill>
              </a:rPr>
              <a:t>as </a:t>
            </a:r>
            <a:r>
              <a:rPr lang="en-GB" sz="1600" smtClean="0">
                <a:solidFill>
                  <a:srgbClr val="008080"/>
                </a:solidFill>
              </a:rPr>
              <a:t>Element;</a:t>
            </a:r>
          </a:p>
          <a:p>
            <a:pPr marL="0" lvl="4" indent="0"/>
            <a:r>
              <a:rPr lang="en-GB" sz="1600" smtClean="0"/>
              <a:t>      line = </a:t>
            </a:r>
            <a:r>
              <a:rPr lang="en-GB" sz="1600" smtClean="0">
                <a:solidFill>
                  <a:srgbClr val="800000"/>
                </a:solidFill>
              </a:rPr>
              <a:t>"Id="</a:t>
            </a:r>
            <a:r>
              <a:rPr lang="en-GB" sz="1600" smtClean="0"/>
              <a:t> + elem.Id.Value.ToString(); </a:t>
            </a:r>
            <a:r>
              <a:rPr lang="en-GB" sz="1600" smtClean="0">
                <a:solidFill>
                  <a:srgbClr val="008000"/>
                </a:solidFill>
              </a:rPr>
              <a:t>// Element Id</a:t>
            </a:r>
          </a:p>
          <a:p>
            <a:pPr marL="0" lvl="4" indent="0"/>
            <a:r>
              <a:rPr lang="en-US" sz="1600" smtClean="0"/>
              <a:t>      line += </a:t>
            </a:r>
            <a:r>
              <a:rPr lang="en-US" sz="1600" smtClean="0">
                <a:solidFill>
                  <a:srgbClr val="800000"/>
                </a:solidFill>
              </a:rPr>
              <a:t>"; Class="</a:t>
            </a:r>
            <a:r>
              <a:rPr lang="en-US" sz="1600" smtClean="0"/>
              <a:t> + elem.GetType().Name; </a:t>
            </a:r>
            <a:r>
              <a:rPr lang="en-US" sz="1600" smtClean="0">
                <a:solidFill>
                  <a:srgbClr val="008000"/>
                </a:solidFill>
              </a:rPr>
              <a:t>// Element class (System.Type)</a:t>
            </a:r>
          </a:p>
          <a:p>
            <a:pPr marL="0" lvl="4" indent="0"/>
            <a:r>
              <a:rPr lang="en-US" sz="1600" smtClean="0">
                <a:solidFill>
                  <a:srgbClr val="008000"/>
                </a:solidFill>
              </a:rPr>
              <a:t>      // Element Category, not implemented for all classes, may return null:</a:t>
            </a:r>
          </a:p>
          <a:p>
            <a:pPr marL="0" lvl="4" indent="0"/>
            <a:r>
              <a:rPr lang="en-US" sz="1600" smtClean="0"/>
              <a:t>      line += </a:t>
            </a:r>
            <a:r>
              <a:rPr lang="en-US" sz="1600" smtClean="0">
                <a:solidFill>
                  <a:srgbClr val="800000"/>
                </a:solidFill>
              </a:rPr>
              <a:t>"; Category="</a:t>
            </a:r>
            <a:r>
              <a:rPr lang="en-US" sz="1600" smtClean="0"/>
              <a:t> + ( </a:t>
            </a:r>
            <a:r>
              <a:rPr lang="en-US" sz="1600" smtClean="0">
                <a:solidFill>
                  <a:srgbClr val="0000FF"/>
                </a:solidFill>
              </a:rPr>
              <a:t>null</a:t>
            </a:r>
            <a:r>
              <a:rPr lang="en-US" sz="1600" smtClean="0"/>
              <a:t> == elem.Category ? </a:t>
            </a:r>
            <a:r>
              <a:rPr lang="en-US" sz="1600" smtClean="0">
                <a:solidFill>
                  <a:srgbClr val="0000FF"/>
                </a:solidFill>
              </a:rPr>
              <a:t>string</a:t>
            </a:r>
            <a:r>
              <a:rPr lang="en-US" sz="1600" smtClean="0"/>
              <a:t>.Empty : elem.Category.Name );</a:t>
            </a:r>
          </a:p>
          <a:p>
            <a:pPr marL="0" lvl="4" indent="0"/>
            <a:r>
              <a:rPr lang="en-US" sz="1600" smtClean="0">
                <a:solidFill>
                  <a:srgbClr val="0000FF"/>
                </a:solidFill>
              </a:rPr>
              <a:t>      </a:t>
            </a:r>
            <a:r>
              <a:rPr lang="en-US" sz="1600" smtClean="0">
                <a:solidFill>
                  <a:srgbClr val="008000"/>
                </a:solidFill>
              </a:rPr>
              <a:t>// Element Name (different meaning for different classes, but mostly implemented logically")</a:t>
            </a:r>
          </a:p>
          <a:p>
            <a:pPr marL="0" lvl="4" indent="0"/>
            <a:r>
              <a:rPr lang="en-US" sz="1600" smtClean="0">
                <a:solidFill>
                  <a:srgbClr val="008000"/>
                </a:solidFill>
              </a:rPr>
              <a:t>      // Later, we'll see that more precise info on elements can be obtained in class-specific ways...</a:t>
            </a:r>
          </a:p>
          <a:p>
            <a:pPr marL="0" lvl="4" indent="0"/>
            <a:r>
              <a:rPr lang="en-GB" sz="1600" smtClean="0"/>
              <a:t>      line += </a:t>
            </a:r>
            <a:r>
              <a:rPr lang="en-GB" sz="1600" smtClean="0">
                <a:solidFill>
                  <a:srgbClr val="800000"/>
                </a:solidFill>
              </a:rPr>
              <a:t>"; Name="</a:t>
            </a:r>
            <a:r>
              <a:rPr lang="en-GB" sz="1600" smtClean="0"/>
              <a:t> + elem.Name;</a:t>
            </a:r>
          </a:p>
          <a:p>
            <a:pPr marL="0" lvl="4" indent="0"/>
            <a:r>
              <a:rPr lang="en-GB" sz="1600" smtClean="0"/>
              <a:t>      sw.WriteLine( line );</a:t>
            </a:r>
          </a:p>
          <a:p>
            <a:pPr marL="0" lvl="4" indent="0"/>
            <a:r>
              <a:rPr lang="en-GB" sz="1600" smtClean="0"/>
              <a:t>    }</a:t>
            </a:r>
          </a:p>
        </p:txBody>
      </p:sp>
      <p:sp>
        <p:nvSpPr>
          <p:cNvPr id="4198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
        <p:nvSpPr>
          <p:cNvPr id="41990" name="Text Box 5"/>
          <p:cNvSpPr txBox="1">
            <a:spLocks noChangeArrowheads="1"/>
          </p:cNvSpPr>
          <p:nvPr/>
        </p:nvSpPr>
        <p:spPr bwMode="auto">
          <a:xfrm>
            <a:off x="3892195" y="6191739"/>
            <a:ext cx="8279029" cy="2616101"/>
          </a:xfrm>
          <a:prstGeom prst="rect">
            <a:avLst/>
          </a:prstGeom>
          <a:solidFill>
            <a:schemeClr val="bg1">
              <a:lumMod val="75000"/>
            </a:schemeClr>
          </a:solidFill>
          <a:ln w="9525" algn="ctr">
            <a:solidFill>
              <a:schemeClr val="bg1"/>
            </a:solidFill>
            <a:miter lim="800000"/>
            <a:headEnd/>
            <a:tailEnd/>
          </a:ln>
        </p:spPr>
        <p:txBody>
          <a:bodyPr wrap="square" lIns="0" tIns="0" rIns="0" bIns="0">
            <a:spAutoFit/>
          </a:bodyPr>
          <a:lstStyle/>
          <a:p>
            <a:r>
              <a:rPr lang="en-US" sz="1700">
                <a:latin typeface="Courier New" pitchFamily="49" charset="0"/>
              </a:rPr>
              <a:t>Id=16; Class=DimensionType; Category=; Name=Linear - 3mm Arial</a:t>
            </a:r>
          </a:p>
          <a:p>
            <a:r>
              <a:rPr lang="en-US" sz="1700">
                <a:latin typeface="Courier New" pitchFamily="49" charset="0"/>
              </a:rPr>
              <a:t>Id=17; Class=Element; Category=; Name=</a:t>
            </a:r>
          </a:p>
          <a:p>
            <a:r>
              <a:rPr lang="en-US" sz="1700">
                <a:latin typeface="Courier New" pitchFamily="49" charset="0"/>
              </a:rPr>
              <a:t>Id=19; Class=Element; Category=; Name=</a:t>
            </a:r>
          </a:p>
          <a:p>
            <a:r>
              <a:rPr lang="en-US" sz="1700">
                <a:latin typeface="Courier New" pitchFamily="49" charset="0"/>
              </a:rPr>
              <a:t>Id=20; Class=FillPattern; Category=; Name=Solid fill</a:t>
            </a:r>
          </a:p>
          <a:p>
            <a:r>
              <a:rPr lang="en-GB" sz="1700">
                <a:latin typeface="Courier New" pitchFamily="49" charset="0"/>
              </a:rPr>
              <a:t>. . .</a:t>
            </a:r>
          </a:p>
          <a:p>
            <a:r>
              <a:rPr lang="en-US" sz="1700">
                <a:latin typeface="Courier New" pitchFamily="49" charset="0"/>
              </a:rPr>
              <a:t>Id=126907; Class=Element; Category=; Name=M_W-Wide Flange</a:t>
            </a:r>
          </a:p>
          <a:p>
            <a:r>
              <a:rPr lang="en-US" sz="1700">
                <a:latin typeface="Courier New" pitchFamily="49" charset="0"/>
              </a:rPr>
              <a:t>Id=126908; Class=Element; Category=; Name=W310X38.7</a:t>
            </a:r>
          </a:p>
          <a:p>
            <a:r>
              <a:rPr lang="en-US" sz="1700">
                <a:latin typeface="Courier New" pitchFamily="49" charset="0"/>
              </a:rPr>
              <a:t>Id=126933; Class=Element; Category=; Name=Section Boxes</a:t>
            </a:r>
          </a:p>
          <a:p>
            <a:r>
              <a:rPr lang="en-US" sz="1700">
                <a:latin typeface="Courier New" pitchFamily="49" charset="0"/>
              </a:rPr>
              <a:t>Id=126939; Class=Wall; Category=Walls; Name=Generic - 200mm</a:t>
            </a:r>
          </a:p>
          <a:p>
            <a:endParaRPr lang="en-GB" sz="1700">
              <a:latin typeface="Courier New" pitchFamily="49"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dirty="0" smtClean="0"/>
              <a:t>Identifying Revit Elements</a:t>
            </a:r>
          </a:p>
        </p:txBody>
      </p:sp>
      <p:sp>
        <p:nvSpPr>
          <p:cNvPr id="37891" name="Rectangle 3"/>
          <p:cNvSpPr>
            <a:spLocks noGrp="1" noChangeArrowheads="1"/>
          </p:cNvSpPr>
          <p:nvPr>
            <p:ph idx="1"/>
          </p:nvPr>
        </p:nvSpPr>
        <p:spPr/>
        <p:txBody>
          <a:bodyPr/>
          <a:lstStyle/>
          <a:p>
            <a:pPr marL="487647" lvl="1" indent="-325098"/>
            <a:r>
              <a:rPr lang="en-US" sz="3600" dirty="0" smtClean="0"/>
              <a:t>Normal OO approach uses object type or class</a:t>
            </a:r>
          </a:p>
          <a:p>
            <a:pPr marL="487647" lvl="1" indent="-325098"/>
            <a:r>
              <a:rPr lang="en-US" sz="3600" dirty="0" smtClean="0"/>
              <a:t>Identifying Revit elements can be brain twisting</a:t>
            </a:r>
          </a:p>
          <a:p>
            <a:pPr marL="487647" lvl="1" indent="-325098"/>
            <a:r>
              <a:rPr lang="en-US" sz="3600" dirty="0" smtClean="0"/>
              <a:t>An object can be identified by</a:t>
            </a:r>
            <a:endParaRPr lang="en-US" sz="3600" dirty="0" smtClean="0">
              <a:sym typeface="Wingdings" pitchFamily="2" charset="2"/>
            </a:endParaRPr>
          </a:p>
          <a:p>
            <a:pPr marL="1255238" lvl="2" indent="-325098"/>
            <a:r>
              <a:rPr lang="en-GB" dirty="0" smtClean="0">
                <a:sym typeface="Wingdings" pitchFamily="2" charset="2"/>
              </a:rPr>
              <a:t>Category </a:t>
            </a:r>
          </a:p>
          <a:p>
            <a:pPr marL="1255238" lvl="2" indent="-325098"/>
            <a:r>
              <a:rPr lang="en-GB" dirty="0" smtClean="0">
                <a:sym typeface="Wingdings" pitchFamily="2" charset="2"/>
              </a:rPr>
              <a:t>Object type or class, i.e. .NET System.Type</a:t>
            </a:r>
          </a:p>
          <a:p>
            <a:pPr marL="1255238" lvl="2" indent="-325098"/>
            <a:r>
              <a:rPr lang="en-GB" smtClean="0">
                <a:sym typeface="Wingdings" pitchFamily="2" charset="2"/>
              </a:rPr>
              <a:t>Specific parameter values</a:t>
            </a:r>
            <a:endParaRPr lang="en-GB" dirty="0" smtClean="0">
              <a:sym typeface="Wingdings" pitchFamily="2" charset="2"/>
            </a:endParaRPr>
          </a:p>
          <a:p>
            <a:pPr marL="487647" lvl="1" indent="-325098"/>
            <a:r>
              <a:rPr lang="en-GB" sz="3600" smtClean="0">
                <a:sym typeface="Wingdings" pitchFamily="2" charset="2"/>
              </a:rPr>
              <a:t>We use </a:t>
            </a:r>
            <a:r>
              <a:rPr lang="en-GB" sz="3600" dirty="0" smtClean="0">
                <a:sym typeface="Wingdings" pitchFamily="2" charset="2"/>
              </a:rPr>
              <a:t>a combination </a:t>
            </a:r>
            <a:r>
              <a:rPr lang="en-GB" sz="3600" smtClean="0">
                <a:sym typeface="Wingdings" pitchFamily="2" charset="2"/>
              </a:rPr>
              <a:t>of different criteria</a:t>
            </a:r>
            <a:endParaRPr lang="en-GB" sz="3600" dirty="0" smtClean="0">
              <a:sym typeface="Wingdings" pitchFamily="2" charset="2"/>
            </a:endParaRPr>
          </a:p>
          <a:p>
            <a:pPr marL="487647" lvl="1" indent="-325098"/>
            <a:r>
              <a:rPr lang="en-GB" sz="3600" dirty="0" smtClean="0">
                <a:sym typeface="Wingdings" pitchFamily="2" charset="2"/>
              </a:rPr>
              <a:t>Sometimes additional checks </a:t>
            </a:r>
            <a:r>
              <a:rPr lang="en-GB" sz="3600" smtClean="0">
                <a:sym typeface="Wingdings" pitchFamily="2" charset="2"/>
              </a:rPr>
              <a:t>are needed</a:t>
            </a:r>
          </a:p>
          <a:p>
            <a:pPr marL="487647" lvl="1" indent="-325098"/>
            <a:r>
              <a:rPr lang="en-US" sz="3600" smtClean="0">
                <a:sym typeface="Wingdings" pitchFamily="2" charset="2"/>
              </a:rPr>
              <a:t>In Revit 2009, many combinations can be encoded into the filtering mechanism and execute extremely efficiently</a:t>
            </a:r>
            <a:endParaRPr lang="en-GB" sz="3600" dirty="0" smtClean="0">
              <a:sym typeface="Wingdings" pitchFamily="2" charset="2"/>
            </a:endParaRPr>
          </a:p>
        </p:txBody>
      </p:sp>
      <p:sp>
        <p:nvSpPr>
          <p:cNvPr id="37892"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dirty="0" smtClean="0"/>
              <a:t>Identifying Revit Elements</a:t>
            </a:r>
          </a:p>
        </p:txBody>
      </p:sp>
      <p:sp>
        <p:nvSpPr>
          <p:cNvPr id="38915" name="Rectangle 3"/>
          <p:cNvSpPr>
            <a:spLocks noGrp="1" noChangeArrowheads="1"/>
          </p:cNvSpPr>
          <p:nvPr>
            <p:ph idx="1"/>
          </p:nvPr>
        </p:nvSpPr>
        <p:spPr/>
        <p:txBody>
          <a:bodyPr/>
          <a:lstStyle/>
          <a:p>
            <a:pPr marL="487647" lvl="1" indent="-325098"/>
            <a:endParaRPr lang="en-GB" dirty="0" smtClean="0">
              <a:sym typeface="Wingdings" pitchFamily="2" charset="2"/>
            </a:endParaRPr>
          </a:p>
        </p:txBody>
      </p:sp>
      <p:sp>
        <p:nvSpPr>
          <p:cNvPr id="38916"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Elements Collection</a:t>
            </a:r>
          </a:p>
        </p:txBody>
      </p:sp>
      <p:graphicFrame>
        <p:nvGraphicFramePr>
          <p:cNvPr id="5" name="Table 4"/>
          <p:cNvGraphicFramePr>
            <a:graphicFrameLocks noGrp="1"/>
          </p:cNvGraphicFramePr>
          <p:nvPr/>
        </p:nvGraphicFramePr>
        <p:xfrm>
          <a:off x="1799232" y="1592954"/>
          <a:ext cx="9476995" cy="7222748"/>
        </p:xfrm>
        <a:graphic>
          <a:graphicData uri="http://schemas.openxmlformats.org/drawingml/2006/table">
            <a:tbl>
              <a:tblPr/>
              <a:tblGrid>
                <a:gridCol w="2381666"/>
                <a:gridCol w="4524035"/>
                <a:gridCol w="2571294"/>
              </a:tblGrid>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Kind of Element in UI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Derived from Element/</a:t>
                      </a:r>
                      <a:r>
                        <a:rPr kumimoji="0" lang="en-US" sz="1400" b="1" i="0" u="none" strike="noStrike" cap="none" normalizeH="0" baseline="0" dirty="0" err="1" smtClean="0">
                          <a:ln>
                            <a:noFill/>
                          </a:ln>
                          <a:solidFill>
                            <a:schemeClr val="tx1"/>
                          </a:solidFill>
                          <a:effectLst/>
                          <a:latin typeface="Calibri" pitchFamily="34" charset="0"/>
                        </a:rPr>
                        <a:t>TypeOf</a:t>
                      </a:r>
                      <a:endParaRPr kumimoji="0" lang="en-US" sz="1400" b="1" i="0" u="none" strike="noStrike" cap="none" normalizeH="0" baseline="0" smtClean="0">
                        <a:ln>
                          <a:noFill/>
                        </a:ln>
                        <a:solidFill>
                          <a:schemeClr val="tx1"/>
                        </a:solidFill>
                        <a:effectLst/>
                        <a:latin typeface="Calibri" pitchFamily="34" charset="0"/>
                      </a:endParaRP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rPr>
                        <a:t>Category</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endParaRP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endParaRP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endParaRP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Wall</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HostObject/Wall</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Walls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Door</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Instance/InsertableInstance/FamilyInstance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Doors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Door Tag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IndependentTag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Door Tags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Window</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Instance/InsertableInstance/FamilyInstance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Windows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WindowTag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IndependentTag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Window Tags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Opening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Opening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&lt; null &gt; </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Floor</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HostObject/Floor</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Floors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Ceiling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Element</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Ceilings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Roof</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HostObject/RoofBase/FootPrintRoof, ExtrusionRoof </a:t>
                      </a:r>
                      <a:endParaRPr kumimoji="0" lang="en-US" sz="1400" b="0" i="0" u="none" strike="noStrike" cap="none" normalizeH="0" baseline="0" dirty="0" smtClean="0">
                        <a:ln>
                          <a:noFill/>
                        </a:ln>
                        <a:solidFill>
                          <a:schemeClr val="tx1"/>
                        </a:solidFill>
                        <a:effectLst/>
                        <a:latin typeface="Calibri" pitchFamily="34" charset="0"/>
                      </a:endParaRP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Roofs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Column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Instance/InsertableInstance/FamilyInstance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Columns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Component (Desk)</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Instance/InsertableInstance/FamilyInstance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Furniture</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Stair</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Element</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Stairs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Railing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Element</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Railings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Room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Room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Rooms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Room Tag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RoomTag</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Room Tags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Grid</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Grid</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Grids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Lines</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ModelCurve/ModelLine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Lines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Ref Plane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ReferencePlane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Reference Planes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Dimension</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Dimension</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Dimensions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Section</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Element</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&lt; null &gt; </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Text</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TextElement/TextNote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Text Notes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Level</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Level </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Levels</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Model Group</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Group</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&lt; null &gt; </a:t>
                      </a:r>
                    </a:p>
                  </a:txBody>
                  <a:tcPr marL="12959" marR="12959" marT="12965" marB="0" anchor="b" horzOverflow="overflow">
                    <a:lnL>
                      <a:noFill/>
                    </a:lnL>
                    <a:lnR>
                      <a:noFill/>
                    </a:lnR>
                    <a:lnT>
                      <a:noFill/>
                    </a:lnT>
                    <a:lnB>
                      <a:noFill/>
                    </a:lnB>
                    <a:lnTlToBr>
                      <a:noFill/>
                    </a:lnTlToBr>
                    <a:lnBlToTr>
                      <a:noFill/>
                    </a:lnBlToTr>
                    <a:noFill/>
                  </a:tcPr>
                </a:tc>
              </a:tr>
              <a:tr h="277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Create…/Walls</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Instance/InsertableInstance/FamilyInstance</a:t>
                      </a:r>
                    </a:p>
                  </a:txBody>
                  <a:tcPr marL="12959" marR="12959" marT="1296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rPr>
                        <a:t>Walls </a:t>
                      </a:r>
                    </a:p>
                  </a:txBody>
                  <a:tcPr marL="12959" marR="12959" marT="12965"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Element versus Symbol</a:t>
            </a:r>
          </a:p>
        </p:txBody>
      </p:sp>
      <p:sp>
        <p:nvSpPr>
          <p:cNvPr id="39939" name="Rectangle 3"/>
          <p:cNvSpPr>
            <a:spLocks noGrp="1" noChangeArrowheads="1"/>
          </p:cNvSpPr>
          <p:nvPr>
            <p:ph idx="1"/>
          </p:nvPr>
        </p:nvSpPr>
        <p:spPr/>
        <p:txBody>
          <a:bodyPr/>
          <a:lstStyle/>
          <a:p>
            <a:pPr marL="487647" lvl="1" indent="-325098"/>
            <a:endParaRPr lang="en-GB" smtClean="0">
              <a:sym typeface="Wingdings" pitchFamily="2" charset="2"/>
            </a:endParaRPr>
          </a:p>
        </p:txBody>
      </p:sp>
      <p:sp>
        <p:nvSpPr>
          <p:cNvPr id="39940" name="Text Box 6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graphicFrame>
        <p:nvGraphicFramePr>
          <p:cNvPr id="6" name="Content Placeholder 3"/>
          <p:cNvGraphicFramePr>
            <a:graphicFrameLocks/>
          </p:cNvGraphicFramePr>
          <p:nvPr/>
        </p:nvGraphicFramePr>
        <p:xfrm>
          <a:off x="665791" y="1608672"/>
          <a:ext cx="11220138" cy="6811977"/>
        </p:xfrm>
        <a:graphic>
          <a:graphicData uri="http://schemas.openxmlformats.org/drawingml/2006/table">
            <a:tbl>
              <a:tblPr/>
              <a:tblGrid>
                <a:gridCol w="1402852"/>
                <a:gridCol w="3642609"/>
                <a:gridCol w="910182"/>
                <a:gridCol w="76755"/>
                <a:gridCol w="4108654"/>
                <a:gridCol w="1079086"/>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Element</a:t>
                      </a:r>
                    </a:p>
                  </a:txBody>
                  <a:tcPr marL="11139" marR="11139"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39" marR="11139"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Kind of Element in UI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Wall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HostObject/Wall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Walls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HostObjAttributes/WallType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Walls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Instance/InsertableInstance/FamilyInstance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Instance/InsertableInstance/FamilyInstance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WindowTag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Instance/InsertableInstance/FamilyInstance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Component (Desk)</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Instance/InsertableInstance/FamilyInstance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Component (Tree)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Instance/InsertableInstance/FamilyInstance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ModelCurve/ModelLine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ReferencePlane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39" marR="11139"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Create…/Walls</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Instance/InsertableInstance/FamilyInstance</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Walls </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39" marR="11139"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Walls</a:t>
                      </a:r>
                    </a:p>
                  </a:txBody>
                  <a:tcPr marL="11139" marR="11139"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3759" y="194232"/>
            <a:ext cx="11269451" cy="1626129"/>
          </a:xfrm>
        </p:spPr>
        <p:txBody>
          <a:bodyPr/>
          <a:lstStyle/>
          <a:p>
            <a:pPr eaLnBrk="1" hangingPunct="1"/>
            <a:r>
              <a:rPr lang="en-GB" smtClean="0"/>
              <a:t>3D or Model Elements</a:t>
            </a:r>
          </a:p>
        </p:txBody>
      </p:sp>
      <p:sp>
        <p:nvSpPr>
          <p:cNvPr id="43011" name="Rectangle 3"/>
          <p:cNvSpPr>
            <a:spLocks noGrp="1" noChangeArrowheads="1"/>
          </p:cNvSpPr>
          <p:nvPr>
            <p:ph idx="1"/>
          </p:nvPr>
        </p:nvSpPr>
        <p:spPr>
          <a:xfrm>
            <a:off x="456017" y="2924775"/>
            <a:ext cx="11574215" cy="5555941"/>
          </a:xfrm>
        </p:spPr>
        <p:txBody>
          <a:bodyPr/>
          <a:lstStyle/>
          <a:p>
            <a:pPr marL="487647" lvl="1" indent="-325098"/>
            <a:r>
              <a:rPr lang="en-GB" sz="3100" smtClean="0"/>
              <a:t>Often one is interested in 3D elements only</a:t>
            </a:r>
          </a:p>
          <a:p>
            <a:pPr marL="1920084" lvl="4" indent="-325098"/>
            <a:r>
              <a:rPr lang="en-GB" sz="3100" smtClean="0"/>
              <a:t>LabUtils.GetAllModelElements()</a:t>
            </a:r>
          </a:p>
          <a:p>
            <a:pPr marL="975292" lvl="2" indent="-325098"/>
            <a:r>
              <a:rPr lang="en-GB" smtClean="0"/>
              <a:t>Input Revit.Application</a:t>
            </a:r>
          </a:p>
          <a:p>
            <a:pPr marL="975292" lvl="2" indent="-325098"/>
            <a:r>
              <a:rPr lang="en-GB" smtClean="0"/>
              <a:t>Output ElementSet</a:t>
            </a:r>
          </a:p>
          <a:p>
            <a:pPr marL="975292" lvl="2" indent="-325098"/>
            <a:r>
              <a:rPr lang="en-US" smtClean="0"/>
              <a:t>Predicates</a:t>
            </a:r>
            <a:endParaRPr lang="en-GB" smtClean="0"/>
          </a:p>
          <a:p>
            <a:pPr marL="1432437" lvl="3" indent="-325098"/>
            <a:r>
              <a:rPr lang="en-GB" smtClean="0"/>
              <a:t>Type is not Symbol or FamilyBase</a:t>
            </a:r>
          </a:p>
          <a:p>
            <a:pPr marL="1432437" lvl="3" indent="-325098"/>
            <a:r>
              <a:rPr lang="en-GB" smtClean="0"/>
              <a:t>Category is not null</a:t>
            </a:r>
          </a:p>
          <a:p>
            <a:pPr marL="1432437" lvl="3" indent="-325098"/>
            <a:r>
              <a:rPr lang="en-GB" smtClean="0"/>
              <a:t>Geometry is not null</a:t>
            </a:r>
          </a:p>
          <a:p>
            <a:pPr marL="487647" lvl="1" indent="-325098"/>
            <a:endParaRPr lang="en-GB" sz="2300" smtClean="0"/>
          </a:p>
          <a:p>
            <a:pPr marL="487647" lvl="1" indent="-325098">
              <a:buNone/>
            </a:pPr>
            <a:r>
              <a:rPr lang="en-GB" sz="7300" smtClean="0">
                <a:solidFill>
                  <a:schemeClr val="accent1"/>
                </a:solidFill>
              </a:rPr>
              <a:t>Lab 2-2</a:t>
            </a:r>
          </a:p>
        </p:txBody>
      </p:sp>
      <p:sp>
        <p:nvSpPr>
          <p:cNvPr id="4301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AutoShape 7"/>
          <p:cNvSpPr>
            <a:spLocks noChangeArrowheads="1"/>
          </p:cNvSpPr>
          <p:nvPr/>
        </p:nvSpPr>
        <p:spPr bwMode="auto">
          <a:xfrm>
            <a:off x="255099" y="1497396"/>
            <a:ext cx="10380817" cy="5889993"/>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44034" name="Rectangle 2"/>
          <p:cNvSpPr>
            <a:spLocks noGrp="1" noChangeArrowheads="1"/>
          </p:cNvSpPr>
          <p:nvPr>
            <p:ph type="title"/>
          </p:nvPr>
        </p:nvSpPr>
        <p:spPr>
          <a:xfrm>
            <a:off x="453759" y="194232"/>
            <a:ext cx="11269451" cy="1626129"/>
          </a:xfrm>
        </p:spPr>
        <p:txBody>
          <a:bodyPr/>
          <a:lstStyle/>
          <a:p>
            <a:pPr eaLnBrk="1" hangingPunct="1"/>
            <a:r>
              <a:rPr lang="en-GB" smtClean="0"/>
              <a:t>3D or Model Elements</a:t>
            </a:r>
          </a:p>
        </p:txBody>
      </p:sp>
      <p:sp>
        <p:nvSpPr>
          <p:cNvPr id="44035" name="Rectangle 3"/>
          <p:cNvSpPr>
            <a:spLocks noGrp="1" noChangeArrowheads="1"/>
          </p:cNvSpPr>
          <p:nvPr>
            <p:ph idx="1"/>
          </p:nvPr>
        </p:nvSpPr>
        <p:spPr>
          <a:xfrm>
            <a:off x="793376" y="1687843"/>
            <a:ext cx="8767483" cy="5338599"/>
          </a:xfrm>
        </p:spPr>
        <p:txBody>
          <a:bodyPr/>
          <a:lstStyle/>
          <a:p>
            <a:pPr>
              <a:spcAft>
                <a:spcPts val="0"/>
              </a:spcAft>
            </a:pPr>
            <a:r>
              <a:rPr lang="en-GB" sz="1400" smtClean="0">
                <a:solidFill>
                  <a:srgbClr val="0000FF"/>
                </a:solidFill>
                <a:latin typeface="Courier New" pitchFamily="49" charset="0"/>
                <a:ea typeface="Calibri"/>
                <a:cs typeface="Courier New" pitchFamily="49" charset="0"/>
              </a:rPr>
              <a:t>public</a:t>
            </a: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static</a:t>
            </a:r>
            <a:r>
              <a:rPr lang="en-GB" sz="1400" smtClean="0">
                <a:latin typeface="Courier New" pitchFamily="49" charset="0"/>
                <a:ea typeface="Calibri"/>
                <a:cs typeface="Courier New" pitchFamily="49" charset="0"/>
              </a:rPr>
              <a:t> </a:t>
            </a:r>
            <a:r>
              <a:rPr lang="en-GB" sz="1400" smtClean="0">
                <a:solidFill>
                  <a:srgbClr val="008080"/>
                </a:solidFill>
                <a:latin typeface="Courier New" pitchFamily="49" charset="0"/>
                <a:ea typeface="Calibri"/>
                <a:cs typeface="Courier New" pitchFamily="49" charset="0"/>
              </a:rPr>
              <a:t>ElementSet</a:t>
            </a:r>
            <a:r>
              <a:rPr lang="en-GB" sz="1400" smtClean="0">
                <a:latin typeface="Courier New" pitchFamily="49" charset="0"/>
                <a:ea typeface="Calibri"/>
                <a:cs typeface="Courier New" pitchFamily="49" charset="0"/>
              </a:rPr>
              <a:t> GetAllModelElements( </a:t>
            </a:r>
            <a:r>
              <a:rPr lang="en-GB" sz="1400" smtClean="0">
                <a:solidFill>
                  <a:srgbClr val="008080"/>
                </a:solidFill>
                <a:latin typeface="Courier New" pitchFamily="49" charset="0"/>
                <a:ea typeface="Calibri"/>
                <a:cs typeface="Courier New" pitchFamily="49" charset="0"/>
              </a:rPr>
              <a:t>Application</a:t>
            </a:r>
            <a:r>
              <a:rPr lang="en-GB" sz="1400" smtClean="0">
                <a:latin typeface="Courier New" pitchFamily="49" charset="0"/>
                <a:ea typeface="Calibri"/>
                <a:cs typeface="Courier New" pitchFamily="49" charset="0"/>
              </a:rPr>
              <a:t> app )</a:t>
            </a:r>
          </a:p>
          <a:p>
            <a:pPr>
              <a:spcAft>
                <a:spcPts val="0"/>
              </a:spcAft>
            </a:pPr>
            <a:r>
              <a:rPr lang="en-GB" sz="1400" smtClean="0">
                <a:latin typeface="Courier New" pitchFamily="49" charset="0"/>
                <a:ea typeface="Calibri"/>
                <a:cs typeface="Courier New" pitchFamily="49" charset="0"/>
              </a:rPr>
              <a:t>{</a:t>
            </a:r>
          </a:p>
          <a:p>
            <a:pPr>
              <a:spcAft>
                <a:spcPts val="0"/>
              </a:spcAft>
            </a:pPr>
            <a:r>
              <a:rPr lang="en-GB" sz="1400" smtClean="0">
                <a:latin typeface="Courier New" pitchFamily="49" charset="0"/>
                <a:ea typeface="Calibri"/>
                <a:cs typeface="Courier New" pitchFamily="49" charset="0"/>
              </a:rPr>
              <a:t>  </a:t>
            </a:r>
            <a:r>
              <a:rPr lang="en-GB" sz="1400" smtClean="0">
                <a:solidFill>
                  <a:srgbClr val="008080"/>
                </a:solidFill>
                <a:latin typeface="Courier New" pitchFamily="49" charset="0"/>
                <a:ea typeface="Calibri"/>
                <a:cs typeface="Courier New" pitchFamily="49" charset="0"/>
              </a:rPr>
              <a:t>ElementSet</a:t>
            </a:r>
            <a:r>
              <a:rPr lang="en-GB" sz="1400" smtClean="0">
                <a:latin typeface="Courier New" pitchFamily="49" charset="0"/>
                <a:ea typeface="Calibri"/>
                <a:cs typeface="Courier New" pitchFamily="49" charset="0"/>
              </a:rPr>
              <a:t> elems = app.Create.NewElementSet();</a:t>
            </a:r>
          </a:p>
          <a:p>
            <a:pPr>
              <a:spcAft>
                <a:spcPts val="0"/>
              </a:spcAft>
            </a:pPr>
            <a:r>
              <a:rPr lang="en-GB" sz="1400" smtClean="0">
                <a:latin typeface="Courier New" pitchFamily="49" charset="0"/>
                <a:ea typeface="Calibri"/>
                <a:cs typeface="Courier New" pitchFamily="49" charset="0"/>
              </a:rPr>
              <a:t>  Geo.</a:t>
            </a:r>
            <a:r>
              <a:rPr lang="en-GB" sz="1400" smtClean="0">
                <a:solidFill>
                  <a:srgbClr val="008080"/>
                </a:solidFill>
                <a:latin typeface="Courier New" pitchFamily="49" charset="0"/>
                <a:ea typeface="Calibri"/>
                <a:cs typeface="Courier New" pitchFamily="49" charset="0"/>
              </a:rPr>
              <a:t>Options</a:t>
            </a:r>
            <a:r>
              <a:rPr lang="en-GB" sz="1400" smtClean="0">
                <a:latin typeface="Courier New" pitchFamily="49" charset="0"/>
                <a:ea typeface="Calibri"/>
                <a:cs typeface="Courier New" pitchFamily="49" charset="0"/>
              </a:rPr>
              <a:t> opt = app.Create.NewGeometryOptions(); </a:t>
            </a:r>
            <a:r>
              <a:rPr lang="en-GB" sz="1400" smtClean="0">
                <a:solidFill>
                  <a:srgbClr val="008000"/>
                </a:solidFill>
                <a:latin typeface="Courier New" pitchFamily="49" charset="0"/>
                <a:ea typeface="Calibri"/>
                <a:cs typeface="Courier New" pitchFamily="49" charset="0"/>
              </a:rPr>
              <a:t>// this is ok</a:t>
            </a:r>
            <a:endParaRPr lang="en-GB" sz="1400" smtClean="0">
              <a:latin typeface="Courier New" pitchFamily="49" charset="0"/>
              <a:ea typeface="Calibri"/>
              <a:cs typeface="Courier New" pitchFamily="49" charset="0"/>
            </a:endParaRPr>
          </a:p>
          <a:p>
            <a:pPr>
              <a:spcAft>
                <a:spcPts val="0"/>
              </a:spcAft>
            </a:pPr>
            <a:r>
              <a:rPr lang="en-GB" sz="1400" smtClean="0">
                <a:latin typeface="Courier New" pitchFamily="49" charset="0"/>
                <a:ea typeface="Calibri"/>
                <a:cs typeface="Courier New" pitchFamily="49" charset="0"/>
              </a:rPr>
              <a:t>  </a:t>
            </a:r>
            <a:r>
              <a:rPr lang="en-GB" sz="1400" smtClean="0">
                <a:solidFill>
                  <a:srgbClr val="008080"/>
                </a:solidFill>
                <a:latin typeface="Courier New" pitchFamily="49" charset="0"/>
                <a:ea typeface="Calibri"/>
                <a:cs typeface="Courier New" pitchFamily="49" charset="0"/>
              </a:rPr>
              <a:t>ElementIterator</a:t>
            </a:r>
            <a:r>
              <a:rPr lang="en-GB" sz="1400" smtClean="0">
                <a:latin typeface="Courier New" pitchFamily="49" charset="0"/>
                <a:ea typeface="Calibri"/>
                <a:cs typeface="Courier New" pitchFamily="49" charset="0"/>
              </a:rPr>
              <a:t> iter = app.ActiveDocument.Elements;</a:t>
            </a:r>
          </a:p>
          <a:p>
            <a:pPr>
              <a:spcAft>
                <a:spcPts val="0"/>
              </a:spcAft>
            </a:pP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while</a:t>
            </a:r>
            <a:r>
              <a:rPr lang="en-GB" sz="1400" smtClean="0">
                <a:latin typeface="Courier New" pitchFamily="49" charset="0"/>
                <a:ea typeface="Calibri"/>
                <a:cs typeface="Courier New" pitchFamily="49" charset="0"/>
              </a:rPr>
              <a:t>( iter.MoveNext()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Autodesk.Revit.</a:t>
            </a:r>
            <a:r>
              <a:rPr lang="en-GB" sz="1400" smtClean="0">
                <a:solidFill>
                  <a:srgbClr val="008080"/>
                </a:solidFill>
                <a:latin typeface="Courier New" pitchFamily="49" charset="0"/>
                <a:ea typeface="Calibri"/>
                <a:cs typeface="Courier New" pitchFamily="49" charset="0"/>
              </a:rPr>
              <a:t>Element</a:t>
            </a:r>
            <a:r>
              <a:rPr lang="en-GB" sz="1400" smtClean="0">
                <a:latin typeface="Courier New" pitchFamily="49" charset="0"/>
                <a:ea typeface="Calibri"/>
                <a:cs typeface="Courier New" pitchFamily="49" charset="0"/>
              </a:rPr>
              <a:t> elem = iter.Current </a:t>
            </a:r>
            <a:r>
              <a:rPr lang="en-GB" sz="1400" smtClean="0">
                <a:solidFill>
                  <a:srgbClr val="0000FF"/>
                </a:solidFill>
                <a:latin typeface="Courier New" pitchFamily="49" charset="0"/>
                <a:ea typeface="Calibri"/>
                <a:cs typeface="Courier New" pitchFamily="49" charset="0"/>
              </a:rPr>
              <a:t>as</a:t>
            </a:r>
            <a:r>
              <a:rPr lang="en-GB" sz="1400" smtClean="0">
                <a:latin typeface="Courier New" pitchFamily="49" charset="0"/>
                <a:ea typeface="Calibri"/>
                <a:cs typeface="Courier New" pitchFamily="49" charset="0"/>
              </a:rPr>
              <a:t> Autodesk.Revit.</a:t>
            </a:r>
            <a:r>
              <a:rPr lang="en-GB" sz="1400" smtClean="0">
                <a:solidFill>
                  <a:srgbClr val="008080"/>
                </a:solidFill>
                <a:latin typeface="Courier New" pitchFamily="49" charset="0"/>
                <a:ea typeface="Calibri"/>
                <a:cs typeface="Courier New" pitchFamily="49" charset="0"/>
              </a:rPr>
              <a:t>Element</a:t>
            </a:r>
            <a:r>
              <a:rPr lang="en-GB" sz="1400" smtClean="0">
                <a:latin typeface="Courier New" pitchFamily="49" charset="0"/>
                <a:ea typeface="Calibri"/>
                <a:cs typeface="Courier New" pitchFamily="49" charset="0"/>
              </a:rPr>
              <a:t>;</a:t>
            </a:r>
          </a:p>
          <a:p>
            <a:pPr>
              <a:spcAft>
                <a:spcPts val="0"/>
              </a:spcAft>
            </a:pP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if</a:t>
            </a:r>
            <a:r>
              <a:rPr lang="en-GB" sz="1400" smtClean="0">
                <a:latin typeface="Courier New" pitchFamily="49" charset="0"/>
                <a:ea typeface="Calibri"/>
                <a:cs typeface="Courier New" pitchFamily="49" charset="0"/>
              </a:rPr>
              <a:t>( !( elem </a:t>
            </a:r>
            <a:r>
              <a:rPr lang="en-GB" sz="1400" smtClean="0">
                <a:solidFill>
                  <a:srgbClr val="0000FF"/>
                </a:solidFill>
                <a:latin typeface="Courier New" pitchFamily="49" charset="0"/>
                <a:ea typeface="Calibri"/>
                <a:cs typeface="Courier New" pitchFamily="49" charset="0"/>
              </a:rPr>
              <a:t>is</a:t>
            </a:r>
            <a:r>
              <a:rPr lang="en-GB" sz="1400" smtClean="0">
                <a:latin typeface="Courier New" pitchFamily="49" charset="0"/>
                <a:ea typeface="Calibri"/>
                <a:cs typeface="Courier New" pitchFamily="49" charset="0"/>
              </a:rPr>
              <a:t> </a:t>
            </a:r>
            <a:r>
              <a:rPr lang="en-GB" sz="1400" smtClean="0">
                <a:solidFill>
                  <a:srgbClr val="008080"/>
                </a:solidFill>
                <a:latin typeface="Courier New" pitchFamily="49" charset="0"/>
                <a:ea typeface="Calibri"/>
                <a:cs typeface="Courier New" pitchFamily="49" charset="0"/>
              </a:rPr>
              <a:t>Symbol</a:t>
            </a:r>
            <a:r>
              <a:rPr lang="en-GB" sz="1400" smtClean="0">
                <a:latin typeface="Courier New" pitchFamily="49" charset="0"/>
                <a:ea typeface="Calibri"/>
                <a:cs typeface="Courier New" pitchFamily="49" charset="0"/>
              </a:rPr>
              <a:t> || elem </a:t>
            </a:r>
            <a:r>
              <a:rPr lang="en-GB" sz="1400" smtClean="0">
                <a:solidFill>
                  <a:srgbClr val="0000FF"/>
                </a:solidFill>
                <a:latin typeface="Courier New" pitchFamily="49" charset="0"/>
                <a:ea typeface="Calibri"/>
                <a:cs typeface="Courier New" pitchFamily="49" charset="0"/>
              </a:rPr>
              <a:t>is</a:t>
            </a:r>
            <a:r>
              <a:rPr lang="en-GB" sz="1400" smtClean="0">
                <a:latin typeface="Courier New" pitchFamily="49" charset="0"/>
                <a:ea typeface="Calibri"/>
                <a:cs typeface="Courier New" pitchFamily="49" charset="0"/>
              </a:rPr>
              <a:t> </a:t>
            </a:r>
            <a:r>
              <a:rPr lang="en-GB" sz="1400" smtClean="0">
                <a:solidFill>
                  <a:srgbClr val="008080"/>
                </a:solidFill>
                <a:latin typeface="Courier New" pitchFamily="49" charset="0"/>
                <a:ea typeface="Calibri"/>
                <a:cs typeface="Courier New" pitchFamily="49" charset="0"/>
              </a:rPr>
              <a:t>FamilyBase</a:t>
            </a:r>
            <a:r>
              <a:rPr lang="en-GB" sz="1400" smtClean="0">
                <a:latin typeface="Courier New" pitchFamily="49" charset="0"/>
                <a:ea typeface="Calibri"/>
                <a:cs typeface="Courier New" pitchFamily="49" charset="0"/>
              </a:rPr>
              <a:t> )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if</a:t>
            </a: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null</a:t>
            </a:r>
            <a:r>
              <a:rPr lang="en-GB" sz="1400" smtClean="0">
                <a:latin typeface="Courier New" pitchFamily="49" charset="0"/>
                <a:ea typeface="Calibri"/>
                <a:cs typeface="Courier New" pitchFamily="49" charset="0"/>
              </a:rPr>
              <a:t> != elem.Category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if</a:t>
            </a: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null</a:t>
            </a:r>
            <a:r>
              <a:rPr lang="en-GB" sz="1400" smtClean="0">
                <a:latin typeface="Courier New" pitchFamily="49" charset="0"/>
                <a:ea typeface="Calibri"/>
                <a:cs typeface="Courier New" pitchFamily="49" charset="0"/>
              </a:rPr>
              <a:t> != elem.get_Geometry( opt )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elems.Insert( elem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t>
            </a:r>
          </a:p>
          <a:p>
            <a:pPr>
              <a:spcAft>
                <a:spcPts val="0"/>
              </a:spcAft>
            </a:pPr>
            <a:r>
              <a:rPr lang="en-GB" sz="1400" smtClean="0">
                <a:latin typeface="Courier New" pitchFamily="49" charset="0"/>
                <a:ea typeface="Calibri"/>
                <a:cs typeface="Courier New" pitchFamily="49" charset="0"/>
              </a:rPr>
              <a:t>  </a:t>
            </a:r>
            <a:r>
              <a:rPr lang="en-GB" sz="1400" smtClean="0">
                <a:solidFill>
                  <a:srgbClr val="0000FF"/>
                </a:solidFill>
                <a:latin typeface="Courier New" pitchFamily="49" charset="0"/>
                <a:ea typeface="Calibri"/>
                <a:cs typeface="Courier New" pitchFamily="49" charset="0"/>
              </a:rPr>
              <a:t>return</a:t>
            </a:r>
            <a:r>
              <a:rPr lang="en-GB" sz="1400" smtClean="0">
                <a:latin typeface="Courier New" pitchFamily="49" charset="0"/>
                <a:ea typeface="Calibri"/>
                <a:cs typeface="Courier New" pitchFamily="49" charset="0"/>
              </a:rPr>
              <a:t> elems;</a:t>
            </a:r>
          </a:p>
          <a:p>
            <a:pPr>
              <a:spcAft>
                <a:spcPts val="0"/>
              </a:spcAft>
            </a:pPr>
            <a:r>
              <a:rPr lang="en-GB" sz="1400" smtClean="0">
                <a:latin typeface="Courier New" pitchFamily="49" charset="0"/>
                <a:ea typeface="Calibri"/>
                <a:cs typeface="Courier New" pitchFamily="49" charset="0"/>
              </a:rPr>
              <a:t>}</a:t>
            </a:r>
          </a:p>
        </p:txBody>
      </p:sp>
      <p:sp>
        <p:nvSpPr>
          <p:cNvPr id="4403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pic>
        <p:nvPicPr>
          <p:cNvPr id="44037" name="Picture 5" descr="lab2-2-1"/>
          <p:cNvPicPr>
            <a:picLocks noChangeAspect="1" noChangeArrowheads="1"/>
          </p:cNvPicPr>
          <p:nvPr/>
        </p:nvPicPr>
        <p:blipFill>
          <a:blip r:embed="rId3"/>
          <a:srcRect/>
          <a:stretch>
            <a:fillRect/>
          </a:stretch>
        </p:blipFill>
        <p:spPr bwMode="auto">
          <a:xfrm>
            <a:off x="2430444" y="7126409"/>
            <a:ext cx="6191250" cy="1190625"/>
          </a:xfrm>
          <a:prstGeom prst="rect">
            <a:avLst/>
          </a:prstGeom>
          <a:noFill/>
          <a:ln w="9525">
            <a:noFill/>
            <a:miter lim="800000"/>
            <a:headEnd/>
            <a:tailEnd/>
          </a:ln>
        </p:spPr>
      </p:pic>
      <p:pic>
        <p:nvPicPr>
          <p:cNvPr id="44038" name="Picture 6" descr="lab2-2-2"/>
          <p:cNvPicPr>
            <a:picLocks noChangeAspect="1" noChangeArrowheads="1"/>
          </p:cNvPicPr>
          <p:nvPr/>
        </p:nvPicPr>
        <p:blipFill>
          <a:blip r:embed="rId4"/>
          <a:srcRect/>
          <a:stretch>
            <a:fillRect/>
          </a:stretch>
        </p:blipFill>
        <p:spPr bwMode="auto">
          <a:xfrm>
            <a:off x="9127470" y="4733838"/>
            <a:ext cx="2910840" cy="21183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mtClean="0"/>
              <a:t>Revit 2009 Element Filtering</a:t>
            </a:r>
            <a:endParaRPr lang="en-US" altLang="zh-CN" smtClean="0">
              <a:ea typeface="SimSun" pitchFamily="2" charset="-122"/>
            </a:endParaRPr>
          </a:p>
        </p:txBody>
      </p:sp>
      <p:sp>
        <p:nvSpPr>
          <p:cNvPr id="142339" name="Rectangle 3"/>
          <p:cNvSpPr>
            <a:spLocks noGrp="1" noChangeArrowheads="1"/>
          </p:cNvSpPr>
          <p:nvPr>
            <p:ph type="body" idx="1"/>
          </p:nvPr>
        </p:nvSpPr>
        <p:spPr>
          <a:xfrm>
            <a:off x="406308" y="1727740"/>
            <a:ext cx="12549454" cy="3368201"/>
          </a:xfrm>
        </p:spPr>
        <p:txBody>
          <a:bodyPr/>
          <a:lstStyle/>
          <a:p>
            <a:pPr marL="505770" lvl="1" indent="-386102">
              <a:lnSpc>
                <a:spcPct val="80000"/>
              </a:lnSpc>
            </a:pPr>
            <a:r>
              <a:rPr lang="en-US" altLang="zh-CN" smtClean="0">
                <a:ea typeface="ＭＳ Ｐゴシック" pitchFamily="34" charset="-128"/>
              </a:rPr>
              <a:t>Retrieve elements from database using atomic filters</a:t>
            </a:r>
          </a:p>
          <a:p>
            <a:pPr marL="1022830" lvl="2" indent="-338685">
              <a:lnSpc>
                <a:spcPct val="80000"/>
              </a:lnSpc>
            </a:pPr>
            <a:r>
              <a:rPr lang="en-US" altLang="zh-CN" sz="2300" smtClean="0">
                <a:ea typeface="ＭＳ Ｐゴシック" pitchFamily="34" charset="-128"/>
              </a:rPr>
              <a:t>category name, built-in category, family name, symbol name, type, structural classification, parameter value eq, gt, ge, lt, le, ne</a:t>
            </a:r>
          </a:p>
          <a:p>
            <a:pPr marL="505770" lvl="1" indent="-386102">
              <a:lnSpc>
                <a:spcPct val="80000"/>
              </a:lnSpc>
            </a:pPr>
            <a:r>
              <a:rPr lang="en-US" altLang="zh-CN" smtClean="0">
                <a:ea typeface="ＭＳ Ｐゴシック" pitchFamily="34" charset="-128"/>
              </a:rPr>
              <a:t>Boolean combinations of atomic filters</a:t>
            </a:r>
          </a:p>
          <a:p>
            <a:pPr marL="1022830" lvl="2" indent="-338685">
              <a:lnSpc>
                <a:spcPct val="80000"/>
              </a:lnSpc>
            </a:pPr>
            <a:r>
              <a:rPr lang="de-DE" altLang="zh-CN" sz="2300" smtClean="0">
                <a:ea typeface="ＭＳ Ｐゴシック" pitchFamily="34" charset="-128"/>
              </a:rPr>
              <a:t>and, or, not</a:t>
            </a:r>
          </a:p>
          <a:p>
            <a:pPr marL="505770" lvl="1" indent="-386102">
              <a:lnSpc>
                <a:spcPct val="80000"/>
              </a:lnSpc>
            </a:pPr>
            <a:r>
              <a:rPr lang="en-US" altLang="zh-CN" smtClean="0">
                <a:ea typeface="ＭＳ Ｐゴシック" pitchFamily="34" charset="-128"/>
              </a:rPr>
              <a:t>SDK sample ElementsFilter</a:t>
            </a:r>
          </a:p>
          <a:p>
            <a:pPr marL="905770" lvl="2" indent="-386102">
              <a:lnSpc>
                <a:spcPct val="80000"/>
              </a:lnSpc>
            </a:pPr>
            <a:r>
              <a:rPr lang="en-US" altLang="zh-CN" smtClean="0">
                <a:ea typeface="ＭＳ Ｐゴシック" pitchFamily="34" charset="-128"/>
              </a:rPr>
              <a:t>demonstrates how to use </a:t>
            </a:r>
          </a:p>
          <a:p>
            <a:pPr marL="905770" lvl="2" indent="-386102">
              <a:lnSpc>
                <a:spcPct val="80000"/>
              </a:lnSpc>
            </a:pPr>
            <a:r>
              <a:rPr lang="en-US" altLang="zh-CN" smtClean="0">
                <a:ea typeface="ＭＳ Ｐゴシック" pitchFamily="34" charset="-128"/>
              </a:rPr>
              <a:t>provides testing framework</a:t>
            </a:r>
          </a:p>
        </p:txBody>
      </p:sp>
      <p:pic>
        <p:nvPicPr>
          <p:cNvPr id="6" name="Picture 5" descr="ElementsFilter01.png"/>
          <p:cNvPicPr>
            <a:picLocks noChangeAspect="1"/>
          </p:cNvPicPr>
          <p:nvPr/>
        </p:nvPicPr>
        <p:blipFill>
          <a:blip r:embed="rId3"/>
          <a:stretch>
            <a:fillRect/>
          </a:stretch>
        </p:blipFill>
        <p:spPr>
          <a:xfrm>
            <a:off x="5306832" y="3384218"/>
            <a:ext cx="6772275" cy="4552950"/>
          </a:xfrm>
          <a:prstGeom prst="rect">
            <a:avLst/>
          </a:prstGeom>
        </p:spPr>
      </p:pic>
      <p:pic>
        <p:nvPicPr>
          <p:cNvPr id="7" name="Picture 6" descr="ElementsFilter02.png"/>
          <p:cNvPicPr>
            <a:picLocks noChangeAspect="1"/>
          </p:cNvPicPr>
          <p:nvPr/>
        </p:nvPicPr>
        <p:blipFill>
          <a:blip r:embed="rId4"/>
          <a:stretch>
            <a:fillRect/>
          </a:stretch>
        </p:blipFill>
        <p:spPr>
          <a:xfrm>
            <a:off x="1623059" y="7620278"/>
            <a:ext cx="6124575" cy="1495425"/>
          </a:xfrm>
          <a:prstGeom prst="rect">
            <a:avLst/>
          </a:prstGeom>
        </p:spPr>
      </p:pic>
      <p:sp>
        <p:nvSpPr>
          <p:cNvPr id="9"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3758" y="409905"/>
            <a:ext cx="11843345" cy="835801"/>
          </a:xfrm>
        </p:spPr>
        <p:txBody>
          <a:bodyPr/>
          <a:lstStyle/>
          <a:p>
            <a:pPr eaLnBrk="1" hangingPunct="1"/>
            <a:r>
              <a:rPr lang="en-GB" dirty="0" smtClean="0"/>
              <a:t>Acronyms</a:t>
            </a:r>
          </a:p>
        </p:txBody>
      </p:sp>
      <p:sp>
        <p:nvSpPr>
          <p:cNvPr id="11267" name="Rectangle 3"/>
          <p:cNvSpPr>
            <a:spLocks noGrp="1" noChangeArrowheads="1"/>
          </p:cNvSpPr>
          <p:nvPr>
            <p:ph idx="1"/>
          </p:nvPr>
        </p:nvSpPr>
        <p:spPr>
          <a:xfrm>
            <a:off x="467011" y="1612348"/>
            <a:ext cx="12088924" cy="6842540"/>
          </a:xfrm>
        </p:spPr>
        <p:txBody>
          <a:bodyPr/>
          <a:lstStyle/>
          <a:p>
            <a:pPr marL="901589" lvl="1" indent="-444446">
              <a:tabLst>
                <a:tab pos="2801711" algn="l"/>
              </a:tabLst>
            </a:pPr>
            <a:r>
              <a:rPr lang="en-GB" sz="3600" dirty="0" smtClean="0"/>
              <a:t>ADN	Autodesk Developer Network</a:t>
            </a:r>
          </a:p>
          <a:p>
            <a:pPr marL="901589" lvl="1" indent="-444446">
              <a:tabLst>
                <a:tab pos="2801711" algn="l"/>
              </a:tabLst>
            </a:pPr>
            <a:r>
              <a:rPr lang="en-GB" sz="3600" dirty="0" smtClean="0"/>
              <a:t>AEC	Architecture, Engineering, Construction</a:t>
            </a:r>
          </a:p>
          <a:p>
            <a:pPr marL="901589" lvl="1" indent="-444446">
              <a:tabLst>
                <a:tab pos="2801711" algn="l"/>
              </a:tabLst>
            </a:pPr>
            <a:r>
              <a:rPr lang="en-GB" sz="3600" dirty="0" smtClean="0"/>
              <a:t>API	Application Programming Interface</a:t>
            </a:r>
          </a:p>
          <a:p>
            <a:pPr marL="901589" lvl="1" indent="-444446">
              <a:tabLst>
                <a:tab pos="2801711" algn="l"/>
              </a:tabLst>
            </a:pPr>
            <a:r>
              <a:rPr lang="en-GB" sz="3600" dirty="0" smtClean="0"/>
              <a:t>BIM	Building Information Model</a:t>
            </a:r>
          </a:p>
          <a:p>
            <a:pPr marL="901589" lvl="1" indent="-444446">
              <a:tabLst>
                <a:tab pos="2801711" algn="l"/>
              </a:tabLst>
            </a:pPr>
            <a:r>
              <a:rPr lang="en-GB" sz="3600" dirty="0" smtClean="0"/>
              <a:t>MEP	Mechanical, Electrical, Plumbing</a:t>
            </a:r>
          </a:p>
          <a:p>
            <a:pPr marL="901589" lvl="1" indent="-444446">
              <a:tabLst>
                <a:tab pos="2801711" algn="l"/>
              </a:tabLst>
            </a:pPr>
            <a:r>
              <a:rPr lang="en-GB" sz="3600" dirty="0" smtClean="0"/>
              <a:t>RAC	Revit Architecture</a:t>
            </a:r>
          </a:p>
          <a:p>
            <a:pPr marL="901589" lvl="1" indent="-444446">
              <a:tabLst>
                <a:tab pos="2801711" algn="l"/>
              </a:tabLst>
            </a:pPr>
            <a:r>
              <a:rPr lang="en-US" sz="3600" dirty="0" smtClean="0"/>
              <a:t>RME	Revit MEP</a:t>
            </a:r>
            <a:endParaRPr lang="en-GB" sz="3600" dirty="0" smtClean="0"/>
          </a:p>
          <a:p>
            <a:pPr marL="901589" lvl="1" indent="-444446">
              <a:tabLst>
                <a:tab pos="2801711" algn="l"/>
              </a:tabLst>
            </a:pPr>
            <a:r>
              <a:rPr lang="en-GB" sz="3600" dirty="0" smtClean="0"/>
              <a:t>RST	Revit Structure</a:t>
            </a:r>
          </a:p>
          <a:p>
            <a:pPr marL="901589" lvl="1" indent="-444446">
              <a:tabLst>
                <a:tab pos="2801711" algn="l"/>
              </a:tabLst>
            </a:pPr>
            <a:r>
              <a:rPr lang="en-GB" sz="3600" dirty="0" smtClean="0"/>
              <a:t>SDK	Software Development Kit</a:t>
            </a:r>
          </a:p>
        </p:txBody>
      </p:sp>
      <p:sp>
        <p:nvSpPr>
          <p:cNvPr id="1126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Element Filtering Quotes</a:t>
            </a:r>
            <a:endParaRPr lang="en-GB"/>
          </a:p>
        </p:txBody>
      </p:sp>
      <p:sp>
        <p:nvSpPr>
          <p:cNvPr id="3" name="Content Placeholder 2"/>
          <p:cNvSpPr>
            <a:spLocks noGrp="1"/>
          </p:cNvSpPr>
          <p:nvPr>
            <p:ph idx="1"/>
          </p:nvPr>
        </p:nvSpPr>
        <p:spPr/>
        <p:txBody>
          <a:bodyPr/>
          <a:lstStyle/>
          <a:p>
            <a:pPr marL="0" indent="0">
              <a:spcBef>
                <a:spcPts val="1200"/>
              </a:spcBef>
            </a:pPr>
            <a:r>
              <a:rPr lang="en-US" sz="2800" smtClean="0"/>
              <a:t>“I've just finished profiling a huge number of combinations using the new element filtering functionality to see how it performs against real projects. WOW!!!  </a:t>
            </a:r>
          </a:p>
          <a:p>
            <a:pPr marL="0" indent="0">
              <a:spcBef>
                <a:spcPts val="1200"/>
              </a:spcBef>
            </a:pPr>
            <a:r>
              <a:rPr lang="en-US" sz="2800" smtClean="0"/>
              <a:t>What a stellar increase in speed achieved with filters. On real projects I'm seeing a ~1000% increase in speeds, i.e. 12 seconds becomes 1.2 seconds. As impressive is the small drop in performance when using logical filters.</a:t>
            </a:r>
            <a:endParaRPr lang="en-GB" sz="2800" smtClean="0"/>
          </a:p>
          <a:p>
            <a:pPr marL="0" indent="0">
              <a:spcBef>
                <a:spcPts val="1200"/>
              </a:spcBef>
            </a:pPr>
            <a:r>
              <a:rPr lang="en-US" sz="2800" smtClean="0"/>
              <a:t>Fantastic work!!!!!</a:t>
            </a:r>
          </a:p>
          <a:p>
            <a:pPr marL="0" indent="0">
              <a:spcBef>
                <a:spcPts val="1200"/>
              </a:spcBef>
            </a:pPr>
            <a:r>
              <a:rPr lang="en-US" sz="2800" smtClean="0"/>
              <a:t>I reworked the logic of a command for a project to remove what are now bottlenecks. Redone the filters . This is a RAC2008 107Mb project that was taking approx 120 sec to process in RAC2008......</a:t>
            </a:r>
            <a:endParaRPr lang="en-GB" sz="2800" smtClean="0"/>
          </a:p>
          <a:p>
            <a:pPr marL="0" indent="0">
              <a:spcBef>
                <a:spcPts val="1200"/>
              </a:spcBef>
            </a:pPr>
            <a:r>
              <a:rPr lang="en-US" sz="2800" smtClean="0"/>
              <a:t>Now, in RAC2009........ 2.1 seconds !!!!!!!!!!</a:t>
            </a:r>
            <a:endParaRPr lang="en-GB" sz="2800" smtClean="0"/>
          </a:p>
          <a:p>
            <a:pPr marL="0" indent="0">
              <a:spcBef>
                <a:spcPts val="1200"/>
              </a:spcBef>
            </a:pPr>
            <a:r>
              <a:rPr lang="en-US" sz="2800" smtClean="0"/>
              <a:t>...  That's a 5700% improvement. And the RAc2008 command was pretty damn good for a RAc2008 command. Oh my god!!!!!!!! Absolutely incredible stuff from the API team.” </a:t>
            </a:r>
            <a:endParaRPr lang="en-GB" sz="2800"/>
          </a:p>
        </p:txBody>
      </p:sp>
      <p:sp>
        <p:nvSpPr>
          <p:cNvPr id="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Element Filtering Comparison</a:t>
            </a:r>
            <a:endParaRPr lang="en-GB"/>
          </a:p>
        </p:txBody>
      </p:sp>
      <p:sp>
        <p:nvSpPr>
          <p:cNvPr id="3" name="Content Placeholder 2"/>
          <p:cNvSpPr>
            <a:spLocks noGrp="1"/>
          </p:cNvSpPr>
          <p:nvPr>
            <p:ph idx="1"/>
          </p:nvPr>
        </p:nvSpPr>
        <p:spPr>
          <a:xfrm>
            <a:off x="443369" y="1531179"/>
            <a:ext cx="9663799" cy="6930069"/>
          </a:xfrm>
        </p:spPr>
        <p:txBody>
          <a:bodyPr/>
          <a:lstStyle/>
          <a:p>
            <a:pPr marL="0" indent="0">
              <a:spcBef>
                <a:spcPts val="0"/>
              </a:spcBef>
              <a:spcAft>
                <a:spcPts val="1200"/>
              </a:spcAft>
            </a:pPr>
            <a:r>
              <a:rPr lang="de-DE" sz="3200" smtClean="0">
                <a:cs typeface="Courier New" pitchFamily="49" charset="0"/>
              </a:rPr>
              <a:t>2008</a:t>
            </a:r>
            <a:endParaRPr lang="en-GB" sz="3200" smtClean="0">
              <a:cs typeface="Courier New" pitchFamily="49" charset="0"/>
            </a:endParaRPr>
          </a:p>
          <a:p>
            <a:pPr>
              <a:spcBef>
                <a:spcPts val="0"/>
              </a:spcBef>
              <a:spcAft>
                <a:spcPts val="0"/>
              </a:spcAft>
            </a:pPr>
            <a:r>
              <a:rPr lang="en-GB" sz="1600" smtClean="0">
                <a:solidFill>
                  <a:srgbClr val="0000FF"/>
                </a:solidFill>
                <a:latin typeface="Courier New"/>
                <a:ea typeface="Calibri"/>
                <a:cs typeface="Times New Roman"/>
              </a:rPr>
              <a:t>public</a:t>
            </a:r>
            <a:r>
              <a:rPr lang="en-GB" sz="1600" smtClean="0">
                <a:latin typeface="Courier New"/>
                <a:ea typeface="Calibri"/>
                <a:cs typeface="Times New Roman"/>
              </a:rPr>
              <a:t> </a:t>
            </a:r>
            <a:r>
              <a:rPr lang="en-GB" sz="1600" smtClean="0">
                <a:solidFill>
                  <a:srgbClr val="0000FF"/>
                </a:solidFill>
                <a:latin typeface="Courier New"/>
                <a:ea typeface="Calibri"/>
                <a:cs typeface="Times New Roman"/>
              </a:rPr>
              <a:t>static</a:t>
            </a:r>
            <a:r>
              <a:rPr lang="en-GB" sz="1600" smtClean="0">
                <a:latin typeface="Courier New"/>
                <a:ea typeface="Calibri"/>
                <a:cs typeface="Times New Roman"/>
              </a:rPr>
              <a:t> </a:t>
            </a:r>
            <a:r>
              <a:rPr lang="en-GB" sz="1600" smtClean="0">
                <a:solidFill>
                  <a:srgbClr val="008080"/>
                </a:solidFill>
                <a:latin typeface="Courier New"/>
                <a:ea typeface="Calibri"/>
                <a:cs typeface="Times New Roman"/>
              </a:rPr>
              <a:t>ElementSet</a:t>
            </a:r>
            <a:r>
              <a:rPr lang="en-GB" sz="1600" smtClean="0">
                <a:latin typeface="Courier New"/>
                <a:ea typeface="Calibri"/>
                <a:cs typeface="Times New Roman"/>
              </a:rPr>
              <a:t> GetAllWalls_2008( </a:t>
            </a:r>
            <a:r>
              <a:rPr lang="en-GB" sz="1600" smtClean="0">
                <a:solidFill>
                  <a:srgbClr val="008080"/>
                </a:solidFill>
                <a:latin typeface="Courier New"/>
                <a:ea typeface="Calibri"/>
                <a:cs typeface="Times New Roman"/>
              </a:rPr>
              <a:t>Application</a:t>
            </a:r>
            <a:r>
              <a:rPr lang="en-GB" sz="1600" smtClean="0">
                <a:latin typeface="Courier New"/>
                <a:ea typeface="Calibri"/>
                <a:cs typeface="Times New Roman"/>
              </a:rPr>
              <a:t> app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r>
              <a:rPr lang="en-GB" sz="1600" smtClean="0">
                <a:solidFill>
                  <a:srgbClr val="008080"/>
                </a:solidFill>
                <a:latin typeface="Courier New"/>
                <a:ea typeface="Calibri"/>
                <a:cs typeface="Times New Roman"/>
              </a:rPr>
              <a:t>ElementSet</a:t>
            </a:r>
            <a:r>
              <a:rPr lang="en-GB" sz="1600" smtClean="0">
                <a:latin typeface="Courier New"/>
                <a:ea typeface="Calibri"/>
                <a:cs typeface="Times New Roman"/>
              </a:rPr>
              <a:t> elems = app.Create.NewElementSet();</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r>
              <a:rPr lang="en-GB" sz="1600" smtClean="0">
                <a:solidFill>
                  <a:srgbClr val="008080"/>
                </a:solidFill>
                <a:latin typeface="Courier New"/>
                <a:ea typeface="Calibri"/>
                <a:cs typeface="Times New Roman"/>
              </a:rPr>
              <a:t>ElementIterator</a:t>
            </a:r>
            <a:r>
              <a:rPr lang="en-GB" sz="1600" smtClean="0">
                <a:latin typeface="Courier New"/>
                <a:ea typeface="Calibri"/>
                <a:cs typeface="Times New Roman"/>
              </a:rPr>
              <a:t> iter = app.ActiveDocument.Elements;</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r>
              <a:rPr lang="en-GB" sz="1600" smtClean="0">
                <a:solidFill>
                  <a:srgbClr val="0000FF"/>
                </a:solidFill>
                <a:latin typeface="Courier New"/>
                <a:ea typeface="Calibri"/>
                <a:cs typeface="Times New Roman"/>
              </a:rPr>
              <a:t>while</a:t>
            </a:r>
            <a:r>
              <a:rPr lang="en-GB" sz="1600" smtClean="0">
                <a:latin typeface="Courier New"/>
                <a:ea typeface="Calibri"/>
                <a:cs typeface="Times New Roman"/>
              </a:rPr>
              <a:t>( iter.MoveNext()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r>
              <a:rPr lang="en-GB" sz="1600" smtClean="0">
                <a:solidFill>
                  <a:srgbClr val="008080"/>
                </a:solidFill>
                <a:latin typeface="Courier New"/>
                <a:ea typeface="Calibri"/>
                <a:cs typeface="Times New Roman"/>
              </a:rPr>
              <a:t>Element</a:t>
            </a:r>
            <a:r>
              <a:rPr lang="en-GB" sz="1600" smtClean="0">
                <a:latin typeface="Courier New"/>
                <a:ea typeface="Calibri"/>
                <a:cs typeface="Times New Roman"/>
              </a:rPr>
              <a:t> elem = iter.Current </a:t>
            </a:r>
            <a:r>
              <a:rPr lang="en-GB" sz="1600" smtClean="0">
                <a:solidFill>
                  <a:srgbClr val="0000FF"/>
                </a:solidFill>
                <a:latin typeface="Courier New"/>
                <a:ea typeface="Calibri"/>
                <a:cs typeface="Times New Roman"/>
              </a:rPr>
              <a:t>as</a:t>
            </a:r>
            <a:r>
              <a:rPr lang="en-GB" sz="1600" smtClean="0">
                <a:latin typeface="Courier New"/>
                <a:ea typeface="Calibri"/>
                <a:cs typeface="Times New Roman"/>
              </a:rPr>
              <a:t> </a:t>
            </a:r>
            <a:r>
              <a:rPr lang="en-GB" sz="1600" smtClean="0">
                <a:solidFill>
                  <a:srgbClr val="008080"/>
                </a:solidFill>
                <a:latin typeface="Courier New"/>
                <a:ea typeface="Calibri"/>
                <a:cs typeface="Times New Roman"/>
              </a:rPr>
              <a:t>Element</a:t>
            </a:r>
            <a:r>
              <a:rPr lang="en-GB" sz="1600" smtClean="0">
                <a:latin typeface="Courier New"/>
                <a:ea typeface="Calibri"/>
                <a:cs typeface="Times New Roman"/>
              </a:rPr>
              <a:t>;</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r>
              <a:rPr lang="en-GB" sz="1600" smtClean="0">
                <a:solidFill>
                  <a:srgbClr val="0000FF"/>
                </a:solidFill>
                <a:latin typeface="Courier New"/>
                <a:ea typeface="Calibri"/>
                <a:cs typeface="Times New Roman"/>
              </a:rPr>
              <a:t>if</a:t>
            </a:r>
            <a:r>
              <a:rPr lang="en-GB" sz="1600" smtClean="0">
                <a:latin typeface="Courier New"/>
                <a:ea typeface="Calibri"/>
                <a:cs typeface="Times New Roman"/>
              </a:rPr>
              <a:t>( elem </a:t>
            </a:r>
            <a:r>
              <a:rPr lang="en-GB" sz="1600" smtClean="0">
                <a:solidFill>
                  <a:srgbClr val="0000FF"/>
                </a:solidFill>
                <a:latin typeface="Courier New"/>
                <a:ea typeface="Calibri"/>
                <a:cs typeface="Times New Roman"/>
              </a:rPr>
              <a:t>is</a:t>
            </a:r>
            <a:r>
              <a:rPr lang="en-GB" sz="1600" smtClean="0">
                <a:latin typeface="Courier New"/>
                <a:ea typeface="Calibri"/>
                <a:cs typeface="Times New Roman"/>
              </a:rPr>
              <a:t> </a:t>
            </a:r>
            <a:r>
              <a:rPr lang="en-GB" sz="1600" smtClean="0">
                <a:solidFill>
                  <a:srgbClr val="008080"/>
                </a:solidFill>
                <a:latin typeface="Courier New"/>
                <a:ea typeface="Calibri"/>
                <a:cs typeface="Times New Roman"/>
              </a:rPr>
              <a:t>Wall</a:t>
            </a:r>
            <a:r>
              <a:rPr lang="en-GB" sz="1600" smtClean="0">
                <a:latin typeface="Courier New"/>
                <a:ea typeface="Calibri"/>
                <a:cs typeface="Times New Roman"/>
              </a:rPr>
              <a:t>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elems.Insert( elem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  </a:t>
            </a:r>
            <a:r>
              <a:rPr lang="en-GB" sz="1600" smtClean="0">
                <a:solidFill>
                  <a:srgbClr val="0000FF"/>
                </a:solidFill>
                <a:latin typeface="Courier New"/>
                <a:ea typeface="Calibri"/>
                <a:cs typeface="Times New Roman"/>
              </a:rPr>
              <a:t>return</a:t>
            </a:r>
            <a:r>
              <a:rPr lang="en-GB" sz="1600" smtClean="0">
                <a:latin typeface="Courier New"/>
                <a:ea typeface="Calibri"/>
                <a:cs typeface="Times New Roman"/>
              </a:rPr>
              <a:t> elems;</a:t>
            </a:r>
            <a:endParaRPr lang="en-GB" sz="1600" smtClean="0">
              <a:ea typeface="Calibri"/>
              <a:cs typeface="Times New Roman"/>
            </a:endParaRPr>
          </a:p>
          <a:p>
            <a:pPr>
              <a:spcBef>
                <a:spcPts val="0"/>
              </a:spcBef>
              <a:spcAft>
                <a:spcPts val="0"/>
              </a:spcAft>
            </a:pPr>
            <a:r>
              <a:rPr lang="en-GB" sz="1600" smtClean="0">
                <a:latin typeface="Courier New"/>
                <a:ea typeface="Calibri"/>
                <a:cs typeface="Times New Roman"/>
              </a:rPr>
              <a:t>}</a:t>
            </a:r>
            <a:endParaRPr lang="en-GB" sz="1600" smtClean="0">
              <a:ea typeface="Calibri"/>
              <a:cs typeface="Times New Roman"/>
            </a:endParaRPr>
          </a:p>
          <a:p>
            <a:pPr marL="0" indent="0">
              <a:spcBef>
                <a:spcPts val="1200"/>
              </a:spcBef>
              <a:spcAft>
                <a:spcPts val="1200"/>
              </a:spcAft>
            </a:pPr>
            <a:r>
              <a:rPr lang="de-DE" sz="3200" smtClean="0">
                <a:cs typeface="Courier New" pitchFamily="49" charset="0"/>
              </a:rPr>
              <a:t>2009</a:t>
            </a:r>
            <a:endParaRPr lang="en-GB" sz="3200" smtClean="0">
              <a:cs typeface="Courier New" pitchFamily="49" charset="0"/>
            </a:endParaRPr>
          </a:p>
          <a:p>
            <a:pPr>
              <a:spcBef>
                <a:spcPts val="0"/>
              </a:spcBef>
              <a:spcAft>
                <a:spcPts val="0"/>
              </a:spcAft>
            </a:pPr>
            <a:r>
              <a:rPr lang="en-GB" sz="1600" smtClean="0">
                <a:solidFill>
                  <a:srgbClr val="0000FF"/>
                </a:solidFill>
                <a:latin typeface="Courier New" pitchFamily="49" charset="0"/>
                <a:ea typeface="Calibri"/>
                <a:cs typeface="Courier New" pitchFamily="49" charset="0"/>
              </a:rPr>
              <a:t>public</a:t>
            </a: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static</a:t>
            </a: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List</a:t>
            </a:r>
            <a:r>
              <a:rPr lang="en-GB" sz="1600" smtClean="0">
                <a:latin typeface="Courier New" pitchFamily="49" charset="0"/>
                <a:ea typeface="Calibri"/>
                <a:cs typeface="Courier New" pitchFamily="49" charset="0"/>
              </a:rPr>
              <a:t>&lt;</a:t>
            </a:r>
            <a:r>
              <a:rPr lang="en-GB" sz="1600" smtClean="0">
                <a:solidFill>
                  <a:srgbClr val="008080"/>
                </a:solidFill>
                <a:latin typeface="Courier New" pitchFamily="49" charset="0"/>
                <a:ea typeface="Calibri"/>
                <a:cs typeface="Courier New" pitchFamily="49" charset="0"/>
              </a:rPr>
              <a:t>Element</a:t>
            </a:r>
            <a:r>
              <a:rPr lang="en-GB" sz="1600" smtClean="0">
                <a:latin typeface="Courier New" pitchFamily="49" charset="0"/>
                <a:ea typeface="Calibri"/>
                <a:cs typeface="Courier New" pitchFamily="49" charset="0"/>
              </a:rPr>
              <a:t>&gt; GetAllWalls( </a:t>
            </a:r>
            <a:r>
              <a:rPr lang="en-GB" sz="1600" smtClean="0">
                <a:solidFill>
                  <a:srgbClr val="008080"/>
                </a:solidFill>
                <a:latin typeface="Courier New" pitchFamily="49" charset="0"/>
                <a:ea typeface="Calibri"/>
                <a:cs typeface="Courier New" pitchFamily="49" charset="0"/>
              </a:rPr>
              <a:t>Application</a:t>
            </a:r>
            <a:r>
              <a:rPr lang="en-GB" sz="1600" smtClean="0">
                <a:latin typeface="Courier New" pitchFamily="49" charset="0"/>
                <a:ea typeface="Calibri"/>
                <a:cs typeface="Courier New" pitchFamily="49" charset="0"/>
              </a:rPr>
              <a:t> app )</a:t>
            </a:r>
          </a:p>
          <a:p>
            <a:pPr>
              <a:spcBef>
                <a:spcPts val="0"/>
              </a:spcBef>
              <a:spcAft>
                <a:spcPts val="0"/>
              </a:spcAft>
            </a:pPr>
            <a:r>
              <a:rPr lang="en-GB" sz="1600" smtClean="0">
                <a:latin typeface="Courier New" pitchFamily="49" charset="0"/>
                <a:ea typeface="Calibri"/>
                <a:cs typeface="Courier New" pitchFamily="49" charset="0"/>
              </a:rPr>
              <a: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List</a:t>
            </a:r>
            <a:r>
              <a:rPr lang="en-GB" sz="1600" smtClean="0">
                <a:latin typeface="Courier New" pitchFamily="49" charset="0"/>
                <a:ea typeface="Calibri"/>
                <a:cs typeface="Courier New" pitchFamily="49" charset="0"/>
              </a:rPr>
              <a:t>&lt;</a:t>
            </a:r>
            <a:r>
              <a:rPr lang="en-GB" sz="1600" smtClean="0">
                <a:solidFill>
                  <a:srgbClr val="008080"/>
                </a:solidFill>
                <a:latin typeface="Courier New" pitchFamily="49" charset="0"/>
                <a:ea typeface="Calibri"/>
                <a:cs typeface="Courier New" pitchFamily="49" charset="0"/>
              </a:rPr>
              <a:t>Element</a:t>
            </a:r>
            <a:r>
              <a:rPr lang="en-GB" sz="1600" smtClean="0">
                <a:latin typeface="Courier New" pitchFamily="49" charset="0"/>
                <a:ea typeface="Calibri"/>
                <a:cs typeface="Courier New" pitchFamily="49" charset="0"/>
              </a:rPr>
              <a:t>&gt; elements = </a:t>
            </a:r>
            <a:r>
              <a:rPr lang="en-GB" sz="1600" smtClean="0">
                <a:solidFill>
                  <a:srgbClr val="0000FF"/>
                </a:solidFill>
                <a:latin typeface="Courier New" pitchFamily="49" charset="0"/>
                <a:ea typeface="Calibri"/>
                <a:cs typeface="Courier New" pitchFamily="49" charset="0"/>
              </a:rPr>
              <a:t>new</a:t>
            </a: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List</a:t>
            </a:r>
            <a:r>
              <a:rPr lang="en-GB" sz="1600" smtClean="0">
                <a:latin typeface="Courier New" pitchFamily="49" charset="0"/>
                <a:ea typeface="Calibri"/>
                <a:cs typeface="Courier New" pitchFamily="49" charset="0"/>
              </a:rPr>
              <a:t>&lt;</a:t>
            </a:r>
            <a:r>
              <a:rPr lang="en-GB" sz="1600" smtClean="0">
                <a:solidFill>
                  <a:srgbClr val="008080"/>
                </a:solidFill>
                <a:latin typeface="Courier New" pitchFamily="49" charset="0"/>
                <a:ea typeface="Calibri"/>
                <a:cs typeface="Courier New" pitchFamily="49" charset="0"/>
              </a:rPr>
              <a:t>Element</a:t>
            </a:r>
            <a:r>
              <a:rPr lang="en-GB" sz="1600" smtClean="0">
                <a:latin typeface="Courier New" pitchFamily="49" charset="0"/>
                <a:ea typeface="Calibri"/>
                <a:cs typeface="Courier New" pitchFamily="49" charset="0"/>
              </a:rPr>
              <a:t>&gt;();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Filter</a:t>
            </a:r>
            <a:r>
              <a:rPr lang="en-GB" sz="1600" smtClean="0">
                <a:latin typeface="Courier New" pitchFamily="49" charset="0"/>
                <a:ea typeface="Calibri"/>
                <a:cs typeface="Courier New" pitchFamily="49" charset="0"/>
              </a:rPr>
              <a:t> filterType = app.Create.Filter.NewTypeFilter( </a:t>
            </a:r>
            <a:r>
              <a:rPr lang="en-GB" sz="1600" smtClean="0">
                <a:solidFill>
                  <a:srgbClr val="0000FF"/>
                </a:solidFill>
                <a:latin typeface="Courier New" pitchFamily="49" charset="0"/>
                <a:ea typeface="Calibri"/>
                <a:cs typeface="Courier New" pitchFamily="49" charset="0"/>
              </a:rPr>
              <a:t>typeof</a:t>
            </a: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Wall</a:t>
            </a:r>
            <a:r>
              <a:rPr lang="en-GB" sz="1600" smtClean="0">
                <a:latin typeface="Courier New" pitchFamily="49" charset="0"/>
                <a:ea typeface="Calibri"/>
                <a:cs typeface="Courier New" pitchFamily="49" charset="0"/>
              </a:rPr>
              <a:t> ) );</a:t>
            </a:r>
          </a:p>
          <a:p>
            <a:pPr>
              <a:spcBef>
                <a:spcPts val="0"/>
              </a:spcBef>
              <a:spcAft>
                <a:spcPts val="0"/>
              </a:spcAft>
            </a:pPr>
            <a:r>
              <a:rPr lang="en-GB" sz="1600" smtClean="0">
                <a:latin typeface="Courier New" pitchFamily="49" charset="0"/>
                <a:ea typeface="Calibri"/>
                <a:cs typeface="Courier New" pitchFamily="49" charset="0"/>
              </a:rPr>
              <a:t>  app.ActiveDocument.get_Elements( filterType, elements );</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return</a:t>
            </a:r>
            <a:r>
              <a:rPr lang="en-GB" sz="1600" smtClean="0">
                <a:latin typeface="Courier New" pitchFamily="49" charset="0"/>
                <a:ea typeface="Calibri"/>
                <a:cs typeface="Courier New" pitchFamily="49" charset="0"/>
              </a:rPr>
              <a:t> elements;</a:t>
            </a:r>
          </a:p>
          <a:p>
            <a:pPr>
              <a:spcBef>
                <a:spcPts val="0"/>
              </a:spcBef>
              <a:spcAft>
                <a:spcPts val="0"/>
              </a:spcAft>
            </a:pPr>
            <a:r>
              <a:rPr lang="en-GB" sz="1600" smtClean="0">
                <a:latin typeface="Courier New" pitchFamily="49" charset="0"/>
                <a:ea typeface="Calibri"/>
                <a:cs typeface="Courier New" pitchFamily="49" charset="0"/>
              </a:rPr>
              <a:t>}</a:t>
            </a:r>
            <a:endParaRPr lang="en-GB" sz="1600">
              <a:latin typeface="Courier New" pitchFamily="49" charset="0"/>
              <a:ea typeface="Calibri"/>
              <a:cs typeface="Courier New" pitchFamily="49" charset="0"/>
            </a:endParaRPr>
          </a:p>
        </p:txBody>
      </p:sp>
      <p:sp>
        <p:nvSpPr>
          <p:cNvPr id="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VB Element Filtering Comparison</a:t>
            </a:r>
            <a:endParaRPr lang="en-GB"/>
          </a:p>
        </p:txBody>
      </p:sp>
      <p:sp>
        <p:nvSpPr>
          <p:cNvPr id="3" name="Content Placeholder 2"/>
          <p:cNvSpPr>
            <a:spLocks noGrp="1"/>
          </p:cNvSpPr>
          <p:nvPr>
            <p:ph idx="1"/>
          </p:nvPr>
        </p:nvSpPr>
        <p:spPr>
          <a:xfrm>
            <a:off x="443369" y="1531179"/>
            <a:ext cx="11760823" cy="7137334"/>
          </a:xfrm>
        </p:spPr>
        <p:txBody>
          <a:bodyPr/>
          <a:lstStyle/>
          <a:p>
            <a:pPr marL="0" indent="0">
              <a:spcBef>
                <a:spcPts val="0"/>
              </a:spcBef>
              <a:spcAft>
                <a:spcPts val="1200"/>
              </a:spcAft>
            </a:pPr>
            <a:r>
              <a:rPr lang="de-DE" sz="3200" smtClean="0">
                <a:cs typeface="Courier New" pitchFamily="49" charset="0"/>
              </a:rPr>
              <a:t>2008</a:t>
            </a:r>
            <a:endParaRPr lang="en-GB" sz="3200" smtClean="0">
              <a:cs typeface="Courier New" pitchFamily="49" charset="0"/>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Shared</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Function</a:t>
            </a:r>
            <a:r>
              <a:rPr lang="en-GB" sz="1800" smtClean="0">
                <a:latin typeface="Courier New"/>
                <a:ea typeface="Calibri"/>
                <a:cs typeface="Times New Roman"/>
              </a:rPr>
              <a:t> GetAllWalls_2008(</a:t>
            </a:r>
            <a:r>
              <a:rPr lang="en-GB" sz="1800" smtClean="0">
                <a:solidFill>
                  <a:srgbClr val="0000FF"/>
                </a:solidFill>
                <a:latin typeface="Courier New"/>
                <a:ea typeface="Calibri"/>
                <a:cs typeface="Times New Roman"/>
              </a:rPr>
              <a:t>ByVal</a:t>
            </a:r>
            <a:r>
              <a:rPr lang="en-GB" sz="1800" smtClean="0">
                <a:latin typeface="Courier New"/>
                <a:ea typeface="Calibri"/>
                <a:cs typeface="Times New Roman"/>
              </a:rPr>
              <a:t> app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Revit.Application)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ElementSet</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Dim</a:t>
            </a:r>
            <a:r>
              <a:rPr lang="en-GB" sz="1800" smtClean="0">
                <a:latin typeface="Courier New"/>
                <a:ea typeface="Calibri"/>
                <a:cs typeface="Times New Roman"/>
              </a:rPr>
              <a:t> elems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ElementSet = app.Create.NewElementSet</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Dim</a:t>
            </a:r>
            <a:r>
              <a:rPr lang="en-GB" sz="1800" smtClean="0">
                <a:latin typeface="Courier New"/>
                <a:ea typeface="Calibri"/>
                <a:cs typeface="Times New Roman"/>
              </a:rPr>
              <a:t> iter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IEnumerator = app.ActiveDocument.Elements</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Do</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While</a:t>
            </a:r>
            <a:r>
              <a:rPr lang="en-GB" sz="1800" smtClean="0">
                <a:latin typeface="Courier New"/>
                <a:ea typeface="Calibri"/>
                <a:cs typeface="Times New Roman"/>
              </a:rPr>
              <a:t> (iter.MoveNext())</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Dim</a:t>
            </a:r>
            <a:r>
              <a:rPr lang="en-GB" sz="1800" smtClean="0">
                <a:latin typeface="Courier New"/>
                <a:ea typeface="Calibri"/>
                <a:cs typeface="Times New Roman"/>
              </a:rPr>
              <a:t> elem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Revit.Element = iter.Current</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If</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TypeOf</a:t>
            </a:r>
            <a:r>
              <a:rPr lang="en-GB" sz="1800" smtClean="0">
                <a:latin typeface="Courier New"/>
                <a:ea typeface="Calibri"/>
                <a:cs typeface="Times New Roman"/>
              </a:rPr>
              <a:t> elem </a:t>
            </a:r>
            <a:r>
              <a:rPr lang="en-GB" sz="1800" smtClean="0">
                <a:solidFill>
                  <a:srgbClr val="0000FF"/>
                </a:solidFill>
                <a:latin typeface="Courier New"/>
                <a:ea typeface="Calibri"/>
                <a:cs typeface="Times New Roman"/>
              </a:rPr>
              <a:t>Is</a:t>
            </a:r>
            <a:r>
              <a:rPr lang="en-GB" sz="1800" smtClean="0">
                <a:latin typeface="Courier New"/>
                <a:ea typeface="Calibri"/>
                <a:cs typeface="Times New Roman"/>
              </a:rPr>
              <a:t> Wall </a:t>
            </a:r>
            <a:r>
              <a:rPr lang="en-GB" sz="1800" smtClean="0">
                <a:solidFill>
                  <a:srgbClr val="0000FF"/>
                </a:solidFill>
                <a:latin typeface="Courier New"/>
                <a:ea typeface="Calibri"/>
                <a:cs typeface="Times New Roman"/>
              </a:rPr>
              <a:t>Then</a:t>
            </a:r>
            <a:endParaRPr lang="en-GB" sz="2400" smtClean="0">
              <a:ea typeface="Calibri"/>
              <a:cs typeface="Times New Roman"/>
            </a:endParaRPr>
          </a:p>
          <a:p>
            <a:pPr>
              <a:spcAft>
                <a:spcPts val="0"/>
              </a:spcAft>
            </a:pPr>
            <a:r>
              <a:rPr lang="en-GB" sz="1800" smtClean="0">
                <a:latin typeface="Courier New"/>
                <a:ea typeface="Calibri"/>
                <a:cs typeface="Times New Roman"/>
              </a:rPr>
              <a:t>                elems.Insert(elem)</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End</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If</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Loop</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Return</a:t>
            </a:r>
            <a:r>
              <a:rPr lang="en-GB" sz="1800" smtClean="0">
                <a:latin typeface="Courier New"/>
                <a:ea typeface="Calibri"/>
                <a:cs typeface="Times New Roman"/>
              </a:rPr>
              <a:t> elems</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End</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Function</a:t>
            </a:r>
            <a:endParaRPr lang="en-GB" sz="2400" smtClean="0">
              <a:ea typeface="Calibri"/>
              <a:cs typeface="Times New Roman"/>
            </a:endParaRPr>
          </a:p>
          <a:p>
            <a:pPr>
              <a:spcAft>
                <a:spcPts val="0"/>
              </a:spcAft>
            </a:pPr>
            <a:r>
              <a:rPr lang="en-GB" sz="1800" smtClean="0">
                <a:solidFill>
                  <a:srgbClr val="0000FF"/>
                </a:solidFill>
                <a:latin typeface="Courier New"/>
                <a:ea typeface="Calibri"/>
                <a:cs typeface="Times New Roman"/>
              </a:rPr>
              <a:t> </a:t>
            </a:r>
            <a:r>
              <a:rPr lang="de-DE" sz="3200" smtClean="0">
                <a:cs typeface="Courier New" pitchFamily="49" charset="0"/>
              </a:rPr>
              <a:t>2009</a:t>
            </a:r>
            <a:endParaRPr lang="en-GB" sz="3200" smtClean="0">
              <a:cs typeface="Courier New" pitchFamily="49" charset="0"/>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Shared</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Function</a:t>
            </a:r>
            <a:r>
              <a:rPr lang="en-GB" sz="1800" smtClean="0">
                <a:latin typeface="Courier New"/>
                <a:ea typeface="Calibri"/>
                <a:cs typeface="Times New Roman"/>
              </a:rPr>
              <a:t> GetAllWalls(</a:t>
            </a:r>
            <a:r>
              <a:rPr lang="en-GB" sz="1800" smtClean="0">
                <a:solidFill>
                  <a:srgbClr val="0000FF"/>
                </a:solidFill>
                <a:latin typeface="Courier New"/>
                <a:ea typeface="Calibri"/>
                <a:cs typeface="Times New Roman"/>
              </a:rPr>
              <a:t>ByVal</a:t>
            </a:r>
            <a:r>
              <a:rPr lang="en-GB" sz="1800" smtClean="0">
                <a:latin typeface="Courier New"/>
                <a:ea typeface="Calibri"/>
                <a:cs typeface="Times New Roman"/>
              </a:rPr>
              <a:t> app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Revit.Application)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List(</a:t>
            </a:r>
            <a:r>
              <a:rPr lang="en-GB" sz="1800" smtClean="0">
                <a:solidFill>
                  <a:srgbClr val="0000FF"/>
                </a:solidFill>
                <a:latin typeface="Courier New"/>
                <a:ea typeface="Calibri"/>
                <a:cs typeface="Times New Roman"/>
              </a:rPr>
              <a:t>Of</a:t>
            </a:r>
            <a:r>
              <a:rPr lang="en-GB" sz="1800" smtClean="0">
                <a:latin typeface="Courier New"/>
                <a:ea typeface="Calibri"/>
                <a:cs typeface="Times New Roman"/>
              </a:rPr>
              <a:t> Element)</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Dim</a:t>
            </a:r>
            <a:r>
              <a:rPr lang="en-GB" sz="1800" smtClean="0">
                <a:latin typeface="Courier New"/>
                <a:ea typeface="Calibri"/>
                <a:cs typeface="Times New Roman"/>
              </a:rPr>
              <a:t> elements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New</a:t>
            </a:r>
            <a:r>
              <a:rPr lang="en-GB" sz="1800" smtClean="0">
                <a:latin typeface="Courier New"/>
                <a:ea typeface="Calibri"/>
                <a:cs typeface="Times New Roman"/>
              </a:rPr>
              <a:t> List(</a:t>
            </a:r>
            <a:r>
              <a:rPr lang="en-GB" sz="1800" smtClean="0">
                <a:solidFill>
                  <a:srgbClr val="0000FF"/>
                </a:solidFill>
                <a:latin typeface="Courier New"/>
                <a:ea typeface="Calibri"/>
                <a:cs typeface="Times New Roman"/>
              </a:rPr>
              <a:t>Of</a:t>
            </a:r>
            <a:r>
              <a:rPr lang="en-GB" sz="1800" smtClean="0">
                <a:latin typeface="Courier New"/>
                <a:ea typeface="Calibri"/>
                <a:cs typeface="Times New Roman"/>
              </a:rPr>
              <a:t> Element)</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Dim</a:t>
            </a:r>
            <a:r>
              <a:rPr lang="en-GB" sz="1800" smtClean="0">
                <a:latin typeface="Courier New"/>
                <a:ea typeface="Calibri"/>
                <a:cs typeface="Times New Roman"/>
              </a:rPr>
              <a:t> filterType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Filter = app.Create.Filter.NewTypeFilter(</a:t>
            </a:r>
            <a:r>
              <a:rPr lang="en-GB" sz="1800" smtClean="0">
                <a:solidFill>
                  <a:srgbClr val="0000FF"/>
                </a:solidFill>
                <a:latin typeface="Courier New"/>
                <a:ea typeface="Calibri"/>
                <a:cs typeface="Times New Roman"/>
              </a:rPr>
              <a:t>GetType</a:t>
            </a:r>
            <a:r>
              <a:rPr lang="en-GB" sz="1800" smtClean="0">
                <a:latin typeface="Courier New"/>
                <a:ea typeface="Calibri"/>
                <a:cs typeface="Times New Roman"/>
              </a:rPr>
              <a:t>(Wall))</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Dim</a:t>
            </a:r>
            <a:r>
              <a:rPr lang="en-GB" sz="1800" smtClean="0">
                <a:latin typeface="Courier New"/>
                <a:ea typeface="Calibri"/>
                <a:cs typeface="Times New Roman"/>
              </a:rPr>
              <a:t> n </a:t>
            </a:r>
            <a:r>
              <a:rPr lang="en-GB" sz="1800" smtClean="0">
                <a:solidFill>
                  <a:srgbClr val="0000FF"/>
                </a:solidFill>
                <a:latin typeface="Courier New"/>
                <a:ea typeface="Calibri"/>
                <a:cs typeface="Times New Roman"/>
              </a:rPr>
              <a:t>As</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Integer</a:t>
            </a:r>
            <a:r>
              <a:rPr lang="en-GB" sz="1800" smtClean="0">
                <a:latin typeface="Courier New"/>
                <a:ea typeface="Calibri"/>
                <a:cs typeface="Times New Roman"/>
              </a:rPr>
              <a:t> = app.ActiveDocument.Elements(filterType, elements)</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Return</a:t>
            </a:r>
            <a:r>
              <a:rPr lang="en-GB" sz="1800" smtClean="0">
                <a:latin typeface="Courier New"/>
                <a:ea typeface="Calibri"/>
                <a:cs typeface="Times New Roman"/>
              </a:rPr>
              <a:t> elements</a:t>
            </a:r>
            <a:endParaRPr lang="en-GB" sz="2400" smtClean="0">
              <a:ea typeface="Calibri"/>
              <a:cs typeface="Times New Roman"/>
            </a:endParaRPr>
          </a:p>
          <a:p>
            <a:pPr>
              <a:spcAft>
                <a:spcPts val="0"/>
              </a:spcAft>
            </a:pP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End</a:t>
            </a:r>
            <a:r>
              <a:rPr lang="en-GB" sz="1800" smtClean="0">
                <a:latin typeface="Courier New"/>
                <a:ea typeface="Calibri"/>
                <a:cs typeface="Times New Roman"/>
              </a:rPr>
              <a:t> </a:t>
            </a:r>
            <a:r>
              <a:rPr lang="en-GB" sz="1800" smtClean="0">
                <a:solidFill>
                  <a:srgbClr val="0000FF"/>
                </a:solidFill>
                <a:latin typeface="Courier New"/>
                <a:ea typeface="Calibri"/>
                <a:cs typeface="Times New Roman"/>
              </a:rPr>
              <a:t>Function</a:t>
            </a:r>
            <a:endParaRPr lang="en-GB" sz="2400" smtClean="0">
              <a:ea typeface="Calibri"/>
              <a:cs typeface="Times New Roman"/>
            </a:endParaRPr>
          </a:p>
        </p:txBody>
      </p:sp>
      <p:sp>
        <p:nvSpPr>
          <p:cNvPr id="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Boolean Element Filtering Example</a:t>
            </a:r>
            <a:endParaRPr lang="en-GB"/>
          </a:p>
        </p:txBody>
      </p:sp>
      <p:sp>
        <p:nvSpPr>
          <p:cNvPr id="3" name="Content Placeholder 2"/>
          <p:cNvSpPr>
            <a:spLocks noGrp="1"/>
          </p:cNvSpPr>
          <p:nvPr>
            <p:ph idx="1"/>
          </p:nvPr>
        </p:nvSpPr>
        <p:spPr>
          <a:xfrm>
            <a:off x="443369" y="1531178"/>
            <a:ext cx="11321911" cy="6978838"/>
          </a:xfrm>
        </p:spPr>
        <p:txBody>
          <a:bodyPr/>
          <a:lstStyle/>
          <a:p>
            <a:pPr marL="0" indent="0">
              <a:spcBef>
                <a:spcPts val="1200"/>
              </a:spcBef>
              <a:spcAft>
                <a:spcPts val="1200"/>
              </a:spcAft>
            </a:pPr>
            <a:r>
              <a:rPr lang="de-DE" sz="3200" smtClean="0">
                <a:cs typeface="Courier New" pitchFamily="49" charset="0"/>
              </a:rPr>
              <a:t>C#</a:t>
            </a:r>
            <a:endParaRPr lang="en-GB" sz="3200" smtClean="0">
              <a:cs typeface="Courier New" pitchFamily="49" charset="0"/>
            </a:endParaRPr>
          </a:p>
          <a:p>
            <a:pPr>
              <a:spcBef>
                <a:spcPts val="0"/>
              </a:spcBef>
              <a:spcAft>
                <a:spcPts val="0"/>
              </a:spcAft>
            </a:pPr>
            <a:r>
              <a:rPr lang="en-GB" sz="1600" smtClean="0">
                <a:solidFill>
                  <a:srgbClr val="0000FF"/>
                </a:solidFill>
                <a:latin typeface="Courier New" pitchFamily="49" charset="0"/>
                <a:ea typeface="Calibri"/>
                <a:cs typeface="Courier New" pitchFamily="49" charset="0"/>
              </a:rPr>
              <a:t>public</a:t>
            </a: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static</a:t>
            </a: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List</a:t>
            </a:r>
            <a:r>
              <a:rPr lang="en-GB" sz="1600" smtClean="0">
                <a:latin typeface="Courier New" pitchFamily="49" charset="0"/>
                <a:ea typeface="Calibri"/>
                <a:cs typeface="Courier New" pitchFamily="49" charset="0"/>
              </a:rPr>
              <a:t>&lt;</a:t>
            </a:r>
            <a:r>
              <a:rPr lang="en-GB" sz="1600" smtClean="0">
                <a:solidFill>
                  <a:srgbClr val="008080"/>
                </a:solidFill>
                <a:latin typeface="Courier New" pitchFamily="49" charset="0"/>
                <a:ea typeface="Calibri"/>
                <a:cs typeface="Courier New" pitchFamily="49" charset="0"/>
              </a:rPr>
              <a:t>Element</a:t>
            </a:r>
            <a:r>
              <a:rPr lang="en-GB" sz="1600" smtClean="0">
                <a:latin typeface="Courier New" pitchFamily="49" charset="0"/>
                <a:ea typeface="Calibri"/>
                <a:cs typeface="Courier New" pitchFamily="49" charset="0"/>
              </a:rPr>
              <a:t>&gt; GetAllModelGroupTypes( </a:t>
            </a:r>
            <a:r>
              <a:rPr lang="en-GB" sz="1600" smtClean="0">
                <a:solidFill>
                  <a:srgbClr val="008080"/>
                </a:solidFill>
                <a:latin typeface="Courier New" pitchFamily="49" charset="0"/>
                <a:ea typeface="Calibri"/>
                <a:cs typeface="Courier New" pitchFamily="49" charset="0"/>
              </a:rPr>
              <a:t>Application</a:t>
            </a:r>
            <a:r>
              <a:rPr lang="en-GB" sz="1600" smtClean="0">
                <a:latin typeface="Courier New" pitchFamily="49" charset="0"/>
                <a:ea typeface="Calibri"/>
                <a:cs typeface="Courier New" pitchFamily="49" charset="0"/>
              </a:rPr>
              <a:t> app )</a:t>
            </a:r>
          </a:p>
          <a:p>
            <a:pPr>
              <a:spcBef>
                <a:spcPts val="0"/>
              </a:spcBef>
              <a:spcAft>
                <a:spcPts val="0"/>
              </a:spcAft>
            </a:pPr>
            <a:r>
              <a:rPr lang="en-GB" sz="1600" smtClean="0">
                <a:latin typeface="Courier New" pitchFamily="49" charset="0"/>
                <a:ea typeface="Calibri"/>
                <a:cs typeface="Courier New" pitchFamily="49" charset="0"/>
              </a:rPr>
              <a: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List</a:t>
            </a:r>
            <a:r>
              <a:rPr lang="en-GB" sz="1600" smtClean="0">
                <a:latin typeface="Courier New" pitchFamily="49" charset="0"/>
                <a:ea typeface="Calibri"/>
                <a:cs typeface="Courier New" pitchFamily="49" charset="0"/>
              </a:rPr>
              <a:t>&lt;</a:t>
            </a:r>
            <a:r>
              <a:rPr lang="en-GB" sz="1600" smtClean="0">
                <a:solidFill>
                  <a:srgbClr val="008080"/>
                </a:solidFill>
                <a:latin typeface="Courier New" pitchFamily="49" charset="0"/>
                <a:ea typeface="Calibri"/>
                <a:cs typeface="Courier New" pitchFamily="49" charset="0"/>
              </a:rPr>
              <a:t>Element</a:t>
            </a:r>
            <a:r>
              <a:rPr lang="en-GB" sz="1600" smtClean="0">
                <a:latin typeface="Courier New" pitchFamily="49" charset="0"/>
                <a:ea typeface="Calibri"/>
                <a:cs typeface="Courier New" pitchFamily="49" charset="0"/>
              </a:rPr>
              <a:t>&gt; elements = </a:t>
            </a:r>
            <a:r>
              <a:rPr lang="en-GB" sz="1600" smtClean="0">
                <a:solidFill>
                  <a:srgbClr val="0000FF"/>
                </a:solidFill>
                <a:latin typeface="Courier New" pitchFamily="49" charset="0"/>
                <a:ea typeface="Calibri"/>
                <a:cs typeface="Courier New" pitchFamily="49" charset="0"/>
              </a:rPr>
              <a:t>new</a:t>
            </a: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List</a:t>
            </a:r>
            <a:r>
              <a:rPr lang="en-GB" sz="1600" smtClean="0">
                <a:latin typeface="Courier New" pitchFamily="49" charset="0"/>
                <a:ea typeface="Calibri"/>
                <a:cs typeface="Courier New" pitchFamily="49" charset="0"/>
              </a:rPr>
              <a:t>&lt;</a:t>
            </a:r>
            <a:r>
              <a:rPr lang="en-GB" sz="1600" smtClean="0">
                <a:solidFill>
                  <a:srgbClr val="008080"/>
                </a:solidFill>
                <a:latin typeface="Courier New" pitchFamily="49" charset="0"/>
                <a:ea typeface="Calibri"/>
                <a:cs typeface="Courier New" pitchFamily="49" charset="0"/>
              </a:rPr>
              <a:t>Element</a:t>
            </a:r>
            <a:r>
              <a:rPr lang="en-GB" sz="1600" smtClean="0">
                <a:latin typeface="Courier New" pitchFamily="49" charset="0"/>
                <a:ea typeface="Calibri"/>
                <a:cs typeface="Courier New" pitchFamily="49" charset="0"/>
              </a:rPr>
              <a:t>&gt;();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Filter</a:t>
            </a:r>
            <a:r>
              <a:rPr lang="en-GB" sz="1600" smtClean="0">
                <a:latin typeface="Courier New" pitchFamily="49" charset="0"/>
                <a:ea typeface="Calibri"/>
                <a:cs typeface="Courier New" pitchFamily="49" charset="0"/>
              </a:rPr>
              <a:t> filterType = app.Create.Filter.NewTypeFilter( </a:t>
            </a:r>
            <a:r>
              <a:rPr lang="en-GB" sz="1600" smtClean="0">
                <a:solidFill>
                  <a:srgbClr val="0000FF"/>
                </a:solidFill>
                <a:latin typeface="Courier New" pitchFamily="49" charset="0"/>
                <a:ea typeface="Calibri"/>
                <a:cs typeface="Courier New" pitchFamily="49" charset="0"/>
              </a:rPr>
              <a:t>typeof</a:t>
            </a: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GroupType</a:t>
            </a:r>
            <a:r>
              <a:rPr lang="en-GB" sz="1600" smtClean="0">
                <a:latin typeface="Courier New" pitchFamily="49" charset="0"/>
                <a:ea typeface="Calibri"/>
                <a:cs typeface="Courier New" pitchFamily="49" charset="0"/>
              </a:rPr>
              <a:t> ) );</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Filter</a:t>
            </a:r>
            <a:r>
              <a:rPr lang="en-GB" sz="1600" smtClean="0">
                <a:latin typeface="Courier New" pitchFamily="49" charset="0"/>
                <a:ea typeface="Calibri"/>
                <a:cs typeface="Courier New" pitchFamily="49" charset="0"/>
              </a:rPr>
              <a:t> filterParam = app.Create.Filter.NewParameterFilter( </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BuiltInParameter</a:t>
            </a:r>
            <a:r>
              <a:rPr lang="en-GB" sz="1600" smtClean="0">
                <a:latin typeface="Courier New" pitchFamily="49" charset="0"/>
                <a:ea typeface="Calibri"/>
                <a:cs typeface="Courier New" pitchFamily="49" charset="0"/>
              </a:rPr>
              <a:t>.SYMBOL_FAMILY_NAME_PARAM, </a:t>
            </a:r>
            <a:r>
              <a:rPr lang="en-GB" sz="1600" smtClean="0">
                <a:solidFill>
                  <a:srgbClr val="008080"/>
                </a:solidFill>
                <a:latin typeface="Courier New" pitchFamily="49" charset="0"/>
                <a:ea typeface="Calibri"/>
                <a:cs typeface="Courier New" pitchFamily="49" charset="0"/>
              </a:rPr>
              <a:t>CriteriaFilterType</a:t>
            </a:r>
            <a:r>
              <a:rPr lang="en-GB" sz="1600" smtClean="0">
                <a:latin typeface="Courier New" pitchFamily="49" charset="0"/>
                <a:ea typeface="Calibri"/>
                <a:cs typeface="Courier New" pitchFamily="49" charset="0"/>
              </a:rPr>
              <a:t>.Equal, </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800000"/>
                </a:solidFill>
                <a:latin typeface="Courier New" pitchFamily="49" charset="0"/>
                <a:ea typeface="Calibri"/>
                <a:cs typeface="Courier New" pitchFamily="49" charset="0"/>
              </a:rPr>
              <a:t>"Model Group"</a:t>
            </a:r>
            <a:r>
              <a:rPr lang="en-GB" sz="1600" smtClean="0">
                <a:latin typeface="Courier New" pitchFamily="49" charset="0"/>
                <a:ea typeface="Calibri"/>
                <a:cs typeface="Courier New" pitchFamily="49" charset="0"/>
              </a:rPr>
              <a:t> );</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8080"/>
                </a:solidFill>
                <a:latin typeface="Courier New" pitchFamily="49" charset="0"/>
                <a:ea typeface="Calibri"/>
                <a:cs typeface="Courier New" pitchFamily="49" charset="0"/>
              </a:rPr>
              <a:t>Filter</a:t>
            </a:r>
            <a:r>
              <a:rPr lang="en-GB" sz="1600" smtClean="0">
                <a:latin typeface="Courier New" pitchFamily="49" charset="0"/>
                <a:ea typeface="Calibri"/>
                <a:cs typeface="Courier New" pitchFamily="49" charset="0"/>
              </a:rPr>
              <a:t> filterAnd = app.Create.Filter.NewLogicAndFilter( filterType, filterParam );</a:t>
            </a:r>
          </a:p>
          <a:p>
            <a:pPr>
              <a:spcBef>
                <a:spcPts val="0"/>
              </a:spcBef>
              <a:spcAft>
                <a:spcPts val="0"/>
              </a:spcAft>
            </a:pPr>
            <a:r>
              <a:rPr lang="en-GB" sz="1600" smtClean="0">
                <a:latin typeface="Courier New" pitchFamily="49" charset="0"/>
                <a:ea typeface="Calibri"/>
                <a:cs typeface="Courier New" pitchFamily="49" charset="0"/>
              </a:rPr>
              <a:t>  app.ActiveDocument.get_Elements( filterAnd, elements );</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return</a:t>
            </a:r>
            <a:r>
              <a:rPr lang="en-GB" sz="1600" smtClean="0">
                <a:latin typeface="Courier New" pitchFamily="49" charset="0"/>
                <a:ea typeface="Calibri"/>
                <a:cs typeface="Courier New" pitchFamily="49" charset="0"/>
              </a:rPr>
              <a:t> elements;</a:t>
            </a:r>
          </a:p>
          <a:p>
            <a:pPr>
              <a:spcBef>
                <a:spcPts val="0"/>
              </a:spcBef>
              <a:spcAft>
                <a:spcPts val="0"/>
              </a:spcAft>
            </a:pPr>
            <a:r>
              <a:rPr lang="en-GB" sz="1600" smtClean="0">
                <a:latin typeface="Courier New" pitchFamily="49" charset="0"/>
                <a:ea typeface="Calibri"/>
                <a:cs typeface="Courier New" pitchFamily="49" charset="0"/>
              </a:rPr>
              <a:t>}</a:t>
            </a:r>
          </a:p>
          <a:p>
            <a:pPr marL="0" indent="0">
              <a:spcBef>
                <a:spcPts val="1200"/>
              </a:spcBef>
              <a:spcAft>
                <a:spcPts val="1200"/>
              </a:spcAft>
            </a:pPr>
            <a:r>
              <a:rPr lang="de-DE" sz="3200" smtClean="0">
                <a:cs typeface="Courier New" pitchFamily="49" charset="0"/>
              </a:rPr>
              <a:t>VB</a:t>
            </a:r>
            <a:endParaRPr lang="en-GB" sz="3200" smtClean="0">
              <a:cs typeface="Courier New" pitchFamily="49" charset="0"/>
            </a:endParaRPr>
          </a:p>
          <a:p>
            <a:pPr>
              <a:spcBef>
                <a:spcPts val="0"/>
              </a:spcBef>
              <a:spcAft>
                <a:spcPts val="0"/>
              </a:spcAft>
            </a:pPr>
            <a:r>
              <a:rPr lang="en-GB" sz="1600" smtClean="0">
                <a:solidFill>
                  <a:srgbClr val="0000FF"/>
                </a:solidFill>
                <a:latin typeface="Courier New" pitchFamily="49" charset="0"/>
                <a:ea typeface="Calibri"/>
                <a:cs typeface="Courier New" pitchFamily="49" charset="0"/>
              </a:rPr>
              <a:t>Shared</a:t>
            </a: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Function</a:t>
            </a:r>
            <a:r>
              <a:rPr lang="en-GB" sz="1600" smtClean="0">
                <a:latin typeface="Courier New" pitchFamily="49" charset="0"/>
                <a:ea typeface="Calibri"/>
                <a:cs typeface="Courier New" pitchFamily="49" charset="0"/>
              </a:rPr>
              <a:t> GetAllModelGroupTypes(</a:t>
            </a:r>
            <a:r>
              <a:rPr lang="en-GB" sz="1600" smtClean="0">
                <a:solidFill>
                  <a:srgbClr val="0000FF"/>
                </a:solidFill>
                <a:latin typeface="Courier New" pitchFamily="49" charset="0"/>
                <a:ea typeface="Calibri"/>
                <a:cs typeface="Courier New" pitchFamily="49" charset="0"/>
              </a:rPr>
              <a:t>ByVal</a:t>
            </a:r>
            <a:r>
              <a:rPr lang="en-GB" sz="1600" smtClean="0">
                <a:latin typeface="Courier New" pitchFamily="49" charset="0"/>
                <a:ea typeface="Calibri"/>
                <a:cs typeface="Courier New" pitchFamily="49" charset="0"/>
              </a:rPr>
              <a:t> app </a:t>
            </a:r>
            <a:r>
              <a:rPr lang="en-GB" sz="1600" smtClean="0">
                <a:solidFill>
                  <a:srgbClr val="0000FF"/>
                </a:solidFill>
                <a:latin typeface="Courier New" pitchFamily="49" charset="0"/>
                <a:ea typeface="Calibri"/>
                <a:cs typeface="Courier New" pitchFamily="49" charset="0"/>
              </a:rPr>
              <a:t>As</a:t>
            </a:r>
            <a:r>
              <a:rPr lang="en-GB" sz="1600" smtClean="0">
                <a:latin typeface="Courier New" pitchFamily="49" charset="0"/>
                <a:ea typeface="Calibri"/>
                <a:cs typeface="Courier New" pitchFamily="49" charset="0"/>
              </a:rPr>
              <a:t> Revit.Application) </a:t>
            </a:r>
            <a:r>
              <a:rPr lang="en-GB" sz="1600" smtClean="0">
                <a:solidFill>
                  <a:srgbClr val="0000FF"/>
                </a:solidFill>
                <a:latin typeface="Courier New" pitchFamily="49" charset="0"/>
                <a:ea typeface="Calibri"/>
                <a:cs typeface="Courier New" pitchFamily="49" charset="0"/>
              </a:rPr>
              <a:t>As</a:t>
            </a:r>
            <a:r>
              <a:rPr lang="en-GB" sz="1600" smtClean="0">
                <a:latin typeface="Courier New" pitchFamily="49" charset="0"/>
                <a:ea typeface="Calibri"/>
                <a:cs typeface="Courier New" pitchFamily="49" charset="0"/>
              </a:rPr>
              <a:t> List(</a:t>
            </a:r>
            <a:r>
              <a:rPr lang="en-GB" sz="1600" smtClean="0">
                <a:solidFill>
                  <a:srgbClr val="0000FF"/>
                </a:solidFill>
                <a:latin typeface="Courier New" pitchFamily="49" charset="0"/>
                <a:ea typeface="Calibri"/>
                <a:cs typeface="Courier New" pitchFamily="49" charset="0"/>
              </a:rPr>
              <a:t>Of</a:t>
            </a:r>
            <a:r>
              <a:rPr lang="en-GB" sz="1600" smtClean="0">
                <a:latin typeface="Courier New" pitchFamily="49" charset="0"/>
                <a:ea typeface="Calibri"/>
                <a:cs typeface="Courier New" pitchFamily="49" charset="0"/>
              </a:rPr>
              <a:t> Element)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Dim</a:t>
            </a:r>
            <a:r>
              <a:rPr lang="en-GB" sz="1600" smtClean="0">
                <a:latin typeface="Courier New" pitchFamily="49" charset="0"/>
                <a:ea typeface="Calibri"/>
                <a:cs typeface="Courier New" pitchFamily="49" charset="0"/>
              </a:rPr>
              <a:t> elements </a:t>
            </a:r>
            <a:r>
              <a:rPr lang="en-GB" sz="1600" smtClean="0">
                <a:solidFill>
                  <a:srgbClr val="0000FF"/>
                </a:solidFill>
                <a:latin typeface="Courier New" pitchFamily="49" charset="0"/>
                <a:ea typeface="Calibri"/>
                <a:cs typeface="Courier New" pitchFamily="49" charset="0"/>
              </a:rPr>
              <a:t>As</a:t>
            </a: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New</a:t>
            </a:r>
            <a:r>
              <a:rPr lang="en-GB" sz="1600" smtClean="0">
                <a:latin typeface="Courier New" pitchFamily="49" charset="0"/>
                <a:ea typeface="Calibri"/>
                <a:cs typeface="Courier New" pitchFamily="49" charset="0"/>
              </a:rPr>
              <a:t> List(</a:t>
            </a:r>
            <a:r>
              <a:rPr lang="en-GB" sz="1600" smtClean="0">
                <a:solidFill>
                  <a:srgbClr val="0000FF"/>
                </a:solidFill>
                <a:latin typeface="Courier New" pitchFamily="49" charset="0"/>
                <a:ea typeface="Calibri"/>
                <a:cs typeface="Courier New" pitchFamily="49" charset="0"/>
              </a:rPr>
              <a:t>Of</a:t>
            </a:r>
            <a:r>
              <a:rPr lang="en-GB" sz="1600" smtClean="0">
                <a:latin typeface="Courier New" pitchFamily="49" charset="0"/>
                <a:ea typeface="Calibri"/>
                <a:cs typeface="Courier New" pitchFamily="49" charset="0"/>
              </a:rPr>
              <a:t> Element)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Dim</a:t>
            </a:r>
            <a:r>
              <a:rPr lang="en-GB" sz="1600" smtClean="0">
                <a:latin typeface="Courier New" pitchFamily="49" charset="0"/>
                <a:ea typeface="Calibri"/>
                <a:cs typeface="Courier New" pitchFamily="49" charset="0"/>
              </a:rPr>
              <a:t> filterType </a:t>
            </a:r>
            <a:r>
              <a:rPr lang="en-GB" sz="1600" smtClean="0">
                <a:solidFill>
                  <a:srgbClr val="0000FF"/>
                </a:solidFill>
                <a:latin typeface="Courier New" pitchFamily="49" charset="0"/>
                <a:ea typeface="Calibri"/>
                <a:cs typeface="Courier New" pitchFamily="49" charset="0"/>
              </a:rPr>
              <a:t>As</a:t>
            </a:r>
            <a:r>
              <a:rPr lang="en-GB" sz="1600" smtClean="0">
                <a:latin typeface="Courier New" pitchFamily="49" charset="0"/>
                <a:ea typeface="Calibri"/>
                <a:cs typeface="Courier New" pitchFamily="49" charset="0"/>
              </a:rPr>
              <a:t> Filter = app.Create.Filter.NewTypeFilter(</a:t>
            </a:r>
            <a:r>
              <a:rPr lang="en-GB" sz="1600" smtClean="0">
                <a:solidFill>
                  <a:srgbClr val="0000FF"/>
                </a:solidFill>
                <a:latin typeface="Courier New" pitchFamily="49" charset="0"/>
                <a:ea typeface="Calibri"/>
                <a:cs typeface="Courier New" pitchFamily="49" charset="0"/>
              </a:rPr>
              <a:t>GetType</a:t>
            </a:r>
            <a:r>
              <a:rPr lang="en-GB" sz="1600" smtClean="0">
                <a:latin typeface="Courier New" pitchFamily="49" charset="0"/>
                <a:ea typeface="Calibri"/>
                <a:cs typeface="Courier New" pitchFamily="49" charset="0"/>
              </a:rPr>
              <a:t>(GroupType))</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Dim</a:t>
            </a:r>
            <a:r>
              <a:rPr lang="en-GB" sz="1600" smtClean="0">
                <a:latin typeface="Courier New" pitchFamily="49" charset="0"/>
                <a:ea typeface="Calibri"/>
                <a:cs typeface="Courier New" pitchFamily="49" charset="0"/>
              </a:rPr>
              <a:t> filterParam = app.Create.Filter.NewParameterFilter( _</a:t>
            </a:r>
          </a:p>
          <a:p>
            <a:pPr>
              <a:spcBef>
                <a:spcPts val="0"/>
              </a:spcBef>
              <a:spcAft>
                <a:spcPts val="0"/>
              </a:spcAft>
            </a:pPr>
            <a:r>
              <a:rPr lang="en-GB" sz="1600" smtClean="0">
                <a:latin typeface="Courier New" pitchFamily="49" charset="0"/>
                <a:ea typeface="Calibri"/>
                <a:cs typeface="Courier New" pitchFamily="49" charset="0"/>
              </a:rPr>
              <a:t>    BuiltInParameter.SYMBOL_FAMILY_NAME_PARAM, _</a:t>
            </a:r>
          </a:p>
          <a:p>
            <a:pPr>
              <a:spcBef>
                <a:spcPts val="0"/>
              </a:spcBef>
              <a:spcAft>
                <a:spcPts val="0"/>
              </a:spcAft>
            </a:pPr>
            <a:r>
              <a:rPr lang="en-GB" sz="1600" smtClean="0">
                <a:latin typeface="Courier New" pitchFamily="49" charset="0"/>
                <a:ea typeface="Calibri"/>
                <a:cs typeface="Courier New" pitchFamily="49" charset="0"/>
              </a:rPr>
              <a:t>    CriteriaFilterType.Equal, </a:t>
            </a:r>
            <a:r>
              <a:rPr lang="en-GB" sz="1600" smtClean="0">
                <a:solidFill>
                  <a:srgbClr val="800000"/>
                </a:solidFill>
                <a:latin typeface="Courier New" pitchFamily="49" charset="0"/>
                <a:ea typeface="Calibri"/>
                <a:cs typeface="Courier New" pitchFamily="49" charset="0"/>
              </a:rPr>
              <a:t>"Model Group"</a:t>
            </a:r>
            <a:r>
              <a:rPr lang="en-GB" sz="1600" smtClean="0">
                <a:latin typeface="Courier New" pitchFamily="49" charset="0"/>
                <a:ea typeface="Calibri"/>
                <a:cs typeface="Courier New" pitchFamily="49" charset="0"/>
              </a:rPr>
              <a:t>)</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Dim</a:t>
            </a:r>
            <a:r>
              <a:rPr lang="en-GB" sz="1600" smtClean="0">
                <a:latin typeface="Courier New" pitchFamily="49" charset="0"/>
                <a:ea typeface="Calibri"/>
                <a:cs typeface="Courier New" pitchFamily="49" charset="0"/>
              </a:rPr>
              <a:t> filter </a:t>
            </a:r>
            <a:r>
              <a:rPr lang="en-GB" sz="1600" smtClean="0">
                <a:solidFill>
                  <a:srgbClr val="0000FF"/>
                </a:solidFill>
                <a:latin typeface="Courier New" pitchFamily="49" charset="0"/>
                <a:ea typeface="Calibri"/>
                <a:cs typeface="Courier New" pitchFamily="49" charset="0"/>
              </a:rPr>
              <a:t>As</a:t>
            </a:r>
            <a:r>
              <a:rPr lang="en-GB" sz="1600" smtClean="0">
                <a:latin typeface="Courier New" pitchFamily="49" charset="0"/>
                <a:ea typeface="Calibri"/>
                <a:cs typeface="Courier New" pitchFamily="49" charset="0"/>
              </a:rPr>
              <a:t> Filter = app.Create.Filter.NewLogicAndFilter(filterType, filterParam)</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Dim</a:t>
            </a:r>
            <a:r>
              <a:rPr lang="en-GB" sz="1600" smtClean="0">
                <a:latin typeface="Courier New" pitchFamily="49" charset="0"/>
                <a:ea typeface="Calibri"/>
                <a:cs typeface="Courier New" pitchFamily="49" charset="0"/>
              </a:rPr>
              <a:t> n </a:t>
            </a:r>
            <a:r>
              <a:rPr lang="en-GB" sz="1600" smtClean="0">
                <a:solidFill>
                  <a:srgbClr val="0000FF"/>
                </a:solidFill>
                <a:latin typeface="Courier New" pitchFamily="49" charset="0"/>
                <a:ea typeface="Calibri"/>
                <a:cs typeface="Courier New" pitchFamily="49" charset="0"/>
              </a:rPr>
              <a:t>As</a:t>
            </a: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Integer</a:t>
            </a:r>
            <a:r>
              <a:rPr lang="en-GB" sz="1600" smtClean="0">
                <a:latin typeface="Courier New" pitchFamily="49" charset="0"/>
                <a:ea typeface="Calibri"/>
                <a:cs typeface="Courier New" pitchFamily="49" charset="0"/>
              </a:rPr>
              <a:t> = app.ActiveDocument.Elements(filter, elements)</a:t>
            </a:r>
          </a:p>
          <a:p>
            <a:pPr>
              <a:spcBef>
                <a:spcPts val="0"/>
              </a:spcBef>
              <a:spcAft>
                <a:spcPts val="0"/>
              </a:spcAft>
            </a:pP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Return</a:t>
            </a:r>
            <a:r>
              <a:rPr lang="en-GB" sz="1600" smtClean="0">
                <a:latin typeface="Courier New" pitchFamily="49" charset="0"/>
                <a:ea typeface="Calibri"/>
                <a:cs typeface="Courier New" pitchFamily="49" charset="0"/>
              </a:rPr>
              <a:t> elements</a:t>
            </a:r>
          </a:p>
          <a:p>
            <a:pPr>
              <a:spcBef>
                <a:spcPts val="0"/>
              </a:spcBef>
              <a:spcAft>
                <a:spcPts val="0"/>
              </a:spcAft>
            </a:pPr>
            <a:r>
              <a:rPr lang="en-GB" sz="1600" smtClean="0">
                <a:solidFill>
                  <a:srgbClr val="0000FF"/>
                </a:solidFill>
                <a:latin typeface="Courier New" pitchFamily="49" charset="0"/>
                <a:ea typeface="Calibri"/>
                <a:cs typeface="Courier New" pitchFamily="49" charset="0"/>
              </a:rPr>
              <a:t>End</a:t>
            </a:r>
            <a:r>
              <a:rPr lang="en-GB" sz="1600" smtClean="0">
                <a:latin typeface="Courier New" pitchFamily="49" charset="0"/>
                <a:ea typeface="Calibri"/>
                <a:cs typeface="Courier New" pitchFamily="49" charset="0"/>
              </a:rPr>
              <a:t> </a:t>
            </a:r>
            <a:r>
              <a:rPr lang="en-GB" sz="1600" smtClean="0">
                <a:solidFill>
                  <a:srgbClr val="0000FF"/>
                </a:solidFill>
                <a:latin typeface="Courier New" pitchFamily="49" charset="0"/>
                <a:ea typeface="Calibri"/>
                <a:cs typeface="Courier New" pitchFamily="49" charset="0"/>
              </a:rPr>
              <a:t>Function</a:t>
            </a:r>
            <a:endParaRPr lang="en-GB" sz="1600" smtClean="0">
              <a:latin typeface="Courier New" pitchFamily="49" charset="0"/>
              <a:ea typeface="Calibri"/>
              <a:cs typeface="Courier New" pitchFamily="49" charset="0"/>
            </a:endParaRPr>
          </a:p>
        </p:txBody>
      </p:sp>
      <p:sp>
        <p:nvSpPr>
          <p:cNvPr id="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3759" y="194232"/>
            <a:ext cx="11269451" cy="1626129"/>
          </a:xfrm>
        </p:spPr>
        <p:txBody>
          <a:bodyPr/>
          <a:lstStyle/>
          <a:p>
            <a:pPr eaLnBrk="1" hangingPunct="1"/>
            <a:r>
              <a:rPr lang="en-GB" smtClean="0"/>
              <a:t>Specific Element Classes</a:t>
            </a:r>
          </a:p>
        </p:txBody>
      </p:sp>
      <p:sp>
        <p:nvSpPr>
          <p:cNvPr id="45059" name="Rectangle 3"/>
          <p:cNvSpPr>
            <a:spLocks noGrp="1" noChangeArrowheads="1"/>
          </p:cNvSpPr>
          <p:nvPr>
            <p:ph idx="1"/>
          </p:nvPr>
        </p:nvSpPr>
        <p:spPr>
          <a:xfrm>
            <a:off x="453760" y="1875476"/>
            <a:ext cx="8555330" cy="6534005"/>
          </a:xfrm>
        </p:spPr>
        <p:txBody>
          <a:bodyPr/>
          <a:lstStyle/>
          <a:p>
            <a:pPr marL="487647" lvl="1" indent="-325098"/>
            <a:r>
              <a:rPr lang="en-GB" sz="3100" smtClean="0"/>
              <a:t>How do we get e.g. all Doors or Walls?</a:t>
            </a:r>
          </a:p>
          <a:p>
            <a:pPr marL="487647" lvl="1" indent="-325098"/>
            <a:r>
              <a:rPr lang="en-GB" sz="3100" smtClean="0"/>
              <a:t>Wall is a separate class</a:t>
            </a:r>
          </a:p>
          <a:p>
            <a:pPr marL="975292" lvl="2" indent="-325098"/>
            <a:r>
              <a:rPr lang="en-GB" smtClean="0"/>
              <a:t>APIObject </a:t>
            </a:r>
            <a:r>
              <a:rPr lang="en-GB" smtClean="0">
                <a:cs typeface="Arial" charset="0"/>
              </a:rPr>
              <a:t>← </a:t>
            </a:r>
            <a:r>
              <a:rPr lang="en-GB" smtClean="0"/>
              <a:t>Element </a:t>
            </a:r>
            <a:r>
              <a:rPr lang="en-GB" smtClean="0">
                <a:cs typeface="Arial" charset="0"/>
              </a:rPr>
              <a:t>← </a:t>
            </a:r>
            <a:r>
              <a:rPr lang="en-GB" smtClean="0"/>
              <a:t>HostObject </a:t>
            </a:r>
            <a:r>
              <a:rPr lang="en-GB" smtClean="0">
                <a:cs typeface="Arial" charset="0"/>
              </a:rPr>
              <a:t>← </a:t>
            </a:r>
            <a:r>
              <a:rPr lang="en-GB" smtClean="0"/>
              <a:t>Wall</a:t>
            </a:r>
          </a:p>
          <a:p>
            <a:pPr marL="975292" lvl="2" indent="-325098"/>
            <a:r>
              <a:rPr lang="en-GB" smtClean="0"/>
              <a:t>(An in-place family wall  is a FamilyInstance)</a:t>
            </a:r>
          </a:p>
          <a:p>
            <a:pPr marL="975292" lvl="2" indent="-325098"/>
            <a:r>
              <a:rPr lang="en-US" smtClean="0"/>
              <a:t>Filter for Wall System.Type</a:t>
            </a:r>
            <a:endParaRPr lang="en-GB" smtClean="0"/>
          </a:p>
          <a:p>
            <a:pPr marL="487647" lvl="1" indent="-325098"/>
            <a:r>
              <a:rPr lang="en-GB" sz="3100" smtClean="0"/>
              <a:t>Door can be identified by its category</a:t>
            </a:r>
          </a:p>
          <a:p>
            <a:pPr marL="993775" lvl="2" indent="-323850"/>
            <a:r>
              <a:rPr lang="en-US" smtClean="0"/>
              <a:t>System.Type is a generic FamilyInstance</a:t>
            </a:r>
            <a:endParaRPr lang="en-GB" smtClean="0"/>
          </a:p>
          <a:p>
            <a:pPr marL="990600" lvl="2" indent="-323850"/>
            <a:r>
              <a:rPr lang="en-GB" smtClean="0"/>
              <a:t>Use BuiltInCategory enum for language independence</a:t>
            </a:r>
          </a:p>
          <a:p>
            <a:pPr marL="990600" lvl="2" indent="-323850"/>
            <a:r>
              <a:rPr lang="en-US" smtClean="0"/>
              <a:t>Filter for FamilyInstance System.Type and door category</a:t>
            </a:r>
            <a:endParaRPr lang="en-GB" smtClean="0"/>
          </a:p>
          <a:p>
            <a:pPr marL="990600" lvl="2" indent="-323850">
              <a:buNone/>
            </a:pPr>
            <a:endParaRPr lang="en-GB" smtClean="0"/>
          </a:p>
          <a:p>
            <a:pPr marL="487647" lvl="1" indent="-325098">
              <a:buNone/>
            </a:pPr>
            <a:r>
              <a:rPr lang="en-GB" sz="7300" smtClean="0">
                <a:solidFill>
                  <a:schemeClr val="accent1"/>
                </a:solidFill>
              </a:rPr>
              <a:t>Lab 2-3</a:t>
            </a:r>
            <a:endParaRPr lang="en-GB" sz="7300" smtClean="0"/>
          </a:p>
        </p:txBody>
      </p:sp>
      <p:sp>
        <p:nvSpPr>
          <p:cNvPr id="4506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AutoShape 6"/>
          <p:cNvSpPr>
            <a:spLocks noChangeArrowheads="1"/>
          </p:cNvSpPr>
          <p:nvPr/>
        </p:nvSpPr>
        <p:spPr bwMode="auto">
          <a:xfrm>
            <a:off x="348916" y="2225843"/>
            <a:ext cx="12128274" cy="3537283"/>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46082" name="Rectangle 2"/>
          <p:cNvSpPr>
            <a:spLocks noGrp="1" noChangeArrowheads="1"/>
          </p:cNvSpPr>
          <p:nvPr>
            <p:ph type="title"/>
          </p:nvPr>
        </p:nvSpPr>
        <p:spPr>
          <a:xfrm>
            <a:off x="453759" y="194232"/>
            <a:ext cx="11269451" cy="1626129"/>
          </a:xfrm>
        </p:spPr>
        <p:txBody>
          <a:bodyPr/>
          <a:lstStyle/>
          <a:p>
            <a:pPr eaLnBrk="1" hangingPunct="1"/>
            <a:r>
              <a:rPr lang="en-GB" smtClean="0"/>
              <a:t>Get all Walls</a:t>
            </a:r>
          </a:p>
        </p:txBody>
      </p:sp>
      <p:sp>
        <p:nvSpPr>
          <p:cNvPr id="46083" name="Rectangle 3"/>
          <p:cNvSpPr>
            <a:spLocks noGrp="1" noChangeArrowheads="1"/>
          </p:cNvSpPr>
          <p:nvPr>
            <p:ph idx="1"/>
          </p:nvPr>
        </p:nvSpPr>
        <p:spPr>
          <a:xfrm>
            <a:off x="427255" y="2739246"/>
            <a:ext cx="11965271" cy="2628622"/>
          </a:xfrm>
        </p:spPr>
        <p:txBody>
          <a:bodyPr/>
          <a:lstStyle/>
          <a:p>
            <a:pPr marL="360363" lvl="4" indent="1588"/>
            <a:r>
              <a:rPr lang="en-US" smtClean="0">
                <a:solidFill>
                  <a:srgbClr val="0000FF"/>
                </a:solidFill>
              </a:rPr>
              <a:t>public static </a:t>
            </a:r>
            <a:r>
              <a:rPr lang="en-US" smtClean="0">
                <a:solidFill>
                  <a:srgbClr val="008080"/>
                </a:solidFill>
              </a:rPr>
              <a:t>List&lt;Element&gt;</a:t>
            </a:r>
            <a:r>
              <a:rPr lang="en-US" smtClean="0"/>
              <a:t> GetAllWalls( </a:t>
            </a:r>
            <a:r>
              <a:rPr lang="en-US" smtClean="0">
                <a:solidFill>
                  <a:srgbClr val="008080"/>
                </a:solidFill>
              </a:rPr>
              <a:t>Application</a:t>
            </a:r>
            <a:r>
              <a:rPr lang="en-US" smtClean="0"/>
              <a:t> app )</a:t>
            </a:r>
          </a:p>
          <a:p>
            <a:pPr marL="360363" lvl="4" indent="1588"/>
            <a:r>
              <a:rPr lang="en-GB" smtClean="0"/>
              <a:t>{</a:t>
            </a:r>
          </a:p>
          <a:p>
            <a:pPr marL="360363" lvl="4" indent="1588"/>
            <a:r>
              <a:rPr lang="en-GB" smtClean="0">
                <a:solidFill>
                  <a:srgbClr val="008080"/>
                </a:solidFill>
              </a:rPr>
              <a:t>  List&lt;Element&gt;</a:t>
            </a:r>
            <a:r>
              <a:rPr lang="en-GB" smtClean="0"/>
              <a:t> elements = </a:t>
            </a:r>
            <a:r>
              <a:rPr lang="en-GB" smtClean="0">
                <a:solidFill>
                  <a:srgbClr val="0000FF"/>
                </a:solidFill>
              </a:rPr>
              <a:t>new </a:t>
            </a:r>
            <a:r>
              <a:rPr lang="en-GB" smtClean="0">
                <a:solidFill>
                  <a:srgbClr val="008080"/>
                </a:solidFill>
              </a:rPr>
              <a:t>List&lt;Element&gt;</a:t>
            </a:r>
            <a:r>
              <a:rPr lang="en-GB" smtClean="0"/>
              <a:t>();</a:t>
            </a:r>
          </a:p>
          <a:p>
            <a:pPr marL="360363" lvl="4" indent="1588"/>
            <a:r>
              <a:rPr lang="en-GB" smtClean="0">
                <a:solidFill>
                  <a:srgbClr val="008080"/>
                </a:solidFill>
              </a:rPr>
              <a:t>  Filter</a:t>
            </a:r>
            <a:r>
              <a:rPr lang="en-GB" smtClean="0"/>
              <a:t> filterType = app.Create.Filter.NewTypeFilter( </a:t>
            </a:r>
            <a:r>
              <a:rPr lang="en-GB" smtClean="0">
                <a:solidFill>
                  <a:srgbClr val="0000FF"/>
                </a:solidFill>
              </a:rPr>
              <a:t>typeof</a:t>
            </a:r>
            <a:r>
              <a:rPr lang="en-GB" smtClean="0"/>
              <a:t>( </a:t>
            </a:r>
            <a:r>
              <a:rPr lang="en-GB" smtClean="0">
                <a:solidFill>
                  <a:srgbClr val="008080"/>
                </a:solidFill>
              </a:rPr>
              <a:t>Wall</a:t>
            </a:r>
            <a:r>
              <a:rPr lang="en-GB" smtClean="0"/>
              <a:t> ) );</a:t>
            </a:r>
          </a:p>
          <a:p>
            <a:pPr marL="360363" lvl="4" indent="1588"/>
            <a:r>
              <a:rPr lang="en-GB" smtClean="0">
                <a:solidFill>
                  <a:srgbClr val="008080"/>
                </a:solidFill>
              </a:rPr>
              <a:t>  </a:t>
            </a:r>
            <a:r>
              <a:rPr lang="en-GB" smtClean="0"/>
              <a:t>app.ActiveDocument.get_Elements( filterType, elements );</a:t>
            </a:r>
          </a:p>
          <a:p>
            <a:pPr marL="360363" lvl="4" indent="1588"/>
            <a:r>
              <a:rPr lang="en-GB" smtClean="0">
                <a:solidFill>
                  <a:srgbClr val="008080"/>
                </a:solidFill>
              </a:rPr>
              <a:t>  </a:t>
            </a:r>
            <a:r>
              <a:rPr lang="en-GB" smtClean="0">
                <a:solidFill>
                  <a:srgbClr val="0000FF"/>
                </a:solidFill>
              </a:rPr>
              <a:t>return</a:t>
            </a:r>
            <a:r>
              <a:rPr lang="en-GB" smtClean="0"/>
              <a:t> elements;</a:t>
            </a:r>
          </a:p>
          <a:p>
            <a:pPr marL="360363" lvl="4" indent="1588"/>
            <a:r>
              <a:rPr lang="en-GB" smtClean="0"/>
              <a:t>}</a:t>
            </a:r>
          </a:p>
        </p:txBody>
      </p:sp>
      <p:sp>
        <p:nvSpPr>
          <p:cNvPr id="4608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pic>
        <p:nvPicPr>
          <p:cNvPr id="7" name="Picture 6" descr="Labs2_3_01.png"/>
          <p:cNvPicPr>
            <a:picLocks noChangeAspect="1"/>
          </p:cNvPicPr>
          <p:nvPr/>
        </p:nvPicPr>
        <p:blipFill>
          <a:blip r:embed="rId3"/>
          <a:stretch>
            <a:fillRect/>
          </a:stretch>
        </p:blipFill>
        <p:spPr>
          <a:xfrm>
            <a:off x="5717381" y="6034087"/>
            <a:ext cx="5981700" cy="2895600"/>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AutoShape 6"/>
          <p:cNvSpPr>
            <a:spLocks noChangeArrowheads="1"/>
          </p:cNvSpPr>
          <p:nvPr/>
        </p:nvSpPr>
        <p:spPr bwMode="auto">
          <a:xfrm>
            <a:off x="287868" y="1272211"/>
            <a:ext cx="12276665" cy="4772990"/>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47106" name="Rectangle 2"/>
          <p:cNvSpPr>
            <a:spLocks noGrp="1" noChangeArrowheads="1"/>
          </p:cNvSpPr>
          <p:nvPr>
            <p:ph type="title"/>
          </p:nvPr>
        </p:nvSpPr>
        <p:spPr>
          <a:xfrm>
            <a:off x="453759" y="194232"/>
            <a:ext cx="11269451" cy="1626129"/>
          </a:xfrm>
        </p:spPr>
        <p:txBody>
          <a:bodyPr/>
          <a:lstStyle/>
          <a:p>
            <a:pPr eaLnBrk="1" hangingPunct="1"/>
            <a:r>
              <a:rPr lang="en-GB" smtClean="0"/>
              <a:t>Get all Doors</a:t>
            </a:r>
          </a:p>
        </p:txBody>
      </p:sp>
      <p:sp>
        <p:nvSpPr>
          <p:cNvPr id="47107" name="Rectangle 3"/>
          <p:cNvSpPr>
            <a:spLocks noGrp="1" noChangeArrowheads="1"/>
          </p:cNvSpPr>
          <p:nvPr>
            <p:ph idx="1"/>
          </p:nvPr>
        </p:nvSpPr>
        <p:spPr>
          <a:xfrm>
            <a:off x="406396" y="1794941"/>
            <a:ext cx="12546018" cy="3691467"/>
          </a:xfrm>
        </p:spPr>
        <p:txBody>
          <a:bodyPr/>
          <a:lstStyle/>
          <a:p>
            <a:pPr marL="0" lvl="4" indent="0"/>
            <a:r>
              <a:rPr lang="en-GB" sz="1800" smtClean="0"/>
              <a:t>public static List&lt;Element&gt; GetAllStandardFamilyInstancesForACategory(</a:t>
            </a:r>
          </a:p>
          <a:p>
            <a:pPr marL="0" lvl="4" indent="0"/>
            <a:r>
              <a:rPr lang="en-GB" sz="1800" smtClean="0"/>
              <a:t>  Application app,</a:t>
            </a:r>
          </a:p>
          <a:p>
            <a:pPr marL="0" lvl="4" indent="0"/>
            <a:r>
              <a:rPr lang="en-GB" sz="1800" smtClean="0"/>
              <a:t>  BuiltInCategory bic )</a:t>
            </a:r>
          </a:p>
          <a:p>
            <a:pPr marL="0" lvl="4" indent="0"/>
            <a:r>
              <a:rPr lang="en-GB" sz="1800" smtClean="0"/>
              <a:t>{</a:t>
            </a:r>
          </a:p>
          <a:p>
            <a:pPr marL="0" lvl="4" indent="0"/>
            <a:r>
              <a:rPr lang="en-GB" sz="1800" smtClean="0"/>
              <a:t>  List&lt;Element&gt; elements = new List&lt;Element&gt;();</a:t>
            </a:r>
          </a:p>
          <a:p>
            <a:pPr marL="0" lvl="4" indent="0"/>
            <a:r>
              <a:rPr lang="en-GB" sz="1800" smtClean="0"/>
              <a:t>  Filter filterType = app.Create.Filter.NewTypeFilter( typeof( FamilyInstance ) );</a:t>
            </a:r>
          </a:p>
          <a:p>
            <a:pPr marL="0" lvl="4" indent="0"/>
            <a:r>
              <a:rPr lang="en-GB" sz="1800" smtClean="0"/>
              <a:t>  Filter filterCategory = app.Create.Filter.NewCategoryFilter( bic );</a:t>
            </a:r>
          </a:p>
          <a:p>
            <a:pPr marL="0" lvl="4" indent="0"/>
            <a:r>
              <a:rPr lang="en-GB" sz="1800" smtClean="0"/>
              <a:t>  Filter filterAnd = app.Create.Filter.NewLogicAndFilter( filterType, filterCategory );</a:t>
            </a:r>
          </a:p>
          <a:p>
            <a:pPr marL="0" lvl="4" indent="0"/>
            <a:r>
              <a:rPr lang="en-GB" sz="1800" smtClean="0"/>
              <a:t>  app.ActiveDocument.get_Elements( filterAnd, elements );</a:t>
            </a:r>
          </a:p>
          <a:p>
            <a:pPr marL="0" lvl="4" indent="0"/>
            <a:r>
              <a:rPr lang="en-GB" sz="1800" smtClean="0"/>
              <a:t>  return elements;</a:t>
            </a:r>
          </a:p>
          <a:p>
            <a:pPr marL="0" lvl="4" indent="0"/>
            <a:r>
              <a:rPr lang="en-GB" sz="1800" smtClean="0"/>
              <a:t>}</a:t>
            </a:r>
          </a:p>
          <a:p>
            <a:pPr marL="0" lvl="4" indent="0">
              <a:lnSpc>
                <a:spcPct val="90000"/>
              </a:lnSpc>
            </a:pPr>
            <a:endParaRPr lang="en-GB" sz="1600" smtClean="0">
              <a:solidFill>
                <a:schemeClr val="accent1"/>
              </a:solidFill>
            </a:endParaRPr>
          </a:p>
        </p:txBody>
      </p:sp>
      <p:sp>
        <p:nvSpPr>
          <p:cNvPr id="4710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pic>
        <p:nvPicPr>
          <p:cNvPr id="7" name="Picture 6" descr="Labs2_3_02.png"/>
          <p:cNvPicPr>
            <a:picLocks noChangeAspect="1"/>
          </p:cNvPicPr>
          <p:nvPr/>
        </p:nvPicPr>
        <p:blipFill>
          <a:blip r:embed="rId3"/>
          <a:stretch>
            <a:fillRect/>
          </a:stretch>
        </p:blipFill>
        <p:spPr>
          <a:xfrm>
            <a:off x="6576217" y="6275915"/>
            <a:ext cx="4781550" cy="2266950"/>
          </a:xfrm>
          <a:prstGeom prst="rect">
            <a:avLst/>
          </a:prstGeo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ttleHouse01.png"/>
          <p:cNvPicPr>
            <a:picLocks noChangeAspect="1"/>
          </p:cNvPicPr>
          <p:nvPr/>
        </p:nvPicPr>
        <p:blipFill>
          <a:blip r:embed="rId3"/>
          <a:stretch>
            <a:fillRect/>
          </a:stretch>
        </p:blipFill>
        <p:spPr>
          <a:xfrm>
            <a:off x="8930329" y="4050188"/>
            <a:ext cx="3371850" cy="3429000"/>
          </a:xfrm>
          <a:prstGeom prst="rect">
            <a:avLst/>
          </a:prstGeom>
        </p:spPr>
      </p:pic>
      <p:sp>
        <p:nvSpPr>
          <p:cNvPr id="48130" name="Rectangle 2"/>
          <p:cNvSpPr>
            <a:spLocks noGrp="1" noChangeArrowheads="1"/>
          </p:cNvSpPr>
          <p:nvPr>
            <p:ph type="title"/>
          </p:nvPr>
        </p:nvSpPr>
        <p:spPr>
          <a:xfrm>
            <a:off x="453759" y="194232"/>
            <a:ext cx="11269451" cy="1626129"/>
          </a:xfrm>
        </p:spPr>
        <p:txBody>
          <a:bodyPr/>
          <a:lstStyle/>
          <a:p>
            <a:pPr eaLnBrk="1" hangingPunct="1"/>
            <a:r>
              <a:rPr lang="en-GB" smtClean="0"/>
              <a:t>Adding Elements</a:t>
            </a:r>
          </a:p>
        </p:txBody>
      </p:sp>
      <p:sp>
        <p:nvSpPr>
          <p:cNvPr id="48131" name="Rectangle 3"/>
          <p:cNvSpPr>
            <a:spLocks noGrp="1" noChangeArrowheads="1"/>
          </p:cNvSpPr>
          <p:nvPr>
            <p:ph idx="1"/>
          </p:nvPr>
        </p:nvSpPr>
        <p:spPr>
          <a:xfrm>
            <a:off x="453761" y="1855304"/>
            <a:ext cx="11680317" cy="5870713"/>
          </a:xfrm>
        </p:spPr>
        <p:txBody>
          <a:bodyPr/>
          <a:lstStyle/>
          <a:p>
            <a:pPr marL="487647" lvl="1" indent="-325098"/>
            <a:r>
              <a:rPr lang="en-GB" sz="3200" smtClean="0"/>
              <a:t>Adding</a:t>
            </a:r>
          </a:p>
          <a:p>
            <a:pPr marL="975292" lvl="2" indent="-325098"/>
            <a:r>
              <a:rPr lang="en-GB" smtClean="0"/>
              <a:t>Over 120 methods defined by Autodesk.Revit.Creation.Document</a:t>
            </a:r>
          </a:p>
          <a:p>
            <a:pPr marL="975292" lvl="2" indent="-325098"/>
            <a:r>
              <a:rPr lang="en-GB" smtClean="0"/>
              <a:t>Over 40 object types supported</a:t>
            </a:r>
          </a:p>
          <a:p>
            <a:pPr marL="975292" lvl="2" indent="-325098"/>
            <a:r>
              <a:rPr lang="en-GB" smtClean="0"/>
              <a:t>e.g. Walls, Floors</a:t>
            </a:r>
          </a:p>
          <a:p>
            <a:pPr marL="1920084" lvl="4" indent="-325098"/>
            <a:r>
              <a:rPr lang="en-GB" sz="1600" smtClean="0">
                <a:solidFill>
                  <a:schemeClr val="folHlink"/>
                </a:solidFill>
              </a:rPr>
              <a:t>NewWall</a:t>
            </a:r>
            <a:r>
              <a:rPr lang="en-GB" sz="1600" smtClean="0"/>
              <a:t>( CurveArray profile, bool structural ); // + 4 overloads</a:t>
            </a:r>
          </a:p>
          <a:p>
            <a:pPr marL="1920084" lvl="4" indent="-325098"/>
            <a:r>
              <a:rPr lang="en-GB" sz="1600" smtClean="0">
                <a:solidFill>
                  <a:schemeClr val="folHlink"/>
                </a:solidFill>
              </a:rPr>
              <a:t>NewSlab</a:t>
            </a:r>
            <a:r>
              <a:rPr lang="en-GB" sz="1600" smtClean="0"/>
              <a:t>( CurveArray profile, Level, Line slopedArrow, </a:t>
            </a:r>
            <a:br>
              <a:rPr lang="en-GB" sz="1600" smtClean="0"/>
            </a:br>
            <a:r>
              <a:rPr lang="en-GB" sz="1600" smtClean="0"/>
              <a:t>double angle, bool isImperial, bool isStructural );</a:t>
            </a:r>
          </a:p>
          <a:p>
            <a:pPr marL="975292" lvl="2" indent="-325098"/>
            <a:r>
              <a:rPr lang="en-GB" smtClean="0"/>
              <a:t>Still some objects missing ...</a:t>
            </a:r>
          </a:p>
          <a:p>
            <a:pPr marL="175291" indent="-325098"/>
            <a:r>
              <a:rPr lang="en-GB" sz="7200" smtClean="0">
                <a:solidFill>
                  <a:schemeClr val="accent1"/>
                </a:solidFill>
              </a:rPr>
              <a:t>Lab 2-0</a:t>
            </a:r>
          </a:p>
          <a:p>
            <a:pPr marL="487647" lvl="1" indent="-325098"/>
            <a:r>
              <a:rPr lang="en-GB" sz="3200" smtClean="0"/>
              <a:t>Deleting</a:t>
            </a:r>
          </a:p>
          <a:p>
            <a:pPr marL="975292" lvl="2" indent="-325098"/>
            <a:r>
              <a:rPr lang="en-GB" smtClean="0"/>
              <a:t>Revit SDK Samples DeleteDimensions, DeleteObject</a:t>
            </a:r>
          </a:p>
        </p:txBody>
      </p:sp>
      <p:sp>
        <p:nvSpPr>
          <p:cNvPr id="4813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3759" y="194232"/>
            <a:ext cx="11269451" cy="1626129"/>
          </a:xfrm>
        </p:spPr>
        <p:txBody>
          <a:bodyPr/>
          <a:lstStyle/>
          <a:p>
            <a:pPr eaLnBrk="1" hangingPunct="1"/>
            <a:r>
              <a:rPr lang="en-GB" smtClean="0"/>
              <a:t>Element manipulation</a:t>
            </a:r>
          </a:p>
        </p:txBody>
      </p:sp>
      <p:sp>
        <p:nvSpPr>
          <p:cNvPr id="49155" name="Rectangle 3"/>
          <p:cNvSpPr>
            <a:spLocks noGrp="1" noChangeArrowheads="1"/>
          </p:cNvSpPr>
          <p:nvPr>
            <p:ph idx="1"/>
          </p:nvPr>
        </p:nvSpPr>
        <p:spPr>
          <a:xfrm>
            <a:off x="453759" y="1696280"/>
            <a:ext cx="12549454" cy="7089913"/>
          </a:xfrm>
        </p:spPr>
        <p:txBody>
          <a:bodyPr/>
          <a:lstStyle/>
          <a:p>
            <a:pPr marL="487647" lvl="1" indent="-325098"/>
            <a:r>
              <a:rPr lang="en-GB" sz="3100" smtClean="0"/>
              <a:t>Select a wall</a:t>
            </a:r>
          </a:p>
          <a:p>
            <a:pPr marL="487647" lvl="1" indent="-325098"/>
            <a:r>
              <a:rPr lang="en-GB" sz="3100" smtClean="0"/>
              <a:t>Extract wall from current selection</a:t>
            </a:r>
          </a:p>
          <a:p>
            <a:pPr marL="487647" lvl="1" indent="-325098"/>
            <a:r>
              <a:rPr lang="en-GB" sz="3100" smtClean="0"/>
              <a:t>Obtain wall top and bottom level constraints</a:t>
            </a:r>
          </a:p>
          <a:p>
            <a:pPr marL="487647" lvl="1" indent="-325098"/>
            <a:r>
              <a:rPr lang="en-GB" sz="3100" smtClean="0"/>
              <a:t>Calculate geometry from levels and wall curve</a:t>
            </a:r>
          </a:p>
          <a:p>
            <a:pPr marL="487647" lvl="1" indent="-325098"/>
            <a:r>
              <a:rPr lang="en-GB" sz="3100" smtClean="0"/>
              <a:t>Obtain family symbol for column type</a:t>
            </a:r>
          </a:p>
          <a:p>
            <a:pPr marL="487647" lvl="1" indent="-325098"/>
            <a:r>
              <a:rPr lang="en-GB" sz="3100" smtClean="0"/>
              <a:t>Insert columns at start, mid and end</a:t>
            </a:r>
          </a:p>
          <a:p>
            <a:pPr marL="487647" lvl="1" indent="-325098"/>
            <a:r>
              <a:rPr lang="en-GB" sz="3100" smtClean="0"/>
              <a:t>Move wall away from the columns</a:t>
            </a:r>
          </a:p>
          <a:p>
            <a:pPr marL="487647" lvl="1" indent="-325098">
              <a:buNone/>
            </a:pPr>
            <a:r>
              <a:rPr lang="en-GB" sz="7200" smtClean="0">
                <a:solidFill>
                  <a:schemeClr val="accent1"/>
                </a:solidFill>
              </a:rPr>
              <a:t>Lab 2-4</a:t>
            </a:r>
            <a:endParaRPr lang="en-GB" sz="7200" smtClean="0"/>
          </a:p>
          <a:p>
            <a:pPr marL="487647" lvl="1" indent="-325098"/>
            <a:r>
              <a:rPr lang="en-GB" sz="3100" smtClean="0"/>
              <a:t>Prerequisites</a:t>
            </a:r>
          </a:p>
          <a:p>
            <a:pPr marL="975292" lvl="2" indent="-325098">
              <a:spcBef>
                <a:spcPct val="0"/>
              </a:spcBef>
            </a:pPr>
            <a:r>
              <a:rPr lang="en-GB" smtClean="0"/>
              <a:t>Wall constrained at top</a:t>
            </a:r>
          </a:p>
          <a:p>
            <a:pPr marL="975292" lvl="2" indent="-325098">
              <a:spcBef>
                <a:spcPct val="0"/>
              </a:spcBef>
            </a:pPr>
            <a:r>
              <a:rPr lang="en-GB" smtClean="0"/>
              <a:t>"M_Wood Timber Column" type loaded</a:t>
            </a:r>
          </a:p>
        </p:txBody>
      </p:sp>
      <p:sp>
        <p:nvSpPr>
          <p:cNvPr id="4915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AutoShape 5"/>
          <p:cNvSpPr>
            <a:spLocks noChangeArrowheads="1"/>
          </p:cNvSpPr>
          <p:nvPr/>
        </p:nvSpPr>
        <p:spPr bwMode="auto">
          <a:xfrm>
            <a:off x="862368" y="2317236"/>
            <a:ext cx="10145215" cy="6147672"/>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0178" name="Rectangle 2"/>
          <p:cNvSpPr>
            <a:spLocks noGrp="1" noChangeArrowheads="1"/>
          </p:cNvSpPr>
          <p:nvPr>
            <p:ph type="title"/>
          </p:nvPr>
        </p:nvSpPr>
        <p:spPr>
          <a:xfrm>
            <a:off x="453759" y="194232"/>
            <a:ext cx="11269451" cy="1626129"/>
          </a:xfrm>
        </p:spPr>
        <p:txBody>
          <a:bodyPr/>
          <a:lstStyle/>
          <a:p>
            <a:pPr eaLnBrk="1" hangingPunct="1"/>
            <a:r>
              <a:rPr lang="en-GB" smtClean="0"/>
              <a:t>Selecting the Wall</a:t>
            </a:r>
          </a:p>
        </p:txBody>
      </p:sp>
      <p:sp>
        <p:nvSpPr>
          <p:cNvPr id="50179" name="Rectangle 3"/>
          <p:cNvSpPr>
            <a:spLocks noGrp="1" noChangeArrowheads="1"/>
          </p:cNvSpPr>
          <p:nvPr>
            <p:ph idx="1"/>
          </p:nvPr>
        </p:nvSpPr>
        <p:spPr>
          <a:xfrm>
            <a:off x="453759" y="2753130"/>
            <a:ext cx="10267250" cy="5569236"/>
          </a:xfrm>
        </p:spPr>
        <p:txBody>
          <a:bodyPr/>
          <a:lstStyle/>
          <a:p>
            <a:pPr marL="1920084" lvl="4" indent="-325098"/>
            <a:r>
              <a:rPr lang="en-GB" sz="1600" noProof="1" smtClean="0">
                <a:solidFill>
                  <a:schemeClr val="accent1"/>
                </a:solidFill>
              </a:rPr>
              <a:t>Dim</a:t>
            </a:r>
            <a:r>
              <a:rPr lang="en-GB" sz="1600" noProof="1" smtClean="0"/>
              <a:t> doc </a:t>
            </a:r>
            <a:r>
              <a:rPr lang="en-GB" sz="1600" noProof="1" smtClean="0">
                <a:solidFill>
                  <a:schemeClr val="accent1"/>
                </a:solidFill>
              </a:rPr>
              <a:t>As</a:t>
            </a:r>
            <a:r>
              <a:rPr lang="en-GB" sz="1600" noProof="1" smtClean="0"/>
              <a:t> Revit.Document = commandData.Application.ActiveDocument</a:t>
            </a:r>
          </a:p>
          <a:p>
            <a:pPr marL="1920084" lvl="4" indent="-325098"/>
            <a:r>
              <a:rPr lang="en-GB" sz="1600" noProof="1" smtClean="0">
                <a:solidFill>
                  <a:schemeClr val="accent1"/>
                </a:solidFill>
              </a:rPr>
              <a:t>Dim</a:t>
            </a:r>
            <a:r>
              <a:rPr lang="en-GB" sz="1600" noProof="1" smtClean="0"/>
              <a:t> ss </a:t>
            </a:r>
            <a:r>
              <a:rPr lang="en-GB" sz="1600" noProof="1" smtClean="0">
                <a:solidFill>
                  <a:schemeClr val="accent1"/>
                </a:solidFill>
              </a:rPr>
              <a:t>As</a:t>
            </a:r>
            <a:r>
              <a:rPr lang="en-GB" sz="1600" noProof="1" smtClean="0"/>
              <a:t> ElementSet = doc.Selection.Elements</a:t>
            </a:r>
          </a:p>
          <a:p>
            <a:pPr marL="1920084" lvl="4" indent="-325098"/>
            <a:endParaRPr lang="en-GB" sz="1600" noProof="1" smtClean="0"/>
          </a:p>
          <a:p>
            <a:pPr marL="1920084" lvl="4" indent="-325098"/>
            <a:r>
              <a:rPr lang="en-GB" sz="1600" noProof="1" smtClean="0">
                <a:solidFill>
                  <a:schemeClr val="hlink"/>
                </a:solidFill>
              </a:rPr>
              <a:t>' must have single element only</a:t>
            </a:r>
          </a:p>
          <a:p>
            <a:pPr marL="1920084" lvl="4" indent="-325098"/>
            <a:r>
              <a:rPr lang="en-GB" sz="1600" noProof="1" smtClean="0">
                <a:solidFill>
                  <a:schemeClr val="accent1"/>
                </a:solidFill>
              </a:rPr>
              <a:t>If Not</a:t>
            </a:r>
            <a:r>
              <a:rPr lang="en-GB" sz="1600" noProof="1" smtClean="0"/>
              <a:t> ss.Size = 1 </a:t>
            </a:r>
            <a:r>
              <a:rPr lang="en-GB" sz="1600" noProof="1" smtClean="0">
                <a:solidFill>
                  <a:schemeClr val="accent1"/>
                </a:solidFill>
              </a:rPr>
              <a:t>Then</a:t>
            </a:r>
          </a:p>
          <a:p>
            <a:pPr marL="1920084" lvl="4" indent="-325098"/>
            <a:r>
              <a:rPr lang="en-GB" sz="1600" noProof="1" smtClean="0"/>
              <a:t>  MsgBox(</a:t>
            </a:r>
            <a:r>
              <a:rPr lang="en-US" sz="1600" smtClean="0"/>
              <a:t> </a:t>
            </a:r>
            <a:r>
              <a:rPr lang="en-US" sz="1600" noProof="1" smtClean="0">
                <a:solidFill>
                  <a:srgbClr val="993300"/>
                </a:solidFill>
              </a:rPr>
              <a:t>"You must pre-select a single element!"</a:t>
            </a:r>
            <a:r>
              <a:rPr lang="en-US" sz="1600" smtClean="0"/>
              <a:t> </a:t>
            </a:r>
            <a:r>
              <a:rPr lang="en-US" sz="1600" noProof="1" smtClean="0"/>
              <a:t>)</a:t>
            </a:r>
          </a:p>
          <a:p>
            <a:pPr marL="1920084" lvl="4" indent="-325098"/>
            <a:r>
              <a:rPr lang="en-US" sz="1600" noProof="1" smtClean="0"/>
              <a:t>  </a:t>
            </a:r>
            <a:r>
              <a:rPr lang="en-US" sz="1600" noProof="1" smtClean="0">
                <a:solidFill>
                  <a:schemeClr val="accent1"/>
                </a:solidFill>
              </a:rPr>
              <a:t>Return</a:t>
            </a:r>
            <a:r>
              <a:rPr lang="en-US" sz="1600" noProof="1" smtClean="0"/>
              <a:t> IExternalCommand.Result.Cancelled</a:t>
            </a:r>
          </a:p>
          <a:p>
            <a:pPr marL="1920084" lvl="4" indent="-325098"/>
            <a:r>
              <a:rPr lang="en-US" sz="1600" noProof="1" smtClean="0">
                <a:solidFill>
                  <a:schemeClr val="accent1"/>
                </a:solidFill>
              </a:rPr>
              <a:t>End If</a:t>
            </a:r>
          </a:p>
          <a:p>
            <a:pPr marL="1920084" lvl="4" indent="-325098"/>
            <a:endParaRPr lang="en-US" sz="1600" noProof="1" smtClean="0">
              <a:solidFill>
                <a:schemeClr val="accent1"/>
              </a:solidFill>
            </a:endParaRPr>
          </a:p>
          <a:p>
            <a:pPr marL="1920084" lvl="4" indent="-325098"/>
            <a:r>
              <a:rPr lang="en-US" sz="1600" noProof="1" smtClean="0">
                <a:solidFill>
                  <a:schemeClr val="hlink"/>
                </a:solidFill>
              </a:rPr>
              <a:t>' must be a wall</a:t>
            </a:r>
          </a:p>
          <a:p>
            <a:pPr marL="1920084" lvl="4" indent="-325098"/>
            <a:r>
              <a:rPr lang="en-US" sz="1600" noProof="1" smtClean="0">
                <a:solidFill>
                  <a:schemeClr val="accent1"/>
                </a:solidFill>
              </a:rPr>
              <a:t>Dim</a:t>
            </a:r>
            <a:r>
              <a:rPr lang="en-US" sz="1600" noProof="1" smtClean="0"/>
              <a:t> iter </a:t>
            </a:r>
            <a:r>
              <a:rPr lang="en-US" sz="1600" noProof="1" smtClean="0">
                <a:solidFill>
                  <a:schemeClr val="accent1"/>
                </a:solidFill>
              </a:rPr>
              <a:t>As</a:t>
            </a:r>
            <a:r>
              <a:rPr lang="en-US" sz="1600" noProof="1" smtClean="0"/>
              <a:t> ElementSetIterator = ss.ForwardIterator</a:t>
            </a:r>
          </a:p>
          <a:p>
            <a:pPr marL="1920084" lvl="4" indent="-325098"/>
            <a:r>
              <a:rPr lang="en-US" sz="1600" noProof="1" smtClean="0"/>
              <a:t>iter.MoveNext()</a:t>
            </a:r>
          </a:p>
          <a:p>
            <a:pPr marL="1920084" lvl="4" indent="-325098"/>
            <a:r>
              <a:rPr lang="en-US" sz="1600" noProof="1" smtClean="0">
                <a:solidFill>
                  <a:schemeClr val="accent1"/>
                </a:solidFill>
              </a:rPr>
              <a:t>Dim</a:t>
            </a:r>
            <a:r>
              <a:rPr lang="en-US" sz="1600" noProof="1" smtClean="0"/>
              <a:t> elem </a:t>
            </a:r>
            <a:r>
              <a:rPr lang="en-US" sz="1600" noProof="1" smtClean="0">
                <a:solidFill>
                  <a:schemeClr val="accent1"/>
                </a:solidFill>
              </a:rPr>
              <a:t>As</a:t>
            </a:r>
            <a:r>
              <a:rPr lang="en-US" sz="1600" noProof="1" smtClean="0"/>
              <a:t> Revit.Element = iter.Current</a:t>
            </a:r>
          </a:p>
          <a:p>
            <a:pPr marL="1920084" lvl="4" indent="-325098"/>
            <a:r>
              <a:rPr lang="en-US" sz="1600" noProof="1" smtClean="0">
                <a:solidFill>
                  <a:schemeClr val="folHlink"/>
                </a:solidFill>
              </a:rPr>
              <a:t>If Not TypeOf elem Is Wall Then</a:t>
            </a:r>
          </a:p>
          <a:p>
            <a:pPr marL="1920084" lvl="4" indent="-325098"/>
            <a:r>
              <a:rPr lang="en-US" sz="1600" noProof="1" smtClean="0"/>
              <a:t>  MsgBox(</a:t>
            </a:r>
            <a:r>
              <a:rPr lang="en-US" sz="1600" smtClean="0"/>
              <a:t> </a:t>
            </a:r>
            <a:r>
              <a:rPr lang="en-US" sz="1600" noProof="1" smtClean="0">
                <a:solidFill>
                  <a:srgbClr val="993300"/>
                </a:solidFill>
              </a:rPr>
              <a:t>"Selected element is NOT a wall!"</a:t>
            </a:r>
            <a:r>
              <a:rPr lang="en-US" sz="1600" smtClean="0"/>
              <a:t> </a:t>
            </a:r>
            <a:r>
              <a:rPr lang="en-US" sz="1600" noProof="1" smtClean="0"/>
              <a:t>)</a:t>
            </a:r>
          </a:p>
          <a:p>
            <a:pPr marL="1920084" lvl="4" indent="-325098"/>
            <a:r>
              <a:rPr lang="en-US" sz="1600" noProof="1" smtClean="0"/>
              <a:t>  </a:t>
            </a:r>
            <a:r>
              <a:rPr lang="en-US" sz="1600" noProof="1" smtClean="0">
                <a:solidFill>
                  <a:schemeClr val="accent1"/>
                </a:solidFill>
              </a:rPr>
              <a:t>Return</a:t>
            </a:r>
            <a:r>
              <a:rPr lang="en-US" sz="1600" noProof="1" smtClean="0"/>
              <a:t> IExternalCommand.Result.Cancelled</a:t>
            </a:r>
          </a:p>
          <a:p>
            <a:pPr marL="1920084" lvl="4" indent="-325098"/>
            <a:r>
              <a:rPr lang="en-US" sz="1600" noProof="1" smtClean="0">
                <a:solidFill>
                  <a:schemeClr val="accent1"/>
                </a:solidFill>
              </a:rPr>
              <a:t>End If</a:t>
            </a:r>
          </a:p>
          <a:p>
            <a:pPr marL="1920084" lvl="4" indent="-325098"/>
            <a:r>
              <a:rPr lang="en-US" sz="1600" noProof="1" smtClean="0">
                <a:solidFill>
                  <a:schemeClr val="accent1"/>
                </a:solidFill>
              </a:rPr>
              <a:t>Dim</a:t>
            </a:r>
            <a:r>
              <a:rPr lang="en-US" sz="1600" noProof="1" smtClean="0"/>
              <a:t> wall </a:t>
            </a:r>
            <a:r>
              <a:rPr lang="en-US" sz="1600" noProof="1" smtClean="0">
                <a:solidFill>
                  <a:schemeClr val="accent1"/>
                </a:solidFill>
              </a:rPr>
              <a:t>As</a:t>
            </a:r>
            <a:r>
              <a:rPr lang="en-US" sz="1600" noProof="1" smtClean="0"/>
              <a:t> Wall = elem</a:t>
            </a:r>
            <a:endParaRPr lang="en-GB" sz="1600" smtClean="0"/>
          </a:p>
        </p:txBody>
      </p:sp>
      <p:sp>
        <p:nvSpPr>
          <p:cNvPr id="5018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Revit Products</a:t>
            </a:r>
          </a:p>
        </p:txBody>
      </p:sp>
      <p:sp>
        <p:nvSpPr>
          <p:cNvPr id="12291" name="Rectangle 3"/>
          <p:cNvSpPr>
            <a:spLocks noGrp="1" noChangeArrowheads="1"/>
          </p:cNvSpPr>
          <p:nvPr>
            <p:ph idx="1"/>
          </p:nvPr>
        </p:nvSpPr>
        <p:spPr>
          <a:xfrm>
            <a:off x="453759" y="1343285"/>
            <a:ext cx="12088924" cy="7667651"/>
          </a:xfrm>
        </p:spPr>
        <p:txBody>
          <a:bodyPr/>
          <a:lstStyle/>
          <a:p>
            <a:pPr eaLnBrk="1" hangingPunct="1">
              <a:spcBef>
                <a:spcPts val="600"/>
              </a:spcBef>
              <a:buFontTx/>
              <a:buNone/>
            </a:pPr>
            <a:r>
              <a:rPr lang="en-GB" dirty="0" smtClean="0"/>
              <a:t>Revit in three flavours</a:t>
            </a:r>
          </a:p>
          <a:p>
            <a:pPr marL="722313" lvl="1" indent="-361950">
              <a:spcBef>
                <a:spcPts val="600"/>
              </a:spcBef>
            </a:pPr>
            <a:r>
              <a:rPr lang="en-GB" dirty="0" smtClean="0"/>
              <a:t>Revit Architecture</a:t>
            </a:r>
          </a:p>
          <a:p>
            <a:pPr marL="1122313" lvl="2" indent="-361950">
              <a:spcBef>
                <a:spcPts val="600"/>
              </a:spcBef>
            </a:pPr>
            <a:r>
              <a:rPr lang="en-GB" dirty="0" smtClean="0"/>
              <a:t>Previously known as Autodesk Revit Building</a:t>
            </a:r>
          </a:p>
          <a:p>
            <a:pPr marL="722313" lvl="1" indent="-361950">
              <a:spcBef>
                <a:spcPts val="600"/>
              </a:spcBef>
            </a:pPr>
            <a:r>
              <a:rPr lang="en-GB" dirty="0" smtClean="0"/>
              <a:t>Revit MEP, Mechanical, Electrical, Plumbing</a:t>
            </a:r>
          </a:p>
          <a:p>
            <a:pPr marL="1122313" lvl="2" indent="-361950">
              <a:spcBef>
                <a:spcPts val="600"/>
              </a:spcBef>
            </a:pPr>
            <a:r>
              <a:rPr lang="en-GB" dirty="0" smtClean="0"/>
              <a:t>Previously Autodesk Revit  Systems</a:t>
            </a:r>
          </a:p>
          <a:p>
            <a:pPr marL="722313" lvl="1" indent="-361950">
              <a:spcBef>
                <a:spcPts val="600"/>
              </a:spcBef>
            </a:pPr>
            <a:r>
              <a:rPr lang="en-GB" dirty="0" smtClean="0"/>
              <a:t>Revit Structure</a:t>
            </a:r>
          </a:p>
          <a:p>
            <a:pPr eaLnBrk="1" hangingPunct="1">
              <a:spcBef>
                <a:spcPts val="600"/>
              </a:spcBef>
              <a:buFontTx/>
              <a:buNone/>
            </a:pPr>
            <a:r>
              <a:rPr lang="en-GB" dirty="0" smtClean="0"/>
              <a:t>Product build and distribution</a:t>
            </a:r>
          </a:p>
          <a:p>
            <a:pPr marL="722313" lvl="1" indent="-361950" eaLnBrk="1" hangingPunct="1">
              <a:spcBef>
                <a:spcPts val="600"/>
              </a:spcBef>
            </a:pPr>
            <a:r>
              <a:rPr lang="en-GB" dirty="0" smtClean="0"/>
              <a:t>DVD version posted to ADN member web site</a:t>
            </a:r>
          </a:p>
          <a:p>
            <a:pPr marL="1071563" lvl="2" indent="-349250" eaLnBrk="1" hangingPunct="1">
              <a:spcBef>
                <a:spcPts val="600"/>
              </a:spcBef>
            </a:pPr>
            <a:r>
              <a:rPr lang="en-GB" altLang="ja-JP" dirty="0" smtClean="0">
                <a:ea typeface="ＭＳ Ｐゴシック" pitchFamily="34" charset="-128"/>
              </a:rPr>
              <a:t>Software &amp; Support &gt; Revit &gt; Downloads</a:t>
            </a:r>
          </a:p>
          <a:p>
            <a:pPr marL="722313" lvl="1" indent="-361950" eaLnBrk="1" hangingPunct="1">
              <a:spcBef>
                <a:spcPts val="600"/>
              </a:spcBef>
            </a:pPr>
            <a:r>
              <a:rPr lang="en-GB" dirty="0" smtClean="0"/>
              <a:t>Web version on Autodesk home page</a:t>
            </a:r>
          </a:p>
          <a:p>
            <a:pPr marL="1071563" lvl="2" indent="-349250" eaLnBrk="1" hangingPunct="1">
              <a:spcBef>
                <a:spcPts val="600"/>
              </a:spcBef>
            </a:pPr>
            <a:r>
              <a:rPr lang="en-US" dirty="0" smtClean="0"/>
              <a:t>Products </a:t>
            </a:r>
            <a:r>
              <a:rPr lang="en-GB" altLang="ja-JP" dirty="0" smtClean="0">
                <a:ea typeface="ＭＳ Ｐゴシック" pitchFamily="34" charset="-128"/>
              </a:rPr>
              <a:t>&gt;</a:t>
            </a:r>
            <a:r>
              <a:rPr lang="en-US" dirty="0" smtClean="0"/>
              <a:t> Revit Architecture, MEP, Structure </a:t>
            </a:r>
            <a:r>
              <a:rPr lang="en-GB" altLang="ja-JP" dirty="0" smtClean="0">
                <a:ea typeface="ＭＳ Ｐゴシック" pitchFamily="34" charset="-128"/>
              </a:rPr>
              <a:t>&gt;</a:t>
            </a:r>
            <a:r>
              <a:rPr lang="en-US" dirty="0" smtClean="0"/>
              <a:t> Product Download</a:t>
            </a:r>
          </a:p>
          <a:p>
            <a:pPr marL="1071563" lvl="2" indent="-349250" eaLnBrk="1" hangingPunct="1">
              <a:spcBef>
                <a:spcPts val="600"/>
              </a:spcBef>
            </a:pPr>
            <a:r>
              <a:rPr lang="en-GB" dirty="0" smtClean="0"/>
              <a:t>Latest download version from the public product site</a:t>
            </a:r>
          </a:p>
          <a:p>
            <a:pPr marL="1071563" lvl="2" indent="-349250" eaLnBrk="1" hangingPunct="1">
              <a:spcBef>
                <a:spcPts val="600"/>
              </a:spcBef>
            </a:pPr>
            <a:r>
              <a:rPr lang="en-GB" dirty="0" smtClean="0"/>
              <a:t>Fixes are constantly applied, no separate SP</a:t>
            </a:r>
          </a:p>
        </p:txBody>
      </p:sp>
      <p:sp>
        <p:nvSpPr>
          <p:cNvPr id="1229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AutoShape 5"/>
          <p:cNvSpPr>
            <a:spLocks noChangeArrowheads="1"/>
          </p:cNvSpPr>
          <p:nvPr/>
        </p:nvSpPr>
        <p:spPr bwMode="auto">
          <a:xfrm>
            <a:off x="834888" y="1378227"/>
            <a:ext cx="12014817" cy="7421217"/>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1202" name="Rectangle 2"/>
          <p:cNvSpPr>
            <a:spLocks noGrp="1" noChangeArrowheads="1"/>
          </p:cNvSpPr>
          <p:nvPr>
            <p:ph type="title"/>
          </p:nvPr>
        </p:nvSpPr>
        <p:spPr>
          <a:xfrm>
            <a:off x="453759" y="194232"/>
            <a:ext cx="11269451" cy="1626129"/>
          </a:xfrm>
        </p:spPr>
        <p:txBody>
          <a:bodyPr/>
          <a:lstStyle/>
          <a:p>
            <a:pPr eaLnBrk="1" hangingPunct="1"/>
            <a:r>
              <a:rPr lang="en-GB" smtClean="0"/>
              <a:t>Wall Top and Bottom</a:t>
            </a:r>
          </a:p>
        </p:txBody>
      </p:sp>
      <p:sp>
        <p:nvSpPr>
          <p:cNvPr id="51203" name="Rectangle 3"/>
          <p:cNvSpPr>
            <a:spLocks noGrp="1" noChangeArrowheads="1"/>
          </p:cNvSpPr>
          <p:nvPr>
            <p:ph idx="1"/>
          </p:nvPr>
        </p:nvSpPr>
        <p:spPr>
          <a:xfrm>
            <a:off x="453759" y="1542068"/>
            <a:ext cx="12549454" cy="7566018"/>
          </a:xfrm>
        </p:spPr>
        <p:txBody>
          <a:bodyPr/>
          <a:lstStyle/>
          <a:p>
            <a:pPr marL="1920084" lvl="4" indent="-325098"/>
            <a:r>
              <a:rPr lang="en-GB" sz="1600" noProof="1" smtClean="0">
                <a:solidFill>
                  <a:schemeClr val="hlink"/>
                </a:solidFill>
              </a:rPr>
              <a:t>' wall must be constrained to a Level at the top (more on Parameters later...)</a:t>
            </a:r>
          </a:p>
          <a:p>
            <a:pPr marL="1920084" lvl="4" indent="-325098"/>
            <a:r>
              <a:rPr lang="en-GB" sz="1600" noProof="1" smtClean="0">
                <a:solidFill>
                  <a:schemeClr val="accent1"/>
                </a:solidFill>
              </a:rPr>
              <a:t>Dim</a:t>
            </a:r>
            <a:r>
              <a:rPr lang="en-GB" sz="1600" noProof="1" smtClean="0"/>
              <a:t> topLev </a:t>
            </a:r>
            <a:r>
              <a:rPr lang="en-GB" sz="1600" noProof="1" smtClean="0">
                <a:solidFill>
                  <a:schemeClr val="accent1"/>
                </a:solidFill>
              </a:rPr>
              <a:t>As </a:t>
            </a:r>
            <a:r>
              <a:rPr lang="en-GB" sz="1600" noProof="1" smtClean="0"/>
              <a:t>Level = Nothing</a:t>
            </a:r>
          </a:p>
          <a:p>
            <a:pPr marL="1920084" lvl="4" indent="-325098"/>
            <a:r>
              <a:rPr lang="en-GB" sz="1600" noProof="1" smtClean="0">
                <a:solidFill>
                  <a:schemeClr val="accent1"/>
                </a:solidFill>
              </a:rPr>
              <a:t>Try</a:t>
            </a:r>
          </a:p>
          <a:p>
            <a:pPr marL="1920084" lvl="4" indent="-325098"/>
            <a:r>
              <a:rPr lang="en-GB" sz="1600" noProof="1" smtClean="0"/>
              <a:t>  topLev = doc.Element(</a:t>
            </a:r>
            <a:r>
              <a:rPr lang="en-GB" sz="1600" noProof="1" smtClean="0">
                <a:solidFill>
                  <a:schemeClr val="folHlink"/>
                </a:solidFill>
              </a:rPr>
              <a:t>wall.Parameter(BuiltInParameter.WALL_HEIGHT_TYPE)</a:t>
            </a:r>
            <a:r>
              <a:rPr lang="en-GB" sz="1600" noProof="1" smtClean="0"/>
              <a:t>.AsElementId)</a:t>
            </a:r>
          </a:p>
          <a:p>
            <a:pPr marL="1920084" lvl="4" indent="-325098"/>
            <a:r>
              <a:rPr lang="en-GB" sz="1600" noProof="1" smtClean="0">
                <a:solidFill>
                  <a:schemeClr val="accent1"/>
                </a:solidFill>
              </a:rPr>
              <a:t>Catch</a:t>
            </a:r>
          </a:p>
          <a:p>
            <a:pPr marL="1920084" lvl="4" indent="-325098"/>
            <a:r>
              <a:rPr lang="en-GB" sz="1600" noProof="1" smtClean="0"/>
              <a:t>  topLev = Nothing</a:t>
            </a:r>
          </a:p>
          <a:p>
            <a:pPr marL="1920084" lvl="4" indent="-325098"/>
            <a:r>
              <a:rPr lang="en-GB" sz="1600" noProof="1" smtClean="0">
                <a:solidFill>
                  <a:schemeClr val="accent1"/>
                </a:solidFill>
              </a:rPr>
              <a:t>End Try</a:t>
            </a:r>
          </a:p>
          <a:p>
            <a:pPr marL="1920084" lvl="4" indent="-325098"/>
            <a:r>
              <a:rPr lang="en-GB" sz="1600" noProof="1" smtClean="0">
                <a:solidFill>
                  <a:schemeClr val="accent1"/>
                </a:solidFill>
              </a:rPr>
              <a:t>If</a:t>
            </a:r>
            <a:r>
              <a:rPr lang="en-GB" sz="1600" noProof="1" smtClean="0"/>
              <a:t> topLev </a:t>
            </a:r>
            <a:r>
              <a:rPr lang="en-GB" sz="1600" noProof="1" smtClean="0">
                <a:solidFill>
                  <a:schemeClr val="accent1"/>
                </a:solidFill>
              </a:rPr>
              <a:t>Is Nothing</a:t>
            </a:r>
            <a:r>
              <a:rPr lang="en-GB" sz="1600" noProof="1" smtClean="0"/>
              <a:t> </a:t>
            </a:r>
            <a:r>
              <a:rPr lang="en-GB" sz="1600" noProof="1" smtClean="0">
                <a:solidFill>
                  <a:schemeClr val="accent1"/>
                </a:solidFill>
              </a:rPr>
              <a:t>Then</a:t>
            </a:r>
          </a:p>
          <a:p>
            <a:pPr marL="1920084" lvl="4" indent="-325098"/>
            <a:r>
              <a:rPr lang="en-GB" sz="1600" noProof="1" smtClean="0"/>
              <a:t>  MsgBox(</a:t>
            </a:r>
            <a:r>
              <a:rPr lang="en-US" sz="1600" smtClean="0"/>
              <a:t> </a:t>
            </a:r>
            <a:r>
              <a:rPr lang="en-US" sz="1600" noProof="1" smtClean="0">
                <a:solidFill>
                  <a:srgbClr val="993300"/>
                </a:solidFill>
              </a:rPr>
              <a:t>"Selected Wall is NOT constrained to a Level at the Top!"</a:t>
            </a:r>
            <a:r>
              <a:rPr lang="en-US" sz="1600" smtClean="0"/>
              <a:t> </a:t>
            </a:r>
            <a:r>
              <a:rPr lang="en-US" sz="1600" noProof="1" smtClean="0"/>
              <a:t>)</a:t>
            </a:r>
          </a:p>
          <a:p>
            <a:pPr marL="1920084" lvl="4" indent="-325098"/>
            <a:r>
              <a:rPr lang="en-US" sz="1600" noProof="1" smtClean="0"/>
              <a:t>  </a:t>
            </a:r>
            <a:r>
              <a:rPr lang="en-US" sz="1600" noProof="1" smtClean="0">
                <a:solidFill>
                  <a:schemeClr val="accent1"/>
                </a:solidFill>
              </a:rPr>
              <a:t>Return</a:t>
            </a:r>
            <a:r>
              <a:rPr lang="en-US" sz="1600" noProof="1" smtClean="0"/>
              <a:t> IExternalCommand.Result.Cancelled</a:t>
            </a:r>
          </a:p>
          <a:p>
            <a:pPr marL="1920084" lvl="4" indent="-325098"/>
            <a:r>
              <a:rPr lang="en-US" sz="1600" noProof="1" smtClean="0">
                <a:solidFill>
                  <a:schemeClr val="accent1"/>
                </a:solidFill>
              </a:rPr>
              <a:t>End If</a:t>
            </a:r>
          </a:p>
          <a:p>
            <a:pPr marL="1920084" lvl="4" indent="-325098"/>
            <a:endParaRPr lang="en-US" sz="1600" noProof="1" smtClean="0"/>
          </a:p>
          <a:p>
            <a:pPr marL="1920084" lvl="4" indent="-325098"/>
            <a:r>
              <a:rPr lang="en-US" sz="1600" noProof="1" smtClean="0">
                <a:solidFill>
                  <a:schemeClr val="hlink"/>
                </a:solidFill>
              </a:rPr>
              <a:t>' get the bottom Level as well (this should never fail)</a:t>
            </a:r>
          </a:p>
          <a:p>
            <a:pPr marL="1920084" lvl="4" indent="-325098"/>
            <a:r>
              <a:rPr lang="en-US" sz="1600" noProof="1" smtClean="0">
                <a:solidFill>
                  <a:schemeClr val="accent1"/>
                </a:solidFill>
              </a:rPr>
              <a:t>Dim</a:t>
            </a:r>
            <a:r>
              <a:rPr lang="en-US" sz="1600" noProof="1" smtClean="0"/>
              <a:t> botLev </a:t>
            </a:r>
            <a:r>
              <a:rPr lang="en-US" sz="1600" noProof="1" smtClean="0">
                <a:solidFill>
                  <a:schemeClr val="accent1"/>
                </a:solidFill>
              </a:rPr>
              <a:t>As</a:t>
            </a:r>
            <a:r>
              <a:rPr lang="en-US" sz="1600" noProof="1" smtClean="0"/>
              <a:t> Level = </a:t>
            </a:r>
            <a:r>
              <a:rPr lang="en-US" sz="1600" noProof="1" smtClean="0">
                <a:solidFill>
                  <a:schemeClr val="accent1"/>
                </a:solidFill>
              </a:rPr>
              <a:t>Nothing</a:t>
            </a:r>
          </a:p>
          <a:p>
            <a:pPr marL="1920084" lvl="4" indent="-325098"/>
            <a:r>
              <a:rPr lang="en-US" sz="1600" noProof="1" smtClean="0">
                <a:solidFill>
                  <a:schemeClr val="accent1"/>
                </a:solidFill>
              </a:rPr>
              <a:t>Try</a:t>
            </a:r>
          </a:p>
          <a:p>
            <a:pPr marL="1920084" lvl="4" indent="-325098"/>
            <a:r>
              <a:rPr lang="en-US" sz="1600" noProof="1" smtClean="0"/>
              <a:t>  botLev = doc.Element(</a:t>
            </a:r>
            <a:r>
              <a:rPr lang="en-US" sz="1600" noProof="1" smtClean="0">
                <a:solidFill>
                  <a:schemeClr val="folHlink"/>
                </a:solidFill>
              </a:rPr>
              <a:t>wall.Parameter(BuiltInParameter.WALL_BASE_CONSTRAINT)</a:t>
            </a:r>
            <a:r>
              <a:rPr lang="en-US" sz="1600" noProof="1" smtClean="0"/>
              <a:t>.AsElementId)</a:t>
            </a:r>
          </a:p>
          <a:p>
            <a:pPr marL="1920084" lvl="4" indent="-325098"/>
            <a:r>
              <a:rPr lang="en-US" sz="1600" noProof="1" smtClean="0">
                <a:solidFill>
                  <a:schemeClr val="accent1"/>
                </a:solidFill>
              </a:rPr>
              <a:t>Catch</a:t>
            </a:r>
          </a:p>
          <a:p>
            <a:pPr marL="1920084" lvl="4" indent="-325098"/>
            <a:r>
              <a:rPr lang="en-US" sz="1600" noProof="1" smtClean="0"/>
              <a:t>  botLev = Nothing</a:t>
            </a:r>
          </a:p>
          <a:p>
            <a:pPr marL="1920084" lvl="4" indent="-325098"/>
            <a:r>
              <a:rPr lang="en-US" sz="1600" noProof="1" smtClean="0">
                <a:solidFill>
                  <a:schemeClr val="accent1"/>
                </a:solidFill>
              </a:rPr>
              <a:t>End Try</a:t>
            </a:r>
          </a:p>
          <a:p>
            <a:pPr marL="1920084" lvl="4" indent="-325098"/>
            <a:r>
              <a:rPr lang="en-US" sz="1600" noProof="1" smtClean="0">
                <a:solidFill>
                  <a:schemeClr val="accent1"/>
                </a:solidFill>
              </a:rPr>
              <a:t>If </a:t>
            </a:r>
            <a:r>
              <a:rPr lang="en-US" sz="1600" noProof="1" smtClean="0"/>
              <a:t>botLev </a:t>
            </a:r>
            <a:r>
              <a:rPr lang="en-US" sz="1600" noProof="1" smtClean="0">
                <a:solidFill>
                  <a:schemeClr val="accent1"/>
                </a:solidFill>
              </a:rPr>
              <a:t>Is Nothing Then</a:t>
            </a:r>
          </a:p>
          <a:p>
            <a:pPr marL="1920084" lvl="4" indent="-325098"/>
            <a:r>
              <a:rPr lang="en-US" sz="1600" noProof="1" smtClean="0"/>
              <a:t>  MsgBox(</a:t>
            </a:r>
            <a:r>
              <a:rPr lang="en-US" sz="1600" smtClean="0"/>
              <a:t> </a:t>
            </a:r>
            <a:r>
              <a:rPr lang="en-US" sz="1600" noProof="1" smtClean="0">
                <a:solidFill>
                  <a:srgbClr val="993300"/>
                </a:solidFill>
              </a:rPr>
              <a:t>"Selected Wall is NOT constrained to a Level at the Bottom?!"</a:t>
            </a:r>
            <a:r>
              <a:rPr lang="en-US" sz="1600" smtClean="0"/>
              <a:t> </a:t>
            </a:r>
            <a:r>
              <a:rPr lang="en-US" sz="1600" noProof="1" smtClean="0"/>
              <a:t>)</a:t>
            </a:r>
          </a:p>
          <a:p>
            <a:pPr marL="1920084" lvl="4" indent="-325098"/>
            <a:r>
              <a:rPr lang="en-US" sz="1600" noProof="1" smtClean="0"/>
              <a:t>  </a:t>
            </a:r>
            <a:r>
              <a:rPr lang="en-US" sz="1600" noProof="1" smtClean="0">
                <a:solidFill>
                  <a:schemeClr val="accent1"/>
                </a:solidFill>
              </a:rPr>
              <a:t>Return</a:t>
            </a:r>
            <a:r>
              <a:rPr lang="en-US" sz="1600" noProof="1" smtClean="0"/>
              <a:t> IExternalCommand.Result.Cancelled</a:t>
            </a:r>
          </a:p>
          <a:p>
            <a:pPr marL="1920084" lvl="4" indent="-325098"/>
            <a:r>
              <a:rPr lang="en-US" sz="1600" noProof="1" smtClean="0">
                <a:solidFill>
                  <a:schemeClr val="accent1"/>
                </a:solidFill>
              </a:rPr>
              <a:t>End If</a:t>
            </a:r>
          </a:p>
        </p:txBody>
      </p:sp>
      <p:sp>
        <p:nvSpPr>
          <p:cNvPr id="5120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AutoShape 6"/>
          <p:cNvSpPr>
            <a:spLocks noChangeArrowheads="1"/>
          </p:cNvSpPr>
          <p:nvPr/>
        </p:nvSpPr>
        <p:spPr bwMode="auto">
          <a:xfrm>
            <a:off x="862368" y="1601286"/>
            <a:ext cx="11987337" cy="6043780"/>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2226" name="Rectangle 2"/>
          <p:cNvSpPr>
            <a:spLocks noGrp="1" noChangeArrowheads="1"/>
          </p:cNvSpPr>
          <p:nvPr>
            <p:ph type="title"/>
          </p:nvPr>
        </p:nvSpPr>
        <p:spPr>
          <a:xfrm>
            <a:off x="453759" y="194232"/>
            <a:ext cx="11269451" cy="1626129"/>
          </a:xfrm>
        </p:spPr>
        <p:txBody>
          <a:bodyPr/>
          <a:lstStyle/>
          <a:p>
            <a:pPr eaLnBrk="1" hangingPunct="1"/>
            <a:r>
              <a:rPr lang="en-GB" smtClean="0"/>
              <a:t>Column Geometry</a:t>
            </a:r>
          </a:p>
        </p:txBody>
      </p:sp>
      <p:sp>
        <p:nvSpPr>
          <p:cNvPr id="52227" name="Rectangle 3"/>
          <p:cNvSpPr>
            <a:spLocks noGrp="1" noChangeArrowheads="1"/>
          </p:cNvSpPr>
          <p:nvPr>
            <p:ph idx="1"/>
          </p:nvPr>
        </p:nvSpPr>
        <p:spPr>
          <a:xfrm>
            <a:off x="453759" y="1702919"/>
            <a:ext cx="12549454" cy="5718298"/>
          </a:xfrm>
        </p:spPr>
        <p:txBody>
          <a:bodyPr/>
          <a:lstStyle/>
          <a:p>
            <a:pPr marL="1920084" lvl="4" indent="-325098"/>
            <a:r>
              <a:rPr lang="en-GB" sz="1600" noProof="1" smtClean="0">
                <a:solidFill>
                  <a:schemeClr val="hlink"/>
                </a:solidFill>
              </a:rPr>
              <a:t>'</a:t>
            </a:r>
            <a:r>
              <a:rPr lang="en-US" sz="1600" smtClean="0">
                <a:solidFill>
                  <a:schemeClr val="hlink"/>
                </a:solidFill>
              </a:rPr>
              <a:t> </a:t>
            </a:r>
            <a:r>
              <a:rPr lang="en-US" sz="1600" noProof="1" smtClean="0">
                <a:solidFill>
                  <a:schemeClr val="hlink"/>
                </a:solidFill>
              </a:rPr>
              <a:t>Calculate the location points for the 3 columns (assuming straight wall)</a:t>
            </a:r>
          </a:p>
          <a:p>
            <a:pPr marL="1920084" lvl="4" indent="-325098"/>
            <a:r>
              <a:rPr lang="en-US" sz="1600" noProof="1" smtClean="0">
                <a:solidFill>
                  <a:schemeClr val="accent1"/>
                </a:solidFill>
              </a:rPr>
              <a:t>Dim</a:t>
            </a:r>
            <a:r>
              <a:rPr lang="en-US" sz="1600" noProof="1" smtClean="0"/>
              <a:t> locations </a:t>
            </a:r>
            <a:r>
              <a:rPr lang="en-US" sz="1600" noProof="1" smtClean="0">
                <a:solidFill>
                  <a:schemeClr val="accent1"/>
                </a:solidFill>
              </a:rPr>
              <a:t>As</a:t>
            </a:r>
            <a:r>
              <a:rPr lang="en-US" sz="1600" noProof="1" smtClean="0"/>
              <a:t> New XYZArray()</a:t>
            </a:r>
          </a:p>
          <a:p>
            <a:pPr marL="1920084" lvl="4" indent="-325098"/>
            <a:endParaRPr lang="en-US" sz="1600" noProof="1" smtClean="0"/>
          </a:p>
          <a:p>
            <a:pPr marL="1920084" lvl="4" indent="-325098"/>
            <a:r>
              <a:rPr lang="en-US" sz="1600" noProof="1" smtClean="0">
                <a:solidFill>
                  <a:schemeClr val="accent1"/>
                </a:solidFill>
              </a:rPr>
              <a:t>Dim</a:t>
            </a:r>
            <a:r>
              <a:rPr lang="en-US" sz="1600" noProof="1" smtClean="0"/>
              <a:t> locCurve </a:t>
            </a:r>
            <a:r>
              <a:rPr lang="en-US" sz="1600" noProof="1" smtClean="0">
                <a:solidFill>
                  <a:schemeClr val="accent1"/>
                </a:solidFill>
              </a:rPr>
              <a:t>As</a:t>
            </a:r>
            <a:r>
              <a:rPr lang="en-US" sz="1600" noProof="1" smtClean="0"/>
              <a:t> LocationCurve = wall.Location</a:t>
            </a:r>
          </a:p>
          <a:p>
            <a:pPr marL="1920084" lvl="4" indent="-325098"/>
            <a:r>
              <a:rPr lang="en-US" sz="1600" noProof="1" smtClean="0">
                <a:solidFill>
                  <a:schemeClr val="accent1"/>
                </a:solidFill>
              </a:rPr>
              <a:t>Dim</a:t>
            </a:r>
            <a:r>
              <a:rPr lang="en-US" sz="1600" noProof="1" smtClean="0"/>
              <a:t> ptStart </a:t>
            </a:r>
            <a:r>
              <a:rPr lang="en-US" sz="1600" noProof="1" smtClean="0">
                <a:solidFill>
                  <a:schemeClr val="accent1"/>
                </a:solidFill>
              </a:rPr>
              <a:t>As</a:t>
            </a:r>
            <a:r>
              <a:rPr lang="en-US" sz="1600" noProof="1" smtClean="0"/>
              <a:t> XYZ = </a:t>
            </a:r>
            <a:r>
              <a:rPr lang="en-US" sz="1600" noProof="1" smtClean="0">
                <a:solidFill>
                  <a:schemeClr val="folHlink"/>
                </a:solidFill>
              </a:rPr>
              <a:t>locCurve.Curve.EndPoint(0)</a:t>
            </a:r>
          </a:p>
          <a:p>
            <a:pPr marL="1920084" lvl="4" indent="-325098"/>
            <a:r>
              <a:rPr lang="en-US" sz="1600" noProof="1" smtClean="0">
                <a:solidFill>
                  <a:schemeClr val="accent1"/>
                </a:solidFill>
              </a:rPr>
              <a:t>Dim</a:t>
            </a:r>
            <a:r>
              <a:rPr lang="en-US" sz="1600" noProof="1" smtClean="0"/>
              <a:t> ptEnd </a:t>
            </a:r>
            <a:r>
              <a:rPr lang="en-US" sz="1600" noProof="1" smtClean="0">
                <a:solidFill>
                  <a:schemeClr val="accent1"/>
                </a:solidFill>
              </a:rPr>
              <a:t>As</a:t>
            </a:r>
            <a:r>
              <a:rPr lang="en-US" sz="1600" noProof="1" smtClean="0"/>
              <a:t> XYZ = </a:t>
            </a:r>
            <a:r>
              <a:rPr lang="en-US" sz="1600" noProof="1" smtClean="0">
                <a:solidFill>
                  <a:schemeClr val="folHlink"/>
                </a:solidFill>
              </a:rPr>
              <a:t>locCurve.Curve.EndPoint(1)</a:t>
            </a:r>
          </a:p>
          <a:p>
            <a:pPr marL="1920084" lvl="4" indent="-325098"/>
            <a:r>
              <a:rPr lang="en-US" sz="1600" noProof="1" smtClean="0">
                <a:solidFill>
                  <a:schemeClr val="accent1"/>
                </a:solidFill>
              </a:rPr>
              <a:t>Dim</a:t>
            </a:r>
            <a:r>
              <a:rPr lang="en-US" sz="1600" noProof="1" smtClean="0"/>
              <a:t> ptMid </a:t>
            </a:r>
            <a:r>
              <a:rPr lang="en-US" sz="1600" noProof="1" smtClean="0">
                <a:solidFill>
                  <a:schemeClr val="accent1"/>
                </a:solidFill>
              </a:rPr>
              <a:t>As </a:t>
            </a:r>
            <a:r>
              <a:rPr lang="en-US" sz="1600" noProof="1" smtClean="0"/>
              <a:t>New XYZ((ptStart.X + ptEnd.X) / 2, (ptStart.Y + ptEnd.Y) / 2, (ptStart.Z + ptEnd.Z) / 2)</a:t>
            </a:r>
          </a:p>
          <a:p>
            <a:pPr marL="1920084" lvl="4" indent="-325098"/>
            <a:endParaRPr lang="en-US" sz="1600" noProof="1" smtClean="0"/>
          </a:p>
          <a:p>
            <a:pPr marL="1920084" lvl="4" indent="-325098"/>
            <a:r>
              <a:rPr lang="en-US" sz="1600" noProof="1" smtClean="0"/>
              <a:t>locations.Append(ptStart)</a:t>
            </a:r>
          </a:p>
          <a:p>
            <a:pPr marL="1920084" lvl="4" indent="-325098"/>
            <a:r>
              <a:rPr lang="en-US" sz="1600" noProof="1" smtClean="0"/>
              <a:t>locations.Append(ptMid)</a:t>
            </a:r>
          </a:p>
          <a:p>
            <a:pPr marL="1920084" lvl="4" indent="-325098"/>
            <a:r>
              <a:rPr lang="en-US" sz="1600" noProof="1" smtClean="0"/>
              <a:t>locations.Append(ptEnd)</a:t>
            </a:r>
          </a:p>
          <a:p>
            <a:pPr marL="1920084" lvl="4" indent="-325098"/>
            <a:endParaRPr lang="en-US" sz="1600" noProof="1" smtClean="0"/>
          </a:p>
          <a:p>
            <a:pPr marL="1920084" lvl="4" indent="-325098"/>
            <a:r>
              <a:rPr lang="en-US" sz="1600" noProof="1" smtClean="0">
                <a:solidFill>
                  <a:schemeClr val="accent1"/>
                </a:solidFill>
              </a:rPr>
              <a:t>Dim</a:t>
            </a:r>
            <a:r>
              <a:rPr lang="en-US" sz="1600" noProof="1" smtClean="0"/>
              <a:t> sMsg </a:t>
            </a:r>
            <a:r>
              <a:rPr lang="en-US" sz="1600" noProof="1" smtClean="0">
                <a:solidFill>
                  <a:schemeClr val="accent1"/>
                </a:solidFill>
              </a:rPr>
              <a:t>As</a:t>
            </a:r>
            <a:r>
              <a:rPr lang="en-US" sz="1600" noProof="1" smtClean="0"/>
              <a:t> </a:t>
            </a:r>
            <a:r>
              <a:rPr lang="en-US" sz="1600" noProof="1" smtClean="0">
                <a:solidFill>
                  <a:schemeClr val="accent1"/>
                </a:solidFill>
              </a:rPr>
              <a:t>String</a:t>
            </a:r>
            <a:r>
              <a:rPr lang="en-US" sz="1600" noProof="1" smtClean="0"/>
              <a:t> = </a:t>
            </a:r>
            <a:r>
              <a:rPr lang="en-US" sz="1600" noProof="1" smtClean="0">
                <a:solidFill>
                  <a:srgbClr val="993300"/>
                </a:solidFill>
              </a:rPr>
              <a:t>"Locations for the new Columns (ALWAYS reported 'raw', in inches!) are:"</a:t>
            </a:r>
          </a:p>
          <a:p>
            <a:pPr marL="1920084" lvl="4" indent="-325098"/>
            <a:r>
              <a:rPr lang="en-US" sz="1600" noProof="1" smtClean="0"/>
              <a:t>sMsg += vbCrLf &amp; </a:t>
            </a:r>
            <a:r>
              <a:rPr lang="en-US" sz="1600" noProof="1" smtClean="0">
                <a:solidFill>
                  <a:srgbClr val="993300"/>
                </a:solidFill>
              </a:rPr>
              <a:t>"  Start:"</a:t>
            </a:r>
            <a:r>
              <a:rPr lang="en-US" sz="1600" noProof="1" smtClean="0"/>
              <a:t> &amp; ptStart.X &amp; </a:t>
            </a:r>
            <a:r>
              <a:rPr lang="en-US" sz="1600" noProof="1" smtClean="0">
                <a:solidFill>
                  <a:srgbClr val="993300"/>
                </a:solidFill>
              </a:rPr>
              <a:t>", "</a:t>
            </a:r>
            <a:r>
              <a:rPr lang="en-US" sz="1600" noProof="1" smtClean="0"/>
              <a:t> &amp; ptStart.Y &amp; </a:t>
            </a:r>
            <a:r>
              <a:rPr lang="en-US" sz="1600" noProof="1" smtClean="0">
                <a:solidFill>
                  <a:srgbClr val="993300"/>
                </a:solidFill>
              </a:rPr>
              <a:t>", </a:t>
            </a:r>
            <a:r>
              <a:rPr lang="en-US" sz="1600" noProof="1" smtClean="0"/>
              <a:t>" &amp; ptStart.Z</a:t>
            </a:r>
          </a:p>
          <a:p>
            <a:pPr marL="1920084" lvl="4" indent="-325098"/>
            <a:r>
              <a:rPr lang="en-US" sz="1600" noProof="1" smtClean="0"/>
              <a:t>sMsg += vbCrLf &amp; </a:t>
            </a:r>
            <a:r>
              <a:rPr lang="en-US" sz="1600" noProof="1" smtClean="0">
                <a:solidFill>
                  <a:srgbClr val="993300"/>
                </a:solidFill>
              </a:rPr>
              <a:t>"  Mid  :"</a:t>
            </a:r>
            <a:r>
              <a:rPr lang="en-US" sz="1600" noProof="1" smtClean="0"/>
              <a:t> &amp; ptMid.X &amp; </a:t>
            </a:r>
            <a:r>
              <a:rPr lang="en-US" sz="1600" noProof="1" smtClean="0">
                <a:solidFill>
                  <a:srgbClr val="993300"/>
                </a:solidFill>
              </a:rPr>
              <a:t>", "</a:t>
            </a:r>
            <a:r>
              <a:rPr lang="en-US" sz="1600" noProof="1" smtClean="0"/>
              <a:t> &amp; ptMid.Y &amp; </a:t>
            </a:r>
            <a:r>
              <a:rPr lang="en-US" sz="1600" noProof="1" smtClean="0">
                <a:solidFill>
                  <a:srgbClr val="993300"/>
                </a:solidFill>
              </a:rPr>
              <a:t>", "</a:t>
            </a:r>
            <a:r>
              <a:rPr lang="en-US" sz="1600" noProof="1" smtClean="0"/>
              <a:t> &amp; ptMid.Z</a:t>
            </a:r>
          </a:p>
          <a:p>
            <a:pPr marL="1920084" lvl="4" indent="-325098"/>
            <a:r>
              <a:rPr lang="en-US" sz="1600" noProof="1" smtClean="0"/>
              <a:t>sMsg += vbCrLf &amp; </a:t>
            </a:r>
            <a:r>
              <a:rPr lang="en-US" sz="1600" noProof="1" smtClean="0">
                <a:solidFill>
                  <a:srgbClr val="993300"/>
                </a:solidFill>
              </a:rPr>
              <a:t>"  End  :"</a:t>
            </a:r>
            <a:r>
              <a:rPr lang="en-US" sz="1600" noProof="1" smtClean="0"/>
              <a:t> &amp; ptEnd.X &amp; </a:t>
            </a:r>
            <a:r>
              <a:rPr lang="en-US" sz="1600" noProof="1" smtClean="0">
                <a:solidFill>
                  <a:srgbClr val="993300"/>
                </a:solidFill>
              </a:rPr>
              <a:t>", "</a:t>
            </a:r>
            <a:r>
              <a:rPr lang="en-US" sz="1600" noProof="1" smtClean="0"/>
              <a:t> &amp; ptEnd.Y &amp; </a:t>
            </a:r>
            <a:r>
              <a:rPr lang="en-US" sz="1600" noProof="1" smtClean="0">
                <a:solidFill>
                  <a:srgbClr val="993300"/>
                </a:solidFill>
              </a:rPr>
              <a:t>", "</a:t>
            </a:r>
            <a:r>
              <a:rPr lang="en-US" sz="1600" noProof="1" smtClean="0"/>
              <a:t> &amp; ptEnd.Z</a:t>
            </a:r>
          </a:p>
          <a:p>
            <a:pPr marL="1920084" lvl="4" indent="-325098"/>
            <a:r>
              <a:rPr lang="en-US" sz="1600" noProof="1" smtClean="0"/>
              <a:t>MsgBox(sMsg)</a:t>
            </a:r>
          </a:p>
        </p:txBody>
      </p:sp>
      <p:sp>
        <p:nvSpPr>
          <p:cNvPr id="5222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pic>
        <p:nvPicPr>
          <p:cNvPr id="52230" name="Picture 5" descr="lab2-4-1"/>
          <p:cNvPicPr>
            <a:picLocks noChangeAspect="1" noChangeArrowheads="1"/>
          </p:cNvPicPr>
          <p:nvPr/>
        </p:nvPicPr>
        <p:blipFill>
          <a:blip r:embed="rId3"/>
          <a:srcRect/>
          <a:stretch>
            <a:fillRect/>
          </a:stretch>
        </p:blipFill>
        <p:spPr bwMode="auto">
          <a:xfrm>
            <a:off x="6130105" y="7052213"/>
            <a:ext cx="5038745" cy="188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AutoShape 7"/>
          <p:cNvSpPr>
            <a:spLocks noChangeArrowheads="1"/>
          </p:cNvSpPr>
          <p:nvPr/>
        </p:nvSpPr>
        <p:spPr bwMode="auto">
          <a:xfrm>
            <a:off x="159027" y="1046922"/>
            <a:ext cx="12690679" cy="8142798"/>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3250" name="Rectangle 2"/>
          <p:cNvSpPr>
            <a:spLocks noGrp="1" noChangeArrowheads="1"/>
          </p:cNvSpPr>
          <p:nvPr>
            <p:ph type="title"/>
          </p:nvPr>
        </p:nvSpPr>
        <p:spPr>
          <a:xfrm>
            <a:off x="453759" y="194232"/>
            <a:ext cx="11269451" cy="1626129"/>
          </a:xfrm>
        </p:spPr>
        <p:txBody>
          <a:bodyPr/>
          <a:lstStyle/>
          <a:p>
            <a:pPr eaLnBrk="1" hangingPunct="1"/>
            <a:r>
              <a:rPr lang="en-GB" smtClean="0"/>
              <a:t>Column Type</a:t>
            </a:r>
          </a:p>
        </p:txBody>
      </p:sp>
      <p:sp>
        <p:nvSpPr>
          <p:cNvPr id="53251" name="Rectangle 3"/>
          <p:cNvSpPr>
            <a:spLocks noGrp="1" noChangeArrowheads="1"/>
          </p:cNvSpPr>
          <p:nvPr>
            <p:ph idx="1"/>
          </p:nvPr>
        </p:nvSpPr>
        <p:spPr>
          <a:xfrm>
            <a:off x="4167281" y="6081193"/>
            <a:ext cx="8180612" cy="2964974"/>
          </a:xfrm>
          <a:noFill/>
        </p:spPr>
        <p:txBody>
          <a:bodyPr/>
          <a:lstStyle/>
          <a:p>
            <a:pPr marL="715963" lvl="4" indent="0"/>
            <a:r>
              <a:rPr lang="en-GB" sz="1400" noProof="1" smtClean="0">
                <a:solidFill>
                  <a:schemeClr val="hlink"/>
                </a:solidFill>
              </a:rPr>
              <a:t>' Get Family Type for the new instances. </a:t>
            </a:r>
          </a:p>
          <a:p>
            <a:pPr marL="715963" lvl="4" indent="0"/>
            <a:r>
              <a:rPr lang="en-GB" sz="1400" noProof="1" smtClean="0">
                <a:solidFill>
                  <a:schemeClr val="hlink"/>
                </a:solidFill>
              </a:rPr>
              <a:t>' Names must match a column type available in the model</a:t>
            </a:r>
          </a:p>
          <a:p>
            <a:pPr marL="715963" lvl="4" indent="0"/>
            <a:r>
              <a:rPr lang="en-GB" sz="1400" noProof="1" smtClean="0">
                <a:solidFill>
                  <a:schemeClr val="accent1"/>
                </a:solidFill>
              </a:rPr>
              <a:t>Dim </a:t>
            </a:r>
            <a:r>
              <a:rPr lang="en-GB" sz="1400" noProof="1" smtClean="0"/>
              <a:t>sFamilyName </a:t>
            </a:r>
            <a:r>
              <a:rPr lang="en-GB" sz="1400" noProof="1" smtClean="0">
                <a:solidFill>
                  <a:schemeClr val="accent1"/>
                </a:solidFill>
              </a:rPr>
              <a:t>As </a:t>
            </a:r>
            <a:r>
              <a:rPr lang="en-GB" sz="1400" noProof="1" smtClean="0"/>
              <a:t>String = "M_Wood Timber Column"</a:t>
            </a:r>
          </a:p>
          <a:p>
            <a:pPr marL="715963" lvl="4" indent="0"/>
            <a:r>
              <a:rPr lang="en-GB" sz="1400" noProof="1" smtClean="0">
                <a:solidFill>
                  <a:schemeClr val="accent1"/>
                </a:solidFill>
              </a:rPr>
              <a:t>Dim</a:t>
            </a:r>
            <a:r>
              <a:rPr lang="en-GB" sz="1400" noProof="1" smtClean="0"/>
              <a:t> sTypeName </a:t>
            </a:r>
            <a:r>
              <a:rPr lang="en-GB" sz="1400" noProof="1" smtClean="0">
                <a:solidFill>
                  <a:schemeClr val="accent1"/>
                </a:solidFill>
              </a:rPr>
              <a:t>As</a:t>
            </a:r>
            <a:r>
              <a:rPr lang="en-GB" sz="1400" noProof="1" smtClean="0"/>
              <a:t> String = "191 x 292mm"</a:t>
            </a:r>
          </a:p>
          <a:p>
            <a:pPr marL="715963" lvl="4" indent="0"/>
            <a:r>
              <a:rPr lang="en-GB" sz="1400" noProof="1" smtClean="0">
                <a:solidFill>
                  <a:schemeClr val="accent1"/>
                </a:solidFill>
              </a:rPr>
              <a:t>Dim</a:t>
            </a:r>
            <a:r>
              <a:rPr lang="en-GB" sz="1400" noProof="1" smtClean="0"/>
              <a:t> symbol </a:t>
            </a:r>
            <a:r>
              <a:rPr lang="en-GB" sz="1400" noProof="1" smtClean="0">
                <a:solidFill>
                  <a:schemeClr val="accent1"/>
                </a:solidFill>
              </a:rPr>
              <a:t>As</a:t>
            </a:r>
            <a:r>
              <a:rPr lang="en-GB" sz="1400" noProof="1" smtClean="0"/>
              <a:t> FamilySymbol = LabUtils.</a:t>
            </a:r>
            <a:r>
              <a:rPr lang="en-GB" sz="1400" noProof="1" smtClean="0">
                <a:solidFill>
                  <a:schemeClr val="folHlink"/>
                </a:solidFill>
              </a:rPr>
              <a:t>GetFamilySymbol</a:t>
            </a:r>
            <a:r>
              <a:rPr lang="en-GB" sz="1400" noProof="1" smtClean="0"/>
              <a:t>( _</a:t>
            </a:r>
          </a:p>
          <a:p>
            <a:pPr marL="715963" lvl="4" indent="0"/>
            <a:r>
              <a:rPr lang="en-GB" sz="1400" noProof="1" smtClean="0"/>
              <a:t>  doc, sFamilyName, sTypeName)</a:t>
            </a:r>
          </a:p>
          <a:p>
            <a:pPr marL="715963" lvl="4" indent="0"/>
            <a:r>
              <a:rPr lang="en-GB" sz="1400" noProof="1" smtClean="0">
                <a:solidFill>
                  <a:schemeClr val="accent1"/>
                </a:solidFill>
              </a:rPr>
              <a:t>If</a:t>
            </a:r>
            <a:r>
              <a:rPr lang="en-GB" sz="1400" noProof="1" smtClean="0"/>
              <a:t> symbol </a:t>
            </a:r>
            <a:r>
              <a:rPr lang="en-GB" sz="1400" noProof="1" smtClean="0">
                <a:solidFill>
                  <a:schemeClr val="accent1"/>
                </a:solidFill>
              </a:rPr>
              <a:t>Is</a:t>
            </a:r>
            <a:r>
              <a:rPr lang="en-GB" sz="1400" noProof="1" smtClean="0"/>
              <a:t> Nothing </a:t>
            </a:r>
            <a:r>
              <a:rPr lang="en-GB" sz="1400" noProof="1" smtClean="0">
                <a:solidFill>
                  <a:schemeClr val="accent1"/>
                </a:solidFill>
              </a:rPr>
              <a:t>Then</a:t>
            </a:r>
          </a:p>
          <a:p>
            <a:pPr marL="715963" lvl="4" indent="0"/>
            <a:r>
              <a:rPr lang="en-GB" sz="1400" noProof="1" smtClean="0"/>
              <a:t>  MsgBox("Cannot find Family=" &amp; sFamilyName &amp; " Type=" &amp; sTypeName </a:t>
            </a:r>
            <a:r>
              <a:rPr lang="en-US" sz="1400" smtClean="0"/>
              <a:t>_</a:t>
            </a:r>
          </a:p>
          <a:p>
            <a:pPr marL="715963" lvl="4" indent="0"/>
            <a:r>
              <a:rPr lang="en-US" sz="1400" smtClean="0"/>
              <a:t>    </a:t>
            </a:r>
            <a:r>
              <a:rPr lang="en-US" sz="1400" noProof="1" smtClean="0"/>
              <a:t>&amp; " in the model - load it first!")</a:t>
            </a:r>
          </a:p>
          <a:p>
            <a:pPr marL="715963" lvl="4" indent="0"/>
            <a:r>
              <a:rPr lang="en-US" sz="1400" noProof="1" smtClean="0"/>
              <a:t>  </a:t>
            </a:r>
            <a:r>
              <a:rPr lang="en-US" sz="1400" noProof="1" smtClean="0">
                <a:solidFill>
                  <a:schemeClr val="accent1"/>
                </a:solidFill>
              </a:rPr>
              <a:t>Return</a:t>
            </a:r>
            <a:r>
              <a:rPr lang="en-US" sz="1400" noProof="1" smtClean="0"/>
              <a:t> IExternalCommand.Result.Cancelled</a:t>
            </a:r>
          </a:p>
          <a:p>
            <a:pPr marL="715963" lvl="4" indent="0"/>
            <a:r>
              <a:rPr lang="en-US" sz="1400" noProof="1" smtClean="0">
                <a:solidFill>
                  <a:schemeClr val="accent1"/>
                </a:solidFill>
              </a:rPr>
              <a:t>End If</a:t>
            </a:r>
          </a:p>
        </p:txBody>
      </p:sp>
      <p:sp>
        <p:nvSpPr>
          <p:cNvPr id="5325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
        <p:nvSpPr>
          <p:cNvPr id="53253" name="Text Box 6"/>
          <p:cNvSpPr txBox="1">
            <a:spLocks noChangeArrowheads="1"/>
          </p:cNvSpPr>
          <p:nvPr/>
        </p:nvSpPr>
        <p:spPr bwMode="auto">
          <a:xfrm>
            <a:off x="-396241" y="1495757"/>
            <a:ext cx="13003213" cy="5416868"/>
          </a:xfrm>
          <a:prstGeom prst="rect">
            <a:avLst/>
          </a:prstGeom>
          <a:noFill/>
          <a:ln w="9525" algn="ctr">
            <a:noFill/>
            <a:miter lim="800000"/>
            <a:headEnd/>
            <a:tailEnd/>
          </a:ln>
        </p:spPr>
        <p:txBody>
          <a:bodyPr wrap="square" lIns="0" tIns="0" rIns="0" bIns="0">
            <a:spAutoFit/>
          </a:bodyPr>
          <a:lstStyle/>
          <a:p>
            <a:pPr marL="719138" lvl="4"/>
            <a:r>
              <a:rPr lang="en-US" sz="1600" smtClean="0">
                <a:latin typeface="Courier New" pitchFamily="49" charset="0"/>
                <a:cs typeface="Courier New" pitchFamily="49" charset="0"/>
              </a:rPr>
              <a:t>    /// Helper to get specified Type for specified Family as FamilySymbol object</a:t>
            </a:r>
          </a:p>
          <a:p>
            <a:pPr marL="719138" lvl="4"/>
            <a:r>
              <a:rPr lang="en-GB" sz="1600" smtClean="0">
                <a:latin typeface="Courier New" pitchFamily="49" charset="0"/>
                <a:cs typeface="Courier New" pitchFamily="49" charset="0"/>
              </a:rPr>
              <a:t>    public static FamilySymbol GetFamilySymbol(</a:t>
            </a:r>
          </a:p>
          <a:p>
            <a:pPr marL="719138" lvl="4"/>
            <a:r>
              <a:rPr lang="en-GB" sz="1600" smtClean="0">
                <a:latin typeface="Courier New" pitchFamily="49" charset="0"/>
                <a:cs typeface="Courier New" pitchFamily="49" charset="0"/>
              </a:rPr>
              <a:t>      Application app,</a:t>
            </a:r>
          </a:p>
          <a:p>
            <a:pPr marL="719138" lvl="4"/>
            <a:r>
              <a:rPr lang="en-GB" sz="1600" smtClean="0">
                <a:latin typeface="Courier New" pitchFamily="49" charset="0"/>
                <a:cs typeface="Courier New" pitchFamily="49" charset="0"/>
              </a:rPr>
              <a:t>      string familyName,</a:t>
            </a:r>
          </a:p>
          <a:p>
            <a:pPr marL="719138" lvl="4"/>
            <a:r>
              <a:rPr lang="en-GB" sz="1600" smtClean="0">
                <a:latin typeface="Courier New" pitchFamily="49" charset="0"/>
                <a:cs typeface="Courier New" pitchFamily="49" charset="0"/>
              </a:rPr>
              <a:t>      string typeName )</a:t>
            </a:r>
          </a:p>
          <a:p>
            <a:pPr marL="719138" lvl="4"/>
            <a:r>
              <a:rPr lang="en-GB" sz="1600" smtClean="0">
                <a:latin typeface="Courier New" pitchFamily="49" charset="0"/>
                <a:cs typeface="Courier New" pitchFamily="49" charset="0"/>
              </a:rPr>
              <a:t>    {</a:t>
            </a:r>
          </a:p>
          <a:p>
            <a:pPr marL="719138" lvl="4"/>
            <a:r>
              <a:rPr lang="en-GB" sz="1600" smtClean="0">
                <a:latin typeface="Courier New" pitchFamily="49" charset="0"/>
                <a:cs typeface="Courier New" pitchFamily="49" charset="0"/>
              </a:rPr>
              <a:t>      Filter filterType = app.Create.Filter.NewTypeFilter( typeof( FamilySymbol ) );</a:t>
            </a:r>
          </a:p>
          <a:p>
            <a:pPr marL="719138" lvl="4"/>
            <a:r>
              <a:rPr lang="en-GB" sz="1600" smtClean="0">
                <a:latin typeface="Courier New" pitchFamily="49" charset="0"/>
                <a:cs typeface="Courier New" pitchFamily="49" charset="0"/>
              </a:rPr>
              <a:t>      Filter filterFamilyName = app.Create.Filter.NewFamilyFilter( familyName );</a:t>
            </a:r>
          </a:p>
          <a:p>
            <a:pPr marL="719138" lvl="4"/>
            <a:r>
              <a:rPr lang="en-GB" sz="1600" smtClean="0">
                <a:latin typeface="Courier New" pitchFamily="49" charset="0"/>
                <a:cs typeface="Courier New" pitchFamily="49" charset="0"/>
              </a:rPr>
              <a:t>      Filter filter = app.Create.Filter.NewLogicAndFilter( filterType, filterFamilyName );</a:t>
            </a:r>
          </a:p>
          <a:p>
            <a:pPr marL="719138" lvl="4"/>
            <a:r>
              <a:rPr lang="en-GB" sz="1600" smtClean="0">
                <a:latin typeface="Courier New" pitchFamily="49" charset="0"/>
                <a:cs typeface="Courier New" pitchFamily="49" charset="0"/>
              </a:rPr>
              <a:t>      List&lt;Element&gt; elementList = new List&lt;Element&gt;();</a:t>
            </a:r>
          </a:p>
          <a:p>
            <a:pPr marL="719138" lvl="4"/>
            <a:r>
              <a:rPr lang="en-GB" sz="1600" smtClean="0">
                <a:latin typeface="Courier New" pitchFamily="49" charset="0"/>
                <a:cs typeface="Courier New" pitchFamily="49" charset="0"/>
              </a:rPr>
              <a:t>      int n = app.ActiveDocument.get_Elements( filter, elementList );</a:t>
            </a:r>
          </a:p>
          <a:p>
            <a:pPr marL="719138" lvl="4"/>
            <a:r>
              <a:rPr lang="en-US" sz="1600" smtClean="0">
                <a:latin typeface="Courier New" pitchFamily="49" charset="0"/>
                <a:cs typeface="Courier New" pitchFamily="49" charset="0"/>
              </a:rPr>
              <a:t>      // we have a list of symbols for a given family. </a:t>
            </a:r>
          </a:p>
          <a:p>
            <a:pPr marL="719138" lvl="4"/>
            <a:r>
              <a:rPr lang="en-US" sz="1600" smtClean="0">
                <a:latin typeface="Courier New" pitchFamily="49" charset="0"/>
                <a:cs typeface="Courier New" pitchFamily="49" charset="0"/>
              </a:rPr>
              <a:t>      // loop through the list and find a match </a:t>
            </a:r>
          </a:p>
          <a:p>
            <a:pPr marL="719138" lvl="4"/>
            <a:r>
              <a:rPr lang="en-GB" sz="1600" smtClean="0">
                <a:latin typeface="Courier New" pitchFamily="49" charset="0"/>
                <a:cs typeface="Courier New" pitchFamily="49" charset="0"/>
              </a:rPr>
              <a:t>      foreach( Element e in elementList )</a:t>
            </a:r>
          </a:p>
          <a:p>
            <a:pPr marL="719138" lvl="4"/>
            <a:r>
              <a:rPr lang="en-GB" sz="1600" smtClean="0">
                <a:latin typeface="Courier New" pitchFamily="49" charset="0"/>
                <a:cs typeface="Courier New" pitchFamily="49" charset="0"/>
              </a:rPr>
              <a:t>      {</a:t>
            </a:r>
          </a:p>
          <a:p>
            <a:pPr marL="719138" lvl="4"/>
            <a:r>
              <a:rPr lang="en-GB" sz="1600" smtClean="0">
                <a:latin typeface="Courier New" pitchFamily="49" charset="0"/>
                <a:cs typeface="Courier New" pitchFamily="49" charset="0"/>
              </a:rPr>
              <a:t>        if( e.Name.Equals( typeName ) )</a:t>
            </a:r>
          </a:p>
          <a:p>
            <a:pPr marL="719138" lvl="4"/>
            <a:r>
              <a:rPr lang="en-GB" sz="1600" smtClean="0">
                <a:latin typeface="Courier New" pitchFamily="49" charset="0"/>
                <a:cs typeface="Courier New" pitchFamily="49" charset="0"/>
              </a:rPr>
              <a:t>        {</a:t>
            </a:r>
          </a:p>
          <a:p>
            <a:pPr marL="719138" lvl="4"/>
            <a:r>
              <a:rPr lang="en-GB" sz="1600" smtClean="0">
                <a:latin typeface="Courier New" pitchFamily="49" charset="0"/>
                <a:cs typeface="Courier New" pitchFamily="49" charset="0"/>
              </a:rPr>
              <a:t>          return e as FamilySymbol;</a:t>
            </a:r>
          </a:p>
          <a:p>
            <a:pPr marL="719138" lvl="4"/>
            <a:r>
              <a:rPr lang="en-GB" sz="1600" smtClean="0">
                <a:latin typeface="Courier New" pitchFamily="49" charset="0"/>
                <a:cs typeface="Courier New" pitchFamily="49" charset="0"/>
              </a:rPr>
              <a:t>        }</a:t>
            </a:r>
          </a:p>
          <a:p>
            <a:pPr marL="719138" lvl="4"/>
            <a:r>
              <a:rPr lang="en-GB" sz="1600" smtClean="0">
                <a:latin typeface="Courier New" pitchFamily="49" charset="0"/>
                <a:cs typeface="Courier New" pitchFamily="49" charset="0"/>
              </a:rPr>
              <a:t>      }</a:t>
            </a:r>
          </a:p>
          <a:p>
            <a:pPr marL="719138" lvl="4"/>
            <a:r>
              <a:rPr lang="en-GB" sz="1600" smtClean="0">
                <a:latin typeface="Courier New" pitchFamily="49" charset="0"/>
                <a:cs typeface="Courier New" pitchFamily="49" charset="0"/>
              </a:rPr>
              <a:t>      return null;</a:t>
            </a:r>
          </a:p>
          <a:p>
            <a:pPr marL="719138" lvl="4"/>
            <a:r>
              <a:rPr lang="en-GB" sz="1600" smtClean="0">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AutoShape 6"/>
          <p:cNvSpPr>
            <a:spLocks noChangeArrowheads="1"/>
          </p:cNvSpPr>
          <p:nvPr/>
        </p:nvSpPr>
        <p:spPr bwMode="auto">
          <a:xfrm>
            <a:off x="665966" y="1601287"/>
            <a:ext cx="11569698" cy="6247046"/>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4274" name="Rectangle 2"/>
          <p:cNvSpPr>
            <a:spLocks noGrp="1" noChangeArrowheads="1"/>
          </p:cNvSpPr>
          <p:nvPr>
            <p:ph type="title"/>
          </p:nvPr>
        </p:nvSpPr>
        <p:spPr>
          <a:xfrm>
            <a:off x="453759" y="194232"/>
            <a:ext cx="11269451" cy="1626129"/>
          </a:xfrm>
        </p:spPr>
        <p:txBody>
          <a:bodyPr/>
          <a:lstStyle/>
          <a:p>
            <a:pPr eaLnBrk="1" hangingPunct="1"/>
            <a:r>
              <a:rPr lang="en-GB" sz="6300" smtClean="0"/>
              <a:t>Insert Column and Move Wall</a:t>
            </a:r>
          </a:p>
        </p:txBody>
      </p:sp>
      <p:sp>
        <p:nvSpPr>
          <p:cNvPr id="54278" name="Rectangle 3"/>
          <p:cNvSpPr>
            <a:spLocks noGrp="1" noChangeArrowheads="1"/>
          </p:cNvSpPr>
          <p:nvPr>
            <p:ph idx="1"/>
          </p:nvPr>
        </p:nvSpPr>
        <p:spPr>
          <a:xfrm>
            <a:off x="-49663" y="1908445"/>
            <a:ext cx="12899368" cy="5429465"/>
          </a:xfrm>
        </p:spPr>
        <p:txBody>
          <a:bodyPr/>
          <a:lstStyle/>
          <a:p>
            <a:pPr marL="1920084" lvl="4" indent="-325098">
              <a:lnSpc>
                <a:spcPct val="90000"/>
              </a:lnSpc>
            </a:pPr>
            <a:r>
              <a:rPr lang="en-GB" sz="1600" noProof="1" smtClean="0">
                <a:solidFill>
                  <a:schemeClr val="hlink"/>
                </a:solidFill>
              </a:rPr>
              <a:t>' Insert Columns as FamilyInstances</a:t>
            </a:r>
          </a:p>
          <a:p>
            <a:pPr marL="1920084" lvl="4" indent="-325098">
              <a:lnSpc>
                <a:spcPct val="90000"/>
              </a:lnSpc>
            </a:pPr>
            <a:r>
              <a:rPr lang="en-GB" sz="1600" noProof="1" smtClean="0">
                <a:solidFill>
                  <a:schemeClr val="accent1"/>
                </a:solidFill>
              </a:rPr>
              <a:t>Dim</a:t>
            </a:r>
            <a:r>
              <a:rPr lang="en-GB" sz="1600" noProof="1" smtClean="0"/>
              <a:t> pt </a:t>
            </a:r>
            <a:r>
              <a:rPr lang="en-GB" sz="1600" noProof="1" smtClean="0">
                <a:solidFill>
                  <a:schemeClr val="accent1"/>
                </a:solidFill>
              </a:rPr>
              <a:t>As</a:t>
            </a:r>
            <a:r>
              <a:rPr lang="en-GB" sz="1600" noProof="1" smtClean="0"/>
              <a:t> XYZ</a:t>
            </a:r>
          </a:p>
          <a:p>
            <a:pPr marL="1920084" lvl="4" indent="-325098">
              <a:lnSpc>
                <a:spcPct val="90000"/>
              </a:lnSpc>
            </a:pPr>
            <a:r>
              <a:rPr lang="en-GB" sz="1600" noProof="1" smtClean="0">
                <a:solidFill>
                  <a:schemeClr val="accent1"/>
                </a:solidFill>
              </a:rPr>
              <a:t>For Each</a:t>
            </a:r>
            <a:r>
              <a:rPr lang="en-GB" sz="1600" noProof="1" smtClean="0"/>
              <a:t> pt </a:t>
            </a:r>
            <a:r>
              <a:rPr lang="en-GB" sz="1600" noProof="1" smtClean="0">
                <a:solidFill>
                  <a:schemeClr val="accent1"/>
                </a:solidFill>
              </a:rPr>
              <a:t>In</a:t>
            </a:r>
            <a:r>
              <a:rPr lang="en-GB" sz="1600" noProof="1" smtClean="0"/>
              <a:t> locations</a:t>
            </a:r>
          </a:p>
          <a:p>
            <a:pPr marL="1920084" lvl="4" indent="-325098">
              <a:lnSpc>
                <a:spcPct val="90000"/>
              </a:lnSpc>
            </a:pPr>
            <a:r>
              <a:rPr lang="en-GB" sz="1600" noProof="1" smtClean="0"/>
              <a:t>  </a:t>
            </a:r>
            <a:r>
              <a:rPr lang="en-GB" sz="1600" noProof="1" smtClean="0">
                <a:solidFill>
                  <a:schemeClr val="accent1"/>
                </a:solidFill>
              </a:rPr>
              <a:t>Try</a:t>
            </a:r>
          </a:p>
          <a:p>
            <a:pPr marL="1920084" lvl="4" indent="-325098">
              <a:lnSpc>
                <a:spcPct val="90000"/>
              </a:lnSpc>
            </a:pPr>
            <a:r>
              <a:rPr lang="en-GB" sz="1600" noProof="1" smtClean="0"/>
              <a:t>    </a:t>
            </a:r>
            <a:r>
              <a:rPr lang="en-GB" sz="1600" noProof="1" smtClean="0">
                <a:solidFill>
                  <a:schemeClr val="accent1"/>
                </a:solidFill>
              </a:rPr>
              <a:t>Dim</a:t>
            </a:r>
            <a:r>
              <a:rPr lang="en-GB" sz="1600" noProof="1" smtClean="0"/>
              <a:t> column </a:t>
            </a:r>
            <a:r>
              <a:rPr lang="en-GB" sz="1600" noProof="1" smtClean="0">
                <a:solidFill>
                  <a:schemeClr val="accent1"/>
                </a:solidFill>
              </a:rPr>
              <a:t>As</a:t>
            </a:r>
            <a:r>
              <a:rPr lang="en-GB" sz="1600" noProof="1" smtClean="0"/>
              <a:t> FamilyInstance = doc.</a:t>
            </a:r>
            <a:r>
              <a:rPr lang="en-GB" sz="1600" noProof="1" smtClean="0">
                <a:solidFill>
                  <a:schemeClr val="folHlink"/>
                </a:solidFill>
              </a:rPr>
              <a:t>Create.NewFamilyInstance</a:t>
            </a:r>
            <a:r>
              <a:rPr lang="en-GB" sz="1600" noProof="1" smtClean="0"/>
              <a:t>(pt, symbol, botLev, Structural.Enums.StructuralType.NonStuctural)</a:t>
            </a:r>
          </a:p>
          <a:p>
            <a:pPr marL="1920084" lvl="4" indent="-325098">
              <a:lnSpc>
                <a:spcPct val="90000"/>
              </a:lnSpc>
            </a:pPr>
            <a:r>
              <a:rPr lang="en-GB" sz="1600" noProof="1" smtClean="0"/>
              <a:t>    </a:t>
            </a:r>
            <a:r>
              <a:rPr lang="en-GB" sz="1600" noProof="1" smtClean="0">
                <a:solidFill>
                  <a:schemeClr val="accent1"/>
                </a:solidFill>
              </a:rPr>
              <a:t>Dim </a:t>
            </a:r>
            <a:r>
              <a:rPr lang="en-GB" sz="1600" noProof="1" smtClean="0"/>
              <a:t>paramTopLevel </a:t>
            </a:r>
            <a:r>
              <a:rPr lang="en-GB" sz="1600" noProof="1" smtClean="0">
                <a:solidFill>
                  <a:schemeClr val="accent1"/>
                </a:solidFill>
              </a:rPr>
              <a:t>As</a:t>
            </a:r>
            <a:r>
              <a:rPr lang="en-GB" sz="1600" noProof="1" smtClean="0"/>
              <a:t> Parameter =</a:t>
            </a:r>
            <a:endParaRPr lang="en-US" sz="1600" smtClean="0"/>
          </a:p>
          <a:p>
            <a:pPr marL="1920084" lvl="4" indent="-325098">
              <a:lnSpc>
                <a:spcPct val="90000"/>
              </a:lnSpc>
            </a:pPr>
            <a:r>
              <a:rPr lang="en-US" sz="1600" smtClean="0"/>
              <a:t>     </a:t>
            </a:r>
            <a:r>
              <a:rPr lang="en-US" sz="1600" noProof="1" smtClean="0"/>
              <a:t> </a:t>
            </a:r>
            <a:r>
              <a:rPr lang="en-US" sz="1600" noProof="1" smtClean="0">
                <a:solidFill>
                  <a:schemeClr val="folHlink"/>
                </a:solidFill>
              </a:rPr>
              <a:t>column.Parameter(BuiltInParameter.FAMILY_TOP_LEVEL_PARAM)</a:t>
            </a:r>
          </a:p>
          <a:p>
            <a:pPr marL="1920084" lvl="4" indent="-325098">
              <a:lnSpc>
                <a:spcPct val="90000"/>
              </a:lnSpc>
            </a:pPr>
            <a:r>
              <a:rPr lang="en-US" sz="1600" noProof="1" smtClean="0"/>
              <a:t>    </a:t>
            </a:r>
            <a:r>
              <a:rPr lang="en-US" sz="1600" noProof="1" smtClean="0">
                <a:solidFill>
                  <a:schemeClr val="folHlink"/>
                </a:solidFill>
              </a:rPr>
              <a:t>paramTopLevel.Set(topLev.Id)</a:t>
            </a:r>
          </a:p>
          <a:p>
            <a:pPr marL="1920084" lvl="4" indent="-325098">
              <a:lnSpc>
                <a:spcPct val="90000"/>
              </a:lnSpc>
            </a:pPr>
            <a:r>
              <a:rPr lang="en-US" sz="1600" noProof="1" smtClean="0"/>
              <a:t>  </a:t>
            </a:r>
            <a:r>
              <a:rPr lang="en-US" sz="1600" noProof="1" smtClean="0">
                <a:solidFill>
                  <a:schemeClr val="accent1"/>
                </a:solidFill>
              </a:rPr>
              <a:t>Catch</a:t>
            </a:r>
            <a:r>
              <a:rPr lang="en-US" sz="1600" noProof="1" smtClean="0"/>
              <a:t> e </a:t>
            </a:r>
            <a:r>
              <a:rPr lang="en-US" sz="1600" noProof="1" smtClean="0">
                <a:solidFill>
                  <a:schemeClr val="accent1"/>
                </a:solidFill>
              </a:rPr>
              <a:t>As</a:t>
            </a:r>
            <a:r>
              <a:rPr lang="en-US" sz="1600" noProof="1" smtClean="0"/>
              <a:t> Exception</a:t>
            </a:r>
          </a:p>
          <a:p>
            <a:pPr marL="1920084" lvl="4" indent="-325098">
              <a:lnSpc>
                <a:spcPct val="90000"/>
              </a:lnSpc>
            </a:pPr>
            <a:r>
              <a:rPr lang="en-US" sz="1600" noProof="1" smtClean="0"/>
              <a:t>    MsgBox("Failed to create or adjust this column!?")</a:t>
            </a:r>
          </a:p>
          <a:p>
            <a:pPr marL="1920084" lvl="4" indent="-325098">
              <a:lnSpc>
                <a:spcPct val="90000"/>
              </a:lnSpc>
            </a:pPr>
            <a:r>
              <a:rPr lang="en-US" sz="1600" noProof="1" smtClean="0"/>
              <a:t>  </a:t>
            </a:r>
            <a:r>
              <a:rPr lang="en-US" sz="1600" noProof="1" smtClean="0">
                <a:solidFill>
                  <a:schemeClr val="accent1"/>
                </a:solidFill>
              </a:rPr>
              <a:t>End Try</a:t>
            </a:r>
          </a:p>
          <a:p>
            <a:pPr marL="1920084" lvl="4" indent="-325098">
              <a:lnSpc>
                <a:spcPct val="90000"/>
              </a:lnSpc>
            </a:pPr>
            <a:r>
              <a:rPr lang="en-US" sz="1600" noProof="1" smtClean="0">
                <a:solidFill>
                  <a:schemeClr val="accent1"/>
                </a:solidFill>
              </a:rPr>
              <a:t>Next</a:t>
            </a:r>
          </a:p>
          <a:p>
            <a:pPr marL="1920084" lvl="4" indent="-325098">
              <a:lnSpc>
                <a:spcPct val="90000"/>
              </a:lnSpc>
            </a:pPr>
            <a:endParaRPr lang="en-US" sz="1600" smtClean="0">
              <a:solidFill>
                <a:schemeClr val="accent1"/>
              </a:solidFill>
            </a:endParaRPr>
          </a:p>
          <a:p>
            <a:pPr marL="1920084" lvl="4" indent="-325098">
              <a:lnSpc>
                <a:spcPct val="90000"/>
              </a:lnSpc>
            </a:pPr>
            <a:r>
              <a:rPr lang="en-US" sz="1600" noProof="1" smtClean="0">
                <a:solidFill>
                  <a:schemeClr val="hlink"/>
                </a:solidFill>
              </a:rPr>
              <a:t>' Finally, move the wall so the columns are surely visible. For simplicity, </a:t>
            </a:r>
          </a:p>
          <a:p>
            <a:pPr marL="1920084" lvl="4" indent="-325098">
              <a:lnSpc>
                <a:spcPct val="90000"/>
              </a:lnSpc>
            </a:pPr>
            <a:r>
              <a:rPr lang="en-US" sz="1600" noProof="1" smtClean="0">
                <a:solidFill>
                  <a:schemeClr val="hlink"/>
                </a:solidFill>
              </a:rPr>
              <a:t>'   move the wall "perpendicularly" to the Location curve by its length</a:t>
            </a:r>
          </a:p>
          <a:p>
            <a:pPr marL="1920084" lvl="4" indent="-325098">
              <a:lnSpc>
                <a:spcPct val="90000"/>
              </a:lnSpc>
            </a:pPr>
            <a:r>
              <a:rPr lang="en-US" sz="1600" noProof="1" smtClean="0">
                <a:solidFill>
                  <a:schemeClr val="accent1"/>
                </a:solidFill>
              </a:rPr>
              <a:t>Dim</a:t>
            </a:r>
            <a:r>
              <a:rPr lang="en-US" sz="1600" noProof="1" smtClean="0"/>
              <a:t> wallPerpAxis </a:t>
            </a:r>
            <a:r>
              <a:rPr lang="en-US" sz="1600" noProof="1" smtClean="0">
                <a:solidFill>
                  <a:schemeClr val="accent1"/>
                </a:solidFill>
              </a:rPr>
              <a:t>As</a:t>
            </a:r>
            <a:r>
              <a:rPr lang="en-US" sz="1600" noProof="1" smtClean="0"/>
              <a:t> New XYZ(-(ptEnd.Y - ptStart.Y), ptEnd.X - ptStart.X, 0)</a:t>
            </a:r>
          </a:p>
          <a:p>
            <a:pPr marL="1920084" lvl="4" indent="-325098">
              <a:lnSpc>
                <a:spcPct val="90000"/>
              </a:lnSpc>
            </a:pPr>
            <a:r>
              <a:rPr lang="en-US" sz="1600" noProof="1" smtClean="0">
                <a:solidFill>
                  <a:schemeClr val="accent1"/>
                </a:solidFill>
              </a:rPr>
              <a:t>If Not</a:t>
            </a:r>
            <a:r>
              <a:rPr lang="en-US" sz="1600" noProof="1" smtClean="0"/>
              <a:t> CType(wall.Location.Move(wallPerpAxis), Boolean) </a:t>
            </a:r>
            <a:r>
              <a:rPr lang="en-US" sz="1600" noProof="1" smtClean="0">
                <a:solidFill>
                  <a:schemeClr val="accent1"/>
                </a:solidFill>
              </a:rPr>
              <a:t>Then</a:t>
            </a:r>
          </a:p>
          <a:p>
            <a:pPr marL="1920084" lvl="4" indent="-325098">
              <a:lnSpc>
                <a:spcPct val="90000"/>
              </a:lnSpc>
            </a:pPr>
            <a:r>
              <a:rPr lang="en-US" sz="1600" noProof="1" smtClean="0"/>
              <a:t>  MsgBox("Failed to Move the wall!?")</a:t>
            </a:r>
          </a:p>
          <a:p>
            <a:pPr marL="1920084" lvl="4" indent="-325098">
              <a:lnSpc>
                <a:spcPct val="90000"/>
              </a:lnSpc>
            </a:pPr>
            <a:r>
              <a:rPr lang="en-US" sz="1600" noProof="1" smtClean="0">
                <a:solidFill>
                  <a:schemeClr val="accent1"/>
                </a:solidFill>
              </a:rPr>
              <a:t>End If</a:t>
            </a:r>
          </a:p>
        </p:txBody>
      </p:sp>
      <p:sp>
        <p:nvSpPr>
          <p:cNvPr id="54275"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pic>
        <p:nvPicPr>
          <p:cNvPr id="54277" name="Picture 5" descr="lab2-4-2"/>
          <p:cNvPicPr>
            <a:picLocks noChangeAspect="1" noChangeArrowheads="1"/>
          </p:cNvPicPr>
          <p:nvPr/>
        </p:nvPicPr>
        <p:blipFill>
          <a:blip r:embed="rId3"/>
          <a:srcRect/>
          <a:stretch>
            <a:fillRect/>
          </a:stretch>
        </p:blipFill>
        <p:spPr bwMode="auto">
          <a:xfrm>
            <a:off x="6242916" y="7186915"/>
            <a:ext cx="6115050" cy="192404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3759" y="194232"/>
            <a:ext cx="11269451" cy="1626129"/>
          </a:xfrm>
        </p:spPr>
        <p:txBody>
          <a:bodyPr/>
          <a:lstStyle/>
          <a:p>
            <a:pPr eaLnBrk="1" hangingPunct="1"/>
            <a:r>
              <a:rPr lang="en-GB" smtClean="0"/>
              <a:t>Categories</a:t>
            </a:r>
          </a:p>
        </p:txBody>
      </p:sp>
      <p:sp>
        <p:nvSpPr>
          <p:cNvPr id="49155" name="Rectangle 3"/>
          <p:cNvSpPr>
            <a:spLocks noGrp="1" noChangeArrowheads="1"/>
          </p:cNvSpPr>
          <p:nvPr>
            <p:ph idx="1"/>
          </p:nvPr>
        </p:nvSpPr>
        <p:spPr>
          <a:xfrm>
            <a:off x="453759" y="1696281"/>
            <a:ext cx="11743875" cy="5954200"/>
          </a:xfrm>
        </p:spPr>
        <p:txBody>
          <a:bodyPr/>
          <a:lstStyle/>
          <a:p>
            <a:pPr marL="487647" lvl="1" indent="-325098"/>
            <a:r>
              <a:rPr lang="en-US" sz="3100" smtClean="0"/>
              <a:t>List all built-in categories and the entire category tree</a:t>
            </a:r>
          </a:p>
          <a:p>
            <a:pPr marL="487647" lvl="1" indent="-325098"/>
            <a:r>
              <a:rPr lang="en-US" sz="3100" smtClean="0"/>
              <a:t>Not all built-in categories have a corresponding document category</a:t>
            </a:r>
          </a:p>
          <a:p>
            <a:pPr marL="487647" lvl="1" indent="-325098"/>
            <a:r>
              <a:rPr lang="en-US" sz="3100" smtClean="0"/>
              <a:t>Not all document categories have a corresponding built-in category</a:t>
            </a:r>
          </a:p>
          <a:p>
            <a:pPr marL="487647" lvl="1" indent="-325098"/>
            <a:r>
              <a:rPr lang="en-US" sz="3100" smtClean="0"/>
              <a:t>There are 645 (2008: 598) built-in categories</a:t>
            </a:r>
          </a:p>
          <a:p>
            <a:pPr marL="487647" lvl="1" indent="-325098"/>
            <a:r>
              <a:rPr lang="en-US" sz="3100" smtClean="0"/>
              <a:t>419 (397) of them have associated document categories</a:t>
            </a:r>
          </a:p>
          <a:p>
            <a:pPr marL="487647" lvl="1" indent="-325098"/>
            <a:r>
              <a:rPr lang="en-US" sz="3100" smtClean="0"/>
              <a:t>199 (190) of these are top level parents</a:t>
            </a:r>
          </a:p>
          <a:p>
            <a:pPr marL="487647" lvl="1" indent="-325098"/>
            <a:r>
              <a:rPr lang="en-US" sz="3100" smtClean="0"/>
              <a:t>These lead to 445 (423) top-level and children categories</a:t>
            </a:r>
          </a:p>
          <a:p>
            <a:pPr marL="487647" lvl="1" indent="-325098">
              <a:buNone/>
            </a:pPr>
            <a:r>
              <a:rPr lang="en-GB" sz="7300" smtClean="0">
                <a:solidFill>
                  <a:schemeClr val="accent1"/>
                </a:solidFill>
              </a:rPr>
              <a:t>Lab 2-5</a:t>
            </a:r>
            <a:endParaRPr lang="en-GB" sz="7300" smtClean="0"/>
          </a:p>
        </p:txBody>
      </p:sp>
      <p:sp>
        <p:nvSpPr>
          <p:cNvPr id="4915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GB" smtClean="0"/>
              <a:t>Time Out</a:t>
            </a:r>
          </a:p>
        </p:txBody>
      </p:sp>
      <p:sp>
        <p:nvSpPr>
          <p:cNvPr id="72707" name="Rectangle 3"/>
          <p:cNvSpPr>
            <a:spLocks noGrp="1" noChangeArrowheads="1"/>
          </p:cNvSpPr>
          <p:nvPr>
            <p:ph type="body" idx="1"/>
          </p:nvPr>
        </p:nvSpPr>
        <p:spPr>
          <a:xfrm>
            <a:off x="453758" y="1820361"/>
            <a:ext cx="6729095" cy="7058944"/>
          </a:xfrm>
        </p:spPr>
        <p:txBody>
          <a:bodyPr/>
          <a:lstStyle/>
          <a:p>
            <a:pPr eaLnBrk="1" hangingPunct="1">
              <a:lnSpc>
                <a:spcPct val="90000"/>
              </a:lnSpc>
              <a:buFontTx/>
              <a:buNone/>
            </a:pPr>
            <a:r>
              <a:rPr lang="en-GB" smtClean="0"/>
              <a:t>We are taking a 5 minute break</a:t>
            </a:r>
          </a:p>
          <a:p>
            <a:pPr eaLnBrk="1" hangingPunct="1">
              <a:lnSpc>
                <a:spcPct val="90000"/>
              </a:lnSpc>
              <a:buFontTx/>
              <a:buNone/>
            </a:pPr>
            <a:endParaRPr lang="en-GB" smtClean="0"/>
          </a:p>
          <a:p>
            <a:pPr eaLnBrk="1" hangingPunct="1">
              <a:lnSpc>
                <a:spcPct val="90000"/>
              </a:lnSpc>
              <a:buFontTx/>
              <a:buNone/>
            </a:pPr>
            <a:r>
              <a:rPr lang="en-US" sz="4400" smtClean="0">
                <a:solidFill>
                  <a:schemeClr val="tx1">
                    <a:lumMod val="50000"/>
                    <a:lumOff val="50000"/>
                  </a:schemeClr>
                </a:solidFill>
              </a:rPr>
              <a:t>Introduction</a:t>
            </a:r>
          </a:p>
          <a:p>
            <a:pPr eaLnBrk="1" hangingPunct="1">
              <a:lnSpc>
                <a:spcPct val="90000"/>
              </a:lnSpc>
              <a:buFontTx/>
              <a:buNone/>
            </a:pPr>
            <a:r>
              <a:rPr lang="en-US" sz="4400" smtClean="0">
                <a:solidFill>
                  <a:schemeClr val="tx1">
                    <a:lumMod val="50000"/>
                    <a:lumOff val="50000"/>
                  </a:schemeClr>
                </a:solidFill>
              </a:rPr>
              <a:t>Getting Started</a:t>
            </a:r>
          </a:p>
          <a:p>
            <a:pPr eaLnBrk="1" hangingPunct="1">
              <a:lnSpc>
                <a:spcPct val="90000"/>
              </a:lnSpc>
              <a:buFontTx/>
              <a:buNone/>
            </a:pPr>
            <a:r>
              <a:rPr lang="en-US" sz="4400" smtClean="0">
                <a:solidFill>
                  <a:schemeClr val="tx1">
                    <a:lumMod val="50000"/>
                    <a:lumOff val="50000"/>
                  </a:schemeClr>
                </a:solidFill>
              </a:rPr>
              <a:t>Database Elements</a:t>
            </a:r>
          </a:p>
          <a:p>
            <a:pPr>
              <a:lnSpc>
                <a:spcPct val="90000"/>
              </a:lnSpc>
            </a:pPr>
            <a:r>
              <a:rPr lang="en-US" sz="4400" smtClean="0">
                <a:solidFill>
                  <a:schemeClr val="accent2"/>
                </a:solidFill>
              </a:rPr>
              <a:t>Break</a:t>
            </a:r>
          </a:p>
          <a:p>
            <a:pPr eaLnBrk="1" hangingPunct="1">
              <a:lnSpc>
                <a:spcPct val="90000"/>
              </a:lnSpc>
              <a:buFontTx/>
              <a:buNone/>
            </a:pPr>
            <a:r>
              <a:rPr lang="en-US" sz="4400" smtClean="0"/>
              <a:t>Families and Types</a:t>
            </a:r>
          </a:p>
          <a:p>
            <a:pPr eaLnBrk="1" hangingPunct="1">
              <a:lnSpc>
                <a:spcPct val="90000"/>
              </a:lnSpc>
              <a:buFontTx/>
              <a:buNone/>
            </a:pPr>
            <a:r>
              <a:rPr lang="en-US" sz="4400" smtClean="0"/>
              <a:t>Parameters</a:t>
            </a:r>
          </a:p>
          <a:p>
            <a:pPr eaLnBrk="1" hangingPunct="1">
              <a:lnSpc>
                <a:spcPct val="90000"/>
              </a:lnSpc>
              <a:buFontTx/>
              <a:buNone/>
            </a:pPr>
            <a:r>
              <a:rPr lang="en-US" sz="4400" smtClean="0"/>
              <a:t>What's New</a:t>
            </a:r>
            <a:endParaRPr lang="en-GB" sz="4400" smtClean="0"/>
          </a:p>
        </p:txBody>
      </p:sp>
      <p:pic>
        <p:nvPicPr>
          <p:cNvPr id="5" name="Picture 4" descr="coffee.jpg"/>
          <p:cNvPicPr>
            <a:picLocks noChangeAspect="1"/>
          </p:cNvPicPr>
          <p:nvPr/>
        </p:nvPicPr>
        <p:blipFill>
          <a:blip r:embed="rId3"/>
          <a:stretch>
            <a:fillRect/>
          </a:stretch>
        </p:blipFill>
        <p:spPr>
          <a:xfrm>
            <a:off x="7694737" y="2694829"/>
            <a:ext cx="3145715" cy="4764833"/>
          </a:xfrm>
          <a:prstGeom prst="rect">
            <a:avLst/>
          </a:prstGeom>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453759" y="4291174"/>
            <a:ext cx="10348390" cy="2104934"/>
          </a:xfrm>
        </p:spPr>
        <p:txBody>
          <a:bodyPr/>
          <a:lstStyle/>
          <a:p>
            <a:pPr eaLnBrk="1" hangingPunct="1"/>
            <a:r>
              <a:rPr lang="en-GB" smtClean="0"/>
              <a:t>Families and Types</a:t>
            </a:r>
          </a:p>
        </p:txBody>
      </p:sp>
      <p:sp>
        <p:nvSpPr>
          <p:cNvPr id="55299" name="Rectangle 3"/>
          <p:cNvSpPr>
            <a:spLocks noGrp="1" noChangeArrowheads="1"/>
          </p:cNvSpPr>
          <p:nvPr>
            <p:ph type="subTitle" sz="quarter"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3760" y="194232"/>
            <a:ext cx="10962431" cy="1626129"/>
          </a:xfrm>
        </p:spPr>
        <p:txBody>
          <a:bodyPr/>
          <a:lstStyle/>
          <a:p>
            <a:pPr eaLnBrk="1" hangingPunct="1"/>
            <a:r>
              <a:rPr lang="en-GB" smtClean="0"/>
              <a:t>Families and Types</a:t>
            </a:r>
            <a:endParaRPr lang="en-GB" sz="3400" smtClean="0"/>
          </a:p>
        </p:txBody>
      </p:sp>
      <p:sp>
        <p:nvSpPr>
          <p:cNvPr id="56323" name="Rectangle 3"/>
          <p:cNvSpPr>
            <a:spLocks noGrp="1" noChangeArrowheads="1"/>
          </p:cNvSpPr>
          <p:nvPr>
            <p:ph idx="1"/>
          </p:nvPr>
        </p:nvSpPr>
        <p:spPr>
          <a:xfrm>
            <a:off x="453759" y="2771196"/>
            <a:ext cx="11574213" cy="5382035"/>
          </a:xfrm>
        </p:spPr>
        <p:txBody>
          <a:bodyPr/>
          <a:lstStyle/>
          <a:p>
            <a:pPr marL="487647" lvl="1" indent="-325098"/>
            <a:r>
              <a:rPr lang="en-GB" sz="3600" smtClean="0"/>
              <a:t>Also know as symbols</a:t>
            </a:r>
          </a:p>
          <a:p>
            <a:pPr marL="487647" lvl="1" indent="-325098"/>
            <a:r>
              <a:rPr lang="en-GB" sz="3600" smtClean="0"/>
              <a:t>Standard versus system families</a:t>
            </a:r>
          </a:p>
          <a:p>
            <a:pPr marL="487647" lvl="1" indent="-325098"/>
            <a:r>
              <a:rPr lang="en-GB" sz="3600" smtClean="0"/>
              <a:t>Using loaded families and symbols</a:t>
            </a:r>
          </a:p>
          <a:p>
            <a:pPr marL="487647" lvl="1" indent="-325098"/>
            <a:r>
              <a:rPr lang="en-GB" sz="3600" smtClean="0"/>
              <a:t>Loading new families and symbols</a:t>
            </a:r>
          </a:p>
          <a:p>
            <a:pPr marL="487647" lvl="1" indent="-325098"/>
            <a:r>
              <a:rPr lang="en-GB" sz="3600" smtClean="0"/>
              <a:t>Determining and changing element's type</a:t>
            </a:r>
          </a:p>
          <a:p>
            <a:pPr marL="975292" lvl="2" indent="-325098"/>
            <a:r>
              <a:rPr lang="en-GB" smtClean="0"/>
              <a:t>Standard and system families</a:t>
            </a:r>
          </a:p>
        </p:txBody>
      </p:sp>
      <p:sp>
        <p:nvSpPr>
          <p:cNvPr id="5632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3759" y="194232"/>
            <a:ext cx="11269451" cy="1626129"/>
          </a:xfrm>
        </p:spPr>
        <p:txBody>
          <a:bodyPr/>
          <a:lstStyle/>
          <a:p>
            <a:pPr eaLnBrk="1" hangingPunct="1"/>
            <a:r>
              <a:rPr lang="en-GB" smtClean="0"/>
              <a:t>Listing Families and Types</a:t>
            </a:r>
            <a:endParaRPr lang="en-GB" sz="4000" smtClean="0"/>
          </a:p>
        </p:txBody>
      </p:sp>
      <p:sp>
        <p:nvSpPr>
          <p:cNvPr id="57347" name="Rectangle 3"/>
          <p:cNvSpPr>
            <a:spLocks noGrp="1" noChangeArrowheads="1"/>
          </p:cNvSpPr>
          <p:nvPr>
            <p:ph idx="1"/>
          </p:nvPr>
        </p:nvSpPr>
        <p:spPr>
          <a:xfrm>
            <a:off x="453759" y="2486625"/>
            <a:ext cx="11574213" cy="5994093"/>
          </a:xfrm>
        </p:spPr>
        <p:txBody>
          <a:bodyPr/>
          <a:lstStyle/>
          <a:p>
            <a:pPr marL="487647" lvl="1" indent="-325098"/>
            <a:r>
              <a:rPr lang="en-GB" sz="3600" smtClean="0"/>
              <a:t>One will frequently need to determine</a:t>
            </a:r>
          </a:p>
          <a:p>
            <a:pPr marL="975292" lvl="2" indent="-325098"/>
            <a:r>
              <a:rPr lang="en-GB" smtClean="0"/>
              <a:t>Which standard families and symbols are loaded in a model</a:t>
            </a:r>
          </a:p>
          <a:p>
            <a:pPr marL="975292" lvl="2" indent="-325098"/>
            <a:r>
              <a:rPr lang="en-GB" smtClean="0"/>
              <a:t>Which category do they belong to</a:t>
            </a:r>
          </a:p>
          <a:p>
            <a:pPr marL="487647" lvl="1" indent="-325098">
              <a:buNone/>
            </a:pPr>
            <a:r>
              <a:rPr lang="en-GB" sz="7300" smtClean="0">
                <a:solidFill>
                  <a:schemeClr val="accent1"/>
                </a:solidFill>
              </a:rPr>
              <a:t>Lab 3-1</a:t>
            </a:r>
            <a:endParaRPr lang="en-GB" sz="3100" smtClean="0">
              <a:solidFill>
                <a:schemeClr val="accent1"/>
              </a:solidFill>
            </a:endParaRPr>
          </a:p>
        </p:txBody>
      </p:sp>
      <p:sp>
        <p:nvSpPr>
          <p:cNvPr id="5734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AutoShape 6"/>
          <p:cNvSpPr>
            <a:spLocks noChangeArrowheads="1"/>
          </p:cNvSpPr>
          <p:nvPr/>
        </p:nvSpPr>
        <p:spPr bwMode="auto">
          <a:xfrm>
            <a:off x="476961" y="1044522"/>
            <a:ext cx="10150614" cy="4710178"/>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8370" name="Rectangle 2"/>
          <p:cNvSpPr>
            <a:spLocks noGrp="1" noChangeArrowheads="1"/>
          </p:cNvSpPr>
          <p:nvPr>
            <p:ph type="title"/>
          </p:nvPr>
        </p:nvSpPr>
        <p:spPr>
          <a:xfrm>
            <a:off x="453759" y="194232"/>
            <a:ext cx="11269451" cy="1626129"/>
          </a:xfrm>
        </p:spPr>
        <p:txBody>
          <a:bodyPr/>
          <a:lstStyle/>
          <a:p>
            <a:pPr eaLnBrk="1" hangingPunct="1"/>
            <a:r>
              <a:rPr lang="en-GB" smtClean="0"/>
              <a:t>Family Iteration</a:t>
            </a:r>
            <a:endParaRPr lang="en-GB" sz="4000" smtClean="0"/>
          </a:p>
        </p:txBody>
      </p:sp>
      <p:sp>
        <p:nvSpPr>
          <p:cNvPr id="58371" name="Rectangle 3"/>
          <p:cNvSpPr>
            <a:spLocks noGrp="1" noChangeArrowheads="1"/>
          </p:cNvSpPr>
          <p:nvPr>
            <p:ph idx="1"/>
          </p:nvPr>
        </p:nvSpPr>
        <p:spPr>
          <a:xfrm>
            <a:off x="891916" y="1322816"/>
            <a:ext cx="9528918" cy="6502103"/>
          </a:xfrm>
        </p:spPr>
        <p:txBody>
          <a:bodyPr/>
          <a:lstStyle/>
          <a:p>
            <a:pPr>
              <a:spcBef>
                <a:spcPts val="0"/>
              </a:spcBef>
              <a:spcAft>
                <a:spcPts val="0"/>
              </a:spcAft>
            </a:pPr>
            <a:r>
              <a:rPr lang="en-GB" sz="1600" b="1" smtClean="0">
                <a:solidFill>
                  <a:srgbClr val="008080"/>
                </a:solidFill>
                <a:latin typeface="Courier New" pitchFamily="49" charset="0"/>
                <a:ea typeface="Calibri"/>
                <a:cs typeface="Courier New" pitchFamily="49" charset="0"/>
              </a:rPr>
              <a:t>List</a:t>
            </a:r>
            <a:r>
              <a:rPr lang="en-GB" sz="1600" b="1" smtClean="0">
                <a:latin typeface="Courier New" pitchFamily="49" charset="0"/>
                <a:ea typeface="Calibri"/>
                <a:cs typeface="Courier New" pitchFamily="49" charset="0"/>
              </a:rPr>
              <a:t>&lt;</a:t>
            </a:r>
            <a:r>
              <a:rPr lang="en-GB" sz="1600" b="1" smtClean="0">
                <a:solidFill>
                  <a:srgbClr val="008080"/>
                </a:solidFill>
                <a:latin typeface="Courier New" pitchFamily="49" charset="0"/>
                <a:ea typeface="Calibri"/>
                <a:cs typeface="Courier New" pitchFamily="49" charset="0"/>
              </a:rPr>
              <a:t>Element</a:t>
            </a:r>
            <a:r>
              <a:rPr lang="en-GB" sz="1600" b="1" smtClean="0">
                <a:latin typeface="Courier New" pitchFamily="49" charset="0"/>
                <a:ea typeface="Calibri"/>
                <a:cs typeface="Courier New" pitchFamily="49" charset="0"/>
              </a:rPr>
              <a:t>&gt; families = </a:t>
            </a:r>
            <a:r>
              <a:rPr lang="en-GB" sz="1600" b="1" smtClean="0">
                <a:solidFill>
                  <a:srgbClr val="0000FF"/>
                </a:solidFill>
                <a:latin typeface="Courier New" pitchFamily="49" charset="0"/>
                <a:ea typeface="Calibri"/>
                <a:cs typeface="Courier New" pitchFamily="49" charset="0"/>
              </a:rPr>
              <a:t>new</a:t>
            </a:r>
            <a:r>
              <a:rPr lang="en-GB" sz="1600" b="1" smtClean="0">
                <a:latin typeface="Courier New" pitchFamily="49" charset="0"/>
                <a:ea typeface="Calibri"/>
                <a:cs typeface="Courier New" pitchFamily="49" charset="0"/>
              </a:rPr>
              <a:t> </a:t>
            </a:r>
            <a:r>
              <a:rPr lang="en-GB" sz="1600" b="1" smtClean="0">
                <a:solidFill>
                  <a:srgbClr val="008080"/>
                </a:solidFill>
                <a:latin typeface="Courier New" pitchFamily="49" charset="0"/>
                <a:ea typeface="Calibri"/>
                <a:cs typeface="Courier New" pitchFamily="49" charset="0"/>
              </a:rPr>
              <a:t>List</a:t>
            </a:r>
            <a:r>
              <a:rPr lang="en-GB" sz="1600" b="1" smtClean="0">
                <a:latin typeface="Courier New" pitchFamily="49" charset="0"/>
                <a:ea typeface="Calibri"/>
                <a:cs typeface="Courier New" pitchFamily="49" charset="0"/>
              </a:rPr>
              <a:t>&lt;</a:t>
            </a:r>
            <a:r>
              <a:rPr lang="en-GB" sz="1600" b="1" smtClean="0">
                <a:solidFill>
                  <a:srgbClr val="008080"/>
                </a:solidFill>
                <a:latin typeface="Courier New" pitchFamily="49" charset="0"/>
                <a:ea typeface="Calibri"/>
                <a:cs typeface="Courier New" pitchFamily="49" charset="0"/>
              </a:rPr>
              <a:t>Element</a:t>
            </a:r>
            <a:r>
              <a:rPr lang="en-GB" sz="1600" b="1" smtClean="0">
                <a:latin typeface="Courier New" pitchFamily="49" charset="0"/>
                <a:ea typeface="Calibri"/>
                <a:cs typeface="Courier New" pitchFamily="49" charset="0"/>
              </a:rPr>
              <a:t>&gt;();</a:t>
            </a:r>
          </a:p>
          <a:p>
            <a:pPr>
              <a:spcBef>
                <a:spcPts val="0"/>
              </a:spcBef>
              <a:spcAft>
                <a:spcPts val="0"/>
              </a:spcAft>
            </a:pPr>
            <a:r>
              <a:rPr lang="en-GB" sz="1600" b="1" smtClean="0">
                <a:solidFill>
                  <a:srgbClr val="008080"/>
                </a:solidFill>
                <a:latin typeface="Courier New" pitchFamily="49" charset="0"/>
                <a:ea typeface="Calibri"/>
                <a:cs typeface="Courier New" pitchFamily="49" charset="0"/>
              </a:rPr>
              <a:t>Filter</a:t>
            </a:r>
            <a:r>
              <a:rPr lang="en-GB" sz="1600" b="1" smtClean="0">
                <a:latin typeface="Courier New" pitchFamily="49" charset="0"/>
                <a:ea typeface="Calibri"/>
                <a:cs typeface="Courier New" pitchFamily="49" charset="0"/>
              </a:rPr>
              <a:t> filterFamily = app.Create.Filter.NewTypeFilter( </a:t>
            </a:r>
            <a:r>
              <a:rPr lang="en-GB" sz="1600" b="1" smtClean="0">
                <a:solidFill>
                  <a:srgbClr val="0000FF"/>
                </a:solidFill>
                <a:latin typeface="Courier New" pitchFamily="49" charset="0"/>
                <a:ea typeface="Calibri"/>
                <a:cs typeface="Courier New" pitchFamily="49" charset="0"/>
              </a:rPr>
              <a:t>typeof</a:t>
            </a:r>
            <a:r>
              <a:rPr lang="en-GB" sz="1600" b="1" smtClean="0">
                <a:latin typeface="Courier New" pitchFamily="49" charset="0"/>
                <a:ea typeface="Calibri"/>
                <a:cs typeface="Courier New" pitchFamily="49" charset="0"/>
              </a:rPr>
              <a:t>( </a:t>
            </a:r>
            <a:r>
              <a:rPr lang="en-GB" sz="1600" b="1" smtClean="0">
                <a:solidFill>
                  <a:srgbClr val="008080"/>
                </a:solidFill>
                <a:latin typeface="Courier New" pitchFamily="49" charset="0"/>
                <a:ea typeface="Calibri"/>
                <a:cs typeface="Courier New" pitchFamily="49" charset="0"/>
              </a:rPr>
              <a:t>Family</a:t>
            </a:r>
            <a:r>
              <a:rPr lang="en-GB" sz="1600" b="1" smtClean="0">
                <a:latin typeface="Courier New" pitchFamily="49" charset="0"/>
                <a:ea typeface="Calibri"/>
                <a:cs typeface="Courier New" pitchFamily="49" charset="0"/>
              </a:rPr>
              <a:t> ) );</a:t>
            </a:r>
          </a:p>
          <a:p>
            <a:pPr>
              <a:spcBef>
                <a:spcPts val="0"/>
              </a:spcBef>
              <a:spcAft>
                <a:spcPts val="0"/>
              </a:spcAft>
            </a:pPr>
            <a:r>
              <a:rPr lang="en-GB" sz="1600" b="1" smtClean="0">
                <a:latin typeface="Courier New" pitchFamily="49" charset="0"/>
                <a:ea typeface="Calibri"/>
                <a:cs typeface="Courier New" pitchFamily="49" charset="0"/>
              </a:rPr>
              <a:t>doc.get_Elements( filterFamily, families );</a:t>
            </a:r>
          </a:p>
          <a:p>
            <a:pPr>
              <a:spcBef>
                <a:spcPts val="0"/>
              </a:spcBef>
              <a:spcAft>
                <a:spcPts val="0"/>
              </a:spcAft>
            </a:pPr>
            <a:r>
              <a:rPr lang="en-GB" sz="1600" b="1" smtClean="0">
                <a:solidFill>
                  <a:srgbClr val="0000FF"/>
                </a:solidFill>
                <a:latin typeface="Courier New" pitchFamily="49" charset="0"/>
                <a:ea typeface="Calibri"/>
                <a:cs typeface="Courier New" pitchFamily="49" charset="0"/>
              </a:rPr>
              <a:t>string</a:t>
            </a:r>
            <a:r>
              <a:rPr lang="en-GB" sz="1600" b="1" smtClean="0">
                <a:latin typeface="Courier New" pitchFamily="49" charset="0"/>
                <a:ea typeface="Calibri"/>
                <a:cs typeface="Courier New" pitchFamily="49" charset="0"/>
              </a:rPr>
              <a:t> sMsg = </a:t>
            </a:r>
            <a:r>
              <a:rPr lang="en-GB" sz="1600" b="1" smtClean="0">
                <a:solidFill>
                  <a:srgbClr val="800000"/>
                </a:solidFill>
                <a:latin typeface="Courier New" pitchFamily="49" charset="0"/>
                <a:ea typeface="Calibri"/>
                <a:cs typeface="Courier New" pitchFamily="49" charset="0"/>
              </a:rPr>
              <a:t>"Standard families already loaded in this model:"</a:t>
            </a:r>
            <a:r>
              <a:rPr lang="en-GB" sz="1600" b="1" smtClean="0">
                <a:latin typeface="Courier New" pitchFamily="49" charset="0"/>
                <a:ea typeface="Calibri"/>
                <a:cs typeface="Courier New" pitchFamily="49" charset="0"/>
              </a:rPr>
              <a:t>;</a:t>
            </a:r>
          </a:p>
          <a:p>
            <a:pPr>
              <a:spcBef>
                <a:spcPts val="0"/>
              </a:spcBef>
              <a:spcAft>
                <a:spcPts val="0"/>
              </a:spcAft>
            </a:pPr>
            <a:r>
              <a:rPr lang="en-GB" sz="1600" b="1" smtClean="0">
                <a:solidFill>
                  <a:srgbClr val="0000FF"/>
                </a:solidFill>
                <a:latin typeface="Courier New" pitchFamily="49" charset="0"/>
                <a:ea typeface="Calibri"/>
                <a:cs typeface="Courier New" pitchFamily="49" charset="0"/>
              </a:rPr>
              <a:t>foreach</a:t>
            </a:r>
            <a:r>
              <a:rPr lang="en-GB" sz="1600" b="1" smtClean="0">
                <a:latin typeface="Courier New" pitchFamily="49" charset="0"/>
                <a:ea typeface="Calibri"/>
                <a:cs typeface="Courier New" pitchFamily="49" charset="0"/>
              </a:rPr>
              <a:t>( </a:t>
            </a:r>
            <a:r>
              <a:rPr lang="en-GB" sz="1600" b="1" smtClean="0">
                <a:solidFill>
                  <a:srgbClr val="008080"/>
                </a:solidFill>
                <a:latin typeface="Courier New" pitchFamily="49" charset="0"/>
                <a:ea typeface="Calibri"/>
                <a:cs typeface="Courier New" pitchFamily="49" charset="0"/>
              </a:rPr>
              <a:t>Family</a:t>
            </a:r>
            <a:r>
              <a:rPr lang="en-GB" sz="1600" b="1" smtClean="0">
                <a:latin typeface="Courier New" pitchFamily="49" charset="0"/>
                <a:ea typeface="Calibri"/>
                <a:cs typeface="Courier New" pitchFamily="49" charset="0"/>
              </a:rPr>
              <a:t> f </a:t>
            </a:r>
            <a:r>
              <a:rPr lang="en-GB" sz="1600" b="1" smtClean="0">
                <a:solidFill>
                  <a:srgbClr val="0000FF"/>
                </a:solidFill>
                <a:latin typeface="Courier New" pitchFamily="49" charset="0"/>
                <a:ea typeface="Calibri"/>
                <a:cs typeface="Courier New" pitchFamily="49" charset="0"/>
              </a:rPr>
              <a:t>in</a:t>
            </a:r>
            <a:r>
              <a:rPr lang="en-GB" sz="1600" b="1" smtClean="0">
                <a:latin typeface="Courier New" pitchFamily="49" charset="0"/>
                <a:ea typeface="Calibri"/>
                <a:cs typeface="Courier New" pitchFamily="49" charset="0"/>
              </a:rPr>
              <a:t> families )</a:t>
            </a:r>
          </a:p>
          <a:p>
            <a:pPr>
              <a:spcBef>
                <a:spcPts val="0"/>
              </a:spcBef>
              <a:spcAft>
                <a:spcPts val="0"/>
              </a:spcAft>
            </a:pPr>
            <a:r>
              <a:rPr lang="en-GB" sz="1600" b="1" smtClean="0">
                <a:latin typeface="Courier New" pitchFamily="49" charset="0"/>
                <a:ea typeface="Calibri"/>
                <a:cs typeface="Courier New" pitchFamily="49" charset="0"/>
              </a:rPr>
              <a:t>{</a:t>
            </a:r>
          </a:p>
          <a:p>
            <a:pPr>
              <a:spcBef>
                <a:spcPts val="0"/>
              </a:spcBef>
              <a:spcAft>
                <a:spcPts val="0"/>
              </a:spcAft>
            </a:pPr>
            <a:r>
              <a:rPr lang="en-GB" sz="1600" b="1" smtClean="0">
                <a:latin typeface="Courier New" pitchFamily="49" charset="0"/>
                <a:ea typeface="Calibri"/>
                <a:cs typeface="Courier New" pitchFamily="49" charset="0"/>
              </a:rPr>
              <a:t>  </a:t>
            </a:r>
            <a:r>
              <a:rPr lang="en-GB" sz="1600" b="1" smtClean="0">
                <a:solidFill>
                  <a:srgbClr val="008000"/>
                </a:solidFill>
                <a:latin typeface="Courier New" pitchFamily="49" charset="0"/>
                <a:ea typeface="Calibri"/>
                <a:cs typeface="Courier New" pitchFamily="49" charset="0"/>
              </a:rPr>
              <a:t>// Get its category name; notice that the Category property is not </a:t>
            </a:r>
            <a:endParaRPr lang="en-GB" sz="1600" b="1" smtClean="0">
              <a:latin typeface="Courier New" pitchFamily="49" charset="0"/>
              <a:ea typeface="Calibri"/>
              <a:cs typeface="Courier New" pitchFamily="49" charset="0"/>
            </a:endParaRPr>
          </a:p>
          <a:p>
            <a:pPr>
              <a:spcBef>
                <a:spcPts val="0"/>
              </a:spcBef>
              <a:spcAft>
                <a:spcPts val="0"/>
              </a:spcAft>
            </a:pPr>
            <a:r>
              <a:rPr lang="en-GB" sz="1600" b="1" smtClean="0">
                <a:latin typeface="Courier New" pitchFamily="49" charset="0"/>
                <a:ea typeface="Calibri"/>
                <a:cs typeface="Courier New" pitchFamily="49" charset="0"/>
              </a:rPr>
              <a:t>  </a:t>
            </a:r>
            <a:r>
              <a:rPr lang="en-GB" sz="1600" b="1" smtClean="0">
                <a:solidFill>
                  <a:srgbClr val="008000"/>
                </a:solidFill>
                <a:latin typeface="Courier New" pitchFamily="49" charset="0"/>
                <a:ea typeface="Calibri"/>
                <a:cs typeface="Courier New" pitchFamily="49" charset="0"/>
              </a:rPr>
              <a:t>// implemented for the Family class; use FamilyCategory instead;</a:t>
            </a:r>
            <a:endParaRPr lang="en-GB" sz="1600" b="1" smtClean="0">
              <a:latin typeface="Courier New" pitchFamily="49" charset="0"/>
              <a:ea typeface="Calibri"/>
              <a:cs typeface="Courier New" pitchFamily="49" charset="0"/>
            </a:endParaRPr>
          </a:p>
          <a:p>
            <a:pPr>
              <a:spcBef>
                <a:spcPts val="0"/>
              </a:spcBef>
              <a:spcAft>
                <a:spcPts val="0"/>
              </a:spcAft>
            </a:pPr>
            <a:r>
              <a:rPr lang="en-GB" sz="1600" b="1" smtClean="0">
                <a:latin typeface="Courier New" pitchFamily="49" charset="0"/>
                <a:ea typeface="Calibri"/>
                <a:cs typeface="Courier New" pitchFamily="49" charset="0"/>
              </a:rPr>
              <a:t>  </a:t>
            </a:r>
            <a:r>
              <a:rPr lang="en-GB" sz="1600" b="1" smtClean="0">
                <a:solidFill>
                  <a:srgbClr val="008000"/>
                </a:solidFill>
                <a:latin typeface="Courier New" pitchFamily="49" charset="0"/>
                <a:ea typeface="Calibri"/>
                <a:cs typeface="Courier New" pitchFamily="49" charset="0"/>
              </a:rPr>
              <a:t>// notice that that is also not always implemented; in that case, </a:t>
            </a:r>
            <a:endParaRPr lang="en-GB" sz="1600" b="1" smtClean="0">
              <a:latin typeface="Courier New" pitchFamily="49" charset="0"/>
              <a:ea typeface="Calibri"/>
              <a:cs typeface="Courier New" pitchFamily="49" charset="0"/>
            </a:endParaRPr>
          </a:p>
          <a:p>
            <a:pPr>
              <a:spcBef>
                <a:spcPts val="0"/>
              </a:spcBef>
              <a:spcAft>
                <a:spcPts val="0"/>
              </a:spcAft>
            </a:pPr>
            <a:r>
              <a:rPr lang="en-GB" sz="1600" b="1" smtClean="0">
                <a:latin typeface="Courier New" pitchFamily="49" charset="0"/>
                <a:ea typeface="Calibri"/>
                <a:cs typeface="Courier New" pitchFamily="49" charset="0"/>
              </a:rPr>
              <a:t>  </a:t>
            </a:r>
            <a:r>
              <a:rPr lang="en-GB" sz="1600" b="1" smtClean="0">
                <a:solidFill>
                  <a:srgbClr val="008000"/>
                </a:solidFill>
                <a:latin typeface="Courier New" pitchFamily="49" charset="0"/>
                <a:ea typeface="Calibri"/>
                <a:cs typeface="Courier New" pitchFamily="49" charset="0"/>
              </a:rPr>
              <a:t>// use the workaround demonstrated below, looking at the contained </a:t>
            </a:r>
            <a:endParaRPr lang="en-GB" sz="1600" b="1" smtClean="0">
              <a:latin typeface="Courier New" pitchFamily="49" charset="0"/>
              <a:ea typeface="Calibri"/>
              <a:cs typeface="Courier New" pitchFamily="49" charset="0"/>
            </a:endParaRPr>
          </a:p>
          <a:p>
            <a:pPr>
              <a:spcBef>
                <a:spcPts val="0"/>
              </a:spcBef>
              <a:spcAft>
                <a:spcPts val="0"/>
              </a:spcAft>
            </a:pPr>
            <a:r>
              <a:rPr lang="en-GB" sz="1600" b="1" smtClean="0">
                <a:latin typeface="Courier New" pitchFamily="49" charset="0"/>
                <a:ea typeface="Calibri"/>
                <a:cs typeface="Courier New" pitchFamily="49" charset="0"/>
              </a:rPr>
              <a:t>  </a:t>
            </a:r>
            <a:r>
              <a:rPr lang="en-GB" sz="1600" b="1" smtClean="0">
                <a:solidFill>
                  <a:srgbClr val="008000"/>
                </a:solidFill>
                <a:latin typeface="Courier New" pitchFamily="49" charset="0"/>
                <a:ea typeface="Calibri"/>
                <a:cs typeface="Courier New" pitchFamily="49" charset="0"/>
              </a:rPr>
              <a:t>// family symbols' category:</a:t>
            </a:r>
            <a:endParaRPr lang="en-GB" sz="1600" b="1" smtClean="0">
              <a:latin typeface="Courier New" pitchFamily="49" charset="0"/>
              <a:ea typeface="Calibri"/>
              <a:cs typeface="Courier New" pitchFamily="49" charset="0"/>
            </a:endParaRPr>
          </a:p>
          <a:p>
            <a:pPr>
              <a:spcBef>
                <a:spcPts val="0"/>
              </a:spcBef>
              <a:spcAft>
                <a:spcPts val="0"/>
              </a:spcAft>
            </a:pPr>
            <a:r>
              <a:rPr lang="en-GB" sz="1600" b="1" smtClean="0">
                <a:latin typeface="Courier New" pitchFamily="49" charset="0"/>
                <a:ea typeface="Calibri"/>
                <a:cs typeface="Courier New" pitchFamily="49" charset="0"/>
              </a:rPr>
              <a:t>  sMsg += </a:t>
            </a:r>
            <a:r>
              <a:rPr lang="en-GB" sz="1600" b="1" smtClean="0">
                <a:solidFill>
                  <a:srgbClr val="800000"/>
                </a:solidFill>
                <a:latin typeface="Courier New" pitchFamily="49" charset="0"/>
                <a:ea typeface="Calibri"/>
                <a:cs typeface="Courier New" pitchFamily="49" charset="0"/>
              </a:rPr>
              <a:t>"\r\n  Name="</a:t>
            </a:r>
            <a:r>
              <a:rPr lang="en-GB" sz="1600" b="1" smtClean="0">
                <a:latin typeface="Courier New" pitchFamily="49" charset="0"/>
                <a:ea typeface="Calibri"/>
                <a:cs typeface="Courier New" pitchFamily="49" charset="0"/>
              </a:rPr>
              <a:t> + f.Name</a:t>
            </a:r>
          </a:p>
          <a:p>
            <a:pPr>
              <a:spcBef>
                <a:spcPts val="0"/>
              </a:spcBef>
              <a:spcAft>
                <a:spcPts val="0"/>
              </a:spcAft>
            </a:pPr>
            <a:r>
              <a:rPr lang="en-GB" sz="1600" b="1" smtClean="0">
                <a:latin typeface="Courier New" pitchFamily="49" charset="0"/>
                <a:ea typeface="Calibri"/>
                <a:cs typeface="Courier New" pitchFamily="49" charset="0"/>
              </a:rPr>
              <a:t>    + </a:t>
            </a:r>
            <a:r>
              <a:rPr lang="en-GB" sz="1600" b="1" smtClean="0">
                <a:solidFill>
                  <a:srgbClr val="800000"/>
                </a:solidFill>
                <a:latin typeface="Courier New" pitchFamily="49" charset="0"/>
                <a:ea typeface="Calibri"/>
                <a:cs typeface="Courier New" pitchFamily="49" charset="0"/>
              </a:rPr>
              <a:t>"; Category="</a:t>
            </a:r>
            <a:r>
              <a:rPr lang="en-GB" sz="1600" b="1" smtClean="0">
                <a:latin typeface="Courier New" pitchFamily="49" charset="0"/>
                <a:ea typeface="Calibri"/>
                <a:cs typeface="Courier New" pitchFamily="49" charset="0"/>
              </a:rPr>
              <a:t> + ( ( </a:t>
            </a:r>
            <a:r>
              <a:rPr lang="en-GB" sz="1600" b="1" smtClean="0">
                <a:solidFill>
                  <a:srgbClr val="0000FF"/>
                </a:solidFill>
                <a:latin typeface="Courier New" pitchFamily="49" charset="0"/>
                <a:ea typeface="Calibri"/>
                <a:cs typeface="Courier New" pitchFamily="49" charset="0"/>
              </a:rPr>
              <a:t>null</a:t>
            </a:r>
            <a:r>
              <a:rPr lang="en-GB" sz="1600" b="1" smtClean="0">
                <a:latin typeface="Courier New" pitchFamily="49" charset="0"/>
                <a:ea typeface="Calibri"/>
                <a:cs typeface="Courier New" pitchFamily="49" charset="0"/>
              </a:rPr>
              <a:t> == f.Category ) ? </a:t>
            </a:r>
            <a:r>
              <a:rPr lang="en-GB" sz="1600" b="1" smtClean="0">
                <a:solidFill>
                  <a:srgbClr val="800000"/>
                </a:solidFill>
                <a:latin typeface="Courier New" pitchFamily="49" charset="0"/>
                <a:ea typeface="Calibri"/>
                <a:cs typeface="Courier New" pitchFamily="49" charset="0"/>
              </a:rPr>
              <a:t>"?"</a:t>
            </a:r>
            <a:r>
              <a:rPr lang="en-GB" sz="1600" b="1" smtClean="0">
                <a:latin typeface="Courier New" pitchFamily="49" charset="0"/>
                <a:ea typeface="Calibri"/>
                <a:cs typeface="Courier New" pitchFamily="49" charset="0"/>
              </a:rPr>
              <a:t> : f.Category.Name )</a:t>
            </a:r>
          </a:p>
          <a:p>
            <a:pPr>
              <a:spcBef>
                <a:spcPts val="0"/>
              </a:spcBef>
              <a:spcAft>
                <a:spcPts val="0"/>
              </a:spcAft>
            </a:pPr>
            <a:r>
              <a:rPr lang="en-GB" sz="1600" b="1" smtClean="0">
                <a:latin typeface="Courier New" pitchFamily="49" charset="0"/>
                <a:ea typeface="Calibri"/>
                <a:cs typeface="Courier New" pitchFamily="49" charset="0"/>
              </a:rPr>
              <a:t>    + </a:t>
            </a:r>
            <a:r>
              <a:rPr lang="en-GB" sz="1600" b="1" smtClean="0">
                <a:solidFill>
                  <a:srgbClr val="800000"/>
                </a:solidFill>
                <a:latin typeface="Courier New" pitchFamily="49" charset="0"/>
                <a:ea typeface="Calibri"/>
                <a:cs typeface="Courier New" pitchFamily="49" charset="0"/>
              </a:rPr>
              <a:t>"; FamilyCategory="</a:t>
            </a:r>
            <a:r>
              <a:rPr lang="en-GB" sz="1600" b="1" smtClean="0">
                <a:latin typeface="Courier New" pitchFamily="49" charset="0"/>
                <a:ea typeface="Calibri"/>
                <a:cs typeface="Courier New" pitchFamily="49" charset="0"/>
              </a:rPr>
              <a:t> + ( ( </a:t>
            </a:r>
            <a:r>
              <a:rPr lang="en-GB" sz="1600" b="1" smtClean="0">
                <a:solidFill>
                  <a:srgbClr val="0000FF"/>
                </a:solidFill>
                <a:latin typeface="Courier New" pitchFamily="49" charset="0"/>
                <a:ea typeface="Calibri"/>
                <a:cs typeface="Courier New" pitchFamily="49" charset="0"/>
              </a:rPr>
              <a:t>null</a:t>
            </a:r>
            <a:r>
              <a:rPr lang="en-GB" sz="1600" b="1" smtClean="0">
                <a:latin typeface="Courier New" pitchFamily="49" charset="0"/>
                <a:ea typeface="Calibri"/>
                <a:cs typeface="Courier New" pitchFamily="49" charset="0"/>
              </a:rPr>
              <a:t> == f.FamilyCategory ) ? </a:t>
            </a:r>
            <a:r>
              <a:rPr lang="en-GB" sz="1600" b="1" smtClean="0">
                <a:solidFill>
                  <a:srgbClr val="800000"/>
                </a:solidFill>
                <a:latin typeface="Courier New" pitchFamily="49" charset="0"/>
                <a:ea typeface="Calibri"/>
                <a:cs typeface="Courier New" pitchFamily="49" charset="0"/>
              </a:rPr>
              <a:t>"?"</a:t>
            </a:r>
            <a:r>
              <a:rPr lang="en-GB" sz="1600" b="1" smtClean="0">
                <a:latin typeface="Courier New" pitchFamily="49" charset="0"/>
                <a:ea typeface="Calibri"/>
                <a:cs typeface="Courier New" pitchFamily="49" charset="0"/>
              </a:rPr>
              <a:t> : f.FamilyCategory.Name );</a:t>
            </a:r>
          </a:p>
          <a:p>
            <a:pPr>
              <a:spcBef>
                <a:spcPts val="0"/>
              </a:spcBef>
              <a:spcAft>
                <a:spcPts val="0"/>
              </a:spcAft>
            </a:pPr>
            <a:r>
              <a:rPr lang="en-GB" sz="1600" b="1" smtClean="0">
                <a:latin typeface="Courier New" pitchFamily="49" charset="0"/>
                <a:ea typeface="Calibri"/>
                <a:cs typeface="Courier New" pitchFamily="49" charset="0"/>
              </a:rPr>
              <a:t>}</a:t>
            </a:r>
          </a:p>
          <a:p>
            <a:pPr>
              <a:spcBef>
                <a:spcPts val="0"/>
              </a:spcBef>
              <a:spcAft>
                <a:spcPts val="0"/>
              </a:spcAft>
            </a:pPr>
            <a:r>
              <a:rPr lang="en-GB" sz="1600" b="1" smtClean="0">
                <a:solidFill>
                  <a:srgbClr val="008080"/>
                </a:solidFill>
                <a:latin typeface="Courier New" pitchFamily="49" charset="0"/>
                <a:ea typeface="Calibri"/>
                <a:cs typeface="Courier New" pitchFamily="49" charset="0"/>
              </a:rPr>
              <a:t>LabUtils</a:t>
            </a:r>
            <a:r>
              <a:rPr lang="en-GB" sz="1600" b="1" smtClean="0">
                <a:latin typeface="Courier New" pitchFamily="49" charset="0"/>
                <a:ea typeface="Calibri"/>
                <a:cs typeface="Courier New" pitchFamily="49" charset="0"/>
              </a:rPr>
              <a:t>.InfoMsg( sMsg );</a:t>
            </a:r>
          </a:p>
          <a:p>
            <a:pPr marL="1462939" lvl="3" indent="-325098">
              <a:lnSpc>
                <a:spcPct val="80000"/>
              </a:lnSpc>
              <a:buNone/>
            </a:pPr>
            <a:endParaRPr lang="en-US" sz="1700" smtClean="0"/>
          </a:p>
          <a:p>
            <a:pPr marL="487647" lvl="1" indent="-325098">
              <a:lnSpc>
                <a:spcPct val="80000"/>
              </a:lnSpc>
              <a:spcBef>
                <a:spcPts val="2400"/>
              </a:spcBef>
            </a:pPr>
            <a:r>
              <a:rPr lang="en-GB" smtClean="0"/>
              <a:t>The Category property is always unimplemented</a:t>
            </a:r>
          </a:p>
          <a:p>
            <a:pPr marL="487647" lvl="1" indent="-325098">
              <a:lnSpc>
                <a:spcPct val="80000"/>
              </a:lnSpc>
              <a:spcBef>
                <a:spcPts val="1200"/>
              </a:spcBef>
            </a:pPr>
            <a:r>
              <a:rPr lang="en-US" smtClean="0"/>
              <a:t>The FamilyCategory</a:t>
            </a:r>
            <a:r>
              <a:rPr lang="en-GB" smtClean="0"/>
              <a:t> is sometimes unimplemented</a:t>
            </a:r>
          </a:p>
        </p:txBody>
      </p:sp>
      <p:sp>
        <p:nvSpPr>
          <p:cNvPr id="5837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7" name="Picture 6" descr="Labs_3_1_01.png"/>
          <p:cNvPicPr>
            <a:picLocks noChangeAspect="1"/>
          </p:cNvPicPr>
          <p:nvPr/>
        </p:nvPicPr>
        <p:blipFill>
          <a:blip r:embed="rId3"/>
          <a:srcRect b="88112"/>
          <a:stretch>
            <a:fillRect/>
          </a:stretch>
        </p:blipFill>
        <p:spPr>
          <a:xfrm>
            <a:off x="2813793" y="7178706"/>
            <a:ext cx="7715250" cy="1384348"/>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Revit API and SDK</a:t>
            </a:r>
            <a:endParaRPr lang="en-GB" dirty="0" smtClean="0"/>
          </a:p>
        </p:txBody>
      </p:sp>
      <p:sp>
        <p:nvSpPr>
          <p:cNvPr id="741379" name="Rectangle 3"/>
          <p:cNvSpPr>
            <a:spLocks noGrp="1" noChangeArrowheads="1"/>
          </p:cNvSpPr>
          <p:nvPr>
            <p:ph idx="1"/>
          </p:nvPr>
        </p:nvSpPr>
        <p:spPr>
          <a:xfrm>
            <a:off x="453759" y="1820366"/>
            <a:ext cx="12048038" cy="4085760"/>
          </a:xfrm>
        </p:spPr>
        <p:txBody>
          <a:bodyPr/>
          <a:lstStyle/>
          <a:p>
            <a:pPr eaLnBrk="1" hangingPunct="1">
              <a:buFontTx/>
              <a:buNone/>
              <a:defRPr/>
            </a:pPr>
            <a:r>
              <a:rPr lang="en-GB" dirty="0" smtClean="0"/>
              <a:t>The SDK is provided with the product</a:t>
            </a:r>
          </a:p>
          <a:p>
            <a:pPr lvl="1">
              <a:defRPr/>
            </a:pPr>
            <a:r>
              <a:rPr lang="en-US" dirty="0" smtClean="0"/>
              <a:t>DVD version</a:t>
            </a:r>
            <a:endParaRPr lang="en-GB" dirty="0" smtClean="0"/>
          </a:p>
          <a:p>
            <a:pPr marL="1289504" lvl="2">
              <a:buNone/>
              <a:defRPr/>
            </a:pPr>
            <a:r>
              <a:rPr lang="en-US" dirty="0" smtClean="0"/>
              <a:t>\Utilities\Common\Software Development Kit\Revit 2009 SDK.zip</a:t>
            </a:r>
          </a:p>
          <a:p>
            <a:pPr lvl="1"/>
            <a:r>
              <a:rPr lang="en-US" dirty="0" smtClean="0"/>
              <a:t>Web version</a:t>
            </a:r>
            <a:endParaRPr lang="en-GB" dirty="0" smtClean="0"/>
          </a:p>
          <a:p>
            <a:pPr lvl="2">
              <a:buNone/>
            </a:pPr>
            <a:r>
              <a:rPr lang="en-US" dirty="0" smtClean="0"/>
              <a:t>&lt;Revit&gt;\Download\Utilities\Common\Software Development Kit\Revit 2009 SDK.zip</a:t>
            </a:r>
            <a:endParaRPr lang="en-GB" dirty="0" smtClean="0"/>
          </a:p>
          <a:p>
            <a:pPr eaLnBrk="1" hangingPunct="1">
              <a:buFontTx/>
              <a:buNone/>
              <a:defRPr/>
            </a:pPr>
            <a:r>
              <a:rPr lang="en-GB" dirty="0" smtClean="0"/>
              <a:t>RevitAPI.dll is present in every Revit installation</a:t>
            </a:r>
          </a:p>
        </p:txBody>
      </p:sp>
      <p:sp>
        <p:nvSpPr>
          <p:cNvPr id="1331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AutoShape 7"/>
          <p:cNvSpPr>
            <a:spLocks noChangeArrowheads="1"/>
          </p:cNvSpPr>
          <p:nvPr/>
        </p:nvSpPr>
        <p:spPr bwMode="auto">
          <a:xfrm>
            <a:off x="356685" y="1219201"/>
            <a:ext cx="9248526" cy="7273973"/>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9394" name="Rectangle 2"/>
          <p:cNvSpPr>
            <a:spLocks noGrp="1" noChangeArrowheads="1"/>
          </p:cNvSpPr>
          <p:nvPr>
            <p:ph type="title"/>
          </p:nvPr>
        </p:nvSpPr>
        <p:spPr>
          <a:xfrm>
            <a:off x="453759" y="194232"/>
            <a:ext cx="11269451" cy="1626129"/>
          </a:xfrm>
        </p:spPr>
        <p:txBody>
          <a:bodyPr/>
          <a:lstStyle/>
          <a:p>
            <a:pPr eaLnBrk="1" hangingPunct="1"/>
            <a:r>
              <a:rPr lang="en-GB" smtClean="0"/>
              <a:t>Family Symbol Iteration</a:t>
            </a:r>
            <a:endParaRPr lang="en-GB" sz="4000" smtClean="0"/>
          </a:p>
        </p:txBody>
      </p:sp>
      <p:sp>
        <p:nvSpPr>
          <p:cNvPr id="59395" name="Rectangle 3"/>
          <p:cNvSpPr>
            <a:spLocks noGrp="1" noChangeArrowheads="1"/>
          </p:cNvSpPr>
          <p:nvPr>
            <p:ph idx="1"/>
          </p:nvPr>
        </p:nvSpPr>
        <p:spPr>
          <a:xfrm>
            <a:off x="1243734" y="1300113"/>
            <a:ext cx="8258437" cy="7748242"/>
          </a:xfrm>
        </p:spPr>
        <p:txBody>
          <a:bodyPr/>
          <a:lstStyle/>
          <a:p>
            <a:pPr>
              <a:spcBef>
                <a:spcPts val="0"/>
              </a:spcBef>
              <a:spcAft>
                <a:spcPts val="0"/>
              </a:spcAft>
            </a:pPr>
            <a:r>
              <a:rPr lang="en-GB" sz="1400" b="1" smtClean="0">
                <a:solidFill>
                  <a:srgbClr val="008000"/>
                </a:solidFill>
                <a:latin typeface="Courier New" pitchFamily="49" charset="0"/>
                <a:ea typeface="Calibri"/>
                <a:cs typeface="Courier New" pitchFamily="49" charset="0"/>
              </a:rPr>
              <a:t>// Loop through the collection of families, and now look at </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solidFill>
                  <a:srgbClr val="008000"/>
                </a:solidFill>
                <a:latin typeface="Courier New" pitchFamily="49" charset="0"/>
                <a:ea typeface="Calibri"/>
                <a:cs typeface="Courier New" pitchFamily="49" charset="0"/>
              </a:rPr>
              <a:t>// the child symbols (types) as well. These symbols can be </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solidFill>
                  <a:srgbClr val="008000"/>
                </a:solidFill>
                <a:latin typeface="Courier New" pitchFamily="49" charset="0"/>
                <a:ea typeface="Calibri"/>
                <a:cs typeface="Courier New" pitchFamily="49" charset="0"/>
              </a:rPr>
              <a:t>// used to determine the family category.</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solidFill>
                  <a:srgbClr val="0000FF"/>
                </a:solidFill>
                <a:latin typeface="Courier New" pitchFamily="49" charset="0"/>
                <a:ea typeface="Calibri"/>
                <a:cs typeface="Courier New" pitchFamily="49" charset="0"/>
              </a:rPr>
              <a:t>foreach</a:t>
            </a:r>
            <a:r>
              <a:rPr lang="en-GB" sz="1400" b="1" smtClean="0">
                <a:latin typeface="Courier New" pitchFamily="49" charset="0"/>
                <a:ea typeface="Calibri"/>
                <a:cs typeface="Courier New" pitchFamily="49" charset="0"/>
              </a:rPr>
              <a:t>( </a:t>
            </a:r>
            <a:r>
              <a:rPr lang="en-GB" sz="1400" b="1" smtClean="0">
                <a:solidFill>
                  <a:srgbClr val="008080"/>
                </a:solidFill>
                <a:latin typeface="Courier New" pitchFamily="49" charset="0"/>
                <a:ea typeface="Calibri"/>
                <a:cs typeface="Courier New" pitchFamily="49" charset="0"/>
              </a:rPr>
              <a:t>Family</a:t>
            </a:r>
            <a:r>
              <a:rPr lang="en-GB" sz="1400" b="1" smtClean="0">
                <a:latin typeface="Courier New" pitchFamily="49" charset="0"/>
                <a:ea typeface="Calibri"/>
                <a:cs typeface="Courier New" pitchFamily="49" charset="0"/>
              </a:rPr>
              <a:t> f </a:t>
            </a:r>
            <a:r>
              <a:rPr lang="en-GB" sz="1400" b="1" smtClean="0">
                <a:solidFill>
                  <a:srgbClr val="0000FF"/>
                </a:solidFill>
                <a:latin typeface="Courier New" pitchFamily="49" charset="0"/>
                <a:ea typeface="Calibri"/>
                <a:cs typeface="Courier New" pitchFamily="49" charset="0"/>
              </a:rPr>
              <a:t>in</a:t>
            </a:r>
            <a:r>
              <a:rPr lang="en-GB" sz="1400" b="1" smtClean="0">
                <a:latin typeface="Courier New" pitchFamily="49" charset="0"/>
                <a:ea typeface="Calibri"/>
                <a:cs typeface="Courier New" pitchFamily="49" charset="0"/>
              </a:rPr>
              <a:t> families )</a:t>
            </a:r>
          </a:p>
          <a:p>
            <a:pPr>
              <a:spcBef>
                <a:spcPts val="0"/>
              </a:spcBef>
              <a:spcAft>
                <a:spcPts val="0"/>
              </a:spcAft>
            </a:pPr>
            <a:r>
              <a:rPr lang="en-GB" sz="1400" b="1" smtClean="0">
                <a:latin typeface="Courier New" pitchFamily="49" charset="0"/>
                <a:ea typeface="Calibri"/>
                <a:cs typeface="Courier New" pitchFamily="49" charset="0"/>
              </a:rPr>
              <a:t>{</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00FF"/>
                </a:solidFill>
                <a:latin typeface="Courier New" pitchFamily="49" charset="0"/>
                <a:ea typeface="Calibri"/>
                <a:cs typeface="Courier New" pitchFamily="49" charset="0"/>
              </a:rPr>
              <a:t>string</a:t>
            </a:r>
            <a:r>
              <a:rPr lang="en-GB" sz="1400" b="1" smtClean="0">
                <a:latin typeface="Courier New" pitchFamily="49" charset="0"/>
                <a:ea typeface="Calibri"/>
                <a:cs typeface="Courier New" pitchFamily="49" charset="0"/>
              </a:rPr>
              <a:t> catName;</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00FF"/>
                </a:solidFill>
                <a:latin typeface="Courier New" pitchFamily="49" charset="0"/>
                <a:ea typeface="Calibri"/>
                <a:cs typeface="Courier New" pitchFamily="49" charset="0"/>
              </a:rPr>
              <a:t>bool</a:t>
            </a:r>
            <a:r>
              <a:rPr lang="en-GB" sz="1400" b="1" smtClean="0">
                <a:latin typeface="Courier New" pitchFamily="49" charset="0"/>
                <a:ea typeface="Calibri"/>
                <a:cs typeface="Courier New" pitchFamily="49" charset="0"/>
              </a:rPr>
              <a:t> first = </a:t>
            </a:r>
            <a:r>
              <a:rPr lang="en-GB" sz="1400" b="1" smtClean="0">
                <a:solidFill>
                  <a:srgbClr val="0000FF"/>
                </a:solidFill>
                <a:latin typeface="Courier New" pitchFamily="49" charset="0"/>
                <a:ea typeface="Calibri"/>
                <a:cs typeface="Courier New" pitchFamily="49" charset="0"/>
              </a:rPr>
              <a:t>true</a:t>
            </a:r>
            <a:r>
              <a:rPr lang="en-GB" sz="1400" b="1" smtClean="0">
                <a:latin typeface="Courier New" pitchFamily="49" charset="0"/>
                <a:ea typeface="Calibri"/>
                <a:cs typeface="Courier New" pitchFamily="49" charset="0"/>
              </a:rPr>
              <a:t>;</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8000"/>
                </a:solidFill>
                <a:latin typeface="Courier New" pitchFamily="49" charset="0"/>
                <a:ea typeface="Calibri"/>
                <a:cs typeface="Courier New" pitchFamily="49" charset="0"/>
              </a:rPr>
              <a:t>// Loop all contained symbols (types)</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00FF"/>
                </a:solidFill>
                <a:latin typeface="Courier New" pitchFamily="49" charset="0"/>
                <a:ea typeface="Calibri"/>
                <a:cs typeface="Courier New" pitchFamily="49" charset="0"/>
              </a:rPr>
              <a:t>foreach</a:t>
            </a:r>
            <a:r>
              <a:rPr lang="en-GB" sz="1400" b="1" smtClean="0">
                <a:latin typeface="Courier New" pitchFamily="49" charset="0"/>
                <a:ea typeface="Calibri"/>
                <a:cs typeface="Courier New" pitchFamily="49" charset="0"/>
              </a:rPr>
              <a:t>( </a:t>
            </a:r>
            <a:r>
              <a:rPr lang="en-GB" sz="1400" b="1" smtClean="0">
                <a:solidFill>
                  <a:srgbClr val="008080"/>
                </a:solidFill>
                <a:latin typeface="Courier New" pitchFamily="49" charset="0"/>
                <a:ea typeface="Calibri"/>
                <a:cs typeface="Courier New" pitchFamily="49" charset="0"/>
              </a:rPr>
              <a:t>FamilySymbol</a:t>
            </a:r>
            <a:r>
              <a:rPr lang="en-GB" sz="1400" b="1" smtClean="0">
                <a:latin typeface="Courier New" pitchFamily="49" charset="0"/>
                <a:ea typeface="Calibri"/>
                <a:cs typeface="Courier New" pitchFamily="49" charset="0"/>
              </a:rPr>
              <a:t> symb </a:t>
            </a:r>
            <a:r>
              <a:rPr lang="en-GB" sz="1400" b="1" smtClean="0">
                <a:solidFill>
                  <a:srgbClr val="0000FF"/>
                </a:solidFill>
                <a:latin typeface="Courier New" pitchFamily="49" charset="0"/>
                <a:ea typeface="Calibri"/>
                <a:cs typeface="Courier New" pitchFamily="49" charset="0"/>
              </a:rPr>
              <a:t>in</a:t>
            </a:r>
            <a:r>
              <a:rPr lang="en-GB" sz="1400" b="1" smtClean="0">
                <a:latin typeface="Courier New" pitchFamily="49" charset="0"/>
                <a:ea typeface="Calibri"/>
                <a:cs typeface="Courier New" pitchFamily="49" charset="0"/>
              </a:rPr>
              <a:t> f.Symbols )</a:t>
            </a:r>
          </a:p>
          <a:p>
            <a:pPr>
              <a:spcBef>
                <a:spcPts val="0"/>
              </a:spcBef>
              <a:spcAft>
                <a:spcPts val="0"/>
              </a:spcAft>
            </a:pPr>
            <a:r>
              <a:rPr lang="en-GB" sz="1400" b="1" smtClean="0">
                <a:latin typeface="Courier New" pitchFamily="49" charset="0"/>
                <a:ea typeface="Calibri"/>
                <a:cs typeface="Courier New" pitchFamily="49" charset="0"/>
              </a:rPr>
              <a:t>  {</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8000"/>
                </a:solidFill>
                <a:latin typeface="Courier New" pitchFamily="49" charset="0"/>
                <a:ea typeface="Calibri"/>
                <a:cs typeface="Courier New" pitchFamily="49" charset="0"/>
              </a:rPr>
              <a:t>// you can determine the family category </a:t>
            </a:r>
          </a:p>
          <a:p>
            <a:pPr>
              <a:spcBef>
                <a:spcPts val="0"/>
              </a:spcBef>
              <a:spcAft>
                <a:spcPts val="0"/>
              </a:spcAft>
            </a:pPr>
            <a:r>
              <a:rPr lang="en-GB" sz="1400" b="1" smtClean="0">
                <a:solidFill>
                  <a:srgbClr val="008000"/>
                </a:solidFill>
                <a:latin typeface="Courier New" pitchFamily="49" charset="0"/>
                <a:ea typeface="Calibri"/>
                <a:cs typeface="Courier New" pitchFamily="49" charset="0"/>
              </a:rPr>
              <a:t>    // from its first symbol.</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00FF"/>
                </a:solidFill>
                <a:latin typeface="Courier New" pitchFamily="49" charset="0"/>
                <a:ea typeface="Calibri"/>
                <a:cs typeface="Courier New" pitchFamily="49" charset="0"/>
              </a:rPr>
              <a:t>if</a:t>
            </a:r>
            <a:r>
              <a:rPr lang="en-GB" sz="1400" b="1" smtClean="0">
                <a:latin typeface="Courier New" pitchFamily="49" charset="0"/>
                <a:ea typeface="Calibri"/>
                <a:cs typeface="Courier New" pitchFamily="49" charset="0"/>
              </a:rPr>
              <a:t>( first )</a:t>
            </a:r>
          </a:p>
          <a:p>
            <a:pPr>
              <a:spcBef>
                <a:spcPts val="0"/>
              </a:spcBef>
              <a:spcAft>
                <a:spcPts val="0"/>
              </a:spcAft>
            </a:pPr>
            <a:r>
              <a:rPr lang="en-GB" sz="1400" b="1" smtClean="0">
                <a:latin typeface="Courier New" pitchFamily="49" charset="0"/>
                <a:ea typeface="Calibri"/>
                <a:cs typeface="Courier New" pitchFamily="49" charset="0"/>
              </a:rPr>
              <a:t>    {</a:t>
            </a:r>
          </a:p>
          <a:p>
            <a:pPr>
              <a:spcBef>
                <a:spcPts val="0"/>
              </a:spcBef>
              <a:spcAft>
                <a:spcPts val="0"/>
              </a:spcAft>
            </a:pPr>
            <a:r>
              <a:rPr lang="en-GB" sz="1400" b="1" smtClean="0">
                <a:latin typeface="Courier New" pitchFamily="49" charset="0"/>
                <a:ea typeface="Calibri"/>
                <a:cs typeface="Courier New" pitchFamily="49" charset="0"/>
              </a:rPr>
              <a:t>      first = </a:t>
            </a:r>
            <a:r>
              <a:rPr lang="en-GB" sz="1400" b="1" smtClean="0">
                <a:solidFill>
                  <a:srgbClr val="0000FF"/>
                </a:solidFill>
                <a:latin typeface="Courier New" pitchFamily="49" charset="0"/>
                <a:ea typeface="Calibri"/>
                <a:cs typeface="Courier New" pitchFamily="49" charset="0"/>
              </a:rPr>
              <a:t>false</a:t>
            </a:r>
            <a:r>
              <a:rPr lang="en-GB" sz="1400" b="1" smtClean="0">
                <a:latin typeface="Courier New" pitchFamily="49" charset="0"/>
                <a:ea typeface="Calibri"/>
                <a:cs typeface="Courier New" pitchFamily="49" charset="0"/>
              </a:rPr>
              <a:t>;</a:t>
            </a:r>
          </a:p>
          <a:p>
            <a:pPr>
              <a:spcBef>
                <a:spcPts val="0"/>
              </a:spcBef>
              <a:spcAft>
                <a:spcPts val="0"/>
              </a:spcAft>
            </a:pPr>
            <a:r>
              <a:rPr lang="en-GB" sz="1400" b="1" smtClean="0">
                <a:latin typeface="Courier New" pitchFamily="49" charset="0"/>
                <a:ea typeface="Calibri"/>
                <a:cs typeface="Courier New" pitchFamily="49" charset="0"/>
              </a:rPr>
              <a:t>      catName = symb.Category.Name;</a:t>
            </a:r>
          </a:p>
          <a:p>
            <a:pPr>
              <a:spcBef>
                <a:spcPts val="0"/>
              </a:spcBef>
              <a:spcAft>
                <a:spcPts val="0"/>
              </a:spcAft>
            </a:pPr>
            <a:r>
              <a:rPr lang="en-GB" sz="1400" b="1" smtClean="0">
                <a:latin typeface="Courier New" pitchFamily="49" charset="0"/>
                <a:ea typeface="Calibri"/>
                <a:cs typeface="Courier New" pitchFamily="49" charset="0"/>
              </a:rPr>
              <a:t>      sMsg = </a:t>
            </a:r>
            <a:r>
              <a:rPr lang="en-GB" sz="1400" b="1" smtClean="0">
                <a:solidFill>
                  <a:srgbClr val="800000"/>
                </a:solidFill>
                <a:latin typeface="Courier New" pitchFamily="49" charset="0"/>
                <a:ea typeface="Calibri"/>
                <a:cs typeface="Courier New" pitchFamily="49" charset="0"/>
              </a:rPr>
              <a:t>"Family: Name="</a:t>
            </a:r>
            <a:r>
              <a:rPr lang="en-GB" sz="1400" b="1" smtClean="0">
                <a:latin typeface="Courier New" pitchFamily="49" charset="0"/>
                <a:ea typeface="Calibri"/>
                <a:cs typeface="Courier New" pitchFamily="49" charset="0"/>
              </a:rPr>
              <a:t> + f.Name</a:t>
            </a:r>
          </a:p>
          <a:p>
            <a:pPr>
              <a:spcBef>
                <a:spcPts val="0"/>
              </a:spcBef>
              <a:spcAft>
                <a:spcPts val="0"/>
              </a:spcAft>
            </a:pPr>
            <a:r>
              <a:rPr lang="en-GB" sz="1400" b="1" smtClean="0">
                <a:latin typeface="Courier New" pitchFamily="49" charset="0"/>
                <a:ea typeface="Calibri"/>
                <a:cs typeface="Courier New" pitchFamily="49" charset="0"/>
              </a:rPr>
              <a:t>        + </a:t>
            </a:r>
            <a:r>
              <a:rPr lang="en-GB" sz="1400" b="1" smtClean="0">
                <a:solidFill>
                  <a:srgbClr val="800000"/>
                </a:solidFill>
                <a:latin typeface="Courier New" pitchFamily="49" charset="0"/>
                <a:ea typeface="Calibri"/>
                <a:cs typeface="Courier New" pitchFamily="49" charset="0"/>
              </a:rPr>
              <a:t>"; Id="</a:t>
            </a:r>
            <a:r>
              <a:rPr lang="en-GB" sz="1400" b="1" smtClean="0">
                <a:latin typeface="Courier New" pitchFamily="49" charset="0"/>
                <a:ea typeface="Calibri"/>
                <a:cs typeface="Courier New" pitchFamily="49" charset="0"/>
              </a:rPr>
              <a:t> + f.Id.Value.ToString()</a:t>
            </a:r>
          </a:p>
          <a:p>
            <a:pPr>
              <a:spcBef>
                <a:spcPts val="0"/>
              </a:spcBef>
              <a:spcAft>
                <a:spcPts val="0"/>
              </a:spcAft>
            </a:pPr>
            <a:r>
              <a:rPr lang="en-GB" sz="1400" b="1" smtClean="0">
                <a:latin typeface="Courier New" pitchFamily="49" charset="0"/>
                <a:ea typeface="Calibri"/>
                <a:cs typeface="Courier New" pitchFamily="49" charset="0"/>
              </a:rPr>
              <a:t>        + </a:t>
            </a:r>
            <a:r>
              <a:rPr lang="en-GB" sz="1400" b="1" smtClean="0">
                <a:solidFill>
                  <a:srgbClr val="800000"/>
                </a:solidFill>
                <a:latin typeface="Courier New" pitchFamily="49" charset="0"/>
                <a:ea typeface="Calibri"/>
                <a:cs typeface="Courier New" pitchFamily="49" charset="0"/>
              </a:rPr>
              <a:t>"; Category="</a:t>
            </a:r>
            <a:r>
              <a:rPr lang="en-GB" sz="1400" b="1" smtClean="0">
                <a:latin typeface="Courier New" pitchFamily="49" charset="0"/>
                <a:ea typeface="Calibri"/>
                <a:cs typeface="Courier New" pitchFamily="49" charset="0"/>
              </a:rPr>
              <a:t> + catName</a:t>
            </a:r>
          </a:p>
          <a:p>
            <a:pPr>
              <a:spcBef>
                <a:spcPts val="0"/>
              </a:spcBef>
              <a:spcAft>
                <a:spcPts val="0"/>
              </a:spcAft>
            </a:pPr>
            <a:r>
              <a:rPr lang="en-GB" sz="1400" b="1" smtClean="0">
                <a:latin typeface="Courier New" pitchFamily="49" charset="0"/>
                <a:ea typeface="Calibri"/>
                <a:cs typeface="Courier New" pitchFamily="49" charset="0"/>
              </a:rPr>
              <a:t>        + </a:t>
            </a:r>
            <a:r>
              <a:rPr lang="en-GB" sz="1400" b="1" smtClean="0">
                <a:solidFill>
                  <a:srgbClr val="800000"/>
                </a:solidFill>
                <a:latin typeface="Courier New" pitchFamily="49" charset="0"/>
                <a:ea typeface="Calibri"/>
                <a:cs typeface="Courier New" pitchFamily="49" charset="0"/>
              </a:rPr>
              <a:t>"\r\nContains Types:"</a:t>
            </a:r>
            <a:r>
              <a:rPr lang="en-GB" sz="1400" b="1" smtClean="0">
                <a:latin typeface="Courier New" pitchFamily="49" charset="0"/>
                <a:ea typeface="Calibri"/>
                <a:cs typeface="Courier New" pitchFamily="49" charset="0"/>
              </a:rPr>
              <a:t>;</a:t>
            </a:r>
          </a:p>
          <a:p>
            <a:pPr>
              <a:spcBef>
                <a:spcPts val="0"/>
              </a:spcBef>
              <a:spcAft>
                <a:spcPts val="0"/>
              </a:spcAft>
            </a:pPr>
            <a:r>
              <a:rPr lang="en-GB" sz="1400" b="1" smtClean="0">
                <a:latin typeface="Courier New" pitchFamily="49" charset="0"/>
                <a:ea typeface="Calibri"/>
                <a:cs typeface="Courier New" pitchFamily="49" charset="0"/>
              </a:rPr>
              <a:t>    }</a:t>
            </a:r>
          </a:p>
          <a:p>
            <a:pPr>
              <a:spcBef>
                <a:spcPts val="0"/>
              </a:spcBef>
              <a:spcAft>
                <a:spcPts val="0"/>
              </a:spcAft>
            </a:pPr>
            <a:r>
              <a:rPr lang="en-GB" sz="1400" b="1" smtClean="0">
                <a:latin typeface="Courier New" pitchFamily="49" charset="0"/>
                <a:ea typeface="Calibri"/>
                <a:cs typeface="Courier New" pitchFamily="49" charset="0"/>
              </a:rPr>
              <a:t>    sMsg += </a:t>
            </a:r>
            <a:r>
              <a:rPr lang="en-GB" sz="1400" b="1" smtClean="0">
                <a:solidFill>
                  <a:srgbClr val="800000"/>
                </a:solidFill>
                <a:latin typeface="Courier New" pitchFamily="49" charset="0"/>
                <a:ea typeface="Calibri"/>
                <a:cs typeface="Courier New" pitchFamily="49" charset="0"/>
              </a:rPr>
              <a:t>"\r\n    "</a:t>
            </a:r>
            <a:r>
              <a:rPr lang="en-GB" sz="1400" b="1" smtClean="0">
                <a:latin typeface="Courier New" pitchFamily="49" charset="0"/>
                <a:ea typeface="Calibri"/>
                <a:cs typeface="Courier New" pitchFamily="49" charset="0"/>
              </a:rPr>
              <a:t> + symb.Name + </a:t>
            </a:r>
            <a:r>
              <a:rPr lang="en-GB" sz="1400" b="1" smtClean="0">
                <a:solidFill>
                  <a:srgbClr val="800000"/>
                </a:solidFill>
                <a:latin typeface="Courier New" pitchFamily="49" charset="0"/>
                <a:ea typeface="Calibri"/>
                <a:cs typeface="Courier New" pitchFamily="49" charset="0"/>
              </a:rPr>
              <a:t>"; Id="</a:t>
            </a:r>
            <a:r>
              <a:rPr lang="en-GB" sz="1400" b="1" smtClean="0">
                <a:latin typeface="Courier New" pitchFamily="49" charset="0"/>
                <a:ea typeface="Calibri"/>
                <a:cs typeface="Courier New" pitchFamily="49" charset="0"/>
              </a:rPr>
              <a:t> + symb.Id.Value.ToString();</a:t>
            </a:r>
          </a:p>
          <a:p>
            <a:pPr>
              <a:spcBef>
                <a:spcPts val="0"/>
              </a:spcBef>
              <a:spcAft>
                <a:spcPts val="0"/>
              </a:spcAft>
            </a:pPr>
            <a:r>
              <a:rPr lang="en-GB" sz="1400" b="1" smtClean="0">
                <a:latin typeface="Courier New" pitchFamily="49" charset="0"/>
                <a:ea typeface="Calibri"/>
                <a:cs typeface="Courier New" pitchFamily="49" charset="0"/>
              </a:rPr>
              <a:t>  }</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8000"/>
                </a:solidFill>
                <a:latin typeface="Courier New" pitchFamily="49" charset="0"/>
                <a:ea typeface="Calibri"/>
                <a:cs typeface="Courier New" pitchFamily="49" charset="0"/>
              </a:rPr>
              <a:t>// Show the symbols for this family and allow user to proceed</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8000"/>
                </a:solidFill>
                <a:latin typeface="Courier New" pitchFamily="49" charset="0"/>
                <a:ea typeface="Calibri"/>
                <a:cs typeface="Courier New" pitchFamily="49" charset="0"/>
              </a:rPr>
              <a:t>// to the next family (OK) or cancel (Cancel)</a:t>
            </a:r>
            <a:endParaRPr lang="en-GB" sz="1400" b="1" smtClean="0">
              <a:latin typeface="Courier New" pitchFamily="49" charset="0"/>
              <a:ea typeface="Calibri"/>
              <a:cs typeface="Courier New" pitchFamily="49" charset="0"/>
            </a:endParaRPr>
          </a:p>
          <a:p>
            <a:pPr>
              <a:spcBef>
                <a:spcPts val="0"/>
              </a:spcBef>
              <a:spcAft>
                <a:spcPts val="0"/>
              </a:spcAft>
            </a:pPr>
            <a:r>
              <a:rPr lang="en-GB" sz="1400" b="1" smtClean="0">
                <a:latin typeface="Courier New" pitchFamily="49" charset="0"/>
                <a:ea typeface="Calibri"/>
                <a:cs typeface="Courier New" pitchFamily="49" charset="0"/>
              </a:rPr>
              <a:t>  sMsg += </a:t>
            </a:r>
            <a:r>
              <a:rPr lang="en-GB" sz="1400" b="1" smtClean="0">
                <a:solidFill>
                  <a:srgbClr val="800000"/>
                </a:solidFill>
                <a:latin typeface="Courier New" pitchFamily="49" charset="0"/>
                <a:ea typeface="Calibri"/>
                <a:cs typeface="Courier New" pitchFamily="49" charset="0"/>
              </a:rPr>
              <a:t>"\r\nContinue?"</a:t>
            </a:r>
            <a:r>
              <a:rPr lang="en-GB" sz="1400" b="1" smtClean="0">
                <a:latin typeface="Courier New" pitchFamily="49" charset="0"/>
                <a:ea typeface="Calibri"/>
                <a:cs typeface="Courier New" pitchFamily="49" charset="0"/>
              </a:rPr>
              <a:t>;</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00FF"/>
                </a:solidFill>
                <a:latin typeface="Courier New" pitchFamily="49" charset="0"/>
                <a:ea typeface="Calibri"/>
                <a:cs typeface="Courier New" pitchFamily="49" charset="0"/>
              </a:rPr>
              <a:t>if</a:t>
            </a:r>
            <a:r>
              <a:rPr lang="en-GB" sz="1400" b="1" smtClean="0">
                <a:latin typeface="Courier New" pitchFamily="49" charset="0"/>
                <a:ea typeface="Calibri"/>
                <a:cs typeface="Courier New" pitchFamily="49" charset="0"/>
              </a:rPr>
              <a:t>( !</a:t>
            </a:r>
            <a:r>
              <a:rPr lang="en-GB" sz="1400" b="1" smtClean="0">
                <a:solidFill>
                  <a:srgbClr val="008080"/>
                </a:solidFill>
                <a:latin typeface="Courier New" pitchFamily="49" charset="0"/>
                <a:ea typeface="Calibri"/>
                <a:cs typeface="Courier New" pitchFamily="49" charset="0"/>
              </a:rPr>
              <a:t>LabUtils</a:t>
            </a:r>
            <a:r>
              <a:rPr lang="en-GB" sz="1400" b="1" smtClean="0">
                <a:latin typeface="Courier New" pitchFamily="49" charset="0"/>
                <a:ea typeface="Calibri"/>
                <a:cs typeface="Courier New" pitchFamily="49" charset="0"/>
              </a:rPr>
              <a:t>.QuestionMsg( sMsg ) )</a:t>
            </a:r>
          </a:p>
          <a:p>
            <a:pPr>
              <a:spcBef>
                <a:spcPts val="0"/>
              </a:spcBef>
              <a:spcAft>
                <a:spcPts val="0"/>
              </a:spcAft>
            </a:pPr>
            <a:r>
              <a:rPr lang="en-GB" sz="1400" b="1" smtClean="0">
                <a:latin typeface="Courier New" pitchFamily="49" charset="0"/>
                <a:ea typeface="Calibri"/>
                <a:cs typeface="Courier New" pitchFamily="49" charset="0"/>
              </a:rPr>
              <a:t>  {</a:t>
            </a:r>
          </a:p>
          <a:p>
            <a:pPr>
              <a:spcBef>
                <a:spcPts val="0"/>
              </a:spcBef>
              <a:spcAft>
                <a:spcPts val="0"/>
              </a:spcAft>
            </a:pPr>
            <a:r>
              <a:rPr lang="en-GB" sz="1400" b="1" smtClean="0">
                <a:latin typeface="Courier New" pitchFamily="49" charset="0"/>
                <a:ea typeface="Calibri"/>
                <a:cs typeface="Courier New" pitchFamily="49" charset="0"/>
              </a:rPr>
              <a:t>    </a:t>
            </a:r>
            <a:r>
              <a:rPr lang="en-GB" sz="1400" b="1" smtClean="0">
                <a:solidFill>
                  <a:srgbClr val="0000FF"/>
                </a:solidFill>
                <a:latin typeface="Courier New" pitchFamily="49" charset="0"/>
                <a:ea typeface="Calibri"/>
                <a:cs typeface="Courier New" pitchFamily="49" charset="0"/>
              </a:rPr>
              <a:t>break</a:t>
            </a:r>
            <a:r>
              <a:rPr lang="en-GB" sz="1400" b="1" smtClean="0">
                <a:latin typeface="Courier New" pitchFamily="49" charset="0"/>
                <a:ea typeface="Calibri"/>
                <a:cs typeface="Courier New" pitchFamily="49" charset="0"/>
              </a:rPr>
              <a:t>;</a:t>
            </a:r>
          </a:p>
          <a:p>
            <a:pPr>
              <a:spcBef>
                <a:spcPts val="0"/>
              </a:spcBef>
              <a:spcAft>
                <a:spcPts val="0"/>
              </a:spcAft>
            </a:pPr>
            <a:r>
              <a:rPr lang="en-GB" sz="1400" b="1" smtClean="0">
                <a:latin typeface="Courier New" pitchFamily="49" charset="0"/>
                <a:ea typeface="Calibri"/>
                <a:cs typeface="Courier New" pitchFamily="49" charset="0"/>
              </a:rPr>
              <a:t>  }</a:t>
            </a:r>
          </a:p>
          <a:p>
            <a:pPr>
              <a:spcBef>
                <a:spcPts val="0"/>
              </a:spcBef>
              <a:spcAft>
                <a:spcPts val="0"/>
              </a:spcAft>
            </a:pPr>
            <a:r>
              <a:rPr lang="en-GB" sz="1400" b="1" smtClean="0">
                <a:latin typeface="Courier New" pitchFamily="49" charset="0"/>
                <a:ea typeface="Calibri"/>
                <a:cs typeface="Courier New" pitchFamily="49" charset="0"/>
              </a:rPr>
              <a:t>}</a:t>
            </a:r>
            <a:endParaRPr lang="en-GB" sz="1400" b="1">
              <a:latin typeface="Courier New" pitchFamily="49" charset="0"/>
              <a:ea typeface="Calibri"/>
              <a:cs typeface="Courier New" pitchFamily="49" charset="0"/>
            </a:endParaRPr>
          </a:p>
        </p:txBody>
      </p:sp>
      <p:sp>
        <p:nvSpPr>
          <p:cNvPr id="5939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7" name="Picture 6" descr="Labs_3_1_02.png"/>
          <p:cNvPicPr>
            <a:picLocks noChangeAspect="1"/>
          </p:cNvPicPr>
          <p:nvPr/>
        </p:nvPicPr>
        <p:blipFill>
          <a:blip r:embed="rId3"/>
          <a:stretch>
            <a:fillRect/>
          </a:stretch>
        </p:blipFill>
        <p:spPr>
          <a:xfrm>
            <a:off x="6903249" y="2212938"/>
            <a:ext cx="5257800" cy="3100388"/>
          </a:xfrm>
          <a:prstGeom prst="rect">
            <a:avLst/>
          </a:prstGeom>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AutoShape 7"/>
          <p:cNvSpPr>
            <a:spLocks noChangeArrowheads="1"/>
          </p:cNvSpPr>
          <p:nvPr/>
        </p:nvSpPr>
        <p:spPr bwMode="auto">
          <a:xfrm>
            <a:off x="119269" y="3899754"/>
            <a:ext cx="12112489" cy="4302466"/>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60418" name="Rectangle 2"/>
          <p:cNvSpPr>
            <a:spLocks noGrp="1" noChangeArrowheads="1"/>
          </p:cNvSpPr>
          <p:nvPr>
            <p:ph type="title"/>
          </p:nvPr>
        </p:nvSpPr>
        <p:spPr>
          <a:xfrm>
            <a:off x="453759" y="194232"/>
            <a:ext cx="11269451" cy="1626129"/>
          </a:xfrm>
        </p:spPr>
        <p:txBody>
          <a:bodyPr/>
          <a:lstStyle/>
          <a:p>
            <a:pPr eaLnBrk="1" hangingPunct="1"/>
            <a:r>
              <a:rPr lang="en-GB" smtClean="0"/>
              <a:t>Loading Families and Types</a:t>
            </a:r>
            <a:endParaRPr lang="en-GB" sz="4000" smtClean="0"/>
          </a:p>
        </p:txBody>
      </p:sp>
      <p:sp>
        <p:nvSpPr>
          <p:cNvPr id="60419" name="Rectangle 3"/>
          <p:cNvSpPr>
            <a:spLocks noGrp="1" noChangeArrowheads="1"/>
          </p:cNvSpPr>
          <p:nvPr>
            <p:ph idx="1"/>
          </p:nvPr>
        </p:nvSpPr>
        <p:spPr>
          <a:xfrm>
            <a:off x="453759" y="1842054"/>
            <a:ext cx="12395944" cy="6599582"/>
          </a:xfrm>
        </p:spPr>
        <p:txBody>
          <a:bodyPr/>
          <a:lstStyle/>
          <a:p>
            <a:pPr marL="487647" lvl="1" indent="-325098">
              <a:lnSpc>
                <a:spcPct val="80000"/>
              </a:lnSpc>
            </a:pPr>
            <a:r>
              <a:rPr lang="en-GB" sz="3600" smtClean="0"/>
              <a:t>Load additional standard families and symbols from RFA files</a:t>
            </a:r>
          </a:p>
          <a:p>
            <a:pPr marL="1462939" lvl="3" indent="-325098">
              <a:lnSpc>
                <a:spcPct val="80000"/>
              </a:lnSpc>
              <a:buNone/>
            </a:pPr>
            <a:r>
              <a:rPr lang="en-GB" b="1" smtClean="0">
                <a:latin typeface="Courier New" pitchFamily="49" charset="0"/>
                <a:cs typeface="Courier New" pitchFamily="49" charset="0"/>
              </a:rPr>
              <a:t>doc.LoadFamily()</a:t>
            </a:r>
          </a:p>
          <a:p>
            <a:pPr marL="1462939" lvl="3" indent="-325098">
              <a:lnSpc>
                <a:spcPct val="80000"/>
              </a:lnSpc>
              <a:buNone/>
            </a:pPr>
            <a:r>
              <a:rPr lang="en-GB" b="1" smtClean="0">
                <a:latin typeface="Courier New" pitchFamily="49" charset="0"/>
                <a:cs typeface="Courier New" pitchFamily="49" charset="0"/>
              </a:rPr>
              <a:t>doc.LoadFamilySymbol()</a:t>
            </a:r>
          </a:p>
          <a:p>
            <a:pPr marL="0" indent="0">
              <a:spcBef>
                <a:spcPts val="8503"/>
              </a:spcBef>
            </a:pPr>
            <a:r>
              <a:rPr lang="en-US" sz="1600" b="1" noProof="1" smtClean="0">
                <a:solidFill>
                  <a:schemeClr val="accent1"/>
                </a:solidFill>
                <a:latin typeface="Courier New" pitchFamily="49" charset="0"/>
              </a:rPr>
              <a:t>Dim</a:t>
            </a:r>
            <a:r>
              <a:rPr lang="en-US" sz="1600" b="1" noProof="1" smtClean="0">
                <a:latin typeface="Courier New" pitchFamily="49" charset="0"/>
              </a:rPr>
              <a:t> doc </a:t>
            </a:r>
            <a:r>
              <a:rPr lang="en-US" sz="1600" b="1" noProof="1" smtClean="0">
                <a:solidFill>
                  <a:schemeClr val="accent1"/>
                </a:solidFill>
                <a:latin typeface="Courier New" pitchFamily="49" charset="0"/>
              </a:rPr>
              <a:t>As</a:t>
            </a:r>
            <a:r>
              <a:rPr lang="en-US" sz="1600" b="1" noProof="1" smtClean="0">
                <a:latin typeface="Courier New" pitchFamily="49" charset="0"/>
              </a:rPr>
              <a:t> Revit.Document = commandData.Application.ActiveDocument</a:t>
            </a:r>
          </a:p>
          <a:p>
            <a:pPr marL="0" indent="0">
              <a:spcBef>
                <a:spcPts val="0"/>
              </a:spcBef>
            </a:pPr>
            <a:endParaRPr lang="en-US" sz="1600" b="1" noProof="1" smtClean="0">
              <a:latin typeface="Courier New" pitchFamily="49" charset="0"/>
            </a:endParaRPr>
          </a:p>
          <a:p>
            <a:pPr marL="0" indent="0">
              <a:spcBef>
                <a:spcPts val="0"/>
              </a:spcBef>
            </a:pPr>
            <a:r>
              <a:rPr lang="en-US" sz="1600" b="1" noProof="1" smtClean="0">
                <a:solidFill>
                  <a:schemeClr val="hlink"/>
                </a:solidFill>
                <a:latin typeface="Courier New" pitchFamily="49" charset="0"/>
              </a:rPr>
              <a:t>'Load a whole Family</a:t>
            </a:r>
            <a:r>
              <a:rPr lang="en-US" sz="1600" b="1" noProof="1" smtClean="0">
                <a:latin typeface="Courier New" pitchFamily="49" charset="0"/>
              </a:rPr>
              <a:t> </a:t>
            </a:r>
          </a:p>
          <a:p>
            <a:pPr marL="0" indent="0">
              <a:spcBef>
                <a:spcPts val="0"/>
              </a:spcBef>
            </a:pPr>
            <a:r>
              <a:rPr lang="en-US" sz="1600" b="1" noProof="1" smtClean="0">
                <a:solidFill>
                  <a:schemeClr val="accent1"/>
                </a:solidFill>
                <a:latin typeface="Courier New" pitchFamily="49" charset="0"/>
              </a:rPr>
              <a:t>If Not</a:t>
            </a:r>
            <a:r>
              <a:rPr lang="en-US" sz="1600" b="1" noProof="1" smtClean="0">
                <a:latin typeface="Courier New" pitchFamily="49" charset="0"/>
              </a:rPr>
              <a:t> CType(doc.</a:t>
            </a:r>
            <a:r>
              <a:rPr lang="en-US" sz="1600" b="1" noProof="1" smtClean="0">
                <a:solidFill>
                  <a:schemeClr val="folHlink"/>
                </a:solidFill>
                <a:latin typeface="Courier New" pitchFamily="49" charset="0"/>
              </a:rPr>
              <a:t>LoadFamily</a:t>
            </a:r>
            <a:r>
              <a:rPr lang="en-US" sz="1600" b="1" noProof="1" smtClean="0">
                <a:latin typeface="Courier New" pitchFamily="49" charset="0"/>
              </a:rPr>
              <a:t>(familyFilename), Boolean) </a:t>
            </a:r>
            <a:r>
              <a:rPr lang="en-US" sz="1600" b="1" noProof="1" smtClean="0">
                <a:solidFill>
                  <a:schemeClr val="accent1"/>
                </a:solidFill>
                <a:latin typeface="Courier New" pitchFamily="49" charset="0"/>
              </a:rPr>
              <a:t>Then</a:t>
            </a:r>
          </a:p>
          <a:p>
            <a:pPr marL="0" indent="0">
              <a:spcBef>
                <a:spcPts val="0"/>
              </a:spcBef>
            </a:pPr>
            <a:r>
              <a:rPr lang="en-US" sz="1600" b="1" noProof="1" smtClean="0">
                <a:latin typeface="Courier New" pitchFamily="49" charset="0"/>
              </a:rPr>
              <a:t>  MsgBox(</a:t>
            </a:r>
            <a:r>
              <a:rPr lang="en-US" sz="1600" b="1" smtClean="0">
                <a:latin typeface="Courier New" pitchFamily="49" charset="0"/>
              </a:rPr>
              <a:t> </a:t>
            </a:r>
            <a:r>
              <a:rPr lang="en-US" sz="1600" b="1" noProof="1" smtClean="0">
                <a:solidFill>
                  <a:srgbClr val="993300"/>
                </a:solidFill>
                <a:latin typeface="Courier New" pitchFamily="49" charset="0"/>
              </a:rPr>
              <a:t>"ERROR in loading Family "</a:t>
            </a:r>
            <a:r>
              <a:rPr lang="en-US" sz="1600" b="1" noProof="1" smtClean="0">
                <a:latin typeface="Courier New" pitchFamily="49" charset="0"/>
              </a:rPr>
              <a:t> &amp; familyFilename &amp; </a:t>
            </a:r>
            <a:r>
              <a:rPr lang="en-US" sz="1600" b="1" noProof="1" smtClean="0">
                <a:solidFill>
                  <a:srgbClr val="993300"/>
                </a:solidFill>
                <a:latin typeface="Courier New" pitchFamily="49" charset="0"/>
              </a:rPr>
              <a:t>"?"</a:t>
            </a:r>
            <a:r>
              <a:rPr lang="en-US" sz="1600" b="1" smtClean="0">
                <a:latin typeface="Courier New" pitchFamily="49" charset="0"/>
              </a:rPr>
              <a:t> </a:t>
            </a:r>
            <a:r>
              <a:rPr lang="en-US" sz="1600" b="1" noProof="1" smtClean="0">
                <a:latin typeface="Courier New" pitchFamily="49" charset="0"/>
              </a:rPr>
              <a:t>)</a:t>
            </a:r>
          </a:p>
          <a:p>
            <a:pPr marL="0" indent="0">
              <a:spcBef>
                <a:spcPts val="0"/>
              </a:spcBef>
            </a:pPr>
            <a:r>
              <a:rPr lang="en-US" sz="1600" b="1" noProof="1" smtClean="0">
                <a:solidFill>
                  <a:schemeClr val="accent1"/>
                </a:solidFill>
                <a:latin typeface="Courier New" pitchFamily="49" charset="0"/>
              </a:rPr>
              <a:t>Else</a:t>
            </a:r>
          </a:p>
          <a:p>
            <a:pPr marL="0" indent="0">
              <a:spcBef>
                <a:spcPts val="0"/>
              </a:spcBef>
            </a:pPr>
            <a:r>
              <a:rPr lang="en-US" sz="1600" b="1" noProof="1" smtClean="0">
                <a:latin typeface="Courier New" pitchFamily="49" charset="0"/>
              </a:rPr>
              <a:t>  MsgBox(</a:t>
            </a:r>
            <a:r>
              <a:rPr lang="en-US" sz="1600" b="1" smtClean="0">
                <a:latin typeface="Courier New" pitchFamily="49" charset="0"/>
              </a:rPr>
              <a:t> </a:t>
            </a:r>
            <a:r>
              <a:rPr lang="en-US" sz="1600" b="1" noProof="1" smtClean="0">
                <a:solidFill>
                  <a:srgbClr val="993300"/>
                </a:solidFill>
                <a:latin typeface="Courier New" pitchFamily="49" charset="0"/>
              </a:rPr>
              <a:t>"Successfully loaded Family "</a:t>
            </a:r>
            <a:r>
              <a:rPr lang="en-US" sz="1600" b="1" noProof="1" smtClean="0">
                <a:latin typeface="Courier New" pitchFamily="49" charset="0"/>
              </a:rPr>
              <a:t> &amp; familyFilename &amp; </a:t>
            </a:r>
            <a:r>
              <a:rPr lang="en-US" sz="1600" b="1" noProof="1" smtClean="0">
                <a:solidFill>
                  <a:srgbClr val="993300"/>
                </a:solidFill>
                <a:latin typeface="Courier New" pitchFamily="49" charset="0"/>
              </a:rPr>
              <a:t>"!"</a:t>
            </a:r>
            <a:r>
              <a:rPr lang="en-US" sz="1600" b="1" smtClean="0">
                <a:latin typeface="Courier New" pitchFamily="49" charset="0"/>
              </a:rPr>
              <a:t> </a:t>
            </a:r>
            <a:r>
              <a:rPr lang="en-US" sz="1600" b="1" noProof="1" smtClean="0">
                <a:latin typeface="Courier New" pitchFamily="49" charset="0"/>
              </a:rPr>
              <a:t>)</a:t>
            </a:r>
          </a:p>
          <a:p>
            <a:pPr marL="0" indent="0">
              <a:spcBef>
                <a:spcPts val="0"/>
              </a:spcBef>
            </a:pPr>
            <a:r>
              <a:rPr lang="en-US" sz="1600" b="1" noProof="1" smtClean="0">
                <a:solidFill>
                  <a:schemeClr val="accent1"/>
                </a:solidFill>
                <a:latin typeface="Courier New" pitchFamily="49" charset="0"/>
              </a:rPr>
              <a:t>End If</a:t>
            </a:r>
          </a:p>
          <a:p>
            <a:pPr marL="0" indent="0">
              <a:spcBef>
                <a:spcPts val="0"/>
              </a:spcBef>
            </a:pPr>
            <a:endParaRPr lang="en-US" sz="1600" b="1" noProof="1" smtClean="0">
              <a:latin typeface="Courier New" pitchFamily="49" charset="0"/>
            </a:endParaRPr>
          </a:p>
          <a:p>
            <a:pPr marL="0" indent="0">
              <a:spcBef>
                <a:spcPts val="0"/>
              </a:spcBef>
            </a:pPr>
            <a:r>
              <a:rPr lang="en-US" sz="1600" b="1" noProof="1" smtClean="0">
                <a:solidFill>
                  <a:schemeClr val="hlink"/>
                </a:solidFill>
                <a:latin typeface="Courier New" pitchFamily="49" charset="0"/>
              </a:rPr>
              <a:t>'Load only a specific Symbol (Type)</a:t>
            </a:r>
          </a:p>
          <a:p>
            <a:pPr marL="0" indent="0">
              <a:spcBef>
                <a:spcPts val="0"/>
              </a:spcBef>
            </a:pPr>
            <a:r>
              <a:rPr lang="en-US" sz="1600" b="1" noProof="1" smtClean="0">
                <a:solidFill>
                  <a:schemeClr val="hlink"/>
                </a:solidFill>
                <a:latin typeface="Courier New" pitchFamily="49" charset="0"/>
              </a:rPr>
              <a:t>' The symbol MUST exist in the corresponding catalog (TXT) file - same as in the UI</a:t>
            </a:r>
          </a:p>
          <a:p>
            <a:pPr marL="0" indent="0">
              <a:spcBef>
                <a:spcPts val="0"/>
              </a:spcBef>
            </a:pPr>
            <a:r>
              <a:rPr lang="en-US" sz="1600" b="1" noProof="1" smtClean="0">
                <a:solidFill>
                  <a:schemeClr val="accent1"/>
                </a:solidFill>
                <a:latin typeface="Courier New" pitchFamily="49" charset="0"/>
              </a:rPr>
              <a:t>If Not</a:t>
            </a:r>
            <a:r>
              <a:rPr lang="en-US" sz="1600" b="1" noProof="1" smtClean="0">
                <a:latin typeface="Courier New" pitchFamily="49" charset="0"/>
              </a:rPr>
              <a:t> CType(doc.</a:t>
            </a:r>
            <a:r>
              <a:rPr lang="en-US" sz="1600" b="1" noProof="1" smtClean="0">
                <a:solidFill>
                  <a:schemeClr val="folHlink"/>
                </a:solidFill>
                <a:latin typeface="Courier New" pitchFamily="49" charset="0"/>
              </a:rPr>
              <a:t>LoadFamilySymbol</a:t>
            </a:r>
            <a:r>
              <a:rPr lang="en-US" sz="1600" b="1" noProof="1" smtClean="0">
                <a:latin typeface="Courier New" pitchFamily="49" charset="0"/>
              </a:rPr>
              <a:t>(familyFilename, </a:t>
            </a:r>
            <a:r>
              <a:rPr lang="en-US" sz="1600" b="1" smtClean="0">
                <a:latin typeface="Courier New" pitchFamily="49" charset="0"/>
              </a:rPr>
              <a:t>s</a:t>
            </a:r>
            <a:r>
              <a:rPr lang="en-US" sz="1600" b="1" noProof="1" smtClean="0">
                <a:latin typeface="Courier New" pitchFamily="49" charset="0"/>
              </a:rPr>
              <a:t>ymbolName), Boolean) Then</a:t>
            </a:r>
          </a:p>
          <a:p>
            <a:pPr marL="0" indent="0">
              <a:spcBef>
                <a:spcPts val="0"/>
              </a:spcBef>
            </a:pPr>
            <a:r>
              <a:rPr lang="en-US" sz="1600" b="1" noProof="1" smtClean="0">
                <a:latin typeface="Courier New" pitchFamily="49" charset="0"/>
              </a:rPr>
              <a:t>  MsgBox(</a:t>
            </a:r>
            <a:r>
              <a:rPr lang="en-US" sz="1600" b="1" smtClean="0">
                <a:latin typeface="Courier New" pitchFamily="49" charset="0"/>
              </a:rPr>
              <a:t> </a:t>
            </a:r>
            <a:r>
              <a:rPr lang="en-US" sz="1600" b="1" noProof="1" smtClean="0">
                <a:solidFill>
                  <a:srgbClr val="993300"/>
                </a:solidFill>
                <a:latin typeface="Courier New" pitchFamily="49" charset="0"/>
              </a:rPr>
              <a:t>"ERROR in loading FamilySymbol "</a:t>
            </a:r>
            <a:r>
              <a:rPr lang="en-US" sz="1600" b="1" noProof="1" smtClean="0">
                <a:latin typeface="Courier New" pitchFamily="49" charset="0"/>
              </a:rPr>
              <a:t> &amp; familyFilename &amp; </a:t>
            </a:r>
            <a:r>
              <a:rPr lang="en-US" sz="1600" b="1" noProof="1" smtClean="0">
                <a:solidFill>
                  <a:srgbClr val="993300"/>
                </a:solidFill>
                <a:latin typeface="Courier New" pitchFamily="49" charset="0"/>
              </a:rPr>
              <a:t>" : "</a:t>
            </a:r>
            <a:r>
              <a:rPr lang="en-US" sz="1600" b="1" noProof="1" smtClean="0">
                <a:latin typeface="Courier New" pitchFamily="49" charset="0"/>
              </a:rPr>
              <a:t> &amp; </a:t>
            </a:r>
            <a:r>
              <a:rPr lang="en-US" sz="1600" b="1" smtClean="0">
                <a:latin typeface="Courier New" pitchFamily="49" charset="0"/>
              </a:rPr>
              <a:t>s</a:t>
            </a:r>
            <a:r>
              <a:rPr lang="en-US" sz="1600" b="1" noProof="1" smtClean="0">
                <a:latin typeface="Courier New" pitchFamily="49" charset="0"/>
              </a:rPr>
              <a:t>ymbolName &amp; </a:t>
            </a:r>
            <a:r>
              <a:rPr lang="en-US" sz="1600" b="1" noProof="1" smtClean="0">
                <a:solidFill>
                  <a:srgbClr val="993300"/>
                </a:solidFill>
                <a:latin typeface="Courier New" pitchFamily="49" charset="0"/>
              </a:rPr>
              <a:t>"?"</a:t>
            </a:r>
            <a:r>
              <a:rPr lang="en-US" sz="1600" b="1" smtClean="0">
                <a:solidFill>
                  <a:srgbClr val="993300"/>
                </a:solidFill>
                <a:latin typeface="Courier New" pitchFamily="49" charset="0"/>
              </a:rPr>
              <a:t> </a:t>
            </a:r>
            <a:r>
              <a:rPr lang="en-US" sz="1600" b="1" noProof="1" smtClean="0">
                <a:latin typeface="Courier New" pitchFamily="49" charset="0"/>
              </a:rPr>
              <a:t>)</a:t>
            </a:r>
          </a:p>
          <a:p>
            <a:pPr marL="0" indent="0">
              <a:spcBef>
                <a:spcPts val="0"/>
              </a:spcBef>
            </a:pPr>
            <a:r>
              <a:rPr lang="en-US" sz="1600" b="1" noProof="1" smtClean="0">
                <a:solidFill>
                  <a:schemeClr val="accent1"/>
                </a:solidFill>
                <a:latin typeface="Courier New" pitchFamily="49" charset="0"/>
              </a:rPr>
              <a:t>Else</a:t>
            </a:r>
          </a:p>
          <a:p>
            <a:pPr marL="0" indent="0">
              <a:spcBef>
                <a:spcPts val="0"/>
              </a:spcBef>
            </a:pPr>
            <a:r>
              <a:rPr lang="en-US" sz="1600" b="1" noProof="1" smtClean="0">
                <a:latin typeface="Courier New" pitchFamily="49" charset="0"/>
              </a:rPr>
              <a:t>  MsgBox(</a:t>
            </a:r>
            <a:r>
              <a:rPr lang="en-US" sz="1600" b="1" smtClean="0">
                <a:latin typeface="Courier New" pitchFamily="49" charset="0"/>
              </a:rPr>
              <a:t> </a:t>
            </a:r>
            <a:r>
              <a:rPr lang="en-US" sz="1600" b="1" noProof="1" smtClean="0">
                <a:solidFill>
                  <a:srgbClr val="993300"/>
                </a:solidFill>
                <a:latin typeface="Courier New" pitchFamily="49" charset="0"/>
              </a:rPr>
              <a:t>"Successfully loaded FamilySymbol "</a:t>
            </a:r>
            <a:r>
              <a:rPr lang="en-US" sz="1600" b="1" noProof="1" smtClean="0">
                <a:latin typeface="Courier New" pitchFamily="49" charset="0"/>
              </a:rPr>
              <a:t> &amp; familyFilename &amp; </a:t>
            </a:r>
            <a:r>
              <a:rPr lang="en-US" sz="1600" b="1" noProof="1" smtClean="0">
                <a:solidFill>
                  <a:srgbClr val="993300"/>
                </a:solidFill>
                <a:latin typeface="Courier New" pitchFamily="49" charset="0"/>
              </a:rPr>
              <a:t>" : "</a:t>
            </a:r>
            <a:r>
              <a:rPr lang="en-US" sz="1600" b="1" noProof="1" smtClean="0">
                <a:latin typeface="Courier New" pitchFamily="49" charset="0"/>
              </a:rPr>
              <a:t> &amp; symbolName &amp; </a:t>
            </a:r>
            <a:r>
              <a:rPr lang="en-US" sz="1600" b="1" noProof="1" smtClean="0">
                <a:solidFill>
                  <a:srgbClr val="993300"/>
                </a:solidFill>
                <a:latin typeface="Courier New" pitchFamily="49" charset="0"/>
              </a:rPr>
              <a:t>"!"</a:t>
            </a:r>
            <a:r>
              <a:rPr lang="en-US" sz="1600" b="1" smtClean="0">
                <a:solidFill>
                  <a:srgbClr val="993300"/>
                </a:solidFill>
                <a:latin typeface="Courier New" pitchFamily="49" charset="0"/>
              </a:rPr>
              <a:t> </a:t>
            </a:r>
            <a:r>
              <a:rPr lang="en-US" sz="1600" b="1" noProof="1" smtClean="0">
                <a:latin typeface="Courier New" pitchFamily="49" charset="0"/>
              </a:rPr>
              <a:t>)</a:t>
            </a:r>
          </a:p>
          <a:p>
            <a:pPr marL="0" indent="0">
              <a:spcBef>
                <a:spcPts val="0"/>
              </a:spcBef>
            </a:pPr>
            <a:r>
              <a:rPr lang="en-US" sz="1600" b="1" noProof="1" smtClean="0">
                <a:solidFill>
                  <a:schemeClr val="accent1"/>
                </a:solidFill>
                <a:latin typeface="Courier New" pitchFamily="49" charset="0"/>
              </a:rPr>
              <a:t>End If</a:t>
            </a:r>
            <a:endParaRPr lang="en-GB" sz="1600" b="1" smtClean="0">
              <a:solidFill>
                <a:schemeClr val="accent1"/>
              </a:solidFill>
              <a:latin typeface="Courier New" pitchFamily="49" charset="0"/>
            </a:endParaRPr>
          </a:p>
        </p:txBody>
      </p:sp>
      <p:sp>
        <p:nvSpPr>
          <p:cNvPr id="6042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
        <p:nvSpPr>
          <p:cNvPr id="60421" name="Text Box 6"/>
          <p:cNvSpPr txBox="1">
            <a:spLocks noChangeArrowheads="1"/>
          </p:cNvSpPr>
          <p:nvPr/>
        </p:nvSpPr>
        <p:spPr bwMode="auto">
          <a:xfrm>
            <a:off x="6273054" y="2419145"/>
            <a:ext cx="4352464" cy="915603"/>
          </a:xfrm>
          <a:prstGeom prst="rect">
            <a:avLst/>
          </a:prstGeom>
          <a:noFill/>
          <a:ln w="9525" algn="ctr">
            <a:noFill/>
            <a:miter lim="800000"/>
            <a:headEnd/>
            <a:tailEnd/>
          </a:ln>
        </p:spPr>
        <p:txBody>
          <a:bodyPr lIns="0" tIns="0" rIns="0" bIns="0">
            <a:spAutoFit/>
          </a:bodyPr>
          <a:lstStyle/>
          <a:p>
            <a:pPr lvl="1">
              <a:lnSpc>
                <a:spcPct val="80000"/>
              </a:lnSpc>
              <a:spcBef>
                <a:spcPct val="15000"/>
              </a:spcBef>
              <a:buClr>
                <a:schemeClr val="accent1"/>
              </a:buClr>
              <a:buSzPct val="80000"/>
              <a:buFont typeface="Wingdings" pitchFamily="2" charset="2"/>
              <a:buNone/>
            </a:pPr>
            <a:r>
              <a:rPr lang="en-GB" sz="7300">
                <a:solidFill>
                  <a:schemeClr val="accent1"/>
                </a:solidFill>
              </a:rPr>
              <a:t>Lab 3-2</a:t>
            </a:r>
            <a:r>
              <a:rPr lang="en-GB" sz="7300"/>
              <a:t> </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3759" y="194232"/>
            <a:ext cx="11269451" cy="1626129"/>
          </a:xfrm>
        </p:spPr>
        <p:txBody>
          <a:bodyPr/>
          <a:lstStyle/>
          <a:p>
            <a:pPr eaLnBrk="1" hangingPunct="1"/>
            <a:r>
              <a:rPr lang="en-GB" smtClean="0"/>
              <a:t>Determining Standard Family and Type</a:t>
            </a:r>
            <a:endParaRPr lang="en-GB" sz="2400" smtClean="0"/>
          </a:p>
        </p:txBody>
      </p:sp>
      <p:sp>
        <p:nvSpPr>
          <p:cNvPr id="61443" name="Rectangle 3"/>
          <p:cNvSpPr>
            <a:spLocks noGrp="1" noChangeArrowheads="1"/>
          </p:cNvSpPr>
          <p:nvPr>
            <p:ph idx="1"/>
          </p:nvPr>
        </p:nvSpPr>
        <p:spPr>
          <a:xfrm>
            <a:off x="453759" y="2974462"/>
            <a:ext cx="11574213" cy="4228443"/>
          </a:xfrm>
        </p:spPr>
        <p:txBody>
          <a:bodyPr/>
          <a:lstStyle/>
          <a:p>
            <a:pPr marL="487647" lvl="1" indent="-325098"/>
            <a:r>
              <a:rPr lang="en-GB" sz="3600" smtClean="0"/>
              <a:t>Determine the standard family and type of an element</a:t>
            </a:r>
          </a:p>
          <a:p>
            <a:pPr marL="487647" lvl="1" indent="-325098"/>
            <a:r>
              <a:rPr lang="en-GB" sz="3600" smtClean="0"/>
              <a:t>Select a window</a:t>
            </a:r>
          </a:p>
          <a:p>
            <a:pPr marL="487647" lvl="1" indent="-325098"/>
            <a:r>
              <a:rPr lang="en-GB" sz="3600" smtClean="0"/>
              <a:t>List all windows symbols</a:t>
            </a:r>
          </a:p>
          <a:p>
            <a:pPr marL="487647" lvl="1" indent="-325098"/>
            <a:r>
              <a:rPr lang="en-GB" sz="3600" smtClean="0"/>
              <a:t>List the selected window’s family symbol and family</a:t>
            </a:r>
          </a:p>
          <a:p>
            <a:pPr marL="487647" lvl="1" indent="-325098">
              <a:buNone/>
            </a:pPr>
            <a:r>
              <a:rPr lang="en-GB" sz="7300" smtClean="0">
                <a:solidFill>
                  <a:schemeClr val="accent1"/>
                </a:solidFill>
              </a:rPr>
              <a:t>Lab 3-3</a:t>
            </a:r>
            <a:endParaRPr lang="en-GB" sz="3100" smtClean="0"/>
          </a:p>
        </p:txBody>
      </p:sp>
      <p:sp>
        <p:nvSpPr>
          <p:cNvPr id="6144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6"/>
          <p:cNvSpPr>
            <a:spLocks noChangeArrowheads="1"/>
          </p:cNvSpPr>
          <p:nvPr/>
        </p:nvSpPr>
        <p:spPr bwMode="auto">
          <a:xfrm>
            <a:off x="372076" y="1283240"/>
            <a:ext cx="12217488" cy="5417364"/>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62466" name="Rectangle 2"/>
          <p:cNvSpPr>
            <a:spLocks noGrp="1" noChangeArrowheads="1"/>
          </p:cNvSpPr>
          <p:nvPr>
            <p:ph type="title"/>
          </p:nvPr>
        </p:nvSpPr>
        <p:spPr>
          <a:xfrm>
            <a:off x="453759" y="194232"/>
            <a:ext cx="11269451" cy="1626129"/>
          </a:xfrm>
        </p:spPr>
        <p:txBody>
          <a:bodyPr/>
          <a:lstStyle/>
          <a:p>
            <a:pPr eaLnBrk="1" hangingPunct="1"/>
            <a:r>
              <a:rPr lang="en-GB" smtClean="0"/>
              <a:t>List Window Symbols</a:t>
            </a:r>
            <a:endParaRPr lang="en-GB" sz="4000" smtClean="0"/>
          </a:p>
        </p:txBody>
      </p:sp>
      <p:sp>
        <p:nvSpPr>
          <p:cNvPr id="62467" name="Rectangle 3"/>
          <p:cNvSpPr>
            <a:spLocks noGrp="1" noChangeArrowheads="1"/>
          </p:cNvSpPr>
          <p:nvPr>
            <p:ph idx="1"/>
          </p:nvPr>
        </p:nvSpPr>
        <p:spPr>
          <a:xfrm>
            <a:off x="-32018" y="1502315"/>
            <a:ext cx="12696193" cy="5198288"/>
          </a:xfrm>
        </p:spPr>
        <p:txBody>
          <a:bodyPr/>
          <a:lstStyle/>
          <a:p>
            <a:pPr marL="719138" lvl="4" indent="0"/>
            <a:r>
              <a:rPr lang="en-GB" sz="1800" smtClean="0">
                <a:solidFill>
                  <a:srgbClr val="008080"/>
                </a:solidFill>
              </a:rPr>
              <a:t>BuiltInCategory bic = BuiltInCategory.OST_Windows;</a:t>
            </a:r>
          </a:p>
          <a:p>
            <a:pPr marL="719138" lvl="4" indent="0"/>
            <a:r>
              <a:rPr lang="en-GB" sz="1800" smtClean="0"/>
              <a:t>Filter filterCategory = app.Create.Filter.NewCategoryFilter( bic );</a:t>
            </a:r>
          </a:p>
          <a:p>
            <a:pPr marL="719138" lvl="4" indent="0"/>
            <a:r>
              <a:rPr lang="en-GB" sz="1800" smtClean="0"/>
              <a:t>Filter filterType = app.Create.Filter.NewTypeFilter( typeof( FamilySymbol ) );</a:t>
            </a:r>
          </a:p>
          <a:p>
            <a:pPr marL="719138" lvl="4" indent="0"/>
            <a:r>
              <a:rPr lang="en-GB" sz="1800" smtClean="0"/>
              <a:t>Filter filterAnd = app.Create.Filter.NewLogicAndFilter( filterCategory, filterType );</a:t>
            </a:r>
          </a:p>
          <a:p>
            <a:pPr marL="719138" lvl="4" indent="0"/>
            <a:r>
              <a:rPr lang="en-GB" sz="1800" smtClean="0"/>
              <a:t>List&lt;Element&gt; familySymbols = new List&lt;Element&gt;();</a:t>
            </a:r>
          </a:p>
          <a:p>
            <a:pPr marL="719138" lvl="4" indent="0"/>
            <a:r>
              <a:rPr lang="en-GB" sz="1800" smtClean="0"/>
              <a:t>app.ActiveDocument.get_Elements( filterAnd, familySymbols );</a:t>
            </a:r>
          </a:p>
          <a:p>
            <a:pPr marL="719138" lvl="4" indent="0"/>
            <a:r>
              <a:rPr lang="en-US" sz="1800" smtClean="0">
                <a:solidFill>
                  <a:srgbClr val="0000FF"/>
                </a:solidFill>
              </a:rPr>
              <a:t>string sMsg = </a:t>
            </a:r>
            <a:r>
              <a:rPr lang="en-US" sz="1800" smtClean="0">
                <a:solidFill>
                  <a:srgbClr val="800000"/>
                </a:solidFill>
              </a:rPr>
              <a:t>"The loaded windows family symbols in the model are:";</a:t>
            </a:r>
          </a:p>
          <a:p>
            <a:pPr marL="719138" lvl="4" indent="0"/>
            <a:r>
              <a:rPr lang="en-US" sz="1800" smtClean="0">
                <a:solidFill>
                  <a:srgbClr val="0000FF"/>
                </a:solidFill>
              </a:rPr>
              <a:t>foreach( </a:t>
            </a:r>
            <a:r>
              <a:rPr lang="en-US" sz="1800" smtClean="0">
                <a:solidFill>
                  <a:srgbClr val="008080"/>
                </a:solidFill>
              </a:rPr>
              <a:t>Element e </a:t>
            </a:r>
            <a:r>
              <a:rPr lang="en-US" sz="1800" smtClean="0">
                <a:solidFill>
                  <a:srgbClr val="0000FF"/>
                </a:solidFill>
              </a:rPr>
              <a:t>in familySymbols )</a:t>
            </a:r>
          </a:p>
          <a:p>
            <a:pPr marL="719138" lvl="4" indent="0"/>
            <a:r>
              <a:rPr lang="en-GB" sz="1800" smtClean="0">
                <a:solidFill>
                  <a:srgbClr val="0000FF"/>
                </a:solidFill>
              </a:rPr>
              <a:t>{</a:t>
            </a:r>
          </a:p>
          <a:p>
            <a:pPr marL="719138" lvl="4" indent="0"/>
            <a:r>
              <a:rPr lang="en-US" sz="1800" smtClean="0">
                <a:solidFill>
                  <a:srgbClr val="0000FF"/>
                </a:solidFill>
              </a:rPr>
              <a:t>  </a:t>
            </a:r>
            <a:r>
              <a:rPr lang="en-US" sz="1800" smtClean="0">
                <a:solidFill>
                  <a:srgbClr val="008080"/>
                </a:solidFill>
              </a:rPr>
              <a:t>FamilySymbol symb = e </a:t>
            </a:r>
            <a:r>
              <a:rPr lang="en-US" sz="1800" smtClean="0">
                <a:solidFill>
                  <a:srgbClr val="0000FF"/>
                </a:solidFill>
              </a:rPr>
              <a:t>as </a:t>
            </a:r>
            <a:r>
              <a:rPr lang="en-US" sz="1800" smtClean="0">
                <a:solidFill>
                  <a:srgbClr val="008080"/>
                </a:solidFill>
              </a:rPr>
              <a:t>FamilySymbol;</a:t>
            </a:r>
          </a:p>
          <a:p>
            <a:pPr marL="719138" lvl="4" indent="0"/>
            <a:r>
              <a:rPr lang="en-GB" sz="1800" smtClean="0">
                <a:solidFill>
                  <a:srgbClr val="008080"/>
                </a:solidFill>
              </a:rPr>
              <a:t>  sMsg += </a:t>
            </a:r>
            <a:r>
              <a:rPr lang="en-GB" sz="1800" smtClean="0">
                <a:solidFill>
                  <a:srgbClr val="800000"/>
                </a:solidFill>
              </a:rPr>
              <a:t>"\r\n    " + symb.Name + ", Id=" + symb.Id.Value.ToString();</a:t>
            </a:r>
          </a:p>
          <a:p>
            <a:pPr marL="719138" lvl="4" indent="0"/>
            <a:r>
              <a:rPr lang="en-GB" sz="1800" smtClean="0">
                <a:solidFill>
                  <a:srgbClr val="800000"/>
                </a:solidFill>
              </a:rPr>
              <a:t>  </a:t>
            </a:r>
            <a:r>
              <a:rPr lang="en-GB" sz="1800" smtClean="0">
                <a:solidFill>
                  <a:srgbClr val="008080"/>
                </a:solidFill>
              </a:rPr>
              <a:t>Family fam = symb.Family;</a:t>
            </a:r>
          </a:p>
          <a:p>
            <a:pPr marL="719138" lvl="4" indent="0"/>
            <a:r>
              <a:rPr lang="en-US" sz="1800" smtClean="0">
                <a:solidFill>
                  <a:srgbClr val="008080"/>
                </a:solidFill>
              </a:rPr>
              <a:t>  sMsg += </a:t>
            </a:r>
            <a:r>
              <a:rPr lang="en-US" sz="1800" smtClean="0">
                <a:solidFill>
                  <a:srgbClr val="800000"/>
                </a:solidFill>
              </a:rPr>
              <a:t>"; Family name=" + fam.Name + ", Family Id=" + fam.Id.Value.ToString();</a:t>
            </a:r>
          </a:p>
          <a:p>
            <a:pPr marL="719138" lvl="4" indent="0"/>
            <a:r>
              <a:rPr lang="en-GB" sz="1800" smtClean="0">
                <a:solidFill>
                  <a:srgbClr val="800000"/>
                </a:solidFill>
              </a:rPr>
              <a:t>}</a:t>
            </a:r>
          </a:p>
        </p:txBody>
      </p:sp>
      <p:sp>
        <p:nvSpPr>
          <p:cNvPr id="6246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62470" name="Picture 5" descr="lab3-3-1"/>
          <p:cNvPicPr>
            <a:picLocks noChangeAspect="1" noChangeArrowheads="1"/>
          </p:cNvPicPr>
          <p:nvPr/>
        </p:nvPicPr>
        <p:blipFill>
          <a:blip r:embed="rId3"/>
          <a:srcRect/>
          <a:stretch>
            <a:fillRect/>
          </a:stretch>
        </p:blipFill>
        <p:spPr bwMode="auto">
          <a:xfrm>
            <a:off x="4428840" y="6222689"/>
            <a:ext cx="4343400" cy="24803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AutoShape 7"/>
          <p:cNvSpPr>
            <a:spLocks noChangeArrowheads="1"/>
          </p:cNvSpPr>
          <p:nvPr/>
        </p:nvSpPr>
        <p:spPr bwMode="auto">
          <a:xfrm>
            <a:off x="557605" y="1601286"/>
            <a:ext cx="10962431" cy="6350938"/>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63490" name="Rectangle 2"/>
          <p:cNvSpPr>
            <a:spLocks noGrp="1" noChangeArrowheads="1"/>
          </p:cNvSpPr>
          <p:nvPr>
            <p:ph type="title"/>
          </p:nvPr>
        </p:nvSpPr>
        <p:spPr>
          <a:xfrm>
            <a:off x="453759" y="194232"/>
            <a:ext cx="11269451" cy="1626129"/>
          </a:xfrm>
        </p:spPr>
        <p:txBody>
          <a:bodyPr/>
          <a:lstStyle/>
          <a:p>
            <a:pPr eaLnBrk="1" hangingPunct="1"/>
            <a:r>
              <a:rPr lang="en-GB" smtClean="0"/>
              <a:t>Get Family and Symbol</a:t>
            </a:r>
            <a:endParaRPr lang="en-GB" sz="4000" smtClean="0"/>
          </a:p>
        </p:txBody>
      </p:sp>
      <p:sp>
        <p:nvSpPr>
          <p:cNvPr id="63491" name="Rectangle 3"/>
          <p:cNvSpPr>
            <a:spLocks noGrp="1" noChangeArrowheads="1"/>
          </p:cNvSpPr>
          <p:nvPr>
            <p:ph idx="1"/>
          </p:nvPr>
        </p:nvSpPr>
        <p:spPr>
          <a:xfrm>
            <a:off x="0" y="2111712"/>
            <a:ext cx="12027972" cy="5627559"/>
          </a:xfrm>
        </p:spPr>
        <p:txBody>
          <a:bodyPr/>
          <a:lstStyle/>
          <a:p>
            <a:pPr marL="1920084" lvl="4" indent="-325098">
              <a:lnSpc>
                <a:spcPct val="80000"/>
              </a:lnSpc>
            </a:pPr>
            <a:r>
              <a:rPr lang="en-GB" sz="1600" noProof="1" smtClean="0">
                <a:solidFill>
                  <a:schemeClr val="hlink"/>
                </a:solidFill>
              </a:rPr>
              <a:t>' Now loop the selection set and check for standard </a:t>
            </a:r>
            <a:endParaRPr lang="en-US" sz="1600" smtClean="0">
              <a:solidFill>
                <a:schemeClr val="hlink"/>
              </a:solidFill>
            </a:endParaRPr>
          </a:p>
          <a:p>
            <a:pPr marL="1920084" lvl="4" indent="-325098">
              <a:lnSpc>
                <a:spcPct val="80000"/>
              </a:lnSpc>
            </a:pPr>
            <a:r>
              <a:rPr lang="en-US" sz="1600" noProof="1" smtClean="0">
                <a:solidFill>
                  <a:schemeClr val="hlink"/>
                </a:solidFill>
              </a:rPr>
              <a:t>' Family Instances of "Windows" category</a:t>
            </a:r>
          </a:p>
          <a:p>
            <a:pPr marL="1920084" lvl="4" indent="-325098">
              <a:lnSpc>
                <a:spcPct val="80000"/>
              </a:lnSpc>
            </a:pPr>
            <a:r>
              <a:rPr lang="en-US" sz="1600" noProof="1" smtClean="0">
                <a:solidFill>
                  <a:schemeClr val="accent1"/>
                </a:solidFill>
              </a:rPr>
              <a:t>For Each</a:t>
            </a:r>
            <a:r>
              <a:rPr lang="en-US" sz="1600" noProof="1" smtClean="0"/>
              <a:t> elem </a:t>
            </a:r>
            <a:r>
              <a:rPr lang="en-US" sz="1600" noProof="1" smtClean="0">
                <a:solidFill>
                  <a:schemeClr val="accent1"/>
                </a:solidFill>
              </a:rPr>
              <a:t>In</a:t>
            </a:r>
            <a:r>
              <a:rPr lang="en-US" sz="1600" noProof="1" smtClean="0"/>
              <a:t> </a:t>
            </a:r>
            <a:r>
              <a:rPr lang="en-US" sz="1600" noProof="1" smtClean="0">
                <a:solidFill>
                  <a:schemeClr val="folHlink"/>
                </a:solidFill>
              </a:rPr>
              <a:t>doc.Selection.Elements</a:t>
            </a:r>
          </a:p>
          <a:p>
            <a:pPr marL="1920084" lvl="4" indent="-325098">
              <a:lnSpc>
                <a:spcPct val="80000"/>
              </a:lnSpc>
            </a:pPr>
            <a:r>
              <a:rPr lang="en-US" sz="1600" noProof="1" smtClean="0"/>
              <a:t>    </a:t>
            </a:r>
            <a:r>
              <a:rPr lang="en-US" sz="1600" noProof="1" smtClean="0">
                <a:solidFill>
                  <a:schemeClr val="folHlink"/>
                </a:solidFill>
              </a:rPr>
              <a:t>If TypeOf elem Is FamilyInstance Then</a:t>
            </a:r>
          </a:p>
          <a:p>
            <a:pPr marL="1920084" lvl="4" indent="-325098">
              <a:lnSpc>
                <a:spcPct val="80000"/>
              </a:lnSpc>
            </a:pPr>
            <a:r>
              <a:rPr lang="en-US" sz="1600" noProof="1" smtClean="0"/>
              <a:t>       </a:t>
            </a:r>
            <a:r>
              <a:rPr lang="en-US" sz="1600" noProof="1" smtClean="0">
                <a:solidFill>
                  <a:schemeClr val="accent1"/>
                </a:solidFill>
              </a:rPr>
              <a:t> Dim</a:t>
            </a:r>
            <a:r>
              <a:rPr lang="en-US" sz="1600" noProof="1" smtClean="0"/>
              <a:t> inst </a:t>
            </a:r>
            <a:r>
              <a:rPr lang="en-US" sz="1600" noProof="1" smtClean="0">
                <a:solidFill>
                  <a:schemeClr val="accent1"/>
                </a:solidFill>
              </a:rPr>
              <a:t>As</a:t>
            </a:r>
            <a:r>
              <a:rPr lang="en-US" sz="1600" noProof="1" smtClean="0"/>
              <a:t> FamilyInstance = elem</a:t>
            </a:r>
          </a:p>
          <a:p>
            <a:pPr marL="1920084" lvl="4" indent="-325098">
              <a:lnSpc>
                <a:spcPct val="80000"/>
              </a:lnSpc>
            </a:pPr>
            <a:r>
              <a:rPr lang="en-US" sz="1600" noProof="1" smtClean="0"/>
              <a:t>        </a:t>
            </a:r>
            <a:r>
              <a:rPr lang="en-US" sz="1600" noProof="1" smtClean="0">
                <a:solidFill>
                  <a:schemeClr val="accent1"/>
                </a:solidFill>
              </a:rPr>
              <a:t>Dim</a:t>
            </a:r>
            <a:r>
              <a:rPr lang="en-US" sz="1600" noProof="1" smtClean="0"/>
              <a:t> catInst </a:t>
            </a:r>
            <a:r>
              <a:rPr lang="en-US" sz="1600" noProof="1" smtClean="0">
                <a:solidFill>
                  <a:schemeClr val="accent1"/>
                </a:solidFill>
              </a:rPr>
              <a:t>As</a:t>
            </a:r>
            <a:r>
              <a:rPr lang="en-US" sz="1600" noProof="1" smtClean="0"/>
              <a:t> Category = </a:t>
            </a:r>
            <a:r>
              <a:rPr lang="en-US" sz="1600" noProof="1" smtClean="0">
                <a:solidFill>
                  <a:schemeClr val="accent1"/>
                </a:solidFill>
              </a:rPr>
              <a:t>Nothing</a:t>
            </a:r>
          </a:p>
          <a:p>
            <a:pPr marL="1920084" lvl="4" indent="-325098">
              <a:lnSpc>
                <a:spcPct val="80000"/>
              </a:lnSpc>
            </a:pPr>
            <a:r>
              <a:rPr lang="en-US" sz="1600" noProof="1" smtClean="0"/>
              <a:t>        </a:t>
            </a:r>
            <a:r>
              <a:rPr lang="en-US" sz="1600" noProof="1" smtClean="0">
                <a:solidFill>
                  <a:schemeClr val="accent1"/>
                </a:solidFill>
              </a:rPr>
              <a:t>Try</a:t>
            </a:r>
            <a:r>
              <a:rPr lang="en-US" sz="1600" noProof="1" smtClean="0"/>
              <a:t>             </a:t>
            </a:r>
            <a:r>
              <a:rPr lang="en-US" sz="1600" noProof="1" smtClean="0">
                <a:solidFill>
                  <a:schemeClr val="hlink"/>
                </a:solidFill>
              </a:rPr>
              <a:t>' just in case</a:t>
            </a:r>
          </a:p>
          <a:p>
            <a:pPr marL="1920084" lvl="4" indent="-325098">
              <a:lnSpc>
                <a:spcPct val="80000"/>
              </a:lnSpc>
            </a:pPr>
            <a:r>
              <a:rPr lang="en-US" sz="1600" noProof="1" smtClean="0"/>
              <a:t>            catInst = inst.Category</a:t>
            </a:r>
          </a:p>
          <a:p>
            <a:pPr marL="1920084" lvl="4" indent="-325098">
              <a:lnSpc>
                <a:spcPct val="80000"/>
              </a:lnSpc>
            </a:pPr>
            <a:r>
              <a:rPr lang="en-US" sz="1600" noProof="1" smtClean="0"/>
              <a:t>        </a:t>
            </a:r>
            <a:r>
              <a:rPr lang="en-US" sz="1600" noProof="1" smtClean="0">
                <a:solidFill>
                  <a:schemeClr val="accent1"/>
                </a:solidFill>
              </a:rPr>
              <a:t>Catch</a:t>
            </a:r>
          </a:p>
          <a:p>
            <a:pPr marL="1920084" lvl="4" indent="-325098">
              <a:lnSpc>
                <a:spcPct val="80000"/>
              </a:lnSpc>
            </a:pPr>
            <a:r>
              <a:rPr lang="en-US" sz="1600" noProof="1" smtClean="0">
                <a:solidFill>
                  <a:schemeClr val="accent1"/>
                </a:solidFill>
              </a:rPr>
              <a:t>        End Try</a:t>
            </a:r>
          </a:p>
          <a:p>
            <a:pPr marL="1920084" lvl="4" indent="-325098">
              <a:lnSpc>
                <a:spcPct val="80000"/>
              </a:lnSpc>
            </a:pPr>
            <a:r>
              <a:rPr lang="en-US" sz="1600" noProof="1" smtClean="0">
                <a:solidFill>
                  <a:schemeClr val="accent1"/>
                </a:solidFill>
              </a:rPr>
              <a:t>        If</a:t>
            </a:r>
            <a:r>
              <a:rPr lang="en-US" sz="1600" noProof="1" smtClean="0"/>
              <a:t> (Not catInst Is Nothing) AndAlso </a:t>
            </a:r>
            <a:r>
              <a:rPr lang="en-US" sz="1600" noProof="1" smtClean="0">
                <a:solidFill>
                  <a:schemeClr val="folHlink"/>
                </a:solidFill>
              </a:rPr>
              <a:t>catInst.Equals(catWindows)</a:t>
            </a:r>
            <a:r>
              <a:rPr lang="en-US" sz="1600" noProof="1" smtClean="0"/>
              <a:t> </a:t>
            </a:r>
            <a:r>
              <a:rPr lang="en-US" sz="1600" noProof="1" smtClean="0">
                <a:solidFill>
                  <a:schemeClr val="accent1"/>
                </a:solidFill>
              </a:rPr>
              <a:t>Then</a:t>
            </a:r>
          </a:p>
          <a:p>
            <a:pPr marL="1920084" lvl="4" indent="-325098">
              <a:lnSpc>
                <a:spcPct val="80000"/>
              </a:lnSpc>
            </a:pPr>
            <a:r>
              <a:rPr lang="en-US" sz="1600" noProof="1" smtClean="0"/>
              <a:t>            sMsg = </a:t>
            </a:r>
            <a:r>
              <a:rPr lang="en-US" sz="1600" noProof="1" smtClean="0">
                <a:solidFill>
                  <a:srgbClr val="993300"/>
                </a:solidFill>
              </a:rPr>
              <a:t>"Selected Window Id="</a:t>
            </a:r>
            <a:r>
              <a:rPr lang="en-US" sz="1600" noProof="1" smtClean="0"/>
              <a:t> &amp; </a:t>
            </a:r>
            <a:r>
              <a:rPr lang="en-US" sz="1600" noProof="1" smtClean="0">
                <a:solidFill>
                  <a:schemeClr val="folHlink"/>
                </a:solidFill>
              </a:rPr>
              <a:t>elem.Id</a:t>
            </a:r>
            <a:r>
              <a:rPr lang="en-US" sz="1600" noProof="1" smtClean="0"/>
              <a:t>.Value.ToString &amp; vbCrLf</a:t>
            </a:r>
          </a:p>
          <a:p>
            <a:pPr marL="1920084" lvl="4" indent="-325098">
              <a:lnSpc>
                <a:spcPct val="80000"/>
              </a:lnSpc>
            </a:pPr>
            <a:r>
              <a:rPr lang="en-US" sz="1600" noProof="1" smtClean="0"/>
              <a:t>            </a:t>
            </a:r>
            <a:r>
              <a:rPr lang="en-US" sz="1600" noProof="1" smtClean="0">
                <a:solidFill>
                  <a:schemeClr val="accent1"/>
                </a:solidFill>
              </a:rPr>
              <a:t>Dim</a:t>
            </a:r>
            <a:r>
              <a:rPr lang="en-US" sz="1600" noProof="1" smtClean="0"/>
              <a:t> fs1 </a:t>
            </a:r>
            <a:r>
              <a:rPr lang="en-US" sz="1600" noProof="1" smtClean="0">
                <a:solidFill>
                  <a:schemeClr val="accent1"/>
                </a:solidFill>
              </a:rPr>
              <a:t>As</a:t>
            </a:r>
            <a:r>
              <a:rPr lang="en-US" sz="1600" noProof="1" smtClean="0"/>
              <a:t> FamilySymbol = inst.</a:t>
            </a:r>
            <a:r>
              <a:rPr lang="en-US" sz="1600" noProof="1" smtClean="0">
                <a:solidFill>
                  <a:srgbClr val="FF0000"/>
                </a:solidFill>
              </a:rPr>
              <a:t>Symbol</a:t>
            </a:r>
          </a:p>
          <a:p>
            <a:pPr marL="1920084" lvl="4" indent="-325098">
              <a:lnSpc>
                <a:spcPct val="80000"/>
              </a:lnSpc>
            </a:pPr>
            <a:r>
              <a:rPr lang="en-US" sz="1600" noProof="1" smtClean="0"/>
              <a:t>            sMsg += </a:t>
            </a:r>
            <a:r>
              <a:rPr lang="en-US" sz="1600" noProof="1" smtClean="0">
                <a:solidFill>
                  <a:srgbClr val="993300"/>
                </a:solidFill>
              </a:rPr>
              <a:t>"  FamilySymbol = "</a:t>
            </a:r>
            <a:r>
              <a:rPr lang="en-US" sz="1600" noProof="1" smtClean="0"/>
              <a:t> &amp; </a:t>
            </a:r>
            <a:r>
              <a:rPr lang="en-US" sz="1600" noProof="1" smtClean="0">
                <a:solidFill>
                  <a:schemeClr val="folHlink"/>
                </a:solidFill>
              </a:rPr>
              <a:t>fs1.Name</a:t>
            </a:r>
            <a:r>
              <a:rPr lang="en-US" sz="1600" noProof="1" smtClean="0"/>
              <a:t> &amp; </a:t>
            </a:r>
            <a:r>
              <a:rPr lang="en-US" sz="1600" noProof="1" smtClean="0">
                <a:solidFill>
                  <a:srgbClr val="993300"/>
                </a:solidFill>
              </a:rPr>
              <a:t>"; Id="</a:t>
            </a:r>
            <a:r>
              <a:rPr lang="en-US" sz="1600" noProof="1" smtClean="0"/>
              <a:t> </a:t>
            </a:r>
            <a:r>
              <a:rPr lang="en-US" sz="1600" smtClean="0"/>
              <a:t>_</a:t>
            </a:r>
          </a:p>
          <a:p>
            <a:pPr marL="1920084" lvl="4" indent="-325098">
              <a:lnSpc>
                <a:spcPct val="80000"/>
              </a:lnSpc>
            </a:pPr>
            <a:r>
              <a:rPr lang="en-US" sz="1600" smtClean="0"/>
              <a:t>              </a:t>
            </a:r>
            <a:r>
              <a:rPr lang="en-US" sz="1600" noProof="1" smtClean="0"/>
              <a:t>&amp; </a:t>
            </a:r>
            <a:r>
              <a:rPr lang="en-US" sz="1600" noProof="1" smtClean="0">
                <a:solidFill>
                  <a:schemeClr val="folHlink"/>
                </a:solidFill>
              </a:rPr>
              <a:t>fs1.Id</a:t>
            </a:r>
            <a:r>
              <a:rPr lang="en-US" sz="1600" noProof="1" smtClean="0"/>
              <a:t>.Value.ToString &amp; vbCrLf</a:t>
            </a:r>
          </a:p>
          <a:p>
            <a:pPr marL="1920084" lvl="4" indent="-325098">
              <a:lnSpc>
                <a:spcPct val="80000"/>
              </a:lnSpc>
            </a:pPr>
            <a:r>
              <a:rPr lang="en-US" sz="1600" noProof="1" smtClean="0"/>
              <a:t>            </a:t>
            </a:r>
            <a:r>
              <a:rPr lang="en-US" sz="1600" noProof="1" smtClean="0">
                <a:solidFill>
                  <a:schemeClr val="accent1"/>
                </a:solidFill>
              </a:rPr>
              <a:t>Dim</a:t>
            </a:r>
            <a:r>
              <a:rPr lang="en-US" sz="1600" noProof="1" smtClean="0"/>
              <a:t> f1 </a:t>
            </a:r>
            <a:r>
              <a:rPr lang="en-US" sz="1600" noProof="1" smtClean="0">
                <a:solidFill>
                  <a:schemeClr val="accent1"/>
                </a:solidFill>
              </a:rPr>
              <a:t>As</a:t>
            </a:r>
            <a:r>
              <a:rPr lang="en-US" sz="1600" noProof="1" smtClean="0"/>
              <a:t> Family = fs1.</a:t>
            </a:r>
            <a:r>
              <a:rPr lang="en-US" sz="1600" noProof="1" smtClean="0">
                <a:solidFill>
                  <a:srgbClr val="FF0000"/>
                </a:solidFill>
              </a:rPr>
              <a:t>Family</a:t>
            </a:r>
          </a:p>
          <a:p>
            <a:pPr marL="1920084" lvl="4" indent="-325098">
              <a:lnSpc>
                <a:spcPct val="80000"/>
              </a:lnSpc>
            </a:pPr>
            <a:r>
              <a:rPr lang="en-US" sz="1600" noProof="1" smtClean="0"/>
              <a:t>            sMsg += </a:t>
            </a:r>
            <a:r>
              <a:rPr lang="en-US" sz="1600" noProof="1" smtClean="0">
                <a:solidFill>
                  <a:srgbClr val="993300"/>
                </a:solidFill>
              </a:rPr>
              <a:t>"  Family = "</a:t>
            </a:r>
            <a:r>
              <a:rPr lang="en-US" sz="1600" noProof="1" smtClean="0"/>
              <a:t> &amp; </a:t>
            </a:r>
            <a:r>
              <a:rPr lang="en-US" sz="1600" noProof="1" smtClean="0">
                <a:solidFill>
                  <a:schemeClr val="folHlink"/>
                </a:solidFill>
              </a:rPr>
              <a:t>f1.Name</a:t>
            </a:r>
            <a:r>
              <a:rPr lang="en-US" sz="1600" noProof="1" smtClean="0"/>
              <a:t> &amp; </a:t>
            </a:r>
            <a:r>
              <a:rPr lang="en-US" sz="1600" noProof="1" smtClean="0">
                <a:solidFill>
                  <a:srgbClr val="993300"/>
                </a:solidFill>
              </a:rPr>
              <a:t>"; Id="</a:t>
            </a:r>
            <a:r>
              <a:rPr lang="en-US" sz="1600" noProof="1" smtClean="0"/>
              <a:t> &amp; </a:t>
            </a:r>
            <a:r>
              <a:rPr lang="en-US" sz="1600" noProof="1" smtClean="0">
                <a:solidFill>
                  <a:schemeClr val="folHlink"/>
                </a:solidFill>
              </a:rPr>
              <a:t>f1.Id</a:t>
            </a:r>
            <a:r>
              <a:rPr lang="en-US" sz="1600" noProof="1" smtClean="0"/>
              <a:t>.Value.ToString</a:t>
            </a:r>
          </a:p>
          <a:p>
            <a:pPr marL="1920084" lvl="4" indent="-325098">
              <a:lnSpc>
                <a:spcPct val="80000"/>
              </a:lnSpc>
            </a:pPr>
            <a:r>
              <a:rPr lang="en-US" sz="1600" noProof="1" smtClean="0"/>
              <a:t>        </a:t>
            </a:r>
            <a:r>
              <a:rPr lang="en-US" sz="1600" noProof="1" smtClean="0">
                <a:solidFill>
                  <a:schemeClr val="accent1"/>
                </a:solidFill>
              </a:rPr>
              <a:t>End If</a:t>
            </a:r>
          </a:p>
          <a:p>
            <a:pPr marL="1920084" lvl="4" indent="-325098">
              <a:lnSpc>
                <a:spcPct val="80000"/>
              </a:lnSpc>
            </a:pPr>
            <a:r>
              <a:rPr lang="en-US" sz="1600" noProof="1" smtClean="0">
                <a:solidFill>
                  <a:schemeClr val="accent1"/>
                </a:solidFill>
              </a:rPr>
              <a:t>    End If</a:t>
            </a:r>
          </a:p>
          <a:p>
            <a:pPr marL="1920084" lvl="4" indent="-325098">
              <a:lnSpc>
                <a:spcPct val="80000"/>
              </a:lnSpc>
            </a:pPr>
            <a:r>
              <a:rPr lang="en-US" sz="1600" noProof="1" smtClean="0"/>
              <a:t>    </a:t>
            </a:r>
            <a:r>
              <a:rPr lang="en-US" sz="1600" noProof="1" smtClean="0">
                <a:solidFill>
                  <a:schemeClr val="hlink"/>
                </a:solidFill>
              </a:rPr>
              <a:t>' Report each Window data</a:t>
            </a:r>
          </a:p>
          <a:p>
            <a:pPr marL="1920084" lvl="4" indent="-325098">
              <a:lnSpc>
                <a:spcPct val="80000"/>
              </a:lnSpc>
            </a:pPr>
            <a:r>
              <a:rPr lang="en-US" sz="1600" noProof="1" smtClean="0"/>
              <a:t>    MsgBox(sMsg)</a:t>
            </a:r>
          </a:p>
          <a:p>
            <a:pPr marL="1920084" lvl="4" indent="-325098">
              <a:lnSpc>
                <a:spcPct val="80000"/>
              </a:lnSpc>
            </a:pPr>
            <a:r>
              <a:rPr lang="en-US" sz="1600" noProof="1" smtClean="0">
                <a:solidFill>
                  <a:schemeClr val="accent1"/>
                </a:solidFill>
              </a:rPr>
              <a:t>Next</a:t>
            </a:r>
          </a:p>
        </p:txBody>
      </p:sp>
      <p:sp>
        <p:nvSpPr>
          <p:cNvPr id="6349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63494" name="Picture 6" descr="lab3-3-2"/>
          <p:cNvPicPr>
            <a:picLocks noChangeAspect="1" noChangeArrowheads="1"/>
          </p:cNvPicPr>
          <p:nvPr/>
        </p:nvPicPr>
        <p:blipFill>
          <a:blip r:embed="rId3"/>
          <a:srcRect/>
          <a:stretch>
            <a:fillRect/>
          </a:stretch>
        </p:blipFill>
        <p:spPr bwMode="auto">
          <a:xfrm>
            <a:off x="7102104" y="6960736"/>
            <a:ext cx="3291438" cy="170743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3759" y="194232"/>
            <a:ext cx="11269451" cy="1626129"/>
          </a:xfrm>
        </p:spPr>
        <p:txBody>
          <a:bodyPr/>
          <a:lstStyle/>
          <a:p>
            <a:pPr eaLnBrk="1" hangingPunct="1"/>
            <a:r>
              <a:rPr lang="en-GB" smtClean="0"/>
              <a:t>Change Family Instance Type</a:t>
            </a:r>
            <a:endParaRPr lang="en-GB" sz="2400" smtClean="0"/>
          </a:p>
        </p:txBody>
      </p:sp>
      <p:sp>
        <p:nvSpPr>
          <p:cNvPr id="64515" name="Rectangle 3"/>
          <p:cNvSpPr>
            <a:spLocks noGrp="1" noChangeArrowheads="1"/>
          </p:cNvSpPr>
          <p:nvPr>
            <p:ph idx="1"/>
          </p:nvPr>
        </p:nvSpPr>
        <p:spPr>
          <a:xfrm>
            <a:off x="469562" y="1910688"/>
            <a:ext cx="11217529" cy="6156720"/>
          </a:xfrm>
        </p:spPr>
        <p:txBody>
          <a:bodyPr/>
          <a:lstStyle/>
          <a:p>
            <a:pPr marL="487647" lvl="1" indent="-325098"/>
            <a:r>
              <a:rPr lang="en-GB" sz="3600" smtClean="0">
                <a:sym typeface="Wingdings" pitchFamily="2" charset="2"/>
              </a:rPr>
              <a:t>A simple dialog to change the type of a family instance</a:t>
            </a:r>
          </a:p>
          <a:p>
            <a:pPr marL="487647" lvl="1" indent="-325098"/>
            <a:r>
              <a:rPr lang="en-GB" sz="3600" smtClean="0">
                <a:sym typeface="Wingdings" pitchFamily="2" charset="2"/>
              </a:rPr>
              <a:t>Determine family instance category, e.g. Windows</a:t>
            </a:r>
          </a:p>
          <a:p>
            <a:pPr marL="487647" lvl="1" indent="-325098"/>
            <a:r>
              <a:rPr lang="en-GB" sz="3600" smtClean="0">
                <a:sym typeface="Wingdings" pitchFamily="2" charset="2"/>
              </a:rPr>
              <a:t>Assemble a list of all applicable symbols</a:t>
            </a:r>
          </a:p>
          <a:p>
            <a:pPr marL="975292" lvl="2" indent="-325098"/>
            <a:r>
              <a:rPr lang="en-GB" smtClean="0">
                <a:sym typeface="Wingdings" pitchFamily="2" charset="2"/>
              </a:rPr>
              <a:t>Iterate over all elements, check each family category</a:t>
            </a:r>
          </a:p>
          <a:p>
            <a:pPr marL="975292" lvl="2" indent="-325098"/>
            <a:r>
              <a:rPr lang="en-GB" smtClean="0">
                <a:sym typeface="Wingdings" pitchFamily="2" charset="2"/>
              </a:rPr>
              <a:t>If it matches, include all its symbols</a:t>
            </a:r>
          </a:p>
          <a:p>
            <a:pPr marL="487647" lvl="1" indent="-325098"/>
            <a:r>
              <a:rPr lang="en-GB" sz="3600" smtClean="0">
                <a:sym typeface="Wingdings" pitchFamily="2" charset="2"/>
              </a:rPr>
              <a:t>Display dialogue with list box</a:t>
            </a:r>
          </a:p>
          <a:p>
            <a:pPr marL="487647" lvl="1" indent="-325098"/>
            <a:r>
              <a:rPr lang="en-GB" sz="3600" smtClean="0">
                <a:sym typeface="Wingdings" pitchFamily="2" charset="2"/>
              </a:rPr>
              <a:t>Assign selected symbol</a:t>
            </a:r>
          </a:p>
          <a:p>
            <a:pPr marL="487647" lvl="1" indent="-325098">
              <a:buNone/>
            </a:pPr>
            <a:r>
              <a:rPr lang="en-GB" sz="7300" smtClean="0">
                <a:solidFill>
                  <a:schemeClr val="accent1"/>
                </a:solidFill>
              </a:rPr>
              <a:t>Lab 3-4</a:t>
            </a:r>
            <a:endParaRPr lang="en-GB" sz="3100" smtClean="0"/>
          </a:p>
        </p:txBody>
      </p:sp>
      <p:sp>
        <p:nvSpPr>
          <p:cNvPr id="6451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64517" name="Picture 5" descr="lab3-4-1"/>
          <p:cNvPicPr>
            <a:picLocks noChangeAspect="1" noChangeArrowheads="1"/>
          </p:cNvPicPr>
          <p:nvPr/>
        </p:nvPicPr>
        <p:blipFill>
          <a:blip r:embed="rId3"/>
          <a:srcRect/>
          <a:stretch>
            <a:fillRect/>
          </a:stretch>
        </p:blipFill>
        <p:spPr bwMode="auto">
          <a:xfrm>
            <a:off x="6611819" y="5869063"/>
            <a:ext cx="5562486" cy="237595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AutoShape 6"/>
          <p:cNvSpPr>
            <a:spLocks noChangeArrowheads="1"/>
          </p:cNvSpPr>
          <p:nvPr/>
        </p:nvSpPr>
        <p:spPr bwMode="auto">
          <a:xfrm>
            <a:off x="972988" y="1820364"/>
            <a:ext cx="9009690" cy="6271167"/>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65538" name="Rectangle 2"/>
          <p:cNvSpPr>
            <a:spLocks noGrp="1" noChangeArrowheads="1"/>
          </p:cNvSpPr>
          <p:nvPr>
            <p:ph type="title"/>
          </p:nvPr>
        </p:nvSpPr>
        <p:spPr>
          <a:xfrm>
            <a:off x="453759" y="194232"/>
            <a:ext cx="11269451" cy="1626129"/>
          </a:xfrm>
        </p:spPr>
        <p:txBody>
          <a:bodyPr/>
          <a:lstStyle/>
          <a:p>
            <a:pPr eaLnBrk="1" hangingPunct="1"/>
            <a:r>
              <a:rPr lang="en-GB" smtClean="0"/>
              <a:t>Determine Selected Instance Category</a:t>
            </a:r>
            <a:endParaRPr lang="en-GB" sz="4000" smtClean="0"/>
          </a:p>
        </p:txBody>
      </p:sp>
      <p:sp>
        <p:nvSpPr>
          <p:cNvPr id="65539" name="Rectangle 3"/>
          <p:cNvSpPr>
            <a:spLocks noGrp="1" noChangeArrowheads="1"/>
          </p:cNvSpPr>
          <p:nvPr>
            <p:ph idx="1"/>
          </p:nvPr>
        </p:nvSpPr>
        <p:spPr>
          <a:xfrm>
            <a:off x="469562" y="2111713"/>
            <a:ext cx="9513115" cy="5797254"/>
          </a:xfrm>
        </p:spPr>
        <p:txBody>
          <a:bodyPr/>
          <a:lstStyle/>
          <a:p>
            <a:pPr marL="1073150" lvl="4" indent="-14288"/>
            <a:r>
              <a:rPr lang="en-GB" sz="1600" noProof="1" smtClean="0">
                <a:solidFill>
                  <a:schemeClr val="accent1"/>
                </a:solidFill>
              </a:rPr>
              <a:t>Dim</a:t>
            </a:r>
            <a:r>
              <a:rPr lang="en-GB" sz="1600" noProof="1" smtClean="0"/>
              <a:t> inst </a:t>
            </a:r>
            <a:r>
              <a:rPr lang="en-GB" sz="1600" noProof="1" smtClean="0">
                <a:solidFill>
                  <a:schemeClr val="accent1"/>
                </a:solidFill>
              </a:rPr>
              <a:t>As</a:t>
            </a:r>
            <a:r>
              <a:rPr lang="en-GB" sz="1600" noProof="1" smtClean="0"/>
              <a:t> FamilyInstance</a:t>
            </a:r>
          </a:p>
          <a:p>
            <a:pPr marL="1073150" lvl="4" indent="-14288"/>
            <a:r>
              <a:rPr lang="en-GB" sz="1600" noProof="1" smtClean="0">
                <a:solidFill>
                  <a:schemeClr val="accent1"/>
                </a:solidFill>
              </a:rPr>
              <a:t>Dim</a:t>
            </a:r>
            <a:r>
              <a:rPr lang="en-GB" sz="1600" noProof="1" smtClean="0"/>
              <a:t> instCat </a:t>
            </a:r>
            <a:r>
              <a:rPr lang="en-GB" sz="1600" noProof="1" smtClean="0">
                <a:solidFill>
                  <a:schemeClr val="accent1"/>
                </a:solidFill>
              </a:rPr>
              <a:t>As</a:t>
            </a:r>
            <a:r>
              <a:rPr lang="en-GB" sz="1600" noProof="1" smtClean="0"/>
              <a:t> Category</a:t>
            </a:r>
          </a:p>
          <a:p>
            <a:pPr marL="1073150" lvl="4" indent="-14288"/>
            <a:r>
              <a:rPr lang="en-GB" sz="1600" noProof="1" smtClean="0">
                <a:solidFill>
                  <a:schemeClr val="accent1"/>
                </a:solidFill>
              </a:rPr>
              <a:t>Dim</a:t>
            </a:r>
            <a:r>
              <a:rPr lang="en-GB" sz="1600" noProof="1" smtClean="0"/>
              <a:t> ss</a:t>
            </a:r>
            <a:r>
              <a:rPr lang="en-GB" sz="1600" noProof="1" smtClean="0">
                <a:solidFill>
                  <a:schemeClr val="accent1"/>
                </a:solidFill>
              </a:rPr>
              <a:t> As</a:t>
            </a:r>
            <a:r>
              <a:rPr lang="en-GB" sz="1600" noProof="1" smtClean="0"/>
              <a:t> ElementSet = doc.Selection.Elements</a:t>
            </a:r>
          </a:p>
          <a:p>
            <a:pPr marL="1073150" lvl="4" indent="-14288"/>
            <a:r>
              <a:rPr lang="en-GB" sz="1600" noProof="1" smtClean="0">
                <a:solidFill>
                  <a:schemeClr val="hlink"/>
                </a:solidFill>
              </a:rPr>
              <a:t>' </a:t>
            </a:r>
            <a:r>
              <a:rPr lang="en-US" sz="1600" smtClean="0">
                <a:solidFill>
                  <a:schemeClr val="hlink"/>
                </a:solidFill>
              </a:rPr>
              <a:t>M</a:t>
            </a:r>
            <a:r>
              <a:rPr lang="en-US" sz="1600" noProof="1" smtClean="0">
                <a:solidFill>
                  <a:schemeClr val="hlink"/>
                </a:solidFill>
              </a:rPr>
              <a:t>ake sure we have a single FamilyInstance selected</a:t>
            </a:r>
          </a:p>
          <a:p>
            <a:pPr marL="1073150" lvl="4" indent="-14288"/>
            <a:r>
              <a:rPr lang="en-US" sz="1600" noProof="1" smtClean="0">
                <a:solidFill>
                  <a:schemeClr val="accent1"/>
                </a:solidFill>
              </a:rPr>
              <a:t>If Not</a:t>
            </a:r>
            <a:r>
              <a:rPr lang="en-US" sz="1600" noProof="1" smtClean="0"/>
              <a:t> ss.Size = 1 </a:t>
            </a:r>
            <a:r>
              <a:rPr lang="en-US" sz="1600" noProof="1" smtClean="0">
                <a:solidFill>
                  <a:schemeClr val="accent1"/>
                </a:solidFill>
              </a:rPr>
              <a:t>Then</a:t>
            </a:r>
          </a:p>
          <a:p>
            <a:pPr marL="1073150" lvl="4" indent="-14288"/>
            <a:r>
              <a:rPr lang="en-US" sz="1600" noProof="1" smtClean="0"/>
              <a:t>  MsgBox("You must pre-select a single element!")</a:t>
            </a:r>
          </a:p>
          <a:p>
            <a:pPr marL="1073150" lvl="4" indent="-14288"/>
            <a:r>
              <a:rPr lang="en-US" sz="1600" noProof="1" smtClean="0"/>
              <a:t>  </a:t>
            </a:r>
            <a:r>
              <a:rPr lang="en-US" sz="1600" noProof="1" smtClean="0">
                <a:solidFill>
                  <a:schemeClr val="accent1"/>
                </a:solidFill>
              </a:rPr>
              <a:t>Return</a:t>
            </a:r>
            <a:r>
              <a:rPr lang="en-US" sz="1600" noProof="1" smtClean="0"/>
              <a:t> IExternalCommand.Result.Cancelled</a:t>
            </a:r>
          </a:p>
          <a:p>
            <a:pPr marL="1073150" lvl="4" indent="-14288"/>
            <a:r>
              <a:rPr lang="en-US" sz="1600" noProof="1" smtClean="0">
                <a:solidFill>
                  <a:schemeClr val="accent1"/>
                </a:solidFill>
              </a:rPr>
              <a:t>Else</a:t>
            </a:r>
          </a:p>
          <a:p>
            <a:pPr marL="1073150" lvl="4" indent="-14288"/>
            <a:r>
              <a:rPr lang="en-US" sz="1600" noProof="1" smtClean="0">
                <a:solidFill>
                  <a:schemeClr val="accent1"/>
                </a:solidFill>
              </a:rPr>
              <a:t>  Dim</a:t>
            </a:r>
            <a:r>
              <a:rPr lang="en-US" sz="1600" noProof="1" smtClean="0"/>
              <a:t> itTmp </a:t>
            </a:r>
            <a:r>
              <a:rPr lang="en-US" sz="1600" noProof="1" smtClean="0">
                <a:solidFill>
                  <a:schemeClr val="accent1"/>
                </a:solidFill>
              </a:rPr>
              <a:t>As </a:t>
            </a:r>
            <a:r>
              <a:rPr lang="en-US" sz="1600" noProof="1" smtClean="0"/>
              <a:t>ElementSetIterator = ss.ForwardIterator</a:t>
            </a:r>
          </a:p>
          <a:p>
            <a:pPr marL="1073150" lvl="4" indent="-14288"/>
            <a:r>
              <a:rPr lang="en-US" sz="1600" noProof="1" smtClean="0"/>
              <a:t>  itTmp.MoveNext()</a:t>
            </a:r>
          </a:p>
          <a:p>
            <a:pPr marL="1073150" lvl="4" indent="-14288"/>
            <a:r>
              <a:rPr lang="en-US" sz="1600" noProof="1" smtClean="0">
                <a:solidFill>
                  <a:schemeClr val="accent1"/>
                </a:solidFill>
              </a:rPr>
              <a:t>  Dim</a:t>
            </a:r>
            <a:r>
              <a:rPr lang="en-US" sz="1600" noProof="1" smtClean="0"/>
              <a:t> elTmp </a:t>
            </a:r>
            <a:r>
              <a:rPr lang="en-US" sz="1600" noProof="1" smtClean="0">
                <a:solidFill>
                  <a:schemeClr val="accent1"/>
                </a:solidFill>
              </a:rPr>
              <a:t>As</a:t>
            </a:r>
            <a:r>
              <a:rPr lang="en-US" sz="1600" noProof="1" smtClean="0"/>
              <a:t> Revit.Element = itTmp.Current</a:t>
            </a:r>
          </a:p>
          <a:p>
            <a:pPr marL="1073150" lvl="4" indent="-14288"/>
            <a:r>
              <a:rPr lang="en-US" sz="1600" noProof="1" smtClean="0"/>
              <a:t>  </a:t>
            </a:r>
            <a:r>
              <a:rPr lang="en-US" sz="1600" noProof="1" smtClean="0">
                <a:solidFill>
                  <a:schemeClr val="folHlink"/>
                </a:solidFill>
              </a:rPr>
              <a:t>If Not TypeOf elTmp Is FamilyInstance Then</a:t>
            </a:r>
          </a:p>
          <a:p>
            <a:pPr marL="1073150" lvl="4" indent="-14288"/>
            <a:r>
              <a:rPr lang="en-US" sz="1600" noProof="1" smtClean="0"/>
              <a:t>    MsgBox("Selected element is NOT a standard family instance!")</a:t>
            </a:r>
          </a:p>
          <a:p>
            <a:pPr marL="1073150" lvl="4" indent="-14288"/>
            <a:r>
              <a:rPr lang="en-US" sz="1600" noProof="1" smtClean="0"/>
              <a:t>    </a:t>
            </a:r>
            <a:r>
              <a:rPr lang="en-US" sz="1600" noProof="1" smtClean="0">
                <a:solidFill>
                  <a:schemeClr val="accent1"/>
                </a:solidFill>
              </a:rPr>
              <a:t>Return</a:t>
            </a:r>
            <a:r>
              <a:rPr lang="en-US" sz="1600" noProof="1" smtClean="0"/>
              <a:t> IExternalCommand.Result.Cancelled</a:t>
            </a:r>
          </a:p>
          <a:p>
            <a:pPr marL="1073150" lvl="4" indent="-14288"/>
            <a:r>
              <a:rPr lang="en-US" sz="1600" noProof="1" smtClean="0"/>
              <a:t>  </a:t>
            </a:r>
            <a:r>
              <a:rPr lang="en-US" sz="1600" noProof="1" smtClean="0">
                <a:solidFill>
                  <a:schemeClr val="accent1"/>
                </a:solidFill>
              </a:rPr>
              <a:t>Else</a:t>
            </a:r>
          </a:p>
          <a:p>
            <a:pPr marL="1073150" lvl="4" indent="-14288"/>
            <a:r>
              <a:rPr lang="en-US" sz="1600" noProof="1" smtClean="0"/>
              <a:t>    inst = elTmp</a:t>
            </a:r>
          </a:p>
          <a:p>
            <a:pPr marL="1073150" lvl="4" indent="-14288"/>
            <a:r>
              <a:rPr lang="en-US" sz="1600" noProof="1" smtClean="0"/>
              <a:t>    </a:t>
            </a:r>
            <a:r>
              <a:rPr lang="en-US" sz="1600" noProof="1" smtClean="0">
                <a:solidFill>
                  <a:schemeClr val="folHlink"/>
                </a:solidFill>
              </a:rPr>
              <a:t>instCat = inst.Category</a:t>
            </a:r>
          </a:p>
          <a:p>
            <a:pPr marL="1073150" lvl="4" indent="-14288"/>
            <a:r>
              <a:rPr lang="en-US" sz="1600" noProof="1" smtClean="0"/>
              <a:t>  </a:t>
            </a:r>
            <a:r>
              <a:rPr lang="en-US" sz="1600" noProof="1" smtClean="0">
                <a:solidFill>
                  <a:schemeClr val="accent1"/>
                </a:solidFill>
              </a:rPr>
              <a:t>End If</a:t>
            </a:r>
          </a:p>
          <a:p>
            <a:pPr marL="1073150" lvl="4" indent="-14288"/>
            <a:r>
              <a:rPr lang="en-US" sz="1600" noProof="1" smtClean="0">
                <a:solidFill>
                  <a:schemeClr val="accent1"/>
                </a:solidFill>
              </a:rPr>
              <a:t>End If</a:t>
            </a:r>
            <a:endParaRPr lang="en-GB" sz="1600" smtClean="0">
              <a:solidFill>
                <a:schemeClr val="accent1"/>
              </a:solidFill>
            </a:endParaRPr>
          </a:p>
        </p:txBody>
      </p:sp>
      <p:sp>
        <p:nvSpPr>
          <p:cNvPr id="6554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AutoShape 6"/>
          <p:cNvSpPr>
            <a:spLocks noChangeArrowheads="1"/>
          </p:cNvSpPr>
          <p:nvPr/>
        </p:nvSpPr>
        <p:spPr bwMode="auto">
          <a:xfrm>
            <a:off x="557605" y="1219144"/>
            <a:ext cx="11384439" cy="8105330"/>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66562" name="Rectangle 2"/>
          <p:cNvSpPr>
            <a:spLocks noGrp="1" noChangeArrowheads="1"/>
          </p:cNvSpPr>
          <p:nvPr>
            <p:ph type="title"/>
          </p:nvPr>
        </p:nvSpPr>
        <p:spPr>
          <a:xfrm>
            <a:off x="453761" y="194232"/>
            <a:ext cx="11680317" cy="1626129"/>
          </a:xfrm>
        </p:spPr>
        <p:txBody>
          <a:bodyPr/>
          <a:lstStyle/>
          <a:p>
            <a:pPr eaLnBrk="1" hangingPunct="1"/>
            <a:r>
              <a:rPr lang="en-GB" smtClean="0"/>
              <a:t>List all Symbols for Category</a:t>
            </a:r>
            <a:endParaRPr lang="en-GB" sz="4000" smtClean="0"/>
          </a:p>
        </p:txBody>
      </p:sp>
      <p:sp>
        <p:nvSpPr>
          <p:cNvPr id="66563" name="Rectangle 3"/>
          <p:cNvSpPr>
            <a:spLocks noGrp="1" noChangeArrowheads="1"/>
          </p:cNvSpPr>
          <p:nvPr>
            <p:ph idx="1"/>
          </p:nvPr>
        </p:nvSpPr>
        <p:spPr>
          <a:xfrm>
            <a:off x="1280248" y="1698955"/>
            <a:ext cx="10661796" cy="7159349"/>
          </a:xfrm>
        </p:spPr>
        <p:txBody>
          <a:bodyPr/>
          <a:lstStyle/>
          <a:p>
            <a:pPr marL="0" indent="0">
              <a:spcBef>
                <a:spcPts val="0"/>
              </a:spcBef>
              <a:spcAft>
                <a:spcPts val="0"/>
              </a:spcAft>
            </a:pP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dictFamilyToSymbols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New</a:t>
            </a:r>
            <a:r>
              <a:rPr lang="en-GB" sz="1600" b="1" smtClean="0">
                <a:latin typeface="Courier New"/>
                <a:ea typeface="Calibri"/>
                <a:cs typeface="Times New Roman"/>
              </a:rPr>
              <a:t> Dictionary(</a:t>
            </a:r>
            <a:r>
              <a:rPr lang="en-GB" sz="1600" b="1" smtClean="0">
                <a:solidFill>
                  <a:srgbClr val="0000FF"/>
                </a:solidFill>
                <a:latin typeface="Courier New"/>
                <a:ea typeface="Calibri"/>
                <a:cs typeface="Times New Roman"/>
              </a:rPr>
              <a:t>Of</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String</a:t>
            </a:r>
            <a:r>
              <a:rPr lang="en-GB" sz="1600" b="1" smtClean="0">
                <a:latin typeface="Courier New"/>
                <a:ea typeface="Calibri"/>
                <a:cs typeface="Times New Roman"/>
              </a:rPr>
              <a:t>, ArrayList)</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endParaRPr lang="en-GB" sz="1600" b="1" smtClean="0">
              <a:ea typeface="Calibri"/>
              <a:cs typeface="Times New Roman"/>
            </a:endParaRPr>
          </a:p>
          <a:p>
            <a:pPr marL="0" indent="0">
              <a:spcBef>
                <a:spcPts val="0"/>
              </a:spcBef>
              <a:spcAft>
                <a:spcPts val="0"/>
              </a:spcAft>
            </a:pPr>
            <a:r>
              <a:rPr lang="en-GB" sz="1600" b="1" smtClean="0">
                <a:solidFill>
                  <a:srgbClr val="008000"/>
                </a:solidFill>
                <a:latin typeface="Courier New"/>
                <a:ea typeface="Calibri"/>
                <a:cs typeface="Times New Roman"/>
              </a:rPr>
              <a:t>' using Revit 2009 element filtering</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families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List(</a:t>
            </a:r>
            <a:r>
              <a:rPr lang="en-GB" sz="1600" b="1" smtClean="0">
                <a:solidFill>
                  <a:srgbClr val="0000FF"/>
                </a:solidFill>
                <a:latin typeface="Courier New"/>
                <a:ea typeface="Calibri"/>
                <a:cs typeface="Times New Roman"/>
              </a:rPr>
              <a:t>Of</a:t>
            </a:r>
            <a:r>
              <a:rPr lang="en-GB" sz="1600" b="1" smtClean="0">
                <a:latin typeface="Courier New"/>
                <a:ea typeface="Calibri"/>
                <a:cs typeface="Times New Roman"/>
              </a:rPr>
              <a:t> Revit.Element) = </a:t>
            </a:r>
            <a:r>
              <a:rPr lang="en-GB" sz="1600" b="1" smtClean="0">
                <a:solidFill>
                  <a:srgbClr val="0000FF"/>
                </a:solidFill>
                <a:latin typeface="Courier New"/>
                <a:ea typeface="Calibri"/>
                <a:cs typeface="Times New Roman"/>
              </a:rPr>
              <a:t>New</a:t>
            </a:r>
            <a:r>
              <a:rPr lang="en-GB" sz="1600" b="1" smtClean="0">
                <a:latin typeface="Courier New"/>
                <a:ea typeface="Calibri"/>
                <a:cs typeface="Times New Roman"/>
              </a:rPr>
              <a:t> List(</a:t>
            </a:r>
            <a:r>
              <a:rPr lang="en-GB" sz="1600" b="1" smtClean="0">
                <a:solidFill>
                  <a:srgbClr val="0000FF"/>
                </a:solidFill>
                <a:latin typeface="Courier New"/>
                <a:ea typeface="Calibri"/>
                <a:cs typeface="Times New Roman"/>
              </a:rPr>
              <a:t>Of</a:t>
            </a:r>
            <a:r>
              <a:rPr lang="en-GB" sz="1600" b="1" smtClean="0">
                <a:latin typeface="Courier New"/>
                <a:ea typeface="Calibri"/>
                <a:cs typeface="Times New Roman"/>
              </a:rPr>
              <a:t> Revit.Element)</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filter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Revit.Filter = app.Create.Filter.NewTypeFilter(</a:t>
            </a:r>
            <a:r>
              <a:rPr lang="en-GB" sz="1600" b="1" smtClean="0">
                <a:solidFill>
                  <a:srgbClr val="0000FF"/>
                </a:solidFill>
                <a:latin typeface="Courier New"/>
                <a:ea typeface="Calibri"/>
                <a:cs typeface="Times New Roman"/>
              </a:rPr>
              <a:t>GetType</a:t>
            </a:r>
            <a:r>
              <a:rPr lang="en-GB" sz="1600" b="1" smtClean="0">
                <a:latin typeface="Courier New"/>
                <a:ea typeface="Calibri"/>
                <a:cs typeface="Times New Roman"/>
              </a:rPr>
              <a:t>(Family))</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nRetVal = doc.Elements(filter, families)</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f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Family</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categoryMatches = </a:t>
            </a:r>
            <a:r>
              <a:rPr lang="en-GB" sz="1600" b="1" smtClean="0">
                <a:solidFill>
                  <a:srgbClr val="0000FF"/>
                </a:solidFill>
                <a:latin typeface="Courier New"/>
                <a:ea typeface="Calibri"/>
                <a:cs typeface="Times New Roman"/>
              </a:rPr>
              <a:t>False</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For</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Each</a:t>
            </a:r>
            <a:r>
              <a:rPr lang="en-GB" sz="1600" b="1" smtClean="0">
                <a:latin typeface="Courier New"/>
                <a:ea typeface="Calibri"/>
                <a:cs typeface="Times New Roman"/>
              </a:rPr>
              <a:t> f </a:t>
            </a:r>
            <a:r>
              <a:rPr lang="en-GB" sz="1600" b="1" smtClean="0">
                <a:solidFill>
                  <a:srgbClr val="0000FF"/>
                </a:solidFill>
                <a:latin typeface="Courier New"/>
                <a:ea typeface="Calibri"/>
                <a:cs typeface="Times New Roman"/>
              </a:rPr>
              <a:t>In</a:t>
            </a:r>
            <a:r>
              <a:rPr lang="en-GB" sz="1600" b="1" smtClean="0">
                <a:latin typeface="Courier New"/>
                <a:ea typeface="Calibri"/>
                <a:cs typeface="Times New Roman"/>
              </a:rPr>
              <a:t> families</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categoryMatches = </a:t>
            </a:r>
            <a:r>
              <a:rPr lang="en-GB" sz="1600" b="1" smtClean="0">
                <a:solidFill>
                  <a:srgbClr val="0000FF"/>
                </a:solidFill>
                <a:latin typeface="Courier New"/>
                <a:ea typeface="Calibri"/>
                <a:cs typeface="Times New Roman"/>
              </a:rPr>
              <a:t>False</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If</a:t>
            </a:r>
            <a:r>
              <a:rPr lang="en-GB" sz="1600" b="1" smtClean="0">
                <a:latin typeface="Courier New"/>
                <a:ea typeface="Calibri"/>
                <a:cs typeface="Times New Roman"/>
              </a:rPr>
              <a:t> (f.FamilyCategory </a:t>
            </a:r>
            <a:r>
              <a:rPr lang="en-GB" sz="1600" b="1" smtClean="0">
                <a:solidFill>
                  <a:srgbClr val="0000FF"/>
                </a:solidFill>
                <a:latin typeface="Courier New"/>
                <a:ea typeface="Calibri"/>
                <a:cs typeface="Times New Roman"/>
              </a:rPr>
              <a:t>Is</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Nothing</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Then</a:t>
            </a:r>
            <a:r>
              <a:rPr lang="en-GB" sz="1600" b="1" smtClean="0">
                <a:solidFill>
                  <a:srgbClr val="008000"/>
                </a:solidFill>
                <a:latin typeface="Courier New"/>
                <a:ea typeface="Calibri"/>
                <a:cs typeface="Times New Roman"/>
              </a:rPr>
              <a:t> ' not always implemented</a:t>
            </a:r>
            <a:endParaRPr lang="en-GB" sz="1600" b="1" smtClean="0">
              <a:solidFill>
                <a:srgbClr val="008000"/>
              </a:solidFill>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For</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Each</a:t>
            </a:r>
            <a:r>
              <a:rPr lang="en-GB" sz="1600" b="1" smtClean="0">
                <a:latin typeface="Courier New"/>
                <a:ea typeface="Calibri"/>
                <a:cs typeface="Times New Roman"/>
              </a:rPr>
              <a:t> sym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FamilySymbol </a:t>
            </a:r>
            <a:r>
              <a:rPr lang="en-GB" sz="1600" b="1" smtClean="0">
                <a:solidFill>
                  <a:srgbClr val="0000FF"/>
                </a:solidFill>
                <a:latin typeface="Courier New"/>
                <a:ea typeface="Calibri"/>
                <a:cs typeface="Times New Roman"/>
              </a:rPr>
              <a:t>In</a:t>
            </a:r>
            <a:r>
              <a:rPr lang="en-GB" sz="1600" b="1" smtClean="0">
                <a:latin typeface="Courier New"/>
                <a:ea typeface="Calibri"/>
                <a:cs typeface="Times New Roman"/>
              </a:rPr>
              <a:t> f.Symbols _</a:t>
            </a:r>
          </a:p>
          <a:p>
            <a:pPr marL="0" indent="0">
              <a:spcBef>
                <a:spcPts val="0"/>
              </a:spcBef>
              <a:spcAft>
                <a:spcPts val="0"/>
              </a:spcAft>
            </a:pPr>
            <a:r>
              <a:rPr lang="en-GB" sz="1600" b="1" smtClean="0">
                <a:latin typeface="Courier New"/>
                <a:ea typeface="Calibri"/>
                <a:cs typeface="Times New Roman"/>
              </a:rPr>
              <a:t>            categoryMatches = sym.Category.Id.Equals(instCat.Id)</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            Exit</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For</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Next</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Else</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categoryMatches = f.FamilyCategory.Id.Equals(instCat.Id)</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End</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If</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 </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If</a:t>
            </a:r>
            <a:r>
              <a:rPr lang="en-GB" sz="1600" b="1" smtClean="0">
                <a:latin typeface="Courier New"/>
                <a:ea typeface="Calibri"/>
                <a:cs typeface="Times New Roman"/>
              </a:rPr>
              <a:t> (categoryMatches) </a:t>
            </a:r>
            <a:r>
              <a:rPr lang="en-GB" sz="1600" b="1" smtClean="0">
                <a:solidFill>
                  <a:srgbClr val="0000FF"/>
                </a:solidFill>
                <a:latin typeface="Courier New"/>
                <a:ea typeface="Calibri"/>
                <a:cs typeface="Times New Roman"/>
              </a:rPr>
              <a:t>Then</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Dim</a:t>
            </a:r>
            <a:r>
              <a:rPr lang="en-GB" sz="1600" b="1" smtClean="0">
                <a:latin typeface="Courier New"/>
                <a:ea typeface="Calibri"/>
                <a:cs typeface="Times New Roman"/>
              </a:rPr>
              <a:t> familySymbols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New</a:t>
            </a:r>
            <a:r>
              <a:rPr lang="en-GB" sz="1600" b="1" smtClean="0">
                <a:latin typeface="Courier New"/>
                <a:ea typeface="Calibri"/>
                <a:cs typeface="Times New Roman"/>
              </a:rPr>
              <a:t> ArrayList</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For</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Each</a:t>
            </a:r>
            <a:r>
              <a:rPr lang="en-GB" sz="1600" b="1" smtClean="0">
                <a:latin typeface="Courier New"/>
                <a:ea typeface="Calibri"/>
                <a:cs typeface="Times New Roman"/>
              </a:rPr>
              <a:t> sym </a:t>
            </a:r>
            <a:r>
              <a:rPr lang="en-GB" sz="1600" b="1" smtClean="0">
                <a:solidFill>
                  <a:srgbClr val="0000FF"/>
                </a:solidFill>
                <a:latin typeface="Courier New"/>
                <a:ea typeface="Calibri"/>
                <a:cs typeface="Times New Roman"/>
              </a:rPr>
              <a:t>As</a:t>
            </a:r>
            <a:r>
              <a:rPr lang="en-GB" sz="1600" b="1" smtClean="0">
                <a:latin typeface="Courier New"/>
                <a:ea typeface="Calibri"/>
                <a:cs typeface="Times New Roman"/>
              </a:rPr>
              <a:t> FamilySymbol </a:t>
            </a:r>
            <a:r>
              <a:rPr lang="en-GB" sz="1600" b="1" smtClean="0">
                <a:solidFill>
                  <a:srgbClr val="0000FF"/>
                </a:solidFill>
                <a:latin typeface="Courier New"/>
                <a:ea typeface="Calibri"/>
                <a:cs typeface="Times New Roman"/>
              </a:rPr>
              <a:t>In</a:t>
            </a:r>
            <a:r>
              <a:rPr lang="en-GB" sz="1600" b="1" smtClean="0">
                <a:latin typeface="Courier New"/>
                <a:ea typeface="Calibri"/>
                <a:cs typeface="Times New Roman"/>
              </a:rPr>
              <a:t> f.Symbols </a:t>
            </a:r>
          </a:p>
          <a:p>
            <a:pPr marL="0" indent="0">
              <a:spcBef>
                <a:spcPts val="0"/>
              </a:spcBef>
              <a:spcAft>
                <a:spcPts val="0"/>
              </a:spcAft>
            </a:pPr>
            <a:r>
              <a:rPr lang="en-GB" sz="1600" b="1" smtClean="0">
                <a:latin typeface="Courier New"/>
                <a:ea typeface="Calibri"/>
                <a:cs typeface="Times New Roman"/>
              </a:rPr>
              <a:t>            familySymbols.Add(sym)</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Next</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dictFamilyToSymbols.Add(f.Name, familySymbols)</a:t>
            </a:r>
            <a:endParaRPr lang="en-GB" sz="1600" b="1" smtClean="0">
              <a:ea typeface="Calibri"/>
              <a:cs typeface="Times New Roman"/>
            </a:endParaRPr>
          </a:p>
          <a:p>
            <a:pPr marL="0" indent="0">
              <a:spcBef>
                <a:spcPts val="0"/>
              </a:spcBef>
              <a:spcAft>
                <a:spcPts val="0"/>
              </a:spcAft>
            </a:pP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End</a:t>
            </a:r>
            <a:r>
              <a:rPr lang="en-GB" sz="1600" b="1" smtClean="0">
                <a:latin typeface="Courier New"/>
                <a:ea typeface="Calibri"/>
                <a:cs typeface="Times New Roman"/>
              </a:rPr>
              <a:t> </a:t>
            </a:r>
            <a:r>
              <a:rPr lang="en-GB" sz="1600" b="1" smtClean="0">
                <a:solidFill>
                  <a:srgbClr val="0000FF"/>
                </a:solidFill>
                <a:latin typeface="Courier New"/>
                <a:ea typeface="Calibri"/>
                <a:cs typeface="Times New Roman"/>
              </a:rPr>
              <a:t>If</a:t>
            </a:r>
            <a:endParaRPr lang="en-GB" sz="1600" b="1" smtClean="0">
              <a:ea typeface="Calibri"/>
              <a:cs typeface="Times New Roman"/>
            </a:endParaRPr>
          </a:p>
          <a:p>
            <a:pPr marL="0" indent="0">
              <a:spcBef>
                <a:spcPts val="0"/>
              </a:spcBef>
              <a:spcAft>
                <a:spcPts val="0"/>
              </a:spcAft>
            </a:pPr>
            <a:r>
              <a:rPr lang="en-GB" sz="1600" b="1" smtClean="0">
                <a:solidFill>
                  <a:srgbClr val="0000FF"/>
                </a:solidFill>
                <a:latin typeface="Courier New"/>
                <a:ea typeface="Calibri"/>
                <a:cs typeface="Times New Roman"/>
              </a:rPr>
              <a:t>Next</a:t>
            </a:r>
            <a:endParaRPr lang="en-GB" sz="1600" b="1" smtClean="0">
              <a:ea typeface="Calibri"/>
              <a:cs typeface="Times New Roman"/>
            </a:endParaRPr>
          </a:p>
          <a:p>
            <a:pPr marL="0" indent="0">
              <a:spcBef>
                <a:spcPts val="0"/>
              </a:spcBef>
              <a:spcAft>
                <a:spcPts val="0"/>
              </a:spcAft>
            </a:pPr>
            <a:r>
              <a:rPr lang="en-GB" sz="1600" b="1" smtClean="0">
                <a:ea typeface="Calibri"/>
                <a:cs typeface="Times New Roman"/>
              </a:rPr>
              <a:t> </a:t>
            </a:r>
            <a:endParaRPr lang="en-GB" sz="1600" b="1">
              <a:ea typeface="Calibri"/>
              <a:cs typeface="Times New Roman"/>
            </a:endParaRPr>
          </a:p>
        </p:txBody>
      </p:sp>
      <p:sp>
        <p:nvSpPr>
          <p:cNvPr id="6656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AutoShape 7"/>
          <p:cNvSpPr>
            <a:spLocks noChangeArrowheads="1"/>
          </p:cNvSpPr>
          <p:nvPr/>
        </p:nvSpPr>
        <p:spPr bwMode="auto">
          <a:xfrm>
            <a:off x="557604" y="1601286"/>
            <a:ext cx="9446206" cy="3120839"/>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67586" name="Rectangle 2"/>
          <p:cNvSpPr>
            <a:spLocks noGrp="1" noChangeArrowheads="1"/>
          </p:cNvSpPr>
          <p:nvPr>
            <p:ph type="title"/>
          </p:nvPr>
        </p:nvSpPr>
        <p:spPr>
          <a:xfrm>
            <a:off x="453761" y="194232"/>
            <a:ext cx="11680317" cy="1626129"/>
          </a:xfrm>
        </p:spPr>
        <p:txBody>
          <a:bodyPr/>
          <a:lstStyle/>
          <a:p>
            <a:pPr eaLnBrk="1" hangingPunct="1"/>
            <a:r>
              <a:rPr lang="en-GB" smtClean="0"/>
              <a:t>Assign new Type</a:t>
            </a:r>
            <a:endParaRPr lang="en-GB" sz="4000" smtClean="0"/>
          </a:p>
        </p:txBody>
      </p:sp>
      <p:sp>
        <p:nvSpPr>
          <p:cNvPr id="67587" name="Rectangle 3"/>
          <p:cNvSpPr>
            <a:spLocks noGrp="1" noChangeArrowheads="1"/>
          </p:cNvSpPr>
          <p:nvPr>
            <p:ph idx="1"/>
          </p:nvPr>
        </p:nvSpPr>
        <p:spPr>
          <a:xfrm>
            <a:off x="-130951" y="1777962"/>
            <a:ext cx="11217529" cy="2956394"/>
          </a:xfrm>
        </p:spPr>
        <p:txBody>
          <a:bodyPr/>
          <a:lstStyle/>
          <a:p>
            <a:pPr marL="1920084" lvl="4" indent="-325098">
              <a:lnSpc>
                <a:spcPct val="80000"/>
              </a:lnSpc>
            </a:pPr>
            <a:r>
              <a:rPr lang="en-GB" sz="1800" noProof="1" smtClean="0">
                <a:solidFill>
                  <a:schemeClr val="hlink"/>
                </a:solidFill>
              </a:rPr>
              <a:t>' </a:t>
            </a:r>
            <a:r>
              <a:rPr lang="en-US" sz="1800" smtClean="0">
                <a:solidFill>
                  <a:schemeClr val="hlink"/>
                </a:solidFill>
              </a:rPr>
              <a:t>D</a:t>
            </a:r>
            <a:r>
              <a:rPr lang="en-US" sz="1800" noProof="1" smtClean="0">
                <a:solidFill>
                  <a:schemeClr val="hlink"/>
                </a:solidFill>
              </a:rPr>
              <a:t>isplay the form and change the type</a:t>
            </a:r>
          </a:p>
          <a:p>
            <a:pPr marL="1920084" lvl="4" indent="-325098">
              <a:lnSpc>
                <a:spcPct val="80000"/>
              </a:lnSpc>
            </a:pPr>
            <a:r>
              <a:rPr lang="en-US" sz="1800" noProof="1" smtClean="0">
                <a:solidFill>
                  <a:schemeClr val="accent1"/>
                </a:solidFill>
              </a:rPr>
              <a:t>Dim</a:t>
            </a:r>
            <a:r>
              <a:rPr lang="en-US" sz="1800" noProof="1" smtClean="0"/>
              <a:t> frm </a:t>
            </a:r>
            <a:r>
              <a:rPr lang="en-US" sz="1800" noProof="1" smtClean="0">
                <a:solidFill>
                  <a:schemeClr val="accent1"/>
                </a:solidFill>
              </a:rPr>
              <a:t>As</a:t>
            </a:r>
            <a:r>
              <a:rPr lang="en-US" sz="1800" noProof="1" smtClean="0"/>
              <a:t> New Lab3_4_Form(dictFamilyToSymbols)</a:t>
            </a:r>
          </a:p>
          <a:p>
            <a:pPr marL="1920084" lvl="4" indent="-325098">
              <a:lnSpc>
                <a:spcPct val="80000"/>
              </a:lnSpc>
            </a:pPr>
            <a:r>
              <a:rPr lang="en-US" sz="1800" noProof="1" smtClean="0">
                <a:solidFill>
                  <a:schemeClr val="accent1"/>
                </a:solidFill>
              </a:rPr>
              <a:t>If</a:t>
            </a:r>
            <a:r>
              <a:rPr lang="en-US" sz="1800" noProof="1" smtClean="0"/>
              <a:t> frm.ShowDialog = Windows.Forms.DialogResult.OK </a:t>
            </a:r>
            <a:r>
              <a:rPr lang="en-US" sz="1800" noProof="1" smtClean="0">
                <a:solidFill>
                  <a:schemeClr val="accent1"/>
                </a:solidFill>
              </a:rPr>
              <a:t>Then</a:t>
            </a:r>
          </a:p>
          <a:p>
            <a:pPr marL="1920084" lvl="4" indent="-325098">
              <a:lnSpc>
                <a:spcPct val="80000"/>
              </a:lnSpc>
            </a:pPr>
            <a:r>
              <a:rPr lang="en-US" sz="1800" noProof="1" smtClean="0"/>
              <a:t>  </a:t>
            </a:r>
            <a:r>
              <a:rPr lang="en-US" sz="1800" noProof="1" smtClean="0">
                <a:solidFill>
                  <a:schemeClr val="accent1"/>
                </a:solidFill>
              </a:rPr>
              <a:t>Try</a:t>
            </a:r>
          </a:p>
          <a:p>
            <a:pPr marL="1920084" lvl="4" indent="-325098">
              <a:lnSpc>
                <a:spcPct val="80000"/>
              </a:lnSpc>
            </a:pPr>
            <a:r>
              <a:rPr lang="en-US" sz="1800" noProof="1" smtClean="0"/>
              <a:t>    inst.Symbol = frm.cmbType.SelectedItem</a:t>
            </a:r>
          </a:p>
          <a:p>
            <a:pPr marL="1920084" lvl="4" indent="-325098">
              <a:lnSpc>
                <a:spcPct val="80000"/>
              </a:lnSpc>
            </a:pPr>
            <a:r>
              <a:rPr lang="en-US" sz="1800" noProof="1" smtClean="0"/>
              <a:t>    MsgBox("Successfully changed Family:Type to " </a:t>
            </a:r>
            <a:r>
              <a:rPr lang="en-US" sz="1800" smtClean="0"/>
              <a:t>_</a:t>
            </a:r>
          </a:p>
          <a:p>
            <a:pPr marL="1920084" lvl="4" indent="-325098">
              <a:lnSpc>
                <a:spcPct val="80000"/>
              </a:lnSpc>
            </a:pPr>
            <a:r>
              <a:rPr lang="en-US" sz="1800" smtClean="0"/>
              <a:t>      </a:t>
            </a:r>
            <a:r>
              <a:rPr lang="en-US" sz="1800" noProof="1" smtClean="0"/>
              <a:t>&amp; frm.cmbFamily.Text &amp; " : " &amp; frm.cmbType.Text)</a:t>
            </a:r>
          </a:p>
          <a:p>
            <a:pPr marL="1920084" lvl="4" indent="-325098">
              <a:lnSpc>
                <a:spcPct val="80000"/>
              </a:lnSpc>
            </a:pPr>
            <a:r>
              <a:rPr lang="en-US" sz="1800" noProof="1" smtClean="0"/>
              <a:t>  </a:t>
            </a:r>
            <a:r>
              <a:rPr lang="en-US" sz="1800" noProof="1" smtClean="0">
                <a:solidFill>
                  <a:schemeClr val="accent1"/>
                </a:solidFill>
              </a:rPr>
              <a:t>Catch</a:t>
            </a:r>
          </a:p>
          <a:p>
            <a:pPr marL="1920084" lvl="4" indent="-325098">
              <a:lnSpc>
                <a:spcPct val="80000"/>
              </a:lnSpc>
            </a:pPr>
            <a:r>
              <a:rPr lang="en-US" sz="1800" noProof="1" smtClean="0">
                <a:solidFill>
                  <a:schemeClr val="accent1"/>
                </a:solidFill>
              </a:rPr>
              <a:t>  End Try</a:t>
            </a:r>
          </a:p>
          <a:p>
            <a:pPr marL="1920084" lvl="4" indent="-325098">
              <a:lnSpc>
                <a:spcPct val="80000"/>
              </a:lnSpc>
            </a:pPr>
            <a:r>
              <a:rPr lang="en-US" sz="1800" noProof="1" smtClean="0">
                <a:solidFill>
                  <a:schemeClr val="accent1"/>
                </a:solidFill>
              </a:rPr>
              <a:t>End If</a:t>
            </a:r>
          </a:p>
          <a:p>
            <a:pPr marL="1920084" lvl="4" indent="-325098">
              <a:lnSpc>
                <a:spcPct val="80000"/>
              </a:lnSpc>
            </a:pPr>
            <a:endParaRPr lang="en-US" sz="1100" noProof="1" smtClean="0">
              <a:solidFill>
                <a:schemeClr val="accent1"/>
              </a:solidFill>
            </a:endParaRPr>
          </a:p>
        </p:txBody>
      </p:sp>
      <p:sp>
        <p:nvSpPr>
          <p:cNvPr id="6758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67589" name="Picture 5" descr="lab3-4-1"/>
          <p:cNvPicPr>
            <a:picLocks noChangeAspect="1" noChangeArrowheads="1"/>
          </p:cNvPicPr>
          <p:nvPr/>
        </p:nvPicPr>
        <p:blipFill>
          <a:blip r:embed="rId3"/>
          <a:srcRect/>
          <a:stretch>
            <a:fillRect/>
          </a:stretch>
        </p:blipFill>
        <p:spPr bwMode="auto">
          <a:xfrm>
            <a:off x="1367693" y="5158247"/>
            <a:ext cx="5557971" cy="2373698"/>
          </a:xfrm>
          <a:prstGeom prst="rect">
            <a:avLst/>
          </a:prstGeom>
          <a:noFill/>
          <a:ln w="9525">
            <a:noFill/>
            <a:miter lim="800000"/>
            <a:headEnd/>
            <a:tailEnd/>
          </a:ln>
        </p:spPr>
      </p:pic>
      <p:pic>
        <p:nvPicPr>
          <p:cNvPr id="67590" name="Picture 6" descr="lab3-4-2"/>
          <p:cNvPicPr>
            <a:picLocks noChangeAspect="1" noChangeArrowheads="1"/>
          </p:cNvPicPr>
          <p:nvPr/>
        </p:nvPicPr>
        <p:blipFill>
          <a:blip r:embed="rId4"/>
          <a:srcRect/>
          <a:stretch>
            <a:fillRect/>
          </a:stretch>
        </p:blipFill>
        <p:spPr bwMode="auto">
          <a:xfrm>
            <a:off x="7706116" y="6162301"/>
            <a:ext cx="3607489" cy="108408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3759" y="282315"/>
            <a:ext cx="11269451" cy="1626129"/>
          </a:xfrm>
        </p:spPr>
        <p:txBody>
          <a:bodyPr/>
          <a:lstStyle/>
          <a:p>
            <a:pPr eaLnBrk="1" hangingPunct="1"/>
            <a:r>
              <a:rPr lang="en-GB" smtClean="0"/>
              <a:t>System Families and Types</a:t>
            </a:r>
          </a:p>
        </p:txBody>
      </p:sp>
      <p:sp>
        <p:nvSpPr>
          <p:cNvPr id="68611" name="Rectangle 3"/>
          <p:cNvSpPr>
            <a:spLocks noGrp="1" noChangeArrowheads="1"/>
          </p:cNvSpPr>
          <p:nvPr>
            <p:ph idx="1"/>
          </p:nvPr>
        </p:nvSpPr>
        <p:spPr>
          <a:xfrm>
            <a:off x="453759" y="2418870"/>
            <a:ext cx="11574213" cy="6761987"/>
          </a:xfrm>
        </p:spPr>
        <p:txBody>
          <a:bodyPr/>
          <a:lstStyle/>
          <a:p>
            <a:pPr marL="487647" lvl="1" indent="-325098"/>
            <a:r>
              <a:rPr lang="en-GB" sz="3600" smtClean="0"/>
              <a:t>Simpler to manipulate than generic standard ones</a:t>
            </a:r>
          </a:p>
          <a:p>
            <a:pPr marL="487647" lvl="1" indent="-325098"/>
            <a:r>
              <a:rPr lang="en-GB" sz="3600" smtClean="0"/>
              <a:t>Dedicated classes derived typically from HostObject</a:t>
            </a:r>
          </a:p>
          <a:p>
            <a:pPr marL="487647" lvl="1" indent="-325098"/>
            <a:r>
              <a:rPr lang="en-GB" sz="3600" smtClean="0"/>
              <a:t>Wall and Floor classes well-exposed</a:t>
            </a:r>
          </a:p>
          <a:p>
            <a:pPr marL="487647" lvl="1" indent="-325098"/>
            <a:r>
              <a:rPr lang="en-GB" sz="3600" smtClean="0"/>
              <a:t>New: RoofBase, FootPrintRoof and ExtrusionRoof</a:t>
            </a:r>
          </a:p>
          <a:p>
            <a:pPr marL="487647" lvl="1" indent="-325098">
              <a:buNone/>
            </a:pPr>
            <a:r>
              <a:rPr lang="en-GB" sz="7300" smtClean="0">
                <a:solidFill>
                  <a:schemeClr val="accent1"/>
                </a:solidFill>
              </a:rPr>
              <a:t>Lab 3-5</a:t>
            </a:r>
            <a:endParaRPr lang="en-GB" sz="7300" smtClean="0"/>
          </a:p>
          <a:p>
            <a:pPr marL="975292" lvl="2" indent="-325098"/>
            <a:r>
              <a:rPr lang="en-GB" smtClean="0"/>
              <a:t>List all Wall types, save last one: use </a:t>
            </a:r>
            <a:r>
              <a:rPr lang="en-US" smtClean="0"/>
              <a:t>Document property </a:t>
            </a:r>
            <a:r>
              <a:rPr lang="en-US" noProof="1" smtClean="0"/>
              <a:t>WallTypes</a:t>
            </a:r>
            <a:endParaRPr lang="en-GB" smtClean="0"/>
          </a:p>
          <a:p>
            <a:pPr marL="975292" lvl="2" indent="-325098"/>
            <a:r>
              <a:rPr lang="en-GB" smtClean="0"/>
              <a:t>List all Floor types, save last one</a:t>
            </a:r>
          </a:p>
          <a:p>
            <a:pPr marL="975292" lvl="2" indent="-325098"/>
            <a:r>
              <a:rPr lang="en-GB" smtClean="0"/>
              <a:t>Change all selected Walls’ and Floors’ type</a:t>
            </a:r>
          </a:p>
        </p:txBody>
      </p:sp>
      <p:sp>
        <p:nvSpPr>
          <p:cNvPr id="6861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smtClean="0"/>
              <a:t>SDK Documentation</a:t>
            </a:r>
          </a:p>
        </p:txBody>
      </p:sp>
      <p:sp>
        <p:nvSpPr>
          <p:cNvPr id="14339" name="Rectangle 3"/>
          <p:cNvSpPr>
            <a:spLocks noGrp="1" noChangeArrowheads="1"/>
          </p:cNvSpPr>
          <p:nvPr>
            <p:ph idx="1"/>
          </p:nvPr>
        </p:nvSpPr>
        <p:spPr>
          <a:xfrm>
            <a:off x="430117" y="1372153"/>
            <a:ext cx="11859109" cy="7666916"/>
          </a:xfrm>
        </p:spPr>
        <p:txBody>
          <a:bodyPr/>
          <a:lstStyle/>
          <a:p>
            <a:pPr eaLnBrk="1" hangingPunct="1">
              <a:spcBef>
                <a:spcPts val="0"/>
              </a:spcBef>
              <a:buFontTx/>
              <a:buNone/>
            </a:pPr>
            <a:r>
              <a:rPr lang="en-GB" sz="3200" dirty="0" smtClean="0"/>
              <a:t>Read Me First.doc</a:t>
            </a:r>
          </a:p>
          <a:p>
            <a:pPr>
              <a:spcBef>
                <a:spcPts val="0"/>
              </a:spcBef>
            </a:pPr>
            <a:r>
              <a:rPr lang="en-GB" sz="3200" dirty="0" smtClean="0"/>
              <a:t>Getting Started Revit API 2009.doc</a:t>
            </a:r>
          </a:p>
          <a:p>
            <a:pPr>
              <a:spcBef>
                <a:spcPts val="0"/>
              </a:spcBef>
            </a:pPr>
            <a:r>
              <a:rPr lang="en-US" sz="3200" smtClean="0"/>
              <a:t>Revit 2009 API Developer Guide.pdf</a:t>
            </a:r>
            <a:endParaRPr lang="en-GB" sz="3200" smtClean="0"/>
          </a:p>
          <a:p>
            <a:pPr>
              <a:spcBef>
                <a:spcPts val="0"/>
              </a:spcBef>
            </a:pPr>
            <a:r>
              <a:rPr lang="en-GB" sz="3200" smtClean="0"/>
              <a:t>Revit </a:t>
            </a:r>
            <a:r>
              <a:rPr lang="en-GB" sz="3200" dirty="0" smtClean="0"/>
              <a:t>API Diagram.dwf</a:t>
            </a:r>
          </a:p>
          <a:p>
            <a:pPr>
              <a:spcBef>
                <a:spcPts val="0"/>
              </a:spcBef>
            </a:pPr>
            <a:r>
              <a:rPr lang="en-GB" sz="3200" dirty="0" smtClean="0"/>
              <a:t>RevitAPI.chm</a:t>
            </a:r>
          </a:p>
          <a:p>
            <a:pPr>
              <a:spcBef>
                <a:spcPts val="0"/>
              </a:spcBef>
            </a:pPr>
            <a:r>
              <a:rPr lang="en-GB" sz="3200" dirty="0" smtClean="0"/>
              <a:t>Add-In Manager</a:t>
            </a:r>
          </a:p>
          <a:p>
            <a:pPr>
              <a:spcBef>
                <a:spcPts val="0"/>
              </a:spcBef>
            </a:pPr>
            <a:r>
              <a:rPr lang="en-GB" sz="3200" dirty="0" smtClean="0"/>
              <a:t>Revit Structure</a:t>
            </a:r>
          </a:p>
          <a:p>
            <a:pPr lvl="1" eaLnBrk="1" hangingPunct="1">
              <a:spcBef>
                <a:spcPts val="0"/>
              </a:spcBef>
            </a:pPr>
            <a:r>
              <a:rPr lang="en-GB" sz="2000" dirty="0" smtClean="0"/>
              <a:t>Separate directory</a:t>
            </a:r>
          </a:p>
          <a:p>
            <a:pPr eaLnBrk="1" hangingPunct="1">
              <a:spcBef>
                <a:spcPts val="0"/>
              </a:spcBef>
              <a:buFontTx/>
              <a:buNone/>
            </a:pPr>
            <a:r>
              <a:rPr lang="en-GB" sz="3200" dirty="0" smtClean="0"/>
              <a:t>API Changes</a:t>
            </a:r>
          </a:p>
          <a:p>
            <a:pPr lvl="1"/>
            <a:r>
              <a:rPr lang="en-GB" sz="2000" smtClean="0"/>
              <a:t>Added.xml with an xslt Transformation generated view</a:t>
            </a:r>
            <a:endParaRPr lang="en-GB" sz="2000" dirty="0" smtClean="0"/>
          </a:p>
          <a:p>
            <a:pPr>
              <a:spcBef>
                <a:spcPts val="0"/>
              </a:spcBef>
            </a:pPr>
            <a:r>
              <a:rPr lang="en-GB" sz="3200" dirty="0" smtClean="0"/>
              <a:t>Samples</a:t>
            </a:r>
          </a:p>
          <a:p>
            <a:pPr lvl="1">
              <a:spcBef>
                <a:spcPts val="0"/>
              </a:spcBef>
            </a:pPr>
            <a:r>
              <a:rPr lang="en-US" sz="2000" dirty="0" smtClean="0"/>
              <a:t>Converting 2008 applications to Revit 2009 </a:t>
            </a:r>
            <a:r>
              <a:rPr lang="en-GB" sz="2000" dirty="0" smtClean="0"/>
              <a:t>API.doc</a:t>
            </a:r>
          </a:p>
          <a:p>
            <a:pPr lvl="1">
              <a:spcBef>
                <a:spcPts val="0"/>
              </a:spcBef>
            </a:pPr>
            <a:r>
              <a:rPr lang="en-GB" sz="2000" dirty="0" smtClean="0"/>
              <a:t>Revit 2009 New Samples.doc</a:t>
            </a:r>
          </a:p>
          <a:p>
            <a:pPr lvl="1">
              <a:spcBef>
                <a:spcPts val="0"/>
              </a:spcBef>
            </a:pPr>
            <a:r>
              <a:rPr lang="en-GB" sz="2000" dirty="0" smtClean="0"/>
              <a:t>SamplesReadMe.htm</a:t>
            </a:r>
          </a:p>
          <a:p>
            <a:pPr lvl="1">
              <a:spcBef>
                <a:spcPts val="0"/>
              </a:spcBef>
            </a:pPr>
            <a:r>
              <a:rPr lang="en-GB" sz="2000" dirty="0" smtClean="0"/>
              <a:t>SDKSamples2009.sln</a:t>
            </a:r>
          </a:p>
          <a:p>
            <a:pPr>
              <a:spcBef>
                <a:spcPts val="0"/>
              </a:spcBef>
            </a:pPr>
            <a:r>
              <a:rPr lang="en-GB" sz="3200" dirty="0" smtClean="0"/>
              <a:t>VSTA Samples</a:t>
            </a:r>
            <a:endParaRPr lang="en-GB" sz="2000" dirty="0" smtClean="0"/>
          </a:p>
          <a:p>
            <a:pPr>
              <a:spcBef>
                <a:spcPts val="0"/>
              </a:spcBef>
            </a:pPr>
            <a:r>
              <a:rPr lang="en-US" sz="3200" dirty="0" smtClean="0"/>
              <a:t>Revit VSTA User Manual.pdf</a:t>
            </a:r>
            <a:endParaRPr lang="en-GB" sz="3200" dirty="0" smtClean="0"/>
          </a:p>
        </p:txBody>
      </p:sp>
      <p:sp>
        <p:nvSpPr>
          <p:cNvPr id="1434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AutoShape 7"/>
          <p:cNvSpPr>
            <a:spLocks noChangeArrowheads="1"/>
          </p:cNvSpPr>
          <p:nvPr/>
        </p:nvSpPr>
        <p:spPr bwMode="auto">
          <a:xfrm>
            <a:off x="557606" y="1601288"/>
            <a:ext cx="11470368" cy="4916782"/>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69634" name="Rectangle 2"/>
          <p:cNvSpPr>
            <a:spLocks noGrp="1" noChangeArrowheads="1"/>
          </p:cNvSpPr>
          <p:nvPr>
            <p:ph type="title"/>
          </p:nvPr>
        </p:nvSpPr>
        <p:spPr>
          <a:xfrm>
            <a:off x="453759" y="282315"/>
            <a:ext cx="11269451" cy="1626129"/>
          </a:xfrm>
        </p:spPr>
        <p:txBody>
          <a:bodyPr/>
          <a:lstStyle/>
          <a:p>
            <a:pPr eaLnBrk="1" hangingPunct="1"/>
            <a:r>
              <a:rPr lang="en-GB" smtClean="0"/>
              <a:t>List all Wall Types</a:t>
            </a:r>
          </a:p>
        </p:txBody>
      </p:sp>
      <p:sp>
        <p:nvSpPr>
          <p:cNvPr id="69635" name="Rectangle 3"/>
          <p:cNvSpPr>
            <a:spLocks noGrp="1" noChangeArrowheads="1"/>
          </p:cNvSpPr>
          <p:nvPr>
            <p:ph idx="1"/>
          </p:nvPr>
        </p:nvSpPr>
        <p:spPr>
          <a:xfrm>
            <a:off x="153510" y="1908444"/>
            <a:ext cx="11874462" cy="6278665"/>
          </a:xfrm>
        </p:spPr>
        <p:txBody>
          <a:bodyPr/>
          <a:lstStyle/>
          <a:p>
            <a:pPr marL="1920084" lvl="4" indent="-325098"/>
            <a:r>
              <a:rPr lang="en-GB" sz="1600" noProof="1" smtClean="0">
                <a:solidFill>
                  <a:schemeClr val="hlink"/>
                </a:solidFill>
              </a:rPr>
              <a:t>' Find ALL Wall Types and their System Families (or Kinds)</a:t>
            </a:r>
          </a:p>
          <a:p>
            <a:pPr marL="1920084" lvl="4" indent="-325098"/>
            <a:r>
              <a:rPr lang="en-GB" sz="1600" noProof="1" smtClean="0">
                <a:solidFill>
                  <a:schemeClr val="accent1"/>
                </a:solidFill>
              </a:rPr>
              <a:t>Dim</a:t>
            </a:r>
            <a:r>
              <a:rPr lang="en-GB" sz="1600" noProof="1" smtClean="0"/>
              <a:t> newWallType </a:t>
            </a:r>
            <a:r>
              <a:rPr lang="en-GB" sz="1600" noProof="1" smtClean="0">
                <a:solidFill>
                  <a:schemeClr val="accent1"/>
                </a:solidFill>
              </a:rPr>
              <a:t>As</a:t>
            </a:r>
            <a:r>
              <a:rPr lang="en-GB" sz="1600" noProof="1" smtClean="0"/>
              <a:t> WallType = Nothing </a:t>
            </a:r>
            <a:r>
              <a:rPr lang="en-GB" sz="1600" noProof="1" smtClean="0">
                <a:solidFill>
                  <a:schemeClr val="hlink"/>
                </a:solidFill>
              </a:rPr>
              <a:t>' store the last one</a:t>
            </a:r>
          </a:p>
          <a:p>
            <a:pPr marL="1920084" lvl="4" indent="-325098"/>
            <a:r>
              <a:rPr lang="en-GB" sz="1600" noProof="1" smtClean="0">
                <a:solidFill>
                  <a:schemeClr val="accent1"/>
                </a:solidFill>
              </a:rPr>
              <a:t>Dim</a:t>
            </a:r>
            <a:r>
              <a:rPr lang="en-GB" sz="1600" noProof="1" smtClean="0"/>
              <a:t> sMsg </a:t>
            </a:r>
            <a:r>
              <a:rPr lang="en-GB" sz="1600" noProof="1" smtClean="0">
                <a:solidFill>
                  <a:schemeClr val="accent1"/>
                </a:solidFill>
              </a:rPr>
              <a:t>As</a:t>
            </a:r>
            <a:r>
              <a:rPr lang="en-GB" sz="1600" noProof="1" smtClean="0"/>
              <a:t> String = </a:t>
            </a:r>
            <a:r>
              <a:rPr lang="en-GB" sz="1600" noProof="1" smtClean="0">
                <a:solidFill>
                  <a:srgbClr val="993300"/>
                </a:solidFill>
              </a:rPr>
              <a:t>"ALL Wall Types/Families in the model:"</a:t>
            </a:r>
          </a:p>
          <a:p>
            <a:pPr marL="1920084" lvl="4" indent="-325098"/>
            <a:endParaRPr lang="en-GB" sz="1600" noProof="1" smtClean="0"/>
          </a:p>
          <a:p>
            <a:pPr marL="1920084" lvl="4" indent="-325098"/>
            <a:r>
              <a:rPr lang="en-GB" sz="1600" noProof="1" smtClean="0">
                <a:solidFill>
                  <a:schemeClr val="hlink"/>
                </a:solidFill>
              </a:rPr>
              <a:t>' We could again iterete all elements and check for WallType class, </a:t>
            </a:r>
            <a:endParaRPr lang="en-US" sz="1600" smtClean="0">
              <a:solidFill>
                <a:schemeClr val="hlink"/>
              </a:solidFill>
            </a:endParaRPr>
          </a:p>
          <a:p>
            <a:pPr marL="1920084" lvl="4" indent="-325098"/>
            <a:r>
              <a:rPr lang="en-US" sz="1600" noProof="1" smtClean="0">
                <a:solidFill>
                  <a:schemeClr val="hlink"/>
                </a:solidFill>
              </a:rPr>
              <a:t>' but it's simpler directly from the doc:</a:t>
            </a:r>
          </a:p>
          <a:p>
            <a:pPr marL="1920084" lvl="4" indent="-325098"/>
            <a:r>
              <a:rPr lang="en-US" sz="1600" noProof="1" smtClean="0">
                <a:solidFill>
                  <a:schemeClr val="accent1"/>
                </a:solidFill>
              </a:rPr>
              <a:t>Dim</a:t>
            </a:r>
            <a:r>
              <a:rPr lang="en-US" sz="1600" noProof="1" smtClean="0"/>
              <a:t> doc </a:t>
            </a:r>
            <a:r>
              <a:rPr lang="en-US" sz="1600" noProof="1" smtClean="0">
                <a:solidFill>
                  <a:schemeClr val="accent1"/>
                </a:solidFill>
              </a:rPr>
              <a:t>As</a:t>
            </a:r>
            <a:r>
              <a:rPr lang="en-US" sz="1600" noProof="1" smtClean="0"/>
              <a:t> Revit.Document = commandData.Application.ActiveDocument</a:t>
            </a:r>
          </a:p>
          <a:p>
            <a:pPr marL="1920084" lvl="4" indent="-325098"/>
            <a:r>
              <a:rPr lang="en-US" sz="1600" noProof="1" smtClean="0">
                <a:solidFill>
                  <a:schemeClr val="accent1"/>
                </a:solidFill>
              </a:rPr>
              <a:t>For Each</a:t>
            </a:r>
            <a:r>
              <a:rPr lang="en-US" sz="1600" noProof="1" smtClean="0"/>
              <a:t> wt </a:t>
            </a:r>
            <a:r>
              <a:rPr lang="en-US" sz="1600" noProof="1" smtClean="0">
                <a:solidFill>
                  <a:schemeClr val="accent1"/>
                </a:solidFill>
              </a:rPr>
              <a:t>As</a:t>
            </a:r>
            <a:r>
              <a:rPr lang="en-US" sz="1600" noProof="1" smtClean="0"/>
              <a:t> WallType </a:t>
            </a:r>
            <a:r>
              <a:rPr lang="en-US" sz="1600" noProof="1" smtClean="0">
                <a:solidFill>
                  <a:schemeClr val="accent1"/>
                </a:solidFill>
              </a:rPr>
              <a:t>In </a:t>
            </a:r>
            <a:r>
              <a:rPr lang="en-US" sz="1600" noProof="1" smtClean="0">
                <a:solidFill>
                  <a:schemeClr val="folHlink"/>
                </a:solidFill>
              </a:rPr>
              <a:t>doc.WallTypes</a:t>
            </a:r>
          </a:p>
          <a:p>
            <a:pPr marL="1920084" lvl="4" indent="-325098"/>
            <a:r>
              <a:rPr lang="en-US" sz="1600" noProof="1" smtClean="0"/>
              <a:t>  sMsg += vbCrLf &amp; </a:t>
            </a:r>
            <a:r>
              <a:rPr lang="en-US" sz="1600" noProof="1" smtClean="0">
                <a:solidFill>
                  <a:srgbClr val="993300"/>
                </a:solidFill>
              </a:rPr>
              <a:t>"  Type="</a:t>
            </a:r>
            <a:r>
              <a:rPr lang="en-US" sz="1600" noProof="1" smtClean="0"/>
              <a:t> &amp; </a:t>
            </a:r>
            <a:r>
              <a:rPr lang="en-US" sz="1600" noProof="1" smtClean="0">
                <a:solidFill>
                  <a:schemeClr val="folHlink"/>
                </a:solidFill>
              </a:rPr>
              <a:t>wt.Name</a:t>
            </a:r>
            <a:r>
              <a:rPr lang="en-US" sz="1600" noProof="1" smtClean="0"/>
              <a:t> &amp; </a:t>
            </a:r>
            <a:r>
              <a:rPr lang="en-US" sz="1600" noProof="1" smtClean="0">
                <a:solidFill>
                  <a:srgbClr val="993300"/>
                </a:solidFill>
              </a:rPr>
              <a:t>" Family(or Kind)="</a:t>
            </a:r>
            <a:r>
              <a:rPr lang="en-US" sz="1600" noProof="1" smtClean="0"/>
              <a:t> &amp; </a:t>
            </a:r>
            <a:r>
              <a:rPr lang="en-US" sz="1600" noProof="1" smtClean="0">
                <a:solidFill>
                  <a:schemeClr val="folHlink"/>
                </a:solidFill>
              </a:rPr>
              <a:t>wt.Kind</a:t>
            </a:r>
            <a:r>
              <a:rPr lang="en-US" sz="1600" noProof="1" smtClean="0"/>
              <a:t>.ToString</a:t>
            </a:r>
          </a:p>
          <a:p>
            <a:pPr marL="1920084" lvl="4" indent="-325098"/>
            <a:r>
              <a:rPr lang="en-US" sz="1600" noProof="1" smtClean="0"/>
              <a:t>  newWallType = wt</a:t>
            </a:r>
          </a:p>
          <a:p>
            <a:pPr marL="1920084" lvl="4" indent="-325098"/>
            <a:r>
              <a:rPr lang="en-US" sz="1600" noProof="1" smtClean="0">
                <a:solidFill>
                  <a:schemeClr val="accent1"/>
                </a:solidFill>
              </a:rPr>
              <a:t>Next</a:t>
            </a:r>
          </a:p>
          <a:p>
            <a:pPr marL="1920084" lvl="4" indent="-325098"/>
            <a:r>
              <a:rPr lang="en-US" sz="1600" noProof="1" smtClean="0"/>
              <a:t>MsgBox(sMsg)</a:t>
            </a:r>
          </a:p>
          <a:p>
            <a:pPr marL="1920084" lvl="4" indent="-325098"/>
            <a:r>
              <a:rPr lang="en-US" sz="1600" noProof="1" smtClean="0"/>
              <a:t>MsgBox(</a:t>
            </a:r>
            <a:r>
              <a:rPr lang="en-US" sz="1600" smtClean="0"/>
              <a:t> </a:t>
            </a:r>
            <a:r>
              <a:rPr lang="en-US" sz="1600" noProof="1" smtClean="0">
                <a:solidFill>
                  <a:srgbClr val="993300"/>
                </a:solidFill>
              </a:rPr>
              <a:t>"Stored WallType "</a:t>
            </a:r>
            <a:r>
              <a:rPr lang="en-US" sz="1600" noProof="1" smtClean="0"/>
              <a:t> &amp; newWallType.Name </a:t>
            </a:r>
            <a:r>
              <a:rPr lang="en-US" sz="1600" smtClean="0"/>
              <a:t>_</a:t>
            </a:r>
          </a:p>
          <a:p>
            <a:pPr marL="1920084" lvl="4" indent="-325098"/>
            <a:r>
              <a:rPr lang="en-US" sz="1600" smtClean="0"/>
              <a:t>  </a:t>
            </a:r>
            <a:r>
              <a:rPr lang="en-US" sz="1600" noProof="1" smtClean="0"/>
              <a:t>&amp; </a:t>
            </a:r>
            <a:r>
              <a:rPr lang="en-US" sz="1600" noProof="1" smtClean="0">
                <a:solidFill>
                  <a:srgbClr val="993300"/>
                </a:solidFill>
              </a:rPr>
              <a:t>" (Id="</a:t>
            </a:r>
            <a:r>
              <a:rPr lang="en-US" sz="1600" noProof="1" smtClean="0"/>
              <a:t> &amp; newWallType.Id.Value.ToString &amp; </a:t>
            </a:r>
            <a:r>
              <a:rPr lang="en-US" sz="1600" noProof="1" smtClean="0">
                <a:solidFill>
                  <a:srgbClr val="993300"/>
                </a:solidFill>
              </a:rPr>
              <a:t>") for later use"</a:t>
            </a:r>
            <a:r>
              <a:rPr lang="en-US" sz="1600" smtClean="0"/>
              <a:t> </a:t>
            </a:r>
            <a:r>
              <a:rPr lang="en-US" sz="1600" noProof="1" smtClean="0"/>
              <a:t>)</a:t>
            </a:r>
            <a:endParaRPr lang="en-GB" sz="1600" smtClean="0"/>
          </a:p>
        </p:txBody>
      </p:sp>
      <p:sp>
        <p:nvSpPr>
          <p:cNvPr id="6963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69638" name="Picture 6" descr="lab3-5-2"/>
          <p:cNvPicPr>
            <a:picLocks noChangeAspect="1" noChangeArrowheads="1"/>
          </p:cNvPicPr>
          <p:nvPr/>
        </p:nvPicPr>
        <p:blipFill>
          <a:blip r:embed="rId3"/>
          <a:srcRect/>
          <a:stretch>
            <a:fillRect/>
          </a:stretch>
        </p:blipFill>
        <p:spPr bwMode="auto">
          <a:xfrm>
            <a:off x="6997237" y="7485319"/>
            <a:ext cx="3961917" cy="1086345"/>
          </a:xfrm>
          <a:prstGeom prst="rect">
            <a:avLst/>
          </a:prstGeom>
          <a:noFill/>
          <a:ln w="9525">
            <a:noFill/>
            <a:miter lim="800000"/>
            <a:headEnd/>
            <a:tailEnd/>
          </a:ln>
        </p:spPr>
      </p:pic>
      <p:pic>
        <p:nvPicPr>
          <p:cNvPr id="69637" name="Picture 5" descr="lab3-5-1"/>
          <p:cNvPicPr>
            <a:picLocks noChangeAspect="1" noChangeArrowheads="1"/>
          </p:cNvPicPr>
          <p:nvPr/>
        </p:nvPicPr>
        <p:blipFill>
          <a:blip r:embed="rId4"/>
          <a:srcRect/>
          <a:stretch>
            <a:fillRect/>
          </a:stretch>
        </p:blipFill>
        <p:spPr bwMode="auto">
          <a:xfrm>
            <a:off x="2199633" y="6721334"/>
            <a:ext cx="4063504" cy="474739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AutoShape 8"/>
          <p:cNvSpPr>
            <a:spLocks noChangeArrowheads="1"/>
          </p:cNvSpPr>
          <p:nvPr/>
        </p:nvSpPr>
        <p:spPr bwMode="auto">
          <a:xfrm>
            <a:off x="184858" y="1497395"/>
            <a:ext cx="11674522" cy="5964027"/>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70658" name="Rectangle 2"/>
          <p:cNvSpPr>
            <a:spLocks noGrp="1" noChangeArrowheads="1"/>
          </p:cNvSpPr>
          <p:nvPr>
            <p:ph type="title"/>
          </p:nvPr>
        </p:nvSpPr>
        <p:spPr>
          <a:xfrm>
            <a:off x="453759" y="282315"/>
            <a:ext cx="11269451" cy="1626129"/>
          </a:xfrm>
        </p:spPr>
        <p:txBody>
          <a:bodyPr/>
          <a:lstStyle/>
          <a:p>
            <a:pPr eaLnBrk="1" hangingPunct="1"/>
            <a:r>
              <a:rPr lang="en-GB" smtClean="0"/>
              <a:t>List all Floor Types</a:t>
            </a:r>
          </a:p>
        </p:txBody>
      </p:sp>
      <p:sp>
        <p:nvSpPr>
          <p:cNvPr id="70659" name="Rectangle 3"/>
          <p:cNvSpPr>
            <a:spLocks noGrp="1" noChangeArrowheads="1"/>
          </p:cNvSpPr>
          <p:nvPr>
            <p:ph idx="1"/>
          </p:nvPr>
        </p:nvSpPr>
        <p:spPr>
          <a:xfrm>
            <a:off x="-153509" y="1702918"/>
            <a:ext cx="11620883" cy="5448509"/>
          </a:xfrm>
        </p:spPr>
        <p:txBody>
          <a:bodyPr/>
          <a:lstStyle/>
          <a:p>
            <a:pPr marL="987425" lvl="4" indent="-14288">
              <a:lnSpc>
                <a:spcPct val="80000"/>
              </a:lnSpc>
            </a:pPr>
            <a:r>
              <a:rPr lang="en-GB" sz="1200" noProof="1" smtClean="0">
                <a:solidFill>
                  <a:schemeClr val="hlink"/>
                </a:solidFill>
              </a:rPr>
              <a:t>' Find ALL Floor Types ... see updated code and more comments for Revit 2009 API in Labs code</a:t>
            </a:r>
          </a:p>
          <a:p>
            <a:pPr marL="987425" lvl="4" indent="-14288">
              <a:lnSpc>
                <a:spcPct val="80000"/>
              </a:lnSpc>
            </a:pPr>
            <a:r>
              <a:rPr lang="en-GB" sz="1200" noProof="1" smtClean="0">
                <a:solidFill>
                  <a:schemeClr val="accent1"/>
                </a:solidFill>
              </a:rPr>
              <a:t>Dim</a:t>
            </a:r>
            <a:r>
              <a:rPr lang="en-GB" sz="1200" noProof="1" smtClean="0"/>
              <a:t> newFloorType </a:t>
            </a:r>
            <a:r>
              <a:rPr lang="en-GB" sz="1200" noProof="1" smtClean="0">
                <a:solidFill>
                  <a:schemeClr val="accent1"/>
                </a:solidFill>
              </a:rPr>
              <a:t>As</a:t>
            </a:r>
            <a:r>
              <a:rPr lang="en-GB" sz="1200" noProof="1" smtClean="0"/>
              <a:t> FloorType = Nothing </a:t>
            </a:r>
            <a:r>
              <a:rPr lang="en-GB" sz="1200" noProof="1" smtClean="0">
                <a:solidFill>
                  <a:schemeClr val="hlink"/>
                </a:solidFill>
              </a:rPr>
              <a:t>' at the same time store the last one to use to change the floor type later</a:t>
            </a:r>
          </a:p>
          <a:p>
            <a:pPr marL="987425" lvl="4" indent="-14288">
              <a:lnSpc>
                <a:spcPct val="80000"/>
              </a:lnSpc>
            </a:pPr>
            <a:r>
              <a:rPr lang="en-GB" sz="1200" noProof="1" smtClean="0"/>
              <a:t>sMsg = </a:t>
            </a:r>
            <a:r>
              <a:rPr lang="en-GB" sz="1200" noProof="1" smtClean="0">
                <a:solidFill>
                  <a:srgbClr val="993300"/>
                </a:solidFill>
              </a:rPr>
              <a:t>"ALL FLOOR Types in the model:"</a:t>
            </a:r>
          </a:p>
          <a:p>
            <a:pPr marL="987425" lvl="4" indent="-14288">
              <a:lnSpc>
                <a:spcPct val="80000"/>
              </a:lnSpc>
            </a:pPr>
            <a:r>
              <a:rPr lang="en-GB" sz="1200" noProof="1" smtClean="0">
                <a:solidFill>
                  <a:schemeClr val="hlink"/>
                </a:solidFill>
              </a:rPr>
              <a:t>' There is no dedicated property to get floor types, so need to iterate all elements again</a:t>
            </a:r>
          </a:p>
          <a:p>
            <a:pPr marL="987425" lvl="4" indent="-14288">
              <a:lnSpc>
                <a:spcPct val="80000"/>
              </a:lnSpc>
            </a:pPr>
            <a:r>
              <a:rPr lang="en-GB" sz="1200" noProof="1" smtClean="0">
                <a:solidFill>
                  <a:schemeClr val="accent1"/>
                </a:solidFill>
              </a:rPr>
              <a:t>Dim</a:t>
            </a:r>
            <a:r>
              <a:rPr lang="en-GB" sz="1200" noProof="1" smtClean="0"/>
              <a:t> iter </a:t>
            </a:r>
            <a:r>
              <a:rPr lang="en-GB" sz="1200" noProof="1" smtClean="0">
                <a:solidFill>
                  <a:schemeClr val="accent1"/>
                </a:solidFill>
              </a:rPr>
              <a:t>As</a:t>
            </a:r>
            <a:r>
              <a:rPr lang="en-GB" sz="1200" noProof="1" smtClean="0"/>
              <a:t> ElementIterator = doc.Elements</a:t>
            </a:r>
          </a:p>
          <a:p>
            <a:pPr marL="987425" lvl="4" indent="-14288">
              <a:lnSpc>
                <a:spcPct val="80000"/>
              </a:lnSpc>
            </a:pPr>
            <a:r>
              <a:rPr lang="en-GB" sz="1200" noProof="1" smtClean="0">
                <a:solidFill>
                  <a:schemeClr val="accent1"/>
                </a:solidFill>
              </a:rPr>
              <a:t>Do While</a:t>
            </a:r>
            <a:r>
              <a:rPr lang="en-GB" sz="1200" noProof="1" smtClean="0"/>
              <a:t> (iter.MoveNext())</a:t>
            </a:r>
          </a:p>
          <a:p>
            <a:pPr marL="987425" lvl="4" indent="-14288">
              <a:lnSpc>
                <a:spcPct val="80000"/>
              </a:lnSpc>
            </a:pPr>
            <a:r>
              <a:rPr lang="en-GB" sz="1200" noProof="1" smtClean="0"/>
              <a:t>  </a:t>
            </a:r>
            <a:r>
              <a:rPr lang="en-GB" sz="1200" noProof="1" smtClean="0">
                <a:solidFill>
                  <a:schemeClr val="accent1"/>
                </a:solidFill>
              </a:rPr>
              <a:t>Dim</a:t>
            </a:r>
            <a:r>
              <a:rPr lang="en-GB" sz="1200" noProof="1" smtClean="0"/>
              <a:t> elem </a:t>
            </a:r>
            <a:r>
              <a:rPr lang="en-GB" sz="1200" noProof="1" smtClean="0">
                <a:solidFill>
                  <a:schemeClr val="accent1"/>
                </a:solidFill>
              </a:rPr>
              <a:t>As</a:t>
            </a:r>
            <a:r>
              <a:rPr lang="en-GB" sz="1200" noProof="1" smtClean="0"/>
              <a:t> Revit.Element = iter.Current</a:t>
            </a:r>
          </a:p>
          <a:p>
            <a:pPr marL="987425" lvl="4" indent="-14288">
              <a:lnSpc>
                <a:spcPct val="80000"/>
              </a:lnSpc>
            </a:pPr>
            <a:r>
              <a:rPr lang="en-GB" sz="1200" noProof="1" smtClean="0"/>
              <a:t>  </a:t>
            </a:r>
            <a:r>
              <a:rPr lang="en-GB" sz="1200" noProof="1" smtClean="0">
                <a:solidFill>
                  <a:schemeClr val="folHlink"/>
                </a:solidFill>
              </a:rPr>
              <a:t>If TypeOf elem Is Symbols.FloorType Then</a:t>
            </a:r>
          </a:p>
          <a:p>
            <a:pPr marL="987425" lvl="4" indent="-14288">
              <a:lnSpc>
                <a:spcPct val="80000"/>
              </a:lnSpc>
            </a:pPr>
            <a:r>
              <a:rPr lang="en-GB" sz="1200" noProof="1" smtClean="0"/>
              <a:t>    </a:t>
            </a:r>
            <a:r>
              <a:rPr lang="en-GB" sz="1200" noProof="1" smtClean="0">
                <a:solidFill>
                  <a:schemeClr val="accent1"/>
                </a:solidFill>
              </a:rPr>
              <a:t>Dim </a:t>
            </a:r>
            <a:r>
              <a:rPr lang="en-GB" sz="1200" noProof="1" smtClean="0"/>
              <a:t>ft </a:t>
            </a:r>
            <a:r>
              <a:rPr lang="en-GB" sz="1200" noProof="1" smtClean="0">
                <a:solidFill>
                  <a:schemeClr val="accent1"/>
                </a:solidFill>
              </a:rPr>
              <a:t>As</a:t>
            </a:r>
            <a:r>
              <a:rPr lang="en-GB" sz="1200" noProof="1" smtClean="0"/>
              <a:t> Symbols.FloorType = elem</a:t>
            </a:r>
          </a:p>
          <a:p>
            <a:pPr marL="987425" lvl="4" indent="-14288">
              <a:lnSpc>
                <a:spcPct val="80000"/>
              </a:lnSpc>
            </a:pPr>
            <a:r>
              <a:rPr lang="en-GB" sz="1200" noProof="1" smtClean="0"/>
              <a:t>    sMsg += vbCrLf &amp; </a:t>
            </a:r>
            <a:r>
              <a:rPr lang="en-GB" sz="1200" noProof="1" smtClean="0">
                <a:solidFill>
                  <a:srgbClr val="993300"/>
                </a:solidFill>
              </a:rPr>
              <a:t>"  Type="</a:t>
            </a:r>
            <a:r>
              <a:rPr lang="en-GB" sz="1200" noProof="1" smtClean="0"/>
              <a:t> &amp; </a:t>
            </a:r>
            <a:r>
              <a:rPr lang="en-GB" sz="1200" noProof="1" smtClean="0">
                <a:solidFill>
                  <a:schemeClr val="folHlink"/>
                </a:solidFill>
              </a:rPr>
              <a:t>ft.Name</a:t>
            </a:r>
            <a:r>
              <a:rPr lang="en-GB" sz="1200" noProof="1" smtClean="0"/>
              <a:t> &amp; </a:t>
            </a:r>
            <a:r>
              <a:rPr lang="en-GB" sz="1200" noProof="1" smtClean="0">
                <a:solidFill>
                  <a:srgbClr val="993300"/>
                </a:solidFill>
              </a:rPr>
              <a:t>", Id="</a:t>
            </a:r>
            <a:r>
              <a:rPr lang="en-GB" sz="1200" noProof="1" smtClean="0"/>
              <a:t> &amp; </a:t>
            </a:r>
            <a:r>
              <a:rPr lang="en-GB" sz="1200" noProof="1" smtClean="0">
                <a:solidFill>
                  <a:schemeClr val="folHlink"/>
                </a:solidFill>
              </a:rPr>
              <a:t>ft.Id</a:t>
            </a:r>
            <a:r>
              <a:rPr lang="en-GB" sz="1200" noProof="1" smtClean="0"/>
              <a:t>.Value.ToString</a:t>
            </a:r>
          </a:p>
          <a:p>
            <a:pPr marL="987425" lvl="4" indent="-14288">
              <a:lnSpc>
                <a:spcPct val="80000"/>
              </a:lnSpc>
            </a:pPr>
            <a:r>
              <a:rPr lang="en-GB" sz="1200" noProof="1" smtClean="0"/>
              <a:t>    </a:t>
            </a:r>
            <a:r>
              <a:rPr lang="en-GB" sz="1200" noProof="1" smtClean="0">
                <a:solidFill>
                  <a:schemeClr val="hlink"/>
                </a:solidFill>
              </a:rPr>
              <a:t>' In 9.0, it looks like "Foundation Slab" system family from "Structural Foundations" category</a:t>
            </a:r>
          </a:p>
          <a:p>
            <a:pPr marL="987425" lvl="4" indent="-14288">
              <a:lnSpc>
                <a:spcPct val="80000"/>
              </a:lnSpc>
            </a:pPr>
            <a:r>
              <a:rPr lang="en-GB" sz="1200" noProof="1" smtClean="0">
                <a:solidFill>
                  <a:schemeClr val="hlink"/>
                </a:solidFill>
              </a:rPr>
              <a:t>    ' ALSO contains FloorType class instances</a:t>
            </a:r>
            <a:r>
              <a:rPr lang="en-US" sz="1200" smtClean="0">
                <a:solidFill>
                  <a:schemeClr val="hlink"/>
                </a:solidFill>
              </a:rPr>
              <a:t>.</a:t>
            </a:r>
            <a:r>
              <a:rPr lang="en-US" sz="1200" noProof="1" smtClean="0">
                <a:solidFill>
                  <a:schemeClr val="hlink"/>
                </a:solidFill>
              </a:rPr>
              <a:t> </a:t>
            </a:r>
            <a:r>
              <a:rPr lang="en-US" sz="1200" smtClean="0">
                <a:solidFill>
                  <a:schemeClr val="hlink"/>
                </a:solidFill>
              </a:rPr>
              <a:t>E</a:t>
            </a:r>
            <a:r>
              <a:rPr lang="en-US" sz="1200" noProof="1" smtClean="0">
                <a:solidFill>
                  <a:schemeClr val="hlink"/>
                </a:solidFill>
              </a:rPr>
              <a:t>xclude those as choices for standard floor</a:t>
            </a:r>
            <a:r>
              <a:rPr lang="en-US" sz="1200" noProof="1" smtClean="0"/>
              <a:t> </a:t>
            </a:r>
            <a:r>
              <a:rPr lang="en-US" sz="1200" noProof="1" smtClean="0">
                <a:solidFill>
                  <a:schemeClr val="hlink"/>
                </a:solidFill>
              </a:rPr>
              <a:t>types</a:t>
            </a:r>
          </a:p>
          <a:p>
            <a:pPr marL="987425" lvl="4" indent="-14288">
              <a:lnSpc>
                <a:spcPct val="80000"/>
              </a:lnSpc>
            </a:pPr>
            <a:r>
              <a:rPr lang="en-US" sz="1200" noProof="1" smtClean="0"/>
              <a:t>    </a:t>
            </a:r>
            <a:r>
              <a:rPr lang="en-US" sz="1200" noProof="1" smtClean="0">
                <a:solidFill>
                  <a:schemeClr val="accent1"/>
                </a:solidFill>
              </a:rPr>
              <a:t>Dim</a:t>
            </a:r>
            <a:r>
              <a:rPr lang="en-US" sz="1200" noProof="1" smtClean="0"/>
              <a:t> famName </a:t>
            </a:r>
            <a:r>
              <a:rPr lang="en-US" sz="1200" noProof="1" smtClean="0">
                <a:solidFill>
                  <a:schemeClr val="accent1"/>
                </a:solidFill>
              </a:rPr>
              <a:t>As String</a:t>
            </a:r>
          </a:p>
          <a:p>
            <a:pPr marL="987425" lvl="4" indent="-14288">
              <a:lnSpc>
                <a:spcPct val="80000"/>
              </a:lnSpc>
            </a:pPr>
            <a:r>
              <a:rPr lang="en-US" sz="1200" noProof="1" smtClean="0"/>
              <a:t>    </a:t>
            </a:r>
            <a:r>
              <a:rPr lang="en-US" sz="1200" noProof="1" smtClean="0">
                <a:solidFill>
                  <a:schemeClr val="accent1"/>
                </a:solidFill>
              </a:rPr>
              <a:t>Try</a:t>
            </a:r>
          </a:p>
          <a:p>
            <a:pPr marL="987425" lvl="4" indent="-14288">
              <a:lnSpc>
                <a:spcPct val="80000"/>
              </a:lnSpc>
            </a:pPr>
            <a:r>
              <a:rPr lang="en-US" sz="1200" noProof="1" smtClean="0"/>
              <a:t>      famName = ft.Parameter(Parameters.BuiltInParameter.SYMBOL_FAMILY_NAME_PARAM).AsString</a:t>
            </a:r>
          </a:p>
          <a:p>
            <a:pPr marL="987425" lvl="4" indent="-14288">
              <a:lnSpc>
                <a:spcPct val="80000"/>
              </a:lnSpc>
            </a:pPr>
            <a:r>
              <a:rPr lang="en-US" sz="1200" noProof="1" smtClean="0"/>
              <a:t>    </a:t>
            </a:r>
            <a:r>
              <a:rPr lang="en-US" sz="1200" noProof="1" smtClean="0">
                <a:solidFill>
                  <a:schemeClr val="accent1"/>
                </a:solidFill>
              </a:rPr>
              <a:t>Catch</a:t>
            </a:r>
          </a:p>
          <a:p>
            <a:pPr marL="987425" lvl="4" indent="-14288">
              <a:lnSpc>
                <a:spcPct val="80000"/>
              </a:lnSpc>
            </a:pPr>
            <a:r>
              <a:rPr lang="en-US" sz="1200" noProof="1" smtClean="0"/>
              <a:t>      famName = "?"</a:t>
            </a:r>
          </a:p>
          <a:p>
            <a:pPr marL="987425" lvl="4" indent="-14288">
              <a:lnSpc>
                <a:spcPct val="80000"/>
              </a:lnSpc>
            </a:pPr>
            <a:r>
              <a:rPr lang="en-US" sz="1200" noProof="1" smtClean="0"/>
              <a:t>    </a:t>
            </a:r>
            <a:r>
              <a:rPr lang="en-US" sz="1200" noProof="1" smtClean="0">
                <a:solidFill>
                  <a:schemeClr val="accent1"/>
                </a:solidFill>
              </a:rPr>
              <a:t>End Try</a:t>
            </a:r>
          </a:p>
          <a:p>
            <a:pPr marL="987425" lvl="4" indent="-14288">
              <a:lnSpc>
                <a:spcPct val="80000"/>
              </a:lnSpc>
            </a:pPr>
            <a:r>
              <a:rPr lang="en-US" sz="1200" noProof="1" smtClean="0">
                <a:solidFill>
                  <a:schemeClr val="accent1"/>
                </a:solidFill>
              </a:rPr>
              <a:t>    Dim</a:t>
            </a:r>
            <a:r>
              <a:rPr lang="en-US" sz="1200" noProof="1" smtClean="0"/>
              <a:t> cat </a:t>
            </a:r>
            <a:r>
              <a:rPr lang="en-US" sz="1200" noProof="1" smtClean="0">
                <a:solidFill>
                  <a:schemeClr val="accent1"/>
                </a:solidFill>
              </a:rPr>
              <a:t>As</a:t>
            </a:r>
            <a:r>
              <a:rPr lang="en-US" sz="1200" noProof="1" smtClean="0"/>
              <a:t> Category = ft.Category</a:t>
            </a:r>
          </a:p>
          <a:p>
            <a:pPr marL="987425" lvl="4" indent="-14288">
              <a:lnSpc>
                <a:spcPct val="80000"/>
              </a:lnSpc>
            </a:pPr>
            <a:r>
              <a:rPr lang="en-US" sz="1200" noProof="1" smtClean="0"/>
              <a:t>    sMsg += ", Family=" &amp; famName &amp; ", Category=" &amp; cat.Name</a:t>
            </a:r>
          </a:p>
          <a:p>
            <a:pPr marL="987425" lvl="4" indent="-14288">
              <a:lnSpc>
                <a:spcPct val="80000"/>
              </a:lnSpc>
            </a:pPr>
            <a:r>
              <a:rPr lang="en-US" sz="1200" noProof="1" smtClean="0"/>
              <a:t>    </a:t>
            </a:r>
            <a:r>
              <a:rPr lang="en-US" sz="1200" noProof="1" smtClean="0">
                <a:solidFill>
                  <a:schemeClr val="hlink"/>
                </a:solidFill>
              </a:rPr>
              <a:t>' store only if proper Floors category</a:t>
            </a:r>
          </a:p>
          <a:p>
            <a:pPr marL="987425" lvl="4" indent="-14288">
              <a:lnSpc>
                <a:spcPct val="80000"/>
              </a:lnSpc>
            </a:pPr>
            <a:r>
              <a:rPr lang="en-US" sz="1200" noProof="1" smtClean="0"/>
              <a:t>    </a:t>
            </a:r>
            <a:r>
              <a:rPr lang="en-US" sz="1200" noProof="1" smtClean="0">
                <a:solidFill>
                  <a:schemeClr val="accent1"/>
                </a:solidFill>
              </a:rPr>
              <a:t>If</a:t>
            </a:r>
            <a:r>
              <a:rPr lang="en-US" sz="1200" noProof="1" smtClean="0"/>
              <a:t> doc.Settings.Categories.Item(BuiltInCategory.OST_Floors).Equals(cat) </a:t>
            </a:r>
            <a:r>
              <a:rPr lang="en-US" sz="1200" noProof="1" smtClean="0">
                <a:solidFill>
                  <a:schemeClr val="accent1"/>
                </a:solidFill>
              </a:rPr>
              <a:t>Then</a:t>
            </a:r>
          </a:p>
          <a:p>
            <a:pPr marL="987425" lvl="4" indent="-14288">
              <a:lnSpc>
                <a:spcPct val="80000"/>
              </a:lnSpc>
            </a:pPr>
            <a:r>
              <a:rPr lang="en-US" sz="1200" noProof="1" smtClean="0"/>
              <a:t>      newFloorType = ft</a:t>
            </a:r>
          </a:p>
          <a:p>
            <a:pPr marL="987425" lvl="4" indent="-14288">
              <a:lnSpc>
                <a:spcPct val="80000"/>
              </a:lnSpc>
            </a:pPr>
            <a:r>
              <a:rPr lang="en-US" sz="1200" noProof="1" smtClean="0"/>
              <a:t>    </a:t>
            </a:r>
            <a:r>
              <a:rPr lang="en-US" sz="1200" noProof="1" smtClean="0">
                <a:solidFill>
                  <a:schemeClr val="accent1"/>
                </a:solidFill>
              </a:rPr>
              <a:t>End If</a:t>
            </a:r>
          </a:p>
          <a:p>
            <a:pPr marL="987425" lvl="4" indent="-14288">
              <a:lnSpc>
                <a:spcPct val="80000"/>
              </a:lnSpc>
            </a:pPr>
            <a:r>
              <a:rPr lang="en-US" sz="1200" noProof="1" smtClean="0">
                <a:solidFill>
                  <a:schemeClr val="accent1"/>
                </a:solidFill>
              </a:rPr>
              <a:t>  End If</a:t>
            </a:r>
          </a:p>
          <a:p>
            <a:pPr marL="987425" lvl="4" indent="-14288">
              <a:lnSpc>
                <a:spcPct val="80000"/>
              </a:lnSpc>
            </a:pPr>
            <a:r>
              <a:rPr lang="en-US" sz="1200" noProof="1" smtClean="0">
                <a:solidFill>
                  <a:schemeClr val="accent1"/>
                </a:solidFill>
              </a:rPr>
              <a:t>Loop</a:t>
            </a:r>
          </a:p>
          <a:p>
            <a:pPr marL="987425" lvl="4" indent="-14288">
              <a:lnSpc>
                <a:spcPct val="80000"/>
              </a:lnSpc>
            </a:pPr>
            <a:r>
              <a:rPr lang="en-US" sz="1200" noProof="1" smtClean="0"/>
              <a:t>MsgBox(sMsg)</a:t>
            </a:r>
          </a:p>
          <a:p>
            <a:pPr marL="987425" lvl="4" indent="-14288">
              <a:lnSpc>
                <a:spcPct val="80000"/>
              </a:lnSpc>
            </a:pPr>
            <a:r>
              <a:rPr lang="en-US" sz="1200" noProof="1" smtClean="0"/>
              <a:t>MsgBox(</a:t>
            </a:r>
            <a:r>
              <a:rPr lang="en-US" sz="1200" smtClean="0"/>
              <a:t> </a:t>
            </a:r>
            <a:r>
              <a:rPr lang="en-US" sz="1200" noProof="1" smtClean="0">
                <a:solidFill>
                  <a:srgbClr val="993300"/>
                </a:solidFill>
              </a:rPr>
              <a:t>"Stored FloorType "</a:t>
            </a:r>
            <a:r>
              <a:rPr lang="en-US" sz="1200" noProof="1" smtClean="0"/>
              <a:t> &amp; newFloorType.Name &amp; </a:t>
            </a:r>
            <a:r>
              <a:rPr lang="en-US" sz="1200" noProof="1" smtClean="0">
                <a:solidFill>
                  <a:srgbClr val="993300"/>
                </a:solidFill>
              </a:rPr>
              <a:t>" (Id="</a:t>
            </a:r>
            <a:r>
              <a:rPr lang="en-US" sz="1200" noProof="1" smtClean="0"/>
              <a:t> &amp; newFloorType.Id.Value.ToString &amp; </a:t>
            </a:r>
            <a:r>
              <a:rPr lang="en-US" sz="1200" noProof="1" smtClean="0">
                <a:solidFill>
                  <a:srgbClr val="993300"/>
                </a:solidFill>
              </a:rPr>
              <a:t>") for later use"</a:t>
            </a:r>
            <a:r>
              <a:rPr lang="en-US" sz="1200" noProof="1" smtClean="0"/>
              <a:t>)</a:t>
            </a:r>
          </a:p>
        </p:txBody>
      </p:sp>
      <p:sp>
        <p:nvSpPr>
          <p:cNvPr id="7066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70661" name="Picture 6" descr="lab3-5-4"/>
          <p:cNvPicPr>
            <a:picLocks noChangeAspect="1" noChangeArrowheads="1"/>
          </p:cNvPicPr>
          <p:nvPr/>
        </p:nvPicPr>
        <p:blipFill>
          <a:blip r:embed="rId3"/>
          <a:srcRect/>
          <a:stretch>
            <a:fillRect/>
          </a:stretch>
        </p:blipFill>
        <p:spPr bwMode="auto">
          <a:xfrm>
            <a:off x="1455782" y="7703697"/>
            <a:ext cx="4083821" cy="1084086"/>
          </a:xfrm>
          <a:prstGeom prst="rect">
            <a:avLst/>
          </a:prstGeom>
          <a:noFill/>
          <a:ln w="9525">
            <a:noFill/>
            <a:miter lim="800000"/>
            <a:headEnd/>
            <a:tailEnd/>
          </a:ln>
        </p:spPr>
      </p:pic>
      <p:pic>
        <p:nvPicPr>
          <p:cNvPr id="70662" name="Picture 7" descr="lab3-5-3"/>
          <p:cNvPicPr>
            <a:picLocks noChangeAspect="1" noChangeArrowheads="1"/>
          </p:cNvPicPr>
          <p:nvPr/>
        </p:nvPicPr>
        <p:blipFill>
          <a:blip r:embed="rId4"/>
          <a:srcRect/>
          <a:stretch>
            <a:fillRect/>
          </a:stretch>
        </p:blipFill>
        <p:spPr bwMode="auto">
          <a:xfrm>
            <a:off x="6084689" y="7324758"/>
            <a:ext cx="5774691" cy="17887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AutoShape 9"/>
          <p:cNvSpPr>
            <a:spLocks noChangeArrowheads="1"/>
          </p:cNvSpPr>
          <p:nvPr/>
        </p:nvSpPr>
        <p:spPr bwMode="auto">
          <a:xfrm>
            <a:off x="257883" y="1601286"/>
            <a:ext cx="11262153" cy="5672971"/>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71682" name="Rectangle 2"/>
          <p:cNvSpPr>
            <a:spLocks noGrp="1" noChangeArrowheads="1"/>
          </p:cNvSpPr>
          <p:nvPr>
            <p:ph type="title"/>
          </p:nvPr>
        </p:nvSpPr>
        <p:spPr>
          <a:xfrm>
            <a:off x="453759" y="282315"/>
            <a:ext cx="11269451" cy="1626129"/>
          </a:xfrm>
        </p:spPr>
        <p:txBody>
          <a:bodyPr/>
          <a:lstStyle/>
          <a:p>
            <a:pPr eaLnBrk="1" hangingPunct="1"/>
            <a:r>
              <a:rPr lang="en-GB" smtClean="0"/>
              <a:t>Change Wall and Floor Type</a:t>
            </a:r>
          </a:p>
        </p:txBody>
      </p:sp>
      <p:sp>
        <p:nvSpPr>
          <p:cNvPr id="71683" name="Rectangle 3"/>
          <p:cNvSpPr>
            <a:spLocks noGrp="1" noChangeArrowheads="1"/>
          </p:cNvSpPr>
          <p:nvPr>
            <p:ph idx="1"/>
          </p:nvPr>
        </p:nvSpPr>
        <p:spPr>
          <a:xfrm>
            <a:off x="0" y="1733268"/>
            <a:ext cx="11357835" cy="5609229"/>
          </a:xfrm>
        </p:spPr>
        <p:txBody>
          <a:bodyPr/>
          <a:lstStyle/>
          <a:p>
            <a:pPr marL="719138" lvl="4" indent="-14288">
              <a:lnSpc>
                <a:spcPct val="90000"/>
              </a:lnSpc>
              <a:tabLst>
                <a:tab pos="719138" algn="l"/>
              </a:tabLst>
            </a:pPr>
            <a:r>
              <a:rPr lang="en-GB" sz="1400" noProof="1" smtClean="0">
                <a:solidFill>
                  <a:schemeClr val="hlink"/>
                </a:solidFill>
              </a:rPr>
              <a:t>' Change the Type for selected Walls and Floors</a:t>
            </a:r>
          </a:p>
          <a:p>
            <a:pPr marL="719138" lvl="4" indent="-14288">
              <a:lnSpc>
                <a:spcPct val="90000"/>
              </a:lnSpc>
              <a:tabLst>
                <a:tab pos="719138" algn="l"/>
              </a:tabLst>
            </a:pPr>
            <a:r>
              <a:rPr lang="en-GB" sz="1400" noProof="1" smtClean="0">
                <a:solidFill>
                  <a:schemeClr val="accent1"/>
                </a:solidFill>
              </a:rPr>
              <a:t>Dim</a:t>
            </a:r>
            <a:r>
              <a:rPr lang="en-GB" sz="1400" noProof="1" smtClean="0"/>
              <a:t> sel As ElementSet = doc.Selection.Elements</a:t>
            </a:r>
          </a:p>
          <a:p>
            <a:pPr marL="719138" lvl="4" indent="-14288">
              <a:lnSpc>
                <a:spcPct val="90000"/>
              </a:lnSpc>
              <a:tabLst>
                <a:tab pos="719138" algn="l"/>
              </a:tabLst>
            </a:pPr>
            <a:r>
              <a:rPr lang="en-GB" sz="1400" noProof="1" smtClean="0">
                <a:solidFill>
                  <a:schemeClr val="accent1"/>
                </a:solidFill>
              </a:rPr>
              <a:t>Dim</a:t>
            </a:r>
            <a:r>
              <a:rPr lang="en-GB" sz="1400" noProof="1" smtClean="0"/>
              <a:t> iWall As Integer</a:t>
            </a:r>
          </a:p>
          <a:p>
            <a:pPr marL="719138" lvl="4" indent="-14288">
              <a:lnSpc>
                <a:spcPct val="90000"/>
              </a:lnSpc>
              <a:tabLst>
                <a:tab pos="719138" algn="l"/>
              </a:tabLst>
            </a:pPr>
            <a:r>
              <a:rPr lang="en-GB" sz="1400" noProof="1" smtClean="0">
                <a:solidFill>
                  <a:schemeClr val="accent1"/>
                </a:solidFill>
              </a:rPr>
              <a:t>Dim</a:t>
            </a:r>
            <a:r>
              <a:rPr lang="en-GB" sz="1400" noProof="1" smtClean="0"/>
              <a:t> el As Revit.Element</a:t>
            </a:r>
          </a:p>
          <a:p>
            <a:pPr marL="719138" lvl="4" indent="-14288">
              <a:lnSpc>
                <a:spcPct val="90000"/>
              </a:lnSpc>
              <a:tabLst>
                <a:tab pos="719138" algn="l"/>
              </a:tabLst>
            </a:pPr>
            <a:r>
              <a:rPr lang="en-GB" sz="1400" noProof="1" smtClean="0">
                <a:solidFill>
                  <a:schemeClr val="accent1"/>
                </a:solidFill>
              </a:rPr>
              <a:t>For Each</a:t>
            </a:r>
            <a:r>
              <a:rPr lang="en-GB" sz="1400" noProof="1" smtClean="0"/>
              <a:t> el In sel</a:t>
            </a:r>
          </a:p>
          <a:p>
            <a:pPr marL="719138" lvl="4" indent="-14288">
              <a:lnSpc>
                <a:spcPct val="90000"/>
              </a:lnSpc>
              <a:tabLst>
                <a:tab pos="719138" algn="l"/>
              </a:tabLst>
            </a:pPr>
            <a:r>
              <a:rPr lang="en-GB" sz="1400" noProof="1" smtClean="0"/>
              <a:t>  </a:t>
            </a:r>
            <a:r>
              <a:rPr lang="en-GB" sz="1400" noProof="1" smtClean="0">
                <a:solidFill>
                  <a:schemeClr val="folHlink"/>
                </a:solidFill>
              </a:rPr>
              <a:t>If TypeOf el Is Wall Then</a:t>
            </a:r>
            <a:r>
              <a:rPr lang="en-GB" sz="1400" noProof="1" smtClean="0"/>
              <a:t> '</a:t>
            </a:r>
            <a:r>
              <a:rPr lang="en-US" sz="1400" smtClean="0"/>
              <a:t> </a:t>
            </a:r>
            <a:r>
              <a:rPr lang="en-US" sz="1400" noProof="1" smtClean="0"/>
              <a:t>Check for walls</a:t>
            </a:r>
          </a:p>
          <a:p>
            <a:pPr marL="719138" lvl="4" indent="-14288">
              <a:lnSpc>
                <a:spcPct val="90000"/>
              </a:lnSpc>
              <a:tabLst>
                <a:tab pos="719138" algn="l"/>
              </a:tabLst>
            </a:pPr>
            <a:r>
              <a:rPr lang="en-US" sz="1400" noProof="1" smtClean="0"/>
              <a:t>   </a:t>
            </a:r>
            <a:r>
              <a:rPr lang="en-US" sz="1400" noProof="1" smtClean="0">
                <a:solidFill>
                  <a:schemeClr val="accent1"/>
                </a:solidFill>
              </a:rPr>
              <a:t> Dim</a:t>
            </a:r>
            <a:r>
              <a:rPr lang="en-US" sz="1400" noProof="1" smtClean="0"/>
              <a:t> wall As Wall = el</a:t>
            </a:r>
          </a:p>
          <a:p>
            <a:pPr marL="719138" lvl="4" indent="-14288">
              <a:lnSpc>
                <a:spcPct val="90000"/>
              </a:lnSpc>
              <a:tabLst>
                <a:tab pos="719138" algn="l"/>
              </a:tabLst>
            </a:pPr>
            <a:r>
              <a:rPr lang="en-US" sz="1400" noProof="1" smtClean="0"/>
              <a:t>    iWall += 1</a:t>
            </a:r>
          </a:p>
          <a:p>
            <a:pPr marL="719138" lvl="4" indent="-14288">
              <a:lnSpc>
                <a:spcPct val="90000"/>
              </a:lnSpc>
              <a:tabLst>
                <a:tab pos="719138" algn="l"/>
              </a:tabLst>
            </a:pPr>
            <a:r>
              <a:rPr lang="en-US" sz="1400" noProof="1" smtClean="0"/>
              <a:t>    </a:t>
            </a:r>
            <a:r>
              <a:rPr lang="en-US" sz="1400" noProof="1" smtClean="0">
                <a:solidFill>
                  <a:schemeClr val="accent1"/>
                </a:solidFill>
              </a:rPr>
              <a:t>Dim</a:t>
            </a:r>
            <a:r>
              <a:rPr lang="en-US" sz="1400" noProof="1" smtClean="0"/>
              <a:t> oldWallType As WallType = </a:t>
            </a:r>
            <a:r>
              <a:rPr lang="en-US" sz="1400" noProof="1" smtClean="0">
                <a:solidFill>
                  <a:schemeClr val="folHlink"/>
                </a:solidFill>
              </a:rPr>
              <a:t>wall.WallType</a:t>
            </a:r>
          </a:p>
          <a:p>
            <a:pPr marL="719138" lvl="4" indent="-14288">
              <a:lnSpc>
                <a:spcPct val="90000"/>
              </a:lnSpc>
              <a:tabLst>
                <a:tab pos="719138" algn="l"/>
              </a:tabLst>
            </a:pPr>
            <a:r>
              <a:rPr lang="en-US" sz="1400" smtClean="0"/>
              <a:t>    </a:t>
            </a:r>
            <a:r>
              <a:rPr lang="en-US" sz="1400" noProof="1" smtClean="0">
                <a:solidFill>
                  <a:schemeClr val="folHlink"/>
                </a:solidFill>
              </a:rPr>
              <a:t>wall.WallType = newWallType</a:t>
            </a:r>
          </a:p>
          <a:p>
            <a:pPr marL="719138" lvl="4" indent="-14288">
              <a:lnSpc>
                <a:spcPct val="90000"/>
              </a:lnSpc>
              <a:tabLst>
                <a:tab pos="719138" algn="l"/>
              </a:tabLst>
            </a:pPr>
            <a:r>
              <a:rPr lang="en-US" sz="1400" noProof="1" smtClean="0"/>
              <a:t>    MsgBox("Wall " &amp; iWall.ToString &amp; ": Id=" &amp; wall.Id.Value.ToString &amp; vbCrLf &amp; _</a:t>
            </a:r>
          </a:p>
          <a:p>
            <a:pPr marL="719138" lvl="4" indent="-14288">
              <a:lnSpc>
                <a:spcPct val="90000"/>
              </a:lnSpc>
              <a:tabLst>
                <a:tab pos="719138" algn="l"/>
              </a:tabLst>
            </a:pPr>
            <a:r>
              <a:rPr lang="en-US" sz="1400" noProof="1" smtClean="0"/>
              <a:t>     "  changed from OldType=" &amp; oldWallType.Name &amp; "; Id=" &amp; oldWallType.Id.Value.ToString &amp; _</a:t>
            </a:r>
          </a:p>
          <a:p>
            <a:pPr marL="719138" lvl="4" indent="-14288">
              <a:lnSpc>
                <a:spcPct val="90000"/>
              </a:lnSpc>
              <a:tabLst>
                <a:tab pos="719138" algn="l"/>
              </a:tabLst>
            </a:pPr>
            <a:r>
              <a:rPr lang="en-US" sz="1400" noProof="1" smtClean="0"/>
              <a:t>     "  to NewType=" &amp; wall.WallType.Name &amp; "; Id=" &amp; wall.WallType.Id.Value.ToString)</a:t>
            </a:r>
          </a:p>
          <a:p>
            <a:pPr marL="719138" lvl="4" indent="-14288">
              <a:lnSpc>
                <a:spcPct val="90000"/>
              </a:lnSpc>
              <a:tabLst>
                <a:tab pos="719138" algn="l"/>
              </a:tabLst>
            </a:pPr>
            <a:r>
              <a:rPr lang="en-US" sz="1400" noProof="1" smtClean="0"/>
              <a:t>  </a:t>
            </a:r>
            <a:r>
              <a:rPr lang="en-US" sz="1400" noProof="1" smtClean="0">
                <a:solidFill>
                  <a:srgbClr val="CC0099"/>
                </a:solidFill>
              </a:rPr>
              <a:t>ElseIf TypeOf el Is Floor Then</a:t>
            </a:r>
          </a:p>
          <a:p>
            <a:pPr marL="719138" lvl="4" indent="-14288">
              <a:lnSpc>
                <a:spcPct val="90000"/>
              </a:lnSpc>
              <a:tabLst>
                <a:tab pos="719138" algn="l"/>
              </a:tabLst>
            </a:pPr>
            <a:r>
              <a:rPr lang="en-US" sz="1400" smtClean="0"/>
              <a:t>    </a:t>
            </a:r>
            <a:r>
              <a:rPr lang="en-US" sz="1400" noProof="1" smtClean="0">
                <a:solidFill>
                  <a:schemeClr val="accent1"/>
                </a:solidFill>
              </a:rPr>
              <a:t>Dim</a:t>
            </a:r>
            <a:r>
              <a:rPr lang="en-US" sz="1400" noProof="1" smtClean="0"/>
              <a:t> f As Floor = el</a:t>
            </a:r>
          </a:p>
          <a:p>
            <a:pPr marL="719138" lvl="4" indent="-14288">
              <a:lnSpc>
                <a:spcPct val="90000"/>
              </a:lnSpc>
              <a:tabLst>
                <a:tab pos="719138" algn="l"/>
              </a:tabLst>
            </a:pPr>
            <a:r>
              <a:rPr lang="en-US" sz="1400" noProof="1" smtClean="0"/>
              <a:t> </a:t>
            </a:r>
            <a:r>
              <a:rPr lang="en-US" sz="1400" smtClean="0"/>
              <a:t>   </a:t>
            </a:r>
            <a:r>
              <a:rPr lang="en-US" sz="1400" noProof="1" smtClean="0"/>
              <a:t>iFloor += 1</a:t>
            </a:r>
          </a:p>
          <a:p>
            <a:pPr marL="719138" lvl="4" indent="-14288">
              <a:lnSpc>
                <a:spcPct val="90000"/>
              </a:lnSpc>
              <a:tabLst>
                <a:tab pos="719138" algn="l"/>
              </a:tabLst>
            </a:pPr>
            <a:r>
              <a:rPr lang="en-US" sz="1400" noProof="1" smtClean="0"/>
              <a:t>    </a:t>
            </a:r>
            <a:r>
              <a:rPr lang="en-US" sz="1400" noProof="1" smtClean="0">
                <a:solidFill>
                  <a:schemeClr val="accent1"/>
                </a:solidFill>
              </a:rPr>
              <a:t>Dim </a:t>
            </a:r>
            <a:r>
              <a:rPr lang="en-US" sz="1400" noProof="1" smtClean="0"/>
              <a:t>oldFloorType As FloorType = </a:t>
            </a:r>
            <a:r>
              <a:rPr lang="en-US" sz="1400" noProof="1" smtClean="0">
                <a:solidFill>
                  <a:srgbClr val="CC0099"/>
                </a:solidFill>
              </a:rPr>
              <a:t>f.FloorType</a:t>
            </a:r>
          </a:p>
          <a:p>
            <a:pPr marL="719138" lvl="4" indent="-14288">
              <a:lnSpc>
                <a:spcPct val="90000"/>
              </a:lnSpc>
              <a:tabLst>
                <a:tab pos="719138" algn="l"/>
              </a:tabLst>
            </a:pPr>
            <a:r>
              <a:rPr lang="en-US" sz="1400" noProof="1" smtClean="0"/>
              <a:t>    </a:t>
            </a:r>
            <a:r>
              <a:rPr lang="en-US" sz="1400" noProof="1" smtClean="0">
                <a:solidFill>
                  <a:srgbClr val="CC0099"/>
                </a:solidFill>
              </a:rPr>
              <a:t>f.FloorType = newFloorType</a:t>
            </a:r>
          </a:p>
          <a:p>
            <a:pPr marL="719138" lvl="4" indent="-14288">
              <a:lnSpc>
                <a:spcPct val="90000"/>
              </a:lnSpc>
              <a:tabLst>
                <a:tab pos="719138" algn="l"/>
              </a:tabLst>
            </a:pPr>
            <a:r>
              <a:rPr lang="en-US" sz="1400" noProof="1" smtClean="0"/>
              <a:t>    MsgBox("Floor " &amp; iFloor.ToString &amp; ": Id=" &amp; f.Id.Value.ToString &amp; vbCrLf &amp; _</a:t>
            </a:r>
          </a:p>
          <a:p>
            <a:pPr marL="719138" lvl="4" indent="-14288">
              <a:lnSpc>
                <a:spcPct val="90000"/>
              </a:lnSpc>
              <a:tabLst>
                <a:tab pos="719138" algn="l"/>
              </a:tabLst>
            </a:pPr>
            <a:r>
              <a:rPr lang="en-US" sz="1400" noProof="1" smtClean="0"/>
              <a:t>     "  changed from OldType=" &amp; oldFloorType.Name &amp; "; Id=" &amp; oldFloorType.Id.Value.ToString &amp; _</a:t>
            </a:r>
          </a:p>
          <a:p>
            <a:pPr marL="719138" lvl="4" indent="-14288">
              <a:lnSpc>
                <a:spcPct val="90000"/>
              </a:lnSpc>
              <a:tabLst>
                <a:tab pos="719138" algn="l"/>
              </a:tabLst>
            </a:pPr>
            <a:r>
              <a:rPr lang="en-US" sz="1400" noProof="1" smtClean="0"/>
              <a:t>     "  to NewType=" &amp; f.FloorType.Name &amp; "; Id=" &amp; f.FloorType.Id.Value.ToString)</a:t>
            </a:r>
          </a:p>
          <a:p>
            <a:pPr marL="719138" lvl="4" indent="-14288">
              <a:lnSpc>
                <a:spcPct val="90000"/>
              </a:lnSpc>
              <a:tabLst>
                <a:tab pos="719138" algn="l"/>
              </a:tabLst>
            </a:pPr>
            <a:r>
              <a:rPr lang="en-US" sz="1400" noProof="1" smtClean="0"/>
              <a:t>  </a:t>
            </a:r>
            <a:r>
              <a:rPr lang="en-US" sz="1400" noProof="1" smtClean="0">
                <a:solidFill>
                  <a:schemeClr val="accent1"/>
                </a:solidFill>
              </a:rPr>
              <a:t>End If</a:t>
            </a:r>
          </a:p>
          <a:p>
            <a:pPr marL="719138" lvl="4" indent="-14288">
              <a:lnSpc>
                <a:spcPct val="90000"/>
              </a:lnSpc>
              <a:tabLst>
                <a:tab pos="719138" algn="l"/>
              </a:tabLst>
            </a:pPr>
            <a:r>
              <a:rPr lang="en-US" sz="1400" noProof="1" smtClean="0">
                <a:solidFill>
                  <a:schemeClr val="accent1"/>
                </a:solidFill>
              </a:rPr>
              <a:t>Next</a:t>
            </a:r>
          </a:p>
        </p:txBody>
      </p:sp>
      <p:sp>
        <p:nvSpPr>
          <p:cNvPr id="7168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pic>
        <p:nvPicPr>
          <p:cNvPr id="71686" name="Picture 7" descr="lab3-5-5"/>
          <p:cNvPicPr>
            <a:picLocks noChangeAspect="1" noChangeArrowheads="1"/>
          </p:cNvPicPr>
          <p:nvPr/>
        </p:nvPicPr>
        <p:blipFill>
          <a:blip r:embed="rId3"/>
          <a:srcRect/>
          <a:stretch>
            <a:fillRect/>
          </a:stretch>
        </p:blipFill>
        <p:spPr bwMode="auto">
          <a:xfrm>
            <a:off x="2521689" y="7069167"/>
            <a:ext cx="5783721" cy="1224114"/>
          </a:xfrm>
          <a:prstGeom prst="rect">
            <a:avLst/>
          </a:prstGeom>
          <a:noFill/>
          <a:ln w="9525">
            <a:noFill/>
            <a:miter lim="800000"/>
            <a:headEnd/>
            <a:tailEnd/>
          </a:ln>
        </p:spPr>
      </p:pic>
      <p:pic>
        <p:nvPicPr>
          <p:cNvPr id="71687" name="Picture 8" descr="lab3-5-7"/>
          <p:cNvPicPr>
            <a:picLocks noChangeAspect="1" noChangeArrowheads="1"/>
          </p:cNvPicPr>
          <p:nvPr/>
        </p:nvPicPr>
        <p:blipFill>
          <a:blip r:embed="rId4"/>
          <a:srcRect/>
          <a:stretch>
            <a:fillRect/>
          </a:stretch>
        </p:blipFill>
        <p:spPr bwMode="auto">
          <a:xfrm>
            <a:off x="4761606" y="7889781"/>
            <a:ext cx="6162981" cy="12241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3759" y="282315"/>
            <a:ext cx="11269451" cy="1626129"/>
          </a:xfrm>
        </p:spPr>
        <p:txBody>
          <a:bodyPr/>
          <a:lstStyle/>
          <a:p>
            <a:pPr eaLnBrk="1" hangingPunct="1"/>
            <a:r>
              <a:rPr lang="en-GB" smtClean="0"/>
              <a:t>Duplicate a Symbol</a:t>
            </a:r>
          </a:p>
        </p:txBody>
      </p:sp>
      <p:sp>
        <p:nvSpPr>
          <p:cNvPr id="68611" name="Rectangle 3"/>
          <p:cNvSpPr>
            <a:spLocks noGrp="1" noChangeArrowheads="1"/>
          </p:cNvSpPr>
          <p:nvPr>
            <p:ph idx="1"/>
          </p:nvPr>
        </p:nvSpPr>
        <p:spPr>
          <a:xfrm>
            <a:off x="453759" y="2418870"/>
            <a:ext cx="11574213" cy="6761987"/>
          </a:xfrm>
        </p:spPr>
        <p:txBody>
          <a:bodyPr/>
          <a:lstStyle/>
          <a:p>
            <a:pPr marL="487647" lvl="1" indent="-325098"/>
            <a:r>
              <a:rPr lang="en-GB" sz="3600" smtClean="0"/>
              <a:t>Symbol.Duplicate</a:t>
            </a:r>
          </a:p>
          <a:p>
            <a:pPr marL="487647" lvl="1" indent="-325098">
              <a:buNone/>
            </a:pPr>
            <a:r>
              <a:rPr lang="en-GB" sz="7300" smtClean="0">
                <a:solidFill>
                  <a:schemeClr val="accent1"/>
                </a:solidFill>
              </a:rPr>
              <a:t>Lab 3-6</a:t>
            </a:r>
            <a:endParaRPr lang="en-GB" sz="7300" smtClean="0"/>
          </a:p>
        </p:txBody>
      </p:sp>
      <p:sp>
        <p:nvSpPr>
          <p:cNvPr id="6861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453759" y="4291174"/>
            <a:ext cx="10348390" cy="2104934"/>
          </a:xfrm>
        </p:spPr>
        <p:txBody>
          <a:bodyPr/>
          <a:lstStyle/>
          <a:p>
            <a:pPr eaLnBrk="1" hangingPunct="1"/>
            <a:r>
              <a:rPr lang="en-GB" smtClean="0"/>
              <a:t>Parameters</a:t>
            </a:r>
          </a:p>
        </p:txBody>
      </p:sp>
      <p:sp>
        <p:nvSpPr>
          <p:cNvPr id="73731" name="Rectangle 3"/>
          <p:cNvSpPr>
            <a:spLocks noGrp="1" noChangeArrowheads="1"/>
          </p:cNvSpPr>
          <p:nvPr>
            <p:ph type="subTitle" sz="quarter"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3759" y="194232"/>
            <a:ext cx="11269451" cy="1626129"/>
          </a:xfrm>
        </p:spPr>
        <p:txBody>
          <a:bodyPr/>
          <a:lstStyle/>
          <a:p>
            <a:pPr eaLnBrk="1" hangingPunct="1"/>
            <a:r>
              <a:rPr lang="en-GB" smtClean="0"/>
              <a:t>Parameters</a:t>
            </a:r>
          </a:p>
        </p:txBody>
      </p:sp>
      <p:sp>
        <p:nvSpPr>
          <p:cNvPr id="74755" name="Rectangle 3"/>
          <p:cNvSpPr>
            <a:spLocks noGrp="1" noChangeArrowheads="1"/>
          </p:cNvSpPr>
          <p:nvPr>
            <p:ph idx="1"/>
          </p:nvPr>
        </p:nvSpPr>
        <p:spPr>
          <a:xfrm>
            <a:off x="453759" y="2156880"/>
            <a:ext cx="11574213" cy="6746177"/>
          </a:xfrm>
        </p:spPr>
        <p:txBody>
          <a:bodyPr/>
          <a:lstStyle/>
          <a:p>
            <a:pPr marL="487647" lvl="1" indent="-325098"/>
            <a:r>
              <a:rPr lang="en-GB" sz="3600" smtClean="0"/>
              <a:t>Accessing element parameters</a:t>
            </a:r>
          </a:p>
          <a:p>
            <a:pPr marL="487647" lvl="1" indent="-325098"/>
            <a:r>
              <a:rPr lang="en-GB" sz="3600" smtClean="0"/>
              <a:t>Built-in versus shared parameters</a:t>
            </a:r>
          </a:p>
          <a:p>
            <a:pPr marL="487647" lvl="1" indent="-325098"/>
            <a:r>
              <a:rPr lang="en-GB" sz="3600" smtClean="0"/>
              <a:t>Exchanging data with external applications </a:t>
            </a:r>
          </a:p>
          <a:p>
            <a:pPr marL="487647" lvl="1" indent="-325098"/>
            <a:r>
              <a:rPr lang="en-GB" sz="3600" smtClean="0"/>
              <a:t>Strategy for storing custom per-element data</a:t>
            </a:r>
          </a:p>
          <a:p>
            <a:pPr marL="487647" lvl="1" indent="-325098"/>
            <a:r>
              <a:rPr lang="en-GB" sz="3600" smtClean="0"/>
              <a:t>Manipulating shared parameters' file and groups</a:t>
            </a:r>
          </a:p>
          <a:p>
            <a:pPr marL="487647" lvl="1" indent="-325098"/>
            <a:r>
              <a:rPr lang="en-GB" sz="3600" smtClean="0"/>
              <a:t>Hidden parameters</a:t>
            </a:r>
          </a:p>
          <a:p>
            <a:pPr marL="487647" lvl="1" indent="-325098"/>
            <a:r>
              <a:rPr lang="en-GB" sz="3600" smtClean="0"/>
              <a:t>Strategy for storing per-document (per-model) data</a:t>
            </a:r>
            <a:endParaRPr lang="en-GB" sz="4000" i="1" smtClean="0"/>
          </a:p>
          <a:p>
            <a:pPr marL="487647" lvl="1" indent="-325098"/>
            <a:r>
              <a:rPr lang="en-GB" sz="3600" smtClean="0"/>
              <a:t>SDK sample FireRating</a:t>
            </a:r>
          </a:p>
        </p:txBody>
      </p:sp>
      <p:sp>
        <p:nvSpPr>
          <p:cNvPr id="7475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3759" y="194232"/>
            <a:ext cx="11269451" cy="1626129"/>
          </a:xfrm>
        </p:spPr>
        <p:txBody>
          <a:bodyPr/>
          <a:lstStyle/>
          <a:p>
            <a:pPr eaLnBrk="1" hangingPunct="1"/>
            <a:r>
              <a:rPr lang="en-GB" smtClean="0"/>
              <a:t>Accessing Parameters</a:t>
            </a:r>
          </a:p>
        </p:txBody>
      </p:sp>
      <p:sp>
        <p:nvSpPr>
          <p:cNvPr id="75779" name="Rectangle 3"/>
          <p:cNvSpPr>
            <a:spLocks noGrp="1" noChangeArrowheads="1"/>
          </p:cNvSpPr>
          <p:nvPr>
            <p:ph idx="1"/>
          </p:nvPr>
        </p:nvSpPr>
        <p:spPr>
          <a:xfrm>
            <a:off x="453759" y="2418868"/>
            <a:ext cx="11574213" cy="4751954"/>
          </a:xfrm>
        </p:spPr>
        <p:txBody>
          <a:bodyPr/>
          <a:lstStyle/>
          <a:p>
            <a:pPr marL="487647" lvl="1" indent="-325098"/>
            <a:r>
              <a:rPr lang="en-GB" sz="3600" smtClean="0"/>
              <a:t>How do we access element parameters?</a:t>
            </a:r>
          </a:p>
          <a:p>
            <a:pPr marL="975292" lvl="2" indent="-325098"/>
            <a:r>
              <a:rPr lang="en-GB" smtClean="0"/>
              <a:t>Loop through Element.Parameters</a:t>
            </a:r>
          </a:p>
          <a:p>
            <a:pPr marL="975292" lvl="2" indent="-325098">
              <a:spcAft>
                <a:spcPts val="600"/>
              </a:spcAft>
            </a:pPr>
            <a:r>
              <a:rPr lang="en-GB" smtClean="0"/>
              <a:t>If name, built-in parameter enum, definition or GUID is known, get it directly</a:t>
            </a:r>
          </a:p>
          <a:p>
            <a:pPr marL="1462939" lvl="3" indent="-325098">
              <a:buNone/>
            </a:pPr>
            <a:r>
              <a:rPr lang="en-GB" sz="2000" b="1" smtClean="0">
                <a:solidFill>
                  <a:schemeClr val="tx2"/>
                </a:solidFill>
                <a:latin typeface="Courier New" pitchFamily="49" charset="0"/>
                <a:cs typeface="Courier New" pitchFamily="49" charset="0"/>
              </a:rPr>
              <a:t>Parameter(Guid) </a:t>
            </a:r>
            <a:r>
              <a:rPr lang="en-GB" sz="2000" smtClean="0"/>
              <a:t>– Retrieve parameter given a shared parameter GUID</a:t>
            </a:r>
          </a:p>
          <a:p>
            <a:pPr marL="1462939" lvl="3" indent="-325098">
              <a:buNone/>
            </a:pPr>
            <a:r>
              <a:rPr lang="en-GB" sz="2000" b="1" smtClean="0">
                <a:solidFill>
                  <a:schemeClr val="tx2"/>
                </a:solidFill>
                <a:latin typeface="Courier New" pitchFamily="49" charset="0"/>
                <a:cs typeface="Courier New" pitchFamily="49" charset="0"/>
              </a:rPr>
              <a:t>Parameter(String) </a:t>
            </a:r>
            <a:r>
              <a:rPr lang="en-GB" sz="2000" smtClean="0"/>
              <a:t>– Retrieve parameter from parameter name </a:t>
            </a:r>
          </a:p>
          <a:p>
            <a:pPr marL="1462939" lvl="3" indent="-325098">
              <a:buNone/>
            </a:pPr>
            <a:r>
              <a:rPr lang="en-GB" sz="2000" b="1" smtClean="0">
                <a:solidFill>
                  <a:schemeClr val="tx2"/>
                </a:solidFill>
                <a:latin typeface="Courier New" pitchFamily="49" charset="0"/>
                <a:cs typeface="Courier New" pitchFamily="49" charset="0"/>
              </a:rPr>
              <a:t>Parameter(Definition) </a:t>
            </a:r>
            <a:r>
              <a:rPr lang="en-GB" sz="2000" smtClean="0"/>
              <a:t>– Retrieve parameter based on its definition</a:t>
            </a:r>
          </a:p>
          <a:p>
            <a:pPr marL="1462939" lvl="3" indent="-325098">
              <a:buNone/>
            </a:pPr>
            <a:r>
              <a:rPr lang="en-GB" sz="2000" b="1" smtClean="0">
                <a:solidFill>
                  <a:schemeClr val="tx2"/>
                </a:solidFill>
                <a:latin typeface="Courier New" pitchFamily="49" charset="0"/>
                <a:cs typeface="Courier New" pitchFamily="49" charset="0"/>
              </a:rPr>
              <a:t>Parameter(BuiltInParameter) </a:t>
            </a:r>
            <a:r>
              <a:rPr lang="en-GB" sz="2000" smtClean="0"/>
              <a:t>– Retrieve parameter given a parameter id</a:t>
            </a:r>
          </a:p>
          <a:p>
            <a:pPr marL="487647" lvl="1" indent="-325098">
              <a:buNone/>
            </a:pPr>
            <a:r>
              <a:rPr lang="en-GB" sz="7200" smtClean="0">
                <a:solidFill>
                  <a:schemeClr val="accent1"/>
                </a:solidFill>
              </a:rPr>
              <a:t>Lab 4-1</a:t>
            </a:r>
          </a:p>
        </p:txBody>
      </p:sp>
      <p:sp>
        <p:nvSpPr>
          <p:cNvPr id="7578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AutoShape 6"/>
          <p:cNvSpPr>
            <a:spLocks noChangeArrowheads="1"/>
          </p:cNvSpPr>
          <p:nvPr/>
        </p:nvSpPr>
        <p:spPr bwMode="auto">
          <a:xfrm>
            <a:off x="557606" y="1132765"/>
            <a:ext cx="11779647" cy="6775993"/>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76802" name="Rectangle 2"/>
          <p:cNvSpPr>
            <a:spLocks noGrp="1" noChangeArrowheads="1"/>
          </p:cNvSpPr>
          <p:nvPr>
            <p:ph type="title"/>
          </p:nvPr>
        </p:nvSpPr>
        <p:spPr>
          <a:xfrm>
            <a:off x="453759" y="194232"/>
            <a:ext cx="11883492" cy="1626129"/>
          </a:xfrm>
        </p:spPr>
        <p:txBody>
          <a:bodyPr/>
          <a:lstStyle/>
          <a:p>
            <a:pPr eaLnBrk="1" hangingPunct="1"/>
            <a:r>
              <a:rPr lang="en-GB" smtClean="0"/>
              <a:t>Loop all Element Parameters</a:t>
            </a:r>
          </a:p>
        </p:txBody>
      </p:sp>
      <p:sp>
        <p:nvSpPr>
          <p:cNvPr id="76803" name="Rectangle 3"/>
          <p:cNvSpPr>
            <a:spLocks noGrp="1" noChangeArrowheads="1"/>
          </p:cNvSpPr>
          <p:nvPr>
            <p:ph idx="1"/>
          </p:nvPr>
        </p:nvSpPr>
        <p:spPr>
          <a:xfrm>
            <a:off x="0" y="1187358"/>
            <a:ext cx="12849703" cy="6657232"/>
          </a:xfrm>
        </p:spPr>
        <p:txBody>
          <a:bodyPr/>
          <a:lstStyle/>
          <a:p>
            <a:pPr marL="1920084" lvl="4" indent="-325098">
              <a:spcBef>
                <a:spcPts val="0"/>
              </a:spcBef>
            </a:pPr>
            <a:r>
              <a:rPr lang="en-GB" sz="1600" noProof="1" smtClean="0">
                <a:solidFill>
                  <a:schemeClr val="hlink"/>
                </a:solidFill>
              </a:rPr>
              <a:t>' List all UI-visible Params</a:t>
            </a:r>
          </a:p>
          <a:p>
            <a:pPr marL="1920084" lvl="4" indent="-325098">
              <a:spcBef>
                <a:spcPts val="0"/>
              </a:spcBef>
            </a:pPr>
            <a:r>
              <a:rPr lang="en-GB" sz="1600" noProof="1" smtClean="0">
                <a:solidFill>
                  <a:schemeClr val="accent1"/>
                </a:solidFill>
              </a:rPr>
              <a:t>Dim</a:t>
            </a:r>
            <a:r>
              <a:rPr lang="en-GB" sz="1600" noProof="1" smtClean="0"/>
              <a:t> sMsg As String = </a:t>
            </a:r>
            <a:r>
              <a:rPr lang="en-GB" sz="1600" noProof="1" smtClean="0">
                <a:solidFill>
                  <a:srgbClr val="993300"/>
                </a:solidFill>
              </a:rPr>
              <a:t>"Parameters for the selected "</a:t>
            </a:r>
            <a:r>
              <a:rPr lang="en-GB" sz="1600" noProof="1" smtClean="0"/>
              <a:t> &amp; elem.Category.Name &amp; </a:t>
            </a:r>
            <a:r>
              <a:rPr lang="en-GB" sz="1600" noProof="1" smtClean="0">
                <a:solidFill>
                  <a:srgbClr val="993300"/>
                </a:solidFill>
              </a:rPr>
              <a:t>" ("</a:t>
            </a:r>
            <a:r>
              <a:rPr lang="en-GB" sz="1600" noProof="1" smtClean="0"/>
              <a:t> &amp; elem.Id.Value.ToString &amp; </a:t>
            </a:r>
            <a:r>
              <a:rPr lang="en-GB" sz="1600" noProof="1" smtClean="0">
                <a:solidFill>
                  <a:srgbClr val="993300"/>
                </a:solidFill>
              </a:rPr>
              <a:t>") are:"</a:t>
            </a:r>
            <a:r>
              <a:rPr lang="en-GB" sz="1600" noProof="1" smtClean="0"/>
              <a:t> &amp; vbCrLf</a:t>
            </a:r>
          </a:p>
          <a:p>
            <a:pPr marL="1920084" lvl="4" indent="-325098">
              <a:spcBef>
                <a:spcPts val="0"/>
              </a:spcBef>
            </a:pPr>
            <a:r>
              <a:rPr lang="en-GB" sz="1600" noProof="1" smtClean="0">
                <a:solidFill>
                  <a:schemeClr val="accent1"/>
                </a:solidFill>
              </a:rPr>
              <a:t>Dim</a:t>
            </a:r>
            <a:r>
              <a:rPr lang="en-GB" sz="1600" noProof="1" smtClean="0"/>
              <a:t> param As Parameter</a:t>
            </a:r>
          </a:p>
          <a:p>
            <a:pPr marL="1920084" lvl="4" indent="-325098">
              <a:spcBef>
                <a:spcPts val="0"/>
              </a:spcBef>
            </a:pPr>
            <a:r>
              <a:rPr lang="en-GB" sz="1600" noProof="1" smtClean="0">
                <a:solidFill>
                  <a:schemeClr val="folHlink"/>
                </a:solidFill>
              </a:rPr>
              <a:t>For Each param In elem.Parameters</a:t>
            </a:r>
          </a:p>
          <a:p>
            <a:pPr marL="1920084" lvl="4" indent="-325098">
              <a:spcBef>
                <a:spcPts val="0"/>
              </a:spcBef>
            </a:pPr>
            <a:r>
              <a:rPr lang="en-US" sz="1600" smtClean="0"/>
              <a:t>  </a:t>
            </a:r>
            <a:r>
              <a:rPr lang="en-US" sz="1600" noProof="1" smtClean="0">
                <a:solidFill>
                  <a:schemeClr val="accent1"/>
                </a:solidFill>
              </a:rPr>
              <a:t>Dim</a:t>
            </a:r>
            <a:r>
              <a:rPr lang="en-US" sz="1600" noProof="1" smtClean="0"/>
              <a:t> paramName As String = </a:t>
            </a:r>
            <a:r>
              <a:rPr lang="en-US" sz="1600" noProof="1" smtClean="0">
                <a:solidFill>
                  <a:schemeClr val="folHlink"/>
                </a:solidFill>
              </a:rPr>
              <a:t>param.Definition.Name</a:t>
            </a:r>
          </a:p>
          <a:p>
            <a:pPr marL="1920084" lvl="4" indent="-325098">
              <a:spcBef>
                <a:spcPts val="0"/>
              </a:spcBef>
            </a:pPr>
            <a:r>
              <a:rPr lang="en-US" sz="1600" smtClean="0"/>
              <a:t>  </a:t>
            </a:r>
            <a:r>
              <a:rPr lang="en-US" sz="1600" noProof="1" smtClean="0">
                <a:solidFill>
                  <a:schemeClr val="accent1"/>
                </a:solidFill>
              </a:rPr>
              <a:t>Dim</a:t>
            </a:r>
            <a:r>
              <a:rPr lang="en-US" sz="1600" noProof="1" smtClean="0"/>
              <a:t> paramType As String = </a:t>
            </a:r>
            <a:r>
              <a:rPr lang="en-US" sz="1600" noProof="1" smtClean="0">
                <a:solidFill>
                  <a:schemeClr val="folHlink"/>
                </a:solidFill>
              </a:rPr>
              <a:t>param</a:t>
            </a:r>
            <a:r>
              <a:rPr lang="en-US" sz="1600" smtClean="0">
                <a:solidFill>
                  <a:schemeClr val="folHlink"/>
                </a:solidFill>
              </a:rPr>
              <a:t>.StorageType</a:t>
            </a:r>
            <a:r>
              <a:rPr lang="en-US" sz="1600" noProof="1" smtClean="0"/>
              <a:t>.ToString</a:t>
            </a:r>
          </a:p>
          <a:p>
            <a:pPr marL="1920084" lvl="4" indent="-325098">
              <a:spcBef>
                <a:spcPts val="0"/>
              </a:spcBef>
            </a:pPr>
            <a:r>
              <a:rPr lang="en-US" sz="1600" smtClean="0"/>
              <a:t>  </a:t>
            </a:r>
            <a:r>
              <a:rPr lang="en-US" sz="1600" noProof="1" smtClean="0">
                <a:solidFill>
                  <a:schemeClr val="accent1"/>
                </a:solidFill>
              </a:rPr>
              <a:t>Dim</a:t>
            </a:r>
            <a:r>
              <a:rPr lang="en-US" sz="1600" noProof="1" smtClean="0"/>
              <a:t> paramValue As String = LabUtils.</a:t>
            </a:r>
            <a:r>
              <a:rPr lang="en-US" sz="1600" noProof="1" smtClean="0">
                <a:solidFill>
                  <a:schemeClr val="folHlink"/>
                </a:solidFill>
              </a:rPr>
              <a:t>GetParamAsString</a:t>
            </a:r>
            <a:r>
              <a:rPr lang="en-US" sz="1600" noProof="1" smtClean="0"/>
              <a:t>(param)</a:t>
            </a:r>
          </a:p>
          <a:p>
            <a:pPr marL="1920084" lvl="4" indent="-325098">
              <a:spcBef>
                <a:spcPts val="0"/>
              </a:spcBef>
            </a:pPr>
            <a:r>
              <a:rPr lang="en-US" sz="1600" smtClean="0"/>
              <a:t>  </a:t>
            </a:r>
            <a:r>
              <a:rPr lang="en-US" sz="1600" noProof="1" smtClean="0"/>
              <a:t>sMsg += </a:t>
            </a:r>
            <a:r>
              <a:rPr lang="en-US" sz="1600" noProof="1" smtClean="0">
                <a:solidFill>
                  <a:srgbClr val="993300"/>
                </a:solidFill>
              </a:rPr>
              <a:t>"  Name="</a:t>
            </a:r>
            <a:r>
              <a:rPr lang="en-US" sz="1600" noProof="1" smtClean="0"/>
              <a:t> &amp; paramName &amp; </a:t>
            </a:r>
            <a:r>
              <a:rPr lang="en-US" sz="1600" noProof="1" smtClean="0">
                <a:solidFill>
                  <a:srgbClr val="993300"/>
                </a:solidFill>
              </a:rPr>
              <a:t>"; Type="</a:t>
            </a:r>
            <a:r>
              <a:rPr lang="en-US" sz="1600" noProof="1" smtClean="0"/>
              <a:t> &amp; paramType &amp; </a:t>
            </a:r>
            <a:r>
              <a:rPr lang="en-US" sz="1600" noProof="1" smtClean="0">
                <a:solidFill>
                  <a:srgbClr val="993300"/>
                </a:solidFill>
              </a:rPr>
              <a:t>"; Value="</a:t>
            </a:r>
            <a:r>
              <a:rPr lang="en-US" sz="1600" noProof="1" smtClean="0"/>
              <a:t> &amp; paramValue</a:t>
            </a:r>
          </a:p>
          <a:p>
            <a:pPr marL="1920084" lvl="4" indent="-325098">
              <a:spcBef>
                <a:spcPts val="0"/>
              </a:spcBef>
            </a:pPr>
            <a:r>
              <a:rPr lang="en-US" sz="1600" noProof="1" smtClean="0">
                <a:solidFill>
                  <a:schemeClr val="accent1"/>
                </a:solidFill>
              </a:rPr>
              <a:t>Next</a:t>
            </a:r>
          </a:p>
          <a:p>
            <a:pPr marL="1920084" lvl="4" indent="-325098">
              <a:spcBef>
                <a:spcPts val="0"/>
              </a:spcBef>
            </a:pPr>
            <a:r>
              <a:rPr lang="en-US" sz="1600" noProof="1" smtClean="0"/>
              <a:t>MsgBox(sMsg)</a:t>
            </a:r>
            <a:endParaRPr lang="en-US" sz="1600" smtClean="0"/>
          </a:p>
          <a:p>
            <a:pPr marL="1920084" lvl="4" indent="-325098">
              <a:spcBef>
                <a:spcPts val="0"/>
              </a:spcBef>
            </a:pPr>
            <a:endParaRPr lang="en-US" sz="1600" smtClean="0"/>
          </a:p>
          <a:p>
            <a:pPr marL="1920084" lvl="4" indent="-325098">
              <a:spcBef>
                <a:spcPts val="0"/>
              </a:spcBef>
            </a:pPr>
            <a:r>
              <a:rPr lang="en-US" sz="1600" noProof="1" smtClean="0">
                <a:solidFill>
                  <a:schemeClr val="accent1"/>
                </a:solidFill>
              </a:rPr>
              <a:t>Public Shared Function</a:t>
            </a:r>
            <a:r>
              <a:rPr lang="en-US" sz="1600" noProof="1" smtClean="0"/>
              <a:t> </a:t>
            </a:r>
            <a:r>
              <a:rPr lang="en-US" sz="1600" noProof="1" smtClean="0">
                <a:solidFill>
                  <a:schemeClr val="folHlink"/>
                </a:solidFill>
              </a:rPr>
              <a:t>GetParamAsString</a:t>
            </a:r>
            <a:r>
              <a:rPr lang="en-US" sz="1600" noProof="1" smtClean="0"/>
              <a:t>(ByVal param As Parameter) As String</a:t>
            </a:r>
          </a:p>
          <a:p>
            <a:pPr marL="1920084" lvl="4" indent="-325098">
              <a:spcBef>
                <a:spcPts val="0"/>
              </a:spcBef>
            </a:pPr>
            <a:r>
              <a:rPr lang="en-US" sz="1600" noProof="1" smtClean="0"/>
              <a:t>  </a:t>
            </a:r>
            <a:r>
              <a:rPr lang="en-US" sz="1600" noProof="1" smtClean="0">
                <a:solidFill>
                  <a:schemeClr val="accent1"/>
                </a:solidFill>
              </a:rPr>
              <a:t>Dim </a:t>
            </a:r>
            <a:r>
              <a:rPr lang="en-US" sz="1600" noProof="1" smtClean="0"/>
              <a:t>str As String</a:t>
            </a:r>
          </a:p>
          <a:p>
            <a:pPr marL="1920084" lvl="4" indent="-325098">
              <a:spcBef>
                <a:spcPts val="0"/>
              </a:spcBef>
            </a:pPr>
            <a:r>
              <a:rPr lang="en-US" sz="1600" noProof="1" smtClean="0"/>
              <a:t>  </a:t>
            </a:r>
            <a:r>
              <a:rPr lang="en-US" sz="1600" noProof="1" smtClean="0">
                <a:solidFill>
                  <a:schemeClr val="accent1"/>
                </a:solidFill>
              </a:rPr>
              <a:t>Select Case</a:t>
            </a:r>
            <a:r>
              <a:rPr lang="en-US" sz="1600" noProof="1" smtClean="0"/>
              <a:t> </a:t>
            </a:r>
            <a:r>
              <a:rPr lang="en-US" sz="1600" noProof="1" smtClean="0">
                <a:solidFill>
                  <a:schemeClr val="folHlink"/>
                </a:solidFill>
              </a:rPr>
              <a:t>param.StorageType</a:t>
            </a:r>
          </a:p>
          <a:p>
            <a:pPr marL="1920084" lvl="4" indent="-325098">
              <a:spcBef>
                <a:spcPts val="0"/>
              </a:spcBef>
            </a:pPr>
            <a:r>
              <a:rPr lang="en-US" sz="1600" noProof="1" smtClean="0"/>
              <a:t>    </a:t>
            </a:r>
            <a:r>
              <a:rPr lang="en-US" sz="1600" noProof="1" smtClean="0">
                <a:solidFill>
                  <a:schemeClr val="accent1"/>
                </a:solidFill>
              </a:rPr>
              <a:t>Case</a:t>
            </a:r>
            <a:r>
              <a:rPr lang="en-US" sz="1600" noProof="1" smtClean="0"/>
              <a:t> StorageType.Double</a:t>
            </a:r>
          </a:p>
          <a:p>
            <a:pPr marL="1920084" lvl="4" indent="-325098">
              <a:spcBef>
                <a:spcPts val="0"/>
              </a:spcBef>
            </a:pPr>
            <a:r>
              <a:rPr lang="en-US" sz="1600" noProof="1" smtClean="0"/>
              <a:t>      str = param.AsDouble.ToString</a:t>
            </a:r>
          </a:p>
          <a:p>
            <a:pPr marL="1920084" lvl="4" indent="-325098">
              <a:spcBef>
                <a:spcPts val="0"/>
              </a:spcBef>
            </a:pPr>
            <a:r>
              <a:rPr lang="en-US" sz="1600" noProof="1" smtClean="0"/>
              <a:t>    </a:t>
            </a:r>
            <a:r>
              <a:rPr lang="en-US" sz="1600" noProof="1" smtClean="0">
                <a:solidFill>
                  <a:schemeClr val="accent1"/>
                </a:solidFill>
              </a:rPr>
              <a:t>Case</a:t>
            </a:r>
            <a:r>
              <a:rPr lang="en-US" sz="1600" noProof="1" smtClean="0"/>
              <a:t> StorageType.Integer</a:t>
            </a:r>
          </a:p>
          <a:p>
            <a:pPr marL="1920084" lvl="4" indent="-325098">
              <a:spcBef>
                <a:spcPts val="0"/>
              </a:spcBef>
            </a:pPr>
            <a:r>
              <a:rPr lang="en-US" sz="1600" noProof="1" smtClean="0"/>
              <a:t>      str = param.AsInteger.ToString</a:t>
            </a:r>
          </a:p>
          <a:p>
            <a:pPr marL="1920084" lvl="4" indent="-325098">
              <a:spcBef>
                <a:spcPts val="0"/>
              </a:spcBef>
            </a:pPr>
            <a:r>
              <a:rPr lang="en-US" sz="1600" noProof="1" smtClean="0"/>
              <a:t>    </a:t>
            </a:r>
            <a:r>
              <a:rPr lang="en-US" sz="1600" noProof="1" smtClean="0">
                <a:solidFill>
                  <a:schemeClr val="accent1"/>
                </a:solidFill>
              </a:rPr>
              <a:t>Case</a:t>
            </a:r>
            <a:r>
              <a:rPr lang="en-US" sz="1600" noProof="1" smtClean="0"/>
              <a:t> StorageType.String</a:t>
            </a:r>
          </a:p>
          <a:p>
            <a:pPr marL="1920084" lvl="4" indent="-325098">
              <a:spcBef>
                <a:spcPts val="0"/>
              </a:spcBef>
            </a:pPr>
            <a:r>
              <a:rPr lang="en-US" sz="1600" noProof="1" smtClean="0"/>
              <a:t>      str = param.AsString</a:t>
            </a:r>
          </a:p>
          <a:p>
            <a:pPr marL="1920084" lvl="4" indent="-325098">
              <a:spcBef>
                <a:spcPts val="0"/>
              </a:spcBef>
            </a:pPr>
            <a:r>
              <a:rPr lang="en-US" sz="1600" noProof="1" smtClean="0"/>
              <a:t>    </a:t>
            </a:r>
            <a:r>
              <a:rPr lang="en-US" sz="1600" noProof="1" smtClean="0">
                <a:solidFill>
                  <a:schemeClr val="accent1"/>
                </a:solidFill>
              </a:rPr>
              <a:t>Case</a:t>
            </a:r>
            <a:r>
              <a:rPr lang="en-US" sz="1600" noProof="1" smtClean="0"/>
              <a:t> StorageType.ElementId</a:t>
            </a:r>
          </a:p>
          <a:p>
            <a:pPr marL="1920084" lvl="4" indent="-325098">
              <a:spcBef>
                <a:spcPts val="0"/>
              </a:spcBef>
            </a:pPr>
            <a:r>
              <a:rPr lang="en-US" sz="1600" noProof="1" smtClean="0"/>
              <a:t>      str = param.AsElementId.Value.ToString</a:t>
            </a:r>
          </a:p>
          <a:p>
            <a:pPr marL="1920084" lvl="4" indent="-325098">
              <a:spcBef>
                <a:spcPts val="0"/>
              </a:spcBef>
            </a:pPr>
            <a:r>
              <a:rPr lang="en-US" sz="1600" smtClean="0"/>
              <a:t>    </a:t>
            </a:r>
            <a:r>
              <a:rPr lang="en-US" sz="1600" noProof="1" smtClean="0">
                <a:solidFill>
                  <a:schemeClr val="accent1"/>
                </a:solidFill>
              </a:rPr>
              <a:t>End Select</a:t>
            </a:r>
          </a:p>
          <a:p>
            <a:pPr marL="1920084" lvl="4" indent="-325098">
              <a:spcBef>
                <a:spcPts val="0"/>
              </a:spcBef>
            </a:pPr>
            <a:r>
              <a:rPr lang="en-US" sz="1600" noProof="1" smtClean="0">
                <a:solidFill>
                  <a:schemeClr val="accent1"/>
                </a:solidFill>
              </a:rPr>
              <a:t>  Return</a:t>
            </a:r>
            <a:r>
              <a:rPr lang="en-US" sz="1600" noProof="1" smtClean="0"/>
              <a:t> str</a:t>
            </a:r>
          </a:p>
          <a:p>
            <a:pPr marL="1920084" lvl="4" indent="-325098">
              <a:spcBef>
                <a:spcPts val="0"/>
              </a:spcBef>
            </a:pPr>
            <a:r>
              <a:rPr lang="en-US" sz="1600" noProof="1" smtClean="0">
                <a:solidFill>
                  <a:schemeClr val="accent1"/>
                </a:solidFill>
              </a:rPr>
              <a:t>End Function</a:t>
            </a:r>
            <a:endParaRPr lang="en-GB" sz="1600" smtClean="0"/>
          </a:p>
        </p:txBody>
      </p:sp>
      <p:sp>
        <p:nvSpPr>
          <p:cNvPr id="7680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pic>
        <p:nvPicPr>
          <p:cNvPr id="76805" name="Picture 5" descr="lab4-1-1"/>
          <p:cNvPicPr>
            <a:picLocks noChangeAspect="1" noChangeArrowheads="1"/>
          </p:cNvPicPr>
          <p:nvPr/>
        </p:nvPicPr>
        <p:blipFill>
          <a:blip r:embed="rId3"/>
          <a:srcRect/>
          <a:stretch>
            <a:fillRect/>
          </a:stretch>
        </p:blipFill>
        <p:spPr bwMode="auto">
          <a:xfrm>
            <a:off x="8452519" y="5343633"/>
            <a:ext cx="4131229" cy="3292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AutoShape 7"/>
          <p:cNvSpPr>
            <a:spLocks noChangeArrowheads="1"/>
          </p:cNvSpPr>
          <p:nvPr/>
        </p:nvSpPr>
        <p:spPr bwMode="auto">
          <a:xfrm>
            <a:off x="401062" y="1820361"/>
            <a:ext cx="11827341" cy="4703269"/>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sz="2800"/>
          </a:p>
        </p:txBody>
      </p:sp>
      <p:sp>
        <p:nvSpPr>
          <p:cNvPr id="77826" name="Rectangle 2"/>
          <p:cNvSpPr>
            <a:spLocks noGrp="1" noChangeArrowheads="1"/>
          </p:cNvSpPr>
          <p:nvPr>
            <p:ph type="title"/>
          </p:nvPr>
        </p:nvSpPr>
        <p:spPr>
          <a:xfrm>
            <a:off x="453759" y="194232"/>
            <a:ext cx="11883492" cy="1626129"/>
          </a:xfrm>
        </p:spPr>
        <p:txBody>
          <a:bodyPr/>
          <a:lstStyle/>
          <a:p>
            <a:pPr eaLnBrk="1" hangingPunct="1"/>
            <a:r>
              <a:rPr lang="en-GB" smtClean="0"/>
              <a:t>Access Built-in Parameter</a:t>
            </a:r>
          </a:p>
        </p:txBody>
      </p:sp>
      <p:sp>
        <p:nvSpPr>
          <p:cNvPr id="77827" name="Rectangle 3"/>
          <p:cNvSpPr>
            <a:spLocks noGrp="1" noChangeArrowheads="1"/>
          </p:cNvSpPr>
          <p:nvPr>
            <p:ph idx="1"/>
          </p:nvPr>
        </p:nvSpPr>
        <p:spPr>
          <a:xfrm>
            <a:off x="148344" y="2050378"/>
            <a:ext cx="11574621" cy="4514194"/>
          </a:xfrm>
        </p:spPr>
        <p:txBody>
          <a:bodyPr/>
          <a:lstStyle/>
          <a:p>
            <a:pPr marL="715963" lvl="4" indent="0">
              <a:lnSpc>
                <a:spcPct val="80000"/>
              </a:lnSpc>
            </a:pPr>
            <a:r>
              <a:rPr lang="en-GB" sz="1600" noProof="1" smtClean="0">
                <a:solidFill>
                  <a:schemeClr val="hlink"/>
                </a:solidFill>
              </a:rPr>
              <a:t>' If we know WHICH param we are looking for, then:</a:t>
            </a:r>
          </a:p>
          <a:p>
            <a:pPr marL="715963" lvl="4" indent="0">
              <a:lnSpc>
                <a:spcPct val="80000"/>
              </a:lnSpc>
            </a:pPr>
            <a:r>
              <a:rPr lang="en-GB" sz="1600" noProof="1" smtClean="0">
                <a:solidFill>
                  <a:schemeClr val="hlink"/>
                </a:solidFill>
              </a:rPr>
              <a:t>'</a:t>
            </a:r>
            <a:r>
              <a:rPr lang="en-US" sz="1600" smtClean="0">
                <a:solidFill>
                  <a:schemeClr val="hlink"/>
                </a:solidFill>
              </a:rPr>
              <a:t> </a:t>
            </a:r>
            <a:r>
              <a:rPr lang="en-US" sz="1600" noProof="1" smtClean="0">
                <a:solidFill>
                  <a:schemeClr val="hlink"/>
                </a:solidFill>
              </a:rPr>
              <a:t>A) a standard parameter, can </a:t>
            </a:r>
            <a:r>
              <a:rPr lang="en-US" sz="1600" smtClean="0">
                <a:solidFill>
                  <a:schemeClr val="hlink"/>
                </a:solidFill>
              </a:rPr>
              <a:t>be </a:t>
            </a:r>
            <a:r>
              <a:rPr lang="en-US" sz="1600" noProof="1" smtClean="0">
                <a:solidFill>
                  <a:schemeClr val="hlink"/>
                </a:solidFill>
              </a:rPr>
              <a:t>g</a:t>
            </a:r>
            <a:r>
              <a:rPr lang="en-US" sz="1600" smtClean="0">
                <a:solidFill>
                  <a:schemeClr val="hlink"/>
                </a:solidFill>
              </a:rPr>
              <a:t>o</a:t>
            </a:r>
            <a:r>
              <a:rPr lang="en-US" sz="1600" noProof="1" smtClean="0">
                <a:solidFill>
                  <a:schemeClr val="hlink"/>
                </a:solidFill>
              </a:rPr>
              <a:t>t via BuiltInParam signature of Parameter method:</a:t>
            </a:r>
          </a:p>
          <a:p>
            <a:pPr marL="715963" lvl="4" indent="0">
              <a:lnSpc>
                <a:spcPct val="80000"/>
              </a:lnSpc>
            </a:pPr>
            <a:r>
              <a:rPr lang="en-US" sz="1600" noProof="1" smtClean="0">
                <a:solidFill>
                  <a:schemeClr val="accent1"/>
                </a:solidFill>
              </a:rPr>
              <a:t>Dim</a:t>
            </a:r>
            <a:r>
              <a:rPr lang="en-US" sz="1600" noProof="1" smtClean="0"/>
              <a:t> parInBuilt</a:t>
            </a:r>
            <a:r>
              <a:rPr lang="en-US" sz="1600" noProof="1" smtClean="0">
                <a:solidFill>
                  <a:schemeClr val="accent1"/>
                </a:solidFill>
              </a:rPr>
              <a:t> As </a:t>
            </a:r>
            <a:r>
              <a:rPr lang="en-US" sz="1600" noProof="1" smtClean="0"/>
              <a:t>Parameter</a:t>
            </a:r>
          </a:p>
          <a:p>
            <a:pPr marL="715963" lvl="4" indent="0">
              <a:lnSpc>
                <a:spcPct val="80000"/>
              </a:lnSpc>
            </a:pPr>
            <a:r>
              <a:rPr lang="en-US" sz="1600" noProof="1" smtClean="0">
                <a:solidFill>
                  <a:schemeClr val="accent1"/>
                </a:solidFill>
              </a:rPr>
              <a:t>Tr</a:t>
            </a:r>
            <a:r>
              <a:rPr lang="en-US" sz="1600" smtClean="0">
                <a:solidFill>
                  <a:schemeClr val="accent1"/>
                </a:solidFill>
              </a:rPr>
              <a:t>y</a:t>
            </a:r>
          </a:p>
          <a:p>
            <a:pPr marL="715963" lvl="4" indent="0">
              <a:lnSpc>
                <a:spcPct val="80000"/>
              </a:lnSpc>
            </a:pPr>
            <a:r>
              <a:rPr lang="en-US" sz="1600" smtClean="0"/>
              <a:t>  </a:t>
            </a:r>
            <a:r>
              <a:rPr lang="en-US" sz="1600" noProof="1" smtClean="0"/>
              <a:t>parInBuilt = </a:t>
            </a:r>
            <a:r>
              <a:rPr lang="en-US" sz="1600" noProof="1" smtClean="0">
                <a:solidFill>
                  <a:schemeClr val="folHlink"/>
                </a:solidFill>
              </a:rPr>
              <a:t>elem.Parameter(BuiltInParameter.FAMILY_BASE_LEVEL_OFFSET_PARAM)</a:t>
            </a:r>
          </a:p>
          <a:p>
            <a:pPr marL="715963" lvl="4" indent="0">
              <a:lnSpc>
                <a:spcPct val="80000"/>
              </a:lnSpc>
            </a:pPr>
            <a:r>
              <a:rPr lang="en-US" sz="1600" noProof="1" smtClean="0"/>
              <a:t>  </a:t>
            </a:r>
            <a:r>
              <a:rPr lang="en-US" sz="1600" noProof="1" smtClean="0">
                <a:solidFill>
                  <a:schemeClr val="accent1"/>
                </a:solidFill>
              </a:rPr>
              <a:t>If Not</a:t>
            </a:r>
            <a:r>
              <a:rPr lang="en-US" sz="1600" noProof="1" smtClean="0"/>
              <a:t> parInBuilt </a:t>
            </a:r>
            <a:r>
              <a:rPr lang="en-US" sz="1600" noProof="1" smtClean="0">
                <a:solidFill>
                  <a:schemeClr val="accent1"/>
                </a:solidFill>
              </a:rPr>
              <a:t>Is Nothing Then</a:t>
            </a:r>
          </a:p>
          <a:p>
            <a:pPr marL="715963" lvl="4" indent="0">
              <a:lnSpc>
                <a:spcPct val="80000"/>
              </a:lnSpc>
            </a:pPr>
            <a:r>
              <a:rPr lang="en-US" sz="1600" noProof="1" smtClean="0"/>
              <a:t>    </a:t>
            </a:r>
            <a:r>
              <a:rPr lang="en-US" sz="1600" noProof="1" smtClean="0">
                <a:solidFill>
                  <a:schemeClr val="accent1"/>
                </a:solidFill>
              </a:rPr>
              <a:t>Dim</a:t>
            </a:r>
            <a:r>
              <a:rPr lang="en-US" sz="1600" noProof="1" smtClean="0"/>
              <a:t> parInBuiltName </a:t>
            </a:r>
            <a:r>
              <a:rPr lang="en-US" sz="1600" noProof="1" smtClean="0">
                <a:solidFill>
                  <a:schemeClr val="accent1"/>
                </a:solidFill>
              </a:rPr>
              <a:t>As</a:t>
            </a:r>
            <a:r>
              <a:rPr lang="en-US" sz="1600" noProof="1" smtClean="0"/>
              <a:t> String = parInBuilt.Definition.Name</a:t>
            </a:r>
          </a:p>
          <a:p>
            <a:pPr marL="715963" lvl="4" indent="0">
              <a:lnSpc>
                <a:spcPct val="80000"/>
              </a:lnSpc>
            </a:pPr>
            <a:r>
              <a:rPr lang="en-US" sz="1600" noProof="1" smtClean="0"/>
              <a:t>    </a:t>
            </a:r>
            <a:r>
              <a:rPr lang="en-US" sz="1600" noProof="1" smtClean="0">
                <a:solidFill>
                  <a:schemeClr val="accent1"/>
                </a:solidFill>
              </a:rPr>
              <a:t>Dim</a:t>
            </a:r>
            <a:r>
              <a:rPr lang="en-US" sz="1600" noProof="1" smtClean="0"/>
              <a:t> parInBuiltType </a:t>
            </a:r>
            <a:r>
              <a:rPr lang="en-US" sz="1600" noProof="1" smtClean="0">
                <a:solidFill>
                  <a:schemeClr val="accent1"/>
                </a:solidFill>
              </a:rPr>
              <a:t>As </a:t>
            </a:r>
            <a:r>
              <a:rPr lang="en-US" sz="1600" noProof="1" smtClean="0"/>
              <a:t>String = LabUtils.GetParamStorageType(parInBuilt).ToString</a:t>
            </a:r>
          </a:p>
          <a:p>
            <a:pPr marL="715963" lvl="4" indent="0">
              <a:lnSpc>
                <a:spcPct val="80000"/>
              </a:lnSpc>
            </a:pPr>
            <a:r>
              <a:rPr lang="en-US" sz="1600" noProof="1" smtClean="0"/>
              <a:t>    </a:t>
            </a:r>
            <a:r>
              <a:rPr lang="en-US" sz="1600" noProof="1" smtClean="0">
                <a:solidFill>
                  <a:schemeClr val="accent1"/>
                </a:solidFill>
              </a:rPr>
              <a:t>Dim</a:t>
            </a:r>
            <a:r>
              <a:rPr lang="en-US" sz="1600" noProof="1" smtClean="0"/>
              <a:t> parInBuiltValue</a:t>
            </a:r>
            <a:r>
              <a:rPr lang="en-US" sz="1600" noProof="1" smtClean="0">
                <a:solidFill>
                  <a:schemeClr val="accent1"/>
                </a:solidFill>
              </a:rPr>
              <a:t> As</a:t>
            </a:r>
            <a:r>
              <a:rPr lang="en-US" sz="1600" noProof="1" smtClean="0"/>
              <a:t> String = LabUtils.GetParamAsString(parInBuilt)</a:t>
            </a:r>
          </a:p>
          <a:p>
            <a:pPr marL="715963" lvl="4" indent="0">
              <a:lnSpc>
                <a:spcPct val="80000"/>
              </a:lnSpc>
            </a:pPr>
            <a:r>
              <a:rPr lang="en-US" sz="1600" noProof="1" smtClean="0"/>
              <a:t>    MsgBox("FAMILY_BASE_LEVEL_OFFSET_PARAM: Name=" &amp; parInBuiltName </a:t>
            </a:r>
            <a:r>
              <a:rPr lang="en-US" sz="1600" u="sng" smtClean="0"/>
              <a:t>_</a:t>
            </a:r>
          </a:p>
          <a:p>
            <a:pPr marL="715963" lvl="4" indent="0">
              <a:lnSpc>
                <a:spcPct val="80000"/>
              </a:lnSpc>
            </a:pPr>
            <a:r>
              <a:rPr lang="en-US" sz="1600" smtClean="0"/>
              <a:t>      </a:t>
            </a:r>
            <a:r>
              <a:rPr lang="en-US" sz="1600" noProof="1" smtClean="0"/>
              <a:t>&amp; "; Type=" &amp; parInBuiltType &amp; "; Value=" &amp; parInBuiltValue)</a:t>
            </a:r>
          </a:p>
          <a:p>
            <a:pPr marL="715963" lvl="4" indent="0">
              <a:lnSpc>
                <a:spcPct val="80000"/>
              </a:lnSpc>
            </a:pPr>
            <a:r>
              <a:rPr lang="en-US" sz="1600" noProof="1" smtClean="0"/>
              <a:t>  </a:t>
            </a:r>
            <a:r>
              <a:rPr lang="en-US" sz="1600" noProof="1" smtClean="0">
                <a:solidFill>
                  <a:schemeClr val="accent1"/>
                </a:solidFill>
              </a:rPr>
              <a:t>Else</a:t>
            </a:r>
          </a:p>
          <a:p>
            <a:pPr marL="715963" lvl="4" indent="0">
              <a:lnSpc>
                <a:spcPct val="80000"/>
              </a:lnSpc>
            </a:pPr>
            <a:r>
              <a:rPr lang="en-US" sz="1600" noProof="1" smtClean="0"/>
              <a:t>    MsgBox("FAMILY_BASE_LEVEL_OFFSET_PARAM is NOT available for this element")</a:t>
            </a:r>
          </a:p>
          <a:p>
            <a:pPr marL="715963" lvl="4" indent="0">
              <a:lnSpc>
                <a:spcPct val="80000"/>
              </a:lnSpc>
            </a:pPr>
            <a:r>
              <a:rPr lang="en-US" sz="1600" noProof="1" smtClean="0"/>
              <a:t>  </a:t>
            </a:r>
            <a:r>
              <a:rPr lang="en-US" sz="1600" noProof="1" smtClean="0">
                <a:solidFill>
                  <a:schemeClr val="accent1"/>
                </a:solidFill>
              </a:rPr>
              <a:t>End If</a:t>
            </a:r>
          </a:p>
          <a:p>
            <a:pPr marL="715963" lvl="4" indent="0">
              <a:lnSpc>
                <a:spcPct val="80000"/>
              </a:lnSpc>
            </a:pPr>
            <a:r>
              <a:rPr lang="en-US" sz="1600" noProof="1" smtClean="0">
                <a:solidFill>
                  <a:schemeClr val="accent1"/>
                </a:solidFill>
              </a:rPr>
              <a:t>Catch</a:t>
            </a:r>
          </a:p>
          <a:p>
            <a:pPr marL="715963" lvl="4" indent="0">
              <a:lnSpc>
                <a:spcPct val="80000"/>
              </a:lnSpc>
            </a:pPr>
            <a:r>
              <a:rPr lang="en-US" sz="1600" noProof="1" smtClean="0"/>
              <a:t>  MsgBox("FAMILY_BASE_LEVEL_OFFSET_PARAM is NOT available for this element")</a:t>
            </a:r>
          </a:p>
          <a:p>
            <a:pPr marL="715963" lvl="4" indent="0">
              <a:lnSpc>
                <a:spcPct val="80000"/>
              </a:lnSpc>
            </a:pPr>
            <a:r>
              <a:rPr lang="en-US" sz="1600" noProof="1" smtClean="0">
                <a:solidFill>
                  <a:schemeClr val="accent1"/>
                </a:solidFill>
              </a:rPr>
              <a:t>End Try</a:t>
            </a:r>
          </a:p>
        </p:txBody>
      </p:sp>
      <p:sp>
        <p:nvSpPr>
          <p:cNvPr id="7782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pic>
        <p:nvPicPr>
          <p:cNvPr id="77830" name="Picture 6" descr="lab4-1-2"/>
          <p:cNvPicPr>
            <a:picLocks noChangeAspect="1" noChangeArrowheads="1"/>
          </p:cNvPicPr>
          <p:nvPr/>
        </p:nvPicPr>
        <p:blipFill>
          <a:blip r:embed="rId3"/>
          <a:srcRect/>
          <a:stretch>
            <a:fillRect/>
          </a:stretch>
        </p:blipFill>
        <p:spPr bwMode="auto">
          <a:xfrm>
            <a:off x="3425148" y="6996141"/>
            <a:ext cx="5851446" cy="13551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AutoShape 7"/>
          <p:cNvSpPr>
            <a:spLocks noChangeArrowheads="1"/>
          </p:cNvSpPr>
          <p:nvPr/>
        </p:nvSpPr>
        <p:spPr bwMode="auto">
          <a:xfrm>
            <a:off x="557606" y="1426056"/>
            <a:ext cx="11779647" cy="7062852"/>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78850" name="Rectangle 2"/>
          <p:cNvSpPr>
            <a:spLocks noGrp="1" noChangeArrowheads="1"/>
          </p:cNvSpPr>
          <p:nvPr>
            <p:ph type="title"/>
          </p:nvPr>
        </p:nvSpPr>
        <p:spPr>
          <a:xfrm>
            <a:off x="453759" y="194232"/>
            <a:ext cx="11883492" cy="1626129"/>
          </a:xfrm>
        </p:spPr>
        <p:txBody>
          <a:bodyPr/>
          <a:lstStyle/>
          <a:p>
            <a:pPr eaLnBrk="1" hangingPunct="1"/>
            <a:r>
              <a:rPr lang="en-GB" smtClean="0"/>
              <a:t>Access Named Parameter</a:t>
            </a:r>
          </a:p>
        </p:txBody>
      </p:sp>
      <p:sp>
        <p:nvSpPr>
          <p:cNvPr id="78851" name="Rectangle 3"/>
          <p:cNvSpPr>
            <a:spLocks noGrp="1" noChangeArrowheads="1"/>
          </p:cNvSpPr>
          <p:nvPr>
            <p:ph idx="1"/>
          </p:nvPr>
        </p:nvSpPr>
        <p:spPr>
          <a:xfrm>
            <a:off x="54592" y="1681878"/>
            <a:ext cx="12849703" cy="6660353"/>
          </a:xfrm>
        </p:spPr>
        <p:txBody>
          <a:bodyPr/>
          <a:lstStyle/>
          <a:p>
            <a:pPr marL="1920084" lvl="4" indent="-325098">
              <a:lnSpc>
                <a:spcPct val="80000"/>
              </a:lnSpc>
            </a:pPr>
            <a:r>
              <a:rPr lang="en-GB" sz="1600" noProof="1" smtClean="0">
                <a:solidFill>
                  <a:schemeClr val="hlink"/>
                </a:solidFill>
              </a:rPr>
              <a:t>'Helper to get *specific* parameter by name</a:t>
            </a:r>
          </a:p>
          <a:p>
            <a:pPr marL="1920084" lvl="4" indent="-325098">
              <a:lnSpc>
                <a:spcPct val="80000"/>
              </a:lnSpc>
            </a:pPr>
            <a:r>
              <a:rPr lang="en-GB" sz="1600" noProof="1" smtClean="0">
                <a:solidFill>
                  <a:schemeClr val="accent1"/>
                </a:solidFill>
              </a:rPr>
              <a:t>Shared Function</a:t>
            </a:r>
            <a:r>
              <a:rPr lang="en-GB" sz="1600" noProof="1" smtClean="0"/>
              <a:t> </a:t>
            </a:r>
            <a:r>
              <a:rPr lang="en-GB" sz="1600" noProof="1" smtClean="0">
                <a:solidFill>
                  <a:schemeClr val="folHlink"/>
                </a:solidFill>
              </a:rPr>
              <a:t>GetElemParam</a:t>
            </a:r>
            <a:r>
              <a:rPr lang="en-GB" sz="1600" noProof="1" smtClean="0"/>
              <a:t>(ByVal elem As Revit.Element, ByVal name As String) As Parameter</a:t>
            </a:r>
          </a:p>
          <a:p>
            <a:pPr marL="1920084" lvl="4" indent="-325098">
              <a:lnSpc>
                <a:spcPct val="80000"/>
              </a:lnSpc>
            </a:pPr>
            <a:r>
              <a:rPr lang="en-GB" sz="1600" noProof="1" smtClean="0"/>
              <a:t>  </a:t>
            </a:r>
            <a:r>
              <a:rPr lang="en-GB" sz="1600" noProof="1" smtClean="0">
                <a:solidFill>
                  <a:schemeClr val="accent1"/>
                </a:solidFill>
              </a:rPr>
              <a:t>Dim</a:t>
            </a:r>
            <a:r>
              <a:rPr lang="en-GB" sz="1600" noProof="1" smtClean="0"/>
              <a:t> parameters As Autodesk.Revit.ParameterSet = </a:t>
            </a:r>
            <a:r>
              <a:rPr lang="en-GB" sz="1600" noProof="1" smtClean="0">
                <a:solidFill>
                  <a:schemeClr val="folHlink"/>
                </a:solidFill>
              </a:rPr>
              <a:t>elem.Parameters</a:t>
            </a:r>
          </a:p>
          <a:p>
            <a:pPr marL="1920084" lvl="4" indent="-325098">
              <a:lnSpc>
                <a:spcPct val="80000"/>
              </a:lnSpc>
            </a:pPr>
            <a:r>
              <a:rPr lang="en-GB" sz="1600" noProof="1" smtClean="0"/>
              <a:t>  </a:t>
            </a:r>
            <a:r>
              <a:rPr lang="en-GB" sz="1600" noProof="1" smtClean="0">
                <a:solidFill>
                  <a:schemeClr val="accent1"/>
                </a:solidFill>
              </a:rPr>
              <a:t>Dim</a:t>
            </a:r>
            <a:r>
              <a:rPr lang="en-GB" sz="1600" noProof="1" smtClean="0"/>
              <a:t> parameter As Autodesk.Revit.Parameter</a:t>
            </a:r>
          </a:p>
          <a:p>
            <a:pPr marL="1920084" lvl="4" indent="-325098">
              <a:lnSpc>
                <a:spcPct val="80000"/>
              </a:lnSpc>
            </a:pPr>
            <a:r>
              <a:rPr lang="en-GB" sz="1600" noProof="1" smtClean="0">
                <a:solidFill>
                  <a:schemeClr val="accent1"/>
                </a:solidFill>
              </a:rPr>
              <a:t>  </a:t>
            </a:r>
            <a:r>
              <a:rPr lang="en-GB" sz="1600" noProof="1" smtClean="0">
                <a:solidFill>
                  <a:schemeClr val="folHlink"/>
                </a:solidFill>
              </a:rPr>
              <a:t>For Each parameter In parameters</a:t>
            </a:r>
          </a:p>
          <a:p>
            <a:pPr marL="1920084" lvl="4" indent="-325098">
              <a:lnSpc>
                <a:spcPct val="80000"/>
              </a:lnSpc>
            </a:pPr>
            <a:r>
              <a:rPr lang="en-GB" sz="1600" noProof="1" smtClean="0"/>
              <a:t>    </a:t>
            </a:r>
            <a:r>
              <a:rPr lang="en-GB" sz="1600" noProof="1" smtClean="0">
                <a:solidFill>
                  <a:schemeClr val="folHlink"/>
                </a:solidFill>
              </a:rPr>
              <a:t>If (parameter.Definition.Name = name) Then</a:t>
            </a:r>
          </a:p>
          <a:p>
            <a:pPr marL="1920084" lvl="4" indent="-325098">
              <a:lnSpc>
                <a:spcPct val="80000"/>
              </a:lnSpc>
            </a:pPr>
            <a:r>
              <a:rPr lang="en-GB" sz="1600" noProof="1" smtClean="0"/>
              <a:t>      </a:t>
            </a:r>
            <a:r>
              <a:rPr lang="en-GB" sz="1600" noProof="1" smtClean="0">
                <a:solidFill>
                  <a:schemeClr val="accent1"/>
                </a:solidFill>
              </a:rPr>
              <a:t>Return</a:t>
            </a:r>
            <a:r>
              <a:rPr lang="en-GB" sz="1600" noProof="1" smtClean="0"/>
              <a:t> parameter</a:t>
            </a:r>
          </a:p>
          <a:p>
            <a:pPr marL="1920084" lvl="4" indent="-325098">
              <a:lnSpc>
                <a:spcPct val="80000"/>
              </a:lnSpc>
            </a:pPr>
            <a:r>
              <a:rPr lang="en-GB" sz="1600" noProof="1" smtClean="0"/>
              <a:t>    </a:t>
            </a:r>
            <a:r>
              <a:rPr lang="en-GB" sz="1600" noProof="1" smtClean="0">
                <a:solidFill>
                  <a:schemeClr val="accent1"/>
                </a:solidFill>
              </a:rPr>
              <a:t>End If</a:t>
            </a:r>
          </a:p>
          <a:p>
            <a:pPr marL="1920084" lvl="4" indent="-325098">
              <a:lnSpc>
                <a:spcPct val="80000"/>
              </a:lnSpc>
            </a:pPr>
            <a:r>
              <a:rPr lang="en-GB" sz="1600" noProof="1" smtClean="0">
                <a:solidFill>
                  <a:schemeClr val="accent1"/>
                </a:solidFill>
              </a:rPr>
              <a:t>  Next</a:t>
            </a:r>
          </a:p>
          <a:p>
            <a:pPr marL="1920084" lvl="4" indent="-325098">
              <a:lnSpc>
                <a:spcPct val="80000"/>
              </a:lnSpc>
            </a:pPr>
            <a:r>
              <a:rPr lang="en-GB" sz="1600" noProof="1" smtClean="0">
                <a:solidFill>
                  <a:schemeClr val="accent1"/>
                </a:solidFill>
              </a:rPr>
              <a:t>  Return Nothing</a:t>
            </a:r>
          </a:p>
          <a:p>
            <a:pPr marL="1920084" lvl="4" indent="-325098">
              <a:lnSpc>
                <a:spcPct val="80000"/>
              </a:lnSpc>
            </a:pPr>
            <a:r>
              <a:rPr lang="en-GB" sz="1600" noProof="1" smtClean="0">
                <a:solidFill>
                  <a:schemeClr val="accent1"/>
                </a:solidFill>
              </a:rPr>
              <a:t>End Function</a:t>
            </a:r>
          </a:p>
          <a:p>
            <a:pPr marL="1920084" lvl="4" indent="-325098">
              <a:lnSpc>
                <a:spcPct val="80000"/>
              </a:lnSpc>
            </a:pPr>
            <a:endParaRPr lang="en-US" sz="1600" smtClean="0">
              <a:solidFill>
                <a:schemeClr val="accent1"/>
              </a:solidFill>
            </a:endParaRPr>
          </a:p>
          <a:p>
            <a:pPr marL="1920084" lvl="4" indent="-325098">
              <a:lnSpc>
                <a:spcPct val="80000"/>
              </a:lnSpc>
            </a:pPr>
            <a:endParaRPr lang="en-US" sz="1600" smtClean="0"/>
          </a:p>
          <a:p>
            <a:pPr marL="1920084" lvl="4" indent="-325098">
              <a:lnSpc>
                <a:spcPct val="80000"/>
              </a:lnSpc>
            </a:pPr>
            <a:r>
              <a:rPr lang="en-US" sz="1600" noProof="1" smtClean="0">
                <a:solidFill>
                  <a:schemeClr val="hlink"/>
                </a:solidFill>
              </a:rPr>
              <a:t>'</a:t>
            </a:r>
            <a:r>
              <a:rPr lang="en-US" sz="1600" smtClean="0">
                <a:solidFill>
                  <a:schemeClr val="hlink"/>
                </a:solidFill>
              </a:rPr>
              <a:t> </a:t>
            </a:r>
            <a:r>
              <a:rPr lang="en-US" sz="1600" noProof="1" smtClean="0">
                <a:solidFill>
                  <a:schemeClr val="hlink"/>
                </a:solidFill>
              </a:rPr>
              <a:t>C) use GetElemParam utilty to get it by hard coded-name </a:t>
            </a:r>
            <a:endParaRPr lang="en-US" sz="1600" smtClean="0">
              <a:solidFill>
                <a:schemeClr val="hlink"/>
              </a:solidFill>
            </a:endParaRPr>
          </a:p>
          <a:p>
            <a:pPr marL="1920084" lvl="4" indent="-325098">
              <a:lnSpc>
                <a:spcPct val="80000"/>
              </a:lnSpc>
            </a:pPr>
            <a:r>
              <a:rPr lang="en-US" sz="1600" smtClean="0">
                <a:solidFill>
                  <a:schemeClr val="hlink"/>
                </a:solidFill>
              </a:rPr>
              <a:t>' </a:t>
            </a:r>
            <a:r>
              <a:rPr lang="en-US" sz="1600" noProof="1" smtClean="0">
                <a:solidFill>
                  <a:schemeClr val="hlink"/>
                </a:solidFill>
              </a:rPr>
              <a:t>(this works for either standard or shared!):</a:t>
            </a:r>
          </a:p>
          <a:p>
            <a:pPr marL="1920084" lvl="4" indent="-325098">
              <a:lnSpc>
                <a:spcPct val="80000"/>
              </a:lnSpc>
            </a:pPr>
            <a:r>
              <a:rPr lang="en-US" sz="1600" noProof="1" smtClean="0">
                <a:solidFill>
                  <a:schemeClr val="accent1"/>
                </a:solidFill>
              </a:rPr>
              <a:t>Const </a:t>
            </a:r>
            <a:r>
              <a:rPr lang="en-US" sz="1600" noProof="1" smtClean="0"/>
              <a:t>csParamToFind </a:t>
            </a:r>
            <a:r>
              <a:rPr lang="en-US" sz="1600" noProof="1" smtClean="0">
                <a:solidFill>
                  <a:schemeClr val="accent1"/>
                </a:solidFill>
              </a:rPr>
              <a:t>As</a:t>
            </a:r>
            <a:r>
              <a:rPr lang="en-US" sz="1600" noProof="1" smtClean="0"/>
              <a:t> String = "Base Offset"</a:t>
            </a:r>
          </a:p>
          <a:p>
            <a:pPr marL="1920084" lvl="4" indent="-325098">
              <a:lnSpc>
                <a:spcPct val="80000"/>
              </a:lnSpc>
            </a:pPr>
            <a:r>
              <a:rPr lang="en-US" sz="1600" noProof="1" smtClean="0">
                <a:solidFill>
                  <a:schemeClr val="accent1"/>
                </a:solidFill>
              </a:rPr>
              <a:t>Dim</a:t>
            </a:r>
            <a:r>
              <a:rPr lang="en-US" sz="1600" noProof="1" smtClean="0"/>
              <a:t> parByName </a:t>
            </a:r>
            <a:r>
              <a:rPr lang="en-US" sz="1600" noProof="1" smtClean="0">
                <a:solidFill>
                  <a:schemeClr val="accent1"/>
                </a:solidFill>
              </a:rPr>
              <a:t>As</a:t>
            </a:r>
            <a:r>
              <a:rPr lang="en-US" sz="1600" noProof="1" smtClean="0"/>
              <a:t> Parameter = LabUtils.</a:t>
            </a:r>
            <a:r>
              <a:rPr lang="en-US" sz="1600" noProof="1" smtClean="0">
                <a:solidFill>
                  <a:schemeClr val="folHlink"/>
                </a:solidFill>
              </a:rPr>
              <a:t>GetElemParam</a:t>
            </a:r>
            <a:r>
              <a:rPr lang="en-US" sz="1600" noProof="1" smtClean="0"/>
              <a:t>(elem, csParamToFind)</a:t>
            </a:r>
          </a:p>
          <a:p>
            <a:pPr marL="1920084" lvl="4" indent="-325098">
              <a:lnSpc>
                <a:spcPct val="80000"/>
              </a:lnSpc>
            </a:pPr>
            <a:r>
              <a:rPr lang="en-US" sz="1600" noProof="1" smtClean="0">
                <a:solidFill>
                  <a:schemeClr val="accent1"/>
                </a:solidFill>
              </a:rPr>
              <a:t>If</a:t>
            </a:r>
            <a:r>
              <a:rPr lang="en-US" sz="1600" noProof="1" smtClean="0"/>
              <a:t> parByName </a:t>
            </a:r>
            <a:r>
              <a:rPr lang="en-US" sz="1600" noProof="1" smtClean="0">
                <a:solidFill>
                  <a:schemeClr val="accent1"/>
                </a:solidFill>
              </a:rPr>
              <a:t>Is</a:t>
            </a:r>
            <a:r>
              <a:rPr lang="en-US" sz="1600" noProof="1" smtClean="0"/>
              <a:t> </a:t>
            </a:r>
            <a:r>
              <a:rPr lang="en-US" sz="1600" noProof="1" smtClean="0">
                <a:solidFill>
                  <a:schemeClr val="accent1"/>
                </a:solidFill>
              </a:rPr>
              <a:t>Nothing Then</a:t>
            </a:r>
          </a:p>
          <a:p>
            <a:pPr marL="1920084" lvl="4" indent="-325098">
              <a:lnSpc>
                <a:spcPct val="80000"/>
              </a:lnSpc>
            </a:pPr>
            <a:r>
              <a:rPr lang="en-US" sz="1600" noProof="1" smtClean="0"/>
              <a:t>  MsgBox(csParamToFind &amp; " is NOT available for this element")</a:t>
            </a:r>
          </a:p>
          <a:p>
            <a:pPr marL="1920084" lvl="4" indent="-325098">
              <a:lnSpc>
                <a:spcPct val="80000"/>
              </a:lnSpc>
            </a:pPr>
            <a:r>
              <a:rPr lang="en-US" sz="1600" noProof="1" smtClean="0">
                <a:solidFill>
                  <a:schemeClr val="accent1"/>
                </a:solidFill>
              </a:rPr>
              <a:t>Else</a:t>
            </a:r>
          </a:p>
          <a:p>
            <a:pPr marL="1920084" lvl="4" indent="-325098">
              <a:lnSpc>
                <a:spcPct val="80000"/>
              </a:lnSpc>
            </a:pPr>
            <a:r>
              <a:rPr lang="en-US" sz="1600" noProof="1" smtClean="0"/>
              <a:t>  </a:t>
            </a:r>
            <a:r>
              <a:rPr lang="en-US" sz="1600" noProof="1" smtClean="0">
                <a:solidFill>
                  <a:schemeClr val="accent1"/>
                </a:solidFill>
              </a:rPr>
              <a:t>Dim</a:t>
            </a:r>
            <a:r>
              <a:rPr lang="en-US" sz="1600" noProof="1" smtClean="0"/>
              <a:t> parByNameName </a:t>
            </a:r>
            <a:r>
              <a:rPr lang="en-US" sz="1600" noProof="1" smtClean="0">
                <a:solidFill>
                  <a:schemeClr val="accent1"/>
                </a:solidFill>
              </a:rPr>
              <a:t>As</a:t>
            </a:r>
            <a:r>
              <a:rPr lang="en-US" sz="1600" noProof="1" smtClean="0"/>
              <a:t> String = parByName.Definition.Name</a:t>
            </a:r>
          </a:p>
          <a:p>
            <a:pPr marL="1920084" lvl="4" indent="-325098">
              <a:lnSpc>
                <a:spcPct val="80000"/>
              </a:lnSpc>
            </a:pPr>
            <a:r>
              <a:rPr lang="en-US" sz="1600" noProof="1" smtClean="0"/>
              <a:t>  </a:t>
            </a:r>
            <a:r>
              <a:rPr lang="en-US" sz="1600" noProof="1" smtClean="0">
                <a:solidFill>
                  <a:schemeClr val="accent1"/>
                </a:solidFill>
              </a:rPr>
              <a:t>Dim</a:t>
            </a:r>
            <a:r>
              <a:rPr lang="en-US" sz="1600" noProof="1" smtClean="0"/>
              <a:t> parByNameType </a:t>
            </a:r>
            <a:r>
              <a:rPr lang="en-US" sz="1600" noProof="1" smtClean="0">
                <a:solidFill>
                  <a:schemeClr val="accent1"/>
                </a:solidFill>
              </a:rPr>
              <a:t>As</a:t>
            </a:r>
            <a:r>
              <a:rPr lang="en-US" sz="1600" noProof="1" smtClean="0"/>
              <a:t> String = LabUtils.GetParamStorageType(parByName).ToString</a:t>
            </a:r>
          </a:p>
          <a:p>
            <a:pPr marL="1920084" lvl="4" indent="-325098">
              <a:lnSpc>
                <a:spcPct val="80000"/>
              </a:lnSpc>
            </a:pPr>
            <a:r>
              <a:rPr lang="en-US" sz="1600" noProof="1" smtClean="0"/>
              <a:t>  </a:t>
            </a:r>
            <a:r>
              <a:rPr lang="en-US" sz="1600" noProof="1" smtClean="0">
                <a:solidFill>
                  <a:schemeClr val="accent1"/>
                </a:solidFill>
              </a:rPr>
              <a:t>Dim </a:t>
            </a:r>
            <a:r>
              <a:rPr lang="en-US" sz="1600" noProof="1" smtClean="0"/>
              <a:t>parByNameValue </a:t>
            </a:r>
            <a:r>
              <a:rPr lang="en-US" sz="1600" noProof="1" smtClean="0">
                <a:solidFill>
                  <a:schemeClr val="accent1"/>
                </a:solidFill>
              </a:rPr>
              <a:t>As</a:t>
            </a:r>
            <a:r>
              <a:rPr lang="en-US" sz="1600" noProof="1" smtClean="0"/>
              <a:t> String = LabUtils.GetParamAsString(parByName)</a:t>
            </a:r>
          </a:p>
          <a:p>
            <a:pPr marL="1920084" lvl="4" indent="-325098">
              <a:lnSpc>
                <a:spcPct val="80000"/>
              </a:lnSpc>
            </a:pPr>
            <a:r>
              <a:rPr lang="en-US" sz="1600" noProof="1" smtClean="0"/>
              <a:t>  MsgBox(csParamToFind &amp; ": Name=" &amp; parByNameName &amp; "; Type=" &amp; parByNameType &amp; "; Value=" &amp; parByNameValue)</a:t>
            </a:r>
          </a:p>
          <a:p>
            <a:pPr marL="1920084" lvl="4" indent="-325098">
              <a:lnSpc>
                <a:spcPct val="80000"/>
              </a:lnSpc>
            </a:pPr>
            <a:r>
              <a:rPr lang="en-US" sz="1600" noProof="1" smtClean="0">
                <a:solidFill>
                  <a:schemeClr val="accent1"/>
                </a:solidFill>
              </a:rPr>
              <a:t>End If</a:t>
            </a:r>
          </a:p>
        </p:txBody>
      </p:sp>
      <p:sp>
        <p:nvSpPr>
          <p:cNvPr id="7885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pic>
        <p:nvPicPr>
          <p:cNvPr id="78854" name="Picture 6" descr="lab4-1-3"/>
          <p:cNvPicPr>
            <a:picLocks noChangeAspect="1" noChangeArrowheads="1"/>
          </p:cNvPicPr>
          <p:nvPr/>
        </p:nvPicPr>
        <p:blipFill>
          <a:blip r:embed="rId3"/>
          <a:srcRect/>
          <a:stretch>
            <a:fillRect/>
          </a:stretch>
        </p:blipFill>
        <p:spPr bwMode="auto">
          <a:xfrm>
            <a:off x="8584052" y="3000763"/>
            <a:ext cx="4104139" cy="13551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3759" y="194232"/>
            <a:ext cx="11269451" cy="1626129"/>
          </a:xfrm>
        </p:spPr>
        <p:txBody>
          <a:bodyPr/>
          <a:lstStyle/>
          <a:p>
            <a:pPr eaLnBrk="1" hangingPunct="1"/>
            <a:r>
              <a:rPr lang="en-GB" dirty="0" smtClean="0"/>
              <a:t>Revit API History</a:t>
            </a:r>
          </a:p>
        </p:txBody>
      </p:sp>
      <p:sp>
        <p:nvSpPr>
          <p:cNvPr id="15363" name="Rectangle 3"/>
          <p:cNvSpPr>
            <a:spLocks noGrp="1" noChangeArrowheads="1"/>
          </p:cNvSpPr>
          <p:nvPr>
            <p:ph idx="1"/>
          </p:nvPr>
        </p:nvSpPr>
        <p:spPr>
          <a:xfrm>
            <a:off x="453761" y="2032643"/>
            <a:ext cx="11680317" cy="6759729"/>
          </a:xfrm>
        </p:spPr>
        <p:txBody>
          <a:bodyPr/>
          <a:lstStyle/>
          <a:p>
            <a:pPr marL="487647" lvl="1" indent="-325098"/>
            <a:r>
              <a:rPr lang="en-US" sz="3100" dirty="0" smtClean="0"/>
              <a:t>5, 6, </a:t>
            </a:r>
            <a:r>
              <a:rPr lang="en-US" sz="3100" smtClean="0"/>
              <a:t>7 had no </a:t>
            </a:r>
            <a:r>
              <a:rPr lang="en-US" sz="3100" dirty="0" smtClean="0"/>
              <a:t>API and no verticals</a:t>
            </a:r>
            <a:endParaRPr lang="en-GB" sz="3100" dirty="0" smtClean="0"/>
          </a:p>
          <a:p>
            <a:pPr marL="487647" lvl="1" indent="-325098"/>
            <a:r>
              <a:rPr lang="en-GB" sz="3100" dirty="0" smtClean="0"/>
              <a:t>8.0 first public API for Building and Structure</a:t>
            </a:r>
          </a:p>
          <a:p>
            <a:pPr marL="487647" lvl="1" indent="-325098"/>
            <a:r>
              <a:rPr lang="en-GB" sz="3100" smtClean="0"/>
              <a:t>9.0 </a:t>
            </a:r>
            <a:r>
              <a:rPr lang="en-GB" sz="3100" dirty="0" smtClean="0"/>
              <a:t>many new objects and creation methods</a:t>
            </a:r>
          </a:p>
          <a:p>
            <a:pPr marL="487647" lvl="1" indent="-325098"/>
            <a:r>
              <a:rPr lang="en-GB" sz="3100" dirty="0" smtClean="0"/>
              <a:t>9.1 journal, units, new creation methods</a:t>
            </a:r>
          </a:p>
          <a:p>
            <a:pPr marL="487647" lvl="1" indent="-325098"/>
            <a:r>
              <a:rPr lang="en-GB" sz="3100" dirty="0" smtClean="0"/>
              <a:t>2008 major new features</a:t>
            </a:r>
          </a:p>
          <a:p>
            <a:pPr marL="487647" lvl="1" indent="-325098"/>
            <a:r>
              <a:rPr lang="en-US" sz="3100" dirty="0" smtClean="0"/>
              <a:t>2008.2 includes an SDK update and new samples</a:t>
            </a:r>
          </a:p>
          <a:p>
            <a:pPr marL="487647" lvl="1" indent="-325098"/>
            <a:r>
              <a:rPr lang="en-US" sz="3100" smtClean="0"/>
              <a:t>2009 filtering </a:t>
            </a:r>
            <a:r>
              <a:rPr lang="en-US" sz="3100" dirty="0" smtClean="0"/>
              <a:t>facilities, data access, samples, VSTA</a:t>
            </a:r>
            <a:endParaRPr lang="en-GB" sz="3100" dirty="0" smtClean="0"/>
          </a:p>
          <a:p>
            <a:pPr marL="487647" lvl="1" indent="-325098"/>
            <a:r>
              <a:rPr lang="en-GB" sz="3100" dirty="0" smtClean="0"/>
              <a:t>API </a:t>
            </a:r>
            <a:r>
              <a:rPr lang="en-GB" sz="3100" smtClean="0"/>
              <a:t>size doubled </a:t>
            </a:r>
            <a:r>
              <a:rPr lang="en-GB" sz="3100" dirty="0" smtClean="0"/>
              <a:t>in </a:t>
            </a:r>
            <a:r>
              <a:rPr lang="en-GB" sz="3100" smtClean="0"/>
              <a:t>every release</a:t>
            </a:r>
            <a:endParaRPr lang="en-GB" sz="3100" dirty="0" smtClean="0"/>
          </a:p>
          <a:p>
            <a:pPr marL="487647" lvl="1" indent="-325098"/>
            <a:r>
              <a:rPr lang="en-GB" sz="3100" smtClean="0"/>
              <a:t>Long term target </a:t>
            </a:r>
            <a:r>
              <a:rPr lang="en-GB" sz="3100" dirty="0" smtClean="0"/>
              <a:t>is API and kernel-based application</a:t>
            </a:r>
          </a:p>
          <a:p>
            <a:pPr marL="487647" lvl="1" indent="-325098"/>
            <a:r>
              <a:rPr lang="en-GB" sz="3100" dirty="0" smtClean="0"/>
              <a:t>Still evolving ...</a:t>
            </a:r>
          </a:p>
        </p:txBody>
      </p:sp>
      <p:sp>
        <p:nvSpPr>
          <p:cNvPr id="15364" name="Text Box 5"/>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GB" smtClean="0"/>
              <a:t>Parameters Collection is Incomplete</a:t>
            </a:r>
          </a:p>
        </p:txBody>
      </p:sp>
      <p:sp>
        <p:nvSpPr>
          <p:cNvPr id="79875" name="Rectangle 3"/>
          <p:cNvSpPr>
            <a:spLocks noGrp="1" noChangeArrowheads="1"/>
          </p:cNvSpPr>
          <p:nvPr>
            <p:ph idx="1"/>
          </p:nvPr>
        </p:nvSpPr>
        <p:spPr>
          <a:xfrm>
            <a:off x="443369" y="1531179"/>
            <a:ext cx="11859109" cy="5738301"/>
          </a:xfrm>
        </p:spPr>
        <p:txBody>
          <a:bodyPr/>
          <a:lstStyle/>
          <a:p>
            <a:pPr eaLnBrk="1" hangingPunct="1">
              <a:buFontTx/>
              <a:buNone/>
            </a:pPr>
            <a:r>
              <a:rPr lang="en-GB" sz="3200" smtClean="0"/>
              <a:t>Most elements have more parameters than those listed in the Parameters collection</a:t>
            </a:r>
          </a:p>
          <a:p>
            <a:pPr eaLnBrk="1" hangingPunct="1">
              <a:buFontTx/>
              <a:buNone/>
            </a:pPr>
            <a:r>
              <a:rPr lang="en-US" sz="3200" smtClean="0"/>
              <a:t>One way to find more is to attempt to retrieve a parameter for each one of the 2277 built-in parameters enum values</a:t>
            </a:r>
          </a:p>
          <a:p>
            <a:pPr eaLnBrk="1" hangingPunct="1">
              <a:buFontTx/>
              <a:buNone/>
            </a:pPr>
            <a:r>
              <a:rPr lang="en-US" sz="3200" smtClean="0"/>
              <a:t>This is implemented by the BuiltInParamsChecker and also by RvtMgdDbg 'Built-in Enums Snoop...'</a:t>
            </a:r>
          </a:p>
          <a:p>
            <a:pPr eaLnBrk="1" hangingPunct="1">
              <a:buFontTx/>
              <a:buNone/>
            </a:pPr>
            <a:r>
              <a:rPr lang="en-US" sz="3200" smtClean="0"/>
              <a:t>For instance, every family instance has a Room property represented by the ELEM_ROOM_ID built-in parameter, which is not listed in the Parameters collection on a door element</a:t>
            </a:r>
            <a:endParaRPr lang="en-GB" sz="3200" smtClean="0"/>
          </a:p>
        </p:txBody>
      </p:sp>
      <p:sp>
        <p:nvSpPr>
          <p:cNvPr id="79878" name="Text Box 6"/>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GB" smtClean="0"/>
              <a:t>BuiltInParamsChecker</a:t>
            </a:r>
          </a:p>
        </p:txBody>
      </p:sp>
      <p:sp>
        <p:nvSpPr>
          <p:cNvPr id="79875" name="Rectangle 3"/>
          <p:cNvSpPr>
            <a:spLocks noGrp="1" noChangeArrowheads="1"/>
          </p:cNvSpPr>
          <p:nvPr>
            <p:ph idx="1"/>
          </p:nvPr>
        </p:nvSpPr>
        <p:spPr>
          <a:xfrm>
            <a:off x="443369" y="1531180"/>
            <a:ext cx="11859109" cy="1970010"/>
          </a:xfrm>
        </p:spPr>
        <p:txBody>
          <a:bodyPr/>
          <a:lstStyle/>
          <a:p>
            <a:pPr eaLnBrk="1" hangingPunct="1">
              <a:buFontTx/>
              <a:buNone/>
            </a:pPr>
            <a:r>
              <a:rPr lang="en-GB" smtClean="0"/>
              <a:t>Determine all valid built-in parameters for a selected element</a:t>
            </a:r>
          </a:p>
          <a:p>
            <a:pPr lvl="1" eaLnBrk="1" hangingPunct="1"/>
            <a:r>
              <a:rPr lang="en-GB" sz="2400" smtClean="0"/>
              <a:t>Loop through all built-in parameter enums</a:t>
            </a:r>
          </a:p>
          <a:p>
            <a:pPr lvl="1" eaLnBrk="1" hangingPunct="1"/>
            <a:r>
              <a:rPr lang="en-GB" sz="2400" smtClean="0"/>
              <a:t>Try to obtain a valid parameter for each</a:t>
            </a:r>
          </a:p>
          <a:p>
            <a:pPr lvl="1" eaLnBrk="1" hangingPunct="1"/>
            <a:r>
              <a:rPr lang="de-DE" sz="2400" smtClean="0"/>
              <a:t>Sortable results using DataGridView</a:t>
            </a:r>
            <a:endParaRPr lang="en-GB" sz="3100" smtClean="0"/>
          </a:p>
        </p:txBody>
      </p:sp>
      <p:sp>
        <p:nvSpPr>
          <p:cNvPr id="79878" name="Text Box 6"/>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pic>
        <p:nvPicPr>
          <p:cNvPr id="7" name="Picture 6" descr="BuiltInParamsChecker01.png"/>
          <p:cNvPicPr>
            <a:picLocks noChangeAspect="1"/>
          </p:cNvPicPr>
          <p:nvPr/>
        </p:nvPicPr>
        <p:blipFill>
          <a:blip r:embed="rId3"/>
          <a:stretch>
            <a:fillRect/>
          </a:stretch>
        </p:blipFill>
        <p:spPr>
          <a:xfrm>
            <a:off x="1371642" y="3668210"/>
            <a:ext cx="9041130" cy="5173980"/>
          </a:xfrm>
          <a:prstGeom prst="rect">
            <a:avLst/>
          </a:prstGeom>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3759" y="194232"/>
            <a:ext cx="11269451" cy="1626129"/>
          </a:xfrm>
        </p:spPr>
        <p:txBody>
          <a:bodyPr/>
          <a:lstStyle/>
          <a:p>
            <a:pPr eaLnBrk="1" hangingPunct="1"/>
            <a:r>
              <a:rPr lang="en-GB" smtClean="0"/>
              <a:t>Exporting Parameters</a:t>
            </a:r>
          </a:p>
        </p:txBody>
      </p:sp>
      <p:sp>
        <p:nvSpPr>
          <p:cNvPr id="80899" name="Rectangle 3"/>
          <p:cNvSpPr>
            <a:spLocks noGrp="1" noChangeArrowheads="1"/>
          </p:cNvSpPr>
          <p:nvPr>
            <p:ph idx="1"/>
          </p:nvPr>
        </p:nvSpPr>
        <p:spPr>
          <a:xfrm>
            <a:off x="483107" y="2111710"/>
            <a:ext cx="11547125" cy="6767595"/>
          </a:xfrm>
        </p:spPr>
        <p:txBody>
          <a:bodyPr/>
          <a:lstStyle/>
          <a:p>
            <a:pPr marL="487647" lvl="1" indent="-325098"/>
            <a:r>
              <a:rPr lang="en-GB" smtClean="0"/>
              <a:t>Exporting Revit BIM data to an external application</a:t>
            </a:r>
          </a:p>
          <a:p>
            <a:pPr marL="487647" lvl="1" indent="-325098"/>
            <a:r>
              <a:rPr lang="en-GB" smtClean="0"/>
              <a:t>How do we use COM Interop in .NET to access e.g. MS Excel from Revit?</a:t>
            </a:r>
          </a:p>
          <a:p>
            <a:pPr marL="487647" lvl="1" indent="-325098">
              <a:spcAft>
                <a:spcPts val="6000"/>
              </a:spcAft>
              <a:buNone/>
            </a:pPr>
            <a:r>
              <a:rPr lang="en-GB" sz="7300" smtClean="0">
                <a:solidFill>
                  <a:schemeClr val="accent1"/>
                </a:solidFill>
              </a:rPr>
              <a:t>Lab 4-2</a:t>
            </a:r>
          </a:p>
          <a:p>
            <a:pPr marL="887647" lvl="2" indent="-325098"/>
            <a:r>
              <a:rPr lang="en-GB" smtClean="0"/>
              <a:t>Out-of-process client</a:t>
            </a:r>
          </a:p>
          <a:p>
            <a:pPr marL="887647" lvl="2" indent="-325098"/>
            <a:r>
              <a:rPr lang="en-GB" smtClean="0"/>
              <a:t>Create a map containing all non-symbol elements which have a valid category, sorted into separate sets for each category</a:t>
            </a:r>
          </a:p>
          <a:p>
            <a:pPr marL="887647" lvl="2" indent="-325098"/>
            <a:r>
              <a:rPr lang="en-GB" smtClean="0"/>
              <a:t>Start up Excel and create a new workbook</a:t>
            </a:r>
          </a:p>
          <a:p>
            <a:pPr marL="887647" lvl="2" indent="-325098"/>
            <a:r>
              <a:rPr lang="en-GB" smtClean="0"/>
              <a:t>For each category, add a worksheet</a:t>
            </a:r>
          </a:p>
          <a:p>
            <a:pPr marL="887647" lvl="2" indent="-325098"/>
            <a:r>
              <a:rPr lang="en-GB" smtClean="0"/>
              <a:t>Iterate over all elements in the set for that category and determine all the parameter names used</a:t>
            </a:r>
          </a:p>
          <a:p>
            <a:pPr marL="887647" lvl="2" indent="-325098"/>
            <a:r>
              <a:rPr lang="en-GB" smtClean="0"/>
              <a:t>Add a title row listing the parameter names, and then one row for each element listing all its parameters</a:t>
            </a:r>
          </a:p>
        </p:txBody>
      </p:sp>
      <p:sp>
        <p:nvSpPr>
          <p:cNvPr id="8090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pic>
        <p:nvPicPr>
          <p:cNvPr id="80901" name="Picture 6" descr="lab4-2-1"/>
          <p:cNvPicPr>
            <a:picLocks noChangeAspect="1" noChangeArrowheads="1"/>
          </p:cNvPicPr>
          <p:nvPr/>
        </p:nvPicPr>
        <p:blipFill>
          <a:blip r:embed="rId3"/>
          <a:srcRect/>
          <a:stretch>
            <a:fillRect/>
          </a:stretch>
        </p:blipFill>
        <p:spPr bwMode="auto">
          <a:xfrm>
            <a:off x="3681922" y="3283226"/>
            <a:ext cx="1496725" cy="1565150"/>
          </a:xfrm>
          <a:prstGeom prst="rect">
            <a:avLst/>
          </a:prstGeom>
          <a:noFill/>
          <a:ln w="9525">
            <a:noFill/>
            <a:miter lim="800000"/>
            <a:headEnd/>
            <a:tailEnd/>
          </a:ln>
        </p:spPr>
      </p:pic>
      <p:pic>
        <p:nvPicPr>
          <p:cNvPr id="80902" name="Picture 7" descr="lab4-2-2"/>
          <p:cNvPicPr>
            <a:picLocks noChangeAspect="1" noChangeArrowheads="1"/>
          </p:cNvPicPr>
          <p:nvPr/>
        </p:nvPicPr>
        <p:blipFill>
          <a:blip r:embed="rId4"/>
          <a:srcRect/>
          <a:stretch>
            <a:fillRect/>
          </a:stretch>
        </p:blipFill>
        <p:spPr bwMode="auto">
          <a:xfrm>
            <a:off x="5337072" y="3255768"/>
            <a:ext cx="7007287" cy="187004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AutoShape 5"/>
          <p:cNvSpPr>
            <a:spLocks noChangeArrowheads="1"/>
          </p:cNvSpPr>
          <p:nvPr/>
        </p:nvSpPr>
        <p:spPr bwMode="auto">
          <a:xfrm>
            <a:off x="760779" y="1383626"/>
            <a:ext cx="11474883" cy="6833942"/>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81922" name="Rectangle 2"/>
          <p:cNvSpPr>
            <a:spLocks noGrp="1" noChangeArrowheads="1"/>
          </p:cNvSpPr>
          <p:nvPr>
            <p:ph type="title"/>
          </p:nvPr>
        </p:nvSpPr>
        <p:spPr>
          <a:xfrm>
            <a:off x="453759" y="194232"/>
            <a:ext cx="11269451" cy="1626129"/>
          </a:xfrm>
        </p:spPr>
        <p:txBody>
          <a:bodyPr/>
          <a:lstStyle/>
          <a:p>
            <a:pPr eaLnBrk="1" hangingPunct="1"/>
            <a:r>
              <a:rPr lang="en-GB" smtClean="0"/>
              <a:t>Create Map of all Elements</a:t>
            </a:r>
          </a:p>
        </p:txBody>
      </p:sp>
      <p:sp>
        <p:nvSpPr>
          <p:cNvPr id="81923" name="Rectangle 3"/>
          <p:cNvSpPr>
            <a:spLocks noGrp="1" noChangeArrowheads="1"/>
          </p:cNvSpPr>
          <p:nvPr>
            <p:ph idx="1"/>
          </p:nvPr>
        </p:nvSpPr>
        <p:spPr>
          <a:xfrm>
            <a:off x="483107" y="1647679"/>
            <a:ext cx="11547125" cy="6293163"/>
          </a:xfrm>
        </p:spPr>
        <p:txBody>
          <a:bodyPr/>
          <a:lstStyle/>
          <a:p>
            <a:pPr marL="1920084" lvl="4" indent="-325098">
              <a:spcBef>
                <a:spcPts val="0"/>
              </a:spcBef>
            </a:pPr>
            <a:r>
              <a:rPr lang="en-GB" sz="1600" noProof="1" smtClean="0">
                <a:solidFill>
                  <a:schemeClr val="hlink"/>
                </a:solidFill>
              </a:rPr>
              <a:t>' First extract and group the data from Revit in a convenient Map class:</a:t>
            </a:r>
          </a:p>
          <a:p>
            <a:pPr marL="1920084" lvl="4" indent="-325098">
              <a:spcBef>
                <a:spcPts val="0"/>
              </a:spcBef>
            </a:pPr>
            <a:r>
              <a:rPr lang="en-GB" sz="1600" noProof="1" smtClean="0">
                <a:solidFill>
                  <a:schemeClr val="hlink"/>
                </a:solidFill>
              </a:rPr>
              <a:t>' (Key=category name, Val=Set of Elements)</a:t>
            </a:r>
          </a:p>
          <a:p>
            <a:pPr marL="1920084" lvl="4" indent="-325098">
              <a:spcBef>
                <a:spcPts val="0"/>
              </a:spcBef>
            </a:pPr>
            <a:r>
              <a:rPr lang="en-US" sz="1600" noProof="1" smtClean="0">
                <a:solidFill>
                  <a:schemeClr val="hlink"/>
                </a:solidFill>
              </a:rPr>
              <a:t>' In Revit 2009, we use an element filter instead ... see updated Labs code</a:t>
            </a:r>
            <a:endParaRPr lang="en-GB" sz="1600" noProof="1" smtClean="0">
              <a:solidFill>
                <a:schemeClr val="hlink"/>
              </a:solidFill>
            </a:endParaRPr>
          </a:p>
          <a:p>
            <a:pPr marL="1920084" lvl="4" indent="-325098">
              <a:spcBef>
                <a:spcPts val="0"/>
              </a:spcBef>
            </a:pPr>
            <a:r>
              <a:rPr lang="en-GB" sz="1600" noProof="1" smtClean="0">
                <a:solidFill>
                  <a:schemeClr val="accent1"/>
                </a:solidFill>
              </a:rPr>
              <a:t>Dim</a:t>
            </a:r>
            <a:r>
              <a:rPr lang="en-GB" sz="1600" noProof="1" smtClean="0"/>
              <a:t> sortedElements As Autodesk.Revit.Collections.Map = </a:t>
            </a:r>
            <a:r>
              <a:rPr lang="en-GB" sz="1600" noProof="1" smtClean="0">
                <a:solidFill>
                  <a:schemeClr val="folHlink"/>
                </a:solidFill>
              </a:rPr>
              <a:t>revitApp.Create.NewMap()</a:t>
            </a:r>
          </a:p>
          <a:p>
            <a:pPr marL="1920084" lvl="4" indent="-325098">
              <a:spcBef>
                <a:spcPts val="0"/>
              </a:spcBef>
            </a:pPr>
            <a:r>
              <a:rPr lang="en-GB" sz="1600" noProof="1" smtClean="0">
                <a:solidFill>
                  <a:schemeClr val="accent1"/>
                </a:solidFill>
              </a:rPr>
              <a:t>Dim</a:t>
            </a:r>
            <a:r>
              <a:rPr lang="en-GB" sz="1600" noProof="1" smtClean="0"/>
              <a:t> iter As IEnumerator = doc.Elements</a:t>
            </a:r>
          </a:p>
          <a:p>
            <a:pPr marL="1920084" lvl="4" indent="-325098">
              <a:spcBef>
                <a:spcPts val="0"/>
              </a:spcBef>
            </a:pPr>
            <a:r>
              <a:rPr lang="en-GB" sz="1600" noProof="1" smtClean="0">
                <a:solidFill>
                  <a:schemeClr val="accent1"/>
                </a:solidFill>
              </a:rPr>
              <a:t>Do While</a:t>
            </a:r>
            <a:r>
              <a:rPr lang="en-GB" sz="1600" noProof="1" smtClean="0"/>
              <a:t> (iter.MoveNext())</a:t>
            </a:r>
          </a:p>
          <a:p>
            <a:pPr marL="1920084" lvl="4" indent="-325098">
              <a:spcBef>
                <a:spcPts val="0"/>
              </a:spcBef>
            </a:pPr>
            <a:r>
              <a:rPr lang="en-GB" sz="1600" noProof="1" smtClean="0"/>
              <a:t>  </a:t>
            </a:r>
            <a:r>
              <a:rPr lang="en-GB" sz="1600" noProof="1" smtClean="0">
                <a:solidFill>
                  <a:schemeClr val="hlink"/>
                </a:solidFill>
              </a:rPr>
              <a:t>' We look for all non-Symbol Elements which have a Category</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element As Revit.Element = iter.Current</a:t>
            </a:r>
          </a:p>
          <a:p>
            <a:pPr marL="1920084" lvl="4" indent="-325098">
              <a:spcBef>
                <a:spcPts val="0"/>
              </a:spcBef>
            </a:pPr>
            <a:r>
              <a:rPr lang="en-GB" sz="1600" noProof="1" smtClean="0"/>
              <a:t>  </a:t>
            </a:r>
            <a:r>
              <a:rPr lang="en-GB" sz="1600" noProof="1" smtClean="0">
                <a:solidFill>
                  <a:schemeClr val="folHlink"/>
                </a:solidFill>
              </a:rPr>
              <a:t>If Not (TypeOf element Is Symbol) Then</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category As Category = element.Category</a:t>
            </a:r>
          </a:p>
          <a:p>
            <a:pPr marL="1920084" lvl="4" indent="-325098">
              <a:spcBef>
                <a:spcPts val="0"/>
              </a:spcBef>
            </a:pPr>
            <a:r>
              <a:rPr lang="en-GB" sz="1600" noProof="1" smtClean="0"/>
              <a:t>    </a:t>
            </a:r>
            <a:r>
              <a:rPr lang="en-GB" sz="1600" noProof="1" smtClean="0">
                <a:solidFill>
                  <a:schemeClr val="folHlink"/>
                </a:solidFill>
              </a:rPr>
              <a:t>If Not (category Is Nothing) Then</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elementSet As ElementSet</a:t>
            </a:r>
          </a:p>
          <a:p>
            <a:pPr marL="1920084" lvl="4" indent="-325098">
              <a:spcBef>
                <a:spcPts val="0"/>
              </a:spcBef>
            </a:pPr>
            <a:r>
              <a:rPr lang="en-GB" sz="1600" noProof="1" smtClean="0"/>
              <a:t>      </a:t>
            </a:r>
            <a:r>
              <a:rPr lang="en-GB" sz="1600" noProof="1" smtClean="0">
                <a:solidFill>
                  <a:schemeClr val="hlink"/>
                </a:solidFill>
              </a:rPr>
              <a:t>' If we already have this Key, get its Value (Set)</a:t>
            </a:r>
          </a:p>
          <a:p>
            <a:pPr marL="1920084" lvl="4" indent="-325098">
              <a:spcBef>
                <a:spcPts val="0"/>
              </a:spcBef>
            </a:pPr>
            <a:r>
              <a:rPr lang="en-GB" sz="1600" noProof="1" smtClean="0">
                <a:solidFill>
                  <a:schemeClr val="hlink"/>
                </a:solidFill>
              </a:rPr>
              <a:t>      ' Otherwise, create the new Key and Value</a:t>
            </a:r>
          </a:p>
          <a:p>
            <a:pPr marL="1920084" lvl="4" indent="-325098">
              <a:spcBef>
                <a:spcPts val="0"/>
              </a:spcBef>
            </a:pPr>
            <a:r>
              <a:rPr lang="en-GB" sz="1600" noProof="1" smtClean="0"/>
              <a:t>      </a:t>
            </a:r>
            <a:r>
              <a:rPr lang="en-GB" sz="1600" noProof="1" smtClean="0">
                <a:solidFill>
                  <a:schemeClr val="accent1"/>
                </a:solidFill>
              </a:rPr>
              <a:t>If</a:t>
            </a:r>
            <a:r>
              <a:rPr lang="en-GB" sz="1600" noProof="1" smtClean="0"/>
              <a:t> sortedElements.Contains(category.Name) </a:t>
            </a:r>
            <a:r>
              <a:rPr lang="en-GB" sz="1600" noProof="1" smtClean="0">
                <a:solidFill>
                  <a:schemeClr val="accent1"/>
                </a:solidFill>
              </a:rPr>
              <a:t>Then</a:t>
            </a:r>
          </a:p>
          <a:p>
            <a:pPr marL="1920084" lvl="4" indent="-325098">
              <a:spcBef>
                <a:spcPts val="0"/>
              </a:spcBef>
            </a:pPr>
            <a:r>
              <a:rPr lang="en-GB" sz="1600" noProof="1" smtClean="0"/>
              <a:t>        </a:t>
            </a:r>
            <a:r>
              <a:rPr lang="en-GB" sz="1600" noProof="1" smtClean="0">
                <a:solidFill>
                  <a:schemeClr val="folHlink"/>
                </a:solidFill>
              </a:rPr>
              <a:t>elementSet = sortedElements.Item(category.Name)</a:t>
            </a:r>
          </a:p>
          <a:p>
            <a:pPr marL="1920084" lvl="4" indent="-325098">
              <a:spcBef>
                <a:spcPts val="0"/>
              </a:spcBef>
            </a:pPr>
            <a:r>
              <a:rPr lang="en-GB" sz="1600" noProof="1" smtClean="0"/>
              <a:t>      </a:t>
            </a:r>
            <a:r>
              <a:rPr lang="en-GB" sz="1600" noProof="1" smtClean="0">
                <a:solidFill>
                  <a:schemeClr val="accent1"/>
                </a:solidFill>
              </a:rPr>
              <a:t>Else</a:t>
            </a:r>
          </a:p>
          <a:p>
            <a:pPr marL="1920084" lvl="4" indent="-325098">
              <a:spcBef>
                <a:spcPts val="0"/>
              </a:spcBef>
            </a:pPr>
            <a:r>
              <a:rPr lang="en-GB" sz="1600" noProof="1" smtClean="0"/>
              <a:t>        elementSet = revitApp.Create.NewElementSet()</a:t>
            </a:r>
          </a:p>
          <a:p>
            <a:pPr marL="1920084" lvl="4" indent="-325098">
              <a:spcBef>
                <a:spcPts val="0"/>
              </a:spcBef>
            </a:pPr>
            <a:r>
              <a:rPr lang="en-GB" sz="1600" noProof="1" smtClean="0"/>
              <a:t>        </a:t>
            </a:r>
            <a:r>
              <a:rPr lang="en-GB" sz="1600" noProof="1" smtClean="0">
                <a:solidFill>
                  <a:schemeClr val="folHlink"/>
                </a:solidFill>
              </a:rPr>
              <a:t>sortedElements.Insert(category.Name, elementSet)</a:t>
            </a:r>
          </a:p>
          <a:p>
            <a:pPr marL="1920084" lvl="4" indent="-325098">
              <a:spcBef>
                <a:spcPts val="0"/>
              </a:spcBef>
            </a:pPr>
            <a:r>
              <a:rPr lang="en-GB" sz="1600" noProof="1" smtClean="0"/>
              <a:t>      </a:t>
            </a:r>
            <a:r>
              <a:rPr lang="en-GB" sz="1600" noProof="1" smtClean="0">
                <a:solidFill>
                  <a:schemeClr val="accent1"/>
                </a:solidFill>
              </a:rPr>
              <a:t>End If</a:t>
            </a:r>
          </a:p>
          <a:p>
            <a:pPr marL="1920084" lvl="4" indent="-325098">
              <a:spcBef>
                <a:spcPts val="0"/>
              </a:spcBef>
            </a:pPr>
            <a:r>
              <a:rPr lang="en-GB" sz="1600" noProof="1" smtClean="0"/>
              <a:t>      </a:t>
            </a:r>
            <a:r>
              <a:rPr lang="en-GB" sz="1600" noProof="1" smtClean="0">
                <a:solidFill>
                  <a:schemeClr val="hlink"/>
                </a:solidFill>
              </a:rPr>
              <a:t>' Add the elemnt to the Set</a:t>
            </a:r>
          </a:p>
          <a:p>
            <a:pPr marL="1920084" lvl="4" indent="-325098">
              <a:spcBef>
                <a:spcPts val="0"/>
              </a:spcBef>
            </a:pPr>
            <a:r>
              <a:rPr lang="en-GB" sz="1600" noProof="1" smtClean="0"/>
              <a:t>      </a:t>
            </a:r>
            <a:r>
              <a:rPr lang="en-GB" sz="1600" noProof="1" smtClean="0">
                <a:solidFill>
                  <a:schemeClr val="folHlink"/>
                </a:solidFill>
              </a:rPr>
              <a:t>elementSet.Insert(element)</a:t>
            </a:r>
          </a:p>
          <a:p>
            <a:pPr marL="1920084" lvl="4" indent="-325098">
              <a:spcBef>
                <a:spcPts val="0"/>
              </a:spcBef>
            </a:pPr>
            <a:r>
              <a:rPr lang="en-GB" sz="1600" noProof="1" smtClean="0"/>
              <a:t>    </a:t>
            </a:r>
            <a:r>
              <a:rPr lang="en-GB" sz="1600" noProof="1" smtClean="0">
                <a:solidFill>
                  <a:schemeClr val="accent1"/>
                </a:solidFill>
              </a:rPr>
              <a:t>End If</a:t>
            </a:r>
          </a:p>
          <a:p>
            <a:pPr marL="1920084" lvl="4" indent="-325098">
              <a:spcBef>
                <a:spcPts val="0"/>
              </a:spcBef>
            </a:pPr>
            <a:r>
              <a:rPr lang="en-GB" sz="1600" noProof="1" smtClean="0">
                <a:solidFill>
                  <a:schemeClr val="accent1"/>
                </a:solidFill>
              </a:rPr>
              <a:t>  End If</a:t>
            </a:r>
          </a:p>
          <a:p>
            <a:pPr marL="1920084" lvl="4" indent="-325098">
              <a:spcBef>
                <a:spcPts val="0"/>
              </a:spcBef>
            </a:pPr>
            <a:r>
              <a:rPr lang="en-GB" sz="1600" noProof="1" smtClean="0">
                <a:solidFill>
                  <a:schemeClr val="accent1"/>
                </a:solidFill>
              </a:rPr>
              <a:t>Loop</a:t>
            </a:r>
            <a:endParaRPr lang="en-GB" sz="900" smtClean="0">
              <a:solidFill>
                <a:schemeClr val="accent1"/>
              </a:solidFill>
            </a:endParaRPr>
          </a:p>
        </p:txBody>
      </p:sp>
      <p:sp>
        <p:nvSpPr>
          <p:cNvPr id="8192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AutoShape 5"/>
          <p:cNvSpPr>
            <a:spLocks noChangeArrowheads="1"/>
          </p:cNvSpPr>
          <p:nvPr/>
        </p:nvSpPr>
        <p:spPr bwMode="auto">
          <a:xfrm>
            <a:off x="557606" y="1137256"/>
            <a:ext cx="11985079" cy="7300892"/>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82946" name="Rectangle 2"/>
          <p:cNvSpPr>
            <a:spLocks noGrp="1" noChangeArrowheads="1"/>
          </p:cNvSpPr>
          <p:nvPr>
            <p:ph type="title"/>
          </p:nvPr>
        </p:nvSpPr>
        <p:spPr>
          <a:xfrm>
            <a:off x="453759" y="194232"/>
            <a:ext cx="12088924" cy="1626129"/>
          </a:xfrm>
        </p:spPr>
        <p:txBody>
          <a:bodyPr/>
          <a:lstStyle/>
          <a:p>
            <a:pPr eaLnBrk="1" hangingPunct="1"/>
            <a:r>
              <a:rPr lang="en-GB" smtClean="0"/>
              <a:t>Launch Excel, Add Workbook</a:t>
            </a:r>
          </a:p>
        </p:txBody>
      </p:sp>
      <p:sp>
        <p:nvSpPr>
          <p:cNvPr id="82947" name="Rectangle 3"/>
          <p:cNvSpPr>
            <a:spLocks noGrp="1" noChangeArrowheads="1"/>
          </p:cNvSpPr>
          <p:nvPr>
            <p:ph idx="1"/>
          </p:nvPr>
        </p:nvSpPr>
        <p:spPr>
          <a:xfrm>
            <a:off x="0" y="1342682"/>
            <a:ext cx="12849703" cy="6967129"/>
          </a:xfrm>
        </p:spPr>
        <p:txBody>
          <a:bodyPr/>
          <a:lstStyle/>
          <a:p>
            <a:pPr marL="1920084" lvl="4" indent="-325098">
              <a:spcBef>
                <a:spcPts val="0"/>
              </a:spcBef>
            </a:pPr>
            <a:r>
              <a:rPr lang="en-GB" sz="1600" noProof="1" smtClean="0">
                <a:solidFill>
                  <a:schemeClr val="accent1"/>
                </a:solidFill>
              </a:rPr>
              <a:t>Imports</a:t>
            </a:r>
            <a:r>
              <a:rPr lang="en-GB" sz="1600" noProof="1" smtClean="0"/>
              <a:t> MsExcel = Microsoft.Office.Interop.Excel</a:t>
            </a:r>
          </a:p>
          <a:p>
            <a:pPr marL="1920084" lvl="4" indent="-325098">
              <a:spcBef>
                <a:spcPts val="0"/>
              </a:spcBef>
            </a:pPr>
            <a:endParaRPr lang="en-GB" sz="1600" noProof="1" smtClean="0"/>
          </a:p>
          <a:p>
            <a:pPr marL="1920084" lvl="4" indent="-325098">
              <a:spcBef>
                <a:spcPts val="0"/>
              </a:spcBef>
            </a:pPr>
            <a:r>
              <a:rPr lang="en-GB" sz="1600" noProof="1" smtClean="0">
                <a:solidFill>
                  <a:schemeClr val="hlink"/>
                </a:solidFill>
              </a:rPr>
              <a:t>' Launch/Get Excel (via COM Interop) </a:t>
            </a:r>
          </a:p>
          <a:p>
            <a:pPr marL="1920084" lvl="4" indent="-325098">
              <a:spcBef>
                <a:spcPts val="0"/>
              </a:spcBef>
            </a:pPr>
            <a:r>
              <a:rPr lang="en-GB" sz="1600" noProof="1" smtClean="0">
                <a:solidFill>
                  <a:schemeClr val="accent1"/>
                </a:solidFill>
              </a:rPr>
              <a:t>Dim</a:t>
            </a:r>
            <a:r>
              <a:rPr lang="en-GB" sz="1600" noProof="1" smtClean="0"/>
              <a:t> excel As MsExcel.Application = </a:t>
            </a:r>
            <a:r>
              <a:rPr lang="en-GB" sz="1600" noProof="1" smtClean="0">
                <a:solidFill>
                  <a:schemeClr val="folHlink"/>
                </a:solidFill>
              </a:rPr>
              <a:t>New MsExcel.ApplicationClass()</a:t>
            </a:r>
          </a:p>
          <a:p>
            <a:pPr marL="1920084" lvl="4" indent="-325098">
              <a:spcBef>
                <a:spcPts val="0"/>
              </a:spcBef>
            </a:pPr>
            <a:r>
              <a:rPr lang="en-GB" sz="1600" noProof="1" smtClean="0">
                <a:solidFill>
                  <a:schemeClr val="accent1"/>
                </a:solidFill>
              </a:rPr>
              <a:t>If </a:t>
            </a:r>
            <a:r>
              <a:rPr lang="en-GB" sz="1600" noProof="1" smtClean="0"/>
              <a:t>(excel Is Nothing) Then</a:t>
            </a:r>
          </a:p>
          <a:p>
            <a:pPr marL="1920084" lvl="4" indent="-325098">
              <a:spcBef>
                <a:spcPts val="0"/>
              </a:spcBef>
            </a:pPr>
            <a:r>
              <a:rPr lang="en-GB" sz="1600" noProof="1" smtClean="0"/>
              <a:t>  MsgBox("Failed to get or start Excel!?")</a:t>
            </a:r>
          </a:p>
          <a:p>
            <a:pPr marL="1920084" lvl="4" indent="-325098">
              <a:spcBef>
                <a:spcPts val="0"/>
              </a:spcBef>
            </a:pPr>
            <a:r>
              <a:rPr lang="en-GB" sz="1600" noProof="1" smtClean="0"/>
              <a:t>  </a:t>
            </a:r>
            <a:r>
              <a:rPr lang="en-GB" sz="1600" noProof="1" smtClean="0">
                <a:solidFill>
                  <a:schemeClr val="accent1"/>
                </a:solidFill>
              </a:rPr>
              <a:t>Return</a:t>
            </a:r>
            <a:r>
              <a:rPr lang="en-GB" sz="1600" noProof="1" smtClean="0"/>
              <a:t> IExternalCommand.Result.Failed</a:t>
            </a:r>
          </a:p>
          <a:p>
            <a:pPr marL="1920084" lvl="4" indent="-325098">
              <a:spcBef>
                <a:spcPts val="0"/>
              </a:spcBef>
            </a:pPr>
            <a:r>
              <a:rPr lang="en-GB" sz="1600" noProof="1" smtClean="0">
                <a:solidFill>
                  <a:schemeClr val="accent1"/>
                </a:solidFill>
              </a:rPr>
              <a:t>End If</a:t>
            </a:r>
          </a:p>
          <a:p>
            <a:pPr marL="1920084" lvl="4" indent="-325098">
              <a:spcBef>
                <a:spcPts val="0"/>
              </a:spcBef>
            </a:pPr>
            <a:r>
              <a:rPr lang="en-GB" sz="1600" noProof="1" smtClean="0"/>
              <a:t>excel.Visible = True    </a:t>
            </a:r>
            <a:r>
              <a:rPr lang="en-GB" sz="1600" noProof="1" smtClean="0">
                <a:solidFill>
                  <a:schemeClr val="hlink"/>
                </a:solidFill>
              </a:rPr>
              <a:t>' Make it visible "live" to the user</a:t>
            </a:r>
          </a:p>
          <a:p>
            <a:pPr marL="1920084" lvl="4" indent="-325098">
              <a:spcBef>
                <a:spcPts val="0"/>
              </a:spcBef>
            </a:pPr>
            <a:endParaRPr lang="en-GB" sz="1600" noProof="1" smtClean="0"/>
          </a:p>
          <a:p>
            <a:pPr marL="1920084" lvl="4" indent="-325098">
              <a:spcBef>
                <a:spcPts val="0"/>
              </a:spcBef>
            </a:pPr>
            <a:r>
              <a:rPr lang="en-GB" sz="1600" noProof="1" smtClean="0">
                <a:solidFill>
                  <a:schemeClr val="hlink"/>
                </a:solidFill>
              </a:rPr>
              <a:t>' Add a new work-book and delete the default work-sheets</a:t>
            </a:r>
          </a:p>
          <a:p>
            <a:pPr marL="1920084" lvl="4" indent="-325098">
              <a:spcBef>
                <a:spcPts val="0"/>
              </a:spcBef>
            </a:pPr>
            <a:r>
              <a:rPr lang="en-GB" sz="1600" noProof="1" smtClean="0">
                <a:solidFill>
                  <a:schemeClr val="accent1"/>
                </a:solidFill>
              </a:rPr>
              <a:t>Dim</a:t>
            </a:r>
            <a:r>
              <a:rPr lang="en-GB" sz="1600" noProof="1" smtClean="0"/>
              <a:t> workbook As MsExcel.Workbook = </a:t>
            </a:r>
            <a:r>
              <a:rPr lang="en-GB" sz="1600" noProof="1" smtClean="0">
                <a:solidFill>
                  <a:schemeClr val="folHlink"/>
                </a:solidFill>
              </a:rPr>
              <a:t>excel.Workbooks.Add()</a:t>
            </a:r>
          </a:p>
          <a:p>
            <a:pPr marL="1920084" lvl="4" indent="-325098">
              <a:spcBef>
                <a:spcPts val="0"/>
              </a:spcBef>
            </a:pPr>
            <a:r>
              <a:rPr lang="en-GB" sz="1600" noProof="1" smtClean="0">
                <a:solidFill>
                  <a:schemeClr val="accent1"/>
                </a:solidFill>
              </a:rPr>
              <a:t>Dim</a:t>
            </a:r>
            <a:r>
              <a:rPr lang="en-GB" sz="1600" noProof="1" smtClean="0"/>
              <a:t> worksheet As MsExcel.Worksheet</a:t>
            </a:r>
          </a:p>
          <a:p>
            <a:pPr marL="1920084" lvl="4" indent="-325098">
              <a:spcBef>
                <a:spcPts val="0"/>
              </a:spcBef>
            </a:pPr>
            <a:r>
              <a:rPr lang="en-GB" sz="1600" noProof="1" smtClean="0">
                <a:solidFill>
                  <a:schemeClr val="accent1"/>
                </a:solidFill>
              </a:rPr>
              <a:t>Do While</a:t>
            </a:r>
            <a:r>
              <a:rPr lang="en-GB" sz="1600" noProof="1" smtClean="0"/>
              <a:t> workbook.Sheets.Count &gt; 1</a:t>
            </a:r>
          </a:p>
          <a:p>
            <a:pPr marL="1920084" lvl="4" indent="-325098">
              <a:spcBef>
                <a:spcPts val="0"/>
              </a:spcBef>
            </a:pPr>
            <a:r>
              <a:rPr lang="en-GB" sz="1600" noProof="1" smtClean="0"/>
              <a:t>  worksheet = workbook.Sheets.Item(1)</a:t>
            </a:r>
          </a:p>
          <a:p>
            <a:pPr marL="1920084" lvl="4" indent="-325098">
              <a:spcBef>
                <a:spcPts val="0"/>
              </a:spcBef>
            </a:pPr>
            <a:r>
              <a:rPr lang="en-GB" sz="1600" noProof="1" smtClean="0"/>
              <a:t>  worksheet.Delete()</a:t>
            </a:r>
          </a:p>
          <a:p>
            <a:pPr marL="1920084" lvl="4" indent="-325098">
              <a:spcBef>
                <a:spcPts val="0"/>
              </a:spcBef>
            </a:pPr>
            <a:r>
              <a:rPr lang="en-GB" sz="1600" noProof="1" smtClean="0">
                <a:solidFill>
                  <a:schemeClr val="accent1"/>
                </a:solidFill>
              </a:rPr>
              <a:t>Loop</a:t>
            </a:r>
            <a:endParaRPr lang="en-US" sz="1600" smtClean="0">
              <a:solidFill>
                <a:schemeClr val="accent1"/>
              </a:solidFill>
            </a:endParaRPr>
          </a:p>
          <a:p>
            <a:pPr marL="1920084" lvl="4" indent="-325098">
              <a:spcBef>
                <a:spcPts val="0"/>
              </a:spcBef>
            </a:pPr>
            <a:endParaRPr lang="en-US" sz="1600" smtClean="0"/>
          </a:p>
          <a:p>
            <a:pPr marL="1920084" lvl="4" indent="-325098">
              <a:spcBef>
                <a:spcPts val="0"/>
              </a:spcBef>
            </a:pPr>
            <a:r>
              <a:rPr lang="en-US" sz="1600" noProof="1" smtClean="0">
                <a:solidFill>
                  <a:schemeClr val="hlink"/>
                </a:solidFill>
              </a:rPr>
              <a:t>' Loop all collected Categories and create one worksheet for each </a:t>
            </a:r>
          </a:p>
          <a:p>
            <a:pPr marL="1920084" lvl="4" indent="-325098">
              <a:spcBef>
                <a:spcPts val="0"/>
              </a:spcBef>
            </a:pPr>
            <a:r>
              <a:rPr lang="en-US" sz="1600" noProof="1" smtClean="0">
                <a:solidFill>
                  <a:schemeClr val="accent1"/>
                </a:solidFill>
              </a:rPr>
              <a:t>Dim</a:t>
            </a:r>
            <a:r>
              <a:rPr lang="en-US" sz="1600" noProof="1" smtClean="0"/>
              <a:t> mapIter As Autodesk.Revit.Collections.MapIterator = sortedElements.ForwardIterator</a:t>
            </a:r>
          </a:p>
          <a:p>
            <a:pPr marL="1920084" lvl="4" indent="-325098">
              <a:spcBef>
                <a:spcPts val="0"/>
              </a:spcBef>
            </a:pPr>
            <a:r>
              <a:rPr lang="en-US" sz="1600" noProof="1" smtClean="0">
                <a:solidFill>
                  <a:schemeClr val="folHlink"/>
                </a:solidFill>
              </a:rPr>
              <a:t>Do While (mapIter.MoveNext())</a:t>
            </a:r>
          </a:p>
          <a:p>
            <a:pPr marL="1920084" lvl="4" indent="-325098">
              <a:spcBef>
                <a:spcPts val="0"/>
              </a:spcBef>
            </a:pPr>
            <a:r>
              <a:rPr lang="en-US" sz="1600" noProof="1" smtClean="0"/>
              <a:t>  </a:t>
            </a:r>
            <a:r>
              <a:rPr lang="en-US" sz="1600" noProof="1" smtClean="0">
                <a:solidFill>
                  <a:schemeClr val="hlink"/>
                </a:solidFill>
              </a:rPr>
              <a:t>' retrieve stored category and ElementSet</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categoryName As String = mapIter.Key</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elementSet As Autodesk.Revit.ElementSet = mapIter.Current</a:t>
            </a:r>
          </a:p>
          <a:p>
            <a:pPr marL="1920084" lvl="4" indent="-325098">
              <a:spcBef>
                <a:spcPts val="0"/>
              </a:spcBef>
            </a:pPr>
            <a:r>
              <a:rPr lang="en-US" sz="1600" noProof="1" smtClean="0"/>
              <a:t>  </a:t>
            </a:r>
            <a:r>
              <a:rPr lang="en-US" sz="1600" noProof="1" smtClean="0">
                <a:solidFill>
                  <a:schemeClr val="hlink"/>
                </a:solidFill>
              </a:rPr>
              <a:t>' create and name the worksheet</a:t>
            </a:r>
          </a:p>
          <a:p>
            <a:pPr marL="1920084" lvl="4" indent="-325098">
              <a:spcBef>
                <a:spcPts val="0"/>
              </a:spcBef>
            </a:pPr>
            <a:r>
              <a:rPr lang="en-US" sz="1600" noProof="1" smtClean="0"/>
              <a:t>  worksheet = </a:t>
            </a:r>
            <a:r>
              <a:rPr lang="en-US" sz="1600" noProof="1" smtClean="0">
                <a:solidFill>
                  <a:schemeClr val="folHlink"/>
                </a:solidFill>
              </a:rPr>
              <a:t>excel.Worksheets.Add()</a:t>
            </a:r>
          </a:p>
          <a:p>
            <a:pPr marL="1920084" lvl="4" indent="-325098">
              <a:spcBef>
                <a:spcPts val="0"/>
              </a:spcBef>
            </a:pPr>
            <a:r>
              <a:rPr lang="en-US" sz="1600" noProof="1" smtClean="0"/>
              <a:t>  worksheet.Name = categoryName</a:t>
            </a:r>
          </a:p>
        </p:txBody>
      </p:sp>
      <p:sp>
        <p:nvSpPr>
          <p:cNvPr id="8294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AutoShape 5"/>
          <p:cNvSpPr>
            <a:spLocks noChangeArrowheads="1"/>
          </p:cNvSpPr>
          <p:nvPr/>
        </p:nvSpPr>
        <p:spPr bwMode="auto">
          <a:xfrm>
            <a:off x="557605" y="1601286"/>
            <a:ext cx="10962431" cy="6350938"/>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83970" name="Rectangle 2"/>
          <p:cNvSpPr>
            <a:spLocks noGrp="1" noChangeArrowheads="1"/>
          </p:cNvSpPr>
          <p:nvPr>
            <p:ph type="title"/>
          </p:nvPr>
        </p:nvSpPr>
        <p:spPr>
          <a:xfrm>
            <a:off x="453759" y="194232"/>
            <a:ext cx="12088924" cy="1626129"/>
          </a:xfrm>
        </p:spPr>
        <p:txBody>
          <a:bodyPr/>
          <a:lstStyle/>
          <a:p>
            <a:pPr eaLnBrk="1" hangingPunct="1"/>
            <a:r>
              <a:rPr lang="en-GB" smtClean="0"/>
              <a:t>Determine all Table Headers</a:t>
            </a:r>
          </a:p>
        </p:txBody>
      </p:sp>
      <p:sp>
        <p:nvSpPr>
          <p:cNvPr id="83971" name="Rectangle 3"/>
          <p:cNvSpPr>
            <a:spLocks noGrp="1" noChangeArrowheads="1"/>
          </p:cNvSpPr>
          <p:nvPr>
            <p:ph idx="1"/>
          </p:nvPr>
        </p:nvSpPr>
        <p:spPr>
          <a:xfrm>
            <a:off x="1" y="1820362"/>
            <a:ext cx="12542683" cy="5976102"/>
          </a:xfrm>
        </p:spPr>
        <p:txBody>
          <a:bodyPr/>
          <a:lstStyle/>
          <a:p>
            <a:pPr marL="1920084" lvl="4" indent="-325098">
              <a:spcBef>
                <a:spcPts val="0"/>
              </a:spcBef>
            </a:pPr>
            <a:r>
              <a:rPr lang="en-US" sz="1600" smtClean="0"/>
              <a:t> </a:t>
            </a:r>
            <a:r>
              <a:rPr lang="en-US" sz="1600" noProof="1" smtClean="0"/>
              <a:t> </a:t>
            </a:r>
            <a:r>
              <a:rPr lang="en-US" sz="1600" noProof="1" smtClean="0">
                <a:solidFill>
                  <a:schemeClr val="accent1"/>
                </a:solidFill>
              </a:rPr>
              <a:t>Dim </a:t>
            </a:r>
            <a:r>
              <a:rPr lang="en-US" sz="1600" noProof="1" smtClean="0"/>
              <a:t>allParamNamesEncountered As Autodesk.Revit.Collections.Set </a:t>
            </a:r>
            <a:r>
              <a:rPr lang="en-US" sz="1600" smtClean="0"/>
              <a:t>_</a:t>
            </a:r>
          </a:p>
          <a:p>
            <a:pPr marL="1920084" lvl="4" indent="-325098">
              <a:spcBef>
                <a:spcPts val="0"/>
              </a:spcBef>
            </a:pPr>
            <a:r>
              <a:rPr lang="en-US" sz="1600" smtClean="0"/>
              <a:t>    </a:t>
            </a:r>
            <a:r>
              <a:rPr lang="en-US" sz="1600" noProof="1" smtClean="0"/>
              <a:t>= revitApp.Create.NewSet()</a:t>
            </a:r>
          </a:p>
          <a:p>
            <a:pPr marL="1920084" lvl="4" indent="-325098">
              <a:spcBef>
                <a:spcPts val="0"/>
              </a:spcBef>
            </a:pPr>
            <a:endParaRPr lang="en-US" sz="1600" noProof="1" smtClean="0"/>
          </a:p>
          <a:p>
            <a:pPr marL="1920084" lvl="4" indent="-325098">
              <a:spcBef>
                <a:spcPts val="0"/>
              </a:spcBef>
            </a:pPr>
            <a:r>
              <a:rPr lang="en-US" sz="1600" noProof="1" smtClean="0"/>
              <a:t>  </a:t>
            </a:r>
            <a:r>
              <a:rPr lang="en-US" sz="1600" noProof="1" smtClean="0">
                <a:solidFill>
                  <a:schemeClr val="hlink"/>
                </a:solidFill>
              </a:rPr>
              <a:t>' loop through all the elements passed to the method</a:t>
            </a:r>
          </a:p>
          <a:p>
            <a:pPr marL="1920084" lvl="4" indent="-325098">
              <a:spcBef>
                <a:spcPts val="0"/>
              </a:spcBef>
            </a:pPr>
            <a:r>
              <a:rPr lang="en-US" sz="1600" noProof="1" smtClean="0"/>
              <a:t>  </a:t>
            </a:r>
            <a:r>
              <a:rPr lang="en-US" sz="1600" noProof="1" smtClean="0">
                <a:solidFill>
                  <a:schemeClr val="accent1"/>
                </a:solidFill>
              </a:rPr>
              <a:t>Dim </a:t>
            </a:r>
            <a:r>
              <a:rPr lang="en-US" sz="1600" noProof="1" smtClean="0"/>
              <a:t>setIter As IEnumerator = elementSet.ForwardIterator</a:t>
            </a:r>
          </a:p>
          <a:p>
            <a:pPr marL="1920084" lvl="4" indent="-325098">
              <a:spcBef>
                <a:spcPts val="0"/>
              </a:spcBef>
            </a:pPr>
            <a:r>
              <a:rPr lang="en-US" sz="1600" noProof="1" smtClean="0"/>
              <a:t>  </a:t>
            </a:r>
            <a:r>
              <a:rPr lang="en-US" sz="1600" noProof="1" smtClean="0">
                <a:solidFill>
                  <a:schemeClr val="accent1"/>
                </a:solidFill>
              </a:rPr>
              <a:t>Do While</a:t>
            </a:r>
            <a:r>
              <a:rPr lang="en-US" sz="1600" noProof="1" smtClean="0"/>
              <a:t> (setIter.MoveNext())</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el As Autodesk.Revit.Element = setIter.Current</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parameters As Autodesk.Revit.ParameterSet = el.Parameters</a:t>
            </a:r>
          </a:p>
          <a:p>
            <a:pPr marL="1920084" lvl="4" indent="-325098">
              <a:spcBef>
                <a:spcPts val="0"/>
              </a:spcBef>
            </a:pPr>
            <a:r>
              <a:rPr lang="en-US" sz="1600" noProof="1" smtClean="0"/>
              <a:t>    </a:t>
            </a:r>
            <a:r>
              <a:rPr lang="en-US" sz="1600" noProof="1" smtClean="0">
                <a:solidFill>
                  <a:schemeClr val="accent1"/>
                </a:solidFill>
              </a:rPr>
              <a:t>If Not</a:t>
            </a:r>
            <a:r>
              <a:rPr lang="en-US" sz="1600" noProof="1" smtClean="0"/>
              <a:t> (parameters.IsEmpty) Then</a:t>
            </a:r>
          </a:p>
          <a:p>
            <a:pPr marL="1920084" lvl="4" indent="-325098">
              <a:spcBef>
                <a:spcPts val="0"/>
              </a:spcBef>
            </a:pPr>
            <a:r>
              <a:rPr lang="en-US" sz="1600" noProof="1" smtClean="0"/>
              <a:t>      </a:t>
            </a:r>
            <a:r>
              <a:rPr lang="en-US" sz="1600" noProof="1" smtClean="0">
                <a:solidFill>
                  <a:schemeClr val="hlink"/>
                </a:solidFill>
              </a:rPr>
              <a:t>‘</a:t>
            </a:r>
            <a:r>
              <a:rPr lang="en-US" sz="1600" smtClean="0">
                <a:solidFill>
                  <a:schemeClr val="hlink"/>
                </a:solidFill>
              </a:rPr>
              <a:t> </a:t>
            </a:r>
            <a:r>
              <a:rPr lang="en-US" sz="1600" noProof="1" smtClean="0">
                <a:solidFill>
                  <a:schemeClr val="hlink"/>
                </a:solidFill>
              </a:rPr>
              <a:t>Another way to loop the parameters is via ParameterSetIterator:</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definitionNames As Autodesk.Revit.Collections.Set </a:t>
            </a:r>
            <a:r>
              <a:rPr lang="en-US" sz="1600" smtClean="0"/>
              <a:t>_</a:t>
            </a:r>
          </a:p>
          <a:p>
            <a:pPr marL="1920084" lvl="4" indent="-325098">
              <a:spcBef>
                <a:spcPts val="0"/>
              </a:spcBef>
            </a:pPr>
            <a:r>
              <a:rPr lang="en-US" sz="1600" smtClean="0"/>
              <a:t>        </a:t>
            </a:r>
            <a:r>
              <a:rPr lang="en-US" sz="1600" noProof="1" smtClean="0"/>
              <a:t>= revitApp.Create.NewSet()</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paramIter As </a:t>
            </a:r>
            <a:r>
              <a:rPr lang="en-US" sz="1600" noProof="1" smtClean="0">
                <a:solidFill>
                  <a:schemeClr val="folHlink"/>
                </a:solidFill>
              </a:rPr>
              <a:t>Autodesk.Revit.ParameterSetIterator </a:t>
            </a:r>
            <a:r>
              <a:rPr lang="en-US" sz="1600" smtClean="0"/>
              <a:t>_</a:t>
            </a:r>
          </a:p>
          <a:p>
            <a:pPr marL="1920084" lvl="4" indent="-325098">
              <a:spcBef>
                <a:spcPts val="0"/>
              </a:spcBef>
            </a:pPr>
            <a:r>
              <a:rPr lang="en-US" sz="1600" smtClean="0"/>
              <a:t>        </a:t>
            </a:r>
            <a:r>
              <a:rPr lang="en-US" sz="1600" noProof="1" smtClean="0"/>
              <a:t>= parameters.ForwardIterator</a:t>
            </a:r>
          </a:p>
          <a:p>
            <a:pPr marL="1920084" lvl="4" indent="-325098">
              <a:spcBef>
                <a:spcPts val="0"/>
              </a:spcBef>
            </a:pPr>
            <a:r>
              <a:rPr lang="en-US" sz="1600" noProof="1" smtClean="0"/>
              <a:t>      </a:t>
            </a:r>
            <a:r>
              <a:rPr lang="en-US" sz="1600" noProof="1" smtClean="0">
                <a:solidFill>
                  <a:schemeClr val="accent1"/>
                </a:solidFill>
              </a:rPr>
              <a:t>Do While</a:t>
            </a:r>
            <a:r>
              <a:rPr lang="en-US" sz="1600" noProof="1" smtClean="0"/>
              <a:t> paramIter.MoveNext()</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parameter As Autodesk.Revit.Parameter = paramIter.Current</a:t>
            </a:r>
          </a:p>
          <a:p>
            <a:pPr marL="1920084" lvl="4" indent="-325098">
              <a:spcBef>
                <a:spcPts val="0"/>
              </a:spcBef>
            </a:pPr>
            <a:r>
              <a:rPr lang="en-US" sz="1600" noProof="1" smtClean="0"/>
              <a:t>        </a:t>
            </a:r>
            <a:r>
              <a:rPr lang="en-US" sz="1600" noProof="1" smtClean="0">
                <a:solidFill>
                  <a:schemeClr val="accent1"/>
                </a:solidFill>
              </a:rPr>
              <a:t>Dim</a:t>
            </a:r>
            <a:r>
              <a:rPr lang="en-US" sz="1600" noProof="1" smtClean="0"/>
              <a:t> name As String = parameter.Definition.Name</a:t>
            </a:r>
          </a:p>
          <a:p>
            <a:pPr marL="1920084" lvl="4" indent="-325098">
              <a:spcBef>
                <a:spcPts val="0"/>
              </a:spcBef>
            </a:pPr>
            <a:r>
              <a:rPr lang="en-US" sz="1600" noProof="1" smtClean="0"/>
              <a:t>        </a:t>
            </a:r>
            <a:r>
              <a:rPr lang="en-US" sz="1600" noProof="1" smtClean="0">
                <a:solidFill>
                  <a:schemeClr val="accent1"/>
                </a:solidFill>
              </a:rPr>
              <a:t>If Not</a:t>
            </a:r>
            <a:r>
              <a:rPr lang="en-US" sz="1600" noProof="1" smtClean="0"/>
              <a:t> allParamNamesEncountered.Contains(name) Then</a:t>
            </a:r>
          </a:p>
          <a:p>
            <a:pPr marL="1920084" lvl="4" indent="-325098">
              <a:spcBef>
                <a:spcPts val="0"/>
              </a:spcBef>
            </a:pPr>
            <a:r>
              <a:rPr lang="en-US" sz="1600" noProof="1" smtClean="0"/>
              <a:t>          allParamNamesEncountered.Insert(name)</a:t>
            </a:r>
          </a:p>
          <a:p>
            <a:pPr marL="1920084" lvl="4" indent="-325098">
              <a:spcBef>
                <a:spcPts val="0"/>
              </a:spcBef>
            </a:pPr>
            <a:r>
              <a:rPr lang="en-US" sz="1600" noProof="1" smtClean="0"/>
              <a:t>        </a:t>
            </a:r>
            <a:r>
              <a:rPr lang="en-US" sz="1600" noProof="1" smtClean="0">
                <a:solidFill>
                  <a:schemeClr val="accent1"/>
                </a:solidFill>
              </a:rPr>
              <a:t>End If</a:t>
            </a:r>
          </a:p>
          <a:p>
            <a:pPr marL="1920084" lvl="4" indent="-325098">
              <a:spcBef>
                <a:spcPts val="0"/>
              </a:spcBef>
            </a:pPr>
            <a:r>
              <a:rPr lang="en-US" sz="1600" noProof="1" smtClean="0">
                <a:solidFill>
                  <a:schemeClr val="accent1"/>
                </a:solidFill>
              </a:rPr>
              <a:t>      Loop</a:t>
            </a:r>
          </a:p>
          <a:p>
            <a:pPr marL="1920084" lvl="4" indent="-325098">
              <a:spcBef>
                <a:spcPts val="0"/>
              </a:spcBef>
            </a:pPr>
            <a:r>
              <a:rPr lang="en-US" sz="1600" noProof="1" smtClean="0">
                <a:solidFill>
                  <a:schemeClr val="accent1"/>
                </a:solidFill>
              </a:rPr>
              <a:t>    End If</a:t>
            </a:r>
          </a:p>
          <a:p>
            <a:pPr marL="1920084" lvl="4" indent="-325098">
              <a:spcBef>
                <a:spcPts val="0"/>
              </a:spcBef>
            </a:pPr>
            <a:r>
              <a:rPr lang="en-US" sz="1600" noProof="1" smtClean="0">
                <a:solidFill>
                  <a:schemeClr val="accent1"/>
                </a:solidFill>
              </a:rPr>
              <a:t>  Loop</a:t>
            </a:r>
            <a:endParaRPr lang="en-US" sz="1600" smtClean="0">
              <a:solidFill>
                <a:schemeClr val="accent1"/>
              </a:solidFill>
            </a:endParaRPr>
          </a:p>
        </p:txBody>
      </p:sp>
      <p:sp>
        <p:nvSpPr>
          <p:cNvPr id="83972"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AutoShape 5"/>
          <p:cNvSpPr>
            <a:spLocks noChangeArrowheads="1"/>
          </p:cNvSpPr>
          <p:nvPr/>
        </p:nvSpPr>
        <p:spPr bwMode="auto">
          <a:xfrm>
            <a:off x="557605" y="1601287"/>
            <a:ext cx="10962431" cy="3161783"/>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84994" name="Rectangle 2"/>
          <p:cNvSpPr>
            <a:spLocks noGrp="1" noChangeArrowheads="1"/>
          </p:cNvSpPr>
          <p:nvPr>
            <p:ph type="title"/>
          </p:nvPr>
        </p:nvSpPr>
        <p:spPr>
          <a:xfrm>
            <a:off x="453759" y="194232"/>
            <a:ext cx="12088924" cy="1626129"/>
          </a:xfrm>
        </p:spPr>
        <p:txBody>
          <a:bodyPr/>
          <a:lstStyle/>
          <a:p>
            <a:pPr eaLnBrk="1" hangingPunct="1"/>
            <a:r>
              <a:rPr lang="en-GB" smtClean="0"/>
              <a:t>Create Table Headers</a:t>
            </a:r>
          </a:p>
        </p:txBody>
      </p:sp>
      <p:sp>
        <p:nvSpPr>
          <p:cNvPr id="84995" name="Rectangle 3"/>
          <p:cNvSpPr>
            <a:spLocks noGrp="1" noChangeArrowheads="1"/>
          </p:cNvSpPr>
          <p:nvPr>
            <p:ph idx="1"/>
          </p:nvPr>
        </p:nvSpPr>
        <p:spPr>
          <a:xfrm>
            <a:off x="1" y="1820363"/>
            <a:ext cx="12542683" cy="2806229"/>
          </a:xfrm>
        </p:spPr>
        <p:txBody>
          <a:bodyPr/>
          <a:lstStyle/>
          <a:p>
            <a:pPr marL="1920084" lvl="4" indent="-325098">
              <a:spcBef>
                <a:spcPts val="0"/>
              </a:spcBef>
            </a:pPr>
            <a:r>
              <a:rPr lang="en-GB" sz="1600" noProof="1" smtClean="0">
                <a:solidFill>
                  <a:schemeClr val="hlink"/>
                </a:solidFill>
              </a:rPr>
              <a:t>' add the HEADER row in Bold</a:t>
            </a:r>
          </a:p>
          <a:p>
            <a:pPr marL="1920084" lvl="4" indent="-325098">
              <a:spcBef>
                <a:spcPts val="0"/>
              </a:spcBef>
            </a:pPr>
            <a:r>
              <a:rPr lang="en-GB" sz="1600" noProof="1" smtClean="0"/>
              <a:t>  </a:t>
            </a:r>
            <a:r>
              <a:rPr lang="en-GB" sz="1600" noProof="1" smtClean="0">
                <a:solidFill>
                  <a:schemeClr val="folHlink"/>
                </a:solidFill>
              </a:rPr>
              <a:t>worksheet.Cells(1, 1).Value = "ID"</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paramName As String</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column As Integer = 2</a:t>
            </a:r>
          </a:p>
          <a:p>
            <a:pPr marL="1920084" lvl="4" indent="-325098">
              <a:spcBef>
                <a:spcPts val="0"/>
              </a:spcBef>
            </a:pPr>
            <a:r>
              <a:rPr lang="en-GB" sz="1600" noProof="1" smtClean="0"/>
              <a:t>  </a:t>
            </a:r>
            <a:r>
              <a:rPr lang="en-GB" sz="1600" noProof="1" smtClean="0">
                <a:solidFill>
                  <a:schemeClr val="accent1"/>
                </a:solidFill>
              </a:rPr>
              <a:t>For Each</a:t>
            </a:r>
            <a:r>
              <a:rPr lang="en-GB" sz="1600" noProof="1" smtClean="0"/>
              <a:t> paramName In allParamNamesEncountered</a:t>
            </a:r>
          </a:p>
          <a:p>
            <a:pPr marL="1920084" lvl="4" indent="-325098">
              <a:spcBef>
                <a:spcPts val="0"/>
              </a:spcBef>
            </a:pPr>
            <a:r>
              <a:rPr lang="en-GB" sz="1600" noProof="1" smtClean="0"/>
              <a:t>    </a:t>
            </a:r>
            <a:r>
              <a:rPr lang="en-GB" sz="1600" noProof="1" smtClean="0">
                <a:solidFill>
                  <a:schemeClr val="folHlink"/>
                </a:solidFill>
              </a:rPr>
              <a:t>worksheet.Cells(1, column).Value = paramName</a:t>
            </a:r>
          </a:p>
          <a:p>
            <a:pPr marL="1920084" lvl="4" indent="-325098">
              <a:spcBef>
                <a:spcPts val="0"/>
              </a:spcBef>
            </a:pPr>
            <a:r>
              <a:rPr lang="en-GB" sz="1600" noProof="1" smtClean="0"/>
              <a:t>    excel.Columns(column).EntireColumn.AutoFit()</a:t>
            </a:r>
          </a:p>
          <a:p>
            <a:pPr marL="1920084" lvl="4" indent="-325098">
              <a:spcBef>
                <a:spcPts val="0"/>
              </a:spcBef>
            </a:pPr>
            <a:r>
              <a:rPr lang="en-GB" sz="1600" noProof="1" smtClean="0"/>
              <a:t>    column = column + 1</a:t>
            </a:r>
          </a:p>
          <a:p>
            <a:pPr marL="1920084" lvl="4" indent="-325098">
              <a:spcBef>
                <a:spcPts val="0"/>
              </a:spcBef>
            </a:pPr>
            <a:r>
              <a:rPr lang="en-GB" sz="1600" noProof="1" smtClean="0"/>
              <a:t>  </a:t>
            </a:r>
            <a:r>
              <a:rPr lang="en-GB" sz="1600" noProof="1" smtClean="0">
                <a:solidFill>
                  <a:schemeClr val="accent1"/>
                </a:solidFill>
              </a:rPr>
              <a:t>Next</a:t>
            </a:r>
          </a:p>
          <a:p>
            <a:pPr marL="1920084" lvl="4" indent="-325098">
              <a:spcBef>
                <a:spcPts val="0"/>
              </a:spcBef>
            </a:pPr>
            <a:r>
              <a:rPr lang="en-GB" sz="1600" noProof="1" smtClean="0"/>
              <a:t>  excel.Rows("1").Font.Bold = True</a:t>
            </a:r>
          </a:p>
        </p:txBody>
      </p:sp>
      <p:sp>
        <p:nvSpPr>
          <p:cNvPr id="84996"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AutoShape 5"/>
          <p:cNvSpPr>
            <a:spLocks noChangeArrowheads="1"/>
          </p:cNvSpPr>
          <p:nvPr/>
        </p:nvSpPr>
        <p:spPr bwMode="auto">
          <a:xfrm>
            <a:off x="557606" y="1601287"/>
            <a:ext cx="11779647" cy="6150642"/>
          </a:xfrm>
          <a:prstGeom prst="roundRect">
            <a:avLst>
              <a:gd name="adj" fmla="val 16667"/>
            </a:avLst>
          </a:prstGeom>
          <a:solidFill>
            <a:srgbClr val="D9D9D9"/>
          </a:solidFill>
          <a:ln w="9525" algn="ctr">
            <a:solidFill>
              <a:srgbClr val="000000"/>
            </a:solidFill>
            <a:round/>
            <a:headEnd/>
            <a:tailEnd/>
          </a:ln>
        </p:spPr>
        <p:txBody>
          <a:bodyPr wrap="none" lIns="0" tIns="0" rIns="0" bIns="0" anchor="ctr"/>
          <a:lstStyle/>
          <a:p>
            <a:endParaRPr lang="en-GB"/>
          </a:p>
        </p:txBody>
      </p:sp>
      <p:sp>
        <p:nvSpPr>
          <p:cNvPr id="86018" name="Rectangle 2"/>
          <p:cNvSpPr>
            <a:spLocks noGrp="1" noChangeArrowheads="1"/>
          </p:cNvSpPr>
          <p:nvPr>
            <p:ph type="title"/>
          </p:nvPr>
        </p:nvSpPr>
        <p:spPr>
          <a:xfrm>
            <a:off x="453759" y="194232"/>
            <a:ext cx="12088924" cy="1626129"/>
          </a:xfrm>
        </p:spPr>
        <p:txBody>
          <a:bodyPr/>
          <a:lstStyle/>
          <a:p>
            <a:pPr eaLnBrk="1" hangingPunct="1"/>
            <a:r>
              <a:rPr lang="en-GB" smtClean="0"/>
              <a:t>Export Parameters to Excel</a:t>
            </a:r>
          </a:p>
        </p:txBody>
      </p:sp>
      <p:sp>
        <p:nvSpPr>
          <p:cNvPr id="86019" name="Rectangle 3"/>
          <p:cNvSpPr>
            <a:spLocks noGrp="1" noChangeArrowheads="1"/>
          </p:cNvSpPr>
          <p:nvPr>
            <p:ph idx="1"/>
          </p:nvPr>
        </p:nvSpPr>
        <p:spPr>
          <a:xfrm>
            <a:off x="1" y="1820361"/>
            <a:ext cx="12542683" cy="5726851"/>
          </a:xfrm>
        </p:spPr>
        <p:txBody>
          <a:bodyPr/>
          <a:lstStyle/>
          <a:p>
            <a:pPr marL="1920084" lvl="4" indent="-325098">
              <a:spcBef>
                <a:spcPts val="0"/>
              </a:spcBef>
            </a:pPr>
            <a:r>
              <a:rPr lang="en-GB" sz="1600" noProof="1" smtClean="0"/>
              <a:t> </a:t>
            </a:r>
            <a:r>
              <a:rPr lang="en-GB" sz="1600" noProof="1" smtClean="0">
                <a:solidFill>
                  <a:schemeClr val="hlink"/>
                </a:solidFill>
              </a:rPr>
              <a:t>' export one row for each element that belongs to the category</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elem As Revit.Element</a:t>
            </a:r>
          </a:p>
          <a:p>
            <a:pPr marL="1920084" lvl="4" indent="-325098">
              <a:spcBef>
                <a:spcPts val="0"/>
              </a:spcBef>
            </a:pPr>
            <a:r>
              <a:rPr lang="en-GB" sz="1600" noProof="1" smtClean="0"/>
              <a:t>  </a:t>
            </a:r>
            <a:r>
              <a:rPr lang="en-GB" sz="1600" noProof="1" smtClean="0">
                <a:solidFill>
                  <a:schemeClr val="accent1"/>
                </a:solidFill>
              </a:rPr>
              <a:t>Dim</a:t>
            </a:r>
            <a:r>
              <a:rPr lang="en-GB" sz="1600" noProof="1" smtClean="0"/>
              <a:t> row As Integer = 2</a:t>
            </a:r>
          </a:p>
          <a:p>
            <a:pPr marL="1920084" lvl="4" indent="-325098">
              <a:spcBef>
                <a:spcPts val="0"/>
              </a:spcBef>
            </a:pPr>
            <a:r>
              <a:rPr lang="en-GB" sz="1600" noProof="1" smtClean="0"/>
              <a:t>  </a:t>
            </a:r>
            <a:r>
              <a:rPr lang="en-GB" sz="1600" noProof="1" smtClean="0">
                <a:solidFill>
                  <a:schemeClr val="accent1"/>
                </a:solidFill>
              </a:rPr>
              <a:t>For Each</a:t>
            </a:r>
            <a:r>
              <a:rPr lang="en-GB" sz="1600" noProof="1" smtClean="0"/>
              <a:t> elem In elementSet</a:t>
            </a:r>
          </a:p>
          <a:p>
            <a:pPr marL="1920084" lvl="4" indent="-325098">
              <a:spcBef>
                <a:spcPts val="0"/>
              </a:spcBef>
            </a:pPr>
            <a:r>
              <a:rPr lang="en-GB" sz="1600" noProof="1" smtClean="0"/>
              <a:t>    </a:t>
            </a:r>
            <a:r>
              <a:rPr lang="en-GB" sz="1600" noProof="1" smtClean="0">
                <a:solidFill>
                  <a:schemeClr val="hlink"/>
                </a:solidFill>
              </a:rPr>
              <a:t>' first column is the element id (display it as an integer)</a:t>
            </a:r>
          </a:p>
          <a:p>
            <a:pPr marL="1920084" lvl="4" indent="-325098">
              <a:spcBef>
                <a:spcPts val="0"/>
              </a:spcBef>
            </a:pPr>
            <a:r>
              <a:rPr lang="en-GB" sz="1600" noProof="1" smtClean="0"/>
              <a:t>    </a:t>
            </a:r>
            <a:r>
              <a:rPr lang="en-GB" sz="1600" noProof="1" smtClean="0">
                <a:solidFill>
                  <a:schemeClr val="folHlink"/>
                </a:solidFill>
              </a:rPr>
              <a:t>worksheet.Cells(row, 1).Value = elem.Id.Value</a:t>
            </a:r>
          </a:p>
          <a:p>
            <a:pPr marL="1920084" lvl="4" indent="-325098">
              <a:spcBef>
                <a:spcPts val="0"/>
              </a:spcBef>
            </a:pPr>
            <a:r>
              <a:rPr lang="en-GB" sz="1600" noProof="1" smtClean="0"/>
              <a:t>    </a:t>
            </a:r>
            <a:r>
              <a:rPr lang="en-GB" sz="1600" noProof="1" smtClean="0">
                <a:solidFill>
                  <a:schemeClr val="hlink"/>
                </a:solidFill>
              </a:rPr>
              <a:t>' the other columns are parameter values</a:t>
            </a:r>
          </a:p>
          <a:p>
            <a:pPr marL="1920084" lvl="4" indent="-325098">
              <a:spcBef>
                <a:spcPts val="0"/>
              </a:spcBef>
            </a:pPr>
            <a:r>
              <a:rPr lang="en-GB" sz="1600" noProof="1" smtClean="0"/>
              <a:t>    column = 2</a:t>
            </a:r>
          </a:p>
          <a:p>
            <a:pPr marL="1920084" lvl="4" indent="-325098">
              <a:spcBef>
                <a:spcPts val="0"/>
              </a:spcBef>
            </a:pPr>
            <a:r>
              <a:rPr lang="en-GB" sz="1600" noProof="1" smtClean="0"/>
              <a:t>    </a:t>
            </a:r>
            <a:r>
              <a:rPr lang="en-GB" sz="1600" noProof="1" smtClean="0">
                <a:solidFill>
                  <a:schemeClr val="accent1"/>
                </a:solidFill>
              </a:rPr>
              <a:t>For Each</a:t>
            </a:r>
            <a:r>
              <a:rPr lang="en-GB" sz="1600" noProof="1" smtClean="0"/>
              <a:t> paramName In allParamNamesEncountered</a:t>
            </a:r>
          </a:p>
          <a:p>
            <a:pPr marL="1920084" lvl="4" indent="-325098">
              <a:spcBef>
                <a:spcPts val="0"/>
              </a:spcBef>
            </a:pPr>
            <a:r>
              <a:rPr lang="en-GB" sz="1600" noProof="1" smtClean="0"/>
              <a:t>     </a:t>
            </a:r>
            <a:r>
              <a:rPr lang="en-GB" sz="1600" noProof="1" smtClean="0">
                <a:solidFill>
                  <a:schemeClr val="accent1"/>
                </a:solidFill>
              </a:rPr>
              <a:t> Dim</a:t>
            </a:r>
            <a:r>
              <a:rPr lang="en-GB" sz="1600" noProof="1" smtClean="0"/>
              <a:t> paramValue As String</a:t>
            </a:r>
          </a:p>
          <a:p>
            <a:pPr marL="1920084" lvl="4" indent="-325098">
              <a:spcBef>
                <a:spcPts val="0"/>
              </a:spcBef>
            </a:pPr>
            <a:r>
              <a:rPr lang="en-GB" sz="1600" noProof="1" smtClean="0"/>
              <a:t>      </a:t>
            </a:r>
            <a:r>
              <a:rPr lang="en-GB" sz="1600" noProof="1" smtClean="0">
                <a:solidFill>
                  <a:schemeClr val="accent1"/>
                </a:solidFill>
              </a:rPr>
              <a:t>Try</a:t>
            </a:r>
          </a:p>
          <a:p>
            <a:pPr marL="1920084" lvl="4" indent="-325098">
              <a:spcBef>
                <a:spcPts val="0"/>
              </a:spcBef>
            </a:pPr>
            <a:r>
              <a:rPr lang="en-GB" sz="1600" noProof="1" smtClean="0"/>
              <a:t>        paramValue = LabUtils.GetParamAsString(</a:t>
            </a:r>
            <a:r>
              <a:rPr lang="en-US" sz="1600" smtClean="0"/>
              <a:t> </a:t>
            </a:r>
            <a:r>
              <a:rPr lang="en-US" sz="1600" noProof="1" smtClean="0"/>
              <a:t>LabUtils.GetElemParam(</a:t>
            </a:r>
            <a:r>
              <a:rPr lang="en-US" sz="1600" smtClean="0"/>
              <a:t> _</a:t>
            </a:r>
          </a:p>
          <a:p>
            <a:pPr marL="1920084" lvl="4" indent="-325098">
              <a:spcBef>
                <a:spcPts val="0"/>
              </a:spcBef>
            </a:pPr>
            <a:r>
              <a:rPr lang="en-US" sz="1600" smtClean="0"/>
              <a:t>          </a:t>
            </a:r>
            <a:r>
              <a:rPr lang="en-US" sz="1600" noProof="1" smtClean="0"/>
              <a:t>elem, paramName</a:t>
            </a:r>
            <a:r>
              <a:rPr lang="en-US" sz="1600" smtClean="0"/>
              <a:t> </a:t>
            </a:r>
            <a:r>
              <a:rPr lang="en-US" sz="1600" noProof="1" smtClean="0"/>
              <a:t>)</a:t>
            </a:r>
            <a:r>
              <a:rPr lang="en-US" sz="1600" smtClean="0"/>
              <a:t> </a:t>
            </a:r>
            <a:r>
              <a:rPr lang="en-US" sz="1600" noProof="1" smtClean="0"/>
              <a:t>)</a:t>
            </a:r>
          </a:p>
          <a:p>
            <a:pPr marL="1920084" lvl="4" indent="-325098">
              <a:spcBef>
                <a:spcPts val="0"/>
              </a:spcBef>
            </a:pPr>
            <a:r>
              <a:rPr lang="en-US" sz="1600" noProof="1" smtClean="0"/>
              <a:t>      </a:t>
            </a:r>
            <a:r>
              <a:rPr lang="en-US" sz="1600" noProof="1" smtClean="0">
                <a:solidFill>
                  <a:schemeClr val="accent1"/>
                </a:solidFill>
              </a:rPr>
              <a:t>Catch</a:t>
            </a:r>
          </a:p>
          <a:p>
            <a:pPr marL="1920084" lvl="4" indent="-325098">
              <a:spcBef>
                <a:spcPts val="0"/>
              </a:spcBef>
            </a:pPr>
            <a:r>
              <a:rPr lang="en-US" sz="1600" noProof="1" smtClean="0"/>
              <a:t>        paramValue = "*NA*"</a:t>
            </a:r>
          </a:p>
          <a:p>
            <a:pPr marL="1920084" lvl="4" indent="-325098">
              <a:spcBef>
                <a:spcPts val="0"/>
              </a:spcBef>
            </a:pPr>
            <a:r>
              <a:rPr lang="en-US" sz="1600" noProof="1" smtClean="0"/>
              <a:t>      </a:t>
            </a:r>
            <a:r>
              <a:rPr lang="en-US" sz="1600" noProof="1" smtClean="0">
                <a:solidFill>
                  <a:schemeClr val="accent1"/>
                </a:solidFill>
              </a:rPr>
              <a:t>End Try</a:t>
            </a:r>
          </a:p>
          <a:p>
            <a:pPr marL="1920084" lvl="4" indent="-325098">
              <a:spcBef>
                <a:spcPts val="0"/>
              </a:spcBef>
            </a:pPr>
            <a:r>
              <a:rPr lang="en-US" sz="1600" noProof="1" smtClean="0"/>
              <a:t>      </a:t>
            </a:r>
            <a:r>
              <a:rPr lang="en-US" sz="1600" noProof="1" smtClean="0">
                <a:solidFill>
                  <a:schemeClr val="folHlink"/>
                </a:solidFill>
              </a:rPr>
              <a:t>worksheet.Cells(row, column).Value = paramValue</a:t>
            </a:r>
          </a:p>
          <a:p>
            <a:pPr marL="1920084" lvl="4" indent="-325098">
              <a:spcBef>
                <a:spcPts val="0"/>
              </a:spcBef>
            </a:pPr>
            <a:r>
              <a:rPr lang="en-US" sz="1600" noProof="1" smtClean="0"/>
              <a:t>      column = column + 1</a:t>
            </a:r>
          </a:p>
          <a:p>
            <a:pPr marL="1920084" lvl="4" indent="-325098">
              <a:spcBef>
                <a:spcPts val="0"/>
              </a:spcBef>
            </a:pPr>
            <a:r>
              <a:rPr lang="en-US" sz="1600" noProof="1" smtClean="0"/>
              <a:t>    </a:t>
            </a:r>
            <a:r>
              <a:rPr lang="en-US" sz="1600" noProof="1" smtClean="0">
                <a:solidFill>
                  <a:schemeClr val="accent1"/>
                </a:solidFill>
              </a:rPr>
              <a:t>Next</a:t>
            </a:r>
          </a:p>
          <a:p>
            <a:pPr marL="1920084" lvl="4" indent="-325098">
              <a:spcBef>
                <a:spcPts val="0"/>
              </a:spcBef>
            </a:pPr>
            <a:r>
              <a:rPr lang="en-US" sz="1600" noProof="1" smtClean="0"/>
              <a:t>    row = row + 1</a:t>
            </a:r>
          </a:p>
          <a:p>
            <a:pPr marL="1920084" lvl="4" indent="-325098">
              <a:spcBef>
                <a:spcPts val="0"/>
              </a:spcBef>
            </a:pPr>
            <a:r>
              <a:rPr lang="en-US" sz="1600" noProof="1" smtClean="0"/>
              <a:t>  </a:t>
            </a:r>
            <a:r>
              <a:rPr lang="en-US" sz="1600" noProof="1" smtClean="0">
                <a:solidFill>
                  <a:schemeClr val="accent1"/>
                </a:solidFill>
              </a:rPr>
              <a:t>Next</a:t>
            </a:r>
            <a:r>
              <a:rPr lang="en-US" sz="1600" noProof="1" smtClean="0"/>
              <a:t> </a:t>
            </a:r>
            <a:r>
              <a:rPr lang="en-US" sz="1600" noProof="1" smtClean="0">
                <a:solidFill>
                  <a:schemeClr val="hlink"/>
                </a:solidFill>
              </a:rPr>
              <a:t>'row</a:t>
            </a:r>
          </a:p>
          <a:p>
            <a:pPr marL="1920084" lvl="4" indent="-325098">
              <a:spcBef>
                <a:spcPts val="0"/>
              </a:spcBef>
            </a:pPr>
            <a:r>
              <a:rPr lang="en-US" sz="1600" noProof="1" smtClean="0">
                <a:solidFill>
                  <a:schemeClr val="accent1"/>
                </a:solidFill>
              </a:rPr>
              <a:t>Loop</a:t>
            </a:r>
            <a:r>
              <a:rPr lang="en-US" sz="1600" noProof="1" smtClean="0"/>
              <a:t> </a:t>
            </a:r>
            <a:r>
              <a:rPr lang="en-US" sz="1600" noProof="1" smtClean="0">
                <a:solidFill>
                  <a:schemeClr val="hlink"/>
                </a:solidFill>
              </a:rPr>
              <a:t>'categories (worksheets)</a:t>
            </a:r>
            <a:endParaRPr lang="en-US" sz="1300" noProof="1" smtClean="0">
              <a:solidFill>
                <a:schemeClr val="hlink"/>
              </a:solidFill>
            </a:endParaRPr>
          </a:p>
        </p:txBody>
      </p:sp>
      <p:sp>
        <p:nvSpPr>
          <p:cNvPr id="86020"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3759" y="194232"/>
            <a:ext cx="11269451" cy="1626129"/>
          </a:xfrm>
        </p:spPr>
        <p:txBody>
          <a:bodyPr/>
          <a:lstStyle/>
          <a:p>
            <a:pPr eaLnBrk="1" hangingPunct="1"/>
            <a:r>
              <a:rPr lang="en-GB" smtClean="0"/>
              <a:t>Shared Parameters</a:t>
            </a:r>
          </a:p>
        </p:txBody>
      </p:sp>
      <p:sp>
        <p:nvSpPr>
          <p:cNvPr id="87043" name="Rectangle 3"/>
          <p:cNvSpPr>
            <a:spLocks noGrp="1" noChangeArrowheads="1"/>
          </p:cNvSpPr>
          <p:nvPr>
            <p:ph idx="1"/>
          </p:nvPr>
        </p:nvSpPr>
        <p:spPr>
          <a:xfrm>
            <a:off x="483106" y="2010079"/>
            <a:ext cx="11445536" cy="5646317"/>
          </a:xfrm>
        </p:spPr>
        <p:txBody>
          <a:bodyPr/>
          <a:lstStyle/>
          <a:p>
            <a:pPr marL="487647" lvl="1" indent="-325098"/>
            <a:r>
              <a:rPr lang="en-GB" smtClean="0"/>
              <a:t>Use shared parameters to add per-element data to Revit elements</a:t>
            </a:r>
          </a:p>
          <a:p>
            <a:pPr marL="487647" lvl="1" indent="-325098"/>
            <a:r>
              <a:rPr lang="en-GB" smtClean="0"/>
              <a:t>Export and import these parameters to and from third party applications</a:t>
            </a:r>
          </a:p>
          <a:p>
            <a:pPr marL="487647" lvl="1" indent="-325098">
              <a:buNone/>
            </a:pPr>
            <a:r>
              <a:rPr lang="en-GB" sz="7300" smtClean="0">
                <a:solidFill>
                  <a:schemeClr val="accent1"/>
                </a:solidFill>
              </a:rPr>
              <a:t>Lab 4-3 </a:t>
            </a:r>
            <a:r>
              <a:rPr lang="en-GB" sz="2400" smtClean="0"/>
              <a:t>(3 commands)</a:t>
            </a:r>
          </a:p>
          <a:p>
            <a:pPr marL="887647" lvl="2" indent="-325098"/>
            <a:r>
              <a:rPr lang="en-GB" smtClean="0"/>
              <a:t>Similar to the SDK Sample FireRating</a:t>
            </a:r>
          </a:p>
          <a:p>
            <a:pPr marL="887647" lvl="2" indent="-325098"/>
            <a:r>
              <a:rPr lang="en-GB" smtClean="0"/>
              <a:t>Create shared parameter for all doors</a:t>
            </a:r>
          </a:p>
          <a:p>
            <a:pPr marL="887647" lvl="2" indent="-325098"/>
            <a:r>
              <a:rPr lang="en-GB" smtClean="0"/>
              <a:t>Export shared parameter data to Excel</a:t>
            </a:r>
          </a:p>
          <a:p>
            <a:pPr marL="887647" lvl="2" indent="-325098"/>
            <a:r>
              <a:rPr lang="en-GB" smtClean="0"/>
              <a:t>Import shared parameter data from Excel</a:t>
            </a:r>
          </a:p>
        </p:txBody>
      </p:sp>
      <p:sp>
        <p:nvSpPr>
          <p:cNvPr id="87044"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3759" y="194232"/>
            <a:ext cx="11269451" cy="1626129"/>
          </a:xfrm>
        </p:spPr>
        <p:txBody>
          <a:bodyPr/>
          <a:lstStyle/>
          <a:p>
            <a:pPr eaLnBrk="1" hangingPunct="1"/>
            <a:r>
              <a:rPr lang="en-GB" smtClean="0"/>
              <a:t>Create Shared Parameter</a:t>
            </a:r>
          </a:p>
        </p:txBody>
      </p:sp>
      <p:sp>
        <p:nvSpPr>
          <p:cNvPr id="88067" name="Rectangle 3"/>
          <p:cNvSpPr>
            <a:spLocks noGrp="1" noChangeArrowheads="1"/>
          </p:cNvSpPr>
          <p:nvPr>
            <p:ph idx="1"/>
          </p:nvPr>
        </p:nvSpPr>
        <p:spPr>
          <a:xfrm>
            <a:off x="483106" y="1473960"/>
            <a:ext cx="12163422" cy="7274256"/>
          </a:xfrm>
        </p:spPr>
        <p:txBody>
          <a:bodyPr/>
          <a:lstStyle/>
          <a:p>
            <a:pPr marL="487647" lvl="1" indent="-325098"/>
            <a:r>
              <a:rPr lang="en-GB" smtClean="0"/>
              <a:t>Get shared parameters definition file</a:t>
            </a:r>
          </a:p>
          <a:p>
            <a:pPr marL="1462939" lvl="3" indent="-325098">
              <a:buNone/>
            </a:pPr>
            <a:r>
              <a:rPr lang="en-US" sz="1800" smtClean="0"/>
              <a:t>Class </a:t>
            </a:r>
            <a:r>
              <a:rPr lang="en-US" sz="1800" noProof="1" smtClean="0"/>
              <a:t>Parameters.DefinitionFile</a:t>
            </a:r>
            <a:endParaRPr lang="en-GB" sz="1800" smtClean="0"/>
          </a:p>
          <a:p>
            <a:pPr marL="1462939" lvl="3" indent="-325098">
              <a:buNone/>
            </a:pPr>
            <a:r>
              <a:rPr lang="en-GB" sz="1800" smtClean="0"/>
              <a:t>Application.Options.SharedParametersFilename</a:t>
            </a:r>
          </a:p>
          <a:p>
            <a:pPr marL="1462939" lvl="3" indent="-325098">
              <a:buNone/>
            </a:pPr>
            <a:r>
              <a:rPr lang="en-GB" sz="1800" smtClean="0"/>
              <a:t>Application.OpenSharedParameterFile</a:t>
            </a:r>
          </a:p>
          <a:p>
            <a:pPr marL="487647" lvl="1" indent="-325098"/>
            <a:r>
              <a:rPr lang="en-US" smtClean="0"/>
              <a:t>Get shared parameters group</a:t>
            </a:r>
          </a:p>
          <a:p>
            <a:pPr marL="1462939" lvl="3" indent="-325098">
              <a:buNone/>
            </a:pPr>
            <a:r>
              <a:rPr lang="en-US" sz="1800" smtClean="0"/>
              <a:t>Class </a:t>
            </a:r>
            <a:r>
              <a:rPr lang="en-US" sz="1800" noProof="1" smtClean="0"/>
              <a:t>Autodesk.Revit.Parameters.DefinitionGroup</a:t>
            </a:r>
            <a:endParaRPr lang="en-US" sz="1800" smtClean="0"/>
          </a:p>
          <a:p>
            <a:pPr marL="1462939" lvl="3" indent="-325098">
              <a:buNone/>
            </a:pPr>
            <a:r>
              <a:rPr lang="en-US" sz="1800" smtClean="0"/>
              <a:t>DefinitionFile.Groups</a:t>
            </a:r>
          </a:p>
          <a:p>
            <a:pPr marL="1462939" lvl="3" indent="-325098">
              <a:buNone/>
            </a:pPr>
            <a:r>
              <a:rPr lang="en-US" sz="1800" smtClean="0"/>
              <a:t>DefinitionFile.Groups.Create</a:t>
            </a:r>
          </a:p>
          <a:p>
            <a:pPr marL="487647" lvl="1" indent="-325098"/>
            <a:r>
              <a:rPr lang="en-GB" smtClean="0"/>
              <a:t>Get shared parameters definition</a:t>
            </a:r>
          </a:p>
          <a:p>
            <a:pPr marL="1462939" lvl="3" indent="-325098">
              <a:buNone/>
            </a:pPr>
            <a:r>
              <a:rPr lang="en-US" sz="1800" smtClean="0"/>
              <a:t>Class </a:t>
            </a:r>
            <a:r>
              <a:rPr lang="en-US" sz="1800" noProof="1" smtClean="0"/>
              <a:t>Parameters.Definition</a:t>
            </a:r>
            <a:endParaRPr lang="en-US" sz="1800" smtClean="0"/>
          </a:p>
          <a:p>
            <a:pPr marL="1462939" lvl="3" indent="-325098">
              <a:buNone/>
            </a:pPr>
            <a:r>
              <a:rPr lang="en-US" sz="1800" smtClean="0"/>
              <a:t>DefinitionGroup.Definitions</a:t>
            </a:r>
          </a:p>
          <a:p>
            <a:pPr marL="1462939" lvl="3" indent="-325098">
              <a:buNone/>
            </a:pPr>
            <a:r>
              <a:rPr lang="en-US" sz="1800" smtClean="0"/>
              <a:t>DefinitionGroup.Definitions.Create</a:t>
            </a:r>
            <a:endParaRPr lang="en-GB" sz="1800" smtClean="0"/>
          </a:p>
          <a:p>
            <a:pPr marL="487647" lvl="1" indent="-325098"/>
            <a:r>
              <a:rPr lang="en-US" smtClean="0"/>
              <a:t>Create category set for binding to 'Doors‘</a:t>
            </a:r>
          </a:p>
          <a:p>
            <a:pPr marL="1462939" lvl="3" indent="-325098">
              <a:buNone/>
            </a:pPr>
            <a:r>
              <a:rPr lang="en-US" sz="1800" smtClean="0"/>
              <a:t>CategorySet = revitApp.Create.NewCategorySet()</a:t>
            </a:r>
          </a:p>
          <a:p>
            <a:pPr marL="1462939" lvl="3" indent="-325098">
              <a:buNone/>
            </a:pPr>
            <a:r>
              <a:rPr lang="en-US" sz="1800" smtClean="0"/>
              <a:t>catSet.Insert( doc.Settings.Categories.Item( BuiltInCategory.OST_Doors ) )</a:t>
            </a:r>
          </a:p>
          <a:p>
            <a:pPr marL="487647" lvl="1" indent="-325098"/>
            <a:r>
              <a:rPr lang="en-GB" smtClean="0"/>
              <a:t>Bind the parameter</a:t>
            </a:r>
          </a:p>
          <a:p>
            <a:pPr marL="1462939" lvl="3" indent="-325098">
              <a:buNone/>
            </a:pPr>
            <a:r>
              <a:rPr lang="en-GB" sz="1800" smtClean="0"/>
              <a:t>Dim binding As Parameters.Binding = revitApp.Create.NewInstanceBinding( catSet )</a:t>
            </a:r>
          </a:p>
          <a:p>
            <a:pPr marL="1462939" lvl="3" indent="-325098">
              <a:buNone/>
            </a:pPr>
            <a:r>
              <a:rPr lang="en-GB" sz="1800" smtClean="0"/>
              <a:t>doc.ParameterBindings.Insert( fireRatingParamDef, binding )</a:t>
            </a:r>
          </a:p>
        </p:txBody>
      </p:sp>
      <p:sp>
        <p:nvSpPr>
          <p:cNvPr id="88068" name="Text Box 4"/>
          <p:cNvSpPr txBox="1">
            <a:spLocks noChangeArrowheads="1"/>
          </p:cNvSpPr>
          <p:nvPr/>
        </p:nvSpPr>
        <p:spPr bwMode="auto">
          <a:xfrm>
            <a:off x="9982677" y="194234"/>
            <a:ext cx="286702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15653</Words>
  <Application>Microsoft Office PowerPoint</Application>
  <PresentationFormat>Custom</PresentationFormat>
  <Paragraphs>2267</Paragraphs>
  <Slides>130</Slides>
  <Notes>117</Notes>
  <HiddenSlides>10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Text Slide</vt:lpstr>
      <vt:lpstr>Getting Started with the Revit API  Jeremy Tammik Consulting Analyst</vt:lpstr>
      <vt:lpstr>Before we start LiveMeeting and conference call – how to</vt:lpstr>
      <vt:lpstr>About the Presenter</vt:lpstr>
      <vt:lpstr>Agenda</vt:lpstr>
      <vt:lpstr>Acronyms</vt:lpstr>
      <vt:lpstr>Revit Products</vt:lpstr>
      <vt:lpstr>Revit API and SDK</vt:lpstr>
      <vt:lpstr>SDK Documentation</vt:lpstr>
      <vt:lpstr>Revit API History</vt:lpstr>
      <vt:lpstr>Getting Started</vt:lpstr>
      <vt:lpstr>Getting Started</vt:lpstr>
      <vt:lpstr>Extending Revit</vt:lpstr>
      <vt:lpstr>Revit API DLL</vt:lpstr>
      <vt:lpstr>C# or VB.NET</vt:lpstr>
      <vt:lpstr>External Command</vt:lpstr>
      <vt:lpstr>Command Return Values</vt:lpstr>
      <vt:lpstr>Modify Revit.ini for EC</vt:lpstr>
      <vt:lpstr>External Application</vt:lpstr>
      <vt:lpstr>Application Menu and Command</vt:lpstr>
      <vt:lpstr>Application Toolbar and Command</vt:lpstr>
      <vt:lpstr>Modify Revit.ini for EA</vt:lpstr>
      <vt:lpstr>Getting Started</vt:lpstr>
      <vt:lpstr>Minimal Command</vt:lpstr>
      <vt:lpstr>Command Input Argument</vt:lpstr>
      <vt:lpstr>Command Output Arguments</vt:lpstr>
      <vt:lpstr>Application Installation</vt:lpstr>
      <vt:lpstr>RvtSamples</vt:lpstr>
      <vt:lpstr>RvtMgdDbg</vt:lpstr>
      <vt:lpstr>RvtMgdDbg Demo</vt:lpstr>
      <vt:lpstr>Hands On</vt:lpstr>
      <vt:lpstr>Sample</vt:lpstr>
      <vt:lpstr>Database and Elements</vt:lpstr>
      <vt:lpstr>Elements Collection</vt:lpstr>
      <vt:lpstr>Revit Object Model</vt:lpstr>
      <vt:lpstr>Subset of Object Model</vt:lpstr>
      <vt:lpstr>Important Parent Classes</vt:lpstr>
      <vt:lpstr>Subsubset of Object Model</vt:lpstr>
      <vt:lpstr>Some Visible Elements</vt:lpstr>
      <vt:lpstr>Accessing Current Revit Element Selection</vt:lpstr>
      <vt:lpstr>Accessing Revit Database Elements</vt:lpstr>
      <vt:lpstr>Accessing Revit Elements</vt:lpstr>
      <vt:lpstr>Elements Collection</vt:lpstr>
      <vt:lpstr>List all Elements</vt:lpstr>
      <vt:lpstr>Identifying Revit Elements</vt:lpstr>
      <vt:lpstr>Identifying Revit Elements</vt:lpstr>
      <vt:lpstr>Element versus Symbol</vt:lpstr>
      <vt:lpstr>3D or Model Elements</vt:lpstr>
      <vt:lpstr>3D or Model Elements</vt:lpstr>
      <vt:lpstr>Revit 2009 Element Filtering</vt:lpstr>
      <vt:lpstr>Element Filtering Quotes</vt:lpstr>
      <vt:lpstr>Element Filtering Comparison</vt:lpstr>
      <vt:lpstr>VB Element Filtering Comparison</vt:lpstr>
      <vt:lpstr>Boolean Element Filtering Example</vt:lpstr>
      <vt:lpstr>Specific Element Classes</vt:lpstr>
      <vt:lpstr>Get all Walls</vt:lpstr>
      <vt:lpstr>Get all Doors</vt:lpstr>
      <vt:lpstr>Adding Elements</vt:lpstr>
      <vt:lpstr>Element manipulation</vt:lpstr>
      <vt:lpstr>Selecting the Wall</vt:lpstr>
      <vt:lpstr>Wall Top and Bottom</vt:lpstr>
      <vt:lpstr>Column Geometry</vt:lpstr>
      <vt:lpstr>Column Type</vt:lpstr>
      <vt:lpstr>Insert Column and Move Wall</vt:lpstr>
      <vt:lpstr>Categories</vt:lpstr>
      <vt:lpstr>Time Out</vt:lpstr>
      <vt:lpstr>Families and Types</vt:lpstr>
      <vt:lpstr>Families and Types</vt:lpstr>
      <vt:lpstr>Listing Families and Types</vt:lpstr>
      <vt:lpstr>Family Iteration</vt:lpstr>
      <vt:lpstr>Family Symbol Iteration</vt:lpstr>
      <vt:lpstr>Loading Families and Types</vt:lpstr>
      <vt:lpstr>Determining Standard Family and Type</vt:lpstr>
      <vt:lpstr>List Window Symbols</vt:lpstr>
      <vt:lpstr>Get Family and Symbol</vt:lpstr>
      <vt:lpstr>Change Family Instance Type</vt:lpstr>
      <vt:lpstr>Determine Selected Instance Category</vt:lpstr>
      <vt:lpstr>List all Symbols for Category</vt:lpstr>
      <vt:lpstr>Assign new Type</vt:lpstr>
      <vt:lpstr>System Families and Types</vt:lpstr>
      <vt:lpstr>List all Wall Types</vt:lpstr>
      <vt:lpstr>List all Floor Types</vt:lpstr>
      <vt:lpstr>Change Wall and Floor Type</vt:lpstr>
      <vt:lpstr>Duplicate a Symbol</vt:lpstr>
      <vt:lpstr>Parameters</vt:lpstr>
      <vt:lpstr>Parameters</vt:lpstr>
      <vt:lpstr>Accessing Parameters</vt:lpstr>
      <vt:lpstr>Loop all Element Parameters</vt:lpstr>
      <vt:lpstr>Access Built-in Parameter</vt:lpstr>
      <vt:lpstr>Access Named Parameter</vt:lpstr>
      <vt:lpstr>Parameters Collection is Incomplete</vt:lpstr>
      <vt:lpstr>BuiltInParamsChecker</vt:lpstr>
      <vt:lpstr>Exporting Parameters</vt:lpstr>
      <vt:lpstr>Create Map of all Elements</vt:lpstr>
      <vt:lpstr>Launch Excel, Add Workbook</vt:lpstr>
      <vt:lpstr>Determine all Table Headers</vt:lpstr>
      <vt:lpstr>Create Table Headers</vt:lpstr>
      <vt:lpstr>Export Parameters to Excel</vt:lpstr>
      <vt:lpstr>Shared Parameters</vt:lpstr>
      <vt:lpstr>Create Shared Parameter</vt:lpstr>
      <vt:lpstr>Export Shared Parameter</vt:lpstr>
      <vt:lpstr>Import Shared Parameter</vt:lpstr>
      <vt:lpstr>Model Shared Parameters</vt:lpstr>
      <vt:lpstr>Geometry and Groups</vt:lpstr>
      <vt:lpstr>Access 3D Geometry</vt:lpstr>
      <vt:lpstr>Obtain 3D Element Geometry</vt:lpstr>
      <vt:lpstr>Display Element Geometry</vt:lpstr>
      <vt:lpstr>Access to 2D Geometry</vt:lpstr>
      <vt:lpstr>Iterate Room Boundary</vt:lpstr>
      <vt:lpstr>Groups</vt:lpstr>
      <vt:lpstr>List Groups and GroupTypes</vt:lpstr>
      <vt:lpstr>List Model Groups</vt:lpstr>
      <vt:lpstr>Swap Group Type</vt:lpstr>
      <vt:lpstr>VSTA</vt:lpstr>
      <vt:lpstr>VSTA (Visual Studio Tools for Applications) </vt:lpstr>
      <vt:lpstr>Revit VSTA</vt:lpstr>
      <vt:lpstr>Revit VSTA</vt:lpstr>
      <vt:lpstr>Revit VSTA</vt:lpstr>
      <vt:lpstr>Revit VSTA</vt:lpstr>
      <vt:lpstr>VSTA</vt:lpstr>
      <vt:lpstr>VSTA in Revit</vt:lpstr>
      <vt:lpstr>VSTA in Revit</vt:lpstr>
      <vt:lpstr>VSTA in Revit</vt:lpstr>
      <vt:lpstr>VSTA in Revit - Commands</vt:lpstr>
      <vt:lpstr>VSTA in Revit – Macro Manager</vt:lpstr>
      <vt:lpstr>VSTA in Revit - IDE</vt:lpstr>
      <vt:lpstr>VSTA in Revit</vt:lpstr>
      <vt:lpstr>Learning More</vt:lpstr>
      <vt:lpstr>Thank you!</vt:lpstr>
      <vt:lpstr>End of Presentation</vt:lpstr>
      <vt:lpstr>Next Steps</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ABCs of Programming in Revit</dc:title>
  <dc:subject>Revit API</dc:subject>
  <dc:creator>Jeremy Tammik, DevTech, Autodesk</dc:creator>
  <cp:lastModifiedBy>tammikj</cp:lastModifiedBy>
  <cp:revision>566</cp:revision>
  <dcterms:created xsi:type="dcterms:W3CDTF">2007-09-13T20:17:33Z</dcterms:created>
  <dcterms:modified xsi:type="dcterms:W3CDTF">2009-01-29T16:37:53Z</dcterms:modified>
</cp:coreProperties>
</file>

<file path=userCustomization/customUI.xml><?xml version="1.0" encoding="utf-8"?>
<mso:customUI xmlns:doc="http://schemas.microsoft.com/office/2006/01/customui/currentDocument" xmlns:mso="http://schemas.microsoft.com/office/2006/01/customui">
  <mso:ribbon>
    <mso:qat>
      <mso:documentControls>
        <mso:control idQ="mso:ObjectSendToBack" visible="true"/>
        <mso:button idQ="doc:_DE105-1_The_ABCs_of_Programming_in_Revit.pptx__SetShapeShade_1" visible="true" label="'DE105-1 The ABCs of Programming in Revit.pptx'!SetShapeShade" onAction="'DE105-1 The ABCs of Programming in Revit.pptx'!SetShapeShade" imageMso="ListMacros"/>
      </mso:documentControls>
    </mso:qat>
  </mso:ribbon>
</mso:customUI>
</file>