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7"/>
  </p:notesMasterIdLst>
  <p:handoutMasterIdLst>
    <p:handoutMasterId r:id="rId108"/>
  </p:handoutMasterIdLst>
  <p:sldIdLst>
    <p:sldId id="376" r:id="rId2"/>
    <p:sldId id="389" r:id="rId3"/>
    <p:sldId id="618" r:id="rId4"/>
    <p:sldId id="619" r:id="rId5"/>
    <p:sldId id="620" r:id="rId6"/>
    <p:sldId id="377" r:id="rId7"/>
    <p:sldId id="591" r:id="rId8"/>
    <p:sldId id="387" r:id="rId9"/>
    <p:sldId id="538" r:id="rId10"/>
    <p:sldId id="621" r:id="rId11"/>
    <p:sldId id="395" r:id="rId12"/>
    <p:sldId id="382" r:id="rId13"/>
    <p:sldId id="447" r:id="rId14"/>
    <p:sldId id="622" r:id="rId15"/>
    <p:sldId id="442" r:id="rId16"/>
    <p:sldId id="588" r:id="rId17"/>
    <p:sldId id="589" r:id="rId18"/>
    <p:sldId id="466" r:id="rId19"/>
    <p:sldId id="449" r:id="rId20"/>
    <p:sldId id="490" r:id="rId21"/>
    <p:sldId id="467" r:id="rId22"/>
    <p:sldId id="546" r:id="rId23"/>
    <p:sldId id="450" r:id="rId24"/>
    <p:sldId id="451" r:id="rId25"/>
    <p:sldId id="547" r:id="rId26"/>
    <p:sldId id="548" r:id="rId27"/>
    <p:sldId id="590" r:id="rId28"/>
    <p:sldId id="623" r:id="rId29"/>
    <p:sldId id="534" r:id="rId30"/>
    <p:sldId id="541" r:id="rId31"/>
    <p:sldId id="542" r:id="rId32"/>
    <p:sldId id="543" r:id="rId33"/>
    <p:sldId id="545" r:id="rId34"/>
    <p:sldId id="624" r:id="rId35"/>
    <p:sldId id="625" r:id="rId36"/>
    <p:sldId id="626" r:id="rId37"/>
    <p:sldId id="627" r:id="rId38"/>
    <p:sldId id="452" r:id="rId39"/>
    <p:sldId id="549" r:id="rId40"/>
    <p:sldId id="453" r:id="rId41"/>
    <p:sldId id="550" r:id="rId42"/>
    <p:sldId id="454" r:id="rId43"/>
    <p:sldId id="551" r:id="rId44"/>
    <p:sldId id="552" r:id="rId45"/>
    <p:sldId id="455" r:id="rId46"/>
    <p:sldId id="554" r:id="rId47"/>
    <p:sldId id="553" r:id="rId48"/>
    <p:sldId id="555" r:id="rId49"/>
    <p:sldId id="556" r:id="rId50"/>
    <p:sldId id="557" r:id="rId51"/>
    <p:sldId id="558" r:id="rId52"/>
    <p:sldId id="628" r:id="rId53"/>
    <p:sldId id="535" r:id="rId54"/>
    <p:sldId id="456" r:id="rId55"/>
    <p:sldId id="559" r:id="rId56"/>
    <p:sldId id="560" r:id="rId57"/>
    <p:sldId id="457" r:id="rId58"/>
    <p:sldId id="458" r:id="rId59"/>
    <p:sldId id="561" r:id="rId60"/>
    <p:sldId id="562" r:id="rId61"/>
    <p:sldId id="459" r:id="rId62"/>
    <p:sldId id="563" r:id="rId63"/>
    <p:sldId id="564" r:id="rId64"/>
    <p:sldId id="565" r:id="rId65"/>
    <p:sldId id="460" r:id="rId66"/>
    <p:sldId id="566" r:id="rId67"/>
    <p:sldId id="567" r:id="rId68"/>
    <p:sldId id="568" r:id="rId69"/>
    <p:sldId id="592" r:id="rId70"/>
    <p:sldId id="629" r:id="rId71"/>
    <p:sldId id="536" r:id="rId72"/>
    <p:sldId id="461" r:id="rId73"/>
    <p:sldId id="569" r:id="rId74"/>
    <p:sldId id="570" r:id="rId75"/>
    <p:sldId id="571" r:id="rId76"/>
    <p:sldId id="469" r:id="rId77"/>
    <p:sldId id="462" r:id="rId78"/>
    <p:sldId id="573" r:id="rId79"/>
    <p:sldId id="574" r:id="rId80"/>
    <p:sldId id="575" r:id="rId81"/>
    <p:sldId id="577" r:id="rId82"/>
    <p:sldId id="576" r:id="rId83"/>
    <p:sldId id="463" r:id="rId84"/>
    <p:sldId id="578" r:id="rId85"/>
    <p:sldId id="579" r:id="rId86"/>
    <p:sldId id="580" r:id="rId87"/>
    <p:sldId id="464" r:id="rId88"/>
    <p:sldId id="630" r:id="rId89"/>
    <p:sldId id="631" r:id="rId90"/>
    <p:sldId id="632" r:id="rId91"/>
    <p:sldId id="633" r:id="rId92"/>
    <p:sldId id="634" r:id="rId93"/>
    <p:sldId id="537" r:id="rId94"/>
    <p:sldId id="581" r:id="rId95"/>
    <p:sldId id="582" r:id="rId96"/>
    <p:sldId id="583" r:id="rId97"/>
    <p:sldId id="584" r:id="rId98"/>
    <p:sldId id="585" r:id="rId99"/>
    <p:sldId id="635" r:id="rId100"/>
    <p:sldId id="468" r:id="rId101"/>
    <p:sldId id="435" r:id="rId102"/>
    <p:sldId id="636" r:id="rId103"/>
    <p:sldId id="572" r:id="rId104"/>
    <p:sldId id="487" r:id="rId105"/>
    <p:sldId id="275" r:id="rId106"/>
  </p:sldIdLst>
  <p:sldSz cx="9144000" cy="6858000" type="screen4x3"/>
  <p:notesSz cx="6934200" cy="9220200"/>
  <p:defaultTextStyle>
    <a:defPPr>
      <a:defRPr lang="en-US"/>
    </a:defPPr>
    <a:lvl1pPr algn="l" rtl="0" fontAlgn="base">
      <a:spcBef>
        <a:spcPct val="0"/>
      </a:spcBef>
      <a:spcAft>
        <a:spcPct val="0"/>
      </a:spcAft>
      <a:defRPr sz="4800" kern="1200">
        <a:solidFill>
          <a:schemeClr val="bg1"/>
        </a:solidFill>
        <a:latin typeface="Arial" charset="0"/>
        <a:ea typeface="+mn-ea"/>
        <a:cs typeface="+mn-cs"/>
      </a:defRPr>
    </a:lvl1pPr>
    <a:lvl2pPr marL="457200" algn="l" rtl="0" fontAlgn="base">
      <a:spcBef>
        <a:spcPct val="0"/>
      </a:spcBef>
      <a:spcAft>
        <a:spcPct val="0"/>
      </a:spcAft>
      <a:defRPr sz="4800" kern="1200">
        <a:solidFill>
          <a:schemeClr val="bg1"/>
        </a:solidFill>
        <a:latin typeface="Arial" charset="0"/>
        <a:ea typeface="+mn-ea"/>
        <a:cs typeface="+mn-cs"/>
      </a:defRPr>
    </a:lvl2pPr>
    <a:lvl3pPr marL="914400" algn="l" rtl="0" fontAlgn="base">
      <a:spcBef>
        <a:spcPct val="0"/>
      </a:spcBef>
      <a:spcAft>
        <a:spcPct val="0"/>
      </a:spcAft>
      <a:defRPr sz="4800" kern="1200">
        <a:solidFill>
          <a:schemeClr val="bg1"/>
        </a:solidFill>
        <a:latin typeface="Arial" charset="0"/>
        <a:ea typeface="+mn-ea"/>
        <a:cs typeface="+mn-cs"/>
      </a:defRPr>
    </a:lvl3pPr>
    <a:lvl4pPr marL="1371600" algn="l" rtl="0" fontAlgn="base">
      <a:spcBef>
        <a:spcPct val="0"/>
      </a:spcBef>
      <a:spcAft>
        <a:spcPct val="0"/>
      </a:spcAft>
      <a:defRPr sz="4800" kern="1200">
        <a:solidFill>
          <a:schemeClr val="bg1"/>
        </a:solidFill>
        <a:latin typeface="Arial" charset="0"/>
        <a:ea typeface="+mn-ea"/>
        <a:cs typeface="+mn-cs"/>
      </a:defRPr>
    </a:lvl4pPr>
    <a:lvl5pPr marL="1828800" algn="l" rtl="0" fontAlgn="base">
      <a:spcBef>
        <a:spcPct val="0"/>
      </a:spcBef>
      <a:spcAft>
        <a:spcPct val="0"/>
      </a:spcAft>
      <a:defRPr sz="4800" kern="1200">
        <a:solidFill>
          <a:schemeClr val="bg1"/>
        </a:solidFill>
        <a:latin typeface="Arial" charset="0"/>
        <a:ea typeface="+mn-ea"/>
        <a:cs typeface="+mn-cs"/>
      </a:defRPr>
    </a:lvl5pPr>
    <a:lvl6pPr marL="2286000" algn="l" defTabSz="914400" rtl="0" eaLnBrk="1" latinLnBrk="0" hangingPunct="1">
      <a:defRPr sz="4800" kern="1200">
        <a:solidFill>
          <a:schemeClr val="bg1"/>
        </a:solidFill>
        <a:latin typeface="Arial" charset="0"/>
        <a:ea typeface="+mn-ea"/>
        <a:cs typeface="+mn-cs"/>
      </a:defRPr>
    </a:lvl6pPr>
    <a:lvl7pPr marL="2743200" algn="l" defTabSz="914400" rtl="0" eaLnBrk="1" latinLnBrk="0" hangingPunct="1">
      <a:defRPr sz="4800" kern="1200">
        <a:solidFill>
          <a:schemeClr val="bg1"/>
        </a:solidFill>
        <a:latin typeface="Arial" charset="0"/>
        <a:ea typeface="+mn-ea"/>
        <a:cs typeface="+mn-cs"/>
      </a:defRPr>
    </a:lvl7pPr>
    <a:lvl8pPr marL="3200400" algn="l" defTabSz="914400" rtl="0" eaLnBrk="1" latinLnBrk="0" hangingPunct="1">
      <a:defRPr sz="4800" kern="1200">
        <a:solidFill>
          <a:schemeClr val="bg1"/>
        </a:solidFill>
        <a:latin typeface="Arial" charset="0"/>
        <a:ea typeface="+mn-ea"/>
        <a:cs typeface="+mn-cs"/>
      </a:defRPr>
    </a:lvl8pPr>
    <a:lvl9pPr marL="3657600" algn="l" defTabSz="914400" rtl="0" eaLnBrk="1" latinLnBrk="0" hangingPunct="1">
      <a:defRPr sz="48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0099"/>
    <a:srgbClr val="5F5F5F"/>
    <a:srgbClr val="993300"/>
    <a:srgbClr val="009999"/>
    <a:srgbClr val="006699"/>
    <a:srgbClr val="FFCC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8" autoAdjust="0"/>
    <p:restoredTop sz="81408" autoAdjust="0"/>
  </p:normalViewPr>
  <p:slideViewPr>
    <p:cSldViewPr snapToObjects="1">
      <p:cViewPr varScale="1">
        <p:scale>
          <a:sx n="105" d="100"/>
          <a:sy n="105" d="100"/>
        </p:scale>
        <p:origin x="-8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9" d="100"/>
          <a:sy n="59" d="100"/>
        </p:scale>
        <p:origin x="-1644" y="-90"/>
      </p:cViewPr>
      <p:guideLst>
        <p:guide orient="horz" pos="2904"/>
        <p:guide pos="2184"/>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pPr>
              <a:defRPr/>
            </a:pPr>
            <a:fld id="{2A4D0F2E-4CEF-4105-B72C-6F1D736FF25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solidFill>
                  <a:schemeClr val="tx1"/>
                </a:solidFill>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solidFill>
                  <a:schemeClr val="tx1"/>
                </a:solidFill>
              </a:defRPr>
            </a:lvl1pPr>
          </a:lstStyle>
          <a:p>
            <a:pPr>
              <a:defRPr/>
            </a:pPr>
            <a:endParaRPr lang="en-US"/>
          </a:p>
        </p:txBody>
      </p:sp>
      <p:sp>
        <p:nvSpPr>
          <p:cNvPr id="149508"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solidFill>
                  <a:schemeClr val="tx1"/>
                </a:solidFill>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solidFill>
                  <a:schemeClr val="tx1"/>
                </a:solidFill>
              </a:defRPr>
            </a:lvl1pPr>
          </a:lstStyle>
          <a:p>
            <a:pPr>
              <a:defRPr/>
            </a:pPr>
            <a:fld id="{C21A721F-FAD2-4F4E-8AED-8645DE2365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86A95AD4-41FA-44F8-BB71-55BBCF18C805}" type="slidenum">
              <a:rPr lang="en-US" smtClean="0"/>
              <a:pPr/>
              <a:t>1</a:t>
            </a:fld>
            <a:endParaRPr lang="en-US" smtClean="0"/>
          </a:p>
        </p:txBody>
      </p:sp>
      <p:sp>
        <p:nvSpPr>
          <p:cNvPr id="150531" name="Rectangle 2"/>
          <p:cNvSpPr>
            <a:spLocks noGrp="1" noRot="1" noChangeAspect="1" noChangeArrowheads="1" noTextEdit="1"/>
          </p:cNvSpPr>
          <p:nvPr>
            <p:ph type="sldImg"/>
          </p:nvPr>
        </p:nvSpPr>
        <p:spPr>
          <a:xfrm>
            <a:off x="1716088" y="692150"/>
            <a:ext cx="3597275" cy="2698750"/>
          </a:xfrm>
          <a:ln/>
        </p:spPr>
      </p:sp>
      <p:sp>
        <p:nvSpPr>
          <p:cNvPr id="150532" name="Rectangle 3"/>
          <p:cNvSpPr>
            <a:spLocks noGrp="1" noChangeArrowheads="1"/>
          </p:cNvSpPr>
          <p:nvPr>
            <p:ph type="body" idx="1"/>
          </p:nvPr>
        </p:nvSpPr>
        <p:spPr>
          <a:noFill/>
          <a:ln/>
        </p:spPr>
        <p:txBody>
          <a:bodyPr/>
          <a:lstStyle/>
          <a:p>
            <a:pPr eaLnBrk="1" hangingPunct="1"/>
            <a:r>
              <a:rPr lang="en-GB" smtClean="0"/>
              <a:t>Welcome, to this introduction to Revit programming. First, let me briefly present myself. Then, before I get into the meat of the presentation, a word or two on the live meeting technology and how to use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10</a:t>
            </a:fld>
            <a:endParaRPr lang="en-US" smtClean="0"/>
          </a:p>
        </p:txBody>
      </p:sp>
      <p:sp>
        <p:nvSpPr>
          <p:cNvPr id="159747" name="Rectangle 2"/>
          <p:cNvSpPr>
            <a:spLocks noGrp="1" noRot="1" noChangeAspect="1" noChangeArrowheads="1" noTextEdit="1"/>
          </p:cNvSpPr>
          <p:nvPr>
            <p:ph type="sldImg"/>
          </p:nvPr>
        </p:nvSpPr>
        <p:spPr>
          <a:xfrm>
            <a:off x="1716088" y="692150"/>
            <a:ext cx="3597275" cy="2698750"/>
          </a:xfrm>
          <a:ln/>
        </p:spPr>
      </p:sp>
      <p:sp>
        <p:nvSpPr>
          <p:cNvPr id="159748" name="Rectangle 3"/>
          <p:cNvSpPr>
            <a:spLocks noGrp="1" noChangeArrowheads="1"/>
          </p:cNvSpPr>
          <p:nvPr>
            <p:ph type="body" idx="1"/>
          </p:nvPr>
        </p:nvSpPr>
        <p:spPr>
          <a:noFill/>
          <a:ln/>
        </p:spPr>
        <p:txBody>
          <a:bodyPr/>
          <a:lstStyle/>
          <a:p>
            <a:pPr eaLnBrk="1" hangingPunct="1"/>
            <a:r>
              <a:rPr lang="en-US" smtClean="0"/>
              <a:t>Where can I obtain the Revit products and the accompanying Software Development Kit SDK? There are two different Revit download locations. One is posted on ADN and includes the SDK. The other is the continually updated product version. The SDK is provided in a zip file SDK.ZIP, which is downloadable from ADN as well as being located under &lt;DVD_Drive&gt;:\COMMON\Revit SDK.</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F7272BF-2F2B-4911-8733-EF5879FFFD41}" type="slidenum">
              <a:rPr lang="en-US" smtClean="0"/>
              <a:pPr/>
              <a:t>100</a:t>
            </a:fld>
            <a:endParaRPr lang="en-US" smtClean="0"/>
          </a:p>
        </p:txBody>
      </p:sp>
      <p:sp>
        <p:nvSpPr>
          <p:cNvPr id="251907" name="Rectangle 2"/>
          <p:cNvSpPr>
            <a:spLocks noGrp="1" noRot="1" noChangeAspect="1" noChangeArrowheads="1" noTextEdit="1"/>
          </p:cNvSpPr>
          <p:nvPr>
            <p:ph type="sldImg"/>
          </p:nvPr>
        </p:nvSpPr>
        <p:spPr>
          <a:xfrm>
            <a:off x="1716088" y="692150"/>
            <a:ext cx="3597275" cy="2698750"/>
          </a:xfrm>
          <a:ln/>
        </p:spPr>
      </p:sp>
      <p:sp>
        <p:nvSpPr>
          <p:cNvPr id="251908" name="Rectangle 3"/>
          <p:cNvSpPr>
            <a:spLocks noGrp="1" noChangeArrowheads="1"/>
          </p:cNvSpPr>
          <p:nvPr>
            <p:ph type="body" idx="1"/>
          </p:nvPr>
        </p:nvSpPr>
        <p:spPr>
          <a:noFill/>
          <a:ln/>
        </p:spPr>
        <p:txBody>
          <a:bodyPr/>
          <a:lstStyle/>
          <a:p>
            <a:pPr eaLnBrk="1" hangingPunct="1"/>
            <a:r>
              <a:rPr lang="en-GB" smtClean="0"/>
              <a:t>RvtMgdDbg is a utility similar to the well-known ArxDbg and MgdDbg utilities provided for AutoCAD, written by the same author and his team. It is a Revit extension application which defines its own menu and toolbar.</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A38E0190-25FF-4B9E-8AED-070B07A908F2}" type="slidenum">
              <a:rPr lang="en-US" smtClean="0"/>
              <a:pPr/>
              <a:t>101</a:t>
            </a:fld>
            <a:endParaRPr lang="en-US" smtClean="0"/>
          </a:p>
        </p:txBody>
      </p:sp>
      <p:sp>
        <p:nvSpPr>
          <p:cNvPr id="252931" name="Rectangle 2"/>
          <p:cNvSpPr>
            <a:spLocks noGrp="1" noRot="1" noChangeAspect="1" noChangeArrowheads="1" noTextEdit="1"/>
          </p:cNvSpPr>
          <p:nvPr>
            <p:ph type="sldImg"/>
          </p:nvPr>
        </p:nvSpPr>
        <p:spPr>
          <a:xfrm>
            <a:off x="1716088" y="692150"/>
            <a:ext cx="3597275" cy="2698750"/>
          </a:xfrm>
          <a:ln/>
        </p:spPr>
      </p:sp>
      <p:sp>
        <p:nvSpPr>
          <p:cNvPr id="252932" name="Rectangle 3"/>
          <p:cNvSpPr>
            <a:spLocks noGrp="1" noChangeArrowheads="1"/>
          </p:cNvSpPr>
          <p:nvPr>
            <p:ph type="body" idx="1"/>
          </p:nvPr>
        </p:nvSpPr>
        <p:spPr>
          <a:noFill/>
          <a:ln/>
        </p:spPr>
        <p:txBody>
          <a:bodyPr/>
          <a:lstStyle/>
          <a:p>
            <a:pPr eaLnBrk="1" hangingPunct="1"/>
            <a:r>
              <a:rPr lang="en-GB" smtClean="0"/>
              <a:t>RvtMgdDbg is implemented as an external application, so it installs its own menu ‘RvtMgdDbg‘ and toolbar with the entry ‘Snoop’ for quick access to the ‘Snoop Db..’ menu entry.</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7D5CE58D-31D5-4197-B36D-4562EE98A85D}" type="slidenum">
              <a:rPr lang="en-US" smtClean="0"/>
              <a:pPr/>
              <a:t>102</a:t>
            </a:fld>
            <a:endParaRPr lang="en-US" smtClean="0"/>
          </a:p>
        </p:txBody>
      </p:sp>
      <p:sp>
        <p:nvSpPr>
          <p:cNvPr id="253955" name="Rectangle 2"/>
          <p:cNvSpPr>
            <a:spLocks noGrp="1" noRot="1" noChangeAspect="1" noChangeArrowheads="1" noTextEdit="1"/>
          </p:cNvSpPr>
          <p:nvPr>
            <p:ph type="sldImg"/>
          </p:nvPr>
        </p:nvSpPr>
        <p:spPr>
          <a:xfrm>
            <a:off x="1716088" y="692150"/>
            <a:ext cx="3597275" cy="2698750"/>
          </a:xfrm>
          <a:ln/>
        </p:spPr>
      </p:sp>
      <p:sp>
        <p:nvSpPr>
          <p:cNvPr id="2539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3C27B437-3597-42DE-BE17-EF9231B86CF7}" type="slidenum">
              <a:rPr lang="en-US" smtClean="0"/>
              <a:pPr/>
              <a:t>103</a:t>
            </a:fld>
            <a:endParaRPr lang="en-US" smtClean="0"/>
          </a:p>
        </p:txBody>
      </p:sp>
      <p:sp>
        <p:nvSpPr>
          <p:cNvPr id="293891" name="Rectangle 2"/>
          <p:cNvSpPr>
            <a:spLocks noGrp="1" noRot="1" noChangeAspect="1" noChangeArrowheads="1" noTextEdit="1"/>
          </p:cNvSpPr>
          <p:nvPr>
            <p:ph type="sldImg"/>
          </p:nvPr>
        </p:nvSpPr>
        <p:spPr>
          <a:xfrm>
            <a:off x="1716088" y="692150"/>
            <a:ext cx="3597275" cy="2698750"/>
          </a:xfrm>
          <a:ln/>
        </p:spPr>
      </p:sp>
      <p:sp>
        <p:nvSpPr>
          <p:cNvPr id="29389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104</a:t>
            </a:fld>
            <a:endParaRPr lang="en-US" smtClean="0"/>
          </a:p>
        </p:txBody>
      </p:sp>
      <p:sp>
        <p:nvSpPr>
          <p:cNvPr id="294915" name="Rectangle 2"/>
          <p:cNvSpPr>
            <a:spLocks noGrp="1" noRot="1" noChangeAspect="1" noChangeArrowheads="1" noTextEdit="1"/>
          </p:cNvSpPr>
          <p:nvPr>
            <p:ph type="sldImg"/>
          </p:nvPr>
        </p:nvSpPr>
        <p:spPr>
          <a:xfrm>
            <a:off x="1716088" y="692150"/>
            <a:ext cx="3597275" cy="2698750"/>
          </a:xfrm>
          <a:ln/>
        </p:spPr>
      </p:sp>
      <p:sp>
        <p:nvSpPr>
          <p:cNvPr id="2949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105</a:t>
            </a:fld>
            <a:endParaRPr lang="en-US" smtClean="0"/>
          </a:p>
        </p:txBody>
      </p:sp>
      <p:sp>
        <p:nvSpPr>
          <p:cNvPr id="295939" name="Rectangle 2"/>
          <p:cNvSpPr>
            <a:spLocks noGrp="1" noRot="1" noChangeAspect="1" noChangeArrowheads="1" noTextEdit="1"/>
          </p:cNvSpPr>
          <p:nvPr>
            <p:ph type="sldImg"/>
          </p:nvPr>
        </p:nvSpPr>
        <p:spPr>
          <a:xfrm>
            <a:off x="1716088" y="692150"/>
            <a:ext cx="3597275" cy="2698750"/>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C4321A7-EDB4-4049-AE4F-CB4B8409588C}" type="slidenum">
              <a:rPr lang="en-US" smtClean="0"/>
              <a:pPr/>
              <a:t>11</a:t>
            </a:fld>
            <a:endParaRPr lang="en-US" smtClean="0"/>
          </a:p>
        </p:txBody>
      </p:sp>
      <p:sp>
        <p:nvSpPr>
          <p:cNvPr id="160771" name="Rectangle 2"/>
          <p:cNvSpPr>
            <a:spLocks noGrp="1" noRot="1" noChangeAspect="1" noChangeArrowheads="1" noTextEdit="1"/>
          </p:cNvSpPr>
          <p:nvPr>
            <p:ph type="sldImg"/>
          </p:nvPr>
        </p:nvSpPr>
        <p:spPr>
          <a:xfrm>
            <a:off x="1716088" y="692150"/>
            <a:ext cx="3597275" cy="2698750"/>
          </a:xfrm>
          <a:ln/>
        </p:spPr>
      </p:sp>
      <p:sp>
        <p:nvSpPr>
          <p:cNvPr id="160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70A711C-203F-40A6-A7F9-5A8BAFDC7DA9}" type="slidenum">
              <a:rPr lang="en-US" smtClean="0"/>
              <a:pPr/>
              <a:t>12</a:t>
            </a:fld>
            <a:endParaRPr lang="en-US" smtClean="0"/>
          </a:p>
        </p:txBody>
      </p:sp>
      <p:sp>
        <p:nvSpPr>
          <p:cNvPr id="161795" name="Rectangle 2"/>
          <p:cNvSpPr>
            <a:spLocks noGrp="1" noRot="1" noChangeAspect="1" noChangeArrowheads="1" noTextEdit="1"/>
          </p:cNvSpPr>
          <p:nvPr>
            <p:ph type="sldImg"/>
          </p:nvPr>
        </p:nvSpPr>
        <p:spPr>
          <a:xfrm>
            <a:off x="1716088" y="692150"/>
            <a:ext cx="3597275" cy="2698750"/>
          </a:xfrm>
          <a:ln/>
        </p:spPr>
      </p:sp>
      <p:sp>
        <p:nvSpPr>
          <p:cNvPr id="161796" name="Rectangle 3"/>
          <p:cNvSpPr>
            <a:spLocks noGrp="1" noChangeArrowheads="1"/>
          </p:cNvSpPr>
          <p:nvPr>
            <p:ph type="body" idx="1"/>
          </p:nvPr>
        </p:nvSpPr>
        <p:spPr>
          <a:noFill/>
          <a:ln/>
        </p:spPr>
        <p:txBody>
          <a:bodyPr/>
          <a:lstStyle/>
          <a:p>
            <a:pPr eaLnBrk="1" hangingPunct="1"/>
            <a:r>
              <a:rPr lang="en-US" smtClean="0"/>
              <a:t>Here are the top level contents of the SDK. Revit Structure information is placed in a separate subdirectory. </a:t>
            </a:r>
            <a:r>
              <a:rPr lang="en-GB" smtClean="0"/>
              <a:t>Revit API Diagram.rvt provides an object model, actually the class hierarchy, including the relationships between over 400 classes.</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B63E1780-793E-4349-851F-2046ED8BA70B}" type="slidenum">
              <a:rPr lang="en-US" smtClean="0"/>
              <a:pPr/>
              <a:t>13</a:t>
            </a:fld>
            <a:endParaRPr lang="en-US" smtClean="0"/>
          </a:p>
        </p:txBody>
      </p:sp>
      <p:sp>
        <p:nvSpPr>
          <p:cNvPr id="162819" name="Rectangle 2"/>
          <p:cNvSpPr>
            <a:spLocks noGrp="1" noRot="1" noChangeAspect="1" noChangeArrowheads="1" noTextEdit="1"/>
          </p:cNvSpPr>
          <p:nvPr>
            <p:ph type="sldImg"/>
          </p:nvPr>
        </p:nvSpPr>
        <p:spPr>
          <a:xfrm>
            <a:off x="1162050" y="692150"/>
            <a:ext cx="4610100" cy="3457575"/>
          </a:xfrm>
          <a:ln/>
        </p:spPr>
      </p:sp>
      <p:sp>
        <p:nvSpPr>
          <p:cNvPr id="162820" name="Rectangle 3"/>
          <p:cNvSpPr>
            <a:spLocks noGrp="1" noChangeArrowheads="1"/>
          </p:cNvSpPr>
          <p:nvPr>
            <p:ph type="body" idx="1"/>
          </p:nvPr>
        </p:nvSpPr>
        <p:spPr>
          <a:xfrm>
            <a:off x="923925" y="4379913"/>
            <a:ext cx="5086350" cy="4148137"/>
          </a:xfrm>
          <a:noFill/>
          <a:ln/>
        </p:spPr>
        <p:txBody>
          <a:bodyPr/>
          <a:lstStyle/>
          <a:p>
            <a:pPr eaLnBrk="1" hangingPunct="1"/>
            <a:r>
              <a:rPr lang="en-GB" smtClean="0"/>
              <a:t>First, a little bit on the history of the Revit API. The API has been and still is evolving, since Revit 8.0, has reached a certain maturity now, and is still evolvng very strongly. We are in the process of restructuring Revit to make it more API driven, i.e. create a kernel providing the API on top of which the various Revit flavours can be implemented, instead of implementing the API as the outermost layer on top of the completed product.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5CE5B937-B79E-4B71-A006-CA9C7CF9C484}" type="slidenum">
              <a:rPr lang="en-US" smtClean="0"/>
              <a:pPr/>
              <a:t>14</a:t>
            </a:fld>
            <a:endParaRPr lang="en-US" smtClean="0"/>
          </a:p>
        </p:txBody>
      </p:sp>
      <p:sp>
        <p:nvSpPr>
          <p:cNvPr id="163843" name="Rectangle 2"/>
          <p:cNvSpPr>
            <a:spLocks noGrp="1" noRot="1" noChangeAspect="1" noChangeArrowheads="1" noTextEdit="1"/>
          </p:cNvSpPr>
          <p:nvPr>
            <p:ph type="sldImg"/>
          </p:nvPr>
        </p:nvSpPr>
        <p:spPr>
          <a:xfrm>
            <a:off x="1716088" y="692150"/>
            <a:ext cx="3597275" cy="2698750"/>
          </a:xfrm>
          <a:ln/>
        </p:spPr>
      </p:sp>
      <p:sp>
        <p:nvSpPr>
          <p:cNvPr id="16384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352E5ECF-761D-4E06-8D88-D835B9626A97}" type="slidenum">
              <a:rPr lang="en-US" smtClean="0"/>
              <a:pPr/>
              <a:t>15</a:t>
            </a:fld>
            <a:endParaRPr lang="en-US" smtClean="0"/>
          </a:p>
        </p:txBody>
      </p:sp>
      <p:sp>
        <p:nvSpPr>
          <p:cNvPr id="164867" name="Rectangle 2"/>
          <p:cNvSpPr>
            <a:spLocks noGrp="1" noRot="1" noChangeAspect="1" noChangeArrowheads="1" noTextEdit="1"/>
          </p:cNvSpPr>
          <p:nvPr>
            <p:ph type="sldImg"/>
          </p:nvPr>
        </p:nvSpPr>
        <p:spPr>
          <a:xfrm>
            <a:off x="1162050" y="692150"/>
            <a:ext cx="4610100" cy="3457575"/>
          </a:xfrm>
          <a:ln/>
        </p:spPr>
      </p:sp>
      <p:sp>
        <p:nvSpPr>
          <p:cNvPr id="164868" name="Rectangle 3"/>
          <p:cNvSpPr>
            <a:spLocks noGrp="1" noChangeArrowheads="1"/>
          </p:cNvSpPr>
          <p:nvPr>
            <p:ph type="body" idx="1"/>
          </p:nvPr>
        </p:nvSpPr>
        <p:spPr>
          <a:xfrm>
            <a:off x="923925" y="4379913"/>
            <a:ext cx="5086350" cy="4148137"/>
          </a:xfrm>
          <a:noFill/>
          <a:ln/>
        </p:spPr>
        <p:txBody>
          <a:bodyPr/>
          <a:lstStyle/>
          <a:p>
            <a:pPr eaLnBrk="1" hangingPunct="1"/>
            <a:r>
              <a:rPr lang="fr-FR" smtClean="0"/>
              <a:t>That concludes the introduction. Now let us start looking at real development issues. The recommended development environment is Microsoft Visual Studio 2005 and C# or VB.NET. Actually, in the getting started document, it says "</a:t>
            </a:r>
            <a:r>
              <a:rPr lang="en-US" smtClean="0"/>
              <a:t>The Autodesk Revit API requires the Microsoft .NET Framework v2.0 and Microsoft Developer Studio 2005." More detailed setup information is provided there. </a:t>
            </a:r>
            <a:r>
              <a:rPr lang="fr-FR" smtClean="0"/>
              <a:t>Other languages can be used, of course, since the .NET framework is language independent. A Revit application consists of one or more .NET assemblies implementing a certain interface. To make it known to Revit, some information needs to be added to Revit.ini. In this section, we will look at the topics listed above in more detail. These commands defined by Lab 1 are simple 'hello world' style commands to ensure that the development environment and Revit.ini is correctly set up, and to examine the external command input and output.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C0C8414B-2B74-47DB-9C7A-B34284D656BE}" type="slidenum">
              <a:rPr lang="en-US" smtClean="0"/>
              <a:pPr/>
              <a:t>16</a:t>
            </a:fld>
            <a:endParaRPr lang="en-US" smtClean="0"/>
          </a:p>
        </p:txBody>
      </p:sp>
      <p:sp>
        <p:nvSpPr>
          <p:cNvPr id="165891" name="Rectangle 2"/>
          <p:cNvSpPr>
            <a:spLocks noGrp="1" noRot="1" noChangeAspect="1" noChangeArrowheads="1" noTextEdit="1"/>
          </p:cNvSpPr>
          <p:nvPr>
            <p:ph type="sldImg"/>
          </p:nvPr>
        </p:nvSpPr>
        <p:spPr>
          <a:xfrm>
            <a:off x="1162050" y="692150"/>
            <a:ext cx="4610100" cy="3457575"/>
          </a:xfrm>
          <a:ln/>
        </p:spPr>
      </p:sp>
      <p:sp>
        <p:nvSpPr>
          <p:cNvPr id="165892" name="Rectangle 3"/>
          <p:cNvSpPr>
            <a:spLocks noGrp="1" noChangeArrowheads="1"/>
          </p:cNvSpPr>
          <p:nvPr>
            <p:ph type="body" idx="1"/>
          </p:nvPr>
        </p:nvSpPr>
        <p:spPr>
          <a:xfrm>
            <a:off x="923925" y="4379913"/>
            <a:ext cx="5086350" cy="4148137"/>
          </a:xfrm>
          <a:noFill/>
          <a:ln/>
        </p:spPr>
        <p:txBody>
          <a:bodyPr/>
          <a:lstStyle/>
          <a:p>
            <a:pPr eaLnBrk="1" hangingPunct="1"/>
            <a:r>
              <a:rPr lang="en-GB" smtClean="0"/>
              <a:t>For instance, room-related functionality is available in RAC only, the analytical model only in RST.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B1E3AA4B-BAAE-45F5-B434-EA25150489BD}" type="slidenum">
              <a:rPr lang="en-US" smtClean="0"/>
              <a:pPr/>
              <a:t>17</a:t>
            </a:fld>
            <a:endParaRPr lang="en-US" smtClean="0"/>
          </a:p>
        </p:txBody>
      </p:sp>
      <p:sp>
        <p:nvSpPr>
          <p:cNvPr id="166915" name="Rectangle 2"/>
          <p:cNvSpPr>
            <a:spLocks noGrp="1" noRot="1" noChangeAspect="1" noChangeArrowheads="1" noTextEdit="1"/>
          </p:cNvSpPr>
          <p:nvPr>
            <p:ph type="sldImg"/>
          </p:nvPr>
        </p:nvSpPr>
        <p:spPr>
          <a:xfrm>
            <a:off x="1162050" y="692150"/>
            <a:ext cx="4610100" cy="3457575"/>
          </a:xfrm>
          <a:ln/>
        </p:spPr>
      </p:sp>
      <p:sp>
        <p:nvSpPr>
          <p:cNvPr id="166916"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778CFE99-3D8E-4313-9C78-4DCCA4D71989}" type="slidenum">
              <a:rPr lang="en-US" smtClean="0"/>
              <a:pPr/>
              <a:t>18</a:t>
            </a:fld>
            <a:endParaRPr lang="en-US" smtClean="0"/>
          </a:p>
        </p:txBody>
      </p:sp>
      <p:sp>
        <p:nvSpPr>
          <p:cNvPr id="167939" name="Rectangle 2"/>
          <p:cNvSpPr>
            <a:spLocks noGrp="1" noRot="1" noChangeAspect="1" noChangeArrowheads="1" noTextEdit="1"/>
          </p:cNvSpPr>
          <p:nvPr>
            <p:ph type="sldImg"/>
          </p:nvPr>
        </p:nvSpPr>
        <p:spPr>
          <a:xfrm>
            <a:off x="1716088" y="692150"/>
            <a:ext cx="3597275" cy="2698750"/>
          </a:xfrm>
          <a:ln/>
        </p:spPr>
      </p:sp>
      <p:sp>
        <p:nvSpPr>
          <p:cNvPr id="167940" name="Rectangle 3"/>
          <p:cNvSpPr>
            <a:spLocks noGrp="1" noChangeArrowheads="1"/>
          </p:cNvSpPr>
          <p:nvPr>
            <p:ph type="body" idx="1"/>
          </p:nvPr>
        </p:nvSpPr>
        <p:spPr>
          <a:noFill/>
          <a:ln/>
        </p:spPr>
        <p:txBody>
          <a:bodyPr/>
          <a:lstStyle/>
          <a:p>
            <a:pPr eaLnBrk="1" hangingPunct="1"/>
            <a:r>
              <a:rPr lang="en-GB" smtClean="0"/>
              <a:t>We now have two ways to extend Revit, the traditional external command as well as the new external application.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19</a:t>
            </a:fld>
            <a:endParaRPr lang="en-US" smtClean="0"/>
          </a:p>
        </p:txBody>
      </p:sp>
      <p:sp>
        <p:nvSpPr>
          <p:cNvPr id="168963" name="Rectangle 2"/>
          <p:cNvSpPr>
            <a:spLocks noGrp="1" noRot="1" noChangeAspect="1" noChangeArrowheads="1" noTextEdit="1"/>
          </p:cNvSpPr>
          <p:nvPr>
            <p:ph type="sldImg"/>
          </p:nvPr>
        </p:nvSpPr>
        <p:spPr>
          <a:xfrm>
            <a:off x="1162050" y="692150"/>
            <a:ext cx="4610100" cy="3457575"/>
          </a:xfrm>
          <a:ln/>
        </p:spPr>
      </p:sp>
      <p:sp>
        <p:nvSpPr>
          <p:cNvPr id="168964" name="Rectangle 3"/>
          <p:cNvSpPr>
            <a:spLocks noGrp="1" noChangeArrowheads="1"/>
          </p:cNvSpPr>
          <p:nvPr>
            <p:ph type="body" idx="1"/>
          </p:nvPr>
        </p:nvSpPr>
        <p:spPr>
          <a:xfrm>
            <a:off x="923925" y="4379913"/>
            <a:ext cx="5086350" cy="4148137"/>
          </a:xfrm>
          <a:noFill/>
          <a:ln/>
        </p:spPr>
        <p:txBody>
          <a:bodyPr/>
          <a:lstStyle/>
          <a:p>
            <a:pPr eaLnBrk="1" hangingPunct="1"/>
            <a:r>
              <a:rPr lang="fr-FR" smtClean="0"/>
              <a:t>Each command is implemented in an own class. The class derives from IExternalCommand. It implements the method Execute(). This method is called when the command is invoked. It takes one input and two output parameters and returns a result signalling success, cancel or failure.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46169BF-83E8-4111-9919-9671CAD9D039}" type="slidenum">
              <a:rPr lang="en-US" smtClean="0"/>
              <a:pPr/>
              <a:t>2</a:t>
            </a:fld>
            <a:endParaRPr lang="en-US" smtClean="0"/>
          </a:p>
        </p:txBody>
      </p:sp>
      <p:sp>
        <p:nvSpPr>
          <p:cNvPr id="151555" name="Rectangle 2"/>
          <p:cNvSpPr>
            <a:spLocks noGrp="1" noRot="1" noChangeAspect="1" noChangeArrowheads="1" noTextEdit="1"/>
          </p:cNvSpPr>
          <p:nvPr>
            <p:ph type="sldImg"/>
          </p:nvPr>
        </p:nvSpPr>
        <p:spPr>
          <a:xfrm>
            <a:off x="1716088" y="692150"/>
            <a:ext cx="3597275" cy="2698750"/>
          </a:xfrm>
          <a:ln/>
        </p:spPr>
      </p:sp>
      <p:sp>
        <p:nvSpPr>
          <p:cNvPr id="151556" name="Rectangle 3"/>
          <p:cNvSpPr>
            <a:spLocks noGrp="1" noChangeArrowheads="1"/>
          </p:cNvSpPr>
          <p:nvPr>
            <p:ph type="body" idx="1"/>
          </p:nvPr>
        </p:nvSpPr>
        <p:spPr>
          <a:noFill/>
          <a:ln/>
        </p:spPr>
        <p:txBody>
          <a:bodyPr/>
          <a:lstStyle/>
          <a:p>
            <a:pPr eaLnBrk="1" hangingPunct="1"/>
            <a:r>
              <a:rPr lang="en-GB" smtClean="0"/>
              <a:t>It is my pleasure to work in for the Autodesk Developer Network ADN in the AEC workgroup.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E940E0B-1BBD-495F-9ABB-3142DA5F2AE9}" type="slidenum">
              <a:rPr lang="en-US" smtClean="0"/>
              <a:pPr/>
              <a:t>20</a:t>
            </a:fld>
            <a:endParaRPr lang="en-US" smtClean="0"/>
          </a:p>
        </p:txBody>
      </p:sp>
      <p:sp>
        <p:nvSpPr>
          <p:cNvPr id="169987" name="Rectangle 2"/>
          <p:cNvSpPr>
            <a:spLocks noGrp="1" noRot="1" noChangeAspect="1" noChangeArrowheads="1" noTextEdit="1"/>
          </p:cNvSpPr>
          <p:nvPr>
            <p:ph type="sldImg"/>
          </p:nvPr>
        </p:nvSpPr>
        <p:spPr>
          <a:xfrm>
            <a:off x="1716088" y="692150"/>
            <a:ext cx="3597275" cy="2698750"/>
          </a:xfrm>
          <a:ln/>
        </p:spPr>
      </p:sp>
      <p:sp>
        <p:nvSpPr>
          <p:cNvPr id="169988" name="Rectangle 3"/>
          <p:cNvSpPr>
            <a:spLocks noGrp="1" noChangeArrowheads="1"/>
          </p:cNvSpPr>
          <p:nvPr>
            <p:ph type="body" idx="1"/>
          </p:nvPr>
        </p:nvSpPr>
        <p:spPr>
          <a:noFill/>
          <a:ln/>
        </p:spPr>
        <p:txBody>
          <a:bodyPr/>
          <a:lstStyle/>
          <a:p>
            <a:pPr eaLnBrk="1" hangingPunct="1"/>
            <a:r>
              <a:rPr lang="en-GB" smtClean="0"/>
              <a:t>The second and third parameters to an external command are for passing back an error message and a set of elements to highlight to the user. They are only displayed in the Revit UI if the command returns 'Failed'.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99F9D705-A90E-4F0F-9EFE-5464E784C438}" type="slidenum">
              <a:rPr lang="en-US" smtClean="0"/>
              <a:pPr/>
              <a:t>21</a:t>
            </a:fld>
            <a:endParaRPr lang="en-US" smtClean="0"/>
          </a:p>
        </p:txBody>
      </p:sp>
      <p:sp>
        <p:nvSpPr>
          <p:cNvPr id="171011" name="Rectangle 2"/>
          <p:cNvSpPr>
            <a:spLocks noGrp="1" noRot="1" noChangeAspect="1" noChangeArrowheads="1" noTextEdit="1"/>
          </p:cNvSpPr>
          <p:nvPr>
            <p:ph type="sldImg"/>
          </p:nvPr>
        </p:nvSpPr>
        <p:spPr>
          <a:xfrm>
            <a:off x="1716088" y="692150"/>
            <a:ext cx="3597275" cy="2698750"/>
          </a:xfrm>
          <a:ln/>
        </p:spPr>
      </p:sp>
      <p:sp>
        <p:nvSpPr>
          <p:cNvPr id="171012" name="Rectangle 3"/>
          <p:cNvSpPr>
            <a:spLocks noGrp="1" noChangeArrowheads="1"/>
          </p:cNvSpPr>
          <p:nvPr>
            <p:ph type="body" idx="1"/>
          </p:nvPr>
        </p:nvSpPr>
        <p:spPr>
          <a:noFill/>
          <a:ln/>
        </p:spPr>
        <p:txBody>
          <a:bodyPr/>
          <a:lstStyle/>
          <a:p>
            <a:pPr eaLnBrk="1" hangingPunct="1"/>
            <a:r>
              <a:rPr lang="en-GB" smtClean="0"/>
              <a:t>An external application does not automatically appear anywhere in the Revit UI. It can define menu entries and custom toolbars as it likes. The objects are hooked up with external command implementations which are invoked and receive the same input and output parameters as normal external commands added to the external tools menu.</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2F82DE3F-FF7E-41D9-966B-508DE4E12699}" type="slidenum">
              <a:rPr lang="en-US" smtClean="0"/>
              <a:pPr/>
              <a:t>22</a:t>
            </a:fld>
            <a:endParaRPr lang="en-US" smtClean="0"/>
          </a:p>
        </p:txBody>
      </p:sp>
      <p:sp>
        <p:nvSpPr>
          <p:cNvPr id="172035" name="Rectangle 2"/>
          <p:cNvSpPr>
            <a:spLocks noGrp="1" noRot="1" noChangeAspect="1" noChangeArrowheads="1" noTextEdit="1"/>
          </p:cNvSpPr>
          <p:nvPr>
            <p:ph type="sldImg"/>
          </p:nvPr>
        </p:nvSpPr>
        <p:spPr>
          <a:xfrm>
            <a:off x="1716088" y="692150"/>
            <a:ext cx="3597275" cy="2698750"/>
          </a:xfrm>
          <a:ln/>
        </p:spPr>
      </p:sp>
      <p:sp>
        <p:nvSpPr>
          <p:cNvPr id="172036" name="Rectangle 3"/>
          <p:cNvSpPr>
            <a:spLocks noGrp="1" noChangeArrowheads="1"/>
          </p:cNvSpPr>
          <p:nvPr>
            <p:ph type="body" idx="1"/>
          </p:nvPr>
        </p:nvSpPr>
        <p:spPr>
          <a:noFill/>
          <a:ln/>
        </p:spPr>
        <p:txBody>
          <a:bodyPr/>
          <a:lstStyle/>
          <a:p>
            <a:pPr eaLnBrk="1" hangingPunct="1"/>
            <a:r>
              <a:rPr lang="en-GB" smtClean="0"/>
              <a:t>Here we see an example of how the a toolbar entry is hooked up with an external command. The command is implemented in a different assembly, so we are juggling three different paths here: the application and command assemblies and the toolbar button images paths.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E9590C3-B36D-4DB1-94EB-E3698DF91BBA}" type="slidenum">
              <a:rPr lang="en-US" smtClean="0"/>
              <a:pPr/>
              <a:t>23</a:t>
            </a:fld>
            <a:endParaRPr lang="en-US" smtClean="0"/>
          </a:p>
        </p:txBody>
      </p:sp>
      <p:sp>
        <p:nvSpPr>
          <p:cNvPr id="173059" name="Rectangle 2"/>
          <p:cNvSpPr>
            <a:spLocks noGrp="1" noRot="1" noChangeAspect="1" noChangeArrowheads="1" noTextEdit="1"/>
          </p:cNvSpPr>
          <p:nvPr>
            <p:ph type="sldImg"/>
          </p:nvPr>
        </p:nvSpPr>
        <p:spPr>
          <a:xfrm>
            <a:off x="1162050" y="692150"/>
            <a:ext cx="4610100" cy="3457575"/>
          </a:xfrm>
          <a:ln/>
        </p:spPr>
      </p:sp>
      <p:sp>
        <p:nvSpPr>
          <p:cNvPr id="173060" name="Rectangle 3"/>
          <p:cNvSpPr>
            <a:spLocks noGrp="1" noChangeArrowheads="1"/>
          </p:cNvSpPr>
          <p:nvPr>
            <p:ph type="body" idx="1"/>
          </p:nvPr>
        </p:nvSpPr>
        <p:spPr>
          <a:xfrm>
            <a:off x="923925" y="4379913"/>
            <a:ext cx="5086350" cy="4148137"/>
          </a:xfrm>
          <a:noFill/>
          <a:ln/>
        </p:spPr>
        <p:txBody>
          <a:bodyPr/>
          <a:lstStyle/>
          <a:p>
            <a:pPr eaLnBrk="1" hangingPunct="1"/>
            <a:r>
              <a:rPr lang="en-GB" smtClean="0"/>
              <a:t>Once we have created the application and/or command assemblies, we need to make them known to Revit. This is achieved by adding some information to Revit.ini. So an external command appears in the external tools menu if listed. It can also be accessed through an external application, with no such entry. Or both.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9BEBD5E-522C-406E-A2CA-A4D6E99175FD}" type="slidenum">
              <a:rPr lang="en-US" smtClean="0"/>
              <a:pPr/>
              <a:t>24</a:t>
            </a:fld>
            <a:endParaRPr lang="en-US" smtClean="0"/>
          </a:p>
        </p:txBody>
      </p:sp>
      <p:sp>
        <p:nvSpPr>
          <p:cNvPr id="174083" name="Rectangle 2"/>
          <p:cNvSpPr>
            <a:spLocks noGrp="1" noRot="1" noChangeAspect="1" noChangeArrowheads="1" noTextEdit="1"/>
          </p:cNvSpPr>
          <p:nvPr>
            <p:ph type="sldImg"/>
          </p:nvPr>
        </p:nvSpPr>
        <p:spPr>
          <a:xfrm>
            <a:off x="1162050" y="692150"/>
            <a:ext cx="4610100" cy="3457575"/>
          </a:xfrm>
          <a:ln/>
        </p:spPr>
      </p:sp>
      <p:sp>
        <p:nvSpPr>
          <p:cNvPr id="174084"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are some SDK samples and labs for getting started.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6BDA6859-C609-42B6-A087-10E61A4B950E}" type="slidenum">
              <a:rPr lang="en-US" smtClean="0"/>
              <a:pPr/>
              <a:t>25</a:t>
            </a:fld>
            <a:endParaRPr lang="en-US" smtClean="0"/>
          </a:p>
        </p:txBody>
      </p:sp>
      <p:sp>
        <p:nvSpPr>
          <p:cNvPr id="175107" name="Rectangle 2"/>
          <p:cNvSpPr>
            <a:spLocks noGrp="1" noRot="1" noChangeAspect="1" noChangeArrowheads="1" noTextEdit="1"/>
          </p:cNvSpPr>
          <p:nvPr>
            <p:ph type="sldImg"/>
          </p:nvPr>
        </p:nvSpPr>
        <p:spPr>
          <a:xfrm>
            <a:off x="1162050" y="692150"/>
            <a:ext cx="4610100" cy="3457575"/>
          </a:xfrm>
          <a:ln/>
        </p:spPr>
      </p:sp>
      <p:sp>
        <p:nvSpPr>
          <p:cNvPr id="175108" name="Rectangle 3"/>
          <p:cNvSpPr>
            <a:spLocks noGrp="1" noChangeArrowheads="1"/>
          </p:cNvSpPr>
          <p:nvPr>
            <p:ph type="body" idx="1"/>
          </p:nvPr>
        </p:nvSpPr>
        <p:spPr>
          <a:xfrm>
            <a:off x="923925" y="4379913"/>
            <a:ext cx="5086350" cy="4148137"/>
          </a:xfrm>
          <a:noFill/>
          <a:ln/>
        </p:spPr>
        <p:txBody>
          <a:bodyPr/>
          <a:lstStyle/>
          <a:p>
            <a:pPr eaLnBrk="1" hangingPunct="1"/>
            <a:r>
              <a:rPr lang="en-GB" smtClean="0"/>
              <a:t>You cannot get much more minimal than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38A8C73E-40AE-402F-A550-066034E367CE}" type="slidenum">
              <a:rPr lang="en-US" smtClean="0"/>
              <a:pPr/>
              <a:t>26</a:t>
            </a:fld>
            <a:endParaRPr lang="en-US" smtClean="0"/>
          </a:p>
        </p:txBody>
      </p:sp>
      <p:sp>
        <p:nvSpPr>
          <p:cNvPr id="176131" name="Rectangle 2"/>
          <p:cNvSpPr>
            <a:spLocks noGrp="1" noRot="1" noChangeAspect="1" noChangeArrowheads="1" noTextEdit="1"/>
          </p:cNvSpPr>
          <p:nvPr>
            <p:ph type="sldImg"/>
          </p:nvPr>
        </p:nvSpPr>
        <p:spPr>
          <a:xfrm>
            <a:off x="1162050" y="692150"/>
            <a:ext cx="4610100" cy="3457575"/>
          </a:xfrm>
          <a:ln/>
        </p:spPr>
      </p:sp>
      <p:sp>
        <p:nvSpPr>
          <p:cNvPr id="176132" name="Rectangle 3"/>
          <p:cNvSpPr>
            <a:spLocks noGrp="1" noChangeArrowheads="1"/>
          </p:cNvSpPr>
          <p:nvPr>
            <p:ph type="body" idx="1"/>
          </p:nvPr>
        </p:nvSpPr>
        <p:spPr>
          <a:xfrm>
            <a:off x="923925" y="4379913"/>
            <a:ext cx="5086350" cy="4148137"/>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mtClean="0"/>
              <a:t>Display some application and document properties, retrieved from the command data input argument. Check the document selection set contents. Return an error code to see the message displayed and the element highlighted. So, that is really all there is to say about the Revit add-in architecture, the external application and command interfaces, and their arguments. In the next section, we will start exploring the contents of the Revit database.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8FAB548D-93FB-48FE-9FBC-931A71922931}" type="slidenum">
              <a:rPr lang="en-US" smtClean="0"/>
              <a:pPr/>
              <a:t>27</a:t>
            </a:fld>
            <a:endParaRPr lang="en-US" smtClean="0"/>
          </a:p>
        </p:txBody>
      </p:sp>
      <p:sp>
        <p:nvSpPr>
          <p:cNvPr id="177155" name="Rectangle 2"/>
          <p:cNvSpPr>
            <a:spLocks noGrp="1" noRot="1" noChangeAspect="1" noChangeArrowheads="1" noTextEdit="1"/>
          </p:cNvSpPr>
          <p:nvPr>
            <p:ph type="sldImg"/>
          </p:nvPr>
        </p:nvSpPr>
        <p:spPr>
          <a:xfrm>
            <a:off x="1162050" y="692150"/>
            <a:ext cx="4610100" cy="3457575"/>
          </a:xfrm>
          <a:ln/>
        </p:spPr>
      </p:sp>
      <p:sp>
        <p:nvSpPr>
          <p:cNvPr id="177156"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FE13D6B2-5A13-45D7-91D4-15FB0E5D4200}" type="slidenum">
              <a:rPr lang="en-US" smtClean="0"/>
              <a:pPr/>
              <a:t>28</a:t>
            </a:fld>
            <a:endParaRPr lang="en-US" smtClean="0"/>
          </a:p>
        </p:txBody>
      </p:sp>
      <p:sp>
        <p:nvSpPr>
          <p:cNvPr id="178179" name="Rectangle 2"/>
          <p:cNvSpPr>
            <a:spLocks noGrp="1" noRot="1" noChangeAspect="1" noChangeArrowheads="1" noTextEdit="1"/>
          </p:cNvSpPr>
          <p:nvPr>
            <p:ph type="sldImg"/>
          </p:nvPr>
        </p:nvSpPr>
        <p:spPr>
          <a:xfrm>
            <a:off x="1716088" y="692150"/>
            <a:ext cx="3597275" cy="2698750"/>
          </a:xfrm>
          <a:ln/>
        </p:spPr>
      </p:sp>
      <p:sp>
        <p:nvSpPr>
          <p:cNvPr id="17818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425B0870-2D70-4523-B0E6-48B1BFC2B599}" type="slidenum">
              <a:rPr lang="en-US" smtClean="0"/>
              <a:pPr/>
              <a:t>29</a:t>
            </a:fld>
            <a:endParaRPr lang="en-US" smtClean="0"/>
          </a:p>
        </p:txBody>
      </p:sp>
      <p:sp>
        <p:nvSpPr>
          <p:cNvPr id="179203" name="Rectangle 2"/>
          <p:cNvSpPr>
            <a:spLocks noGrp="1" noRot="1" noChangeAspect="1" noChangeArrowheads="1" noTextEdit="1"/>
          </p:cNvSpPr>
          <p:nvPr>
            <p:ph type="sldImg"/>
          </p:nvPr>
        </p:nvSpPr>
        <p:spPr>
          <a:xfrm>
            <a:off x="1162050" y="692150"/>
            <a:ext cx="4610100" cy="3457575"/>
          </a:xfrm>
          <a:ln/>
        </p:spPr>
      </p:sp>
      <p:sp>
        <p:nvSpPr>
          <p:cNvPr id="179204" name="Rectangle 3"/>
          <p:cNvSpPr>
            <a:spLocks noGrp="1" noChangeArrowheads="1"/>
          </p:cNvSpPr>
          <p:nvPr>
            <p:ph type="body" idx="1"/>
          </p:nvPr>
        </p:nvSpPr>
        <p:spPr>
          <a:xfrm>
            <a:off x="923925" y="4379913"/>
            <a:ext cx="5086350" cy="4148137"/>
          </a:xfrm>
          <a:noFill/>
          <a:ln/>
        </p:spPr>
        <p:txBody>
          <a:bodyPr/>
          <a:lstStyle/>
          <a:p>
            <a:pPr eaLnBrk="1" hangingPunct="1"/>
            <a:r>
              <a:rPr lang="en-GB" smtClean="0"/>
              <a:t>We saw that the only input to the external command in the command data parameter. We will explore how to access the application, current document and their properties through this command data argument passed in to an external command. Then we will explore more detailed access to the Revit BIM and its data. The entire content of the Revit BIM is stored in a database and accessed through the Revit Document. Most of the objects are accessible through the document Elements collection property. Often, one is interested in elements of a particular type, so a common idiom is iterating over the elements collection and filtering for a specific type and/or property.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EB8225A-156A-4DDB-91B7-8F76FF175B1F}" type="slidenum">
              <a:rPr lang="en-US" smtClean="0"/>
              <a:pPr/>
              <a:t>3</a:t>
            </a:fld>
            <a:endParaRPr lang="en-US" smtClean="0"/>
          </a:p>
        </p:txBody>
      </p:sp>
      <p:sp>
        <p:nvSpPr>
          <p:cNvPr id="152579" name="Rectangle 2"/>
          <p:cNvSpPr>
            <a:spLocks noGrp="1" noRot="1" noChangeAspect="1" noChangeArrowheads="1" noTextEdit="1"/>
          </p:cNvSpPr>
          <p:nvPr>
            <p:ph type="sldImg"/>
          </p:nvPr>
        </p:nvSpPr>
        <p:spPr>
          <a:xfrm>
            <a:off x="1162050" y="692150"/>
            <a:ext cx="4610100" cy="3457575"/>
          </a:xfrm>
          <a:ln/>
        </p:spPr>
      </p:sp>
      <p:sp>
        <p:nvSpPr>
          <p:cNvPr id="152580" name="Rectangle 3"/>
          <p:cNvSpPr>
            <a:spLocks noGrp="1" noChangeArrowheads="1"/>
          </p:cNvSpPr>
          <p:nvPr>
            <p:ph type="body" idx="1"/>
          </p:nvPr>
        </p:nvSpPr>
        <p:spPr>
          <a:xfrm>
            <a:off x="923925" y="4379913"/>
            <a:ext cx="5086350" cy="4148137"/>
          </a:xfrm>
          <a:noFill/>
          <a:ln/>
        </p:spPr>
        <p:txBody>
          <a:bodyPr/>
          <a:lstStyle/>
          <a:p>
            <a:pPr eaLnBrk="1" hangingPunct="1"/>
            <a:r>
              <a:rPr lang="en-US" altLang="ja-JP" smtClean="0"/>
              <a:t>This conference is muted, so you cannot hear anybody else than me talking, and cannot provide feedback through the phone conference. We will unmute it and open it up for general discussion and questions and answers at the end. Meanwhile, written questions can be entered in the live meeting console and will be answered in realtime during the presentation by my colleagues. Thank you very much for that support! Since I will be switching back and forth between these slides and live demonstrations in Revit and Visual Studio, I will set my computer to low resolution and full screen mode to reduce bandwidth and speed up the display. This means I will not see the live meeting console and the feedback panel. My colleagues will be monitoring the livemeeting console and also answering questions online. We will post the materials from this presentation together with the audio recording.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ED1558C4-D0F1-4EA8-89D9-EB8DD7A04798}" type="slidenum">
              <a:rPr lang="en-US" smtClean="0"/>
              <a:pPr/>
              <a:t>30</a:t>
            </a:fld>
            <a:endParaRPr lang="en-US" smtClean="0"/>
          </a:p>
        </p:txBody>
      </p:sp>
      <p:sp>
        <p:nvSpPr>
          <p:cNvPr id="180227" name="Rectangle 2"/>
          <p:cNvSpPr>
            <a:spLocks noGrp="1" noRot="1" noChangeAspect="1" noChangeArrowheads="1" noTextEdit="1"/>
          </p:cNvSpPr>
          <p:nvPr>
            <p:ph type="sldImg"/>
          </p:nvPr>
        </p:nvSpPr>
        <p:spPr>
          <a:xfrm>
            <a:off x="1716088" y="692150"/>
            <a:ext cx="3597275" cy="2698750"/>
          </a:xfrm>
          <a:ln/>
        </p:spPr>
      </p:sp>
      <p:sp>
        <p:nvSpPr>
          <p:cNvPr id="180228" name="Rectangle 3"/>
          <p:cNvSpPr>
            <a:spLocks noGrp="1" noChangeArrowheads="1"/>
          </p:cNvSpPr>
          <p:nvPr>
            <p:ph type="body" idx="1"/>
          </p:nvPr>
        </p:nvSpPr>
        <p:spPr>
          <a:noFill/>
          <a:ln/>
        </p:spPr>
        <p:txBody>
          <a:bodyPr/>
          <a:lstStyle/>
          <a:p>
            <a:pPr eaLnBrk="1" hangingPunct="1"/>
            <a:r>
              <a:rPr lang="en-GB" smtClean="0"/>
              <a:t>Here is an overview of the Revit classes provided by the API, in "Revit API Diagram.rvt". The model is rather large ... and unreadable ... so let us look at a subset of interesting classes and highlight some of them.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3BE83BF-6C24-40D4-A70C-D2A66BDA98B5}" type="slidenum">
              <a:rPr lang="en-US" smtClean="0"/>
              <a:pPr/>
              <a:t>31</a:t>
            </a:fld>
            <a:endParaRPr lang="en-US" smtClean="0"/>
          </a:p>
        </p:txBody>
      </p:sp>
      <p:sp>
        <p:nvSpPr>
          <p:cNvPr id="181251" name="Rectangle 2"/>
          <p:cNvSpPr>
            <a:spLocks noGrp="1" noRot="1" noChangeAspect="1" noChangeArrowheads="1" noTextEdit="1"/>
          </p:cNvSpPr>
          <p:nvPr>
            <p:ph type="sldImg"/>
          </p:nvPr>
        </p:nvSpPr>
        <p:spPr>
          <a:xfrm>
            <a:off x="1716088" y="692150"/>
            <a:ext cx="3597275" cy="2698750"/>
          </a:xfrm>
          <a:ln/>
        </p:spPr>
      </p:sp>
      <p:sp>
        <p:nvSpPr>
          <p:cNvPr id="181252" name="Rectangle 3"/>
          <p:cNvSpPr>
            <a:spLocks noGrp="1" noChangeArrowheads="1"/>
          </p:cNvSpPr>
          <p:nvPr>
            <p:ph type="body" idx="1"/>
          </p:nvPr>
        </p:nvSpPr>
        <p:spPr>
          <a:noFill/>
          <a:ln/>
        </p:spPr>
        <p:txBody>
          <a:bodyPr/>
          <a:lstStyle/>
          <a:p>
            <a:pPr eaLnBrk="1" hangingPunct="1"/>
            <a:r>
              <a:rPr lang="en-GB" smtClean="0"/>
              <a:t>This is a subset selected from the Revit object model. Some of the interesting classes have been highlighted, and the list has been split into several sublists at crucial points. It shows that some objects are available only in the RAC or only in the RST environment, such as RommTagType in RAC, RebarTagType, the analytical model and the loads and boundary conditions in RST.</a:t>
            </a:r>
          </a:p>
          <a:p>
            <a:pPr eaLnBrk="1" hangingPunct="1"/>
            <a:r>
              <a:rPr lang="en-GB" smtClean="0"/>
              <a:t>Everything is derived from APIObject. All physical BIM objects are derived from Element. A separate version of Application and Document is provided in the Creation namespace, for creating new elements.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A2466D44-2052-4802-BEBB-436E22F17919}" type="slidenum">
              <a:rPr lang="en-US" smtClean="0"/>
              <a:pPr/>
              <a:t>32</a:t>
            </a:fld>
            <a:endParaRPr lang="en-US" smtClean="0"/>
          </a:p>
        </p:txBody>
      </p:sp>
      <p:sp>
        <p:nvSpPr>
          <p:cNvPr id="182275" name="Rectangle 2"/>
          <p:cNvSpPr>
            <a:spLocks noGrp="1" noRot="1" noChangeAspect="1" noChangeArrowheads="1" noTextEdit="1"/>
          </p:cNvSpPr>
          <p:nvPr>
            <p:ph type="sldImg"/>
          </p:nvPr>
        </p:nvSpPr>
        <p:spPr>
          <a:xfrm>
            <a:off x="1716088" y="692150"/>
            <a:ext cx="3597275" cy="2698750"/>
          </a:xfrm>
          <a:ln/>
        </p:spPr>
      </p:sp>
      <p:sp>
        <p:nvSpPr>
          <p:cNvPr id="182276" name="Rectangle 3"/>
          <p:cNvSpPr>
            <a:spLocks noGrp="1" noChangeArrowheads="1"/>
          </p:cNvSpPr>
          <p:nvPr>
            <p:ph type="body" idx="1"/>
          </p:nvPr>
        </p:nvSpPr>
        <p:spPr>
          <a:noFill/>
          <a:ln/>
        </p:spPr>
        <p:txBody>
          <a:bodyPr/>
          <a:lstStyle/>
          <a:p>
            <a:pPr eaLnBrk="1" hangingPunct="1"/>
            <a:r>
              <a:rPr lang="en-GB" smtClean="0"/>
              <a:t>Here is a yet smaller subset of the most important classes that one may have to deal with in a typical Revit programming task.</a:t>
            </a:r>
          </a:p>
          <a:p>
            <a:pPr eaLnBrk="1" hangingPunct="1"/>
            <a:r>
              <a:rPr lang="en-GB" smtClean="0"/>
              <a:t>The red classes are the most commonly used, the green Roof class does actually not exist.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D0D66B37-3C78-4EA0-97F3-B35E746A8139}" type="slidenum">
              <a:rPr lang="en-US" smtClean="0"/>
              <a:pPr/>
              <a:t>33</a:t>
            </a:fld>
            <a:endParaRPr lang="en-US" smtClean="0"/>
          </a:p>
        </p:txBody>
      </p:sp>
      <p:sp>
        <p:nvSpPr>
          <p:cNvPr id="183299" name="Rectangle 2"/>
          <p:cNvSpPr>
            <a:spLocks noGrp="1" noRot="1" noChangeAspect="1" noChangeArrowheads="1" noTextEdit="1"/>
          </p:cNvSpPr>
          <p:nvPr>
            <p:ph type="sldImg"/>
          </p:nvPr>
        </p:nvSpPr>
        <p:spPr>
          <a:xfrm>
            <a:off x="1716088" y="692150"/>
            <a:ext cx="3597275" cy="2698750"/>
          </a:xfrm>
          <a:ln/>
        </p:spPr>
      </p:sp>
      <p:sp>
        <p:nvSpPr>
          <p:cNvPr id="183300" name="Rectangle 3"/>
          <p:cNvSpPr>
            <a:spLocks noGrp="1" noChangeArrowheads="1"/>
          </p:cNvSpPr>
          <p:nvPr>
            <p:ph type="body" idx="1"/>
          </p:nvPr>
        </p:nvSpPr>
        <p:spPr>
          <a:noFill/>
          <a:ln/>
        </p:spPr>
        <p:txBody>
          <a:bodyPr/>
          <a:lstStyle/>
          <a:p>
            <a:pPr eaLnBrk="1" hangingPunct="1"/>
            <a:r>
              <a:rPr lang="en-GB" smtClean="0"/>
              <a:t>So, how do we access all these objects? We start off with the external command data argument passed in to the external command.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C9933193-5B06-4AC2-9D2A-F090590E40B5}" type="slidenum">
              <a:rPr lang="en-US" smtClean="0"/>
              <a:pPr/>
              <a:t>34</a:t>
            </a:fld>
            <a:endParaRPr lang="en-US" smtClean="0"/>
          </a:p>
        </p:txBody>
      </p:sp>
      <p:sp>
        <p:nvSpPr>
          <p:cNvPr id="184323" name="Rectangle 2"/>
          <p:cNvSpPr>
            <a:spLocks noGrp="1" noRot="1" noChangeAspect="1" noChangeArrowheads="1" noTextEdit="1"/>
          </p:cNvSpPr>
          <p:nvPr>
            <p:ph type="sldImg"/>
          </p:nvPr>
        </p:nvSpPr>
        <p:spPr>
          <a:xfrm>
            <a:off x="1716088" y="692150"/>
            <a:ext cx="3597275" cy="2698750"/>
          </a:xfrm>
          <a:ln/>
        </p:spPr>
      </p:sp>
      <p:sp>
        <p:nvSpPr>
          <p:cNvPr id="1843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D1DB513C-0632-4DB1-AC8A-07E5ABA832E5}" type="slidenum">
              <a:rPr lang="en-US" smtClean="0"/>
              <a:pPr/>
              <a:t>35</a:t>
            </a:fld>
            <a:endParaRPr lang="en-US" smtClean="0"/>
          </a:p>
        </p:txBody>
      </p:sp>
      <p:sp>
        <p:nvSpPr>
          <p:cNvPr id="185347" name="Rectangle 2"/>
          <p:cNvSpPr>
            <a:spLocks noGrp="1" noRot="1" noChangeAspect="1" noChangeArrowheads="1" noTextEdit="1"/>
          </p:cNvSpPr>
          <p:nvPr>
            <p:ph type="sldImg"/>
          </p:nvPr>
        </p:nvSpPr>
        <p:spPr>
          <a:xfrm>
            <a:off x="1716088" y="692150"/>
            <a:ext cx="3597275" cy="2698750"/>
          </a:xfrm>
          <a:ln/>
        </p:spPr>
      </p:sp>
      <p:sp>
        <p:nvSpPr>
          <p:cNvPr id="18534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355DA035-711B-403A-B342-8127C6EECD1E}" type="slidenum">
              <a:rPr lang="en-US" smtClean="0"/>
              <a:pPr/>
              <a:t>36</a:t>
            </a:fld>
            <a:endParaRPr lang="en-US" smtClean="0"/>
          </a:p>
        </p:txBody>
      </p:sp>
      <p:sp>
        <p:nvSpPr>
          <p:cNvPr id="186371" name="Rectangle 2"/>
          <p:cNvSpPr>
            <a:spLocks noGrp="1" noRot="1" noChangeAspect="1" noChangeArrowheads="1" noTextEdit="1"/>
          </p:cNvSpPr>
          <p:nvPr>
            <p:ph type="sldImg"/>
          </p:nvPr>
        </p:nvSpPr>
        <p:spPr>
          <a:xfrm>
            <a:off x="1716088" y="692150"/>
            <a:ext cx="3597275" cy="2698750"/>
          </a:xfrm>
          <a:ln/>
        </p:spPr>
      </p:sp>
      <p:sp>
        <p:nvSpPr>
          <p:cNvPr id="18637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23971172-77FF-43EF-92AE-166CDFCB25C7}" type="slidenum">
              <a:rPr lang="en-US" smtClean="0"/>
              <a:pPr/>
              <a:t>37</a:t>
            </a:fld>
            <a:endParaRPr lang="en-US" smtClean="0"/>
          </a:p>
        </p:txBody>
      </p:sp>
      <p:sp>
        <p:nvSpPr>
          <p:cNvPr id="187395" name="Rectangle 2"/>
          <p:cNvSpPr>
            <a:spLocks noGrp="1" noRot="1" noChangeAspect="1" noChangeArrowheads="1" noTextEdit="1"/>
          </p:cNvSpPr>
          <p:nvPr>
            <p:ph type="sldImg"/>
          </p:nvPr>
        </p:nvSpPr>
        <p:spPr>
          <a:xfrm>
            <a:off x="1716088" y="692150"/>
            <a:ext cx="3597275" cy="2698750"/>
          </a:xfrm>
          <a:ln/>
        </p:spPr>
      </p:sp>
      <p:sp>
        <p:nvSpPr>
          <p:cNvPr id="18739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C500DB7F-73AC-4D70-AC34-E073ED815A68}" type="slidenum">
              <a:rPr lang="en-US" smtClean="0"/>
              <a:pPr/>
              <a:t>38</a:t>
            </a:fld>
            <a:endParaRPr lang="en-US" smtClean="0"/>
          </a:p>
        </p:txBody>
      </p:sp>
      <p:sp>
        <p:nvSpPr>
          <p:cNvPr id="188419" name="Rectangle 2"/>
          <p:cNvSpPr>
            <a:spLocks noGrp="1" noRot="1" noChangeAspect="1" noChangeArrowheads="1" noTextEdit="1"/>
          </p:cNvSpPr>
          <p:nvPr>
            <p:ph type="sldImg"/>
          </p:nvPr>
        </p:nvSpPr>
        <p:spPr>
          <a:xfrm>
            <a:off x="1162050" y="692150"/>
            <a:ext cx="4610100" cy="3457575"/>
          </a:xfrm>
          <a:ln/>
        </p:spPr>
      </p:sp>
      <p:sp>
        <p:nvSpPr>
          <p:cNvPr id="188420" name="Rectangle 3"/>
          <p:cNvSpPr>
            <a:spLocks noGrp="1" noChangeArrowheads="1"/>
          </p:cNvSpPr>
          <p:nvPr>
            <p:ph type="body" idx="1"/>
          </p:nvPr>
        </p:nvSpPr>
        <p:spPr>
          <a:xfrm>
            <a:off x="923925" y="4379913"/>
            <a:ext cx="5086350" cy="4148137"/>
          </a:xfrm>
          <a:noFill/>
          <a:ln/>
        </p:spPr>
        <p:txBody>
          <a:bodyPr/>
          <a:lstStyle/>
          <a:p>
            <a:pPr eaLnBrk="1" hangingPunct="1"/>
            <a:r>
              <a:rPr lang="en-GB" noProof="1" smtClean="0"/>
              <a:t>ElementIterator</a:t>
            </a:r>
            <a:r>
              <a:rPr lang="en-US" smtClean="0"/>
              <a:t> occurs 58 times in 42 files in the SDK samples. </a:t>
            </a:r>
            <a:r>
              <a:rPr lang="en-GB" smtClean="0"/>
              <a:t>This command defined in Lab 2-1 iterates over commandData.Application.ActiveDocument.Elements and prints out a line for each element encountered to C:\tmp\RevitElements.txt.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E8CDC9C3-A175-4871-BF94-C94EEAB3C592}" type="slidenum">
              <a:rPr lang="en-US" smtClean="0"/>
              <a:pPr/>
              <a:t>39</a:t>
            </a:fld>
            <a:endParaRPr lang="en-US" smtClean="0"/>
          </a:p>
        </p:txBody>
      </p:sp>
      <p:sp>
        <p:nvSpPr>
          <p:cNvPr id="189443" name="Rectangle 2"/>
          <p:cNvSpPr>
            <a:spLocks noGrp="1" noRot="1" noChangeAspect="1" noChangeArrowheads="1" noTextEdit="1"/>
          </p:cNvSpPr>
          <p:nvPr>
            <p:ph type="sldImg"/>
          </p:nvPr>
        </p:nvSpPr>
        <p:spPr>
          <a:xfrm>
            <a:off x="1162050" y="692150"/>
            <a:ext cx="4610100" cy="3457575"/>
          </a:xfrm>
          <a:ln/>
        </p:spPr>
      </p:sp>
      <p:sp>
        <p:nvSpPr>
          <p:cNvPr id="189444"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86AA8EB7-2CEE-449F-85D8-CD730E7586FE}" type="slidenum">
              <a:rPr lang="en-US" smtClean="0"/>
              <a:pPr/>
              <a:t>4</a:t>
            </a:fld>
            <a:endParaRPr lang="en-US" smtClean="0"/>
          </a:p>
        </p:txBody>
      </p:sp>
      <p:sp>
        <p:nvSpPr>
          <p:cNvPr id="153603" name="Rectangle 2"/>
          <p:cNvSpPr>
            <a:spLocks noGrp="1" noRot="1" noChangeAspect="1" noChangeArrowheads="1" noTextEdit="1"/>
          </p:cNvSpPr>
          <p:nvPr>
            <p:ph type="sldImg"/>
          </p:nvPr>
        </p:nvSpPr>
        <p:spPr>
          <a:xfrm>
            <a:off x="1162050" y="692150"/>
            <a:ext cx="4610100" cy="3457575"/>
          </a:xfrm>
          <a:ln/>
        </p:spPr>
      </p:sp>
      <p:sp>
        <p:nvSpPr>
          <p:cNvPr id="153604" name="Rectangle 3"/>
          <p:cNvSpPr>
            <a:spLocks noGrp="1" noChangeArrowheads="1"/>
          </p:cNvSpPr>
          <p:nvPr>
            <p:ph type="body" idx="1"/>
          </p:nvPr>
        </p:nvSpPr>
        <p:spPr>
          <a:xfrm>
            <a:off x="923925" y="4379913"/>
            <a:ext cx="5086350" cy="4148137"/>
          </a:xfrm>
          <a:noFill/>
          <a:ln/>
        </p:spPr>
        <p:txBody>
          <a:bodyPr/>
          <a:lstStyle/>
          <a:p>
            <a:pPr eaLnBrk="1" hangingPunct="1"/>
            <a:r>
              <a:rPr lang="en-US" altLang="ja-JP" smtClean="0"/>
              <a:t>You can either dial in to the telephone conference numbers, or listen to the internet audio broadcast through your computer.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93B07411-2930-4EB7-980F-C89FC6330D54}" type="slidenum">
              <a:rPr lang="en-US" smtClean="0"/>
              <a:pPr/>
              <a:t>40</a:t>
            </a:fld>
            <a:endParaRPr lang="en-US" smtClean="0"/>
          </a:p>
        </p:txBody>
      </p:sp>
      <p:sp>
        <p:nvSpPr>
          <p:cNvPr id="190467" name="Rectangle 2"/>
          <p:cNvSpPr>
            <a:spLocks noGrp="1" noRot="1" noChangeAspect="1" noChangeArrowheads="1" noTextEdit="1"/>
          </p:cNvSpPr>
          <p:nvPr>
            <p:ph type="sldImg"/>
          </p:nvPr>
        </p:nvSpPr>
        <p:spPr>
          <a:xfrm>
            <a:off x="1162050" y="692150"/>
            <a:ext cx="4610100" cy="3457575"/>
          </a:xfrm>
          <a:ln/>
        </p:spPr>
      </p:sp>
      <p:sp>
        <p:nvSpPr>
          <p:cNvPr id="190468"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5DEFB77D-CAEF-465F-8FB1-6F35085B76AF}" type="slidenum">
              <a:rPr lang="en-US" smtClean="0"/>
              <a:pPr/>
              <a:t>41</a:t>
            </a:fld>
            <a:endParaRPr lang="en-US" smtClean="0"/>
          </a:p>
        </p:txBody>
      </p:sp>
      <p:sp>
        <p:nvSpPr>
          <p:cNvPr id="191491" name="Rectangle 2"/>
          <p:cNvSpPr>
            <a:spLocks noGrp="1" noRot="1" noChangeAspect="1" noChangeArrowheads="1" noTextEdit="1"/>
          </p:cNvSpPr>
          <p:nvPr>
            <p:ph type="sldImg"/>
          </p:nvPr>
        </p:nvSpPr>
        <p:spPr>
          <a:xfrm>
            <a:off x="1162050" y="692150"/>
            <a:ext cx="4610100" cy="3457575"/>
          </a:xfrm>
          <a:ln/>
        </p:spPr>
      </p:sp>
      <p:sp>
        <p:nvSpPr>
          <p:cNvPr id="191492" name="Rectangle 3"/>
          <p:cNvSpPr>
            <a:spLocks noGrp="1" noChangeArrowheads="1"/>
          </p:cNvSpPr>
          <p:nvPr>
            <p:ph type="body" idx="1"/>
          </p:nvPr>
        </p:nvSpPr>
        <p:spPr>
          <a:xfrm>
            <a:off x="923925" y="4379913"/>
            <a:ext cx="5086350" cy="4148137"/>
          </a:xfrm>
          <a:noFill/>
          <a:ln/>
        </p:spPr>
        <p:txBody>
          <a:bodyPr/>
          <a:lstStyle/>
          <a:p>
            <a:pPr eaLnBrk="1" hangingPunct="1"/>
            <a:r>
              <a:rPr lang="en-GB" smtClean="0"/>
              <a:t>This lab iterates over the active document elements collection, like before, and picks out relevant ones. This is a very common operation in Revit programming. The utility function LabUtils.GetAllModelElements() implements this. Its input and out put are as defined above. It identifies model elements by applying the checks listed above.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D3D03910-5D0A-4789-80E4-5194C359CF61}" type="slidenum">
              <a:rPr lang="en-US" smtClean="0"/>
              <a:pPr/>
              <a:t>42</a:t>
            </a:fld>
            <a:endParaRPr lang="en-US" smtClean="0"/>
          </a:p>
        </p:txBody>
      </p:sp>
      <p:sp>
        <p:nvSpPr>
          <p:cNvPr id="192515" name="Rectangle 2"/>
          <p:cNvSpPr>
            <a:spLocks noGrp="1" noRot="1" noChangeAspect="1" noChangeArrowheads="1" noTextEdit="1"/>
          </p:cNvSpPr>
          <p:nvPr>
            <p:ph type="sldImg"/>
          </p:nvPr>
        </p:nvSpPr>
        <p:spPr>
          <a:xfrm>
            <a:off x="1162050" y="692150"/>
            <a:ext cx="4610100" cy="3457575"/>
          </a:xfrm>
          <a:ln/>
        </p:spPr>
      </p:sp>
      <p:sp>
        <p:nvSpPr>
          <p:cNvPr id="192516" name="Rectangle 3"/>
          <p:cNvSpPr>
            <a:spLocks noGrp="1" noChangeArrowheads="1"/>
          </p:cNvSpPr>
          <p:nvPr>
            <p:ph type="body" idx="1"/>
          </p:nvPr>
        </p:nvSpPr>
        <p:spPr>
          <a:xfrm>
            <a:off x="923925" y="4379913"/>
            <a:ext cx="5086350" cy="4148137"/>
          </a:xfrm>
          <a:noFill/>
          <a:ln/>
        </p:spPr>
        <p:txBody>
          <a:bodyPr/>
          <a:lstStyle/>
          <a:p>
            <a:pPr eaLnBrk="1" hangingPunct="1"/>
            <a:r>
              <a:rPr lang="fr-FR" smtClean="0"/>
              <a:t>Same as in Lab 2-2, but now we can check for a an even more specific type or a built-in category.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4B1214B6-7531-4BFF-960B-F2F46AEDDB07}" type="slidenum">
              <a:rPr lang="en-US" smtClean="0"/>
              <a:pPr/>
              <a:t>43</a:t>
            </a:fld>
            <a:endParaRPr lang="en-US" smtClean="0"/>
          </a:p>
        </p:txBody>
      </p:sp>
      <p:sp>
        <p:nvSpPr>
          <p:cNvPr id="193539" name="Rectangle 2"/>
          <p:cNvSpPr>
            <a:spLocks noGrp="1" noRot="1" noChangeAspect="1" noChangeArrowheads="1" noTextEdit="1"/>
          </p:cNvSpPr>
          <p:nvPr>
            <p:ph type="sldImg"/>
          </p:nvPr>
        </p:nvSpPr>
        <p:spPr>
          <a:xfrm>
            <a:off x="1162050" y="692150"/>
            <a:ext cx="4610100" cy="3457575"/>
          </a:xfrm>
          <a:ln/>
        </p:spPr>
      </p:sp>
      <p:sp>
        <p:nvSpPr>
          <p:cNvPr id="193540" name="Rectangle 3"/>
          <p:cNvSpPr>
            <a:spLocks noGrp="1" noChangeArrowheads="1"/>
          </p:cNvSpPr>
          <p:nvPr>
            <p:ph type="body" idx="1"/>
          </p:nvPr>
        </p:nvSpPr>
        <p:spPr>
          <a:xfrm>
            <a:off x="923925" y="4379913"/>
            <a:ext cx="5086350" cy="4148137"/>
          </a:xfrm>
          <a:noFill/>
          <a:ln/>
        </p:spPr>
        <p:txBody>
          <a:bodyPr/>
          <a:lstStyle/>
          <a:p>
            <a:pPr eaLnBrk="1" hangingPunct="1"/>
            <a:endParaRPr lang="fr-F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34F2AD5E-2279-49DB-99E7-E657B484697A}" type="slidenum">
              <a:rPr lang="en-US" smtClean="0"/>
              <a:pPr/>
              <a:t>44</a:t>
            </a:fld>
            <a:endParaRPr lang="en-US" smtClean="0"/>
          </a:p>
        </p:txBody>
      </p:sp>
      <p:sp>
        <p:nvSpPr>
          <p:cNvPr id="194563" name="Rectangle 2"/>
          <p:cNvSpPr>
            <a:spLocks noGrp="1" noRot="1" noChangeAspect="1" noChangeArrowheads="1" noTextEdit="1"/>
          </p:cNvSpPr>
          <p:nvPr>
            <p:ph type="sldImg"/>
          </p:nvPr>
        </p:nvSpPr>
        <p:spPr>
          <a:xfrm>
            <a:off x="1162050" y="692150"/>
            <a:ext cx="4610100" cy="3457575"/>
          </a:xfrm>
          <a:ln/>
        </p:spPr>
      </p:sp>
      <p:sp>
        <p:nvSpPr>
          <p:cNvPr id="194564" name="Rectangle 3"/>
          <p:cNvSpPr>
            <a:spLocks noGrp="1" noChangeArrowheads="1"/>
          </p:cNvSpPr>
          <p:nvPr>
            <p:ph type="body" idx="1"/>
          </p:nvPr>
        </p:nvSpPr>
        <p:spPr>
          <a:xfrm>
            <a:off x="923925" y="4379913"/>
            <a:ext cx="5086350" cy="4148137"/>
          </a:xfrm>
          <a:noFill/>
          <a:ln/>
        </p:spPr>
        <p:txBody>
          <a:bodyPr/>
          <a:lstStyle/>
          <a:p>
            <a:pPr eaLnBrk="1" hangingPunct="1"/>
            <a:endParaRPr lang="fr-F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07911166-94F7-4C2C-86AE-802C3D524BDB}" type="slidenum">
              <a:rPr lang="en-US" smtClean="0"/>
              <a:pPr/>
              <a:t>45</a:t>
            </a:fld>
            <a:endParaRPr lang="en-US" smtClean="0"/>
          </a:p>
        </p:txBody>
      </p:sp>
      <p:sp>
        <p:nvSpPr>
          <p:cNvPr id="195587" name="Rectangle 2"/>
          <p:cNvSpPr>
            <a:spLocks noGrp="1" noRot="1" noChangeAspect="1" noChangeArrowheads="1" noTextEdit="1"/>
          </p:cNvSpPr>
          <p:nvPr>
            <p:ph type="sldImg"/>
          </p:nvPr>
        </p:nvSpPr>
        <p:spPr>
          <a:xfrm>
            <a:off x="1162050" y="692150"/>
            <a:ext cx="4610100" cy="3457575"/>
          </a:xfrm>
          <a:ln/>
        </p:spPr>
      </p:sp>
      <p:sp>
        <p:nvSpPr>
          <p:cNvPr id="195588"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AC9419B6-4589-432A-9807-692CAF008A49}" type="slidenum">
              <a:rPr lang="en-US" smtClean="0"/>
              <a:pPr/>
              <a:t>46</a:t>
            </a:fld>
            <a:endParaRPr lang="en-US" smtClean="0"/>
          </a:p>
        </p:txBody>
      </p:sp>
      <p:sp>
        <p:nvSpPr>
          <p:cNvPr id="196611" name="Rectangle 2"/>
          <p:cNvSpPr>
            <a:spLocks noGrp="1" noRot="1" noChangeAspect="1" noChangeArrowheads="1" noTextEdit="1"/>
          </p:cNvSpPr>
          <p:nvPr>
            <p:ph type="sldImg"/>
          </p:nvPr>
        </p:nvSpPr>
        <p:spPr>
          <a:xfrm>
            <a:off x="1162050" y="692150"/>
            <a:ext cx="4610100" cy="3457575"/>
          </a:xfrm>
          <a:ln/>
        </p:spPr>
      </p:sp>
      <p:sp>
        <p:nvSpPr>
          <p:cNvPr id="196612" name="Rectangle 3"/>
          <p:cNvSpPr>
            <a:spLocks noGrp="1" noChangeArrowheads="1"/>
          </p:cNvSpPr>
          <p:nvPr>
            <p:ph type="body" idx="1"/>
          </p:nvPr>
        </p:nvSpPr>
        <p:spPr>
          <a:xfrm>
            <a:off x="923925" y="4379913"/>
            <a:ext cx="5086350" cy="4148137"/>
          </a:xfrm>
          <a:noFill/>
          <a:ln/>
        </p:spPr>
        <p:txBody>
          <a:bodyPr/>
          <a:lstStyle/>
          <a:p>
            <a:pPr eaLnBrk="1" hangingPunct="1"/>
            <a:r>
              <a:rPr lang="en-GB" smtClean="0"/>
              <a:t>To run Lab 2-4, select a wall. It must be constrained to a level at the top: Element Properties... &gt; Constraints &gt; Top Constraint, otherwise an error message is displayed. Load the column family named "M_Wood Timber Column" and the type named "191 x 292mm" prior to running the command, or else highlight the error message displayed, or modify the names to refer to some family type that is loaded. The selected wall is used to define three columns at its end and mid points, then the wall is moved out of the way to clearly display the columns.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C2DAF546-A5A9-4DEB-A062-5169308867D7}" type="slidenum">
              <a:rPr lang="en-US" smtClean="0"/>
              <a:pPr/>
              <a:t>47</a:t>
            </a:fld>
            <a:endParaRPr lang="en-US" smtClean="0"/>
          </a:p>
        </p:txBody>
      </p:sp>
      <p:sp>
        <p:nvSpPr>
          <p:cNvPr id="197635" name="Rectangle 2"/>
          <p:cNvSpPr>
            <a:spLocks noGrp="1" noRot="1" noChangeAspect="1" noChangeArrowheads="1" noTextEdit="1"/>
          </p:cNvSpPr>
          <p:nvPr>
            <p:ph type="sldImg"/>
          </p:nvPr>
        </p:nvSpPr>
        <p:spPr>
          <a:xfrm>
            <a:off x="1162050" y="692150"/>
            <a:ext cx="4610100" cy="3457575"/>
          </a:xfrm>
          <a:ln/>
        </p:spPr>
      </p:sp>
      <p:sp>
        <p:nvSpPr>
          <p:cNvPr id="197636"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79D2414F-8746-4EA9-AA09-568636FB6507}" type="slidenum">
              <a:rPr lang="en-US" smtClean="0"/>
              <a:pPr/>
              <a:t>48</a:t>
            </a:fld>
            <a:endParaRPr lang="en-US" smtClean="0"/>
          </a:p>
        </p:txBody>
      </p:sp>
      <p:sp>
        <p:nvSpPr>
          <p:cNvPr id="198659" name="Rectangle 2"/>
          <p:cNvSpPr>
            <a:spLocks noGrp="1" noRot="1" noChangeAspect="1" noChangeArrowheads="1" noTextEdit="1"/>
          </p:cNvSpPr>
          <p:nvPr>
            <p:ph type="sldImg"/>
          </p:nvPr>
        </p:nvSpPr>
        <p:spPr>
          <a:xfrm>
            <a:off x="1162050" y="692150"/>
            <a:ext cx="4610100" cy="3457575"/>
          </a:xfrm>
          <a:ln/>
        </p:spPr>
      </p:sp>
      <p:sp>
        <p:nvSpPr>
          <p:cNvPr id="198660"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DE0DA3C9-AAD6-4F06-BB14-FE94EE0A079F}" type="slidenum">
              <a:rPr lang="en-US" smtClean="0"/>
              <a:pPr/>
              <a:t>49</a:t>
            </a:fld>
            <a:endParaRPr lang="en-US" smtClean="0"/>
          </a:p>
        </p:txBody>
      </p:sp>
      <p:sp>
        <p:nvSpPr>
          <p:cNvPr id="199683" name="Rectangle 2"/>
          <p:cNvSpPr>
            <a:spLocks noGrp="1" noRot="1" noChangeAspect="1" noChangeArrowheads="1" noTextEdit="1"/>
          </p:cNvSpPr>
          <p:nvPr>
            <p:ph type="sldImg"/>
          </p:nvPr>
        </p:nvSpPr>
        <p:spPr>
          <a:xfrm>
            <a:off x="1162050" y="692150"/>
            <a:ext cx="4610100" cy="3457575"/>
          </a:xfrm>
          <a:ln/>
        </p:spPr>
      </p:sp>
      <p:sp>
        <p:nvSpPr>
          <p:cNvPr id="199684"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D721FC2F-3F6A-43F5-AC0A-C32A68314BF8}" type="slidenum">
              <a:rPr lang="en-US" smtClean="0"/>
              <a:pPr/>
              <a:t>5</a:t>
            </a:fld>
            <a:endParaRPr lang="en-US" smtClean="0"/>
          </a:p>
        </p:txBody>
      </p:sp>
      <p:sp>
        <p:nvSpPr>
          <p:cNvPr id="154627" name="Rectangle 2"/>
          <p:cNvSpPr>
            <a:spLocks noGrp="1" noRot="1" noChangeAspect="1" noChangeArrowheads="1" noTextEdit="1"/>
          </p:cNvSpPr>
          <p:nvPr>
            <p:ph type="sldImg"/>
          </p:nvPr>
        </p:nvSpPr>
        <p:spPr>
          <a:xfrm>
            <a:off x="1162050" y="692150"/>
            <a:ext cx="4610100" cy="3457575"/>
          </a:xfrm>
          <a:ln/>
        </p:spPr>
      </p:sp>
      <p:sp>
        <p:nvSpPr>
          <p:cNvPr id="154628" name="Rectangle 3"/>
          <p:cNvSpPr>
            <a:spLocks noGrp="1" noChangeArrowheads="1"/>
          </p:cNvSpPr>
          <p:nvPr>
            <p:ph type="body" idx="1"/>
          </p:nvPr>
        </p:nvSpPr>
        <p:spPr>
          <a:xfrm>
            <a:off x="923925" y="4379913"/>
            <a:ext cx="5086350" cy="4148137"/>
          </a:xfrm>
          <a:noFill/>
          <a:ln/>
        </p:spPr>
        <p:txBody>
          <a:bodyPr/>
          <a:lstStyle/>
          <a:p>
            <a:pPr eaLnBrk="1" hangingPunct="1"/>
            <a:endParaRPr lang="en-US" altLang="ja-JP"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D437BA10-65EE-4FA7-A19E-6ABC3916EAEA}" type="slidenum">
              <a:rPr lang="en-US" smtClean="0"/>
              <a:pPr/>
              <a:t>50</a:t>
            </a:fld>
            <a:endParaRPr lang="en-US" smtClean="0"/>
          </a:p>
        </p:txBody>
      </p:sp>
      <p:sp>
        <p:nvSpPr>
          <p:cNvPr id="200707" name="Rectangle 2"/>
          <p:cNvSpPr>
            <a:spLocks noGrp="1" noRot="1" noChangeAspect="1" noChangeArrowheads="1" noTextEdit="1"/>
          </p:cNvSpPr>
          <p:nvPr>
            <p:ph type="sldImg"/>
          </p:nvPr>
        </p:nvSpPr>
        <p:spPr>
          <a:xfrm>
            <a:off x="1162050" y="692150"/>
            <a:ext cx="4610100" cy="3457575"/>
          </a:xfrm>
          <a:ln/>
        </p:spPr>
      </p:sp>
      <p:sp>
        <p:nvSpPr>
          <p:cNvPr id="200708" name="Rectangle 3"/>
          <p:cNvSpPr>
            <a:spLocks noGrp="1" noChangeArrowheads="1"/>
          </p:cNvSpPr>
          <p:nvPr>
            <p:ph type="body" idx="1"/>
          </p:nvPr>
        </p:nvSpPr>
        <p:spPr>
          <a:xfrm>
            <a:off x="923925" y="4379913"/>
            <a:ext cx="5086350" cy="4148137"/>
          </a:xfrm>
          <a:noFill/>
          <a:ln/>
        </p:spPr>
        <p:txBody>
          <a:bodyPr/>
          <a:lstStyle/>
          <a:p>
            <a:pPr eaLnBrk="1" hangingPunct="1"/>
            <a:r>
              <a:rPr lang="en-GB" smtClean="0"/>
              <a:t>The GetFamilySymbol() helper method iterates over all elements and searches for the named family. Within that family’s symbols, it searches for the named type and returns that element instance.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EDEBB7ED-2EDE-415B-B250-AFABF7D88A83}" type="slidenum">
              <a:rPr lang="en-US" smtClean="0"/>
              <a:pPr/>
              <a:t>51</a:t>
            </a:fld>
            <a:endParaRPr lang="en-US" smtClean="0"/>
          </a:p>
        </p:txBody>
      </p:sp>
      <p:sp>
        <p:nvSpPr>
          <p:cNvPr id="201731" name="Rectangle 2"/>
          <p:cNvSpPr>
            <a:spLocks noGrp="1" noRot="1" noChangeAspect="1" noChangeArrowheads="1" noTextEdit="1"/>
          </p:cNvSpPr>
          <p:nvPr>
            <p:ph type="sldImg"/>
          </p:nvPr>
        </p:nvSpPr>
        <p:spPr>
          <a:xfrm>
            <a:off x="1162050" y="692150"/>
            <a:ext cx="4610100" cy="3457575"/>
          </a:xfrm>
          <a:ln/>
        </p:spPr>
      </p:sp>
      <p:sp>
        <p:nvSpPr>
          <p:cNvPr id="201732"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2B8CB713-CB2B-4F24-897E-CAA2EF6A57D4}" type="slidenum">
              <a:rPr lang="en-US" smtClean="0"/>
              <a:pPr/>
              <a:t>52</a:t>
            </a:fld>
            <a:endParaRPr lang="en-US" smtClean="0"/>
          </a:p>
        </p:txBody>
      </p:sp>
      <p:sp>
        <p:nvSpPr>
          <p:cNvPr id="202755" name="Rectangle 2"/>
          <p:cNvSpPr>
            <a:spLocks noGrp="1" noRot="1" noChangeAspect="1" noChangeArrowheads="1" noTextEdit="1"/>
          </p:cNvSpPr>
          <p:nvPr>
            <p:ph type="sldImg"/>
          </p:nvPr>
        </p:nvSpPr>
        <p:spPr>
          <a:xfrm>
            <a:off x="1716088" y="692150"/>
            <a:ext cx="3597275" cy="2698750"/>
          </a:xfrm>
          <a:ln/>
        </p:spPr>
      </p:sp>
      <p:sp>
        <p:nvSpPr>
          <p:cNvPr id="20275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B58CE174-7773-492B-8BB9-0AA0E4D57E4D}" type="slidenum">
              <a:rPr lang="en-US" smtClean="0"/>
              <a:pPr/>
              <a:t>53</a:t>
            </a:fld>
            <a:endParaRPr lang="en-US" smtClean="0"/>
          </a:p>
        </p:txBody>
      </p:sp>
      <p:sp>
        <p:nvSpPr>
          <p:cNvPr id="203779" name="Rectangle 2"/>
          <p:cNvSpPr>
            <a:spLocks noGrp="1" noRot="1" noChangeAspect="1" noChangeArrowheads="1" noTextEdit="1"/>
          </p:cNvSpPr>
          <p:nvPr>
            <p:ph type="sldImg"/>
          </p:nvPr>
        </p:nvSpPr>
        <p:spPr>
          <a:xfrm>
            <a:off x="1162050" y="692150"/>
            <a:ext cx="4610100" cy="3457575"/>
          </a:xfrm>
          <a:ln/>
        </p:spPr>
      </p:sp>
      <p:sp>
        <p:nvSpPr>
          <p:cNvPr id="203780" name="Rectangle 3"/>
          <p:cNvSpPr>
            <a:spLocks noGrp="1" noChangeArrowheads="1"/>
          </p:cNvSpPr>
          <p:nvPr>
            <p:ph type="body" idx="1"/>
          </p:nvPr>
        </p:nvSpPr>
        <p:spPr>
          <a:xfrm>
            <a:off x="923925" y="4379913"/>
            <a:ext cx="5086350" cy="4148137"/>
          </a:xfrm>
          <a:noFill/>
          <a:ln/>
        </p:spPr>
        <p:txBody>
          <a:bodyPr/>
          <a:lstStyle/>
          <a:p>
            <a:pPr eaLnBrk="1" hangingPunct="1"/>
            <a:r>
              <a:rPr lang="fr-FR" smtClean="0"/>
              <a:t>In order to insert the column in the last example, we already had the need to determine a suitable family type for it. If the family or that specific type was not available, we had to prompt the user to load it manually. This procedure can be automated. In this section, we explore the handling of families and types in more detail.</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7AAB0D28-9E79-446F-8A97-CF47C6E50404}" type="slidenum">
              <a:rPr lang="en-US" smtClean="0"/>
              <a:pPr/>
              <a:t>54</a:t>
            </a:fld>
            <a:endParaRPr lang="en-US" smtClean="0"/>
          </a:p>
        </p:txBody>
      </p:sp>
      <p:sp>
        <p:nvSpPr>
          <p:cNvPr id="204803" name="Rectangle 2"/>
          <p:cNvSpPr>
            <a:spLocks noGrp="1" noRot="1" noChangeAspect="1" noChangeArrowheads="1" noTextEdit="1"/>
          </p:cNvSpPr>
          <p:nvPr>
            <p:ph type="sldImg"/>
          </p:nvPr>
        </p:nvSpPr>
        <p:spPr>
          <a:xfrm>
            <a:off x="1162050" y="692150"/>
            <a:ext cx="4610100" cy="3457575"/>
          </a:xfrm>
          <a:ln/>
        </p:spPr>
      </p:sp>
      <p:sp>
        <p:nvSpPr>
          <p:cNvPr id="204804"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E85AAC55-C2D9-4B7E-A969-C9F23209D88B}" type="slidenum">
              <a:rPr lang="en-US" smtClean="0"/>
              <a:pPr/>
              <a:t>55</a:t>
            </a:fld>
            <a:endParaRPr lang="en-US" smtClean="0"/>
          </a:p>
        </p:txBody>
      </p:sp>
      <p:sp>
        <p:nvSpPr>
          <p:cNvPr id="205827" name="Rectangle 2"/>
          <p:cNvSpPr>
            <a:spLocks noGrp="1" noRot="1" noChangeAspect="1" noChangeArrowheads="1" noTextEdit="1"/>
          </p:cNvSpPr>
          <p:nvPr>
            <p:ph type="sldImg"/>
          </p:nvPr>
        </p:nvSpPr>
        <p:spPr>
          <a:xfrm>
            <a:off x="1162050" y="692150"/>
            <a:ext cx="4610100" cy="3457575"/>
          </a:xfrm>
          <a:ln/>
        </p:spPr>
      </p:sp>
      <p:sp>
        <p:nvSpPr>
          <p:cNvPr id="205828" name="Rectangle 3"/>
          <p:cNvSpPr>
            <a:spLocks noGrp="1" noChangeArrowheads="1"/>
          </p:cNvSpPr>
          <p:nvPr>
            <p:ph type="body" idx="1"/>
          </p:nvPr>
        </p:nvSpPr>
        <p:spPr>
          <a:xfrm>
            <a:off x="923925" y="4379913"/>
            <a:ext cx="5086350" cy="4148137"/>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mtClean="0"/>
              <a:t>We iterate over the document elements in two loops. In the first, we simple determine all the families. The Category property is NOT implemented for the Family class. Therefore, in the second loop, we retrieve and list all the symbols of each family, and retrieve the family category from the first of its symbols. We can cancel out of this loop once we have seen enough.</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66BF9659-11B9-4687-8C31-7887F14672D2}" type="slidenum">
              <a:rPr lang="en-US" smtClean="0"/>
              <a:pPr/>
              <a:t>56</a:t>
            </a:fld>
            <a:endParaRPr lang="en-US" smtClean="0"/>
          </a:p>
        </p:txBody>
      </p:sp>
      <p:sp>
        <p:nvSpPr>
          <p:cNvPr id="206851" name="Rectangle 2"/>
          <p:cNvSpPr>
            <a:spLocks noGrp="1" noRot="1" noChangeAspect="1" noChangeArrowheads="1" noTextEdit="1"/>
          </p:cNvSpPr>
          <p:nvPr>
            <p:ph type="sldImg"/>
          </p:nvPr>
        </p:nvSpPr>
        <p:spPr>
          <a:xfrm>
            <a:off x="1162050" y="692150"/>
            <a:ext cx="4610100" cy="3457575"/>
          </a:xfrm>
          <a:ln/>
        </p:spPr>
      </p:sp>
      <p:sp>
        <p:nvSpPr>
          <p:cNvPr id="206852"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in the second loop, we retrieve and list all the symbols of each family, and retrieve the family category from the first of its symbols.</a:t>
            </a:r>
          </a:p>
          <a:p>
            <a:pPr eaLnBrk="1" hangingPunct="1"/>
            <a:endParaRPr lang="en-GB"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9C9D0BBB-F971-4FEA-9EB4-13F3AE543011}" type="slidenum">
              <a:rPr lang="en-US" smtClean="0"/>
              <a:pPr/>
              <a:t>57</a:t>
            </a:fld>
            <a:endParaRPr lang="en-US" smtClean="0"/>
          </a:p>
        </p:txBody>
      </p:sp>
      <p:sp>
        <p:nvSpPr>
          <p:cNvPr id="207875" name="Rectangle 2"/>
          <p:cNvSpPr>
            <a:spLocks noGrp="1" noRot="1" noChangeAspect="1" noChangeArrowheads="1" noTextEdit="1"/>
          </p:cNvSpPr>
          <p:nvPr>
            <p:ph type="sldImg"/>
          </p:nvPr>
        </p:nvSpPr>
        <p:spPr>
          <a:xfrm>
            <a:off x="1162050" y="692150"/>
            <a:ext cx="4610100" cy="3457575"/>
          </a:xfrm>
          <a:ln/>
        </p:spPr>
      </p:sp>
      <p:sp>
        <p:nvSpPr>
          <p:cNvPr id="207876" name="Rectangle 3"/>
          <p:cNvSpPr>
            <a:spLocks noGrp="1" noChangeArrowheads="1"/>
          </p:cNvSpPr>
          <p:nvPr>
            <p:ph type="body" idx="1"/>
          </p:nvPr>
        </p:nvSpPr>
        <p:spPr>
          <a:xfrm>
            <a:off x="923925" y="4379913"/>
            <a:ext cx="5086350" cy="4148137"/>
          </a:xfrm>
          <a:noFill/>
          <a:ln/>
        </p:spPr>
        <p:txBody>
          <a:bodyPr/>
          <a:lstStyle/>
          <a:p>
            <a:pPr eaLnBrk="1" hangingPunct="1"/>
            <a:r>
              <a:rPr lang="en-GB" smtClean="0"/>
              <a:t>This lab loads an entire family and a single symbol from another family, determined by the global variables gsWholeFamilyFileToLoad1, gsWholeFamilyFileToLoad2, gsFamilyFileToLoadSingleSymbol, gsSymbolName.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FA8452E7-C48C-4B69-87E3-908C99559024}" type="slidenum">
              <a:rPr lang="en-US" smtClean="0"/>
              <a:pPr/>
              <a:t>58</a:t>
            </a:fld>
            <a:endParaRPr lang="en-US" smtClean="0"/>
          </a:p>
        </p:txBody>
      </p:sp>
      <p:sp>
        <p:nvSpPr>
          <p:cNvPr id="208899" name="Rectangle 2"/>
          <p:cNvSpPr>
            <a:spLocks noGrp="1" noRot="1" noChangeAspect="1" noChangeArrowheads="1" noTextEdit="1"/>
          </p:cNvSpPr>
          <p:nvPr>
            <p:ph type="sldImg"/>
          </p:nvPr>
        </p:nvSpPr>
        <p:spPr>
          <a:xfrm>
            <a:off x="1162050" y="692150"/>
            <a:ext cx="4610100" cy="3457575"/>
          </a:xfrm>
          <a:ln/>
        </p:spPr>
      </p:sp>
      <p:sp>
        <p:nvSpPr>
          <p:cNvPr id="208900" name="Rectangle 3"/>
          <p:cNvSpPr>
            <a:spLocks noGrp="1" noChangeArrowheads="1"/>
          </p:cNvSpPr>
          <p:nvPr>
            <p:ph type="body" idx="1"/>
          </p:nvPr>
        </p:nvSpPr>
        <p:spPr>
          <a:xfrm>
            <a:off x="923925" y="4379913"/>
            <a:ext cx="5086350" cy="4148137"/>
          </a:xfrm>
          <a:noFill/>
          <a:ln/>
        </p:spPr>
        <p:txBody>
          <a:bodyPr/>
          <a:lstStyle/>
          <a:p>
            <a:pPr eaLnBrk="1" hangingPunct="1"/>
            <a:r>
              <a:rPr lang="en-GB" smtClean="0"/>
              <a:t>Before running this command, create a wall with a window in it and select the window. First of all, all the loaded window types are determined, i.e. all the symbols defined by the window family. This is done by iterating over all elements and determining all FamilySymbol instances whose category equals the windows one. Secondly, the selected window's family symbol and from that the family itself is queried and displayed.</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9D0252F0-E7AE-4E8D-B9D4-47C21A146AFE}" type="slidenum">
              <a:rPr lang="en-US" smtClean="0"/>
              <a:pPr/>
              <a:t>59</a:t>
            </a:fld>
            <a:endParaRPr lang="en-US" smtClean="0"/>
          </a:p>
        </p:txBody>
      </p:sp>
      <p:sp>
        <p:nvSpPr>
          <p:cNvPr id="209923" name="Rectangle 2"/>
          <p:cNvSpPr>
            <a:spLocks noGrp="1" noRot="1" noChangeAspect="1" noChangeArrowheads="1" noTextEdit="1"/>
          </p:cNvSpPr>
          <p:nvPr>
            <p:ph type="sldImg"/>
          </p:nvPr>
        </p:nvSpPr>
        <p:spPr>
          <a:xfrm>
            <a:off x="1162050" y="692150"/>
            <a:ext cx="4610100" cy="3457575"/>
          </a:xfrm>
          <a:ln/>
        </p:spPr>
      </p:sp>
      <p:sp>
        <p:nvSpPr>
          <p:cNvPr id="209924"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all the loaded window types are determined, i.e. all the symbols defined by the window family. This is done by iterating over all elements and determining all FamilySymbol instances whose category equals the windows 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3E2C8106-3170-4758-AB97-6215B243D670}" type="slidenum">
              <a:rPr lang="en-US" smtClean="0"/>
              <a:pPr/>
              <a:t>6</a:t>
            </a:fld>
            <a:endParaRPr lang="en-US" smtClean="0"/>
          </a:p>
        </p:txBody>
      </p:sp>
      <p:sp>
        <p:nvSpPr>
          <p:cNvPr id="155651" name="Rectangle 2"/>
          <p:cNvSpPr>
            <a:spLocks noGrp="1" noRot="1" noChangeAspect="1" noChangeArrowheads="1" noTextEdit="1"/>
          </p:cNvSpPr>
          <p:nvPr>
            <p:ph type="sldImg"/>
          </p:nvPr>
        </p:nvSpPr>
        <p:spPr>
          <a:xfrm>
            <a:off x="1716088" y="692150"/>
            <a:ext cx="3597275" cy="2698750"/>
          </a:xfrm>
          <a:ln/>
        </p:spPr>
      </p:sp>
      <p:sp>
        <p:nvSpPr>
          <p:cNvPr id="155652" name="Rectangle 3"/>
          <p:cNvSpPr>
            <a:spLocks noGrp="1" noChangeArrowheads="1"/>
          </p:cNvSpPr>
          <p:nvPr>
            <p:ph type="body" idx="1"/>
          </p:nvPr>
        </p:nvSpPr>
        <p:spPr>
          <a:noFill/>
          <a:ln/>
        </p:spPr>
        <p:txBody>
          <a:bodyPr/>
          <a:lstStyle/>
          <a:p>
            <a:pPr eaLnBrk="1" hangingPunct="1"/>
            <a:r>
              <a:rPr lang="en-US" smtClean="0"/>
              <a:t>We are running in low resolution today, so that we can switch back and forth between the presentation and live demos. So, what are the initial steps in creating a Revit application? The first thing is to understand is what is installed, the API architecture, the information provided and where to obtain more information. Then we explore how to set up the development environment and create a first "Hello world" type application. After that, we will look into the Revit database structure and its data and elements. The samples provide a valuable knowledgebase on how to solve Revit programming tasks. For the people who attended the recent webcast on the Revit Structure API on May 3</a:t>
            </a:r>
            <a:r>
              <a:rPr lang="en-US" baseline="30000" smtClean="0"/>
              <a:t>rd</a:t>
            </a:r>
            <a:r>
              <a:rPr lang="en-US" smtClean="0"/>
              <a:t>, the current presentation covers the first half of that, all the generic material.</a:t>
            </a:r>
            <a:endParaRPr lang="en-GB"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32A9B445-A9E2-4806-B62C-3B77BEC9A496}" type="slidenum">
              <a:rPr lang="en-US" smtClean="0"/>
              <a:pPr/>
              <a:t>60</a:t>
            </a:fld>
            <a:endParaRPr lang="en-US" smtClean="0"/>
          </a:p>
        </p:txBody>
      </p:sp>
      <p:sp>
        <p:nvSpPr>
          <p:cNvPr id="210947" name="Rectangle 2"/>
          <p:cNvSpPr>
            <a:spLocks noGrp="1" noRot="1" noChangeAspect="1" noChangeArrowheads="1" noTextEdit="1"/>
          </p:cNvSpPr>
          <p:nvPr>
            <p:ph type="sldImg"/>
          </p:nvPr>
        </p:nvSpPr>
        <p:spPr>
          <a:xfrm>
            <a:off x="1162050" y="692150"/>
            <a:ext cx="4610100" cy="3457575"/>
          </a:xfrm>
          <a:ln/>
        </p:spPr>
      </p:sp>
      <p:sp>
        <p:nvSpPr>
          <p:cNvPr id="210948" name="Rectangle 3"/>
          <p:cNvSpPr>
            <a:spLocks noGrp="1" noChangeArrowheads="1"/>
          </p:cNvSpPr>
          <p:nvPr>
            <p:ph type="body" idx="1"/>
          </p:nvPr>
        </p:nvSpPr>
        <p:spPr>
          <a:xfrm>
            <a:off x="923925" y="4379913"/>
            <a:ext cx="5086350" cy="4148137"/>
          </a:xfrm>
          <a:noFill/>
          <a:ln/>
        </p:spPr>
        <p:txBody>
          <a:bodyPr/>
          <a:lstStyle/>
          <a:p>
            <a:pPr eaLnBrk="1" hangingPunct="1"/>
            <a:r>
              <a:rPr lang="en-GB" smtClean="0"/>
              <a:t>Query and display the selected window's family symbol and from that the family itself.</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5BDE953-316A-483D-B807-4E94921B7D0A}" type="slidenum">
              <a:rPr lang="en-US" smtClean="0"/>
              <a:pPr/>
              <a:t>61</a:t>
            </a:fld>
            <a:endParaRPr lang="en-US" smtClean="0"/>
          </a:p>
        </p:txBody>
      </p:sp>
      <p:sp>
        <p:nvSpPr>
          <p:cNvPr id="211971" name="Rectangle 2"/>
          <p:cNvSpPr>
            <a:spLocks noGrp="1" noRot="1" noChangeAspect="1" noChangeArrowheads="1" noTextEdit="1"/>
          </p:cNvSpPr>
          <p:nvPr>
            <p:ph type="sldImg"/>
          </p:nvPr>
        </p:nvSpPr>
        <p:spPr>
          <a:xfrm>
            <a:off x="1162050" y="692150"/>
            <a:ext cx="4610100" cy="3457575"/>
          </a:xfrm>
          <a:ln/>
        </p:spPr>
      </p:sp>
      <p:sp>
        <p:nvSpPr>
          <p:cNvPr id="211972" name="Rectangle 3"/>
          <p:cNvSpPr>
            <a:spLocks noGrp="1" noChangeArrowheads="1"/>
          </p:cNvSpPr>
          <p:nvPr>
            <p:ph type="body" idx="1"/>
          </p:nvPr>
        </p:nvSpPr>
        <p:spPr>
          <a:xfrm>
            <a:off x="923925" y="4379913"/>
            <a:ext cx="5086350" cy="4148137"/>
          </a:xfrm>
          <a:noFill/>
          <a:ln/>
        </p:spPr>
        <p:txBody>
          <a:bodyPr/>
          <a:lstStyle/>
          <a:p>
            <a:pPr eaLnBrk="1" hangingPunct="1"/>
            <a:r>
              <a:rPr lang="en-GB" smtClean="0"/>
              <a:t>Before running this command, create a wall with a window in it, load some additional window families so there is some material to play with, and select the window. Any other symbol instance can also be selected. First the selected symbol instance category is determined. From that, a list of all other applicable types is determined by iterating over all elements and assembling a dictionary of them. This is a two-step process, identifying the matching families first, and then for each matching family adding all its symbols. With this information in place, a dialogue is displayed allowing the user to select any one of the applicable symbols. If one is selected, it is applied to the selected instance, changing its symbol.</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27A89139-EFFD-4425-A923-D330BD1B87CA}" type="slidenum">
              <a:rPr lang="en-US" smtClean="0"/>
              <a:pPr/>
              <a:t>62</a:t>
            </a:fld>
            <a:endParaRPr lang="en-US" smtClean="0"/>
          </a:p>
        </p:txBody>
      </p:sp>
      <p:sp>
        <p:nvSpPr>
          <p:cNvPr id="212995" name="Rectangle 2"/>
          <p:cNvSpPr>
            <a:spLocks noGrp="1" noRot="1" noChangeAspect="1" noChangeArrowheads="1" noTextEdit="1"/>
          </p:cNvSpPr>
          <p:nvPr>
            <p:ph type="sldImg"/>
          </p:nvPr>
        </p:nvSpPr>
        <p:spPr>
          <a:xfrm>
            <a:off x="1162050" y="692150"/>
            <a:ext cx="4610100" cy="3457575"/>
          </a:xfrm>
          <a:ln/>
        </p:spPr>
      </p:sp>
      <p:sp>
        <p:nvSpPr>
          <p:cNvPr id="212996" name="Rectangle 3"/>
          <p:cNvSpPr>
            <a:spLocks noGrp="1" noChangeArrowheads="1"/>
          </p:cNvSpPr>
          <p:nvPr>
            <p:ph type="body" idx="1"/>
          </p:nvPr>
        </p:nvSpPr>
        <p:spPr>
          <a:xfrm>
            <a:off x="923925" y="4379913"/>
            <a:ext cx="5086350" cy="4148137"/>
          </a:xfrm>
          <a:noFill/>
          <a:ln/>
        </p:spPr>
        <p:txBody>
          <a:bodyPr/>
          <a:lstStyle/>
          <a:p>
            <a:pPr eaLnBrk="1" hangingPunct="1"/>
            <a:r>
              <a:rPr lang="en-GB" smtClean="0"/>
              <a:t>We ensure a single element is selected, that it is a family instance, and determine its category.</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719F0763-9889-46D4-9236-230079F9D132}" type="slidenum">
              <a:rPr lang="en-US" smtClean="0"/>
              <a:pPr/>
              <a:t>63</a:t>
            </a:fld>
            <a:endParaRPr lang="en-US" smtClean="0"/>
          </a:p>
        </p:txBody>
      </p:sp>
      <p:sp>
        <p:nvSpPr>
          <p:cNvPr id="214019" name="Rectangle 2"/>
          <p:cNvSpPr>
            <a:spLocks noGrp="1" noRot="1" noChangeAspect="1" noChangeArrowheads="1" noTextEdit="1"/>
          </p:cNvSpPr>
          <p:nvPr>
            <p:ph type="sldImg"/>
          </p:nvPr>
        </p:nvSpPr>
        <p:spPr>
          <a:xfrm>
            <a:off x="1162050" y="692150"/>
            <a:ext cx="4610100" cy="3457575"/>
          </a:xfrm>
          <a:ln/>
        </p:spPr>
      </p:sp>
      <p:sp>
        <p:nvSpPr>
          <p:cNvPr id="214020" name="Rectangle 3"/>
          <p:cNvSpPr>
            <a:spLocks noGrp="1" noChangeArrowheads="1"/>
          </p:cNvSpPr>
          <p:nvPr>
            <p:ph type="body" idx="1"/>
          </p:nvPr>
        </p:nvSpPr>
        <p:spPr>
          <a:xfrm>
            <a:off x="923925" y="4379913"/>
            <a:ext cx="5086350" cy="4148137"/>
          </a:xfrm>
          <a:noFill/>
          <a:ln/>
        </p:spPr>
        <p:txBody>
          <a:bodyPr/>
          <a:lstStyle/>
          <a:p>
            <a:pPr eaLnBrk="1" hangingPunct="1"/>
            <a:r>
              <a:rPr lang="en-GB" smtClean="0"/>
              <a:t>For the selected symbol instance category, a list of all applicable types is determined by iterating over all elements and assembling a dictionary of them. </a:t>
            </a:r>
            <a:r>
              <a:rPr lang="en-GB" noProof="1" smtClean="0"/>
              <a:t>There are many ways </a:t>
            </a:r>
            <a:r>
              <a:rPr lang="en-US" smtClean="0"/>
              <a:t>how </a:t>
            </a:r>
            <a:r>
              <a:rPr lang="en-US" noProof="1" smtClean="0"/>
              <a:t>to store the matching objects, but we choose whatever is most suitable for the relevant UI: We could use Revit's generic Map class, but it</a:t>
            </a:r>
            <a:r>
              <a:rPr lang="en-US" smtClean="0"/>
              <a:t> i</a:t>
            </a:r>
            <a:r>
              <a:rPr lang="en-US" noProof="1" smtClean="0"/>
              <a:t>s probably more efficient to use the new 2005 .NET strongly-typed Dictionary with KEY = Family name (String)</a:t>
            </a:r>
            <a:r>
              <a:rPr lang="en-US" smtClean="0"/>
              <a:t> and </a:t>
            </a:r>
            <a:r>
              <a:rPr lang="en-US" noProof="1" smtClean="0"/>
              <a:t>VALUE = ArrayList (implements iList so we can elegantly bind it to combobox) of corresponding FamilySymbol obects</a:t>
            </a:r>
            <a:r>
              <a:rPr lang="en-US" smtClean="0"/>
              <a:t>. </a:t>
            </a:r>
            <a:r>
              <a:rPr lang="en-GB" smtClean="0"/>
              <a:t>This is a two-step process, identifying the matching families first, and then for each matching family adding all its symbols. With this information in place, a dialogue is displayed allowing the user to select any one of the applicable symbols. If one is selected, it is applied to the selected instance, changing its symbol.</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A7D70C7-F404-4627-A68F-19CE4127AA3F}" type="slidenum">
              <a:rPr lang="en-US" smtClean="0"/>
              <a:pPr/>
              <a:t>64</a:t>
            </a:fld>
            <a:endParaRPr lang="en-US" smtClean="0"/>
          </a:p>
        </p:txBody>
      </p:sp>
      <p:sp>
        <p:nvSpPr>
          <p:cNvPr id="215043" name="Rectangle 2"/>
          <p:cNvSpPr>
            <a:spLocks noGrp="1" noRot="1" noChangeAspect="1" noChangeArrowheads="1" noTextEdit="1"/>
          </p:cNvSpPr>
          <p:nvPr>
            <p:ph type="sldImg"/>
          </p:nvPr>
        </p:nvSpPr>
        <p:spPr>
          <a:xfrm>
            <a:off x="1162050" y="692150"/>
            <a:ext cx="4610100" cy="3457575"/>
          </a:xfrm>
          <a:ln/>
        </p:spPr>
      </p:sp>
      <p:sp>
        <p:nvSpPr>
          <p:cNvPr id="215044" name="Rectangle 3"/>
          <p:cNvSpPr>
            <a:spLocks noGrp="1" noChangeArrowheads="1"/>
          </p:cNvSpPr>
          <p:nvPr>
            <p:ph type="body" idx="1"/>
          </p:nvPr>
        </p:nvSpPr>
        <p:spPr>
          <a:xfrm>
            <a:off x="923925" y="4379913"/>
            <a:ext cx="5086350" cy="4148137"/>
          </a:xfrm>
          <a:noFill/>
          <a:ln/>
        </p:spPr>
        <p:txBody>
          <a:bodyPr/>
          <a:lstStyle/>
          <a:p>
            <a:pPr eaLnBrk="1" hangingPunct="1"/>
            <a:r>
              <a:rPr lang="en-GB" smtClean="0"/>
              <a:t>With this information in place, a dialogue is displayed allowing the user to select any one of the applicable symbols.</a:t>
            </a:r>
          </a:p>
          <a:p>
            <a:pPr eaLnBrk="1" hangingPunct="1"/>
            <a:r>
              <a:rPr lang="en-GB" smtClean="0"/>
              <a:t>If one is selected, it is applied to the selected instance, changing its symbol.</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F91D7505-973D-4D75-BF69-021B581C1A2E}" type="slidenum">
              <a:rPr lang="en-US" smtClean="0"/>
              <a:pPr/>
              <a:t>65</a:t>
            </a:fld>
            <a:endParaRPr lang="en-US" smtClean="0"/>
          </a:p>
        </p:txBody>
      </p:sp>
      <p:sp>
        <p:nvSpPr>
          <p:cNvPr id="216067" name="Rectangle 2"/>
          <p:cNvSpPr>
            <a:spLocks noGrp="1" noRot="1" noChangeAspect="1" noChangeArrowheads="1" noTextEdit="1"/>
          </p:cNvSpPr>
          <p:nvPr>
            <p:ph type="sldImg"/>
          </p:nvPr>
        </p:nvSpPr>
        <p:spPr>
          <a:xfrm>
            <a:off x="1162050" y="692150"/>
            <a:ext cx="4610100" cy="3457575"/>
          </a:xfrm>
          <a:ln/>
        </p:spPr>
      </p:sp>
      <p:sp>
        <p:nvSpPr>
          <p:cNvPr id="216068" name="Rectangle 3"/>
          <p:cNvSpPr>
            <a:spLocks noGrp="1" noChangeArrowheads="1"/>
          </p:cNvSpPr>
          <p:nvPr>
            <p:ph type="body" idx="1"/>
          </p:nvPr>
        </p:nvSpPr>
        <p:spPr>
          <a:xfrm>
            <a:off x="923925" y="4379913"/>
            <a:ext cx="5086350" cy="4148137"/>
          </a:xfrm>
          <a:noFill/>
          <a:ln/>
        </p:spPr>
        <p:txBody>
          <a:bodyPr/>
          <a:lstStyle/>
          <a:p>
            <a:pPr eaLnBrk="1" hangingPunct="1"/>
            <a:r>
              <a:rPr lang="en-GB" smtClean="0"/>
              <a:t>Before running this command, draw four walls and a floor and select them all. First,  all wall types defined in the current document are listed and the last one is stored for later use. Then all floor types including foundations (slab) defined in the current document are listed and the last one is stored for later use. Finally, all the selected wall and floor types are changed to the stored ones.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FA151294-1E96-4CEA-A129-C086414E3C57}" type="slidenum">
              <a:rPr lang="en-US" smtClean="0"/>
              <a:pPr/>
              <a:t>66</a:t>
            </a:fld>
            <a:endParaRPr lang="en-US" smtClean="0"/>
          </a:p>
        </p:txBody>
      </p:sp>
      <p:sp>
        <p:nvSpPr>
          <p:cNvPr id="217091" name="Rectangle 2"/>
          <p:cNvSpPr>
            <a:spLocks noGrp="1" noRot="1" noChangeAspect="1" noChangeArrowheads="1" noTextEdit="1"/>
          </p:cNvSpPr>
          <p:nvPr>
            <p:ph type="sldImg"/>
          </p:nvPr>
        </p:nvSpPr>
        <p:spPr>
          <a:xfrm>
            <a:off x="1162050" y="692150"/>
            <a:ext cx="4610100" cy="3457575"/>
          </a:xfrm>
          <a:ln/>
        </p:spPr>
      </p:sp>
      <p:sp>
        <p:nvSpPr>
          <p:cNvPr id="217092"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all wall types defined in the current document are listed and the last one is stored for later use.</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D7ACFD87-6897-4E74-AD52-A889D1419DBD}" type="slidenum">
              <a:rPr lang="en-US" smtClean="0"/>
              <a:pPr/>
              <a:t>67</a:t>
            </a:fld>
            <a:endParaRPr lang="en-US" smtClean="0"/>
          </a:p>
        </p:txBody>
      </p:sp>
      <p:sp>
        <p:nvSpPr>
          <p:cNvPr id="218115" name="Rectangle 2"/>
          <p:cNvSpPr>
            <a:spLocks noGrp="1" noRot="1" noChangeAspect="1" noChangeArrowheads="1" noTextEdit="1"/>
          </p:cNvSpPr>
          <p:nvPr>
            <p:ph type="sldImg"/>
          </p:nvPr>
        </p:nvSpPr>
        <p:spPr>
          <a:xfrm>
            <a:off x="1162050" y="692150"/>
            <a:ext cx="4610100" cy="3457575"/>
          </a:xfrm>
          <a:ln/>
        </p:spPr>
      </p:sp>
      <p:sp>
        <p:nvSpPr>
          <p:cNvPr id="218116"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all floor types including foundations (slab) defined in the current document are listed and the last one is stored for later use.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198909D5-EF13-4F43-B561-3BD2387B706C}" type="slidenum">
              <a:rPr lang="en-US" smtClean="0"/>
              <a:pPr/>
              <a:t>68</a:t>
            </a:fld>
            <a:endParaRPr lang="en-US" smtClean="0"/>
          </a:p>
        </p:txBody>
      </p:sp>
      <p:sp>
        <p:nvSpPr>
          <p:cNvPr id="219139" name="Rectangle 2"/>
          <p:cNvSpPr>
            <a:spLocks noGrp="1" noRot="1" noChangeAspect="1" noChangeArrowheads="1" noTextEdit="1"/>
          </p:cNvSpPr>
          <p:nvPr>
            <p:ph type="sldImg"/>
          </p:nvPr>
        </p:nvSpPr>
        <p:spPr>
          <a:xfrm>
            <a:off x="1162050" y="692150"/>
            <a:ext cx="4610100" cy="3457575"/>
          </a:xfrm>
          <a:ln/>
        </p:spPr>
      </p:sp>
      <p:sp>
        <p:nvSpPr>
          <p:cNvPr id="219140" name="Rectangle 3"/>
          <p:cNvSpPr>
            <a:spLocks noGrp="1" noChangeArrowheads="1"/>
          </p:cNvSpPr>
          <p:nvPr>
            <p:ph type="body" idx="1"/>
          </p:nvPr>
        </p:nvSpPr>
        <p:spPr>
          <a:xfrm>
            <a:off x="923925" y="4379913"/>
            <a:ext cx="5086350" cy="4148137"/>
          </a:xfrm>
          <a:noFill/>
          <a:ln/>
        </p:spPr>
        <p:txBody>
          <a:bodyPr/>
          <a:lstStyle/>
          <a:p>
            <a:pPr eaLnBrk="1" hangingPunct="1"/>
            <a:r>
              <a:rPr lang="en-GB" smtClean="0"/>
              <a:t>Finally, all the selected wall and floor types are changed to the stored ones.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6DB23060-E342-473C-80E2-5734995E842D}" type="slidenum">
              <a:rPr lang="en-US" smtClean="0"/>
              <a:pPr/>
              <a:t>69</a:t>
            </a:fld>
            <a:endParaRPr lang="en-US" smtClean="0"/>
          </a:p>
        </p:txBody>
      </p:sp>
      <p:sp>
        <p:nvSpPr>
          <p:cNvPr id="220163" name="Rectangle 2"/>
          <p:cNvSpPr>
            <a:spLocks noGrp="1" noRot="1" noChangeAspect="1" noChangeArrowheads="1" noTextEdit="1"/>
          </p:cNvSpPr>
          <p:nvPr>
            <p:ph type="sldImg"/>
          </p:nvPr>
        </p:nvSpPr>
        <p:spPr>
          <a:xfrm>
            <a:off x="1716088" y="692150"/>
            <a:ext cx="3597275" cy="2698750"/>
          </a:xfrm>
          <a:ln/>
        </p:spPr>
      </p:sp>
      <p:sp>
        <p:nvSpPr>
          <p:cNvPr id="22016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AC071426-7C52-4E1A-A70B-A06F3BEE5002}" type="slidenum">
              <a:rPr lang="en-US" smtClean="0"/>
              <a:pPr/>
              <a:t>7</a:t>
            </a:fld>
            <a:endParaRPr lang="en-US" smtClean="0"/>
          </a:p>
        </p:txBody>
      </p:sp>
      <p:sp>
        <p:nvSpPr>
          <p:cNvPr id="156675" name="Rectangle 2"/>
          <p:cNvSpPr>
            <a:spLocks noGrp="1" noRot="1" noChangeAspect="1" noChangeArrowheads="1" noTextEdit="1"/>
          </p:cNvSpPr>
          <p:nvPr>
            <p:ph type="sldImg"/>
          </p:nvPr>
        </p:nvSpPr>
        <p:spPr>
          <a:xfrm>
            <a:off x="1716088" y="692150"/>
            <a:ext cx="3597275" cy="2698750"/>
          </a:xfrm>
          <a:ln/>
        </p:spPr>
      </p:sp>
      <p:sp>
        <p:nvSpPr>
          <p:cNvPr id="156676" name="Rectangle 3"/>
          <p:cNvSpPr>
            <a:spLocks noGrp="1" noChangeArrowheads="1"/>
          </p:cNvSpPr>
          <p:nvPr>
            <p:ph type="body" idx="1"/>
          </p:nvPr>
        </p:nvSpPr>
        <p:spPr>
          <a:noFill/>
          <a:ln/>
        </p:spPr>
        <p:txBody>
          <a:bodyPr/>
          <a:lstStyle/>
          <a:p>
            <a:pPr eaLnBrk="1" hangingPunct="1"/>
            <a:r>
              <a:rPr lang="en-GB" smtClean="0"/>
              <a:t>Before we start discussing the Revit SDK material, let us get a quick snapshot of where the participants are in terms of experience and expectations.</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EC1CABA-661B-4E68-8D76-162A7E2B4268}" type="slidenum">
              <a:rPr lang="en-US" smtClean="0"/>
              <a:pPr/>
              <a:t>70</a:t>
            </a:fld>
            <a:endParaRPr lang="en-US" smtClean="0"/>
          </a:p>
        </p:txBody>
      </p:sp>
      <p:sp>
        <p:nvSpPr>
          <p:cNvPr id="221187" name="Rectangle 2"/>
          <p:cNvSpPr>
            <a:spLocks noGrp="1" noRot="1" noChangeAspect="1" noChangeArrowheads="1" noTextEdit="1"/>
          </p:cNvSpPr>
          <p:nvPr>
            <p:ph type="sldImg"/>
          </p:nvPr>
        </p:nvSpPr>
        <p:spPr>
          <a:xfrm>
            <a:off x="1716088" y="692150"/>
            <a:ext cx="3597275" cy="2698750"/>
          </a:xfrm>
          <a:ln/>
        </p:spPr>
      </p:sp>
      <p:sp>
        <p:nvSpPr>
          <p:cNvPr id="22118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EF4AD3E6-68A4-41F7-AF7C-4B61AD0025F5}" type="slidenum">
              <a:rPr lang="en-US" smtClean="0"/>
              <a:pPr/>
              <a:t>71</a:t>
            </a:fld>
            <a:endParaRPr lang="en-US" smtClean="0"/>
          </a:p>
        </p:txBody>
      </p:sp>
      <p:sp>
        <p:nvSpPr>
          <p:cNvPr id="222211" name="Rectangle 2"/>
          <p:cNvSpPr>
            <a:spLocks noGrp="1" noRot="1" noChangeAspect="1" noChangeArrowheads="1" noTextEdit="1"/>
          </p:cNvSpPr>
          <p:nvPr>
            <p:ph type="sldImg"/>
          </p:nvPr>
        </p:nvSpPr>
        <p:spPr>
          <a:xfrm>
            <a:off x="1162050" y="692150"/>
            <a:ext cx="4610100" cy="3457575"/>
          </a:xfrm>
          <a:ln/>
        </p:spPr>
      </p:sp>
      <p:sp>
        <p:nvSpPr>
          <p:cNvPr id="222212" name="Rectangle 3"/>
          <p:cNvSpPr>
            <a:spLocks noGrp="1" noChangeArrowheads="1"/>
          </p:cNvSpPr>
          <p:nvPr>
            <p:ph type="body" idx="1"/>
          </p:nvPr>
        </p:nvSpPr>
        <p:spPr>
          <a:xfrm>
            <a:off x="923925" y="4379913"/>
            <a:ext cx="5086350" cy="4148137"/>
          </a:xfrm>
          <a:noFill/>
          <a:ln/>
        </p:spPr>
        <p:txBody>
          <a:bodyPr/>
          <a:lstStyle/>
          <a:p>
            <a:pPr eaLnBrk="1" hangingPunct="1"/>
            <a:r>
              <a:rPr lang="en-GB" smtClean="0"/>
              <a:t>In Revit, a lot of important data is stored in element parameters. In this section, we explore different methods of accessing and modifying parameters, exporting them to external applications, importing modified data back in again, and handling shared, hidden, and per-document parameters.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771608F2-4AA3-430E-9001-3E9C4DB3B7EF}" type="slidenum">
              <a:rPr lang="en-US" smtClean="0"/>
              <a:pPr/>
              <a:t>72</a:t>
            </a:fld>
            <a:endParaRPr lang="en-US" smtClean="0"/>
          </a:p>
        </p:txBody>
      </p:sp>
      <p:sp>
        <p:nvSpPr>
          <p:cNvPr id="223235" name="Rectangle 2"/>
          <p:cNvSpPr>
            <a:spLocks noGrp="1" noRot="1" noChangeAspect="1" noChangeArrowheads="1" noTextEdit="1"/>
          </p:cNvSpPr>
          <p:nvPr>
            <p:ph type="sldImg"/>
          </p:nvPr>
        </p:nvSpPr>
        <p:spPr>
          <a:xfrm>
            <a:off x="1162050" y="692150"/>
            <a:ext cx="4610100" cy="3457575"/>
          </a:xfrm>
          <a:ln/>
        </p:spPr>
      </p:sp>
      <p:sp>
        <p:nvSpPr>
          <p:cNvPr id="223236" name="Rectangle 3"/>
          <p:cNvSpPr>
            <a:spLocks noGrp="1" noChangeArrowheads="1"/>
          </p:cNvSpPr>
          <p:nvPr>
            <p:ph type="body" idx="1"/>
          </p:nvPr>
        </p:nvSpPr>
        <p:spPr>
          <a:xfrm>
            <a:off x="923925" y="4379913"/>
            <a:ext cx="5086350" cy="4148137"/>
          </a:xfrm>
          <a:noFill/>
          <a:ln/>
        </p:spPr>
        <p:txBody>
          <a:bodyPr/>
          <a:lstStyle/>
          <a:p>
            <a:pPr eaLnBrk="1" hangingPunct="1"/>
            <a:r>
              <a:rPr lang="en-GB" smtClean="0"/>
              <a:t>Individual parameters can be accessed in different ways: by localised name, by built-in parameter id, by definition or by GUID. You can also loop over the entire element Parameters collection. In this lab, all selected elements' parameters are listed.</a:t>
            </a:r>
            <a:r>
              <a:rPr lang="en-GB" baseline="0" smtClean="0"/>
              <a:t> </a:t>
            </a:r>
            <a:r>
              <a:rPr lang="en-GB" smtClean="0"/>
              <a:t>In addition, this lab demonstrates retrieving a built-in parameter as well as a parameter by localised name, BuiltInParameter.FAMILY_BASE_LEVEL_OFFSET_PARAM and "Base Offset" respectively. Select a column to display both of these.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EA520D03-C4F4-49ED-84CF-1A04A4756A11}" type="slidenum">
              <a:rPr lang="en-US" smtClean="0"/>
              <a:pPr/>
              <a:t>73</a:t>
            </a:fld>
            <a:endParaRPr lang="en-US" smtClean="0"/>
          </a:p>
        </p:txBody>
      </p:sp>
      <p:sp>
        <p:nvSpPr>
          <p:cNvPr id="224259" name="Rectangle 2"/>
          <p:cNvSpPr>
            <a:spLocks noGrp="1" noRot="1" noChangeAspect="1" noChangeArrowheads="1" noTextEdit="1"/>
          </p:cNvSpPr>
          <p:nvPr>
            <p:ph type="sldImg"/>
          </p:nvPr>
        </p:nvSpPr>
        <p:spPr>
          <a:xfrm>
            <a:off x="1162050" y="692150"/>
            <a:ext cx="4610100" cy="3457575"/>
          </a:xfrm>
          <a:ln/>
        </p:spPr>
      </p:sp>
      <p:sp>
        <p:nvSpPr>
          <p:cNvPr id="224260"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we loop over the entire element Parameters collection.</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FEB49CEE-10D6-438C-BBE7-7931C8DDC6C5}" type="slidenum">
              <a:rPr lang="en-US" smtClean="0"/>
              <a:pPr/>
              <a:t>74</a:t>
            </a:fld>
            <a:endParaRPr lang="en-US" smtClean="0"/>
          </a:p>
        </p:txBody>
      </p:sp>
      <p:sp>
        <p:nvSpPr>
          <p:cNvPr id="225283" name="Rectangle 2"/>
          <p:cNvSpPr>
            <a:spLocks noGrp="1" noRot="1" noChangeAspect="1" noChangeArrowheads="1" noTextEdit="1"/>
          </p:cNvSpPr>
          <p:nvPr>
            <p:ph type="sldImg"/>
          </p:nvPr>
        </p:nvSpPr>
        <p:spPr>
          <a:xfrm>
            <a:off x="1162050" y="692150"/>
            <a:ext cx="4610100" cy="3457575"/>
          </a:xfrm>
          <a:ln/>
        </p:spPr>
      </p:sp>
      <p:sp>
        <p:nvSpPr>
          <p:cNvPr id="225284"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we access a specific built-in element parameter.</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9841E77-9B14-4865-B919-39297A1C5B45}" type="slidenum">
              <a:rPr lang="en-US" smtClean="0"/>
              <a:pPr/>
              <a:t>75</a:t>
            </a:fld>
            <a:endParaRPr lang="en-US" smtClean="0"/>
          </a:p>
        </p:txBody>
      </p:sp>
      <p:sp>
        <p:nvSpPr>
          <p:cNvPr id="226307" name="Rectangle 2"/>
          <p:cNvSpPr>
            <a:spLocks noGrp="1" noRot="1" noChangeAspect="1" noChangeArrowheads="1" noTextEdit="1"/>
          </p:cNvSpPr>
          <p:nvPr>
            <p:ph type="sldImg"/>
          </p:nvPr>
        </p:nvSpPr>
        <p:spPr>
          <a:xfrm>
            <a:off x="1162050" y="692150"/>
            <a:ext cx="4610100" cy="3457575"/>
          </a:xfrm>
          <a:ln/>
        </p:spPr>
      </p:sp>
      <p:sp>
        <p:nvSpPr>
          <p:cNvPr id="226308" name="Rectangle 3"/>
          <p:cNvSpPr>
            <a:spLocks noGrp="1" noChangeArrowheads="1"/>
          </p:cNvSpPr>
          <p:nvPr>
            <p:ph type="body" idx="1"/>
          </p:nvPr>
        </p:nvSpPr>
        <p:spPr>
          <a:xfrm>
            <a:off x="923925" y="4379913"/>
            <a:ext cx="5086350" cy="4148137"/>
          </a:xfrm>
          <a:noFill/>
          <a:ln/>
        </p:spPr>
        <p:txBody>
          <a:bodyPr/>
          <a:lstStyle/>
          <a:p>
            <a:pPr eaLnBrk="1" hangingPunct="1"/>
            <a:r>
              <a:rPr lang="en-GB" smtClean="0"/>
              <a:t>Here we access a specific named element parameter. This kind of access is language dependent!</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72544F67-E6AF-49A1-B8FE-02E070BBBF75}" type="slidenum">
              <a:rPr lang="en-US" smtClean="0"/>
              <a:pPr/>
              <a:t>76</a:t>
            </a:fld>
            <a:endParaRPr lang="en-US" smtClean="0"/>
          </a:p>
        </p:txBody>
      </p:sp>
      <p:sp>
        <p:nvSpPr>
          <p:cNvPr id="227331" name="Rectangle 2"/>
          <p:cNvSpPr>
            <a:spLocks noGrp="1" noRot="1" noChangeAspect="1" noChangeArrowheads="1" noTextEdit="1"/>
          </p:cNvSpPr>
          <p:nvPr>
            <p:ph type="sldImg"/>
          </p:nvPr>
        </p:nvSpPr>
        <p:spPr>
          <a:xfrm>
            <a:off x="1716088" y="692150"/>
            <a:ext cx="3597275" cy="2698750"/>
          </a:xfrm>
          <a:ln/>
        </p:spPr>
      </p:sp>
      <p:sp>
        <p:nvSpPr>
          <p:cNvPr id="227332" name="Rectangle 3"/>
          <p:cNvSpPr>
            <a:spLocks noGrp="1" noChangeArrowheads="1"/>
          </p:cNvSpPr>
          <p:nvPr>
            <p:ph type="body" idx="1"/>
          </p:nvPr>
        </p:nvSpPr>
        <p:spPr>
          <a:noFill/>
          <a:ln/>
        </p:spPr>
        <p:txBody>
          <a:bodyPr/>
          <a:lstStyle/>
          <a:p>
            <a:pPr eaLnBrk="1" hangingPunct="1"/>
            <a:r>
              <a:rPr lang="en-GB" smtClean="0"/>
              <a:t>This useful utility determines all built-in parameters that can be retrieved from a selected element. Combine this with the loop through the element’s own parameters collection. The three separate counts are for the three separate arrays of parameter enums, types and values.</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A89005E-CFF2-4C4D-943E-8D7308A5C5FE}" type="slidenum">
              <a:rPr lang="en-US" smtClean="0"/>
              <a:pPr/>
              <a:t>77</a:t>
            </a:fld>
            <a:endParaRPr lang="en-US" smtClean="0"/>
          </a:p>
        </p:txBody>
      </p:sp>
      <p:sp>
        <p:nvSpPr>
          <p:cNvPr id="228355" name="Rectangle 2"/>
          <p:cNvSpPr>
            <a:spLocks noGrp="1" noRot="1" noChangeAspect="1" noChangeArrowheads="1" noTextEdit="1"/>
          </p:cNvSpPr>
          <p:nvPr>
            <p:ph type="sldImg"/>
          </p:nvPr>
        </p:nvSpPr>
        <p:spPr>
          <a:xfrm>
            <a:off x="1162050" y="692150"/>
            <a:ext cx="4610100" cy="3457575"/>
          </a:xfrm>
          <a:ln/>
        </p:spPr>
      </p:sp>
      <p:sp>
        <p:nvSpPr>
          <p:cNvPr id="228356"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943760EC-44F4-4E43-83A7-96C23903D7E5}" type="slidenum">
              <a:rPr lang="en-US" smtClean="0"/>
              <a:pPr/>
              <a:t>78</a:t>
            </a:fld>
            <a:endParaRPr lang="en-US" smtClean="0"/>
          </a:p>
        </p:txBody>
      </p:sp>
      <p:sp>
        <p:nvSpPr>
          <p:cNvPr id="229379" name="Rectangle 2"/>
          <p:cNvSpPr>
            <a:spLocks noGrp="1" noRot="1" noChangeAspect="1" noChangeArrowheads="1" noTextEdit="1"/>
          </p:cNvSpPr>
          <p:nvPr>
            <p:ph type="sldImg"/>
          </p:nvPr>
        </p:nvSpPr>
        <p:spPr>
          <a:xfrm>
            <a:off x="1162050" y="692150"/>
            <a:ext cx="4610100" cy="3457575"/>
          </a:xfrm>
          <a:ln/>
        </p:spPr>
      </p:sp>
      <p:sp>
        <p:nvSpPr>
          <p:cNvPr id="229380"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20EEF774-76E0-4F09-9CFC-5D00FD566473}" type="slidenum">
              <a:rPr lang="en-US" smtClean="0"/>
              <a:pPr/>
              <a:t>79</a:t>
            </a:fld>
            <a:endParaRPr lang="en-US" smtClean="0"/>
          </a:p>
        </p:txBody>
      </p:sp>
      <p:sp>
        <p:nvSpPr>
          <p:cNvPr id="230403" name="Rectangle 2"/>
          <p:cNvSpPr>
            <a:spLocks noGrp="1" noRot="1" noChangeAspect="1" noChangeArrowheads="1" noTextEdit="1"/>
          </p:cNvSpPr>
          <p:nvPr>
            <p:ph type="sldImg"/>
          </p:nvPr>
        </p:nvSpPr>
        <p:spPr>
          <a:xfrm>
            <a:off x="1162050" y="692150"/>
            <a:ext cx="4610100" cy="3457575"/>
          </a:xfrm>
          <a:ln/>
        </p:spPr>
      </p:sp>
      <p:sp>
        <p:nvSpPr>
          <p:cNvPr id="230404"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15B28D2-A3CE-4400-8E01-EE4C90D0012B}" type="slidenum">
              <a:rPr lang="en-US" smtClean="0"/>
              <a:pPr/>
              <a:t>8</a:t>
            </a:fld>
            <a:endParaRPr lang="en-US" smtClean="0"/>
          </a:p>
        </p:txBody>
      </p:sp>
      <p:sp>
        <p:nvSpPr>
          <p:cNvPr id="157699" name="Rectangle 2"/>
          <p:cNvSpPr>
            <a:spLocks noGrp="1" noRot="1" noChangeAspect="1" noChangeArrowheads="1" noTextEdit="1"/>
          </p:cNvSpPr>
          <p:nvPr>
            <p:ph type="sldImg"/>
          </p:nvPr>
        </p:nvSpPr>
        <p:spPr>
          <a:xfrm>
            <a:off x="1716088" y="692150"/>
            <a:ext cx="3597275" cy="2698750"/>
          </a:xfrm>
          <a:ln/>
        </p:spPr>
      </p:sp>
      <p:sp>
        <p:nvSpPr>
          <p:cNvPr id="157700" name="Rectangle 3"/>
          <p:cNvSpPr>
            <a:spLocks noGrp="1" noChangeArrowheads="1"/>
          </p:cNvSpPr>
          <p:nvPr>
            <p:ph type="body" idx="1"/>
          </p:nvPr>
        </p:nvSpPr>
        <p:spPr>
          <a:noFill/>
          <a:ln/>
        </p:spPr>
        <p:txBody>
          <a:bodyPr/>
          <a:lstStyle/>
          <a:p>
            <a:pPr eaLnBrk="1" hangingPunct="1"/>
            <a:r>
              <a:rPr lang="en-GB" smtClean="0"/>
              <a:t>Here is an overview of the material we are providing to accompany this presentation.</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55C2057B-0A06-485B-A152-1C53FE0A18B1}" type="slidenum">
              <a:rPr lang="en-US" smtClean="0"/>
              <a:pPr/>
              <a:t>80</a:t>
            </a:fld>
            <a:endParaRPr lang="en-US" smtClean="0"/>
          </a:p>
        </p:txBody>
      </p:sp>
      <p:sp>
        <p:nvSpPr>
          <p:cNvPr id="231427" name="Rectangle 2"/>
          <p:cNvSpPr>
            <a:spLocks noGrp="1" noRot="1" noChangeAspect="1" noChangeArrowheads="1" noTextEdit="1"/>
          </p:cNvSpPr>
          <p:nvPr>
            <p:ph type="sldImg"/>
          </p:nvPr>
        </p:nvSpPr>
        <p:spPr>
          <a:xfrm>
            <a:off x="1162050" y="692150"/>
            <a:ext cx="4610100" cy="3457575"/>
          </a:xfrm>
          <a:ln/>
        </p:spPr>
      </p:sp>
      <p:sp>
        <p:nvSpPr>
          <p:cNvPr id="231428" name="Rectangle 3"/>
          <p:cNvSpPr>
            <a:spLocks noGrp="1" noChangeArrowheads="1"/>
          </p:cNvSpPr>
          <p:nvPr>
            <p:ph type="body" idx="1"/>
          </p:nvPr>
        </p:nvSpPr>
        <p:spPr>
          <a:xfrm>
            <a:off x="923925" y="4379913"/>
            <a:ext cx="5086350" cy="4148137"/>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mtClean="0"/>
              <a:t>We use the Revit parameter definition name to create the excel workbook header. We loop through all the elements in the current category and determine all parameters for each. 'For each parameter in Parameters' is one way to iterate, the ParameterSetIterator is another.</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4B186A77-220C-478C-BBD7-C0AABAAC73A3}" type="slidenum">
              <a:rPr lang="en-US" smtClean="0"/>
              <a:pPr/>
              <a:t>81</a:t>
            </a:fld>
            <a:endParaRPr lang="en-US" smtClean="0"/>
          </a:p>
        </p:txBody>
      </p:sp>
      <p:sp>
        <p:nvSpPr>
          <p:cNvPr id="232451" name="Rectangle 2"/>
          <p:cNvSpPr>
            <a:spLocks noGrp="1" noRot="1" noChangeAspect="1" noChangeArrowheads="1" noTextEdit="1"/>
          </p:cNvSpPr>
          <p:nvPr>
            <p:ph type="sldImg"/>
          </p:nvPr>
        </p:nvSpPr>
        <p:spPr>
          <a:xfrm>
            <a:off x="1162050" y="692150"/>
            <a:ext cx="4610100" cy="3457575"/>
          </a:xfrm>
          <a:ln/>
        </p:spPr>
      </p:sp>
      <p:sp>
        <p:nvSpPr>
          <p:cNvPr id="232452"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72A5EC78-437D-4007-85AB-61BE6657F22E}" type="slidenum">
              <a:rPr lang="en-US" smtClean="0"/>
              <a:pPr/>
              <a:t>82</a:t>
            </a:fld>
            <a:endParaRPr lang="en-US" smtClean="0"/>
          </a:p>
        </p:txBody>
      </p:sp>
      <p:sp>
        <p:nvSpPr>
          <p:cNvPr id="233475" name="Rectangle 2"/>
          <p:cNvSpPr>
            <a:spLocks noGrp="1" noRot="1" noChangeAspect="1" noChangeArrowheads="1" noTextEdit="1"/>
          </p:cNvSpPr>
          <p:nvPr>
            <p:ph type="sldImg"/>
          </p:nvPr>
        </p:nvSpPr>
        <p:spPr>
          <a:xfrm>
            <a:off x="1162050" y="692150"/>
            <a:ext cx="4610100" cy="3457575"/>
          </a:xfrm>
          <a:ln/>
        </p:spPr>
      </p:sp>
      <p:sp>
        <p:nvSpPr>
          <p:cNvPr id="233476"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853C0ADF-6E0E-414F-ABF0-5352736E9535}" type="slidenum">
              <a:rPr lang="en-US" smtClean="0"/>
              <a:pPr/>
              <a:t>83</a:t>
            </a:fld>
            <a:endParaRPr lang="en-US" smtClean="0"/>
          </a:p>
        </p:txBody>
      </p:sp>
      <p:sp>
        <p:nvSpPr>
          <p:cNvPr id="234499" name="Rectangle 2"/>
          <p:cNvSpPr>
            <a:spLocks noGrp="1" noRot="1" noChangeAspect="1" noChangeArrowheads="1" noTextEdit="1"/>
          </p:cNvSpPr>
          <p:nvPr>
            <p:ph type="sldImg"/>
          </p:nvPr>
        </p:nvSpPr>
        <p:spPr>
          <a:xfrm>
            <a:off x="1162050" y="692150"/>
            <a:ext cx="4610100" cy="3457575"/>
          </a:xfrm>
          <a:ln/>
        </p:spPr>
      </p:sp>
      <p:sp>
        <p:nvSpPr>
          <p:cNvPr id="234500" name="Rectangle 3"/>
          <p:cNvSpPr>
            <a:spLocks noGrp="1" noChangeArrowheads="1"/>
          </p:cNvSpPr>
          <p:nvPr>
            <p:ph type="body" idx="1"/>
          </p:nvPr>
        </p:nvSpPr>
        <p:spPr>
          <a:xfrm>
            <a:off x="923925" y="4379913"/>
            <a:ext cx="5086350" cy="4148137"/>
          </a:xfrm>
          <a:noFill/>
          <a:ln/>
        </p:spPr>
        <p:txBody>
          <a:bodyPr/>
          <a:lstStyle/>
          <a:p>
            <a:pPr eaLnBrk="1" hangingPunct="1"/>
            <a:r>
              <a:rPr lang="en-GB" smtClean="0"/>
              <a:t>Create a wall with a door in it, at least, before running this command. Also, you may need to set the full path defned in GetSharedParamsFile(). It is currently "C:\tmp\Labs-4-3-1.txt". After running the second command, show the excel spreadsheet, update the value of "API FireRating", and save the file, noting its name and location. In the third step, reopen the recently saved file. Note that the parameter of the door is updated from the Excel file.</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27C1A27-E0EF-4B8D-810B-0C0E2CAB8688}" type="slidenum">
              <a:rPr lang="en-US" smtClean="0"/>
              <a:pPr/>
              <a:t>84</a:t>
            </a:fld>
            <a:endParaRPr lang="en-US" smtClean="0"/>
          </a:p>
        </p:txBody>
      </p:sp>
      <p:sp>
        <p:nvSpPr>
          <p:cNvPr id="235523" name="Rectangle 2"/>
          <p:cNvSpPr>
            <a:spLocks noGrp="1" noRot="1" noChangeAspect="1" noChangeArrowheads="1" noTextEdit="1"/>
          </p:cNvSpPr>
          <p:nvPr>
            <p:ph type="sldImg"/>
          </p:nvPr>
        </p:nvSpPr>
        <p:spPr>
          <a:xfrm>
            <a:off x="1162050" y="692150"/>
            <a:ext cx="4610100" cy="3457575"/>
          </a:xfrm>
          <a:ln/>
        </p:spPr>
      </p:sp>
      <p:sp>
        <p:nvSpPr>
          <p:cNvPr id="235524"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9301F732-7A67-43E3-B39E-48F326BF3CB6}" type="slidenum">
              <a:rPr lang="en-US" smtClean="0"/>
              <a:pPr/>
              <a:t>85</a:t>
            </a:fld>
            <a:endParaRPr lang="en-US" smtClean="0"/>
          </a:p>
        </p:txBody>
      </p:sp>
      <p:sp>
        <p:nvSpPr>
          <p:cNvPr id="236547" name="Rectangle 2"/>
          <p:cNvSpPr>
            <a:spLocks noGrp="1" noRot="1" noChangeAspect="1" noChangeArrowheads="1" noTextEdit="1"/>
          </p:cNvSpPr>
          <p:nvPr>
            <p:ph type="sldImg"/>
          </p:nvPr>
        </p:nvSpPr>
        <p:spPr>
          <a:xfrm>
            <a:off x="1162050" y="692150"/>
            <a:ext cx="4610100" cy="3457575"/>
          </a:xfrm>
          <a:ln/>
        </p:spPr>
      </p:sp>
      <p:sp>
        <p:nvSpPr>
          <p:cNvPr id="236548"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CB2D989B-7618-45F4-B2A9-4E751D8C369E}" type="slidenum">
              <a:rPr lang="en-US" smtClean="0"/>
              <a:pPr/>
              <a:t>86</a:t>
            </a:fld>
            <a:endParaRPr lang="en-US" smtClean="0"/>
          </a:p>
        </p:txBody>
      </p:sp>
      <p:sp>
        <p:nvSpPr>
          <p:cNvPr id="237571" name="Rectangle 2"/>
          <p:cNvSpPr>
            <a:spLocks noGrp="1" noRot="1" noChangeAspect="1" noChangeArrowheads="1" noTextEdit="1"/>
          </p:cNvSpPr>
          <p:nvPr>
            <p:ph type="sldImg"/>
          </p:nvPr>
        </p:nvSpPr>
        <p:spPr>
          <a:xfrm>
            <a:off x="1162050" y="692150"/>
            <a:ext cx="4610100" cy="3457575"/>
          </a:xfrm>
          <a:ln/>
        </p:spPr>
      </p:sp>
      <p:sp>
        <p:nvSpPr>
          <p:cNvPr id="237572" name="Rectangle 3"/>
          <p:cNvSpPr>
            <a:spLocks noGrp="1" noChangeArrowheads="1"/>
          </p:cNvSpPr>
          <p:nvPr>
            <p:ph type="body" idx="1"/>
          </p:nvPr>
        </p:nvSpPr>
        <p:spPr>
          <a:xfrm>
            <a:off x="923925" y="4379913"/>
            <a:ext cx="5086350" cy="4148137"/>
          </a:xfrm>
          <a:noFill/>
          <a:ln/>
        </p:spPr>
        <p:txBody>
          <a:bodyPr/>
          <a:lstStyle/>
          <a:p>
            <a:pPr eaLnBrk="1" hangingPunct="1"/>
            <a:r>
              <a:rPr lang="en-GB" smtClean="0"/>
              <a:t>We retrieve the door id and the updated fire rating value from the excel file, get the door element from revit, get its shared parameter and update its value.</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D8175992-4B2B-439F-AE4C-E9CAD1C44C7A}" type="slidenum">
              <a:rPr lang="en-US" smtClean="0"/>
              <a:pPr/>
              <a:t>87</a:t>
            </a:fld>
            <a:endParaRPr lang="en-US" smtClean="0"/>
          </a:p>
        </p:txBody>
      </p:sp>
      <p:sp>
        <p:nvSpPr>
          <p:cNvPr id="238595" name="Rectangle 2"/>
          <p:cNvSpPr>
            <a:spLocks noGrp="1" noRot="1" noChangeAspect="1" noChangeArrowheads="1" noTextEdit="1"/>
          </p:cNvSpPr>
          <p:nvPr>
            <p:ph type="sldImg"/>
          </p:nvPr>
        </p:nvSpPr>
        <p:spPr>
          <a:xfrm>
            <a:off x="1162050" y="692150"/>
            <a:ext cx="4610100" cy="3457575"/>
          </a:xfrm>
          <a:ln/>
        </p:spPr>
      </p:sp>
      <p:sp>
        <p:nvSpPr>
          <p:cNvPr id="238596" name="Rectangle 3"/>
          <p:cNvSpPr>
            <a:spLocks noGrp="1" noChangeArrowheads="1"/>
          </p:cNvSpPr>
          <p:nvPr>
            <p:ph type="body" idx="1"/>
          </p:nvPr>
        </p:nvSpPr>
        <p:spPr>
          <a:xfrm>
            <a:off x="923925" y="4379913"/>
            <a:ext cx="5086350" cy="4148137"/>
          </a:xfrm>
          <a:noFill/>
          <a:ln/>
        </p:spPr>
        <p:txBody>
          <a:bodyPr/>
          <a:lstStyle/>
          <a:p>
            <a:pPr eaLnBrk="1" hangingPunct="1"/>
            <a:r>
              <a:rPr lang="en-GB" smtClean="0"/>
              <a:t>No solved lab code provided, no sample, see the instructions in "Lab 4.4 (instructions for students - no code).doc".</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4624F7AC-FFFC-4DC1-85C8-CC86A2932EAA}" type="slidenum">
              <a:rPr lang="en-US" smtClean="0"/>
              <a:pPr/>
              <a:t>88</a:t>
            </a:fld>
            <a:endParaRPr lang="en-US" smtClean="0"/>
          </a:p>
        </p:txBody>
      </p:sp>
      <p:sp>
        <p:nvSpPr>
          <p:cNvPr id="239619" name="Rectangle 2"/>
          <p:cNvSpPr>
            <a:spLocks noGrp="1" noRot="1" noChangeAspect="1" noChangeArrowheads="1" noTextEdit="1"/>
          </p:cNvSpPr>
          <p:nvPr>
            <p:ph type="sldImg"/>
          </p:nvPr>
        </p:nvSpPr>
        <p:spPr>
          <a:xfrm>
            <a:off x="1716088" y="692150"/>
            <a:ext cx="3597275" cy="2698750"/>
          </a:xfrm>
          <a:ln/>
        </p:spPr>
      </p:sp>
      <p:sp>
        <p:nvSpPr>
          <p:cNvPr id="23962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0E946CBA-E460-4823-8E91-1B30EB6D088B}" type="slidenum">
              <a:rPr lang="en-US" smtClean="0"/>
              <a:pPr/>
              <a:t>89</a:t>
            </a:fld>
            <a:endParaRPr lang="en-US" smtClean="0"/>
          </a:p>
        </p:txBody>
      </p:sp>
      <p:sp>
        <p:nvSpPr>
          <p:cNvPr id="240643" name="Rectangle 2"/>
          <p:cNvSpPr>
            <a:spLocks noGrp="1" noRot="1" noChangeAspect="1" noChangeArrowheads="1" noTextEdit="1"/>
          </p:cNvSpPr>
          <p:nvPr>
            <p:ph type="sldImg"/>
          </p:nvPr>
        </p:nvSpPr>
        <p:spPr>
          <a:xfrm>
            <a:off x="1162050" y="692150"/>
            <a:ext cx="4610100" cy="3457575"/>
          </a:xfrm>
          <a:ln/>
        </p:spPr>
      </p:sp>
      <p:sp>
        <p:nvSpPr>
          <p:cNvPr id="240644"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DF6E190-E7EC-4F16-93BF-BE8D2631FEB1}" type="slidenum">
              <a:rPr lang="en-US" smtClean="0"/>
              <a:pPr/>
              <a:t>9</a:t>
            </a:fld>
            <a:endParaRPr lang="en-US" smtClean="0"/>
          </a:p>
        </p:txBody>
      </p:sp>
      <p:sp>
        <p:nvSpPr>
          <p:cNvPr id="158723" name="Rectangle 2"/>
          <p:cNvSpPr>
            <a:spLocks noGrp="1" noRot="1" noChangeAspect="1" noChangeArrowheads="1" noTextEdit="1"/>
          </p:cNvSpPr>
          <p:nvPr>
            <p:ph type="sldImg"/>
          </p:nvPr>
        </p:nvSpPr>
        <p:spPr>
          <a:xfrm>
            <a:off x="1716088" y="692150"/>
            <a:ext cx="3597275" cy="2698750"/>
          </a:xfrm>
          <a:ln/>
        </p:spPr>
      </p:sp>
      <p:sp>
        <p:nvSpPr>
          <p:cNvPr id="1587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593EAEA3-7B01-40AB-A1A0-AB3CBFD803E2}" type="slidenum">
              <a:rPr lang="en-US" smtClean="0"/>
              <a:pPr/>
              <a:t>90</a:t>
            </a:fld>
            <a:endParaRPr lang="en-US" smtClean="0"/>
          </a:p>
        </p:txBody>
      </p:sp>
      <p:sp>
        <p:nvSpPr>
          <p:cNvPr id="241667" name="Rectangle 2"/>
          <p:cNvSpPr>
            <a:spLocks noGrp="1" noRot="1" noChangeAspect="1" noChangeArrowheads="1" noTextEdit="1"/>
          </p:cNvSpPr>
          <p:nvPr>
            <p:ph type="sldImg"/>
          </p:nvPr>
        </p:nvSpPr>
        <p:spPr>
          <a:xfrm>
            <a:off x="1162050" y="692150"/>
            <a:ext cx="4610100" cy="3457575"/>
          </a:xfrm>
          <a:ln/>
        </p:spPr>
      </p:sp>
      <p:sp>
        <p:nvSpPr>
          <p:cNvPr id="241668" name="Rectangle 3"/>
          <p:cNvSpPr>
            <a:spLocks noGrp="1" noChangeArrowheads="1"/>
          </p:cNvSpPr>
          <p:nvPr>
            <p:ph type="body" idx="1"/>
          </p:nvPr>
        </p:nvSpPr>
        <p:spPr>
          <a:xfrm>
            <a:off x="923925" y="4379913"/>
            <a:ext cx="5086350" cy="4148137"/>
          </a:xfrm>
          <a:noFill/>
          <a:ln/>
        </p:spPr>
        <p:txBody>
          <a:bodyPr/>
          <a:lstStyle/>
          <a:p>
            <a:pPr eaLnBrk="1" hangingPunct="1"/>
            <a:r>
              <a:rPr lang="en-GB" smtClean="0"/>
              <a:t>Each element may have geometery associated with it, defined separately for various levels of detail: </a:t>
            </a:r>
            <a:r>
              <a:rPr lang="en-US" smtClean="0"/>
              <a:t>Coarse, Medium, Fine, MAX, Undefined.</a:t>
            </a:r>
            <a:endParaRPr lang="en-GB"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46313D54-A256-4290-A3AB-7DB4A9E5ADC8}" type="slidenum">
              <a:rPr lang="en-US" smtClean="0"/>
              <a:pPr/>
              <a:t>91</a:t>
            </a:fld>
            <a:endParaRPr lang="en-US" smtClean="0"/>
          </a:p>
        </p:txBody>
      </p:sp>
      <p:sp>
        <p:nvSpPr>
          <p:cNvPr id="242691" name="Rectangle 2"/>
          <p:cNvSpPr>
            <a:spLocks noGrp="1" noRot="1" noChangeAspect="1" noChangeArrowheads="1" noTextEdit="1"/>
          </p:cNvSpPr>
          <p:nvPr>
            <p:ph type="sldImg"/>
          </p:nvPr>
        </p:nvSpPr>
        <p:spPr>
          <a:xfrm>
            <a:off x="1162050" y="692150"/>
            <a:ext cx="4610100" cy="3457575"/>
          </a:xfrm>
          <a:ln/>
        </p:spPr>
      </p:sp>
      <p:sp>
        <p:nvSpPr>
          <p:cNvPr id="242692" name="Rectangle 3"/>
          <p:cNvSpPr>
            <a:spLocks noGrp="1" noChangeArrowheads="1"/>
          </p:cNvSpPr>
          <p:nvPr>
            <p:ph type="body" idx="1"/>
          </p:nvPr>
        </p:nvSpPr>
        <p:spPr>
          <a:xfrm>
            <a:off x="923925" y="4379913"/>
            <a:ext cx="5086350" cy="4148137"/>
          </a:xfrm>
          <a:noFill/>
          <a:ln/>
        </p:spPr>
        <p:txBody>
          <a:bodyPr/>
          <a:lstStyle/>
          <a:p>
            <a:pPr eaLnBrk="1" hangingPunct="1"/>
            <a:r>
              <a:rPr lang="en-US" smtClean="0"/>
              <a:t>Iterate over the element geometry, which in turn is a Geometry.Element instance containing curve, instance, mesh and solid objects which in turn are broken down into line segments for the viewer. For more details, please refer to the SDK sample source code.</a:t>
            </a:r>
            <a:endParaRPr lang="en-GB"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CBDE3A24-AC16-4788-A314-28A2612F5511}" type="slidenum">
              <a:rPr lang="en-US" smtClean="0"/>
              <a:pPr/>
              <a:t>92</a:t>
            </a:fld>
            <a:endParaRPr lang="en-US" smtClean="0"/>
          </a:p>
        </p:txBody>
      </p:sp>
      <p:sp>
        <p:nvSpPr>
          <p:cNvPr id="243715" name="Rectangle 2"/>
          <p:cNvSpPr>
            <a:spLocks noGrp="1" noRot="1" noChangeAspect="1" noChangeArrowheads="1" noTextEdit="1"/>
          </p:cNvSpPr>
          <p:nvPr>
            <p:ph type="sldImg"/>
          </p:nvPr>
        </p:nvSpPr>
        <p:spPr>
          <a:xfrm>
            <a:off x="1716088" y="692150"/>
            <a:ext cx="3597275" cy="2698750"/>
          </a:xfrm>
          <a:ln/>
        </p:spPr>
      </p:sp>
      <p:sp>
        <p:nvSpPr>
          <p:cNvPr id="24371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A7D73030-2F8F-4B31-A118-605B418F695C}" type="slidenum">
              <a:rPr lang="en-US" smtClean="0"/>
              <a:pPr/>
              <a:t>93</a:t>
            </a:fld>
            <a:endParaRPr lang="en-US" smtClean="0"/>
          </a:p>
        </p:txBody>
      </p:sp>
      <p:sp>
        <p:nvSpPr>
          <p:cNvPr id="244739" name="Rectangle 2"/>
          <p:cNvSpPr>
            <a:spLocks noGrp="1" noRot="1" noChangeAspect="1" noChangeArrowheads="1" noTextEdit="1"/>
          </p:cNvSpPr>
          <p:nvPr>
            <p:ph type="sldImg"/>
          </p:nvPr>
        </p:nvSpPr>
        <p:spPr>
          <a:xfrm>
            <a:off x="1162050" y="692150"/>
            <a:ext cx="4610100" cy="3457575"/>
          </a:xfrm>
          <a:ln/>
        </p:spPr>
      </p:sp>
      <p:sp>
        <p:nvSpPr>
          <p:cNvPr id="244740" name="Rectangle 3"/>
          <p:cNvSpPr>
            <a:spLocks noGrp="1" noChangeArrowheads="1"/>
          </p:cNvSpPr>
          <p:nvPr>
            <p:ph type="body" idx="1"/>
          </p:nvPr>
        </p:nvSpPr>
        <p:spPr>
          <a:xfrm>
            <a:off x="923925" y="4379913"/>
            <a:ext cx="5086350" cy="4148137"/>
          </a:xfrm>
          <a:noFill/>
          <a:ln/>
        </p:spPr>
        <p:txBody>
          <a:bodyPr/>
          <a:lstStyle/>
          <a:p>
            <a:pPr eaLnBrk="1" hangingPunct="1"/>
            <a:endParaRPr lang="fr-FR"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FB917B4C-B6F3-4927-AF2C-6C9DEA86408D}" type="slidenum">
              <a:rPr lang="en-US" smtClean="0"/>
              <a:pPr/>
              <a:t>94</a:t>
            </a:fld>
            <a:endParaRPr lang="en-US" smtClean="0"/>
          </a:p>
        </p:txBody>
      </p:sp>
      <p:sp>
        <p:nvSpPr>
          <p:cNvPr id="245763" name="Rectangle 2"/>
          <p:cNvSpPr>
            <a:spLocks noGrp="1" noRot="1" noChangeAspect="1" noChangeArrowheads="1" noTextEdit="1"/>
          </p:cNvSpPr>
          <p:nvPr>
            <p:ph type="sldImg"/>
          </p:nvPr>
        </p:nvSpPr>
        <p:spPr>
          <a:xfrm>
            <a:off x="1162050" y="692150"/>
            <a:ext cx="4610100" cy="3457575"/>
          </a:xfrm>
          <a:ln/>
        </p:spPr>
      </p:sp>
      <p:sp>
        <p:nvSpPr>
          <p:cNvPr id="245764" name="Rectangle 3"/>
          <p:cNvSpPr>
            <a:spLocks noGrp="1" noChangeArrowheads="1"/>
          </p:cNvSpPr>
          <p:nvPr>
            <p:ph type="body" idx="1"/>
          </p:nvPr>
        </p:nvSpPr>
        <p:spPr>
          <a:xfrm>
            <a:off x="923925" y="4379913"/>
            <a:ext cx="5086350" cy="4148137"/>
          </a:xfrm>
          <a:noFill/>
          <a:ln/>
        </p:spPr>
        <p:txBody>
          <a:bodyPr/>
          <a:lstStyle/>
          <a:p>
            <a:pPr eaLnBrk="1" hangingPunct="1"/>
            <a:r>
              <a:rPr lang="fr-FR" smtClean="0"/>
              <a:t>Before running Lab 5-1, create at least one model group. Pick Edit &gt; Group &gt; Create Group or use the GP shortcut, then add some model elements such as walls and floors.</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3582A6D1-7E04-479E-96B6-0B570F4BE815}" type="slidenum">
              <a:rPr lang="en-US" smtClean="0"/>
              <a:pPr/>
              <a:t>95</a:t>
            </a:fld>
            <a:endParaRPr lang="en-US" smtClean="0"/>
          </a:p>
        </p:txBody>
      </p:sp>
      <p:sp>
        <p:nvSpPr>
          <p:cNvPr id="246787" name="Rectangle 2"/>
          <p:cNvSpPr>
            <a:spLocks noGrp="1" noRot="1" noChangeAspect="1" noChangeArrowheads="1" noTextEdit="1"/>
          </p:cNvSpPr>
          <p:nvPr>
            <p:ph type="sldImg"/>
          </p:nvPr>
        </p:nvSpPr>
        <p:spPr>
          <a:xfrm>
            <a:off x="1162050" y="692150"/>
            <a:ext cx="4610100" cy="3457575"/>
          </a:xfrm>
          <a:ln/>
        </p:spPr>
      </p:sp>
      <p:sp>
        <p:nvSpPr>
          <p:cNvPr id="246788" name="Rectangle 3"/>
          <p:cNvSpPr>
            <a:spLocks noGrp="1" noChangeArrowheads="1"/>
          </p:cNvSpPr>
          <p:nvPr>
            <p:ph type="body" idx="1"/>
          </p:nvPr>
        </p:nvSpPr>
        <p:spPr>
          <a:xfrm>
            <a:off x="923925" y="4379913"/>
            <a:ext cx="5086350" cy="4148137"/>
          </a:xfrm>
          <a:noFill/>
          <a:ln/>
        </p:spPr>
        <p:txBody>
          <a:bodyPr/>
          <a:lstStyle/>
          <a:p>
            <a:pPr eaLnBrk="1" hangingPunct="1"/>
            <a:endParaRPr lang="fr-FR"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32AC2869-EFA0-4944-81E7-8A8504F64229}" type="slidenum">
              <a:rPr lang="en-US" smtClean="0"/>
              <a:pPr/>
              <a:t>96</a:t>
            </a:fld>
            <a:endParaRPr lang="en-US" smtClean="0"/>
          </a:p>
        </p:txBody>
      </p:sp>
      <p:sp>
        <p:nvSpPr>
          <p:cNvPr id="247811" name="Rectangle 2"/>
          <p:cNvSpPr>
            <a:spLocks noGrp="1" noRot="1" noChangeAspect="1" noChangeArrowheads="1" noTextEdit="1"/>
          </p:cNvSpPr>
          <p:nvPr>
            <p:ph type="sldImg"/>
          </p:nvPr>
        </p:nvSpPr>
        <p:spPr>
          <a:xfrm>
            <a:off x="1162050" y="692150"/>
            <a:ext cx="4610100" cy="3457575"/>
          </a:xfrm>
          <a:ln/>
        </p:spPr>
      </p:sp>
      <p:sp>
        <p:nvSpPr>
          <p:cNvPr id="247812" name="Rectangle 3"/>
          <p:cNvSpPr>
            <a:spLocks noGrp="1" noChangeArrowheads="1"/>
          </p:cNvSpPr>
          <p:nvPr>
            <p:ph type="body" idx="1"/>
          </p:nvPr>
        </p:nvSpPr>
        <p:spPr>
          <a:xfrm>
            <a:off x="923925" y="4379913"/>
            <a:ext cx="5086350" cy="4148137"/>
          </a:xfrm>
          <a:noFill/>
          <a:ln/>
        </p:spPr>
        <p:txBody>
          <a:bodyPr/>
          <a:lstStyle/>
          <a:p>
            <a:pPr eaLnBrk="1" hangingPunct="1"/>
            <a:r>
              <a:rPr lang="fr-FR" smtClean="0"/>
              <a:t>Before running Lab 5-2, create at least one model group. Pick Edit &gt; Group &gt; Create Group or use the GP shortcut, then add some model elements such as walls and floors. Then, select an element before running the command.</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D3966559-B780-4661-94F7-E6E2EE505EB3}" type="slidenum">
              <a:rPr lang="en-US" smtClean="0"/>
              <a:pPr/>
              <a:t>97</a:t>
            </a:fld>
            <a:endParaRPr lang="en-US" smtClean="0"/>
          </a:p>
        </p:txBody>
      </p:sp>
      <p:sp>
        <p:nvSpPr>
          <p:cNvPr id="248835" name="Rectangle 2"/>
          <p:cNvSpPr>
            <a:spLocks noGrp="1" noRot="1" noChangeAspect="1" noChangeArrowheads="1" noTextEdit="1"/>
          </p:cNvSpPr>
          <p:nvPr>
            <p:ph type="sldImg"/>
          </p:nvPr>
        </p:nvSpPr>
        <p:spPr>
          <a:xfrm>
            <a:off x="1162050" y="692150"/>
            <a:ext cx="4610100" cy="3457575"/>
          </a:xfrm>
          <a:ln/>
        </p:spPr>
      </p:sp>
      <p:sp>
        <p:nvSpPr>
          <p:cNvPr id="248836" name="Rectangle 3"/>
          <p:cNvSpPr>
            <a:spLocks noGrp="1" noChangeArrowheads="1"/>
          </p:cNvSpPr>
          <p:nvPr>
            <p:ph type="body" idx="1"/>
          </p:nvPr>
        </p:nvSpPr>
        <p:spPr>
          <a:xfrm>
            <a:off x="923925" y="4379913"/>
            <a:ext cx="5086350" cy="4148137"/>
          </a:xfrm>
          <a:noFill/>
          <a:ln/>
        </p:spPr>
        <p:txBody>
          <a:bodyPr/>
          <a:lstStyle/>
          <a:p>
            <a:pPr eaLnBrk="1" hangingPunct="1"/>
            <a:r>
              <a:rPr lang="en-GB" smtClean="0"/>
              <a:t>In order to explore lab 5-3, create four walls and a room. The room id, name and number as well as the geometry of its boundary lines are displayed. RoomViewer displays the room boundary graphically in its own embedded viewer.</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76D031BA-6A80-4E67-882A-07B21EF2A954}" type="slidenum">
              <a:rPr lang="en-US" smtClean="0"/>
              <a:pPr/>
              <a:t>98</a:t>
            </a:fld>
            <a:endParaRPr lang="en-US" smtClean="0"/>
          </a:p>
        </p:txBody>
      </p:sp>
      <p:sp>
        <p:nvSpPr>
          <p:cNvPr id="249859" name="Rectangle 2"/>
          <p:cNvSpPr>
            <a:spLocks noGrp="1" noRot="1" noChangeAspect="1" noChangeArrowheads="1" noTextEdit="1"/>
          </p:cNvSpPr>
          <p:nvPr>
            <p:ph type="sldImg"/>
          </p:nvPr>
        </p:nvSpPr>
        <p:spPr>
          <a:xfrm>
            <a:off x="1162050" y="692150"/>
            <a:ext cx="4610100" cy="3457575"/>
          </a:xfrm>
          <a:ln/>
        </p:spPr>
      </p:sp>
      <p:sp>
        <p:nvSpPr>
          <p:cNvPr id="249860" name="Rectangle 3"/>
          <p:cNvSpPr>
            <a:spLocks noGrp="1" noChangeArrowheads="1"/>
          </p:cNvSpPr>
          <p:nvPr>
            <p:ph type="body" idx="1"/>
          </p:nvPr>
        </p:nvSpPr>
        <p:spPr>
          <a:xfrm>
            <a:off x="923925" y="4379913"/>
            <a:ext cx="5086350" cy="4148137"/>
          </a:xfrm>
          <a:noFill/>
          <a:ln/>
        </p:spPr>
        <p:txBody>
          <a:bodyPr/>
          <a:lstStyle/>
          <a:p>
            <a:pPr eaLnBrk="1" hangingPunct="1"/>
            <a:endParaRPr lang="en-GB"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B8C1D0F7-FD71-49C8-AADF-8D5C7798B242}" type="slidenum">
              <a:rPr lang="en-US" smtClean="0"/>
              <a:pPr/>
              <a:t>99</a:t>
            </a:fld>
            <a:endParaRPr lang="en-US" smtClean="0"/>
          </a:p>
        </p:txBody>
      </p:sp>
      <p:sp>
        <p:nvSpPr>
          <p:cNvPr id="250883" name="Rectangle 2"/>
          <p:cNvSpPr>
            <a:spLocks noGrp="1" noRot="1" noChangeAspect="1" noChangeArrowheads="1" noTextEdit="1"/>
          </p:cNvSpPr>
          <p:nvPr>
            <p:ph type="sldImg"/>
          </p:nvPr>
        </p:nvSpPr>
        <p:spPr>
          <a:xfrm>
            <a:off x="1716088" y="692150"/>
            <a:ext cx="3597275" cy="2698750"/>
          </a:xfrm>
          <a:ln/>
        </p:spPr>
      </p:sp>
      <p:sp>
        <p:nvSpPr>
          <p:cNvPr id="25088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PPT_LOGO_1b"/>
          <p:cNvPicPr>
            <a:picLocks noChangeAspect="1" noChangeArrowheads="1"/>
          </p:cNvPicPr>
          <p:nvPr userDrawn="1"/>
        </p:nvPicPr>
        <p:blipFill>
          <a:blip r:embed="rId2"/>
          <a:srcRect/>
          <a:stretch>
            <a:fillRect/>
          </a:stretch>
        </p:blipFill>
        <p:spPr bwMode="auto">
          <a:xfrm>
            <a:off x="6169025" y="0"/>
            <a:ext cx="2971800" cy="6859588"/>
          </a:xfrm>
          <a:prstGeom prst="rect">
            <a:avLst/>
          </a:prstGeom>
          <a:noFill/>
          <a:ln w="9525">
            <a:noFill/>
            <a:miter lim="800000"/>
            <a:headEnd/>
            <a:tailEnd/>
          </a:ln>
        </p:spPr>
      </p:pic>
      <p:sp>
        <p:nvSpPr>
          <p:cNvPr id="5" name="Text Box 15"/>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600">
                <a:solidFill>
                  <a:srgbClr val="969696"/>
                </a:solidFill>
              </a:rPr>
              <a:t>© 2007 Autodesk</a:t>
            </a:r>
          </a:p>
        </p:txBody>
      </p:sp>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marL="0" indent="0">
              <a:lnSpc>
                <a:spcPct val="95000"/>
              </a:lnSpc>
              <a:defRPr sz="2400" i="1">
                <a:solidFill>
                  <a:schemeClr val="accent1"/>
                </a:solidFill>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4613" y="136525"/>
            <a:ext cx="2033587" cy="6461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19088" y="136525"/>
            <a:ext cx="5953125" cy="6461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19088" y="1477963"/>
            <a:ext cx="3992562" cy="511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64050" y="1477963"/>
            <a:ext cx="3994150" cy="511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body" idx="1"/>
          </p:nvPr>
        </p:nvSpPr>
        <p:spPr bwMode="auto">
          <a:xfrm>
            <a:off x="319088" y="1477963"/>
            <a:ext cx="8139112" cy="51196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11"/>
          <p:cNvSpPr>
            <a:spLocks noGrp="1" noChangeArrowheads="1"/>
          </p:cNvSpPr>
          <p:nvPr>
            <p:ph type="title"/>
          </p:nvPr>
        </p:nvSpPr>
        <p:spPr bwMode="auto">
          <a:xfrm>
            <a:off x="319088" y="136525"/>
            <a:ext cx="81391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620561" name="Rectangle 17"/>
          <p:cNvSpPr>
            <a:spLocks noChangeArrowheads="1"/>
          </p:cNvSpPr>
          <p:nvPr userDrawn="1"/>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9743BD8C-DEDD-4AC0-8D29-1CDA97579E56}" type="slidenum">
              <a:rPr lang="en-US" sz="600">
                <a:solidFill>
                  <a:srgbClr val="969696"/>
                </a:solidFill>
              </a:rPr>
              <a:pPr eaLnBrk="0" hangingPunct="0">
                <a:defRPr/>
              </a:pPr>
              <a:t>‹#›</a:t>
            </a:fld>
            <a:endParaRPr lang="en-US" sz="600">
              <a:solidFill>
                <a:srgbClr val="969696"/>
              </a:solidFill>
            </a:endParaRPr>
          </a:p>
        </p:txBody>
      </p:sp>
      <p:sp>
        <p:nvSpPr>
          <p:cNvPr id="620562" name="Text Box 18"/>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600">
                <a:solidFill>
                  <a:srgbClr val="969696"/>
                </a:solidFill>
              </a:rPr>
              <a:t>© 2007 Autodesk </a:t>
            </a:r>
          </a:p>
        </p:txBody>
      </p:sp>
      <p:pic>
        <p:nvPicPr>
          <p:cNvPr id="1030" name="Picture 15" descr="PPT_LOGO_4b"/>
          <p:cNvPicPr>
            <a:picLocks noChangeAspect="1" noChangeArrowheads="1"/>
          </p:cNvPicPr>
          <p:nvPr userDrawn="1"/>
        </p:nvPicPr>
        <p:blipFill>
          <a:blip r:embed="rId13"/>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3"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p:timing>
    <p:tnLst>
      <p:par>
        <p:cTn id="1" dur="indefinite" restart="never" nodeType="tmRoot"/>
      </p:par>
    </p:tnLst>
  </p:timing>
  <p:txStyles>
    <p:titleStyle>
      <a:lvl1pPr algn="l" rtl="0" eaLnBrk="0" fontAlgn="base" hangingPunct="0">
        <a:spcBef>
          <a:spcPct val="0"/>
        </a:spcBef>
        <a:spcAft>
          <a:spcPct val="0"/>
        </a:spcAft>
        <a:defRPr sz="4800">
          <a:solidFill>
            <a:schemeClr val="bg1"/>
          </a:solidFill>
          <a:latin typeface="+mj-lt"/>
          <a:ea typeface="+mj-ea"/>
          <a:cs typeface="+mj-cs"/>
        </a:defRPr>
      </a:lvl1pPr>
      <a:lvl2pPr algn="l" rtl="0" eaLnBrk="0" fontAlgn="base" hangingPunct="0">
        <a:spcBef>
          <a:spcPct val="0"/>
        </a:spcBef>
        <a:spcAft>
          <a:spcPct val="0"/>
        </a:spcAft>
        <a:defRPr sz="4800">
          <a:solidFill>
            <a:schemeClr val="bg1"/>
          </a:solidFill>
          <a:latin typeface="Arial" charset="0"/>
        </a:defRPr>
      </a:lvl2pPr>
      <a:lvl3pPr algn="l" rtl="0" eaLnBrk="0" fontAlgn="base" hangingPunct="0">
        <a:spcBef>
          <a:spcPct val="0"/>
        </a:spcBef>
        <a:spcAft>
          <a:spcPct val="0"/>
        </a:spcAft>
        <a:defRPr sz="4800">
          <a:solidFill>
            <a:schemeClr val="bg1"/>
          </a:solidFill>
          <a:latin typeface="Arial" charset="0"/>
        </a:defRPr>
      </a:lvl3pPr>
      <a:lvl4pPr algn="l" rtl="0" eaLnBrk="0" fontAlgn="base" hangingPunct="0">
        <a:spcBef>
          <a:spcPct val="0"/>
        </a:spcBef>
        <a:spcAft>
          <a:spcPct val="0"/>
        </a:spcAft>
        <a:defRPr sz="4800">
          <a:solidFill>
            <a:schemeClr val="bg1"/>
          </a:solidFill>
          <a:latin typeface="Arial" charset="0"/>
        </a:defRPr>
      </a:lvl4pPr>
      <a:lvl5pPr algn="l" rtl="0" eaLnBrk="0" fontAlgn="base" hangingPunct="0">
        <a:spcBef>
          <a:spcPct val="0"/>
        </a:spcBef>
        <a:spcAft>
          <a:spcPct val="0"/>
        </a:spcAft>
        <a:defRPr sz="4800">
          <a:solidFill>
            <a:schemeClr val="bg1"/>
          </a:solidFill>
          <a:latin typeface="Arial" charset="0"/>
        </a:defRPr>
      </a:lvl5pPr>
      <a:lvl6pPr marL="457200" algn="l" rtl="0" fontAlgn="base">
        <a:spcBef>
          <a:spcPct val="0"/>
        </a:spcBef>
        <a:spcAft>
          <a:spcPct val="0"/>
        </a:spcAft>
        <a:defRPr sz="4800">
          <a:solidFill>
            <a:schemeClr val="bg1"/>
          </a:solidFill>
          <a:latin typeface="Arial" charset="0"/>
        </a:defRPr>
      </a:lvl6pPr>
      <a:lvl7pPr marL="914400" algn="l" rtl="0" fontAlgn="base">
        <a:spcBef>
          <a:spcPct val="0"/>
        </a:spcBef>
        <a:spcAft>
          <a:spcPct val="0"/>
        </a:spcAft>
        <a:defRPr sz="4800">
          <a:solidFill>
            <a:schemeClr val="bg1"/>
          </a:solidFill>
          <a:latin typeface="Arial" charset="0"/>
        </a:defRPr>
      </a:lvl7pPr>
      <a:lvl8pPr marL="1371600" algn="l" rtl="0" fontAlgn="base">
        <a:spcBef>
          <a:spcPct val="0"/>
        </a:spcBef>
        <a:spcAft>
          <a:spcPct val="0"/>
        </a:spcAft>
        <a:defRPr sz="4800">
          <a:solidFill>
            <a:schemeClr val="bg1"/>
          </a:solidFill>
          <a:latin typeface="Arial" charset="0"/>
        </a:defRPr>
      </a:lvl8pPr>
      <a:lvl9pPr marL="1828800" algn="l" rtl="0" fontAlgn="base">
        <a:spcBef>
          <a:spcPct val="0"/>
        </a:spcBef>
        <a:spcAft>
          <a:spcPct val="0"/>
        </a:spcAft>
        <a:defRPr sz="4800">
          <a:solidFill>
            <a:schemeClr val="bg1"/>
          </a:solidFill>
          <a:latin typeface="Arial" charset="0"/>
        </a:defRPr>
      </a:lvl9pPr>
    </p:titleStyle>
    <p:bodyStyle>
      <a:lvl1pPr marL="266700" indent="-266700" algn="l" rtl="0" eaLnBrk="0" fontAlgn="base" hangingPunct="0">
        <a:spcBef>
          <a:spcPct val="15000"/>
        </a:spcBef>
        <a:spcAft>
          <a:spcPct val="0"/>
        </a:spcAft>
        <a:buChar char="•"/>
        <a:defRPr sz="3200">
          <a:solidFill>
            <a:schemeClr val="bg1"/>
          </a:solidFill>
          <a:latin typeface="+mn-lt"/>
          <a:ea typeface="+mn-ea"/>
          <a:cs typeface="+mn-cs"/>
        </a:defRPr>
      </a:lvl1pPr>
      <a:lvl2pPr marL="806450" indent="-266700" algn="l" rtl="0" eaLnBrk="0" fontAlgn="base" hangingPunct="0">
        <a:spcBef>
          <a:spcPct val="15000"/>
        </a:spcBef>
        <a:spcAft>
          <a:spcPct val="0"/>
        </a:spcAft>
        <a:buClr>
          <a:schemeClr val="accent1"/>
        </a:buClr>
        <a:buSzPct val="80000"/>
        <a:buFont typeface="Wingdings" pitchFamily="2" charset="2"/>
        <a:buChar char="§"/>
        <a:defRPr sz="2400">
          <a:solidFill>
            <a:schemeClr val="bg1"/>
          </a:solidFill>
          <a:latin typeface="+mn-lt"/>
        </a:defRPr>
      </a:lvl2pPr>
      <a:lvl3pPr marL="1346200" indent="-274638" algn="l" rtl="0" eaLnBrk="0" fontAlgn="base" hangingPunct="0">
        <a:spcBef>
          <a:spcPct val="15000"/>
        </a:spcBef>
        <a:spcAft>
          <a:spcPct val="0"/>
        </a:spcAft>
        <a:buClr>
          <a:schemeClr val="accent1"/>
        </a:buClr>
        <a:buSzPct val="80000"/>
        <a:buFont typeface="Wingdings" pitchFamily="2" charset="2"/>
        <a:buChar char="§"/>
        <a:defRPr sz="2400">
          <a:solidFill>
            <a:schemeClr val="bg1"/>
          </a:solidFill>
          <a:latin typeface="+mn-lt"/>
        </a:defRPr>
      </a:lvl3pPr>
      <a:lvl4pPr marL="1698625" indent="-173038" algn="l" rtl="0" eaLnBrk="0" fontAlgn="base" hangingPunct="0">
        <a:spcBef>
          <a:spcPct val="15000"/>
        </a:spcBef>
        <a:spcAft>
          <a:spcPct val="0"/>
        </a:spcAft>
        <a:buClr>
          <a:schemeClr val="bg1"/>
        </a:buClr>
        <a:buSzPct val="80000"/>
        <a:buFont typeface="Wingdings" pitchFamily="2" charset="2"/>
        <a:buChar char="–"/>
        <a:defRPr sz="1600" b="1">
          <a:solidFill>
            <a:schemeClr val="bg1"/>
          </a:solidFill>
          <a:latin typeface="Courier New" pitchFamily="49" charset="0"/>
        </a:defRPr>
      </a:lvl4pPr>
      <a:lvl5pPr marL="2106613"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5638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6pPr>
      <a:lvl7pPr marL="30210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7pPr>
      <a:lvl8pPr marL="34782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8pPr>
      <a:lvl9pPr marL="3935413" indent="-228600" algn="l" rtl="0" fontAlgn="base">
        <a:spcBef>
          <a:spcPct val="10000"/>
        </a:spcBef>
        <a:spcAft>
          <a:spcPct val="10000"/>
        </a:spcAft>
        <a:buClr>
          <a:schemeClr val="bg1"/>
        </a:buClr>
        <a:buSzPct val="80000"/>
        <a:buFont typeface="Wingdings" pitchFamily="2" charset="2"/>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usa.autodesk.com/adsk/servlet/item?siteID=123112&amp;id=940808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usa.autodesk.com/adsk/servlet/index?siteID=123112&amp;id=9262907" TargetMode="External"/><Relationship Id="rId4" Type="http://schemas.openxmlformats.org/officeDocument/2006/relationships/hyperlink" Target="http://usa.autodesk.com/adsk/servlet/item?siteID=123112&amp;id=9281007"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jpe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hyperlink" Target="http://discussion.autodesk.com/"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hyperlink" Target="http://www.autodesk.com/joinadn" TargetMode="External"/><Relationship Id="rId4" Type="http://schemas.openxmlformats.org/officeDocument/2006/relationships/hyperlink" Target="http://www.autodesk.com/apitraining"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usa.autodesk.com/adsk/servlet/index?siteID=123112&amp;id=24849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adn.autodesk.com/adn/servlet/item?siteID=4814862&amp;id=9550723&amp;linkID=4901650"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6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6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6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7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9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9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9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SD_10"/>
          <p:cNvPicPr>
            <a:picLocks noChangeAspect="1" noChangeArrowheads="1"/>
          </p:cNvPicPr>
          <p:nvPr/>
        </p:nvPicPr>
        <p:blipFill>
          <a:blip r:embed="rId3"/>
          <a:srcRect/>
          <a:stretch>
            <a:fillRect/>
          </a:stretch>
        </p:blipFill>
        <p:spPr bwMode="auto">
          <a:xfrm>
            <a:off x="0" y="0"/>
            <a:ext cx="9140825" cy="6854825"/>
          </a:xfrm>
          <a:prstGeom prst="rect">
            <a:avLst/>
          </a:prstGeom>
          <a:noFill/>
          <a:ln w="9525">
            <a:noFill/>
            <a:miter lim="800000"/>
            <a:headEnd/>
            <a:tailEnd/>
          </a:ln>
        </p:spPr>
      </p:pic>
      <p:sp>
        <p:nvSpPr>
          <p:cNvPr id="3075" name="Rectangle 3"/>
          <p:cNvSpPr>
            <a:spLocks noGrp="1" noChangeArrowheads="1"/>
          </p:cNvSpPr>
          <p:nvPr/>
        </p:nvSpPr>
        <p:spPr bwMode="auto">
          <a:xfrm>
            <a:off x="468313" y="2708275"/>
            <a:ext cx="8672512" cy="1874838"/>
          </a:xfrm>
          <a:prstGeom prst="rect">
            <a:avLst/>
          </a:prstGeom>
          <a:noFill/>
          <a:ln w="9525">
            <a:noFill/>
            <a:miter lim="800000"/>
            <a:headEnd/>
            <a:tailEnd/>
          </a:ln>
        </p:spPr>
        <p:txBody>
          <a:bodyPr lIns="0" tIns="0" rIns="0" bIns="0"/>
          <a:lstStyle/>
          <a:p>
            <a:pPr eaLnBrk="0" hangingPunct="0"/>
            <a:r>
              <a:rPr lang="en-US" sz="4400"/>
              <a:t>Revit Programming Introduction</a:t>
            </a:r>
          </a:p>
          <a:p>
            <a:pPr eaLnBrk="0" hangingPunct="0"/>
            <a:endParaRPr lang="en-US" sz="2800"/>
          </a:p>
          <a:p>
            <a:pPr eaLnBrk="0" hangingPunct="0"/>
            <a:r>
              <a:rPr lang="en-US" sz="2800"/>
              <a:t>Jeremy Tammik</a:t>
            </a:r>
          </a:p>
          <a:p>
            <a:pPr eaLnBrk="0" hangingPunct="0"/>
            <a:r>
              <a:rPr lang="en-US" sz="2000"/>
              <a:t>Developer Technical Services</a:t>
            </a:r>
          </a:p>
        </p:txBody>
      </p:sp>
      <p:sp>
        <p:nvSpPr>
          <p:cNvPr id="3076" name="Rectangle 4"/>
          <p:cNvSpPr>
            <a:spLocks noGrp="1" noChangeArrowheads="1"/>
          </p:cNvSpPr>
          <p:nvPr/>
        </p:nvSpPr>
        <p:spPr bwMode="auto">
          <a:xfrm>
            <a:off x="319088" y="3622675"/>
            <a:ext cx="5853112" cy="960438"/>
          </a:xfrm>
          <a:prstGeom prst="rect">
            <a:avLst/>
          </a:prstGeom>
          <a:noFill/>
          <a:ln w="9525">
            <a:noFill/>
            <a:miter lim="800000"/>
            <a:headEnd/>
            <a:tailEnd/>
          </a:ln>
        </p:spPr>
        <p:txBody>
          <a:bodyPr lIns="0" tIns="0" rIns="0" bIns="0" anchor="b"/>
          <a:lstStyle/>
          <a:p>
            <a:pPr eaLnBrk="0" hangingPunct="0"/>
            <a:endParaRPr lang="en-GB" sz="16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Revit Products</a:t>
            </a:r>
          </a:p>
        </p:txBody>
      </p:sp>
      <p:sp>
        <p:nvSpPr>
          <p:cNvPr id="12291" name="Rectangle 3"/>
          <p:cNvSpPr>
            <a:spLocks noGrp="1" noChangeArrowheads="1"/>
          </p:cNvSpPr>
          <p:nvPr>
            <p:ph type="body" idx="1"/>
          </p:nvPr>
        </p:nvSpPr>
        <p:spPr>
          <a:xfrm>
            <a:off x="319088" y="1279525"/>
            <a:ext cx="8501062" cy="5389563"/>
          </a:xfrm>
        </p:spPr>
        <p:txBody>
          <a:bodyPr/>
          <a:lstStyle/>
          <a:p>
            <a:pPr eaLnBrk="1" hangingPunct="1">
              <a:buFontTx/>
              <a:buNone/>
            </a:pPr>
            <a:r>
              <a:rPr lang="en-GB" sz="2400" smtClean="0"/>
              <a:t>Autodesk Revit in three flavours</a:t>
            </a:r>
          </a:p>
          <a:p>
            <a:pPr lvl="2" eaLnBrk="1" hangingPunct="1"/>
            <a:r>
              <a:rPr lang="en-GB" sz="1600" smtClean="0"/>
              <a:t>Architecture, previously Building</a:t>
            </a:r>
          </a:p>
          <a:p>
            <a:pPr lvl="2" eaLnBrk="1" hangingPunct="1"/>
            <a:r>
              <a:rPr lang="en-GB" sz="1600" smtClean="0"/>
              <a:t>MEP, previously Systems</a:t>
            </a:r>
          </a:p>
          <a:p>
            <a:pPr lvl="2" eaLnBrk="1" hangingPunct="1"/>
            <a:r>
              <a:rPr lang="en-GB" sz="1600" smtClean="0"/>
              <a:t>Structure</a:t>
            </a:r>
          </a:p>
          <a:p>
            <a:pPr eaLnBrk="1" hangingPunct="1">
              <a:buFontTx/>
              <a:buNone/>
            </a:pPr>
            <a:r>
              <a:rPr lang="en-GB" sz="2400" smtClean="0"/>
              <a:t>Product build and distribution</a:t>
            </a:r>
          </a:p>
          <a:p>
            <a:pPr lvl="1" eaLnBrk="1" hangingPunct="1"/>
            <a:r>
              <a:rPr lang="en-GB" sz="2000" smtClean="0"/>
              <a:t>DVD version posted to ADN</a:t>
            </a:r>
          </a:p>
          <a:p>
            <a:pPr lvl="2" eaLnBrk="1" hangingPunct="1"/>
            <a:r>
              <a:rPr lang="en-GB" altLang="ja-JP" sz="1600" smtClean="0">
                <a:ea typeface="ＭＳ Ｐゴシック" pitchFamily="34" charset="-128"/>
              </a:rPr>
              <a:t>Software &amp; Support &gt; Revit &gt; Downloads</a:t>
            </a:r>
            <a:endParaRPr lang="en-GB" altLang="ja-JP" sz="1400" smtClean="0">
              <a:ea typeface="ＭＳ Ｐゴシック" pitchFamily="34" charset="-128"/>
            </a:endParaRPr>
          </a:p>
          <a:p>
            <a:pPr lvl="1" eaLnBrk="1" hangingPunct="1"/>
            <a:r>
              <a:rPr lang="en-GB" sz="2000" smtClean="0"/>
              <a:t>Web version</a:t>
            </a:r>
          </a:p>
          <a:p>
            <a:pPr lvl="2" eaLnBrk="1" hangingPunct="1"/>
            <a:r>
              <a:rPr lang="en-US" sz="1600" smtClean="0"/>
              <a:t>Products </a:t>
            </a:r>
            <a:r>
              <a:rPr lang="en-GB" altLang="ja-JP" sz="1600" smtClean="0">
                <a:ea typeface="ＭＳ Ｐゴシック" pitchFamily="34" charset="-128"/>
              </a:rPr>
              <a:t>&gt;</a:t>
            </a:r>
            <a:r>
              <a:rPr lang="en-US" sz="1600" smtClean="0"/>
              <a:t> Revit Architecture </a:t>
            </a:r>
            <a:r>
              <a:rPr lang="en-GB" altLang="ja-JP" sz="1600" smtClean="0">
                <a:ea typeface="ＭＳ Ｐゴシック" pitchFamily="34" charset="-128"/>
              </a:rPr>
              <a:t>&gt;</a:t>
            </a:r>
            <a:r>
              <a:rPr lang="en-US" sz="1600" smtClean="0"/>
              <a:t> Product Download</a:t>
            </a:r>
          </a:p>
          <a:p>
            <a:pPr lvl="2" eaLnBrk="1" hangingPunct="1"/>
            <a:r>
              <a:rPr lang="en-GB" sz="1600" smtClean="0"/>
              <a:t>Latest download version from the public product site</a:t>
            </a:r>
          </a:p>
          <a:p>
            <a:pPr lvl="2" eaLnBrk="1" hangingPunct="1"/>
            <a:r>
              <a:rPr lang="en-GB" sz="1600" smtClean="0"/>
              <a:t>Fixes are constantly applied, no separate SP</a:t>
            </a:r>
          </a:p>
          <a:p>
            <a:pPr lvl="2" eaLnBrk="1" hangingPunct="1"/>
            <a:r>
              <a:rPr lang="en-US" sz="1600" smtClean="0"/>
              <a:t>Revit Architecture</a:t>
            </a:r>
          </a:p>
          <a:p>
            <a:pPr lvl="3" eaLnBrk="1" hangingPunct="1">
              <a:buFont typeface="Wingdings" pitchFamily="2" charset="2"/>
              <a:buNone/>
            </a:pPr>
            <a:r>
              <a:rPr lang="en-US" sz="1200" u="sng" smtClean="0">
                <a:hlinkClick r:id="rId3"/>
              </a:rPr>
              <a:t>http://usa.autodesk.com/adsk/servlet/item?siteID=123112&amp;id=9408083</a:t>
            </a:r>
            <a:endParaRPr lang="en-US" sz="1200" u="sng" smtClean="0"/>
          </a:p>
          <a:p>
            <a:pPr lvl="2" eaLnBrk="1" hangingPunct="1"/>
            <a:r>
              <a:rPr lang="en-US" sz="1600" smtClean="0"/>
              <a:t>Revit Structure</a:t>
            </a:r>
          </a:p>
          <a:p>
            <a:pPr lvl="3" eaLnBrk="1" hangingPunct="1">
              <a:buFont typeface="Wingdings" pitchFamily="2" charset="2"/>
              <a:buNone/>
            </a:pPr>
            <a:r>
              <a:rPr lang="en-US" sz="1200" u="sng" smtClean="0">
                <a:hlinkClick r:id="rId4"/>
              </a:rPr>
              <a:t>http://usa.autodesk.com/adsk/servlet/item?siteID=123112&amp;id=9281007</a:t>
            </a:r>
            <a:endParaRPr lang="en-US" sz="1200" u="sng" smtClean="0"/>
          </a:p>
          <a:p>
            <a:pPr lvl="2" eaLnBrk="1" hangingPunct="1"/>
            <a:r>
              <a:rPr lang="en-US" sz="1600" smtClean="0"/>
              <a:t>Revit MEP</a:t>
            </a:r>
          </a:p>
          <a:p>
            <a:pPr lvl="3" eaLnBrk="1" hangingPunct="1">
              <a:buFont typeface="Wingdings" pitchFamily="2" charset="2"/>
              <a:buNone/>
            </a:pPr>
            <a:r>
              <a:rPr lang="en-US" sz="1200" u="sng" smtClean="0">
                <a:hlinkClick r:id="rId5"/>
              </a:rPr>
              <a:t>http://usa.autodesk.com/adsk/servlet/index?siteID=123112&amp;id=9262907</a:t>
            </a:r>
            <a:endParaRPr lang="en-GB" sz="1200" u="sng" smtClean="0"/>
          </a:p>
        </p:txBody>
      </p:sp>
      <p:sp>
        <p:nvSpPr>
          <p:cNvPr id="1229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GB" smtClean="0"/>
              <a:t>RvtMgdDbg</a:t>
            </a:r>
          </a:p>
        </p:txBody>
      </p:sp>
      <p:sp>
        <p:nvSpPr>
          <p:cNvPr id="104451" name="Rectangle 3"/>
          <p:cNvSpPr>
            <a:spLocks noGrp="1" noChangeArrowheads="1"/>
          </p:cNvSpPr>
          <p:nvPr>
            <p:ph type="body" idx="1"/>
          </p:nvPr>
        </p:nvSpPr>
        <p:spPr/>
        <p:txBody>
          <a:bodyPr/>
          <a:lstStyle/>
          <a:p>
            <a:pPr eaLnBrk="1" hangingPunct="1">
              <a:lnSpc>
                <a:spcPct val="90000"/>
              </a:lnSpc>
              <a:buFontTx/>
              <a:buNone/>
            </a:pPr>
            <a:r>
              <a:rPr lang="en-GB" smtClean="0"/>
              <a:t>Comprehensive test of the Revit API</a:t>
            </a:r>
          </a:p>
          <a:p>
            <a:pPr eaLnBrk="1" hangingPunct="1">
              <a:lnSpc>
                <a:spcPct val="90000"/>
              </a:lnSpc>
              <a:buFontTx/>
              <a:buNone/>
            </a:pPr>
            <a:r>
              <a:rPr lang="en-GB" smtClean="0"/>
              <a:t>Sample code and utility classes</a:t>
            </a:r>
          </a:p>
          <a:p>
            <a:pPr eaLnBrk="1" hangingPunct="1">
              <a:lnSpc>
                <a:spcPct val="90000"/>
              </a:lnSpc>
              <a:buFontTx/>
              <a:buNone/>
            </a:pPr>
            <a:r>
              <a:rPr lang="en-GB" smtClean="0"/>
              <a:t>Scaffolding for quick tests</a:t>
            </a:r>
          </a:p>
          <a:p>
            <a:pPr eaLnBrk="1" hangingPunct="1">
              <a:lnSpc>
                <a:spcPct val="90000"/>
              </a:lnSpc>
              <a:buFontTx/>
              <a:buNone/>
            </a:pPr>
            <a:r>
              <a:rPr lang="en-GB" smtClean="0"/>
              <a:t>Aid learning Revit API</a:t>
            </a:r>
          </a:p>
          <a:p>
            <a:pPr eaLnBrk="1" hangingPunct="1">
              <a:lnSpc>
                <a:spcPct val="90000"/>
              </a:lnSpc>
              <a:buFontTx/>
              <a:buNone/>
            </a:pPr>
            <a:r>
              <a:rPr lang="en-GB" smtClean="0"/>
              <a:t>Explore</a:t>
            </a:r>
          </a:p>
          <a:p>
            <a:pPr lvl="1" eaLnBrk="1" hangingPunct="1">
              <a:lnSpc>
                <a:spcPct val="90000"/>
              </a:lnSpc>
            </a:pPr>
            <a:r>
              <a:rPr lang="en-GB" smtClean="0"/>
              <a:t>Application</a:t>
            </a:r>
          </a:p>
          <a:p>
            <a:pPr lvl="1" eaLnBrk="1" hangingPunct="1">
              <a:lnSpc>
                <a:spcPct val="90000"/>
              </a:lnSpc>
            </a:pPr>
            <a:r>
              <a:rPr lang="en-GB" smtClean="0"/>
              <a:t>Document</a:t>
            </a:r>
          </a:p>
          <a:p>
            <a:pPr lvl="1" eaLnBrk="1" hangingPunct="1">
              <a:lnSpc>
                <a:spcPct val="90000"/>
              </a:lnSpc>
            </a:pPr>
            <a:r>
              <a:rPr lang="en-GB" smtClean="0"/>
              <a:t>Current selection</a:t>
            </a:r>
          </a:p>
          <a:p>
            <a:pPr lvl="1" eaLnBrk="1" hangingPunct="1">
              <a:lnSpc>
                <a:spcPct val="90000"/>
              </a:lnSpc>
            </a:pPr>
            <a:r>
              <a:rPr lang="en-GB" smtClean="0"/>
              <a:t>Reflection</a:t>
            </a:r>
          </a:p>
          <a:p>
            <a:pPr lvl="1" eaLnBrk="1" hangingPunct="1">
              <a:lnSpc>
                <a:spcPct val="90000"/>
              </a:lnSpc>
            </a:pPr>
            <a:r>
              <a:rPr lang="en-GB" smtClean="0"/>
              <a:t>Events</a:t>
            </a:r>
          </a:p>
          <a:p>
            <a:pPr lvl="1" eaLnBrk="1" hangingPunct="1">
              <a:lnSpc>
                <a:spcPct val="90000"/>
              </a:lnSpc>
            </a:pPr>
            <a:r>
              <a:rPr lang="en-GB" smtClean="0"/>
              <a:t>Tests</a:t>
            </a:r>
          </a:p>
        </p:txBody>
      </p:sp>
      <p:sp>
        <p:nvSpPr>
          <p:cNvPr id="10445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Debugging Tool</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GB" smtClean="0"/>
              <a:t>RvtMgdDbg Demo</a:t>
            </a:r>
          </a:p>
        </p:txBody>
      </p:sp>
      <p:sp>
        <p:nvSpPr>
          <p:cNvPr id="105475" name="Rectangle 3"/>
          <p:cNvSpPr>
            <a:spLocks noGrp="1" noChangeArrowheads="1"/>
          </p:cNvSpPr>
          <p:nvPr>
            <p:ph type="body" idx="1"/>
          </p:nvPr>
        </p:nvSpPr>
        <p:spPr/>
        <p:txBody>
          <a:bodyPr/>
          <a:lstStyle/>
          <a:p>
            <a:pPr eaLnBrk="1" hangingPunct="1">
              <a:buFontTx/>
              <a:buNone/>
            </a:pPr>
            <a:endParaRPr lang="en-GB" smtClean="0"/>
          </a:p>
        </p:txBody>
      </p:sp>
      <p:pic>
        <p:nvPicPr>
          <p:cNvPr id="105476" name="Picture 4" descr="RvtMgdDbg-menu"/>
          <p:cNvPicPr>
            <a:picLocks noChangeAspect="1" noChangeArrowheads="1"/>
          </p:cNvPicPr>
          <p:nvPr/>
        </p:nvPicPr>
        <p:blipFill>
          <a:blip r:embed="rId3"/>
          <a:srcRect/>
          <a:stretch>
            <a:fillRect/>
          </a:stretch>
        </p:blipFill>
        <p:spPr bwMode="auto">
          <a:xfrm>
            <a:off x="319088" y="1416050"/>
            <a:ext cx="4070350" cy="1463675"/>
          </a:xfrm>
          <a:prstGeom prst="rect">
            <a:avLst/>
          </a:prstGeom>
          <a:noFill/>
          <a:ln w="9525">
            <a:noFill/>
            <a:miter lim="800000"/>
            <a:headEnd/>
            <a:tailEnd/>
          </a:ln>
        </p:spPr>
      </p:pic>
      <p:pic>
        <p:nvPicPr>
          <p:cNvPr id="105477" name="Picture 5" descr="RvtMgdDbg-wall"/>
          <p:cNvPicPr>
            <a:picLocks noChangeAspect="1" noChangeArrowheads="1"/>
          </p:cNvPicPr>
          <p:nvPr/>
        </p:nvPicPr>
        <p:blipFill>
          <a:blip r:embed="rId4"/>
          <a:srcRect/>
          <a:stretch>
            <a:fillRect/>
          </a:stretch>
        </p:blipFill>
        <p:spPr bwMode="auto">
          <a:xfrm>
            <a:off x="3227388" y="2492375"/>
            <a:ext cx="5448300" cy="3663950"/>
          </a:xfrm>
          <a:prstGeom prst="rect">
            <a:avLst/>
          </a:prstGeom>
          <a:noFill/>
          <a:ln w="9525">
            <a:noFill/>
            <a:miter lim="800000"/>
            <a:headEnd/>
            <a:tailEnd/>
          </a:ln>
        </p:spPr>
      </p:pic>
      <p:pic>
        <p:nvPicPr>
          <p:cNvPr id="105478" name="Picture 6" descr="RvtMgdDbg-wall-params"/>
          <p:cNvPicPr>
            <a:picLocks noChangeAspect="1" noChangeArrowheads="1"/>
          </p:cNvPicPr>
          <p:nvPr/>
        </p:nvPicPr>
        <p:blipFill>
          <a:blip r:embed="rId5"/>
          <a:srcRect/>
          <a:stretch>
            <a:fillRect/>
          </a:stretch>
        </p:blipFill>
        <p:spPr bwMode="auto">
          <a:xfrm>
            <a:off x="319088" y="3213100"/>
            <a:ext cx="4641850" cy="3084513"/>
          </a:xfrm>
          <a:prstGeom prst="rect">
            <a:avLst/>
          </a:prstGeom>
          <a:noFill/>
          <a:ln w="9525">
            <a:noFill/>
            <a:miter lim="800000"/>
            <a:headEnd/>
            <a:tailEnd/>
          </a:ln>
        </p:spPr>
      </p:pic>
      <p:sp>
        <p:nvSpPr>
          <p:cNvPr id="105479" name="Text Box 7"/>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Debugging Tool</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319088" y="3016250"/>
            <a:ext cx="7277100" cy="1479550"/>
          </a:xfrm>
        </p:spPr>
        <p:txBody>
          <a:bodyPr/>
          <a:lstStyle/>
          <a:p>
            <a:pPr eaLnBrk="1" hangingPunct="1"/>
            <a:r>
              <a:rPr lang="en-GB" smtClean="0"/>
              <a:t>Samples</a:t>
            </a:r>
          </a:p>
        </p:txBody>
      </p:sp>
      <p:sp>
        <p:nvSpPr>
          <p:cNvPr id="106499" name="Rectangle 3"/>
          <p:cNvSpPr>
            <a:spLocks noGrp="1" noChangeArrowheads="1"/>
          </p:cNvSpPr>
          <p:nvPr>
            <p:ph type="subTitle" idx="1"/>
          </p:nvPr>
        </p:nvSpPr>
        <p:spPr>
          <a:xfrm>
            <a:off x="319088" y="4495800"/>
            <a:ext cx="5681672" cy="838200"/>
          </a:xfrm>
        </p:spPr>
        <p:txBody>
          <a:bodyPr/>
          <a:lstStyle/>
          <a:p>
            <a:pPr eaLnBrk="1" hangingPunct="1">
              <a:buFontTx/>
              <a:buNone/>
            </a:pPr>
            <a:r>
              <a:rPr lang="en-US" smtClean="0"/>
              <a:t>Separate Presentation Later Today</a:t>
            </a:r>
            <a:endParaRPr lang="en-GB"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GB" smtClean="0"/>
              <a:t>Learning More</a:t>
            </a:r>
          </a:p>
        </p:txBody>
      </p:sp>
      <p:sp>
        <p:nvSpPr>
          <p:cNvPr id="1137667" name="Rectangle 3"/>
          <p:cNvSpPr>
            <a:spLocks noGrp="1" noChangeArrowheads="1"/>
          </p:cNvSpPr>
          <p:nvPr>
            <p:ph type="body" idx="1"/>
          </p:nvPr>
        </p:nvSpPr>
        <p:spPr/>
        <p:txBody>
          <a:bodyPr/>
          <a:lstStyle/>
          <a:p>
            <a:pPr eaLnBrk="1" hangingPunct="1">
              <a:buFontTx/>
              <a:buNone/>
              <a:defRPr/>
            </a:pPr>
            <a:r>
              <a:rPr lang="en-GB" sz="2800" smtClean="0"/>
              <a:t>Online Help</a:t>
            </a:r>
          </a:p>
          <a:p>
            <a:pPr eaLnBrk="1" hangingPunct="1">
              <a:buFontTx/>
              <a:buNone/>
              <a:defRPr/>
            </a:pPr>
            <a:r>
              <a:rPr lang="en-GB" sz="2800" smtClean="0"/>
              <a:t>SDK Samples</a:t>
            </a:r>
          </a:p>
          <a:p>
            <a:pPr eaLnBrk="1" hangingPunct="1">
              <a:buFontTx/>
              <a:buNone/>
              <a:defRPr/>
            </a:pPr>
            <a:r>
              <a:rPr lang="en-GB" sz="2800" smtClean="0"/>
              <a:t>Discussion Groups</a:t>
            </a:r>
          </a:p>
          <a:p>
            <a:pPr lvl="1" eaLnBrk="1" hangingPunct="1">
              <a:defRPr/>
            </a:pPr>
            <a:r>
              <a:rPr lang="en-GB" sz="2000" noProof="1" smtClean="0">
                <a:hlinkClick r:id="rId3"/>
              </a:rPr>
              <a:t>http://discussion.autodesk.com</a:t>
            </a:r>
            <a:endParaRPr lang="en-US" sz="2000" smtClean="0"/>
          </a:p>
          <a:p>
            <a:pPr lvl="1" eaLnBrk="1" hangingPunct="1">
              <a:defRPr/>
            </a:pPr>
            <a:r>
              <a:rPr lang="en-US" sz="2000" noProof="1" smtClean="0"/>
              <a:t>Revit API</a:t>
            </a:r>
            <a:endParaRPr lang="en-GB" sz="2000" smtClean="0"/>
          </a:p>
          <a:p>
            <a:pPr eaLnBrk="1" hangingPunct="1">
              <a:buFontTx/>
              <a:buNone/>
              <a:defRPr/>
            </a:pPr>
            <a:r>
              <a:rPr lang="en-GB" sz="2800" smtClean="0"/>
              <a:t>API Training Classes</a:t>
            </a:r>
          </a:p>
          <a:p>
            <a:pPr lvl="1" eaLnBrk="1" hangingPunct="1">
              <a:defRPr/>
            </a:pPr>
            <a:r>
              <a:rPr lang="en-GB" sz="2000" noProof="1" smtClean="0">
                <a:hlinkClick r:id="rId4"/>
              </a:rPr>
              <a:t>www.autodesk.com/apitraining</a:t>
            </a:r>
            <a:endParaRPr lang="en-US" sz="2000" smtClean="0"/>
          </a:p>
          <a:p>
            <a:pPr eaLnBrk="1" hangingPunct="1">
              <a:buFontTx/>
              <a:buNone/>
              <a:defRPr/>
            </a:pPr>
            <a:r>
              <a:rPr lang="en-GB" sz="2800" smtClean="0"/>
              <a:t>Autodesk Developer Network</a:t>
            </a:r>
          </a:p>
          <a:p>
            <a:pPr lvl="1" eaLnBrk="1" hangingPunct="1">
              <a:defRPr/>
            </a:pPr>
            <a:r>
              <a:rPr lang="en-GB" sz="2000" noProof="1" smtClean="0">
                <a:hlinkClick r:id="rId5"/>
              </a:rPr>
              <a:t>www.autodesk.com/</a:t>
            </a:r>
            <a:r>
              <a:rPr lang="en-US" sz="2000" smtClean="0">
                <a:hlinkClick r:id="rId5"/>
              </a:rPr>
              <a:t>joinadn</a:t>
            </a:r>
            <a:endParaRPr lang="en-US" sz="2000" smtClean="0"/>
          </a:p>
          <a:p>
            <a:pPr marL="0" indent="0" eaLnBrk="1" hangingPunct="1">
              <a:lnSpc>
                <a:spcPct val="90000"/>
              </a:lnSpc>
              <a:buFontTx/>
              <a:buNone/>
              <a:defRPr/>
            </a:pPr>
            <a:r>
              <a:rPr lang="en-GB" sz="2800" smtClean="0"/>
              <a:t>DevHelp Online for ADN members</a:t>
            </a:r>
          </a:p>
          <a:p>
            <a:pPr lvl="1" eaLnBrk="1" hangingPunct="1">
              <a:lnSpc>
                <a:spcPct val="90000"/>
              </a:lnSpc>
              <a:defRPr/>
            </a:pPr>
            <a:r>
              <a:rPr lang="en-GB" sz="2000" noProof="1" smtClean="0">
                <a:hlinkClick r:id="rId5"/>
              </a:rPr>
              <a:t>adn.autodesk.com/</a:t>
            </a:r>
            <a:endParaRPr lang="en-US" sz="2000" smtClean="0"/>
          </a:p>
          <a:p>
            <a:pPr lvl="1" eaLnBrk="1" hangingPunct="1">
              <a:defRPr/>
            </a:pPr>
            <a:endParaRPr lang="en-US" sz="2000" smtClean="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GB" smtClean="0"/>
              <a:t>Thank you!</a:t>
            </a:r>
          </a:p>
        </p:txBody>
      </p:sp>
      <p:sp>
        <p:nvSpPr>
          <p:cNvPr id="147459" name="Rectangle 3"/>
          <p:cNvSpPr>
            <a:spLocks noGrp="1" noChangeArrowheads="1"/>
          </p:cNvSpPr>
          <p:nvPr>
            <p:ph type="body" idx="1"/>
          </p:nvPr>
        </p:nvSpPr>
        <p:spPr>
          <a:xfrm>
            <a:off x="319088" y="1477963"/>
            <a:ext cx="7132637" cy="5119687"/>
          </a:xfrm>
        </p:spPr>
        <p:txBody>
          <a:bodyPr/>
          <a:lstStyle/>
          <a:p>
            <a:pPr eaLnBrk="1" hangingPunct="1">
              <a:buFontTx/>
              <a:buNone/>
            </a:pPr>
            <a:r>
              <a:rPr lang="en-GB" sz="2800" smtClean="0"/>
              <a:t>Thank you very much for your interest and attention!</a:t>
            </a:r>
          </a:p>
          <a:p>
            <a:pPr eaLnBrk="1" hangingPunct="1">
              <a:buFontTx/>
              <a:buNone/>
            </a:pPr>
            <a:r>
              <a:rPr lang="en-GB" sz="2800" smtClean="0"/>
              <a:t>I wish you much success with the Revit API and your application development!</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0" y="0"/>
            <a:ext cx="9144000" cy="6858000"/>
          </a:xfrm>
          <a:prstGeom prst="rect">
            <a:avLst/>
          </a:prstGeom>
          <a:solidFill>
            <a:schemeClr val="tx2"/>
          </a:solidFill>
          <a:ln w="9525">
            <a:noFill/>
            <a:miter lim="800000"/>
            <a:headEnd/>
            <a:tailEnd/>
          </a:ln>
        </p:spPr>
        <p:txBody>
          <a:bodyPr wrap="none" anchor="ctr"/>
          <a:lstStyle/>
          <a:p>
            <a:endParaRPr lang="en-GB"/>
          </a:p>
        </p:txBody>
      </p:sp>
      <p:pic>
        <p:nvPicPr>
          <p:cNvPr id="148483" name="Picture 33" descr="PPT_LOGO_3b"/>
          <p:cNvPicPr>
            <a:picLocks noChangeAspect="1" noChangeArrowheads="1"/>
          </p:cNvPicPr>
          <p:nvPr/>
        </p:nvPicPr>
        <p:blipFill>
          <a:blip r:embed="rId3"/>
          <a:srcRect/>
          <a:stretch>
            <a:fillRect/>
          </a:stretch>
        </p:blipFill>
        <p:spPr bwMode="auto">
          <a:xfrm>
            <a:off x="0" y="2628900"/>
            <a:ext cx="9145588" cy="160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Revit SDK</a:t>
            </a:r>
          </a:p>
        </p:txBody>
      </p:sp>
      <p:sp>
        <p:nvSpPr>
          <p:cNvPr id="741379" name="Rectangle 3"/>
          <p:cNvSpPr>
            <a:spLocks noGrp="1" noChangeArrowheads="1"/>
          </p:cNvSpPr>
          <p:nvPr>
            <p:ph type="body" idx="1"/>
          </p:nvPr>
        </p:nvSpPr>
        <p:spPr>
          <a:xfrm>
            <a:off x="319088" y="1279525"/>
            <a:ext cx="8501062" cy="5389563"/>
          </a:xfrm>
        </p:spPr>
        <p:txBody>
          <a:bodyPr/>
          <a:lstStyle/>
          <a:p>
            <a:pPr eaLnBrk="1" hangingPunct="1">
              <a:buFontTx/>
              <a:buNone/>
              <a:defRPr/>
            </a:pPr>
            <a:r>
              <a:rPr lang="en-GB" sz="2400" smtClean="0"/>
              <a:t>DVD version</a:t>
            </a:r>
          </a:p>
          <a:p>
            <a:pPr marL="625475" lvl="1" eaLnBrk="1" hangingPunct="1">
              <a:buFont typeface="Wingdings" pitchFamily="2" charset="2"/>
              <a:buNone/>
              <a:defRPr/>
            </a:pPr>
            <a:r>
              <a:rPr lang="en-GB" sz="1800" smtClean="0"/>
              <a:t>\Utilities\Common\Software Development Kit\</a:t>
            </a:r>
            <a:r>
              <a:rPr lang="en-GB" sz="1800" err="1" smtClean="0"/>
              <a:t>Revit</a:t>
            </a:r>
            <a:r>
              <a:rPr lang="en-GB" sz="1800" smtClean="0"/>
              <a:t> 2008 SDK.zip</a:t>
            </a:r>
          </a:p>
          <a:p>
            <a:pPr eaLnBrk="1" hangingPunct="1">
              <a:buFontTx/>
              <a:buNone/>
              <a:defRPr/>
            </a:pPr>
            <a:r>
              <a:rPr lang="en-US" sz="2400" smtClean="0"/>
              <a:t>Web version</a:t>
            </a:r>
          </a:p>
          <a:p>
            <a:pPr marL="715963" lvl="1" indent="-347663" eaLnBrk="1" hangingPunct="1">
              <a:buFont typeface="Wingdings" pitchFamily="2" charset="2"/>
              <a:buNone/>
              <a:defRPr/>
            </a:pPr>
            <a:r>
              <a:rPr lang="en-US" sz="1800" smtClean="0"/>
              <a:t>&lt;</a:t>
            </a:r>
            <a:r>
              <a:rPr lang="en-US" sz="1800" err="1" smtClean="0"/>
              <a:t>Revit</a:t>
            </a:r>
            <a:r>
              <a:rPr lang="en-US" sz="1800" smtClean="0"/>
              <a:t> install&gt;\Download\Utilities\Common\Software Development Kit\</a:t>
            </a:r>
            <a:r>
              <a:rPr lang="en-US" sz="1800" err="1" smtClean="0"/>
              <a:t>Revit</a:t>
            </a:r>
            <a:r>
              <a:rPr lang="en-US" sz="1800" smtClean="0"/>
              <a:t> 2008 SDK.zip</a:t>
            </a:r>
            <a:endParaRPr lang="en-GB" sz="1800" smtClean="0"/>
          </a:p>
          <a:p>
            <a:pPr eaLnBrk="1" hangingPunct="1">
              <a:buFontTx/>
              <a:buNone/>
              <a:defRPr/>
            </a:pPr>
            <a:r>
              <a:rPr lang="en-GB" sz="2400" smtClean="0"/>
              <a:t>Autodesk </a:t>
            </a:r>
            <a:r>
              <a:rPr lang="en-GB" sz="2400" err="1" smtClean="0"/>
              <a:t>Revit</a:t>
            </a:r>
            <a:r>
              <a:rPr lang="en-GB" sz="2400" smtClean="0"/>
              <a:t> Developer </a:t>
            </a:r>
            <a:r>
              <a:rPr lang="en-GB" sz="2400" err="1" smtClean="0"/>
              <a:t>Center</a:t>
            </a:r>
            <a:endParaRPr lang="en-GB" sz="2400" smtClean="0"/>
          </a:p>
          <a:p>
            <a:pPr marL="361950" lvl="1" indent="6350" eaLnBrk="1" hangingPunct="1">
              <a:buFont typeface="Wingdings" pitchFamily="2" charset="2"/>
              <a:buNone/>
              <a:tabLst>
                <a:tab pos="442913" algn="l"/>
              </a:tabLst>
              <a:defRPr/>
            </a:pPr>
            <a:r>
              <a:rPr lang="en-GB" sz="1600" smtClean="0">
                <a:hlinkClick r:id="rId3"/>
              </a:rPr>
              <a:t>http://usa.autodesk.com/adsk/servlet/index?siteID=123112&amp;id=248497</a:t>
            </a:r>
            <a:endParaRPr lang="en-GB" sz="1600" smtClean="0"/>
          </a:p>
          <a:p>
            <a:pPr eaLnBrk="1" hangingPunct="1">
              <a:buFontTx/>
              <a:buNone/>
              <a:defRPr/>
            </a:pPr>
            <a:r>
              <a:rPr lang="en-GB" sz="2400" smtClean="0"/>
              <a:t>ADN site</a:t>
            </a:r>
          </a:p>
          <a:p>
            <a:pPr marL="715963" lvl="1" indent="-357188" eaLnBrk="1" hangingPunct="1">
              <a:buFont typeface="Wingdings" pitchFamily="2" charset="2"/>
              <a:buNone/>
              <a:defRPr/>
            </a:pPr>
            <a:r>
              <a:rPr lang="en-GB" sz="1800" smtClean="0"/>
              <a:t>Software &amp; Support </a:t>
            </a:r>
            <a:r>
              <a:rPr lang="en-GB" sz="1800" smtClean="0">
                <a:sym typeface="Wingdings" pitchFamily="2" charset="2"/>
              </a:rPr>
              <a:t>&gt; </a:t>
            </a:r>
            <a:r>
              <a:rPr lang="en-GB" sz="1800" err="1" smtClean="0">
                <a:sym typeface="Wingdings" pitchFamily="2" charset="2"/>
              </a:rPr>
              <a:t>Revit</a:t>
            </a:r>
            <a:r>
              <a:rPr lang="en-GB" sz="1800" smtClean="0">
                <a:sym typeface="Wingdings" pitchFamily="2" charset="2"/>
              </a:rPr>
              <a:t> &gt; Knowledgebase &gt; </a:t>
            </a:r>
            <a:br>
              <a:rPr lang="en-GB" sz="1800" smtClean="0">
                <a:sym typeface="Wingdings" pitchFamily="2" charset="2"/>
              </a:rPr>
            </a:br>
            <a:r>
              <a:rPr lang="en-GB" sz="1800" smtClean="0">
                <a:sym typeface="Wingdings" pitchFamily="2" charset="2"/>
              </a:rPr>
              <a:t>Code Samples &gt; </a:t>
            </a:r>
            <a:r>
              <a:rPr lang="en-GB" sz="1800" err="1" smtClean="0">
                <a:sym typeface="Wingdings" pitchFamily="2" charset="2"/>
              </a:rPr>
              <a:t>Revit</a:t>
            </a:r>
            <a:r>
              <a:rPr lang="en-GB" sz="1800" smtClean="0">
                <a:sym typeface="Wingdings" pitchFamily="2" charset="2"/>
              </a:rPr>
              <a:t> 2008 SDK</a:t>
            </a:r>
          </a:p>
          <a:p>
            <a:pPr marL="715963" lvl="1" indent="-357188" eaLnBrk="1" hangingPunct="1">
              <a:buFont typeface="Wingdings" pitchFamily="2" charset="2"/>
              <a:buNone/>
              <a:defRPr/>
            </a:pPr>
            <a:r>
              <a:rPr lang="en-GB" sz="1600" smtClean="0">
                <a:hlinkClick r:id="rId4"/>
              </a:rPr>
              <a:t>http://adn.autodesk.com/adn/servlet/item?siteID=4814862&amp;id=9550723&amp;linkID=4901650</a:t>
            </a:r>
            <a:endParaRPr lang="en-GB" sz="1600" smtClean="0"/>
          </a:p>
          <a:p>
            <a:pPr eaLnBrk="1" hangingPunct="1">
              <a:buFontTx/>
              <a:buNone/>
              <a:defRPr/>
            </a:pPr>
            <a:r>
              <a:rPr lang="en-GB" sz="2400" smtClean="0"/>
              <a:t>RevitAPI.dll is present in every </a:t>
            </a:r>
            <a:r>
              <a:rPr lang="en-GB" sz="2400" err="1" smtClean="0"/>
              <a:t>Revit</a:t>
            </a:r>
            <a:r>
              <a:rPr lang="en-GB" sz="2400" smtClean="0"/>
              <a:t> installation</a:t>
            </a:r>
          </a:p>
        </p:txBody>
      </p:sp>
      <p:sp>
        <p:nvSpPr>
          <p:cNvPr id="1331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SDK Documentation</a:t>
            </a:r>
          </a:p>
        </p:txBody>
      </p:sp>
      <p:sp>
        <p:nvSpPr>
          <p:cNvPr id="14339" name="Rectangle 3"/>
          <p:cNvSpPr>
            <a:spLocks noGrp="1" noChangeArrowheads="1"/>
          </p:cNvSpPr>
          <p:nvPr>
            <p:ph type="body" idx="1"/>
          </p:nvPr>
        </p:nvSpPr>
        <p:spPr/>
        <p:txBody>
          <a:bodyPr/>
          <a:lstStyle/>
          <a:p>
            <a:pPr eaLnBrk="1" hangingPunct="1">
              <a:buFontTx/>
              <a:buNone/>
            </a:pPr>
            <a:r>
              <a:rPr lang="en-GB" sz="2400" smtClean="0"/>
              <a:t>Read Me First.doc</a:t>
            </a:r>
          </a:p>
          <a:p>
            <a:pPr eaLnBrk="1" hangingPunct="1">
              <a:buFontTx/>
              <a:buNone/>
            </a:pPr>
            <a:r>
              <a:rPr lang="en-GB" sz="2400" smtClean="0"/>
              <a:t>Getting Started Revit 2008.doc</a:t>
            </a:r>
          </a:p>
          <a:p>
            <a:pPr eaLnBrk="1" hangingPunct="1">
              <a:buFontTx/>
              <a:buNone/>
            </a:pPr>
            <a:r>
              <a:rPr lang="en-US" sz="2400" smtClean="0"/>
              <a:t>What's New in Revit Architecture 2008.pdf</a:t>
            </a:r>
          </a:p>
          <a:p>
            <a:pPr eaLnBrk="1" hangingPunct="1">
              <a:buFontTx/>
              <a:buNone/>
            </a:pPr>
            <a:r>
              <a:rPr lang="en-GB" sz="2400" smtClean="0"/>
              <a:t>Revit API Diagram.rvt</a:t>
            </a:r>
            <a:endParaRPr lang="en-GB" sz="1400" smtClean="0"/>
          </a:p>
          <a:p>
            <a:pPr eaLnBrk="1" hangingPunct="1">
              <a:buFontTx/>
              <a:buNone/>
            </a:pPr>
            <a:r>
              <a:rPr lang="en-GB" sz="2400" smtClean="0"/>
              <a:t>RevitAPI 2008.chm</a:t>
            </a:r>
          </a:p>
          <a:p>
            <a:pPr eaLnBrk="1" hangingPunct="1">
              <a:buFontTx/>
              <a:buNone/>
            </a:pPr>
            <a:r>
              <a:rPr lang="en-GB" sz="2400" smtClean="0"/>
              <a:t>Revit Structure</a:t>
            </a:r>
          </a:p>
          <a:p>
            <a:pPr lvl="1" eaLnBrk="1" hangingPunct="1"/>
            <a:r>
              <a:rPr lang="en-GB" sz="1800" smtClean="0"/>
              <a:t>Separate directory</a:t>
            </a:r>
          </a:p>
          <a:p>
            <a:pPr eaLnBrk="1" hangingPunct="1">
              <a:buFontTx/>
              <a:buNone/>
            </a:pPr>
            <a:r>
              <a:rPr lang="en-GB" sz="2400" smtClean="0"/>
              <a:t>API Changes</a:t>
            </a:r>
          </a:p>
          <a:p>
            <a:pPr lvl="1" eaLnBrk="1" hangingPunct="1"/>
            <a:r>
              <a:rPr lang="en-GB" sz="1800" smtClean="0"/>
              <a:t>Added.xml and Removed.xml</a:t>
            </a:r>
          </a:p>
          <a:p>
            <a:pPr lvl="1" eaLnBrk="1" hangingPunct="1"/>
            <a:r>
              <a:rPr lang="en-GB" sz="1800" smtClean="0"/>
              <a:t>xslt Transformation</a:t>
            </a:r>
          </a:p>
          <a:p>
            <a:pPr eaLnBrk="1" hangingPunct="1">
              <a:buFontTx/>
              <a:buNone/>
            </a:pPr>
            <a:r>
              <a:rPr lang="en-GB" sz="2400" smtClean="0"/>
              <a:t>Samples</a:t>
            </a:r>
          </a:p>
          <a:p>
            <a:pPr lvl="1" eaLnBrk="1" hangingPunct="1"/>
            <a:r>
              <a:rPr lang="en-GB" sz="1800" smtClean="0"/>
              <a:t>Converting 9.1 applications to Revit 2008 API.doc</a:t>
            </a:r>
          </a:p>
          <a:p>
            <a:pPr lvl="1" eaLnBrk="1" hangingPunct="1"/>
            <a:r>
              <a:rPr lang="en-GB" sz="1800" smtClean="0"/>
              <a:t>Revit 2008 New Samples.doc</a:t>
            </a:r>
          </a:p>
        </p:txBody>
      </p:sp>
      <p:sp>
        <p:nvSpPr>
          <p:cNvPr id="1434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19088" y="136525"/>
            <a:ext cx="7924800" cy="1143000"/>
          </a:xfrm>
        </p:spPr>
        <p:txBody>
          <a:bodyPr/>
          <a:lstStyle/>
          <a:p>
            <a:pPr eaLnBrk="1" hangingPunct="1"/>
            <a:r>
              <a:rPr lang="en-GB" smtClean="0"/>
              <a:t>Revit API History</a:t>
            </a:r>
          </a:p>
        </p:txBody>
      </p:sp>
      <p:sp>
        <p:nvSpPr>
          <p:cNvPr id="15363" name="Rectangle 3"/>
          <p:cNvSpPr>
            <a:spLocks noGrp="1" noChangeArrowheads="1"/>
          </p:cNvSpPr>
          <p:nvPr>
            <p:ph type="body" idx="1"/>
          </p:nvPr>
        </p:nvSpPr>
        <p:spPr>
          <a:xfrm>
            <a:off x="319088" y="1428736"/>
            <a:ext cx="8213725" cy="4751388"/>
          </a:xfrm>
        </p:spPr>
        <p:txBody>
          <a:bodyPr/>
          <a:lstStyle/>
          <a:p>
            <a:pPr marL="342900" lvl="1" indent="-228600" eaLnBrk="1" hangingPunct="1"/>
            <a:r>
              <a:rPr lang="en-US" smtClean="0"/>
              <a:t>5, 6, 7 no API and no verticals</a:t>
            </a:r>
            <a:endParaRPr lang="en-GB" smtClean="0"/>
          </a:p>
          <a:p>
            <a:pPr marL="342900" lvl="1" indent="-228600" eaLnBrk="1" hangingPunct="1"/>
            <a:r>
              <a:rPr lang="en-GB" smtClean="0"/>
              <a:t>8.0 first public API for Building and Structure</a:t>
            </a:r>
          </a:p>
          <a:p>
            <a:pPr marL="342900" lvl="1" indent="-228600" eaLnBrk="1" hangingPunct="1"/>
            <a:r>
              <a:rPr lang="en-GB" smtClean="0"/>
              <a:t>8.1 "first and a half release"</a:t>
            </a:r>
          </a:p>
          <a:p>
            <a:pPr marL="342900" lvl="1" indent="-228600" eaLnBrk="1" hangingPunct="1"/>
            <a:r>
              <a:rPr lang="en-GB" smtClean="0"/>
              <a:t>9.0 many new objects and creation methods</a:t>
            </a:r>
          </a:p>
          <a:p>
            <a:pPr marL="342900" lvl="1" indent="-228600" eaLnBrk="1" hangingPunct="1"/>
            <a:r>
              <a:rPr lang="en-GB" smtClean="0"/>
              <a:t>9.1 journal, units, new creation methods</a:t>
            </a:r>
          </a:p>
          <a:p>
            <a:pPr marL="342900" lvl="1" indent="-228600" eaLnBrk="1" hangingPunct="1"/>
            <a:r>
              <a:rPr lang="en-GB" smtClean="0"/>
              <a:t>2008 major new features</a:t>
            </a:r>
          </a:p>
          <a:p>
            <a:pPr marL="342900" lvl="1" indent="-228600" eaLnBrk="1" hangingPunct="1"/>
            <a:r>
              <a:rPr lang="en-US" smtClean="0"/>
              <a:t>2008.2 includes an SDK update and new samples</a:t>
            </a:r>
            <a:endParaRPr lang="en-GB" smtClean="0"/>
          </a:p>
          <a:p>
            <a:pPr marL="342900" lvl="1" indent="-228600" eaLnBrk="1" hangingPunct="1"/>
            <a:r>
              <a:rPr lang="en-GB" smtClean="0"/>
              <a:t>API size has doubled in every single release</a:t>
            </a:r>
          </a:p>
          <a:p>
            <a:pPr marL="342900" lvl="1" indent="-228600" eaLnBrk="1" hangingPunct="1"/>
            <a:r>
              <a:rPr lang="en-GB" smtClean="0"/>
              <a:t>Target is API and kernel-based application</a:t>
            </a:r>
          </a:p>
          <a:p>
            <a:pPr marL="342900" lvl="1" indent="-228600" eaLnBrk="1" hangingPunct="1"/>
            <a:r>
              <a:rPr lang="en-GB" smtClean="0"/>
              <a:t>Still evolving ...</a:t>
            </a:r>
          </a:p>
        </p:txBody>
      </p:sp>
      <p:sp>
        <p:nvSpPr>
          <p:cNvPr id="15364" name="Text Box 5"/>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19088" y="3016250"/>
            <a:ext cx="7277100" cy="1479550"/>
          </a:xfrm>
        </p:spPr>
        <p:txBody>
          <a:bodyPr/>
          <a:lstStyle/>
          <a:p>
            <a:pPr eaLnBrk="1" hangingPunct="1"/>
            <a:r>
              <a:rPr lang="en-GB" smtClean="0"/>
              <a:t>Getting Started</a:t>
            </a:r>
          </a:p>
        </p:txBody>
      </p:sp>
      <p:sp>
        <p:nvSpPr>
          <p:cNvPr id="16387"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9088" y="136525"/>
            <a:ext cx="7924800" cy="1143000"/>
          </a:xfrm>
        </p:spPr>
        <p:txBody>
          <a:bodyPr/>
          <a:lstStyle/>
          <a:p>
            <a:pPr eaLnBrk="1" hangingPunct="1"/>
            <a:r>
              <a:rPr lang="en-GB" smtClean="0"/>
              <a:t>Getting Started</a:t>
            </a:r>
          </a:p>
        </p:txBody>
      </p:sp>
      <p:sp>
        <p:nvSpPr>
          <p:cNvPr id="17411" name="Rectangle 3"/>
          <p:cNvSpPr>
            <a:spLocks noGrp="1" noChangeArrowheads="1"/>
          </p:cNvSpPr>
          <p:nvPr>
            <p:ph type="body" idx="1"/>
          </p:nvPr>
        </p:nvSpPr>
        <p:spPr>
          <a:xfrm>
            <a:off x="319088" y="1682750"/>
            <a:ext cx="8139112" cy="4754563"/>
          </a:xfrm>
        </p:spPr>
        <p:txBody>
          <a:bodyPr/>
          <a:lstStyle/>
          <a:p>
            <a:pPr marL="342900" lvl="1" indent="-228600" eaLnBrk="1" hangingPunct="1"/>
            <a:r>
              <a:rPr lang="en-GB" smtClean="0"/>
              <a:t>Development environment</a:t>
            </a:r>
          </a:p>
          <a:p>
            <a:pPr marL="342900" lvl="1" indent="-228600" eaLnBrk="1" hangingPunct="1"/>
            <a:r>
              <a:rPr lang="en-GB" smtClean="0"/>
              <a:t>.NET class modules</a:t>
            </a:r>
          </a:p>
          <a:p>
            <a:pPr marL="342900" lvl="1" indent="-228600" eaLnBrk="1" hangingPunct="1"/>
            <a:r>
              <a:rPr lang="en-GB" smtClean="0"/>
              <a:t>IExternalApplication interface</a:t>
            </a:r>
          </a:p>
          <a:p>
            <a:pPr marL="342900" lvl="1" indent="-228600" eaLnBrk="1" hangingPunct="1"/>
            <a:r>
              <a:rPr lang="en-GB" smtClean="0"/>
              <a:t>IExternalCommand interface</a:t>
            </a:r>
          </a:p>
          <a:p>
            <a:pPr marL="342900" lvl="1" indent="-228600" eaLnBrk="1" hangingPunct="1"/>
            <a:r>
              <a:rPr lang="en-GB" smtClean="0"/>
              <a:t>Modifying Revit.ini file</a:t>
            </a:r>
          </a:p>
          <a:p>
            <a:pPr marL="342900" lvl="1" indent="-228600" eaLnBrk="1" hangingPunct="1"/>
            <a:r>
              <a:rPr lang="en-GB" smtClean="0"/>
              <a:t>External application user interface</a:t>
            </a:r>
          </a:p>
          <a:p>
            <a:pPr marL="342900" lvl="1" indent="-228600" eaLnBrk="1" hangingPunct="1"/>
            <a:r>
              <a:rPr lang="en-GB" smtClean="0"/>
              <a:t>External tools commands</a:t>
            </a:r>
          </a:p>
          <a:p>
            <a:pPr marL="342900" lvl="1" indent="-228600" eaLnBrk="1" hangingPunct="1"/>
            <a:r>
              <a:rPr lang="en-GB" smtClean="0"/>
              <a:t>Input and output arguments</a:t>
            </a:r>
          </a:p>
        </p:txBody>
      </p:sp>
      <p:sp>
        <p:nvSpPr>
          <p:cNvPr id="17412"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9088" y="136525"/>
            <a:ext cx="7924800" cy="1143000"/>
          </a:xfrm>
        </p:spPr>
        <p:txBody>
          <a:bodyPr/>
          <a:lstStyle/>
          <a:p>
            <a:pPr eaLnBrk="1" hangingPunct="1"/>
            <a:r>
              <a:rPr lang="en-GB" smtClean="0"/>
              <a:t>Revit API DLL</a:t>
            </a:r>
          </a:p>
        </p:txBody>
      </p:sp>
      <p:sp>
        <p:nvSpPr>
          <p:cNvPr id="18435" name="Rectangle 3"/>
          <p:cNvSpPr>
            <a:spLocks noGrp="1" noChangeArrowheads="1"/>
          </p:cNvSpPr>
          <p:nvPr>
            <p:ph type="body" idx="1"/>
          </p:nvPr>
        </p:nvSpPr>
        <p:spPr>
          <a:xfrm>
            <a:off x="319088" y="1412875"/>
            <a:ext cx="8213725" cy="4751388"/>
          </a:xfrm>
        </p:spPr>
        <p:txBody>
          <a:bodyPr/>
          <a:lstStyle/>
          <a:p>
            <a:pPr marL="342900" lvl="1" indent="-228600" eaLnBrk="1" hangingPunct="1"/>
            <a:r>
              <a:rPr lang="en-GB" smtClean="0"/>
              <a:t>.NET API</a:t>
            </a:r>
          </a:p>
          <a:p>
            <a:pPr marL="685800" lvl="2" indent="-228600" eaLnBrk="1" hangingPunct="1"/>
            <a:r>
              <a:rPr lang="en-GB" sz="2000" smtClean="0"/>
              <a:t>Microsoft Visual Studio 2005 </a:t>
            </a:r>
          </a:p>
          <a:p>
            <a:pPr marL="685800" lvl="2" indent="-228600" eaLnBrk="1" hangingPunct="1"/>
            <a:r>
              <a:rPr lang="en-GB" sz="2000" smtClean="0"/>
              <a:t>Microsoft .NET Framework 2.0</a:t>
            </a:r>
          </a:p>
          <a:p>
            <a:pPr marL="685800" lvl="2" indent="-228600" eaLnBrk="1" hangingPunct="1"/>
            <a:r>
              <a:rPr lang="en-GB" sz="2000" smtClean="0"/>
              <a:t>Reference "[Revit XXX n.m]\Program\RevitAPI.dll"</a:t>
            </a:r>
          </a:p>
          <a:p>
            <a:pPr marL="685800" lvl="2" indent="-228600" eaLnBrk="1" hangingPunct="1"/>
            <a:r>
              <a:rPr lang="en-GB" sz="2000" smtClean="0"/>
              <a:t>C# or VB.NET</a:t>
            </a:r>
          </a:p>
          <a:p>
            <a:pPr marL="342900" lvl="1" indent="-228600" eaLnBrk="1" hangingPunct="1"/>
            <a:r>
              <a:rPr lang="en-GB" smtClean="0"/>
              <a:t>Revit Architecture, Structure and MEP</a:t>
            </a:r>
          </a:p>
          <a:p>
            <a:pPr marL="685800" lvl="2" indent="-228600" eaLnBrk="1" hangingPunct="1"/>
            <a:r>
              <a:rPr lang="en-GB" sz="2000" smtClean="0"/>
              <a:t>Same API DLL</a:t>
            </a:r>
          </a:p>
          <a:p>
            <a:pPr marL="685800" lvl="2" indent="-228600" eaLnBrk="1" hangingPunct="1"/>
            <a:r>
              <a:rPr lang="en-GB" sz="2000" smtClean="0"/>
              <a:t>Certain functionality only in Architecture or Structure</a:t>
            </a:r>
          </a:p>
          <a:p>
            <a:pPr marL="685800" lvl="2" indent="-228600" eaLnBrk="1" hangingPunct="1"/>
            <a:r>
              <a:rPr lang="en-US" sz="2000" smtClean="0"/>
              <a:t>No MEP specific API</a:t>
            </a:r>
            <a:endParaRPr lang="en-GB" sz="2000" smtClean="0"/>
          </a:p>
        </p:txBody>
      </p:sp>
      <p:sp>
        <p:nvSpPr>
          <p:cNvPr id="18436"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9088" y="136525"/>
            <a:ext cx="7924800" cy="1143000"/>
          </a:xfrm>
        </p:spPr>
        <p:txBody>
          <a:bodyPr/>
          <a:lstStyle/>
          <a:p>
            <a:pPr eaLnBrk="1" hangingPunct="1"/>
            <a:r>
              <a:rPr lang="en-GB" smtClean="0"/>
              <a:t>C# or VB.NET</a:t>
            </a:r>
          </a:p>
        </p:txBody>
      </p:sp>
      <p:sp>
        <p:nvSpPr>
          <p:cNvPr id="19459" name="Rectangle 3"/>
          <p:cNvSpPr>
            <a:spLocks noGrp="1" noChangeArrowheads="1"/>
          </p:cNvSpPr>
          <p:nvPr>
            <p:ph type="body" idx="1"/>
          </p:nvPr>
        </p:nvSpPr>
        <p:spPr>
          <a:xfrm>
            <a:off x="319088" y="1412875"/>
            <a:ext cx="8213725" cy="4751388"/>
          </a:xfrm>
        </p:spPr>
        <p:txBody>
          <a:bodyPr/>
          <a:lstStyle/>
          <a:p>
            <a:pPr marL="342900" lvl="1" indent="-228600" eaLnBrk="1" hangingPunct="1"/>
            <a:r>
              <a:rPr lang="en-GB" smtClean="0"/>
              <a:t>C# and VB.NET are equivalent</a:t>
            </a:r>
          </a:p>
          <a:p>
            <a:pPr marL="342900" lvl="1" indent="-228600" eaLnBrk="1" hangingPunct="1"/>
            <a:r>
              <a:rPr lang="en-GB" smtClean="0"/>
              <a:t>The IL code generated is identical</a:t>
            </a:r>
          </a:p>
          <a:p>
            <a:pPr marL="342900" lvl="1" indent="-228600" eaLnBrk="1" hangingPunct="1"/>
            <a:r>
              <a:rPr lang="en-GB" smtClean="0"/>
              <a:t>Automatic translators are available</a:t>
            </a:r>
          </a:p>
          <a:p>
            <a:pPr marL="342900" lvl="1" indent="-228600" eaLnBrk="1" hangingPunct="1"/>
            <a:r>
              <a:rPr lang="en-GB" smtClean="0"/>
              <a:t>Google for "c# vb.net translator"</a:t>
            </a:r>
          </a:p>
          <a:p>
            <a:pPr marL="342900" lvl="1" indent="-228600" eaLnBrk="1" hangingPunct="1"/>
            <a:r>
              <a:rPr lang="en-GB" smtClean="0"/>
              <a:t>Many SDK samples are C#</a:t>
            </a:r>
          </a:p>
          <a:p>
            <a:pPr marL="342900" lvl="1" indent="-228600" eaLnBrk="1" hangingPunct="1"/>
            <a:r>
              <a:rPr lang="en-GB" smtClean="0"/>
              <a:t>Some SDK samples are VB.NET</a:t>
            </a:r>
          </a:p>
          <a:p>
            <a:pPr marL="342900" lvl="1" indent="-228600" eaLnBrk="1" hangingPunct="1"/>
            <a:r>
              <a:rPr lang="en-GB" smtClean="0"/>
              <a:t>Presentation labs are in both C# and VB.NET</a:t>
            </a:r>
          </a:p>
        </p:txBody>
      </p:sp>
      <p:sp>
        <p:nvSpPr>
          <p:cNvPr id="19460"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Extending Revit</a:t>
            </a:r>
          </a:p>
        </p:txBody>
      </p:sp>
      <p:sp>
        <p:nvSpPr>
          <p:cNvPr id="20483" name="Rectangle 3"/>
          <p:cNvSpPr>
            <a:spLocks noGrp="1" noChangeArrowheads="1"/>
          </p:cNvSpPr>
          <p:nvPr>
            <p:ph type="body" idx="1"/>
          </p:nvPr>
        </p:nvSpPr>
        <p:spPr/>
        <p:txBody>
          <a:bodyPr/>
          <a:lstStyle/>
          <a:p>
            <a:pPr eaLnBrk="1" hangingPunct="1">
              <a:buFontTx/>
              <a:buNone/>
            </a:pPr>
            <a:r>
              <a:rPr lang="en-US" smtClean="0"/>
              <a:t>Two ways to extend Revit</a:t>
            </a:r>
            <a:endParaRPr lang="en-GB" smtClean="0"/>
          </a:p>
          <a:p>
            <a:pPr eaLnBrk="1" hangingPunct="1">
              <a:buFontTx/>
              <a:buNone/>
            </a:pPr>
            <a:r>
              <a:rPr lang="en-GB" smtClean="0"/>
              <a:t>1. Add an external command</a:t>
            </a:r>
          </a:p>
          <a:p>
            <a:pPr lvl="1" eaLnBrk="1" hangingPunct="1"/>
            <a:r>
              <a:rPr lang="en-GB" smtClean="0"/>
              <a:t>Implement IExternalCommand</a:t>
            </a:r>
          </a:p>
          <a:p>
            <a:pPr lvl="1" eaLnBrk="1" hangingPunct="1"/>
            <a:r>
              <a:rPr lang="en-GB" smtClean="0"/>
              <a:t>Commands are added to the menu</a:t>
            </a:r>
          </a:p>
          <a:p>
            <a:pPr lvl="1" eaLnBrk="1" hangingPunct="1"/>
            <a:r>
              <a:rPr lang="en-GB" smtClean="0"/>
              <a:t>Tools &gt; External Tools</a:t>
            </a:r>
          </a:p>
          <a:p>
            <a:pPr eaLnBrk="1" hangingPunct="1">
              <a:buFontTx/>
              <a:buNone/>
            </a:pPr>
            <a:r>
              <a:rPr lang="en-GB" smtClean="0"/>
              <a:t>2. Define an external application</a:t>
            </a:r>
          </a:p>
          <a:p>
            <a:pPr lvl="1" eaLnBrk="1" hangingPunct="1"/>
            <a:r>
              <a:rPr lang="en-GB" smtClean="0"/>
              <a:t>Implement IExternalApplication</a:t>
            </a:r>
          </a:p>
          <a:p>
            <a:pPr lvl="1" eaLnBrk="1" hangingPunct="1"/>
            <a:r>
              <a:rPr lang="en-GB" smtClean="0"/>
              <a:t>Applications can add menus and toolbars</a:t>
            </a:r>
          </a:p>
          <a:p>
            <a:pPr lvl="1" eaLnBrk="1" hangingPunct="1"/>
            <a:r>
              <a:rPr lang="en-GB" smtClean="0"/>
              <a:t>External application makes use of commands</a:t>
            </a:r>
          </a:p>
          <a:p>
            <a:pPr eaLnBrk="1" hangingPunct="1">
              <a:buFontTx/>
              <a:buNone/>
            </a:pPr>
            <a:r>
              <a:rPr lang="en-GB" smtClean="0"/>
              <a:t>Both are listed in Revit.ini</a:t>
            </a:r>
          </a:p>
        </p:txBody>
      </p:sp>
      <p:sp>
        <p:nvSpPr>
          <p:cNvPr id="20484"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9088" y="136525"/>
            <a:ext cx="7924800" cy="1143000"/>
          </a:xfrm>
        </p:spPr>
        <p:txBody>
          <a:bodyPr/>
          <a:lstStyle/>
          <a:p>
            <a:pPr eaLnBrk="1" hangingPunct="1"/>
            <a:r>
              <a:rPr lang="en-GB" smtClean="0"/>
              <a:t>External Command</a:t>
            </a:r>
          </a:p>
        </p:txBody>
      </p:sp>
      <p:sp>
        <p:nvSpPr>
          <p:cNvPr id="851971" name="Rectangle 3"/>
          <p:cNvSpPr>
            <a:spLocks noGrp="1" noChangeArrowheads="1"/>
          </p:cNvSpPr>
          <p:nvPr>
            <p:ph type="body" idx="1"/>
          </p:nvPr>
        </p:nvSpPr>
        <p:spPr/>
        <p:txBody>
          <a:bodyPr/>
          <a:lstStyle/>
          <a:p>
            <a:pPr marL="342900" lvl="1" indent="-228600" eaLnBrk="1" hangingPunct="1"/>
            <a:r>
              <a:rPr lang="en-GB" smtClean="0"/>
              <a:t>Implement Autodesk.Revit.IExternalCommand interface</a:t>
            </a:r>
          </a:p>
          <a:p>
            <a:pPr marL="342900" lvl="1" indent="-228600" eaLnBrk="1" hangingPunct="1"/>
            <a:r>
              <a:rPr lang="en-GB" smtClean="0"/>
              <a:t>Implement IExternalCommand.Execute method</a:t>
            </a:r>
          </a:p>
          <a:p>
            <a:pPr marL="1028700" lvl="3" indent="-228600" eaLnBrk="1" hangingPunct="1">
              <a:buFont typeface="Wingdings" pitchFamily="2" charset="2"/>
              <a:buNone/>
            </a:pPr>
            <a:endParaRPr lang="en-GB" b="0" smtClean="0"/>
          </a:p>
          <a:p>
            <a:pPr marL="1028700" lvl="3" indent="-228600" eaLnBrk="1" hangingPunct="1">
              <a:buFont typeface="Wingdings" pitchFamily="2" charset="2"/>
              <a:buNone/>
            </a:pPr>
            <a:r>
              <a:rPr lang="en-GB" sz="1400" smtClean="0">
                <a:solidFill>
                  <a:schemeClr val="accent1"/>
                </a:solidFill>
              </a:rPr>
              <a:t>Public Class</a:t>
            </a:r>
            <a:r>
              <a:rPr lang="en-GB" sz="1400" smtClean="0"/>
              <a:t> ApplyParameter</a:t>
            </a:r>
          </a:p>
          <a:p>
            <a:pPr marL="1028700" lvl="3" indent="-228600" eaLnBrk="1" hangingPunct="1">
              <a:buFont typeface="Wingdings" pitchFamily="2" charset="2"/>
              <a:buNone/>
            </a:pPr>
            <a:r>
              <a:rPr lang="en-GB" sz="1400" smtClean="0"/>
              <a:t>   </a:t>
            </a:r>
            <a:r>
              <a:rPr lang="en-GB" sz="1400" smtClean="0">
                <a:solidFill>
                  <a:schemeClr val="accent1"/>
                </a:solidFill>
              </a:rPr>
              <a:t>Implements</a:t>
            </a:r>
            <a:r>
              <a:rPr lang="en-GB" sz="1400" smtClean="0"/>
              <a:t> Autodesk.Revit.</a:t>
            </a:r>
            <a:r>
              <a:rPr lang="en-GB" sz="1400" smtClean="0">
                <a:solidFill>
                  <a:srgbClr val="FFCC00"/>
                </a:solidFill>
              </a:rPr>
              <a:t>IExternalCommand</a:t>
            </a:r>
          </a:p>
          <a:p>
            <a:pPr marL="1028700" lvl="3" indent="-228600" eaLnBrk="1" hangingPunct="1">
              <a:buFont typeface="Wingdings" pitchFamily="2" charset="2"/>
              <a:buNone/>
            </a:pPr>
            <a:endParaRPr lang="en-GB" sz="1400" smtClean="0">
              <a:solidFill>
                <a:srgbClr val="FFCC00"/>
              </a:solidFill>
            </a:endParaRPr>
          </a:p>
          <a:p>
            <a:pPr marL="1028700" lvl="3" indent="-228600" eaLnBrk="1" hangingPunct="1">
              <a:buFont typeface="Wingdings" pitchFamily="2" charset="2"/>
              <a:buNone/>
            </a:pPr>
            <a:r>
              <a:rPr lang="en-GB" sz="1400" smtClean="0"/>
              <a:t>   </a:t>
            </a:r>
            <a:r>
              <a:rPr lang="en-GB" sz="1400" smtClean="0">
                <a:solidFill>
                  <a:schemeClr val="accent1"/>
                </a:solidFill>
              </a:rPr>
              <a:t>Public</a:t>
            </a:r>
            <a:r>
              <a:rPr lang="en-GB" sz="1400" smtClean="0"/>
              <a:t> </a:t>
            </a:r>
            <a:r>
              <a:rPr lang="en-GB" sz="1400" smtClean="0">
                <a:solidFill>
                  <a:schemeClr val="accent1"/>
                </a:solidFill>
              </a:rPr>
              <a:t>Function</a:t>
            </a:r>
            <a:r>
              <a:rPr lang="en-GB" sz="1400" smtClean="0"/>
              <a:t> Execute( _</a:t>
            </a:r>
          </a:p>
          <a:p>
            <a:pPr marL="1028700" lvl="3" indent="-228600" eaLnBrk="1" hangingPunct="1">
              <a:buFont typeface="Wingdings" pitchFamily="2" charset="2"/>
              <a:buNone/>
            </a:pPr>
            <a:r>
              <a:rPr lang="en-GB" sz="1400" smtClean="0"/>
              <a:t>       </a:t>
            </a:r>
            <a:r>
              <a:rPr lang="en-GB" sz="1400" smtClean="0">
                <a:solidFill>
                  <a:schemeClr val="accent1"/>
                </a:solidFill>
              </a:rPr>
              <a:t>ByVal</a:t>
            </a:r>
            <a:r>
              <a:rPr lang="en-GB" sz="1400" smtClean="0"/>
              <a:t> commandData </a:t>
            </a:r>
            <a:r>
              <a:rPr lang="en-GB" sz="1400" smtClean="0">
                <a:solidFill>
                  <a:schemeClr val="accent1"/>
                </a:solidFill>
              </a:rPr>
              <a:t>As</a:t>
            </a:r>
            <a:r>
              <a:rPr lang="en-GB" sz="1400" smtClean="0"/>
              <a:t> Autodesk.Revit.</a:t>
            </a:r>
            <a:r>
              <a:rPr lang="en-GB" sz="1400" smtClean="0">
                <a:solidFill>
                  <a:srgbClr val="FFCC00"/>
                </a:solidFill>
              </a:rPr>
              <a:t>ExternalCommandData</a:t>
            </a:r>
            <a:r>
              <a:rPr lang="en-GB" sz="1400" smtClean="0"/>
              <a:t>, _</a:t>
            </a:r>
          </a:p>
          <a:p>
            <a:pPr marL="1028700" lvl="3" indent="-228600" eaLnBrk="1" hangingPunct="1">
              <a:buFont typeface="Wingdings" pitchFamily="2" charset="2"/>
              <a:buNone/>
            </a:pPr>
            <a:r>
              <a:rPr lang="en-GB" sz="1400" smtClean="0"/>
              <a:t>       </a:t>
            </a:r>
            <a:r>
              <a:rPr lang="en-GB" sz="1400" smtClean="0">
                <a:solidFill>
                  <a:schemeClr val="accent1"/>
                </a:solidFill>
              </a:rPr>
              <a:t>ByRef</a:t>
            </a:r>
            <a:r>
              <a:rPr lang="en-GB" sz="1400" smtClean="0"/>
              <a:t> message </a:t>
            </a:r>
            <a:r>
              <a:rPr lang="en-GB" sz="1400" smtClean="0">
                <a:solidFill>
                  <a:schemeClr val="accent1"/>
                </a:solidFill>
              </a:rPr>
              <a:t>As String</a:t>
            </a:r>
            <a:r>
              <a:rPr lang="en-GB" sz="1400" smtClean="0"/>
              <a:t>, _</a:t>
            </a:r>
          </a:p>
          <a:p>
            <a:pPr marL="1028700" lvl="3" indent="-228600" eaLnBrk="1" hangingPunct="1">
              <a:buFont typeface="Wingdings" pitchFamily="2" charset="2"/>
              <a:buNone/>
            </a:pPr>
            <a:r>
              <a:rPr lang="en-GB" sz="1400" smtClean="0"/>
              <a:t>       </a:t>
            </a:r>
            <a:r>
              <a:rPr lang="en-GB" sz="1400" smtClean="0">
                <a:solidFill>
                  <a:schemeClr val="accent1"/>
                </a:solidFill>
              </a:rPr>
              <a:t>ByVal</a:t>
            </a:r>
            <a:r>
              <a:rPr lang="en-GB" sz="1400" smtClean="0"/>
              <a:t> elements </a:t>
            </a:r>
            <a:r>
              <a:rPr lang="en-GB" sz="1400" smtClean="0">
                <a:solidFill>
                  <a:schemeClr val="accent1"/>
                </a:solidFill>
              </a:rPr>
              <a:t>As</a:t>
            </a:r>
            <a:r>
              <a:rPr lang="en-GB" sz="1400" smtClean="0"/>
              <a:t> Autodesk.Revit.</a:t>
            </a:r>
            <a:r>
              <a:rPr lang="en-GB" sz="1400" smtClean="0">
                <a:solidFill>
                  <a:srgbClr val="FFCC00"/>
                </a:solidFill>
              </a:rPr>
              <a:t>ElementSet</a:t>
            </a:r>
            <a:r>
              <a:rPr lang="en-GB" sz="1400" smtClean="0"/>
              <a:t>) _</a:t>
            </a:r>
          </a:p>
          <a:p>
            <a:pPr marL="1028700" lvl="3" indent="-228600" eaLnBrk="1" hangingPunct="1">
              <a:buFont typeface="Wingdings" pitchFamily="2" charset="2"/>
              <a:buNone/>
            </a:pPr>
            <a:endParaRPr lang="en-GB" sz="1400" smtClean="0"/>
          </a:p>
          <a:p>
            <a:pPr marL="1028700" lvl="3" indent="-228600" eaLnBrk="1" hangingPunct="1">
              <a:buFont typeface="Wingdings" pitchFamily="2" charset="2"/>
              <a:buNone/>
            </a:pPr>
            <a:r>
              <a:rPr lang="en-GB" sz="1400" smtClean="0"/>
              <a:t>     </a:t>
            </a:r>
            <a:r>
              <a:rPr lang="en-GB" sz="1400" smtClean="0">
                <a:solidFill>
                  <a:schemeClr val="accent1"/>
                </a:solidFill>
              </a:rPr>
              <a:t>As </a:t>
            </a:r>
            <a:r>
              <a:rPr lang="en-GB" sz="1400" smtClean="0"/>
              <a:t>Autodesk.Revit.</a:t>
            </a:r>
            <a:r>
              <a:rPr lang="en-GB" sz="1400" smtClean="0">
                <a:solidFill>
                  <a:srgbClr val="FFCC00"/>
                </a:solidFill>
              </a:rPr>
              <a:t>IExternalCommand.Result</a:t>
            </a:r>
            <a:r>
              <a:rPr lang="en-GB" sz="1400" smtClean="0"/>
              <a:t> _</a:t>
            </a:r>
          </a:p>
          <a:p>
            <a:pPr marL="1028700" lvl="3" indent="-228600" eaLnBrk="1" hangingPunct="1">
              <a:buFont typeface="Wingdings" pitchFamily="2" charset="2"/>
              <a:buNone/>
            </a:pPr>
            <a:r>
              <a:rPr lang="en-GB" sz="1400" smtClean="0"/>
              <a:t>     </a:t>
            </a:r>
            <a:r>
              <a:rPr lang="en-GB" sz="1400" smtClean="0">
                <a:solidFill>
                  <a:schemeClr val="accent1"/>
                </a:solidFill>
              </a:rPr>
              <a:t>Implements</a:t>
            </a:r>
            <a:r>
              <a:rPr lang="en-GB" sz="1400" smtClean="0"/>
              <a:t> Autodesk.Revit.IExternalCommand.Execute</a:t>
            </a:r>
          </a:p>
          <a:p>
            <a:pPr marL="1028700" lvl="3" indent="-228600" eaLnBrk="1" hangingPunct="1">
              <a:buFont typeface="Wingdings" pitchFamily="2" charset="2"/>
              <a:buNone/>
            </a:pPr>
            <a:r>
              <a:rPr lang="en-GB" sz="1400" smtClean="0"/>
              <a:t>'...</a:t>
            </a:r>
          </a:p>
        </p:txBody>
      </p:sp>
      <p:sp>
        <p:nvSpPr>
          <p:cNvPr id="21508" name="Text Box 5"/>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
        <p:nvSpPr>
          <p:cNvPr id="21509" name="AutoShape 9"/>
          <p:cNvSpPr>
            <a:spLocks noChangeArrowheads="1"/>
          </p:cNvSpPr>
          <p:nvPr/>
        </p:nvSpPr>
        <p:spPr bwMode="auto">
          <a:xfrm>
            <a:off x="827088" y="2420938"/>
            <a:ext cx="7416800" cy="29527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1510" name="Text Box 10"/>
          <p:cNvSpPr txBox="1">
            <a:spLocks noChangeArrowheads="1"/>
          </p:cNvSpPr>
          <p:nvPr/>
        </p:nvSpPr>
        <p:spPr bwMode="auto">
          <a:xfrm>
            <a:off x="6972300" y="5478463"/>
            <a:ext cx="958850" cy="244475"/>
          </a:xfrm>
          <a:prstGeom prst="rect">
            <a:avLst/>
          </a:prstGeom>
          <a:noFill/>
          <a:ln w="9525" algn="ctr">
            <a:noFill/>
            <a:miter lim="800000"/>
            <a:headEnd/>
            <a:tailEnd/>
          </a:ln>
        </p:spPr>
        <p:txBody>
          <a:bodyPr wrap="none" lIns="0" tIns="0" rIns="0" bIns="0">
            <a:spAutoFit/>
          </a:bodyPr>
          <a:lstStyle/>
          <a:p>
            <a:r>
              <a:rPr lang="en-US" sz="1600"/>
              <a:t>In VB.NET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19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19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197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197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19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19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197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197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19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GB" smtClean="0"/>
              <a:t>About the Presenter</a:t>
            </a:r>
          </a:p>
        </p:txBody>
      </p:sp>
      <p:sp>
        <p:nvSpPr>
          <p:cNvPr id="4099" name="Rectangle 3"/>
          <p:cNvSpPr>
            <a:spLocks noGrp="1" noChangeArrowheads="1"/>
          </p:cNvSpPr>
          <p:nvPr>
            <p:ph type="body" idx="1"/>
          </p:nvPr>
        </p:nvSpPr>
        <p:spPr>
          <a:xfrm>
            <a:off x="319088" y="3573463"/>
            <a:ext cx="8324878" cy="2746375"/>
          </a:xfrm>
          <a:noFill/>
        </p:spPr>
        <p:txBody>
          <a:bodyPr/>
          <a:lstStyle/>
          <a:p>
            <a:pPr marL="0" indent="0" eaLnBrk="1" hangingPunct="1">
              <a:lnSpc>
                <a:spcPct val="90000"/>
              </a:lnSpc>
              <a:spcBef>
                <a:spcPct val="20000"/>
              </a:spcBef>
              <a:buFontTx/>
              <a:buNone/>
            </a:pPr>
            <a:r>
              <a:rPr lang="en-US" sz="1600" smtClean="0"/>
              <a:t>Jeremy originally joined Autodesk in 1988 as the technology evangelist responsible for European developer support. In this capacity, he wrote articles, consulted, lectured on AutoCAD application programming techniques, and supported AutoCAD application developers in Europe, the U.S., Australia, and South Africa. He was a cofounder of ADGE (AutoCAD Developer Group Europe) and a prolific author on AutoCAD application development. He left Autodesk in 1994 to work as an HVAC application developer, then rejoined the company in 2005.</a:t>
            </a:r>
          </a:p>
          <a:p>
            <a:pPr marL="0" indent="0" eaLnBrk="1" hangingPunct="1">
              <a:lnSpc>
                <a:spcPct val="90000"/>
              </a:lnSpc>
              <a:spcBef>
                <a:spcPct val="20000"/>
              </a:spcBef>
              <a:buFontTx/>
              <a:buNone/>
            </a:pPr>
            <a:endParaRPr lang="en-US" sz="1600" smtClean="0"/>
          </a:p>
          <a:p>
            <a:pPr marL="0" indent="0" eaLnBrk="1" hangingPunct="1">
              <a:lnSpc>
                <a:spcPct val="90000"/>
              </a:lnSpc>
              <a:spcBef>
                <a:spcPct val="20000"/>
              </a:spcBef>
              <a:buFontTx/>
              <a:buNone/>
            </a:pPr>
            <a:r>
              <a:rPr lang="en-US" sz="1600" smtClean="0"/>
              <a:t>Jeremy graduated with a MA in mathematics and physics in Marburg, Germany, in 1984, and worked first as a teacher and translator of both computer and human languages, then as a C++ programmer. He is fluent in five European languages, vegetarian, has four kids, plays the flute, likes theatre improvisation and loves sports and climbing.</a:t>
            </a:r>
          </a:p>
        </p:txBody>
      </p:sp>
      <p:pic>
        <p:nvPicPr>
          <p:cNvPr id="4100" name="Picture 4" descr="jeremy"/>
          <p:cNvPicPr>
            <a:picLocks noChangeAspect="1" noChangeArrowheads="1"/>
          </p:cNvPicPr>
          <p:nvPr/>
        </p:nvPicPr>
        <p:blipFill>
          <a:blip r:embed="rId3"/>
          <a:srcRect/>
          <a:stretch>
            <a:fillRect/>
          </a:stretch>
        </p:blipFill>
        <p:spPr bwMode="auto">
          <a:xfrm>
            <a:off x="6388100" y="476250"/>
            <a:ext cx="1928813" cy="2528888"/>
          </a:xfrm>
          <a:prstGeom prst="rect">
            <a:avLst/>
          </a:prstGeom>
          <a:noFill/>
          <a:ln w="9525">
            <a:noFill/>
            <a:miter lim="800000"/>
            <a:headEnd/>
            <a:tailEnd/>
          </a:ln>
        </p:spPr>
      </p:pic>
      <p:sp>
        <p:nvSpPr>
          <p:cNvPr id="4101" name="Text Box 5"/>
          <p:cNvSpPr txBox="1">
            <a:spLocks noChangeArrowheads="1"/>
          </p:cNvSpPr>
          <p:nvPr/>
        </p:nvSpPr>
        <p:spPr bwMode="auto">
          <a:xfrm>
            <a:off x="287338" y="1484313"/>
            <a:ext cx="5437187" cy="1614487"/>
          </a:xfrm>
          <a:prstGeom prst="rect">
            <a:avLst/>
          </a:prstGeom>
          <a:noFill/>
          <a:ln w="9525">
            <a:noFill/>
            <a:miter lim="800000"/>
            <a:headEnd/>
            <a:tailEnd/>
          </a:ln>
        </p:spPr>
        <p:txBody>
          <a:bodyPr>
            <a:spAutoFit/>
          </a:bodyPr>
          <a:lstStyle/>
          <a:p>
            <a:r>
              <a:rPr lang="en-US" sz="2800" b="1"/>
              <a:t>Jeremy</a:t>
            </a:r>
            <a:r>
              <a:rPr lang="en-US" sz="2400" b="1"/>
              <a:t> Tammik</a:t>
            </a:r>
          </a:p>
          <a:p>
            <a:r>
              <a:rPr lang="en-GB" sz="2400"/>
              <a:t>Developer Technical Services</a:t>
            </a:r>
            <a:endParaRPr lang="en-US" sz="2400"/>
          </a:p>
          <a:p>
            <a:r>
              <a:rPr lang="en-US" sz="2400"/>
              <a:t>EMEA</a:t>
            </a:r>
          </a:p>
          <a:p>
            <a:r>
              <a:rPr lang="en-US" sz="2400"/>
              <a:t>Autodesk SARL</a:t>
            </a:r>
          </a:p>
        </p:txBody>
      </p:sp>
      <p:sp>
        <p:nvSpPr>
          <p:cNvPr id="4102"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Command Return Values</a:t>
            </a:r>
          </a:p>
        </p:txBody>
      </p:sp>
      <p:sp>
        <p:nvSpPr>
          <p:cNvPr id="22531" name="Rectangle 3"/>
          <p:cNvSpPr>
            <a:spLocks noGrp="1" noChangeArrowheads="1"/>
          </p:cNvSpPr>
          <p:nvPr>
            <p:ph type="body" idx="1"/>
          </p:nvPr>
        </p:nvSpPr>
        <p:spPr/>
        <p:txBody>
          <a:bodyPr/>
          <a:lstStyle/>
          <a:p>
            <a:pPr lvl="3" eaLnBrk="1" hangingPunct="1">
              <a:lnSpc>
                <a:spcPct val="90000"/>
              </a:lnSpc>
              <a:buFont typeface="Wingdings" pitchFamily="2" charset="2"/>
              <a:buNone/>
            </a:pPr>
            <a:r>
              <a:rPr lang="en-GB" sz="1200" smtClean="0">
                <a:solidFill>
                  <a:srgbClr val="00AADD"/>
                </a:solidFill>
              </a:rPr>
              <a:t>public class</a:t>
            </a:r>
            <a:r>
              <a:rPr lang="en-GB" sz="1200" smtClean="0"/>
              <a:t> Command : IExternalCommand</a:t>
            </a:r>
          </a:p>
          <a:p>
            <a:pPr lvl="3" eaLnBrk="1" hangingPunct="1">
              <a:lnSpc>
                <a:spcPct val="90000"/>
              </a:lnSpc>
              <a:buFont typeface="Wingdings" pitchFamily="2" charset="2"/>
              <a:buNone/>
            </a:pPr>
            <a:r>
              <a:rPr lang="en-GB" sz="1200" smtClean="0"/>
              <a:t>{</a:t>
            </a:r>
          </a:p>
          <a:p>
            <a:pPr lvl="3" eaLnBrk="1" hangingPunct="1">
              <a:lnSpc>
                <a:spcPct val="90000"/>
              </a:lnSpc>
              <a:buFont typeface="Wingdings" pitchFamily="2" charset="2"/>
              <a:buNone/>
            </a:pPr>
            <a:r>
              <a:rPr lang="en-GB" sz="1200" smtClean="0"/>
              <a:t>  </a:t>
            </a:r>
            <a:r>
              <a:rPr lang="en-GB" sz="1200" smtClean="0">
                <a:solidFill>
                  <a:srgbClr val="00AADD"/>
                </a:solidFill>
              </a:rPr>
              <a:t>public</a:t>
            </a:r>
            <a:r>
              <a:rPr lang="en-GB" sz="1200" smtClean="0"/>
              <a:t> </a:t>
            </a:r>
            <a:r>
              <a:rPr lang="en-GB" sz="1200" smtClean="0">
                <a:solidFill>
                  <a:schemeClr val="folHlink"/>
                </a:solidFill>
              </a:rPr>
              <a:t>IExternalCommand.Result</a:t>
            </a:r>
            <a:r>
              <a:rPr lang="en-GB" sz="1200" smtClean="0"/>
              <a:t> </a:t>
            </a:r>
            <a:r>
              <a:rPr lang="en-GB" sz="1200" smtClean="0">
                <a:solidFill>
                  <a:schemeClr val="folHlink"/>
                </a:solidFill>
              </a:rPr>
              <a:t>Execute</a:t>
            </a:r>
            <a:r>
              <a:rPr lang="en-GB" sz="1200" smtClean="0"/>
              <a:t>(</a:t>
            </a:r>
          </a:p>
          <a:p>
            <a:pPr lvl="3" eaLnBrk="1" hangingPunct="1">
              <a:lnSpc>
                <a:spcPct val="90000"/>
              </a:lnSpc>
              <a:buFont typeface="Wingdings" pitchFamily="2" charset="2"/>
              <a:buNone/>
            </a:pPr>
            <a:r>
              <a:rPr lang="en-GB" sz="1200" smtClean="0"/>
              <a:t>    ExternalCommandData commandData,</a:t>
            </a:r>
          </a:p>
          <a:p>
            <a:pPr lvl="3" eaLnBrk="1" hangingPunct="1">
              <a:lnSpc>
                <a:spcPct val="90000"/>
              </a:lnSpc>
              <a:buFont typeface="Wingdings" pitchFamily="2" charset="2"/>
              <a:buNone/>
            </a:pPr>
            <a:r>
              <a:rPr lang="en-GB" sz="1200" smtClean="0"/>
              <a:t>    </a:t>
            </a:r>
            <a:r>
              <a:rPr lang="en-GB" sz="1200" smtClean="0">
                <a:solidFill>
                  <a:srgbClr val="00AADD"/>
                </a:solidFill>
              </a:rPr>
              <a:t>ref string</a:t>
            </a:r>
            <a:r>
              <a:rPr lang="en-GB" sz="1200" smtClean="0"/>
              <a:t> message, </a:t>
            </a:r>
          </a:p>
          <a:p>
            <a:pPr lvl="3" eaLnBrk="1" hangingPunct="1">
              <a:lnSpc>
                <a:spcPct val="90000"/>
              </a:lnSpc>
              <a:buFont typeface="Wingdings" pitchFamily="2" charset="2"/>
              <a:buNone/>
            </a:pPr>
            <a:r>
              <a:rPr lang="en-GB" sz="1200" smtClean="0"/>
              <a:t>    ElementSet elements )</a:t>
            </a:r>
          </a:p>
          <a:p>
            <a:pPr lvl="3" eaLnBrk="1" hangingPunct="1">
              <a:lnSpc>
                <a:spcPct val="90000"/>
              </a:lnSpc>
              <a:buFont typeface="Wingdings" pitchFamily="2" charset="2"/>
              <a:buNone/>
            </a:pPr>
            <a:r>
              <a:rPr lang="en-GB" sz="1200" smtClean="0"/>
              <a:t>  {</a:t>
            </a:r>
          </a:p>
          <a:p>
            <a:pPr lvl="3" eaLnBrk="1" hangingPunct="1">
              <a:lnSpc>
                <a:spcPct val="90000"/>
              </a:lnSpc>
              <a:buFont typeface="Wingdings" pitchFamily="2" charset="2"/>
              <a:buNone/>
            </a:pPr>
            <a:r>
              <a:rPr lang="en-GB" sz="1200" smtClean="0"/>
              <a:t>    </a:t>
            </a:r>
            <a:r>
              <a:rPr lang="en-GB" sz="1200" smtClean="0">
                <a:solidFill>
                  <a:srgbClr val="00AADD"/>
                </a:solidFill>
              </a:rPr>
              <a:t>try</a:t>
            </a:r>
          </a:p>
          <a:p>
            <a:pPr lvl="3" eaLnBrk="1" hangingPunct="1">
              <a:lnSpc>
                <a:spcPct val="90000"/>
              </a:lnSpc>
              <a:buFont typeface="Wingdings" pitchFamily="2" charset="2"/>
              <a:buNone/>
            </a:pPr>
            <a:r>
              <a:rPr lang="en-GB" sz="1200" smtClean="0"/>
              <a:t>    {</a:t>
            </a:r>
          </a:p>
          <a:p>
            <a:pPr lvl="3" eaLnBrk="1" hangingPunct="1">
              <a:lnSpc>
                <a:spcPct val="90000"/>
              </a:lnSpc>
              <a:buFont typeface="Wingdings" pitchFamily="2" charset="2"/>
              <a:buNone/>
            </a:pPr>
            <a:r>
              <a:rPr lang="en-GB" sz="1200" smtClean="0"/>
              <a:t>      // . . .</a:t>
            </a:r>
          </a:p>
          <a:p>
            <a:pPr lvl="3" eaLnBrk="1" hangingPunct="1">
              <a:lnSpc>
                <a:spcPct val="90000"/>
              </a:lnSpc>
              <a:buFont typeface="Wingdings" pitchFamily="2" charset="2"/>
              <a:buNone/>
            </a:pPr>
            <a:r>
              <a:rPr lang="en-GB" sz="1200" smtClean="0"/>
              <a:t>    }</a:t>
            </a:r>
          </a:p>
          <a:p>
            <a:pPr lvl="3" eaLnBrk="1" hangingPunct="1">
              <a:lnSpc>
                <a:spcPct val="90000"/>
              </a:lnSpc>
              <a:buFont typeface="Wingdings" pitchFamily="2" charset="2"/>
              <a:buNone/>
            </a:pPr>
            <a:r>
              <a:rPr lang="en-GB" sz="1200" smtClean="0"/>
              <a:t>    </a:t>
            </a:r>
            <a:r>
              <a:rPr lang="en-GB" sz="1200" smtClean="0">
                <a:solidFill>
                  <a:srgbClr val="00AADD"/>
                </a:solidFill>
              </a:rPr>
              <a:t>catch</a:t>
            </a:r>
            <a:r>
              <a:rPr lang="en-GB" sz="1200" smtClean="0"/>
              <a:t>( Exception ex )</a:t>
            </a:r>
          </a:p>
          <a:p>
            <a:pPr lvl="3" eaLnBrk="1" hangingPunct="1">
              <a:lnSpc>
                <a:spcPct val="90000"/>
              </a:lnSpc>
              <a:buFont typeface="Wingdings" pitchFamily="2" charset="2"/>
              <a:buNone/>
            </a:pPr>
            <a:r>
              <a:rPr lang="en-GB" sz="1200" smtClean="0"/>
              <a:t>    {</a:t>
            </a:r>
          </a:p>
          <a:p>
            <a:pPr lvl="3" eaLnBrk="1" hangingPunct="1">
              <a:lnSpc>
                <a:spcPct val="90000"/>
              </a:lnSpc>
              <a:buFont typeface="Wingdings" pitchFamily="2" charset="2"/>
              <a:buNone/>
            </a:pPr>
            <a:r>
              <a:rPr lang="en-GB" sz="1200" smtClean="0"/>
              <a:t>      message = ex.ToString();</a:t>
            </a:r>
          </a:p>
          <a:p>
            <a:pPr lvl="3" eaLnBrk="1" hangingPunct="1">
              <a:lnSpc>
                <a:spcPct val="90000"/>
              </a:lnSpc>
              <a:buFont typeface="Wingdings" pitchFamily="2" charset="2"/>
              <a:buNone/>
            </a:pPr>
            <a:r>
              <a:rPr lang="en-GB" sz="1200" smtClean="0"/>
              <a:t>      </a:t>
            </a:r>
            <a:r>
              <a:rPr lang="en-GB" sz="1200" smtClean="0">
                <a:solidFill>
                  <a:srgbClr val="00AADD"/>
                </a:solidFill>
              </a:rPr>
              <a:t>return</a:t>
            </a:r>
            <a:r>
              <a:rPr lang="en-GB" sz="1200" smtClean="0"/>
              <a:t> </a:t>
            </a:r>
            <a:r>
              <a:rPr lang="en-GB" sz="1200" smtClean="0">
                <a:solidFill>
                  <a:schemeClr val="folHlink"/>
                </a:solidFill>
              </a:rPr>
              <a:t>IExternalCommand.Result.Failed</a:t>
            </a:r>
            <a:r>
              <a:rPr lang="en-GB" sz="1200" smtClean="0"/>
              <a:t>;</a:t>
            </a:r>
          </a:p>
          <a:p>
            <a:pPr lvl="3" eaLnBrk="1" hangingPunct="1">
              <a:lnSpc>
                <a:spcPct val="90000"/>
              </a:lnSpc>
              <a:buFont typeface="Wingdings" pitchFamily="2" charset="2"/>
              <a:buNone/>
            </a:pPr>
            <a:r>
              <a:rPr lang="en-GB" sz="1200" smtClean="0"/>
              <a:t>    }</a:t>
            </a:r>
          </a:p>
          <a:p>
            <a:pPr lvl="3" eaLnBrk="1" hangingPunct="1">
              <a:lnSpc>
                <a:spcPct val="90000"/>
              </a:lnSpc>
              <a:buFont typeface="Wingdings" pitchFamily="2" charset="2"/>
              <a:buNone/>
            </a:pPr>
            <a:r>
              <a:rPr lang="en-GB" sz="1200" smtClean="0"/>
              <a:t>    </a:t>
            </a:r>
            <a:r>
              <a:rPr lang="en-GB" sz="1200" smtClean="0">
                <a:solidFill>
                  <a:srgbClr val="00AADD"/>
                </a:solidFill>
              </a:rPr>
              <a:t>return</a:t>
            </a:r>
            <a:r>
              <a:rPr lang="en-GB" sz="1200" smtClean="0"/>
              <a:t> </a:t>
            </a:r>
            <a:r>
              <a:rPr lang="en-GB" sz="1200" smtClean="0">
                <a:solidFill>
                  <a:schemeClr val="folHlink"/>
                </a:solidFill>
              </a:rPr>
              <a:t>IExternalCommand.Result.Succeeded</a:t>
            </a:r>
            <a:r>
              <a:rPr lang="en-GB" sz="1200" smtClean="0"/>
              <a:t>;</a:t>
            </a:r>
          </a:p>
          <a:p>
            <a:pPr lvl="3" eaLnBrk="1" hangingPunct="1">
              <a:lnSpc>
                <a:spcPct val="90000"/>
              </a:lnSpc>
              <a:buFont typeface="Wingdings" pitchFamily="2" charset="2"/>
              <a:buNone/>
            </a:pPr>
            <a:r>
              <a:rPr lang="en-GB" sz="1200" smtClean="0"/>
              <a:t>  }</a:t>
            </a:r>
          </a:p>
          <a:p>
            <a:pPr lvl="3" eaLnBrk="1" hangingPunct="1">
              <a:lnSpc>
                <a:spcPct val="90000"/>
              </a:lnSpc>
              <a:buFont typeface="Wingdings" pitchFamily="2" charset="2"/>
              <a:buNone/>
            </a:pPr>
            <a:r>
              <a:rPr lang="en-GB" sz="1200" smtClean="0"/>
              <a:t>}</a:t>
            </a:r>
            <a:endParaRPr lang="en-GB" sz="600" smtClean="0"/>
          </a:p>
        </p:txBody>
      </p:sp>
      <p:sp>
        <p:nvSpPr>
          <p:cNvPr id="22532"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
        <p:nvSpPr>
          <p:cNvPr id="22533" name="AutoShape 5"/>
          <p:cNvSpPr>
            <a:spLocks noChangeArrowheads="1"/>
          </p:cNvSpPr>
          <p:nvPr/>
        </p:nvSpPr>
        <p:spPr bwMode="auto">
          <a:xfrm>
            <a:off x="827088" y="1279525"/>
            <a:ext cx="7416800" cy="4310063"/>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2534" name="Text Box 6"/>
          <p:cNvSpPr txBox="1">
            <a:spLocks noChangeArrowheads="1"/>
          </p:cNvSpPr>
          <p:nvPr/>
        </p:nvSpPr>
        <p:spPr bwMode="auto">
          <a:xfrm>
            <a:off x="7208838" y="5600700"/>
            <a:ext cx="485775" cy="244475"/>
          </a:xfrm>
          <a:prstGeom prst="rect">
            <a:avLst/>
          </a:prstGeom>
          <a:noFill/>
          <a:ln w="9525" algn="ctr">
            <a:noFill/>
            <a:miter lim="800000"/>
            <a:headEnd/>
            <a:tailEnd/>
          </a:ln>
        </p:spPr>
        <p:txBody>
          <a:bodyPr wrap="none" lIns="0" tIns="0" rIns="0" bIns="0">
            <a:spAutoFit/>
          </a:bodyPr>
          <a:lstStyle/>
          <a:p>
            <a:r>
              <a:rPr lang="en-US" sz="1600"/>
              <a:t>In C#</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External Application</a:t>
            </a:r>
          </a:p>
        </p:txBody>
      </p:sp>
      <p:sp>
        <p:nvSpPr>
          <p:cNvPr id="23555" name="Rectangle 3"/>
          <p:cNvSpPr>
            <a:spLocks noGrp="1" noChangeArrowheads="1"/>
          </p:cNvSpPr>
          <p:nvPr>
            <p:ph type="body" idx="1"/>
          </p:nvPr>
        </p:nvSpPr>
        <p:spPr>
          <a:xfrm>
            <a:off x="319088" y="1474788"/>
            <a:ext cx="8139112" cy="5119687"/>
          </a:xfrm>
        </p:spPr>
        <p:txBody>
          <a:bodyPr/>
          <a:lstStyle/>
          <a:p>
            <a:pPr marL="358775" lvl="1" indent="-179388" eaLnBrk="1" hangingPunct="1"/>
            <a:r>
              <a:rPr lang="en-GB" smtClean="0"/>
              <a:t>Implement Autodesk.Revit.IExternalApplication interface</a:t>
            </a:r>
          </a:p>
          <a:p>
            <a:pPr marL="358775" lvl="1" indent="-179388" eaLnBrk="1" hangingPunct="1"/>
            <a:r>
              <a:rPr lang="en-GB" smtClean="0"/>
              <a:t>Implement OnStartup() and OnShutdown() methods</a:t>
            </a:r>
          </a:p>
          <a:p>
            <a:pPr marL="717550" lvl="3" indent="0" eaLnBrk="1" hangingPunct="1">
              <a:buFont typeface="Wingdings" pitchFamily="2" charset="2"/>
              <a:buNone/>
            </a:pPr>
            <a:endParaRPr lang="en-GB" b="0" smtClean="0"/>
          </a:p>
          <a:p>
            <a:pPr marL="717550" lvl="3" indent="0" eaLnBrk="1" hangingPunct="1">
              <a:buFont typeface="Wingdings" pitchFamily="2" charset="2"/>
              <a:buNone/>
            </a:pPr>
            <a:r>
              <a:rPr lang="en-GB" sz="1400" smtClean="0">
                <a:solidFill>
                  <a:srgbClr val="00AADD"/>
                </a:solidFill>
              </a:rPr>
              <a:t>public class</a:t>
            </a:r>
            <a:r>
              <a:rPr lang="en-GB" sz="1400" smtClean="0"/>
              <a:t> App : </a:t>
            </a:r>
            <a:r>
              <a:rPr lang="en-GB" sz="1400" smtClean="0">
                <a:solidFill>
                  <a:schemeClr val="folHlink"/>
                </a:solidFill>
              </a:rPr>
              <a:t>IExternalApplication</a:t>
            </a:r>
            <a:r>
              <a:rPr lang="en-GB" sz="1400" smtClean="0"/>
              <a:t> </a:t>
            </a:r>
          </a:p>
          <a:p>
            <a:pPr marL="717550" lvl="3" indent="0" eaLnBrk="1" hangingPunct="1">
              <a:buFont typeface="Wingdings" pitchFamily="2" charset="2"/>
              <a:buNone/>
            </a:pPr>
            <a:r>
              <a:rPr lang="en-GB" sz="1400" smtClean="0"/>
              <a:t>{</a:t>
            </a:r>
          </a:p>
          <a:p>
            <a:pPr marL="717550" lvl="3" indent="0" eaLnBrk="1" hangingPunct="1">
              <a:buFont typeface="Wingdings" pitchFamily="2" charset="2"/>
              <a:buNone/>
            </a:pPr>
            <a:r>
              <a:rPr lang="en-GB" sz="1400" smtClean="0"/>
              <a:t>  </a:t>
            </a:r>
            <a:r>
              <a:rPr lang="en-GB" sz="1400" smtClean="0">
                <a:solidFill>
                  <a:srgbClr val="00AADD"/>
                </a:solidFill>
              </a:rPr>
              <a:t>public</a:t>
            </a:r>
            <a:r>
              <a:rPr lang="en-GB" sz="1400" smtClean="0"/>
              <a:t> IExternalApplication.Result</a:t>
            </a:r>
          </a:p>
          <a:p>
            <a:pPr marL="717550" lvl="3" indent="0" eaLnBrk="1" hangingPunct="1">
              <a:buFont typeface="Wingdings" pitchFamily="2" charset="2"/>
              <a:buNone/>
            </a:pPr>
            <a:r>
              <a:rPr lang="en-GB" sz="1400" smtClean="0"/>
              <a:t>  </a:t>
            </a:r>
            <a:r>
              <a:rPr lang="en-GB" sz="1400" smtClean="0">
                <a:solidFill>
                  <a:schemeClr val="folHlink"/>
                </a:solidFill>
              </a:rPr>
              <a:t>OnStartup</a:t>
            </a:r>
            <a:r>
              <a:rPr lang="en-GB" sz="1400" smtClean="0"/>
              <a:t>( ControlledApplication application )</a:t>
            </a:r>
          </a:p>
          <a:p>
            <a:pPr marL="717550" lvl="3" indent="0" eaLnBrk="1" hangingPunct="1">
              <a:buFont typeface="Wingdings" pitchFamily="2" charset="2"/>
              <a:buNone/>
            </a:pPr>
            <a:r>
              <a:rPr lang="en-GB" sz="1400" smtClean="0"/>
              <a:t>  {</a:t>
            </a:r>
          </a:p>
          <a:p>
            <a:pPr marL="717550" lvl="3" indent="0" eaLnBrk="1" hangingPunct="1">
              <a:buFont typeface="Wingdings" pitchFamily="2" charset="2"/>
              <a:buNone/>
            </a:pPr>
            <a:r>
              <a:rPr lang="en-GB" sz="1400" smtClean="0"/>
              <a:t>    AddMenu( application );</a:t>
            </a:r>
          </a:p>
          <a:p>
            <a:pPr marL="717550" lvl="3" indent="0" eaLnBrk="1" hangingPunct="1">
              <a:buFont typeface="Wingdings" pitchFamily="2" charset="2"/>
              <a:buNone/>
            </a:pPr>
            <a:r>
              <a:rPr lang="en-GB" sz="1400" smtClean="0"/>
              <a:t>    AddToolbar( application );</a:t>
            </a:r>
          </a:p>
          <a:p>
            <a:pPr marL="717550" lvl="3" indent="0" eaLnBrk="1" hangingPunct="1">
              <a:buFont typeface="Wingdings" pitchFamily="2" charset="2"/>
              <a:buNone/>
            </a:pPr>
            <a:r>
              <a:rPr lang="en-GB" sz="1400" smtClean="0"/>
              <a:t>    </a:t>
            </a:r>
            <a:r>
              <a:rPr lang="en-GB" sz="1400" smtClean="0">
                <a:solidFill>
                  <a:srgbClr val="00AADD"/>
                </a:solidFill>
              </a:rPr>
              <a:t>return</a:t>
            </a:r>
            <a:r>
              <a:rPr lang="en-GB" sz="1400" smtClean="0"/>
              <a:t> IExternalApplication.Result.Succeeded;</a:t>
            </a:r>
          </a:p>
          <a:p>
            <a:pPr marL="717550" lvl="3" indent="0" eaLnBrk="1" hangingPunct="1">
              <a:buFont typeface="Wingdings" pitchFamily="2" charset="2"/>
              <a:buNone/>
            </a:pPr>
            <a:r>
              <a:rPr lang="en-GB" sz="1400" smtClean="0"/>
              <a:t>  }</a:t>
            </a:r>
          </a:p>
          <a:p>
            <a:pPr marL="717550" lvl="3" indent="0" eaLnBrk="1" hangingPunct="1">
              <a:buFont typeface="Wingdings" pitchFamily="2" charset="2"/>
              <a:buNone/>
            </a:pPr>
            <a:endParaRPr lang="en-GB" sz="1400" smtClean="0"/>
          </a:p>
          <a:p>
            <a:pPr marL="717550" lvl="3" indent="0" eaLnBrk="1" hangingPunct="1">
              <a:buFont typeface="Wingdings" pitchFamily="2" charset="2"/>
              <a:buNone/>
            </a:pPr>
            <a:r>
              <a:rPr lang="en-GB" sz="1400" smtClean="0"/>
              <a:t>  </a:t>
            </a:r>
            <a:r>
              <a:rPr lang="en-GB" sz="1400" smtClean="0">
                <a:solidFill>
                  <a:srgbClr val="00AADD"/>
                </a:solidFill>
              </a:rPr>
              <a:t>public</a:t>
            </a:r>
            <a:r>
              <a:rPr lang="en-GB" sz="1400" smtClean="0"/>
              <a:t> IExternalApplication.Result</a:t>
            </a:r>
          </a:p>
          <a:p>
            <a:pPr marL="717550" lvl="3" indent="0" eaLnBrk="1" hangingPunct="1">
              <a:buFont typeface="Wingdings" pitchFamily="2" charset="2"/>
              <a:buNone/>
            </a:pPr>
            <a:r>
              <a:rPr lang="en-GB" sz="1400" smtClean="0"/>
              <a:t>  </a:t>
            </a:r>
            <a:r>
              <a:rPr lang="en-GB" sz="1400" smtClean="0">
                <a:solidFill>
                  <a:schemeClr val="folHlink"/>
                </a:solidFill>
              </a:rPr>
              <a:t>OnShutdown</a:t>
            </a:r>
            <a:r>
              <a:rPr lang="en-GB" sz="1400" smtClean="0"/>
              <a:t>( ControlledApplication application )</a:t>
            </a:r>
          </a:p>
          <a:p>
            <a:pPr marL="717550" lvl="3" indent="0" eaLnBrk="1" hangingPunct="1">
              <a:buFont typeface="Wingdings" pitchFamily="2" charset="2"/>
              <a:buNone/>
            </a:pPr>
            <a:r>
              <a:rPr lang="en-GB" sz="1400" smtClean="0"/>
              <a:t>  {</a:t>
            </a:r>
          </a:p>
          <a:p>
            <a:pPr marL="717550" lvl="3" indent="0" eaLnBrk="1" hangingPunct="1">
              <a:buFont typeface="Wingdings" pitchFamily="2" charset="2"/>
              <a:buNone/>
            </a:pPr>
            <a:r>
              <a:rPr lang="en-GB" sz="1400" smtClean="0"/>
              <a:t>    </a:t>
            </a:r>
            <a:r>
              <a:rPr lang="en-GB" sz="1400" smtClean="0">
                <a:solidFill>
                  <a:srgbClr val="00AADD"/>
                </a:solidFill>
              </a:rPr>
              <a:t>return</a:t>
            </a:r>
            <a:r>
              <a:rPr lang="en-GB" sz="1400" smtClean="0"/>
              <a:t> IExternalApplication.Result.Succeeded;</a:t>
            </a:r>
          </a:p>
          <a:p>
            <a:pPr marL="717550" lvl="3" indent="0" eaLnBrk="1" hangingPunct="1">
              <a:buFont typeface="Wingdings" pitchFamily="2" charset="2"/>
              <a:buNone/>
            </a:pPr>
            <a:r>
              <a:rPr lang="en-GB" sz="1400" smtClean="0"/>
              <a:t>  }</a:t>
            </a:r>
          </a:p>
          <a:p>
            <a:pPr marL="717550" lvl="3" indent="0" eaLnBrk="1" hangingPunct="1">
              <a:buFont typeface="Wingdings" pitchFamily="2" charset="2"/>
              <a:buNone/>
            </a:pPr>
            <a:r>
              <a:rPr lang="en-GB" sz="1400" smtClean="0"/>
              <a:t>}</a:t>
            </a:r>
          </a:p>
        </p:txBody>
      </p:sp>
      <p:sp>
        <p:nvSpPr>
          <p:cNvPr id="23556"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
        <p:nvSpPr>
          <p:cNvPr id="23557" name="AutoShape 5"/>
          <p:cNvSpPr>
            <a:spLocks noChangeArrowheads="1"/>
          </p:cNvSpPr>
          <p:nvPr/>
        </p:nvSpPr>
        <p:spPr bwMode="auto">
          <a:xfrm>
            <a:off x="539750" y="2284413"/>
            <a:ext cx="7416800" cy="4310062"/>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3558" name="Text Box 6"/>
          <p:cNvSpPr txBox="1">
            <a:spLocks noChangeArrowheads="1"/>
          </p:cNvSpPr>
          <p:nvPr/>
        </p:nvSpPr>
        <p:spPr bwMode="auto">
          <a:xfrm>
            <a:off x="7713663" y="6472238"/>
            <a:ext cx="485775" cy="244475"/>
          </a:xfrm>
          <a:prstGeom prst="rect">
            <a:avLst/>
          </a:prstGeom>
          <a:noFill/>
          <a:ln w="9525" algn="ctr">
            <a:noFill/>
            <a:miter lim="800000"/>
            <a:headEnd/>
            <a:tailEnd/>
          </a:ln>
        </p:spPr>
        <p:txBody>
          <a:bodyPr wrap="none" lIns="0" tIns="0" rIns="0" bIns="0">
            <a:spAutoFit/>
          </a:bodyPr>
          <a:lstStyle/>
          <a:p>
            <a:r>
              <a:rPr lang="en-US" sz="1600"/>
              <a:t>In C#</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Application and Command</a:t>
            </a:r>
          </a:p>
        </p:txBody>
      </p:sp>
      <p:sp>
        <p:nvSpPr>
          <p:cNvPr id="24579" name="Rectangle 3"/>
          <p:cNvSpPr>
            <a:spLocks noGrp="1" noChangeArrowheads="1"/>
          </p:cNvSpPr>
          <p:nvPr>
            <p:ph type="body" idx="1"/>
          </p:nvPr>
        </p:nvSpPr>
        <p:spPr>
          <a:xfrm>
            <a:off x="319088" y="1474788"/>
            <a:ext cx="8139112" cy="5119687"/>
          </a:xfrm>
        </p:spPr>
        <p:txBody>
          <a:bodyPr/>
          <a:lstStyle/>
          <a:p>
            <a:pPr marL="358775" lvl="1" indent="-179388" eaLnBrk="1" hangingPunct="1">
              <a:lnSpc>
                <a:spcPct val="90000"/>
              </a:lnSpc>
            </a:pPr>
            <a:r>
              <a:rPr lang="en-GB" sz="2000" smtClean="0"/>
              <a:t>OnStartup() adds UI elements and hooks them up to IExternalCommand implementations</a:t>
            </a:r>
          </a:p>
          <a:p>
            <a:pPr marL="717550" lvl="3" indent="0" eaLnBrk="1" hangingPunct="1">
              <a:lnSpc>
                <a:spcPct val="90000"/>
              </a:lnSpc>
              <a:buFont typeface="Wingdings" pitchFamily="2" charset="2"/>
              <a:buNone/>
            </a:pPr>
            <a:endParaRPr lang="en-GB" sz="1400" b="0" smtClean="0"/>
          </a:p>
          <a:p>
            <a:pPr marL="717550" lvl="3" indent="0" eaLnBrk="1" hangingPunct="1">
              <a:lnSpc>
                <a:spcPct val="90000"/>
              </a:lnSpc>
              <a:buFont typeface="Wingdings" pitchFamily="2" charset="2"/>
              <a:buNone/>
            </a:pPr>
            <a:r>
              <a:rPr lang="en-GB" sz="1200" smtClean="0">
                <a:solidFill>
                  <a:schemeClr val="folHlink"/>
                </a:solidFill>
              </a:rPr>
              <a:t>OnStartup</a:t>
            </a:r>
            <a:r>
              <a:rPr lang="en-GB" sz="1200" smtClean="0"/>
              <a:t>( ControlledApplication application )</a:t>
            </a:r>
          </a:p>
          <a:p>
            <a:pPr marL="717550" lvl="3" indent="0" eaLnBrk="1" hangingPunct="1">
              <a:lnSpc>
                <a:spcPct val="90000"/>
              </a:lnSpc>
              <a:buFont typeface="Wingdings" pitchFamily="2" charset="2"/>
              <a:buNone/>
            </a:pPr>
            <a:r>
              <a:rPr lang="en-GB" sz="1200" smtClean="0"/>
              <a:t>{</a:t>
            </a:r>
          </a:p>
          <a:p>
            <a:pPr marL="717550" lvl="3" indent="0" eaLnBrk="1" hangingPunct="1">
              <a:lnSpc>
                <a:spcPct val="90000"/>
              </a:lnSpc>
              <a:buFont typeface="Wingdings" pitchFamily="2" charset="2"/>
              <a:buNone/>
            </a:pPr>
            <a:r>
              <a:rPr lang="en-GB" sz="1200" noProof="1" smtClean="0"/>
              <a:t> </a:t>
            </a:r>
            <a:r>
              <a:rPr lang="en-US" sz="1200" smtClean="0"/>
              <a:t> </a:t>
            </a:r>
            <a:r>
              <a:rPr lang="en-US" sz="1200" noProof="1" smtClean="0">
                <a:solidFill>
                  <a:schemeClr val="accent1"/>
                </a:solidFill>
              </a:rPr>
              <a:t>string</a:t>
            </a:r>
            <a:r>
              <a:rPr lang="en-US" sz="1200" noProof="1" smtClean="0"/>
              <a:t> appAssemblyName = "RSLinkRevitApp";</a:t>
            </a:r>
          </a:p>
          <a:p>
            <a:pPr marL="717550" lvl="3" indent="0" eaLnBrk="1" hangingPunct="1">
              <a:lnSpc>
                <a:spcPct val="90000"/>
              </a:lnSpc>
              <a:buFont typeface="Wingdings" pitchFamily="2" charset="2"/>
              <a:buNone/>
            </a:pPr>
            <a:r>
              <a:rPr lang="en-US" sz="1200" noProof="1" smtClean="0"/>
              <a:t>  </a:t>
            </a:r>
            <a:r>
              <a:rPr lang="en-US" sz="1200" noProof="1" smtClean="0">
                <a:solidFill>
                  <a:schemeClr val="accent1"/>
                </a:solidFill>
              </a:rPr>
              <a:t>string</a:t>
            </a:r>
            <a:r>
              <a:rPr lang="en-US" sz="1200" noProof="1" smtClean="0"/>
              <a:t> appDllName = appAssemblyName + ".dll";</a:t>
            </a:r>
          </a:p>
          <a:p>
            <a:pPr marL="717550" lvl="3" indent="0" eaLnBrk="1" hangingPunct="1">
              <a:lnSpc>
                <a:spcPct val="90000"/>
              </a:lnSpc>
              <a:buFont typeface="Wingdings" pitchFamily="2" charset="2"/>
              <a:buNone/>
            </a:pPr>
            <a:r>
              <a:rPr lang="en-US" sz="1200" noProof="1" smtClean="0"/>
              <a:t>  </a:t>
            </a:r>
            <a:r>
              <a:rPr lang="en-US" sz="1200" noProof="1" smtClean="0">
                <a:solidFill>
                  <a:schemeClr val="accent1"/>
                </a:solidFill>
              </a:rPr>
              <a:t>string</a:t>
            </a:r>
            <a:r>
              <a:rPr lang="en-US" sz="1200" noProof="1" smtClean="0"/>
              <a:t> cmdNamespace = "RSLinkRevitClient";</a:t>
            </a:r>
          </a:p>
          <a:p>
            <a:pPr marL="717550" lvl="3" indent="0" eaLnBrk="1" hangingPunct="1">
              <a:lnSpc>
                <a:spcPct val="90000"/>
              </a:lnSpc>
              <a:buFont typeface="Wingdings" pitchFamily="2" charset="2"/>
              <a:buNone/>
            </a:pPr>
            <a:r>
              <a:rPr lang="en-US" sz="1200" noProof="1" smtClean="0"/>
              <a:t>  </a:t>
            </a:r>
            <a:r>
              <a:rPr lang="en-US" sz="1200" noProof="1" smtClean="0">
                <a:solidFill>
                  <a:schemeClr val="accent1"/>
                </a:solidFill>
              </a:rPr>
              <a:t>string</a:t>
            </a:r>
            <a:r>
              <a:rPr lang="en-US" sz="1200" noProof="1" smtClean="0"/>
              <a:t> appPath = this.GetType().Assembly.Location;</a:t>
            </a:r>
          </a:p>
          <a:p>
            <a:pPr marL="717550" lvl="3" indent="0" eaLnBrk="1" hangingPunct="1">
              <a:lnSpc>
                <a:spcPct val="90000"/>
              </a:lnSpc>
              <a:buFont typeface="Wingdings" pitchFamily="2" charset="2"/>
              <a:buNone/>
            </a:pPr>
            <a:r>
              <a:rPr lang="en-US" sz="1200" noProof="1" smtClean="0"/>
              <a:t>  </a:t>
            </a:r>
            <a:r>
              <a:rPr lang="en-US" sz="1200" noProof="1" smtClean="0">
                <a:solidFill>
                  <a:schemeClr val="accent1"/>
                </a:solidFill>
              </a:rPr>
              <a:t>string</a:t>
            </a:r>
            <a:r>
              <a:rPr lang="en-US" sz="1200" noProof="1" smtClean="0"/>
              <a:t> cmdPath = appPath.Replace( appDllName,</a:t>
            </a:r>
            <a:r>
              <a:rPr lang="en-US" sz="1200" smtClean="0"/>
              <a:t> cmdDllName </a:t>
            </a:r>
            <a:r>
              <a:rPr lang="en-US" sz="1200" noProof="1" smtClean="0"/>
              <a:t>);</a:t>
            </a:r>
          </a:p>
          <a:p>
            <a:pPr marL="717550" lvl="3" indent="0" eaLnBrk="1" hangingPunct="1">
              <a:lnSpc>
                <a:spcPct val="90000"/>
              </a:lnSpc>
              <a:buFont typeface="Wingdings" pitchFamily="2" charset="2"/>
              <a:buNone/>
            </a:pPr>
            <a:r>
              <a:rPr lang="en-US" sz="1200" noProof="1" smtClean="0"/>
              <a:t>  </a:t>
            </a:r>
            <a:r>
              <a:rPr lang="en-US" sz="1200" noProof="1" smtClean="0">
                <a:solidFill>
                  <a:schemeClr val="accent1"/>
                </a:solidFill>
              </a:rPr>
              <a:t>string</a:t>
            </a:r>
            <a:r>
              <a:rPr lang="en-US" sz="1200" noProof="1" smtClean="0"/>
              <a:t> imgPath = appPath.Replace( appDllName, "toolbar.bmp" );</a:t>
            </a:r>
          </a:p>
          <a:p>
            <a:pPr marL="717550" lvl="3" indent="0" eaLnBrk="1" hangingPunct="1">
              <a:lnSpc>
                <a:spcPct val="90000"/>
              </a:lnSpc>
              <a:buFont typeface="Wingdings" pitchFamily="2" charset="2"/>
              <a:buNone/>
            </a:pPr>
            <a:r>
              <a:rPr lang="en-US" sz="1200" noProof="1" smtClean="0"/>
              <a:t>  </a:t>
            </a:r>
            <a:r>
              <a:rPr lang="en-US" sz="1200" noProof="1" smtClean="0">
                <a:solidFill>
                  <a:schemeClr val="hlink"/>
                </a:solidFill>
              </a:rPr>
              <a:t>//</a:t>
            </a:r>
          </a:p>
          <a:p>
            <a:pPr marL="717550" lvl="3" indent="0" eaLnBrk="1" hangingPunct="1">
              <a:lnSpc>
                <a:spcPct val="90000"/>
              </a:lnSpc>
              <a:buFont typeface="Wingdings" pitchFamily="2" charset="2"/>
              <a:buNone/>
            </a:pPr>
            <a:r>
              <a:rPr lang="en-US" sz="1200" noProof="1" smtClean="0">
                <a:solidFill>
                  <a:schemeClr val="hlink"/>
                </a:solidFill>
              </a:rPr>
              <a:t>  // create a custom tool bar and set its image path:</a:t>
            </a:r>
          </a:p>
          <a:p>
            <a:pPr marL="717550" lvl="3" indent="0" eaLnBrk="1" hangingPunct="1">
              <a:lnSpc>
                <a:spcPct val="90000"/>
              </a:lnSpc>
              <a:buFont typeface="Wingdings" pitchFamily="2" charset="2"/>
              <a:buNone/>
            </a:pPr>
            <a:r>
              <a:rPr lang="en-US" sz="1200" noProof="1" smtClean="0">
                <a:solidFill>
                  <a:schemeClr val="hlink"/>
                </a:solidFill>
              </a:rPr>
              <a:t>  //</a:t>
            </a:r>
          </a:p>
          <a:p>
            <a:pPr marL="717550" lvl="3" indent="0" eaLnBrk="1" hangingPunct="1">
              <a:lnSpc>
                <a:spcPct val="90000"/>
              </a:lnSpc>
              <a:buFont typeface="Wingdings" pitchFamily="2" charset="2"/>
              <a:buNone/>
            </a:pPr>
            <a:r>
              <a:rPr lang="en-US" sz="1200" noProof="1" smtClean="0"/>
              <a:t>  Autodesk.Revit.</a:t>
            </a:r>
            <a:r>
              <a:rPr lang="en-US" sz="1200" noProof="1" smtClean="0">
                <a:solidFill>
                  <a:schemeClr val="folHlink"/>
                </a:solidFill>
              </a:rPr>
              <a:t>Toolbar</a:t>
            </a:r>
            <a:r>
              <a:rPr lang="en-US" sz="1200" noProof="1" smtClean="0"/>
              <a:t> toolBar = application.</a:t>
            </a:r>
            <a:r>
              <a:rPr lang="en-US" sz="1200" noProof="1" smtClean="0">
                <a:solidFill>
                  <a:schemeClr val="folHlink"/>
                </a:solidFill>
              </a:rPr>
              <a:t>CreateToolbar</a:t>
            </a:r>
            <a:r>
              <a:rPr lang="en-US" sz="1200" noProof="1" smtClean="0"/>
              <a:t>();</a:t>
            </a:r>
          </a:p>
          <a:p>
            <a:pPr marL="717550" lvl="3" indent="0" eaLnBrk="1" hangingPunct="1">
              <a:lnSpc>
                <a:spcPct val="90000"/>
              </a:lnSpc>
              <a:buFont typeface="Wingdings" pitchFamily="2" charset="2"/>
              <a:buNone/>
            </a:pPr>
            <a:r>
              <a:rPr lang="en-US" sz="1200" noProof="1" smtClean="0"/>
              <a:t>  toolBar.Image = imgPath;</a:t>
            </a:r>
          </a:p>
          <a:p>
            <a:pPr marL="717550" lvl="3" indent="0" eaLnBrk="1" hangingPunct="1">
              <a:lnSpc>
                <a:spcPct val="90000"/>
              </a:lnSpc>
              <a:buFont typeface="Wingdings" pitchFamily="2" charset="2"/>
              <a:buNone/>
            </a:pPr>
            <a:r>
              <a:rPr lang="en-US" sz="1200" noProof="1" smtClean="0"/>
              <a:t>  toolBar.Name = Title;</a:t>
            </a:r>
          </a:p>
          <a:p>
            <a:pPr marL="717550" lvl="3" indent="0" eaLnBrk="1" hangingPunct="1">
              <a:lnSpc>
                <a:spcPct val="90000"/>
              </a:lnSpc>
              <a:buFont typeface="Wingdings" pitchFamily="2" charset="2"/>
              <a:buNone/>
            </a:pPr>
            <a:r>
              <a:rPr lang="en-US" sz="1200" noProof="1" smtClean="0"/>
              <a:t>  </a:t>
            </a:r>
            <a:r>
              <a:rPr lang="en-US" sz="1200" noProof="1" smtClean="0">
                <a:solidFill>
                  <a:schemeClr val="hlink"/>
                </a:solidFill>
              </a:rPr>
              <a:t>//</a:t>
            </a:r>
          </a:p>
          <a:p>
            <a:pPr marL="717550" lvl="3" indent="0" eaLnBrk="1" hangingPunct="1">
              <a:lnSpc>
                <a:spcPct val="90000"/>
              </a:lnSpc>
              <a:buFont typeface="Wingdings" pitchFamily="2" charset="2"/>
              <a:buNone/>
            </a:pPr>
            <a:r>
              <a:rPr lang="en-US" sz="1200" noProof="1" smtClean="0">
                <a:solidFill>
                  <a:schemeClr val="hlink"/>
                </a:solidFill>
              </a:rPr>
              <a:t>  // add export button:</a:t>
            </a:r>
          </a:p>
          <a:p>
            <a:pPr marL="717550" lvl="3" indent="0" eaLnBrk="1" hangingPunct="1">
              <a:lnSpc>
                <a:spcPct val="90000"/>
              </a:lnSpc>
              <a:buFont typeface="Wingdings" pitchFamily="2" charset="2"/>
              <a:buNone/>
            </a:pPr>
            <a:r>
              <a:rPr lang="en-US" sz="1200" noProof="1" smtClean="0">
                <a:solidFill>
                  <a:schemeClr val="hlink"/>
                </a:solidFill>
              </a:rPr>
              <a:t>  //</a:t>
            </a:r>
          </a:p>
          <a:p>
            <a:pPr marL="717550" lvl="3" indent="0" eaLnBrk="1" hangingPunct="1">
              <a:lnSpc>
                <a:spcPct val="90000"/>
              </a:lnSpc>
              <a:buFont typeface="Wingdings" pitchFamily="2" charset="2"/>
              <a:buNone/>
            </a:pPr>
            <a:r>
              <a:rPr lang="en-US" sz="1200" noProof="1" smtClean="0"/>
              <a:t>  </a:t>
            </a:r>
            <a:r>
              <a:rPr lang="en-US" sz="1200" noProof="1" smtClean="0">
                <a:solidFill>
                  <a:schemeClr val="folHlink"/>
                </a:solidFill>
              </a:rPr>
              <a:t>ToolbarItem</a:t>
            </a:r>
            <a:r>
              <a:rPr lang="en-US" sz="1200" noProof="1" smtClean="0"/>
              <a:t> item = toolBar.</a:t>
            </a:r>
            <a:r>
              <a:rPr lang="en-US" sz="1200" noProof="1" smtClean="0">
                <a:solidFill>
                  <a:schemeClr val="folHlink"/>
                </a:solidFill>
              </a:rPr>
              <a:t>AddItem</a:t>
            </a:r>
            <a:r>
              <a:rPr lang="en-US" sz="1200" noProof="1" smtClean="0"/>
              <a:t>( cmdPath, cmdNamespace + ".RSLinkExport" );</a:t>
            </a:r>
          </a:p>
          <a:p>
            <a:pPr marL="717550" lvl="3" indent="0" eaLnBrk="1" hangingPunct="1">
              <a:lnSpc>
                <a:spcPct val="90000"/>
              </a:lnSpc>
              <a:buFont typeface="Wingdings" pitchFamily="2" charset="2"/>
              <a:buNone/>
            </a:pPr>
            <a:r>
              <a:rPr lang="en-US" sz="1200" noProof="1" smtClean="0"/>
              <a:t>  item.ItemType = ToolbarItem.ToolbarItemType.BtnRText;</a:t>
            </a:r>
          </a:p>
          <a:p>
            <a:pPr marL="717550" lvl="3" indent="0" eaLnBrk="1" hangingPunct="1">
              <a:lnSpc>
                <a:spcPct val="90000"/>
              </a:lnSpc>
              <a:buFont typeface="Wingdings" pitchFamily="2" charset="2"/>
              <a:buNone/>
            </a:pPr>
            <a:r>
              <a:rPr lang="en-US" sz="1200" noProof="1" smtClean="0"/>
              <a:t>  item.ItemText = "Export";</a:t>
            </a:r>
          </a:p>
          <a:p>
            <a:pPr marL="717550" lvl="3" indent="0" eaLnBrk="1" hangingPunct="1">
              <a:lnSpc>
                <a:spcPct val="90000"/>
              </a:lnSpc>
              <a:buFont typeface="Wingdings" pitchFamily="2" charset="2"/>
              <a:buNone/>
            </a:pPr>
            <a:r>
              <a:rPr lang="en-US" sz="1200" noProof="1" smtClean="0"/>
              <a:t>  item.StatusbarTip = item.ToolTip = "Export analytical data from Revit";</a:t>
            </a:r>
          </a:p>
          <a:p>
            <a:pPr marL="717550" lvl="3" indent="0" eaLnBrk="1" hangingPunct="1">
              <a:lnSpc>
                <a:spcPct val="90000"/>
              </a:lnSpc>
              <a:buFont typeface="Wingdings" pitchFamily="2" charset="2"/>
              <a:buNone/>
            </a:pPr>
            <a:r>
              <a:rPr lang="en-GB" sz="1200" smtClean="0"/>
              <a:t>}</a:t>
            </a:r>
          </a:p>
        </p:txBody>
      </p:sp>
      <p:sp>
        <p:nvSpPr>
          <p:cNvPr id="24580"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
        <p:nvSpPr>
          <p:cNvPr id="24581" name="AutoShape 5"/>
          <p:cNvSpPr>
            <a:spLocks noChangeArrowheads="1"/>
          </p:cNvSpPr>
          <p:nvPr/>
        </p:nvSpPr>
        <p:spPr bwMode="auto">
          <a:xfrm>
            <a:off x="539750" y="2133600"/>
            <a:ext cx="7918450" cy="446087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4582" name="Text Box 6"/>
          <p:cNvSpPr txBox="1">
            <a:spLocks noChangeArrowheads="1"/>
          </p:cNvSpPr>
          <p:nvPr/>
        </p:nvSpPr>
        <p:spPr bwMode="auto">
          <a:xfrm>
            <a:off x="8199438" y="6472238"/>
            <a:ext cx="485775" cy="244475"/>
          </a:xfrm>
          <a:prstGeom prst="rect">
            <a:avLst/>
          </a:prstGeom>
          <a:noFill/>
          <a:ln w="9525" algn="ctr">
            <a:noFill/>
            <a:miter lim="800000"/>
            <a:headEnd/>
            <a:tailEnd/>
          </a:ln>
        </p:spPr>
        <p:txBody>
          <a:bodyPr wrap="none" lIns="0" tIns="0" rIns="0" bIns="0">
            <a:spAutoFit/>
          </a:bodyPr>
          <a:lstStyle/>
          <a:p>
            <a:r>
              <a:rPr lang="en-US" sz="1600"/>
              <a:t>In C#</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9088" y="136525"/>
            <a:ext cx="7924800" cy="1143000"/>
          </a:xfrm>
        </p:spPr>
        <p:txBody>
          <a:bodyPr/>
          <a:lstStyle/>
          <a:p>
            <a:pPr eaLnBrk="1" hangingPunct="1"/>
            <a:r>
              <a:rPr lang="en-GB" smtClean="0"/>
              <a:t>Modify Revit.ini</a:t>
            </a:r>
          </a:p>
        </p:txBody>
      </p:sp>
      <p:sp>
        <p:nvSpPr>
          <p:cNvPr id="25603" name="Rectangle 3"/>
          <p:cNvSpPr>
            <a:spLocks noGrp="1" noChangeArrowheads="1"/>
          </p:cNvSpPr>
          <p:nvPr>
            <p:ph type="body" idx="1"/>
          </p:nvPr>
        </p:nvSpPr>
        <p:spPr>
          <a:xfrm>
            <a:off x="319088" y="1416050"/>
            <a:ext cx="8285162" cy="5119688"/>
          </a:xfrm>
        </p:spPr>
        <p:txBody>
          <a:bodyPr/>
          <a:lstStyle/>
          <a:p>
            <a:pPr marL="552450" lvl="3" indent="0" eaLnBrk="1" hangingPunct="1">
              <a:buFont typeface="Wingdings" pitchFamily="2" charset="2"/>
              <a:buNone/>
            </a:pPr>
            <a:r>
              <a:rPr lang="en-GB" sz="1200" smtClean="0">
                <a:solidFill>
                  <a:schemeClr val="folHlink"/>
                </a:solidFill>
              </a:rPr>
              <a:t>[ExternalCommands]</a:t>
            </a:r>
          </a:p>
          <a:p>
            <a:pPr marL="552450" lvl="3" indent="0" eaLnBrk="1" hangingPunct="1">
              <a:buFont typeface="Wingdings" pitchFamily="2" charset="2"/>
              <a:buNone/>
            </a:pPr>
            <a:r>
              <a:rPr lang="en-GB" sz="1200" smtClean="0"/>
              <a:t>ECCount=&lt;n&gt;</a:t>
            </a:r>
          </a:p>
          <a:p>
            <a:pPr marL="552450" lvl="3" indent="0" eaLnBrk="1" hangingPunct="1">
              <a:buFont typeface="Wingdings" pitchFamily="2" charset="2"/>
              <a:buNone/>
            </a:pPr>
            <a:endParaRPr lang="en-GB" sz="1200" smtClean="0"/>
          </a:p>
          <a:p>
            <a:pPr marL="552450" lvl="3" indent="0" eaLnBrk="1" hangingPunct="1">
              <a:buFont typeface="Wingdings" pitchFamily="2" charset="2"/>
              <a:buNone/>
            </a:pPr>
            <a:r>
              <a:rPr lang="en-GB" sz="1200" smtClean="0">
                <a:solidFill>
                  <a:schemeClr val="folHlink"/>
                </a:solidFill>
              </a:rPr>
              <a:t>EC</a:t>
            </a:r>
            <a:r>
              <a:rPr lang="en-GB" sz="1200" smtClean="0"/>
              <a:t>Name&lt;i&gt; = Export Fire Rating</a:t>
            </a:r>
          </a:p>
          <a:p>
            <a:pPr marL="552450" lvl="3" indent="0" eaLnBrk="1" hangingPunct="1">
              <a:buFont typeface="Wingdings" pitchFamily="2" charset="2"/>
              <a:buNone/>
            </a:pPr>
            <a:r>
              <a:rPr lang="en-GB" sz="1200" smtClean="0"/>
              <a:t>ECDescription&lt;i&gt; = Export fire rating values to an Excel file</a:t>
            </a:r>
          </a:p>
          <a:p>
            <a:pPr marL="552450" lvl="3" indent="0" eaLnBrk="1" hangingPunct="1">
              <a:buFont typeface="Wingdings" pitchFamily="2" charset="2"/>
              <a:buNone/>
            </a:pPr>
            <a:r>
              <a:rPr lang="en-GB" sz="1200" smtClean="0"/>
              <a:t>ECClassName&lt;i&gt; = Revit.SDK.Samples.FireRating.VB.NET.ExportFireRating</a:t>
            </a:r>
          </a:p>
          <a:p>
            <a:pPr marL="552450" lvl="3" indent="0" eaLnBrk="1" hangingPunct="1">
              <a:buFont typeface="Wingdings" pitchFamily="2" charset="2"/>
              <a:buNone/>
            </a:pPr>
            <a:r>
              <a:rPr lang="en-GB" sz="1200" smtClean="0"/>
              <a:t>ECAssembly&lt;i&gt; = C:\Revit\SDK\Samples\FireRating\VB.NET\bin\Debug\FireRating.dll</a:t>
            </a:r>
          </a:p>
          <a:p>
            <a:pPr marL="552450" lvl="3" indent="0" eaLnBrk="1" hangingPunct="1">
              <a:buFont typeface="Wingdings" pitchFamily="2" charset="2"/>
              <a:buNone/>
            </a:pPr>
            <a:endParaRPr lang="en-GB" sz="1200" smtClean="0"/>
          </a:p>
          <a:p>
            <a:pPr marL="552450" lvl="3" indent="0" eaLnBrk="1" hangingPunct="1">
              <a:buFont typeface="Wingdings" pitchFamily="2" charset="2"/>
              <a:buNone/>
            </a:pPr>
            <a:r>
              <a:rPr lang="en-GB" sz="1200" smtClean="0"/>
              <a:t>...</a:t>
            </a:r>
          </a:p>
          <a:p>
            <a:pPr marL="552450" lvl="3" indent="0" eaLnBrk="1" hangingPunct="1">
              <a:buFont typeface="Wingdings" pitchFamily="2" charset="2"/>
              <a:buNone/>
            </a:pPr>
            <a:endParaRPr lang="en-GB" sz="1200" smtClean="0"/>
          </a:p>
          <a:p>
            <a:pPr marL="552450" lvl="3" indent="0" eaLnBrk="1" hangingPunct="1">
              <a:buFont typeface="Wingdings" pitchFamily="2" charset="2"/>
              <a:buNone/>
            </a:pPr>
            <a:r>
              <a:rPr lang="en-GB" sz="1200" smtClean="0">
                <a:solidFill>
                  <a:schemeClr val="folHlink"/>
                </a:solidFill>
              </a:rPr>
              <a:t>[ExternalApplications]</a:t>
            </a:r>
          </a:p>
          <a:p>
            <a:pPr marL="552450" lvl="3" indent="0" eaLnBrk="1" hangingPunct="1">
              <a:buFont typeface="Wingdings" pitchFamily="2" charset="2"/>
              <a:buNone/>
            </a:pPr>
            <a:r>
              <a:rPr lang="en-GB" sz="1200" smtClean="0"/>
              <a:t>EACount=2</a:t>
            </a:r>
          </a:p>
          <a:p>
            <a:pPr marL="552450" lvl="3" indent="0" eaLnBrk="1" hangingPunct="1">
              <a:buFont typeface="Wingdings" pitchFamily="2" charset="2"/>
              <a:buNone/>
            </a:pPr>
            <a:endParaRPr lang="en-GB" sz="1200" smtClean="0"/>
          </a:p>
          <a:p>
            <a:pPr marL="552450" lvl="3" indent="0" eaLnBrk="1" hangingPunct="1">
              <a:buFont typeface="Wingdings" pitchFamily="2" charset="2"/>
              <a:buNone/>
            </a:pPr>
            <a:r>
              <a:rPr lang="en-GB" sz="1200" smtClean="0">
                <a:solidFill>
                  <a:schemeClr val="folHlink"/>
                </a:solidFill>
              </a:rPr>
              <a:t>EA</a:t>
            </a:r>
            <a:r>
              <a:rPr lang="en-GB" sz="1200" smtClean="0"/>
              <a:t>Name1=Revit Structure Link</a:t>
            </a:r>
          </a:p>
          <a:p>
            <a:pPr marL="552450" lvl="3" indent="0" eaLnBrk="1" hangingPunct="1">
              <a:buFont typeface="Wingdings" pitchFamily="2" charset="2"/>
              <a:buNone/>
            </a:pPr>
            <a:r>
              <a:rPr lang="en-GB" sz="1200" smtClean="0"/>
              <a:t>EAClassName1=RSLinkRevitApp.RsApp</a:t>
            </a:r>
          </a:p>
          <a:p>
            <a:pPr marL="552450" lvl="3" indent="0" eaLnBrk="1" hangingPunct="1">
              <a:buFont typeface="Wingdings" pitchFamily="2" charset="2"/>
              <a:buNone/>
            </a:pPr>
            <a:r>
              <a:rPr lang="en-GB" sz="1200" smtClean="0"/>
              <a:t>EAAssembly1=C:\a\j\adn\rst\rst_api\RSLinkRevitApp\bin\Debug\RSLinkRevitApp.dll</a:t>
            </a:r>
          </a:p>
          <a:p>
            <a:pPr marL="552450" lvl="3" indent="0" eaLnBrk="1" hangingPunct="1">
              <a:buFont typeface="Wingdings" pitchFamily="2" charset="2"/>
              <a:buNone/>
            </a:pPr>
            <a:r>
              <a:rPr lang="en-GB" sz="1200" smtClean="0"/>
              <a:t>EADescription1=Revit Structure Link Sample</a:t>
            </a:r>
          </a:p>
          <a:p>
            <a:pPr marL="552450" lvl="3" indent="0" eaLnBrk="1" hangingPunct="1">
              <a:buFont typeface="Wingdings" pitchFamily="2" charset="2"/>
              <a:buNone/>
            </a:pPr>
            <a:endParaRPr lang="en-GB" sz="1200" smtClean="0"/>
          </a:p>
          <a:p>
            <a:pPr marL="552450" lvl="3" indent="0" eaLnBrk="1" hangingPunct="1">
              <a:buFont typeface="Wingdings" pitchFamily="2" charset="2"/>
              <a:buNone/>
            </a:pPr>
            <a:r>
              <a:rPr lang="en-GB" sz="1200" smtClean="0"/>
              <a:t>EAClassName2=RvtMgdDbg.App</a:t>
            </a:r>
          </a:p>
          <a:p>
            <a:pPr marL="552450" lvl="3" indent="0" eaLnBrk="1" hangingPunct="1">
              <a:buFont typeface="Wingdings" pitchFamily="2" charset="2"/>
              <a:buNone/>
            </a:pPr>
            <a:r>
              <a:rPr lang="en-GB" sz="1200" smtClean="0"/>
              <a:t>EAAssembly2=C:\Program Files\Revit Architecture 2008\Program\RvtMgdDbg.dll</a:t>
            </a:r>
          </a:p>
        </p:txBody>
      </p:sp>
      <p:sp>
        <p:nvSpPr>
          <p:cNvPr id="25604" name="Text Box 5"/>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
        <p:nvSpPr>
          <p:cNvPr id="25605" name="AutoShape 6"/>
          <p:cNvSpPr>
            <a:spLocks noChangeArrowheads="1"/>
          </p:cNvSpPr>
          <p:nvPr/>
        </p:nvSpPr>
        <p:spPr bwMode="auto">
          <a:xfrm>
            <a:off x="325438" y="1279525"/>
            <a:ext cx="8278812" cy="4741863"/>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15913" y="1528763"/>
            <a:ext cx="7785100" cy="4699000"/>
          </a:xfrm>
        </p:spPr>
        <p:txBody>
          <a:bodyPr/>
          <a:lstStyle/>
          <a:p>
            <a:pPr marL="342900" lvl="1" indent="-228600" eaLnBrk="1" hangingPunct="1"/>
            <a:r>
              <a:rPr lang="en-GB" smtClean="0"/>
              <a:t>External commands: HelloRevit and HelloWorld</a:t>
            </a:r>
          </a:p>
          <a:p>
            <a:pPr marL="342900" lvl="1" indent="-228600" eaLnBrk="1" hangingPunct="1"/>
            <a:r>
              <a:rPr lang="en-GB" smtClean="0"/>
              <a:t>External applications: APIAppStartup, Toolbar</a:t>
            </a:r>
          </a:p>
          <a:p>
            <a:pPr marL="342900" lvl="1" indent="-228600" eaLnBrk="1" hangingPunct="1"/>
            <a:r>
              <a:rPr lang="en-GB" smtClean="0"/>
              <a:t>"Hello World" basic sample</a:t>
            </a:r>
          </a:p>
          <a:p>
            <a:pPr marL="342900" lvl="1" indent="-228600" eaLnBrk="1" hangingPunct="1">
              <a:spcBef>
                <a:spcPct val="0"/>
              </a:spcBef>
              <a:buFont typeface="Wingdings" pitchFamily="2" charset="2"/>
              <a:buNone/>
            </a:pPr>
            <a:r>
              <a:rPr lang="en-GB" sz="5200" smtClean="0">
                <a:solidFill>
                  <a:schemeClr val="accent1"/>
                </a:solidFill>
              </a:rPr>
              <a:t>Lab 1-1</a:t>
            </a:r>
            <a:endParaRPr lang="en-GB" smtClean="0"/>
          </a:p>
          <a:p>
            <a:pPr marL="342900" lvl="1" indent="-228600" eaLnBrk="1" hangingPunct="1">
              <a:spcBef>
                <a:spcPct val="100000"/>
              </a:spcBef>
            </a:pPr>
            <a:r>
              <a:rPr lang="en-GB" smtClean="0"/>
              <a:t>What arguments are passed to the command?</a:t>
            </a:r>
          </a:p>
          <a:p>
            <a:pPr marL="342900" lvl="1" indent="-228600" eaLnBrk="1" hangingPunct="1">
              <a:spcBef>
                <a:spcPct val="0"/>
              </a:spcBef>
            </a:pPr>
            <a:r>
              <a:rPr lang="en-GB" smtClean="0"/>
              <a:t>What can the command return?</a:t>
            </a:r>
          </a:p>
          <a:p>
            <a:pPr marL="342900" lvl="1" indent="-228600" eaLnBrk="1" hangingPunct="1">
              <a:spcBef>
                <a:spcPct val="0"/>
              </a:spcBef>
              <a:buFont typeface="Wingdings" pitchFamily="2" charset="2"/>
              <a:buNone/>
            </a:pPr>
            <a:r>
              <a:rPr lang="en-GB" sz="5200" smtClean="0">
                <a:solidFill>
                  <a:schemeClr val="accent1"/>
                </a:solidFill>
              </a:rPr>
              <a:t>Lab 1-2</a:t>
            </a:r>
            <a:r>
              <a:rPr lang="en-GB" sz="5200" smtClean="0"/>
              <a:t> </a:t>
            </a:r>
            <a:endParaRPr lang="en-GB" smtClean="0"/>
          </a:p>
        </p:txBody>
      </p:sp>
      <p:sp>
        <p:nvSpPr>
          <p:cNvPr id="26627" name="Rectangle 3"/>
          <p:cNvSpPr>
            <a:spLocks noGrp="1" noChangeArrowheads="1"/>
          </p:cNvSpPr>
          <p:nvPr>
            <p:ph type="title"/>
          </p:nvPr>
        </p:nvSpPr>
        <p:spPr>
          <a:xfrm>
            <a:off x="319088" y="136525"/>
            <a:ext cx="7924800" cy="1143000"/>
          </a:xfrm>
          <a:noFill/>
        </p:spPr>
        <p:txBody>
          <a:bodyPr/>
          <a:lstStyle/>
          <a:p>
            <a:pPr eaLnBrk="1" hangingPunct="1"/>
            <a:r>
              <a:rPr lang="en-GB" smtClean="0"/>
              <a:t>Getting Started</a:t>
            </a:r>
          </a:p>
        </p:txBody>
      </p:sp>
      <p:sp>
        <p:nvSpPr>
          <p:cNvPr id="26628"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755650" y="1528763"/>
            <a:ext cx="8072438" cy="4699000"/>
          </a:xfrm>
        </p:spPr>
        <p:txBody>
          <a:bodyPr/>
          <a:lstStyle/>
          <a:p>
            <a:pPr marL="1028700" lvl="3" indent="-228600" eaLnBrk="1" hangingPunct="1">
              <a:buFont typeface="Wingdings" pitchFamily="2" charset="2"/>
              <a:buNone/>
            </a:pPr>
            <a:r>
              <a:rPr lang="en-GB" sz="1400" noProof="1" smtClean="0">
                <a:solidFill>
                  <a:schemeClr val="accent1"/>
                </a:solidFill>
              </a:rPr>
              <a:t>Public Function</a:t>
            </a:r>
            <a:r>
              <a:rPr lang="en-GB" sz="1400" noProof="1" smtClean="0"/>
              <a:t> </a:t>
            </a:r>
            <a:r>
              <a:rPr lang="en-GB" sz="1400" noProof="1" smtClean="0">
                <a:solidFill>
                  <a:schemeClr val="folHlink"/>
                </a:solidFill>
              </a:rPr>
              <a:t>Execute</a:t>
            </a:r>
            <a:r>
              <a:rPr lang="en-GB" sz="1400" noProof="1" smtClean="0"/>
              <a:t>(</a:t>
            </a:r>
            <a:r>
              <a:rPr lang="en-US" sz="1400" smtClean="0"/>
              <a:t> _</a:t>
            </a:r>
          </a:p>
          <a:p>
            <a:pPr marL="1028700" lvl="3" indent="-228600" eaLnBrk="1" hangingPunct="1">
              <a:buFont typeface="Wingdings" pitchFamily="2" charset="2"/>
              <a:buNone/>
            </a:pPr>
            <a:r>
              <a:rPr lang="en-US" sz="1400" smtClean="0"/>
              <a:t>  </a:t>
            </a:r>
            <a:r>
              <a:rPr lang="en-US" sz="1400" noProof="1" smtClean="0">
                <a:solidFill>
                  <a:schemeClr val="accent1"/>
                </a:solidFill>
              </a:rPr>
              <a:t>ByVal</a:t>
            </a:r>
            <a:r>
              <a:rPr lang="en-US" sz="1400" noProof="1" smtClean="0"/>
              <a:t> commandData </a:t>
            </a:r>
            <a:r>
              <a:rPr lang="en-US" sz="1400" noProof="1" smtClean="0">
                <a:solidFill>
                  <a:schemeClr val="accent1"/>
                </a:solidFill>
              </a:rPr>
              <a:t>As</a:t>
            </a:r>
            <a:r>
              <a:rPr lang="en-US" sz="1400" noProof="1" smtClean="0"/>
              <a:t> Autodesk.Revit.ExternalCommandData, </a:t>
            </a:r>
            <a:r>
              <a:rPr lang="en-US" sz="1400" smtClean="0"/>
              <a:t>_</a:t>
            </a:r>
          </a:p>
          <a:p>
            <a:pPr marL="1028700" lvl="3" indent="-228600" eaLnBrk="1" hangingPunct="1">
              <a:buFont typeface="Wingdings" pitchFamily="2" charset="2"/>
              <a:buNone/>
            </a:pPr>
            <a:r>
              <a:rPr lang="en-US" sz="1400" smtClean="0"/>
              <a:t>  </a:t>
            </a:r>
            <a:r>
              <a:rPr lang="en-US" sz="1400" noProof="1" smtClean="0">
                <a:solidFill>
                  <a:schemeClr val="accent1"/>
                </a:solidFill>
              </a:rPr>
              <a:t>ByRef</a:t>
            </a:r>
            <a:r>
              <a:rPr lang="en-US" sz="1400" noProof="1" smtClean="0"/>
              <a:t> message </a:t>
            </a:r>
            <a:r>
              <a:rPr lang="en-US" sz="1400" noProof="1" smtClean="0">
                <a:solidFill>
                  <a:schemeClr val="accent1"/>
                </a:solidFill>
              </a:rPr>
              <a:t>As String</a:t>
            </a:r>
            <a:r>
              <a:rPr lang="en-US" sz="1400" noProof="1" smtClean="0"/>
              <a:t>, </a:t>
            </a:r>
            <a:r>
              <a:rPr lang="en-US" sz="1400" smtClean="0"/>
              <a:t>_ </a:t>
            </a:r>
          </a:p>
          <a:p>
            <a:pPr marL="1028700" lvl="3" indent="-228600" eaLnBrk="1" hangingPunct="1">
              <a:buFont typeface="Wingdings" pitchFamily="2" charset="2"/>
              <a:buNone/>
            </a:pPr>
            <a:r>
              <a:rPr lang="en-US" sz="1400" smtClean="0"/>
              <a:t>  </a:t>
            </a:r>
            <a:r>
              <a:rPr lang="en-US" sz="1400" noProof="1" smtClean="0">
                <a:solidFill>
                  <a:schemeClr val="accent1"/>
                </a:solidFill>
              </a:rPr>
              <a:t>ByVal</a:t>
            </a:r>
            <a:r>
              <a:rPr lang="en-US" sz="1400" noProof="1" smtClean="0"/>
              <a:t> elements </a:t>
            </a:r>
            <a:r>
              <a:rPr lang="en-US" sz="1400" noProof="1" smtClean="0">
                <a:solidFill>
                  <a:schemeClr val="accent1"/>
                </a:solidFill>
              </a:rPr>
              <a:t>As</a:t>
            </a:r>
            <a:r>
              <a:rPr lang="en-US" sz="1400" noProof="1" smtClean="0"/>
              <a:t> Autodesk.Revit.ElementSet</a:t>
            </a:r>
            <a:r>
              <a:rPr lang="en-US" sz="1400" smtClean="0"/>
              <a:t> </a:t>
            </a:r>
            <a:r>
              <a:rPr lang="en-US" sz="1400" noProof="1" smtClean="0"/>
              <a:t>) </a:t>
            </a:r>
            <a:r>
              <a:rPr lang="en-US" sz="1400" smtClean="0"/>
              <a:t>_</a:t>
            </a:r>
          </a:p>
          <a:p>
            <a:pPr marL="1028700" lvl="3" indent="-228600" eaLnBrk="1" hangingPunct="1">
              <a:buFont typeface="Wingdings" pitchFamily="2" charset="2"/>
              <a:buNone/>
            </a:pPr>
            <a:r>
              <a:rPr lang="en-US" sz="1400" smtClean="0"/>
              <a:t>_</a:t>
            </a:r>
          </a:p>
          <a:p>
            <a:pPr marL="1028700" lvl="3" indent="-228600" eaLnBrk="1" hangingPunct="1">
              <a:buFont typeface="Wingdings" pitchFamily="2" charset="2"/>
              <a:buNone/>
            </a:pPr>
            <a:r>
              <a:rPr lang="en-US" sz="1400" smtClean="0"/>
              <a:t>  </a:t>
            </a:r>
            <a:r>
              <a:rPr lang="en-US" sz="1400" noProof="1" smtClean="0">
                <a:solidFill>
                  <a:schemeClr val="accent1"/>
                </a:solidFill>
              </a:rPr>
              <a:t>As</a:t>
            </a:r>
            <a:r>
              <a:rPr lang="en-US" sz="1400" smtClean="0"/>
              <a:t> </a:t>
            </a:r>
            <a:r>
              <a:rPr lang="en-US" sz="1400" noProof="1" smtClean="0"/>
              <a:t>Autodesk.Revit.IExternalCommand.Result </a:t>
            </a:r>
            <a:r>
              <a:rPr lang="en-US" sz="1400" smtClean="0"/>
              <a:t>_</a:t>
            </a:r>
          </a:p>
          <a:p>
            <a:pPr marL="1028700" lvl="3" indent="-228600" eaLnBrk="1" hangingPunct="1">
              <a:buFont typeface="Wingdings" pitchFamily="2" charset="2"/>
              <a:buNone/>
            </a:pPr>
            <a:r>
              <a:rPr lang="en-US" sz="1400" smtClean="0"/>
              <a:t>  </a:t>
            </a:r>
            <a:r>
              <a:rPr lang="en-US" sz="1400" noProof="1" smtClean="0">
                <a:solidFill>
                  <a:schemeClr val="accent1"/>
                </a:solidFill>
              </a:rPr>
              <a:t>Implements</a:t>
            </a:r>
            <a:r>
              <a:rPr lang="en-US" sz="1400" noProof="1" smtClean="0"/>
              <a:t> Autodesk.Revit.IExternalCommand.Execute</a:t>
            </a:r>
          </a:p>
          <a:p>
            <a:pPr marL="1028700" lvl="3" indent="-228600" eaLnBrk="1" hangingPunct="1">
              <a:buFont typeface="Wingdings" pitchFamily="2" charset="2"/>
              <a:buNone/>
            </a:pPr>
            <a:endParaRPr lang="en-US" sz="1400" noProof="1" smtClean="0"/>
          </a:p>
          <a:p>
            <a:pPr marL="1028700" lvl="3" indent="-228600" eaLnBrk="1" hangingPunct="1">
              <a:buFont typeface="Wingdings" pitchFamily="2" charset="2"/>
              <a:buNone/>
            </a:pPr>
            <a:r>
              <a:rPr lang="en-US" sz="1400" noProof="1" smtClean="0"/>
              <a:t>        </a:t>
            </a:r>
            <a:r>
              <a:rPr lang="en-US" sz="1400" noProof="1" smtClean="0">
                <a:solidFill>
                  <a:schemeClr val="folHlink"/>
                </a:solidFill>
              </a:rPr>
              <a:t>MsgBox("Hello World")</a:t>
            </a:r>
          </a:p>
          <a:p>
            <a:pPr marL="1028700" lvl="3" indent="-228600" eaLnBrk="1" hangingPunct="1">
              <a:buFont typeface="Wingdings" pitchFamily="2" charset="2"/>
              <a:buNone/>
            </a:pPr>
            <a:r>
              <a:rPr lang="en-US" sz="1400" noProof="1" smtClean="0"/>
              <a:t>        </a:t>
            </a:r>
            <a:r>
              <a:rPr lang="en-US" sz="1400" noProof="1" smtClean="0">
                <a:solidFill>
                  <a:schemeClr val="accent1"/>
                </a:solidFill>
              </a:rPr>
              <a:t>Return</a:t>
            </a:r>
            <a:r>
              <a:rPr lang="en-US" sz="1400" noProof="1" smtClean="0"/>
              <a:t> IExternalCommand.Result.Succeeded</a:t>
            </a:r>
          </a:p>
          <a:p>
            <a:pPr marL="1028700" lvl="3" indent="-228600" eaLnBrk="1" hangingPunct="1">
              <a:buFont typeface="Wingdings" pitchFamily="2" charset="2"/>
              <a:buNone/>
            </a:pPr>
            <a:endParaRPr lang="en-US" sz="1400" noProof="1" smtClean="0"/>
          </a:p>
          <a:p>
            <a:pPr marL="1028700" lvl="3" indent="-228600" eaLnBrk="1" hangingPunct="1">
              <a:buFont typeface="Wingdings" pitchFamily="2" charset="2"/>
              <a:buNone/>
            </a:pPr>
            <a:r>
              <a:rPr lang="en-US" sz="1400" noProof="1" smtClean="0">
                <a:solidFill>
                  <a:schemeClr val="accent1"/>
                </a:solidFill>
              </a:rPr>
              <a:t>End Function</a:t>
            </a:r>
          </a:p>
          <a:p>
            <a:pPr marL="342900" lvl="1" indent="-228600" eaLnBrk="1" hangingPunct="1"/>
            <a:endParaRPr lang="en-GB" sz="1400" smtClean="0"/>
          </a:p>
        </p:txBody>
      </p:sp>
      <p:sp>
        <p:nvSpPr>
          <p:cNvPr id="27651" name="Rectangle 3"/>
          <p:cNvSpPr>
            <a:spLocks noGrp="1" noChangeArrowheads="1"/>
          </p:cNvSpPr>
          <p:nvPr>
            <p:ph type="title"/>
          </p:nvPr>
        </p:nvSpPr>
        <p:spPr>
          <a:xfrm>
            <a:off x="319088" y="136525"/>
            <a:ext cx="7924800" cy="1143000"/>
          </a:xfrm>
          <a:noFill/>
        </p:spPr>
        <p:txBody>
          <a:bodyPr/>
          <a:lstStyle/>
          <a:p>
            <a:pPr eaLnBrk="1" hangingPunct="1"/>
            <a:r>
              <a:rPr lang="en-GB" smtClean="0"/>
              <a:t>Minimal Command</a:t>
            </a:r>
          </a:p>
        </p:txBody>
      </p:sp>
      <p:sp>
        <p:nvSpPr>
          <p:cNvPr id="27652"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pic>
        <p:nvPicPr>
          <p:cNvPr id="27653" name="Picture 5" descr="lab1-1-3"/>
          <p:cNvPicPr>
            <a:picLocks noChangeAspect="1" noChangeArrowheads="1"/>
          </p:cNvPicPr>
          <p:nvPr/>
        </p:nvPicPr>
        <p:blipFill>
          <a:blip r:embed="rId3"/>
          <a:srcRect/>
          <a:stretch>
            <a:fillRect/>
          </a:stretch>
        </p:blipFill>
        <p:spPr bwMode="auto">
          <a:xfrm>
            <a:off x="7183438" y="5013325"/>
            <a:ext cx="1276350" cy="952500"/>
          </a:xfrm>
          <a:prstGeom prst="rect">
            <a:avLst/>
          </a:prstGeom>
          <a:noFill/>
          <a:ln w="9525">
            <a:noFill/>
            <a:miter lim="800000"/>
            <a:headEnd/>
            <a:tailEnd/>
          </a:ln>
        </p:spPr>
      </p:pic>
      <p:pic>
        <p:nvPicPr>
          <p:cNvPr id="27654" name="Picture 6" descr="lab1-1-2"/>
          <p:cNvPicPr>
            <a:picLocks noChangeAspect="1" noChangeArrowheads="1"/>
          </p:cNvPicPr>
          <p:nvPr/>
        </p:nvPicPr>
        <p:blipFill>
          <a:blip r:embed="rId4"/>
          <a:srcRect/>
          <a:stretch>
            <a:fillRect/>
          </a:stretch>
        </p:blipFill>
        <p:spPr bwMode="auto">
          <a:xfrm>
            <a:off x="287338" y="4902200"/>
            <a:ext cx="6448425" cy="1190625"/>
          </a:xfrm>
          <a:prstGeom prst="rect">
            <a:avLst/>
          </a:prstGeom>
          <a:noFill/>
          <a:ln w="9525">
            <a:noFill/>
            <a:miter lim="800000"/>
            <a:headEnd/>
            <a:tailEnd/>
          </a:ln>
        </p:spPr>
      </p:pic>
      <p:sp>
        <p:nvSpPr>
          <p:cNvPr id="27655" name="AutoShape 7"/>
          <p:cNvSpPr>
            <a:spLocks noChangeArrowheads="1"/>
          </p:cNvSpPr>
          <p:nvPr/>
        </p:nvSpPr>
        <p:spPr bwMode="auto">
          <a:xfrm>
            <a:off x="549275" y="1279525"/>
            <a:ext cx="8054975" cy="3373438"/>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7656" name="Text Box 8"/>
          <p:cNvSpPr txBox="1">
            <a:spLocks noChangeArrowheads="1"/>
          </p:cNvSpPr>
          <p:nvPr/>
        </p:nvSpPr>
        <p:spPr bwMode="auto">
          <a:xfrm>
            <a:off x="7183438" y="4408488"/>
            <a:ext cx="958850" cy="244475"/>
          </a:xfrm>
          <a:prstGeom prst="rect">
            <a:avLst/>
          </a:prstGeom>
          <a:noFill/>
          <a:ln w="9525" algn="ctr">
            <a:noFill/>
            <a:miter lim="800000"/>
            <a:headEnd/>
            <a:tailEnd/>
          </a:ln>
        </p:spPr>
        <p:txBody>
          <a:bodyPr wrap="none" lIns="0" tIns="0" rIns="0" bIns="0">
            <a:spAutoFit/>
          </a:bodyPr>
          <a:lstStyle/>
          <a:p>
            <a:r>
              <a:rPr lang="en-US" sz="1600"/>
              <a:t>In VB.NET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7"/>
          <p:cNvSpPr>
            <a:spLocks noChangeArrowheads="1"/>
          </p:cNvSpPr>
          <p:nvPr/>
        </p:nvSpPr>
        <p:spPr bwMode="auto">
          <a:xfrm>
            <a:off x="549275" y="1279525"/>
            <a:ext cx="8054975" cy="459740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28675" name="Rectangle 2"/>
          <p:cNvSpPr>
            <a:spLocks noGrp="1" noChangeArrowheads="1"/>
          </p:cNvSpPr>
          <p:nvPr>
            <p:ph type="body" idx="1"/>
          </p:nvPr>
        </p:nvSpPr>
        <p:spPr>
          <a:xfrm>
            <a:off x="0" y="1528763"/>
            <a:ext cx="9144000" cy="4995862"/>
          </a:xfrm>
        </p:spPr>
        <p:txBody>
          <a:bodyPr/>
          <a:lstStyle/>
          <a:p>
            <a:pPr marL="1028700" lvl="3" indent="-228600" eaLnBrk="1" hangingPunct="1">
              <a:lnSpc>
                <a:spcPct val="90000"/>
              </a:lnSpc>
              <a:buFont typeface="Wingdings" pitchFamily="2" charset="2"/>
              <a:buNone/>
            </a:pPr>
            <a:r>
              <a:rPr lang="en-GB" sz="1200" noProof="1" smtClean="0">
                <a:solidFill>
                  <a:schemeClr val="hlink"/>
                </a:solidFill>
              </a:rPr>
              <a:t>' List the app, doc and view data</a:t>
            </a:r>
          </a:p>
          <a:p>
            <a:pPr marL="1028700" lvl="3" indent="-228600" eaLnBrk="1" hangingPunct="1">
              <a:lnSpc>
                <a:spcPct val="90000"/>
              </a:lnSpc>
              <a:buFont typeface="Wingdings" pitchFamily="2" charset="2"/>
              <a:buNone/>
            </a:pPr>
            <a:r>
              <a:rPr lang="en-US" sz="1200" smtClean="0">
                <a:solidFill>
                  <a:schemeClr val="accent1"/>
                </a:solidFill>
              </a:rPr>
              <a:t>D</a:t>
            </a:r>
            <a:r>
              <a:rPr lang="en-US" sz="1200" noProof="1" smtClean="0">
                <a:solidFill>
                  <a:schemeClr val="accent1"/>
                </a:solidFill>
              </a:rPr>
              <a:t>im</a:t>
            </a:r>
            <a:r>
              <a:rPr lang="en-US" sz="1200" noProof="1" smtClean="0"/>
              <a:t> revitApp </a:t>
            </a:r>
            <a:r>
              <a:rPr lang="en-US" sz="1200" noProof="1" smtClean="0">
                <a:solidFill>
                  <a:schemeClr val="accent1"/>
                </a:solidFill>
              </a:rPr>
              <a:t>As</a:t>
            </a:r>
            <a:r>
              <a:rPr lang="en-US" sz="1200" noProof="1" smtClean="0"/>
              <a:t> Revit.Application = </a:t>
            </a:r>
            <a:r>
              <a:rPr lang="en-US" sz="1200" noProof="1" smtClean="0">
                <a:solidFill>
                  <a:schemeClr val="folHlink"/>
                </a:solidFill>
              </a:rPr>
              <a:t>commandData.Application</a:t>
            </a:r>
          </a:p>
          <a:p>
            <a:pPr marL="1028700" lvl="3" indent="-228600" eaLnBrk="1" hangingPunct="1">
              <a:lnSpc>
                <a:spcPct val="90000"/>
              </a:lnSpc>
              <a:buFont typeface="Wingdings" pitchFamily="2" charset="2"/>
              <a:buNone/>
            </a:pPr>
            <a:r>
              <a:rPr lang="en-US" sz="1200" noProof="1" smtClean="0">
                <a:solidFill>
                  <a:schemeClr val="accent1"/>
                </a:solidFill>
              </a:rPr>
              <a:t>Dim </a:t>
            </a:r>
            <a:r>
              <a:rPr lang="en-US" sz="1200" noProof="1" smtClean="0"/>
              <a:t>doc </a:t>
            </a:r>
            <a:r>
              <a:rPr lang="en-US" sz="1200" noProof="1" smtClean="0">
                <a:solidFill>
                  <a:schemeClr val="accent1"/>
                </a:solidFill>
              </a:rPr>
              <a:t>As</a:t>
            </a:r>
            <a:r>
              <a:rPr lang="en-US" sz="1200" noProof="1" smtClean="0"/>
              <a:t> Revit.Document = </a:t>
            </a:r>
            <a:r>
              <a:rPr lang="en-US" sz="1200" noProof="1" smtClean="0">
                <a:solidFill>
                  <a:schemeClr val="folHlink"/>
                </a:solidFill>
              </a:rPr>
              <a:t>revitApp.ActiveDocument</a:t>
            </a:r>
          </a:p>
          <a:p>
            <a:pPr marL="1028700" lvl="3" indent="-228600" eaLnBrk="1" hangingPunct="1">
              <a:lnSpc>
                <a:spcPct val="90000"/>
              </a:lnSpc>
              <a:buFont typeface="Wingdings" pitchFamily="2" charset="2"/>
              <a:buNone/>
            </a:pPr>
            <a:r>
              <a:rPr lang="en-US" sz="1200" noProof="1" smtClean="0">
                <a:solidFill>
                  <a:schemeClr val="accent1"/>
                </a:solidFill>
              </a:rPr>
              <a:t>Dim</a:t>
            </a:r>
            <a:r>
              <a:rPr lang="en-US" sz="1200" noProof="1" smtClean="0"/>
              <a:t> view </a:t>
            </a:r>
            <a:r>
              <a:rPr lang="en-US" sz="1200" noProof="1" smtClean="0">
                <a:solidFill>
                  <a:schemeClr val="accent1"/>
                </a:solidFill>
              </a:rPr>
              <a:t>As</a:t>
            </a:r>
            <a:r>
              <a:rPr lang="en-US" sz="1200" noProof="1" smtClean="0"/>
              <a:t> Revit.Elements.View = </a:t>
            </a:r>
            <a:r>
              <a:rPr lang="en-US" sz="1200" noProof="1" smtClean="0">
                <a:solidFill>
                  <a:schemeClr val="folHlink"/>
                </a:solidFill>
              </a:rPr>
              <a:t>commandData.View</a:t>
            </a:r>
          </a:p>
          <a:p>
            <a:pPr marL="1028700" lvl="3" indent="-228600" eaLnBrk="1" hangingPunct="1">
              <a:lnSpc>
                <a:spcPct val="90000"/>
              </a:lnSpc>
              <a:buFont typeface="Wingdings" pitchFamily="2" charset="2"/>
              <a:buNone/>
            </a:pPr>
            <a:endParaRPr lang="en-US" sz="1200" noProof="1" smtClean="0"/>
          </a:p>
          <a:p>
            <a:pPr marL="1028700" lvl="3" indent="-228600" eaLnBrk="1" hangingPunct="1">
              <a:lnSpc>
                <a:spcPct val="90000"/>
              </a:lnSpc>
              <a:buFont typeface="Wingdings" pitchFamily="2" charset="2"/>
              <a:buNone/>
            </a:pPr>
            <a:r>
              <a:rPr lang="en-US" sz="1200" noProof="1" smtClean="0">
                <a:solidFill>
                  <a:schemeClr val="accent1"/>
                </a:solidFill>
              </a:rPr>
              <a:t>Dim </a:t>
            </a:r>
            <a:r>
              <a:rPr lang="en-US" sz="1200" noProof="1" smtClean="0"/>
              <a:t>sMsg </a:t>
            </a:r>
            <a:r>
              <a:rPr lang="en-US" sz="1200" noProof="1" smtClean="0">
                <a:solidFill>
                  <a:schemeClr val="accent1"/>
                </a:solidFill>
              </a:rPr>
              <a:t>As</a:t>
            </a:r>
            <a:r>
              <a:rPr lang="en-US" sz="1200" noProof="1" smtClean="0"/>
              <a:t> String = </a:t>
            </a:r>
            <a:r>
              <a:rPr lang="en-US" sz="1200" noProof="1" smtClean="0">
                <a:solidFill>
                  <a:srgbClr val="993300"/>
                </a:solidFill>
              </a:rPr>
              <a:t>"Application = "</a:t>
            </a:r>
            <a:r>
              <a:rPr lang="en-US" sz="1200" noProof="1" smtClean="0"/>
              <a:t> &amp; revitApp.VersionName &amp; " " </a:t>
            </a:r>
            <a:r>
              <a:rPr lang="en-US" sz="1200" smtClean="0"/>
              <a:t>_</a:t>
            </a:r>
          </a:p>
          <a:p>
            <a:pPr marL="1028700" lvl="3" indent="-228600" eaLnBrk="1" hangingPunct="1">
              <a:lnSpc>
                <a:spcPct val="90000"/>
              </a:lnSpc>
              <a:buFont typeface="Wingdings" pitchFamily="2" charset="2"/>
              <a:buNone/>
            </a:pPr>
            <a:r>
              <a:rPr lang="en-US" sz="1200" smtClean="0"/>
              <a:t>  </a:t>
            </a:r>
            <a:r>
              <a:rPr lang="en-US" sz="1200" noProof="1" smtClean="0"/>
              <a:t>&amp; revitApp.VersionNumber &amp; vbCrLf</a:t>
            </a:r>
          </a:p>
          <a:p>
            <a:pPr marL="1028700" lvl="3" indent="-228600" eaLnBrk="1" hangingPunct="1">
              <a:lnSpc>
                <a:spcPct val="90000"/>
              </a:lnSpc>
              <a:buFont typeface="Wingdings" pitchFamily="2" charset="2"/>
              <a:buNone/>
            </a:pPr>
            <a:r>
              <a:rPr lang="en-US" sz="1200" noProof="1" smtClean="0"/>
              <a:t>sMsg += </a:t>
            </a:r>
            <a:r>
              <a:rPr lang="en-US" sz="1200" noProof="1" smtClean="0">
                <a:solidFill>
                  <a:srgbClr val="993300"/>
                </a:solidFill>
              </a:rPr>
              <a:t>"Document path = "</a:t>
            </a:r>
            <a:r>
              <a:rPr lang="en-US" sz="1200" noProof="1" smtClean="0"/>
              <a:t> &amp; doc.PathName &amp; vbCrLf ' Empty if not saved yet</a:t>
            </a:r>
          </a:p>
          <a:p>
            <a:pPr marL="1028700" lvl="3" indent="-228600" eaLnBrk="1" hangingPunct="1">
              <a:lnSpc>
                <a:spcPct val="90000"/>
              </a:lnSpc>
              <a:buFont typeface="Wingdings" pitchFamily="2" charset="2"/>
              <a:buNone/>
            </a:pPr>
            <a:r>
              <a:rPr lang="en-US" sz="1200" noProof="1" smtClean="0"/>
              <a:t>sMsg += </a:t>
            </a:r>
            <a:r>
              <a:rPr lang="en-US" sz="1200" noProof="1" smtClean="0">
                <a:solidFill>
                  <a:srgbClr val="993300"/>
                </a:solidFill>
              </a:rPr>
              <a:t>"Document title = "</a:t>
            </a:r>
            <a:r>
              <a:rPr lang="en-US" sz="1200" noProof="1" smtClean="0"/>
              <a:t> &amp; doc.Title &amp; vbCrLf</a:t>
            </a:r>
          </a:p>
          <a:p>
            <a:pPr marL="1028700" lvl="3" indent="-228600" eaLnBrk="1" hangingPunct="1">
              <a:lnSpc>
                <a:spcPct val="90000"/>
              </a:lnSpc>
              <a:buFont typeface="Wingdings" pitchFamily="2" charset="2"/>
              <a:buNone/>
            </a:pPr>
            <a:r>
              <a:rPr lang="en-US" sz="1200" noProof="1" smtClean="0"/>
              <a:t>sMsg += </a:t>
            </a:r>
            <a:r>
              <a:rPr lang="en-US" sz="1200" noProof="1" smtClean="0">
                <a:solidFill>
                  <a:srgbClr val="993300"/>
                </a:solidFill>
              </a:rPr>
              <a:t>"View name = "</a:t>
            </a:r>
            <a:r>
              <a:rPr lang="en-US" sz="1200" noProof="1" smtClean="0"/>
              <a:t> &amp; view.Name</a:t>
            </a:r>
          </a:p>
          <a:p>
            <a:pPr marL="1028700" lvl="3" indent="-228600" eaLnBrk="1" hangingPunct="1">
              <a:lnSpc>
                <a:spcPct val="90000"/>
              </a:lnSpc>
              <a:buFont typeface="Wingdings" pitchFamily="2" charset="2"/>
              <a:buNone/>
            </a:pPr>
            <a:r>
              <a:rPr lang="en-US" sz="1200" noProof="1" smtClean="0"/>
              <a:t>MsgBox(sMsg)</a:t>
            </a:r>
          </a:p>
          <a:p>
            <a:pPr marL="1028700" lvl="3" indent="-228600" eaLnBrk="1" hangingPunct="1">
              <a:lnSpc>
                <a:spcPct val="90000"/>
              </a:lnSpc>
              <a:buFont typeface="Wingdings" pitchFamily="2" charset="2"/>
              <a:buNone/>
            </a:pPr>
            <a:endParaRPr lang="en-US" sz="1200" noProof="1" smtClean="0"/>
          </a:p>
          <a:p>
            <a:pPr marL="1028700" lvl="3" indent="-228600" eaLnBrk="1" hangingPunct="1">
              <a:lnSpc>
                <a:spcPct val="90000"/>
              </a:lnSpc>
              <a:buFont typeface="Wingdings" pitchFamily="2" charset="2"/>
              <a:buNone/>
            </a:pPr>
            <a:r>
              <a:rPr lang="en-US" sz="1200" noProof="1" smtClean="0">
                <a:solidFill>
                  <a:schemeClr val="hlink"/>
                </a:solidFill>
              </a:rPr>
              <a:t>' List the current selection set</a:t>
            </a:r>
          </a:p>
          <a:p>
            <a:pPr marL="1028700" lvl="3" indent="-228600" eaLnBrk="1" hangingPunct="1">
              <a:lnSpc>
                <a:spcPct val="90000"/>
              </a:lnSpc>
              <a:buFont typeface="Wingdings" pitchFamily="2" charset="2"/>
              <a:buNone/>
            </a:pPr>
            <a:r>
              <a:rPr lang="en-US" sz="1200" noProof="1" smtClean="0">
                <a:solidFill>
                  <a:schemeClr val="accent1"/>
                </a:solidFill>
              </a:rPr>
              <a:t>Dim </a:t>
            </a:r>
            <a:r>
              <a:rPr lang="en-US" sz="1200" noProof="1" smtClean="0"/>
              <a:t>sel </a:t>
            </a:r>
            <a:r>
              <a:rPr lang="en-US" sz="1200" noProof="1" smtClean="0">
                <a:solidFill>
                  <a:schemeClr val="accent1"/>
                </a:solidFill>
              </a:rPr>
              <a:t>As</a:t>
            </a:r>
            <a:r>
              <a:rPr lang="en-US" sz="1200" noProof="1" smtClean="0"/>
              <a:t> Selection = </a:t>
            </a:r>
            <a:r>
              <a:rPr lang="en-US" sz="1200" noProof="1" smtClean="0">
                <a:solidFill>
                  <a:schemeClr val="folHlink"/>
                </a:solidFill>
              </a:rPr>
              <a:t>doc.Selection</a:t>
            </a:r>
          </a:p>
          <a:p>
            <a:pPr marL="1028700" lvl="3" indent="-228600" eaLnBrk="1" hangingPunct="1">
              <a:lnSpc>
                <a:spcPct val="90000"/>
              </a:lnSpc>
              <a:buFont typeface="Wingdings" pitchFamily="2" charset="2"/>
              <a:buNone/>
            </a:pPr>
            <a:endParaRPr lang="en-US" sz="1200" noProof="1" smtClean="0"/>
          </a:p>
          <a:p>
            <a:pPr marL="1028700" lvl="3" indent="-228600" eaLnBrk="1" hangingPunct="1">
              <a:lnSpc>
                <a:spcPct val="90000"/>
              </a:lnSpc>
              <a:buFont typeface="Wingdings" pitchFamily="2" charset="2"/>
              <a:buNone/>
            </a:pPr>
            <a:r>
              <a:rPr lang="en-US" sz="1200" noProof="1" smtClean="0"/>
              <a:t>sMsg = </a:t>
            </a:r>
            <a:r>
              <a:rPr lang="en-US" sz="1200" noProof="1" smtClean="0">
                <a:solidFill>
                  <a:srgbClr val="993300"/>
                </a:solidFill>
              </a:rPr>
              <a:t>"There are "</a:t>
            </a:r>
            <a:r>
              <a:rPr lang="en-US" sz="1200" noProof="1" smtClean="0"/>
              <a:t> &amp; sel.Elements.Size &amp; </a:t>
            </a:r>
            <a:r>
              <a:rPr lang="en-US" sz="1200" noProof="1" smtClean="0">
                <a:solidFill>
                  <a:srgbClr val="993300"/>
                </a:solidFill>
              </a:rPr>
              <a:t>" elements in the selection set:"</a:t>
            </a:r>
          </a:p>
          <a:p>
            <a:pPr marL="1028700" lvl="3" indent="-228600" eaLnBrk="1" hangingPunct="1">
              <a:lnSpc>
                <a:spcPct val="90000"/>
              </a:lnSpc>
              <a:buFont typeface="Wingdings" pitchFamily="2" charset="2"/>
              <a:buNone/>
            </a:pPr>
            <a:r>
              <a:rPr lang="en-US" sz="1200" noProof="1" smtClean="0">
                <a:solidFill>
                  <a:schemeClr val="accent1"/>
                </a:solidFill>
              </a:rPr>
              <a:t>Dim</a:t>
            </a:r>
            <a:r>
              <a:rPr lang="en-US" sz="1200" noProof="1" smtClean="0"/>
              <a:t> elem </a:t>
            </a:r>
            <a:r>
              <a:rPr lang="en-US" sz="1200" noProof="1" smtClean="0">
                <a:solidFill>
                  <a:schemeClr val="accent1"/>
                </a:solidFill>
              </a:rPr>
              <a:t>As</a:t>
            </a:r>
            <a:r>
              <a:rPr lang="en-US" sz="1200" noProof="1" smtClean="0"/>
              <a:t> Revit.Element</a:t>
            </a:r>
          </a:p>
          <a:p>
            <a:pPr marL="1028700" lvl="3" indent="-228600" eaLnBrk="1" hangingPunct="1">
              <a:lnSpc>
                <a:spcPct val="90000"/>
              </a:lnSpc>
              <a:buFont typeface="Wingdings" pitchFamily="2" charset="2"/>
              <a:buNone/>
            </a:pPr>
            <a:r>
              <a:rPr lang="en-US" sz="1200" noProof="1" smtClean="0">
                <a:solidFill>
                  <a:schemeClr val="accent1"/>
                </a:solidFill>
              </a:rPr>
              <a:t>For Each</a:t>
            </a:r>
            <a:r>
              <a:rPr lang="en-US" sz="1200" noProof="1" smtClean="0"/>
              <a:t> elem </a:t>
            </a:r>
            <a:r>
              <a:rPr lang="en-US" sz="1200" noProof="1" smtClean="0">
                <a:solidFill>
                  <a:schemeClr val="accent1"/>
                </a:solidFill>
              </a:rPr>
              <a:t>In</a:t>
            </a:r>
            <a:r>
              <a:rPr lang="en-US" sz="1200" noProof="1" smtClean="0"/>
              <a:t> sel.Elements</a:t>
            </a:r>
          </a:p>
          <a:p>
            <a:pPr marL="1028700" lvl="3" indent="-228600" eaLnBrk="1" hangingPunct="1">
              <a:lnSpc>
                <a:spcPct val="90000"/>
              </a:lnSpc>
              <a:buFont typeface="Wingdings" pitchFamily="2" charset="2"/>
              <a:buNone/>
            </a:pPr>
            <a:r>
              <a:rPr lang="en-US" sz="1200" noProof="1" smtClean="0"/>
              <a:t>  sMsg += vbCrLf &amp; "  " &amp; elem.Category.Name &amp; " Id=" &amp; elem.Id.Value.ToString</a:t>
            </a:r>
          </a:p>
          <a:p>
            <a:pPr marL="1028700" lvl="3" indent="-228600" eaLnBrk="1" hangingPunct="1">
              <a:lnSpc>
                <a:spcPct val="90000"/>
              </a:lnSpc>
              <a:buFont typeface="Wingdings" pitchFamily="2" charset="2"/>
              <a:buNone/>
            </a:pPr>
            <a:r>
              <a:rPr lang="en-US" sz="1200" noProof="1" smtClean="0">
                <a:solidFill>
                  <a:schemeClr val="accent1"/>
                </a:solidFill>
              </a:rPr>
              <a:t>Next</a:t>
            </a:r>
          </a:p>
          <a:p>
            <a:pPr marL="1028700" lvl="3" indent="-228600" eaLnBrk="1" hangingPunct="1">
              <a:lnSpc>
                <a:spcPct val="90000"/>
              </a:lnSpc>
              <a:buFont typeface="Wingdings" pitchFamily="2" charset="2"/>
              <a:buNone/>
            </a:pPr>
            <a:r>
              <a:rPr lang="en-US" sz="1200" noProof="1" smtClean="0"/>
              <a:t>MsgBox(sMsg)</a:t>
            </a:r>
          </a:p>
        </p:txBody>
      </p:sp>
      <p:sp>
        <p:nvSpPr>
          <p:cNvPr id="28676" name="Rectangle 3"/>
          <p:cNvSpPr>
            <a:spLocks noGrp="1" noChangeArrowheads="1"/>
          </p:cNvSpPr>
          <p:nvPr>
            <p:ph type="title"/>
          </p:nvPr>
        </p:nvSpPr>
        <p:spPr>
          <a:xfrm>
            <a:off x="319088" y="136525"/>
            <a:ext cx="7924800" cy="1143000"/>
          </a:xfrm>
          <a:noFill/>
        </p:spPr>
        <p:txBody>
          <a:bodyPr/>
          <a:lstStyle/>
          <a:p>
            <a:pPr eaLnBrk="1" hangingPunct="1"/>
            <a:r>
              <a:rPr lang="en-GB" smtClean="0"/>
              <a:t>Command Input Argument</a:t>
            </a:r>
          </a:p>
        </p:txBody>
      </p:sp>
      <p:sp>
        <p:nvSpPr>
          <p:cNvPr id="28677"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pic>
        <p:nvPicPr>
          <p:cNvPr id="28678" name="Picture 5" descr="lab1-2-2"/>
          <p:cNvPicPr>
            <a:picLocks noChangeAspect="1" noChangeArrowheads="1"/>
          </p:cNvPicPr>
          <p:nvPr/>
        </p:nvPicPr>
        <p:blipFill>
          <a:blip r:embed="rId3"/>
          <a:srcRect/>
          <a:stretch>
            <a:fillRect/>
          </a:stretch>
        </p:blipFill>
        <p:spPr bwMode="auto">
          <a:xfrm>
            <a:off x="5148263" y="5338763"/>
            <a:ext cx="1728787" cy="1257300"/>
          </a:xfrm>
          <a:prstGeom prst="rect">
            <a:avLst/>
          </a:prstGeom>
          <a:noFill/>
          <a:ln w="9525">
            <a:noFill/>
            <a:miter lim="800000"/>
            <a:headEnd/>
            <a:tailEnd/>
          </a:ln>
        </p:spPr>
      </p:pic>
      <p:pic>
        <p:nvPicPr>
          <p:cNvPr id="28679" name="Picture 6" descr="lab1-2-1"/>
          <p:cNvPicPr>
            <a:picLocks noChangeAspect="1" noChangeArrowheads="1"/>
          </p:cNvPicPr>
          <p:nvPr/>
        </p:nvPicPr>
        <p:blipFill>
          <a:blip r:embed="rId4"/>
          <a:srcRect/>
          <a:stretch>
            <a:fillRect/>
          </a:stretch>
        </p:blipFill>
        <p:spPr bwMode="auto">
          <a:xfrm>
            <a:off x="2813050" y="5338763"/>
            <a:ext cx="1797050" cy="1058862"/>
          </a:xfrm>
          <a:prstGeom prst="rect">
            <a:avLst/>
          </a:prstGeom>
          <a:noFill/>
          <a:ln w="9525">
            <a:noFill/>
            <a:miter lim="800000"/>
            <a:headEnd/>
            <a:tailEnd/>
          </a:ln>
        </p:spPr>
      </p:pic>
      <p:sp>
        <p:nvSpPr>
          <p:cNvPr id="28680" name="Text Box 8"/>
          <p:cNvSpPr txBox="1">
            <a:spLocks noChangeArrowheads="1"/>
          </p:cNvSpPr>
          <p:nvPr/>
        </p:nvSpPr>
        <p:spPr bwMode="auto">
          <a:xfrm>
            <a:off x="7645400" y="6021388"/>
            <a:ext cx="958850" cy="244475"/>
          </a:xfrm>
          <a:prstGeom prst="rect">
            <a:avLst/>
          </a:prstGeom>
          <a:noFill/>
          <a:ln w="9525" algn="ctr">
            <a:noFill/>
            <a:miter lim="800000"/>
            <a:headEnd/>
            <a:tailEnd/>
          </a:ln>
        </p:spPr>
        <p:txBody>
          <a:bodyPr wrap="none" lIns="0" tIns="0" rIns="0" bIns="0">
            <a:spAutoFit/>
          </a:bodyPr>
          <a:lstStyle/>
          <a:p>
            <a:r>
              <a:rPr lang="en-US" sz="1600"/>
              <a:t>In VB.NET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07950" y="1528763"/>
            <a:ext cx="8712200" cy="3484562"/>
          </a:xfrm>
        </p:spPr>
        <p:txBody>
          <a:bodyPr/>
          <a:lstStyle/>
          <a:p>
            <a:pPr marL="1028700" lvl="3" indent="-228600" eaLnBrk="1" hangingPunct="1">
              <a:buFont typeface="Wingdings" pitchFamily="2" charset="2"/>
              <a:buNone/>
            </a:pPr>
            <a:r>
              <a:rPr lang="en-GB" sz="1200" noProof="1" smtClean="0">
                <a:solidFill>
                  <a:schemeClr val="hlink"/>
                </a:solidFill>
              </a:rPr>
              <a:t>' </a:t>
            </a:r>
            <a:r>
              <a:rPr lang="en-US" sz="1200" smtClean="0">
                <a:solidFill>
                  <a:schemeClr val="hlink"/>
                </a:solidFill>
              </a:rPr>
              <a:t>We</a:t>
            </a:r>
            <a:r>
              <a:rPr lang="en-US" sz="1200" noProof="1" smtClean="0">
                <a:solidFill>
                  <a:schemeClr val="hlink"/>
                </a:solidFill>
              </a:rPr>
              <a:t> pretend that something is wrong with the first element in the selection</a:t>
            </a:r>
          </a:p>
          <a:p>
            <a:pPr marL="1028700" lvl="3" indent="-228600" eaLnBrk="1" hangingPunct="1">
              <a:buFont typeface="Wingdings" pitchFamily="2" charset="2"/>
              <a:buNone/>
            </a:pPr>
            <a:r>
              <a:rPr lang="en-US" sz="1200" noProof="1" smtClean="0">
                <a:solidFill>
                  <a:schemeClr val="hlink"/>
                </a:solidFill>
              </a:rPr>
              <a:t>' We pass the message back to Revit user and indicate the error result</a:t>
            </a:r>
          </a:p>
          <a:p>
            <a:pPr marL="1028700" lvl="3" indent="-228600" eaLnBrk="1" hangingPunct="1">
              <a:buFont typeface="Wingdings" pitchFamily="2" charset="2"/>
              <a:buNone/>
            </a:pPr>
            <a:r>
              <a:rPr lang="en-US" sz="1200" noProof="1" smtClean="0">
                <a:solidFill>
                  <a:schemeClr val="accent1"/>
                </a:solidFill>
              </a:rPr>
              <a:t>If Not</a:t>
            </a:r>
            <a:r>
              <a:rPr lang="en-US" sz="1200" noProof="1" smtClean="0"/>
              <a:t> sel.Elements.IsEmpty </a:t>
            </a:r>
            <a:r>
              <a:rPr lang="en-US" sz="1200" noProof="1" smtClean="0">
                <a:solidFill>
                  <a:schemeClr val="accent1"/>
                </a:solidFill>
              </a:rPr>
              <a:t>Then</a:t>
            </a:r>
          </a:p>
          <a:p>
            <a:pPr marL="1028700" lvl="3" indent="-228600" eaLnBrk="1" hangingPunct="1">
              <a:buFont typeface="Wingdings" pitchFamily="2" charset="2"/>
              <a:buNone/>
            </a:pPr>
            <a:r>
              <a:rPr lang="en-US" sz="1200" noProof="1" smtClean="0"/>
              <a:t>  Dim iter As ElementSetIterator = sel.Elements.ForwardIterator</a:t>
            </a:r>
          </a:p>
          <a:p>
            <a:pPr marL="1028700" lvl="3" indent="-228600" eaLnBrk="1" hangingPunct="1">
              <a:buFont typeface="Wingdings" pitchFamily="2" charset="2"/>
              <a:buNone/>
            </a:pPr>
            <a:r>
              <a:rPr lang="en-US" sz="1200" noProof="1" smtClean="0"/>
              <a:t>  iter.MoveNext()</a:t>
            </a:r>
          </a:p>
          <a:p>
            <a:pPr marL="1028700" lvl="3" indent="-228600" eaLnBrk="1" hangingPunct="1">
              <a:buFont typeface="Wingdings" pitchFamily="2" charset="2"/>
              <a:buNone/>
            </a:pPr>
            <a:r>
              <a:rPr lang="en-US" sz="1200" noProof="1" smtClean="0"/>
              <a:t>  Dim errElem As Revit.Element = iter.Current</a:t>
            </a:r>
          </a:p>
          <a:p>
            <a:pPr marL="1028700" lvl="3" indent="-228600" eaLnBrk="1" hangingPunct="1">
              <a:buFont typeface="Wingdings" pitchFamily="2" charset="2"/>
              <a:buNone/>
            </a:pPr>
            <a:r>
              <a:rPr lang="en-US" sz="1200" noProof="1" smtClean="0"/>
              <a:t>  elements.Clear()</a:t>
            </a:r>
          </a:p>
          <a:p>
            <a:pPr marL="1028700" lvl="3" indent="-228600" eaLnBrk="1" hangingPunct="1">
              <a:buFont typeface="Wingdings" pitchFamily="2" charset="2"/>
              <a:buNone/>
            </a:pPr>
            <a:r>
              <a:rPr lang="en-US" sz="1200" noProof="1" smtClean="0"/>
              <a:t>  elements.Insert(errElem)</a:t>
            </a:r>
          </a:p>
          <a:p>
            <a:pPr marL="1028700" lvl="3" indent="-228600" eaLnBrk="1" hangingPunct="1">
              <a:buFont typeface="Wingdings" pitchFamily="2" charset="2"/>
              <a:buNone/>
            </a:pPr>
            <a:r>
              <a:rPr lang="en-US" sz="1200" noProof="1" smtClean="0"/>
              <a:t>  </a:t>
            </a:r>
            <a:r>
              <a:rPr lang="en-US" sz="1200" noProof="1" smtClean="0">
                <a:solidFill>
                  <a:schemeClr val="folHlink"/>
                </a:solidFill>
              </a:rPr>
              <a:t>message</a:t>
            </a:r>
            <a:r>
              <a:rPr lang="en-US" sz="1200" noProof="1" smtClean="0"/>
              <a:t> = </a:t>
            </a:r>
            <a:r>
              <a:rPr lang="en-US" sz="1200" noProof="1" smtClean="0">
                <a:solidFill>
                  <a:srgbClr val="993300"/>
                </a:solidFill>
              </a:rPr>
              <a:t>"We pretend something is wrong with this element and pass back this message to user"</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a:t>
            </a:r>
            <a:r>
              <a:rPr lang="en-US" sz="1200" noProof="1" smtClean="0">
                <a:solidFill>
                  <a:schemeClr val="folHlink"/>
                </a:solidFill>
              </a:rPr>
              <a:t>Failed</a:t>
            </a:r>
          </a:p>
          <a:p>
            <a:pPr marL="1028700" lvl="3" indent="-228600" eaLnBrk="1" hangingPunct="1">
              <a:buFont typeface="Wingdings" pitchFamily="2" charset="2"/>
              <a:buNone/>
            </a:pPr>
            <a:r>
              <a:rPr lang="en-US" sz="1200" noProof="1" smtClean="0">
                <a:solidFill>
                  <a:schemeClr val="accent1"/>
                </a:solidFill>
              </a:rPr>
              <a:t>Else</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a:t>
            </a:r>
            <a:r>
              <a:rPr lang="en-US" sz="1200" noProof="1" smtClean="0">
                <a:solidFill>
                  <a:schemeClr val="folHlink"/>
                </a:solidFill>
              </a:rPr>
              <a:t>Succeeded</a:t>
            </a:r>
          </a:p>
          <a:p>
            <a:pPr marL="1028700" lvl="3" indent="-228600" eaLnBrk="1" hangingPunct="1">
              <a:buFont typeface="Wingdings" pitchFamily="2" charset="2"/>
              <a:buNone/>
            </a:pPr>
            <a:r>
              <a:rPr lang="en-US" sz="1200" noProof="1" smtClean="0">
                <a:solidFill>
                  <a:schemeClr val="accent1"/>
                </a:solidFill>
              </a:rPr>
              <a:t>End If</a:t>
            </a:r>
            <a:endParaRPr lang="en-GB" sz="1200" smtClean="0">
              <a:solidFill>
                <a:schemeClr val="accent1"/>
              </a:solidFill>
            </a:endParaRPr>
          </a:p>
        </p:txBody>
      </p:sp>
      <p:sp>
        <p:nvSpPr>
          <p:cNvPr id="29699" name="Rectangle 3"/>
          <p:cNvSpPr>
            <a:spLocks noGrp="1" noChangeArrowheads="1"/>
          </p:cNvSpPr>
          <p:nvPr>
            <p:ph type="title"/>
          </p:nvPr>
        </p:nvSpPr>
        <p:spPr>
          <a:xfrm>
            <a:off x="319088" y="136525"/>
            <a:ext cx="8716962" cy="1143000"/>
          </a:xfrm>
          <a:noFill/>
        </p:spPr>
        <p:txBody>
          <a:bodyPr/>
          <a:lstStyle/>
          <a:p>
            <a:pPr eaLnBrk="1" hangingPunct="1"/>
            <a:r>
              <a:rPr lang="en-GB" smtClean="0"/>
              <a:t>Command Output Arguments</a:t>
            </a:r>
          </a:p>
        </p:txBody>
      </p:sp>
      <p:sp>
        <p:nvSpPr>
          <p:cNvPr id="29700" name="Text Box 4"/>
          <p:cNvSpPr txBox="1">
            <a:spLocks noChangeArrowheads="1"/>
          </p:cNvSpPr>
          <p:nvPr/>
        </p:nvSpPr>
        <p:spPr bwMode="auto">
          <a:xfrm>
            <a:off x="7451725" y="136525"/>
            <a:ext cx="15843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Getting Started</a:t>
            </a:r>
          </a:p>
        </p:txBody>
      </p:sp>
      <p:pic>
        <p:nvPicPr>
          <p:cNvPr id="29701" name="Picture 5" descr="lab1-2-3"/>
          <p:cNvPicPr>
            <a:picLocks noChangeAspect="1" noChangeArrowheads="1"/>
          </p:cNvPicPr>
          <p:nvPr/>
        </p:nvPicPr>
        <p:blipFill>
          <a:blip r:embed="rId3"/>
          <a:srcRect/>
          <a:stretch>
            <a:fillRect/>
          </a:stretch>
        </p:blipFill>
        <p:spPr bwMode="auto">
          <a:xfrm>
            <a:off x="2390775" y="4724400"/>
            <a:ext cx="4362450" cy="1876425"/>
          </a:xfrm>
          <a:prstGeom prst="rect">
            <a:avLst/>
          </a:prstGeom>
          <a:noFill/>
          <a:ln w="9525">
            <a:noFill/>
            <a:miter lim="800000"/>
            <a:headEnd/>
            <a:tailEnd/>
          </a:ln>
        </p:spPr>
      </p:pic>
      <p:sp>
        <p:nvSpPr>
          <p:cNvPr id="29702" name="AutoShape 6"/>
          <p:cNvSpPr>
            <a:spLocks noChangeArrowheads="1"/>
          </p:cNvSpPr>
          <p:nvPr/>
        </p:nvSpPr>
        <p:spPr bwMode="auto">
          <a:xfrm>
            <a:off x="549275" y="1279525"/>
            <a:ext cx="8054975" cy="3297238"/>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319088" y="3016250"/>
            <a:ext cx="7277100" cy="1479550"/>
          </a:xfrm>
        </p:spPr>
        <p:txBody>
          <a:bodyPr/>
          <a:lstStyle/>
          <a:p>
            <a:pPr eaLnBrk="1" hangingPunct="1"/>
            <a:r>
              <a:rPr lang="en-GB" smtClean="0"/>
              <a:t>Elements</a:t>
            </a:r>
          </a:p>
        </p:txBody>
      </p:sp>
      <p:sp>
        <p:nvSpPr>
          <p:cNvPr id="30723"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19088" y="136525"/>
            <a:ext cx="8824912" cy="1143000"/>
          </a:xfrm>
        </p:spPr>
        <p:txBody>
          <a:bodyPr/>
          <a:lstStyle/>
          <a:p>
            <a:pPr eaLnBrk="1" hangingPunct="1"/>
            <a:r>
              <a:rPr lang="en-GB" smtClean="0"/>
              <a:t>Elements Collection</a:t>
            </a:r>
          </a:p>
        </p:txBody>
      </p:sp>
      <p:sp>
        <p:nvSpPr>
          <p:cNvPr id="31747" name="Rectangle 3"/>
          <p:cNvSpPr>
            <a:spLocks noGrp="1" noChangeArrowheads="1"/>
          </p:cNvSpPr>
          <p:nvPr>
            <p:ph type="body" idx="1"/>
          </p:nvPr>
        </p:nvSpPr>
        <p:spPr>
          <a:xfrm>
            <a:off x="317500" y="2151063"/>
            <a:ext cx="8139113" cy="3740150"/>
          </a:xfrm>
        </p:spPr>
        <p:txBody>
          <a:bodyPr/>
          <a:lstStyle/>
          <a:p>
            <a:pPr marL="342900" lvl="1" indent="-228600" eaLnBrk="1" hangingPunct="1"/>
            <a:r>
              <a:rPr lang="en-GB" smtClean="0"/>
              <a:t>Object model</a:t>
            </a:r>
          </a:p>
          <a:p>
            <a:pPr marL="342900" lvl="1" indent="-228600" eaLnBrk="1" hangingPunct="1"/>
            <a:r>
              <a:rPr lang="en-GB" smtClean="0"/>
              <a:t>Database structure</a:t>
            </a:r>
          </a:p>
          <a:p>
            <a:pPr marL="342900" lvl="1" indent="-228600" eaLnBrk="1" hangingPunct="1"/>
            <a:r>
              <a:rPr lang="en-GB" smtClean="0"/>
              <a:t>Types of elements</a:t>
            </a:r>
          </a:p>
          <a:p>
            <a:pPr marL="342900" lvl="1" indent="-228600" eaLnBrk="1" hangingPunct="1"/>
            <a:r>
              <a:rPr lang="en-US" smtClean="0"/>
              <a:t>Accessing and identifying elements</a:t>
            </a:r>
            <a:endParaRPr lang="en-GB" smtClean="0"/>
          </a:p>
          <a:p>
            <a:pPr marL="342900" lvl="1" indent="-228600" eaLnBrk="1" hangingPunct="1"/>
            <a:r>
              <a:rPr lang="en-GB" smtClean="0"/>
              <a:t>Filtering for types and categories</a:t>
            </a:r>
          </a:p>
          <a:p>
            <a:pPr marL="342900" lvl="1" indent="-228600" eaLnBrk="1" hangingPunct="1"/>
            <a:r>
              <a:rPr lang="en-GB" smtClean="0"/>
              <a:t>Getting all model elements</a:t>
            </a:r>
          </a:p>
          <a:p>
            <a:pPr marL="342900" lvl="1" indent="-228600" eaLnBrk="1" hangingPunct="1"/>
            <a:r>
              <a:rPr lang="en-GB" smtClean="0"/>
              <a:t>Model elements' manipulation</a:t>
            </a:r>
          </a:p>
        </p:txBody>
      </p:sp>
      <p:sp>
        <p:nvSpPr>
          <p:cNvPr id="3174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ja-JP" smtClean="0">
                <a:ea typeface="ＭＳ Ｐゴシック" pitchFamily="34" charset="-128"/>
              </a:rPr>
              <a:t>Before we start</a:t>
            </a:r>
            <a:br>
              <a:rPr lang="en-US" altLang="ja-JP" smtClean="0">
                <a:ea typeface="ＭＳ Ｐゴシック" pitchFamily="34" charset="-128"/>
              </a:rPr>
            </a:br>
            <a:r>
              <a:rPr lang="en-US" altLang="ja-JP" sz="3600" smtClean="0">
                <a:solidFill>
                  <a:schemeClr val="accent1"/>
                </a:solidFill>
                <a:ea typeface="ＭＳ Ｐゴシック" pitchFamily="34" charset="-128"/>
              </a:rPr>
              <a:t>LiveMeeting – how to</a:t>
            </a:r>
            <a:endParaRPr lang="en-US" altLang="ja-JP" sz="3600" i="1" smtClean="0">
              <a:solidFill>
                <a:schemeClr val="accent1"/>
              </a:solidFill>
              <a:ea typeface="ＭＳ Ｐゴシック" pitchFamily="34" charset="-128"/>
            </a:endParaRPr>
          </a:p>
        </p:txBody>
      </p:sp>
      <p:sp>
        <p:nvSpPr>
          <p:cNvPr id="5123" name="Rectangle 3"/>
          <p:cNvSpPr>
            <a:spLocks noChangeArrowheads="1"/>
          </p:cNvSpPr>
          <p:nvPr/>
        </p:nvSpPr>
        <p:spPr bwMode="auto">
          <a:xfrm>
            <a:off x="319088" y="1416050"/>
            <a:ext cx="4452937" cy="4984750"/>
          </a:xfrm>
          <a:prstGeom prst="rect">
            <a:avLst/>
          </a:prstGeom>
          <a:noFill/>
          <a:ln w="9525">
            <a:noFill/>
            <a:miter lim="800000"/>
            <a:headEnd/>
            <a:tailEnd/>
          </a:ln>
        </p:spPr>
        <p:txBody>
          <a:bodyPr lIns="0" tIns="0" rIns="0" bIns="0"/>
          <a:lstStyle/>
          <a:p>
            <a:pPr>
              <a:spcBef>
                <a:spcPct val="15000"/>
              </a:spcBef>
            </a:pPr>
            <a:r>
              <a:rPr lang="en-US" altLang="ja-JP" sz="2000" b="1">
                <a:ea typeface="ＭＳ Ｐゴシック" pitchFamily="34" charset="-128"/>
              </a:rPr>
              <a:t>Full Screen Mode</a:t>
            </a:r>
          </a:p>
          <a:p>
            <a:pPr>
              <a:spcBef>
                <a:spcPct val="15000"/>
              </a:spcBef>
              <a:buFontTx/>
              <a:buChar char="•"/>
            </a:pPr>
            <a:endParaRPr lang="ja-JP" altLang="en-US" sz="2000" b="1">
              <a:ea typeface="ＭＳ Ｐゴシック" pitchFamily="34" charset="-128"/>
            </a:endParaRPr>
          </a:p>
          <a:p>
            <a:pPr>
              <a:spcBef>
                <a:spcPct val="15000"/>
              </a:spcBef>
            </a:pPr>
            <a:endParaRPr lang="ja-JP" altLang="en-US" sz="2000" b="1">
              <a:ea typeface="ＭＳ Ｐゴシック" pitchFamily="34" charset="-128"/>
            </a:endParaRPr>
          </a:p>
          <a:p>
            <a:pPr>
              <a:spcBef>
                <a:spcPct val="15000"/>
              </a:spcBef>
            </a:pPr>
            <a:endParaRPr lang="ja-JP" altLang="en-US" sz="2000" b="1">
              <a:ea typeface="ＭＳ Ｐゴシック" pitchFamily="34" charset="-128"/>
            </a:endParaRPr>
          </a:p>
          <a:p>
            <a:pPr>
              <a:spcBef>
                <a:spcPct val="15000"/>
              </a:spcBef>
            </a:pPr>
            <a:endParaRPr lang="ja-JP" altLang="en-US" sz="2000" b="1">
              <a:ea typeface="ＭＳ Ｐゴシック" pitchFamily="34" charset="-128"/>
            </a:endParaRPr>
          </a:p>
          <a:p>
            <a:pPr>
              <a:spcBef>
                <a:spcPct val="15000"/>
              </a:spcBef>
            </a:pPr>
            <a:r>
              <a:rPr lang="en-US" altLang="ja-JP" sz="2000" b="1">
                <a:ea typeface="ＭＳ Ｐゴシック" pitchFamily="34" charset="-128"/>
              </a:rPr>
              <a:t>Provide feedback</a:t>
            </a:r>
          </a:p>
          <a:p>
            <a:pPr>
              <a:spcBef>
                <a:spcPct val="15000"/>
              </a:spcBef>
            </a:pPr>
            <a:endParaRPr lang="ja-JP" altLang="en-US" sz="2000" b="1">
              <a:ea typeface="ＭＳ Ｐゴシック" pitchFamily="34" charset="-128"/>
            </a:endParaRPr>
          </a:p>
          <a:p>
            <a:pPr>
              <a:spcBef>
                <a:spcPct val="15000"/>
              </a:spcBef>
            </a:pPr>
            <a:endParaRPr lang="ja-JP" altLang="en-US" sz="2000" b="1">
              <a:ea typeface="ＭＳ Ｐゴシック" pitchFamily="34" charset="-128"/>
            </a:endParaRPr>
          </a:p>
          <a:p>
            <a:pPr>
              <a:spcBef>
                <a:spcPct val="15000"/>
              </a:spcBef>
            </a:pPr>
            <a:endParaRPr lang="ja-JP" altLang="en-US" sz="2000" b="1">
              <a:ea typeface="ＭＳ Ｐゴシック" pitchFamily="34" charset="-128"/>
            </a:endParaRPr>
          </a:p>
          <a:p>
            <a:pPr>
              <a:spcBef>
                <a:spcPct val="15000"/>
              </a:spcBef>
            </a:pPr>
            <a:r>
              <a:rPr lang="en-US" altLang="ja-JP" sz="2000" b="1">
                <a:ea typeface="ＭＳ Ｐゴシック" pitchFamily="34" charset="-128"/>
              </a:rPr>
              <a:t>Realtime Q&amp;A</a:t>
            </a:r>
          </a:p>
        </p:txBody>
      </p:sp>
      <p:sp>
        <p:nvSpPr>
          <p:cNvPr id="5124" name="Rectangle 4"/>
          <p:cNvSpPr>
            <a:spLocks noChangeArrowheads="1"/>
          </p:cNvSpPr>
          <p:nvPr/>
        </p:nvSpPr>
        <p:spPr bwMode="auto">
          <a:xfrm>
            <a:off x="2879725" y="2286000"/>
            <a:ext cx="5724525" cy="717550"/>
          </a:xfrm>
          <a:prstGeom prst="rect">
            <a:avLst/>
          </a:prstGeom>
          <a:noFill/>
          <a:ln w="9525">
            <a:noFill/>
            <a:miter lim="800000"/>
            <a:headEnd/>
            <a:tailEnd/>
          </a:ln>
        </p:spPr>
        <p:txBody>
          <a:bodyPr lIns="0" tIns="0" rIns="0" bIns="0"/>
          <a:lstStyle/>
          <a:p>
            <a:pPr>
              <a:spcBef>
                <a:spcPct val="15000"/>
              </a:spcBef>
            </a:pPr>
            <a:r>
              <a:rPr lang="en-US" altLang="ja-JP" sz="2000" b="1">
                <a:ea typeface="ＭＳ Ｐゴシック" pitchFamily="34" charset="-128"/>
              </a:rPr>
              <a:t>Expand to full screen mode</a:t>
            </a:r>
          </a:p>
          <a:p>
            <a:pPr>
              <a:spcBef>
                <a:spcPct val="15000"/>
              </a:spcBef>
            </a:pPr>
            <a:r>
              <a:rPr lang="en-US" altLang="ja-JP" sz="2000" b="1">
                <a:ea typeface="ＭＳ Ｐゴシック" pitchFamily="34" charset="-128"/>
              </a:rPr>
              <a:t>Press ESC to </a:t>
            </a:r>
            <a:r>
              <a:rPr lang="en-US" altLang="ja-JP" sz="2000" b="1" smtClean="0">
                <a:ea typeface="ＭＳ Ｐゴシック" pitchFamily="34" charset="-128"/>
              </a:rPr>
              <a:t>return</a:t>
            </a:r>
            <a:endParaRPr lang="ja-JP" altLang="en-US" sz="2000" b="1">
              <a:ea typeface="ＭＳ Ｐゴシック" pitchFamily="34" charset="-128"/>
            </a:endParaRPr>
          </a:p>
        </p:txBody>
      </p:sp>
      <p:pic>
        <p:nvPicPr>
          <p:cNvPr id="5125" name="Picture 5"/>
          <p:cNvPicPr>
            <a:picLocks noChangeAspect="1" noChangeArrowheads="1"/>
          </p:cNvPicPr>
          <p:nvPr/>
        </p:nvPicPr>
        <p:blipFill>
          <a:blip r:embed="rId3"/>
          <a:srcRect/>
          <a:stretch>
            <a:fillRect/>
          </a:stretch>
        </p:blipFill>
        <p:spPr bwMode="auto">
          <a:xfrm>
            <a:off x="1895475" y="1752600"/>
            <a:ext cx="2876550" cy="285750"/>
          </a:xfrm>
          <a:prstGeom prst="rect">
            <a:avLst/>
          </a:prstGeom>
          <a:noFill/>
          <a:ln w="9525">
            <a:noFill/>
            <a:miter lim="800000"/>
            <a:headEnd/>
            <a:tailEnd/>
          </a:ln>
        </p:spPr>
      </p:pic>
      <p:pic>
        <p:nvPicPr>
          <p:cNvPr id="5126" name="Picture 6"/>
          <p:cNvPicPr>
            <a:picLocks noChangeAspect="1" noChangeArrowheads="1"/>
          </p:cNvPicPr>
          <p:nvPr/>
        </p:nvPicPr>
        <p:blipFill>
          <a:blip r:embed="rId4"/>
          <a:srcRect/>
          <a:stretch>
            <a:fillRect/>
          </a:stretch>
        </p:blipFill>
        <p:spPr bwMode="auto">
          <a:xfrm>
            <a:off x="5842000" y="1638300"/>
            <a:ext cx="2476500" cy="571500"/>
          </a:xfrm>
          <a:prstGeom prst="rect">
            <a:avLst/>
          </a:prstGeom>
          <a:noFill/>
          <a:ln w="9525">
            <a:noFill/>
            <a:miter lim="800000"/>
            <a:headEnd/>
            <a:tailEnd/>
          </a:ln>
        </p:spPr>
      </p:pic>
      <p:pic>
        <p:nvPicPr>
          <p:cNvPr id="5127" name="Picture 7"/>
          <p:cNvPicPr>
            <a:picLocks noChangeAspect="1" noChangeArrowheads="1"/>
          </p:cNvPicPr>
          <p:nvPr/>
        </p:nvPicPr>
        <p:blipFill>
          <a:blip r:embed="rId5"/>
          <a:srcRect/>
          <a:stretch>
            <a:fillRect/>
          </a:stretch>
        </p:blipFill>
        <p:spPr bwMode="auto">
          <a:xfrm>
            <a:off x="1895475" y="2281238"/>
            <a:ext cx="514350" cy="533400"/>
          </a:xfrm>
          <a:prstGeom prst="rect">
            <a:avLst/>
          </a:prstGeom>
          <a:noFill/>
          <a:ln w="9525">
            <a:noFill/>
            <a:miter lim="800000"/>
            <a:headEnd/>
            <a:tailEnd/>
          </a:ln>
        </p:spPr>
      </p:pic>
      <p:pic>
        <p:nvPicPr>
          <p:cNvPr id="5128" name="Picture 8"/>
          <p:cNvPicPr>
            <a:picLocks noChangeAspect="1" noChangeArrowheads="1"/>
          </p:cNvPicPr>
          <p:nvPr/>
        </p:nvPicPr>
        <p:blipFill>
          <a:blip r:embed="rId6"/>
          <a:srcRect/>
          <a:stretch>
            <a:fillRect/>
          </a:stretch>
        </p:blipFill>
        <p:spPr bwMode="auto">
          <a:xfrm>
            <a:off x="2765425" y="3284538"/>
            <a:ext cx="2238375" cy="1381125"/>
          </a:xfrm>
          <a:prstGeom prst="rect">
            <a:avLst/>
          </a:prstGeom>
          <a:noFill/>
          <a:ln w="9525">
            <a:noFill/>
            <a:miter lim="800000"/>
            <a:headEnd/>
            <a:tailEnd/>
          </a:ln>
        </p:spPr>
      </p:pic>
      <p:grpSp>
        <p:nvGrpSpPr>
          <p:cNvPr id="5129" name="Group 9"/>
          <p:cNvGrpSpPr>
            <a:grpSpLocks/>
          </p:cNvGrpSpPr>
          <p:nvPr/>
        </p:nvGrpSpPr>
        <p:grpSpPr bwMode="auto">
          <a:xfrm>
            <a:off x="179388" y="5157788"/>
            <a:ext cx="8612187" cy="1295400"/>
            <a:chOff x="113" y="3249"/>
            <a:chExt cx="5425" cy="816"/>
          </a:xfrm>
        </p:grpSpPr>
        <p:pic>
          <p:nvPicPr>
            <p:cNvPr id="5131" name="Picture 10" descr="QA pane"/>
            <p:cNvPicPr>
              <a:picLocks noChangeAspect="1" noChangeArrowheads="1"/>
            </p:cNvPicPr>
            <p:nvPr/>
          </p:nvPicPr>
          <p:blipFill>
            <a:blip r:embed="rId7"/>
            <a:srcRect/>
            <a:stretch>
              <a:fillRect/>
            </a:stretch>
          </p:blipFill>
          <p:spPr bwMode="auto">
            <a:xfrm>
              <a:off x="288" y="3249"/>
              <a:ext cx="5250" cy="816"/>
            </a:xfrm>
            <a:prstGeom prst="rect">
              <a:avLst/>
            </a:prstGeom>
            <a:noFill/>
            <a:ln w="9525">
              <a:noFill/>
              <a:miter lim="800000"/>
              <a:headEnd/>
              <a:tailEnd/>
            </a:ln>
          </p:spPr>
        </p:pic>
        <p:sp>
          <p:nvSpPr>
            <p:cNvPr id="5132" name="Oval 11"/>
            <p:cNvSpPr>
              <a:spLocks noChangeArrowheads="1"/>
            </p:cNvSpPr>
            <p:nvPr/>
          </p:nvSpPr>
          <p:spPr bwMode="auto">
            <a:xfrm>
              <a:off x="113" y="3838"/>
              <a:ext cx="2007" cy="182"/>
            </a:xfrm>
            <a:prstGeom prst="ellipse">
              <a:avLst/>
            </a:prstGeom>
            <a:noFill/>
            <a:ln w="38100" algn="ctr">
              <a:solidFill>
                <a:schemeClr val="accent2"/>
              </a:solidFill>
              <a:round/>
              <a:headEnd/>
              <a:tailEnd/>
            </a:ln>
          </p:spPr>
          <p:txBody>
            <a:bodyPr wrap="none" lIns="0" tIns="0" rIns="0" bIns="0" anchor="ctr"/>
            <a:lstStyle/>
            <a:p>
              <a:endParaRPr lang="en-GB"/>
            </a:p>
          </p:txBody>
        </p:sp>
        <p:sp>
          <p:nvSpPr>
            <p:cNvPr id="5133" name="Oval 12"/>
            <p:cNvSpPr>
              <a:spLocks noChangeArrowheads="1"/>
            </p:cNvSpPr>
            <p:nvPr/>
          </p:nvSpPr>
          <p:spPr bwMode="auto">
            <a:xfrm>
              <a:off x="4195" y="3838"/>
              <a:ext cx="317" cy="182"/>
            </a:xfrm>
            <a:prstGeom prst="ellipse">
              <a:avLst/>
            </a:prstGeom>
            <a:noFill/>
            <a:ln w="38100" algn="ctr">
              <a:solidFill>
                <a:schemeClr val="accent2"/>
              </a:solidFill>
              <a:round/>
              <a:headEnd/>
              <a:tailEnd/>
            </a:ln>
          </p:spPr>
          <p:txBody>
            <a:bodyPr wrap="none" lIns="0" tIns="0" rIns="0" bIns="0" anchor="ctr"/>
            <a:lstStyle/>
            <a:p>
              <a:endParaRPr lang="en-GB"/>
            </a:p>
          </p:txBody>
        </p:sp>
      </p:grpSp>
      <p:sp>
        <p:nvSpPr>
          <p:cNvPr id="5130" name="Text Box 13"/>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smtClean="0"/>
              <a:t>Revit Object Model</a:t>
            </a:r>
          </a:p>
        </p:txBody>
      </p:sp>
      <p:sp>
        <p:nvSpPr>
          <p:cNvPr id="32771" name="Rectangle 3"/>
          <p:cNvSpPr>
            <a:spLocks noGrp="1" noChangeArrowheads="1"/>
          </p:cNvSpPr>
          <p:nvPr>
            <p:ph type="body" idx="1"/>
          </p:nvPr>
        </p:nvSpPr>
        <p:spPr/>
        <p:txBody>
          <a:bodyPr/>
          <a:lstStyle/>
          <a:p>
            <a:pPr eaLnBrk="1" hangingPunct="1">
              <a:buFontTx/>
              <a:buNone/>
            </a:pPr>
            <a:endParaRPr lang="en-GB" smtClean="0"/>
          </a:p>
        </p:txBody>
      </p:sp>
      <p:pic>
        <p:nvPicPr>
          <p:cNvPr id="32772" name="Picture 4" descr="Revit API Diagram"/>
          <p:cNvPicPr>
            <a:picLocks noChangeAspect="1" noChangeArrowheads="1"/>
          </p:cNvPicPr>
          <p:nvPr/>
        </p:nvPicPr>
        <p:blipFill>
          <a:blip r:embed="rId3"/>
          <a:srcRect/>
          <a:stretch>
            <a:fillRect/>
          </a:stretch>
        </p:blipFill>
        <p:spPr bwMode="auto">
          <a:xfrm>
            <a:off x="0" y="458788"/>
            <a:ext cx="8751888" cy="6435725"/>
          </a:xfrm>
          <a:prstGeom prst="rect">
            <a:avLst/>
          </a:prstGeom>
          <a:noFill/>
          <a:ln w="9525">
            <a:noFill/>
            <a:miter lim="800000"/>
            <a:headEnd/>
            <a:tailEnd/>
          </a:ln>
        </p:spPr>
      </p:pic>
      <p:sp>
        <p:nvSpPr>
          <p:cNvPr id="32773" name="Text Box 5"/>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32774" name="Text Box 6"/>
          <p:cNvSpPr txBox="1">
            <a:spLocks noChangeArrowheads="1"/>
          </p:cNvSpPr>
          <p:nvPr/>
        </p:nvSpPr>
        <p:spPr bwMode="auto">
          <a:xfrm>
            <a:off x="2411413" y="6326188"/>
            <a:ext cx="2735262" cy="304800"/>
          </a:xfrm>
          <a:prstGeom prst="rect">
            <a:avLst/>
          </a:prstGeom>
          <a:noFill/>
          <a:ln w="9525" algn="ctr">
            <a:noFill/>
            <a:miter lim="800000"/>
            <a:headEnd/>
            <a:tailEnd/>
          </a:ln>
        </p:spPr>
        <p:txBody>
          <a:bodyPr lIns="0" tIns="0" rIns="0" bIns="0">
            <a:spAutoFit/>
          </a:bodyPr>
          <a:lstStyle/>
          <a:p>
            <a:pPr algn="ctr">
              <a:spcBef>
                <a:spcPct val="50000"/>
              </a:spcBef>
            </a:pPr>
            <a:r>
              <a:rPr lang="en-GB" sz="2000">
                <a:solidFill>
                  <a:schemeClr val="tx1"/>
                </a:solidFill>
              </a:rPr>
              <a:t>Revit API Diagram.rvt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smtClean="0"/>
              <a:t>Subset of Object Model</a:t>
            </a:r>
          </a:p>
        </p:txBody>
      </p:sp>
      <p:sp>
        <p:nvSpPr>
          <p:cNvPr id="33795" name="Rectangle 3"/>
          <p:cNvSpPr>
            <a:spLocks noGrp="1" noChangeArrowheads="1"/>
          </p:cNvSpPr>
          <p:nvPr>
            <p:ph type="body" idx="1"/>
          </p:nvPr>
        </p:nvSpPr>
        <p:spPr>
          <a:xfrm>
            <a:off x="250825" y="1196975"/>
            <a:ext cx="2232025" cy="5119688"/>
          </a:xfrm>
        </p:spPr>
        <p:txBody>
          <a:bodyPr/>
          <a:lstStyle/>
          <a:p>
            <a:pPr eaLnBrk="1" hangingPunct="1">
              <a:lnSpc>
                <a:spcPct val="80000"/>
              </a:lnSpc>
              <a:buFontTx/>
              <a:buNone/>
            </a:pPr>
            <a:r>
              <a:rPr lang="en-GB" sz="1200" b="1" smtClean="0">
                <a:latin typeface="Courier New" pitchFamily="49" charset="0"/>
              </a:rPr>
              <a:t>APIObject</a:t>
            </a:r>
          </a:p>
          <a:p>
            <a:pPr eaLnBrk="1" hangingPunct="1">
              <a:lnSpc>
                <a:spcPct val="80000"/>
              </a:lnSpc>
              <a:buFontTx/>
              <a:buNone/>
            </a:pPr>
            <a:r>
              <a:rPr lang="en-GB" sz="1200" smtClean="0">
                <a:latin typeface="Courier New" pitchFamily="49" charset="0"/>
              </a:rPr>
              <a:t>  Application</a:t>
            </a:r>
          </a:p>
          <a:p>
            <a:pPr eaLnBrk="1" hangingPunct="1">
              <a:lnSpc>
                <a:spcPct val="80000"/>
              </a:lnSpc>
              <a:buFontTx/>
              <a:buNone/>
            </a:pPr>
            <a:r>
              <a:rPr lang="en-GB" sz="1200" smtClean="0">
                <a:latin typeface="Courier New" pitchFamily="49" charset="0"/>
              </a:rPr>
              <a:t>  Document</a:t>
            </a:r>
          </a:p>
          <a:p>
            <a:pPr eaLnBrk="1" hangingPunct="1">
              <a:lnSpc>
                <a:spcPct val="80000"/>
              </a:lnSpc>
              <a:buFontTx/>
              <a:buNone/>
            </a:pPr>
            <a:r>
              <a:rPr lang="en-GB" sz="1200" smtClean="0">
                <a:latin typeface="Courier New" pitchFamily="49" charset="0"/>
              </a:rPr>
              <a:t>  ExternalCommandData</a:t>
            </a:r>
          </a:p>
          <a:p>
            <a:pPr eaLnBrk="1" hangingPunct="1">
              <a:lnSpc>
                <a:spcPct val="80000"/>
              </a:lnSpc>
              <a:buFontTx/>
              <a:buNone/>
            </a:pPr>
            <a:r>
              <a:rPr lang="en-GB" sz="1200" smtClean="0">
                <a:latin typeface="Courier New" pitchFamily="49" charset="0"/>
              </a:rPr>
              <a:t>  ElementSet</a:t>
            </a:r>
          </a:p>
          <a:p>
            <a:pPr eaLnBrk="1" hangingPunct="1">
              <a:lnSpc>
                <a:spcPct val="80000"/>
              </a:lnSpc>
              <a:buFontTx/>
              <a:buNone/>
            </a:pPr>
            <a:r>
              <a:rPr lang="en-GB" sz="1200" smtClean="0">
                <a:latin typeface="Courier New" pitchFamily="49" charset="0"/>
              </a:rPr>
              <a:t>  ParameterSet</a:t>
            </a:r>
          </a:p>
          <a:p>
            <a:pPr eaLnBrk="1" hangingPunct="1">
              <a:lnSpc>
                <a:spcPct val="80000"/>
              </a:lnSpc>
              <a:buFontTx/>
              <a:buNone/>
            </a:pPr>
            <a:r>
              <a:rPr lang="en-GB" sz="1200" smtClean="0">
                <a:latin typeface="Courier New" pitchFamily="49" charset="0"/>
              </a:rPr>
              <a:t>  Parameter</a:t>
            </a:r>
          </a:p>
          <a:p>
            <a:pPr eaLnBrk="1" hangingPunct="1">
              <a:lnSpc>
                <a:spcPct val="80000"/>
              </a:lnSpc>
              <a:buFontTx/>
              <a:buNone/>
            </a:pPr>
            <a:r>
              <a:rPr lang="en-GB" sz="1200" b="1" smtClean="0">
                <a:latin typeface="Courier New" pitchFamily="49" charset="0"/>
              </a:rPr>
              <a:t>  Element</a:t>
            </a:r>
          </a:p>
          <a:p>
            <a:pPr eaLnBrk="1" hangingPunct="1">
              <a:lnSpc>
                <a:spcPct val="80000"/>
              </a:lnSpc>
              <a:buFontTx/>
              <a:buNone/>
            </a:pPr>
            <a:r>
              <a:rPr lang="en-GB" sz="1200" b="1" smtClean="0">
                <a:latin typeface="Courier New" pitchFamily="49" charset="0"/>
              </a:rPr>
              <a:t>    Symbol</a:t>
            </a:r>
          </a:p>
          <a:p>
            <a:pPr eaLnBrk="1" hangingPunct="1">
              <a:lnSpc>
                <a:spcPct val="80000"/>
              </a:lnSpc>
              <a:buFontTx/>
              <a:buNone/>
            </a:pPr>
            <a:r>
              <a:rPr lang="en-GB" sz="1200" b="1" smtClean="0">
                <a:latin typeface="Courier New" pitchFamily="49" charset="0"/>
              </a:rPr>
              <a:t>  GeometryObject</a:t>
            </a:r>
          </a:p>
          <a:p>
            <a:pPr eaLnBrk="1" hangingPunct="1">
              <a:lnSpc>
                <a:spcPct val="80000"/>
              </a:lnSpc>
              <a:buFontTx/>
              <a:buNone/>
            </a:pPr>
            <a:r>
              <a:rPr lang="en-GB" sz="1200" smtClean="0">
                <a:latin typeface="Courier New" pitchFamily="49" charset="0"/>
              </a:rPr>
              <a:t>  # RST:</a:t>
            </a:r>
          </a:p>
          <a:p>
            <a:pPr eaLnBrk="1" hangingPunct="1">
              <a:lnSpc>
                <a:spcPct val="80000"/>
              </a:lnSpc>
              <a:buFontTx/>
              <a:buNone/>
            </a:pPr>
            <a:r>
              <a:rPr lang="en-GB" sz="1200" smtClean="0">
                <a:latin typeface="Courier New" pitchFamily="49" charset="0"/>
              </a:rPr>
              <a:t>  AnalyticalModel</a:t>
            </a:r>
          </a:p>
          <a:p>
            <a:pPr eaLnBrk="1" hangingPunct="1">
              <a:lnSpc>
                <a:spcPct val="80000"/>
              </a:lnSpc>
              <a:buFontTx/>
              <a:buNone/>
            </a:pPr>
            <a:r>
              <a:rPr lang="en-GB" sz="1200" smtClean="0">
                <a:latin typeface="Courier New" pitchFamily="49" charset="0"/>
              </a:rPr>
              <a:t>    AnalyticalModelFloor</a:t>
            </a:r>
          </a:p>
          <a:p>
            <a:pPr eaLnBrk="1" hangingPunct="1">
              <a:lnSpc>
                <a:spcPct val="80000"/>
              </a:lnSpc>
              <a:buFontTx/>
              <a:buNone/>
            </a:pPr>
            <a:r>
              <a:rPr lang="en-GB" sz="1200" smtClean="0">
                <a:latin typeface="Courier New" pitchFamily="49" charset="0"/>
              </a:rPr>
              <a:t>    AnalyticalModelWall</a:t>
            </a:r>
          </a:p>
          <a:p>
            <a:pPr eaLnBrk="1" hangingPunct="1">
              <a:lnSpc>
                <a:spcPct val="80000"/>
              </a:lnSpc>
              <a:buFontTx/>
              <a:buNone/>
            </a:pPr>
            <a:endParaRPr lang="en-GB" sz="1200" smtClean="0">
              <a:latin typeface="Courier New" pitchFamily="49" charset="0"/>
            </a:endParaRPr>
          </a:p>
          <a:p>
            <a:pPr eaLnBrk="1" hangingPunct="1">
              <a:lnSpc>
                <a:spcPct val="80000"/>
              </a:lnSpc>
              <a:buFontTx/>
              <a:buNone/>
            </a:pPr>
            <a:endParaRPr lang="en-GB" sz="1200" smtClean="0">
              <a:latin typeface="Courier New" pitchFamily="49" charset="0"/>
            </a:endParaRPr>
          </a:p>
          <a:p>
            <a:pPr eaLnBrk="1" hangingPunct="1">
              <a:lnSpc>
                <a:spcPct val="80000"/>
              </a:lnSpc>
              <a:buFontTx/>
              <a:buNone/>
            </a:pPr>
            <a:r>
              <a:rPr lang="en-GB" sz="1200" smtClean="0"/>
              <a:t>Creation</a:t>
            </a:r>
          </a:p>
          <a:p>
            <a:pPr eaLnBrk="1" hangingPunct="1">
              <a:lnSpc>
                <a:spcPct val="80000"/>
              </a:lnSpc>
              <a:buFontTx/>
              <a:buNone/>
            </a:pPr>
            <a:endParaRPr lang="en-GB" sz="1200" smtClean="0"/>
          </a:p>
          <a:p>
            <a:pPr eaLnBrk="1" hangingPunct="1">
              <a:lnSpc>
                <a:spcPct val="80000"/>
              </a:lnSpc>
              <a:buFontTx/>
              <a:buNone/>
            </a:pPr>
            <a:r>
              <a:rPr lang="en-GB" sz="1200" b="1" smtClean="0">
                <a:latin typeface="Courier New" pitchFamily="49" charset="0"/>
              </a:rPr>
              <a:t>APIObject</a:t>
            </a:r>
          </a:p>
          <a:p>
            <a:pPr eaLnBrk="1" hangingPunct="1">
              <a:lnSpc>
                <a:spcPct val="80000"/>
              </a:lnSpc>
              <a:buFontTx/>
              <a:buNone/>
            </a:pPr>
            <a:r>
              <a:rPr lang="en-GB" sz="1200" smtClean="0">
                <a:latin typeface="Courier New" pitchFamily="49" charset="0"/>
              </a:rPr>
              <a:t>  Application</a:t>
            </a:r>
          </a:p>
          <a:p>
            <a:pPr eaLnBrk="1" hangingPunct="1">
              <a:lnSpc>
                <a:spcPct val="80000"/>
              </a:lnSpc>
              <a:buFontTx/>
              <a:buNone/>
            </a:pPr>
            <a:r>
              <a:rPr lang="en-GB" sz="1200" smtClean="0">
                <a:latin typeface="Courier New" pitchFamily="49" charset="0"/>
              </a:rPr>
              <a:t>  Document</a:t>
            </a:r>
          </a:p>
          <a:p>
            <a:pPr eaLnBrk="1" hangingPunct="1">
              <a:lnSpc>
                <a:spcPct val="80000"/>
              </a:lnSpc>
              <a:buFontTx/>
              <a:buNone/>
            </a:pPr>
            <a:endParaRPr lang="en-GB" sz="1200" smtClean="0">
              <a:latin typeface="Courier New" pitchFamily="49" charset="0"/>
            </a:endParaRPr>
          </a:p>
        </p:txBody>
      </p:sp>
      <p:sp>
        <p:nvSpPr>
          <p:cNvPr id="3379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33797" name="Rectangle 5"/>
          <p:cNvSpPr>
            <a:spLocks noChangeArrowheads="1"/>
          </p:cNvSpPr>
          <p:nvPr/>
        </p:nvSpPr>
        <p:spPr bwMode="auto">
          <a:xfrm>
            <a:off x="4427538" y="1196975"/>
            <a:ext cx="4465637" cy="5119688"/>
          </a:xfrm>
          <a:prstGeom prst="rect">
            <a:avLst/>
          </a:prstGeom>
          <a:noFill/>
          <a:ln w="9525">
            <a:noFill/>
            <a:miter lim="800000"/>
            <a:headEnd/>
            <a:tailEnd/>
          </a:ln>
        </p:spPr>
        <p:txBody>
          <a:bodyPr lIns="0" tIns="0" rIns="0" bIns="0"/>
          <a:lstStyle/>
          <a:p>
            <a:pPr marL="266700" indent="-266700">
              <a:lnSpc>
                <a:spcPct val="80000"/>
              </a:lnSpc>
              <a:spcBef>
                <a:spcPct val="15000"/>
              </a:spcBef>
            </a:pPr>
            <a:r>
              <a:rPr lang="en-GB" sz="1200" b="1">
                <a:latin typeface="Courier New" pitchFamily="49" charset="0"/>
              </a:rPr>
              <a:t>  Element</a:t>
            </a:r>
          </a:p>
          <a:p>
            <a:pPr marL="266700" indent="-266700">
              <a:lnSpc>
                <a:spcPct val="80000"/>
              </a:lnSpc>
              <a:spcBef>
                <a:spcPct val="15000"/>
              </a:spcBef>
            </a:pPr>
            <a:r>
              <a:rPr lang="en-GB" sz="1200">
                <a:latin typeface="Courier New" pitchFamily="49" charset="0"/>
              </a:rPr>
              <a:t>    HostObject</a:t>
            </a:r>
          </a:p>
          <a:p>
            <a:pPr marL="266700" indent="-266700">
              <a:lnSpc>
                <a:spcPct val="80000"/>
              </a:lnSpc>
              <a:spcBef>
                <a:spcPct val="15000"/>
              </a:spcBef>
            </a:pPr>
            <a:r>
              <a:rPr lang="en-GB" sz="1200">
                <a:latin typeface="Courier New" pitchFamily="49" charset="0"/>
              </a:rPr>
              <a:t>      CeilingAndFloor</a:t>
            </a:r>
          </a:p>
          <a:p>
            <a:pPr marL="266700" indent="-266700">
              <a:lnSpc>
                <a:spcPct val="80000"/>
              </a:lnSpc>
              <a:spcBef>
                <a:spcPct val="15000"/>
              </a:spcBef>
            </a:pPr>
            <a:r>
              <a:rPr lang="en-GB" sz="1200">
                <a:latin typeface="Courier New" pitchFamily="49" charset="0"/>
              </a:rPr>
              <a:t>      ContFooting</a:t>
            </a:r>
          </a:p>
          <a:p>
            <a:pPr marL="266700" indent="-266700">
              <a:lnSpc>
                <a:spcPct val="80000"/>
              </a:lnSpc>
              <a:spcBef>
                <a:spcPct val="15000"/>
              </a:spcBef>
            </a:pPr>
            <a:r>
              <a:rPr lang="en-GB" sz="1200">
                <a:latin typeface="Courier New" pitchFamily="49" charset="0"/>
              </a:rPr>
              <a:t>      Floor</a:t>
            </a:r>
          </a:p>
          <a:p>
            <a:pPr marL="266700" indent="-266700">
              <a:lnSpc>
                <a:spcPct val="80000"/>
              </a:lnSpc>
              <a:spcBef>
                <a:spcPct val="15000"/>
              </a:spcBef>
            </a:pPr>
            <a:r>
              <a:rPr lang="en-GB" sz="1200">
                <a:latin typeface="Courier New" pitchFamily="49" charset="0"/>
              </a:rPr>
              <a:t>      Wall</a:t>
            </a:r>
          </a:p>
          <a:p>
            <a:pPr marL="266700" indent="-266700">
              <a:lnSpc>
                <a:spcPct val="80000"/>
              </a:lnSpc>
              <a:spcBef>
                <a:spcPct val="15000"/>
              </a:spcBef>
            </a:pPr>
            <a:r>
              <a:rPr lang="en-GB" sz="1200">
                <a:latin typeface="Courier New" pitchFamily="49" charset="0"/>
              </a:rPr>
              <a:t>    Instance</a:t>
            </a:r>
          </a:p>
          <a:p>
            <a:pPr marL="266700" indent="-266700">
              <a:lnSpc>
                <a:spcPct val="80000"/>
              </a:lnSpc>
              <a:spcBef>
                <a:spcPct val="15000"/>
              </a:spcBef>
            </a:pPr>
            <a:r>
              <a:rPr lang="en-GB" sz="1200">
                <a:latin typeface="Courier New" pitchFamily="49" charset="0"/>
              </a:rPr>
              <a:t>    Opening</a:t>
            </a:r>
          </a:p>
          <a:p>
            <a:pPr marL="266700" indent="-266700">
              <a:lnSpc>
                <a:spcPct val="80000"/>
              </a:lnSpc>
              <a:spcBef>
                <a:spcPct val="15000"/>
              </a:spcBef>
            </a:pPr>
            <a:r>
              <a:rPr lang="en-GB" sz="1200">
                <a:latin typeface="Courier New" pitchFamily="49" charset="0"/>
              </a:rPr>
              <a:t>    TextElement</a:t>
            </a:r>
          </a:p>
          <a:p>
            <a:pPr marL="266700" indent="-266700">
              <a:lnSpc>
                <a:spcPct val="80000"/>
              </a:lnSpc>
              <a:spcBef>
                <a:spcPct val="15000"/>
              </a:spcBef>
            </a:pPr>
            <a:r>
              <a:rPr lang="en-GB" sz="1200">
                <a:latin typeface="Courier New" pitchFamily="49" charset="0"/>
              </a:rPr>
              <a:t>    BeamSystem</a:t>
            </a:r>
          </a:p>
          <a:p>
            <a:pPr marL="266700" indent="-266700">
              <a:lnSpc>
                <a:spcPct val="80000"/>
              </a:lnSpc>
              <a:spcBef>
                <a:spcPct val="15000"/>
              </a:spcBef>
            </a:pPr>
            <a:r>
              <a:rPr lang="en-GB" sz="1200">
                <a:latin typeface="Courier New" pitchFamily="49" charset="0"/>
              </a:rPr>
              <a:t>    Dimension</a:t>
            </a:r>
          </a:p>
          <a:p>
            <a:pPr marL="266700" indent="-266700">
              <a:lnSpc>
                <a:spcPct val="80000"/>
              </a:lnSpc>
              <a:spcBef>
                <a:spcPct val="15000"/>
              </a:spcBef>
            </a:pPr>
            <a:r>
              <a:rPr lang="en-GB" sz="1200">
                <a:latin typeface="Courier New" pitchFamily="49" charset="0"/>
              </a:rPr>
              <a:t>      SpotDimension</a:t>
            </a:r>
          </a:p>
          <a:p>
            <a:pPr marL="266700" indent="-266700">
              <a:lnSpc>
                <a:spcPct val="80000"/>
              </a:lnSpc>
              <a:spcBef>
                <a:spcPct val="15000"/>
              </a:spcBef>
            </a:pPr>
            <a:r>
              <a:rPr lang="en-GB" sz="1200">
                <a:latin typeface="Courier New" pitchFamily="49" charset="0"/>
              </a:rPr>
              <a:t>    FamilyBase</a:t>
            </a:r>
          </a:p>
          <a:p>
            <a:pPr marL="266700" indent="-266700">
              <a:lnSpc>
                <a:spcPct val="80000"/>
              </a:lnSpc>
              <a:spcBef>
                <a:spcPct val="15000"/>
              </a:spcBef>
            </a:pPr>
            <a:r>
              <a:rPr lang="en-GB" sz="1200">
                <a:latin typeface="Courier New" pitchFamily="49" charset="0"/>
              </a:rPr>
              <a:t>      Family</a:t>
            </a:r>
          </a:p>
          <a:p>
            <a:pPr marL="266700" indent="-266700">
              <a:lnSpc>
                <a:spcPct val="80000"/>
              </a:lnSpc>
              <a:spcBef>
                <a:spcPct val="15000"/>
              </a:spcBef>
            </a:pPr>
            <a:r>
              <a:rPr lang="en-GB" sz="1200">
                <a:latin typeface="Courier New" pitchFamily="49" charset="0"/>
              </a:rPr>
              <a:t>    Level</a:t>
            </a:r>
          </a:p>
          <a:p>
            <a:pPr marL="266700" indent="-266700">
              <a:lnSpc>
                <a:spcPct val="80000"/>
              </a:lnSpc>
              <a:spcBef>
                <a:spcPct val="15000"/>
              </a:spcBef>
            </a:pPr>
            <a:r>
              <a:rPr lang="en-GB" sz="1200">
                <a:latin typeface="Courier New" pitchFamily="49" charset="0"/>
              </a:rPr>
              <a:t>    Phase</a:t>
            </a:r>
          </a:p>
          <a:p>
            <a:pPr marL="266700" indent="-266700">
              <a:lnSpc>
                <a:spcPct val="80000"/>
              </a:lnSpc>
              <a:spcBef>
                <a:spcPct val="15000"/>
              </a:spcBef>
            </a:pPr>
            <a:r>
              <a:rPr lang="en-GB" sz="1200">
                <a:latin typeface="Courier New" pitchFamily="49" charset="0"/>
              </a:rPr>
              <a:t>    ProjectInfo</a:t>
            </a:r>
          </a:p>
          <a:p>
            <a:pPr marL="266700" indent="-266700">
              <a:lnSpc>
                <a:spcPct val="80000"/>
              </a:lnSpc>
              <a:spcBef>
                <a:spcPct val="15000"/>
              </a:spcBef>
            </a:pPr>
            <a:r>
              <a:rPr lang="en-GB" sz="1200">
                <a:latin typeface="Courier New" pitchFamily="49" charset="0"/>
              </a:rPr>
              <a:t>    # RST:</a:t>
            </a:r>
          </a:p>
          <a:p>
            <a:pPr marL="266700" indent="-266700">
              <a:lnSpc>
                <a:spcPct val="80000"/>
              </a:lnSpc>
              <a:spcBef>
                <a:spcPct val="15000"/>
              </a:spcBef>
            </a:pPr>
            <a:r>
              <a:rPr lang="en-GB" sz="1200">
                <a:latin typeface="Courier New" pitchFamily="49" charset="0"/>
              </a:rPr>
              <a:t>    BoundaryConditions</a:t>
            </a:r>
          </a:p>
          <a:p>
            <a:pPr marL="266700" indent="-266700">
              <a:lnSpc>
                <a:spcPct val="80000"/>
              </a:lnSpc>
              <a:spcBef>
                <a:spcPct val="15000"/>
              </a:spcBef>
            </a:pPr>
            <a:r>
              <a:rPr lang="en-GB" sz="1200">
                <a:latin typeface="Courier New" pitchFamily="49" charset="0"/>
              </a:rPr>
              <a:t>    LoadCase, Combination, Nature, Usage</a:t>
            </a:r>
          </a:p>
          <a:p>
            <a:pPr marL="266700" indent="-266700">
              <a:lnSpc>
                <a:spcPct val="80000"/>
              </a:lnSpc>
              <a:spcBef>
                <a:spcPct val="15000"/>
              </a:spcBef>
            </a:pPr>
            <a:r>
              <a:rPr lang="en-GB" sz="1200">
                <a:latin typeface="Courier New" pitchFamily="49" charset="0"/>
              </a:rPr>
              <a:t>    AreaReinforcement</a:t>
            </a:r>
          </a:p>
          <a:p>
            <a:pPr marL="266700" indent="-266700">
              <a:lnSpc>
                <a:spcPct val="80000"/>
              </a:lnSpc>
              <a:spcBef>
                <a:spcPct val="15000"/>
              </a:spcBef>
            </a:pPr>
            <a:r>
              <a:rPr lang="en-GB" sz="1200">
                <a:latin typeface="Courier New" pitchFamily="49" charset="0"/>
              </a:rPr>
              <a:t>    AreaReinforcementCurve</a:t>
            </a:r>
          </a:p>
          <a:p>
            <a:pPr marL="266700" indent="-266700">
              <a:lnSpc>
                <a:spcPct val="80000"/>
              </a:lnSpc>
              <a:spcBef>
                <a:spcPct val="15000"/>
              </a:spcBef>
            </a:pPr>
            <a:r>
              <a:rPr lang="en-GB" sz="1200">
                <a:latin typeface="Courier New" pitchFamily="49" charset="0"/>
              </a:rPr>
              <a:t>    LoadBase</a:t>
            </a:r>
          </a:p>
          <a:p>
            <a:pPr marL="266700" indent="-266700">
              <a:lnSpc>
                <a:spcPct val="80000"/>
              </a:lnSpc>
              <a:spcBef>
                <a:spcPct val="15000"/>
              </a:spcBef>
            </a:pPr>
            <a:r>
              <a:rPr lang="en-GB" sz="1200">
                <a:latin typeface="Courier New" pitchFamily="49" charset="0"/>
              </a:rPr>
              <a:t>      AreaLoad</a:t>
            </a:r>
          </a:p>
          <a:p>
            <a:pPr marL="266700" indent="-266700">
              <a:lnSpc>
                <a:spcPct val="80000"/>
              </a:lnSpc>
              <a:spcBef>
                <a:spcPct val="15000"/>
              </a:spcBef>
            </a:pPr>
            <a:r>
              <a:rPr lang="en-GB" sz="1200">
                <a:latin typeface="Courier New" pitchFamily="49" charset="0"/>
              </a:rPr>
              <a:t>      LineLoad</a:t>
            </a:r>
          </a:p>
          <a:p>
            <a:pPr marL="266700" indent="-266700">
              <a:lnSpc>
                <a:spcPct val="80000"/>
              </a:lnSpc>
              <a:spcBef>
                <a:spcPct val="15000"/>
              </a:spcBef>
            </a:pPr>
            <a:r>
              <a:rPr lang="en-GB" sz="1200">
                <a:latin typeface="Courier New" pitchFamily="49" charset="0"/>
              </a:rPr>
              <a:t>      PointLoad</a:t>
            </a:r>
          </a:p>
          <a:p>
            <a:pPr marL="266700" indent="-266700">
              <a:lnSpc>
                <a:spcPct val="80000"/>
              </a:lnSpc>
              <a:spcBef>
                <a:spcPct val="15000"/>
              </a:spcBef>
            </a:pPr>
            <a:r>
              <a:rPr lang="en-GB" sz="1200">
                <a:latin typeface="Courier New" pitchFamily="49" charset="0"/>
              </a:rPr>
              <a:t>    PathReinforcement</a:t>
            </a:r>
          </a:p>
          <a:p>
            <a:pPr marL="266700" indent="-266700">
              <a:lnSpc>
                <a:spcPct val="80000"/>
              </a:lnSpc>
              <a:spcBef>
                <a:spcPct val="15000"/>
              </a:spcBef>
            </a:pPr>
            <a:r>
              <a:rPr lang="en-GB" sz="1200">
                <a:latin typeface="Courier New" pitchFamily="49" charset="0"/>
              </a:rPr>
              <a:t>    Rebar</a:t>
            </a:r>
          </a:p>
          <a:p>
            <a:pPr marL="266700" indent="-266700">
              <a:lnSpc>
                <a:spcPct val="80000"/>
              </a:lnSpc>
              <a:spcBef>
                <a:spcPct val="15000"/>
              </a:spcBef>
            </a:pPr>
            <a:r>
              <a:rPr lang="en-GB" sz="1200">
                <a:latin typeface="Courier New" pitchFamily="49" charset="0"/>
              </a:rPr>
              <a:t>    # end of RST</a:t>
            </a:r>
          </a:p>
          <a:p>
            <a:pPr marL="266700" indent="-266700">
              <a:lnSpc>
                <a:spcPct val="80000"/>
              </a:lnSpc>
              <a:spcBef>
                <a:spcPct val="15000"/>
              </a:spcBef>
            </a:pPr>
            <a:r>
              <a:rPr lang="en-GB" sz="1200" b="1">
                <a:latin typeface="Courier New" pitchFamily="49" charset="0"/>
              </a:rPr>
              <a:t>    Symbol</a:t>
            </a:r>
          </a:p>
        </p:txBody>
      </p:sp>
      <p:sp>
        <p:nvSpPr>
          <p:cNvPr id="33798" name="Rectangle 6"/>
          <p:cNvSpPr>
            <a:spLocks noChangeArrowheads="1"/>
          </p:cNvSpPr>
          <p:nvPr/>
        </p:nvSpPr>
        <p:spPr bwMode="auto">
          <a:xfrm>
            <a:off x="6440488" y="1196975"/>
            <a:ext cx="2452687" cy="5119688"/>
          </a:xfrm>
          <a:prstGeom prst="rect">
            <a:avLst/>
          </a:prstGeom>
          <a:noFill/>
          <a:ln w="9525">
            <a:noFill/>
            <a:miter lim="800000"/>
            <a:headEnd/>
            <a:tailEnd/>
          </a:ln>
        </p:spPr>
        <p:txBody>
          <a:bodyPr lIns="0" tIns="0" rIns="0" bIns="0"/>
          <a:lstStyle/>
          <a:p>
            <a:pPr marL="266700" indent="-266700">
              <a:lnSpc>
                <a:spcPct val="80000"/>
              </a:lnSpc>
              <a:spcBef>
                <a:spcPct val="15000"/>
              </a:spcBef>
            </a:pPr>
            <a:r>
              <a:rPr lang="en-GB" sz="1200">
                <a:latin typeface="Courier New" pitchFamily="49" charset="0"/>
              </a:rPr>
              <a:t>    </a:t>
            </a:r>
            <a:r>
              <a:rPr lang="en-GB" sz="1200" b="1">
                <a:latin typeface="Courier New" pitchFamily="49" charset="0"/>
              </a:rPr>
              <a:t>Symbol</a:t>
            </a:r>
          </a:p>
          <a:p>
            <a:pPr marL="266700" indent="-266700">
              <a:lnSpc>
                <a:spcPct val="80000"/>
              </a:lnSpc>
              <a:spcBef>
                <a:spcPct val="15000"/>
              </a:spcBef>
            </a:pPr>
            <a:r>
              <a:rPr lang="en-GB" sz="1200">
                <a:latin typeface="Courier New" pitchFamily="49" charset="0"/>
              </a:rPr>
              <a:t>      AnnotationSymbolType</a:t>
            </a:r>
          </a:p>
          <a:p>
            <a:pPr marL="266700" indent="-266700">
              <a:lnSpc>
                <a:spcPct val="80000"/>
              </a:lnSpc>
              <a:spcBef>
                <a:spcPct val="15000"/>
              </a:spcBef>
            </a:pPr>
            <a:r>
              <a:rPr lang="en-GB" sz="1200">
                <a:latin typeface="Courier New" pitchFamily="49" charset="0"/>
              </a:rPr>
              <a:t>      BeamSystemType</a:t>
            </a:r>
          </a:p>
          <a:p>
            <a:pPr marL="266700" indent="-266700">
              <a:lnSpc>
                <a:spcPct val="80000"/>
              </a:lnSpc>
              <a:spcBef>
                <a:spcPct val="15000"/>
              </a:spcBef>
            </a:pPr>
            <a:r>
              <a:rPr lang="en-GB" sz="1200">
                <a:latin typeface="Courier New" pitchFamily="49" charset="0"/>
              </a:rPr>
              <a:t>      HostObjAttributes</a:t>
            </a:r>
          </a:p>
          <a:p>
            <a:pPr marL="266700" indent="-266700">
              <a:lnSpc>
                <a:spcPct val="80000"/>
              </a:lnSpc>
              <a:spcBef>
                <a:spcPct val="15000"/>
              </a:spcBef>
            </a:pPr>
            <a:r>
              <a:rPr lang="en-GB" sz="1200">
                <a:latin typeface="Courier New" pitchFamily="49" charset="0"/>
              </a:rPr>
              <a:t>        ContFootingType</a:t>
            </a:r>
          </a:p>
          <a:p>
            <a:pPr marL="266700" indent="-266700">
              <a:lnSpc>
                <a:spcPct val="80000"/>
              </a:lnSpc>
              <a:spcBef>
                <a:spcPct val="15000"/>
              </a:spcBef>
            </a:pPr>
            <a:r>
              <a:rPr lang="en-GB" sz="1200">
                <a:latin typeface="Courier New" pitchFamily="49" charset="0"/>
              </a:rPr>
              <a:t>        FloorType</a:t>
            </a:r>
          </a:p>
          <a:p>
            <a:pPr marL="266700" indent="-266700">
              <a:lnSpc>
                <a:spcPct val="80000"/>
              </a:lnSpc>
              <a:spcBef>
                <a:spcPct val="15000"/>
              </a:spcBef>
            </a:pPr>
            <a:r>
              <a:rPr lang="en-GB" sz="1200">
                <a:latin typeface="Courier New" pitchFamily="49" charset="0"/>
              </a:rPr>
              <a:t>        WallType</a:t>
            </a:r>
          </a:p>
          <a:p>
            <a:pPr marL="266700" indent="-266700">
              <a:lnSpc>
                <a:spcPct val="80000"/>
              </a:lnSpc>
              <a:spcBef>
                <a:spcPct val="15000"/>
              </a:spcBef>
            </a:pPr>
            <a:r>
              <a:rPr lang="en-GB" sz="1200">
                <a:latin typeface="Courier New" pitchFamily="49" charset="0"/>
              </a:rPr>
              <a:t>      InsertableObject</a:t>
            </a:r>
          </a:p>
          <a:p>
            <a:pPr marL="266700" indent="-266700">
              <a:lnSpc>
                <a:spcPct val="80000"/>
              </a:lnSpc>
              <a:spcBef>
                <a:spcPct val="15000"/>
              </a:spcBef>
            </a:pPr>
            <a:r>
              <a:rPr lang="en-GB" sz="1200">
                <a:latin typeface="Courier New" pitchFamily="49" charset="0"/>
              </a:rPr>
              <a:t>        FamilySymbol</a:t>
            </a:r>
          </a:p>
          <a:p>
            <a:pPr marL="266700" indent="-266700">
              <a:lnSpc>
                <a:spcPct val="80000"/>
              </a:lnSpc>
              <a:spcBef>
                <a:spcPct val="15000"/>
              </a:spcBef>
            </a:pPr>
            <a:r>
              <a:rPr lang="en-GB" sz="1200">
                <a:latin typeface="Courier New" pitchFamily="49" charset="0"/>
              </a:rPr>
              <a:t>      RoomTagType # RAC</a:t>
            </a:r>
          </a:p>
          <a:p>
            <a:pPr marL="266700" indent="-266700">
              <a:lnSpc>
                <a:spcPct val="80000"/>
              </a:lnSpc>
              <a:spcBef>
                <a:spcPct val="15000"/>
              </a:spcBef>
            </a:pPr>
            <a:r>
              <a:rPr lang="en-GB" sz="1200">
                <a:latin typeface="Courier New" pitchFamily="49" charset="0"/>
              </a:rPr>
              <a:t>      RebarTagType # RST</a:t>
            </a:r>
          </a:p>
        </p:txBody>
      </p:sp>
      <p:sp>
        <p:nvSpPr>
          <p:cNvPr id="33799" name="Rectangle 7"/>
          <p:cNvSpPr>
            <a:spLocks noChangeArrowheads="1"/>
          </p:cNvSpPr>
          <p:nvPr/>
        </p:nvSpPr>
        <p:spPr bwMode="auto">
          <a:xfrm>
            <a:off x="2484438" y="1196975"/>
            <a:ext cx="2813050" cy="5119688"/>
          </a:xfrm>
          <a:prstGeom prst="rect">
            <a:avLst/>
          </a:prstGeom>
          <a:noFill/>
          <a:ln w="9525">
            <a:noFill/>
            <a:miter lim="800000"/>
            <a:headEnd/>
            <a:tailEnd/>
          </a:ln>
        </p:spPr>
        <p:txBody>
          <a:bodyPr lIns="0" tIns="0" rIns="0" bIns="0"/>
          <a:lstStyle/>
          <a:p>
            <a:pPr marL="266700" indent="-266700">
              <a:lnSpc>
                <a:spcPct val="80000"/>
              </a:lnSpc>
              <a:spcBef>
                <a:spcPct val="15000"/>
              </a:spcBef>
            </a:pPr>
            <a:r>
              <a:rPr lang="en-GB" sz="1200" b="1">
                <a:latin typeface="Courier New" pitchFamily="49" charset="0"/>
              </a:rPr>
              <a:t>  GeometryObject</a:t>
            </a:r>
          </a:p>
          <a:p>
            <a:pPr marL="266700" indent="-266700">
              <a:lnSpc>
                <a:spcPct val="80000"/>
              </a:lnSpc>
              <a:spcBef>
                <a:spcPct val="15000"/>
              </a:spcBef>
            </a:pPr>
            <a:r>
              <a:rPr lang="en-GB" sz="1200">
                <a:latin typeface="Courier New" pitchFamily="49" charset="0"/>
              </a:rPr>
              <a:t>    Curve</a:t>
            </a:r>
          </a:p>
          <a:p>
            <a:pPr marL="266700" indent="-266700">
              <a:lnSpc>
                <a:spcPct val="80000"/>
              </a:lnSpc>
              <a:spcBef>
                <a:spcPct val="15000"/>
              </a:spcBef>
            </a:pPr>
            <a:r>
              <a:rPr lang="en-GB" sz="1200">
                <a:latin typeface="Courier New" pitchFamily="49" charset="0"/>
              </a:rPr>
              <a:t>      Arc</a:t>
            </a:r>
          </a:p>
          <a:p>
            <a:pPr marL="266700" indent="-266700">
              <a:lnSpc>
                <a:spcPct val="80000"/>
              </a:lnSpc>
              <a:spcBef>
                <a:spcPct val="15000"/>
              </a:spcBef>
            </a:pPr>
            <a:r>
              <a:rPr lang="en-GB" sz="1200">
                <a:latin typeface="Courier New" pitchFamily="49" charset="0"/>
              </a:rPr>
              <a:t>      Ellipse</a:t>
            </a:r>
          </a:p>
          <a:p>
            <a:pPr marL="266700" indent="-266700">
              <a:lnSpc>
                <a:spcPct val="80000"/>
              </a:lnSpc>
              <a:spcBef>
                <a:spcPct val="15000"/>
              </a:spcBef>
            </a:pPr>
            <a:r>
              <a:rPr lang="en-GB" sz="1200">
                <a:latin typeface="Courier New" pitchFamily="49" charset="0"/>
              </a:rPr>
              <a:t>      Line</a:t>
            </a:r>
          </a:p>
          <a:p>
            <a:pPr marL="266700" indent="-266700">
              <a:lnSpc>
                <a:spcPct val="80000"/>
              </a:lnSpc>
              <a:spcBef>
                <a:spcPct val="15000"/>
              </a:spcBef>
            </a:pPr>
            <a:r>
              <a:rPr lang="en-GB" sz="1200">
                <a:latin typeface="Courier New" pitchFamily="49" charset="0"/>
              </a:rPr>
              <a:t>      NurbSpline</a:t>
            </a:r>
          </a:p>
          <a:p>
            <a:pPr marL="266700" indent="-266700">
              <a:lnSpc>
                <a:spcPct val="80000"/>
              </a:lnSpc>
              <a:spcBef>
                <a:spcPct val="15000"/>
              </a:spcBef>
            </a:pPr>
            <a:r>
              <a:rPr lang="en-GB" sz="1200">
                <a:latin typeface="Courier New" pitchFamily="49" charset="0"/>
              </a:rPr>
              <a:t>    Edge</a:t>
            </a:r>
          </a:p>
          <a:p>
            <a:pPr marL="266700" indent="-266700">
              <a:lnSpc>
                <a:spcPct val="80000"/>
              </a:lnSpc>
              <a:spcBef>
                <a:spcPct val="15000"/>
              </a:spcBef>
            </a:pPr>
            <a:r>
              <a:rPr lang="en-GB" sz="1200">
                <a:latin typeface="Courier New" pitchFamily="49" charset="0"/>
              </a:rPr>
              <a:t>    Face</a:t>
            </a:r>
          </a:p>
          <a:p>
            <a:pPr marL="266700" indent="-266700">
              <a:lnSpc>
                <a:spcPct val="80000"/>
              </a:lnSpc>
              <a:spcBef>
                <a:spcPct val="15000"/>
              </a:spcBef>
            </a:pPr>
            <a:r>
              <a:rPr lang="en-GB" sz="1200">
                <a:latin typeface="Courier New" pitchFamily="49" charset="0"/>
              </a:rPr>
              <a:t>      ConicalFace</a:t>
            </a:r>
          </a:p>
          <a:p>
            <a:pPr marL="266700" indent="-266700">
              <a:lnSpc>
                <a:spcPct val="80000"/>
              </a:lnSpc>
              <a:spcBef>
                <a:spcPct val="15000"/>
              </a:spcBef>
            </a:pPr>
            <a:r>
              <a:rPr lang="en-GB" sz="1200">
                <a:latin typeface="Courier New" pitchFamily="49" charset="0"/>
              </a:rPr>
              <a:t>      CylindricalFace</a:t>
            </a:r>
          </a:p>
          <a:p>
            <a:pPr marL="266700" indent="-266700">
              <a:lnSpc>
                <a:spcPct val="80000"/>
              </a:lnSpc>
              <a:spcBef>
                <a:spcPct val="15000"/>
              </a:spcBef>
            </a:pPr>
            <a:r>
              <a:rPr lang="en-GB" sz="1200">
                <a:latin typeface="Courier New" pitchFamily="49" charset="0"/>
              </a:rPr>
              <a:t>      HermiteFace</a:t>
            </a:r>
          </a:p>
          <a:p>
            <a:pPr marL="266700" indent="-266700">
              <a:lnSpc>
                <a:spcPct val="80000"/>
              </a:lnSpc>
              <a:spcBef>
                <a:spcPct val="15000"/>
              </a:spcBef>
            </a:pPr>
            <a:r>
              <a:rPr lang="en-GB" sz="1200">
                <a:latin typeface="Courier New" pitchFamily="49" charset="0"/>
              </a:rPr>
              <a:t>      PlanarFace</a:t>
            </a:r>
          </a:p>
          <a:p>
            <a:pPr marL="266700" indent="-266700">
              <a:lnSpc>
                <a:spcPct val="80000"/>
              </a:lnSpc>
              <a:spcBef>
                <a:spcPct val="15000"/>
              </a:spcBef>
            </a:pPr>
            <a:r>
              <a:rPr lang="en-GB" sz="1200">
                <a:latin typeface="Courier New" pitchFamily="49" charset="0"/>
              </a:rPr>
              <a:t>      ResolvedFace</a:t>
            </a:r>
          </a:p>
          <a:p>
            <a:pPr marL="266700" indent="-266700">
              <a:lnSpc>
                <a:spcPct val="80000"/>
              </a:lnSpc>
              <a:spcBef>
                <a:spcPct val="15000"/>
              </a:spcBef>
            </a:pPr>
            <a:r>
              <a:rPr lang="en-GB" sz="1200">
                <a:latin typeface="Courier New" pitchFamily="49" charset="0"/>
              </a:rPr>
              <a:t>      RuldeFace</a:t>
            </a:r>
          </a:p>
          <a:p>
            <a:pPr marL="266700" indent="-266700">
              <a:lnSpc>
                <a:spcPct val="80000"/>
              </a:lnSpc>
              <a:spcBef>
                <a:spcPct val="15000"/>
              </a:spcBef>
            </a:pPr>
            <a:r>
              <a:rPr lang="en-GB" sz="1200">
                <a:latin typeface="Courier New" pitchFamily="49" charset="0"/>
              </a:rPr>
              <a:t>    Instance</a:t>
            </a:r>
          </a:p>
          <a:p>
            <a:pPr marL="266700" indent="-266700">
              <a:lnSpc>
                <a:spcPct val="80000"/>
              </a:lnSpc>
              <a:spcBef>
                <a:spcPct val="15000"/>
              </a:spcBef>
            </a:pPr>
            <a:r>
              <a:rPr lang="en-GB" sz="1200">
                <a:latin typeface="Courier New" pitchFamily="49" charset="0"/>
              </a:rPr>
              <a:t>    Mesh</a:t>
            </a:r>
          </a:p>
          <a:p>
            <a:pPr marL="266700" indent="-266700">
              <a:lnSpc>
                <a:spcPct val="80000"/>
              </a:lnSpc>
              <a:spcBef>
                <a:spcPct val="15000"/>
              </a:spcBef>
            </a:pPr>
            <a:r>
              <a:rPr lang="en-GB" sz="1200">
                <a:latin typeface="Courier New" pitchFamily="49" charset="0"/>
              </a:rPr>
              <a:t>    Profile</a:t>
            </a:r>
          </a:p>
          <a:p>
            <a:pPr marL="266700" indent="-266700">
              <a:lnSpc>
                <a:spcPct val="80000"/>
              </a:lnSpc>
              <a:spcBef>
                <a:spcPct val="15000"/>
              </a:spcBef>
            </a:pPr>
            <a:r>
              <a:rPr lang="en-GB" sz="1200">
                <a:latin typeface="Courier New" pitchFamily="49" charset="0"/>
              </a:rPr>
              <a:t>    Solid</a:t>
            </a:r>
          </a:p>
          <a:p>
            <a:pPr marL="266700" indent="-266700">
              <a:lnSpc>
                <a:spcPct val="80000"/>
              </a:lnSpc>
              <a:spcBef>
                <a:spcPct val="15000"/>
              </a:spcBef>
            </a:pPr>
            <a:r>
              <a:rPr lang="en-GB" sz="1200">
                <a:latin typeface="Courier New" pitchFamily="49" charset="0"/>
              </a:rPr>
              <a:t>  Plane</a:t>
            </a:r>
          </a:p>
          <a:p>
            <a:pPr marL="266700" indent="-266700">
              <a:lnSpc>
                <a:spcPct val="80000"/>
              </a:lnSpc>
              <a:spcBef>
                <a:spcPct val="15000"/>
              </a:spcBef>
            </a:pPr>
            <a:r>
              <a:rPr lang="en-GB" sz="1200">
                <a:latin typeface="Courier New" pitchFamily="49" charset="0"/>
              </a:rPr>
              <a:t>  Reference</a:t>
            </a:r>
          </a:p>
          <a:p>
            <a:pPr marL="266700" indent="-266700">
              <a:lnSpc>
                <a:spcPct val="80000"/>
              </a:lnSpc>
              <a:spcBef>
                <a:spcPct val="15000"/>
              </a:spcBef>
            </a:pPr>
            <a:r>
              <a:rPr lang="en-GB" sz="1200">
                <a:latin typeface="Courier New" pitchFamily="49" charset="0"/>
              </a:rPr>
              <a:t>  Transform</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Subsubset of Object Model</a:t>
            </a:r>
          </a:p>
        </p:txBody>
      </p:sp>
      <p:sp>
        <p:nvSpPr>
          <p:cNvPr id="34819" name="Text Box 4"/>
          <p:cNvSpPr txBox="1">
            <a:spLocks noChangeArrowheads="1"/>
          </p:cNvSpPr>
          <p:nvPr/>
        </p:nvSpPr>
        <p:spPr bwMode="auto">
          <a:xfrm>
            <a:off x="4189413" y="1543050"/>
            <a:ext cx="952500" cy="284163"/>
          </a:xfrm>
          <a:prstGeom prst="rect">
            <a:avLst/>
          </a:prstGeom>
          <a:noFill/>
          <a:ln w="9525">
            <a:solidFill>
              <a:schemeClr val="bg1"/>
            </a:solidFill>
            <a:miter lim="800000"/>
            <a:headEnd/>
            <a:tailEnd/>
          </a:ln>
        </p:spPr>
        <p:txBody>
          <a:bodyPr>
            <a:spAutoFit/>
          </a:bodyPr>
          <a:lstStyle/>
          <a:p>
            <a:pPr>
              <a:spcBef>
                <a:spcPct val="50000"/>
              </a:spcBef>
            </a:pPr>
            <a:r>
              <a:rPr kumimoji="1" lang="en-US" altLang="ja-JP" sz="1200">
                <a:ea typeface="ＭＳ Ｐゴシック" pitchFamily="34" charset="-128"/>
              </a:rPr>
              <a:t>API Object</a:t>
            </a:r>
          </a:p>
        </p:txBody>
      </p:sp>
      <p:sp>
        <p:nvSpPr>
          <p:cNvPr id="34820" name="Text Box 5"/>
          <p:cNvSpPr txBox="1">
            <a:spLocks noChangeArrowheads="1"/>
          </p:cNvSpPr>
          <p:nvPr/>
        </p:nvSpPr>
        <p:spPr bwMode="auto">
          <a:xfrm>
            <a:off x="4189413" y="2224088"/>
            <a:ext cx="952500" cy="284162"/>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Element</a:t>
            </a:r>
          </a:p>
        </p:txBody>
      </p:sp>
      <p:sp>
        <p:nvSpPr>
          <p:cNvPr id="34821" name="Line 6"/>
          <p:cNvSpPr>
            <a:spLocks noChangeShapeType="1"/>
          </p:cNvSpPr>
          <p:nvPr/>
        </p:nvSpPr>
        <p:spPr bwMode="auto">
          <a:xfrm>
            <a:off x="4633913" y="1827213"/>
            <a:ext cx="0" cy="393700"/>
          </a:xfrm>
          <a:prstGeom prst="line">
            <a:avLst/>
          </a:prstGeom>
          <a:noFill/>
          <a:ln w="9525">
            <a:solidFill>
              <a:schemeClr val="bg1"/>
            </a:solidFill>
            <a:round/>
            <a:headEnd/>
            <a:tailEnd/>
          </a:ln>
        </p:spPr>
        <p:txBody>
          <a:bodyPr/>
          <a:lstStyle/>
          <a:p>
            <a:endParaRPr lang="en-GB"/>
          </a:p>
        </p:txBody>
      </p:sp>
      <p:sp>
        <p:nvSpPr>
          <p:cNvPr id="34822" name="Line 7"/>
          <p:cNvSpPr>
            <a:spLocks noChangeShapeType="1"/>
          </p:cNvSpPr>
          <p:nvPr/>
        </p:nvSpPr>
        <p:spPr bwMode="auto">
          <a:xfrm flipH="1">
            <a:off x="3562350" y="2012950"/>
            <a:ext cx="2168525" cy="0"/>
          </a:xfrm>
          <a:prstGeom prst="line">
            <a:avLst/>
          </a:prstGeom>
          <a:noFill/>
          <a:ln w="9525">
            <a:solidFill>
              <a:schemeClr val="bg1"/>
            </a:solidFill>
            <a:round/>
            <a:headEnd/>
            <a:tailEnd/>
          </a:ln>
        </p:spPr>
        <p:txBody>
          <a:bodyPr/>
          <a:lstStyle/>
          <a:p>
            <a:endParaRPr lang="en-GB"/>
          </a:p>
        </p:txBody>
      </p:sp>
      <p:sp>
        <p:nvSpPr>
          <p:cNvPr id="34823" name="Line 8"/>
          <p:cNvSpPr>
            <a:spLocks noChangeShapeType="1"/>
          </p:cNvSpPr>
          <p:nvPr/>
        </p:nvSpPr>
        <p:spPr bwMode="auto">
          <a:xfrm flipH="1">
            <a:off x="5749925" y="2012950"/>
            <a:ext cx="692150" cy="0"/>
          </a:xfrm>
          <a:prstGeom prst="line">
            <a:avLst/>
          </a:prstGeom>
          <a:noFill/>
          <a:ln w="9525">
            <a:solidFill>
              <a:schemeClr val="bg1"/>
            </a:solidFill>
            <a:prstDash val="dash"/>
            <a:round/>
            <a:headEnd/>
            <a:tailEnd/>
          </a:ln>
        </p:spPr>
        <p:txBody>
          <a:bodyPr/>
          <a:lstStyle/>
          <a:p>
            <a:endParaRPr lang="en-GB"/>
          </a:p>
        </p:txBody>
      </p:sp>
      <p:sp>
        <p:nvSpPr>
          <p:cNvPr id="34824" name="Line 9"/>
          <p:cNvSpPr>
            <a:spLocks noChangeShapeType="1"/>
          </p:cNvSpPr>
          <p:nvPr/>
        </p:nvSpPr>
        <p:spPr bwMode="auto">
          <a:xfrm flipH="1">
            <a:off x="2863850" y="2012950"/>
            <a:ext cx="692150" cy="0"/>
          </a:xfrm>
          <a:prstGeom prst="line">
            <a:avLst/>
          </a:prstGeom>
          <a:noFill/>
          <a:ln w="9525">
            <a:solidFill>
              <a:schemeClr val="bg1"/>
            </a:solidFill>
            <a:prstDash val="dash"/>
            <a:round/>
            <a:headEnd/>
            <a:tailEnd/>
          </a:ln>
        </p:spPr>
        <p:txBody>
          <a:bodyPr/>
          <a:lstStyle/>
          <a:p>
            <a:endParaRPr lang="en-GB"/>
          </a:p>
        </p:txBody>
      </p:sp>
      <p:sp>
        <p:nvSpPr>
          <p:cNvPr id="34825" name="Text Box 10"/>
          <p:cNvSpPr txBox="1">
            <a:spLocks noChangeArrowheads="1"/>
          </p:cNvSpPr>
          <p:nvPr/>
        </p:nvSpPr>
        <p:spPr bwMode="auto">
          <a:xfrm>
            <a:off x="6296025" y="2924175"/>
            <a:ext cx="1174750" cy="284163"/>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HostObject</a:t>
            </a:r>
          </a:p>
        </p:txBody>
      </p:sp>
      <p:sp>
        <p:nvSpPr>
          <p:cNvPr id="34826" name="Text Box 11"/>
          <p:cNvSpPr txBox="1">
            <a:spLocks noChangeArrowheads="1"/>
          </p:cNvSpPr>
          <p:nvPr/>
        </p:nvSpPr>
        <p:spPr bwMode="auto">
          <a:xfrm>
            <a:off x="4121150" y="3509963"/>
            <a:ext cx="1046163" cy="466725"/>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HostObject Attributes</a:t>
            </a:r>
          </a:p>
        </p:txBody>
      </p:sp>
      <p:sp>
        <p:nvSpPr>
          <p:cNvPr id="34827" name="Line 12"/>
          <p:cNvSpPr>
            <a:spLocks noChangeShapeType="1"/>
          </p:cNvSpPr>
          <p:nvPr/>
        </p:nvSpPr>
        <p:spPr bwMode="auto">
          <a:xfrm>
            <a:off x="4621213" y="3176588"/>
            <a:ext cx="0" cy="336550"/>
          </a:xfrm>
          <a:prstGeom prst="line">
            <a:avLst/>
          </a:prstGeom>
          <a:noFill/>
          <a:ln w="9525">
            <a:solidFill>
              <a:schemeClr val="bg1"/>
            </a:solidFill>
            <a:round/>
            <a:headEnd/>
            <a:tailEnd/>
          </a:ln>
        </p:spPr>
        <p:txBody>
          <a:bodyPr/>
          <a:lstStyle/>
          <a:p>
            <a:endParaRPr lang="en-GB"/>
          </a:p>
        </p:txBody>
      </p:sp>
      <p:sp>
        <p:nvSpPr>
          <p:cNvPr id="34828" name="Line 13"/>
          <p:cNvSpPr>
            <a:spLocks noChangeShapeType="1"/>
          </p:cNvSpPr>
          <p:nvPr/>
        </p:nvSpPr>
        <p:spPr bwMode="auto">
          <a:xfrm flipH="1">
            <a:off x="3340100" y="3367088"/>
            <a:ext cx="2482850" cy="0"/>
          </a:xfrm>
          <a:prstGeom prst="line">
            <a:avLst/>
          </a:prstGeom>
          <a:noFill/>
          <a:ln w="9525">
            <a:solidFill>
              <a:schemeClr val="bg1"/>
            </a:solidFill>
            <a:round/>
            <a:headEnd/>
            <a:tailEnd/>
          </a:ln>
        </p:spPr>
        <p:txBody>
          <a:bodyPr/>
          <a:lstStyle/>
          <a:p>
            <a:endParaRPr lang="en-GB"/>
          </a:p>
        </p:txBody>
      </p:sp>
      <p:sp>
        <p:nvSpPr>
          <p:cNvPr id="34829" name="Line 14"/>
          <p:cNvSpPr>
            <a:spLocks noChangeShapeType="1"/>
          </p:cNvSpPr>
          <p:nvPr/>
        </p:nvSpPr>
        <p:spPr bwMode="auto">
          <a:xfrm flipH="1">
            <a:off x="5737225" y="3367088"/>
            <a:ext cx="692150" cy="0"/>
          </a:xfrm>
          <a:prstGeom prst="line">
            <a:avLst/>
          </a:prstGeom>
          <a:noFill/>
          <a:ln w="9525">
            <a:solidFill>
              <a:schemeClr val="bg1"/>
            </a:solidFill>
            <a:prstDash val="dash"/>
            <a:round/>
            <a:headEnd/>
            <a:tailEnd/>
          </a:ln>
        </p:spPr>
        <p:txBody>
          <a:bodyPr/>
          <a:lstStyle/>
          <a:p>
            <a:endParaRPr lang="en-GB"/>
          </a:p>
        </p:txBody>
      </p:sp>
      <p:sp>
        <p:nvSpPr>
          <p:cNvPr id="34830" name="Line 15"/>
          <p:cNvSpPr>
            <a:spLocks noChangeShapeType="1"/>
          </p:cNvSpPr>
          <p:nvPr/>
        </p:nvSpPr>
        <p:spPr bwMode="auto">
          <a:xfrm flipH="1">
            <a:off x="2851150" y="3367088"/>
            <a:ext cx="500063" cy="0"/>
          </a:xfrm>
          <a:prstGeom prst="line">
            <a:avLst/>
          </a:prstGeom>
          <a:noFill/>
          <a:ln w="9525">
            <a:solidFill>
              <a:schemeClr val="bg1"/>
            </a:solidFill>
            <a:prstDash val="dash"/>
            <a:round/>
            <a:headEnd/>
            <a:tailEnd/>
          </a:ln>
        </p:spPr>
        <p:txBody>
          <a:bodyPr/>
          <a:lstStyle/>
          <a:p>
            <a:endParaRPr lang="en-GB"/>
          </a:p>
        </p:txBody>
      </p:sp>
      <p:sp>
        <p:nvSpPr>
          <p:cNvPr id="34831" name="Line 16"/>
          <p:cNvSpPr>
            <a:spLocks noChangeShapeType="1"/>
          </p:cNvSpPr>
          <p:nvPr/>
        </p:nvSpPr>
        <p:spPr bwMode="auto">
          <a:xfrm>
            <a:off x="4633913" y="2508250"/>
            <a:ext cx="0" cy="384175"/>
          </a:xfrm>
          <a:prstGeom prst="line">
            <a:avLst/>
          </a:prstGeom>
          <a:noFill/>
          <a:ln w="9525">
            <a:solidFill>
              <a:schemeClr val="bg1"/>
            </a:solidFill>
            <a:round/>
            <a:headEnd/>
            <a:tailEnd/>
          </a:ln>
        </p:spPr>
        <p:txBody>
          <a:bodyPr/>
          <a:lstStyle/>
          <a:p>
            <a:endParaRPr lang="en-GB"/>
          </a:p>
        </p:txBody>
      </p:sp>
      <p:sp>
        <p:nvSpPr>
          <p:cNvPr id="34832" name="Line 17"/>
          <p:cNvSpPr>
            <a:spLocks noChangeShapeType="1"/>
          </p:cNvSpPr>
          <p:nvPr/>
        </p:nvSpPr>
        <p:spPr bwMode="auto">
          <a:xfrm flipH="1">
            <a:off x="862013" y="2692400"/>
            <a:ext cx="6015037" cy="0"/>
          </a:xfrm>
          <a:prstGeom prst="line">
            <a:avLst/>
          </a:prstGeom>
          <a:noFill/>
          <a:ln w="9525">
            <a:solidFill>
              <a:schemeClr val="bg1"/>
            </a:solidFill>
            <a:round/>
            <a:headEnd/>
            <a:tailEnd/>
          </a:ln>
        </p:spPr>
        <p:txBody>
          <a:bodyPr/>
          <a:lstStyle/>
          <a:p>
            <a:endParaRPr lang="en-GB"/>
          </a:p>
        </p:txBody>
      </p:sp>
      <p:sp>
        <p:nvSpPr>
          <p:cNvPr id="34833" name="Text Box 18"/>
          <p:cNvSpPr txBox="1">
            <a:spLocks noChangeArrowheads="1"/>
          </p:cNvSpPr>
          <p:nvPr/>
        </p:nvSpPr>
        <p:spPr bwMode="auto">
          <a:xfrm>
            <a:off x="5322888" y="3509963"/>
            <a:ext cx="1046162" cy="466725"/>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Insertable Object</a:t>
            </a:r>
          </a:p>
        </p:txBody>
      </p:sp>
      <p:sp>
        <p:nvSpPr>
          <p:cNvPr id="34834" name="Text Box 19"/>
          <p:cNvSpPr txBox="1">
            <a:spLocks noChangeArrowheads="1"/>
          </p:cNvSpPr>
          <p:nvPr/>
        </p:nvSpPr>
        <p:spPr bwMode="auto">
          <a:xfrm>
            <a:off x="5170488" y="4202113"/>
            <a:ext cx="1309687"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ea typeface="ＭＳ Ｐゴシック" pitchFamily="34" charset="-128"/>
              </a:rPr>
              <a:t>Family Symbol</a:t>
            </a:r>
          </a:p>
        </p:txBody>
      </p:sp>
      <p:sp>
        <p:nvSpPr>
          <p:cNvPr id="34835" name="Line 20"/>
          <p:cNvSpPr>
            <a:spLocks noChangeShapeType="1"/>
          </p:cNvSpPr>
          <p:nvPr/>
        </p:nvSpPr>
        <p:spPr bwMode="auto">
          <a:xfrm flipV="1">
            <a:off x="5822950" y="3984625"/>
            <a:ext cx="0" cy="222250"/>
          </a:xfrm>
          <a:prstGeom prst="line">
            <a:avLst/>
          </a:prstGeom>
          <a:noFill/>
          <a:ln w="9525">
            <a:solidFill>
              <a:schemeClr val="bg1"/>
            </a:solidFill>
            <a:round/>
            <a:headEnd/>
            <a:tailEnd/>
          </a:ln>
        </p:spPr>
        <p:txBody>
          <a:bodyPr/>
          <a:lstStyle/>
          <a:p>
            <a:endParaRPr lang="en-GB"/>
          </a:p>
        </p:txBody>
      </p:sp>
      <p:sp>
        <p:nvSpPr>
          <p:cNvPr id="34836" name="Line 21"/>
          <p:cNvSpPr>
            <a:spLocks noChangeShapeType="1"/>
          </p:cNvSpPr>
          <p:nvPr/>
        </p:nvSpPr>
        <p:spPr bwMode="auto">
          <a:xfrm flipV="1">
            <a:off x="5783263" y="3370263"/>
            <a:ext cx="0" cy="139700"/>
          </a:xfrm>
          <a:prstGeom prst="line">
            <a:avLst/>
          </a:prstGeom>
          <a:noFill/>
          <a:ln w="9525">
            <a:solidFill>
              <a:schemeClr val="bg1"/>
            </a:solidFill>
            <a:round/>
            <a:headEnd/>
            <a:tailEnd/>
          </a:ln>
        </p:spPr>
        <p:txBody>
          <a:bodyPr/>
          <a:lstStyle/>
          <a:p>
            <a:endParaRPr lang="en-GB"/>
          </a:p>
        </p:txBody>
      </p:sp>
      <p:sp>
        <p:nvSpPr>
          <p:cNvPr id="34837" name="Text Box 22"/>
          <p:cNvSpPr txBox="1">
            <a:spLocks noChangeArrowheads="1"/>
          </p:cNvSpPr>
          <p:nvPr/>
        </p:nvSpPr>
        <p:spPr bwMode="auto">
          <a:xfrm>
            <a:off x="2905125" y="3509963"/>
            <a:ext cx="1046163"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ea typeface="ＭＳ Ｐゴシック" pitchFamily="34" charset="-128"/>
              </a:rPr>
              <a:t>Group Type</a:t>
            </a:r>
          </a:p>
        </p:txBody>
      </p:sp>
      <p:sp>
        <p:nvSpPr>
          <p:cNvPr id="34838" name="Line 23"/>
          <p:cNvSpPr>
            <a:spLocks noChangeShapeType="1"/>
          </p:cNvSpPr>
          <p:nvPr/>
        </p:nvSpPr>
        <p:spPr bwMode="auto">
          <a:xfrm flipV="1">
            <a:off x="3365500" y="3370263"/>
            <a:ext cx="0" cy="139700"/>
          </a:xfrm>
          <a:prstGeom prst="line">
            <a:avLst/>
          </a:prstGeom>
          <a:noFill/>
          <a:ln w="9525">
            <a:solidFill>
              <a:schemeClr val="bg1"/>
            </a:solidFill>
            <a:round/>
            <a:headEnd/>
            <a:tailEnd/>
          </a:ln>
        </p:spPr>
        <p:txBody>
          <a:bodyPr/>
          <a:lstStyle/>
          <a:p>
            <a:endParaRPr lang="en-GB"/>
          </a:p>
        </p:txBody>
      </p:sp>
      <p:sp>
        <p:nvSpPr>
          <p:cNvPr id="34839" name="Text Box 24"/>
          <p:cNvSpPr txBox="1">
            <a:spLocks noChangeArrowheads="1"/>
          </p:cNvSpPr>
          <p:nvPr/>
        </p:nvSpPr>
        <p:spPr bwMode="auto">
          <a:xfrm>
            <a:off x="4121150" y="4802188"/>
            <a:ext cx="1046163"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ea typeface="ＭＳ Ｐゴシック" pitchFamily="34" charset="-128"/>
              </a:rPr>
              <a:t>Floor Type</a:t>
            </a:r>
          </a:p>
        </p:txBody>
      </p:sp>
      <p:sp>
        <p:nvSpPr>
          <p:cNvPr id="34840" name="Text Box 25"/>
          <p:cNvSpPr txBox="1">
            <a:spLocks noChangeArrowheads="1"/>
          </p:cNvSpPr>
          <p:nvPr/>
        </p:nvSpPr>
        <p:spPr bwMode="auto">
          <a:xfrm>
            <a:off x="5322888" y="4802188"/>
            <a:ext cx="1176337" cy="466725"/>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Cont. Footing Type</a:t>
            </a:r>
          </a:p>
        </p:txBody>
      </p:sp>
      <p:sp>
        <p:nvSpPr>
          <p:cNvPr id="34841" name="Text Box 26"/>
          <p:cNvSpPr txBox="1">
            <a:spLocks noChangeArrowheads="1"/>
          </p:cNvSpPr>
          <p:nvPr/>
        </p:nvSpPr>
        <p:spPr bwMode="auto">
          <a:xfrm>
            <a:off x="2894013" y="4802188"/>
            <a:ext cx="1046162"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ea typeface="ＭＳ Ｐゴシック" pitchFamily="34" charset="-128"/>
              </a:rPr>
              <a:t>Wall Type</a:t>
            </a:r>
          </a:p>
        </p:txBody>
      </p:sp>
      <p:sp>
        <p:nvSpPr>
          <p:cNvPr id="34842" name="Line 27"/>
          <p:cNvSpPr>
            <a:spLocks noChangeShapeType="1"/>
          </p:cNvSpPr>
          <p:nvPr/>
        </p:nvSpPr>
        <p:spPr bwMode="auto">
          <a:xfrm>
            <a:off x="4621213" y="3981450"/>
            <a:ext cx="0" cy="820738"/>
          </a:xfrm>
          <a:prstGeom prst="line">
            <a:avLst/>
          </a:prstGeom>
          <a:noFill/>
          <a:ln w="9525">
            <a:solidFill>
              <a:schemeClr val="bg1"/>
            </a:solidFill>
            <a:round/>
            <a:headEnd/>
            <a:tailEnd/>
          </a:ln>
        </p:spPr>
        <p:txBody>
          <a:bodyPr/>
          <a:lstStyle/>
          <a:p>
            <a:endParaRPr lang="en-GB"/>
          </a:p>
        </p:txBody>
      </p:sp>
      <p:sp>
        <p:nvSpPr>
          <p:cNvPr id="34843" name="Line 28"/>
          <p:cNvSpPr>
            <a:spLocks noChangeShapeType="1"/>
          </p:cNvSpPr>
          <p:nvPr/>
        </p:nvSpPr>
        <p:spPr bwMode="auto">
          <a:xfrm flipH="1" flipV="1">
            <a:off x="3340100" y="4584700"/>
            <a:ext cx="2482850" cy="9525"/>
          </a:xfrm>
          <a:prstGeom prst="line">
            <a:avLst/>
          </a:prstGeom>
          <a:noFill/>
          <a:ln w="9525">
            <a:solidFill>
              <a:schemeClr val="bg1"/>
            </a:solidFill>
            <a:round/>
            <a:headEnd/>
            <a:tailEnd/>
          </a:ln>
        </p:spPr>
        <p:txBody>
          <a:bodyPr/>
          <a:lstStyle/>
          <a:p>
            <a:endParaRPr lang="en-GB"/>
          </a:p>
        </p:txBody>
      </p:sp>
      <p:sp>
        <p:nvSpPr>
          <p:cNvPr id="34844" name="Line 29"/>
          <p:cNvSpPr>
            <a:spLocks noChangeShapeType="1"/>
          </p:cNvSpPr>
          <p:nvPr/>
        </p:nvSpPr>
        <p:spPr bwMode="auto">
          <a:xfrm flipH="1">
            <a:off x="5737225" y="4594225"/>
            <a:ext cx="692150" cy="0"/>
          </a:xfrm>
          <a:prstGeom prst="line">
            <a:avLst/>
          </a:prstGeom>
          <a:noFill/>
          <a:ln w="9525">
            <a:solidFill>
              <a:schemeClr val="bg1"/>
            </a:solidFill>
            <a:prstDash val="dash"/>
            <a:round/>
            <a:headEnd/>
            <a:tailEnd/>
          </a:ln>
        </p:spPr>
        <p:txBody>
          <a:bodyPr/>
          <a:lstStyle/>
          <a:p>
            <a:endParaRPr lang="en-GB"/>
          </a:p>
        </p:txBody>
      </p:sp>
      <p:sp>
        <p:nvSpPr>
          <p:cNvPr id="34845" name="Line 30"/>
          <p:cNvSpPr>
            <a:spLocks noChangeShapeType="1"/>
          </p:cNvSpPr>
          <p:nvPr/>
        </p:nvSpPr>
        <p:spPr bwMode="auto">
          <a:xfrm flipH="1">
            <a:off x="2676525" y="4584700"/>
            <a:ext cx="688975" cy="0"/>
          </a:xfrm>
          <a:prstGeom prst="line">
            <a:avLst/>
          </a:prstGeom>
          <a:noFill/>
          <a:ln w="9525">
            <a:solidFill>
              <a:schemeClr val="bg1"/>
            </a:solidFill>
            <a:prstDash val="dash"/>
            <a:round/>
            <a:headEnd/>
            <a:tailEnd/>
          </a:ln>
        </p:spPr>
        <p:txBody>
          <a:bodyPr/>
          <a:lstStyle/>
          <a:p>
            <a:endParaRPr lang="en-GB"/>
          </a:p>
        </p:txBody>
      </p:sp>
      <p:sp>
        <p:nvSpPr>
          <p:cNvPr id="34846" name="Line 31"/>
          <p:cNvSpPr>
            <a:spLocks noChangeShapeType="1"/>
          </p:cNvSpPr>
          <p:nvPr/>
        </p:nvSpPr>
        <p:spPr bwMode="auto">
          <a:xfrm flipV="1">
            <a:off x="5783263" y="4597400"/>
            <a:ext cx="0" cy="207963"/>
          </a:xfrm>
          <a:prstGeom prst="line">
            <a:avLst/>
          </a:prstGeom>
          <a:noFill/>
          <a:ln w="9525">
            <a:solidFill>
              <a:schemeClr val="bg1"/>
            </a:solidFill>
            <a:round/>
            <a:headEnd/>
            <a:tailEnd/>
          </a:ln>
        </p:spPr>
        <p:txBody>
          <a:bodyPr/>
          <a:lstStyle/>
          <a:p>
            <a:endParaRPr lang="en-GB"/>
          </a:p>
        </p:txBody>
      </p:sp>
      <p:sp>
        <p:nvSpPr>
          <p:cNvPr id="34847" name="Line 32"/>
          <p:cNvSpPr>
            <a:spLocks noChangeShapeType="1"/>
          </p:cNvSpPr>
          <p:nvPr/>
        </p:nvSpPr>
        <p:spPr bwMode="auto">
          <a:xfrm flipV="1">
            <a:off x="3365500" y="4584700"/>
            <a:ext cx="0" cy="217488"/>
          </a:xfrm>
          <a:prstGeom prst="line">
            <a:avLst/>
          </a:prstGeom>
          <a:noFill/>
          <a:ln w="9525">
            <a:solidFill>
              <a:schemeClr val="bg1"/>
            </a:solidFill>
            <a:round/>
            <a:headEnd/>
            <a:tailEnd/>
          </a:ln>
        </p:spPr>
        <p:txBody>
          <a:bodyPr/>
          <a:lstStyle/>
          <a:p>
            <a:endParaRPr lang="en-GB"/>
          </a:p>
        </p:txBody>
      </p:sp>
      <p:sp>
        <p:nvSpPr>
          <p:cNvPr id="34848" name="Text Box 33"/>
          <p:cNvSpPr txBox="1">
            <a:spLocks noChangeArrowheads="1"/>
          </p:cNvSpPr>
          <p:nvPr/>
        </p:nvSpPr>
        <p:spPr bwMode="auto">
          <a:xfrm>
            <a:off x="7315200" y="3460750"/>
            <a:ext cx="573088" cy="284163"/>
          </a:xfrm>
          <a:prstGeom prst="rect">
            <a:avLst/>
          </a:prstGeom>
          <a:noFill/>
          <a:ln w="9525">
            <a:solidFill>
              <a:srgbClr val="FF0000"/>
            </a:solidFill>
            <a:miter lim="800000"/>
            <a:headEnd/>
            <a:tailEnd/>
          </a:ln>
        </p:spPr>
        <p:txBody>
          <a:bodyPr>
            <a:spAutoFit/>
          </a:bodyPr>
          <a:lstStyle/>
          <a:p>
            <a:pPr>
              <a:spcBef>
                <a:spcPct val="50000"/>
              </a:spcBef>
            </a:pPr>
            <a:r>
              <a:rPr kumimoji="1" lang="en-US" altLang="ja-JP" sz="1200">
                <a:ea typeface="ＭＳ Ｐゴシック" pitchFamily="34" charset="-128"/>
              </a:rPr>
              <a:t>Wall</a:t>
            </a:r>
          </a:p>
        </p:txBody>
      </p:sp>
      <p:sp>
        <p:nvSpPr>
          <p:cNvPr id="34849" name="Text Box 34"/>
          <p:cNvSpPr txBox="1">
            <a:spLocks noChangeArrowheads="1"/>
          </p:cNvSpPr>
          <p:nvPr/>
        </p:nvSpPr>
        <p:spPr bwMode="auto">
          <a:xfrm>
            <a:off x="7315200" y="3917950"/>
            <a:ext cx="1143000" cy="284163"/>
          </a:xfrm>
          <a:prstGeom prst="rect">
            <a:avLst/>
          </a:prstGeom>
          <a:noFill/>
          <a:ln w="9525">
            <a:solidFill>
              <a:srgbClr val="FF0000"/>
            </a:solidFill>
            <a:miter lim="800000"/>
            <a:headEnd/>
            <a:tailEnd/>
          </a:ln>
        </p:spPr>
        <p:txBody>
          <a:bodyPr>
            <a:spAutoFit/>
          </a:bodyPr>
          <a:lstStyle/>
          <a:p>
            <a:pPr>
              <a:spcBef>
                <a:spcPct val="50000"/>
              </a:spcBef>
            </a:pPr>
            <a:r>
              <a:rPr kumimoji="1" lang="en-US" altLang="ja-JP" sz="1200">
                <a:ea typeface="ＭＳ Ｐゴシック" pitchFamily="34" charset="-128"/>
              </a:rPr>
              <a:t>Floor</a:t>
            </a:r>
          </a:p>
        </p:txBody>
      </p:sp>
      <p:sp>
        <p:nvSpPr>
          <p:cNvPr id="34850" name="Text Box 35"/>
          <p:cNvSpPr txBox="1">
            <a:spLocks noChangeArrowheads="1"/>
          </p:cNvSpPr>
          <p:nvPr/>
        </p:nvSpPr>
        <p:spPr bwMode="auto">
          <a:xfrm>
            <a:off x="7315200" y="4337050"/>
            <a:ext cx="1143000" cy="284163"/>
          </a:xfrm>
          <a:prstGeom prst="rect">
            <a:avLst/>
          </a:prstGeom>
          <a:noFill/>
          <a:ln w="9525">
            <a:solidFill>
              <a:schemeClr val="bg1"/>
            </a:solidFill>
            <a:miter lim="800000"/>
            <a:headEnd/>
            <a:tailEnd/>
          </a:ln>
        </p:spPr>
        <p:txBody>
          <a:bodyPr>
            <a:spAutoFit/>
          </a:bodyPr>
          <a:lstStyle/>
          <a:p>
            <a:pPr>
              <a:spcBef>
                <a:spcPct val="50000"/>
              </a:spcBef>
            </a:pPr>
            <a:r>
              <a:rPr kumimoji="1" lang="en-US" altLang="ja-JP" sz="1200">
                <a:ea typeface="ＭＳ Ｐゴシック" pitchFamily="34" charset="-128"/>
              </a:rPr>
              <a:t>Clg. &amp; Flr</a:t>
            </a:r>
          </a:p>
        </p:txBody>
      </p:sp>
      <p:sp>
        <p:nvSpPr>
          <p:cNvPr id="34851" name="Text Box 36"/>
          <p:cNvSpPr txBox="1">
            <a:spLocks noChangeArrowheads="1"/>
          </p:cNvSpPr>
          <p:nvPr/>
        </p:nvSpPr>
        <p:spPr bwMode="auto">
          <a:xfrm>
            <a:off x="7315200" y="4806950"/>
            <a:ext cx="1435100" cy="284163"/>
          </a:xfrm>
          <a:prstGeom prst="rect">
            <a:avLst/>
          </a:prstGeom>
          <a:noFill/>
          <a:ln w="9525">
            <a:solidFill>
              <a:schemeClr val="tx1"/>
            </a:solidFill>
            <a:miter lim="800000"/>
            <a:headEnd/>
            <a:tailEnd/>
          </a:ln>
        </p:spPr>
        <p:txBody>
          <a:bodyPr>
            <a:spAutoFit/>
          </a:bodyPr>
          <a:lstStyle/>
          <a:p>
            <a:pPr>
              <a:spcBef>
                <a:spcPct val="50000"/>
              </a:spcBef>
            </a:pPr>
            <a:r>
              <a:rPr kumimoji="1" lang="en-US" altLang="ja-JP" sz="1200">
                <a:ea typeface="ＭＳ Ｐゴシック" pitchFamily="34" charset="-128"/>
              </a:rPr>
              <a:t>Cont. Footing</a:t>
            </a:r>
          </a:p>
        </p:txBody>
      </p:sp>
      <p:sp>
        <p:nvSpPr>
          <p:cNvPr id="34852" name="Text Box 37"/>
          <p:cNvSpPr txBox="1">
            <a:spLocks noChangeArrowheads="1"/>
          </p:cNvSpPr>
          <p:nvPr/>
        </p:nvSpPr>
        <p:spPr bwMode="auto">
          <a:xfrm>
            <a:off x="7315200" y="4806950"/>
            <a:ext cx="1143000" cy="284163"/>
          </a:xfrm>
          <a:prstGeom prst="rect">
            <a:avLst/>
          </a:prstGeom>
          <a:noFill/>
          <a:ln w="9525">
            <a:solidFill>
              <a:schemeClr val="bg1"/>
            </a:solidFill>
            <a:miter lim="800000"/>
            <a:headEnd/>
            <a:tailEnd/>
          </a:ln>
        </p:spPr>
        <p:txBody>
          <a:bodyPr>
            <a:spAutoFit/>
          </a:bodyPr>
          <a:lstStyle/>
          <a:p>
            <a:pPr>
              <a:spcBef>
                <a:spcPct val="50000"/>
              </a:spcBef>
            </a:pPr>
            <a:r>
              <a:rPr kumimoji="1" lang="en-US" altLang="ja-JP" sz="1200">
                <a:ea typeface="ＭＳ Ｐゴシック" pitchFamily="34" charset="-128"/>
              </a:rPr>
              <a:t>Cont. Footing</a:t>
            </a:r>
          </a:p>
        </p:txBody>
      </p:sp>
      <p:sp>
        <p:nvSpPr>
          <p:cNvPr id="34853" name="Text Box 38"/>
          <p:cNvSpPr txBox="1">
            <a:spLocks noChangeArrowheads="1"/>
          </p:cNvSpPr>
          <p:nvPr/>
        </p:nvSpPr>
        <p:spPr bwMode="auto">
          <a:xfrm>
            <a:off x="7315200" y="5251450"/>
            <a:ext cx="1143000" cy="284163"/>
          </a:xfrm>
          <a:prstGeom prst="rect">
            <a:avLst/>
          </a:prstGeom>
          <a:noFill/>
          <a:ln w="9525">
            <a:solidFill>
              <a:schemeClr val="hlink"/>
            </a:solidFill>
            <a:miter lim="800000"/>
            <a:headEnd/>
            <a:tailEnd/>
          </a:ln>
        </p:spPr>
        <p:txBody>
          <a:bodyPr>
            <a:spAutoFit/>
          </a:bodyPr>
          <a:lstStyle/>
          <a:p>
            <a:pPr>
              <a:spcBef>
                <a:spcPct val="50000"/>
              </a:spcBef>
            </a:pPr>
            <a:r>
              <a:rPr kumimoji="1" lang="en-US" altLang="ja-JP" sz="1200">
                <a:ea typeface="ＭＳ Ｐゴシック" pitchFamily="34" charset="-128"/>
              </a:rPr>
              <a:t>Roof</a:t>
            </a:r>
          </a:p>
        </p:txBody>
      </p:sp>
      <p:sp>
        <p:nvSpPr>
          <p:cNvPr id="34854" name="Line 39"/>
          <p:cNvSpPr>
            <a:spLocks noChangeShapeType="1"/>
          </p:cNvSpPr>
          <p:nvPr/>
        </p:nvSpPr>
        <p:spPr bwMode="auto">
          <a:xfrm>
            <a:off x="6858000" y="3208338"/>
            <a:ext cx="0" cy="1717675"/>
          </a:xfrm>
          <a:prstGeom prst="line">
            <a:avLst/>
          </a:prstGeom>
          <a:noFill/>
          <a:ln w="9525">
            <a:solidFill>
              <a:schemeClr val="bg1"/>
            </a:solidFill>
            <a:round/>
            <a:headEnd/>
            <a:tailEnd/>
          </a:ln>
        </p:spPr>
        <p:txBody>
          <a:bodyPr/>
          <a:lstStyle/>
          <a:p>
            <a:endParaRPr lang="en-GB"/>
          </a:p>
        </p:txBody>
      </p:sp>
      <p:sp>
        <p:nvSpPr>
          <p:cNvPr id="34855" name="Line 40"/>
          <p:cNvSpPr>
            <a:spLocks noChangeShapeType="1"/>
          </p:cNvSpPr>
          <p:nvPr/>
        </p:nvSpPr>
        <p:spPr bwMode="auto">
          <a:xfrm flipH="1">
            <a:off x="6858000" y="3619500"/>
            <a:ext cx="457200" cy="0"/>
          </a:xfrm>
          <a:prstGeom prst="line">
            <a:avLst/>
          </a:prstGeom>
          <a:noFill/>
          <a:ln w="9525">
            <a:solidFill>
              <a:schemeClr val="bg1"/>
            </a:solidFill>
            <a:round/>
            <a:headEnd/>
            <a:tailEnd/>
          </a:ln>
        </p:spPr>
        <p:txBody>
          <a:bodyPr/>
          <a:lstStyle/>
          <a:p>
            <a:endParaRPr lang="en-GB"/>
          </a:p>
        </p:txBody>
      </p:sp>
      <p:sp>
        <p:nvSpPr>
          <p:cNvPr id="34856" name="Line 41"/>
          <p:cNvSpPr>
            <a:spLocks noChangeShapeType="1"/>
          </p:cNvSpPr>
          <p:nvPr/>
        </p:nvSpPr>
        <p:spPr bwMode="auto">
          <a:xfrm flipH="1">
            <a:off x="6845300" y="4076700"/>
            <a:ext cx="469900" cy="0"/>
          </a:xfrm>
          <a:prstGeom prst="line">
            <a:avLst/>
          </a:prstGeom>
          <a:noFill/>
          <a:ln w="9525">
            <a:solidFill>
              <a:schemeClr val="bg1"/>
            </a:solidFill>
            <a:round/>
            <a:headEnd/>
            <a:tailEnd/>
          </a:ln>
        </p:spPr>
        <p:txBody>
          <a:bodyPr/>
          <a:lstStyle/>
          <a:p>
            <a:endParaRPr lang="en-GB"/>
          </a:p>
        </p:txBody>
      </p:sp>
      <p:sp>
        <p:nvSpPr>
          <p:cNvPr id="34857" name="Line 42"/>
          <p:cNvSpPr>
            <a:spLocks noChangeShapeType="1"/>
          </p:cNvSpPr>
          <p:nvPr/>
        </p:nvSpPr>
        <p:spPr bwMode="auto">
          <a:xfrm flipH="1">
            <a:off x="6858000" y="4508500"/>
            <a:ext cx="457200" cy="0"/>
          </a:xfrm>
          <a:prstGeom prst="line">
            <a:avLst/>
          </a:prstGeom>
          <a:noFill/>
          <a:ln w="9525">
            <a:solidFill>
              <a:schemeClr val="bg1"/>
            </a:solidFill>
            <a:round/>
            <a:headEnd/>
            <a:tailEnd/>
          </a:ln>
        </p:spPr>
        <p:txBody>
          <a:bodyPr/>
          <a:lstStyle/>
          <a:p>
            <a:endParaRPr lang="en-GB"/>
          </a:p>
        </p:txBody>
      </p:sp>
      <p:sp>
        <p:nvSpPr>
          <p:cNvPr id="34858" name="Line 43"/>
          <p:cNvSpPr>
            <a:spLocks noChangeShapeType="1"/>
          </p:cNvSpPr>
          <p:nvPr/>
        </p:nvSpPr>
        <p:spPr bwMode="auto">
          <a:xfrm flipH="1">
            <a:off x="6858000" y="4926013"/>
            <a:ext cx="457200" cy="0"/>
          </a:xfrm>
          <a:prstGeom prst="line">
            <a:avLst/>
          </a:prstGeom>
          <a:noFill/>
          <a:ln w="9525">
            <a:solidFill>
              <a:schemeClr val="bg1"/>
            </a:solidFill>
            <a:round/>
            <a:headEnd/>
            <a:tailEnd/>
          </a:ln>
        </p:spPr>
        <p:txBody>
          <a:bodyPr/>
          <a:lstStyle/>
          <a:p>
            <a:endParaRPr lang="en-GB"/>
          </a:p>
        </p:txBody>
      </p:sp>
      <p:sp>
        <p:nvSpPr>
          <p:cNvPr id="34859" name="Line 44"/>
          <p:cNvSpPr>
            <a:spLocks noChangeShapeType="1"/>
          </p:cNvSpPr>
          <p:nvPr/>
        </p:nvSpPr>
        <p:spPr bwMode="auto">
          <a:xfrm flipH="1">
            <a:off x="6858000" y="5383213"/>
            <a:ext cx="457200" cy="0"/>
          </a:xfrm>
          <a:prstGeom prst="line">
            <a:avLst/>
          </a:prstGeom>
          <a:noFill/>
          <a:ln w="9525">
            <a:solidFill>
              <a:schemeClr val="hlink"/>
            </a:solidFill>
            <a:prstDash val="dash"/>
            <a:round/>
            <a:headEnd/>
            <a:tailEnd/>
          </a:ln>
        </p:spPr>
        <p:txBody>
          <a:bodyPr/>
          <a:lstStyle/>
          <a:p>
            <a:endParaRPr lang="en-GB"/>
          </a:p>
        </p:txBody>
      </p:sp>
      <p:sp>
        <p:nvSpPr>
          <p:cNvPr id="34860" name="Line 45"/>
          <p:cNvSpPr>
            <a:spLocks noChangeShapeType="1"/>
          </p:cNvSpPr>
          <p:nvPr/>
        </p:nvSpPr>
        <p:spPr bwMode="auto">
          <a:xfrm flipH="1">
            <a:off x="6858000" y="4926013"/>
            <a:ext cx="0" cy="457200"/>
          </a:xfrm>
          <a:prstGeom prst="line">
            <a:avLst/>
          </a:prstGeom>
          <a:noFill/>
          <a:ln w="9525">
            <a:solidFill>
              <a:schemeClr val="hlink"/>
            </a:solidFill>
            <a:prstDash val="dash"/>
            <a:round/>
            <a:headEnd/>
            <a:tailEnd/>
          </a:ln>
        </p:spPr>
        <p:txBody>
          <a:bodyPr/>
          <a:lstStyle/>
          <a:p>
            <a:endParaRPr lang="en-GB"/>
          </a:p>
        </p:txBody>
      </p:sp>
      <p:sp>
        <p:nvSpPr>
          <p:cNvPr id="34861" name="Text Box 46"/>
          <p:cNvSpPr txBox="1">
            <a:spLocks noChangeArrowheads="1"/>
          </p:cNvSpPr>
          <p:nvPr/>
        </p:nvSpPr>
        <p:spPr bwMode="auto">
          <a:xfrm>
            <a:off x="1628775" y="2892425"/>
            <a:ext cx="1046163" cy="284163"/>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Family Base</a:t>
            </a:r>
          </a:p>
        </p:txBody>
      </p:sp>
      <p:sp>
        <p:nvSpPr>
          <p:cNvPr id="34862" name="Line 47"/>
          <p:cNvSpPr>
            <a:spLocks noChangeShapeType="1"/>
          </p:cNvSpPr>
          <p:nvPr/>
        </p:nvSpPr>
        <p:spPr bwMode="auto">
          <a:xfrm flipV="1">
            <a:off x="6877050" y="2692400"/>
            <a:ext cx="0" cy="231775"/>
          </a:xfrm>
          <a:prstGeom prst="line">
            <a:avLst/>
          </a:prstGeom>
          <a:noFill/>
          <a:ln w="9525">
            <a:solidFill>
              <a:schemeClr val="bg1"/>
            </a:solidFill>
            <a:round/>
            <a:headEnd/>
            <a:tailEnd/>
          </a:ln>
        </p:spPr>
        <p:txBody>
          <a:bodyPr/>
          <a:lstStyle/>
          <a:p>
            <a:endParaRPr lang="en-GB"/>
          </a:p>
        </p:txBody>
      </p:sp>
      <p:sp>
        <p:nvSpPr>
          <p:cNvPr id="34863" name="Text Box 48"/>
          <p:cNvSpPr txBox="1">
            <a:spLocks noChangeArrowheads="1"/>
          </p:cNvSpPr>
          <p:nvPr/>
        </p:nvSpPr>
        <p:spPr bwMode="auto">
          <a:xfrm>
            <a:off x="4119563" y="2892425"/>
            <a:ext cx="1046162" cy="284163"/>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Symbol</a:t>
            </a:r>
          </a:p>
        </p:txBody>
      </p:sp>
      <p:sp>
        <p:nvSpPr>
          <p:cNvPr id="34864" name="Text Box 49"/>
          <p:cNvSpPr txBox="1">
            <a:spLocks noChangeArrowheads="1"/>
          </p:cNvSpPr>
          <p:nvPr/>
        </p:nvSpPr>
        <p:spPr bwMode="auto">
          <a:xfrm>
            <a:off x="1628775" y="3505200"/>
            <a:ext cx="1046163" cy="284163"/>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ea typeface="ＭＳ Ｐゴシック" pitchFamily="34" charset="-128"/>
              </a:rPr>
              <a:t>Family</a:t>
            </a:r>
          </a:p>
        </p:txBody>
      </p:sp>
      <p:sp>
        <p:nvSpPr>
          <p:cNvPr id="34865" name="Line 50"/>
          <p:cNvSpPr>
            <a:spLocks noChangeShapeType="1"/>
          </p:cNvSpPr>
          <p:nvPr/>
        </p:nvSpPr>
        <p:spPr bwMode="auto">
          <a:xfrm flipV="1">
            <a:off x="2103438" y="3187700"/>
            <a:ext cx="0" cy="314325"/>
          </a:xfrm>
          <a:prstGeom prst="line">
            <a:avLst/>
          </a:prstGeom>
          <a:noFill/>
          <a:ln w="9525">
            <a:solidFill>
              <a:schemeClr val="bg1"/>
            </a:solidFill>
            <a:round/>
            <a:headEnd/>
            <a:tailEnd/>
          </a:ln>
        </p:spPr>
        <p:txBody>
          <a:bodyPr/>
          <a:lstStyle/>
          <a:p>
            <a:endParaRPr lang="en-GB"/>
          </a:p>
        </p:txBody>
      </p:sp>
      <p:sp>
        <p:nvSpPr>
          <p:cNvPr id="34866" name="Line 51"/>
          <p:cNvSpPr>
            <a:spLocks noChangeShapeType="1"/>
          </p:cNvSpPr>
          <p:nvPr/>
        </p:nvSpPr>
        <p:spPr bwMode="auto">
          <a:xfrm flipV="1">
            <a:off x="2095500" y="2692400"/>
            <a:ext cx="0" cy="200025"/>
          </a:xfrm>
          <a:prstGeom prst="line">
            <a:avLst/>
          </a:prstGeom>
          <a:noFill/>
          <a:ln w="9525">
            <a:solidFill>
              <a:schemeClr val="bg1"/>
            </a:solidFill>
            <a:round/>
            <a:headEnd/>
            <a:tailEnd/>
          </a:ln>
        </p:spPr>
        <p:txBody>
          <a:bodyPr/>
          <a:lstStyle/>
          <a:p>
            <a:endParaRPr lang="en-GB"/>
          </a:p>
        </p:txBody>
      </p:sp>
      <p:sp>
        <p:nvSpPr>
          <p:cNvPr id="34867" name="Text Box 52"/>
          <p:cNvSpPr txBox="1">
            <a:spLocks noChangeArrowheads="1"/>
          </p:cNvSpPr>
          <p:nvPr/>
        </p:nvSpPr>
        <p:spPr bwMode="auto">
          <a:xfrm>
            <a:off x="387350" y="2892425"/>
            <a:ext cx="1046163" cy="284163"/>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Instance</a:t>
            </a:r>
          </a:p>
        </p:txBody>
      </p:sp>
      <p:sp>
        <p:nvSpPr>
          <p:cNvPr id="34868" name="Text Box 53"/>
          <p:cNvSpPr txBox="1">
            <a:spLocks noChangeArrowheads="1"/>
          </p:cNvSpPr>
          <p:nvPr/>
        </p:nvSpPr>
        <p:spPr bwMode="auto">
          <a:xfrm>
            <a:off x="387350" y="3505200"/>
            <a:ext cx="1046163" cy="466725"/>
          </a:xfrm>
          <a:prstGeom prst="rect">
            <a:avLst/>
          </a:prstGeom>
          <a:noFill/>
          <a:ln w="9525">
            <a:solidFill>
              <a:schemeClr val="bg1"/>
            </a:solidFill>
            <a:miter lim="800000"/>
            <a:headEnd/>
            <a:tailEnd/>
          </a:ln>
        </p:spPr>
        <p:txBody>
          <a:bodyPr>
            <a:spAutoFit/>
          </a:bodyPr>
          <a:lstStyle/>
          <a:p>
            <a:pPr algn="ctr">
              <a:spcBef>
                <a:spcPct val="50000"/>
              </a:spcBef>
            </a:pPr>
            <a:r>
              <a:rPr kumimoji="1" lang="en-US" altLang="ja-JP" sz="1200">
                <a:ea typeface="ＭＳ Ｐゴシック" pitchFamily="34" charset="-128"/>
              </a:rPr>
              <a:t>Insertable Instance</a:t>
            </a:r>
          </a:p>
        </p:txBody>
      </p:sp>
      <p:sp>
        <p:nvSpPr>
          <p:cNvPr id="34869" name="Line 54"/>
          <p:cNvSpPr>
            <a:spLocks noChangeShapeType="1"/>
          </p:cNvSpPr>
          <p:nvPr/>
        </p:nvSpPr>
        <p:spPr bwMode="auto">
          <a:xfrm flipV="1">
            <a:off x="862013" y="3187700"/>
            <a:ext cx="0" cy="314325"/>
          </a:xfrm>
          <a:prstGeom prst="line">
            <a:avLst/>
          </a:prstGeom>
          <a:noFill/>
          <a:ln w="9525">
            <a:solidFill>
              <a:schemeClr val="bg1"/>
            </a:solidFill>
            <a:round/>
            <a:headEnd/>
            <a:tailEnd/>
          </a:ln>
        </p:spPr>
        <p:txBody>
          <a:bodyPr/>
          <a:lstStyle/>
          <a:p>
            <a:endParaRPr lang="en-GB"/>
          </a:p>
        </p:txBody>
      </p:sp>
      <p:sp>
        <p:nvSpPr>
          <p:cNvPr id="34870" name="Line 55"/>
          <p:cNvSpPr>
            <a:spLocks noChangeShapeType="1"/>
          </p:cNvSpPr>
          <p:nvPr/>
        </p:nvSpPr>
        <p:spPr bwMode="auto">
          <a:xfrm flipV="1">
            <a:off x="854075" y="2692400"/>
            <a:ext cx="0" cy="200025"/>
          </a:xfrm>
          <a:prstGeom prst="line">
            <a:avLst/>
          </a:prstGeom>
          <a:noFill/>
          <a:ln w="9525">
            <a:solidFill>
              <a:schemeClr val="bg1"/>
            </a:solidFill>
            <a:round/>
            <a:headEnd/>
            <a:tailEnd/>
          </a:ln>
        </p:spPr>
        <p:txBody>
          <a:bodyPr/>
          <a:lstStyle/>
          <a:p>
            <a:endParaRPr lang="en-GB"/>
          </a:p>
        </p:txBody>
      </p:sp>
      <p:sp>
        <p:nvSpPr>
          <p:cNvPr id="34871" name="Text Box 56"/>
          <p:cNvSpPr txBox="1">
            <a:spLocks noChangeArrowheads="1"/>
          </p:cNvSpPr>
          <p:nvPr/>
        </p:nvSpPr>
        <p:spPr bwMode="auto">
          <a:xfrm>
            <a:off x="206375" y="4214813"/>
            <a:ext cx="1309688" cy="284162"/>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ea typeface="ＭＳ Ｐゴシック" pitchFamily="34" charset="-128"/>
              </a:rPr>
              <a:t>Family Instance</a:t>
            </a:r>
          </a:p>
        </p:txBody>
      </p:sp>
      <p:sp>
        <p:nvSpPr>
          <p:cNvPr id="34872" name="Line 57"/>
          <p:cNvSpPr>
            <a:spLocks noChangeShapeType="1"/>
          </p:cNvSpPr>
          <p:nvPr/>
        </p:nvSpPr>
        <p:spPr bwMode="auto">
          <a:xfrm flipV="1">
            <a:off x="858838" y="3971925"/>
            <a:ext cx="0" cy="234950"/>
          </a:xfrm>
          <a:prstGeom prst="line">
            <a:avLst/>
          </a:prstGeom>
          <a:noFill/>
          <a:ln w="9525">
            <a:solidFill>
              <a:schemeClr val="bg1"/>
            </a:solidFill>
            <a:round/>
            <a:headEnd/>
            <a:tailEnd/>
          </a:ln>
        </p:spPr>
        <p:txBody>
          <a:bodyPr/>
          <a:lstStyle/>
          <a:p>
            <a:endParaRPr lang="en-GB"/>
          </a:p>
        </p:txBody>
      </p:sp>
      <p:sp>
        <p:nvSpPr>
          <p:cNvPr id="34873" name="Line 58"/>
          <p:cNvSpPr>
            <a:spLocks noChangeShapeType="1"/>
          </p:cNvSpPr>
          <p:nvPr/>
        </p:nvSpPr>
        <p:spPr bwMode="auto">
          <a:xfrm flipH="1">
            <a:off x="0" y="3367088"/>
            <a:ext cx="377825" cy="0"/>
          </a:xfrm>
          <a:prstGeom prst="line">
            <a:avLst/>
          </a:prstGeom>
          <a:noFill/>
          <a:ln w="9525">
            <a:solidFill>
              <a:schemeClr val="bg1"/>
            </a:solidFill>
            <a:prstDash val="dash"/>
            <a:round/>
            <a:headEnd/>
            <a:tailEnd/>
          </a:ln>
        </p:spPr>
        <p:txBody>
          <a:bodyPr/>
          <a:lstStyle/>
          <a:p>
            <a:endParaRPr lang="en-GB"/>
          </a:p>
        </p:txBody>
      </p:sp>
      <p:sp>
        <p:nvSpPr>
          <p:cNvPr id="34874" name="Line 59"/>
          <p:cNvSpPr>
            <a:spLocks noChangeShapeType="1"/>
          </p:cNvSpPr>
          <p:nvPr/>
        </p:nvSpPr>
        <p:spPr bwMode="auto">
          <a:xfrm flipH="1">
            <a:off x="336550" y="3367088"/>
            <a:ext cx="849313" cy="0"/>
          </a:xfrm>
          <a:prstGeom prst="line">
            <a:avLst/>
          </a:prstGeom>
          <a:noFill/>
          <a:ln w="9525">
            <a:solidFill>
              <a:schemeClr val="bg1"/>
            </a:solidFill>
            <a:round/>
            <a:headEnd/>
            <a:tailEnd/>
          </a:ln>
        </p:spPr>
        <p:txBody>
          <a:bodyPr/>
          <a:lstStyle/>
          <a:p>
            <a:endParaRPr lang="en-GB"/>
          </a:p>
        </p:txBody>
      </p:sp>
      <p:sp>
        <p:nvSpPr>
          <p:cNvPr id="34875" name="Line 60"/>
          <p:cNvSpPr>
            <a:spLocks noChangeShapeType="1"/>
          </p:cNvSpPr>
          <p:nvPr/>
        </p:nvSpPr>
        <p:spPr bwMode="auto">
          <a:xfrm flipH="1">
            <a:off x="1109663" y="3367088"/>
            <a:ext cx="377825" cy="0"/>
          </a:xfrm>
          <a:prstGeom prst="line">
            <a:avLst/>
          </a:prstGeom>
          <a:noFill/>
          <a:ln w="9525">
            <a:solidFill>
              <a:schemeClr val="bg1"/>
            </a:solidFill>
            <a:prstDash val="dash"/>
            <a:round/>
            <a:headEnd/>
            <a:tailEnd/>
          </a:ln>
        </p:spPr>
        <p:txBody>
          <a:bodyPr/>
          <a:lstStyle/>
          <a:p>
            <a:endParaRPr lang="en-GB"/>
          </a:p>
        </p:txBody>
      </p:sp>
      <p:sp>
        <p:nvSpPr>
          <p:cNvPr id="34876" name="Line 62"/>
          <p:cNvSpPr>
            <a:spLocks noChangeShapeType="1"/>
          </p:cNvSpPr>
          <p:nvPr/>
        </p:nvSpPr>
        <p:spPr bwMode="auto">
          <a:xfrm>
            <a:off x="3397250" y="2692400"/>
            <a:ext cx="0" cy="200025"/>
          </a:xfrm>
          <a:prstGeom prst="line">
            <a:avLst/>
          </a:prstGeom>
          <a:noFill/>
          <a:ln w="9525">
            <a:solidFill>
              <a:schemeClr val="bg1"/>
            </a:solidFill>
            <a:round/>
            <a:headEnd/>
            <a:tailEnd/>
          </a:ln>
        </p:spPr>
        <p:txBody>
          <a:bodyPr/>
          <a:lstStyle/>
          <a:p>
            <a:endParaRPr lang="en-GB"/>
          </a:p>
        </p:txBody>
      </p:sp>
      <p:sp>
        <p:nvSpPr>
          <p:cNvPr id="34877" name="Text Box 63"/>
          <p:cNvSpPr txBox="1">
            <a:spLocks noChangeArrowheads="1"/>
          </p:cNvSpPr>
          <p:nvPr/>
        </p:nvSpPr>
        <p:spPr bwMode="auto">
          <a:xfrm>
            <a:off x="2882900" y="2892425"/>
            <a:ext cx="1046163" cy="284163"/>
          </a:xfrm>
          <a:prstGeom prst="rect">
            <a:avLst/>
          </a:prstGeom>
          <a:noFill/>
          <a:ln w="9525">
            <a:solidFill>
              <a:srgbClr val="FF0000"/>
            </a:solidFill>
            <a:miter lim="800000"/>
            <a:headEnd/>
            <a:tailEnd/>
          </a:ln>
        </p:spPr>
        <p:txBody>
          <a:bodyPr>
            <a:spAutoFit/>
          </a:bodyPr>
          <a:lstStyle/>
          <a:p>
            <a:pPr algn="ctr">
              <a:spcBef>
                <a:spcPct val="50000"/>
              </a:spcBef>
            </a:pPr>
            <a:r>
              <a:rPr kumimoji="1" lang="en-US" altLang="ja-JP" sz="1200">
                <a:ea typeface="ＭＳ Ｐゴシック" pitchFamily="34" charset="-128"/>
              </a:rPr>
              <a:t>Group</a:t>
            </a:r>
          </a:p>
        </p:txBody>
      </p:sp>
      <p:sp>
        <p:nvSpPr>
          <p:cNvPr id="34878" name="Text Box 6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Accessing Revit Elements</a:t>
            </a:r>
          </a:p>
        </p:txBody>
      </p:sp>
      <p:sp>
        <p:nvSpPr>
          <p:cNvPr id="35843" name="Rectangle 3"/>
          <p:cNvSpPr>
            <a:spLocks noGrp="1" noChangeArrowheads="1"/>
          </p:cNvSpPr>
          <p:nvPr>
            <p:ph type="body" idx="1"/>
          </p:nvPr>
        </p:nvSpPr>
        <p:spPr/>
        <p:txBody>
          <a:bodyPr/>
          <a:lstStyle/>
          <a:p>
            <a:pPr eaLnBrk="1" hangingPunct="1">
              <a:buFontTx/>
              <a:buNone/>
            </a:pPr>
            <a:r>
              <a:rPr lang="en-US" sz="2400" smtClean="0"/>
              <a:t>How to access the Revit data from an external command?</a:t>
            </a:r>
          </a:p>
          <a:p>
            <a:pPr eaLnBrk="1" hangingPunct="1">
              <a:buFontTx/>
              <a:buNone/>
            </a:pPr>
            <a:r>
              <a:rPr lang="en-US" sz="2400" smtClean="0"/>
              <a:t>Two ways</a:t>
            </a:r>
          </a:p>
          <a:p>
            <a:pPr eaLnBrk="1" hangingPunct="1">
              <a:buFontTx/>
              <a:buNone/>
            </a:pPr>
            <a:r>
              <a:rPr lang="en-US" sz="2400" smtClean="0"/>
              <a:t>Complete collection</a:t>
            </a:r>
          </a:p>
          <a:p>
            <a:pPr lvl="1" eaLnBrk="1" hangingPunct="1"/>
            <a:r>
              <a:rPr lang="en-US" sz="1800" noProof="1" smtClean="0"/>
              <a:t>ExternalCommandData.Application</a:t>
            </a:r>
            <a:r>
              <a:rPr lang="en-GB" sz="1800" smtClean="0"/>
              <a:t>.ActiveDocument.Elements</a:t>
            </a:r>
            <a:endParaRPr lang="en-US" sz="1800" smtClean="0"/>
          </a:p>
          <a:p>
            <a:pPr eaLnBrk="1" hangingPunct="1">
              <a:buFontTx/>
              <a:buNone/>
            </a:pPr>
            <a:r>
              <a:rPr lang="en-US" sz="2400" smtClean="0"/>
              <a:t>Current selection</a:t>
            </a:r>
          </a:p>
          <a:p>
            <a:pPr marL="806450" lvl="2" eaLnBrk="1" hangingPunct="1">
              <a:buSzTx/>
            </a:pPr>
            <a:r>
              <a:rPr lang="en-US" sz="1800" noProof="1" smtClean="0"/>
              <a:t>ExternalCommandData</a:t>
            </a:r>
            <a:r>
              <a:rPr lang="en-GB" sz="1800" smtClean="0">
                <a:sym typeface="Wingdings" pitchFamily="2" charset="2"/>
              </a:rPr>
              <a:t>.Application.ActiveDocument.Selection.Elements </a:t>
            </a:r>
            <a:endParaRPr lang="en-GB" sz="1800" b="1" smtClean="0">
              <a:latin typeface="Courier New" pitchFamily="49" charset="0"/>
            </a:endParaRPr>
          </a:p>
          <a:p>
            <a:pPr eaLnBrk="1" hangingPunct="1">
              <a:buFontTx/>
              <a:buNone/>
            </a:pPr>
            <a:r>
              <a:rPr lang="en-US" sz="2400" smtClean="0"/>
              <a:t>Input argument provides </a:t>
            </a:r>
            <a:r>
              <a:rPr lang="en-US" sz="2400" noProof="1" smtClean="0"/>
              <a:t>ExternalCommandData</a:t>
            </a:r>
            <a:endParaRPr lang="en-US" sz="2400" smtClean="0"/>
          </a:p>
          <a:p>
            <a:pPr lvl="3" eaLnBrk="1" hangingPunct="1">
              <a:buFont typeface="Wingdings" pitchFamily="2" charset="2"/>
              <a:buNone/>
            </a:pPr>
            <a:endParaRPr lang="en-US" smtClean="0"/>
          </a:p>
        </p:txBody>
      </p:sp>
      <p:sp>
        <p:nvSpPr>
          <p:cNvPr id="35844" name="Text Box 6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grpSp>
        <p:nvGrpSpPr>
          <p:cNvPr id="35845" name="Group 20"/>
          <p:cNvGrpSpPr>
            <a:grpSpLocks/>
          </p:cNvGrpSpPr>
          <p:nvPr/>
        </p:nvGrpSpPr>
        <p:grpSpPr bwMode="auto">
          <a:xfrm>
            <a:off x="2714625" y="4527550"/>
            <a:ext cx="3567113" cy="1901825"/>
            <a:chOff x="898525" y="4272758"/>
            <a:chExt cx="4125895" cy="2085200"/>
          </a:xfrm>
        </p:grpSpPr>
        <p:cxnSp>
          <p:nvCxnSpPr>
            <p:cNvPr id="35846" name="AutoShape 15"/>
            <p:cNvCxnSpPr>
              <a:cxnSpLocks noChangeShapeType="1"/>
              <a:endCxn id="11" idx="1"/>
            </p:cNvCxnSpPr>
            <p:nvPr/>
          </p:nvCxnSpPr>
          <p:spPr bwMode="auto">
            <a:xfrm rot="16200000" flipH="1">
              <a:off x="1315637" y="5388386"/>
              <a:ext cx="515150" cy="231776"/>
            </a:xfrm>
            <a:prstGeom prst="bentConnector2">
              <a:avLst/>
            </a:prstGeom>
            <a:noFill/>
            <a:ln w="25400">
              <a:solidFill>
                <a:schemeClr val="bg1"/>
              </a:solidFill>
              <a:miter lim="800000"/>
              <a:headEnd/>
              <a:tailEnd/>
            </a:ln>
          </p:spPr>
        </p:cxnSp>
        <p:sp>
          <p:nvSpPr>
            <p:cNvPr id="35847" name="Rectangle 16"/>
            <p:cNvSpPr>
              <a:spLocks noChangeArrowheads="1"/>
            </p:cNvSpPr>
            <p:nvPr/>
          </p:nvSpPr>
          <p:spPr bwMode="auto">
            <a:xfrm>
              <a:off x="2071670" y="6022995"/>
              <a:ext cx="2952750" cy="334963"/>
            </a:xfrm>
            <a:prstGeom prst="rect">
              <a:avLst/>
            </a:prstGeom>
            <a:gradFill rotWithShape="1">
              <a:gsLst>
                <a:gs pos="0">
                  <a:srgbClr val="765E2F"/>
                </a:gs>
                <a:gs pos="50000">
                  <a:srgbClr val="FFCC66"/>
                </a:gs>
                <a:gs pos="100000">
                  <a:srgbClr val="765E2F"/>
                </a:gs>
              </a:gsLst>
              <a:lin ang="5400000" scaled="1"/>
            </a:gradFill>
            <a:ln w="12700">
              <a:solidFill>
                <a:schemeClr val="bg1"/>
              </a:solidFill>
              <a:miter lim="800000"/>
              <a:headEnd/>
              <a:tailEnd/>
            </a:ln>
          </p:spPr>
          <p:txBody>
            <a:bodyPr wrap="none" tIns="91440" bIns="91440" anchor="ctr"/>
            <a:lstStyle/>
            <a:p>
              <a:pPr eaLnBrk="0" hangingPunct="0"/>
              <a:r>
                <a:rPr lang="en-US" altLang="ja-JP" sz="1600">
                  <a:solidFill>
                    <a:schemeClr val="tx1"/>
                  </a:solidFill>
                  <a:ea typeface="ＭＳ Ｐゴシック" pitchFamily="34" charset="-128"/>
                </a:rPr>
                <a:t>Elements</a:t>
              </a:r>
            </a:p>
          </p:txBody>
        </p:sp>
        <p:sp>
          <p:nvSpPr>
            <p:cNvPr id="8" name="Rectangle 17"/>
            <p:cNvSpPr>
              <a:spLocks noChangeArrowheads="1"/>
            </p:cNvSpPr>
            <p:nvPr/>
          </p:nvSpPr>
          <p:spPr bwMode="auto">
            <a:xfrm>
              <a:off x="1282287" y="4732268"/>
              <a:ext cx="2954412" cy="334189"/>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miter lim="800000"/>
              <a:headEnd/>
              <a:tailEnd/>
            </a:ln>
            <a:effectLst/>
          </p:spPr>
          <p:txBody>
            <a:bodyPr tIns="91440" bIns="91440" anchor="ctr"/>
            <a:lstStyle/>
            <a:p>
              <a:pPr eaLnBrk="0" hangingPunct="0">
                <a:defRPr/>
              </a:pPr>
              <a:r>
                <a:rPr lang="en-US" altLang="ja-JP" sz="1600" err="1">
                  <a:solidFill>
                    <a:schemeClr val="tx1"/>
                  </a:solidFill>
                </a:rPr>
                <a:t>ActiveDocument</a:t>
              </a:r>
              <a:endParaRPr lang="en-US" altLang="ja-JP" sz="1600">
                <a:solidFill>
                  <a:schemeClr val="tx1"/>
                </a:solidFill>
              </a:endParaRPr>
            </a:p>
          </p:txBody>
        </p:sp>
        <p:sp>
          <p:nvSpPr>
            <p:cNvPr id="9" name="Rectangle 18"/>
            <p:cNvSpPr>
              <a:spLocks noChangeArrowheads="1"/>
            </p:cNvSpPr>
            <p:nvPr/>
          </p:nvSpPr>
          <p:spPr bwMode="auto">
            <a:xfrm>
              <a:off x="898525" y="4272758"/>
              <a:ext cx="2952576" cy="335930"/>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miter lim="800000"/>
              <a:headEnd/>
              <a:tailEnd/>
            </a:ln>
            <a:effectLst/>
          </p:spPr>
          <p:txBody>
            <a:bodyPr wrap="none" tIns="91440" bIns="91440" anchor="ctr"/>
            <a:lstStyle/>
            <a:p>
              <a:pPr eaLnBrk="0" hangingPunct="0">
                <a:defRPr/>
              </a:pPr>
              <a:r>
                <a:rPr lang="en-US" altLang="ja-JP" sz="1600">
                  <a:solidFill>
                    <a:schemeClr val="tx1"/>
                  </a:solidFill>
                </a:rPr>
                <a:t>Application</a:t>
              </a:r>
            </a:p>
          </p:txBody>
        </p:sp>
        <p:cxnSp>
          <p:nvCxnSpPr>
            <p:cNvPr id="35850" name="AutoShape 20"/>
            <p:cNvCxnSpPr>
              <a:cxnSpLocks noChangeShapeType="1"/>
            </p:cNvCxnSpPr>
            <p:nvPr/>
          </p:nvCxnSpPr>
          <p:spPr bwMode="auto">
            <a:xfrm rot="16200000" flipH="1">
              <a:off x="1042987" y="4615659"/>
              <a:ext cx="246063" cy="231775"/>
            </a:xfrm>
            <a:prstGeom prst="bentConnector2">
              <a:avLst/>
            </a:prstGeom>
            <a:noFill/>
            <a:ln w="25400">
              <a:solidFill>
                <a:schemeClr val="bg1"/>
              </a:solidFill>
              <a:miter lim="800000"/>
              <a:headEnd/>
              <a:tailEnd/>
            </a:ln>
          </p:spPr>
        </p:cxnSp>
        <p:sp>
          <p:nvSpPr>
            <p:cNvPr id="11" name="Rectangle 17"/>
            <p:cNvSpPr>
              <a:spLocks noChangeArrowheads="1"/>
            </p:cNvSpPr>
            <p:nvPr/>
          </p:nvSpPr>
          <p:spPr bwMode="auto">
            <a:xfrm>
              <a:off x="1689919" y="5593849"/>
              <a:ext cx="2954412" cy="335929"/>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miter lim="800000"/>
              <a:headEnd/>
              <a:tailEnd/>
            </a:ln>
            <a:effectLst/>
          </p:spPr>
          <p:txBody>
            <a:bodyPr tIns="91440" bIns="91440" anchor="ctr"/>
            <a:lstStyle/>
            <a:p>
              <a:pPr eaLnBrk="0" hangingPunct="0">
                <a:defRPr/>
              </a:pPr>
              <a:r>
                <a:rPr lang="en-US" altLang="ja-JP" sz="1600">
                  <a:solidFill>
                    <a:schemeClr val="tx1"/>
                  </a:solidFill>
                </a:rPr>
                <a:t>Selection</a:t>
              </a:r>
            </a:p>
          </p:txBody>
        </p:sp>
        <p:cxnSp>
          <p:nvCxnSpPr>
            <p:cNvPr id="35852" name="AutoShape 15"/>
            <p:cNvCxnSpPr>
              <a:cxnSpLocks noChangeShapeType="1"/>
            </p:cNvCxnSpPr>
            <p:nvPr/>
          </p:nvCxnSpPr>
          <p:spPr bwMode="auto">
            <a:xfrm rot="16200000" flipH="1">
              <a:off x="1850212" y="5936474"/>
              <a:ext cx="246063" cy="231775"/>
            </a:xfrm>
            <a:prstGeom prst="bentConnector2">
              <a:avLst/>
            </a:prstGeom>
            <a:noFill/>
            <a:ln w="25400">
              <a:solidFill>
                <a:schemeClr val="bg1"/>
              </a:solidFill>
              <a:miter lim="800000"/>
              <a:headEnd/>
              <a:tailEnd/>
            </a:ln>
          </p:spPr>
        </p:cxnSp>
        <p:sp>
          <p:nvSpPr>
            <p:cNvPr id="35853" name="Rectangle 16"/>
            <p:cNvSpPr>
              <a:spLocks noChangeArrowheads="1"/>
            </p:cNvSpPr>
            <p:nvPr/>
          </p:nvSpPr>
          <p:spPr bwMode="auto">
            <a:xfrm>
              <a:off x="1690688" y="5150655"/>
              <a:ext cx="2952750" cy="334963"/>
            </a:xfrm>
            <a:prstGeom prst="rect">
              <a:avLst/>
            </a:prstGeom>
            <a:gradFill rotWithShape="1">
              <a:gsLst>
                <a:gs pos="0">
                  <a:srgbClr val="765E2F"/>
                </a:gs>
                <a:gs pos="50000">
                  <a:srgbClr val="FFCC66"/>
                </a:gs>
                <a:gs pos="100000">
                  <a:srgbClr val="765E2F"/>
                </a:gs>
              </a:gsLst>
              <a:lin ang="5400000" scaled="1"/>
            </a:gradFill>
            <a:ln w="12700">
              <a:solidFill>
                <a:schemeClr val="bg1"/>
              </a:solidFill>
              <a:miter lim="800000"/>
              <a:headEnd/>
              <a:tailEnd/>
            </a:ln>
          </p:spPr>
          <p:txBody>
            <a:bodyPr wrap="none" tIns="91440" bIns="91440" anchor="ctr"/>
            <a:lstStyle/>
            <a:p>
              <a:pPr eaLnBrk="0" hangingPunct="0"/>
              <a:r>
                <a:rPr lang="en-US" altLang="ja-JP" sz="1600">
                  <a:solidFill>
                    <a:schemeClr val="tx1"/>
                  </a:solidFill>
                  <a:ea typeface="ＭＳ Ｐゴシック" pitchFamily="34" charset="-128"/>
                </a:rPr>
                <a:t>Elements</a:t>
              </a:r>
            </a:p>
          </p:txBody>
        </p:sp>
        <p:cxnSp>
          <p:nvCxnSpPr>
            <p:cNvPr id="35854" name="AutoShape 15"/>
            <p:cNvCxnSpPr>
              <a:cxnSpLocks noChangeShapeType="1"/>
            </p:cNvCxnSpPr>
            <p:nvPr/>
          </p:nvCxnSpPr>
          <p:spPr bwMode="auto">
            <a:xfrm rot="16200000" flipH="1">
              <a:off x="1451769" y="5079218"/>
              <a:ext cx="246063" cy="231775"/>
            </a:xfrm>
            <a:prstGeom prst="bentConnector2">
              <a:avLst/>
            </a:prstGeom>
            <a:noFill/>
            <a:ln w="25400">
              <a:solidFill>
                <a:schemeClr val="bg1"/>
              </a:solidFill>
              <a:miter lim="800000"/>
              <a:headEnd/>
              <a:tailEnd/>
            </a:ln>
          </p:spPr>
        </p:cxn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smtClean="0"/>
              <a:t>Accessing Revit Elements</a:t>
            </a:r>
          </a:p>
        </p:txBody>
      </p:sp>
      <p:sp>
        <p:nvSpPr>
          <p:cNvPr id="36867" name="Rectangle 3"/>
          <p:cNvSpPr>
            <a:spLocks noGrp="1" noChangeArrowheads="1"/>
          </p:cNvSpPr>
          <p:nvPr>
            <p:ph type="body" idx="1"/>
          </p:nvPr>
        </p:nvSpPr>
        <p:spPr/>
        <p:txBody>
          <a:bodyPr/>
          <a:lstStyle/>
          <a:p>
            <a:pPr marL="342900" lvl="1" indent="-228600" eaLnBrk="1" hangingPunct="1"/>
            <a:r>
              <a:rPr lang="en-GB" smtClean="0"/>
              <a:t>Document.Elements</a:t>
            </a:r>
          </a:p>
          <a:p>
            <a:pPr marL="625475" lvl="2" indent="-228600" eaLnBrk="1" hangingPunct="1"/>
            <a:r>
              <a:rPr lang="en-GB" smtClean="0"/>
              <a:t>Returns ElementIterator</a:t>
            </a:r>
          </a:p>
          <a:p>
            <a:pPr marL="625475" lvl="2" indent="-228600" eaLnBrk="1" hangingPunct="1"/>
            <a:r>
              <a:rPr lang="en-GB" smtClean="0"/>
              <a:t>Go through iterator.MoveNext() and iterator.Current()</a:t>
            </a:r>
          </a:p>
          <a:p>
            <a:pPr marL="625475" lvl="2" indent="-228600" eaLnBrk="1" hangingPunct="1"/>
            <a:r>
              <a:rPr lang="en-GB" smtClean="0"/>
              <a:t>Can be saved in an ElementSet for easier manipulation</a:t>
            </a:r>
            <a:endParaRPr lang="en-US" smtClean="0"/>
          </a:p>
          <a:p>
            <a:pPr marL="342900" lvl="1" indent="-228600" eaLnBrk="1" hangingPunct="1">
              <a:lnSpc>
                <a:spcPct val="200000"/>
              </a:lnSpc>
            </a:pPr>
            <a:r>
              <a:rPr lang="en-GB" smtClean="0">
                <a:sym typeface="Wingdings" pitchFamily="2" charset="2"/>
              </a:rPr>
              <a:t>Document.Selection.Elements </a:t>
            </a:r>
          </a:p>
          <a:p>
            <a:pPr marL="625475" lvl="2" indent="-228600" eaLnBrk="1" hangingPunct="1"/>
            <a:r>
              <a:rPr lang="en-GB" smtClean="0">
                <a:sym typeface="Wingdings" pitchFamily="2" charset="2"/>
              </a:rPr>
              <a:t>Returns ElementSet</a:t>
            </a:r>
          </a:p>
          <a:p>
            <a:pPr marL="625475" lvl="2" indent="-228600" eaLnBrk="1" hangingPunct="1"/>
            <a:r>
              <a:rPr lang="en-GB" smtClean="0">
                <a:sym typeface="Wingdings" pitchFamily="2" charset="2"/>
              </a:rPr>
              <a:t>Use foreach, Size, Contains</a:t>
            </a:r>
          </a:p>
        </p:txBody>
      </p:sp>
      <p:sp>
        <p:nvSpPr>
          <p:cNvPr id="36868" name="Text Box 6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smtClean="0"/>
              <a:t>Identifying Revit Elements</a:t>
            </a:r>
          </a:p>
        </p:txBody>
      </p:sp>
      <p:sp>
        <p:nvSpPr>
          <p:cNvPr id="37891" name="Rectangle 3"/>
          <p:cNvSpPr>
            <a:spLocks noGrp="1" noChangeArrowheads="1"/>
          </p:cNvSpPr>
          <p:nvPr>
            <p:ph type="body" idx="1"/>
          </p:nvPr>
        </p:nvSpPr>
        <p:spPr/>
        <p:txBody>
          <a:bodyPr/>
          <a:lstStyle/>
          <a:p>
            <a:pPr marL="342900" lvl="1" indent="-228600" eaLnBrk="1" hangingPunct="1"/>
            <a:r>
              <a:rPr lang="en-US" smtClean="0"/>
              <a:t>Normal OO approach uses object type or class</a:t>
            </a:r>
          </a:p>
          <a:p>
            <a:pPr marL="342900" lvl="1" indent="-228600" eaLnBrk="1" hangingPunct="1"/>
            <a:r>
              <a:rPr lang="en-US" smtClean="0"/>
              <a:t>Identifying Revit elements can be brain twisting</a:t>
            </a:r>
          </a:p>
          <a:p>
            <a:pPr marL="342900" lvl="1" indent="-228600" eaLnBrk="1" hangingPunct="1"/>
            <a:r>
              <a:rPr lang="en-US" smtClean="0"/>
              <a:t>An object can be identified by</a:t>
            </a:r>
            <a:endParaRPr lang="en-US" smtClean="0">
              <a:sym typeface="Wingdings" pitchFamily="2" charset="2"/>
            </a:endParaRPr>
          </a:p>
          <a:p>
            <a:pPr marL="882650" lvl="2" indent="-228600" eaLnBrk="1" hangingPunct="1"/>
            <a:r>
              <a:rPr lang="en-GB" smtClean="0">
                <a:sym typeface="Wingdings" pitchFamily="2" charset="2"/>
              </a:rPr>
              <a:t>Category </a:t>
            </a:r>
          </a:p>
          <a:p>
            <a:pPr marL="882650" lvl="2" indent="-228600" eaLnBrk="1" hangingPunct="1"/>
            <a:r>
              <a:rPr lang="en-GB" smtClean="0">
                <a:sym typeface="Wingdings" pitchFamily="2" charset="2"/>
              </a:rPr>
              <a:t>Object type or class, i.e. .NET System.Type</a:t>
            </a:r>
          </a:p>
          <a:p>
            <a:pPr marL="882650" lvl="2" indent="-228600" eaLnBrk="1" hangingPunct="1"/>
            <a:r>
              <a:rPr lang="en-GB" smtClean="0">
                <a:sym typeface="Wingdings" pitchFamily="2" charset="2"/>
              </a:rPr>
              <a:t>Derived from Element or Element/Symbol</a:t>
            </a:r>
          </a:p>
          <a:p>
            <a:pPr marL="342900" lvl="1" indent="-228600" eaLnBrk="1" hangingPunct="1"/>
            <a:r>
              <a:rPr lang="en-GB" smtClean="0">
                <a:sym typeface="Wingdings" pitchFamily="2" charset="2"/>
              </a:rPr>
              <a:t>We will need to use combination of those</a:t>
            </a:r>
          </a:p>
          <a:p>
            <a:pPr marL="342900" lvl="1" indent="-228600" eaLnBrk="1" hangingPunct="1"/>
            <a:r>
              <a:rPr lang="en-GB" smtClean="0">
                <a:sym typeface="Wingdings" pitchFamily="2" charset="2"/>
              </a:rPr>
              <a:t>Sometimes additional checks are needed</a:t>
            </a:r>
          </a:p>
        </p:txBody>
      </p:sp>
      <p:sp>
        <p:nvSpPr>
          <p:cNvPr id="37892" name="Text Box 6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smtClean="0"/>
              <a:t>Identifying Revit Elements</a:t>
            </a:r>
          </a:p>
        </p:txBody>
      </p:sp>
      <p:sp>
        <p:nvSpPr>
          <p:cNvPr id="38915" name="Rectangle 3"/>
          <p:cNvSpPr>
            <a:spLocks noGrp="1" noChangeArrowheads="1"/>
          </p:cNvSpPr>
          <p:nvPr>
            <p:ph type="body" idx="1"/>
          </p:nvPr>
        </p:nvSpPr>
        <p:spPr/>
        <p:txBody>
          <a:bodyPr/>
          <a:lstStyle/>
          <a:p>
            <a:pPr marL="342900" lvl="1" indent="-228600" eaLnBrk="1" hangingPunct="1"/>
            <a:endParaRPr lang="en-GB" smtClean="0">
              <a:sym typeface="Wingdings" pitchFamily="2" charset="2"/>
            </a:endParaRPr>
          </a:p>
        </p:txBody>
      </p:sp>
      <p:sp>
        <p:nvSpPr>
          <p:cNvPr id="38916" name="Text Box 6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graphicFrame>
        <p:nvGraphicFramePr>
          <p:cNvPr id="5" name="Table 4"/>
          <p:cNvGraphicFramePr>
            <a:graphicFrameLocks noGrp="1"/>
          </p:cNvGraphicFramePr>
          <p:nvPr/>
        </p:nvGraphicFramePr>
        <p:xfrm>
          <a:off x="1265238" y="1352550"/>
          <a:ext cx="6664325" cy="5076838"/>
        </p:xfrm>
        <a:graphic>
          <a:graphicData uri="http://schemas.openxmlformats.org/drawingml/2006/table">
            <a:tbl>
              <a:tblPr/>
              <a:tblGrid>
                <a:gridCol w="1674813"/>
                <a:gridCol w="3181350"/>
                <a:gridCol w="1808162"/>
              </a:tblGrid>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Calibri" pitchFamily="34" charset="0"/>
                        </a:rPr>
                        <a:t>Kind of Element in UI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Calibri" pitchFamily="34" charset="0"/>
                        </a:rPr>
                        <a:t>Derived from Element/TypeOf</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Calibri" pitchFamily="34" charset="0"/>
                        </a:rPr>
                        <a:t>Category</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bg1"/>
                        </a:solidFill>
                        <a:effectLst/>
                        <a:latin typeface="Calibri" pitchFamily="34" charset="0"/>
                      </a:endParaRP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bg1"/>
                        </a:solidFill>
                        <a:effectLst/>
                        <a:latin typeface="Calibri" pitchFamily="34" charset="0"/>
                      </a:endParaRP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smtClean="0">
                        <a:ln>
                          <a:noFill/>
                        </a:ln>
                        <a:solidFill>
                          <a:schemeClr val="bg1"/>
                        </a:solidFill>
                        <a:effectLst/>
                        <a:latin typeface="Calibri" pitchFamily="34" charset="0"/>
                      </a:endParaRP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Wall</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HostObject/Wall</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Walls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Door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Doors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Door 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IndependentTag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Door Tags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Window</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Windows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WindowTag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IndependentTag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Window Tags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Opening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Opening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&lt; null &gt; </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Floor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HostObject/Floor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Floors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Ceiling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Ceilings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Roof</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Roofs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Column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Columns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Component (Desk)</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Furniture</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Stair</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Stairs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Railing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Railings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Room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Room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Rooms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Room 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RoomTag</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Room Tags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Grid</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Grid</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Grids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Lines</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ModelCurve/ModelLine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Lines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Ref Plane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ReferencePlane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Reference Planes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Dimension</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Dimension</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Dimensions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Section</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Element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&lt; null &gt; </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Text</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TextElement/TextNote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Text Notes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Level</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Level </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Levels</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Model Group</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Group</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&lt; null &gt; </a:t>
                      </a:r>
                    </a:p>
                  </a:txBody>
                  <a:tcPr marL="9113" marR="9113" marT="9113" marB="0" anchor="b" horzOverflow="overflow">
                    <a:lnL>
                      <a:noFill/>
                    </a:lnL>
                    <a:lnR>
                      <a:noFill/>
                    </a:lnR>
                    <a:lnT>
                      <a:noFill/>
                    </a:lnT>
                    <a:lnB>
                      <a:noFill/>
                    </a:lnB>
                    <a:lnTlToBr>
                      <a:noFill/>
                    </a:lnTlToBr>
                    <a:lnBlToTr>
                      <a:noFill/>
                    </a:lnBlToTr>
                    <a:no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Create…/Walls</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Instance/InsertableInstance/FamilyInstance</a:t>
                      </a:r>
                    </a:p>
                  </a:txBody>
                  <a:tcPr marL="9113" marR="9113" marT="911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bg1"/>
                          </a:solidFill>
                          <a:effectLst/>
                          <a:latin typeface="Calibri" pitchFamily="34" charset="0"/>
                        </a:rPr>
                        <a:t>Walls </a:t>
                      </a:r>
                    </a:p>
                  </a:txBody>
                  <a:tcPr marL="9113" marR="9113" marT="9113"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Element versus Symbol</a:t>
            </a:r>
          </a:p>
        </p:txBody>
      </p:sp>
      <p:sp>
        <p:nvSpPr>
          <p:cNvPr id="39939" name="Rectangle 3"/>
          <p:cNvSpPr>
            <a:spLocks noGrp="1" noChangeArrowheads="1"/>
          </p:cNvSpPr>
          <p:nvPr>
            <p:ph type="body" idx="1"/>
          </p:nvPr>
        </p:nvSpPr>
        <p:spPr/>
        <p:txBody>
          <a:bodyPr/>
          <a:lstStyle/>
          <a:p>
            <a:pPr marL="342900" lvl="1" indent="-228600" eaLnBrk="1" hangingPunct="1"/>
            <a:endParaRPr lang="en-GB" smtClean="0">
              <a:sym typeface="Wingdings" pitchFamily="2" charset="2"/>
            </a:endParaRPr>
          </a:p>
        </p:txBody>
      </p:sp>
      <p:sp>
        <p:nvSpPr>
          <p:cNvPr id="39940" name="Text Box 6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graphicFrame>
        <p:nvGraphicFramePr>
          <p:cNvPr id="6" name="Content Placeholder 3"/>
          <p:cNvGraphicFramePr>
            <a:graphicFrameLocks/>
          </p:cNvGraphicFramePr>
          <p:nvPr/>
        </p:nvGraphicFramePr>
        <p:xfrm>
          <a:off x="319088" y="1782763"/>
          <a:ext cx="8062912" cy="4400564"/>
        </p:xfrm>
        <a:graphic>
          <a:graphicData uri="http://schemas.openxmlformats.org/drawingml/2006/table">
            <a:tbl>
              <a:tblPr/>
              <a:tblGrid>
                <a:gridCol w="1119187"/>
                <a:gridCol w="2246313"/>
                <a:gridCol w="995362"/>
                <a:gridCol w="53975"/>
                <a:gridCol w="2889250"/>
                <a:gridCol w="758825"/>
              </a:tblGrid>
              <a:tr h="15716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Element</a:t>
                      </a:r>
                    </a:p>
                  </a:txBody>
                  <a:tcPr marL="7833" marR="7833" marT="7833"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1"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Symbol</a:t>
                      </a:r>
                    </a:p>
                  </a:txBody>
                  <a:tcPr marL="7833" marR="7833" marT="7833" marB="0" anchor="b" horzOverflow="overflow">
                    <a:lnL>
                      <a:noFill/>
                    </a:lnL>
                    <a:lnR>
                      <a:noFill/>
                    </a:lnR>
                    <a:lnT>
                      <a:noFill/>
                    </a:lnT>
                    <a:lnB>
                      <a:noFill/>
                    </a:lnB>
                    <a:lnTlToBr>
                      <a:noFill/>
                    </a:lnTlToBr>
                    <a:lnBlToTr>
                      <a:noFill/>
                    </a:lnBlToTr>
                    <a:noFill/>
                  </a:tcPr>
                </a:tc>
                <a:tc hMerge="1">
                  <a:txBody>
                    <a:bodyPr/>
                    <a:lstStyle/>
                    <a:p>
                      <a:endParaRPr lang="en-GB"/>
                    </a:p>
                  </a:txBody>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Kind of Element in UI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Derived from Element/TypeOf</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Category</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Derived from Symbol/TypeOf</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bg1"/>
                          </a:solidFill>
                          <a:effectLst/>
                          <a:latin typeface="Calibri" pitchFamily="34" charset="0"/>
                        </a:rPr>
                        <a:t>Category</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Wall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HostObject/Wall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Walls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HostObjAttributes/WallType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Walls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Door</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Doors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Doors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Door 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IndependentTag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Door Tags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Door Tags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Window</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Windows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Windows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WindowTag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IndependentTag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Window Tags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Window Tags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Opening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Opening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Floor</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HostObject/Floor</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Floors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HostObjAttributes/FloorType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Floors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Ceiling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Ceilings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HostObjAttributes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Ceilings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Roof</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Roofs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HostObjAttributes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Roofs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Column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Columns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Columns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Component (Desk)</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Furniture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Furniture</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Component (Tree)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Planting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Planting</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Stairs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Stairs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Staies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Railing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Railings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Railings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Room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Room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Rooms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Room 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RoomTag</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Room Tags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Room Tags</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Grid</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Grid</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Grids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LineAndTextAttrSymbol/GridType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Lines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ModelCurve/ModelLine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Lines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  ---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Ref Plane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ReferencePlane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Reference Planes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  --- </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Dimension</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Dimension</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Dimensions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DimensionType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Section</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Element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Symbol &gt;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Text</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TextElement/TextNote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Text Notes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LineAndTextAttrSymbol/TextElementType/TextNoteType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Level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Level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Levels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LevelType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Model Group</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Group</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GroupType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&lt; null &gt;</a:t>
                      </a:r>
                    </a:p>
                  </a:txBody>
                  <a:tcPr marL="7833" marR="7833" marT="7833" marB="0" anchor="b" horzOverflow="overflow">
                    <a:lnL>
                      <a:noFill/>
                    </a:lnL>
                    <a:lnR>
                      <a:noFill/>
                    </a:lnR>
                    <a:lnT>
                      <a:noFill/>
                    </a:lnT>
                    <a:lnB>
                      <a:noFill/>
                    </a:lnB>
                    <a:lnTlToBr>
                      <a:noFill/>
                    </a:lnTlToBr>
                    <a:lnBlToTr>
                      <a:noFill/>
                    </a:lnBlToTr>
                    <a:noFill/>
                  </a:tcPr>
                </a:tc>
              </a:tr>
              <a:tr h="157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Create…/Walls</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Instance/InsertableInstance/FamilyInstance</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Walls </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bg1"/>
                        </a:solidFill>
                        <a:effectLst/>
                        <a:latin typeface="Calibri" pitchFamily="34" charset="0"/>
                      </a:endParaRP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InsertableObject /FamilySymbol</a:t>
                      </a:r>
                    </a:p>
                  </a:txBody>
                  <a:tcPr marL="7833" marR="7833" marT="7833"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bg1"/>
                          </a:solidFill>
                          <a:effectLst/>
                          <a:latin typeface="Calibri" pitchFamily="34" charset="0"/>
                        </a:rPr>
                        <a:t>Walls</a:t>
                      </a:r>
                    </a:p>
                  </a:txBody>
                  <a:tcPr marL="7833" marR="7833" marT="7833"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19088" y="136525"/>
            <a:ext cx="7924800" cy="1143000"/>
          </a:xfrm>
        </p:spPr>
        <p:txBody>
          <a:bodyPr/>
          <a:lstStyle/>
          <a:p>
            <a:pPr eaLnBrk="1" hangingPunct="1"/>
            <a:r>
              <a:rPr lang="en-GB" smtClean="0"/>
              <a:t>Elements Collection</a:t>
            </a:r>
          </a:p>
        </p:txBody>
      </p:sp>
      <p:sp>
        <p:nvSpPr>
          <p:cNvPr id="40963" name="Rectangle 3"/>
          <p:cNvSpPr>
            <a:spLocks noGrp="1" noChangeArrowheads="1"/>
          </p:cNvSpPr>
          <p:nvPr>
            <p:ph type="body" idx="1"/>
          </p:nvPr>
        </p:nvSpPr>
        <p:spPr>
          <a:xfrm>
            <a:off x="319088" y="2055813"/>
            <a:ext cx="8139112" cy="3905250"/>
          </a:xfrm>
        </p:spPr>
        <p:txBody>
          <a:bodyPr/>
          <a:lstStyle/>
          <a:p>
            <a:pPr marL="342900" lvl="1" indent="-228600" eaLnBrk="1" hangingPunct="1"/>
            <a:r>
              <a:rPr lang="en-GB" smtClean="0"/>
              <a:t>In the Revit API, everything is an </a:t>
            </a:r>
            <a:r>
              <a:rPr lang="en-GB" b="1" smtClean="0">
                <a:latin typeface="Courier New" pitchFamily="49" charset="0"/>
              </a:rPr>
              <a:t>APIObject</a:t>
            </a:r>
          </a:p>
          <a:p>
            <a:pPr marL="342900" lvl="1" indent="-228600" eaLnBrk="1" hangingPunct="1"/>
            <a:r>
              <a:rPr lang="en-GB" smtClean="0"/>
              <a:t>In the Revit BIM, everything is an </a:t>
            </a:r>
            <a:r>
              <a:rPr lang="en-GB" b="1" smtClean="0">
                <a:latin typeface="Courier New" pitchFamily="49" charset="0"/>
              </a:rPr>
              <a:t>Element</a:t>
            </a:r>
          </a:p>
          <a:p>
            <a:pPr marL="342900" lvl="1" indent="-228600" eaLnBrk="1" hangingPunct="1"/>
            <a:r>
              <a:rPr lang="en-GB" smtClean="0"/>
              <a:t>All are bundled together within and almost exclusively accessed via Elements collection</a:t>
            </a:r>
          </a:p>
          <a:p>
            <a:pPr marL="342900" lvl="1" indent="-228600" eaLnBrk="1" hangingPunct="1"/>
            <a:r>
              <a:rPr lang="en-GB" smtClean="0"/>
              <a:t>Search for </a:t>
            </a:r>
            <a:r>
              <a:rPr lang="en-GB" noProof="1" smtClean="0"/>
              <a:t>ElementIterator</a:t>
            </a:r>
            <a:r>
              <a:rPr lang="en-US" smtClean="0"/>
              <a:t> in the SDK samples; 58 occurences in 42 files, many examples</a:t>
            </a:r>
            <a:endParaRPr lang="en-GB" smtClean="0"/>
          </a:p>
          <a:p>
            <a:pPr marL="342900" lvl="1" indent="-228600" eaLnBrk="1" hangingPunct="1">
              <a:buFont typeface="Wingdings" pitchFamily="2" charset="2"/>
              <a:buNone/>
            </a:pPr>
            <a:r>
              <a:rPr lang="en-GB" sz="5200" smtClean="0">
                <a:solidFill>
                  <a:schemeClr val="accent1"/>
                </a:solidFill>
              </a:rPr>
              <a:t>Lab 2-1</a:t>
            </a:r>
            <a:r>
              <a:rPr lang="en-GB" sz="5200" smtClean="0"/>
              <a:t> </a:t>
            </a:r>
          </a:p>
        </p:txBody>
      </p:sp>
      <p:sp>
        <p:nvSpPr>
          <p:cNvPr id="4096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19088" y="136525"/>
            <a:ext cx="7924800" cy="1143000"/>
          </a:xfrm>
        </p:spPr>
        <p:txBody>
          <a:bodyPr/>
          <a:lstStyle/>
          <a:p>
            <a:pPr eaLnBrk="1" hangingPunct="1"/>
            <a:r>
              <a:rPr lang="en-GB" smtClean="0"/>
              <a:t>List all Elements</a:t>
            </a:r>
          </a:p>
        </p:txBody>
      </p:sp>
      <p:sp>
        <p:nvSpPr>
          <p:cNvPr id="41987" name="Rectangle 3"/>
          <p:cNvSpPr>
            <a:spLocks noGrp="1" noChangeArrowheads="1"/>
          </p:cNvSpPr>
          <p:nvPr>
            <p:ph type="body" idx="1"/>
          </p:nvPr>
        </p:nvSpPr>
        <p:spPr>
          <a:xfrm>
            <a:off x="0" y="1196975"/>
            <a:ext cx="9036050" cy="5173663"/>
          </a:xfrm>
        </p:spPr>
        <p:txBody>
          <a:bodyPr/>
          <a:lstStyle/>
          <a:p>
            <a:pPr marL="722313" lvl="3" indent="-93663" eaLnBrk="1" hangingPunct="1">
              <a:lnSpc>
                <a:spcPct val="90000"/>
              </a:lnSpc>
              <a:buFont typeface="Wingdings" pitchFamily="2" charset="2"/>
              <a:buNone/>
            </a:pPr>
            <a:r>
              <a:rPr lang="en-GB" sz="1200" smtClean="0">
                <a:solidFill>
                  <a:schemeClr val="hlink"/>
                </a:solidFill>
              </a:rPr>
              <a:t>' *ALL* elements are bundled together and accessible via Document's ElementIterator</a:t>
            </a:r>
          </a:p>
          <a:p>
            <a:pPr marL="722313" lvl="3" indent="-93663" eaLnBrk="1" hangingPunct="1">
              <a:lnSpc>
                <a:spcPct val="90000"/>
              </a:lnSpc>
              <a:buFont typeface="Wingdings" pitchFamily="2" charset="2"/>
              <a:buNone/>
            </a:pPr>
            <a:r>
              <a:rPr lang="en-GB" sz="1200" smtClean="0">
                <a:solidFill>
                  <a:schemeClr val="accent1"/>
                </a:solidFill>
              </a:rPr>
              <a:t>Dim</a:t>
            </a:r>
            <a:r>
              <a:rPr lang="en-GB" sz="1200" smtClean="0"/>
              <a:t> sLine </a:t>
            </a:r>
            <a:r>
              <a:rPr lang="en-GB" sz="1200" smtClean="0">
                <a:solidFill>
                  <a:schemeClr val="accent1"/>
                </a:solidFill>
              </a:rPr>
              <a:t>As</a:t>
            </a:r>
            <a:r>
              <a:rPr lang="en-GB" sz="1200" smtClean="0"/>
              <a:t> </a:t>
            </a:r>
            <a:r>
              <a:rPr lang="en-GB" sz="1200" smtClean="0">
                <a:solidFill>
                  <a:schemeClr val="accent1"/>
                </a:solidFill>
              </a:rPr>
              <a:t>String</a:t>
            </a:r>
          </a:p>
          <a:p>
            <a:pPr marL="722313" lvl="3" indent="-93663" eaLnBrk="1" hangingPunct="1">
              <a:lnSpc>
                <a:spcPct val="90000"/>
              </a:lnSpc>
              <a:buFont typeface="Wingdings" pitchFamily="2" charset="2"/>
              <a:buNone/>
            </a:pPr>
            <a:r>
              <a:rPr lang="en-GB" sz="1200" smtClean="0">
                <a:solidFill>
                  <a:schemeClr val="accent1"/>
                </a:solidFill>
              </a:rPr>
              <a:t>Dim</a:t>
            </a:r>
            <a:r>
              <a:rPr lang="en-GB" sz="1200" smtClean="0"/>
              <a:t> elem </a:t>
            </a:r>
            <a:r>
              <a:rPr lang="en-GB" sz="1200" smtClean="0">
                <a:solidFill>
                  <a:schemeClr val="accent1"/>
                </a:solidFill>
              </a:rPr>
              <a:t>As </a:t>
            </a:r>
            <a:r>
              <a:rPr lang="en-GB" sz="1200" smtClean="0"/>
              <a:t>Revit.Element</a:t>
            </a:r>
          </a:p>
          <a:p>
            <a:pPr marL="722313" lvl="3" indent="-93663" eaLnBrk="1" hangingPunct="1">
              <a:lnSpc>
                <a:spcPct val="90000"/>
              </a:lnSpc>
              <a:buFont typeface="Wingdings" pitchFamily="2" charset="2"/>
              <a:buNone/>
            </a:pPr>
            <a:r>
              <a:rPr lang="en-GB" sz="1200" smtClean="0">
                <a:solidFill>
                  <a:schemeClr val="accent1"/>
                </a:solidFill>
              </a:rPr>
              <a:t>Dim</a:t>
            </a:r>
            <a:r>
              <a:rPr lang="en-GB" sz="1200" smtClean="0"/>
              <a:t> iter </a:t>
            </a:r>
            <a:r>
              <a:rPr lang="en-GB" sz="1200" smtClean="0">
                <a:solidFill>
                  <a:schemeClr val="accent1"/>
                </a:solidFill>
              </a:rPr>
              <a:t>As</a:t>
            </a:r>
            <a:r>
              <a:rPr lang="en-GB" sz="1200" smtClean="0"/>
              <a:t> ElementIterator = commandData.Application.ActiveDocument.Elements</a:t>
            </a:r>
          </a:p>
          <a:p>
            <a:pPr marL="722313" lvl="3" indent="-93663" eaLnBrk="1" hangingPunct="1">
              <a:lnSpc>
                <a:spcPct val="90000"/>
              </a:lnSpc>
              <a:buFont typeface="Wingdings" pitchFamily="2" charset="2"/>
              <a:buNone/>
            </a:pPr>
            <a:r>
              <a:rPr lang="en-GB" sz="1200" smtClean="0">
                <a:solidFill>
                  <a:schemeClr val="accent1"/>
                </a:solidFill>
              </a:rPr>
              <a:t>Do While</a:t>
            </a:r>
            <a:r>
              <a:rPr lang="en-GB" sz="1200" smtClean="0"/>
              <a:t> (iter.MoveNext)</a:t>
            </a:r>
          </a:p>
          <a:p>
            <a:pPr marL="722313" lvl="3" indent="-93663" eaLnBrk="1" hangingPunct="1">
              <a:lnSpc>
                <a:spcPct val="90000"/>
              </a:lnSpc>
              <a:buFont typeface="Wingdings" pitchFamily="2" charset="2"/>
              <a:buNone/>
            </a:pPr>
            <a:r>
              <a:rPr lang="en-GB" sz="1200" smtClean="0"/>
              <a:t>  elem = iter.Current </a:t>
            </a:r>
            <a:r>
              <a:rPr lang="en-GB" sz="1200" smtClean="0">
                <a:solidFill>
                  <a:schemeClr val="hlink"/>
                </a:solidFill>
              </a:rPr>
              <a:t>' current Element</a:t>
            </a:r>
            <a:r>
              <a:rPr lang="en-GB" sz="1200" smtClean="0"/>
              <a:t>  </a:t>
            </a:r>
          </a:p>
          <a:p>
            <a:pPr marL="722313" lvl="3" indent="-93663" eaLnBrk="1" hangingPunct="1">
              <a:lnSpc>
                <a:spcPct val="90000"/>
              </a:lnSpc>
              <a:buFont typeface="Wingdings" pitchFamily="2" charset="2"/>
              <a:buNone/>
            </a:pPr>
            <a:r>
              <a:rPr lang="en-GB" sz="1200" smtClean="0"/>
              <a:t>  sLine = </a:t>
            </a:r>
            <a:r>
              <a:rPr lang="en-GB" sz="1200" smtClean="0">
                <a:solidFill>
                  <a:srgbClr val="993300"/>
                </a:solidFill>
              </a:rPr>
              <a:t>"Id="</a:t>
            </a:r>
            <a:r>
              <a:rPr lang="en-GB" sz="1200" smtClean="0"/>
              <a:t> &amp; </a:t>
            </a:r>
            <a:r>
              <a:rPr lang="en-GB" sz="1200" smtClean="0">
                <a:solidFill>
                  <a:schemeClr val="folHlink"/>
                </a:solidFill>
              </a:rPr>
              <a:t>elem.Id</a:t>
            </a:r>
            <a:r>
              <a:rPr lang="en-GB" sz="1200" smtClean="0"/>
              <a:t>.Value.ToString </a:t>
            </a:r>
            <a:r>
              <a:rPr lang="en-GB" sz="1200" smtClean="0">
                <a:solidFill>
                  <a:schemeClr val="hlink"/>
                </a:solidFill>
              </a:rPr>
              <a:t>' Element Id</a:t>
            </a:r>
            <a:r>
              <a:rPr lang="en-GB" sz="1200" smtClean="0"/>
              <a:t>  </a:t>
            </a:r>
          </a:p>
          <a:p>
            <a:pPr marL="722313" lvl="3" indent="-93663" eaLnBrk="1" hangingPunct="1">
              <a:lnSpc>
                <a:spcPct val="90000"/>
              </a:lnSpc>
              <a:buFont typeface="Wingdings" pitchFamily="2" charset="2"/>
              <a:buNone/>
            </a:pPr>
            <a:r>
              <a:rPr lang="en-GB" sz="1200" smtClean="0"/>
              <a:t>  sLine += "; Class=" &amp; </a:t>
            </a:r>
            <a:r>
              <a:rPr lang="en-GB" sz="1200" smtClean="0">
                <a:solidFill>
                  <a:schemeClr val="folHlink"/>
                </a:solidFill>
              </a:rPr>
              <a:t>elem.GetType</a:t>
            </a:r>
            <a:r>
              <a:rPr lang="en-GB" sz="1200" smtClean="0"/>
              <a:t>.Name </a:t>
            </a:r>
            <a:r>
              <a:rPr lang="en-GB" sz="1200" smtClean="0">
                <a:solidFill>
                  <a:schemeClr val="hlink"/>
                </a:solidFill>
              </a:rPr>
              <a:t>' Element class (System.Type) </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 Dim</a:t>
            </a:r>
            <a:r>
              <a:rPr lang="en-GB" sz="1200" smtClean="0"/>
              <a:t> sCatName </a:t>
            </a:r>
            <a:r>
              <a:rPr lang="en-GB" sz="1200" smtClean="0">
                <a:solidFill>
                  <a:schemeClr val="accent1"/>
                </a:solidFill>
              </a:rPr>
              <a:t>As String</a:t>
            </a:r>
            <a:r>
              <a:rPr lang="en-GB" sz="1200" smtClean="0"/>
              <a:t> </a:t>
            </a:r>
            <a:r>
              <a:rPr lang="en-GB" sz="1200" smtClean="0">
                <a:solidFill>
                  <a:schemeClr val="hlink"/>
                </a:solidFill>
              </a:rPr>
              <a:t>' Element Category (not implemented for all classes!)</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 Try</a:t>
            </a:r>
          </a:p>
          <a:p>
            <a:pPr marL="722313" lvl="3" indent="-93663" eaLnBrk="1" hangingPunct="1">
              <a:lnSpc>
                <a:spcPct val="90000"/>
              </a:lnSpc>
              <a:buFont typeface="Wingdings" pitchFamily="2" charset="2"/>
              <a:buNone/>
            </a:pPr>
            <a:r>
              <a:rPr lang="en-GB" sz="1200" smtClean="0"/>
              <a:t>    sCatName = </a:t>
            </a:r>
            <a:r>
              <a:rPr lang="en-GB" sz="1200" smtClean="0">
                <a:solidFill>
                  <a:schemeClr val="folHlink"/>
                </a:solidFill>
              </a:rPr>
              <a:t>elem.Category</a:t>
            </a:r>
            <a:r>
              <a:rPr lang="en-GB" sz="1200" smtClean="0"/>
              <a:t>.Name</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Catch</a:t>
            </a:r>
          </a:p>
          <a:p>
            <a:pPr marL="722313" lvl="3" indent="-93663" eaLnBrk="1" hangingPunct="1">
              <a:lnSpc>
                <a:spcPct val="90000"/>
              </a:lnSpc>
              <a:buFont typeface="Wingdings" pitchFamily="2" charset="2"/>
              <a:buNone/>
            </a:pPr>
            <a:r>
              <a:rPr lang="en-GB" sz="1200" smtClean="0"/>
              <a:t>    sCatName = ""</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End Try</a:t>
            </a:r>
          </a:p>
          <a:p>
            <a:pPr marL="722313" lvl="3" indent="-93663" eaLnBrk="1" hangingPunct="1">
              <a:lnSpc>
                <a:spcPct val="90000"/>
              </a:lnSpc>
              <a:buFont typeface="Wingdings" pitchFamily="2" charset="2"/>
              <a:buNone/>
            </a:pPr>
            <a:r>
              <a:rPr lang="en-GB" sz="1200" smtClean="0"/>
              <a:t>  sLine += </a:t>
            </a:r>
            <a:r>
              <a:rPr lang="en-GB" sz="1200" smtClean="0">
                <a:solidFill>
                  <a:srgbClr val="993300"/>
                </a:solidFill>
              </a:rPr>
              <a:t>"; Category="</a:t>
            </a:r>
            <a:r>
              <a:rPr lang="en-GB" sz="1200" smtClean="0"/>
              <a:t> &amp; sCatName</a:t>
            </a:r>
          </a:p>
          <a:p>
            <a:pPr marL="722313" lvl="3" indent="-93663" eaLnBrk="1" hangingPunct="1">
              <a:lnSpc>
                <a:spcPct val="90000"/>
              </a:lnSpc>
              <a:buFont typeface="Wingdings" pitchFamily="2" charset="2"/>
              <a:buNone/>
            </a:pPr>
            <a:endParaRPr lang="en-GB" sz="1200" smtClean="0"/>
          </a:p>
          <a:p>
            <a:pPr marL="722313" lvl="3" indent="-93663" eaLnBrk="1" hangingPunct="1">
              <a:lnSpc>
                <a:spcPct val="90000"/>
              </a:lnSpc>
              <a:buFont typeface="Wingdings" pitchFamily="2" charset="2"/>
              <a:buNone/>
            </a:pPr>
            <a:r>
              <a:rPr lang="en-GB" sz="1200" smtClean="0"/>
              <a:t>  </a:t>
            </a:r>
            <a:r>
              <a:rPr lang="en-GB" sz="1200" smtClean="0">
                <a:solidFill>
                  <a:schemeClr val="hlink"/>
                </a:solidFill>
              </a:rPr>
              <a:t>' Element Name with different meaning for different classes</a:t>
            </a:r>
          </a:p>
          <a:p>
            <a:pPr marL="722313" lvl="3" indent="-93663" eaLnBrk="1" hangingPunct="1">
              <a:lnSpc>
                <a:spcPct val="90000"/>
              </a:lnSpc>
              <a:buFont typeface="Wingdings" pitchFamily="2" charset="2"/>
              <a:buNone/>
            </a:pPr>
            <a:r>
              <a:rPr lang="en-GB" sz="1200" smtClean="0">
                <a:solidFill>
                  <a:schemeClr val="hlink"/>
                </a:solidFill>
              </a:rPr>
              <a:t>  ' more precise info on elements can be obtained in class-specific ways.</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Dim</a:t>
            </a:r>
            <a:r>
              <a:rPr lang="en-GB" sz="1200" smtClean="0"/>
              <a:t> sName </a:t>
            </a:r>
            <a:r>
              <a:rPr lang="en-GB" sz="1200" smtClean="0">
                <a:solidFill>
                  <a:schemeClr val="accent1"/>
                </a:solidFill>
              </a:rPr>
              <a:t>As</a:t>
            </a:r>
            <a:r>
              <a:rPr lang="en-GB" sz="1200" smtClean="0"/>
              <a:t> </a:t>
            </a:r>
            <a:r>
              <a:rPr lang="en-GB" sz="1200" smtClean="0">
                <a:solidFill>
                  <a:schemeClr val="accent1"/>
                </a:solidFill>
              </a:rPr>
              <a:t>String</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 Try</a:t>
            </a:r>
          </a:p>
          <a:p>
            <a:pPr marL="722313" lvl="3" indent="-93663" eaLnBrk="1" hangingPunct="1">
              <a:lnSpc>
                <a:spcPct val="90000"/>
              </a:lnSpc>
              <a:buFont typeface="Wingdings" pitchFamily="2" charset="2"/>
              <a:buNone/>
            </a:pPr>
            <a:r>
              <a:rPr lang="en-GB" sz="1200" smtClean="0"/>
              <a:t>    sName = </a:t>
            </a:r>
            <a:r>
              <a:rPr lang="en-GB" sz="1200" smtClean="0">
                <a:solidFill>
                  <a:schemeClr val="folHlink"/>
                </a:solidFill>
              </a:rPr>
              <a:t>elem.Name</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Catch</a:t>
            </a:r>
          </a:p>
          <a:p>
            <a:pPr marL="722313" lvl="3" indent="-93663" eaLnBrk="1" hangingPunct="1">
              <a:lnSpc>
                <a:spcPct val="90000"/>
              </a:lnSpc>
              <a:buFont typeface="Wingdings" pitchFamily="2" charset="2"/>
              <a:buNone/>
            </a:pPr>
            <a:r>
              <a:rPr lang="en-GB" sz="1200" smtClean="0"/>
              <a:t>    sName = ""</a:t>
            </a:r>
          </a:p>
          <a:p>
            <a:pPr marL="722313" lvl="3" indent="-93663" eaLnBrk="1" hangingPunct="1">
              <a:lnSpc>
                <a:spcPct val="90000"/>
              </a:lnSpc>
              <a:buFont typeface="Wingdings" pitchFamily="2" charset="2"/>
              <a:buNone/>
            </a:pPr>
            <a:r>
              <a:rPr lang="en-GB" sz="1200" smtClean="0"/>
              <a:t>  </a:t>
            </a:r>
            <a:r>
              <a:rPr lang="en-GB" sz="1200" smtClean="0">
                <a:solidFill>
                  <a:schemeClr val="accent1"/>
                </a:solidFill>
              </a:rPr>
              <a:t>End Try</a:t>
            </a:r>
          </a:p>
          <a:p>
            <a:pPr marL="722313" lvl="3" indent="-93663" eaLnBrk="1" hangingPunct="1">
              <a:lnSpc>
                <a:spcPct val="90000"/>
              </a:lnSpc>
              <a:buFont typeface="Wingdings" pitchFamily="2" charset="2"/>
              <a:buNone/>
            </a:pPr>
            <a:r>
              <a:rPr lang="en-GB" sz="1200" smtClean="0"/>
              <a:t>  sLine += </a:t>
            </a:r>
            <a:r>
              <a:rPr lang="en-GB" sz="1200" smtClean="0">
                <a:solidFill>
                  <a:srgbClr val="993300"/>
                </a:solidFill>
              </a:rPr>
              <a:t>"; Name="</a:t>
            </a:r>
            <a:r>
              <a:rPr lang="en-GB" sz="1200" smtClean="0"/>
              <a:t> &amp; sName</a:t>
            </a:r>
          </a:p>
          <a:p>
            <a:pPr marL="722313" lvl="3" indent="-93663" eaLnBrk="1" hangingPunct="1">
              <a:lnSpc>
                <a:spcPct val="90000"/>
              </a:lnSpc>
              <a:buFont typeface="Wingdings" pitchFamily="2" charset="2"/>
              <a:buNone/>
            </a:pPr>
            <a:r>
              <a:rPr lang="en-GB" sz="1200" smtClean="0"/>
              <a:t>  sw.WriteLine(sLine)</a:t>
            </a:r>
          </a:p>
          <a:p>
            <a:pPr marL="722313" lvl="3" indent="-93663" eaLnBrk="1" hangingPunct="1">
              <a:lnSpc>
                <a:spcPct val="90000"/>
              </a:lnSpc>
              <a:buFont typeface="Wingdings" pitchFamily="2" charset="2"/>
              <a:buNone/>
            </a:pPr>
            <a:r>
              <a:rPr lang="en-GB" sz="1200" smtClean="0">
                <a:solidFill>
                  <a:schemeClr val="accent1"/>
                </a:solidFill>
              </a:rPr>
              <a:t>Loop</a:t>
            </a:r>
          </a:p>
        </p:txBody>
      </p:sp>
      <p:sp>
        <p:nvSpPr>
          <p:cNvPr id="4198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41989" name="AutoShape 6"/>
          <p:cNvSpPr>
            <a:spLocks noChangeArrowheads="1"/>
          </p:cNvSpPr>
          <p:nvPr/>
        </p:nvSpPr>
        <p:spPr bwMode="auto">
          <a:xfrm>
            <a:off x="179388" y="1052513"/>
            <a:ext cx="8964612" cy="561657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41990" name="Text Box 5"/>
          <p:cNvSpPr txBox="1">
            <a:spLocks noChangeArrowheads="1"/>
          </p:cNvSpPr>
          <p:nvPr/>
        </p:nvSpPr>
        <p:spPr bwMode="auto">
          <a:xfrm>
            <a:off x="3133725" y="4797425"/>
            <a:ext cx="5975350" cy="1835150"/>
          </a:xfrm>
          <a:prstGeom prst="rect">
            <a:avLst/>
          </a:prstGeom>
          <a:solidFill>
            <a:srgbClr val="5F5F5F"/>
          </a:solidFill>
          <a:ln w="9525" algn="ctr">
            <a:solidFill>
              <a:schemeClr val="bg1"/>
            </a:solidFill>
            <a:miter lim="800000"/>
            <a:headEnd/>
            <a:tailEnd/>
          </a:ln>
        </p:spPr>
        <p:txBody>
          <a:bodyPr lIns="0" tIns="0" rIns="0" bIns="0">
            <a:spAutoFit/>
          </a:bodyPr>
          <a:lstStyle/>
          <a:p>
            <a:r>
              <a:rPr lang="en-US" sz="1200">
                <a:latin typeface="Courier New" pitchFamily="49" charset="0"/>
              </a:rPr>
              <a:t>Id=16; Class=DimensionType; Category=; Name=Linear - 3mm Arial</a:t>
            </a:r>
          </a:p>
          <a:p>
            <a:r>
              <a:rPr lang="en-US" sz="1200">
                <a:latin typeface="Courier New" pitchFamily="49" charset="0"/>
              </a:rPr>
              <a:t>Id=17; Class=Element; Category=; Name=</a:t>
            </a:r>
          </a:p>
          <a:p>
            <a:r>
              <a:rPr lang="en-US" sz="1200">
                <a:latin typeface="Courier New" pitchFamily="49" charset="0"/>
              </a:rPr>
              <a:t>Id=19; Class=Element; Category=; Name=</a:t>
            </a:r>
          </a:p>
          <a:p>
            <a:r>
              <a:rPr lang="en-US" sz="1200">
                <a:latin typeface="Courier New" pitchFamily="49" charset="0"/>
              </a:rPr>
              <a:t>Id=20; Class=FillPattern; Category=; Name=Solid fill</a:t>
            </a:r>
          </a:p>
          <a:p>
            <a:r>
              <a:rPr lang="en-GB" sz="1200">
                <a:latin typeface="Courier New" pitchFamily="49" charset="0"/>
              </a:rPr>
              <a:t>. . .</a:t>
            </a:r>
          </a:p>
          <a:p>
            <a:r>
              <a:rPr lang="en-US" sz="1200">
                <a:latin typeface="Courier New" pitchFamily="49" charset="0"/>
              </a:rPr>
              <a:t>Id=126907; Class=Element; Category=; Name=M_W-Wide Flange</a:t>
            </a:r>
          </a:p>
          <a:p>
            <a:r>
              <a:rPr lang="en-US" sz="1200">
                <a:latin typeface="Courier New" pitchFamily="49" charset="0"/>
              </a:rPr>
              <a:t>Id=126908; Class=Element; Category=; Name=W310X38.7</a:t>
            </a:r>
          </a:p>
          <a:p>
            <a:r>
              <a:rPr lang="en-US" sz="1200">
                <a:latin typeface="Courier New" pitchFamily="49" charset="0"/>
              </a:rPr>
              <a:t>Id=126933; Class=Element; Category=; Name=Section Boxes</a:t>
            </a:r>
          </a:p>
          <a:p>
            <a:r>
              <a:rPr lang="en-US" sz="1200">
                <a:latin typeface="Courier New" pitchFamily="49" charset="0"/>
              </a:rPr>
              <a:t>Id=126939; Class=Wall; Category=Walls; Name=Generic - 200mm</a:t>
            </a:r>
          </a:p>
          <a:p>
            <a:endParaRPr lang="en-GB" sz="1200">
              <a:latin typeface="Courier New" pitchFamily="49"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3563938" y="1395413"/>
            <a:ext cx="5080000" cy="4410075"/>
            <a:chOff x="2220" y="1298"/>
            <a:chExt cx="3200" cy="2778"/>
          </a:xfrm>
        </p:grpSpPr>
        <p:pic>
          <p:nvPicPr>
            <p:cNvPr id="6150" name="Picture 3" descr="Audio menu"/>
            <p:cNvPicPr>
              <a:picLocks noChangeAspect="1" noChangeArrowheads="1"/>
            </p:cNvPicPr>
            <p:nvPr/>
          </p:nvPicPr>
          <p:blipFill>
            <a:blip r:embed="rId3"/>
            <a:srcRect/>
            <a:stretch>
              <a:fillRect/>
            </a:stretch>
          </p:blipFill>
          <p:spPr bwMode="auto">
            <a:xfrm>
              <a:off x="2220" y="1298"/>
              <a:ext cx="3108" cy="2778"/>
            </a:xfrm>
            <a:prstGeom prst="rect">
              <a:avLst/>
            </a:prstGeom>
            <a:noFill/>
            <a:ln w="9525">
              <a:noFill/>
              <a:miter lim="800000"/>
              <a:headEnd/>
              <a:tailEnd/>
            </a:ln>
          </p:spPr>
        </p:pic>
        <p:sp>
          <p:nvSpPr>
            <p:cNvPr id="6151" name="Oval 4"/>
            <p:cNvSpPr>
              <a:spLocks noChangeArrowheads="1"/>
            </p:cNvSpPr>
            <p:nvPr/>
          </p:nvSpPr>
          <p:spPr bwMode="auto">
            <a:xfrm>
              <a:off x="3651" y="3748"/>
              <a:ext cx="1769" cy="227"/>
            </a:xfrm>
            <a:prstGeom prst="ellipse">
              <a:avLst/>
            </a:prstGeom>
            <a:noFill/>
            <a:ln w="38100" algn="ctr">
              <a:solidFill>
                <a:schemeClr val="accent2"/>
              </a:solidFill>
              <a:round/>
              <a:headEnd/>
              <a:tailEnd/>
            </a:ln>
          </p:spPr>
          <p:txBody>
            <a:bodyPr wrap="none" lIns="0" tIns="0" rIns="0" bIns="0" anchor="ctr"/>
            <a:lstStyle/>
            <a:p>
              <a:endParaRPr lang="en-GB"/>
            </a:p>
          </p:txBody>
        </p:sp>
        <p:sp>
          <p:nvSpPr>
            <p:cNvPr id="6152" name="Oval 5"/>
            <p:cNvSpPr>
              <a:spLocks noChangeArrowheads="1"/>
            </p:cNvSpPr>
            <p:nvPr/>
          </p:nvSpPr>
          <p:spPr bwMode="auto">
            <a:xfrm>
              <a:off x="3696" y="1389"/>
              <a:ext cx="408" cy="182"/>
            </a:xfrm>
            <a:prstGeom prst="ellipse">
              <a:avLst/>
            </a:prstGeom>
            <a:noFill/>
            <a:ln w="38100" algn="ctr">
              <a:solidFill>
                <a:schemeClr val="accent2"/>
              </a:solidFill>
              <a:round/>
              <a:headEnd/>
              <a:tailEnd/>
            </a:ln>
          </p:spPr>
          <p:txBody>
            <a:bodyPr wrap="none" lIns="0" tIns="0" rIns="0" bIns="0" anchor="ctr"/>
            <a:lstStyle/>
            <a:p>
              <a:endParaRPr lang="en-GB"/>
            </a:p>
          </p:txBody>
        </p:sp>
      </p:grpSp>
      <p:sp>
        <p:nvSpPr>
          <p:cNvPr id="6147" name="Rectangle 6"/>
          <p:cNvSpPr>
            <a:spLocks noGrp="1" noChangeArrowheads="1"/>
          </p:cNvSpPr>
          <p:nvPr>
            <p:ph type="title"/>
          </p:nvPr>
        </p:nvSpPr>
        <p:spPr/>
        <p:txBody>
          <a:bodyPr/>
          <a:lstStyle/>
          <a:p>
            <a:pPr eaLnBrk="1" hangingPunct="1"/>
            <a:r>
              <a:rPr lang="en-US" altLang="ja-JP" smtClean="0">
                <a:ea typeface="ＭＳ Ｐゴシック" pitchFamily="34" charset="-128"/>
              </a:rPr>
              <a:t>Before we start… </a:t>
            </a:r>
            <a:br>
              <a:rPr lang="en-US" altLang="ja-JP" smtClean="0">
                <a:ea typeface="ＭＳ Ｐゴシック" pitchFamily="34" charset="-128"/>
              </a:rPr>
            </a:br>
            <a:r>
              <a:rPr lang="en-US" altLang="ja-JP" sz="3600" smtClean="0">
                <a:solidFill>
                  <a:schemeClr val="accent1"/>
                </a:solidFill>
                <a:ea typeface="ＭＳ Ｐゴシック" pitchFamily="34" charset="-128"/>
              </a:rPr>
              <a:t>Audio option </a:t>
            </a:r>
            <a:endParaRPr lang="en-US" altLang="ja-JP" sz="3600" i="1" smtClean="0">
              <a:solidFill>
                <a:schemeClr val="accent1"/>
              </a:solidFill>
              <a:ea typeface="ＭＳ Ｐゴシック" pitchFamily="34" charset="-128"/>
            </a:endParaRPr>
          </a:p>
        </p:txBody>
      </p:sp>
      <p:sp>
        <p:nvSpPr>
          <p:cNvPr id="6148" name="Rectangle 7"/>
          <p:cNvSpPr>
            <a:spLocks noChangeArrowheads="1"/>
          </p:cNvSpPr>
          <p:nvPr/>
        </p:nvSpPr>
        <p:spPr bwMode="auto">
          <a:xfrm>
            <a:off x="319088" y="2492375"/>
            <a:ext cx="5332412" cy="4105275"/>
          </a:xfrm>
          <a:prstGeom prst="rect">
            <a:avLst/>
          </a:prstGeom>
          <a:noFill/>
          <a:ln w="9525">
            <a:noFill/>
            <a:miter lim="800000"/>
            <a:headEnd/>
            <a:tailEnd/>
          </a:ln>
        </p:spPr>
        <p:txBody>
          <a:bodyPr lIns="0" tIns="0" rIns="0" bIns="0"/>
          <a:lstStyle/>
          <a:p>
            <a:pPr>
              <a:spcBef>
                <a:spcPct val="15000"/>
              </a:spcBef>
            </a:pPr>
            <a:r>
              <a:rPr lang="en-US" altLang="ja-JP" sz="2400" b="1">
                <a:ea typeface="ＭＳ Ｐゴシック" pitchFamily="34" charset="-128"/>
              </a:rPr>
              <a:t>Either dial in to the phone conference ... or</a:t>
            </a:r>
          </a:p>
          <a:p>
            <a:pPr>
              <a:spcBef>
                <a:spcPct val="15000"/>
              </a:spcBef>
            </a:pPr>
            <a:endParaRPr lang="en-US" altLang="ja-JP" sz="2400" b="1">
              <a:ea typeface="ＭＳ Ｐゴシック" pitchFamily="34" charset="-128"/>
            </a:endParaRPr>
          </a:p>
          <a:p>
            <a:pPr>
              <a:spcBef>
                <a:spcPct val="15000"/>
              </a:spcBef>
            </a:pPr>
            <a:r>
              <a:rPr lang="en-US" altLang="ja-JP" sz="2400" b="1">
                <a:ea typeface="ＭＳ Ｐゴシック" pitchFamily="34" charset="-128"/>
              </a:rPr>
              <a:t>Find no convenient number to call?</a:t>
            </a:r>
            <a:r>
              <a:rPr lang="en-US" altLang="ja-JP" sz="1800" b="1">
                <a:ea typeface="ＭＳ Ｐゴシック" pitchFamily="34" charset="-128"/>
              </a:rPr>
              <a:t>  </a:t>
            </a:r>
          </a:p>
          <a:p>
            <a:pPr>
              <a:spcBef>
                <a:spcPct val="15000"/>
              </a:spcBef>
            </a:pPr>
            <a:endParaRPr lang="en-US" altLang="ja-JP" sz="1800" b="1">
              <a:ea typeface="ＭＳ Ｐゴシック" pitchFamily="34" charset="-128"/>
            </a:endParaRPr>
          </a:p>
          <a:p>
            <a:pPr marL="806450" lvl="1" indent="-266700">
              <a:spcBef>
                <a:spcPct val="15000"/>
              </a:spcBef>
              <a:buClr>
                <a:schemeClr val="accent1"/>
              </a:buClr>
              <a:buSzPct val="80000"/>
              <a:buFont typeface="Wingdings" pitchFamily="2" charset="2"/>
              <a:buChar char="§"/>
            </a:pPr>
            <a:r>
              <a:rPr lang="en-US" altLang="ja-JP" sz="2000" b="1">
                <a:ea typeface="ＭＳ Ｐゴシック" pitchFamily="34" charset="-128"/>
              </a:rPr>
              <a:t>Use "Audio" </a:t>
            </a:r>
            <a:r>
              <a:rPr lang="en-US" altLang="ja-JP" sz="2000" b="1">
                <a:ea typeface="ＭＳ Ｐゴシック" pitchFamily="34" charset="-128"/>
                <a:sym typeface="Wingdings" pitchFamily="2" charset="2"/>
              </a:rPr>
              <a:t>&gt;</a:t>
            </a:r>
            <a:r>
              <a:rPr lang="en-US" altLang="ja-JP" sz="2000" b="1" smtClean="0">
                <a:ea typeface="ＭＳ Ｐゴシック" pitchFamily="34" charset="-128"/>
                <a:sym typeface="Wingdings" pitchFamily="2" charset="2"/>
              </a:rPr>
              <a:t> </a:t>
            </a:r>
            <a:r>
              <a:rPr lang="en-US" altLang="ja-JP" sz="2000" b="1">
                <a:ea typeface="ＭＳ Ｐゴシック" pitchFamily="34" charset="-128"/>
              </a:rPr>
              <a:t>"Listen to Internet Audio Broadcast" Option </a:t>
            </a:r>
          </a:p>
        </p:txBody>
      </p:sp>
      <p:sp>
        <p:nvSpPr>
          <p:cNvPr id="6149" name="Text Box 8"/>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19088" y="136525"/>
            <a:ext cx="7924800" cy="1143000"/>
          </a:xfrm>
        </p:spPr>
        <p:txBody>
          <a:bodyPr/>
          <a:lstStyle/>
          <a:p>
            <a:pPr eaLnBrk="1" hangingPunct="1"/>
            <a:r>
              <a:rPr lang="en-GB" smtClean="0"/>
              <a:t>3D or Model Elements</a:t>
            </a:r>
          </a:p>
        </p:txBody>
      </p:sp>
      <p:sp>
        <p:nvSpPr>
          <p:cNvPr id="43011" name="Rectangle 3"/>
          <p:cNvSpPr>
            <a:spLocks noGrp="1" noChangeArrowheads="1"/>
          </p:cNvSpPr>
          <p:nvPr>
            <p:ph type="body" idx="1"/>
          </p:nvPr>
        </p:nvSpPr>
        <p:spPr>
          <a:xfrm>
            <a:off x="320675" y="2055813"/>
            <a:ext cx="8139113" cy="3905250"/>
          </a:xfrm>
        </p:spPr>
        <p:txBody>
          <a:bodyPr/>
          <a:lstStyle/>
          <a:p>
            <a:pPr marL="342900" lvl="1" indent="-228600" eaLnBrk="1" hangingPunct="1"/>
            <a:r>
              <a:rPr lang="en-GB" smtClean="0"/>
              <a:t>Many times, one is interested in 3D Elements only</a:t>
            </a:r>
          </a:p>
          <a:p>
            <a:pPr marL="1028700" lvl="3" indent="-228600" eaLnBrk="1" hangingPunct="1">
              <a:buFont typeface="Wingdings" pitchFamily="2" charset="2"/>
              <a:buNone/>
            </a:pPr>
            <a:r>
              <a:rPr lang="en-GB" smtClean="0"/>
              <a:t>LabUtils.GetAllModelElements()</a:t>
            </a:r>
          </a:p>
          <a:p>
            <a:pPr marL="685800" lvl="2" indent="-228600" eaLnBrk="1" hangingPunct="1"/>
            <a:r>
              <a:rPr lang="en-GB" sz="1600" smtClean="0"/>
              <a:t>Input Revit.Application</a:t>
            </a:r>
          </a:p>
          <a:p>
            <a:pPr marL="685800" lvl="2" indent="-228600" eaLnBrk="1" hangingPunct="1"/>
            <a:r>
              <a:rPr lang="en-GB" sz="1600" smtClean="0"/>
              <a:t>Output ElementSet</a:t>
            </a:r>
          </a:p>
          <a:p>
            <a:pPr marL="685800" lvl="2" indent="-228600" eaLnBrk="1" hangingPunct="1"/>
            <a:r>
              <a:rPr lang="en-GB" sz="1600" smtClean="0"/>
              <a:t>Type is not Symbol or FamilyBase</a:t>
            </a:r>
          </a:p>
          <a:p>
            <a:pPr marL="685800" lvl="2" indent="-228600" eaLnBrk="1" hangingPunct="1"/>
            <a:r>
              <a:rPr lang="en-GB" sz="1600" smtClean="0"/>
              <a:t>Category is not null</a:t>
            </a:r>
          </a:p>
          <a:p>
            <a:pPr marL="685800" lvl="2" indent="-228600" eaLnBrk="1" hangingPunct="1"/>
            <a:r>
              <a:rPr lang="en-GB" sz="1600" smtClean="0"/>
              <a:t>Geometry is not null</a:t>
            </a:r>
          </a:p>
          <a:p>
            <a:pPr marL="342900" lvl="1" indent="-228600" eaLnBrk="1" hangingPunct="1"/>
            <a:endParaRPr lang="en-GB" sz="1600" smtClean="0"/>
          </a:p>
          <a:p>
            <a:pPr marL="342900" lvl="1" indent="-228600" eaLnBrk="1" hangingPunct="1">
              <a:buFont typeface="Wingdings" pitchFamily="2" charset="2"/>
              <a:buNone/>
            </a:pPr>
            <a:r>
              <a:rPr lang="en-GB" sz="5200" smtClean="0">
                <a:solidFill>
                  <a:schemeClr val="accent1"/>
                </a:solidFill>
              </a:rPr>
              <a:t>Lab 2-2</a:t>
            </a:r>
          </a:p>
        </p:txBody>
      </p:sp>
      <p:sp>
        <p:nvSpPr>
          <p:cNvPr id="4301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19088" y="136525"/>
            <a:ext cx="7924800" cy="1143000"/>
          </a:xfrm>
        </p:spPr>
        <p:txBody>
          <a:bodyPr/>
          <a:lstStyle/>
          <a:p>
            <a:pPr eaLnBrk="1" hangingPunct="1"/>
            <a:r>
              <a:rPr lang="en-GB" smtClean="0"/>
              <a:t>3D or Model Elements</a:t>
            </a:r>
          </a:p>
        </p:txBody>
      </p:sp>
      <p:sp>
        <p:nvSpPr>
          <p:cNvPr id="44035" name="Rectangle 3"/>
          <p:cNvSpPr>
            <a:spLocks noGrp="1" noChangeArrowheads="1"/>
          </p:cNvSpPr>
          <p:nvPr>
            <p:ph type="body" idx="1"/>
          </p:nvPr>
        </p:nvSpPr>
        <p:spPr>
          <a:xfrm>
            <a:off x="179388" y="1279525"/>
            <a:ext cx="8280400" cy="5318125"/>
          </a:xfrm>
        </p:spPr>
        <p:txBody>
          <a:bodyPr/>
          <a:lstStyle/>
          <a:p>
            <a:pPr marL="1028700" lvl="3" indent="-228600" eaLnBrk="1" hangingPunct="1">
              <a:lnSpc>
                <a:spcPct val="80000"/>
              </a:lnSpc>
              <a:buFont typeface="Wingdings" pitchFamily="2" charset="2"/>
              <a:buNone/>
            </a:pPr>
            <a:r>
              <a:rPr lang="en-GB" sz="1200" noProof="1" smtClean="0">
                <a:solidFill>
                  <a:schemeClr val="accent1"/>
                </a:solidFill>
              </a:rPr>
              <a:t>Shared Function</a:t>
            </a:r>
            <a:r>
              <a:rPr lang="en-GB" sz="1200" noProof="1" smtClean="0"/>
              <a:t> GetAllModelElements(</a:t>
            </a:r>
            <a:r>
              <a:rPr lang="en-GB" sz="1200" noProof="1" smtClean="0">
                <a:solidFill>
                  <a:schemeClr val="accent1"/>
                </a:solidFill>
              </a:rPr>
              <a:t>ByVal </a:t>
            </a:r>
            <a:r>
              <a:rPr lang="en-GB" sz="1200" noProof="1" smtClean="0"/>
              <a:t>revitApp </a:t>
            </a:r>
            <a:r>
              <a:rPr lang="en-GB" sz="1200" noProof="1" smtClean="0">
                <a:solidFill>
                  <a:schemeClr val="accent1"/>
                </a:solidFill>
              </a:rPr>
              <a:t>As</a:t>
            </a:r>
            <a:r>
              <a:rPr lang="en-GB" sz="1200" noProof="1" smtClean="0"/>
              <a:t> Revit.Application) </a:t>
            </a:r>
            <a:r>
              <a:rPr lang="en-GB" sz="1200" noProof="1" smtClean="0">
                <a:solidFill>
                  <a:schemeClr val="accent1"/>
                </a:solidFill>
              </a:rPr>
              <a:t>As</a:t>
            </a:r>
            <a:r>
              <a:rPr lang="en-GB" sz="1200" noProof="1" smtClean="0"/>
              <a:t> ElementSet</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elems </a:t>
            </a:r>
            <a:r>
              <a:rPr lang="en-GB" sz="1200" noProof="1" smtClean="0">
                <a:solidFill>
                  <a:schemeClr val="accent1"/>
                </a:solidFill>
              </a:rPr>
              <a:t>As</a:t>
            </a:r>
            <a:r>
              <a:rPr lang="en-GB" sz="1200" noProof="1" smtClean="0"/>
              <a:t> ElementSet = revitApp.</a:t>
            </a:r>
            <a:r>
              <a:rPr lang="en-GB" sz="1200" noProof="1" smtClean="0">
                <a:solidFill>
                  <a:schemeClr val="folHlink"/>
                </a:solidFill>
              </a:rPr>
              <a:t>Create.NewElementSet</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opt </a:t>
            </a:r>
            <a:r>
              <a:rPr lang="en-GB" sz="1200" noProof="1" smtClean="0">
                <a:solidFill>
                  <a:schemeClr val="accent1"/>
                </a:solidFill>
              </a:rPr>
              <a:t>As</a:t>
            </a:r>
            <a:r>
              <a:rPr lang="en-GB" sz="1200" noProof="1" smtClean="0"/>
              <a:t> Geometry.Options = revitApp.</a:t>
            </a:r>
            <a:r>
              <a:rPr lang="en-GB" sz="1200" noProof="1" smtClean="0">
                <a:solidFill>
                  <a:schemeClr val="folHlink"/>
                </a:solidFill>
              </a:rPr>
              <a:t>Create.NewGeometryOptions</a:t>
            </a:r>
          </a:p>
          <a:p>
            <a:pPr marL="1028700" lvl="3" indent="-228600" eaLnBrk="1" hangingPunct="1">
              <a:lnSpc>
                <a:spcPct val="80000"/>
              </a:lnSpc>
              <a:buFont typeface="Wingdings" pitchFamily="2" charset="2"/>
              <a:buNone/>
            </a:pPr>
            <a:r>
              <a:rPr lang="en-GB" sz="1200" noProof="1" smtClean="0"/>
              <a:t>  opt.DetailLevel = Geometry.Options.DetailLevels.Fine</a:t>
            </a:r>
          </a:p>
          <a:p>
            <a:pPr marL="1028700" lvl="3" indent="-228600" eaLnBrk="1" hangingPunct="1">
              <a:lnSpc>
                <a:spcPct val="80000"/>
              </a:lnSpc>
              <a:buFont typeface="Wingdings" pitchFamily="2" charset="2"/>
              <a:buNone/>
            </a:pPr>
            <a:r>
              <a:rPr lang="en-US" sz="1200" smtClean="0"/>
              <a:t>  </a:t>
            </a:r>
            <a:r>
              <a:rPr lang="en-US" sz="1200" noProof="1" smtClean="0">
                <a:solidFill>
                  <a:schemeClr val="accent1"/>
                </a:solidFill>
              </a:rPr>
              <a:t>Dim</a:t>
            </a:r>
            <a:r>
              <a:rPr lang="en-US" sz="1200" noProof="1" smtClean="0"/>
              <a:t> iter </a:t>
            </a:r>
            <a:r>
              <a:rPr lang="en-US" sz="1200" noProof="1" smtClean="0">
                <a:solidFill>
                  <a:schemeClr val="accent1"/>
                </a:solidFill>
              </a:rPr>
              <a:t>As</a:t>
            </a:r>
            <a:r>
              <a:rPr lang="en-US" sz="1200" noProof="1" smtClean="0"/>
              <a:t> ElementIterator = revitApp.ActiveDocument.Elements</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Do While</a:t>
            </a:r>
            <a:r>
              <a:rPr lang="en-US" sz="1200" noProof="1" smtClean="0"/>
              <a:t> (iter.MoveNext())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elem </a:t>
            </a:r>
            <a:r>
              <a:rPr lang="en-US" sz="1200" noProof="1" smtClean="0">
                <a:solidFill>
                  <a:schemeClr val="accent1"/>
                </a:solidFill>
              </a:rPr>
              <a:t>As</a:t>
            </a:r>
            <a:r>
              <a:rPr lang="en-US" sz="1200" noProof="1" smtClean="0"/>
              <a:t> Revit.Element = iter.Current</a:t>
            </a:r>
          </a:p>
          <a:p>
            <a:pPr marL="1028700" lvl="3" indent="-228600" eaLnBrk="1" hangingPunct="1">
              <a:lnSpc>
                <a:spcPct val="80000"/>
              </a:lnSpc>
              <a:buFont typeface="Wingdings" pitchFamily="2" charset="2"/>
              <a:buNone/>
            </a:pPr>
            <a:r>
              <a:rPr lang="en-US" sz="1200" smtClean="0"/>
              <a:t>    </a:t>
            </a:r>
            <a:r>
              <a:rPr lang="en-US" sz="1200" noProof="1" smtClean="0">
                <a:solidFill>
                  <a:schemeClr val="accent1"/>
                </a:solidFill>
              </a:rPr>
              <a:t>If Not</a:t>
            </a:r>
            <a:r>
              <a:rPr lang="en-US" sz="1200" noProof="1" smtClean="0"/>
              <a:t> (</a:t>
            </a:r>
            <a:r>
              <a:rPr lang="en-US" sz="1200" noProof="1" smtClean="0">
                <a:solidFill>
                  <a:schemeClr val="accent1"/>
                </a:solidFill>
              </a:rPr>
              <a:t>TypeOf </a:t>
            </a:r>
            <a:r>
              <a:rPr lang="en-US" sz="1200" noProof="1" smtClean="0"/>
              <a:t>elem </a:t>
            </a:r>
            <a:r>
              <a:rPr lang="en-US" sz="1200" noProof="1" smtClean="0">
                <a:solidFill>
                  <a:schemeClr val="accent1"/>
                </a:solidFill>
              </a:rPr>
              <a:t>Is </a:t>
            </a:r>
            <a:r>
              <a:rPr lang="en-US" sz="1200" noProof="1" smtClean="0"/>
              <a:t>Symbol </a:t>
            </a:r>
            <a:r>
              <a:rPr lang="en-US" sz="1200" noProof="1" smtClean="0">
                <a:solidFill>
                  <a:schemeClr val="accent1"/>
                </a:solidFill>
              </a:rPr>
              <a:t>OrElse</a:t>
            </a:r>
            <a:r>
              <a:rPr lang="en-US" sz="1200" noProof="1" smtClean="0"/>
              <a:t> </a:t>
            </a:r>
            <a:r>
              <a:rPr lang="en-US" sz="1200" noProof="1" smtClean="0">
                <a:solidFill>
                  <a:schemeClr val="accent1"/>
                </a:solidFill>
              </a:rPr>
              <a:t>TypeOf</a:t>
            </a:r>
            <a:r>
              <a:rPr lang="en-US" sz="1200" noProof="1" smtClean="0"/>
              <a:t> elem </a:t>
            </a:r>
            <a:r>
              <a:rPr lang="en-US" sz="1200" noProof="1" smtClean="0">
                <a:solidFill>
                  <a:schemeClr val="accent1"/>
                </a:solidFill>
              </a:rPr>
              <a:t>Is</a:t>
            </a:r>
            <a:r>
              <a:rPr lang="en-US" sz="1200" noProof="1" smtClean="0"/>
              <a:t> FamilyBase) </a:t>
            </a:r>
            <a:r>
              <a:rPr lang="en-US" sz="1200" noProof="1" smtClean="0">
                <a:solidFill>
                  <a:schemeClr val="accent1"/>
                </a:solidFill>
              </a:rPr>
              <a:t>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Not</a:t>
            </a:r>
            <a:r>
              <a:rPr lang="en-US" sz="1200" noProof="1" smtClean="0"/>
              <a:t> (elem.Category </a:t>
            </a:r>
            <a:r>
              <a:rPr lang="en-US" sz="1200" noProof="1" smtClean="0">
                <a:solidFill>
                  <a:schemeClr val="accent1"/>
                </a:solidFill>
              </a:rPr>
              <a:t>Is Nothing</a:t>
            </a:r>
            <a:r>
              <a:rPr lang="en-US" sz="1200" noProof="1" smtClean="0"/>
              <a:t>)</a:t>
            </a:r>
            <a:r>
              <a:rPr lang="en-US" sz="1200" noProof="1" smtClean="0">
                <a:solidFill>
                  <a:schemeClr val="accent1"/>
                </a:solidFill>
              </a:rPr>
              <a:t>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 </a:t>
            </a:r>
            <a:r>
              <a:rPr lang="en-US" sz="1200" noProof="1" smtClean="0"/>
              <a:t>geo </a:t>
            </a:r>
            <a:r>
              <a:rPr lang="en-US" sz="1200" noProof="1" smtClean="0">
                <a:solidFill>
                  <a:schemeClr val="accent1"/>
                </a:solidFill>
              </a:rPr>
              <a:t>As </a:t>
            </a:r>
            <a:r>
              <a:rPr lang="en-US" sz="1200" noProof="1" smtClean="0"/>
              <a:t>Geometry.Element = </a:t>
            </a:r>
            <a:r>
              <a:rPr lang="en-US" sz="1200" noProof="1" smtClean="0">
                <a:solidFill>
                  <a:schemeClr val="folHlink"/>
                </a:solidFill>
              </a:rPr>
              <a:t>elem.Geometry(opt)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Not</a:t>
            </a:r>
            <a:r>
              <a:rPr lang="en-US" sz="1200" noProof="1" smtClean="0"/>
              <a:t> (geo </a:t>
            </a:r>
            <a:r>
              <a:rPr lang="en-US" sz="1200" noProof="1" smtClean="0">
                <a:solidFill>
                  <a:schemeClr val="accent1"/>
                </a:solidFill>
              </a:rPr>
              <a:t>Is Nothing</a:t>
            </a:r>
            <a:r>
              <a:rPr lang="en-US" sz="1200" noProof="1" smtClean="0"/>
              <a:t>) </a:t>
            </a:r>
            <a:r>
              <a:rPr lang="en-US" sz="1200" noProof="1" smtClean="0">
                <a:solidFill>
                  <a:schemeClr val="accent1"/>
                </a:solidFill>
              </a:rPr>
              <a:t>Then</a:t>
            </a:r>
          </a:p>
          <a:p>
            <a:pPr marL="1028700" lvl="3" indent="-228600" eaLnBrk="1" hangingPunct="1">
              <a:lnSpc>
                <a:spcPct val="80000"/>
              </a:lnSpc>
              <a:buFont typeface="Wingdings" pitchFamily="2" charset="2"/>
              <a:buNone/>
            </a:pPr>
            <a:r>
              <a:rPr lang="en-US" sz="1200" noProof="1" smtClean="0"/>
              <a:t>          elems.Insert(elem)</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Loop</a:t>
            </a:r>
          </a:p>
          <a:p>
            <a:pPr marL="1028700" lvl="3" indent="-228600" eaLnBrk="1" hangingPunct="1">
              <a:lnSpc>
                <a:spcPct val="80000"/>
              </a:lnSpc>
              <a:buFont typeface="Wingdings" pitchFamily="2" charset="2"/>
              <a:buNone/>
            </a:pPr>
            <a:r>
              <a:rPr lang="en-US" sz="1200" noProof="1" smtClean="0">
                <a:solidFill>
                  <a:schemeClr val="accent1"/>
                </a:solidFill>
              </a:rPr>
              <a:t>  Return</a:t>
            </a:r>
            <a:r>
              <a:rPr lang="en-US" sz="1200" noProof="1" smtClean="0"/>
              <a:t> elems</a:t>
            </a:r>
          </a:p>
          <a:p>
            <a:pPr marL="1028700" lvl="3" indent="-228600" eaLnBrk="1" hangingPunct="1">
              <a:lnSpc>
                <a:spcPct val="80000"/>
              </a:lnSpc>
              <a:buFont typeface="Wingdings" pitchFamily="2" charset="2"/>
              <a:buNone/>
            </a:pPr>
            <a:r>
              <a:rPr lang="en-US" sz="1200" noProof="1" smtClean="0">
                <a:solidFill>
                  <a:schemeClr val="accent1"/>
                </a:solidFill>
              </a:rPr>
              <a:t>End Function</a:t>
            </a:r>
          </a:p>
          <a:p>
            <a:pPr marL="1028700" lvl="3" indent="-228600" eaLnBrk="1" hangingPunct="1">
              <a:lnSpc>
                <a:spcPct val="80000"/>
              </a:lnSpc>
              <a:buFont typeface="Wingdings" pitchFamily="2" charset="2"/>
              <a:buNone/>
            </a:pPr>
            <a:endParaRPr lang="en-US" sz="1200" smtClean="0"/>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modelElems </a:t>
            </a:r>
            <a:r>
              <a:rPr lang="en-US" sz="1200" noProof="1" smtClean="0">
                <a:solidFill>
                  <a:schemeClr val="accent1"/>
                </a:solidFill>
              </a:rPr>
              <a:t>As</a:t>
            </a:r>
            <a:r>
              <a:rPr lang="en-US" sz="1200" noProof="1" smtClean="0"/>
              <a:t> ElementSet = LabUtils.GetAllModelElements(commandData.Application)</a:t>
            </a:r>
          </a:p>
          <a:p>
            <a:pPr marL="1028700" lvl="3" indent="-228600" eaLnBrk="1" hangingPunct="1">
              <a:lnSpc>
                <a:spcPct val="80000"/>
              </a:lnSpc>
              <a:buFont typeface="Wingdings" pitchFamily="2" charset="2"/>
              <a:buNone/>
            </a:pPr>
            <a:endParaRPr lang="en-US" sz="1200" noProof="1" smtClean="0"/>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sMsg </a:t>
            </a:r>
            <a:r>
              <a:rPr lang="en-US" sz="1200" noProof="1" smtClean="0">
                <a:solidFill>
                  <a:schemeClr val="accent1"/>
                </a:solidFill>
              </a:rPr>
              <a:t>As String</a:t>
            </a:r>
            <a:r>
              <a:rPr lang="en-US" sz="1200" noProof="1" smtClean="0"/>
              <a:t> = </a:t>
            </a:r>
            <a:r>
              <a:rPr lang="en-US" sz="1200" noProof="1" smtClean="0">
                <a:solidFill>
                  <a:srgbClr val="993300"/>
                </a:solidFill>
              </a:rPr>
              <a:t>"There are "</a:t>
            </a:r>
            <a:r>
              <a:rPr lang="en-US" sz="1200" noProof="1" smtClean="0"/>
              <a:t> &amp; modelElems.Size &amp; </a:t>
            </a:r>
            <a:r>
              <a:rPr lang="en-US" sz="1200" noProof="1" smtClean="0">
                <a:solidFill>
                  <a:srgbClr val="993300"/>
                </a:solidFill>
              </a:rPr>
              <a:t>" model elements:"</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elem </a:t>
            </a:r>
            <a:r>
              <a:rPr lang="en-US" sz="1200" noProof="1" smtClean="0">
                <a:solidFill>
                  <a:schemeClr val="accent1"/>
                </a:solidFill>
              </a:rPr>
              <a:t>As</a:t>
            </a:r>
            <a:r>
              <a:rPr lang="en-US" sz="1200" noProof="1" smtClean="0"/>
              <a:t> Revit.Element</a:t>
            </a:r>
          </a:p>
          <a:p>
            <a:pPr marL="1028700" lvl="3" indent="-228600" eaLnBrk="1" hangingPunct="1">
              <a:lnSpc>
                <a:spcPct val="80000"/>
              </a:lnSpc>
              <a:buFont typeface="Wingdings" pitchFamily="2" charset="2"/>
              <a:buNone/>
            </a:pPr>
            <a:r>
              <a:rPr lang="en-US" sz="1200" noProof="1" smtClean="0">
                <a:solidFill>
                  <a:schemeClr val="accent1"/>
                </a:solidFill>
              </a:rPr>
              <a:t>For Each</a:t>
            </a:r>
            <a:r>
              <a:rPr lang="en-US" sz="1200" noProof="1" smtClean="0"/>
              <a:t> elem </a:t>
            </a:r>
            <a:r>
              <a:rPr lang="en-US" sz="1200" noProof="1" smtClean="0">
                <a:solidFill>
                  <a:schemeClr val="accent1"/>
                </a:solidFill>
              </a:rPr>
              <a:t>In</a:t>
            </a:r>
            <a:r>
              <a:rPr lang="en-US" sz="1200" noProof="1" smtClean="0"/>
              <a:t> modelElems</a:t>
            </a:r>
          </a:p>
          <a:p>
            <a:pPr marL="1028700" lvl="3" indent="-228600" eaLnBrk="1" hangingPunct="1">
              <a:lnSpc>
                <a:spcPct val="80000"/>
              </a:lnSpc>
              <a:buFont typeface="Wingdings" pitchFamily="2" charset="2"/>
              <a:buNone/>
            </a:pPr>
            <a:r>
              <a:rPr lang="en-US" sz="1200" noProof="1" smtClean="0"/>
              <a:t>  sMsg += vbCrLf &amp; </a:t>
            </a:r>
            <a:r>
              <a:rPr lang="en-US" sz="1200" noProof="1" smtClean="0">
                <a:solidFill>
                  <a:srgbClr val="993300"/>
                </a:solidFill>
              </a:rPr>
              <a:t>"  Category="</a:t>
            </a:r>
            <a:r>
              <a:rPr lang="en-US" sz="1200" noProof="1" smtClean="0"/>
              <a:t> &amp; elem.Category.Name &amp; </a:t>
            </a:r>
            <a:r>
              <a:rPr lang="en-US" sz="1200" noProof="1" smtClean="0">
                <a:solidFill>
                  <a:srgbClr val="993300"/>
                </a:solidFill>
              </a:rPr>
              <a:t>"; Id="</a:t>
            </a:r>
            <a:r>
              <a:rPr lang="en-US" sz="1200" noProof="1" smtClean="0"/>
              <a:t> &amp; elem.Id.Value.ToString</a:t>
            </a:r>
          </a:p>
          <a:p>
            <a:pPr marL="1028700" lvl="3" indent="-228600" eaLnBrk="1" hangingPunct="1">
              <a:lnSpc>
                <a:spcPct val="80000"/>
              </a:lnSpc>
              <a:buFont typeface="Wingdings" pitchFamily="2" charset="2"/>
              <a:buNone/>
            </a:pPr>
            <a:r>
              <a:rPr lang="en-US" sz="1200" noProof="1" smtClean="0">
                <a:solidFill>
                  <a:schemeClr val="accent1"/>
                </a:solidFill>
              </a:rPr>
              <a:t>Next</a:t>
            </a:r>
          </a:p>
          <a:p>
            <a:pPr marL="1028700" lvl="3" indent="-228600" eaLnBrk="1" hangingPunct="1">
              <a:lnSpc>
                <a:spcPct val="80000"/>
              </a:lnSpc>
              <a:buFont typeface="Wingdings" pitchFamily="2" charset="2"/>
              <a:buNone/>
            </a:pPr>
            <a:r>
              <a:rPr lang="en-US" sz="1200" noProof="1" smtClean="0"/>
              <a:t>MsgBox(sMsg)</a:t>
            </a:r>
            <a:endParaRPr lang="en-GB" sz="1200" smtClean="0"/>
          </a:p>
        </p:txBody>
      </p:sp>
      <p:sp>
        <p:nvSpPr>
          <p:cNvPr id="4403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pic>
        <p:nvPicPr>
          <p:cNvPr id="44037" name="Picture 5" descr="lab2-2-1"/>
          <p:cNvPicPr>
            <a:picLocks noChangeAspect="1" noChangeArrowheads="1"/>
          </p:cNvPicPr>
          <p:nvPr/>
        </p:nvPicPr>
        <p:blipFill>
          <a:blip r:embed="rId3"/>
          <a:srcRect/>
          <a:stretch>
            <a:fillRect/>
          </a:stretch>
        </p:blipFill>
        <p:spPr bwMode="auto">
          <a:xfrm>
            <a:off x="3789363" y="5930900"/>
            <a:ext cx="4959350" cy="954088"/>
          </a:xfrm>
          <a:prstGeom prst="rect">
            <a:avLst/>
          </a:prstGeom>
          <a:noFill/>
          <a:ln w="9525">
            <a:noFill/>
            <a:miter lim="800000"/>
            <a:headEnd/>
            <a:tailEnd/>
          </a:ln>
        </p:spPr>
      </p:pic>
      <p:pic>
        <p:nvPicPr>
          <p:cNvPr id="44038" name="Picture 6" descr="lab2-2-2"/>
          <p:cNvPicPr>
            <a:picLocks noChangeAspect="1" noChangeArrowheads="1"/>
          </p:cNvPicPr>
          <p:nvPr/>
        </p:nvPicPr>
        <p:blipFill>
          <a:blip r:embed="rId4"/>
          <a:srcRect/>
          <a:stretch>
            <a:fillRect/>
          </a:stretch>
        </p:blipFill>
        <p:spPr bwMode="auto">
          <a:xfrm>
            <a:off x="6856413" y="3400425"/>
            <a:ext cx="1819275" cy="1323975"/>
          </a:xfrm>
          <a:prstGeom prst="rect">
            <a:avLst/>
          </a:prstGeom>
          <a:noFill/>
          <a:ln w="9525">
            <a:noFill/>
            <a:miter lim="800000"/>
            <a:headEnd/>
            <a:tailEnd/>
          </a:ln>
        </p:spPr>
      </p:pic>
      <p:sp>
        <p:nvSpPr>
          <p:cNvPr id="44039" name="AutoShape 7"/>
          <p:cNvSpPr>
            <a:spLocks noChangeArrowheads="1"/>
          </p:cNvSpPr>
          <p:nvPr/>
        </p:nvSpPr>
        <p:spPr bwMode="auto">
          <a:xfrm>
            <a:off x="179388" y="1052513"/>
            <a:ext cx="8964612" cy="561657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19088" y="136525"/>
            <a:ext cx="7924800" cy="1143000"/>
          </a:xfrm>
        </p:spPr>
        <p:txBody>
          <a:bodyPr/>
          <a:lstStyle/>
          <a:p>
            <a:pPr eaLnBrk="1" hangingPunct="1"/>
            <a:r>
              <a:rPr lang="en-GB" smtClean="0"/>
              <a:t>Specific Element Classes</a:t>
            </a:r>
          </a:p>
        </p:txBody>
      </p:sp>
      <p:sp>
        <p:nvSpPr>
          <p:cNvPr id="45059" name="Rectangle 3"/>
          <p:cNvSpPr>
            <a:spLocks noGrp="1" noChangeArrowheads="1"/>
          </p:cNvSpPr>
          <p:nvPr>
            <p:ph type="body" idx="1"/>
          </p:nvPr>
        </p:nvSpPr>
        <p:spPr>
          <a:xfrm>
            <a:off x="319088" y="2055813"/>
            <a:ext cx="8139112" cy="3905250"/>
          </a:xfrm>
        </p:spPr>
        <p:txBody>
          <a:bodyPr/>
          <a:lstStyle/>
          <a:p>
            <a:pPr marL="342900" lvl="1" indent="-228600" eaLnBrk="1" hangingPunct="1"/>
            <a:r>
              <a:rPr lang="en-GB" smtClean="0"/>
              <a:t>How do we get i.e. all Doors or Walls?</a:t>
            </a:r>
          </a:p>
          <a:p>
            <a:pPr marL="342900" lvl="1" indent="-228600" eaLnBrk="1" hangingPunct="1"/>
            <a:r>
              <a:rPr lang="en-GB" smtClean="0"/>
              <a:t>Wall is a separate class</a:t>
            </a:r>
          </a:p>
          <a:p>
            <a:pPr marL="685800" lvl="2" indent="-228600" eaLnBrk="1" hangingPunct="1"/>
            <a:r>
              <a:rPr lang="en-GB" smtClean="0"/>
              <a:t>APIObject </a:t>
            </a:r>
            <a:r>
              <a:rPr lang="en-GB" smtClean="0">
                <a:cs typeface="Arial" charset="0"/>
              </a:rPr>
              <a:t>← </a:t>
            </a:r>
            <a:r>
              <a:rPr lang="en-GB" smtClean="0"/>
              <a:t>Element </a:t>
            </a:r>
            <a:r>
              <a:rPr lang="en-GB" smtClean="0">
                <a:cs typeface="Arial" charset="0"/>
              </a:rPr>
              <a:t>← </a:t>
            </a:r>
            <a:r>
              <a:rPr lang="en-GB" smtClean="0"/>
              <a:t>HostObject </a:t>
            </a:r>
            <a:r>
              <a:rPr lang="en-GB" smtClean="0">
                <a:cs typeface="Arial" charset="0"/>
              </a:rPr>
              <a:t>← </a:t>
            </a:r>
            <a:r>
              <a:rPr lang="en-GB" smtClean="0"/>
              <a:t>Wall</a:t>
            </a:r>
          </a:p>
          <a:p>
            <a:pPr marL="342900" lvl="1" indent="-228600" eaLnBrk="1" hangingPunct="1"/>
            <a:r>
              <a:rPr lang="en-GB" smtClean="0"/>
              <a:t>Door can be identified by its category</a:t>
            </a:r>
          </a:p>
          <a:p>
            <a:pPr marL="685800" lvl="2" indent="-228600" eaLnBrk="1" hangingPunct="1"/>
            <a:r>
              <a:rPr lang="en-GB" smtClean="0"/>
              <a:t>Use BuiltInCategory for language independence</a:t>
            </a:r>
          </a:p>
          <a:p>
            <a:pPr marL="342900" lvl="1" indent="-228600" eaLnBrk="1" hangingPunct="1"/>
            <a:endParaRPr lang="en-GB" b="1" smtClean="0"/>
          </a:p>
          <a:p>
            <a:pPr marL="342900" lvl="1" indent="-228600" eaLnBrk="1" hangingPunct="1">
              <a:buFont typeface="Wingdings" pitchFamily="2" charset="2"/>
              <a:buNone/>
            </a:pPr>
            <a:r>
              <a:rPr lang="en-GB" sz="5200" smtClean="0">
                <a:solidFill>
                  <a:schemeClr val="accent1"/>
                </a:solidFill>
              </a:rPr>
              <a:t>Lab 2-3</a:t>
            </a:r>
            <a:r>
              <a:rPr lang="en-GB" sz="5200" smtClean="0"/>
              <a:t> </a:t>
            </a:r>
          </a:p>
        </p:txBody>
      </p:sp>
      <p:sp>
        <p:nvSpPr>
          <p:cNvPr id="4506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19088" y="136525"/>
            <a:ext cx="7924800" cy="1143000"/>
          </a:xfrm>
        </p:spPr>
        <p:txBody>
          <a:bodyPr/>
          <a:lstStyle/>
          <a:p>
            <a:pPr eaLnBrk="1" hangingPunct="1"/>
            <a:r>
              <a:rPr lang="en-GB" smtClean="0"/>
              <a:t>Get all Walls</a:t>
            </a:r>
          </a:p>
        </p:txBody>
      </p:sp>
      <p:sp>
        <p:nvSpPr>
          <p:cNvPr id="46083" name="Rectangle 3"/>
          <p:cNvSpPr>
            <a:spLocks noGrp="1" noChangeArrowheads="1"/>
          </p:cNvSpPr>
          <p:nvPr>
            <p:ph type="body" idx="1"/>
          </p:nvPr>
        </p:nvSpPr>
        <p:spPr>
          <a:xfrm>
            <a:off x="319088" y="2055813"/>
            <a:ext cx="8139112" cy="3905250"/>
          </a:xfrm>
        </p:spPr>
        <p:txBody>
          <a:bodyPr/>
          <a:lstStyle/>
          <a:p>
            <a:pPr marL="1028700" lvl="3" indent="-228600" eaLnBrk="1" hangingPunct="1">
              <a:lnSpc>
                <a:spcPct val="90000"/>
              </a:lnSpc>
              <a:buFont typeface="Wingdings" pitchFamily="2" charset="2"/>
              <a:buNone/>
            </a:pPr>
            <a:r>
              <a:rPr lang="en-GB" sz="1200" noProof="1" smtClean="0">
                <a:solidFill>
                  <a:schemeClr val="accent1"/>
                </a:solidFill>
              </a:rPr>
              <a:t>Shared Function</a:t>
            </a:r>
            <a:r>
              <a:rPr lang="en-GB" sz="1200" noProof="1" smtClean="0"/>
              <a:t> GetAllWalls(</a:t>
            </a:r>
            <a:r>
              <a:rPr lang="en-GB" sz="1200" noProof="1" smtClean="0">
                <a:solidFill>
                  <a:schemeClr val="accent1"/>
                </a:solidFill>
              </a:rPr>
              <a:t>ByVal</a:t>
            </a:r>
            <a:r>
              <a:rPr lang="en-GB" sz="1200" noProof="1" smtClean="0"/>
              <a:t> revitApp </a:t>
            </a:r>
            <a:r>
              <a:rPr lang="en-GB" sz="1200" noProof="1" smtClean="0">
                <a:solidFill>
                  <a:schemeClr val="accent1"/>
                </a:solidFill>
              </a:rPr>
              <a:t>As</a:t>
            </a:r>
            <a:r>
              <a:rPr lang="en-GB" sz="1200" noProof="1" smtClean="0"/>
              <a:t> Revit.Application)</a:t>
            </a:r>
            <a:r>
              <a:rPr lang="en-GB" sz="1200" noProof="1" smtClean="0">
                <a:solidFill>
                  <a:schemeClr val="accent1"/>
                </a:solidFill>
              </a:rPr>
              <a:t> As</a:t>
            </a:r>
            <a:r>
              <a:rPr lang="en-GB" sz="1200" noProof="1" smtClean="0"/>
              <a:t> ElementSet</a:t>
            </a:r>
          </a:p>
          <a:p>
            <a:pPr marL="1028700" lvl="3" indent="-228600" eaLnBrk="1" hangingPunct="1">
              <a:lnSpc>
                <a:spcPct val="90000"/>
              </a:lnSpc>
              <a:buFont typeface="Wingdings" pitchFamily="2" charset="2"/>
              <a:buNone/>
            </a:pPr>
            <a:endParaRPr lang="en-GB" sz="1200" noProof="1" smtClean="0"/>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a:t>
            </a:r>
            <a:r>
              <a:rPr lang="en-GB" sz="1200" noProof="1" smtClean="0"/>
              <a:t> elems </a:t>
            </a:r>
            <a:r>
              <a:rPr lang="en-GB" sz="1200" noProof="1" smtClean="0">
                <a:solidFill>
                  <a:schemeClr val="accent1"/>
                </a:solidFill>
              </a:rPr>
              <a:t>As</a:t>
            </a:r>
            <a:r>
              <a:rPr lang="en-GB" sz="1200" noProof="1" smtClean="0"/>
              <a:t> ElementSet = revitApp.Create.NewElementSet</a:t>
            </a:r>
          </a:p>
          <a:p>
            <a:pPr marL="1028700" lvl="3" indent="-228600" eaLnBrk="1" hangingPunct="1">
              <a:lnSpc>
                <a:spcPct val="90000"/>
              </a:lnSpc>
              <a:buFont typeface="Wingdings" pitchFamily="2" charset="2"/>
              <a:buNone/>
            </a:pPr>
            <a:endParaRPr lang="en-GB" sz="1200" noProof="1" smtClean="0"/>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a:t>
            </a:r>
            <a:r>
              <a:rPr lang="en-GB" sz="1200" noProof="1" smtClean="0"/>
              <a:t> iter </a:t>
            </a:r>
            <a:r>
              <a:rPr lang="en-GB" sz="1200" noProof="1" smtClean="0">
                <a:solidFill>
                  <a:schemeClr val="accent1"/>
                </a:solidFill>
              </a:rPr>
              <a:t>As</a:t>
            </a:r>
            <a:r>
              <a:rPr lang="en-GB" sz="1200" noProof="1" smtClean="0"/>
              <a:t> IEnumerator = revitApp.</a:t>
            </a:r>
            <a:r>
              <a:rPr lang="en-GB" sz="1200" noProof="1" smtClean="0">
                <a:solidFill>
                  <a:schemeClr val="folHlink"/>
                </a:solidFill>
              </a:rPr>
              <a:t>ActiveDocument.Elements</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Do While</a:t>
            </a:r>
            <a:r>
              <a:rPr lang="en-GB" sz="1200" noProof="1" smtClean="0"/>
              <a:t> (iter.MoveNext())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a:t>
            </a:r>
            <a:r>
              <a:rPr lang="en-GB" sz="1200" noProof="1" smtClean="0"/>
              <a:t> elem </a:t>
            </a:r>
            <a:r>
              <a:rPr lang="en-GB" sz="1200" noProof="1" smtClean="0">
                <a:solidFill>
                  <a:schemeClr val="accent1"/>
                </a:solidFill>
              </a:rPr>
              <a:t>As</a:t>
            </a:r>
            <a:r>
              <a:rPr lang="en-GB" sz="1200" noProof="1" smtClean="0"/>
              <a:t> Revit.Element = iter.Current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hlink"/>
                </a:solidFill>
              </a:rPr>
              <a:t>' For Wall (one of the Host objects), there is a specific class!</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folHlink"/>
                </a:solidFill>
              </a:rPr>
              <a:t>If TypeOf elem Is Wall Then</a:t>
            </a:r>
          </a:p>
          <a:p>
            <a:pPr marL="1028700" lvl="3" indent="-228600" eaLnBrk="1" hangingPunct="1">
              <a:lnSpc>
                <a:spcPct val="90000"/>
              </a:lnSpc>
              <a:buFont typeface="Wingdings" pitchFamily="2" charset="2"/>
              <a:buNone/>
            </a:pPr>
            <a:r>
              <a:rPr lang="en-GB" sz="1200" noProof="1" smtClean="0"/>
              <a:t>      elems.Insert(elem)</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End If</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Loop</a:t>
            </a:r>
          </a:p>
          <a:p>
            <a:pPr marL="1028700" lvl="3" indent="-228600" eaLnBrk="1" hangingPunct="1">
              <a:lnSpc>
                <a:spcPct val="90000"/>
              </a:lnSpc>
              <a:buFont typeface="Wingdings" pitchFamily="2" charset="2"/>
              <a:buNone/>
            </a:pPr>
            <a:endParaRPr lang="en-GB" sz="1200" noProof="1" smtClean="0"/>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Return</a:t>
            </a:r>
            <a:r>
              <a:rPr lang="en-GB" sz="1200" noProof="1" smtClean="0"/>
              <a:t> elems</a:t>
            </a:r>
          </a:p>
          <a:p>
            <a:pPr marL="1028700" lvl="3" indent="-228600" eaLnBrk="1" hangingPunct="1">
              <a:lnSpc>
                <a:spcPct val="90000"/>
              </a:lnSpc>
              <a:buFont typeface="Wingdings" pitchFamily="2" charset="2"/>
              <a:buNone/>
            </a:pPr>
            <a:endParaRPr lang="en-GB" sz="1200" noProof="1" smtClean="0"/>
          </a:p>
          <a:p>
            <a:pPr marL="1028700" lvl="3" indent="-228600" eaLnBrk="1" hangingPunct="1">
              <a:lnSpc>
                <a:spcPct val="90000"/>
              </a:lnSpc>
              <a:buFont typeface="Wingdings" pitchFamily="2" charset="2"/>
              <a:buNone/>
            </a:pPr>
            <a:r>
              <a:rPr lang="en-GB" sz="1200" noProof="1" smtClean="0">
                <a:solidFill>
                  <a:schemeClr val="accent1"/>
                </a:solidFill>
              </a:rPr>
              <a:t>End Function</a:t>
            </a:r>
            <a:endParaRPr lang="en-GB" sz="1200" smtClean="0">
              <a:solidFill>
                <a:schemeClr val="accent1"/>
              </a:solidFill>
            </a:endParaRPr>
          </a:p>
        </p:txBody>
      </p:sp>
      <p:sp>
        <p:nvSpPr>
          <p:cNvPr id="4608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46085" name="AutoShape 6"/>
          <p:cNvSpPr>
            <a:spLocks noChangeArrowheads="1"/>
          </p:cNvSpPr>
          <p:nvPr/>
        </p:nvSpPr>
        <p:spPr bwMode="auto">
          <a:xfrm>
            <a:off x="757238" y="1773238"/>
            <a:ext cx="7991475" cy="36004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46086" name="Picture 5" descr="lab2-3-1"/>
          <p:cNvPicPr>
            <a:picLocks noChangeAspect="1" noChangeArrowheads="1"/>
          </p:cNvPicPr>
          <p:nvPr/>
        </p:nvPicPr>
        <p:blipFill>
          <a:blip r:embed="rId3"/>
          <a:srcRect/>
          <a:stretch>
            <a:fillRect/>
          </a:stretch>
        </p:blipFill>
        <p:spPr bwMode="auto">
          <a:xfrm>
            <a:off x="4486275" y="4884738"/>
            <a:ext cx="2533650" cy="1076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19088" y="136525"/>
            <a:ext cx="7924800" cy="1143000"/>
          </a:xfrm>
        </p:spPr>
        <p:txBody>
          <a:bodyPr/>
          <a:lstStyle/>
          <a:p>
            <a:pPr eaLnBrk="1" hangingPunct="1"/>
            <a:r>
              <a:rPr lang="en-GB" smtClean="0"/>
              <a:t>Get all Doors</a:t>
            </a:r>
          </a:p>
        </p:txBody>
      </p:sp>
      <p:sp>
        <p:nvSpPr>
          <p:cNvPr id="47107" name="Rectangle 3"/>
          <p:cNvSpPr>
            <a:spLocks noGrp="1" noChangeArrowheads="1"/>
          </p:cNvSpPr>
          <p:nvPr>
            <p:ph type="body" idx="1"/>
          </p:nvPr>
        </p:nvSpPr>
        <p:spPr>
          <a:xfrm>
            <a:off x="0" y="1279525"/>
            <a:ext cx="9036050" cy="5318125"/>
          </a:xfrm>
        </p:spPr>
        <p:txBody>
          <a:bodyPr/>
          <a:lstStyle/>
          <a:p>
            <a:pPr marL="1028700" lvl="3" indent="-228600" eaLnBrk="1" hangingPunct="1">
              <a:lnSpc>
                <a:spcPct val="90000"/>
              </a:lnSpc>
              <a:buFont typeface="Wingdings" pitchFamily="2" charset="2"/>
              <a:buNone/>
            </a:pPr>
            <a:r>
              <a:rPr lang="en-GB" sz="1200" noProof="1" smtClean="0">
                <a:solidFill>
                  <a:schemeClr val="hlink"/>
                </a:solidFill>
              </a:rPr>
              <a:t>' get all Doors (you can change it to eg Furniture or Windows...)</a:t>
            </a:r>
          </a:p>
          <a:p>
            <a:pPr marL="1028700" lvl="3" indent="-228600" eaLnBrk="1" hangingPunct="1">
              <a:lnSpc>
                <a:spcPct val="90000"/>
              </a:lnSpc>
              <a:buFont typeface="Wingdings" pitchFamily="2" charset="2"/>
              <a:buNone/>
            </a:pPr>
            <a:r>
              <a:rPr lang="en-GB" sz="1200" noProof="1" smtClean="0">
                <a:solidFill>
                  <a:schemeClr val="hlink"/>
                </a:solidFill>
              </a:rPr>
              <a:t>'</a:t>
            </a:r>
            <a:r>
              <a:rPr lang="en-US" sz="1200" smtClean="0">
                <a:solidFill>
                  <a:schemeClr val="hlink"/>
                </a:solidFill>
              </a:rPr>
              <a:t> </a:t>
            </a:r>
            <a:r>
              <a:rPr lang="en-US" sz="1200" noProof="1" smtClean="0">
                <a:solidFill>
                  <a:schemeClr val="hlink"/>
                </a:solidFill>
              </a:rPr>
              <a:t>NOTE: Before 9.0, one had to hard-code the name which wouldn't work in other locales!</a:t>
            </a:r>
          </a:p>
          <a:p>
            <a:pPr marL="1028700" lvl="3" indent="-228600" eaLnBrk="1" hangingPunct="1">
              <a:lnSpc>
                <a:spcPct val="90000"/>
              </a:lnSpc>
              <a:buFont typeface="Wingdings" pitchFamily="2" charset="2"/>
              <a:buNone/>
            </a:pPr>
            <a:r>
              <a:rPr lang="en-US" sz="1200" noProof="1" smtClean="0">
                <a:solidFill>
                  <a:schemeClr val="hlink"/>
                </a:solidFill>
              </a:rPr>
              <a:t>'Dim catName As String = "Doors"</a:t>
            </a:r>
          </a:p>
          <a:p>
            <a:pPr marL="1028700" lvl="3" indent="-228600" eaLnBrk="1" hangingPunct="1">
              <a:lnSpc>
                <a:spcPct val="90000"/>
              </a:lnSpc>
              <a:buFont typeface="Wingdings" pitchFamily="2" charset="2"/>
              <a:buNone/>
            </a:pPr>
            <a:r>
              <a:rPr lang="en-US" sz="1200" noProof="1" smtClean="0">
                <a:solidFill>
                  <a:schemeClr val="hlink"/>
                </a:solidFill>
              </a:rPr>
              <a:t>' From 9.0, there is enumeration which should work with ALL locales</a:t>
            </a:r>
          </a:p>
          <a:p>
            <a:pPr marL="1028700" lvl="3" indent="-228600" eaLnBrk="1" hangingPunct="1">
              <a:lnSpc>
                <a:spcPct val="90000"/>
              </a:lnSpc>
              <a:buFont typeface="Wingdings" pitchFamily="2" charset="2"/>
              <a:buNone/>
            </a:pPr>
            <a:r>
              <a:rPr lang="en-US" sz="1200" noProof="1" smtClean="0">
                <a:solidFill>
                  <a:schemeClr val="accent1"/>
                </a:solidFill>
              </a:rPr>
              <a:t>Dim</a:t>
            </a:r>
            <a:r>
              <a:rPr lang="en-US" sz="1200" noProof="1" smtClean="0"/>
              <a:t> </a:t>
            </a:r>
            <a:r>
              <a:rPr lang="en-US" sz="1200" noProof="1" smtClean="0">
                <a:solidFill>
                  <a:schemeClr val="folHlink"/>
                </a:solidFill>
              </a:rPr>
              <a:t>catName</a:t>
            </a:r>
            <a:r>
              <a:rPr lang="en-US" sz="1200" noProof="1" smtClean="0"/>
              <a:t> </a:t>
            </a:r>
            <a:r>
              <a:rPr lang="en-US" sz="1200" noProof="1" smtClean="0">
                <a:solidFill>
                  <a:schemeClr val="accent1"/>
                </a:solidFill>
              </a:rPr>
              <a:t>As String</a:t>
            </a:r>
            <a:r>
              <a:rPr lang="en-US" sz="1200" noProof="1" smtClean="0"/>
              <a:t> = revitApp.ActiveDocument.</a:t>
            </a:r>
            <a:r>
              <a:rPr lang="en-US" sz="1200" noProof="1" smtClean="0">
                <a:solidFill>
                  <a:schemeClr val="folHlink"/>
                </a:solidFill>
              </a:rPr>
              <a:t>Settings.Categories.Item(BuiltInCategory.OST_Doors).Name</a:t>
            </a:r>
          </a:p>
          <a:p>
            <a:pPr marL="1028700" lvl="3" indent="-228600" eaLnBrk="1" hangingPunct="1">
              <a:lnSpc>
                <a:spcPct val="90000"/>
              </a:lnSpc>
              <a:buFont typeface="Wingdings" pitchFamily="2" charset="2"/>
              <a:buNone/>
            </a:pPr>
            <a:endParaRPr lang="en-US" sz="1200" noProof="1" smtClean="0"/>
          </a:p>
          <a:p>
            <a:pPr marL="1028700" lvl="3" indent="-228600" eaLnBrk="1" hangingPunct="1">
              <a:lnSpc>
                <a:spcPct val="90000"/>
              </a:lnSpc>
              <a:buFont typeface="Wingdings" pitchFamily="2" charset="2"/>
              <a:buNone/>
            </a:pPr>
            <a:r>
              <a:rPr lang="en-US" sz="1200" noProof="1" smtClean="0">
                <a:solidFill>
                  <a:schemeClr val="accent1"/>
                </a:solidFill>
              </a:rPr>
              <a:t>Dim</a:t>
            </a:r>
            <a:r>
              <a:rPr lang="en-US" sz="1200" noProof="1" smtClean="0"/>
              <a:t> familyInstances </a:t>
            </a:r>
            <a:r>
              <a:rPr lang="en-US" sz="1200" noProof="1" smtClean="0">
                <a:solidFill>
                  <a:schemeClr val="accent1"/>
                </a:solidFill>
              </a:rPr>
              <a:t>As</a:t>
            </a:r>
            <a:r>
              <a:rPr lang="en-US" sz="1200" noProof="1" smtClean="0"/>
              <a:t> ElementSet = LabUtils.GetAllStandardFamilyInstancesForACategory(revitApp, catName)</a:t>
            </a:r>
          </a:p>
          <a:p>
            <a:pPr marL="1028700" lvl="3" indent="-228600" eaLnBrk="1" hangingPunct="1">
              <a:lnSpc>
                <a:spcPct val="90000"/>
              </a:lnSpc>
              <a:buFont typeface="Wingdings" pitchFamily="2" charset="2"/>
              <a:buNone/>
            </a:pPr>
            <a:r>
              <a:rPr lang="en-US" sz="1200" noProof="1" smtClean="0">
                <a:solidFill>
                  <a:schemeClr val="accent1"/>
                </a:solidFill>
              </a:rPr>
              <a:t>Dim</a:t>
            </a:r>
            <a:r>
              <a:rPr lang="en-US" sz="1200" noProof="1" smtClean="0"/>
              <a:t> inst </a:t>
            </a:r>
            <a:r>
              <a:rPr lang="en-US" sz="1200" noProof="1" smtClean="0">
                <a:solidFill>
                  <a:schemeClr val="accent1"/>
                </a:solidFill>
              </a:rPr>
              <a:t>As</a:t>
            </a:r>
            <a:r>
              <a:rPr lang="en-US" sz="1200" noProof="1" smtClean="0"/>
              <a:t> FamilyInstance</a:t>
            </a:r>
          </a:p>
          <a:p>
            <a:pPr marL="1028700" lvl="3" indent="-228600" eaLnBrk="1" hangingPunct="1">
              <a:lnSpc>
                <a:spcPct val="90000"/>
              </a:lnSpc>
              <a:buFont typeface="Wingdings" pitchFamily="2" charset="2"/>
              <a:buNone/>
            </a:pPr>
            <a:r>
              <a:rPr lang="en-US" sz="1200" noProof="1" smtClean="0"/>
              <a:t>sMsg = </a:t>
            </a:r>
            <a:r>
              <a:rPr lang="en-US" sz="1200" noProof="1" smtClean="0">
                <a:solidFill>
                  <a:srgbClr val="993300"/>
                </a:solidFill>
              </a:rPr>
              <a:t>"All "</a:t>
            </a:r>
            <a:r>
              <a:rPr lang="en-US" sz="1200" noProof="1" smtClean="0"/>
              <a:t> &amp; catName &amp; </a:t>
            </a:r>
            <a:r>
              <a:rPr lang="en-US" sz="1200" noProof="1" smtClean="0">
                <a:solidFill>
                  <a:srgbClr val="993300"/>
                </a:solidFill>
              </a:rPr>
              <a:t>" instances in the model:"</a:t>
            </a:r>
          </a:p>
          <a:p>
            <a:pPr marL="1028700" lvl="3" indent="-228600" eaLnBrk="1" hangingPunct="1">
              <a:lnSpc>
                <a:spcPct val="90000"/>
              </a:lnSpc>
              <a:buFont typeface="Wingdings" pitchFamily="2" charset="2"/>
              <a:buNone/>
            </a:pPr>
            <a:r>
              <a:rPr lang="en-US" sz="1200" noProof="1" smtClean="0">
                <a:solidFill>
                  <a:schemeClr val="accent1"/>
                </a:solidFill>
              </a:rPr>
              <a:t>For Each</a:t>
            </a:r>
            <a:r>
              <a:rPr lang="en-US" sz="1200" noProof="1" smtClean="0"/>
              <a:t> inst </a:t>
            </a:r>
            <a:r>
              <a:rPr lang="en-US" sz="1200" noProof="1" smtClean="0">
                <a:solidFill>
                  <a:schemeClr val="accent1"/>
                </a:solidFill>
              </a:rPr>
              <a:t>In</a:t>
            </a:r>
            <a:r>
              <a:rPr lang="en-US" sz="1200" noProof="1" smtClean="0"/>
              <a:t> familyInstances</a:t>
            </a:r>
          </a:p>
          <a:p>
            <a:pPr marL="1028700" lvl="3" indent="-228600" eaLnBrk="1" hangingPunct="1">
              <a:lnSpc>
                <a:spcPct val="90000"/>
              </a:lnSpc>
              <a:buFont typeface="Wingdings" pitchFamily="2" charset="2"/>
              <a:buNone/>
            </a:pPr>
            <a:r>
              <a:rPr lang="en-US" sz="1200" smtClean="0"/>
              <a:t>  </a:t>
            </a:r>
            <a:r>
              <a:rPr lang="en-US" sz="1200" noProof="1" smtClean="0"/>
              <a:t>sMsg += vbCrLf &amp; </a:t>
            </a:r>
            <a:r>
              <a:rPr lang="en-US" sz="1200" noProof="1" smtClean="0">
                <a:solidFill>
                  <a:srgbClr val="993300"/>
                </a:solidFill>
              </a:rPr>
              <a:t>"  Id="</a:t>
            </a:r>
            <a:r>
              <a:rPr lang="en-US" sz="1200" noProof="1" smtClean="0"/>
              <a:t> &amp; inst.Id.Value.ToString &amp; </a:t>
            </a:r>
            <a:r>
              <a:rPr lang="en-US" sz="1200" noProof="1" smtClean="0">
                <a:solidFill>
                  <a:srgbClr val="993300"/>
                </a:solidFill>
              </a:rPr>
              <a:t>"; Type="</a:t>
            </a:r>
            <a:r>
              <a:rPr lang="en-US" sz="1200" noProof="1" smtClean="0"/>
              <a:t> &amp; inst.Name</a:t>
            </a:r>
          </a:p>
          <a:p>
            <a:pPr marL="1028700" lvl="3" indent="-228600" eaLnBrk="1" hangingPunct="1">
              <a:lnSpc>
                <a:spcPct val="90000"/>
              </a:lnSpc>
              <a:buFont typeface="Wingdings" pitchFamily="2" charset="2"/>
              <a:buNone/>
            </a:pPr>
            <a:r>
              <a:rPr lang="en-US" sz="1200" noProof="1" smtClean="0">
                <a:solidFill>
                  <a:schemeClr val="accent1"/>
                </a:solidFill>
              </a:rPr>
              <a:t>Next</a:t>
            </a:r>
          </a:p>
          <a:p>
            <a:pPr marL="1028700" lvl="3" indent="-228600" eaLnBrk="1" hangingPunct="1">
              <a:lnSpc>
                <a:spcPct val="90000"/>
              </a:lnSpc>
              <a:buFont typeface="Wingdings" pitchFamily="2" charset="2"/>
              <a:buNone/>
            </a:pPr>
            <a:r>
              <a:rPr lang="en-US" sz="1200" noProof="1" smtClean="0"/>
              <a:t>MsgBox(sMsg)</a:t>
            </a:r>
            <a:endParaRPr lang="en-US" sz="1200" smtClean="0"/>
          </a:p>
          <a:p>
            <a:pPr marL="1028700" lvl="3" indent="-228600" eaLnBrk="1" hangingPunct="1">
              <a:lnSpc>
                <a:spcPct val="90000"/>
              </a:lnSpc>
              <a:buFont typeface="Wingdings" pitchFamily="2" charset="2"/>
              <a:buNone/>
            </a:pPr>
            <a:endParaRPr lang="en-US" sz="1200" smtClean="0"/>
          </a:p>
          <a:p>
            <a:pPr marL="1028700" lvl="3" indent="-228600" eaLnBrk="1" hangingPunct="1">
              <a:lnSpc>
                <a:spcPct val="90000"/>
              </a:lnSpc>
              <a:buFont typeface="Wingdings" pitchFamily="2" charset="2"/>
              <a:buNone/>
            </a:pPr>
            <a:r>
              <a:rPr lang="en-US" sz="1200" smtClean="0"/>
              <a:t>. . . </a:t>
            </a:r>
          </a:p>
          <a:p>
            <a:pPr marL="1028700" lvl="3" indent="-228600" eaLnBrk="1" hangingPunct="1">
              <a:lnSpc>
                <a:spcPct val="90000"/>
              </a:lnSpc>
              <a:buFont typeface="Wingdings" pitchFamily="2" charset="2"/>
              <a:buNone/>
            </a:pPr>
            <a:endParaRPr lang="en-US" sz="1200" smtClean="0"/>
          </a:p>
          <a:p>
            <a:pPr marL="1028700" lvl="3" indent="-228600" eaLnBrk="1" hangingPunct="1">
              <a:buFont typeface="Wingdings" pitchFamily="2" charset="2"/>
              <a:buNone/>
            </a:pPr>
            <a:r>
              <a:rPr lang="en-US" sz="1200" noProof="1" smtClean="0">
                <a:solidFill>
                  <a:schemeClr val="accent1"/>
                </a:solidFill>
              </a:rPr>
              <a:t>If TypeOf</a:t>
            </a:r>
            <a:r>
              <a:rPr lang="en-US" sz="1200" noProof="1" smtClean="0"/>
              <a:t> elem </a:t>
            </a:r>
            <a:r>
              <a:rPr lang="en-US" sz="1200" noProof="1" smtClean="0">
                <a:solidFill>
                  <a:schemeClr val="accent1"/>
                </a:solidFill>
              </a:rPr>
              <a:t>Is</a:t>
            </a:r>
            <a:r>
              <a:rPr lang="en-US" sz="1200" noProof="1" smtClean="0"/>
              <a:t> FamilyInstance </a:t>
            </a:r>
            <a:r>
              <a:rPr lang="en-US" sz="1200" noProof="1" smtClean="0">
                <a:solidFill>
                  <a:schemeClr val="accent1"/>
                </a:solidFill>
              </a:rPr>
              <a:t>Then</a:t>
            </a:r>
          </a:p>
          <a:p>
            <a:pPr marL="1028700" lvl="3" indent="-228600" eaLnBrk="1" hangingPunct="1">
              <a:buFont typeface="Wingdings" pitchFamily="2" charset="2"/>
              <a:buNone/>
            </a:pPr>
            <a:r>
              <a:rPr lang="en-US" sz="1200" noProof="1" smtClean="0"/>
              <a:t>  </a:t>
            </a:r>
            <a:r>
              <a:rPr lang="en-US" sz="1200" noProof="1" smtClean="0">
                <a:solidFill>
                  <a:schemeClr val="accent1"/>
                </a:solidFill>
              </a:rPr>
              <a:t>Try</a:t>
            </a:r>
          </a:p>
          <a:p>
            <a:pPr marL="1028700" lvl="3" indent="-228600" eaLnBrk="1" hangingPunct="1">
              <a:buFont typeface="Wingdings" pitchFamily="2" charset="2"/>
              <a:buNone/>
            </a:pPr>
            <a:r>
              <a:rPr lang="en-US" sz="1200" noProof="1" smtClean="0"/>
              <a:t>    </a:t>
            </a:r>
            <a:r>
              <a:rPr lang="en-US" sz="1200" noProof="1" smtClean="0">
                <a:solidFill>
                  <a:schemeClr val="accent1"/>
                </a:solidFill>
              </a:rPr>
              <a:t>If</a:t>
            </a:r>
            <a:r>
              <a:rPr lang="en-US" sz="1200" noProof="1" smtClean="0"/>
              <a:t> </a:t>
            </a:r>
            <a:r>
              <a:rPr lang="en-US" sz="1200" noProof="1" smtClean="0">
                <a:solidFill>
                  <a:schemeClr val="folHlink"/>
                </a:solidFill>
              </a:rPr>
              <a:t>elem.Category.Name.Equals(catName)</a:t>
            </a:r>
            <a:r>
              <a:rPr lang="en-US" sz="1200" noProof="1" smtClean="0"/>
              <a:t> </a:t>
            </a:r>
            <a:r>
              <a:rPr lang="en-US" sz="1200" noProof="1" smtClean="0">
                <a:solidFill>
                  <a:schemeClr val="accent1"/>
                </a:solidFill>
              </a:rPr>
              <a:t>Then</a:t>
            </a:r>
          </a:p>
          <a:p>
            <a:pPr marL="1028700" lvl="3" indent="-228600" eaLnBrk="1" hangingPunct="1">
              <a:buFont typeface="Wingdings" pitchFamily="2" charset="2"/>
              <a:buNone/>
            </a:pPr>
            <a:r>
              <a:rPr lang="en-US" sz="1200" noProof="1" smtClean="0"/>
              <a:t>      elems.Insert(elem)</a:t>
            </a:r>
          </a:p>
          <a:p>
            <a:pPr marL="1028700" lvl="3" indent="-228600" eaLnBrk="1" hangingPunct="1">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buFont typeface="Wingdings" pitchFamily="2" charset="2"/>
              <a:buNone/>
            </a:pPr>
            <a:r>
              <a:rPr lang="en-US" sz="1200" noProof="1" smtClean="0"/>
              <a:t>  </a:t>
            </a:r>
            <a:r>
              <a:rPr lang="en-US" sz="1200" noProof="1" smtClean="0">
                <a:solidFill>
                  <a:schemeClr val="accent1"/>
                </a:solidFill>
              </a:rPr>
              <a:t>Catch</a:t>
            </a:r>
          </a:p>
          <a:p>
            <a:pPr marL="1028700" lvl="3" indent="-228600" eaLnBrk="1" hangingPunct="1">
              <a:buFont typeface="Wingdings" pitchFamily="2" charset="2"/>
              <a:buNone/>
            </a:pPr>
            <a:r>
              <a:rPr lang="en-US" sz="1200" noProof="1" smtClean="0">
                <a:solidFill>
                  <a:schemeClr val="accent1"/>
                </a:solidFill>
              </a:rPr>
              <a:t>  End Try</a:t>
            </a:r>
          </a:p>
          <a:p>
            <a:pPr marL="1028700" lvl="3" indent="-228600" eaLnBrk="1" hangingPunct="1">
              <a:buFont typeface="Wingdings" pitchFamily="2" charset="2"/>
              <a:buNone/>
            </a:pPr>
            <a:r>
              <a:rPr lang="en-US" sz="1200" noProof="1" smtClean="0">
                <a:solidFill>
                  <a:schemeClr val="accent1"/>
                </a:solidFill>
              </a:rPr>
              <a:t>End If</a:t>
            </a:r>
            <a:endParaRPr lang="en-GB" sz="1200" smtClean="0">
              <a:solidFill>
                <a:schemeClr val="accent1"/>
              </a:solidFill>
            </a:endParaRPr>
          </a:p>
        </p:txBody>
      </p:sp>
      <p:sp>
        <p:nvSpPr>
          <p:cNvPr id="4710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pic>
        <p:nvPicPr>
          <p:cNvPr id="47109" name="Picture 5" descr="lab2-3-2"/>
          <p:cNvPicPr>
            <a:picLocks noChangeAspect="1" noChangeArrowheads="1"/>
          </p:cNvPicPr>
          <p:nvPr/>
        </p:nvPicPr>
        <p:blipFill>
          <a:blip r:embed="rId3"/>
          <a:srcRect/>
          <a:stretch>
            <a:fillRect/>
          </a:stretch>
        </p:blipFill>
        <p:spPr bwMode="auto">
          <a:xfrm>
            <a:off x="6094413" y="4437063"/>
            <a:ext cx="1933575" cy="1447800"/>
          </a:xfrm>
          <a:prstGeom prst="rect">
            <a:avLst/>
          </a:prstGeom>
          <a:noFill/>
          <a:ln w="9525">
            <a:noFill/>
            <a:miter lim="800000"/>
            <a:headEnd/>
            <a:tailEnd/>
          </a:ln>
        </p:spPr>
      </p:pic>
      <p:sp>
        <p:nvSpPr>
          <p:cNvPr id="47110" name="AutoShape 6"/>
          <p:cNvSpPr>
            <a:spLocks noChangeArrowheads="1"/>
          </p:cNvSpPr>
          <p:nvPr/>
        </p:nvSpPr>
        <p:spPr bwMode="auto">
          <a:xfrm>
            <a:off x="319088" y="1125538"/>
            <a:ext cx="8716962" cy="561657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19088" y="136525"/>
            <a:ext cx="7924800" cy="1143000"/>
          </a:xfrm>
        </p:spPr>
        <p:txBody>
          <a:bodyPr/>
          <a:lstStyle/>
          <a:p>
            <a:pPr eaLnBrk="1" hangingPunct="1"/>
            <a:r>
              <a:rPr lang="en-GB" smtClean="0"/>
              <a:t>Element manipulation</a:t>
            </a:r>
          </a:p>
        </p:txBody>
      </p:sp>
      <p:sp>
        <p:nvSpPr>
          <p:cNvPr id="48131" name="Rectangle 3"/>
          <p:cNvSpPr>
            <a:spLocks noGrp="1" noChangeArrowheads="1"/>
          </p:cNvSpPr>
          <p:nvPr>
            <p:ph type="body" idx="1"/>
          </p:nvPr>
        </p:nvSpPr>
        <p:spPr>
          <a:xfrm>
            <a:off x="319088" y="1935163"/>
            <a:ext cx="8213725" cy="4454525"/>
          </a:xfrm>
        </p:spPr>
        <p:txBody>
          <a:bodyPr/>
          <a:lstStyle/>
          <a:p>
            <a:pPr marL="342900" lvl="1" indent="-228600" eaLnBrk="1" hangingPunct="1"/>
            <a:r>
              <a:rPr lang="en-GB" smtClean="0"/>
              <a:t>Adding</a:t>
            </a:r>
          </a:p>
          <a:p>
            <a:pPr marL="685800" lvl="2" indent="-228600" eaLnBrk="1" hangingPunct="1"/>
            <a:r>
              <a:rPr lang="en-GB" sz="1600" smtClean="0"/>
              <a:t>74 methods defined by Autodesk.Revit.Creation.Document</a:t>
            </a:r>
          </a:p>
          <a:p>
            <a:pPr marL="685800" lvl="2" indent="-228600" eaLnBrk="1" hangingPunct="1"/>
            <a:r>
              <a:rPr lang="en-GB" sz="1600" smtClean="0"/>
              <a:t>44 object types supported</a:t>
            </a:r>
          </a:p>
          <a:p>
            <a:pPr marL="685800" lvl="2" indent="-228600" eaLnBrk="1" hangingPunct="1"/>
            <a:r>
              <a:rPr lang="en-GB" sz="1600" smtClean="0"/>
              <a:t>e.g. Walls, Floors</a:t>
            </a:r>
          </a:p>
          <a:p>
            <a:pPr marL="1028700" lvl="3" indent="-228600" eaLnBrk="1" hangingPunct="1">
              <a:buFont typeface="Wingdings" pitchFamily="2" charset="2"/>
              <a:buNone/>
            </a:pPr>
            <a:r>
              <a:rPr lang="en-GB" sz="1200" smtClean="0">
                <a:solidFill>
                  <a:schemeClr val="folHlink"/>
                </a:solidFill>
              </a:rPr>
              <a:t>NewWall</a:t>
            </a:r>
            <a:r>
              <a:rPr lang="en-GB" sz="1200" smtClean="0"/>
              <a:t>( CurveArray profile, bool structural ); // + 4 overloads</a:t>
            </a:r>
          </a:p>
          <a:p>
            <a:pPr marL="1028700" lvl="3" indent="-228600" eaLnBrk="1" hangingPunct="1">
              <a:buFont typeface="Wingdings" pitchFamily="2" charset="2"/>
              <a:buNone/>
            </a:pPr>
            <a:r>
              <a:rPr lang="en-GB" sz="1200" smtClean="0">
                <a:solidFill>
                  <a:schemeClr val="folHlink"/>
                </a:solidFill>
              </a:rPr>
              <a:t>NewSlab</a:t>
            </a:r>
            <a:r>
              <a:rPr lang="en-GB" sz="1200" smtClean="0"/>
              <a:t>( CurveArray profile, Level, Line slopedArrow, </a:t>
            </a:r>
            <a:br>
              <a:rPr lang="en-GB" sz="1200" smtClean="0"/>
            </a:br>
            <a:r>
              <a:rPr lang="en-GB" sz="1200" smtClean="0"/>
              <a:t>double angle, bool isImperial, bool isStructural );</a:t>
            </a:r>
          </a:p>
          <a:p>
            <a:pPr marL="685800" lvl="2" indent="-228600" eaLnBrk="1" hangingPunct="1"/>
            <a:r>
              <a:rPr lang="en-GB" sz="1600" smtClean="0"/>
              <a:t>Still some objects missing ...</a:t>
            </a:r>
            <a:r>
              <a:rPr lang="en-GB" smtClean="0"/>
              <a:t> </a:t>
            </a:r>
          </a:p>
          <a:p>
            <a:pPr marL="342900" lvl="1" indent="-228600" eaLnBrk="1" hangingPunct="1"/>
            <a:r>
              <a:rPr lang="en-GB" smtClean="0"/>
              <a:t>Editing</a:t>
            </a:r>
          </a:p>
          <a:p>
            <a:pPr marL="685800" lvl="2" indent="-228600" eaLnBrk="1" hangingPunct="1"/>
            <a:r>
              <a:rPr lang="en-GB" sz="1600" smtClean="0"/>
              <a:t>Rather comprehensive</a:t>
            </a:r>
          </a:p>
          <a:p>
            <a:pPr marL="342900" lvl="1" indent="-228600" eaLnBrk="1" hangingPunct="1"/>
            <a:r>
              <a:rPr lang="en-GB" smtClean="0"/>
              <a:t>Deleting</a:t>
            </a:r>
          </a:p>
          <a:p>
            <a:pPr marL="685800" lvl="2" indent="-228600" eaLnBrk="1" hangingPunct="1"/>
            <a:r>
              <a:rPr lang="en-GB" sz="1600" smtClean="0"/>
              <a:t>Samples DeleteDimensions, DeleteObject</a:t>
            </a:r>
          </a:p>
        </p:txBody>
      </p:sp>
      <p:sp>
        <p:nvSpPr>
          <p:cNvPr id="4813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19088" y="136525"/>
            <a:ext cx="7924800" cy="1143000"/>
          </a:xfrm>
        </p:spPr>
        <p:txBody>
          <a:bodyPr/>
          <a:lstStyle/>
          <a:p>
            <a:pPr eaLnBrk="1" hangingPunct="1"/>
            <a:r>
              <a:rPr lang="en-GB" smtClean="0"/>
              <a:t>Element manipulation</a:t>
            </a:r>
          </a:p>
        </p:txBody>
      </p:sp>
      <p:sp>
        <p:nvSpPr>
          <p:cNvPr id="49155" name="Rectangle 3"/>
          <p:cNvSpPr>
            <a:spLocks noGrp="1" noChangeArrowheads="1"/>
          </p:cNvSpPr>
          <p:nvPr>
            <p:ph type="body" idx="1"/>
          </p:nvPr>
        </p:nvSpPr>
        <p:spPr>
          <a:xfrm>
            <a:off x="319088" y="1935163"/>
            <a:ext cx="8824912" cy="4454525"/>
          </a:xfrm>
        </p:spPr>
        <p:txBody>
          <a:bodyPr/>
          <a:lstStyle/>
          <a:p>
            <a:pPr marL="342900" lvl="1" indent="-228600" eaLnBrk="1" hangingPunct="1"/>
            <a:r>
              <a:rPr lang="en-GB" sz="2000" smtClean="0"/>
              <a:t>Select a wall</a:t>
            </a:r>
          </a:p>
          <a:p>
            <a:pPr marL="342900" lvl="1" indent="-228600" eaLnBrk="1" hangingPunct="1"/>
            <a:r>
              <a:rPr lang="en-GB" sz="2000" smtClean="0"/>
              <a:t>Extract wall from current selection</a:t>
            </a:r>
          </a:p>
          <a:p>
            <a:pPr marL="342900" lvl="1" indent="-228600" eaLnBrk="1" hangingPunct="1"/>
            <a:r>
              <a:rPr lang="en-GB" sz="2000" smtClean="0"/>
              <a:t>Obtain wall top and bottom level contraints</a:t>
            </a:r>
          </a:p>
          <a:p>
            <a:pPr marL="342900" lvl="1" indent="-228600" eaLnBrk="1" hangingPunct="1"/>
            <a:r>
              <a:rPr lang="en-GB" sz="2000" smtClean="0"/>
              <a:t>Calculate geometry from levels and wall curve</a:t>
            </a:r>
          </a:p>
          <a:p>
            <a:pPr marL="342900" lvl="1" indent="-228600" eaLnBrk="1" hangingPunct="1"/>
            <a:r>
              <a:rPr lang="en-GB" sz="2000" smtClean="0"/>
              <a:t>Obtain family symbol for column type</a:t>
            </a:r>
          </a:p>
          <a:p>
            <a:pPr marL="342900" lvl="1" indent="-228600" eaLnBrk="1" hangingPunct="1"/>
            <a:r>
              <a:rPr lang="en-GB" sz="2000" smtClean="0"/>
              <a:t>Insert columns at start, mid and end</a:t>
            </a:r>
          </a:p>
          <a:p>
            <a:pPr marL="342900" lvl="1" indent="-228600" eaLnBrk="1" hangingPunct="1"/>
            <a:r>
              <a:rPr lang="en-GB" sz="2000" smtClean="0"/>
              <a:t>Move wall away from the columns</a:t>
            </a:r>
          </a:p>
          <a:p>
            <a:pPr marL="342900" lvl="1" indent="-228600" eaLnBrk="1" hangingPunct="1">
              <a:buFont typeface="Wingdings" pitchFamily="2" charset="2"/>
              <a:buNone/>
            </a:pPr>
            <a:r>
              <a:rPr lang="en-GB" sz="5000" smtClean="0">
                <a:solidFill>
                  <a:schemeClr val="accent1"/>
                </a:solidFill>
              </a:rPr>
              <a:t>Lab 2-4</a:t>
            </a:r>
            <a:r>
              <a:rPr lang="en-GB" sz="5000" smtClean="0"/>
              <a:t> </a:t>
            </a:r>
          </a:p>
          <a:p>
            <a:pPr marL="342900" lvl="1" indent="-228600" eaLnBrk="1" hangingPunct="1"/>
            <a:r>
              <a:rPr lang="en-GB" sz="2000" smtClean="0"/>
              <a:t>Prerequisites</a:t>
            </a:r>
          </a:p>
          <a:p>
            <a:pPr marL="685800" lvl="2" indent="-228600" eaLnBrk="1" hangingPunct="1">
              <a:spcBef>
                <a:spcPct val="0"/>
              </a:spcBef>
            </a:pPr>
            <a:r>
              <a:rPr lang="en-GB" sz="1800" smtClean="0"/>
              <a:t>Wall constrained at top</a:t>
            </a:r>
          </a:p>
          <a:p>
            <a:pPr marL="685800" lvl="2" indent="-228600" eaLnBrk="1" hangingPunct="1">
              <a:spcBef>
                <a:spcPct val="0"/>
              </a:spcBef>
            </a:pPr>
            <a:r>
              <a:rPr lang="en-GB" sz="1800" smtClean="0"/>
              <a:t>"M_Wood Timber Column" type loaded</a:t>
            </a:r>
          </a:p>
        </p:txBody>
      </p:sp>
      <p:sp>
        <p:nvSpPr>
          <p:cNvPr id="4915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19088" y="136525"/>
            <a:ext cx="7924800" cy="1143000"/>
          </a:xfrm>
        </p:spPr>
        <p:txBody>
          <a:bodyPr/>
          <a:lstStyle/>
          <a:p>
            <a:pPr eaLnBrk="1" hangingPunct="1"/>
            <a:r>
              <a:rPr lang="en-GB" smtClean="0"/>
              <a:t>Selecting the Wall</a:t>
            </a:r>
          </a:p>
        </p:txBody>
      </p:sp>
      <p:sp>
        <p:nvSpPr>
          <p:cNvPr id="50179" name="Rectangle 3"/>
          <p:cNvSpPr>
            <a:spLocks noGrp="1" noChangeArrowheads="1"/>
          </p:cNvSpPr>
          <p:nvPr>
            <p:ph type="body" idx="1"/>
          </p:nvPr>
        </p:nvSpPr>
        <p:spPr>
          <a:xfrm>
            <a:off x="319088" y="1935163"/>
            <a:ext cx="8824912" cy="4454525"/>
          </a:xfrm>
        </p:spPr>
        <p:txBody>
          <a:bodyPr/>
          <a:lstStyle/>
          <a:p>
            <a:pPr marL="1028700" lvl="3" indent="-228600" eaLnBrk="1" hangingPunct="1">
              <a:buFont typeface="Wingdings" pitchFamily="2" charset="2"/>
              <a:buNone/>
            </a:pPr>
            <a:r>
              <a:rPr lang="en-GB" sz="1200" noProof="1" smtClean="0">
                <a:solidFill>
                  <a:schemeClr val="accent1"/>
                </a:solidFill>
              </a:rPr>
              <a:t>Dim</a:t>
            </a:r>
            <a:r>
              <a:rPr lang="en-GB" sz="1200" noProof="1" smtClean="0"/>
              <a:t> doc </a:t>
            </a:r>
            <a:r>
              <a:rPr lang="en-GB" sz="1200" noProof="1" smtClean="0">
                <a:solidFill>
                  <a:schemeClr val="accent1"/>
                </a:solidFill>
              </a:rPr>
              <a:t>As</a:t>
            </a:r>
            <a:r>
              <a:rPr lang="en-GB" sz="1200" noProof="1" smtClean="0"/>
              <a:t> Revit.Document = commandData.Application.ActiveDocument</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ss </a:t>
            </a:r>
            <a:r>
              <a:rPr lang="en-GB" sz="1200" noProof="1" smtClean="0">
                <a:solidFill>
                  <a:schemeClr val="accent1"/>
                </a:solidFill>
              </a:rPr>
              <a:t>As</a:t>
            </a:r>
            <a:r>
              <a:rPr lang="en-GB" sz="1200" noProof="1" smtClean="0"/>
              <a:t> ElementSet = doc.Selection.Elements</a:t>
            </a:r>
          </a:p>
          <a:p>
            <a:pPr marL="1028700" lvl="3" indent="-228600" eaLnBrk="1" hangingPunct="1">
              <a:buFont typeface="Wingdings" pitchFamily="2" charset="2"/>
              <a:buNone/>
            </a:pPr>
            <a:endParaRPr lang="en-GB" sz="1200" noProof="1" smtClean="0"/>
          </a:p>
          <a:p>
            <a:pPr marL="1028700" lvl="3" indent="-228600" eaLnBrk="1" hangingPunct="1">
              <a:buFont typeface="Wingdings" pitchFamily="2" charset="2"/>
              <a:buNone/>
            </a:pPr>
            <a:r>
              <a:rPr lang="en-GB" sz="1200" noProof="1" smtClean="0">
                <a:solidFill>
                  <a:schemeClr val="hlink"/>
                </a:solidFill>
              </a:rPr>
              <a:t>' must have single element only</a:t>
            </a:r>
          </a:p>
          <a:p>
            <a:pPr marL="1028700" lvl="3" indent="-228600" eaLnBrk="1" hangingPunct="1">
              <a:buFont typeface="Wingdings" pitchFamily="2" charset="2"/>
              <a:buNone/>
            </a:pPr>
            <a:r>
              <a:rPr lang="en-GB" sz="1200" noProof="1" smtClean="0">
                <a:solidFill>
                  <a:schemeClr val="accent1"/>
                </a:solidFill>
              </a:rPr>
              <a:t>If Not</a:t>
            </a:r>
            <a:r>
              <a:rPr lang="en-GB" sz="1200" noProof="1" smtClean="0"/>
              <a:t> ss.Size = 1 </a:t>
            </a:r>
            <a:r>
              <a:rPr lang="en-GB" sz="1200" noProof="1" smtClean="0">
                <a:solidFill>
                  <a:schemeClr val="accent1"/>
                </a:solidFill>
              </a:rPr>
              <a:t>Then</a:t>
            </a:r>
          </a:p>
          <a:p>
            <a:pPr marL="1028700" lvl="3" indent="-228600" eaLnBrk="1" hangingPunct="1">
              <a:buFont typeface="Wingdings" pitchFamily="2" charset="2"/>
              <a:buNone/>
            </a:pPr>
            <a:r>
              <a:rPr lang="en-GB" sz="1200" noProof="1" smtClean="0"/>
              <a:t>  MsgBox(</a:t>
            </a:r>
            <a:r>
              <a:rPr lang="en-US" sz="1200" smtClean="0"/>
              <a:t> </a:t>
            </a:r>
            <a:r>
              <a:rPr lang="en-US" sz="1200" noProof="1" smtClean="0">
                <a:solidFill>
                  <a:srgbClr val="993300"/>
                </a:solidFill>
              </a:rPr>
              <a:t>"You must pre-select a single element!"</a:t>
            </a:r>
            <a:r>
              <a:rPr lang="en-US" sz="1200" smtClean="0"/>
              <a:t> </a:t>
            </a:r>
            <a:r>
              <a:rPr lang="en-US" sz="1200" noProof="1" smtClean="0"/>
              <a:t>)</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IExternalCommand.Result.Cancelled</a:t>
            </a:r>
          </a:p>
          <a:p>
            <a:pPr marL="1028700" lvl="3" indent="-228600" eaLnBrk="1" hangingPunct="1">
              <a:buFont typeface="Wingdings" pitchFamily="2" charset="2"/>
              <a:buNone/>
            </a:pPr>
            <a:r>
              <a:rPr lang="en-US" sz="1200" noProof="1" smtClean="0">
                <a:solidFill>
                  <a:schemeClr val="accent1"/>
                </a:solidFill>
              </a:rPr>
              <a:t>End If</a:t>
            </a:r>
          </a:p>
          <a:p>
            <a:pPr marL="1028700" lvl="3" indent="-228600" eaLnBrk="1" hangingPunct="1">
              <a:buFont typeface="Wingdings" pitchFamily="2" charset="2"/>
              <a:buNone/>
            </a:pPr>
            <a:endParaRPr lang="en-US" sz="1200" noProof="1" smtClean="0">
              <a:solidFill>
                <a:schemeClr val="accent1"/>
              </a:solidFill>
            </a:endParaRPr>
          </a:p>
          <a:p>
            <a:pPr marL="1028700" lvl="3" indent="-228600" eaLnBrk="1" hangingPunct="1">
              <a:buFont typeface="Wingdings" pitchFamily="2" charset="2"/>
              <a:buNone/>
            </a:pPr>
            <a:r>
              <a:rPr lang="en-US" sz="1200" noProof="1" smtClean="0">
                <a:solidFill>
                  <a:schemeClr val="hlink"/>
                </a:solidFill>
              </a:rPr>
              <a:t>' must be a wall</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iter </a:t>
            </a:r>
            <a:r>
              <a:rPr lang="en-US" sz="1200" noProof="1" smtClean="0">
                <a:solidFill>
                  <a:schemeClr val="accent1"/>
                </a:solidFill>
              </a:rPr>
              <a:t>As</a:t>
            </a:r>
            <a:r>
              <a:rPr lang="en-US" sz="1200" noProof="1" smtClean="0"/>
              <a:t> ElementSetIterator = ss.ForwardIterator</a:t>
            </a:r>
          </a:p>
          <a:p>
            <a:pPr marL="1028700" lvl="3" indent="-228600" eaLnBrk="1" hangingPunct="1">
              <a:buFont typeface="Wingdings" pitchFamily="2" charset="2"/>
              <a:buNone/>
            </a:pPr>
            <a:r>
              <a:rPr lang="en-US" sz="1200" noProof="1" smtClean="0"/>
              <a:t>iter.MoveNext()</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elem </a:t>
            </a:r>
            <a:r>
              <a:rPr lang="en-US" sz="1200" noProof="1" smtClean="0">
                <a:solidFill>
                  <a:schemeClr val="accent1"/>
                </a:solidFill>
              </a:rPr>
              <a:t>As</a:t>
            </a:r>
            <a:r>
              <a:rPr lang="en-US" sz="1200" noProof="1" smtClean="0"/>
              <a:t> Revit.Element = iter.Current</a:t>
            </a:r>
          </a:p>
          <a:p>
            <a:pPr marL="1028700" lvl="3" indent="-228600" eaLnBrk="1" hangingPunct="1">
              <a:buFont typeface="Wingdings" pitchFamily="2" charset="2"/>
              <a:buNone/>
            </a:pPr>
            <a:r>
              <a:rPr lang="en-US" sz="1200" noProof="1" smtClean="0">
                <a:solidFill>
                  <a:schemeClr val="folHlink"/>
                </a:solidFill>
              </a:rPr>
              <a:t>If Not TypeOf elem Is Wall Then</a:t>
            </a:r>
          </a:p>
          <a:p>
            <a:pPr marL="1028700" lvl="3" indent="-228600" eaLnBrk="1" hangingPunct="1">
              <a:buFont typeface="Wingdings" pitchFamily="2" charset="2"/>
              <a:buNone/>
            </a:pPr>
            <a:r>
              <a:rPr lang="en-US" sz="1200" noProof="1" smtClean="0"/>
              <a:t>  MsgBox(</a:t>
            </a:r>
            <a:r>
              <a:rPr lang="en-US" sz="1200" smtClean="0"/>
              <a:t> </a:t>
            </a:r>
            <a:r>
              <a:rPr lang="en-US" sz="1200" noProof="1" smtClean="0">
                <a:solidFill>
                  <a:srgbClr val="993300"/>
                </a:solidFill>
              </a:rPr>
              <a:t>"Selected element is NOT a wall!"</a:t>
            </a:r>
            <a:r>
              <a:rPr lang="en-US" sz="1200" smtClean="0"/>
              <a:t> </a:t>
            </a:r>
            <a:r>
              <a:rPr lang="en-US" sz="1200" noProof="1" smtClean="0"/>
              <a:t>)</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IExternalCommand.Result.Cancelled</a:t>
            </a:r>
          </a:p>
          <a:p>
            <a:pPr marL="1028700" lvl="3" indent="-228600" eaLnBrk="1" hangingPunct="1">
              <a:buFont typeface="Wingdings" pitchFamily="2" charset="2"/>
              <a:buNone/>
            </a:pPr>
            <a:r>
              <a:rPr lang="en-US" sz="1200" noProof="1" smtClean="0">
                <a:solidFill>
                  <a:schemeClr val="accent1"/>
                </a:solidFill>
              </a:rPr>
              <a:t>End If</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wall </a:t>
            </a:r>
            <a:r>
              <a:rPr lang="en-US" sz="1200" noProof="1" smtClean="0">
                <a:solidFill>
                  <a:schemeClr val="accent1"/>
                </a:solidFill>
              </a:rPr>
              <a:t>As</a:t>
            </a:r>
            <a:r>
              <a:rPr lang="en-US" sz="1200" noProof="1" smtClean="0"/>
              <a:t> Wall = elem</a:t>
            </a:r>
            <a:endParaRPr lang="en-GB" sz="1200" smtClean="0"/>
          </a:p>
        </p:txBody>
      </p:sp>
      <p:sp>
        <p:nvSpPr>
          <p:cNvPr id="5018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50181" name="AutoShape 5"/>
          <p:cNvSpPr>
            <a:spLocks noChangeArrowheads="1"/>
          </p:cNvSpPr>
          <p:nvPr/>
        </p:nvSpPr>
        <p:spPr bwMode="auto">
          <a:xfrm>
            <a:off x="606425" y="1628775"/>
            <a:ext cx="7134225" cy="432117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19088" y="136525"/>
            <a:ext cx="7924800" cy="1143000"/>
          </a:xfrm>
        </p:spPr>
        <p:txBody>
          <a:bodyPr/>
          <a:lstStyle/>
          <a:p>
            <a:pPr eaLnBrk="1" hangingPunct="1"/>
            <a:r>
              <a:rPr lang="en-GB" smtClean="0"/>
              <a:t>Wall Top and Bottom</a:t>
            </a:r>
          </a:p>
        </p:txBody>
      </p:sp>
      <p:sp>
        <p:nvSpPr>
          <p:cNvPr id="51203" name="Rectangle 3"/>
          <p:cNvSpPr>
            <a:spLocks noGrp="1" noChangeArrowheads="1"/>
          </p:cNvSpPr>
          <p:nvPr>
            <p:ph type="body" idx="1"/>
          </p:nvPr>
        </p:nvSpPr>
        <p:spPr>
          <a:xfrm>
            <a:off x="319088" y="1279525"/>
            <a:ext cx="8824912" cy="5318125"/>
          </a:xfrm>
        </p:spPr>
        <p:txBody>
          <a:bodyPr/>
          <a:lstStyle/>
          <a:p>
            <a:pPr marL="1028700" lvl="3" indent="-228600" eaLnBrk="1" hangingPunct="1">
              <a:buFont typeface="Wingdings" pitchFamily="2" charset="2"/>
              <a:buNone/>
            </a:pPr>
            <a:r>
              <a:rPr lang="en-GB" sz="1200" noProof="1" smtClean="0">
                <a:solidFill>
                  <a:schemeClr val="hlink"/>
                </a:solidFill>
              </a:rPr>
              <a:t>' wall must be constrained to a Level at the top (more on Parameters later...)</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topLev </a:t>
            </a:r>
            <a:r>
              <a:rPr lang="en-GB" sz="1200" noProof="1" smtClean="0">
                <a:solidFill>
                  <a:schemeClr val="accent1"/>
                </a:solidFill>
              </a:rPr>
              <a:t>As </a:t>
            </a:r>
            <a:r>
              <a:rPr lang="en-GB" sz="1200" noProof="1" smtClean="0"/>
              <a:t>Level = Nothing</a:t>
            </a:r>
          </a:p>
          <a:p>
            <a:pPr marL="1028700" lvl="3" indent="-228600" eaLnBrk="1" hangingPunct="1">
              <a:buFont typeface="Wingdings" pitchFamily="2" charset="2"/>
              <a:buNone/>
            </a:pPr>
            <a:r>
              <a:rPr lang="en-GB" sz="1200" noProof="1" smtClean="0">
                <a:solidFill>
                  <a:schemeClr val="accent1"/>
                </a:solidFill>
              </a:rPr>
              <a:t>Try</a:t>
            </a:r>
          </a:p>
          <a:p>
            <a:pPr marL="1028700" lvl="3" indent="-228600" eaLnBrk="1" hangingPunct="1">
              <a:buFont typeface="Wingdings" pitchFamily="2" charset="2"/>
              <a:buNone/>
            </a:pPr>
            <a:r>
              <a:rPr lang="en-GB" sz="1200" noProof="1" smtClean="0"/>
              <a:t>  topLev = doc.Element(</a:t>
            </a:r>
            <a:r>
              <a:rPr lang="en-GB" sz="1200" noProof="1" smtClean="0">
                <a:solidFill>
                  <a:schemeClr val="folHlink"/>
                </a:solidFill>
              </a:rPr>
              <a:t>wall.Parameter(BuiltInParameter.WALL_HEIGHT_TYPE)</a:t>
            </a:r>
            <a:r>
              <a:rPr lang="en-GB" sz="1200" noProof="1" smtClean="0"/>
              <a:t>.AsElementId)</a:t>
            </a:r>
          </a:p>
          <a:p>
            <a:pPr marL="1028700" lvl="3" indent="-228600" eaLnBrk="1" hangingPunct="1">
              <a:buFont typeface="Wingdings" pitchFamily="2" charset="2"/>
              <a:buNone/>
            </a:pPr>
            <a:r>
              <a:rPr lang="en-GB" sz="1200" noProof="1" smtClean="0">
                <a:solidFill>
                  <a:schemeClr val="accent1"/>
                </a:solidFill>
              </a:rPr>
              <a:t>Catch</a:t>
            </a:r>
          </a:p>
          <a:p>
            <a:pPr marL="1028700" lvl="3" indent="-228600" eaLnBrk="1" hangingPunct="1">
              <a:buFont typeface="Wingdings" pitchFamily="2" charset="2"/>
              <a:buNone/>
            </a:pPr>
            <a:r>
              <a:rPr lang="en-GB" sz="1200" noProof="1" smtClean="0"/>
              <a:t>  topLev = Nothing</a:t>
            </a:r>
          </a:p>
          <a:p>
            <a:pPr marL="1028700" lvl="3" indent="-228600" eaLnBrk="1" hangingPunct="1">
              <a:buFont typeface="Wingdings" pitchFamily="2" charset="2"/>
              <a:buNone/>
            </a:pPr>
            <a:r>
              <a:rPr lang="en-GB" sz="1200" noProof="1" smtClean="0">
                <a:solidFill>
                  <a:schemeClr val="accent1"/>
                </a:solidFill>
              </a:rPr>
              <a:t>End Try</a:t>
            </a:r>
          </a:p>
          <a:p>
            <a:pPr marL="1028700" lvl="3" indent="-228600" eaLnBrk="1" hangingPunct="1">
              <a:buFont typeface="Wingdings" pitchFamily="2" charset="2"/>
              <a:buNone/>
            </a:pPr>
            <a:r>
              <a:rPr lang="en-GB" sz="1200" noProof="1" smtClean="0">
                <a:solidFill>
                  <a:schemeClr val="accent1"/>
                </a:solidFill>
              </a:rPr>
              <a:t>If</a:t>
            </a:r>
            <a:r>
              <a:rPr lang="en-GB" sz="1200" noProof="1" smtClean="0"/>
              <a:t> topLev </a:t>
            </a:r>
            <a:r>
              <a:rPr lang="en-GB" sz="1200" noProof="1" smtClean="0">
                <a:solidFill>
                  <a:schemeClr val="accent1"/>
                </a:solidFill>
              </a:rPr>
              <a:t>Is Nothing</a:t>
            </a:r>
            <a:r>
              <a:rPr lang="en-GB" sz="1200" noProof="1" smtClean="0"/>
              <a:t> </a:t>
            </a:r>
            <a:r>
              <a:rPr lang="en-GB" sz="1200" noProof="1" smtClean="0">
                <a:solidFill>
                  <a:schemeClr val="accent1"/>
                </a:solidFill>
              </a:rPr>
              <a:t>Then</a:t>
            </a:r>
          </a:p>
          <a:p>
            <a:pPr marL="1028700" lvl="3" indent="-228600" eaLnBrk="1" hangingPunct="1">
              <a:buFont typeface="Wingdings" pitchFamily="2" charset="2"/>
              <a:buNone/>
            </a:pPr>
            <a:r>
              <a:rPr lang="en-GB" sz="1200" noProof="1" smtClean="0"/>
              <a:t>  MsgBox(</a:t>
            </a:r>
            <a:r>
              <a:rPr lang="en-US" sz="1200" smtClean="0"/>
              <a:t> </a:t>
            </a:r>
            <a:r>
              <a:rPr lang="en-US" sz="1200" noProof="1" smtClean="0">
                <a:solidFill>
                  <a:srgbClr val="993300"/>
                </a:solidFill>
              </a:rPr>
              <a:t>"Selected Wall is NOT constrained to a Level at the Top!"</a:t>
            </a:r>
            <a:r>
              <a:rPr lang="en-US" sz="1200" smtClean="0"/>
              <a:t> </a:t>
            </a:r>
            <a:r>
              <a:rPr lang="en-US" sz="1200" noProof="1" smtClean="0"/>
              <a:t>)</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IExternalCommand.Result.Cancelled</a:t>
            </a:r>
          </a:p>
          <a:p>
            <a:pPr marL="1028700" lvl="3" indent="-228600" eaLnBrk="1" hangingPunct="1">
              <a:buFont typeface="Wingdings" pitchFamily="2" charset="2"/>
              <a:buNone/>
            </a:pPr>
            <a:r>
              <a:rPr lang="en-US" sz="1200" noProof="1" smtClean="0">
                <a:solidFill>
                  <a:schemeClr val="accent1"/>
                </a:solidFill>
              </a:rPr>
              <a:t>End If</a:t>
            </a:r>
          </a:p>
          <a:p>
            <a:pPr marL="1028700" lvl="3" indent="-228600" eaLnBrk="1" hangingPunct="1">
              <a:buFont typeface="Wingdings" pitchFamily="2" charset="2"/>
              <a:buNone/>
            </a:pPr>
            <a:endParaRPr lang="en-US" sz="1200" noProof="1" smtClean="0"/>
          </a:p>
          <a:p>
            <a:pPr marL="1028700" lvl="3" indent="-228600" eaLnBrk="1" hangingPunct="1">
              <a:buFont typeface="Wingdings" pitchFamily="2" charset="2"/>
              <a:buNone/>
            </a:pPr>
            <a:r>
              <a:rPr lang="en-US" sz="1200" noProof="1" smtClean="0">
                <a:solidFill>
                  <a:schemeClr val="hlink"/>
                </a:solidFill>
              </a:rPr>
              <a:t>' get the bottom Level as well (this should never fail)</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botLev </a:t>
            </a:r>
            <a:r>
              <a:rPr lang="en-US" sz="1200" noProof="1" smtClean="0">
                <a:solidFill>
                  <a:schemeClr val="accent1"/>
                </a:solidFill>
              </a:rPr>
              <a:t>As</a:t>
            </a:r>
            <a:r>
              <a:rPr lang="en-US" sz="1200" noProof="1" smtClean="0"/>
              <a:t> Level = </a:t>
            </a:r>
            <a:r>
              <a:rPr lang="en-US" sz="1200" noProof="1" smtClean="0">
                <a:solidFill>
                  <a:schemeClr val="accent1"/>
                </a:solidFill>
              </a:rPr>
              <a:t>Nothing</a:t>
            </a:r>
          </a:p>
          <a:p>
            <a:pPr marL="1028700" lvl="3" indent="-228600" eaLnBrk="1" hangingPunct="1">
              <a:buFont typeface="Wingdings" pitchFamily="2" charset="2"/>
              <a:buNone/>
            </a:pPr>
            <a:r>
              <a:rPr lang="en-US" sz="1200" noProof="1" smtClean="0">
                <a:solidFill>
                  <a:schemeClr val="accent1"/>
                </a:solidFill>
              </a:rPr>
              <a:t>Try</a:t>
            </a:r>
          </a:p>
          <a:p>
            <a:pPr marL="1028700" lvl="3" indent="-228600" eaLnBrk="1" hangingPunct="1">
              <a:buFont typeface="Wingdings" pitchFamily="2" charset="2"/>
              <a:buNone/>
            </a:pPr>
            <a:r>
              <a:rPr lang="en-US" sz="1200" noProof="1" smtClean="0"/>
              <a:t>  botLev = doc.Element(</a:t>
            </a:r>
            <a:r>
              <a:rPr lang="en-US" sz="1200" noProof="1" smtClean="0">
                <a:solidFill>
                  <a:schemeClr val="folHlink"/>
                </a:solidFill>
              </a:rPr>
              <a:t>wall.Parameter(BuiltInParameter.WALL_BASE_CONSTRAINT)</a:t>
            </a:r>
            <a:r>
              <a:rPr lang="en-US" sz="1200" noProof="1" smtClean="0"/>
              <a:t>.AsElementId)</a:t>
            </a:r>
          </a:p>
          <a:p>
            <a:pPr marL="1028700" lvl="3" indent="-228600" eaLnBrk="1" hangingPunct="1">
              <a:buFont typeface="Wingdings" pitchFamily="2" charset="2"/>
              <a:buNone/>
            </a:pPr>
            <a:r>
              <a:rPr lang="en-US" sz="1200" noProof="1" smtClean="0">
                <a:solidFill>
                  <a:schemeClr val="accent1"/>
                </a:solidFill>
              </a:rPr>
              <a:t>Catch</a:t>
            </a:r>
          </a:p>
          <a:p>
            <a:pPr marL="1028700" lvl="3" indent="-228600" eaLnBrk="1" hangingPunct="1">
              <a:buFont typeface="Wingdings" pitchFamily="2" charset="2"/>
              <a:buNone/>
            </a:pPr>
            <a:r>
              <a:rPr lang="en-US" sz="1200" noProof="1" smtClean="0"/>
              <a:t>  botLev = Nothing</a:t>
            </a:r>
          </a:p>
          <a:p>
            <a:pPr marL="1028700" lvl="3" indent="-228600" eaLnBrk="1" hangingPunct="1">
              <a:buFont typeface="Wingdings" pitchFamily="2" charset="2"/>
              <a:buNone/>
            </a:pPr>
            <a:r>
              <a:rPr lang="en-US" sz="1200" noProof="1" smtClean="0">
                <a:solidFill>
                  <a:schemeClr val="accent1"/>
                </a:solidFill>
              </a:rPr>
              <a:t>End Try</a:t>
            </a:r>
          </a:p>
          <a:p>
            <a:pPr marL="1028700" lvl="3" indent="-228600" eaLnBrk="1" hangingPunct="1">
              <a:buFont typeface="Wingdings" pitchFamily="2" charset="2"/>
              <a:buNone/>
            </a:pPr>
            <a:r>
              <a:rPr lang="en-US" sz="1200" noProof="1" smtClean="0">
                <a:solidFill>
                  <a:schemeClr val="accent1"/>
                </a:solidFill>
              </a:rPr>
              <a:t>If </a:t>
            </a:r>
            <a:r>
              <a:rPr lang="en-US" sz="1200" noProof="1" smtClean="0"/>
              <a:t>botLev </a:t>
            </a:r>
            <a:r>
              <a:rPr lang="en-US" sz="1200" noProof="1" smtClean="0">
                <a:solidFill>
                  <a:schemeClr val="accent1"/>
                </a:solidFill>
              </a:rPr>
              <a:t>Is Nothing Then</a:t>
            </a:r>
          </a:p>
          <a:p>
            <a:pPr marL="1028700" lvl="3" indent="-228600" eaLnBrk="1" hangingPunct="1">
              <a:buFont typeface="Wingdings" pitchFamily="2" charset="2"/>
              <a:buNone/>
            </a:pPr>
            <a:r>
              <a:rPr lang="en-US" sz="1200" noProof="1" smtClean="0"/>
              <a:t>  MsgBox(</a:t>
            </a:r>
            <a:r>
              <a:rPr lang="en-US" sz="1200" smtClean="0"/>
              <a:t> </a:t>
            </a:r>
            <a:r>
              <a:rPr lang="en-US" sz="1200" noProof="1" smtClean="0">
                <a:solidFill>
                  <a:srgbClr val="993300"/>
                </a:solidFill>
              </a:rPr>
              <a:t>"Selected Wall is NOT constrained to a Level at the Bottom?!"</a:t>
            </a:r>
            <a:r>
              <a:rPr lang="en-US" sz="1200" smtClean="0"/>
              <a:t> </a:t>
            </a:r>
            <a:r>
              <a:rPr lang="en-US" sz="1200" noProof="1" smtClean="0"/>
              <a:t>)</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IExternalCommand.Result.Cancelled</a:t>
            </a:r>
          </a:p>
          <a:p>
            <a:pPr marL="1028700" lvl="3" indent="-228600" eaLnBrk="1" hangingPunct="1">
              <a:buFont typeface="Wingdings" pitchFamily="2" charset="2"/>
              <a:buNone/>
            </a:pPr>
            <a:r>
              <a:rPr lang="en-US" sz="1200" noProof="1" smtClean="0">
                <a:solidFill>
                  <a:schemeClr val="accent1"/>
                </a:solidFill>
              </a:rPr>
              <a:t>End If</a:t>
            </a:r>
          </a:p>
        </p:txBody>
      </p:sp>
      <p:sp>
        <p:nvSpPr>
          <p:cNvPr id="5120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51205" name="AutoShape 5"/>
          <p:cNvSpPr>
            <a:spLocks noChangeArrowheads="1"/>
          </p:cNvSpPr>
          <p:nvPr/>
        </p:nvSpPr>
        <p:spPr bwMode="auto">
          <a:xfrm>
            <a:off x="606425" y="1125538"/>
            <a:ext cx="8429625" cy="5472112"/>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19088" y="136525"/>
            <a:ext cx="7924800" cy="1143000"/>
          </a:xfrm>
        </p:spPr>
        <p:txBody>
          <a:bodyPr/>
          <a:lstStyle/>
          <a:p>
            <a:pPr eaLnBrk="1" hangingPunct="1"/>
            <a:r>
              <a:rPr lang="en-GB" smtClean="0"/>
              <a:t>Column Geometry</a:t>
            </a:r>
          </a:p>
        </p:txBody>
      </p:sp>
      <p:sp>
        <p:nvSpPr>
          <p:cNvPr id="52227" name="Rectangle 3"/>
          <p:cNvSpPr>
            <a:spLocks noGrp="1" noChangeArrowheads="1"/>
          </p:cNvSpPr>
          <p:nvPr>
            <p:ph type="body" idx="1"/>
          </p:nvPr>
        </p:nvSpPr>
        <p:spPr>
          <a:xfrm>
            <a:off x="319088" y="1196975"/>
            <a:ext cx="8824912" cy="5192713"/>
          </a:xfrm>
        </p:spPr>
        <p:txBody>
          <a:bodyPr/>
          <a:lstStyle/>
          <a:p>
            <a:pPr marL="1028700" lvl="3" indent="-228600" eaLnBrk="1" hangingPunct="1">
              <a:buFont typeface="Wingdings" pitchFamily="2" charset="2"/>
              <a:buNone/>
            </a:pPr>
            <a:r>
              <a:rPr lang="en-GB" sz="1200" noProof="1" smtClean="0">
                <a:solidFill>
                  <a:schemeClr val="hlink"/>
                </a:solidFill>
              </a:rPr>
              <a:t>'</a:t>
            </a:r>
            <a:r>
              <a:rPr lang="en-US" sz="1200" smtClean="0">
                <a:solidFill>
                  <a:schemeClr val="hlink"/>
                </a:solidFill>
              </a:rPr>
              <a:t> </a:t>
            </a:r>
            <a:r>
              <a:rPr lang="en-US" sz="1200" noProof="1" smtClean="0">
                <a:solidFill>
                  <a:schemeClr val="hlink"/>
                </a:solidFill>
              </a:rPr>
              <a:t>Calculate the location points for the 3 columns (assuming straight wall)</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locations </a:t>
            </a:r>
            <a:r>
              <a:rPr lang="en-US" sz="1200" noProof="1" smtClean="0">
                <a:solidFill>
                  <a:schemeClr val="accent1"/>
                </a:solidFill>
              </a:rPr>
              <a:t>As</a:t>
            </a:r>
            <a:r>
              <a:rPr lang="en-US" sz="1200" noProof="1" smtClean="0"/>
              <a:t> New XYZArray()</a:t>
            </a:r>
          </a:p>
          <a:p>
            <a:pPr marL="1028700" lvl="3" indent="-228600" eaLnBrk="1" hangingPunct="1">
              <a:buFont typeface="Wingdings" pitchFamily="2" charset="2"/>
              <a:buNone/>
            </a:pPr>
            <a:endParaRPr lang="en-US" sz="1200" noProof="1" smtClean="0"/>
          </a:p>
          <a:p>
            <a:pPr marL="1028700" lvl="3" indent="-228600" eaLnBrk="1" hangingPunct="1">
              <a:buFont typeface="Wingdings" pitchFamily="2" charset="2"/>
              <a:buNone/>
            </a:pPr>
            <a:r>
              <a:rPr lang="en-US" sz="1200" noProof="1" smtClean="0">
                <a:solidFill>
                  <a:schemeClr val="accent1"/>
                </a:solidFill>
              </a:rPr>
              <a:t>Dim</a:t>
            </a:r>
            <a:r>
              <a:rPr lang="en-US" sz="1200" noProof="1" smtClean="0"/>
              <a:t> locCurve </a:t>
            </a:r>
            <a:r>
              <a:rPr lang="en-US" sz="1200" noProof="1" smtClean="0">
                <a:solidFill>
                  <a:schemeClr val="accent1"/>
                </a:solidFill>
              </a:rPr>
              <a:t>As</a:t>
            </a:r>
            <a:r>
              <a:rPr lang="en-US" sz="1200" noProof="1" smtClean="0"/>
              <a:t> LocationCurve = wall.Location</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ptStart </a:t>
            </a:r>
            <a:r>
              <a:rPr lang="en-US" sz="1200" noProof="1" smtClean="0">
                <a:solidFill>
                  <a:schemeClr val="accent1"/>
                </a:solidFill>
              </a:rPr>
              <a:t>As</a:t>
            </a:r>
            <a:r>
              <a:rPr lang="en-US" sz="1200" noProof="1" smtClean="0"/>
              <a:t> XYZ = </a:t>
            </a:r>
            <a:r>
              <a:rPr lang="en-US" sz="1200" noProof="1" smtClean="0">
                <a:solidFill>
                  <a:schemeClr val="folHlink"/>
                </a:solidFill>
              </a:rPr>
              <a:t>locCurve.Curve.EndPoint(0)</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ptEnd </a:t>
            </a:r>
            <a:r>
              <a:rPr lang="en-US" sz="1200" noProof="1" smtClean="0">
                <a:solidFill>
                  <a:schemeClr val="accent1"/>
                </a:solidFill>
              </a:rPr>
              <a:t>As</a:t>
            </a:r>
            <a:r>
              <a:rPr lang="en-US" sz="1200" noProof="1" smtClean="0"/>
              <a:t> XYZ = </a:t>
            </a:r>
            <a:r>
              <a:rPr lang="en-US" sz="1200" noProof="1" smtClean="0">
                <a:solidFill>
                  <a:schemeClr val="folHlink"/>
                </a:solidFill>
              </a:rPr>
              <a:t>locCurve.Curve.EndPoint(1)</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ptMid </a:t>
            </a:r>
            <a:r>
              <a:rPr lang="en-US" sz="1200" noProof="1" smtClean="0">
                <a:solidFill>
                  <a:schemeClr val="accent1"/>
                </a:solidFill>
              </a:rPr>
              <a:t>As </a:t>
            </a:r>
            <a:r>
              <a:rPr lang="en-US" sz="1200" noProof="1" smtClean="0"/>
              <a:t>New XYZ((ptStart.X + ptEnd.X) / 2, (ptStart.Y + ptEnd.Y) / 2, (ptStart.Z + ptEnd.Z) / 2)</a:t>
            </a:r>
          </a:p>
          <a:p>
            <a:pPr marL="1028700" lvl="3" indent="-228600" eaLnBrk="1" hangingPunct="1">
              <a:buFont typeface="Wingdings" pitchFamily="2" charset="2"/>
              <a:buNone/>
            </a:pPr>
            <a:endParaRPr lang="en-US" sz="1200" noProof="1" smtClean="0"/>
          </a:p>
          <a:p>
            <a:pPr marL="1028700" lvl="3" indent="-228600" eaLnBrk="1" hangingPunct="1">
              <a:buFont typeface="Wingdings" pitchFamily="2" charset="2"/>
              <a:buNone/>
            </a:pPr>
            <a:r>
              <a:rPr lang="en-US" sz="1200" noProof="1" smtClean="0"/>
              <a:t>locations.Append(ptStart)</a:t>
            </a:r>
          </a:p>
          <a:p>
            <a:pPr marL="1028700" lvl="3" indent="-228600" eaLnBrk="1" hangingPunct="1">
              <a:buFont typeface="Wingdings" pitchFamily="2" charset="2"/>
              <a:buNone/>
            </a:pPr>
            <a:r>
              <a:rPr lang="en-US" sz="1200" noProof="1" smtClean="0"/>
              <a:t>locations.Append(ptMid)</a:t>
            </a:r>
          </a:p>
          <a:p>
            <a:pPr marL="1028700" lvl="3" indent="-228600" eaLnBrk="1" hangingPunct="1">
              <a:buFont typeface="Wingdings" pitchFamily="2" charset="2"/>
              <a:buNone/>
            </a:pPr>
            <a:r>
              <a:rPr lang="en-US" sz="1200" noProof="1" smtClean="0"/>
              <a:t>locations.Append(ptEnd)</a:t>
            </a:r>
          </a:p>
          <a:p>
            <a:pPr marL="1028700" lvl="3" indent="-228600" eaLnBrk="1" hangingPunct="1">
              <a:buFont typeface="Wingdings" pitchFamily="2" charset="2"/>
              <a:buNone/>
            </a:pPr>
            <a:endParaRPr lang="en-US" sz="1200" noProof="1" smtClean="0"/>
          </a:p>
          <a:p>
            <a:pPr marL="1028700" lvl="3" indent="-228600" eaLnBrk="1" hangingPunct="1">
              <a:buFont typeface="Wingdings" pitchFamily="2" charset="2"/>
              <a:buNone/>
            </a:pPr>
            <a:r>
              <a:rPr lang="en-US" sz="1200" noProof="1" smtClean="0">
                <a:solidFill>
                  <a:schemeClr val="accent1"/>
                </a:solidFill>
              </a:rPr>
              <a:t>Dim</a:t>
            </a:r>
            <a:r>
              <a:rPr lang="en-US" sz="1200" noProof="1" smtClean="0"/>
              <a:t> sMsg </a:t>
            </a:r>
            <a:r>
              <a:rPr lang="en-US" sz="1200" noProof="1" smtClean="0">
                <a:solidFill>
                  <a:schemeClr val="accent1"/>
                </a:solidFill>
              </a:rPr>
              <a:t>As</a:t>
            </a:r>
            <a:r>
              <a:rPr lang="en-US" sz="1200" noProof="1" smtClean="0"/>
              <a:t> </a:t>
            </a:r>
            <a:r>
              <a:rPr lang="en-US" sz="1200" noProof="1" smtClean="0">
                <a:solidFill>
                  <a:schemeClr val="accent1"/>
                </a:solidFill>
              </a:rPr>
              <a:t>String</a:t>
            </a:r>
            <a:r>
              <a:rPr lang="en-US" sz="1200" noProof="1" smtClean="0"/>
              <a:t> = </a:t>
            </a:r>
            <a:r>
              <a:rPr lang="en-US" sz="1200" noProof="1" smtClean="0">
                <a:solidFill>
                  <a:srgbClr val="993300"/>
                </a:solidFill>
              </a:rPr>
              <a:t>"Locations for the new Columns (ALWAYS reported 'raw', in inches!) are:"</a:t>
            </a:r>
          </a:p>
          <a:p>
            <a:pPr marL="1028700" lvl="3" indent="-228600" eaLnBrk="1" hangingPunct="1">
              <a:buFont typeface="Wingdings" pitchFamily="2" charset="2"/>
              <a:buNone/>
            </a:pPr>
            <a:r>
              <a:rPr lang="en-US" sz="1200" noProof="1" smtClean="0"/>
              <a:t>sMsg += vbCrLf &amp; </a:t>
            </a:r>
            <a:r>
              <a:rPr lang="en-US" sz="1200" noProof="1" smtClean="0">
                <a:solidFill>
                  <a:srgbClr val="993300"/>
                </a:solidFill>
              </a:rPr>
              <a:t>"  Start:"</a:t>
            </a:r>
            <a:r>
              <a:rPr lang="en-US" sz="1200" noProof="1" smtClean="0"/>
              <a:t> &amp; ptStart.X &amp; </a:t>
            </a:r>
            <a:r>
              <a:rPr lang="en-US" sz="1200" noProof="1" smtClean="0">
                <a:solidFill>
                  <a:srgbClr val="993300"/>
                </a:solidFill>
              </a:rPr>
              <a:t>", "</a:t>
            </a:r>
            <a:r>
              <a:rPr lang="en-US" sz="1200" noProof="1" smtClean="0"/>
              <a:t> &amp; ptStart.Y &amp; </a:t>
            </a:r>
            <a:r>
              <a:rPr lang="en-US" sz="1200" noProof="1" smtClean="0">
                <a:solidFill>
                  <a:srgbClr val="993300"/>
                </a:solidFill>
              </a:rPr>
              <a:t>", </a:t>
            </a:r>
            <a:r>
              <a:rPr lang="en-US" sz="1200" noProof="1" smtClean="0"/>
              <a:t>" &amp; ptStart.Z</a:t>
            </a:r>
          </a:p>
          <a:p>
            <a:pPr marL="1028700" lvl="3" indent="-228600" eaLnBrk="1" hangingPunct="1">
              <a:buFont typeface="Wingdings" pitchFamily="2" charset="2"/>
              <a:buNone/>
            </a:pPr>
            <a:r>
              <a:rPr lang="en-US" sz="1200" noProof="1" smtClean="0"/>
              <a:t>sMsg += vbCrLf &amp; </a:t>
            </a:r>
            <a:r>
              <a:rPr lang="en-US" sz="1200" noProof="1" smtClean="0">
                <a:solidFill>
                  <a:srgbClr val="993300"/>
                </a:solidFill>
              </a:rPr>
              <a:t>"  Mid  :"</a:t>
            </a:r>
            <a:r>
              <a:rPr lang="en-US" sz="1200" noProof="1" smtClean="0"/>
              <a:t> &amp; ptMid.X &amp; </a:t>
            </a:r>
            <a:r>
              <a:rPr lang="en-US" sz="1200" noProof="1" smtClean="0">
                <a:solidFill>
                  <a:srgbClr val="993300"/>
                </a:solidFill>
              </a:rPr>
              <a:t>", "</a:t>
            </a:r>
            <a:r>
              <a:rPr lang="en-US" sz="1200" noProof="1" smtClean="0"/>
              <a:t> &amp; ptMid.Y &amp; </a:t>
            </a:r>
            <a:r>
              <a:rPr lang="en-US" sz="1200" noProof="1" smtClean="0">
                <a:solidFill>
                  <a:srgbClr val="993300"/>
                </a:solidFill>
              </a:rPr>
              <a:t>", "</a:t>
            </a:r>
            <a:r>
              <a:rPr lang="en-US" sz="1200" noProof="1" smtClean="0"/>
              <a:t> &amp; ptMid.Z</a:t>
            </a:r>
          </a:p>
          <a:p>
            <a:pPr marL="1028700" lvl="3" indent="-228600" eaLnBrk="1" hangingPunct="1">
              <a:buFont typeface="Wingdings" pitchFamily="2" charset="2"/>
              <a:buNone/>
            </a:pPr>
            <a:r>
              <a:rPr lang="en-US" sz="1200" noProof="1" smtClean="0"/>
              <a:t>sMsg += vbCrLf &amp; </a:t>
            </a:r>
            <a:r>
              <a:rPr lang="en-US" sz="1200" noProof="1" smtClean="0">
                <a:solidFill>
                  <a:srgbClr val="993300"/>
                </a:solidFill>
              </a:rPr>
              <a:t>"  End  :"</a:t>
            </a:r>
            <a:r>
              <a:rPr lang="en-US" sz="1200" noProof="1" smtClean="0"/>
              <a:t> &amp; ptEnd.X &amp; </a:t>
            </a:r>
            <a:r>
              <a:rPr lang="en-US" sz="1200" noProof="1" smtClean="0">
                <a:solidFill>
                  <a:srgbClr val="993300"/>
                </a:solidFill>
              </a:rPr>
              <a:t>", "</a:t>
            </a:r>
            <a:r>
              <a:rPr lang="en-US" sz="1200" noProof="1" smtClean="0"/>
              <a:t> &amp; ptEnd.Y &amp; </a:t>
            </a:r>
            <a:r>
              <a:rPr lang="en-US" sz="1200" noProof="1" smtClean="0">
                <a:solidFill>
                  <a:srgbClr val="993300"/>
                </a:solidFill>
              </a:rPr>
              <a:t>", "</a:t>
            </a:r>
            <a:r>
              <a:rPr lang="en-US" sz="1200" noProof="1" smtClean="0"/>
              <a:t> &amp; ptEnd.Z</a:t>
            </a:r>
          </a:p>
          <a:p>
            <a:pPr marL="1028700" lvl="3" indent="-228600" eaLnBrk="1" hangingPunct="1">
              <a:buFont typeface="Wingdings" pitchFamily="2" charset="2"/>
              <a:buNone/>
            </a:pPr>
            <a:r>
              <a:rPr lang="en-US" sz="1200" noProof="1" smtClean="0"/>
              <a:t>MsgBox(sMsg)</a:t>
            </a:r>
          </a:p>
        </p:txBody>
      </p:sp>
      <p:sp>
        <p:nvSpPr>
          <p:cNvPr id="5222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52229" name="AutoShape 6"/>
          <p:cNvSpPr>
            <a:spLocks noChangeArrowheads="1"/>
          </p:cNvSpPr>
          <p:nvPr/>
        </p:nvSpPr>
        <p:spPr bwMode="auto">
          <a:xfrm>
            <a:off x="606425" y="1125538"/>
            <a:ext cx="8429625" cy="42481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52230" name="Picture 5" descr="lab2-4-1"/>
          <p:cNvPicPr>
            <a:picLocks noChangeAspect="1" noChangeArrowheads="1"/>
          </p:cNvPicPr>
          <p:nvPr/>
        </p:nvPicPr>
        <p:blipFill>
          <a:blip r:embed="rId3"/>
          <a:srcRect/>
          <a:stretch>
            <a:fillRect/>
          </a:stretch>
        </p:blipFill>
        <p:spPr bwMode="auto">
          <a:xfrm>
            <a:off x="4916488" y="5273675"/>
            <a:ext cx="3543300" cy="1323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6"/>
          <p:cNvSpPr>
            <a:spLocks noGrp="1" noChangeArrowheads="1"/>
          </p:cNvSpPr>
          <p:nvPr>
            <p:ph type="title"/>
          </p:nvPr>
        </p:nvSpPr>
        <p:spPr/>
        <p:txBody>
          <a:bodyPr/>
          <a:lstStyle/>
          <a:p>
            <a:pPr eaLnBrk="1" hangingPunct="1"/>
            <a:r>
              <a:rPr lang="en-US" altLang="ja-JP" smtClean="0">
                <a:ea typeface="ＭＳ Ｐゴシック" pitchFamily="34" charset="-128"/>
              </a:rPr>
              <a:t>Before we start… </a:t>
            </a:r>
            <a:br>
              <a:rPr lang="en-US" altLang="ja-JP" smtClean="0">
                <a:ea typeface="ＭＳ Ｐゴシック" pitchFamily="34" charset="-128"/>
              </a:rPr>
            </a:br>
            <a:r>
              <a:rPr lang="en-US" altLang="ja-JP" sz="2800" smtClean="0">
                <a:solidFill>
                  <a:schemeClr val="accent1"/>
                </a:solidFill>
                <a:ea typeface="ＭＳ Ｐゴシック" pitchFamily="34" charset="-128"/>
              </a:rPr>
              <a:t>Experience and Expectations</a:t>
            </a:r>
            <a:r>
              <a:rPr lang="en-US" altLang="ja-JP" sz="3600" smtClean="0">
                <a:solidFill>
                  <a:schemeClr val="accent1"/>
                </a:solidFill>
                <a:ea typeface="ＭＳ Ｐゴシック" pitchFamily="34" charset="-128"/>
              </a:rPr>
              <a:t> </a:t>
            </a:r>
            <a:endParaRPr lang="en-US" altLang="ja-JP" sz="3600" i="1" smtClean="0">
              <a:solidFill>
                <a:schemeClr val="accent1"/>
              </a:solidFill>
              <a:ea typeface="ＭＳ Ｐゴシック" pitchFamily="34" charset="-128"/>
            </a:endParaRPr>
          </a:p>
        </p:txBody>
      </p:sp>
      <p:sp>
        <p:nvSpPr>
          <p:cNvPr id="7171" name="Rectangle 7"/>
          <p:cNvSpPr>
            <a:spLocks noChangeArrowheads="1"/>
          </p:cNvSpPr>
          <p:nvPr/>
        </p:nvSpPr>
        <p:spPr bwMode="auto">
          <a:xfrm>
            <a:off x="319088" y="1571625"/>
            <a:ext cx="7753350" cy="5026025"/>
          </a:xfrm>
          <a:prstGeom prst="rect">
            <a:avLst/>
          </a:prstGeom>
          <a:noFill/>
          <a:ln w="9525">
            <a:noFill/>
            <a:miter lim="800000"/>
            <a:headEnd/>
            <a:tailEnd/>
          </a:ln>
        </p:spPr>
        <p:txBody>
          <a:bodyPr lIns="0" tIns="0" rIns="0" bIns="0"/>
          <a:lstStyle/>
          <a:p>
            <a:pPr indent="361950">
              <a:spcBef>
                <a:spcPct val="10000"/>
              </a:spcBef>
              <a:buClr>
                <a:schemeClr val="accent1"/>
              </a:buClr>
              <a:buFont typeface="Wingdings" pitchFamily="2" charset="2"/>
              <a:buChar char="§"/>
            </a:pPr>
            <a:r>
              <a:rPr lang="en-GB" sz="2400"/>
              <a:t>Name, Company?</a:t>
            </a:r>
          </a:p>
          <a:p>
            <a:pPr indent="361950">
              <a:spcBef>
                <a:spcPct val="10000"/>
              </a:spcBef>
              <a:buClr>
                <a:schemeClr val="accent1"/>
              </a:buClr>
              <a:buFont typeface="Wingdings" pitchFamily="2" charset="2"/>
              <a:buChar char="§"/>
            </a:pPr>
            <a:r>
              <a:rPr lang="en-GB" sz="2400"/>
              <a:t>Background (IT/programming/structure engineering)?</a:t>
            </a:r>
          </a:p>
          <a:p>
            <a:pPr indent="361950">
              <a:spcBef>
                <a:spcPct val="10000"/>
              </a:spcBef>
              <a:buClr>
                <a:schemeClr val="accent1"/>
              </a:buClr>
              <a:buFont typeface="Wingdings" pitchFamily="2" charset="2"/>
              <a:buChar char="§"/>
            </a:pPr>
            <a:r>
              <a:rPr lang="en-GB" sz="2400"/>
              <a:t>Revit Architecture/Structure/MEP?</a:t>
            </a:r>
          </a:p>
          <a:p>
            <a:pPr indent="361950">
              <a:spcBef>
                <a:spcPct val="10000"/>
              </a:spcBef>
              <a:buClr>
                <a:schemeClr val="accent1"/>
              </a:buClr>
              <a:buFont typeface="Wingdings" pitchFamily="2" charset="2"/>
              <a:buChar char="§"/>
            </a:pPr>
            <a:r>
              <a:rPr lang="en-GB" sz="2400"/>
              <a:t>Revit API?</a:t>
            </a:r>
          </a:p>
          <a:p>
            <a:pPr indent="361950">
              <a:spcBef>
                <a:spcPct val="10000"/>
              </a:spcBef>
              <a:buClr>
                <a:schemeClr val="accent1"/>
              </a:buClr>
              <a:buFont typeface="Wingdings" pitchFamily="2" charset="2"/>
              <a:buChar char="§"/>
            </a:pPr>
            <a:r>
              <a:rPr lang="en-GB" sz="2400"/>
              <a:t>VB.NET?  C#? </a:t>
            </a:r>
          </a:p>
          <a:p>
            <a:pPr indent="361950">
              <a:spcBef>
                <a:spcPct val="10000"/>
              </a:spcBef>
              <a:buClr>
                <a:schemeClr val="accent1"/>
              </a:buClr>
              <a:buFont typeface="Wingdings" pitchFamily="2" charset="2"/>
              <a:buChar char="§"/>
            </a:pPr>
            <a:r>
              <a:rPr lang="en-GB" sz="2400"/>
              <a:t>AutoCAD, AutoCAD Architecture, etc. </a:t>
            </a:r>
            <a:r>
              <a:rPr lang="en-GB" sz="2400" smtClean="0"/>
              <a:t>APIs</a:t>
            </a:r>
            <a:r>
              <a:rPr lang="en-GB" sz="2400"/>
              <a:t>?</a:t>
            </a:r>
          </a:p>
          <a:p>
            <a:pPr indent="361950">
              <a:spcBef>
                <a:spcPct val="10000"/>
              </a:spcBef>
              <a:buClr>
                <a:schemeClr val="accent1"/>
              </a:buClr>
              <a:buFont typeface="Wingdings" pitchFamily="2" charset="2"/>
              <a:buChar char="§"/>
            </a:pPr>
            <a:r>
              <a:rPr lang="en-GB" sz="2400"/>
              <a:t>ADN member?</a:t>
            </a:r>
            <a:endParaRPr lang="en-US" altLang="ja-JP" sz="2000" b="1">
              <a:ea typeface="ＭＳ Ｐゴシック" pitchFamily="34" charset="-128"/>
            </a:endParaRPr>
          </a:p>
        </p:txBody>
      </p:sp>
      <p:sp>
        <p:nvSpPr>
          <p:cNvPr id="7172" name="Text Box 8"/>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19088" y="136525"/>
            <a:ext cx="7924800" cy="1143000"/>
          </a:xfrm>
        </p:spPr>
        <p:txBody>
          <a:bodyPr/>
          <a:lstStyle/>
          <a:p>
            <a:pPr eaLnBrk="1" hangingPunct="1"/>
            <a:r>
              <a:rPr lang="en-GB" smtClean="0"/>
              <a:t>Column Type</a:t>
            </a:r>
          </a:p>
        </p:txBody>
      </p:sp>
      <p:sp>
        <p:nvSpPr>
          <p:cNvPr id="53251" name="Rectangle 3"/>
          <p:cNvSpPr>
            <a:spLocks noGrp="1" noChangeArrowheads="1"/>
          </p:cNvSpPr>
          <p:nvPr>
            <p:ph type="body" idx="1"/>
          </p:nvPr>
        </p:nvSpPr>
        <p:spPr>
          <a:xfrm>
            <a:off x="611188" y="4941888"/>
            <a:ext cx="7416800" cy="2663825"/>
          </a:xfrm>
        </p:spPr>
        <p:txBody>
          <a:bodyPr/>
          <a:lstStyle/>
          <a:p>
            <a:pPr marL="1028700" lvl="3" indent="-228600" eaLnBrk="1" hangingPunct="1">
              <a:buFont typeface="Wingdings" pitchFamily="2" charset="2"/>
              <a:buNone/>
            </a:pPr>
            <a:r>
              <a:rPr lang="en-GB" sz="1000" noProof="1" smtClean="0">
                <a:solidFill>
                  <a:schemeClr val="hlink"/>
                </a:solidFill>
              </a:rPr>
              <a:t>'Get Family Type for the new instances. </a:t>
            </a:r>
          </a:p>
          <a:p>
            <a:pPr marL="1028700" lvl="3" indent="-228600" eaLnBrk="1" hangingPunct="1">
              <a:buFont typeface="Wingdings" pitchFamily="2" charset="2"/>
              <a:buNone/>
            </a:pPr>
            <a:r>
              <a:rPr lang="en-GB" sz="1000" noProof="1" smtClean="0">
                <a:solidFill>
                  <a:schemeClr val="hlink"/>
                </a:solidFill>
              </a:rPr>
              <a:t>'  If needed, change the names to match a Column type available in the model</a:t>
            </a:r>
          </a:p>
          <a:p>
            <a:pPr marL="1028700" lvl="3" indent="-228600" eaLnBrk="1" hangingPunct="1">
              <a:buFont typeface="Wingdings" pitchFamily="2" charset="2"/>
              <a:buNone/>
            </a:pPr>
            <a:r>
              <a:rPr lang="en-GB" sz="1000" noProof="1" smtClean="0">
                <a:solidFill>
                  <a:schemeClr val="accent1"/>
                </a:solidFill>
              </a:rPr>
              <a:t>Dim </a:t>
            </a:r>
            <a:r>
              <a:rPr lang="en-GB" sz="1000" noProof="1" smtClean="0"/>
              <a:t>sFamilyName </a:t>
            </a:r>
            <a:r>
              <a:rPr lang="en-GB" sz="1000" noProof="1" smtClean="0">
                <a:solidFill>
                  <a:schemeClr val="accent1"/>
                </a:solidFill>
              </a:rPr>
              <a:t>As </a:t>
            </a:r>
            <a:r>
              <a:rPr lang="en-GB" sz="1000" noProof="1" smtClean="0"/>
              <a:t>String = "M_Wood Timber Column"</a:t>
            </a:r>
          </a:p>
          <a:p>
            <a:pPr marL="1028700" lvl="3" indent="-228600" eaLnBrk="1" hangingPunct="1">
              <a:buFont typeface="Wingdings" pitchFamily="2" charset="2"/>
              <a:buNone/>
            </a:pPr>
            <a:r>
              <a:rPr lang="en-GB" sz="1000" noProof="1" smtClean="0">
                <a:solidFill>
                  <a:schemeClr val="accent1"/>
                </a:solidFill>
              </a:rPr>
              <a:t>Dim</a:t>
            </a:r>
            <a:r>
              <a:rPr lang="en-GB" sz="1000" noProof="1" smtClean="0"/>
              <a:t> sTypeName </a:t>
            </a:r>
            <a:r>
              <a:rPr lang="en-GB" sz="1000" noProof="1" smtClean="0">
                <a:solidFill>
                  <a:schemeClr val="accent1"/>
                </a:solidFill>
              </a:rPr>
              <a:t>As</a:t>
            </a:r>
            <a:r>
              <a:rPr lang="en-GB" sz="1000" noProof="1" smtClean="0"/>
              <a:t> String = "191 x 292mm"</a:t>
            </a:r>
          </a:p>
          <a:p>
            <a:pPr marL="1028700" lvl="3" indent="-228600" eaLnBrk="1" hangingPunct="1">
              <a:buFont typeface="Wingdings" pitchFamily="2" charset="2"/>
              <a:buNone/>
            </a:pPr>
            <a:r>
              <a:rPr lang="en-GB" sz="1000" noProof="1" smtClean="0">
                <a:solidFill>
                  <a:schemeClr val="accent1"/>
                </a:solidFill>
              </a:rPr>
              <a:t>Dim</a:t>
            </a:r>
            <a:r>
              <a:rPr lang="en-GB" sz="1000" noProof="1" smtClean="0"/>
              <a:t> symbol </a:t>
            </a:r>
            <a:r>
              <a:rPr lang="en-GB" sz="1000" noProof="1" smtClean="0">
                <a:solidFill>
                  <a:schemeClr val="accent1"/>
                </a:solidFill>
              </a:rPr>
              <a:t>As</a:t>
            </a:r>
            <a:r>
              <a:rPr lang="en-GB" sz="1000" noProof="1" smtClean="0"/>
              <a:t> FamilySymbol = LabUtils.</a:t>
            </a:r>
            <a:r>
              <a:rPr lang="en-GB" sz="1000" noProof="1" smtClean="0">
                <a:solidFill>
                  <a:schemeClr val="folHlink"/>
                </a:solidFill>
              </a:rPr>
              <a:t>GetFamilySymbol</a:t>
            </a:r>
            <a:r>
              <a:rPr lang="en-GB" sz="1000" noProof="1" smtClean="0"/>
              <a:t>(doc, sFamilyName, sTypeName)</a:t>
            </a:r>
          </a:p>
          <a:p>
            <a:pPr marL="1028700" lvl="3" indent="-228600" eaLnBrk="1" hangingPunct="1">
              <a:buFont typeface="Wingdings" pitchFamily="2" charset="2"/>
              <a:buNone/>
            </a:pPr>
            <a:r>
              <a:rPr lang="en-GB" sz="1000" noProof="1" smtClean="0">
                <a:solidFill>
                  <a:schemeClr val="accent1"/>
                </a:solidFill>
              </a:rPr>
              <a:t>If</a:t>
            </a:r>
            <a:r>
              <a:rPr lang="en-GB" sz="1000" noProof="1" smtClean="0"/>
              <a:t> symbol </a:t>
            </a:r>
            <a:r>
              <a:rPr lang="en-GB" sz="1000" noProof="1" smtClean="0">
                <a:solidFill>
                  <a:schemeClr val="accent1"/>
                </a:solidFill>
              </a:rPr>
              <a:t>Is</a:t>
            </a:r>
            <a:r>
              <a:rPr lang="en-GB" sz="1000" noProof="1" smtClean="0"/>
              <a:t> Nothing </a:t>
            </a:r>
            <a:r>
              <a:rPr lang="en-GB" sz="1000" noProof="1" smtClean="0">
                <a:solidFill>
                  <a:schemeClr val="accent1"/>
                </a:solidFill>
              </a:rPr>
              <a:t>Then</a:t>
            </a:r>
          </a:p>
          <a:p>
            <a:pPr marL="1028700" lvl="3" indent="-228600" eaLnBrk="1" hangingPunct="1">
              <a:buFont typeface="Wingdings" pitchFamily="2" charset="2"/>
              <a:buNone/>
            </a:pPr>
            <a:r>
              <a:rPr lang="en-GB" sz="1000" noProof="1" smtClean="0"/>
              <a:t>  MsgBox("Cannot find Family=" &amp; sFamilyName &amp; " Type=" &amp; sTypeName </a:t>
            </a:r>
            <a:r>
              <a:rPr lang="en-US" sz="1000" smtClean="0"/>
              <a:t>_</a:t>
            </a:r>
          </a:p>
          <a:p>
            <a:pPr marL="1028700" lvl="3" indent="-228600" eaLnBrk="1" hangingPunct="1">
              <a:buFont typeface="Wingdings" pitchFamily="2" charset="2"/>
              <a:buNone/>
            </a:pPr>
            <a:r>
              <a:rPr lang="en-US" sz="1000" smtClean="0"/>
              <a:t>    </a:t>
            </a:r>
            <a:r>
              <a:rPr lang="en-US" sz="1000" noProof="1" smtClean="0"/>
              <a:t>&amp; " in the model - load it first!")</a:t>
            </a:r>
          </a:p>
          <a:p>
            <a:pPr marL="1028700" lvl="3" indent="-228600" eaLnBrk="1" hangingPunct="1">
              <a:buFont typeface="Wingdings" pitchFamily="2" charset="2"/>
              <a:buNone/>
            </a:pPr>
            <a:r>
              <a:rPr lang="en-US" sz="1000" noProof="1" smtClean="0"/>
              <a:t>  </a:t>
            </a:r>
            <a:r>
              <a:rPr lang="en-US" sz="1000" noProof="1" smtClean="0">
                <a:solidFill>
                  <a:schemeClr val="accent1"/>
                </a:solidFill>
              </a:rPr>
              <a:t>Return</a:t>
            </a:r>
            <a:r>
              <a:rPr lang="en-US" sz="1000" noProof="1" smtClean="0"/>
              <a:t> IExternalCommand.Result.Cancelled</a:t>
            </a:r>
          </a:p>
          <a:p>
            <a:pPr marL="1028700" lvl="3" indent="-228600" eaLnBrk="1" hangingPunct="1">
              <a:buFont typeface="Wingdings" pitchFamily="2" charset="2"/>
              <a:buNone/>
            </a:pPr>
            <a:r>
              <a:rPr lang="en-US" sz="1000" noProof="1" smtClean="0">
                <a:solidFill>
                  <a:schemeClr val="accent1"/>
                </a:solidFill>
              </a:rPr>
              <a:t>End If</a:t>
            </a:r>
          </a:p>
          <a:p>
            <a:pPr marL="1028700" lvl="3" indent="-228600" eaLnBrk="1" hangingPunct="1">
              <a:buFont typeface="Wingdings" pitchFamily="2" charset="2"/>
              <a:buNone/>
            </a:pPr>
            <a:endParaRPr lang="en-US" sz="1000" noProof="1" smtClean="0">
              <a:solidFill>
                <a:schemeClr val="accent1"/>
              </a:solidFill>
            </a:endParaRPr>
          </a:p>
        </p:txBody>
      </p:sp>
      <p:sp>
        <p:nvSpPr>
          <p:cNvPr id="5325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53253" name="Text Box 6"/>
          <p:cNvSpPr txBox="1">
            <a:spLocks noChangeArrowheads="1"/>
          </p:cNvSpPr>
          <p:nvPr/>
        </p:nvSpPr>
        <p:spPr bwMode="auto">
          <a:xfrm>
            <a:off x="25400" y="1196975"/>
            <a:ext cx="7997825" cy="3810000"/>
          </a:xfrm>
          <a:prstGeom prst="rect">
            <a:avLst/>
          </a:prstGeom>
          <a:noFill/>
          <a:ln w="9525" algn="ctr">
            <a:noFill/>
            <a:miter lim="800000"/>
            <a:headEnd/>
            <a:tailEnd/>
          </a:ln>
        </p:spPr>
        <p:txBody>
          <a:bodyPr lIns="0" tIns="0" rIns="0" bIns="0">
            <a:spAutoFit/>
          </a:bodyPr>
          <a:lstStyle/>
          <a:p>
            <a:pPr lvl="3"/>
            <a:r>
              <a:rPr lang="en-GB" sz="1000" b="1" noProof="1">
                <a:solidFill>
                  <a:schemeClr val="hlink"/>
                </a:solidFill>
                <a:latin typeface="Courier New" pitchFamily="49" charset="0"/>
              </a:rPr>
              <a:t>‘</a:t>
            </a:r>
            <a:r>
              <a:rPr lang="en-US" sz="1000" b="1">
                <a:solidFill>
                  <a:schemeClr val="hlink"/>
                </a:solidFill>
                <a:latin typeface="Courier New" pitchFamily="49" charset="0"/>
              </a:rPr>
              <a:t> </a:t>
            </a:r>
            <a:r>
              <a:rPr lang="en-US" sz="1000" b="1" noProof="1">
                <a:solidFill>
                  <a:schemeClr val="hlink"/>
                </a:solidFill>
                <a:latin typeface="Courier New" pitchFamily="49" charset="0"/>
              </a:rPr>
              <a:t>Helper to get specified Type for specified Family as FamilySymbol object</a:t>
            </a:r>
          </a:p>
          <a:p>
            <a:pPr lvl="3"/>
            <a:r>
              <a:rPr lang="en-US" sz="1000" b="1" noProof="1">
                <a:solidFill>
                  <a:schemeClr val="accent1"/>
                </a:solidFill>
                <a:latin typeface="Courier New" pitchFamily="49" charset="0"/>
              </a:rPr>
              <a:t>Shared Function</a:t>
            </a:r>
            <a:r>
              <a:rPr lang="en-US" sz="1000" b="1" noProof="1">
                <a:latin typeface="Courier New" pitchFamily="49" charset="0"/>
              </a:rPr>
              <a:t> </a:t>
            </a:r>
            <a:r>
              <a:rPr lang="en-US" sz="1000" b="1" noProof="1">
                <a:solidFill>
                  <a:schemeClr val="folHlink"/>
                </a:solidFill>
                <a:latin typeface="Courier New" pitchFamily="49" charset="0"/>
              </a:rPr>
              <a:t>GetFamilySymbol</a:t>
            </a:r>
            <a:r>
              <a:rPr lang="en-US" sz="1000" b="1" noProof="1">
                <a:latin typeface="Courier New" pitchFamily="49" charset="0"/>
              </a:rPr>
              <a:t>(ByVal doc As Revit.Document, ByVal familyName As String, ByVal typeName As String) </a:t>
            </a:r>
            <a:r>
              <a:rPr lang="en-US" sz="1000" b="1">
                <a:latin typeface="Courier New" pitchFamily="49" charset="0"/>
              </a:rPr>
              <a:t>_</a:t>
            </a:r>
          </a:p>
          <a:p>
            <a:pPr lvl="3"/>
            <a:r>
              <a:rPr lang="en-US" sz="1000" b="1" noProof="1">
                <a:solidFill>
                  <a:schemeClr val="accent1"/>
                </a:solidFill>
                <a:latin typeface="Courier New" pitchFamily="49" charset="0"/>
              </a:rPr>
              <a:t>As</a:t>
            </a:r>
            <a:r>
              <a:rPr lang="en-US" sz="1000" b="1" noProof="1">
                <a:latin typeface="Courier New" pitchFamily="49" charset="0"/>
              </a:rPr>
              <a:t> FamilySymbol</a:t>
            </a:r>
          </a:p>
          <a:p>
            <a:pPr lvl="3"/>
            <a:r>
              <a:rPr lang="en-US" sz="1000" b="1" noProof="1">
                <a:latin typeface="Courier New" pitchFamily="49" charset="0"/>
              </a:rPr>
              <a:t>  </a:t>
            </a:r>
            <a:r>
              <a:rPr lang="en-US" sz="1000" b="1" noProof="1">
                <a:solidFill>
                  <a:schemeClr val="accent1"/>
                </a:solidFill>
                <a:latin typeface="Courier New" pitchFamily="49" charset="0"/>
              </a:rPr>
              <a:t>Dim</a:t>
            </a:r>
            <a:r>
              <a:rPr lang="en-US" sz="1000" b="1" noProof="1">
                <a:latin typeface="Courier New" pitchFamily="49" charset="0"/>
              </a:rPr>
              <a:t> iter As ElementIterator = doc.Elements</a:t>
            </a:r>
          </a:p>
          <a:p>
            <a:pPr lvl="3"/>
            <a:r>
              <a:rPr lang="en-US" sz="1000" b="1" noProof="1">
                <a:latin typeface="Courier New" pitchFamily="49" charset="0"/>
              </a:rPr>
              <a:t>  </a:t>
            </a:r>
            <a:r>
              <a:rPr lang="en-US" sz="1000" b="1" noProof="1">
                <a:solidFill>
                  <a:schemeClr val="folHlink"/>
                </a:solidFill>
                <a:latin typeface="Courier New" pitchFamily="49" charset="0"/>
              </a:rPr>
              <a:t>Do While (iter.MoveNext())</a:t>
            </a:r>
          </a:p>
          <a:p>
            <a:pPr lvl="3"/>
            <a:r>
              <a:rPr lang="en-US" sz="1000" b="1" noProof="1">
                <a:latin typeface="Courier New" pitchFamily="49" charset="0"/>
              </a:rPr>
              <a:t>    </a:t>
            </a:r>
            <a:r>
              <a:rPr lang="en-US" sz="1000" b="1" noProof="1">
                <a:solidFill>
                  <a:schemeClr val="accent1"/>
                </a:solidFill>
                <a:latin typeface="Courier New" pitchFamily="49" charset="0"/>
              </a:rPr>
              <a:t>Dim</a:t>
            </a:r>
            <a:r>
              <a:rPr lang="en-US" sz="1000" b="1" noProof="1">
                <a:latin typeface="Courier New" pitchFamily="49" charset="0"/>
              </a:rPr>
              <a:t> elem </a:t>
            </a:r>
            <a:r>
              <a:rPr lang="en-US" sz="1000" b="1" noProof="1">
                <a:solidFill>
                  <a:schemeClr val="accent1"/>
                </a:solidFill>
                <a:latin typeface="Courier New" pitchFamily="49" charset="0"/>
              </a:rPr>
              <a:t>As</a:t>
            </a:r>
            <a:r>
              <a:rPr lang="en-US" sz="1000" b="1" noProof="1">
                <a:latin typeface="Courier New" pitchFamily="49" charset="0"/>
              </a:rPr>
              <a:t> Revit.Element = iter.Current</a:t>
            </a:r>
          </a:p>
          <a:p>
            <a:pPr lvl="3"/>
            <a:r>
              <a:rPr lang="en-US" sz="1000" b="1" noProof="1">
                <a:latin typeface="Courier New" pitchFamily="49" charset="0"/>
              </a:rPr>
              <a:t>    </a:t>
            </a:r>
            <a:r>
              <a:rPr lang="en-US" sz="1000" b="1" noProof="1">
                <a:solidFill>
                  <a:schemeClr val="hlink"/>
                </a:solidFill>
                <a:latin typeface="Courier New" pitchFamily="49" charset="0"/>
              </a:rPr>
              <a:t>' We got a Family</a:t>
            </a:r>
          </a:p>
          <a:p>
            <a:pPr lvl="3"/>
            <a:r>
              <a:rPr lang="en-US" sz="1000" b="1" noProof="1">
                <a:latin typeface="Courier New" pitchFamily="49" charset="0"/>
              </a:rPr>
              <a:t>    </a:t>
            </a:r>
            <a:r>
              <a:rPr lang="en-US" sz="1000" b="1" noProof="1">
                <a:solidFill>
                  <a:schemeClr val="folHlink"/>
                </a:solidFill>
                <a:latin typeface="Courier New" pitchFamily="49" charset="0"/>
              </a:rPr>
              <a:t>If TypeOf elem Is Family Then</a:t>
            </a:r>
          </a:p>
          <a:p>
            <a:pPr lvl="3"/>
            <a:r>
              <a:rPr lang="en-US" sz="1000" b="1" noProof="1">
                <a:latin typeface="Courier New" pitchFamily="49" charset="0"/>
              </a:rPr>
              <a:t>      </a:t>
            </a:r>
            <a:r>
              <a:rPr lang="en-US" sz="1000" b="1" noProof="1">
                <a:solidFill>
                  <a:schemeClr val="accent1"/>
                </a:solidFill>
                <a:latin typeface="Courier New" pitchFamily="49" charset="0"/>
              </a:rPr>
              <a:t>Dim</a:t>
            </a:r>
            <a:r>
              <a:rPr lang="en-US" sz="1000" b="1" noProof="1">
                <a:latin typeface="Courier New" pitchFamily="49" charset="0"/>
              </a:rPr>
              <a:t> fam </a:t>
            </a:r>
            <a:r>
              <a:rPr lang="en-US" sz="1000" b="1" noProof="1">
                <a:solidFill>
                  <a:schemeClr val="accent1"/>
                </a:solidFill>
                <a:latin typeface="Courier New" pitchFamily="49" charset="0"/>
              </a:rPr>
              <a:t>As</a:t>
            </a:r>
            <a:r>
              <a:rPr lang="en-US" sz="1000" b="1" noProof="1">
                <a:latin typeface="Courier New" pitchFamily="49" charset="0"/>
              </a:rPr>
              <a:t> Family = elem</a:t>
            </a:r>
          </a:p>
          <a:p>
            <a:pPr lvl="3"/>
            <a:r>
              <a:rPr lang="en-US" sz="1000" b="1" noProof="1">
                <a:latin typeface="Courier New" pitchFamily="49" charset="0"/>
              </a:rPr>
              <a:t>      </a:t>
            </a:r>
            <a:r>
              <a:rPr lang="en-US" sz="1000" b="1" noProof="1">
                <a:solidFill>
                  <a:schemeClr val="hlink"/>
                </a:solidFill>
                <a:latin typeface="Courier New" pitchFamily="49" charset="0"/>
              </a:rPr>
              <a:t>' If we have a match on family name, loop all its types for the other match</a:t>
            </a:r>
          </a:p>
          <a:p>
            <a:pPr lvl="3"/>
            <a:r>
              <a:rPr lang="en-US" sz="1000" b="1" noProof="1">
                <a:latin typeface="Courier New" pitchFamily="49" charset="0"/>
              </a:rPr>
              <a:t>      </a:t>
            </a:r>
            <a:r>
              <a:rPr lang="en-US" sz="1000" b="1" noProof="1">
                <a:solidFill>
                  <a:schemeClr val="folHlink"/>
                </a:solidFill>
                <a:latin typeface="Courier New" pitchFamily="49" charset="0"/>
              </a:rPr>
              <a:t>If fam.Name.Equals(familyName) Then</a:t>
            </a:r>
          </a:p>
          <a:p>
            <a:pPr lvl="3"/>
            <a:r>
              <a:rPr lang="en-US" sz="1000" b="1" noProof="1">
                <a:latin typeface="Courier New" pitchFamily="49" charset="0"/>
              </a:rPr>
              <a:t>        </a:t>
            </a:r>
            <a:r>
              <a:rPr lang="en-US" sz="1000" b="1" noProof="1">
                <a:solidFill>
                  <a:schemeClr val="accent1"/>
                </a:solidFill>
                <a:latin typeface="Courier New" pitchFamily="49" charset="0"/>
              </a:rPr>
              <a:t>Dim</a:t>
            </a:r>
            <a:r>
              <a:rPr lang="en-US" sz="1000" b="1" noProof="1">
                <a:latin typeface="Courier New" pitchFamily="49" charset="0"/>
              </a:rPr>
              <a:t> sym </a:t>
            </a:r>
            <a:r>
              <a:rPr lang="en-US" sz="1000" b="1" noProof="1">
                <a:solidFill>
                  <a:schemeClr val="accent1"/>
                </a:solidFill>
                <a:latin typeface="Courier New" pitchFamily="49" charset="0"/>
              </a:rPr>
              <a:t>As</a:t>
            </a:r>
            <a:r>
              <a:rPr lang="en-US" sz="1000" b="1" noProof="1">
                <a:latin typeface="Courier New" pitchFamily="49" charset="0"/>
              </a:rPr>
              <a:t> FamilySymbol</a:t>
            </a:r>
          </a:p>
          <a:p>
            <a:pPr lvl="3"/>
            <a:r>
              <a:rPr lang="en-US" sz="1000" b="1" noProof="1">
                <a:latin typeface="Courier New" pitchFamily="49" charset="0"/>
              </a:rPr>
              <a:t>        </a:t>
            </a:r>
            <a:r>
              <a:rPr lang="en-US" sz="1000" b="1" noProof="1">
                <a:solidFill>
                  <a:schemeClr val="folHlink"/>
                </a:solidFill>
                <a:latin typeface="Courier New" pitchFamily="49" charset="0"/>
              </a:rPr>
              <a:t>For Each sym In fam.Symbols</a:t>
            </a:r>
          </a:p>
          <a:p>
            <a:pPr lvl="3"/>
            <a:r>
              <a:rPr lang="en-US" sz="1000" b="1" noProof="1">
                <a:latin typeface="Courier New" pitchFamily="49" charset="0"/>
              </a:rPr>
              <a:t>          </a:t>
            </a:r>
            <a:r>
              <a:rPr lang="en-US" sz="1000" b="1" noProof="1">
                <a:solidFill>
                  <a:schemeClr val="folHlink"/>
                </a:solidFill>
                <a:latin typeface="Courier New" pitchFamily="49" charset="0"/>
              </a:rPr>
              <a:t>If sym.Name.Equals(typeName) Then</a:t>
            </a:r>
          </a:p>
          <a:p>
            <a:pPr lvl="3"/>
            <a:r>
              <a:rPr lang="en-US" sz="1000" b="1" noProof="1">
                <a:latin typeface="Courier New" pitchFamily="49" charset="0"/>
              </a:rPr>
              <a:t>            </a:t>
            </a:r>
            <a:r>
              <a:rPr lang="en-US" sz="1000" b="1" noProof="1">
                <a:solidFill>
                  <a:schemeClr val="accent1"/>
                </a:solidFill>
                <a:latin typeface="Courier New" pitchFamily="49" charset="0"/>
              </a:rPr>
              <a:t>Return</a:t>
            </a:r>
            <a:r>
              <a:rPr lang="en-US" sz="1000" b="1" noProof="1">
                <a:latin typeface="Courier New" pitchFamily="49" charset="0"/>
              </a:rPr>
              <a:t> sym</a:t>
            </a:r>
          </a:p>
          <a:p>
            <a:pPr lvl="3"/>
            <a:r>
              <a:rPr lang="en-US" sz="1000" b="1" noProof="1">
                <a:latin typeface="Courier New" pitchFamily="49" charset="0"/>
              </a:rPr>
              <a:t>          </a:t>
            </a:r>
            <a:r>
              <a:rPr lang="en-US" sz="1000" b="1" noProof="1">
                <a:solidFill>
                  <a:schemeClr val="accent1"/>
                </a:solidFill>
                <a:latin typeface="Courier New" pitchFamily="49" charset="0"/>
              </a:rPr>
              <a:t>End If</a:t>
            </a:r>
          </a:p>
          <a:p>
            <a:pPr lvl="3"/>
            <a:r>
              <a:rPr lang="en-US" sz="1000" b="1" noProof="1">
                <a:solidFill>
                  <a:schemeClr val="accent1"/>
                </a:solidFill>
                <a:latin typeface="Courier New" pitchFamily="49" charset="0"/>
              </a:rPr>
              <a:t>        Next</a:t>
            </a:r>
          </a:p>
          <a:p>
            <a:pPr lvl="3"/>
            <a:r>
              <a:rPr lang="en-US" sz="1000" b="1" noProof="1">
                <a:solidFill>
                  <a:schemeClr val="accent1"/>
                </a:solidFill>
                <a:latin typeface="Courier New" pitchFamily="49" charset="0"/>
              </a:rPr>
              <a:t>      End If</a:t>
            </a:r>
          </a:p>
          <a:p>
            <a:pPr lvl="3"/>
            <a:r>
              <a:rPr lang="en-US" sz="1000" b="1" noProof="1">
                <a:solidFill>
                  <a:schemeClr val="accent1"/>
                </a:solidFill>
                <a:latin typeface="Courier New" pitchFamily="49" charset="0"/>
              </a:rPr>
              <a:t>    End If</a:t>
            </a:r>
          </a:p>
          <a:p>
            <a:pPr lvl="3"/>
            <a:r>
              <a:rPr lang="en-US" sz="1000" b="1" noProof="1">
                <a:solidFill>
                  <a:schemeClr val="accent1"/>
                </a:solidFill>
                <a:latin typeface="Courier New" pitchFamily="49" charset="0"/>
              </a:rPr>
              <a:t>  Loop</a:t>
            </a:r>
          </a:p>
          <a:p>
            <a:pPr lvl="3"/>
            <a:r>
              <a:rPr lang="en-US" sz="1000" b="1" noProof="1">
                <a:latin typeface="Courier New" pitchFamily="49" charset="0"/>
              </a:rPr>
              <a:t>  </a:t>
            </a:r>
            <a:r>
              <a:rPr lang="en-US" sz="1000" b="1" noProof="1">
                <a:solidFill>
                  <a:schemeClr val="hlink"/>
                </a:solidFill>
                <a:latin typeface="Courier New" pitchFamily="49" charset="0"/>
              </a:rPr>
              <a:t>' if here - haven't got it!</a:t>
            </a:r>
          </a:p>
          <a:p>
            <a:pPr lvl="3"/>
            <a:r>
              <a:rPr lang="en-US" sz="1000" b="1" noProof="1">
                <a:latin typeface="Courier New" pitchFamily="49" charset="0"/>
              </a:rPr>
              <a:t>  Return Nothing</a:t>
            </a:r>
          </a:p>
          <a:p>
            <a:pPr lvl="3"/>
            <a:r>
              <a:rPr lang="en-US" sz="1000" b="1" noProof="1">
                <a:solidFill>
                  <a:schemeClr val="accent1"/>
                </a:solidFill>
                <a:latin typeface="Courier New" pitchFamily="49" charset="0"/>
              </a:rPr>
              <a:t>End Function</a:t>
            </a:r>
          </a:p>
          <a:p>
            <a:endParaRPr lang="en-GB" sz="1000">
              <a:latin typeface="Courier New" pitchFamily="49" charset="0"/>
            </a:endParaRPr>
          </a:p>
        </p:txBody>
      </p:sp>
      <p:sp>
        <p:nvSpPr>
          <p:cNvPr id="53254" name="AutoShape 7"/>
          <p:cNvSpPr>
            <a:spLocks noChangeArrowheads="1"/>
          </p:cNvSpPr>
          <p:nvPr/>
        </p:nvSpPr>
        <p:spPr bwMode="auto">
          <a:xfrm>
            <a:off x="606425" y="1125538"/>
            <a:ext cx="8429625" cy="55435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19088" y="136525"/>
            <a:ext cx="7924800" cy="1143000"/>
          </a:xfrm>
        </p:spPr>
        <p:txBody>
          <a:bodyPr/>
          <a:lstStyle/>
          <a:p>
            <a:pPr eaLnBrk="1" hangingPunct="1"/>
            <a:r>
              <a:rPr lang="en-GB" sz="4400" smtClean="0"/>
              <a:t>Insert Column and Move Wall</a:t>
            </a:r>
          </a:p>
        </p:txBody>
      </p:sp>
      <p:sp>
        <p:nvSpPr>
          <p:cNvPr id="54275"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Elements Collection</a:t>
            </a:r>
          </a:p>
        </p:txBody>
      </p:sp>
      <p:sp>
        <p:nvSpPr>
          <p:cNvPr id="54276" name="AutoShape 6"/>
          <p:cNvSpPr>
            <a:spLocks noChangeArrowheads="1"/>
          </p:cNvSpPr>
          <p:nvPr/>
        </p:nvSpPr>
        <p:spPr bwMode="auto">
          <a:xfrm>
            <a:off x="468313" y="1125538"/>
            <a:ext cx="8135937" cy="439102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54277" name="Picture 5" descr="lab2-4-2"/>
          <p:cNvPicPr>
            <a:picLocks noChangeAspect="1" noChangeArrowheads="1"/>
          </p:cNvPicPr>
          <p:nvPr/>
        </p:nvPicPr>
        <p:blipFill>
          <a:blip r:embed="rId3"/>
          <a:srcRect/>
          <a:stretch>
            <a:fillRect/>
          </a:stretch>
        </p:blipFill>
        <p:spPr bwMode="auto">
          <a:xfrm>
            <a:off x="3781425" y="5057775"/>
            <a:ext cx="4894263" cy="1539875"/>
          </a:xfrm>
          <a:prstGeom prst="rect">
            <a:avLst/>
          </a:prstGeom>
          <a:noFill/>
          <a:ln w="9525">
            <a:noFill/>
            <a:miter lim="800000"/>
            <a:headEnd/>
            <a:tailEnd/>
          </a:ln>
        </p:spPr>
      </p:pic>
      <p:sp>
        <p:nvSpPr>
          <p:cNvPr id="54278" name="Rectangle 3"/>
          <p:cNvSpPr>
            <a:spLocks noGrp="1" noChangeArrowheads="1"/>
          </p:cNvSpPr>
          <p:nvPr>
            <p:ph type="body" idx="1"/>
          </p:nvPr>
        </p:nvSpPr>
        <p:spPr>
          <a:xfrm>
            <a:off x="-34925" y="1341438"/>
            <a:ext cx="9070975" cy="3816350"/>
          </a:xfrm>
        </p:spPr>
        <p:txBody>
          <a:bodyPr/>
          <a:lstStyle/>
          <a:p>
            <a:pPr marL="1028700" lvl="3" indent="-228600" eaLnBrk="1" hangingPunct="1">
              <a:lnSpc>
                <a:spcPct val="90000"/>
              </a:lnSpc>
              <a:buFont typeface="Wingdings" pitchFamily="2" charset="2"/>
              <a:buNone/>
            </a:pPr>
            <a:r>
              <a:rPr lang="en-GB" sz="1200" noProof="1" smtClean="0">
                <a:solidFill>
                  <a:schemeClr val="hlink"/>
                </a:solidFill>
              </a:rPr>
              <a:t>' Insert Columns as FamilyInstances</a:t>
            </a:r>
          </a:p>
          <a:p>
            <a:pPr marL="1028700" lvl="3" indent="-228600" eaLnBrk="1" hangingPunct="1">
              <a:lnSpc>
                <a:spcPct val="90000"/>
              </a:lnSpc>
              <a:buFont typeface="Wingdings" pitchFamily="2" charset="2"/>
              <a:buNone/>
            </a:pPr>
            <a:r>
              <a:rPr lang="en-GB" sz="1200" noProof="1" smtClean="0">
                <a:solidFill>
                  <a:schemeClr val="accent1"/>
                </a:solidFill>
              </a:rPr>
              <a:t>Dim</a:t>
            </a:r>
            <a:r>
              <a:rPr lang="en-GB" sz="1200" noProof="1" smtClean="0"/>
              <a:t> pt </a:t>
            </a:r>
            <a:r>
              <a:rPr lang="en-GB" sz="1200" noProof="1" smtClean="0">
                <a:solidFill>
                  <a:schemeClr val="accent1"/>
                </a:solidFill>
              </a:rPr>
              <a:t>As</a:t>
            </a:r>
            <a:r>
              <a:rPr lang="en-GB" sz="1200" noProof="1" smtClean="0"/>
              <a:t> XYZ</a:t>
            </a:r>
          </a:p>
          <a:p>
            <a:pPr marL="1028700" lvl="3" indent="-228600" eaLnBrk="1" hangingPunct="1">
              <a:lnSpc>
                <a:spcPct val="90000"/>
              </a:lnSpc>
              <a:buFont typeface="Wingdings" pitchFamily="2" charset="2"/>
              <a:buNone/>
            </a:pPr>
            <a:r>
              <a:rPr lang="en-GB" sz="1200" noProof="1" smtClean="0">
                <a:solidFill>
                  <a:schemeClr val="accent1"/>
                </a:solidFill>
              </a:rPr>
              <a:t>For Each</a:t>
            </a:r>
            <a:r>
              <a:rPr lang="en-GB" sz="1200" noProof="1" smtClean="0"/>
              <a:t> pt </a:t>
            </a:r>
            <a:r>
              <a:rPr lang="en-GB" sz="1200" noProof="1" smtClean="0">
                <a:solidFill>
                  <a:schemeClr val="accent1"/>
                </a:solidFill>
              </a:rPr>
              <a:t>In</a:t>
            </a:r>
            <a:r>
              <a:rPr lang="en-GB" sz="1200" noProof="1" smtClean="0"/>
              <a:t> locations</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Try</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a:t>
            </a:r>
            <a:r>
              <a:rPr lang="en-GB" sz="1200" noProof="1" smtClean="0"/>
              <a:t> column </a:t>
            </a:r>
            <a:r>
              <a:rPr lang="en-GB" sz="1200" noProof="1" smtClean="0">
                <a:solidFill>
                  <a:schemeClr val="accent1"/>
                </a:solidFill>
              </a:rPr>
              <a:t>As</a:t>
            </a:r>
            <a:r>
              <a:rPr lang="en-GB" sz="1200" noProof="1" smtClean="0"/>
              <a:t> FamilyInstance = doc.</a:t>
            </a:r>
            <a:r>
              <a:rPr lang="en-GB" sz="1200" noProof="1" smtClean="0">
                <a:solidFill>
                  <a:schemeClr val="folHlink"/>
                </a:solidFill>
              </a:rPr>
              <a:t>Create.NewFamilyInstance</a:t>
            </a:r>
            <a:r>
              <a:rPr lang="en-GB" sz="1200" noProof="1" smtClean="0"/>
              <a:t>(pt, symbol, botLev, Structural.Enums.StructuralType.NonStuctural)</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 </a:t>
            </a:r>
            <a:r>
              <a:rPr lang="en-GB" sz="1200" noProof="1" smtClean="0"/>
              <a:t>paramTopLevel </a:t>
            </a:r>
            <a:r>
              <a:rPr lang="en-GB" sz="1200" noProof="1" smtClean="0">
                <a:solidFill>
                  <a:schemeClr val="accent1"/>
                </a:solidFill>
              </a:rPr>
              <a:t>As</a:t>
            </a:r>
            <a:r>
              <a:rPr lang="en-GB" sz="1200" noProof="1" smtClean="0"/>
              <a:t> Parameter =</a:t>
            </a:r>
            <a:endParaRPr lang="en-US" sz="1200" smtClean="0"/>
          </a:p>
          <a:p>
            <a:pPr marL="1028700" lvl="3" indent="-228600" eaLnBrk="1" hangingPunct="1">
              <a:lnSpc>
                <a:spcPct val="90000"/>
              </a:lnSpc>
              <a:buFont typeface="Wingdings" pitchFamily="2" charset="2"/>
              <a:buNone/>
            </a:pPr>
            <a:r>
              <a:rPr lang="en-US" sz="1200" smtClean="0"/>
              <a:t>     </a:t>
            </a:r>
            <a:r>
              <a:rPr lang="en-US" sz="1200" noProof="1" smtClean="0"/>
              <a:t> </a:t>
            </a:r>
            <a:r>
              <a:rPr lang="en-US" sz="1200" noProof="1" smtClean="0">
                <a:solidFill>
                  <a:schemeClr val="folHlink"/>
                </a:solidFill>
              </a:rPr>
              <a:t>column.Parameter(BuiltInParameter.FAMILY_TOP_LEVEL_PARAM)</a:t>
            </a:r>
          </a:p>
          <a:p>
            <a:pPr marL="1028700" lvl="3" indent="-228600" eaLnBrk="1" hangingPunct="1">
              <a:lnSpc>
                <a:spcPct val="90000"/>
              </a:lnSpc>
              <a:buFont typeface="Wingdings" pitchFamily="2" charset="2"/>
              <a:buNone/>
            </a:pPr>
            <a:r>
              <a:rPr lang="en-US" sz="1200" noProof="1" smtClean="0"/>
              <a:t>    </a:t>
            </a:r>
            <a:r>
              <a:rPr lang="en-US" sz="1200" noProof="1" smtClean="0">
                <a:solidFill>
                  <a:schemeClr val="folHlink"/>
                </a:solidFill>
              </a:rPr>
              <a:t>paramTopLevel.Set(topLev.Id)</a:t>
            </a:r>
          </a:p>
          <a:p>
            <a:pPr marL="1028700" lvl="3" indent="-228600" eaLnBrk="1" hangingPunct="1">
              <a:lnSpc>
                <a:spcPct val="90000"/>
              </a:lnSpc>
              <a:buFont typeface="Wingdings" pitchFamily="2" charset="2"/>
              <a:buNone/>
            </a:pPr>
            <a:r>
              <a:rPr lang="en-US" sz="1200" noProof="1" smtClean="0"/>
              <a:t>  </a:t>
            </a:r>
            <a:r>
              <a:rPr lang="en-US" sz="1200" noProof="1" smtClean="0">
                <a:solidFill>
                  <a:schemeClr val="accent1"/>
                </a:solidFill>
              </a:rPr>
              <a:t>Catch</a:t>
            </a:r>
            <a:r>
              <a:rPr lang="en-US" sz="1200" noProof="1" smtClean="0"/>
              <a:t> e </a:t>
            </a:r>
            <a:r>
              <a:rPr lang="en-US" sz="1200" noProof="1" smtClean="0">
                <a:solidFill>
                  <a:schemeClr val="accent1"/>
                </a:solidFill>
              </a:rPr>
              <a:t>As</a:t>
            </a:r>
            <a:r>
              <a:rPr lang="en-US" sz="1200" noProof="1" smtClean="0"/>
              <a:t> Exception</a:t>
            </a:r>
          </a:p>
          <a:p>
            <a:pPr marL="1028700" lvl="3" indent="-228600" eaLnBrk="1" hangingPunct="1">
              <a:lnSpc>
                <a:spcPct val="90000"/>
              </a:lnSpc>
              <a:buFont typeface="Wingdings" pitchFamily="2" charset="2"/>
              <a:buNone/>
            </a:pPr>
            <a:r>
              <a:rPr lang="en-US" sz="1200" noProof="1" smtClean="0"/>
              <a:t>    MsgBox("Failed to create or adjust this column!?")</a:t>
            </a:r>
          </a:p>
          <a:p>
            <a:pPr marL="1028700" lvl="3" indent="-228600" eaLnBrk="1" hangingPunct="1">
              <a:lnSpc>
                <a:spcPct val="90000"/>
              </a:lnSpc>
              <a:buFont typeface="Wingdings" pitchFamily="2" charset="2"/>
              <a:buNone/>
            </a:pPr>
            <a:r>
              <a:rPr lang="en-US" sz="1200" noProof="1" smtClean="0"/>
              <a:t>  </a:t>
            </a:r>
            <a:r>
              <a:rPr lang="en-US" sz="1200" noProof="1" smtClean="0">
                <a:solidFill>
                  <a:schemeClr val="accent1"/>
                </a:solidFill>
              </a:rPr>
              <a:t>End Try</a:t>
            </a:r>
          </a:p>
          <a:p>
            <a:pPr marL="1028700" lvl="3" indent="-228600" eaLnBrk="1" hangingPunct="1">
              <a:lnSpc>
                <a:spcPct val="90000"/>
              </a:lnSpc>
              <a:buFont typeface="Wingdings" pitchFamily="2" charset="2"/>
              <a:buNone/>
            </a:pPr>
            <a:r>
              <a:rPr lang="en-US" sz="1200" noProof="1" smtClean="0">
                <a:solidFill>
                  <a:schemeClr val="accent1"/>
                </a:solidFill>
              </a:rPr>
              <a:t>Next</a:t>
            </a:r>
          </a:p>
          <a:p>
            <a:pPr marL="1028700" lvl="3" indent="-228600" eaLnBrk="1" hangingPunct="1">
              <a:lnSpc>
                <a:spcPct val="90000"/>
              </a:lnSpc>
              <a:buFont typeface="Wingdings" pitchFamily="2" charset="2"/>
              <a:buNone/>
            </a:pPr>
            <a:endParaRPr lang="en-US" sz="1200" smtClean="0">
              <a:solidFill>
                <a:schemeClr val="accent1"/>
              </a:solidFill>
            </a:endParaRPr>
          </a:p>
          <a:p>
            <a:pPr marL="1028700" lvl="3" indent="-228600" eaLnBrk="1" hangingPunct="1">
              <a:lnSpc>
                <a:spcPct val="90000"/>
              </a:lnSpc>
              <a:buFont typeface="Wingdings" pitchFamily="2" charset="2"/>
              <a:buNone/>
            </a:pPr>
            <a:r>
              <a:rPr lang="en-US" sz="1200" noProof="1" smtClean="0">
                <a:solidFill>
                  <a:schemeClr val="hlink"/>
                </a:solidFill>
              </a:rPr>
              <a:t>' Finally, move the wall so the columns are surely visible. For simplicity, </a:t>
            </a:r>
          </a:p>
          <a:p>
            <a:pPr marL="1028700" lvl="3" indent="-228600" eaLnBrk="1" hangingPunct="1">
              <a:lnSpc>
                <a:spcPct val="90000"/>
              </a:lnSpc>
              <a:buFont typeface="Wingdings" pitchFamily="2" charset="2"/>
              <a:buNone/>
            </a:pPr>
            <a:r>
              <a:rPr lang="en-US" sz="1200" noProof="1" smtClean="0">
                <a:solidFill>
                  <a:schemeClr val="hlink"/>
                </a:solidFill>
              </a:rPr>
              <a:t>'   move the wall "perpendicularly" to the Location curve by its length</a:t>
            </a:r>
          </a:p>
          <a:p>
            <a:pPr marL="1028700" lvl="3" indent="-228600" eaLnBrk="1" hangingPunct="1">
              <a:lnSpc>
                <a:spcPct val="90000"/>
              </a:lnSpc>
              <a:buFont typeface="Wingdings" pitchFamily="2" charset="2"/>
              <a:buNone/>
            </a:pPr>
            <a:r>
              <a:rPr lang="en-US" sz="1200" noProof="1" smtClean="0">
                <a:solidFill>
                  <a:schemeClr val="accent1"/>
                </a:solidFill>
              </a:rPr>
              <a:t>Dim</a:t>
            </a:r>
            <a:r>
              <a:rPr lang="en-US" sz="1200" noProof="1" smtClean="0"/>
              <a:t> wallPerpAxis </a:t>
            </a:r>
            <a:r>
              <a:rPr lang="en-US" sz="1200" noProof="1" smtClean="0">
                <a:solidFill>
                  <a:schemeClr val="accent1"/>
                </a:solidFill>
              </a:rPr>
              <a:t>As</a:t>
            </a:r>
            <a:r>
              <a:rPr lang="en-US" sz="1200" noProof="1" smtClean="0"/>
              <a:t> New XYZ(-(ptEnd.Y - ptStart.Y), ptEnd.X - ptStart.X, 0)</a:t>
            </a:r>
          </a:p>
          <a:p>
            <a:pPr marL="1028700" lvl="3" indent="-228600" eaLnBrk="1" hangingPunct="1">
              <a:lnSpc>
                <a:spcPct val="90000"/>
              </a:lnSpc>
              <a:buFont typeface="Wingdings" pitchFamily="2" charset="2"/>
              <a:buNone/>
            </a:pPr>
            <a:r>
              <a:rPr lang="en-US" sz="1200" noProof="1" smtClean="0">
                <a:solidFill>
                  <a:schemeClr val="accent1"/>
                </a:solidFill>
              </a:rPr>
              <a:t>If Not</a:t>
            </a:r>
            <a:r>
              <a:rPr lang="en-US" sz="1200" noProof="1" smtClean="0"/>
              <a:t> CType(wall.Location.Move(wallPerpAxis), Boolean) </a:t>
            </a:r>
            <a:r>
              <a:rPr lang="en-US" sz="1200" noProof="1" smtClean="0">
                <a:solidFill>
                  <a:schemeClr val="accent1"/>
                </a:solidFill>
              </a:rPr>
              <a:t>Then</a:t>
            </a:r>
          </a:p>
          <a:p>
            <a:pPr marL="1028700" lvl="3" indent="-228600" eaLnBrk="1" hangingPunct="1">
              <a:lnSpc>
                <a:spcPct val="90000"/>
              </a:lnSpc>
              <a:buFont typeface="Wingdings" pitchFamily="2" charset="2"/>
              <a:buNone/>
            </a:pPr>
            <a:r>
              <a:rPr lang="en-US" sz="1200" noProof="1" smtClean="0"/>
              <a:t>  MsgBox("Failed to Move the wall!?")</a:t>
            </a:r>
          </a:p>
          <a:p>
            <a:pPr marL="1028700" lvl="3" indent="-228600" eaLnBrk="1" hangingPunct="1">
              <a:lnSpc>
                <a:spcPct val="90000"/>
              </a:lnSpc>
              <a:buFont typeface="Wingdings" pitchFamily="2" charset="2"/>
              <a:buNone/>
            </a:pPr>
            <a:r>
              <a:rPr lang="en-US" sz="1200" noProof="1" smtClean="0">
                <a:solidFill>
                  <a:schemeClr val="accent1"/>
                </a:solidFill>
              </a:rPr>
              <a:t>End If</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319088" y="3016250"/>
            <a:ext cx="7277100" cy="1479550"/>
          </a:xfrm>
        </p:spPr>
        <p:txBody>
          <a:bodyPr/>
          <a:lstStyle/>
          <a:p>
            <a:pPr eaLnBrk="1" hangingPunct="1"/>
            <a:r>
              <a:rPr lang="en-GB" smtClean="0"/>
              <a:t>Families and Types</a:t>
            </a:r>
          </a:p>
        </p:txBody>
      </p:sp>
      <p:sp>
        <p:nvSpPr>
          <p:cNvPr id="55299"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19088" y="136525"/>
            <a:ext cx="7708900" cy="1143000"/>
          </a:xfrm>
        </p:spPr>
        <p:txBody>
          <a:bodyPr/>
          <a:lstStyle/>
          <a:p>
            <a:pPr eaLnBrk="1" hangingPunct="1"/>
            <a:r>
              <a:rPr lang="en-GB" smtClean="0"/>
              <a:t>Families and Types</a:t>
            </a:r>
            <a:endParaRPr lang="en-GB" sz="2400" smtClean="0"/>
          </a:p>
        </p:txBody>
      </p:sp>
      <p:sp>
        <p:nvSpPr>
          <p:cNvPr id="56323" name="Rectangle 3"/>
          <p:cNvSpPr>
            <a:spLocks noGrp="1" noChangeArrowheads="1"/>
          </p:cNvSpPr>
          <p:nvPr>
            <p:ph type="body" idx="1"/>
          </p:nvPr>
        </p:nvSpPr>
        <p:spPr>
          <a:xfrm>
            <a:off x="319088" y="1947863"/>
            <a:ext cx="8139112" cy="3783012"/>
          </a:xfrm>
        </p:spPr>
        <p:txBody>
          <a:bodyPr/>
          <a:lstStyle/>
          <a:p>
            <a:pPr marL="342900" lvl="1" indent="-228600" eaLnBrk="1" hangingPunct="1"/>
            <a:r>
              <a:rPr lang="en-GB" smtClean="0"/>
              <a:t>Also know as symbols</a:t>
            </a:r>
          </a:p>
          <a:p>
            <a:pPr marL="342900" lvl="1" indent="-228600" eaLnBrk="1" hangingPunct="1"/>
            <a:r>
              <a:rPr lang="en-GB" smtClean="0"/>
              <a:t>Standard versus system families</a:t>
            </a:r>
          </a:p>
          <a:p>
            <a:pPr marL="342900" lvl="1" indent="-228600" eaLnBrk="1" hangingPunct="1"/>
            <a:r>
              <a:rPr lang="en-GB" smtClean="0"/>
              <a:t>Using loaded families and symbols</a:t>
            </a:r>
          </a:p>
          <a:p>
            <a:pPr marL="342900" lvl="1" indent="-228600" eaLnBrk="1" hangingPunct="1"/>
            <a:r>
              <a:rPr lang="en-GB" smtClean="0"/>
              <a:t>Loading new families and symbols</a:t>
            </a:r>
          </a:p>
          <a:p>
            <a:pPr marL="342900" lvl="1" indent="-228600" eaLnBrk="1" hangingPunct="1"/>
            <a:r>
              <a:rPr lang="en-GB" smtClean="0"/>
              <a:t>Determining and changing element's type</a:t>
            </a:r>
          </a:p>
          <a:p>
            <a:pPr marL="685800" lvl="2" indent="-228600" eaLnBrk="1" hangingPunct="1"/>
            <a:r>
              <a:rPr lang="en-GB" smtClean="0"/>
              <a:t>(for standard and system families)</a:t>
            </a:r>
          </a:p>
        </p:txBody>
      </p:sp>
      <p:sp>
        <p:nvSpPr>
          <p:cNvPr id="5632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19088" y="136525"/>
            <a:ext cx="7924800" cy="1143000"/>
          </a:xfrm>
        </p:spPr>
        <p:txBody>
          <a:bodyPr/>
          <a:lstStyle/>
          <a:p>
            <a:pPr eaLnBrk="1" hangingPunct="1"/>
            <a:r>
              <a:rPr lang="en-GB" smtClean="0"/>
              <a:t>Listing Families and Types</a:t>
            </a:r>
            <a:endParaRPr lang="en-GB" sz="2800" smtClean="0"/>
          </a:p>
        </p:txBody>
      </p:sp>
      <p:sp>
        <p:nvSpPr>
          <p:cNvPr id="57347" name="Rectangle 3"/>
          <p:cNvSpPr>
            <a:spLocks noGrp="1" noChangeArrowheads="1"/>
          </p:cNvSpPr>
          <p:nvPr>
            <p:ph type="body" idx="1"/>
          </p:nvPr>
        </p:nvSpPr>
        <p:spPr>
          <a:xfrm>
            <a:off x="319088" y="1747838"/>
            <a:ext cx="8139112" cy="4213225"/>
          </a:xfrm>
        </p:spPr>
        <p:txBody>
          <a:bodyPr/>
          <a:lstStyle/>
          <a:p>
            <a:pPr marL="342900" lvl="1" indent="-228600" eaLnBrk="1" hangingPunct="1"/>
            <a:r>
              <a:rPr lang="en-GB" smtClean="0"/>
              <a:t>One will frequently need to determine</a:t>
            </a:r>
          </a:p>
          <a:p>
            <a:pPr marL="685800" lvl="2" indent="-228600" eaLnBrk="1" hangingPunct="1"/>
            <a:r>
              <a:rPr lang="en-GB" smtClean="0"/>
              <a:t>Which standard families and symbols are </a:t>
            </a:r>
            <a:br>
              <a:rPr lang="en-GB" smtClean="0"/>
            </a:br>
            <a:r>
              <a:rPr lang="en-GB" smtClean="0"/>
              <a:t>already loaded in a model</a:t>
            </a:r>
          </a:p>
          <a:p>
            <a:pPr marL="685800" lvl="2" indent="-228600" eaLnBrk="1" hangingPunct="1"/>
            <a:r>
              <a:rPr lang="en-GB" smtClean="0"/>
              <a:t>Which category do they belong to</a:t>
            </a:r>
          </a:p>
          <a:p>
            <a:pPr marL="342900" lvl="1" indent="-228600" eaLnBrk="1" hangingPunct="1"/>
            <a:endParaRPr lang="en-GB" smtClean="0"/>
          </a:p>
          <a:p>
            <a:pPr marL="342900" lvl="1" indent="-228600" eaLnBrk="1" hangingPunct="1">
              <a:buFont typeface="Wingdings" pitchFamily="2" charset="2"/>
              <a:buNone/>
            </a:pPr>
            <a:r>
              <a:rPr lang="en-GB" sz="5200" smtClean="0">
                <a:solidFill>
                  <a:schemeClr val="accent1"/>
                </a:solidFill>
              </a:rPr>
              <a:t>Lab 3-1</a:t>
            </a:r>
            <a:endParaRPr lang="en-GB" sz="2300" smtClean="0">
              <a:solidFill>
                <a:schemeClr val="accent1"/>
              </a:solidFill>
            </a:endParaRPr>
          </a:p>
        </p:txBody>
      </p:sp>
      <p:sp>
        <p:nvSpPr>
          <p:cNvPr id="5734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19088" y="136525"/>
            <a:ext cx="7924800" cy="1143000"/>
          </a:xfrm>
        </p:spPr>
        <p:txBody>
          <a:bodyPr/>
          <a:lstStyle/>
          <a:p>
            <a:pPr eaLnBrk="1" hangingPunct="1"/>
            <a:r>
              <a:rPr lang="en-GB" smtClean="0"/>
              <a:t>Family Iteration</a:t>
            </a:r>
            <a:endParaRPr lang="en-GB" sz="2800" smtClean="0"/>
          </a:p>
        </p:txBody>
      </p:sp>
      <p:sp>
        <p:nvSpPr>
          <p:cNvPr id="58371" name="Rectangle 3"/>
          <p:cNvSpPr>
            <a:spLocks noGrp="1" noChangeArrowheads="1"/>
          </p:cNvSpPr>
          <p:nvPr>
            <p:ph type="body" idx="1"/>
          </p:nvPr>
        </p:nvSpPr>
        <p:spPr>
          <a:xfrm>
            <a:off x="319088" y="1747838"/>
            <a:ext cx="8139112" cy="4213225"/>
          </a:xfrm>
        </p:spPr>
        <p:txBody>
          <a:bodyPr/>
          <a:lstStyle/>
          <a:p>
            <a:pPr marL="1028700" lvl="3" indent="-228600" eaLnBrk="1" hangingPunct="1">
              <a:lnSpc>
                <a:spcPct val="80000"/>
              </a:lnSpc>
              <a:buFont typeface="Wingdings" pitchFamily="2" charset="2"/>
              <a:buNone/>
            </a:pPr>
            <a:r>
              <a:rPr lang="en-GB" sz="1200" noProof="1" smtClean="0">
                <a:solidFill>
                  <a:schemeClr val="accent1"/>
                </a:solidFill>
              </a:rPr>
              <a:t>Dim</a:t>
            </a:r>
            <a:r>
              <a:rPr lang="en-GB" sz="1200" noProof="1" smtClean="0"/>
              <a:t> sMsg </a:t>
            </a:r>
            <a:r>
              <a:rPr lang="en-GB" sz="1200" noProof="1" smtClean="0">
                <a:solidFill>
                  <a:schemeClr val="accent1"/>
                </a:solidFill>
              </a:rPr>
              <a:t>As String</a:t>
            </a:r>
            <a:r>
              <a:rPr lang="en-GB" sz="1200" noProof="1" smtClean="0"/>
              <a:t> = </a:t>
            </a:r>
            <a:r>
              <a:rPr lang="en-GB" sz="1200" noProof="1" smtClean="0">
                <a:solidFill>
                  <a:srgbClr val="993300"/>
                </a:solidFill>
              </a:rPr>
              <a:t>"Standard Families already loaded in this model are:"</a:t>
            </a:r>
          </a:p>
          <a:p>
            <a:pPr marL="1028700" lvl="3" indent="-228600" eaLnBrk="1" hangingPunct="1">
              <a:lnSpc>
                <a:spcPct val="80000"/>
              </a:lnSpc>
              <a:buFont typeface="Wingdings" pitchFamily="2" charset="2"/>
              <a:buNone/>
            </a:pPr>
            <a:r>
              <a:rPr lang="en-GB" sz="1200" noProof="1" smtClean="0">
                <a:solidFill>
                  <a:schemeClr val="accent1"/>
                </a:solidFill>
              </a:rPr>
              <a:t>Dim</a:t>
            </a:r>
            <a:r>
              <a:rPr lang="en-GB" sz="1200" noProof="1" smtClean="0"/>
              <a:t> elem </a:t>
            </a:r>
            <a:r>
              <a:rPr lang="en-GB" sz="1200" noProof="1" smtClean="0">
                <a:solidFill>
                  <a:schemeClr val="accent1"/>
                </a:solidFill>
              </a:rPr>
              <a:t>As</a:t>
            </a:r>
            <a:r>
              <a:rPr lang="en-GB" sz="1200" noProof="1" smtClean="0"/>
              <a:t> Revit.Element</a:t>
            </a:r>
          </a:p>
          <a:p>
            <a:pPr marL="1028700" lvl="3" indent="-228600" eaLnBrk="1" hangingPunct="1">
              <a:lnSpc>
                <a:spcPct val="80000"/>
              </a:lnSpc>
              <a:buFont typeface="Wingdings" pitchFamily="2" charset="2"/>
              <a:buNone/>
            </a:pPr>
            <a:r>
              <a:rPr lang="en-GB" sz="1200" noProof="1" smtClean="0">
                <a:solidFill>
                  <a:schemeClr val="accent1"/>
                </a:solidFill>
              </a:rPr>
              <a:t>Dim</a:t>
            </a:r>
            <a:r>
              <a:rPr lang="en-GB" sz="1200" noProof="1" smtClean="0"/>
              <a:t> iter </a:t>
            </a:r>
            <a:r>
              <a:rPr lang="en-GB" sz="1200" noProof="1" smtClean="0">
                <a:solidFill>
                  <a:schemeClr val="accent1"/>
                </a:solidFill>
              </a:rPr>
              <a:t>As</a:t>
            </a:r>
            <a:r>
              <a:rPr lang="en-GB" sz="1200" noProof="1" smtClean="0"/>
              <a:t> ElementIterator = doc.Elements</a:t>
            </a:r>
          </a:p>
          <a:p>
            <a:pPr marL="1028700" lvl="3" indent="-228600" eaLnBrk="1" hangingPunct="1">
              <a:lnSpc>
                <a:spcPct val="80000"/>
              </a:lnSpc>
              <a:buFont typeface="Wingdings" pitchFamily="2" charset="2"/>
              <a:buNone/>
            </a:pPr>
            <a:r>
              <a:rPr lang="en-GB" sz="1200" noProof="1" smtClean="0">
                <a:solidFill>
                  <a:schemeClr val="accent1"/>
                </a:solidFill>
              </a:rPr>
              <a:t>Do While</a:t>
            </a:r>
            <a:r>
              <a:rPr lang="en-GB" sz="1200" noProof="1" smtClean="0"/>
              <a:t> (iter.MoveNext)</a:t>
            </a:r>
          </a:p>
          <a:p>
            <a:pPr marL="1028700" lvl="3" indent="-228600" eaLnBrk="1" hangingPunct="1">
              <a:lnSpc>
                <a:spcPct val="80000"/>
              </a:lnSpc>
              <a:buFont typeface="Wingdings" pitchFamily="2" charset="2"/>
              <a:buNone/>
            </a:pPr>
            <a:r>
              <a:rPr lang="en-GB" sz="1200" noProof="1" smtClean="0"/>
              <a:t>  elem = iter.Current</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hlink"/>
                </a:solidFill>
              </a:rPr>
              <a:t>' Got Family</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If TypeOf</a:t>
            </a:r>
            <a:r>
              <a:rPr lang="en-GB" sz="1200" noProof="1" smtClean="0"/>
              <a:t> elem </a:t>
            </a:r>
            <a:r>
              <a:rPr lang="en-GB" sz="1200" noProof="1" smtClean="0">
                <a:solidFill>
                  <a:schemeClr val="accent1"/>
                </a:solidFill>
              </a:rPr>
              <a:t>Is</a:t>
            </a:r>
            <a:r>
              <a:rPr lang="en-GB" sz="1200" noProof="1" smtClean="0"/>
              <a:t> Family </a:t>
            </a:r>
            <a:r>
              <a:rPr lang="en-GB" sz="1200" noProof="1" smtClean="0">
                <a:solidFill>
                  <a:schemeClr val="accent1"/>
                </a:solidFill>
              </a:rPr>
              <a:t>Then</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fam </a:t>
            </a:r>
            <a:r>
              <a:rPr lang="en-GB" sz="1200" noProof="1" smtClean="0">
                <a:solidFill>
                  <a:schemeClr val="accent1"/>
                </a:solidFill>
              </a:rPr>
              <a:t>As</a:t>
            </a:r>
            <a:r>
              <a:rPr lang="en-GB" sz="1200" noProof="1" smtClean="0"/>
              <a:t> Family = elem</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hlink"/>
                </a:solidFill>
              </a:rPr>
              <a:t>' Try to get its Category name (as we will see later from the message box, </a:t>
            </a:r>
          </a:p>
          <a:p>
            <a:pPr marL="1028700" lvl="3" indent="-228600" eaLnBrk="1" hangingPunct="1">
              <a:lnSpc>
                <a:spcPct val="80000"/>
              </a:lnSpc>
              <a:buFont typeface="Wingdings" pitchFamily="2" charset="2"/>
              <a:buNone/>
            </a:pPr>
            <a:r>
              <a:rPr lang="en-GB" sz="1200" noProof="1" smtClean="0">
                <a:solidFill>
                  <a:schemeClr val="hlink"/>
                </a:solidFill>
              </a:rPr>
              <a:t>    '   Category property is NOT implemented for the Family class!)</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 Dim</a:t>
            </a:r>
            <a:r>
              <a:rPr lang="en-GB" sz="1200" noProof="1" smtClean="0"/>
              <a:t> famCatName </a:t>
            </a:r>
            <a:r>
              <a:rPr lang="en-GB" sz="1200" noProof="1" smtClean="0">
                <a:solidFill>
                  <a:schemeClr val="accent1"/>
                </a:solidFill>
              </a:rPr>
              <a:t>As String</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Try</a:t>
            </a:r>
          </a:p>
          <a:p>
            <a:pPr marL="1028700" lvl="3" indent="-228600" eaLnBrk="1" hangingPunct="1">
              <a:lnSpc>
                <a:spcPct val="80000"/>
              </a:lnSpc>
              <a:buFont typeface="Wingdings" pitchFamily="2" charset="2"/>
              <a:buNone/>
            </a:pPr>
            <a:r>
              <a:rPr lang="en-GB" sz="1200" noProof="1" smtClean="0"/>
              <a:t>      famCatName = </a:t>
            </a:r>
            <a:r>
              <a:rPr lang="en-GB" sz="1200" noProof="1" smtClean="0">
                <a:solidFill>
                  <a:schemeClr val="folHlink"/>
                </a:solidFill>
              </a:rPr>
              <a:t>fam.Category.Name</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Catch</a:t>
            </a:r>
          </a:p>
          <a:p>
            <a:pPr marL="1028700" lvl="3" indent="-228600" eaLnBrk="1" hangingPunct="1">
              <a:lnSpc>
                <a:spcPct val="80000"/>
              </a:lnSpc>
              <a:buFont typeface="Wingdings" pitchFamily="2" charset="2"/>
              <a:buNone/>
            </a:pPr>
            <a:r>
              <a:rPr lang="en-GB" sz="1200" noProof="1" smtClean="0"/>
              <a:t>      famCatName = "?"</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End Try</a:t>
            </a:r>
          </a:p>
          <a:p>
            <a:pPr marL="1028700" lvl="3" indent="-228600" eaLnBrk="1" hangingPunct="1">
              <a:lnSpc>
                <a:spcPct val="80000"/>
              </a:lnSpc>
              <a:buFont typeface="Wingdings" pitchFamily="2" charset="2"/>
              <a:buNone/>
            </a:pPr>
            <a:r>
              <a:rPr lang="en-GB" sz="1200" noProof="1" smtClean="0"/>
              <a:t>    sMsg += vbCrLf &amp; </a:t>
            </a:r>
            <a:r>
              <a:rPr lang="en-GB" sz="1200" noProof="1" smtClean="0">
                <a:solidFill>
                  <a:srgbClr val="993300"/>
                </a:solidFill>
              </a:rPr>
              <a:t>"  Name="</a:t>
            </a:r>
            <a:r>
              <a:rPr lang="en-GB" sz="1200" noProof="1" smtClean="0"/>
              <a:t> &amp; fam.Name &amp; </a:t>
            </a:r>
            <a:r>
              <a:rPr lang="en-GB" sz="1200" noProof="1" smtClean="0">
                <a:solidFill>
                  <a:srgbClr val="993300"/>
                </a:solidFill>
              </a:rPr>
              <a:t>"; Category="</a:t>
            </a:r>
            <a:r>
              <a:rPr lang="en-GB" sz="1200" noProof="1" smtClean="0"/>
              <a:t> &amp; famCatName</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End If</a:t>
            </a:r>
          </a:p>
          <a:p>
            <a:pPr marL="1028700" lvl="3" indent="-228600" eaLnBrk="1" hangingPunct="1">
              <a:lnSpc>
                <a:spcPct val="80000"/>
              </a:lnSpc>
              <a:buFont typeface="Wingdings" pitchFamily="2" charset="2"/>
              <a:buNone/>
            </a:pPr>
            <a:r>
              <a:rPr lang="en-GB" sz="1200" noProof="1" smtClean="0">
                <a:solidFill>
                  <a:schemeClr val="accent1"/>
                </a:solidFill>
              </a:rPr>
              <a:t>Loop</a:t>
            </a:r>
          </a:p>
          <a:p>
            <a:pPr marL="1028700" lvl="3" indent="-228600" eaLnBrk="1" hangingPunct="1">
              <a:lnSpc>
                <a:spcPct val="80000"/>
              </a:lnSpc>
              <a:buFont typeface="Wingdings" pitchFamily="2" charset="2"/>
              <a:buNone/>
            </a:pPr>
            <a:r>
              <a:rPr lang="en-GB" sz="1200" noProof="1" smtClean="0"/>
              <a:t>MsgBox(sMsg)</a:t>
            </a:r>
            <a:endParaRPr lang="en-US" sz="1200" smtClean="0"/>
          </a:p>
          <a:p>
            <a:pPr marL="1028700" lvl="3" indent="-228600" eaLnBrk="1" hangingPunct="1">
              <a:lnSpc>
                <a:spcPct val="80000"/>
              </a:lnSpc>
              <a:buFont typeface="Wingdings" pitchFamily="2" charset="2"/>
              <a:buNone/>
            </a:pPr>
            <a:endParaRPr lang="en-US" sz="1200" smtClean="0"/>
          </a:p>
          <a:p>
            <a:pPr marL="342900" lvl="1" indent="-228600" eaLnBrk="1" hangingPunct="1">
              <a:lnSpc>
                <a:spcPct val="80000"/>
              </a:lnSpc>
            </a:pPr>
            <a:r>
              <a:rPr lang="en-GB" sz="2000" smtClean="0"/>
              <a:t>The Category property is unimplemented</a:t>
            </a:r>
          </a:p>
        </p:txBody>
      </p:sp>
      <p:sp>
        <p:nvSpPr>
          <p:cNvPr id="5837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58373" name="AutoShape 6"/>
          <p:cNvSpPr>
            <a:spLocks noChangeArrowheads="1"/>
          </p:cNvSpPr>
          <p:nvPr/>
        </p:nvSpPr>
        <p:spPr bwMode="auto">
          <a:xfrm>
            <a:off x="468313" y="1484313"/>
            <a:ext cx="8135937" cy="38163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58374" name="Picture 5" descr="lab3-1-1"/>
          <p:cNvPicPr>
            <a:picLocks noChangeAspect="1" noChangeArrowheads="1"/>
          </p:cNvPicPr>
          <p:nvPr/>
        </p:nvPicPr>
        <p:blipFill>
          <a:blip r:embed="rId3"/>
          <a:srcRect/>
          <a:stretch>
            <a:fillRect/>
          </a:stretch>
        </p:blipFill>
        <p:spPr bwMode="auto">
          <a:xfrm>
            <a:off x="5580063" y="4830763"/>
            <a:ext cx="2876550" cy="7886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19088" y="136525"/>
            <a:ext cx="7924800" cy="1143000"/>
          </a:xfrm>
        </p:spPr>
        <p:txBody>
          <a:bodyPr/>
          <a:lstStyle/>
          <a:p>
            <a:pPr eaLnBrk="1" hangingPunct="1"/>
            <a:r>
              <a:rPr lang="en-GB" smtClean="0"/>
              <a:t>Family Symbol Iteration</a:t>
            </a:r>
            <a:endParaRPr lang="en-GB" sz="2800" smtClean="0"/>
          </a:p>
        </p:txBody>
      </p:sp>
      <p:sp>
        <p:nvSpPr>
          <p:cNvPr id="59395" name="Rectangle 3"/>
          <p:cNvSpPr>
            <a:spLocks noGrp="1" noChangeArrowheads="1"/>
          </p:cNvSpPr>
          <p:nvPr>
            <p:ph type="body" idx="1"/>
          </p:nvPr>
        </p:nvSpPr>
        <p:spPr>
          <a:xfrm>
            <a:off x="0" y="1279525"/>
            <a:ext cx="8458200" cy="5245100"/>
          </a:xfrm>
        </p:spPr>
        <p:txBody>
          <a:bodyPr/>
          <a:lstStyle/>
          <a:p>
            <a:pPr marL="1028700" lvl="3" indent="-228600" eaLnBrk="1" hangingPunct="1">
              <a:lnSpc>
                <a:spcPct val="80000"/>
              </a:lnSpc>
              <a:buFont typeface="Wingdings" pitchFamily="2" charset="2"/>
              <a:buNone/>
            </a:pPr>
            <a:r>
              <a:rPr lang="en-GB" sz="1200" noProof="1" smtClean="0">
                <a:solidFill>
                  <a:schemeClr val="hlink"/>
                </a:solidFill>
              </a:rPr>
              <a:t>' Let's do a similar Loop, but now get all the child Symbols (Types) as well.</a:t>
            </a:r>
          </a:p>
          <a:p>
            <a:pPr marL="1028700" lvl="3" indent="-228600" eaLnBrk="1" hangingPunct="1">
              <a:lnSpc>
                <a:spcPct val="80000"/>
              </a:lnSpc>
              <a:buFont typeface="Wingdings" pitchFamily="2" charset="2"/>
              <a:buNone/>
            </a:pPr>
            <a:r>
              <a:rPr lang="en-GB" sz="1200" noProof="1" smtClean="0">
                <a:solidFill>
                  <a:schemeClr val="hlink"/>
                </a:solidFill>
              </a:rPr>
              <a:t>'   These Symbols can also be used to determine the category!</a:t>
            </a:r>
          </a:p>
          <a:p>
            <a:pPr marL="1028700" lvl="3" indent="-228600" eaLnBrk="1" hangingPunct="1">
              <a:lnSpc>
                <a:spcPct val="80000"/>
              </a:lnSpc>
              <a:buFont typeface="Wingdings" pitchFamily="2" charset="2"/>
              <a:buNone/>
            </a:pPr>
            <a:r>
              <a:rPr lang="en-GB" sz="1200" noProof="1" smtClean="0"/>
              <a:t>iter = doc.Elements</a:t>
            </a:r>
          </a:p>
          <a:p>
            <a:pPr marL="1028700" lvl="3" indent="-228600" eaLnBrk="1" hangingPunct="1">
              <a:lnSpc>
                <a:spcPct val="80000"/>
              </a:lnSpc>
              <a:buFont typeface="Wingdings" pitchFamily="2" charset="2"/>
              <a:buNone/>
            </a:pPr>
            <a:r>
              <a:rPr lang="en-GB" sz="1200" noProof="1" smtClean="0">
                <a:solidFill>
                  <a:schemeClr val="accent1"/>
                </a:solidFill>
              </a:rPr>
              <a:t>Do While</a:t>
            </a:r>
            <a:r>
              <a:rPr lang="en-GB" sz="1200" noProof="1" smtClean="0"/>
              <a:t> (iter.MoveNext)</a:t>
            </a:r>
          </a:p>
          <a:p>
            <a:pPr marL="1028700" lvl="3" indent="-228600" eaLnBrk="1" hangingPunct="1">
              <a:lnSpc>
                <a:spcPct val="80000"/>
              </a:lnSpc>
              <a:buFont typeface="Wingdings" pitchFamily="2" charset="2"/>
              <a:buNone/>
            </a:pPr>
            <a:r>
              <a:rPr lang="en-GB" sz="1200" noProof="1" smtClean="0"/>
              <a:t>  elem = iter.Current</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folHlink"/>
                </a:solidFill>
              </a:rPr>
              <a:t>If TypeOf elem Is Family Then</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fam </a:t>
            </a:r>
            <a:r>
              <a:rPr lang="en-GB" sz="1200" noProof="1" smtClean="0">
                <a:solidFill>
                  <a:schemeClr val="accent1"/>
                </a:solidFill>
              </a:rPr>
              <a:t>As</a:t>
            </a:r>
            <a:r>
              <a:rPr lang="en-GB" sz="1200" noProof="1" smtClean="0"/>
              <a:t> Family = elem</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catName </a:t>
            </a:r>
            <a:r>
              <a:rPr lang="en-GB" sz="1200" noProof="1" smtClean="0">
                <a:solidFill>
                  <a:schemeClr val="accent1"/>
                </a:solidFill>
              </a:rPr>
              <a:t>As</a:t>
            </a:r>
            <a:r>
              <a:rPr lang="en-GB" sz="1200" noProof="1" smtClean="0"/>
              <a:t> String</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first </a:t>
            </a:r>
            <a:r>
              <a:rPr lang="en-GB" sz="1200" noProof="1" smtClean="0">
                <a:solidFill>
                  <a:schemeClr val="accent1"/>
                </a:solidFill>
              </a:rPr>
              <a:t>As</a:t>
            </a:r>
            <a:r>
              <a:rPr lang="en-GB" sz="1200" noProof="1" smtClean="0"/>
              <a:t> Boolean = True</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symb </a:t>
            </a:r>
            <a:r>
              <a:rPr lang="en-GB" sz="1200" noProof="1" smtClean="0">
                <a:solidFill>
                  <a:schemeClr val="accent1"/>
                </a:solidFill>
              </a:rPr>
              <a:t>As</a:t>
            </a:r>
            <a:r>
              <a:rPr lang="en-GB" sz="1200" noProof="1" smtClean="0"/>
              <a:t> FamilySymbol</a:t>
            </a:r>
          </a:p>
          <a:p>
            <a:pPr marL="1028700" lvl="3" indent="-228600" eaLnBrk="1" hangingPunct="1">
              <a:lnSpc>
                <a:spcPct val="80000"/>
              </a:lnSpc>
              <a:buFont typeface="Wingdings" pitchFamily="2" charset="2"/>
              <a:buNone/>
            </a:pPr>
            <a:r>
              <a:rPr lang="en-US" sz="1200" smtClean="0"/>
              <a:t>    </a:t>
            </a:r>
            <a:r>
              <a:rPr lang="en-US" sz="1200" noProof="1" smtClean="0">
                <a:solidFill>
                  <a:schemeClr val="folHlink"/>
                </a:solidFill>
              </a:rPr>
              <a:t>For Each symb In fam.Symbols</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hlink"/>
                </a:solidFill>
              </a:rPr>
              <a:t>' Determine the category via first symbol</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a:t>
            </a:r>
            <a:r>
              <a:rPr lang="en-US" sz="1200" noProof="1" smtClean="0"/>
              <a:t>first </a:t>
            </a:r>
            <a:r>
              <a:rPr lang="en-US" sz="1200" noProof="1" smtClean="0">
                <a:solidFill>
                  <a:schemeClr val="accent1"/>
                </a:solidFill>
              </a:rPr>
              <a:t>Then</a:t>
            </a:r>
          </a:p>
          <a:p>
            <a:pPr marL="1028700" lvl="3" indent="-228600" eaLnBrk="1" hangingPunct="1">
              <a:lnSpc>
                <a:spcPct val="80000"/>
              </a:lnSpc>
              <a:buFont typeface="Wingdings" pitchFamily="2" charset="2"/>
              <a:buNone/>
            </a:pPr>
            <a:r>
              <a:rPr lang="en-US" sz="1200" noProof="1" smtClean="0"/>
              <a:t>        first = False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Try</a:t>
            </a:r>
          </a:p>
          <a:p>
            <a:pPr marL="1028700" lvl="3" indent="-228600" eaLnBrk="1" hangingPunct="1">
              <a:lnSpc>
                <a:spcPct val="80000"/>
              </a:lnSpc>
              <a:buFont typeface="Wingdings" pitchFamily="2" charset="2"/>
              <a:buNone/>
            </a:pPr>
            <a:r>
              <a:rPr lang="en-US" sz="1200" noProof="1" smtClean="0"/>
              <a:t>          catName = </a:t>
            </a:r>
            <a:r>
              <a:rPr lang="en-US" sz="1200" noProof="1" smtClean="0">
                <a:solidFill>
                  <a:schemeClr val="folHlink"/>
                </a:solidFill>
              </a:rPr>
              <a:t>symb.Category.Name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 Catch</a:t>
            </a:r>
          </a:p>
          <a:p>
            <a:pPr marL="1028700" lvl="3" indent="-228600" eaLnBrk="1" hangingPunct="1">
              <a:lnSpc>
                <a:spcPct val="80000"/>
              </a:lnSpc>
              <a:buFont typeface="Wingdings" pitchFamily="2" charset="2"/>
              <a:buNone/>
            </a:pPr>
            <a:r>
              <a:rPr lang="en-US" sz="1200" noProof="1" smtClean="0"/>
              <a:t>          catName = "?" </a:t>
            </a:r>
            <a:r>
              <a:rPr lang="en-US" sz="1200" noProof="1" smtClean="0">
                <a:solidFill>
                  <a:schemeClr val="hlink"/>
                </a:solidFill>
              </a:rPr>
              <a:t>' Still happens for *some* Symbols (Profiles?)</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Try</a:t>
            </a:r>
          </a:p>
          <a:p>
            <a:pPr marL="1028700" lvl="3" indent="-228600" eaLnBrk="1" hangingPunct="1">
              <a:lnSpc>
                <a:spcPct val="80000"/>
              </a:lnSpc>
              <a:buFont typeface="Wingdings" pitchFamily="2" charset="2"/>
              <a:buNone/>
            </a:pPr>
            <a:r>
              <a:rPr lang="en-US" sz="1200" noProof="1" smtClean="0"/>
              <a:t>        sMsg = </a:t>
            </a:r>
            <a:r>
              <a:rPr lang="en-US" sz="1200" noProof="1" smtClean="0">
                <a:solidFill>
                  <a:srgbClr val="993300"/>
                </a:solidFill>
              </a:rPr>
              <a:t>"Family: Name="</a:t>
            </a:r>
            <a:r>
              <a:rPr lang="en-US" sz="1200" noProof="1" smtClean="0"/>
              <a:t> &amp; fam.Name &amp; </a:t>
            </a:r>
            <a:r>
              <a:rPr lang="en-US" sz="1200" noProof="1" smtClean="0">
                <a:solidFill>
                  <a:srgbClr val="993300"/>
                </a:solidFill>
              </a:rPr>
              <a:t>"; Id="</a:t>
            </a:r>
            <a:r>
              <a:rPr lang="en-US" sz="1200" noProof="1" smtClean="0"/>
              <a:t> &amp; fam.Id.Value.ToString</a:t>
            </a:r>
            <a:r>
              <a:rPr lang="en-US" sz="1200" smtClean="0"/>
              <a:t> </a:t>
            </a:r>
            <a:r>
              <a:rPr lang="en-US" sz="1200" u="sng" smtClean="0"/>
              <a:t> </a:t>
            </a:r>
          </a:p>
          <a:p>
            <a:pPr marL="1028700" lvl="3" indent="-228600" eaLnBrk="1" hangingPunct="1">
              <a:lnSpc>
                <a:spcPct val="80000"/>
              </a:lnSpc>
              <a:buFont typeface="Wingdings" pitchFamily="2" charset="2"/>
              <a:buNone/>
            </a:pPr>
            <a:r>
              <a:rPr lang="en-US" sz="1200" smtClean="0"/>
              <a:t>          &amp; </a:t>
            </a:r>
            <a:r>
              <a:rPr lang="en-US" sz="1200" noProof="1" smtClean="0">
                <a:solidFill>
                  <a:srgbClr val="993300"/>
                </a:solidFill>
              </a:rPr>
              <a:t>"; Category="</a:t>
            </a:r>
            <a:r>
              <a:rPr lang="en-US" sz="1200" noProof="1" smtClean="0"/>
              <a:t> &amp; catName &amp; vbCrLf &amp; </a:t>
            </a:r>
            <a:r>
              <a:rPr lang="en-US" sz="1200" noProof="1" smtClean="0">
                <a:solidFill>
                  <a:srgbClr val="993300"/>
                </a:solidFill>
              </a:rPr>
              <a:t>"Contains Types:"</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lnSpc>
                <a:spcPct val="80000"/>
              </a:lnSpc>
              <a:buFont typeface="Wingdings" pitchFamily="2" charset="2"/>
              <a:buNone/>
            </a:pPr>
            <a:r>
              <a:rPr lang="en-US" sz="1200" noProof="1" smtClean="0"/>
              <a:t>      sMsg += vbCrLf &amp; </a:t>
            </a:r>
            <a:r>
              <a:rPr lang="en-US" sz="1200" noProof="1" smtClean="0">
                <a:solidFill>
                  <a:srgbClr val="993300"/>
                </a:solidFill>
              </a:rPr>
              <a:t>"  "</a:t>
            </a:r>
            <a:r>
              <a:rPr lang="en-US" sz="1200" noProof="1" smtClean="0"/>
              <a:t> &amp; symb.Name &amp; </a:t>
            </a:r>
            <a:r>
              <a:rPr lang="en-US" sz="1200" noProof="1" smtClean="0">
                <a:solidFill>
                  <a:srgbClr val="993300"/>
                </a:solidFill>
              </a:rPr>
              <a:t>"; Id="</a:t>
            </a:r>
            <a:r>
              <a:rPr lang="en-US" sz="1200" noProof="1" smtClean="0"/>
              <a:t> &amp; symb.Id.Value.ToString</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Next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hlink"/>
                </a:solidFill>
              </a:rPr>
              <a:t>' Show the symbols for this family</a:t>
            </a:r>
            <a:r>
              <a:rPr lang="en-US" sz="1200" smtClean="0">
                <a:solidFill>
                  <a:schemeClr val="hlink"/>
                </a:solidFill>
              </a:rPr>
              <a:t>,</a:t>
            </a:r>
            <a:r>
              <a:rPr lang="en-US" sz="1200" noProof="1" smtClean="0">
                <a:solidFill>
                  <a:schemeClr val="hlink"/>
                </a:solidFill>
              </a:rPr>
              <a:t> proce</a:t>
            </a:r>
            <a:r>
              <a:rPr lang="en-US" sz="1200" smtClean="0">
                <a:solidFill>
                  <a:schemeClr val="hlink"/>
                </a:solidFill>
              </a:rPr>
              <a:t>e</a:t>
            </a:r>
            <a:r>
              <a:rPr lang="en-US" sz="1200" noProof="1" smtClean="0">
                <a:solidFill>
                  <a:schemeClr val="hlink"/>
                </a:solidFill>
              </a:rPr>
              <a:t>d to the next family or cancel</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a:t>
            </a:r>
            <a:r>
              <a:rPr lang="en-US" sz="1200" noProof="1" smtClean="0"/>
              <a:t>MsgBox(sMsg, MsgBoxStyle.OkCancel) = MsgBoxResult.Cancel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Exit Do</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solidFill>
                  <a:schemeClr val="accent1"/>
                </a:solidFill>
              </a:rPr>
              <a:t>Loop</a:t>
            </a:r>
          </a:p>
        </p:txBody>
      </p:sp>
      <p:sp>
        <p:nvSpPr>
          <p:cNvPr id="5939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59397" name="AutoShape 7"/>
          <p:cNvSpPr>
            <a:spLocks noChangeArrowheads="1"/>
          </p:cNvSpPr>
          <p:nvPr/>
        </p:nvSpPr>
        <p:spPr bwMode="auto">
          <a:xfrm>
            <a:off x="250825" y="1150938"/>
            <a:ext cx="8135938" cy="5373687"/>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59398" name="Picture 6" descr="lab3-1-2"/>
          <p:cNvPicPr>
            <a:picLocks noChangeAspect="1" noChangeArrowheads="1"/>
          </p:cNvPicPr>
          <p:nvPr/>
        </p:nvPicPr>
        <p:blipFill>
          <a:blip r:embed="rId3"/>
          <a:srcRect/>
          <a:stretch>
            <a:fillRect/>
          </a:stretch>
        </p:blipFill>
        <p:spPr bwMode="auto">
          <a:xfrm>
            <a:off x="5721350" y="2133600"/>
            <a:ext cx="3314700" cy="144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19088" y="136525"/>
            <a:ext cx="7924800" cy="1143000"/>
          </a:xfrm>
        </p:spPr>
        <p:txBody>
          <a:bodyPr/>
          <a:lstStyle/>
          <a:p>
            <a:pPr eaLnBrk="1" hangingPunct="1"/>
            <a:r>
              <a:rPr lang="en-GB" smtClean="0"/>
              <a:t>Loading Families and Types</a:t>
            </a:r>
            <a:endParaRPr lang="en-GB" sz="2800" smtClean="0"/>
          </a:p>
        </p:txBody>
      </p:sp>
      <p:sp>
        <p:nvSpPr>
          <p:cNvPr id="60419" name="Rectangle 3"/>
          <p:cNvSpPr>
            <a:spLocks noGrp="1" noChangeArrowheads="1"/>
          </p:cNvSpPr>
          <p:nvPr>
            <p:ph type="body" idx="1"/>
          </p:nvPr>
        </p:nvSpPr>
        <p:spPr>
          <a:xfrm>
            <a:off x="319088" y="2090738"/>
            <a:ext cx="8716962" cy="4433887"/>
          </a:xfrm>
        </p:spPr>
        <p:txBody>
          <a:bodyPr/>
          <a:lstStyle/>
          <a:p>
            <a:pPr marL="342900" lvl="1" indent="-228600" eaLnBrk="1" hangingPunct="1">
              <a:lnSpc>
                <a:spcPct val="80000"/>
              </a:lnSpc>
            </a:pPr>
            <a:r>
              <a:rPr lang="en-GB" sz="2000" smtClean="0"/>
              <a:t>Load additional standard families and symbols from RFA files</a:t>
            </a:r>
          </a:p>
          <a:p>
            <a:pPr marL="1028700" lvl="3" indent="-228600" eaLnBrk="1" hangingPunct="1">
              <a:lnSpc>
                <a:spcPct val="80000"/>
              </a:lnSpc>
              <a:buFont typeface="Wingdings" pitchFamily="2" charset="2"/>
              <a:buNone/>
            </a:pPr>
            <a:endParaRPr lang="en-GB" smtClean="0"/>
          </a:p>
          <a:p>
            <a:pPr marL="1028700" lvl="3" indent="-228600" eaLnBrk="1" hangingPunct="1">
              <a:lnSpc>
                <a:spcPct val="80000"/>
              </a:lnSpc>
              <a:buFont typeface="Wingdings" pitchFamily="2" charset="2"/>
              <a:buNone/>
            </a:pPr>
            <a:r>
              <a:rPr lang="en-GB" smtClean="0"/>
              <a:t>doc.LoadFamily()</a:t>
            </a:r>
          </a:p>
          <a:p>
            <a:pPr marL="1028700" lvl="3" indent="-228600" eaLnBrk="1" hangingPunct="1">
              <a:lnSpc>
                <a:spcPct val="80000"/>
              </a:lnSpc>
              <a:buFont typeface="Wingdings" pitchFamily="2" charset="2"/>
              <a:buNone/>
            </a:pPr>
            <a:r>
              <a:rPr lang="en-GB" smtClean="0"/>
              <a:t>doc.LoadFamilySymbol()</a:t>
            </a:r>
          </a:p>
          <a:p>
            <a:pPr marL="0" indent="0" eaLnBrk="1" hangingPunct="1">
              <a:lnSpc>
                <a:spcPct val="80000"/>
              </a:lnSpc>
              <a:buFontTx/>
              <a:buNone/>
            </a:pPr>
            <a:endParaRPr lang="en-US" sz="1600" smtClean="0">
              <a:latin typeface="Courier New" pitchFamily="49" charset="0"/>
            </a:endParaRPr>
          </a:p>
          <a:p>
            <a:pPr marL="0" indent="0" eaLnBrk="1" hangingPunct="1">
              <a:lnSpc>
                <a:spcPct val="80000"/>
              </a:lnSpc>
              <a:buFontTx/>
              <a:buNone/>
            </a:pPr>
            <a:r>
              <a:rPr lang="en-US" sz="1200" b="1" noProof="1" smtClean="0">
                <a:solidFill>
                  <a:schemeClr val="accent1"/>
                </a:solidFill>
                <a:latin typeface="Courier New" pitchFamily="49" charset="0"/>
              </a:rPr>
              <a:t>Dim</a:t>
            </a:r>
            <a:r>
              <a:rPr lang="en-US" sz="1200" b="1" noProof="1" smtClean="0">
                <a:latin typeface="Courier New" pitchFamily="49" charset="0"/>
              </a:rPr>
              <a:t> doc </a:t>
            </a:r>
            <a:r>
              <a:rPr lang="en-US" sz="1200" b="1" noProof="1" smtClean="0">
                <a:solidFill>
                  <a:schemeClr val="accent1"/>
                </a:solidFill>
                <a:latin typeface="Courier New" pitchFamily="49" charset="0"/>
              </a:rPr>
              <a:t>As</a:t>
            </a:r>
            <a:r>
              <a:rPr lang="en-US" sz="1200" b="1" noProof="1" smtClean="0">
                <a:latin typeface="Courier New" pitchFamily="49" charset="0"/>
              </a:rPr>
              <a:t> Revit.Document = commandData.Application.ActiveDocument</a:t>
            </a:r>
          </a:p>
          <a:p>
            <a:pPr marL="0" indent="0" eaLnBrk="1" hangingPunct="1">
              <a:lnSpc>
                <a:spcPct val="80000"/>
              </a:lnSpc>
              <a:buFontTx/>
              <a:buNone/>
            </a:pPr>
            <a:endParaRPr lang="en-US" sz="1200" b="1" noProof="1" smtClean="0">
              <a:latin typeface="Courier New" pitchFamily="49" charset="0"/>
            </a:endParaRPr>
          </a:p>
          <a:p>
            <a:pPr marL="0" indent="0" eaLnBrk="1" hangingPunct="1">
              <a:lnSpc>
                <a:spcPct val="80000"/>
              </a:lnSpc>
              <a:buFontTx/>
              <a:buNone/>
            </a:pPr>
            <a:r>
              <a:rPr lang="en-US" sz="1200" b="1" noProof="1" smtClean="0">
                <a:solidFill>
                  <a:schemeClr val="hlink"/>
                </a:solidFill>
                <a:latin typeface="Courier New" pitchFamily="49" charset="0"/>
              </a:rPr>
              <a:t>'Load a whole Family</a:t>
            </a:r>
            <a:r>
              <a:rPr lang="en-US" sz="1200" b="1" noProof="1" smtClean="0">
                <a:latin typeface="Courier New" pitchFamily="49" charset="0"/>
              </a:rPr>
              <a:t> </a:t>
            </a:r>
          </a:p>
          <a:p>
            <a:pPr marL="0" indent="0" eaLnBrk="1" hangingPunct="1">
              <a:lnSpc>
                <a:spcPct val="80000"/>
              </a:lnSpc>
              <a:buFontTx/>
              <a:buNone/>
            </a:pPr>
            <a:r>
              <a:rPr lang="en-US" sz="1200" b="1" noProof="1" smtClean="0">
                <a:solidFill>
                  <a:schemeClr val="accent1"/>
                </a:solidFill>
                <a:latin typeface="Courier New" pitchFamily="49" charset="0"/>
              </a:rPr>
              <a:t>If Not</a:t>
            </a:r>
            <a:r>
              <a:rPr lang="en-US" sz="1200" b="1" noProof="1" smtClean="0">
                <a:latin typeface="Courier New" pitchFamily="49" charset="0"/>
              </a:rPr>
              <a:t> CType(doc.</a:t>
            </a:r>
            <a:r>
              <a:rPr lang="en-US" sz="1200" b="1" noProof="1" smtClean="0">
                <a:solidFill>
                  <a:schemeClr val="folHlink"/>
                </a:solidFill>
                <a:latin typeface="Courier New" pitchFamily="49" charset="0"/>
              </a:rPr>
              <a:t>LoadFamily</a:t>
            </a:r>
            <a:r>
              <a:rPr lang="en-US" sz="1200" b="1" noProof="1" smtClean="0">
                <a:latin typeface="Courier New" pitchFamily="49" charset="0"/>
              </a:rPr>
              <a:t>(familyFilename), Boolean) </a:t>
            </a:r>
            <a:r>
              <a:rPr lang="en-US" sz="1200" b="1" noProof="1" smtClean="0">
                <a:solidFill>
                  <a:schemeClr val="accent1"/>
                </a:solidFill>
                <a:latin typeface="Courier New" pitchFamily="49" charset="0"/>
              </a:rPr>
              <a:t>Then</a:t>
            </a:r>
          </a:p>
          <a:p>
            <a:pPr marL="0" indent="0" eaLnBrk="1" hangingPunct="1">
              <a:lnSpc>
                <a:spcPct val="80000"/>
              </a:lnSpc>
              <a:buFontTx/>
              <a:buNone/>
            </a:pPr>
            <a:r>
              <a:rPr lang="en-US" sz="1200" b="1" noProof="1" smtClean="0">
                <a:latin typeface="Courier New" pitchFamily="49" charset="0"/>
              </a:rPr>
              <a:t>  MsgBox(</a:t>
            </a:r>
            <a:r>
              <a:rPr lang="en-US" sz="1200" b="1" smtClean="0">
                <a:latin typeface="Courier New" pitchFamily="49" charset="0"/>
              </a:rPr>
              <a:t> </a:t>
            </a:r>
            <a:r>
              <a:rPr lang="en-US" sz="1200" b="1" noProof="1" smtClean="0">
                <a:solidFill>
                  <a:srgbClr val="993300"/>
                </a:solidFill>
                <a:latin typeface="Courier New" pitchFamily="49" charset="0"/>
              </a:rPr>
              <a:t>"ERROR in loading Family "</a:t>
            </a:r>
            <a:r>
              <a:rPr lang="en-US" sz="1200" b="1" noProof="1" smtClean="0">
                <a:latin typeface="Courier New" pitchFamily="49" charset="0"/>
              </a:rPr>
              <a:t> &amp; familyFilename &amp; </a:t>
            </a:r>
            <a:r>
              <a:rPr lang="en-US" sz="1200" b="1" noProof="1" smtClean="0">
                <a:solidFill>
                  <a:srgbClr val="993300"/>
                </a:solidFill>
                <a:latin typeface="Courier New" pitchFamily="49" charset="0"/>
              </a:rPr>
              <a:t>"?"</a:t>
            </a:r>
            <a:r>
              <a:rPr lang="en-US" sz="1200" b="1" smtClean="0">
                <a:latin typeface="Courier New" pitchFamily="49" charset="0"/>
              </a:rPr>
              <a:t> </a:t>
            </a:r>
            <a:r>
              <a:rPr lang="en-US" sz="1200" b="1" noProof="1" smtClean="0">
                <a:latin typeface="Courier New" pitchFamily="49" charset="0"/>
              </a:rPr>
              <a:t>)</a:t>
            </a:r>
          </a:p>
          <a:p>
            <a:pPr marL="0" indent="0" eaLnBrk="1" hangingPunct="1">
              <a:lnSpc>
                <a:spcPct val="80000"/>
              </a:lnSpc>
              <a:buFontTx/>
              <a:buNone/>
            </a:pPr>
            <a:r>
              <a:rPr lang="en-US" sz="1200" b="1" noProof="1" smtClean="0">
                <a:solidFill>
                  <a:schemeClr val="accent1"/>
                </a:solidFill>
                <a:latin typeface="Courier New" pitchFamily="49" charset="0"/>
              </a:rPr>
              <a:t>Else</a:t>
            </a:r>
          </a:p>
          <a:p>
            <a:pPr marL="0" indent="0" eaLnBrk="1" hangingPunct="1">
              <a:lnSpc>
                <a:spcPct val="80000"/>
              </a:lnSpc>
              <a:buFontTx/>
              <a:buNone/>
            </a:pPr>
            <a:r>
              <a:rPr lang="en-US" sz="1200" b="1" noProof="1" smtClean="0">
                <a:latin typeface="Courier New" pitchFamily="49" charset="0"/>
              </a:rPr>
              <a:t>  MsgBox(</a:t>
            </a:r>
            <a:r>
              <a:rPr lang="en-US" sz="1200" b="1" smtClean="0">
                <a:latin typeface="Courier New" pitchFamily="49" charset="0"/>
              </a:rPr>
              <a:t> </a:t>
            </a:r>
            <a:r>
              <a:rPr lang="en-US" sz="1200" b="1" noProof="1" smtClean="0">
                <a:solidFill>
                  <a:srgbClr val="993300"/>
                </a:solidFill>
                <a:latin typeface="Courier New" pitchFamily="49" charset="0"/>
              </a:rPr>
              <a:t>"Successfully loaded Family "</a:t>
            </a:r>
            <a:r>
              <a:rPr lang="en-US" sz="1200" b="1" noProof="1" smtClean="0">
                <a:latin typeface="Courier New" pitchFamily="49" charset="0"/>
              </a:rPr>
              <a:t> &amp; familyFilename &amp; </a:t>
            </a:r>
            <a:r>
              <a:rPr lang="en-US" sz="1200" b="1" noProof="1" smtClean="0">
                <a:solidFill>
                  <a:srgbClr val="993300"/>
                </a:solidFill>
                <a:latin typeface="Courier New" pitchFamily="49" charset="0"/>
              </a:rPr>
              <a:t>"!"</a:t>
            </a:r>
            <a:r>
              <a:rPr lang="en-US" sz="1200" b="1" smtClean="0">
                <a:latin typeface="Courier New" pitchFamily="49" charset="0"/>
              </a:rPr>
              <a:t> </a:t>
            </a:r>
            <a:r>
              <a:rPr lang="en-US" sz="1200" b="1" noProof="1" smtClean="0">
                <a:latin typeface="Courier New" pitchFamily="49" charset="0"/>
              </a:rPr>
              <a:t>)</a:t>
            </a:r>
          </a:p>
          <a:p>
            <a:pPr marL="0" indent="0" eaLnBrk="1" hangingPunct="1">
              <a:lnSpc>
                <a:spcPct val="80000"/>
              </a:lnSpc>
              <a:buFontTx/>
              <a:buNone/>
            </a:pPr>
            <a:r>
              <a:rPr lang="en-US" sz="1200" b="1" noProof="1" smtClean="0">
                <a:solidFill>
                  <a:schemeClr val="accent1"/>
                </a:solidFill>
                <a:latin typeface="Courier New" pitchFamily="49" charset="0"/>
              </a:rPr>
              <a:t>End If</a:t>
            </a:r>
          </a:p>
          <a:p>
            <a:pPr marL="0" indent="0" eaLnBrk="1" hangingPunct="1">
              <a:lnSpc>
                <a:spcPct val="80000"/>
              </a:lnSpc>
              <a:buFontTx/>
              <a:buNone/>
            </a:pPr>
            <a:endParaRPr lang="en-US" sz="1200" b="1" noProof="1" smtClean="0">
              <a:latin typeface="Courier New" pitchFamily="49" charset="0"/>
            </a:endParaRPr>
          </a:p>
          <a:p>
            <a:pPr marL="0" indent="0" eaLnBrk="1" hangingPunct="1">
              <a:lnSpc>
                <a:spcPct val="80000"/>
              </a:lnSpc>
              <a:buFontTx/>
              <a:buNone/>
            </a:pPr>
            <a:r>
              <a:rPr lang="en-US" sz="1200" b="1" noProof="1" smtClean="0">
                <a:solidFill>
                  <a:schemeClr val="hlink"/>
                </a:solidFill>
                <a:latin typeface="Courier New" pitchFamily="49" charset="0"/>
              </a:rPr>
              <a:t>'Load only a specific Symbol (Type)</a:t>
            </a:r>
          </a:p>
          <a:p>
            <a:pPr marL="0" indent="0" eaLnBrk="1" hangingPunct="1">
              <a:lnSpc>
                <a:spcPct val="80000"/>
              </a:lnSpc>
              <a:buFontTx/>
              <a:buNone/>
            </a:pPr>
            <a:r>
              <a:rPr lang="en-US" sz="1200" b="1" noProof="1" smtClean="0">
                <a:solidFill>
                  <a:schemeClr val="hlink"/>
                </a:solidFill>
                <a:latin typeface="Courier New" pitchFamily="49" charset="0"/>
              </a:rPr>
              <a:t>' The symbol MUST exist in the corresponding catalog (TXT) file - same as in the UI</a:t>
            </a:r>
          </a:p>
          <a:p>
            <a:pPr marL="0" indent="0" eaLnBrk="1" hangingPunct="1">
              <a:lnSpc>
                <a:spcPct val="80000"/>
              </a:lnSpc>
              <a:buFontTx/>
              <a:buNone/>
            </a:pPr>
            <a:r>
              <a:rPr lang="en-US" sz="1200" b="1" noProof="1" smtClean="0">
                <a:solidFill>
                  <a:schemeClr val="accent1"/>
                </a:solidFill>
                <a:latin typeface="Courier New" pitchFamily="49" charset="0"/>
              </a:rPr>
              <a:t>If Not</a:t>
            </a:r>
            <a:r>
              <a:rPr lang="en-US" sz="1200" b="1" noProof="1" smtClean="0">
                <a:latin typeface="Courier New" pitchFamily="49" charset="0"/>
              </a:rPr>
              <a:t> CType(doc.</a:t>
            </a:r>
            <a:r>
              <a:rPr lang="en-US" sz="1200" b="1" noProof="1" smtClean="0">
                <a:solidFill>
                  <a:schemeClr val="folHlink"/>
                </a:solidFill>
                <a:latin typeface="Courier New" pitchFamily="49" charset="0"/>
              </a:rPr>
              <a:t>LoadFamilySymbol</a:t>
            </a:r>
            <a:r>
              <a:rPr lang="en-US" sz="1200" b="1" noProof="1" smtClean="0">
                <a:latin typeface="Courier New" pitchFamily="49" charset="0"/>
              </a:rPr>
              <a:t>(familyFilename, </a:t>
            </a:r>
            <a:r>
              <a:rPr lang="en-US" sz="1200" b="1" smtClean="0">
                <a:latin typeface="Courier New" pitchFamily="49" charset="0"/>
              </a:rPr>
              <a:t>s</a:t>
            </a:r>
            <a:r>
              <a:rPr lang="en-US" sz="1200" b="1" noProof="1" smtClean="0">
                <a:latin typeface="Courier New" pitchFamily="49" charset="0"/>
              </a:rPr>
              <a:t>ymbolName), Boolean) Then</a:t>
            </a:r>
          </a:p>
          <a:p>
            <a:pPr marL="0" indent="0" eaLnBrk="1" hangingPunct="1">
              <a:lnSpc>
                <a:spcPct val="80000"/>
              </a:lnSpc>
              <a:buFontTx/>
              <a:buNone/>
            </a:pPr>
            <a:r>
              <a:rPr lang="en-US" sz="1200" b="1" noProof="1" smtClean="0">
                <a:latin typeface="Courier New" pitchFamily="49" charset="0"/>
              </a:rPr>
              <a:t>  MsgBox(</a:t>
            </a:r>
            <a:r>
              <a:rPr lang="en-US" sz="1200" b="1" smtClean="0">
                <a:latin typeface="Courier New" pitchFamily="49" charset="0"/>
              </a:rPr>
              <a:t> </a:t>
            </a:r>
            <a:r>
              <a:rPr lang="en-US" sz="1200" b="1" noProof="1" smtClean="0">
                <a:solidFill>
                  <a:srgbClr val="993300"/>
                </a:solidFill>
                <a:latin typeface="Courier New" pitchFamily="49" charset="0"/>
              </a:rPr>
              <a:t>"ERROR in loading FamilySymbol "</a:t>
            </a:r>
            <a:r>
              <a:rPr lang="en-US" sz="1200" b="1" noProof="1" smtClean="0">
                <a:latin typeface="Courier New" pitchFamily="49" charset="0"/>
              </a:rPr>
              <a:t> &amp; familyFilename &amp; </a:t>
            </a:r>
            <a:r>
              <a:rPr lang="en-US" sz="1200" b="1" noProof="1" smtClean="0">
                <a:solidFill>
                  <a:srgbClr val="993300"/>
                </a:solidFill>
                <a:latin typeface="Courier New" pitchFamily="49" charset="0"/>
              </a:rPr>
              <a:t>" : "</a:t>
            </a:r>
            <a:r>
              <a:rPr lang="en-US" sz="1200" b="1" noProof="1" smtClean="0">
                <a:latin typeface="Courier New" pitchFamily="49" charset="0"/>
              </a:rPr>
              <a:t> &amp; </a:t>
            </a:r>
            <a:r>
              <a:rPr lang="en-US" sz="1200" b="1" smtClean="0">
                <a:latin typeface="Courier New" pitchFamily="49" charset="0"/>
              </a:rPr>
              <a:t>s</a:t>
            </a:r>
            <a:r>
              <a:rPr lang="en-US" sz="1200" b="1" noProof="1" smtClean="0">
                <a:latin typeface="Courier New" pitchFamily="49" charset="0"/>
              </a:rPr>
              <a:t>ymbolName &amp; </a:t>
            </a:r>
            <a:r>
              <a:rPr lang="en-US" sz="1200" b="1" noProof="1" smtClean="0">
                <a:solidFill>
                  <a:srgbClr val="993300"/>
                </a:solidFill>
                <a:latin typeface="Courier New" pitchFamily="49" charset="0"/>
              </a:rPr>
              <a:t>"?"</a:t>
            </a:r>
            <a:r>
              <a:rPr lang="en-US" sz="1200" b="1" smtClean="0">
                <a:solidFill>
                  <a:srgbClr val="993300"/>
                </a:solidFill>
                <a:latin typeface="Courier New" pitchFamily="49" charset="0"/>
              </a:rPr>
              <a:t> </a:t>
            </a:r>
            <a:r>
              <a:rPr lang="en-US" sz="1200" b="1" noProof="1" smtClean="0">
                <a:latin typeface="Courier New" pitchFamily="49" charset="0"/>
              </a:rPr>
              <a:t>)</a:t>
            </a:r>
          </a:p>
          <a:p>
            <a:pPr marL="0" indent="0" eaLnBrk="1" hangingPunct="1">
              <a:lnSpc>
                <a:spcPct val="80000"/>
              </a:lnSpc>
              <a:buFontTx/>
              <a:buNone/>
            </a:pPr>
            <a:r>
              <a:rPr lang="en-US" sz="1200" b="1" noProof="1" smtClean="0">
                <a:solidFill>
                  <a:schemeClr val="accent1"/>
                </a:solidFill>
                <a:latin typeface="Courier New" pitchFamily="49" charset="0"/>
              </a:rPr>
              <a:t>Else</a:t>
            </a:r>
          </a:p>
          <a:p>
            <a:pPr marL="0" indent="0" eaLnBrk="1" hangingPunct="1">
              <a:lnSpc>
                <a:spcPct val="80000"/>
              </a:lnSpc>
              <a:buFontTx/>
              <a:buNone/>
            </a:pPr>
            <a:r>
              <a:rPr lang="en-US" sz="1200" b="1" noProof="1" smtClean="0">
                <a:latin typeface="Courier New" pitchFamily="49" charset="0"/>
              </a:rPr>
              <a:t>  MsgBox(</a:t>
            </a:r>
            <a:r>
              <a:rPr lang="en-US" sz="1200" b="1" smtClean="0">
                <a:latin typeface="Courier New" pitchFamily="49" charset="0"/>
              </a:rPr>
              <a:t> </a:t>
            </a:r>
            <a:r>
              <a:rPr lang="en-US" sz="1200" b="1" noProof="1" smtClean="0">
                <a:solidFill>
                  <a:srgbClr val="993300"/>
                </a:solidFill>
                <a:latin typeface="Courier New" pitchFamily="49" charset="0"/>
              </a:rPr>
              <a:t>"Successfully loaded FamilySymbol "</a:t>
            </a:r>
            <a:r>
              <a:rPr lang="en-US" sz="1200" b="1" noProof="1" smtClean="0">
                <a:latin typeface="Courier New" pitchFamily="49" charset="0"/>
              </a:rPr>
              <a:t> &amp; familyFilename &amp; </a:t>
            </a:r>
            <a:r>
              <a:rPr lang="en-US" sz="1200" b="1" noProof="1" smtClean="0">
                <a:solidFill>
                  <a:srgbClr val="993300"/>
                </a:solidFill>
                <a:latin typeface="Courier New" pitchFamily="49" charset="0"/>
              </a:rPr>
              <a:t>" : "</a:t>
            </a:r>
            <a:r>
              <a:rPr lang="en-US" sz="1200" b="1" noProof="1" smtClean="0">
                <a:latin typeface="Courier New" pitchFamily="49" charset="0"/>
              </a:rPr>
              <a:t> &amp; symbolName &amp; </a:t>
            </a:r>
            <a:r>
              <a:rPr lang="en-US" sz="1200" b="1" noProof="1" smtClean="0">
                <a:solidFill>
                  <a:srgbClr val="993300"/>
                </a:solidFill>
                <a:latin typeface="Courier New" pitchFamily="49" charset="0"/>
              </a:rPr>
              <a:t>"!"</a:t>
            </a:r>
            <a:r>
              <a:rPr lang="en-US" sz="1200" b="1" smtClean="0">
                <a:solidFill>
                  <a:srgbClr val="993300"/>
                </a:solidFill>
                <a:latin typeface="Courier New" pitchFamily="49" charset="0"/>
              </a:rPr>
              <a:t> </a:t>
            </a:r>
            <a:r>
              <a:rPr lang="en-US" sz="1200" b="1" noProof="1" smtClean="0">
                <a:latin typeface="Courier New" pitchFamily="49" charset="0"/>
              </a:rPr>
              <a:t>)</a:t>
            </a:r>
          </a:p>
          <a:p>
            <a:pPr marL="0" indent="0" eaLnBrk="1" hangingPunct="1">
              <a:lnSpc>
                <a:spcPct val="80000"/>
              </a:lnSpc>
              <a:buFontTx/>
              <a:buNone/>
            </a:pPr>
            <a:r>
              <a:rPr lang="en-US" sz="1200" b="1" noProof="1" smtClean="0">
                <a:solidFill>
                  <a:schemeClr val="accent1"/>
                </a:solidFill>
                <a:latin typeface="Courier New" pitchFamily="49" charset="0"/>
              </a:rPr>
              <a:t>End If</a:t>
            </a:r>
            <a:endParaRPr lang="en-GB" sz="1200" b="1" smtClean="0">
              <a:solidFill>
                <a:schemeClr val="accent1"/>
              </a:solidFill>
              <a:latin typeface="Courier New" pitchFamily="49" charset="0"/>
            </a:endParaRPr>
          </a:p>
        </p:txBody>
      </p:sp>
      <p:sp>
        <p:nvSpPr>
          <p:cNvPr id="6042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60421" name="Text Box 6"/>
          <p:cNvSpPr txBox="1">
            <a:spLocks noChangeArrowheads="1"/>
          </p:cNvSpPr>
          <p:nvPr/>
        </p:nvSpPr>
        <p:spPr bwMode="auto">
          <a:xfrm>
            <a:off x="5399088" y="2482850"/>
            <a:ext cx="3060700" cy="585788"/>
          </a:xfrm>
          <a:prstGeom prst="rect">
            <a:avLst/>
          </a:prstGeom>
          <a:noFill/>
          <a:ln w="9525" algn="ctr">
            <a:noFill/>
            <a:miter lim="800000"/>
            <a:headEnd/>
            <a:tailEnd/>
          </a:ln>
        </p:spPr>
        <p:txBody>
          <a:bodyPr lIns="0" tIns="0" rIns="0" bIns="0">
            <a:spAutoFit/>
          </a:bodyPr>
          <a:lstStyle/>
          <a:p>
            <a:pPr lvl="1">
              <a:lnSpc>
                <a:spcPct val="80000"/>
              </a:lnSpc>
              <a:spcBef>
                <a:spcPct val="15000"/>
              </a:spcBef>
              <a:buClr>
                <a:schemeClr val="accent1"/>
              </a:buClr>
              <a:buSzPct val="80000"/>
              <a:buFont typeface="Wingdings" pitchFamily="2" charset="2"/>
              <a:buNone/>
            </a:pPr>
            <a:r>
              <a:rPr lang="en-GB">
                <a:solidFill>
                  <a:schemeClr val="accent1"/>
                </a:solidFill>
              </a:rPr>
              <a:t>Lab 3-2</a:t>
            </a:r>
            <a:r>
              <a:rPr lang="en-GB"/>
              <a:t> </a:t>
            </a:r>
          </a:p>
        </p:txBody>
      </p:sp>
      <p:sp>
        <p:nvSpPr>
          <p:cNvPr id="60422" name="AutoShape 7"/>
          <p:cNvSpPr>
            <a:spLocks noChangeArrowheads="1"/>
          </p:cNvSpPr>
          <p:nvPr/>
        </p:nvSpPr>
        <p:spPr bwMode="auto">
          <a:xfrm>
            <a:off x="107950" y="3141663"/>
            <a:ext cx="8640763" cy="3024187"/>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19088" y="136525"/>
            <a:ext cx="7924800" cy="1143000"/>
          </a:xfrm>
        </p:spPr>
        <p:txBody>
          <a:bodyPr/>
          <a:lstStyle/>
          <a:p>
            <a:pPr eaLnBrk="1" hangingPunct="1"/>
            <a:r>
              <a:rPr lang="en-GB" sz="4400" smtClean="0"/>
              <a:t>Determining Family and Type</a:t>
            </a:r>
            <a:endParaRPr lang="en-GB" sz="2400" smtClean="0"/>
          </a:p>
        </p:txBody>
      </p:sp>
      <p:sp>
        <p:nvSpPr>
          <p:cNvPr id="61443" name="Rectangle 3"/>
          <p:cNvSpPr>
            <a:spLocks noGrp="1" noChangeArrowheads="1"/>
          </p:cNvSpPr>
          <p:nvPr>
            <p:ph type="body" idx="1"/>
          </p:nvPr>
        </p:nvSpPr>
        <p:spPr>
          <a:xfrm>
            <a:off x="319088" y="2090738"/>
            <a:ext cx="8139112" cy="3663950"/>
          </a:xfrm>
        </p:spPr>
        <p:txBody>
          <a:bodyPr/>
          <a:lstStyle/>
          <a:p>
            <a:pPr marL="342900" lvl="1" indent="-228600" eaLnBrk="1" hangingPunct="1"/>
            <a:r>
              <a:rPr lang="en-GB" smtClean="0"/>
              <a:t>Determine the Family and Type of an element</a:t>
            </a:r>
          </a:p>
          <a:p>
            <a:pPr marL="342900" lvl="1" indent="-228600" eaLnBrk="1" hangingPunct="1"/>
            <a:r>
              <a:rPr lang="en-GB" smtClean="0"/>
              <a:t>Select a window</a:t>
            </a:r>
          </a:p>
          <a:p>
            <a:pPr marL="342900" lvl="1" indent="-228600" eaLnBrk="1" hangingPunct="1"/>
            <a:r>
              <a:rPr lang="en-GB" smtClean="0"/>
              <a:t>List all windows symbols</a:t>
            </a:r>
          </a:p>
          <a:p>
            <a:pPr marL="342900" lvl="1" indent="-228600" eaLnBrk="1" hangingPunct="1"/>
            <a:r>
              <a:rPr lang="en-GB" smtClean="0"/>
              <a:t>List the selected window’s family symbol and family</a:t>
            </a:r>
          </a:p>
          <a:p>
            <a:pPr marL="342900" lvl="1" indent="-228600" eaLnBrk="1" hangingPunct="1"/>
            <a:endParaRPr lang="en-GB" smtClean="0"/>
          </a:p>
          <a:p>
            <a:pPr marL="342900" lvl="1" indent="-228600" eaLnBrk="1" hangingPunct="1">
              <a:buFont typeface="Wingdings" pitchFamily="2" charset="2"/>
              <a:buNone/>
            </a:pPr>
            <a:r>
              <a:rPr lang="en-GB" sz="5200" smtClean="0">
                <a:solidFill>
                  <a:schemeClr val="accent1"/>
                </a:solidFill>
              </a:rPr>
              <a:t>Lab 3-3</a:t>
            </a:r>
            <a:r>
              <a:rPr lang="en-GB" sz="5200" smtClean="0"/>
              <a:t> </a:t>
            </a:r>
            <a:endParaRPr lang="en-GB" sz="2300" smtClean="0"/>
          </a:p>
        </p:txBody>
      </p:sp>
      <p:sp>
        <p:nvSpPr>
          <p:cNvPr id="6144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19088" y="136525"/>
            <a:ext cx="7924800" cy="1143000"/>
          </a:xfrm>
        </p:spPr>
        <p:txBody>
          <a:bodyPr/>
          <a:lstStyle/>
          <a:p>
            <a:pPr eaLnBrk="1" hangingPunct="1"/>
            <a:r>
              <a:rPr lang="en-GB" smtClean="0"/>
              <a:t>List Window Symbols</a:t>
            </a:r>
            <a:endParaRPr lang="en-GB" sz="2800" smtClean="0"/>
          </a:p>
        </p:txBody>
      </p:sp>
      <p:sp>
        <p:nvSpPr>
          <p:cNvPr id="62467" name="Rectangle 3"/>
          <p:cNvSpPr>
            <a:spLocks noGrp="1" noChangeArrowheads="1"/>
          </p:cNvSpPr>
          <p:nvPr>
            <p:ph type="body" idx="1"/>
          </p:nvPr>
        </p:nvSpPr>
        <p:spPr>
          <a:xfrm>
            <a:off x="107950" y="1279525"/>
            <a:ext cx="8928100" cy="5173663"/>
          </a:xfrm>
        </p:spPr>
        <p:txBody>
          <a:bodyPr/>
          <a:lstStyle/>
          <a:p>
            <a:pPr marL="1028700" lvl="3" indent="-228600" eaLnBrk="1" hangingPunct="1">
              <a:lnSpc>
                <a:spcPct val="80000"/>
              </a:lnSpc>
              <a:buFont typeface="Wingdings" pitchFamily="2" charset="2"/>
              <a:buNone/>
            </a:pPr>
            <a:r>
              <a:rPr lang="en-GB" sz="1200" noProof="1" smtClean="0">
                <a:solidFill>
                  <a:schemeClr val="hlink"/>
                </a:solidFill>
              </a:rPr>
              <a:t>' </a:t>
            </a:r>
            <a:r>
              <a:rPr lang="en-US" sz="1200" smtClean="0">
                <a:solidFill>
                  <a:schemeClr val="hlink"/>
                </a:solidFill>
              </a:rPr>
              <a:t>L</a:t>
            </a:r>
            <a:r>
              <a:rPr lang="en-US" sz="1200" noProof="1" smtClean="0">
                <a:solidFill>
                  <a:schemeClr val="hlink"/>
                </a:solidFill>
              </a:rPr>
              <a:t>oop the model to report all FamilySymbol objects of "Windows" category.</a:t>
            </a:r>
            <a:r>
              <a:rPr lang="en-US" sz="1200" noProof="1" smtClean="0"/>
              <a:t> </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catWindows </a:t>
            </a:r>
            <a:r>
              <a:rPr lang="en-US" sz="1200" noProof="1" smtClean="0">
                <a:solidFill>
                  <a:schemeClr val="accent1"/>
                </a:solidFill>
              </a:rPr>
              <a:t>As</a:t>
            </a:r>
            <a:r>
              <a:rPr lang="en-US" sz="1200" noProof="1" smtClean="0"/>
              <a:t> Category = </a:t>
            </a:r>
            <a:r>
              <a:rPr lang="en-US" sz="1200" noProof="1" smtClean="0">
                <a:solidFill>
                  <a:schemeClr val="folHlink"/>
                </a:solidFill>
              </a:rPr>
              <a:t>doc.Settings.Categories.Item(BuiltInCategory.OST_Windows)</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sMsg </a:t>
            </a:r>
            <a:r>
              <a:rPr lang="en-US" sz="1200" noProof="1" smtClean="0">
                <a:solidFill>
                  <a:schemeClr val="accent1"/>
                </a:solidFill>
              </a:rPr>
              <a:t>As</a:t>
            </a:r>
            <a:r>
              <a:rPr lang="en-US" sz="1200" noProof="1" smtClean="0"/>
              <a:t> String = " Windows Family Symbols in the model are:"</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elem </a:t>
            </a:r>
            <a:r>
              <a:rPr lang="en-US" sz="1200" noProof="1" smtClean="0">
                <a:solidFill>
                  <a:schemeClr val="accent1"/>
                </a:solidFill>
              </a:rPr>
              <a:t>As</a:t>
            </a:r>
            <a:r>
              <a:rPr lang="en-US" sz="1200" noProof="1" smtClean="0"/>
              <a:t> Revit.Element</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iter </a:t>
            </a:r>
            <a:r>
              <a:rPr lang="en-US" sz="1200" noProof="1" smtClean="0">
                <a:solidFill>
                  <a:schemeClr val="accent1"/>
                </a:solidFill>
              </a:rPr>
              <a:t>As </a:t>
            </a:r>
            <a:r>
              <a:rPr lang="en-US" sz="1200" noProof="1" smtClean="0"/>
              <a:t>ElementIterator = doc.Elements</a:t>
            </a:r>
          </a:p>
          <a:p>
            <a:pPr marL="1028700" lvl="3" indent="-228600" eaLnBrk="1" hangingPunct="1">
              <a:lnSpc>
                <a:spcPct val="80000"/>
              </a:lnSpc>
              <a:buFont typeface="Wingdings" pitchFamily="2" charset="2"/>
              <a:buNone/>
            </a:pPr>
            <a:r>
              <a:rPr lang="en-US" sz="1200" noProof="1" smtClean="0">
                <a:solidFill>
                  <a:schemeClr val="accent1"/>
                </a:solidFill>
              </a:rPr>
              <a:t>Do While</a:t>
            </a:r>
            <a:r>
              <a:rPr lang="en-US" sz="1200" noProof="1" smtClean="0"/>
              <a:t> (iter.MoveNext)</a:t>
            </a:r>
          </a:p>
          <a:p>
            <a:pPr marL="1028700" lvl="3" indent="-228600" eaLnBrk="1" hangingPunct="1">
              <a:lnSpc>
                <a:spcPct val="80000"/>
              </a:lnSpc>
              <a:buFont typeface="Wingdings" pitchFamily="2" charset="2"/>
              <a:buNone/>
            </a:pPr>
            <a:r>
              <a:rPr lang="en-US" sz="1200" noProof="1" smtClean="0"/>
              <a:t>  elem = iter.Current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folHlink"/>
                </a:solidFill>
              </a:rPr>
              <a:t>If TypeOf elem Is FamilySymbol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symb </a:t>
            </a:r>
            <a:r>
              <a:rPr lang="en-US" sz="1200" noProof="1" smtClean="0">
                <a:solidFill>
                  <a:schemeClr val="accent1"/>
                </a:solidFill>
              </a:rPr>
              <a:t>As</a:t>
            </a:r>
            <a:r>
              <a:rPr lang="en-US" sz="1200" noProof="1" smtClean="0"/>
              <a:t> FamilySymbol = elem</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Try</a:t>
            </a:r>
          </a:p>
          <a:p>
            <a:pPr marL="1028700" lvl="3" indent="-228600" eaLnBrk="1" hangingPunct="1">
              <a:lnSpc>
                <a:spcPct val="80000"/>
              </a:lnSpc>
              <a:buFont typeface="Wingdings" pitchFamily="2" charset="2"/>
              <a:buNone/>
            </a:pPr>
            <a:r>
              <a:rPr lang="en-US" sz="1200" noProof="1" smtClean="0">
                <a:solidFill>
                  <a:schemeClr val="accent1"/>
                </a:solidFill>
              </a:rPr>
              <a:t>      Dim</a:t>
            </a:r>
            <a:r>
              <a:rPr lang="en-US" sz="1200" noProof="1" smtClean="0"/>
              <a:t> catFS </a:t>
            </a:r>
            <a:r>
              <a:rPr lang="en-US" sz="1200" noProof="1" smtClean="0">
                <a:solidFill>
                  <a:schemeClr val="accent1"/>
                </a:solidFill>
              </a:rPr>
              <a:t>As</a:t>
            </a:r>
            <a:r>
              <a:rPr lang="en-US" sz="1200" noProof="1" smtClean="0"/>
              <a:t> Category = </a:t>
            </a:r>
            <a:r>
              <a:rPr lang="en-US" sz="1200" noProof="1" smtClean="0">
                <a:solidFill>
                  <a:schemeClr val="folHlink"/>
                </a:solidFill>
              </a:rPr>
              <a:t>symb.Category</a:t>
            </a:r>
            <a:r>
              <a:rPr lang="en-US" sz="1200" noProof="1" smtClean="0"/>
              <a:t> </a:t>
            </a:r>
            <a:r>
              <a:rPr lang="en-US" sz="1200" noProof="1" smtClean="0">
                <a:solidFill>
                  <a:schemeClr val="hlink"/>
                </a:solidFill>
              </a:rPr>
              <a:t>' for "Profiles" it fails</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Not</a:t>
            </a:r>
            <a:r>
              <a:rPr lang="en-US" sz="1200" noProof="1" smtClean="0"/>
              <a:t> catFS </a:t>
            </a:r>
            <a:r>
              <a:rPr lang="en-US" sz="1200" noProof="1" smtClean="0">
                <a:solidFill>
                  <a:schemeClr val="accent1"/>
                </a:solidFill>
              </a:rPr>
              <a:t>Is Nothing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hlink"/>
                </a:solidFill>
              </a:rPr>
              <a:t>' Either of these comparisons will do :</a:t>
            </a:r>
          </a:p>
          <a:p>
            <a:pPr marL="1028700" lvl="3" indent="-228600" eaLnBrk="1" hangingPunct="1">
              <a:lnSpc>
                <a:spcPct val="80000"/>
              </a:lnSpc>
              <a:buFont typeface="Wingdings" pitchFamily="2" charset="2"/>
              <a:buNone/>
            </a:pPr>
            <a:r>
              <a:rPr lang="en-US" sz="1200" noProof="1" smtClean="0">
                <a:solidFill>
                  <a:schemeClr val="hlink"/>
                </a:solidFill>
              </a:rPr>
              <a:t>        'If catFS.Id.Value.Equals(catWindows.Id.Value) Then</a:t>
            </a:r>
          </a:p>
          <a:p>
            <a:pPr marL="1028700" lvl="3" indent="-228600" eaLnBrk="1" hangingPunct="1">
              <a:lnSpc>
                <a:spcPct val="80000"/>
              </a:lnSpc>
              <a:buFont typeface="Wingdings" pitchFamily="2" charset="2"/>
              <a:buNone/>
            </a:pPr>
            <a:r>
              <a:rPr lang="en-US" sz="1200" noProof="1" smtClean="0">
                <a:solidFill>
                  <a:schemeClr val="hlink"/>
                </a:solidFill>
              </a:rPr>
              <a:t>        'If catFS.Id.Equals(catWindows.Id) Then</a:t>
            </a:r>
          </a:p>
          <a:p>
            <a:pPr marL="1028700" lvl="3" indent="-228600" eaLnBrk="1" hangingPunct="1">
              <a:lnSpc>
                <a:spcPct val="80000"/>
              </a:lnSpc>
              <a:buFont typeface="Wingdings" pitchFamily="2" charset="2"/>
              <a:buNone/>
            </a:pPr>
            <a:r>
              <a:rPr lang="en-US" sz="1200" noProof="1" smtClean="0">
                <a:solidFill>
                  <a:schemeClr val="hlink"/>
                </a:solidFill>
              </a:rPr>
              <a:t>        'If catFS.Name.Equals(catWindows.Name)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folHlink"/>
                </a:solidFill>
              </a:rPr>
              <a:t>If catFS.Equals(catWindows) Then</a:t>
            </a:r>
          </a:p>
          <a:p>
            <a:pPr marL="1028700" lvl="3" indent="-228600" eaLnBrk="1" hangingPunct="1">
              <a:lnSpc>
                <a:spcPct val="80000"/>
              </a:lnSpc>
              <a:buFont typeface="Wingdings" pitchFamily="2" charset="2"/>
              <a:buNone/>
            </a:pPr>
            <a:r>
              <a:rPr lang="en-US" sz="1200" noProof="1" smtClean="0"/>
              <a:t>          sMsg += vbCrLf &amp; "  " &amp; symb.Name &amp; ", Id=" &amp; symb.Id.Value.ToString</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Try</a:t>
            </a:r>
          </a:p>
          <a:p>
            <a:pPr marL="1028700" lvl="3" indent="-228600" eaLnBrk="1" hangingPunct="1">
              <a:lnSpc>
                <a:spcPct val="80000"/>
              </a:lnSpc>
              <a:buFont typeface="Wingdings" pitchFamily="2" charset="2"/>
              <a:buNone/>
            </a:pPr>
            <a:r>
              <a:rPr lang="en-US" sz="1200" noProof="1" smtClean="0">
                <a:solidFill>
                  <a:schemeClr val="accent1"/>
                </a:solidFill>
              </a:rPr>
              <a:t>            Dim</a:t>
            </a:r>
            <a:r>
              <a:rPr lang="en-US" sz="1200" noProof="1" smtClean="0"/>
              <a:t> fam </a:t>
            </a:r>
            <a:r>
              <a:rPr lang="en-US" sz="1200" noProof="1" smtClean="0">
                <a:solidFill>
                  <a:schemeClr val="accent1"/>
                </a:solidFill>
              </a:rPr>
              <a:t>As</a:t>
            </a:r>
            <a:r>
              <a:rPr lang="en-US" sz="1200" noProof="1" smtClean="0"/>
              <a:t> Family = symb.Family</a:t>
            </a:r>
          </a:p>
          <a:p>
            <a:pPr marL="1028700" lvl="3" indent="-228600" eaLnBrk="1" hangingPunct="1">
              <a:lnSpc>
                <a:spcPct val="80000"/>
              </a:lnSpc>
              <a:buFont typeface="Wingdings" pitchFamily="2" charset="2"/>
              <a:buNone/>
            </a:pPr>
            <a:r>
              <a:rPr lang="en-US" sz="1200" noProof="1" smtClean="0"/>
              <a:t>            sMsg += "; Family name=" &amp; fam.Name &amp; ", Family Id=" &amp; fam.Id.Value.ToString</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Catch</a:t>
            </a:r>
          </a:p>
          <a:p>
            <a:pPr marL="1028700" lvl="3" indent="-228600" eaLnBrk="1" hangingPunct="1">
              <a:lnSpc>
                <a:spcPct val="80000"/>
              </a:lnSpc>
              <a:buFont typeface="Wingdings" pitchFamily="2" charset="2"/>
              <a:buNone/>
            </a:pPr>
            <a:r>
              <a:rPr lang="en-US" sz="1200" noProof="1" smtClean="0">
                <a:solidFill>
                  <a:schemeClr val="accent1"/>
                </a:solidFill>
              </a:rPr>
              <a:t>          End Try</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solidFill>
                  <a:schemeClr val="accent1"/>
                </a:solidFill>
              </a:rPr>
              <a:t>    Catch</a:t>
            </a:r>
          </a:p>
          <a:p>
            <a:pPr marL="1028700" lvl="3" indent="-228600" eaLnBrk="1" hangingPunct="1">
              <a:lnSpc>
                <a:spcPct val="80000"/>
              </a:lnSpc>
              <a:buFont typeface="Wingdings" pitchFamily="2" charset="2"/>
              <a:buNone/>
            </a:pPr>
            <a:r>
              <a:rPr lang="en-US" sz="1200" noProof="1" smtClean="0">
                <a:solidFill>
                  <a:schemeClr val="accent1"/>
                </a:solidFill>
              </a:rPr>
              <a:t>    End Try</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solidFill>
                  <a:schemeClr val="accent1"/>
                </a:solidFill>
              </a:rPr>
              <a:t>Loop</a:t>
            </a:r>
          </a:p>
        </p:txBody>
      </p:sp>
      <p:sp>
        <p:nvSpPr>
          <p:cNvPr id="6246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62469" name="AutoShape 6"/>
          <p:cNvSpPr>
            <a:spLocks noChangeArrowheads="1"/>
          </p:cNvSpPr>
          <p:nvPr/>
        </p:nvSpPr>
        <p:spPr bwMode="auto">
          <a:xfrm>
            <a:off x="392113" y="1125538"/>
            <a:ext cx="8716962" cy="53276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62470" name="Picture 5" descr="lab3-3-1"/>
          <p:cNvPicPr>
            <a:picLocks noChangeAspect="1" noChangeArrowheads="1"/>
          </p:cNvPicPr>
          <p:nvPr/>
        </p:nvPicPr>
        <p:blipFill>
          <a:blip r:embed="rId3"/>
          <a:srcRect/>
          <a:stretch>
            <a:fillRect/>
          </a:stretch>
        </p:blipFill>
        <p:spPr bwMode="auto">
          <a:xfrm>
            <a:off x="5703888" y="5156200"/>
            <a:ext cx="2900362" cy="1657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Agenda</a:t>
            </a:r>
          </a:p>
        </p:txBody>
      </p:sp>
      <p:sp>
        <p:nvSpPr>
          <p:cNvPr id="8195" name="Rectangle 3"/>
          <p:cNvSpPr>
            <a:spLocks noGrp="1" noChangeArrowheads="1"/>
          </p:cNvSpPr>
          <p:nvPr>
            <p:ph type="body" idx="1"/>
          </p:nvPr>
        </p:nvSpPr>
        <p:spPr>
          <a:xfrm>
            <a:off x="319088" y="1262063"/>
            <a:ext cx="7253308" cy="5335587"/>
          </a:xfrm>
        </p:spPr>
        <p:txBody>
          <a:bodyPr/>
          <a:lstStyle/>
          <a:p>
            <a:pPr eaLnBrk="1" hangingPunct="1">
              <a:spcBef>
                <a:spcPct val="10000"/>
              </a:spcBef>
              <a:buFontTx/>
              <a:buNone/>
            </a:pPr>
            <a:r>
              <a:rPr lang="en-GB" sz="2800" smtClean="0"/>
              <a:t>Introduction</a:t>
            </a:r>
          </a:p>
          <a:p>
            <a:pPr lvl="1" eaLnBrk="1" hangingPunct="1">
              <a:spcBef>
                <a:spcPct val="10000"/>
              </a:spcBef>
            </a:pPr>
            <a:r>
              <a:rPr lang="en-GB" sz="1800" smtClean="0"/>
              <a:t>Product, SDK, documentation and samples</a:t>
            </a:r>
          </a:p>
          <a:p>
            <a:pPr eaLnBrk="1" hangingPunct="1">
              <a:spcBef>
                <a:spcPct val="10000"/>
              </a:spcBef>
              <a:buFontTx/>
              <a:buNone/>
            </a:pPr>
            <a:r>
              <a:rPr lang="en-GB" sz="2800" smtClean="0"/>
              <a:t>Getting Started and Hello World</a:t>
            </a:r>
          </a:p>
          <a:p>
            <a:pPr lvl="1" eaLnBrk="1" hangingPunct="1">
              <a:spcBef>
                <a:spcPct val="10000"/>
              </a:spcBef>
            </a:pPr>
            <a:r>
              <a:rPr lang="en-GB" sz="1800" smtClean="0"/>
              <a:t>Development environment, external command and application interfaces, modifying Revit.ini</a:t>
            </a:r>
          </a:p>
          <a:p>
            <a:pPr eaLnBrk="1" hangingPunct="1">
              <a:spcBef>
                <a:spcPct val="10000"/>
              </a:spcBef>
              <a:buFontTx/>
              <a:buNone/>
            </a:pPr>
            <a:r>
              <a:rPr lang="en-GB" sz="2800" smtClean="0"/>
              <a:t>Elements Collection</a:t>
            </a:r>
          </a:p>
          <a:p>
            <a:pPr lvl="1" eaLnBrk="1" hangingPunct="1">
              <a:spcBef>
                <a:spcPct val="10000"/>
              </a:spcBef>
            </a:pPr>
            <a:r>
              <a:rPr lang="en-GB" sz="1800" smtClean="0"/>
              <a:t>Identifying an element, getting all model elements, filtering, manipulation</a:t>
            </a:r>
          </a:p>
          <a:p>
            <a:pPr eaLnBrk="1" hangingPunct="1">
              <a:spcBef>
                <a:spcPct val="10000"/>
              </a:spcBef>
              <a:buFontTx/>
              <a:buNone/>
            </a:pPr>
            <a:r>
              <a:rPr lang="en-GB" sz="2800" smtClean="0"/>
              <a:t>Families and Types</a:t>
            </a:r>
          </a:p>
          <a:p>
            <a:pPr lvl="1" eaLnBrk="1" hangingPunct="1">
              <a:spcBef>
                <a:spcPct val="10000"/>
              </a:spcBef>
            </a:pPr>
            <a:r>
              <a:rPr lang="en-GB" sz="1800" smtClean="0"/>
              <a:t>Standard versus system families, loading, changing type</a:t>
            </a:r>
          </a:p>
          <a:p>
            <a:pPr eaLnBrk="1" hangingPunct="1">
              <a:spcBef>
                <a:spcPct val="10000"/>
              </a:spcBef>
              <a:buFontTx/>
              <a:buNone/>
            </a:pPr>
            <a:r>
              <a:rPr lang="en-GB" sz="2800" smtClean="0"/>
              <a:t>Parameters</a:t>
            </a:r>
          </a:p>
          <a:p>
            <a:pPr lvl="1" eaLnBrk="1" hangingPunct="1">
              <a:spcBef>
                <a:spcPct val="10000"/>
              </a:spcBef>
            </a:pPr>
            <a:r>
              <a:rPr lang="en-GB" sz="1800" smtClean="0"/>
              <a:t>Access, built-in versus shared, exchange with external applications, hidden, per-doc data</a:t>
            </a:r>
          </a:p>
          <a:p>
            <a:pPr eaLnBrk="1" hangingPunct="1">
              <a:spcBef>
                <a:spcPct val="10000"/>
              </a:spcBef>
              <a:buFontTx/>
              <a:buNone/>
            </a:pPr>
            <a:r>
              <a:rPr lang="en-GB" sz="2800" smtClean="0"/>
              <a:t>Geometry, Other API Areas</a:t>
            </a:r>
          </a:p>
          <a:p>
            <a:pPr lvl="1" eaLnBrk="1" hangingPunct="1">
              <a:spcBef>
                <a:spcPct val="10000"/>
              </a:spcBef>
            </a:pPr>
            <a:r>
              <a:rPr lang="en-GB" sz="1800" smtClean="0"/>
              <a:t>2D and 3D geometry, groups, rooms</a:t>
            </a:r>
          </a:p>
        </p:txBody>
      </p:sp>
      <p:sp>
        <p:nvSpPr>
          <p:cNvPr id="819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19088" y="136525"/>
            <a:ext cx="7924800" cy="1143000"/>
          </a:xfrm>
        </p:spPr>
        <p:txBody>
          <a:bodyPr/>
          <a:lstStyle/>
          <a:p>
            <a:pPr eaLnBrk="1" hangingPunct="1"/>
            <a:r>
              <a:rPr lang="en-GB" smtClean="0"/>
              <a:t>Get Family and Symbol</a:t>
            </a:r>
            <a:endParaRPr lang="en-GB" sz="2800" smtClean="0"/>
          </a:p>
        </p:txBody>
      </p:sp>
      <p:sp>
        <p:nvSpPr>
          <p:cNvPr id="63491" name="Rectangle 3"/>
          <p:cNvSpPr>
            <a:spLocks noGrp="1" noChangeArrowheads="1"/>
          </p:cNvSpPr>
          <p:nvPr>
            <p:ph type="body" idx="1"/>
          </p:nvPr>
        </p:nvSpPr>
        <p:spPr>
          <a:xfrm>
            <a:off x="0" y="1484313"/>
            <a:ext cx="8458200" cy="4968875"/>
          </a:xfrm>
        </p:spPr>
        <p:txBody>
          <a:bodyPr/>
          <a:lstStyle/>
          <a:p>
            <a:pPr marL="1028700" lvl="3" indent="-228600" eaLnBrk="1" hangingPunct="1">
              <a:lnSpc>
                <a:spcPct val="80000"/>
              </a:lnSpc>
              <a:buFont typeface="Wingdings" pitchFamily="2" charset="2"/>
              <a:buNone/>
            </a:pPr>
            <a:r>
              <a:rPr lang="en-GB" sz="1200" noProof="1" smtClean="0">
                <a:solidFill>
                  <a:schemeClr val="hlink"/>
                </a:solidFill>
              </a:rPr>
              <a:t>' Now loop the selection set and check for standard </a:t>
            </a:r>
            <a:endParaRPr lang="en-US" sz="1200" smtClean="0">
              <a:solidFill>
                <a:schemeClr val="hlink"/>
              </a:solidFill>
            </a:endParaRPr>
          </a:p>
          <a:p>
            <a:pPr marL="1028700" lvl="3" indent="-228600" eaLnBrk="1" hangingPunct="1">
              <a:lnSpc>
                <a:spcPct val="80000"/>
              </a:lnSpc>
              <a:buFont typeface="Wingdings" pitchFamily="2" charset="2"/>
              <a:buNone/>
            </a:pPr>
            <a:r>
              <a:rPr lang="en-US" sz="1200" noProof="1" smtClean="0">
                <a:solidFill>
                  <a:schemeClr val="hlink"/>
                </a:solidFill>
              </a:rPr>
              <a:t>' Family Instances of "Windows" category</a:t>
            </a:r>
          </a:p>
          <a:p>
            <a:pPr marL="1028700" lvl="3" indent="-228600" eaLnBrk="1" hangingPunct="1">
              <a:lnSpc>
                <a:spcPct val="80000"/>
              </a:lnSpc>
              <a:buFont typeface="Wingdings" pitchFamily="2" charset="2"/>
              <a:buNone/>
            </a:pPr>
            <a:r>
              <a:rPr lang="en-US" sz="1200" noProof="1" smtClean="0">
                <a:solidFill>
                  <a:schemeClr val="accent1"/>
                </a:solidFill>
              </a:rPr>
              <a:t>For Each</a:t>
            </a:r>
            <a:r>
              <a:rPr lang="en-US" sz="1200" noProof="1" smtClean="0"/>
              <a:t> elem </a:t>
            </a:r>
            <a:r>
              <a:rPr lang="en-US" sz="1200" noProof="1" smtClean="0">
                <a:solidFill>
                  <a:schemeClr val="accent1"/>
                </a:solidFill>
              </a:rPr>
              <a:t>In</a:t>
            </a:r>
            <a:r>
              <a:rPr lang="en-US" sz="1200" noProof="1" smtClean="0"/>
              <a:t> </a:t>
            </a:r>
            <a:r>
              <a:rPr lang="en-US" sz="1200" noProof="1" smtClean="0">
                <a:solidFill>
                  <a:schemeClr val="folHlink"/>
                </a:solidFill>
              </a:rPr>
              <a:t>doc.Selection.Elements</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folHlink"/>
                </a:solidFill>
              </a:rPr>
              <a:t>If TypeOf elem Is FamilyInstance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 Dim</a:t>
            </a:r>
            <a:r>
              <a:rPr lang="en-US" sz="1200" noProof="1" smtClean="0"/>
              <a:t> inst </a:t>
            </a:r>
            <a:r>
              <a:rPr lang="en-US" sz="1200" noProof="1" smtClean="0">
                <a:solidFill>
                  <a:schemeClr val="accent1"/>
                </a:solidFill>
              </a:rPr>
              <a:t>As</a:t>
            </a:r>
            <a:r>
              <a:rPr lang="en-US" sz="1200" noProof="1" smtClean="0"/>
              <a:t> FamilyInstance = elem</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catInst </a:t>
            </a:r>
            <a:r>
              <a:rPr lang="en-US" sz="1200" noProof="1" smtClean="0">
                <a:solidFill>
                  <a:schemeClr val="accent1"/>
                </a:solidFill>
              </a:rPr>
              <a:t>As</a:t>
            </a:r>
            <a:r>
              <a:rPr lang="en-US" sz="1200" noProof="1" smtClean="0"/>
              <a:t> Category = </a:t>
            </a:r>
            <a:r>
              <a:rPr lang="en-US" sz="1200" noProof="1" smtClean="0">
                <a:solidFill>
                  <a:schemeClr val="accent1"/>
                </a:solidFill>
              </a:rPr>
              <a:t>Nothing</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Try</a:t>
            </a:r>
            <a:r>
              <a:rPr lang="en-US" sz="1200" noProof="1" smtClean="0"/>
              <a:t>             </a:t>
            </a:r>
            <a:r>
              <a:rPr lang="en-US" sz="1200" noProof="1" smtClean="0">
                <a:solidFill>
                  <a:schemeClr val="hlink"/>
                </a:solidFill>
              </a:rPr>
              <a:t>' just in case</a:t>
            </a:r>
          </a:p>
          <a:p>
            <a:pPr marL="1028700" lvl="3" indent="-228600" eaLnBrk="1" hangingPunct="1">
              <a:lnSpc>
                <a:spcPct val="80000"/>
              </a:lnSpc>
              <a:buFont typeface="Wingdings" pitchFamily="2" charset="2"/>
              <a:buNone/>
            </a:pPr>
            <a:r>
              <a:rPr lang="en-US" sz="1200" noProof="1" smtClean="0"/>
              <a:t>            catInst = inst.Category</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Catch</a:t>
            </a:r>
          </a:p>
          <a:p>
            <a:pPr marL="1028700" lvl="3" indent="-228600" eaLnBrk="1" hangingPunct="1">
              <a:lnSpc>
                <a:spcPct val="80000"/>
              </a:lnSpc>
              <a:buFont typeface="Wingdings" pitchFamily="2" charset="2"/>
              <a:buNone/>
            </a:pPr>
            <a:r>
              <a:rPr lang="en-US" sz="1200" noProof="1" smtClean="0">
                <a:solidFill>
                  <a:schemeClr val="accent1"/>
                </a:solidFill>
              </a:rPr>
              <a:t>        End Try</a:t>
            </a:r>
          </a:p>
          <a:p>
            <a:pPr marL="1028700" lvl="3" indent="-228600" eaLnBrk="1" hangingPunct="1">
              <a:lnSpc>
                <a:spcPct val="80000"/>
              </a:lnSpc>
              <a:buFont typeface="Wingdings" pitchFamily="2" charset="2"/>
              <a:buNone/>
            </a:pPr>
            <a:r>
              <a:rPr lang="en-US" sz="1200" noProof="1" smtClean="0">
                <a:solidFill>
                  <a:schemeClr val="accent1"/>
                </a:solidFill>
              </a:rPr>
              <a:t>        If</a:t>
            </a:r>
            <a:r>
              <a:rPr lang="en-US" sz="1200" noProof="1" smtClean="0"/>
              <a:t> (Not catInst Is Nothing) AndAlso </a:t>
            </a:r>
            <a:r>
              <a:rPr lang="en-US" sz="1200" noProof="1" smtClean="0">
                <a:solidFill>
                  <a:schemeClr val="folHlink"/>
                </a:solidFill>
              </a:rPr>
              <a:t>catInst.Equals(catWindows)</a:t>
            </a:r>
            <a:r>
              <a:rPr lang="en-US" sz="1200" noProof="1" smtClean="0"/>
              <a:t> </a:t>
            </a:r>
            <a:r>
              <a:rPr lang="en-US" sz="1200" noProof="1" smtClean="0">
                <a:solidFill>
                  <a:schemeClr val="accent1"/>
                </a:solidFill>
              </a:rPr>
              <a:t>Then</a:t>
            </a:r>
          </a:p>
          <a:p>
            <a:pPr marL="1028700" lvl="3" indent="-228600" eaLnBrk="1" hangingPunct="1">
              <a:lnSpc>
                <a:spcPct val="80000"/>
              </a:lnSpc>
              <a:buFont typeface="Wingdings" pitchFamily="2" charset="2"/>
              <a:buNone/>
            </a:pPr>
            <a:r>
              <a:rPr lang="en-US" sz="1200" noProof="1" smtClean="0"/>
              <a:t>            sMsg = </a:t>
            </a:r>
            <a:r>
              <a:rPr lang="en-US" sz="1200" noProof="1" smtClean="0">
                <a:solidFill>
                  <a:srgbClr val="993300"/>
                </a:solidFill>
              </a:rPr>
              <a:t>"Selected Window Id="</a:t>
            </a:r>
            <a:r>
              <a:rPr lang="en-US" sz="1200" noProof="1" smtClean="0"/>
              <a:t> &amp; </a:t>
            </a:r>
            <a:r>
              <a:rPr lang="en-US" sz="1200" noProof="1" smtClean="0">
                <a:solidFill>
                  <a:schemeClr val="folHlink"/>
                </a:solidFill>
              </a:rPr>
              <a:t>elem.Id</a:t>
            </a:r>
            <a:r>
              <a:rPr lang="en-US" sz="1200" noProof="1" smtClean="0"/>
              <a:t>.Value.ToString &amp; vbCrLf</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fs1 </a:t>
            </a:r>
            <a:r>
              <a:rPr lang="en-US" sz="1200" noProof="1" smtClean="0">
                <a:solidFill>
                  <a:schemeClr val="accent1"/>
                </a:solidFill>
              </a:rPr>
              <a:t>As</a:t>
            </a:r>
            <a:r>
              <a:rPr lang="en-US" sz="1200" noProof="1" smtClean="0"/>
              <a:t> FamilySymbol = inst.Symbol</a:t>
            </a:r>
          </a:p>
          <a:p>
            <a:pPr marL="1028700" lvl="3" indent="-228600" eaLnBrk="1" hangingPunct="1">
              <a:lnSpc>
                <a:spcPct val="80000"/>
              </a:lnSpc>
              <a:buFont typeface="Wingdings" pitchFamily="2" charset="2"/>
              <a:buNone/>
            </a:pPr>
            <a:r>
              <a:rPr lang="en-US" sz="1200" noProof="1" smtClean="0"/>
              <a:t>            sMsg += </a:t>
            </a:r>
            <a:r>
              <a:rPr lang="en-US" sz="1200" noProof="1" smtClean="0">
                <a:solidFill>
                  <a:srgbClr val="993300"/>
                </a:solidFill>
              </a:rPr>
              <a:t>"  FamilySymbol = "</a:t>
            </a:r>
            <a:r>
              <a:rPr lang="en-US" sz="1200" noProof="1" smtClean="0"/>
              <a:t> &amp; </a:t>
            </a:r>
            <a:r>
              <a:rPr lang="en-US" sz="1200" noProof="1" smtClean="0">
                <a:solidFill>
                  <a:schemeClr val="folHlink"/>
                </a:solidFill>
              </a:rPr>
              <a:t>fs1.Name</a:t>
            </a:r>
            <a:r>
              <a:rPr lang="en-US" sz="1200" noProof="1" smtClean="0"/>
              <a:t> &amp; </a:t>
            </a:r>
            <a:r>
              <a:rPr lang="en-US" sz="1200" noProof="1" smtClean="0">
                <a:solidFill>
                  <a:srgbClr val="993300"/>
                </a:solidFill>
              </a:rPr>
              <a:t>"; Id="</a:t>
            </a:r>
            <a:r>
              <a:rPr lang="en-US" sz="1200" noProof="1" smtClean="0"/>
              <a:t> </a:t>
            </a:r>
            <a:r>
              <a:rPr lang="en-US" sz="1200" smtClean="0"/>
              <a:t>_</a:t>
            </a:r>
          </a:p>
          <a:p>
            <a:pPr marL="1028700" lvl="3" indent="-228600" eaLnBrk="1" hangingPunct="1">
              <a:lnSpc>
                <a:spcPct val="80000"/>
              </a:lnSpc>
              <a:buFont typeface="Wingdings" pitchFamily="2" charset="2"/>
              <a:buNone/>
            </a:pPr>
            <a:r>
              <a:rPr lang="en-US" sz="1200" smtClean="0"/>
              <a:t>              </a:t>
            </a:r>
            <a:r>
              <a:rPr lang="en-US" sz="1200" noProof="1" smtClean="0"/>
              <a:t>&amp; </a:t>
            </a:r>
            <a:r>
              <a:rPr lang="en-US" sz="1200" noProof="1" smtClean="0">
                <a:solidFill>
                  <a:schemeClr val="folHlink"/>
                </a:solidFill>
              </a:rPr>
              <a:t>fs1.Id</a:t>
            </a:r>
            <a:r>
              <a:rPr lang="en-US" sz="1200" noProof="1" smtClean="0"/>
              <a:t>.Value.ToString &amp; vbCrLf</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f1 </a:t>
            </a:r>
            <a:r>
              <a:rPr lang="en-US" sz="1200" noProof="1" smtClean="0">
                <a:solidFill>
                  <a:schemeClr val="accent1"/>
                </a:solidFill>
              </a:rPr>
              <a:t>As</a:t>
            </a:r>
            <a:r>
              <a:rPr lang="en-US" sz="1200" noProof="1" smtClean="0"/>
              <a:t> Family = fs1.Family</a:t>
            </a:r>
          </a:p>
          <a:p>
            <a:pPr marL="1028700" lvl="3" indent="-228600" eaLnBrk="1" hangingPunct="1">
              <a:lnSpc>
                <a:spcPct val="80000"/>
              </a:lnSpc>
              <a:buFont typeface="Wingdings" pitchFamily="2" charset="2"/>
              <a:buNone/>
            </a:pPr>
            <a:r>
              <a:rPr lang="en-US" sz="1200" noProof="1" smtClean="0"/>
              <a:t>            sMsg += </a:t>
            </a:r>
            <a:r>
              <a:rPr lang="en-US" sz="1200" noProof="1" smtClean="0">
                <a:solidFill>
                  <a:srgbClr val="993300"/>
                </a:solidFill>
              </a:rPr>
              <a:t>"  Family = "</a:t>
            </a:r>
            <a:r>
              <a:rPr lang="en-US" sz="1200" noProof="1" smtClean="0"/>
              <a:t> &amp; </a:t>
            </a:r>
            <a:r>
              <a:rPr lang="en-US" sz="1200" noProof="1" smtClean="0">
                <a:solidFill>
                  <a:schemeClr val="folHlink"/>
                </a:solidFill>
              </a:rPr>
              <a:t>f1.Name</a:t>
            </a:r>
            <a:r>
              <a:rPr lang="en-US" sz="1200" noProof="1" smtClean="0"/>
              <a:t> &amp; </a:t>
            </a:r>
            <a:r>
              <a:rPr lang="en-US" sz="1200" noProof="1" smtClean="0">
                <a:solidFill>
                  <a:srgbClr val="993300"/>
                </a:solidFill>
              </a:rPr>
              <a:t>"; Id="</a:t>
            </a:r>
            <a:r>
              <a:rPr lang="en-US" sz="1200" noProof="1" smtClean="0"/>
              <a:t> &amp; </a:t>
            </a:r>
            <a:r>
              <a:rPr lang="en-US" sz="1200" noProof="1" smtClean="0">
                <a:solidFill>
                  <a:schemeClr val="folHlink"/>
                </a:solidFill>
              </a:rPr>
              <a:t>f1.Id</a:t>
            </a:r>
            <a:r>
              <a:rPr lang="en-US" sz="1200" noProof="1" smtClean="0"/>
              <a:t>.Value.ToString</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hlink"/>
                </a:solidFill>
              </a:rPr>
              <a:t>' Report each Window data</a:t>
            </a:r>
          </a:p>
          <a:p>
            <a:pPr marL="1028700" lvl="3" indent="-228600" eaLnBrk="1" hangingPunct="1">
              <a:lnSpc>
                <a:spcPct val="80000"/>
              </a:lnSpc>
              <a:buFont typeface="Wingdings" pitchFamily="2" charset="2"/>
              <a:buNone/>
            </a:pPr>
            <a:r>
              <a:rPr lang="en-US" sz="1200" noProof="1" smtClean="0"/>
              <a:t>    MsgBox(sMsg)</a:t>
            </a:r>
          </a:p>
          <a:p>
            <a:pPr marL="1028700" lvl="3" indent="-228600" eaLnBrk="1" hangingPunct="1">
              <a:lnSpc>
                <a:spcPct val="80000"/>
              </a:lnSpc>
              <a:buFont typeface="Wingdings" pitchFamily="2" charset="2"/>
              <a:buNone/>
            </a:pPr>
            <a:r>
              <a:rPr lang="en-US" sz="1200" noProof="1" smtClean="0">
                <a:solidFill>
                  <a:schemeClr val="accent1"/>
                </a:solidFill>
              </a:rPr>
              <a:t>Next</a:t>
            </a:r>
          </a:p>
        </p:txBody>
      </p:sp>
      <p:sp>
        <p:nvSpPr>
          <p:cNvPr id="6349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63493" name="AutoShape 7"/>
          <p:cNvSpPr>
            <a:spLocks noChangeArrowheads="1"/>
          </p:cNvSpPr>
          <p:nvPr/>
        </p:nvSpPr>
        <p:spPr bwMode="auto">
          <a:xfrm>
            <a:off x="392113" y="1125538"/>
            <a:ext cx="7708900" cy="44640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63494" name="Picture 6" descr="lab3-3-2"/>
          <p:cNvPicPr>
            <a:picLocks noChangeAspect="1" noChangeArrowheads="1"/>
          </p:cNvPicPr>
          <p:nvPr/>
        </p:nvPicPr>
        <p:blipFill>
          <a:blip r:embed="rId3"/>
          <a:srcRect/>
          <a:stretch>
            <a:fillRect/>
          </a:stretch>
        </p:blipFill>
        <p:spPr bwMode="auto">
          <a:xfrm>
            <a:off x="4994275" y="4892675"/>
            <a:ext cx="2314575" cy="1200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19088" y="136525"/>
            <a:ext cx="7924800" cy="1143000"/>
          </a:xfrm>
        </p:spPr>
        <p:txBody>
          <a:bodyPr/>
          <a:lstStyle/>
          <a:p>
            <a:pPr eaLnBrk="1" hangingPunct="1"/>
            <a:r>
              <a:rPr lang="en-GB" sz="4400" smtClean="0"/>
              <a:t>Change Family Instance Type</a:t>
            </a:r>
            <a:endParaRPr lang="en-GB" sz="2400" smtClean="0"/>
          </a:p>
        </p:txBody>
      </p:sp>
      <p:sp>
        <p:nvSpPr>
          <p:cNvPr id="64515" name="Rectangle 3"/>
          <p:cNvSpPr>
            <a:spLocks noGrp="1" noChangeArrowheads="1"/>
          </p:cNvSpPr>
          <p:nvPr>
            <p:ph type="body" idx="1"/>
          </p:nvPr>
        </p:nvSpPr>
        <p:spPr>
          <a:xfrm>
            <a:off x="330200" y="2103438"/>
            <a:ext cx="7888288" cy="3567112"/>
          </a:xfrm>
        </p:spPr>
        <p:txBody>
          <a:bodyPr/>
          <a:lstStyle/>
          <a:p>
            <a:pPr marL="342900" lvl="1" indent="-228600" eaLnBrk="1" hangingPunct="1"/>
            <a:r>
              <a:rPr lang="en-GB" smtClean="0">
                <a:sym typeface="Wingdings" pitchFamily="2" charset="2"/>
              </a:rPr>
              <a:t>A simple dialog to change the type of a family instance</a:t>
            </a:r>
          </a:p>
          <a:p>
            <a:pPr marL="342900" lvl="1" indent="-228600" eaLnBrk="1" hangingPunct="1"/>
            <a:r>
              <a:rPr lang="en-GB" smtClean="0">
                <a:sym typeface="Wingdings" pitchFamily="2" charset="2"/>
              </a:rPr>
              <a:t>Determine family instance category, e.g. Windows</a:t>
            </a:r>
          </a:p>
          <a:p>
            <a:pPr marL="342900" lvl="1" indent="-228600" eaLnBrk="1" hangingPunct="1"/>
            <a:r>
              <a:rPr lang="en-GB" smtClean="0">
                <a:sym typeface="Wingdings" pitchFamily="2" charset="2"/>
              </a:rPr>
              <a:t>Assemble a list of all applicable symbols</a:t>
            </a:r>
          </a:p>
          <a:p>
            <a:pPr marL="685800" lvl="2" indent="-228600" eaLnBrk="1" hangingPunct="1"/>
            <a:r>
              <a:rPr lang="en-GB" sz="1600" smtClean="0">
                <a:sym typeface="Wingdings" pitchFamily="2" charset="2"/>
              </a:rPr>
              <a:t>Iterate over all elements, check each family category</a:t>
            </a:r>
          </a:p>
          <a:p>
            <a:pPr marL="685800" lvl="2" indent="-228600" eaLnBrk="1" hangingPunct="1"/>
            <a:r>
              <a:rPr lang="en-GB" sz="1600" smtClean="0">
                <a:sym typeface="Wingdings" pitchFamily="2" charset="2"/>
              </a:rPr>
              <a:t>If it matches, include all its symbols</a:t>
            </a:r>
          </a:p>
          <a:p>
            <a:pPr marL="342900" lvl="1" indent="-228600" eaLnBrk="1" hangingPunct="1"/>
            <a:r>
              <a:rPr lang="en-GB" smtClean="0">
                <a:sym typeface="Wingdings" pitchFamily="2" charset="2"/>
              </a:rPr>
              <a:t>Display dialogue with list box</a:t>
            </a:r>
          </a:p>
          <a:p>
            <a:pPr marL="342900" lvl="1" indent="-228600" eaLnBrk="1" hangingPunct="1"/>
            <a:r>
              <a:rPr lang="en-GB" smtClean="0">
                <a:sym typeface="Wingdings" pitchFamily="2" charset="2"/>
              </a:rPr>
              <a:t>Assign selected symbol</a:t>
            </a:r>
          </a:p>
          <a:p>
            <a:pPr marL="342900" lvl="1" indent="-228600" eaLnBrk="1" hangingPunct="1">
              <a:buFont typeface="Wingdings" pitchFamily="2" charset="2"/>
              <a:buNone/>
            </a:pPr>
            <a:r>
              <a:rPr lang="en-GB" sz="5200" smtClean="0">
                <a:solidFill>
                  <a:schemeClr val="accent1"/>
                </a:solidFill>
              </a:rPr>
              <a:t>Lab 3-4</a:t>
            </a:r>
            <a:r>
              <a:rPr lang="en-GB" sz="5200" smtClean="0"/>
              <a:t> </a:t>
            </a:r>
            <a:endParaRPr lang="en-GB" sz="2300" smtClean="0"/>
          </a:p>
        </p:txBody>
      </p:sp>
      <p:sp>
        <p:nvSpPr>
          <p:cNvPr id="6451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pic>
        <p:nvPicPr>
          <p:cNvPr id="64517" name="Picture 5" descr="lab3-4-1"/>
          <p:cNvPicPr>
            <a:picLocks noChangeAspect="1" noChangeArrowheads="1"/>
          </p:cNvPicPr>
          <p:nvPr/>
        </p:nvPicPr>
        <p:blipFill>
          <a:blip r:embed="rId3"/>
          <a:srcRect/>
          <a:stretch>
            <a:fillRect/>
          </a:stretch>
        </p:blipFill>
        <p:spPr bwMode="auto">
          <a:xfrm>
            <a:off x="4476750" y="4652963"/>
            <a:ext cx="3911600" cy="1670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19088" y="136525"/>
            <a:ext cx="7924800" cy="1143000"/>
          </a:xfrm>
        </p:spPr>
        <p:txBody>
          <a:bodyPr/>
          <a:lstStyle/>
          <a:p>
            <a:pPr eaLnBrk="1" hangingPunct="1"/>
            <a:r>
              <a:rPr lang="en-GB" smtClean="0"/>
              <a:t>Determine Category</a:t>
            </a:r>
            <a:endParaRPr lang="en-GB" sz="2800" smtClean="0"/>
          </a:p>
        </p:txBody>
      </p:sp>
      <p:sp>
        <p:nvSpPr>
          <p:cNvPr id="65539" name="Rectangle 3"/>
          <p:cNvSpPr>
            <a:spLocks noGrp="1" noChangeArrowheads="1"/>
          </p:cNvSpPr>
          <p:nvPr>
            <p:ph type="body" idx="1"/>
          </p:nvPr>
        </p:nvSpPr>
        <p:spPr>
          <a:xfrm>
            <a:off x="330200" y="1484313"/>
            <a:ext cx="7888288" cy="4752975"/>
          </a:xfrm>
        </p:spPr>
        <p:txBody>
          <a:bodyPr/>
          <a:lstStyle/>
          <a:p>
            <a:pPr marL="1028700" lvl="3" indent="-228600" eaLnBrk="1" hangingPunct="1">
              <a:buFont typeface="Wingdings" pitchFamily="2" charset="2"/>
              <a:buNone/>
            </a:pPr>
            <a:r>
              <a:rPr lang="en-GB" sz="1200" noProof="1" smtClean="0">
                <a:solidFill>
                  <a:schemeClr val="accent1"/>
                </a:solidFill>
              </a:rPr>
              <a:t>Dim</a:t>
            </a:r>
            <a:r>
              <a:rPr lang="en-GB" sz="1200" noProof="1" smtClean="0"/>
              <a:t> revitApp </a:t>
            </a:r>
            <a:r>
              <a:rPr lang="en-GB" sz="1200" noProof="1" smtClean="0">
                <a:solidFill>
                  <a:schemeClr val="accent1"/>
                </a:solidFill>
              </a:rPr>
              <a:t>As</a:t>
            </a:r>
            <a:r>
              <a:rPr lang="en-GB" sz="1200" noProof="1" smtClean="0"/>
              <a:t> Revit.Application = commandData.Application</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doc </a:t>
            </a:r>
            <a:r>
              <a:rPr lang="en-GB" sz="1200" noProof="1" smtClean="0">
                <a:solidFill>
                  <a:schemeClr val="accent1"/>
                </a:solidFill>
              </a:rPr>
              <a:t>As</a:t>
            </a:r>
            <a:r>
              <a:rPr lang="en-GB" sz="1200" noProof="1" smtClean="0"/>
              <a:t> Revit.Document = revitApp.ActiveDocument</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inst </a:t>
            </a:r>
            <a:r>
              <a:rPr lang="en-GB" sz="1200" noProof="1" smtClean="0">
                <a:solidFill>
                  <a:schemeClr val="accent1"/>
                </a:solidFill>
              </a:rPr>
              <a:t>As</a:t>
            </a:r>
            <a:r>
              <a:rPr lang="en-GB" sz="1200" noProof="1" smtClean="0"/>
              <a:t> FamilyInstance</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instCat </a:t>
            </a:r>
            <a:r>
              <a:rPr lang="en-GB" sz="1200" noProof="1" smtClean="0">
                <a:solidFill>
                  <a:schemeClr val="accent1"/>
                </a:solidFill>
              </a:rPr>
              <a:t>As</a:t>
            </a:r>
            <a:r>
              <a:rPr lang="en-GB" sz="1200" noProof="1" smtClean="0"/>
              <a:t> Category</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ss</a:t>
            </a:r>
            <a:r>
              <a:rPr lang="en-GB" sz="1200" noProof="1" smtClean="0">
                <a:solidFill>
                  <a:schemeClr val="accent1"/>
                </a:solidFill>
              </a:rPr>
              <a:t> As</a:t>
            </a:r>
            <a:r>
              <a:rPr lang="en-GB" sz="1200" noProof="1" smtClean="0"/>
              <a:t> ElementSet = doc.Selection.Elements</a:t>
            </a:r>
          </a:p>
          <a:p>
            <a:pPr marL="1028700" lvl="3" indent="-228600" eaLnBrk="1" hangingPunct="1">
              <a:buFont typeface="Wingdings" pitchFamily="2" charset="2"/>
              <a:buNone/>
            </a:pPr>
            <a:r>
              <a:rPr lang="en-GB" sz="1200" noProof="1" smtClean="0">
                <a:solidFill>
                  <a:schemeClr val="hlink"/>
                </a:solidFill>
              </a:rPr>
              <a:t>' </a:t>
            </a:r>
            <a:r>
              <a:rPr lang="en-US" sz="1200" smtClean="0">
                <a:solidFill>
                  <a:schemeClr val="hlink"/>
                </a:solidFill>
              </a:rPr>
              <a:t>M</a:t>
            </a:r>
            <a:r>
              <a:rPr lang="en-US" sz="1200" noProof="1" smtClean="0">
                <a:solidFill>
                  <a:schemeClr val="hlink"/>
                </a:solidFill>
              </a:rPr>
              <a:t>ake sure we have a single FamilyInstance selected</a:t>
            </a:r>
          </a:p>
          <a:p>
            <a:pPr marL="1028700" lvl="3" indent="-228600" eaLnBrk="1" hangingPunct="1">
              <a:buFont typeface="Wingdings" pitchFamily="2" charset="2"/>
              <a:buNone/>
            </a:pPr>
            <a:r>
              <a:rPr lang="en-US" sz="1200" noProof="1" smtClean="0">
                <a:solidFill>
                  <a:schemeClr val="accent1"/>
                </a:solidFill>
              </a:rPr>
              <a:t>If Not</a:t>
            </a:r>
            <a:r>
              <a:rPr lang="en-US" sz="1200" noProof="1" smtClean="0"/>
              <a:t> ss.Size = 1 </a:t>
            </a:r>
            <a:r>
              <a:rPr lang="en-US" sz="1200" noProof="1" smtClean="0">
                <a:solidFill>
                  <a:schemeClr val="accent1"/>
                </a:solidFill>
              </a:rPr>
              <a:t>Then</a:t>
            </a:r>
          </a:p>
          <a:p>
            <a:pPr marL="1028700" lvl="3" indent="-228600" eaLnBrk="1" hangingPunct="1">
              <a:buFont typeface="Wingdings" pitchFamily="2" charset="2"/>
              <a:buNone/>
            </a:pPr>
            <a:r>
              <a:rPr lang="en-US" sz="1200" noProof="1" smtClean="0"/>
              <a:t>  MsgBox("You must pre-select a single element!")</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IExternalCommand.Result.Cancelled</a:t>
            </a:r>
          </a:p>
          <a:p>
            <a:pPr marL="1028700" lvl="3" indent="-228600" eaLnBrk="1" hangingPunct="1">
              <a:buFont typeface="Wingdings" pitchFamily="2" charset="2"/>
              <a:buNone/>
            </a:pPr>
            <a:r>
              <a:rPr lang="en-US" sz="1200" noProof="1" smtClean="0">
                <a:solidFill>
                  <a:schemeClr val="accent1"/>
                </a:solidFill>
              </a:rPr>
              <a:t>Else</a:t>
            </a:r>
          </a:p>
          <a:p>
            <a:pPr marL="1028700" lvl="3" indent="-228600" eaLnBrk="1" hangingPunct="1">
              <a:buFont typeface="Wingdings" pitchFamily="2" charset="2"/>
              <a:buNone/>
            </a:pPr>
            <a:r>
              <a:rPr lang="en-US" sz="1200" noProof="1" smtClean="0">
                <a:solidFill>
                  <a:schemeClr val="accent1"/>
                </a:solidFill>
              </a:rPr>
              <a:t>  Dim</a:t>
            </a:r>
            <a:r>
              <a:rPr lang="en-US" sz="1200" noProof="1" smtClean="0"/>
              <a:t> itTmp </a:t>
            </a:r>
            <a:r>
              <a:rPr lang="en-US" sz="1200" noProof="1" smtClean="0">
                <a:solidFill>
                  <a:schemeClr val="accent1"/>
                </a:solidFill>
              </a:rPr>
              <a:t>As </a:t>
            </a:r>
            <a:r>
              <a:rPr lang="en-US" sz="1200" noProof="1" smtClean="0"/>
              <a:t>ElementSetIterator = ss.ForwardIterator</a:t>
            </a:r>
          </a:p>
          <a:p>
            <a:pPr marL="1028700" lvl="3" indent="-228600" eaLnBrk="1" hangingPunct="1">
              <a:buFont typeface="Wingdings" pitchFamily="2" charset="2"/>
              <a:buNone/>
            </a:pPr>
            <a:r>
              <a:rPr lang="en-US" sz="1200" noProof="1" smtClean="0"/>
              <a:t>  itTmp.MoveNext()</a:t>
            </a:r>
          </a:p>
          <a:p>
            <a:pPr marL="1028700" lvl="3" indent="-228600" eaLnBrk="1" hangingPunct="1">
              <a:buFont typeface="Wingdings" pitchFamily="2" charset="2"/>
              <a:buNone/>
            </a:pPr>
            <a:r>
              <a:rPr lang="en-US" sz="1200" noProof="1" smtClean="0">
                <a:solidFill>
                  <a:schemeClr val="accent1"/>
                </a:solidFill>
              </a:rPr>
              <a:t>  Dim</a:t>
            </a:r>
            <a:r>
              <a:rPr lang="en-US" sz="1200" noProof="1" smtClean="0"/>
              <a:t> elTmp </a:t>
            </a:r>
            <a:r>
              <a:rPr lang="en-US" sz="1200" noProof="1" smtClean="0">
                <a:solidFill>
                  <a:schemeClr val="accent1"/>
                </a:solidFill>
              </a:rPr>
              <a:t>As</a:t>
            </a:r>
            <a:r>
              <a:rPr lang="en-US" sz="1200" noProof="1" smtClean="0"/>
              <a:t> Revit.Element = itTmp.Current</a:t>
            </a:r>
          </a:p>
          <a:p>
            <a:pPr marL="1028700" lvl="3" indent="-228600" eaLnBrk="1" hangingPunct="1">
              <a:buFont typeface="Wingdings" pitchFamily="2" charset="2"/>
              <a:buNone/>
            </a:pPr>
            <a:r>
              <a:rPr lang="en-US" sz="1200" noProof="1" smtClean="0"/>
              <a:t>  </a:t>
            </a:r>
            <a:r>
              <a:rPr lang="en-US" sz="1200" noProof="1" smtClean="0">
                <a:solidFill>
                  <a:schemeClr val="folHlink"/>
                </a:solidFill>
              </a:rPr>
              <a:t>If Not TypeOf elTmp Is FamilyInstance Then</a:t>
            </a:r>
          </a:p>
          <a:p>
            <a:pPr marL="1028700" lvl="3" indent="-228600" eaLnBrk="1" hangingPunct="1">
              <a:buFont typeface="Wingdings" pitchFamily="2" charset="2"/>
              <a:buNone/>
            </a:pPr>
            <a:r>
              <a:rPr lang="en-US" sz="1200" noProof="1" smtClean="0"/>
              <a:t>    MsgBox("Selected element is NOT a standard family instance!")</a:t>
            </a:r>
          </a:p>
          <a:p>
            <a:pPr marL="1028700" lvl="3" indent="-228600" eaLnBrk="1" hangingPunct="1">
              <a:buFont typeface="Wingdings" pitchFamily="2" charset="2"/>
              <a:buNone/>
            </a:pPr>
            <a:r>
              <a:rPr lang="en-US" sz="1200" noProof="1" smtClean="0"/>
              <a:t>    </a:t>
            </a:r>
            <a:r>
              <a:rPr lang="en-US" sz="1200" noProof="1" smtClean="0">
                <a:solidFill>
                  <a:schemeClr val="accent1"/>
                </a:solidFill>
              </a:rPr>
              <a:t>Return</a:t>
            </a:r>
            <a:r>
              <a:rPr lang="en-US" sz="1200" noProof="1" smtClean="0"/>
              <a:t> IExternalCommand.Result.Cancelled</a:t>
            </a:r>
          </a:p>
          <a:p>
            <a:pPr marL="1028700" lvl="3" indent="-228600" eaLnBrk="1" hangingPunct="1">
              <a:buFont typeface="Wingdings" pitchFamily="2" charset="2"/>
              <a:buNone/>
            </a:pPr>
            <a:r>
              <a:rPr lang="en-US" sz="1200" noProof="1" smtClean="0"/>
              <a:t>  </a:t>
            </a:r>
            <a:r>
              <a:rPr lang="en-US" sz="1200" noProof="1" smtClean="0">
                <a:solidFill>
                  <a:schemeClr val="accent1"/>
                </a:solidFill>
              </a:rPr>
              <a:t>Else</a:t>
            </a:r>
          </a:p>
          <a:p>
            <a:pPr marL="1028700" lvl="3" indent="-228600" eaLnBrk="1" hangingPunct="1">
              <a:buFont typeface="Wingdings" pitchFamily="2" charset="2"/>
              <a:buNone/>
            </a:pPr>
            <a:r>
              <a:rPr lang="en-US" sz="1200" noProof="1" smtClean="0"/>
              <a:t>    inst = elTmp</a:t>
            </a:r>
          </a:p>
          <a:p>
            <a:pPr marL="1028700" lvl="3" indent="-228600" eaLnBrk="1" hangingPunct="1">
              <a:buFont typeface="Wingdings" pitchFamily="2" charset="2"/>
              <a:buNone/>
            </a:pPr>
            <a:r>
              <a:rPr lang="en-US" sz="1200" noProof="1" smtClean="0"/>
              <a:t>    </a:t>
            </a:r>
            <a:r>
              <a:rPr lang="en-US" sz="1200" noProof="1" smtClean="0">
                <a:solidFill>
                  <a:schemeClr val="folHlink"/>
                </a:solidFill>
              </a:rPr>
              <a:t>instCat = inst.Category</a:t>
            </a:r>
          </a:p>
          <a:p>
            <a:pPr marL="1028700" lvl="3" indent="-228600" eaLnBrk="1" hangingPunct="1">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buFont typeface="Wingdings" pitchFamily="2" charset="2"/>
              <a:buNone/>
            </a:pPr>
            <a:r>
              <a:rPr lang="en-US" sz="1200" noProof="1" smtClean="0">
                <a:solidFill>
                  <a:schemeClr val="accent1"/>
                </a:solidFill>
              </a:rPr>
              <a:t>End If</a:t>
            </a:r>
            <a:endParaRPr lang="en-GB" sz="1200" smtClean="0">
              <a:solidFill>
                <a:schemeClr val="accent1"/>
              </a:solidFill>
            </a:endParaRPr>
          </a:p>
        </p:txBody>
      </p:sp>
      <p:sp>
        <p:nvSpPr>
          <p:cNvPr id="6554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65541" name="AutoShape 6"/>
          <p:cNvSpPr>
            <a:spLocks noChangeArrowheads="1"/>
          </p:cNvSpPr>
          <p:nvPr/>
        </p:nvSpPr>
        <p:spPr bwMode="auto">
          <a:xfrm>
            <a:off x="684213" y="1279525"/>
            <a:ext cx="7343775" cy="510222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19088" y="136525"/>
            <a:ext cx="8213725" cy="1143000"/>
          </a:xfrm>
        </p:spPr>
        <p:txBody>
          <a:bodyPr/>
          <a:lstStyle/>
          <a:p>
            <a:pPr eaLnBrk="1" hangingPunct="1"/>
            <a:r>
              <a:rPr lang="en-GB" smtClean="0"/>
              <a:t>List all Symbols for Category</a:t>
            </a:r>
            <a:endParaRPr lang="en-GB" sz="2800" smtClean="0"/>
          </a:p>
        </p:txBody>
      </p:sp>
      <p:sp>
        <p:nvSpPr>
          <p:cNvPr id="66563" name="Rectangle 3"/>
          <p:cNvSpPr>
            <a:spLocks noGrp="1" noChangeArrowheads="1"/>
          </p:cNvSpPr>
          <p:nvPr>
            <p:ph type="body" idx="1"/>
          </p:nvPr>
        </p:nvSpPr>
        <p:spPr>
          <a:xfrm>
            <a:off x="330200" y="1279525"/>
            <a:ext cx="7888288" cy="5245100"/>
          </a:xfrm>
        </p:spPr>
        <p:txBody>
          <a:bodyPr/>
          <a:lstStyle/>
          <a:p>
            <a:pPr marL="1028700" lvl="3" indent="-228600" eaLnBrk="1" hangingPunct="1">
              <a:lnSpc>
                <a:spcPct val="80000"/>
              </a:lnSpc>
              <a:buFont typeface="Wingdings" pitchFamily="2" charset="2"/>
              <a:buNone/>
            </a:pPr>
            <a:r>
              <a:rPr lang="en-GB" sz="1000" noProof="1" smtClean="0">
                <a:solidFill>
                  <a:schemeClr val="hlink"/>
                </a:solidFill>
              </a:rPr>
              <a:t>' </a:t>
            </a:r>
            <a:r>
              <a:rPr lang="en-US" sz="1000" smtClean="0">
                <a:solidFill>
                  <a:schemeClr val="hlink"/>
                </a:solidFill>
              </a:rPr>
              <a:t>Create c</a:t>
            </a:r>
            <a:r>
              <a:rPr lang="en-US" sz="1000" noProof="1" smtClean="0">
                <a:solidFill>
                  <a:schemeClr val="hlink"/>
                </a:solidFill>
              </a:rPr>
              <a:t>ollection of all loaded Families for this category and for each one, </a:t>
            </a:r>
          </a:p>
          <a:p>
            <a:pPr marL="1028700" lvl="3" indent="-228600" eaLnBrk="1" hangingPunct="1">
              <a:lnSpc>
                <a:spcPct val="80000"/>
              </a:lnSpc>
              <a:buFont typeface="Wingdings" pitchFamily="2" charset="2"/>
              <a:buNone/>
            </a:pPr>
            <a:r>
              <a:rPr lang="en-US" sz="1000" noProof="1" smtClean="0">
                <a:solidFill>
                  <a:schemeClr val="hlink"/>
                </a:solidFill>
              </a:rPr>
              <a:t>' </a:t>
            </a:r>
            <a:r>
              <a:rPr lang="en-US" sz="1000" smtClean="0">
                <a:solidFill>
                  <a:schemeClr val="hlink"/>
                </a:solidFill>
              </a:rPr>
              <a:t>a dictionary </a:t>
            </a:r>
            <a:r>
              <a:rPr lang="en-US" sz="1000" noProof="1" smtClean="0">
                <a:solidFill>
                  <a:schemeClr val="hlink"/>
                </a:solidFill>
              </a:rPr>
              <a:t>of all loaded Types (Symbols)</a:t>
            </a:r>
            <a:r>
              <a:rPr lang="en-US" sz="1000" smtClean="0">
                <a:solidFill>
                  <a:schemeClr val="hlink"/>
                </a:solidFill>
              </a:rPr>
              <a:t> with key=family name, </a:t>
            </a:r>
          </a:p>
          <a:p>
            <a:pPr marL="1028700" lvl="3" indent="-228600" eaLnBrk="1" hangingPunct="1">
              <a:lnSpc>
                <a:spcPct val="80000"/>
              </a:lnSpc>
              <a:buFont typeface="Wingdings" pitchFamily="2" charset="2"/>
              <a:buNone/>
            </a:pPr>
            <a:r>
              <a:rPr lang="en-US" sz="1000" noProof="1" smtClean="0">
                <a:solidFill>
                  <a:schemeClr val="hlink"/>
                </a:solidFill>
              </a:rPr>
              <a:t>' </a:t>
            </a:r>
            <a:r>
              <a:rPr lang="en-US" sz="1000" smtClean="0">
                <a:solidFill>
                  <a:schemeClr val="hlink"/>
                </a:solidFill>
              </a:rPr>
              <a:t>value=ArrayList of Symbol instances:</a:t>
            </a:r>
            <a:endParaRPr lang="en-US" sz="1000" noProof="1" smtClean="0">
              <a:solidFill>
                <a:schemeClr val="hlink"/>
              </a:solidFill>
            </a:endParaRPr>
          </a:p>
          <a:p>
            <a:pPr marL="1028700" lvl="3" indent="-228600" eaLnBrk="1" hangingPunct="1">
              <a:lnSpc>
                <a:spcPct val="80000"/>
              </a:lnSpc>
              <a:buFont typeface="Wingdings" pitchFamily="2" charset="2"/>
              <a:buNone/>
            </a:pPr>
            <a:r>
              <a:rPr lang="en-US" sz="1000" noProof="1" smtClean="0">
                <a:solidFill>
                  <a:schemeClr val="accent1"/>
                </a:solidFill>
              </a:rPr>
              <a:t>Dim</a:t>
            </a:r>
            <a:r>
              <a:rPr lang="en-US" sz="1000" noProof="1" smtClean="0"/>
              <a:t> dictFamilyToSymbols </a:t>
            </a:r>
            <a:r>
              <a:rPr lang="en-US" sz="1000" noProof="1" smtClean="0">
                <a:solidFill>
                  <a:schemeClr val="accent1"/>
                </a:solidFill>
              </a:rPr>
              <a:t>As</a:t>
            </a:r>
            <a:r>
              <a:rPr lang="en-US" sz="1000" noProof="1" smtClean="0"/>
              <a:t> New Dictionary(Of String, ArrayList)</a:t>
            </a:r>
            <a:r>
              <a:rPr lang="en-US" sz="1000" smtClean="0"/>
              <a:t> </a:t>
            </a:r>
          </a:p>
          <a:p>
            <a:pPr marL="1028700" lvl="3" indent="-228600" eaLnBrk="1" hangingPunct="1">
              <a:lnSpc>
                <a:spcPct val="80000"/>
              </a:lnSpc>
              <a:buFont typeface="Wingdings" pitchFamily="2" charset="2"/>
              <a:buNone/>
            </a:pPr>
            <a:r>
              <a:rPr lang="en-US" sz="1000" noProof="1" smtClean="0">
                <a:solidFill>
                  <a:schemeClr val="accent1"/>
                </a:solidFill>
              </a:rPr>
              <a:t>Dim</a:t>
            </a:r>
            <a:r>
              <a:rPr lang="en-US" sz="1000" noProof="1" smtClean="0"/>
              <a:t> iter </a:t>
            </a:r>
            <a:r>
              <a:rPr lang="en-US" sz="1000" noProof="1" smtClean="0">
                <a:solidFill>
                  <a:schemeClr val="accent1"/>
                </a:solidFill>
              </a:rPr>
              <a:t>As</a:t>
            </a:r>
            <a:r>
              <a:rPr lang="en-US" sz="1000" noProof="1" smtClean="0"/>
              <a:t> ElementIterator = doc.Elements</a:t>
            </a:r>
          </a:p>
          <a:p>
            <a:pPr marL="1028700" lvl="3" indent="-228600" eaLnBrk="1" hangingPunct="1">
              <a:lnSpc>
                <a:spcPct val="80000"/>
              </a:lnSpc>
              <a:buFont typeface="Wingdings" pitchFamily="2" charset="2"/>
              <a:buNone/>
            </a:pPr>
            <a:r>
              <a:rPr lang="en-US" sz="1000" noProof="1" smtClean="0">
                <a:solidFill>
                  <a:schemeClr val="accent1"/>
                </a:solidFill>
              </a:rPr>
              <a:t>Dim</a:t>
            </a:r>
            <a:r>
              <a:rPr lang="en-US" sz="1000" noProof="1" smtClean="0"/>
              <a:t> elem </a:t>
            </a:r>
            <a:r>
              <a:rPr lang="en-US" sz="1000" noProof="1" smtClean="0">
                <a:solidFill>
                  <a:schemeClr val="accent1"/>
                </a:solidFill>
              </a:rPr>
              <a:t>As</a:t>
            </a:r>
            <a:r>
              <a:rPr lang="en-US" sz="1000" noProof="1" smtClean="0"/>
              <a:t> Revit.Element</a:t>
            </a:r>
          </a:p>
          <a:p>
            <a:pPr marL="1028700" lvl="3" indent="-228600" eaLnBrk="1" hangingPunct="1">
              <a:lnSpc>
                <a:spcPct val="80000"/>
              </a:lnSpc>
              <a:buFont typeface="Wingdings" pitchFamily="2" charset="2"/>
              <a:buNone/>
            </a:pPr>
            <a:r>
              <a:rPr lang="en-US" sz="1000" noProof="1" smtClean="0">
                <a:solidFill>
                  <a:schemeClr val="accent1"/>
                </a:solidFill>
              </a:rPr>
              <a:t>Do While</a:t>
            </a:r>
            <a:r>
              <a:rPr lang="en-US" sz="1000" noProof="1" smtClean="0"/>
              <a:t> (iter.MoveNext)</a:t>
            </a:r>
          </a:p>
          <a:p>
            <a:pPr marL="1028700" lvl="3" indent="-228600" eaLnBrk="1" hangingPunct="1">
              <a:lnSpc>
                <a:spcPct val="80000"/>
              </a:lnSpc>
              <a:buFont typeface="Wingdings" pitchFamily="2" charset="2"/>
              <a:buNone/>
            </a:pPr>
            <a:r>
              <a:rPr lang="en-US" sz="1000" noProof="1" smtClean="0"/>
              <a:t>  elem = iter.Current</a:t>
            </a:r>
          </a:p>
          <a:p>
            <a:pPr marL="1028700" lvl="3" indent="-228600" eaLnBrk="1" hangingPunct="1">
              <a:lnSpc>
                <a:spcPct val="80000"/>
              </a:lnSpc>
              <a:buFont typeface="Wingdings" pitchFamily="2" charset="2"/>
              <a:buNone/>
            </a:pPr>
            <a:r>
              <a:rPr lang="en-US" sz="1000" smtClean="0"/>
              <a:t>  </a:t>
            </a:r>
            <a:r>
              <a:rPr lang="en-US" sz="1000" noProof="1" smtClean="0">
                <a:solidFill>
                  <a:schemeClr val="accent1"/>
                </a:solidFill>
              </a:rPr>
              <a:t>If TypeOf</a:t>
            </a:r>
            <a:r>
              <a:rPr lang="en-US" sz="1000" noProof="1" smtClean="0"/>
              <a:t> elem </a:t>
            </a:r>
            <a:r>
              <a:rPr lang="en-US" sz="1000" noProof="1" smtClean="0">
                <a:solidFill>
                  <a:schemeClr val="accent1"/>
                </a:solidFill>
              </a:rPr>
              <a:t>Is</a:t>
            </a:r>
            <a:r>
              <a:rPr lang="en-US" sz="1000" noProof="1" smtClean="0"/>
              <a:t> Family Then</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Dim</a:t>
            </a:r>
            <a:r>
              <a:rPr lang="en-US" sz="1000" noProof="1" smtClean="0"/>
              <a:t> fam </a:t>
            </a:r>
            <a:r>
              <a:rPr lang="en-US" sz="1000" noProof="1" smtClean="0">
                <a:solidFill>
                  <a:schemeClr val="accent1"/>
                </a:solidFill>
              </a:rPr>
              <a:t>As</a:t>
            </a:r>
            <a:r>
              <a:rPr lang="en-US" sz="1000" noProof="1" smtClean="0"/>
              <a:t> Family = elem</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Dim</a:t>
            </a:r>
            <a:r>
              <a:rPr lang="en-US" sz="1000" noProof="1" smtClean="0"/>
              <a:t> symb </a:t>
            </a:r>
            <a:r>
              <a:rPr lang="en-US" sz="1000" noProof="1" smtClean="0">
                <a:solidFill>
                  <a:schemeClr val="accent1"/>
                </a:solidFill>
              </a:rPr>
              <a:t>As</a:t>
            </a:r>
            <a:r>
              <a:rPr lang="en-US" sz="1000" noProof="1" smtClean="0"/>
              <a:t> FamilySymbol</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Dim</a:t>
            </a:r>
            <a:r>
              <a:rPr lang="en-US" sz="1000" noProof="1" smtClean="0"/>
              <a:t> ifCatMatch </a:t>
            </a:r>
            <a:r>
              <a:rPr lang="en-US" sz="1000" noProof="1" smtClean="0">
                <a:solidFill>
                  <a:schemeClr val="accent1"/>
                </a:solidFill>
              </a:rPr>
              <a:t>As</a:t>
            </a:r>
            <a:r>
              <a:rPr lang="en-US" sz="1000" noProof="1" smtClean="0"/>
              <a:t> Boolean = False</a:t>
            </a:r>
          </a:p>
          <a:p>
            <a:pPr marL="1028700" lvl="3" indent="-228600" eaLnBrk="1" hangingPunct="1">
              <a:lnSpc>
                <a:spcPct val="80000"/>
              </a:lnSpc>
              <a:buFont typeface="Wingdings" pitchFamily="2" charset="2"/>
              <a:buNone/>
            </a:pPr>
            <a:endParaRPr lang="en-US" sz="1000" noProof="1" smtClean="0"/>
          </a:p>
          <a:p>
            <a:pPr marL="1028700" lvl="3" indent="-228600" eaLnBrk="1" hangingPunct="1">
              <a:lnSpc>
                <a:spcPct val="80000"/>
              </a:lnSpc>
              <a:buFont typeface="Wingdings" pitchFamily="2" charset="2"/>
              <a:buNone/>
            </a:pPr>
            <a:r>
              <a:rPr lang="en-US" sz="1000" noProof="1" smtClean="0"/>
              <a:t> </a:t>
            </a:r>
            <a:r>
              <a:rPr lang="en-US" sz="1000" smtClean="0"/>
              <a:t>   </a:t>
            </a:r>
            <a:r>
              <a:rPr lang="en-US" sz="1000" noProof="1" smtClean="0">
                <a:solidFill>
                  <a:schemeClr val="hlink"/>
                </a:solidFill>
              </a:rPr>
              <a:t>'</a:t>
            </a:r>
            <a:r>
              <a:rPr lang="en-US" sz="1000" smtClean="0">
                <a:solidFill>
                  <a:schemeClr val="hlink"/>
                </a:solidFill>
              </a:rPr>
              <a:t> </a:t>
            </a:r>
            <a:r>
              <a:rPr lang="en-US" sz="1000" noProof="1" smtClean="0">
                <a:solidFill>
                  <a:schemeClr val="hlink"/>
                </a:solidFill>
              </a:rPr>
              <a:t>.Category is not implemented for Family class, </a:t>
            </a:r>
            <a:r>
              <a:rPr lang="en-US" sz="1000" smtClean="0">
                <a:solidFill>
                  <a:schemeClr val="hlink"/>
                </a:solidFill>
              </a:rPr>
              <a:t>use</a:t>
            </a:r>
            <a:r>
              <a:rPr lang="en-US" sz="1000" noProof="1" smtClean="0">
                <a:solidFill>
                  <a:schemeClr val="hlink"/>
                </a:solidFill>
              </a:rPr>
              <a:t> first Symbol to check category</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folHlink"/>
                </a:solidFill>
              </a:rPr>
              <a:t>For Each symb In fam.Symbols</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 Try</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If</a:t>
            </a:r>
            <a:r>
              <a:rPr lang="en-US" sz="1000" noProof="1" smtClean="0"/>
              <a:t> </a:t>
            </a:r>
            <a:r>
              <a:rPr lang="en-US" sz="1000" noProof="1" smtClean="0">
                <a:solidFill>
                  <a:schemeClr val="folHlink"/>
                </a:solidFill>
              </a:rPr>
              <a:t>symb.Category.Equals(instCat)</a:t>
            </a:r>
            <a:r>
              <a:rPr lang="en-US" sz="1000" noProof="1" smtClean="0"/>
              <a:t> </a:t>
            </a:r>
            <a:r>
              <a:rPr lang="en-US" sz="1000" noProof="1" smtClean="0">
                <a:solidFill>
                  <a:schemeClr val="accent1"/>
                </a:solidFill>
              </a:rPr>
              <a:t>Then</a:t>
            </a:r>
            <a:r>
              <a:rPr lang="en-US" sz="1000" noProof="1" smtClean="0"/>
              <a:t> ifCatMatch = True</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Catch</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End Try</a:t>
            </a:r>
          </a:p>
          <a:p>
            <a:pPr marL="1028700" lvl="3" indent="-228600" eaLnBrk="1" hangingPunct="1">
              <a:lnSpc>
                <a:spcPct val="80000"/>
              </a:lnSpc>
              <a:buFont typeface="Wingdings" pitchFamily="2" charset="2"/>
              <a:buNone/>
            </a:pPr>
            <a:r>
              <a:rPr lang="en-US" sz="1000" noProof="1" smtClean="0">
                <a:solidFill>
                  <a:schemeClr val="accent1"/>
                </a:solidFill>
              </a:rPr>
              <a:t>      Exit For</a:t>
            </a:r>
            <a:r>
              <a:rPr lang="en-US" sz="1000" noProof="1" smtClean="0"/>
              <a:t> </a:t>
            </a:r>
            <a:r>
              <a:rPr lang="en-US" sz="1000" noProof="1" smtClean="0">
                <a:solidFill>
                  <a:schemeClr val="hlink"/>
                </a:solidFill>
              </a:rPr>
              <a:t>' only first one needed</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Next</a:t>
            </a:r>
          </a:p>
          <a:p>
            <a:pPr marL="1028700" lvl="3" indent="-228600" eaLnBrk="1" hangingPunct="1">
              <a:lnSpc>
                <a:spcPct val="80000"/>
              </a:lnSpc>
              <a:buFont typeface="Wingdings" pitchFamily="2" charset="2"/>
              <a:buNone/>
            </a:pPr>
            <a:endParaRPr lang="en-US" sz="1000" noProof="1" smtClean="0"/>
          </a:p>
          <a:p>
            <a:pPr marL="1028700" lvl="3" indent="-228600" eaLnBrk="1" hangingPunct="1">
              <a:lnSpc>
                <a:spcPct val="80000"/>
              </a:lnSpc>
              <a:buFont typeface="Wingdings" pitchFamily="2" charset="2"/>
              <a:buNone/>
            </a:pPr>
            <a:r>
              <a:rPr lang="en-US" sz="1000" noProof="1" smtClean="0"/>
              <a:t>    </a:t>
            </a:r>
            <a:r>
              <a:rPr lang="en-US" sz="1000" noProof="1" smtClean="0">
                <a:solidFill>
                  <a:schemeClr val="hlink"/>
                </a:solidFill>
              </a:rPr>
              <a:t>' If match, store the data!</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If</a:t>
            </a:r>
            <a:r>
              <a:rPr lang="en-US" sz="1000" noProof="1" smtClean="0"/>
              <a:t> ifCatMatch </a:t>
            </a:r>
            <a:r>
              <a:rPr lang="en-US" sz="1000" noProof="1" smtClean="0">
                <a:solidFill>
                  <a:schemeClr val="accent1"/>
                </a:solidFill>
              </a:rPr>
              <a:t>Then</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hlink"/>
                </a:solidFill>
              </a:rPr>
              <a:t>' New ArrayList for the Value</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Dim</a:t>
            </a:r>
            <a:r>
              <a:rPr lang="en-US" sz="1000" noProof="1" smtClean="0"/>
              <a:t> familySymbols </a:t>
            </a:r>
            <a:r>
              <a:rPr lang="en-US" sz="1000" noProof="1" smtClean="0">
                <a:solidFill>
                  <a:schemeClr val="accent1"/>
                </a:solidFill>
              </a:rPr>
              <a:t>As</a:t>
            </a:r>
            <a:r>
              <a:rPr lang="en-US" sz="1000" noProof="1" smtClean="0"/>
              <a:t> New ArrayList</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hlink"/>
                </a:solidFill>
              </a:rPr>
              <a:t>'Loop all Symbols</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For Each</a:t>
            </a:r>
            <a:r>
              <a:rPr lang="en-US" sz="1000" noProof="1" smtClean="0"/>
              <a:t> symb </a:t>
            </a:r>
            <a:r>
              <a:rPr lang="en-US" sz="1000" noProof="1" smtClean="0">
                <a:solidFill>
                  <a:schemeClr val="accent1"/>
                </a:solidFill>
              </a:rPr>
              <a:t>In</a:t>
            </a:r>
            <a:r>
              <a:rPr lang="en-US" sz="1000" noProof="1" smtClean="0"/>
              <a:t> fam.Symbols</a:t>
            </a:r>
          </a:p>
          <a:p>
            <a:pPr marL="1028700" lvl="3" indent="-228600" eaLnBrk="1" hangingPunct="1">
              <a:lnSpc>
                <a:spcPct val="80000"/>
              </a:lnSpc>
              <a:buFont typeface="Wingdings" pitchFamily="2" charset="2"/>
              <a:buNone/>
            </a:pPr>
            <a:r>
              <a:rPr lang="en-US" sz="1000" noProof="1" smtClean="0"/>
              <a:t>        familySymbols.Add(symb)</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Next</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hlink"/>
                </a:solidFill>
              </a:rPr>
              <a:t>' Add the Key-Value pair to the dictionary</a:t>
            </a:r>
          </a:p>
          <a:p>
            <a:pPr marL="1028700" lvl="3" indent="-228600" eaLnBrk="1" hangingPunct="1">
              <a:lnSpc>
                <a:spcPct val="80000"/>
              </a:lnSpc>
              <a:buFont typeface="Wingdings" pitchFamily="2" charset="2"/>
              <a:buNone/>
            </a:pPr>
            <a:r>
              <a:rPr lang="en-US" sz="1000" noProof="1" smtClean="0"/>
              <a:t>      dictFamilyToSymbols.Add(fam.Name, familySymbols)</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End If</a:t>
            </a:r>
          </a:p>
          <a:p>
            <a:pPr marL="1028700" lvl="3" indent="-228600" eaLnBrk="1" hangingPunct="1">
              <a:lnSpc>
                <a:spcPct val="80000"/>
              </a:lnSpc>
              <a:buFont typeface="Wingdings" pitchFamily="2" charset="2"/>
              <a:buNone/>
            </a:pPr>
            <a:r>
              <a:rPr lang="en-US" sz="1000" noProof="1" smtClean="0">
                <a:solidFill>
                  <a:schemeClr val="accent1"/>
                </a:solidFill>
              </a:rPr>
              <a:t>  End If</a:t>
            </a:r>
            <a:r>
              <a:rPr lang="en-US" sz="1000" noProof="1" smtClean="0"/>
              <a:t> </a:t>
            </a:r>
            <a:r>
              <a:rPr lang="en-US" sz="1000" noProof="1" smtClean="0">
                <a:solidFill>
                  <a:schemeClr val="hlink"/>
                </a:solidFill>
              </a:rPr>
              <a:t>' Got Family</a:t>
            </a:r>
          </a:p>
          <a:p>
            <a:pPr marL="1028700" lvl="3" indent="-228600" eaLnBrk="1" hangingPunct="1">
              <a:lnSpc>
                <a:spcPct val="80000"/>
              </a:lnSpc>
              <a:buFont typeface="Wingdings" pitchFamily="2" charset="2"/>
              <a:buNone/>
            </a:pPr>
            <a:r>
              <a:rPr lang="en-US" sz="1000" noProof="1" smtClean="0">
                <a:solidFill>
                  <a:schemeClr val="accent1"/>
                </a:solidFill>
              </a:rPr>
              <a:t>Loop</a:t>
            </a:r>
            <a:r>
              <a:rPr lang="en-US" sz="1000" noProof="1" smtClean="0">
                <a:solidFill>
                  <a:schemeClr val="hlink"/>
                </a:solidFill>
              </a:rPr>
              <a:t> ' All elements</a:t>
            </a:r>
          </a:p>
        </p:txBody>
      </p:sp>
      <p:sp>
        <p:nvSpPr>
          <p:cNvPr id="6656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66565" name="AutoShape 6"/>
          <p:cNvSpPr>
            <a:spLocks noChangeArrowheads="1"/>
          </p:cNvSpPr>
          <p:nvPr/>
        </p:nvSpPr>
        <p:spPr bwMode="auto">
          <a:xfrm>
            <a:off x="392113" y="1125538"/>
            <a:ext cx="7708900" cy="5399087"/>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19088" y="136525"/>
            <a:ext cx="8213725" cy="1143000"/>
          </a:xfrm>
        </p:spPr>
        <p:txBody>
          <a:bodyPr/>
          <a:lstStyle/>
          <a:p>
            <a:pPr eaLnBrk="1" hangingPunct="1"/>
            <a:r>
              <a:rPr lang="en-GB" smtClean="0"/>
              <a:t>Assign new Type</a:t>
            </a:r>
            <a:endParaRPr lang="en-GB" sz="2800" smtClean="0"/>
          </a:p>
        </p:txBody>
      </p:sp>
      <p:sp>
        <p:nvSpPr>
          <p:cNvPr id="67587" name="Rectangle 3"/>
          <p:cNvSpPr>
            <a:spLocks noGrp="1" noChangeArrowheads="1"/>
          </p:cNvSpPr>
          <p:nvPr>
            <p:ph type="body" idx="1"/>
          </p:nvPr>
        </p:nvSpPr>
        <p:spPr>
          <a:xfrm>
            <a:off x="330200" y="1422400"/>
            <a:ext cx="7888288" cy="2078038"/>
          </a:xfrm>
        </p:spPr>
        <p:txBody>
          <a:bodyPr/>
          <a:lstStyle/>
          <a:p>
            <a:pPr marL="1028700" lvl="3" indent="-228600" eaLnBrk="1" hangingPunct="1">
              <a:lnSpc>
                <a:spcPct val="80000"/>
              </a:lnSpc>
              <a:buFont typeface="Wingdings" pitchFamily="2" charset="2"/>
              <a:buNone/>
            </a:pPr>
            <a:r>
              <a:rPr lang="en-GB" sz="1200" noProof="1" smtClean="0">
                <a:solidFill>
                  <a:schemeClr val="hlink"/>
                </a:solidFill>
              </a:rPr>
              <a:t>' </a:t>
            </a:r>
            <a:r>
              <a:rPr lang="en-US" sz="1200" smtClean="0">
                <a:solidFill>
                  <a:schemeClr val="hlink"/>
                </a:solidFill>
              </a:rPr>
              <a:t>D</a:t>
            </a:r>
            <a:r>
              <a:rPr lang="en-US" sz="1200" noProof="1" smtClean="0">
                <a:solidFill>
                  <a:schemeClr val="hlink"/>
                </a:solidFill>
              </a:rPr>
              <a:t>isplay the form and change the type</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frm </a:t>
            </a:r>
            <a:r>
              <a:rPr lang="en-US" sz="1200" noProof="1" smtClean="0">
                <a:solidFill>
                  <a:schemeClr val="accent1"/>
                </a:solidFill>
              </a:rPr>
              <a:t>As</a:t>
            </a:r>
            <a:r>
              <a:rPr lang="en-US" sz="1200" noProof="1" smtClean="0"/>
              <a:t> New Lab3_4_Form(dictFamilyToSymbols)</a:t>
            </a:r>
          </a:p>
          <a:p>
            <a:pPr marL="1028700" lvl="3" indent="-228600" eaLnBrk="1" hangingPunct="1">
              <a:lnSpc>
                <a:spcPct val="80000"/>
              </a:lnSpc>
              <a:buFont typeface="Wingdings" pitchFamily="2" charset="2"/>
              <a:buNone/>
            </a:pPr>
            <a:r>
              <a:rPr lang="en-US" sz="1200" noProof="1" smtClean="0">
                <a:solidFill>
                  <a:schemeClr val="accent1"/>
                </a:solidFill>
              </a:rPr>
              <a:t>If</a:t>
            </a:r>
            <a:r>
              <a:rPr lang="en-US" sz="1200" noProof="1" smtClean="0"/>
              <a:t> frm.ShowDialog = Windows.Forms.DialogResult.OK </a:t>
            </a:r>
            <a:r>
              <a:rPr lang="en-US" sz="1200" noProof="1" smtClean="0">
                <a:solidFill>
                  <a:schemeClr val="accent1"/>
                </a:solidFill>
              </a:rPr>
              <a:t>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Try</a:t>
            </a:r>
          </a:p>
          <a:p>
            <a:pPr marL="1028700" lvl="3" indent="-228600" eaLnBrk="1" hangingPunct="1">
              <a:lnSpc>
                <a:spcPct val="80000"/>
              </a:lnSpc>
              <a:buFont typeface="Wingdings" pitchFamily="2" charset="2"/>
              <a:buNone/>
            </a:pPr>
            <a:r>
              <a:rPr lang="en-US" sz="1200" noProof="1" smtClean="0"/>
              <a:t>    inst.Symbol = frm.cmbType.SelectedItem</a:t>
            </a:r>
          </a:p>
          <a:p>
            <a:pPr marL="1028700" lvl="3" indent="-228600" eaLnBrk="1" hangingPunct="1">
              <a:lnSpc>
                <a:spcPct val="80000"/>
              </a:lnSpc>
              <a:buFont typeface="Wingdings" pitchFamily="2" charset="2"/>
              <a:buNone/>
            </a:pPr>
            <a:r>
              <a:rPr lang="en-US" sz="1200" noProof="1" smtClean="0"/>
              <a:t>    MsgBox("Successfully changed Family:Type to " </a:t>
            </a:r>
            <a:r>
              <a:rPr lang="en-US" sz="1200" smtClean="0"/>
              <a:t>_</a:t>
            </a:r>
          </a:p>
          <a:p>
            <a:pPr marL="1028700" lvl="3" indent="-228600" eaLnBrk="1" hangingPunct="1">
              <a:lnSpc>
                <a:spcPct val="80000"/>
              </a:lnSpc>
              <a:buFont typeface="Wingdings" pitchFamily="2" charset="2"/>
              <a:buNone/>
            </a:pPr>
            <a:r>
              <a:rPr lang="en-US" sz="1200" smtClean="0"/>
              <a:t>      </a:t>
            </a:r>
            <a:r>
              <a:rPr lang="en-US" sz="1200" noProof="1" smtClean="0"/>
              <a:t>&amp; frm.cmbFamily.Text &amp; " : " &amp; frm.cmbType.Text)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Catch</a:t>
            </a:r>
          </a:p>
          <a:p>
            <a:pPr marL="1028700" lvl="3" indent="-228600" eaLnBrk="1" hangingPunct="1">
              <a:lnSpc>
                <a:spcPct val="80000"/>
              </a:lnSpc>
              <a:buFont typeface="Wingdings" pitchFamily="2" charset="2"/>
              <a:buNone/>
            </a:pPr>
            <a:r>
              <a:rPr lang="en-US" sz="1200" noProof="1" smtClean="0">
                <a:solidFill>
                  <a:schemeClr val="accent1"/>
                </a:solidFill>
              </a:rPr>
              <a:t>  End Try</a:t>
            </a:r>
          </a:p>
          <a:p>
            <a:pPr marL="1028700" lvl="3" indent="-228600" eaLnBrk="1" hangingPunct="1">
              <a:lnSpc>
                <a:spcPct val="80000"/>
              </a:lnSpc>
              <a:buFont typeface="Wingdings" pitchFamily="2" charset="2"/>
              <a:buNone/>
            </a:pPr>
            <a:r>
              <a:rPr lang="en-US" sz="1200" noProof="1" smtClean="0">
                <a:solidFill>
                  <a:schemeClr val="accent1"/>
                </a:solidFill>
              </a:rPr>
              <a:t>End If</a:t>
            </a:r>
          </a:p>
          <a:p>
            <a:pPr marL="1028700" lvl="3" indent="-228600" eaLnBrk="1" hangingPunct="1">
              <a:lnSpc>
                <a:spcPct val="80000"/>
              </a:lnSpc>
              <a:buFont typeface="Wingdings" pitchFamily="2" charset="2"/>
              <a:buNone/>
            </a:pPr>
            <a:endParaRPr lang="en-US" sz="1000" noProof="1" smtClean="0">
              <a:solidFill>
                <a:schemeClr val="accent1"/>
              </a:solidFill>
            </a:endParaRPr>
          </a:p>
        </p:txBody>
      </p:sp>
      <p:sp>
        <p:nvSpPr>
          <p:cNvPr id="6758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pic>
        <p:nvPicPr>
          <p:cNvPr id="67589" name="Picture 5" descr="lab3-4-1"/>
          <p:cNvPicPr>
            <a:picLocks noChangeAspect="1" noChangeArrowheads="1"/>
          </p:cNvPicPr>
          <p:nvPr/>
        </p:nvPicPr>
        <p:blipFill>
          <a:blip r:embed="rId3"/>
          <a:srcRect/>
          <a:stretch>
            <a:fillRect/>
          </a:stretch>
        </p:blipFill>
        <p:spPr bwMode="auto">
          <a:xfrm>
            <a:off x="2679700" y="3644900"/>
            <a:ext cx="3908425" cy="1668463"/>
          </a:xfrm>
          <a:prstGeom prst="rect">
            <a:avLst/>
          </a:prstGeom>
          <a:noFill/>
          <a:ln w="9525">
            <a:noFill/>
            <a:miter lim="800000"/>
            <a:headEnd/>
            <a:tailEnd/>
          </a:ln>
        </p:spPr>
      </p:pic>
      <p:pic>
        <p:nvPicPr>
          <p:cNvPr id="67590" name="Picture 6" descr="lab3-4-2"/>
          <p:cNvPicPr>
            <a:picLocks noChangeAspect="1" noChangeArrowheads="1"/>
          </p:cNvPicPr>
          <p:nvPr/>
        </p:nvPicPr>
        <p:blipFill>
          <a:blip r:embed="rId4"/>
          <a:srcRect/>
          <a:stretch>
            <a:fillRect/>
          </a:stretch>
        </p:blipFill>
        <p:spPr bwMode="auto">
          <a:xfrm>
            <a:off x="3403600" y="5568950"/>
            <a:ext cx="2536825" cy="762000"/>
          </a:xfrm>
          <a:prstGeom prst="rect">
            <a:avLst/>
          </a:prstGeom>
          <a:noFill/>
          <a:ln w="9525">
            <a:noFill/>
            <a:miter lim="800000"/>
            <a:headEnd/>
            <a:tailEnd/>
          </a:ln>
        </p:spPr>
      </p:pic>
      <p:sp>
        <p:nvSpPr>
          <p:cNvPr id="67591" name="AutoShape 7"/>
          <p:cNvSpPr>
            <a:spLocks noChangeArrowheads="1"/>
          </p:cNvSpPr>
          <p:nvPr/>
        </p:nvSpPr>
        <p:spPr bwMode="auto">
          <a:xfrm>
            <a:off x="392113" y="1125538"/>
            <a:ext cx="7564437" cy="237490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19088" y="198438"/>
            <a:ext cx="7924800" cy="1143000"/>
          </a:xfrm>
        </p:spPr>
        <p:txBody>
          <a:bodyPr/>
          <a:lstStyle/>
          <a:p>
            <a:pPr eaLnBrk="1" hangingPunct="1"/>
            <a:r>
              <a:rPr lang="en-GB" smtClean="0"/>
              <a:t>System Families and Types</a:t>
            </a:r>
          </a:p>
        </p:txBody>
      </p:sp>
      <p:sp>
        <p:nvSpPr>
          <p:cNvPr id="68611" name="Rectangle 3"/>
          <p:cNvSpPr>
            <a:spLocks noGrp="1" noChangeArrowheads="1"/>
          </p:cNvSpPr>
          <p:nvPr>
            <p:ph type="body" idx="1"/>
          </p:nvPr>
        </p:nvSpPr>
        <p:spPr>
          <a:xfrm>
            <a:off x="319088" y="1700213"/>
            <a:ext cx="8139112" cy="4752975"/>
          </a:xfrm>
        </p:spPr>
        <p:txBody>
          <a:bodyPr/>
          <a:lstStyle/>
          <a:p>
            <a:pPr marL="342900" lvl="1" indent="-228600" eaLnBrk="1" hangingPunct="1"/>
            <a:r>
              <a:rPr lang="en-GB" smtClean="0"/>
              <a:t>Simpler to manipulate than generic standard ones</a:t>
            </a:r>
          </a:p>
          <a:p>
            <a:pPr marL="342900" lvl="1" indent="-228600" eaLnBrk="1" hangingPunct="1"/>
            <a:r>
              <a:rPr lang="en-GB" smtClean="0"/>
              <a:t>Dedicated classes derived typically from Host </a:t>
            </a:r>
          </a:p>
          <a:p>
            <a:pPr marL="342900" lvl="1" indent="-228600" eaLnBrk="1" hangingPunct="1"/>
            <a:r>
              <a:rPr lang="en-GB" smtClean="0"/>
              <a:t>Wall and Floor classes well-exposed</a:t>
            </a:r>
          </a:p>
          <a:p>
            <a:pPr marL="342900" lvl="1" indent="-228600" eaLnBrk="1" hangingPunct="1"/>
            <a:r>
              <a:rPr lang="en-GB" smtClean="0"/>
              <a:t>No Roof yet</a:t>
            </a:r>
          </a:p>
          <a:p>
            <a:pPr marL="685800" lvl="2" indent="-228600" eaLnBrk="1" hangingPunct="1"/>
            <a:r>
              <a:rPr lang="en-GB" sz="1600" smtClean="0"/>
              <a:t>Some properties are accessible via Element base class</a:t>
            </a:r>
          </a:p>
          <a:p>
            <a:pPr marL="342900" lvl="1" indent="-228600" eaLnBrk="1" hangingPunct="1"/>
            <a:endParaRPr lang="en-GB" sz="1600" smtClean="0"/>
          </a:p>
          <a:p>
            <a:pPr marL="342900" lvl="1" indent="-228600" eaLnBrk="1" hangingPunct="1">
              <a:buFont typeface="Wingdings" pitchFamily="2" charset="2"/>
              <a:buNone/>
            </a:pPr>
            <a:r>
              <a:rPr lang="en-GB" sz="4800" smtClean="0">
                <a:solidFill>
                  <a:schemeClr val="accent1"/>
                </a:solidFill>
              </a:rPr>
              <a:t>Lab 3-5</a:t>
            </a:r>
            <a:r>
              <a:rPr lang="en-GB" sz="4800" smtClean="0"/>
              <a:t> </a:t>
            </a:r>
          </a:p>
          <a:p>
            <a:pPr marL="685800" lvl="2" indent="-228600" eaLnBrk="1" hangingPunct="1"/>
            <a:r>
              <a:rPr lang="en-GB" sz="1800" smtClean="0"/>
              <a:t>List all Wall types, save last one: use </a:t>
            </a:r>
            <a:r>
              <a:rPr lang="en-US" sz="1800" smtClean="0"/>
              <a:t>Document property </a:t>
            </a:r>
            <a:r>
              <a:rPr lang="en-US" sz="1800" noProof="1" smtClean="0"/>
              <a:t>WallTypes</a:t>
            </a:r>
            <a:endParaRPr lang="en-GB" sz="1800" smtClean="0"/>
          </a:p>
          <a:p>
            <a:pPr marL="685800" lvl="2" indent="-228600" eaLnBrk="1" hangingPunct="1"/>
            <a:r>
              <a:rPr lang="en-GB" sz="1800" smtClean="0"/>
              <a:t>List all Floor types, save last one</a:t>
            </a:r>
          </a:p>
          <a:p>
            <a:pPr marL="685800" lvl="2" indent="-228600" eaLnBrk="1" hangingPunct="1"/>
            <a:r>
              <a:rPr lang="en-GB" sz="1800" smtClean="0"/>
              <a:t>Change all selected Walls’ and Floors’ type</a:t>
            </a:r>
          </a:p>
        </p:txBody>
      </p:sp>
      <p:sp>
        <p:nvSpPr>
          <p:cNvPr id="6861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19088" y="198438"/>
            <a:ext cx="7924800" cy="1143000"/>
          </a:xfrm>
        </p:spPr>
        <p:txBody>
          <a:bodyPr/>
          <a:lstStyle/>
          <a:p>
            <a:pPr eaLnBrk="1" hangingPunct="1"/>
            <a:r>
              <a:rPr lang="en-GB" smtClean="0"/>
              <a:t>List all Wall Types</a:t>
            </a:r>
          </a:p>
        </p:txBody>
      </p:sp>
      <p:sp>
        <p:nvSpPr>
          <p:cNvPr id="69635" name="Rectangle 3"/>
          <p:cNvSpPr>
            <a:spLocks noGrp="1" noChangeArrowheads="1"/>
          </p:cNvSpPr>
          <p:nvPr>
            <p:ph type="body" idx="1"/>
          </p:nvPr>
        </p:nvSpPr>
        <p:spPr>
          <a:xfrm>
            <a:off x="107950" y="1341438"/>
            <a:ext cx="8350250" cy="4413250"/>
          </a:xfrm>
        </p:spPr>
        <p:txBody>
          <a:bodyPr/>
          <a:lstStyle/>
          <a:p>
            <a:pPr marL="1028700" lvl="3" indent="-228600" eaLnBrk="1" hangingPunct="1">
              <a:buFont typeface="Wingdings" pitchFamily="2" charset="2"/>
              <a:buNone/>
            </a:pPr>
            <a:r>
              <a:rPr lang="en-GB" sz="1200" noProof="1" smtClean="0">
                <a:solidFill>
                  <a:schemeClr val="hlink"/>
                </a:solidFill>
              </a:rPr>
              <a:t>' Find ALL Wall Types and their System Families (or Kinds)</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newWallType </a:t>
            </a:r>
            <a:r>
              <a:rPr lang="en-GB" sz="1200" noProof="1" smtClean="0">
                <a:solidFill>
                  <a:schemeClr val="accent1"/>
                </a:solidFill>
              </a:rPr>
              <a:t>As</a:t>
            </a:r>
            <a:r>
              <a:rPr lang="en-GB" sz="1200" noProof="1" smtClean="0"/>
              <a:t> WallType = Nothing </a:t>
            </a:r>
            <a:r>
              <a:rPr lang="en-GB" sz="1200" noProof="1" smtClean="0">
                <a:solidFill>
                  <a:schemeClr val="hlink"/>
                </a:solidFill>
              </a:rPr>
              <a:t>' store the last one</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sMsg </a:t>
            </a:r>
            <a:r>
              <a:rPr lang="en-GB" sz="1200" noProof="1" smtClean="0">
                <a:solidFill>
                  <a:schemeClr val="accent1"/>
                </a:solidFill>
              </a:rPr>
              <a:t>As</a:t>
            </a:r>
            <a:r>
              <a:rPr lang="en-GB" sz="1200" noProof="1" smtClean="0"/>
              <a:t> String = </a:t>
            </a:r>
            <a:r>
              <a:rPr lang="en-GB" sz="1200" noProof="1" smtClean="0">
                <a:solidFill>
                  <a:srgbClr val="993300"/>
                </a:solidFill>
              </a:rPr>
              <a:t>"ALL Wall Types/Families in the model:"</a:t>
            </a:r>
          </a:p>
          <a:p>
            <a:pPr marL="1028700" lvl="3" indent="-228600" eaLnBrk="1" hangingPunct="1">
              <a:buFont typeface="Wingdings" pitchFamily="2" charset="2"/>
              <a:buNone/>
            </a:pPr>
            <a:endParaRPr lang="en-GB" sz="1200" noProof="1" smtClean="0"/>
          </a:p>
          <a:p>
            <a:pPr marL="1028700" lvl="3" indent="-228600" eaLnBrk="1" hangingPunct="1">
              <a:buFont typeface="Wingdings" pitchFamily="2" charset="2"/>
              <a:buNone/>
            </a:pPr>
            <a:r>
              <a:rPr lang="en-GB" sz="1200" noProof="1" smtClean="0">
                <a:solidFill>
                  <a:schemeClr val="hlink"/>
                </a:solidFill>
              </a:rPr>
              <a:t>' We could again iterete all elements and check for WallType class, </a:t>
            </a:r>
            <a:endParaRPr lang="en-US" sz="1200" smtClean="0">
              <a:solidFill>
                <a:schemeClr val="hlink"/>
              </a:solidFill>
            </a:endParaRPr>
          </a:p>
          <a:p>
            <a:pPr marL="1028700" lvl="3" indent="-228600" eaLnBrk="1" hangingPunct="1">
              <a:buFont typeface="Wingdings" pitchFamily="2" charset="2"/>
              <a:buNone/>
            </a:pPr>
            <a:r>
              <a:rPr lang="en-US" sz="1200" noProof="1" smtClean="0">
                <a:solidFill>
                  <a:schemeClr val="hlink"/>
                </a:solidFill>
              </a:rPr>
              <a:t>' but it's simpler directly from the doc:</a:t>
            </a:r>
          </a:p>
          <a:p>
            <a:pPr marL="1028700" lvl="3" indent="-228600" eaLnBrk="1" hangingPunct="1">
              <a:buFont typeface="Wingdings" pitchFamily="2" charset="2"/>
              <a:buNone/>
            </a:pPr>
            <a:r>
              <a:rPr lang="en-US" sz="1200" noProof="1" smtClean="0">
                <a:solidFill>
                  <a:schemeClr val="accent1"/>
                </a:solidFill>
              </a:rPr>
              <a:t>Dim</a:t>
            </a:r>
            <a:r>
              <a:rPr lang="en-US" sz="1200" noProof="1" smtClean="0"/>
              <a:t> doc </a:t>
            </a:r>
            <a:r>
              <a:rPr lang="en-US" sz="1200" noProof="1" smtClean="0">
                <a:solidFill>
                  <a:schemeClr val="accent1"/>
                </a:solidFill>
              </a:rPr>
              <a:t>As</a:t>
            </a:r>
            <a:r>
              <a:rPr lang="en-US" sz="1200" noProof="1" smtClean="0"/>
              <a:t> Revit.Document = commandData.Application.ActiveDocument</a:t>
            </a:r>
          </a:p>
          <a:p>
            <a:pPr marL="1028700" lvl="3" indent="-228600" eaLnBrk="1" hangingPunct="1">
              <a:buFont typeface="Wingdings" pitchFamily="2" charset="2"/>
              <a:buNone/>
            </a:pPr>
            <a:r>
              <a:rPr lang="en-US" sz="1200" noProof="1" smtClean="0">
                <a:solidFill>
                  <a:schemeClr val="accent1"/>
                </a:solidFill>
              </a:rPr>
              <a:t>For Each</a:t>
            </a:r>
            <a:r>
              <a:rPr lang="en-US" sz="1200" noProof="1" smtClean="0"/>
              <a:t> wt </a:t>
            </a:r>
            <a:r>
              <a:rPr lang="en-US" sz="1200" noProof="1" smtClean="0">
                <a:solidFill>
                  <a:schemeClr val="accent1"/>
                </a:solidFill>
              </a:rPr>
              <a:t>As</a:t>
            </a:r>
            <a:r>
              <a:rPr lang="en-US" sz="1200" noProof="1" smtClean="0"/>
              <a:t> WallType </a:t>
            </a:r>
            <a:r>
              <a:rPr lang="en-US" sz="1200" noProof="1" smtClean="0">
                <a:solidFill>
                  <a:schemeClr val="accent1"/>
                </a:solidFill>
              </a:rPr>
              <a:t>In </a:t>
            </a:r>
            <a:r>
              <a:rPr lang="en-US" sz="1200" noProof="1" smtClean="0">
                <a:solidFill>
                  <a:schemeClr val="folHlink"/>
                </a:solidFill>
              </a:rPr>
              <a:t>doc.WallTypes</a:t>
            </a:r>
          </a:p>
          <a:p>
            <a:pPr marL="1028700" lvl="3" indent="-228600" eaLnBrk="1" hangingPunct="1">
              <a:buFont typeface="Wingdings" pitchFamily="2" charset="2"/>
              <a:buNone/>
            </a:pPr>
            <a:r>
              <a:rPr lang="en-US" sz="1200" noProof="1" smtClean="0"/>
              <a:t>  sMsg += vbCrLf &amp; </a:t>
            </a:r>
            <a:r>
              <a:rPr lang="en-US" sz="1200" noProof="1" smtClean="0">
                <a:solidFill>
                  <a:srgbClr val="993300"/>
                </a:solidFill>
              </a:rPr>
              <a:t>"  Type="</a:t>
            </a:r>
            <a:r>
              <a:rPr lang="en-US" sz="1200" noProof="1" smtClean="0"/>
              <a:t> &amp; </a:t>
            </a:r>
            <a:r>
              <a:rPr lang="en-US" sz="1200" noProof="1" smtClean="0">
                <a:solidFill>
                  <a:schemeClr val="folHlink"/>
                </a:solidFill>
              </a:rPr>
              <a:t>wt.Name</a:t>
            </a:r>
            <a:r>
              <a:rPr lang="en-US" sz="1200" noProof="1" smtClean="0"/>
              <a:t> &amp; </a:t>
            </a:r>
            <a:r>
              <a:rPr lang="en-US" sz="1200" noProof="1" smtClean="0">
                <a:solidFill>
                  <a:srgbClr val="993300"/>
                </a:solidFill>
              </a:rPr>
              <a:t>" Family(or Kind)="</a:t>
            </a:r>
            <a:r>
              <a:rPr lang="en-US" sz="1200" noProof="1" smtClean="0"/>
              <a:t> &amp; </a:t>
            </a:r>
            <a:r>
              <a:rPr lang="en-US" sz="1200" noProof="1" smtClean="0">
                <a:solidFill>
                  <a:schemeClr val="folHlink"/>
                </a:solidFill>
              </a:rPr>
              <a:t>wt.Kind</a:t>
            </a:r>
            <a:r>
              <a:rPr lang="en-US" sz="1200" noProof="1" smtClean="0"/>
              <a:t>.ToString</a:t>
            </a:r>
          </a:p>
          <a:p>
            <a:pPr marL="1028700" lvl="3" indent="-228600" eaLnBrk="1" hangingPunct="1">
              <a:buFont typeface="Wingdings" pitchFamily="2" charset="2"/>
              <a:buNone/>
            </a:pPr>
            <a:r>
              <a:rPr lang="en-US" sz="1200" noProof="1" smtClean="0"/>
              <a:t>  newWallType = wt</a:t>
            </a:r>
          </a:p>
          <a:p>
            <a:pPr marL="1028700" lvl="3" indent="-228600" eaLnBrk="1" hangingPunct="1">
              <a:buFont typeface="Wingdings" pitchFamily="2" charset="2"/>
              <a:buNone/>
            </a:pPr>
            <a:r>
              <a:rPr lang="en-US" sz="1200" noProof="1" smtClean="0">
                <a:solidFill>
                  <a:schemeClr val="accent1"/>
                </a:solidFill>
              </a:rPr>
              <a:t>Next</a:t>
            </a:r>
          </a:p>
          <a:p>
            <a:pPr marL="1028700" lvl="3" indent="-228600" eaLnBrk="1" hangingPunct="1">
              <a:buFont typeface="Wingdings" pitchFamily="2" charset="2"/>
              <a:buNone/>
            </a:pPr>
            <a:r>
              <a:rPr lang="en-US" sz="1200" noProof="1" smtClean="0"/>
              <a:t>MsgBox(sMsg)</a:t>
            </a:r>
          </a:p>
          <a:p>
            <a:pPr marL="1028700" lvl="3" indent="-228600" eaLnBrk="1" hangingPunct="1">
              <a:buFont typeface="Wingdings" pitchFamily="2" charset="2"/>
              <a:buNone/>
            </a:pPr>
            <a:r>
              <a:rPr lang="en-US" sz="1200" noProof="1" smtClean="0"/>
              <a:t>MsgBox(</a:t>
            </a:r>
            <a:r>
              <a:rPr lang="en-US" sz="1200" smtClean="0"/>
              <a:t> </a:t>
            </a:r>
            <a:r>
              <a:rPr lang="en-US" sz="1200" noProof="1" smtClean="0">
                <a:solidFill>
                  <a:srgbClr val="993300"/>
                </a:solidFill>
              </a:rPr>
              <a:t>"Stored WallType "</a:t>
            </a:r>
            <a:r>
              <a:rPr lang="en-US" sz="1200" noProof="1" smtClean="0"/>
              <a:t> &amp; newWallType.Name </a:t>
            </a:r>
            <a:r>
              <a:rPr lang="en-US" sz="1200" smtClean="0"/>
              <a:t>_</a:t>
            </a:r>
          </a:p>
          <a:p>
            <a:pPr marL="1028700" lvl="3" indent="-228600" eaLnBrk="1" hangingPunct="1">
              <a:buFont typeface="Wingdings" pitchFamily="2" charset="2"/>
              <a:buNone/>
            </a:pPr>
            <a:r>
              <a:rPr lang="en-US" sz="1200" smtClean="0"/>
              <a:t>  </a:t>
            </a:r>
            <a:r>
              <a:rPr lang="en-US" sz="1200" noProof="1" smtClean="0"/>
              <a:t>&amp; </a:t>
            </a:r>
            <a:r>
              <a:rPr lang="en-US" sz="1200" noProof="1" smtClean="0">
                <a:solidFill>
                  <a:srgbClr val="993300"/>
                </a:solidFill>
              </a:rPr>
              <a:t>" (Id="</a:t>
            </a:r>
            <a:r>
              <a:rPr lang="en-US" sz="1200" noProof="1" smtClean="0"/>
              <a:t> &amp; newWallType.Id.Value.ToString &amp; </a:t>
            </a:r>
            <a:r>
              <a:rPr lang="en-US" sz="1200" noProof="1" smtClean="0">
                <a:solidFill>
                  <a:srgbClr val="993300"/>
                </a:solidFill>
              </a:rPr>
              <a:t>") for later use"</a:t>
            </a:r>
            <a:r>
              <a:rPr lang="en-US" sz="1200" smtClean="0"/>
              <a:t> </a:t>
            </a:r>
            <a:r>
              <a:rPr lang="en-US" sz="1200" noProof="1" smtClean="0"/>
              <a:t>)</a:t>
            </a:r>
            <a:endParaRPr lang="en-GB" sz="1200" smtClean="0"/>
          </a:p>
        </p:txBody>
      </p:sp>
      <p:sp>
        <p:nvSpPr>
          <p:cNvPr id="6963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pic>
        <p:nvPicPr>
          <p:cNvPr id="69637" name="Picture 5" descr="lab3-5-1"/>
          <p:cNvPicPr>
            <a:picLocks noChangeAspect="1" noChangeArrowheads="1"/>
          </p:cNvPicPr>
          <p:nvPr/>
        </p:nvPicPr>
        <p:blipFill>
          <a:blip r:embed="rId3"/>
          <a:srcRect/>
          <a:stretch>
            <a:fillRect/>
          </a:stretch>
        </p:blipFill>
        <p:spPr bwMode="auto">
          <a:xfrm>
            <a:off x="1258888" y="4724400"/>
            <a:ext cx="2857500" cy="3336925"/>
          </a:xfrm>
          <a:prstGeom prst="rect">
            <a:avLst/>
          </a:prstGeom>
          <a:noFill/>
          <a:ln w="9525">
            <a:noFill/>
            <a:miter lim="800000"/>
            <a:headEnd/>
            <a:tailEnd/>
          </a:ln>
        </p:spPr>
      </p:pic>
      <p:pic>
        <p:nvPicPr>
          <p:cNvPr id="69638" name="Picture 6" descr="lab3-5-2"/>
          <p:cNvPicPr>
            <a:picLocks noChangeAspect="1" noChangeArrowheads="1"/>
          </p:cNvPicPr>
          <p:nvPr/>
        </p:nvPicPr>
        <p:blipFill>
          <a:blip r:embed="rId4"/>
          <a:srcRect/>
          <a:stretch>
            <a:fillRect/>
          </a:stretch>
        </p:blipFill>
        <p:spPr bwMode="auto">
          <a:xfrm>
            <a:off x="4594225" y="4752975"/>
            <a:ext cx="2786063" cy="763588"/>
          </a:xfrm>
          <a:prstGeom prst="rect">
            <a:avLst/>
          </a:prstGeom>
          <a:noFill/>
          <a:ln w="9525">
            <a:noFill/>
            <a:miter lim="800000"/>
            <a:headEnd/>
            <a:tailEnd/>
          </a:ln>
        </p:spPr>
      </p:pic>
      <p:sp>
        <p:nvSpPr>
          <p:cNvPr id="69639" name="AutoShape 7"/>
          <p:cNvSpPr>
            <a:spLocks noChangeArrowheads="1"/>
          </p:cNvSpPr>
          <p:nvPr/>
        </p:nvSpPr>
        <p:spPr bwMode="auto">
          <a:xfrm>
            <a:off x="392113" y="1125538"/>
            <a:ext cx="8066087" cy="3455987"/>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19088" y="198438"/>
            <a:ext cx="7924800" cy="1143000"/>
          </a:xfrm>
        </p:spPr>
        <p:txBody>
          <a:bodyPr/>
          <a:lstStyle/>
          <a:p>
            <a:pPr eaLnBrk="1" hangingPunct="1"/>
            <a:r>
              <a:rPr lang="en-GB" smtClean="0"/>
              <a:t>List all Floor Types</a:t>
            </a:r>
          </a:p>
        </p:txBody>
      </p:sp>
      <p:sp>
        <p:nvSpPr>
          <p:cNvPr id="70659" name="Rectangle 3"/>
          <p:cNvSpPr>
            <a:spLocks noGrp="1" noChangeArrowheads="1"/>
          </p:cNvSpPr>
          <p:nvPr>
            <p:ph type="body" idx="1"/>
          </p:nvPr>
        </p:nvSpPr>
        <p:spPr>
          <a:xfrm>
            <a:off x="-107950" y="1196975"/>
            <a:ext cx="9036050" cy="5327650"/>
          </a:xfrm>
        </p:spPr>
        <p:txBody>
          <a:bodyPr/>
          <a:lstStyle/>
          <a:p>
            <a:pPr marL="1028700" lvl="3" indent="-228600" eaLnBrk="1" hangingPunct="1">
              <a:lnSpc>
                <a:spcPct val="80000"/>
              </a:lnSpc>
              <a:buFont typeface="Wingdings" pitchFamily="2" charset="2"/>
              <a:buNone/>
            </a:pPr>
            <a:r>
              <a:rPr lang="en-GB" sz="1000" noProof="1" smtClean="0">
                <a:solidFill>
                  <a:schemeClr val="hlink"/>
                </a:solidFill>
              </a:rPr>
              <a:t>' Find ALL Floor Types</a:t>
            </a:r>
          </a:p>
          <a:p>
            <a:pPr marL="1028700" lvl="3" indent="-228600" eaLnBrk="1" hangingPunct="1">
              <a:lnSpc>
                <a:spcPct val="80000"/>
              </a:lnSpc>
              <a:buFont typeface="Wingdings" pitchFamily="2" charset="2"/>
              <a:buNone/>
            </a:pPr>
            <a:r>
              <a:rPr lang="en-GB" sz="1000" noProof="1" smtClean="0">
                <a:solidFill>
                  <a:schemeClr val="accent1"/>
                </a:solidFill>
              </a:rPr>
              <a:t>Dim</a:t>
            </a:r>
            <a:r>
              <a:rPr lang="en-GB" sz="1000" noProof="1" smtClean="0"/>
              <a:t> newFloorType </a:t>
            </a:r>
            <a:r>
              <a:rPr lang="en-GB" sz="1000" noProof="1" smtClean="0">
                <a:solidFill>
                  <a:schemeClr val="accent1"/>
                </a:solidFill>
              </a:rPr>
              <a:t>As</a:t>
            </a:r>
            <a:r>
              <a:rPr lang="en-GB" sz="1000" noProof="1" smtClean="0"/>
              <a:t> FloorType = Nothing </a:t>
            </a:r>
            <a:r>
              <a:rPr lang="en-GB" sz="1000" noProof="1" smtClean="0">
                <a:solidFill>
                  <a:schemeClr val="hlink"/>
                </a:solidFill>
              </a:rPr>
              <a:t>'at the same time store the last one to use to change the floor type later</a:t>
            </a:r>
          </a:p>
          <a:p>
            <a:pPr marL="1028700" lvl="3" indent="-228600" eaLnBrk="1" hangingPunct="1">
              <a:lnSpc>
                <a:spcPct val="80000"/>
              </a:lnSpc>
              <a:buFont typeface="Wingdings" pitchFamily="2" charset="2"/>
              <a:buNone/>
            </a:pPr>
            <a:r>
              <a:rPr lang="en-GB" sz="1000" noProof="1" smtClean="0"/>
              <a:t>sMsg = </a:t>
            </a:r>
            <a:r>
              <a:rPr lang="en-GB" sz="1000" noProof="1" smtClean="0">
                <a:solidFill>
                  <a:srgbClr val="993300"/>
                </a:solidFill>
              </a:rPr>
              <a:t>"ALL FLOOR Types in the model:"</a:t>
            </a:r>
          </a:p>
          <a:p>
            <a:pPr marL="1028700" lvl="3" indent="-228600" eaLnBrk="1" hangingPunct="1">
              <a:lnSpc>
                <a:spcPct val="80000"/>
              </a:lnSpc>
              <a:buFont typeface="Wingdings" pitchFamily="2" charset="2"/>
              <a:buNone/>
            </a:pPr>
            <a:r>
              <a:rPr lang="en-GB" sz="1000" noProof="1" smtClean="0">
                <a:solidFill>
                  <a:schemeClr val="hlink"/>
                </a:solidFill>
              </a:rPr>
              <a:t>' There is no dedicated property to get floor types, so need to iterate all elements again</a:t>
            </a:r>
          </a:p>
          <a:p>
            <a:pPr marL="1028700" lvl="3" indent="-228600" eaLnBrk="1" hangingPunct="1">
              <a:lnSpc>
                <a:spcPct val="80000"/>
              </a:lnSpc>
              <a:buFont typeface="Wingdings" pitchFamily="2" charset="2"/>
              <a:buNone/>
            </a:pPr>
            <a:r>
              <a:rPr lang="en-GB" sz="1000" noProof="1" smtClean="0">
                <a:solidFill>
                  <a:schemeClr val="accent1"/>
                </a:solidFill>
              </a:rPr>
              <a:t>Dim</a:t>
            </a:r>
            <a:r>
              <a:rPr lang="en-GB" sz="1000" noProof="1" smtClean="0"/>
              <a:t> iter </a:t>
            </a:r>
            <a:r>
              <a:rPr lang="en-GB" sz="1000" noProof="1" smtClean="0">
                <a:solidFill>
                  <a:schemeClr val="accent1"/>
                </a:solidFill>
              </a:rPr>
              <a:t>As</a:t>
            </a:r>
            <a:r>
              <a:rPr lang="en-GB" sz="1000" noProof="1" smtClean="0"/>
              <a:t> ElementIterator = doc.Elements</a:t>
            </a:r>
          </a:p>
          <a:p>
            <a:pPr marL="1028700" lvl="3" indent="-228600" eaLnBrk="1" hangingPunct="1">
              <a:lnSpc>
                <a:spcPct val="80000"/>
              </a:lnSpc>
              <a:buFont typeface="Wingdings" pitchFamily="2" charset="2"/>
              <a:buNone/>
            </a:pPr>
            <a:r>
              <a:rPr lang="en-GB" sz="1000" noProof="1" smtClean="0">
                <a:solidFill>
                  <a:schemeClr val="accent1"/>
                </a:solidFill>
              </a:rPr>
              <a:t>Do While</a:t>
            </a:r>
            <a:r>
              <a:rPr lang="en-GB" sz="1000" noProof="1" smtClean="0"/>
              <a:t> (iter.MoveNext())</a:t>
            </a:r>
          </a:p>
          <a:p>
            <a:pPr marL="1028700" lvl="3" indent="-228600" eaLnBrk="1" hangingPunct="1">
              <a:lnSpc>
                <a:spcPct val="80000"/>
              </a:lnSpc>
              <a:buFont typeface="Wingdings" pitchFamily="2" charset="2"/>
              <a:buNone/>
            </a:pPr>
            <a:r>
              <a:rPr lang="en-GB" sz="1000" noProof="1" smtClean="0"/>
              <a:t>  </a:t>
            </a:r>
            <a:r>
              <a:rPr lang="en-GB" sz="1000" noProof="1" smtClean="0">
                <a:solidFill>
                  <a:schemeClr val="accent1"/>
                </a:solidFill>
              </a:rPr>
              <a:t>Dim</a:t>
            </a:r>
            <a:r>
              <a:rPr lang="en-GB" sz="1000" noProof="1" smtClean="0"/>
              <a:t> elem </a:t>
            </a:r>
            <a:r>
              <a:rPr lang="en-GB" sz="1000" noProof="1" smtClean="0">
                <a:solidFill>
                  <a:schemeClr val="accent1"/>
                </a:solidFill>
              </a:rPr>
              <a:t>As</a:t>
            </a:r>
            <a:r>
              <a:rPr lang="en-GB" sz="1000" noProof="1" smtClean="0"/>
              <a:t> Revit.Element = iter.Current</a:t>
            </a:r>
          </a:p>
          <a:p>
            <a:pPr marL="1028700" lvl="3" indent="-228600" eaLnBrk="1" hangingPunct="1">
              <a:lnSpc>
                <a:spcPct val="80000"/>
              </a:lnSpc>
              <a:buFont typeface="Wingdings" pitchFamily="2" charset="2"/>
              <a:buNone/>
            </a:pPr>
            <a:r>
              <a:rPr lang="en-GB" sz="1000" noProof="1" smtClean="0"/>
              <a:t>  </a:t>
            </a:r>
            <a:r>
              <a:rPr lang="en-GB" sz="1000" noProof="1" smtClean="0">
                <a:solidFill>
                  <a:schemeClr val="folHlink"/>
                </a:solidFill>
              </a:rPr>
              <a:t>If TypeOf elem Is Symbols.FloorType Then</a:t>
            </a:r>
          </a:p>
          <a:p>
            <a:pPr marL="1028700" lvl="3" indent="-228600" eaLnBrk="1" hangingPunct="1">
              <a:lnSpc>
                <a:spcPct val="80000"/>
              </a:lnSpc>
              <a:buFont typeface="Wingdings" pitchFamily="2" charset="2"/>
              <a:buNone/>
            </a:pPr>
            <a:r>
              <a:rPr lang="en-GB" sz="1000" noProof="1" smtClean="0"/>
              <a:t>    </a:t>
            </a:r>
            <a:r>
              <a:rPr lang="en-GB" sz="1000" noProof="1" smtClean="0">
                <a:solidFill>
                  <a:schemeClr val="accent1"/>
                </a:solidFill>
              </a:rPr>
              <a:t>Dim </a:t>
            </a:r>
            <a:r>
              <a:rPr lang="en-GB" sz="1000" noProof="1" smtClean="0"/>
              <a:t>ft </a:t>
            </a:r>
            <a:r>
              <a:rPr lang="en-GB" sz="1000" noProof="1" smtClean="0">
                <a:solidFill>
                  <a:schemeClr val="accent1"/>
                </a:solidFill>
              </a:rPr>
              <a:t>As</a:t>
            </a:r>
            <a:r>
              <a:rPr lang="en-GB" sz="1000" noProof="1" smtClean="0"/>
              <a:t> Symbols.FloorType = elem</a:t>
            </a:r>
          </a:p>
          <a:p>
            <a:pPr marL="1028700" lvl="3" indent="-228600" eaLnBrk="1" hangingPunct="1">
              <a:lnSpc>
                <a:spcPct val="80000"/>
              </a:lnSpc>
              <a:buFont typeface="Wingdings" pitchFamily="2" charset="2"/>
              <a:buNone/>
            </a:pPr>
            <a:r>
              <a:rPr lang="en-GB" sz="1000" noProof="1" smtClean="0"/>
              <a:t>    sMsg += vbCrLf &amp; </a:t>
            </a:r>
            <a:r>
              <a:rPr lang="en-GB" sz="1000" noProof="1" smtClean="0">
                <a:solidFill>
                  <a:srgbClr val="993300"/>
                </a:solidFill>
              </a:rPr>
              <a:t>"  Type="</a:t>
            </a:r>
            <a:r>
              <a:rPr lang="en-GB" sz="1000" noProof="1" smtClean="0"/>
              <a:t> &amp; </a:t>
            </a:r>
            <a:r>
              <a:rPr lang="en-GB" sz="1000" noProof="1" smtClean="0">
                <a:solidFill>
                  <a:schemeClr val="folHlink"/>
                </a:solidFill>
              </a:rPr>
              <a:t>ft.Name</a:t>
            </a:r>
            <a:r>
              <a:rPr lang="en-GB" sz="1000" noProof="1" smtClean="0"/>
              <a:t> &amp; </a:t>
            </a:r>
            <a:r>
              <a:rPr lang="en-GB" sz="1000" noProof="1" smtClean="0">
                <a:solidFill>
                  <a:srgbClr val="993300"/>
                </a:solidFill>
              </a:rPr>
              <a:t>", Id="</a:t>
            </a:r>
            <a:r>
              <a:rPr lang="en-GB" sz="1000" noProof="1" smtClean="0"/>
              <a:t> &amp; </a:t>
            </a:r>
            <a:r>
              <a:rPr lang="en-GB" sz="1000" noProof="1" smtClean="0">
                <a:solidFill>
                  <a:schemeClr val="folHlink"/>
                </a:solidFill>
              </a:rPr>
              <a:t>ft.Id</a:t>
            </a:r>
            <a:r>
              <a:rPr lang="en-GB" sz="1000" noProof="1" smtClean="0"/>
              <a:t>.Value.ToString</a:t>
            </a:r>
          </a:p>
          <a:p>
            <a:pPr marL="1028700" lvl="3" indent="-228600" eaLnBrk="1" hangingPunct="1">
              <a:lnSpc>
                <a:spcPct val="80000"/>
              </a:lnSpc>
              <a:buFont typeface="Wingdings" pitchFamily="2" charset="2"/>
              <a:buNone/>
            </a:pPr>
            <a:r>
              <a:rPr lang="en-GB" sz="1000" noProof="1" smtClean="0"/>
              <a:t>    </a:t>
            </a:r>
            <a:r>
              <a:rPr lang="en-GB" sz="1000" noProof="1" smtClean="0">
                <a:solidFill>
                  <a:schemeClr val="hlink"/>
                </a:solidFill>
              </a:rPr>
              <a:t>' In 9.0, it looks like "Foundation Slab" system family from "Structural Foundations" category</a:t>
            </a:r>
          </a:p>
          <a:p>
            <a:pPr marL="1028700" lvl="3" indent="-228600" eaLnBrk="1" hangingPunct="1">
              <a:lnSpc>
                <a:spcPct val="80000"/>
              </a:lnSpc>
              <a:buFont typeface="Wingdings" pitchFamily="2" charset="2"/>
              <a:buNone/>
            </a:pPr>
            <a:r>
              <a:rPr lang="en-GB" sz="1000" noProof="1" smtClean="0">
                <a:solidFill>
                  <a:schemeClr val="hlink"/>
                </a:solidFill>
              </a:rPr>
              <a:t>    ' ALSO contains FloorType class instances</a:t>
            </a:r>
            <a:r>
              <a:rPr lang="en-US" sz="1000" smtClean="0">
                <a:solidFill>
                  <a:schemeClr val="hlink"/>
                </a:solidFill>
              </a:rPr>
              <a:t>.</a:t>
            </a:r>
            <a:r>
              <a:rPr lang="en-US" sz="1000" noProof="1" smtClean="0">
                <a:solidFill>
                  <a:schemeClr val="hlink"/>
                </a:solidFill>
              </a:rPr>
              <a:t> </a:t>
            </a:r>
            <a:r>
              <a:rPr lang="en-US" sz="1000" smtClean="0">
                <a:solidFill>
                  <a:schemeClr val="hlink"/>
                </a:solidFill>
              </a:rPr>
              <a:t>E</a:t>
            </a:r>
            <a:r>
              <a:rPr lang="en-US" sz="1000" noProof="1" smtClean="0">
                <a:solidFill>
                  <a:schemeClr val="hlink"/>
                </a:solidFill>
              </a:rPr>
              <a:t>xclude those as choices for standard floor</a:t>
            </a:r>
            <a:r>
              <a:rPr lang="en-US" sz="1000" noProof="1" smtClean="0"/>
              <a:t> </a:t>
            </a:r>
            <a:r>
              <a:rPr lang="en-US" sz="1000" noProof="1" smtClean="0">
                <a:solidFill>
                  <a:schemeClr val="hlink"/>
                </a:solidFill>
              </a:rPr>
              <a:t>types</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Dim</a:t>
            </a:r>
            <a:r>
              <a:rPr lang="en-US" sz="1000" noProof="1" smtClean="0"/>
              <a:t> famName </a:t>
            </a:r>
            <a:r>
              <a:rPr lang="en-US" sz="1000" noProof="1" smtClean="0">
                <a:solidFill>
                  <a:schemeClr val="accent1"/>
                </a:solidFill>
              </a:rPr>
              <a:t>As String</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Try</a:t>
            </a:r>
          </a:p>
          <a:p>
            <a:pPr marL="1028700" lvl="3" indent="-228600" eaLnBrk="1" hangingPunct="1">
              <a:lnSpc>
                <a:spcPct val="80000"/>
              </a:lnSpc>
              <a:buFont typeface="Wingdings" pitchFamily="2" charset="2"/>
              <a:buNone/>
            </a:pPr>
            <a:r>
              <a:rPr lang="en-US" sz="1000" noProof="1" smtClean="0"/>
              <a:t>      famName = ft.Parameter(Parameters.BuiltInParameter.SYMBOL_FAMILY_NAME_PARAM).AsString</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Catch</a:t>
            </a:r>
          </a:p>
          <a:p>
            <a:pPr marL="1028700" lvl="3" indent="-228600" eaLnBrk="1" hangingPunct="1">
              <a:lnSpc>
                <a:spcPct val="80000"/>
              </a:lnSpc>
              <a:buFont typeface="Wingdings" pitchFamily="2" charset="2"/>
              <a:buNone/>
            </a:pPr>
            <a:r>
              <a:rPr lang="en-US" sz="1000" noProof="1" smtClean="0"/>
              <a:t>      famName = "?"</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End Try</a:t>
            </a:r>
          </a:p>
          <a:p>
            <a:pPr marL="1028700" lvl="3" indent="-228600" eaLnBrk="1" hangingPunct="1">
              <a:lnSpc>
                <a:spcPct val="80000"/>
              </a:lnSpc>
              <a:buFont typeface="Wingdings" pitchFamily="2" charset="2"/>
              <a:buNone/>
            </a:pPr>
            <a:r>
              <a:rPr lang="en-US" sz="1000" noProof="1" smtClean="0">
                <a:solidFill>
                  <a:schemeClr val="accent1"/>
                </a:solidFill>
              </a:rPr>
              <a:t>    Dim</a:t>
            </a:r>
            <a:r>
              <a:rPr lang="en-US" sz="1000" noProof="1" smtClean="0"/>
              <a:t> cat </a:t>
            </a:r>
            <a:r>
              <a:rPr lang="en-US" sz="1000" noProof="1" smtClean="0">
                <a:solidFill>
                  <a:schemeClr val="accent1"/>
                </a:solidFill>
              </a:rPr>
              <a:t>As</a:t>
            </a:r>
            <a:r>
              <a:rPr lang="en-US" sz="1000" noProof="1" smtClean="0"/>
              <a:t> Category = ft.Category</a:t>
            </a:r>
          </a:p>
          <a:p>
            <a:pPr marL="1028700" lvl="3" indent="-228600" eaLnBrk="1" hangingPunct="1">
              <a:lnSpc>
                <a:spcPct val="80000"/>
              </a:lnSpc>
              <a:buFont typeface="Wingdings" pitchFamily="2" charset="2"/>
              <a:buNone/>
            </a:pPr>
            <a:r>
              <a:rPr lang="en-US" sz="1000" noProof="1" smtClean="0"/>
              <a:t>    sMsg += ", Family=" &amp; famName &amp; ", Category=" &amp; cat.Name</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hlink"/>
                </a:solidFill>
              </a:rPr>
              <a:t>' store only if proper Floors category</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If</a:t>
            </a:r>
            <a:r>
              <a:rPr lang="en-US" sz="1000" noProof="1" smtClean="0"/>
              <a:t> doc.Settings.Categories.Item(BuiltInCategory.OST_Floors).Equals(cat) </a:t>
            </a:r>
            <a:r>
              <a:rPr lang="en-US" sz="1000" noProof="1" smtClean="0">
                <a:solidFill>
                  <a:schemeClr val="accent1"/>
                </a:solidFill>
              </a:rPr>
              <a:t>Then</a:t>
            </a:r>
          </a:p>
          <a:p>
            <a:pPr marL="1028700" lvl="3" indent="-228600" eaLnBrk="1" hangingPunct="1">
              <a:lnSpc>
                <a:spcPct val="80000"/>
              </a:lnSpc>
              <a:buFont typeface="Wingdings" pitchFamily="2" charset="2"/>
              <a:buNone/>
            </a:pPr>
            <a:r>
              <a:rPr lang="en-US" sz="1000" noProof="1" smtClean="0"/>
              <a:t>      newFloorType = ft</a:t>
            </a:r>
          </a:p>
          <a:p>
            <a:pPr marL="1028700" lvl="3" indent="-228600" eaLnBrk="1" hangingPunct="1">
              <a:lnSpc>
                <a:spcPct val="80000"/>
              </a:lnSpc>
              <a:buFont typeface="Wingdings" pitchFamily="2" charset="2"/>
              <a:buNone/>
            </a:pPr>
            <a:r>
              <a:rPr lang="en-US" sz="1000" noProof="1" smtClean="0"/>
              <a:t>    </a:t>
            </a:r>
            <a:r>
              <a:rPr lang="en-US" sz="1000" noProof="1" smtClean="0">
                <a:solidFill>
                  <a:schemeClr val="accent1"/>
                </a:solidFill>
              </a:rPr>
              <a:t>End If</a:t>
            </a:r>
          </a:p>
          <a:p>
            <a:pPr marL="1028700" lvl="3" indent="-228600" eaLnBrk="1" hangingPunct="1">
              <a:lnSpc>
                <a:spcPct val="80000"/>
              </a:lnSpc>
              <a:buFont typeface="Wingdings" pitchFamily="2" charset="2"/>
              <a:buNone/>
            </a:pPr>
            <a:r>
              <a:rPr lang="en-US" sz="1000" noProof="1" smtClean="0">
                <a:solidFill>
                  <a:schemeClr val="accent1"/>
                </a:solidFill>
              </a:rPr>
              <a:t>  End If</a:t>
            </a:r>
          </a:p>
          <a:p>
            <a:pPr marL="1028700" lvl="3" indent="-228600" eaLnBrk="1" hangingPunct="1">
              <a:lnSpc>
                <a:spcPct val="80000"/>
              </a:lnSpc>
              <a:buFont typeface="Wingdings" pitchFamily="2" charset="2"/>
              <a:buNone/>
            </a:pPr>
            <a:r>
              <a:rPr lang="en-US" sz="1000" noProof="1" smtClean="0">
                <a:solidFill>
                  <a:schemeClr val="accent1"/>
                </a:solidFill>
              </a:rPr>
              <a:t>Loop</a:t>
            </a:r>
          </a:p>
          <a:p>
            <a:pPr marL="1028700" lvl="3" indent="-228600" eaLnBrk="1" hangingPunct="1">
              <a:lnSpc>
                <a:spcPct val="80000"/>
              </a:lnSpc>
              <a:buFont typeface="Wingdings" pitchFamily="2" charset="2"/>
              <a:buNone/>
            </a:pPr>
            <a:r>
              <a:rPr lang="en-US" sz="1000" noProof="1" smtClean="0"/>
              <a:t>MsgBox(sMsg)</a:t>
            </a:r>
          </a:p>
          <a:p>
            <a:pPr marL="1028700" lvl="3" indent="-228600" eaLnBrk="1" hangingPunct="1">
              <a:lnSpc>
                <a:spcPct val="80000"/>
              </a:lnSpc>
              <a:buFont typeface="Wingdings" pitchFamily="2" charset="2"/>
              <a:buNone/>
            </a:pPr>
            <a:r>
              <a:rPr lang="en-US" sz="1000" noProof="1" smtClean="0"/>
              <a:t>MsgBox(</a:t>
            </a:r>
            <a:r>
              <a:rPr lang="en-US" sz="1000" smtClean="0"/>
              <a:t> </a:t>
            </a:r>
            <a:r>
              <a:rPr lang="en-US" sz="1000" noProof="1" smtClean="0">
                <a:solidFill>
                  <a:srgbClr val="993300"/>
                </a:solidFill>
              </a:rPr>
              <a:t>"Stored FloorType "</a:t>
            </a:r>
            <a:r>
              <a:rPr lang="en-US" sz="1000" noProof="1" smtClean="0"/>
              <a:t> &amp; newFloorType.Name &amp; </a:t>
            </a:r>
            <a:r>
              <a:rPr lang="en-US" sz="1000" noProof="1" smtClean="0">
                <a:solidFill>
                  <a:srgbClr val="993300"/>
                </a:solidFill>
              </a:rPr>
              <a:t>" (Id="</a:t>
            </a:r>
            <a:r>
              <a:rPr lang="en-US" sz="1000" noProof="1" smtClean="0"/>
              <a:t> &amp; newFloorType.Id.Value.ToString &amp; </a:t>
            </a:r>
            <a:r>
              <a:rPr lang="en-US" sz="1000" noProof="1" smtClean="0">
                <a:solidFill>
                  <a:srgbClr val="993300"/>
                </a:solidFill>
              </a:rPr>
              <a:t>") for later use"</a:t>
            </a:r>
            <a:r>
              <a:rPr lang="en-US" sz="1000" noProof="1" smtClean="0"/>
              <a:t>)</a:t>
            </a:r>
          </a:p>
        </p:txBody>
      </p:sp>
      <p:sp>
        <p:nvSpPr>
          <p:cNvPr id="7066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pic>
        <p:nvPicPr>
          <p:cNvPr id="70661" name="Picture 6" descr="lab3-5-4"/>
          <p:cNvPicPr>
            <a:picLocks noChangeAspect="1" noChangeArrowheads="1"/>
          </p:cNvPicPr>
          <p:nvPr/>
        </p:nvPicPr>
        <p:blipFill>
          <a:blip r:embed="rId3"/>
          <a:srcRect/>
          <a:stretch>
            <a:fillRect/>
          </a:stretch>
        </p:blipFill>
        <p:spPr bwMode="auto">
          <a:xfrm>
            <a:off x="1052513" y="5762625"/>
            <a:ext cx="2871787" cy="762000"/>
          </a:xfrm>
          <a:prstGeom prst="rect">
            <a:avLst/>
          </a:prstGeom>
          <a:noFill/>
          <a:ln w="9525">
            <a:noFill/>
            <a:miter lim="800000"/>
            <a:headEnd/>
            <a:tailEnd/>
          </a:ln>
        </p:spPr>
      </p:pic>
      <p:pic>
        <p:nvPicPr>
          <p:cNvPr id="70662" name="Picture 7" descr="lab3-5-3"/>
          <p:cNvPicPr>
            <a:picLocks noChangeAspect="1" noChangeArrowheads="1"/>
          </p:cNvPicPr>
          <p:nvPr/>
        </p:nvPicPr>
        <p:blipFill>
          <a:blip r:embed="rId4"/>
          <a:srcRect/>
          <a:stretch>
            <a:fillRect/>
          </a:stretch>
        </p:blipFill>
        <p:spPr bwMode="auto">
          <a:xfrm>
            <a:off x="4211638" y="5591175"/>
            <a:ext cx="4060825" cy="1257300"/>
          </a:xfrm>
          <a:prstGeom prst="rect">
            <a:avLst/>
          </a:prstGeom>
          <a:noFill/>
          <a:ln w="9525">
            <a:noFill/>
            <a:miter lim="800000"/>
            <a:headEnd/>
            <a:tailEnd/>
          </a:ln>
        </p:spPr>
      </p:pic>
      <p:sp>
        <p:nvSpPr>
          <p:cNvPr id="70663" name="AutoShape 8"/>
          <p:cNvSpPr>
            <a:spLocks noChangeArrowheads="1"/>
          </p:cNvSpPr>
          <p:nvPr/>
        </p:nvSpPr>
        <p:spPr bwMode="auto">
          <a:xfrm>
            <a:off x="392113" y="1052513"/>
            <a:ext cx="8751887" cy="4710112"/>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19088" y="198438"/>
            <a:ext cx="7924800" cy="1143000"/>
          </a:xfrm>
        </p:spPr>
        <p:txBody>
          <a:bodyPr/>
          <a:lstStyle/>
          <a:p>
            <a:pPr eaLnBrk="1" hangingPunct="1"/>
            <a:r>
              <a:rPr lang="en-GB" smtClean="0"/>
              <a:t>Change Wall and Floor Type</a:t>
            </a:r>
          </a:p>
        </p:txBody>
      </p:sp>
      <p:sp>
        <p:nvSpPr>
          <p:cNvPr id="71683" name="Rectangle 3"/>
          <p:cNvSpPr>
            <a:spLocks noGrp="1" noChangeArrowheads="1"/>
          </p:cNvSpPr>
          <p:nvPr>
            <p:ph type="body" idx="1"/>
          </p:nvPr>
        </p:nvSpPr>
        <p:spPr>
          <a:xfrm>
            <a:off x="0" y="1341438"/>
            <a:ext cx="9036050" cy="3887787"/>
          </a:xfrm>
        </p:spPr>
        <p:txBody>
          <a:bodyPr/>
          <a:lstStyle/>
          <a:p>
            <a:pPr marL="1028700" lvl="3" indent="-228600" eaLnBrk="1" hangingPunct="1">
              <a:lnSpc>
                <a:spcPct val="90000"/>
              </a:lnSpc>
              <a:buFont typeface="Wingdings" pitchFamily="2" charset="2"/>
              <a:buNone/>
            </a:pPr>
            <a:r>
              <a:rPr lang="en-GB" sz="1000" noProof="1" smtClean="0">
                <a:solidFill>
                  <a:schemeClr val="hlink"/>
                </a:solidFill>
              </a:rPr>
              <a:t>' Change the Type for selected Walls and Floors</a:t>
            </a:r>
          </a:p>
          <a:p>
            <a:pPr marL="1028700" lvl="3" indent="-228600" eaLnBrk="1" hangingPunct="1">
              <a:lnSpc>
                <a:spcPct val="90000"/>
              </a:lnSpc>
              <a:buFont typeface="Wingdings" pitchFamily="2" charset="2"/>
              <a:buNone/>
            </a:pPr>
            <a:r>
              <a:rPr lang="en-GB" sz="1000" noProof="1" smtClean="0">
                <a:solidFill>
                  <a:schemeClr val="accent1"/>
                </a:solidFill>
              </a:rPr>
              <a:t>Dim</a:t>
            </a:r>
            <a:r>
              <a:rPr lang="en-GB" sz="1000" noProof="1" smtClean="0"/>
              <a:t> sel As ElementSet = doc.Selection.Elements</a:t>
            </a:r>
          </a:p>
          <a:p>
            <a:pPr marL="1028700" lvl="3" indent="-228600" eaLnBrk="1" hangingPunct="1">
              <a:lnSpc>
                <a:spcPct val="90000"/>
              </a:lnSpc>
              <a:buFont typeface="Wingdings" pitchFamily="2" charset="2"/>
              <a:buNone/>
            </a:pPr>
            <a:r>
              <a:rPr lang="en-GB" sz="1000" noProof="1" smtClean="0">
                <a:solidFill>
                  <a:schemeClr val="accent1"/>
                </a:solidFill>
              </a:rPr>
              <a:t>Dim</a:t>
            </a:r>
            <a:r>
              <a:rPr lang="en-GB" sz="1000" noProof="1" smtClean="0"/>
              <a:t> iWall As Integer</a:t>
            </a:r>
          </a:p>
          <a:p>
            <a:pPr marL="1028700" lvl="3" indent="-228600" eaLnBrk="1" hangingPunct="1">
              <a:lnSpc>
                <a:spcPct val="90000"/>
              </a:lnSpc>
              <a:buFont typeface="Wingdings" pitchFamily="2" charset="2"/>
              <a:buNone/>
            </a:pPr>
            <a:r>
              <a:rPr lang="en-GB" sz="1000" noProof="1" smtClean="0">
                <a:solidFill>
                  <a:schemeClr val="accent1"/>
                </a:solidFill>
              </a:rPr>
              <a:t>Dim</a:t>
            </a:r>
            <a:r>
              <a:rPr lang="en-GB" sz="1000" noProof="1" smtClean="0"/>
              <a:t> el As Revit.Element</a:t>
            </a:r>
          </a:p>
          <a:p>
            <a:pPr marL="1028700" lvl="3" indent="-228600" eaLnBrk="1" hangingPunct="1">
              <a:lnSpc>
                <a:spcPct val="90000"/>
              </a:lnSpc>
              <a:buFont typeface="Wingdings" pitchFamily="2" charset="2"/>
              <a:buNone/>
            </a:pPr>
            <a:r>
              <a:rPr lang="en-GB" sz="1000" noProof="1" smtClean="0">
                <a:solidFill>
                  <a:schemeClr val="accent1"/>
                </a:solidFill>
              </a:rPr>
              <a:t>For Each</a:t>
            </a:r>
            <a:r>
              <a:rPr lang="en-GB" sz="1000" noProof="1" smtClean="0"/>
              <a:t> el In sel</a:t>
            </a:r>
          </a:p>
          <a:p>
            <a:pPr marL="1028700" lvl="3" indent="-228600" eaLnBrk="1" hangingPunct="1">
              <a:lnSpc>
                <a:spcPct val="90000"/>
              </a:lnSpc>
              <a:buFont typeface="Wingdings" pitchFamily="2" charset="2"/>
              <a:buNone/>
            </a:pPr>
            <a:r>
              <a:rPr lang="en-GB" sz="1000" noProof="1" smtClean="0"/>
              <a:t>  </a:t>
            </a:r>
            <a:r>
              <a:rPr lang="en-GB" sz="1000" noProof="1" smtClean="0">
                <a:solidFill>
                  <a:schemeClr val="folHlink"/>
                </a:solidFill>
              </a:rPr>
              <a:t>If TypeOf el Is Wall Then</a:t>
            </a:r>
            <a:r>
              <a:rPr lang="en-GB" sz="1000" noProof="1" smtClean="0"/>
              <a:t> '</a:t>
            </a:r>
            <a:r>
              <a:rPr lang="en-US" sz="1000" smtClean="0"/>
              <a:t> </a:t>
            </a:r>
            <a:r>
              <a:rPr lang="en-US" sz="1000" noProof="1" smtClean="0"/>
              <a:t>Check for walls</a:t>
            </a:r>
          </a:p>
          <a:p>
            <a:pPr marL="1028700" lvl="3" indent="-228600" eaLnBrk="1" hangingPunct="1">
              <a:lnSpc>
                <a:spcPct val="90000"/>
              </a:lnSpc>
              <a:buFont typeface="Wingdings" pitchFamily="2" charset="2"/>
              <a:buNone/>
            </a:pPr>
            <a:r>
              <a:rPr lang="en-US" sz="1000" noProof="1" smtClean="0"/>
              <a:t>   </a:t>
            </a:r>
            <a:r>
              <a:rPr lang="en-US" sz="1000" noProof="1" smtClean="0">
                <a:solidFill>
                  <a:schemeClr val="accent1"/>
                </a:solidFill>
              </a:rPr>
              <a:t> Dim</a:t>
            </a:r>
            <a:r>
              <a:rPr lang="en-US" sz="1000" noProof="1" smtClean="0"/>
              <a:t> wall As Wall = el</a:t>
            </a:r>
          </a:p>
          <a:p>
            <a:pPr marL="1028700" lvl="3" indent="-228600" eaLnBrk="1" hangingPunct="1">
              <a:lnSpc>
                <a:spcPct val="90000"/>
              </a:lnSpc>
              <a:buFont typeface="Wingdings" pitchFamily="2" charset="2"/>
              <a:buNone/>
            </a:pPr>
            <a:r>
              <a:rPr lang="en-US" sz="1000" noProof="1" smtClean="0"/>
              <a:t>    iWall += 1</a:t>
            </a:r>
          </a:p>
          <a:p>
            <a:pPr marL="1028700" lvl="3" indent="-228600" eaLnBrk="1" hangingPunct="1">
              <a:lnSpc>
                <a:spcPct val="90000"/>
              </a:lnSpc>
              <a:buFont typeface="Wingdings" pitchFamily="2" charset="2"/>
              <a:buNone/>
            </a:pPr>
            <a:r>
              <a:rPr lang="en-US" sz="1000" noProof="1" smtClean="0"/>
              <a:t>    </a:t>
            </a:r>
            <a:r>
              <a:rPr lang="en-US" sz="1000" noProof="1" smtClean="0">
                <a:solidFill>
                  <a:schemeClr val="accent1"/>
                </a:solidFill>
              </a:rPr>
              <a:t>Dim</a:t>
            </a:r>
            <a:r>
              <a:rPr lang="en-US" sz="1000" noProof="1" smtClean="0"/>
              <a:t> oldWallType As WallType = </a:t>
            </a:r>
            <a:r>
              <a:rPr lang="en-US" sz="1000" noProof="1" smtClean="0">
                <a:solidFill>
                  <a:schemeClr val="folHlink"/>
                </a:solidFill>
              </a:rPr>
              <a:t>wall.WallType</a:t>
            </a:r>
          </a:p>
          <a:p>
            <a:pPr marL="1028700" lvl="3" indent="-228600" eaLnBrk="1" hangingPunct="1">
              <a:lnSpc>
                <a:spcPct val="90000"/>
              </a:lnSpc>
              <a:buFont typeface="Wingdings" pitchFamily="2" charset="2"/>
              <a:buNone/>
            </a:pPr>
            <a:r>
              <a:rPr lang="en-US" sz="1000" smtClean="0"/>
              <a:t>    </a:t>
            </a:r>
            <a:r>
              <a:rPr lang="en-US" sz="1000" noProof="1" smtClean="0">
                <a:solidFill>
                  <a:schemeClr val="folHlink"/>
                </a:solidFill>
              </a:rPr>
              <a:t>wall.WallType = newWallType</a:t>
            </a:r>
          </a:p>
          <a:p>
            <a:pPr marL="1028700" lvl="3" indent="-228600" eaLnBrk="1" hangingPunct="1">
              <a:lnSpc>
                <a:spcPct val="90000"/>
              </a:lnSpc>
              <a:buFont typeface="Wingdings" pitchFamily="2" charset="2"/>
              <a:buNone/>
            </a:pPr>
            <a:r>
              <a:rPr lang="en-US" sz="1000" noProof="1" smtClean="0"/>
              <a:t>    MsgBox("Wall " &amp; iWall.ToString &amp; ": Id=" &amp; wall.Id.Value.ToString &amp; vbCrLf &amp; _</a:t>
            </a:r>
          </a:p>
          <a:p>
            <a:pPr marL="1028700" lvl="3" indent="-228600" eaLnBrk="1" hangingPunct="1">
              <a:lnSpc>
                <a:spcPct val="90000"/>
              </a:lnSpc>
              <a:buFont typeface="Wingdings" pitchFamily="2" charset="2"/>
              <a:buNone/>
            </a:pPr>
            <a:r>
              <a:rPr lang="en-US" sz="1000" noProof="1" smtClean="0"/>
              <a:t>     "  changed from OldType=" &amp; oldWallType.Name &amp; "; Id=" &amp; oldWallType.Id.Value.ToString &amp; _</a:t>
            </a:r>
          </a:p>
          <a:p>
            <a:pPr marL="1028700" lvl="3" indent="-228600" eaLnBrk="1" hangingPunct="1">
              <a:lnSpc>
                <a:spcPct val="90000"/>
              </a:lnSpc>
              <a:buFont typeface="Wingdings" pitchFamily="2" charset="2"/>
              <a:buNone/>
            </a:pPr>
            <a:r>
              <a:rPr lang="en-US" sz="1000" noProof="1" smtClean="0"/>
              <a:t>     "  to NewType=" &amp; wall.WallType.Name &amp; "; Id=" &amp; wall.WallType.Id.Value.ToString)</a:t>
            </a:r>
          </a:p>
          <a:p>
            <a:pPr marL="1028700" lvl="3" indent="-228600" eaLnBrk="1" hangingPunct="1">
              <a:lnSpc>
                <a:spcPct val="90000"/>
              </a:lnSpc>
              <a:buFont typeface="Wingdings" pitchFamily="2" charset="2"/>
              <a:buNone/>
            </a:pPr>
            <a:r>
              <a:rPr lang="en-US" sz="1000" noProof="1" smtClean="0"/>
              <a:t>  </a:t>
            </a:r>
            <a:r>
              <a:rPr lang="en-US" sz="1000" noProof="1" smtClean="0">
                <a:solidFill>
                  <a:srgbClr val="CC0099"/>
                </a:solidFill>
              </a:rPr>
              <a:t>ElseIf TypeOf el Is Floor Then</a:t>
            </a:r>
          </a:p>
          <a:p>
            <a:pPr marL="1028700" lvl="3" indent="-228600" eaLnBrk="1" hangingPunct="1">
              <a:lnSpc>
                <a:spcPct val="90000"/>
              </a:lnSpc>
              <a:buFont typeface="Wingdings" pitchFamily="2" charset="2"/>
              <a:buNone/>
            </a:pPr>
            <a:r>
              <a:rPr lang="en-US" sz="1000" smtClean="0"/>
              <a:t>    </a:t>
            </a:r>
            <a:r>
              <a:rPr lang="en-US" sz="1000" noProof="1" smtClean="0">
                <a:solidFill>
                  <a:schemeClr val="accent1"/>
                </a:solidFill>
              </a:rPr>
              <a:t>Dim</a:t>
            </a:r>
            <a:r>
              <a:rPr lang="en-US" sz="1000" noProof="1" smtClean="0"/>
              <a:t> f As Floor = el</a:t>
            </a:r>
          </a:p>
          <a:p>
            <a:pPr marL="1028700" lvl="3" indent="-228600" eaLnBrk="1" hangingPunct="1">
              <a:lnSpc>
                <a:spcPct val="90000"/>
              </a:lnSpc>
              <a:buFont typeface="Wingdings" pitchFamily="2" charset="2"/>
              <a:buNone/>
            </a:pPr>
            <a:r>
              <a:rPr lang="en-US" sz="1000" noProof="1" smtClean="0"/>
              <a:t> </a:t>
            </a:r>
            <a:r>
              <a:rPr lang="en-US" sz="1000" smtClean="0"/>
              <a:t>   </a:t>
            </a:r>
            <a:r>
              <a:rPr lang="en-US" sz="1000" noProof="1" smtClean="0"/>
              <a:t>iFloor += 1</a:t>
            </a:r>
          </a:p>
          <a:p>
            <a:pPr marL="1028700" lvl="3" indent="-228600" eaLnBrk="1" hangingPunct="1">
              <a:lnSpc>
                <a:spcPct val="90000"/>
              </a:lnSpc>
              <a:buFont typeface="Wingdings" pitchFamily="2" charset="2"/>
              <a:buNone/>
            </a:pPr>
            <a:r>
              <a:rPr lang="en-US" sz="1000" noProof="1" smtClean="0"/>
              <a:t>    </a:t>
            </a:r>
            <a:r>
              <a:rPr lang="en-US" sz="1000" noProof="1" smtClean="0">
                <a:solidFill>
                  <a:schemeClr val="accent1"/>
                </a:solidFill>
              </a:rPr>
              <a:t>Dim </a:t>
            </a:r>
            <a:r>
              <a:rPr lang="en-US" sz="1000" noProof="1" smtClean="0"/>
              <a:t>oldFloorType As FloorType = </a:t>
            </a:r>
            <a:r>
              <a:rPr lang="en-US" sz="1000" noProof="1" smtClean="0">
                <a:solidFill>
                  <a:srgbClr val="CC0099"/>
                </a:solidFill>
              </a:rPr>
              <a:t>f.FloorType</a:t>
            </a:r>
          </a:p>
          <a:p>
            <a:pPr marL="1028700" lvl="3" indent="-228600" eaLnBrk="1" hangingPunct="1">
              <a:lnSpc>
                <a:spcPct val="90000"/>
              </a:lnSpc>
              <a:buFont typeface="Wingdings" pitchFamily="2" charset="2"/>
              <a:buNone/>
            </a:pPr>
            <a:r>
              <a:rPr lang="en-US" sz="1000" noProof="1" smtClean="0"/>
              <a:t>    </a:t>
            </a:r>
            <a:r>
              <a:rPr lang="en-US" sz="1000" noProof="1" smtClean="0">
                <a:solidFill>
                  <a:srgbClr val="CC0099"/>
                </a:solidFill>
              </a:rPr>
              <a:t>f.FloorType = newFloorType</a:t>
            </a:r>
          </a:p>
          <a:p>
            <a:pPr marL="1028700" lvl="3" indent="-228600" eaLnBrk="1" hangingPunct="1">
              <a:lnSpc>
                <a:spcPct val="90000"/>
              </a:lnSpc>
              <a:buFont typeface="Wingdings" pitchFamily="2" charset="2"/>
              <a:buNone/>
            </a:pPr>
            <a:r>
              <a:rPr lang="en-US" sz="1000" noProof="1" smtClean="0"/>
              <a:t>    MsgBox("Floor " &amp; iFloor.ToString &amp; ": Id=" &amp; f.Id.Value.ToString &amp; vbCrLf &amp; _</a:t>
            </a:r>
          </a:p>
          <a:p>
            <a:pPr marL="1028700" lvl="3" indent="-228600" eaLnBrk="1" hangingPunct="1">
              <a:lnSpc>
                <a:spcPct val="90000"/>
              </a:lnSpc>
              <a:buFont typeface="Wingdings" pitchFamily="2" charset="2"/>
              <a:buNone/>
            </a:pPr>
            <a:r>
              <a:rPr lang="en-US" sz="1000" noProof="1" smtClean="0"/>
              <a:t>     "  changed from OldType=" &amp; oldFloorType.Name &amp; "; Id=" &amp; oldFloorType.Id.Value.ToString &amp; _</a:t>
            </a:r>
          </a:p>
          <a:p>
            <a:pPr marL="1028700" lvl="3" indent="-228600" eaLnBrk="1" hangingPunct="1">
              <a:lnSpc>
                <a:spcPct val="90000"/>
              </a:lnSpc>
              <a:buFont typeface="Wingdings" pitchFamily="2" charset="2"/>
              <a:buNone/>
            </a:pPr>
            <a:r>
              <a:rPr lang="en-US" sz="1000" noProof="1" smtClean="0"/>
              <a:t>     "  to NewType=" &amp; f.FloorType.Name &amp; "; Id=" &amp; f.FloorType.Id.Value.ToString)</a:t>
            </a:r>
          </a:p>
          <a:p>
            <a:pPr marL="1028700" lvl="3" indent="-228600" eaLnBrk="1" hangingPunct="1">
              <a:lnSpc>
                <a:spcPct val="90000"/>
              </a:lnSpc>
              <a:buFont typeface="Wingdings" pitchFamily="2" charset="2"/>
              <a:buNone/>
            </a:pPr>
            <a:r>
              <a:rPr lang="en-US" sz="1000" noProof="1" smtClean="0"/>
              <a:t>  </a:t>
            </a:r>
            <a:r>
              <a:rPr lang="en-US" sz="1000" noProof="1" smtClean="0">
                <a:solidFill>
                  <a:schemeClr val="accent1"/>
                </a:solidFill>
              </a:rPr>
              <a:t>End If</a:t>
            </a:r>
          </a:p>
          <a:p>
            <a:pPr marL="1028700" lvl="3" indent="-228600" eaLnBrk="1" hangingPunct="1">
              <a:lnSpc>
                <a:spcPct val="90000"/>
              </a:lnSpc>
              <a:buFont typeface="Wingdings" pitchFamily="2" charset="2"/>
              <a:buNone/>
            </a:pPr>
            <a:r>
              <a:rPr lang="en-US" sz="1000" noProof="1" smtClean="0">
                <a:solidFill>
                  <a:schemeClr val="accent1"/>
                </a:solidFill>
              </a:rPr>
              <a:t>Next</a:t>
            </a:r>
          </a:p>
        </p:txBody>
      </p:sp>
      <p:sp>
        <p:nvSpPr>
          <p:cNvPr id="7168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Families and Types</a:t>
            </a:r>
          </a:p>
        </p:txBody>
      </p:sp>
      <p:sp>
        <p:nvSpPr>
          <p:cNvPr id="71685" name="AutoShape 9"/>
          <p:cNvSpPr>
            <a:spLocks noChangeArrowheads="1"/>
          </p:cNvSpPr>
          <p:nvPr/>
        </p:nvSpPr>
        <p:spPr bwMode="auto">
          <a:xfrm>
            <a:off x="392113" y="1125538"/>
            <a:ext cx="7708900" cy="44640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71686" name="Picture 7" descr="lab3-5-5"/>
          <p:cNvPicPr>
            <a:picLocks noChangeAspect="1" noChangeArrowheads="1"/>
          </p:cNvPicPr>
          <p:nvPr/>
        </p:nvPicPr>
        <p:blipFill>
          <a:blip r:embed="rId3"/>
          <a:srcRect/>
          <a:stretch>
            <a:fillRect/>
          </a:stretch>
        </p:blipFill>
        <p:spPr bwMode="auto">
          <a:xfrm>
            <a:off x="1979613" y="4868863"/>
            <a:ext cx="4067175" cy="860425"/>
          </a:xfrm>
          <a:prstGeom prst="rect">
            <a:avLst/>
          </a:prstGeom>
          <a:noFill/>
          <a:ln w="9525">
            <a:noFill/>
            <a:miter lim="800000"/>
            <a:headEnd/>
            <a:tailEnd/>
          </a:ln>
        </p:spPr>
      </p:pic>
      <p:pic>
        <p:nvPicPr>
          <p:cNvPr id="71687" name="Picture 8" descr="lab3-5-7"/>
          <p:cNvPicPr>
            <a:picLocks noChangeAspect="1" noChangeArrowheads="1"/>
          </p:cNvPicPr>
          <p:nvPr/>
        </p:nvPicPr>
        <p:blipFill>
          <a:blip r:embed="rId4"/>
          <a:srcRect/>
          <a:stretch>
            <a:fillRect/>
          </a:stretch>
        </p:blipFill>
        <p:spPr bwMode="auto">
          <a:xfrm>
            <a:off x="2878138" y="5407025"/>
            <a:ext cx="4333875" cy="860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GB" smtClean="0"/>
              <a:t>Time Out</a:t>
            </a:r>
          </a:p>
        </p:txBody>
      </p:sp>
      <p:sp>
        <p:nvSpPr>
          <p:cNvPr id="72707" name="Rectangle 3"/>
          <p:cNvSpPr>
            <a:spLocks noGrp="1" noChangeArrowheads="1"/>
          </p:cNvSpPr>
          <p:nvPr>
            <p:ph type="body" idx="1"/>
          </p:nvPr>
        </p:nvSpPr>
        <p:spPr>
          <a:xfrm>
            <a:off x="319088" y="1279525"/>
            <a:ext cx="7637462" cy="5119688"/>
          </a:xfrm>
        </p:spPr>
        <p:txBody>
          <a:bodyPr/>
          <a:lstStyle/>
          <a:p>
            <a:pPr eaLnBrk="1" hangingPunct="1">
              <a:lnSpc>
                <a:spcPct val="90000"/>
              </a:lnSpc>
              <a:buFontTx/>
              <a:buNone/>
            </a:pPr>
            <a:r>
              <a:rPr lang="en-GB" smtClean="0"/>
              <a:t>We are taking a 3 minute break</a:t>
            </a:r>
          </a:p>
          <a:p>
            <a:pPr eaLnBrk="1" hangingPunct="1">
              <a:lnSpc>
                <a:spcPct val="90000"/>
              </a:lnSpc>
              <a:buFontTx/>
              <a:buNone/>
            </a:pPr>
            <a:endParaRPr lang="en-GB" smtClean="0"/>
          </a:p>
          <a:p>
            <a:pPr eaLnBrk="1" hangingPunct="1">
              <a:lnSpc>
                <a:spcPct val="90000"/>
              </a:lnSpc>
              <a:buFontTx/>
              <a:buNone/>
            </a:pPr>
            <a:r>
              <a:rPr lang="en-US" smtClean="0">
                <a:solidFill>
                  <a:schemeClr val="bg2"/>
                </a:solidFill>
              </a:rPr>
              <a:t>Introduction</a:t>
            </a:r>
          </a:p>
          <a:p>
            <a:pPr eaLnBrk="1" hangingPunct="1">
              <a:lnSpc>
                <a:spcPct val="90000"/>
              </a:lnSpc>
              <a:buFontTx/>
              <a:buNone/>
            </a:pPr>
            <a:r>
              <a:rPr lang="en-US" smtClean="0">
                <a:solidFill>
                  <a:schemeClr val="bg2"/>
                </a:solidFill>
              </a:rPr>
              <a:t>Getting Started</a:t>
            </a:r>
          </a:p>
          <a:p>
            <a:pPr eaLnBrk="1" hangingPunct="1">
              <a:lnSpc>
                <a:spcPct val="90000"/>
              </a:lnSpc>
              <a:buFontTx/>
              <a:buNone/>
            </a:pPr>
            <a:r>
              <a:rPr lang="en-US" smtClean="0">
                <a:solidFill>
                  <a:schemeClr val="bg2"/>
                </a:solidFill>
              </a:rPr>
              <a:t>Elements Collection</a:t>
            </a:r>
          </a:p>
          <a:p>
            <a:pPr eaLnBrk="1" hangingPunct="1">
              <a:lnSpc>
                <a:spcPct val="90000"/>
              </a:lnSpc>
              <a:buFontTx/>
              <a:buNone/>
            </a:pPr>
            <a:r>
              <a:rPr lang="en-US" smtClean="0">
                <a:solidFill>
                  <a:schemeClr val="bg2"/>
                </a:solidFill>
              </a:rPr>
              <a:t>Families and Types</a:t>
            </a:r>
          </a:p>
          <a:p>
            <a:pPr eaLnBrk="1" hangingPunct="1">
              <a:lnSpc>
                <a:spcPct val="90000"/>
              </a:lnSpc>
              <a:buFontTx/>
              <a:buNone/>
            </a:pPr>
            <a:r>
              <a:rPr lang="en-US" smtClean="0">
                <a:solidFill>
                  <a:schemeClr val="accent2"/>
                </a:solidFill>
              </a:rPr>
              <a:t>Break</a:t>
            </a:r>
          </a:p>
          <a:p>
            <a:pPr eaLnBrk="1" hangingPunct="1">
              <a:lnSpc>
                <a:spcPct val="90000"/>
              </a:lnSpc>
              <a:buFontTx/>
              <a:buNone/>
            </a:pPr>
            <a:r>
              <a:rPr lang="en-US" smtClean="0"/>
              <a:t>Parameters</a:t>
            </a:r>
          </a:p>
          <a:p>
            <a:pPr eaLnBrk="1" hangingPunct="1">
              <a:lnSpc>
                <a:spcPct val="90000"/>
              </a:lnSpc>
              <a:buFontTx/>
              <a:buNone/>
            </a:pPr>
            <a:r>
              <a:rPr lang="en-US" smtClean="0"/>
              <a:t>Samples and Utilities</a:t>
            </a:r>
          </a:p>
          <a:p>
            <a:pPr eaLnBrk="1" hangingPunct="1">
              <a:lnSpc>
                <a:spcPct val="90000"/>
              </a:lnSpc>
              <a:buFontTx/>
              <a:buNone/>
            </a:pPr>
            <a:r>
              <a:rPr lang="en-US" smtClean="0"/>
              <a:t>What's New</a:t>
            </a:r>
            <a:endParaRPr lang="en-GB" smtClean="0"/>
          </a:p>
        </p:txBody>
      </p:sp>
      <p:pic>
        <p:nvPicPr>
          <p:cNvPr id="72708" name="Picture 4" descr="coffee3"/>
          <p:cNvPicPr>
            <a:picLocks noChangeAspect="1" noChangeArrowheads="1"/>
          </p:cNvPicPr>
          <p:nvPr/>
        </p:nvPicPr>
        <p:blipFill>
          <a:blip r:embed="rId3"/>
          <a:srcRect/>
          <a:stretch>
            <a:fillRect/>
          </a:stretch>
        </p:blipFill>
        <p:spPr bwMode="auto">
          <a:xfrm>
            <a:off x="5365750" y="2397125"/>
            <a:ext cx="1727200" cy="2616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Poll 1</a:t>
            </a:r>
          </a:p>
        </p:txBody>
      </p:sp>
      <p:sp>
        <p:nvSpPr>
          <p:cNvPr id="9219" name="Rectangle 3"/>
          <p:cNvSpPr>
            <a:spLocks noGrp="1" noChangeArrowheads="1"/>
          </p:cNvSpPr>
          <p:nvPr>
            <p:ph type="body" idx="1"/>
          </p:nvPr>
        </p:nvSpPr>
        <p:spPr>
          <a:xfrm>
            <a:off x="319088" y="1477963"/>
            <a:ext cx="7493000" cy="4759325"/>
          </a:xfrm>
        </p:spPr>
        <p:txBody>
          <a:bodyPr/>
          <a:lstStyle/>
          <a:p>
            <a:pPr marL="0" indent="6350" eaLnBrk="1" hangingPunct="1">
              <a:spcBef>
                <a:spcPct val="40000"/>
              </a:spcBef>
              <a:buFontTx/>
              <a:buNone/>
            </a:pPr>
            <a:r>
              <a:rPr lang="en-GB" noProof="1" smtClean="0"/>
              <a:t>Do you already have any experience with Revit programming?</a:t>
            </a:r>
          </a:p>
          <a:p>
            <a:pPr marL="449263" lvl="1" indent="-263525" eaLnBrk="1" hangingPunct="1">
              <a:spcBef>
                <a:spcPct val="40000"/>
              </a:spcBef>
            </a:pPr>
            <a:r>
              <a:rPr lang="en-GB" noProof="1" smtClean="0"/>
              <a:t>None</a:t>
            </a:r>
          </a:p>
          <a:p>
            <a:pPr marL="449263" lvl="1" indent="-263525" eaLnBrk="1" hangingPunct="1">
              <a:spcBef>
                <a:spcPct val="40000"/>
              </a:spcBef>
            </a:pPr>
            <a:r>
              <a:rPr lang="en-GB" noProof="1" smtClean="0"/>
              <a:t>I have looked at the SDK but not implemented any own applications</a:t>
            </a:r>
          </a:p>
          <a:p>
            <a:pPr marL="449263" lvl="1" indent="-263525" eaLnBrk="1" hangingPunct="1">
              <a:spcBef>
                <a:spcPct val="40000"/>
              </a:spcBef>
            </a:pPr>
            <a:r>
              <a:rPr lang="en-GB" noProof="1" smtClean="0"/>
              <a:t>I </a:t>
            </a:r>
            <a:r>
              <a:rPr lang="en-US" smtClean="0"/>
              <a:t>am working on </a:t>
            </a:r>
            <a:r>
              <a:rPr lang="en-US" noProof="1" smtClean="0"/>
              <a:t>one or more own Revit applications</a:t>
            </a:r>
          </a:p>
          <a:p>
            <a:pPr marL="449263" lvl="1" indent="-263525" eaLnBrk="1" hangingPunct="1">
              <a:spcBef>
                <a:spcPct val="40000"/>
              </a:spcBef>
            </a:pPr>
            <a:r>
              <a:rPr lang="en-US" noProof="1" smtClean="0"/>
              <a:t>I </a:t>
            </a:r>
            <a:r>
              <a:rPr lang="en-US" smtClean="0"/>
              <a:t>am already selling my own </a:t>
            </a:r>
            <a:r>
              <a:rPr lang="en-US" noProof="1" smtClean="0"/>
              <a:t>Revit applications</a:t>
            </a:r>
          </a:p>
        </p:txBody>
      </p:sp>
      <p:sp>
        <p:nvSpPr>
          <p:cNvPr id="922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319088" y="3016250"/>
            <a:ext cx="7277100" cy="1479550"/>
          </a:xfrm>
        </p:spPr>
        <p:txBody>
          <a:bodyPr/>
          <a:lstStyle/>
          <a:p>
            <a:pPr eaLnBrk="1" hangingPunct="1"/>
            <a:r>
              <a:rPr lang="en-GB" smtClean="0"/>
              <a:t>Parameters</a:t>
            </a:r>
          </a:p>
        </p:txBody>
      </p:sp>
      <p:sp>
        <p:nvSpPr>
          <p:cNvPr id="73731"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19088" y="136525"/>
            <a:ext cx="7924800" cy="1143000"/>
          </a:xfrm>
        </p:spPr>
        <p:txBody>
          <a:bodyPr/>
          <a:lstStyle/>
          <a:p>
            <a:pPr eaLnBrk="1" hangingPunct="1"/>
            <a:r>
              <a:rPr lang="en-GB" smtClean="0"/>
              <a:t>Parameters</a:t>
            </a:r>
          </a:p>
        </p:txBody>
      </p:sp>
      <p:sp>
        <p:nvSpPr>
          <p:cNvPr id="74755" name="Rectangle 3"/>
          <p:cNvSpPr>
            <a:spLocks noGrp="1" noChangeArrowheads="1"/>
          </p:cNvSpPr>
          <p:nvPr>
            <p:ph type="body" idx="1"/>
          </p:nvPr>
        </p:nvSpPr>
        <p:spPr>
          <a:xfrm>
            <a:off x="319088" y="1516063"/>
            <a:ext cx="8139112" cy="4741862"/>
          </a:xfrm>
        </p:spPr>
        <p:txBody>
          <a:bodyPr/>
          <a:lstStyle/>
          <a:p>
            <a:pPr marL="342900" lvl="1" indent="-228600" eaLnBrk="1" hangingPunct="1"/>
            <a:r>
              <a:rPr lang="en-GB" smtClean="0"/>
              <a:t>Accessing element parameters</a:t>
            </a:r>
          </a:p>
          <a:p>
            <a:pPr marL="342900" lvl="1" indent="-228600" eaLnBrk="1" hangingPunct="1"/>
            <a:r>
              <a:rPr lang="en-GB" smtClean="0"/>
              <a:t>Built-in versus shared parameters</a:t>
            </a:r>
          </a:p>
          <a:p>
            <a:pPr marL="342900" lvl="1" indent="-228600" eaLnBrk="1" hangingPunct="1"/>
            <a:r>
              <a:rPr lang="en-GB" smtClean="0"/>
              <a:t>Exchanging data with external applications </a:t>
            </a:r>
          </a:p>
          <a:p>
            <a:pPr marL="342900" lvl="1" indent="-228600" eaLnBrk="1" hangingPunct="1"/>
            <a:r>
              <a:rPr lang="en-GB" smtClean="0"/>
              <a:t>Strategy for storing custom per-element data</a:t>
            </a:r>
          </a:p>
          <a:p>
            <a:pPr marL="342900" lvl="1" indent="-228600" eaLnBrk="1" hangingPunct="1"/>
            <a:r>
              <a:rPr lang="en-GB" smtClean="0"/>
              <a:t>Manipulating shared parameters' file and groups</a:t>
            </a:r>
          </a:p>
          <a:p>
            <a:pPr marL="342900" lvl="1" indent="-228600" eaLnBrk="1" hangingPunct="1"/>
            <a:r>
              <a:rPr lang="en-GB" smtClean="0"/>
              <a:t>Hidden parameters</a:t>
            </a:r>
          </a:p>
          <a:p>
            <a:pPr marL="342900" lvl="1" indent="-228600" eaLnBrk="1" hangingPunct="1"/>
            <a:r>
              <a:rPr lang="en-GB" smtClean="0"/>
              <a:t>Strategy for storing per-document (per-model) data</a:t>
            </a:r>
            <a:endParaRPr lang="en-GB" sz="2300" i="1" smtClean="0"/>
          </a:p>
          <a:p>
            <a:pPr marL="342900" lvl="1" indent="-228600" eaLnBrk="1" hangingPunct="1"/>
            <a:r>
              <a:rPr lang="en-GB" smtClean="0"/>
              <a:t>SDK sample FireRating</a:t>
            </a:r>
          </a:p>
        </p:txBody>
      </p:sp>
      <p:sp>
        <p:nvSpPr>
          <p:cNvPr id="7475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19088" y="136525"/>
            <a:ext cx="7924800" cy="1143000"/>
          </a:xfrm>
        </p:spPr>
        <p:txBody>
          <a:bodyPr/>
          <a:lstStyle/>
          <a:p>
            <a:pPr eaLnBrk="1" hangingPunct="1"/>
            <a:r>
              <a:rPr lang="en-GB" smtClean="0"/>
              <a:t>Accessing Parameters</a:t>
            </a:r>
          </a:p>
        </p:txBody>
      </p:sp>
      <p:sp>
        <p:nvSpPr>
          <p:cNvPr id="75779" name="Rectangle 3"/>
          <p:cNvSpPr>
            <a:spLocks noGrp="1" noChangeArrowheads="1"/>
          </p:cNvSpPr>
          <p:nvPr>
            <p:ph type="body" idx="1"/>
          </p:nvPr>
        </p:nvSpPr>
        <p:spPr>
          <a:xfrm>
            <a:off x="319088" y="1700213"/>
            <a:ext cx="8139112" cy="4392612"/>
          </a:xfrm>
        </p:spPr>
        <p:txBody>
          <a:bodyPr/>
          <a:lstStyle/>
          <a:p>
            <a:pPr marL="342900" lvl="1" indent="-228600" eaLnBrk="1" hangingPunct="1"/>
            <a:r>
              <a:rPr lang="en-GB" smtClean="0"/>
              <a:t>How do we access element parameters?</a:t>
            </a:r>
          </a:p>
          <a:p>
            <a:pPr marL="685800" lvl="2" indent="-228600" eaLnBrk="1" hangingPunct="1"/>
            <a:r>
              <a:rPr lang="en-GB" sz="1800" smtClean="0"/>
              <a:t>Loop through Element.Parameters</a:t>
            </a:r>
          </a:p>
          <a:p>
            <a:pPr marL="685800" lvl="2" indent="-228600" eaLnBrk="1" hangingPunct="1"/>
            <a:r>
              <a:rPr lang="en-GB" sz="1800" smtClean="0"/>
              <a:t>If built-in parameter, definition or GUID is known, get it from one of the three Element.Parameter overloads</a:t>
            </a:r>
          </a:p>
          <a:p>
            <a:pPr marL="1028700" lvl="3" indent="-228600" eaLnBrk="1" hangingPunct="1">
              <a:buFont typeface="Wingdings" pitchFamily="2" charset="2"/>
              <a:buNone/>
            </a:pPr>
            <a:r>
              <a:rPr lang="en-GB" sz="1200" smtClean="0"/>
              <a:t>Parameter( parameterId As Parameters.BuiltInParameter )</a:t>
            </a:r>
          </a:p>
          <a:p>
            <a:pPr marL="1028700" lvl="3" indent="-228600" eaLnBrk="1" hangingPunct="1">
              <a:buFont typeface="Wingdings" pitchFamily="2" charset="2"/>
              <a:buNone/>
            </a:pPr>
            <a:r>
              <a:rPr lang="en-GB" sz="1200" smtClean="0"/>
              <a:t>Parameter( definition As Parameters.Definition )</a:t>
            </a:r>
          </a:p>
          <a:p>
            <a:pPr marL="1028700" lvl="3" indent="-228600" eaLnBrk="1" hangingPunct="1">
              <a:buFont typeface="Wingdings" pitchFamily="2" charset="2"/>
              <a:buNone/>
            </a:pPr>
            <a:r>
              <a:rPr lang="en-GB" sz="1200" smtClean="0"/>
              <a:t>Parameter( guid As System.Guid )</a:t>
            </a:r>
          </a:p>
          <a:p>
            <a:pPr marL="685800" lvl="2" indent="-228600" eaLnBrk="1" hangingPunct="1"/>
            <a:r>
              <a:rPr lang="en-GB" sz="1800" smtClean="0"/>
              <a:t>Get parameter by localised name by looping until found</a:t>
            </a:r>
          </a:p>
          <a:p>
            <a:pPr marL="1028700" lvl="3" indent="-228600" eaLnBrk="1" hangingPunct="1">
              <a:buFont typeface="Wingdings" pitchFamily="2" charset="2"/>
              <a:buNone/>
            </a:pPr>
            <a:r>
              <a:rPr lang="en-GB" sz="1200" smtClean="0"/>
              <a:t>LabUtils.GetElemParam()</a:t>
            </a:r>
          </a:p>
          <a:p>
            <a:pPr marL="685800" lvl="2" indent="-228600" eaLnBrk="1" hangingPunct="1"/>
            <a:r>
              <a:rPr lang="en-GB" sz="1800" smtClean="0"/>
              <a:t>A shared parameter GUID can be retrieved from its external definition</a:t>
            </a:r>
          </a:p>
          <a:p>
            <a:pPr marL="1028700" lvl="3" indent="-228600" eaLnBrk="1" hangingPunct="1">
              <a:buFont typeface="Wingdings" pitchFamily="2" charset="2"/>
              <a:buNone/>
            </a:pPr>
            <a:r>
              <a:rPr lang="en-GB" sz="1200" smtClean="0"/>
              <a:t>LabUtils.SharedParamGUID()</a:t>
            </a:r>
          </a:p>
          <a:p>
            <a:pPr marL="342900" lvl="1" indent="-228600" eaLnBrk="1" hangingPunct="1">
              <a:buFont typeface="Wingdings" pitchFamily="2" charset="2"/>
              <a:buNone/>
            </a:pPr>
            <a:r>
              <a:rPr lang="en-GB" sz="5900" smtClean="0">
                <a:solidFill>
                  <a:schemeClr val="accent1"/>
                </a:solidFill>
              </a:rPr>
              <a:t>Lab 4-1</a:t>
            </a:r>
          </a:p>
        </p:txBody>
      </p:sp>
      <p:sp>
        <p:nvSpPr>
          <p:cNvPr id="7578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19088" y="136525"/>
            <a:ext cx="8356600" cy="1143000"/>
          </a:xfrm>
        </p:spPr>
        <p:txBody>
          <a:bodyPr/>
          <a:lstStyle/>
          <a:p>
            <a:pPr eaLnBrk="1" hangingPunct="1"/>
            <a:r>
              <a:rPr lang="en-GB" smtClean="0"/>
              <a:t>Loop all Element Parameters</a:t>
            </a:r>
          </a:p>
        </p:txBody>
      </p:sp>
      <p:sp>
        <p:nvSpPr>
          <p:cNvPr id="76803" name="Rectangle 3"/>
          <p:cNvSpPr>
            <a:spLocks noGrp="1" noChangeArrowheads="1"/>
          </p:cNvSpPr>
          <p:nvPr>
            <p:ph type="body" idx="1"/>
          </p:nvPr>
        </p:nvSpPr>
        <p:spPr>
          <a:xfrm>
            <a:off x="0" y="1279525"/>
            <a:ext cx="9036050" cy="5102225"/>
          </a:xfrm>
        </p:spPr>
        <p:txBody>
          <a:bodyPr/>
          <a:lstStyle/>
          <a:p>
            <a:pPr marL="1028700" lvl="3" indent="-228600" eaLnBrk="1" hangingPunct="1">
              <a:buFont typeface="Wingdings" pitchFamily="2" charset="2"/>
              <a:buNone/>
            </a:pPr>
            <a:r>
              <a:rPr lang="en-GB" sz="1200" noProof="1" smtClean="0">
                <a:solidFill>
                  <a:schemeClr val="hlink"/>
                </a:solidFill>
              </a:rPr>
              <a:t>' List all UI-visible Params</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sMsg As String = </a:t>
            </a:r>
            <a:r>
              <a:rPr lang="en-GB" sz="1200" noProof="1" smtClean="0">
                <a:solidFill>
                  <a:srgbClr val="993300"/>
                </a:solidFill>
              </a:rPr>
              <a:t>"Parameters for the selected "</a:t>
            </a:r>
            <a:r>
              <a:rPr lang="en-GB" sz="1200" noProof="1" smtClean="0"/>
              <a:t> &amp; elem.Category.Name &amp; </a:t>
            </a:r>
            <a:r>
              <a:rPr lang="en-GB" sz="1200" noProof="1" smtClean="0">
                <a:solidFill>
                  <a:srgbClr val="993300"/>
                </a:solidFill>
              </a:rPr>
              <a:t>" ("</a:t>
            </a:r>
            <a:r>
              <a:rPr lang="en-GB" sz="1200" noProof="1" smtClean="0"/>
              <a:t> &amp; elem.Id.Value.ToString &amp; </a:t>
            </a:r>
            <a:r>
              <a:rPr lang="en-GB" sz="1200" noProof="1" smtClean="0">
                <a:solidFill>
                  <a:srgbClr val="993300"/>
                </a:solidFill>
              </a:rPr>
              <a:t>") are:"</a:t>
            </a:r>
            <a:r>
              <a:rPr lang="en-GB" sz="1200" noProof="1" smtClean="0"/>
              <a:t> &amp; vbCrLf</a:t>
            </a:r>
          </a:p>
          <a:p>
            <a:pPr marL="1028700" lvl="3" indent="-228600" eaLnBrk="1" hangingPunct="1">
              <a:buFont typeface="Wingdings" pitchFamily="2" charset="2"/>
              <a:buNone/>
            </a:pPr>
            <a:r>
              <a:rPr lang="en-GB" sz="1200" noProof="1" smtClean="0">
                <a:solidFill>
                  <a:schemeClr val="accent1"/>
                </a:solidFill>
              </a:rPr>
              <a:t>Dim</a:t>
            </a:r>
            <a:r>
              <a:rPr lang="en-GB" sz="1200" noProof="1" smtClean="0"/>
              <a:t> param As Parameter</a:t>
            </a:r>
          </a:p>
          <a:p>
            <a:pPr marL="1028700" lvl="3" indent="-228600" eaLnBrk="1" hangingPunct="1">
              <a:buFont typeface="Wingdings" pitchFamily="2" charset="2"/>
              <a:buNone/>
            </a:pPr>
            <a:r>
              <a:rPr lang="en-GB" sz="1200" noProof="1" smtClean="0">
                <a:solidFill>
                  <a:schemeClr val="folHlink"/>
                </a:solidFill>
              </a:rPr>
              <a:t>For Each param In elem.Parameters</a:t>
            </a:r>
          </a:p>
          <a:p>
            <a:pPr marL="1028700" lvl="3" indent="-228600" eaLnBrk="1" hangingPunct="1">
              <a:buFont typeface="Wingdings" pitchFamily="2" charset="2"/>
              <a:buNone/>
            </a:pPr>
            <a:r>
              <a:rPr lang="en-US" sz="1200" smtClean="0"/>
              <a:t>  </a:t>
            </a:r>
            <a:r>
              <a:rPr lang="en-US" sz="1200" noProof="1" smtClean="0">
                <a:solidFill>
                  <a:schemeClr val="accent1"/>
                </a:solidFill>
              </a:rPr>
              <a:t>Dim</a:t>
            </a:r>
            <a:r>
              <a:rPr lang="en-US" sz="1200" noProof="1" smtClean="0"/>
              <a:t> paramName As String = </a:t>
            </a:r>
            <a:r>
              <a:rPr lang="en-US" sz="1200" noProof="1" smtClean="0">
                <a:solidFill>
                  <a:schemeClr val="folHlink"/>
                </a:solidFill>
              </a:rPr>
              <a:t>param.Definition.Name</a:t>
            </a:r>
          </a:p>
          <a:p>
            <a:pPr marL="1028700" lvl="3" indent="-228600" eaLnBrk="1" hangingPunct="1">
              <a:buFont typeface="Wingdings" pitchFamily="2" charset="2"/>
              <a:buNone/>
            </a:pPr>
            <a:r>
              <a:rPr lang="en-US" sz="1200" smtClean="0"/>
              <a:t>  </a:t>
            </a:r>
            <a:r>
              <a:rPr lang="en-US" sz="1200" noProof="1" smtClean="0">
                <a:solidFill>
                  <a:schemeClr val="accent1"/>
                </a:solidFill>
              </a:rPr>
              <a:t>Dim</a:t>
            </a:r>
            <a:r>
              <a:rPr lang="en-US" sz="1200" noProof="1" smtClean="0"/>
              <a:t> paramType As String = </a:t>
            </a:r>
            <a:r>
              <a:rPr lang="en-US" sz="1200" noProof="1" smtClean="0">
                <a:solidFill>
                  <a:schemeClr val="folHlink"/>
                </a:solidFill>
              </a:rPr>
              <a:t>param</a:t>
            </a:r>
            <a:r>
              <a:rPr lang="en-US" sz="1200" smtClean="0">
                <a:solidFill>
                  <a:schemeClr val="folHlink"/>
                </a:solidFill>
              </a:rPr>
              <a:t>.StorageType</a:t>
            </a:r>
            <a:r>
              <a:rPr lang="en-US" sz="1200" noProof="1" smtClean="0"/>
              <a:t>.ToString</a:t>
            </a:r>
          </a:p>
          <a:p>
            <a:pPr marL="1028700" lvl="3" indent="-228600" eaLnBrk="1" hangingPunct="1">
              <a:buFont typeface="Wingdings" pitchFamily="2" charset="2"/>
              <a:buNone/>
            </a:pPr>
            <a:r>
              <a:rPr lang="en-US" sz="1200" smtClean="0"/>
              <a:t>  </a:t>
            </a:r>
            <a:r>
              <a:rPr lang="en-US" sz="1200" noProof="1" smtClean="0">
                <a:solidFill>
                  <a:schemeClr val="accent1"/>
                </a:solidFill>
              </a:rPr>
              <a:t>Dim</a:t>
            </a:r>
            <a:r>
              <a:rPr lang="en-US" sz="1200" noProof="1" smtClean="0"/>
              <a:t> paramValue As String = LabUtils.</a:t>
            </a:r>
            <a:r>
              <a:rPr lang="en-US" sz="1200" noProof="1" smtClean="0">
                <a:solidFill>
                  <a:schemeClr val="folHlink"/>
                </a:solidFill>
              </a:rPr>
              <a:t>GetParamAsString</a:t>
            </a:r>
            <a:r>
              <a:rPr lang="en-US" sz="1200" noProof="1" smtClean="0"/>
              <a:t>(param)</a:t>
            </a:r>
          </a:p>
          <a:p>
            <a:pPr marL="1028700" lvl="3" indent="-228600" eaLnBrk="1" hangingPunct="1">
              <a:buFont typeface="Wingdings" pitchFamily="2" charset="2"/>
              <a:buNone/>
            </a:pPr>
            <a:r>
              <a:rPr lang="en-US" sz="1200" smtClean="0"/>
              <a:t>  </a:t>
            </a:r>
            <a:r>
              <a:rPr lang="en-US" sz="1200" noProof="1" smtClean="0"/>
              <a:t>sMsg += </a:t>
            </a:r>
            <a:r>
              <a:rPr lang="en-US" sz="1200" noProof="1" smtClean="0">
                <a:solidFill>
                  <a:srgbClr val="993300"/>
                </a:solidFill>
              </a:rPr>
              <a:t>"  Name="</a:t>
            </a:r>
            <a:r>
              <a:rPr lang="en-US" sz="1200" noProof="1" smtClean="0"/>
              <a:t> &amp; paramName &amp; </a:t>
            </a:r>
            <a:r>
              <a:rPr lang="en-US" sz="1200" noProof="1" smtClean="0">
                <a:solidFill>
                  <a:srgbClr val="993300"/>
                </a:solidFill>
              </a:rPr>
              <a:t>"; Type="</a:t>
            </a:r>
            <a:r>
              <a:rPr lang="en-US" sz="1200" noProof="1" smtClean="0"/>
              <a:t> &amp; paramType &amp; </a:t>
            </a:r>
            <a:r>
              <a:rPr lang="en-US" sz="1200" noProof="1" smtClean="0">
                <a:solidFill>
                  <a:srgbClr val="993300"/>
                </a:solidFill>
              </a:rPr>
              <a:t>"; Value="</a:t>
            </a:r>
            <a:r>
              <a:rPr lang="en-US" sz="1200" noProof="1" smtClean="0"/>
              <a:t> &amp; paramValue</a:t>
            </a:r>
          </a:p>
          <a:p>
            <a:pPr marL="1028700" lvl="3" indent="-228600" eaLnBrk="1" hangingPunct="1">
              <a:buFont typeface="Wingdings" pitchFamily="2" charset="2"/>
              <a:buNone/>
            </a:pPr>
            <a:r>
              <a:rPr lang="en-US" sz="1200" noProof="1" smtClean="0">
                <a:solidFill>
                  <a:schemeClr val="accent1"/>
                </a:solidFill>
              </a:rPr>
              <a:t>Next</a:t>
            </a:r>
          </a:p>
          <a:p>
            <a:pPr marL="1028700" lvl="3" indent="-228600" eaLnBrk="1" hangingPunct="1">
              <a:buFont typeface="Wingdings" pitchFamily="2" charset="2"/>
              <a:buNone/>
            </a:pPr>
            <a:r>
              <a:rPr lang="en-US" sz="1200" noProof="1" smtClean="0"/>
              <a:t>MsgBox(sMsg)</a:t>
            </a:r>
            <a:endParaRPr lang="en-US" sz="1200" smtClean="0"/>
          </a:p>
          <a:p>
            <a:pPr marL="1028700" lvl="3" indent="-228600" eaLnBrk="1" hangingPunct="1">
              <a:buFont typeface="Wingdings" pitchFamily="2" charset="2"/>
              <a:buNone/>
            </a:pPr>
            <a:endParaRPr lang="en-US" sz="1200" smtClean="0"/>
          </a:p>
          <a:p>
            <a:pPr marL="1028700" lvl="3" indent="-228600" eaLnBrk="1" hangingPunct="1">
              <a:buFont typeface="Wingdings" pitchFamily="2" charset="2"/>
              <a:buNone/>
            </a:pPr>
            <a:r>
              <a:rPr lang="en-US" sz="1200" noProof="1" smtClean="0">
                <a:solidFill>
                  <a:schemeClr val="accent1"/>
                </a:solidFill>
              </a:rPr>
              <a:t>Public Shared Function</a:t>
            </a:r>
            <a:r>
              <a:rPr lang="en-US" sz="1200" noProof="1" smtClean="0"/>
              <a:t> </a:t>
            </a:r>
            <a:r>
              <a:rPr lang="en-US" sz="1200" noProof="1" smtClean="0">
                <a:solidFill>
                  <a:schemeClr val="folHlink"/>
                </a:solidFill>
              </a:rPr>
              <a:t>GetParamAsString</a:t>
            </a:r>
            <a:r>
              <a:rPr lang="en-US" sz="1200" noProof="1" smtClean="0"/>
              <a:t>(ByVal param As Parameter) As String</a:t>
            </a:r>
          </a:p>
          <a:p>
            <a:pPr marL="1028700" lvl="3" indent="-228600" eaLnBrk="1" hangingPunct="1">
              <a:buFont typeface="Wingdings" pitchFamily="2" charset="2"/>
              <a:buNone/>
            </a:pPr>
            <a:r>
              <a:rPr lang="en-US" sz="1200" noProof="1" smtClean="0"/>
              <a:t>  </a:t>
            </a:r>
            <a:r>
              <a:rPr lang="en-US" sz="1200" noProof="1" smtClean="0">
                <a:solidFill>
                  <a:schemeClr val="accent1"/>
                </a:solidFill>
              </a:rPr>
              <a:t>Dim </a:t>
            </a:r>
            <a:r>
              <a:rPr lang="en-US" sz="1200" noProof="1" smtClean="0"/>
              <a:t>str As String</a:t>
            </a:r>
          </a:p>
          <a:p>
            <a:pPr marL="1028700" lvl="3" indent="-228600" eaLnBrk="1" hangingPunct="1">
              <a:buFont typeface="Wingdings" pitchFamily="2" charset="2"/>
              <a:buNone/>
            </a:pPr>
            <a:r>
              <a:rPr lang="en-US" sz="1200" noProof="1" smtClean="0"/>
              <a:t>  </a:t>
            </a:r>
            <a:r>
              <a:rPr lang="en-US" sz="1200" noProof="1" smtClean="0">
                <a:solidFill>
                  <a:schemeClr val="accent1"/>
                </a:solidFill>
              </a:rPr>
              <a:t>Select Case</a:t>
            </a:r>
            <a:r>
              <a:rPr lang="en-US" sz="1200" noProof="1" smtClean="0"/>
              <a:t> </a:t>
            </a:r>
            <a:r>
              <a:rPr lang="en-US" sz="1200" noProof="1" smtClean="0">
                <a:solidFill>
                  <a:schemeClr val="folHlink"/>
                </a:solidFill>
              </a:rPr>
              <a:t>param.StorageType</a:t>
            </a:r>
          </a:p>
          <a:p>
            <a:pPr marL="1028700" lvl="3" indent="-228600" eaLnBrk="1" hangingPunct="1">
              <a:buFont typeface="Wingdings" pitchFamily="2" charset="2"/>
              <a:buNone/>
            </a:pPr>
            <a:r>
              <a:rPr lang="en-US" sz="1200" noProof="1" smtClean="0"/>
              <a:t>    </a:t>
            </a:r>
            <a:r>
              <a:rPr lang="en-US" sz="1200" noProof="1" smtClean="0">
                <a:solidFill>
                  <a:schemeClr val="accent1"/>
                </a:solidFill>
              </a:rPr>
              <a:t>Case</a:t>
            </a:r>
            <a:r>
              <a:rPr lang="en-US" sz="1200" noProof="1" smtClean="0"/>
              <a:t> StorageType.Double</a:t>
            </a:r>
          </a:p>
          <a:p>
            <a:pPr marL="1028700" lvl="3" indent="-228600" eaLnBrk="1" hangingPunct="1">
              <a:buFont typeface="Wingdings" pitchFamily="2" charset="2"/>
              <a:buNone/>
            </a:pPr>
            <a:r>
              <a:rPr lang="en-US" sz="1200" noProof="1" smtClean="0"/>
              <a:t>      str = param.AsDouble.ToString</a:t>
            </a:r>
          </a:p>
          <a:p>
            <a:pPr marL="1028700" lvl="3" indent="-228600" eaLnBrk="1" hangingPunct="1">
              <a:buFont typeface="Wingdings" pitchFamily="2" charset="2"/>
              <a:buNone/>
            </a:pPr>
            <a:r>
              <a:rPr lang="en-US" sz="1200" noProof="1" smtClean="0"/>
              <a:t>    </a:t>
            </a:r>
            <a:r>
              <a:rPr lang="en-US" sz="1200" noProof="1" smtClean="0">
                <a:solidFill>
                  <a:schemeClr val="accent1"/>
                </a:solidFill>
              </a:rPr>
              <a:t>Case</a:t>
            </a:r>
            <a:r>
              <a:rPr lang="en-US" sz="1200" noProof="1" smtClean="0"/>
              <a:t> StorageType.Integer</a:t>
            </a:r>
          </a:p>
          <a:p>
            <a:pPr marL="1028700" lvl="3" indent="-228600" eaLnBrk="1" hangingPunct="1">
              <a:buFont typeface="Wingdings" pitchFamily="2" charset="2"/>
              <a:buNone/>
            </a:pPr>
            <a:r>
              <a:rPr lang="en-US" sz="1200" noProof="1" smtClean="0"/>
              <a:t>      str = param.AsInteger.ToString</a:t>
            </a:r>
          </a:p>
          <a:p>
            <a:pPr marL="1028700" lvl="3" indent="-228600" eaLnBrk="1" hangingPunct="1">
              <a:buFont typeface="Wingdings" pitchFamily="2" charset="2"/>
              <a:buNone/>
            </a:pPr>
            <a:r>
              <a:rPr lang="en-US" sz="1200" noProof="1" smtClean="0"/>
              <a:t>    </a:t>
            </a:r>
            <a:r>
              <a:rPr lang="en-US" sz="1200" noProof="1" smtClean="0">
                <a:solidFill>
                  <a:schemeClr val="accent1"/>
                </a:solidFill>
              </a:rPr>
              <a:t>Case</a:t>
            </a:r>
            <a:r>
              <a:rPr lang="en-US" sz="1200" noProof="1" smtClean="0"/>
              <a:t> StorageType.String</a:t>
            </a:r>
          </a:p>
          <a:p>
            <a:pPr marL="1028700" lvl="3" indent="-228600" eaLnBrk="1" hangingPunct="1">
              <a:buFont typeface="Wingdings" pitchFamily="2" charset="2"/>
              <a:buNone/>
            </a:pPr>
            <a:r>
              <a:rPr lang="en-US" sz="1200" noProof="1" smtClean="0"/>
              <a:t>      str = param.AsString</a:t>
            </a:r>
          </a:p>
          <a:p>
            <a:pPr marL="1028700" lvl="3" indent="-228600" eaLnBrk="1" hangingPunct="1">
              <a:buFont typeface="Wingdings" pitchFamily="2" charset="2"/>
              <a:buNone/>
            </a:pPr>
            <a:r>
              <a:rPr lang="en-US" sz="1200" noProof="1" smtClean="0"/>
              <a:t>    </a:t>
            </a:r>
            <a:r>
              <a:rPr lang="en-US" sz="1200" noProof="1" smtClean="0">
                <a:solidFill>
                  <a:schemeClr val="accent1"/>
                </a:solidFill>
              </a:rPr>
              <a:t>Case</a:t>
            </a:r>
            <a:r>
              <a:rPr lang="en-US" sz="1200" noProof="1" smtClean="0"/>
              <a:t> StorageType.ElementId</a:t>
            </a:r>
          </a:p>
          <a:p>
            <a:pPr marL="1028700" lvl="3" indent="-228600" eaLnBrk="1" hangingPunct="1">
              <a:buFont typeface="Wingdings" pitchFamily="2" charset="2"/>
              <a:buNone/>
            </a:pPr>
            <a:r>
              <a:rPr lang="en-US" sz="1200" noProof="1" smtClean="0"/>
              <a:t>      str = param.AsElementId.Value.ToString</a:t>
            </a:r>
          </a:p>
          <a:p>
            <a:pPr marL="1028700" lvl="3" indent="-228600" eaLnBrk="1" hangingPunct="1">
              <a:buFont typeface="Wingdings" pitchFamily="2" charset="2"/>
              <a:buNone/>
            </a:pPr>
            <a:r>
              <a:rPr lang="en-US" sz="1200" smtClean="0"/>
              <a:t>    </a:t>
            </a:r>
            <a:r>
              <a:rPr lang="en-US" sz="1200" noProof="1" smtClean="0">
                <a:solidFill>
                  <a:schemeClr val="accent1"/>
                </a:solidFill>
              </a:rPr>
              <a:t>End Select</a:t>
            </a:r>
          </a:p>
          <a:p>
            <a:pPr marL="1028700" lvl="3" indent="-228600" eaLnBrk="1" hangingPunct="1">
              <a:buFont typeface="Wingdings" pitchFamily="2" charset="2"/>
              <a:buNone/>
            </a:pPr>
            <a:r>
              <a:rPr lang="en-US" sz="1200" noProof="1" smtClean="0">
                <a:solidFill>
                  <a:schemeClr val="accent1"/>
                </a:solidFill>
              </a:rPr>
              <a:t>  Return</a:t>
            </a:r>
            <a:r>
              <a:rPr lang="en-US" sz="1200" noProof="1" smtClean="0"/>
              <a:t> str</a:t>
            </a:r>
          </a:p>
          <a:p>
            <a:pPr marL="1028700" lvl="3" indent="-228600" eaLnBrk="1" hangingPunct="1">
              <a:buFont typeface="Wingdings" pitchFamily="2" charset="2"/>
              <a:buNone/>
            </a:pPr>
            <a:r>
              <a:rPr lang="en-US" sz="1200" noProof="1" smtClean="0">
                <a:solidFill>
                  <a:schemeClr val="accent1"/>
                </a:solidFill>
              </a:rPr>
              <a:t>End Function</a:t>
            </a:r>
          </a:p>
          <a:p>
            <a:pPr marL="1028700" lvl="3" indent="-228600" eaLnBrk="1" hangingPunct="1">
              <a:buFont typeface="Wingdings" pitchFamily="2" charset="2"/>
              <a:buNone/>
            </a:pPr>
            <a:endParaRPr lang="en-GB" sz="1200" smtClean="0"/>
          </a:p>
        </p:txBody>
      </p:sp>
      <p:sp>
        <p:nvSpPr>
          <p:cNvPr id="7680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pic>
        <p:nvPicPr>
          <p:cNvPr id="76805" name="Picture 5" descr="lab4-1-1"/>
          <p:cNvPicPr>
            <a:picLocks noChangeAspect="1" noChangeArrowheads="1"/>
          </p:cNvPicPr>
          <p:nvPr/>
        </p:nvPicPr>
        <p:blipFill>
          <a:blip r:embed="rId3"/>
          <a:srcRect/>
          <a:stretch>
            <a:fillRect/>
          </a:stretch>
        </p:blipFill>
        <p:spPr bwMode="auto">
          <a:xfrm>
            <a:off x="5483225" y="4427538"/>
            <a:ext cx="2905125" cy="2314575"/>
          </a:xfrm>
          <a:prstGeom prst="rect">
            <a:avLst/>
          </a:prstGeom>
          <a:noFill/>
          <a:ln w="9525">
            <a:noFill/>
            <a:miter lim="800000"/>
            <a:headEnd/>
            <a:tailEnd/>
          </a:ln>
        </p:spPr>
      </p:pic>
      <p:sp>
        <p:nvSpPr>
          <p:cNvPr id="76806" name="AutoShape 6"/>
          <p:cNvSpPr>
            <a:spLocks noChangeArrowheads="1"/>
          </p:cNvSpPr>
          <p:nvPr/>
        </p:nvSpPr>
        <p:spPr bwMode="auto">
          <a:xfrm>
            <a:off x="392113" y="1125538"/>
            <a:ext cx="8283575" cy="5732462"/>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19088" y="136525"/>
            <a:ext cx="8356600" cy="1143000"/>
          </a:xfrm>
        </p:spPr>
        <p:txBody>
          <a:bodyPr/>
          <a:lstStyle/>
          <a:p>
            <a:pPr eaLnBrk="1" hangingPunct="1"/>
            <a:r>
              <a:rPr lang="en-GB" smtClean="0"/>
              <a:t>Access Built-in Parameter</a:t>
            </a:r>
          </a:p>
        </p:txBody>
      </p:sp>
      <p:sp>
        <p:nvSpPr>
          <p:cNvPr id="77827" name="Rectangle 3"/>
          <p:cNvSpPr>
            <a:spLocks noGrp="1" noChangeArrowheads="1"/>
          </p:cNvSpPr>
          <p:nvPr>
            <p:ph type="body" idx="1"/>
          </p:nvPr>
        </p:nvSpPr>
        <p:spPr>
          <a:xfrm>
            <a:off x="0" y="1700213"/>
            <a:ext cx="9036050" cy="3384550"/>
          </a:xfrm>
        </p:spPr>
        <p:txBody>
          <a:bodyPr/>
          <a:lstStyle/>
          <a:p>
            <a:pPr marL="1028700" lvl="3" indent="-228600" eaLnBrk="1" hangingPunct="1">
              <a:lnSpc>
                <a:spcPct val="80000"/>
              </a:lnSpc>
              <a:buFont typeface="Wingdings" pitchFamily="2" charset="2"/>
              <a:buNone/>
            </a:pPr>
            <a:r>
              <a:rPr lang="en-GB" sz="1200" noProof="1" smtClean="0">
                <a:solidFill>
                  <a:schemeClr val="hlink"/>
                </a:solidFill>
              </a:rPr>
              <a:t>' If we know WHICH param we are looking for, then:</a:t>
            </a:r>
          </a:p>
          <a:p>
            <a:pPr marL="1028700" lvl="3" indent="-228600" eaLnBrk="1" hangingPunct="1">
              <a:lnSpc>
                <a:spcPct val="80000"/>
              </a:lnSpc>
              <a:buFont typeface="Wingdings" pitchFamily="2" charset="2"/>
              <a:buNone/>
            </a:pPr>
            <a:r>
              <a:rPr lang="en-GB" sz="1200" noProof="1" smtClean="0">
                <a:solidFill>
                  <a:schemeClr val="hlink"/>
                </a:solidFill>
              </a:rPr>
              <a:t>'</a:t>
            </a:r>
            <a:r>
              <a:rPr lang="en-US" sz="1200" smtClean="0">
                <a:solidFill>
                  <a:schemeClr val="hlink"/>
                </a:solidFill>
              </a:rPr>
              <a:t> </a:t>
            </a:r>
            <a:r>
              <a:rPr lang="en-US" sz="1200" noProof="1" smtClean="0">
                <a:solidFill>
                  <a:schemeClr val="hlink"/>
                </a:solidFill>
              </a:rPr>
              <a:t>A) a standard parameter, can </a:t>
            </a:r>
            <a:r>
              <a:rPr lang="en-US" sz="1200" smtClean="0">
                <a:solidFill>
                  <a:schemeClr val="hlink"/>
                </a:solidFill>
              </a:rPr>
              <a:t>be </a:t>
            </a:r>
            <a:r>
              <a:rPr lang="en-US" sz="1200" noProof="1" smtClean="0">
                <a:solidFill>
                  <a:schemeClr val="hlink"/>
                </a:solidFill>
              </a:rPr>
              <a:t>g</a:t>
            </a:r>
            <a:r>
              <a:rPr lang="en-US" sz="1200" smtClean="0">
                <a:solidFill>
                  <a:schemeClr val="hlink"/>
                </a:solidFill>
              </a:rPr>
              <a:t>o</a:t>
            </a:r>
            <a:r>
              <a:rPr lang="en-US" sz="1200" noProof="1" smtClean="0">
                <a:solidFill>
                  <a:schemeClr val="hlink"/>
                </a:solidFill>
              </a:rPr>
              <a:t>t via BuiltInParam signature of Parameter method:</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parInBuilt</a:t>
            </a:r>
            <a:r>
              <a:rPr lang="en-US" sz="1200" noProof="1" smtClean="0">
                <a:solidFill>
                  <a:schemeClr val="accent1"/>
                </a:solidFill>
              </a:rPr>
              <a:t> As </a:t>
            </a:r>
            <a:r>
              <a:rPr lang="en-US" sz="1200" noProof="1" smtClean="0"/>
              <a:t>Parameter</a:t>
            </a:r>
          </a:p>
          <a:p>
            <a:pPr marL="1028700" lvl="3" indent="-228600" eaLnBrk="1" hangingPunct="1">
              <a:lnSpc>
                <a:spcPct val="80000"/>
              </a:lnSpc>
              <a:buFont typeface="Wingdings" pitchFamily="2" charset="2"/>
              <a:buNone/>
            </a:pPr>
            <a:r>
              <a:rPr lang="en-US" sz="1200" noProof="1" smtClean="0">
                <a:solidFill>
                  <a:schemeClr val="accent1"/>
                </a:solidFill>
              </a:rPr>
              <a:t>Tr</a:t>
            </a:r>
            <a:r>
              <a:rPr lang="en-US" sz="1200" smtClean="0">
                <a:solidFill>
                  <a:schemeClr val="accent1"/>
                </a:solidFill>
              </a:rPr>
              <a:t>y</a:t>
            </a:r>
          </a:p>
          <a:p>
            <a:pPr marL="1028700" lvl="3" indent="-228600" eaLnBrk="1" hangingPunct="1">
              <a:lnSpc>
                <a:spcPct val="80000"/>
              </a:lnSpc>
              <a:buFont typeface="Wingdings" pitchFamily="2" charset="2"/>
              <a:buNone/>
            </a:pPr>
            <a:r>
              <a:rPr lang="en-US" sz="1200" smtClean="0"/>
              <a:t>  </a:t>
            </a:r>
            <a:r>
              <a:rPr lang="en-US" sz="1200" noProof="1" smtClean="0"/>
              <a:t>parInBuilt = </a:t>
            </a:r>
            <a:r>
              <a:rPr lang="en-US" sz="1200" noProof="1" smtClean="0">
                <a:solidFill>
                  <a:schemeClr val="folHlink"/>
                </a:solidFill>
              </a:rPr>
              <a:t>elem.Parameter(BuiltInParameter.FAMILY_BASE_LEVEL_OFFSET_PARAM)</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Not</a:t>
            </a:r>
            <a:r>
              <a:rPr lang="en-US" sz="1200" noProof="1" smtClean="0"/>
              <a:t> parInBuilt </a:t>
            </a:r>
            <a:r>
              <a:rPr lang="en-US" sz="1200" noProof="1" smtClean="0">
                <a:solidFill>
                  <a:schemeClr val="accent1"/>
                </a:solidFill>
              </a:rPr>
              <a:t>Is Nothing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parInBuiltName </a:t>
            </a:r>
            <a:r>
              <a:rPr lang="en-US" sz="1200" noProof="1" smtClean="0">
                <a:solidFill>
                  <a:schemeClr val="accent1"/>
                </a:solidFill>
              </a:rPr>
              <a:t>As</a:t>
            </a:r>
            <a:r>
              <a:rPr lang="en-US" sz="1200" noProof="1" smtClean="0"/>
              <a:t> String = parInBuilt.Definition.Name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parInBuiltType </a:t>
            </a:r>
            <a:r>
              <a:rPr lang="en-US" sz="1200" noProof="1" smtClean="0">
                <a:solidFill>
                  <a:schemeClr val="accent1"/>
                </a:solidFill>
              </a:rPr>
              <a:t>As </a:t>
            </a:r>
            <a:r>
              <a:rPr lang="en-US" sz="1200" noProof="1" smtClean="0"/>
              <a:t>String = LabUtils.GetParamStorageType(parInBuilt).ToString</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parInBuiltValue</a:t>
            </a:r>
            <a:r>
              <a:rPr lang="en-US" sz="1200" noProof="1" smtClean="0">
                <a:solidFill>
                  <a:schemeClr val="accent1"/>
                </a:solidFill>
              </a:rPr>
              <a:t> As</a:t>
            </a:r>
            <a:r>
              <a:rPr lang="en-US" sz="1200" noProof="1" smtClean="0"/>
              <a:t> String = LabUtils.GetParamAsString(parInBuilt)</a:t>
            </a:r>
          </a:p>
          <a:p>
            <a:pPr marL="1028700" lvl="3" indent="-228600" eaLnBrk="1" hangingPunct="1">
              <a:lnSpc>
                <a:spcPct val="80000"/>
              </a:lnSpc>
              <a:buFont typeface="Wingdings" pitchFamily="2" charset="2"/>
              <a:buNone/>
            </a:pPr>
            <a:r>
              <a:rPr lang="en-US" sz="1200" noProof="1" smtClean="0"/>
              <a:t>    MsgBox("FAMILY_BASE_LEVEL_OFFSET_PARAM: Name=" &amp; parInBuiltName </a:t>
            </a:r>
            <a:r>
              <a:rPr lang="en-US" sz="1200" u="sng" smtClean="0"/>
              <a:t>_</a:t>
            </a:r>
          </a:p>
          <a:p>
            <a:pPr marL="1028700" lvl="3" indent="-228600" eaLnBrk="1" hangingPunct="1">
              <a:lnSpc>
                <a:spcPct val="80000"/>
              </a:lnSpc>
              <a:buFont typeface="Wingdings" pitchFamily="2" charset="2"/>
              <a:buNone/>
            </a:pPr>
            <a:r>
              <a:rPr lang="en-US" sz="1200" smtClean="0"/>
              <a:t>      </a:t>
            </a:r>
            <a:r>
              <a:rPr lang="en-US" sz="1200" noProof="1" smtClean="0"/>
              <a:t>&amp; "; Type=" &amp; parInBuiltType &amp; "; Value=" &amp; parInBuiltValue)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Else</a:t>
            </a:r>
          </a:p>
          <a:p>
            <a:pPr marL="1028700" lvl="3" indent="-228600" eaLnBrk="1" hangingPunct="1">
              <a:lnSpc>
                <a:spcPct val="80000"/>
              </a:lnSpc>
              <a:buFont typeface="Wingdings" pitchFamily="2" charset="2"/>
              <a:buNone/>
            </a:pPr>
            <a:r>
              <a:rPr lang="en-US" sz="1200" noProof="1" smtClean="0"/>
              <a:t>    MsgBox("FAMILY_BASE_LEVEL_OFFSET_PARAM is NOT available for this element")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lnSpc>
                <a:spcPct val="80000"/>
              </a:lnSpc>
              <a:buFont typeface="Wingdings" pitchFamily="2" charset="2"/>
              <a:buNone/>
            </a:pPr>
            <a:r>
              <a:rPr lang="en-US" sz="1200" noProof="1" smtClean="0">
                <a:solidFill>
                  <a:schemeClr val="accent1"/>
                </a:solidFill>
              </a:rPr>
              <a:t>Catch</a:t>
            </a:r>
          </a:p>
          <a:p>
            <a:pPr marL="1028700" lvl="3" indent="-228600" eaLnBrk="1" hangingPunct="1">
              <a:lnSpc>
                <a:spcPct val="80000"/>
              </a:lnSpc>
              <a:buFont typeface="Wingdings" pitchFamily="2" charset="2"/>
              <a:buNone/>
            </a:pPr>
            <a:r>
              <a:rPr lang="en-US" sz="1200" noProof="1" smtClean="0"/>
              <a:t>  MsgBox("FAMILY_BASE_LEVEL_OFFSET_PARAM is NOT available for this element")</a:t>
            </a:r>
          </a:p>
          <a:p>
            <a:pPr marL="1028700" lvl="3" indent="-228600" eaLnBrk="1" hangingPunct="1">
              <a:lnSpc>
                <a:spcPct val="80000"/>
              </a:lnSpc>
              <a:buFont typeface="Wingdings" pitchFamily="2" charset="2"/>
              <a:buNone/>
            </a:pPr>
            <a:r>
              <a:rPr lang="en-US" sz="1200" noProof="1" smtClean="0">
                <a:solidFill>
                  <a:schemeClr val="accent1"/>
                </a:solidFill>
              </a:rPr>
              <a:t>End Try</a:t>
            </a:r>
          </a:p>
        </p:txBody>
      </p:sp>
      <p:sp>
        <p:nvSpPr>
          <p:cNvPr id="7782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77829" name="AutoShape 7"/>
          <p:cNvSpPr>
            <a:spLocks noChangeArrowheads="1"/>
          </p:cNvSpPr>
          <p:nvPr/>
        </p:nvSpPr>
        <p:spPr bwMode="auto">
          <a:xfrm>
            <a:off x="392113" y="1279525"/>
            <a:ext cx="8643937" cy="394970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77830" name="Picture 6" descr="lab4-1-2"/>
          <p:cNvPicPr>
            <a:picLocks noChangeAspect="1" noChangeArrowheads="1"/>
          </p:cNvPicPr>
          <p:nvPr/>
        </p:nvPicPr>
        <p:blipFill>
          <a:blip r:embed="rId3"/>
          <a:srcRect/>
          <a:stretch>
            <a:fillRect/>
          </a:stretch>
        </p:blipFill>
        <p:spPr bwMode="auto">
          <a:xfrm>
            <a:off x="2514600" y="5013325"/>
            <a:ext cx="4114800" cy="95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19088" y="136525"/>
            <a:ext cx="8356600" cy="1143000"/>
          </a:xfrm>
        </p:spPr>
        <p:txBody>
          <a:bodyPr/>
          <a:lstStyle/>
          <a:p>
            <a:pPr eaLnBrk="1" hangingPunct="1"/>
            <a:r>
              <a:rPr lang="en-GB" smtClean="0"/>
              <a:t>Access Named Parameter</a:t>
            </a:r>
          </a:p>
        </p:txBody>
      </p:sp>
      <p:sp>
        <p:nvSpPr>
          <p:cNvPr id="78851" name="Rectangle 3"/>
          <p:cNvSpPr>
            <a:spLocks noGrp="1" noChangeArrowheads="1"/>
          </p:cNvSpPr>
          <p:nvPr>
            <p:ph type="body" idx="1"/>
          </p:nvPr>
        </p:nvSpPr>
        <p:spPr>
          <a:xfrm>
            <a:off x="0" y="1700213"/>
            <a:ext cx="9036050" cy="4681537"/>
          </a:xfrm>
        </p:spPr>
        <p:txBody>
          <a:bodyPr/>
          <a:lstStyle/>
          <a:p>
            <a:pPr marL="1028700" lvl="3" indent="-228600" eaLnBrk="1" hangingPunct="1">
              <a:lnSpc>
                <a:spcPct val="80000"/>
              </a:lnSpc>
              <a:buFont typeface="Wingdings" pitchFamily="2" charset="2"/>
              <a:buNone/>
            </a:pPr>
            <a:r>
              <a:rPr lang="en-GB" sz="1200" noProof="1" smtClean="0">
                <a:solidFill>
                  <a:schemeClr val="hlink"/>
                </a:solidFill>
              </a:rPr>
              <a:t>'Helper to get *specific* parameter by name</a:t>
            </a:r>
          </a:p>
          <a:p>
            <a:pPr marL="1028700" lvl="3" indent="-228600" eaLnBrk="1" hangingPunct="1">
              <a:lnSpc>
                <a:spcPct val="80000"/>
              </a:lnSpc>
              <a:buFont typeface="Wingdings" pitchFamily="2" charset="2"/>
              <a:buNone/>
            </a:pPr>
            <a:r>
              <a:rPr lang="en-GB" sz="1200" noProof="1" smtClean="0">
                <a:solidFill>
                  <a:schemeClr val="accent1"/>
                </a:solidFill>
              </a:rPr>
              <a:t>Shared Function</a:t>
            </a:r>
            <a:r>
              <a:rPr lang="en-GB" sz="1200" noProof="1" smtClean="0"/>
              <a:t> </a:t>
            </a:r>
            <a:r>
              <a:rPr lang="en-GB" sz="1200" noProof="1" smtClean="0">
                <a:solidFill>
                  <a:schemeClr val="folHlink"/>
                </a:solidFill>
              </a:rPr>
              <a:t>GetElemParam</a:t>
            </a:r>
            <a:r>
              <a:rPr lang="en-GB" sz="1200" noProof="1" smtClean="0"/>
              <a:t>(ByVal elem As Revit.Element, ByVal name As String) As Parameter</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parameters As Autodesk.Revit.ParameterSet = </a:t>
            </a:r>
            <a:r>
              <a:rPr lang="en-GB" sz="1200" noProof="1" smtClean="0">
                <a:solidFill>
                  <a:schemeClr val="folHlink"/>
                </a:solidFill>
              </a:rPr>
              <a:t>elem.Parameters</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parameter As Autodesk.Revit.Parameter</a:t>
            </a:r>
          </a:p>
          <a:p>
            <a:pPr marL="1028700" lvl="3" indent="-228600" eaLnBrk="1" hangingPunct="1">
              <a:lnSpc>
                <a:spcPct val="80000"/>
              </a:lnSpc>
              <a:buFont typeface="Wingdings" pitchFamily="2" charset="2"/>
              <a:buNone/>
            </a:pPr>
            <a:r>
              <a:rPr lang="en-GB" sz="1200" noProof="1" smtClean="0">
                <a:solidFill>
                  <a:schemeClr val="accent1"/>
                </a:solidFill>
              </a:rPr>
              <a:t>  </a:t>
            </a:r>
            <a:r>
              <a:rPr lang="en-GB" sz="1200" noProof="1" smtClean="0">
                <a:solidFill>
                  <a:schemeClr val="folHlink"/>
                </a:solidFill>
              </a:rPr>
              <a:t>For Each parameter In parameters</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folHlink"/>
                </a:solidFill>
              </a:rPr>
              <a:t>If (parameter.Definition.Name = name) Then</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Return</a:t>
            </a:r>
            <a:r>
              <a:rPr lang="en-GB" sz="1200" noProof="1" smtClean="0"/>
              <a:t> parameter</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End If</a:t>
            </a:r>
          </a:p>
          <a:p>
            <a:pPr marL="1028700" lvl="3" indent="-228600" eaLnBrk="1" hangingPunct="1">
              <a:lnSpc>
                <a:spcPct val="80000"/>
              </a:lnSpc>
              <a:buFont typeface="Wingdings" pitchFamily="2" charset="2"/>
              <a:buNone/>
            </a:pPr>
            <a:r>
              <a:rPr lang="en-GB" sz="1200" noProof="1" smtClean="0">
                <a:solidFill>
                  <a:schemeClr val="accent1"/>
                </a:solidFill>
              </a:rPr>
              <a:t>  Next</a:t>
            </a:r>
          </a:p>
          <a:p>
            <a:pPr marL="1028700" lvl="3" indent="-228600" eaLnBrk="1" hangingPunct="1">
              <a:lnSpc>
                <a:spcPct val="80000"/>
              </a:lnSpc>
              <a:buFont typeface="Wingdings" pitchFamily="2" charset="2"/>
              <a:buNone/>
            </a:pPr>
            <a:r>
              <a:rPr lang="en-GB" sz="1200" noProof="1" smtClean="0">
                <a:solidFill>
                  <a:schemeClr val="accent1"/>
                </a:solidFill>
              </a:rPr>
              <a:t>  Return Nothing</a:t>
            </a:r>
          </a:p>
          <a:p>
            <a:pPr marL="1028700" lvl="3" indent="-228600" eaLnBrk="1" hangingPunct="1">
              <a:lnSpc>
                <a:spcPct val="80000"/>
              </a:lnSpc>
              <a:buFont typeface="Wingdings" pitchFamily="2" charset="2"/>
              <a:buNone/>
            </a:pPr>
            <a:r>
              <a:rPr lang="en-GB" sz="1200" noProof="1" smtClean="0">
                <a:solidFill>
                  <a:schemeClr val="accent1"/>
                </a:solidFill>
              </a:rPr>
              <a:t>End Function</a:t>
            </a:r>
          </a:p>
          <a:p>
            <a:pPr marL="1028700" lvl="3" indent="-228600" eaLnBrk="1" hangingPunct="1">
              <a:lnSpc>
                <a:spcPct val="80000"/>
              </a:lnSpc>
              <a:buFont typeface="Wingdings" pitchFamily="2" charset="2"/>
              <a:buNone/>
            </a:pPr>
            <a:endParaRPr lang="en-US" sz="1200" smtClean="0">
              <a:solidFill>
                <a:schemeClr val="accent1"/>
              </a:solidFill>
            </a:endParaRPr>
          </a:p>
          <a:p>
            <a:pPr marL="1028700" lvl="3" indent="-228600" eaLnBrk="1" hangingPunct="1">
              <a:lnSpc>
                <a:spcPct val="80000"/>
              </a:lnSpc>
              <a:buFont typeface="Wingdings" pitchFamily="2" charset="2"/>
              <a:buNone/>
            </a:pPr>
            <a:endParaRPr lang="en-US" sz="1200" smtClean="0"/>
          </a:p>
          <a:p>
            <a:pPr marL="1028700" lvl="3" indent="-228600" eaLnBrk="1" hangingPunct="1">
              <a:lnSpc>
                <a:spcPct val="80000"/>
              </a:lnSpc>
              <a:buFont typeface="Wingdings" pitchFamily="2" charset="2"/>
              <a:buNone/>
            </a:pPr>
            <a:r>
              <a:rPr lang="en-US" sz="1200" noProof="1" smtClean="0">
                <a:solidFill>
                  <a:schemeClr val="hlink"/>
                </a:solidFill>
              </a:rPr>
              <a:t>'</a:t>
            </a:r>
            <a:r>
              <a:rPr lang="en-US" sz="1200" smtClean="0">
                <a:solidFill>
                  <a:schemeClr val="hlink"/>
                </a:solidFill>
              </a:rPr>
              <a:t> </a:t>
            </a:r>
            <a:r>
              <a:rPr lang="en-US" sz="1200" noProof="1" smtClean="0">
                <a:solidFill>
                  <a:schemeClr val="hlink"/>
                </a:solidFill>
              </a:rPr>
              <a:t>C) use GetElemParam utilty to get it by hard coded-name </a:t>
            </a:r>
            <a:endParaRPr lang="en-US" sz="1200" smtClean="0">
              <a:solidFill>
                <a:schemeClr val="hlink"/>
              </a:solidFill>
            </a:endParaRPr>
          </a:p>
          <a:p>
            <a:pPr marL="1028700" lvl="3" indent="-228600" eaLnBrk="1" hangingPunct="1">
              <a:lnSpc>
                <a:spcPct val="80000"/>
              </a:lnSpc>
              <a:buFont typeface="Wingdings" pitchFamily="2" charset="2"/>
              <a:buNone/>
            </a:pPr>
            <a:r>
              <a:rPr lang="en-US" sz="1200" smtClean="0">
                <a:solidFill>
                  <a:schemeClr val="hlink"/>
                </a:solidFill>
              </a:rPr>
              <a:t>' </a:t>
            </a:r>
            <a:r>
              <a:rPr lang="en-US" sz="1200" noProof="1" smtClean="0">
                <a:solidFill>
                  <a:schemeClr val="hlink"/>
                </a:solidFill>
              </a:rPr>
              <a:t>(this works for either standard or shared!):</a:t>
            </a:r>
          </a:p>
          <a:p>
            <a:pPr marL="1028700" lvl="3" indent="-228600" eaLnBrk="1" hangingPunct="1">
              <a:lnSpc>
                <a:spcPct val="80000"/>
              </a:lnSpc>
              <a:buFont typeface="Wingdings" pitchFamily="2" charset="2"/>
              <a:buNone/>
            </a:pPr>
            <a:r>
              <a:rPr lang="en-US" sz="1200" noProof="1" smtClean="0">
                <a:solidFill>
                  <a:schemeClr val="accent1"/>
                </a:solidFill>
              </a:rPr>
              <a:t>Const </a:t>
            </a:r>
            <a:r>
              <a:rPr lang="en-US" sz="1200" noProof="1" smtClean="0"/>
              <a:t>csParamToFind </a:t>
            </a:r>
            <a:r>
              <a:rPr lang="en-US" sz="1200" noProof="1" smtClean="0">
                <a:solidFill>
                  <a:schemeClr val="accent1"/>
                </a:solidFill>
              </a:rPr>
              <a:t>As</a:t>
            </a:r>
            <a:r>
              <a:rPr lang="en-US" sz="1200" noProof="1" smtClean="0"/>
              <a:t> String = "Base Offset"</a:t>
            </a:r>
          </a:p>
          <a:p>
            <a:pPr marL="1028700" lvl="3" indent="-228600" eaLnBrk="1" hangingPunct="1">
              <a:lnSpc>
                <a:spcPct val="80000"/>
              </a:lnSpc>
              <a:buFont typeface="Wingdings" pitchFamily="2" charset="2"/>
              <a:buNone/>
            </a:pPr>
            <a:r>
              <a:rPr lang="en-US" sz="1200" noProof="1" smtClean="0">
                <a:solidFill>
                  <a:schemeClr val="accent1"/>
                </a:solidFill>
              </a:rPr>
              <a:t>Dim</a:t>
            </a:r>
            <a:r>
              <a:rPr lang="en-US" sz="1200" noProof="1" smtClean="0"/>
              <a:t> parByName </a:t>
            </a:r>
            <a:r>
              <a:rPr lang="en-US" sz="1200" noProof="1" smtClean="0">
                <a:solidFill>
                  <a:schemeClr val="accent1"/>
                </a:solidFill>
              </a:rPr>
              <a:t>As</a:t>
            </a:r>
            <a:r>
              <a:rPr lang="en-US" sz="1200" noProof="1" smtClean="0"/>
              <a:t> Parameter = LabUtils.</a:t>
            </a:r>
            <a:r>
              <a:rPr lang="en-US" sz="1200" noProof="1" smtClean="0">
                <a:solidFill>
                  <a:schemeClr val="folHlink"/>
                </a:solidFill>
              </a:rPr>
              <a:t>GetElemParam</a:t>
            </a:r>
            <a:r>
              <a:rPr lang="en-US" sz="1200" noProof="1" smtClean="0"/>
              <a:t>(elem, csParamToFind)</a:t>
            </a:r>
          </a:p>
          <a:p>
            <a:pPr marL="1028700" lvl="3" indent="-228600" eaLnBrk="1" hangingPunct="1">
              <a:lnSpc>
                <a:spcPct val="80000"/>
              </a:lnSpc>
              <a:buFont typeface="Wingdings" pitchFamily="2" charset="2"/>
              <a:buNone/>
            </a:pPr>
            <a:r>
              <a:rPr lang="en-US" sz="1200" noProof="1" smtClean="0">
                <a:solidFill>
                  <a:schemeClr val="accent1"/>
                </a:solidFill>
              </a:rPr>
              <a:t>If</a:t>
            </a:r>
            <a:r>
              <a:rPr lang="en-US" sz="1200" noProof="1" smtClean="0"/>
              <a:t> parByName </a:t>
            </a:r>
            <a:r>
              <a:rPr lang="en-US" sz="1200" noProof="1" smtClean="0">
                <a:solidFill>
                  <a:schemeClr val="accent1"/>
                </a:solidFill>
              </a:rPr>
              <a:t>Is</a:t>
            </a:r>
            <a:r>
              <a:rPr lang="en-US" sz="1200" noProof="1" smtClean="0"/>
              <a:t> </a:t>
            </a:r>
            <a:r>
              <a:rPr lang="en-US" sz="1200" noProof="1" smtClean="0">
                <a:solidFill>
                  <a:schemeClr val="accent1"/>
                </a:solidFill>
              </a:rPr>
              <a:t>Nothing Then</a:t>
            </a:r>
          </a:p>
          <a:p>
            <a:pPr marL="1028700" lvl="3" indent="-228600" eaLnBrk="1" hangingPunct="1">
              <a:lnSpc>
                <a:spcPct val="80000"/>
              </a:lnSpc>
              <a:buFont typeface="Wingdings" pitchFamily="2" charset="2"/>
              <a:buNone/>
            </a:pPr>
            <a:r>
              <a:rPr lang="en-US" sz="1200" noProof="1" smtClean="0"/>
              <a:t>  MsgBox(csParamToFind &amp; " is NOT available for this element")</a:t>
            </a:r>
          </a:p>
          <a:p>
            <a:pPr marL="1028700" lvl="3" indent="-228600" eaLnBrk="1" hangingPunct="1">
              <a:lnSpc>
                <a:spcPct val="80000"/>
              </a:lnSpc>
              <a:buFont typeface="Wingdings" pitchFamily="2" charset="2"/>
              <a:buNone/>
            </a:pPr>
            <a:r>
              <a:rPr lang="en-US" sz="1200" noProof="1" smtClean="0">
                <a:solidFill>
                  <a:schemeClr val="accent1"/>
                </a:solidFill>
              </a:rPr>
              <a:t>Else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parByNameName </a:t>
            </a:r>
            <a:r>
              <a:rPr lang="en-US" sz="1200" noProof="1" smtClean="0">
                <a:solidFill>
                  <a:schemeClr val="accent1"/>
                </a:solidFill>
              </a:rPr>
              <a:t>As</a:t>
            </a:r>
            <a:r>
              <a:rPr lang="en-US" sz="1200" noProof="1" smtClean="0"/>
              <a:t> String = parByName.Definition.Name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parByNameType </a:t>
            </a:r>
            <a:r>
              <a:rPr lang="en-US" sz="1200" noProof="1" smtClean="0">
                <a:solidFill>
                  <a:schemeClr val="accent1"/>
                </a:solidFill>
              </a:rPr>
              <a:t>As</a:t>
            </a:r>
            <a:r>
              <a:rPr lang="en-US" sz="1200" noProof="1" smtClean="0"/>
              <a:t> String = LabUtils.GetParamStorageType(parByName).ToString</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 </a:t>
            </a:r>
            <a:r>
              <a:rPr lang="en-US" sz="1200" noProof="1" smtClean="0"/>
              <a:t>parByNameValue </a:t>
            </a:r>
            <a:r>
              <a:rPr lang="en-US" sz="1200" noProof="1" smtClean="0">
                <a:solidFill>
                  <a:schemeClr val="accent1"/>
                </a:solidFill>
              </a:rPr>
              <a:t>As</a:t>
            </a:r>
            <a:r>
              <a:rPr lang="en-US" sz="1200" noProof="1" smtClean="0"/>
              <a:t> String = LabUtils.GetParamAsString(parByName)</a:t>
            </a:r>
          </a:p>
          <a:p>
            <a:pPr marL="1028700" lvl="3" indent="-228600" eaLnBrk="1" hangingPunct="1">
              <a:lnSpc>
                <a:spcPct val="80000"/>
              </a:lnSpc>
              <a:buFont typeface="Wingdings" pitchFamily="2" charset="2"/>
              <a:buNone/>
            </a:pPr>
            <a:r>
              <a:rPr lang="en-US" sz="1200" noProof="1" smtClean="0"/>
              <a:t>  MsgBox(csParamToFind &amp; ": Name=" &amp; parByNameName &amp; "; Type=" &amp; parByNameType &amp; "; Value=" &amp; parByNameValue)</a:t>
            </a:r>
          </a:p>
          <a:p>
            <a:pPr marL="1028700" lvl="3" indent="-228600" eaLnBrk="1" hangingPunct="1">
              <a:lnSpc>
                <a:spcPct val="80000"/>
              </a:lnSpc>
              <a:buFont typeface="Wingdings" pitchFamily="2" charset="2"/>
              <a:buNone/>
            </a:pPr>
            <a:r>
              <a:rPr lang="en-US" sz="1200" noProof="1" smtClean="0">
                <a:solidFill>
                  <a:schemeClr val="accent1"/>
                </a:solidFill>
              </a:rPr>
              <a:t>End If</a:t>
            </a:r>
          </a:p>
        </p:txBody>
      </p:sp>
      <p:sp>
        <p:nvSpPr>
          <p:cNvPr id="7885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78853" name="AutoShape 7"/>
          <p:cNvSpPr>
            <a:spLocks noChangeArrowheads="1"/>
          </p:cNvSpPr>
          <p:nvPr/>
        </p:nvSpPr>
        <p:spPr bwMode="auto">
          <a:xfrm>
            <a:off x="392113" y="1357313"/>
            <a:ext cx="8283575" cy="5240337"/>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78854" name="Picture 6" descr="lab4-1-3"/>
          <p:cNvPicPr>
            <a:picLocks noChangeAspect="1" noChangeArrowheads="1"/>
          </p:cNvPicPr>
          <p:nvPr/>
        </p:nvPicPr>
        <p:blipFill>
          <a:blip r:embed="rId3"/>
          <a:srcRect/>
          <a:stretch>
            <a:fillRect/>
          </a:stretch>
        </p:blipFill>
        <p:spPr bwMode="auto">
          <a:xfrm>
            <a:off x="5940425" y="2636838"/>
            <a:ext cx="2886075" cy="95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GB" smtClean="0"/>
              <a:t>BuiltInParamsChecker</a:t>
            </a:r>
          </a:p>
        </p:txBody>
      </p:sp>
      <p:sp>
        <p:nvSpPr>
          <p:cNvPr id="79875" name="Rectangle 3"/>
          <p:cNvSpPr>
            <a:spLocks noGrp="1" noChangeArrowheads="1"/>
          </p:cNvSpPr>
          <p:nvPr>
            <p:ph type="body" idx="1"/>
          </p:nvPr>
        </p:nvSpPr>
        <p:spPr/>
        <p:txBody>
          <a:bodyPr/>
          <a:lstStyle/>
          <a:p>
            <a:pPr eaLnBrk="1" hangingPunct="1">
              <a:buFontTx/>
              <a:buNone/>
            </a:pPr>
            <a:r>
              <a:rPr lang="en-GB" sz="2000" smtClean="0"/>
              <a:t>Determine all valid built-in parameters for a selected element</a:t>
            </a:r>
          </a:p>
          <a:p>
            <a:pPr eaLnBrk="1" hangingPunct="1">
              <a:buFontTx/>
              <a:buNone/>
            </a:pPr>
            <a:r>
              <a:rPr lang="en-GB" sz="2000" smtClean="0"/>
              <a:t>Implementation, DevNote </a:t>
            </a:r>
            <a:r>
              <a:rPr lang="en-GB" sz="1800" noProof="1" smtClean="0"/>
              <a:t>TS87913</a:t>
            </a:r>
            <a:endParaRPr lang="en-GB" sz="1800" smtClean="0"/>
          </a:p>
          <a:p>
            <a:pPr lvl="1" eaLnBrk="1" hangingPunct="1"/>
            <a:r>
              <a:rPr lang="en-GB" sz="1600" smtClean="0"/>
              <a:t>Loop through all built-in parameter enums</a:t>
            </a:r>
          </a:p>
          <a:p>
            <a:pPr lvl="1" eaLnBrk="1" hangingPunct="1"/>
            <a:r>
              <a:rPr lang="en-GB" sz="1600" smtClean="0"/>
              <a:t>Try to obtain a valid parameter for each</a:t>
            </a:r>
          </a:p>
          <a:p>
            <a:pPr eaLnBrk="1" hangingPunct="1">
              <a:buFontTx/>
              <a:buNone/>
            </a:pPr>
            <a:endParaRPr lang="en-GB" sz="2000" smtClean="0"/>
          </a:p>
        </p:txBody>
      </p:sp>
      <p:pic>
        <p:nvPicPr>
          <p:cNvPr id="79876" name="Picture 4" descr="BuiltInParamsChecker-1"/>
          <p:cNvPicPr>
            <a:picLocks noChangeAspect="1" noChangeArrowheads="1"/>
          </p:cNvPicPr>
          <p:nvPr/>
        </p:nvPicPr>
        <p:blipFill>
          <a:blip r:embed="rId3"/>
          <a:srcRect/>
          <a:stretch>
            <a:fillRect/>
          </a:stretch>
        </p:blipFill>
        <p:spPr bwMode="auto">
          <a:xfrm>
            <a:off x="1187450" y="2924175"/>
            <a:ext cx="1990725" cy="952500"/>
          </a:xfrm>
          <a:prstGeom prst="rect">
            <a:avLst/>
          </a:prstGeom>
          <a:noFill/>
          <a:ln w="9525">
            <a:noFill/>
            <a:miter lim="800000"/>
            <a:headEnd/>
            <a:tailEnd/>
          </a:ln>
        </p:spPr>
      </p:pic>
      <p:pic>
        <p:nvPicPr>
          <p:cNvPr id="79877" name="Picture 5" descr="BuiltInParamsChecker-2"/>
          <p:cNvPicPr>
            <a:picLocks noChangeAspect="1" noChangeArrowheads="1"/>
          </p:cNvPicPr>
          <p:nvPr/>
        </p:nvPicPr>
        <p:blipFill>
          <a:blip r:embed="rId4"/>
          <a:srcRect/>
          <a:stretch>
            <a:fillRect/>
          </a:stretch>
        </p:blipFill>
        <p:spPr bwMode="auto">
          <a:xfrm>
            <a:off x="3492500" y="2924175"/>
            <a:ext cx="3705225" cy="11106150"/>
          </a:xfrm>
          <a:prstGeom prst="rect">
            <a:avLst/>
          </a:prstGeom>
          <a:noFill/>
          <a:ln w="9525">
            <a:noFill/>
            <a:miter lim="800000"/>
            <a:headEnd/>
            <a:tailEnd/>
          </a:ln>
        </p:spPr>
      </p:pic>
      <p:sp>
        <p:nvSpPr>
          <p:cNvPr id="79878" name="Text Box 6"/>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19088" y="136525"/>
            <a:ext cx="7924800" cy="1143000"/>
          </a:xfrm>
        </p:spPr>
        <p:txBody>
          <a:bodyPr/>
          <a:lstStyle/>
          <a:p>
            <a:pPr eaLnBrk="1" hangingPunct="1"/>
            <a:r>
              <a:rPr lang="en-GB" smtClean="0"/>
              <a:t>Exporting Parameters</a:t>
            </a:r>
          </a:p>
        </p:txBody>
      </p:sp>
      <p:sp>
        <p:nvSpPr>
          <p:cNvPr id="80899" name="Rectangle 3"/>
          <p:cNvSpPr>
            <a:spLocks noGrp="1" noChangeArrowheads="1"/>
          </p:cNvSpPr>
          <p:nvPr>
            <p:ph type="body" idx="1"/>
          </p:nvPr>
        </p:nvSpPr>
        <p:spPr>
          <a:xfrm>
            <a:off x="339725" y="1484313"/>
            <a:ext cx="8120063" cy="5040312"/>
          </a:xfrm>
        </p:spPr>
        <p:txBody>
          <a:bodyPr/>
          <a:lstStyle/>
          <a:p>
            <a:pPr marL="342900" lvl="1" indent="-228600" eaLnBrk="1" hangingPunct="1"/>
            <a:r>
              <a:rPr lang="en-GB" sz="2000" smtClean="0"/>
              <a:t>Frequently, users will want to export Revit BIM data to external applications like MS Office products</a:t>
            </a:r>
          </a:p>
          <a:p>
            <a:pPr marL="342900" lvl="1" indent="-228600" eaLnBrk="1" hangingPunct="1"/>
            <a:r>
              <a:rPr lang="en-GB" sz="2000" smtClean="0"/>
              <a:t>How do we use COM Interop in .NET to access eg MS Excel as an out-of-process client from Revit?</a:t>
            </a:r>
          </a:p>
          <a:p>
            <a:pPr marL="342900" lvl="1" indent="-228600" eaLnBrk="1" hangingPunct="1"/>
            <a:endParaRPr lang="en-GB" sz="2000" smtClean="0"/>
          </a:p>
          <a:p>
            <a:pPr marL="342900" lvl="1" indent="-228600" eaLnBrk="1" hangingPunct="1">
              <a:buFont typeface="Wingdings" pitchFamily="2" charset="2"/>
              <a:buNone/>
            </a:pPr>
            <a:r>
              <a:rPr lang="en-GB" sz="4800" smtClean="0">
                <a:solidFill>
                  <a:schemeClr val="accent1"/>
                </a:solidFill>
              </a:rPr>
              <a:t>Lab 4-2</a:t>
            </a:r>
          </a:p>
          <a:p>
            <a:pPr marL="342900" lvl="1" indent="-228600" eaLnBrk="1" hangingPunct="1"/>
            <a:endParaRPr lang="en-GB" sz="1600" smtClean="0"/>
          </a:p>
          <a:p>
            <a:pPr marL="342900" lvl="1" indent="-228600" eaLnBrk="1" hangingPunct="1"/>
            <a:r>
              <a:rPr lang="en-GB" sz="1600" smtClean="0"/>
              <a:t>Create a map containing all non-symbol elements which have a valid category, sorted into separate sets for each category</a:t>
            </a:r>
          </a:p>
          <a:p>
            <a:pPr marL="342900" lvl="1" indent="-228600" eaLnBrk="1" hangingPunct="1"/>
            <a:r>
              <a:rPr lang="en-GB" sz="1600" smtClean="0"/>
              <a:t>Start up Excel and create a new workbook</a:t>
            </a:r>
          </a:p>
          <a:p>
            <a:pPr marL="342900" lvl="1" indent="-228600" eaLnBrk="1" hangingPunct="1"/>
            <a:r>
              <a:rPr lang="en-GB" sz="1600" smtClean="0"/>
              <a:t>For each category, add a sheet</a:t>
            </a:r>
          </a:p>
          <a:p>
            <a:pPr marL="342900" lvl="1" indent="-228600" eaLnBrk="1" hangingPunct="1"/>
            <a:r>
              <a:rPr lang="en-GB" sz="1600" smtClean="0"/>
              <a:t>Iterate over all elements in the set for that category and determine all the parameter names used</a:t>
            </a:r>
          </a:p>
          <a:p>
            <a:pPr marL="342900" lvl="1" indent="-228600" eaLnBrk="1" hangingPunct="1"/>
            <a:r>
              <a:rPr lang="en-GB" sz="1600" smtClean="0"/>
              <a:t>Add a title row listing the parameter names, and then one row for each element listing all its parameters</a:t>
            </a:r>
          </a:p>
          <a:p>
            <a:pPr marL="0" indent="0" eaLnBrk="1" hangingPunct="1">
              <a:buFontTx/>
              <a:buNone/>
            </a:pPr>
            <a:endParaRPr lang="en-GB" sz="1600" smtClean="0"/>
          </a:p>
        </p:txBody>
      </p:sp>
      <p:sp>
        <p:nvSpPr>
          <p:cNvPr id="8090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pic>
        <p:nvPicPr>
          <p:cNvPr id="80901" name="Picture 6" descr="lab4-2-1"/>
          <p:cNvPicPr>
            <a:picLocks noChangeAspect="1" noChangeArrowheads="1"/>
          </p:cNvPicPr>
          <p:nvPr/>
        </p:nvPicPr>
        <p:blipFill>
          <a:blip r:embed="rId3"/>
          <a:srcRect/>
          <a:stretch>
            <a:fillRect/>
          </a:stretch>
        </p:blipFill>
        <p:spPr bwMode="auto">
          <a:xfrm>
            <a:off x="2771775" y="2978150"/>
            <a:ext cx="1052513" cy="1100138"/>
          </a:xfrm>
          <a:prstGeom prst="rect">
            <a:avLst/>
          </a:prstGeom>
          <a:noFill/>
          <a:ln w="9525">
            <a:noFill/>
            <a:miter lim="800000"/>
            <a:headEnd/>
            <a:tailEnd/>
          </a:ln>
        </p:spPr>
      </p:pic>
      <p:pic>
        <p:nvPicPr>
          <p:cNvPr id="80902" name="Picture 7" descr="lab4-2-2"/>
          <p:cNvPicPr>
            <a:picLocks noChangeAspect="1" noChangeArrowheads="1"/>
          </p:cNvPicPr>
          <p:nvPr/>
        </p:nvPicPr>
        <p:blipFill>
          <a:blip r:embed="rId4"/>
          <a:srcRect/>
          <a:stretch>
            <a:fillRect/>
          </a:stretch>
        </p:blipFill>
        <p:spPr bwMode="auto">
          <a:xfrm>
            <a:off x="4108450" y="2835275"/>
            <a:ext cx="4927600" cy="1314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19088" y="136525"/>
            <a:ext cx="7924800" cy="1143000"/>
          </a:xfrm>
        </p:spPr>
        <p:txBody>
          <a:bodyPr/>
          <a:lstStyle/>
          <a:p>
            <a:pPr eaLnBrk="1" hangingPunct="1"/>
            <a:r>
              <a:rPr lang="en-GB" smtClean="0"/>
              <a:t>Create Map of all Elements</a:t>
            </a:r>
          </a:p>
        </p:txBody>
      </p:sp>
      <p:sp>
        <p:nvSpPr>
          <p:cNvPr id="81923" name="Rectangle 3"/>
          <p:cNvSpPr>
            <a:spLocks noGrp="1" noChangeArrowheads="1"/>
          </p:cNvSpPr>
          <p:nvPr>
            <p:ph type="body" idx="1"/>
          </p:nvPr>
        </p:nvSpPr>
        <p:spPr>
          <a:xfrm>
            <a:off x="339725" y="1484313"/>
            <a:ext cx="8120063" cy="5040312"/>
          </a:xfrm>
        </p:spPr>
        <p:txBody>
          <a:bodyPr/>
          <a:lstStyle/>
          <a:p>
            <a:pPr marL="1028700" lvl="3" indent="-228600" eaLnBrk="1" hangingPunct="1">
              <a:lnSpc>
                <a:spcPct val="90000"/>
              </a:lnSpc>
              <a:buFont typeface="Wingdings" pitchFamily="2" charset="2"/>
              <a:buNone/>
            </a:pPr>
            <a:r>
              <a:rPr lang="en-GB" sz="1200" noProof="1" smtClean="0">
                <a:solidFill>
                  <a:schemeClr val="hlink"/>
                </a:solidFill>
              </a:rPr>
              <a:t>' First extract and group the data from Revit in a convenient Map class:</a:t>
            </a:r>
          </a:p>
          <a:p>
            <a:pPr marL="1028700" lvl="3" indent="-228600" eaLnBrk="1" hangingPunct="1">
              <a:lnSpc>
                <a:spcPct val="90000"/>
              </a:lnSpc>
              <a:buFont typeface="Wingdings" pitchFamily="2" charset="2"/>
              <a:buNone/>
            </a:pPr>
            <a:r>
              <a:rPr lang="en-GB" sz="1200" noProof="1" smtClean="0">
                <a:solidFill>
                  <a:schemeClr val="hlink"/>
                </a:solidFill>
              </a:rPr>
              <a:t>' (Key=category name, Val=Set of Elements)</a:t>
            </a:r>
          </a:p>
          <a:p>
            <a:pPr marL="1028700" lvl="3" indent="-228600" eaLnBrk="1" hangingPunct="1">
              <a:lnSpc>
                <a:spcPct val="90000"/>
              </a:lnSpc>
              <a:buFont typeface="Wingdings" pitchFamily="2" charset="2"/>
              <a:buNone/>
            </a:pPr>
            <a:r>
              <a:rPr lang="en-GB" sz="1200" noProof="1" smtClean="0">
                <a:solidFill>
                  <a:schemeClr val="accent1"/>
                </a:solidFill>
              </a:rPr>
              <a:t>Dim</a:t>
            </a:r>
            <a:r>
              <a:rPr lang="en-GB" sz="1200" noProof="1" smtClean="0"/>
              <a:t> sortedElements As Autodesk.Revit.Collections.Map = </a:t>
            </a:r>
            <a:r>
              <a:rPr lang="en-GB" sz="1200" noProof="1" smtClean="0">
                <a:solidFill>
                  <a:schemeClr val="folHlink"/>
                </a:solidFill>
              </a:rPr>
              <a:t>revitApp.Create.NewMap()</a:t>
            </a:r>
          </a:p>
          <a:p>
            <a:pPr marL="1028700" lvl="3" indent="-228600" eaLnBrk="1" hangingPunct="1">
              <a:lnSpc>
                <a:spcPct val="90000"/>
              </a:lnSpc>
              <a:buFont typeface="Wingdings" pitchFamily="2" charset="2"/>
              <a:buNone/>
            </a:pPr>
            <a:r>
              <a:rPr lang="en-GB" sz="1200" noProof="1" smtClean="0">
                <a:solidFill>
                  <a:schemeClr val="accent1"/>
                </a:solidFill>
              </a:rPr>
              <a:t>Dim</a:t>
            </a:r>
            <a:r>
              <a:rPr lang="en-GB" sz="1200" noProof="1" smtClean="0"/>
              <a:t> iter As IEnumerator = doc.Elements</a:t>
            </a:r>
          </a:p>
          <a:p>
            <a:pPr marL="1028700" lvl="3" indent="-228600" eaLnBrk="1" hangingPunct="1">
              <a:lnSpc>
                <a:spcPct val="90000"/>
              </a:lnSpc>
              <a:buFont typeface="Wingdings" pitchFamily="2" charset="2"/>
              <a:buNone/>
            </a:pPr>
            <a:r>
              <a:rPr lang="en-GB" sz="1200" noProof="1" smtClean="0">
                <a:solidFill>
                  <a:schemeClr val="accent1"/>
                </a:solidFill>
              </a:rPr>
              <a:t>Do While</a:t>
            </a:r>
            <a:r>
              <a:rPr lang="en-GB" sz="1200" noProof="1" smtClean="0"/>
              <a:t> (iter.MoveNext())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hlink"/>
                </a:solidFill>
              </a:rPr>
              <a:t>' We look for all non-Symbol Elements which have a Category</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a:t>
            </a:r>
            <a:r>
              <a:rPr lang="en-GB" sz="1200" noProof="1" smtClean="0"/>
              <a:t> element As Revit.Element = iter.Current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folHlink"/>
                </a:solidFill>
              </a:rPr>
              <a:t>If Not (TypeOf element Is Symbol) Then</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a:t>
            </a:r>
            <a:r>
              <a:rPr lang="en-GB" sz="1200" noProof="1" smtClean="0"/>
              <a:t> category As Category = element.Category</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folHlink"/>
                </a:solidFill>
              </a:rPr>
              <a:t>If Not (category Is Nothing) Then</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Dim</a:t>
            </a:r>
            <a:r>
              <a:rPr lang="en-GB" sz="1200" noProof="1" smtClean="0"/>
              <a:t> elementSet As ElementSet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hlink"/>
                </a:solidFill>
              </a:rPr>
              <a:t>' If we already have this Key, get its Value (Set)</a:t>
            </a:r>
          </a:p>
          <a:p>
            <a:pPr marL="1028700" lvl="3" indent="-228600" eaLnBrk="1" hangingPunct="1">
              <a:lnSpc>
                <a:spcPct val="90000"/>
              </a:lnSpc>
              <a:buFont typeface="Wingdings" pitchFamily="2" charset="2"/>
              <a:buNone/>
            </a:pPr>
            <a:r>
              <a:rPr lang="en-GB" sz="1200" noProof="1" smtClean="0">
                <a:solidFill>
                  <a:schemeClr val="hlink"/>
                </a:solidFill>
              </a:rPr>
              <a:t>      ' Otherwise, create the new Key and Value</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If</a:t>
            </a:r>
            <a:r>
              <a:rPr lang="en-GB" sz="1200" noProof="1" smtClean="0"/>
              <a:t> sortedElements.Contains(category.Name) </a:t>
            </a:r>
            <a:r>
              <a:rPr lang="en-GB" sz="1200" noProof="1" smtClean="0">
                <a:solidFill>
                  <a:schemeClr val="accent1"/>
                </a:solidFill>
              </a:rPr>
              <a:t>Then</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folHlink"/>
                </a:solidFill>
              </a:rPr>
              <a:t>elementSet = sortedElements.Item(category.Name)</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Else</a:t>
            </a:r>
          </a:p>
          <a:p>
            <a:pPr marL="1028700" lvl="3" indent="-228600" eaLnBrk="1" hangingPunct="1">
              <a:lnSpc>
                <a:spcPct val="90000"/>
              </a:lnSpc>
              <a:buFont typeface="Wingdings" pitchFamily="2" charset="2"/>
              <a:buNone/>
            </a:pPr>
            <a:r>
              <a:rPr lang="en-GB" sz="1200" noProof="1" smtClean="0"/>
              <a:t>        elementSet = revitApp.Create.NewElementSet()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folHlink"/>
                </a:solidFill>
              </a:rPr>
              <a:t>sortedElements.Insert(category.Name, elementSet)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End If</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hlink"/>
                </a:solidFill>
              </a:rPr>
              <a:t>' Add the elemnt to the Set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folHlink"/>
                </a:solidFill>
              </a:rPr>
              <a:t>elementSet.Insert(element)</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End If</a:t>
            </a:r>
          </a:p>
          <a:p>
            <a:pPr marL="1028700" lvl="3" indent="-228600" eaLnBrk="1" hangingPunct="1">
              <a:lnSpc>
                <a:spcPct val="90000"/>
              </a:lnSpc>
              <a:buFont typeface="Wingdings" pitchFamily="2" charset="2"/>
              <a:buNone/>
            </a:pPr>
            <a:r>
              <a:rPr lang="en-GB" sz="1200" noProof="1" smtClean="0">
                <a:solidFill>
                  <a:schemeClr val="accent1"/>
                </a:solidFill>
              </a:rPr>
              <a:t>  End If</a:t>
            </a:r>
          </a:p>
          <a:p>
            <a:pPr marL="1028700" lvl="3" indent="-228600" eaLnBrk="1" hangingPunct="1">
              <a:lnSpc>
                <a:spcPct val="90000"/>
              </a:lnSpc>
              <a:buFont typeface="Wingdings" pitchFamily="2" charset="2"/>
              <a:buNone/>
            </a:pPr>
            <a:r>
              <a:rPr lang="en-GB" sz="1200" noProof="1" smtClean="0">
                <a:solidFill>
                  <a:schemeClr val="accent1"/>
                </a:solidFill>
              </a:rPr>
              <a:t>Loop</a:t>
            </a:r>
            <a:endParaRPr lang="en-GB" sz="700" smtClean="0">
              <a:solidFill>
                <a:schemeClr val="accent1"/>
              </a:solidFill>
            </a:endParaRPr>
          </a:p>
        </p:txBody>
      </p:sp>
      <p:sp>
        <p:nvSpPr>
          <p:cNvPr id="8192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81925" name="AutoShape 5"/>
          <p:cNvSpPr>
            <a:spLocks noChangeArrowheads="1"/>
          </p:cNvSpPr>
          <p:nvPr/>
        </p:nvSpPr>
        <p:spPr bwMode="auto">
          <a:xfrm>
            <a:off x="534988" y="1279525"/>
            <a:ext cx="8069262" cy="502920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19088" y="136525"/>
            <a:ext cx="8501062" cy="1143000"/>
          </a:xfrm>
        </p:spPr>
        <p:txBody>
          <a:bodyPr/>
          <a:lstStyle/>
          <a:p>
            <a:pPr eaLnBrk="1" hangingPunct="1"/>
            <a:r>
              <a:rPr lang="en-GB" smtClean="0"/>
              <a:t>Launch Excel, Add Workbook</a:t>
            </a:r>
          </a:p>
        </p:txBody>
      </p:sp>
      <p:sp>
        <p:nvSpPr>
          <p:cNvPr id="82947" name="Rectangle 3"/>
          <p:cNvSpPr>
            <a:spLocks noGrp="1" noChangeArrowheads="1"/>
          </p:cNvSpPr>
          <p:nvPr>
            <p:ph type="body" idx="1"/>
          </p:nvPr>
        </p:nvSpPr>
        <p:spPr>
          <a:xfrm>
            <a:off x="0" y="1279525"/>
            <a:ext cx="9036050" cy="5318125"/>
          </a:xfrm>
        </p:spPr>
        <p:txBody>
          <a:bodyPr/>
          <a:lstStyle/>
          <a:p>
            <a:pPr marL="1028700" lvl="3" indent="-228600" eaLnBrk="1" hangingPunct="1">
              <a:lnSpc>
                <a:spcPct val="90000"/>
              </a:lnSpc>
              <a:buFont typeface="Wingdings" pitchFamily="2" charset="2"/>
              <a:buNone/>
            </a:pPr>
            <a:r>
              <a:rPr lang="en-GB" sz="1200" noProof="1" smtClean="0">
                <a:solidFill>
                  <a:schemeClr val="accent1"/>
                </a:solidFill>
              </a:rPr>
              <a:t>Imports</a:t>
            </a:r>
            <a:r>
              <a:rPr lang="en-GB" sz="1200" noProof="1" smtClean="0"/>
              <a:t> MsExcel = Microsoft.Office.Interop.Excel</a:t>
            </a:r>
          </a:p>
          <a:p>
            <a:pPr marL="1028700" lvl="3" indent="-228600" eaLnBrk="1" hangingPunct="1">
              <a:lnSpc>
                <a:spcPct val="90000"/>
              </a:lnSpc>
              <a:buFont typeface="Wingdings" pitchFamily="2" charset="2"/>
              <a:buNone/>
            </a:pPr>
            <a:endParaRPr lang="en-GB" sz="1200" noProof="1" smtClean="0"/>
          </a:p>
          <a:p>
            <a:pPr marL="1028700" lvl="3" indent="-228600" eaLnBrk="1" hangingPunct="1">
              <a:lnSpc>
                <a:spcPct val="90000"/>
              </a:lnSpc>
              <a:buFont typeface="Wingdings" pitchFamily="2" charset="2"/>
              <a:buNone/>
            </a:pPr>
            <a:r>
              <a:rPr lang="en-GB" sz="1200" noProof="1" smtClean="0">
                <a:solidFill>
                  <a:schemeClr val="hlink"/>
                </a:solidFill>
              </a:rPr>
              <a:t>' Launch/Get Excel (via COM Interop) </a:t>
            </a:r>
          </a:p>
          <a:p>
            <a:pPr marL="1028700" lvl="3" indent="-228600" eaLnBrk="1" hangingPunct="1">
              <a:lnSpc>
                <a:spcPct val="90000"/>
              </a:lnSpc>
              <a:buFont typeface="Wingdings" pitchFamily="2" charset="2"/>
              <a:buNone/>
            </a:pPr>
            <a:r>
              <a:rPr lang="en-GB" sz="1200" noProof="1" smtClean="0">
                <a:solidFill>
                  <a:schemeClr val="accent1"/>
                </a:solidFill>
              </a:rPr>
              <a:t>Dim</a:t>
            </a:r>
            <a:r>
              <a:rPr lang="en-GB" sz="1200" noProof="1" smtClean="0"/>
              <a:t> excel As MsExcel.Application = </a:t>
            </a:r>
            <a:r>
              <a:rPr lang="en-GB" sz="1200" noProof="1" smtClean="0">
                <a:solidFill>
                  <a:schemeClr val="folHlink"/>
                </a:solidFill>
              </a:rPr>
              <a:t>New MsExcel.ApplicationClass()</a:t>
            </a:r>
          </a:p>
          <a:p>
            <a:pPr marL="1028700" lvl="3" indent="-228600" eaLnBrk="1" hangingPunct="1">
              <a:lnSpc>
                <a:spcPct val="90000"/>
              </a:lnSpc>
              <a:buFont typeface="Wingdings" pitchFamily="2" charset="2"/>
              <a:buNone/>
            </a:pPr>
            <a:r>
              <a:rPr lang="en-GB" sz="1200" noProof="1" smtClean="0">
                <a:solidFill>
                  <a:schemeClr val="accent1"/>
                </a:solidFill>
              </a:rPr>
              <a:t>If </a:t>
            </a:r>
            <a:r>
              <a:rPr lang="en-GB" sz="1200" noProof="1" smtClean="0"/>
              <a:t>(excel Is Nothing) Then</a:t>
            </a:r>
          </a:p>
          <a:p>
            <a:pPr marL="1028700" lvl="3" indent="-228600" eaLnBrk="1" hangingPunct="1">
              <a:lnSpc>
                <a:spcPct val="90000"/>
              </a:lnSpc>
              <a:buFont typeface="Wingdings" pitchFamily="2" charset="2"/>
              <a:buNone/>
            </a:pPr>
            <a:r>
              <a:rPr lang="en-GB" sz="1200" noProof="1" smtClean="0"/>
              <a:t>  MsgBox("Failed to get or start Excel!?")</a:t>
            </a:r>
          </a:p>
          <a:p>
            <a:pPr marL="1028700" lvl="3" indent="-228600" eaLnBrk="1" hangingPunct="1">
              <a:lnSpc>
                <a:spcPct val="90000"/>
              </a:lnSpc>
              <a:buFont typeface="Wingdings" pitchFamily="2" charset="2"/>
              <a:buNone/>
            </a:pPr>
            <a:r>
              <a:rPr lang="en-GB" sz="1200" noProof="1" smtClean="0"/>
              <a:t>  </a:t>
            </a:r>
            <a:r>
              <a:rPr lang="en-GB" sz="1200" noProof="1" smtClean="0">
                <a:solidFill>
                  <a:schemeClr val="accent1"/>
                </a:solidFill>
              </a:rPr>
              <a:t>Return</a:t>
            </a:r>
            <a:r>
              <a:rPr lang="en-GB" sz="1200" noProof="1" smtClean="0"/>
              <a:t> IExternalCommand.Result.Failed</a:t>
            </a:r>
          </a:p>
          <a:p>
            <a:pPr marL="1028700" lvl="3" indent="-228600" eaLnBrk="1" hangingPunct="1">
              <a:lnSpc>
                <a:spcPct val="90000"/>
              </a:lnSpc>
              <a:buFont typeface="Wingdings" pitchFamily="2" charset="2"/>
              <a:buNone/>
            </a:pPr>
            <a:r>
              <a:rPr lang="en-GB" sz="1200" noProof="1" smtClean="0">
                <a:solidFill>
                  <a:schemeClr val="accent1"/>
                </a:solidFill>
              </a:rPr>
              <a:t>End If</a:t>
            </a:r>
          </a:p>
          <a:p>
            <a:pPr marL="1028700" lvl="3" indent="-228600" eaLnBrk="1" hangingPunct="1">
              <a:lnSpc>
                <a:spcPct val="90000"/>
              </a:lnSpc>
              <a:buFont typeface="Wingdings" pitchFamily="2" charset="2"/>
              <a:buNone/>
            </a:pPr>
            <a:r>
              <a:rPr lang="en-GB" sz="1200" noProof="1" smtClean="0"/>
              <a:t>excel.Visible = True    </a:t>
            </a:r>
            <a:r>
              <a:rPr lang="en-GB" sz="1200" noProof="1" smtClean="0">
                <a:solidFill>
                  <a:schemeClr val="hlink"/>
                </a:solidFill>
              </a:rPr>
              <a:t>' Make it visible "live" to the user</a:t>
            </a:r>
          </a:p>
          <a:p>
            <a:pPr marL="1028700" lvl="3" indent="-228600" eaLnBrk="1" hangingPunct="1">
              <a:lnSpc>
                <a:spcPct val="90000"/>
              </a:lnSpc>
              <a:buFont typeface="Wingdings" pitchFamily="2" charset="2"/>
              <a:buNone/>
            </a:pPr>
            <a:endParaRPr lang="en-GB" sz="1200" noProof="1" smtClean="0"/>
          </a:p>
          <a:p>
            <a:pPr marL="1028700" lvl="3" indent="-228600" eaLnBrk="1" hangingPunct="1">
              <a:lnSpc>
                <a:spcPct val="90000"/>
              </a:lnSpc>
              <a:buFont typeface="Wingdings" pitchFamily="2" charset="2"/>
              <a:buNone/>
            </a:pPr>
            <a:r>
              <a:rPr lang="en-GB" sz="1200" noProof="1" smtClean="0">
                <a:solidFill>
                  <a:schemeClr val="hlink"/>
                </a:solidFill>
              </a:rPr>
              <a:t>' Add a new work-book and delete the default work-sheets</a:t>
            </a:r>
          </a:p>
          <a:p>
            <a:pPr marL="1028700" lvl="3" indent="-228600" eaLnBrk="1" hangingPunct="1">
              <a:lnSpc>
                <a:spcPct val="90000"/>
              </a:lnSpc>
              <a:buFont typeface="Wingdings" pitchFamily="2" charset="2"/>
              <a:buNone/>
            </a:pPr>
            <a:r>
              <a:rPr lang="en-GB" sz="1200" noProof="1" smtClean="0">
                <a:solidFill>
                  <a:schemeClr val="accent1"/>
                </a:solidFill>
              </a:rPr>
              <a:t>Dim</a:t>
            </a:r>
            <a:r>
              <a:rPr lang="en-GB" sz="1200" noProof="1" smtClean="0"/>
              <a:t> workbook As MsExcel.Workbook = </a:t>
            </a:r>
            <a:r>
              <a:rPr lang="en-GB" sz="1200" noProof="1" smtClean="0">
                <a:solidFill>
                  <a:schemeClr val="folHlink"/>
                </a:solidFill>
              </a:rPr>
              <a:t>excel.Workbooks.Add()</a:t>
            </a:r>
          </a:p>
          <a:p>
            <a:pPr marL="1028700" lvl="3" indent="-228600" eaLnBrk="1" hangingPunct="1">
              <a:lnSpc>
                <a:spcPct val="90000"/>
              </a:lnSpc>
              <a:buFont typeface="Wingdings" pitchFamily="2" charset="2"/>
              <a:buNone/>
            </a:pPr>
            <a:r>
              <a:rPr lang="en-GB" sz="1200" noProof="1" smtClean="0">
                <a:solidFill>
                  <a:schemeClr val="accent1"/>
                </a:solidFill>
              </a:rPr>
              <a:t>Dim</a:t>
            </a:r>
            <a:r>
              <a:rPr lang="en-GB" sz="1200" noProof="1" smtClean="0"/>
              <a:t> worksheet As MsExcel.Worksheet</a:t>
            </a:r>
          </a:p>
          <a:p>
            <a:pPr marL="1028700" lvl="3" indent="-228600" eaLnBrk="1" hangingPunct="1">
              <a:lnSpc>
                <a:spcPct val="90000"/>
              </a:lnSpc>
              <a:buFont typeface="Wingdings" pitchFamily="2" charset="2"/>
              <a:buNone/>
            </a:pPr>
            <a:r>
              <a:rPr lang="en-GB" sz="1200" noProof="1" smtClean="0">
                <a:solidFill>
                  <a:schemeClr val="accent1"/>
                </a:solidFill>
              </a:rPr>
              <a:t>Do While</a:t>
            </a:r>
            <a:r>
              <a:rPr lang="en-GB" sz="1200" noProof="1" smtClean="0"/>
              <a:t> workbook.Sheets.Count &gt; 1</a:t>
            </a:r>
          </a:p>
          <a:p>
            <a:pPr marL="1028700" lvl="3" indent="-228600" eaLnBrk="1" hangingPunct="1">
              <a:lnSpc>
                <a:spcPct val="90000"/>
              </a:lnSpc>
              <a:buFont typeface="Wingdings" pitchFamily="2" charset="2"/>
              <a:buNone/>
            </a:pPr>
            <a:r>
              <a:rPr lang="en-GB" sz="1200" noProof="1" smtClean="0"/>
              <a:t>  worksheet = workbook.Sheets.Item(1)</a:t>
            </a:r>
          </a:p>
          <a:p>
            <a:pPr marL="1028700" lvl="3" indent="-228600" eaLnBrk="1" hangingPunct="1">
              <a:lnSpc>
                <a:spcPct val="90000"/>
              </a:lnSpc>
              <a:buFont typeface="Wingdings" pitchFamily="2" charset="2"/>
              <a:buNone/>
            </a:pPr>
            <a:r>
              <a:rPr lang="en-GB" sz="1200" noProof="1" smtClean="0"/>
              <a:t>  worksheet.Delete()</a:t>
            </a:r>
          </a:p>
          <a:p>
            <a:pPr marL="1028700" lvl="3" indent="-228600" eaLnBrk="1" hangingPunct="1">
              <a:lnSpc>
                <a:spcPct val="90000"/>
              </a:lnSpc>
              <a:buFont typeface="Wingdings" pitchFamily="2" charset="2"/>
              <a:buNone/>
            </a:pPr>
            <a:r>
              <a:rPr lang="en-GB" sz="1200" noProof="1" smtClean="0">
                <a:solidFill>
                  <a:schemeClr val="accent1"/>
                </a:solidFill>
              </a:rPr>
              <a:t>Loop</a:t>
            </a:r>
            <a:endParaRPr lang="en-US" sz="1200" smtClean="0">
              <a:solidFill>
                <a:schemeClr val="accent1"/>
              </a:solidFill>
            </a:endParaRPr>
          </a:p>
          <a:p>
            <a:pPr marL="1028700" lvl="3" indent="-228600" eaLnBrk="1" hangingPunct="1">
              <a:lnSpc>
                <a:spcPct val="90000"/>
              </a:lnSpc>
              <a:buFont typeface="Wingdings" pitchFamily="2" charset="2"/>
              <a:buNone/>
            </a:pPr>
            <a:endParaRPr lang="en-US" sz="1200" smtClean="0"/>
          </a:p>
          <a:p>
            <a:pPr marL="1028700" lvl="3" indent="-228600" eaLnBrk="1" hangingPunct="1">
              <a:lnSpc>
                <a:spcPct val="90000"/>
              </a:lnSpc>
              <a:buFont typeface="Wingdings" pitchFamily="2" charset="2"/>
              <a:buNone/>
            </a:pPr>
            <a:r>
              <a:rPr lang="en-US" sz="1200" noProof="1" smtClean="0">
                <a:solidFill>
                  <a:schemeClr val="hlink"/>
                </a:solidFill>
              </a:rPr>
              <a:t>' Loop all collected Categories and create one worksheet for each </a:t>
            </a:r>
          </a:p>
          <a:p>
            <a:pPr marL="1028700" lvl="3" indent="-228600" eaLnBrk="1" hangingPunct="1">
              <a:lnSpc>
                <a:spcPct val="90000"/>
              </a:lnSpc>
              <a:buFont typeface="Wingdings" pitchFamily="2" charset="2"/>
              <a:buNone/>
            </a:pPr>
            <a:r>
              <a:rPr lang="en-US" sz="1200" noProof="1" smtClean="0">
                <a:solidFill>
                  <a:schemeClr val="accent1"/>
                </a:solidFill>
              </a:rPr>
              <a:t>Dim</a:t>
            </a:r>
            <a:r>
              <a:rPr lang="en-US" sz="1200" noProof="1" smtClean="0"/>
              <a:t> mapIter As Autodesk.Revit.Collections.MapIterator = sortedElements.ForwardIterator</a:t>
            </a:r>
          </a:p>
          <a:p>
            <a:pPr marL="1028700" lvl="3" indent="-228600" eaLnBrk="1" hangingPunct="1">
              <a:lnSpc>
                <a:spcPct val="90000"/>
              </a:lnSpc>
              <a:buFont typeface="Wingdings" pitchFamily="2" charset="2"/>
              <a:buNone/>
            </a:pPr>
            <a:r>
              <a:rPr lang="en-US" sz="1200" noProof="1" smtClean="0">
                <a:solidFill>
                  <a:schemeClr val="folHlink"/>
                </a:solidFill>
              </a:rPr>
              <a:t>Do While (mapIter.MoveNext())</a:t>
            </a:r>
          </a:p>
          <a:p>
            <a:pPr marL="1028700" lvl="3" indent="-228600" eaLnBrk="1" hangingPunct="1">
              <a:lnSpc>
                <a:spcPct val="90000"/>
              </a:lnSpc>
              <a:buFont typeface="Wingdings" pitchFamily="2" charset="2"/>
              <a:buNone/>
            </a:pPr>
            <a:r>
              <a:rPr lang="en-US" sz="1200" noProof="1" smtClean="0"/>
              <a:t>  </a:t>
            </a:r>
            <a:r>
              <a:rPr lang="en-US" sz="1200" noProof="1" smtClean="0">
                <a:solidFill>
                  <a:schemeClr val="hlink"/>
                </a:solidFill>
              </a:rPr>
              <a:t>' retrieve stored category and ElementSet</a:t>
            </a:r>
          </a:p>
          <a:p>
            <a:pPr marL="1028700" lvl="3" indent="-228600" eaLnBrk="1" hangingPunct="1">
              <a:lnSpc>
                <a:spcPct val="90000"/>
              </a:lnSpc>
              <a:buFont typeface="Wingdings" pitchFamily="2" charset="2"/>
              <a:buNone/>
            </a:pPr>
            <a:r>
              <a:rPr lang="en-US" sz="1200" noProof="1" smtClean="0"/>
              <a:t>  </a:t>
            </a:r>
            <a:r>
              <a:rPr lang="en-US" sz="1200" noProof="1" smtClean="0">
                <a:solidFill>
                  <a:schemeClr val="accent1"/>
                </a:solidFill>
              </a:rPr>
              <a:t>Dim</a:t>
            </a:r>
            <a:r>
              <a:rPr lang="en-US" sz="1200" noProof="1" smtClean="0"/>
              <a:t> categoryName As String = mapIter.Key</a:t>
            </a:r>
          </a:p>
          <a:p>
            <a:pPr marL="1028700" lvl="3" indent="-228600" eaLnBrk="1" hangingPunct="1">
              <a:lnSpc>
                <a:spcPct val="90000"/>
              </a:lnSpc>
              <a:buFont typeface="Wingdings" pitchFamily="2" charset="2"/>
              <a:buNone/>
            </a:pPr>
            <a:r>
              <a:rPr lang="en-US" sz="1200" noProof="1" smtClean="0"/>
              <a:t>  </a:t>
            </a:r>
            <a:r>
              <a:rPr lang="en-US" sz="1200" noProof="1" smtClean="0">
                <a:solidFill>
                  <a:schemeClr val="accent1"/>
                </a:solidFill>
              </a:rPr>
              <a:t>Dim</a:t>
            </a:r>
            <a:r>
              <a:rPr lang="en-US" sz="1200" noProof="1" smtClean="0"/>
              <a:t> elementSet As Autodesk.Revit.ElementSet = mapIter.Current</a:t>
            </a:r>
          </a:p>
          <a:p>
            <a:pPr marL="1028700" lvl="3" indent="-228600" eaLnBrk="1" hangingPunct="1">
              <a:lnSpc>
                <a:spcPct val="90000"/>
              </a:lnSpc>
              <a:buFont typeface="Wingdings" pitchFamily="2" charset="2"/>
              <a:buNone/>
            </a:pPr>
            <a:r>
              <a:rPr lang="en-US" sz="1200" noProof="1" smtClean="0"/>
              <a:t>  </a:t>
            </a:r>
            <a:r>
              <a:rPr lang="en-US" sz="1200" noProof="1" smtClean="0">
                <a:solidFill>
                  <a:schemeClr val="hlink"/>
                </a:solidFill>
              </a:rPr>
              <a:t>' create and name the worksheet</a:t>
            </a:r>
          </a:p>
          <a:p>
            <a:pPr marL="1028700" lvl="3" indent="-228600" eaLnBrk="1" hangingPunct="1">
              <a:lnSpc>
                <a:spcPct val="90000"/>
              </a:lnSpc>
              <a:buFont typeface="Wingdings" pitchFamily="2" charset="2"/>
              <a:buNone/>
            </a:pPr>
            <a:r>
              <a:rPr lang="en-US" sz="1200" noProof="1" smtClean="0"/>
              <a:t>  worksheet = </a:t>
            </a:r>
            <a:r>
              <a:rPr lang="en-US" sz="1200" noProof="1" smtClean="0">
                <a:solidFill>
                  <a:schemeClr val="folHlink"/>
                </a:solidFill>
              </a:rPr>
              <a:t>excel.Worksheets.Add()</a:t>
            </a:r>
          </a:p>
          <a:p>
            <a:pPr marL="1028700" lvl="3" indent="-228600" eaLnBrk="1" hangingPunct="1">
              <a:lnSpc>
                <a:spcPct val="90000"/>
              </a:lnSpc>
              <a:buFont typeface="Wingdings" pitchFamily="2" charset="2"/>
              <a:buNone/>
            </a:pPr>
            <a:r>
              <a:rPr lang="en-US" sz="1200" noProof="1" smtClean="0"/>
              <a:t>  worksheet.Name = categoryName</a:t>
            </a:r>
          </a:p>
          <a:p>
            <a:pPr marL="1028700" lvl="3" indent="-228600" eaLnBrk="1" hangingPunct="1">
              <a:lnSpc>
                <a:spcPct val="90000"/>
              </a:lnSpc>
              <a:buFont typeface="Wingdings" pitchFamily="2" charset="2"/>
              <a:buNone/>
            </a:pPr>
            <a:endParaRPr lang="en-US" sz="1200" noProof="1" smtClean="0"/>
          </a:p>
        </p:txBody>
      </p:sp>
      <p:sp>
        <p:nvSpPr>
          <p:cNvPr id="8294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82949" name="AutoShape 5"/>
          <p:cNvSpPr>
            <a:spLocks noChangeArrowheads="1"/>
          </p:cNvSpPr>
          <p:nvPr/>
        </p:nvSpPr>
        <p:spPr bwMode="auto">
          <a:xfrm>
            <a:off x="392113" y="1125538"/>
            <a:ext cx="8428037" cy="5472112"/>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Materials Provided</a:t>
            </a:r>
          </a:p>
        </p:txBody>
      </p:sp>
      <p:sp>
        <p:nvSpPr>
          <p:cNvPr id="10243" name="Rectangle 3"/>
          <p:cNvSpPr>
            <a:spLocks noGrp="1" noChangeArrowheads="1"/>
          </p:cNvSpPr>
          <p:nvPr>
            <p:ph type="body" idx="1"/>
          </p:nvPr>
        </p:nvSpPr>
        <p:spPr>
          <a:xfrm>
            <a:off x="319088" y="1412875"/>
            <a:ext cx="8139112" cy="5119688"/>
          </a:xfrm>
        </p:spPr>
        <p:txBody>
          <a:bodyPr/>
          <a:lstStyle/>
          <a:p>
            <a:pPr eaLnBrk="1" hangingPunct="1">
              <a:buFontTx/>
              <a:buNone/>
            </a:pPr>
            <a:r>
              <a:rPr lang="en-GB" sz="2800" smtClean="0"/>
              <a:t>This presentation</a:t>
            </a:r>
          </a:p>
          <a:p>
            <a:pPr eaLnBrk="1" hangingPunct="1">
              <a:buFontTx/>
              <a:buNone/>
            </a:pPr>
            <a:r>
              <a:rPr lang="en-GB" sz="2800" smtClean="0"/>
              <a:t>The accompanying labs and instructions</a:t>
            </a:r>
          </a:p>
          <a:p>
            <a:pPr eaLnBrk="1" hangingPunct="1">
              <a:buFontTx/>
              <a:buNone/>
            </a:pPr>
            <a:r>
              <a:rPr lang="en-GB" sz="2800" smtClean="0"/>
              <a:t>The Revit SDK </a:t>
            </a:r>
          </a:p>
          <a:p>
            <a:pPr eaLnBrk="1" hangingPunct="1">
              <a:buFontTx/>
              <a:buNone/>
            </a:pPr>
            <a:r>
              <a:rPr lang="en-GB" sz="2800" smtClean="0"/>
              <a:t>Debugging utilities</a:t>
            </a:r>
          </a:p>
        </p:txBody>
      </p:sp>
      <p:sp>
        <p:nvSpPr>
          <p:cNvPr id="1024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19088" y="136525"/>
            <a:ext cx="8501062" cy="1143000"/>
          </a:xfrm>
        </p:spPr>
        <p:txBody>
          <a:bodyPr/>
          <a:lstStyle/>
          <a:p>
            <a:pPr eaLnBrk="1" hangingPunct="1"/>
            <a:r>
              <a:rPr lang="en-GB" smtClean="0"/>
              <a:t>Determine all Table Headers</a:t>
            </a:r>
          </a:p>
        </p:txBody>
      </p:sp>
      <p:sp>
        <p:nvSpPr>
          <p:cNvPr id="83971" name="Rectangle 3"/>
          <p:cNvSpPr>
            <a:spLocks noGrp="1" noChangeArrowheads="1"/>
          </p:cNvSpPr>
          <p:nvPr>
            <p:ph type="body" idx="1"/>
          </p:nvPr>
        </p:nvSpPr>
        <p:spPr>
          <a:xfrm>
            <a:off x="0" y="1279525"/>
            <a:ext cx="8820150" cy="4381500"/>
          </a:xfrm>
        </p:spPr>
        <p:txBody>
          <a:bodyPr/>
          <a:lstStyle/>
          <a:p>
            <a:pPr marL="1028700" lvl="3" indent="-228600" eaLnBrk="1" hangingPunct="1">
              <a:lnSpc>
                <a:spcPct val="80000"/>
              </a:lnSpc>
              <a:buFont typeface="Wingdings" pitchFamily="2" charset="2"/>
              <a:buNone/>
            </a:pPr>
            <a:r>
              <a:rPr lang="en-US" sz="1200" smtClean="0"/>
              <a:t> </a:t>
            </a:r>
            <a:r>
              <a:rPr lang="en-US" sz="1200" noProof="1" smtClean="0"/>
              <a:t> </a:t>
            </a:r>
            <a:r>
              <a:rPr lang="en-US" sz="1200" noProof="1" smtClean="0">
                <a:solidFill>
                  <a:schemeClr val="accent1"/>
                </a:solidFill>
              </a:rPr>
              <a:t>Dim </a:t>
            </a:r>
            <a:r>
              <a:rPr lang="en-US" sz="1200" noProof="1" smtClean="0"/>
              <a:t>allParamNamesEncountered As Autodesk.Revit.Collections.Set </a:t>
            </a:r>
            <a:r>
              <a:rPr lang="en-US" sz="1200" smtClean="0"/>
              <a:t>_</a:t>
            </a:r>
          </a:p>
          <a:p>
            <a:pPr marL="1028700" lvl="3" indent="-228600" eaLnBrk="1" hangingPunct="1">
              <a:lnSpc>
                <a:spcPct val="80000"/>
              </a:lnSpc>
              <a:buFont typeface="Wingdings" pitchFamily="2" charset="2"/>
              <a:buNone/>
            </a:pPr>
            <a:r>
              <a:rPr lang="en-US" sz="1200" smtClean="0"/>
              <a:t>    </a:t>
            </a:r>
            <a:r>
              <a:rPr lang="en-US" sz="1200" noProof="1" smtClean="0"/>
              <a:t>= revitApp.Create.NewSet()</a:t>
            </a:r>
          </a:p>
          <a:p>
            <a:pPr marL="1028700" lvl="3" indent="-228600" eaLnBrk="1" hangingPunct="1">
              <a:lnSpc>
                <a:spcPct val="80000"/>
              </a:lnSpc>
              <a:buFont typeface="Wingdings" pitchFamily="2" charset="2"/>
              <a:buNone/>
            </a:pPr>
            <a:endParaRPr lang="en-US" sz="1200" noProof="1" smtClean="0"/>
          </a:p>
          <a:p>
            <a:pPr marL="1028700" lvl="3" indent="-228600" eaLnBrk="1" hangingPunct="1">
              <a:lnSpc>
                <a:spcPct val="80000"/>
              </a:lnSpc>
              <a:buFont typeface="Wingdings" pitchFamily="2" charset="2"/>
              <a:buNone/>
            </a:pPr>
            <a:r>
              <a:rPr lang="en-US" sz="1200" noProof="1" smtClean="0"/>
              <a:t>  </a:t>
            </a:r>
            <a:r>
              <a:rPr lang="en-US" sz="1200" noProof="1" smtClean="0">
                <a:solidFill>
                  <a:schemeClr val="hlink"/>
                </a:solidFill>
              </a:rPr>
              <a:t>' loop through all the elements passed to the method</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 </a:t>
            </a:r>
            <a:r>
              <a:rPr lang="en-US" sz="1200" noProof="1" smtClean="0"/>
              <a:t>setIter As IEnumerator = elementSet.ForwardIterator</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Do While</a:t>
            </a:r>
            <a:r>
              <a:rPr lang="en-US" sz="1200" noProof="1" smtClean="0"/>
              <a:t> (setIter.MoveNext())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el As Autodesk.Revit.Element = setIter.Current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parameters As Autodesk.Revit.ParameterSet = el.Parameters</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Not</a:t>
            </a:r>
            <a:r>
              <a:rPr lang="en-US" sz="1200" noProof="1" smtClean="0"/>
              <a:t> (parameters.IsEmpty) Then</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hlink"/>
                </a:solidFill>
              </a:rPr>
              <a:t>‘</a:t>
            </a:r>
            <a:r>
              <a:rPr lang="en-US" sz="1200" smtClean="0">
                <a:solidFill>
                  <a:schemeClr val="hlink"/>
                </a:solidFill>
              </a:rPr>
              <a:t> </a:t>
            </a:r>
            <a:r>
              <a:rPr lang="en-US" sz="1200" noProof="1" smtClean="0">
                <a:solidFill>
                  <a:schemeClr val="hlink"/>
                </a:solidFill>
              </a:rPr>
              <a:t>Another way to loop the parameters is via ParameterSetIterator:</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definitionNames As Autodesk.Revit.Collections.Set </a:t>
            </a:r>
            <a:r>
              <a:rPr lang="en-US" sz="1200" smtClean="0"/>
              <a:t>_</a:t>
            </a:r>
          </a:p>
          <a:p>
            <a:pPr marL="1028700" lvl="3" indent="-228600" eaLnBrk="1" hangingPunct="1">
              <a:lnSpc>
                <a:spcPct val="80000"/>
              </a:lnSpc>
              <a:buFont typeface="Wingdings" pitchFamily="2" charset="2"/>
              <a:buNone/>
            </a:pPr>
            <a:r>
              <a:rPr lang="en-US" sz="1200" smtClean="0"/>
              <a:t>        </a:t>
            </a:r>
            <a:r>
              <a:rPr lang="en-US" sz="1200" noProof="1" smtClean="0"/>
              <a:t>= revitApp.Create.NewSet()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paramIter As </a:t>
            </a:r>
            <a:r>
              <a:rPr lang="en-US" sz="1200" noProof="1" smtClean="0">
                <a:solidFill>
                  <a:schemeClr val="folHlink"/>
                </a:solidFill>
              </a:rPr>
              <a:t>Autodesk.Revit.ParameterSetIterator </a:t>
            </a:r>
            <a:r>
              <a:rPr lang="en-US" sz="1200" smtClean="0"/>
              <a:t>_</a:t>
            </a:r>
          </a:p>
          <a:p>
            <a:pPr marL="1028700" lvl="3" indent="-228600" eaLnBrk="1" hangingPunct="1">
              <a:lnSpc>
                <a:spcPct val="80000"/>
              </a:lnSpc>
              <a:buFont typeface="Wingdings" pitchFamily="2" charset="2"/>
              <a:buNone/>
            </a:pPr>
            <a:r>
              <a:rPr lang="en-US" sz="1200" smtClean="0"/>
              <a:t>        </a:t>
            </a:r>
            <a:r>
              <a:rPr lang="en-US" sz="1200" noProof="1" smtClean="0"/>
              <a:t>= parameters.ForwardIterator</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Do While</a:t>
            </a:r>
            <a:r>
              <a:rPr lang="en-US" sz="1200" noProof="1" smtClean="0"/>
              <a:t> paramIter.MoveNext()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parameter As Autodesk.Revit.Parameter = paramIter.Current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name As String = parameter.Definition.Name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Not</a:t>
            </a:r>
            <a:r>
              <a:rPr lang="en-US" sz="1200" noProof="1" smtClean="0"/>
              <a:t> allParamNamesEncountered.Contains(name) Then</a:t>
            </a:r>
          </a:p>
          <a:p>
            <a:pPr marL="1028700" lvl="3" indent="-228600" eaLnBrk="1" hangingPunct="1">
              <a:lnSpc>
                <a:spcPct val="80000"/>
              </a:lnSpc>
              <a:buFont typeface="Wingdings" pitchFamily="2" charset="2"/>
              <a:buNone/>
            </a:pPr>
            <a:r>
              <a:rPr lang="en-US" sz="1200" noProof="1" smtClean="0"/>
              <a:t>          allParamNamesEncountered.Insert(name)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lnSpc>
                <a:spcPct val="80000"/>
              </a:lnSpc>
              <a:buFont typeface="Wingdings" pitchFamily="2" charset="2"/>
              <a:buNone/>
            </a:pPr>
            <a:r>
              <a:rPr lang="en-US" sz="1200" noProof="1" smtClean="0">
                <a:solidFill>
                  <a:schemeClr val="accent1"/>
                </a:solidFill>
              </a:rPr>
              <a:t>      Loop</a:t>
            </a:r>
          </a:p>
          <a:p>
            <a:pPr marL="1028700" lvl="3" indent="-228600" eaLnBrk="1" hangingPunct="1">
              <a:lnSpc>
                <a:spcPct val="80000"/>
              </a:lnSpc>
              <a:buFont typeface="Wingdings" pitchFamily="2" charset="2"/>
              <a:buNone/>
            </a:pPr>
            <a:r>
              <a:rPr lang="en-US" sz="1200" noProof="1" smtClean="0">
                <a:solidFill>
                  <a:schemeClr val="accent1"/>
                </a:solidFill>
              </a:rPr>
              <a:t>    End If</a:t>
            </a:r>
          </a:p>
          <a:p>
            <a:pPr marL="1028700" lvl="3" indent="-228600" eaLnBrk="1" hangingPunct="1">
              <a:lnSpc>
                <a:spcPct val="80000"/>
              </a:lnSpc>
              <a:buFont typeface="Wingdings" pitchFamily="2" charset="2"/>
              <a:buNone/>
            </a:pPr>
            <a:r>
              <a:rPr lang="en-US" sz="1200" noProof="1" smtClean="0">
                <a:solidFill>
                  <a:schemeClr val="accent1"/>
                </a:solidFill>
              </a:rPr>
              <a:t>  Loop</a:t>
            </a:r>
            <a:endParaRPr lang="en-US" sz="1200" smtClean="0">
              <a:solidFill>
                <a:schemeClr val="accent1"/>
              </a:solidFill>
            </a:endParaRPr>
          </a:p>
        </p:txBody>
      </p:sp>
      <p:sp>
        <p:nvSpPr>
          <p:cNvPr id="8397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83973" name="AutoShape 5"/>
          <p:cNvSpPr>
            <a:spLocks noChangeArrowheads="1"/>
          </p:cNvSpPr>
          <p:nvPr/>
        </p:nvSpPr>
        <p:spPr bwMode="auto">
          <a:xfrm>
            <a:off x="392113" y="1125538"/>
            <a:ext cx="7708900" cy="44640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19088" y="136525"/>
            <a:ext cx="8501062" cy="1143000"/>
          </a:xfrm>
        </p:spPr>
        <p:txBody>
          <a:bodyPr/>
          <a:lstStyle/>
          <a:p>
            <a:pPr eaLnBrk="1" hangingPunct="1"/>
            <a:r>
              <a:rPr lang="en-GB" smtClean="0"/>
              <a:t>Create Table Headers</a:t>
            </a:r>
          </a:p>
        </p:txBody>
      </p:sp>
      <p:sp>
        <p:nvSpPr>
          <p:cNvPr id="84995" name="Rectangle 3"/>
          <p:cNvSpPr>
            <a:spLocks noGrp="1" noChangeArrowheads="1"/>
          </p:cNvSpPr>
          <p:nvPr>
            <p:ph type="body" idx="1"/>
          </p:nvPr>
        </p:nvSpPr>
        <p:spPr>
          <a:xfrm>
            <a:off x="0" y="1279525"/>
            <a:ext cx="8820150" cy="2365375"/>
          </a:xfrm>
        </p:spPr>
        <p:txBody>
          <a:bodyPr/>
          <a:lstStyle/>
          <a:p>
            <a:pPr marL="1028700" lvl="3" indent="-228600" eaLnBrk="1" hangingPunct="1">
              <a:lnSpc>
                <a:spcPct val="80000"/>
              </a:lnSpc>
              <a:buFont typeface="Wingdings" pitchFamily="2" charset="2"/>
              <a:buNone/>
            </a:pPr>
            <a:r>
              <a:rPr lang="en-GB" sz="1200" noProof="1" smtClean="0">
                <a:solidFill>
                  <a:schemeClr val="hlink"/>
                </a:solidFill>
              </a:rPr>
              <a:t>' add the HEADER row in Bold</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folHlink"/>
                </a:solidFill>
              </a:rPr>
              <a:t>worksheet.Cells(1, 1).Value = "ID"</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paramName As String</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Dim</a:t>
            </a:r>
            <a:r>
              <a:rPr lang="en-GB" sz="1200" noProof="1" smtClean="0"/>
              <a:t> column As Integer = 2</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For Each</a:t>
            </a:r>
            <a:r>
              <a:rPr lang="en-GB" sz="1200" noProof="1" smtClean="0"/>
              <a:t> paramName In allParamNamesEncountered</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folHlink"/>
                </a:solidFill>
              </a:rPr>
              <a:t>worksheet.Cells(1, column).Value = paramName</a:t>
            </a:r>
          </a:p>
          <a:p>
            <a:pPr marL="1028700" lvl="3" indent="-228600" eaLnBrk="1" hangingPunct="1">
              <a:lnSpc>
                <a:spcPct val="80000"/>
              </a:lnSpc>
              <a:buFont typeface="Wingdings" pitchFamily="2" charset="2"/>
              <a:buNone/>
            </a:pPr>
            <a:r>
              <a:rPr lang="en-GB" sz="1200" noProof="1" smtClean="0"/>
              <a:t>    excel.Columns(column).EntireColumn.AutoFit()</a:t>
            </a:r>
          </a:p>
          <a:p>
            <a:pPr marL="1028700" lvl="3" indent="-228600" eaLnBrk="1" hangingPunct="1">
              <a:lnSpc>
                <a:spcPct val="80000"/>
              </a:lnSpc>
              <a:buFont typeface="Wingdings" pitchFamily="2" charset="2"/>
              <a:buNone/>
            </a:pPr>
            <a:r>
              <a:rPr lang="en-GB" sz="1200" noProof="1" smtClean="0"/>
              <a:t>    column = column + 1</a:t>
            </a:r>
          </a:p>
          <a:p>
            <a:pPr marL="1028700" lvl="3" indent="-228600" eaLnBrk="1" hangingPunct="1">
              <a:lnSpc>
                <a:spcPct val="80000"/>
              </a:lnSpc>
              <a:buFont typeface="Wingdings" pitchFamily="2" charset="2"/>
              <a:buNone/>
            </a:pPr>
            <a:r>
              <a:rPr lang="en-GB" sz="1200" noProof="1" smtClean="0"/>
              <a:t>  </a:t>
            </a:r>
            <a:r>
              <a:rPr lang="en-GB" sz="1200" noProof="1" smtClean="0">
                <a:solidFill>
                  <a:schemeClr val="accent1"/>
                </a:solidFill>
              </a:rPr>
              <a:t>Next</a:t>
            </a:r>
          </a:p>
          <a:p>
            <a:pPr marL="1028700" lvl="3" indent="-228600" eaLnBrk="1" hangingPunct="1">
              <a:lnSpc>
                <a:spcPct val="80000"/>
              </a:lnSpc>
              <a:buFont typeface="Wingdings" pitchFamily="2" charset="2"/>
              <a:buNone/>
            </a:pPr>
            <a:r>
              <a:rPr lang="en-GB" sz="1200" noProof="1" smtClean="0"/>
              <a:t>  excel.Rows("1").Font.Bold = True</a:t>
            </a:r>
          </a:p>
        </p:txBody>
      </p:sp>
      <p:sp>
        <p:nvSpPr>
          <p:cNvPr id="8499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84997" name="AutoShape 5"/>
          <p:cNvSpPr>
            <a:spLocks noChangeArrowheads="1"/>
          </p:cNvSpPr>
          <p:nvPr/>
        </p:nvSpPr>
        <p:spPr bwMode="auto">
          <a:xfrm>
            <a:off x="392113" y="1125538"/>
            <a:ext cx="7708900" cy="2519362"/>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19088" y="136525"/>
            <a:ext cx="8501062" cy="1143000"/>
          </a:xfrm>
        </p:spPr>
        <p:txBody>
          <a:bodyPr/>
          <a:lstStyle/>
          <a:p>
            <a:pPr eaLnBrk="1" hangingPunct="1"/>
            <a:r>
              <a:rPr lang="en-GB" smtClean="0"/>
              <a:t>Export Parameters to Excel</a:t>
            </a:r>
          </a:p>
        </p:txBody>
      </p:sp>
      <p:sp>
        <p:nvSpPr>
          <p:cNvPr id="86019" name="Rectangle 3"/>
          <p:cNvSpPr>
            <a:spLocks noGrp="1" noChangeArrowheads="1"/>
          </p:cNvSpPr>
          <p:nvPr>
            <p:ph type="body" idx="1"/>
          </p:nvPr>
        </p:nvSpPr>
        <p:spPr>
          <a:xfrm>
            <a:off x="0" y="1279525"/>
            <a:ext cx="8820150" cy="4597400"/>
          </a:xfrm>
        </p:spPr>
        <p:txBody>
          <a:bodyPr/>
          <a:lstStyle/>
          <a:p>
            <a:pPr marL="1028700" lvl="3" indent="-228600" eaLnBrk="1" hangingPunct="1">
              <a:lnSpc>
                <a:spcPct val="80000"/>
              </a:lnSpc>
              <a:buFont typeface="Wingdings" pitchFamily="2" charset="2"/>
              <a:buNone/>
            </a:pPr>
            <a:r>
              <a:rPr lang="en-GB" sz="1400" noProof="1" smtClean="0"/>
              <a:t> </a:t>
            </a:r>
            <a:r>
              <a:rPr lang="en-GB" sz="1400" noProof="1" smtClean="0">
                <a:solidFill>
                  <a:schemeClr val="hlink"/>
                </a:solidFill>
              </a:rPr>
              <a:t>' export one row for each element that belongs to the category</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accent1"/>
                </a:solidFill>
              </a:rPr>
              <a:t>Dim</a:t>
            </a:r>
            <a:r>
              <a:rPr lang="en-GB" sz="1400" noProof="1" smtClean="0"/>
              <a:t> elem As Revit.Element</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accent1"/>
                </a:solidFill>
              </a:rPr>
              <a:t>Dim</a:t>
            </a:r>
            <a:r>
              <a:rPr lang="en-GB" sz="1400" noProof="1" smtClean="0"/>
              <a:t> row As Integer = 2</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accent1"/>
                </a:solidFill>
              </a:rPr>
              <a:t>For Each</a:t>
            </a:r>
            <a:r>
              <a:rPr lang="en-GB" sz="1400" noProof="1" smtClean="0"/>
              <a:t> elem In elementSet</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hlink"/>
                </a:solidFill>
              </a:rPr>
              <a:t>' first column is the element id (display it as an integer)</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folHlink"/>
                </a:solidFill>
              </a:rPr>
              <a:t>worksheet.Cells(row, 1).Value = elem.Id.Value</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hlink"/>
                </a:solidFill>
              </a:rPr>
              <a:t>' the other columns are parameter values</a:t>
            </a:r>
          </a:p>
          <a:p>
            <a:pPr marL="1028700" lvl="3" indent="-228600" eaLnBrk="1" hangingPunct="1">
              <a:lnSpc>
                <a:spcPct val="80000"/>
              </a:lnSpc>
              <a:buFont typeface="Wingdings" pitchFamily="2" charset="2"/>
              <a:buNone/>
            </a:pPr>
            <a:r>
              <a:rPr lang="en-GB" sz="1400" noProof="1" smtClean="0"/>
              <a:t>    column = 2</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accent1"/>
                </a:solidFill>
              </a:rPr>
              <a:t>For Each</a:t>
            </a:r>
            <a:r>
              <a:rPr lang="en-GB" sz="1400" noProof="1" smtClean="0"/>
              <a:t> paramName In allParamNamesEncountered</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accent1"/>
                </a:solidFill>
              </a:rPr>
              <a:t> Dim</a:t>
            </a:r>
            <a:r>
              <a:rPr lang="en-GB" sz="1400" noProof="1" smtClean="0"/>
              <a:t> paramValue As String</a:t>
            </a:r>
          </a:p>
          <a:p>
            <a:pPr marL="1028700" lvl="3" indent="-228600" eaLnBrk="1" hangingPunct="1">
              <a:lnSpc>
                <a:spcPct val="80000"/>
              </a:lnSpc>
              <a:buFont typeface="Wingdings" pitchFamily="2" charset="2"/>
              <a:buNone/>
            </a:pPr>
            <a:r>
              <a:rPr lang="en-GB" sz="1400" noProof="1" smtClean="0"/>
              <a:t>      </a:t>
            </a:r>
            <a:r>
              <a:rPr lang="en-GB" sz="1400" noProof="1" smtClean="0">
                <a:solidFill>
                  <a:schemeClr val="accent1"/>
                </a:solidFill>
              </a:rPr>
              <a:t>Try</a:t>
            </a:r>
          </a:p>
          <a:p>
            <a:pPr marL="1028700" lvl="3" indent="-228600" eaLnBrk="1" hangingPunct="1">
              <a:lnSpc>
                <a:spcPct val="80000"/>
              </a:lnSpc>
              <a:buFont typeface="Wingdings" pitchFamily="2" charset="2"/>
              <a:buNone/>
            </a:pPr>
            <a:r>
              <a:rPr lang="en-GB" sz="1400" noProof="1" smtClean="0"/>
              <a:t>        paramValue = LabUtils.GetParamAsString(</a:t>
            </a:r>
            <a:r>
              <a:rPr lang="en-US" sz="1400" smtClean="0"/>
              <a:t> </a:t>
            </a:r>
            <a:r>
              <a:rPr lang="en-US" sz="1400" noProof="1" smtClean="0"/>
              <a:t>LabUtils.GetElemParam(</a:t>
            </a:r>
            <a:r>
              <a:rPr lang="en-US" sz="1400" smtClean="0"/>
              <a:t> _</a:t>
            </a:r>
          </a:p>
          <a:p>
            <a:pPr marL="1028700" lvl="3" indent="-228600" eaLnBrk="1" hangingPunct="1">
              <a:lnSpc>
                <a:spcPct val="80000"/>
              </a:lnSpc>
              <a:buFont typeface="Wingdings" pitchFamily="2" charset="2"/>
              <a:buNone/>
            </a:pPr>
            <a:r>
              <a:rPr lang="en-US" sz="1400" smtClean="0"/>
              <a:t>          </a:t>
            </a:r>
            <a:r>
              <a:rPr lang="en-US" sz="1400" noProof="1" smtClean="0"/>
              <a:t>elem, paramName</a:t>
            </a:r>
            <a:r>
              <a:rPr lang="en-US" sz="1400" smtClean="0"/>
              <a:t> </a:t>
            </a:r>
            <a:r>
              <a:rPr lang="en-US" sz="1400" noProof="1" smtClean="0"/>
              <a:t>)</a:t>
            </a:r>
            <a:r>
              <a:rPr lang="en-US" sz="1400" smtClean="0"/>
              <a:t> </a:t>
            </a:r>
            <a:r>
              <a:rPr lang="en-US" sz="1400" noProof="1" smtClean="0"/>
              <a:t>)</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accent1"/>
                </a:solidFill>
              </a:rPr>
              <a:t>Catch</a:t>
            </a:r>
          </a:p>
          <a:p>
            <a:pPr marL="1028700" lvl="3" indent="-228600" eaLnBrk="1" hangingPunct="1">
              <a:lnSpc>
                <a:spcPct val="80000"/>
              </a:lnSpc>
              <a:buFont typeface="Wingdings" pitchFamily="2" charset="2"/>
              <a:buNone/>
            </a:pPr>
            <a:r>
              <a:rPr lang="en-US" sz="1400" noProof="1" smtClean="0"/>
              <a:t>        paramValue = "*NA*"</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accent1"/>
                </a:solidFill>
              </a:rPr>
              <a:t>End Try</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folHlink"/>
                </a:solidFill>
              </a:rPr>
              <a:t>worksheet.Cells(row, column).Value = paramValue</a:t>
            </a:r>
          </a:p>
          <a:p>
            <a:pPr marL="1028700" lvl="3" indent="-228600" eaLnBrk="1" hangingPunct="1">
              <a:lnSpc>
                <a:spcPct val="80000"/>
              </a:lnSpc>
              <a:buFont typeface="Wingdings" pitchFamily="2" charset="2"/>
              <a:buNone/>
            </a:pPr>
            <a:r>
              <a:rPr lang="en-US" sz="1400" noProof="1" smtClean="0"/>
              <a:t>      column = column + 1</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accent1"/>
                </a:solidFill>
              </a:rPr>
              <a:t>Next</a:t>
            </a:r>
          </a:p>
          <a:p>
            <a:pPr marL="1028700" lvl="3" indent="-228600" eaLnBrk="1" hangingPunct="1">
              <a:lnSpc>
                <a:spcPct val="80000"/>
              </a:lnSpc>
              <a:buFont typeface="Wingdings" pitchFamily="2" charset="2"/>
              <a:buNone/>
            </a:pPr>
            <a:r>
              <a:rPr lang="en-US" sz="1400" noProof="1" smtClean="0"/>
              <a:t>    row = row + 1</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accent1"/>
                </a:solidFill>
              </a:rPr>
              <a:t>Next</a:t>
            </a:r>
            <a:r>
              <a:rPr lang="en-US" sz="1400" noProof="1" smtClean="0"/>
              <a:t> </a:t>
            </a:r>
            <a:r>
              <a:rPr lang="en-US" sz="1400" noProof="1" smtClean="0">
                <a:solidFill>
                  <a:schemeClr val="hlink"/>
                </a:solidFill>
              </a:rPr>
              <a:t>'row</a:t>
            </a:r>
          </a:p>
          <a:p>
            <a:pPr marL="1028700" lvl="3" indent="-228600" eaLnBrk="1" hangingPunct="1">
              <a:lnSpc>
                <a:spcPct val="80000"/>
              </a:lnSpc>
              <a:buFont typeface="Wingdings" pitchFamily="2" charset="2"/>
              <a:buNone/>
            </a:pPr>
            <a:r>
              <a:rPr lang="en-US" sz="1400" noProof="1" smtClean="0">
                <a:solidFill>
                  <a:schemeClr val="accent1"/>
                </a:solidFill>
              </a:rPr>
              <a:t>Loop</a:t>
            </a:r>
            <a:r>
              <a:rPr lang="en-US" sz="1400" noProof="1" smtClean="0"/>
              <a:t> </a:t>
            </a:r>
            <a:r>
              <a:rPr lang="en-US" sz="1400" noProof="1" smtClean="0">
                <a:solidFill>
                  <a:schemeClr val="hlink"/>
                </a:solidFill>
              </a:rPr>
              <a:t>'categories (worksheets)</a:t>
            </a:r>
          </a:p>
          <a:p>
            <a:pPr marL="1028700" lvl="3" indent="-228600" eaLnBrk="1" hangingPunct="1">
              <a:lnSpc>
                <a:spcPct val="80000"/>
              </a:lnSpc>
              <a:buFont typeface="Wingdings" pitchFamily="2" charset="2"/>
              <a:buNone/>
            </a:pPr>
            <a:endParaRPr lang="en-US" sz="1200" noProof="1" smtClean="0">
              <a:solidFill>
                <a:schemeClr val="hlink"/>
              </a:solidFill>
            </a:endParaRPr>
          </a:p>
        </p:txBody>
      </p:sp>
      <p:sp>
        <p:nvSpPr>
          <p:cNvPr id="8602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86021" name="AutoShape 5"/>
          <p:cNvSpPr>
            <a:spLocks noChangeArrowheads="1"/>
          </p:cNvSpPr>
          <p:nvPr/>
        </p:nvSpPr>
        <p:spPr bwMode="auto">
          <a:xfrm>
            <a:off x="392113" y="1125538"/>
            <a:ext cx="8283575" cy="48958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19088" y="136525"/>
            <a:ext cx="7924800" cy="1143000"/>
          </a:xfrm>
        </p:spPr>
        <p:txBody>
          <a:bodyPr/>
          <a:lstStyle/>
          <a:p>
            <a:pPr eaLnBrk="1" hangingPunct="1"/>
            <a:r>
              <a:rPr lang="en-GB" smtClean="0"/>
              <a:t>Shared Parameters</a:t>
            </a:r>
          </a:p>
        </p:txBody>
      </p:sp>
      <p:sp>
        <p:nvSpPr>
          <p:cNvPr id="87043" name="Rectangle 3"/>
          <p:cNvSpPr>
            <a:spLocks noGrp="1" noChangeArrowheads="1"/>
          </p:cNvSpPr>
          <p:nvPr>
            <p:ph type="body" idx="1"/>
          </p:nvPr>
        </p:nvSpPr>
        <p:spPr>
          <a:xfrm>
            <a:off x="339725" y="1412875"/>
            <a:ext cx="8048625" cy="5040313"/>
          </a:xfrm>
        </p:spPr>
        <p:txBody>
          <a:bodyPr/>
          <a:lstStyle/>
          <a:p>
            <a:pPr marL="342900" lvl="1" indent="-228600" eaLnBrk="1" hangingPunct="1"/>
            <a:r>
              <a:rPr lang="en-GB" smtClean="0"/>
              <a:t>How can we use shared parameters to add per-element data to Revit Elements?</a:t>
            </a:r>
          </a:p>
          <a:p>
            <a:pPr marL="342900" lvl="1" indent="-228600" eaLnBrk="1" hangingPunct="1"/>
            <a:r>
              <a:rPr lang="en-GB" smtClean="0"/>
              <a:t>Export and import these parameters to and from third party applications</a:t>
            </a:r>
          </a:p>
          <a:p>
            <a:pPr marL="342900" lvl="1" indent="-228600" eaLnBrk="1" hangingPunct="1"/>
            <a:endParaRPr lang="en-GB" smtClean="0"/>
          </a:p>
          <a:p>
            <a:pPr marL="342900" lvl="1" indent="-228600" eaLnBrk="1" hangingPunct="1">
              <a:buFont typeface="Wingdings" pitchFamily="2" charset="2"/>
              <a:buNone/>
            </a:pPr>
            <a:r>
              <a:rPr lang="en-GB" sz="5400" smtClean="0">
                <a:solidFill>
                  <a:schemeClr val="accent1"/>
                </a:solidFill>
              </a:rPr>
              <a:t>Lab 4-3</a:t>
            </a:r>
            <a:r>
              <a:rPr lang="en-GB" sz="5400" smtClean="0"/>
              <a:t> </a:t>
            </a:r>
            <a:r>
              <a:rPr lang="en-GB" smtClean="0"/>
              <a:t>(3 commands)</a:t>
            </a:r>
          </a:p>
          <a:p>
            <a:pPr marL="342900" lvl="1" indent="-228600" eaLnBrk="1" hangingPunct="1"/>
            <a:r>
              <a:rPr lang="en-GB" smtClean="0"/>
              <a:t>Similar to the SDK Sample FireRating</a:t>
            </a:r>
          </a:p>
          <a:p>
            <a:pPr marL="342900" lvl="1" indent="-228600" eaLnBrk="1" hangingPunct="1"/>
            <a:r>
              <a:rPr lang="en-GB" smtClean="0"/>
              <a:t>Create shared parameter for all doors</a:t>
            </a:r>
          </a:p>
          <a:p>
            <a:pPr marL="342900" lvl="1" indent="-228600" eaLnBrk="1" hangingPunct="1"/>
            <a:r>
              <a:rPr lang="en-GB" smtClean="0"/>
              <a:t>Export shared parameter data to Excel</a:t>
            </a:r>
          </a:p>
          <a:p>
            <a:pPr marL="342900" lvl="1" indent="-228600" eaLnBrk="1" hangingPunct="1"/>
            <a:r>
              <a:rPr lang="en-GB" smtClean="0"/>
              <a:t>Import shared parameter data from Excel</a:t>
            </a:r>
          </a:p>
        </p:txBody>
      </p:sp>
      <p:sp>
        <p:nvSpPr>
          <p:cNvPr id="8704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19088" y="136525"/>
            <a:ext cx="7924800" cy="1143000"/>
          </a:xfrm>
        </p:spPr>
        <p:txBody>
          <a:bodyPr/>
          <a:lstStyle/>
          <a:p>
            <a:pPr eaLnBrk="1" hangingPunct="1"/>
            <a:r>
              <a:rPr lang="en-GB" smtClean="0"/>
              <a:t>Create Shared Parameter</a:t>
            </a:r>
          </a:p>
        </p:txBody>
      </p:sp>
      <p:sp>
        <p:nvSpPr>
          <p:cNvPr id="88067" name="Rectangle 3"/>
          <p:cNvSpPr>
            <a:spLocks noGrp="1" noChangeArrowheads="1"/>
          </p:cNvSpPr>
          <p:nvPr>
            <p:ph type="body" idx="1"/>
          </p:nvPr>
        </p:nvSpPr>
        <p:spPr>
          <a:xfrm>
            <a:off x="339725" y="1412875"/>
            <a:ext cx="8553450" cy="5040313"/>
          </a:xfrm>
        </p:spPr>
        <p:txBody>
          <a:bodyPr/>
          <a:lstStyle/>
          <a:p>
            <a:pPr marL="342900" lvl="1" indent="-228600" eaLnBrk="1" hangingPunct="1"/>
            <a:r>
              <a:rPr lang="en-GB" sz="2000" smtClean="0"/>
              <a:t>Get shared parameters definition file</a:t>
            </a:r>
          </a:p>
          <a:p>
            <a:pPr marL="1028700" lvl="3" indent="-228600" eaLnBrk="1" hangingPunct="1">
              <a:buFont typeface="Wingdings" pitchFamily="2" charset="2"/>
              <a:buNone/>
            </a:pPr>
            <a:r>
              <a:rPr lang="en-US" sz="1200" smtClean="0"/>
              <a:t>Class </a:t>
            </a:r>
            <a:r>
              <a:rPr lang="en-US" sz="1200" noProof="1" smtClean="0"/>
              <a:t>Parameters.DefinitionFile</a:t>
            </a:r>
            <a:endParaRPr lang="en-GB" sz="1200" smtClean="0"/>
          </a:p>
          <a:p>
            <a:pPr marL="1028700" lvl="3" indent="-228600" eaLnBrk="1" hangingPunct="1">
              <a:buFont typeface="Wingdings" pitchFamily="2" charset="2"/>
              <a:buNone/>
            </a:pPr>
            <a:r>
              <a:rPr lang="en-GB" sz="1200" smtClean="0"/>
              <a:t>Application.Options.SharedParametersFilename</a:t>
            </a:r>
          </a:p>
          <a:p>
            <a:pPr marL="1028700" lvl="3" indent="-228600" eaLnBrk="1" hangingPunct="1">
              <a:buFont typeface="Wingdings" pitchFamily="2" charset="2"/>
              <a:buNone/>
            </a:pPr>
            <a:r>
              <a:rPr lang="en-GB" sz="1200" smtClean="0"/>
              <a:t>Application.OpenSharedParameterFile</a:t>
            </a:r>
          </a:p>
          <a:p>
            <a:pPr marL="342900" lvl="1" indent="-228600" eaLnBrk="1" hangingPunct="1"/>
            <a:r>
              <a:rPr lang="en-US" sz="2000" smtClean="0"/>
              <a:t>Get shared parameters group</a:t>
            </a:r>
          </a:p>
          <a:p>
            <a:pPr marL="1028700" lvl="3" indent="-228600" eaLnBrk="1" hangingPunct="1">
              <a:buFont typeface="Wingdings" pitchFamily="2" charset="2"/>
              <a:buNone/>
            </a:pPr>
            <a:r>
              <a:rPr lang="en-US" sz="1200" smtClean="0"/>
              <a:t>Class </a:t>
            </a:r>
            <a:r>
              <a:rPr lang="en-US" sz="1200" noProof="1" smtClean="0"/>
              <a:t>Autodesk.Revit.Parameters.DefinitionGroup</a:t>
            </a:r>
            <a:endParaRPr lang="en-US" sz="1200" smtClean="0"/>
          </a:p>
          <a:p>
            <a:pPr marL="1028700" lvl="3" indent="-228600" eaLnBrk="1" hangingPunct="1">
              <a:buFont typeface="Wingdings" pitchFamily="2" charset="2"/>
              <a:buNone/>
            </a:pPr>
            <a:r>
              <a:rPr lang="en-US" sz="1200" smtClean="0"/>
              <a:t>DefinitionFile.Groups</a:t>
            </a:r>
          </a:p>
          <a:p>
            <a:pPr marL="1028700" lvl="3" indent="-228600" eaLnBrk="1" hangingPunct="1">
              <a:buFont typeface="Wingdings" pitchFamily="2" charset="2"/>
              <a:buNone/>
            </a:pPr>
            <a:r>
              <a:rPr lang="en-US" sz="1200" smtClean="0"/>
              <a:t>DefinitionFile.Groups.Create</a:t>
            </a:r>
          </a:p>
          <a:p>
            <a:pPr marL="342900" lvl="1" indent="-228600" eaLnBrk="1" hangingPunct="1"/>
            <a:r>
              <a:rPr lang="en-GB" sz="2000" smtClean="0"/>
              <a:t>Get shared parameters definition</a:t>
            </a:r>
          </a:p>
          <a:p>
            <a:pPr marL="1028700" lvl="3" indent="-228600" eaLnBrk="1" hangingPunct="1">
              <a:buFont typeface="Wingdings" pitchFamily="2" charset="2"/>
              <a:buNone/>
            </a:pPr>
            <a:r>
              <a:rPr lang="en-US" sz="1200" smtClean="0"/>
              <a:t>Class </a:t>
            </a:r>
            <a:r>
              <a:rPr lang="en-US" sz="1200" noProof="1" smtClean="0"/>
              <a:t>Parameters.Definition</a:t>
            </a:r>
            <a:endParaRPr lang="en-US" sz="1200" smtClean="0"/>
          </a:p>
          <a:p>
            <a:pPr marL="1028700" lvl="3" indent="-228600" eaLnBrk="1" hangingPunct="1">
              <a:buFont typeface="Wingdings" pitchFamily="2" charset="2"/>
              <a:buNone/>
            </a:pPr>
            <a:r>
              <a:rPr lang="en-US" sz="1200" smtClean="0"/>
              <a:t>DefinitionGroup.Definitions</a:t>
            </a:r>
          </a:p>
          <a:p>
            <a:pPr marL="1028700" lvl="3" indent="-228600" eaLnBrk="1" hangingPunct="1">
              <a:buFont typeface="Wingdings" pitchFamily="2" charset="2"/>
              <a:buNone/>
            </a:pPr>
            <a:r>
              <a:rPr lang="en-US" sz="1200" smtClean="0"/>
              <a:t>DefinitionGroup.Definitions.Create</a:t>
            </a:r>
            <a:endParaRPr lang="en-GB" sz="1200" smtClean="0"/>
          </a:p>
          <a:p>
            <a:pPr marL="342900" lvl="1" indent="-228600" eaLnBrk="1" hangingPunct="1"/>
            <a:r>
              <a:rPr lang="en-US" sz="2000" smtClean="0"/>
              <a:t>Create category set for binding to 'Doors‘</a:t>
            </a:r>
          </a:p>
          <a:p>
            <a:pPr marL="1028700" lvl="3" indent="-228600" eaLnBrk="1" hangingPunct="1">
              <a:buFont typeface="Wingdings" pitchFamily="2" charset="2"/>
              <a:buNone/>
            </a:pPr>
            <a:r>
              <a:rPr lang="en-US" sz="1200" smtClean="0"/>
              <a:t>CategorySet = revitApp.Create.NewCategorySet()</a:t>
            </a:r>
          </a:p>
          <a:p>
            <a:pPr marL="1028700" lvl="3" indent="-228600" eaLnBrk="1" hangingPunct="1">
              <a:buFont typeface="Wingdings" pitchFamily="2" charset="2"/>
              <a:buNone/>
            </a:pPr>
            <a:r>
              <a:rPr lang="en-US" sz="1200" smtClean="0"/>
              <a:t>catSet.Insert( doc.Settings.Categories.Item( BuiltInCategory.OST_Doors ) )</a:t>
            </a:r>
            <a:endParaRPr lang="en-US" sz="800" smtClean="0"/>
          </a:p>
          <a:p>
            <a:pPr marL="342900" lvl="1" indent="-228600" eaLnBrk="1" hangingPunct="1"/>
            <a:r>
              <a:rPr lang="en-GB" sz="2000" smtClean="0"/>
              <a:t>Bind the parameter</a:t>
            </a:r>
          </a:p>
          <a:p>
            <a:pPr marL="1028700" lvl="3" indent="-228600" eaLnBrk="1" hangingPunct="1">
              <a:buFont typeface="Wingdings" pitchFamily="2" charset="2"/>
              <a:buNone/>
            </a:pPr>
            <a:r>
              <a:rPr lang="en-GB" sz="1200" smtClean="0"/>
              <a:t>Dim binding As Parameters.Binding = revitApp.Create.NewInstanceBinding( catSet )</a:t>
            </a:r>
          </a:p>
          <a:p>
            <a:pPr marL="1028700" lvl="3" indent="-228600" eaLnBrk="1" hangingPunct="1">
              <a:buFont typeface="Wingdings" pitchFamily="2" charset="2"/>
              <a:buNone/>
            </a:pPr>
            <a:r>
              <a:rPr lang="en-GB" sz="1200" smtClean="0"/>
              <a:t>doc.ParameterBindings.Insert( fireRatingParamDef, binding )</a:t>
            </a:r>
          </a:p>
        </p:txBody>
      </p:sp>
      <p:sp>
        <p:nvSpPr>
          <p:cNvPr id="8806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19088" y="136525"/>
            <a:ext cx="7924800" cy="1143000"/>
          </a:xfrm>
        </p:spPr>
        <p:txBody>
          <a:bodyPr/>
          <a:lstStyle/>
          <a:p>
            <a:pPr eaLnBrk="1" hangingPunct="1"/>
            <a:r>
              <a:rPr lang="en-GB" smtClean="0"/>
              <a:t>Export Shared Parameter</a:t>
            </a:r>
          </a:p>
        </p:txBody>
      </p:sp>
      <p:sp>
        <p:nvSpPr>
          <p:cNvPr id="89091" name="Rectangle 3"/>
          <p:cNvSpPr>
            <a:spLocks noGrp="1" noChangeArrowheads="1"/>
          </p:cNvSpPr>
          <p:nvPr>
            <p:ph type="body" idx="1"/>
          </p:nvPr>
        </p:nvSpPr>
        <p:spPr>
          <a:xfrm>
            <a:off x="339725" y="1412875"/>
            <a:ext cx="8553450" cy="5040313"/>
          </a:xfrm>
        </p:spPr>
        <p:txBody>
          <a:bodyPr/>
          <a:lstStyle/>
          <a:p>
            <a:pPr marL="342900" lvl="1" indent="-228600" eaLnBrk="1" hangingPunct="1"/>
            <a:r>
              <a:rPr lang="en-GB" sz="2000" smtClean="0"/>
              <a:t>Start up Excel</a:t>
            </a:r>
          </a:p>
          <a:p>
            <a:pPr marL="342900" lvl="1" indent="-228600" eaLnBrk="1" hangingPunct="1"/>
            <a:r>
              <a:rPr lang="en-US" sz="2000" smtClean="0"/>
              <a:t>G</a:t>
            </a:r>
            <a:r>
              <a:rPr lang="en-US" sz="2000" noProof="1" smtClean="0"/>
              <a:t>et all </a:t>
            </a:r>
            <a:r>
              <a:rPr lang="en-US" sz="2000" smtClean="0"/>
              <a:t>s</a:t>
            </a:r>
            <a:r>
              <a:rPr lang="en-US" sz="2000" noProof="1" smtClean="0"/>
              <a:t>tandard </a:t>
            </a:r>
            <a:r>
              <a:rPr lang="en-US" sz="2000" smtClean="0"/>
              <a:t>f</a:t>
            </a:r>
            <a:r>
              <a:rPr lang="en-US" sz="2000" noProof="1" smtClean="0"/>
              <a:t>amily </a:t>
            </a:r>
            <a:r>
              <a:rPr lang="en-US" sz="2000" smtClean="0"/>
              <a:t>i</a:t>
            </a:r>
            <a:r>
              <a:rPr lang="en-US" sz="2000" noProof="1" smtClean="0"/>
              <a:t>nstances for </a:t>
            </a:r>
            <a:r>
              <a:rPr lang="en-US" sz="2000" smtClean="0"/>
              <a:t>the</a:t>
            </a:r>
            <a:r>
              <a:rPr lang="en-US" sz="2000" noProof="1" smtClean="0"/>
              <a:t> given </a:t>
            </a:r>
            <a:r>
              <a:rPr lang="en-US" sz="2000" smtClean="0"/>
              <a:t>c</a:t>
            </a:r>
            <a:r>
              <a:rPr lang="en-US" sz="2000" noProof="1" smtClean="0"/>
              <a:t>ategory</a:t>
            </a:r>
            <a:r>
              <a:rPr lang="en-US" sz="2000" smtClean="0"/>
              <a:t> ‘Doors’</a:t>
            </a:r>
          </a:p>
          <a:p>
            <a:pPr marL="342900" lvl="1" indent="-228600" eaLnBrk="1" hangingPunct="1"/>
            <a:r>
              <a:rPr lang="en-US" sz="2000" smtClean="0"/>
              <a:t>Determine the shared parameter GUID for accessing values</a:t>
            </a:r>
          </a:p>
          <a:p>
            <a:pPr marL="1028700" lvl="3" indent="-228600" eaLnBrk="1" hangingPunct="1">
              <a:buFont typeface="Wingdings" pitchFamily="2" charset="2"/>
              <a:buNone/>
            </a:pPr>
            <a:r>
              <a:rPr lang="en-GB" sz="1200" smtClean="0"/>
              <a:t>Dim guid As Guid = guid.Empty</a:t>
            </a:r>
          </a:p>
          <a:p>
            <a:pPr marL="1028700" lvl="3" indent="-228600" eaLnBrk="1" hangingPunct="1">
              <a:buFont typeface="Wingdings" pitchFamily="2" charset="2"/>
              <a:buNone/>
            </a:pPr>
            <a:r>
              <a:rPr lang="en-GB" sz="1200" smtClean="0"/>
              <a:t>Dim file As Parameters.DefinitionFile = revitApp.OpenSharedParameterFile</a:t>
            </a:r>
          </a:p>
          <a:p>
            <a:pPr marL="1028700" lvl="3" indent="-228600" eaLnBrk="1" hangingPunct="1">
              <a:buFont typeface="Wingdings" pitchFamily="2" charset="2"/>
              <a:buNone/>
            </a:pPr>
            <a:r>
              <a:rPr lang="en-GB" sz="1200" smtClean="0"/>
              <a:t>Dim group As Parameters.DefinitionGroup = file.Groups.Item(defGroup)</a:t>
            </a:r>
          </a:p>
          <a:p>
            <a:pPr marL="1028700" lvl="3" indent="-228600" eaLnBrk="1" hangingPunct="1">
              <a:buFont typeface="Wingdings" pitchFamily="2" charset="2"/>
              <a:buNone/>
            </a:pPr>
            <a:r>
              <a:rPr lang="en-GB" sz="1200" smtClean="0"/>
              <a:t>Dim definition As Parameters.Definition = group.Definitions.Item(defName)</a:t>
            </a:r>
          </a:p>
          <a:p>
            <a:pPr marL="1028700" lvl="3" indent="-228600" eaLnBrk="1" hangingPunct="1">
              <a:buFont typeface="Wingdings" pitchFamily="2" charset="2"/>
              <a:buNone/>
            </a:pPr>
            <a:r>
              <a:rPr lang="en-GB" sz="1200" smtClean="0"/>
              <a:t>Dim externalDefinition As Parameters.ExternalDefinition = definition</a:t>
            </a:r>
          </a:p>
          <a:p>
            <a:pPr marL="1028700" lvl="3" indent="-228600" eaLnBrk="1" hangingPunct="1">
              <a:buFont typeface="Wingdings" pitchFamily="2" charset="2"/>
              <a:buNone/>
            </a:pPr>
            <a:r>
              <a:rPr lang="en-GB" sz="1200" smtClean="0"/>
              <a:t>guid = externalDefinition.GUID</a:t>
            </a:r>
          </a:p>
          <a:p>
            <a:pPr marL="342900" lvl="1" indent="-228600" eaLnBrk="1" hangingPunct="1"/>
            <a:r>
              <a:rPr lang="en-GB" sz="2000" noProof="1" smtClean="0"/>
              <a:t>Loop all doors and export each to an Excel row</a:t>
            </a:r>
            <a:r>
              <a:rPr lang="en-US" sz="2000" smtClean="0"/>
              <a:t>: id, level, tag, fire rating</a:t>
            </a:r>
          </a:p>
          <a:p>
            <a:pPr marL="1028700" lvl="3" indent="-228600" eaLnBrk="1" hangingPunct="1">
              <a:buFont typeface="Wingdings" pitchFamily="2" charset="2"/>
              <a:buNone/>
            </a:pPr>
            <a:r>
              <a:rPr lang="en-GB" sz="1200" smtClean="0"/>
              <a:t>worksheet.Cells(row, 1).Value = door.Id.Value</a:t>
            </a:r>
          </a:p>
          <a:p>
            <a:pPr marL="1028700" lvl="3" indent="-228600" eaLnBrk="1" hangingPunct="1">
              <a:buFont typeface="Wingdings" pitchFamily="2" charset="2"/>
              <a:buNone/>
            </a:pPr>
            <a:r>
              <a:rPr lang="en-GB" sz="1200" smtClean="0"/>
              <a:t>worksheet.Cells(row, 2).Value = door.Level.Name</a:t>
            </a:r>
          </a:p>
          <a:p>
            <a:pPr marL="1028700" lvl="3" indent="-228600" eaLnBrk="1" hangingPunct="1">
              <a:buFont typeface="Wingdings" pitchFamily="2" charset="2"/>
              <a:buNone/>
            </a:pPr>
            <a:r>
              <a:rPr lang="en-GB" sz="1200" smtClean="0"/>
              <a:t>Dim tagParameter As Parameter = door.Parameter( BuiltInParameter.ALL_MODEL_MARK )</a:t>
            </a:r>
          </a:p>
          <a:p>
            <a:pPr marL="1028700" lvl="3" indent="-228600" eaLnBrk="1" hangingPunct="1">
              <a:buFont typeface="Wingdings" pitchFamily="2" charset="2"/>
              <a:buNone/>
            </a:pPr>
            <a:r>
              <a:rPr lang="en-GB" sz="1200" smtClean="0"/>
              <a:t>worksheet.Cells(row, 3).Value = tagParameter.AsString</a:t>
            </a:r>
          </a:p>
          <a:p>
            <a:pPr marL="1028700" lvl="3" indent="-228600" eaLnBrk="1" hangingPunct="1">
              <a:buFont typeface="Wingdings" pitchFamily="2" charset="2"/>
              <a:buNone/>
            </a:pPr>
            <a:r>
              <a:rPr lang="en-GB" sz="1200" smtClean="0"/>
              <a:t>Dim parameter As Parameter = door.Parameter( paramGuid )</a:t>
            </a:r>
          </a:p>
          <a:p>
            <a:pPr marL="1028700" lvl="3" indent="-228600" eaLnBrk="1" hangingPunct="1">
              <a:buFont typeface="Wingdings" pitchFamily="2" charset="2"/>
              <a:buNone/>
            </a:pPr>
            <a:r>
              <a:rPr lang="en-GB" sz="1200" smtClean="0"/>
              <a:t>worksheet.Cells(row, 4).Value = parameter.AsDouble</a:t>
            </a:r>
          </a:p>
          <a:p>
            <a:pPr marL="1028700" lvl="3" indent="-228600" eaLnBrk="1" hangingPunct="1">
              <a:buFont typeface="Wingdings" pitchFamily="2" charset="2"/>
              <a:buNone/>
            </a:pPr>
            <a:r>
              <a:rPr lang="en-GB" sz="1200" smtClean="0"/>
              <a:t>row = row + 1</a:t>
            </a:r>
          </a:p>
        </p:txBody>
      </p:sp>
      <p:sp>
        <p:nvSpPr>
          <p:cNvPr id="8909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19088" y="136525"/>
            <a:ext cx="7924800" cy="1143000"/>
          </a:xfrm>
        </p:spPr>
        <p:txBody>
          <a:bodyPr/>
          <a:lstStyle/>
          <a:p>
            <a:pPr eaLnBrk="1" hangingPunct="1"/>
            <a:r>
              <a:rPr lang="en-GB" smtClean="0"/>
              <a:t>Import Shared Parameter</a:t>
            </a:r>
          </a:p>
        </p:txBody>
      </p:sp>
      <p:sp>
        <p:nvSpPr>
          <p:cNvPr id="90115" name="Rectangle 3"/>
          <p:cNvSpPr>
            <a:spLocks noGrp="1" noChangeArrowheads="1"/>
          </p:cNvSpPr>
          <p:nvPr>
            <p:ph type="body" idx="1"/>
          </p:nvPr>
        </p:nvSpPr>
        <p:spPr>
          <a:xfrm>
            <a:off x="339725" y="1412875"/>
            <a:ext cx="8804275" cy="5040313"/>
          </a:xfrm>
        </p:spPr>
        <p:txBody>
          <a:bodyPr/>
          <a:lstStyle/>
          <a:p>
            <a:pPr marL="342900" lvl="1" indent="-228600" eaLnBrk="1" hangingPunct="1"/>
            <a:r>
              <a:rPr lang="en-GB" sz="2000" smtClean="0"/>
              <a:t>Select file, start up Excel, open file</a:t>
            </a:r>
          </a:p>
          <a:p>
            <a:pPr marL="342900" lvl="1" indent="-228600" eaLnBrk="1" hangingPunct="1"/>
            <a:r>
              <a:rPr lang="en-US" sz="2000" smtClean="0"/>
              <a:t>Import data</a:t>
            </a:r>
          </a:p>
          <a:p>
            <a:pPr marL="1028700" lvl="3" indent="-228600" eaLnBrk="1" hangingPunct="1">
              <a:buFont typeface="Wingdings" pitchFamily="2" charset="2"/>
              <a:buNone/>
            </a:pPr>
            <a:r>
              <a:rPr lang="en-GB" sz="1200" smtClean="0">
                <a:solidFill>
                  <a:schemeClr val="accent1"/>
                </a:solidFill>
              </a:rPr>
              <a:t>Dim</a:t>
            </a:r>
            <a:r>
              <a:rPr lang="en-GB" sz="1200" smtClean="0"/>
              <a:t> id As Integer</a:t>
            </a:r>
          </a:p>
          <a:p>
            <a:pPr marL="1028700" lvl="3" indent="-228600" eaLnBrk="1" hangingPunct="1">
              <a:buFont typeface="Wingdings" pitchFamily="2" charset="2"/>
              <a:buNone/>
            </a:pPr>
            <a:r>
              <a:rPr lang="en-GB" sz="1200" smtClean="0">
                <a:solidFill>
                  <a:schemeClr val="accent1"/>
                </a:solidFill>
              </a:rPr>
              <a:t>Dim</a:t>
            </a:r>
            <a:r>
              <a:rPr lang="en-GB" sz="1200" smtClean="0"/>
              <a:t> fireRatingValue As Double</a:t>
            </a:r>
          </a:p>
          <a:p>
            <a:pPr marL="1028700" lvl="3" indent="-228600" eaLnBrk="1" hangingPunct="1">
              <a:buFont typeface="Wingdings" pitchFamily="2" charset="2"/>
              <a:buNone/>
            </a:pPr>
            <a:r>
              <a:rPr lang="en-GB" sz="1200" smtClean="0">
                <a:solidFill>
                  <a:schemeClr val="accent1"/>
                </a:solidFill>
              </a:rPr>
              <a:t>Dim </a:t>
            </a:r>
            <a:r>
              <a:rPr lang="en-GB" sz="1200" smtClean="0"/>
              <a:t>row As Integer = 2</a:t>
            </a:r>
          </a:p>
          <a:p>
            <a:pPr marL="1028700" lvl="3" indent="-228600" eaLnBrk="1" hangingPunct="1">
              <a:buFont typeface="Wingdings" pitchFamily="2" charset="2"/>
              <a:buNone/>
            </a:pPr>
            <a:r>
              <a:rPr lang="en-GB" sz="1200" smtClean="0">
                <a:solidFill>
                  <a:schemeClr val="accent1"/>
                </a:solidFill>
              </a:rPr>
              <a:t>Do</a:t>
            </a:r>
          </a:p>
          <a:p>
            <a:pPr marL="1028700" lvl="3" indent="-228600" eaLnBrk="1" hangingPunct="1">
              <a:buFont typeface="Wingdings" pitchFamily="2" charset="2"/>
              <a:buNone/>
            </a:pPr>
            <a:r>
              <a:rPr lang="en-GB" sz="1200" smtClean="0"/>
              <a:t>  </a:t>
            </a:r>
            <a:r>
              <a:rPr lang="en-GB" sz="1200" smtClean="0">
                <a:solidFill>
                  <a:schemeClr val="hlink"/>
                </a:solidFill>
              </a:rPr>
              <a:t>' Extract relevant XLS values</a:t>
            </a:r>
          </a:p>
          <a:p>
            <a:pPr marL="1028700" lvl="3" indent="-228600" eaLnBrk="1" hangingPunct="1">
              <a:buFont typeface="Wingdings" pitchFamily="2" charset="2"/>
              <a:buNone/>
            </a:pPr>
            <a:r>
              <a:rPr lang="en-GB" sz="1200" smtClean="0"/>
              <a:t>  id = worksheet.Cells(row, 1).Value</a:t>
            </a:r>
          </a:p>
          <a:p>
            <a:pPr marL="1028700" lvl="3" indent="-228600" eaLnBrk="1" hangingPunct="1">
              <a:buFont typeface="Wingdings" pitchFamily="2" charset="2"/>
              <a:buNone/>
            </a:pPr>
            <a:r>
              <a:rPr lang="en-GB" sz="1200" smtClean="0"/>
              <a:t>  </a:t>
            </a:r>
            <a:r>
              <a:rPr lang="en-GB" sz="1200" smtClean="0">
                <a:solidFill>
                  <a:schemeClr val="accent1"/>
                </a:solidFill>
              </a:rPr>
              <a:t>If</a:t>
            </a:r>
            <a:r>
              <a:rPr lang="en-GB" sz="1200" smtClean="0"/>
              <a:t> id &lt;= 0 Then Exit Do</a:t>
            </a:r>
          </a:p>
          <a:p>
            <a:pPr marL="1028700" lvl="3" indent="-228600" eaLnBrk="1" hangingPunct="1">
              <a:buFont typeface="Wingdings" pitchFamily="2" charset="2"/>
              <a:buNone/>
            </a:pPr>
            <a:r>
              <a:rPr lang="en-GB" sz="1200" smtClean="0"/>
              <a:t>  fireRatingValue = worksheet.Cells(row, 4).Value</a:t>
            </a:r>
          </a:p>
          <a:p>
            <a:pPr marL="1028700" lvl="3" indent="-228600" eaLnBrk="1" hangingPunct="1">
              <a:buFont typeface="Wingdings" pitchFamily="2" charset="2"/>
              <a:buNone/>
            </a:pPr>
            <a:r>
              <a:rPr lang="en-GB" sz="1200" smtClean="0"/>
              <a:t>  </a:t>
            </a:r>
            <a:r>
              <a:rPr lang="en-GB" sz="1200" smtClean="0">
                <a:solidFill>
                  <a:schemeClr val="hlink"/>
                </a:solidFill>
              </a:rPr>
              <a:t>' Get document's door element via Id</a:t>
            </a:r>
          </a:p>
          <a:p>
            <a:pPr marL="1028700" lvl="3" indent="-228600" eaLnBrk="1" hangingPunct="1">
              <a:buFont typeface="Wingdings" pitchFamily="2" charset="2"/>
              <a:buNone/>
            </a:pPr>
            <a:r>
              <a:rPr lang="en-GB" sz="1200" smtClean="0"/>
              <a:t>  </a:t>
            </a:r>
            <a:r>
              <a:rPr lang="en-GB" sz="1200" smtClean="0">
                <a:solidFill>
                  <a:schemeClr val="accent1"/>
                </a:solidFill>
              </a:rPr>
              <a:t>Dim</a:t>
            </a:r>
            <a:r>
              <a:rPr lang="en-GB" sz="1200" smtClean="0"/>
              <a:t> elementId As Autodesk.Revit.ElementId</a:t>
            </a:r>
          </a:p>
          <a:p>
            <a:pPr marL="1028700" lvl="3" indent="-228600" eaLnBrk="1" hangingPunct="1">
              <a:buFont typeface="Wingdings" pitchFamily="2" charset="2"/>
              <a:buNone/>
            </a:pPr>
            <a:r>
              <a:rPr lang="en-GB" sz="1200" smtClean="0"/>
              <a:t>  elementId.Value = id</a:t>
            </a:r>
          </a:p>
          <a:p>
            <a:pPr marL="1028700" lvl="3" indent="-228600" eaLnBrk="1" hangingPunct="1">
              <a:buFont typeface="Wingdings" pitchFamily="2" charset="2"/>
              <a:buNone/>
            </a:pPr>
            <a:r>
              <a:rPr lang="en-GB" sz="1200" smtClean="0"/>
              <a:t>  </a:t>
            </a:r>
            <a:r>
              <a:rPr lang="en-GB" sz="1200" smtClean="0">
                <a:solidFill>
                  <a:schemeClr val="accent1"/>
                </a:solidFill>
              </a:rPr>
              <a:t>Dim</a:t>
            </a:r>
            <a:r>
              <a:rPr lang="en-GB" sz="1200" smtClean="0"/>
              <a:t> door As Autodesk.Revit.Element = revitApp.ActiveDocument.Element( elementId )</a:t>
            </a:r>
          </a:p>
          <a:p>
            <a:pPr marL="1028700" lvl="3" indent="-228600" eaLnBrk="1" hangingPunct="1">
              <a:buFont typeface="Wingdings" pitchFamily="2" charset="2"/>
              <a:buNone/>
            </a:pPr>
            <a:r>
              <a:rPr lang="en-GB" sz="1200" smtClean="0"/>
              <a:t>  </a:t>
            </a:r>
            <a:r>
              <a:rPr lang="en-GB" sz="1200" smtClean="0">
                <a:solidFill>
                  <a:schemeClr val="hlink"/>
                </a:solidFill>
              </a:rPr>
              <a:t>' Set the param</a:t>
            </a:r>
          </a:p>
          <a:p>
            <a:pPr marL="1028700" lvl="3" indent="-228600" eaLnBrk="1" hangingPunct="1">
              <a:buFont typeface="Wingdings" pitchFamily="2" charset="2"/>
              <a:buNone/>
            </a:pPr>
            <a:r>
              <a:rPr lang="en-GB" sz="1200" smtClean="0"/>
              <a:t>  </a:t>
            </a:r>
            <a:r>
              <a:rPr lang="en-GB" sz="1200" smtClean="0">
                <a:solidFill>
                  <a:schemeClr val="accent1"/>
                </a:solidFill>
              </a:rPr>
              <a:t>If Not</a:t>
            </a:r>
            <a:r>
              <a:rPr lang="en-GB" sz="1200" smtClean="0"/>
              <a:t> (door Is Nothing) Then</a:t>
            </a:r>
          </a:p>
          <a:p>
            <a:pPr marL="1028700" lvl="3" indent="-228600" eaLnBrk="1" hangingPunct="1">
              <a:buFont typeface="Wingdings" pitchFamily="2" charset="2"/>
              <a:buNone/>
            </a:pPr>
            <a:r>
              <a:rPr lang="en-GB" sz="1200" smtClean="0"/>
              <a:t>    Dim parameter As Parameter = LabUtils.GetElemParam( door, sharedParamName )</a:t>
            </a:r>
          </a:p>
          <a:p>
            <a:pPr marL="1028700" lvl="3" indent="-228600" eaLnBrk="1" hangingPunct="1">
              <a:buFont typeface="Wingdings" pitchFamily="2" charset="2"/>
              <a:buNone/>
            </a:pPr>
            <a:r>
              <a:rPr lang="en-GB" sz="1200" smtClean="0"/>
              <a:t>    </a:t>
            </a:r>
            <a:r>
              <a:rPr lang="en-GB" sz="1200" smtClean="0">
                <a:solidFill>
                  <a:schemeClr val="folHlink"/>
                </a:solidFill>
              </a:rPr>
              <a:t>parameter.Set( fireRatingValue )</a:t>
            </a:r>
          </a:p>
          <a:p>
            <a:pPr marL="1028700" lvl="3" indent="-228600" eaLnBrk="1" hangingPunct="1">
              <a:buFont typeface="Wingdings" pitchFamily="2" charset="2"/>
              <a:buNone/>
            </a:pPr>
            <a:r>
              <a:rPr lang="en-GB" sz="1200" smtClean="0"/>
              <a:t>  </a:t>
            </a:r>
            <a:r>
              <a:rPr lang="en-GB" sz="1200" smtClean="0">
                <a:solidFill>
                  <a:schemeClr val="accent1"/>
                </a:solidFill>
              </a:rPr>
              <a:t>End If</a:t>
            </a:r>
          </a:p>
          <a:p>
            <a:pPr marL="1028700" lvl="3" indent="-228600" eaLnBrk="1" hangingPunct="1">
              <a:buFont typeface="Wingdings" pitchFamily="2" charset="2"/>
              <a:buNone/>
            </a:pPr>
            <a:r>
              <a:rPr lang="en-GB" sz="1200" smtClean="0"/>
              <a:t>  row = row + 1</a:t>
            </a:r>
          </a:p>
          <a:p>
            <a:pPr marL="1028700" lvl="3" indent="-228600" eaLnBrk="1" hangingPunct="1">
              <a:buFont typeface="Wingdings" pitchFamily="2" charset="2"/>
              <a:buNone/>
            </a:pPr>
            <a:r>
              <a:rPr lang="en-GB" sz="1200" smtClean="0">
                <a:solidFill>
                  <a:schemeClr val="accent1"/>
                </a:solidFill>
              </a:rPr>
              <a:t>Loop</a:t>
            </a:r>
          </a:p>
        </p:txBody>
      </p:sp>
      <p:sp>
        <p:nvSpPr>
          <p:cNvPr id="9011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
        <p:nvSpPr>
          <p:cNvPr id="90117" name="AutoShape 5"/>
          <p:cNvSpPr>
            <a:spLocks noChangeArrowheads="1"/>
          </p:cNvSpPr>
          <p:nvPr/>
        </p:nvSpPr>
        <p:spPr bwMode="auto">
          <a:xfrm>
            <a:off x="534988" y="2060575"/>
            <a:ext cx="8501062" cy="4392613"/>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19088" y="136525"/>
            <a:ext cx="7924800" cy="1143000"/>
          </a:xfrm>
        </p:spPr>
        <p:txBody>
          <a:bodyPr/>
          <a:lstStyle/>
          <a:p>
            <a:pPr eaLnBrk="1" hangingPunct="1"/>
            <a:r>
              <a:rPr lang="en-GB" smtClean="0"/>
              <a:t>Model Shared Parameters</a:t>
            </a:r>
          </a:p>
        </p:txBody>
      </p:sp>
      <p:sp>
        <p:nvSpPr>
          <p:cNvPr id="91139" name="Rectangle 3"/>
          <p:cNvSpPr>
            <a:spLocks noGrp="1" noChangeArrowheads="1"/>
          </p:cNvSpPr>
          <p:nvPr>
            <p:ph type="body" idx="1"/>
          </p:nvPr>
        </p:nvSpPr>
        <p:spPr>
          <a:xfrm>
            <a:off x="319088" y="2090738"/>
            <a:ext cx="8139112" cy="3663950"/>
          </a:xfrm>
        </p:spPr>
        <p:txBody>
          <a:bodyPr/>
          <a:lstStyle/>
          <a:p>
            <a:pPr marL="342900" lvl="1" indent="-228600" eaLnBrk="1" hangingPunct="1"/>
            <a:r>
              <a:rPr lang="en-GB" smtClean="0"/>
              <a:t>How do we store per-document (per-model) data using shared parameters?</a:t>
            </a:r>
          </a:p>
          <a:p>
            <a:pPr marL="342900" lvl="1" indent="-228600" eaLnBrk="1" hangingPunct="1"/>
            <a:r>
              <a:rPr lang="en-GB" sz="2300" smtClean="0"/>
              <a:t>B</a:t>
            </a:r>
            <a:r>
              <a:rPr lang="en-GB" altLang="ja-JP" smtClean="0">
                <a:ea typeface="ＭＳ Ｐゴシック" pitchFamily="34" charset="-128"/>
              </a:rPr>
              <a:t>ind hidden shared parameters to the singleton element of "Project Information" category</a:t>
            </a:r>
            <a:endParaRPr lang="en-GB" smtClean="0"/>
          </a:p>
          <a:p>
            <a:pPr marL="342900" lvl="1" indent="-228600" eaLnBrk="1" hangingPunct="1"/>
            <a:r>
              <a:rPr lang="en-US" smtClean="0"/>
              <a:t>The shared parameter definition uses ExternalDefinition, which has Visible attribute</a:t>
            </a:r>
          </a:p>
        </p:txBody>
      </p:sp>
      <p:sp>
        <p:nvSpPr>
          <p:cNvPr id="9114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Parameters</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319088" y="3016250"/>
            <a:ext cx="7277100" cy="1479550"/>
          </a:xfrm>
        </p:spPr>
        <p:txBody>
          <a:bodyPr/>
          <a:lstStyle/>
          <a:p>
            <a:pPr eaLnBrk="1" hangingPunct="1"/>
            <a:r>
              <a:rPr lang="en-GB" smtClean="0"/>
              <a:t>Geometry</a:t>
            </a:r>
          </a:p>
        </p:txBody>
      </p:sp>
      <p:sp>
        <p:nvSpPr>
          <p:cNvPr id="92163"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19088" y="136525"/>
            <a:ext cx="7924800" cy="1143000"/>
          </a:xfrm>
        </p:spPr>
        <p:txBody>
          <a:bodyPr/>
          <a:lstStyle/>
          <a:p>
            <a:pPr eaLnBrk="1" hangingPunct="1"/>
            <a:r>
              <a:rPr lang="en-GB" smtClean="0"/>
              <a:t>Access 3D Geometry</a:t>
            </a:r>
          </a:p>
        </p:txBody>
      </p:sp>
      <p:sp>
        <p:nvSpPr>
          <p:cNvPr id="93187" name="Rectangle 3"/>
          <p:cNvSpPr>
            <a:spLocks noGrp="1" noChangeArrowheads="1"/>
          </p:cNvSpPr>
          <p:nvPr>
            <p:ph type="body" idx="1"/>
          </p:nvPr>
        </p:nvSpPr>
        <p:spPr>
          <a:xfrm>
            <a:off x="319088" y="1273175"/>
            <a:ext cx="7681912" cy="4892675"/>
          </a:xfrm>
        </p:spPr>
        <p:txBody>
          <a:bodyPr/>
          <a:lstStyle/>
          <a:p>
            <a:pPr marL="0" indent="0" eaLnBrk="1" hangingPunct="1">
              <a:buFontTx/>
              <a:buNone/>
            </a:pPr>
            <a:r>
              <a:rPr lang="en-GB" smtClean="0"/>
              <a:t>Revit SDK sample viewers</a:t>
            </a:r>
          </a:p>
          <a:p>
            <a:pPr marL="342900" lvl="1" indent="-228600" eaLnBrk="1" hangingPunct="1"/>
            <a:r>
              <a:rPr lang="en-US" sz="2800" smtClean="0"/>
              <a:t>RevitViewer</a:t>
            </a:r>
          </a:p>
          <a:p>
            <a:pPr marL="685800" lvl="2" indent="-228600" eaLnBrk="1" hangingPunct="1"/>
            <a:r>
              <a:rPr lang="en-US" sz="1800" smtClean="0"/>
              <a:t>A simple geometry viewer helper class</a:t>
            </a:r>
          </a:p>
          <a:p>
            <a:pPr marL="685800" lvl="2" indent="-228600" eaLnBrk="1" hangingPunct="1"/>
            <a:r>
              <a:rPr lang="en-US" sz="1800" smtClean="0"/>
              <a:t>Used by the other viewer samples</a:t>
            </a:r>
          </a:p>
          <a:p>
            <a:pPr marL="342900" lvl="1" indent="-228600" eaLnBrk="1" hangingPunct="1"/>
            <a:r>
              <a:rPr lang="en-US" sz="2800" smtClean="0"/>
              <a:t>ElementViewer</a:t>
            </a:r>
          </a:p>
          <a:p>
            <a:pPr marL="685800" lvl="2" indent="-228600" eaLnBrk="1" hangingPunct="1"/>
            <a:r>
              <a:rPr lang="en-US" sz="1800" smtClean="0"/>
              <a:t>Display wireframe model of one or more selected elements</a:t>
            </a:r>
          </a:p>
          <a:p>
            <a:pPr marL="342900" lvl="1" indent="-228600" eaLnBrk="1" hangingPunct="1"/>
            <a:r>
              <a:rPr lang="en-US" sz="2800" smtClean="0"/>
              <a:t>RoomViewer</a:t>
            </a:r>
          </a:p>
          <a:p>
            <a:pPr marL="685800" lvl="2" indent="-228600" eaLnBrk="1" hangingPunct="1"/>
            <a:r>
              <a:rPr lang="en-US" sz="1800" smtClean="0"/>
              <a:t>Wireframe viewer of the selected room</a:t>
            </a:r>
          </a:p>
          <a:p>
            <a:pPr marL="342900" lvl="1" indent="-228600" eaLnBrk="1" hangingPunct="1"/>
            <a:r>
              <a:rPr lang="en-US" sz="2800" smtClean="0"/>
              <a:t>AnalyticalViewer</a:t>
            </a:r>
          </a:p>
          <a:p>
            <a:pPr marL="685800" lvl="2" indent="-228600" eaLnBrk="1" hangingPunct="1"/>
            <a:r>
              <a:rPr lang="en-US" sz="1800" smtClean="0"/>
              <a:t>Display analytical model of one or more selected elements</a:t>
            </a:r>
          </a:p>
        </p:txBody>
      </p:sp>
      <p:sp>
        <p:nvSpPr>
          <p:cNvPr id="9318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Geometry</a:t>
            </a:r>
          </a:p>
        </p:txBody>
      </p:sp>
      <p:pic>
        <p:nvPicPr>
          <p:cNvPr id="93189" name="Picture 5" descr="viewers-1"/>
          <p:cNvPicPr>
            <a:picLocks noChangeAspect="1" noChangeArrowheads="1"/>
          </p:cNvPicPr>
          <p:nvPr/>
        </p:nvPicPr>
        <p:blipFill>
          <a:blip r:embed="rId3"/>
          <a:srcRect/>
          <a:stretch>
            <a:fillRect/>
          </a:stretch>
        </p:blipFill>
        <p:spPr bwMode="auto">
          <a:xfrm>
            <a:off x="7294563" y="4684713"/>
            <a:ext cx="1411287" cy="1336675"/>
          </a:xfrm>
          <a:prstGeom prst="rect">
            <a:avLst/>
          </a:prstGeom>
          <a:noFill/>
          <a:ln w="9525">
            <a:noFill/>
            <a:miter lim="800000"/>
            <a:headEnd/>
            <a:tailEnd/>
          </a:ln>
        </p:spPr>
      </p:pic>
      <p:pic>
        <p:nvPicPr>
          <p:cNvPr id="93190" name="Picture 6" descr="viewers-2"/>
          <p:cNvPicPr>
            <a:picLocks noChangeAspect="1" noChangeArrowheads="1"/>
          </p:cNvPicPr>
          <p:nvPr/>
        </p:nvPicPr>
        <p:blipFill>
          <a:blip r:embed="rId4"/>
          <a:srcRect/>
          <a:stretch>
            <a:fillRect/>
          </a:stretch>
        </p:blipFill>
        <p:spPr bwMode="auto">
          <a:xfrm>
            <a:off x="5922963" y="1273175"/>
            <a:ext cx="3113087" cy="1651000"/>
          </a:xfrm>
          <a:prstGeom prst="rect">
            <a:avLst/>
          </a:prstGeom>
          <a:noFill/>
          <a:ln w="9525">
            <a:noFill/>
            <a:miter lim="800000"/>
            <a:headEnd/>
            <a:tailEnd/>
          </a:ln>
        </p:spPr>
      </p:pic>
      <p:pic>
        <p:nvPicPr>
          <p:cNvPr id="93191" name="Picture 7" descr="viewers-3"/>
          <p:cNvPicPr>
            <a:picLocks noChangeAspect="1" noChangeArrowheads="1"/>
          </p:cNvPicPr>
          <p:nvPr/>
        </p:nvPicPr>
        <p:blipFill>
          <a:blip r:embed="rId5"/>
          <a:srcRect/>
          <a:stretch>
            <a:fillRect/>
          </a:stretch>
        </p:blipFill>
        <p:spPr bwMode="auto">
          <a:xfrm>
            <a:off x="7359650" y="3213100"/>
            <a:ext cx="1676400" cy="1246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Acronyms</a:t>
            </a:r>
          </a:p>
        </p:txBody>
      </p:sp>
      <p:sp>
        <p:nvSpPr>
          <p:cNvPr id="11267" name="Rectangle 3"/>
          <p:cNvSpPr>
            <a:spLocks noGrp="1" noChangeArrowheads="1"/>
          </p:cNvSpPr>
          <p:nvPr>
            <p:ph type="body" idx="1"/>
          </p:nvPr>
        </p:nvSpPr>
        <p:spPr>
          <a:xfrm>
            <a:off x="319088" y="1477963"/>
            <a:ext cx="8501062" cy="5119687"/>
          </a:xfrm>
        </p:spPr>
        <p:txBody>
          <a:bodyPr/>
          <a:lstStyle/>
          <a:p>
            <a:pPr lvl="1" eaLnBrk="1" hangingPunct="1">
              <a:tabLst>
                <a:tab pos="1970088" algn="l"/>
              </a:tabLst>
            </a:pPr>
            <a:r>
              <a:rPr lang="en-GB" sz="2800" smtClean="0"/>
              <a:t>ADN	Autodesk Developer Network</a:t>
            </a:r>
          </a:p>
          <a:p>
            <a:pPr lvl="1" eaLnBrk="1" hangingPunct="1">
              <a:tabLst>
                <a:tab pos="1970088" algn="l"/>
              </a:tabLst>
            </a:pPr>
            <a:r>
              <a:rPr lang="en-GB" sz="2800" smtClean="0"/>
              <a:t>AEC	Architecture, Engineering, Construction</a:t>
            </a:r>
          </a:p>
          <a:p>
            <a:pPr lvl="1" eaLnBrk="1" hangingPunct="1">
              <a:tabLst>
                <a:tab pos="1970088" algn="l"/>
              </a:tabLst>
            </a:pPr>
            <a:r>
              <a:rPr lang="en-GB" sz="2800" smtClean="0"/>
              <a:t>API	Application Programming Interface</a:t>
            </a:r>
          </a:p>
          <a:p>
            <a:pPr lvl="1" eaLnBrk="1" hangingPunct="1">
              <a:tabLst>
                <a:tab pos="1970088" algn="l"/>
              </a:tabLst>
            </a:pPr>
            <a:r>
              <a:rPr lang="en-GB" sz="2800" smtClean="0"/>
              <a:t>BIM	Building Information Model</a:t>
            </a:r>
          </a:p>
          <a:p>
            <a:pPr lvl="1" eaLnBrk="1" hangingPunct="1">
              <a:tabLst>
                <a:tab pos="1970088" algn="l"/>
              </a:tabLst>
            </a:pPr>
            <a:r>
              <a:rPr lang="en-GB" sz="2800" smtClean="0"/>
              <a:t>MEP	Mechanical, Electrical, Plumbing</a:t>
            </a:r>
          </a:p>
          <a:p>
            <a:pPr lvl="1" eaLnBrk="1" hangingPunct="1">
              <a:tabLst>
                <a:tab pos="1970088" algn="l"/>
              </a:tabLst>
            </a:pPr>
            <a:r>
              <a:rPr lang="en-GB" sz="2800" smtClean="0"/>
              <a:t>RAC	Revit Architecture</a:t>
            </a:r>
          </a:p>
          <a:p>
            <a:pPr lvl="1" eaLnBrk="1" hangingPunct="1">
              <a:tabLst>
                <a:tab pos="1970088" algn="l"/>
              </a:tabLst>
            </a:pPr>
            <a:r>
              <a:rPr lang="en-US" sz="2800" smtClean="0"/>
              <a:t>RME	Revit MEP</a:t>
            </a:r>
            <a:endParaRPr lang="en-GB" sz="2800" smtClean="0"/>
          </a:p>
          <a:p>
            <a:pPr lvl="1" eaLnBrk="1" hangingPunct="1">
              <a:tabLst>
                <a:tab pos="1970088" algn="l"/>
              </a:tabLst>
            </a:pPr>
            <a:r>
              <a:rPr lang="en-GB" sz="2800" smtClean="0"/>
              <a:t>RST	Revit Structure</a:t>
            </a:r>
          </a:p>
          <a:p>
            <a:pPr lvl="1" eaLnBrk="1" hangingPunct="1">
              <a:tabLst>
                <a:tab pos="1970088" algn="l"/>
              </a:tabLst>
            </a:pPr>
            <a:r>
              <a:rPr lang="en-GB" sz="2800" smtClean="0"/>
              <a:t>SDK	Software Development Kit</a:t>
            </a:r>
          </a:p>
        </p:txBody>
      </p:sp>
      <p:sp>
        <p:nvSpPr>
          <p:cNvPr id="1126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Introduction</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19088" y="136525"/>
            <a:ext cx="7924800" cy="1143000"/>
          </a:xfrm>
        </p:spPr>
        <p:txBody>
          <a:bodyPr/>
          <a:lstStyle/>
          <a:p>
            <a:pPr eaLnBrk="1" hangingPunct="1"/>
            <a:r>
              <a:rPr lang="en-GB" sz="4400" smtClean="0"/>
              <a:t>Obtain 3D Element Geometry</a:t>
            </a:r>
          </a:p>
        </p:txBody>
      </p:sp>
      <p:sp>
        <p:nvSpPr>
          <p:cNvPr id="94211" name="Rectangle 3"/>
          <p:cNvSpPr>
            <a:spLocks noGrp="1" noChangeArrowheads="1"/>
          </p:cNvSpPr>
          <p:nvPr>
            <p:ph type="body" idx="1"/>
          </p:nvPr>
        </p:nvSpPr>
        <p:spPr>
          <a:xfrm>
            <a:off x="319088" y="1273175"/>
            <a:ext cx="7681912" cy="3884613"/>
          </a:xfrm>
        </p:spPr>
        <p:txBody>
          <a:bodyPr/>
          <a:lstStyle/>
          <a:p>
            <a:pPr marL="1028700" lvl="3" indent="-228600" eaLnBrk="1" hangingPunct="1">
              <a:lnSpc>
                <a:spcPct val="90000"/>
              </a:lnSpc>
              <a:buFont typeface="Wingdings" pitchFamily="2" charset="2"/>
              <a:buNone/>
            </a:pPr>
            <a:r>
              <a:rPr lang="en-GB" sz="1200" noProof="1" smtClean="0">
                <a:solidFill>
                  <a:schemeClr val="accent1"/>
                </a:solidFill>
              </a:rPr>
              <a:t>Private</a:t>
            </a:r>
            <a:r>
              <a:rPr lang="en-GB" sz="1200" noProof="1" smtClean="0"/>
              <a:t> mOptions </a:t>
            </a:r>
            <a:r>
              <a:rPr lang="en-GB" sz="1200" noProof="1" smtClean="0">
                <a:solidFill>
                  <a:schemeClr val="accent1"/>
                </a:solidFill>
              </a:rPr>
              <a:t>As</a:t>
            </a:r>
            <a:r>
              <a:rPr lang="en-GB" sz="1200" noProof="1" smtClean="0"/>
              <a:t> Autodesk.Revit.Geometry.Options</a:t>
            </a:r>
            <a:endParaRPr lang="en-US" sz="1200" smtClean="0"/>
          </a:p>
          <a:p>
            <a:pPr marL="1028700" lvl="3" indent="-228600" eaLnBrk="1" hangingPunct="1">
              <a:lnSpc>
                <a:spcPct val="90000"/>
              </a:lnSpc>
              <a:buFont typeface="Wingdings" pitchFamily="2" charset="2"/>
              <a:buNone/>
            </a:pPr>
            <a:r>
              <a:rPr lang="en-US" sz="1200" noProof="1" smtClean="0">
                <a:solidFill>
                  <a:schemeClr val="folHlink"/>
                </a:solidFill>
              </a:rPr>
              <a:t>mOptions = app.Create.NewGeometryOptions</a:t>
            </a:r>
          </a:p>
          <a:p>
            <a:pPr marL="1028700" lvl="3" indent="-228600" eaLnBrk="1" hangingPunct="1">
              <a:lnSpc>
                <a:spcPct val="90000"/>
              </a:lnSpc>
              <a:buFont typeface="Wingdings" pitchFamily="2" charset="2"/>
              <a:buNone/>
            </a:pPr>
            <a:r>
              <a:rPr lang="en-US" sz="1200" noProof="1" smtClean="0">
                <a:solidFill>
                  <a:schemeClr val="folHlink"/>
                </a:solidFill>
              </a:rPr>
              <a:t>mOptions.DetailLevel = Geometry.Options.DetailLevels.Fine</a:t>
            </a:r>
          </a:p>
          <a:p>
            <a:pPr marL="1028700" lvl="3" indent="-228600" eaLnBrk="1" hangingPunct="1">
              <a:lnSpc>
                <a:spcPct val="90000"/>
              </a:lnSpc>
              <a:buFont typeface="Wingdings" pitchFamily="2" charset="2"/>
              <a:buNone/>
            </a:pPr>
            <a:endParaRPr lang="en-US" sz="1200" smtClean="0">
              <a:solidFill>
                <a:schemeClr val="folHlink"/>
              </a:solidFill>
            </a:endParaRPr>
          </a:p>
          <a:p>
            <a:pPr marL="1028700" lvl="3" indent="-228600" eaLnBrk="1" hangingPunct="1">
              <a:lnSpc>
                <a:spcPct val="90000"/>
              </a:lnSpc>
              <a:buFont typeface="Wingdings" pitchFamily="2" charset="2"/>
              <a:buNone/>
            </a:pPr>
            <a:r>
              <a:rPr lang="en-US" sz="1200" noProof="1" smtClean="0">
                <a:solidFill>
                  <a:schemeClr val="accent1"/>
                </a:solidFill>
              </a:rPr>
              <a:t>For Each</a:t>
            </a:r>
            <a:r>
              <a:rPr lang="en-US" sz="1200" noProof="1" smtClean="0"/>
              <a:t> elem </a:t>
            </a:r>
            <a:r>
              <a:rPr lang="en-US" sz="1200" noProof="1" smtClean="0">
                <a:solidFill>
                  <a:schemeClr val="accent1"/>
                </a:solidFill>
              </a:rPr>
              <a:t>In</a:t>
            </a:r>
            <a:r>
              <a:rPr lang="en-US" sz="1200" noProof="1" smtClean="0"/>
              <a:t> selSet</a:t>
            </a:r>
          </a:p>
          <a:p>
            <a:pPr marL="1028700" lvl="3" indent="-228600" eaLnBrk="1" hangingPunct="1">
              <a:lnSpc>
                <a:spcPct val="90000"/>
              </a:lnSpc>
              <a:buFont typeface="Wingdings" pitchFamily="2" charset="2"/>
              <a:buNone/>
            </a:pPr>
            <a:r>
              <a:rPr lang="en-US" sz="1200" smtClean="0"/>
              <a:t>  </a:t>
            </a:r>
            <a:r>
              <a:rPr lang="en-US" sz="1200" noProof="1" smtClean="0">
                <a:solidFill>
                  <a:schemeClr val="accent1"/>
                </a:solidFill>
              </a:rPr>
              <a:t>Dim</a:t>
            </a:r>
            <a:r>
              <a:rPr lang="en-US" sz="1200" noProof="1" smtClean="0"/>
              <a:t> geom As Autodesk.Revit.Geometry.Element = </a:t>
            </a:r>
            <a:r>
              <a:rPr lang="en-US" sz="1200" noProof="1" smtClean="0">
                <a:solidFill>
                  <a:schemeClr val="folHlink"/>
                </a:solidFill>
              </a:rPr>
              <a:t>elem.Geometry(mOptions)</a:t>
            </a:r>
          </a:p>
          <a:p>
            <a:pPr marL="1028700" lvl="3" indent="-228600" eaLnBrk="1" hangingPunct="1">
              <a:lnSpc>
                <a:spcPct val="90000"/>
              </a:lnSpc>
              <a:buFont typeface="Wingdings" pitchFamily="2" charset="2"/>
              <a:buNone/>
            </a:pPr>
            <a:r>
              <a:rPr lang="en-US" sz="1200" noProof="1" smtClean="0"/>
              <a:t>  DrawElement(</a:t>
            </a:r>
            <a:r>
              <a:rPr lang="en-US" sz="1200" smtClean="0"/>
              <a:t>geom</a:t>
            </a:r>
            <a:r>
              <a:rPr lang="en-US" sz="1200" noProof="1" smtClean="0"/>
              <a:t>) </a:t>
            </a:r>
            <a:endParaRPr lang="en-US" sz="1200" smtClean="0"/>
          </a:p>
          <a:p>
            <a:pPr marL="1028700" lvl="3" indent="-228600" eaLnBrk="1" hangingPunct="1">
              <a:lnSpc>
                <a:spcPct val="90000"/>
              </a:lnSpc>
              <a:buFont typeface="Wingdings" pitchFamily="2" charset="2"/>
              <a:buNone/>
            </a:pPr>
            <a:r>
              <a:rPr lang="en-US" sz="1200" noProof="1" smtClean="0">
                <a:solidFill>
                  <a:schemeClr val="accent1"/>
                </a:solidFill>
              </a:rPr>
              <a:t>Next</a:t>
            </a:r>
          </a:p>
          <a:p>
            <a:pPr marL="1028700" lvl="3" indent="-228600" eaLnBrk="1" hangingPunct="1">
              <a:lnSpc>
                <a:spcPct val="90000"/>
              </a:lnSpc>
              <a:buFont typeface="Wingdings" pitchFamily="2" charset="2"/>
              <a:buNone/>
            </a:pPr>
            <a:endParaRPr lang="en-US" sz="1200" smtClean="0"/>
          </a:p>
          <a:p>
            <a:pPr marL="1028700" lvl="3" indent="-228600" eaLnBrk="1" hangingPunct="1">
              <a:lnSpc>
                <a:spcPct val="90000"/>
              </a:lnSpc>
              <a:buFont typeface="Wingdings" pitchFamily="2" charset="2"/>
              <a:buNone/>
            </a:pPr>
            <a:r>
              <a:rPr lang="en-US" sz="1200" noProof="1" smtClean="0">
                <a:solidFill>
                  <a:schemeClr val="accent1"/>
                </a:solidFill>
              </a:rPr>
              <a:t>If </a:t>
            </a:r>
            <a:r>
              <a:rPr lang="en-US" sz="1200" noProof="1" smtClean="0"/>
              <a:t>selSet.Size &gt; 0 </a:t>
            </a:r>
            <a:r>
              <a:rPr lang="en-US" sz="1200" noProof="1" smtClean="0">
                <a:solidFill>
                  <a:schemeClr val="accent1"/>
                </a:solidFill>
              </a:rPr>
              <a:t>Then</a:t>
            </a:r>
          </a:p>
          <a:p>
            <a:pPr marL="1028700" lvl="3" indent="-228600" eaLnBrk="1" hangingPunct="1">
              <a:lnSpc>
                <a:spcPct val="90000"/>
              </a:lnSpc>
              <a:buFont typeface="Wingdings" pitchFamily="2" charset="2"/>
              <a:buNone/>
            </a:pPr>
            <a:r>
              <a:rPr lang="en-US" sz="1200" noProof="1" smtClean="0"/>
              <a:t>  mViewer.ShowModal()</a:t>
            </a:r>
          </a:p>
          <a:p>
            <a:pPr marL="1028700" lvl="3" indent="-228600" eaLnBrk="1" hangingPunct="1">
              <a:lnSpc>
                <a:spcPct val="90000"/>
              </a:lnSpc>
              <a:buFont typeface="Wingdings" pitchFamily="2" charset="2"/>
              <a:buNone/>
            </a:pPr>
            <a:r>
              <a:rPr lang="en-US" sz="1200" noProof="1" smtClean="0">
                <a:solidFill>
                  <a:schemeClr val="accent1"/>
                </a:solidFill>
              </a:rPr>
              <a:t>End If</a:t>
            </a:r>
            <a:endParaRPr lang="en-US" sz="1200" smtClean="0">
              <a:solidFill>
                <a:schemeClr val="accent1"/>
              </a:solidFill>
            </a:endParaRPr>
          </a:p>
          <a:p>
            <a:pPr marL="1028700" lvl="3" indent="-228600" eaLnBrk="1" hangingPunct="1">
              <a:lnSpc>
                <a:spcPct val="90000"/>
              </a:lnSpc>
              <a:buFont typeface="Wingdings" pitchFamily="2" charset="2"/>
              <a:buNone/>
            </a:pPr>
            <a:endParaRPr lang="en-US" sz="1200" smtClean="0">
              <a:solidFill>
                <a:schemeClr val="accent1"/>
              </a:solidFill>
            </a:endParaRPr>
          </a:p>
          <a:p>
            <a:pPr marL="342900" lvl="1" indent="-228600" eaLnBrk="1" hangingPunct="1">
              <a:lnSpc>
                <a:spcPct val="90000"/>
              </a:lnSpc>
            </a:pPr>
            <a:r>
              <a:rPr lang="en-US" smtClean="0"/>
              <a:t>Specify level of detail of element geometry</a:t>
            </a:r>
          </a:p>
          <a:p>
            <a:pPr marL="685800" lvl="2" indent="-228600" eaLnBrk="1" hangingPunct="1">
              <a:lnSpc>
                <a:spcPct val="90000"/>
              </a:lnSpc>
            </a:pPr>
            <a:r>
              <a:rPr lang="en-US" sz="1600" smtClean="0"/>
              <a:t>Coarse, Medium, Fine, MAX, Undefined</a:t>
            </a:r>
          </a:p>
          <a:p>
            <a:pPr marL="342900" lvl="1" indent="-228600" eaLnBrk="1" hangingPunct="1">
              <a:spcBef>
                <a:spcPct val="20000"/>
              </a:spcBef>
            </a:pPr>
            <a:r>
              <a:rPr lang="en-US" smtClean="0"/>
              <a:t>All that remains is to display the geometry</a:t>
            </a:r>
          </a:p>
        </p:txBody>
      </p:sp>
      <p:sp>
        <p:nvSpPr>
          <p:cNvPr id="94212" name="AutoShape 8"/>
          <p:cNvSpPr>
            <a:spLocks noChangeArrowheads="1"/>
          </p:cNvSpPr>
          <p:nvPr/>
        </p:nvSpPr>
        <p:spPr bwMode="auto">
          <a:xfrm>
            <a:off x="392113" y="1125538"/>
            <a:ext cx="8140700" cy="259080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94213" name="Text Box 4"/>
          <p:cNvSpPr txBox="1">
            <a:spLocks noChangeArrowheads="1"/>
          </p:cNvSpPr>
          <p:nvPr/>
        </p:nvSpPr>
        <p:spPr bwMode="auto">
          <a:xfrm>
            <a:off x="7019925" y="14287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Geometry</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19088" y="136525"/>
            <a:ext cx="7924800" cy="1143000"/>
          </a:xfrm>
        </p:spPr>
        <p:txBody>
          <a:bodyPr/>
          <a:lstStyle/>
          <a:p>
            <a:pPr eaLnBrk="1" hangingPunct="1"/>
            <a:r>
              <a:rPr lang="en-GB" smtClean="0"/>
              <a:t>Display Element Geometry</a:t>
            </a:r>
          </a:p>
        </p:txBody>
      </p:sp>
      <p:sp>
        <p:nvSpPr>
          <p:cNvPr id="95235" name="Rectangle 3"/>
          <p:cNvSpPr>
            <a:spLocks noGrp="1" noChangeArrowheads="1"/>
          </p:cNvSpPr>
          <p:nvPr>
            <p:ph type="body" idx="1"/>
          </p:nvPr>
        </p:nvSpPr>
        <p:spPr>
          <a:xfrm>
            <a:off x="319088" y="1273175"/>
            <a:ext cx="7681912" cy="5395913"/>
          </a:xfrm>
        </p:spPr>
        <p:txBody>
          <a:bodyPr/>
          <a:lstStyle/>
          <a:p>
            <a:pPr marL="1028700" lvl="3" indent="-228600" eaLnBrk="1" hangingPunct="1">
              <a:buFont typeface="Wingdings" pitchFamily="2" charset="2"/>
              <a:buNone/>
            </a:pPr>
            <a:r>
              <a:rPr lang="en-GB" sz="1200" noProof="1" smtClean="0">
                <a:solidFill>
                  <a:schemeClr val="accent1"/>
                </a:solidFill>
              </a:rPr>
              <a:t>Private Sub</a:t>
            </a:r>
            <a:r>
              <a:rPr lang="en-GB" sz="1200" noProof="1" smtClean="0"/>
              <a:t> DrawElement(ByVal elementGeom As Geometry.Element)</a:t>
            </a:r>
          </a:p>
          <a:p>
            <a:pPr marL="1028700" lvl="3" indent="-228600" eaLnBrk="1" hangingPunct="1">
              <a:buFont typeface="Wingdings" pitchFamily="2" charset="2"/>
              <a:buNone/>
            </a:pPr>
            <a:r>
              <a:rPr lang="en-GB" sz="1200" noProof="1" smtClean="0"/>
              <a:t>  </a:t>
            </a:r>
            <a:r>
              <a:rPr lang="en-GB" sz="1200" noProof="1" smtClean="0">
                <a:solidFill>
                  <a:schemeClr val="accent1"/>
                </a:solidFill>
              </a:rPr>
              <a:t>Dim</a:t>
            </a:r>
            <a:r>
              <a:rPr lang="en-GB" sz="1200" noProof="1" smtClean="0"/>
              <a:t> geomObject As Autodesk.Revit.Geometry.GeometryObject</a:t>
            </a:r>
          </a:p>
          <a:p>
            <a:pPr marL="1028700" lvl="3" indent="-228600" eaLnBrk="1" hangingPunct="1">
              <a:buFont typeface="Wingdings" pitchFamily="2" charset="2"/>
              <a:buNone/>
            </a:pPr>
            <a:r>
              <a:rPr lang="en-GB" sz="1200" noProof="1" smtClean="0"/>
              <a:t>  </a:t>
            </a:r>
            <a:r>
              <a:rPr lang="en-GB" sz="1200" noProof="1" smtClean="0">
                <a:solidFill>
                  <a:schemeClr val="folHlink"/>
                </a:solidFill>
              </a:rPr>
              <a:t>For Each geomObject In elementGeom.Objects</a:t>
            </a:r>
          </a:p>
          <a:p>
            <a:pPr marL="1028700" lvl="3" indent="-228600" eaLnBrk="1" hangingPunct="1">
              <a:buFont typeface="Wingdings" pitchFamily="2" charset="2"/>
              <a:buNone/>
            </a:pPr>
            <a:r>
              <a:rPr lang="en-GB" sz="1200" noProof="1" smtClean="0"/>
              <a:t>    </a:t>
            </a:r>
            <a:r>
              <a:rPr lang="en-GB" sz="1200" noProof="1" smtClean="0">
                <a:solidFill>
                  <a:schemeClr val="accent1"/>
                </a:solidFill>
              </a:rPr>
              <a:t>If (TypeOf</a:t>
            </a:r>
            <a:r>
              <a:rPr lang="en-GB" sz="1200" noProof="1" smtClean="0"/>
              <a:t> geomObject Is Autodesk.Revit.</a:t>
            </a:r>
            <a:r>
              <a:rPr lang="en-GB" sz="1200" noProof="1" smtClean="0">
                <a:solidFill>
                  <a:schemeClr val="folHlink"/>
                </a:solidFill>
              </a:rPr>
              <a:t>Geometry.Curve</a:t>
            </a:r>
            <a:r>
              <a:rPr lang="en-GB" sz="1200" noProof="1" smtClean="0"/>
              <a:t>) Then</a:t>
            </a:r>
          </a:p>
          <a:p>
            <a:pPr marL="1028700" lvl="3" indent="-228600" eaLnBrk="1" hangingPunct="1">
              <a:buFont typeface="Wingdings" pitchFamily="2" charset="2"/>
              <a:buNone/>
            </a:pPr>
            <a:r>
              <a:rPr lang="en-GB" sz="1200" noProof="1" smtClean="0"/>
              <a:t>      DrawCurve(geomObject)</a:t>
            </a:r>
          </a:p>
          <a:p>
            <a:pPr marL="1028700" lvl="3" indent="-228600" eaLnBrk="1" hangingPunct="1">
              <a:buFont typeface="Wingdings" pitchFamily="2" charset="2"/>
              <a:buNone/>
            </a:pPr>
            <a:r>
              <a:rPr lang="en-GB" sz="1200" noProof="1" smtClean="0"/>
              <a:t>    </a:t>
            </a:r>
            <a:r>
              <a:rPr lang="en-GB" sz="1200" noProof="1" smtClean="0">
                <a:solidFill>
                  <a:schemeClr val="accent1"/>
                </a:solidFill>
              </a:rPr>
              <a:t>ElseIf (TypeOf</a:t>
            </a:r>
            <a:r>
              <a:rPr lang="en-GB" sz="1200" noProof="1" smtClean="0"/>
              <a:t> geomObject Is Autodesk.Revit.</a:t>
            </a:r>
            <a:r>
              <a:rPr lang="en-GB" sz="1200" noProof="1" smtClean="0">
                <a:solidFill>
                  <a:schemeClr val="folHlink"/>
                </a:solidFill>
              </a:rPr>
              <a:t>Geometry.Instance</a:t>
            </a:r>
            <a:r>
              <a:rPr lang="en-GB" sz="1200" noProof="1" smtClean="0"/>
              <a:t>) Then</a:t>
            </a:r>
          </a:p>
          <a:p>
            <a:pPr marL="1028700" lvl="3" indent="-228600" eaLnBrk="1" hangingPunct="1">
              <a:buFont typeface="Wingdings" pitchFamily="2" charset="2"/>
              <a:buNone/>
            </a:pPr>
            <a:r>
              <a:rPr lang="en-GB" sz="1200" noProof="1" smtClean="0"/>
              <a:t>      DrawInstance(geomObject)</a:t>
            </a:r>
          </a:p>
          <a:p>
            <a:pPr marL="1028700" lvl="3" indent="-228600" eaLnBrk="1" hangingPunct="1">
              <a:buFont typeface="Wingdings" pitchFamily="2" charset="2"/>
              <a:buNone/>
            </a:pPr>
            <a:r>
              <a:rPr lang="en-GB" sz="1200" noProof="1" smtClean="0"/>
              <a:t>    </a:t>
            </a:r>
            <a:r>
              <a:rPr lang="en-GB" sz="1200" noProof="1" smtClean="0">
                <a:solidFill>
                  <a:schemeClr val="accent1"/>
                </a:solidFill>
              </a:rPr>
              <a:t>ElseIf (TypeOf</a:t>
            </a:r>
            <a:r>
              <a:rPr lang="en-GB" sz="1200" noProof="1" smtClean="0"/>
              <a:t> geomObject Is Autodesk.Revit.</a:t>
            </a:r>
            <a:r>
              <a:rPr lang="en-GB" sz="1200" noProof="1" smtClean="0">
                <a:solidFill>
                  <a:schemeClr val="folHlink"/>
                </a:solidFill>
              </a:rPr>
              <a:t>Geometry.Mesh</a:t>
            </a:r>
            <a:r>
              <a:rPr lang="en-GB" sz="1200" noProof="1" smtClean="0"/>
              <a:t>) Then</a:t>
            </a:r>
          </a:p>
          <a:p>
            <a:pPr marL="1028700" lvl="3" indent="-228600" eaLnBrk="1" hangingPunct="1">
              <a:buFont typeface="Wingdings" pitchFamily="2" charset="2"/>
              <a:buNone/>
            </a:pPr>
            <a:r>
              <a:rPr lang="en-GB" sz="1200" noProof="1" smtClean="0"/>
              <a:t>      DrawMesh(geomObject)</a:t>
            </a:r>
          </a:p>
          <a:p>
            <a:pPr marL="1028700" lvl="3" indent="-228600" eaLnBrk="1" hangingPunct="1">
              <a:buFont typeface="Wingdings" pitchFamily="2" charset="2"/>
              <a:buNone/>
            </a:pPr>
            <a:r>
              <a:rPr lang="en-GB" sz="1200" noProof="1" smtClean="0"/>
              <a:t>    </a:t>
            </a:r>
            <a:r>
              <a:rPr lang="en-GB" sz="1200" noProof="1" smtClean="0">
                <a:solidFill>
                  <a:schemeClr val="accent1"/>
                </a:solidFill>
              </a:rPr>
              <a:t>ElseIf (TypeOf</a:t>
            </a:r>
            <a:r>
              <a:rPr lang="en-GB" sz="1200" noProof="1" smtClean="0"/>
              <a:t> geomObject Is Autodesk.Revit.</a:t>
            </a:r>
            <a:r>
              <a:rPr lang="en-GB" sz="1200" noProof="1" smtClean="0">
                <a:solidFill>
                  <a:schemeClr val="folHlink"/>
                </a:solidFill>
              </a:rPr>
              <a:t>Geometry.Solid</a:t>
            </a:r>
            <a:r>
              <a:rPr lang="en-GB" sz="1200" noProof="1" smtClean="0"/>
              <a:t>) Then</a:t>
            </a:r>
          </a:p>
          <a:p>
            <a:pPr marL="1028700" lvl="3" indent="-228600" eaLnBrk="1" hangingPunct="1">
              <a:buFont typeface="Wingdings" pitchFamily="2" charset="2"/>
              <a:buNone/>
            </a:pPr>
            <a:r>
              <a:rPr lang="en-GB" sz="1200" noProof="1" smtClean="0"/>
              <a:t>      DrawSolid(geomObject)</a:t>
            </a:r>
          </a:p>
          <a:p>
            <a:pPr marL="1028700" lvl="3" indent="-228600" eaLnBrk="1" hangingPunct="1">
              <a:buFont typeface="Wingdings" pitchFamily="2" charset="2"/>
              <a:buNone/>
            </a:pPr>
            <a:r>
              <a:rPr lang="en-GB" sz="1200" noProof="1" smtClean="0"/>
              <a:t>    </a:t>
            </a:r>
            <a:r>
              <a:rPr lang="en-GB" sz="1200" noProof="1" smtClean="0">
                <a:solidFill>
                  <a:schemeClr val="accent1"/>
                </a:solidFill>
              </a:rPr>
              <a:t>End If</a:t>
            </a:r>
          </a:p>
          <a:p>
            <a:pPr marL="1028700" lvl="3" indent="-228600" eaLnBrk="1" hangingPunct="1">
              <a:buFont typeface="Wingdings" pitchFamily="2" charset="2"/>
              <a:buNone/>
            </a:pPr>
            <a:r>
              <a:rPr lang="en-GB" sz="1200" noProof="1" smtClean="0">
                <a:solidFill>
                  <a:schemeClr val="accent1"/>
                </a:solidFill>
              </a:rPr>
              <a:t>  Next</a:t>
            </a:r>
          </a:p>
          <a:p>
            <a:pPr marL="1028700" lvl="3" indent="-228600" eaLnBrk="1" hangingPunct="1">
              <a:buFont typeface="Wingdings" pitchFamily="2" charset="2"/>
              <a:buNone/>
            </a:pPr>
            <a:r>
              <a:rPr lang="en-GB" sz="1200" noProof="1" smtClean="0">
                <a:solidFill>
                  <a:schemeClr val="accent1"/>
                </a:solidFill>
              </a:rPr>
              <a:t>End Sub</a:t>
            </a:r>
            <a:endParaRPr lang="en-US" sz="1200" smtClean="0">
              <a:solidFill>
                <a:schemeClr val="accent1"/>
              </a:solidFill>
            </a:endParaRPr>
          </a:p>
          <a:p>
            <a:pPr marL="1028700" lvl="3" indent="-228600" eaLnBrk="1" hangingPunct="1">
              <a:buFont typeface="Wingdings" pitchFamily="2" charset="2"/>
              <a:buNone/>
            </a:pPr>
            <a:endParaRPr lang="en-US" sz="1200" smtClean="0">
              <a:solidFill>
                <a:schemeClr val="accent1"/>
              </a:solidFill>
            </a:endParaRPr>
          </a:p>
          <a:p>
            <a:pPr marL="1028700" lvl="3" indent="-228600" eaLnBrk="1" hangingPunct="1">
              <a:buFont typeface="Wingdings" pitchFamily="2" charset="2"/>
              <a:buNone/>
            </a:pPr>
            <a:r>
              <a:rPr lang="en-US" sz="1200" noProof="1" smtClean="0">
                <a:solidFill>
                  <a:schemeClr val="accent1"/>
                </a:solidFill>
              </a:rPr>
              <a:t>Private Sub</a:t>
            </a:r>
            <a:r>
              <a:rPr lang="en-US" sz="1200" noProof="1" smtClean="0"/>
              <a:t> DrawCurve(ByVal geomCurve As Geometry.Curve)</a:t>
            </a:r>
          </a:p>
          <a:p>
            <a:pPr marL="1028700" lvl="3" indent="-228600" eaLnBrk="1" hangingPunct="1">
              <a:buFont typeface="Wingdings" pitchFamily="2" charset="2"/>
              <a:buNone/>
            </a:pPr>
            <a:r>
              <a:rPr lang="en-US" sz="1200" noProof="1" smtClean="0"/>
              <a:t>  DrawPoints(geomCurve.Tessellate)</a:t>
            </a:r>
          </a:p>
          <a:p>
            <a:pPr marL="1028700" lvl="3" indent="-228600" eaLnBrk="1" hangingPunct="1">
              <a:buFont typeface="Wingdings" pitchFamily="2" charset="2"/>
              <a:buNone/>
            </a:pPr>
            <a:r>
              <a:rPr lang="en-US" sz="1200" noProof="1" smtClean="0">
                <a:solidFill>
                  <a:schemeClr val="accent1"/>
                </a:solidFill>
              </a:rPr>
              <a:t>End Sub</a:t>
            </a:r>
            <a:endParaRPr lang="en-US" sz="1200" smtClean="0">
              <a:solidFill>
                <a:schemeClr val="accent1"/>
              </a:solidFill>
            </a:endParaRPr>
          </a:p>
        </p:txBody>
      </p:sp>
      <p:sp>
        <p:nvSpPr>
          <p:cNvPr id="95236" name="AutoShape 5"/>
          <p:cNvSpPr>
            <a:spLocks noChangeArrowheads="1"/>
          </p:cNvSpPr>
          <p:nvPr/>
        </p:nvSpPr>
        <p:spPr bwMode="auto">
          <a:xfrm>
            <a:off x="392113" y="1125538"/>
            <a:ext cx="7851775" cy="4464050"/>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
        <p:nvSpPr>
          <p:cNvPr id="95237"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Geometry</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319088" y="3016250"/>
            <a:ext cx="7277100" cy="1479550"/>
          </a:xfrm>
        </p:spPr>
        <p:txBody>
          <a:bodyPr/>
          <a:lstStyle/>
          <a:p>
            <a:pPr eaLnBrk="1" hangingPunct="1"/>
            <a:r>
              <a:rPr lang="en-GB" smtClean="0"/>
              <a:t>Other API Areas</a:t>
            </a:r>
          </a:p>
        </p:txBody>
      </p:sp>
      <p:sp>
        <p:nvSpPr>
          <p:cNvPr id="96259" name="Rectangle 3"/>
          <p:cNvSpPr>
            <a:spLocks noGrp="1" noChangeArrowheads="1"/>
          </p:cNvSpPr>
          <p:nvPr>
            <p:ph type="subTitle" idx="1"/>
          </p:nvPr>
        </p:nvSpPr>
        <p:spPr/>
        <p:txBody>
          <a:bodyPr/>
          <a:lstStyle/>
          <a:p>
            <a:pPr eaLnBrk="1" hangingPunct="1">
              <a:buFontTx/>
              <a:buNone/>
            </a:pPr>
            <a:endParaRPr lang="en-GB"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19088" y="136525"/>
            <a:ext cx="7924800" cy="1143000"/>
          </a:xfrm>
        </p:spPr>
        <p:txBody>
          <a:bodyPr/>
          <a:lstStyle/>
          <a:p>
            <a:pPr eaLnBrk="1" hangingPunct="1"/>
            <a:r>
              <a:rPr lang="en-GB" smtClean="0"/>
              <a:t>Other API Areas</a:t>
            </a:r>
          </a:p>
        </p:txBody>
      </p:sp>
      <p:sp>
        <p:nvSpPr>
          <p:cNvPr id="97283" name="Rectangle 3"/>
          <p:cNvSpPr>
            <a:spLocks noGrp="1" noChangeArrowheads="1"/>
          </p:cNvSpPr>
          <p:nvPr>
            <p:ph type="body" idx="1"/>
          </p:nvPr>
        </p:nvSpPr>
        <p:spPr>
          <a:xfrm>
            <a:off x="319088" y="1868488"/>
            <a:ext cx="8139112" cy="4102100"/>
          </a:xfrm>
        </p:spPr>
        <p:txBody>
          <a:bodyPr/>
          <a:lstStyle/>
          <a:p>
            <a:pPr marL="342900" lvl="1" indent="-228600" eaLnBrk="1" hangingPunct="1"/>
            <a:r>
              <a:rPr lang="en-GB" smtClean="0"/>
              <a:t>Groups</a:t>
            </a:r>
          </a:p>
          <a:p>
            <a:pPr marL="685800" lvl="2" indent="-228600" eaLnBrk="1" hangingPunct="1"/>
            <a:r>
              <a:rPr lang="en-GB" smtClean="0"/>
              <a:t>Determining types available in the model</a:t>
            </a:r>
          </a:p>
          <a:p>
            <a:pPr marL="685800" lvl="2" indent="-228600" eaLnBrk="1" hangingPunct="1"/>
            <a:r>
              <a:rPr lang="en-GB" smtClean="0"/>
              <a:t>Determining elements' containment</a:t>
            </a:r>
          </a:p>
          <a:p>
            <a:pPr marL="685800" lvl="2" indent="-228600" eaLnBrk="1" hangingPunct="1"/>
            <a:r>
              <a:rPr lang="en-GB" smtClean="0"/>
              <a:t>Manipulating group instance types</a:t>
            </a:r>
          </a:p>
          <a:p>
            <a:pPr marL="342900" lvl="1" indent="-228600" eaLnBrk="1" hangingPunct="1"/>
            <a:r>
              <a:rPr lang="en-GB" smtClean="0"/>
              <a:t>Rooms</a:t>
            </a:r>
          </a:p>
          <a:p>
            <a:pPr marL="685800" lvl="2" indent="-228600" eaLnBrk="1" hangingPunct="1"/>
            <a:r>
              <a:rPr lang="en-GB" smtClean="0"/>
              <a:t>Accessing objects and boundaries</a:t>
            </a:r>
          </a:p>
        </p:txBody>
      </p:sp>
      <p:sp>
        <p:nvSpPr>
          <p:cNvPr id="9728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Other API Areas</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19088" y="136525"/>
            <a:ext cx="8429625" cy="1143000"/>
          </a:xfrm>
        </p:spPr>
        <p:txBody>
          <a:bodyPr/>
          <a:lstStyle/>
          <a:p>
            <a:pPr eaLnBrk="1" hangingPunct="1"/>
            <a:r>
              <a:rPr lang="en-GB" smtClean="0"/>
              <a:t>List Groups and GroupTypes</a:t>
            </a:r>
          </a:p>
        </p:txBody>
      </p:sp>
      <p:sp>
        <p:nvSpPr>
          <p:cNvPr id="98307" name="Rectangle 3"/>
          <p:cNvSpPr>
            <a:spLocks noGrp="1" noChangeArrowheads="1"/>
          </p:cNvSpPr>
          <p:nvPr>
            <p:ph type="body" idx="1"/>
          </p:nvPr>
        </p:nvSpPr>
        <p:spPr>
          <a:xfrm>
            <a:off x="319088" y="1868488"/>
            <a:ext cx="8139112" cy="4368800"/>
          </a:xfrm>
        </p:spPr>
        <p:txBody>
          <a:bodyPr/>
          <a:lstStyle/>
          <a:p>
            <a:pPr marL="342900" lvl="1" indent="-228600" eaLnBrk="1" hangingPunct="1"/>
            <a:r>
              <a:rPr lang="en-GB" sz="2300" smtClean="0"/>
              <a:t>Standard Elements iteration</a:t>
            </a:r>
          </a:p>
          <a:p>
            <a:pPr marL="1028700" lvl="3" indent="-228600" eaLnBrk="1" hangingPunct="1">
              <a:buFont typeface="Wingdings" pitchFamily="2" charset="2"/>
              <a:buNone/>
            </a:pPr>
            <a:endParaRPr lang="en-US" sz="1200" smtClean="0"/>
          </a:p>
          <a:p>
            <a:pPr marL="1028700" lvl="3" indent="-228600" eaLnBrk="1" hangingPunct="1">
              <a:buFont typeface="Wingdings" pitchFamily="2" charset="2"/>
              <a:buNone/>
            </a:pPr>
            <a:r>
              <a:rPr lang="en-US" sz="1200" noProof="1" smtClean="0">
                <a:solidFill>
                  <a:schemeClr val="accent1"/>
                </a:solidFill>
              </a:rPr>
              <a:t>Dim</a:t>
            </a:r>
            <a:r>
              <a:rPr lang="en-US" sz="1200" noProof="1" smtClean="0"/>
              <a:t> elems As ElementSet = revitApp.Create.NewElementSet</a:t>
            </a:r>
          </a:p>
          <a:p>
            <a:pPr marL="1028700" lvl="3" indent="-228600" eaLnBrk="1" hangingPunct="1">
              <a:buFont typeface="Wingdings" pitchFamily="2" charset="2"/>
              <a:buNone/>
            </a:pPr>
            <a:r>
              <a:rPr lang="en-US" sz="1200" noProof="1" smtClean="0">
                <a:solidFill>
                  <a:schemeClr val="accent1"/>
                </a:solidFill>
              </a:rPr>
              <a:t>Di</a:t>
            </a:r>
            <a:r>
              <a:rPr lang="en-US" sz="1200" noProof="1" smtClean="0"/>
              <a:t>m iter As IEnumerator = revitApp.ActiveDocument.Elements</a:t>
            </a:r>
          </a:p>
          <a:p>
            <a:pPr marL="1028700" lvl="3" indent="-228600" eaLnBrk="1" hangingPunct="1">
              <a:buFont typeface="Wingdings" pitchFamily="2" charset="2"/>
              <a:buNone/>
            </a:pPr>
            <a:r>
              <a:rPr lang="en-US" sz="1200" noProof="1" smtClean="0">
                <a:solidFill>
                  <a:schemeClr val="accent1"/>
                </a:solidFill>
              </a:rPr>
              <a:t>Do While</a:t>
            </a:r>
            <a:r>
              <a:rPr lang="en-US" sz="1200" noProof="1" smtClean="0"/>
              <a:t> (iter.MoveNext())</a:t>
            </a:r>
          </a:p>
          <a:p>
            <a:pPr marL="1028700" lvl="3" indent="-228600" eaLnBrk="1" hangingPunct="1">
              <a:buFont typeface="Wingdings" pitchFamily="2" charset="2"/>
              <a:buNone/>
            </a:pPr>
            <a:r>
              <a:rPr lang="en-US" sz="1200" noProof="1" smtClean="0"/>
              <a:t>    </a:t>
            </a:r>
            <a:r>
              <a:rPr lang="en-US" sz="1200" noProof="1" smtClean="0">
                <a:solidFill>
                  <a:schemeClr val="accent1"/>
                </a:solidFill>
              </a:rPr>
              <a:t>Dim</a:t>
            </a:r>
            <a:r>
              <a:rPr lang="en-US" sz="1200" noProof="1" smtClean="0"/>
              <a:t> elem As Revit.Element = iter.Current</a:t>
            </a:r>
          </a:p>
          <a:p>
            <a:pPr marL="1028700" lvl="3" indent="-228600" eaLnBrk="1" hangingPunct="1">
              <a:buFont typeface="Wingdings" pitchFamily="2" charset="2"/>
              <a:buNone/>
            </a:pPr>
            <a:r>
              <a:rPr lang="en-US" sz="1200" noProof="1" smtClean="0"/>
              <a:t>    </a:t>
            </a:r>
            <a:r>
              <a:rPr lang="en-US" sz="1200" noProof="1" smtClean="0">
                <a:solidFill>
                  <a:schemeClr val="folHlink"/>
                </a:solidFill>
              </a:rPr>
              <a:t>If TypeOf elem Is Group Then</a:t>
            </a:r>
          </a:p>
          <a:p>
            <a:pPr marL="1028700" lvl="3" indent="-228600" eaLnBrk="1" hangingPunct="1">
              <a:buFont typeface="Wingdings" pitchFamily="2" charset="2"/>
              <a:buNone/>
            </a:pPr>
            <a:r>
              <a:rPr lang="en-US" sz="1200" noProof="1" smtClean="0"/>
              <a:t>        elems.Insert(elem)</a:t>
            </a:r>
          </a:p>
          <a:p>
            <a:pPr marL="1028700" lvl="3" indent="-228600" eaLnBrk="1" hangingPunct="1">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buFont typeface="Wingdings" pitchFamily="2" charset="2"/>
              <a:buNone/>
            </a:pPr>
            <a:r>
              <a:rPr lang="en-US" sz="1200" noProof="1" smtClean="0">
                <a:solidFill>
                  <a:schemeClr val="accent1"/>
                </a:solidFill>
              </a:rPr>
              <a:t>Loop</a:t>
            </a:r>
          </a:p>
          <a:p>
            <a:pPr marL="342900" lvl="1" indent="-228600" eaLnBrk="1" hangingPunct="1">
              <a:spcBef>
                <a:spcPct val="40000"/>
              </a:spcBef>
              <a:buFont typeface="Wingdings" pitchFamily="2" charset="2"/>
              <a:buNone/>
            </a:pPr>
            <a:r>
              <a:rPr lang="en-GB" sz="4600" smtClean="0">
                <a:solidFill>
                  <a:schemeClr val="accent1"/>
                </a:solidFill>
              </a:rPr>
              <a:t>Lab 5-1</a:t>
            </a:r>
            <a:r>
              <a:rPr lang="en-GB" sz="4600" smtClean="0"/>
              <a:t> </a:t>
            </a:r>
          </a:p>
          <a:p>
            <a:pPr marL="342900" lvl="1" indent="-228600" eaLnBrk="1" hangingPunct="1"/>
            <a:r>
              <a:rPr lang="en-US" smtClean="0"/>
              <a:t>Group</a:t>
            </a:r>
          </a:p>
          <a:p>
            <a:pPr marL="342900" lvl="1" indent="-228600" eaLnBrk="1" hangingPunct="1"/>
            <a:r>
              <a:rPr lang="en-US" noProof="1" smtClean="0"/>
              <a:t>GroupType</a:t>
            </a:r>
            <a:endParaRPr lang="en-GB" smtClean="0"/>
          </a:p>
        </p:txBody>
      </p:sp>
      <p:sp>
        <p:nvSpPr>
          <p:cNvPr id="98308"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Other API Areas</a:t>
            </a:r>
          </a:p>
        </p:txBody>
      </p:sp>
      <p:pic>
        <p:nvPicPr>
          <p:cNvPr id="98309" name="Picture 5" descr="lab5-1-1"/>
          <p:cNvPicPr>
            <a:picLocks noChangeAspect="1" noChangeArrowheads="1"/>
          </p:cNvPicPr>
          <p:nvPr/>
        </p:nvPicPr>
        <p:blipFill>
          <a:blip r:embed="rId3"/>
          <a:srcRect/>
          <a:stretch>
            <a:fillRect/>
          </a:stretch>
        </p:blipFill>
        <p:spPr bwMode="auto">
          <a:xfrm>
            <a:off x="3792538" y="4675188"/>
            <a:ext cx="1571625" cy="1201737"/>
          </a:xfrm>
          <a:prstGeom prst="rect">
            <a:avLst/>
          </a:prstGeom>
          <a:noFill/>
          <a:ln w="9525">
            <a:noFill/>
            <a:miter lim="800000"/>
            <a:headEnd/>
            <a:tailEnd/>
          </a:ln>
        </p:spPr>
      </p:pic>
      <p:pic>
        <p:nvPicPr>
          <p:cNvPr id="98310" name="Picture 6" descr="lab5-1-2"/>
          <p:cNvPicPr>
            <a:picLocks noChangeAspect="1" noChangeArrowheads="1"/>
          </p:cNvPicPr>
          <p:nvPr/>
        </p:nvPicPr>
        <p:blipFill>
          <a:blip r:embed="rId4"/>
          <a:srcRect/>
          <a:stretch>
            <a:fillRect/>
          </a:stretch>
        </p:blipFill>
        <p:spPr bwMode="auto">
          <a:xfrm>
            <a:off x="5789613" y="4675188"/>
            <a:ext cx="2598737" cy="1201737"/>
          </a:xfrm>
          <a:prstGeom prst="rect">
            <a:avLst/>
          </a:prstGeom>
          <a:noFill/>
          <a:ln w="9525">
            <a:noFill/>
            <a:miter lim="800000"/>
            <a:headEnd/>
            <a:tailEnd/>
          </a:ln>
        </p:spPr>
      </p:pic>
      <p:sp>
        <p:nvSpPr>
          <p:cNvPr id="98311" name="AutoShape 8"/>
          <p:cNvSpPr>
            <a:spLocks noChangeArrowheads="1"/>
          </p:cNvSpPr>
          <p:nvPr/>
        </p:nvSpPr>
        <p:spPr bwMode="auto">
          <a:xfrm>
            <a:off x="679450" y="2276475"/>
            <a:ext cx="7708900" cy="201612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19088" y="136525"/>
            <a:ext cx="8429625" cy="1143000"/>
          </a:xfrm>
        </p:spPr>
        <p:txBody>
          <a:bodyPr/>
          <a:lstStyle/>
          <a:p>
            <a:pPr eaLnBrk="1" hangingPunct="1"/>
            <a:r>
              <a:rPr lang="en-GB" smtClean="0"/>
              <a:t>List Model Groups</a:t>
            </a:r>
          </a:p>
        </p:txBody>
      </p:sp>
      <p:sp>
        <p:nvSpPr>
          <p:cNvPr id="99331" name="Rectangle 3"/>
          <p:cNvSpPr>
            <a:spLocks noGrp="1" noChangeArrowheads="1"/>
          </p:cNvSpPr>
          <p:nvPr>
            <p:ph type="body" idx="1"/>
          </p:nvPr>
        </p:nvSpPr>
        <p:spPr>
          <a:xfrm>
            <a:off x="319088" y="1557338"/>
            <a:ext cx="8574087" cy="5111750"/>
          </a:xfrm>
        </p:spPr>
        <p:txBody>
          <a:bodyPr/>
          <a:lstStyle/>
          <a:p>
            <a:pPr marL="342900" lvl="1" indent="-228600" eaLnBrk="1" hangingPunct="1">
              <a:lnSpc>
                <a:spcPct val="80000"/>
              </a:lnSpc>
            </a:pPr>
            <a:r>
              <a:rPr lang="en-GB" sz="2500" smtClean="0"/>
              <a:t>Standard Elements iteration</a:t>
            </a:r>
          </a:p>
          <a:p>
            <a:pPr marL="342900" lvl="1" indent="-228600" eaLnBrk="1" hangingPunct="1">
              <a:lnSpc>
                <a:spcPct val="80000"/>
              </a:lnSpc>
            </a:pPr>
            <a:r>
              <a:rPr lang="en-GB" sz="2500" smtClean="0"/>
              <a:t>Check </a:t>
            </a:r>
            <a:r>
              <a:rPr lang="en-GB" noProof="1" smtClean="0"/>
              <a:t>SYMBOL_FAMILY_NAME_PARAM</a:t>
            </a:r>
            <a:endParaRPr lang="en-GB" sz="2500" smtClean="0"/>
          </a:p>
          <a:p>
            <a:pPr marL="1028700" lvl="3" indent="-228600" eaLnBrk="1" hangingPunct="1">
              <a:lnSpc>
                <a:spcPct val="80000"/>
              </a:lnSpc>
              <a:buFont typeface="Wingdings" pitchFamily="2" charset="2"/>
              <a:buNone/>
            </a:pPr>
            <a:endParaRPr lang="en-US" sz="1200" smtClean="0"/>
          </a:p>
          <a:p>
            <a:pPr marL="1028700" lvl="3" indent="-228600" eaLnBrk="1" hangingPunct="1">
              <a:lnSpc>
                <a:spcPct val="80000"/>
              </a:lnSpc>
              <a:buFont typeface="Wingdings" pitchFamily="2" charset="2"/>
              <a:buNone/>
            </a:pPr>
            <a:r>
              <a:rPr lang="en-US" sz="1400" noProof="1" smtClean="0">
                <a:solidFill>
                  <a:schemeClr val="hlink"/>
                </a:solidFill>
              </a:rPr>
              <a:t>'BEWARE: In the browser, it says only "Model"</a:t>
            </a:r>
          </a:p>
          <a:p>
            <a:pPr marL="1028700" lvl="3" indent="-228600" eaLnBrk="1" hangingPunct="1">
              <a:lnSpc>
                <a:spcPct val="80000"/>
              </a:lnSpc>
              <a:buFont typeface="Wingdings" pitchFamily="2" charset="2"/>
              <a:buNone/>
            </a:pPr>
            <a:r>
              <a:rPr lang="en-US" sz="1400" noProof="1" smtClean="0">
                <a:solidFill>
                  <a:schemeClr val="accent1"/>
                </a:solidFill>
              </a:rPr>
              <a:t>Public Const</a:t>
            </a:r>
            <a:r>
              <a:rPr lang="en-US" sz="1400" noProof="1" smtClean="0"/>
              <a:t> gsGroupTypeModel As String = "Model Group" </a:t>
            </a:r>
            <a:endParaRPr lang="en-US" sz="1400" smtClean="0"/>
          </a:p>
          <a:p>
            <a:pPr marL="1028700" lvl="3" indent="-228600" eaLnBrk="1" hangingPunct="1">
              <a:lnSpc>
                <a:spcPct val="80000"/>
              </a:lnSpc>
              <a:buFont typeface="Wingdings" pitchFamily="2" charset="2"/>
              <a:buNone/>
            </a:pPr>
            <a:endParaRPr lang="en-US" sz="1400" noProof="1" smtClean="0"/>
          </a:p>
          <a:p>
            <a:pPr marL="1028700" lvl="3" indent="-228600" eaLnBrk="1" hangingPunct="1">
              <a:lnSpc>
                <a:spcPct val="80000"/>
              </a:lnSpc>
              <a:buFont typeface="Wingdings" pitchFamily="2" charset="2"/>
              <a:buNone/>
            </a:pPr>
            <a:r>
              <a:rPr lang="en-US" sz="1400" noProof="1" smtClean="0">
                <a:solidFill>
                  <a:schemeClr val="folHlink"/>
                </a:solidFill>
              </a:rPr>
              <a:t>If TypeOf elem Is GroupType Then</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hlink"/>
                </a:solidFill>
              </a:rPr>
              <a:t>' Need additional check for the group type</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accent1"/>
                </a:solidFill>
              </a:rPr>
              <a:t>Dim</a:t>
            </a:r>
            <a:r>
              <a:rPr lang="en-US" sz="1400" noProof="1" smtClean="0"/>
              <a:t> gt As GroupType = elem</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accent1"/>
                </a:solidFill>
              </a:rPr>
              <a:t>Try</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folHlink"/>
                </a:solidFill>
              </a:rPr>
              <a:t>If gt.Parameter(</a:t>
            </a:r>
            <a:r>
              <a:rPr lang="en-US" sz="1400" smtClean="0">
                <a:solidFill>
                  <a:schemeClr val="folHlink"/>
                </a:solidFill>
              </a:rPr>
              <a:t> </a:t>
            </a:r>
            <a:r>
              <a:rPr lang="en-US" sz="1400" noProof="1" smtClean="0">
                <a:solidFill>
                  <a:schemeClr val="folHlink"/>
                </a:solidFill>
              </a:rPr>
              <a:t>BuiltInParameter.SYMBOL_FAMILY_NAME_PARAM</a:t>
            </a:r>
            <a:r>
              <a:rPr lang="en-US" sz="1400" smtClean="0">
                <a:solidFill>
                  <a:schemeClr val="folHlink"/>
                </a:solidFill>
              </a:rPr>
              <a:t> </a:t>
            </a:r>
            <a:r>
              <a:rPr lang="en-US" sz="1400" noProof="1" smtClean="0">
                <a:solidFill>
                  <a:schemeClr val="folHlink"/>
                </a:solidFill>
              </a:rPr>
              <a:t>)</a:t>
            </a:r>
            <a:r>
              <a:rPr lang="en-US" sz="1400" smtClean="0">
                <a:solidFill>
                  <a:schemeClr val="folHlink"/>
                </a:solidFill>
              </a:rPr>
              <a:t> _</a:t>
            </a:r>
          </a:p>
          <a:p>
            <a:pPr marL="1028700" lvl="3" indent="-228600" eaLnBrk="1" hangingPunct="1">
              <a:lnSpc>
                <a:spcPct val="80000"/>
              </a:lnSpc>
              <a:buFont typeface="Wingdings" pitchFamily="2" charset="2"/>
              <a:buNone/>
            </a:pPr>
            <a:r>
              <a:rPr lang="en-US" sz="1400" smtClean="0">
                <a:solidFill>
                  <a:schemeClr val="folHlink"/>
                </a:solidFill>
              </a:rPr>
              <a:t>      </a:t>
            </a:r>
            <a:r>
              <a:rPr lang="en-US" sz="1400" noProof="1" smtClean="0">
                <a:solidFill>
                  <a:schemeClr val="folHlink"/>
                </a:solidFill>
              </a:rPr>
              <a:t>.AsString.Equals(</a:t>
            </a:r>
            <a:r>
              <a:rPr lang="en-US" sz="1400" smtClean="0">
                <a:solidFill>
                  <a:schemeClr val="folHlink"/>
                </a:solidFill>
              </a:rPr>
              <a:t> </a:t>
            </a:r>
            <a:r>
              <a:rPr lang="en-US" sz="1400" noProof="1" smtClean="0">
                <a:solidFill>
                  <a:schemeClr val="folHlink"/>
                </a:solidFill>
              </a:rPr>
              <a:t>gsGroupTypeModel</a:t>
            </a:r>
            <a:r>
              <a:rPr lang="en-US" sz="1400" smtClean="0">
                <a:solidFill>
                  <a:schemeClr val="folHlink"/>
                </a:solidFill>
              </a:rPr>
              <a:t> </a:t>
            </a:r>
            <a:r>
              <a:rPr lang="en-US" sz="1400" noProof="1" smtClean="0">
                <a:solidFill>
                  <a:schemeClr val="folHlink"/>
                </a:solidFill>
              </a:rPr>
              <a:t>) Then</a:t>
            </a:r>
          </a:p>
          <a:p>
            <a:pPr marL="1028700" lvl="3" indent="-228600" eaLnBrk="1" hangingPunct="1">
              <a:lnSpc>
                <a:spcPct val="80000"/>
              </a:lnSpc>
              <a:buFont typeface="Wingdings" pitchFamily="2" charset="2"/>
              <a:buNone/>
            </a:pPr>
            <a:r>
              <a:rPr lang="en-US" sz="1400" noProof="1" smtClean="0"/>
              <a:t>      elems.Insert(elem)</a:t>
            </a:r>
          </a:p>
          <a:p>
            <a:pPr marL="1028700" lvl="3" indent="-228600" eaLnBrk="1" hangingPunct="1">
              <a:lnSpc>
                <a:spcPct val="80000"/>
              </a:lnSpc>
              <a:buFont typeface="Wingdings" pitchFamily="2" charset="2"/>
              <a:buNone/>
            </a:pPr>
            <a:r>
              <a:rPr lang="en-US" sz="1400" noProof="1" smtClean="0"/>
              <a:t>    </a:t>
            </a:r>
            <a:r>
              <a:rPr lang="en-US" sz="1400" noProof="1" smtClean="0">
                <a:solidFill>
                  <a:schemeClr val="accent1"/>
                </a:solidFill>
              </a:rPr>
              <a:t>End If</a:t>
            </a:r>
          </a:p>
          <a:p>
            <a:pPr marL="1028700" lvl="3" indent="-228600" eaLnBrk="1" hangingPunct="1">
              <a:lnSpc>
                <a:spcPct val="80000"/>
              </a:lnSpc>
              <a:buFont typeface="Wingdings" pitchFamily="2" charset="2"/>
              <a:buNone/>
            </a:pPr>
            <a:r>
              <a:rPr lang="en-US" sz="1400" noProof="1" smtClean="0">
                <a:solidFill>
                  <a:schemeClr val="accent1"/>
                </a:solidFill>
              </a:rPr>
              <a:t>  Catch</a:t>
            </a:r>
          </a:p>
          <a:p>
            <a:pPr marL="1028700" lvl="3" indent="-228600" eaLnBrk="1" hangingPunct="1">
              <a:lnSpc>
                <a:spcPct val="80000"/>
              </a:lnSpc>
              <a:buFont typeface="Wingdings" pitchFamily="2" charset="2"/>
              <a:buNone/>
            </a:pPr>
            <a:r>
              <a:rPr lang="en-US" sz="1400" noProof="1" smtClean="0">
                <a:solidFill>
                  <a:schemeClr val="accent1"/>
                </a:solidFill>
              </a:rPr>
              <a:t>  End Try</a:t>
            </a:r>
          </a:p>
          <a:p>
            <a:pPr marL="1028700" lvl="3" indent="-228600" eaLnBrk="1" hangingPunct="1">
              <a:lnSpc>
                <a:spcPct val="80000"/>
              </a:lnSpc>
              <a:buFont typeface="Wingdings" pitchFamily="2" charset="2"/>
              <a:buNone/>
            </a:pPr>
            <a:r>
              <a:rPr lang="en-US" sz="1400" noProof="1" smtClean="0">
                <a:solidFill>
                  <a:schemeClr val="accent1"/>
                </a:solidFill>
              </a:rPr>
              <a:t>End If</a:t>
            </a:r>
          </a:p>
          <a:p>
            <a:pPr marL="342900" lvl="1" indent="-228600" eaLnBrk="1" hangingPunct="1">
              <a:lnSpc>
                <a:spcPct val="80000"/>
              </a:lnSpc>
              <a:spcBef>
                <a:spcPct val="50000"/>
              </a:spcBef>
              <a:buFont typeface="Wingdings" pitchFamily="2" charset="2"/>
              <a:buNone/>
            </a:pPr>
            <a:r>
              <a:rPr lang="en-GB" sz="5400" smtClean="0">
                <a:solidFill>
                  <a:schemeClr val="accent1"/>
                </a:solidFill>
              </a:rPr>
              <a:t>Lab 5-1 </a:t>
            </a:r>
            <a:endParaRPr lang="en-GB" sz="5400" smtClean="0"/>
          </a:p>
        </p:txBody>
      </p:sp>
      <p:sp>
        <p:nvSpPr>
          <p:cNvPr id="99332"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Other API Areas</a:t>
            </a:r>
          </a:p>
        </p:txBody>
      </p:sp>
      <p:sp>
        <p:nvSpPr>
          <p:cNvPr id="99333" name="AutoShape 8"/>
          <p:cNvSpPr>
            <a:spLocks noChangeArrowheads="1"/>
          </p:cNvSpPr>
          <p:nvPr/>
        </p:nvSpPr>
        <p:spPr bwMode="auto">
          <a:xfrm>
            <a:off x="684213" y="2349500"/>
            <a:ext cx="7775575" cy="3095625"/>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99334" name="Picture 7" descr="lab5-1-3"/>
          <p:cNvPicPr>
            <a:picLocks noChangeAspect="1" noChangeArrowheads="1"/>
          </p:cNvPicPr>
          <p:nvPr/>
        </p:nvPicPr>
        <p:blipFill>
          <a:blip r:embed="rId3"/>
          <a:srcRect/>
          <a:stretch>
            <a:fillRect/>
          </a:stretch>
        </p:blipFill>
        <p:spPr bwMode="auto">
          <a:xfrm>
            <a:off x="5446713" y="4964113"/>
            <a:ext cx="2220912" cy="12017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19088" y="136525"/>
            <a:ext cx="8429625" cy="1143000"/>
          </a:xfrm>
        </p:spPr>
        <p:txBody>
          <a:bodyPr/>
          <a:lstStyle/>
          <a:p>
            <a:pPr eaLnBrk="1" hangingPunct="1"/>
            <a:r>
              <a:rPr lang="en-GB" smtClean="0"/>
              <a:t>Swap Group Type</a:t>
            </a:r>
          </a:p>
        </p:txBody>
      </p:sp>
      <p:sp>
        <p:nvSpPr>
          <p:cNvPr id="100355" name="Rectangle 3"/>
          <p:cNvSpPr>
            <a:spLocks noGrp="1" noChangeArrowheads="1"/>
          </p:cNvSpPr>
          <p:nvPr>
            <p:ph type="body" idx="1"/>
          </p:nvPr>
        </p:nvSpPr>
        <p:spPr>
          <a:xfrm>
            <a:off x="319088" y="1557338"/>
            <a:ext cx="8574087" cy="4460875"/>
          </a:xfrm>
        </p:spPr>
        <p:txBody>
          <a:bodyPr/>
          <a:lstStyle/>
          <a:p>
            <a:pPr marL="342900" lvl="1" indent="-228600" eaLnBrk="1" hangingPunct="1"/>
            <a:endParaRPr lang="en-GB" sz="2300" smtClean="0"/>
          </a:p>
          <a:p>
            <a:pPr marL="342900" lvl="1" indent="-228600" eaLnBrk="1" hangingPunct="1"/>
            <a:r>
              <a:rPr lang="en-US" smtClean="0"/>
              <a:t>Set GroupType property on Group object</a:t>
            </a:r>
            <a:endParaRPr lang="en-GB" sz="2300" smtClean="0"/>
          </a:p>
          <a:p>
            <a:pPr marL="1028700" lvl="3" indent="-228600" eaLnBrk="1" hangingPunct="1">
              <a:buFont typeface="Wingdings" pitchFamily="2" charset="2"/>
              <a:buNone/>
            </a:pPr>
            <a:endParaRPr lang="en-US" sz="1200" smtClean="0"/>
          </a:p>
          <a:p>
            <a:pPr marL="1028700" lvl="3" indent="-228600" eaLnBrk="1" hangingPunct="1">
              <a:buFont typeface="Wingdings" pitchFamily="2" charset="2"/>
              <a:buNone/>
            </a:pPr>
            <a:r>
              <a:rPr lang="en-US" sz="1200" noProof="1" smtClean="0"/>
              <a:t>Dim gp As Group = elem</a:t>
            </a:r>
          </a:p>
          <a:p>
            <a:pPr marL="1028700" lvl="3" indent="-228600" eaLnBrk="1" hangingPunct="1">
              <a:buFont typeface="Wingdings" pitchFamily="2" charset="2"/>
              <a:buNone/>
            </a:pPr>
            <a:r>
              <a:rPr lang="en-US" sz="1200" noProof="1" smtClean="0"/>
              <a:t>Dim gt As GroupType</a:t>
            </a:r>
          </a:p>
          <a:p>
            <a:pPr marL="1028700" lvl="3" indent="-228600" eaLnBrk="1" hangingPunct="1">
              <a:buFont typeface="Wingdings" pitchFamily="2" charset="2"/>
              <a:buNone/>
            </a:pPr>
            <a:r>
              <a:rPr lang="en-US" sz="1200" noProof="1" smtClean="0"/>
              <a:t>gp.GroupType = gt</a:t>
            </a:r>
          </a:p>
          <a:p>
            <a:pPr marL="342900" lvl="1" indent="-228600" eaLnBrk="1" hangingPunct="1">
              <a:buFont typeface="Wingdings" pitchFamily="2" charset="2"/>
              <a:buNone/>
            </a:pPr>
            <a:r>
              <a:rPr lang="en-GB" sz="5400" smtClean="0">
                <a:solidFill>
                  <a:schemeClr val="accent1"/>
                </a:solidFill>
              </a:rPr>
              <a:t>Lab 5-2</a:t>
            </a:r>
            <a:r>
              <a:rPr lang="en-GB" sz="5400" smtClean="0"/>
              <a:t> </a:t>
            </a:r>
          </a:p>
        </p:txBody>
      </p:sp>
      <p:sp>
        <p:nvSpPr>
          <p:cNvPr id="100356"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Other API Areas</a:t>
            </a:r>
          </a:p>
        </p:txBody>
      </p:sp>
      <p:pic>
        <p:nvPicPr>
          <p:cNvPr id="100357" name="Picture 6" descr="lab5-2-1"/>
          <p:cNvPicPr>
            <a:picLocks noChangeAspect="1" noChangeArrowheads="1"/>
          </p:cNvPicPr>
          <p:nvPr/>
        </p:nvPicPr>
        <p:blipFill>
          <a:blip r:embed="rId3"/>
          <a:srcRect/>
          <a:stretch>
            <a:fillRect/>
          </a:stretch>
        </p:blipFill>
        <p:spPr bwMode="auto">
          <a:xfrm>
            <a:off x="2747963" y="4581525"/>
            <a:ext cx="3648075" cy="952500"/>
          </a:xfrm>
          <a:prstGeom prst="rect">
            <a:avLst/>
          </a:prstGeom>
          <a:noFill/>
          <a:ln w="9525">
            <a:noFill/>
            <a:miter lim="800000"/>
            <a:headEnd/>
            <a:tailEnd/>
          </a:ln>
        </p:spPr>
      </p:pic>
      <p:pic>
        <p:nvPicPr>
          <p:cNvPr id="100358" name="Picture 7" descr="lab5-2-2"/>
          <p:cNvPicPr>
            <a:picLocks noChangeAspect="1" noChangeArrowheads="1"/>
          </p:cNvPicPr>
          <p:nvPr/>
        </p:nvPicPr>
        <p:blipFill>
          <a:blip r:embed="rId4"/>
          <a:srcRect/>
          <a:stretch>
            <a:fillRect/>
          </a:stretch>
        </p:blipFill>
        <p:spPr bwMode="auto">
          <a:xfrm>
            <a:off x="6056313" y="5086350"/>
            <a:ext cx="1828800" cy="95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19088" y="136525"/>
            <a:ext cx="7924800" cy="1143000"/>
          </a:xfrm>
        </p:spPr>
        <p:txBody>
          <a:bodyPr/>
          <a:lstStyle/>
          <a:p>
            <a:pPr eaLnBrk="1" hangingPunct="1"/>
            <a:r>
              <a:rPr lang="en-GB" smtClean="0"/>
              <a:t>Access to 2D Geometry</a:t>
            </a:r>
          </a:p>
        </p:txBody>
      </p:sp>
      <p:sp>
        <p:nvSpPr>
          <p:cNvPr id="101379" name="Rectangle 3"/>
          <p:cNvSpPr>
            <a:spLocks noGrp="1" noChangeArrowheads="1"/>
          </p:cNvSpPr>
          <p:nvPr>
            <p:ph type="body" idx="1"/>
          </p:nvPr>
        </p:nvSpPr>
        <p:spPr>
          <a:xfrm>
            <a:off x="319088" y="1273175"/>
            <a:ext cx="7681912" cy="4892675"/>
          </a:xfrm>
        </p:spPr>
        <p:txBody>
          <a:bodyPr/>
          <a:lstStyle/>
          <a:p>
            <a:pPr marL="342900" lvl="1" indent="-228600" eaLnBrk="1" hangingPunct="1"/>
            <a:r>
              <a:rPr lang="en-GB" smtClean="0"/>
              <a:t>Display room id, name and number</a:t>
            </a:r>
          </a:p>
          <a:p>
            <a:pPr marL="342900" lvl="1" indent="-228600" eaLnBrk="1" hangingPunct="1"/>
            <a:r>
              <a:rPr lang="en-GB" smtClean="0"/>
              <a:t>Iterate over room boundary lines</a:t>
            </a:r>
          </a:p>
          <a:p>
            <a:pPr marL="342900" lvl="1" indent="-228600" eaLnBrk="1" hangingPunct="1"/>
            <a:r>
              <a:rPr lang="en-GB" smtClean="0"/>
              <a:t>See also SDK sample </a:t>
            </a:r>
            <a:r>
              <a:rPr lang="en-US" altLang="zh-CN" smtClean="0">
                <a:ea typeface="SimSun" pitchFamily="2" charset="-122"/>
              </a:rPr>
              <a:t>RoomViewer</a:t>
            </a:r>
            <a:endParaRPr lang="en-GB" smtClean="0"/>
          </a:p>
          <a:p>
            <a:pPr marL="342900" lvl="1" indent="-228600" eaLnBrk="1" hangingPunct="1">
              <a:buFont typeface="Wingdings" pitchFamily="2" charset="2"/>
              <a:buNone/>
            </a:pPr>
            <a:r>
              <a:rPr lang="en-GB" sz="4800" smtClean="0">
                <a:solidFill>
                  <a:schemeClr val="accent1"/>
                </a:solidFill>
              </a:rPr>
              <a:t>Lab 5-3</a:t>
            </a:r>
          </a:p>
          <a:p>
            <a:pPr marL="342900" lvl="1" indent="-228600" eaLnBrk="1" hangingPunct="1"/>
            <a:endParaRPr lang="en-GB" sz="4800" smtClean="0"/>
          </a:p>
        </p:txBody>
      </p:sp>
      <p:sp>
        <p:nvSpPr>
          <p:cNvPr id="101380"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Other API Areas</a:t>
            </a:r>
          </a:p>
        </p:txBody>
      </p:sp>
      <p:pic>
        <p:nvPicPr>
          <p:cNvPr id="101381" name="Picture 5" descr="lab5-3-1"/>
          <p:cNvPicPr>
            <a:picLocks noChangeAspect="1" noChangeArrowheads="1"/>
          </p:cNvPicPr>
          <p:nvPr/>
        </p:nvPicPr>
        <p:blipFill>
          <a:blip r:embed="rId3"/>
          <a:srcRect/>
          <a:stretch>
            <a:fillRect/>
          </a:stretch>
        </p:blipFill>
        <p:spPr bwMode="auto">
          <a:xfrm>
            <a:off x="1704975" y="4254500"/>
            <a:ext cx="5734050" cy="1695450"/>
          </a:xfrm>
          <a:prstGeom prst="rect">
            <a:avLst/>
          </a:prstGeom>
          <a:noFill/>
          <a:ln w="9525">
            <a:noFill/>
            <a:miter lim="800000"/>
            <a:headEnd/>
            <a:tailEnd/>
          </a:ln>
        </p:spPr>
      </p:pic>
      <p:pic>
        <p:nvPicPr>
          <p:cNvPr id="101382" name="Picture 6" descr="lab5-3-2"/>
          <p:cNvPicPr>
            <a:picLocks noChangeAspect="1" noChangeArrowheads="1"/>
          </p:cNvPicPr>
          <p:nvPr/>
        </p:nvPicPr>
        <p:blipFill>
          <a:blip r:embed="rId4"/>
          <a:srcRect/>
          <a:stretch>
            <a:fillRect/>
          </a:stretch>
        </p:blipFill>
        <p:spPr bwMode="auto">
          <a:xfrm>
            <a:off x="3605213" y="2886075"/>
            <a:ext cx="1933575" cy="1085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19088" y="136525"/>
            <a:ext cx="7924800" cy="1143000"/>
          </a:xfrm>
        </p:spPr>
        <p:txBody>
          <a:bodyPr/>
          <a:lstStyle/>
          <a:p>
            <a:pPr eaLnBrk="1" hangingPunct="1"/>
            <a:r>
              <a:rPr lang="en-GB" smtClean="0"/>
              <a:t>Iterate Room Boundary</a:t>
            </a:r>
          </a:p>
        </p:txBody>
      </p:sp>
      <p:sp>
        <p:nvSpPr>
          <p:cNvPr id="102403" name="Rectangle 3"/>
          <p:cNvSpPr>
            <a:spLocks noGrp="1" noChangeArrowheads="1"/>
          </p:cNvSpPr>
          <p:nvPr>
            <p:ph type="body" idx="1"/>
          </p:nvPr>
        </p:nvSpPr>
        <p:spPr>
          <a:xfrm>
            <a:off x="319088" y="1273175"/>
            <a:ext cx="8356600" cy="5251450"/>
          </a:xfrm>
        </p:spPr>
        <p:txBody>
          <a:bodyPr/>
          <a:lstStyle/>
          <a:p>
            <a:pPr marL="1028700" lvl="3" indent="-228600" eaLnBrk="1" hangingPunct="1">
              <a:lnSpc>
                <a:spcPct val="80000"/>
              </a:lnSpc>
              <a:buFont typeface="Wingdings" pitchFamily="2" charset="2"/>
              <a:buNone/>
            </a:pPr>
            <a:r>
              <a:rPr lang="en-GB" sz="1200" noProof="1" smtClean="0">
                <a:solidFill>
                  <a:schemeClr val="accent1"/>
                </a:solidFill>
              </a:rPr>
              <a:t>Dim</a:t>
            </a:r>
            <a:r>
              <a:rPr lang="en-GB" sz="1200" noProof="1" smtClean="0"/>
              <a:t> boundaries As BoundarySegmentArrayArray = </a:t>
            </a:r>
            <a:r>
              <a:rPr lang="en-GB" sz="1200" noProof="1" smtClean="0">
                <a:solidFill>
                  <a:schemeClr val="folHlink"/>
                </a:solidFill>
              </a:rPr>
              <a:t>room.Boundary</a:t>
            </a:r>
          </a:p>
          <a:p>
            <a:pPr marL="1028700" lvl="3" indent="-228600" eaLnBrk="1" hangingPunct="1">
              <a:lnSpc>
                <a:spcPct val="80000"/>
              </a:lnSpc>
              <a:buFont typeface="Wingdings" pitchFamily="2" charset="2"/>
              <a:buNone/>
            </a:pPr>
            <a:r>
              <a:rPr lang="en-GB" sz="1200" noProof="1" smtClean="0">
                <a:solidFill>
                  <a:schemeClr val="accent1"/>
                </a:solidFill>
              </a:rPr>
              <a:t>Dim</a:t>
            </a:r>
            <a:r>
              <a:rPr lang="en-GB" sz="1200" noProof="1" smtClean="0"/>
              <a:t> boundary As BoundarySegmentArray</a:t>
            </a:r>
          </a:p>
          <a:p>
            <a:pPr marL="1028700" lvl="3" indent="-228600" eaLnBrk="1" hangingPunct="1">
              <a:lnSpc>
                <a:spcPct val="80000"/>
              </a:lnSpc>
              <a:buFont typeface="Wingdings" pitchFamily="2" charset="2"/>
              <a:buNone/>
            </a:pPr>
            <a:r>
              <a:rPr lang="en-GB" sz="1200" noProof="1" smtClean="0">
                <a:solidFill>
                  <a:schemeClr val="accent1"/>
                </a:solidFill>
              </a:rPr>
              <a:t>Dim</a:t>
            </a:r>
            <a:r>
              <a:rPr lang="en-GB" sz="1200" noProof="1" smtClean="0"/>
              <a:t> iB As Integer = 0</a:t>
            </a:r>
          </a:p>
          <a:p>
            <a:pPr marL="1028700" lvl="3" indent="-228600" eaLnBrk="1" hangingPunct="1">
              <a:lnSpc>
                <a:spcPct val="80000"/>
              </a:lnSpc>
              <a:buFont typeface="Wingdings" pitchFamily="2" charset="2"/>
              <a:buNone/>
            </a:pPr>
            <a:r>
              <a:rPr lang="en-GB" sz="1200" noProof="1" smtClean="0">
                <a:solidFill>
                  <a:schemeClr val="folHlink"/>
                </a:solidFill>
              </a:rPr>
              <a:t>For Each boundary In boundaries</a:t>
            </a:r>
          </a:p>
          <a:p>
            <a:pPr marL="1028700" lvl="3" indent="-228600" eaLnBrk="1" hangingPunct="1">
              <a:lnSpc>
                <a:spcPct val="80000"/>
              </a:lnSpc>
              <a:buFont typeface="Wingdings" pitchFamily="2" charset="2"/>
              <a:buNone/>
            </a:pPr>
            <a:r>
              <a:rPr lang="en-GB" sz="1200" noProof="1" smtClean="0"/>
              <a:t>  iB += 1</a:t>
            </a:r>
          </a:p>
          <a:p>
            <a:pPr marL="1028700" lvl="3" indent="-228600" eaLnBrk="1" hangingPunct="1">
              <a:lnSpc>
                <a:spcPct val="80000"/>
              </a:lnSpc>
              <a:buFont typeface="Wingdings" pitchFamily="2" charset="2"/>
              <a:buNone/>
            </a:pPr>
            <a:r>
              <a:rPr lang="en-GB" sz="1200" noProof="1" smtClean="0"/>
              <a:t>  sMsg += vbCrLf &amp; "  Boundary " &amp; iB &amp; ":"</a:t>
            </a:r>
          </a:p>
          <a:p>
            <a:pPr marL="1028700" lvl="3" indent="-228600" eaLnBrk="1" hangingPunct="1">
              <a:lnSpc>
                <a:spcPct val="80000"/>
              </a:lnSpc>
              <a:buFont typeface="Wingdings" pitchFamily="2" charset="2"/>
              <a:buNone/>
            </a:pPr>
            <a:r>
              <a:rPr lang="en-US" sz="1200" smtClean="0"/>
              <a:t>  </a:t>
            </a:r>
            <a:r>
              <a:rPr lang="en-US" sz="1200" noProof="1" smtClean="0">
                <a:solidFill>
                  <a:schemeClr val="accent1"/>
                </a:solidFill>
              </a:rPr>
              <a:t>Dim</a:t>
            </a:r>
            <a:r>
              <a:rPr lang="en-US" sz="1200" noProof="1" smtClean="0"/>
              <a:t> iSeg As Integer = 0</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segment As BoundarySegment</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folHlink"/>
                </a:solidFill>
              </a:rPr>
              <a:t>For Each segment In boundary</a:t>
            </a:r>
          </a:p>
          <a:p>
            <a:pPr marL="1028700" lvl="3" indent="-228600" eaLnBrk="1" hangingPunct="1">
              <a:lnSpc>
                <a:spcPct val="80000"/>
              </a:lnSpc>
              <a:buFont typeface="Wingdings" pitchFamily="2" charset="2"/>
              <a:buNone/>
            </a:pPr>
            <a:r>
              <a:rPr lang="en-US" sz="1200" noProof="1" smtClean="0"/>
              <a:t>    iSeg += 1</a:t>
            </a:r>
          </a:p>
          <a:p>
            <a:pPr marL="1028700" lvl="3" indent="-228600" eaLnBrk="1" hangingPunct="1">
              <a:lnSpc>
                <a:spcPct val="80000"/>
              </a:lnSpc>
              <a:buFont typeface="Wingdings" pitchFamily="2" charset="2"/>
              <a:buNone/>
            </a:pPr>
            <a:r>
              <a:rPr lang="en-US" sz="1200" smtClean="0"/>
              <a:t>    </a:t>
            </a:r>
            <a:r>
              <a:rPr lang="en-US" sz="1200" noProof="1" smtClean="0">
                <a:solidFill>
                  <a:schemeClr val="accent1"/>
                </a:solidFill>
              </a:rPr>
              <a:t>Dim </a:t>
            </a:r>
            <a:r>
              <a:rPr lang="en-US" sz="1200" noProof="1" smtClean="0"/>
              <a:t>crv As Geometry.Curve = </a:t>
            </a:r>
            <a:r>
              <a:rPr lang="en-US" sz="1200" noProof="1" smtClean="0">
                <a:solidFill>
                  <a:schemeClr val="folHlink"/>
                </a:solidFill>
              </a:rPr>
              <a:t>segment.Curve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If TypeOf</a:t>
            </a:r>
            <a:r>
              <a:rPr lang="en-US" sz="1200" noProof="1" smtClean="0"/>
              <a:t> crv Is </a:t>
            </a:r>
            <a:r>
              <a:rPr lang="en-US" sz="1200" noProof="1" smtClean="0">
                <a:solidFill>
                  <a:schemeClr val="folHlink"/>
                </a:solidFill>
              </a:rPr>
              <a:t>Geometry.Line</a:t>
            </a:r>
            <a:r>
              <a:rPr lang="en-US" sz="1200" noProof="1" smtClean="0"/>
              <a:t> Then           </a:t>
            </a:r>
            <a:r>
              <a:rPr lang="en-US" sz="1200" noProof="1" smtClean="0">
                <a:solidFill>
                  <a:schemeClr val="hlink"/>
                </a:solidFill>
              </a:rPr>
              <a:t>'</a:t>
            </a:r>
            <a:r>
              <a:rPr lang="en-US" sz="1200" smtClean="0">
                <a:solidFill>
                  <a:schemeClr val="hlink"/>
                </a:solidFill>
              </a:rPr>
              <a:t> </a:t>
            </a:r>
            <a:r>
              <a:rPr lang="en-US" sz="1200" noProof="1" smtClean="0">
                <a:solidFill>
                  <a:schemeClr val="hlink"/>
                </a:solidFill>
              </a:rPr>
              <a:t>LINE</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line As Line = crv</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 </a:t>
            </a:r>
            <a:r>
              <a:rPr lang="en-US" sz="1200" noProof="1" smtClean="0"/>
              <a:t>ptS As XYZ = line.EndPoint(0)</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ptE As XYZ = line.EndPoint(1)</a:t>
            </a:r>
          </a:p>
          <a:p>
            <a:pPr marL="1028700" lvl="3" indent="-228600" eaLnBrk="1" hangingPunct="1">
              <a:lnSpc>
                <a:spcPct val="80000"/>
              </a:lnSpc>
              <a:buFont typeface="Wingdings" pitchFamily="2" charset="2"/>
              <a:buNone/>
            </a:pPr>
            <a:r>
              <a:rPr lang="en-US" sz="1200" noProof="1" smtClean="0"/>
              <a:t>      sMsg += vbCrLf &amp; "    Segment " &amp; iSeg &amp; " is a LINE:" &amp; _</a:t>
            </a:r>
          </a:p>
          <a:p>
            <a:pPr marL="1028700" lvl="3" indent="-228600" eaLnBrk="1" hangingPunct="1">
              <a:lnSpc>
                <a:spcPct val="80000"/>
              </a:lnSpc>
              <a:buFont typeface="Wingdings" pitchFamily="2" charset="2"/>
              <a:buNone/>
            </a:pPr>
            <a:r>
              <a:rPr lang="en-US" sz="1200" noProof="1" smtClean="0"/>
              <a:t>       ptS.X &amp; ", " &amp; ptS.Y &amp; ", " &amp; ptS.Z &amp; " ; " &amp; _</a:t>
            </a:r>
          </a:p>
          <a:p>
            <a:pPr marL="1028700" lvl="3" indent="-228600" eaLnBrk="1" hangingPunct="1">
              <a:lnSpc>
                <a:spcPct val="80000"/>
              </a:lnSpc>
              <a:buFont typeface="Wingdings" pitchFamily="2" charset="2"/>
              <a:buNone/>
            </a:pPr>
            <a:r>
              <a:rPr lang="en-US" sz="1200" noProof="1" smtClean="0"/>
              <a:t>       ptE.X &amp; ", " &amp; ptE.Y &amp; ", " &amp; ptE.Z</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ElseIf TypeOf</a:t>
            </a:r>
            <a:r>
              <a:rPr lang="en-US" sz="1200" noProof="1" smtClean="0"/>
              <a:t> crv Is </a:t>
            </a:r>
            <a:r>
              <a:rPr lang="en-US" sz="1200" noProof="1" smtClean="0">
                <a:solidFill>
                  <a:schemeClr val="folHlink"/>
                </a:solidFill>
              </a:rPr>
              <a:t>Geometry.Arc</a:t>
            </a:r>
            <a:r>
              <a:rPr lang="en-US" sz="1200" noProof="1" smtClean="0"/>
              <a:t> Then        </a:t>
            </a:r>
            <a:r>
              <a:rPr lang="en-US" sz="1200" noProof="1" smtClean="0">
                <a:solidFill>
                  <a:schemeClr val="hlink"/>
                </a:solidFill>
              </a:rPr>
              <a:t>'</a:t>
            </a:r>
            <a:r>
              <a:rPr lang="en-US" sz="1200" smtClean="0">
                <a:solidFill>
                  <a:schemeClr val="hlink"/>
                </a:solidFill>
              </a:rPr>
              <a:t> </a:t>
            </a:r>
            <a:r>
              <a:rPr lang="en-US" sz="1200" noProof="1" smtClean="0">
                <a:solidFill>
                  <a:schemeClr val="hlink"/>
                </a:solidFill>
              </a:rPr>
              <a:t>ARC</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arc As Arc = crv</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 </a:t>
            </a:r>
            <a:r>
              <a:rPr lang="en-US" sz="1200" noProof="1" smtClean="0"/>
              <a:t>ptS As XYZ = arc.EndPoint(0)</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 </a:t>
            </a:r>
            <a:r>
              <a:rPr lang="en-US" sz="1200" noProof="1" smtClean="0"/>
              <a:t>ptE As XYZ = arc.EndPoint(1)</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Dim</a:t>
            </a:r>
            <a:r>
              <a:rPr lang="en-US" sz="1200" noProof="1" smtClean="0"/>
              <a:t> r As Double = arc.Radius</a:t>
            </a:r>
          </a:p>
          <a:p>
            <a:pPr marL="1028700" lvl="3" indent="-228600" eaLnBrk="1" hangingPunct="1">
              <a:lnSpc>
                <a:spcPct val="80000"/>
              </a:lnSpc>
              <a:buFont typeface="Wingdings" pitchFamily="2" charset="2"/>
              <a:buNone/>
            </a:pPr>
            <a:r>
              <a:rPr lang="en-US" sz="1200" noProof="1" smtClean="0"/>
              <a:t>      sMsg += vbCrLf &amp; "    Segment " &amp; iSeg &amp; " is an ARC:" &amp; _</a:t>
            </a:r>
          </a:p>
          <a:p>
            <a:pPr marL="1028700" lvl="3" indent="-228600" eaLnBrk="1" hangingPunct="1">
              <a:lnSpc>
                <a:spcPct val="80000"/>
              </a:lnSpc>
              <a:buFont typeface="Wingdings" pitchFamily="2" charset="2"/>
              <a:buNone/>
            </a:pPr>
            <a:r>
              <a:rPr lang="en-US" sz="1200" noProof="1" smtClean="0"/>
              <a:t>       ptS.X &amp; ", " &amp; ptS.Y &amp; ", " &amp; ptS.Z &amp; " ; " &amp; _</a:t>
            </a:r>
          </a:p>
          <a:p>
            <a:pPr marL="1028700" lvl="3" indent="-228600" eaLnBrk="1" hangingPunct="1">
              <a:lnSpc>
                <a:spcPct val="80000"/>
              </a:lnSpc>
              <a:buFont typeface="Wingdings" pitchFamily="2" charset="2"/>
              <a:buNone/>
            </a:pPr>
            <a:r>
              <a:rPr lang="en-US" sz="1200" noProof="1" smtClean="0"/>
              <a:t>       ptE.X &amp; ", " &amp; ptE.Y &amp; ", " &amp; ptE.Z &amp; " ; R=" &amp; r</a:t>
            </a:r>
          </a:p>
          <a:p>
            <a:pPr marL="1028700" lvl="3" indent="-228600" eaLnBrk="1" hangingPunct="1">
              <a:lnSpc>
                <a:spcPct val="80000"/>
              </a:lnSpc>
              <a:buFont typeface="Wingdings" pitchFamily="2" charset="2"/>
              <a:buNone/>
            </a:pPr>
            <a:r>
              <a:rPr lang="en-US" sz="1200" noProof="1" smtClean="0"/>
              <a:t>    </a:t>
            </a:r>
            <a:r>
              <a:rPr lang="en-US" sz="1200" noProof="1" smtClean="0">
                <a:solidFill>
                  <a:schemeClr val="accent1"/>
                </a:solidFill>
              </a:rPr>
              <a:t>End If</a:t>
            </a:r>
          </a:p>
          <a:p>
            <a:pPr marL="1028700" lvl="3" indent="-228600" eaLnBrk="1" hangingPunct="1">
              <a:lnSpc>
                <a:spcPct val="80000"/>
              </a:lnSpc>
              <a:buFont typeface="Wingdings" pitchFamily="2" charset="2"/>
              <a:buNone/>
            </a:pPr>
            <a:r>
              <a:rPr lang="en-US" sz="1200" noProof="1" smtClean="0">
                <a:solidFill>
                  <a:schemeClr val="accent1"/>
                </a:solidFill>
              </a:rPr>
              <a:t>  Next</a:t>
            </a:r>
          </a:p>
          <a:p>
            <a:pPr marL="1028700" lvl="3" indent="-228600" eaLnBrk="1" hangingPunct="1">
              <a:lnSpc>
                <a:spcPct val="80000"/>
              </a:lnSpc>
              <a:buFont typeface="Wingdings" pitchFamily="2" charset="2"/>
              <a:buNone/>
            </a:pPr>
            <a:r>
              <a:rPr lang="en-US" sz="1200" noProof="1" smtClean="0">
                <a:solidFill>
                  <a:schemeClr val="accent1"/>
                </a:solidFill>
              </a:rPr>
              <a:t>Next</a:t>
            </a:r>
            <a:endParaRPr lang="en-GB" sz="800" smtClean="0">
              <a:solidFill>
                <a:schemeClr val="accent1"/>
              </a:solidFill>
            </a:endParaRPr>
          </a:p>
        </p:txBody>
      </p:sp>
      <p:sp>
        <p:nvSpPr>
          <p:cNvPr id="102404" name="Text Box 4"/>
          <p:cNvSpPr txBox="1">
            <a:spLocks noChangeArrowheads="1"/>
          </p:cNvSpPr>
          <p:nvPr/>
        </p:nvSpPr>
        <p:spPr bwMode="auto">
          <a:xfrm>
            <a:off x="7019925" y="136525"/>
            <a:ext cx="2016125" cy="244475"/>
          </a:xfrm>
          <a:prstGeom prst="rect">
            <a:avLst/>
          </a:prstGeom>
          <a:noFill/>
          <a:ln w="9525" algn="ctr">
            <a:noFill/>
            <a:miter lim="800000"/>
            <a:headEnd/>
            <a:tailEnd/>
          </a:ln>
        </p:spPr>
        <p:txBody>
          <a:bodyPr lIns="0" tIns="0" rIns="0" bIns="0">
            <a:spAutoFit/>
          </a:bodyPr>
          <a:lstStyle/>
          <a:p>
            <a:pPr algn="r">
              <a:spcBef>
                <a:spcPct val="50000"/>
              </a:spcBef>
            </a:pPr>
            <a:r>
              <a:rPr lang="en-GB" sz="1600">
                <a:solidFill>
                  <a:schemeClr val="accent1"/>
                </a:solidFill>
              </a:rPr>
              <a:t>Other API Areas</a:t>
            </a:r>
          </a:p>
        </p:txBody>
      </p:sp>
      <p:sp>
        <p:nvSpPr>
          <p:cNvPr id="102405" name="AutoShape 8"/>
          <p:cNvSpPr>
            <a:spLocks noChangeArrowheads="1"/>
          </p:cNvSpPr>
          <p:nvPr/>
        </p:nvSpPr>
        <p:spPr bwMode="auto">
          <a:xfrm>
            <a:off x="392113" y="1125538"/>
            <a:ext cx="8140700" cy="5399087"/>
          </a:xfrm>
          <a:prstGeom prst="roundRect">
            <a:avLst>
              <a:gd name="adj" fmla="val 16667"/>
            </a:avLst>
          </a:prstGeom>
          <a:noFill/>
          <a:ln w="9525" algn="ctr">
            <a:solidFill>
              <a:schemeClr val="bg2"/>
            </a:solidFill>
            <a:round/>
            <a:headEnd/>
            <a:tailEnd/>
          </a:ln>
        </p:spPr>
        <p:txBody>
          <a:bodyPr wrap="none" lIns="0" tIns="0" rIns="0" bIns="0" anchor="ctr"/>
          <a:lstStyle/>
          <a:p>
            <a:endParaRPr lang="en-GB"/>
          </a:p>
        </p:txBody>
      </p:sp>
      <p:pic>
        <p:nvPicPr>
          <p:cNvPr id="102406" name="Picture 7" descr="lab5-3-1"/>
          <p:cNvPicPr>
            <a:picLocks noChangeAspect="1" noChangeArrowheads="1"/>
          </p:cNvPicPr>
          <p:nvPr/>
        </p:nvPicPr>
        <p:blipFill>
          <a:blip r:embed="rId3"/>
          <a:srcRect/>
          <a:stretch>
            <a:fillRect/>
          </a:stretch>
        </p:blipFill>
        <p:spPr bwMode="auto">
          <a:xfrm>
            <a:off x="5084763" y="5794375"/>
            <a:ext cx="3448050" cy="10191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319088" y="3016250"/>
            <a:ext cx="7277100" cy="1479550"/>
          </a:xfrm>
        </p:spPr>
        <p:txBody>
          <a:bodyPr/>
          <a:lstStyle/>
          <a:p>
            <a:pPr eaLnBrk="1" hangingPunct="1"/>
            <a:r>
              <a:rPr lang="en-GB" smtClean="0"/>
              <a:t>Debugging Tool</a:t>
            </a:r>
          </a:p>
        </p:txBody>
      </p:sp>
      <p:sp>
        <p:nvSpPr>
          <p:cNvPr id="103427" name="Rectangle 3"/>
          <p:cNvSpPr>
            <a:spLocks noGrp="1" noChangeArrowheads="1"/>
          </p:cNvSpPr>
          <p:nvPr>
            <p:ph type="subTitle" idx="1"/>
          </p:nvPr>
        </p:nvSpPr>
        <p:spPr>
          <a:xfrm>
            <a:off x="319088" y="4495800"/>
            <a:ext cx="6181738" cy="838200"/>
          </a:xfrm>
        </p:spPr>
        <p:txBody>
          <a:bodyPr/>
          <a:lstStyle/>
          <a:p>
            <a:pPr eaLnBrk="1" hangingPunct="1">
              <a:buNone/>
            </a:pPr>
            <a:r>
              <a:rPr lang="en-US" smtClean="0"/>
              <a:t>Separate Presentation by Mikako Harada</a:t>
            </a:r>
            <a:endParaRPr lang="en-GB"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a:themeElements>
    <a:clrScheme name="1_blank 1">
      <a:dk1>
        <a:srgbClr val="000000"/>
      </a:dk1>
      <a:lt1>
        <a:srgbClr val="FFFFFF"/>
      </a:lt1>
      <a:dk2>
        <a:srgbClr val="000000"/>
      </a:dk2>
      <a:lt2>
        <a:srgbClr val="CCCCCC"/>
      </a:lt2>
      <a:accent1>
        <a:srgbClr val="00B4FF"/>
      </a:accent1>
      <a:accent2>
        <a:srgbClr val="EE5500"/>
      </a:accent2>
      <a:accent3>
        <a:srgbClr val="FFFFFF"/>
      </a:accent3>
      <a:accent4>
        <a:srgbClr val="000000"/>
      </a:accent4>
      <a:accent5>
        <a:srgbClr val="AAD6FF"/>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800" b="0" i="0" u="none" strike="noStrike" cap="none" normalizeH="0" baseline="0" smtClean="0">
            <a:ln>
              <a:noFill/>
            </a:ln>
            <a:solidFill>
              <a:schemeClr val="bg1"/>
            </a:solidFill>
            <a:effectLst/>
            <a:latin typeface="Arial" charset="0"/>
          </a:defRPr>
        </a:defPPr>
      </a:lstStyle>
    </a:lnDef>
  </a:objectDefaults>
  <a:extraClrSchemeLst>
    <a:extraClrScheme>
      <a:clrScheme name="1_blank 1">
        <a:dk1>
          <a:srgbClr val="000000"/>
        </a:dk1>
        <a:lt1>
          <a:srgbClr val="FFFFFF"/>
        </a:lt1>
        <a:dk2>
          <a:srgbClr val="000000"/>
        </a:dk2>
        <a:lt2>
          <a:srgbClr val="CCCCCC"/>
        </a:lt2>
        <a:accent1>
          <a:srgbClr val="00B4FF"/>
        </a:accent1>
        <a:accent2>
          <a:srgbClr val="EE5500"/>
        </a:accent2>
        <a:accent3>
          <a:srgbClr val="FFFFFF"/>
        </a:accent3>
        <a:accent4>
          <a:srgbClr val="000000"/>
        </a:accent4>
        <a:accent5>
          <a:srgbClr val="AAD6FF"/>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11923</Words>
  <PresentationFormat>On-screen Show (4:3)</PresentationFormat>
  <Paragraphs>1996</Paragraphs>
  <Slides>105</Slides>
  <Notes>105</Notes>
  <HiddenSlides>7</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1_blank</vt:lpstr>
      <vt:lpstr>Slide 1</vt:lpstr>
      <vt:lpstr>About the Presenter</vt:lpstr>
      <vt:lpstr>Before we start LiveMeeting – how to</vt:lpstr>
      <vt:lpstr>Before we start…  Audio option </vt:lpstr>
      <vt:lpstr>Before we start…  Experience and Expectations </vt:lpstr>
      <vt:lpstr>Agenda</vt:lpstr>
      <vt:lpstr>Poll 1</vt:lpstr>
      <vt:lpstr>Materials Provided</vt:lpstr>
      <vt:lpstr>Acronyms</vt:lpstr>
      <vt:lpstr>Revit Products</vt:lpstr>
      <vt:lpstr>Revit SDK</vt:lpstr>
      <vt:lpstr>SDK Documentation</vt:lpstr>
      <vt:lpstr>Revit API History</vt:lpstr>
      <vt:lpstr>Getting Started</vt:lpstr>
      <vt:lpstr>Getting Started</vt:lpstr>
      <vt:lpstr>Revit API DLL</vt:lpstr>
      <vt:lpstr>C# or VB.NET</vt:lpstr>
      <vt:lpstr>Extending Revit</vt:lpstr>
      <vt:lpstr>External Command</vt:lpstr>
      <vt:lpstr>Command Return Values</vt:lpstr>
      <vt:lpstr>External Application</vt:lpstr>
      <vt:lpstr>Application and Command</vt:lpstr>
      <vt:lpstr>Modify Revit.ini</vt:lpstr>
      <vt:lpstr>Getting Started</vt:lpstr>
      <vt:lpstr>Minimal Command</vt:lpstr>
      <vt:lpstr>Command Input Argument</vt:lpstr>
      <vt:lpstr>Command Output Arguments</vt:lpstr>
      <vt:lpstr>Elements</vt:lpstr>
      <vt:lpstr>Elements Collection</vt:lpstr>
      <vt:lpstr>Revit Object Model</vt:lpstr>
      <vt:lpstr>Subset of Object Model</vt:lpstr>
      <vt:lpstr>Subsubset of Object Model</vt:lpstr>
      <vt:lpstr>Accessing Revit Elements</vt:lpstr>
      <vt:lpstr>Accessing Revit Elements</vt:lpstr>
      <vt:lpstr>Identifying Revit Elements</vt:lpstr>
      <vt:lpstr>Identifying Revit Elements</vt:lpstr>
      <vt:lpstr>Element versus Symbol</vt:lpstr>
      <vt:lpstr>Elements Collection</vt:lpstr>
      <vt:lpstr>List all Elements</vt:lpstr>
      <vt:lpstr>3D or Model Elements</vt:lpstr>
      <vt:lpstr>3D or Model Elements</vt:lpstr>
      <vt:lpstr>Specific Element Classes</vt:lpstr>
      <vt:lpstr>Get all Walls</vt:lpstr>
      <vt:lpstr>Get all Doors</vt:lpstr>
      <vt:lpstr>Element manipulation</vt:lpstr>
      <vt:lpstr>Element manipulation</vt:lpstr>
      <vt:lpstr>Selecting the Wall</vt:lpstr>
      <vt:lpstr>Wall Top and Bottom</vt:lpstr>
      <vt:lpstr>Column Geometry</vt:lpstr>
      <vt:lpstr>Column Type</vt:lpstr>
      <vt:lpstr>Insert Column and Move Wall</vt:lpstr>
      <vt:lpstr>Families and Types</vt:lpstr>
      <vt:lpstr>Families and Types</vt:lpstr>
      <vt:lpstr>Listing Families and Types</vt:lpstr>
      <vt:lpstr>Family Iteration</vt:lpstr>
      <vt:lpstr>Family Symbol Iteration</vt:lpstr>
      <vt:lpstr>Loading Families and Types</vt:lpstr>
      <vt:lpstr>Determining Family and Type</vt:lpstr>
      <vt:lpstr>List Window Symbols</vt:lpstr>
      <vt:lpstr>Get Family and Symbol</vt:lpstr>
      <vt:lpstr>Change Family Instance Type</vt:lpstr>
      <vt:lpstr>Determine Category</vt:lpstr>
      <vt:lpstr>List all Symbols for Category</vt:lpstr>
      <vt:lpstr>Assign new Type</vt:lpstr>
      <vt:lpstr>System Families and Types</vt:lpstr>
      <vt:lpstr>List all Wall Types</vt:lpstr>
      <vt:lpstr>List all Floor Types</vt:lpstr>
      <vt:lpstr>Change Wall and Floor Type</vt:lpstr>
      <vt:lpstr>Time Out</vt:lpstr>
      <vt:lpstr>Parameters</vt:lpstr>
      <vt:lpstr>Parameters</vt:lpstr>
      <vt:lpstr>Accessing Parameters</vt:lpstr>
      <vt:lpstr>Loop all Element Parameters</vt:lpstr>
      <vt:lpstr>Access Built-in Parameter</vt:lpstr>
      <vt:lpstr>Access Named Parameter</vt:lpstr>
      <vt:lpstr>BuiltInParamsChecker</vt:lpstr>
      <vt:lpstr>Exporting Parameters</vt:lpstr>
      <vt:lpstr>Create Map of all Elements</vt:lpstr>
      <vt:lpstr>Launch Excel, Add Workbook</vt:lpstr>
      <vt:lpstr>Determine all Table Headers</vt:lpstr>
      <vt:lpstr>Create Table Headers</vt:lpstr>
      <vt:lpstr>Export Parameters to Excel</vt:lpstr>
      <vt:lpstr>Shared Parameters</vt:lpstr>
      <vt:lpstr>Create Shared Parameter</vt:lpstr>
      <vt:lpstr>Export Shared Parameter</vt:lpstr>
      <vt:lpstr>Import Shared Parameter</vt:lpstr>
      <vt:lpstr>Model Shared Parameters</vt:lpstr>
      <vt:lpstr>Geometry</vt:lpstr>
      <vt:lpstr>Access 3D Geometry</vt:lpstr>
      <vt:lpstr>Obtain 3D Element Geometry</vt:lpstr>
      <vt:lpstr>Display Element Geometry</vt:lpstr>
      <vt:lpstr>Other API Areas</vt:lpstr>
      <vt:lpstr>Other API Areas</vt:lpstr>
      <vt:lpstr>List Groups and GroupTypes</vt:lpstr>
      <vt:lpstr>List Model Groups</vt:lpstr>
      <vt:lpstr>Swap Group Type</vt:lpstr>
      <vt:lpstr>Access to 2D Geometry</vt:lpstr>
      <vt:lpstr>Iterate Room Boundary</vt:lpstr>
      <vt:lpstr>Debugging Tool</vt:lpstr>
      <vt:lpstr>RvtMgdDbg</vt:lpstr>
      <vt:lpstr>RvtMgdDbg Demo</vt:lpstr>
      <vt:lpstr>Samples</vt:lpstr>
      <vt:lpstr>Learning More</vt:lpstr>
      <vt:lpstr>Thank you!</vt:lpstr>
      <vt:lpstr>Slide 105</vt:lpstr>
    </vt:vector>
  </TitlesOfParts>
  <Company>Autodesk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Revit Structure 2008 API</dc:title>
  <dc:subject>Revit Structure 2008 API</dc:subject>
  <dc:creator>Jeremy Tammik</dc:creator>
  <cp:lastModifiedBy>tammikj</cp:lastModifiedBy>
  <cp:revision>679</cp:revision>
  <dcterms:modified xsi:type="dcterms:W3CDTF">2008-04-28T09:17:11Z</dcterms:modified>
</cp:coreProperties>
</file>