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3" r:id="rId1"/>
  </p:sldMasterIdLst>
  <p:notesMasterIdLst>
    <p:notesMasterId r:id="rId52"/>
  </p:notesMasterIdLst>
  <p:handoutMasterIdLst>
    <p:handoutMasterId r:id="rId53"/>
  </p:handoutMasterIdLst>
  <p:sldIdLst>
    <p:sldId id="318" r:id="rId2"/>
    <p:sldId id="322" r:id="rId3"/>
    <p:sldId id="323" r:id="rId4"/>
    <p:sldId id="366" r:id="rId5"/>
    <p:sldId id="367"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6" r:id="rId28"/>
    <p:sldId id="347" r:id="rId29"/>
    <p:sldId id="348" r:id="rId30"/>
    <p:sldId id="349" r:id="rId31"/>
    <p:sldId id="350" r:id="rId32"/>
    <p:sldId id="368"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71" r:id="rId46"/>
    <p:sldId id="363" r:id="rId47"/>
    <p:sldId id="364" r:id="rId48"/>
    <p:sldId id="369" r:id="rId49"/>
    <p:sldId id="370" r:id="rId50"/>
    <p:sldId id="309" r:id="rId51"/>
  </p:sldIdLst>
  <p:sldSz cx="13011150" cy="9756775"/>
  <p:notesSz cx="6805613" cy="9939338"/>
  <p:defaultTextStyle>
    <a:defPPr>
      <a:defRPr lang="en-US"/>
    </a:defPPr>
    <a:lvl1pPr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7700" indent="-190500"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8575" indent="-384175"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9450" indent="-577850"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98738" indent="-769938"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6000" algn="l" defTabSz="914400" rtl="0" eaLnBrk="1" latinLnBrk="0" hangingPunct="1">
      <a:defRPr sz="2600" kern="1200">
        <a:solidFill>
          <a:schemeClr val="tx1"/>
        </a:solidFill>
        <a:latin typeface="Arial" pitchFamily="34" charset="0"/>
        <a:ea typeface="ヒラギノ角ゴ Pro W3"/>
        <a:cs typeface="ヒラギノ角ゴ Pro W3"/>
      </a:defRPr>
    </a:lvl6pPr>
    <a:lvl7pPr marL="2743200" algn="l" defTabSz="914400" rtl="0" eaLnBrk="1" latinLnBrk="0" hangingPunct="1">
      <a:defRPr sz="2600" kern="1200">
        <a:solidFill>
          <a:schemeClr val="tx1"/>
        </a:solidFill>
        <a:latin typeface="Arial" pitchFamily="34" charset="0"/>
        <a:ea typeface="ヒラギノ角ゴ Pro W3"/>
        <a:cs typeface="ヒラギノ角ゴ Pro W3"/>
      </a:defRPr>
    </a:lvl7pPr>
    <a:lvl8pPr marL="3200400" algn="l" defTabSz="914400" rtl="0" eaLnBrk="1" latinLnBrk="0" hangingPunct="1">
      <a:defRPr sz="2600" kern="1200">
        <a:solidFill>
          <a:schemeClr val="tx1"/>
        </a:solidFill>
        <a:latin typeface="Arial" pitchFamily="34" charset="0"/>
        <a:ea typeface="ヒラギノ角ゴ Pro W3"/>
        <a:cs typeface="ヒラギノ角ゴ Pro W3"/>
      </a:defRPr>
    </a:lvl8pPr>
    <a:lvl9pPr marL="3657600" algn="l" defTabSz="914400"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BB11"/>
    <a:srgbClr val="EE0066"/>
    <a:srgbClr val="118888"/>
    <a:srgbClr val="004282"/>
    <a:srgbClr val="7F7F7F"/>
    <a:srgbClr val="FFAA00"/>
    <a:srgbClr val="EE5500"/>
    <a:srgbClr val="DD00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5" autoAdjust="0"/>
    <p:restoredTop sz="73400" autoAdjust="0"/>
  </p:normalViewPr>
  <p:slideViewPr>
    <p:cSldViewPr>
      <p:cViewPr varScale="1">
        <p:scale>
          <a:sx n="66" d="100"/>
          <a:sy n="66" d="100"/>
        </p:scale>
        <p:origin x="-1752" y="-10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90" d="100"/>
          <a:sy n="90" d="100"/>
        </p:scale>
        <p:origin x="-3756" y="-132"/>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450" y="0"/>
            <a:ext cx="2949575" cy="496888"/>
          </a:xfrm>
          <a:prstGeom prst="rect">
            <a:avLst/>
          </a:prstGeom>
        </p:spPr>
        <p:txBody>
          <a:bodyPr vert="horz" lIns="65233" tIns="32617" rIns="65233" bIns="32617" rtlCol="0"/>
          <a:lstStyle>
            <a:lvl1pPr algn="r" defTabSz="928021" fontAlgn="auto">
              <a:spcBef>
                <a:spcPts val="0"/>
              </a:spcBef>
              <a:spcAft>
                <a:spcPts val="0"/>
              </a:spcAft>
              <a:defRPr sz="900">
                <a:latin typeface="+mn-lt"/>
                <a:ea typeface="+mn-ea"/>
                <a:cs typeface="+mn-cs"/>
              </a:defRPr>
            </a:lvl1pPr>
          </a:lstStyle>
          <a:p>
            <a:pPr>
              <a:defRPr/>
            </a:pPr>
            <a:fld id="{D9B3DAF2-8D58-4EEA-BC90-1DF7237F24B1}" type="datetimeFigureOut">
              <a:rPr lang="en-US"/>
              <a:pPr>
                <a:defRPr/>
              </a:pPr>
              <a:t>2008-12-03</a:t>
            </a:fld>
            <a:endParaRPr lang="en-US"/>
          </a:p>
        </p:txBody>
      </p:sp>
      <p:sp>
        <p:nvSpPr>
          <p:cNvPr id="4" name="Footer Placeholder 3"/>
          <p:cNvSpPr>
            <a:spLocks noGrp="1"/>
          </p:cNvSpPr>
          <p:nvPr>
            <p:ph type="ftr" sz="quarter" idx="2"/>
          </p:nvPr>
        </p:nvSpPr>
        <p:spPr>
          <a:xfrm>
            <a:off x="0" y="9440863"/>
            <a:ext cx="2947988" cy="496887"/>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lIns="65233" tIns="32617" rIns="65233" bIns="32617" rtlCol="0" anchor="b"/>
          <a:lstStyle>
            <a:lvl1pPr algn="r" defTabSz="928021" fontAlgn="auto">
              <a:spcBef>
                <a:spcPts val="0"/>
              </a:spcBef>
              <a:spcAft>
                <a:spcPts val="0"/>
              </a:spcAft>
              <a:defRPr sz="900">
                <a:latin typeface="+mn-lt"/>
                <a:ea typeface="+mn-ea"/>
                <a:cs typeface="+mn-cs"/>
              </a:defRPr>
            </a:lvl1pPr>
          </a:lstStyle>
          <a:p>
            <a:pPr>
              <a:defRPr/>
            </a:pPr>
            <a:fld id="{F749A795-A852-47B2-B766-B543CD84820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450" y="0"/>
            <a:ext cx="2949575" cy="496888"/>
          </a:xfrm>
          <a:prstGeom prst="rect">
            <a:avLst/>
          </a:prstGeom>
        </p:spPr>
        <p:txBody>
          <a:bodyPr vert="horz" lIns="95662" tIns="47831" rIns="95662" bIns="47831" rtlCol="0"/>
          <a:lstStyle>
            <a:lvl1pPr algn="r" defTabSz="928021" fontAlgn="auto">
              <a:spcBef>
                <a:spcPts val="0"/>
              </a:spcBef>
              <a:spcAft>
                <a:spcPts val="0"/>
              </a:spcAft>
              <a:defRPr sz="1200">
                <a:latin typeface="+mn-lt"/>
                <a:ea typeface="+mn-ea"/>
                <a:cs typeface="+mn-cs"/>
              </a:defRPr>
            </a:lvl1pPr>
          </a:lstStyle>
          <a:p>
            <a:pPr>
              <a:defRPr/>
            </a:pPr>
            <a:fld id="{AB073C55-EF52-4021-A96D-E448C39ABA4D}" type="datetimeFigureOut">
              <a:rPr lang="en-US"/>
              <a:pPr>
                <a:defRPr/>
              </a:pPr>
              <a:t>2008-12-03</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79450" y="3975100"/>
            <a:ext cx="5446713" cy="521811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863"/>
            <a:ext cx="2947988" cy="496887"/>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5662" tIns="47831" rIns="95662" bIns="47831" rtlCol="0" anchor="b"/>
          <a:lstStyle>
            <a:lvl1pPr algn="r" defTabSz="928021" fontAlgn="auto">
              <a:spcBef>
                <a:spcPts val="0"/>
              </a:spcBef>
              <a:spcAft>
                <a:spcPts val="0"/>
              </a:spcAft>
              <a:defRPr sz="1200">
                <a:latin typeface="+mn-lt"/>
                <a:ea typeface="+mn-ea"/>
                <a:cs typeface="+mn-cs"/>
              </a:defRPr>
            </a:lvl1pPr>
          </a:lstStyle>
          <a:p>
            <a:pPr>
              <a:defRPr/>
            </a:pPr>
            <a:fld id="{F3C8BFB9-35F0-48B6-8F69-2DC0913806B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8575" rtl="0" eaLnBrk="0" fontAlgn="base" hangingPunct="0">
      <a:spcBef>
        <a:spcPct val="30000"/>
      </a:spcBef>
      <a:spcAft>
        <a:spcPct val="0"/>
      </a:spcAft>
      <a:defRPr sz="1400" kern="1200">
        <a:solidFill>
          <a:schemeClr val="tx1"/>
        </a:solidFill>
        <a:latin typeface="+mn-lt"/>
        <a:ea typeface="+mn-ea"/>
        <a:cs typeface="+mn-cs"/>
      </a:defRPr>
    </a:lvl1pPr>
    <a:lvl2pPr marL="271463" algn="l" defTabSz="1298575" rtl="0" eaLnBrk="0" fontAlgn="base" hangingPunct="0">
      <a:spcBef>
        <a:spcPct val="30000"/>
      </a:spcBef>
      <a:spcAft>
        <a:spcPct val="0"/>
      </a:spcAft>
      <a:defRPr sz="1400" kern="1200">
        <a:solidFill>
          <a:schemeClr val="tx1"/>
        </a:solidFill>
        <a:latin typeface="+mn-lt"/>
        <a:ea typeface="+mn-ea"/>
        <a:cs typeface="+mn-cs"/>
      </a:defRPr>
    </a:lvl2pPr>
    <a:lvl3pPr marL="546100" algn="l" defTabSz="1298575" rtl="0" eaLnBrk="0" fontAlgn="base" hangingPunct="0">
      <a:spcBef>
        <a:spcPct val="30000"/>
      </a:spcBef>
      <a:spcAft>
        <a:spcPct val="0"/>
      </a:spcAft>
      <a:defRPr sz="1400" kern="1200">
        <a:solidFill>
          <a:schemeClr val="tx1"/>
        </a:solidFill>
        <a:latin typeface="+mn-lt"/>
        <a:ea typeface="+mn-ea"/>
        <a:cs typeface="+mn-cs"/>
      </a:defRPr>
    </a:lvl3pPr>
    <a:lvl4pPr marL="820738" algn="l" defTabSz="1298575" rtl="0" eaLnBrk="0" fontAlgn="base" hangingPunct="0">
      <a:spcBef>
        <a:spcPct val="30000"/>
      </a:spcBef>
      <a:spcAft>
        <a:spcPct val="0"/>
      </a:spcAft>
      <a:defRPr sz="1400" kern="1200">
        <a:solidFill>
          <a:schemeClr val="tx1"/>
        </a:solidFill>
        <a:latin typeface="+mn-lt"/>
        <a:ea typeface="+mn-ea"/>
        <a:cs typeface="+mn-cs"/>
      </a:defRPr>
    </a:lvl4pPr>
    <a:lvl5pPr marL="1095375" algn="l" defTabSz="1298575" rtl="0" eaLnBrk="0" fontAlgn="base" hangingPunct="0">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hebuildingcoder.typepad.com/blog/2008/09/debugging-a-rev.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autodesk.com/apitrainin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1590C2B-5B74-402F-A635-1A44489B2CD9}"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509713" y="746125"/>
            <a:ext cx="3879850" cy="2909888"/>
          </a:xfrm>
          <a:ln/>
        </p:spPr>
      </p:sp>
      <p:sp>
        <p:nvSpPr>
          <p:cNvPr id="32771"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32772" name="Slide Number Placeholder 3"/>
          <p:cNvSpPr>
            <a:spLocks noGrp="1"/>
          </p:cNvSpPr>
          <p:nvPr>
            <p:ph type="sldNum" sz="quarter" idx="5"/>
          </p:nvPr>
        </p:nvSpPr>
        <p:spPr>
          <a:noFill/>
        </p:spPr>
        <p:txBody>
          <a:bodyPr/>
          <a:lstStyle/>
          <a:p>
            <a:fld id="{1D0AE6EB-E106-452A-BBE1-43B91F9E1D66}" type="slidenum">
              <a:rPr lang="en-US" smtClean="0">
                <a:latin typeface="Arial" pitchFamily="34" charset="0"/>
              </a:rPr>
              <a:pPr/>
              <a:t>10</a:t>
            </a:fld>
            <a:endParaRPr 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Arial" charset="0"/>
                <a:ea typeface="+mn-ea"/>
                <a:cs typeface="+mn-cs"/>
              </a:rPr>
              <a:t>In Revit API 2008, version information has been added. One can check the application name and version and act accordingly. The version information is available in three properties on the Revit Application object.</a:t>
            </a:r>
            <a:endParaRPr lang="en-GB" sz="1200" kern="120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pPr>
              <a:defRPr/>
            </a:pPr>
            <a:r>
              <a:rPr lang="en-US" dirty="0" smtClean="0"/>
              <a:t>To demonstrate this sample, you need to have Revit Architecture 2008, Revit Structure 2008, and Revit MEP 2008 installed on your computer.</a:t>
            </a:r>
          </a:p>
          <a:p>
            <a:pPr>
              <a:defRPr/>
            </a:pPr>
            <a:endParaRPr lang="en-US" dirty="0" smtClean="0"/>
          </a:p>
          <a:p>
            <a:pPr>
              <a:defRPr/>
            </a:pPr>
            <a:r>
              <a:rPr lang="en-US" dirty="0" smtClean="0"/>
              <a:t>Steps to live demo:</a:t>
            </a:r>
          </a:p>
          <a:p>
            <a:pPr>
              <a:defRPr/>
            </a:pPr>
            <a:endParaRPr lang="en-US" dirty="0" smtClean="0"/>
          </a:p>
          <a:p>
            <a:pPr marL="228600" indent="-228600">
              <a:buFontTx/>
              <a:buAutoNum type="arabicPeriod"/>
              <a:defRPr/>
            </a:pPr>
            <a:r>
              <a:rPr lang="en-US" dirty="0" smtClean="0"/>
              <a:t>Add the command to the Revit.INI of Revit Architecture 2008.</a:t>
            </a:r>
          </a:p>
          <a:p>
            <a:pPr marL="228600" indent="-228600">
              <a:buFontTx/>
              <a:buAutoNum type="arabicPeriod"/>
              <a:defRPr/>
            </a:pPr>
            <a:r>
              <a:rPr lang="en-US" dirty="0" smtClean="0"/>
              <a:t>Launch Revit Architecture.</a:t>
            </a:r>
          </a:p>
          <a:p>
            <a:pPr marL="228600" indent="-228600">
              <a:buFontTx/>
              <a:buAutoNum type="arabicPeriod"/>
              <a:defRPr/>
            </a:pPr>
            <a:r>
              <a:rPr lang="en-US" dirty="0" smtClean="0"/>
              <a:t>Run the command.</a:t>
            </a:r>
          </a:p>
          <a:p>
            <a:pPr marL="228600" indent="-228600">
              <a:buFontTx/>
              <a:buAutoNum type="arabicPeriod"/>
              <a:defRPr/>
            </a:pPr>
            <a:r>
              <a:rPr lang="en-US" dirty="0" smtClean="0"/>
              <a:t>A message box saying application name, version and build will appear. And an architectural wall will be created in Revit Architecture. Please check its properties to confirm this when in live demo.</a:t>
            </a:r>
          </a:p>
          <a:p>
            <a:pPr marL="228600" indent="-228600">
              <a:buFontTx/>
              <a:buAutoNum type="arabicPeriod"/>
              <a:defRPr/>
            </a:pPr>
            <a:endParaRPr lang="en-US" dirty="0" smtClean="0"/>
          </a:p>
          <a:p>
            <a:pPr marL="228600" indent="-228600">
              <a:buFont typeface="+mj-lt"/>
              <a:buNone/>
              <a:defRPr/>
            </a:pPr>
            <a:r>
              <a:rPr lang="en-US" dirty="0" smtClean="0"/>
              <a:t>1a. Add the command to the Revit.INI of Revit Structure 2008.</a:t>
            </a:r>
          </a:p>
          <a:p>
            <a:pPr marL="228600" indent="-228600">
              <a:buFont typeface="+mj-lt"/>
              <a:buNone/>
              <a:defRPr/>
            </a:pPr>
            <a:r>
              <a:rPr lang="en-US" dirty="0" smtClean="0"/>
              <a:t>2a. Launch Revit Structure.</a:t>
            </a:r>
          </a:p>
          <a:p>
            <a:pPr marL="228600" indent="-228600">
              <a:buFont typeface="+mj-lt"/>
              <a:buNone/>
              <a:defRPr/>
            </a:pPr>
            <a:r>
              <a:rPr lang="en-US" dirty="0" smtClean="0"/>
              <a:t>3a. Run the command.</a:t>
            </a:r>
          </a:p>
          <a:p>
            <a:pPr marL="228600" indent="-228600">
              <a:buFont typeface="+mj-lt"/>
              <a:buNone/>
              <a:defRPr/>
            </a:pPr>
            <a:r>
              <a:rPr lang="en-US" dirty="0" smtClean="0"/>
              <a:t>4a. A message box saying application name, version and build will appear. And a structural wall will be created in Revit Structure. Please check its properties to confirm this when in live demo.</a:t>
            </a:r>
          </a:p>
          <a:p>
            <a:pPr marL="228600" indent="-228600">
              <a:buFont typeface="+mj-lt"/>
              <a:buNone/>
              <a:defRPr/>
            </a:pPr>
            <a:endParaRPr lang="en-US" dirty="0" smtClean="0"/>
          </a:p>
          <a:p>
            <a:pPr marL="228600" indent="-228600">
              <a:buFont typeface="+mj-lt"/>
              <a:buNone/>
              <a:defRPr/>
            </a:pPr>
            <a:r>
              <a:rPr lang="en-US" dirty="0" smtClean="0"/>
              <a:t>1b. Add the command to the Revit.INI of Revit MEP 2008.</a:t>
            </a:r>
          </a:p>
          <a:p>
            <a:pPr marL="228600" indent="-228600">
              <a:buFont typeface="+mj-lt"/>
              <a:buNone/>
              <a:defRPr/>
            </a:pPr>
            <a:r>
              <a:rPr lang="en-US" dirty="0" smtClean="0"/>
              <a:t>2b. Launch Revit MEP.</a:t>
            </a:r>
          </a:p>
          <a:p>
            <a:pPr marL="228600" indent="-228600">
              <a:buFont typeface="+mj-lt"/>
              <a:buNone/>
              <a:defRPr/>
            </a:pPr>
            <a:r>
              <a:rPr lang="en-US" dirty="0" smtClean="0"/>
              <a:t>3b. Run the command.</a:t>
            </a:r>
          </a:p>
          <a:p>
            <a:pPr marL="228600" indent="-228600">
              <a:buFont typeface="+mj-lt"/>
              <a:buNone/>
              <a:defRPr/>
            </a:pPr>
            <a:r>
              <a:rPr lang="en-US" dirty="0" smtClean="0"/>
              <a:t>4b. A message box saying application name, version and build will appear. No wall will be created in Revit MEP. Please check its properties to confirm this when in live demo.</a:t>
            </a:r>
          </a:p>
          <a:p>
            <a:endParaRPr lang="en-GB" dirty="0"/>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509713" y="746125"/>
            <a:ext cx="3879850" cy="2909888"/>
          </a:xfrm>
          <a:ln/>
        </p:spPr>
      </p:sp>
      <p:sp>
        <p:nvSpPr>
          <p:cNvPr id="34819" name="Notes Placeholder 2"/>
          <p:cNvSpPr>
            <a:spLocks noGrp="1"/>
          </p:cNvSpPr>
          <p:nvPr>
            <p:ph type="body" idx="1"/>
          </p:nvPr>
        </p:nvSpPr>
        <p:spPr>
          <a:noFill/>
          <a:ln/>
        </p:spPr>
        <p:txBody>
          <a:bodyPr/>
          <a:lstStyle/>
          <a:p>
            <a:r>
              <a:rPr lang="en-US" dirty="0" smtClean="0">
                <a:latin typeface="Arial" pitchFamily="34" charset="0"/>
              </a:rPr>
              <a:t>This command works only with WALL elements.</a:t>
            </a:r>
          </a:p>
          <a:p>
            <a:r>
              <a:rPr lang="en-US" dirty="0" smtClean="0">
                <a:latin typeface="Arial" pitchFamily="34" charset="0"/>
              </a:rPr>
              <a:t>It takes the following scenarios into account:</a:t>
            </a:r>
          </a:p>
          <a:p>
            <a:r>
              <a:rPr lang="en-US" dirty="0" smtClean="0">
                <a:latin typeface="Arial" pitchFamily="34" charset="0"/>
              </a:rPr>
              <a:t>1. If nothing is selected, return an error message and Cancelled result code;</a:t>
            </a:r>
          </a:p>
          <a:p>
            <a:r>
              <a:rPr lang="en-US" dirty="0" smtClean="0">
                <a:latin typeface="Arial" pitchFamily="34" charset="0"/>
              </a:rPr>
              <a:t>2. If only walls are selected, pup up a good message and return a Succeeded result code;</a:t>
            </a:r>
          </a:p>
          <a:p>
            <a:r>
              <a:rPr lang="en-US" dirty="0" smtClean="0">
                <a:latin typeface="Arial" pitchFamily="34" charset="0"/>
              </a:rPr>
              <a:t>3. If some elements other than walls are selected, put those elements into the returned ElementSet collection, put an error message into the returned string, and return an error code. In this way, Revit will highlight those elements and pop up a dialog to alert us the error.</a:t>
            </a:r>
          </a:p>
        </p:txBody>
      </p:sp>
      <p:sp>
        <p:nvSpPr>
          <p:cNvPr id="34820" name="Slide Number Placeholder 3"/>
          <p:cNvSpPr>
            <a:spLocks noGrp="1"/>
          </p:cNvSpPr>
          <p:nvPr>
            <p:ph type="sldNum" sz="quarter" idx="5"/>
          </p:nvPr>
        </p:nvSpPr>
        <p:spPr>
          <a:noFill/>
        </p:spPr>
        <p:txBody>
          <a:bodyPr/>
          <a:lstStyle/>
          <a:p>
            <a:fld id="{925F8E90-B0E8-4D02-996E-C4EE868F5756}" type="slidenum">
              <a:rPr lang="en-US" smtClean="0">
                <a:latin typeface="Arial" pitchFamily="34" charset="0"/>
              </a:rPr>
              <a:pPr/>
              <a:t>14</a:t>
            </a:fld>
            <a:endParaRPr 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pPr>
              <a:defRPr/>
            </a:pPr>
            <a:r>
              <a:rPr lang="en-US" dirty="0" smtClean="0"/>
              <a:t>To demonstrate this, you need to install English version of Revit and at least one of localized versions. Steps to demo:</a:t>
            </a:r>
          </a:p>
          <a:p>
            <a:pPr marL="228600" indent="-228600">
              <a:buFontTx/>
              <a:buAutoNum type="arabicPeriod"/>
              <a:defRPr/>
            </a:pPr>
            <a:r>
              <a:rPr lang="en-US" dirty="0" smtClean="0"/>
              <a:t>Add the command to the Revit.INI of Revit Architecture 2008.</a:t>
            </a:r>
          </a:p>
          <a:p>
            <a:pPr marL="228600" indent="-228600">
              <a:buFontTx/>
              <a:buAutoNum type="arabicPeriod"/>
              <a:defRPr/>
            </a:pPr>
            <a:r>
              <a:rPr lang="en-US" dirty="0" smtClean="0"/>
              <a:t>Launch Revit Architecture.</a:t>
            </a:r>
          </a:p>
          <a:p>
            <a:pPr marL="228600" indent="-228600">
              <a:buFontTx/>
              <a:buAutoNum type="arabicPeriod"/>
              <a:defRPr/>
            </a:pPr>
            <a:r>
              <a:rPr lang="en-US" dirty="0" smtClean="0"/>
              <a:t>Choose a window.</a:t>
            </a:r>
          </a:p>
          <a:p>
            <a:pPr marL="228600" indent="-228600">
              <a:buFontTx/>
              <a:buAutoNum type="arabicPeriod"/>
              <a:defRPr/>
            </a:pPr>
            <a:r>
              <a:rPr lang="en-US" dirty="0" smtClean="0"/>
              <a:t>Run the command.</a:t>
            </a:r>
          </a:p>
          <a:p>
            <a:pPr marL="228600" indent="-228600">
              <a:buFontTx/>
              <a:buAutoNum type="arabicPeriod"/>
              <a:defRPr/>
            </a:pPr>
            <a:r>
              <a:rPr lang="en-US" dirty="0" smtClean="0"/>
              <a:t>A message box saying the element is a window will come out.</a:t>
            </a:r>
          </a:p>
          <a:p>
            <a:pPr marL="228600" indent="-228600">
              <a:buFontTx/>
              <a:buAutoNum type="arabicPeriod"/>
              <a:defRPr/>
            </a:pPr>
            <a:r>
              <a:rPr lang="en-US" dirty="0" smtClean="0"/>
              <a:t>Repeat the same things from step 3 to 5 but choose a door instead.</a:t>
            </a:r>
          </a:p>
          <a:p>
            <a:pPr marL="228600" indent="-228600">
              <a:buFontTx/>
              <a:buAutoNum type="arabicPeriod"/>
              <a:defRPr/>
            </a:pPr>
            <a:r>
              <a:rPr lang="en-US" dirty="0" smtClean="0"/>
              <a:t>Repeat the same things from step 3 to 5 but choose a wall instead.</a:t>
            </a:r>
          </a:p>
          <a:p>
            <a:pPr marL="228600" indent="-228600">
              <a:defRPr/>
            </a:pPr>
            <a:r>
              <a:rPr lang="en-US" dirty="0" smtClean="0"/>
              <a:t>Do the same things in a localized version of Revit. You will notice the same results come out.</a:t>
            </a:r>
          </a:p>
          <a:p>
            <a:pPr marL="228600" indent="-228600">
              <a:defRPr/>
            </a:pPr>
            <a:r>
              <a:rPr lang="en-US" dirty="0" smtClean="0"/>
              <a:t>To do a comparison to the language dependent coding, a command CommandLanguageDependent is also provided for this purpose.</a:t>
            </a:r>
          </a:p>
          <a:p>
            <a:pPr marL="228600" indent="-228600">
              <a:defRPr/>
            </a:pPr>
            <a:r>
              <a:rPr lang="en-US" dirty="0" smtClean="0"/>
              <a:t>Please repeat the same steps for this command, and you will notice the difference.</a:t>
            </a:r>
            <a:endParaRPr lang="en-GB" dirty="0"/>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pPr>
              <a:defRPr/>
            </a:pPr>
            <a:endParaRPr lang="en-GB" dirty="0"/>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509713" y="746125"/>
            <a:ext cx="3879850" cy="2909888"/>
          </a:xfrm>
          <a:ln/>
        </p:spPr>
      </p:sp>
      <p:sp>
        <p:nvSpPr>
          <p:cNvPr id="38915" name="Notes Placeholder 2"/>
          <p:cNvSpPr>
            <a:spLocks noGrp="1"/>
          </p:cNvSpPr>
          <p:nvPr>
            <p:ph type="body" idx="1"/>
          </p:nvPr>
        </p:nvSpPr>
        <p:spPr>
          <a:noFill/>
          <a:ln/>
        </p:spPr>
        <p:txBody>
          <a:bodyPr/>
          <a:lstStyle/>
          <a:p>
            <a:pPr marL="228600" indent="-228600"/>
            <a:r>
              <a:rPr lang="en-US" dirty="0" smtClean="0">
                <a:latin typeface="Arial" pitchFamily="34" charset="0"/>
              </a:rPr>
              <a:t>Steps:</a:t>
            </a:r>
          </a:p>
          <a:p>
            <a:pPr marL="228600" indent="-228600">
              <a:buFontTx/>
              <a:buAutoNum type="arabicPeriod"/>
            </a:pPr>
            <a:r>
              <a:rPr lang="en-US" dirty="0" smtClean="0">
                <a:latin typeface="Arial" pitchFamily="34" charset="0"/>
              </a:rPr>
              <a:t>Add the two commands to the Revit.INI of Revit Architecture 2008.</a:t>
            </a:r>
          </a:p>
          <a:p>
            <a:pPr marL="228600" indent="-228600">
              <a:buFontTx/>
              <a:buAutoNum type="arabicPeriod"/>
            </a:pPr>
            <a:r>
              <a:rPr lang="en-US" dirty="0" smtClean="0">
                <a:latin typeface="Arial" pitchFamily="34" charset="0"/>
              </a:rPr>
              <a:t>Launch Revit Architecture.</a:t>
            </a:r>
          </a:p>
          <a:p>
            <a:pPr marL="228600" indent="-228600">
              <a:buFontTx/>
              <a:buAutoNum type="arabicPeriod"/>
            </a:pPr>
            <a:r>
              <a:rPr lang="en-US" dirty="0" smtClean="0">
                <a:latin typeface="Arial" pitchFamily="34" charset="0"/>
              </a:rPr>
              <a:t>Run the BuildCache command first.</a:t>
            </a:r>
          </a:p>
          <a:p>
            <a:pPr marL="228600" indent="-228600">
              <a:buFontTx/>
              <a:buAutoNum type="arabicPeriod"/>
            </a:pPr>
            <a:r>
              <a:rPr lang="en-US" dirty="0" smtClean="0">
                <a:latin typeface="Arial" pitchFamily="34" charset="0"/>
              </a:rPr>
              <a:t>Run the UseCache command next to show cached data.</a:t>
            </a:r>
          </a:p>
        </p:txBody>
      </p:sp>
      <p:sp>
        <p:nvSpPr>
          <p:cNvPr id="38916" name="Slide Number Placeholder 3"/>
          <p:cNvSpPr>
            <a:spLocks noGrp="1"/>
          </p:cNvSpPr>
          <p:nvPr>
            <p:ph type="sldNum" sz="quarter" idx="5"/>
          </p:nvPr>
        </p:nvSpPr>
        <p:spPr>
          <a:noFill/>
        </p:spPr>
        <p:txBody>
          <a:bodyPr/>
          <a:lstStyle/>
          <a:p>
            <a:fld id="{BED9650E-4632-4B67-9F24-60D278828EF0}" type="slidenum">
              <a:rPr lang="en-US" smtClean="0">
                <a:latin typeface="Arial" pitchFamily="34" charset="0"/>
              </a:rPr>
              <a:pPr/>
              <a:t>21</a:t>
            </a:fld>
            <a:endParaRPr 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509713" y="746125"/>
            <a:ext cx="3879850" cy="2909888"/>
          </a:xfrm>
          <a:ln/>
        </p:spPr>
      </p:sp>
      <p:sp>
        <p:nvSpPr>
          <p:cNvPr id="39939" name="Notes Placeholder 2"/>
          <p:cNvSpPr>
            <a:spLocks noGrp="1"/>
          </p:cNvSpPr>
          <p:nvPr>
            <p:ph type="body" idx="1"/>
          </p:nvPr>
        </p:nvSpPr>
        <p:spPr>
          <a:noFill/>
          <a:ln/>
        </p:spPr>
        <p:txBody>
          <a:bodyPr/>
          <a:lstStyle/>
          <a:p>
            <a:r>
              <a:rPr lang="en-US" dirty="0" smtClean="0">
                <a:latin typeface="Arial" pitchFamily="34" charset="0"/>
              </a:rPr>
              <a:t>I use dot (.) to refer to C# and VB.NET here since it's a delimiter in namespace and type names. In C++, it's a double colon (::</a:t>
            </a:r>
            <a:r>
              <a:rPr lang="en-US" dirty="0" smtClean="0">
                <a:latin typeface="Arial" pitchFamily="34" charset="0"/>
                <a:sym typeface="Wingdings" pitchFamily="2" charset="2"/>
              </a:rPr>
              <a:t>)</a:t>
            </a:r>
            <a:r>
              <a:rPr lang="en-US" dirty="0" smtClean="0">
                <a:latin typeface="Arial" pitchFamily="34" charset="0"/>
              </a:rPr>
              <a:t>.</a:t>
            </a:r>
          </a:p>
        </p:txBody>
      </p:sp>
      <p:sp>
        <p:nvSpPr>
          <p:cNvPr id="39940" name="Slide Number Placeholder 3"/>
          <p:cNvSpPr>
            <a:spLocks noGrp="1"/>
          </p:cNvSpPr>
          <p:nvPr>
            <p:ph type="sldNum" sz="quarter" idx="5"/>
          </p:nvPr>
        </p:nvSpPr>
        <p:spPr>
          <a:noFill/>
        </p:spPr>
        <p:txBody>
          <a:bodyPr/>
          <a:lstStyle/>
          <a:p>
            <a:fld id="{0904F3E7-BEB5-4586-9B63-A6F466687D27}" type="slidenum">
              <a:rPr lang="en-US" smtClean="0">
                <a:latin typeface="Arial" pitchFamily="34" charset="0"/>
              </a:rPr>
              <a:pPr/>
              <a:t>27</a:t>
            </a:fld>
            <a:endParaRPr lang="en-US"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B1E3AA4B-BAAE-45F5-B434-EA25150489BD}" type="slidenum">
              <a:rPr lang="en-US" smtClean="0"/>
              <a:pPr/>
              <a:t>28</a:t>
            </a:fld>
            <a:endParaRPr lang="en-US" smtClean="0"/>
          </a:p>
        </p:txBody>
      </p:sp>
      <p:sp>
        <p:nvSpPr>
          <p:cNvPr id="166915" name="Rectangle 2"/>
          <p:cNvSpPr>
            <a:spLocks noGrp="1" noRot="1" noChangeAspect="1" noChangeArrowheads="1" noTextEdit="1"/>
          </p:cNvSpPr>
          <p:nvPr>
            <p:ph type="sldImg"/>
          </p:nvPr>
        </p:nvSpPr>
        <p:spPr>
          <a:xfrm>
            <a:off x="917575" y="746125"/>
            <a:ext cx="4970463" cy="3727450"/>
          </a:xfrm>
          <a:ln/>
        </p:spPr>
      </p:sp>
      <p:sp>
        <p:nvSpPr>
          <p:cNvPr id="166916" name="Rectangle 3"/>
          <p:cNvSpPr>
            <a:spLocks noGrp="1" noChangeArrowheads="1"/>
          </p:cNvSpPr>
          <p:nvPr>
            <p:ph type="body" idx="1"/>
          </p:nvPr>
        </p:nvSpPr>
        <p:spPr>
          <a:xfrm>
            <a:off x="906792" y="4721530"/>
            <a:ext cx="4992029" cy="4471675"/>
          </a:xfrm>
          <a:noFill/>
          <a:ln/>
        </p:spPr>
        <p:txBody>
          <a:bodyPr/>
          <a:lstStyle/>
          <a:p>
            <a:pPr eaLnBrk="1" hangingPunct="1"/>
            <a:r>
              <a:rPr lang="en-GB" smtClean="0"/>
              <a:t>Decompilation also brings up the topic of obfuscation. Decompilation, translation, and obfuscation are discussed on the blog.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509713" y="746125"/>
            <a:ext cx="3879850" cy="2909888"/>
          </a:xfrm>
          <a:ln/>
        </p:spPr>
      </p:sp>
      <p:sp>
        <p:nvSpPr>
          <p:cNvPr id="4096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40964" name="Slide Number Placeholder 3"/>
          <p:cNvSpPr>
            <a:spLocks noGrp="1"/>
          </p:cNvSpPr>
          <p:nvPr>
            <p:ph type="sldNum" sz="quarter" idx="5"/>
          </p:nvPr>
        </p:nvSpPr>
        <p:spPr>
          <a:noFill/>
        </p:spPr>
        <p:txBody>
          <a:bodyPr/>
          <a:lstStyle/>
          <a:p>
            <a:fld id="{AF26AAF6-1071-4954-AFD4-C483B32C55CB}" type="slidenum">
              <a:rPr lang="en-US" smtClean="0">
                <a:latin typeface="Arial" pitchFamily="34" charset="0"/>
              </a:rPr>
              <a:pPr/>
              <a:t>31</a:t>
            </a:fld>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46169BF-83E8-4111-9919-9671CAD9D039}" type="slidenum">
              <a:rPr lang="en-US" smtClean="0"/>
              <a:pPr/>
              <a:t>2</a:t>
            </a:fld>
            <a:endParaRPr lang="en-US" smtClean="0"/>
          </a:p>
        </p:txBody>
      </p:sp>
      <p:sp>
        <p:nvSpPr>
          <p:cNvPr id="151555" name="Rectangle 2"/>
          <p:cNvSpPr>
            <a:spLocks noGrp="1" noRot="1" noChangeAspect="1" noChangeArrowheads="1" noTextEdit="1"/>
          </p:cNvSpPr>
          <p:nvPr>
            <p:ph type="sldImg"/>
          </p:nvPr>
        </p:nvSpPr>
        <p:spPr>
          <a:xfrm>
            <a:off x="1511300" y="746125"/>
            <a:ext cx="3876675" cy="2908300"/>
          </a:xfrm>
          <a:ln/>
        </p:spPr>
      </p:sp>
      <p:sp>
        <p:nvSpPr>
          <p:cNvPr id="151556" name="Rectangle 3"/>
          <p:cNvSpPr>
            <a:spLocks noGrp="1" noChangeArrowheads="1"/>
          </p:cNvSpPr>
          <p:nvPr>
            <p:ph type="body" idx="1"/>
          </p:nvPr>
        </p:nvSpPr>
        <p:spPr>
          <a:noFill/>
          <a:ln/>
        </p:spPr>
        <p:txBody>
          <a:bodyPr/>
          <a:lstStyle/>
          <a:p>
            <a:pPr eaLnBrk="1" hangingPunct="1"/>
            <a:r>
              <a:rPr lang="en-GB" smtClean="0"/>
              <a:t>It is my pleasure to work in the AEC workgroup of the DevTech team supporting the Autodesk Developer Network ADN.</a:t>
            </a:r>
          </a:p>
        </p:txBody>
      </p:sp>
      <p:sp>
        <p:nvSpPr>
          <p:cNvPr id="5" name="Footer Placeholder 4"/>
          <p:cNvSpPr>
            <a:spLocks noGrp="1"/>
          </p:cNvSpPr>
          <p:nvPr>
            <p:ph type="ftr" sz="quarter" idx="10"/>
          </p:nvPr>
        </p:nvSpPr>
        <p:spPr/>
        <p:txBody>
          <a:bodyPr/>
          <a:lstStyle/>
          <a:p>
            <a:r>
              <a:rPr lang="en-US" smtClean="0"/>
              <a:t>ABCs of Revit Programming</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4265" y="746135"/>
            <a:ext cx="3530568" cy="2909241"/>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In this section, we will take a look at the Revit API geometry library. The Geometry library in Revit API includes a set of classes representing commonly used geometry, such as points, lines, curves, and surfaces. It also includes classes representing solids, whose boundary information can be queried, such as edges and faces. It includes point, vector, and matrix calculations, special functions to find intersection of two geometric objects, and much more. Our discussion also includes some comparison with the ObjectARX AcGe geometry library.</a:t>
            </a:r>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33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Arial" charset="0"/>
                <a:ea typeface="+mn-ea"/>
                <a:cs typeface="+mn-cs"/>
              </a:rPr>
              <a:t>The Revit API includes a Geometry namespace encapsulating a geometry library providing geometrical calculation functionality. The library works with temporary objects in memory, i.e. non database resident objects. Some of the objects are created using methods on the Application class in the Autodesk.Revit.Creation namespace.</a:t>
            </a:r>
            <a:endParaRPr lang="en-GB" sz="1200" kern="120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34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The main root classes of the Revit API geometry library class hierarchy are:</a:t>
            </a:r>
          </a:p>
          <a:p>
            <a:pPr marL="180000" indent="-180000">
              <a:spcBef>
                <a:spcPts val="0"/>
              </a:spcBef>
              <a:buFont typeface="Arial" pitchFamily="34" charset="0"/>
              <a:buChar char="•"/>
            </a:pPr>
            <a:r>
              <a:rPr lang="en-GB" sz="1400" kern="1200" smtClean="0">
                <a:solidFill>
                  <a:schemeClr val="tx1"/>
                </a:solidFill>
                <a:latin typeface="+mn-lt"/>
                <a:ea typeface="+mn-ea"/>
                <a:cs typeface="+mn-cs"/>
              </a:rPr>
              <a:t>Object</a:t>
            </a:r>
          </a:p>
          <a:p>
            <a:pPr marL="180000" indent="-180000">
              <a:spcBef>
                <a:spcPts val="0"/>
              </a:spcBef>
              <a:buFont typeface="Arial" pitchFamily="34" charset="0"/>
              <a:buChar char="•"/>
            </a:pPr>
            <a:r>
              <a:rPr lang="en-GB" sz="1400" kern="1200" smtClean="0">
                <a:solidFill>
                  <a:schemeClr val="tx1"/>
                </a:solidFill>
                <a:latin typeface="+mn-lt"/>
                <a:ea typeface="+mn-ea"/>
                <a:cs typeface="+mn-cs"/>
              </a:rPr>
              <a:t>APIObject</a:t>
            </a:r>
          </a:p>
          <a:p>
            <a:pPr marL="180000" indent="-180000">
              <a:spcBef>
                <a:spcPts val="0"/>
              </a:spcBef>
              <a:buFont typeface="Arial" pitchFamily="34" charset="0"/>
              <a:buChar char="•"/>
            </a:pPr>
            <a:r>
              <a:rPr lang="en-GB" sz="1400" kern="1200" smtClean="0">
                <a:solidFill>
                  <a:schemeClr val="tx1"/>
                </a:solidFill>
                <a:latin typeface="+mn-lt"/>
                <a:ea typeface="+mn-ea"/>
                <a:cs typeface="+mn-cs"/>
              </a:rPr>
              <a:t>GeometryObject</a:t>
            </a:r>
          </a:p>
          <a:p>
            <a:pPr marL="180000" marR="0" lvl="1" indent="-180000" algn="l" defTabSz="1298575" rtl="0" eaLnBrk="0" fontAlgn="base" latinLnBrk="0" hangingPunct="0">
              <a:lnSpc>
                <a:spcPct val="100000"/>
              </a:lnSpc>
              <a:spcBef>
                <a:spcPts val="0"/>
              </a:spcBef>
              <a:spcAft>
                <a:spcPct val="0"/>
              </a:spcAft>
              <a:buClrTx/>
              <a:buSzTx/>
              <a:buFont typeface="Arial" pitchFamily="34" charset="0"/>
              <a:buChar char="•"/>
              <a:tabLst/>
              <a:defRPr/>
            </a:pPr>
            <a:r>
              <a:rPr lang="en-US" altLang="zh-CN" smtClean="0"/>
              <a:t>Enumeration</a:t>
            </a:r>
            <a:r>
              <a:rPr lang="en-US" altLang="zh-CN" baseline="0" smtClean="0"/>
              <a:t> interfaces</a:t>
            </a:r>
            <a:endParaRPr lang="en-US" altLang="zh-CN" smtClean="0"/>
          </a:p>
          <a:p>
            <a:r>
              <a:rPr lang="en-GB" sz="1400" kern="1200" smtClean="0">
                <a:solidFill>
                  <a:schemeClr val="tx1"/>
                </a:solidFill>
                <a:latin typeface="+mn-lt"/>
                <a:ea typeface="+mn-ea"/>
                <a:cs typeface="+mn-cs"/>
              </a:rPr>
              <a:t>All geometrical classes are now reference types derived from APIObject, object, or enumeration interfaces. The XYZ, UV, and BoundingBoxUV classes were value types in 2008 and earlier versions, but are so no longer. The figure provided in "Revit API Diagram.dwf" in the Revit SDK shows all the Revit API classes, including those defined in the Geometry namespace. The geometry library provides both simple and complex geometry classes. UV and XYZ represent a point and a vector in 2D and 3D, respectively. Transform offers basic matrix operations, such as translation, rotation and scaling. The Curve class provides a base class and common functionality for Line, Arc, Ellipse and the more complex subclass NurbSpline. The Revit API Geometry namespace also includes solid representations including Solid, Face, and Edge. These are used to retrieve geometry information for architectural elements in Revit. These different classes can be grouped together based on the class hierarchy like this:</a:t>
            </a:r>
          </a:p>
          <a:p>
            <a:r>
              <a:rPr lang="en-GB" sz="1400" kern="1200" smtClean="0">
                <a:solidFill>
                  <a:schemeClr val="tx1"/>
                </a:solidFill>
                <a:latin typeface="+mn-lt"/>
                <a:ea typeface="+mn-ea"/>
                <a:cs typeface="+mn-cs"/>
              </a:rPr>
              <a:t>Non APIObject – this includes UV and XYZ that represent points and vectors. They are derived directly from standard system classes, and you can create instance of them using the new keyword.</a:t>
            </a:r>
          </a:p>
          <a:p>
            <a:r>
              <a:rPr lang="en-GB" sz="1400" kern="1200" smtClean="0">
                <a:solidFill>
                  <a:schemeClr val="tx1"/>
                </a:solidFill>
                <a:latin typeface="+mn-lt"/>
                <a:ea typeface="+mn-ea"/>
                <a:cs typeface="+mn-cs"/>
              </a:rPr>
              <a:t>Autodesk.Revit.APIObject – this includes Transform, Plane, and other helper classes that are used in conjunction with GeometryObject derived classes.</a:t>
            </a:r>
          </a:p>
          <a:p>
            <a:r>
              <a:rPr lang="en-GB" sz="1400" kern="1200" smtClean="0">
                <a:solidFill>
                  <a:schemeClr val="tx1"/>
                </a:solidFill>
                <a:latin typeface="+mn-lt"/>
                <a:ea typeface="+mn-ea"/>
                <a:cs typeface="+mn-cs"/>
              </a:rPr>
              <a:t>Autodesk.Revit.Geometry.GeometryObject – this includes Line, Arc, Ellipse, and Solid, Faces, and Edges. Curve instances can be created by NewXXX() methods of the Autodesk.Revit.Creation.Application class, but Solid instances cannot.</a:t>
            </a:r>
          </a:p>
        </p:txBody>
      </p:sp>
      <p:sp>
        <p:nvSpPr>
          <p:cNvPr id="4" name="Slide Number Placeholder 3"/>
          <p:cNvSpPr>
            <a:spLocks noGrp="1"/>
          </p:cNvSpPr>
          <p:nvPr>
            <p:ph type="sldNum" sz="quarter" idx="10"/>
          </p:nvPr>
        </p:nvSpPr>
        <p:spPr/>
        <p:txBody>
          <a:bodyPr/>
          <a:lstStyle/>
          <a:p>
            <a:fld id="{AA291F1E-CB58-40A8-B0E5-92EC23276587}" type="slidenum">
              <a:rPr lang="zh-CN" altLang="en-US" smtClean="0"/>
              <a:pPr/>
              <a:t>35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In Revit, UV and XYZ are used to represent points and vectors, 2D and 3D respectively. Unlike the more complex geometry classes, they are not derived from APIObject. Unlike ObjectARX's AcGe library, there is no strict distinction between point and vector. You can use them interchangeably depending on the context of the actual usage. UV could be a parameter on a surface. You will find many usages of these classes in the Revit SDK samples. Some classes provide static properties that define convenient predefined data. XYZ, for example, defines XYZ.BasisX as a typical vector representing the X axis, i.e., (1,0,0). Similarly, BasisY and BasisZ define the Y and Z axes, and XYZ.Zero defines the origin (0,0,0). You can find the corresponding 2D properties on UV as well.</a:t>
            </a:r>
          </a:p>
          <a:p>
            <a:r>
              <a:rPr lang="en-GB" sz="1400" kern="1200" smtClean="0">
                <a:solidFill>
                  <a:schemeClr val="tx1"/>
                </a:solidFill>
                <a:latin typeface="+mn-lt"/>
                <a:ea typeface="+mn-ea"/>
                <a:cs typeface="+mn-cs"/>
              </a:rPr>
              <a:t>Another non-APIObject class is BoundingBoxUV, which represents a 2-dimensional rectangle parallel to coordinate axes.</a:t>
            </a:r>
            <a:endParaRPr lang="en-GB" sz="14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36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Some of the classes derived from APIObject are BoundingBoxXYZ, IntersectionResult, MeshTriangle, Options, Plane, Reference and Transform. Transformations are represented by the Transform class, which can be compared to a transformation matrix. You can set up a transformation for translation, rotation, and reflection, and perform such operations on points and vectors. Transform defines an Identity property. </a:t>
            </a:r>
            <a:endParaRPr lang="en-GB" sz="14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37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Some of the classes derived from GeometryObject are Element, which is a sort of geometry container class, Instance, which represents repeatable instances of symbol geometry, and the "real" geometry classes Curve, Edge, Face, Mesh, Profile, and Solid. The Autodesk.Revit.Geometry.Element class is not to be confused with the Autodesk.Revit.Element one. The latter represents a Revit database element, the former a geometrical one, and they are completely different.</a:t>
            </a:r>
            <a:endParaRPr lang="en-GB" sz="14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38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The geometry element class is a container for geometric primitives. It is generated from a database element when its geometry is queried. The database element uses a parametric description to define its geometry. The main property of the Element class is Objects, which provides access to the geometric primitives contained in the element. In other words, the geometry element is a container for the database element geometry, and provides the interface and temporary repository to query a building element for its geometry.</a:t>
            </a:r>
            <a:endParaRPr lang="en-GB" sz="14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39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The Instance class represents an instance of symbol geometry, which is positioned by this database element. Some of its important properties and methods are:</a:t>
            </a:r>
          </a:p>
          <a:p>
            <a:pPr marL="180000" indent="-180000">
              <a:spcBef>
                <a:spcPts val="0"/>
              </a:spcBef>
              <a:buFont typeface="Arial" pitchFamily="34" charset="0"/>
              <a:buChar char="•"/>
            </a:pPr>
            <a:r>
              <a:rPr lang="en-GB" sz="1400" kern="1200" smtClean="0">
                <a:solidFill>
                  <a:schemeClr val="tx1"/>
                </a:solidFill>
                <a:latin typeface="+mn-lt"/>
                <a:ea typeface="+mn-ea"/>
                <a:cs typeface="+mn-cs"/>
              </a:rPr>
              <a:t>Symbol, returning the symbol element that this object is referring to </a:t>
            </a:r>
          </a:p>
          <a:p>
            <a:pPr marL="180000" indent="-180000">
              <a:spcBef>
                <a:spcPts val="0"/>
              </a:spcBef>
              <a:buFont typeface="Arial" pitchFamily="34" charset="0"/>
              <a:buChar char="•"/>
            </a:pPr>
            <a:r>
              <a:rPr lang="en-GB" sz="1400" kern="1200" smtClean="0">
                <a:solidFill>
                  <a:schemeClr val="tx1"/>
                </a:solidFill>
                <a:latin typeface="+mn-lt"/>
                <a:ea typeface="+mn-ea"/>
                <a:cs typeface="+mn-cs"/>
              </a:rPr>
              <a:t>SymbolGeometry, the geometric representation of the symbol </a:t>
            </a:r>
          </a:p>
          <a:p>
            <a:pPr marL="180000" indent="-180000">
              <a:spcBef>
                <a:spcPts val="0"/>
              </a:spcBef>
              <a:buFont typeface="Arial" pitchFamily="34" charset="0"/>
              <a:buChar char="•"/>
            </a:pPr>
            <a:r>
              <a:rPr lang="en-GB" sz="1400" kern="1200" smtClean="0">
                <a:solidFill>
                  <a:schemeClr val="tx1"/>
                </a:solidFill>
                <a:latin typeface="+mn-lt"/>
                <a:ea typeface="+mn-ea"/>
                <a:cs typeface="+mn-cs"/>
              </a:rPr>
              <a:t>Transform, an affine transformation from the local coordinate space </a:t>
            </a:r>
          </a:p>
          <a:p>
            <a:pPr marL="180000" indent="-180000">
              <a:spcBef>
                <a:spcPts val="0"/>
              </a:spcBef>
              <a:buFont typeface="Arial" pitchFamily="34" charset="0"/>
              <a:buChar char="•"/>
            </a:pPr>
            <a:r>
              <a:rPr lang="en-GB" sz="1400" kern="1200" smtClean="0">
                <a:solidFill>
                  <a:schemeClr val="tx1"/>
                </a:solidFill>
                <a:latin typeface="+mn-lt"/>
                <a:ea typeface="+mn-ea"/>
                <a:cs typeface="+mn-cs"/>
              </a:rPr>
              <a:t>Transformed, which transforms this instance and returns the result </a:t>
            </a:r>
          </a:p>
          <a:p>
            <a:endParaRPr lang="en-GB"/>
          </a:p>
        </p:txBody>
      </p:sp>
      <p:sp>
        <p:nvSpPr>
          <p:cNvPr id="4" name="Slide Number Placeholder 3"/>
          <p:cNvSpPr>
            <a:spLocks noGrp="1"/>
          </p:cNvSpPr>
          <p:nvPr>
            <p:ph type="sldNum" sz="quarter" idx="10"/>
          </p:nvPr>
        </p:nvSpPr>
        <p:spPr/>
        <p:txBody>
          <a:bodyPr/>
          <a:lstStyle/>
          <a:p>
            <a:pPr>
              <a:defRPr/>
            </a:pPr>
            <a:fld id="{F3C8BFB9-35F0-48B6-8F69-2DC0913806B1}" type="slidenum">
              <a:rPr lang="en-US" smtClean="0"/>
              <a:pPr>
                <a:defRPr/>
              </a:pPr>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The Curve class represents a parametric curve and is the base class for arc, ellipse, line, and nurb spline. It has the typical properties and methods of a geometric curve class such as ApproximateLength, Length, ComputeDerivatives, Distance, Evaluate, Intersect, IsInside, etc.</a:t>
            </a:r>
            <a:r>
              <a:rPr lang="en-GB" sz="1400" kern="1200" baseline="0" smtClean="0">
                <a:solidFill>
                  <a:schemeClr val="tx1"/>
                </a:solidFill>
                <a:latin typeface="+mn-lt"/>
                <a:ea typeface="+mn-ea"/>
                <a:cs typeface="+mn-cs"/>
              </a:rPr>
              <a:t> </a:t>
            </a:r>
            <a:r>
              <a:rPr lang="en-GB" sz="1400" kern="1200" smtClean="0">
                <a:solidFill>
                  <a:schemeClr val="tx1"/>
                </a:solidFill>
                <a:latin typeface="+mn-lt"/>
                <a:ea typeface="+mn-ea"/>
                <a:cs typeface="+mn-cs"/>
              </a:rPr>
              <a:t>Its methods include Clone, ComputeDerivatives, ComputeNormalizedParameter, ComputeRawParameter, Distance, Evaluate, Intersect, IsInside, MakeBound, MakeUnbound, Project, Tessellate, Transformed, etc. Transformed applies a specified transformation to the curve and returns the result. Tessellate returns a set of line segments approximating the curve. It is used by the simple geometry viewers included in the Revit SDK, which reduce all geometry to line segments and display the result in a .NET form.</a:t>
            </a:r>
          </a:p>
        </p:txBody>
      </p:sp>
      <p:sp>
        <p:nvSpPr>
          <p:cNvPr id="4" name="Slide Number Placeholder 3"/>
          <p:cNvSpPr>
            <a:spLocks noGrp="1"/>
          </p:cNvSpPr>
          <p:nvPr>
            <p:ph type="sldNum" sz="quarter" idx="10"/>
          </p:nvPr>
        </p:nvSpPr>
        <p:spPr/>
        <p:txBody>
          <a:bodyPr/>
          <a:lstStyle/>
          <a:p>
            <a:fld id="{AA291F1E-CB58-40A8-B0E5-92EC23276587}" type="slidenum">
              <a:rPr lang="zh-CN" altLang="en-US" smtClean="0"/>
              <a:pPr/>
              <a:t>41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The edge class represents a one-dimensional boundary segment of a face or a solid. Its properties include ApproximateLength, EndPointReference, Face, Reference, and it provides methods such as ComputeDerivatives, Evaluate, EvaluateOnFace, Tessellate,TessellateOnFace, etc.</a:t>
            </a:r>
          </a:p>
        </p:txBody>
      </p:sp>
      <p:sp>
        <p:nvSpPr>
          <p:cNvPr id="4" name="Slide Number Placeholder 3"/>
          <p:cNvSpPr>
            <a:spLocks noGrp="1"/>
          </p:cNvSpPr>
          <p:nvPr>
            <p:ph type="sldNum" sz="quarter" idx="10"/>
          </p:nvPr>
        </p:nvSpPr>
        <p:spPr/>
        <p:txBody>
          <a:bodyPr/>
          <a:lstStyle/>
          <a:p>
            <a:pPr>
              <a:defRPr/>
            </a:pPr>
            <a:fld id="{F3C8BFB9-35F0-48B6-8F69-2DC0913806B1}" type="slidenum">
              <a:rPr lang="en-US" smtClean="0"/>
              <a:pPr>
                <a:defRPr/>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Arial" charset="0"/>
                <a:ea typeface="+mn-ea"/>
                <a:cs typeface="+mn-cs"/>
              </a:rPr>
              <a:t>We have two main topics today: a collection of Revit API coding tips, and some more in-depth information on the Revit geometry namespace, including comparisons with ObjectARX AcGe functionality.</a:t>
            </a:r>
          </a:p>
          <a:p>
            <a:r>
              <a:rPr lang="en-GB" sz="1400" kern="1200" smtClean="0">
                <a:solidFill>
                  <a:schemeClr val="tx1"/>
                </a:solidFill>
                <a:latin typeface="+mn-lt"/>
                <a:ea typeface="+mn-ea"/>
                <a:cs typeface="+mn-cs"/>
              </a:rPr>
              <a:t>The numbering of the tips originally started at 1, but with the advent of the important API filtering functionality provided in Revit 2009, we added a note on that and put it in right up front.</a:t>
            </a:r>
          </a:p>
          <a:p>
            <a:r>
              <a:rPr lang="en-GB" sz="1400" kern="1200" smtClean="0">
                <a:solidFill>
                  <a:schemeClr val="tx1"/>
                </a:solidFill>
                <a:latin typeface="+mn-lt"/>
                <a:ea typeface="+mn-ea"/>
                <a:cs typeface="+mn-cs"/>
              </a:rPr>
              <a:t>Ah yes, another important and basic development tip that comes to mind and is not listed above, but will be demonstrated during this session and is explained in detail in </a:t>
            </a:r>
            <a:r>
              <a:rPr lang="en-GB" sz="1400" u="sng" kern="1200" smtClean="0">
                <a:solidFill>
                  <a:schemeClr val="tx1"/>
                </a:solidFill>
                <a:latin typeface="+mn-lt"/>
                <a:ea typeface="+mn-ea"/>
                <a:cs typeface="+mn-cs"/>
                <a:hlinkClick r:id="rId3"/>
              </a:rPr>
              <a:t>http://thebuildingcoder.typepad.com/blog/2008/09/debugging-a-rev.html</a:t>
            </a:r>
            <a:r>
              <a:rPr lang="en-GB" sz="1400" kern="1200" smtClean="0">
                <a:solidFill>
                  <a:schemeClr val="tx1"/>
                </a:solidFill>
                <a:latin typeface="+mn-lt"/>
                <a:ea typeface="+mn-ea"/>
                <a:cs typeface="+mn-cs"/>
              </a:rPr>
              <a:t>, is how to drive Revit and run your application in the Visual Studio debugger.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224537FB-C8F4-44A5-8842-2EB71D4B2A0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9713" y="746125"/>
            <a:ext cx="3879850" cy="2909888"/>
          </a:xfrm>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The Face class represents a parametric face. It is a base class for more specialised derived classes such as ConicalFace, CylindricalFace, HermiteFace, PlanarFace, RevolvedFace and RuledFace. It provides a Triangulate method to simplify complex curved geometry into a collection of simple planar triangles approximating it. Its properties include Area, EdgeLoops, IsCyclic, IsTwoSided, MaterialElement, Period, Reference, etc., and its methods include ComputeDerivatives, Evaluate, Intersect, IsInside, Project, Triangulate, etc.</a:t>
            </a:r>
          </a:p>
          <a:p>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There is currently no way to create face from scratch in the Revit API. Generally, making a face is a lengthy process: you need to define the surface and all the edges and how it relates to all the other faces in the solid and the model at large. In fact, in Revit, faces are rarely created hand, but by geometry kernel routines. At the moment, there is no external API to these routines, and designing one is hard. So, for now you can only obtain a face from an existing model element. For instance, this satisfies the need for calculating the closest point to an existing object. The Revit API is not suited for generic geometry with no relation to the model; our expectation is that the client requiring this kind of computation has an own in-house math library anyway.</a:t>
            </a:r>
            <a:endParaRPr lang="en-GB" sz="14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A291F1E-CB58-40A8-B0E5-92EC23276587}" type="slidenum">
              <a:rPr lang="zh-CN" altLang="en-US" smtClean="0"/>
              <a:pPr/>
              <a:t>43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The Mesh class represents a mesh consisting of a number of triangles. It can be used to exactly represent a solid, if all its surfaces are planar, and it can be used to approximate a non-planar solid. An approximating mesh instance is returned by the Solid.Tesselate method. The mesh properties include NumTriangles, Transformed, Triangle, and Vertices.</a:t>
            </a:r>
          </a:p>
        </p:txBody>
      </p:sp>
      <p:sp>
        <p:nvSpPr>
          <p:cNvPr id="4" name="Slide Number Placeholder 3"/>
          <p:cNvSpPr>
            <a:spLocks noGrp="1"/>
          </p:cNvSpPr>
          <p:nvPr>
            <p:ph type="sldNum" sz="quarter" idx="10"/>
          </p:nvPr>
        </p:nvSpPr>
        <p:spPr/>
        <p:txBody>
          <a:bodyPr/>
          <a:lstStyle/>
          <a:p>
            <a:pPr>
              <a:defRPr/>
            </a:pPr>
            <a:fld id="{F3C8BFB9-35F0-48B6-8F69-2DC0913806B1}" type="slidenum">
              <a:rPr lang="en-US" smtClean="0"/>
              <a:pPr>
                <a:defRPr/>
              </a:pPr>
              <a:t>44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smtClean="0">
                <a:solidFill>
                  <a:schemeClr val="tx1"/>
                </a:solidFill>
                <a:latin typeface="+mn-lt"/>
                <a:ea typeface="+mn-ea"/>
                <a:cs typeface="+mn-cs"/>
              </a:rPr>
              <a:t>The Solid is a top level representation of a database element solid geometry. From the solid, we can traverse the solid's boundary representation by querying it for its faces and edges. We can also simplify the solid by calling the Tesselate method to obtain simple triangles approximating the geometry, which may initially include complex non-planar surfaces.</a:t>
            </a:r>
            <a:endParaRPr lang="en-GB" sz="14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F3C8BFB9-35F0-48B6-8F69-2DC0913806B1}" type="slidenum">
              <a:rPr lang="en-US" smtClean="0"/>
              <a:pPr>
                <a:defRPr/>
              </a:pPr>
              <a:t>45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3C27B437-3597-42DE-BE17-EF9231B86CF7}" type="slidenum">
              <a:rPr lang="en-US" smtClean="0"/>
              <a:pPr/>
              <a:t>47</a:t>
            </a:fld>
            <a:endParaRPr lang="en-US" smtClean="0"/>
          </a:p>
        </p:txBody>
      </p:sp>
      <p:sp>
        <p:nvSpPr>
          <p:cNvPr id="293891" name="Rectangle 2"/>
          <p:cNvSpPr>
            <a:spLocks noGrp="1" noRot="1" noChangeAspect="1" noChangeArrowheads="1" noTextEdit="1"/>
          </p:cNvSpPr>
          <p:nvPr>
            <p:ph type="sldImg"/>
          </p:nvPr>
        </p:nvSpPr>
        <p:spPr>
          <a:xfrm>
            <a:off x="1509713" y="746125"/>
            <a:ext cx="3879850" cy="2909888"/>
          </a:xfrm>
          <a:ln/>
        </p:spPr>
      </p:sp>
      <p:sp>
        <p:nvSpPr>
          <p:cNvPr id="293892" name="Rectangle 3"/>
          <p:cNvSpPr>
            <a:spLocks noGrp="1" noChangeArrowheads="1"/>
          </p:cNvSpPr>
          <p:nvPr>
            <p:ph type="body" idx="1"/>
          </p:nvPr>
        </p:nvSpPr>
        <p:spPr>
          <a:noFill/>
          <a:ln/>
        </p:spPr>
        <p:txBody>
          <a:bodyPr/>
          <a:lstStyle/>
          <a:p>
            <a:r>
              <a:rPr lang="en-US" sz="1400" kern="1200" smtClean="0">
                <a:solidFill>
                  <a:schemeClr val="tx1"/>
                </a:solidFill>
                <a:latin typeface="+mn-lt"/>
                <a:ea typeface="+mn-ea"/>
                <a:cs typeface="+mn-cs"/>
              </a:rPr>
              <a:t>Just a quick reminder that we’ll again be offering free attendance at an API training class to anyone who attends one of our classes at AU. Please announce this in your classes.</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 </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The offer will be one free training class per attendee to be taken at any time during calendar year 2009. To get this, they must leave their contact details with the presenter in the class (e.g. a business card). The free training is non-transferable, and is limited to one free training class per person (i.e. they can’t get more free training by handing in their cards at different classes). To use the free training, they just register for a training class on </a:t>
            </a:r>
            <a:r>
              <a:rPr lang="en-US" sz="1400" u="sng" kern="1200" smtClean="0">
                <a:solidFill>
                  <a:schemeClr val="tx1"/>
                </a:solidFill>
                <a:latin typeface="+mn-lt"/>
                <a:ea typeface="+mn-ea"/>
                <a:cs typeface="+mn-cs"/>
                <a:hlinkClick r:id="rId3"/>
              </a:rPr>
              <a:t>www.autodesk.com/apitraining</a:t>
            </a:r>
            <a:r>
              <a:rPr lang="en-US" sz="1400" kern="1200" smtClean="0">
                <a:solidFill>
                  <a:schemeClr val="tx1"/>
                </a:solidFill>
                <a:latin typeface="+mn-lt"/>
                <a:ea typeface="+mn-ea"/>
                <a:cs typeface="+mn-cs"/>
              </a:rPr>
              <a:t> and tell us they attended a class at AU and would like their free training when we confirm their registration, whereupon we’ll check their name against the collected business cards.</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 </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Please collect the business cards and hand them over to me.</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 </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Cheers,</a:t>
            </a:r>
            <a:endParaRPr lang="en-GB" sz="1400" kern="1200" smtClean="0">
              <a:solidFill>
                <a:schemeClr val="tx1"/>
              </a:solidFill>
              <a:latin typeface="+mn-lt"/>
              <a:ea typeface="+mn-ea"/>
              <a:cs typeface="+mn-cs"/>
            </a:endParaRPr>
          </a:p>
          <a:p>
            <a:r>
              <a:rPr lang="en-US" sz="1400" kern="1200" smtClean="0">
                <a:solidFill>
                  <a:schemeClr val="tx1"/>
                </a:solidFill>
                <a:latin typeface="+mn-lt"/>
                <a:ea typeface="+mn-ea"/>
                <a:cs typeface="+mn-cs"/>
              </a:rPr>
              <a:t/>
            </a:r>
            <a:br>
              <a:rPr lang="en-US" sz="1400" kern="1200" smtClean="0">
                <a:solidFill>
                  <a:schemeClr val="tx1"/>
                </a:solidFill>
                <a:latin typeface="+mn-lt"/>
                <a:ea typeface="+mn-ea"/>
                <a:cs typeface="+mn-cs"/>
              </a:rPr>
            </a:br>
            <a:r>
              <a:rPr lang="en-US" sz="1400" kern="1200" smtClean="0">
                <a:solidFill>
                  <a:schemeClr val="tx1"/>
                </a:solidFill>
                <a:latin typeface="+mn-lt"/>
                <a:ea typeface="+mn-ea"/>
                <a:cs typeface="+mn-cs"/>
              </a:rPr>
              <a:t>Stephen</a:t>
            </a:r>
            <a:endParaRPr lang="en-GB" sz="1400" kern="1200" smtClean="0">
              <a:solidFill>
                <a:schemeClr val="tx1"/>
              </a:solidFill>
              <a:latin typeface="+mn-lt"/>
              <a:ea typeface="+mn-ea"/>
              <a:cs typeface="+mn-cs"/>
            </a:endParaRP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3C27B437-3597-42DE-BE17-EF9231B86CF7}" type="slidenum">
              <a:rPr lang="en-US" smtClean="0"/>
              <a:pPr/>
              <a:t>48</a:t>
            </a:fld>
            <a:endParaRPr lang="en-US" smtClean="0"/>
          </a:p>
        </p:txBody>
      </p:sp>
      <p:sp>
        <p:nvSpPr>
          <p:cNvPr id="293891" name="Rectangle 2"/>
          <p:cNvSpPr>
            <a:spLocks noGrp="1" noRot="1" noChangeAspect="1" noChangeArrowheads="1" noTextEdit="1"/>
          </p:cNvSpPr>
          <p:nvPr>
            <p:ph type="sldImg"/>
          </p:nvPr>
        </p:nvSpPr>
        <p:spPr>
          <a:xfrm>
            <a:off x="1509713" y="746125"/>
            <a:ext cx="3879850" cy="2909888"/>
          </a:xfrm>
          <a:ln/>
        </p:spPr>
      </p:sp>
      <p:sp>
        <p:nvSpPr>
          <p:cNvPr id="293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49</a:t>
            </a:fld>
            <a:endParaRPr lang="en-US" smtClean="0"/>
          </a:p>
        </p:txBody>
      </p:sp>
      <p:sp>
        <p:nvSpPr>
          <p:cNvPr id="294915" name="Rectangle 2"/>
          <p:cNvSpPr>
            <a:spLocks noGrp="1" noRot="1" noChangeAspect="1" noChangeArrowheads="1" noTextEdit="1"/>
          </p:cNvSpPr>
          <p:nvPr>
            <p:ph type="sldImg"/>
          </p:nvPr>
        </p:nvSpPr>
        <p:spPr>
          <a:xfrm>
            <a:off x="1511300" y="746125"/>
            <a:ext cx="3876675" cy="2908300"/>
          </a:xfrm>
          <a:ln/>
        </p:spPr>
      </p:sp>
      <p:sp>
        <p:nvSpPr>
          <p:cNvPr id="2949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pPr>
              <a:defRPr/>
            </a:pPr>
            <a:fld id="{1B192128-6B92-4D4F-9879-E10A3C75FE0B}" type="slidenum">
              <a:rPr lang="en-US" smtClean="0"/>
              <a:pPr>
                <a:defRPr/>
              </a:pPr>
              <a:t>50</a:t>
            </a:fld>
            <a:endParaRPr lang="en-US" smtClean="0"/>
          </a:p>
        </p:txBody>
      </p:sp>
      <p:sp>
        <p:nvSpPr>
          <p:cNvPr id="102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244" name="Slide Image Placeholder 7"/>
          <p:cNvSpPr>
            <a:spLocks noGrp="1" noRot="1" noChangeAspect="1" noTextEdit="1"/>
          </p:cNvSpPr>
          <p:nvPr>
            <p:ph type="sldImg"/>
          </p:nvPr>
        </p:nvSpPr>
        <p:spPr bwMode="auto">
          <a:xfrm>
            <a:off x="1538288" y="828675"/>
            <a:ext cx="3729037" cy="2797175"/>
          </a:xfrm>
          <a:noFill/>
          <a:ln>
            <a:solidFill>
              <a:srgbClr val="000000"/>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509713" y="746125"/>
            <a:ext cx="3879850" cy="2909888"/>
          </a:xfrm>
          <a:ln/>
        </p:spPr>
      </p:sp>
      <p:sp>
        <p:nvSpPr>
          <p:cNvPr id="32771" name="Notes Placeholder 2"/>
          <p:cNvSpPr>
            <a:spLocks noGrp="1"/>
          </p:cNvSpPr>
          <p:nvPr>
            <p:ph type="body" idx="1"/>
          </p:nvPr>
        </p:nvSpPr>
        <p:spPr>
          <a:noFill/>
          <a:ln/>
        </p:spPr>
        <p:txBody>
          <a:bodyPr/>
          <a:lstStyle/>
          <a:p>
            <a:r>
              <a:rPr lang="en-GB" sz="1400" kern="1200" smtClean="0">
                <a:solidFill>
                  <a:schemeClr val="tx1"/>
                </a:solidFill>
                <a:latin typeface="+mn-lt"/>
                <a:ea typeface="+mn-ea"/>
                <a:cs typeface="+mn-cs"/>
              </a:rPr>
              <a:t>In the Revit 2008 API, one bottleneck of implementing effective applications was the element access, such as retrieving specific building elements from the Revit database. This bottleneck could be worked around somewhat by ensuring the application made one single pass through all elements and selected absolutely everything it required in that single pass, which required some extra effort and planning.</a:t>
            </a:r>
          </a:p>
          <a:p>
            <a:r>
              <a:rPr lang="en-GB" sz="1400" kern="1200" smtClean="0">
                <a:solidFill>
                  <a:schemeClr val="tx1"/>
                </a:solidFill>
                <a:latin typeface="+mn-lt"/>
                <a:ea typeface="+mn-ea"/>
                <a:cs typeface="+mn-cs"/>
              </a:rPr>
              <a:t>Element access has been tremendously speeded up in the Revit 2009 API by the implementation of API filters. </a:t>
            </a:r>
          </a:p>
          <a:p>
            <a:r>
              <a:rPr lang="en-GB" sz="1400" kern="1200" smtClean="0">
                <a:solidFill>
                  <a:schemeClr val="tx1"/>
                </a:solidFill>
                <a:latin typeface="+mn-lt"/>
                <a:ea typeface="+mn-ea"/>
                <a:cs typeface="+mn-cs"/>
              </a:rPr>
              <a:t>To compare the two, we take a look at retrieving the first building level from a Revit document. Several of the later tips will create walls for test purposes. To do so, they need to determine a level to place it on. Demonstrate selecting the first level using 2008-style iteration over all document elements, and 2009-style element filtering and compare the time. Actually, the time used for the 2008 style iteration is much less in Revit 2009 than in 2008 due to related optimisations.</a:t>
            </a:r>
          </a:p>
        </p:txBody>
      </p:sp>
      <p:sp>
        <p:nvSpPr>
          <p:cNvPr id="32772" name="Slide Number Placeholder 3"/>
          <p:cNvSpPr>
            <a:spLocks noGrp="1"/>
          </p:cNvSpPr>
          <p:nvPr>
            <p:ph type="sldNum" sz="quarter" idx="5"/>
          </p:nvPr>
        </p:nvSpPr>
        <p:spPr>
          <a:noFill/>
        </p:spPr>
        <p:txBody>
          <a:bodyPr/>
          <a:lstStyle/>
          <a:p>
            <a:fld id="{1D0AE6EB-E106-452A-BBE1-43B91F9E1D66}" type="slidenum">
              <a:rPr lang="en-US" smtClean="0">
                <a:latin typeface="Arial" pitchFamily="34" charset="0"/>
              </a:rPr>
              <a:pPr/>
              <a:t>4</a:t>
            </a:fld>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509713" y="746125"/>
            <a:ext cx="3879850" cy="2909888"/>
          </a:xfrm>
          <a:ln/>
        </p:spPr>
      </p:sp>
      <p:sp>
        <p:nvSpPr>
          <p:cNvPr id="32771" name="Notes Placeholder 2"/>
          <p:cNvSpPr>
            <a:spLocks noGrp="1"/>
          </p:cNvSpPr>
          <p:nvPr>
            <p:ph type="body" idx="1"/>
          </p:nvPr>
        </p:nvSpPr>
        <p:spPr>
          <a:noFill/>
          <a:ln/>
        </p:spPr>
        <p:txBody>
          <a:bodyPr/>
          <a:lstStyle/>
          <a:p>
            <a:r>
              <a:rPr lang="en-GB" sz="1400" kern="1200" smtClean="0">
                <a:solidFill>
                  <a:schemeClr val="tx1"/>
                </a:solidFill>
                <a:latin typeface="+mn-lt"/>
                <a:ea typeface="+mn-ea"/>
                <a:cs typeface="+mn-cs"/>
              </a:rPr>
              <a:t>Element access has been tremendously speeded up in the Revit 2009 API by the implementation of API filters.</a:t>
            </a:r>
          </a:p>
        </p:txBody>
      </p:sp>
      <p:sp>
        <p:nvSpPr>
          <p:cNvPr id="32772" name="Slide Number Placeholder 3"/>
          <p:cNvSpPr>
            <a:spLocks noGrp="1"/>
          </p:cNvSpPr>
          <p:nvPr>
            <p:ph type="sldNum" sz="quarter" idx="5"/>
          </p:nvPr>
        </p:nvSpPr>
        <p:spPr>
          <a:noFill/>
        </p:spPr>
        <p:txBody>
          <a:bodyPr/>
          <a:lstStyle/>
          <a:p>
            <a:fld id="{1D0AE6EB-E106-452A-BBE1-43B91F9E1D66}" type="slidenum">
              <a:rPr lang="en-US" smtClean="0">
                <a:latin typeface="Arial" pitchFamily="34" charset="0"/>
              </a:rPr>
              <a:pPr/>
              <a:t>5</a:t>
            </a:fld>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509713" y="746125"/>
            <a:ext cx="3879850" cy="2909888"/>
          </a:xfrm>
          <a:ln/>
        </p:spPr>
      </p:sp>
      <p:sp>
        <p:nvSpPr>
          <p:cNvPr id="32771" name="Notes Placeholder 2"/>
          <p:cNvSpPr>
            <a:spLocks noGrp="1"/>
          </p:cNvSpPr>
          <p:nvPr>
            <p:ph type="body" idx="1"/>
          </p:nvPr>
        </p:nvSpPr>
        <p:spPr>
          <a:noFill/>
          <a:ln/>
        </p:spPr>
        <p:txBody>
          <a:bodyPr/>
          <a:lstStyle/>
          <a:p>
            <a:r>
              <a:rPr lang="en-US" sz="1200" kern="1200" smtClean="0">
                <a:solidFill>
                  <a:schemeClr val="tx1"/>
                </a:solidFill>
                <a:latin typeface="Arial" charset="0"/>
                <a:ea typeface="+mn-ea"/>
                <a:cs typeface="+mn-cs"/>
              </a:rPr>
              <a:t>Guy has done a some performance analysis in real-world projects.</a:t>
            </a:r>
          </a:p>
          <a:p>
            <a:endParaRPr lang="en-US"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1. If possible, have the user select elements in the active view and process these instead of walking the entire project. This will be significantly faster than any other method.</a:t>
            </a:r>
          </a:p>
          <a:p>
            <a:endParaRPr lang="en-US"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2. Unless there is an element you cannot get via a combination of filters never walk the tree using Document.Elements. In other words avoid at all costs this C# code:</a:t>
            </a:r>
          </a:p>
          <a:p>
            <a:endParaRPr lang="en-US"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ElementIterator itor = commandData.Application.ActiveDocument.Elements; </a:t>
            </a:r>
          </a:p>
          <a:p>
            <a:r>
              <a:rPr lang="en-US" sz="1200" kern="1200" smtClean="0">
                <a:solidFill>
                  <a:schemeClr val="tx1"/>
                </a:solidFill>
                <a:latin typeface="Arial" charset="0"/>
                <a:ea typeface="+mn-ea"/>
                <a:cs typeface="+mn-cs"/>
              </a:rPr>
              <a:t>while(itor.MoveNext()) </a:t>
            </a:r>
          </a:p>
          <a:p>
            <a:r>
              <a:rPr lang="en-US" sz="1200" kern="1200" smtClean="0">
                <a:solidFill>
                  <a:schemeClr val="tx1"/>
                </a:solidFill>
                <a:latin typeface="Arial" charset="0"/>
                <a:ea typeface="+mn-ea"/>
                <a:cs typeface="+mn-cs"/>
              </a:rPr>
              <a:t>{ </a:t>
            </a:r>
          </a:p>
          <a:p>
            <a:r>
              <a:rPr lang="en-US" sz="1200" kern="1200" smtClean="0">
                <a:solidFill>
                  <a:schemeClr val="tx1"/>
                </a:solidFill>
                <a:latin typeface="Arial" charset="0"/>
                <a:ea typeface="+mn-ea"/>
                <a:cs typeface="+mn-cs"/>
              </a:rPr>
              <a:t>  Element element = itor.Current as Element; </a:t>
            </a:r>
          </a:p>
          <a:p>
            <a:r>
              <a:rPr lang="en-US" sz="1200" kern="1200" smtClean="0">
                <a:solidFill>
                  <a:schemeClr val="tx1"/>
                </a:solidFill>
                <a:latin typeface="Arial" charset="0"/>
                <a:ea typeface="+mn-ea"/>
                <a:cs typeface="+mn-cs"/>
              </a:rPr>
              <a:t>}  </a:t>
            </a:r>
          </a:p>
          <a:p>
            <a:endParaRPr lang="en-US"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Unfortunately, new users will look to the SDK which in most cases still use this approach.</a:t>
            </a:r>
          </a:p>
          <a:p>
            <a:endParaRPr lang="en-US"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3. Understand and use filters exclusively where possible. The performance gains particularly on subsequent running of the command during a session will yield a massive improvement in performance. Not all filter options will give the same increase in performance and some do not perform as expected. Test against real world projects not blank projects. To understand what you can do, start with the filter sample included in the SDK. Then move on to writing simple test commands to evaluate different filter combinations and the resulting performance gains.</a:t>
            </a:r>
          </a:p>
          <a:p>
            <a:endParaRPr lang="en-US"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4. If you are writing localised commands the approach has been to get a language neutral category and test an element against this. However filters make this redundant which is a good thing because. Never have the following line of code execute every time a command is run.</a:t>
            </a:r>
          </a:p>
          <a:p>
            <a:endParaRPr lang="en-US"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ElementId categoryId = commandData.Application.ActiveDocument.Settings.Categories.get_Item(Autodesk.Revit.BuiltInCategory.OST_Doors).Id;</a:t>
            </a:r>
          </a:p>
          <a:p>
            <a:endParaRPr lang="en-US"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This single line walks the whole element tree building a unique set of categories. So in one line you can at a minimum double the time a command would take to run. If you have to get a category do it once and persist the id somewhere either per session or across sessions.</a:t>
            </a:r>
          </a:p>
        </p:txBody>
      </p:sp>
      <p:sp>
        <p:nvSpPr>
          <p:cNvPr id="32772" name="Slide Number Placeholder 3"/>
          <p:cNvSpPr>
            <a:spLocks noGrp="1"/>
          </p:cNvSpPr>
          <p:nvPr>
            <p:ph type="sldNum" sz="quarter" idx="5"/>
          </p:nvPr>
        </p:nvSpPr>
        <p:spPr>
          <a:noFill/>
        </p:spPr>
        <p:txBody>
          <a:bodyPr/>
          <a:lstStyle/>
          <a:p>
            <a:fld id="{1D0AE6EB-E106-452A-BBE1-43B91F9E1D66}" type="slidenum">
              <a:rPr lang="en-US" smtClean="0">
                <a:latin typeface="Arial" pitchFamily="34" charset="0"/>
              </a:rPr>
              <a:pPr/>
              <a:t>6</a:t>
            </a:fld>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509713" y="746125"/>
            <a:ext cx="3879850" cy="2909888"/>
          </a:xfrm>
          <a:ln/>
        </p:spPr>
      </p:sp>
      <p:sp>
        <p:nvSpPr>
          <p:cNvPr id="32771" name="Notes Placeholder 2"/>
          <p:cNvSpPr>
            <a:spLocks noGrp="1"/>
          </p:cNvSpPr>
          <p:nvPr>
            <p:ph type="body" idx="1"/>
          </p:nvPr>
        </p:nvSpPr>
        <p:spPr>
          <a:noFill/>
          <a:ln/>
        </p:spPr>
        <p:txBody>
          <a:bodyPr/>
          <a:lstStyle/>
          <a:p>
            <a:r>
              <a:rPr lang="en-US" sz="1200" kern="1200" smtClean="0">
                <a:solidFill>
                  <a:schemeClr val="tx1"/>
                </a:solidFill>
                <a:latin typeface="Arial" charset="0"/>
                <a:ea typeface="+mn-ea"/>
                <a:cs typeface="+mn-cs"/>
              </a:rPr>
              <a:t>Some type names are duplicated in different namespaces. For instance, Application is defined at least three times, and Element at least twice.</a:t>
            </a:r>
            <a:endParaRPr lang="en-GB"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The ambiguities caused by the duplicate type names must be resolved somehow. There are several different resolution possibilities.</a:t>
            </a:r>
            <a:endParaRPr lang="en-GB"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1. No global 'using': This is a rather radical approach, and makes the code somewhat lengthy, cluttered, and unreadable. It also defeats the purpose of the ‘using’ statement. You can however combine this approach with alias statements to introduce shorter versions of the full namespace prefixes.</a:t>
            </a:r>
            <a:endParaRPr lang="en-GB"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2. Global 'using': This approach is somewhat more elegant and permits succinct code. One can add all required 'using' statements up front, and use individual aliases to disambiguate any conflicts.</a:t>
            </a:r>
            <a:endParaRPr lang="en-GB"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The syntax of the ‘using’ statement different between C#, VB and managed C++. All three flavours are presented in the code provided for tip #9.</a:t>
            </a:r>
            <a:endParaRPr lang="en-GB" sz="1200" kern="1200">
              <a:solidFill>
                <a:schemeClr val="tx1"/>
              </a:solidFill>
              <a:latin typeface="Arial" charset="0"/>
              <a:ea typeface="+mn-ea"/>
              <a:cs typeface="+mn-cs"/>
            </a:endParaRPr>
          </a:p>
        </p:txBody>
      </p:sp>
      <p:sp>
        <p:nvSpPr>
          <p:cNvPr id="32772" name="Slide Number Placeholder 3"/>
          <p:cNvSpPr>
            <a:spLocks noGrp="1"/>
          </p:cNvSpPr>
          <p:nvPr>
            <p:ph type="sldNum" sz="quarter" idx="5"/>
          </p:nvPr>
        </p:nvSpPr>
        <p:spPr>
          <a:noFill/>
        </p:spPr>
        <p:txBody>
          <a:bodyPr/>
          <a:lstStyle/>
          <a:p>
            <a:fld id="{1D0AE6EB-E106-452A-BBE1-43B91F9E1D66}" type="slidenum">
              <a:rPr lang="en-US" smtClean="0">
                <a:latin typeface="Arial" pitchFamily="34" charset="0"/>
              </a:rPr>
              <a:pPr/>
              <a:t>7</a:t>
            </a:fld>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509713" y="746125"/>
            <a:ext cx="3879850" cy="2909888"/>
          </a:xfrm>
          <a:ln/>
        </p:spPr>
      </p:sp>
      <p:sp>
        <p:nvSpPr>
          <p:cNvPr id="32771"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32772" name="Slide Number Placeholder 3"/>
          <p:cNvSpPr>
            <a:spLocks noGrp="1"/>
          </p:cNvSpPr>
          <p:nvPr>
            <p:ph type="sldNum" sz="quarter" idx="5"/>
          </p:nvPr>
        </p:nvSpPr>
        <p:spPr>
          <a:noFill/>
        </p:spPr>
        <p:txBody>
          <a:bodyPr/>
          <a:lstStyle/>
          <a:p>
            <a:fld id="{1D0AE6EB-E106-452A-BBE1-43B91F9E1D66}" type="slidenum">
              <a:rPr lang="en-US" smtClean="0">
                <a:latin typeface="Arial" pitchFamily="34" charset="0"/>
              </a:rPr>
              <a:pPr/>
              <a:t>8</a:t>
            </a:fld>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509713" y="746125"/>
            <a:ext cx="3879850" cy="2909888"/>
          </a:xfrm>
          <a:ln/>
        </p:spPr>
      </p:sp>
      <p:sp>
        <p:nvSpPr>
          <p:cNvPr id="32771"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32772" name="Slide Number Placeholder 3"/>
          <p:cNvSpPr>
            <a:spLocks noGrp="1"/>
          </p:cNvSpPr>
          <p:nvPr>
            <p:ph type="sldNum" sz="quarter" idx="5"/>
          </p:nvPr>
        </p:nvSpPr>
        <p:spPr>
          <a:noFill/>
        </p:spPr>
        <p:txBody>
          <a:bodyPr/>
          <a:lstStyle/>
          <a:p>
            <a:fld id="{1D0AE6EB-E106-452A-BBE1-43B91F9E1D66}" type="slidenum">
              <a:rPr lang="en-US" smtClean="0">
                <a:latin typeface="Arial" pitchFamily="34" charset="0"/>
              </a:rPr>
              <a:pPr/>
              <a:t>9</a:t>
            </a:fld>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9575" y="363538"/>
            <a:ext cx="11761788" cy="704849"/>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SzPct val="80000"/>
              <a:defRPr/>
            </a:lvl1pPr>
            <a:lvl2pPr>
              <a:buSzPct val="80000"/>
              <a:defRPr/>
            </a:lvl2pPr>
            <a:lvl3pPr>
              <a:buSzPct val="800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PPT_LOGO_1b"/>
          <p:cNvPicPr>
            <a:picLocks noChangeAspect="1" noChangeArrowheads="1"/>
          </p:cNvPicPr>
          <p:nvPr userDrawn="1"/>
        </p:nvPicPr>
        <p:blipFill>
          <a:blip r:embed="rId2"/>
          <a:srcRect/>
          <a:stretch>
            <a:fillRect/>
          </a:stretch>
        </p:blipFill>
        <p:spPr bwMode="auto">
          <a:xfrm>
            <a:off x="8788334" y="0"/>
            <a:ext cx="4228624" cy="9759034"/>
          </a:xfrm>
          <a:prstGeom prst="rect">
            <a:avLst/>
          </a:prstGeom>
          <a:noFill/>
          <a:ln w="9525">
            <a:noFill/>
            <a:miter lim="800000"/>
            <a:headEnd/>
            <a:tailEnd/>
          </a:ln>
        </p:spPr>
      </p:pic>
      <p:sp>
        <p:nvSpPr>
          <p:cNvPr id="621571" name="Rectangle 3"/>
          <p:cNvSpPr>
            <a:spLocks noGrp="1" noChangeArrowheads="1"/>
          </p:cNvSpPr>
          <p:nvPr>
            <p:ph type="ctrTitle"/>
          </p:nvPr>
        </p:nvSpPr>
        <p:spPr>
          <a:xfrm>
            <a:off x="454046" y="4291174"/>
            <a:ext cx="8019725" cy="1888117"/>
          </a:xfrm>
          <a:prstGeom prst="rect">
            <a:avLst/>
          </a:prstGeom>
        </p:spPr>
        <p:txBody>
          <a:bodyPr lIns="129971" tIns="64986" rIns="129971" bIns="64986" anchor="t"/>
          <a:lstStyle>
            <a:lvl1pPr algn="l">
              <a:defRPr sz="5100"/>
            </a:lvl1pPr>
          </a:lstStyle>
          <a:p>
            <a:r>
              <a:rPr lang="en-US"/>
              <a:t>Click to edit Master title style</a:t>
            </a:r>
          </a:p>
        </p:txBody>
      </p:sp>
      <p:sp>
        <p:nvSpPr>
          <p:cNvPr id="621572" name="Rectangle 4"/>
          <p:cNvSpPr>
            <a:spLocks noGrp="1" noChangeArrowheads="1"/>
          </p:cNvSpPr>
          <p:nvPr>
            <p:ph type="subTitle" sz="quarter" idx="1"/>
          </p:nvPr>
        </p:nvSpPr>
        <p:spPr>
          <a:xfrm>
            <a:off x="454048" y="6396108"/>
            <a:ext cx="7988532" cy="1192495"/>
          </a:xfrm>
          <a:prstGeom prst="rect">
            <a:avLst/>
          </a:prstGeom>
        </p:spPr>
        <p:txBody>
          <a:bodyPr lIns="129971" tIns="64986" rIns="129971" bIns="64986"/>
          <a:lstStyle>
            <a:lvl1pPr marL="0" indent="0">
              <a:lnSpc>
                <a:spcPct val="95000"/>
              </a:lnSpc>
              <a:buNone/>
              <a:defRPr sz="3400" i="1">
                <a:solidFill>
                  <a:schemeClr val="accent1"/>
                </a:solidFill>
              </a:defRPr>
            </a:lvl1pPr>
          </a:lstStyle>
          <a:p>
            <a:r>
              <a:rPr lang="en-US"/>
              <a:t>Click to edit Master subtitle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93725" y="363538"/>
            <a:ext cx="11761788" cy="141763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p>
        </p:txBody>
      </p:sp>
      <p:sp>
        <p:nvSpPr>
          <p:cNvPr id="2051" name="Rectangle 2"/>
          <p:cNvSpPr>
            <a:spLocks noGrp="1" noChangeArrowheads="1"/>
          </p:cNvSpPr>
          <p:nvPr>
            <p:ph type="body" idx="1"/>
          </p:nvPr>
        </p:nvSpPr>
        <p:spPr bwMode="auto">
          <a:xfrm>
            <a:off x="593725" y="2146300"/>
            <a:ext cx="11761788" cy="669925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pic>
        <p:nvPicPr>
          <p:cNvPr id="2052" name="Picture 4" descr="AU_FOOTER.jpg"/>
          <p:cNvPicPr>
            <a:picLocks noChangeAspect="1"/>
          </p:cNvPicPr>
          <p:nvPr userDrawn="1"/>
        </p:nvPicPr>
        <p:blipFill>
          <a:blip r:embed="rId4"/>
          <a:srcRect/>
          <a:stretch>
            <a:fillRect/>
          </a:stretch>
        </p:blipFill>
        <p:spPr bwMode="auto">
          <a:xfrm>
            <a:off x="0" y="8982075"/>
            <a:ext cx="13011150" cy="774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9" r:id="rId1"/>
    <p:sldLayoutId id="2147483660" r:id="rId2"/>
  </p:sldLayoutIdLst>
  <p:transition/>
  <p:txStyles>
    <p:titleStyle>
      <a:lvl1pPr algn="l" rtl="0" eaLnBrk="0" fontAlgn="base" hangingPunct="0">
        <a:spcBef>
          <a:spcPct val="0"/>
        </a:spcBef>
        <a:spcAft>
          <a:spcPct val="0"/>
        </a:spcAft>
        <a:defRPr sz="4000" b="1">
          <a:solidFill>
            <a:schemeClr val="tx1"/>
          </a:solidFill>
          <a:latin typeface="+mj-lt"/>
          <a:ea typeface="+mj-ea"/>
          <a:cs typeface="+mj-cs"/>
          <a:sym typeface="Arial" pitchFamily="34" charset="0"/>
        </a:defRPr>
      </a:lvl1pPr>
      <a:lvl2pPr algn="l" rtl="0" eaLnBrk="0" fontAlgn="base" hangingPunct="0">
        <a:spcBef>
          <a:spcPct val="0"/>
        </a:spcBef>
        <a:spcAft>
          <a:spcPct val="0"/>
        </a:spcAft>
        <a:defRPr sz="4000" b="1">
          <a:solidFill>
            <a:schemeClr val="tx1"/>
          </a:solidFill>
          <a:latin typeface="Arial" charset="0"/>
          <a:ea typeface="ヒラギノ角ゴ Pro W6" charset="0"/>
          <a:cs typeface="ヒラギノ角ゴ Pro W6" charset="0"/>
          <a:sym typeface="Arial" pitchFamily="34" charset="0"/>
        </a:defRPr>
      </a:lvl2pPr>
      <a:lvl3pPr algn="l" rtl="0" eaLnBrk="0" fontAlgn="base" hangingPunct="0">
        <a:spcBef>
          <a:spcPct val="0"/>
        </a:spcBef>
        <a:spcAft>
          <a:spcPct val="0"/>
        </a:spcAft>
        <a:defRPr sz="4000" b="1">
          <a:solidFill>
            <a:schemeClr val="tx1"/>
          </a:solidFill>
          <a:latin typeface="Arial" charset="0"/>
          <a:ea typeface="ヒラギノ角ゴ Pro W6" charset="0"/>
          <a:cs typeface="ヒラギノ角ゴ Pro W6" charset="0"/>
          <a:sym typeface="Arial" pitchFamily="34" charset="0"/>
        </a:defRPr>
      </a:lvl3pPr>
      <a:lvl4pPr algn="l" rtl="0" eaLnBrk="0" fontAlgn="base" hangingPunct="0">
        <a:spcBef>
          <a:spcPct val="0"/>
        </a:spcBef>
        <a:spcAft>
          <a:spcPct val="0"/>
        </a:spcAft>
        <a:defRPr sz="4000" b="1">
          <a:solidFill>
            <a:schemeClr val="tx1"/>
          </a:solidFill>
          <a:latin typeface="Arial" charset="0"/>
          <a:ea typeface="ヒラギノ角ゴ Pro W6" charset="0"/>
          <a:cs typeface="ヒラギノ角ゴ Pro W6" charset="0"/>
          <a:sym typeface="Arial" pitchFamily="34" charset="0"/>
        </a:defRPr>
      </a:lvl4pPr>
      <a:lvl5pPr algn="l" rtl="0" eaLnBrk="0" fontAlgn="base" hangingPunct="0">
        <a:spcBef>
          <a:spcPct val="0"/>
        </a:spcBef>
        <a:spcAft>
          <a:spcPct val="0"/>
        </a:spcAft>
        <a:defRPr sz="4000" b="1">
          <a:solidFill>
            <a:schemeClr val="tx1"/>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575" indent="-282575" algn="l" rtl="0" eaLnBrk="0" fontAlgn="base" hangingPunct="0">
        <a:spcBef>
          <a:spcPts val="600"/>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6738" indent="-282575" algn="l" rtl="0" eaLnBrk="0" fontAlgn="base" hangingPunct="0">
        <a:spcBef>
          <a:spcPts val="60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8050" indent="-254000" algn="l" rtl="0" eaLnBrk="0" fontAlgn="base" hangingPunct="0">
        <a:spcBef>
          <a:spcPts val="6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20813" indent="-227013" algn="l" rtl="0" eaLnBrk="0" fontAlgn="base" hangingPunct="0">
        <a:spcBef>
          <a:spcPts val="0"/>
        </a:spcBef>
        <a:spcAft>
          <a:spcPct val="0"/>
        </a:spcAft>
        <a:buClr>
          <a:schemeClr val="tx2"/>
        </a:buClr>
        <a:buSzPct val="80000"/>
        <a:buFont typeface="Wingdings" pitchFamily="2" charset="2"/>
        <a:buNone/>
        <a:defRPr sz="2000" b="1">
          <a:solidFill>
            <a:schemeClr val="tx1"/>
          </a:solidFill>
          <a:latin typeface="Courier New" pitchFamily="49" charset="0"/>
          <a:ea typeface="+mn-ea"/>
          <a:cs typeface="Courier New" pitchFamily="49" charset="0"/>
          <a:sym typeface="Arial" pitchFamily="34" charset="0"/>
        </a:defRPr>
      </a:lvl4pPr>
      <a:lvl5pPr marL="1876425" indent="-204788" algn="l" rtl="0" eaLnBrk="0" fontAlgn="base" hangingPunct="0">
        <a:spcBef>
          <a:spcPts val="0"/>
        </a:spcBef>
        <a:spcAft>
          <a:spcPct val="0"/>
        </a:spcAft>
        <a:buClr>
          <a:schemeClr val="tx2"/>
        </a:buClr>
        <a:buSzPct val="80000"/>
        <a:buFont typeface="Wingdings" pitchFamily="2" charset="2"/>
        <a:buNone/>
        <a:defRPr sz="2000" b="1">
          <a:solidFill>
            <a:schemeClr val="tx1"/>
          </a:solidFill>
          <a:latin typeface="Courier New" pitchFamily="49" charset="0"/>
          <a:ea typeface="+mn-ea"/>
          <a:cs typeface="Courier New" pitchFamily="49" charset="0"/>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hebuildingcoder.typepad.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mailto:jeremy.tammik@eur.autodesk.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thebuildingcoder.typepad.com/blog/2008/11/creating-a-new-family-symbol.htm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mk:@MSITStore:C:\Yejo\Revit\SDK\Revit%202008%20SDK\RevitAPI%202008.chm::/Autodesk.Revit.Geometry.Curve.ApproximateLength.html" TargetMode="External"/><Relationship Id="rId7" Type="http://schemas.openxmlformats.org/officeDocument/2006/relationships/hyperlink" Target="mk:@MSITStore:C:\Yejo\Revit\SDK\Revit%202008%20SDK\RevitAPI%202008.chm::/Autodesk.Revit.Geometry.Curve.Period.html"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mk:@MSITStore:C:\Yejo\Revit\SDK\Revit%202008%20SDK\RevitAPI%202008.chm::/Autodesk.Revit.Geometry.Curve.Length.html" TargetMode="External"/><Relationship Id="rId5" Type="http://schemas.openxmlformats.org/officeDocument/2006/relationships/hyperlink" Target="mk:@MSITStore:C:\Yejo\Revit\SDK\Revit%202008%20SDK\RevitAPI%202008.chm::/Autodesk.Revit.Geometry.Curve.IsCyclic.html" TargetMode="External"/><Relationship Id="rId4" Type="http://schemas.openxmlformats.org/officeDocument/2006/relationships/hyperlink" Target="mk:@MSITStore:C:\Yejo\Revit\SDK\Revit%202008%20SDK\RevitAPI%202008.chm::/Autodesk.Revit.Geometry.Curve.IsBound.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mk:@MSITStore:C:\Yejo\Revit\SDK\Revit%202008%20SDK\RevitAPI%202008.chm::/Autodesk.Revit.Geometry.Edge.ComputeDerivatives.html" TargetMode="External"/><Relationship Id="rId7" Type="http://schemas.openxmlformats.org/officeDocument/2006/relationships/hyperlink" Target="mk:@MSITStore:C:\Yejo\Revit\SDK\Revit%202008%20SDK\RevitAPI%202008.chm::/Autodesk.Revit.Geometry.Edge.TessellateOnFace.html"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mk:@MSITStore:C:\Yejo\Revit\SDK\Revit%202008%20SDK\RevitAPI%202008.chm::/Autodesk.Revit.Geometry.Edge.Tessellate.html" TargetMode="External"/><Relationship Id="rId5" Type="http://schemas.openxmlformats.org/officeDocument/2006/relationships/hyperlink" Target="mk:@MSITStore:C:\Yejo\Revit\SDK\Revit%202008%20SDK\RevitAPI%202008.chm::/Autodesk.Revit.Geometry.Edge.EvaluateOnFace.html" TargetMode="External"/><Relationship Id="rId4" Type="http://schemas.openxmlformats.org/officeDocument/2006/relationships/hyperlink" Target="mk:@MSITStore:C:\Yejo\Revit\SDK\Revit%202008%20SDK\RevitAPI%202008.chm::/Autodesk.Revit.Geometry.Edge.Evaluate.html"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8" Type="http://schemas.openxmlformats.org/officeDocument/2006/relationships/hyperlink" Target="http://www.autodesk.com/joinadn" TargetMode="External"/><Relationship Id="rId3" Type="http://schemas.openxmlformats.org/officeDocument/2006/relationships/hyperlink" Target="http://adn.autodesk.com/adn/servlet/item?siteID=4814862&amp;id=10194238&amp;linkID=4901650" TargetMode="External"/><Relationship Id="rId7" Type="http://schemas.openxmlformats.org/officeDocument/2006/relationships/hyperlink" Target="http://www.autodesk.com/apitraining"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discussion.autodesk.com/" TargetMode="External"/><Relationship Id="rId5" Type="http://schemas.openxmlformats.org/officeDocument/2006/relationships/hyperlink" Target="http://www.adskconsulting.com/adn/cs/api_course_sched.php" TargetMode="External"/><Relationship Id="rId4" Type="http://schemas.openxmlformats.org/officeDocument/2006/relationships/hyperlink" Target="http://adn.autodesk.com/adn/servlet/index?siteID=4814862&amp;id=5475217&amp;linkID=4901650" TargetMode="External"/><Relationship Id="rId9" Type="http://schemas.openxmlformats.org/officeDocument/2006/relationships/hyperlink" Target="http://adn.autodesk.com/"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hyperlink" Target="http://forums.augi.com/showthread.php?t=82239"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thebuildingcoder.typepad.com/blog/performanc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ctangle 4"/>
          <p:cNvSpPr>
            <a:spLocks noChangeArrowheads="1"/>
          </p:cNvSpPr>
          <p:nvPr/>
        </p:nvSpPr>
        <p:spPr bwMode="ltGray">
          <a:xfrm>
            <a:off x="0" y="4572000"/>
            <a:ext cx="13011150" cy="4421188"/>
          </a:xfrm>
          <a:prstGeom prst="rect">
            <a:avLst/>
          </a:prstGeom>
          <a:solidFill>
            <a:schemeClr val="tx1">
              <a:alpha val="75000"/>
            </a:schemeClr>
          </a:solidFill>
          <a:ln w="25400" algn="ctr">
            <a:noFill/>
            <a:round/>
            <a:headEnd/>
            <a:tailEnd/>
          </a:ln>
        </p:spPr>
        <p:txBody>
          <a:bodyPr lIns="91435" tIns="45717" rIns="91435" bIns="45717"/>
          <a:lstStyle/>
          <a:p>
            <a:pPr algn="ctr" defTabSz="912813"/>
            <a:endParaRPr lang="en-US" sz="3100">
              <a:solidFill>
                <a:schemeClr val="bg1"/>
              </a:solidFill>
              <a:latin typeface="Gill Sans"/>
              <a:sym typeface="Gill Sans"/>
            </a:endParaRPr>
          </a:p>
        </p:txBody>
      </p:sp>
      <p:sp>
        <p:nvSpPr>
          <p:cNvPr id="3075" name="Rectangle 3"/>
          <p:cNvSpPr>
            <a:spLocks noGrp="1" noChangeArrowheads="1"/>
          </p:cNvSpPr>
          <p:nvPr>
            <p:ph type="title"/>
          </p:nvPr>
        </p:nvSpPr>
        <p:spPr>
          <a:xfrm>
            <a:off x="561975" y="5029200"/>
            <a:ext cx="11887200" cy="1754188"/>
          </a:xfrm>
        </p:spPr>
        <p:txBody>
          <a:bodyPr anchor="t"/>
          <a:lstStyle/>
          <a:p>
            <a:pPr eaLnBrk="1" hangingPunct="1"/>
            <a:r>
              <a:rPr lang="en-GB" sz="4800" smtClean="0">
                <a:solidFill>
                  <a:schemeClr val="bg1"/>
                </a:solidFill>
              </a:rPr>
              <a:t>Enhancing Your Revit</a:t>
            </a:r>
            <a:r>
              <a:rPr lang="en-GB" sz="4800" baseline="30000" smtClean="0">
                <a:solidFill>
                  <a:schemeClr val="bg1"/>
                </a:solidFill>
              </a:rPr>
              <a:t>®</a:t>
            </a:r>
            <a:r>
              <a:rPr lang="en-GB" sz="4800" smtClean="0">
                <a:solidFill>
                  <a:schemeClr val="bg1"/>
                </a:solidFill>
              </a:rPr>
              <a:t> Add-In</a:t>
            </a:r>
            <a:endParaRPr lang="en-US" sz="4800" smtClean="0">
              <a:solidFill>
                <a:schemeClr val="bg1"/>
              </a:solidFill>
            </a:endParaRPr>
          </a:p>
        </p:txBody>
      </p:sp>
      <p:sp>
        <p:nvSpPr>
          <p:cNvPr id="3076" name="Rectangle 4"/>
          <p:cNvSpPr>
            <a:spLocks noGrp="1" noChangeArrowheads="1"/>
          </p:cNvSpPr>
          <p:nvPr>
            <p:ph idx="1"/>
          </p:nvPr>
        </p:nvSpPr>
        <p:spPr>
          <a:xfrm>
            <a:off x="561975" y="6859587"/>
            <a:ext cx="9034463" cy="1066800"/>
          </a:xfrm>
        </p:spPr>
        <p:txBody>
          <a:bodyPr/>
          <a:lstStyle/>
          <a:p>
            <a:pPr marL="0" indent="0" eaLnBrk="1" hangingPunct="1">
              <a:spcBef>
                <a:spcPct val="0"/>
              </a:spcBef>
              <a:buFont typeface="Wingdings" pitchFamily="2" charset="2"/>
              <a:buNone/>
            </a:pPr>
            <a:r>
              <a:rPr lang="en-US" smtClean="0">
                <a:solidFill>
                  <a:schemeClr val="bg1"/>
                </a:solidFill>
              </a:rPr>
              <a:t>Jeremy Tammik</a:t>
            </a:r>
          </a:p>
          <a:p>
            <a:pPr marL="0" indent="0" eaLnBrk="1" hangingPunct="1">
              <a:spcBef>
                <a:spcPts val="200"/>
              </a:spcBef>
              <a:buFont typeface="Wingdings" pitchFamily="2" charset="2"/>
              <a:buNone/>
            </a:pPr>
            <a:r>
              <a:rPr lang="en-US" sz="2400" smtClean="0">
                <a:solidFill>
                  <a:schemeClr val="bg1"/>
                </a:solidFill>
              </a:rPr>
              <a:t>Consulting Analyst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09575" y="306387"/>
            <a:ext cx="11761788" cy="762000"/>
          </a:xfrm>
        </p:spPr>
        <p:txBody>
          <a:bodyPr/>
          <a:lstStyle/>
          <a:p>
            <a:pPr eaLnBrk="1" hangingPunct="1"/>
            <a:r>
              <a:rPr lang="en-US" smtClean="0"/>
              <a:t>1 </a:t>
            </a:r>
            <a:r>
              <a:rPr lang="en-US" dirty="0" smtClean="0"/>
              <a:t>– Region</a:t>
            </a:r>
          </a:p>
        </p:txBody>
      </p:sp>
      <p:sp>
        <p:nvSpPr>
          <p:cNvPr id="4099" name="Content Placeholder 2"/>
          <p:cNvSpPr>
            <a:spLocks noGrp="1"/>
          </p:cNvSpPr>
          <p:nvPr>
            <p:ph idx="1"/>
          </p:nvPr>
        </p:nvSpPr>
        <p:spPr>
          <a:xfrm>
            <a:off x="511744" y="1220787"/>
            <a:ext cx="12242231" cy="7342657"/>
          </a:xfrm>
        </p:spPr>
        <p:txBody>
          <a:bodyPr/>
          <a:lstStyle/>
          <a:p>
            <a:pPr>
              <a:spcBef>
                <a:spcPts val="1200"/>
              </a:spcBef>
              <a:spcAft>
                <a:spcPts val="600"/>
              </a:spcAft>
            </a:pPr>
            <a:r>
              <a:rPr lang="en-US" dirty="0" smtClean="0"/>
              <a:t>Enclose boilerplate code in #region</a:t>
            </a:r>
          </a:p>
          <a:p>
            <a:pPr>
              <a:spcAft>
                <a:spcPts val="0"/>
              </a:spcAft>
            </a:pPr>
            <a:r>
              <a:rPr lang="en-US" dirty="0" smtClean="0"/>
              <a:t>Avoid </a:t>
            </a:r>
            <a:r>
              <a:rPr lang="en-US" smtClean="0"/>
              <a:t>screen clutter</a:t>
            </a:r>
          </a:p>
          <a:p>
            <a:pPr>
              <a:spcBef>
                <a:spcPts val="1200"/>
              </a:spcBef>
              <a:spcAft>
                <a:spcPts val="600"/>
              </a:spcAft>
            </a:pPr>
            <a:r>
              <a:rPr lang="en-US" smtClean="0"/>
              <a:t>C#</a:t>
            </a:r>
          </a:p>
          <a:p>
            <a:pPr marL="514726" lvl="4" indent="0"/>
            <a:r>
              <a:rPr lang="en-US" smtClean="0"/>
              <a:t>#region Test</a:t>
            </a:r>
          </a:p>
          <a:p>
            <a:pPr marL="514726" lvl="4" indent="0"/>
            <a:r>
              <a:rPr lang="en-US" smtClean="0"/>
              <a:t>// This is a test.</a:t>
            </a:r>
          </a:p>
          <a:p>
            <a:pPr marL="514726" lvl="4" indent="0"/>
            <a:r>
              <a:rPr lang="en-US" smtClean="0"/>
              <a:t>#endregion // Test</a:t>
            </a:r>
          </a:p>
          <a:p>
            <a:pPr>
              <a:spcBef>
                <a:spcPts val="1200"/>
              </a:spcBef>
              <a:spcAft>
                <a:spcPts val="600"/>
              </a:spcAft>
            </a:pPr>
            <a:r>
              <a:rPr lang="en-US" smtClean="0"/>
              <a:t>VB</a:t>
            </a:r>
          </a:p>
          <a:p>
            <a:pPr marL="514726" lvl="4" indent="0"/>
            <a:r>
              <a:rPr lang="en-US" smtClean="0"/>
              <a:t>#Region "Test"</a:t>
            </a:r>
          </a:p>
          <a:p>
            <a:pPr marL="514726" lvl="4" indent="0"/>
            <a:r>
              <a:rPr lang="en-US" smtClean="0"/>
              <a:t>' This is a test.</a:t>
            </a:r>
          </a:p>
          <a:p>
            <a:pPr marL="514726" lvl="4" indent="0"/>
            <a:r>
              <a:rPr lang="en-US" smtClean="0"/>
              <a:t>#End Region</a:t>
            </a:r>
          </a:p>
          <a:p>
            <a:pPr>
              <a:spcBef>
                <a:spcPts val="1200"/>
              </a:spcBef>
              <a:spcAft>
                <a:spcPts val="600"/>
              </a:spcAft>
            </a:pPr>
            <a:r>
              <a:rPr lang="en-US" smtClean="0"/>
              <a:t>C++</a:t>
            </a:r>
          </a:p>
          <a:p>
            <a:pPr marL="514726" lvl="4" indent="0"/>
            <a:r>
              <a:rPr lang="en-US" smtClean="0"/>
              <a:t>#pragma region Test</a:t>
            </a:r>
          </a:p>
          <a:p>
            <a:pPr marL="514726" lvl="4" indent="0"/>
            <a:r>
              <a:rPr lang="en-US" smtClean="0"/>
              <a:t>// This is a test.</a:t>
            </a:r>
          </a:p>
          <a:p>
            <a:pPr marL="514726" lvl="4" indent="0"/>
            <a:r>
              <a:rPr lang="en-US" smtClean="0"/>
              <a:t>#pragma endregion</a:t>
            </a:r>
          </a:p>
        </p:txBody>
      </p:sp>
      <p:pic>
        <p:nvPicPr>
          <p:cNvPr id="4" name="Picture 3" descr="region01.png"/>
          <p:cNvPicPr>
            <a:picLocks noChangeAspect="1"/>
          </p:cNvPicPr>
          <p:nvPr/>
        </p:nvPicPr>
        <p:blipFill>
          <a:blip r:embed="rId3"/>
          <a:stretch>
            <a:fillRect/>
          </a:stretch>
        </p:blipFill>
        <p:spPr>
          <a:xfrm>
            <a:off x="4445476" y="2614804"/>
            <a:ext cx="4883527" cy="6166293"/>
          </a:xfrm>
          <a:prstGeom prst="rect">
            <a:avLst/>
          </a:prstGeom>
        </p:spPr>
      </p:pic>
      <p:pic>
        <p:nvPicPr>
          <p:cNvPr id="5" name="Picture 4" descr="region02.png"/>
          <p:cNvPicPr>
            <a:picLocks noChangeAspect="1"/>
          </p:cNvPicPr>
          <p:nvPr/>
        </p:nvPicPr>
        <p:blipFill>
          <a:blip r:embed="rId4"/>
          <a:stretch>
            <a:fillRect/>
          </a:stretch>
        </p:blipFill>
        <p:spPr>
          <a:xfrm>
            <a:off x="7264559" y="1951355"/>
            <a:ext cx="4883527" cy="6166293"/>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85775" y="306387"/>
            <a:ext cx="11761788" cy="857249"/>
          </a:xfrm>
        </p:spPr>
        <p:txBody>
          <a:bodyPr/>
          <a:lstStyle/>
          <a:p>
            <a:r>
              <a:rPr lang="en-US" smtClean="0"/>
              <a:t>2 </a:t>
            </a:r>
            <a:r>
              <a:rPr lang="en-US" dirty="0" smtClean="0"/>
              <a:t>– Version Checking</a:t>
            </a:r>
          </a:p>
        </p:txBody>
      </p:sp>
      <p:sp>
        <p:nvSpPr>
          <p:cNvPr id="5123" name="Content Placeholder 2"/>
          <p:cNvSpPr>
            <a:spLocks noGrp="1"/>
          </p:cNvSpPr>
          <p:nvPr>
            <p:ph idx="1"/>
          </p:nvPr>
        </p:nvSpPr>
        <p:spPr>
          <a:xfrm>
            <a:off x="593725" y="1830387"/>
            <a:ext cx="11761788" cy="6699250"/>
          </a:xfrm>
        </p:spPr>
        <p:txBody>
          <a:bodyPr/>
          <a:lstStyle/>
          <a:p>
            <a:r>
              <a:rPr lang="en-US" smtClean="0"/>
              <a:t>Revit version information is available</a:t>
            </a:r>
            <a:endParaRPr lang="en-US" dirty="0" smtClean="0"/>
          </a:p>
          <a:p>
            <a:r>
              <a:rPr lang="en-US" dirty="0" smtClean="0"/>
              <a:t>Check application name and version and act accordingly</a:t>
            </a:r>
          </a:p>
          <a:p>
            <a:r>
              <a:rPr lang="en-US" dirty="0" smtClean="0"/>
              <a:t>Three properties on the Revit Application object</a:t>
            </a:r>
          </a:p>
          <a:p>
            <a:pPr lvl="1">
              <a:spcBef>
                <a:spcPts val="1200"/>
              </a:spcBef>
              <a:spcAft>
                <a:spcPts val="600"/>
              </a:spcAft>
            </a:pPr>
            <a:r>
              <a:rPr lang="en-US" dirty="0" smtClean="0"/>
              <a:t>VersionName</a:t>
            </a:r>
          </a:p>
          <a:p>
            <a:pPr lvl="2">
              <a:spcBef>
                <a:spcPts val="0"/>
              </a:spcBef>
            </a:pPr>
            <a:r>
              <a:rPr lang="en-US" smtClean="0"/>
              <a:t>Revit Architecture</a:t>
            </a:r>
            <a:endParaRPr lang="en-US" dirty="0" smtClean="0"/>
          </a:p>
          <a:p>
            <a:pPr lvl="2">
              <a:spcBef>
                <a:spcPts val="0"/>
              </a:spcBef>
            </a:pPr>
            <a:r>
              <a:rPr lang="en-US" smtClean="0"/>
              <a:t>Revit Structure</a:t>
            </a:r>
          </a:p>
          <a:p>
            <a:pPr lvl="2">
              <a:spcBef>
                <a:spcPts val="0"/>
              </a:spcBef>
            </a:pPr>
            <a:r>
              <a:rPr lang="en-US" smtClean="0"/>
              <a:t>Revit MEP</a:t>
            </a:r>
          </a:p>
          <a:p>
            <a:pPr lvl="1">
              <a:spcBef>
                <a:spcPts val="1200"/>
              </a:spcBef>
              <a:spcAft>
                <a:spcPts val="600"/>
              </a:spcAft>
            </a:pPr>
            <a:r>
              <a:rPr lang="en-US" smtClean="0"/>
              <a:t>VersionNumber</a:t>
            </a:r>
          </a:p>
          <a:p>
            <a:pPr lvl="2">
              <a:spcBef>
                <a:spcPts val="0"/>
              </a:spcBef>
            </a:pPr>
            <a:r>
              <a:rPr lang="en-US" smtClean="0"/>
              <a:t>9</a:t>
            </a:r>
            <a:endParaRPr lang="en-US" dirty="0" smtClean="0"/>
          </a:p>
          <a:p>
            <a:pPr lvl="2">
              <a:spcBef>
                <a:spcPts val="0"/>
              </a:spcBef>
            </a:pPr>
            <a:r>
              <a:rPr lang="en-US" smtClean="0"/>
              <a:t>2008</a:t>
            </a:r>
          </a:p>
          <a:p>
            <a:pPr lvl="2">
              <a:spcBef>
                <a:spcPts val="0"/>
              </a:spcBef>
            </a:pPr>
            <a:r>
              <a:rPr lang="en-US" smtClean="0"/>
              <a:t>2009</a:t>
            </a:r>
          </a:p>
          <a:p>
            <a:pPr lvl="1">
              <a:spcBef>
                <a:spcPts val="1200"/>
              </a:spcBef>
              <a:spcAft>
                <a:spcPts val="600"/>
              </a:spcAft>
            </a:pPr>
            <a:r>
              <a:rPr lang="en-US" smtClean="0"/>
              <a:t>VersionBuild</a:t>
            </a:r>
            <a:endParaRPr 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09575" y="306387"/>
            <a:ext cx="11761788" cy="933449"/>
          </a:xfrm>
        </p:spPr>
        <p:txBody>
          <a:bodyPr/>
          <a:lstStyle/>
          <a:p>
            <a:r>
              <a:rPr lang="en-US" smtClean="0"/>
              <a:t>2 </a:t>
            </a:r>
            <a:r>
              <a:rPr lang="en-US" dirty="0" smtClean="0"/>
              <a:t>– Version Checking</a:t>
            </a:r>
          </a:p>
        </p:txBody>
      </p:sp>
      <p:sp>
        <p:nvSpPr>
          <p:cNvPr id="6147" name="Content Placeholder 2"/>
          <p:cNvSpPr>
            <a:spLocks noGrp="1"/>
          </p:cNvSpPr>
          <p:nvPr>
            <p:ph idx="1"/>
          </p:nvPr>
        </p:nvSpPr>
        <p:spPr>
          <a:xfrm>
            <a:off x="443640" y="1531180"/>
            <a:ext cx="11866348" cy="5949016"/>
          </a:xfrm>
        </p:spPr>
        <p:txBody>
          <a:bodyPr numCol="1" spcCol="255979"/>
          <a:lstStyle/>
          <a:p>
            <a:pPr marL="257363" lvl="4" indent="-228015"/>
            <a:r>
              <a:rPr lang="en-US" sz="3200" b="0" dirty="0" smtClean="0">
                <a:latin typeface="+mj-lt"/>
              </a:rPr>
              <a:t>Check version number </a:t>
            </a:r>
          </a:p>
          <a:p>
            <a:pPr marL="257363" lvl="4" indent="-228015"/>
            <a:r>
              <a:rPr lang="en-US" sz="3200" b="0" dirty="0" smtClean="0">
                <a:latin typeface="+mj-lt"/>
              </a:rPr>
              <a:t>Enable or disable specific code or functionality</a:t>
            </a:r>
          </a:p>
          <a:p>
            <a:pPr marL="1018171" lvl="4" indent="0">
              <a:spcBef>
                <a:spcPts val="3415"/>
              </a:spcBef>
            </a:pPr>
            <a:r>
              <a:rPr lang="en-GB" dirty="0" smtClean="0"/>
              <a:t>  Application app = commandData.Application;</a:t>
            </a:r>
          </a:p>
          <a:p>
            <a:pPr marL="1018171" lvl="4" indent="0"/>
            <a:r>
              <a:rPr lang="en-GB" dirty="0" smtClean="0"/>
              <a:t>  if</a:t>
            </a:r>
            <a:r>
              <a:rPr lang="en-GB" smtClean="0"/>
              <a:t>( 2009 </a:t>
            </a:r>
            <a:r>
              <a:rPr lang="en-GB" dirty="0" smtClean="0"/>
              <a:t>&gt; int.Parse( app.VersionNumber ) )</a:t>
            </a:r>
          </a:p>
          <a:p>
            <a:pPr marL="1018171" lvl="4" indent="0"/>
            <a:r>
              <a:rPr lang="en-GB" dirty="0" smtClean="0"/>
              <a:t>  {</a:t>
            </a:r>
          </a:p>
          <a:p>
            <a:pPr marL="1018171" lvl="4" indent="0"/>
            <a:r>
              <a:rPr lang="en-US" dirty="0" smtClean="0"/>
              <a:t>    message = string.Format( "You need a higher version of Revit,"</a:t>
            </a:r>
          </a:p>
          <a:p>
            <a:pPr marL="1018171" lvl="4" indent="0"/>
            <a:r>
              <a:rPr lang="en-US" dirty="0" smtClean="0"/>
              <a:t>      + " at </a:t>
            </a:r>
            <a:r>
              <a:rPr lang="en-US" smtClean="0"/>
              <a:t>least 2009, </a:t>
            </a:r>
            <a:r>
              <a:rPr lang="en-US" dirty="0" smtClean="0"/>
              <a:t>not {0}.", app.VersionNumber );</a:t>
            </a:r>
          </a:p>
          <a:p>
            <a:pPr marL="1018171" lvl="4" indent="0"/>
            <a:r>
              <a:rPr lang="en-GB" dirty="0" smtClean="0"/>
              <a:t>    return CmdResult.Cancelled;</a:t>
            </a:r>
          </a:p>
          <a:p>
            <a:pPr marL="1018171" lvl="4" indent="0"/>
            <a:r>
              <a:rPr lang="en-GB" dirty="0" smtClean="0"/>
              <a:t>  }</a:t>
            </a:r>
            <a:endParaRPr lang="en-US" sz="7700" b="0" dirty="0" smtClean="0">
              <a:latin typeface="+mj-l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85775" y="363538"/>
            <a:ext cx="11761788" cy="857249"/>
          </a:xfrm>
        </p:spPr>
        <p:txBody>
          <a:bodyPr/>
          <a:lstStyle/>
          <a:p>
            <a:r>
              <a:rPr lang="en-US" smtClean="0"/>
              <a:t>2 </a:t>
            </a:r>
            <a:r>
              <a:rPr lang="en-US" dirty="0" smtClean="0"/>
              <a:t>– Revit Flavour Checking</a:t>
            </a:r>
          </a:p>
        </p:txBody>
      </p:sp>
      <p:sp>
        <p:nvSpPr>
          <p:cNvPr id="6147" name="Content Placeholder 2"/>
          <p:cNvSpPr>
            <a:spLocks noGrp="1"/>
          </p:cNvSpPr>
          <p:nvPr>
            <p:ph idx="1"/>
          </p:nvPr>
        </p:nvSpPr>
        <p:spPr>
          <a:xfrm>
            <a:off x="593725" y="1525587"/>
            <a:ext cx="11761788" cy="7239000"/>
          </a:xfrm>
        </p:spPr>
        <p:txBody>
          <a:bodyPr numCol="1" spcCol="255979"/>
          <a:lstStyle/>
          <a:p>
            <a:pPr marL="257363" lvl="4" indent="-228015"/>
            <a:r>
              <a:rPr lang="en-US" sz="3200" b="0" dirty="0" smtClean="0">
                <a:latin typeface="+mj-lt"/>
              </a:rPr>
              <a:t>Check Revit Flavour</a:t>
            </a:r>
          </a:p>
          <a:p>
            <a:pPr marL="1018171" lvl="4" indent="0">
              <a:spcBef>
                <a:spcPts val="854"/>
              </a:spcBef>
            </a:pPr>
            <a:r>
              <a:rPr lang="en-GB" dirty="0" smtClean="0"/>
              <a:t>  </a:t>
            </a:r>
            <a:r>
              <a:rPr lang="en-US" dirty="0" smtClean="0"/>
              <a:t>enum Flavour { Architecture, Structure, MEP, Other };</a:t>
            </a:r>
            <a:endParaRPr lang="en-GB" dirty="0" smtClean="0"/>
          </a:p>
          <a:p>
            <a:pPr marL="1020426" lvl="4" indent="-2259"/>
            <a:r>
              <a:rPr lang="en-GB" dirty="0" smtClean="0"/>
              <a:t>  Flavour flavour = Flavour.Other;</a:t>
            </a:r>
          </a:p>
          <a:p>
            <a:pPr marL="1020426" lvl="4" indent="-2259"/>
            <a:r>
              <a:rPr lang="en-US" dirty="0" smtClean="0"/>
              <a:t>  foreach( Flavour a in Enum.GetValues( typeof( Flavour ) ) )</a:t>
            </a:r>
          </a:p>
          <a:p>
            <a:pPr marL="1020426" lvl="4" indent="-2259"/>
            <a:r>
              <a:rPr lang="en-GB" dirty="0" smtClean="0"/>
              <a:t>  {</a:t>
            </a:r>
          </a:p>
          <a:p>
            <a:pPr marL="1020426" lvl="4" indent="-2259"/>
            <a:r>
              <a:rPr lang="en-GB" dirty="0" smtClean="0"/>
              <a:t>    if( app.VersionName.Contains( a.ToString() ) )</a:t>
            </a:r>
          </a:p>
          <a:p>
            <a:pPr marL="1020426" lvl="4" indent="-2259"/>
            <a:r>
              <a:rPr lang="en-GB" dirty="0" smtClean="0"/>
              <a:t>    {</a:t>
            </a:r>
          </a:p>
          <a:p>
            <a:pPr marL="1020426" lvl="4" indent="-2259"/>
            <a:r>
              <a:rPr lang="en-GB" dirty="0" smtClean="0"/>
              <a:t>      flavour = a;</a:t>
            </a:r>
          </a:p>
          <a:p>
            <a:pPr marL="1020426" lvl="4" indent="-2259"/>
            <a:r>
              <a:rPr lang="en-GB" dirty="0" smtClean="0"/>
              <a:t>    }</a:t>
            </a:r>
          </a:p>
          <a:p>
            <a:pPr marL="1020426" lvl="4" indent="-2259"/>
            <a:r>
              <a:rPr lang="en-GB" dirty="0" smtClean="0"/>
              <a:t>  }</a:t>
            </a:r>
          </a:p>
          <a:p>
            <a:pPr marL="1020426" lvl="4" indent="-2259"/>
            <a:r>
              <a:rPr lang="en-GB" dirty="0" smtClean="0"/>
              <a:t>  switch( flavour )</a:t>
            </a:r>
          </a:p>
          <a:p>
            <a:pPr marL="1020426" lvl="4" indent="-2259"/>
            <a:r>
              <a:rPr lang="en-GB" dirty="0" smtClean="0"/>
              <a:t>  {</a:t>
            </a:r>
          </a:p>
          <a:p>
            <a:pPr marL="1020426" lvl="4" indent="-2259"/>
            <a:r>
              <a:rPr lang="en-GB" dirty="0" smtClean="0"/>
              <a:t>    case Flavour.Architecture:</a:t>
            </a:r>
          </a:p>
          <a:p>
            <a:pPr marL="1020426" lvl="4" indent="-2259"/>
            <a:r>
              <a:rPr lang="en-US" dirty="0" smtClean="0"/>
              <a:t>      newWall = creDoc.NewWall( line, level, false );</a:t>
            </a:r>
          </a:p>
          <a:p>
            <a:pPr marL="1020426" lvl="4" indent="-2259"/>
            <a:r>
              <a:rPr lang="en-GB" dirty="0" smtClean="0"/>
              <a:t>      break;</a:t>
            </a:r>
          </a:p>
          <a:p>
            <a:pPr marL="1020426" lvl="4" indent="-2259"/>
            <a:r>
              <a:rPr lang="en-GB" dirty="0" smtClean="0"/>
              <a:t>    case Flavour.Structure:</a:t>
            </a:r>
          </a:p>
          <a:p>
            <a:pPr marL="1020426" lvl="4" indent="-2259"/>
            <a:r>
              <a:rPr lang="en-US" dirty="0" smtClean="0"/>
              <a:t>      newWall = creDoc.NewWall( line, level, true );</a:t>
            </a:r>
          </a:p>
          <a:p>
            <a:pPr marL="1020426" lvl="4" indent="-2259"/>
            <a:r>
              <a:rPr lang="en-GB" dirty="0" smtClean="0"/>
              <a:t>      break;</a:t>
            </a:r>
          </a:p>
          <a:p>
            <a:pPr marL="1020426" lvl="4" indent="-2259"/>
            <a:r>
              <a:rPr lang="en-GB" dirty="0" smtClean="0"/>
              <a:t>    case default:</a:t>
            </a:r>
          </a:p>
          <a:p>
            <a:pPr marL="1020426" lvl="4" indent="-2259"/>
            <a:r>
              <a:rPr lang="en-US" dirty="0" smtClean="0"/>
              <a:t>      // no wall created in MEP or other flavour</a:t>
            </a:r>
          </a:p>
          <a:p>
            <a:pPr marL="1020426" lvl="4" indent="-2259"/>
            <a:r>
              <a:rPr lang="en-GB" dirty="0" smtClean="0"/>
              <a:t>      break;</a:t>
            </a:r>
          </a:p>
          <a:p>
            <a:pPr marL="1020426" lvl="4" indent="-2259"/>
            <a:r>
              <a:rPr lang="en-GB" dirty="0" smtClean="0"/>
              <a:t>  }</a:t>
            </a:r>
            <a:endParaRPr lang="en-US" sz="10200" b="0" dirty="0" smtClean="0">
              <a:latin typeface="+mj-lt"/>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85775" y="230187"/>
            <a:ext cx="11761788" cy="1009649"/>
          </a:xfrm>
        </p:spPr>
        <p:txBody>
          <a:bodyPr/>
          <a:lstStyle/>
          <a:p>
            <a:r>
              <a:rPr lang="en-US" smtClean="0"/>
              <a:t>3 </a:t>
            </a:r>
            <a:r>
              <a:rPr lang="en-US" dirty="0" smtClean="0"/>
              <a:t>– Revit Command Results</a:t>
            </a:r>
          </a:p>
        </p:txBody>
      </p:sp>
      <p:sp>
        <p:nvSpPr>
          <p:cNvPr id="9219" name="Content Placeholder 2"/>
          <p:cNvSpPr>
            <a:spLocks noGrp="1"/>
          </p:cNvSpPr>
          <p:nvPr>
            <p:ph idx="1"/>
          </p:nvPr>
        </p:nvSpPr>
        <p:spPr>
          <a:xfrm>
            <a:off x="593725" y="1754187"/>
            <a:ext cx="11761788" cy="7010400"/>
          </a:xfrm>
        </p:spPr>
        <p:txBody>
          <a:bodyPr/>
          <a:lstStyle/>
          <a:p>
            <a:r>
              <a:rPr lang="en-US" dirty="0" smtClean="0"/>
              <a:t>Revit external </a:t>
            </a:r>
            <a:r>
              <a:rPr lang="en-US" smtClean="0"/>
              <a:t>command return value + args</a:t>
            </a:r>
            <a:endParaRPr lang="en-US" dirty="0" smtClean="0"/>
          </a:p>
          <a:p>
            <a:pPr lvl="1">
              <a:spcAft>
                <a:spcPts val="600"/>
              </a:spcAft>
            </a:pPr>
            <a:r>
              <a:rPr lang="en-US" dirty="0" smtClean="0"/>
              <a:t>Command result</a:t>
            </a:r>
          </a:p>
          <a:p>
            <a:pPr lvl="2">
              <a:spcBef>
                <a:spcPts val="0"/>
              </a:spcBef>
              <a:defRPr/>
            </a:pPr>
            <a:r>
              <a:rPr lang="en-US" dirty="0" smtClean="0"/>
              <a:t>Succeeded</a:t>
            </a:r>
          </a:p>
          <a:p>
            <a:pPr lvl="2">
              <a:spcBef>
                <a:spcPts val="0"/>
              </a:spcBef>
              <a:defRPr/>
            </a:pPr>
            <a:r>
              <a:rPr lang="en-US" dirty="0" smtClean="0"/>
              <a:t>Cancelled</a:t>
            </a:r>
          </a:p>
          <a:p>
            <a:pPr lvl="2">
              <a:spcBef>
                <a:spcPts val="0"/>
              </a:spcBef>
              <a:defRPr/>
            </a:pPr>
            <a:r>
              <a:rPr lang="en-US" dirty="0" smtClean="0"/>
              <a:t>Failed</a:t>
            </a:r>
          </a:p>
          <a:p>
            <a:pPr lvl="4">
              <a:spcBef>
                <a:spcPts val="1800"/>
              </a:spcBef>
            </a:pPr>
            <a:r>
              <a:rPr lang="en-GB" dirty="0" smtClean="0"/>
              <a:t>using CmdResult = Autodesk.Revit.IExternalCommand.Result;</a:t>
            </a:r>
          </a:p>
          <a:p>
            <a:pPr lvl="1">
              <a:spcBef>
                <a:spcPts val="1800"/>
              </a:spcBef>
            </a:pPr>
            <a:r>
              <a:rPr lang="en-US" dirty="0" smtClean="0"/>
              <a:t>Error message</a:t>
            </a:r>
          </a:p>
          <a:p>
            <a:pPr lvl="1">
              <a:spcBef>
                <a:spcPts val="0"/>
              </a:spcBef>
            </a:pPr>
            <a:r>
              <a:rPr lang="en-US" dirty="0" smtClean="0"/>
              <a:t>Element set</a:t>
            </a:r>
          </a:p>
          <a:p>
            <a:pPr lvl="4">
              <a:spcBef>
                <a:spcPts val="2400"/>
              </a:spcBef>
            </a:pPr>
            <a:r>
              <a:rPr lang="en-GB" smtClean="0"/>
              <a:t>public </a:t>
            </a:r>
            <a:r>
              <a:rPr lang="en-GB" dirty="0" smtClean="0">
                <a:solidFill>
                  <a:srgbClr val="C00000"/>
                </a:solidFill>
              </a:rPr>
              <a:t>CmdResult</a:t>
            </a:r>
            <a:r>
              <a:rPr lang="en-GB" dirty="0" smtClean="0"/>
              <a:t> Execute(</a:t>
            </a:r>
          </a:p>
          <a:p>
            <a:pPr lvl="4"/>
            <a:r>
              <a:rPr lang="en-GB" smtClean="0"/>
              <a:t>  </a:t>
            </a:r>
            <a:r>
              <a:rPr lang="en-GB" dirty="0" smtClean="0"/>
              <a:t>ExternalCommandData commandData,</a:t>
            </a:r>
          </a:p>
          <a:p>
            <a:pPr lvl="4"/>
            <a:r>
              <a:rPr lang="en-GB" smtClean="0"/>
              <a:t>  </a:t>
            </a:r>
            <a:r>
              <a:rPr lang="en-GB" dirty="0" smtClean="0"/>
              <a:t>ref string </a:t>
            </a:r>
            <a:r>
              <a:rPr lang="en-GB" dirty="0" smtClean="0">
                <a:solidFill>
                  <a:srgbClr val="C00000"/>
                </a:solidFill>
              </a:rPr>
              <a:t>message</a:t>
            </a:r>
            <a:r>
              <a:rPr lang="en-GB" dirty="0" smtClean="0"/>
              <a:t>,</a:t>
            </a:r>
          </a:p>
          <a:p>
            <a:pPr lvl="4"/>
            <a:r>
              <a:rPr lang="en-GB" smtClean="0"/>
              <a:t>  </a:t>
            </a:r>
            <a:r>
              <a:rPr lang="en-GB" dirty="0" smtClean="0"/>
              <a:t>ElementSet </a:t>
            </a:r>
            <a:r>
              <a:rPr lang="en-GB" smtClean="0">
                <a:solidFill>
                  <a:srgbClr val="C00000"/>
                </a:solidFill>
              </a:rPr>
              <a:t>elements</a:t>
            </a:r>
            <a:r>
              <a:rPr lang="en-GB" smtClean="0"/>
              <a:t> )</a:t>
            </a:r>
          </a:p>
          <a:p>
            <a:pPr lvl="1">
              <a:spcBef>
                <a:spcPts val="1200"/>
              </a:spcBef>
            </a:pPr>
            <a:r>
              <a:rPr lang="en-US" smtClean="0"/>
              <a:t>Blog post on </a:t>
            </a:r>
            <a:r>
              <a:rPr lang="en-GB" smtClean="0"/>
              <a:t>Document.IsModified property</a:t>
            </a:r>
          </a:p>
          <a:p>
            <a:pPr lvl="2"/>
            <a:r>
              <a:rPr lang="en-GB" smtClean="0"/>
              <a:t>If the document is not modified, you might not want to return Succeeded</a:t>
            </a:r>
          </a:p>
          <a:p>
            <a:pPr lvl="2">
              <a:spcBef>
                <a:spcPts val="0"/>
              </a:spcBef>
            </a:pPr>
            <a:r>
              <a:rPr lang="en-GB" smtClean="0"/>
              <a:t>Posted on Wednesday 2008-12-03 ... right now</a:t>
            </a:r>
            <a:endParaRPr lang="en-US" smtClean="0"/>
          </a:p>
          <a:p>
            <a:pPr lvl="4"/>
            <a:endParaRPr lang="en-GB"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43640" y="203241"/>
            <a:ext cx="12350658" cy="1043675"/>
          </a:xfrm>
        </p:spPr>
        <p:txBody>
          <a:bodyPr/>
          <a:lstStyle/>
          <a:p>
            <a:r>
              <a:rPr lang="en-US" smtClean="0"/>
              <a:t>3 – Exception versus Return Code</a:t>
            </a:r>
            <a:endParaRPr lang="en-US" dirty="0" smtClean="0"/>
          </a:p>
        </p:txBody>
      </p:sp>
      <p:sp>
        <p:nvSpPr>
          <p:cNvPr id="3" name="Content Placeholder 2"/>
          <p:cNvSpPr>
            <a:spLocks noGrp="1"/>
          </p:cNvSpPr>
          <p:nvPr>
            <p:ph idx="1"/>
          </p:nvPr>
        </p:nvSpPr>
        <p:spPr/>
        <p:txBody>
          <a:bodyPr/>
          <a:lstStyle/>
          <a:p>
            <a:pPr marL="360000" indent="-360000">
              <a:spcBef>
                <a:spcPts val="1200"/>
              </a:spcBef>
              <a:defRPr/>
            </a:pPr>
            <a:r>
              <a:rPr lang="en-US" smtClean="0"/>
              <a:t>Exceptions replace and vastly simplify traditional error handling</a:t>
            </a:r>
          </a:p>
          <a:p>
            <a:pPr marL="360000" indent="-360000">
              <a:spcBef>
                <a:spcPts val="1200"/>
              </a:spcBef>
              <a:defRPr/>
            </a:pPr>
            <a:r>
              <a:rPr lang="en-US" smtClean="0"/>
              <a:t>Almost every line of code can cause a problem</a:t>
            </a:r>
          </a:p>
          <a:p>
            <a:pPr marL="715963" lvl="1" indent="-358775">
              <a:spcBef>
                <a:spcPts val="0"/>
              </a:spcBef>
              <a:defRPr/>
            </a:pPr>
            <a:r>
              <a:rPr lang="en-US" smtClean="0"/>
              <a:t>Out of memory, disk space or other</a:t>
            </a:r>
          </a:p>
          <a:p>
            <a:pPr marL="360000" indent="-360000">
              <a:spcBef>
                <a:spcPts val="1200"/>
              </a:spcBef>
              <a:defRPr/>
            </a:pPr>
            <a:r>
              <a:rPr lang="en-US" smtClean="0"/>
              <a:t>Traditional error handling handles this at every line of code, and every level of the call stack</a:t>
            </a:r>
          </a:p>
          <a:p>
            <a:pPr marL="360000" indent="-360000">
              <a:spcBef>
                <a:spcPts val="1200"/>
              </a:spcBef>
              <a:defRPr/>
            </a:pPr>
            <a:r>
              <a:rPr lang="en-US" smtClean="0"/>
              <a:t>Every function call and every return value requires checking and handling</a:t>
            </a:r>
          </a:p>
          <a:p>
            <a:pPr marL="360000" indent="-360000">
              <a:spcBef>
                <a:spcPts val="1200"/>
              </a:spcBef>
              <a:defRPr/>
            </a:pPr>
            <a:r>
              <a:rPr lang="en-US" smtClean="0"/>
              <a:t>Vast code bloat, clutter, and complexity overhead</a:t>
            </a:r>
          </a:p>
          <a:p>
            <a:pPr marL="360000" indent="-360000">
              <a:spcBef>
                <a:spcPts val="1200"/>
              </a:spcBef>
              <a:defRPr/>
            </a:pPr>
            <a:r>
              <a:rPr lang="en-US" smtClean="0"/>
              <a:t>Exceptions can replace all this by one single top level exception handler</a:t>
            </a:r>
            <a:endParaRPr lang="en-US" sz="2400" b="1" dirty="0" smtClean="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61975" y="306387"/>
            <a:ext cx="11761788" cy="857249"/>
          </a:xfrm>
        </p:spPr>
        <p:txBody>
          <a:bodyPr/>
          <a:lstStyle/>
          <a:p>
            <a:r>
              <a:rPr lang="en-US" smtClean="0"/>
              <a:t>3 </a:t>
            </a:r>
            <a:r>
              <a:rPr lang="en-US" dirty="0" smtClean="0"/>
              <a:t>– Error Handling</a:t>
            </a:r>
          </a:p>
        </p:txBody>
      </p:sp>
      <p:sp>
        <p:nvSpPr>
          <p:cNvPr id="3" name="Content Placeholder 2"/>
          <p:cNvSpPr>
            <a:spLocks noGrp="1"/>
          </p:cNvSpPr>
          <p:nvPr>
            <p:ph idx="1"/>
          </p:nvPr>
        </p:nvSpPr>
        <p:spPr>
          <a:xfrm>
            <a:off x="593725" y="1525587"/>
            <a:ext cx="12236450" cy="7315200"/>
          </a:xfrm>
        </p:spPr>
        <p:txBody>
          <a:bodyPr/>
          <a:lstStyle/>
          <a:p>
            <a:pPr>
              <a:defRPr/>
            </a:pPr>
            <a:r>
              <a:rPr lang="en-US" dirty="0" smtClean="0"/>
              <a:t>Use exception handling</a:t>
            </a:r>
          </a:p>
          <a:p>
            <a:pPr marL="1020426" lvl="4" indent="-15806">
              <a:spcBef>
                <a:spcPts val="854"/>
              </a:spcBef>
              <a:defRPr/>
            </a:pPr>
            <a:r>
              <a:rPr lang="en-US" dirty="0" smtClean="0">
                <a:cs typeface="+mn-cs"/>
              </a:rPr>
              <a:t>try</a:t>
            </a:r>
          </a:p>
          <a:p>
            <a:pPr marL="1020426" lvl="4" indent="-15806">
              <a:defRPr/>
            </a:pPr>
            <a:r>
              <a:rPr lang="en-US" dirty="0" smtClean="0">
                <a:cs typeface="+mn-cs"/>
              </a:rPr>
              <a:t>{</a:t>
            </a:r>
          </a:p>
          <a:p>
            <a:pPr marL="1020426" lvl="4" indent="-15806">
              <a:defRPr/>
            </a:pPr>
            <a:r>
              <a:rPr lang="en-US" dirty="0" smtClean="0">
                <a:cs typeface="+mn-cs"/>
              </a:rPr>
              <a:t>  // normal execution stays here</a:t>
            </a:r>
          </a:p>
          <a:p>
            <a:pPr marL="1020426" lvl="4" indent="-15806">
              <a:defRPr/>
            </a:pPr>
            <a:r>
              <a:rPr lang="en-US" smtClean="0"/>
              <a:t>  return </a:t>
            </a:r>
            <a:r>
              <a:rPr lang="en-GB" smtClean="0"/>
              <a:t>CmdResult</a:t>
            </a:r>
            <a:r>
              <a:rPr lang="en-US" smtClean="0"/>
              <a:t>.Succeeded;</a:t>
            </a:r>
          </a:p>
          <a:p>
            <a:pPr marL="1020426" lvl="4" indent="-15806">
              <a:defRPr/>
            </a:pPr>
            <a:r>
              <a:rPr lang="en-US" smtClean="0">
                <a:cs typeface="+mn-cs"/>
              </a:rPr>
              <a:t>}</a:t>
            </a:r>
            <a:endParaRPr lang="en-US" dirty="0" smtClean="0">
              <a:cs typeface="+mn-cs"/>
            </a:endParaRPr>
          </a:p>
          <a:p>
            <a:pPr marL="1020426" lvl="4" indent="-15806">
              <a:defRPr/>
            </a:pPr>
            <a:r>
              <a:rPr lang="en-US" dirty="0" smtClean="0">
                <a:cs typeface="+mn-cs"/>
              </a:rPr>
              <a:t>catch( Exception ex )</a:t>
            </a:r>
          </a:p>
          <a:p>
            <a:pPr marL="1020426" lvl="4" indent="-15806">
              <a:defRPr/>
            </a:pPr>
            <a:r>
              <a:rPr lang="en-US" dirty="0" smtClean="0">
                <a:cs typeface="+mn-cs"/>
              </a:rPr>
              <a:t>{</a:t>
            </a:r>
          </a:p>
          <a:p>
            <a:pPr marL="1020426" lvl="4" indent="-15806">
              <a:defRPr/>
            </a:pPr>
            <a:r>
              <a:rPr lang="en-US" dirty="0" smtClean="0">
                <a:cs typeface="+mn-cs"/>
              </a:rPr>
              <a:t>  // handle exceptions here</a:t>
            </a:r>
          </a:p>
          <a:p>
            <a:pPr marL="1020426" lvl="4" indent="-15806">
              <a:defRPr/>
            </a:pPr>
            <a:r>
              <a:rPr lang="en-US" dirty="0" smtClean="0">
                <a:cs typeface="+mn-cs"/>
              </a:rPr>
              <a:t>  message = </a:t>
            </a:r>
            <a:r>
              <a:rPr lang="en-US" smtClean="0">
                <a:cs typeface="+mn-cs"/>
              </a:rPr>
              <a:t>ex.Message;</a:t>
            </a:r>
          </a:p>
          <a:p>
            <a:pPr marL="1020426" lvl="4" indent="-15806">
              <a:defRPr/>
            </a:pPr>
            <a:r>
              <a:rPr lang="en-US" smtClean="0">
                <a:cs typeface="+mn-cs"/>
              </a:rPr>
              <a:t>  </a:t>
            </a:r>
            <a:r>
              <a:rPr lang="en-US" dirty="0" smtClean="0">
                <a:cs typeface="+mn-cs"/>
              </a:rPr>
              <a:t>return </a:t>
            </a:r>
            <a:r>
              <a:rPr lang="en-GB" dirty="0" smtClean="0"/>
              <a:t>CmdResult</a:t>
            </a:r>
            <a:r>
              <a:rPr lang="en-US" dirty="0" smtClean="0">
                <a:cs typeface="+mn-cs"/>
              </a:rPr>
              <a:t>.Failed;</a:t>
            </a:r>
          </a:p>
          <a:p>
            <a:pPr marL="1020426" lvl="4" indent="-15806">
              <a:defRPr/>
            </a:pPr>
            <a:r>
              <a:rPr lang="en-US" dirty="0" smtClean="0">
                <a:cs typeface="+mn-cs"/>
              </a:rPr>
              <a:t>}</a:t>
            </a:r>
          </a:p>
          <a:p>
            <a:pPr marL="1020426" lvl="4" indent="-15806">
              <a:defRPr/>
            </a:pPr>
            <a:r>
              <a:rPr lang="en-US" dirty="0" smtClean="0">
                <a:cs typeface="+mn-cs"/>
              </a:rPr>
              <a:t>finally</a:t>
            </a:r>
          </a:p>
          <a:p>
            <a:pPr marL="1020426" lvl="4" indent="-15806">
              <a:defRPr/>
            </a:pPr>
            <a:r>
              <a:rPr lang="en-US" dirty="0" smtClean="0">
                <a:cs typeface="+mn-cs"/>
              </a:rPr>
              <a:t>{</a:t>
            </a:r>
          </a:p>
          <a:p>
            <a:pPr marL="1020426" lvl="4" indent="-15806">
              <a:defRPr/>
            </a:pPr>
            <a:r>
              <a:rPr lang="en-US" dirty="0" smtClean="0">
                <a:cs typeface="+mn-cs"/>
              </a:rPr>
              <a:t>  // do clean up here</a:t>
            </a:r>
          </a:p>
          <a:p>
            <a:pPr marL="1020426" lvl="4" indent="-15806">
              <a:defRPr/>
            </a:pPr>
            <a:r>
              <a:rPr lang="en-US" dirty="0" smtClean="0">
                <a:cs typeface="+mn-cs"/>
              </a:rPr>
              <a:t>}</a:t>
            </a:r>
          </a:p>
          <a:p>
            <a:pPr marL="629866" lvl="2" indent="-374757">
              <a:spcBef>
                <a:spcPts val="1707"/>
              </a:spcBef>
              <a:defRPr/>
            </a:pPr>
            <a:r>
              <a:rPr lang="en-US" dirty="0" smtClean="0"/>
              <a:t>An exception should be </a:t>
            </a:r>
            <a:r>
              <a:rPr lang="en-US" u="sng" dirty="0" smtClean="0"/>
              <a:t>exceptional</a:t>
            </a:r>
            <a:r>
              <a:rPr lang="en-US" dirty="0" smtClean="0"/>
              <a:t>!</a:t>
            </a:r>
          </a:p>
          <a:p>
            <a:pPr marL="629866" lvl="2" indent="-374757">
              <a:defRPr/>
            </a:pPr>
            <a:r>
              <a:rPr lang="en-US" dirty="0" smtClean="0"/>
              <a:t>Do not misuse to handle expected situations, return values, invalid input etc.</a:t>
            </a:r>
          </a:p>
          <a:p>
            <a:pPr marL="629866" lvl="2" indent="-374757">
              <a:defRPr/>
            </a:pPr>
            <a:r>
              <a:rPr lang="en-US" dirty="0" smtClean="0"/>
              <a:t>Combine with Revit command return values</a:t>
            </a:r>
          </a:p>
          <a:p>
            <a:pPr marL="629866" lvl="2" indent="-374757">
              <a:defRPr/>
            </a:pPr>
            <a:r>
              <a:rPr lang="en-US" dirty="0" smtClean="0"/>
              <a:t>You can </a:t>
            </a:r>
            <a:r>
              <a:rPr lang="en-US" smtClean="0"/>
              <a:t>sometimes replace </a:t>
            </a:r>
            <a:r>
              <a:rPr lang="en-US" b="1" dirty="0" smtClean="0">
                <a:latin typeface="Courier New" pitchFamily="49" charset="0"/>
                <a:cs typeface="Courier New" pitchFamily="49" charset="0"/>
              </a:rPr>
              <a:t>finally</a:t>
            </a:r>
            <a:r>
              <a:rPr lang="en-US" dirty="0" smtClean="0"/>
              <a:t> </a:t>
            </a:r>
            <a:r>
              <a:rPr lang="en-US" smtClean="0"/>
              <a:t>by </a:t>
            </a:r>
            <a:r>
              <a:rPr lang="en-US" b="1" smtClean="0">
                <a:latin typeface="Courier New" pitchFamily="49" charset="0"/>
                <a:cs typeface="Courier New" pitchFamily="49" charset="0"/>
              </a:rPr>
              <a:t>using</a:t>
            </a:r>
            <a:endParaRPr lang="en-US" b="1" dirty="0" smtClean="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2587" y="230187"/>
            <a:ext cx="11761788" cy="857249"/>
          </a:xfrm>
        </p:spPr>
        <p:txBody>
          <a:bodyPr/>
          <a:lstStyle/>
          <a:p>
            <a:r>
              <a:rPr lang="en-US" smtClean="0"/>
              <a:t>3 </a:t>
            </a:r>
            <a:r>
              <a:rPr lang="en-US" dirty="0" smtClean="0"/>
              <a:t>– Transactions</a:t>
            </a:r>
          </a:p>
        </p:txBody>
      </p:sp>
      <p:sp>
        <p:nvSpPr>
          <p:cNvPr id="3" name="Content Placeholder 2"/>
          <p:cNvSpPr>
            <a:spLocks noGrp="1"/>
          </p:cNvSpPr>
          <p:nvPr>
            <p:ph idx="1"/>
          </p:nvPr>
        </p:nvSpPr>
        <p:spPr>
          <a:xfrm>
            <a:off x="443640" y="1531180"/>
            <a:ext cx="12350658" cy="7358328"/>
          </a:xfrm>
        </p:spPr>
        <p:txBody>
          <a:bodyPr/>
          <a:lstStyle/>
          <a:p>
            <a:pPr>
              <a:defRPr/>
            </a:pPr>
            <a:r>
              <a:rPr lang="en-US" dirty="0" smtClean="0"/>
              <a:t>Combine Revit transactions with .NET exception handling</a:t>
            </a:r>
          </a:p>
          <a:p>
            <a:pPr>
              <a:defRPr/>
            </a:pPr>
            <a:r>
              <a:rPr lang="en-US" dirty="0" smtClean="0"/>
              <a:t>Both can be nested</a:t>
            </a:r>
          </a:p>
          <a:p>
            <a:pPr>
              <a:spcAft>
                <a:spcPts val="600"/>
              </a:spcAft>
              <a:defRPr/>
            </a:pPr>
            <a:r>
              <a:rPr lang="en-US" dirty="0" smtClean="0"/>
              <a:t>Document provides methods to begin, end and abort</a:t>
            </a:r>
          </a:p>
          <a:p>
            <a:pPr lvl="4">
              <a:defRPr/>
            </a:pPr>
            <a:r>
              <a:rPr lang="en-US" smtClean="0"/>
              <a:t>BeginTransaction()</a:t>
            </a:r>
          </a:p>
          <a:p>
            <a:pPr lvl="4">
              <a:defRPr/>
            </a:pPr>
            <a:r>
              <a:rPr lang="en-US" smtClean="0"/>
              <a:t>AbortTransaction</a:t>
            </a:r>
            <a:r>
              <a:rPr lang="en-US" dirty="0" smtClean="0"/>
              <a:t>()</a:t>
            </a:r>
          </a:p>
          <a:p>
            <a:pPr lvl="4">
              <a:defRPr/>
            </a:pPr>
            <a:r>
              <a:rPr lang="en-US" smtClean="0"/>
              <a:t>EndTransaction()</a:t>
            </a:r>
          </a:p>
          <a:p>
            <a:pPr>
              <a:spcBef>
                <a:spcPts val="1800"/>
              </a:spcBef>
              <a:defRPr/>
            </a:pPr>
            <a:r>
              <a:rPr lang="en-US" smtClean="0"/>
              <a:t>Non-UI document requires manual transaction</a:t>
            </a:r>
          </a:p>
          <a:p>
            <a:pPr>
              <a:spcBef>
                <a:spcPts val="1800"/>
              </a:spcBef>
              <a:spcAft>
                <a:spcPts val="600"/>
              </a:spcAft>
              <a:defRPr/>
            </a:pPr>
            <a:r>
              <a:rPr lang="en-US" smtClean="0"/>
              <a:t>Revit SDK sample TransactionControl</a:t>
            </a:r>
          </a:p>
          <a:p>
            <a:pPr lvl="1">
              <a:spcBef>
                <a:spcPts val="0"/>
              </a:spcBef>
              <a:defRPr/>
            </a:pPr>
            <a:r>
              <a:rPr lang="en-US" sz="2400" smtClean="0"/>
              <a:t>TransactionForm</a:t>
            </a:r>
          </a:p>
          <a:p>
            <a:pPr lvl="1">
              <a:spcBef>
                <a:spcPts val="0"/>
              </a:spcBef>
              <a:defRPr/>
            </a:pPr>
            <a:r>
              <a:rPr lang="en-US" sz="2400" smtClean="0"/>
              <a:t>Three buttons to begin, end or abort a transaction</a:t>
            </a:r>
          </a:p>
          <a:p>
            <a:pPr lvl="1">
              <a:spcBef>
                <a:spcPts val="0"/>
              </a:spcBef>
              <a:defRPr/>
            </a:pPr>
            <a:r>
              <a:rPr lang="en-US" sz="2400" smtClean="0"/>
              <a:t>Three buttons to create, move or delete a wall</a:t>
            </a:r>
          </a:p>
          <a:p>
            <a:pPr lvl="1">
              <a:spcBef>
                <a:spcPts val="0"/>
              </a:spcBef>
              <a:defRPr/>
            </a:pPr>
            <a:r>
              <a:rPr lang="en-US" sz="2400" smtClean="0"/>
              <a:t>Tree view to display all operations and transactions and their relationships</a:t>
            </a:r>
            <a:endParaRPr lang="en-US" sz="2400"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33375" y="306387"/>
            <a:ext cx="11761788" cy="857249"/>
          </a:xfrm>
        </p:spPr>
        <p:txBody>
          <a:bodyPr/>
          <a:lstStyle/>
          <a:p>
            <a:r>
              <a:rPr lang="en-US" smtClean="0"/>
              <a:t>4 </a:t>
            </a:r>
            <a:r>
              <a:rPr lang="en-US" dirty="0" smtClean="0"/>
              <a:t>– Language Independence</a:t>
            </a:r>
          </a:p>
        </p:txBody>
      </p:sp>
      <p:sp>
        <p:nvSpPr>
          <p:cNvPr id="10243" name="Content Placeholder 2"/>
          <p:cNvSpPr>
            <a:spLocks noGrp="1"/>
          </p:cNvSpPr>
          <p:nvPr>
            <p:ph idx="1"/>
          </p:nvPr>
        </p:nvSpPr>
        <p:spPr>
          <a:xfrm>
            <a:off x="443640" y="1546849"/>
            <a:ext cx="12025379" cy="6041754"/>
          </a:xfrm>
        </p:spPr>
        <p:txBody>
          <a:bodyPr/>
          <a:lstStyle/>
          <a:p>
            <a:r>
              <a:rPr lang="en-US" dirty="0" smtClean="0"/>
              <a:t>Use language independent values</a:t>
            </a:r>
          </a:p>
          <a:p>
            <a:pPr lvl="1"/>
            <a:r>
              <a:rPr lang="en-US" sz="2400" dirty="0" smtClean="0"/>
              <a:t>BuiltInCategory</a:t>
            </a:r>
          </a:p>
          <a:p>
            <a:pPr lvl="1">
              <a:spcBef>
                <a:spcPts val="0"/>
              </a:spcBef>
            </a:pPr>
            <a:r>
              <a:rPr lang="en-US" sz="2400" dirty="0" smtClean="0"/>
              <a:t>BuiltInParameter</a:t>
            </a:r>
          </a:p>
          <a:p>
            <a:pPr marL="2259" lvl="4" indent="0">
              <a:spcBef>
                <a:spcPts val="3415"/>
              </a:spcBef>
            </a:pPr>
            <a:r>
              <a:rPr lang="en-GB" dirty="0" smtClean="0"/>
              <a:t>RvtElement e;</a:t>
            </a:r>
            <a:endParaRPr lang="en-US" dirty="0" smtClean="0"/>
          </a:p>
          <a:p>
            <a:pPr marL="2259" lvl="4" indent="0"/>
            <a:r>
              <a:rPr lang="en-GB" dirty="0" smtClean="0"/>
              <a:t>Categories categories = e.Document.Settings.Categories;</a:t>
            </a:r>
            <a:endParaRPr lang="en-US" dirty="0" smtClean="0"/>
          </a:p>
          <a:p>
            <a:pPr marL="2259" lvl="4" indent="0"/>
            <a:r>
              <a:rPr lang="en-GB" dirty="0" smtClean="0"/>
              <a:t>Category </a:t>
            </a:r>
            <a:r>
              <a:rPr lang="en-GB" dirty="0" smtClean="0">
                <a:solidFill>
                  <a:srgbClr val="00B050"/>
                </a:solidFill>
              </a:rPr>
              <a:t>doorCategory</a:t>
            </a:r>
            <a:r>
              <a:rPr lang="en-GB" dirty="0" smtClean="0"/>
              <a:t> = categories.get_Item( </a:t>
            </a:r>
            <a:r>
              <a:rPr lang="en-GB" dirty="0" smtClean="0">
                <a:solidFill>
                  <a:srgbClr val="00B050"/>
                </a:solidFill>
              </a:rPr>
              <a:t>BuiltInCategory.OST_Doors</a:t>
            </a:r>
            <a:r>
              <a:rPr lang="en-GB" dirty="0" smtClean="0"/>
              <a:t> );</a:t>
            </a:r>
          </a:p>
          <a:p>
            <a:pPr marL="2259" lvl="4" indent="0"/>
            <a:r>
              <a:rPr lang="en-GB" smtClean="0"/>
              <a:t>bool invalidTest = e.Category.Equals( </a:t>
            </a:r>
            <a:r>
              <a:rPr lang="en-GB" smtClean="0">
                <a:solidFill>
                  <a:srgbClr val="00B050"/>
                </a:solidFill>
              </a:rPr>
              <a:t>doorCategory </a:t>
            </a:r>
            <a:r>
              <a:rPr lang="en-GB" smtClean="0"/>
              <a:t>); </a:t>
            </a:r>
            <a:r>
              <a:rPr lang="en-GB" smtClean="0">
                <a:solidFill>
                  <a:srgbClr val="FF0000"/>
                </a:solidFill>
              </a:rPr>
              <a:t>// no</a:t>
            </a:r>
            <a:endParaRPr lang="en-GB" smtClean="0">
              <a:solidFill>
                <a:srgbClr val="00B050"/>
              </a:solidFill>
            </a:endParaRPr>
          </a:p>
          <a:p>
            <a:pPr marL="2259" lvl="4" indent="0"/>
            <a:r>
              <a:rPr lang="en-GB" smtClean="0"/>
              <a:t>bool </a:t>
            </a:r>
            <a:r>
              <a:rPr lang="en-GB" dirty="0" smtClean="0"/>
              <a:t>languageIndependentTest </a:t>
            </a:r>
            <a:r>
              <a:rPr lang="en-GB" smtClean="0"/>
              <a:t>= e.Category.Id.Equals( </a:t>
            </a:r>
            <a:r>
              <a:rPr lang="en-GB" smtClean="0">
                <a:solidFill>
                  <a:srgbClr val="00B050"/>
                </a:solidFill>
              </a:rPr>
              <a:t>doorCategory.Id </a:t>
            </a:r>
            <a:r>
              <a:rPr lang="en-GB" smtClean="0"/>
              <a:t>); </a:t>
            </a:r>
            <a:r>
              <a:rPr lang="en-GB" smtClean="0">
                <a:solidFill>
                  <a:srgbClr val="00B050"/>
                </a:solidFill>
              </a:rPr>
              <a:t>// ok</a:t>
            </a:r>
            <a:endParaRPr lang="en-GB" dirty="0" smtClean="0">
              <a:solidFill>
                <a:srgbClr val="00B050"/>
              </a:solidFill>
            </a:endParaRPr>
          </a:p>
          <a:p>
            <a:pPr marL="2259" lvl="4" indent="0"/>
            <a:r>
              <a:rPr lang="en-GB" dirty="0" smtClean="0"/>
              <a:t>bool languageDependentTest = ("</a:t>
            </a:r>
            <a:r>
              <a:rPr lang="en-GB" dirty="0" smtClean="0">
                <a:solidFill>
                  <a:srgbClr val="FF0000"/>
                </a:solidFill>
              </a:rPr>
              <a:t>Doors</a:t>
            </a:r>
            <a:r>
              <a:rPr lang="en-GB" dirty="0" smtClean="0"/>
              <a:t>" == e.Category.Name); </a:t>
            </a:r>
            <a:r>
              <a:rPr lang="en-GB" smtClean="0">
                <a:solidFill>
                  <a:srgbClr val="FF0000"/>
                </a:solidFill>
              </a:rPr>
              <a:t>// no</a:t>
            </a:r>
          </a:p>
          <a:p>
            <a:pPr marL="510215" lvl="4" indent="0"/>
            <a:endParaRPr lang="en-GB" smtClean="0">
              <a:solidFill>
                <a:srgbClr val="FF0000"/>
              </a:solidFill>
            </a:endParaRPr>
          </a:p>
          <a:p>
            <a:pPr marL="274638" lvl="3" indent="-222250">
              <a:buFont typeface="Wingdings" pitchFamily="2" charset="2"/>
              <a:buChar char="§"/>
            </a:pPr>
            <a:r>
              <a:rPr lang="en-US" sz="3200" b="0" smtClean="0">
                <a:latin typeface="+mn-lt"/>
              </a:rPr>
              <a:t>Compare categories by id, not equality</a:t>
            </a:r>
          </a:p>
          <a:p>
            <a:pPr lvl="1"/>
            <a:r>
              <a:rPr lang="en-US" sz="2400" smtClean="0"/>
              <a:t>Direct comparison was possible in 2008, but not in 2009</a:t>
            </a:r>
            <a:endParaRPr lang="en-US" sz="1800" dirty="0" smtClean="0">
              <a:solidFill>
                <a:srgbClr val="FF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4 </a:t>
            </a:r>
            <a:r>
              <a:rPr lang="en-US" dirty="0" smtClean="0"/>
              <a:t>– Determine Language</a:t>
            </a:r>
          </a:p>
        </p:txBody>
      </p:sp>
      <p:sp>
        <p:nvSpPr>
          <p:cNvPr id="10243" name="Content Placeholder 2"/>
          <p:cNvSpPr>
            <a:spLocks noGrp="1"/>
          </p:cNvSpPr>
          <p:nvPr>
            <p:ph idx="1"/>
          </p:nvPr>
        </p:nvSpPr>
        <p:spPr>
          <a:xfrm>
            <a:off x="443640" y="1546849"/>
            <a:ext cx="12350658" cy="7342657"/>
          </a:xfrm>
        </p:spPr>
        <p:txBody>
          <a:bodyPr/>
          <a:lstStyle/>
          <a:p>
            <a:r>
              <a:rPr lang="en-US" sz="3400" dirty="0" smtClean="0"/>
              <a:t>Use .NET resource manager to manage localised resources</a:t>
            </a:r>
          </a:p>
          <a:p>
            <a:pPr marL="1015912" lvl="4" indent="0">
              <a:spcBef>
                <a:spcPts val="1707"/>
              </a:spcBef>
            </a:pPr>
            <a:r>
              <a:rPr lang="en-US" dirty="0" smtClean="0"/>
              <a:t>ResourceManager rm = Resources.ResourceManager;</a:t>
            </a:r>
          </a:p>
          <a:p>
            <a:r>
              <a:rPr lang="en-US" sz="3400" dirty="0" smtClean="0"/>
              <a:t>Determine the currently running Revit language</a:t>
            </a:r>
          </a:p>
          <a:p>
            <a:r>
              <a:rPr lang="en-US" sz="3400" dirty="0" smtClean="0"/>
              <a:t>Make use of known localised names of certain </a:t>
            </a:r>
            <a:r>
              <a:rPr lang="en-GB" sz="3400" dirty="0" smtClean="0"/>
              <a:t>enums</a:t>
            </a:r>
            <a:endParaRPr lang="en-US" sz="3400" dirty="0" smtClean="0"/>
          </a:p>
          <a:p>
            <a:pPr lvl="1"/>
            <a:r>
              <a:rPr lang="en-GB" sz="2400" dirty="0" smtClean="0"/>
              <a:t>BuiltInCategory</a:t>
            </a:r>
          </a:p>
          <a:p>
            <a:pPr lvl="1">
              <a:spcBef>
                <a:spcPts val="0"/>
              </a:spcBef>
            </a:pPr>
            <a:r>
              <a:rPr lang="en-GB" sz="2400" smtClean="0"/>
              <a:t>BuiltInParameter</a:t>
            </a:r>
          </a:p>
          <a:p>
            <a:r>
              <a:rPr lang="en-US" sz="3400" smtClean="0"/>
              <a:t>Other alternative: use Revit.ini entry</a:t>
            </a:r>
          </a:p>
          <a:p>
            <a:pPr marL="1020553" lvl="4" indent="0">
              <a:spcBef>
                <a:spcPts val="1707"/>
              </a:spcBef>
            </a:pPr>
            <a:r>
              <a:rPr lang="en-US" smtClean="0"/>
              <a:t>[Language]</a:t>
            </a:r>
          </a:p>
          <a:p>
            <a:pPr marL="1020553" lvl="4" indent="0"/>
            <a:r>
              <a:rPr lang="en-US" smtClean="0"/>
              <a:t>Select=ENU</a:t>
            </a:r>
            <a:endParaRPr lang="en-US" sz="57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GB" smtClean="0"/>
              <a:t>About the Presenter</a:t>
            </a:r>
          </a:p>
        </p:txBody>
      </p:sp>
      <p:sp>
        <p:nvSpPr>
          <p:cNvPr id="4099" name="Rectangle 3"/>
          <p:cNvSpPr>
            <a:spLocks noGrp="1" noChangeArrowheads="1"/>
          </p:cNvSpPr>
          <p:nvPr>
            <p:ph idx="1"/>
          </p:nvPr>
        </p:nvSpPr>
        <p:spPr>
          <a:xfrm>
            <a:off x="454038" y="4268787"/>
            <a:ext cx="12147431" cy="4724400"/>
          </a:xfrm>
          <a:noFill/>
        </p:spPr>
        <p:txBody>
          <a:bodyPr/>
          <a:lstStyle/>
          <a:p>
            <a:pPr marL="0" indent="0">
              <a:buNone/>
            </a:pPr>
            <a:r>
              <a:rPr lang="en-US" sz="2000" smtClean="0"/>
              <a:t>Jeremy is a member of the AEC workgroup of the DevTech team, providing developer support, training, and conferences to the Autodesk Developer Network ADN. He originally joined Autodesk in 1988 as the technology evangelist responsible for European developer support. In this capacity, he wrote articles, consulted, lectured on AutoCAD application programming techniques, and supported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indent="0">
              <a:buNone/>
            </a:pPr>
            <a:r>
              <a:rPr lang="en-US" sz="2000" smtClean="0"/>
              <a:t>Jeremy graduated with a MA in mathematics and physics in Marburg, Germany, in 1984, and worked first as a teacher and translator of both computer and human languages, then as a C++ programmer on early GUI and multitasking projects. He is fluent in five European languages, vegetarian, has four kids, plays the flute, likes reading, travelling, theatre improvisation and carpentry, loves mountains, oceans, sports and especially climbing.</a:t>
            </a:r>
          </a:p>
          <a:p>
            <a:pPr marL="0" indent="0">
              <a:buNone/>
            </a:pPr>
            <a:r>
              <a:rPr lang="en-US" sz="2000" smtClean="0"/>
              <a:t>Jeremy writes a blog on the Revit API at </a:t>
            </a:r>
            <a:r>
              <a:rPr lang="en-US" sz="2000" smtClean="0">
                <a:hlinkClick r:id="rId3"/>
              </a:rPr>
              <a:t>http://thebuildingcoder.typepad.com</a:t>
            </a:r>
            <a:r>
              <a:rPr lang="en-US" sz="2000" smtClean="0"/>
              <a:t> and can be contacted at </a:t>
            </a:r>
            <a:r>
              <a:rPr lang="en-US" sz="2000" smtClean="0">
                <a:hlinkClick r:id="rId4"/>
              </a:rPr>
              <a:t>jeremy.tammik@eur.autodesk.com</a:t>
            </a:r>
            <a:r>
              <a:rPr lang="en-US" sz="2000" smtClean="0"/>
              <a:t>.</a:t>
            </a:r>
          </a:p>
        </p:txBody>
      </p:sp>
      <p:sp>
        <p:nvSpPr>
          <p:cNvPr id="4101" name="Text Box 5"/>
          <p:cNvSpPr txBox="1">
            <a:spLocks noChangeArrowheads="1"/>
          </p:cNvSpPr>
          <p:nvPr/>
        </p:nvSpPr>
        <p:spPr bwMode="auto">
          <a:xfrm>
            <a:off x="408861" y="2111713"/>
            <a:ext cx="5639514" cy="1547082"/>
          </a:xfrm>
          <a:prstGeom prst="rect">
            <a:avLst/>
          </a:prstGeom>
          <a:noFill/>
          <a:ln w="9525">
            <a:noFill/>
            <a:miter lim="800000"/>
            <a:headEnd/>
            <a:tailEnd/>
          </a:ln>
        </p:spPr>
        <p:txBody>
          <a:bodyPr wrap="square" lIns="130039" tIns="65020" rIns="130039" bIns="65020">
            <a:spAutoFit/>
          </a:bodyPr>
          <a:lstStyle/>
          <a:p>
            <a:r>
              <a:rPr lang="en-US" sz="3200" b="1"/>
              <a:t>Jeremy Tammik</a:t>
            </a:r>
          </a:p>
          <a:p>
            <a:r>
              <a:rPr lang="en-GB" sz="2000"/>
              <a:t>Developer Technical Services</a:t>
            </a:r>
            <a:endParaRPr lang="en-US" sz="2000"/>
          </a:p>
          <a:p>
            <a:r>
              <a:rPr lang="en-US" sz="2000"/>
              <a:t>EMEA</a:t>
            </a:r>
          </a:p>
          <a:p>
            <a:r>
              <a:rPr lang="en-US" sz="2000"/>
              <a:t>Autodesk SARL</a:t>
            </a:r>
          </a:p>
        </p:txBody>
      </p:sp>
      <p:pic>
        <p:nvPicPr>
          <p:cNvPr id="7" name="Picture 6" descr="jtsimpson.png"/>
          <p:cNvPicPr>
            <a:picLocks noChangeAspect="1"/>
          </p:cNvPicPr>
          <p:nvPr/>
        </p:nvPicPr>
        <p:blipFill>
          <a:blip r:embed="rId5"/>
          <a:stretch>
            <a:fillRect/>
          </a:stretch>
        </p:blipFill>
        <p:spPr>
          <a:xfrm>
            <a:off x="7020244" y="0"/>
            <a:ext cx="4002942" cy="4000500"/>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85775" y="230187"/>
            <a:ext cx="11761788" cy="1085849"/>
          </a:xfrm>
        </p:spPr>
        <p:txBody>
          <a:bodyPr/>
          <a:lstStyle/>
          <a:p>
            <a:r>
              <a:rPr lang="en-US" smtClean="0"/>
              <a:t>5 </a:t>
            </a:r>
            <a:r>
              <a:rPr lang="en-US" dirty="0" smtClean="0"/>
              <a:t>– Caching Data for Reuse</a:t>
            </a:r>
          </a:p>
        </p:txBody>
      </p:sp>
      <p:sp>
        <p:nvSpPr>
          <p:cNvPr id="12291" name="Content Placeholder 2"/>
          <p:cNvSpPr>
            <a:spLocks noGrp="1"/>
          </p:cNvSpPr>
          <p:nvPr>
            <p:ph idx="1"/>
          </p:nvPr>
        </p:nvSpPr>
        <p:spPr>
          <a:xfrm>
            <a:off x="593725" y="1830387"/>
            <a:ext cx="11761788" cy="6699250"/>
          </a:xfrm>
        </p:spPr>
        <p:txBody>
          <a:bodyPr/>
          <a:lstStyle/>
          <a:p>
            <a:pPr>
              <a:defRPr/>
            </a:pPr>
            <a:r>
              <a:rPr lang="en-US" dirty="0" smtClean="0"/>
              <a:t>Build data cache for later use</a:t>
            </a:r>
          </a:p>
          <a:p>
            <a:pPr>
              <a:defRPr/>
            </a:pPr>
            <a:r>
              <a:rPr lang="en-US" dirty="0" smtClean="0"/>
              <a:t>Improve application performance</a:t>
            </a:r>
          </a:p>
          <a:p>
            <a:pPr>
              <a:spcAft>
                <a:spcPts val="600"/>
              </a:spcAft>
              <a:defRPr/>
            </a:pPr>
            <a:r>
              <a:rPr lang="en-US" dirty="0" smtClean="0"/>
              <a:t>Use static members to store cached data</a:t>
            </a:r>
          </a:p>
          <a:p>
            <a:pPr marL="1018171" lvl="4" indent="0">
              <a:defRPr/>
            </a:pPr>
            <a:r>
              <a:rPr lang="en-US" sz="1700" dirty="0" smtClean="0">
                <a:cs typeface="+mn-cs"/>
              </a:rPr>
              <a:t>  class CommandBuildCachedata : Rvt.IExternalCommand</a:t>
            </a:r>
          </a:p>
          <a:p>
            <a:pPr marL="1018171" lvl="4" indent="0">
              <a:defRPr/>
            </a:pPr>
            <a:r>
              <a:rPr lang="en-US" sz="1700" dirty="0" smtClean="0">
                <a:cs typeface="+mn-cs"/>
              </a:rPr>
              <a:t>  {</a:t>
            </a:r>
          </a:p>
          <a:p>
            <a:pPr marL="1018171" lvl="4" indent="0">
              <a:defRPr/>
            </a:pPr>
            <a:r>
              <a:rPr lang="en-US" sz="1700" dirty="0" smtClean="0">
                <a:cs typeface="+mn-cs"/>
              </a:rPr>
              <a:t>    static public RvtSymbs.WallTypeSet wallTypeSet = new RvtSymbs.WallTypeSet();</a:t>
            </a:r>
          </a:p>
          <a:p>
            <a:pPr marL="1018171" lvl="4" indent="0">
              <a:defRPr/>
            </a:pPr>
            <a:r>
              <a:rPr lang="en-US" sz="1700" dirty="0" smtClean="0">
                <a:cs typeface="+mn-cs"/>
              </a:rPr>
              <a:t>    static public Rvt.ElementSet levelSet = new Rvt.ElementSet();</a:t>
            </a:r>
          </a:p>
          <a:p>
            <a:pPr marL="1018171" lvl="4" indent="0">
              <a:defRPr/>
            </a:pPr>
            <a:r>
              <a:rPr lang="en-US" sz="1700" dirty="0" smtClean="0">
                <a:cs typeface="+mn-cs"/>
              </a:rPr>
              <a:t>    // . . .</a:t>
            </a:r>
          </a:p>
          <a:p>
            <a:pPr marL="1018171" lvl="4" indent="0">
              <a:defRPr/>
            </a:pPr>
            <a:r>
              <a:rPr lang="en-US" sz="1700" dirty="0" smtClean="0">
                <a:cs typeface="+mn-cs"/>
              </a:rPr>
              <a:t>  }</a:t>
            </a:r>
            <a:endParaRPr lang="en-US" sz="1700" dirty="0" smtClean="0"/>
          </a:p>
          <a:p>
            <a:pPr>
              <a:defRPr/>
            </a:pPr>
            <a:r>
              <a:rPr lang="en-US" dirty="0" smtClean="0"/>
              <a:t>Populate cache</a:t>
            </a:r>
          </a:p>
          <a:p>
            <a:pPr>
              <a:defRPr/>
            </a:pPr>
            <a:r>
              <a:rPr lang="en-US" dirty="0" smtClean="0"/>
              <a:t>Problem: when to update</a:t>
            </a:r>
          </a:p>
          <a:p>
            <a:pPr lvl="1">
              <a:defRPr/>
            </a:pPr>
            <a:r>
              <a:rPr lang="en-US" sz="2400" dirty="0" smtClean="0"/>
              <a:t>Waiting </a:t>
            </a:r>
            <a:r>
              <a:rPr lang="en-US" sz="2400" smtClean="0"/>
              <a:t>for element events</a:t>
            </a:r>
            <a:endParaRPr lang="en-US" sz="2400" dirty="0" smtClean="0"/>
          </a:p>
          <a:p>
            <a:pPr lvl="1">
              <a:spcBef>
                <a:spcPts val="0"/>
              </a:spcBef>
              <a:defRPr/>
            </a:pPr>
            <a:r>
              <a:rPr lang="en-US" sz="2400" dirty="0" smtClean="0"/>
              <a:t>Element added, deleted, modified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2587" y="230187"/>
            <a:ext cx="11761788" cy="933449"/>
          </a:xfrm>
        </p:spPr>
        <p:txBody>
          <a:bodyPr/>
          <a:lstStyle/>
          <a:p>
            <a:r>
              <a:rPr lang="en-US" smtClean="0"/>
              <a:t>5 </a:t>
            </a:r>
            <a:r>
              <a:rPr lang="en-US" dirty="0" smtClean="0"/>
              <a:t>– Reuse Cached Data</a:t>
            </a:r>
          </a:p>
        </p:txBody>
      </p:sp>
      <p:sp>
        <p:nvSpPr>
          <p:cNvPr id="16387" name="Content Placeholder 2"/>
          <p:cNvSpPr>
            <a:spLocks noGrp="1"/>
          </p:cNvSpPr>
          <p:nvPr>
            <p:ph idx="1"/>
          </p:nvPr>
        </p:nvSpPr>
        <p:spPr>
          <a:xfrm>
            <a:off x="443640" y="1531178"/>
            <a:ext cx="12567510" cy="7342657"/>
          </a:xfrm>
        </p:spPr>
        <p:txBody>
          <a:bodyPr/>
          <a:lstStyle/>
          <a:p>
            <a:r>
              <a:rPr lang="en-US" dirty="0" smtClean="0"/>
              <a:t>Reuse cached data in another command</a:t>
            </a:r>
          </a:p>
          <a:p>
            <a:pPr marL="514726" lvl="4" indent="0">
              <a:spcBef>
                <a:spcPts val="2561"/>
              </a:spcBef>
            </a:pPr>
            <a:r>
              <a:rPr lang="en-US" dirty="0" smtClean="0"/>
              <a:t>  string str = string.Empty;</a:t>
            </a:r>
          </a:p>
          <a:p>
            <a:pPr marL="514726" lvl="4" indent="0"/>
            <a:r>
              <a:rPr lang="en-US" dirty="0" smtClean="0"/>
              <a:t>  int n = CommandBuildCachedata.WallTypes.Size;</a:t>
            </a:r>
          </a:p>
          <a:p>
            <a:pPr marL="514726" lvl="4" indent="0"/>
            <a:r>
              <a:rPr lang="en-US" dirty="0" smtClean="0"/>
              <a:t>  if( 0 &lt; n )</a:t>
            </a:r>
          </a:p>
          <a:p>
            <a:pPr marL="514726" lvl="4" indent="0"/>
            <a:r>
              <a:rPr lang="en-US" dirty="0" smtClean="0"/>
              <a:t>  {</a:t>
            </a:r>
          </a:p>
          <a:p>
            <a:pPr marL="514726" lvl="4" indent="0"/>
            <a:r>
              <a:rPr lang="en-US" dirty="0" smtClean="0"/>
              <a:t>    str += string.Format( "{0} wall type{1} cached:\n", n, PluralSuffix(n) );</a:t>
            </a:r>
          </a:p>
          <a:p>
            <a:pPr marL="514726" lvl="4" indent="0"/>
            <a:r>
              <a:rPr lang="en-US" dirty="0" smtClean="0"/>
              <a:t>    foreach( WallType wt in CommandBuildCachedata.WallTypes )</a:t>
            </a:r>
          </a:p>
          <a:p>
            <a:pPr marL="514726" lvl="4" indent="0"/>
            <a:r>
              <a:rPr lang="en-US" dirty="0" smtClean="0"/>
              <a:t>    {</a:t>
            </a:r>
          </a:p>
          <a:p>
            <a:pPr marL="514726" lvl="4" indent="0"/>
            <a:r>
              <a:rPr lang="en-US" dirty="0" smtClean="0"/>
              <a:t>      str += "\n  " + wt.Name;</a:t>
            </a:r>
          </a:p>
          <a:p>
            <a:pPr marL="514726" lvl="4" indent="0"/>
            <a:r>
              <a:rPr lang="en-US" dirty="0" smtClean="0"/>
              <a:t>    }</a:t>
            </a:r>
          </a:p>
          <a:p>
            <a:pPr marL="514726" lvl="4" indent="0"/>
            <a:r>
              <a:rPr lang="en-US" dirty="0" smtClean="0"/>
              <a:t>  }</a:t>
            </a:r>
          </a:p>
          <a:p>
            <a:pPr marL="514726" lvl="4" indent="0"/>
            <a:r>
              <a:rPr lang="en-US" dirty="0" smtClean="0"/>
              <a:t>  n = CommandBuildCachedata.Levels.Size;</a:t>
            </a:r>
          </a:p>
          <a:p>
            <a:pPr marL="514726" lvl="4" indent="0"/>
            <a:r>
              <a:rPr lang="en-US" dirty="0" smtClean="0"/>
              <a:t>  if( 0 &lt; n )</a:t>
            </a:r>
          </a:p>
          <a:p>
            <a:pPr marL="514726" lvl="4" indent="0"/>
            <a:r>
              <a:rPr lang="en-US" dirty="0" smtClean="0"/>
              <a:t>  {</a:t>
            </a:r>
          </a:p>
          <a:p>
            <a:pPr marL="514726" lvl="4" indent="0"/>
            <a:r>
              <a:rPr lang="en-US" dirty="0" smtClean="0"/>
              <a:t>    str += string.Format( "\n\n{0} level{1} cached:\n", n, PluralSuffix(n) );</a:t>
            </a:r>
          </a:p>
          <a:p>
            <a:pPr marL="514726" lvl="4" indent="0"/>
            <a:r>
              <a:rPr lang="en-US" dirty="0" smtClean="0"/>
              <a:t>    foreach( Level l in CommandBuildCachedata.Levels )</a:t>
            </a:r>
          </a:p>
          <a:p>
            <a:pPr marL="514726" lvl="4" indent="0"/>
            <a:r>
              <a:rPr lang="en-US" dirty="0" smtClean="0"/>
              <a:t>    {</a:t>
            </a:r>
          </a:p>
          <a:p>
            <a:pPr marL="514726" lvl="4" indent="0"/>
            <a:r>
              <a:rPr lang="en-US" dirty="0" smtClean="0"/>
              <a:t>      str += "\n  " + l.Name;</a:t>
            </a:r>
          </a:p>
          <a:p>
            <a:pPr marL="514726" lvl="4" indent="0"/>
            <a:r>
              <a:rPr lang="en-US" dirty="0" smtClean="0"/>
              <a:t>    }</a:t>
            </a:r>
          </a:p>
          <a:p>
            <a:pPr marL="514726" lvl="4" indent="0"/>
            <a:r>
              <a:rPr lang="en-US" dirty="0" smtClean="0"/>
              <a:t>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09575" y="306387"/>
            <a:ext cx="11761788" cy="857249"/>
          </a:xfrm>
        </p:spPr>
        <p:txBody>
          <a:bodyPr/>
          <a:lstStyle/>
          <a:p>
            <a:r>
              <a:rPr lang="en-US" smtClean="0"/>
              <a:t>6 </a:t>
            </a:r>
            <a:r>
              <a:rPr lang="en-US" dirty="0" smtClean="0"/>
              <a:t>– Journaling Mechanism</a:t>
            </a:r>
          </a:p>
        </p:txBody>
      </p:sp>
      <p:sp>
        <p:nvSpPr>
          <p:cNvPr id="17411" name="Content Placeholder 2"/>
          <p:cNvSpPr>
            <a:spLocks noGrp="1"/>
          </p:cNvSpPr>
          <p:nvPr>
            <p:ph idx="1"/>
          </p:nvPr>
        </p:nvSpPr>
        <p:spPr>
          <a:xfrm>
            <a:off x="593725" y="1906587"/>
            <a:ext cx="10941050" cy="5791200"/>
          </a:xfrm>
        </p:spPr>
        <p:txBody>
          <a:bodyPr/>
          <a:lstStyle/>
          <a:p>
            <a:r>
              <a:rPr lang="en-US" altLang="ja-JP" dirty="0" smtClean="0">
                <a:ea typeface="ＭＳ Ｐゴシック" pitchFamily="34" charset="-128"/>
              </a:rPr>
              <a:t>All user actions in Revit are recorded </a:t>
            </a:r>
            <a:r>
              <a:rPr lang="en-US" altLang="ja-JP" smtClean="0">
                <a:ea typeface="ＭＳ Ｐゴシック" pitchFamily="34" charset="-128"/>
              </a:rPr>
              <a:t>in a journal </a:t>
            </a:r>
            <a:r>
              <a:rPr lang="en-US" altLang="ja-JP" dirty="0" smtClean="0">
                <a:ea typeface="ＭＳ Ｐゴシック" pitchFamily="34" charset="-128"/>
              </a:rPr>
              <a:t>file</a:t>
            </a:r>
          </a:p>
          <a:p>
            <a:pPr lvl="1"/>
            <a:r>
              <a:rPr lang="en-US" sz="2400" noProof="1" smtClean="0"/>
              <a:t>&lt;Revit 2008&gt;\Journals</a:t>
            </a:r>
            <a:endParaRPr lang="en-US" altLang="ja-JP" sz="2400" dirty="0" smtClean="0">
              <a:ea typeface="ＭＳ Ｐゴシック" pitchFamily="34" charset="-128"/>
            </a:endParaRPr>
          </a:p>
          <a:p>
            <a:r>
              <a:rPr lang="en-US" altLang="ja-JP" dirty="0" smtClean="0">
                <a:ea typeface="ＭＳ Ｐゴシック" pitchFamily="34" charset="-128"/>
              </a:rPr>
              <a:t>To rerun journal file</a:t>
            </a:r>
          </a:p>
          <a:p>
            <a:pPr lvl="1"/>
            <a:r>
              <a:rPr lang="en-US" altLang="ja-JP" sz="2400" dirty="0" smtClean="0">
                <a:ea typeface="ＭＳ Ｐゴシック" pitchFamily="34" charset="-128"/>
              </a:rPr>
              <a:t>Drag it onto Revit icon </a:t>
            </a:r>
          </a:p>
          <a:p>
            <a:pPr lvl="1">
              <a:spcBef>
                <a:spcPts val="0"/>
              </a:spcBef>
            </a:pPr>
            <a:r>
              <a:rPr lang="en-US" altLang="ja-JP" sz="2400" dirty="0" smtClean="0">
                <a:ea typeface="ＭＳ Ｐゴシック" pitchFamily="34" charset="-128"/>
              </a:rPr>
              <a:t>Pass it </a:t>
            </a:r>
            <a:r>
              <a:rPr lang="en-US" altLang="ja-JP" sz="2400" smtClean="0">
                <a:ea typeface="ＭＳ Ｐゴシック" pitchFamily="34" charset="-128"/>
              </a:rPr>
              <a:t>as command </a:t>
            </a:r>
            <a:r>
              <a:rPr lang="en-US" altLang="ja-JP" sz="2400" dirty="0" smtClean="0">
                <a:ea typeface="ＭＳ Ｐゴシック" pitchFamily="34" charset="-128"/>
              </a:rPr>
              <a:t>line parameter</a:t>
            </a:r>
          </a:p>
          <a:p>
            <a:r>
              <a:rPr lang="en-US" altLang="ja-JP" dirty="0" smtClean="0">
                <a:ea typeface="ＭＳ Ｐゴシック" pitchFamily="34" charset="-128"/>
              </a:rPr>
              <a:t>I</a:t>
            </a:r>
            <a:r>
              <a:rPr lang="en-US" noProof="1" smtClean="0"/>
              <a:t>ntegrating an external</a:t>
            </a:r>
            <a:r>
              <a:rPr lang="en-US" altLang="ja-JP" dirty="0" smtClean="0">
                <a:ea typeface="ＭＳ Ｐゴシック" pitchFamily="34" charset="-128"/>
              </a:rPr>
              <a:t> </a:t>
            </a:r>
            <a:r>
              <a:rPr lang="en-US" noProof="1" smtClean="0"/>
              <a:t>application</a:t>
            </a:r>
            <a:endParaRPr lang="en-US" altLang="ja-JP" dirty="0" smtClean="0">
              <a:ea typeface="ＭＳ Ｐゴシック" pitchFamily="34" charset="-128"/>
            </a:endParaRPr>
          </a:p>
          <a:p>
            <a:pPr lvl="1"/>
            <a:r>
              <a:rPr lang="en-US" sz="2400" dirty="0" smtClean="0"/>
              <a:t>Check whether app is driven by user or journal file</a:t>
            </a:r>
          </a:p>
          <a:p>
            <a:pPr lvl="1">
              <a:spcBef>
                <a:spcPts val="0"/>
              </a:spcBef>
            </a:pPr>
            <a:r>
              <a:rPr lang="en-US" sz="2400" dirty="0" smtClean="0"/>
              <a:t>User: a</a:t>
            </a:r>
            <a:r>
              <a:rPr lang="en-US" sz="2400" noProof="1" smtClean="0"/>
              <a:t>dd</a:t>
            </a:r>
            <a:r>
              <a:rPr lang="en-US" altLang="ja-JP" sz="2400" dirty="0" smtClean="0">
                <a:ea typeface="ＭＳ Ｐゴシック" pitchFamily="34" charset="-128"/>
              </a:rPr>
              <a:t> </a:t>
            </a:r>
            <a:r>
              <a:rPr lang="en-US" sz="2400" noProof="1" smtClean="0"/>
              <a:t>information to journal file</a:t>
            </a:r>
            <a:endParaRPr lang="en-US" altLang="ja-JP" sz="2400" dirty="0" smtClean="0">
              <a:ea typeface="ＭＳ Ｐゴシック" pitchFamily="34" charset="-128"/>
            </a:endParaRPr>
          </a:p>
          <a:p>
            <a:pPr lvl="1">
              <a:spcBef>
                <a:spcPts val="0"/>
              </a:spcBef>
              <a:spcAft>
                <a:spcPts val="1800"/>
              </a:spcAft>
            </a:pPr>
            <a:r>
              <a:rPr lang="en-US" sz="2400" dirty="0" smtClean="0"/>
              <a:t>Journal: r</a:t>
            </a:r>
            <a:r>
              <a:rPr lang="en-US" sz="2400" noProof="1" smtClean="0"/>
              <a:t>etriev</a:t>
            </a:r>
            <a:r>
              <a:rPr lang="en-US" altLang="ja-JP" sz="2400" dirty="0" smtClean="0">
                <a:ea typeface="ＭＳ Ｐゴシック" pitchFamily="34" charset="-128"/>
              </a:rPr>
              <a:t>e </a:t>
            </a:r>
            <a:r>
              <a:rPr lang="en-US" sz="2400" noProof="1" smtClean="0"/>
              <a:t>information from journal file </a:t>
            </a:r>
            <a:endParaRPr lang="en-US" altLang="ja-JP" sz="2400" dirty="0" smtClean="0">
              <a:ea typeface="ＭＳ Ｐゴシック" pitchFamily="34" charset="-128"/>
            </a:endParaRPr>
          </a:p>
          <a:p>
            <a:pPr marL="536575" lvl="4" indent="0"/>
            <a:r>
              <a:rPr lang="en-US" noProof="1" smtClean="0"/>
              <a:t>StringStringMap m = Autodesk.Revit.ExternalCommandData.Data;</a:t>
            </a:r>
          </a:p>
          <a:p>
            <a:pPr marL="536575" lvl="4" indent="0"/>
            <a:r>
              <a:rPr lang="en-US" noProof="1" smtClean="0"/>
              <a:t>m.Insert( key, value );</a:t>
            </a:r>
          </a:p>
          <a:p>
            <a:pPr marL="536575" lvl="4" indent="0"/>
            <a:r>
              <a:rPr lang="en-US" noProof="1" smtClean="0"/>
              <a:t>m.get_Item( key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85775" y="306387"/>
            <a:ext cx="11761788" cy="857249"/>
          </a:xfrm>
        </p:spPr>
        <p:txBody>
          <a:bodyPr/>
          <a:lstStyle/>
          <a:p>
            <a:r>
              <a:rPr lang="en-US" smtClean="0"/>
              <a:t>6 </a:t>
            </a:r>
            <a:r>
              <a:rPr lang="en-US" dirty="0" smtClean="0"/>
              <a:t>– Journaling Mechanism</a:t>
            </a:r>
          </a:p>
        </p:txBody>
      </p:sp>
      <p:sp>
        <p:nvSpPr>
          <p:cNvPr id="18435" name="Content Placeholder 2"/>
          <p:cNvSpPr>
            <a:spLocks noGrp="1"/>
          </p:cNvSpPr>
          <p:nvPr>
            <p:ph idx="1"/>
          </p:nvPr>
        </p:nvSpPr>
        <p:spPr/>
        <p:txBody>
          <a:bodyPr/>
          <a:lstStyle/>
          <a:p>
            <a:r>
              <a:rPr lang="en-US" altLang="ja-JP" dirty="0" smtClean="0">
                <a:ea typeface="ＭＳ Ｐゴシック" pitchFamily="34" charset="-128"/>
              </a:rPr>
              <a:t>Example application adds a wall and saves its data</a:t>
            </a:r>
          </a:p>
          <a:p>
            <a:r>
              <a:rPr lang="en-US" altLang="ja-JP" dirty="0" smtClean="0">
                <a:ea typeface="ＭＳ Ｐゴシック" pitchFamily="34" charset="-128"/>
              </a:rPr>
              <a:t>Journal file content</a:t>
            </a:r>
          </a:p>
          <a:p>
            <a:pPr marL="1018171" lvl="4" indent="0"/>
            <a:endParaRPr lang="en-US" altLang="ja-JP" dirty="0" smtClean="0">
              <a:ea typeface="ＭＳ Ｐゴシック" pitchFamily="34" charset="-128"/>
            </a:endParaRPr>
          </a:p>
          <a:p>
            <a:pPr marL="1018171" lvl="4" indent="0"/>
            <a:r>
              <a:rPr lang="en-US" altLang="ja-JP" dirty="0" smtClean="0">
                <a:ea typeface="ＭＳ Ｐゴシック" pitchFamily="34" charset="-128"/>
              </a:rPr>
              <a:t> Jrn.Data "APIStringStringMapJournalData"  _</a:t>
            </a:r>
          </a:p>
          <a:p>
            <a:pPr marL="1018171" lvl="4" indent="0"/>
            <a:r>
              <a:rPr lang="en-US" altLang="ja-JP" dirty="0" smtClean="0">
                <a:ea typeface="ＭＳ Ｐゴシック" pitchFamily="34" charset="-128"/>
              </a:rPr>
              <a:t>          , 4, "End Point", "(10,0,0)" _</a:t>
            </a:r>
          </a:p>
          <a:p>
            <a:pPr marL="1018171" lvl="4" indent="0"/>
            <a:r>
              <a:rPr lang="en-US" altLang="ja-JP" dirty="0" smtClean="0">
                <a:ea typeface="ＭＳ Ｐゴシック" pitchFamily="34" charset="-128"/>
              </a:rPr>
              <a:t>          , "Level Id", "30", "Start Point" _</a:t>
            </a:r>
          </a:p>
          <a:p>
            <a:pPr marL="1018171" lvl="4" indent="0"/>
            <a:r>
              <a:rPr lang="en-US" altLang="ja-JP" dirty="0" smtClean="0">
                <a:ea typeface="ＭＳ Ｐゴシック" pitchFamily="34" charset="-128"/>
              </a:rPr>
              <a:t>          , "(0,0,0)", "Wall Type Name", "Curtain Wall 1“</a:t>
            </a:r>
          </a:p>
          <a:p>
            <a:pPr>
              <a:spcBef>
                <a:spcPts val="2400"/>
              </a:spcBef>
            </a:pPr>
            <a:r>
              <a:rPr lang="en-US" altLang="ja-JP" dirty="0" smtClean="0">
                <a:ea typeface="ＭＳ Ｐゴシック" pitchFamily="34" charset="-128"/>
              </a:rPr>
              <a:t>Sample application command</a:t>
            </a:r>
          </a:p>
          <a:p>
            <a:pPr marL="1018171" lvl="4" indent="0"/>
            <a:endParaRPr lang="en-GB" dirty="0" smtClean="0"/>
          </a:p>
          <a:p>
            <a:pPr marL="1018171" lvl="4" indent="0"/>
            <a:r>
              <a:rPr lang="en-GB" dirty="0" smtClean="0"/>
              <a:t>public Journaling( ExternalCommandData commandData )</a:t>
            </a:r>
          </a:p>
          <a:p>
            <a:pPr marL="1018171" lvl="4" indent="0"/>
            <a:r>
              <a:rPr lang="en-GB" dirty="0" smtClean="0"/>
              <a:t>public void Run()</a:t>
            </a:r>
            <a:endParaRPr lang="en-US" altLang="ja-JP" dirty="0" smtClean="0">
              <a:ea typeface="ＭＳ Ｐゴシック" pitchFamily="34" charset="-128"/>
            </a:endParaRPr>
          </a:p>
          <a:p>
            <a:pPr lvl="2">
              <a:buFont typeface="Wingdings" pitchFamily="2" charset="2"/>
              <a:buNone/>
            </a:pPr>
            <a:endParaRPr lang="en-US" altLang="ja-JP" dirty="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09575" y="194232"/>
            <a:ext cx="12005050" cy="1026555"/>
          </a:xfrm>
        </p:spPr>
        <p:txBody>
          <a:bodyPr/>
          <a:lstStyle/>
          <a:p>
            <a:r>
              <a:rPr lang="en-US" smtClean="0"/>
              <a:t>7 </a:t>
            </a:r>
            <a:r>
              <a:rPr lang="en-US" dirty="0" smtClean="0"/>
              <a:t>– Assembly Information</a:t>
            </a:r>
          </a:p>
        </p:txBody>
      </p:sp>
      <p:sp>
        <p:nvSpPr>
          <p:cNvPr id="19459" name="Content Placeholder 2"/>
          <p:cNvSpPr>
            <a:spLocks noGrp="1"/>
          </p:cNvSpPr>
          <p:nvPr>
            <p:ph idx="1"/>
          </p:nvPr>
        </p:nvSpPr>
        <p:spPr>
          <a:xfrm>
            <a:off x="593725" y="1677987"/>
            <a:ext cx="11761788" cy="6699250"/>
          </a:xfrm>
        </p:spPr>
        <p:txBody>
          <a:bodyPr/>
          <a:lstStyle/>
          <a:p>
            <a:r>
              <a:rPr lang="en-US" dirty="0" smtClean="0"/>
              <a:t>Version information for an assembly</a:t>
            </a:r>
          </a:p>
          <a:p>
            <a:pPr lvl="1"/>
            <a:r>
              <a:rPr lang="en-US" sz="2400" dirty="0" smtClean="0"/>
              <a:t>Major Version</a:t>
            </a:r>
          </a:p>
          <a:p>
            <a:pPr lvl="1">
              <a:spcBef>
                <a:spcPts val="0"/>
              </a:spcBef>
            </a:pPr>
            <a:r>
              <a:rPr lang="en-US" sz="2400" dirty="0" smtClean="0"/>
              <a:t>Minor Version </a:t>
            </a:r>
          </a:p>
          <a:p>
            <a:pPr lvl="1">
              <a:spcBef>
                <a:spcPts val="0"/>
              </a:spcBef>
            </a:pPr>
            <a:r>
              <a:rPr lang="en-US" sz="2400" dirty="0" smtClean="0"/>
              <a:t>Build Number</a:t>
            </a:r>
          </a:p>
          <a:p>
            <a:pPr lvl="1">
              <a:spcBef>
                <a:spcPts val="0"/>
              </a:spcBef>
            </a:pPr>
            <a:r>
              <a:rPr lang="en-US" sz="2400" dirty="0" smtClean="0"/>
              <a:t>Revision</a:t>
            </a:r>
          </a:p>
          <a:p>
            <a:r>
              <a:rPr lang="en-US" dirty="0" smtClean="0"/>
              <a:t>Visual Studio can autoincrement</a:t>
            </a:r>
          </a:p>
          <a:p>
            <a:pPr lvl="1">
              <a:spcAft>
                <a:spcPts val="1200"/>
              </a:spcAft>
            </a:pPr>
            <a:r>
              <a:rPr lang="en-US" sz="2400" dirty="0" smtClean="0"/>
              <a:t>Build and revision number</a:t>
            </a:r>
          </a:p>
          <a:p>
            <a:pPr marL="1018171" lvl="4" indent="0"/>
            <a:r>
              <a:rPr lang="en-US" dirty="0" smtClean="0"/>
              <a:t>// You can specify all the values or you can default the </a:t>
            </a:r>
          </a:p>
          <a:p>
            <a:pPr marL="1018171" lvl="4" indent="0"/>
            <a:r>
              <a:rPr lang="en-US" dirty="0" smtClean="0"/>
              <a:t>// Revision and Build Numbers by using the '*' as shown below:</a:t>
            </a:r>
          </a:p>
          <a:p>
            <a:pPr marL="1018171" lvl="4" indent="0"/>
            <a:r>
              <a:rPr lang="en-US" dirty="0" smtClean="0"/>
              <a:t>[assembly: AssemblyVersion("2.3.*")]</a:t>
            </a:r>
          </a:p>
          <a:p>
            <a:pPr marL="1018171" lvl="4" indent="0"/>
            <a:r>
              <a:rPr lang="en-US" dirty="0" smtClean="0"/>
              <a:t>[assembly: AssemblyFileVersion("2.3.0.0")]</a:t>
            </a:r>
          </a:p>
          <a:p>
            <a:pPr lvl="1"/>
            <a:r>
              <a:rPr lang="en-US" sz="2400" dirty="0" smtClean="0"/>
              <a:t>Compiler-generated build is the number of days since 2000-01-01</a:t>
            </a:r>
          </a:p>
          <a:p>
            <a:pPr lvl="1">
              <a:spcBef>
                <a:spcPts val="0"/>
              </a:spcBef>
            </a:pPr>
            <a:r>
              <a:rPr lang="en-US" sz="2400" dirty="0" smtClean="0"/>
              <a:t>Revision is number of seconds since the previous midnight MOD 2</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85775" y="306387"/>
            <a:ext cx="11761788" cy="704849"/>
          </a:xfrm>
        </p:spPr>
        <p:txBody>
          <a:bodyPr/>
          <a:lstStyle/>
          <a:p>
            <a:r>
              <a:rPr lang="en-US" smtClean="0"/>
              <a:t>7 </a:t>
            </a:r>
            <a:r>
              <a:rPr lang="en-US" dirty="0" smtClean="0"/>
              <a:t>– Assembly Information</a:t>
            </a:r>
          </a:p>
        </p:txBody>
      </p:sp>
      <p:sp>
        <p:nvSpPr>
          <p:cNvPr id="20483" name="Content Placeholder 2"/>
          <p:cNvSpPr>
            <a:spLocks noGrp="1"/>
          </p:cNvSpPr>
          <p:nvPr>
            <p:ph idx="1"/>
          </p:nvPr>
        </p:nvSpPr>
        <p:spPr>
          <a:xfrm>
            <a:off x="593725" y="1754187"/>
            <a:ext cx="11761788" cy="3276600"/>
          </a:xfrm>
        </p:spPr>
        <p:txBody>
          <a:bodyPr/>
          <a:lstStyle/>
          <a:p>
            <a:pPr>
              <a:spcAft>
                <a:spcPts val="1707"/>
              </a:spcAft>
            </a:pPr>
            <a:r>
              <a:rPr lang="en-US" dirty="0" smtClean="0"/>
              <a:t>Retrieve the assembly name and version information</a:t>
            </a:r>
          </a:p>
          <a:p>
            <a:pPr marL="1275536" lvl="4" indent="-257363"/>
            <a:r>
              <a:rPr lang="en-US" dirty="0" smtClean="0"/>
              <a:t>System.Reflection.Assembly asm = System.Reflection.Assembly.GetExecutingAssembly();</a:t>
            </a:r>
          </a:p>
          <a:p>
            <a:pPr marL="1275536" lvl="4" indent="-257363"/>
            <a:r>
              <a:rPr lang="en-US" dirty="0" smtClean="0"/>
              <a:t>string str = "Assembly Information:";</a:t>
            </a:r>
          </a:p>
          <a:p>
            <a:pPr marL="1275536" lvl="4" indent="-257363"/>
            <a:r>
              <a:rPr lang="en-US" dirty="0" smtClean="0"/>
              <a:t>str += "\nName: " + asm.GetName().Name;</a:t>
            </a:r>
          </a:p>
          <a:p>
            <a:pPr marL="1275536" lvl="4" indent="-257363"/>
            <a:r>
              <a:rPr lang="en-US" dirty="0" smtClean="0"/>
              <a:t>str += "\nVersion: " + asm.GetName().Version;</a:t>
            </a:r>
          </a:p>
          <a:p>
            <a:pPr marL="1275536" lvl="4" indent="-257363"/>
            <a:r>
              <a:rPr lang="en-US" dirty="0" smtClean="0"/>
              <a:t>Util.InfoMsg( str );</a:t>
            </a:r>
          </a:p>
          <a:p>
            <a:r>
              <a:rPr lang="en-US" dirty="0" smtClean="0"/>
              <a:t>Use in </a:t>
            </a:r>
            <a:r>
              <a:rPr lang="en-US" smtClean="0"/>
              <a:t>application message or About... form</a:t>
            </a:r>
            <a:endParaRPr lang="en-US" dirty="0" smtClean="0"/>
          </a:p>
          <a:p>
            <a:pPr lvl="2">
              <a:buFont typeface="Wingdings" pitchFamily="2" charset="2"/>
              <a:buNone/>
            </a:pPr>
            <a:endParaRPr lang="en-US" sz="1700" dirty="0" smtClean="0"/>
          </a:p>
        </p:txBody>
      </p:sp>
      <p:pic>
        <p:nvPicPr>
          <p:cNvPr id="6" name="Picture 5" descr="tips_07_01.png"/>
          <p:cNvPicPr>
            <a:picLocks noChangeAspect="1"/>
          </p:cNvPicPr>
          <p:nvPr/>
        </p:nvPicPr>
        <p:blipFill>
          <a:blip r:embed="rId2"/>
          <a:stretch>
            <a:fillRect/>
          </a:stretch>
        </p:blipFill>
        <p:spPr>
          <a:xfrm>
            <a:off x="4633912" y="5564188"/>
            <a:ext cx="2786063" cy="1800225"/>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33375" y="306387"/>
            <a:ext cx="11761788" cy="857249"/>
          </a:xfrm>
        </p:spPr>
        <p:txBody>
          <a:bodyPr/>
          <a:lstStyle/>
          <a:p>
            <a:r>
              <a:rPr lang="en-US" smtClean="0"/>
              <a:t>8 </a:t>
            </a:r>
            <a:r>
              <a:rPr lang="en-US" dirty="0" smtClean="0"/>
              <a:t>– Suspend Updating</a:t>
            </a:r>
          </a:p>
        </p:txBody>
      </p:sp>
      <p:sp>
        <p:nvSpPr>
          <p:cNvPr id="19459" name="Content Placeholder 2"/>
          <p:cNvSpPr>
            <a:spLocks noGrp="1"/>
          </p:cNvSpPr>
          <p:nvPr>
            <p:ph idx="1"/>
          </p:nvPr>
        </p:nvSpPr>
        <p:spPr>
          <a:xfrm>
            <a:off x="443640" y="1517721"/>
            <a:ext cx="11866348" cy="7246865"/>
          </a:xfrm>
        </p:spPr>
        <p:txBody>
          <a:bodyPr/>
          <a:lstStyle/>
          <a:p>
            <a:pPr>
              <a:defRPr/>
            </a:pPr>
            <a:r>
              <a:rPr lang="en-US" smtClean="0"/>
              <a:t>Suspend certain updating and consistency operations</a:t>
            </a:r>
          </a:p>
          <a:p>
            <a:pPr>
              <a:defRPr/>
            </a:pPr>
            <a:r>
              <a:rPr lang="en-US" smtClean="0"/>
              <a:t>Possibly increases performance of large scale changes</a:t>
            </a:r>
          </a:p>
          <a:p>
            <a:pPr>
              <a:defRPr/>
            </a:pPr>
            <a:r>
              <a:rPr lang="en-US" smtClean="0"/>
              <a:t>RevitAPI.chm lists </a:t>
            </a:r>
            <a:r>
              <a:rPr lang="en-GB" smtClean="0"/>
              <a:t>methods supported</a:t>
            </a:r>
          </a:p>
          <a:p>
            <a:pPr>
              <a:spcAft>
                <a:spcPts val="1200"/>
              </a:spcAft>
              <a:defRPr/>
            </a:pPr>
            <a:r>
              <a:rPr lang="en-US" smtClean="0"/>
              <a:t>No performance increase guaranteed</a:t>
            </a:r>
            <a:endParaRPr lang="en-US" dirty="0" smtClean="0"/>
          </a:p>
          <a:p>
            <a:pPr marL="1531395" indent="-341064">
              <a:spcBef>
                <a:spcPts val="0"/>
              </a:spcBef>
              <a:spcAft>
                <a:spcPts val="0"/>
              </a:spcAft>
              <a:buNone/>
            </a:pPr>
            <a:r>
              <a:rPr lang="en-GB" sz="2000" b="1" smtClean="0">
                <a:solidFill>
                  <a:srgbClr val="008080"/>
                </a:solidFill>
                <a:latin typeface="Courier New" pitchFamily="49" charset="0"/>
                <a:ea typeface="Calibri"/>
                <a:cs typeface="Courier New" pitchFamily="49" charset="0"/>
              </a:rPr>
              <a:t>Stopwatch</a:t>
            </a:r>
            <a:r>
              <a:rPr lang="en-GB" sz="2000" b="1" smtClean="0">
                <a:latin typeface="Courier New" pitchFamily="49" charset="0"/>
                <a:ea typeface="Calibri"/>
                <a:cs typeface="Courier New" pitchFamily="49" charset="0"/>
              </a:rPr>
              <a:t> stopWatch = </a:t>
            </a:r>
            <a:r>
              <a:rPr lang="en-GB" sz="2000" b="1" smtClean="0">
                <a:solidFill>
                  <a:srgbClr val="008080"/>
                </a:solidFill>
                <a:latin typeface="Courier New" pitchFamily="49" charset="0"/>
                <a:ea typeface="Calibri"/>
                <a:cs typeface="Courier New" pitchFamily="49" charset="0"/>
              </a:rPr>
              <a:t>Stopwatch</a:t>
            </a:r>
            <a:r>
              <a:rPr lang="en-GB" sz="2000" b="1" smtClean="0">
                <a:latin typeface="Courier New" pitchFamily="49" charset="0"/>
                <a:ea typeface="Calibri"/>
                <a:cs typeface="Courier New" pitchFamily="49" charset="0"/>
              </a:rPr>
              <a:t>.StartNew();</a:t>
            </a:r>
          </a:p>
          <a:p>
            <a:pPr marL="1531395" indent="-341064">
              <a:spcBef>
                <a:spcPts val="0"/>
              </a:spcBef>
              <a:spcAft>
                <a:spcPts val="0"/>
              </a:spcAft>
              <a:buNone/>
            </a:pPr>
            <a:r>
              <a:rPr lang="en-GB" sz="2000" b="1" smtClean="0">
                <a:solidFill>
                  <a:srgbClr val="0000FF"/>
                </a:solidFill>
                <a:latin typeface="Courier New" pitchFamily="49" charset="0"/>
                <a:ea typeface="Calibri"/>
                <a:cs typeface="Courier New" pitchFamily="49" charset="0"/>
              </a:rPr>
              <a:t>if</a:t>
            </a:r>
            <a:r>
              <a:rPr lang="en-GB" sz="2000" b="1" smtClean="0">
                <a:latin typeface="Courier New" pitchFamily="49" charset="0"/>
                <a:ea typeface="Calibri"/>
                <a:cs typeface="Courier New" pitchFamily="49" charset="0"/>
              </a:rPr>
              <a:t>( useSuspendUpdating )</a:t>
            </a:r>
          </a:p>
          <a:p>
            <a:pPr marL="1531395" indent="-341064">
              <a:spcBef>
                <a:spcPts val="0"/>
              </a:spcBef>
              <a:spcAft>
                <a:spcPts val="0"/>
              </a:spcAft>
              <a:buNone/>
            </a:pPr>
            <a:r>
              <a:rPr lang="en-GB" sz="2000" b="1" smtClean="0">
                <a:latin typeface="Courier New" pitchFamily="49" charset="0"/>
                <a:ea typeface="Calibri"/>
                <a:cs typeface="Courier New" pitchFamily="49" charset="0"/>
              </a:rPr>
              <a:t>{</a:t>
            </a:r>
          </a:p>
          <a:p>
            <a:pPr marL="1531395" indent="-341064">
              <a:spcBef>
                <a:spcPts val="0"/>
              </a:spcBef>
              <a:spcAft>
                <a:spcPts val="0"/>
              </a:spcAft>
              <a:buNone/>
            </a:pPr>
            <a:r>
              <a:rPr lang="en-GB" sz="2000" b="1" smtClean="0">
                <a:latin typeface="Courier New" pitchFamily="49" charset="0"/>
                <a:ea typeface="Calibri"/>
                <a:cs typeface="Courier New" pitchFamily="49" charset="0"/>
              </a:rPr>
              <a:t>  </a:t>
            </a:r>
            <a:r>
              <a:rPr lang="en-GB" sz="2000" b="1" smtClean="0">
                <a:solidFill>
                  <a:srgbClr val="0000FF"/>
                </a:solidFill>
                <a:latin typeface="Courier New" pitchFamily="49" charset="0"/>
                <a:ea typeface="Calibri"/>
                <a:cs typeface="Courier New" pitchFamily="49" charset="0"/>
              </a:rPr>
              <a:t>using</a:t>
            </a:r>
            <a:r>
              <a:rPr lang="en-GB" sz="2000" b="1" smtClean="0">
                <a:latin typeface="Courier New" pitchFamily="49" charset="0"/>
                <a:ea typeface="Calibri"/>
                <a:cs typeface="Courier New" pitchFamily="49" charset="0"/>
              </a:rPr>
              <a:t>( </a:t>
            </a:r>
            <a:r>
              <a:rPr lang="en-GB" sz="2000" b="1" smtClean="0">
                <a:solidFill>
                  <a:srgbClr val="008080"/>
                </a:solidFill>
                <a:latin typeface="Courier New" pitchFamily="49" charset="0"/>
                <a:ea typeface="Calibri"/>
                <a:cs typeface="Courier New" pitchFamily="49" charset="0"/>
              </a:rPr>
              <a:t>SuspendUpdating</a:t>
            </a:r>
            <a:r>
              <a:rPr lang="en-GB" sz="2000" b="1" smtClean="0">
                <a:latin typeface="Courier New" pitchFamily="49" charset="0"/>
                <a:ea typeface="Calibri"/>
                <a:cs typeface="Courier New" pitchFamily="49" charset="0"/>
              </a:rPr>
              <a:t> suspender = </a:t>
            </a:r>
            <a:r>
              <a:rPr lang="en-GB" sz="2000" b="1" smtClean="0">
                <a:solidFill>
                  <a:srgbClr val="0000FF"/>
                </a:solidFill>
                <a:latin typeface="Courier New" pitchFamily="49" charset="0"/>
                <a:ea typeface="Calibri"/>
                <a:cs typeface="Courier New" pitchFamily="49" charset="0"/>
              </a:rPr>
              <a:t>new</a:t>
            </a:r>
            <a:r>
              <a:rPr lang="en-GB" sz="2000" b="1" smtClean="0">
                <a:latin typeface="Courier New" pitchFamily="49" charset="0"/>
                <a:ea typeface="Calibri"/>
                <a:cs typeface="Courier New" pitchFamily="49" charset="0"/>
              </a:rPr>
              <a:t> </a:t>
            </a:r>
            <a:r>
              <a:rPr lang="en-GB" sz="2000" b="1" smtClean="0">
                <a:solidFill>
                  <a:srgbClr val="008080"/>
                </a:solidFill>
                <a:latin typeface="Courier New" pitchFamily="49" charset="0"/>
                <a:ea typeface="Calibri"/>
                <a:cs typeface="Courier New" pitchFamily="49" charset="0"/>
              </a:rPr>
              <a:t>SuspendUpdating</a:t>
            </a:r>
            <a:r>
              <a:rPr lang="en-GB" sz="2000" b="1" smtClean="0">
                <a:latin typeface="Courier New" pitchFamily="49" charset="0"/>
                <a:ea typeface="Calibri"/>
                <a:cs typeface="Courier New" pitchFamily="49" charset="0"/>
              </a:rPr>
              <a:t>( _doc ) )</a:t>
            </a:r>
          </a:p>
          <a:p>
            <a:pPr marL="1531395" indent="-341064">
              <a:spcBef>
                <a:spcPts val="0"/>
              </a:spcBef>
              <a:spcAft>
                <a:spcPts val="0"/>
              </a:spcAft>
              <a:buNone/>
            </a:pPr>
            <a:r>
              <a:rPr lang="en-GB" sz="2000" b="1" smtClean="0">
                <a:latin typeface="Courier New" pitchFamily="49" charset="0"/>
                <a:ea typeface="Calibri"/>
                <a:cs typeface="Courier New" pitchFamily="49" charset="0"/>
              </a:rPr>
              <a:t>  {</a:t>
            </a:r>
          </a:p>
          <a:p>
            <a:pPr marL="1531395" indent="-341064">
              <a:spcBef>
                <a:spcPts val="0"/>
              </a:spcBef>
              <a:spcAft>
                <a:spcPts val="0"/>
              </a:spcAft>
              <a:buNone/>
            </a:pPr>
            <a:r>
              <a:rPr lang="en-GB" sz="2000" b="1" smtClean="0">
                <a:latin typeface="Courier New" pitchFamily="49" charset="0"/>
                <a:ea typeface="Calibri"/>
                <a:cs typeface="Courier New" pitchFamily="49" charset="0"/>
              </a:rPr>
              <a:t>    rc = _doc.Mirror( walls, line );</a:t>
            </a:r>
          </a:p>
          <a:p>
            <a:pPr marL="1531395" indent="-341064">
              <a:spcBef>
                <a:spcPts val="0"/>
              </a:spcBef>
              <a:spcAft>
                <a:spcPts val="0"/>
              </a:spcAft>
              <a:buNone/>
            </a:pPr>
            <a:r>
              <a:rPr lang="en-GB" sz="2000" b="1" smtClean="0">
                <a:latin typeface="Courier New" pitchFamily="49" charset="0"/>
                <a:ea typeface="Calibri"/>
                <a:cs typeface="Courier New" pitchFamily="49" charset="0"/>
              </a:rPr>
              <a:t>  }</a:t>
            </a:r>
          </a:p>
          <a:p>
            <a:pPr marL="1531395" indent="-341064">
              <a:spcBef>
                <a:spcPts val="0"/>
              </a:spcBef>
              <a:spcAft>
                <a:spcPts val="0"/>
              </a:spcAft>
              <a:buNone/>
            </a:pPr>
            <a:r>
              <a:rPr lang="en-GB" sz="2000" b="1" smtClean="0">
                <a:latin typeface="Courier New" pitchFamily="49" charset="0"/>
                <a:ea typeface="Calibri"/>
                <a:cs typeface="Courier New" pitchFamily="49" charset="0"/>
              </a:rPr>
              <a:t>}</a:t>
            </a:r>
          </a:p>
          <a:p>
            <a:pPr marL="1531395" indent="-341064">
              <a:spcBef>
                <a:spcPts val="0"/>
              </a:spcBef>
              <a:spcAft>
                <a:spcPts val="0"/>
              </a:spcAft>
              <a:buNone/>
            </a:pPr>
            <a:r>
              <a:rPr lang="en-GB" sz="2000" b="1" smtClean="0">
                <a:solidFill>
                  <a:srgbClr val="0000FF"/>
                </a:solidFill>
                <a:latin typeface="Courier New" pitchFamily="49" charset="0"/>
                <a:ea typeface="Calibri"/>
                <a:cs typeface="Courier New" pitchFamily="49" charset="0"/>
              </a:rPr>
              <a:t>else</a:t>
            </a:r>
            <a:endParaRPr lang="en-GB" sz="2000" b="1" smtClean="0">
              <a:latin typeface="Courier New" pitchFamily="49" charset="0"/>
              <a:ea typeface="Calibri"/>
              <a:cs typeface="Courier New" pitchFamily="49" charset="0"/>
            </a:endParaRPr>
          </a:p>
          <a:p>
            <a:pPr marL="1531395" indent="-341064">
              <a:spcBef>
                <a:spcPts val="0"/>
              </a:spcBef>
              <a:spcAft>
                <a:spcPts val="0"/>
              </a:spcAft>
              <a:buNone/>
            </a:pPr>
            <a:r>
              <a:rPr lang="en-GB" sz="2000" b="1" smtClean="0">
                <a:latin typeface="Courier New" pitchFamily="49" charset="0"/>
                <a:ea typeface="Calibri"/>
                <a:cs typeface="Courier New" pitchFamily="49" charset="0"/>
              </a:rPr>
              <a:t>{</a:t>
            </a:r>
          </a:p>
          <a:p>
            <a:pPr marL="1531395" indent="-341064">
              <a:spcBef>
                <a:spcPts val="0"/>
              </a:spcBef>
              <a:spcAft>
                <a:spcPts val="0"/>
              </a:spcAft>
              <a:buNone/>
            </a:pPr>
            <a:r>
              <a:rPr lang="en-GB" sz="2000" b="1" smtClean="0">
                <a:latin typeface="Courier New" pitchFamily="49" charset="0"/>
                <a:ea typeface="Calibri"/>
                <a:cs typeface="Courier New" pitchFamily="49" charset="0"/>
              </a:rPr>
              <a:t>  rc = _doc.Mirror( walls, line );</a:t>
            </a:r>
          </a:p>
          <a:p>
            <a:pPr marL="1531395" indent="-341064">
              <a:spcBef>
                <a:spcPts val="0"/>
              </a:spcBef>
              <a:spcAft>
                <a:spcPts val="0"/>
              </a:spcAft>
              <a:buNone/>
            </a:pPr>
            <a:r>
              <a:rPr lang="en-GB" sz="2000" b="1" smtClean="0">
                <a:latin typeface="Courier New" pitchFamily="49" charset="0"/>
                <a:ea typeface="Calibri"/>
                <a:cs typeface="Courier New" pitchFamily="49" charset="0"/>
              </a:rPr>
              <a:t>}</a:t>
            </a:r>
          </a:p>
          <a:p>
            <a:pPr marL="1531395" indent="-341064">
              <a:spcBef>
                <a:spcPts val="0"/>
              </a:spcBef>
              <a:spcAft>
                <a:spcPts val="0"/>
              </a:spcAft>
              <a:buNone/>
            </a:pPr>
            <a:r>
              <a:rPr lang="en-GB" sz="2000" b="1" smtClean="0">
                <a:latin typeface="Courier New" pitchFamily="49" charset="0"/>
                <a:ea typeface="Calibri"/>
                <a:cs typeface="Courier New" pitchFamily="49" charset="0"/>
              </a:rPr>
              <a:t>stopWatch.Stop();</a:t>
            </a:r>
          </a:p>
          <a:p>
            <a:pPr marL="284163" lvl="1" indent="265113">
              <a:spcBef>
                <a:spcPts val="1800"/>
              </a:spcBef>
              <a:spcAft>
                <a:spcPts val="0"/>
              </a:spcAft>
            </a:pPr>
            <a:r>
              <a:rPr lang="en-US" sz="2400" smtClean="0"/>
              <a:t>Look at SDK sample application </a:t>
            </a:r>
            <a:r>
              <a:rPr lang="en-GB" sz="2400" smtClean="0"/>
              <a:t>FrameBuilder</a:t>
            </a:r>
            <a:endParaRPr lang="en-US" sz="2400" smtClean="0"/>
          </a:p>
          <a:p>
            <a:pPr marL="1531395" indent="-341064">
              <a:spcBef>
                <a:spcPts val="0"/>
              </a:spcBef>
              <a:spcAft>
                <a:spcPts val="0"/>
              </a:spcAft>
              <a:buNone/>
            </a:pPr>
            <a:endParaRPr lang="en-GB" sz="2000" b="1">
              <a:latin typeface="Courier New" pitchFamily="49" charset="0"/>
              <a:ea typeface="Calibri"/>
              <a:cs typeface="Courier New" pitchFamily="49"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09575" y="306387"/>
            <a:ext cx="11761788" cy="781049"/>
          </a:xfrm>
        </p:spPr>
        <p:txBody>
          <a:bodyPr/>
          <a:lstStyle/>
          <a:p>
            <a:r>
              <a:rPr lang="en-US" smtClean="0"/>
              <a:t>9 </a:t>
            </a:r>
            <a:r>
              <a:rPr lang="en-US" dirty="0" smtClean="0"/>
              <a:t>– From Dot to Dot</a:t>
            </a:r>
          </a:p>
        </p:txBody>
      </p:sp>
      <p:sp>
        <p:nvSpPr>
          <p:cNvPr id="20483" name="Content Placeholder 2"/>
          <p:cNvSpPr>
            <a:spLocks noGrp="1"/>
          </p:cNvSpPr>
          <p:nvPr>
            <p:ph idx="1"/>
          </p:nvPr>
        </p:nvSpPr>
        <p:spPr>
          <a:xfrm>
            <a:off x="443640" y="1531182"/>
            <a:ext cx="11850574" cy="4947406"/>
          </a:xfrm>
        </p:spPr>
        <p:txBody>
          <a:bodyPr/>
          <a:lstStyle/>
          <a:p>
            <a:pPr>
              <a:defRPr/>
            </a:pPr>
            <a:r>
              <a:rPr lang="en-US" smtClean="0"/>
              <a:t>Revit API coding </a:t>
            </a:r>
            <a:r>
              <a:rPr lang="en-US" dirty="0" smtClean="0"/>
              <a:t>in C</a:t>
            </a:r>
            <a:r>
              <a:rPr lang="en-US" smtClean="0"/>
              <a:t># and VB.NET is similar</a:t>
            </a:r>
            <a:endParaRPr lang="en-US" dirty="0" smtClean="0"/>
          </a:p>
          <a:p>
            <a:pPr>
              <a:defRPr/>
            </a:pPr>
            <a:r>
              <a:rPr lang="en-US" dirty="0" smtClean="0"/>
              <a:t>Easy to convert</a:t>
            </a:r>
          </a:p>
          <a:p>
            <a:pPr>
              <a:defRPr/>
            </a:pPr>
            <a:r>
              <a:rPr lang="en-US" smtClean="0"/>
              <a:t>Examples</a:t>
            </a:r>
            <a:endParaRPr lang="en-US" dirty="0" smtClean="0"/>
          </a:p>
          <a:p>
            <a:pPr marL="503629" lvl="1" indent="4517">
              <a:spcBef>
                <a:spcPts val="2561"/>
              </a:spcBef>
              <a:buNone/>
              <a:tabLst>
                <a:tab pos="6127086" algn="l"/>
              </a:tabLst>
              <a:defRPr/>
            </a:pPr>
            <a:r>
              <a:rPr lang="en-US" sz="2400" smtClean="0"/>
              <a:t>C#	VB.NET</a:t>
            </a:r>
          </a:p>
          <a:p>
            <a:pPr marL="503629" lvl="1" indent="4517">
              <a:spcBef>
                <a:spcPts val="854"/>
              </a:spcBef>
              <a:buNone/>
              <a:tabLst>
                <a:tab pos="6127086" algn="l"/>
              </a:tabLst>
              <a:defRPr/>
            </a:pPr>
            <a:r>
              <a:rPr lang="en-US" sz="2000" b="1" smtClean="0">
                <a:latin typeface="Courier New" pitchFamily="49" charset="0"/>
                <a:cs typeface="Courier New" pitchFamily="49" charset="0"/>
              </a:rPr>
              <a:t>using </a:t>
            </a:r>
            <a:r>
              <a:rPr lang="en-US" sz="2000" b="1" dirty="0" smtClean="0">
                <a:latin typeface="Courier New" pitchFamily="49" charset="0"/>
                <a:cs typeface="Courier New" pitchFamily="49" charset="0"/>
              </a:rPr>
              <a:t>Rvt </a:t>
            </a:r>
            <a:r>
              <a:rPr lang="en-US" sz="2000" b="1" smtClean="0">
                <a:latin typeface="Courier New" pitchFamily="49" charset="0"/>
                <a:cs typeface="Courier New" pitchFamily="49" charset="0"/>
              </a:rPr>
              <a:t>= Autodesk.Revit;	Imports </a:t>
            </a:r>
            <a:r>
              <a:rPr lang="en-US" sz="2000" b="1" dirty="0" smtClean="0">
                <a:latin typeface="Courier New" pitchFamily="49" charset="0"/>
                <a:cs typeface="Courier New" pitchFamily="49" charset="0"/>
              </a:rPr>
              <a:t>Rvt = Autodesk.Revit</a:t>
            </a:r>
          </a:p>
          <a:p>
            <a:pPr marL="503629" lvl="1" indent="4517">
              <a:spcBef>
                <a:spcPts val="0"/>
              </a:spcBef>
              <a:buNone/>
              <a:tabLst>
                <a:tab pos="6127086" algn="l"/>
              </a:tabLst>
              <a:defRPr/>
            </a:pPr>
            <a:r>
              <a:rPr lang="en-US" sz="2000" b="1" smtClean="0">
                <a:latin typeface="Courier New" pitchFamily="49" charset="0"/>
                <a:cs typeface="Courier New" pitchFamily="49" charset="0"/>
              </a:rPr>
              <a:t>doc.get_Element( id );	doc.Element(id)</a:t>
            </a:r>
            <a:endParaRPr lang="en-US" sz="2000" b="1" dirty="0" smtClean="0">
              <a:latin typeface="Courier New" pitchFamily="49" charset="0"/>
              <a:cs typeface="Courier New" pitchFamily="49" charset="0"/>
            </a:endParaRPr>
          </a:p>
          <a:p>
            <a:pPr marL="503629" lvl="1" indent="4517">
              <a:spcBef>
                <a:spcPts val="0"/>
              </a:spcBef>
              <a:buNone/>
              <a:tabLst>
                <a:tab pos="6127086" algn="l"/>
              </a:tabLst>
              <a:defRPr/>
            </a:pPr>
            <a:r>
              <a:rPr lang="en-US" sz="2000" b="1" smtClean="0">
                <a:latin typeface="Courier New" pitchFamily="49" charset="0"/>
                <a:cs typeface="Courier New" pitchFamily="49" charset="0"/>
              </a:rPr>
              <a:t>param.AsDouble</a:t>
            </a:r>
            <a:r>
              <a:rPr lang="en-US" sz="2000" b="1" dirty="0" smtClean="0">
                <a:latin typeface="Courier New" pitchFamily="49" charset="0"/>
                <a:cs typeface="Courier New" pitchFamily="49" charset="0"/>
              </a:rPr>
              <a:t>().</a:t>
            </a:r>
            <a:r>
              <a:rPr lang="en-US" sz="2000" b="1" smtClean="0">
                <a:latin typeface="Courier New" pitchFamily="49" charset="0"/>
                <a:cs typeface="Courier New" pitchFamily="49" charset="0"/>
              </a:rPr>
              <a:t>ToString();	param.AsDouble</a:t>
            </a:r>
            <a:endParaRPr lang="en-US" sz="2000" b="1" dirty="0" smtClean="0">
              <a:latin typeface="Courier New" pitchFamily="49" charset="0"/>
              <a:cs typeface="Courier New" pitchFamily="49" charset="0"/>
            </a:endParaRPr>
          </a:p>
          <a:p>
            <a:pPr marL="503629" lvl="1" indent="4517">
              <a:spcBef>
                <a:spcPts val="0"/>
              </a:spcBef>
              <a:buNone/>
              <a:tabLst>
                <a:tab pos="6127086" algn="l"/>
              </a:tabLst>
              <a:defRPr/>
            </a:pPr>
            <a:r>
              <a:rPr lang="en-US" sz="2000" b="1" smtClean="0">
                <a:latin typeface="Courier New" pitchFamily="49" charset="0"/>
                <a:cs typeface="Courier New" pitchFamily="49" charset="0"/>
              </a:rPr>
              <a:t>MyMethod( elem</a:t>
            </a:r>
            <a:r>
              <a:rPr lang="en-US" sz="2000" b="1" dirty="0" smtClean="0">
                <a:latin typeface="Courier New" pitchFamily="49" charset="0"/>
                <a:cs typeface="Courier New" pitchFamily="49" charset="0"/>
              </a:rPr>
              <a:t>, </a:t>
            </a:r>
            <a:r>
              <a:rPr lang="en-US" sz="2000" b="1" smtClean="0">
                <a:latin typeface="Courier New" pitchFamily="49" charset="0"/>
                <a:cs typeface="Courier New" pitchFamily="49" charset="0"/>
              </a:rPr>
              <a:t>ref name );	MyMethod(elem, name)</a:t>
            </a:r>
            <a:endParaRPr lang="en-US" sz="2000" b="1" dirty="0" smtClean="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4036" y="194232"/>
            <a:ext cx="11276330" cy="1626129"/>
          </a:xfrm>
        </p:spPr>
        <p:txBody>
          <a:bodyPr/>
          <a:lstStyle/>
          <a:p>
            <a:r>
              <a:rPr lang="en-GB" smtClean="0"/>
              <a:t>9</a:t>
            </a:r>
            <a:r>
              <a:rPr lang="en-US" smtClean="0"/>
              <a:t> – </a:t>
            </a:r>
            <a:r>
              <a:rPr lang="en-GB" smtClean="0"/>
              <a:t>C# or VB.NET</a:t>
            </a:r>
          </a:p>
        </p:txBody>
      </p:sp>
      <p:sp>
        <p:nvSpPr>
          <p:cNvPr id="19459" name="Rectangle 3"/>
          <p:cNvSpPr>
            <a:spLocks noGrp="1" noChangeArrowheads="1"/>
          </p:cNvSpPr>
          <p:nvPr>
            <p:ph type="body" idx="1"/>
          </p:nvPr>
        </p:nvSpPr>
        <p:spPr>
          <a:xfrm>
            <a:off x="454044" y="2010076"/>
            <a:ext cx="11687446" cy="6759729"/>
          </a:xfrm>
        </p:spPr>
        <p:txBody>
          <a:bodyPr/>
          <a:lstStyle/>
          <a:p>
            <a:pPr marL="487578" lvl="1" indent="-325053"/>
            <a:r>
              <a:rPr lang="en-GB" smtClean="0"/>
              <a:t>C# and VB.NET are equivalent</a:t>
            </a:r>
          </a:p>
          <a:p>
            <a:pPr marL="487578" lvl="1" indent="-325053"/>
            <a:r>
              <a:rPr lang="en-GB" smtClean="0"/>
              <a:t>The IL code generated is identical</a:t>
            </a:r>
          </a:p>
          <a:p>
            <a:pPr marL="487578" lvl="1" indent="-325053"/>
            <a:r>
              <a:rPr lang="en-GB" smtClean="0"/>
              <a:t>Automatic translators are available</a:t>
            </a:r>
          </a:p>
          <a:p>
            <a:pPr marL="487578" lvl="1" indent="-325053"/>
            <a:r>
              <a:rPr lang="en-GB" smtClean="0"/>
              <a:t>Google for "c# vb.net translator"</a:t>
            </a:r>
          </a:p>
          <a:p>
            <a:pPr marL="487578" lvl="1" indent="-325053"/>
            <a:r>
              <a:rPr lang="en-US" smtClean="0"/>
              <a:t>Reflector decompiles IL into C#, VB and also managed C++</a:t>
            </a:r>
            <a:endParaRPr lang="en-GB" smtClean="0"/>
          </a:p>
          <a:p>
            <a:pPr marL="487578" lvl="1" indent="-325053"/>
            <a:r>
              <a:rPr lang="en-GB" smtClean="0"/>
              <a:t>Many SDK samples are in C#</a:t>
            </a:r>
          </a:p>
          <a:p>
            <a:pPr marL="487578" lvl="1" indent="-325053"/>
            <a:r>
              <a:rPr lang="en-GB" smtClean="0"/>
              <a:t>Some SDK samples are in VB.NET</a:t>
            </a:r>
          </a:p>
          <a:p>
            <a:pPr marL="487578" lvl="1" indent="-325053"/>
            <a:r>
              <a:rPr lang="en-GB" smtClean="0"/>
              <a:t>Except for language comparison, presentation labs are in C#</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33375" y="306387"/>
            <a:ext cx="11761788" cy="1009649"/>
          </a:xfrm>
        </p:spPr>
        <p:txBody>
          <a:bodyPr/>
          <a:lstStyle/>
          <a:p>
            <a:r>
              <a:rPr lang="en-US" smtClean="0"/>
              <a:t>9 </a:t>
            </a:r>
            <a:r>
              <a:rPr lang="en-US" dirty="0" smtClean="0"/>
              <a:t>– To Double Colon</a:t>
            </a:r>
          </a:p>
        </p:txBody>
      </p:sp>
      <p:sp>
        <p:nvSpPr>
          <p:cNvPr id="24579" name="Content Placeholder 2"/>
          <p:cNvSpPr>
            <a:spLocks noGrp="1"/>
          </p:cNvSpPr>
          <p:nvPr>
            <p:ph idx="1"/>
          </p:nvPr>
        </p:nvSpPr>
        <p:spPr>
          <a:xfrm>
            <a:off x="443640" y="1531180"/>
            <a:ext cx="12242231" cy="5406973"/>
          </a:xfrm>
        </p:spPr>
        <p:txBody>
          <a:bodyPr/>
          <a:lstStyle/>
          <a:p>
            <a:r>
              <a:rPr lang="en-US" smtClean="0"/>
              <a:t>Coding in managed </a:t>
            </a:r>
            <a:r>
              <a:rPr lang="en-US" dirty="0" smtClean="0"/>
              <a:t>C</a:t>
            </a:r>
            <a:r>
              <a:rPr lang="en-US" smtClean="0"/>
              <a:t>++ has more differences</a:t>
            </a:r>
            <a:endParaRPr lang="en-US" dirty="0" smtClean="0"/>
          </a:p>
          <a:p>
            <a:r>
              <a:rPr lang="en-US" smtClean="0"/>
              <a:t>Conversion </a:t>
            </a:r>
            <a:r>
              <a:rPr lang="en-US" dirty="0" smtClean="0"/>
              <a:t>from C# or VB.NET requires some effort</a:t>
            </a:r>
          </a:p>
          <a:p>
            <a:r>
              <a:rPr lang="en-US" dirty="0" smtClean="0"/>
              <a:t>In </a:t>
            </a:r>
            <a:r>
              <a:rPr lang="en-US" smtClean="0"/>
              <a:t>C++</a:t>
            </a:r>
            <a:endParaRPr lang="en-US" dirty="0" smtClean="0"/>
          </a:p>
          <a:p>
            <a:pPr lvl="1"/>
            <a:r>
              <a:rPr lang="en-US" smtClean="0"/>
              <a:t>.</a:t>
            </a:r>
            <a:r>
              <a:rPr lang="en-US" dirty="0" smtClean="0"/>
              <a:t>NET </a:t>
            </a:r>
            <a:r>
              <a:rPr lang="en-US" smtClean="0"/>
              <a:t>assemblies can be referenced explicitly </a:t>
            </a:r>
            <a:r>
              <a:rPr lang="en-US" dirty="0" smtClean="0"/>
              <a:t>in </a:t>
            </a:r>
            <a:r>
              <a:rPr lang="en-US" smtClean="0"/>
              <a:t>the code</a:t>
            </a:r>
          </a:p>
          <a:p>
            <a:pPr lvl="1"/>
            <a:r>
              <a:rPr lang="en-US" smtClean="0"/>
              <a:t>Not recommended due to lack of 'Copy Local' flag control</a:t>
            </a:r>
            <a:endParaRPr lang="en-US" dirty="0" smtClean="0"/>
          </a:p>
          <a:p>
            <a:pPr lvl="1"/>
            <a:r>
              <a:rPr lang="en-US" smtClean="0"/>
              <a:t>Use </a:t>
            </a:r>
            <a:r>
              <a:rPr lang="en-US" dirty="0" smtClean="0"/>
              <a:t>double colon rather than dot as in C# or VB.NET</a:t>
            </a:r>
          </a:p>
          <a:p>
            <a:pPr lvl="1"/>
            <a:r>
              <a:rPr lang="en-US" smtClean="0"/>
              <a:t>Use </a:t>
            </a:r>
            <a:r>
              <a:rPr lang="en-US" dirty="0" smtClean="0"/>
              <a:t>#using rather than using as in C# to import namespaces</a:t>
            </a:r>
          </a:p>
          <a:p>
            <a:pPr lvl="1"/>
            <a:r>
              <a:rPr lang="en-US" smtClean="0"/>
              <a:t>Use </a:t>
            </a:r>
            <a:r>
              <a:rPr lang="en-US" dirty="0" smtClean="0"/>
              <a:t>the namespace statement to specify an alias</a:t>
            </a:r>
          </a:p>
          <a:p>
            <a:pPr lvl="1">
              <a:buFont typeface="Wingdings" pitchFamily="2" charset="2"/>
              <a:buNone/>
            </a:pPr>
            <a:endParaRPr lang="en-US" sz="23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230187"/>
            <a:ext cx="11761788" cy="1009649"/>
          </a:xfrm>
        </p:spPr>
        <p:txBody>
          <a:bodyPr/>
          <a:lstStyle/>
          <a:p>
            <a:r>
              <a:rPr lang="en-US" dirty="0" smtClean="0"/>
              <a:t>Agenda</a:t>
            </a:r>
            <a:endParaRPr lang="en-GB" dirty="0"/>
          </a:p>
        </p:txBody>
      </p:sp>
      <p:sp>
        <p:nvSpPr>
          <p:cNvPr id="3" name="Content Placeholder 2"/>
          <p:cNvSpPr>
            <a:spLocks noGrp="1"/>
          </p:cNvSpPr>
          <p:nvPr>
            <p:ph idx="1"/>
          </p:nvPr>
        </p:nvSpPr>
        <p:spPr>
          <a:xfrm>
            <a:off x="443640" y="2307201"/>
            <a:ext cx="6290535" cy="5390586"/>
          </a:xfrm>
        </p:spPr>
        <p:txBody>
          <a:bodyPr/>
          <a:lstStyle/>
          <a:p>
            <a:pPr>
              <a:spcBef>
                <a:spcPts val="0"/>
              </a:spcBef>
              <a:spcAft>
                <a:spcPts val="1200"/>
              </a:spcAft>
              <a:buNone/>
            </a:pPr>
            <a:r>
              <a:rPr lang="en-US" dirty="0" smtClean="0"/>
              <a:t>Tips</a:t>
            </a:r>
          </a:p>
          <a:p>
            <a:pPr marL="894334" lvl="1" indent="-517178" defTabSz="720000">
              <a:spcBef>
                <a:spcPts val="0"/>
              </a:spcBef>
              <a:buSzPct val="100000"/>
              <a:buNone/>
            </a:pPr>
            <a:r>
              <a:rPr lang="en-US" sz="2400" smtClean="0"/>
              <a:t>0.	Element Filtering</a:t>
            </a:r>
          </a:p>
          <a:p>
            <a:pPr marL="894334" lvl="1" indent="-517178" defTabSz="720000">
              <a:spcBef>
                <a:spcPts val="0"/>
              </a:spcBef>
              <a:buSzPct val="100000"/>
              <a:buFont typeface="+mj-lt"/>
              <a:buAutoNum type="arabicPeriod"/>
            </a:pPr>
            <a:r>
              <a:rPr lang="en-US" sz="2400" smtClean="0"/>
              <a:t>Namespaces, Aliases, and Regions</a:t>
            </a:r>
            <a:endParaRPr lang="en-US" sz="2400" dirty="0" smtClean="0"/>
          </a:p>
          <a:p>
            <a:pPr marL="894334" lvl="1" indent="-517178" defTabSz="720000">
              <a:spcBef>
                <a:spcPts val="0"/>
              </a:spcBef>
              <a:buSzPct val="100000"/>
              <a:buFont typeface="+mj-lt"/>
              <a:buAutoNum type="arabicPeriod"/>
            </a:pPr>
            <a:r>
              <a:rPr lang="en-US" sz="2400" smtClean="0"/>
              <a:t>Version and Flavour Checking</a:t>
            </a:r>
            <a:endParaRPr lang="en-US" sz="2400" dirty="0" smtClean="0"/>
          </a:p>
          <a:p>
            <a:pPr marL="894334" lvl="1" indent="-517178" defTabSz="720000">
              <a:spcBef>
                <a:spcPts val="0"/>
              </a:spcBef>
              <a:buSzPct val="100000"/>
              <a:buFont typeface="+mj-lt"/>
              <a:buAutoNum type="arabicPeriod"/>
            </a:pPr>
            <a:r>
              <a:rPr lang="en-US" sz="2400" smtClean="0"/>
              <a:t>Command Results, Error </a:t>
            </a:r>
            <a:r>
              <a:rPr lang="en-US" sz="2400" dirty="0" smtClean="0"/>
              <a:t>Handling and Transactions</a:t>
            </a:r>
          </a:p>
          <a:p>
            <a:pPr marL="894334" lvl="1" indent="-517178" defTabSz="720000">
              <a:spcBef>
                <a:spcPts val="0"/>
              </a:spcBef>
              <a:buSzPct val="100000"/>
              <a:buFont typeface="+mj-lt"/>
              <a:buAutoNum type="arabicPeriod"/>
            </a:pPr>
            <a:r>
              <a:rPr lang="en-US" sz="2400" dirty="0" smtClean="0"/>
              <a:t>Language Independence</a:t>
            </a:r>
          </a:p>
          <a:p>
            <a:pPr marL="894334" lvl="1" indent="-517178" defTabSz="720000">
              <a:spcBef>
                <a:spcPts val="0"/>
              </a:spcBef>
              <a:buSzPct val="100000"/>
              <a:buFont typeface="+mj-lt"/>
              <a:buAutoNum type="arabicPeriod"/>
            </a:pPr>
            <a:r>
              <a:rPr lang="en-US" sz="2400" smtClean="0"/>
              <a:t>Data Caching</a:t>
            </a:r>
            <a:endParaRPr lang="en-US" sz="2400" dirty="0" smtClean="0"/>
          </a:p>
          <a:p>
            <a:pPr marL="894334" lvl="1" indent="-517178" defTabSz="720000">
              <a:spcBef>
                <a:spcPts val="0"/>
              </a:spcBef>
              <a:buSzPct val="100000"/>
              <a:buFont typeface="+mj-lt"/>
              <a:buAutoNum type="arabicPeriod"/>
            </a:pPr>
            <a:r>
              <a:rPr lang="en-US" sz="2400" smtClean="0"/>
              <a:t>Journaling Mechanism &amp; </a:t>
            </a:r>
            <a:r>
              <a:rPr lang="en-US" sz="2400" dirty="0" smtClean="0"/>
              <a:t>Unit Testing</a:t>
            </a:r>
          </a:p>
          <a:p>
            <a:pPr marL="894334" lvl="1" indent="-517178" defTabSz="720000">
              <a:spcBef>
                <a:spcPts val="0"/>
              </a:spcBef>
              <a:buSzPct val="100000"/>
              <a:buFont typeface="+mj-lt"/>
              <a:buAutoNum type="arabicPeriod"/>
            </a:pPr>
            <a:r>
              <a:rPr lang="en-US" sz="2400" dirty="0" smtClean="0"/>
              <a:t>Assembly Information</a:t>
            </a:r>
          </a:p>
          <a:p>
            <a:pPr marL="894334" lvl="1" indent="-517178" defTabSz="720000">
              <a:spcBef>
                <a:spcPts val="0"/>
              </a:spcBef>
              <a:buSzPct val="100000"/>
              <a:buFont typeface="+mj-lt"/>
              <a:buAutoNum type="arabicPeriod"/>
            </a:pPr>
            <a:r>
              <a:rPr lang="en-US" sz="2400" dirty="0" smtClean="0"/>
              <a:t>Suspend Updating</a:t>
            </a:r>
          </a:p>
          <a:p>
            <a:pPr marL="894334" lvl="1" indent="-517178" defTabSz="720000">
              <a:spcBef>
                <a:spcPts val="0"/>
              </a:spcBef>
              <a:buSzPct val="100000"/>
              <a:buFont typeface="+mj-lt"/>
              <a:buAutoNum type="arabicPeriod"/>
            </a:pPr>
            <a:r>
              <a:rPr lang="en-US" sz="2400" smtClean="0"/>
              <a:t>Comparison C#, VB and C++</a:t>
            </a:r>
          </a:p>
          <a:p>
            <a:pPr marL="894334" lvl="1" indent="-517178" defTabSz="720000">
              <a:spcBef>
                <a:spcPts val="0"/>
              </a:spcBef>
              <a:buSzPct val="100000"/>
              <a:buNone/>
            </a:pPr>
            <a:r>
              <a:rPr lang="en-US" sz="2400" smtClean="0"/>
              <a:t>10.	Creating a new Type</a:t>
            </a:r>
          </a:p>
        </p:txBody>
      </p:sp>
      <p:sp>
        <p:nvSpPr>
          <p:cNvPr id="4" name="TextBox 3"/>
          <p:cNvSpPr txBox="1"/>
          <p:nvPr/>
        </p:nvSpPr>
        <p:spPr>
          <a:xfrm>
            <a:off x="6657975" y="2320627"/>
            <a:ext cx="5972175" cy="4647426"/>
          </a:xfrm>
          <a:prstGeom prst="rect">
            <a:avLst/>
          </a:prstGeom>
          <a:noFill/>
        </p:spPr>
        <p:txBody>
          <a:bodyPr wrap="square" rtlCol="0">
            <a:spAutoFit/>
          </a:bodyPr>
          <a:lstStyle/>
          <a:p>
            <a:pPr>
              <a:spcAft>
                <a:spcPts val="1200"/>
              </a:spcAft>
            </a:pPr>
            <a:r>
              <a:rPr lang="en-US" sz="3200" smtClean="0"/>
              <a:t>Geometry</a:t>
            </a:r>
          </a:p>
          <a:p>
            <a:pPr lvl="1"/>
            <a:r>
              <a:rPr lang="en-US" sz="2400" smtClean="0"/>
              <a:t>Geometry Class Hierarchy</a:t>
            </a:r>
          </a:p>
          <a:p>
            <a:pPr lvl="1"/>
            <a:r>
              <a:rPr lang="en-US" sz="2400" smtClean="0"/>
              <a:t>Non-APIObject Classes</a:t>
            </a:r>
          </a:p>
          <a:p>
            <a:pPr lvl="1"/>
            <a:r>
              <a:rPr lang="en-US" sz="2400" smtClean="0"/>
              <a:t>Classes derived from APIObject</a:t>
            </a:r>
          </a:p>
          <a:p>
            <a:pPr lvl="1"/>
            <a:r>
              <a:rPr lang="en-US" sz="2400" smtClean="0"/>
              <a:t>Classes derived from GeometryObject</a:t>
            </a:r>
          </a:p>
          <a:p>
            <a:pPr lvl="1"/>
            <a:r>
              <a:rPr lang="en-US" sz="2400" smtClean="0"/>
              <a:t>Coverage, Creation, and Retrieval</a:t>
            </a:r>
          </a:p>
          <a:p>
            <a:pPr lvl="1">
              <a:spcAft>
                <a:spcPts val="1200"/>
              </a:spcAft>
            </a:pPr>
            <a:r>
              <a:rPr lang="en-US" sz="2400" smtClean="0"/>
              <a:t>Geometry sample code</a:t>
            </a:r>
          </a:p>
          <a:p>
            <a:pPr marL="981075" lvl="2" indent="-358775" defTabSz="720000">
              <a:spcBef>
                <a:spcPts val="0"/>
              </a:spcBef>
              <a:buSzPct val="100000"/>
              <a:buFont typeface="+mj-lt"/>
              <a:buAutoNum type="arabicPeriod"/>
            </a:pPr>
            <a:r>
              <a:rPr lang="en-US" sz="2000" smtClean="0"/>
              <a:t>XYZ and Transform</a:t>
            </a:r>
          </a:p>
          <a:p>
            <a:pPr marL="981075" lvl="2" indent="-358775" defTabSz="720000">
              <a:spcBef>
                <a:spcPts val="0"/>
              </a:spcBef>
              <a:buSzPct val="100000"/>
              <a:buFont typeface="+mj-lt"/>
              <a:buAutoNum type="arabicPeriod"/>
            </a:pPr>
            <a:r>
              <a:rPr lang="en-US" sz="2000" smtClean="0"/>
              <a:t>Curve and Line</a:t>
            </a:r>
          </a:p>
          <a:p>
            <a:pPr marL="981075" lvl="2" indent="-358775" defTabSz="720000">
              <a:spcBef>
                <a:spcPts val="0"/>
              </a:spcBef>
              <a:buSzPct val="100000"/>
              <a:buFont typeface="+mj-lt"/>
              <a:buAutoNum type="arabicPeriod"/>
            </a:pPr>
            <a:r>
              <a:rPr lang="en-US" sz="2000" smtClean="0"/>
              <a:t>Circle</a:t>
            </a:r>
          </a:p>
          <a:p>
            <a:pPr marL="981075" lvl="2" indent="-358775" defTabSz="720000">
              <a:spcBef>
                <a:spcPts val="0"/>
              </a:spcBef>
              <a:buSzPct val="100000"/>
              <a:buFont typeface="+mj-lt"/>
              <a:buAutoNum type="arabicPeriod"/>
            </a:pPr>
            <a:r>
              <a:rPr lang="en-US" sz="2000" smtClean="0"/>
              <a:t>Face</a:t>
            </a:r>
          </a:p>
          <a:p>
            <a:pPr marL="981075" lvl="2" indent="-358775" defTabSz="720000">
              <a:spcBef>
                <a:spcPts val="0"/>
              </a:spcBef>
              <a:buSzPct val="100000"/>
              <a:buFont typeface="+mj-lt"/>
              <a:buAutoNum type="arabicPeriod"/>
            </a:pPr>
            <a:r>
              <a:rPr lang="en-GB" sz="2000" smtClean="0"/>
              <a:t>References and Dimensioning</a:t>
            </a:r>
            <a:endParaRPr lang="en-GB" sz="20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09575" y="363538"/>
            <a:ext cx="11761788" cy="857249"/>
          </a:xfrm>
        </p:spPr>
        <p:txBody>
          <a:bodyPr/>
          <a:lstStyle/>
          <a:p>
            <a:r>
              <a:rPr lang="en-US" smtClean="0"/>
              <a:t>9 </a:t>
            </a:r>
            <a:r>
              <a:rPr lang="en-US" dirty="0" smtClean="0"/>
              <a:t>– To Double Colon</a:t>
            </a:r>
          </a:p>
        </p:txBody>
      </p:sp>
      <p:sp>
        <p:nvSpPr>
          <p:cNvPr id="20483" name="Content Placeholder 2"/>
          <p:cNvSpPr>
            <a:spLocks noGrp="1"/>
          </p:cNvSpPr>
          <p:nvPr>
            <p:ph idx="1"/>
          </p:nvPr>
        </p:nvSpPr>
        <p:spPr>
          <a:xfrm>
            <a:off x="443640" y="1531178"/>
            <a:ext cx="10073706" cy="6165834"/>
          </a:xfrm>
        </p:spPr>
        <p:txBody>
          <a:bodyPr/>
          <a:lstStyle/>
          <a:p>
            <a:pPr>
              <a:spcAft>
                <a:spcPts val="600"/>
              </a:spcAft>
              <a:defRPr/>
            </a:pPr>
            <a:r>
              <a:rPr lang="en-US" smtClean="0"/>
              <a:t>C#</a:t>
            </a:r>
            <a:endParaRPr lang="en-US" dirty="0" smtClean="0"/>
          </a:p>
          <a:p>
            <a:pPr marL="1020804" lvl="3" indent="-27101">
              <a:defRPr/>
            </a:pPr>
            <a:r>
              <a:rPr lang="en-US" dirty="0" smtClean="0"/>
              <a:t>using System.Windows.Forms;</a:t>
            </a:r>
          </a:p>
          <a:p>
            <a:pPr marL="1020804" lvl="3" indent="-27101">
              <a:defRPr/>
            </a:pPr>
            <a:endParaRPr lang="en-US" dirty="0" smtClean="0"/>
          </a:p>
          <a:p>
            <a:pPr marL="1020804" lvl="3" indent="-27101">
              <a:defRPr/>
            </a:pPr>
            <a:r>
              <a:rPr lang="en-US" dirty="0" smtClean="0"/>
              <a:t>using Rvt = Autodesk.Revit;</a:t>
            </a:r>
          </a:p>
          <a:p>
            <a:pPr marL="1020804" lvl="3" indent="-27101">
              <a:defRPr/>
            </a:pPr>
            <a:r>
              <a:rPr lang="en-US" dirty="0" smtClean="0"/>
              <a:t>using RvtGeom = Autodesk.Revit.Geometry;</a:t>
            </a:r>
          </a:p>
          <a:p>
            <a:pPr marL="1020804" lvl="3" indent="-27101">
              <a:defRPr/>
            </a:pPr>
            <a:r>
              <a:rPr lang="en-US" dirty="0" smtClean="0"/>
              <a:t>using RvtSymbs = Autodesk.Revit.Symbols;</a:t>
            </a:r>
          </a:p>
          <a:p>
            <a:pPr marL="1020804" lvl="3" indent="-27101">
              <a:defRPr/>
            </a:pPr>
            <a:r>
              <a:rPr lang="en-US" dirty="0" smtClean="0"/>
              <a:t>using RvtElems = Autodesk.Revit.Elements;</a:t>
            </a:r>
          </a:p>
          <a:p>
            <a:pPr marL="1020804" lvl="3" indent="-27101">
              <a:defRPr/>
            </a:pPr>
            <a:endParaRPr lang="en-US" dirty="0" smtClean="0">
              <a:latin typeface="Courier" pitchFamily="49" charset="0"/>
            </a:endParaRPr>
          </a:p>
          <a:p>
            <a:pPr>
              <a:spcAft>
                <a:spcPts val="600"/>
              </a:spcAft>
              <a:defRPr/>
            </a:pPr>
            <a:r>
              <a:rPr lang="en-US" smtClean="0"/>
              <a:t>C++</a:t>
            </a:r>
            <a:endParaRPr lang="en-US" dirty="0" smtClean="0"/>
          </a:p>
          <a:p>
            <a:pPr marL="1020804" lvl="3" indent="-27101">
              <a:defRPr/>
            </a:pPr>
            <a:r>
              <a:rPr lang="en-US" dirty="0" smtClean="0">
                <a:solidFill>
                  <a:srgbClr val="FF0000"/>
                </a:solidFill>
              </a:rPr>
              <a:t>#using &lt;System.Windows.Forms.dll&gt;</a:t>
            </a:r>
          </a:p>
          <a:p>
            <a:pPr marL="1020804" lvl="3" indent="-27101">
              <a:defRPr/>
            </a:pPr>
            <a:r>
              <a:rPr lang="en-US" dirty="0" smtClean="0"/>
              <a:t>using namespace System</a:t>
            </a:r>
            <a:r>
              <a:rPr lang="en-US" dirty="0" smtClean="0">
                <a:solidFill>
                  <a:srgbClr val="FF0000"/>
                </a:solidFill>
              </a:rPr>
              <a:t>::</a:t>
            </a:r>
            <a:r>
              <a:rPr lang="en-US" dirty="0" smtClean="0"/>
              <a:t>Windows</a:t>
            </a:r>
            <a:r>
              <a:rPr lang="en-US" dirty="0" smtClean="0">
                <a:solidFill>
                  <a:srgbClr val="FF0000"/>
                </a:solidFill>
              </a:rPr>
              <a:t>::</a:t>
            </a:r>
            <a:r>
              <a:rPr lang="en-US" dirty="0" smtClean="0"/>
              <a:t>Forms;</a:t>
            </a:r>
          </a:p>
          <a:p>
            <a:pPr marL="1020804" lvl="3" indent="-27101">
              <a:defRPr/>
            </a:pPr>
            <a:endParaRPr lang="en-US" dirty="0" smtClean="0"/>
          </a:p>
          <a:p>
            <a:pPr marL="1020804" lvl="3" indent="-27101">
              <a:defRPr/>
            </a:pPr>
            <a:r>
              <a:rPr lang="en-US" dirty="0" smtClean="0">
                <a:solidFill>
                  <a:srgbClr val="FF0000"/>
                </a:solidFill>
              </a:rPr>
              <a:t>#using &lt;RevitAPI.dll&gt;</a:t>
            </a:r>
          </a:p>
          <a:p>
            <a:pPr marL="1020804" lvl="3" indent="-27101">
              <a:defRPr/>
            </a:pPr>
            <a:r>
              <a:rPr lang="en-US" dirty="0" smtClean="0"/>
              <a:t>namespace Rvt = Autodesk</a:t>
            </a:r>
            <a:r>
              <a:rPr lang="en-US" dirty="0" smtClean="0">
                <a:solidFill>
                  <a:srgbClr val="FF0000"/>
                </a:solidFill>
              </a:rPr>
              <a:t>::</a:t>
            </a:r>
            <a:r>
              <a:rPr lang="en-US" dirty="0" smtClean="0"/>
              <a:t>Revit;</a:t>
            </a:r>
          </a:p>
          <a:p>
            <a:pPr marL="1020804" lvl="3" indent="-27101">
              <a:defRPr/>
            </a:pPr>
            <a:r>
              <a:rPr lang="en-US" dirty="0" smtClean="0"/>
              <a:t>namespace RvtGeom = Autodesk</a:t>
            </a:r>
            <a:r>
              <a:rPr lang="en-US" dirty="0" smtClean="0">
                <a:solidFill>
                  <a:srgbClr val="FF0000"/>
                </a:solidFill>
              </a:rPr>
              <a:t>::</a:t>
            </a:r>
            <a:r>
              <a:rPr lang="en-US" dirty="0" smtClean="0"/>
              <a:t>Revit</a:t>
            </a:r>
            <a:r>
              <a:rPr lang="en-US" dirty="0" smtClean="0">
                <a:solidFill>
                  <a:srgbClr val="FF0000"/>
                </a:solidFill>
              </a:rPr>
              <a:t>::</a:t>
            </a:r>
            <a:r>
              <a:rPr lang="en-US" dirty="0" smtClean="0"/>
              <a:t>Geometry;</a:t>
            </a:r>
          </a:p>
          <a:p>
            <a:pPr marL="1020804" lvl="3" indent="-27101">
              <a:defRPr/>
            </a:pPr>
            <a:r>
              <a:rPr lang="en-US" dirty="0" smtClean="0"/>
              <a:t>namespace RvtSymbs = Autodesk</a:t>
            </a:r>
            <a:r>
              <a:rPr lang="en-US" dirty="0" smtClean="0">
                <a:solidFill>
                  <a:srgbClr val="FF0000"/>
                </a:solidFill>
              </a:rPr>
              <a:t>::</a:t>
            </a:r>
            <a:r>
              <a:rPr lang="en-US" dirty="0" smtClean="0"/>
              <a:t>Revit</a:t>
            </a:r>
            <a:r>
              <a:rPr lang="en-US" dirty="0" smtClean="0">
                <a:solidFill>
                  <a:srgbClr val="FF0000"/>
                </a:solidFill>
              </a:rPr>
              <a:t>::</a:t>
            </a:r>
            <a:r>
              <a:rPr lang="en-US" dirty="0" smtClean="0"/>
              <a:t>Symbols;</a:t>
            </a:r>
          </a:p>
          <a:p>
            <a:pPr marL="1020804" lvl="3" indent="-27101">
              <a:defRPr/>
            </a:pPr>
            <a:r>
              <a:rPr lang="en-US" dirty="0" smtClean="0"/>
              <a:t>namespace RvtElems = Autodesk</a:t>
            </a:r>
            <a:r>
              <a:rPr lang="en-US" dirty="0" smtClean="0">
                <a:solidFill>
                  <a:srgbClr val="FF0000"/>
                </a:solidFill>
              </a:rPr>
              <a:t>::</a:t>
            </a:r>
            <a:r>
              <a:rPr lang="en-US" dirty="0" smtClean="0"/>
              <a:t>Revit</a:t>
            </a:r>
            <a:r>
              <a:rPr lang="en-US" dirty="0" smtClean="0">
                <a:solidFill>
                  <a:srgbClr val="FF0000"/>
                </a:solidFill>
              </a:rPr>
              <a:t>::</a:t>
            </a:r>
            <a:r>
              <a:rPr lang="en-US" dirty="0" smtClean="0"/>
              <a:t>Elements;</a:t>
            </a:r>
            <a:endParaRPr lang="en-US" sz="28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61975" y="306387"/>
            <a:ext cx="11761788" cy="857249"/>
          </a:xfrm>
        </p:spPr>
        <p:txBody>
          <a:bodyPr/>
          <a:lstStyle/>
          <a:p>
            <a:r>
              <a:rPr lang="en-US" smtClean="0"/>
              <a:t>9 </a:t>
            </a:r>
            <a:r>
              <a:rPr lang="en-US" dirty="0" smtClean="0"/>
              <a:t>– To Double Colon</a:t>
            </a:r>
          </a:p>
        </p:txBody>
      </p:sp>
      <p:sp>
        <p:nvSpPr>
          <p:cNvPr id="20483" name="Content Placeholder 2"/>
          <p:cNvSpPr>
            <a:spLocks noGrp="1"/>
          </p:cNvSpPr>
          <p:nvPr>
            <p:ph idx="1"/>
          </p:nvPr>
        </p:nvSpPr>
        <p:spPr/>
        <p:txBody>
          <a:bodyPr/>
          <a:lstStyle/>
          <a:p>
            <a:pPr>
              <a:defRPr/>
            </a:pPr>
            <a:r>
              <a:rPr lang="en-US" smtClean="0"/>
              <a:t>C++ Execute() method signature</a:t>
            </a:r>
            <a:endParaRPr lang="en-US" dirty="0" smtClean="0"/>
          </a:p>
          <a:p>
            <a:pPr lvl="1">
              <a:defRPr/>
            </a:pPr>
            <a:r>
              <a:rPr lang="en-US" sz="2400" smtClean="0">
                <a:ea typeface="+mn-ea"/>
                <a:cs typeface="+mn-cs"/>
              </a:rPr>
              <a:t>Handle </a:t>
            </a:r>
            <a:r>
              <a:rPr lang="en-US" sz="2400" dirty="0" smtClean="0">
                <a:ea typeface="+mn-ea"/>
                <a:cs typeface="+mn-cs"/>
              </a:rPr>
              <a:t>to object (^)</a:t>
            </a:r>
          </a:p>
          <a:p>
            <a:pPr lvl="1">
              <a:spcBef>
                <a:spcPts val="0"/>
              </a:spcBef>
              <a:defRPr/>
            </a:pPr>
            <a:r>
              <a:rPr lang="en-US" sz="2400" smtClean="0">
                <a:ea typeface="+mn-ea"/>
                <a:cs typeface="+mn-cs"/>
              </a:rPr>
              <a:t>Tracking </a:t>
            </a:r>
            <a:r>
              <a:rPr lang="en-US" sz="2400" dirty="0" smtClean="0">
                <a:ea typeface="+mn-ea"/>
                <a:cs typeface="+mn-cs"/>
              </a:rPr>
              <a:t>reference (%)</a:t>
            </a:r>
            <a:endParaRPr lang="en-US" sz="2400" dirty="0" smtClean="0"/>
          </a:p>
          <a:p>
            <a:pPr>
              <a:spcBef>
                <a:spcPts val="2400"/>
              </a:spcBef>
              <a:defRPr/>
            </a:pPr>
            <a:r>
              <a:rPr lang="en-US" smtClean="0"/>
              <a:t>C#</a:t>
            </a:r>
            <a:endParaRPr lang="en-US" dirty="0" smtClean="0"/>
          </a:p>
          <a:p>
            <a:pPr lvl="2">
              <a:buFont typeface="Wingdings" pitchFamily="2" charset="2"/>
              <a:buNone/>
              <a:defRPr/>
            </a:pPr>
            <a:r>
              <a:rPr lang="en-US" sz="2000" b="1" smtClean="0">
                <a:latin typeface="Courier New" pitchFamily="49" charset="0"/>
                <a:cs typeface="Courier New" pitchFamily="49" charset="0"/>
              </a:rPr>
              <a:t>public IExternalCommand.Result Execute(</a:t>
            </a:r>
          </a:p>
          <a:p>
            <a:pPr lvl="2">
              <a:spcBef>
                <a:spcPts val="0"/>
              </a:spcBef>
              <a:buFont typeface="Wingdings" pitchFamily="2" charset="2"/>
              <a:buNone/>
              <a:defRPr/>
            </a:pPr>
            <a:r>
              <a:rPr lang="en-US" sz="2000" b="1" smtClean="0">
                <a:latin typeface="Courier New" pitchFamily="49" charset="0"/>
                <a:cs typeface="Courier New" pitchFamily="49" charset="0"/>
              </a:rPr>
              <a:t>  ExternalCommandData </a:t>
            </a:r>
            <a:r>
              <a:rPr lang="en-US" sz="2000" b="1" dirty="0" smtClean="0">
                <a:latin typeface="Courier New" pitchFamily="49" charset="0"/>
                <a:cs typeface="Courier New" pitchFamily="49" charset="0"/>
              </a:rPr>
              <a:t>cmdData</a:t>
            </a:r>
            <a:r>
              <a:rPr lang="en-US" sz="2000" b="1" smtClean="0">
                <a:latin typeface="Courier New" pitchFamily="49" charset="0"/>
                <a:cs typeface="Courier New" pitchFamily="49" charset="0"/>
              </a:rPr>
              <a:t>, </a:t>
            </a:r>
          </a:p>
          <a:p>
            <a:pPr lvl="2">
              <a:spcBef>
                <a:spcPts val="0"/>
              </a:spcBef>
              <a:buFont typeface="Wingdings" pitchFamily="2" charset="2"/>
              <a:buNone/>
              <a:defRPr/>
            </a:pPr>
            <a:r>
              <a:rPr lang="en-US" sz="2000" b="1" smtClean="0">
                <a:latin typeface="Courier New" pitchFamily="49" charset="0"/>
                <a:cs typeface="Courier New" pitchFamily="49" charset="0"/>
              </a:rPr>
              <a:t>  ref </a:t>
            </a:r>
            <a:r>
              <a:rPr lang="en-US" sz="2000" b="1" dirty="0" smtClean="0">
                <a:latin typeface="Courier New" pitchFamily="49" charset="0"/>
                <a:cs typeface="Courier New" pitchFamily="49" charset="0"/>
              </a:rPr>
              <a:t>string message</a:t>
            </a:r>
            <a:r>
              <a:rPr lang="en-US" sz="2000" b="1" smtClean="0">
                <a:latin typeface="Courier New" pitchFamily="49" charset="0"/>
                <a:cs typeface="Courier New" pitchFamily="49" charset="0"/>
              </a:rPr>
              <a:t>, </a:t>
            </a:r>
          </a:p>
          <a:p>
            <a:pPr lvl="2">
              <a:spcBef>
                <a:spcPts val="0"/>
              </a:spcBef>
              <a:buFont typeface="Wingdings" pitchFamily="2" charset="2"/>
              <a:buNone/>
              <a:defRPr/>
            </a:pPr>
            <a:r>
              <a:rPr lang="en-US" sz="2000" b="1" smtClean="0">
                <a:latin typeface="Courier New" pitchFamily="49" charset="0"/>
                <a:cs typeface="Courier New" pitchFamily="49" charset="0"/>
              </a:rPr>
              <a:t>  ElementSet elements )</a:t>
            </a:r>
            <a:endParaRPr lang="en-US" sz="2000" b="1" dirty="0" smtClean="0">
              <a:latin typeface="Courier New" pitchFamily="49" charset="0"/>
              <a:cs typeface="Courier New" pitchFamily="49" charset="0"/>
            </a:endParaRPr>
          </a:p>
          <a:p>
            <a:pPr lvl="2">
              <a:spcBef>
                <a:spcPts val="0"/>
              </a:spcBef>
              <a:buFont typeface="Wingdings" pitchFamily="2" charset="2"/>
              <a:buNone/>
              <a:defRPr/>
            </a:pPr>
            <a:r>
              <a:rPr lang="en-US" sz="2000" b="1" dirty="0" smtClean="0">
                <a:latin typeface="Courier New" pitchFamily="49" charset="0"/>
                <a:cs typeface="Courier New" pitchFamily="49" charset="0"/>
              </a:rPr>
              <a:t>{}</a:t>
            </a:r>
          </a:p>
          <a:p>
            <a:pPr>
              <a:spcBef>
                <a:spcPts val="2400"/>
              </a:spcBef>
              <a:defRPr/>
            </a:pPr>
            <a:r>
              <a:rPr lang="en-US" smtClean="0"/>
              <a:t>C++</a:t>
            </a:r>
            <a:endParaRPr lang="en-US" dirty="0" smtClean="0"/>
          </a:p>
          <a:p>
            <a:pPr lvl="2">
              <a:buFont typeface="Wingdings" pitchFamily="2" charset="2"/>
              <a:buNone/>
              <a:defRPr/>
            </a:pPr>
            <a:r>
              <a:rPr lang="en-US" sz="2000" b="1" smtClean="0">
                <a:solidFill>
                  <a:srgbClr val="FF0000"/>
                </a:solidFill>
                <a:latin typeface="Courier New" pitchFamily="49" charset="0"/>
                <a:cs typeface="Courier New" pitchFamily="49" charset="0"/>
              </a:rPr>
              <a:t>virtual</a:t>
            </a:r>
            <a:r>
              <a:rPr lang="en-US" sz="2000" b="1" smtClean="0">
                <a:latin typeface="Courier New" pitchFamily="49" charset="0"/>
                <a:cs typeface="Courier New" pitchFamily="49" charset="0"/>
              </a:rPr>
              <a:t> IExternalCommand</a:t>
            </a:r>
            <a:r>
              <a:rPr lang="en-US" sz="2000" b="1" dirty="0" smtClean="0">
                <a:latin typeface="Courier New" pitchFamily="49" charset="0"/>
                <a:cs typeface="Courier New" pitchFamily="49" charset="0"/>
              </a:rPr>
              <a:t>::</a:t>
            </a:r>
            <a:r>
              <a:rPr lang="en-US" sz="2000" b="1" smtClean="0">
                <a:latin typeface="Courier New" pitchFamily="49" charset="0"/>
                <a:cs typeface="Courier New" pitchFamily="49" charset="0"/>
              </a:rPr>
              <a:t>Result Execute(</a:t>
            </a:r>
          </a:p>
          <a:p>
            <a:pPr lvl="2">
              <a:spcBef>
                <a:spcPts val="0"/>
              </a:spcBef>
              <a:buFont typeface="Wingdings" pitchFamily="2" charset="2"/>
              <a:buNone/>
              <a:defRPr/>
            </a:pPr>
            <a:r>
              <a:rPr lang="en-US" sz="2000" b="1" smtClean="0">
                <a:latin typeface="Courier New" pitchFamily="49" charset="0"/>
                <a:cs typeface="Courier New" pitchFamily="49" charset="0"/>
              </a:rPr>
              <a:t>  ExternalCommandData </a:t>
            </a:r>
            <a:r>
              <a:rPr lang="en-US" sz="2000" b="1" dirty="0" smtClean="0">
                <a:solidFill>
                  <a:srgbClr val="FF0000"/>
                </a:solidFill>
                <a:latin typeface="Courier New" pitchFamily="49" charset="0"/>
                <a:cs typeface="Courier New" pitchFamily="49" charset="0"/>
              </a:rPr>
              <a:t>^</a:t>
            </a:r>
            <a:r>
              <a:rPr lang="en-US" sz="2000" b="1" dirty="0" smtClean="0">
                <a:latin typeface="Courier New" pitchFamily="49" charset="0"/>
                <a:cs typeface="Courier New" pitchFamily="49" charset="0"/>
              </a:rPr>
              <a:t> </a:t>
            </a:r>
            <a:r>
              <a:rPr lang="en-US" sz="2000" b="1" smtClean="0">
                <a:latin typeface="Courier New" pitchFamily="49" charset="0"/>
                <a:cs typeface="Courier New" pitchFamily="49" charset="0"/>
              </a:rPr>
              <a:t>cmdData,</a:t>
            </a:r>
          </a:p>
          <a:p>
            <a:pPr lvl="2">
              <a:spcBef>
                <a:spcPts val="0"/>
              </a:spcBef>
              <a:buFont typeface="Wingdings" pitchFamily="2" charset="2"/>
              <a:buNone/>
              <a:defRPr/>
            </a:pPr>
            <a:r>
              <a:rPr lang="en-US" sz="2000" b="1" smtClean="0">
                <a:latin typeface="Courier New" pitchFamily="49" charset="0"/>
                <a:cs typeface="Courier New" pitchFamily="49" charset="0"/>
              </a:rPr>
              <a:t>  String </a:t>
            </a:r>
            <a:r>
              <a:rPr lang="en-US" sz="2000" b="1" smtClean="0">
                <a:solidFill>
                  <a:srgbClr val="FF0000"/>
                </a:solidFill>
                <a:latin typeface="Courier New" pitchFamily="49" charset="0"/>
                <a:cs typeface="Courier New" pitchFamily="49" charset="0"/>
              </a:rPr>
              <a:t>^%</a:t>
            </a:r>
            <a:r>
              <a:rPr lang="en-US" sz="2000" b="1" smtClean="0">
                <a:latin typeface="Courier New" pitchFamily="49" charset="0"/>
                <a:cs typeface="Courier New" pitchFamily="49" charset="0"/>
              </a:rPr>
              <a:t> message,</a:t>
            </a:r>
          </a:p>
          <a:p>
            <a:pPr lvl="2">
              <a:spcBef>
                <a:spcPts val="0"/>
              </a:spcBef>
              <a:buFont typeface="Wingdings" pitchFamily="2" charset="2"/>
              <a:buNone/>
              <a:defRPr/>
            </a:pPr>
            <a:r>
              <a:rPr lang="en-US" sz="2000" b="1" smtClean="0">
                <a:latin typeface="Courier New" pitchFamily="49" charset="0"/>
                <a:cs typeface="Courier New" pitchFamily="49" charset="0"/>
              </a:rPr>
              <a:t>  ElementSet </a:t>
            </a:r>
            <a:r>
              <a:rPr lang="en-US" sz="2000" b="1" smtClean="0">
                <a:solidFill>
                  <a:srgbClr val="FF0000"/>
                </a:solidFill>
                <a:latin typeface="Courier New" pitchFamily="49" charset="0"/>
                <a:cs typeface="Courier New" pitchFamily="49" charset="0"/>
              </a:rPr>
              <a:t>^</a:t>
            </a:r>
            <a:r>
              <a:rPr lang="en-US" sz="2000" b="1" smtClean="0">
                <a:latin typeface="Courier New" pitchFamily="49" charset="0"/>
                <a:cs typeface="Courier New" pitchFamily="49" charset="0"/>
              </a:rPr>
              <a:t> elements )</a:t>
            </a:r>
            <a:endParaRPr lang="en-US" sz="2000" b="1" dirty="0" smtClean="0">
              <a:latin typeface="Courier New" pitchFamily="49" charset="0"/>
              <a:cs typeface="Courier New" pitchFamily="49" charset="0"/>
            </a:endParaRPr>
          </a:p>
          <a:p>
            <a:pPr lvl="2">
              <a:spcBef>
                <a:spcPts val="0"/>
              </a:spcBef>
              <a:buFont typeface="Wingdings" pitchFamily="2" charset="2"/>
              <a:buNone/>
              <a:defRPr/>
            </a:pPr>
            <a:r>
              <a:rPr lang="en-US" sz="2000" b="1" dirty="0" smtClean="0">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33375" y="306387"/>
            <a:ext cx="11761788" cy="857249"/>
          </a:xfrm>
        </p:spPr>
        <p:txBody>
          <a:bodyPr/>
          <a:lstStyle/>
          <a:p>
            <a:r>
              <a:rPr lang="en-US" smtClean="0"/>
              <a:t>10 – Creating a new Type</a:t>
            </a:r>
            <a:endParaRPr lang="en-US" dirty="0" smtClean="0"/>
          </a:p>
        </p:txBody>
      </p:sp>
      <p:sp>
        <p:nvSpPr>
          <p:cNvPr id="19459" name="Content Placeholder 2"/>
          <p:cNvSpPr>
            <a:spLocks noGrp="1"/>
          </p:cNvSpPr>
          <p:nvPr>
            <p:ph idx="1"/>
          </p:nvPr>
        </p:nvSpPr>
        <p:spPr>
          <a:xfrm>
            <a:off x="443640" y="1517721"/>
            <a:ext cx="11866348" cy="7399266"/>
          </a:xfrm>
        </p:spPr>
        <p:txBody>
          <a:bodyPr/>
          <a:lstStyle/>
          <a:p>
            <a:pPr>
              <a:defRPr/>
            </a:pPr>
            <a:r>
              <a:rPr lang="en-US" smtClean="0"/>
              <a:t>Creating a new type for a given family</a:t>
            </a:r>
          </a:p>
          <a:p>
            <a:pPr>
              <a:defRPr/>
            </a:pPr>
            <a:r>
              <a:rPr lang="en-US" smtClean="0"/>
              <a:t>Not obvious from samples, frequently asked</a:t>
            </a:r>
          </a:p>
          <a:p>
            <a:pPr>
              <a:defRPr/>
            </a:pPr>
            <a:r>
              <a:rPr lang="en-US" smtClean="0"/>
              <a:t>Select existing type, then use the Duplicate() on it</a:t>
            </a:r>
            <a:endParaRPr lang="en-GB" smtClean="0"/>
          </a:p>
          <a:p>
            <a:pPr>
              <a:spcAft>
                <a:spcPts val="1200"/>
              </a:spcAft>
              <a:defRPr/>
            </a:pPr>
            <a:r>
              <a:rPr lang="en-US" smtClean="0"/>
              <a:t>Modify parameters or properties</a:t>
            </a:r>
            <a:endParaRPr lang="en-US" dirty="0" smtClean="0"/>
          </a:p>
          <a:p>
            <a:pPr lvl="3"/>
            <a:r>
              <a:rPr lang="en-GB" smtClean="0">
                <a:solidFill>
                  <a:srgbClr val="008080"/>
                </a:solidFill>
                <a:latin typeface="Courier New"/>
              </a:rPr>
              <a:t>List</a:t>
            </a:r>
            <a:r>
              <a:rPr lang="en-GB" smtClean="0">
                <a:solidFill>
                  <a:srgbClr val="000000"/>
                </a:solidFill>
                <a:latin typeface="Courier New"/>
              </a:rPr>
              <a:t>&lt;</a:t>
            </a:r>
            <a:r>
              <a:rPr lang="en-GB" smtClean="0">
                <a:solidFill>
                  <a:srgbClr val="008080"/>
                </a:solidFill>
                <a:latin typeface="Courier New"/>
              </a:rPr>
              <a:t>Element</a:t>
            </a:r>
            <a:r>
              <a:rPr lang="en-GB" smtClean="0">
                <a:solidFill>
                  <a:srgbClr val="000000"/>
                </a:solidFill>
                <a:latin typeface="Courier New"/>
              </a:rPr>
              <a:t>&gt; families = </a:t>
            </a:r>
            <a:r>
              <a:rPr lang="en-GB" smtClean="0">
                <a:solidFill>
                  <a:srgbClr val="0000FF"/>
                </a:solidFill>
                <a:latin typeface="Courier New"/>
              </a:rPr>
              <a:t>new</a:t>
            </a:r>
            <a:r>
              <a:rPr lang="en-GB" smtClean="0">
                <a:solidFill>
                  <a:srgbClr val="000000"/>
                </a:solidFill>
                <a:latin typeface="Courier New"/>
              </a:rPr>
              <a:t> </a:t>
            </a:r>
            <a:r>
              <a:rPr lang="en-GB" smtClean="0">
                <a:solidFill>
                  <a:srgbClr val="008080"/>
                </a:solidFill>
                <a:latin typeface="Courier New"/>
              </a:rPr>
              <a:t>List</a:t>
            </a:r>
            <a:r>
              <a:rPr lang="en-GB" smtClean="0">
                <a:solidFill>
                  <a:srgbClr val="000000"/>
                </a:solidFill>
                <a:latin typeface="Courier New"/>
              </a:rPr>
              <a:t>&lt;</a:t>
            </a:r>
            <a:r>
              <a:rPr lang="en-GB" smtClean="0">
                <a:solidFill>
                  <a:srgbClr val="008080"/>
                </a:solidFill>
                <a:latin typeface="Courier New"/>
              </a:rPr>
              <a:t>Element</a:t>
            </a:r>
            <a:r>
              <a:rPr lang="en-GB" smtClean="0">
                <a:solidFill>
                  <a:srgbClr val="000000"/>
                </a:solidFill>
                <a:latin typeface="Courier New"/>
              </a:rPr>
              <a:t>&gt;(); </a:t>
            </a:r>
          </a:p>
          <a:p>
            <a:pPr lvl="3"/>
            <a:r>
              <a:rPr lang="en-GB" smtClean="0">
                <a:solidFill>
                  <a:srgbClr val="000000"/>
                </a:solidFill>
                <a:latin typeface="Courier New"/>
              </a:rPr>
              <a:t>doc.get_Elements( f, families ); </a:t>
            </a:r>
          </a:p>
          <a:p>
            <a:pPr lvl="3"/>
            <a:r>
              <a:rPr lang="en-GB" smtClean="0">
                <a:solidFill>
                  <a:srgbClr val="008080"/>
                </a:solidFill>
                <a:latin typeface="Courier New"/>
              </a:rPr>
              <a:t>Family</a:t>
            </a:r>
            <a:r>
              <a:rPr lang="en-GB" smtClean="0">
                <a:solidFill>
                  <a:srgbClr val="000000"/>
                </a:solidFill>
                <a:latin typeface="Courier New"/>
              </a:rPr>
              <a:t> fam = families[0] </a:t>
            </a:r>
            <a:r>
              <a:rPr lang="en-GB" smtClean="0">
                <a:solidFill>
                  <a:srgbClr val="0000FF"/>
                </a:solidFill>
                <a:latin typeface="Courier New"/>
              </a:rPr>
              <a:t>as</a:t>
            </a:r>
            <a:r>
              <a:rPr lang="en-GB" smtClean="0">
                <a:solidFill>
                  <a:srgbClr val="000000"/>
                </a:solidFill>
                <a:latin typeface="Courier New"/>
              </a:rPr>
              <a:t> </a:t>
            </a:r>
            <a:r>
              <a:rPr lang="en-GB" smtClean="0">
                <a:solidFill>
                  <a:srgbClr val="008080"/>
                </a:solidFill>
                <a:latin typeface="Courier New"/>
              </a:rPr>
              <a:t>Family</a:t>
            </a:r>
            <a:r>
              <a:rPr lang="en-GB" smtClean="0">
                <a:solidFill>
                  <a:srgbClr val="000000"/>
                </a:solidFill>
                <a:latin typeface="Courier New"/>
              </a:rPr>
              <a:t>; </a:t>
            </a:r>
          </a:p>
          <a:p>
            <a:pPr lvl="3"/>
            <a:r>
              <a:rPr lang="en-GB" smtClean="0">
                <a:solidFill>
                  <a:srgbClr val="008080"/>
                </a:solidFill>
                <a:latin typeface="Courier New"/>
              </a:rPr>
              <a:t>FamilySymbol</a:t>
            </a:r>
            <a:r>
              <a:rPr lang="en-GB" smtClean="0">
                <a:solidFill>
                  <a:srgbClr val="000000"/>
                </a:solidFill>
                <a:latin typeface="Courier New"/>
              </a:rPr>
              <a:t> famSym = </a:t>
            </a:r>
            <a:r>
              <a:rPr lang="en-GB" smtClean="0">
                <a:solidFill>
                  <a:srgbClr val="0000FF"/>
                </a:solidFill>
                <a:latin typeface="Courier New"/>
              </a:rPr>
              <a:t>null</a:t>
            </a:r>
            <a:r>
              <a:rPr lang="en-GB" smtClean="0">
                <a:solidFill>
                  <a:srgbClr val="000000"/>
                </a:solidFill>
                <a:latin typeface="Courier New"/>
              </a:rPr>
              <a:t>; </a:t>
            </a:r>
          </a:p>
          <a:p>
            <a:pPr lvl="3"/>
            <a:r>
              <a:rPr lang="en-GB" smtClean="0">
                <a:solidFill>
                  <a:srgbClr val="0000FF"/>
                </a:solidFill>
                <a:latin typeface="Courier New"/>
              </a:rPr>
              <a:t>foreach</a:t>
            </a:r>
            <a:r>
              <a:rPr lang="en-GB" smtClean="0">
                <a:solidFill>
                  <a:srgbClr val="000000"/>
                </a:solidFill>
                <a:latin typeface="Courier New"/>
              </a:rPr>
              <a:t>( </a:t>
            </a:r>
            <a:r>
              <a:rPr lang="en-GB" smtClean="0">
                <a:solidFill>
                  <a:srgbClr val="008080"/>
                </a:solidFill>
                <a:latin typeface="Courier New"/>
              </a:rPr>
              <a:t>FamilySymbol</a:t>
            </a:r>
            <a:r>
              <a:rPr lang="en-GB" smtClean="0">
                <a:solidFill>
                  <a:srgbClr val="000000"/>
                </a:solidFill>
                <a:latin typeface="Courier New"/>
              </a:rPr>
              <a:t> fs </a:t>
            </a:r>
            <a:r>
              <a:rPr lang="en-GB" smtClean="0">
                <a:solidFill>
                  <a:srgbClr val="0000FF"/>
                </a:solidFill>
                <a:latin typeface="Courier New"/>
              </a:rPr>
              <a:t>in</a:t>
            </a:r>
            <a:r>
              <a:rPr lang="en-GB" smtClean="0">
                <a:solidFill>
                  <a:srgbClr val="000000"/>
                </a:solidFill>
                <a:latin typeface="Courier New"/>
              </a:rPr>
              <a:t> fam.Symbols ) { famSym = fs; </a:t>
            </a:r>
            <a:r>
              <a:rPr lang="en-GB" smtClean="0">
                <a:solidFill>
                  <a:srgbClr val="0000FF"/>
                </a:solidFill>
                <a:latin typeface="Courier New"/>
              </a:rPr>
              <a:t>break</a:t>
            </a:r>
            <a:r>
              <a:rPr lang="en-GB" smtClean="0">
                <a:solidFill>
                  <a:srgbClr val="000000"/>
                </a:solidFill>
                <a:latin typeface="Courier New"/>
              </a:rPr>
              <a:t>; }</a:t>
            </a:r>
          </a:p>
          <a:p>
            <a:pPr lvl="3"/>
            <a:r>
              <a:rPr lang="en-GB" smtClean="0">
                <a:solidFill>
                  <a:srgbClr val="0000FF"/>
                </a:solidFill>
                <a:latin typeface="Courier New"/>
              </a:rPr>
              <a:t>string</a:t>
            </a:r>
            <a:r>
              <a:rPr lang="en-GB" smtClean="0">
                <a:solidFill>
                  <a:srgbClr val="000000"/>
                </a:solidFill>
                <a:latin typeface="Courier New"/>
              </a:rPr>
              <a:t> newFamilyName = </a:t>
            </a:r>
            <a:r>
              <a:rPr lang="en-GB" smtClean="0">
                <a:solidFill>
                  <a:srgbClr val="800000"/>
                </a:solidFill>
                <a:latin typeface="Courier New"/>
              </a:rPr>
              <a:t>"NewRoundColumn 3"</a:t>
            </a:r>
            <a:r>
              <a:rPr lang="en-GB" smtClean="0">
                <a:solidFill>
                  <a:srgbClr val="000000"/>
                </a:solidFill>
                <a:latin typeface="Courier New"/>
              </a:rPr>
              <a:t>; </a:t>
            </a:r>
          </a:p>
          <a:p>
            <a:pPr lvl="3"/>
            <a:r>
              <a:rPr lang="en-GB" smtClean="0">
                <a:solidFill>
                  <a:srgbClr val="008080"/>
                </a:solidFill>
                <a:latin typeface="Courier New"/>
              </a:rPr>
              <a:t>FamilySymbol</a:t>
            </a:r>
            <a:r>
              <a:rPr lang="en-GB" smtClean="0">
                <a:solidFill>
                  <a:srgbClr val="000000"/>
                </a:solidFill>
                <a:latin typeface="Courier New"/>
              </a:rPr>
              <a:t> newFamSym = famSym.Duplicate( newFamilyName ) </a:t>
            </a:r>
            <a:r>
              <a:rPr lang="en-GB" smtClean="0">
                <a:solidFill>
                  <a:srgbClr val="0000FF"/>
                </a:solidFill>
                <a:latin typeface="Courier New"/>
              </a:rPr>
              <a:t>as</a:t>
            </a:r>
            <a:r>
              <a:rPr lang="en-GB" smtClean="0">
                <a:solidFill>
                  <a:srgbClr val="000000"/>
                </a:solidFill>
                <a:latin typeface="Courier New"/>
              </a:rPr>
              <a:t> </a:t>
            </a:r>
            <a:r>
              <a:rPr lang="en-GB" smtClean="0">
                <a:solidFill>
                  <a:srgbClr val="008080"/>
                </a:solidFill>
                <a:latin typeface="Courier New"/>
              </a:rPr>
              <a:t>FamilySymbol</a:t>
            </a:r>
            <a:r>
              <a:rPr lang="en-GB" smtClean="0">
                <a:solidFill>
                  <a:srgbClr val="000000"/>
                </a:solidFill>
                <a:latin typeface="Courier New"/>
              </a:rPr>
              <a:t>; </a:t>
            </a:r>
          </a:p>
          <a:p>
            <a:pPr lvl="3"/>
            <a:r>
              <a:rPr lang="en-GB" smtClean="0">
                <a:solidFill>
                  <a:srgbClr val="008080"/>
                </a:solidFill>
                <a:latin typeface="Courier New"/>
              </a:rPr>
              <a:t>Parameter</a:t>
            </a:r>
            <a:r>
              <a:rPr lang="en-GB" smtClean="0">
                <a:solidFill>
                  <a:srgbClr val="000000"/>
                </a:solidFill>
                <a:latin typeface="Courier New"/>
              </a:rPr>
              <a:t> par = newFamSym.get_Parameter( </a:t>
            </a:r>
            <a:r>
              <a:rPr lang="en-GB" smtClean="0">
                <a:solidFill>
                  <a:srgbClr val="800000"/>
                </a:solidFill>
                <a:latin typeface="Courier New"/>
              </a:rPr>
              <a:t>"b"</a:t>
            </a:r>
            <a:r>
              <a:rPr lang="en-GB" smtClean="0">
                <a:solidFill>
                  <a:srgbClr val="000000"/>
                </a:solidFill>
                <a:latin typeface="Courier New"/>
              </a:rPr>
              <a:t> ); </a:t>
            </a:r>
          </a:p>
          <a:p>
            <a:pPr lvl="3"/>
            <a:r>
              <a:rPr lang="en-GB" smtClean="0">
                <a:solidFill>
                  <a:srgbClr val="000000"/>
                </a:solidFill>
                <a:latin typeface="Courier New"/>
              </a:rPr>
              <a:t>par.Set( 3 ); </a:t>
            </a:r>
          </a:p>
          <a:p>
            <a:pPr marL="284163" lvl="1" indent="265113">
              <a:spcBef>
                <a:spcPts val="1800"/>
              </a:spcBef>
              <a:spcAft>
                <a:spcPts val="0"/>
              </a:spcAft>
            </a:pPr>
            <a:r>
              <a:rPr lang="en-US" sz="2400" smtClean="0"/>
              <a:t>Also discussed in the blog</a:t>
            </a:r>
          </a:p>
          <a:p>
            <a:pPr marL="625475" lvl="2" indent="265113">
              <a:spcAft>
                <a:spcPts val="0"/>
              </a:spcAft>
              <a:buNone/>
            </a:pPr>
            <a:r>
              <a:rPr lang="en-US" sz="2000" smtClean="0">
                <a:hlinkClick r:id="rId2"/>
              </a:rPr>
              <a:t>http://thebuildingcoder.typepad.com/blog/2008/11/creating-a-new-family-symbol.html</a:t>
            </a:r>
            <a:endParaRPr lang="en-GB" sz="2000" b="1">
              <a:latin typeface="Courier New" pitchFamily="49" charset="0"/>
              <a:ea typeface="Calibri"/>
              <a:cs typeface="Courier New" pitchFamily="49"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Geometry</a:t>
            </a:r>
            <a:endParaRPr lang="en-GB" dirty="0"/>
          </a:p>
        </p:txBody>
      </p:sp>
      <p:sp>
        <p:nvSpPr>
          <p:cNvPr id="3" name="Subtitle 2"/>
          <p:cNvSpPr>
            <a:spLocks noGrp="1"/>
          </p:cNvSpPr>
          <p:nvPr>
            <p:ph type="subTitle" sz="quarter" idx="1"/>
          </p:nvPr>
        </p:nvSpPr>
        <p:spPr/>
        <p:txBody>
          <a:bodyPr/>
          <a:lstStyle/>
          <a:p>
            <a:endParaRPr lang="en-GB"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363538"/>
            <a:ext cx="11761788" cy="781049"/>
          </a:xfrm>
        </p:spPr>
        <p:txBody>
          <a:bodyPr/>
          <a:lstStyle/>
          <a:p>
            <a:r>
              <a:rPr lang="en-US" altLang="zh-CN" smtClean="0"/>
              <a:t>Revit Geometry Library</a:t>
            </a:r>
            <a:endParaRPr lang="zh-CN" altLang="en-US" dirty="0"/>
          </a:p>
        </p:txBody>
      </p:sp>
      <p:sp>
        <p:nvSpPr>
          <p:cNvPr id="3" name="Content Placeholder 2"/>
          <p:cNvSpPr>
            <a:spLocks noGrp="1"/>
          </p:cNvSpPr>
          <p:nvPr>
            <p:ph idx="1"/>
          </p:nvPr>
        </p:nvSpPr>
        <p:spPr>
          <a:xfrm>
            <a:off x="443640" y="1531178"/>
            <a:ext cx="11850574" cy="7249920"/>
          </a:xfrm>
        </p:spPr>
        <p:txBody>
          <a:bodyPr/>
          <a:lstStyle/>
          <a:p>
            <a:r>
              <a:rPr lang="en-US" altLang="zh-CN" smtClean="0"/>
              <a:t>Provide geometrical calculation functionality</a:t>
            </a:r>
          </a:p>
          <a:p>
            <a:r>
              <a:rPr lang="en-US" altLang="zh-CN" smtClean="0"/>
              <a:t>Similar to ObjectARX AcGe library</a:t>
            </a:r>
            <a:endParaRPr lang="en-US" altLang="zh-CN" dirty="0" smtClean="0"/>
          </a:p>
          <a:p>
            <a:r>
              <a:rPr lang="en-US" altLang="zh-CN" smtClean="0"/>
              <a:t>Temporary objects in memory</a:t>
            </a:r>
          </a:p>
          <a:p>
            <a:r>
              <a:rPr lang="en-US" altLang="zh-CN" smtClean="0"/>
              <a:t>Not database resident</a:t>
            </a:r>
          </a:p>
          <a:p>
            <a:r>
              <a:rPr lang="en-US" altLang="zh-CN" smtClean="0"/>
              <a:t>Create objects using Application class methods</a:t>
            </a:r>
          </a:p>
          <a:p>
            <a:pPr lvl="1"/>
            <a:r>
              <a:rPr lang="en-US" altLang="zh-CN" sz="2400" smtClean="0"/>
              <a:t>Namespace Autodesk.Revit.Application.Create</a:t>
            </a:r>
          </a:p>
          <a:p>
            <a:r>
              <a:rPr lang="en-US" altLang="zh-CN" smtClean="0"/>
              <a:t>Everything is a reference type, no more value types</a:t>
            </a:r>
          </a:p>
          <a:p>
            <a:r>
              <a:rPr lang="en-US" altLang="zh-CN" smtClean="0"/>
              <a:t>Main base classes</a:t>
            </a:r>
          </a:p>
          <a:p>
            <a:pPr lvl="1"/>
            <a:r>
              <a:rPr lang="en-US" altLang="zh-CN" sz="2400" smtClean="0"/>
              <a:t>Object</a:t>
            </a:r>
          </a:p>
          <a:p>
            <a:pPr lvl="1"/>
            <a:r>
              <a:rPr lang="en-US" altLang="zh-CN" sz="2400" smtClean="0"/>
              <a:t>APIObject</a:t>
            </a:r>
          </a:p>
          <a:p>
            <a:pPr lvl="1"/>
            <a:r>
              <a:rPr lang="en-US" altLang="zh-CN" sz="2400" smtClean="0"/>
              <a:t>GeometryObject</a:t>
            </a:r>
          </a:p>
          <a:p>
            <a:pPr lvl="1"/>
            <a:r>
              <a:rPr lang="en-US" altLang="zh-CN" sz="2400" smtClean="0"/>
              <a:t>Enumeration interfaces</a:t>
            </a:r>
          </a:p>
          <a:p>
            <a:pPr>
              <a:spcBef>
                <a:spcPts val="2400"/>
              </a:spcBef>
            </a:pPr>
            <a:r>
              <a:rPr lang="en-US" altLang="zh-CN" smtClean="0"/>
              <a:t>XYZ, UV, BoundingBoxUV changed from 2008</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306387"/>
            <a:ext cx="11761788" cy="628649"/>
          </a:xfrm>
        </p:spPr>
        <p:txBody>
          <a:bodyPr/>
          <a:lstStyle/>
          <a:p>
            <a:r>
              <a:rPr lang="en-US" altLang="zh-CN" smtClean="0"/>
              <a:t>Geometry Class </a:t>
            </a:r>
            <a:r>
              <a:rPr lang="en-US" altLang="zh-CN" dirty="0" smtClean="0"/>
              <a:t>Hierarchy</a:t>
            </a:r>
            <a:endParaRPr lang="zh-CN" altLang="en-US" dirty="0"/>
          </a:p>
        </p:txBody>
      </p:sp>
      <p:pic>
        <p:nvPicPr>
          <p:cNvPr id="11" name="Content Placeholder 10" descr="GeometryClasses04.png"/>
          <p:cNvPicPr>
            <a:picLocks noGrp="1" noChangeAspect="1"/>
          </p:cNvPicPr>
          <p:nvPr>
            <p:ph idx="1"/>
          </p:nvPr>
        </p:nvPicPr>
        <p:blipFill>
          <a:blip r:embed="rId3"/>
          <a:stretch>
            <a:fillRect/>
          </a:stretch>
        </p:blipFill>
        <p:spPr>
          <a:xfrm>
            <a:off x="6180296" y="1951355"/>
            <a:ext cx="2675083" cy="2080282"/>
          </a:xfrm>
        </p:spPr>
      </p:pic>
      <p:pic>
        <p:nvPicPr>
          <p:cNvPr id="12" name="Picture 11" descr="GeometryClasses01.png"/>
          <p:cNvPicPr>
            <a:picLocks noChangeAspect="1"/>
          </p:cNvPicPr>
          <p:nvPr/>
        </p:nvPicPr>
        <p:blipFill>
          <a:blip r:embed="rId4"/>
          <a:stretch>
            <a:fillRect/>
          </a:stretch>
        </p:blipFill>
        <p:spPr>
          <a:xfrm>
            <a:off x="1517967" y="1246917"/>
            <a:ext cx="3471917" cy="7486487"/>
          </a:xfrm>
          <a:prstGeom prst="rect">
            <a:avLst/>
          </a:prstGeom>
        </p:spPr>
      </p:pic>
      <p:pic>
        <p:nvPicPr>
          <p:cNvPr id="13" name="Picture 12" descr="GeometryClasses02.png"/>
          <p:cNvPicPr>
            <a:picLocks noChangeAspect="1"/>
          </p:cNvPicPr>
          <p:nvPr/>
        </p:nvPicPr>
        <p:blipFill>
          <a:blip r:embed="rId5"/>
          <a:stretch>
            <a:fillRect/>
          </a:stretch>
        </p:blipFill>
        <p:spPr>
          <a:xfrm>
            <a:off x="5096034" y="4882669"/>
            <a:ext cx="2668760" cy="3850735"/>
          </a:xfrm>
          <a:prstGeom prst="rect">
            <a:avLst/>
          </a:prstGeom>
        </p:spPr>
      </p:pic>
      <p:pic>
        <p:nvPicPr>
          <p:cNvPr id="14" name="Picture 13" descr="GeometryClasses03.png"/>
          <p:cNvPicPr>
            <a:picLocks noChangeAspect="1"/>
          </p:cNvPicPr>
          <p:nvPr/>
        </p:nvPicPr>
        <p:blipFill>
          <a:blip r:embed="rId6"/>
          <a:stretch>
            <a:fillRect/>
          </a:stretch>
        </p:blipFill>
        <p:spPr>
          <a:xfrm>
            <a:off x="7934089" y="4952222"/>
            <a:ext cx="2630815" cy="3781181"/>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Non-APIObject Classes</a:t>
            </a:r>
            <a:endParaRPr lang="en-GB"/>
          </a:p>
        </p:txBody>
      </p:sp>
      <p:sp>
        <p:nvSpPr>
          <p:cNvPr id="3" name="Content Placeholder 2"/>
          <p:cNvSpPr>
            <a:spLocks noGrp="1"/>
          </p:cNvSpPr>
          <p:nvPr>
            <p:ph idx="1"/>
          </p:nvPr>
        </p:nvSpPr>
        <p:spPr>
          <a:xfrm>
            <a:off x="443640" y="1531184"/>
            <a:ext cx="11014935" cy="6014203"/>
          </a:xfrm>
        </p:spPr>
        <p:txBody>
          <a:bodyPr/>
          <a:lstStyle/>
          <a:p>
            <a:r>
              <a:rPr lang="en-US" smtClean="0"/>
              <a:t>XYZ</a:t>
            </a:r>
          </a:p>
          <a:p>
            <a:pPr lvl="1">
              <a:spcBef>
                <a:spcPts val="0"/>
              </a:spcBef>
            </a:pPr>
            <a:r>
              <a:rPr lang="en-US" sz="2400" smtClean="0"/>
              <a:t>3-dimensional point or vector co-ordinates</a:t>
            </a:r>
          </a:p>
          <a:p>
            <a:r>
              <a:rPr lang="en-US" smtClean="0"/>
              <a:t>UV</a:t>
            </a:r>
          </a:p>
          <a:p>
            <a:pPr lvl="1">
              <a:spcBef>
                <a:spcPts val="0"/>
              </a:spcBef>
            </a:pPr>
            <a:r>
              <a:rPr lang="en-US" sz="2400" smtClean="0"/>
              <a:t>2-dimensional point or vector co-ordinates</a:t>
            </a:r>
          </a:p>
          <a:p>
            <a:pPr lvl="1">
              <a:spcBef>
                <a:spcPts val="0"/>
              </a:spcBef>
            </a:pPr>
            <a:r>
              <a:rPr lang="en-US" sz="2400" smtClean="0"/>
              <a:t>Usually parameters on a surface</a:t>
            </a:r>
          </a:p>
          <a:p>
            <a:r>
              <a:rPr lang="en-US" smtClean="0"/>
              <a:t>Point and vector is not distinguished</a:t>
            </a:r>
          </a:p>
          <a:p>
            <a:pPr lvl="1">
              <a:spcBef>
                <a:spcPts val="0"/>
              </a:spcBef>
            </a:pPr>
            <a:r>
              <a:rPr lang="en-US" sz="2400" smtClean="0"/>
              <a:t>Static properties define constants</a:t>
            </a:r>
          </a:p>
          <a:p>
            <a:pPr lvl="1">
              <a:spcBef>
                <a:spcPts val="0"/>
              </a:spcBef>
            </a:pPr>
            <a:r>
              <a:rPr lang="en-US" sz="2400" smtClean="0"/>
              <a:t>Zero, BasisX, Y and Z</a:t>
            </a:r>
            <a:endParaRPr lang="en-GB" sz="2400" smtClean="0"/>
          </a:p>
          <a:p>
            <a:r>
              <a:rPr lang="en-US" smtClean="0"/>
              <a:t>BoundingBoxUV</a:t>
            </a:r>
          </a:p>
          <a:p>
            <a:pPr lvl="1">
              <a:spcBef>
                <a:spcPts val="0"/>
              </a:spcBef>
            </a:pPr>
            <a:r>
              <a:rPr lang="en-US" sz="2400" smtClean="0"/>
              <a:t>2-dimensional rectangle</a:t>
            </a:r>
          </a:p>
          <a:p>
            <a:pPr lvl="1">
              <a:spcBef>
                <a:spcPts val="0"/>
              </a:spcBef>
            </a:pPr>
            <a:r>
              <a:rPr lang="en-US" sz="2400" smtClean="0"/>
              <a:t>Parallel to coordinate axes</a:t>
            </a:r>
          </a:p>
          <a:p>
            <a:r>
              <a:rPr lang="en-US" smtClean="0"/>
              <a:t>These were value classes in 2008</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Classes derived from APIObject</a:t>
            </a:r>
            <a:endParaRPr lang="en-GB"/>
          </a:p>
        </p:txBody>
      </p:sp>
      <p:sp>
        <p:nvSpPr>
          <p:cNvPr id="3" name="Content Placeholder 2"/>
          <p:cNvSpPr>
            <a:spLocks noGrp="1"/>
          </p:cNvSpPr>
          <p:nvPr>
            <p:ph idx="1"/>
          </p:nvPr>
        </p:nvSpPr>
        <p:spPr>
          <a:xfrm>
            <a:off x="672240" y="1531178"/>
            <a:ext cx="9109935" cy="6014209"/>
          </a:xfrm>
        </p:spPr>
        <p:txBody>
          <a:bodyPr/>
          <a:lstStyle/>
          <a:p>
            <a:pPr>
              <a:spcBef>
                <a:spcPts val="1200"/>
              </a:spcBef>
            </a:pPr>
            <a:r>
              <a:rPr lang="en-US" smtClean="0"/>
              <a:t>BoundingBoxXYZ</a:t>
            </a:r>
          </a:p>
          <a:p>
            <a:pPr>
              <a:spcBef>
                <a:spcPts val="1200"/>
              </a:spcBef>
            </a:pPr>
            <a:r>
              <a:rPr lang="en-US" smtClean="0"/>
              <a:t>IntersectionResult</a:t>
            </a:r>
          </a:p>
          <a:p>
            <a:pPr>
              <a:spcBef>
                <a:spcPts val="1200"/>
              </a:spcBef>
            </a:pPr>
            <a:r>
              <a:rPr lang="en-US" smtClean="0"/>
              <a:t>MeshTriangle</a:t>
            </a:r>
          </a:p>
          <a:p>
            <a:pPr>
              <a:spcBef>
                <a:spcPts val="1200"/>
              </a:spcBef>
            </a:pPr>
            <a:r>
              <a:rPr lang="en-US" smtClean="0"/>
              <a:t>Options</a:t>
            </a:r>
          </a:p>
          <a:p>
            <a:pPr>
              <a:spcBef>
                <a:spcPts val="1200"/>
              </a:spcBef>
            </a:pPr>
            <a:r>
              <a:rPr lang="en-US" smtClean="0"/>
              <a:t>Plane</a:t>
            </a:r>
          </a:p>
          <a:p>
            <a:pPr>
              <a:spcBef>
                <a:spcPts val="1200"/>
              </a:spcBef>
            </a:pPr>
            <a:r>
              <a:rPr lang="en-US" smtClean="0"/>
              <a:t>Reference</a:t>
            </a:r>
          </a:p>
          <a:p>
            <a:pPr>
              <a:spcBef>
                <a:spcPts val="1200"/>
              </a:spcBef>
            </a:pPr>
            <a:r>
              <a:rPr lang="en-US" smtClean="0"/>
              <a:t>Transform</a:t>
            </a:r>
          </a:p>
          <a:p>
            <a:pPr lvl="1">
              <a:spcBef>
                <a:spcPts val="0"/>
              </a:spcBef>
            </a:pPr>
            <a:r>
              <a:rPr lang="en-US" sz="2400" smtClean="0"/>
              <a:t>Translation, rotation, scaling, reflection</a:t>
            </a:r>
          </a:p>
          <a:p>
            <a:pPr lvl="1">
              <a:spcBef>
                <a:spcPts val="0"/>
              </a:spcBef>
            </a:pPr>
            <a:r>
              <a:rPr lang="en-US" sz="2400" smtClean="0"/>
              <a:t>Static property Identity</a:t>
            </a:r>
            <a:endParaRPr lang="en-GB" sz="240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Derived from GeometryObject</a:t>
            </a:r>
            <a:endParaRPr lang="en-GB"/>
          </a:p>
        </p:txBody>
      </p:sp>
      <p:sp>
        <p:nvSpPr>
          <p:cNvPr id="3" name="Content Placeholder 2"/>
          <p:cNvSpPr>
            <a:spLocks noGrp="1"/>
          </p:cNvSpPr>
          <p:nvPr>
            <p:ph idx="1"/>
          </p:nvPr>
        </p:nvSpPr>
        <p:spPr>
          <a:xfrm>
            <a:off x="748440" y="1531178"/>
            <a:ext cx="9109935" cy="6014209"/>
          </a:xfrm>
        </p:spPr>
        <p:txBody>
          <a:bodyPr/>
          <a:lstStyle/>
          <a:p>
            <a:r>
              <a:rPr lang="en-US" smtClean="0"/>
              <a:t>Element	Container class, interface</a:t>
            </a:r>
          </a:p>
          <a:p>
            <a:r>
              <a:rPr lang="en-US" smtClean="0"/>
              <a:t>Instance	Instance class, reuse</a:t>
            </a:r>
          </a:p>
          <a:p>
            <a:r>
              <a:rPr lang="en-US" smtClean="0"/>
              <a:t>Curve</a:t>
            </a:r>
          </a:p>
          <a:p>
            <a:r>
              <a:rPr lang="en-US" smtClean="0"/>
              <a:t>Edge</a:t>
            </a:r>
          </a:p>
          <a:p>
            <a:r>
              <a:rPr lang="en-US" smtClean="0"/>
              <a:t>Face</a:t>
            </a:r>
          </a:p>
          <a:p>
            <a:r>
              <a:rPr lang="en-US" smtClean="0"/>
              <a:t>Mesh</a:t>
            </a:r>
          </a:p>
          <a:p>
            <a:r>
              <a:rPr lang="en-US" smtClean="0"/>
              <a:t>Profile</a:t>
            </a:r>
          </a:p>
          <a:p>
            <a:r>
              <a:rPr lang="en-US" smtClean="0"/>
              <a:t>Solid</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Element</a:t>
            </a:r>
            <a:endParaRPr lang="zh-CN" altLang="en-US" dirty="0"/>
          </a:p>
        </p:txBody>
      </p:sp>
      <p:sp>
        <p:nvSpPr>
          <p:cNvPr id="3" name="Content Placeholder 2"/>
          <p:cNvSpPr>
            <a:spLocks noGrp="1"/>
          </p:cNvSpPr>
          <p:nvPr>
            <p:ph idx="1"/>
          </p:nvPr>
        </p:nvSpPr>
        <p:spPr>
          <a:xfrm>
            <a:off x="748440" y="1546850"/>
            <a:ext cx="10710135" cy="4550738"/>
          </a:xfrm>
        </p:spPr>
        <p:txBody>
          <a:bodyPr/>
          <a:lstStyle/>
          <a:p>
            <a:r>
              <a:rPr lang="en-US" smtClean="0"/>
              <a:t>Container class for geometric primitives</a:t>
            </a:r>
          </a:p>
          <a:p>
            <a:r>
              <a:rPr lang="en-US" smtClean="0"/>
              <a:t>Generated from database element</a:t>
            </a:r>
          </a:p>
          <a:p>
            <a:r>
              <a:rPr lang="en-US" smtClean="0"/>
              <a:t>Database element uses parametric description</a:t>
            </a:r>
            <a:endParaRPr lang="en-US" dirty="0" smtClean="0"/>
          </a:p>
          <a:p>
            <a:r>
              <a:rPr lang="en-US" smtClean="0"/>
              <a:t>Main property: Objects</a:t>
            </a:r>
            <a:endParaRPr lang="en-US" dirty="0" smtClean="0"/>
          </a:p>
          <a:p>
            <a:pPr lvl="1"/>
            <a:r>
              <a:rPr lang="en-US" sz="2400" smtClean="0"/>
              <a:t>The geometric </a:t>
            </a:r>
            <a:r>
              <a:rPr lang="en-US" sz="2400" dirty="0" smtClean="0"/>
              <a:t>primitives contained in </a:t>
            </a:r>
            <a:r>
              <a:rPr lang="en-US" sz="2400" smtClean="0"/>
              <a:t>the element</a:t>
            </a:r>
            <a:endParaRPr lang="en-US" sz="2400" dirty="0" smtClean="0"/>
          </a:p>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8787" y="306387"/>
            <a:ext cx="11761788" cy="1009649"/>
          </a:xfrm>
        </p:spPr>
        <p:txBody>
          <a:bodyPr/>
          <a:lstStyle/>
          <a:p>
            <a:pPr eaLnBrk="1" hangingPunct="1"/>
            <a:r>
              <a:rPr lang="en-US" smtClean="0"/>
              <a:t>0 – Revit 2008 Element Loop</a:t>
            </a:r>
            <a:endParaRPr lang="en-US" dirty="0" smtClean="0"/>
          </a:p>
        </p:txBody>
      </p:sp>
      <p:sp>
        <p:nvSpPr>
          <p:cNvPr id="4099" name="Content Placeholder 2"/>
          <p:cNvSpPr>
            <a:spLocks noGrp="1"/>
          </p:cNvSpPr>
          <p:nvPr>
            <p:ph idx="1"/>
          </p:nvPr>
        </p:nvSpPr>
        <p:spPr>
          <a:xfrm>
            <a:off x="443640" y="1531178"/>
            <a:ext cx="11850574" cy="5557009"/>
          </a:xfrm>
        </p:spPr>
        <p:txBody>
          <a:bodyPr/>
          <a:lstStyle/>
          <a:p>
            <a:pPr>
              <a:spcBef>
                <a:spcPts val="0"/>
              </a:spcBef>
              <a:spcAft>
                <a:spcPts val="2400"/>
              </a:spcAft>
            </a:pPr>
            <a:r>
              <a:rPr lang="en-US" smtClean="0"/>
              <a:t>In 2008, an application had to loop over all elements</a:t>
            </a:r>
          </a:p>
          <a:p>
            <a:pPr marL="1318578" lvl="3">
              <a:spcAft>
                <a:spcPts val="0"/>
              </a:spcAft>
            </a:pPr>
            <a:r>
              <a:rPr lang="en-GB" sz="1800" smtClean="0">
                <a:solidFill>
                  <a:srgbClr val="0000FF"/>
                </a:solidFill>
                <a:latin typeface="Courier New"/>
                <a:ea typeface="Arial"/>
              </a:rPr>
              <a:t>public</a:t>
            </a:r>
            <a:r>
              <a:rPr lang="en-GB" sz="1800" smtClean="0">
                <a:latin typeface="Courier New"/>
                <a:ea typeface="Arial"/>
              </a:rPr>
              <a:t> </a:t>
            </a:r>
            <a:r>
              <a:rPr lang="en-GB" sz="1800" smtClean="0">
                <a:solidFill>
                  <a:srgbClr val="0000FF"/>
                </a:solidFill>
                <a:latin typeface="Courier New"/>
                <a:ea typeface="Arial"/>
              </a:rPr>
              <a:t>static</a:t>
            </a:r>
            <a:r>
              <a:rPr lang="en-GB" sz="1800" smtClean="0">
                <a:latin typeface="Courier New"/>
                <a:ea typeface="Arial"/>
              </a:rPr>
              <a:t> </a:t>
            </a:r>
            <a:r>
              <a:rPr lang="en-GB" sz="1800" smtClean="0">
                <a:solidFill>
                  <a:srgbClr val="008080"/>
                </a:solidFill>
                <a:latin typeface="Courier New"/>
                <a:ea typeface="Arial"/>
              </a:rPr>
              <a:t>Level</a:t>
            </a:r>
            <a:r>
              <a:rPr lang="en-GB" sz="1800" smtClean="0">
                <a:latin typeface="Courier New"/>
                <a:ea typeface="Arial"/>
              </a:rPr>
              <a:t> GetFirstLevel_2008( </a:t>
            </a:r>
            <a:r>
              <a:rPr lang="en-GB" sz="1800" smtClean="0">
                <a:solidFill>
                  <a:srgbClr val="008080"/>
                </a:solidFill>
                <a:latin typeface="Courier New"/>
                <a:ea typeface="Arial"/>
              </a:rPr>
              <a:t>Document</a:t>
            </a:r>
            <a:r>
              <a:rPr lang="en-GB" sz="1800" smtClean="0">
                <a:latin typeface="Courier New"/>
                <a:ea typeface="Arial"/>
              </a:rPr>
              <a:t> doc )</a:t>
            </a:r>
          </a:p>
          <a:p>
            <a:pPr marL="1318578" lvl="3">
              <a:spcAft>
                <a:spcPts val="0"/>
              </a:spcAft>
            </a:pPr>
            <a:r>
              <a:rPr lang="en-GB" sz="1800" smtClean="0">
                <a:latin typeface="Courier New"/>
                <a:ea typeface="Arial"/>
              </a:rPr>
              <a:t>{</a:t>
            </a:r>
          </a:p>
          <a:p>
            <a:pPr marL="1318578" lvl="3">
              <a:spcAft>
                <a:spcPts val="0"/>
              </a:spcAft>
            </a:pPr>
            <a:r>
              <a:rPr lang="en-GB" sz="1800" smtClean="0">
                <a:latin typeface="Courier New"/>
                <a:ea typeface="Arial"/>
              </a:rPr>
              <a:t>  </a:t>
            </a:r>
            <a:r>
              <a:rPr lang="en-GB" sz="1800" smtClean="0">
                <a:solidFill>
                  <a:srgbClr val="008080"/>
                </a:solidFill>
                <a:latin typeface="Courier New"/>
                <a:ea typeface="Arial"/>
              </a:rPr>
              <a:t>Level</a:t>
            </a:r>
            <a:r>
              <a:rPr lang="en-GB" sz="1800" smtClean="0">
                <a:latin typeface="Courier New"/>
                <a:ea typeface="Arial"/>
              </a:rPr>
              <a:t> level = </a:t>
            </a:r>
            <a:r>
              <a:rPr lang="en-GB" sz="1800" smtClean="0">
                <a:solidFill>
                  <a:srgbClr val="0000FF"/>
                </a:solidFill>
                <a:latin typeface="Courier New"/>
                <a:ea typeface="Arial"/>
              </a:rPr>
              <a:t>null</a:t>
            </a:r>
            <a:r>
              <a:rPr lang="en-GB" sz="1800" smtClean="0">
                <a:latin typeface="Courier New"/>
                <a:ea typeface="Arial"/>
              </a:rPr>
              <a:t>;</a:t>
            </a:r>
          </a:p>
          <a:p>
            <a:pPr marL="1318578" lvl="3">
              <a:spcAft>
                <a:spcPts val="0"/>
              </a:spcAft>
            </a:pPr>
            <a:r>
              <a:rPr lang="en-GB" sz="1800" smtClean="0">
                <a:latin typeface="Courier New"/>
                <a:ea typeface="Arial"/>
              </a:rPr>
              <a:t>  </a:t>
            </a:r>
            <a:r>
              <a:rPr lang="en-GB" sz="1800" smtClean="0">
                <a:solidFill>
                  <a:srgbClr val="008080"/>
                </a:solidFill>
                <a:latin typeface="Courier New"/>
                <a:ea typeface="Arial"/>
              </a:rPr>
              <a:t>ElementIterator</a:t>
            </a:r>
            <a:r>
              <a:rPr lang="en-GB" sz="1800" smtClean="0">
                <a:latin typeface="Courier New"/>
                <a:ea typeface="Arial"/>
              </a:rPr>
              <a:t> iter = doc.Elements;</a:t>
            </a:r>
          </a:p>
          <a:p>
            <a:pPr marL="1318578" lvl="3">
              <a:spcAft>
                <a:spcPts val="0"/>
              </a:spcAft>
            </a:pPr>
            <a:r>
              <a:rPr lang="en-GB" sz="1800" smtClean="0">
                <a:latin typeface="Courier New"/>
                <a:ea typeface="Arial"/>
              </a:rPr>
              <a:t>  </a:t>
            </a:r>
            <a:r>
              <a:rPr lang="en-GB" sz="1800" smtClean="0">
                <a:solidFill>
                  <a:srgbClr val="0000FF"/>
                </a:solidFill>
                <a:latin typeface="Courier New"/>
                <a:ea typeface="Arial"/>
              </a:rPr>
              <a:t>while</a:t>
            </a:r>
            <a:r>
              <a:rPr lang="en-GB" sz="1800" smtClean="0">
                <a:latin typeface="Courier New"/>
                <a:ea typeface="Arial"/>
              </a:rPr>
              <a:t>( iter.MoveNext() )</a:t>
            </a:r>
          </a:p>
          <a:p>
            <a:pPr marL="1318578" lvl="3">
              <a:spcAft>
                <a:spcPts val="0"/>
              </a:spcAft>
            </a:pPr>
            <a:r>
              <a:rPr lang="en-GB" sz="1800" smtClean="0">
                <a:latin typeface="Courier New"/>
                <a:ea typeface="Arial"/>
              </a:rPr>
              <a:t>  {</a:t>
            </a:r>
          </a:p>
          <a:p>
            <a:pPr marL="1318578" lvl="3">
              <a:spcAft>
                <a:spcPts val="0"/>
              </a:spcAft>
            </a:pPr>
            <a:r>
              <a:rPr lang="en-GB" sz="1800" smtClean="0">
                <a:latin typeface="Courier New"/>
                <a:ea typeface="Arial"/>
              </a:rPr>
              <a:t>    level = iter.Current </a:t>
            </a:r>
            <a:r>
              <a:rPr lang="en-GB" sz="1800" smtClean="0">
                <a:solidFill>
                  <a:srgbClr val="0000FF"/>
                </a:solidFill>
                <a:latin typeface="Courier New"/>
                <a:ea typeface="Arial"/>
              </a:rPr>
              <a:t>as</a:t>
            </a:r>
            <a:r>
              <a:rPr lang="en-GB" sz="1800" smtClean="0">
                <a:latin typeface="Courier New"/>
                <a:ea typeface="Arial"/>
              </a:rPr>
              <a:t> </a:t>
            </a:r>
            <a:r>
              <a:rPr lang="en-GB" sz="1800" smtClean="0">
                <a:solidFill>
                  <a:srgbClr val="008080"/>
                </a:solidFill>
                <a:latin typeface="Courier New"/>
                <a:ea typeface="Arial"/>
              </a:rPr>
              <a:t>Level</a:t>
            </a:r>
            <a:r>
              <a:rPr lang="en-GB" sz="1800" smtClean="0">
                <a:latin typeface="Courier New"/>
                <a:ea typeface="Arial"/>
              </a:rPr>
              <a:t>;</a:t>
            </a:r>
          </a:p>
          <a:p>
            <a:pPr marL="1318578" lvl="3">
              <a:spcAft>
                <a:spcPts val="0"/>
              </a:spcAft>
            </a:pPr>
            <a:r>
              <a:rPr lang="en-GB" sz="1800" smtClean="0">
                <a:latin typeface="Courier New"/>
                <a:ea typeface="Arial"/>
              </a:rPr>
              <a:t>    </a:t>
            </a:r>
            <a:r>
              <a:rPr lang="en-GB" sz="1800" smtClean="0">
                <a:solidFill>
                  <a:srgbClr val="0000FF"/>
                </a:solidFill>
                <a:latin typeface="Courier New"/>
                <a:ea typeface="Arial"/>
              </a:rPr>
              <a:t>if</a:t>
            </a:r>
            <a:r>
              <a:rPr lang="en-GB" sz="1800" smtClean="0">
                <a:latin typeface="Courier New"/>
                <a:ea typeface="Arial"/>
              </a:rPr>
              <a:t>( </a:t>
            </a:r>
            <a:r>
              <a:rPr lang="en-GB" sz="1800" smtClean="0">
                <a:solidFill>
                  <a:srgbClr val="0000FF"/>
                </a:solidFill>
                <a:latin typeface="Courier New"/>
                <a:ea typeface="Arial"/>
              </a:rPr>
              <a:t>null</a:t>
            </a:r>
            <a:r>
              <a:rPr lang="en-GB" sz="1800" smtClean="0">
                <a:latin typeface="Courier New"/>
                <a:ea typeface="Arial"/>
              </a:rPr>
              <a:t> != level )</a:t>
            </a:r>
          </a:p>
          <a:p>
            <a:pPr marL="1318578" lvl="3">
              <a:spcAft>
                <a:spcPts val="0"/>
              </a:spcAft>
            </a:pPr>
            <a:r>
              <a:rPr lang="en-GB" sz="1800" smtClean="0">
                <a:latin typeface="Courier New"/>
                <a:ea typeface="Arial"/>
              </a:rPr>
              <a:t>    {</a:t>
            </a:r>
          </a:p>
          <a:p>
            <a:pPr marL="1318578" lvl="3">
              <a:spcAft>
                <a:spcPts val="0"/>
              </a:spcAft>
            </a:pPr>
            <a:r>
              <a:rPr lang="en-GB" sz="1800" smtClean="0">
                <a:latin typeface="Courier New"/>
                <a:ea typeface="Arial"/>
              </a:rPr>
              <a:t>      </a:t>
            </a:r>
            <a:r>
              <a:rPr lang="en-GB" sz="1800" smtClean="0">
                <a:solidFill>
                  <a:srgbClr val="0000FF"/>
                </a:solidFill>
                <a:latin typeface="Courier New"/>
                <a:ea typeface="Arial"/>
              </a:rPr>
              <a:t>break</a:t>
            </a:r>
            <a:r>
              <a:rPr lang="en-GB" sz="1800" smtClean="0">
                <a:latin typeface="Courier New"/>
                <a:ea typeface="Arial"/>
              </a:rPr>
              <a:t>;</a:t>
            </a:r>
          </a:p>
          <a:p>
            <a:pPr marL="1318578" lvl="3">
              <a:spcAft>
                <a:spcPts val="0"/>
              </a:spcAft>
            </a:pPr>
            <a:r>
              <a:rPr lang="en-GB" sz="1800" smtClean="0">
                <a:latin typeface="Courier New"/>
                <a:ea typeface="Arial"/>
              </a:rPr>
              <a:t>    }</a:t>
            </a:r>
          </a:p>
          <a:p>
            <a:pPr marL="1318578" lvl="3">
              <a:spcAft>
                <a:spcPts val="0"/>
              </a:spcAft>
            </a:pPr>
            <a:r>
              <a:rPr lang="en-GB" sz="1800" smtClean="0">
                <a:latin typeface="Courier New"/>
                <a:ea typeface="Arial"/>
              </a:rPr>
              <a:t>  }</a:t>
            </a:r>
          </a:p>
          <a:p>
            <a:pPr marL="1318578" lvl="3">
              <a:spcAft>
                <a:spcPts val="0"/>
              </a:spcAft>
            </a:pPr>
            <a:r>
              <a:rPr lang="en-GB" sz="1800" smtClean="0">
                <a:latin typeface="Courier New"/>
                <a:ea typeface="Arial"/>
              </a:rPr>
              <a:t>  </a:t>
            </a:r>
            <a:r>
              <a:rPr lang="en-GB" sz="1800" smtClean="0">
                <a:solidFill>
                  <a:srgbClr val="0000FF"/>
                </a:solidFill>
                <a:latin typeface="Courier New"/>
                <a:ea typeface="Arial"/>
              </a:rPr>
              <a:t>return</a:t>
            </a:r>
            <a:r>
              <a:rPr lang="en-GB" sz="1800" smtClean="0">
                <a:latin typeface="Courier New"/>
                <a:ea typeface="Arial"/>
              </a:rPr>
              <a:t> level;</a:t>
            </a:r>
          </a:p>
          <a:p>
            <a:pPr marL="1318578" lvl="3">
              <a:spcAft>
                <a:spcPts val="0"/>
              </a:spcAft>
            </a:pPr>
            <a:r>
              <a:rPr lang="en-GB" sz="1800" smtClean="0">
                <a:latin typeface="Courier New"/>
                <a:ea typeface="Arial"/>
              </a:rPr>
              <a:t>}</a:t>
            </a:r>
          </a:p>
          <a:p>
            <a:endParaRPr lang="en-US"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Instance</a:t>
            </a:r>
            <a:endParaRPr lang="en-GB"/>
          </a:p>
        </p:txBody>
      </p:sp>
      <p:sp>
        <p:nvSpPr>
          <p:cNvPr id="3" name="Content Placeholder 2"/>
          <p:cNvSpPr>
            <a:spLocks noGrp="1"/>
          </p:cNvSpPr>
          <p:nvPr>
            <p:ph idx="1"/>
          </p:nvPr>
        </p:nvSpPr>
        <p:spPr>
          <a:xfrm>
            <a:off x="708117" y="1759778"/>
            <a:ext cx="11207658" cy="4566409"/>
          </a:xfrm>
        </p:spPr>
        <p:txBody>
          <a:bodyPr/>
          <a:lstStyle/>
          <a:p>
            <a:r>
              <a:rPr lang="en-US" smtClean="0"/>
              <a:t>Instance of element (symbol) geometry</a:t>
            </a:r>
          </a:p>
          <a:p>
            <a:r>
              <a:rPr lang="en-US" smtClean="0"/>
              <a:t>Positioned by this element</a:t>
            </a:r>
          </a:p>
          <a:p>
            <a:pPr lvl="1">
              <a:tabLst>
                <a:tab pos="3584575" algn="l"/>
              </a:tabLst>
            </a:pPr>
            <a:r>
              <a:rPr lang="en-US" sz="2400" smtClean="0"/>
              <a:t>Symbol	Symbol element that this object is referring to</a:t>
            </a:r>
          </a:p>
          <a:p>
            <a:pPr lvl="1">
              <a:tabLst>
                <a:tab pos="3584575" algn="l"/>
              </a:tabLst>
            </a:pPr>
            <a:r>
              <a:rPr lang="en-US" sz="2400" smtClean="0"/>
              <a:t>SymbolGeometry	Geometric representation of the symbol</a:t>
            </a:r>
          </a:p>
          <a:p>
            <a:pPr lvl="1">
              <a:tabLst>
                <a:tab pos="3584575" algn="l"/>
              </a:tabLst>
            </a:pPr>
            <a:r>
              <a:rPr lang="en-US" sz="2400" smtClean="0"/>
              <a:t>Transform	Affine transformation from the local coordinate space</a:t>
            </a:r>
          </a:p>
          <a:p>
            <a:pPr lvl="1">
              <a:tabLst>
                <a:tab pos="3584575" algn="l"/>
              </a:tabLst>
            </a:pPr>
            <a:r>
              <a:rPr lang="en-US" sz="2400" smtClean="0"/>
              <a:t>Transformed	Transforms this instance and returns the result</a:t>
            </a:r>
            <a:endParaRPr lang="en-GB" sz="24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Curve</a:t>
            </a:r>
            <a:endParaRPr lang="zh-CN" altLang="en-US" dirty="0"/>
          </a:p>
        </p:txBody>
      </p:sp>
      <p:sp>
        <p:nvSpPr>
          <p:cNvPr id="3" name="Content Placeholder 2"/>
          <p:cNvSpPr>
            <a:spLocks noGrp="1"/>
          </p:cNvSpPr>
          <p:nvPr>
            <p:ph idx="1"/>
          </p:nvPr>
        </p:nvSpPr>
        <p:spPr>
          <a:xfrm>
            <a:off x="593725" y="1677987"/>
            <a:ext cx="11761788" cy="6699250"/>
          </a:xfrm>
        </p:spPr>
        <p:txBody>
          <a:bodyPr>
            <a:normAutofit/>
          </a:bodyPr>
          <a:lstStyle/>
          <a:p>
            <a:r>
              <a:rPr lang="en-US" smtClean="0"/>
              <a:t>A parametric curve</a:t>
            </a:r>
          </a:p>
          <a:p>
            <a:r>
              <a:rPr lang="en-US" smtClean="0"/>
              <a:t>Base class for arc, ellipse, line, and nurb spline</a:t>
            </a:r>
          </a:p>
          <a:p>
            <a:r>
              <a:rPr lang="en-US" altLang="zh-CN" smtClean="0"/>
              <a:t>Properties</a:t>
            </a:r>
            <a:endParaRPr lang="en-US" altLang="zh-CN" dirty="0" smtClean="0"/>
          </a:p>
          <a:p>
            <a:pPr lvl="1"/>
            <a:r>
              <a:rPr lang="en-US" sz="2400" err="1" smtClean="0">
                <a:hlinkClick r:id="rId3" action="ppaction://hlinkfile"/>
              </a:rPr>
              <a:t>ApproximateLength</a:t>
            </a:r>
            <a:r>
              <a:rPr lang="en-US" sz="2400" smtClean="0"/>
              <a:t>   </a:t>
            </a:r>
            <a:r>
              <a:rPr lang="en-US" sz="2400" dirty="0" smtClean="0"/>
              <a:t>Get the approximate length of the curve</a:t>
            </a:r>
            <a:endParaRPr lang="zh-CN" altLang="en-US" sz="2400" dirty="0"/>
          </a:p>
          <a:p>
            <a:pPr lvl="1"/>
            <a:r>
              <a:rPr lang="en-US" sz="2400" smtClean="0">
                <a:hlinkClick r:id="rId4" action="ppaction://hlinkfile"/>
              </a:rPr>
              <a:t>IsBound</a:t>
            </a:r>
            <a:r>
              <a:rPr lang="en-US" sz="2400" smtClean="0"/>
              <a:t>  </a:t>
            </a:r>
            <a:r>
              <a:rPr lang="en-US" sz="2400" dirty="0" smtClean="0"/>
              <a:t>Judge if the curve is restricted to a particular interval</a:t>
            </a:r>
            <a:endParaRPr lang="zh-CN" altLang="en-US" sz="2400" dirty="0"/>
          </a:p>
          <a:p>
            <a:pPr lvl="1"/>
            <a:r>
              <a:rPr lang="en-US" sz="2400" smtClean="0">
                <a:hlinkClick r:id="rId5" action="ppaction://hlinkfile"/>
              </a:rPr>
              <a:t>IsCyclic</a:t>
            </a:r>
            <a:r>
              <a:rPr lang="en-US" sz="2400" smtClean="0"/>
              <a:t>  Bounded </a:t>
            </a:r>
            <a:r>
              <a:rPr lang="en-US" sz="2400" dirty="0" smtClean="0"/>
              <a:t>geometric line</a:t>
            </a:r>
            <a:endParaRPr lang="zh-CN" altLang="en-US" sz="2400" dirty="0"/>
          </a:p>
          <a:p>
            <a:pPr lvl="1"/>
            <a:r>
              <a:rPr lang="en-US" sz="2400" smtClean="0">
                <a:hlinkClick r:id="rId6" action="ppaction://hlinkfile"/>
              </a:rPr>
              <a:t>Length</a:t>
            </a:r>
            <a:r>
              <a:rPr lang="en-US" sz="2400" smtClean="0"/>
              <a:t>  Get </a:t>
            </a:r>
            <a:r>
              <a:rPr lang="en-US" sz="2400" dirty="0" smtClean="0"/>
              <a:t>the exact length of the curve</a:t>
            </a:r>
            <a:endParaRPr lang="zh-CN" altLang="en-US" sz="2400" dirty="0"/>
          </a:p>
          <a:p>
            <a:pPr lvl="1"/>
            <a:r>
              <a:rPr lang="en-US" sz="2400" smtClean="0">
                <a:hlinkClick r:id="rId7" action="ppaction://hlinkfile"/>
              </a:rPr>
              <a:t>Period</a:t>
            </a:r>
            <a:r>
              <a:rPr lang="en-US" sz="2400" smtClean="0"/>
              <a:t>  Get the </a:t>
            </a:r>
            <a:r>
              <a:rPr lang="en-US" sz="2400" dirty="0" smtClean="0"/>
              <a:t>period of </a:t>
            </a:r>
            <a:r>
              <a:rPr lang="en-US" sz="2400" smtClean="0"/>
              <a:t>this curve</a:t>
            </a:r>
          </a:p>
          <a:p>
            <a:r>
              <a:rPr lang="en-US" altLang="zh-CN" smtClean="0"/>
              <a:t>Methods</a:t>
            </a:r>
            <a:endParaRPr lang="zh-CN" altLang="en-US" dirty="0"/>
          </a:p>
          <a:p>
            <a:pPr lvl="1"/>
            <a:r>
              <a:rPr lang="en-US" altLang="zh-CN" sz="2400" smtClean="0"/>
              <a:t>Clone, ComputeDerivatives, ComputeNormalizedParameter, ComputeRawParameter, Distance, Evaluate, Intersect, IsInside, MakeBound, MakeUnbound, Project, Tessellate</a:t>
            </a:r>
          </a:p>
          <a:p>
            <a:pPr lvl="1"/>
            <a:r>
              <a:rPr lang="en-US" altLang="zh-CN" sz="2400" smtClean="0"/>
              <a:t>Transformed: a</a:t>
            </a:r>
            <a:r>
              <a:rPr lang="en-US" sz="2400" smtClean="0"/>
              <a:t>pply transformation to this curve and return the result</a:t>
            </a:r>
            <a:endParaRPr lang="zh-CN" altLang="en-US" sz="24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Edge</a:t>
            </a:r>
            <a:endParaRPr lang="zh-CN" altLang="en-US" dirty="0"/>
          </a:p>
        </p:txBody>
      </p:sp>
      <p:sp>
        <p:nvSpPr>
          <p:cNvPr id="3" name="Content Placeholder 2"/>
          <p:cNvSpPr>
            <a:spLocks noGrp="1"/>
          </p:cNvSpPr>
          <p:nvPr>
            <p:ph idx="1"/>
          </p:nvPr>
        </p:nvSpPr>
        <p:spPr>
          <a:xfrm>
            <a:off x="915987" y="1754187"/>
            <a:ext cx="8332788" cy="5638800"/>
          </a:xfrm>
        </p:spPr>
        <p:txBody>
          <a:bodyPr/>
          <a:lstStyle/>
          <a:p>
            <a:r>
              <a:rPr lang="en-US" altLang="zh-CN" smtClean="0"/>
              <a:t>Properties </a:t>
            </a:r>
            <a:endParaRPr lang="en-US" altLang="zh-CN" dirty="0" smtClean="0"/>
          </a:p>
          <a:p>
            <a:pPr lvl="2"/>
            <a:r>
              <a:rPr lang="en-US" dirty="0" smtClean="0"/>
              <a:t>Approximate Length</a:t>
            </a:r>
            <a:endParaRPr lang="zh-CN" altLang="en-US" dirty="0"/>
          </a:p>
          <a:p>
            <a:pPr lvl="2"/>
            <a:r>
              <a:rPr lang="en-US" dirty="0" err="1"/>
              <a:t>EndPointReference</a:t>
            </a:r>
            <a:endParaRPr lang="zh-CN" altLang="en-US" dirty="0"/>
          </a:p>
          <a:p>
            <a:pPr lvl="2"/>
            <a:r>
              <a:rPr lang="en-US" dirty="0"/>
              <a:t>Face</a:t>
            </a:r>
            <a:endParaRPr lang="zh-CN" altLang="en-US" dirty="0"/>
          </a:p>
          <a:p>
            <a:pPr lvl="2"/>
            <a:r>
              <a:rPr lang="en-US" smtClean="0"/>
              <a:t>Reference</a:t>
            </a:r>
          </a:p>
          <a:p>
            <a:r>
              <a:rPr lang="en-US" altLang="zh-CN" smtClean="0"/>
              <a:t>Methods </a:t>
            </a:r>
          </a:p>
          <a:p>
            <a:pPr lvl="2"/>
            <a:r>
              <a:rPr lang="en-US" smtClean="0">
                <a:hlinkClick r:id="rId3" action="ppaction://hlinkfile"/>
              </a:rPr>
              <a:t>ComputeDerivatives</a:t>
            </a:r>
            <a:endParaRPr lang="zh-CN" altLang="en-US" smtClean="0"/>
          </a:p>
          <a:p>
            <a:pPr lvl="2"/>
            <a:r>
              <a:rPr lang="en-US" smtClean="0">
                <a:hlinkClick r:id="rId4" action="ppaction://hlinkfile"/>
              </a:rPr>
              <a:t>Evaluate</a:t>
            </a:r>
            <a:endParaRPr lang="zh-CN" altLang="en-US" smtClean="0"/>
          </a:p>
          <a:p>
            <a:pPr lvl="2"/>
            <a:r>
              <a:rPr lang="en-US" smtClean="0">
                <a:hlinkClick r:id="rId5" action="ppaction://hlinkfile"/>
              </a:rPr>
              <a:t>EvaluateOnFace</a:t>
            </a:r>
            <a:endParaRPr lang="zh-CN" altLang="en-US" smtClean="0"/>
          </a:p>
          <a:p>
            <a:pPr lvl="2"/>
            <a:r>
              <a:rPr lang="en-US" smtClean="0">
                <a:hlinkClick r:id="rId6" action="ppaction://hlinkfile"/>
              </a:rPr>
              <a:t>Tessellate</a:t>
            </a:r>
            <a:endParaRPr lang="zh-CN" altLang="en-US" smtClean="0"/>
          </a:p>
          <a:p>
            <a:pPr lvl="2"/>
            <a:r>
              <a:rPr lang="en-US" smtClean="0">
                <a:hlinkClick r:id="rId7" action="ppaction://hlinkfile"/>
              </a:rPr>
              <a:t>TessellateOnFace</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Face</a:t>
            </a:r>
            <a:endParaRPr lang="zh-CN" altLang="en-US" dirty="0"/>
          </a:p>
        </p:txBody>
      </p:sp>
      <p:sp>
        <p:nvSpPr>
          <p:cNvPr id="3" name="Content Placeholder 2"/>
          <p:cNvSpPr>
            <a:spLocks noGrp="1"/>
          </p:cNvSpPr>
          <p:nvPr>
            <p:ph idx="1"/>
          </p:nvPr>
        </p:nvSpPr>
        <p:spPr>
          <a:xfrm>
            <a:off x="1068387" y="1449387"/>
            <a:ext cx="10847388" cy="6699250"/>
          </a:xfrm>
        </p:spPr>
        <p:txBody>
          <a:bodyPr>
            <a:normAutofit/>
          </a:bodyPr>
          <a:lstStyle/>
          <a:p>
            <a:r>
              <a:rPr lang="en-US" altLang="zh-CN" smtClean="0"/>
              <a:t>Properties</a:t>
            </a:r>
            <a:endParaRPr lang="en-US" altLang="zh-CN" dirty="0" smtClean="0"/>
          </a:p>
          <a:p>
            <a:pPr lvl="2"/>
            <a:r>
              <a:rPr lang="en-US" altLang="zh-CN" dirty="0" smtClean="0"/>
              <a:t>Area</a:t>
            </a:r>
          </a:p>
          <a:p>
            <a:pPr lvl="2">
              <a:spcBef>
                <a:spcPts val="0"/>
              </a:spcBef>
            </a:pPr>
            <a:r>
              <a:rPr lang="en-US" altLang="zh-CN" smtClean="0"/>
              <a:t>EdgeLoops</a:t>
            </a:r>
            <a:endParaRPr lang="en-US" altLang="zh-CN" dirty="0" smtClean="0"/>
          </a:p>
          <a:p>
            <a:pPr lvl="2">
              <a:spcBef>
                <a:spcPts val="0"/>
              </a:spcBef>
            </a:pPr>
            <a:r>
              <a:rPr lang="en-US" altLang="zh-CN" smtClean="0"/>
              <a:t>IsCyclic</a:t>
            </a:r>
            <a:endParaRPr lang="en-US" altLang="zh-CN" dirty="0" smtClean="0"/>
          </a:p>
          <a:p>
            <a:pPr lvl="2">
              <a:spcBef>
                <a:spcPts val="0"/>
              </a:spcBef>
            </a:pPr>
            <a:r>
              <a:rPr lang="en-US" altLang="zh-CN" dirty="0" err="1" smtClean="0"/>
              <a:t>IsTwoSided</a:t>
            </a:r>
            <a:endParaRPr lang="en-US" altLang="zh-CN" dirty="0" smtClean="0"/>
          </a:p>
          <a:p>
            <a:pPr lvl="2">
              <a:spcBef>
                <a:spcPts val="0"/>
              </a:spcBef>
            </a:pPr>
            <a:r>
              <a:rPr lang="en-US" altLang="zh-CN" smtClean="0"/>
              <a:t>MaterialElement</a:t>
            </a:r>
            <a:endParaRPr lang="en-US" altLang="zh-CN" dirty="0" smtClean="0"/>
          </a:p>
          <a:p>
            <a:pPr lvl="2">
              <a:spcBef>
                <a:spcPts val="0"/>
              </a:spcBef>
            </a:pPr>
            <a:r>
              <a:rPr lang="en-US" altLang="zh-CN" smtClean="0"/>
              <a:t>Period</a:t>
            </a:r>
            <a:endParaRPr lang="en-US" altLang="zh-CN" dirty="0" smtClean="0"/>
          </a:p>
          <a:p>
            <a:pPr lvl="2">
              <a:spcBef>
                <a:spcPts val="0"/>
              </a:spcBef>
            </a:pPr>
            <a:r>
              <a:rPr lang="en-US" altLang="zh-CN" smtClean="0"/>
              <a:t>Reference</a:t>
            </a:r>
          </a:p>
          <a:p>
            <a:r>
              <a:rPr lang="en-US" altLang="zh-CN" smtClean="0"/>
              <a:t>Methods</a:t>
            </a:r>
          </a:p>
          <a:p>
            <a:pPr lvl="2"/>
            <a:r>
              <a:rPr lang="en-US" altLang="zh-CN" smtClean="0"/>
              <a:t>ComputeDerivatives</a:t>
            </a:r>
          </a:p>
          <a:p>
            <a:pPr lvl="2">
              <a:spcBef>
                <a:spcPts val="0"/>
              </a:spcBef>
            </a:pPr>
            <a:r>
              <a:rPr lang="en-US" altLang="zh-CN" smtClean="0"/>
              <a:t>Evaluate</a:t>
            </a:r>
          </a:p>
          <a:p>
            <a:pPr lvl="2">
              <a:spcBef>
                <a:spcPts val="0"/>
              </a:spcBef>
            </a:pPr>
            <a:r>
              <a:rPr lang="en-US" altLang="zh-CN" smtClean="0"/>
              <a:t>Intersect</a:t>
            </a:r>
          </a:p>
          <a:p>
            <a:pPr lvl="2">
              <a:spcBef>
                <a:spcPts val="0"/>
              </a:spcBef>
            </a:pPr>
            <a:r>
              <a:rPr lang="en-US" altLang="zh-CN" smtClean="0"/>
              <a:t>IsInside</a:t>
            </a:r>
          </a:p>
          <a:p>
            <a:pPr lvl="2">
              <a:spcBef>
                <a:spcPts val="0"/>
              </a:spcBef>
            </a:pPr>
            <a:r>
              <a:rPr lang="en-US" altLang="zh-CN" smtClean="0"/>
              <a:t>Project</a:t>
            </a:r>
          </a:p>
          <a:p>
            <a:pPr lvl="2">
              <a:spcBef>
                <a:spcPts val="0"/>
              </a:spcBef>
            </a:pPr>
            <a:r>
              <a:rPr lang="en-US" altLang="zh-CN" smtClean="0"/>
              <a:t>Triangulate</a:t>
            </a:r>
          </a:p>
          <a:p>
            <a:r>
              <a:rPr lang="en-US" altLang="zh-CN" smtClean="0"/>
              <a:t>No creation methods available, faces come from model </a:t>
            </a:r>
            <a:endParaRPr lang="zh-CN" alt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363538"/>
            <a:ext cx="11761788" cy="933449"/>
          </a:xfrm>
        </p:spPr>
        <p:txBody>
          <a:bodyPr>
            <a:normAutofit fontScale="90000"/>
          </a:bodyPr>
          <a:lstStyle/>
          <a:p>
            <a:r>
              <a:rPr lang="en-US" altLang="zh-CN" sz="4400" smtClean="0"/>
              <a:t>Mesh</a:t>
            </a:r>
            <a:endParaRPr lang="zh-CN" altLang="en-US" dirty="0"/>
          </a:p>
        </p:txBody>
      </p:sp>
      <p:sp>
        <p:nvSpPr>
          <p:cNvPr id="3" name="Content Placeholder 2"/>
          <p:cNvSpPr>
            <a:spLocks noGrp="1"/>
          </p:cNvSpPr>
          <p:nvPr>
            <p:ph idx="1"/>
          </p:nvPr>
        </p:nvSpPr>
        <p:spPr>
          <a:xfrm>
            <a:off x="898525" y="1982787"/>
            <a:ext cx="9188450" cy="3951287"/>
          </a:xfrm>
        </p:spPr>
        <p:txBody>
          <a:bodyPr/>
          <a:lstStyle/>
          <a:p>
            <a:r>
              <a:rPr lang="en-US" smtClean="0"/>
              <a:t>A triangular mesh</a:t>
            </a:r>
          </a:p>
          <a:p>
            <a:r>
              <a:rPr lang="en-US" smtClean="0"/>
              <a:t>Properties</a:t>
            </a:r>
            <a:endParaRPr lang="en-US" dirty="0" smtClean="0"/>
          </a:p>
          <a:p>
            <a:pPr lvl="2"/>
            <a:r>
              <a:rPr lang="en-US" dirty="0" err="1" smtClean="0"/>
              <a:t>NumTriangles</a:t>
            </a:r>
            <a:endParaRPr lang="zh-CN" altLang="en-US" dirty="0"/>
          </a:p>
          <a:p>
            <a:pPr lvl="2">
              <a:spcBef>
                <a:spcPts val="0"/>
              </a:spcBef>
            </a:pPr>
            <a:r>
              <a:rPr lang="en-US" smtClean="0"/>
              <a:t>Transformed</a:t>
            </a:r>
            <a:endParaRPr lang="zh-CN" altLang="en-US" dirty="0"/>
          </a:p>
          <a:p>
            <a:pPr lvl="2">
              <a:spcBef>
                <a:spcPts val="0"/>
              </a:spcBef>
            </a:pPr>
            <a:r>
              <a:rPr lang="en-US" smtClean="0"/>
              <a:t>Triangle</a:t>
            </a:r>
            <a:endParaRPr lang="zh-CN" altLang="en-US" dirty="0"/>
          </a:p>
          <a:p>
            <a:pPr lvl="2">
              <a:spcBef>
                <a:spcPts val="0"/>
              </a:spcBef>
            </a:pPr>
            <a:r>
              <a:rPr lang="en-US" smtClean="0"/>
              <a:t>Vertices</a:t>
            </a:r>
            <a:endParaRPr lang="zh-CN" altLang="en-US" dirty="0"/>
          </a:p>
          <a:p>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363538"/>
            <a:ext cx="11761788" cy="933449"/>
          </a:xfrm>
        </p:spPr>
        <p:txBody>
          <a:bodyPr>
            <a:normAutofit fontScale="90000"/>
          </a:bodyPr>
          <a:lstStyle/>
          <a:p>
            <a:r>
              <a:rPr lang="en-US" altLang="zh-CN" sz="4400" smtClean="0"/>
              <a:t>Solid</a:t>
            </a:r>
            <a:endParaRPr lang="zh-CN" altLang="en-US" dirty="0"/>
          </a:p>
        </p:txBody>
      </p:sp>
      <p:sp>
        <p:nvSpPr>
          <p:cNvPr id="3" name="Content Placeholder 2"/>
          <p:cNvSpPr>
            <a:spLocks noGrp="1"/>
          </p:cNvSpPr>
          <p:nvPr>
            <p:ph idx="1"/>
          </p:nvPr>
        </p:nvSpPr>
        <p:spPr>
          <a:xfrm>
            <a:off x="898525" y="1982787"/>
            <a:ext cx="11550650" cy="3951287"/>
          </a:xfrm>
        </p:spPr>
        <p:txBody>
          <a:bodyPr/>
          <a:lstStyle/>
          <a:p>
            <a:r>
              <a:rPr lang="en-US" smtClean="0"/>
              <a:t>Top level representation of database element solid geometry</a:t>
            </a:r>
          </a:p>
          <a:p>
            <a:r>
              <a:rPr lang="en-US" smtClean="0"/>
              <a:t>Traverse boundary representation</a:t>
            </a:r>
          </a:p>
          <a:p>
            <a:pPr lvl="1"/>
            <a:r>
              <a:rPr lang="en-US" sz="2400" smtClean="0"/>
              <a:t>Faces</a:t>
            </a:r>
          </a:p>
          <a:p>
            <a:pPr lvl="1">
              <a:spcBef>
                <a:spcPts val="0"/>
              </a:spcBef>
            </a:pPr>
            <a:r>
              <a:rPr lang="en-US" sz="2400" smtClean="0"/>
              <a:t>Edge loops</a:t>
            </a:r>
          </a:p>
          <a:p>
            <a:r>
              <a:rPr lang="en-US" smtClean="0"/>
              <a:t>Tesselate</a:t>
            </a:r>
          </a:p>
          <a:p>
            <a:pPr lvl="1"/>
            <a:r>
              <a:rPr lang="en-US" sz="2400" smtClean="0"/>
              <a:t>Returns mesh</a:t>
            </a:r>
          </a:p>
          <a:p>
            <a:pPr lvl="1">
              <a:spcBef>
                <a:spcPts val="0"/>
              </a:spcBef>
            </a:pPr>
            <a:r>
              <a:rPr lang="en-US" sz="2400" smtClean="0"/>
              <a:t>Planar approximation of complex curved surfaces</a:t>
            </a:r>
          </a:p>
          <a:p>
            <a:pPr lvl="1"/>
            <a:endParaRPr lang="en-US" sz="2400" dirty="0"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ll_face_normals.png"/>
          <p:cNvPicPr>
            <a:picLocks noChangeAspect="1"/>
          </p:cNvPicPr>
          <p:nvPr/>
        </p:nvPicPr>
        <p:blipFill>
          <a:blip r:embed="rId2"/>
          <a:stretch>
            <a:fillRect/>
          </a:stretch>
        </p:blipFill>
        <p:spPr>
          <a:xfrm>
            <a:off x="2543175" y="6427026"/>
            <a:ext cx="5475526" cy="2337561"/>
          </a:xfrm>
          <a:prstGeom prst="rect">
            <a:avLst/>
          </a:prstGeom>
        </p:spPr>
      </p:pic>
      <p:sp>
        <p:nvSpPr>
          <p:cNvPr id="3" name="Content Placeholder 2"/>
          <p:cNvSpPr>
            <a:spLocks noGrp="1"/>
          </p:cNvSpPr>
          <p:nvPr>
            <p:ph idx="1"/>
          </p:nvPr>
        </p:nvSpPr>
        <p:spPr>
          <a:xfrm>
            <a:off x="443640" y="1531180"/>
            <a:ext cx="11866348" cy="4337807"/>
          </a:xfrm>
        </p:spPr>
        <p:txBody>
          <a:bodyPr/>
          <a:lstStyle/>
          <a:p>
            <a:r>
              <a:rPr lang="en-US" smtClean="0"/>
              <a:t>RevitGeometry sample code</a:t>
            </a:r>
          </a:p>
          <a:p>
            <a:pPr>
              <a:spcBef>
                <a:spcPts val="1200"/>
              </a:spcBef>
            </a:pPr>
            <a:r>
              <a:rPr lang="en-US" smtClean="0"/>
              <a:t>ObjectARX AcGe comparison</a:t>
            </a:r>
          </a:p>
          <a:p>
            <a:pPr>
              <a:spcBef>
                <a:spcPts val="1200"/>
              </a:spcBef>
            </a:pPr>
            <a:r>
              <a:rPr lang="en-US" smtClean="0"/>
              <a:t>1. XYZ and Transform</a:t>
            </a:r>
          </a:p>
          <a:p>
            <a:pPr>
              <a:spcBef>
                <a:spcPts val="0"/>
              </a:spcBef>
            </a:pPr>
            <a:r>
              <a:rPr lang="en-US" smtClean="0"/>
              <a:t>2. Curve and Line</a:t>
            </a:r>
          </a:p>
          <a:p>
            <a:pPr>
              <a:spcBef>
                <a:spcPts val="0"/>
              </a:spcBef>
            </a:pPr>
            <a:r>
              <a:rPr lang="en-US" smtClean="0"/>
              <a:t>3. Circle</a:t>
            </a:r>
          </a:p>
          <a:p>
            <a:pPr>
              <a:spcBef>
                <a:spcPts val="0"/>
              </a:spcBef>
            </a:pPr>
            <a:r>
              <a:rPr lang="en-US" smtClean="0"/>
              <a:t>4. Face</a:t>
            </a:r>
          </a:p>
          <a:p>
            <a:pPr>
              <a:spcBef>
                <a:spcPts val="0"/>
              </a:spcBef>
            </a:pPr>
            <a:r>
              <a:rPr lang="en-GB" smtClean="0"/>
              <a:t>5. References and Dimensioning</a:t>
            </a:r>
          </a:p>
          <a:p>
            <a:pPr>
              <a:spcBef>
                <a:spcPts val="1200"/>
              </a:spcBef>
            </a:pPr>
            <a:r>
              <a:rPr lang="en-GB" smtClean="0"/>
              <a:t>Look at the blog for more samples</a:t>
            </a:r>
            <a:endParaRPr lang="en-GB"/>
          </a:p>
        </p:txBody>
      </p:sp>
      <p:pic>
        <p:nvPicPr>
          <p:cNvPr id="5" name="Picture 4" descr="arc_wall_3.png"/>
          <p:cNvPicPr>
            <a:picLocks noChangeAspect="1"/>
          </p:cNvPicPr>
          <p:nvPr/>
        </p:nvPicPr>
        <p:blipFill>
          <a:blip r:embed="rId3"/>
          <a:stretch>
            <a:fillRect/>
          </a:stretch>
        </p:blipFill>
        <p:spPr>
          <a:xfrm>
            <a:off x="9568617" y="6797222"/>
            <a:ext cx="2694392" cy="1729117"/>
          </a:xfrm>
          <a:prstGeom prst="rect">
            <a:avLst/>
          </a:prstGeom>
        </p:spPr>
      </p:pic>
      <p:pic>
        <p:nvPicPr>
          <p:cNvPr id="6" name="Picture 5" descr="arc_wall_1.png"/>
          <p:cNvPicPr>
            <a:picLocks noChangeAspect="1"/>
          </p:cNvPicPr>
          <p:nvPr/>
        </p:nvPicPr>
        <p:blipFill>
          <a:blip r:embed="rId4"/>
          <a:stretch>
            <a:fillRect/>
          </a:stretch>
        </p:blipFill>
        <p:spPr>
          <a:xfrm>
            <a:off x="9541510" y="3469075"/>
            <a:ext cx="2721499" cy="1696595"/>
          </a:xfrm>
          <a:prstGeom prst="rect">
            <a:avLst/>
          </a:prstGeom>
        </p:spPr>
      </p:pic>
      <p:pic>
        <p:nvPicPr>
          <p:cNvPr id="7" name="Picture 6" descr="arc_wall_2.png"/>
          <p:cNvPicPr>
            <a:picLocks noChangeAspect="1"/>
          </p:cNvPicPr>
          <p:nvPr/>
        </p:nvPicPr>
        <p:blipFill>
          <a:blip r:embed="rId5"/>
          <a:stretch>
            <a:fillRect/>
          </a:stretch>
        </p:blipFill>
        <p:spPr>
          <a:xfrm>
            <a:off x="9606566" y="5171091"/>
            <a:ext cx="2656443" cy="1620709"/>
          </a:xfrm>
          <a:prstGeom prst="rect">
            <a:avLst/>
          </a:prstGeom>
        </p:spPr>
      </p:pic>
      <p:sp>
        <p:nvSpPr>
          <p:cNvPr id="2" name="Title 1"/>
          <p:cNvSpPr>
            <a:spLocks noGrp="1"/>
          </p:cNvSpPr>
          <p:nvPr>
            <p:ph type="title"/>
          </p:nvPr>
        </p:nvSpPr>
        <p:spPr/>
        <p:txBody>
          <a:bodyPr/>
          <a:lstStyle/>
          <a:p>
            <a:r>
              <a:rPr lang="en-US" smtClean="0"/>
              <a:t>Geometry sample code</a:t>
            </a:r>
            <a:endParaRPr lang="en-GB"/>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GB" smtClean="0"/>
              <a:t>Learning More</a:t>
            </a:r>
          </a:p>
        </p:txBody>
      </p:sp>
      <p:sp>
        <p:nvSpPr>
          <p:cNvPr id="1137667" name="Rectangle 3"/>
          <p:cNvSpPr>
            <a:spLocks noGrp="1" noChangeArrowheads="1"/>
          </p:cNvSpPr>
          <p:nvPr>
            <p:ph type="body" idx="1"/>
          </p:nvPr>
        </p:nvSpPr>
        <p:spPr>
          <a:xfrm>
            <a:off x="443640" y="1531179"/>
            <a:ext cx="11850574" cy="7141511"/>
          </a:xfrm>
        </p:spPr>
        <p:txBody>
          <a:bodyPr/>
          <a:lstStyle/>
          <a:p>
            <a:pPr>
              <a:defRPr/>
            </a:pPr>
            <a:r>
              <a:rPr lang="en-GB" smtClean="0"/>
              <a:t>Online Help and SDK Samples</a:t>
            </a:r>
          </a:p>
          <a:p>
            <a:pPr>
              <a:spcBef>
                <a:spcPts val="0"/>
              </a:spcBef>
            </a:pPr>
            <a:r>
              <a:rPr lang="en-GB" smtClean="0"/>
              <a:t>DevTV Introduction to Revit 2008 Programming</a:t>
            </a:r>
          </a:p>
          <a:p>
            <a:pPr lvl="1">
              <a:spcBef>
                <a:spcPts val="300"/>
              </a:spcBef>
              <a:buNone/>
            </a:pPr>
            <a:r>
              <a:rPr lang="en-GB" sz="2000" u="sng" smtClean="0">
                <a:hlinkClick r:id="rId3"/>
              </a:rPr>
              <a:t>http://adn.autodesk.com/adn/servlet/item?siteID=4814862&amp;id=10194238&amp;linkID=4901650</a:t>
            </a:r>
            <a:endParaRPr lang="en-GB" sz="2000" smtClean="0"/>
          </a:p>
          <a:p>
            <a:r>
              <a:rPr lang="en-GB" smtClean="0"/>
              <a:t>Recording of Revit 2009 Programming Introduction Webcast</a:t>
            </a:r>
          </a:p>
          <a:p>
            <a:pPr lvl="1">
              <a:spcBef>
                <a:spcPts val="300"/>
              </a:spcBef>
              <a:buNone/>
            </a:pPr>
            <a:r>
              <a:rPr lang="en-GB" sz="2000" smtClean="0">
                <a:hlinkClick r:id="rId4"/>
              </a:rPr>
              <a:t>http://adn.autodesk.com/adn/servlet/index?siteID=4814862&amp;id=5475217&amp;linkID=4901650</a:t>
            </a:r>
            <a:endParaRPr lang="en-GB" sz="2000" smtClean="0"/>
          </a:p>
          <a:p>
            <a:pPr lvl="1">
              <a:spcBef>
                <a:spcPts val="0"/>
              </a:spcBef>
              <a:buNone/>
            </a:pPr>
            <a:r>
              <a:rPr lang="en-GB" sz="2000" smtClean="0">
                <a:hlinkClick r:id="rId5"/>
              </a:rPr>
              <a:t>http://www.adskconsulting.com/adn/cs/api_course_sched.php</a:t>
            </a:r>
            <a:endParaRPr lang="en-GB" sz="2000" smtClean="0"/>
          </a:p>
          <a:p>
            <a:pPr>
              <a:defRPr/>
            </a:pPr>
            <a:r>
              <a:rPr lang="en-GB" smtClean="0"/>
              <a:t>Discussion Groups</a:t>
            </a:r>
          </a:p>
          <a:p>
            <a:pPr lvl="1">
              <a:spcBef>
                <a:spcPts val="300"/>
              </a:spcBef>
              <a:buNone/>
              <a:defRPr/>
            </a:pPr>
            <a:r>
              <a:rPr lang="en-GB" sz="2000" noProof="1" smtClean="0">
                <a:hlinkClick r:id="rId6"/>
              </a:rPr>
              <a:t>http://discussion.autodesk.com</a:t>
            </a:r>
            <a:r>
              <a:rPr lang="en-US" sz="2000" noProof="1" smtClean="0"/>
              <a:t> &gt; Revit API</a:t>
            </a:r>
            <a:endParaRPr lang="en-GB" sz="2000" smtClean="0"/>
          </a:p>
          <a:p>
            <a:pPr>
              <a:defRPr/>
            </a:pPr>
            <a:r>
              <a:rPr lang="en-GB" smtClean="0"/>
              <a:t>API Training Classes</a:t>
            </a:r>
            <a:r>
              <a:rPr lang="en-GB" smtClean="0">
                <a:solidFill>
                  <a:schemeClr val="accent1"/>
                </a:solidFill>
              </a:rPr>
              <a:t> – Leave Business Card for Free Training</a:t>
            </a:r>
          </a:p>
          <a:p>
            <a:pPr lvl="1">
              <a:spcBef>
                <a:spcPts val="300"/>
              </a:spcBef>
              <a:buNone/>
              <a:defRPr/>
            </a:pPr>
            <a:r>
              <a:rPr lang="en-GB" sz="2000" noProof="1" smtClean="0">
                <a:hlinkClick r:id="rId6"/>
              </a:rPr>
              <a:t>http://</a:t>
            </a:r>
            <a:r>
              <a:rPr lang="en-GB" sz="2000" noProof="1" smtClean="0">
                <a:hlinkClick r:id="rId7"/>
              </a:rPr>
              <a:t>www.autodesk.com/apitraining</a:t>
            </a:r>
            <a:endParaRPr lang="en-GB" sz="2000" noProof="1" smtClean="0"/>
          </a:p>
          <a:p>
            <a:pPr>
              <a:defRPr/>
            </a:pPr>
            <a:r>
              <a:rPr lang="en-GB" smtClean="0"/>
              <a:t>ADN, The Autodesk Developer Network</a:t>
            </a:r>
          </a:p>
          <a:p>
            <a:pPr lvl="1">
              <a:spcBef>
                <a:spcPts val="300"/>
              </a:spcBef>
              <a:buNone/>
              <a:defRPr/>
            </a:pPr>
            <a:r>
              <a:rPr lang="en-GB" sz="2000" noProof="1" smtClean="0">
                <a:hlinkClick r:id="rId6"/>
              </a:rPr>
              <a:t>http://</a:t>
            </a:r>
            <a:r>
              <a:rPr lang="en-GB" sz="2000" noProof="1" smtClean="0">
                <a:hlinkClick r:id="rId8"/>
              </a:rPr>
              <a:t>www.autodesk.com/</a:t>
            </a:r>
            <a:r>
              <a:rPr lang="en-US" sz="2000" smtClean="0">
                <a:hlinkClick r:id="rId8"/>
              </a:rPr>
              <a:t>joinadn</a:t>
            </a:r>
            <a:endParaRPr lang="en-US" sz="2000" smtClean="0"/>
          </a:p>
          <a:p>
            <a:pPr marL="265113" indent="-265113">
              <a:defRPr/>
            </a:pPr>
            <a:r>
              <a:rPr lang="en-GB" smtClean="0"/>
              <a:t>DevHelp Online for ADN members</a:t>
            </a:r>
          </a:p>
          <a:p>
            <a:pPr lvl="1">
              <a:lnSpc>
                <a:spcPct val="90000"/>
              </a:lnSpc>
              <a:spcBef>
                <a:spcPts val="300"/>
              </a:spcBef>
              <a:buNone/>
              <a:defRPr/>
            </a:pPr>
            <a:r>
              <a:rPr lang="en-GB" sz="2000" noProof="1" smtClean="0">
                <a:hlinkClick r:id="rId9"/>
              </a:rPr>
              <a:t>http://adn.autodesk.com</a:t>
            </a:r>
            <a:endParaRPr lang="en-GB" sz="2000" noProof="1" smtClean="0"/>
          </a:p>
          <a:p>
            <a:pPr marL="265113" indent="-265113">
              <a:defRPr/>
            </a:pPr>
            <a:r>
              <a:rPr lang="en-US" smtClean="0"/>
              <a:t>The Building Coder, a </a:t>
            </a:r>
            <a:r>
              <a:rPr lang="en-GB" smtClean="0"/>
              <a:t>Revit API Blog</a:t>
            </a:r>
          </a:p>
          <a:p>
            <a:pPr lvl="1">
              <a:lnSpc>
                <a:spcPct val="90000"/>
              </a:lnSpc>
              <a:spcBef>
                <a:spcPts val="300"/>
              </a:spcBef>
              <a:buNone/>
              <a:defRPr/>
            </a:pPr>
            <a:r>
              <a:rPr lang="en-GB" sz="2000" noProof="1" smtClean="0">
                <a:hlinkClick r:id="rId9"/>
              </a:rPr>
              <a:t>http://thebuildingcoder.typepad.com</a:t>
            </a:r>
            <a:endParaRPr lang="en-US" smtClean="0"/>
          </a:p>
          <a:p>
            <a:pPr lvl="1">
              <a:lnSpc>
                <a:spcPct val="90000"/>
              </a:lnSpc>
              <a:buNone/>
              <a:defRPr/>
            </a:pPr>
            <a:endParaRPr lang="en-US"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GB" smtClean="0"/>
              <a:t>Meet The Experts</a:t>
            </a:r>
          </a:p>
        </p:txBody>
      </p:sp>
      <p:sp>
        <p:nvSpPr>
          <p:cNvPr id="1137667" name="Rectangle 3"/>
          <p:cNvSpPr>
            <a:spLocks noGrp="1" noChangeArrowheads="1"/>
          </p:cNvSpPr>
          <p:nvPr>
            <p:ph type="body" idx="1"/>
          </p:nvPr>
        </p:nvSpPr>
        <p:spPr>
          <a:xfrm>
            <a:off x="443640" y="1531179"/>
            <a:ext cx="11850574" cy="7141511"/>
          </a:xfrm>
        </p:spPr>
        <p:txBody>
          <a:bodyPr/>
          <a:lstStyle/>
          <a:p>
            <a:pPr algn="ctr">
              <a:spcBef>
                <a:spcPts val="6000"/>
              </a:spcBef>
              <a:buNone/>
              <a:defRPr/>
            </a:pPr>
            <a:endParaRPr lang="en-US" sz="4800" b="1" smtClean="0"/>
          </a:p>
          <a:p>
            <a:pPr algn="ctr">
              <a:spcBef>
                <a:spcPts val="6000"/>
              </a:spcBef>
              <a:buNone/>
              <a:defRPr/>
            </a:pPr>
            <a:r>
              <a:rPr lang="en-US" sz="4800" b="1" smtClean="0"/>
              <a:t>DE315-1</a:t>
            </a:r>
            <a:r>
              <a:rPr lang="en-US" sz="4800" smtClean="0"/>
              <a:t> AEC API Talk</a:t>
            </a:r>
          </a:p>
          <a:p>
            <a:pPr lvl="1" algn="ctr">
              <a:lnSpc>
                <a:spcPct val="90000"/>
              </a:lnSpc>
              <a:buNone/>
              <a:defRPr/>
            </a:pPr>
            <a:r>
              <a:rPr lang="en-US" sz="3200" smtClean="0"/>
              <a:t>Thu. 12/4 3:15 pm - 4:45 pm</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1371194"/>
            <a:ext cx="13011150" cy="837006"/>
          </a:xfrm>
        </p:spPr>
        <p:txBody>
          <a:bodyPr/>
          <a:lstStyle/>
          <a:p>
            <a:pPr algn="ctr" eaLnBrk="1" hangingPunct="1"/>
            <a:r>
              <a:rPr lang="en-GB" smtClean="0"/>
              <a:t>Thank you!</a:t>
            </a:r>
          </a:p>
        </p:txBody>
      </p:sp>
      <p:sp>
        <p:nvSpPr>
          <p:cNvPr id="147459" name="Rectangle 3"/>
          <p:cNvSpPr>
            <a:spLocks noGrp="1" noChangeArrowheads="1"/>
          </p:cNvSpPr>
          <p:nvPr>
            <p:ph idx="1"/>
          </p:nvPr>
        </p:nvSpPr>
        <p:spPr>
          <a:xfrm>
            <a:off x="1" y="3063970"/>
            <a:ext cx="13011150" cy="4968682"/>
          </a:xfrm>
        </p:spPr>
        <p:txBody>
          <a:bodyPr/>
          <a:lstStyle/>
          <a:p>
            <a:pPr marL="0" indent="0" algn="ctr">
              <a:buNone/>
            </a:pPr>
            <a:r>
              <a:rPr lang="en-GB" sz="3200" smtClean="0"/>
              <a:t>Thank you very much for your interest and attention!</a:t>
            </a:r>
          </a:p>
          <a:p>
            <a:pPr marL="0" indent="0" algn="ctr">
              <a:buNone/>
            </a:pPr>
            <a:r>
              <a:rPr lang="en-GB" sz="3200" smtClean="0"/>
              <a:t>Much success with the Revit API and your application development!</a:t>
            </a:r>
          </a:p>
          <a:p>
            <a:pPr marL="0" indent="0" algn="ctr">
              <a:buNone/>
            </a:pPr>
            <a:r>
              <a:rPr lang="en-US" sz="3200" smtClean="0"/>
              <a:t>Please complete the session survey</a:t>
            </a:r>
          </a:p>
          <a:p>
            <a:pPr marL="0" indent="0" algn="ctr">
              <a:buNone/>
            </a:pPr>
            <a:r>
              <a:rPr lang="en-US" sz="3200" smtClean="0"/>
              <a:t>Course id is </a:t>
            </a:r>
            <a:r>
              <a:rPr lang="en-US" sz="3200" b="1" smtClean="0"/>
              <a:t>DE205-3</a:t>
            </a:r>
            <a:endParaRPr lang="en-GB" sz="320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8787" y="306387"/>
            <a:ext cx="11761788" cy="1009649"/>
          </a:xfrm>
        </p:spPr>
        <p:txBody>
          <a:bodyPr/>
          <a:lstStyle/>
          <a:p>
            <a:pPr eaLnBrk="1" hangingPunct="1"/>
            <a:r>
              <a:rPr lang="en-US" smtClean="0"/>
              <a:t>0 – Revit 2009 Element Filter</a:t>
            </a:r>
            <a:endParaRPr lang="en-US" dirty="0" smtClean="0"/>
          </a:p>
        </p:txBody>
      </p:sp>
      <p:sp>
        <p:nvSpPr>
          <p:cNvPr id="4099" name="Content Placeholder 2"/>
          <p:cNvSpPr>
            <a:spLocks noGrp="1"/>
          </p:cNvSpPr>
          <p:nvPr>
            <p:ph idx="1"/>
          </p:nvPr>
        </p:nvSpPr>
        <p:spPr>
          <a:xfrm>
            <a:off x="443640" y="1531178"/>
            <a:ext cx="11850574" cy="5557009"/>
          </a:xfrm>
        </p:spPr>
        <p:txBody>
          <a:bodyPr/>
          <a:lstStyle/>
          <a:p>
            <a:pPr>
              <a:spcBef>
                <a:spcPts val="0"/>
              </a:spcBef>
              <a:spcAft>
                <a:spcPts val="2400"/>
              </a:spcAft>
            </a:pPr>
            <a:r>
              <a:rPr lang="en-US" smtClean="0"/>
              <a:t>2009 element filtering brings a huge performance increase</a:t>
            </a:r>
          </a:p>
          <a:p>
            <a:pPr marL="360363" lvl="3" indent="19050">
              <a:spcAft>
                <a:spcPts val="0"/>
              </a:spcAft>
            </a:pPr>
            <a:r>
              <a:rPr lang="en-GB" sz="1800" smtClean="0">
                <a:solidFill>
                  <a:srgbClr val="0000FF"/>
                </a:solidFill>
                <a:latin typeface="Courier New"/>
                <a:ea typeface="Arial"/>
              </a:rPr>
              <a:t>public</a:t>
            </a:r>
            <a:r>
              <a:rPr lang="en-GB" sz="1800" smtClean="0">
                <a:latin typeface="Courier New"/>
                <a:ea typeface="Arial"/>
              </a:rPr>
              <a:t> </a:t>
            </a:r>
            <a:r>
              <a:rPr lang="en-GB" sz="1800" smtClean="0">
                <a:solidFill>
                  <a:srgbClr val="0000FF"/>
                </a:solidFill>
                <a:latin typeface="Courier New"/>
                <a:ea typeface="Arial"/>
              </a:rPr>
              <a:t>static</a:t>
            </a:r>
            <a:r>
              <a:rPr lang="en-GB" sz="1800" smtClean="0">
                <a:latin typeface="Courier New"/>
                <a:ea typeface="Arial"/>
              </a:rPr>
              <a:t> </a:t>
            </a:r>
            <a:r>
              <a:rPr lang="en-GB" sz="1800" smtClean="0">
                <a:solidFill>
                  <a:srgbClr val="008080"/>
                </a:solidFill>
                <a:latin typeface="Courier New"/>
                <a:ea typeface="Arial"/>
              </a:rPr>
              <a:t>Level</a:t>
            </a:r>
            <a:r>
              <a:rPr lang="en-GB" sz="1800" smtClean="0">
                <a:latin typeface="Courier New"/>
                <a:ea typeface="Arial"/>
              </a:rPr>
              <a:t> GetFirstLevel( </a:t>
            </a:r>
            <a:r>
              <a:rPr lang="en-GB" sz="1800" smtClean="0">
                <a:solidFill>
                  <a:srgbClr val="008080"/>
                </a:solidFill>
                <a:latin typeface="Courier New"/>
                <a:ea typeface="Arial"/>
              </a:rPr>
              <a:t>Application</a:t>
            </a:r>
            <a:r>
              <a:rPr lang="en-GB" sz="1800" smtClean="0">
                <a:latin typeface="Courier New"/>
                <a:ea typeface="Arial"/>
              </a:rPr>
              <a:t> app, </a:t>
            </a:r>
            <a:r>
              <a:rPr lang="en-GB" sz="1800" smtClean="0">
                <a:solidFill>
                  <a:srgbClr val="008080"/>
                </a:solidFill>
                <a:latin typeface="Courier New"/>
                <a:ea typeface="Arial"/>
              </a:rPr>
              <a:t>Document</a:t>
            </a:r>
            <a:r>
              <a:rPr lang="en-GB" sz="1800" smtClean="0">
                <a:latin typeface="Courier New"/>
                <a:ea typeface="Arial"/>
              </a:rPr>
              <a:t> doc )</a:t>
            </a:r>
          </a:p>
          <a:p>
            <a:pPr marL="360363" lvl="3" indent="19050">
              <a:spcAft>
                <a:spcPts val="0"/>
              </a:spcAft>
            </a:pPr>
            <a:r>
              <a:rPr lang="en-GB" sz="1800" smtClean="0">
                <a:latin typeface="Courier New"/>
                <a:ea typeface="Arial"/>
              </a:rPr>
              <a:t>{</a:t>
            </a:r>
          </a:p>
          <a:p>
            <a:pPr marL="360363" lvl="3" indent="19050">
              <a:spcAft>
                <a:spcPts val="0"/>
              </a:spcAft>
            </a:pPr>
            <a:r>
              <a:rPr lang="en-GB" sz="1800" smtClean="0">
                <a:latin typeface="Courier New"/>
                <a:ea typeface="Arial"/>
              </a:rPr>
              <a:t>  </a:t>
            </a:r>
            <a:r>
              <a:rPr lang="en-GB" sz="1800" smtClean="0">
                <a:solidFill>
                  <a:srgbClr val="008080"/>
                </a:solidFill>
                <a:latin typeface="Courier New"/>
                <a:ea typeface="Arial"/>
              </a:rPr>
              <a:t>Level</a:t>
            </a:r>
            <a:r>
              <a:rPr lang="en-GB" sz="1800" smtClean="0">
                <a:latin typeface="Courier New"/>
                <a:ea typeface="Arial"/>
              </a:rPr>
              <a:t> level = </a:t>
            </a:r>
            <a:r>
              <a:rPr lang="en-GB" sz="1800" smtClean="0">
                <a:solidFill>
                  <a:srgbClr val="0000FF"/>
                </a:solidFill>
                <a:latin typeface="Courier New"/>
                <a:ea typeface="Arial"/>
              </a:rPr>
              <a:t>null</a:t>
            </a:r>
            <a:r>
              <a:rPr lang="en-GB" sz="1800" smtClean="0">
                <a:latin typeface="Courier New"/>
                <a:ea typeface="Arial"/>
              </a:rPr>
              <a:t>;</a:t>
            </a:r>
          </a:p>
          <a:p>
            <a:pPr marL="360363" lvl="3" indent="19050">
              <a:spcAft>
                <a:spcPts val="0"/>
              </a:spcAft>
            </a:pPr>
            <a:r>
              <a:rPr lang="en-GB" sz="1800" smtClean="0">
                <a:latin typeface="Courier New"/>
                <a:ea typeface="Arial"/>
              </a:rPr>
              <a:t>  </a:t>
            </a:r>
            <a:r>
              <a:rPr lang="en-GB" sz="1800" smtClean="0">
                <a:solidFill>
                  <a:srgbClr val="008080"/>
                </a:solidFill>
                <a:latin typeface="Courier New"/>
                <a:ea typeface="Arial"/>
              </a:rPr>
              <a:t>Filter</a:t>
            </a:r>
            <a:r>
              <a:rPr lang="en-GB" sz="1800" smtClean="0">
                <a:latin typeface="Courier New"/>
                <a:ea typeface="Arial"/>
              </a:rPr>
              <a:t> f1 = app.Create.Filter.NewCategoryFilter( </a:t>
            </a:r>
            <a:r>
              <a:rPr lang="en-GB" sz="1800" smtClean="0">
                <a:solidFill>
                  <a:srgbClr val="008080"/>
                </a:solidFill>
                <a:latin typeface="Courier New"/>
                <a:ea typeface="Arial"/>
              </a:rPr>
              <a:t>BuiltInCategory</a:t>
            </a:r>
            <a:r>
              <a:rPr lang="en-GB" sz="1800" smtClean="0">
                <a:latin typeface="Courier New"/>
                <a:ea typeface="Arial"/>
              </a:rPr>
              <a:t>.OST_Levels );</a:t>
            </a:r>
          </a:p>
          <a:p>
            <a:pPr marL="360363" lvl="3" indent="19050">
              <a:spcAft>
                <a:spcPts val="0"/>
              </a:spcAft>
            </a:pPr>
            <a:r>
              <a:rPr lang="en-GB" sz="1800" smtClean="0">
                <a:latin typeface="Courier New"/>
                <a:ea typeface="Arial"/>
              </a:rPr>
              <a:t>  </a:t>
            </a:r>
            <a:r>
              <a:rPr lang="en-GB" sz="1800" smtClean="0">
                <a:solidFill>
                  <a:srgbClr val="008080"/>
                </a:solidFill>
                <a:latin typeface="Courier New"/>
                <a:ea typeface="Arial"/>
              </a:rPr>
              <a:t>Filter</a:t>
            </a:r>
            <a:r>
              <a:rPr lang="en-GB" sz="1800" smtClean="0">
                <a:latin typeface="Courier New"/>
                <a:ea typeface="Arial"/>
              </a:rPr>
              <a:t> f2 = app.Create.Filter.NewTypeFilter( </a:t>
            </a:r>
            <a:r>
              <a:rPr lang="en-GB" sz="1800" smtClean="0">
                <a:solidFill>
                  <a:srgbClr val="0000FF"/>
                </a:solidFill>
                <a:latin typeface="Courier New"/>
                <a:ea typeface="Arial"/>
              </a:rPr>
              <a:t>typeof</a:t>
            </a:r>
            <a:r>
              <a:rPr lang="en-GB" sz="1800" smtClean="0">
                <a:latin typeface="Courier New"/>
                <a:ea typeface="Arial"/>
              </a:rPr>
              <a:t>( </a:t>
            </a:r>
            <a:r>
              <a:rPr lang="en-GB" sz="1800" smtClean="0">
                <a:solidFill>
                  <a:srgbClr val="008080"/>
                </a:solidFill>
                <a:latin typeface="Courier New"/>
                <a:ea typeface="Arial"/>
              </a:rPr>
              <a:t>Level</a:t>
            </a:r>
            <a:r>
              <a:rPr lang="en-GB" sz="1800" smtClean="0">
                <a:latin typeface="Courier New"/>
                <a:ea typeface="Arial"/>
              </a:rPr>
              <a:t> ) );</a:t>
            </a:r>
          </a:p>
          <a:p>
            <a:pPr marL="360363" lvl="3" indent="19050">
              <a:spcAft>
                <a:spcPts val="0"/>
              </a:spcAft>
            </a:pPr>
            <a:r>
              <a:rPr lang="en-GB" sz="1800" smtClean="0">
                <a:latin typeface="Courier New"/>
                <a:ea typeface="Arial"/>
              </a:rPr>
              <a:t>  </a:t>
            </a:r>
            <a:r>
              <a:rPr lang="en-GB" sz="1800" smtClean="0">
                <a:solidFill>
                  <a:srgbClr val="008080"/>
                </a:solidFill>
                <a:latin typeface="Courier New"/>
                <a:ea typeface="Arial"/>
              </a:rPr>
              <a:t>Filter</a:t>
            </a:r>
            <a:r>
              <a:rPr lang="en-GB" sz="1800" smtClean="0">
                <a:latin typeface="Courier New"/>
                <a:ea typeface="Arial"/>
              </a:rPr>
              <a:t> f3 = app.Create.Filter.NewLogicAndFilter( f1, f2 );</a:t>
            </a:r>
          </a:p>
          <a:p>
            <a:pPr marL="360363" lvl="3" indent="19050">
              <a:spcAft>
                <a:spcPts val="0"/>
              </a:spcAft>
            </a:pPr>
            <a:r>
              <a:rPr lang="en-GB" sz="1800" smtClean="0">
                <a:latin typeface="Courier New"/>
                <a:ea typeface="Arial"/>
              </a:rPr>
              <a:t>  </a:t>
            </a:r>
            <a:r>
              <a:rPr lang="en-GB" sz="1800" smtClean="0">
                <a:solidFill>
                  <a:srgbClr val="008080"/>
                </a:solidFill>
                <a:latin typeface="Courier New"/>
                <a:ea typeface="Arial"/>
              </a:rPr>
              <a:t>ElementIterator</a:t>
            </a:r>
            <a:r>
              <a:rPr lang="en-GB" sz="1800" smtClean="0">
                <a:latin typeface="Courier New"/>
                <a:ea typeface="Arial"/>
              </a:rPr>
              <a:t> iter = doc.get_Elements( f3 );</a:t>
            </a:r>
          </a:p>
          <a:p>
            <a:pPr marL="360363" lvl="3" indent="19050">
              <a:spcAft>
                <a:spcPts val="0"/>
              </a:spcAft>
            </a:pPr>
            <a:r>
              <a:rPr lang="en-GB" sz="1800" smtClean="0">
                <a:latin typeface="Courier New"/>
                <a:ea typeface="Arial"/>
              </a:rPr>
              <a:t>  </a:t>
            </a:r>
            <a:r>
              <a:rPr lang="en-GB" sz="1800" smtClean="0">
                <a:solidFill>
                  <a:srgbClr val="0000FF"/>
                </a:solidFill>
                <a:latin typeface="Courier New"/>
                <a:ea typeface="Arial"/>
              </a:rPr>
              <a:t>while</a:t>
            </a:r>
            <a:r>
              <a:rPr lang="en-GB" sz="1800" smtClean="0">
                <a:latin typeface="Courier New"/>
                <a:ea typeface="Arial"/>
              </a:rPr>
              <a:t>( iter.MoveNext() )</a:t>
            </a:r>
          </a:p>
          <a:p>
            <a:pPr marL="360363" lvl="3" indent="19050">
              <a:spcAft>
                <a:spcPts val="0"/>
              </a:spcAft>
            </a:pPr>
            <a:r>
              <a:rPr lang="en-GB" sz="1800" smtClean="0">
                <a:latin typeface="Courier New"/>
                <a:ea typeface="Arial"/>
              </a:rPr>
              <a:t>  {</a:t>
            </a:r>
          </a:p>
          <a:p>
            <a:pPr marL="360363" lvl="3" indent="19050">
              <a:spcAft>
                <a:spcPts val="0"/>
              </a:spcAft>
            </a:pPr>
            <a:r>
              <a:rPr lang="en-GB" sz="1800" smtClean="0">
                <a:latin typeface="Courier New"/>
                <a:ea typeface="Arial"/>
              </a:rPr>
              <a:t>    level = iter.Current </a:t>
            </a:r>
            <a:r>
              <a:rPr lang="en-GB" sz="1800" smtClean="0">
                <a:solidFill>
                  <a:srgbClr val="0000FF"/>
                </a:solidFill>
                <a:latin typeface="Courier New"/>
                <a:ea typeface="Arial"/>
              </a:rPr>
              <a:t>as</a:t>
            </a:r>
            <a:r>
              <a:rPr lang="en-GB" sz="1800" smtClean="0">
                <a:latin typeface="Courier New"/>
                <a:ea typeface="Arial"/>
              </a:rPr>
              <a:t> </a:t>
            </a:r>
            <a:r>
              <a:rPr lang="en-GB" sz="1800" smtClean="0">
                <a:solidFill>
                  <a:srgbClr val="008080"/>
                </a:solidFill>
                <a:latin typeface="Courier New"/>
                <a:ea typeface="Arial"/>
              </a:rPr>
              <a:t>Level</a:t>
            </a:r>
            <a:r>
              <a:rPr lang="en-GB" sz="1800" smtClean="0">
                <a:latin typeface="Courier New"/>
                <a:ea typeface="Arial"/>
              </a:rPr>
              <a:t>;</a:t>
            </a:r>
          </a:p>
          <a:p>
            <a:pPr marL="360363" lvl="3" indent="19050">
              <a:spcAft>
                <a:spcPts val="0"/>
              </a:spcAft>
            </a:pPr>
            <a:r>
              <a:rPr lang="en-GB" sz="1800" smtClean="0">
                <a:latin typeface="Courier New"/>
                <a:ea typeface="Arial"/>
              </a:rPr>
              <a:t>    </a:t>
            </a:r>
            <a:r>
              <a:rPr lang="en-GB" sz="1800" smtClean="0">
                <a:solidFill>
                  <a:srgbClr val="008080"/>
                </a:solidFill>
                <a:latin typeface="Courier New"/>
                <a:ea typeface="Arial"/>
              </a:rPr>
              <a:t>Debug</a:t>
            </a:r>
            <a:r>
              <a:rPr lang="en-GB" sz="1800" smtClean="0">
                <a:latin typeface="Courier New"/>
                <a:ea typeface="Arial"/>
              </a:rPr>
              <a:t>.Assert( </a:t>
            </a:r>
            <a:r>
              <a:rPr lang="en-GB" sz="1800" smtClean="0">
                <a:solidFill>
                  <a:srgbClr val="0000FF"/>
                </a:solidFill>
                <a:latin typeface="Courier New"/>
                <a:ea typeface="Arial"/>
              </a:rPr>
              <a:t>null</a:t>
            </a:r>
            <a:r>
              <a:rPr lang="en-GB" sz="1800" smtClean="0">
                <a:latin typeface="Courier New"/>
                <a:ea typeface="Arial"/>
              </a:rPr>
              <a:t> != level, </a:t>
            </a:r>
            <a:r>
              <a:rPr lang="en-GB" sz="1800" smtClean="0">
                <a:solidFill>
                  <a:srgbClr val="800000"/>
                </a:solidFill>
                <a:latin typeface="Courier New"/>
                <a:ea typeface="Arial"/>
              </a:rPr>
              <a:t>"expected filter to return non-null level"</a:t>
            </a:r>
            <a:r>
              <a:rPr lang="en-GB" sz="1800" smtClean="0">
                <a:latin typeface="Courier New"/>
                <a:ea typeface="Arial"/>
              </a:rPr>
              <a:t> );</a:t>
            </a:r>
          </a:p>
          <a:p>
            <a:pPr marL="360363" lvl="3" indent="19050">
              <a:spcAft>
                <a:spcPts val="0"/>
              </a:spcAft>
            </a:pPr>
            <a:r>
              <a:rPr lang="en-GB" sz="1800" smtClean="0">
                <a:latin typeface="Courier New"/>
                <a:ea typeface="Arial"/>
              </a:rPr>
              <a:t>    </a:t>
            </a:r>
            <a:r>
              <a:rPr lang="en-GB" sz="1800" smtClean="0">
                <a:solidFill>
                  <a:srgbClr val="0000FF"/>
                </a:solidFill>
                <a:latin typeface="Courier New"/>
                <a:ea typeface="Arial"/>
              </a:rPr>
              <a:t>break</a:t>
            </a:r>
            <a:r>
              <a:rPr lang="en-GB" sz="1800" smtClean="0">
                <a:latin typeface="Courier New"/>
                <a:ea typeface="Arial"/>
              </a:rPr>
              <a:t>;</a:t>
            </a:r>
          </a:p>
          <a:p>
            <a:pPr marL="360363" lvl="3" indent="19050">
              <a:spcAft>
                <a:spcPts val="0"/>
              </a:spcAft>
            </a:pPr>
            <a:r>
              <a:rPr lang="en-GB" sz="1800" smtClean="0">
                <a:latin typeface="Courier New"/>
                <a:ea typeface="Arial"/>
              </a:rPr>
              <a:t>  }</a:t>
            </a:r>
          </a:p>
          <a:p>
            <a:pPr marL="360363" lvl="3" indent="19050">
              <a:spcAft>
                <a:spcPts val="0"/>
              </a:spcAft>
            </a:pPr>
            <a:r>
              <a:rPr lang="en-GB" sz="1800" smtClean="0">
                <a:latin typeface="Courier New"/>
                <a:ea typeface="Arial"/>
              </a:rPr>
              <a:t>  </a:t>
            </a:r>
            <a:r>
              <a:rPr lang="en-GB" sz="1800" smtClean="0">
                <a:solidFill>
                  <a:srgbClr val="0000FF"/>
                </a:solidFill>
                <a:latin typeface="Courier New"/>
                <a:ea typeface="Arial"/>
              </a:rPr>
              <a:t>return</a:t>
            </a:r>
            <a:r>
              <a:rPr lang="en-GB" sz="1800" smtClean="0">
                <a:latin typeface="Courier New"/>
                <a:ea typeface="Arial"/>
              </a:rPr>
              <a:t> level;</a:t>
            </a:r>
          </a:p>
          <a:p>
            <a:pPr marL="360363" lvl="3" indent="19050">
              <a:spcAft>
                <a:spcPts val="0"/>
              </a:spcAft>
            </a:pPr>
            <a:r>
              <a:rPr lang="en-GB" sz="1800" smtClean="0">
                <a:latin typeface="Courier New"/>
                <a:ea typeface="Arial"/>
              </a:rPr>
              <a:t>}</a:t>
            </a:r>
          </a:p>
          <a:p>
            <a:pPr marL="360363" lvl="3" indent="19050"/>
            <a:endParaRPr lang="en-US" sz="180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background2.jpg"/>
          <p:cNvPicPr>
            <a:picLocks noChangeAspect="1"/>
          </p:cNvPicPr>
          <p:nvPr/>
        </p:nvPicPr>
        <p:blipFill>
          <a:blip r:embed="rId3"/>
          <a:srcRect/>
          <a:stretch>
            <a:fillRect/>
          </a:stretch>
        </p:blipFill>
        <p:spPr bwMode="auto">
          <a:xfrm>
            <a:off x="3175" y="1588"/>
            <a:ext cx="13004800" cy="9753600"/>
          </a:xfrm>
          <a:prstGeom prst="rect">
            <a:avLst/>
          </a:prstGeom>
          <a:noFill/>
          <a:ln w="9525">
            <a:noFill/>
            <a:miter lim="800000"/>
            <a:headEnd/>
            <a:tailEnd/>
          </a:ln>
        </p:spPr>
      </p:pic>
      <p:pic>
        <p:nvPicPr>
          <p:cNvPr id="7171" name="Picture 7" descr="AU_LOGO.jpg"/>
          <p:cNvPicPr>
            <a:picLocks noChangeAspect="1"/>
          </p:cNvPicPr>
          <p:nvPr/>
        </p:nvPicPr>
        <p:blipFill>
          <a:blip r:embed="rId4"/>
          <a:srcRect/>
          <a:stretch>
            <a:fillRect/>
          </a:stretch>
        </p:blipFill>
        <p:spPr bwMode="auto">
          <a:xfrm>
            <a:off x="5362575" y="839787"/>
            <a:ext cx="2286000" cy="2286000"/>
          </a:xfrm>
          <a:prstGeom prst="rect">
            <a:avLst/>
          </a:prstGeom>
          <a:noFill/>
          <a:ln w="9525">
            <a:noFill/>
            <a:miter lim="800000"/>
            <a:headEnd/>
            <a:tailEnd/>
          </a:ln>
        </p:spPr>
      </p:pic>
      <p:sp>
        <p:nvSpPr>
          <p:cNvPr id="5" name="Title 4"/>
          <p:cNvSpPr>
            <a:spLocks noGrp="1"/>
          </p:cNvSpPr>
          <p:nvPr>
            <p:ph type="title"/>
          </p:nvPr>
        </p:nvSpPr>
        <p:spPr>
          <a:xfrm>
            <a:off x="3000375" y="6535738"/>
            <a:ext cx="7359651" cy="2381249"/>
          </a:xfrm>
        </p:spPr>
        <p:txBody>
          <a:bodyPr/>
          <a:lstStyle/>
          <a:p>
            <a:r>
              <a:rPr lang="en-GB" sz="19900" smtClean="0">
                <a:solidFill>
                  <a:schemeClr val="bg1"/>
                </a:solidFill>
                <a:latin typeface="Stylus BT" pitchFamily="34" charset="0"/>
              </a:rPr>
              <a:t>&amp;</a:t>
            </a:r>
            <a:r>
              <a:rPr lang="en-GB" sz="19900" smtClean="0">
                <a:latin typeface="Stylus BT" pitchFamily="34" charset="0"/>
              </a:rPr>
              <a:t> </a:t>
            </a:r>
            <a:r>
              <a:rPr lang="en-GB" sz="19900" smtClean="0">
                <a:solidFill>
                  <a:srgbClr val="FF0000"/>
                </a:solidFill>
                <a:latin typeface="Stylus BT" pitchFamily="34" charset="0"/>
              </a:rPr>
              <a:t>YOU</a:t>
            </a:r>
            <a:endParaRPr lang="en-GB" sz="19900">
              <a:solidFill>
                <a:srgbClr val="FF0000"/>
              </a:solidFill>
              <a:latin typeface="Stylus BT" pitchFamily="34" charset="0"/>
            </a:endParaRPr>
          </a:p>
        </p:txBody>
      </p:sp>
      <p:pic>
        <p:nvPicPr>
          <p:cNvPr id="7" name="Picture 6" descr="autodesk_logo_big_grey.png"/>
          <p:cNvPicPr>
            <a:picLocks noChangeAspect="1"/>
          </p:cNvPicPr>
          <p:nvPr/>
        </p:nvPicPr>
        <p:blipFill>
          <a:blip r:embed="rId5"/>
          <a:stretch>
            <a:fillRect/>
          </a:stretch>
        </p:blipFill>
        <p:spPr>
          <a:xfrm>
            <a:off x="-743" y="4497385"/>
            <a:ext cx="13012636" cy="2286002"/>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8787" y="306387"/>
            <a:ext cx="11761788" cy="1009649"/>
          </a:xfrm>
        </p:spPr>
        <p:txBody>
          <a:bodyPr/>
          <a:lstStyle/>
          <a:p>
            <a:pPr eaLnBrk="1" hangingPunct="1"/>
            <a:r>
              <a:rPr lang="en-US" smtClean="0"/>
              <a:t>0 – Element Access Guidelines</a:t>
            </a:r>
            <a:endParaRPr lang="en-US" dirty="0" smtClean="0"/>
          </a:p>
        </p:txBody>
      </p:sp>
      <p:sp>
        <p:nvSpPr>
          <p:cNvPr id="4099" name="Content Placeholder 2"/>
          <p:cNvSpPr>
            <a:spLocks noGrp="1"/>
          </p:cNvSpPr>
          <p:nvPr>
            <p:ph idx="1"/>
          </p:nvPr>
        </p:nvSpPr>
        <p:spPr>
          <a:xfrm>
            <a:off x="443640" y="1531178"/>
            <a:ext cx="11850574" cy="6928609"/>
          </a:xfrm>
        </p:spPr>
        <p:txBody>
          <a:bodyPr/>
          <a:lstStyle/>
          <a:p>
            <a:r>
              <a:rPr lang="en-US" b="1" smtClean="0"/>
              <a:t>Understand and use filters exclusively where possible</a:t>
            </a:r>
          </a:p>
          <a:p>
            <a:r>
              <a:rPr lang="en-US" smtClean="0"/>
              <a:t>If possible, let user select elements in the active view</a:t>
            </a:r>
          </a:p>
          <a:p>
            <a:pPr>
              <a:spcAft>
                <a:spcPts val="600"/>
              </a:spcAft>
            </a:pPr>
            <a:r>
              <a:rPr lang="en-US" smtClean="0"/>
              <a:t>Never walk the tree using Document.Elements; avoid</a:t>
            </a:r>
          </a:p>
          <a:p>
            <a:pPr marL="1023190" lvl="4" indent="0">
              <a:spcBef>
                <a:spcPts val="854"/>
              </a:spcBef>
            </a:pPr>
            <a:r>
              <a:rPr lang="en-US" sz="1800" smtClean="0"/>
              <a:t>ElementIterator it = doc.Elements; </a:t>
            </a:r>
          </a:p>
          <a:p>
            <a:pPr marL="1023190" lvl="4" indent="0"/>
            <a:r>
              <a:rPr lang="en-US" sz="1800" smtClean="0"/>
              <a:t>while( it.MoveNext() ) </a:t>
            </a:r>
          </a:p>
          <a:p>
            <a:pPr marL="1023190" lvl="4" indent="0"/>
            <a:r>
              <a:rPr lang="en-US" sz="1800" smtClean="0"/>
              <a:t>{ </a:t>
            </a:r>
          </a:p>
          <a:p>
            <a:pPr marL="1023190" lvl="4" indent="0"/>
            <a:r>
              <a:rPr lang="en-US" sz="1800" smtClean="0"/>
              <a:t>  Element element = it.Current as Element; </a:t>
            </a:r>
          </a:p>
          <a:p>
            <a:pPr marL="1023190" lvl="4" indent="0"/>
            <a:r>
              <a:rPr lang="en-US" sz="1800" smtClean="0"/>
              <a:t>}  </a:t>
            </a:r>
          </a:p>
          <a:p>
            <a:pPr>
              <a:spcBef>
                <a:spcPts val="1200"/>
              </a:spcBef>
              <a:spcAft>
                <a:spcPts val="600"/>
              </a:spcAft>
            </a:pPr>
            <a:r>
              <a:rPr lang="en-US" smtClean="0"/>
              <a:t>Never execute this code every time a command is run</a:t>
            </a:r>
            <a:br>
              <a:rPr lang="en-US" smtClean="0"/>
            </a:br>
            <a:r>
              <a:rPr lang="en-US" sz="2400" smtClean="0"/>
              <a:t>Persist the element id instead</a:t>
            </a:r>
          </a:p>
          <a:p>
            <a:pPr marL="1023190" lvl="4" indent="0">
              <a:spcBef>
                <a:spcPts val="854"/>
              </a:spcBef>
            </a:pPr>
            <a:r>
              <a:rPr lang="en-US" sz="1800" smtClean="0"/>
              <a:t>ElementId categoryId = doc.Settings.Categories.get_Item(</a:t>
            </a:r>
          </a:p>
          <a:p>
            <a:pPr marL="1023190" lvl="4" indent="0"/>
            <a:r>
              <a:rPr lang="en-US" sz="1800" smtClean="0"/>
              <a:t>  BuiltInCategory.OST_Doors ).Id;</a:t>
            </a:r>
          </a:p>
          <a:p>
            <a:pPr>
              <a:spcBef>
                <a:spcPts val="1200"/>
              </a:spcBef>
            </a:pPr>
            <a:r>
              <a:rPr lang="en-GB" smtClean="0"/>
              <a:t>See Revit 2009 Peformance,</a:t>
            </a:r>
            <a:r>
              <a:rPr lang="en-US" smtClean="0"/>
              <a:t> Guy Robinson, and Jeremy's blog</a:t>
            </a:r>
          </a:p>
          <a:p>
            <a:pPr lvl="1"/>
            <a:r>
              <a:rPr lang="en-US" sz="2400" smtClean="0">
                <a:hlinkClick r:id="rId3"/>
              </a:rPr>
              <a:t>http://forums.augi.com/showthread.php?t=82239</a:t>
            </a:r>
            <a:endParaRPr lang="en-US" sz="2400" smtClean="0"/>
          </a:p>
          <a:p>
            <a:pPr lvl="1"/>
            <a:r>
              <a:rPr lang="en-US" sz="2400" smtClean="0">
                <a:hlinkClick r:id="rId4"/>
              </a:rPr>
              <a:t>http://thebuildingcoder.typepad.com/blog/performance</a:t>
            </a:r>
            <a:endParaRPr lang="en-US" sz="24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09575" y="363538"/>
            <a:ext cx="11761788" cy="857249"/>
          </a:xfrm>
        </p:spPr>
        <p:txBody>
          <a:bodyPr/>
          <a:lstStyle/>
          <a:p>
            <a:pPr eaLnBrk="1" hangingPunct="1"/>
            <a:r>
              <a:rPr lang="en-US" smtClean="0"/>
              <a:t>1 </a:t>
            </a:r>
            <a:r>
              <a:rPr lang="en-US" dirty="0" smtClean="0"/>
              <a:t>– Namespaces</a:t>
            </a:r>
          </a:p>
        </p:txBody>
      </p:sp>
      <p:sp>
        <p:nvSpPr>
          <p:cNvPr id="4099" name="Content Placeholder 2"/>
          <p:cNvSpPr>
            <a:spLocks noGrp="1"/>
          </p:cNvSpPr>
          <p:nvPr>
            <p:ph idx="1"/>
          </p:nvPr>
        </p:nvSpPr>
        <p:spPr>
          <a:xfrm>
            <a:off x="443640" y="1531178"/>
            <a:ext cx="11624535" cy="5785609"/>
          </a:xfrm>
        </p:spPr>
        <p:txBody>
          <a:bodyPr/>
          <a:lstStyle/>
          <a:p>
            <a:pPr>
              <a:spcBef>
                <a:spcPts val="1200"/>
              </a:spcBef>
            </a:pPr>
            <a:r>
              <a:rPr lang="en-US" dirty="0" smtClean="0"/>
              <a:t>Some type names </a:t>
            </a:r>
            <a:r>
              <a:rPr lang="en-US" smtClean="0"/>
              <a:t>are duplicated in different namespaces</a:t>
            </a:r>
            <a:endParaRPr lang="en-US" dirty="0" smtClean="0"/>
          </a:p>
          <a:p>
            <a:pPr lvl="4">
              <a:spcBef>
                <a:spcPts val="1200"/>
              </a:spcBef>
            </a:pPr>
            <a:r>
              <a:rPr lang="en-GB" dirty="0" smtClean="0"/>
              <a:t>Autodesk.Revit.Application</a:t>
            </a:r>
          </a:p>
          <a:p>
            <a:pPr lvl="4"/>
            <a:r>
              <a:rPr lang="en-GB" dirty="0" smtClean="0"/>
              <a:t>Autodesk.Revit.Creation.Application</a:t>
            </a:r>
          </a:p>
          <a:p>
            <a:pPr lvl="4"/>
            <a:r>
              <a:rPr lang="en-GB" dirty="0" smtClean="0"/>
              <a:t>System.Windows.Forms.Application</a:t>
            </a:r>
          </a:p>
          <a:p>
            <a:pPr lvl="4"/>
            <a:r>
              <a:rPr lang="en-GB" dirty="0" smtClean="0"/>
              <a:t>Autodesk.Revit.Element</a:t>
            </a:r>
          </a:p>
          <a:p>
            <a:pPr lvl="4"/>
            <a:r>
              <a:rPr lang="en-GB" dirty="0" smtClean="0"/>
              <a:t>Autodesk.Revit.Geometry.Element</a:t>
            </a:r>
            <a:endParaRPr lang="en-US" sz="5700" dirty="0" smtClean="0"/>
          </a:p>
          <a:p>
            <a:pPr>
              <a:spcBef>
                <a:spcPts val="1200"/>
              </a:spcBef>
            </a:pPr>
            <a:r>
              <a:rPr lang="en-US" dirty="0" smtClean="0"/>
              <a:t>1. No global 'using'</a:t>
            </a:r>
          </a:p>
          <a:p>
            <a:pPr marL="812800" lvl="1">
              <a:spcBef>
                <a:spcPts val="1200"/>
              </a:spcBef>
            </a:pPr>
            <a:r>
              <a:rPr lang="en-US" dirty="0" smtClean="0"/>
              <a:t>Namespace prefix everything</a:t>
            </a:r>
          </a:p>
          <a:p>
            <a:pPr marL="812800" lvl="1">
              <a:spcBef>
                <a:spcPts val="0"/>
              </a:spcBef>
            </a:pPr>
            <a:r>
              <a:rPr lang="en-US" dirty="0" smtClean="0"/>
              <a:t>No ambiguities</a:t>
            </a:r>
          </a:p>
          <a:p>
            <a:pPr>
              <a:spcBef>
                <a:spcPts val="1200"/>
              </a:spcBef>
            </a:pPr>
            <a:r>
              <a:rPr lang="en-US" dirty="0" smtClean="0"/>
              <a:t>2. Global 'using'</a:t>
            </a:r>
          </a:p>
          <a:p>
            <a:pPr marL="812800" lvl="1">
              <a:spcBef>
                <a:spcPts val="1200"/>
              </a:spcBef>
            </a:pPr>
            <a:r>
              <a:rPr lang="en-US" smtClean="0"/>
              <a:t>Less clutter</a:t>
            </a:r>
          </a:p>
          <a:p>
            <a:pPr marL="812800" lvl="1">
              <a:spcBef>
                <a:spcPts val="0"/>
              </a:spcBef>
            </a:pPr>
            <a:r>
              <a:rPr lang="en-US" smtClean="0"/>
              <a:t>Use </a:t>
            </a:r>
            <a:r>
              <a:rPr lang="en-US" dirty="0" smtClean="0"/>
              <a:t>aliases to disambiguate </a:t>
            </a:r>
            <a:r>
              <a:rPr lang="en-US" smtClean="0"/>
              <a:t>individual types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09575" y="306387"/>
            <a:ext cx="11761788" cy="933449"/>
          </a:xfrm>
        </p:spPr>
        <p:txBody>
          <a:bodyPr/>
          <a:lstStyle/>
          <a:p>
            <a:r>
              <a:rPr lang="en-US" smtClean="0"/>
              <a:t>1 – Namespace Aliases</a:t>
            </a:r>
            <a:endParaRPr lang="en-US" dirty="0" smtClean="0"/>
          </a:p>
        </p:txBody>
      </p:sp>
      <p:sp>
        <p:nvSpPr>
          <p:cNvPr id="4099" name="Content Placeholder 2"/>
          <p:cNvSpPr>
            <a:spLocks noGrp="1"/>
          </p:cNvSpPr>
          <p:nvPr>
            <p:ph idx="1"/>
          </p:nvPr>
        </p:nvSpPr>
        <p:spPr>
          <a:xfrm>
            <a:off x="443640" y="1531178"/>
            <a:ext cx="12242231" cy="7342657"/>
          </a:xfrm>
        </p:spPr>
        <p:txBody>
          <a:bodyPr/>
          <a:lstStyle/>
          <a:p>
            <a:r>
              <a:rPr lang="en-US" sz="3400" dirty="0" smtClean="0"/>
              <a:t>Create aliases for Revit </a:t>
            </a:r>
            <a:r>
              <a:rPr lang="en-US" sz="3400" smtClean="0"/>
              <a:t>API namespaces</a:t>
            </a:r>
            <a:endParaRPr lang="en-US" sz="3400" dirty="0" smtClean="0"/>
          </a:p>
          <a:p>
            <a:pPr lvl="4">
              <a:spcBef>
                <a:spcPts val="854"/>
              </a:spcBef>
            </a:pPr>
            <a:r>
              <a:rPr lang="en-US" dirty="0" smtClean="0"/>
              <a:t>using Rvt = Autodesk.Revit;</a:t>
            </a:r>
          </a:p>
          <a:p>
            <a:pPr lvl="4">
              <a:buFont typeface="Wingdings" pitchFamily="2" charset="2"/>
              <a:buNone/>
            </a:pPr>
            <a:r>
              <a:rPr lang="en-US" dirty="0" smtClean="0"/>
              <a:t>using RvtGeom = Autodesk.Revit.Geometry;</a:t>
            </a:r>
          </a:p>
          <a:p>
            <a:pPr lvl="4">
              <a:buFont typeface="Wingdings" pitchFamily="2" charset="2"/>
              <a:buNone/>
            </a:pPr>
            <a:r>
              <a:rPr lang="en-US" dirty="0" smtClean="0"/>
              <a:t>using RvtSymbs = Autodesk.Revit.Symbols;</a:t>
            </a:r>
          </a:p>
          <a:p>
            <a:pPr lvl="4">
              <a:buFont typeface="Wingdings" pitchFamily="2" charset="2"/>
              <a:buNone/>
            </a:pPr>
            <a:r>
              <a:rPr lang="en-US" dirty="0" smtClean="0"/>
              <a:t>using RvtElems = Autodesk.Revit.Elements;</a:t>
            </a:r>
          </a:p>
          <a:p>
            <a:r>
              <a:rPr lang="en-US" sz="3400" dirty="0" smtClean="0"/>
              <a:t>Prefix every type with its namespace alias</a:t>
            </a:r>
          </a:p>
          <a:p>
            <a:r>
              <a:rPr lang="en-US" sz="3400" dirty="0" smtClean="0"/>
              <a:t>This completely </a:t>
            </a:r>
            <a:r>
              <a:rPr lang="en-US" sz="3400" smtClean="0"/>
              <a:t>avoids every ambiguity</a:t>
            </a:r>
            <a:endParaRPr lang="en-US" sz="3400" dirty="0" smtClean="0"/>
          </a:p>
          <a:p>
            <a:r>
              <a:rPr lang="en-US" sz="3400" smtClean="0"/>
              <a:t>Makes it easy to copy and paste code</a:t>
            </a:r>
            <a:endParaRPr lang="en-US" sz="3400" dirty="0" smtClean="0"/>
          </a:p>
          <a:p>
            <a:pPr lvl="4">
              <a:spcBef>
                <a:spcPts val="854"/>
              </a:spcBef>
            </a:pPr>
            <a:r>
              <a:rPr lang="en-GB" dirty="0" smtClean="0"/>
              <a:t>Rvt.Application app = commandData.Application;</a:t>
            </a:r>
          </a:p>
          <a:p>
            <a:pPr lvl="4"/>
            <a:r>
              <a:rPr lang="en-GB" dirty="0" smtClean="0"/>
              <a:t>Rvt.Creation.Application creApp = app.Create;</a:t>
            </a:r>
          </a:p>
          <a:p>
            <a:pPr lvl="4"/>
            <a:r>
              <a:rPr lang="en-GB" dirty="0" smtClean="0"/>
              <a:t>Rvt.Creation.Document creDoc = app.ActiveDocument.Create;</a:t>
            </a:r>
          </a:p>
          <a:p>
            <a:pPr lvl="4"/>
            <a:r>
              <a:rPr lang="en-GB" dirty="0" smtClean="0"/>
              <a:t>Rvt.Element buildingElement;</a:t>
            </a:r>
          </a:p>
          <a:p>
            <a:pPr lvl="4"/>
            <a:r>
              <a:rPr lang="en-GB" dirty="0" smtClean="0"/>
              <a:t>RvtGeom.Element geometryElement;</a:t>
            </a:r>
          </a:p>
          <a:p>
            <a:pPr lvl="4"/>
            <a:r>
              <a:rPr lang="en-US" dirty="0" smtClean="0"/>
              <a:t>WinForms.MessageBox.Show( "Hello", "Revit Tips" );</a:t>
            </a:r>
          </a:p>
          <a:p>
            <a:pPr lvl="4"/>
            <a:r>
              <a:rPr lang="en-GB" dirty="0" smtClean="0"/>
              <a:t>return Rvt.IExternalCommand.Result.Succeeded;</a:t>
            </a:r>
            <a:endParaRPr lang="en-US" sz="34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09575" y="203242"/>
            <a:ext cx="12242231" cy="865146"/>
          </a:xfrm>
        </p:spPr>
        <p:txBody>
          <a:bodyPr/>
          <a:lstStyle/>
          <a:p>
            <a:r>
              <a:rPr lang="en-US" smtClean="0"/>
              <a:t>1 – Global 'using' + Type Alias</a:t>
            </a:r>
            <a:endParaRPr lang="en-US" dirty="0" smtClean="0"/>
          </a:p>
        </p:txBody>
      </p:sp>
      <p:sp>
        <p:nvSpPr>
          <p:cNvPr id="4099" name="Content Placeholder 2"/>
          <p:cNvSpPr>
            <a:spLocks noGrp="1"/>
          </p:cNvSpPr>
          <p:nvPr>
            <p:ph idx="1"/>
          </p:nvPr>
        </p:nvSpPr>
        <p:spPr>
          <a:xfrm>
            <a:off x="443640" y="1517720"/>
            <a:ext cx="12242231" cy="6179291"/>
          </a:xfrm>
        </p:spPr>
        <p:txBody>
          <a:bodyPr/>
          <a:lstStyle/>
          <a:p>
            <a:r>
              <a:rPr lang="en-US" sz="3400" smtClean="0"/>
              <a:t>Use Revit API namespaces globally</a:t>
            </a:r>
          </a:p>
          <a:p>
            <a:r>
              <a:rPr lang="en-US" sz="3400" smtClean="0"/>
              <a:t>Create aliases for ambiguous Revit API types </a:t>
            </a:r>
            <a:endParaRPr lang="en-US" sz="3400" dirty="0" smtClean="0"/>
          </a:p>
          <a:p>
            <a:pPr lvl="4">
              <a:spcBef>
                <a:spcPts val="854"/>
              </a:spcBef>
            </a:pPr>
            <a:r>
              <a:rPr lang="en-GB" dirty="0" smtClean="0"/>
              <a:t>using Autodesk.Revit;</a:t>
            </a:r>
          </a:p>
          <a:p>
            <a:pPr lvl="4"/>
            <a:r>
              <a:rPr lang="en-GB" dirty="0" smtClean="0"/>
              <a:t>using Autodesk.Revit.Geometry;</a:t>
            </a:r>
          </a:p>
          <a:p>
            <a:pPr lvl="4"/>
            <a:r>
              <a:rPr lang="en-GB" dirty="0" smtClean="0"/>
              <a:t>using RvtElement = Autodesk.Revit.Element;</a:t>
            </a:r>
          </a:p>
          <a:p>
            <a:pPr lvl="4"/>
            <a:r>
              <a:rPr lang="en-GB" dirty="0" smtClean="0"/>
              <a:t>using GeoElement = Autodesk.Revit.Geometry.Element;</a:t>
            </a:r>
          </a:p>
          <a:p>
            <a:pPr lvl="4"/>
            <a:r>
              <a:rPr lang="en-US" dirty="0" smtClean="0"/>
              <a:t>using CmdResult = </a:t>
            </a:r>
            <a:r>
              <a:rPr lang="en-GB" dirty="0" smtClean="0"/>
              <a:t>IExternalCommand.Result;</a:t>
            </a:r>
          </a:p>
          <a:p>
            <a:r>
              <a:rPr lang="en-US" sz="3400" smtClean="0"/>
              <a:t>No namespace prefix required</a:t>
            </a:r>
            <a:endParaRPr lang="en-US" sz="3400" dirty="0" smtClean="0"/>
          </a:p>
          <a:p>
            <a:r>
              <a:rPr lang="en-US" sz="3400" dirty="0" smtClean="0"/>
              <a:t>Makes code more readable and avoids clutter</a:t>
            </a:r>
          </a:p>
          <a:p>
            <a:pPr lvl="4">
              <a:lnSpc>
                <a:spcPct val="150000"/>
              </a:lnSpc>
            </a:pPr>
            <a:r>
              <a:rPr lang="en-GB" dirty="0" smtClean="0"/>
              <a:t>Application app = commandData.Application;</a:t>
            </a:r>
          </a:p>
          <a:p>
            <a:pPr lvl="4"/>
            <a:r>
              <a:rPr lang="en-GB" dirty="0" smtClean="0"/>
              <a:t>RvtElement buildingElement;</a:t>
            </a:r>
          </a:p>
          <a:p>
            <a:pPr lvl="4"/>
            <a:r>
              <a:rPr lang="en-GB" dirty="0" smtClean="0"/>
              <a:t>GeoElement geometryElement;</a:t>
            </a:r>
          </a:p>
          <a:p>
            <a:pPr lvl="4"/>
            <a:r>
              <a:rPr lang="en-GB" dirty="0" smtClean="0"/>
              <a:t>return </a:t>
            </a:r>
            <a:r>
              <a:rPr lang="en-US" dirty="0" smtClean="0"/>
              <a:t>CmdResult</a:t>
            </a:r>
            <a:r>
              <a:rPr lang="en-GB" dirty="0" smtClean="0"/>
              <a:t>.Succeeded;</a:t>
            </a:r>
            <a:endParaRPr lang="en-US" sz="34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5885</Words>
  <Application>Microsoft Office PowerPoint</Application>
  <PresentationFormat>Custom</PresentationFormat>
  <Paragraphs>749</Paragraphs>
  <Slides>50</Slides>
  <Notes>36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ADSK_White</vt:lpstr>
      <vt:lpstr>Enhancing Your Revit® Add-In</vt:lpstr>
      <vt:lpstr>About the Presenter</vt:lpstr>
      <vt:lpstr>Agenda</vt:lpstr>
      <vt:lpstr>0 – Revit 2008 Element Loop</vt:lpstr>
      <vt:lpstr>0 – Revit 2009 Element Filter</vt:lpstr>
      <vt:lpstr>0 – Element Access Guidelines</vt:lpstr>
      <vt:lpstr>1 – Namespaces</vt:lpstr>
      <vt:lpstr>1 – Namespace Aliases</vt:lpstr>
      <vt:lpstr>1 – Global 'using' + Type Alias</vt:lpstr>
      <vt:lpstr>1 – Region</vt:lpstr>
      <vt:lpstr>2 – Version Checking</vt:lpstr>
      <vt:lpstr>2 – Version Checking</vt:lpstr>
      <vt:lpstr>2 – Revit Flavour Checking</vt:lpstr>
      <vt:lpstr>3 – Revit Command Results</vt:lpstr>
      <vt:lpstr>3 – Exception versus Return Code</vt:lpstr>
      <vt:lpstr>3 – Error Handling</vt:lpstr>
      <vt:lpstr>3 – Transactions</vt:lpstr>
      <vt:lpstr>4 – Language Independence</vt:lpstr>
      <vt:lpstr>4 – Determine Language</vt:lpstr>
      <vt:lpstr>5 – Caching Data for Reuse</vt:lpstr>
      <vt:lpstr>5 – Reuse Cached Data</vt:lpstr>
      <vt:lpstr>6 – Journaling Mechanism</vt:lpstr>
      <vt:lpstr>6 – Journaling Mechanism</vt:lpstr>
      <vt:lpstr>7 – Assembly Information</vt:lpstr>
      <vt:lpstr>7 – Assembly Information</vt:lpstr>
      <vt:lpstr>8 – Suspend Updating</vt:lpstr>
      <vt:lpstr>9 – From Dot to Dot</vt:lpstr>
      <vt:lpstr>9 – C# or VB.NET</vt:lpstr>
      <vt:lpstr>9 – To Double Colon</vt:lpstr>
      <vt:lpstr>9 – To Double Colon</vt:lpstr>
      <vt:lpstr>9 – To Double Colon</vt:lpstr>
      <vt:lpstr>10 – Creating a new Type</vt:lpstr>
      <vt:lpstr>Geometry</vt:lpstr>
      <vt:lpstr>Revit Geometry Library</vt:lpstr>
      <vt:lpstr>Geometry Class Hierarchy</vt:lpstr>
      <vt:lpstr>Non-APIObject Classes</vt:lpstr>
      <vt:lpstr>Classes derived from APIObject</vt:lpstr>
      <vt:lpstr>Derived from GeometryObject</vt:lpstr>
      <vt:lpstr>Element</vt:lpstr>
      <vt:lpstr>Instance</vt:lpstr>
      <vt:lpstr>Curve</vt:lpstr>
      <vt:lpstr>Edge</vt:lpstr>
      <vt:lpstr>Face</vt:lpstr>
      <vt:lpstr>Mesh</vt:lpstr>
      <vt:lpstr>Solid</vt:lpstr>
      <vt:lpstr>Geometry sample code</vt:lpstr>
      <vt:lpstr>Learning More</vt:lpstr>
      <vt:lpstr>Meet The Experts</vt:lpstr>
      <vt:lpstr>Thank you!</vt:lpstr>
      <vt:lpstr>&amp;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
  <cp:revision>1</cp:revision>
  <dcterms:created xsi:type="dcterms:W3CDTF">2008-07-25T23:38:01Z</dcterms:created>
  <dcterms:modified xsi:type="dcterms:W3CDTF">2008-12-03T22:48:43Z</dcterms:modified>
</cp:coreProperties>
</file>