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25"/>
  </p:notesMasterIdLst>
  <p:handoutMasterIdLst>
    <p:handoutMasterId r:id="rId126"/>
  </p:handoutMasterIdLst>
  <p:sldIdLst>
    <p:sldId id="376" r:id="rId2"/>
    <p:sldId id="389" r:id="rId3"/>
    <p:sldId id="377" r:id="rId4"/>
    <p:sldId id="538" r:id="rId5"/>
    <p:sldId id="447" r:id="rId6"/>
    <p:sldId id="382" r:id="rId7"/>
    <p:sldId id="636" r:id="rId8"/>
    <p:sldId id="641" r:id="rId9"/>
    <p:sldId id="644" r:id="rId10"/>
    <p:sldId id="643" r:id="rId11"/>
    <p:sldId id="642" r:id="rId12"/>
    <p:sldId id="710" r:id="rId13"/>
    <p:sldId id="650" r:id="rId14"/>
    <p:sldId id="488" r:id="rId15"/>
    <p:sldId id="645" r:id="rId16"/>
    <p:sldId id="647" r:id="rId17"/>
    <p:sldId id="648" r:id="rId18"/>
    <p:sldId id="489" r:id="rId19"/>
    <p:sldId id="639" r:id="rId20"/>
    <p:sldId id="711" r:id="rId21"/>
    <p:sldId id="649" r:id="rId22"/>
    <p:sldId id="651" r:id="rId23"/>
    <p:sldId id="662" r:id="rId24"/>
    <p:sldId id="655" r:id="rId25"/>
    <p:sldId id="656" r:id="rId26"/>
    <p:sldId id="657" r:id="rId27"/>
    <p:sldId id="658" r:id="rId28"/>
    <p:sldId id="659" r:id="rId29"/>
    <p:sldId id="660" r:id="rId30"/>
    <p:sldId id="661" r:id="rId31"/>
    <p:sldId id="708" r:id="rId32"/>
    <p:sldId id="654" r:id="rId33"/>
    <p:sldId id="675" r:id="rId34"/>
    <p:sldId id="676" r:id="rId35"/>
    <p:sldId id="678" r:id="rId36"/>
    <p:sldId id="664" r:id="rId37"/>
    <p:sldId id="665" r:id="rId38"/>
    <p:sldId id="666" r:id="rId39"/>
    <p:sldId id="667" r:id="rId40"/>
    <p:sldId id="668" r:id="rId41"/>
    <p:sldId id="669" r:id="rId42"/>
    <p:sldId id="670" r:id="rId43"/>
    <p:sldId id="671" r:id="rId44"/>
    <p:sldId id="673" r:id="rId45"/>
    <p:sldId id="674" r:id="rId46"/>
    <p:sldId id="653" r:id="rId47"/>
    <p:sldId id="679" r:id="rId48"/>
    <p:sldId id="680" r:id="rId49"/>
    <p:sldId id="681" r:id="rId50"/>
    <p:sldId id="682" r:id="rId51"/>
    <p:sldId id="684" r:id="rId52"/>
    <p:sldId id="685" r:id="rId53"/>
    <p:sldId id="686" r:id="rId54"/>
    <p:sldId id="687" r:id="rId55"/>
    <p:sldId id="688" r:id="rId56"/>
    <p:sldId id="689" r:id="rId57"/>
    <p:sldId id="690" r:id="rId58"/>
    <p:sldId id="691" r:id="rId59"/>
    <p:sldId id="692" r:id="rId60"/>
    <p:sldId id="693" r:id="rId61"/>
    <p:sldId id="694" r:id="rId62"/>
    <p:sldId id="695" r:id="rId63"/>
    <p:sldId id="696" r:id="rId64"/>
    <p:sldId id="697" r:id="rId65"/>
    <p:sldId id="698" r:id="rId66"/>
    <p:sldId id="699" r:id="rId67"/>
    <p:sldId id="700" r:id="rId68"/>
    <p:sldId id="701" r:id="rId69"/>
    <p:sldId id="702" r:id="rId70"/>
    <p:sldId id="703" r:id="rId71"/>
    <p:sldId id="704" r:id="rId72"/>
    <p:sldId id="705" r:id="rId73"/>
    <p:sldId id="652" r:id="rId74"/>
    <p:sldId id="492" r:id="rId75"/>
    <p:sldId id="493" r:id="rId76"/>
    <p:sldId id="494" r:id="rId77"/>
    <p:sldId id="496" r:id="rId78"/>
    <p:sldId id="593" r:id="rId79"/>
    <p:sldId id="594" r:id="rId80"/>
    <p:sldId id="595" r:id="rId81"/>
    <p:sldId id="596" r:id="rId82"/>
    <p:sldId id="597" r:id="rId83"/>
    <p:sldId id="598" r:id="rId84"/>
    <p:sldId id="599" r:id="rId85"/>
    <p:sldId id="600" r:id="rId86"/>
    <p:sldId id="602" r:id="rId87"/>
    <p:sldId id="607" r:id="rId88"/>
    <p:sldId id="608" r:id="rId89"/>
    <p:sldId id="609" r:id="rId90"/>
    <p:sldId id="610" r:id="rId91"/>
    <p:sldId id="611" r:id="rId92"/>
    <p:sldId id="612" r:id="rId93"/>
    <p:sldId id="502" r:id="rId94"/>
    <p:sldId id="504" r:id="rId95"/>
    <p:sldId id="707" r:id="rId96"/>
    <p:sldId id="706" r:id="rId97"/>
    <p:sldId id="613" r:id="rId98"/>
    <p:sldId id="614" r:id="rId99"/>
    <p:sldId id="615" r:id="rId100"/>
    <p:sldId id="616" r:id="rId101"/>
    <p:sldId id="617" r:id="rId102"/>
    <p:sldId id="508" r:id="rId103"/>
    <p:sldId id="510" r:id="rId104"/>
    <p:sldId id="518" r:id="rId105"/>
    <p:sldId id="603" r:id="rId106"/>
    <p:sldId id="604" r:id="rId107"/>
    <p:sldId id="605" r:id="rId108"/>
    <p:sldId id="606" r:id="rId109"/>
    <p:sldId id="712" r:id="rId110"/>
    <p:sldId id="723" r:id="rId111"/>
    <p:sldId id="724" r:id="rId112"/>
    <p:sldId id="725" r:id="rId113"/>
    <p:sldId id="726" r:id="rId114"/>
    <p:sldId id="727" r:id="rId115"/>
    <p:sldId id="728" r:id="rId116"/>
    <p:sldId id="729" r:id="rId117"/>
    <p:sldId id="730" r:id="rId118"/>
    <p:sldId id="731" r:id="rId119"/>
    <p:sldId id="732" r:id="rId120"/>
    <p:sldId id="733" r:id="rId121"/>
    <p:sldId id="572" r:id="rId122"/>
    <p:sldId id="487" r:id="rId123"/>
    <p:sldId id="275" r:id="rId124"/>
  </p:sldIdLst>
  <p:sldSz cx="9144000" cy="6858000" type="screen4x3"/>
  <p:notesSz cx="6934200" cy="9220200"/>
  <p:defaultTextStyle>
    <a:defPPr>
      <a:defRPr lang="en-US"/>
    </a:defPPr>
    <a:lvl1pPr algn="l" rtl="0" fontAlgn="base">
      <a:spcBef>
        <a:spcPct val="0"/>
      </a:spcBef>
      <a:spcAft>
        <a:spcPct val="0"/>
      </a:spcAft>
      <a:defRPr sz="4800" kern="1200">
        <a:solidFill>
          <a:schemeClr val="bg1"/>
        </a:solidFill>
        <a:latin typeface="Arial" charset="0"/>
        <a:ea typeface="+mn-ea"/>
        <a:cs typeface="+mn-cs"/>
      </a:defRPr>
    </a:lvl1pPr>
    <a:lvl2pPr marL="457200" algn="l" rtl="0" fontAlgn="base">
      <a:spcBef>
        <a:spcPct val="0"/>
      </a:spcBef>
      <a:spcAft>
        <a:spcPct val="0"/>
      </a:spcAft>
      <a:defRPr sz="4800" kern="1200">
        <a:solidFill>
          <a:schemeClr val="bg1"/>
        </a:solidFill>
        <a:latin typeface="Arial" charset="0"/>
        <a:ea typeface="+mn-ea"/>
        <a:cs typeface="+mn-cs"/>
      </a:defRPr>
    </a:lvl2pPr>
    <a:lvl3pPr marL="914400" algn="l" rtl="0" fontAlgn="base">
      <a:spcBef>
        <a:spcPct val="0"/>
      </a:spcBef>
      <a:spcAft>
        <a:spcPct val="0"/>
      </a:spcAft>
      <a:defRPr sz="4800" kern="1200">
        <a:solidFill>
          <a:schemeClr val="bg1"/>
        </a:solidFill>
        <a:latin typeface="Arial" charset="0"/>
        <a:ea typeface="+mn-ea"/>
        <a:cs typeface="+mn-cs"/>
      </a:defRPr>
    </a:lvl3pPr>
    <a:lvl4pPr marL="1371600" algn="l" rtl="0" fontAlgn="base">
      <a:spcBef>
        <a:spcPct val="0"/>
      </a:spcBef>
      <a:spcAft>
        <a:spcPct val="0"/>
      </a:spcAft>
      <a:defRPr sz="4800" kern="1200">
        <a:solidFill>
          <a:schemeClr val="bg1"/>
        </a:solidFill>
        <a:latin typeface="Arial" charset="0"/>
        <a:ea typeface="+mn-ea"/>
        <a:cs typeface="+mn-cs"/>
      </a:defRPr>
    </a:lvl4pPr>
    <a:lvl5pPr marL="1828800" algn="l" rtl="0" fontAlgn="base">
      <a:spcBef>
        <a:spcPct val="0"/>
      </a:spcBef>
      <a:spcAft>
        <a:spcPct val="0"/>
      </a:spcAft>
      <a:defRPr sz="4800" kern="1200">
        <a:solidFill>
          <a:schemeClr val="bg1"/>
        </a:solidFill>
        <a:latin typeface="Arial" charset="0"/>
        <a:ea typeface="+mn-ea"/>
        <a:cs typeface="+mn-cs"/>
      </a:defRPr>
    </a:lvl5pPr>
    <a:lvl6pPr marL="2286000" algn="l" defTabSz="914400" rtl="0" eaLnBrk="1" latinLnBrk="0" hangingPunct="1">
      <a:defRPr sz="4800" kern="1200">
        <a:solidFill>
          <a:schemeClr val="bg1"/>
        </a:solidFill>
        <a:latin typeface="Arial" charset="0"/>
        <a:ea typeface="+mn-ea"/>
        <a:cs typeface="+mn-cs"/>
      </a:defRPr>
    </a:lvl6pPr>
    <a:lvl7pPr marL="2743200" algn="l" defTabSz="914400" rtl="0" eaLnBrk="1" latinLnBrk="0" hangingPunct="1">
      <a:defRPr sz="4800" kern="1200">
        <a:solidFill>
          <a:schemeClr val="bg1"/>
        </a:solidFill>
        <a:latin typeface="Arial" charset="0"/>
        <a:ea typeface="+mn-ea"/>
        <a:cs typeface="+mn-cs"/>
      </a:defRPr>
    </a:lvl7pPr>
    <a:lvl8pPr marL="3200400" algn="l" defTabSz="914400" rtl="0" eaLnBrk="1" latinLnBrk="0" hangingPunct="1">
      <a:defRPr sz="4800" kern="1200">
        <a:solidFill>
          <a:schemeClr val="bg1"/>
        </a:solidFill>
        <a:latin typeface="Arial" charset="0"/>
        <a:ea typeface="+mn-ea"/>
        <a:cs typeface="+mn-cs"/>
      </a:defRPr>
    </a:lvl8pPr>
    <a:lvl9pPr marL="3657600" algn="l" defTabSz="914400" rtl="0" eaLnBrk="1" latinLnBrk="0" hangingPunct="1">
      <a:defRPr sz="48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DDDDDD"/>
    <a:srgbClr val="CC0099"/>
    <a:srgbClr val="993300"/>
    <a:srgbClr val="009999"/>
    <a:srgbClr val="006699"/>
    <a:srgbClr val="FFCC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67" autoAdjust="0"/>
    <p:restoredTop sz="86400" autoAdjust="0"/>
  </p:normalViewPr>
  <p:slideViewPr>
    <p:cSldViewPr snapToObjects="1">
      <p:cViewPr varScale="1">
        <p:scale>
          <a:sx n="86" d="100"/>
          <a:sy n="86" d="100"/>
        </p:scale>
        <p:origin x="-228" y="-96"/>
      </p:cViewPr>
      <p:guideLst>
        <p:guide orient="horz" pos="2160"/>
        <p:guide pos="2880"/>
      </p:guideLst>
    </p:cSldViewPr>
  </p:slideViewPr>
  <p:outlineViewPr>
    <p:cViewPr>
      <p:scale>
        <a:sx n="33" d="100"/>
        <a:sy n="33" d="100"/>
      </p:scale>
      <p:origin x="0" y="88806"/>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9" d="100"/>
          <a:sy n="59" d="100"/>
        </p:scale>
        <p:origin x="-1644" y="-90"/>
      </p:cViewPr>
      <p:guideLst>
        <p:guide orient="horz" pos="2904"/>
        <p:guide pos="2184"/>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solidFill>
                  <a:schemeClr val="tx1"/>
                </a:solidFill>
              </a:defRPr>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solidFill>
                  <a:schemeClr val="tx1"/>
                </a:solidFill>
              </a:defRPr>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solidFill>
                  <a:schemeClr val="tx1"/>
                </a:solidFill>
              </a:defRPr>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solidFill>
                  <a:schemeClr val="tx1"/>
                </a:solidFill>
              </a:defRPr>
            </a:lvl1pPr>
          </a:lstStyle>
          <a:p>
            <a:pPr>
              <a:defRPr/>
            </a:pPr>
            <a:fld id="{7ACA04DF-9FBC-41CB-B95D-C7F74D9D0AB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solidFill>
                  <a:schemeClr val="tx1"/>
                </a:solidFill>
              </a:defRPr>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solidFill>
                  <a:schemeClr val="tx1"/>
                </a:solidFill>
              </a:defRPr>
            </a:lvl1pPr>
          </a:lstStyle>
          <a:p>
            <a:pPr>
              <a:defRPr/>
            </a:pPr>
            <a:endParaRPr lang="en-US"/>
          </a:p>
        </p:txBody>
      </p:sp>
      <p:sp>
        <p:nvSpPr>
          <p:cNvPr id="149508"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solidFill>
                  <a:schemeClr val="tx1"/>
                </a:solidFill>
              </a:defRPr>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solidFill>
                  <a:schemeClr val="tx1"/>
                </a:solidFill>
              </a:defRPr>
            </a:lvl1pPr>
          </a:lstStyle>
          <a:p>
            <a:pPr>
              <a:defRPr/>
            </a:pPr>
            <a:fld id="{10302EDE-D4D8-43A2-A7F8-D6B9F68F989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mk:@MSITStore:C:\Yejo\Revit\SDK\Revit%202008%20SDK%20Beta%201\Revit%202008%20SDK\RevitAPI%202008.chm::/Autodesk.Revit.Elements.IndependentTag.TagMode.html"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C367E70C-29FC-4ECE-BD8D-DC48BEAAAD54}" type="slidenum">
              <a:rPr lang="en-US" smtClean="0"/>
              <a:pPr/>
              <a:t>1</a:t>
            </a:fld>
            <a:endParaRPr lang="en-US" smtClean="0"/>
          </a:p>
        </p:txBody>
      </p:sp>
      <p:sp>
        <p:nvSpPr>
          <p:cNvPr id="150531" name="Rectangle 2"/>
          <p:cNvSpPr>
            <a:spLocks noGrp="1" noRot="1" noChangeAspect="1" noChangeArrowheads="1" noTextEdit="1"/>
          </p:cNvSpPr>
          <p:nvPr>
            <p:ph type="sldImg"/>
          </p:nvPr>
        </p:nvSpPr>
        <p:spPr>
          <a:xfrm>
            <a:off x="1716088" y="692150"/>
            <a:ext cx="3597275" cy="2698750"/>
          </a:xfrm>
          <a:ln/>
        </p:spPr>
      </p:sp>
      <p:sp>
        <p:nvSpPr>
          <p:cNvPr id="1505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BFDA1DC-C078-4E14-AF53-30C27B7128EE}" type="slidenum">
              <a:rPr lang="en-US" smtClean="0"/>
              <a:pPr/>
              <a:t>10</a:t>
            </a:fld>
            <a:endParaRPr lang="en-US" smtClean="0"/>
          </a:p>
        </p:txBody>
      </p:sp>
      <p:sp>
        <p:nvSpPr>
          <p:cNvPr id="161795" name="Rectangle 2"/>
          <p:cNvSpPr>
            <a:spLocks noGrp="1" noRot="1" noChangeAspect="1" noChangeArrowheads="1" noTextEdit="1"/>
          </p:cNvSpPr>
          <p:nvPr>
            <p:ph type="sldImg"/>
          </p:nvPr>
        </p:nvSpPr>
        <p:spPr>
          <a:xfrm>
            <a:off x="1716088" y="692150"/>
            <a:ext cx="3597275" cy="2698750"/>
          </a:xfrm>
          <a:ln/>
        </p:spPr>
      </p:sp>
      <p:sp>
        <p:nvSpPr>
          <p:cNvPr id="161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395BD653-4B75-4376-944C-A31461CD3B2F}" type="slidenum">
              <a:rPr lang="en-US" smtClean="0"/>
              <a:pPr/>
              <a:t>101</a:t>
            </a:fld>
            <a:endParaRPr lang="en-US" smtClean="0"/>
          </a:p>
        </p:txBody>
      </p:sp>
      <p:sp>
        <p:nvSpPr>
          <p:cNvPr id="283651" name="Rectangle 2"/>
          <p:cNvSpPr>
            <a:spLocks noGrp="1" noRot="1" noChangeAspect="1" noChangeArrowheads="1" noTextEdit="1"/>
          </p:cNvSpPr>
          <p:nvPr>
            <p:ph type="sldImg"/>
          </p:nvPr>
        </p:nvSpPr>
        <p:spPr>
          <a:xfrm>
            <a:off x="1162050" y="692150"/>
            <a:ext cx="4610100" cy="3457575"/>
          </a:xfrm>
          <a:ln/>
        </p:spPr>
      </p:sp>
      <p:sp>
        <p:nvSpPr>
          <p:cNvPr id="283652" name="Rectangle 3"/>
          <p:cNvSpPr>
            <a:spLocks noGrp="1" noChangeArrowheads="1"/>
          </p:cNvSpPr>
          <p:nvPr>
            <p:ph type="body" idx="1"/>
          </p:nvPr>
        </p:nvSpPr>
        <p:spPr>
          <a:xfrm>
            <a:off x="693738" y="4379913"/>
            <a:ext cx="5546725" cy="4148137"/>
          </a:xfrm>
          <a:noFill/>
          <a:ln/>
        </p:spPr>
        <p:txBody>
          <a:bodyPr/>
          <a:lstStyle/>
          <a:p>
            <a:pPr marL="228600" indent="-228600" eaLnBrk="1" hangingPunct="1"/>
            <a:r>
              <a:rPr lang="en-US" altLang="ja-JP" smtClean="0"/>
              <a:t>[ExternalCommands]</a:t>
            </a:r>
          </a:p>
          <a:p>
            <a:pPr marL="228600" indent="-228600" eaLnBrk="1" hangingPunct="1"/>
            <a:r>
              <a:rPr lang="en-US" altLang="ja-JP" smtClean="0"/>
              <a:t>ECCount = 1</a:t>
            </a:r>
          </a:p>
          <a:p>
            <a:pPr marL="228600" indent="-228600" eaLnBrk="1" hangingPunct="1"/>
            <a:r>
              <a:rPr lang="en-US" altLang="ja-JP" smtClean="0"/>
              <a:t>ECName1 = TagBeam</a:t>
            </a:r>
          </a:p>
          <a:p>
            <a:pPr marL="228600" indent="-228600" eaLnBrk="1" hangingPunct="1"/>
            <a:r>
              <a:rPr lang="en-US" altLang="ja-JP" smtClean="0"/>
              <a:t>ECClassName1 = 	Revit.SDK.Samples.TagBeam.CS.Command</a:t>
            </a:r>
          </a:p>
          <a:p>
            <a:pPr marL="228600" indent="-228600" eaLnBrk="1" hangingPunct="1"/>
            <a:r>
              <a:rPr lang="en-US" altLang="ja-JP" smtClean="0"/>
              <a:t>ECAssembly1 = TagBeam.dll</a:t>
            </a:r>
          </a:p>
          <a:p>
            <a:pPr marL="228600" indent="-228600" eaLnBrk="1" hangingPunct="1"/>
            <a:r>
              <a:rPr lang="en-US" altLang="ja-JP" smtClean="0"/>
              <a:t>ECDescription1 = "Tag beam's start and end."</a:t>
            </a:r>
          </a:p>
          <a:p>
            <a:pPr marL="228600" indent="-228600" eaLnBrk="1" hangingPunct="1"/>
            <a:endParaRPr lang="en-US" altLang="ja-JP" smtClean="0"/>
          </a:p>
          <a:p>
            <a:pPr marL="228600" indent="-228600" eaLnBrk="1" hangingPunct="1"/>
            <a:r>
              <a:rPr lang="en-US" altLang="ja-JP" b="1" smtClean="0"/>
              <a:t>Steps:</a:t>
            </a:r>
            <a:r>
              <a:rPr lang="en-US" altLang="ja-JP" smtClean="0"/>
              <a:t> </a:t>
            </a:r>
          </a:p>
          <a:p>
            <a:pPr marL="228600" indent="-228600" eaLnBrk="1" hangingPunct="1"/>
            <a:r>
              <a:rPr lang="en-US" altLang="ja-JP" smtClean="0"/>
              <a:t>1. Draw </a:t>
            </a:r>
            <a:r>
              <a:rPr lang="en-US" altLang="zh-CN" smtClean="0"/>
              <a:t>some beams and select them</a:t>
            </a:r>
            <a:r>
              <a:rPr lang="en-US" altLang="ja-JP" smtClean="0"/>
              <a:t>.</a:t>
            </a:r>
          </a:p>
          <a:p>
            <a:pPr marL="228600" indent="-228600" eaLnBrk="1" hangingPunct="1"/>
            <a:r>
              <a:rPr lang="en-US" altLang="ja-JP" smtClean="0"/>
              <a:t>2. Run this command.</a:t>
            </a:r>
            <a:endParaRPr lang="en-US" altLang="zh-CN" smtClean="0"/>
          </a:p>
          <a:p>
            <a:pPr marL="228600" indent="-228600" eaLnBrk="1" hangingPunct="1"/>
            <a:r>
              <a:rPr lang="en-US" altLang="zh-CN" smtClean="0"/>
              <a:t>3. Select tag mode--tag by Category, Multi-Category Tag or Material tag, and then select the tag family symbol of this mode.</a:t>
            </a:r>
            <a:r>
              <a:rPr lang="en-US" altLang="ja-JP" smtClean="0"/>
              <a:t> </a:t>
            </a:r>
            <a:r>
              <a:rPr lang="en-US" altLang="zh-CN" smtClean="0"/>
              <a:t>Select the tag orientation and chooses whether tags have leaders.</a:t>
            </a:r>
            <a:endParaRPr lang="en-US" altLang="ja-JP" smtClean="0"/>
          </a:p>
          <a:p>
            <a:pPr marL="228600" indent="-228600" eaLnBrk="1" hangingPunct="1"/>
            <a:r>
              <a:rPr lang="en-US" altLang="ja-JP" smtClean="0"/>
              <a:t>4. Click "OK" button to tag</a:t>
            </a:r>
            <a:r>
              <a:rPr lang="en-US" altLang="zh-CN" smtClean="0"/>
              <a:t> beam‘s start and end</a:t>
            </a:r>
            <a:r>
              <a:rPr lang="en-US" altLang="ja-JP" smtClean="0"/>
              <a:t> or click "Cancel" button to abort them.</a:t>
            </a:r>
            <a:endParaRPr lang="zh-CN" alt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9F0A942B-AEA1-48CB-BF6B-5AFC1B3555D4}" type="slidenum">
              <a:rPr lang="en-US" smtClean="0"/>
              <a:pPr/>
              <a:t>102</a:t>
            </a:fld>
            <a:endParaRPr lang="en-US" smtClean="0"/>
          </a:p>
        </p:txBody>
      </p:sp>
      <p:sp>
        <p:nvSpPr>
          <p:cNvPr id="284675" name="Rectangle 2"/>
          <p:cNvSpPr>
            <a:spLocks noGrp="1" noRot="1" noChangeAspect="1" noChangeArrowheads="1" noTextEdit="1"/>
          </p:cNvSpPr>
          <p:nvPr>
            <p:ph type="sldImg"/>
          </p:nvPr>
        </p:nvSpPr>
        <p:spPr>
          <a:xfrm>
            <a:off x="1716088" y="692150"/>
            <a:ext cx="3597275" cy="2698750"/>
          </a:xfrm>
          <a:ln/>
        </p:spPr>
      </p:sp>
      <p:sp>
        <p:nvSpPr>
          <p:cNvPr id="284676" name="Rectangle 3"/>
          <p:cNvSpPr>
            <a:spLocks noGrp="1" noChangeArrowheads="1"/>
          </p:cNvSpPr>
          <p:nvPr>
            <p:ph type="body" idx="1"/>
          </p:nvPr>
        </p:nvSpPr>
        <p:spPr>
          <a:noFill/>
          <a:ln/>
        </p:spPr>
        <p:txBody>
          <a:bodyPr/>
          <a:lstStyle/>
          <a:p>
            <a:pPr marL="228600" indent="-228600" eaLnBrk="1" hangingPunct="1"/>
            <a:r>
              <a:rPr lang="en-US" altLang="zh-CN" smtClean="0"/>
              <a:t>Logic: </a:t>
            </a:r>
          </a:p>
          <a:p>
            <a:pPr marL="228600" indent="-228600" eaLnBrk="1" hangingPunct="1"/>
            <a:r>
              <a:rPr lang="en-US" altLang="zh-CN" smtClean="0"/>
              <a:t>Find the first selected floor.</a:t>
            </a:r>
          </a:p>
          <a:p>
            <a:pPr marL="228600" indent="-228600" eaLnBrk="1" hangingPunct="1"/>
            <a:r>
              <a:rPr lang="en-US" altLang="zh-CN" smtClean="0"/>
              <a:t>Go through each layer of the compound structure of the floor, set its thickness as 10 times as itself.</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7ED0AEA8-BA26-46F8-B08C-02175DAD8371}" type="slidenum">
              <a:rPr lang="en-US" smtClean="0"/>
              <a:pPr/>
              <a:t>103</a:t>
            </a:fld>
            <a:endParaRPr lang="en-US" smtClean="0"/>
          </a:p>
        </p:txBody>
      </p:sp>
      <p:sp>
        <p:nvSpPr>
          <p:cNvPr id="285699" name="Rectangle 2"/>
          <p:cNvSpPr>
            <a:spLocks noGrp="1" noRot="1" noChangeAspect="1" noChangeArrowheads="1" noTextEdit="1"/>
          </p:cNvSpPr>
          <p:nvPr>
            <p:ph type="sldImg"/>
          </p:nvPr>
        </p:nvSpPr>
        <p:spPr>
          <a:xfrm>
            <a:off x="1716088" y="692150"/>
            <a:ext cx="3597275" cy="2698750"/>
          </a:xfrm>
          <a:ln/>
        </p:spPr>
      </p:sp>
      <p:sp>
        <p:nvSpPr>
          <p:cNvPr id="285700" name="Rectangle 3"/>
          <p:cNvSpPr>
            <a:spLocks noGrp="1" noChangeArrowheads="1"/>
          </p:cNvSpPr>
          <p:nvPr>
            <p:ph type="body" idx="1"/>
          </p:nvPr>
        </p:nvSpPr>
        <p:spPr>
          <a:noFill/>
          <a:ln/>
        </p:spPr>
        <p:txBody>
          <a:bodyPr/>
          <a:lstStyle/>
          <a:p>
            <a:pPr marL="228600" indent="-228600" eaLnBrk="1" hangingPunct="1"/>
            <a:r>
              <a:rPr lang="en-US" altLang="zh-CN" smtClean="0"/>
              <a:t>Logic:</a:t>
            </a:r>
          </a:p>
          <a:p>
            <a:pPr marL="228600" indent="-228600" eaLnBrk="1" hangingPunct="1"/>
            <a:endParaRPr lang="en-US" altLang="zh-CN" smtClean="0"/>
          </a:p>
          <a:p>
            <a:pPr marL="228600" indent="-228600" eaLnBrk="1" hangingPunct="1"/>
            <a:r>
              <a:rPr lang="en-US" altLang="zh-CN" smtClean="0"/>
              <a:t>Go through each selected wall.</a:t>
            </a:r>
          </a:p>
          <a:p>
            <a:pPr marL="228600" indent="-228600" eaLnBrk="1" hangingPunct="1"/>
            <a:r>
              <a:rPr lang="en-US" altLang="zh-CN" smtClean="0"/>
              <a:t>Go through each layer of the compound structure of the type of the wall, set thickness of the corresponding layer 10 times as original.</a:t>
            </a:r>
          </a:p>
          <a:p>
            <a:pPr marL="228600" indent="-228600" eaLnBrk="1" hangingPunct="1"/>
            <a:endParaRPr lang="en-US" altLang="zh-CN" smtClean="0"/>
          </a:p>
          <a:p>
            <a:pPr marL="228600" indent="-228600" eaLnBrk="1" hangingPunct="1"/>
            <a:r>
              <a:rPr lang="en-US" altLang="zh-CN" smtClean="0"/>
              <a:t>Note:</a:t>
            </a:r>
          </a:p>
          <a:p>
            <a:pPr marL="228600" indent="-228600" eaLnBrk="1" hangingPunct="1"/>
            <a:r>
              <a:rPr lang="en-US" altLang="zh-CN" smtClean="0"/>
              <a:t>The sample changes the wall type thickness actually, so all walls with the same type will be thickened.</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ADA02E9C-1C1A-4430-A2E2-00DF9B0D34DD}" type="slidenum">
              <a:rPr lang="en-US" smtClean="0"/>
              <a:pPr/>
              <a:t>104</a:t>
            </a:fld>
            <a:endParaRPr lang="en-US" smtClean="0"/>
          </a:p>
        </p:txBody>
      </p:sp>
      <p:sp>
        <p:nvSpPr>
          <p:cNvPr id="286723" name="Rectangle 2"/>
          <p:cNvSpPr>
            <a:spLocks noGrp="1" noRot="1" noChangeAspect="1" noChangeArrowheads="1" noTextEdit="1"/>
          </p:cNvSpPr>
          <p:nvPr>
            <p:ph type="sldImg"/>
          </p:nvPr>
        </p:nvSpPr>
        <p:spPr>
          <a:xfrm>
            <a:off x="1716088" y="692150"/>
            <a:ext cx="3597275" cy="2698750"/>
          </a:xfrm>
          <a:ln/>
        </p:spPr>
      </p:sp>
      <p:sp>
        <p:nvSpPr>
          <p:cNvPr id="286724" name="Rectangle 3"/>
          <p:cNvSpPr>
            <a:spLocks noGrp="1" noChangeArrowheads="1"/>
          </p:cNvSpPr>
          <p:nvPr>
            <p:ph type="body" idx="1"/>
          </p:nvPr>
        </p:nvSpPr>
        <p:spPr>
          <a:noFill/>
          <a:ln/>
        </p:spPr>
        <p:txBody>
          <a:bodyPr/>
          <a:lstStyle/>
          <a:p>
            <a:pPr marL="228600" indent="-228600" eaLnBrk="1" hangingPunct="1"/>
            <a:r>
              <a:rPr lang="en-US" altLang="zh-CN" smtClean="0"/>
              <a:t>This sample demonstrates how to use transaction control. </a:t>
            </a:r>
          </a:p>
          <a:p>
            <a:pPr marL="228600" indent="-228600" eaLnBrk="1" hangingPunct="1"/>
            <a:endParaRPr lang="en-US" altLang="zh-CN" smtClean="0"/>
          </a:p>
          <a:p>
            <a:pPr marL="228600" indent="-228600" eaLnBrk="1" hangingPunct="1"/>
            <a:r>
              <a:rPr lang="en-US" altLang="zh-CN" smtClean="0"/>
              <a:t>Three buttons in a group box provide following operations: beginning a transaction, ending a transaction, aborting a transaction. </a:t>
            </a:r>
          </a:p>
          <a:p>
            <a:pPr marL="228600" indent="-228600" eaLnBrk="1" hangingPunct="1"/>
            <a:r>
              <a:rPr lang="en-US" altLang="zh-CN" smtClean="0"/>
              <a:t>Three buttons in another group box provide following operations: creating a wall, moving a wall, deleting a wall. </a:t>
            </a:r>
          </a:p>
          <a:p>
            <a:pPr marL="228600" indent="-228600" eaLnBrk="1" hangingPunct="1"/>
            <a:r>
              <a:rPr lang="en-US" altLang="zh-CN" smtClean="0"/>
              <a:t>Provide a tree view to display transactions, operations and the relationship between them. </a:t>
            </a:r>
          </a:p>
          <a:p>
            <a:pPr marL="228600" indent="-228600" eaLnBrk="1" hangingPunct="1"/>
            <a:r>
              <a:rPr lang="en-US" altLang="zh-CN" smtClean="0"/>
              <a:t>Allow user to use nested transactions. User can do one or more of the operations listed above during a transaction.</a:t>
            </a:r>
          </a:p>
          <a:p>
            <a:pPr marL="228600" indent="-228600" eaLnBrk="1" hangingPunct="1"/>
            <a:r>
              <a:rPr lang="en-US" altLang="zh-CN" smtClean="0"/>
              <a:t>When user clicks "Ok" and there are some transactions which are not over, show a message box to ask user whether to end all transactions.</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4B5DD9F1-E6B0-42CE-98E6-193266940F4B}" type="slidenum">
              <a:rPr lang="en-US" smtClean="0"/>
              <a:pPr/>
              <a:t>105</a:t>
            </a:fld>
            <a:endParaRPr lang="en-US" smtClean="0"/>
          </a:p>
        </p:txBody>
      </p:sp>
      <p:sp>
        <p:nvSpPr>
          <p:cNvPr id="287747" name="Rectangle 2"/>
          <p:cNvSpPr>
            <a:spLocks noGrp="1" noRot="1" noChangeAspect="1" noChangeArrowheads="1" noTextEdit="1"/>
          </p:cNvSpPr>
          <p:nvPr>
            <p:ph type="sldImg"/>
          </p:nvPr>
        </p:nvSpPr>
        <p:spPr>
          <a:xfrm>
            <a:off x="1716088" y="692150"/>
            <a:ext cx="3597275" cy="2698750"/>
          </a:xfrm>
          <a:ln/>
        </p:spPr>
      </p:sp>
      <p:sp>
        <p:nvSpPr>
          <p:cNvPr id="287748" name="Rectangle 3"/>
          <p:cNvSpPr>
            <a:spLocks noGrp="1" noChangeArrowheads="1"/>
          </p:cNvSpPr>
          <p:nvPr>
            <p:ph type="body" idx="1"/>
          </p:nvPr>
        </p:nvSpPr>
        <p:spPr>
          <a:noFill/>
          <a:ln/>
        </p:spPr>
        <p:txBody>
          <a:bodyPr/>
          <a:lstStyle/>
          <a:p>
            <a:pPr marL="228600" indent="-228600" eaLnBrk="1" hangingPunct="1"/>
            <a:endParaRPr lang="zh-CN" alt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3EDF00B6-63E1-482A-B6EF-C3C2DAC9D866}" type="slidenum">
              <a:rPr lang="en-US" smtClean="0"/>
              <a:pPr/>
              <a:t>106</a:t>
            </a:fld>
            <a:endParaRPr lang="en-US" smtClean="0"/>
          </a:p>
        </p:txBody>
      </p:sp>
      <p:sp>
        <p:nvSpPr>
          <p:cNvPr id="288771" name="Rectangle 2"/>
          <p:cNvSpPr>
            <a:spLocks noGrp="1" noRot="1" noChangeAspect="1" noChangeArrowheads="1" noTextEdit="1"/>
          </p:cNvSpPr>
          <p:nvPr>
            <p:ph type="sldImg"/>
          </p:nvPr>
        </p:nvSpPr>
        <p:spPr>
          <a:xfrm>
            <a:off x="1716088" y="692150"/>
            <a:ext cx="3597275" cy="2698750"/>
          </a:xfrm>
          <a:ln/>
        </p:spPr>
      </p:sp>
      <p:sp>
        <p:nvSpPr>
          <p:cNvPr id="288772" name="Rectangle 3"/>
          <p:cNvSpPr>
            <a:spLocks noGrp="1" noChangeArrowheads="1"/>
          </p:cNvSpPr>
          <p:nvPr>
            <p:ph type="body" idx="1"/>
          </p:nvPr>
        </p:nvSpPr>
        <p:spPr>
          <a:noFill/>
          <a:ln/>
        </p:spPr>
        <p:txBody>
          <a:bodyPr/>
          <a:lstStyle/>
          <a:p>
            <a:pPr marL="228600" indent="-228600" eaLnBrk="1" hangingPunct="1"/>
            <a:r>
              <a:rPr lang="en-US" altLang="zh-CN" smtClean="0"/>
              <a:t>Steps:</a:t>
            </a:r>
          </a:p>
          <a:p>
            <a:pPr marL="228600" indent="-228600" eaLnBrk="1" hangingPunct="1"/>
            <a:endParaRPr lang="en-US" altLang="zh-CN" smtClean="0"/>
          </a:p>
          <a:p>
            <a:pPr marL="228600" indent="-228600" eaLnBrk="1" hangingPunct="1"/>
            <a:r>
              <a:rPr lang="en-US" altLang="zh-CN" smtClean="0"/>
              <a:t>Register the command:</a:t>
            </a:r>
          </a:p>
          <a:p>
            <a:pPr marL="228600" indent="-228600" eaLnBrk="1" hangingPunct="1"/>
            <a:endParaRPr lang="en-US" altLang="zh-CN" smtClean="0"/>
          </a:p>
          <a:p>
            <a:pPr marL="228600" indent="-228600" eaLnBrk="1" hangingPunct="1"/>
            <a:r>
              <a:rPr lang="en-US" altLang="zh-CN" smtClean="0"/>
              <a:t>[ExternalCommands]</a:t>
            </a:r>
          </a:p>
          <a:p>
            <a:pPr marL="228600" indent="-228600" eaLnBrk="1" hangingPunct="1"/>
            <a:r>
              <a:rPr lang="en-US" altLang="zh-CN" smtClean="0"/>
              <a:t>ECCount = 1</a:t>
            </a:r>
          </a:p>
          <a:p>
            <a:pPr marL="228600" indent="-228600" eaLnBrk="1" hangingPunct="1"/>
            <a:r>
              <a:rPr lang="en-US" altLang="zh-CN" smtClean="0"/>
              <a:t>ECName1 = ViewPrinter</a:t>
            </a:r>
          </a:p>
          <a:p>
            <a:pPr marL="228600" indent="-228600" eaLnBrk="1" hangingPunct="1"/>
            <a:r>
              <a:rPr lang="en-US" altLang="zh-CN" smtClean="0"/>
              <a:t>ECClassName1 = 	Revit.SDK.Samples.ViewPrinter.CS.Command</a:t>
            </a:r>
          </a:p>
          <a:p>
            <a:pPr marL="228600" indent="-228600" eaLnBrk="1" hangingPunct="1"/>
            <a:r>
              <a:rPr lang="en-US" altLang="zh-CN" smtClean="0"/>
              <a:t>ECAssembly1 = C:\Revit\SDK\Samples\ViewPrinter\CS\bin\Debug\ViewPrinter.dll</a:t>
            </a:r>
          </a:p>
          <a:p>
            <a:pPr marL="228600" indent="-228600" eaLnBrk="1" hangingPunct="1"/>
            <a:r>
              <a:rPr lang="en-US" altLang="zh-CN" smtClean="0"/>
              <a:t>ECDescription1 = Print the printable views</a:t>
            </a:r>
          </a:p>
          <a:p>
            <a:pPr marL="228600" indent="-228600" eaLnBrk="1" hangingPunct="1"/>
            <a:endParaRPr lang="en-US" altLang="zh-CN" smtClean="0"/>
          </a:p>
          <a:p>
            <a:pPr marL="228600" indent="-228600" eaLnBrk="1" hangingPunct="1"/>
            <a:r>
              <a:rPr lang="en-US" altLang="zh-CN" smtClean="0"/>
              <a:t>Make sure the printer is available.</a:t>
            </a:r>
          </a:p>
          <a:p>
            <a:pPr marL="228600" indent="-228600" eaLnBrk="1" hangingPunct="1"/>
            <a:r>
              <a:rPr lang="en-US" altLang="zh-CN" smtClean="0"/>
              <a:t>Run Revit.</a:t>
            </a:r>
          </a:p>
          <a:p>
            <a:pPr marL="228600" indent="-228600" eaLnBrk="1" hangingPunct="1"/>
            <a:r>
              <a:rPr lang="en-US" altLang="zh-CN" smtClean="0"/>
              <a:t>Run this command.</a:t>
            </a:r>
          </a:p>
          <a:p>
            <a:pPr marL="228600" indent="-228600" eaLnBrk="1" hangingPunct="1"/>
            <a:r>
              <a:rPr lang="en-US" altLang="zh-CN" smtClean="0"/>
              <a:t>In the first page of the wizard, choose to print from the currently opened project or from a file on disk. In the latter case pick a Revit project with the file browser.</a:t>
            </a:r>
          </a:p>
          <a:p>
            <a:pPr marL="228600" indent="-228600" eaLnBrk="1" hangingPunct="1"/>
            <a:r>
              <a:rPr lang="en-US" altLang="zh-CN" smtClean="0"/>
              <a:t>In the second page, choose the views you want to print from the tree view.</a:t>
            </a:r>
          </a:p>
          <a:p>
            <a:pPr marL="228600" indent="-228600" eaLnBrk="1" hangingPunct="1"/>
            <a:r>
              <a:rPr lang="en-US" altLang="zh-CN" smtClean="0"/>
              <a:t>In the third page, make a confirmation of the views selected in the previous step. Click the "Settings…" button to set the printer and the "Print" button to print all the selected views.</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107</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r>
              <a:rPr lang="en-US" altLang="zh-CN" smtClean="0"/>
              <a:t>This sample demonstrates how to control visibility by category, and how the API supports the options to pick a single element or pick multiple elements. </a:t>
            </a:r>
          </a:p>
          <a:p>
            <a:pPr marL="228600" indent="-228600" eaLnBrk="1" hangingPunct="1"/>
            <a:endParaRPr lang="en-US" altLang="zh-CN" smtClean="0"/>
          </a:p>
          <a:p>
            <a:pPr marL="228600" indent="-228600" eaLnBrk="1" hangingPunct="1"/>
            <a:r>
              <a:rPr lang="en-US" altLang="zh-CN" smtClean="0"/>
              <a:t>Control the visibility of elements in active view by category. A checked list box will allow user to choose the categories to be visible. After that, the active view will display elements belong to the checked categories, and elements belong to the unchecked categories will be invisible.</a:t>
            </a:r>
          </a:p>
          <a:p>
            <a:pPr marL="228600" indent="-228600" eaLnBrk="1" hangingPunct="1"/>
            <a:r>
              <a:rPr lang="en-US" altLang="zh-CN" smtClean="0"/>
              <a:t>The user can select one element or multiple elements, and then the elements which belong to same category(s) of selected element(s) will be isolated in active view.</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B9E99049-029B-4F70-93DC-F92C663A7583}" type="slidenum">
              <a:rPr lang="en-US" smtClean="0"/>
              <a:pPr/>
              <a:t>108</a:t>
            </a:fld>
            <a:endParaRPr lang="en-US" smtClean="0"/>
          </a:p>
        </p:txBody>
      </p:sp>
      <p:sp>
        <p:nvSpPr>
          <p:cNvPr id="290819" name="Rectangle 2"/>
          <p:cNvSpPr>
            <a:spLocks noGrp="1" noRot="1" noChangeAspect="1" noChangeArrowheads="1" noTextEdit="1"/>
          </p:cNvSpPr>
          <p:nvPr>
            <p:ph type="sldImg"/>
          </p:nvPr>
        </p:nvSpPr>
        <p:spPr>
          <a:xfrm>
            <a:off x="1716088" y="692150"/>
            <a:ext cx="3597275" cy="2698750"/>
          </a:xfrm>
          <a:ln/>
        </p:spPr>
      </p:sp>
      <p:sp>
        <p:nvSpPr>
          <p:cNvPr id="290820" name="Rectangle 3"/>
          <p:cNvSpPr>
            <a:spLocks noGrp="1" noChangeArrowheads="1"/>
          </p:cNvSpPr>
          <p:nvPr>
            <p:ph type="body" idx="1"/>
          </p:nvPr>
        </p:nvSpPr>
        <p:spPr>
          <a:noFill/>
          <a:ln/>
        </p:spPr>
        <p:txBody>
          <a:bodyPr/>
          <a:lstStyle/>
          <a:p>
            <a:pPr marL="228600" indent="-228600" eaLnBrk="1" hangingPunct="1"/>
            <a:r>
              <a:rPr lang="en-US" altLang="zh-CN" smtClean="0"/>
              <a:t>Steps:</a:t>
            </a:r>
          </a:p>
          <a:p>
            <a:pPr marL="228600" indent="-228600" eaLnBrk="1" hangingPunct="1"/>
            <a:endParaRPr lang="en-US" altLang="zh-CN" smtClean="0"/>
          </a:p>
          <a:p>
            <a:pPr marL="228600" indent="-228600" eaLnBrk="1" hangingPunct="1"/>
            <a:r>
              <a:rPr lang="en-US" altLang="zh-CN" smtClean="0"/>
              <a:t>Register the command:</a:t>
            </a:r>
          </a:p>
          <a:p>
            <a:pPr marL="228600" indent="-228600" eaLnBrk="1" hangingPunct="1"/>
            <a:r>
              <a:rPr lang="en-US" altLang="zh-CN" smtClean="0"/>
              <a:t>[ExternalCommands]</a:t>
            </a:r>
          </a:p>
          <a:p>
            <a:pPr marL="228600" indent="-228600" eaLnBrk="1" hangingPunct="1"/>
            <a:r>
              <a:rPr lang="en-US" altLang="zh-CN" smtClean="0"/>
              <a:t>ECCount= 1</a:t>
            </a:r>
          </a:p>
          <a:p>
            <a:pPr marL="228600" indent="-228600" eaLnBrk="1" hangingPunct="1"/>
            <a:r>
              <a:rPr lang="en-US" altLang="zh-CN" smtClean="0"/>
              <a:t>ECName1= Visibility Controller</a:t>
            </a:r>
          </a:p>
          <a:p>
            <a:pPr marL="228600" indent="-228600" eaLnBrk="1" hangingPunct="1"/>
            <a:r>
              <a:rPr lang="en-US" altLang="zh-CN" smtClean="0"/>
              <a:t>ECClassName1= Revit.SDK.Samples.VisibilityController.CS.Command</a:t>
            </a:r>
          </a:p>
          <a:p>
            <a:pPr marL="228600" indent="-228600" eaLnBrk="1" hangingPunct="1"/>
            <a:r>
              <a:rPr lang="en-US" altLang="zh-CN" smtClean="0"/>
              <a:t>ECAssembly1= VisibilityController.dll</a:t>
            </a:r>
          </a:p>
          <a:p>
            <a:pPr marL="228600" indent="-228600" eaLnBrk="1" hangingPunct="1"/>
            <a:r>
              <a:rPr lang="en-US" altLang="zh-CN" smtClean="0"/>
              <a:t>ECDescription1= Control the visibility by category</a:t>
            </a:r>
          </a:p>
          <a:p>
            <a:pPr marL="228600" indent="-228600" eaLnBrk="1" hangingPunct="1"/>
            <a:endParaRPr lang="en-US" altLang="zh-CN" smtClean="0"/>
          </a:p>
          <a:p>
            <a:pPr marL="228600" indent="-228600" eaLnBrk="1" hangingPunct="1"/>
            <a:r>
              <a:rPr lang="en-US" altLang="ja-JP" smtClean="0"/>
              <a:t>Run </a:t>
            </a:r>
            <a:r>
              <a:rPr lang="en-US" altLang="zh-CN" smtClean="0"/>
              <a:t>Revit 2008</a:t>
            </a:r>
            <a:r>
              <a:rPr lang="en-US" altLang="ja-JP" smtClean="0"/>
              <a:t>.</a:t>
            </a:r>
            <a:endParaRPr lang="en-US" altLang="zh-CN" smtClean="0"/>
          </a:p>
          <a:p>
            <a:pPr marL="228600" indent="-228600" eaLnBrk="1" hangingPunct="1"/>
            <a:r>
              <a:rPr lang="en-US" altLang="zh-CN" smtClean="0"/>
              <a:t>Run this external command.</a:t>
            </a:r>
          </a:p>
          <a:p>
            <a:pPr marL="228600" indent="-228600" eaLnBrk="1" hangingPunct="1"/>
            <a:r>
              <a:rPr lang="en-US" altLang="zh-CN" smtClean="0"/>
              <a:t>You can get and change the visibility of all categories in the active view.</a:t>
            </a:r>
          </a:p>
          <a:p>
            <a:pPr marL="228600" indent="-228600" eaLnBrk="1" hangingPunct="1"/>
            <a:r>
              <a:rPr lang="en-US" altLang="zh-CN" smtClean="0"/>
              <a:t>You can choose PickOne or WindowSelect mode to isolate element(s).</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F2C1AF6B-9D95-49B9-B5A3-5DCE91C73418}" type="slidenum">
              <a:rPr lang="en-US" smtClean="0"/>
              <a:pPr/>
              <a:t>109</a:t>
            </a:fld>
            <a:endParaRPr lang="en-US" smtClean="0"/>
          </a:p>
        </p:txBody>
      </p:sp>
      <p:sp>
        <p:nvSpPr>
          <p:cNvPr id="253955" name="Rectangle 2"/>
          <p:cNvSpPr>
            <a:spLocks noGrp="1" noRot="1" noChangeAspect="1" noChangeArrowheads="1" noTextEdit="1"/>
          </p:cNvSpPr>
          <p:nvPr>
            <p:ph type="sldImg"/>
          </p:nvPr>
        </p:nvSpPr>
        <p:spPr>
          <a:xfrm>
            <a:off x="1716088" y="692150"/>
            <a:ext cx="3597275" cy="2698750"/>
          </a:xfrm>
          <a:ln/>
        </p:spPr>
      </p:sp>
      <p:sp>
        <p:nvSpPr>
          <p:cNvPr id="2539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110</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BFDA1DC-C078-4E14-AF53-30C27B7128EE}" type="slidenum">
              <a:rPr lang="en-US" smtClean="0"/>
              <a:pPr/>
              <a:t>11</a:t>
            </a:fld>
            <a:endParaRPr lang="en-US" smtClean="0"/>
          </a:p>
        </p:txBody>
      </p:sp>
      <p:sp>
        <p:nvSpPr>
          <p:cNvPr id="161795" name="Rectangle 2"/>
          <p:cNvSpPr>
            <a:spLocks noGrp="1" noRot="1" noChangeAspect="1" noChangeArrowheads="1" noTextEdit="1"/>
          </p:cNvSpPr>
          <p:nvPr>
            <p:ph type="sldImg"/>
          </p:nvPr>
        </p:nvSpPr>
        <p:spPr>
          <a:xfrm>
            <a:off x="1716088" y="692150"/>
            <a:ext cx="3597275" cy="2698750"/>
          </a:xfrm>
          <a:ln/>
        </p:spPr>
      </p:sp>
      <p:sp>
        <p:nvSpPr>
          <p:cNvPr id="161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111</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112</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113</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114</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115</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116</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117</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118</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119</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945F08A-EB97-42E2-A5F9-3BFC9219EAB3}" type="slidenum">
              <a:rPr lang="en-US" smtClean="0"/>
              <a:pPr/>
              <a:t>120</a:t>
            </a:fld>
            <a:endParaRPr lang="en-US" smtClean="0"/>
          </a:p>
        </p:txBody>
      </p:sp>
      <p:sp>
        <p:nvSpPr>
          <p:cNvPr id="289795" name="Rectangle 2"/>
          <p:cNvSpPr>
            <a:spLocks noGrp="1" noRot="1" noChangeAspect="1" noChangeArrowheads="1" noTextEdit="1"/>
          </p:cNvSpPr>
          <p:nvPr>
            <p:ph type="sldImg"/>
          </p:nvPr>
        </p:nvSpPr>
        <p:spPr>
          <a:xfrm>
            <a:off x="1716088" y="692150"/>
            <a:ext cx="3597275" cy="2698750"/>
          </a:xfrm>
          <a:ln/>
        </p:spPr>
      </p:sp>
      <p:sp>
        <p:nvSpPr>
          <p:cNvPr id="289796" name="Rectangle 3"/>
          <p:cNvSpPr>
            <a:spLocks noGrp="1" noChangeArrowheads="1"/>
          </p:cNvSpPr>
          <p:nvPr>
            <p:ph type="body" idx="1"/>
          </p:nvPr>
        </p:nvSpPr>
        <p:spPr>
          <a:noFill/>
          <a:ln/>
        </p:spPr>
        <p:txBody>
          <a:bodyPr/>
          <a:lstStyle/>
          <a:p>
            <a:pPr marL="228600" indent="-228600" eaLnBrk="1" hangingPunct="1"/>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smtClean="0"/>
              <a:t>Is the Truss Wizard source available on ADN?</a:t>
            </a:r>
            <a:endParaRPr lang="en-GB" smtClean="0"/>
          </a:p>
          <a:p>
            <a:r>
              <a:rPr lang="en-US" smtClean="0"/>
              <a:t>Batch</a:t>
            </a:r>
            <a:r>
              <a:rPr lang="en-US" baseline="0" smtClean="0"/>
              <a:t> printer source code?</a:t>
            </a:r>
            <a:endParaRPr lang="en-US" smtClean="0"/>
          </a:p>
        </p:txBody>
      </p:sp>
      <p:sp>
        <p:nvSpPr>
          <p:cNvPr id="4" name="Slide Number Placeholder 3"/>
          <p:cNvSpPr>
            <a:spLocks noGrp="1"/>
          </p:cNvSpPr>
          <p:nvPr>
            <p:ph type="sldNum" sz="quarter" idx="10"/>
          </p:nvPr>
        </p:nvSpPr>
        <p:spPr/>
        <p:txBody>
          <a:bodyPr/>
          <a:lstStyle/>
          <a:p>
            <a:pPr>
              <a:defRPr/>
            </a:pPr>
            <a:fld id="{10302EDE-D4D8-43A2-A7F8-D6B9F68F9891}" type="slidenum">
              <a:rPr lang="en-US" smtClean="0"/>
              <a:pPr>
                <a:defRPr/>
              </a:pPr>
              <a:t>12</a:t>
            </a:fld>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8EBF3314-C8D4-43FB-BED0-9B761C77E6B1}" type="slidenum">
              <a:rPr lang="en-US" smtClean="0"/>
              <a:pPr/>
              <a:t>121</a:t>
            </a:fld>
            <a:endParaRPr lang="en-US" smtClean="0"/>
          </a:p>
        </p:txBody>
      </p:sp>
      <p:sp>
        <p:nvSpPr>
          <p:cNvPr id="293891" name="Rectangle 2"/>
          <p:cNvSpPr>
            <a:spLocks noGrp="1" noRot="1" noChangeAspect="1" noChangeArrowheads="1" noTextEdit="1"/>
          </p:cNvSpPr>
          <p:nvPr>
            <p:ph type="sldImg"/>
          </p:nvPr>
        </p:nvSpPr>
        <p:spPr>
          <a:xfrm>
            <a:off x="1716088" y="692150"/>
            <a:ext cx="3597275" cy="2698750"/>
          </a:xfrm>
          <a:ln/>
        </p:spPr>
      </p:sp>
      <p:sp>
        <p:nvSpPr>
          <p:cNvPr id="29389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7B9BD09D-CD49-4ACC-9B76-123B95C3C2D7}" type="slidenum">
              <a:rPr lang="en-US" smtClean="0"/>
              <a:pPr/>
              <a:t>122</a:t>
            </a:fld>
            <a:endParaRPr lang="en-US" smtClean="0"/>
          </a:p>
        </p:txBody>
      </p:sp>
      <p:sp>
        <p:nvSpPr>
          <p:cNvPr id="294915" name="Rectangle 2"/>
          <p:cNvSpPr>
            <a:spLocks noGrp="1" noRot="1" noChangeAspect="1" noChangeArrowheads="1" noTextEdit="1"/>
          </p:cNvSpPr>
          <p:nvPr>
            <p:ph type="sldImg"/>
          </p:nvPr>
        </p:nvSpPr>
        <p:spPr>
          <a:xfrm>
            <a:off x="1716088" y="692150"/>
            <a:ext cx="3597275" cy="2698750"/>
          </a:xfrm>
          <a:ln/>
        </p:spPr>
      </p:sp>
      <p:sp>
        <p:nvSpPr>
          <p:cNvPr id="294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31429031-1924-4C1C-AD21-C581DA35AE94}" type="slidenum">
              <a:rPr lang="en-US" smtClean="0"/>
              <a:pPr/>
              <a:t>123</a:t>
            </a:fld>
            <a:endParaRPr lang="en-US" smtClean="0"/>
          </a:p>
        </p:txBody>
      </p:sp>
      <p:sp>
        <p:nvSpPr>
          <p:cNvPr id="295939" name="Rectangle 2"/>
          <p:cNvSpPr>
            <a:spLocks noGrp="1" noRot="1" noChangeAspect="1" noChangeArrowheads="1" noTextEdit="1"/>
          </p:cNvSpPr>
          <p:nvPr>
            <p:ph type="sldImg"/>
          </p:nvPr>
        </p:nvSpPr>
        <p:spPr>
          <a:xfrm>
            <a:off x="1716088" y="692150"/>
            <a:ext cx="3597275" cy="2698750"/>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F2C1AF6B-9D95-49B9-B5A3-5DCE91C73418}" type="slidenum">
              <a:rPr lang="en-US" smtClean="0"/>
              <a:pPr/>
              <a:t>13</a:t>
            </a:fld>
            <a:endParaRPr lang="en-US" smtClean="0"/>
          </a:p>
        </p:txBody>
      </p:sp>
      <p:sp>
        <p:nvSpPr>
          <p:cNvPr id="253955" name="Rectangle 2"/>
          <p:cNvSpPr>
            <a:spLocks noGrp="1" noRot="1" noChangeAspect="1" noChangeArrowheads="1" noTextEdit="1"/>
          </p:cNvSpPr>
          <p:nvPr>
            <p:ph type="sldImg"/>
          </p:nvPr>
        </p:nvSpPr>
        <p:spPr>
          <a:xfrm>
            <a:off x="1716088" y="692150"/>
            <a:ext cx="3597275" cy="2698750"/>
          </a:xfrm>
          <a:ln/>
        </p:spPr>
      </p:sp>
      <p:sp>
        <p:nvSpPr>
          <p:cNvPr id="2539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171FECC0-5805-42E7-9B13-82BBDAFF4794}" type="slidenum">
              <a:rPr lang="en-US" smtClean="0"/>
              <a:pPr/>
              <a:t>14</a:t>
            </a:fld>
            <a:endParaRPr lang="en-US" smtClean="0"/>
          </a:p>
        </p:txBody>
      </p:sp>
      <p:sp>
        <p:nvSpPr>
          <p:cNvPr id="254979" name="Rectangle 2"/>
          <p:cNvSpPr>
            <a:spLocks noGrp="1" noRot="1" noChangeAspect="1" noChangeArrowheads="1" noTextEdit="1"/>
          </p:cNvSpPr>
          <p:nvPr>
            <p:ph type="sldImg"/>
          </p:nvPr>
        </p:nvSpPr>
        <p:spPr>
          <a:xfrm>
            <a:off x="1716088" y="692150"/>
            <a:ext cx="3597275" cy="2698750"/>
          </a:xfrm>
          <a:ln/>
        </p:spPr>
      </p:sp>
      <p:sp>
        <p:nvSpPr>
          <p:cNvPr id="254980" name="Rectangle 3"/>
          <p:cNvSpPr>
            <a:spLocks noGrp="1" noChangeArrowheads="1"/>
          </p:cNvSpPr>
          <p:nvPr>
            <p:ph type="body" idx="1"/>
          </p:nvPr>
        </p:nvSpPr>
        <p:spPr>
          <a:noFill/>
          <a:ln/>
        </p:spPr>
        <p:txBody>
          <a:bodyPr/>
          <a:lstStyle/>
          <a:p>
            <a:pPr eaLnBrk="1" hangingPunct="1"/>
            <a:r>
              <a:rPr lang="en-GB" smtClean="0"/>
              <a:t>Whenever faced with a new Revit API issue, one of the first places to search for information is in the extensive collection of samples.</a:t>
            </a:r>
          </a:p>
          <a:p>
            <a:pPr eaLnBrk="1" hangingPunct="1"/>
            <a:r>
              <a:rPr lang="en-GB" smtClean="0"/>
              <a:t>Most tasks that can be accomplished through the API are illustrated by one of the samples</a:t>
            </a:r>
            <a:r>
              <a:rPr lang="en-US" smtClean="0"/>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73FD25A5-0D2C-4A22-AD3D-D8A5F9FD00D0}" type="slidenum">
              <a:rPr lang="en-US" smtClean="0"/>
              <a:pPr/>
              <a:t>15</a:t>
            </a:fld>
            <a:endParaRPr lang="en-US" smtClean="0"/>
          </a:p>
        </p:txBody>
      </p:sp>
      <p:sp>
        <p:nvSpPr>
          <p:cNvPr id="257027" name="Rectangle 2"/>
          <p:cNvSpPr>
            <a:spLocks noGrp="1" noRot="1" noChangeAspect="1" noChangeArrowheads="1" noTextEdit="1"/>
          </p:cNvSpPr>
          <p:nvPr>
            <p:ph type="sldImg"/>
          </p:nvPr>
        </p:nvSpPr>
        <p:spPr>
          <a:xfrm>
            <a:off x="1716088" y="692150"/>
            <a:ext cx="3597275" cy="2698750"/>
          </a:xfrm>
          <a:ln/>
        </p:spPr>
      </p:sp>
      <p:sp>
        <p:nvSpPr>
          <p:cNvPr id="257028" name="Rectangle 3"/>
          <p:cNvSpPr>
            <a:spLocks noGrp="1" noChangeArrowheads="1"/>
          </p:cNvSpPr>
          <p:nvPr>
            <p:ph type="body" idx="1"/>
          </p:nvPr>
        </p:nvSpPr>
        <p:spPr>
          <a:noFill/>
          <a:ln/>
        </p:spPr>
        <p:txBody>
          <a:bodyPr/>
          <a:lstStyle/>
          <a:p>
            <a:r>
              <a:rPr lang="en-GB" smtClean="0"/>
              <a:t>These samples existed before 9.0. Many of them were originally written using COM. They are all migrated to .NET now. These are good samples to start with.</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73FD25A5-0D2C-4A22-AD3D-D8A5F9FD00D0}" type="slidenum">
              <a:rPr lang="en-US" smtClean="0"/>
              <a:pPr/>
              <a:t>16</a:t>
            </a:fld>
            <a:endParaRPr lang="en-US" smtClean="0"/>
          </a:p>
        </p:txBody>
      </p:sp>
      <p:sp>
        <p:nvSpPr>
          <p:cNvPr id="257027" name="Rectangle 2"/>
          <p:cNvSpPr>
            <a:spLocks noGrp="1" noRot="1" noChangeAspect="1" noChangeArrowheads="1" noTextEdit="1"/>
          </p:cNvSpPr>
          <p:nvPr>
            <p:ph type="sldImg"/>
          </p:nvPr>
        </p:nvSpPr>
        <p:spPr>
          <a:xfrm>
            <a:off x="1716088" y="692150"/>
            <a:ext cx="3597275" cy="2698750"/>
          </a:xfrm>
          <a:ln/>
        </p:spPr>
      </p:sp>
      <p:sp>
        <p:nvSpPr>
          <p:cNvPr id="257028" name="Rectangle 3"/>
          <p:cNvSpPr>
            <a:spLocks noGrp="1" noChangeArrowheads="1"/>
          </p:cNvSpPr>
          <p:nvPr>
            <p:ph type="body" idx="1"/>
          </p:nvPr>
        </p:nvSpPr>
        <p:spPr>
          <a:noFill/>
          <a:ln/>
        </p:spPr>
        <p:txBody>
          <a:bodyPr/>
          <a:lstStyle/>
          <a:p>
            <a:r>
              <a:rPr lang="en-GB" sz="1200" b="0" smtClean="0"/>
              <a:t>(*) The main functionality (to create walls) would work in both, but it relies on the analytical model of beams for the position, which fails in Architecture ...</a:t>
            </a:r>
          </a:p>
          <a:p>
            <a:endParaRPr lang="en-GB" sz="1200" b="0" smtClean="0"/>
          </a:p>
          <a:p>
            <a:r>
              <a:rPr lang="en-GB" sz="1200" b="0" smtClean="0"/>
              <a:t>[MH: modified “CreateViewSection” and “CreateWallsUnderBeams” as Structure Only.]</a:t>
            </a:r>
          </a:p>
          <a:p>
            <a:r>
              <a:rPr lang="en-GB" sz="1200" b="0" smtClean="0"/>
              <a:t> </a:t>
            </a:r>
            <a:endParaRPr lang="en-GB" sz="1200"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73FD25A5-0D2C-4A22-AD3D-D8A5F9FD00D0}" type="slidenum">
              <a:rPr lang="en-US" smtClean="0"/>
              <a:pPr/>
              <a:t>17</a:t>
            </a:fld>
            <a:endParaRPr lang="en-US" smtClean="0"/>
          </a:p>
        </p:txBody>
      </p:sp>
      <p:sp>
        <p:nvSpPr>
          <p:cNvPr id="257027" name="Rectangle 2"/>
          <p:cNvSpPr>
            <a:spLocks noGrp="1" noRot="1" noChangeAspect="1" noChangeArrowheads="1" noTextEdit="1"/>
          </p:cNvSpPr>
          <p:nvPr>
            <p:ph type="sldImg"/>
          </p:nvPr>
        </p:nvSpPr>
        <p:spPr>
          <a:xfrm>
            <a:off x="1716088" y="692150"/>
            <a:ext cx="3597275" cy="2698750"/>
          </a:xfrm>
          <a:ln/>
        </p:spPr>
      </p:sp>
      <p:sp>
        <p:nvSpPr>
          <p:cNvPr id="25702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An overview of the Revit 9.1 SDK samples, sorted by architecture/structure and alphabetically. </a:t>
            </a:r>
            <a:r>
              <a:rPr lang="en-US" sz="1200" b="0" smtClean="0"/>
              <a:t>ModelLines and Materials were originally provided in two versions suffixed with 1 and 2.</a:t>
            </a:r>
            <a:r>
              <a:rPr lang="en-US" sz="1200" b="0" baseline="0" smtClean="0"/>
              <a:t> In 2008.2 these separate variations were united into one each. </a:t>
            </a:r>
            <a:r>
              <a:rPr lang="en-US" sz="1200" noProof="1" smtClean="0"/>
              <a:t>ObjectViewerII was removed in the 2008.2 SDK update.</a:t>
            </a:r>
            <a:endParaRPr lang="en-GB" sz="1200"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73FD25A5-0D2C-4A22-AD3D-D8A5F9FD00D0}" type="slidenum">
              <a:rPr lang="en-US" smtClean="0"/>
              <a:pPr/>
              <a:t>18</a:t>
            </a:fld>
            <a:endParaRPr lang="en-US" smtClean="0"/>
          </a:p>
        </p:txBody>
      </p:sp>
      <p:sp>
        <p:nvSpPr>
          <p:cNvPr id="257027" name="Rectangle 2"/>
          <p:cNvSpPr>
            <a:spLocks noGrp="1" noRot="1" noChangeAspect="1" noChangeArrowheads="1" noTextEdit="1"/>
          </p:cNvSpPr>
          <p:nvPr>
            <p:ph type="sldImg"/>
          </p:nvPr>
        </p:nvSpPr>
        <p:spPr>
          <a:xfrm>
            <a:off x="1716088" y="692150"/>
            <a:ext cx="3597275" cy="2698750"/>
          </a:xfrm>
          <a:ln/>
        </p:spPr>
      </p:sp>
      <p:sp>
        <p:nvSpPr>
          <p:cNvPr id="257028" name="Rectangle 3"/>
          <p:cNvSpPr>
            <a:spLocks noGrp="1" noChangeArrowheads="1"/>
          </p:cNvSpPr>
          <p:nvPr>
            <p:ph type="body" idx="1"/>
          </p:nvPr>
        </p:nvSpPr>
        <p:spPr>
          <a:noFill/>
          <a:ln/>
        </p:spPr>
        <p:txBody>
          <a:bodyPr/>
          <a:lstStyle/>
          <a:p>
            <a:pPr eaLnBrk="1" hangingPunct="1"/>
            <a:r>
              <a:rPr lang="en-GB" smtClean="0"/>
              <a:t>In the Revit 2008 SDK, the new samples are described in a special separate document.</a:t>
            </a:r>
          </a:p>
          <a:p>
            <a:pPr eaLnBrk="1" hangingPunct="1"/>
            <a:r>
              <a:rPr lang="en-GB" smtClean="0"/>
              <a:t>In order to provide a quick overview and first impression, the following slides briefly introduce each one of the new samples and show a screen snapshot of the sample in action.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73FD25A5-0D2C-4A22-AD3D-D8A5F9FD00D0}" type="slidenum">
              <a:rPr lang="en-US" smtClean="0"/>
              <a:pPr/>
              <a:t>19</a:t>
            </a:fld>
            <a:endParaRPr lang="en-US" smtClean="0"/>
          </a:p>
        </p:txBody>
      </p:sp>
      <p:sp>
        <p:nvSpPr>
          <p:cNvPr id="257027" name="Rectangle 2"/>
          <p:cNvSpPr>
            <a:spLocks noGrp="1" noRot="1" noChangeAspect="1" noChangeArrowheads="1" noTextEdit="1"/>
          </p:cNvSpPr>
          <p:nvPr>
            <p:ph type="sldImg"/>
          </p:nvPr>
        </p:nvSpPr>
        <p:spPr>
          <a:xfrm>
            <a:off x="1716088" y="692150"/>
            <a:ext cx="3597275" cy="2698750"/>
          </a:xfrm>
          <a:ln/>
        </p:spPr>
      </p:sp>
      <p:sp>
        <p:nvSpPr>
          <p:cNvPr id="257028" name="Rectangle 3"/>
          <p:cNvSpPr>
            <a:spLocks noGrp="1" noChangeArrowheads="1"/>
          </p:cNvSpPr>
          <p:nvPr>
            <p:ph type="body" idx="1"/>
          </p:nvPr>
        </p:nvSpPr>
        <p:spPr>
          <a:noFill/>
          <a:ln/>
        </p:spPr>
        <p:txBody>
          <a:bodyPr/>
          <a:lstStyle/>
          <a:p>
            <a:pPr eaLnBrk="1" hangingPunct="1"/>
            <a:r>
              <a:rPr lang="en-GB" smtClean="0"/>
              <a:t>In the Revit 2008.2 SDK update, two more new samples are added and the new samples document describing them is updated as well.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2F207A16-5D6C-4B30-A25A-0C35ED16348B}" type="slidenum">
              <a:rPr lang="en-US" smtClean="0"/>
              <a:pPr/>
              <a:t>2</a:t>
            </a:fld>
            <a:endParaRPr lang="en-US" smtClean="0"/>
          </a:p>
        </p:txBody>
      </p:sp>
      <p:sp>
        <p:nvSpPr>
          <p:cNvPr id="151555" name="Rectangle 2"/>
          <p:cNvSpPr>
            <a:spLocks noGrp="1" noRot="1" noChangeAspect="1" noChangeArrowheads="1" noTextEdit="1"/>
          </p:cNvSpPr>
          <p:nvPr>
            <p:ph type="sldImg"/>
          </p:nvPr>
        </p:nvSpPr>
        <p:spPr>
          <a:xfrm>
            <a:off x="1716088" y="692150"/>
            <a:ext cx="3597275" cy="2698750"/>
          </a:xfrm>
          <a:ln/>
        </p:spPr>
      </p:sp>
      <p:sp>
        <p:nvSpPr>
          <p:cNvPr id="1515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73FD25A5-0D2C-4A22-AD3D-D8A5F9FD00D0}" type="slidenum">
              <a:rPr lang="en-US" smtClean="0"/>
              <a:pPr/>
              <a:t>20</a:t>
            </a:fld>
            <a:endParaRPr lang="en-US" smtClean="0"/>
          </a:p>
        </p:txBody>
      </p:sp>
      <p:sp>
        <p:nvSpPr>
          <p:cNvPr id="257027" name="Rectangle 2"/>
          <p:cNvSpPr>
            <a:spLocks noGrp="1" noRot="1" noChangeAspect="1" noChangeArrowheads="1" noTextEdit="1"/>
          </p:cNvSpPr>
          <p:nvPr>
            <p:ph type="sldImg"/>
          </p:nvPr>
        </p:nvSpPr>
        <p:spPr>
          <a:xfrm>
            <a:off x="1716088" y="692150"/>
            <a:ext cx="3597275" cy="2698750"/>
          </a:xfrm>
          <a:ln/>
        </p:spPr>
      </p:sp>
      <p:sp>
        <p:nvSpPr>
          <p:cNvPr id="257028" name="Rectangle 3"/>
          <p:cNvSpPr>
            <a:spLocks noGrp="1" noChangeArrowheads="1"/>
          </p:cNvSpPr>
          <p:nvPr>
            <p:ph type="body" idx="1"/>
          </p:nvPr>
        </p:nvSpPr>
        <p:spPr>
          <a:noFill/>
          <a:ln/>
        </p:spPr>
        <p:txBody>
          <a:bodyPr/>
          <a:lstStyle/>
          <a:p>
            <a:pPr eaLnBrk="1" hangingPunct="1"/>
            <a:r>
              <a:rPr lang="en-GB" smtClean="0"/>
              <a:t>In the Revit 2008.2 SDK update, two more new samples are added and the new samples document describing them is updated as well.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73FD25A5-0D2C-4A22-AD3D-D8A5F9FD00D0}" type="slidenum">
              <a:rPr lang="en-US" smtClean="0"/>
              <a:pPr/>
              <a:t>21</a:t>
            </a:fld>
            <a:endParaRPr lang="en-US" smtClean="0"/>
          </a:p>
        </p:txBody>
      </p:sp>
      <p:sp>
        <p:nvSpPr>
          <p:cNvPr id="257027" name="Rectangle 2"/>
          <p:cNvSpPr>
            <a:spLocks noGrp="1" noRot="1" noChangeAspect="1" noChangeArrowheads="1" noTextEdit="1"/>
          </p:cNvSpPr>
          <p:nvPr>
            <p:ph type="sldImg"/>
          </p:nvPr>
        </p:nvSpPr>
        <p:spPr>
          <a:xfrm>
            <a:off x="1716088" y="692150"/>
            <a:ext cx="3597275" cy="2698750"/>
          </a:xfrm>
          <a:ln/>
        </p:spPr>
      </p:sp>
      <p:sp>
        <p:nvSpPr>
          <p:cNvPr id="257028" name="Rectangle 3"/>
          <p:cNvSpPr>
            <a:spLocks noGrp="1" noChangeArrowheads="1"/>
          </p:cNvSpPr>
          <p:nvPr>
            <p:ph type="body" idx="1"/>
          </p:nvPr>
        </p:nvSpPr>
        <p:spPr>
          <a:noFill/>
          <a:ln/>
        </p:spPr>
        <p:txBody>
          <a:bodyPr/>
          <a:lstStyle/>
          <a:p>
            <a:pPr eaLnBrk="1" hangingPunct="1"/>
            <a:r>
              <a:rPr lang="en-GB" smtClean="0"/>
              <a:t>In the Revit 2008.2 SDK update, two more new samples are added and the new samples document describing them is updated as well.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F2C1AF6B-9D95-49B9-B5A3-5DCE91C73418}" type="slidenum">
              <a:rPr lang="en-US" smtClean="0"/>
              <a:pPr/>
              <a:t>22</a:t>
            </a:fld>
            <a:endParaRPr lang="en-US" smtClean="0"/>
          </a:p>
        </p:txBody>
      </p:sp>
      <p:sp>
        <p:nvSpPr>
          <p:cNvPr id="253955" name="Rectangle 2"/>
          <p:cNvSpPr>
            <a:spLocks noGrp="1" noRot="1" noChangeAspect="1" noChangeArrowheads="1" noTextEdit="1"/>
          </p:cNvSpPr>
          <p:nvPr>
            <p:ph type="sldImg"/>
          </p:nvPr>
        </p:nvSpPr>
        <p:spPr>
          <a:xfrm>
            <a:off x="1716088" y="692150"/>
            <a:ext cx="3597275" cy="2698750"/>
          </a:xfrm>
          <a:ln/>
        </p:spPr>
      </p:sp>
      <p:sp>
        <p:nvSpPr>
          <p:cNvPr id="2539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086FF5-152E-47D0-AF5C-5E9E99D1E4C4}" type="slidenum">
              <a:rPr lang="en-US" smtClean="0"/>
              <a:pPr/>
              <a:t>23</a:t>
            </a:fld>
            <a:endParaRPr lang="en-US" smtClean="0"/>
          </a:p>
        </p:txBody>
      </p:sp>
      <p:sp>
        <p:nvSpPr>
          <p:cNvPr id="258051" name="Rectangle 2"/>
          <p:cNvSpPr>
            <a:spLocks noGrp="1" noRot="1" noChangeAspect="1" noChangeArrowheads="1" noTextEdit="1"/>
          </p:cNvSpPr>
          <p:nvPr>
            <p:ph type="sldImg"/>
          </p:nvPr>
        </p:nvSpPr>
        <p:spPr>
          <a:xfrm>
            <a:off x="1716088" y="692150"/>
            <a:ext cx="3597275" cy="2698750"/>
          </a:xfrm>
          <a:ln/>
        </p:spPr>
      </p:sp>
      <p:sp>
        <p:nvSpPr>
          <p:cNvPr id="25805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smtClean="0"/>
              <a:t>Select an element and then execute Tools &gt; External Tools &gt; RevitCommands - Selection</a:t>
            </a:r>
            <a:r>
              <a:rPr lang="en-US" baseline="0" smtClean="0"/>
              <a:t> or RvtSamples &gt; By Version &gt; 8.0 &gt; </a:t>
            </a:r>
            <a:r>
              <a:rPr lang="en-US" smtClean="0"/>
              <a:t>RevitCommands.Selection.</a:t>
            </a:r>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086FF5-152E-47D0-AF5C-5E9E99D1E4C4}" type="slidenum">
              <a:rPr lang="en-US" smtClean="0"/>
              <a:pPr/>
              <a:t>24</a:t>
            </a:fld>
            <a:endParaRPr lang="en-US" smtClean="0"/>
          </a:p>
        </p:txBody>
      </p:sp>
      <p:sp>
        <p:nvSpPr>
          <p:cNvPr id="258051" name="Rectangle 2"/>
          <p:cNvSpPr>
            <a:spLocks noGrp="1" noRot="1" noChangeAspect="1" noChangeArrowheads="1" noTextEdit="1"/>
          </p:cNvSpPr>
          <p:nvPr>
            <p:ph type="sldImg"/>
          </p:nvPr>
        </p:nvSpPr>
        <p:spPr>
          <a:xfrm>
            <a:off x="1716088" y="692150"/>
            <a:ext cx="3597275" cy="2698750"/>
          </a:xfrm>
          <a:ln/>
        </p:spPr>
      </p:sp>
      <p:sp>
        <p:nvSpPr>
          <p:cNvPr id="25805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smtClean="0"/>
              <a:t>Select an element and then execute Tools &gt; External Tools &gt; RevitCommands - Selection</a:t>
            </a:r>
            <a:r>
              <a:rPr lang="en-US" baseline="0" smtClean="0"/>
              <a:t> or RvtSamples &gt; By Version &gt; 8.0 &gt; </a:t>
            </a:r>
            <a:r>
              <a:rPr lang="en-US" smtClean="0"/>
              <a:t>RevitCommands.Selection.</a:t>
            </a:r>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086FF5-152E-47D0-AF5C-5E9E99D1E4C4}" type="slidenum">
              <a:rPr lang="en-US" smtClean="0"/>
              <a:pPr/>
              <a:t>25</a:t>
            </a:fld>
            <a:endParaRPr lang="en-US" smtClean="0"/>
          </a:p>
        </p:txBody>
      </p:sp>
      <p:sp>
        <p:nvSpPr>
          <p:cNvPr id="258051" name="Rectangle 2"/>
          <p:cNvSpPr>
            <a:spLocks noGrp="1" noRot="1" noChangeAspect="1" noChangeArrowheads="1" noTextEdit="1"/>
          </p:cNvSpPr>
          <p:nvPr>
            <p:ph type="sldImg"/>
          </p:nvPr>
        </p:nvSpPr>
        <p:spPr>
          <a:xfrm>
            <a:off x="1716088" y="692150"/>
            <a:ext cx="3597275" cy="2698750"/>
          </a:xfrm>
          <a:ln/>
        </p:spPr>
      </p:sp>
      <p:sp>
        <p:nvSpPr>
          <p:cNvPr id="258052" name="Rectangle 3"/>
          <p:cNvSpPr>
            <a:spLocks noGrp="1" noChangeArrowheads="1"/>
          </p:cNvSpPr>
          <p:nvPr>
            <p:ph type="body" idx="1"/>
          </p:nvPr>
        </p:nvSpPr>
        <p:spPr>
          <a:noFill/>
          <a:ln/>
        </p:spPr>
        <p:txBody>
          <a:bodyPr/>
          <a:lstStyle/>
          <a:p>
            <a:pPr marL="228600" indent="-228600"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086FF5-152E-47D0-AF5C-5E9E99D1E4C4}" type="slidenum">
              <a:rPr lang="en-US" smtClean="0"/>
              <a:pPr/>
              <a:t>26</a:t>
            </a:fld>
            <a:endParaRPr lang="en-US" smtClean="0"/>
          </a:p>
        </p:txBody>
      </p:sp>
      <p:sp>
        <p:nvSpPr>
          <p:cNvPr id="258051" name="Rectangle 2"/>
          <p:cNvSpPr>
            <a:spLocks noGrp="1" noRot="1" noChangeAspect="1" noChangeArrowheads="1" noTextEdit="1"/>
          </p:cNvSpPr>
          <p:nvPr>
            <p:ph type="sldImg"/>
          </p:nvPr>
        </p:nvSpPr>
        <p:spPr>
          <a:xfrm>
            <a:off x="1716088" y="692150"/>
            <a:ext cx="3597275" cy="2698750"/>
          </a:xfrm>
          <a:ln/>
        </p:spPr>
      </p:sp>
      <p:sp>
        <p:nvSpPr>
          <p:cNvPr id="258052" name="Rectangle 3"/>
          <p:cNvSpPr>
            <a:spLocks noGrp="1" noChangeArrowheads="1"/>
          </p:cNvSpPr>
          <p:nvPr>
            <p:ph type="body" idx="1"/>
          </p:nvPr>
        </p:nvSpPr>
        <p:spPr>
          <a:noFill/>
          <a:ln/>
        </p:spPr>
        <p:txBody>
          <a:bodyPr/>
          <a:lstStyle/>
          <a:p>
            <a:pPr marL="228600" indent="-228600"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086FF5-152E-47D0-AF5C-5E9E99D1E4C4}" type="slidenum">
              <a:rPr lang="en-US" smtClean="0"/>
              <a:pPr/>
              <a:t>27</a:t>
            </a:fld>
            <a:endParaRPr lang="en-US" smtClean="0"/>
          </a:p>
        </p:txBody>
      </p:sp>
      <p:sp>
        <p:nvSpPr>
          <p:cNvPr id="258051" name="Rectangle 2"/>
          <p:cNvSpPr>
            <a:spLocks noGrp="1" noRot="1" noChangeAspect="1" noChangeArrowheads="1" noTextEdit="1"/>
          </p:cNvSpPr>
          <p:nvPr>
            <p:ph type="sldImg"/>
          </p:nvPr>
        </p:nvSpPr>
        <p:spPr>
          <a:xfrm>
            <a:off x="1716088" y="692150"/>
            <a:ext cx="3597275" cy="2698750"/>
          </a:xfrm>
          <a:ln/>
        </p:spPr>
      </p:sp>
      <p:sp>
        <p:nvSpPr>
          <p:cNvPr id="258052" name="Rectangle 3"/>
          <p:cNvSpPr>
            <a:spLocks noGrp="1" noChangeArrowheads="1"/>
          </p:cNvSpPr>
          <p:nvPr>
            <p:ph type="body" idx="1"/>
          </p:nvPr>
        </p:nvSpPr>
        <p:spPr>
          <a:noFill/>
          <a:ln/>
        </p:spPr>
        <p:txBody>
          <a:bodyPr/>
          <a:lstStyle/>
          <a:p>
            <a:pPr marL="228600" indent="-228600"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086FF5-152E-47D0-AF5C-5E9E99D1E4C4}" type="slidenum">
              <a:rPr lang="en-US" smtClean="0"/>
              <a:pPr/>
              <a:t>28</a:t>
            </a:fld>
            <a:endParaRPr lang="en-US" smtClean="0"/>
          </a:p>
        </p:txBody>
      </p:sp>
      <p:sp>
        <p:nvSpPr>
          <p:cNvPr id="258051" name="Rectangle 2"/>
          <p:cNvSpPr>
            <a:spLocks noGrp="1" noRot="1" noChangeAspect="1" noChangeArrowheads="1" noTextEdit="1"/>
          </p:cNvSpPr>
          <p:nvPr>
            <p:ph type="sldImg"/>
          </p:nvPr>
        </p:nvSpPr>
        <p:spPr>
          <a:xfrm>
            <a:off x="1716088" y="692150"/>
            <a:ext cx="3597275" cy="2698750"/>
          </a:xfrm>
          <a:ln/>
        </p:spPr>
      </p:sp>
      <p:sp>
        <p:nvSpPr>
          <p:cNvPr id="258052" name="Rectangle 3"/>
          <p:cNvSpPr>
            <a:spLocks noGrp="1" noChangeArrowheads="1"/>
          </p:cNvSpPr>
          <p:nvPr>
            <p:ph type="body" idx="1"/>
          </p:nvPr>
        </p:nvSpPr>
        <p:spPr>
          <a:noFill/>
          <a:ln/>
        </p:spPr>
        <p:txBody>
          <a:bodyPr/>
          <a:lstStyle/>
          <a:p>
            <a:pPr marL="228600" indent="-228600"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086FF5-152E-47D0-AF5C-5E9E99D1E4C4}" type="slidenum">
              <a:rPr lang="en-US" smtClean="0"/>
              <a:pPr/>
              <a:t>29</a:t>
            </a:fld>
            <a:endParaRPr lang="en-US" smtClean="0"/>
          </a:p>
        </p:txBody>
      </p:sp>
      <p:sp>
        <p:nvSpPr>
          <p:cNvPr id="258051" name="Rectangle 2"/>
          <p:cNvSpPr>
            <a:spLocks noGrp="1" noRot="1" noChangeAspect="1" noChangeArrowheads="1" noTextEdit="1"/>
          </p:cNvSpPr>
          <p:nvPr>
            <p:ph type="sldImg"/>
          </p:nvPr>
        </p:nvSpPr>
        <p:spPr>
          <a:xfrm>
            <a:off x="1716088" y="692150"/>
            <a:ext cx="3597275" cy="2698750"/>
          </a:xfrm>
          <a:ln/>
        </p:spPr>
      </p:sp>
      <p:sp>
        <p:nvSpPr>
          <p:cNvPr id="258052" name="Rectangle 3"/>
          <p:cNvSpPr>
            <a:spLocks noGrp="1" noChangeArrowheads="1"/>
          </p:cNvSpPr>
          <p:nvPr>
            <p:ph type="body" idx="1"/>
          </p:nvPr>
        </p:nvSpPr>
        <p:spPr>
          <a:noFill/>
          <a:ln/>
        </p:spPr>
        <p:txBody>
          <a:bodyPr/>
          <a:lstStyle/>
          <a:p>
            <a:pPr marL="228600" indent="-228600"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9F5F8FB8-5C54-4EF6-A781-BAA32082D801}" type="slidenum">
              <a:rPr lang="en-US" smtClean="0"/>
              <a:pPr/>
              <a:t>3</a:t>
            </a:fld>
            <a:endParaRPr lang="en-US" smtClean="0"/>
          </a:p>
        </p:txBody>
      </p:sp>
      <p:sp>
        <p:nvSpPr>
          <p:cNvPr id="155651" name="Rectangle 2"/>
          <p:cNvSpPr>
            <a:spLocks noGrp="1" noRot="1" noChangeAspect="1" noChangeArrowheads="1" noTextEdit="1"/>
          </p:cNvSpPr>
          <p:nvPr>
            <p:ph type="sldImg"/>
          </p:nvPr>
        </p:nvSpPr>
        <p:spPr>
          <a:xfrm>
            <a:off x="1716088" y="692150"/>
            <a:ext cx="3597275" cy="2698750"/>
          </a:xfrm>
          <a:ln/>
        </p:spPr>
      </p:sp>
      <p:sp>
        <p:nvSpPr>
          <p:cNvPr id="15565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086FF5-152E-47D0-AF5C-5E9E99D1E4C4}" type="slidenum">
              <a:rPr lang="en-US" smtClean="0"/>
              <a:pPr/>
              <a:t>30</a:t>
            </a:fld>
            <a:endParaRPr lang="en-US" smtClean="0"/>
          </a:p>
        </p:txBody>
      </p:sp>
      <p:sp>
        <p:nvSpPr>
          <p:cNvPr id="258051" name="Rectangle 2"/>
          <p:cNvSpPr>
            <a:spLocks noGrp="1" noRot="1" noChangeAspect="1" noChangeArrowheads="1" noTextEdit="1"/>
          </p:cNvSpPr>
          <p:nvPr>
            <p:ph type="sldImg"/>
          </p:nvPr>
        </p:nvSpPr>
        <p:spPr>
          <a:xfrm>
            <a:off x="1716088" y="692150"/>
            <a:ext cx="3597275" cy="2698750"/>
          </a:xfrm>
          <a:ln/>
        </p:spPr>
      </p:sp>
      <p:sp>
        <p:nvSpPr>
          <p:cNvPr id="258052" name="Rectangle 3"/>
          <p:cNvSpPr>
            <a:spLocks noGrp="1" noChangeArrowheads="1"/>
          </p:cNvSpPr>
          <p:nvPr>
            <p:ph type="body" idx="1"/>
          </p:nvPr>
        </p:nvSpPr>
        <p:spPr>
          <a:noFill/>
          <a:ln/>
        </p:spPr>
        <p:txBody>
          <a:bodyPr/>
          <a:lstStyle/>
          <a:p>
            <a:pPr marL="228600" indent="-228600"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5F3AD-E972-4640-9C84-15054D6FAC76}" type="slidenum">
              <a:rPr lang="ja-JP" altLang="en-US"/>
              <a:pPr/>
              <a:t>31</a:t>
            </a:fld>
            <a:endParaRPr lang="en-US" altLang="ja-JP"/>
          </a:p>
        </p:txBody>
      </p:sp>
      <p:sp>
        <p:nvSpPr>
          <p:cNvPr id="152578" name="Rectangle 2"/>
          <p:cNvSpPr>
            <a:spLocks noGrp="1" noRot="1" noChangeAspect="1" noChangeArrowheads="1" noTextEdit="1"/>
          </p:cNvSpPr>
          <p:nvPr>
            <p:ph type="sldImg"/>
          </p:nvPr>
        </p:nvSpPr>
        <p:spPr>
          <a:xfrm>
            <a:off x="1716088" y="692150"/>
            <a:ext cx="3597275" cy="2698750"/>
          </a:xfrm>
          <a:ln/>
        </p:spPr>
      </p:sp>
      <p:sp>
        <p:nvSpPr>
          <p:cNvPr id="152579" name="Rectangle 3"/>
          <p:cNvSpPr>
            <a:spLocks noGrp="1" noChangeArrowheads="1"/>
          </p:cNvSpPr>
          <p:nvPr>
            <p:ph type="body" idx="1"/>
          </p:nvPr>
        </p:nvSpPr>
        <p:spPr/>
        <p:txBody>
          <a:bodyPr/>
          <a:lstStyle/>
          <a:p>
            <a:endParaRPr lang="en-GB" b="1"/>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F2C1AF6B-9D95-49B9-B5A3-5DCE91C73418}" type="slidenum">
              <a:rPr lang="en-US" smtClean="0"/>
              <a:pPr/>
              <a:t>32</a:t>
            </a:fld>
            <a:endParaRPr lang="en-US" smtClean="0"/>
          </a:p>
        </p:txBody>
      </p:sp>
      <p:sp>
        <p:nvSpPr>
          <p:cNvPr id="253955" name="Rectangle 2"/>
          <p:cNvSpPr>
            <a:spLocks noGrp="1" noRot="1" noChangeAspect="1" noChangeArrowheads="1" noTextEdit="1"/>
          </p:cNvSpPr>
          <p:nvPr>
            <p:ph type="sldImg"/>
          </p:nvPr>
        </p:nvSpPr>
        <p:spPr>
          <a:xfrm>
            <a:off x="1716088" y="692150"/>
            <a:ext cx="3597275" cy="2698750"/>
          </a:xfrm>
          <a:ln/>
        </p:spPr>
      </p:sp>
      <p:sp>
        <p:nvSpPr>
          <p:cNvPr id="2539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7163B-98A8-480A-B9AE-2F73BED7C53B}" type="slidenum">
              <a:rPr lang="ja-JP" altLang="en-US"/>
              <a:pPr/>
              <a:t>33</a:t>
            </a:fld>
            <a:endParaRPr lang="en-US" altLang="ja-JP"/>
          </a:p>
        </p:txBody>
      </p:sp>
      <p:sp>
        <p:nvSpPr>
          <p:cNvPr id="180226" name="Rectangle 2"/>
          <p:cNvSpPr>
            <a:spLocks noGrp="1" noRot="1" noChangeAspect="1" noChangeArrowheads="1" noTextEdit="1"/>
          </p:cNvSpPr>
          <p:nvPr>
            <p:ph type="sldImg"/>
          </p:nvPr>
        </p:nvSpPr>
        <p:spPr>
          <a:xfrm>
            <a:off x="1716088" y="692150"/>
            <a:ext cx="3597275" cy="2698750"/>
          </a:xfrm>
          <a:ln/>
        </p:spPr>
      </p:sp>
      <p:sp>
        <p:nvSpPr>
          <p:cNvPr id="180227" name="Rectangle 3"/>
          <p:cNvSpPr>
            <a:spLocks noGrp="1" noChangeArrowheads="1"/>
          </p:cNvSpPr>
          <p:nvPr>
            <p:ph type="body" idx="1"/>
          </p:nvPr>
        </p:nvSpPr>
        <p:spPr/>
        <p:txBody>
          <a:bodyPr/>
          <a:lstStyle/>
          <a:p>
            <a:r>
              <a:rPr lang="en-US" altLang="ja-JP"/>
              <a:t>So in terms new API features displayed there on your screen, it looks like there’s not a lot to see really, but as we all know the newly added to Element creation list is a massive inclusion. We can now create Walls, Floors, Levels, Grids and all Family Based Elements which means that the Revit API is now becoming a very powerful API indeed.</a:t>
            </a:r>
          </a:p>
          <a:p>
            <a:r>
              <a:rPr lang="en-US" altLang="ja-JP"/>
              <a:t>We also have the new Track Changes feature, which at the moment is only available in Revit structure. What it does is to track certain changes to elements across a single API external command, allowing the user to revert the changes back to what they were before a user ran your command. The way you revert a change is by Right-clicking the element you want to revert, and you should see the reversion options displayed there.</a:t>
            </a:r>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77DB2-7153-4608-A303-59491D00EF53}" type="slidenum">
              <a:rPr lang="ja-JP" altLang="en-US"/>
              <a:pPr/>
              <a:t>34</a:t>
            </a:fld>
            <a:endParaRPr lang="en-US" altLang="ja-JP"/>
          </a:p>
        </p:txBody>
      </p:sp>
      <p:sp>
        <p:nvSpPr>
          <p:cNvPr id="424962" name="Rectangle 2"/>
          <p:cNvSpPr>
            <a:spLocks noGrp="1" noRot="1" noChangeAspect="1" noChangeArrowheads="1" noTextEdit="1"/>
          </p:cNvSpPr>
          <p:nvPr>
            <p:ph type="sldImg"/>
          </p:nvPr>
        </p:nvSpPr>
        <p:spPr>
          <a:xfrm>
            <a:off x="1716088" y="692150"/>
            <a:ext cx="3597275" cy="2698750"/>
          </a:xfrm>
          <a:ln/>
        </p:spPr>
      </p:sp>
      <p:sp>
        <p:nvSpPr>
          <p:cNvPr id="424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FB412-8C27-4422-B0F7-3760198C1004}" type="slidenum">
              <a:rPr lang="ja-JP" altLang="en-US"/>
              <a:pPr/>
              <a:t>35</a:t>
            </a:fld>
            <a:endParaRPr lang="en-US" altLang="ja-JP"/>
          </a:p>
        </p:txBody>
      </p:sp>
      <p:sp>
        <p:nvSpPr>
          <p:cNvPr id="427010" name="Rectangle 2"/>
          <p:cNvSpPr>
            <a:spLocks noGrp="1" noRot="1" noChangeAspect="1" noChangeArrowheads="1" noTextEdit="1"/>
          </p:cNvSpPr>
          <p:nvPr>
            <p:ph type="sldImg"/>
          </p:nvPr>
        </p:nvSpPr>
        <p:spPr>
          <a:xfrm>
            <a:off x="1716088" y="692150"/>
            <a:ext cx="3597275" cy="2698750"/>
          </a:xfrm>
          <a:ln/>
        </p:spPr>
      </p:sp>
      <p:sp>
        <p:nvSpPr>
          <p:cNvPr id="427011"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GB" sz="1800" smtClean="0"/>
              <a:t>LoadNature is used to define the type of load as Dead, Live, Seismic, Wind etc.</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GB" sz="1800" smtClean="0"/>
              <a:t>LoadUsage is used for visibility of loads only.</a:t>
            </a:r>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3AEAE-F7FD-49B1-9968-E1611975C981}" type="slidenum">
              <a:rPr lang="ja-JP" altLang="en-US"/>
              <a:pPr/>
              <a:t>36</a:t>
            </a:fld>
            <a:endParaRPr lang="en-US" altLang="ja-JP"/>
          </a:p>
        </p:txBody>
      </p:sp>
      <p:sp>
        <p:nvSpPr>
          <p:cNvPr id="142338" name="Rectangle 2"/>
          <p:cNvSpPr>
            <a:spLocks noGrp="1" noRot="1" noChangeAspect="1" noChangeArrowheads="1" noTextEdit="1"/>
          </p:cNvSpPr>
          <p:nvPr>
            <p:ph type="sldImg"/>
          </p:nvPr>
        </p:nvSpPr>
        <p:spPr>
          <a:xfrm>
            <a:off x="1716088" y="692150"/>
            <a:ext cx="3597275" cy="2698750"/>
          </a:xfrm>
          <a:ln/>
        </p:spPr>
      </p:sp>
      <p:sp>
        <p:nvSpPr>
          <p:cNvPr id="142339" name="Rectangle 3"/>
          <p:cNvSpPr>
            <a:spLocks noGrp="1" noChangeArrowheads="1"/>
          </p:cNvSpPr>
          <p:nvPr>
            <p:ph type="body" idx="1"/>
          </p:nvPr>
        </p:nvSpPr>
        <p:spPr/>
        <p:txBody>
          <a:bodyPr/>
          <a:lstStyle/>
          <a:p>
            <a:pPr marL="228600" indent="-228600"/>
            <a:r>
              <a:rPr lang="en-GB" b="1"/>
              <a:t>This sample finds all the views in a project and displays the names in a </a:t>
            </a:r>
            <a:r>
              <a:rPr lang="en-GB" b="1" smtClean="0"/>
              <a:t>tree view </a:t>
            </a:r>
            <a:r>
              <a:rPr lang="en-GB" b="1"/>
              <a:t>hosted by the </a:t>
            </a:r>
            <a:r>
              <a:rPr lang="en-GB" b="1" smtClean="0"/>
              <a:t>modal dialog </a:t>
            </a:r>
            <a:r>
              <a:rPr lang="en-GB" b="1"/>
              <a:t>that is displayed. The user can select several of the views and when OK is clicked a new sheet is generated that has all the selected views placed in it correctly sized, scaled and aligned.</a:t>
            </a:r>
          </a:p>
          <a:p>
            <a:pPr marL="228600" indent="-228600"/>
            <a:endParaRPr lang="en-GB" b="1"/>
          </a:p>
          <a:p>
            <a:pPr marL="228600" indent="-228600"/>
            <a:r>
              <a:rPr lang="en-GB" b="1"/>
              <a:t>When the command is executed a dialog appears that contains the following:</a:t>
            </a:r>
          </a:p>
          <a:p>
            <a:pPr marL="228600" indent="-228600"/>
            <a:r>
              <a:rPr lang="en-GB" b="1"/>
              <a:t>a)	A tree view represents all the views’ names.</a:t>
            </a:r>
          </a:p>
          <a:p>
            <a:pPr marL="228600" indent="-228600"/>
            <a:r>
              <a:rPr lang="en-GB" b="1"/>
              <a:t>b)	A list of all title blocks.</a:t>
            </a:r>
          </a:p>
          <a:p>
            <a:pPr marL="228600" indent="-228600"/>
            <a:r>
              <a:rPr lang="en-GB" b="1"/>
              <a:t>c)	An edit box for the sheet’s name. </a:t>
            </a:r>
          </a:p>
          <a:p>
            <a:pPr marL="228600" indent="-228600"/>
            <a:endParaRPr lang="en-GB" b="1"/>
          </a:p>
          <a:p>
            <a:pPr marL="228600" indent="-228600"/>
            <a:r>
              <a:rPr lang="en-GB" b="1"/>
              <a:t>Note: All views should represent by category, not including schedules, sheets.</a:t>
            </a:r>
          </a:p>
          <a:p>
            <a:pPr marL="228600" indent="-228600"/>
            <a:endParaRPr lang="en-GB" b="1"/>
          </a:p>
          <a:p>
            <a:pPr marL="228600" indent="-228600"/>
            <a:r>
              <a:rPr lang="en-GB" b="1"/>
              <a:t>Fenton’s notes:</a:t>
            </a:r>
          </a:p>
          <a:p>
            <a:pPr marL="228600" indent="-228600"/>
            <a:r>
              <a:rPr lang="en-GB" b="1"/>
              <a:t>Loading </a:t>
            </a:r>
            <a:r>
              <a:rPr lang="en-GB" b="1" smtClean="0"/>
              <a:t>the </a:t>
            </a:r>
            <a:r>
              <a:rPr lang="en-GB" b="1"/>
              <a:t>drawing </a:t>
            </a:r>
            <a:r>
              <a:rPr lang="en-GB"/>
              <a:t>Training\Metric\m_RST_SAVE </a:t>
            </a:r>
            <a:r>
              <a:rPr lang="en-GB" smtClean="0"/>
              <a:t>DETAIL.rvt </a:t>
            </a:r>
            <a:r>
              <a:rPr lang="en-GB" b="1"/>
              <a:t>allows me to produce new sheets of all the elevations.</a:t>
            </a:r>
          </a:p>
          <a:p>
            <a:pPr marL="228600" indent="-228600"/>
            <a:endParaRPr lang="en-GB" b="1"/>
          </a:p>
          <a:p>
            <a:pPr marL="228600" indent="-228600"/>
            <a:r>
              <a:rPr lang="en-GB" b="1"/>
              <a:t>Extra Usage Notes:</a:t>
            </a:r>
          </a:p>
          <a:p>
            <a:pPr marL="228600" indent="-228600"/>
            <a:endParaRPr lang="en-GB" b="1"/>
          </a:p>
          <a:p>
            <a:pPr marL="228600" indent="-228600">
              <a:buFontTx/>
              <a:buAutoNum type="arabicParenBoth"/>
            </a:pPr>
            <a:r>
              <a:rPr lang="en-GB" b="1"/>
              <a:t> draw a simple model. </a:t>
            </a:r>
          </a:p>
          <a:p>
            <a:pPr marL="228600" indent="-228600">
              <a:buFontTx/>
              <a:buAutoNum type="arabicParenBoth"/>
            </a:pPr>
            <a:r>
              <a:rPr lang="en-GB" b="1"/>
              <a:t> check the current status of views and sheet. If there is no sheet, fine.</a:t>
            </a:r>
          </a:p>
          <a:p>
            <a:pPr marL="228600" indent="-228600">
              <a:buFontTx/>
              <a:buAutoNum type="arabicParenBoth"/>
            </a:pPr>
            <a:r>
              <a:rPr lang="en-GB" b="1"/>
              <a:t> run the command. </a:t>
            </a:r>
          </a:p>
          <a:p>
            <a:pPr marL="228600" indent="-228600">
              <a:buFontTx/>
              <a:buAutoNum type="arabicParenBoth"/>
            </a:pPr>
            <a:r>
              <a:rPr lang="en-GB" b="1"/>
              <a:t> choose views. Click ok. </a:t>
            </a:r>
          </a:p>
          <a:p>
            <a:pPr marL="228600" indent="-228600">
              <a:buFontTx/>
              <a:buAutoNum type="arabicParenBoth"/>
            </a:pPr>
            <a:r>
              <a:rPr lang="en-GB" b="1"/>
              <a:t> check under Sheets. You can see a sheet where the selected views are placed</a:t>
            </a:r>
            <a:r>
              <a:rPr lang="en-GB" b="1" smtClean="0"/>
              <a:t>.</a:t>
            </a:r>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ED2BF-EC11-4B43-9D79-01DDC5C817D5}" type="slidenum">
              <a:rPr lang="ja-JP" altLang="en-US"/>
              <a:pPr/>
              <a:t>37</a:t>
            </a:fld>
            <a:endParaRPr lang="en-US" altLang="ja-JP"/>
          </a:p>
        </p:txBody>
      </p:sp>
      <p:sp>
        <p:nvSpPr>
          <p:cNvPr id="143362" name="Rectangle 2"/>
          <p:cNvSpPr>
            <a:spLocks noGrp="1" noRot="1" noChangeAspect="1" noChangeArrowheads="1" noTextEdit="1"/>
          </p:cNvSpPr>
          <p:nvPr>
            <p:ph type="sldImg"/>
          </p:nvPr>
        </p:nvSpPr>
        <p:spPr>
          <a:xfrm>
            <a:off x="1716088" y="692150"/>
            <a:ext cx="3597275" cy="2698750"/>
          </a:xfrm>
          <a:ln/>
        </p:spPr>
      </p:sp>
      <p:sp>
        <p:nvSpPr>
          <p:cNvPr id="143363" name="Rectangle 3"/>
          <p:cNvSpPr>
            <a:spLocks noGrp="1" noChangeArrowheads="1"/>
          </p:cNvSpPr>
          <p:nvPr>
            <p:ph type="body" idx="1"/>
          </p:nvPr>
        </p:nvSpPr>
        <p:spPr/>
        <p:txBody>
          <a:bodyPr/>
          <a:lstStyle/>
          <a:p>
            <a:r>
              <a:rPr lang="en-GB" b="1"/>
              <a:t>This sample demonstrates the creation of new objects, in particular the NewFamilyInstance(). Notice that there’s some code below which shows how it’s done. </a:t>
            </a:r>
          </a:p>
          <a:p>
            <a:r>
              <a:rPr lang="en-GB" b="1"/>
              <a:t>So lets take a look at the sample to see what it does exactly.</a:t>
            </a:r>
          </a:p>
          <a:p>
            <a:endParaRPr lang="en-GB" b="1"/>
          </a:p>
          <a:p>
            <a:r>
              <a:rPr lang="en-GB" b="1"/>
              <a:t>Fenton’s notes: Create a new project. Pick elevations to create 5 new levels, run the program.</a:t>
            </a:r>
          </a:p>
          <a:p>
            <a:endParaRPr lang="en-GB" b="1"/>
          </a:p>
          <a:p>
            <a:endParaRPr lang="en-GB" b="1"/>
          </a:p>
          <a:p>
            <a:endParaRPr lang="en-GB" b="1"/>
          </a:p>
          <a:p>
            <a:endParaRPr lang="en-GB" b="1"/>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0EEEA-45C9-4DA9-9A39-317C6109FA38}" type="slidenum">
              <a:rPr lang="ja-JP" altLang="en-US"/>
              <a:pPr/>
              <a:t>38</a:t>
            </a:fld>
            <a:endParaRPr lang="en-US" altLang="ja-JP"/>
          </a:p>
        </p:txBody>
      </p:sp>
      <p:sp>
        <p:nvSpPr>
          <p:cNvPr id="146434" name="Rectangle 2"/>
          <p:cNvSpPr>
            <a:spLocks noGrp="1" noRot="1" noChangeAspect="1" noChangeArrowheads="1" noTextEdit="1"/>
          </p:cNvSpPr>
          <p:nvPr>
            <p:ph type="sldImg"/>
          </p:nvPr>
        </p:nvSpPr>
        <p:spPr>
          <a:xfrm>
            <a:off x="1716088" y="692150"/>
            <a:ext cx="3597275" cy="2698750"/>
          </a:xfrm>
          <a:ln/>
        </p:spPr>
      </p:sp>
      <p:sp>
        <p:nvSpPr>
          <p:cNvPr id="146435" name="Rectangle 3"/>
          <p:cNvSpPr>
            <a:spLocks noGrp="1" noChangeArrowheads="1"/>
          </p:cNvSpPr>
          <p:nvPr>
            <p:ph type="body" idx="1"/>
          </p:nvPr>
        </p:nvSpPr>
        <p:spPr/>
        <p:txBody>
          <a:bodyPr/>
          <a:lstStyle/>
          <a:p>
            <a:pPr marL="685800" lvl="1" indent="-228600"/>
            <a:r>
              <a:rPr lang="en-GB" b="1"/>
              <a:t>This sample creates an Area Reinforcement in a rectangular shape on a slab or wall. So lets take a look.</a:t>
            </a:r>
          </a:p>
          <a:p>
            <a:pPr marL="228600" indent="-228600"/>
            <a:endParaRPr lang="en-GB" b="1"/>
          </a:p>
          <a:p>
            <a:pPr marL="228600" indent="-228600"/>
            <a:r>
              <a:rPr lang="en-GB" b="1"/>
              <a:t>Fenton’s Notes:</a:t>
            </a:r>
          </a:p>
          <a:p>
            <a:pPr marL="228600" indent="-228600">
              <a:buFontTx/>
              <a:buChar char="•"/>
            </a:pPr>
            <a:endParaRPr lang="en-GB" b="1"/>
          </a:p>
          <a:p>
            <a:pPr marL="228600" indent="-228600">
              <a:buFontTx/>
              <a:buChar char="•"/>
            </a:pPr>
            <a:r>
              <a:rPr lang="en-GB" b="1"/>
              <a:t> Goto 3d view, then draw a wall/floor. </a:t>
            </a:r>
          </a:p>
          <a:p>
            <a:pPr marL="228600" indent="-228600">
              <a:buFontTx/>
              <a:buChar char="•"/>
            </a:pPr>
            <a:r>
              <a:rPr lang="en-GB" b="1"/>
              <a:t> select it, and execute the command.  Accept default and ok. It will add a rebars to the wall/floor. (But it may not be visible.) </a:t>
            </a:r>
          </a:p>
          <a:p>
            <a:pPr marL="228600" indent="-228600">
              <a:buFontTx/>
              <a:buChar char="•"/>
            </a:pPr>
            <a:r>
              <a:rPr lang="en-GB" b="1"/>
              <a:t> try moving the cursor to the centre of the wall. You will see a "x" mark with "structural area reinforcement". This is what is added. </a:t>
            </a:r>
          </a:p>
          <a:p>
            <a:pPr marL="228600" indent="-228600">
              <a:buFontTx/>
              <a:buChar char="•"/>
            </a:pPr>
            <a:r>
              <a:rPr lang="en-GB" b="1"/>
              <a:t> Goto Level1, then try creating a section. (View --&gt; New --&gt; Section). if you zoom in the section of a wall, you will see rebars placed inside of the wall. </a:t>
            </a:r>
          </a:p>
          <a:p>
            <a:pPr marL="228600" indent="-228600"/>
            <a:endParaRPr lang="en-GB" b="1"/>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C06AD-31C6-45EF-A677-ED4C359B037E}" type="slidenum">
              <a:rPr lang="ja-JP" altLang="en-US"/>
              <a:pPr/>
              <a:t>39</a:t>
            </a:fld>
            <a:endParaRPr lang="en-US" altLang="ja-JP"/>
          </a:p>
        </p:txBody>
      </p:sp>
      <p:sp>
        <p:nvSpPr>
          <p:cNvPr id="145410" name="Rectangle 2"/>
          <p:cNvSpPr>
            <a:spLocks noGrp="1" noRot="1" noChangeAspect="1" noChangeArrowheads="1" noTextEdit="1"/>
          </p:cNvSpPr>
          <p:nvPr>
            <p:ph type="sldImg"/>
          </p:nvPr>
        </p:nvSpPr>
        <p:spPr>
          <a:xfrm>
            <a:off x="1716088" y="692150"/>
            <a:ext cx="3597275" cy="2698750"/>
          </a:xfrm>
          <a:ln/>
        </p:spPr>
      </p:sp>
      <p:sp>
        <p:nvSpPr>
          <p:cNvPr id="145411" name="Rectangle 3"/>
          <p:cNvSpPr>
            <a:spLocks noGrp="1" noChangeArrowheads="1"/>
          </p:cNvSpPr>
          <p:nvPr>
            <p:ph type="body" idx="1"/>
          </p:nvPr>
        </p:nvSpPr>
        <p:spPr/>
        <p:txBody>
          <a:bodyPr/>
          <a:lstStyle/>
          <a:p>
            <a:pPr marL="228600" indent="-228600"/>
            <a:r>
              <a:rPr lang="en-GB" b="1"/>
              <a:t>This sample is very similar CreateSimpleAreaRein, except that it generates a much more complex reinforcement detail and only works for a slab or floor. </a:t>
            </a:r>
          </a:p>
          <a:p>
            <a:pPr marL="228600" indent="-228600"/>
            <a:r>
              <a:rPr lang="en-GB" b="1"/>
              <a:t>The detail is created </a:t>
            </a:r>
            <a:r>
              <a:rPr lang="en-GB" b="1" noProof="1"/>
              <a:t>with all four layers</a:t>
            </a:r>
            <a:r>
              <a:rPr lang="en-GB" b="1"/>
              <a:t> of reinforcement defined</a:t>
            </a:r>
            <a:r>
              <a:rPr lang="en-GB" b="1" noProof="1"/>
              <a:t> and with two nested rectangular curve loops so that </a:t>
            </a:r>
            <a:r>
              <a:rPr lang="en-GB" b="1"/>
              <a:t>it defines</a:t>
            </a:r>
            <a:r>
              <a:rPr lang="en-GB" b="1" noProof="1"/>
              <a:t> a rectangular </a:t>
            </a:r>
            <a:r>
              <a:rPr lang="en-GB" b="1"/>
              <a:t>cutout </a:t>
            </a:r>
            <a:r>
              <a:rPr lang="en-GB" b="1" noProof="1"/>
              <a:t>opening</a:t>
            </a:r>
            <a:r>
              <a:rPr lang="en-GB" b="1"/>
              <a:t>, really cool stuff – so lets take a look</a:t>
            </a:r>
            <a:r>
              <a:rPr lang="en-GB" b="1" noProof="1"/>
              <a:t>.</a:t>
            </a:r>
            <a:r>
              <a:rPr lang="en-GB" b="1"/>
              <a:t> </a:t>
            </a:r>
          </a:p>
          <a:p>
            <a:pPr marL="228600" indent="-228600"/>
            <a:endParaRPr lang="en-GB" b="1"/>
          </a:p>
          <a:p>
            <a:pPr marL="228600" indent="-228600"/>
            <a:r>
              <a:rPr lang="en-GB" noProof="1"/>
              <a:t>On the interior 4 curves, set the override flag and flip the hooks on the top 2 layers to </a:t>
            </a:r>
            <a:r>
              <a:rPr lang="en-US"/>
              <a:t>‘</a:t>
            </a:r>
            <a:r>
              <a:rPr lang="en-US" noProof="1"/>
              <a:t>up</a:t>
            </a:r>
            <a:r>
              <a:rPr lang="en-US"/>
              <a:t>’</a:t>
            </a:r>
            <a:r>
              <a:rPr lang="en-US" noProof="1"/>
              <a:t>, so the bars can hook into some walls around that opening.?</a:t>
            </a:r>
          </a:p>
          <a:p>
            <a:pPr marL="228600" indent="-228600"/>
            <a:endParaRPr lang="en-US" noProof="1"/>
          </a:p>
          <a:p>
            <a:pPr marL="228600" indent="-228600"/>
            <a:endParaRPr lang="en-GB"/>
          </a:p>
          <a:p>
            <a:pPr marL="228600" indent="-228600">
              <a:buFontTx/>
              <a:buChar char="•"/>
            </a:pPr>
            <a:endParaRPr lang="en-GB"/>
          </a:p>
          <a:p>
            <a:pPr marL="228600" indent="-228600">
              <a:buFontTx/>
              <a:buChar char="•"/>
            </a:pP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7BFE4A19-850F-4261-B9EE-D893B4C2A47C}" type="slidenum">
              <a:rPr lang="en-US" smtClean="0"/>
              <a:pPr/>
              <a:t>4</a:t>
            </a:fld>
            <a:endParaRPr lang="en-US" smtClean="0"/>
          </a:p>
        </p:txBody>
      </p:sp>
      <p:sp>
        <p:nvSpPr>
          <p:cNvPr id="158723" name="Rectangle 2"/>
          <p:cNvSpPr>
            <a:spLocks noGrp="1" noRot="1" noChangeAspect="1" noChangeArrowheads="1" noTextEdit="1"/>
          </p:cNvSpPr>
          <p:nvPr>
            <p:ph type="sldImg"/>
          </p:nvPr>
        </p:nvSpPr>
        <p:spPr>
          <a:xfrm>
            <a:off x="1716088" y="692150"/>
            <a:ext cx="3597275" cy="2698750"/>
          </a:xfrm>
          <a:ln/>
        </p:spPr>
      </p:sp>
      <p:sp>
        <p:nvSpPr>
          <p:cNvPr id="1587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7E998-D454-4292-81A0-57EAE900AF1F}" type="slidenum">
              <a:rPr lang="ja-JP" altLang="en-US"/>
              <a:pPr/>
              <a:t>40</a:t>
            </a:fld>
            <a:endParaRPr lang="en-US" altLang="ja-JP"/>
          </a:p>
        </p:txBody>
      </p:sp>
      <p:sp>
        <p:nvSpPr>
          <p:cNvPr id="147458" name="Rectangle 2"/>
          <p:cNvSpPr>
            <a:spLocks noGrp="1" noRot="1" noChangeAspect="1" noChangeArrowheads="1" noTextEdit="1"/>
          </p:cNvSpPr>
          <p:nvPr>
            <p:ph type="sldImg"/>
          </p:nvPr>
        </p:nvSpPr>
        <p:spPr>
          <a:xfrm>
            <a:off x="1716088" y="692150"/>
            <a:ext cx="3597275" cy="2698750"/>
          </a:xfrm>
          <a:ln/>
        </p:spPr>
      </p:sp>
      <p:sp>
        <p:nvSpPr>
          <p:cNvPr id="147459" name="Rectangle 3"/>
          <p:cNvSpPr>
            <a:spLocks noGrp="1" noChangeArrowheads="1"/>
          </p:cNvSpPr>
          <p:nvPr>
            <p:ph type="body" idx="1"/>
          </p:nvPr>
        </p:nvSpPr>
        <p:spPr/>
        <p:txBody>
          <a:bodyPr/>
          <a:lstStyle/>
          <a:p>
            <a:r>
              <a:rPr lang="en-GB"/>
              <a:t>This sample requires a basic wall to be drawn and selected in order to function.</a:t>
            </a:r>
          </a:p>
          <a:p>
            <a:endParaRPr lang="en-GB"/>
          </a:p>
          <a:p>
            <a:r>
              <a:rPr lang="en-GB"/>
              <a:t>NOTE: If you are going to use this same inside Structural be aware that, by default, Basic Walls are NOT displayed unless you turn them on. Goto View properties -&gt; Discipline, here it will be set to either Structural or Analytical (this excludes anything not having that model type property) – simply change it to "Architectural" .</a:t>
            </a:r>
          </a:p>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A5BEC-0642-402F-89F1-1CD7A3B8BF97}" type="slidenum">
              <a:rPr lang="ja-JP" altLang="en-US"/>
              <a:pPr/>
              <a:t>41</a:t>
            </a:fld>
            <a:endParaRPr lang="en-US" altLang="ja-JP"/>
          </a:p>
        </p:txBody>
      </p:sp>
      <p:sp>
        <p:nvSpPr>
          <p:cNvPr id="157698" name="Rectangle 2"/>
          <p:cNvSpPr>
            <a:spLocks noGrp="1" noRot="1" noChangeAspect="1" noChangeArrowheads="1" noTextEdit="1"/>
          </p:cNvSpPr>
          <p:nvPr>
            <p:ph type="sldImg"/>
          </p:nvPr>
        </p:nvSpPr>
        <p:spPr>
          <a:xfrm>
            <a:off x="1716088" y="692150"/>
            <a:ext cx="3597275" cy="2698750"/>
          </a:xfrm>
          <a:ln/>
        </p:spPr>
      </p:sp>
      <p:sp>
        <p:nvSpPr>
          <p:cNvPr id="157699" name="Rectangle 3"/>
          <p:cNvSpPr>
            <a:spLocks noGrp="1" noChangeArrowheads="1"/>
          </p:cNvSpPr>
          <p:nvPr>
            <p:ph type="body" idx="1"/>
          </p:nvPr>
        </p:nvSpPr>
        <p:spPr/>
        <p:txBody>
          <a:bodyPr/>
          <a:lstStyle/>
          <a:p>
            <a:r>
              <a:rPr lang="en-GB" b="1"/>
              <a:t>Next we have the CreateViewSection sample; this sample provides a tool for generating a section view across the mid point of a selected element.</a:t>
            </a:r>
          </a:p>
          <a:p>
            <a:endParaRPr lang="en-GB" b="1"/>
          </a:p>
          <a:p>
            <a:r>
              <a:rPr lang="en-GB" b="1"/>
              <a:t>Fenton’s notes: Draw a wall, beam or floor then select it to run the application.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38C88-F2BF-453F-859B-CCCF25ECC7B9}" type="slidenum">
              <a:rPr lang="ja-JP" altLang="en-US"/>
              <a:pPr/>
              <a:t>42</a:t>
            </a:fld>
            <a:endParaRPr lang="en-US" altLang="ja-JP"/>
          </a:p>
        </p:txBody>
      </p:sp>
      <p:sp>
        <p:nvSpPr>
          <p:cNvPr id="162818" name="Rectangle 2"/>
          <p:cNvSpPr>
            <a:spLocks noGrp="1" noRot="1" noChangeAspect="1" noChangeArrowheads="1" noTextEdit="1"/>
          </p:cNvSpPr>
          <p:nvPr>
            <p:ph type="sldImg"/>
          </p:nvPr>
        </p:nvSpPr>
        <p:spPr>
          <a:xfrm>
            <a:off x="1716088" y="692150"/>
            <a:ext cx="3597275" cy="2698750"/>
          </a:xfrm>
          <a:ln/>
        </p:spPr>
      </p:sp>
      <p:sp>
        <p:nvSpPr>
          <p:cNvPr id="162819" name="Rectangle 3"/>
          <p:cNvSpPr>
            <a:spLocks noGrp="1" noChangeArrowheads="1"/>
          </p:cNvSpPr>
          <p:nvPr>
            <p:ph type="body" idx="1"/>
          </p:nvPr>
        </p:nvSpPr>
        <p:spPr/>
        <p:txBody>
          <a:bodyPr/>
          <a:lstStyle/>
          <a:p>
            <a:r>
              <a:rPr lang="en-GB" b="1"/>
              <a:t>Fenton’s Notes: Create Beams Columns and Braces in </a:t>
            </a:r>
            <a:r>
              <a:rPr lang="en-GB" b="1" smtClean="0"/>
              <a:t>Revit Structure. </a:t>
            </a:r>
            <a:r>
              <a:rPr lang="en-GB" b="1"/>
              <a:t>Select one or more of the beams and run the CreateWallsUnderBeams sample. This will create the walls, to show them, switch the shade mode to shaded.</a:t>
            </a:r>
          </a:p>
          <a:p>
            <a:endParaRPr lang="en-GB" b="1"/>
          </a:p>
          <a:p>
            <a:endParaRPr lang="en-GB"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23C71-8F99-45FE-8782-4A5432B1A534}" type="slidenum">
              <a:rPr lang="ja-JP" altLang="en-US"/>
              <a:pPr/>
              <a:t>43</a:t>
            </a:fld>
            <a:endParaRPr lang="en-US" altLang="ja-JP"/>
          </a:p>
        </p:txBody>
      </p:sp>
      <p:sp>
        <p:nvSpPr>
          <p:cNvPr id="182274" name="Rectangle 2"/>
          <p:cNvSpPr>
            <a:spLocks noGrp="1" noRot="1" noChangeAspect="1" noChangeArrowheads="1" noTextEdit="1"/>
          </p:cNvSpPr>
          <p:nvPr>
            <p:ph type="sldImg"/>
          </p:nvPr>
        </p:nvSpPr>
        <p:spPr>
          <a:xfrm>
            <a:off x="1716088" y="692150"/>
            <a:ext cx="3597275" cy="2698750"/>
          </a:xfrm>
          <a:ln/>
        </p:spPr>
      </p:sp>
      <p:sp>
        <p:nvSpPr>
          <p:cNvPr id="182275" name="Rectangle 3"/>
          <p:cNvSpPr>
            <a:spLocks noGrp="1" noChangeArrowheads="1"/>
          </p:cNvSpPr>
          <p:nvPr>
            <p:ph type="body" idx="1"/>
          </p:nvPr>
        </p:nvSpPr>
        <p:spPr/>
        <p:txBody>
          <a:bodyPr/>
          <a:lstStyle/>
          <a:p>
            <a:r>
              <a:rPr lang="en-GB" b="1"/>
              <a:t>This sample is very straight forward, you draw a closed room and run the command. You may get the Floor drawn on Level2 so set the properties of each of the walls so that the top constraint is level1 with a base offset of 0.0.</a:t>
            </a:r>
          </a:p>
          <a:p>
            <a:endParaRPr lang="en-GB" b="1"/>
          </a:p>
          <a:p>
            <a:r>
              <a:rPr lang="en-GB" b="1"/>
              <a:t>Fenton’s notes: Draw a wall, beam or floor then select it to run the application.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2ED6C-81F4-47E7-9BB4-F26ACB0EEF2C}" type="slidenum">
              <a:rPr lang="ja-JP" altLang="en-US"/>
              <a:pPr/>
              <a:t>44</a:t>
            </a:fld>
            <a:endParaRPr lang="en-US" altLang="ja-JP"/>
          </a:p>
        </p:txBody>
      </p:sp>
      <p:sp>
        <p:nvSpPr>
          <p:cNvPr id="396290" name="Rectangle 2"/>
          <p:cNvSpPr>
            <a:spLocks noGrp="1" noRot="1" noChangeAspect="1" noChangeArrowheads="1" noTextEdit="1"/>
          </p:cNvSpPr>
          <p:nvPr>
            <p:ph type="sldImg"/>
          </p:nvPr>
        </p:nvSpPr>
        <p:spPr>
          <a:xfrm>
            <a:off x="1716088" y="692150"/>
            <a:ext cx="3597275" cy="2698750"/>
          </a:xfrm>
          <a:ln/>
        </p:spPr>
      </p:sp>
      <p:sp>
        <p:nvSpPr>
          <p:cNvPr id="396291" name="Rectangle 3"/>
          <p:cNvSpPr>
            <a:spLocks noGrp="1" noChangeArrowheads="1"/>
          </p:cNvSpPr>
          <p:nvPr>
            <p:ph type="body" idx="1"/>
          </p:nvPr>
        </p:nvSpPr>
        <p:spPr/>
        <p:txBody>
          <a:bodyPr/>
          <a:lstStyle/>
          <a:p>
            <a:r>
              <a:rPr lang="en-GB" b="1"/>
              <a:t>This sample is a minimal sample which simply shows how to rotate objects selected from a Revit model via the API. It’s minimal, but answers a frequently asked question. </a:t>
            </a:r>
          </a:p>
          <a:p>
            <a:endParaRPr lang="en-GB" b="1"/>
          </a:p>
          <a:p>
            <a:r>
              <a:rPr lang="en-GB" b="1"/>
              <a:t>Fenton’s notes: Use Create Beams Columns and Braces to generate some test geometry, now you can run RotateFramingObjects nicely.</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380E93-A3F9-4325-8BDD-1AD59564CB94}" type="slidenum">
              <a:rPr lang="ja-JP" altLang="en-US"/>
              <a:pPr/>
              <a:t>45</a:t>
            </a:fld>
            <a:endParaRPr lang="en-US" altLang="ja-JP"/>
          </a:p>
        </p:txBody>
      </p:sp>
      <p:sp>
        <p:nvSpPr>
          <p:cNvPr id="156674" name="Rectangle 2"/>
          <p:cNvSpPr>
            <a:spLocks noGrp="1" noRot="1" noChangeAspect="1" noChangeArrowheads="1" noTextEdit="1"/>
          </p:cNvSpPr>
          <p:nvPr>
            <p:ph type="sldImg"/>
          </p:nvPr>
        </p:nvSpPr>
        <p:spPr>
          <a:xfrm>
            <a:off x="1716088" y="692150"/>
            <a:ext cx="3597275" cy="2698750"/>
          </a:xfrm>
          <a:ln/>
        </p:spPr>
      </p:sp>
      <p:sp>
        <p:nvSpPr>
          <p:cNvPr id="156675" name="Rectangle 3"/>
          <p:cNvSpPr>
            <a:spLocks noGrp="1" noChangeArrowheads="1"/>
          </p:cNvSpPr>
          <p:nvPr>
            <p:ph type="body" idx="1"/>
          </p:nvPr>
        </p:nvSpPr>
        <p:spPr/>
        <p:txBody>
          <a:bodyPr/>
          <a:lstStyle/>
          <a:p>
            <a:endParaRPr lang="en-GB" b="1"/>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F2C1AF6B-9D95-49B9-B5A3-5DCE91C73418}" type="slidenum">
              <a:rPr lang="en-US" smtClean="0"/>
              <a:pPr/>
              <a:t>46</a:t>
            </a:fld>
            <a:endParaRPr lang="en-US" smtClean="0"/>
          </a:p>
        </p:txBody>
      </p:sp>
      <p:sp>
        <p:nvSpPr>
          <p:cNvPr id="253955" name="Rectangle 2"/>
          <p:cNvSpPr>
            <a:spLocks noGrp="1" noRot="1" noChangeAspect="1" noChangeArrowheads="1" noTextEdit="1"/>
          </p:cNvSpPr>
          <p:nvPr>
            <p:ph type="sldImg"/>
          </p:nvPr>
        </p:nvSpPr>
        <p:spPr>
          <a:xfrm>
            <a:off x="1716088" y="692150"/>
            <a:ext cx="3597275" cy="2698750"/>
          </a:xfrm>
          <a:ln/>
        </p:spPr>
      </p:sp>
      <p:sp>
        <p:nvSpPr>
          <p:cNvPr id="2539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51234-F574-4B5F-AB23-1073061EF964}" type="slidenum">
              <a:rPr lang="ja-JP" altLang="en-US"/>
              <a:pPr/>
              <a:t>47</a:t>
            </a:fld>
            <a:endParaRPr lang="en-US" altLang="ja-JP"/>
          </a:p>
        </p:txBody>
      </p:sp>
      <p:sp>
        <p:nvSpPr>
          <p:cNvPr id="222210" name="Rectangle 2"/>
          <p:cNvSpPr>
            <a:spLocks noGrp="1" noRot="1" noChangeAspect="1" noChangeArrowheads="1" noTextEdit="1"/>
          </p:cNvSpPr>
          <p:nvPr>
            <p:ph type="sldImg"/>
          </p:nvPr>
        </p:nvSpPr>
        <p:spPr>
          <a:xfrm>
            <a:off x="1716088" y="692150"/>
            <a:ext cx="3597275" cy="2698750"/>
          </a:xfrm>
          <a:ln/>
        </p:spPr>
      </p:sp>
      <p:sp>
        <p:nvSpPr>
          <p:cNvPr id="222211" name="Rectangle 3"/>
          <p:cNvSpPr>
            <a:spLocks noGrp="1" noChangeArrowheads="1"/>
          </p:cNvSpPr>
          <p:nvPr>
            <p:ph type="body" idx="1"/>
          </p:nvPr>
        </p:nvSpPr>
        <p:spPr/>
        <p:txBody>
          <a:bodyPr/>
          <a:lstStyle/>
          <a:p>
            <a:r>
              <a:rPr lang="en-US" altLang="ja-JP"/>
              <a:t>The information in this presentation has been extracted from the SDK document “Getting Started.doc” and from analysis of the Revit 9.1 SDK samples themselves.</a:t>
            </a:r>
          </a:p>
          <a:p>
            <a:endParaRPr lang="en-US" altLang="ja-JP"/>
          </a:p>
          <a:p>
            <a:r>
              <a:rPr lang="en-US" altLang="ja-JP"/>
              <a:t>Here are the new features common to both architecture and structure.</a:t>
            </a:r>
          </a:p>
          <a:p>
            <a:endParaRPr lang="en-US" altLang="ja-JP"/>
          </a:p>
          <a:p>
            <a:r>
              <a:rPr lang="en-GB" altLang="ja-JP"/>
              <a:t>There are additional features specific to either one of the two as well. More new elements have been added for structure, we will see those in a moment. </a:t>
            </a:r>
          </a:p>
          <a:p>
            <a:endParaRPr lang="en-US" altLang="ja-JP"/>
          </a:p>
          <a:p>
            <a:r>
              <a:rPr lang="en-US" altLang="ja-JP"/>
              <a:t>Journal file:</a:t>
            </a:r>
          </a:p>
          <a:p>
            <a:endParaRPr lang="en-US" altLang="ja-JP"/>
          </a:p>
          <a:p>
            <a:r>
              <a:rPr lang="en-US" altLang="ja-JP"/>
              <a:t>The journal file records all input parameters obrtained from the user during a session. These can be used to rerun a similar session later on without any user interaction. This feature is useful for regression testing, both for Revit itself and for external programs. Therefore, external programs now have read and write access to the data in the Revit journal file.</a:t>
            </a:r>
          </a:p>
          <a:p>
            <a:endParaRPr lang="en-US" altLang="ja-JP"/>
          </a:p>
          <a:p>
            <a:r>
              <a:rPr lang="en-US" altLang="ja-JP"/>
              <a:t>Units:</a:t>
            </a:r>
          </a:p>
          <a:p>
            <a:endParaRPr lang="en-US" altLang="ja-JP"/>
          </a:p>
          <a:p>
            <a:r>
              <a:rPr lang="en-GB" altLang="ja-JP"/>
              <a:t>DisplayUnitSystem = Is Revit set up to show units in metric or Imperial</a:t>
            </a:r>
          </a:p>
          <a:p>
            <a:r>
              <a:rPr lang="en-GB" altLang="ja-JP"/>
              <a:t>DisplayUnitType = Returns the display units for a value</a:t>
            </a:r>
          </a:p>
          <a:p>
            <a:r>
              <a:rPr lang="en-GB" altLang="ja-JP"/>
              <a:t>AsValueString = Returns the value properly formatted in the same way that Revit would format the text</a:t>
            </a:r>
          </a:p>
          <a:p>
            <a:endParaRPr lang="en-GB" altLang="ja-JP"/>
          </a:p>
          <a:p>
            <a:endParaRPr lang="en-US" altLang="ja-JP"/>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F2908-EC49-42C1-B842-48AC2D10B7C3}" type="slidenum">
              <a:rPr lang="ja-JP" altLang="en-US"/>
              <a:pPr/>
              <a:t>48</a:t>
            </a:fld>
            <a:endParaRPr lang="en-US" altLang="ja-JP"/>
          </a:p>
        </p:txBody>
      </p:sp>
      <p:sp>
        <p:nvSpPr>
          <p:cNvPr id="417794" name="Rectangle 2"/>
          <p:cNvSpPr>
            <a:spLocks noGrp="1" noRot="1" noChangeAspect="1" noChangeArrowheads="1" noTextEdit="1"/>
          </p:cNvSpPr>
          <p:nvPr>
            <p:ph type="sldImg"/>
          </p:nvPr>
        </p:nvSpPr>
        <p:spPr>
          <a:xfrm>
            <a:off x="1716088" y="692150"/>
            <a:ext cx="3597275" cy="2698750"/>
          </a:xfrm>
          <a:ln/>
        </p:spPr>
      </p:sp>
      <p:sp>
        <p:nvSpPr>
          <p:cNvPr id="417795" name="Rectangle 3"/>
          <p:cNvSpPr>
            <a:spLocks noGrp="1" noChangeArrowheads="1"/>
          </p:cNvSpPr>
          <p:nvPr>
            <p:ph type="body" idx="1"/>
          </p:nvPr>
        </p:nvSpPr>
        <p:spPr/>
        <p:txBody>
          <a:bodyPr/>
          <a:lstStyle/>
          <a:p>
            <a:pPr marL="228600" indent="-228600"/>
            <a:r>
              <a:rPr lang="en-GB"/>
              <a:t>Access to rooms have been added which will provide the user with the ability to find rooms that have been defined by the user and number of tag them.</a:t>
            </a:r>
          </a:p>
          <a:p>
            <a:pPr marL="228600" indent="-228600"/>
            <a:endParaRPr lang="en-US"/>
          </a:p>
          <a:p>
            <a:pPr marL="228600" indent="-228600"/>
            <a:r>
              <a:rPr lang="en-GB" b="1"/>
              <a:t>Rooms:</a:t>
            </a:r>
            <a:endParaRPr lang="en-US" b="1"/>
          </a:p>
          <a:p>
            <a:pPr marL="228600" indent="-228600"/>
            <a:r>
              <a:rPr lang="en-GB"/>
              <a:t>Autodesk.Revit.Elements.Room.Number</a:t>
            </a:r>
          </a:p>
          <a:p>
            <a:pPr marL="228600" indent="-228600"/>
            <a:r>
              <a:rPr lang="en-GB"/>
              <a:t>Autodesk.Revit.Elements.RoomTag</a:t>
            </a:r>
          </a:p>
          <a:p>
            <a:pPr marL="228600" indent="-228600"/>
            <a:r>
              <a:rPr lang="en-GB"/>
              <a:t>Autodesk.Revit.Creation.Document.NewRoom</a:t>
            </a:r>
          </a:p>
          <a:p>
            <a:pPr marL="228600" indent="-228600"/>
            <a:r>
              <a:rPr lang="en-GB"/>
              <a:t>Autodesk.Revit.Creation.Document.NewRoomTag</a:t>
            </a:r>
          </a:p>
          <a:p>
            <a:pPr marL="228600" indent="-228600"/>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8B5DC-EC96-4524-913E-2C35ADF9B8DF}" type="slidenum">
              <a:rPr lang="ja-JP" altLang="en-US"/>
              <a:pPr/>
              <a:t>49</a:t>
            </a:fld>
            <a:endParaRPr lang="en-US" altLang="ja-JP"/>
          </a:p>
        </p:txBody>
      </p:sp>
      <p:sp>
        <p:nvSpPr>
          <p:cNvPr id="419842" name="Rectangle 2"/>
          <p:cNvSpPr>
            <a:spLocks noGrp="1" noRot="1" noChangeAspect="1" noChangeArrowheads="1" noTextEdit="1"/>
          </p:cNvSpPr>
          <p:nvPr>
            <p:ph type="sldImg"/>
          </p:nvPr>
        </p:nvSpPr>
        <p:spPr>
          <a:xfrm>
            <a:off x="1716088" y="692150"/>
            <a:ext cx="3597275" cy="2698750"/>
          </a:xfrm>
          <a:ln/>
        </p:spPr>
      </p:sp>
      <p:sp>
        <p:nvSpPr>
          <p:cNvPr id="419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C891262D-E0C9-4BA5-9FB7-0B08E24BAF8B}" type="slidenum">
              <a:rPr lang="en-US" smtClean="0"/>
              <a:pPr/>
              <a:t>5</a:t>
            </a:fld>
            <a:endParaRPr lang="en-US" smtClean="0"/>
          </a:p>
        </p:txBody>
      </p:sp>
      <p:sp>
        <p:nvSpPr>
          <p:cNvPr id="162819" name="Rectangle 2"/>
          <p:cNvSpPr>
            <a:spLocks noGrp="1" noRot="1" noChangeAspect="1" noChangeArrowheads="1" noTextEdit="1"/>
          </p:cNvSpPr>
          <p:nvPr>
            <p:ph type="sldImg"/>
          </p:nvPr>
        </p:nvSpPr>
        <p:spPr>
          <a:xfrm>
            <a:off x="1162050" y="692150"/>
            <a:ext cx="4610100" cy="3457575"/>
          </a:xfrm>
          <a:ln/>
        </p:spPr>
      </p:sp>
      <p:sp>
        <p:nvSpPr>
          <p:cNvPr id="162820" name="Rectangle 3"/>
          <p:cNvSpPr>
            <a:spLocks noGrp="1" noChangeArrowheads="1"/>
          </p:cNvSpPr>
          <p:nvPr>
            <p:ph type="body" idx="1"/>
          </p:nvPr>
        </p:nvSpPr>
        <p:spPr>
          <a:xfrm>
            <a:off x="923925" y="4379913"/>
            <a:ext cx="5086350" cy="4148137"/>
          </a:xfrm>
          <a:noFill/>
          <a:ln/>
        </p:spPr>
        <p:txBody>
          <a:bodyPr/>
          <a:lstStyle/>
          <a:p>
            <a:pPr eaLnBrk="1" hangingPunct="1"/>
            <a:r>
              <a:rPr lang="en-GB" smtClean="0"/>
              <a:t>First, a little bit on the history of the Revit API.</a:t>
            </a:r>
          </a:p>
          <a:p>
            <a:pPr eaLnBrk="1" hangingPunct="1"/>
            <a:r>
              <a:rPr lang="en-GB" smtClean="0"/>
              <a:t>The API has been and still is evolving, since Revit 8.0, has reached a certain maturity now, and is still evolvng very strongly.</a:t>
            </a:r>
          </a:p>
          <a:p>
            <a:pPr eaLnBrk="1" hangingPunct="1"/>
            <a:r>
              <a:rPr lang="en-GB" smtClean="0"/>
              <a:t>We are in the process of restructuring Revit to make it more API driven, i.e. create a kernel providing the API on top of which the various Revit flavours can be implemented, instead of implementing the API as the outermost layer on top of the completed product.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CD68BE-6986-41FE-A545-4CF391A7EA4B}" type="slidenum">
              <a:rPr lang="ja-JP" altLang="en-US"/>
              <a:pPr/>
              <a:t>50</a:t>
            </a:fld>
            <a:endParaRPr lang="en-US" altLang="ja-JP"/>
          </a:p>
        </p:txBody>
      </p:sp>
      <p:sp>
        <p:nvSpPr>
          <p:cNvPr id="418818" name="Rectangle 2"/>
          <p:cNvSpPr>
            <a:spLocks noGrp="1" noRot="1" noChangeAspect="1" noChangeArrowheads="1" noTextEdit="1"/>
          </p:cNvSpPr>
          <p:nvPr>
            <p:ph type="sldImg"/>
          </p:nvPr>
        </p:nvSpPr>
        <p:spPr>
          <a:xfrm>
            <a:off x="1716088" y="692150"/>
            <a:ext cx="3597275" cy="2698750"/>
          </a:xfrm>
          <a:ln/>
        </p:spPr>
      </p:sp>
      <p:sp>
        <p:nvSpPr>
          <p:cNvPr id="418819" name="Rectangle 3"/>
          <p:cNvSpPr>
            <a:spLocks noGrp="1" noChangeArrowheads="1"/>
          </p:cNvSpPr>
          <p:nvPr>
            <p:ph type="body" idx="1"/>
          </p:nvPr>
        </p:nvSpPr>
        <p:spPr/>
        <p:txBody>
          <a:bodyPr/>
          <a:lstStyle/>
          <a:p>
            <a:r>
              <a:rPr lang="en-US"/>
              <a:t>Here is a list of some of the improvements made to existing functionality. Nothing really important if you have not happened to run into a problem with this in an earlier release.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02CC2-2461-41D3-AE80-CE28B4ED4B90}" type="slidenum">
              <a:rPr lang="ja-JP" altLang="en-US"/>
              <a:pPr/>
              <a:t>51</a:t>
            </a:fld>
            <a:endParaRPr lang="en-US" altLang="ja-JP"/>
          </a:p>
        </p:txBody>
      </p:sp>
      <p:sp>
        <p:nvSpPr>
          <p:cNvPr id="228354" name="Rectangle 2"/>
          <p:cNvSpPr>
            <a:spLocks noGrp="1" noRot="1" noChangeAspect="1" noChangeArrowheads="1" noTextEdit="1"/>
          </p:cNvSpPr>
          <p:nvPr>
            <p:ph type="sldImg"/>
          </p:nvPr>
        </p:nvSpPr>
        <p:spPr>
          <a:xfrm>
            <a:off x="1716088" y="692150"/>
            <a:ext cx="3597275" cy="2698750"/>
          </a:xfrm>
          <a:ln/>
        </p:spPr>
      </p:sp>
      <p:sp>
        <p:nvSpPr>
          <p:cNvPr id="228355" name="Rectangle 3"/>
          <p:cNvSpPr>
            <a:spLocks noGrp="1" noChangeArrowheads="1"/>
          </p:cNvSpPr>
          <p:nvPr>
            <p:ph type="body" idx="1"/>
          </p:nvPr>
        </p:nvSpPr>
        <p:spPr/>
        <p:txBody>
          <a:bodyPr/>
          <a:lstStyle/>
          <a:p>
            <a:r>
              <a:rPr lang="en-GB" b="1"/>
              <a:t>This sample is very similar to CreateBeamsColumnsBraces sample. It is enhanced with SuspendUpdating. </a:t>
            </a:r>
            <a:r>
              <a:rPr lang="en-GB" b="1" smtClean="0"/>
              <a:t>Also,</a:t>
            </a:r>
            <a:r>
              <a:rPr lang="en-GB" b="1" baseline="0" smtClean="0"/>
              <a:t> it creates its own levels if some are missing.</a:t>
            </a:r>
            <a:endParaRPr lang="en-GB" b="1"/>
          </a:p>
          <a:p>
            <a:r>
              <a:rPr lang="en-GB" b="1"/>
              <a:t>SuspendUpdating mechanism is used to avoid display updating within an operation so as to improve performance. It’s usually used when many entities are created in a single command</a:t>
            </a:r>
            <a:r>
              <a:rPr lang="en-GB" b="1" smtClean="0"/>
              <a:t>. </a:t>
            </a:r>
            <a:r>
              <a:rPr lang="en-US" b="1" smtClean="0"/>
              <a:t>Simply </a:t>
            </a:r>
            <a:r>
              <a:rPr lang="en-US" b="1"/>
              <a:t>run the command in an empty or non-empty drawing, either in architecture or structure.</a:t>
            </a:r>
            <a:endParaRPr lang="en-GB" b="1"/>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A375B-ADD6-4D44-96B1-A5AF9AC7235A}" type="slidenum">
              <a:rPr lang="ja-JP" altLang="en-US"/>
              <a:pPr/>
              <a:t>52</a:t>
            </a:fld>
            <a:endParaRPr lang="en-US" altLang="ja-JP"/>
          </a:p>
        </p:txBody>
      </p:sp>
      <p:sp>
        <p:nvSpPr>
          <p:cNvPr id="230402" name="Rectangle 2"/>
          <p:cNvSpPr>
            <a:spLocks noGrp="1" noRot="1" noChangeAspect="1" noChangeArrowheads="1" noTextEdit="1"/>
          </p:cNvSpPr>
          <p:nvPr>
            <p:ph type="sldImg"/>
          </p:nvPr>
        </p:nvSpPr>
        <p:spPr>
          <a:xfrm>
            <a:off x="1716088" y="692150"/>
            <a:ext cx="3597275" cy="2698750"/>
          </a:xfrm>
          <a:ln/>
        </p:spPr>
      </p:sp>
      <p:sp>
        <p:nvSpPr>
          <p:cNvPr id="230403" name="Rectangle 3"/>
          <p:cNvSpPr>
            <a:spLocks noGrp="1" noChangeArrowheads="1"/>
          </p:cNvSpPr>
          <p:nvPr>
            <p:ph type="body" idx="1"/>
          </p:nvPr>
        </p:nvSpPr>
        <p:spPr/>
        <p:txBody>
          <a:bodyPr/>
          <a:lstStyle/>
          <a:p>
            <a:pPr>
              <a:lnSpc>
                <a:spcPct val="80000"/>
              </a:lnSpc>
            </a:pPr>
            <a:r>
              <a:rPr lang="en-GB" sz="800" noProof="1"/>
              <a:t>This sample demonstrates the journaling mechanism, integrating an external</a:t>
            </a:r>
            <a:r>
              <a:rPr lang="en-US" altLang="ja-JP" sz="800"/>
              <a:t> </a:t>
            </a:r>
            <a:r>
              <a:rPr lang="en-US" sz="800" noProof="1"/>
              <a:t>application into the Revit journaling environment and adding and retrieving</a:t>
            </a:r>
            <a:r>
              <a:rPr lang="en-US" altLang="ja-JP" sz="800"/>
              <a:t> </a:t>
            </a:r>
            <a:r>
              <a:rPr lang="en-US" sz="800" noProof="1"/>
              <a:t>information to and from the Revit journal file.</a:t>
            </a:r>
          </a:p>
          <a:p>
            <a:pPr>
              <a:lnSpc>
                <a:spcPct val="80000"/>
              </a:lnSpc>
            </a:pPr>
            <a:endParaRPr lang="en-US" sz="800" noProof="1"/>
          </a:p>
          <a:p>
            <a:pPr>
              <a:lnSpc>
                <a:spcPct val="80000"/>
              </a:lnSpc>
            </a:pPr>
            <a:r>
              <a:rPr lang="en-US" sz="800" noProof="1"/>
              <a:t>Demonstrates NewLine(), NewWall(), StringStringMap.Insert() used by</a:t>
            </a:r>
            <a:r>
              <a:rPr lang="en-US" altLang="ja-JP" sz="800"/>
              <a:t> </a:t>
            </a:r>
            <a:r>
              <a:rPr lang="en-US" sz="800" noProof="1"/>
              <a:t>ExternalCommandData.Data property, the data map that can be used to</a:t>
            </a:r>
            <a:r>
              <a:rPr lang="en-US" altLang="ja-JP" sz="800"/>
              <a:t> </a:t>
            </a:r>
            <a:r>
              <a:rPr lang="en-US" sz="800" noProof="1"/>
              <a:t>read and write data to the Autodesk Revit journal file.</a:t>
            </a:r>
          </a:p>
          <a:p>
            <a:pPr>
              <a:lnSpc>
                <a:spcPct val="80000"/>
              </a:lnSpc>
            </a:pPr>
            <a:endParaRPr lang="en-US" sz="800" noProof="1"/>
          </a:p>
          <a:p>
            <a:pPr>
              <a:lnSpc>
                <a:spcPct val="80000"/>
              </a:lnSpc>
            </a:pPr>
            <a:r>
              <a:rPr lang="en-US" sz="800" noProof="1"/>
              <a:t>1. Run this sample in Revit for the first time. It will ask the user</a:t>
            </a:r>
            <a:r>
              <a:rPr lang="en-US" altLang="ja-JP" sz="800"/>
              <a:t> </a:t>
            </a:r>
            <a:r>
              <a:rPr lang="en-US" sz="800" noProof="1"/>
              <a:t>for some data to create a wall, and then record the data into the revit journal</a:t>
            </a:r>
            <a:r>
              <a:rPr lang="en-US" sz="800"/>
              <a:t> file</a:t>
            </a:r>
            <a:r>
              <a:rPr lang="en-US" sz="800" noProof="1"/>
              <a:t>.</a:t>
            </a:r>
          </a:p>
          <a:p>
            <a:pPr>
              <a:lnSpc>
                <a:spcPct val="80000"/>
              </a:lnSpc>
            </a:pPr>
            <a:endParaRPr lang="en-US" sz="800" noProof="1"/>
          </a:p>
          <a:p>
            <a:pPr>
              <a:lnSpc>
                <a:spcPct val="80000"/>
              </a:lnSpc>
            </a:pPr>
            <a:r>
              <a:rPr lang="en-US" sz="800" noProof="1"/>
              <a:t>Select any wall type, level 2, (0,0,0), (10,0,0).</a:t>
            </a:r>
          </a:p>
          <a:p>
            <a:pPr>
              <a:lnSpc>
                <a:spcPct val="80000"/>
              </a:lnSpc>
            </a:pPr>
            <a:endParaRPr lang="en-US" sz="800" noProof="1"/>
          </a:p>
          <a:p>
            <a:pPr>
              <a:lnSpc>
                <a:spcPct val="80000"/>
              </a:lnSpc>
            </a:pPr>
            <a:r>
              <a:rPr lang="en-US" sz="800" noProof="1"/>
              <a:t>The journal data is written to</a:t>
            </a:r>
          </a:p>
          <a:p>
            <a:pPr>
              <a:lnSpc>
                <a:spcPct val="80000"/>
              </a:lnSpc>
            </a:pPr>
            <a:endParaRPr lang="en-US" sz="800" noProof="1"/>
          </a:p>
          <a:p>
            <a:pPr>
              <a:lnSpc>
                <a:spcPct val="80000"/>
              </a:lnSpc>
            </a:pPr>
            <a:r>
              <a:rPr lang="en-US" sz="800" noProof="1"/>
              <a:t>C:\Program Files\Autodesk Revit Building 9.1\Journals\</a:t>
            </a:r>
          </a:p>
          <a:p>
            <a:pPr>
              <a:lnSpc>
                <a:spcPct val="80000"/>
              </a:lnSpc>
            </a:pPr>
            <a:endParaRPr lang="en-US" sz="800" noProof="1"/>
          </a:p>
          <a:p>
            <a:pPr>
              <a:lnSpc>
                <a:spcPct val="80000"/>
              </a:lnSpc>
            </a:pPr>
            <a:r>
              <a:rPr lang="en-US" sz="800" noProof="1"/>
              <a:t>2. Start Revit from the command line with the path to the journal file as a parameter</a:t>
            </a:r>
            <a:r>
              <a:rPr lang="en-US" sz="800"/>
              <a:t>, or drag and drop the file onto Revit</a:t>
            </a:r>
            <a:r>
              <a:rPr lang="en-US" sz="800" noProof="1"/>
              <a:t>.</a:t>
            </a:r>
            <a:r>
              <a:rPr lang="en-US" altLang="ja-JP" sz="800"/>
              <a:t> </a:t>
            </a:r>
            <a:r>
              <a:rPr lang="en-US" sz="800" noProof="1"/>
              <a:t>This sample reads the data in the journal file and recreates a same wall in Revit.</a:t>
            </a:r>
          </a:p>
          <a:p>
            <a:pPr>
              <a:lnSpc>
                <a:spcPct val="80000"/>
              </a:lnSpc>
            </a:pPr>
            <a:endParaRPr lang="en-US" sz="800" noProof="1"/>
          </a:p>
          <a:p>
            <a:pPr>
              <a:lnSpc>
                <a:spcPct val="80000"/>
              </a:lnSpc>
            </a:pPr>
            <a:r>
              <a:rPr lang="en-US" sz="800" noProof="1"/>
              <a:t>"C:\Program Files\Autodesk Revit Building 9.1\Program\Revit.exe" "C:\Program Files\Autodesk Revit Building 9.1\Journals\journal.0031.txt"</a:t>
            </a:r>
          </a:p>
          <a:p>
            <a:pPr>
              <a:lnSpc>
                <a:spcPct val="80000"/>
              </a:lnSpc>
            </a:pPr>
            <a:endParaRPr lang="en-US" sz="800" noProof="1"/>
          </a:p>
          <a:p>
            <a:pPr>
              <a:lnSpc>
                <a:spcPct val="80000"/>
              </a:lnSpc>
            </a:pPr>
            <a:r>
              <a:rPr lang="en-US" sz="800" noProof="1"/>
              <a:t>Case ID  1211118 [How to use the journal file]</a:t>
            </a:r>
          </a:p>
          <a:p>
            <a:pPr>
              <a:lnSpc>
                <a:spcPct val="80000"/>
              </a:lnSpc>
            </a:pPr>
            <a:endParaRPr lang="en-US" sz="800" noProof="1"/>
          </a:p>
          <a:p>
            <a:pPr>
              <a:lnSpc>
                <a:spcPct val="80000"/>
              </a:lnSpc>
            </a:pPr>
            <a:r>
              <a:rPr lang="en-US" sz="800" noProof="1"/>
              <a:t>Revit SPR #122247 some of Journal files in Structure Test Models won't re-play</a:t>
            </a:r>
          </a:p>
          <a:p>
            <a:pPr>
              <a:lnSpc>
                <a:spcPct val="80000"/>
              </a:lnSpc>
            </a:pPr>
            <a:endParaRPr lang="en-US" sz="800" noProof="1"/>
          </a:p>
          <a:p>
            <a:pPr>
              <a:lnSpc>
                <a:spcPct val="80000"/>
              </a:lnSpc>
            </a:pPr>
            <a:r>
              <a:rPr lang="en-US" sz="800" noProof="1"/>
              <a:t>C:\Program Files\Autodesk Revit Building 9.1\Journals\ &gt;..\Program\Revit.exe journal.0036.txt</a:t>
            </a:r>
          </a:p>
          <a:p>
            <a:pPr>
              <a:lnSpc>
                <a:spcPct val="80000"/>
              </a:lnSpc>
            </a:pPr>
            <a:endParaRPr lang="en-GB" sz="800" b="1"/>
          </a:p>
          <a:p>
            <a:pPr>
              <a:lnSpc>
                <a:spcPct val="80000"/>
              </a:lnSpc>
            </a:pPr>
            <a:r>
              <a:rPr lang="en-GB" sz="800" b="1"/>
              <a:t>Regression Testing</a:t>
            </a:r>
          </a:p>
          <a:p>
            <a:pPr>
              <a:lnSpc>
                <a:spcPct val="80000"/>
              </a:lnSpc>
            </a:pPr>
            <a:r>
              <a:rPr lang="en-GB" sz="800"/>
              <a:t>Unknown to many, Autodesk Revit records the operations that the user performs into a text file known as a Journal file. These files can then be used to playback the same operations if Revit is started with the journal filename as part of the command line. If the results of the operations in Revit differ from those that were previously recorded the application will stop and note the failure in the resulting journal file. This process of creating a journal file and then playing it back to ensure that operations remain the same is known as Regression Testing and is quick and simple way of ensuring that you application does not differ from previous known to work versions.</a:t>
            </a:r>
          </a:p>
          <a:p>
            <a:pPr>
              <a:lnSpc>
                <a:spcPct val="80000"/>
              </a:lnSpc>
            </a:pPr>
            <a:r>
              <a:rPr lang="en-GB" sz="800"/>
              <a:t>User interface interaction during the external command are not recorded in the journal file so a mechanism has been provided to store a limited mount of data within the journal file when the command finishes so that that data can be passed to the external command when executed via the journal file. The commandData object that is passed to the external command now has a Data property that contains a String to String map to hold such data. If your application sets values in this map they will become stored in the journal file. If this data member contains data when your command is executed then your application should read this data and assume it is being operated from a journal file without user interaction and hence should not pause for any user input at any time thus ensuring that the command can be played back completely programmatically.</a:t>
            </a:r>
          </a:p>
          <a:p>
            <a:pPr>
              <a:lnSpc>
                <a:spcPct val="80000"/>
              </a:lnSpc>
            </a:pPr>
            <a:r>
              <a:rPr lang="en-GB" sz="800"/>
              <a:t>Note: currently there is a limitation on the amount of data that can be placed in the Data map.</a:t>
            </a:r>
            <a:endParaRPr lang="en-GB" sz="800" b="1" i="1"/>
          </a:p>
          <a:p>
            <a:pPr>
              <a:lnSpc>
                <a:spcPct val="80000"/>
              </a:lnSpc>
            </a:pPr>
            <a:r>
              <a:rPr lang="en-GB" sz="800" b="1" i="1"/>
              <a:t>How to use the Journal File for Regression Testing</a:t>
            </a:r>
          </a:p>
          <a:p>
            <a:pPr>
              <a:lnSpc>
                <a:spcPct val="80000"/>
              </a:lnSpc>
            </a:pPr>
            <a:r>
              <a:rPr lang="en-GB" sz="800"/>
              <a:t>All the user actions in a Revit session are recorded to a journal file. </a:t>
            </a:r>
          </a:p>
          <a:p>
            <a:pPr>
              <a:lnSpc>
                <a:spcPct val="80000"/>
              </a:lnSpc>
            </a:pPr>
            <a:r>
              <a:rPr lang="en-GB" sz="800"/>
              <a:t>The Journal file is usually located in the Journal folder of the Revit Installation. (Example </a:t>
            </a:r>
            <a:r>
              <a:rPr lang="en-GB" sz="800" i="1"/>
              <a:t>C:\Program Files\Autodesk Revit Structure 4\Journals</a:t>
            </a:r>
            <a:r>
              <a:rPr lang="en-GB" sz="800"/>
              <a:t>)</a:t>
            </a:r>
          </a:p>
          <a:p>
            <a:pPr>
              <a:lnSpc>
                <a:spcPct val="80000"/>
              </a:lnSpc>
            </a:pPr>
            <a:r>
              <a:rPr lang="en-GB" sz="800"/>
              <a:t>To rerun the journal file simply drag the file on top of the Revit icon on your desktop or into an open session of Revit.</a:t>
            </a:r>
            <a:endParaRPr lang="en-US" altLang="ja-JP" sz="8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072BB-1CE5-4176-9A24-8A5AC3ECE72A}" type="slidenum">
              <a:rPr lang="ja-JP" altLang="en-US"/>
              <a:pPr/>
              <a:t>53</a:t>
            </a:fld>
            <a:endParaRPr lang="en-US" altLang="ja-JP"/>
          </a:p>
        </p:txBody>
      </p:sp>
      <p:sp>
        <p:nvSpPr>
          <p:cNvPr id="238594" name="Rectangle 2"/>
          <p:cNvSpPr>
            <a:spLocks noGrp="1" noRot="1" noChangeAspect="1" noChangeArrowheads="1" noTextEdit="1"/>
          </p:cNvSpPr>
          <p:nvPr>
            <p:ph type="sldImg"/>
          </p:nvPr>
        </p:nvSpPr>
        <p:spPr>
          <a:xfrm>
            <a:off x="1716088" y="692150"/>
            <a:ext cx="3597275" cy="2698750"/>
          </a:xfrm>
          <a:ln/>
        </p:spPr>
      </p:sp>
      <p:sp>
        <p:nvSpPr>
          <p:cNvPr id="238595" name="Rectangle 3"/>
          <p:cNvSpPr>
            <a:spLocks noGrp="1" noChangeArrowheads="1"/>
          </p:cNvSpPr>
          <p:nvPr>
            <p:ph type="body" idx="1"/>
          </p:nvPr>
        </p:nvSpPr>
        <p:spPr/>
        <p:txBody>
          <a:bodyPr/>
          <a:lstStyle/>
          <a:p>
            <a:r>
              <a:rPr lang="en-GB" b="1"/>
              <a:t>In Revit 9.1, we have the possibility to create model lines and curves through the API. In order to create a model line, we have to create the underlying geometry line or curve first. For some of the complex curve types, there is no method available to create the geometry curve from scratch, so those types of model curves have to obtain their underlying geometry corve from some existing object.</a:t>
            </a:r>
          </a:p>
          <a:p>
            <a:endParaRPr lang="en-GB" b="1"/>
          </a:p>
          <a:p>
            <a:r>
              <a:rPr lang="en-GB" b="1"/>
              <a:t>The model curve types supported are arc, ellipse, line and hermite and nurb splines.</a:t>
            </a:r>
          </a:p>
          <a:p>
            <a:endParaRPr lang="en-GB" b="1"/>
          </a:p>
          <a:p>
            <a:r>
              <a:rPr lang="en-GB" b="1"/>
              <a:t>The hermite spline is required in order to import certain geometry from AutoCAD, it is normally not used by Revit itself.</a:t>
            </a:r>
          </a:p>
          <a:p>
            <a:endParaRPr lang="en-GB" b="1"/>
          </a:p>
          <a:p>
            <a:r>
              <a:rPr lang="en-GB" b="1"/>
              <a:t>The two samples are very similar. In ModelLines1, a new sketch plane is created for the new model lines, whereas in ModelLines2, the user may select an existing sketch plane.</a:t>
            </a:r>
          </a:p>
          <a:p>
            <a:endParaRPr lang="en-GB" b="1"/>
          </a:p>
          <a:p>
            <a:r>
              <a:rPr lang="en-GB" b="1"/>
              <a:t>Model Lines:</a:t>
            </a:r>
          </a:p>
          <a:p>
            <a:r>
              <a:rPr lang="en-GB"/>
              <a:t>Autodesk.Revit.Elements.ModelCurveArray</a:t>
            </a:r>
          </a:p>
          <a:p>
            <a:r>
              <a:rPr lang="en-GB"/>
              <a:t>Autodesk.Revit.Elements.ModelCurveArrayIterator</a:t>
            </a:r>
          </a:p>
          <a:p>
            <a:r>
              <a:rPr lang="en-GB"/>
              <a:t>Autodesk.Revit.Elements.ModelCurve</a:t>
            </a:r>
          </a:p>
          <a:p>
            <a:r>
              <a:rPr lang="en-GB"/>
              <a:t>Autodesk.Revit.Elements.ModelArc</a:t>
            </a:r>
          </a:p>
          <a:p>
            <a:r>
              <a:rPr lang="en-GB"/>
              <a:t>Autodesk.Revit.Elements.ModelEllipse</a:t>
            </a:r>
          </a:p>
          <a:p>
            <a:r>
              <a:rPr lang="en-GB"/>
              <a:t>Autodesk.Revit.Elements.ModelLine</a:t>
            </a:r>
          </a:p>
          <a:p>
            <a:r>
              <a:rPr lang="en-GB"/>
              <a:t>Autodesk.Revit.Elements.ModelHermiteSpline</a:t>
            </a:r>
          </a:p>
          <a:p>
            <a:r>
              <a:rPr lang="en-GB"/>
              <a:t>Autodesk.Revit.Elements.ModelNurbSpline</a:t>
            </a:r>
          </a:p>
          <a:p>
            <a:r>
              <a:rPr lang="en-GB"/>
              <a:t>Autodesk.Revit.Creation.Document.NewModelCurve</a:t>
            </a:r>
          </a:p>
          <a:p>
            <a:r>
              <a:rPr lang="en-GB"/>
              <a:t>Autodesk.Revit.Creation.Document.NewModelCurveArray</a:t>
            </a:r>
          </a:p>
          <a:p>
            <a:r>
              <a:rPr lang="en-GB"/>
              <a:t>Autodesk.Revit.Creation.Application.NewArc</a:t>
            </a:r>
            <a:r>
              <a:rPr lang="en-US" altLang="ja-JP"/>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C271B-0FEB-4CDB-AB08-4D6A4A662D26}" type="slidenum">
              <a:rPr lang="ja-JP" altLang="en-US"/>
              <a:pPr/>
              <a:t>54</a:t>
            </a:fld>
            <a:endParaRPr lang="en-US" altLang="ja-JP"/>
          </a:p>
        </p:txBody>
      </p:sp>
      <p:sp>
        <p:nvSpPr>
          <p:cNvPr id="240642" name="Rectangle 2"/>
          <p:cNvSpPr>
            <a:spLocks noGrp="1" noRot="1" noChangeAspect="1" noChangeArrowheads="1" noTextEdit="1"/>
          </p:cNvSpPr>
          <p:nvPr>
            <p:ph type="sldImg"/>
          </p:nvPr>
        </p:nvSpPr>
        <p:spPr>
          <a:xfrm>
            <a:off x="1716088" y="692150"/>
            <a:ext cx="3597275" cy="2698750"/>
          </a:xfrm>
          <a:ln/>
        </p:spPr>
      </p:sp>
      <p:sp>
        <p:nvSpPr>
          <p:cNvPr id="240643" name="Rectangle 3"/>
          <p:cNvSpPr>
            <a:spLocks noGrp="1" noChangeArrowheads="1"/>
          </p:cNvSpPr>
          <p:nvPr>
            <p:ph type="body" idx="1"/>
          </p:nvPr>
        </p:nvSpPr>
        <p:spPr/>
        <p:txBody>
          <a:bodyPr/>
          <a:lstStyle/>
          <a:p>
            <a:r>
              <a:rPr lang="en-GB" noProof="1"/>
              <a:t>Report the number of each model line type and allow the user to create one of each of the following in revit - Arc, Ellipse, Line, HermiteSpline and NurbSpline.</a:t>
            </a:r>
          </a:p>
          <a:p>
            <a:endParaRPr lang="en-GB" noProof="1"/>
          </a:p>
          <a:p>
            <a:r>
              <a:rPr lang="en-GB" noProof="1"/>
              <a:t>Makes use of Autodesk.Revit.Elements.ModelCurveArray.cs and an own helper class ModelCurveCounter.</a:t>
            </a:r>
          </a:p>
          <a:p>
            <a:endParaRPr lang="en-GB" noProof="1"/>
          </a:p>
          <a:p>
            <a:r>
              <a:rPr lang="en-GB" noProof="1"/>
              <a:t>Demonstrates the API calls NewSketchPlane(), NewArc(), NewLine(), NewModelCurve(), NewCurveArray(), NewModelCurveArray(),</a:t>
            </a:r>
          </a:p>
          <a:p>
            <a:endParaRPr lang="en-GB" noProof="1"/>
          </a:p>
          <a:p>
            <a:r>
              <a:rPr lang="en-GB" noProof="1"/>
              <a:t>Draw some ellipses, hermite and nurb splines before invoke the command, because the geometry curves of these cannot be created with Revit API.</a:t>
            </a:r>
          </a:p>
          <a:p>
            <a:endParaRPr lang="en-GB" noProof="1"/>
          </a:p>
          <a:p>
            <a:r>
              <a:rPr lang="en-GB" noProof="1"/>
              <a:t>Creates a new sketch plane for drawing the new model lines on.</a:t>
            </a:r>
          </a:p>
          <a:p>
            <a:endParaRPr lang="en-GB" noProof="1"/>
          </a:p>
          <a:p>
            <a:r>
              <a:rPr lang="en-GB" noProof="1"/>
              <a:t>ModelLines2 </a:t>
            </a:r>
            <a:r>
              <a:rPr lang="en-US"/>
              <a:t>is s</a:t>
            </a:r>
            <a:r>
              <a:rPr lang="en-US" noProof="1"/>
              <a:t>imilar to ModelLines1, but allows the user to select which existing sketch plane to draw the new lines on.</a:t>
            </a:r>
          </a:p>
          <a:p>
            <a:endParaRPr lang="en-US" altLang="ja-JP"/>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04277-B9D8-44CD-A7B8-B879D8882EB6}" type="slidenum">
              <a:rPr lang="ja-JP" altLang="en-US"/>
              <a:pPr/>
              <a:t>55</a:t>
            </a:fld>
            <a:endParaRPr lang="en-US" altLang="ja-JP"/>
          </a:p>
        </p:txBody>
      </p:sp>
      <p:sp>
        <p:nvSpPr>
          <p:cNvPr id="246786" name="Rectangle 2"/>
          <p:cNvSpPr>
            <a:spLocks noGrp="1" noRot="1" noChangeAspect="1" noChangeArrowheads="1" noTextEdit="1"/>
          </p:cNvSpPr>
          <p:nvPr>
            <p:ph type="sldImg"/>
          </p:nvPr>
        </p:nvSpPr>
        <p:spPr>
          <a:xfrm>
            <a:off x="1716088" y="692150"/>
            <a:ext cx="3597275" cy="2698750"/>
          </a:xfrm>
          <a:ln/>
        </p:spPr>
      </p:sp>
      <p:sp>
        <p:nvSpPr>
          <p:cNvPr id="246787" name="Rectangle 3"/>
          <p:cNvSpPr>
            <a:spLocks noGrp="1" noChangeArrowheads="1"/>
          </p:cNvSpPr>
          <p:nvPr>
            <p:ph type="body" idx="1"/>
          </p:nvPr>
        </p:nvSpPr>
        <p:spPr/>
        <p:txBody>
          <a:bodyPr/>
          <a:lstStyle/>
          <a:p>
            <a:pPr>
              <a:lnSpc>
                <a:spcPct val="80000"/>
              </a:lnSpc>
            </a:pPr>
            <a:r>
              <a:rPr lang="en-GB" sz="800" noProof="1"/>
              <a:t>Draw a wall, add one tall narrow and one low wide opening, run the command.</a:t>
            </a:r>
            <a:endParaRPr lang="en-US" sz="800"/>
          </a:p>
          <a:p>
            <a:pPr>
              <a:lnSpc>
                <a:spcPct val="80000"/>
              </a:lnSpc>
            </a:pPr>
            <a:endParaRPr lang="en-US" sz="800"/>
          </a:p>
          <a:p>
            <a:pPr>
              <a:lnSpc>
                <a:spcPct val="80000"/>
              </a:lnSpc>
            </a:pPr>
            <a:r>
              <a:rPr lang="en-US" sz="800"/>
              <a:t>In the dialogue box, you can select any one of the openings in the model. It is displayed in a preview window. Clicking ‘Add X Model Line’ causes the application to draw model lines on the edges of the opening. For a rectangular opening in a planar wall, this will draw 12 model lines</a:t>
            </a:r>
            <a:r>
              <a:rPr lang="en-US" sz="800" smtClean="0"/>
              <a:t>.</a:t>
            </a:r>
          </a:p>
          <a:p>
            <a:pPr>
              <a:lnSpc>
                <a:spcPct val="80000"/>
              </a:lnSpc>
            </a:pPr>
            <a:endParaRPr lang="en-US" sz="800" smtClean="0"/>
          </a:p>
          <a:p>
            <a:pPr>
              <a:lnSpc>
                <a:spcPct val="80000"/>
              </a:lnSpc>
            </a:pPr>
            <a:r>
              <a:rPr lang="en-US" sz="800" smtClean="0"/>
              <a:t>Bug: the model lines are in the wrong place if the wall is not axis aligned.</a:t>
            </a:r>
            <a:endParaRPr lang="en-US" sz="800"/>
          </a:p>
          <a:p>
            <a:pPr>
              <a:lnSpc>
                <a:spcPct val="80000"/>
              </a:lnSpc>
            </a:pPr>
            <a:endParaRPr lang="en-US" sz="800"/>
          </a:p>
          <a:p>
            <a:pPr>
              <a:lnSpc>
                <a:spcPct val="80000"/>
              </a:lnSpc>
            </a:pPr>
            <a:r>
              <a:rPr lang="en-US" sz="800" noProof="1"/>
              <a:t>How to see the model lines</a:t>
            </a:r>
            <a:r>
              <a:rPr lang="en-US" sz="800"/>
              <a:t> created by this sample after running it</a:t>
            </a:r>
            <a:r>
              <a:rPr lang="en-US" sz="800" noProof="1"/>
              <a:t>? Use the tooltips on the 12 edges of the </a:t>
            </a:r>
            <a:r>
              <a:rPr lang="en-US" sz="800"/>
              <a:t>selected </a:t>
            </a:r>
            <a:r>
              <a:rPr lang="en-US" sz="800" noProof="1"/>
              <a:t>opening.</a:t>
            </a:r>
          </a:p>
          <a:p>
            <a:pPr>
              <a:lnSpc>
                <a:spcPct val="80000"/>
              </a:lnSpc>
            </a:pPr>
            <a:endParaRPr lang="en-US" sz="800" noProof="1"/>
          </a:p>
          <a:p>
            <a:pPr>
              <a:lnSpc>
                <a:spcPct val="80000"/>
              </a:lnSpc>
            </a:pPr>
            <a:r>
              <a:rPr lang="en-US" sz="800" noProof="1"/>
              <a:t>Description:</a:t>
            </a:r>
            <a:r>
              <a:rPr lang="en-US" sz="800"/>
              <a:t> </a:t>
            </a:r>
            <a:r>
              <a:rPr lang="en-US" sz="800" noProof="1"/>
              <a:t>Display openings in project and create X model lines on them.</a:t>
            </a:r>
          </a:p>
          <a:p>
            <a:pPr>
              <a:lnSpc>
                <a:spcPct val="80000"/>
              </a:lnSpc>
            </a:pPr>
            <a:endParaRPr lang="en-US" sz="800" noProof="1"/>
          </a:p>
          <a:p>
            <a:pPr>
              <a:lnSpc>
                <a:spcPct val="80000"/>
              </a:lnSpc>
            </a:pPr>
            <a:r>
              <a:rPr lang="en-US" sz="800" noProof="1"/>
              <a:t>Readme:</a:t>
            </a:r>
          </a:p>
          <a:p>
            <a:pPr>
              <a:lnSpc>
                <a:spcPct val="80000"/>
              </a:lnSpc>
            </a:pPr>
            <a:endParaRPr lang="en-US" sz="800" noProof="1"/>
          </a:p>
          <a:p>
            <a:pPr>
              <a:lnSpc>
                <a:spcPct val="80000"/>
              </a:lnSpc>
            </a:pPr>
            <a:r>
              <a:rPr lang="en-US" sz="800" noProof="1"/>
              <a:t>Autodesk Revit API application: Openings</a:t>
            </a:r>
          </a:p>
          <a:p>
            <a:pPr>
              <a:lnSpc>
                <a:spcPct val="80000"/>
              </a:lnSpc>
            </a:pPr>
            <a:endParaRPr lang="en-US" sz="800" noProof="1"/>
          </a:p>
          <a:p>
            <a:pPr>
              <a:lnSpc>
                <a:spcPct val="80000"/>
              </a:lnSpc>
            </a:pPr>
            <a:r>
              <a:rPr lang="en-US" sz="800" noProof="1"/>
              <a:t>This is a really minimal sample that shows how to get the property of an opening,</a:t>
            </a:r>
            <a:r>
              <a:rPr lang="en-US" altLang="ja-JP" sz="800"/>
              <a:t> </a:t>
            </a:r>
            <a:r>
              <a:rPr lang="en-US" sz="800" noProof="1"/>
              <a:t>show its profile in preview a window and create model lines on it.</a:t>
            </a:r>
            <a:r>
              <a:rPr lang="en-US" altLang="ja-JP" sz="800"/>
              <a:t> </a:t>
            </a:r>
            <a:r>
              <a:rPr lang="en-US" sz="800" noProof="1"/>
              <a:t>All the interesting code is in Openings project. Openings.cs contains the code</a:t>
            </a:r>
            <a:r>
              <a:rPr lang="en-US" altLang="ja-JP" sz="800"/>
              <a:t> </a:t>
            </a:r>
            <a:r>
              <a:rPr lang="en-US" sz="800" noProof="1"/>
              <a:t>to implement drawing. The WireFrame class retrieves the element profile.</a:t>
            </a:r>
          </a:p>
          <a:p>
            <a:pPr>
              <a:lnSpc>
                <a:spcPct val="80000"/>
              </a:lnSpc>
            </a:pPr>
            <a:endParaRPr lang="en-US" sz="800" noProof="1"/>
          </a:p>
          <a:p>
            <a:pPr>
              <a:lnSpc>
                <a:spcPct val="80000"/>
              </a:lnSpc>
            </a:pPr>
            <a:r>
              <a:rPr lang="en-US" sz="800" noProof="1"/>
              <a:t>To build the *.dll, edit project properties and make sure additional reference component</a:t>
            </a:r>
            <a:r>
              <a:rPr lang="en-US" altLang="ja-JP" sz="800"/>
              <a:t> </a:t>
            </a:r>
            <a:r>
              <a:rPr lang="en-US" sz="800" noProof="1"/>
              <a:t>include the Revit.dll in Revit Structure 4 installation directory.</a:t>
            </a:r>
            <a:r>
              <a:rPr lang="en-US" altLang="ja-JP" sz="800"/>
              <a:t> </a:t>
            </a:r>
            <a:r>
              <a:rPr lang="en-US" sz="800" noProof="1"/>
              <a:t>Then, paste the contents of Revit.ini into Revit.ini.</a:t>
            </a:r>
            <a:r>
              <a:rPr lang="en-US" altLang="ja-JP" sz="800"/>
              <a:t> </a:t>
            </a:r>
            <a:r>
              <a:rPr lang="en-US" sz="800" noProof="1"/>
              <a:t>Launch Revit, note the Tools -&gt; External Tools -&gt; Openings Commands menu.</a:t>
            </a:r>
          </a:p>
          <a:p>
            <a:pPr>
              <a:lnSpc>
                <a:spcPct val="80000"/>
              </a:lnSpc>
            </a:pPr>
            <a:endParaRPr lang="en-US" sz="800" noProof="1"/>
          </a:p>
          <a:p>
            <a:pPr>
              <a:lnSpc>
                <a:spcPct val="80000"/>
              </a:lnSpc>
            </a:pPr>
            <a:r>
              <a:rPr lang="en-US" sz="800" noProof="1"/>
              <a:t>This sample implements some generic helper classes Vector, UCS, Line2D, Line3D, LineSketch, ObjectSketch, WireFrame to implement an own little mini graphics system:</a:t>
            </a:r>
          </a:p>
          <a:p>
            <a:pPr>
              <a:lnSpc>
                <a:spcPct val="80000"/>
              </a:lnSpc>
            </a:pPr>
            <a:endParaRPr lang="en-US" sz="800" noProof="1"/>
          </a:p>
          <a:p>
            <a:pPr>
              <a:lnSpc>
                <a:spcPct val="80000"/>
              </a:lnSpc>
            </a:pPr>
            <a:r>
              <a:rPr lang="en-US" sz="800" noProof="1"/>
              <a:t>Vector: Point class use to store point coordinate value and get the value via (x, y ,z)property.</a:t>
            </a:r>
          </a:p>
          <a:p>
            <a:pPr>
              <a:lnSpc>
                <a:spcPct val="80000"/>
              </a:lnSpc>
            </a:pPr>
            <a:r>
              <a:rPr lang="en-US" sz="800" noProof="1"/>
              <a:t>UCS: User coordinate system.</a:t>
            </a:r>
          </a:p>
          <a:p>
            <a:pPr>
              <a:lnSpc>
                <a:spcPct val="80000"/>
              </a:lnSpc>
            </a:pPr>
            <a:r>
              <a:rPr lang="en-US" sz="800" noProof="1"/>
              <a:t>Line2D, Line3D: Line classes to represent a geometry segment line.</a:t>
            </a:r>
          </a:p>
          <a:p>
            <a:pPr>
              <a:lnSpc>
                <a:spcPct val="80000"/>
              </a:lnSpc>
            </a:pPr>
            <a:r>
              <a:rPr lang="en-US" sz="800" noProof="1"/>
              <a:t>ObjectSketch: base class of sketch object to draw 2D geometry object, manages bounding box, pen and transformation.</a:t>
            </a:r>
          </a:p>
          <a:p>
            <a:pPr>
              <a:lnSpc>
                <a:spcPct val="80000"/>
              </a:lnSpc>
            </a:pPr>
            <a:r>
              <a:rPr lang="en-US" sz="800" noProof="1"/>
              <a:t>LineSketch: sketch line and any tag on it.</a:t>
            </a:r>
          </a:p>
          <a:p>
            <a:pPr>
              <a:lnSpc>
                <a:spcPct val="80000"/>
              </a:lnSpc>
            </a:pPr>
            <a:r>
              <a:rPr lang="en-US" sz="800" noProof="1"/>
              <a:t>WireFrame: class to generate the model lines and fit the picture box's size to display.</a:t>
            </a:r>
          </a:p>
          <a:p>
            <a:pPr>
              <a:lnSpc>
                <a:spcPct val="80000"/>
              </a:lnSpc>
            </a:pPr>
            <a:endParaRPr lang="en-US" sz="800" noProof="1"/>
          </a:p>
          <a:p>
            <a:pPr>
              <a:lnSpc>
                <a:spcPct val="80000"/>
              </a:lnSpc>
            </a:pPr>
            <a:r>
              <a:rPr lang="en-US" sz="800" noProof="1"/>
              <a:t>This sample implements some Opening-specific helper classes OpeningProperty, OpeningInfo</a:t>
            </a:r>
          </a:p>
          <a:p>
            <a:pPr>
              <a:lnSpc>
                <a:spcPct val="80000"/>
              </a:lnSpc>
            </a:pPr>
            <a:endParaRPr lang="en-US" sz="800" noProof="1"/>
          </a:p>
          <a:p>
            <a:pPr>
              <a:lnSpc>
                <a:spcPct val="80000"/>
              </a:lnSpc>
            </a:pPr>
            <a:r>
              <a:rPr lang="en-US" sz="800" noProof="1"/>
              <a:t>bug:</a:t>
            </a:r>
          </a:p>
          <a:p>
            <a:pPr>
              <a:lnSpc>
                <a:spcPct val="80000"/>
              </a:lnSpc>
            </a:pPr>
            <a:endParaRPr lang="en-US" sz="800" noProof="1"/>
          </a:p>
          <a:p>
            <a:pPr>
              <a:lnSpc>
                <a:spcPct val="80000"/>
              </a:lnSpc>
            </a:pPr>
            <a:r>
              <a:rPr lang="en-US" sz="800" noProof="1"/>
              <a:t>start revit</a:t>
            </a:r>
          </a:p>
          <a:p>
            <a:pPr>
              <a:lnSpc>
                <a:spcPct val="80000"/>
              </a:lnSpc>
            </a:pPr>
            <a:r>
              <a:rPr lang="en-US" sz="800" noProof="1"/>
              <a:t>open 1.rvt</a:t>
            </a:r>
          </a:p>
          <a:p>
            <a:pPr>
              <a:lnSpc>
                <a:spcPct val="80000"/>
              </a:lnSpc>
            </a:pPr>
            <a:r>
              <a:rPr lang="en-US" sz="800" noProof="1"/>
              <a:t>start openings</a:t>
            </a:r>
          </a:p>
          <a:p>
            <a:pPr>
              <a:lnSpc>
                <a:spcPct val="80000"/>
              </a:lnSpc>
            </a:pPr>
            <a:r>
              <a:rPr lang="en-US" sz="800" noProof="1"/>
              <a:t>select one opening</a:t>
            </a:r>
          </a:p>
          <a:p>
            <a:pPr>
              <a:lnSpc>
                <a:spcPct val="80000"/>
              </a:lnSpc>
            </a:pPr>
            <a:r>
              <a:rPr lang="en-US" sz="800" noProof="1"/>
              <a:t>select create x lines</a:t>
            </a:r>
          </a:p>
          <a:p>
            <a:pPr>
              <a:lnSpc>
                <a:spcPct val="80000"/>
              </a:lnSpc>
            </a:pPr>
            <a:r>
              <a:rPr lang="en-US" sz="800" noProof="1"/>
              <a:t>close the dialogue</a:t>
            </a:r>
          </a:p>
          <a:p>
            <a:pPr>
              <a:lnSpc>
                <a:spcPct val="80000"/>
              </a:lnSpc>
            </a:pPr>
            <a:r>
              <a:rPr lang="en-US" sz="800" noProof="1"/>
              <a:t>--&gt; one opening is displayed on the revit screen with a black background</a:t>
            </a:r>
          </a:p>
          <a:p>
            <a:pPr>
              <a:lnSpc>
                <a:spcPct val="80000"/>
              </a:lnSpc>
            </a:pPr>
            <a:r>
              <a:rPr lang="en-US" sz="800" noProof="1"/>
              <a:t>click View &gt; Refresh</a:t>
            </a:r>
          </a:p>
          <a:p>
            <a:pPr>
              <a:lnSpc>
                <a:spcPct val="80000"/>
              </a:lnSpc>
            </a:pPr>
            <a:r>
              <a:rPr lang="en-US" sz="800" noProof="1"/>
              <a:t>--&gt; the whole screen turns black</a:t>
            </a:r>
          </a:p>
          <a:p>
            <a:pPr>
              <a:lnSpc>
                <a:spcPct val="80000"/>
              </a:lnSpc>
            </a:pPr>
            <a:endParaRPr lang="en-US" altLang="ja-JP" sz="800"/>
          </a:p>
          <a:p>
            <a:pPr>
              <a:lnSpc>
                <a:spcPct val="80000"/>
              </a:lnSpc>
            </a:pPr>
            <a:r>
              <a:rPr lang="en-US" sz="800" noProof="1"/>
              <a:t>it only happened once, when i was debugging a lot, and suspended the computer midway.</a:t>
            </a:r>
          </a:p>
          <a:p>
            <a:pPr>
              <a:lnSpc>
                <a:spcPct val="80000"/>
              </a:lnSpc>
            </a:pPr>
            <a:endParaRPr lang="en-US" altLang="ja-JP" sz="8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BA1E9-5CB3-4EF7-8ABD-9B3C14AFA5A3}" type="slidenum">
              <a:rPr lang="ja-JP" altLang="en-US"/>
              <a:pPr/>
              <a:t>56</a:t>
            </a:fld>
            <a:endParaRPr lang="en-US" altLang="ja-JP"/>
          </a:p>
        </p:txBody>
      </p:sp>
      <p:sp>
        <p:nvSpPr>
          <p:cNvPr id="248834" name="Rectangle 2"/>
          <p:cNvSpPr>
            <a:spLocks noGrp="1" noRot="1" noChangeAspect="1" noChangeArrowheads="1" noTextEdit="1"/>
          </p:cNvSpPr>
          <p:nvPr>
            <p:ph type="sldImg"/>
          </p:nvPr>
        </p:nvSpPr>
        <p:spPr>
          <a:xfrm>
            <a:off x="1716088" y="692150"/>
            <a:ext cx="3597275" cy="2698750"/>
          </a:xfrm>
          <a:ln/>
        </p:spPr>
      </p:sp>
      <p:sp>
        <p:nvSpPr>
          <p:cNvPr id="248835" name="Rectangle 3"/>
          <p:cNvSpPr>
            <a:spLocks noGrp="1" noChangeArrowheads="1"/>
          </p:cNvSpPr>
          <p:nvPr>
            <p:ph type="body" idx="1"/>
          </p:nvPr>
        </p:nvSpPr>
        <p:spPr/>
        <p:txBody>
          <a:bodyPr/>
          <a:lstStyle/>
          <a:p>
            <a:r>
              <a:rPr lang="en-US" b="0" smtClean="0"/>
              <a:t>I ran this in C:\a\j\adn\train\revit\mep\test\Urban House MEP.rvt.</a:t>
            </a:r>
            <a:endParaRPr lang="en-GB" b="0" smtClean="0"/>
          </a:p>
          <a:p>
            <a:r>
              <a:rPr lang="en-GB" b="1" smtClean="0"/>
              <a:t>Reference </a:t>
            </a:r>
            <a:r>
              <a:rPr lang="en-GB" b="1"/>
              <a:t>Planes and Sketch Planes</a:t>
            </a:r>
          </a:p>
          <a:p>
            <a:r>
              <a:rPr lang="en-GB"/>
              <a:t>Autodesk.Revit.Creation.Application.NewPlane</a:t>
            </a:r>
          </a:p>
          <a:p>
            <a:r>
              <a:rPr lang="en-GB"/>
              <a:t>Autodesk.Revit.Creation.Application.NewPlane</a:t>
            </a:r>
          </a:p>
          <a:p>
            <a:r>
              <a:rPr lang="en-GB"/>
              <a:t>Autodesk.Revit.Creation.Document.NewReferencePlane</a:t>
            </a:r>
          </a:p>
          <a:p>
            <a:r>
              <a:rPr lang="en-GB"/>
              <a:t>Autodesk.Revit.Creation.Document.NewReferencePlane2</a:t>
            </a:r>
          </a:p>
          <a:p>
            <a:r>
              <a:rPr lang="en-GB"/>
              <a:t>Autodesk.Revit.Creation.Document.NewSketchPlane</a:t>
            </a:r>
            <a:endParaRPr lang="en-US" altLang="ja-JP"/>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3705F-959C-447B-A3AB-7CC6621DC71D}" type="slidenum">
              <a:rPr lang="ja-JP" altLang="en-US"/>
              <a:pPr/>
              <a:t>57</a:t>
            </a:fld>
            <a:endParaRPr lang="en-US" altLang="ja-JP"/>
          </a:p>
        </p:txBody>
      </p:sp>
      <p:sp>
        <p:nvSpPr>
          <p:cNvPr id="250882" name="Rectangle 2"/>
          <p:cNvSpPr>
            <a:spLocks noGrp="1" noRot="1" noChangeAspect="1" noChangeArrowheads="1" noTextEdit="1"/>
          </p:cNvSpPr>
          <p:nvPr>
            <p:ph type="sldImg"/>
          </p:nvPr>
        </p:nvSpPr>
        <p:spPr>
          <a:xfrm>
            <a:off x="1716088" y="692150"/>
            <a:ext cx="3597275" cy="2698750"/>
          </a:xfrm>
          <a:ln/>
        </p:spPr>
      </p:sp>
      <p:sp>
        <p:nvSpPr>
          <p:cNvPr id="250883" name="Rectangle 3"/>
          <p:cNvSpPr>
            <a:spLocks noGrp="1" noChangeArrowheads="1"/>
          </p:cNvSpPr>
          <p:nvPr>
            <p:ph type="body" idx="1"/>
          </p:nvPr>
        </p:nvSpPr>
        <p:spPr/>
        <p:txBody>
          <a:bodyPr/>
          <a:lstStyle/>
          <a:p>
            <a:r>
              <a:rPr lang="en-US" altLang="ja-JP" b="1"/>
              <a:t>Steps:</a:t>
            </a:r>
          </a:p>
          <a:p>
            <a:endParaRPr lang="en-US" altLang="ja-JP" b="1"/>
          </a:p>
          <a:p>
            <a:r>
              <a:rPr lang="en-US" altLang="ja-JP" b="1"/>
              <a:t>0. Open a .RVT file containing reference plane objects, e.g m_CoHouse.rvt in the training folder.</a:t>
            </a:r>
          </a:p>
          <a:p>
            <a:r>
              <a:rPr lang="en-US" altLang="ja-JP" b="1"/>
              <a:t>1. Run the external command.</a:t>
            </a:r>
          </a:p>
          <a:p>
            <a:r>
              <a:rPr lang="en-US" altLang="ja-JP" b="1"/>
              <a:t>2. A dialog will appear to report all reference planes in the current project, showing its ID, bubble end, free end, and normal.</a:t>
            </a:r>
          </a:p>
          <a:p>
            <a:r>
              <a:rPr lang="en-US" altLang="ja-JP" b="1"/>
              <a:t>3. If a wall or a slab is selected before the command is run, when Create button is clicked, a reference plan will be created at the left face of the wall or at the bottom of the slab.</a:t>
            </a:r>
          </a:p>
          <a:p>
            <a:r>
              <a:rPr lang="en-US" altLang="ja-JP" b="1"/>
              <a:t>4. After the new reference plan is created, we can list it out by running the command again.</a:t>
            </a:r>
          </a:p>
          <a:p>
            <a:endParaRPr lang="en-US" altLang="ja-JP"/>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7B285-581E-4CA7-9E27-8FD413F6E1F2}" type="slidenum">
              <a:rPr lang="ja-JP" altLang="en-US"/>
              <a:pPr/>
              <a:t>58</a:t>
            </a:fld>
            <a:endParaRPr lang="en-US" altLang="ja-JP"/>
          </a:p>
        </p:txBody>
      </p:sp>
      <p:sp>
        <p:nvSpPr>
          <p:cNvPr id="252930" name="Rectangle 2"/>
          <p:cNvSpPr>
            <a:spLocks noGrp="1" noRot="1" noChangeAspect="1" noChangeArrowheads="1" noTextEdit="1"/>
          </p:cNvSpPr>
          <p:nvPr>
            <p:ph type="sldImg"/>
          </p:nvPr>
        </p:nvSpPr>
        <p:spPr>
          <a:xfrm>
            <a:off x="1716088" y="692150"/>
            <a:ext cx="3597275" cy="2698750"/>
          </a:xfrm>
          <a:ln/>
        </p:spPr>
      </p:sp>
      <p:sp>
        <p:nvSpPr>
          <p:cNvPr id="252931" name="Rectangle 3"/>
          <p:cNvSpPr>
            <a:spLocks noGrp="1" noChangeArrowheads="1"/>
          </p:cNvSpPr>
          <p:nvPr>
            <p:ph type="body" idx="1"/>
          </p:nvPr>
        </p:nvSpPr>
        <p:spPr/>
        <p:txBody>
          <a:bodyPr/>
          <a:lstStyle/>
          <a:p>
            <a:r>
              <a:rPr lang="en-GB" b="1"/>
              <a:t>Rooms:</a:t>
            </a:r>
          </a:p>
          <a:p>
            <a:r>
              <a:rPr lang="en-GB"/>
              <a:t>Autodesk.Revit.Elements.Room.Number</a:t>
            </a:r>
          </a:p>
          <a:p>
            <a:r>
              <a:rPr lang="en-GB"/>
              <a:t>Autodesk.Revit.Elements.RoomTag</a:t>
            </a:r>
          </a:p>
          <a:p>
            <a:r>
              <a:rPr lang="en-GB"/>
              <a:t>Autodesk.Revit.Creation.Document.NewRoom</a:t>
            </a:r>
          </a:p>
          <a:p>
            <a:r>
              <a:rPr lang="en-GB"/>
              <a:t>Autodesk.Revit.Creation.Document.NewRoomTag</a:t>
            </a:r>
            <a:endParaRPr lang="en-US" altLang="ja-JP"/>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E677E1-9EBA-45B5-9D17-B7B4304F0BB7}" type="slidenum">
              <a:rPr lang="ja-JP" altLang="en-US"/>
              <a:pPr/>
              <a:t>59</a:t>
            </a:fld>
            <a:endParaRPr lang="en-US" altLang="ja-JP"/>
          </a:p>
        </p:txBody>
      </p:sp>
      <p:sp>
        <p:nvSpPr>
          <p:cNvPr id="254978" name="Rectangle 2"/>
          <p:cNvSpPr>
            <a:spLocks noGrp="1" noRot="1" noChangeAspect="1" noChangeArrowheads="1" noTextEdit="1"/>
          </p:cNvSpPr>
          <p:nvPr>
            <p:ph type="sldImg"/>
          </p:nvPr>
        </p:nvSpPr>
        <p:spPr>
          <a:xfrm>
            <a:off x="1716088" y="692150"/>
            <a:ext cx="3597275" cy="2698750"/>
          </a:xfrm>
          <a:ln/>
        </p:spPr>
      </p:sp>
      <p:sp>
        <p:nvSpPr>
          <p:cNvPr id="254979" name="Rectangle 3"/>
          <p:cNvSpPr>
            <a:spLocks noGrp="1" noChangeArrowheads="1"/>
          </p:cNvSpPr>
          <p:nvPr>
            <p:ph type="body" idx="1"/>
          </p:nvPr>
        </p:nvSpPr>
        <p:spPr/>
        <p:txBody>
          <a:bodyPr/>
          <a:lstStyle/>
          <a:p>
            <a:r>
              <a:rPr lang="en-US" altLang="ja-JP" b="1"/>
              <a:t>Steps: [MH: why do they have duplicates in the list above?]</a:t>
            </a:r>
          </a:p>
          <a:p>
            <a:endParaRPr lang="en-US" altLang="ja-JP" b="1"/>
          </a:p>
          <a:p>
            <a:r>
              <a:rPr lang="en-US" altLang="ja-JP" b="1"/>
              <a:t>0. Open a .RVT file containing room objects, e.g m_CoHouse.rvt in the training folder.</a:t>
            </a:r>
          </a:p>
          <a:p>
            <a:r>
              <a:rPr lang="en-US" altLang="ja-JP" b="1"/>
              <a:t>1. Run the command. A dialog will display the information of all rooms.</a:t>
            </a:r>
          </a:p>
          <a:p>
            <a:r>
              <a:rPr lang="en-US" altLang="ja-JP" b="1"/>
              <a:t>2. Create room tags and add them to the rooms which are lack of tags.</a:t>
            </a:r>
          </a:p>
          <a:p>
            <a:r>
              <a:rPr lang="en-US" altLang="ja-JP" b="1"/>
              <a:t>3. Reorder the number of all rooms by ascending order from ground floor to high floor, from left to right.</a:t>
            </a:r>
          </a:p>
          <a:p>
            <a:r>
              <a:rPr lang="en-US" altLang="ja-JP" b="1"/>
              <a:t>4. Calculate the rooms area for each department and export the result to an Excel document. </a:t>
            </a:r>
          </a:p>
          <a:p>
            <a:endParaRPr lang="en-US" altLang="ja-JP"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BFDA1DC-C078-4E14-AF53-30C27B7128EE}" type="slidenum">
              <a:rPr lang="en-US" smtClean="0"/>
              <a:pPr/>
              <a:t>6</a:t>
            </a:fld>
            <a:endParaRPr lang="en-US" smtClean="0"/>
          </a:p>
        </p:txBody>
      </p:sp>
      <p:sp>
        <p:nvSpPr>
          <p:cNvPr id="161795" name="Rectangle 2"/>
          <p:cNvSpPr>
            <a:spLocks noGrp="1" noRot="1" noChangeAspect="1" noChangeArrowheads="1" noTextEdit="1"/>
          </p:cNvSpPr>
          <p:nvPr>
            <p:ph type="sldImg"/>
          </p:nvPr>
        </p:nvSpPr>
        <p:spPr>
          <a:xfrm>
            <a:off x="1716088" y="692150"/>
            <a:ext cx="3597275" cy="2698750"/>
          </a:xfrm>
          <a:ln/>
        </p:spPr>
      </p:sp>
      <p:sp>
        <p:nvSpPr>
          <p:cNvPr id="161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E7664-9F02-4922-B190-E03403CF92C9}" type="slidenum">
              <a:rPr lang="ja-JP" altLang="en-US"/>
              <a:pPr/>
              <a:t>60</a:t>
            </a:fld>
            <a:endParaRPr lang="en-US" altLang="ja-JP"/>
          </a:p>
        </p:txBody>
      </p:sp>
      <p:sp>
        <p:nvSpPr>
          <p:cNvPr id="257026" name="Rectangle 2"/>
          <p:cNvSpPr>
            <a:spLocks noGrp="1" noRot="1" noChangeAspect="1" noChangeArrowheads="1" noTextEdit="1"/>
          </p:cNvSpPr>
          <p:nvPr>
            <p:ph type="sldImg"/>
          </p:nvPr>
        </p:nvSpPr>
        <p:spPr>
          <a:xfrm>
            <a:off x="1716088" y="692150"/>
            <a:ext cx="3597275" cy="2698750"/>
          </a:xfrm>
          <a:ln/>
        </p:spPr>
      </p:sp>
      <p:sp>
        <p:nvSpPr>
          <p:cNvPr id="257027" name="Rectangle 3"/>
          <p:cNvSpPr>
            <a:spLocks noGrp="1" noChangeArrowheads="1"/>
          </p:cNvSpPr>
          <p:nvPr>
            <p:ph type="body" idx="1"/>
          </p:nvPr>
        </p:nvSpPr>
        <p:spPr/>
        <p:txBody>
          <a:bodyPr/>
          <a:lstStyle/>
          <a:p>
            <a:r>
              <a:rPr lang="en-GB" noProof="1"/>
              <a:t>Display the locations and site information of the project.</a:t>
            </a:r>
          </a:p>
          <a:p>
            <a:endParaRPr lang="en-GB" noProof="1"/>
          </a:p>
          <a:p>
            <a:r>
              <a:rPr lang="en-GB" noProof="1"/>
              <a:t>1. Show the project location and site information for current project.</a:t>
            </a:r>
          </a:p>
          <a:p>
            <a:r>
              <a:rPr lang="en-GB" noProof="1"/>
              <a:t>2. Users can set the values to change the location.</a:t>
            </a:r>
          </a:p>
          <a:p>
            <a:r>
              <a:rPr lang="en-GB" noProof="1"/>
              <a:t>3. In the Project Browser, open a 2D plan view of the project. Click View menu and select View Properties, set the view orientation to True North.</a:t>
            </a:r>
          </a:p>
          <a:p>
            <a:r>
              <a:rPr lang="en-GB" noProof="1"/>
              <a:t>4. On the Tools menu, click Shared Coordinates and select Acquire Coordinates.</a:t>
            </a:r>
          </a:p>
          <a:p>
            <a:endParaRPr lang="en-GB" noProof="1"/>
          </a:p>
          <a:p>
            <a:r>
              <a:rPr lang="en-GB" noProof="1"/>
              <a:t>To avoid the warning that timezone.txt could not be found, copy </a:t>
            </a:r>
          </a:p>
          <a:p>
            <a:endParaRPr lang="en-US" altLang="ja-JP"/>
          </a:p>
          <a:p>
            <a:r>
              <a:rPr lang="en-US" noProof="1"/>
              <a:t>R:\Samples\SharedCoordinateSystem\CS\timezone.txt</a:t>
            </a:r>
          </a:p>
          <a:p>
            <a:r>
              <a:rPr lang="en-US" noProof="1"/>
              <a:t>    </a:t>
            </a:r>
          </a:p>
          <a:p>
            <a:r>
              <a:rPr lang="en-US" noProof="1"/>
              <a:t>to </a:t>
            </a:r>
          </a:p>
          <a:p>
            <a:r>
              <a:rPr lang="en-US" noProof="1"/>
              <a:t>    </a:t>
            </a:r>
          </a:p>
          <a:p>
            <a:r>
              <a:rPr lang="en-US" noProof="1"/>
              <a:t>R:\Samples\SharedCoordinateSystem\CS\bin\Debug\timezone.txt</a:t>
            </a:r>
          </a:p>
          <a:p>
            <a:r>
              <a:rPr lang="en-US" altLang="ja-JP"/>
              <a:t> </a:t>
            </a:r>
          </a:p>
          <a:p>
            <a:r>
              <a:rPr lang="en-US" altLang="ja-JP"/>
              <a:t>(1)  where do you see this in UI. </a:t>
            </a:r>
          </a:p>
          <a:p>
            <a:r>
              <a:rPr lang="en-US" altLang="ja-JP"/>
              <a:t> </a:t>
            </a:r>
          </a:p>
          <a:p>
            <a:r>
              <a:rPr lang="en-US" altLang="ja-JP"/>
              <a:t>This sample seems to be duplicating a two dialogs that you see in: </a:t>
            </a:r>
          </a:p>
          <a:p>
            <a:r>
              <a:rPr lang="en-US" altLang="ja-JP"/>
              <a:t> </a:t>
            </a:r>
          </a:p>
          <a:p>
            <a:r>
              <a:rPr lang="en-US" altLang="ja-JP"/>
              <a:t>[Settings] menu --&gt; [Sun and Shadows settings...]  --&gt; [Still] tab in [Name] --&gt;  click on the right-down arrow next to the [Place] under [By Date, Time and Place] toggle button, </a:t>
            </a:r>
          </a:p>
          <a:p>
            <a:r>
              <a:rPr lang="en-US" altLang="ja-JP"/>
              <a:t>You will see the very similar dialog there.</a:t>
            </a:r>
          </a:p>
          <a:p>
            <a:endParaRPr lang="en-US" altLang="ja-JP"/>
          </a:p>
          <a:p>
            <a:r>
              <a:rPr lang="en-US" altLang="ja-JP"/>
              <a:t>Actually, a better place to reach this info in UI is</a:t>
            </a:r>
          </a:p>
          <a:p>
            <a:r>
              <a:rPr lang="en-US" altLang="ja-JP"/>
              <a:t> </a:t>
            </a:r>
          </a:p>
          <a:p>
            <a:r>
              <a:rPr lang="en-US" altLang="ja-JP"/>
              <a:t>[Setting]  --&gt;  [Manage place and locations] </a:t>
            </a:r>
          </a:p>
          <a:p>
            <a:r>
              <a:rPr lang="en-US" altLang="ja-JP"/>
              <a:t> </a:t>
            </a:r>
          </a:p>
          <a:p>
            <a:r>
              <a:rPr lang="en-US" altLang="ja-JP"/>
              <a:t>(2)  what you see with External command? </a:t>
            </a:r>
          </a:p>
          <a:p>
            <a:r>
              <a:rPr lang="en-US" altLang="ja-JP"/>
              <a:t> </a:t>
            </a:r>
          </a:p>
          <a:p>
            <a:r>
              <a:rPr lang="en-US" altLang="ja-JP"/>
              <a:t>If you duplicated the site location in the external command, you will see it there in the UI, too.  </a:t>
            </a:r>
          </a:p>
          <a:p>
            <a:r>
              <a:rPr lang="en-US" altLang="ja-JP"/>
              <a:t> </a:t>
            </a:r>
          </a:p>
          <a:p>
            <a:r>
              <a:rPr lang="en-US" altLang="ja-JP"/>
              <a:t>(3)  implications </a:t>
            </a:r>
          </a:p>
          <a:p>
            <a:r>
              <a:rPr lang="en-US" altLang="ja-JP"/>
              <a:t> </a:t>
            </a:r>
          </a:p>
          <a:p>
            <a:r>
              <a:rPr lang="en-US" altLang="ja-JP"/>
              <a:t>This is added for the Japanese developer who is developing Sun and Shadow Analysis. (Mikako logged this wish for GSA) In Japan, Sun and Shadow Analysis is the Must document. While revit has a long list of locations in ww, you couldn't have a more precise locations in earlier versions.   (I think this is enhancement in UI, too. I don't remember exactly how it looked though...)  So the developer can add more cities in Japan for exact locations.  </a:t>
            </a:r>
          </a:p>
          <a:p>
            <a:r>
              <a:rPr lang="en-US" altLang="ja-JP"/>
              <a:t> </a:t>
            </a:r>
          </a:p>
          <a:p>
            <a:r>
              <a:rPr lang="en-US" altLang="ja-JP"/>
              <a:t>The UI seems the same as 9.0, but there was no API to access this in the past.</a:t>
            </a:r>
          </a:p>
          <a:p>
            <a:endParaRPr lang="en-US" altLang="ja-JP"/>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6C0B7-0676-4FCC-8716-204F5F7B8C73}" type="slidenum">
              <a:rPr lang="ja-JP" altLang="en-US"/>
              <a:pPr/>
              <a:t>61</a:t>
            </a:fld>
            <a:endParaRPr lang="en-US" altLang="ja-JP"/>
          </a:p>
        </p:txBody>
      </p:sp>
      <p:sp>
        <p:nvSpPr>
          <p:cNvPr id="261122" name="Rectangle 2"/>
          <p:cNvSpPr>
            <a:spLocks noGrp="1" noRot="1" noChangeAspect="1" noChangeArrowheads="1" noTextEdit="1"/>
          </p:cNvSpPr>
          <p:nvPr>
            <p:ph type="sldImg"/>
          </p:nvPr>
        </p:nvSpPr>
        <p:spPr>
          <a:xfrm>
            <a:off x="1716088" y="692150"/>
            <a:ext cx="3597275" cy="2698750"/>
          </a:xfrm>
          <a:ln/>
        </p:spPr>
      </p:sp>
      <p:sp>
        <p:nvSpPr>
          <p:cNvPr id="261123" name="Rectangle 3"/>
          <p:cNvSpPr>
            <a:spLocks noGrp="1" noChangeArrowheads="1"/>
          </p:cNvSpPr>
          <p:nvPr>
            <p:ph type="body" idx="1"/>
          </p:nvPr>
        </p:nvSpPr>
        <p:spPr/>
        <p:txBody>
          <a:bodyPr/>
          <a:lstStyle/>
          <a:p>
            <a:r>
              <a:rPr lang="en-US" altLang="ja-JP"/>
              <a:t>Now we come to the structure-only samples.</a:t>
            </a:r>
            <a:endParaRPr lang="ja-JP"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7F29E-EC28-43D6-8AD6-C163CE10651D}" type="slidenum">
              <a:rPr lang="ja-JP" altLang="en-US"/>
              <a:pPr/>
              <a:t>62</a:t>
            </a:fld>
            <a:endParaRPr lang="en-US" altLang="ja-JP"/>
          </a:p>
        </p:txBody>
      </p:sp>
      <p:sp>
        <p:nvSpPr>
          <p:cNvPr id="263170" name="Rectangle 2"/>
          <p:cNvSpPr>
            <a:spLocks noGrp="1" noRot="1" noChangeAspect="1" noChangeArrowheads="1" noTextEdit="1"/>
          </p:cNvSpPr>
          <p:nvPr>
            <p:ph type="sldImg"/>
          </p:nvPr>
        </p:nvSpPr>
        <p:spPr>
          <a:xfrm>
            <a:off x="1716088" y="692150"/>
            <a:ext cx="3597275" cy="2698750"/>
          </a:xfrm>
          <a:ln/>
        </p:spPr>
      </p:sp>
      <p:sp>
        <p:nvSpPr>
          <p:cNvPr id="263171" name="Rectangle 3"/>
          <p:cNvSpPr>
            <a:spLocks noGrp="1" noChangeArrowheads="1"/>
          </p:cNvSpPr>
          <p:nvPr>
            <p:ph type="body" idx="1"/>
          </p:nvPr>
        </p:nvSpPr>
        <p:spPr/>
        <p:txBody>
          <a:bodyPr/>
          <a:lstStyle/>
          <a:p>
            <a:pPr>
              <a:lnSpc>
                <a:spcPct val="80000"/>
              </a:lnSpc>
            </a:pPr>
            <a:r>
              <a:rPr lang="en-GB" sz="800" noProof="1"/>
              <a:t>Create a Structural Wall or Beam element.</a:t>
            </a:r>
          </a:p>
          <a:p>
            <a:pPr>
              <a:lnSpc>
                <a:spcPct val="80000"/>
              </a:lnSpc>
            </a:pPr>
            <a:endParaRPr lang="en-GB" sz="800" noProof="1"/>
          </a:p>
          <a:p>
            <a:pPr>
              <a:lnSpc>
                <a:spcPct val="80000"/>
              </a:lnSpc>
            </a:pPr>
            <a:r>
              <a:rPr lang="en-GB" sz="800" noProof="1"/>
              <a:t>Open a 3D view to see the analytical model, pointing out that no boundary conditions are set.</a:t>
            </a:r>
          </a:p>
          <a:p>
            <a:pPr>
              <a:lnSpc>
                <a:spcPct val="80000"/>
              </a:lnSpc>
            </a:pPr>
            <a:endParaRPr lang="en-GB" sz="800" noProof="1"/>
          </a:p>
          <a:p>
            <a:pPr>
              <a:lnSpc>
                <a:spcPct val="80000"/>
              </a:lnSpc>
            </a:pPr>
            <a:r>
              <a:rPr lang="en-GB" sz="800" noProof="1"/>
              <a:t>Select it.</a:t>
            </a:r>
          </a:p>
          <a:p>
            <a:pPr>
              <a:lnSpc>
                <a:spcPct val="80000"/>
              </a:lnSpc>
            </a:pPr>
            <a:endParaRPr lang="en-GB" sz="800" noProof="1"/>
          </a:p>
          <a:p>
            <a:pPr>
              <a:lnSpc>
                <a:spcPct val="80000"/>
              </a:lnSpc>
            </a:pPr>
            <a:r>
              <a:rPr lang="en-GB" sz="800" noProof="1"/>
              <a:t>Invoke the command.</a:t>
            </a:r>
          </a:p>
          <a:p>
            <a:pPr>
              <a:lnSpc>
                <a:spcPct val="80000"/>
              </a:lnSpc>
            </a:pPr>
            <a:endParaRPr lang="en-GB" sz="800" noProof="1"/>
          </a:p>
          <a:p>
            <a:pPr>
              <a:lnSpc>
                <a:spcPct val="80000"/>
              </a:lnSpc>
            </a:pPr>
            <a:r>
              <a:rPr lang="en-GB" sz="800" noProof="1"/>
              <a:t>Since it has no boundary conditions to start with, new ones are created and can be modified through the dialogue.</a:t>
            </a:r>
          </a:p>
          <a:p>
            <a:pPr>
              <a:lnSpc>
                <a:spcPct val="80000"/>
              </a:lnSpc>
            </a:pPr>
            <a:endParaRPr lang="en-GB" sz="800" noProof="1"/>
          </a:p>
          <a:p>
            <a:pPr>
              <a:lnSpc>
                <a:spcPct val="80000"/>
              </a:lnSpc>
            </a:pPr>
            <a:r>
              <a:rPr lang="en-GB" sz="800" noProof="1"/>
              <a:t>Set some boundary conditions.</a:t>
            </a:r>
          </a:p>
          <a:p>
            <a:pPr>
              <a:lnSpc>
                <a:spcPct val="80000"/>
              </a:lnSpc>
            </a:pPr>
            <a:endParaRPr lang="en-GB" sz="800" noProof="1"/>
          </a:p>
          <a:p>
            <a:pPr>
              <a:lnSpc>
                <a:spcPct val="80000"/>
              </a:lnSpc>
            </a:pPr>
            <a:r>
              <a:rPr lang="en-GB" sz="800" noProof="1"/>
              <a:t>Close the dialogue and point out that BCs have been added.</a:t>
            </a:r>
          </a:p>
          <a:p>
            <a:pPr>
              <a:lnSpc>
                <a:spcPct val="80000"/>
              </a:lnSpc>
            </a:pPr>
            <a:endParaRPr lang="en-GB" sz="800" noProof="1"/>
          </a:p>
          <a:p>
            <a:pPr>
              <a:lnSpc>
                <a:spcPct val="80000"/>
              </a:lnSpc>
            </a:pPr>
            <a:r>
              <a:rPr lang="en-GB" sz="800" noProof="1"/>
              <a:t>Autodesk Revit API application: BoundaryConditions</a:t>
            </a:r>
          </a:p>
          <a:p>
            <a:pPr>
              <a:lnSpc>
                <a:spcPct val="80000"/>
              </a:lnSpc>
            </a:pPr>
            <a:endParaRPr lang="en-GB" sz="800" noProof="1"/>
          </a:p>
          <a:p>
            <a:pPr>
              <a:lnSpc>
                <a:spcPct val="80000"/>
              </a:lnSpc>
            </a:pPr>
            <a:r>
              <a:rPr lang="en-GB" sz="800" noProof="1"/>
              <a:t>1. Firstly, user should select a structure element.</a:t>
            </a:r>
          </a:p>
          <a:p>
            <a:pPr>
              <a:lnSpc>
                <a:spcPct val="80000"/>
              </a:lnSpc>
            </a:pPr>
            <a:endParaRPr lang="en-GB" sz="800" noProof="1"/>
          </a:p>
          <a:p>
            <a:pPr>
              <a:lnSpc>
                <a:spcPct val="80000"/>
              </a:lnSpc>
            </a:pPr>
            <a:r>
              <a:rPr lang="en-GB" sz="800" noProof="1"/>
              <a:t>2. Invoke external command.</a:t>
            </a:r>
          </a:p>
          <a:p>
            <a:pPr>
              <a:lnSpc>
                <a:spcPct val="80000"/>
              </a:lnSpc>
            </a:pPr>
            <a:endParaRPr lang="en-GB" sz="800" noProof="1"/>
          </a:p>
          <a:p>
            <a:pPr>
              <a:lnSpc>
                <a:spcPct val="80000"/>
              </a:lnSpc>
            </a:pPr>
            <a:r>
              <a:rPr lang="en-GB" sz="800" noProof="1"/>
              <a:t>3. If the selected element has boundary conditions the parameters of the boundary conditions (BC) are presented. And users are also allowed to set these parameters with other valid values.</a:t>
            </a:r>
          </a:p>
          <a:p>
            <a:pPr>
              <a:lnSpc>
                <a:spcPct val="80000"/>
              </a:lnSpc>
            </a:pPr>
            <a:endParaRPr lang="en-GB" sz="800" noProof="1"/>
          </a:p>
          <a:p>
            <a:pPr>
              <a:lnSpc>
                <a:spcPct val="80000"/>
              </a:lnSpc>
            </a:pPr>
            <a:r>
              <a:rPr lang="en-GB" sz="800" noProof="1"/>
              <a:t>4. If the selected element does not have a BC then create one.</a:t>
            </a:r>
          </a:p>
          <a:p>
            <a:pPr>
              <a:lnSpc>
                <a:spcPct val="80000"/>
              </a:lnSpc>
            </a:pPr>
            <a:endParaRPr lang="en-GB" sz="800" noProof="1"/>
          </a:p>
          <a:p>
            <a:pPr>
              <a:lnSpc>
                <a:spcPct val="80000"/>
              </a:lnSpc>
            </a:pPr>
            <a:r>
              <a:rPr lang="en-GB" sz="800" noProof="1"/>
              <a:t>The sample set the conversion between the internal value and display value fit to Imperial unit.</a:t>
            </a:r>
          </a:p>
          <a:p>
            <a:pPr>
              <a:lnSpc>
                <a:spcPct val="80000"/>
              </a:lnSpc>
            </a:pPr>
            <a:endParaRPr lang="en-GB" sz="800" noProof="1"/>
          </a:p>
          <a:p>
            <a:pPr>
              <a:lnSpc>
                <a:spcPct val="80000"/>
              </a:lnSpc>
            </a:pPr>
            <a:r>
              <a:rPr lang="en-GB" sz="800" noProof="1"/>
              <a:t>Create a few walls in structural. Select one of them. Start the command.</a:t>
            </a:r>
          </a:p>
          <a:p>
            <a:pPr>
              <a:lnSpc>
                <a:spcPct val="80000"/>
              </a:lnSpc>
            </a:pPr>
            <a:endParaRPr lang="en-GB" sz="800" noProof="1"/>
          </a:p>
          <a:p>
            <a:pPr>
              <a:lnSpc>
                <a:spcPct val="80000"/>
              </a:lnSpc>
            </a:pPr>
            <a:r>
              <a:rPr lang="en-GB" sz="800" noProof="1"/>
              <a:t>The command checks whether exactly one element has been preselected and exits with an error message otherwise.</a:t>
            </a:r>
          </a:p>
          <a:p>
            <a:pPr>
              <a:lnSpc>
                <a:spcPct val="80000"/>
              </a:lnSpc>
            </a:pPr>
            <a:endParaRPr lang="en-GB" sz="800" noProof="1"/>
          </a:p>
          <a:p>
            <a:pPr>
              <a:lnSpc>
                <a:spcPct val="80000"/>
              </a:lnSpc>
            </a:pPr>
            <a:r>
              <a:rPr lang="en-GB" sz="800" noProof="1"/>
              <a:t>The method IsStructuralElement() determines whether the selected element is structural. To do so, it checks whether its class is one of FamilyInstance, Wall, Floor, or ContFooting, and whether it has a non-null AnalyticalModel property.</a:t>
            </a:r>
          </a:p>
          <a:p>
            <a:pPr>
              <a:lnSpc>
                <a:spcPct val="80000"/>
              </a:lnSpc>
            </a:pPr>
            <a:endParaRPr lang="en-GB" sz="800" noProof="1"/>
          </a:p>
          <a:p>
            <a:pPr>
              <a:lnSpc>
                <a:spcPct val="80000"/>
              </a:lnSpc>
            </a:pPr>
            <a:r>
              <a:rPr lang="en-GB" sz="800" noProof="1"/>
              <a:t>The boundary conditions for the selected element are collected from the database and saved in a dictionary in a BoundaryConditionsData instance, which also knows the host element, the dictionary key BC id.</a:t>
            </a:r>
          </a:p>
          <a:p>
            <a:pPr>
              <a:lnSpc>
                <a:spcPct val="80000"/>
              </a:lnSpc>
            </a:pPr>
            <a:endParaRPr lang="en-GB" sz="800" noProof="1"/>
          </a:p>
          <a:p>
            <a:pPr>
              <a:lnSpc>
                <a:spcPct val="80000"/>
              </a:lnSpc>
            </a:pPr>
            <a:r>
              <a:rPr lang="en-GB" sz="800" noProof="1"/>
              <a:t>If no boundary conditions have been set for the selected element, a suitable set of BCs are created when loading the form, in BoundaryConditionsForm_Load().</a:t>
            </a:r>
          </a:p>
          <a:p>
            <a:pPr>
              <a:lnSpc>
                <a:spcPct val="80000"/>
              </a:lnSpc>
            </a:pPr>
            <a:endParaRPr lang="en-GB" sz="800" noProof="1"/>
          </a:p>
          <a:p>
            <a:pPr>
              <a:lnSpc>
                <a:spcPct val="80000"/>
              </a:lnSpc>
            </a:pPr>
            <a:r>
              <a:rPr lang="en-GB" sz="800" noProof="1"/>
              <a:t>New boundary conditions are created by CreateBoundaryConditions(): point, line, and area.</a:t>
            </a:r>
          </a:p>
          <a:p>
            <a:pPr>
              <a:lnSpc>
                <a:spcPct val="80000"/>
              </a:lnSpc>
            </a:pPr>
            <a:endParaRPr lang="en-GB" sz="800" noProof="1"/>
          </a:p>
          <a:p>
            <a:pPr>
              <a:lnSpc>
                <a:spcPct val="80000"/>
              </a:lnSpc>
            </a:pPr>
            <a:r>
              <a:rPr lang="en-GB" sz="800" noProof="1"/>
              <a:t>Exercise the new API calls NewPointBoundaryConditions(), NewLineBoundaryConditions(), NewAreaBoundaryConditions().</a:t>
            </a:r>
          </a:p>
          <a:p>
            <a:pPr>
              <a:lnSpc>
                <a:spcPct val="80000"/>
              </a:lnSpc>
            </a:pPr>
            <a:endParaRPr lang="en-GB" sz="800" noProof="1"/>
          </a:p>
          <a:p>
            <a:pPr>
              <a:lnSpc>
                <a:spcPct val="80000"/>
              </a:lnSpc>
            </a:pPr>
            <a:r>
              <a:rPr lang="en-GB" sz="800" noProof="1"/>
              <a:t>The BoundaryConditionsData class has a member data object BCProperties which determines the data displayed by the ui PropertyGrid.</a:t>
            </a:r>
          </a:p>
          <a:p>
            <a:pPr>
              <a:lnSpc>
                <a:spcPct val="80000"/>
              </a:lnSpc>
            </a:pPr>
            <a:endParaRPr lang="en-GB" sz="800" noProof="1"/>
          </a:p>
          <a:p>
            <a:pPr>
              <a:lnSpc>
                <a:spcPct val="80000"/>
              </a:lnSpc>
            </a:pPr>
            <a:r>
              <a:rPr lang="en-GB" sz="800" noProof="1"/>
              <a:t>BCProperties knows about certain BC parameter values rules according to the Revit main program as well.</a:t>
            </a:r>
          </a:p>
          <a:p>
            <a:pPr>
              <a:lnSpc>
                <a:spcPct val="80000"/>
              </a:lnSpc>
            </a:pPr>
            <a:endParaRPr lang="en-GB" sz="800" noProof="1"/>
          </a:p>
          <a:p>
            <a:pPr>
              <a:lnSpc>
                <a:spcPct val="80000"/>
              </a:lnSpc>
            </a:pPr>
            <a:r>
              <a:rPr lang="en-GB" sz="800" noProof="1"/>
              <a:t>This sample also includes some sample boundary condition families: Boundary Conditions Fixed.rfa, Boundary Conditions Pinned.rfa, Boundary Conditions Roller.rfa, Boundary Conditions User.rfa</a:t>
            </a:r>
          </a:p>
          <a:p>
            <a:pPr>
              <a:lnSpc>
                <a:spcPct val="80000"/>
              </a:lnSpc>
            </a:pPr>
            <a:endParaRPr lang="en-GB" sz="800" noProof="1"/>
          </a:p>
          <a:p>
            <a:pPr>
              <a:lnSpc>
                <a:spcPct val="80000"/>
              </a:lnSpc>
            </a:pPr>
            <a:r>
              <a:rPr lang="en-GB" sz="800" noProof="1"/>
              <a:t>These families seems to be similar to the built-in boundary conditions?</a:t>
            </a:r>
          </a:p>
          <a:p>
            <a:pPr>
              <a:lnSpc>
                <a:spcPct val="80000"/>
              </a:lnSpc>
            </a:pPr>
            <a:endParaRPr lang="en-GB" sz="800" noProof="1"/>
          </a:p>
          <a:p>
            <a:pPr>
              <a:lnSpc>
                <a:spcPct val="80000"/>
              </a:lnSpc>
            </a:pPr>
            <a:r>
              <a:rPr lang="en-GB" sz="800" noProof="1"/>
              <a:t>This sample seems to be similar to the built-in boundary conditions command?</a:t>
            </a:r>
          </a:p>
          <a:p>
            <a:pPr>
              <a:lnSpc>
                <a:spcPct val="80000"/>
              </a:lnSpc>
            </a:pPr>
            <a:endParaRPr lang="en-US" altLang="ja-JP" sz="8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78F83-3013-4793-A07D-25231E4C3AAE}" type="slidenum">
              <a:rPr lang="ja-JP" altLang="en-US"/>
              <a:pPr/>
              <a:t>63</a:t>
            </a:fld>
            <a:endParaRPr lang="en-US" altLang="ja-JP"/>
          </a:p>
        </p:txBody>
      </p:sp>
      <p:sp>
        <p:nvSpPr>
          <p:cNvPr id="265218" name="Rectangle 2"/>
          <p:cNvSpPr>
            <a:spLocks noGrp="1" noRot="1" noChangeAspect="1" noChangeArrowheads="1" noTextEdit="1"/>
          </p:cNvSpPr>
          <p:nvPr>
            <p:ph type="sldImg"/>
          </p:nvPr>
        </p:nvSpPr>
        <p:spPr>
          <a:xfrm>
            <a:off x="1716088" y="692150"/>
            <a:ext cx="3597275" cy="2698750"/>
          </a:xfrm>
          <a:ln/>
        </p:spPr>
      </p:sp>
      <p:sp>
        <p:nvSpPr>
          <p:cNvPr id="265219" name="Rectangle 3"/>
          <p:cNvSpPr>
            <a:spLocks noGrp="1" noChangeArrowheads="1"/>
          </p:cNvSpPr>
          <p:nvPr>
            <p:ph type="body" idx="1"/>
          </p:nvPr>
        </p:nvSpPr>
        <p:spPr/>
        <p:txBody>
          <a:bodyPr/>
          <a:lstStyle/>
          <a:p>
            <a:pPr marL="228600" indent="-228600"/>
            <a:r>
              <a:rPr lang="en-US" altLang="ja-JP" sz="1000" b="1"/>
              <a:t>Steps:</a:t>
            </a:r>
          </a:p>
          <a:p>
            <a:pPr marL="228600" indent="-228600"/>
            <a:endParaRPr lang="en-US" altLang="ja-JP" sz="1000" b="1"/>
          </a:p>
          <a:p>
            <a:pPr marL="228600" indent="-228600"/>
            <a:r>
              <a:rPr lang="en-US" altLang="ja-JP" sz="1000" b="1"/>
              <a:t>0. Create a few beams connecting to each other to form a loop.</a:t>
            </a:r>
          </a:p>
          <a:p>
            <a:pPr marL="228600" indent="-228600"/>
            <a:r>
              <a:rPr lang="en-US" altLang="ja-JP" sz="1000" b="1"/>
              <a:t>1. Select all these beams before running the command.</a:t>
            </a:r>
          </a:p>
          <a:p>
            <a:pPr marL="228600" indent="-228600"/>
            <a:r>
              <a:rPr lang="en-US" altLang="ja-JP" sz="1000" b="1"/>
              <a:t>2. Invoke the external command.</a:t>
            </a:r>
          </a:p>
          <a:p>
            <a:pPr marL="228600" indent="-228600">
              <a:buFontTx/>
              <a:buAutoNum type="arabicPeriod" startAt="3"/>
            </a:pPr>
            <a:r>
              <a:rPr lang="en-US" altLang="ja-JP" sz="1000" b="1"/>
              <a:t> Choose layout method and beam type in the dialog.</a:t>
            </a:r>
          </a:p>
          <a:p>
            <a:pPr marL="228600" indent="-228600">
              <a:buFontTx/>
              <a:buAutoNum type="arabicPeriod" startAt="3"/>
            </a:pPr>
            <a:r>
              <a:rPr lang="en-US" altLang="ja-JP" sz="1000" b="1"/>
              <a:t> Change the direction of the beam system if necessary.</a:t>
            </a:r>
          </a:p>
          <a:p>
            <a:pPr marL="228600" indent="-228600">
              <a:buFontTx/>
              <a:buAutoNum type="arabicPeriod" startAt="3"/>
            </a:pPr>
            <a:r>
              <a:rPr lang="en-US" altLang="ja-JP" sz="1000" b="1"/>
              <a:t> Click OK button to create the beam system.</a:t>
            </a:r>
          </a:p>
          <a:p>
            <a:pPr marL="228600" indent="-228600">
              <a:buFontTx/>
              <a:buAutoNum type="arabicPeriod" startAt="3"/>
            </a:pPr>
            <a:endParaRPr lang="en-US" altLang="ja-JP" sz="1000" b="1"/>
          </a:p>
          <a:p>
            <a:pPr marL="228600" indent="-228600"/>
            <a:r>
              <a:rPr lang="en-GB" sz="1000" b="1"/>
              <a:t>Note: The spacing of the beam system may not be easy to specify especially when you create the beams on the fly. You can choose FixedNumber LayoutRuleMethod in the Create Beam System dialog to make things easier.</a:t>
            </a:r>
          </a:p>
          <a:p>
            <a:pPr marL="228600" indent="-228600"/>
            <a:endParaRPr lang="en-GB" sz="1000" b="1"/>
          </a:p>
          <a:p>
            <a:pPr marL="228600" indent="-228600"/>
            <a:r>
              <a:rPr lang="en-GB" sz="1000" b="1"/>
              <a:t>Beam Systems:</a:t>
            </a:r>
          </a:p>
          <a:p>
            <a:pPr marL="228600" indent="-228600"/>
            <a:r>
              <a:rPr lang="en-GB" sz="1000"/>
              <a:t>Autodesk.Revit.Elements.BeamSystem</a:t>
            </a:r>
          </a:p>
          <a:p>
            <a:pPr marL="228600" indent="-228600"/>
            <a:r>
              <a:rPr lang="en-GB" sz="1000"/>
              <a:t>Autodesk.Revit.Elements.LayoutRule</a:t>
            </a:r>
          </a:p>
          <a:p>
            <a:pPr marL="228600" indent="-228600"/>
            <a:r>
              <a:rPr lang="en-GB" sz="1000"/>
              <a:t>Autodesk.Revit.Elements.LayoutRuleFixedDistance</a:t>
            </a:r>
          </a:p>
          <a:p>
            <a:pPr marL="228600" indent="-228600"/>
            <a:r>
              <a:rPr lang="en-GB" sz="1000"/>
              <a:t>Autodesk.Revit.Elements.LayoutRuleFixedNumber</a:t>
            </a:r>
          </a:p>
          <a:p>
            <a:pPr marL="228600" indent="-228600"/>
            <a:r>
              <a:rPr lang="en-GB" sz="1000"/>
              <a:t>Autodesk.Revit.Elements.LayoutRuleMaximumSpacing</a:t>
            </a:r>
          </a:p>
          <a:p>
            <a:pPr marL="228600" indent="-228600"/>
            <a:r>
              <a:rPr lang="en-GB" sz="1000"/>
              <a:t>Autodesk.Revit.Elements.LayoutRuleClearSpacing</a:t>
            </a:r>
          </a:p>
          <a:p>
            <a:pPr marL="228600" indent="-228600"/>
            <a:r>
              <a:rPr lang="en-GB" sz="1000"/>
              <a:t>Autodesk.Revit.Creation.Document.NewBeamSystem</a:t>
            </a:r>
            <a:endParaRPr lang="en-US" altLang="ja-JP" sz="1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9673D1-CF0E-4634-8661-A1AE85FC420A}" type="slidenum">
              <a:rPr lang="ja-JP" altLang="en-US"/>
              <a:pPr/>
              <a:t>64</a:t>
            </a:fld>
            <a:endParaRPr lang="en-US" altLang="ja-JP"/>
          </a:p>
        </p:txBody>
      </p:sp>
      <p:sp>
        <p:nvSpPr>
          <p:cNvPr id="267266" name="Rectangle 2"/>
          <p:cNvSpPr>
            <a:spLocks noGrp="1" noRot="1" noChangeAspect="1" noChangeArrowheads="1" noTextEdit="1"/>
          </p:cNvSpPr>
          <p:nvPr>
            <p:ph type="sldImg"/>
          </p:nvPr>
        </p:nvSpPr>
        <p:spPr>
          <a:xfrm>
            <a:off x="1716088" y="692150"/>
            <a:ext cx="3597275" cy="2698750"/>
          </a:xfrm>
          <a:ln/>
        </p:spPr>
      </p:sp>
      <p:sp>
        <p:nvSpPr>
          <p:cNvPr id="267267" name="Rectangle 3"/>
          <p:cNvSpPr>
            <a:spLocks noGrp="1" noChangeArrowheads="1"/>
          </p:cNvSpPr>
          <p:nvPr>
            <p:ph type="body" idx="1"/>
          </p:nvPr>
        </p:nvSpPr>
        <p:spPr/>
        <p:txBody>
          <a:bodyPr/>
          <a:lstStyle/>
          <a:p>
            <a:pPr>
              <a:lnSpc>
                <a:spcPct val="80000"/>
              </a:lnSpc>
            </a:pPr>
            <a:r>
              <a:rPr lang="en-GB" sz="800" noProof="1"/>
              <a:t>This sample requires a floor at the lowest level of the building.</a:t>
            </a:r>
          </a:p>
          <a:p>
            <a:pPr>
              <a:lnSpc>
                <a:spcPct val="80000"/>
              </a:lnSpc>
            </a:pPr>
            <a:endParaRPr lang="en-GB" sz="800" noProof="1"/>
          </a:p>
          <a:p>
            <a:pPr>
              <a:lnSpc>
                <a:spcPct val="80000"/>
              </a:lnSpc>
            </a:pPr>
            <a:r>
              <a:rPr lang="en-GB" sz="800" noProof="1"/>
              <a:t>In a new drawing, draw three structural walls forming a closed triangle. Draw a slab by walls on level 1, pick the three walls. Run the command.</a:t>
            </a:r>
          </a:p>
          <a:p>
            <a:pPr>
              <a:lnSpc>
                <a:spcPct val="80000"/>
              </a:lnSpc>
            </a:pPr>
            <a:r>
              <a:rPr lang="en-GB" sz="800" noProof="1"/>
              <a:t>(1) New drawing.</a:t>
            </a:r>
          </a:p>
          <a:p>
            <a:pPr>
              <a:lnSpc>
                <a:spcPct val="80000"/>
              </a:lnSpc>
            </a:pPr>
            <a:r>
              <a:rPr lang="en-GB" sz="800" noProof="1"/>
              <a:t>(2) Basics &gt; Structural Wall &gt; Click, Click, Click, Click.</a:t>
            </a:r>
          </a:p>
          <a:p>
            <a:pPr>
              <a:lnSpc>
                <a:spcPct val="80000"/>
              </a:lnSpc>
            </a:pPr>
            <a:r>
              <a:rPr lang="en-GB" sz="800" noProof="1"/>
              <a:t>(3) Double click Structural Plans &gt; Level 1.</a:t>
            </a:r>
          </a:p>
          <a:p>
            <a:pPr>
              <a:lnSpc>
                <a:spcPct val="80000"/>
              </a:lnSpc>
            </a:pPr>
            <a:r>
              <a:rPr lang="en-GB" sz="800" noProof="1"/>
              <a:t>(4) Basics &gt; Slab &gt; Pick Walls &gt; Click, Click, Click, Finish Sketch.</a:t>
            </a:r>
          </a:p>
          <a:p>
            <a:pPr>
              <a:lnSpc>
                <a:spcPct val="80000"/>
              </a:lnSpc>
            </a:pPr>
            <a:r>
              <a:rPr lang="en-GB" sz="800" noProof="1"/>
              <a:t>(5) Tools &gt; External Tools &gt; Foundation Slab.</a:t>
            </a:r>
          </a:p>
          <a:p>
            <a:pPr>
              <a:lnSpc>
                <a:spcPct val="80000"/>
              </a:lnSpc>
            </a:pPr>
            <a:endParaRPr lang="en-GB" sz="800" noProof="1"/>
          </a:p>
          <a:p>
            <a:pPr>
              <a:lnSpc>
                <a:spcPct val="80000"/>
              </a:lnSpc>
            </a:pPr>
            <a:r>
              <a:rPr lang="en-GB" sz="800" noProof="1"/>
              <a:t>This sample iterates over the current building model and assembles the following data:</a:t>
            </a:r>
          </a:p>
          <a:p>
            <a:pPr>
              <a:lnSpc>
                <a:spcPct val="80000"/>
              </a:lnSpc>
            </a:pPr>
            <a:endParaRPr lang="en-GB" sz="800" noProof="1"/>
          </a:p>
          <a:p>
            <a:pPr>
              <a:lnSpc>
                <a:spcPct val="80000"/>
              </a:lnSpc>
            </a:pPr>
            <a:r>
              <a:rPr lang="en-GB" sz="800" noProof="1"/>
              <a:t>// A set of levels to find out the lowest level of the building.</a:t>
            </a:r>
          </a:p>
          <a:p>
            <a:pPr>
              <a:lnSpc>
                <a:spcPct val="80000"/>
              </a:lnSpc>
            </a:pPr>
            <a:r>
              <a:rPr lang="en-GB" sz="800" noProof="1"/>
              <a:t>SortedList&lt;double, Level&gt; m_levelList = new SortedList&lt;double,Level&gt;();</a:t>
            </a:r>
          </a:p>
          <a:p>
            <a:pPr>
              <a:lnSpc>
                <a:spcPct val="80000"/>
              </a:lnSpc>
            </a:pPr>
            <a:endParaRPr lang="en-GB" sz="800" noProof="1"/>
          </a:p>
          <a:p>
            <a:pPr>
              <a:lnSpc>
                <a:spcPct val="80000"/>
              </a:lnSpc>
            </a:pPr>
            <a:r>
              <a:rPr lang="en-GB" sz="800" noProof="1"/>
              <a:t>// A set of views to find out the regular slab's bounding box.</a:t>
            </a:r>
          </a:p>
          <a:p>
            <a:pPr>
              <a:lnSpc>
                <a:spcPct val="80000"/>
              </a:lnSpc>
            </a:pPr>
            <a:r>
              <a:rPr lang="en-GB" sz="800" noProof="1"/>
              <a:t>List&lt;View&gt; m_viewList = new List&lt;View&gt;();</a:t>
            </a:r>
          </a:p>
          <a:p>
            <a:pPr>
              <a:lnSpc>
                <a:spcPct val="80000"/>
              </a:lnSpc>
            </a:pPr>
            <a:endParaRPr lang="en-GB" sz="800" noProof="1"/>
          </a:p>
          <a:p>
            <a:pPr>
              <a:lnSpc>
                <a:spcPct val="80000"/>
              </a:lnSpc>
            </a:pPr>
            <a:r>
              <a:rPr lang="en-GB" sz="800" noProof="1"/>
              <a:t>// A set of floors to find out all the regular slabs at the base of the building.</a:t>
            </a:r>
          </a:p>
          <a:p>
            <a:pPr>
              <a:lnSpc>
                <a:spcPct val="80000"/>
              </a:lnSpc>
            </a:pPr>
            <a:r>
              <a:rPr lang="en-GB" sz="800" noProof="1"/>
              <a:t>List&lt;Floor&gt; m_floorList = new List&lt;Floor&gt;();</a:t>
            </a:r>
          </a:p>
          <a:p>
            <a:pPr>
              <a:lnSpc>
                <a:spcPct val="80000"/>
              </a:lnSpc>
            </a:pPr>
            <a:endParaRPr lang="en-GB" sz="800" noProof="1"/>
          </a:p>
          <a:p>
            <a:pPr>
              <a:lnSpc>
                <a:spcPct val="80000"/>
              </a:lnSpc>
            </a:pPr>
            <a:r>
              <a:rPr lang="en-GB" sz="800" noProof="1"/>
              <a:t>// A set of regular slabs at the base of the building.</a:t>
            </a:r>
          </a:p>
          <a:p>
            <a:pPr>
              <a:lnSpc>
                <a:spcPct val="80000"/>
              </a:lnSpc>
            </a:pPr>
            <a:r>
              <a:rPr lang="en-GB" sz="800" noProof="1"/>
              <a:t>// This set supplies all the regular slabs' datas for UI.</a:t>
            </a:r>
          </a:p>
          <a:p>
            <a:pPr>
              <a:lnSpc>
                <a:spcPct val="80000"/>
              </a:lnSpc>
            </a:pPr>
            <a:r>
              <a:rPr lang="en-GB" sz="800" noProof="1"/>
              <a:t>List&lt;RegularSlab&gt; m_allBaseSlabList = new List&lt;RegularSlab&gt;();</a:t>
            </a:r>
          </a:p>
          <a:p>
            <a:pPr>
              <a:lnSpc>
                <a:spcPct val="80000"/>
              </a:lnSpc>
            </a:pPr>
            <a:endParaRPr lang="en-GB" sz="800" noProof="1"/>
          </a:p>
          <a:p>
            <a:pPr>
              <a:lnSpc>
                <a:spcPct val="80000"/>
              </a:lnSpc>
            </a:pPr>
            <a:r>
              <a:rPr lang="en-GB" sz="800" noProof="1"/>
              <a:t>// A set of  the types of foundation slab.</a:t>
            </a:r>
          </a:p>
          <a:p>
            <a:pPr>
              <a:lnSpc>
                <a:spcPct val="80000"/>
              </a:lnSpc>
            </a:pPr>
            <a:r>
              <a:rPr lang="en-GB" sz="800" noProof="1"/>
              <a:t>// This set supplies all the types of foundation slab for UI.</a:t>
            </a:r>
          </a:p>
          <a:p>
            <a:pPr>
              <a:lnSpc>
                <a:spcPct val="80000"/>
              </a:lnSpc>
            </a:pPr>
            <a:r>
              <a:rPr lang="en-GB" sz="800" noProof="1"/>
              <a:t>List&lt;FloorType&gt; m_slabTypeList = new List&lt;FloorType&gt;();</a:t>
            </a:r>
          </a:p>
          <a:p>
            <a:pPr>
              <a:lnSpc>
                <a:spcPct val="80000"/>
              </a:lnSpc>
            </a:pPr>
            <a:endParaRPr lang="en-GB" sz="800" noProof="1"/>
          </a:p>
          <a:p>
            <a:pPr>
              <a:lnSpc>
                <a:spcPct val="80000"/>
              </a:lnSpc>
            </a:pPr>
            <a:r>
              <a:rPr lang="en-GB" sz="800" noProof="1"/>
              <a:t>It defines a helper class Sketch for drawing slabs and floors profiles into a WinForms PictureBox instance.</a:t>
            </a:r>
          </a:p>
          <a:p>
            <a:pPr>
              <a:lnSpc>
                <a:spcPct val="80000"/>
              </a:lnSpc>
            </a:pPr>
            <a:endParaRPr lang="en-GB" sz="800" noProof="1"/>
          </a:p>
          <a:p>
            <a:pPr>
              <a:lnSpc>
                <a:spcPct val="80000"/>
              </a:lnSpc>
            </a:pPr>
            <a:r>
              <a:rPr lang="en-GB" sz="800" noProof="1"/>
              <a:t>It calculates the bounding box of each floor, calculates an octagonal slab shape enclsing its bounding box.</a:t>
            </a:r>
          </a:p>
          <a:p>
            <a:pPr>
              <a:lnSpc>
                <a:spcPct val="80000"/>
              </a:lnSpc>
            </a:pPr>
            <a:endParaRPr lang="en-GB" sz="800" noProof="1"/>
          </a:p>
          <a:p>
            <a:pPr>
              <a:lnSpc>
                <a:spcPct val="80000"/>
              </a:lnSpc>
            </a:pPr>
            <a:r>
              <a:rPr lang="en-GB" sz="800" noProof="1"/>
              <a:t>On clicking OK, the original floor is replaced by an octagonal foundation slab.</a:t>
            </a:r>
          </a:p>
          <a:p>
            <a:pPr>
              <a:lnSpc>
                <a:spcPct val="80000"/>
              </a:lnSpc>
            </a:pPr>
            <a:endParaRPr lang="en-GB" sz="800" noProof="1"/>
          </a:p>
          <a:p>
            <a:pPr>
              <a:lnSpc>
                <a:spcPct val="80000"/>
              </a:lnSpc>
            </a:pPr>
            <a:r>
              <a:rPr lang="en-GB" sz="800" noProof="1"/>
              <a:t>Demonstrates the API call NewFloor().</a:t>
            </a:r>
          </a:p>
          <a:p>
            <a:pPr>
              <a:lnSpc>
                <a:spcPct val="80000"/>
              </a:lnSpc>
            </a:pPr>
            <a:endParaRPr lang="en-GB" sz="800" noProof="1"/>
          </a:p>
          <a:p>
            <a:pPr>
              <a:lnSpc>
                <a:spcPct val="80000"/>
              </a:lnSpc>
            </a:pPr>
            <a:r>
              <a:rPr lang="en-GB" sz="800" noProof="1"/>
              <a:t>Deletes the original floor.</a:t>
            </a:r>
          </a:p>
          <a:p>
            <a:pPr>
              <a:lnSpc>
                <a:spcPct val="80000"/>
              </a:lnSpc>
            </a:pPr>
            <a:endParaRPr lang="en-US" altLang="ja-JP" sz="8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34D29-F975-4A76-AFD9-C5E5D9E7FAE5}" type="slidenum">
              <a:rPr lang="ja-JP" altLang="en-US"/>
              <a:pPr/>
              <a:t>66</a:t>
            </a:fld>
            <a:endParaRPr lang="en-US" altLang="ja-JP"/>
          </a:p>
        </p:txBody>
      </p:sp>
      <p:sp>
        <p:nvSpPr>
          <p:cNvPr id="232450" name="Rectangle 2"/>
          <p:cNvSpPr>
            <a:spLocks noGrp="1" noRot="1" noChangeAspect="1" noChangeArrowheads="1" noTextEdit="1"/>
          </p:cNvSpPr>
          <p:nvPr>
            <p:ph type="sldImg"/>
          </p:nvPr>
        </p:nvSpPr>
        <p:spPr>
          <a:xfrm>
            <a:off x="1716088" y="692150"/>
            <a:ext cx="3597275" cy="2698750"/>
          </a:xfrm>
          <a:ln/>
        </p:spPr>
      </p:sp>
      <p:sp>
        <p:nvSpPr>
          <p:cNvPr id="232451" name="Rectangle 3"/>
          <p:cNvSpPr>
            <a:spLocks noGrp="1" noChangeArrowheads="1"/>
          </p:cNvSpPr>
          <p:nvPr>
            <p:ph type="body" idx="1"/>
          </p:nvPr>
        </p:nvSpPr>
        <p:spPr/>
        <p:txBody>
          <a:bodyPr/>
          <a:lstStyle/>
          <a:p>
            <a:pPr>
              <a:lnSpc>
                <a:spcPct val="90000"/>
              </a:lnSpc>
            </a:pPr>
            <a:r>
              <a:rPr lang="en-GB" b="1"/>
              <a:t>Materials:</a:t>
            </a:r>
          </a:p>
          <a:p>
            <a:pPr>
              <a:lnSpc>
                <a:spcPct val="90000"/>
              </a:lnSpc>
            </a:pPr>
            <a:r>
              <a:rPr lang="en-GB"/>
              <a:t>Autodesk.Revit.Color</a:t>
            </a:r>
          </a:p>
          <a:p>
            <a:pPr>
              <a:lnSpc>
                <a:spcPct val="90000"/>
              </a:lnSpc>
            </a:pPr>
            <a:r>
              <a:rPr lang="en-GB"/>
              <a:t>Autodesk.Revit.FillPatternSet</a:t>
            </a:r>
          </a:p>
          <a:p>
            <a:pPr>
              <a:lnSpc>
                <a:spcPct val="90000"/>
              </a:lnSpc>
            </a:pPr>
            <a:r>
              <a:rPr lang="en-GB"/>
              <a:t>Autodesk.Revit.FillPatternSetIterator</a:t>
            </a:r>
          </a:p>
          <a:p>
            <a:pPr>
              <a:lnSpc>
                <a:spcPct val="90000"/>
              </a:lnSpc>
            </a:pPr>
            <a:r>
              <a:rPr lang="en-GB"/>
              <a:t>Autodesk.Revit.MaterialSet</a:t>
            </a:r>
          </a:p>
          <a:p>
            <a:pPr>
              <a:lnSpc>
                <a:spcPct val="90000"/>
              </a:lnSpc>
            </a:pPr>
            <a:r>
              <a:rPr lang="en-GB"/>
              <a:t>Autodesk.Revit.MaterialSetIterator</a:t>
            </a:r>
          </a:p>
          <a:p>
            <a:pPr>
              <a:lnSpc>
                <a:spcPct val="90000"/>
              </a:lnSpc>
            </a:pPr>
            <a:r>
              <a:rPr lang="en-GB"/>
              <a:t>Autodesk.Revit.Materials</a:t>
            </a:r>
          </a:p>
          <a:p>
            <a:pPr>
              <a:lnSpc>
                <a:spcPct val="90000"/>
              </a:lnSpc>
            </a:pPr>
            <a:r>
              <a:rPr lang="en-GB"/>
              <a:t>Autodesk.Revit.Elements.FillPattern</a:t>
            </a:r>
          </a:p>
          <a:p>
            <a:pPr>
              <a:lnSpc>
                <a:spcPct val="90000"/>
              </a:lnSpc>
            </a:pPr>
            <a:r>
              <a:rPr lang="en-GB"/>
              <a:t>Autodesk.Revit.Elements.Material</a:t>
            </a:r>
          </a:p>
          <a:p>
            <a:pPr>
              <a:lnSpc>
                <a:spcPct val="90000"/>
              </a:lnSpc>
            </a:pPr>
            <a:r>
              <a:rPr lang="en-GB"/>
              <a:t>Autodesk.Revit.Elements.MaterialConcrete</a:t>
            </a:r>
          </a:p>
          <a:p>
            <a:pPr>
              <a:lnSpc>
                <a:spcPct val="90000"/>
              </a:lnSpc>
            </a:pPr>
            <a:r>
              <a:rPr lang="en-GB"/>
              <a:t>Autodesk.Revit.Elements.MaterialGeneric</a:t>
            </a:r>
          </a:p>
          <a:p>
            <a:pPr>
              <a:lnSpc>
                <a:spcPct val="90000"/>
              </a:lnSpc>
            </a:pPr>
            <a:r>
              <a:rPr lang="en-GB"/>
              <a:t>Autodesk.Revit.Elements.MaterialOther</a:t>
            </a:r>
          </a:p>
          <a:p>
            <a:pPr>
              <a:lnSpc>
                <a:spcPct val="90000"/>
              </a:lnSpc>
            </a:pPr>
            <a:r>
              <a:rPr lang="en-GB"/>
              <a:t>Autodesk.Revit.Elements.MaterialSteel</a:t>
            </a:r>
          </a:p>
          <a:p>
            <a:pPr>
              <a:lnSpc>
                <a:spcPct val="90000"/>
              </a:lnSpc>
            </a:pPr>
            <a:r>
              <a:rPr lang="en-GB"/>
              <a:t>Autodesk.Revit.Elements.MaterialWood</a:t>
            </a:r>
            <a:endParaRPr lang="en-GB" i="1"/>
          </a:p>
          <a:p>
            <a:pPr>
              <a:lnSpc>
                <a:spcPct val="90000"/>
              </a:lnSpc>
            </a:pPr>
            <a:r>
              <a:rPr lang="en-GB" i="1"/>
              <a:t>Autodesk.Revit.Settings.FillPatterns</a:t>
            </a:r>
          </a:p>
          <a:p>
            <a:pPr>
              <a:lnSpc>
                <a:spcPct val="90000"/>
              </a:lnSpc>
            </a:pPr>
            <a:r>
              <a:rPr lang="en-GB" i="1"/>
              <a:t>Autodesk.Revit.Settings.Materials</a:t>
            </a:r>
            <a:endParaRPr lang="en-GB"/>
          </a:p>
          <a:p>
            <a:pPr>
              <a:lnSpc>
                <a:spcPct val="90000"/>
              </a:lnSpc>
            </a:pPr>
            <a:r>
              <a:rPr lang="en-GB"/>
              <a:t>Autodesk.Revit.Creation.Application.NewFillPatternSet</a:t>
            </a:r>
          </a:p>
          <a:p>
            <a:pPr>
              <a:lnSpc>
                <a:spcPct val="90000"/>
              </a:lnSpc>
            </a:pPr>
            <a:r>
              <a:rPr lang="en-GB"/>
              <a:t>Autodesk.Revit.Creation.Application.NewColor</a:t>
            </a:r>
          </a:p>
          <a:p>
            <a:pPr>
              <a:lnSpc>
                <a:spcPct val="90000"/>
              </a:lnSpc>
            </a:pPr>
            <a:r>
              <a:rPr lang="en-GB"/>
              <a:t>Autodesk.Revit.Creation.Document.NewMaterialSet</a:t>
            </a:r>
            <a:endParaRPr lang="en-US" altLang="ja-JP"/>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DE2F4-9236-4DFD-BF7D-F3685E8A815F}" type="slidenum">
              <a:rPr lang="ja-JP" altLang="en-US"/>
              <a:pPr/>
              <a:t>67</a:t>
            </a:fld>
            <a:endParaRPr lang="en-US" altLang="ja-JP"/>
          </a:p>
        </p:txBody>
      </p:sp>
      <p:sp>
        <p:nvSpPr>
          <p:cNvPr id="234498" name="Rectangle 2"/>
          <p:cNvSpPr>
            <a:spLocks noGrp="1" noRot="1" noChangeAspect="1" noChangeArrowheads="1" noTextEdit="1"/>
          </p:cNvSpPr>
          <p:nvPr>
            <p:ph type="sldImg"/>
          </p:nvPr>
        </p:nvSpPr>
        <p:spPr>
          <a:xfrm>
            <a:off x="1716088" y="692150"/>
            <a:ext cx="3597275" cy="2698750"/>
          </a:xfrm>
          <a:ln/>
        </p:spPr>
      </p:sp>
      <p:sp>
        <p:nvSpPr>
          <p:cNvPr id="234499" name="Rectangle 3"/>
          <p:cNvSpPr>
            <a:spLocks noGrp="1" noChangeArrowheads="1"/>
          </p:cNvSpPr>
          <p:nvPr>
            <p:ph type="body" idx="1"/>
          </p:nvPr>
        </p:nvSpPr>
        <p:spPr/>
        <p:txBody>
          <a:bodyPr/>
          <a:lstStyle/>
          <a:p>
            <a:pPr>
              <a:lnSpc>
                <a:spcPct val="80000"/>
              </a:lnSpc>
            </a:pPr>
            <a:r>
              <a:rPr lang="en-US" altLang="ja-JP" sz="800" b="1"/>
              <a:t>Steps:</a:t>
            </a:r>
          </a:p>
          <a:p>
            <a:pPr>
              <a:lnSpc>
                <a:spcPct val="80000"/>
              </a:lnSpc>
            </a:pPr>
            <a:endParaRPr lang="en-US" altLang="ja-JP" sz="800" b="1"/>
          </a:p>
          <a:p>
            <a:pPr>
              <a:lnSpc>
                <a:spcPct val="80000"/>
              </a:lnSpc>
            </a:pPr>
            <a:r>
              <a:rPr lang="en-US" altLang="ja-JP" sz="800" b="1"/>
              <a:t>0. Create a structure element such as a column.</a:t>
            </a:r>
          </a:p>
          <a:p>
            <a:pPr>
              <a:lnSpc>
                <a:spcPct val="80000"/>
              </a:lnSpc>
            </a:pPr>
            <a:r>
              <a:rPr lang="en-US" altLang="ja-JP" sz="800" b="1"/>
              <a:t>1. Select the structure element.</a:t>
            </a:r>
          </a:p>
          <a:p>
            <a:pPr>
              <a:lnSpc>
                <a:spcPct val="80000"/>
              </a:lnSpc>
            </a:pPr>
            <a:r>
              <a:rPr lang="en-US" altLang="ja-JP" sz="800" b="1"/>
              <a:t>2. Run the external command.</a:t>
            </a:r>
          </a:p>
          <a:p>
            <a:pPr>
              <a:lnSpc>
                <a:spcPct val="80000"/>
              </a:lnSpc>
            </a:pPr>
            <a:r>
              <a:rPr lang="en-US" altLang="ja-JP" sz="800" b="1"/>
              <a:t>3. All available materials in the current project will be listed out in a form.</a:t>
            </a:r>
          </a:p>
          <a:p>
            <a:pPr>
              <a:lnSpc>
                <a:spcPct val="80000"/>
              </a:lnSpc>
            </a:pPr>
            <a:r>
              <a:rPr lang="en-US" altLang="ja-JP" sz="800" b="1"/>
              <a:t>4. Choose a material other than the previous one and press OK button.</a:t>
            </a:r>
          </a:p>
          <a:p>
            <a:pPr>
              <a:lnSpc>
                <a:spcPct val="80000"/>
              </a:lnSpc>
            </a:pPr>
            <a:r>
              <a:rPr lang="en-US" altLang="ja-JP" sz="800" b="1"/>
              <a:t>5. The material of the structure element will be changed.</a:t>
            </a:r>
          </a:p>
          <a:p>
            <a:pPr>
              <a:lnSpc>
                <a:spcPct val="80000"/>
              </a:lnSpc>
            </a:pPr>
            <a:endParaRPr lang="en-US" altLang="ja-JP" sz="800" b="1"/>
          </a:p>
          <a:p>
            <a:pPr>
              <a:lnSpc>
                <a:spcPct val="80000"/>
              </a:lnSpc>
            </a:pPr>
            <a:r>
              <a:rPr lang="en-US" altLang="ja-JP" sz="800" b="1"/>
              <a:t>Note: </a:t>
            </a:r>
            <a:r>
              <a:rPr lang="en-US" altLang="zh-CN" sz="800" b="1"/>
              <a:t>Users can duplicate a concrete material which is not light weight. </a:t>
            </a:r>
            <a:endParaRPr lang="en-US" altLang="ja-JP" sz="800" b="1"/>
          </a:p>
          <a:p>
            <a:pPr>
              <a:lnSpc>
                <a:spcPct val="80000"/>
              </a:lnSpc>
            </a:pPr>
            <a:endParaRPr lang="en-GB" sz="800" b="1"/>
          </a:p>
          <a:p>
            <a:pPr>
              <a:lnSpc>
                <a:spcPct val="80000"/>
              </a:lnSpc>
            </a:pPr>
            <a:r>
              <a:rPr lang="en-GB" sz="800" b="1"/>
              <a:t>Materials:</a:t>
            </a:r>
          </a:p>
          <a:p>
            <a:pPr>
              <a:lnSpc>
                <a:spcPct val="80000"/>
              </a:lnSpc>
            </a:pPr>
            <a:r>
              <a:rPr lang="en-GB" sz="800"/>
              <a:t>Autodesk.Revit.Color</a:t>
            </a:r>
          </a:p>
          <a:p>
            <a:pPr>
              <a:lnSpc>
                <a:spcPct val="80000"/>
              </a:lnSpc>
            </a:pPr>
            <a:r>
              <a:rPr lang="en-GB" sz="800"/>
              <a:t>Autodesk.Revit.FillPatternSet</a:t>
            </a:r>
          </a:p>
          <a:p>
            <a:pPr>
              <a:lnSpc>
                <a:spcPct val="80000"/>
              </a:lnSpc>
            </a:pPr>
            <a:r>
              <a:rPr lang="en-GB" sz="800"/>
              <a:t>Autodesk.Revit.FillPatternSetIterator</a:t>
            </a:r>
          </a:p>
          <a:p>
            <a:pPr>
              <a:lnSpc>
                <a:spcPct val="80000"/>
              </a:lnSpc>
            </a:pPr>
            <a:r>
              <a:rPr lang="en-GB" sz="800"/>
              <a:t>Autodesk.Revit.MaterialSet</a:t>
            </a:r>
          </a:p>
          <a:p>
            <a:pPr>
              <a:lnSpc>
                <a:spcPct val="80000"/>
              </a:lnSpc>
            </a:pPr>
            <a:r>
              <a:rPr lang="en-GB" sz="800"/>
              <a:t>Autodesk.Revit.MaterialSetIterator</a:t>
            </a:r>
          </a:p>
          <a:p>
            <a:pPr>
              <a:lnSpc>
                <a:spcPct val="80000"/>
              </a:lnSpc>
            </a:pPr>
            <a:r>
              <a:rPr lang="en-GB" sz="800"/>
              <a:t>Autodesk.Revit.Materials</a:t>
            </a:r>
          </a:p>
          <a:p>
            <a:pPr>
              <a:lnSpc>
                <a:spcPct val="80000"/>
              </a:lnSpc>
            </a:pPr>
            <a:r>
              <a:rPr lang="en-GB" sz="800"/>
              <a:t>Autodesk.Revit.Elements.FillPattern</a:t>
            </a:r>
          </a:p>
          <a:p>
            <a:pPr>
              <a:lnSpc>
                <a:spcPct val="80000"/>
              </a:lnSpc>
            </a:pPr>
            <a:r>
              <a:rPr lang="en-GB" sz="800"/>
              <a:t>Autodesk.Revit.Elements.Material</a:t>
            </a:r>
          </a:p>
          <a:p>
            <a:pPr>
              <a:lnSpc>
                <a:spcPct val="80000"/>
              </a:lnSpc>
            </a:pPr>
            <a:r>
              <a:rPr lang="en-GB" sz="800"/>
              <a:t>Autodesk.Revit.Elements.MaterialConcrete</a:t>
            </a:r>
          </a:p>
          <a:p>
            <a:pPr>
              <a:lnSpc>
                <a:spcPct val="80000"/>
              </a:lnSpc>
            </a:pPr>
            <a:r>
              <a:rPr lang="en-GB" sz="800"/>
              <a:t>Autodesk.Revit.Elements.MaterialGeneric</a:t>
            </a:r>
          </a:p>
          <a:p>
            <a:pPr>
              <a:lnSpc>
                <a:spcPct val="80000"/>
              </a:lnSpc>
            </a:pPr>
            <a:r>
              <a:rPr lang="en-GB" sz="800"/>
              <a:t>Autodesk.Revit.Elements.MaterialOther</a:t>
            </a:r>
          </a:p>
          <a:p>
            <a:pPr>
              <a:lnSpc>
                <a:spcPct val="80000"/>
              </a:lnSpc>
            </a:pPr>
            <a:r>
              <a:rPr lang="en-GB" sz="800"/>
              <a:t>Autodesk.Revit.Elements.MaterialSteel</a:t>
            </a:r>
          </a:p>
          <a:p>
            <a:pPr>
              <a:lnSpc>
                <a:spcPct val="80000"/>
              </a:lnSpc>
            </a:pPr>
            <a:r>
              <a:rPr lang="en-GB" sz="800"/>
              <a:t>Autodesk.Revit.Elements.MaterialWood</a:t>
            </a:r>
            <a:endParaRPr lang="en-GB" sz="800" i="1"/>
          </a:p>
          <a:p>
            <a:pPr>
              <a:lnSpc>
                <a:spcPct val="80000"/>
              </a:lnSpc>
            </a:pPr>
            <a:r>
              <a:rPr lang="en-GB" sz="800" i="1"/>
              <a:t>Autodesk.Revit.Settings.FillPatterns</a:t>
            </a:r>
          </a:p>
          <a:p>
            <a:pPr>
              <a:lnSpc>
                <a:spcPct val="80000"/>
              </a:lnSpc>
            </a:pPr>
            <a:r>
              <a:rPr lang="en-GB" sz="800" i="1"/>
              <a:t>Autodesk.Revit.Settings.Materials</a:t>
            </a:r>
            <a:endParaRPr lang="en-GB" sz="800"/>
          </a:p>
          <a:p>
            <a:pPr>
              <a:lnSpc>
                <a:spcPct val="80000"/>
              </a:lnSpc>
            </a:pPr>
            <a:r>
              <a:rPr lang="en-GB" sz="800"/>
              <a:t>Autodesk.Revit.Creation.Application.NewFillPatternSet</a:t>
            </a:r>
          </a:p>
          <a:p>
            <a:pPr>
              <a:lnSpc>
                <a:spcPct val="80000"/>
              </a:lnSpc>
            </a:pPr>
            <a:r>
              <a:rPr lang="en-GB" sz="800"/>
              <a:t>Autodesk.Revit.Creation.Application.NewColor</a:t>
            </a:r>
          </a:p>
          <a:p>
            <a:pPr>
              <a:lnSpc>
                <a:spcPct val="80000"/>
              </a:lnSpc>
            </a:pPr>
            <a:r>
              <a:rPr lang="en-GB" sz="800"/>
              <a:t>Autodesk.Revit.Creation.Document.NewMaterialSet</a:t>
            </a:r>
            <a:endParaRPr lang="en-US" altLang="ja-JP" sz="8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CB41D8-E5E0-4866-8A49-68BC671171AC}" type="slidenum">
              <a:rPr lang="ja-JP" altLang="en-US"/>
              <a:pPr/>
              <a:t>68</a:t>
            </a:fld>
            <a:endParaRPr lang="en-US" altLang="ja-JP"/>
          </a:p>
        </p:txBody>
      </p:sp>
      <p:sp>
        <p:nvSpPr>
          <p:cNvPr id="244738" name="Rectangle 2"/>
          <p:cNvSpPr>
            <a:spLocks noGrp="1" noRot="1" noChangeAspect="1" noChangeArrowheads="1" noTextEdit="1"/>
          </p:cNvSpPr>
          <p:nvPr>
            <p:ph type="sldImg"/>
          </p:nvPr>
        </p:nvSpPr>
        <p:spPr>
          <a:xfrm>
            <a:off x="1716088" y="692150"/>
            <a:ext cx="3597275" cy="2698750"/>
          </a:xfrm>
          <a:ln/>
        </p:spPr>
      </p:sp>
      <p:sp>
        <p:nvSpPr>
          <p:cNvPr id="244739" name="Rectangle 3"/>
          <p:cNvSpPr>
            <a:spLocks noGrp="1" noChangeArrowheads="1"/>
          </p:cNvSpPr>
          <p:nvPr>
            <p:ph type="body" idx="1"/>
          </p:nvPr>
        </p:nvSpPr>
        <p:spPr/>
        <p:txBody>
          <a:bodyPr/>
          <a:lstStyle/>
          <a:p>
            <a:r>
              <a:rPr lang="en-US" altLang="ja-JP" b="1"/>
              <a:t>Steps:</a:t>
            </a:r>
          </a:p>
          <a:p>
            <a:endParaRPr lang="en-US" altLang="ja-JP" b="1"/>
          </a:p>
          <a:p>
            <a:r>
              <a:rPr lang="en-US" altLang="ja-JP" b="1"/>
              <a:t>1. Select a structure element such as a beam.</a:t>
            </a:r>
          </a:p>
          <a:p>
            <a:r>
              <a:rPr lang="en-US" altLang="ja-JP" b="1"/>
              <a:t>2. Run the external command.</a:t>
            </a:r>
          </a:p>
          <a:p>
            <a:r>
              <a:rPr lang="en-US" altLang="ja-JP" b="1"/>
              <a:t>3. All Display Views are listed out. Detail Level can be chosen; Physical Model and Analytical Model can be switched.</a:t>
            </a:r>
          </a:p>
          <a:p>
            <a:endParaRPr lang="ja-JP"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8F092-3B8B-4A3C-88D5-7186DD53FA3E}" type="slidenum">
              <a:rPr lang="ja-JP" altLang="en-US"/>
              <a:pPr/>
              <a:t>69</a:t>
            </a:fld>
            <a:endParaRPr lang="en-US" altLang="ja-JP"/>
          </a:p>
        </p:txBody>
      </p:sp>
      <p:sp>
        <p:nvSpPr>
          <p:cNvPr id="270338" name="Rectangle 2"/>
          <p:cNvSpPr>
            <a:spLocks noGrp="1" noRot="1" noChangeAspect="1" noChangeArrowheads="1" noTextEdit="1"/>
          </p:cNvSpPr>
          <p:nvPr>
            <p:ph type="sldImg"/>
          </p:nvPr>
        </p:nvSpPr>
        <p:spPr>
          <a:xfrm>
            <a:off x="1716088" y="692150"/>
            <a:ext cx="3597275" cy="2698750"/>
          </a:xfrm>
          <a:ln/>
        </p:spPr>
      </p:sp>
      <p:sp>
        <p:nvSpPr>
          <p:cNvPr id="270339" name="Rectangle 3"/>
          <p:cNvSpPr>
            <a:spLocks noGrp="1" noChangeArrowheads="1"/>
          </p:cNvSpPr>
          <p:nvPr>
            <p:ph type="body" idx="1"/>
          </p:nvPr>
        </p:nvSpPr>
        <p:spPr/>
        <p:txBody>
          <a:bodyPr/>
          <a:lstStyle/>
          <a:p>
            <a:r>
              <a:rPr lang="en-GB" b="1"/>
              <a:t>Path Reinforcement:</a:t>
            </a:r>
          </a:p>
          <a:p>
            <a:r>
              <a:rPr lang="en-GB"/>
              <a:t>Autodesk.Revit.Elements.PathReinforcementCurve</a:t>
            </a:r>
          </a:p>
          <a:p>
            <a:r>
              <a:rPr lang="en-GB"/>
              <a:t>Autodesk.Revit.Elements.PathReinforcement</a:t>
            </a:r>
          </a:p>
          <a:p>
            <a:r>
              <a:rPr lang="en-GB"/>
              <a:t>Autodesk.Revit.Symbols.PathReinforcementType</a:t>
            </a:r>
          </a:p>
          <a:p>
            <a:r>
              <a:rPr lang="en-GB"/>
              <a:t>Autodesk.Revit.Elements.SketchPlan</a:t>
            </a:r>
          </a:p>
          <a:p>
            <a:r>
              <a:rPr lang="en-GB"/>
              <a:t>Autodesk.Revit.Elements.ReferencePlane</a:t>
            </a:r>
          </a:p>
          <a:p>
            <a:r>
              <a:rPr lang="en-GB"/>
              <a:t>Autodesk.Revit.Elements.Opening</a:t>
            </a:r>
          </a:p>
          <a:p>
            <a:r>
              <a:rPr lang="en-GB"/>
              <a:t>Autodesk.Revit.Geometry.Plane</a:t>
            </a:r>
            <a:endParaRPr lang="en-US" altLang="ja-JP"/>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1363E-BDB1-4804-A325-AB7FD5DB9727}" type="slidenum">
              <a:rPr lang="ja-JP" altLang="en-US"/>
              <a:pPr/>
              <a:t>70</a:t>
            </a:fld>
            <a:endParaRPr lang="en-US" altLang="ja-JP"/>
          </a:p>
        </p:txBody>
      </p:sp>
      <p:sp>
        <p:nvSpPr>
          <p:cNvPr id="272386" name="Rectangle 2"/>
          <p:cNvSpPr>
            <a:spLocks noGrp="1" noRot="1" noChangeAspect="1" noChangeArrowheads="1" noTextEdit="1"/>
          </p:cNvSpPr>
          <p:nvPr>
            <p:ph type="sldImg"/>
          </p:nvPr>
        </p:nvSpPr>
        <p:spPr>
          <a:xfrm>
            <a:off x="1716088" y="692150"/>
            <a:ext cx="3597275" cy="2698750"/>
          </a:xfrm>
          <a:ln/>
        </p:spPr>
      </p:sp>
      <p:sp>
        <p:nvSpPr>
          <p:cNvPr id="272387" name="Rectangle 3"/>
          <p:cNvSpPr>
            <a:spLocks noGrp="1" noChangeArrowheads="1"/>
          </p:cNvSpPr>
          <p:nvPr>
            <p:ph type="body" idx="1"/>
          </p:nvPr>
        </p:nvSpPr>
        <p:spPr/>
        <p:txBody>
          <a:bodyPr/>
          <a:lstStyle/>
          <a:p>
            <a:r>
              <a:rPr lang="en-GB" noProof="1"/>
              <a:t>Start Revit Structural, create a concrete beam, run the command.</a:t>
            </a:r>
          </a:p>
          <a:p>
            <a:endParaRPr lang="en-GB" noProof="1"/>
          </a:p>
          <a:p>
            <a:r>
              <a:rPr lang="en-GB" noProof="1"/>
              <a:t>Create reinforcement rebars on the selected concrete beam or column without reinforcement.</a:t>
            </a:r>
          </a:p>
          <a:p>
            <a:r>
              <a:rPr lang="en-GB" noProof="1"/>
              <a:t>Create bar set in a selected concrete element (beam or column) that does not have any reinforcement.</a:t>
            </a:r>
          </a:p>
          <a:p>
            <a:r>
              <a:rPr lang="en-GB" noProof="1"/>
              <a:t>1. Create bar set in a selected concrete element (beam or column) that does not have any reinforcement.</a:t>
            </a:r>
          </a:p>
          <a:p>
            <a:r>
              <a:rPr lang="en-GB" noProof="1"/>
              <a:t>2. Beam rebar should be three kinds: top rebar, bottom rebar and transverse rebar.</a:t>
            </a:r>
          </a:p>
          <a:p>
            <a:r>
              <a:rPr lang="en-GB" noProof="1"/>
              <a:t>3. Column rebar should be two kinds: transverse rebar and vertical rebar.    </a:t>
            </a:r>
          </a:p>
          <a:p>
            <a:endParaRPr lang="en-GB" noProof="1"/>
          </a:p>
          <a:p>
            <a:r>
              <a:rPr lang="en-GB" noProof="1"/>
              <a:t>The class FrameReinMakerFactory does all the work, such as perform precondition testing</a:t>
            </a:r>
          </a:p>
          <a:p>
            <a:r>
              <a:rPr lang="en-GB" noProof="1"/>
              <a:t>and create a corresponding FrameReinMaker and the reinforcement rebars.</a:t>
            </a:r>
          </a:p>
          <a:p>
            <a:endParaRPr lang="en-GB" noProof="1"/>
          </a:p>
          <a:p>
            <a:r>
              <a:rPr lang="en-GB" noProof="1"/>
              <a:t>Precondition checks include: is the selected object a beam or column, is it made of concrete, does it already contain any Rebar elements.</a:t>
            </a:r>
          </a:p>
          <a:p>
            <a:endParaRPr lang="en-GB" noProof="1"/>
          </a:p>
          <a:p>
            <a:r>
              <a:rPr lang="en-GB" noProof="1"/>
              <a:t>Two further classes do the work depending on host type: BeamFramReinMaker and ColumnFramReinMaker.</a:t>
            </a:r>
          </a:p>
          <a:p>
            <a:endParaRPr lang="en-GB" noProof="1"/>
          </a:p>
          <a:p>
            <a:r>
              <a:rPr lang="en-GB" noProof="1"/>
              <a:t>GeomUtil: basic geometric utility methods.</a:t>
            </a:r>
          </a:p>
          <a:p>
            <a:r>
              <a:rPr lang="en-GB" noProof="1"/>
              <a:t>GeometrySupport: base class for BeamGeometrySupport and ColumnGeometrySupport, manages the solid of beam or column, the extend or sweep path of the beam or column, the director vector of beam or column, lists to store the edges and points, the transformation etc.</a:t>
            </a:r>
          </a:p>
          <a:p>
            <a:r>
              <a:rPr lang="en-GB" noProof="1"/>
              <a:t>ParameterUtil: utility methods find or set certain parameter.</a:t>
            </a:r>
          </a:p>
          <a:p>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F2C1AF6B-9D95-49B9-B5A3-5DCE91C73418}" type="slidenum">
              <a:rPr lang="en-US" smtClean="0"/>
              <a:pPr/>
              <a:t>7</a:t>
            </a:fld>
            <a:endParaRPr lang="en-US" smtClean="0"/>
          </a:p>
        </p:txBody>
      </p:sp>
      <p:sp>
        <p:nvSpPr>
          <p:cNvPr id="253955" name="Rectangle 2"/>
          <p:cNvSpPr>
            <a:spLocks noGrp="1" noRot="1" noChangeAspect="1" noChangeArrowheads="1" noTextEdit="1"/>
          </p:cNvSpPr>
          <p:nvPr>
            <p:ph type="sldImg"/>
          </p:nvPr>
        </p:nvSpPr>
        <p:spPr>
          <a:xfrm>
            <a:off x="1716088" y="692150"/>
            <a:ext cx="3597275" cy="2698750"/>
          </a:xfrm>
          <a:ln/>
        </p:spPr>
      </p:sp>
      <p:sp>
        <p:nvSpPr>
          <p:cNvPr id="2539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72AA3-26D2-46D3-99A4-662AC25D820D}" type="slidenum">
              <a:rPr lang="ja-JP" altLang="en-US"/>
              <a:pPr/>
              <a:t>71</a:t>
            </a:fld>
            <a:endParaRPr lang="en-US" altLang="ja-JP"/>
          </a:p>
        </p:txBody>
      </p:sp>
      <p:sp>
        <p:nvSpPr>
          <p:cNvPr id="274434" name="Rectangle 2"/>
          <p:cNvSpPr>
            <a:spLocks noGrp="1" noRot="1" noChangeAspect="1" noChangeArrowheads="1" noTextEdit="1"/>
          </p:cNvSpPr>
          <p:nvPr>
            <p:ph type="sldImg"/>
          </p:nvPr>
        </p:nvSpPr>
        <p:spPr>
          <a:xfrm>
            <a:off x="1716088" y="692150"/>
            <a:ext cx="3597275" cy="2698750"/>
          </a:xfrm>
          <a:ln/>
        </p:spPr>
      </p:sp>
      <p:sp>
        <p:nvSpPr>
          <p:cNvPr id="274435" name="Rectangle 3"/>
          <p:cNvSpPr>
            <a:spLocks noGrp="1" noChangeArrowheads="1"/>
          </p:cNvSpPr>
          <p:nvPr>
            <p:ph type="body" idx="1"/>
          </p:nvPr>
        </p:nvSpPr>
        <p:spPr/>
        <p:txBody>
          <a:bodyPr/>
          <a:lstStyle/>
          <a:p>
            <a:r>
              <a:rPr lang="en-GB" noProof="1"/>
              <a:t>Start Revit Structural, create a concrete beam, run the command.</a:t>
            </a:r>
          </a:p>
          <a:p>
            <a:endParaRPr lang="en-GB" noProof="1"/>
          </a:p>
          <a:p>
            <a:r>
              <a:rPr lang="en-GB" noProof="1"/>
              <a:t>Create reinforcement rebars on the selected concrete beam or column without reinforcement.</a:t>
            </a:r>
          </a:p>
          <a:p>
            <a:r>
              <a:rPr lang="en-GB" noProof="1"/>
              <a:t>Create bar set in a selected concrete element (beam or column) that does not have any reinforcement.</a:t>
            </a:r>
          </a:p>
          <a:p>
            <a:r>
              <a:rPr lang="en-GB" noProof="1"/>
              <a:t>1. Create bar set in a selected concrete element (beam or column) that does not have any reinforcement.</a:t>
            </a:r>
          </a:p>
          <a:p>
            <a:r>
              <a:rPr lang="en-GB" noProof="1"/>
              <a:t>2. Beam rebar should be three kinds: top rebar, bottom rebar and transverse rebar.</a:t>
            </a:r>
          </a:p>
          <a:p>
            <a:r>
              <a:rPr lang="en-GB" noProof="1"/>
              <a:t>3. Column rebar should be two kinds: transverse rebar and vertical rebar.    </a:t>
            </a:r>
          </a:p>
          <a:p>
            <a:endParaRPr lang="en-GB" noProof="1"/>
          </a:p>
          <a:p>
            <a:r>
              <a:rPr lang="en-GB" noProof="1"/>
              <a:t>The class FrameReinMakerFactory does all the work, such as perform precondition testing</a:t>
            </a:r>
          </a:p>
          <a:p>
            <a:r>
              <a:rPr lang="en-GB" noProof="1"/>
              <a:t>and create a corresponding FrameReinMaker and the reinforcement rebars.</a:t>
            </a:r>
          </a:p>
          <a:p>
            <a:endParaRPr lang="en-GB" noProof="1"/>
          </a:p>
          <a:p>
            <a:r>
              <a:rPr lang="en-GB" noProof="1"/>
              <a:t>Precondition checks include: is the selected object a beam or column, is it made of concrete, does it already contain any Rebar elements.</a:t>
            </a:r>
          </a:p>
          <a:p>
            <a:endParaRPr lang="en-GB" noProof="1"/>
          </a:p>
          <a:p>
            <a:r>
              <a:rPr lang="en-GB" noProof="1"/>
              <a:t>Two further classes do the work depending on host type: BeamFramReinMaker and ColumnFramReinMaker.</a:t>
            </a:r>
          </a:p>
          <a:p>
            <a:endParaRPr lang="en-GB" noProof="1"/>
          </a:p>
          <a:p>
            <a:r>
              <a:rPr lang="en-GB" noProof="1"/>
              <a:t>GeomUtil: basic geometric utility methods.</a:t>
            </a:r>
          </a:p>
          <a:p>
            <a:r>
              <a:rPr lang="en-GB" noProof="1"/>
              <a:t>GeometrySupport: base class for BeamGeometrySupport and ColumnGeometrySupport, manages the solid of beam or column, the extend or sweep path of the beam or column, the director vector of beam or column, lists to store the edges and points, the transformation etc.</a:t>
            </a:r>
          </a:p>
          <a:p>
            <a:r>
              <a:rPr lang="en-GB" noProof="1"/>
              <a:t>ParameterUtil: utility methods find or set certain parameter.</a:t>
            </a:r>
          </a:p>
          <a:p>
            <a:endParaRPr lang="en-US" altLang="ja-JP"/>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AAAB8-BF98-4A06-8954-E1FD1EE7763A}" type="slidenum">
              <a:rPr lang="ja-JP" altLang="en-US"/>
              <a:pPr/>
              <a:t>72</a:t>
            </a:fld>
            <a:endParaRPr lang="en-US" altLang="ja-JP"/>
          </a:p>
        </p:txBody>
      </p:sp>
      <p:sp>
        <p:nvSpPr>
          <p:cNvPr id="276482" name="Rectangle 2"/>
          <p:cNvSpPr>
            <a:spLocks noGrp="1" noRot="1" noChangeAspect="1" noChangeArrowheads="1" noTextEdit="1"/>
          </p:cNvSpPr>
          <p:nvPr>
            <p:ph type="sldImg"/>
          </p:nvPr>
        </p:nvSpPr>
        <p:spPr>
          <a:xfrm>
            <a:off x="1716088" y="692150"/>
            <a:ext cx="3597275" cy="2698750"/>
          </a:xfrm>
          <a:ln/>
        </p:spPr>
      </p:sp>
      <p:sp>
        <p:nvSpPr>
          <p:cNvPr id="276483" name="Rectangle 3"/>
          <p:cNvSpPr>
            <a:spLocks noGrp="1" noChangeArrowheads="1"/>
          </p:cNvSpPr>
          <p:nvPr>
            <p:ph type="body" idx="1"/>
          </p:nvPr>
        </p:nvSpPr>
        <p:spPr/>
        <p:txBody>
          <a:bodyPr/>
          <a:lstStyle/>
          <a:p>
            <a:pPr lvl="1"/>
            <a:r>
              <a:rPr lang="en-GB" b="1"/>
              <a:t>Improved handling of units </a:t>
            </a:r>
            <a:endParaRPr lang="en-US"/>
          </a:p>
          <a:p>
            <a:r>
              <a:rPr lang="en-GB"/>
              <a:t>Shelter the user from the internal Revit database units</a:t>
            </a:r>
            <a:r>
              <a:rPr lang="en-US" altLang="ja-JP"/>
              <a:t> </a:t>
            </a:r>
          </a:p>
          <a:p>
            <a:endParaRPr lang="en-US" altLang="ja-JP"/>
          </a:p>
          <a:p>
            <a:r>
              <a:rPr lang="en-GB" altLang="ja-JP"/>
              <a:t>DisplayUnitSystem = Is Revit set up to show units in metric or Imperial</a:t>
            </a:r>
          </a:p>
          <a:p>
            <a:r>
              <a:rPr lang="en-GB" altLang="ja-JP"/>
              <a:t>DisplayUnitType = Returns the display units for a value</a:t>
            </a:r>
          </a:p>
          <a:p>
            <a:r>
              <a:rPr lang="en-GB" altLang="ja-JP"/>
              <a:t>AsValueString = Returns the value properly formatted in the same way that Revit would format the text</a:t>
            </a:r>
            <a:endParaRPr lang="en-US" altLang="ja-JP"/>
          </a:p>
          <a:p>
            <a:endParaRPr lang="en-GB" b="1"/>
          </a:p>
          <a:p>
            <a:r>
              <a:rPr lang="en-GB" b="1"/>
              <a:t>Units:</a:t>
            </a:r>
          </a:p>
          <a:p>
            <a:r>
              <a:rPr lang="en-GB"/>
              <a:t>Autodesk.Revit.Document.DisplayUnitSystem</a:t>
            </a:r>
            <a:endParaRPr lang="en-GB" i="1"/>
          </a:p>
          <a:p>
            <a:r>
              <a:rPr lang="en-GB" i="1"/>
              <a:t>Autodesk.Revit.Parameter.DisplayUnitType</a:t>
            </a:r>
          </a:p>
          <a:p>
            <a:r>
              <a:rPr lang="en-GB" i="1"/>
              <a:t>Autodesk.Revit.Parameter.AsValueString</a:t>
            </a:r>
            <a:endParaRPr lang="en-US" altLang="ja-JP" i="1"/>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F2C1AF6B-9D95-49B9-B5A3-5DCE91C73418}" type="slidenum">
              <a:rPr lang="en-US" smtClean="0"/>
              <a:pPr/>
              <a:t>73</a:t>
            </a:fld>
            <a:endParaRPr lang="en-US" smtClean="0"/>
          </a:p>
        </p:txBody>
      </p:sp>
      <p:sp>
        <p:nvSpPr>
          <p:cNvPr id="253955" name="Rectangle 2"/>
          <p:cNvSpPr>
            <a:spLocks noGrp="1" noRot="1" noChangeAspect="1" noChangeArrowheads="1" noTextEdit="1"/>
          </p:cNvSpPr>
          <p:nvPr>
            <p:ph type="sldImg"/>
          </p:nvPr>
        </p:nvSpPr>
        <p:spPr>
          <a:xfrm>
            <a:off x="1716088" y="692150"/>
            <a:ext cx="3597275" cy="2698750"/>
          </a:xfrm>
          <a:ln/>
        </p:spPr>
      </p:sp>
      <p:sp>
        <p:nvSpPr>
          <p:cNvPr id="2539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95086FF5-152E-47D0-AF5C-5E9E99D1E4C4}" type="slidenum">
              <a:rPr lang="en-US" smtClean="0"/>
              <a:pPr/>
              <a:t>74</a:t>
            </a:fld>
            <a:endParaRPr lang="en-US" smtClean="0"/>
          </a:p>
        </p:txBody>
      </p:sp>
      <p:sp>
        <p:nvSpPr>
          <p:cNvPr id="258051" name="Rectangle 2"/>
          <p:cNvSpPr>
            <a:spLocks noGrp="1" noRot="1" noChangeAspect="1" noChangeArrowheads="1" noTextEdit="1"/>
          </p:cNvSpPr>
          <p:nvPr>
            <p:ph type="sldImg"/>
          </p:nvPr>
        </p:nvSpPr>
        <p:spPr>
          <a:xfrm>
            <a:off x="1716088" y="692150"/>
            <a:ext cx="3597275" cy="2698750"/>
          </a:xfrm>
          <a:ln/>
        </p:spPr>
      </p:sp>
      <p:sp>
        <p:nvSpPr>
          <p:cNvPr id="258052" name="Rectangle 3"/>
          <p:cNvSpPr>
            <a:spLocks noGrp="1" noChangeArrowheads="1"/>
          </p:cNvSpPr>
          <p:nvPr>
            <p:ph type="body" idx="1"/>
          </p:nvPr>
        </p:nvSpPr>
        <p:spPr>
          <a:noFill/>
          <a:ln/>
        </p:spPr>
        <p:txBody>
          <a:bodyPr/>
          <a:lstStyle/>
          <a:p>
            <a:pPr marL="228600" indent="-228600" eaLnBrk="1" hangingPunct="1"/>
            <a:r>
              <a:rPr lang="en-US" altLang="zh-CN" smtClean="0"/>
              <a:t>Note:</a:t>
            </a:r>
          </a:p>
          <a:p>
            <a:pPr marL="228600" indent="-228600" eaLnBrk="1" hangingPunct="1"/>
            <a:endParaRPr lang="en-US" altLang="zh-CN" smtClean="0"/>
          </a:p>
          <a:p>
            <a:pPr marL="228600" indent="-228600" eaLnBrk="1" hangingPunct="1">
              <a:buFontTx/>
              <a:buAutoNum type="arabicPeriod"/>
            </a:pPr>
            <a:r>
              <a:rPr lang="en-US" altLang="zh-CN" smtClean="0"/>
              <a:t>Please do not forget to use the latest version of the APIAppStartup sample. Its beta version is INCOMPLETE!</a:t>
            </a:r>
          </a:p>
          <a:p>
            <a:pPr marL="228600" indent="-228600" eaLnBrk="1" hangingPunct="1">
              <a:buFontTx/>
              <a:buAutoNum type="arabicPeriod"/>
            </a:pPr>
            <a:r>
              <a:rPr lang="en-US" altLang="zh-CN" smtClean="0"/>
              <a:t>It works with both Architecture and Structure.</a:t>
            </a:r>
          </a:p>
          <a:p>
            <a:pPr marL="228600" indent="-228600" eaLnBrk="1" hangingPunct="1">
              <a:buFontTx/>
              <a:buAutoNum type="arabicPeriod"/>
            </a:pPr>
            <a:endParaRPr lang="en-US" altLang="zh-CN" smtClean="0"/>
          </a:p>
          <a:p>
            <a:pPr marL="228600" indent="-228600" eaLnBrk="1" hangingPunct="1">
              <a:buFontTx/>
              <a:buChar char="•"/>
            </a:pPr>
            <a:r>
              <a:rPr lang="en-US" altLang="zh-CN" sz="1800" smtClean="0"/>
              <a:t>In the callback of the IExternalApplication.OnStartup() event, displays a splash screen.</a:t>
            </a:r>
          </a:p>
          <a:p>
            <a:pPr marL="228600" indent="-228600" eaLnBrk="1" hangingPunct="1">
              <a:buFontTx/>
              <a:buChar char="•"/>
            </a:pPr>
            <a:r>
              <a:rPr lang="en-US" altLang="zh-CN" sz="1800" smtClean="0"/>
              <a:t>In the callback of the IExternalApplication.OnShutdown() event, displays a dialog box.</a:t>
            </a:r>
            <a:endParaRPr lang="en-US" sz="1800" noProof="1" smtClean="0">
              <a:ea typeface="SimSun" pitchFamily="2" charset="-122"/>
            </a:endParaRPr>
          </a:p>
          <a:p>
            <a:pPr marL="228600" indent="-228600" eaLnBrk="1" hangingPunct="1"/>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F609B66C-AD61-4383-8111-5D614A0F6EE8}" type="slidenum">
              <a:rPr lang="en-US" smtClean="0"/>
              <a:pPr/>
              <a:t>75</a:t>
            </a:fld>
            <a:endParaRPr lang="en-US" smtClean="0"/>
          </a:p>
        </p:txBody>
      </p:sp>
      <p:sp>
        <p:nvSpPr>
          <p:cNvPr id="259075" name="Rectangle 2"/>
          <p:cNvSpPr>
            <a:spLocks noGrp="1" noRot="1" noChangeAspect="1" noChangeArrowheads="1" noTextEdit="1"/>
          </p:cNvSpPr>
          <p:nvPr>
            <p:ph type="sldImg"/>
          </p:nvPr>
        </p:nvSpPr>
        <p:spPr>
          <a:xfrm>
            <a:off x="1716088" y="692150"/>
            <a:ext cx="3597275" cy="2698750"/>
          </a:xfrm>
          <a:ln/>
        </p:spPr>
      </p:sp>
      <p:sp>
        <p:nvSpPr>
          <p:cNvPr id="259076" name="Rectangle 3"/>
          <p:cNvSpPr>
            <a:spLocks noGrp="1" noChangeArrowheads="1"/>
          </p:cNvSpPr>
          <p:nvPr>
            <p:ph type="body" idx="1"/>
          </p:nvPr>
        </p:nvSpPr>
        <p:spPr>
          <a:noFill/>
          <a:ln/>
        </p:spPr>
        <p:txBody>
          <a:bodyPr/>
          <a:lstStyle/>
          <a:p>
            <a:pPr eaLnBrk="1" hangingPunct="1"/>
            <a:r>
              <a:rPr lang="en-US" altLang="zh-CN" smtClean="0"/>
              <a:t>Steps:</a:t>
            </a:r>
          </a:p>
          <a:p>
            <a:pPr eaLnBrk="1" hangingPunct="1"/>
            <a:endParaRPr lang="en-US" altLang="zh-CN" smtClean="0"/>
          </a:p>
          <a:p>
            <a:pPr eaLnBrk="1" hangingPunct="1"/>
            <a:r>
              <a:rPr lang="en-US" altLang="zh-CN" smtClean="0"/>
              <a:t>1. Make sure the sample is registered as an external application. For example:</a:t>
            </a:r>
          </a:p>
          <a:p>
            <a:pPr eaLnBrk="1" hangingPunct="1"/>
            <a:r>
              <a:rPr lang="en-US" altLang="zh-CN" smtClean="0"/>
              <a:t>[ExternalApplications]</a:t>
            </a:r>
          </a:p>
          <a:p>
            <a:pPr eaLnBrk="1" hangingPunct="1"/>
            <a:r>
              <a:rPr lang="en-US" altLang="zh-CN" smtClean="0"/>
              <a:t>EACount=1</a:t>
            </a:r>
          </a:p>
          <a:p>
            <a:pPr eaLnBrk="1" hangingPunct="1"/>
            <a:r>
              <a:rPr lang="en-US" altLang="zh-CN" smtClean="0"/>
              <a:t>EAClassName1=APIAppStartup.AppSample</a:t>
            </a:r>
          </a:p>
          <a:p>
            <a:pPr eaLnBrk="1" hangingPunct="1"/>
            <a:r>
              <a:rPr lang="en-US" altLang="zh-CN" smtClean="0"/>
              <a:t>EAAssembly1=C:\Revit\SDK\Samples\APIAppStartup\bin\Debug\APIAppStartup.dll</a:t>
            </a:r>
          </a:p>
          <a:p>
            <a:pPr eaLnBrk="1" hangingPunct="1"/>
            <a:endParaRPr lang="en-US" altLang="zh-CN" smtClean="0"/>
          </a:p>
          <a:p>
            <a:pPr eaLnBrk="1" hangingPunct="1"/>
            <a:r>
              <a:rPr lang="en-US" altLang="zh-CN" smtClean="0"/>
              <a:t>2. Launch Revit 2008. Notice the splash screen will show up.</a:t>
            </a:r>
          </a:p>
          <a:p>
            <a:pPr eaLnBrk="1" hangingPunct="1"/>
            <a:endParaRPr lang="en-US" altLang="zh-CN" smtClean="0"/>
          </a:p>
          <a:p>
            <a:pPr eaLnBrk="1" hangingPunct="1"/>
            <a:r>
              <a:rPr lang="en-US" altLang="zh-CN" smtClean="0"/>
              <a:t>3. Quit Revit. Notice the dialog will show up.</a:t>
            </a:r>
          </a:p>
          <a:p>
            <a:pPr eaLnBrk="1" hangingPunct="1"/>
            <a:endParaRPr lang="en-US" altLang="zh-CN" smtClean="0"/>
          </a:p>
          <a:p>
            <a:pPr eaLnBrk="1" hangingPunct="1"/>
            <a:r>
              <a:rPr lang="en-US" altLang="zh-CN" smtClean="0"/>
              <a:t>4. Click OK to exit.</a:t>
            </a:r>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FF68CD76-C93B-4EF5-AE42-AD5A21EB9038}" type="slidenum">
              <a:rPr lang="en-US" smtClean="0"/>
              <a:pPr/>
              <a:t>76</a:t>
            </a:fld>
            <a:endParaRPr lang="en-US" smtClean="0"/>
          </a:p>
        </p:txBody>
      </p:sp>
      <p:sp>
        <p:nvSpPr>
          <p:cNvPr id="260099" name="Rectangle 2"/>
          <p:cNvSpPr>
            <a:spLocks noGrp="1" noRot="1" noChangeAspect="1" noChangeArrowheads="1" noTextEdit="1"/>
          </p:cNvSpPr>
          <p:nvPr>
            <p:ph type="sldImg"/>
          </p:nvPr>
        </p:nvSpPr>
        <p:spPr>
          <a:xfrm>
            <a:off x="1716088" y="692150"/>
            <a:ext cx="3597275" cy="2698750"/>
          </a:xfrm>
          <a:ln/>
        </p:spPr>
      </p:sp>
      <p:sp>
        <p:nvSpPr>
          <p:cNvPr id="260100" name="Rectangle 3"/>
          <p:cNvSpPr>
            <a:spLocks noGrp="1" noChangeArrowheads="1"/>
          </p:cNvSpPr>
          <p:nvPr>
            <p:ph type="body" idx="1"/>
          </p:nvPr>
        </p:nvSpPr>
        <p:spPr>
          <a:noFill/>
          <a:ln/>
        </p:spPr>
        <p:txBody>
          <a:bodyPr/>
          <a:lstStyle/>
          <a:p>
            <a:pPr marL="228600" indent="-228600" eaLnBrk="1" hangingPunct="1"/>
            <a:r>
              <a:rPr lang="en-US" altLang="zh-CN" sz="1000" smtClean="0"/>
              <a:t>The sample creates one custom top level menu and one sub-menu when Revit application starts up and uses this sub menu to show or hide a modeless window which displays the Revit application object events’ history log.</a:t>
            </a:r>
          </a:p>
          <a:p>
            <a:pPr marL="228600" indent="-228600" eaLnBrk="1" hangingPunct="1"/>
            <a:r>
              <a:rPr lang="en-US" altLang="zh-CN" sz="1000" smtClean="0"/>
              <a:t>This sample will subscribe to Application’s document open, close, save and save as events.</a:t>
            </a:r>
          </a:p>
          <a:p>
            <a:pPr marL="228600" indent="-228600" eaLnBrk="1" hangingPunct="1"/>
            <a:r>
              <a:rPr lang="en-US" altLang="zh-CN" sz="1000" smtClean="0"/>
              <a:t>This sample lists document’s opened, closed, saved or saved as information in a modeless window when the document is opened, closed, saved or saved as.</a:t>
            </a:r>
          </a:p>
          <a:p>
            <a:pPr marL="228600" indent="-228600" eaLnBrk="1" hangingPunct="1"/>
            <a:r>
              <a:rPr lang="en-US" altLang="zh-CN" sz="1000" smtClean="0"/>
              <a:t>This sample creates a custom top level menu named "MyCustomTopMenu". And below this top menu a menu named "Track Revit Application Events" is created too to show and hide the modeless window.</a:t>
            </a:r>
          </a:p>
          <a:p>
            <a:pPr marL="228600" indent="-228600" eaLnBrk="1" hangingPunct="1"/>
            <a:r>
              <a:rPr lang="en-US" altLang="zh-CN" sz="1000" smtClean="0"/>
              <a:t>Implementations:</a:t>
            </a:r>
          </a:p>
          <a:p>
            <a:pPr marL="228600" indent="-228600" eaLnBrk="1" hangingPunct="1"/>
            <a:r>
              <a:rPr lang="en-US" altLang="zh-CN" sz="1000" smtClean="0"/>
              <a:t>The class which answers for adding custom menus must implement IExternalApplication interface. And the custom menus should be created in OnStartup method.</a:t>
            </a:r>
          </a:p>
          <a:p>
            <a:pPr marL="228600" indent="-228600" eaLnBrk="1" hangingPunct="1"/>
            <a:r>
              <a:rPr lang="en-US" altLang="zh-CN" sz="1000" smtClean="0"/>
              <a:t>Application.CreateTopMenu method and MenuItem.Append method can be used to create custom menu.</a:t>
            </a:r>
          </a:p>
          <a:p>
            <a:pPr marL="228600" indent="-228600" eaLnBrk="1" hangingPunct="1"/>
            <a:r>
              <a:rPr lang="en-US" altLang="zh-CN" sz="1000" smtClean="0"/>
              <a:t>OnDocumentOpened, OnDocumentClosed,OnDocumentSaved and OnDocumentSavedAs event handlers of Application class can be used to subscribe to relevant events.</a:t>
            </a:r>
            <a:endParaRPr lang="zh-CN" altLang="en-US" sz="100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A99F581A-2F54-44CE-96A9-6AA99532C4E6}" type="slidenum">
              <a:rPr lang="en-US" smtClean="0"/>
              <a:pPr/>
              <a:t>77</a:t>
            </a:fld>
            <a:endParaRPr lang="en-US" smtClean="0"/>
          </a:p>
        </p:txBody>
      </p:sp>
      <p:sp>
        <p:nvSpPr>
          <p:cNvPr id="261123" name="Rectangle 2"/>
          <p:cNvSpPr>
            <a:spLocks noGrp="1" noRot="1" noChangeAspect="1" noChangeArrowheads="1" noTextEdit="1"/>
          </p:cNvSpPr>
          <p:nvPr>
            <p:ph type="sldImg"/>
          </p:nvPr>
        </p:nvSpPr>
        <p:spPr>
          <a:xfrm>
            <a:off x="1716088" y="692150"/>
            <a:ext cx="3597275" cy="2698750"/>
          </a:xfrm>
          <a:ln/>
        </p:spPr>
      </p:sp>
      <p:sp>
        <p:nvSpPr>
          <p:cNvPr id="261124" name="Rectangle 3"/>
          <p:cNvSpPr>
            <a:spLocks noGrp="1" noChangeArrowheads="1"/>
          </p:cNvSpPr>
          <p:nvPr>
            <p:ph type="body" idx="1"/>
          </p:nvPr>
        </p:nvSpPr>
        <p:spPr>
          <a:noFill/>
          <a:ln/>
        </p:spPr>
        <p:txBody>
          <a:bodyPr/>
          <a:lstStyle/>
          <a:p>
            <a:pPr marL="228600" indent="-228600" eaLnBrk="1" hangingPunct="1"/>
            <a:r>
              <a:rPr lang="en-US" altLang="ja-JP" smtClean="0"/>
              <a:t>This sample provide</a:t>
            </a:r>
            <a:r>
              <a:rPr lang="en-US" altLang="zh-CN" smtClean="0"/>
              <a:t>s</a:t>
            </a:r>
            <a:r>
              <a:rPr lang="en-US" altLang="ja-JP" smtClean="0"/>
              <a:t> the following functionalit</a:t>
            </a:r>
            <a:r>
              <a:rPr lang="en-US" altLang="zh-CN" smtClean="0"/>
              <a:t>ies</a:t>
            </a:r>
            <a:r>
              <a:rPr lang="en-US" altLang="ja-JP" smtClean="0"/>
              <a:t>:</a:t>
            </a:r>
          </a:p>
          <a:p>
            <a:pPr marL="228600" indent="-228600" eaLnBrk="1" hangingPunct="1"/>
            <a:endParaRPr lang="en-US" altLang="ja-JP" smtClean="0"/>
          </a:p>
          <a:p>
            <a:pPr marL="228600" indent="-228600" eaLnBrk="1" hangingPunct="1"/>
            <a:r>
              <a:rPr lang="en-US" altLang="ja-JP" smtClean="0"/>
              <a:t>Add a </a:t>
            </a:r>
            <a:r>
              <a:rPr lang="en-US" altLang="zh-CN" smtClean="0"/>
              <a:t>c</a:t>
            </a:r>
            <a:r>
              <a:rPr lang="en-US" altLang="ja-JP" smtClean="0"/>
              <a:t>ustom </a:t>
            </a:r>
            <a:r>
              <a:rPr lang="en-US" altLang="zh-CN" smtClean="0"/>
              <a:t>t</a:t>
            </a:r>
            <a:r>
              <a:rPr lang="en-US" altLang="ja-JP" smtClean="0"/>
              <a:t>oolbar with </a:t>
            </a:r>
            <a:r>
              <a:rPr lang="en-US" altLang="zh-CN" smtClean="0"/>
              <a:t>three</a:t>
            </a:r>
            <a:r>
              <a:rPr lang="en-US" altLang="ja-JP" smtClean="0"/>
              <a:t> buttons into Revit</a:t>
            </a:r>
            <a:r>
              <a:rPr lang="en-US" altLang="zh-CN" smtClean="0"/>
              <a:t> and Use </a:t>
            </a:r>
            <a:r>
              <a:rPr lang="en-US" altLang="ja-JP" smtClean="0"/>
              <a:t>Application.NewToolbar()</a:t>
            </a:r>
            <a:r>
              <a:rPr lang="en-US" altLang="zh-CN" smtClean="0"/>
              <a:t> to create the Toolbar via API.</a:t>
            </a:r>
            <a:r>
              <a:rPr lang="en-US" altLang="ja-JP" smtClean="0"/>
              <a:t> </a:t>
            </a:r>
          </a:p>
          <a:p>
            <a:pPr marL="228600" indent="-228600" eaLnBrk="1" hangingPunct="1"/>
            <a:r>
              <a:rPr lang="en-US" altLang="ja-JP" smtClean="0"/>
              <a:t>Between the second button and the third button there is a separator.</a:t>
            </a:r>
          </a:p>
          <a:p>
            <a:pPr marL="228600" indent="-228600" eaLnBrk="1" hangingPunct="1"/>
            <a:r>
              <a:rPr lang="en-US" altLang="ja-JP" smtClean="0"/>
              <a:t>Every button should have a corresponding command to execute. The command should implement the interface of IExternalCommand.</a:t>
            </a:r>
          </a:p>
          <a:p>
            <a:pPr marL="228600" indent="-228600" eaLnBrk="1" hangingPunct="1"/>
            <a:r>
              <a:rPr lang="en-US" altLang="ja-JP" smtClean="0"/>
              <a:t>The first button will create a wall. Use Toolbar.AddItem(MenuItem) to add this button .</a:t>
            </a:r>
          </a:p>
          <a:p>
            <a:pPr marL="228600" indent="-228600" eaLnBrk="1" hangingPunct="1"/>
            <a:r>
              <a:rPr lang="en-US" altLang="ja-JP" smtClean="0"/>
              <a:t>The second button will delete all walls in current project. Use Toolbar.AddItem(String, String) to add this button .</a:t>
            </a:r>
          </a:p>
          <a:p>
            <a:pPr marL="228600" indent="-228600" eaLnBrk="1" hangingPunct="1"/>
            <a:r>
              <a:rPr lang="en-US" altLang="ja-JP" smtClean="0"/>
              <a:t>The third button will pop up a dialog box and show some information about Customer Toolbar.</a:t>
            </a:r>
          </a:p>
          <a:p>
            <a:pPr marL="228600" indent="-228600" eaLnBrk="1" hangingPunct="1"/>
            <a:r>
              <a:rPr lang="en-US" altLang="ja-JP" smtClean="0"/>
              <a:t>There are two types of ToolbarItem, the third button has image only and the others two have both image and text.</a:t>
            </a:r>
          </a:p>
          <a:p>
            <a:pPr marL="228600" indent="-228600" eaLnBrk="1" hangingPunct="1"/>
            <a:r>
              <a:rPr lang="en-US" altLang="ja-JP" smtClean="0"/>
              <a:t>Every button has a ToolTip when mouse on it.</a:t>
            </a:r>
          </a:p>
          <a:p>
            <a:pPr marL="228600" indent="-228600" eaLnBrk="1" hangingPunct="1"/>
            <a:r>
              <a:rPr lang="en-US" altLang="ja-JP" smtClean="0"/>
              <a:t>Every button has a tip in Revit status bar to describe the button usage when it gets focus.</a:t>
            </a:r>
          </a:p>
          <a:p>
            <a:pPr marL="228600" indent="-228600" eaLnBrk="1" hangingPunct="1"/>
            <a:endParaRPr lang="en-US" altLang="ja-JP" smtClean="0"/>
          </a:p>
          <a:p>
            <a:pPr marL="228600" indent="-228600" eaLnBrk="1" hangingPunct="1"/>
            <a:r>
              <a:rPr lang="en-US" altLang="ja-JP" smtClean="0"/>
              <a:t>Implementation Notes</a:t>
            </a:r>
          </a:p>
          <a:p>
            <a:pPr marL="228600" indent="-228600" eaLnBrk="1" hangingPunct="1"/>
            <a:endParaRPr lang="en-US" altLang="ja-JP" smtClean="0"/>
          </a:p>
          <a:p>
            <a:pPr marL="228600" indent="-228600" eaLnBrk="1" hangingPunct="1"/>
            <a:r>
              <a:rPr lang="en-US" altLang="ja-JP" smtClean="0"/>
              <a:t>The command, which will be executed when the ToolbarItem button is clicked, should derive from IExternalCommand.</a:t>
            </a:r>
          </a:p>
          <a:p>
            <a:pPr marL="228600" indent="-228600" eaLnBrk="1" hangingPunct="1"/>
            <a:r>
              <a:rPr lang="en-US" altLang="ja-JP" smtClean="0"/>
              <a:t>The Toolbar can be created via API: Application.NewToolbar().</a:t>
            </a:r>
          </a:p>
          <a:p>
            <a:pPr marL="228600" indent="-228600" eaLnBrk="1" hangingPunct="1"/>
            <a:r>
              <a:rPr lang="en-US" altLang="ja-JP" smtClean="0"/>
              <a:t>The ToolbarItem button can be added via API: Toobar.AddItem(MenuItem) or Toobar.AddItem(String, String).</a:t>
            </a:r>
          </a:p>
          <a:p>
            <a:pPr marL="228600" indent="-228600" eaLnBrk="1" hangingPunct="1"/>
            <a:r>
              <a:rPr lang="en-US" altLang="ja-JP" smtClean="0"/>
              <a:t>The separator is a ToolbarItem too, we can use AddItem(nullptr) to create this separator; or we can set the ToolbarItem’s ToolbarItemType property with ToolbarItemType::BtnSeparator.</a:t>
            </a:r>
          </a:p>
          <a:p>
            <a:pPr marL="228600" indent="-228600" eaLnBrk="1" hangingPunct="1"/>
            <a:r>
              <a:rPr lang="en-US" altLang="ja-JP" smtClean="0"/>
              <a:t>The Image property of toolbar will affect the image of each ToolbarItem. Besides, the ImageIndex of toolbar will affect the image of ToolbarItem too.</a:t>
            </a:r>
          </a:p>
          <a:p>
            <a:pPr marL="228600" indent="-228600" eaLnBrk="1" hangingPunct="1"/>
            <a:r>
              <a:rPr lang="en-US" altLang="ja-JP" smtClean="0"/>
              <a:t>ToolbarItem.ToolTip can set the tip when mouse move on the ToolbarItem button.</a:t>
            </a:r>
          </a:p>
          <a:p>
            <a:pPr marL="228600" indent="-228600" eaLnBrk="1" hangingPunct="1"/>
            <a:r>
              <a:rPr lang="en-US" altLang="ja-JP" smtClean="0"/>
              <a:t>ToolbarItem.StatusbarTip can set the tip in Revit status bar when the ToolbarItem button gets focus </a:t>
            </a:r>
            <a:endParaRPr lang="en-US" altLang="zh-CN" smtClean="0">
              <a:ea typeface="ＭＳ Ｐゴシック" pitchFamily="34"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02029FE4-DFDA-4F68-9F23-D676B9E61B42}" type="slidenum">
              <a:rPr lang="en-US" smtClean="0"/>
              <a:pPr/>
              <a:t>78</a:t>
            </a:fld>
            <a:endParaRPr lang="en-US" smtClean="0"/>
          </a:p>
        </p:txBody>
      </p:sp>
      <p:sp>
        <p:nvSpPr>
          <p:cNvPr id="262147" name="Rectangle 2"/>
          <p:cNvSpPr>
            <a:spLocks noGrp="1" noRot="1" noChangeAspect="1" noChangeArrowheads="1" noTextEdit="1"/>
          </p:cNvSpPr>
          <p:nvPr>
            <p:ph type="sldImg"/>
          </p:nvPr>
        </p:nvSpPr>
        <p:spPr>
          <a:xfrm>
            <a:off x="1162050" y="692150"/>
            <a:ext cx="4610100" cy="3457575"/>
          </a:xfrm>
          <a:ln/>
        </p:spPr>
      </p:sp>
      <p:sp>
        <p:nvSpPr>
          <p:cNvPr id="262148" name="Rectangle 3"/>
          <p:cNvSpPr>
            <a:spLocks noGrp="1" noChangeArrowheads="1"/>
          </p:cNvSpPr>
          <p:nvPr>
            <p:ph type="body" idx="1"/>
          </p:nvPr>
        </p:nvSpPr>
        <p:spPr>
          <a:xfrm>
            <a:off x="693738" y="4379913"/>
            <a:ext cx="5546725" cy="4148137"/>
          </a:xfrm>
          <a:noFill/>
          <a:ln/>
        </p:spPr>
        <p:txBody>
          <a:bodyPr/>
          <a:lstStyle/>
          <a:p>
            <a:pPr marL="228600" indent="-228600" eaLnBrk="1" hangingPunct="1"/>
            <a:r>
              <a:rPr lang="en-US" altLang="zh-CN" smtClean="0"/>
              <a:t>This sample demonstrates three main features:</a:t>
            </a:r>
          </a:p>
          <a:p>
            <a:pPr marL="228600" indent="-228600" eaLnBrk="1" hangingPunct="1"/>
            <a:r>
              <a:rPr lang="en-US" altLang="zh-CN" smtClean="0"/>
              <a:t>How to get all rooms in a specified level.</a:t>
            </a:r>
          </a:p>
          <a:p>
            <a:pPr marL="228600" indent="-228600" eaLnBrk="1" hangingPunct="1"/>
            <a:r>
              <a:rPr lang="en-US" altLang="zh-CN" smtClean="0"/>
              <a:t>How to get all room tags in current document.</a:t>
            </a:r>
          </a:p>
          <a:p>
            <a:pPr marL="228600" indent="-228600" eaLnBrk="1" hangingPunct="1"/>
            <a:r>
              <a:rPr lang="en-US" altLang="zh-CN" smtClean="0"/>
              <a:t>How to create new room tags with specified room tag type to auto tag all rooms in a specified level.</a:t>
            </a:r>
            <a:endParaRPr lang="en-US" altLang="ja-JP"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5995B2F1-0218-403A-ACDD-4475AC55EFB4}" type="slidenum">
              <a:rPr lang="en-US" smtClean="0"/>
              <a:pPr/>
              <a:t>79</a:t>
            </a:fld>
            <a:endParaRPr lang="en-US" smtClean="0"/>
          </a:p>
        </p:txBody>
      </p:sp>
      <p:sp>
        <p:nvSpPr>
          <p:cNvPr id="263171" name="Rectangle 2"/>
          <p:cNvSpPr>
            <a:spLocks noGrp="1" noRot="1" noChangeAspect="1" noChangeArrowheads="1" noTextEdit="1"/>
          </p:cNvSpPr>
          <p:nvPr>
            <p:ph type="sldImg"/>
          </p:nvPr>
        </p:nvSpPr>
        <p:spPr>
          <a:xfrm>
            <a:off x="1162050" y="692150"/>
            <a:ext cx="4610100" cy="3457575"/>
          </a:xfrm>
          <a:ln/>
        </p:spPr>
      </p:sp>
      <p:sp>
        <p:nvSpPr>
          <p:cNvPr id="263172" name="Rectangle 3"/>
          <p:cNvSpPr>
            <a:spLocks noGrp="1" noChangeArrowheads="1"/>
          </p:cNvSpPr>
          <p:nvPr>
            <p:ph type="body" idx="1"/>
          </p:nvPr>
        </p:nvSpPr>
        <p:spPr>
          <a:xfrm>
            <a:off x="693738" y="4379913"/>
            <a:ext cx="5546725" cy="4148137"/>
          </a:xfrm>
          <a:noFill/>
          <a:ln/>
        </p:spPr>
        <p:txBody>
          <a:bodyPr/>
          <a:lstStyle/>
          <a:p>
            <a:pPr marL="228600" indent="-228600" eaLnBrk="1" hangingPunct="1"/>
            <a:r>
              <a:rPr lang="en-US" altLang="ja-JP" smtClean="0"/>
              <a:t>Add these lines to revit.ini file.</a:t>
            </a:r>
          </a:p>
          <a:p>
            <a:pPr marL="228600" indent="-228600" eaLnBrk="1" hangingPunct="1"/>
            <a:r>
              <a:rPr lang="en-US" altLang="ja-JP" smtClean="0"/>
              <a:t>[ExternalCommands]</a:t>
            </a:r>
          </a:p>
          <a:p>
            <a:pPr marL="228600" indent="-228600" eaLnBrk="1" hangingPunct="1"/>
            <a:r>
              <a:rPr lang="en-US" altLang="ja-JP" smtClean="0"/>
              <a:t>ECCount= 1</a:t>
            </a:r>
          </a:p>
          <a:p>
            <a:pPr marL="228600" indent="-228600" eaLnBrk="1" hangingPunct="1"/>
            <a:r>
              <a:rPr lang="en-US" altLang="ja-JP" smtClean="0"/>
              <a:t>ECName1= Rooms Tag</a:t>
            </a:r>
          </a:p>
          <a:p>
            <a:pPr marL="228600" indent="-228600" eaLnBrk="1" hangingPunct="1"/>
            <a:r>
              <a:rPr lang="en-US" altLang="ja-JP" smtClean="0"/>
              <a:t>ECClassName1= Revit.SDK.Samples.RoomsTag.CS.Command</a:t>
            </a:r>
          </a:p>
          <a:p>
            <a:pPr marL="228600" indent="-228600" eaLnBrk="1" hangingPunct="1"/>
            <a:r>
              <a:rPr lang="en-US" altLang="ja-JP" smtClean="0"/>
              <a:t>ECAssembly1= RoomsTag.dll</a:t>
            </a:r>
          </a:p>
          <a:p>
            <a:pPr marL="228600" indent="-228600" eaLnBrk="1" hangingPunct="1"/>
            <a:r>
              <a:rPr lang="en-US" altLang="ja-JP" smtClean="0"/>
              <a:t>ECDescription1= Auto tag all rooms in a specified level.</a:t>
            </a:r>
          </a:p>
          <a:p>
            <a:pPr marL="228600" indent="-228600" eaLnBrk="1" hangingPunct="1"/>
            <a:endParaRPr lang="en-US" altLang="zh-CN" smtClean="0"/>
          </a:p>
          <a:p>
            <a:pPr marL="228600" indent="-228600" eaLnBrk="1" hangingPunct="1"/>
            <a:r>
              <a:rPr lang="en-US" altLang="ja-JP" b="1" smtClean="0"/>
              <a:t>Steps:</a:t>
            </a:r>
            <a:r>
              <a:rPr lang="en-US" altLang="ja-JP" smtClean="0"/>
              <a:t> </a:t>
            </a:r>
          </a:p>
          <a:p>
            <a:pPr marL="228600" indent="-228600" eaLnBrk="1" hangingPunct="1"/>
            <a:r>
              <a:rPr lang="en-US" altLang="ja-JP" smtClean="0"/>
              <a:t>Draw some rooms in different levels.</a:t>
            </a:r>
          </a:p>
          <a:p>
            <a:pPr marL="228600" indent="-228600" eaLnBrk="1" hangingPunct="1"/>
            <a:r>
              <a:rPr lang="en-US" altLang="ja-JP" smtClean="0"/>
              <a:t>Run this command.</a:t>
            </a:r>
          </a:p>
          <a:p>
            <a:pPr marL="228600" indent="-228600" eaLnBrk="1" hangingPunct="1"/>
            <a:r>
              <a:rPr lang="en-US" altLang="ja-JP" smtClean="0"/>
              <a:t>A dialog will be shown to display all the levels that have rooms, all the room tag types, all rooms in the selected level and the count of room tags of each type.</a:t>
            </a:r>
          </a:p>
          <a:p>
            <a:pPr marL="228600" indent="-228600" eaLnBrk="1" hangingPunct="1"/>
            <a:r>
              <a:rPr lang="en-US" altLang="ja-JP" smtClean="0"/>
              <a:t>Select a level and a room tag type. Click the "Auto Tag All" to auto tag the rooms in the level.</a:t>
            </a:r>
          </a:p>
          <a:p>
            <a:pPr marL="228600" indent="-228600" eaLnBrk="1" hangingPunct="1"/>
            <a:r>
              <a:rPr lang="en-US" altLang="ja-JP" smtClean="0"/>
              <a:t>Click "OK" button to accept the new created room tags or click "Cancel" button to abort them.</a:t>
            </a:r>
            <a:endParaRPr lang="en-US" altLang="zh-CN" smtClean="0"/>
          </a:p>
          <a:p>
            <a:pPr marL="228600" indent="-228600" eaLnBrk="1" hangingPunct="1"/>
            <a:endParaRPr lang="en-US"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5A6E0284-48CB-4DBB-8A04-776D2EEE6175}" type="slidenum">
              <a:rPr lang="en-US" smtClean="0"/>
              <a:pPr/>
              <a:t>80</a:t>
            </a:fld>
            <a:endParaRPr lang="en-US" smtClean="0"/>
          </a:p>
        </p:txBody>
      </p:sp>
      <p:sp>
        <p:nvSpPr>
          <p:cNvPr id="264195" name="Rectangle 2"/>
          <p:cNvSpPr>
            <a:spLocks noGrp="1" noRot="1" noChangeAspect="1" noChangeArrowheads="1" noTextEdit="1"/>
          </p:cNvSpPr>
          <p:nvPr>
            <p:ph type="sldImg"/>
          </p:nvPr>
        </p:nvSpPr>
        <p:spPr>
          <a:xfrm>
            <a:off x="1716088" y="692150"/>
            <a:ext cx="3597275" cy="2698750"/>
          </a:xfrm>
          <a:ln/>
        </p:spPr>
      </p:sp>
      <p:sp>
        <p:nvSpPr>
          <p:cNvPr id="264196" name="Rectangle 3"/>
          <p:cNvSpPr>
            <a:spLocks noGrp="1" noChangeArrowheads="1"/>
          </p:cNvSpPr>
          <p:nvPr>
            <p:ph type="body" idx="1"/>
          </p:nvPr>
        </p:nvSpPr>
        <p:spPr>
          <a:noFill/>
          <a:ln/>
        </p:spPr>
        <p:txBody>
          <a:bodyPr/>
          <a:lstStyle/>
          <a:p>
            <a:pPr marL="228600" indent="-228600" eaLnBrk="1" hangingPunct="1"/>
            <a:r>
              <a:rPr lang="en-US" altLang="zh-CN" smtClean="0"/>
              <a:t>This sample uses Autodesk.Revit.Elements.GenericForm, Blend and View classes mostly to get the blend family from selected solid blend mass, to retrieve the vertex connect edges and sketches of blend, to display the vertex connect information in form.</a:t>
            </a:r>
          </a:p>
          <a:p>
            <a:pPr marL="228600" indent="-228600" eaLnBrk="1" hangingPunct="1"/>
            <a:r>
              <a:rPr lang="en-US" altLang="zh-CN" smtClean="0"/>
              <a:t>The blend object can be retrieved from FamilyInstance.Symbol.Family.SolidForms.</a:t>
            </a:r>
          </a:p>
          <a:p>
            <a:pPr marL="228600" indent="-228600" eaLnBrk="1" hangingPunct="1"/>
            <a:r>
              <a:rPr lang="en-US" altLang="zh-CN" smtClean="0"/>
              <a:t>Top sketch and bottom sketch can be retrieved from Blend.TopSketch and Blend.BottomSketch properties.</a:t>
            </a:r>
          </a:p>
          <a:p>
            <a:pPr marL="228600" indent="-228600" eaLnBrk="1" hangingPunct="1"/>
            <a:r>
              <a:rPr lang="en-US" altLang="zh-CN" smtClean="0"/>
              <a:t>Blend.FirstEnd and Blend.SencondEnd can be used to get Z coordinate values of bottom sketch and top sketch.</a:t>
            </a:r>
          </a:p>
          <a:p>
            <a:pPr marL="228600" indent="-228600" eaLnBrk="1" hangingPunct="1"/>
            <a:r>
              <a:rPr lang="en-US" altLang="zh-CN" smtClean="0"/>
              <a:t>The Geometry.Element can be retrieved from Blend.get_Geometry(Geometry.Options).</a:t>
            </a:r>
          </a:p>
          <a:p>
            <a:pPr marL="228600" indent="-228600" eaLnBrk="1" hangingPunct="1"/>
            <a:r>
              <a:rPr lang="en-US" altLang="zh-CN" smtClean="0"/>
              <a:t>GeometryObjectArray can be retrieved from Gometry.Element.Objects.</a:t>
            </a:r>
          </a:p>
          <a:p>
            <a:pPr marL="228600" indent="-228600" eaLnBrk="1" hangingPunct="1"/>
            <a:r>
              <a:rPr lang="en-US" altLang="zh-CN" smtClean="0"/>
              <a:t>Geometry.Solid can be retrieved from Geometry.GeometryObject.</a:t>
            </a:r>
          </a:p>
          <a:p>
            <a:pPr marL="228600" indent="-228600" eaLnBrk="1" hangingPunct="1"/>
            <a:r>
              <a:rPr lang="en-US" altLang="zh-CN" smtClean="0"/>
              <a:t>Geometry.Edge objects can be retrieved from Geometry.Solid.Edges.</a:t>
            </a:r>
          </a:p>
          <a:p>
            <a:pPr marL="228600" indent="-228600" eaLnBrk="1" hangingPunct="1"/>
            <a:r>
              <a:rPr lang="en-US" altLang="zh-CN" smtClean="0"/>
              <a:t>To get projection matrix of current view, use properties RightDirection, UpDirection, ViewDirection of View and method Inverse of Transform.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BFDA1DC-C078-4E14-AF53-30C27B7128EE}" type="slidenum">
              <a:rPr lang="en-US" smtClean="0"/>
              <a:pPr/>
              <a:t>8</a:t>
            </a:fld>
            <a:endParaRPr lang="en-US" smtClean="0"/>
          </a:p>
        </p:txBody>
      </p:sp>
      <p:sp>
        <p:nvSpPr>
          <p:cNvPr id="161795" name="Rectangle 2"/>
          <p:cNvSpPr>
            <a:spLocks noGrp="1" noRot="1" noChangeAspect="1" noChangeArrowheads="1" noTextEdit="1"/>
          </p:cNvSpPr>
          <p:nvPr>
            <p:ph type="sldImg"/>
          </p:nvPr>
        </p:nvSpPr>
        <p:spPr>
          <a:xfrm>
            <a:off x="1716088" y="692150"/>
            <a:ext cx="3597275" cy="2698750"/>
          </a:xfrm>
          <a:ln/>
        </p:spPr>
      </p:sp>
      <p:sp>
        <p:nvSpPr>
          <p:cNvPr id="161796" name="Rectangle 3"/>
          <p:cNvSpPr>
            <a:spLocks noGrp="1" noChangeArrowheads="1"/>
          </p:cNvSpPr>
          <p:nvPr>
            <p:ph type="body" idx="1"/>
          </p:nvPr>
        </p:nvSpPr>
        <p:spPr>
          <a:noFill/>
          <a:ln/>
        </p:spPr>
        <p:txBody>
          <a:bodyPr/>
          <a:lstStyle/>
          <a:p>
            <a:pPr eaLnBrk="1" hangingPunct="1"/>
            <a:r>
              <a:rPr lang="en-US" smtClean="0"/>
              <a:t>Open SDK Samples solution, look at cs versus cs.</a:t>
            </a:r>
          </a:p>
          <a:p>
            <a:pPr eaLnBrk="1" hangingPunct="1"/>
            <a:r>
              <a:rPr lang="en-US" smtClean="0"/>
              <a:t>Effort in testing them all: adjusting Revit.ini.</a:t>
            </a:r>
          </a:p>
          <a:p>
            <a:pPr eaLnBrk="1" hangingPunct="1"/>
            <a:r>
              <a:rPr lang="en-US" smtClean="0"/>
              <a:t>Search for</a:t>
            </a:r>
            <a:r>
              <a:rPr lang="en-US" baseline="0" smtClean="0"/>
              <a:t> CreateWall, note it appears many times, select whole word and match case, less hits, discover that the journaling sample actually calls the Revit API method NewWall, search for that, et voila all samples that create walls.</a:t>
            </a:r>
          </a:p>
          <a:p>
            <a:pPr eaLnBrk="1" hangingPunct="1"/>
            <a:r>
              <a:rPr lang="en-US" baseline="0" smtClean="0"/>
              <a:t>Open spreadsheet, look at classifications.</a:t>
            </a:r>
          </a:p>
          <a:p>
            <a:pPr eaLnBrk="1" hangingPunct="1"/>
            <a:r>
              <a:rPr lang="en-US" baseline="0" smtClean="0"/>
              <a:t>Open RvtSamples.txt, explain menu generation.</a:t>
            </a:r>
          </a:p>
          <a:p>
            <a:pPr eaLnBrk="1" hangingPunct="1"/>
            <a:r>
              <a:rPr lang="en-US" baseline="0" smtClean="0"/>
              <a:t>Open RvtSamples, look at how to create menu, debug through those steps.</a:t>
            </a:r>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6134F51D-1528-460C-890F-229CEA0B5A73}" type="slidenum">
              <a:rPr lang="en-US" smtClean="0"/>
              <a:pPr/>
              <a:t>81</a:t>
            </a:fld>
            <a:endParaRPr lang="en-US" smtClean="0"/>
          </a:p>
        </p:txBody>
      </p:sp>
      <p:sp>
        <p:nvSpPr>
          <p:cNvPr id="265219" name="Rectangle 2"/>
          <p:cNvSpPr>
            <a:spLocks noGrp="1" noRot="1" noChangeAspect="1" noChangeArrowheads="1" noTextEdit="1"/>
          </p:cNvSpPr>
          <p:nvPr>
            <p:ph type="sldImg"/>
          </p:nvPr>
        </p:nvSpPr>
        <p:spPr>
          <a:xfrm>
            <a:off x="1716088" y="692150"/>
            <a:ext cx="3597275" cy="2698750"/>
          </a:xfrm>
          <a:ln/>
        </p:spPr>
      </p:sp>
      <p:sp>
        <p:nvSpPr>
          <p:cNvPr id="265220" name="Rectangle 3"/>
          <p:cNvSpPr>
            <a:spLocks noGrp="1" noChangeArrowheads="1"/>
          </p:cNvSpPr>
          <p:nvPr>
            <p:ph type="body" idx="1"/>
          </p:nvPr>
        </p:nvSpPr>
        <p:spPr>
          <a:noFill/>
          <a:ln/>
        </p:spPr>
        <p:txBody>
          <a:bodyPr/>
          <a:lstStyle/>
          <a:p>
            <a:pPr marL="228600" indent="-228600" eaLnBrk="1" hangingPunct="1"/>
            <a:r>
              <a:rPr lang="en-US" altLang="zh-CN" smtClean="0"/>
              <a:t>Steps:</a:t>
            </a:r>
          </a:p>
          <a:p>
            <a:pPr marL="228600" indent="-228600" eaLnBrk="1" hangingPunct="1"/>
            <a:endParaRPr lang="en-US" altLang="zh-CN" smtClean="0"/>
          </a:p>
          <a:p>
            <a:pPr marL="228600" indent="-228600" eaLnBrk="1" hangingPunct="1"/>
            <a:r>
              <a:rPr lang="en-US" altLang="zh-CN" smtClean="0"/>
              <a:t>Register the command:</a:t>
            </a:r>
          </a:p>
          <a:p>
            <a:pPr marL="228600" indent="-228600" eaLnBrk="1" hangingPunct="1"/>
            <a:r>
              <a:rPr lang="en-US" altLang="zh-CN" smtClean="0"/>
              <a:t>[ExternalCommands]</a:t>
            </a:r>
          </a:p>
          <a:p>
            <a:pPr marL="228600" indent="-228600" eaLnBrk="1" hangingPunct="1"/>
            <a:r>
              <a:rPr lang="en-US" altLang="zh-CN" smtClean="0"/>
              <a:t>ECCount = 1</a:t>
            </a:r>
          </a:p>
          <a:p>
            <a:pPr marL="228600" indent="-228600" eaLnBrk="1" hangingPunct="1"/>
            <a:r>
              <a:rPr lang="en-US" altLang="zh-CN" smtClean="0"/>
              <a:t>ECName1 = Blend Vertices and Vertex Connection Table</a:t>
            </a:r>
          </a:p>
          <a:p>
            <a:pPr marL="228600" indent="-228600" eaLnBrk="1" hangingPunct="1"/>
            <a:r>
              <a:rPr lang="en-US" altLang="zh-CN" smtClean="0"/>
              <a:t>ECClassName1 = Revit.SDK.Samples.BlendVertexConnectTable.CS.Command</a:t>
            </a:r>
          </a:p>
          <a:p>
            <a:pPr marL="228600" indent="-228600" eaLnBrk="1" hangingPunct="1"/>
            <a:r>
              <a:rPr lang="en-US" altLang="zh-CN" smtClean="0"/>
              <a:t>ECAssembly1 = </a:t>
            </a:r>
            <a:r>
              <a:rPr lang="en-US" noProof="1" smtClean="0"/>
              <a:t>C:\Revit\SDK\Samples\BlendVertexConnectTable\bin\Debug\BlendVertexConnectTable.dll</a:t>
            </a:r>
            <a:endParaRPr lang="en-US" altLang="zh-CN" smtClean="0"/>
          </a:p>
          <a:p>
            <a:pPr marL="228600" indent="-228600" eaLnBrk="1" hangingPunct="1"/>
            <a:r>
              <a:rPr lang="en-US" altLang="zh-CN" smtClean="0"/>
              <a:t>ECDescription1 = Get Blend Vertices and Vertex Connection Table.</a:t>
            </a:r>
          </a:p>
          <a:p>
            <a:pPr marL="228600" indent="-228600" eaLnBrk="1" hangingPunct="1"/>
            <a:endParaRPr lang="en-US" altLang="zh-CN" smtClean="0"/>
          </a:p>
          <a:p>
            <a:pPr marL="228600" indent="-228600" eaLnBrk="1" hangingPunct="1"/>
            <a:r>
              <a:rPr lang="en-US" altLang="zh-CN" smtClean="0"/>
              <a:t>Draw a solid blend form mass (Revit Structure 2008 User's Guide &gt; Creating Your Own Components (Families) &gt; Family Editor &gt; Solid Geometry Tools &gt; Creating Solid Blends).</a:t>
            </a:r>
          </a:p>
          <a:p>
            <a:pPr marL="228600" indent="-228600" eaLnBrk="1" hangingPunct="1"/>
            <a:r>
              <a:rPr lang="en-US" altLang="zh-CN" smtClean="0"/>
              <a:t>Select the mass, and then run the command.</a:t>
            </a:r>
          </a:p>
          <a:p>
            <a:pPr marL="228600" indent="-228600" eaLnBrk="1" hangingPunct="1"/>
            <a:r>
              <a:rPr lang="en-US" altLang="zh-CN" smtClean="0"/>
              <a:t>In the popped up form the PictureBox control paints the vertex connect edges of blend in blue color, paints all edges of sketch in black color, marks the top and bottom vertexes with "Tn" and "Bn" strings; the DataGridView control shows the vertex connect information.</a:t>
            </a:r>
          </a:p>
          <a:p>
            <a:pPr marL="228600" indent="-228600" eaLnBrk="1" hangingPunct="1"/>
            <a:r>
              <a:rPr lang="en-US" altLang="zh-CN" smtClean="0"/>
              <a:t>User can reorder the DataGridView columns to see the connection information in different orders.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CDA33941-8342-48B4-BD5E-8E4BAD99B33A}" type="slidenum">
              <a:rPr lang="en-US" smtClean="0"/>
              <a:pPr/>
              <a:t>82</a:t>
            </a:fld>
            <a:endParaRPr lang="en-US" smtClean="0"/>
          </a:p>
        </p:txBody>
      </p:sp>
      <p:sp>
        <p:nvSpPr>
          <p:cNvPr id="266243" name="Rectangle 2"/>
          <p:cNvSpPr>
            <a:spLocks noGrp="1" noRot="1" noChangeAspect="1" noChangeArrowheads="1" noTextEdit="1"/>
          </p:cNvSpPr>
          <p:nvPr>
            <p:ph type="sldImg"/>
          </p:nvPr>
        </p:nvSpPr>
        <p:spPr>
          <a:xfrm>
            <a:off x="1162050" y="692150"/>
            <a:ext cx="4610100" cy="3457575"/>
          </a:xfrm>
          <a:ln/>
        </p:spPr>
      </p:sp>
      <p:sp>
        <p:nvSpPr>
          <p:cNvPr id="266244" name="Rectangle 3"/>
          <p:cNvSpPr>
            <a:spLocks noGrp="1" noChangeArrowheads="1"/>
          </p:cNvSpPr>
          <p:nvPr>
            <p:ph type="body" idx="1"/>
          </p:nvPr>
        </p:nvSpPr>
        <p:spPr>
          <a:xfrm>
            <a:off x="693738" y="4379913"/>
            <a:ext cx="5546725" cy="4148137"/>
          </a:xfrm>
          <a:noFill/>
          <a:ln/>
        </p:spPr>
        <p:txBody>
          <a:bodyPr/>
          <a:lstStyle/>
          <a:p>
            <a:pPr eaLnBrk="1" hangingPunct="1"/>
            <a:r>
              <a:rPr lang="en-US" altLang="zh-CN" smtClean="0"/>
              <a:t>This sample uses FamilySymbol, FamilyInstance, LocationCurve, Arc, Ellipse and NurbSpline classes mostly to get all structural framing types and levels from Revit project, create new beam and change the curve of new beam.</a:t>
            </a:r>
          </a:p>
          <a:p>
            <a:pPr eaLnBrk="1" hangingPunct="1"/>
            <a:endParaRPr lang="en-US" altLang="zh-CN" smtClean="0"/>
          </a:p>
          <a:p>
            <a:pPr eaLnBrk="1" hangingPunct="1"/>
            <a:r>
              <a:rPr lang="en-US" altLang="zh-CN" smtClean="0"/>
              <a:t>To get all structural framing types and levels of Revit, use ActiveDocument.Elements property.</a:t>
            </a:r>
          </a:p>
          <a:p>
            <a:pPr eaLnBrk="1" hangingPunct="1"/>
            <a:r>
              <a:rPr lang="en-US" altLang="zh-CN" smtClean="0"/>
              <a:t>To get all symbols of one family, use Family.Symbols property.</a:t>
            </a:r>
          </a:p>
          <a:p>
            <a:pPr eaLnBrk="1" hangingPunct="1"/>
            <a:r>
              <a:rPr lang="en-US" altLang="zh-CN" smtClean="0"/>
              <a:t>To get category of family symbols, use FamiySybol.Category property.</a:t>
            </a:r>
          </a:p>
          <a:p>
            <a:pPr eaLnBrk="1" hangingPunct="1"/>
            <a:r>
              <a:rPr lang="en-US" altLang="zh-CN" smtClean="0"/>
              <a:t>To create arc, ellipse and nurbspline, use NewArc, NewEllipse and NewNurbSpline methods of Autodesk.Revit. Creation.Document class respectively.</a:t>
            </a:r>
          </a:p>
          <a:p>
            <a:pPr eaLnBrk="1" hangingPunct="1"/>
            <a:r>
              <a:rPr lang="en-US" altLang="zh-CN" smtClean="0"/>
              <a:t>To create new beam instance, use NewFamilyInstance method of Autodesk.Revit.Creation.Document class.</a:t>
            </a:r>
          </a:p>
          <a:p>
            <a:pPr eaLnBrk="1" hangingPunct="1"/>
            <a:r>
              <a:rPr lang="en-US" altLang="zh-CN" smtClean="0"/>
              <a:t>To get location and curve of beam, use Location property of FamilyInstance class.</a:t>
            </a:r>
          </a:p>
          <a:p>
            <a:pPr eaLnBrk="1" hangingPunct="1"/>
            <a:r>
              <a:rPr lang="en-US" altLang="zh-CN" smtClean="0"/>
              <a:t>To change the curve of beam, use Curve property of LocationCurve class.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2BF29DE-33D8-46A8-AB9B-498D00F0B3DB}" type="slidenum">
              <a:rPr lang="en-US" smtClean="0"/>
              <a:pPr/>
              <a:t>83</a:t>
            </a:fld>
            <a:endParaRPr lang="en-US" smtClean="0"/>
          </a:p>
        </p:txBody>
      </p:sp>
      <p:sp>
        <p:nvSpPr>
          <p:cNvPr id="267267" name="Rectangle 2"/>
          <p:cNvSpPr>
            <a:spLocks noGrp="1" noRot="1" noChangeAspect="1" noChangeArrowheads="1" noTextEdit="1"/>
          </p:cNvSpPr>
          <p:nvPr>
            <p:ph type="sldImg"/>
          </p:nvPr>
        </p:nvSpPr>
        <p:spPr>
          <a:xfrm>
            <a:off x="1162050" y="692150"/>
            <a:ext cx="4610100" cy="3457575"/>
          </a:xfrm>
          <a:ln/>
        </p:spPr>
      </p:sp>
      <p:sp>
        <p:nvSpPr>
          <p:cNvPr id="267268" name="Rectangle 3"/>
          <p:cNvSpPr>
            <a:spLocks noGrp="1" noChangeArrowheads="1"/>
          </p:cNvSpPr>
          <p:nvPr>
            <p:ph type="body" idx="1"/>
          </p:nvPr>
        </p:nvSpPr>
        <p:spPr>
          <a:xfrm>
            <a:off x="693738" y="4379913"/>
            <a:ext cx="5546725" cy="4148137"/>
          </a:xfrm>
          <a:noFill/>
          <a:ln/>
        </p:spPr>
        <p:txBody>
          <a:bodyPr/>
          <a:lstStyle/>
          <a:p>
            <a:pPr eaLnBrk="1" hangingPunct="1"/>
            <a:r>
              <a:rPr lang="en-US" altLang="zh-CN" smtClean="0"/>
              <a:t>Steps</a:t>
            </a:r>
          </a:p>
          <a:p>
            <a:pPr eaLnBrk="1" hangingPunct="1"/>
            <a:endParaRPr lang="en-US" altLang="zh-CN" smtClean="0"/>
          </a:p>
          <a:p>
            <a:pPr eaLnBrk="1" hangingPunct="1"/>
            <a:r>
              <a:rPr lang="en-US" altLang="zh-CN" smtClean="0"/>
              <a:t>[ExternalCommands]</a:t>
            </a:r>
          </a:p>
          <a:p>
            <a:pPr eaLnBrk="1" hangingPunct="1"/>
            <a:r>
              <a:rPr lang="en-US" altLang="zh-CN" smtClean="0"/>
              <a:t>ECCount = 1</a:t>
            </a:r>
          </a:p>
          <a:p>
            <a:pPr eaLnBrk="1" hangingPunct="1"/>
            <a:r>
              <a:rPr lang="en-US" altLang="zh-CN" smtClean="0"/>
              <a:t>ECName1 = CurvedBeam</a:t>
            </a:r>
          </a:p>
          <a:p>
            <a:pPr eaLnBrk="1" hangingPunct="1"/>
            <a:r>
              <a:rPr lang="en-US" altLang="zh-CN" smtClean="0"/>
              <a:t>ECDescription1 = Create Curved Beam...</a:t>
            </a:r>
          </a:p>
          <a:p>
            <a:pPr eaLnBrk="1" hangingPunct="1"/>
            <a:r>
              <a:rPr lang="en-US" altLang="zh-CN" smtClean="0"/>
              <a:t>ECClassName1 = Revit.SDK.Samples.CurvedBeam.CS.Command</a:t>
            </a:r>
          </a:p>
          <a:p>
            <a:pPr eaLnBrk="1" hangingPunct="1"/>
            <a:r>
              <a:rPr lang="en-US" altLang="zh-CN" smtClean="0"/>
              <a:t>ECAssembly1 = CurvedBeam.dll</a:t>
            </a:r>
          </a:p>
          <a:p>
            <a:pPr eaLnBrk="1" hangingPunct="1"/>
            <a:endParaRPr lang="en-US" altLang="zh-CN" smtClean="0"/>
          </a:p>
          <a:p>
            <a:pPr eaLnBrk="1" hangingPunct="1"/>
            <a:r>
              <a:rPr lang="en-US" altLang="zh-CN" smtClean="0"/>
              <a:t>1) Build the *.dll, edit project properties and make sure additional reference component include the RevitAPI.dll in Revit installation directory.</a:t>
            </a:r>
          </a:p>
          <a:p>
            <a:pPr eaLnBrk="1" hangingPunct="1"/>
            <a:r>
              <a:rPr lang="en-US" altLang="zh-CN" smtClean="0"/>
              <a:t>2) Paste the contents of Revit.ini into Revit.ini. Launch Revit, execute the "Curved Beam..." command.</a:t>
            </a:r>
          </a:p>
          <a:p>
            <a:pPr eaLnBrk="1" hangingPunct="1"/>
            <a:r>
              <a:rPr lang="en-US" altLang="zh-CN" smtClean="0"/>
              <a:t>3) Select the type of beam, the level. Edit the position where you want to put the curved beam. Then click button "Arc", "Partial Ellipse" or "Nurbspline" to create corresponding type of beam.</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FC65B31A-8BEF-4C2B-80AE-3741BEA67FD2}" type="slidenum">
              <a:rPr lang="en-US" smtClean="0"/>
              <a:pPr/>
              <a:t>84</a:t>
            </a:fld>
            <a:endParaRPr lang="en-US" smtClean="0"/>
          </a:p>
        </p:txBody>
      </p:sp>
      <p:sp>
        <p:nvSpPr>
          <p:cNvPr id="268291" name="Rectangle 2"/>
          <p:cNvSpPr>
            <a:spLocks noGrp="1" noRot="1" noChangeAspect="1" noChangeArrowheads="1" noTextEdit="1"/>
          </p:cNvSpPr>
          <p:nvPr>
            <p:ph type="sldImg"/>
          </p:nvPr>
        </p:nvSpPr>
        <p:spPr>
          <a:xfrm>
            <a:off x="1716088" y="692150"/>
            <a:ext cx="3597275" cy="2698750"/>
          </a:xfrm>
          <a:ln/>
        </p:spPr>
      </p:sp>
      <p:sp>
        <p:nvSpPr>
          <p:cNvPr id="268292" name="Rectangle 3"/>
          <p:cNvSpPr>
            <a:spLocks noGrp="1" noChangeArrowheads="1"/>
          </p:cNvSpPr>
          <p:nvPr>
            <p:ph type="body" idx="1"/>
          </p:nvPr>
        </p:nvSpPr>
        <p:spPr>
          <a:noFill/>
          <a:ln/>
        </p:spPr>
        <p:txBody>
          <a:bodyPr/>
          <a:lstStyle/>
          <a:p>
            <a:pPr marL="228600" indent="-228600" eaLnBrk="1" hangingPunct="1"/>
            <a:r>
              <a:rPr lang="en-US" altLang="zh-CN" smtClean="0"/>
              <a:t>Functionality:</a:t>
            </a:r>
          </a:p>
          <a:p>
            <a:pPr marL="228600" indent="-228600" eaLnBrk="1" hangingPunct="1"/>
            <a:r>
              <a:rPr lang="en-US" altLang="zh-CN" smtClean="0"/>
              <a:t>List all families in the current document, including the in-place family.</a:t>
            </a:r>
          </a:p>
          <a:p>
            <a:pPr marL="228600" indent="-228600" eaLnBrk="1" hangingPunct="1"/>
            <a:r>
              <a:rPr lang="en-US" altLang="zh-CN" smtClean="0"/>
              <a:t>Display the profile of the selected family with different colors, black for components, gray for others, green for solid forms, and yellow for void forms.</a:t>
            </a:r>
          </a:p>
          <a:p>
            <a:pPr marL="228600" indent="-228600" eaLnBrk="1" hangingPunct="1"/>
            <a:r>
              <a:rPr lang="en-US" altLang="zh-CN" smtClean="0"/>
              <a:t>List all parameters of the selected family.</a:t>
            </a:r>
          </a:p>
          <a:p>
            <a:pPr marL="228600" indent="-228600" eaLnBrk="1" hangingPunct="1"/>
            <a:r>
              <a:rPr lang="en-US" altLang="zh-CN" smtClean="0"/>
              <a:t>Implementation:</a:t>
            </a:r>
          </a:p>
          <a:p>
            <a:pPr marL="228600" indent="-228600" eaLnBrk="1" hangingPunct="1"/>
            <a:r>
              <a:rPr lang="en-US" altLang="zh-CN" smtClean="0"/>
              <a:t>All families can be retrieved from method get_Elements(Type) of class Document, it provides access to all elements of specified type within the Document.</a:t>
            </a:r>
          </a:p>
          <a:p>
            <a:pPr marL="228600" indent="-228600" eaLnBrk="1" hangingPunct="1"/>
            <a:r>
              <a:rPr lang="en-US" altLang="zh-CN" smtClean="0"/>
              <a:t>The family profile can be retrieved from the four properties of object Family: </a:t>
            </a:r>
          </a:p>
          <a:p>
            <a:pPr marL="228600" indent="-228600" eaLnBrk="1" hangingPunct="1"/>
            <a:r>
              <a:rPr lang="en-US" altLang="zh-CN" smtClean="0"/>
              <a:t>Components, Others, SolidForms and VoidForms.</a:t>
            </a:r>
          </a:p>
          <a:p>
            <a:pPr marL="685800" lvl="1" indent="-228600" eaLnBrk="1" hangingPunct="1"/>
            <a:r>
              <a:rPr lang="en-US" altLang="zh-CN" smtClean="0"/>
              <a:t>Components is an element set of all components that belong to a Family.</a:t>
            </a:r>
          </a:p>
          <a:p>
            <a:pPr marL="685800" lvl="1" indent="-228600" eaLnBrk="1" hangingPunct="1"/>
            <a:r>
              <a:rPr lang="en-US" altLang="zh-CN" smtClean="0"/>
              <a:t>Others is an element set of all other components that belong to a Family.</a:t>
            </a:r>
          </a:p>
          <a:p>
            <a:pPr marL="685800" lvl="1" indent="-228600" eaLnBrk="1" hangingPunct="1"/>
            <a:r>
              <a:rPr lang="en-US" altLang="zh-CN" smtClean="0"/>
              <a:t>SolidForms is a generic form set of all solid forms that belong to a Family.</a:t>
            </a:r>
          </a:p>
          <a:p>
            <a:pPr marL="685800" lvl="1" indent="-228600" eaLnBrk="1" hangingPunct="1"/>
            <a:r>
              <a:rPr lang="en-US" altLang="zh-CN" smtClean="0"/>
              <a:t>VoidForms is s generic form set of all void forms that belong to a Family.</a:t>
            </a:r>
          </a:p>
          <a:p>
            <a:pPr marL="228600" indent="-228600" eaLnBrk="1" hangingPunct="1"/>
            <a:r>
              <a:rPr lang="en-US" altLang="zh-CN" smtClean="0"/>
              <a:t>The geometry can be retrieved from the property Geometry of object Element or object GenericForm.</a:t>
            </a:r>
          </a:p>
          <a:p>
            <a:pPr marL="228600" indent="-228600" eaLnBrk="1" hangingPunct="1"/>
            <a:r>
              <a:rPr lang="en-US" altLang="zh-CN" smtClean="0"/>
              <a:t>The components should be transformed according to UCS.</a:t>
            </a:r>
          </a:p>
          <a:p>
            <a:pPr marL="228600" indent="-228600" eaLnBrk="1" hangingPunct="1"/>
            <a:r>
              <a:rPr lang="en-US" altLang="zh-CN" smtClean="0"/>
              <a:t>The viewer supports pan by click and drag and rotate by shift-click and drag.</a:t>
            </a:r>
            <a:endParaRPr lang="en-US" altLang="ja-JP" smtClean="0">
              <a:ea typeface="SimSun"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E9E471D7-D084-4A88-A670-D50592969CCB}" type="slidenum">
              <a:rPr lang="en-US" smtClean="0"/>
              <a:pPr/>
              <a:t>85</a:t>
            </a:fld>
            <a:endParaRPr lang="en-US" smtClean="0"/>
          </a:p>
        </p:txBody>
      </p:sp>
      <p:sp>
        <p:nvSpPr>
          <p:cNvPr id="269315" name="Rectangle 2"/>
          <p:cNvSpPr>
            <a:spLocks noGrp="1" noRot="1" noChangeAspect="1" noChangeArrowheads="1" noTextEdit="1"/>
          </p:cNvSpPr>
          <p:nvPr>
            <p:ph type="sldImg"/>
          </p:nvPr>
        </p:nvSpPr>
        <p:spPr>
          <a:xfrm>
            <a:off x="1716088" y="692150"/>
            <a:ext cx="3597275" cy="2698750"/>
          </a:xfrm>
          <a:ln/>
        </p:spPr>
      </p:sp>
      <p:sp>
        <p:nvSpPr>
          <p:cNvPr id="269316" name="Rectangle 3"/>
          <p:cNvSpPr>
            <a:spLocks noGrp="1" noChangeArrowheads="1"/>
          </p:cNvSpPr>
          <p:nvPr>
            <p:ph type="body" idx="1"/>
          </p:nvPr>
        </p:nvSpPr>
        <p:spPr>
          <a:noFill/>
          <a:ln/>
        </p:spPr>
        <p:txBody>
          <a:bodyPr/>
          <a:lstStyle/>
          <a:p>
            <a:pPr marL="228600" indent="-228600" eaLnBrk="1" hangingPunct="1"/>
            <a:r>
              <a:rPr lang="en-US" altLang="zh-CN" smtClean="0"/>
              <a:t>This sample creates a frame.</a:t>
            </a:r>
          </a:p>
          <a:p>
            <a:pPr marL="228600" indent="-228600" eaLnBrk="1" hangingPunct="1"/>
            <a:r>
              <a:rPr lang="en-US" altLang="zh-CN" smtClean="0"/>
              <a:t>It presents a dialog to the user asking for the following information:</a:t>
            </a:r>
          </a:p>
          <a:p>
            <a:pPr marL="685800" lvl="1" indent="-228600" eaLnBrk="1" hangingPunct="1"/>
            <a:r>
              <a:rPr lang="en-US" altLang="zh-CN" smtClean="0"/>
              <a:t>Distance between columns</a:t>
            </a:r>
          </a:p>
          <a:p>
            <a:pPr marL="685800" lvl="1" indent="-228600" eaLnBrk="1" hangingPunct="1"/>
            <a:r>
              <a:rPr lang="en-US" altLang="zh-CN" smtClean="0"/>
              <a:t>Number of Columns in the X direction</a:t>
            </a:r>
          </a:p>
          <a:p>
            <a:pPr marL="685800" lvl="1" indent="-228600" eaLnBrk="1" hangingPunct="1"/>
            <a:r>
              <a:rPr lang="en-US" altLang="zh-CN" smtClean="0"/>
              <a:t>Number of Columns in the Y direction</a:t>
            </a:r>
          </a:p>
          <a:p>
            <a:pPr marL="685800" lvl="1" indent="-228600" eaLnBrk="1" hangingPunct="1"/>
            <a:r>
              <a:rPr lang="en-US" altLang="zh-CN" smtClean="0"/>
              <a:t>The type of the columns</a:t>
            </a:r>
          </a:p>
          <a:p>
            <a:pPr marL="685800" lvl="1" indent="-228600" eaLnBrk="1" hangingPunct="1"/>
            <a:r>
              <a:rPr lang="en-US" altLang="zh-CN" smtClean="0"/>
              <a:t>The type of the beams</a:t>
            </a:r>
          </a:p>
          <a:p>
            <a:pPr marL="685800" lvl="1" indent="-228600" eaLnBrk="1" hangingPunct="1"/>
            <a:r>
              <a:rPr lang="en-US" altLang="zh-CN" smtClean="0"/>
              <a:t>The type of the braces</a:t>
            </a:r>
          </a:p>
          <a:p>
            <a:pPr marL="685800" lvl="1" indent="-228600" eaLnBrk="1" hangingPunct="1"/>
            <a:r>
              <a:rPr lang="en-US" altLang="zh-CN" smtClean="0"/>
              <a:t>Number of Floors</a:t>
            </a:r>
          </a:p>
          <a:p>
            <a:pPr marL="228600" indent="-228600" eaLnBrk="1" hangingPunct="1"/>
            <a:r>
              <a:rPr lang="en-US" altLang="zh-CN" smtClean="0"/>
              <a:t>The codes should verify that the number of floors is not more than the number of levels since columns will be inserted from the level below to the level above. For example if the number of floors requested is 3, then there must be 4 levels and the columns will go from Level 1 to 2, Level 2 to 3 and Level 3 to 4. If there are not enough levels tell the user the number of levels that must be added and exit the command with a failure.</a:t>
            </a:r>
          </a:p>
          <a:p>
            <a:pPr marL="228600" indent="-228600" eaLnBrk="1" hangingPunct="1"/>
            <a:r>
              <a:rPr lang="en-US" altLang="zh-CN" smtClean="0"/>
              <a:t>Starting with the lowest level and progressing to higher levels, insert columns with the specified type into the project programmatically in an array format based on the number of columns specified in the X and Y directions with the correct specified distance between them. Do this for each floor specified.</a:t>
            </a:r>
          </a:p>
          <a:p>
            <a:pPr marL="228600" indent="-228600" eaLnBrk="1" hangingPunct="1"/>
            <a:r>
              <a:rPr lang="en-US" altLang="zh-CN" smtClean="0"/>
              <a:t>Insert beams of the specified type between the tops of each adjacent column in the X and Y direction to form a square grid of beams. Beams are not needed between diagonal columns.</a:t>
            </a:r>
          </a:p>
          <a:p>
            <a:pPr marL="228600" indent="-228600" eaLnBrk="1" hangingPunct="1"/>
            <a:r>
              <a:rPr lang="en-US" altLang="zh-CN" smtClean="0"/>
              <a:t>Insert braces of the specified type between the mid point of each column and the mid point of each adjoining beam.</a:t>
            </a:r>
          </a:p>
          <a:p>
            <a:pPr marL="228600" indent="-228600" eaLnBrk="1" hangingPunct="1"/>
            <a:r>
              <a:rPr lang="en-US" altLang="zh-CN" smtClean="0"/>
              <a:t>User can create a new concrete element type through duplicating specified type. The work flow is as follows:</a:t>
            </a:r>
          </a:p>
          <a:p>
            <a:pPr marL="685800" lvl="1" indent="-228600" eaLnBrk="1" hangingPunct="1"/>
            <a:r>
              <a:rPr lang="en-US" altLang="zh-CN" smtClean="0"/>
              <a:t>Press the Duplicate button in the dialog;</a:t>
            </a:r>
          </a:p>
          <a:p>
            <a:pPr marL="685800" lvl="1" indent="-228600" eaLnBrk="1" hangingPunct="1"/>
            <a:r>
              <a:rPr lang="en-US" altLang="zh-CN" smtClean="0"/>
              <a:t>Change name of column’s type and press OK;</a:t>
            </a:r>
          </a:p>
          <a:p>
            <a:pPr marL="685800" lvl="1" indent="-228600" eaLnBrk="1" hangingPunct="1"/>
            <a:r>
              <a:rPr lang="en-US" altLang="zh-CN" smtClean="0"/>
              <a:t>Change value for b and h of section in another dialog and press OK;</a:t>
            </a:r>
          </a:p>
          <a:p>
            <a:pPr marL="685800" lvl="1" indent="-228600" eaLnBrk="1" hangingPunct="1"/>
            <a:r>
              <a:rPr lang="en-US" altLang="zh-CN" smtClean="0"/>
              <a:t>Similar steps can be followed for concrete/wood beams and braces.</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2458B4CF-8967-4955-BAA3-FA330C400D4E}" type="slidenum">
              <a:rPr lang="en-US" smtClean="0"/>
              <a:pPr/>
              <a:t>86</a:t>
            </a:fld>
            <a:endParaRPr lang="en-US" smtClean="0"/>
          </a:p>
        </p:txBody>
      </p:sp>
      <p:sp>
        <p:nvSpPr>
          <p:cNvPr id="270339" name="Rectangle 2"/>
          <p:cNvSpPr>
            <a:spLocks noGrp="1" noRot="1" noChangeAspect="1" noChangeArrowheads="1" noTextEdit="1"/>
          </p:cNvSpPr>
          <p:nvPr>
            <p:ph type="sldImg"/>
          </p:nvPr>
        </p:nvSpPr>
        <p:spPr>
          <a:xfrm>
            <a:off x="1716088" y="692150"/>
            <a:ext cx="3597275" cy="2698750"/>
          </a:xfrm>
          <a:ln/>
        </p:spPr>
      </p:sp>
      <p:sp>
        <p:nvSpPr>
          <p:cNvPr id="270340" name="Rectangle 3"/>
          <p:cNvSpPr>
            <a:spLocks noGrp="1" noChangeArrowheads="1"/>
          </p:cNvSpPr>
          <p:nvPr>
            <p:ph type="body" idx="1"/>
          </p:nvPr>
        </p:nvSpPr>
        <p:spPr>
          <a:noFill/>
          <a:ln/>
        </p:spPr>
        <p:txBody>
          <a:bodyPr/>
          <a:lstStyle/>
          <a:p>
            <a:pPr marL="685800" lvl="1" indent="-228600" eaLnBrk="1" hangingPunct="1">
              <a:lnSpc>
                <a:spcPct val="80000"/>
              </a:lnSpc>
            </a:pPr>
            <a:r>
              <a:rPr lang="en-GB" sz="800" noProof="1" smtClean="0"/>
              <a:t> //parameter : DWGExportOptions dwgExportOptions</a:t>
            </a:r>
          </a:p>
          <a:p>
            <a:pPr marL="685800" lvl="1" indent="-228600" eaLnBrk="1" hangingPunct="1">
              <a:lnSpc>
                <a:spcPct val="80000"/>
              </a:lnSpc>
            </a:pPr>
            <a:r>
              <a:rPr lang="en-GB" sz="800" noProof="1" smtClean="0"/>
              <a:t>            DWGExportOptions dwgExportOptions = new DWGExportOptions();</a:t>
            </a:r>
          </a:p>
          <a:p>
            <a:pPr marL="685800" lvl="1" indent="-228600" eaLnBrk="1" hangingPunct="1">
              <a:lnSpc>
                <a:spcPct val="80000"/>
              </a:lnSpc>
            </a:pPr>
            <a:r>
              <a:rPr lang="en-GB" sz="800" noProof="1" smtClean="0"/>
              <a:t>            dwgExportOptions.ExportingAreas = m_exportOptionsData.ExportAreas;</a:t>
            </a:r>
          </a:p>
          <a:p>
            <a:pPr marL="685800" lvl="1" indent="-228600" eaLnBrk="1" hangingPunct="1">
              <a:lnSpc>
                <a:spcPct val="80000"/>
              </a:lnSpc>
            </a:pPr>
            <a:r>
              <a:rPr lang="en-GB" sz="800" noProof="1" smtClean="0"/>
              <a:t>            dwgExportOptions.ExportOfSolids = m_exportOptionsData.ExportSolid;</a:t>
            </a:r>
          </a:p>
          <a:p>
            <a:pPr marL="685800" lvl="1" indent="-228600" eaLnBrk="1" hangingPunct="1">
              <a:lnSpc>
                <a:spcPct val="80000"/>
              </a:lnSpc>
            </a:pPr>
            <a:r>
              <a:rPr lang="en-GB" sz="800" noProof="1" smtClean="0"/>
              <a:t>            dwgExportOptions.FileVersion = m_exportFileVersion;</a:t>
            </a:r>
          </a:p>
          <a:p>
            <a:pPr marL="685800" lvl="1" indent="-228600" eaLnBrk="1" hangingPunct="1">
              <a:lnSpc>
                <a:spcPct val="80000"/>
              </a:lnSpc>
            </a:pPr>
            <a:r>
              <a:rPr lang="en-GB" sz="800" noProof="1" smtClean="0"/>
              <a:t>            dwgExportOptions.LayerMapping = m_exportOptionsData.ExportLayerMapping;</a:t>
            </a:r>
          </a:p>
          <a:p>
            <a:pPr marL="685800" lvl="1" indent="-228600" eaLnBrk="1" hangingPunct="1">
              <a:lnSpc>
                <a:spcPct val="80000"/>
              </a:lnSpc>
            </a:pPr>
            <a:r>
              <a:rPr lang="en-GB" sz="800" noProof="1" smtClean="0"/>
              <a:t>            dwgExportOptions.LineScaling = m_exportOptionsData.ExportLineScaling;</a:t>
            </a:r>
          </a:p>
          <a:p>
            <a:pPr marL="685800" lvl="1" indent="-228600" eaLnBrk="1" hangingPunct="1">
              <a:lnSpc>
                <a:spcPct val="80000"/>
              </a:lnSpc>
            </a:pPr>
            <a:r>
              <a:rPr lang="en-GB" sz="800" noProof="1" smtClean="0"/>
              <a:t>            dwgExportOptions.MergedViews = m_exportMergeFiles;</a:t>
            </a:r>
          </a:p>
          <a:p>
            <a:pPr marL="685800" lvl="1" indent="-228600" eaLnBrk="1" hangingPunct="1">
              <a:lnSpc>
                <a:spcPct val="80000"/>
              </a:lnSpc>
            </a:pPr>
            <a:r>
              <a:rPr lang="en-GB" sz="800" noProof="1" smtClean="0"/>
              <a:t>            dwgExportOptions.PropOverrides = m_exportOptionsData.ExportLayersAndProperties;</a:t>
            </a:r>
          </a:p>
          <a:p>
            <a:pPr marL="685800" lvl="1" indent="-228600" eaLnBrk="1" hangingPunct="1">
              <a:lnSpc>
                <a:spcPct val="80000"/>
              </a:lnSpc>
            </a:pPr>
            <a:r>
              <a:rPr lang="en-GB" sz="800" noProof="1" smtClean="0"/>
              <a:t>            dwgExportOptions.SharedCoords = m_exportOptionsData.ExportCoorSystem;</a:t>
            </a:r>
          </a:p>
          <a:p>
            <a:pPr marL="685800" lvl="1" indent="-228600" eaLnBrk="1" hangingPunct="1">
              <a:lnSpc>
                <a:spcPct val="80000"/>
              </a:lnSpc>
            </a:pPr>
            <a:r>
              <a:rPr lang="en-GB" sz="800" noProof="1" smtClean="0"/>
              <a:t>            dwgExportOptions.TargetUnit = m_exportOptionsData.ExportUnit;</a:t>
            </a:r>
          </a:p>
          <a:p>
            <a:pPr marL="228600" indent="-228600" eaLnBrk="1" hangingPunct="1">
              <a:lnSpc>
                <a:spcPct val="80000"/>
              </a:lnSpc>
            </a:pPr>
            <a:endParaRPr lang="en-US" altLang="zh-CN" sz="800" smtClean="0"/>
          </a:p>
          <a:p>
            <a:pPr marL="228600" indent="-228600" eaLnBrk="1" hangingPunct="1">
              <a:lnSpc>
                <a:spcPct val="80000"/>
              </a:lnSpc>
            </a:pPr>
            <a:endParaRPr lang="en-US" altLang="zh-CN" sz="800" smtClean="0"/>
          </a:p>
          <a:p>
            <a:pPr marL="228600" indent="-228600" eaLnBrk="1" hangingPunct="1">
              <a:lnSpc>
                <a:spcPct val="80000"/>
              </a:lnSpc>
            </a:pPr>
            <a:r>
              <a:rPr lang="en-US" sz="800" noProof="1" smtClean="0"/>
              <a:t> //parameter: DWGImportOptions</a:t>
            </a:r>
          </a:p>
          <a:p>
            <a:pPr marL="228600" indent="-228600" eaLnBrk="1" hangingPunct="1">
              <a:lnSpc>
                <a:spcPct val="80000"/>
              </a:lnSpc>
            </a:pPr>
            <a:r>
              <a:rPr lang="en-US" sz="800" noProof="1" smtClean="0"/>
              <a:t>            DWGImportOptions dwgImportOption = new DWGImportOptions();</a:t>
            </a:r>
          </a:p>
          <a:p>
            <a:pPr marL="228600" indent="-228600" eaLnBrk="1" hangingPunct="1">
              <a:lnSpc>
                <a:spcPct val="80000"/>
              </a:lnSpc>
            </a:pPr>
            <a:r>
              <a:rPr lang="en-US" sz="800" noProof="1" smtClean="0"/>
              <a:t>            dwgImportOption.ColorMode = m_importColorMode;</a:t>
            </a:r>
          </a:p>
          <a:p>
            <a:pPr marL="228600" indent="-228600" eaLnBrk="1" hangingPunct="1">
              <a:lnSpc>
                <a:spcPct val="80000"/>
              </a:lnSpc>
            </a:pPr>
            <a:r>
              <a:rPr lang="en-US" sz="800" noProof="1" smtClean="0"/>
              <a:t>            dwgImportOption.CustomScale = m_importCustomScale;</a:t>
            </a:r>
          </a:p>
          <a:p>
            <a:pPr marL="228600" indent="-228600" eaLnBrk="1" hangingPunct="1">
              <a:lnSpc>
                <a:spcPct val="80000"/>
              </a:lnSpc>
            </a:pPr>
            <a:r>
              <a:rPr lang="en-US" sz="800" noProof="1" smtClean="0"/>
              <a:t>            dwgImportOption.OrientToView = m_importOrientToView;</a:t>
            </a:r>
          </a:p>
          <a:p>
            <a:pPr marL="228600" indent="-228600" eaLnBrk="1" hangingPunct="1">
              <a:lnSpc>
                <a:spcPct val="80000"/>
              </a:lnSpc>
            </a:pPr>
            <a:r>
              <a:rPr lang="en-US" sz="800" noProof="1" smtClean="0"/>
              <a:t>            dwgImportOption.Placement = m_importPlacement;</a:t>
            </a:r>
          </a:p>
          <a:p>
            <a:pPr marL="228600" indent="-228600" eaLnBrk="1" hangingPunct="1">
              <a:lnSpc>
                <a:spcPct val="80000"/>
              </a:lnSpc>
            </a:pPr>
            <a:r>
              <a:rPr lang="en-US" sz="800" noProof="1" smtClean="0"/>
              <a:t>            dwgImportOption.ThisViewOnly = m_importThisViewOnly;</a:t>
            </a:r>
          </a:p>
          <a:p>
            <a:pPr marL="228600" indent="-228600" eaLnBrk="1" hangingPunct="1">
              <a:lnSpc>
                <a:spcPct val="80000"/>
              </a:lnSpc>
            </a:pPr>
            <a:r>
              <a:rPr lang="en-US" sz="800" noProof="1" smtClean="0"/>
              <a:t>            dwgImportOption.Unit = m_importUnit;</a:t>
            </a:r>
          </a:p>
          <a:p>
            <a:pPr marL="228600" indent="-228600" eaLnBrk="1" hangingPunct="1">
              <a:lnSpc>
                <a:spcPct val="80000"/>
              </a:lnSpc>
            </a:pPr>
            <a:r>
              <a:rPr lang="en-US" sz="800" noProof="1" smtClean="0"/>
              <a:t>            dwgImportOption.View = m_importView;</a:t>
            </a:r>
          </a:p>
          <a:p>
            <a:pPr marL="228600" indent="-228600" eaLnBrk="1" hangingPunct="1">
              <a:lnSpc>
                <a:spcPct val="80000"/>
              </a:lnSpc>
            </a:pPr>
            <a:r>
              <a:rPr lang="en-US" sz="800" noProof="1" smtClean="0"/>
              <a:t>            dwgImportOption.VisibleLayersOnly = m_importVisibleLayersOnly;</a:t>
            </a:r>
          </a:p>
          <a:p>
            <a:pPr marL="228600" indent="-228600" eaLnBrk="1" hangingPunct="1">
              <a:lnSpc>
                <a:spcPct val="80000"/>
              </a:lnSpc>
            </a:pPr>
            <a:endParaRPr lang="en-US" sz="800" noProof="1" smtClean="0"/>
          </a:p>
          <a:p>
            <a:pPr marL="228600" indent="-228600" eaLnBrk="1" hangingPunct="1">
              <a:lnSpc>
                <a:spcPct val="80000"/>
              </a:lnSpc>
            </a:pPr>
            <a:r>
              <a:rPr lang="en-US" sz="800" noProof="1" smtClean="0"/>
              <a:t>            //parameter: Element</a:t>
            </a:r>
          </a:p>
          <a:p>
            <a:pPr marL="228600" indent="-228600" eaLnBrk="1" hangingPunct="1">
              <a:lnSpc>
                <a:spcPct val="80000"/>
              </a:lnSpc>
            </a:pPr>
            <a:r>
              <a:rPr lang="en-US" sz="800" noProof="1" smtClean="0"/>
              <a:t>            Element element = new Element();</a:t>
            </a:r>
          </a:p>
          <a:p>
            <a:pPr marL="228600" indent="-228600" eaLnBrk="1" hangingPunct="1">
              <a:lnSpc>
                <a:spcPct val="80000"/>
              </a:lnSpc>
            </a:pPr>
            <a:endParaRPr lang="en-US" altLang="zh-CN" sz="800" smtClean="0"/>
          </a:p>
          <a:p>
            <a:pPr marL="228600" indent="-228600" eaLnBrk="1" hangingPunct="1">
              <a:lnSpc>
                <a:spcPct val="80000"/>
              </a:lnSpc>
            </a:pPr>
            <a:r>
              <a:rPr lang="en-US" altLang="zh-CN" sz="800" smtClean="0"/>
              <a:t>In terms of the last parameter of the function Import, we don’t have to care much about it. And, we do not have to create a new element prior calling an Import method. We can simply pass a variable of Element type and it could be a nullptr. It is just a way if giving you back the element that was just imported. For example, say you import an image, since the import method does give you no scaling nor rotating option, if you happen to need such things you would have to do that manually after the image is imported. </a:t>
            </a:r>
            <a:endParaRPr lang="en-US" sz="800" noProof="1"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F863B85D-797C-42B2-991A-264694741619}" type="slidenum">
              <a:rPr lang="en-US" smtClean="0"/>
              <a:pPr/>
              <a:t>87</a:t>
            </a:fld>
            <a:endParaRPr lang="en-US" smtClean="0"/>
          </a:p>
        </p:txBody>
      </p:sp>
      <p:sp>
        <p:nvSpPr>
          <p:cNvPr id="271363" name="Rectangle 2"/>
          <p:cNvSpPr>
            <a:spLocks noGrp="1" noRot="1" noChangeAspect="1" noChangeArrowheads="1" noTextEdit="1"/>
          </p:cNvSpPr>
          <p:nvPr>
            <p:ph type="sldImg"/>
          </p:nvPr>
        </p:nvSpPr>
        <p:spPr>
          <a:xfrm>
            <a:off x="1716088" y="692150"/>
            <a:ext cx="3597275" cy="2698750"/>
          </a:xfrm>
          <a:ln/>
        </p:spPr>
      </p:sp>
      <p:sp>
        <p:nvSpPr>
          <p:cNvPr id="271364" name="Rectangle 3"/>
          <p:cNvSpPr>
            <a:spLocks noGrp="1" noChangeArrowheads="1"/>
          </p:cNvSpPr>
          <p:nvPr>
            <p:ph type="body" idx="1"/>
          </p:nvPr>
        </p:nvSpPr>
        <p:spPr>
          <a:noFill/>
          <a:ln/>
        </p:spPr>
        <p:txBody>
          <a:bodyPr/>
          <a:lstStyle/>
          <a:p>
            <a:pPr eaLnBrk="1" hangingPunct="1"/>
            <a:r>
              <a:rPr lang="en-US" altLang="ja-JP" b="1" smtClean="0"/>
              <a:t>Description:</a:t>
            </a:r>
            <a:r>
              <a:rPr lang="en-US" altLang="ja-JP" smtClean="0"/>
              <a:t> </a:t>
            </a:r>
          </a:p>
          <a:p>
            <a:pPr eaLnBrk="1" hangingPunct="1"/>
            <a:r>
              <a:rPr lang="en-US" altLang="ja-JP" smtClean="0"/>
              <a:t>Iterate through the selection, picking out family instances that have a 3D analytical model.</a:t>
            </a:r>
          </a:p>
          <a:p>
            <a:pPr eaLnBrk="1" hangingPunct="1"/>
            <a:r>
              <a:rPr lang="en-US" altLang="ja-JP" smtClean="0"/>
              <a:t>Output family instance information.</a:t>
            </a:r>
          </a:p>
          <a:p>
            <a:pPr eaLnBrk="1" hangingPunct="1"/>
            <a:r>
              <a:rPr lang="en-US" altLang="ja-JP" smtClean="0"/>
              <a:t>Family name (use FamilyInstance.Symbol.Family.Name).</a:t>
            </a:r>
          </a:p>
          <a:p>
            <a:pPr eaLnBrk="1" hangingPunct="1"/>
            <a:r>
              <a:rPr lang="en-US" altLang="ja-JP" smtClean="0"/>
              <a:t>Family Symbol name (use FamilyInstance.Symbol.Name).</a:t>
            </a:r>
          </a:p>
          <a:p>
            <a:pPr eaLnBrk="1" hangingPunct="1"/>
            <a:r>
              <a:rPr lang="en-US" altLang="ja-JP" smtClean="0"/>
              <a:t>Family Instance name (use FamilyInstance.Name)</a:t>
            </a:r>
          </a:p>
          <a:p>
            <a:pPr eaLnBrk="1" hangingPunct="1"/>
            <a:r>
              <a:rPr lang="en-US" altLang="ja-JP" smtClean="0"/>
              <a:t>Use FamilyInstance.AnalyticalModel property to access the analytical model and judge if the type is AnalyticalModel3D. And output the curve of this AnalyticalModel3D.</a:t>
            </a:r>
            <a:endParaRPr lang="en-US" altLang="ja-JP" b="1" smtClean="0"/>
          </a:p>
          <a:p>
            <a:pPr eaLnBrk="1" hangingPunct="1"/>
            <a:r>
              <a:rPr lang="en-US" altLang="ja-JP" b="1" smtClean="0"/>
              <a:t>Instructions:</a:t>
            </a:r>
            <a:r>
              <a:rPr lang="en-US" altLang="ja-JP" smtClean="0"/>
              <a:t> </a:t>
            </a:r>
          </a:p>
          <a:p>
            <a:pPr eaLnBrk="1" hangingPunct="1"/>
            <a:r>
              <a:rPr lang="en-US" altLang="ja-JP" smtClean="0"/>
              <a:t>Create an in-place structure column that has AnalyticalModel.</a:t>
            </a:r>
          </a:p>
          <a:p>
            <a:pPr eaLnBrk="1" hangingPunct="1"/>
            <a:r>
              <a:rPr lang="en-US" altLang="ja-JP" smtClean="0"/>
              <a:t>Select some elements in which the in-place structure column is included.</a:t>
            </a:r>
          </a:p>
          <a:p>
            <a:pPr eaLnBrk="1" hangingPunct="1"/>
            <a:r>
              <a:rPr lang="en-US" altLang="ja-JP" smtClean="0"/>
              <a:t>Run this sample.</a:t>
            </a:r>
          </a:p>
          <a:p>
            <a:pPr eaLnBrk="1" hangingPunct="1"/>
            <a:r>
              <a:rPr lang="en-US" altLang="ja-JP" smtClean="0"/>
              <a:t>Expected result: the selected column’s basic information and the AnalyticalModel3D curves information will be dumped to output window.</a:t>
            </a:r>
            <a:endParaRPr lang="en-GB"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85FC4B4E-D0D5-4480-8188-B4A521B98236}" type="slidenum">
              <a:rPr lang="en-US" smtClean="0"/>
              <a:pPr/>
              <a:t>88</a:t>
            </a:fld>
            <a:endParaRPr lang="en-US" smtClean="0"/>
          </a:p>
        </p:txBody>
      </p:sp>
      <p:sp>
        <p:nvSpPr>
          <p:cNvPr id="272387" name="Rectangle 2"/>
          <p:cNvSpPr>
            <a:spLocks noGrp="1" noRot="1" noChangeAspect="1" noChangeArrowheads="1" noTextEdit="1"/>
          </p:cNvSpPr>
          <p:nvPr>
            <p:ph type="sldImg"/>
          </p:nvPr>
        </p:nvSpPr>
        <p:spPr>
          <a:xfrm>
            <a:off x="1162050" y="692150"/>
            <a:ext cx="4610100" cy="3457575"/>
          </a:xfrm>
          <a:ln/>
        </p:spPr>
      </p:sp>
      <p:sp>
        <p:nvSpPr>
          <p:cNvPr id="272388" name="Rectangle 3"/>
          <p:cNvSpPr>
            <a:spLocks noGrp="1" noChangeArrowheads="1"/>
          </p:cNvSpPr>
          <p:nvPr>
            <p:ph type="body" idx="1"/>
          </p:nvPr>
        </p:nvSpPr>
        <p:spPr>
          <a:xfrm>
            <a:off x="693738" y="4379913"/>
            <a:ext cx="5546725" cy="4148137"/>
          </a:xfrm>
          <a:noFill/>
          <a:ln/>
        </p:spPr>
        <p:txBody>
          <a:bodyPr/>
          <a:lstStyle/>
          <a:p>
            <a:pPr eaLnBrk="1" hangingPunct="1"/>
            <a:r>
              <a:rPr lang="en-US" altLang="zh-CN" smtClean="0"/>
              <a:t>This sample uses Document.NewOpening method to create openings on the selected Wall or Floor. The profile can be created with NewCurveArray, NewArc and NewLine methods of Application.</a:t>
            </a:r>
            <a:endParaRPr lang="en-US" altLang="ja-JP" smtClean="0"/>
          </a:p>
          <a:p>
            <a:pPr eaLnBrk="1" hangingPunct="1"/>
            <a:endParaRPr lang="en-US"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1C495F05-5C2C-4224-8EE7-6E215AF1EA67}" type="slidenum">
              <a:rPr lang="en-US" smtClean="0"/>
              <a:pPr/>
              <a:t>89</a:t>
            </a:fld>
            <a:endParaRPr lang="en-US" smtClean="0"/>
          </a:p>
        </p:txBody>
      </p:sp>
      <p:sp>
        <p:nvSpPr>
          <p:cNvPr id="273411" name="Rectangle 2"/>
          <p:cNvSpPr>
            <a:spLocks noGrp="1" noRot="1" noChangeAspect="1" noChangeArrowheads="1" noTextEdit="1"/>
          </p:cNvSpPr>
          <p:nvPr>
            <p:ph type="sldImg"/>
          </p:nvPr>
        </p:nvSpPr>
        <p:spPr>
          <a:xfrm>
            <a:off x="1162050" y="692150"/>
            <a:ext cx="4610100" cy="3457575"/>
          </a:xfrm>
          <a:ln/>
        </p:spPr>
      </p:sp>
      <p:sp>
        <p:nvSpPr>
          <p:cNvPr id="273412" name="Rectangle 3"/>
          <p:cNvSpPr>
            <a:spLocks noGrp="1" noChangeArrowheads="1"/>
          </p:cNvSpPr>
          <p:nvPr>
            <p:ph type="body" idx="1"/>
          </p:nvPr>
        </p:nvSpPr>
        <p:spPr>
          <a:xfrm>
            <a:off x="693738" y="4379913"/>
            <a:ext cx="5546725" cy="4148137"/>
          </a:xfrm>
          <a:noFill/>
          <a:ln/>
        </p:spPr>
        <p:txBody>
          <a:bodyPr/>
          <a:lstStyle/>
          <a:p>
            <a:pPr marL="228600" indent="-228600" eaLnBrk="1" hangingPunct="1"/>
            <a:r>
              <a:rPr lang="en-US" altLang="ja-JP" smtClean="0"/>
              <a:t>Steps: </a:t>
            </a:r>
            <a:endParaRPr lang="en-US" altLang="zh-CN" smtClean="0"/>
          </a:p>
          <a:p>
            <a:pPr marL="228600" indent="-228600" eaLnBrk="1" hangingPunct="1"/>
            <a:r>
              <a:rPr lang="en-US" altLang="zh-CN" smtClean="0"/>
              <a:t>Register the command:</a:t>
            </a:r>
          </a:p>
          <a:p>
            <a:pPr marL="228600" indent="-228600" eaLnBrk="1" hangingPunct="1"/>
            <a:r>
              <a:rPr lang="en-US" altLang="zh-CN" smtClean="0"/>
              <a:t>[ExternalCommands]</a:t>
            </a:r>
          </a:p>
          <a:p>
            <a:pPr marL="228600" indent="-228600" eaLnBrk="1" hangingPunct="1"/>
            <a:r>
              <a:rPr lang="en-US" altLang="zh-CN" smtClean="0"/>
              <a:t>ECCount=1</a:t>
            </a:r>
          </a:p>
          <a:p>
            <a:pPr marL="228600" indent="-228600" eaLnBrk="1" hangingPunct="1"/>
            <a:r>
              <a:rPr lang="en-US" altLang="zh-CN" smtClean="0"/>
              <a:t>ECName1=New Openings</a:t>
            </a:r>
          </a:p>
          <a:p>
            <a:pPr marL="228600" indent="-228600" eaLnBrk="1" hangingPunct="1"/>
            <a:r>
              <a:rPr lang="en-US" altLang="zh-CN" smtClean="0"/>
              <a:t>ECClassName1=Revit.SDK.Samples.NewOpenings.CS.Command</a:t>
            </a:r>
          </a:p>
          <a:p>
            <a:pPr marL="228600" indent="-228600" eaLnBrk="1" hangingPunct="1"/>
            <a:r>
              <a:rPr lang="en-US" altLang="zh-CN" smtClean="0"/>
              <a:t>ECAssembly1=NewOpenings.dll</a:t>
            </a:r>
          </a:p>
          <a:p>
            <a:pPr marL="228600" indent="-228600" eaLnBrk="1" hangingPunct="1"/>
            <a:r>
              <a:rPr lang="en-US" altLang="zh-CN" smtClean="0"/>
              <a:t>ECDescription1=create openings on the selected floor or wall</a:t>
            </a:r>
          </a:p>
          <a:p>
            <a:pPr marL="228600" indent="-228600" eaLnBrk="1" hangingPunct="1"/>
            <a:endParaRPr lang="en-US" altLang="zh-CN" smtClean="0"/>
          </a:p>
          <a:p>
            <a:pPr marL="228600" indent="-228600" eaLnBrk="1" hangingPunct="1"/>
            <a:r>
              <a:rPr lang="en-US" altLang="zh-CN" smtClean="0"/>
              <a:t>Select a wall or a floor.</a:t>
            </a:r>
          </a:p>
          <a:p>
            <a:pPr marL="228600" indent="-228600" eaLnBrk="1" hangingPunct="1"/>
            <a:r>
              <a:rPr lang="en-US" altLang="zh-CN" smtClean="0"/>
              <a:t>Run the command.</a:t>
            </a:r>
          </a:p>
          <a:p>
            <a:pPr marL="228600" indent="-228600" eaLnBrk="1" hangingPunct="1"/>
            <a:r>
              <a:rPr lang="en-US" altLang="zh-CN" smtClean="0"/>
              <a:t>Draw the opening profile on the preview panel. Click the mouse middle button to switch tools, to draw a line, rectangle, arc or circle.</a:t>
            </a:r>
          </a:p>
          <a:p>
            <a:pPr marL="228600" indent="-228600" eaLnBrk="1" hangingPunct="1"/>
            <a:r>
              <a:rPr lang="en-US" altLang="zh-CN" smtClean="0"/>
              <a:t>Click "Ok" button, openings will be created on the wall or floor.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A6A84191-96E4-4D7D-A040-AC8F290E4280}" type="slidenum">
              <a:rPr lang="en-US" smtClean="0"/>
              <a:pPr/>
              <a:t>90</a:t>
            </a:fld>
            <a:endParaRPr lang="en-US" smtClean="0"/>
          </a:p>
        </p:txBody>
      </p:sp>
      <p:sp>
        <p:nvSpPr>
          <p:cNvPr id="274435" name="Rectangle 2"/>
          <p:cNvSpPr>
            <a:spLocks noGrp="1" noRot="1" noChangeAspect="1" noChangeArrowheads="1" noTextEdit="1"/>
          </p:cNvSpPr>
          <p:nvPr>
            <p:ph type="sldImg"/>
          </p:nvPr>
        </p:nvSpPr>
        <p:spPr>
          <a:xfrm>
            <a:off x="1716088" y="692150"/>
            <a:ext cx="3597275" cy="2698750"/>
          </a:xfrm>
          <a:ln/>
        </p:spPr>
      </p:sp>
      <p:sp>
        <p:nvSpPr>
          <p:cNvPr id="274436" name="Rectangle 3"/>
          <p:cNvSpPr>
            <a:spLocks noGrp="1" noChangeArrowheads="1"/>
          </p:cNvSpPr>
          <p:nvPr>
            <p:ph type="body" idx="1"/>
          </p:nvPr>
        </p:nvSpPr>
        <p:spPr>
          <a:noFill/>
          <a:ln/>
        </p:spPr>
        <p:txBody>
          <a:bodyPr/>
          <a:lstStyle/>
          <a:p>
            <a:pPr eaLnBrk="1" hangingPunct="1"/>
            <a:r>
              <a:rPr lang="en-US" altLang="zh-CN" smtClean="0"/>
              <a:t>This sample demonstrates creating a PathReinforcement</a:t>
            </a:r>
          </a:p>
          <a:p>
            <a:pPr eaLnBrk="1" hangingPunct="1"/>
            <a:endParaRPr lang="en-US" altLang="zh-CN" smtClean="0"/>
          </a:p>
          <a:p>
            <a:pPr eaLnBrk="1" hangingPunct="1"/>
            <a:r>
              <a:rPr lang="en-US" altLang="zh-CN" smtClean="0"/>
              <a:t>1. Get geometrical data from FamilyInstance</a:t>
            </a:r>
          </a:p>
          <a:p>
            <a:pPr eaLnBrk="1" hangingPunct="1"/>
            <a:r>
              <a:rPr lang="en-US" altLang="zh-CN" noProof="1" smtClean="0"/>
              <a:t>Autodesk.Revit.Geometry.Element geoElem </a:t>
            </a:r>
            <a:r>
              <a:rPr lang="en-US" altLang="zh-CN" smtClean="0"/>
              <a:t>= Element.Geometry(Options);</a:t>
            </a:r>
          </a:p>
          <a:p>
            <a:pPr eaLnBrk="1" hangingPunct="1"/>
            <a:r>
              <a:rPr lang="en-US" altLang="zh-CN" noProof="1" smtClean="0"/>
              <a:t>GeometryObjectArray gObjects </a:t>
            </a:r>
            <a:r>
              <a:rPr lang="en-US" altLang="zh-CN" smtClean="0"/>
              <a:t>= Autodesk.Revit.Geometry.Element.Objects</a:t>
            </a:r>
          </a:p>
          <a:p>
            <a:pPr eaLnBrk="1" hangingPunct="1"/>
            <a:endParaRPr lang="en-US" altLang="zh-CN" smtClean="0"/>
          </a:p>
          <a:p>
            <a:pPr eaLnBrk="1" hangingPunct="1"/>
            <a:r>
              <a:rPr lang="en-US" altLang="zh-CN" smtClean="0"/>
              <a:t>2. How to create PathReinforcement.</a:t>
            </a:r>
          </a:p>
          <a:p>
            <a:pPr eaLnBrk="1" hangingPunct="1"/>
            <a:r>
              <a:rPr lang="en-US" altLang="zh-CN" smtClean="0"/>
              <a:t>NewPathReinforcement(PathReinforcementType, Element, CurveArray, bool) method:</a:t>
            </a:r>
          </a:p>
          <a:p>
            <a:pPr eaLnBrk="1" hangingPunct="1"/>
            <a:r>
              <a:rPr lang="en-US" altLang="zh-CN" smtClean="0"/>
              <a:t>Use Document.Create.NewPathReinforcementType() method to create one PathReinforcementType if there is no PathReinforcementType in current document.</a:t>
            </a:r>
          </a:p>
          <a:p>
            <a:pPr eaLnBrk="1" hangingPunct="1"/>
            <a:r>
              <a:rPr lang="en-US" altLang="zh-CN" smtClean="0"/>
              <a:t>Element here stands for the host of the PathReinforcement, a wall or a floor.</a:t>
            </a:r>
          </a:p>
          <a:p>
            <a:pPr eaLnBrk="1" hangingPunct="1"/>
            <a:r>
              <a:rPr lang="en-US" altLang="zh-CN" smtClean="0"/>
              <a:t>CurveArray stores the Path of the PathReinforcement.</a:t>
            </a:r>
          </a:p>
          <a:p>
            <a:pPr eaLnBrk="1" hangingPunct="1"/>
            <a:r>
              <a:rPr lang="en-US" altLang="zh-CN" smtClean="0"/>
              <a:t>bool value indicates the PathReinforcement lies to which side of Path.</a:t>
            </a: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BFDA1DC-C078-4E14-AF53-30C27B7128EE}" type="slidenum">
              <a:rPr lang="en-US" smtClean="0"/>
              <a:pPr/>
              <a:t>9</a:t>
            </a:fld>
            <a:endParaRPr lang="en-US" smtClean="0"/>
          </a:p>
        </p:txBody>
      </p:sp>
      <p:sp>
        <p:nvSpPr>
          <p:cNvPr id="161795" name="Rectangle 2"/>
          <p:cNvSpPr>
            <a:spLocks noGrp="1" noRot="1" noChangeAspect="1" noChangeArrowheads="1" noTextEdit="1"/>
          </p:cNvSpPr>
          <p:nvPr>
            <p:ph type="sldImg"/>
          </p:nvPr>
        </p:nvSpPr>
        <p:spPr>
          <a:xfrm>
            <a:off x="1716088" y="692150"/>
            <a:ext cx="3597275" cy="2698750"/>
          </a:xfrm>
          <a:ln/>
        </p:spPr>
      </p:sp>
      <p:sp>
        <p:nvSpPr>
          <p:cNvPr id="161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486C042F-447B-48FF-8FA4-31FCA33AD8A8}" type="slidenum">
              <a:rPr lang="en-US" smtClean="0"/>
              <a:pPr/>
              <a:t>91</a:t>
            </a:fld>
            <a:endParaRPr lang="en-US" smtClean="0"/>
          </a:p>
        </p:txBody>
      </p:sp>
      <p:sp>
        <p:nvSpPr>
          <p:cNvPr id="275459" name="Rectangle 2"/>
          <p:cNvSpPr>
            <a:spLocks noGrp="1" noRot="1" noChangeAspect="1" noChangeArrowheads="1" noTextEdit="1"/>
          </p:cNvSpPr>
          <p:nvPr>
            <p:ph type="sldImg"/>
          </p:nvPr>
        </p:nvSpPr>
        <p:spPr>
          <a:xfrm>
            <a:off x="1716088" y="692150"/>
            <a:ext cx="3597275" cy="2698750"/>
          </a:xfrm>
          <a:ln/>
        </p:spPr>
      </p:sp>
      <p:sp>
        <p:nvSpPr>
          <p:cNvPr id="275460" name="Rectangle 3"/>
          <p:cNvSpPr>
            <a:spLocks noGrp="1" noChangeArrowheads="1"/>
          </p:cNvSpPr>
          <p:nvPr>
            <p:ph type="body" idx="1"/>
          </p:nvPr>
        </p:nvSpPr>
        <p:spPr>
          <a:noFill/>
          <a:ln/>
        </p:spPr>
        <p:txBody>
          <a:bodyPr/>
          <a:lstStyle/>
          <a:p>
            <a:pPr marL="228600" indent="-228600" eaLnBrk="1" hangingPunct="1"/>
            <a:r>
              <a:rPr lang="en-US" altLang="zh-CN" smtClean="0"/>
              <a:t>[ExternalCommands]</a:t>
            </a:r>
          </a:p>
          <a:p>
            <a:pPr marL="228600" indent="-228600" eaLnBrk="1" hangingPunct="1"/>
            <a:r>
              <a:rPr lang="en-US" altLang="zh-CN" smtClean="0"/>
              <a:t>ECCount = 1</a:t>
            </a:r>
          </a:p>
          <a:p>
            <a:pPr marL="228600" indent="-228600" eaLnBrk="1" hangingPunct="1"/>
            <a:r>
              <a:rPr lang="en-US" altLang="zh-CN" smtClean="0"/>
              <a:t>ECName1 = NewPathReinforcement</a:t>
            </a:r>
          </a:p>
          <a:p>
            <a:pPr marL="228600" indent="-228600" eaLnBrk="1" hangingPunct="1"/>
            <a:r>
              <a:rPr lang="en-US" altLang="zh-CN" smtClean="0"/>
              <a:t>ECClassName1 = Revit.SDK.Samples.NewPathReinforcement.CS.Command</a:t>
            </a:r>
          </a:p>
          <a:p>
            <a:pPr marL="228600" indent="-228600" eaLnBrk="1" hangingPunct="1"/>
            <a:r>
              <a:rPr lang="en-US" altLang="zh-CN" smtClean="0"/>
              <a:t>ECAssembly1 = NewPathReinforcement.dll</a:t>
            </a:r>
          </a:p>
          <a:p>
            <a:pPr marL="228600" indent="-228600" eaLnBrk="1" hangingPunct="1"/>
            <a:r>
              <a:rPr lang="en-US" altLang="zh-CN" smtClean="0"/>
              <a:t>ECDescription1 = Create PathReinforcement on wall or slab.</a:t>
            </a:r>
          </a:p>
          <a:p>
            <a:pPr marL="228600" indent="-228600" eaLnBrk="1" hangingPunct="1"/>
            <a:endParaRPr lang="en-US" altLang="zh-CN" smtClean="0"/>
          </a:p>
          <a:p>
            <a:pPr marL="228600" indent="-228600" eaLnBrk="1" hangingPunct="1"/>
            <a:r>
              <a:rPr lang="en-US" altLang="zh-CN" b="1" smtClean="0"/>
              <a:t>Steps:</a:t>
            </a:r>
            <a:r>
              <a:rPr lang="en-US" altLang="zh-CN" smtClean="0"/>
              <a:t> </a:t>
            </a:r>
          </a:p>
          <a:p>
            <a:pPr marL="228600" indent="-228600" eaLnBrk="1" hangingPunct="1"/>
            <a:r>
              <a:rPr lang="en-US" altLang="zh-CN" smtClean="0"/>
              <a:t>Draw a Structure Wall or Slab and select it.</a:t>
            </a:r>
          </a:p>
          <a:p>
            <a:pPr marL="228600" indent="-228600" eaLnBrk="1" hangingPunct="1"/>
            <a:r>
              <a:rPr lang="en-US" altLang="zh-CN" smtClean="0"/>
              <a:t>Run this command.</a:t>
            </a:r>
          </a:p>
          <a:p>
            <a:pPr marL="228600" indent="-228600" eaLnBrk="1" hangingPunct="1"/>
            <a:r>
              <a:rPr lang="en-US" altLang="zh-CN" smtClean="0"/>
              <a:t>Draw the path of PathReinforcement you want to create, user can click right mouse button to finish drawing.</a:t>
            </a:r>
          </a:p>
          <a:p>
            <a:pPr marL="228600" indent="-228600" eaLnBrk="1" hangingPunct="1"/>
            <a:r>
              <a:rPr lang="en-US" altLang="zh-CN" smtClean="0"/>
              <a:t>Click the "Preview" will preview the path reinforcement will be created.</a:t>
            </a:r>
          </a:p>
          <a:p>
            <a:pPr marL="228600" indent="-228600" eaLnBrk="1" hangingPunct="1"/>
            <a:r>
              <a:rPr lang="en-US" altLang="zh-CN" smtClean="0"/>
              <a:t>Select or unselect "Flip" check box to create PathReinforcement on the left or right side of the path which you drawn.</a:t>
            </a:r>
          </a:p>
          <a:p>
            <a:pPr marL="228600" indent="-228600" eaLnBrk="1" hangingPunct="1"/>
            <a:r>
              <a:rPr lang="en-US" altLang="zh-CN" smtClean="0"/>
              <a:t>Click "Create" button will create PathReinforcement when you finish the path.</a:t>
            </a:r>
          </a:p>
          <a:p>
            <a:pPr marL="228600" indent="-228600" eaLnBrk="1" hangingPunct="1"/>
            <a:r>
              <a:rPr lang="en-US" altLang="zh-CN" smtClean="0"/>
              <a:t>User can clean and redraw the sketch of path when click "Clean" button.</a:t>
            </a:r>
            <a:endParaRPr lang="zh-CN" alt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3D84D82F-E885-4685-9ADD-03B0B233D35B}" type="slidenum">
              <a:rPr lang="en-US" smtClean="0"/>
              <a:pPr/>
              <a:t>92</a:t>
            </a:fld>
            <a:endParaRPr lang="en-US" smtClean="0"/>
          </a:p>
        </p:txBody>
      </p:sp>
      <p:sp>
        <p:nvSpPr>
          <p:cNvPr id="276483" name="Rectangle 2"/>
          <p:cNvSpPr>
            <a:spLocks noGrp="1" noRot="1" noChangeAspect="1" noChangeArrowheads="1" noTextEdit="1"/>
          </p:cNvSpPr>
          <p:nvPr>
            <p:ph type="sldImg"/>
          </p:nvPr>
        </p:nvSpPr>
        <p:spPr>
          <a:xfrm>
            <a:off x="1716088" y="692150"/>
            <a:ext cx="3597275" cy="2698750"/>
          </a:xfrm>
          <a:ln/>
        </p:spPr>
      </p:sp>
      <p:sp>
        <p:nvSpPr>
          <p:cNvPr id="276484" name="Rectangle 3"/>
          <p:cNvSpPr>
            <a:spLocks noGrp="1" noChangeArrowheads="1"/>
          </p:cNvSpPr>
          <p:nvPr>
            <p:ph type="body" idx="1"/>
          </p:nvPr>
        </p:nvSpPr>
        <p:spPr>
          <a:noFill/>
          <a:ln/>
        </p:spPr>
        <p:txBody>
          <a:bodyPr/>
          <a:lstStyle/>
          <a:p>
            <a:pPr marL="228600" indent="-228600" eaLnBrk="1" hangingPunct="1"/>
            <a:r>
              <a:rPr lang="en-US" altLang="ja-JP" smtClean="0"/>
              <a:t>This sample </a:t>
            </a:r>
            <a:r>
              <a:rPr lang="en-US" altLang="zh-CN" smtClean="0"/>
              <a:t>will </a:t>
            </a:r>
            <a:r>
              <a:rPr lang="en-US" altLang="ja-JP" smtClean="0"/>
              <a:t>get path reinforcement from active document and display its properties in a dialog. Curves of path reinforcement </a:t>
            </a:r>
            <a:r>
              <a:rPr lang="en-US" altLang="zh-CN" smtClean="0"/>
              <a:t>will be</a:t>
            </a:r>
            <a:r>
              <a:rPr lang="en-US" altLang="ja-JP" smtClean="0"/>
              <a:t> displayed in picture box and other data </a:t>
            </a:r>
            <a:r>
              <a:rPr lang="en-US" altLang="zh-CN" smtClean="0"/>
              <a:t>be</a:t>
            </a:r>
            <a:r>
              <a:rPr lang="en-US" altLang="ja-JP" smtClean="0"/>
              <a:t> displayed in property grid. The geometry data can be got by "Curves" property of path reinforcement and other properties can be got by "get_Parameter" and "Parameters"</a:t>
            </a:r>
            <a:r>
              <a:rPr lang="en-US" altLang="zh-CN" smtClean="0"/>
              <a:t> methods.</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906D9DB8-0689-42A3-9AA0-A20D48A33BF3}" type="slidenum">
              <a:rPr lang="en-US" smtClean="0"/>
              <a:pPr/>
              <a:t>93</a:t>
            </a:fld>
            <a:endParaRPr lang="en-US" smtClean="0"/>
          </a:p>
        </p:txBody>
      </p:sp>
      <p:sp>
        <p:nvSpPr>
          <p:cNvPr id="277507" name="Rectangle 2"/>
          <p:cNvSpPr>
            <a:spLocks noGrp="1" noRot="1" noChangeAspect="1" noChangeArrowheads="1" noTextEdit="1"/>
          </p:cNvSpPr>
          <p:nvPr>
            <p:ph type="sldImg"/>
          </p:nvPr>
        </p:nvSpPr>
        <p:spPr>
          <a:xfrm>
            <a:off x="1716088" y="692150"/>
            <a:ext cx="3597275" cy="2698750"/>
          </a:xfrm>
          <a:ln/>
        </p:spPr>
      </p:sp>
      <p:sp>
        <p:nvSpPr>
          <p:cNvPr id="277508" name="Rectangle 3"/>
          <p:cNvSpPr>
            <a:spLocks noGrp="1" noChangeArrowheads="1"/>
          </p:cNvSpPr>
          <p:nvPr>
            <p:ph type="body" idx="1"/>
          </p:nvPr>
        </p:nvSpPr>
        <p:spPr>
          <a:noFill/>
          <a:ln/>
        </p:spPr>
        <p:txBody>
          <a:bodyPr/>
          <a:lstStyle/>
          <a:p>
            <a:pPr marL="228600" indent="-228600" eaLnBrk="1" hangingPunct="1"/>
            <a:r>
              <a:rPr lang="en-US" altLang="zh-CN" smtClean="0"/>
              <a:t>This program displays a form with all information of the current project information, including gbXml Settings, and allows the user to modify them.</a:t>
            </a:r>
          </a:p>
          <a:p>
            <a:pPr marL="228600" indent="-228600" eaLnBrk="1" hangingPunct="1"/>
            <a:r>
              <a:rPr lang="en-US" altLang="zh-CN" smtClean="0"/>
              <a:t>1. Display the current project information including gbXml Settings.</a:t>
            </a:r>
          </a:p>
          <a:p>
            <a:pPr marL="228600" indent="-228600" eaLnBrk="1" hangingPunct="1"/>
            <a:r>
              <a:rPr lang="en-US" altLang="zh-CN" smtClean="0"/>
              <a:t>2. Allow the user to modify all the information.</a:t>
            </a:r>
          </a:p>
          <a:p>
            <a:pPr marL="228600" indent="-228600" eaLnBrk="1" hangingPunct="1"/>
            <a:r>
              <a:rPr lang="en-US" altLang="zh-CN" smtClean="0"/>
              <a:t>3. User can change the buildingType by choosing one from a list of available types.</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6A5D546A-2FB3-4FA5-99FD-FEEFC909B9CB}" type="slidenum">
              <a:rPr lang="en-US" smtClean="0"/>
              <a:pPr/>
              <a:t>94</a:t>
            </a:fld>
            <a:endParaRPr lang="en-US" smtClean="0"/>
          </a:p>
        </p:txBody>
      </p:sp>
      <p:sp>
        <p:nvSpPr>
          <p:cNvPr id="278531" name="Rectangle 2"/>
          <p:cNvSpPr>
            <a:spLocks noGrp="1" noRot="1" noChangeAspect="1" noChangeArrowheads="1" noTextEdit="1"/>
          </p:cNvSpPr>
          <p:nvPr>
            <p:ph type="sldImg"/>
          </p:nvPr>
        </p:nvSpPr>
        <p:spPr>
          <a:xfrm>
            <a:off x="1716088" y="692150"/>
            <a:ext cx="3597275" cy="2698750"/>
          </a:xfrm>
          <a:ln/>
        </p:spPr>
      </p:sp>
      <p:sp>
        <p:nvSpPr>
          <p:cNvPr id="278532" name="Rectangle 3"/>
          <p:cNvSpPr>
            <a:spLocks noGrp="1" noChangeArrowheads="1"/>
          </p:cNvSpPr>
          <p:nvPr>
            <p:ph type="body" idx="1"/>
          </p:nvPr>
        </p:nvSpPr>
        <p:spPr>
          <a:noFill/>
          <a:ln/>
        </p:spPr>
        <p:txBody>
          <a:bodyPr/>
          <a:lstStyle/>
          <a:p>
            <a:pPr marL="228600" indent="-228600" eaLnBrk="1" hangingPunct="1"/>
            <a:r>
              <a:rPr lang="en-US" altLang="ja-JP" smtClean="0"/>
              <a:t>Display the decimal symbol type of current project units and users can set it to comma or dot.</a:t>
            </a:r>
          </a:p>
          <a:p>
            <a:pPr marL="228600" indent="-228600" eaLnBrk="1" hangingPunct="1"/>
            <a:r>
              <a:rPr lang="en-US" altLang="ja-JP" smtClean="0"/>
              <a:t>Display the slope type of current project units and users can set it to Rise or Angle.</a:t>
            </a:r>
          </a:p>
          <a:p>
            <a:pPr marL="228600" indent="-228600" eaLnBrk="1" hangingPunct="1"/>
            <a:r>
              <a:rPr lang="en-US" altLang="ja-JP" smtClean="0"/>
              <a:t>List all the units in current project and display each unit’s format information.</a:t>
            </a:r>
          </a:p>
          <a:p>
            <a:pPr marL="685800" lvl="1" indent="-228600" eaLnBrk="1" hangingPunct="1"/>
            <a:r>
              <a:rPr lang="en-US" altLang="ja-JP" smtClean="0"/>
              <a:t>List all the available Unit Discipline of current project in a list box</a:t>
            </a:r>
          </a:p>
          <a:p>
            <a:pPr marL="685800" lvl="1" indent="-228600" eaLnBrk="1" hangingPunct="1"/>
            <a:r>
              <a:rPr lang="en-US" altLang="ja-JP" smtClean="0"/>
              <a:t>Classify the project units by the Unit Discipline</a:t>
            </a:r>
          </a:p>
          <a:p>
            <a:pPr marL="685800" lvl="1" indent="-228600" eaLnBrk="1" hangingPunct="1"/>
            <a:r>
              <a:rPr lang="en-US" altLang="ja-JP" smtClean="0"/>
              <a:t>When users select one Unit Discipline in the list box </a:t>
            </a:r>
            <a:r>
              <a:rPr lang="en-US" altLang="zh-CN" smtClean="0"/>
              <a:t>to </a:t>
            </a:r>
            <a:r>
              <a:rPr lang="en-US" altLang="ja-JP" smtClean="0"/>
              <a:t>display the corresponding project units name (such as Length or Area) and its format information. The format information includes the display unit type (such as DUT_KIP_FEET_PER_DEGREE_PER_FOOT), the unit suffix type (such as UST_NONE), and the rounding (such as 0.2).</a:t>
            </a:r>
            <a:endParaRPr lang="en-US" alt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6A5D546A-2FB3-4FA5-99FD-FEEFC909B9CB}" type="slidenum">
              <a:rPr lang="en-US" smtClean="0"/>
              <a:pPr/>
              <a:t>95</a:t>
            </a:fld>
            <a:endParaRPr lang="en-US" smtClean="0"/>
          </a:p>
        </p:txBody>
      </p:sp>
      <p:sp>
        <p:nvSpPr>
          <p:cNvPr id="278531" name="Rectangle 2"/>
          <p:cNvSpPr>
            <a:spLocks noGrp="1" noRot="1" noChangeAspect="1" noChangeArrowheads="1" noTextEdit="1"/>
          </p:cNvSpPr>
          <p:nvPr>
            <p:ph type="sldImg"/>
          </p:nvPr>
        </p:nvSpPr>
        <p:spPr>
          <a:xfrm>
            <a:off x="1716088" y="692150"/>
            <a:ext cx="3597275" cy="2698750"/>
          </a:xfrm>
          <a:ln/>
        </p:spPr>
      </p:sp>
      <p:sp>
        <p:nvSpPr>
          <p:cNvPr id="278532" name="Rectangle 3"/>
          <p:cNvSpPr>
            <a:spLocks noGrp="1" noChangeArrowheads="1"/>
          </p:cNvSpPr>
          <p:nvPr>
            <p:ph type="body" idx="1"/>
          </p:nvPr>
        </p:nvSpPr>
        <p:spPr>
          <a:noFill/>
          <a:ln/>
        </p:spPr>
        <p:txBody>
          <a:bodyPr/>
          <a:lstStyle/>
          <a:p>
            <a:pPr marL="0" indent="0" eaLnBrk="1" hangingPunct="1">
              <a:spcBef>
                <a:spcPts val="0"/>
              </a:spcBef>
            </a:pPr>
            <a:r>
              <a:rPr lang="en-US" sz="1200" kern="1200" smtClean="0">
                <a:solidFill>
                  <a:schemeClr val="tx1"/>
                </a:solidFill>
                <a:latin typeface="Arial" charset="0"/>
                <a:ea typeface="+mn-ea"/>
                <a:cs typeface="+mn-cs"/>
              </a:rPr>
              <a:t>The objective of the sample is to demonstrate how to export Revit model data into ODBC database and how to import data from database into Revit to modify or create Revit models. getting and setting Revit parameter values are often used. The sample takes advantage of DataSet, DataAdapter and CommandBuilder to implement database inserting, updating and deleting operations. There is only one external command. Import and export data function are triggered by clicking button in dialog.</a:t>
            </a:r>
            <a:endParaRPr lang="en-US" alt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6A5D546A-2FB3-4FA5-99FD-FEEFC909B9CB}" type="slidenum">
              <a:rPr lang="en-US" smtClean="0"/>
              <a:pPr/>
              <a:t>96</a:t>
            </a:fld>
            <a:endParaRPr lang="en-US" smtClean="0"/>
          </a:p>
        </p:txBody>
      </p:sp>
      <p:sp>
        <p:nvSpPr>
          <p:cNvPr id="278531" name="Rectangle 2"/>
          <p:cNvSpPr>
            <a:spLocks noGrp="1" noRot="1" noChangeAspect="1" noChangeArrowheads="1" noTextEdit="1"/>
          </p:cNvSpPr>
          <p:nvPr>
            <p:ph type="sldImg"/>
          </p:nvPr>
        </p:nvSpPr>
        <p:spPr>
          <a:xfrm>
            <a:off x="1716088" y="692150"/>
            <a:ext cx="3597275" cy="2698750"/>
          </a:xfrm>
          <a:ln/>
        </p:spPr>
      </p:sp>
      <p:sp>
        <p:nvSpPr>
          <p:cNvPr id="278532" name="Rectangle 3"/>
          <p:cNvSpPr>
            <a:spLocks noGrp="1" noChangeArrowheads="1"/>
          </p:cNvSpPr>
          <p:nvPr>
            <p:ph type="body" idx="1"/>
          </p:nvPr>
        </p:nvSpPr>
        <p:spPr>
          <a:noFill/>
          <a:ln/>
        </p:spPr>
        <p:txBody>
          <a:bodyPr/>
          <a:lstStyle/>
          <a:p>
            <a:r>
              <a:rPr lang="en-US" sz="1200" kern="1200" smtClean="0">
                <a:solidFill>
                  <a:schemeClr val="tx1"/>
                </a:solidFill>
                <a:latin typeface="Arial" charset="0"/>
                <a:ea typeface="+mn-ea"/>
                <a:cs typeface="+mn-cs"/>
              </a:rPr>
              <a:t>The main objective of the sample is to demonstrate how to retrieve spreadsheet data in excel, how to create rooms programmatically in Revit and how to update spreadsheet data with room properties. It also demonstrate how to create shared parameters, how to get all rooms in each PlanTopology and how to use document event handler.</a:t>
            </a:r>
            <a:endParaRPr lang="en-GB" sz="1200" kern="1200" smtClean="0">
              <a:solidFill>
                <a:schemeClr val="tx1"/>
              </a:solidFill>
              <a:latin typeface="Arial" charset="0"/>
              <a:ea typeface="+mn-ea"/>
              <a:cs typeface="+mn-cs"/>
            </a:endParaRPr>
          </a:p>
          <a:p>
            <a:r>
              <a:rPr lang="en-US" sz="1200" kern="1200" smtClean="0">
                <a:solidFill>
                  <a:schemeClr val="tx1"/>
                </a:solidFill>
                <a:latin typeface="Arial" charset="0"/>
                <a:ea typeface="+mn-ea"/>
                <a:cs typeface="+mn-cs"/>
              </a:rPr>
              <a:t>The sample uses OleDb.OleDbConnection, OleDb.OleDbCommand, DataTable and relevant Revit classes to synchronize spreadsheet based room schedule with Revit rooms. It implements two commands: import room schedule from spreadsheet and update room area fields in spreadsheet.</a:t>
            </a:r>
            <a:endParaRPr lang="en-GB" sz="1200" kern="1200" smtClean="0">
              <a:solidFill>
                <a:schemeClr val="tx1"/>
              </a:solidFill>
              <a:latin typeface="Arial" charset="0"/>
              <a:ea typeface="+mn-ea"/>
              <a:cs typeface="+mn-cs"/>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DEC16C6C-607E-4D4C-BAF8-D562304D7800}" type="slidenum">
              <a:rPr lang="en-US" smtClean="0"/>
              <a:pPr/>
              <a:t>97</a:t>
            </a:fld>
            <a:endParaRPr lang="en-US" smtClean="0"/>
          </a:p>
        </p:txBody>
      </p:sp>
      <p:sp>
        <p:nvSpPr>
          <p:cNvPr id="279555" name="Rectangle 2"/>
          <p:cNvSpPr>
            <a:spLocks noGrp="1" noRot="1" noChangeAspect="1" noChangeArrowheads="1" noTextEdit="1"/>
          </p:cNvSpPr>
          <p:nvPr>
            <p:ph type="sldImg"/>
          </p:nvPr>
        </p:nvSpPr>
        <p:spPr>
          <a:xfrm>
            <a:off x="1716088" y="692150"/>
            <a:ext cx="3597275" cy="2698750"/>
          </a:xfrm>
          <a:ln/>
        </p:spPr>
      </p:sp>
      <p:sp>
        <p:nvSpPr>
          <p:cNvPr id="2795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7F98D902-D26A-49F2-84A9-33D74D4974E5}" type="slidenum">
              <a:rPr lang="en-US" smtClean="0"/>
              <a:pPr/>
              <a:t>98</a:t>
            </a:fld>
            <a:endParaRPr lang="en-US" smtClean="0"/>
          </a:p>
        </p:txBody>
      </p:sp>
      <p:sp>
        <p:nvSpPr>
          <p:cNvPr id="280579" name="Rectangle 2"/>
          <p:cNvSpPr>
            <a:spLocks noGrp="1" noRot="1" noChangeAspect="1" noChangeArrowheads="1" noTextEdit="1"/>
          </p:cNvSpPr>
          <p:nvPr>
            <p:ph type="sldImg"/>
          </p:nvPr>
        </p:nvSpPr>
        <p:spPr>
          <a:xfrm>
            <a:off x="1716088" y="692150"/>
            <a:ext cx="3597275" cy="2698750"/>
          </a:xfrm>
          <a:ln/>
        </p:spPr>
      </p:sp>
      <p:sp>
        <p:nvSpPr>
          <p:cNvPr id="280580" name="Rectangle 3"/>
          <p:cNvSpPr>
            <a:spLocks noGrp="1" noChangeArrowheads="1"/>
          </p:cNvSpPr>
          <p:nvPr>
            <p:ph type="body" idx="1"/>
          </p:nvPr>
        </p:nvSpPr>
        <p:spPr>
          <a:noFill/>
          <a:ln/>
        </p:spPr>
        <p:txBody>
          <a:bodyPr/>
          <a:lstStyle/>
          <a:p>
            <a:pPr marL="228600" indent="-228600" eaLnBrk="1" hangingPunct="1"/>
            <a:endParaRPr lang="zh-CN" alt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FC076890-94CD-4312-930E-BAEF21EF7606}" type="slidenum">
              <a:rPr lang="en-US" smtClean="0"/>
              <a:pPr/>
              <a:t>99</a:t>
            </a:fld>
            <a:endParaRPr lang="en-US" smtClean="0"/>
          </a:p>
        </p:txBody>
      </p:sp>
      <p:sp>
        <p:nvSpPr>
          <p:cNvPr id="281603" name="Rectangle 2"/>
          <p:cNvSpPr>
            <a:spLocks noGrp="1" noRot="1" noChangeAspect="1" noChangeArrowheads="1" noTextEdit="1"/>
          </p:cNvSpPr>
          <p:nvPr>
            <p:ph type="sldImg"/>
          </p:nvPr>
        </p:nvSpPr>
        <p:spPr>
          <a:xfrm>
            <a:off x="1716088" y="692150"/>
            <a:ext cx="3597275" cy="2698750"/>
          </a:xfrm>
          <a:ln/>
        </p:spPr>
      </p:sp>
      <p:sp>
        <p:nvSpPr>
          <p:cNvPr id="281604" name="Rectangle 3"/>
          <p:cNvSpPr>
            <a:spLocks noGrp="1" noChangeArrowheads="1"/>
          </p:cNvSpPr>
          <p:nvPr>
            <p:ph type="body" idx="1"/>
          </p:nvPr>
        </p:nvSpPr>
        <p:spPr>
          <a:noFill/>
          <a:ln/>
        </p:spPr>
        <p:txBody>
          <a:bodyPr/>
          <a:lstStyle/>
          <a:p>
            <a:pPr marL="228600" indent="-228600" eaLnBrk="1" hangingPunct="1"/>
            <a:r>
              <a:rPr lang="en-US" altLang="zh-CN" smtClean="0"/>
              <a:t>Steps:</a:t>
            </a:r>
          </a:p>
          <a:p>
            <a:pPr marL="228600" indent="-228600" eaLnBrk="1" hangingPunct="1"/>
            <a:endParaRPr lang="en-US" altLang="zh-CN" smtClean="0"/>
          </a:p>
          <a:p>
            <a:pPr marL="228600" indent="-228600" eaLnBrk="1" hangingPunct="1"/>
            <a:r>
              <a:rPr lang="en-US" altLang="zh-CN" smtClean="0"/>
              <a:t>Register the command:</a:t>
            </a:r>
          </a:p>
          <a:p>
            <a:pPr marL="228600" indent="-228600" eaLnBrk="1" hangingPunct="1"/>
            <a:r>
              <a:rPr lang="en-US" noProof="1" smtClean="0"/>
              <a:t>[ExternalCommands]</a:t>
            </a:r>
          </a:p>
          <a:p>
            <a:pPr marL="228600" indent="-228600" eaLnBrk="1" hangingPunct="1"/>
            <a:r>
              <a:rPr lang="en-US" noProof="1" smtClean="0"/>
              <a:t>ECCount=1</a:t>
            </a:r>
          </a:p>
          <a:p>
            <a:pPr marL="228600" indent="-228600" eaLnBrk="1" hangingPunct="1"/>
            <a:endParaRPr lang="en-US" noProof="1" smtClean="0"/>
          </a:p>
          <a:p>
            <a:pPr marL="228600" indent="-228600" eaLnBrk="1" hangingPunct="1"/>
            <a:r>
              <a:rPr lang="en-US" noProof="1" smtClean="0"/>
              <a:t>ECName1=SpotDimension</a:t>
            </a:r>
          </a:p>
          <a:p>
            <a:pPr marL="228600" indent="-228600" eaLnBrk="1" hangingPunct="1"/>
            <a:r>
              <a:rPr lang="en-US" noProof="1" smtClean="0"/>
              <a:t>ECClassName1 = 	Revit.SDK.Samples.SpotDimension.CS.Command</a:t>
            </a:r>
          </a:p>
          <a:p>
            <a:pPr marL="228600" indent="-228600" eaLnBrk="1" hangingPunct="1"/>
            <a:r>
              <a:rPr lang="en-US" noProof="1" smtClean="0"/>
              <a:t>ECAssembly1 = 	C:\Revit\SDK\Samples\SpotDimension\CS\bin\Debug\SpotDimension.dll</a:t>
            </a:r>
          </a:p>
          <a:p>
            <a:pPr marL="228600" indent="-228600" eaLnBrk="1" hangingPunct="1"/>
            <a:r>
              <a:rPr lang="en-US" noProof="1" smtClean="0"/>
              <a:t>ECDescription1 = Get all the spot dimensions in the all views and show each spot dimension's properties.</a:t>
            </a:r>
            <a:endParaRPr lang="en-US" altLang="zh-CN" smtClean="0"/>
          </a:p>
          <a:p>
            <a:pPr marL="228600" indent="-228600" eaLnBrk="1" hangingPunct="1"/>
            <a:endParaRPr lang="en-US" altLang="zh-CN" smtClean="0"/>
          </a:p>
          <a:p>
            <a:pPr marL="228600" indent="-228600" eaLnBrk="1" hangingPunct="1"/>
            <a:r>
              <a:rPr lang="en-US" altLang="ja-JP" smtClean="0"/>
              <a:t>First draw a</a:t>
            </a:r>
            <a:r>
              <a:rPr lang="en-US" altLang="zh-CN" smtClean="0"/>
              <a:t>n</a:t>
            </a:r>
            <a:r>
              <a:rPr lang="en-US" altLang="ja-JP" smtClean="0"/>
              <a:t> element</a:t>
            </a:r>
            <a:r>
              <a:rPr lang="en-US" altLang="zh-CN" smtClean="0"/>
              <a:t> (</a:t>
            </a:r>
            <a:r>
              <a:rPr lang="en-US" altLang="ja-JP" smtClean="0"/>
              <a:t>for example a wall</a:t>
            </a:r>
            <a:r>
              <a:rPr lang="en-US" altLang="zh-CN" smtClean="0"/>
              <a:t>)</a:t>
            </a:r>
            <a:r>
              <a:rPr lang="en-US" altLang="ja-JP" smtClean="0"/>
              <a:t>, and then draw some </a:t>
            </a:r>
            <a:r>
              <a:rPr lang="en-US" altLang="zh-CN" smtClean="0"/>
              <a:t>spot dimensions</a:t>
            </a:r>
            <a:r>
              <a:rPr lang="en-US" altLang="ja-JP" smtClean="0"/>
              <a:t> </a:t>
            </a:r>
            <a:r>
              <a:rPr lang="en-US" altLang="zh-CN" smtClean="0"/>
              <a:t>with Revit Menu Command: Drafting-&gt;Spot Dimension tool </a:t>
            </a:r>
            <a:r>
              <a:rPr lang="en-US" altLang="ja-JP" smtClean="0"/>
              <a:t>in </a:t>
            </a:r>
            <a:r>
              <a:rPr lang="en-US" altLang="zh-CN" smtClean="0"/>
              <a:t>Revit</a:t>
            </a:r>
            <a:r>
              <a:rPr lang="en-US" altLang="ja-JP" smtClean="0"/>
              <a:t> UI.</a:t>
            </a:r>
          </a:p>
          <a:p>
            <a:pPr marL="228600" indent="-228600" eaLnBrk="1" hangingPunct="1"/>
            <a:r>
              <a:rPr lang="en-US" altLang="ja-JP" smtClean="0"/>
              <a:t>Load and run the SpotDimension.dll.</a:t>
            </a:r>
            <a:endParaRPr lang="en-US" altLang="zh-CN" smtClean="0"/>
          </a:p>
          <a:p>
            <a:pPr marL="228600" indent="-228600" eaLnBrk="1" hangingPunct="1"/>
            <a:r>
              <a:rPr lang="en-US" altLang="zh-CN" smtClean="0"/>
              <a:t>Select a view to show all the spot dimensions in that selected view. And then select a spot dimension to show its properties in a DataGridView at the bottom of the dialog.</a:t>
            </a:r>
          </a:p>
          <a:p>
            <a:pPr marL="228600" indent="-228600" eaLnBrk="1" hangingPunct="1"/>
            <a:r>
              <a:rPr lang="en-US" altLang="zh-CN" smtClean="0"/>
              <a:t>Select a spot dimension, and then close the dialog to return Revit, then the spot dimension will be highlighted afterwards.</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59920927-B220-40D4-8323-8F27524561C6}" type="slidenum">
              <a:rPr lang="en-US" smtClean="0"/>
              <a:pPr/>
              <a:t>100</a:t>
            </a:fld>
            <a:endParaRPr lang="en-US" smtClean="0"/>
          </a:p>
        </p:txBody>
      </p:sp>
      <p:sp>
        <p:nvSpPr>
          <p:cNvPr id="282627" name="Rectangle 2"/>
          <p:cNvSpPr>
            <a:spLocks noGrp="1" noRot="1" noChangeAspect="1" noChangeArrowheads="1" noTextEdit="1"/>
          </p:cNvSpPr>
          <p:nvPr>
            <p:ph type="sldImg"/>
          </p:nvPr>
        </p:nvSpPr>
        <p:spPr>
          <a:xfrm>
            <a:off x="1716088" y="692150"/>
            <a:ext cx="3597275" cy="2698750"/>
          </a:xfrm>
          <a:ln/>
        </p:spPr>
      </p:sp>
      <p:sp>
        <p:nvSpPr>
          <p:cNvPr id="282628" name="Rectangle 3"/>
          <p:cNvSpPr>
            <a:spLocks noGrp="1" noChangeArrowheads="1"/>
          </p:cNvSpPr>
          <p:nvPr>
            <p:ph type="body" idx="1"/>
          </p:nvPr>
        </p:nvSpPr>
        <p:spPr>
          <a:noFill/>
          <a:ln/>
        </p:spPr>
        <p:txBody>
          <a:bodyPr/>
          <a:lstStyle/>
          <a:p>
            <a:pPr eaLnBrk="1" hangingPunct="1"/>
            <a:r>
              <a:rPr lang="en-US" altLang="zh-CN" sz="1000" smtClean="0"/>
              <a:t>This sample demonstrates how to create tags at the start and end of selected beams. </a:t>
            </a:r>
          </a:p>
          <a:p>
            <a:pPr eaLnBrk="1" hangingPunct="1"/>
            <a:r>
              <a:rPr lang="en-US" altLang="zh-CN" sz="1000" smtClean="0"/>
              <a:t>Tags’  Properties of leader </a:t>
            </a:r>
            <a:r>
              <a:rPr lang="zh-CN" altLang="en-US" smtClean="0"/>
              <a:t>、</a:t>
            </a:r>
            <a:r>
              <a:rPr lang="en-US" altLang="zh-CN" smtClean="0">
                <a:hlinkClick r:id="rId3"/>
              </a:rPr>
              <a:t>TagMode</a:t>
            </a:r>
            <a:r>
              <a:rPr lang="zh-CN" altLang="en-US" smtClean="0"/>
              <a:t>、</a:t>
            </a:r>
            <a:r>
              <a:rPr lang="en-US" altLang="zh-CN" smtClean="0"/>
              <a:t>TagOrientation </a:t>
            </a:r>
            <a:r>
              <a:rPr lang="en-US" altLang="zh-CN" sz="1000" smtClean="0"/>
              <a:t>can be changed through the dialog.</a:t>
            </a:r>
          </a:p>
          <a:p>
            <a:pPr eaLnBrk="1" hangingPunct="1"/>
            <a:endParaRPr lang="zh-CN" altLang="en-US" sz="1000" smtClean="0"/>
          </a:p>
          <a:p>
            <a:pPr eaLnBrk="1" hangingPunct="1"/>
            <a:r>
              <a:rPr lang="en-US" altLang="zh-CN" smtClean="0"/>
              <a:t>The selected beam object is retrieved from Document.Selection.</a:t>
            </a:r>
          </a:p>
          <a:p>
            <a:pPr eaLnBrk="1" hangingPunct="1"/>
            <a:r>
              <a:rPr lang="en-US" altLang="zh-CN" smtClean="0"/>
              <a:t>The available Family belonging to the three tag mode--tag by Category, Multi-Category Tag and Material tag is retrieved from Document.Elements by judging familySymbol’s category. </a:t>
            </a:r>
          </a:p>
          <a:p>
            <a:pPr eaLnBrk="1" hangingPunct="1"/>
            <a:r>
              <a:rPr lang="en-US" altLang="zh-CN" smtClean="0"/>
              <a:t>The start point and the end point can be retrieved from FamilyInstance.Location.Curve.EndPoint[] property.</a:t>
            </a:r>
          </a:p>
          <a:p>
            <a:pPr eaLnBrk="1" hangingPunct="1"/>
            <a:r>
              <a:rPr lang="en-US" altLang="zh-CN" smtClean="0"/>
              <a:t>Use Autodesk.Revit.Creation.Document.NewTag(View, Element, Boolean, TagMode, TagOrientation, XYZ) method to create tag.</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PPT_LOGO_1b"/>
          <p:cNvPicPr>
            <a:picLocks noChangeAspect="1" noChangeArrowheads="1"/>
          </p:cNvPicPr>
          <p:nvPr userDrawn="1"/>
        </p:nvPicPr>
        <p:blipFill>
          <a:blip r:embed="rId2"/>
          <a:srcRect/>
          <a:stretch>
            <a:fillRect/>
          </a:stretch>
        </p:blipFill>
        <p:spPr bwMode="auto">
          <a:xfrm>
            <a:off x="6169025" y="0"/>
            <a:ext cx="2971800" cy="6859588"/>
          </a:xfrm>
          <a:prstGeom prst="rect">
            <a:avLst/>
          </a:prstGeom>
          <a:noFill/>
          <a:ln w="9525">
            <a:noFill/>
            <a:miter lim="800000"/>
            <a:headEnd/>
            <a:tailEnd/>
          </a:ln>
        </p:spPr>
      </p:pic>
      <p:sp>
        <p:nvSpPr>
          <p:cNvPr id="5" name="Text Box 15"/>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600">
                <a:solidFill>
                  <a:srgbClr val="969696"/>
                </a:solidFill>
              </a:rPr>
              <a:t>© 2007 Autodesk</a:t>
            </a:r>
          </a:p>
        </p:txBody>
      </p:sp>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marL="0" indent="0">
              <a:lnSpc>
                <a:spcPct val="95000"/>
              </a:lnSpc>
              <a:defRPr sz="2400" i="1">
                <a:solidFill>
                  <a:schemeClr val="accent1"/>
                </a:solidFill>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4613" y="136525"/>
            <a:ext cx="2033587" cy="6461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19088" y="136525"/>
            <a:ext cx="5953125" cy="6461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buNone/>
              <a:defRPr/>
            </a:lvl1pPr>
            <a:lvl2pPr marL="536575" indent="-265113">
              <a:buSzPct val="100000"/>
              <a:defRPr/>
            </a:lvl2pPr>
            <a:lvl3pPr marL="903288" indent="-274638">
              <a:buSzPct val="100000"/>
              <a:defRPr/>
            </a:lvl3pPr>
            <a:lvl4pPr marL="1255713" indent="-261938">
              <a:buClr>
                <a:schemeClr val="accent1"/>
              </a:buClr>
              <a:buSzPct val="100000"/>
              <a:buFont typeface="Wingdings" pitchFamily="2" charset="2"/>
              <a:buChar char="§"/>
              <a:defRPr b="0">
                <a:latin typeface="+mj-lt"/>
              </a:defRPr>
            </a:lvl4pPr>
            <a:lvl5pPr marL="1612900" indent="-228600">
              <a:buClr>
                <a:schemeClr val="accent1"/>
              </a:buClr>
              <a:buSzPct val="100000"/>
              <a:buFont typeface="Wingdings" pitchFamily="2" charset="2"/>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19088" y="1477963"/>
            <a:ext cx="3992562" cy="511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64050" y="1477963"/>
            <a:ext cx="3994150" cy="511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body" idx="1"/>
          </p:nvPr>
        </p:nvSpPr>
        <p:spPr bwMode="auto">
          <a:xfrm>
            <a:off x="319088" y="1477963"/>
            <a:ext cx="8139112" cy="51196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11"/>
          <p:cNvSpPr>
            <a:spLocks noGrp="1" noChangeArrowheads="1"/>
          </p:cNvSpPr>
          <p:nvPr>
            <p:ph type="title"/>
          </p:nvPr>
        </p:nvSpPr>
        <p:spPr bwMode="auto">
          <a:xfrm>
            <a:off x="319088" y="136525"/>
            <a:ext cx="81391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620561" name="Rectangle 17"/>
          <p:cNvSpPr>
            <a:spLocks noChangeArrowheads="1"/>
          </p:cNvSpPr>
          <p:nvPr userDrawn="1"/>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266F9992-F616-41E9-96D2-6E0A5863F55C}" type="slidenum">
              <a:rPr lang="en-US" sz="600">
                <a:solidFill>
                  <a:srgbClr val="969696"/>
                </a:solidFill>
              </a:rPr>
              <a:pPr eaLnBrk="0" hangingPunct="0">
                <a:defRPr/>
              </a:pPr>
              <a:t>‹#›</a:t>
            </a:fld>
            <a:endParaRPr lang="en-US" sz="600">
              <a:solidFill>
                <a:srgbClr val="969696"/>
              </a:solidFill>
            </a:endParaRPr>
          </a:p>
        </p:txBody>
      </p:sp>
      <p:sp>
        <p:nvSpPr>
          <p:cNvPr id="620562" name="Text Box 18"/>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600">
                <a:solidFill>
                  <a:srgbClr val="969696"/>
                </a:solidFill>
              </a:rPr>
              <a:t>© 2007 Autodesk </a:t>
            </a:r>
          </a:p>
        </p:txBody>
      </p:sp>
      <p:pic>
        <p:nvPicPr>
          <p:cNvPr id="1030" name="Picture 15" descr="PPT_LOGO_4b"/>
          <p:cNvPicPr>
            <a:picLocks noChangeAspect="1" noChangeArrowheads="1"/>
          </p:cNvPicPr>
          <p:nvPr userDrawn="1"/>
        </p:nvPicPr>
        <p:blipFill>
          <a:blip r:embed="rId13"/>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3"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p:timing>
    <p:tnLst>
      <p:par>
        <p:cTn id="1" dur="indefinite" restart="never" nodeType="tmRoot"/>
      </p:par>
    </p:tnLst>
  </p:timing>
  <p:txStyles>
    <p:titleStyle>
      <a:lvl1pPr algn="l" rtl="0" eaLnBrk="0" fontAlgn="base" hangingPunct="0">
        <a:spcBef>
          <a:spcPct val="0"/>
        </a:spcBef>
        <a:spcAft>
          <a:spcPct val="0"/>
        </a:spcAft>
        <a:defRPr sz="4800">
          <a:solidFill>
            <a:schemeClr val="bg1"/>
          </a:solidFill>
          <a:latin typeface="+mj-lt"/>
          <a:ea typeface="+mj-ea"/>
          <a:cs typeface="+mj-cs"/>
        </a:defRPr>
      </a:lvl1pPr>
      <a:lvl2pPr algn="l" rtl="0" eaLnBrk="0" fontAlgn="base" hangingPunct="0">
        <a:spcBef>
          <a:spcPct val="0"/>
        </a:spcBef>
        <a:spcAft>
          <a:spcPct val="0"/>
        </a:spcAft>
        <a:defRPr sz="4800">
          <a:solidFill>
            <a:schemeClr val="bg1"/>
          </a:solidFill>
          <a:latin typeface="Arial" charset="0"/>
        </a:defRPr>
      </a:lvl2pPr>
      <a:lvl3pPr algn="l" rtl="0" eaLnBrk="0" fontAlgn="base" hangingPunct="0">
        <a:spcBef>
          <a:spcPct val="0"/>
        </a:spcBef>
        <a:spcAft>
          <a:spcPct val="0"/>
        </a:spcAft>
        <a:defRPr sz="4800">
          <a:solidFill>
            <a:schemeClr val="bg1"/>
          </a:solidFill>
          <a:latin typeface="Arial" charset="0"/>
        </a:defRPr>
      </a:lvl3pPr>
      <a:lvl4pPr algn="l" rtl="0" eaLnBrk="0" fontAlgn="base" hangingPunct="0">
        <a:spcBef>
          <a:spcPct val="0"/>
        </a:spcBef>
        <a:spcAft>
          <a:spcPct val="0"/>
        </a:spcAft>
        <a:defRPr sz="4800">
          <a:solidFill>
            <a:schemeClr val="bg1"/>
          </a:solidFill>
          <a:latin typeface="Arial" charset="0"/>
        </a:defRPr>
      </a:lvl4pPr>
      <a:lvl5pPr algn="l" rtl="0" eaLnBrk="0" fontAlgn="base" hangingPunct="0">
        <a:spcBef>
          <a:spcPct val="0"/>
        </a:spcBef>
        <a:spcAft>
          <a:spcPct val="0"/>
        </a:spcAft>
        <a:defRPr sz="4800">
          <a:solidFill>
            <a:schemeClr val="bg1"/>
          </a:solidFill>
          <a:latin typeface="Arial" charset="0"/>
        </a:defRPr>
      </a:lvl5pPr>
      <a:lvl6pPr marL="457200" algn="l" rtl="0" fontAlgn="base">
        <a:spcBef>
          <a:spcPct val="0"/>
        </a:spcBef>
        <a:spcAft>
          <a:spcPct val="0"/>
        </a:spcAft>
        <a:defRPr sz="4800">
          <a:solidFill>
            <a:schemeClr val="bg1"/>
          </a:solidFill>
          <a:latin typeface="Arial" charset="0"/>
        </a:defRPr>
      </a:lvl6pPr>
      <a:lvl7pPr marL="914400" algn="l" rtl="0" fontAlgn="base">
        <a:spcBef>
          <a:spcPct val="0"/>
        </a:spcBef>
        <a:spcAft>
          <a:spcPct val="0"/>
        </a:spcAft>
        <a:defRPr sz="4800">
          <a:solidFill>
            <a:schemeClr val="bg1"/>
          </a:solidFill>
          <a:latin typeface="Arial" charset="0"/>
        </a:defRPr>
      </a:lvl7pPr>
      <a:lvl8pPr marL="1371600" algn="l" rtl="0" fontAlgn="base">
        <a:spcBef>
          <a:spcPct val="0"/>
        </a:spcBef>
        <a:spcAft>
          <a:spcPct val="0"/>
        </a:spcAft>
        <a:defRPr sz="4800">
          <a:solidFill>
            <a:schemeClr val="bg1"/>
          </a:solidFill>
          <a:latin typeface="Arial" charset="0"/>
        </a:defRPr>
      </a:lvl8pPr>
      <a:lvl9pPr marL="1828800" algn="l" rtl="0" fontAlgn="base">
        <a:spcBef>
          <a:spcPct val="0"/>
        </a:spcBef>
        <a:spcAft>
          <a:spcPct val="0"/>
        </a:spcAft>
        <a:defRPr sz="4800">
          <a:solidFill>
            <a:schemeClr val="bg1"/>
          </a:solidFill>
          <a:latin typeface="Arial" charset="0"/>
        </a:defRPr>
      </a:lvl9pPr>
    </p:titleStyle>
    <p:bodyStyle>
      <a:lvl1pPr marL="266700" indent="-266700" algn="l" rtl="0" eaLnBrk="0" fontAlgn="base" hangingPunct="0">
        <a:spcBef>
          <a:spcPct val="15000"/>
        </a:spcBef>
        <a:spcAft>
          <a:spcPct val="0"/>
        </a:spcAft>
        <a:buChar char="•"/>
        <a:defRPr sz="3200">
          <a:solidFill>
            <a:schemeClr val="bg1"/>
          </a:solidFill>
          <a:latin typeface="+mn-lt"/>
          <a:ea typeface="+mn-ea"/>
          <a:cs typeface="+mn-cs"/>
        </a:defRPr>
      </a:lvl1pPr>
      <a:lvl2pPr marL="806450" indent="-266700" algn="l" rtl="0" eaLnBrk="0" fontAlgn="base" hangingPunct="0">
        <a:spcBef>
          <a:spcPct val="15000"/>
        </a:spcBef>
        <a:spcAft>
          <a:spcPct val="0"/>
        </a:spcAft>
        <a:buClr>
          <a:schemeClr val="accent1"/>
        </a:buClr>
        <a:buSzPct val="80000"/>
        <a:buFont typeface="Wingdings" pitchFamily="2" charset="2"/>
        <a:buChar char="§"/>
        <a:defRPr sz="2400">
          <a:solidFill>
            <a:schemeClr val="bg1"/>
          </a:solidFill>
          <a:latin typeface="+mn-lt"/>
        </a:defRPr>
      </a:lvl2pPr>
      <a:lvl3pPr marL="1346200" indent="-274638" algn="l" rtl="0" eaLnBrk="0" fontAlgn="base" hangingPunct="0">
        <a:spcBef>
          <a:spcPct val="15000"/>
        </a:spcBef>
        <a:spcAft>
          <a:spcPct val="0"/>
        </a:spcAft>
        <a:buClr>
          <a:schemeClr val="accent1"/>
        </a:buClr>
        <a:buSzPct val="80000"/>
        <a:buFont typeface="Wingdings" pitchFamily="2" charset="2"/>
        <a:buChar char="§"/>
        <a:defRPr sz="2400">
          <a:solidFill>
            <a:schemeClr val="bg1"/>
          </a:solidFill>
          <a:latin typeface="+mn-lt"/>
        </a:defRPr>
      </a:lvl3pPr>
      <a:lvl4pPr marL="1698625" indent="-173038" algn="l" rtl="0" eaLnBrk="0" fontAlgn="base" hangingPunct="0">
        <a:spcBef>
          <a:spcPct val="15000"/>
        </a:spcBef>
        <a:spcAft>
          <a:spcPct val="0"/>
        </a:spcAft>
        <a:buClr>
          <a:schemeClr val="bg1"/>
        </a:buClr>
        <a:buSzPct val="80000"/>
        <a:buFont typeface="Wingdings" pitchFamily="2" charset="2"/>
        <a:buChar char="–"/>
        <a:defRPr sz="1600" b="1">
          <a:solidFill>
            <a:schemeClr val="bg1"/>
          </a:solidFill>
          <a:latin typeface="Courier New" pitchFamily="49" charset="0"/>
        </a:defRPr>
      </a:lvl4pPr>
      <a:lvl5pPr marL="2106613"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563813" indent="-228600" algn="l" rtl="0" fontAlgn="base">
        <a:spcBef>
          <a:spcPct val="10000"/>
        </a:spcBef>
        <a:spcAft>
          <a:spcPct val="10000"/>
        </a:spcAft>
        <a:buClr>
          <a:schemeClr val="bg1"/>
        </a:buClr>
        <a:buSzPct val="80000"/>
        <a:buFont typeface="Wingdings" pitchFamily="2" charset="2"/>
        <a:defRPr>
          <a:solidFill>
            <a:schemeClr val="bg1"/>
          </a:solidFill>
          <a:latin typeface="+mn-lt"/>
        </a:defRPr>
      </a:lvl6pPr>
      <a:lvl7pPr marL="3021013" indent="-228600" algn="l" rtl="0" fontAlgn="base">
        <a:spcBef>
          <a:spcPct val="10000"/>
        </a:spcBef>
        <a:spcAft>
          <a:spcPct val="10000"/>
        </a:spcAft>
        <a:buClr>
          <a:schemeClr val="bg1"/>
        </a:buClr>
        <a:buSzPct val="80000"/>
        <a:buFont typeface="Wingdings" pitchFamily="2" charset="2"/>
        <a:defRPr>
          <a:solidFill>
            <a:schemeClr val="bg1"/>
          </a:solidFill>
          <a:latin typeface="+mn-lt"/>
        </a:defRPr>
      </a:lvl7pPr>
      <a:lvl8pPr marL="3478213" indent="-228600" algn="l" rtl="0" fontAlgn="base">
        <a:spcBef>
          <a:spcPct val="10000"/>
        </a:spcBef>
        <a:spcAft>
          <a:spcPct val="10000"/>
        </a:spcAft>
        <a:buClr>
          <a:schemeClr val="bg1"/>
        </a:buClr>
        <a:buSzPct val="80000"/>
        <a:buFont typeface="Wingdings" pitchFamily="2" charset="2"/>
        <a:defRPr>
          <a:solidFill>
            <a:schemeClr val="bg1"/>
          </a:solidFill>
          <a:latin typeface="+mn-lt"/>
        </a:defRPr>
      </a:lvl8pPr>
      <a:lvl9pPr marL="3935413" indent="-228600" algn="l" rtl="0" fontAlgn="base">
        <a:spcBef>
          <a:spcPct val="10000"/>
        </a:spcBef>
        <a:spcAft>
          <a:spcPct val="10000"/>
        </a:spcAft>
        <a:buClr>
          <a:schemeClr val="bg1"/>
        </a:buClr>
        <a:buSzPct val="80000"/>
        <a:buFont typeface="Wingdings" pitchFamily="2" charset="2"/>
        <a:defRPr>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0.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102.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80.jpeg"/></Relationships>
</file>

<file path=ppt/slides/_rels/slide103.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82.jpeg"/></Relationships>
</file>

<file path=ppt/slides/_rels/slide104.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84.jpe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5.xml"/><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12.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1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13.xml"/><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11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4.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1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11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11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17.xml"/><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11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18.xml"/><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19.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121.xml.rels><?xml version="1.0" encoding="UTF-8" standalone="yes"?>
<Relationships xmlns="http://schemas.openxmlformats.org/package/2006/relationships"><Relationship Id="rId3" Type="http://schemas.openxmlformats.org/officeDocument/2006/relationships/hyperlink" Target="http://discussion.autodesk.com/" TargetMode="External"/><Relationship Id="rId2" Type="http://schemas.openxmlformats.org/officeDocument/2006/relationships/notesSlide" Target="../notesSlides/notesSlide120.xml"/><Relationship Id="rId1" Type="http://schemas.openxmlformats.org/officeDocument/2006/relationships/slideLayout" Target="../slideLayouts/slideLayout2.xml"/><Relationship Id="rId5" Type="http://schemas.openxmlformats.org/officeDocument/2006/relationships/hyperlink" Target="http://www.autodesk.com/joinadn" TargetMode="External"/><Relationship Id="rId4" Type="http://schemas.openxmlformats.org/officeDocument/2006/relationships/hyperlink" Target="http://www.autodesk.com/apitraining" TargetMode="Externa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14.jpe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APIs/RevitAPI/Revit9/SDK/Samples/Viewer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hyperlink" Target="../../../../../APIs/RevitAPI/Revit9/SDK/Samples/Viewers/ElementViewer"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APIs/RevitAPI/Revit9/SDK/Samples/AllView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APIs/RevitAPI/Revit9/SDK/Samples/CreateBeamsColumnsBrac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APIs/RevitAPI/Revit9/SDK/Samples/CreateSimpleAreaRein/C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9.xml.rels><?xml version="1.0" encoding="UTF-8" standalone="yes"?>
<Relationships xmlns="http://schemas.openxmlformats.org/package/2006/relationships"><Relationship Id="rId3" Type="http://schemas.openxmlformats.org/officeDocument/2006/relationships/hyperlink" Target="../../../../../APIs/RevitAPI/Revit9/SDK/Samples/CreateComplexAreaRei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APIs/RevitAPI/Revit9/SDK/Samples/CreateDimension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APIs/RevitAPI/Revit9/SDK/Samples/DeleteDimensions"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APIs/RevitAPI/Revit9/SDK/Samples/CreateViewSection/C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APIs/RevitAPI/Revit9/SDK/Samples/CreateWallsUnderBeams/C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APIs/RevitAPI/Revit9/SDK/Samples/GenerateFloor/CS"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APIs/RevitAPI/Revit9/SDK/Samples/RotateFramingObjects/C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hyperlink" Target="../../../../../APIs/RevitAPI/Revit9/SDK/Samples/VersionChecking/C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66.jpeg"/><Relationship Id="rId4" Type="http://schemas.openxmlformats.org/officeDocument/2006/relationships/image" Target="../media/image6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74.jpe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SD_10"/>
          <p:cNvPicPr>
            <a:picLocks noChangeAspect="1" noChangeArrowheads="1"/>
          </p:cNvPicPr>
          <p:nvPr/>
        </p:nvPicPr>
        <p:blipFill>
          <a:blip r:embed="rId3"/>
          <a:srcRect/>
          <a:stretch>
            <a:fillRect/>
          </a:stretch>
        </p:blipFill>
        <p:spPr bwMode="auto">
          <a:xfrm>
            <a:off x="0" y="0"/>
            <a:ext cx="9140825" cy="6854825"/>
          </a:xfrm>
          <a:prstGeom prst="rect">
            <a:avLst/>
          </a:prstGeom>
          <a:noFill/>
          <a:ln w="9525">
            <a:noFill/>
            <a:miter lim="800000"/>
            <a:headEnd/>
            <a:tailEnd/>
          </a:ln>
        </p:spPr>
      </p:pic>
      <p:sp>
        <p:nvSpPr>
          <p:cNvPr id="3075" name="Rectangle 3"/>
          <p:cNvSpPr>
            <a:spLocks noGrp="1" noChangeArrowheads="1"/>
          </p:cNvSpPr>
          <p:nvPr/>
        </p:nvSpPr>
        <p:spPr bwMode="auto">
          <a:xfrm>
            <a:off x="468313" y="2708275"/>
            <a:ext cx="8672512" cy="1874838"/>
          </a:xfrm>
          <a:prstGeom prst="rect">
            <a:avLst/>
          </a:prstGeom>
          <a:noFill/>
          <a:ln w="9525">
            <a:noFill/>
            <a:miter lim="800000"/>
            <a:headEnd/>
            <a:tailEnd/>
          </a:ln>
        </p:spPr>
        <p:txBody>
          <a:bodyPr lIns="0" tIns="0" rIns="0" bIns="0"/>
          <a:lstStyle/>
          <a:p>
            <a:pPr eaLnBrk="0" hangingPunct="0"/>
            <a:r>
              <a:rPr lang="en-US" sz="4400"/>
              <a:t>Revit </a:t>
            </a:r>
            <a:r>
              <a:rPr lang="en-US" sz="4400" smtClean="0"/>
              <a:t>SDK Samples</a:t>
            </a:r>
            <a:endParaRPr lang="en-US" sz="4400"/>
          </a:p>
          <a:p>
            <a:pPr eaLnBrk="0" hangingPunct="0"/>
            <a:endParaRPr lang="en-US" sz="2800"/>
          </a:p>
          <a:p>
            <a:pPr eaLnBrk="0" hangingPunct="0"/>
            <a:r>
              <a:rPr lang="en-US" sz="2800"/>
              <a:t>Jeremy Tammik</a:t>
            </a:r>
          </a:p>
          <a:p>
            <a:pPr eaLnBrk="0" hangingPunct="0"/>
            <a:r>
              <a:rPr lang="en-US" sz="2000"/>
              <a:t>Developer Technical Services</a:t>
            </a:r>
          </a:p>
        </p:txBody>
      </p:sp>
      <p:sp>
        <p:nvSpPr>
          <p:cNvPr id="3076" name="Rectangle 4"/>
          <p:cNvSpPr>
            <a:spLocks noGrp="1" noChangeArrowheads="1"/>
          </p:cNvSpPr>
          <p:nvPr/>
        </p:nvSpPr>
        <p:spPr bwMode="auto">
          <a:xfrm>
            <a:off x="319088" y="3622675"/>
            <a:ext cx="5853112" cy="960438"/>
          </a:xfrm>
          <a:prstGeom prst="rect">
            <a:avLst/>
          </a:prstGeom>
          <a:noFill/>
          <a:ln w="9525">
            <a:noFill/>
            <a:miter lim="800000"/>
            <a:headEnd/>
            <a:tailEnd/>
          </a:ln>
        </p:spPr>
        <p:txBody>
          <a:bodyPr lIns="0" tIns="0" rIns="0" bIns="0" anchor="b"/>
          <a:lstStyle/>
          <a:p>
            <a:pPr eaLnBrk="0" hangingPunct="0"/>
            <a:endParaRPr lang="en-GB" sz="16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RvtSamples</a:t>
            </a:r>
            <a:endParaRPr lang="en-GB" smtClean="0"/>
          </a:p>
        </p:txBody>
      </p:sp>
      <p:sp>
        <p:nvSpPr>
          <p:cNvPr id="14339" name="Rectangle 3"/>
          <p:cNvSpPr>
            <a:spLocks noGrp="1" noChangeArrowheads="1"/>
          </p:cNvSpPr>
          <p:nvPr>
            <p:ph type="body" idx="1"/>
          </p:nvPr>
        </p:nvSpPr>
        <p:spPr>
          <a:xfrm>
            <a:off x="319088" y="1477963"/>
            <a:ext cx="8139112" cy="5119687"/>
          </a:xfrm>
        </p:spPr>
        <p:txBody>
          <a:bodyPr/>
          <a:lstStyle/>
          <a:p>
            <a:pPr eaLnBrk="1" hangingPunct="1">
              <a:buFontTx/>
              <a:buNone/>
            </a:pPr>
            <a:r>
              <a:rPr lang="en-US" smtClean="0"/>
              <a:t>External application</a:t>
            </a:r>
          </a:p>
          <a:p>
            <a:pPr eaLnBrk="1" hangingPunct="1">
              <a:buFontTx/>
              <a:buNone/>
            </a:pPr>
            <a:r>
              <a:rPr lang="en-US" smtClean="0"/>
              <a:t>Defines entire menu hierarchy</a:t>
            </a:r>
          </a:p>
          <a:p>
            <a:pPr eaLnBrk="1" hangingPunct="1">
              <a:buFontTx/>
              <a:buNone/>
            </a:pPr>
            <a:r>
              <a:rPr lang="en-US" smtClean="0"/>
              <a:t>Generic menu generator</a:t>
            </a:r>
          </a:p>
          <a:p>
            <a:pPr eaLnBrk="1" hangingPunct="1">
              <a:buFontTx/>
              <a:buNone/>
            </a:pPr>
            <a:r>
              <a:rPr lang="en-US" smtClean="0"/>
              <a:t>Lists all Revit samples</a:t>
            </a:r>
          </a:p>
          <a:p>
            <a:pPr eaLnBrk="1" hangingPunct="1">
              <a:buFontTx/>
              <a:buNone/>
            </a:pPr>
            <a:r>
              <a:rPr lang="en-US" smtClean="0"/>
              <a:t>Multiple categorisations</a:t>
            </a:r>
          </a:p>
          <a:p>
            <a:pPr eaLnBrk="1" hangingPunct="1">
              <a:buFontTx/>
              <a:buNone/>
            </a:pPr>
            <a:r>
              <a:rPr lang="en-US" smtClean="0"/>
              <a:t>Database driven</a:t>
            </a:r>
          </a:p>
          <a:p>
            <a:pPr eaLnBrk="1" hangingPunct="1">
              <a:buFontTx/>
              <a:buNone/>
            </a:pPr>
            <a:r>
              <a:rPr lang="en-US" smtClean="0"/>
              <a:t>Avoid hitting max. number of menu entries</a:t>
            </a:r>
          </a:p>
          <a:p>
            <a:pPr lvl="1" eaLnBrk="1" hangingPunct="1"/>
            <a:r>
              <a:rPr lang="en-US" smtClean="0"/>
              <a:t>There is still another limit ... 500 reserved menu ids</a:t>
            </a:r>
          </a:p>
          <a:p>
            <a:pPr eaLnBrk="1" hangingPunct="1">
              <a:buFontTx/>
              <a:buNone/>
            </a:pPr>
            <a:r>
              <a:rPr lang="en-US" smtClean="0"/>
              <a:t>Minimal edits in Revit.ini</a:t>
            </a:r>
          </a:p>
        </p:txBody>
      </p:sp>
      <p:sp>
        <p:nvSpPr>
          <p:cNvPr id="14340" name="Text Box 4"/>
          <p:cNvSpPr txBox="1">
            <a:spLocks noChangeArrowheads="1"/>
          </p:cNvSpPr>
          <p:nvPr/>
        </p:nvSpPr>
        <p:spPr bwMode="auto">
          <a:xfrm>
            <a:off x="7019925" y="136525"/>
            <a:ext cx="2016125" cy="246221"/>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Managing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smtClean="0">
                <a:ea typeface="SimSun" pitchFamily="2" charset="-122"/>
              </a:rPr>
              <a:t>TagBeam</a:t>
            </a:r>
          </a:p>
        </p:txBody>
      </p:sp>
      <p:sp>
        <p:nvSpPr>
          <p:cNvPr id="135171" name="Rectangle 3"/>
          <p:cNvSpPr>
            <a:spLocks noChangeArrowheads="1"/>
          </p:cNvSpPr>
          <p:nvPr/>
        </p:nvSpPr>
        <p:spPr bwMode="auto">
          <a:xfrm>
            <a:off x="1187450" y="2852738"/>
            <a:ext cx="8215313" cy="5119687"/>
          </a:xfrm>
          <a:prstGeom prst="rect">
            <a:avLst/>
          </a:prstGeom>
          <a:noFill/>
          <a:ln w="9525">
            <a:noFill/>
            <a:miter lim="800000"/>
            <a:headEnd/>
            <a:tailEnd/>
          </a:ln>
        </p:spPr>
        <p:txBody>
          <a:bodyPr lIns="0" tIns="0" rIns="0" bIns="0"/>
          <a:lstStyle/>
          <a:p>
            <a:pPr marL="457200" indent="-457200">
              <a:spcBef>
                <a:spcPct val="15000"/>
              </a:spcBef>
            </a:pPr>
            <a:endParaRPr lang="en-US" altLang="zh-CN" sz="1800">
              <a:latin typeface="Courier New" pitchFamily="49" charset="0"/>
              <a:ea typeface="ＭＳ Ｐゴシック" pitchFamily="34" charset="-128"/>
            </a:endParaRPr>
          </a:p>
        </p:txBody>
      </p:sp>
      <p:sp>
        <p:nvSpPr>
          <p:cNvPr id="135172" name="Rectangle 4"/>
          <p:cNvSpPr>
            <a:spLocks noGrp="1" noChangeArrowheads="1"/>
          </p:cNvSpPr>
          <p:nvPr>
            <p:ph type="body" idx="1"/>
          </p:nvPr>
        </p:nvSpPr>
        <p:spPr/>
        <p:txBody>
          <a:bodyPr/>
          <a:lstStyle/>
          <a:p>
            <a:pPr marL="539750" lvl="1" indent="-274638" eaLnBrk="1" hangingPunct="1">
              <a:lnSpc>
                <a:spcPct val="80000"/>
              </a:lnSpc>
            </a:pPr>
            <a:r>
              <a:rPr lang="en-US" altLang="zh-CN" smtClean="0">
                <a:ea typeface="SimSun" pitchFamily="2" charset="-122"/>
              </a:rPr>
              <a:t>Create tags at the start and end of selected beams (C#)</a:t>
            </a:r>
          </a:p>
          <a:p>
            <a:pPr marL="539750" lvl="1" indent="-274638" eaLnBrk="1" hangingPunct="1">
              <a:lnSpc>
                <a:spcPct val="80000"/>
              </a:lnSpc>
            </a:pPr>
            <a:r>
              <a:rPr lang="en-US" altLang="zh-CN" smtClean="0">
                <a:ea typeface="SimSun" pitchFamily="2" charset="-122"/>
              </a:rPr>
              <a:t>Classes</a:t>
            </a:r>
          </a:p>
          <a:p>
            <a:pPr marL="1262063" lvl="3" eaLnBrk="1" hangingPunct="1">
              <a:lnSpc>
                <a:spcPct val="80000"/>
              </a:lnSpc>
              <a:buFont typeface="Wingdings" pitchFamily="2" charset="2"/>
              <a:buNone/>
            </a:pPr>
            <a:r>
              <a:rPr lang="en-US" altLang="zh-CN" sz="1200" smtClean="0">
                <a:ea typeface="SimSun" pitchFamily="2" charset="-122"/>
              </a:rPr>
              <a:t>Autodesk.Revit.IExternalCommand</a:t>
            </a:r>
          </a:p>
          <a:p>
            <a:pPr marL="1262063" lvl="3" eaLnBrk="1" hangingPunct="1">
              <a:lnSpc>
                <a:spcPct val="80000"/>
              </a:lnSpc>
              <a:buFont typeface="Wingdings" pitchFamily="2" charset="2"/>
              <a:buNone/>
            </a:pPr>
            <a:r>
              <a:rPr lang="en-US" altLang="zh-CN" sz="1200" smtClean="0">
                <a:ea typeface="SimSun" pitchFamily="2" charset="-122"/>
              </a:rPr>
              <a:t>Autodesk.Revit.Elements.FamilyInstance</a:t>
            </a:r>
          </a:p>
          <a:p>
            <a:pPr marL="1262063" lvl="3" eaLnBrk="1" hangingPunct="1">
              <a:lnSpc>
                <a:spcPct val="80000"/>
              </a:lnSpc>
              <a:buFont typeface="Wingdings" pitchFamily="2" charset="2"/>
              <a:buNone/>
            </a:pPr>
            <a:r>
              <a:rPr lang="en-US" altLang="zh-CN" sz="1200" smtClean="0">
                <a:ea typeface="SimSun" pitchFamily="2" charset="-122"/>
              </a:rPr>
              <a:t>Autodesk.Revit.LocationCurve</a:t>
            </a:r>
          </a:p>
          <a:p>
            <a:pPr marL="1262063" lvl="3" eaLnBrk="1" hangingPunct="1">
              <a:lnSpc>
                <a:spcPct val="80000"/>
              </a:lnSpc>
              <a:buFont typeface="Wingdings" pitchFamily="2" charset="2"/>
              <a:buNone/>
            </a:pPr>
            <a:r>
              <a:rPr lang="en-US" altLang="zh-CN" sz="1200" smtClean="0">
                <a:ea typeface="SimSun" pitchFamily="2" charset="-122"/>
              </a:rPr>
              <a:t>Autodesk.Revit.Elements.Family</a:t>
            </a:r>
          </a:p>
          <a:p>
            <a:pPr marL="1262063" lvl="3" eaLnBrk="1" hangingPunct="1">
              <a:lnSpc>
                <a:spcPct val="80000"/>
              </a:lnSpc>
              <a:buFont typeface="Wingdings" pitchFamily="2" charset="2"/>
              <a:buNone/>
            </a:pPr>
            <a:r>
              <a:rPr lang="en-US" altLang="zh-CN" sz="1200" smtClean="0">
                <a:ea typeface="SimSun" pitchFamily="2" charset="-122"/>
              </a:rPr>
              <a:t>Autodesk.Revit.Symbols.FamilySymbol</a:t>
            </a:r>
          </a:p>
          <a:p>
            <a:pPr marL="1262063" lvl="3" eaLnBrk="1" hangingPunct="1">
              <a:lnSpc>
                <a:spcPct val="80000"/>
              </a:lnSpc>
              <a:buFont typeface="Wingdings" pitchFamily="2" charset="2"/>
              <a:buNone/>
            </a:pPr>
            <a:r>
              <a:rPr lang="en-US" altLang="zh-CN" sz="1200" smtClean="0">
                <a:ea typeface="SimSun" pitchFamily="2" charset="-122"/>
              </a:rPr>
              <a:t>Autodesk.Revit.Creation.Document</a:t>
            </a:r>
          </a:p>
          <a:p>
            <a:pPr marL="1262063" lvl="3" eaLnBrk="1" hangingPunct="1">
              <a:lnSpc>
                <a:spcPct val="80000"/>
              </a:lnSpc>
              <a:buFont typeface="Wingdings" pitchFamily="2" charset="2"/>
              <a:buNone/>
            </a:pPr>
            <a:r>
              <a:rPr lang="en-US" altLang="zh-CN" sz="1200" smtClean="0">
                <a:ea typeface="SimSun" pitchFamily="2" charset="-122"/>
              </a:rPr>
              <a:t>Autodesk.Revit.Elements.IndependentTag</a:t>
            </a:r>
          </a:p>
          <a:p>
            <a:pPr marL="1262063" lvl="3" eaLnBrk="1" hangingPunct="1">
              <a:lnSpc>
                <a:spcPct val="80000"/>
              </a:lnSpc>
              <a:buFont typeface="Wingdings" pitchFamily="2" charset="2"/>
              <a:buNone/>
            </a:pPr>
            <a:endParaRPr lang="en-US" altLang="zh-CN" sz="1200" smtClean="0">
              <a:ea typeface="SimSun" pitchFamily="2" charset="-122"/>
            </a:endParaRPr>
          </a:p>
          <a:p>
            <a:pPr marL="539750" lvl="1" indent="-274638" eaLnBrk="1" hangingPunct="1">
              <a:lnSpc>
                <a:spcPct val="80000"/>
              </a:lnSpc>
            </a:pPr>
            <a:r>
              <a:rPr lang="en-US" altLang="zh-CN" smtClean="0">
                <a:ea typeface="SimSun" pitchFamily="2" charset="-122"/>
              </a:rPr>
              <a:t>Methods</a:t>
            </a:r>
          </a:p>
          <a:p>
            <a:pPr marL="1262063" lvl="3" eaLnBrk="1" hangingPunct="1">
              <a:spcBef>
                <a:spcPct val="0"/>
              </a:spcBef>
              <a:buFont typeface="Wingdings" pitchFamily="2" charset="2"/>
              <a:buNone/>
            </a:pPr>
            <a:endParaRPr lang="en-US" altLang="zh-CN" sz="1200" smtClean="0">
              <a:ea typeface="SimSun" pitchFamily="2" charset="-122"/>
            </a:endParaRPr>
          </a:p>
          <a:p>
            <a:pPr marL="1262063" lvl="3" eaLnBrk="1" hangingPunct="1">
              <a:spcBef>
                <a:spcPct val="0"/>
              </a:spcBef>
              <a:buFont typeface="Wingdings" pitchFamily="2" charset="2"/>
              <a:buNone/>
            </a:pPr>
            <a:r>
              <a:rPr lang="en-US" altLang="zh-CN" sz="1200" smtClean="0">
                <a:ea typeface="SimSun" pitchFamily="2" charset="-122"/>
              </a:rPr>
              <a:t>FamilyInstance.Location.Curve.EndPoint()</a:t>
            </a:r>
          </a:p>
          <a:p>
            <a:pPr marL="1262063" lvl="3" eaLnBrk="1" hangingPunct="1">
              <a:spcBef>
                <a:spcPct val="0"/>
              </a:spcBef>
              <a:buFont typeface="Wingdings" pitchFamily="2" charset="2"/>
              <a:buNone/>
            </a:pPr>
            <a:r>
              <a:rPr lang="en-US" altLang="zh-CN" sz="1200" smtClean="0">
                <a:ea typeface="SimSun" pitchFamily="2" charset="-122"/>
              </a:rPr>
              <a:t> </a:t>
            </a:r>
          </a:p>
          <a:p>
            <a:pPr marL="1262063" lvl="3" eaLnBrk="1" hangingPunct="1">
              <a:spcBef>
                <a:spcPct val="0"/>
              </a:spcBef>
              <a:buFont typeface="Wingdings" pitchFamily="2" charset="2"/>
              <a:buNone/>
            </a:pPr>
            <a:r>
              <a:rPr lang="en-US" altLang="zh-CN" sz="1200" smtClean="0">
                <a:ea typeface="SimSun" pitchFamily="2" charset="-122"/>
              </a:rPr>
              <a:t>IndependentTag tag = docCreator.NewTag( </a:t>
            </a:r>
          </a:p>
          <a:p>
            <a:pPr marL="1262063" lvl="3" eaLnBrk="1" hangingPunct="1">
              <a:spcBef>
                <a:spcPct val="0"/>
              </a:spcBef>
              <a:buFont typeface="Wingdings" pitchFamily="2" charset="2"/>
              <a:buNone/>
            </a:pPr>
            <a:r>
              <a:rPr lang="en-US" altLang="zh-CN" sz="1200" smtClean="0">
                <a:ea typeface="SimSun" pitchFamily="2" charset="-122"/>
              </a:rPr>
              <a:t>  m_view, beam, leader, tagMode, </a:t>
            </a:r>
          </a:p>
          <a:p>
            <a:pPr marL="1262063" lvl="3" eaLnBrk="1" hangingPunct="1">
              <a:spcBef>
                <a:spcPct val="0"/>
              </a:spcBef>
              <a:buFont typeface="Wingdings" pitchFamily="2" charset="2"/>
              <a:buNone/>
            </a:pPr>
            <a:r>
              <a:rPr lang="en-US" altLang="zh-CN" sz="1200" smtClean="0">
                <a:ea typeface="SimSun" pitchFamily="2" charset="-122"/>
              </a:rPr>
              <a:t>  tagOrientation, curve.get_EndPoint(0) );</a:t>
            </a:r>
          </a:p>
        </p:txBody>
      </p:sp>
      <p:sp>
        <p:nvSpPr>
          <p:cNvPr id="7"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altLang="zh-CN" smtClean="0">
                <a:ea typeface="SimSun" pitchFamily="2" charset="-122"/>
              </a:rPr>
              <a:t>TagBeam Demo</a:t>
            </a:r>
          </a:p>
        </p:txBody>
      </p:sp>
      <p:sp>
        <p:nvSpPr>
          <p:cNvPr id="136195" name="Rectangle 3"/>
          <p:cNvSpPr>
            <a:spLocks noGrp="1" noChangeArrowheads="1"/>
          </p:cNvSpPr>
          <p:nvPr>
            <p:ph type="body" idx="1"/>
          </p:nvPr>
        </p:nvSpPr>
        <p:spPr>
          <a:xfrm>
            <a:off x="539750" y="1484313"/>
            <a:ext cx="8229600" cy="936625"/>
          </a:xfrm>
        </p:spPr>
        <p:txBody>
          <a:bodyPr/>
          <a:lstStyle/>
          <a:p>
            <a:pPr eaLnBrk="1" hangingPunct="1">
              <a:buFontTx/>
              <a:buNone/>
            </a:pPr>
            <a:endParaRPr lang="en-US" altLang="zh-CN" smtClean="0">
              <a:ea typeface="SimSun" pitchFamily="2" charset="-122"/>
            </a:endParaRPr>
          </a:p>
        </p:txBody>
      </p:sp>
      <p:pic>
        <p:nvPicPr>
          <p:cNvPr id="136196" name="Picture 4"/>
          <p:cNvPicPr>
            <a:picLocks noChangeAspect="1" noChangeArrowheads="1"/>
          </p:cNvPicPr>
          <p:nvPr/>
        </p:nvPicPr>
        <p:blipFill>
          <a:blip r:embed="rId3"/>
          <a:srcRect/>
          <a:stretch>
            <a:fillRect/>
          </a:stretch>
        </p:blipFill>
        <p:spPr bwMode="auto">
          <a:xfrm>
            <a:off x="611188" y="1484313"/>
            <a:ext cx="3763962" cy="2011362"/>
          </a:xfrm>
          <a:prstGeom prst="rect">
            <a:avLst/>
          </a:prstGeom>
          <a:noFill/>
          <a:ln w="9525">
            <a:noFill/>
            <a:miter lim="800000"/>
            <a:headEnd/>
            <a:tailEnd/>
          </a:ln>
        </p:spPr>
      </p:pic>
      <p:pic>
        <p:nvPicPr>
          <p:cNvPr id="136197" name="Picture 5"/>
          <p:cNvPicPr>
            <a:picLocks noChangeAspect="1" noChangeArrowheads="1"/>
          </p:cNvPicPr>
          <p:nvPr/>
        </p:nvPicPr>
        <p:blipFill>
          <a:blip r:embed="rId4"/>
          <a:srcRect/>
          <a:stretch>
            <a:fillRect/>
          </a:stretch>
        </p:blipFill>
        <p:spPr bwMode="auto">
          <a:xfrm>
            <a:off x="5003800" y="4252913"/>
            <a:ext cx="3286125" cy="2095500"/>
          </a:xfrm>
          <a:prstGeom prst="rect">
            <a:avLst/>
          </a:prstGeom>
          <a:noFill/>
          <a:ln w="9525">
            <a:noFill/>
            <a:miter lim="800000"/>
            <a:headEnd/>
            <a:tailEnd/>
          </a:ln>
        </p:spPr>
      </p:pic>
      <p:pic>
        <p:nvPicPr>
          <p:cNvPr id="136198" name="Picture 6"/>
          <p:cNvPicPr>
            <a:picLocks noChangeAspect="1" noChangeArrowheads="1"/>
          </p:cNvPicPr>
          <p:nvPr/>
        </p:nvPicPr>
        <p:blipFill>
          <a:blip r:embed="rId5"/>
          <a:srcRect/>
          <a:stretch>
            <a:fillRect/>
          </a:stretch>
        </p:blipFill>
        <p:spPr bwMode="auto">
          <a:xfrm>
            <a:off x="5019675" y="1636713"/>
            <a:ext cx="3257550" cy="2192337"/>
          </a:xfrm>
          <a:prstGeom prst="rect">
            <a:avLst/>
          </a:prstGeom>
          <a:noFill/>
          <a:ln w="9525">
            <a:noFill/>
            <a:miter lim="800000"/>
            <a:headEnd/>
            <a:tailEnd/>
          </a:ln>
        </p:spPr>
      </p:pic>
      <p:sp>
        <p:nvSpPr>
          <p:cNvPr id="136199" name="AutoShape 7"/>
          <p:cNvSpPr>
            <a:spLocks noChangeArrowheads="1"/>
          </p:cNvSpPr>
          <p:nvPr/>
        </p:nvSpPr>
        <p:spPr bwMode="auto">
          <a:xfrm rot="5400000">
            <a:off x="6198394" y="3826669"/>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GB"/>
          </a:p>
        </p:txBody>
      </p:sp>
      <p:sp>
        <p:nvSpPr>
          <p:cNvPr id="9"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ltLang="zh-CN" smtClean="0">
                <a:ea typeface="SimSun" pitchFamily="2" charset="-122"/>
              </a:rPr>
              <a:t>TestFloorThickness </a:t>
            </a:r>
          </a:p>
        </p:txBody>
      </p:sp>
      <p:sp>
        <p:nvSpPr>
          <p:cNvPr id="137219" name="Rectangle 3"/>
          <p:cNvSpPr>
            <a:spLocks noGrp="1" noChangeArrowheads="1"/>
          </p:cNvSpPr>
          <p:nvPr>
            <p:ph type="body" idx="1"/>
          </p:nvPr>
        </p:nvSpPr>
        <p:spPr/>
        <p:txBody>
          <a:bodyPr/>
          <a:lstStyle/>
          <a:p>
            <a:pPr marL="495300" lvl="1" indent="-381000" eaLnBrk="1" hangingPunct="1">
              <a:lnSpc>
                <a:spcPct val="90000"/>
              </a:lnSpc>
            </a:pPr>
            <a:r>
              <a:rPr lang="en-US" altLang="zh-CN" smtClean="0">
                <a:ea typeface="SimSun" pitchFamily="2" charset="-122"/>
              </a:rPr>
              <a:t>Retrieve and change floor thickness (VB.NET)</a:t>
            </a:r>
          </a:p>
          <a:p>
            <a:pPr marL="495300" lvl="1" indent="-381000" eaLnBrk="1" hangingPunct="1">
              <a:lnSpc>
                <a:spcPct val="90000"/>
              </a:lnSpc>
            </a:pPr>
            <a:r>
              <a:rPr lang="en-US" altLang="ja-JP" smtClean="0">
                <a:ea typeface="SimSun" pitchFamily="2" charset="-122"/>
              </a:rPr>
              <a:t>Classes</a:t>
            </a:r>
            <a:endParaRPr lang="en-US" altLang="zh-CN" smtClean="0">
              <a:latin typeface="Courier New" pitchFamily="49" charset="0"/>
              <a:ea typeface="SimSun" pitchFamily="2" charset="-122"/>
            </a:endParaRPr>
          </a:p>
          <a:p>
            <a:pPr marL="1147763" lvl="3" indent="-342900" eaLnBrk="1" hangingPunct="1">
              <a:lnSpc>
                <a:spcPct val="90000"/>
              </a:lnSpc>
              <a:buFont typeface="Wingdings" pitchFamily="2" charset="2"/>
              <a:buNone/>
            </a:pPr>
            <a:r>
              <a:rPr lang="en-US" altLang="zh-CN" sz="1400" smtClean="0">
                <a:ea typeface="SimSun" pitchFamily="2" charset="-122"/>
              </a:rPr>
              <a:t>Autodesk.Revit.Elements.Floor</a:t>
            </a:r>
            <a:r>
              <a:rPr lang="en-US" altLang="ja-JP" sz="1400" smtClean="0">
                <a:ea typeface="ＭＳ Ｐゴシック" pitchFamily="34" charset="-128"/>
              </a:rPr>
              <a:t> </a:t>
            </a:r>
            <a:endParaRPr lang="en-US" altLang="zh-CN" sz="1400" smtClean="0">
              <a:ea typeface="SimSun" pitchFamily="2" charset="-122"/>
            </a:endParaRPr>
          </a:p>
          <a:p>
            <a:pPr marL="1147763" lvl="3" indent="-342900" eaLnBrk="1" hangingPunct="1">
              <a:lnSpc>
                <a:spcPct val="90000"/>
              </a:lnSpc>
              <a:buFont typeface="Wingdings" pitchFamily="2" charset="2"/>
              <a:buNone/>
            </a:pPr>
            <a:r>
              <a:rPr lang="en-US" altLang="zh-CN" sz="1400" smtClean="0">
                <a:ea typeface="SimSun" pitchFamily="2" charset="-122"/>
              </a:rPr>
              <a:t>Autodesk.Revit.Symbols.FloorType</a:t>
            </a:r>
          </a:p>
          <a:p>
            <a:pPr marL="1147763" lvl="3" indent="-342900" eaLnBrk="1" hangingPunct="1">
              <a:lnSpc>
                <a:spcPct val="90000"/>
              </a:lnSpc>
              <a:buFont typeface="Wingdings" pitchFamily="2" charset="2"/>
              <a:buNone/>
            </a:pPr>
            <a:endParaRPr lang="en-US" altLang="zh-CN" sz="1200" smtClean="0">
              <a:ea typeface="SimSun" pitchFamily="2" charset="-122"/>
            </a:endParaRPr>
          </a:p>
          <a:p>
            <a:pPr marL="495300" lvl="1" indent="-381000" eaLnBrk="1" hangingPunct="1">
              <a:lnSpc>
                <a:spcPct val="90000"/>
              </a:lnSpc>
            </a:pPr>
            <a:r>
              <a:rPr lang="en-US" altLang="zh-CN" smtClean="0">
                <a:ea typeface="SimSun" pitchFamily="2" charset="-122"/>
              </a:rPr>
              <a:t>Code</a:t>
            </a:r>
          </a:p>
          <a:p>
            <a:pPr marL="1147763" lvl="3" indent="-342900" eaLnBrk="1" hangingPunct="1">
              <a:lnSpc>
                <a:spcPct val="90000"/>
              </a:lnSpc>
              <a:buFont typeface="Wingdings" pitchFamily="2" charset="2"/>
              <a:buNone/>
            </a:pPr>
            <a:r>
              <a:rPr lang="en-US" sz="1400" noProof="1" smtClean="0">
                <a:solidFill>
                  <a:schemeClr val="folHlink"/>
                </a:solidFill>
                <a:ea typeface="SimSun" pitchFamily="2" charset="-122"/>
              </a:rPr>
              <a:t>If TypeOf element Is Autodesk.Revit.Elements.Floor Then</a:t>
            </a:r>
          </a:p>
          <a:p>
            <a:pPr marL="1147763" lvl="3" indent="-342900" eaLnBrk="1" hangingPunct="1">
              <a:lnSpc>
                <a:spcPct val="90000"/>
              </a:lnSpc>
              <a:buFont typeface="Wingdings" pitchFamily="2" charset="2"/>
              <a:buNone/>
            </a:pPr>
            <a:r>
              <a:rPr lang="en-US" sz="1400" noProof="1" smtClean="0">
                <a:ea typeface="SimSun" pitchFamily="2" charset="-122"/>
              </a:rPr>
              <a:t>  </a:t>
            </a:r>
            <a:r>
              <a:rPr lang="en-US" sz="1400" noProof="1" smtClean="0">
                <a:solidFill>
                  <a:schemeClr val="accent1"/>
                </a:solidFill>
                <a:ea typeface="SimSun" pitchFamily="2" charset="-122"/>
              </a:rPr>
              <a:t>Dim</a:t>
            </a:r>
            <a:r>
              <a:rPr lang="en-US" sz="1400" noProof="1" smtClean="0">
                <a:ea typeface="SimSun" pitchFamily="2" charset="-122"/>
              </a:rPr>
              <a:t> floor As Autodesk.Revit.Elements.Floor = element</a:t>
            </a:r>
          </a:p>
          <a:p>
            <a:pPr marL="1147763" lvl="3" indent="-342900" eaLnBrk="1" hangingPunct="1">
              <a:lnSpc>
                <a:spcPct val="90000"/>
              </a:lnSpc>
              <a:buFont typeface="Wingdings" pitchFamily="2" charset="2"/>
              <a:buNone/>
            </a:pPr>
            <a:r>
              <a:rPr lang="en-US" sz="1400" noProof="1" smtClean="0">
                <a:ea typeface="SimSun" pitchFamily="2" charset="-122"/>
              </a:rPr>
              <a:t>  </a:t>
            </a:r>
            <a:r>
              <a:rPr lang="en-US" sz="1400" noProof="1" smtClean="0">
                <a:solidFill>
                  <a:schemeClr val="accent1"/>
                </a:solidFill>
                <a:ea typeface="SimSun" pitchFamily="2" charset="-122"/>
              </a:rPr>
              <a:t>Dim </a:t>
            </a:r>
            <a:r>
              <a:rPr lang="en-US" sz="1400" noProof="1" smtClean="0">
                <a:ea typeface="SimSun" pitchFamily="2" charset="-122"/>
              </a:rPr>
              <a:t>layer As Autodesk.Revit.Structural.CompoundStructureLayer</a:t>
            </a:r>
          </a:p>
          <a:p>
            <a:pPr marL="1147763" lvl="3" indent="-342900" eaLnBrk="1" hangingPunct="1">
              <a:lnSpc>
                <a:spcPct val="90000"/>
              </a:lnSpc>
              <a:buFont typeface="Wingdings" pitchFamily="2" charset="2"/>
              <a:buNone/>
            </a:pPr>
            <a:r>
              <a:rPr lang="en-US" sz="1400" noProof="1" smtClean="0">
                <a:ea typeface="SimSun" pitchFamily="2" charset="-122"/>
              </a:rPr>
              <a:t>  </a:t>
            </a:r>
            <a:r>
              <a:rPr lang="en-US" sz="1400" noProof="1" smtClean="0">
                <a:solidFill>
                  <a:schemeClr val="folHlink"/>
                </a:solidFill>
                <a:ea typeface="SimSun" pitchFamily="2" charset="-122"/>
              </a:rPr>
              <a:t>For Each layer In floor.FloorType.CompoundStructure.Layers</a:t>
            </a:r>
          </a:p>
          <a:p>
            <a:pPr marL="1147763" lvl="3" indent="-342900" eaLnBrk="1" hangingPunct="1">
              <a:lnSpc>
                <a:spcPct val="90000"/>
              </a:lnSpc>
              <a:buFont typeface="Wingdings" pitchFamily="2" charset="2"/>
              <a:buNone/>
            </a:pPr>
            <a:r>
              <a:rPr lang="en-US" sz="1400" noProof="1" smtClean="0">
                <a:ea typeface="SimSun" pitchFamily="2" charset="-122"/>
              </a:rPr>
              <a:t>    </a:t>
            </a:r>
            <a:r>
              <a:rPr lang="en-US" sz="1400" noProof="1" smtClean="0">
                <a:solidFill>
                  <a:schemeClr val="folHlink"/>
                </a:solidFill>
                <a:ea typeface="SimSun" pitchFamily="2" charset="-122"/>
              </a:rPr>
              <a:t>layer.Thickness</a:t>
            </a:r>
            <a:r>
              <a:rPr lang="en-US" sz="1400" noProof="1" smtClean="0">
                <a:ea typeface="SimSun" pitchFamily="2" charset="-122"/>
              </a:rPr>
              <a:t> = layer.Thickness * 10</a:t>
            </a:r>
          </a:p>
          <a:p>
            <a:pPr marL="1147763" lvl="3" indent="-342900" eaLnBrk="1" hangingPunct="1">
              <a:lnSpc>
                <a:spcPct val="90000"/>
              </a:lnSpc>
              <a:buFont typeface="Wingdings" pitchFamily="2" charset="2"/>
              <a:buNone/>
            </a:pPr>
            <a:r>
              <a:rPr lang="en-US" sz="1400" noProof="1" smtClean="0">
                <a:ea typeface="SimSun" pitchFamily="2" charset="-122"/>
              </a:rPr>
              <a:t>  </a:t>
            </a:r>
            <a:r>
              <a:rPr lang="en-US" sz="1400" noProof="1" smtClean="0">
                <a:solidFill>
                  <a:schemeClr val="accent1"/>
                </a:solidFill>
                <a:ea typeface="SimSun" pitchFamily="2" charset="-122"/>
              </a:rPr>
              <a:t>Next</a:t>
            </a:r>
          </a:p>
          <a:p>
            <a:pPr marL="1147763" lvl="3" indent="-342900" eaLnBrk="1" hangingPunct="1">
              <a:lnSpc>
                <a:spcPct val="90000"/>
              </a:lnSpc>
              <a:buFont typeface="Wingdings" pitchFamily="2" charset="2"/>
              <a:buNone/>
            </a:pPr>
            <a:r>
              <a:rPr lang="en-US" sz="1400" noProof="1" smtClean="0">
                <a:solidFill>
                  <a:schemeClr val="accent1"/>
                </a:solidFill>
                <a:ea typeface="SimSun" pitchFamily="2" charset="-122"/>
              </a:rPr>
              <a:t>End If</a:t>
            </a:r>
            <a:endParaRPr lang="en-US" sz="1400" smtClean="0">
              <a:solidFill>
                <a:schemeClr val="accent1"/>
              </a:solidFill>
              <a:ea typeface="SimSun" pitchFamily="2" charset="-122"/>
            </a:endParaRPr>
          </a:p>
        </p:txBody>
      </p:sp>
      <p:sp>
        <p:nvSpPr>
          <p:cNvPr id="137221" name="AutoShape 7"/>
          <p:cNvSpPr>
            <a:spLocks noChangeAspect="1" noChangeArrowheads="1"/>
          </p:cNvSpPr>
          <p:nvPr/>
        </p:nvSpPr>
        <p:spPr bwMode="auto">
          <a:xfrm>
            <a:off x="4775200" y="5445125"/>
            <a:ext cx="588963" cy="241300"/>
          </a:xfrm>
          <a:prstGeom prst="rightArrow">
            <a:avLst>
              <a:gd name="adj1" fmla="val 34602"/>
              <a:gd name="adj2" fmla="val 66127"/>
            </a:avLst>
          </a:prstGeom>
          <a:solidFill>
            <a:schemeClr val="accent1"/>
          </a:solidFill>
          <a:ln w="9525">
            <a:solidFill>
              <a:schemeClr val="tx1"/>
            </a:solidFill>
            <a:miter lim="800000"/>
            <a:headEnd/>
            <a:tailEnd/>
          </a:ln>
        </p:spPr>
        <p:txBody>
          <a:bodyPr wrap="none" anchor="ctr"/>
          <a:lstStyle/>
          <a:p>
            <a:endParaRPr lang="en-GB"/>
          </a:p>
        </p:txBody>
      </p:sp>
      <p:pic>
        <p:nvPicPr>
          <p:cNvPr id="137222" name="Picture 8" descr="TestFloorThickness-02"/>
          <p:cNvPicPr>
            <a:picLocks noChangeAspect="1" noChangeArrowheads="1"/>
          </p:cNvPicPr>
          <p:nvPr/>
        </p:nvPicPr>
        <p:blipFill>
          <a:blip r:embed="rId3"/>
          <a:srcRect/>
          <a:stretch>
            <a:fillRect/>
          </a:stretch>
        </p:blipFill>
        <p:spPr bwMode="auto">
          <a:xfrm>
            <a:off x="5865813" y="4581525"/>
            <a:ext cx="2162175" cy="1985963"/>
          </a:xfrm>
          <a:prstGeom prst="rect">
            <a:avLst/>
          </a:prstGeom>
          <a:noFill/>
          <a:ln w="9525">
            <a:noFill/>
            <a:miter lim="800000"/>
            <a:headEnd/>
            <a:tailEnd/>
          </a:ln>
        </p:spPr>
      </p:pic>
      <p:pic>
        <p:nvPicPr>
          <p:cNvPr id="137223" name="Picture 9" descr="TestFloorThickness-01"/>
          <p:cNvPicPr>
            <a:picLocks noChangeAspect="1" noChangeArrowheads="1"/>
          </p:cNvPicPr>
          <p:nvPr/>
        </p:nvPicPr>
        <p:blipFill>
          <a:blip r:embed="rId4"/>
          <a:srcRect/>
          <a:stretch>
            <a:fillRect/>
          </a:stretch>
        </p:blipFill>
        <p:spPr bwMode="auto">
          <a:xfrm>
            <a:off x="2241550" y="4826000"/>
            <a:ext cx="2114550" cy="1252538"/>
          </a:xfrm>
          <a:prstGeom prst="rect">
            <a:avLst/>
          </a:prstGeom>
          <a:noFill/>
          <a:ln w="9525">
            <a:noFill/>
            <a:miter lim="800000"/>
            <a:headEnd/>
            <a:tailEnd/>
          </a:ln>
        </p:spPr>
      </p:pic>
      <p:sp>
        <p:nvSpPr>
          <p:cNvPr id="137224" name="AutoShape 10"/>
          <p:cNvSpPr>
            <a:spLocks noChangeArrowheads="1"/>
          </p:cNvSpPr>
          <p:nvPr/>
        </p:nvSpPr>
        <p:spPr bwMode="auto">
          <a:xfrm>
            <a:off x="611188" y="3213100"/>
            <a:ext cx="7847012" cy="1728788"/>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9"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ltLang="zh-CN" smtClean="0">
                <a:ea typeface="SimSun" pitchFamily="2" charset="-122"/>
              </a:rPr>
              <a:t>TestWallThickness </a:t>
            </a:r>
          </a:p>
        </p:txBody>
      </p:sp>
      <p:sp>
        <p:nvSpPr>
          <p:cNvPr id="138243" name="Rectangle 3"/>
          <p:cNvSpPr>
            <a:spLocks noGrp="1" noChangeArrowheads="1"/>
          </p:cNvSpPr>
          <p:nvPr>
            <p:ph type="body" idx="1"/>
          </p:nvPr>
        </p:nvSpPr>
        <p:spPr/>
        <p:txBody>
          <a:bodyPr/>
          <a:lstStyle/>
          <a:p>
            <a:pPr marL="495300" lvl="1" indent="-381000" eaLnBrk="1" hangingPunct="1">
              <a:lnSpc>
                <a:spcPct val="90000"/>
              </a:lnSpc>
            </a:pPr>
            <a:r>
              <a:rPr lang="en-US" altLang="zh-CN" smtClean="0">
                <a:ea typeface="SimSun" pitchFamily="2" charset="-122"/>
              </a:rPr>
              <a:t>Demonstrates how to retrieve and change wall thickness (VB.NET)</a:t>
            </a:r>
          </a:p>
          <a:p>
            <a:pPr marL="495300" lvl="1" indent="-381000" eaLnBrk="1" hangingPunct="1">
              <a:lnSpc>
                <a:spcPct val="90000"/>
              </a:lnSpc>
            </a:pPr>
            <a:r>
              <a:rPr lang="fr-FR" altLang="ja-JP" smtClean="0">
                <a:ea typeface="ＭＳ Ｐゴシック" pitchFamily="34" charset="-128"/>
              </a:rPr>
              <a:t>Classes</a:t>
            </a:r>
            <a:endParaRPr lang="en-US" altLang="zh-CN" smtClean="0">
              <a:ea typeface="SimSun" pitchFamily="2" charset="-122"/>
            </a:endParaRPr>
          </a:p>
          <a:p>
            <a:pPr marL="1147763" lvl="3" indent="-342900" eaLnBrk="1" hangingPunct="1">
              <a:lnSpc>
                <a:spcPct val="90000"/>
              </a:lnSpc>
              <a:buFont typeface="Wingdings" pitchFamily="2" charset="2"/>
              <a:buNone/>
            </a:pPr>
            <a:r>
              <a:rPr lang="en-US" altLang="zh-CN" sz="1200" smtClean="0">
                <a:ea typeface="SimSun" pitchFamily="2" charset="-122"/>
              </a:rPr>
              <a:t>Autodesk.Revit.Elements.Wall </a:t>
            </a:r>
          </a:p>
          <a:p>
            <a:pPr marL="1147763" lvl="3" indent="-342900" eaLnBrk="1" hangingPunct="1">
              <a:lnSpc>
                <a:spcPct val="90000"/>
              </a:lnSpc>
              <a:buFont typeface="Wingdings" pitchFamily="2" charset="2"/>
              <a:buNone/>
            </a:pPr>
            <a:r>
              <a:rPr lang="en-US" altLang="zh-CN" sz="1200" smtClean="0">
                <a:ea typeface="SimSun" pitchFamily="2" charset="-122"/>
              </a:rPr>
              <a:t>Autodesk.Revit.Symbols.WallType</a:t>
            </a:r>
          </a:p>
          <a:p>
            <a:pPr marL="1147763" lvl="3" indent="-342900" eaLnBrk="1" hangingPunct="1">
              <a:lnSpc>
                <a:spcPct val="90000"/>
              </a:lnSpc>
              <a:buFont typeface="Wingdings" pitchFamily="2" charset="2"/>
              <a:buNone/>
            </a:pPr>
            <a:endParaRPr lang="en-US" altLang="zh-CN" sz="1200" smtClean="0">
              <a:ea typeface="SimSun" pitchFamily="2" charset="-122"/>
            </a:endParaRPr>
          </a:p>
          <a:p>
            <a:pPr marL="495300" lvl="1" indent="-381000" eaLnBrk="1" hangingPunct="1">
              <a:lnSpc>
                <a:spcPct val="90000"/>
              </a:lnSpc>
              <a:buClr>
                <a:srgbClr val="00AADD"/>
              </a:buClr>
            </a:pPr>
            <a:r>
              <a:rPr lang="en-US" altLang="zh-CN" smtClean="0">
                <a:ea typeface="ＭＳ Ｐゴシック" pitchFamily="34" charset="-128"/>
              </a:rPr>
              <a:t>Code</a:t>
            </a:r>
          </a:p>
          <a:p>
            <a:pPr marL="1147763" lvl="3" indent="-342900" eaLnBrk="1" hangingPunct="1">
              <a:lnSpc>
                <a:spcPct val="90000"/>
              </a:lnSpc>
              <a:buFont typeface="Wingdings" pitchFamily="2" charset="2"/>
              <a:buNone/>
            </a:pPr>
            <a:r>
              <a:rPr lang="en-US" altLang="zh-CN" sz="1200" noProof="1" smtClean="0">
                <a:solidFill>
                  <a:schemeClr val="folHlink"/>
                </a:solidFill>
              </a:rPr>
              <a:t>If TypeOf element Is Autodesk.Revit.Elements.Wall Then</a:t>
            </a:r>
          </a:p>
          <a:p>
            <a:pPr marL="1147763" lvl="3" indent="-342900" eaLnBrk="1" hangingPunct="1">
              <a:lnSpc>
                <a:spcPct val="90000"/>
              </a:lnSpc>
              <a:buFont typeface="Wingdings" pitchFamily="2" charset="2"/>
              <a:buNone/>
            </a:pPr>
            <a:r>
              <a:rPr lang="en-US" altLang="zh-CN" sz="1200" noProof="1" smtClean="0"/>
              <a:t>  </a:t>
            </a:r>
            <a:r>
              <a:rPr lang="en-US" altLang="zh-CN" sz="1200" noProof="1" smtClean="0">
                <a:solidFill>
                  <a:schemeClr val="accent1"/>
                </a:solidFill>
              </a:rPr>
              <a:t>Dim</a:t>
            </a:r>
            <a:r>
              <a:rPr lang="en-US" altLang="zh-CN" sz="1200" noProof="1" smtClean="0"/>
              <a:t> wall </a:t>
            </a:r>
            <a:r>
              <a:rPr lang="en-US" altLang="zh-CN" sz="1200" noProof="1" smtClean="0">
                <a:solidFill>
                  <a:schemeClr val="accent1"/>
                </a:solidFill>
              </a:rPr>
              <a:t>As</a:t>
            </a:r>
            <a:r>
              <a:rPr lang="en-US" altLang="zh-CN" sz="1200" noProof="1" smtClean="0"/>
              <a:t> Autodesk.Revit.Elements.Wall = element</a:t>
            </a:r>
            <a:endParaRPr lang="en-US" altLang="zh-CN" sz="1200" smtClean="0">
              <a:ea typeface="SimSun" pitchFamily="2" charset="-122"/>
            </a:endParaRPr>
          </a:p>
          <a:p>
            <a:pPr marL="1147763" lvl="3" indent="-342900" eaLnBrk="1" hangingPunct="1">
              <a:lnSpc>
                <a:spcPct val="90000"/>
              </a:lnSpc>
              <a:buFont typeface="Wingdings" pitchFamily="2" charset="2"/>
              <a:buNone/>
            </a:pPr>
            <a:r>
              <a:rPr lang="en-US" sz="1200" smtClean="0">
                <a:ea typeface="SimSun" pitchFamily="2" charset="-122"/>
              </a:rPr>
              <a:t> </a:t>
            </a:r>
            <a:r>
              <a:rPr lang="en-US" sz="1200" noProof="1" smtClean="0">
                <a:ea typeface="SimSun" pitchFamily="2" charset="-122"/>
              </a:rPr>
              <a:t> </a:t>
            </a:r>
            <a:r>
              <a:rPr lang="en-US" sz="1200" noProof="1" smtClean="0">
                <a:solidFill>
                  <a:schemeClr val="folHlink"/>
                </a:solidFill>
                <a:ea typeface="SimSun" pitchFamily="2" charset="-122"/>
              </a:rPr>
              <a:t>For Each layer In </a:t>
            </a:r>
            <a:r>
              <a:rPr lang="en-US" sz="1200" smtClean="0">
                <a:solidFill>
                  <a:schemeClr val="folHlink"/>
                </a:solidFill>
                <a:ea typeface="SimSun" pitchFamily="2" charset="-122"/>
              </a:rPr>
              <a:t>wall</a:t>
            </a:r>
            <a:r>
              <a:rPr lang="en-US" sz="1200" noProof="1" smtClean="0">
                <a:solidFill>
                  <a:schemeClr val="folHlink"/>
                </a:solidFill>
                <a:ea typeface="SimSun" pitchFamily="2" charset="-122"/>
              </a:rPr>
              <a:t>.</a:t>
            </a:r>
            <a:r>
              <a:rPr lang="en-US" sz="1200" smtClean="0">
                <a:solidFill>
                  <a:schemeClr val="folHlink"/>
                </a:solidFill>
                <a:ea typeface="SimSun" pitchFamily="2" charset="-122"/>
              </a:rPr>
              <a:t>Wall</a:t>
            </a:r>
            <a:r>
              <a:rPr lang="en-US" sz="1200" noProof="1" smtClean="0">
                <a:solidFill>
                  <a:schemeClr val="folHlink"/>
                </a:solidFill>
                <a:ea typeface="SimSun" pitchFamily="2" charset="-122"/>
              </a:rPr>
              <a:t>Type.CompoundStructure.Layers</a:t>
            </a:r>
          </a:p>
          <a:p>
            <a:pPr marL="1147763" lvl="3" indent="-342900" eaLnBrk="1" hangingPunct="1">
              <a:lnSpc>
                <a:spcPct val="90000"/>
              </a:lnSpc>
              <a:buFont typeface="Wingdings" pitchFamily="2" charset="2"/>
              <a:buNone/>
            </a:pPr>
            <a:r>
              <a:rPr lang="en-US" sz="1200" noProof="1" smtClean="0">
                <a:solidFill>
                  <a:schemeClr val="folHlink"/>
                </a:solidFill>
                <a:ea typeface="SimSun" pitchFamily="2" charset="-122"/>
              </a:rPr>
              <a:t>    layer.Thickness</a:t>
            </a:r>
            <a:r>
              <a:rPr lang="en-US" sz="1200" noProof="1" smtClean="0">
                <a:ea typeface="SimSun" pitchFamily="2" charset="-122"/>
              </a:rPr>
              <a:t> = layer.Thickness * 10</a:t>
            </a:r>
          </a:p>
          <a:p>
            <a:pPr marL="1147763" lvl="3" indent="-342900" eaLnBrk="1" hangingPunct="1">
              <a:lnSpc>
                <a:spcPct val="90000"/>
              </a:lnSpc>
              <a:buFont typeface="Wingdings" pitchFamily="2" charset="2"/>
              <a:buNone/>
            </a:pPr>
            <a:r>
              <a:rPr lang="en-US" sz="1200" noProof="1" smtClean="0">
                <a:ea typeface="SimSun" pitchFamily="2" charset="-122"/>
              </a:rPr>
              <a:t>  </a:t>
            </a:r>
            <a:r>
              <a:rPr lang="en-US" sz="1200" noProof="1" smtClean="0">
                <a:solidFill>
                  <a:schemeClr val="accent1"/>
                </a:solidFill>
                <a:ea typeface="SimSun" pitchFamily="2" charset="-122"/>
              </a:rPr>
              <a:t>Next</a:t>
            </a:r>
          </a:p>
          <a:p>
            <a:pPr marL="1147763" lvl="3" indent="-342900" eaLnBrk="1" hangingPunct="1">
              <a:lnSpc>
                <a:spcPct val="90000"/>
              </a:lnSpc>
              <a:buFont typeface="Wingdings" pitchFamily="2" charset="2"/>
              <a:buNone/>
            </a:pPr>
            <a:r>
              <a:rPr lang="en-US" altLang="zh-CN" sz="1200" noProof="1" smtClean="0">
                <a:solidFill>
                  <a:schemeClr val="accent1"/>
                </a:solidFill>
              </a:rPr>
              <a:t>End If</a:t>
            </a:r>
            <a:endParaRPr lang="en-US" altLang="zh-CN" sz="1200" smtClean="0">
              <a:solidFill>
                <a:schemeClr val="accent1"/>
              </a:solidFill>
              <a:ea typeface="SimSun" pitchFamily="2" charset="-122"/>
            </a:endParaRPr>
          </a:p>
        </p:txBody>
      </p:sp>
      <p:sp>
        <p:nvSpPr>
          <p:cNvPr id="138245" name="AutoShape 7"/>
          <p:cNvSpPr>
            <a:spLocks noChangeArrowheads="1"/>
          </p:cNvSpPr>
          <p:nvPr/>
        </p:nvSpPr>
        <p:spPr bwMode="auto">
          <a:xfrm>
            <a:off x="4572000" y="5373688"/>
            <a:ext cx="854075" cy="152400"/>
          </a:xfrm>
          <a:prstGeom prst="rightArrow">
            <a:avLst>
              <a:gd name="adj1" fmla="val 50000"/>
              <a:gd name="adj2" fmla="val 140104"/>
            </a:avLst>
          </a:prstGeom>
          <a:solidFill>
            <a:schemeClr val="accent1"/>
          </a:solidFill>
          <a:ln w="9525">
            <a:solidFill>
              <a:schemeClr val="tx1"/>
            </a:solidFill>
            <a:miter lim="800000"/>
            <a:headEnd/>
            <a:tailEnd/>
          </a:ln>
        </p:spPr>
        <p:txBody>
          <a:bodyPr wrap="none" anchor="ctr"/>
          <a:lstStyle/>
          <a:p>
            <a:endParaRPr lang="en-GB"/>
          </a:p>
        </p:txBody>
      </p:sp>
      <p:sp>
        <p:nvSpPr>
          <p:cNvPr id="138246" name="AutoShape 10"/>
          <p:cNvSpPr>
            <a:spLocks noChangeArrowheads="1"/>
          </p:cNvSpPr>
          <p:nvPr/>
        </p:nvSpPr>
        <p:spPr bwMode="auto">
          <a:xfrm>
            <a:off x="392113" y="3429000"/>
            <a:ext cx="8066087" cy="1439863"/>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138247" name="Picture 9" descr="TestWallThickness-01"/>
          <p:cNvPicPr>
            <a:picLocks noChangeAspect="1" noChangeArrowheads="1"/>
          </p:cNvPicPr>
          <p:nvPr/>
        </p:nvPicPr>
        <p:blipFill>
          <a:blip r:embed="rId3"/>
          <a:srcRect/>
          <a:stretch>
            <a:fillRect/>
          </a:stretch>
        </p:blipFill>
        <p:spPr bwMode="auto">
          <a:xfrm>
            <a:off x="2590800" y="4343400"/>
            <a:ext cx="1333500" cy="2181225"/>
          </a:xfrm>
          <a:prstGeom prst="rect">
            <a:avLst/>
          </a:prstGeom>
          <a:noFill/>
          <a:ln w="9525">
            <a:noFill/>
            <a:miter lim="800000"/>
            <a:headEnd/>
            <a:tailEnd/>
          </a:ln>
        </p:spPr>
      </p:pic>
      <p:pic>
        <p:nvPicPr>
          <p:cNvPr id="138248" name="Picture 8" descr="TestWallThickness-02"/>
          <p:cNvPicPr>
            <a:picLocks noChangeAspect="1" noChangeArrowheads="1"/>
          </p:cNvPicPr>
          <p:nvPr/>
        </p:nvPicPr>
        <p:blipFill>
          <a:blip r:embed="rId4"/>
          <a:srcRect/>
          <a:stretch>
            <a:fillRect/>
          </a:stretch>
        </p:blipFill>
        <p:spPr bwMode="auto">
          <a:xfrm>
            <a:off x="5994400" y="4387850"/>
            <a:ext cx="1890713" cy="2281238"/>
          </a:xfrm>
          <a:prstGeom prst="rect">
            <a:avLst/>
          </a:prstGeom>
          <a:noFill/>
          <a:ln w="9525">
            <a:noFill/>
            <a:miter lim="800000"/>
            <a:headEnd/>
            <a:tailEnd/>
          </a:ln>
        </p:spPr>
      </p:pic>
      <p:sp>
        <p:nvSpPr>
          <p:cNvPr id="9"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zh-CN" smtClean="0">
                <a:ea typeface="SimSun" pitchFamily="2" charset="-122"/>
              </a:rPr>
              <a:t>TransactionControl</a:t>
            </a:r>
          </a:p>
        </p:txBody>
      </p:sp>
      <p:sp>
        <p:nvSpPr>
          <p:cNvPr id="139267" name="Rectangle 3"/>
          <p:cNvSpPr>
            <a:spLocks noGrp="1" noChangeArrowheads="1"/>
          </p:cNvSpPr>
          <p:nvPr>
            <p:ph type="body" idx="1"/>
          </p:nvPr>
        </p:nvSpPr>
        <p:spPr/>
        <p:txBody>
          <a:bodyPr/>
          <a:lstStyle/>
          <a:p>
            <a:pPr marL="495300" lvl="1" indent="-381000" eaLnBrk="1" hangingPunct="1"/>
            <a:r>
              <a:rPr lang="en-US" altLang="zh-CN" smtClean="0">
                <a:ea typeface="SimSun" pitchFamily="2" charset="-122"/>
              </a:rPr>
              <a:t>Begin, end and abort transactions (C#)</a:t>
            </a:r>
          </a:p>
          <a:p>
            <a:pPr marL="495300" lvl="1" indent="-381000" eaLnBrk="1" hangingPunct="1"/>
            <a:r>
              <a:rPr lang="en-US" altLang="ja-JP" smtClean="0">
                <a:ea typeface="ＭＳ Ｐゴシック" pitchFamily="34" charset="-128"/>
              </a:rPr>
              <a:t>Methods</a:t>
            </a:r>
            <a:endParaRPr lang="en-US" altLang="zh-CN" smtClean="0">
              <a:latin typeface="Courier New" pitchFamily="49" charset="0"/>
              <a:ea typeface="SimSun" pitchFamily="2" charset="-122"/>
            </a:endParaRPr>
          </a:p>
          <a:p>
            <a:pPr marL="1147763" lvl="3" indent="-342900" eaLnBrk="1" hangingPunct="1">
              <a:buFont typeface="Wingdings" pitchFamily="2" charset="2"/>
              <a:buNone/>
            </a:pPr>
            <a:r>
              <a:rPr lang="en-US" altLang="zh-CN" sz="1200" noProof="1" smtClean="0"/>
              <a:t>Application.ActiveDocument.BeginTransaction();</a:t>
            </a:r>
            <a:endParaRPr lang="en-US" altLang="zh-CN" sz="1200" smtClean="0">
              <a:ea typeface="SimSun" pitchFamily="2" charset="-122"/>
            </a:endParaRPr>
          </a:p>
          <a:p>
            <a:pPr marL="1147763" lvl="3" indent="-342900" eaLnBrk="1" hangingPunct="1">
              <a:buFont typeface="Wingdings" pitchFamily="2" charset="2"/>
              <a:buNone/>
            </a:pPr>
            <a:r>
              <a:rPr lang="en-US" altLang="zh-CN" sz="1200" noProof="1" smtClean="0"/>
              <a:t>Application.ActiveDocument.EndTransaction();</a:t>
            </a:r>
            <a:endParaRPr lang="en-US" altLang="zh-CN" sz="1200" smtClean="0">
              <a:ea typeface="SimSun" pitchFamily="2" charset="-122"/>
            </a:endParaRPr>
          </a:p>
          <a:p>
            <a:pPr marL="1147763" lvl="3" indent="-342900" eaLnBrk="1" hangingPunct="1">
              <a:buFont typeface="Wingdings" pitchFamily="2" charset="2"/>
              <a:buNone/>
            </a:pPr>
            <a:r>
              <a:rPr lang="en-US" altLang="zh-CN" sz="1200" noProof="1" smtClean="0"/>
              <a:t>Application.ActiveDocument.AbortTransaction();</a:t>
            </a:r>
            <a:endParaRPr lang="zh-CN" altLang="en-US" sz="600" smtClean="0">
              <a:ea typeface="SimSun" pitchFamily="2" charset="-122"/>
            </a:endParaRPr>
          </a:p>
        </p:txBody>
      </p:sp>
      <p:pic>
        <p:nvPicPr>
          <p:cNvPr id="139269" name="Picture 6" descr="TransactionControl-02"/>
          <p:cNvPicPr>
            <a:picLocks noChangeAspect="1" noChangeArrowheads="1"/>
          </p:cNvPicPr>
          <p:nvPr/>
        </p:nvPicPr>
        <p:blipFill>
          <a:blip r:embed="rId3"/>
          <a:srcRect/>
          <a:stretch>
            <a:fillRect/>
          </a:stretch>
        </p:blipFill>
        <p:spPr bwMode="auto">
          <a:xfrm>
            <a:off x="1116013" y="3170238"/>
            <a:ext cx="5267325" cy="695325"/>
          </a:xfrm>
          <a:prstGeom prst="rect">
            <a:avLst/>
          </a:prstGeom>
          <a:noFill/>
          <a:ln w="9525">
            <a:noFill/>
            <a:miter lim="800000"/>
            <a:headEnd/>
            <a:tailEnd/>
          </a:ln>
        </p:spPr>
      </p:pic>
      <p:pic>
        <p:nvPicPr>
          <p:cNvPr id="139270" name="Picture 7" descr="TransactionControl-01"/>
          <p:cNvPicPr>
            <a:picLocks noChangeAspect="1" noChangeArrowheads="1"/>
          </p:cNvPicPr>
          <p:nvPr/>
        </p:nvPicPr>
        <p:blipFill>
          <a:blip r:embed="rId4"/>
          <a:srcRect/>
          <a:stretch>
            <a:fillRect/>
          </a:stretch>
        </p:blipFill>
        <p:spPr bwMode="auto">
          <a:xfrm>
            <a:off x="4584700" y="3602038"/>
            <a:ext cx="2940050" cy="2490787"/>
          </a:xfrm>
          <a:prstGeom prst="rect">
            <a:avLst/>
          </a:prstGeom>
          <a:noFill/>
          <a:ln w="9525">
            <a:noFill/>
            <a:miter lim="800000"/>
            <a:headEnd/>
            <a:tailEnd/>
          </a:ln>
        </p:spPr>
      </p:pic>
      <p:sp>
        <p:nvSpPr>
          <p:cNvPr id="7"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zh-CN" smtClean="0">
                <a:ea typeface="SimSun" pitchFamily="2" charset="-122"/>
              </a:rPr>
              <a:t>ViewPrinter </a:t>
            </a:r>
          </a:p>
        </p:txBody>
      </p:sp>
      <p:sp>
        <p:nvSpPr>
          <p:cNvPr id="140291" name="Rectangle 3"/>
          <p:cNvSpPr>
            <a:spLocks noGrp="1" noChangeArrowheads="1"/>
          </p:cNvSpPr>
          <p:nvPr>
            <p:ph type="body" idx="1"/>
          </p:nvPr>
        </p:nvSpPr>
        <p:spPr/>
        <p:txBody>
          <a:bodyPr/>
          <a:lstStyle/>
          <a:p>
            <a:pPr marL="179388" indent="-179388" eaLnBrk="1" hangingPunct="1">
              <a:spcBef>
                <a:spcPct val="40000"/>
              </a:spcBef>
              <a:buClr>
                <a:schemeClr val="accent1"/>
              </a:buClr>
              <a:buFont typeface="Wingdings" pitchFamily="2" charset="2"/>
              <a:buNone/>
              <a:tabLst>
                <a:tab pos="179388" algn="l"/>
              </a:tabLst>
            </a:pPr>
            <a:r>
              <a:rPr lang="en-US" altLang="zh-CN" sz="2400" smtClean="0">
                <a:ea typeface="SimSun" pitchFamily="2" charset="-122"/>
              </a:rPr>
              <a:t>Demonstrates Revit printing API functionality (C#)</a:t>
            </a:r>
          </a:p>
          <a:p>
            <a:pPr marL="539750" lvl="1" indent="-180975" eaLnBrk="1" hangingPunct="1">
              <a:spcBef>
                <a:spcPct val="40000"/>
              </a:spcBef>
              <a:buSzTx/>
              <a:tabLst>
                <a:tab pos="179388" algn="l"/>
              </a:tabLst>
            </a:pPr>
            <a:r>
              <a:rPr lang="en-US" altLang="zh-CN" sz="2000" smtClean="0">
                <a:ea typeface="SimSun" pitchFamily="2" charset="-122"/>
              </a:rPr>
              <a:t>Print the printable views</a:t>
            </a:r>
            <a:endParaRPr lang="en-US" altLang="zh-CN" sz="2000" smtClean="0">
              <a:latin typeface="Courier New" pitchFamily="49" charset="0"/>
              <a:ea typeface="SimSun" pitchFamily="2" charset="-122"/>
            </a:endParaRPr>
          </a:p>
          <a:p>
            <a:pPr marL="1258888" lvl="3" indent="-180975" eaLnBrk="1" hangingPunct="1">
              <a:spcBef>
                <a:spcPct val="40000"/>
              </a:spcBef>
              <a:buClr>
                <a:schemeClr val="accent1"/>
              </a:buClr>
              <a:buSzTx/>
              <a:buFont typeface="Wingdings" pitchFamily="2" charset="2"/>
              <a:buNone/>
              <a:tabLst>
                <a:tab pos="179388" algn="l"/>
              </a:tabLst>
            </a:pPr>
            <a:r>
              <a:rPr lang="en-US" sz="1200" noProof="1" smtClean="0">
                <a:ea typeface="SimSun" pitchFamily="2" charset="-122"/>
              </a:rPr>
              <a:t>Autodesk.Revit.Elements.View</a:t>
            </a:r>
            <a:r>
              <a:rPr lang="en-US" altLang="zh-CN" sz="1200" smtClean="0">
                <a:ea typeface="SimSun" pitchFamily="2" charset="-122"/>
              </a:rPr>
              <a:t>.Print</a:t>
            </a:r>
          </a:p>
          <a:p>
            <a:pPr marL="539750" lvl="1" indent="-180975" eaLnBrk="1" hangingPunct="1">
              <a:spcBef>
                <a:spcPct val="40000"/>
              </a:spcBef>
              <a:buSzTx/>
              <a:tabLst>
                <a:tab pos="179388" algn="l"/>
              </a:tabLst>
            </a:pPr>
            <a:r>
              <a:rPr lang="en-US" altLang="zh-CN" sz="2000" smtClean="0">
                <a:ea typeface="SimSun" pitchFamily="2" charset="-122"/>
              </a:rPr>
              <a:t>Access elements within document</a:t>
            </a:r>
          </a:p>
          <a:p>
            <a:pPr marL="1258888" lvl="3" indent="-180975" eaLnBrk="1" hangingPunct="1">
              <a:spcBef>
                <a:spcPct val="0"/>
              </a:spcBef>
              <a:buClr>
                <a:schemeClr val="accent1"/>
              </a:buClr>
              <a:buSzTx/>
              <a:buFont typeface="Wingdings" pitchFamily="2" charset="2"/>
              <a:buNone/>
              <a:tabLst>
                <a:tab pos="179388" algn="l"/>
              </a:tabLst>
            </a:pPr>
            <a:r>
              <a:rPr lang="en-US" altLang="zh-CN" sz="1200" noProof="1" smtClean="0">
                <a:ea typeface="SimSun" pitchFamily="2" charset="-122"/>
              </a:rPr>
              <a:t>while (itor.MoveNext())</a:t>
            </a:r>
          </a:p>
          <a:p>
            <a:pPr marL="1258888" lvl="3" indent="-180975" eaLnBrk="1" hangingPunct="1">
              <a:spcBef>
                <a:spcPct val="0"/>
              </a:spcBef>
              <a:buClr>
                <a:schemeClr val="accent1"/>
              </a:buClr>
              <a:buSzTx/>
              <a:buFont typeface="Wingdings" pitchFamily="2" charset="2"/>
              <a:buNone/>
              <a:tabLst>
                <a:tab pos="179388" algn="l"/>
              </a:tabLst>
            </a:pPr>
            <a:r>
              <a:rPr lang="en-US" altLang="zh-CN" sz="1200" noProof="1" smtClean="0">
                <a:ea typeface="SimSun" pitchFamily="2" charset="-122"/>
              </a:rPr>
              <a:t>{</a:t>
            </a:r>
          </a:p>
          <a:p>
            <a:pPr marL="1258888" lvl="3" indent="-180975" eaLnBrk="1" hangingPunct="1">
              <a:spcBef>
                <a:spcPct val="0"/>
              </a:spcBef>
              <a:buClr>
                <a:schemeClr val="accent1"/>
              </a:buClr>
              <a:buSzTx/>
              <a:buFont typeface="Wingdings" pitchFamily="2" charset="2"/>
              <a:buNone/>
              <a:tabLst>
                <a:tab pos="179388" algn="l"/>
              </a:tabLst>
            </a:pPr>
            <a:r>
              <a:rPr lang="en-US" altLang="zh-CN" sz="1200" noProof="1" smtClean="0">
                <a:ea typeface="SimSun" pitchFamily="2" charset="-122"/>
              </a:rPr>
              <a:t>  RView view = itor.Current as RView;</a:t>
            </a:r>
          </a:p>
          <a:p>
            <a:pPr marL="1258888" lvl="3" indent="-180975" eaLnBrk="1" hangingPunct="1">
              <a:spcBef>
                <a:spcPct val="0"/>
              </a:spcBef>
              <a:buClr>
                <a:schemeClr val="accent1"/>
              </a:buClr>
              <a:buSzTx/>
              <a:buFont typeface="Wingdings" pitchFamily="2" charset="2"/>
              <a:buNone/>
              <a:tabLst>
                <a:tab pos="179388" algn="l"/>
              </a:tabLst>
            </a:pPr>
            <a:r>
              <a:rPr lang="en-US" altLang="zh-CN" sz="1200" noProof="1" smtClean="0">
                <a:ea typeface="SimSun" pitchFamily="2" charset="-122"/>
              </a:rPr>
              <a:t>  if (null != view &amp;&amp; view.CanBePrinted)</a:t>
            </a:r>
          </a:p>
          <a:p>
            <a:pPr marL="1258888" lvl="3" indent="-180975" eaLnBrk="1" hangingPunct="1">
              <a:spcBef>
                <a:spcPct val="0"/>
              </a:spcBef>
              <a:buClr>
                <a:schemeClr val="accent1"/>
              </a:buClr>
              <a:buSzTx/>
              <a:buFont typeface="Wingdings" pitchFamily="2" charset="2"/>
              <a:buNone/>
              <a:tabLst>
                <a:tab pos="179388" algn="l"/>
              </a:tabLst>
            </a:pPr>
            <a:r>
              <a:rPr lang="en-US" altLang="zh-CN" sz="1200" noProof="1" smtClean="0">
                <a:ea typeface="SimSun" pitchFamily="2" charset="-122"/>
              </a:rPr>
              <a:t>  {</a:t>
            </a:r>
          </a:p>
          <a:p>
            <a:pPr marL="1258888" lvl="3" indent="-180975" eaLnBrk="1" hangingPunct="1">
              <a:spcBef>
                <a:spcPct val="0"/>
              </a:spcBef>
              <a:buClr>
                <a:schemeClr val="accent1"/>
              </a:buClr>
              <a:buSzTx/>
              <a:buFont typeface="Wingdings" pitchFamily="2" charset="2"/>
              <a:buNone/>
              <a:tabLst>
                <a:tab pos="179388" algn="l"/>
              </a:tabLst>
            </a:pPr>
            <a:r>
              <a:rPr lang="en-US" altLang="zh-CN" sz="1200" noProof="1" smtClean="0">
                <a:ea typeface="SimSun" pitchFamily="2" charset="-122"/>
              </a:rPr>
              <a:t>    m_printableViews.Insert(view);</a:t>
            </a:r>
          </a:p>
          <a:p>
            <a:pPr marL="1258888" lvl="3" indent="-180975" eaLnBrk="1" hangingPunct="1">
              <a:spcBef>
                <a:spcPct val="0"/>
              </a:spcBef>
              <a:buClr>
                <a:schemeClr val="accent1"/>
              </a:buClr>
              <a:buSzTx/>
              <a:buFont typeface="Wingdings" pitchFamily="2" charset="2"/>
              <a:buNone/>
              <a:tabLst>
                <a:tab pos="179388" algn="l"/>
              </a:tabLst>
            </a:pPr>
            <a:r>
              <a:rPr lang="en-US" altLang="zh-CN" sz="1200" noProof="1" smtClean="0">
                <a:ea typeface="SimSun" pitchFamily="2" charset="-122"/>
              </a:rPr>
              <a:t>  }</a:t>
            </a:r>
          </a:p>
          <a:p>
            <a:pPr marL="1258888" lvl="3" indent="-180975" eaLnBrk="1" hangingPunct="1">
              <a:spcBef>
                <a:spcPct val="0"/>
              </a:spcBef>
              <a:buClr>
                <a:schemeClr val="accent1"/>
              </a:buClr>
              <a:buSzTx/>
              <a:buFont typeface="Wingdings" pitchFamily="2" charset="2"/>
              <a:buNone/>
              <a:tabLst>
                <a:tab pos="179388" algn="l"/>
              </a:tabLst>
            </a:pPr>
            <a:r>
              <a:rPr lang="en-US" altLang="zh-CN" sz="1200" noProof="1" smtClean="0">
                <a:ea typeface="SimSun" pitchFamily="2" charset="-122"/>
              </a:rPr>
              <a:t>}</a:t>
            </a:r>
            <a:endParaRPr lang="en-US" altLang="zh-CN" sz="1200" smtClean="0">
              <a:ea typeface="SimSun" pitchFamily="2" charset="-122"/>
            </a:endParaRPr>
          </a:p>
          <a:p>
            <a:pPr marL="539750" lvl="1" indent="-180975" eaLnBrk="1" hangingPunct="1">
              <a:spcBef>
                <a:spcPct val="40000"/>
              </a:spcBef>
              <a:buSzTx/>
              <a:tabLst>
                <a:tab pos="179388" algn="l"/>
              </a:tabLst>
            </a:pPr>
            <a:r>
              <a:rPr lang="en-US" altLang="zh-CN" sz="2000" smtClean="0">
                <a:ea typeface="SimSun" pitchFamily="2" charset="-122"/>
              </a:rPr>
              <a:t>Open a project file on disk</a:t>
            </a:r>
          </a:p>
          <a:p>
            <a:pPr marL="1258888" lvl="3" indent="-180975" eaLnBrk="1" hangingPunct="1">
              <a:spcBef>
                <a:spcPct val="40000"/>
              </a:spcBef>
              <a:buClr>
                <a:schemeClr val="accent1"/>
              </a:buClr>
              <a:buSzTx/>
              <a:buFont typeface="Wingdings" pitchFamily="2" charset="2"/>
              <a:buNone/>
              <a:tabLst>
                <a:tab pos="179388" algn="l"/>
              </a:tabLst>
            </a:pPr>
            <a:r>
              <a:rPr lang="en-US" sz="1200" noProof="1" smtClean="0">
                <a:ea typeface="SimSun" pitchFamily="2" charset="-122"/>
              </a:rPr>
              <a:t>m_commandData.Application.OpenDocumentFile(fileName);</a:t>
            </a:r>
            <a:endParaRPr lang="en-US" altLang="zh-CN" sz="1200" smtClean="0">
              <a:ea typeface="SimSun" pitchFamily="2" charset="-122"/>
            </a:endParaRPr>
          </a:p>
          <a:p>
            <a:pPr marL="539750" lvl="1" indent="-180975" eaLnBrk="1" hangingPunct="1">
              <a:spcBef>
                <a:spcPct val="40000"/>
              </a:spcBef>
              <a:buSzTx/>
              <a:tabLst>
                <a:tab pos="179388" algn="l"/>
              </a:tabLst>
            </a:pPr>
            <a:r>
              <a:rPr lang="en-US" altLang="zh-CN" sz="2000" smtClean="0">
                <a:ea typeface="SimSun" pitchFamily="2" charset="-122"/>
              </a:rPr>
              <a:t>Classes</a:t>
            </a:r>
          </a:p>
          <a:p>
            <a:pPr marL="1258888" lvl="3" indent="-180975" eaLnBrk="1" hangingPunct="1">
              <a:spcBef>
                <a:spcPct val="40000"/>
              </a:spcBef>
              <a:buClr>
                <a:schemeClr val="accent1"/>
              </a:buClr>
              <a:buSzTx/>
              <a:buFont typeface="Wingdings" pitchFamily="2" charset="2"/>
              <a:buNone/>
              <a:tabLst>
                <a:tab pos="179388" algn="l"/>
              </a:tabLst>
            </a:pPr>
            <a:r>
              <a:rPr lang="en-US" altLang="zh-CN" sz="1200" smtClean="0">
                <a:ea typeface="SimSun" pitchFamily="2" charset="-122"/>
              </a:rPr>
              <a:t>Autodesk.Revit.Elements.View</a:t>
            </a:r>
          </a:p>
          <a:p>
            <a:pPr marL="1258888" lvl="3" indent="-180975" eaLnBrk="1" hangingPunct="1">
              <a:spcBef>
                <a:spcPct val="0"/>
              </a:spcBef>
              <a:buClr>
                <a:schemeClr val="accent1"/>
              </a:buClr>
              <a:buSzTx/>
              <a:buFont typeface="Wingdings" pitchFamily="2" charset="2"/>
              <a:buNone/>
              <a:tabLst>
                <a:tab pos="179388" algn="l"/>
              </a:tabLst>
            </a:pPr>
            <a:r>
              <a:rPr lang="en-US" altLang="zh-CN" sz="1200" smtClean="0">
                <a:ea typeface="SimSun" pitchFamily="2" charset="-122"/>
              </a:rPr>
              <a:t>Autodesk.Revit.Document</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altLang="zh-CN" smtClean="0">
                <a:ea typeface="SimSun" pitchFamily="2" charset="-122"/>
              </a:rPr>
              <a:t>ViewPrinter Demo</a:t>
            </a:r>
            <a:endParaRPr lang="zh-CN" altLang="en-US" smtClean="0">
              <a:ea typeface="SimSun" pitchFamily="2" charset="-122"/>
            </a:endParaRPr>
          </a:p>
        </p:txBody>
      </p:sp>
      <p:sp>
        <p:nvSpPr>
          <p:cNvPr id="141315" name="Rectangle 3"/>
          <p:cNvSpPr>
            <a:spLocks noGrp="1" noChangeArrowheads="1"/>
          </p:cNvSpPr>
          <p:nvPr>
            <p:ph type="body" idx="1"/>
          </p:nvPr>
        </p:nvSpPr>
        <p:spPr/>
        <p:txBody>
          <a:bodyPr/>
          <a:lstStyle/>
          <a:p>
            <a:pPr marL="457200" indent="-457200" eaLnBrk="1" hangingPunct="1">
              <a:buFontTx/>
              <a:buNone/>
            </a:pPr>
            <a:endParaRPr lang="zh-CN" altLang="en-US" smtClean="0">
              <a:ea typeface="SimSun" pitchFamily="2" charset="-122"/>
            </a:endParaRPr>
          </a:p>
        </p:txBody>
      </p:sp>
      <p:pic>
        <p:nvPicPr>
          <p:cNvPr id="141316" name="Picture 4"/>
          <p:cNvPicPr>
            <a:picLocks noChangeAspect="1" noChangeArrowheads="1"/>
          </p:cNvPicPr>
          <p:nvPr/>
        </p:nvPicPr>
        <p:blipFill>
          <a:blip r:embed="rId3"/>
          <a:srcRect/>
          <a:stretch>
            <a:fillRect/>
          </a:stretch>
        </p:blipFill>
        <p:spPr bwMode="auto">
          <a:xfrm>
            <a:off x="323850" y="1341438"/>
            <a:ext cx="2951163" cy="2695575"/>
          </a:xfrm>
          <a:prstGeom prst="rect">
            <a:avLst/>
          </a:prstGeom>
          <a:noFill/>
          <a:ln w="9525">
            <a:noFill/>
            <a:miter lim="800000"/>
            <a:headEnd/>
            <a:tailEnd/>
          </a:ln>
        </p:spPr>
      </p:pic>
      <p:pic>
        <p:nvPicPr>
          <p:cNvPr id="141317" name="Picture 5"/>
          <p:cNvPicPr>
            <a:picLocks noChangeAspect="1" noChangeArrowheads="1"/>
          </p:cNvPicPr>
          <p:nvPr/>
        </p:nvPicPr>
        <p:blipFill>
          <a:blip r:embed="rId4"/>
          <a:srcRect/>
          <a:stretch>
            <a:fillRect/>
          </a:stretch>
        </p:blipFill>
        <p:spPr bwMode="auto">
          <a:xfrm>
            <a:off x="2916238" y="2420938"/>
            <a:ext cx="2913062" cy="2676525"/>
          </a:xfrm>
          <a:prstGeom prst="rect">
            <a:avLst/>
          </a:prstGeom>
          <a:noFill/>
          <a:ln w="9525">
            <a:noFill/>
            <a:miter lim="800000"/>
            <a:headEnd/>
            <a:tailEnd/>
          </a:ln>
        </p:spPr>
      </p:pic>
      <p:pic>
        <p:nvPicPr>
          <p:cNvPr id="141318" name="Picture 6"/>
          <p:cNvPicPr>
            <a:picLocks noChangeAspect="1" noChangeArrowheads="1"/>
          </p:cNvPicPr>
          <p:nvPr/>
        </p:nvPicPr>
        <p:blipFill>
          <a:blip r:embed="rId5"/>
          <a:srcRect/>
          <a:stretch>
            <a:fillRect/>
          </a:stretch>
        </p:blipFill>
        <p:spPr bwMode="auto">
          <a:xfrm>
            <a:off x="5508625" y="3429000"/>
            <a:ext cx="2943225" cy="2684463"/>
          </a:xfrm>
          <a:prstGeom prst="rect">
            <a:avLst/>
          </a:prstGeom>
          <a:noFill/>
          <a:ln w="9525">
            <a:noFill/>
            <a:miter lim="800000"/>
            <a:headEnd/>
            <a:tailEnd/>
          </a:ln>
        </p:spPr>
      </p:pic>
      <p:sp>
        <p:nvSpPr>
          <p:cNvPr id="8"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VisibilityControl</a:t>
            </a:r>
          </a:p>
        </p:txBody>
      </p:sp>
      <p:sp>
        <p:nvSpPr>
          <p:cNvPr id="142339" name="Rectangle 3"/>
          <p:cNvSpPr>
            <a:spLocks noGrp="1" noChangeArrowheads="1"/>
          </p:cNvSpPr>
          <p:nvPr>
            <p:ph type="body" idx="1"/>
          </p:nvPr>
        </p:nvSpPr>
        <p:spPr/>
        <p:txBody>
          <a:bodyPr/>
          <a:lstStyle/>
          <a:p>
            <a:pPr marL="495300" lvl="1" indent="-381000" eaLnBrk="1" hangingPunct="1">
              <a:lnSpc>
                <a:spcPct val="80000"/>
              </a:lnSpc>
            </a:pPr>
            <a:r>
              <a:rPr lang="en-US" altLang="zh-CN" sz="2800" smtClean="0">
                <a:ea typeface="ＭＳ Ｐゴシック" pitchFamily="34" charset="-128"/>
              </a:rPr>
              <a:t>C# sample</a:t>
            </a:r>
          </a:p>
          <a:p>
            <a:pPr marL="495300" lvl="1" indent="-381000" eaLnBrk="1" hangingPunct="1">
              <a:lnSpc>
                <a:spcPct val="80000"/>
              </a:lnSpc>
            </a:pPr>
            <a:r>
              <a:rPr lang="en-US" altLang="zh-CN" smtClean="0">
                <a:ea typeface="SimSun" pitchFamily="2" charset="-122"/>
              </a:rPr>
              <a:t>Control visibility by category</a:t>
            </a:r>
          </a:p>
          <a:p>
            <a:pPr marL="495300" lvl="1" indent="-381000" eaLnBrk="1" hangingPunct="1">
              <a:lnSpc>
                <a:spcPct val="80000"/>
              </a:lnSpc>
            </a:pPr>
            <a:r>
              <a:rPr lang="en-US" altLang="zh-CN" smtClean="0">
                <a:ea typeface="SimSun" pitchFamily="2" charset="-122"/>
              </a:rPr>
              <a:t>Pick a single element or multiple elements</a:t>
            </a:r>
            <a:endParaRPr lang="en-US" altLang="zh-CN" sz="2000" smtClean="0">
              <a:ea typeface="SimSun" pitchFamily="2" charset="-122"/>
            </a:endParaRPr>
          </a:p>
          <a:p>
            <a:pPr marL="495300" lvl="1" indent="-381000" eaLnBrk="1" hangingPunct="1">
              <a:lnSpc>
                <a:spcPct val="80000"/>
              </a:lnSpc>
            </a:pPr>
            <a:r>
              <a:rPr lang="en-US" altLang="ja-JP" smtClean="0">
                <a:ea typeface="ＭＳ Ｐゴシック" pitchFamily="34" charset="-128"/>
              </a:rPr>
              <a:t>Classes</a:t>
            </a:r>
            <a:endParaRPr lang="en-US" altLang="ja-JP" b="1" smtClean="0">
              <a:ea typeface="ＭＳ Ｐゴシック" pitchFamily="34" charset="-128"/>
            </a:endParaRPr>
          </a:p>
          <a:p>
            <a:pPr marL="1147763" lvl="3" indent="-342900" eaLnBrk="1" hangingPunct="1">
              <a:lnSpc>
                <a:spcPct val="80000"/>
              </a:lnSpc>
              <a:buFont typeface="Wingdings" pitchFamily="2" charset="2"/>
              <a:buNone/>
            </a:pPr>
            <a:r>
              <a:rPr lang="en-US" altLang="zh-CN" sz="1200" smtClean="0">
                <a:ea typeface="SimSun" pitchFamily="2" charset="-122"/>
              </a:rPr>
              <a:t>Autodesk.Revit.Elements.View</a:t>
            </a:r>
          </a:p>
          <a:p>
            <a:pPr marL="1147763" lvl="3" indent="-342900" eaLnBrk="1" hangingPunct="1">
              <a:lnSpc>
                <a:spcPct val="80000"/>
              </a:lnSpc>
              <a:buFont typeface="Wingdings" pitchFamily="2" charset="2"/>
              <a:buNone/>
            </a:pPr>
            <a:r>
              <a:rPr lang="en-US" altLang="zh-CN" sz="1200" smtClean="0">
                <a:ea typeface="SimSun" pitchFamily="2" charset="-122"/>
              </a:rPr>
              <a:t>Autodesk.Revit.Document</a:t>
            </a:r>
          </a:p>
          <a:p>
            <a:pPr marL="1147763" lvl="3" indent="-342900" eaLnBrk="1" hangingPunct="1">
              <a:lnSpc>
                <a:spcPct val="80000"/>
              </a:lnSpc>
              <a:buFont typeface="Wingdings" pitchFamily="2" charset="2"/>
              <a:buNone/>
            </a:pPr>
            <a:r>
              <a:rPr lang="en-US" altLang="zh-CN" sz="1200" smtClean="0">
                <a:ea typeface="SimSun" pitchFamily="2" charset="-122"/>
              </a:rPr>
              <a:t>Autodesk.Revit.Selection</a:t>
            </a:r>
          </a:p>
          <a:p>
            <a:pPr marL="1147763" lvl="3" indent="-342900" eaLnBrk="1" hangingPunct="1">
              <a:lnSpc>
                <a:spcPct val="80000"/>
              </a:lnSpc>
              <a:buFont typeface="Wingdings" pitchFamily="2" charset="2"/>
              <a:buNone/>
            </a:pPr>
            <a:r>
              <a:rPr lang="en-US" altLang="zh-CN" sz="1200" smtClean="0">
                <a:ea typeface="SimSun" pitchFamily="2" charset="-122"/>
              </a:rPr>
              <a:t>Autodesk.Revit.Settings</a:t>
            </a:r>
          </a:p>
          <a:p>
            <a:pPr marL="1147763" lvl="3" indent="-342900" eaLnBrk="1" hangingPunct="1">
              <a:lnSpc>
                <a:spcPct val="80000"/>
              </a:lnSpc>
              <a:buFont typeface="Wingdings" pitchFamily="2" charset="2"/>
              <a:buNone/>
            </a:pPr>
            <a:r>
              <a:rPr lang="en-US" altLang="zh-CN" sz="1200" smtClean="0">
                <a:ea typeface="SimSun" pitchFamily="2" charset="-122"/>
              </a:rPr>
              <a:t>Autodesk.Revit.Categories</a:t>
            </a:r>
          </a:p>
          <a:p>
            <a:pPr marL="495300" lvl="1" indent="-381000" eaLnBrk="1" hangingPunct="1">
              <a:lnSpc>
                <a:spcPct val="80000"/>
              </a:lnSpc>
            </a:pPr>
            <a:r>
              <a:rPr lang="en-US" altLang="ja-JP" smtClean="0">
                <a:ea typeface="ＭＳ Ｐゴシック" pitchFamily="34" charset="-128"/>
              </a:rPr>
              <a:t>Methods</a:t>
            </a:r>
            <a:endParaRPr lang="en-US" altLang="zh-CN" smtClean="0">
              <a:ea typeface="SimSun" pitchFamily="2" charset="-122"/>
            </a:endParaRPr>
          </a:p>
          <a:p>
            <a:pPr marL="1147763" lvl="3" indent="-342900" eaLnBrk="1" hangingPunct="1">
              <a:lnSpc>
                <a:spcPct val="80000"/>
              </a:lnSpc>
              <a:buFont typeface="Wingdings" pitchFamily="2" charset="2"/>
              <a:buNone/>
            </a:pPr>
            <a:r>
              <a:rPr lang="en-US" altLang="zh-CN" sz="1200" noProof="1" smtClean="0">
                <a:ea typeface="SimSun" pitchFamily="2" charset="-122"/>
              </a:rPr>
              <a:t>m_document.ActiveView.setVisibility(cat, visible);</a:t>
            </a:r>
            <a:endParaRPr lang="en-US" altLang="zh-CN" sz="1200" smtClean="0">
              <a:ea typeface="SimSun" pitchFamily="2" charset="-122"/>
            </a:endParaRPr>
          </a:p>
          <a:p>
            <a:pPr marL="1147763" lvl="3" indent="-342900" eaLnBrk="1" hangingPunct="1">
              <a:lnSpc>
                <a:spcPct val="80000"/>
              </a:lnSpc>
              <a:buFont typeface="Wingdings" pitchFamily="2" charset="2"/>
              <a:buNone/>
            </a:pPr>
            <a:r>
              <a:rPr lang="en-US" altLang="zh-CN" sz="1200" noProof="1" smtClean="0">
                <a:ea typeface="SimSun" pitchFamily="2" charset="-122"/>
              </a:rPr>
              <a:t>m_document.Selection.PickOne();</a:t>
            </a:r>
          </a:p>
          <a:p>
            <a:pPr marL="1147763" lvl="3" indent="-342900" eaLnBrk="1" hangingPunct="1">
              <a:lnSpc>
                <a:spcPct val="80000"/>
              </a:lnSpc>
              <a:buFont typeface="Wingdings" pitchFamily="2" charset="2"/>
              <a:buNone/>
            </a:pPr>
            <a:r>
              <a:rPr lang="en-US" altLang="zh-CN" sz="1200" noProof="1" smtClean="0">
                <a:ea typeface="SimSun" pitchFamily="2" charset="-122"/>
              </a:rPr>
              <a:t>m_document.Selection.WindowSelect();</a:t>
            </a:r>
            <a:endParaRPr lang="en-US" altLang="zh-CN" sz="1200" smtClean="0">
              <a:ea typeface="SimSun" pitchFamily="2" charset="-122"/>
            </a:endParaRP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ltLang="zh-CN" smtClean="0">
                <a:ea typeface="SimSun" pitchFamily="2" charset="-122"/>
              </a:rPr>
              <a:t>VisibilityControl Demo</a:t>
            </a:r>
            <a:endParaRPr lang="zh-CN" altLang="en-US" smtClean="0">
              <a:ea typeface="SimSun" pitchFamily="2" charset="-122"/>
            </a:endParaRPr>
          </a:p>
        </p:txBody>
      </p:sp>
      <p:sp>
        <p:nvSpPr>
          <p:cNvPr id="143363" name="Rectangle 3"/>
          <p:cNvSpPr>
            <a:spLocks noGrp="1" noChangeArrowheads="1"/>
          </p:cNvSpPr>
          <p:nvPr>
            <p:ph type="body" idx="1"/>
          </p:nvPr>
        </p:nvSpPr>
        <p:spPr>
          <a:xfrm>
            <a:off x="319088" y="1477963"/>
            <a:ext cx="6340475" cy="3390900"/>
          </a:xfrm>
        </p:spPr>
        <p:txBody>
          <a:bodyPr/>
          <a:lstStyle/>
          <a:p>
            <a:pPr marL="457200" indent="-457200" eaLnBrk="1" hangingPunct="1">
              <a:buFontTx/>
              <a:buNone/>
            </a:pPr>
            <a:endParaRPr lang="zh-CN" altLang="en-US" smtClean="0">
              <a:ea typeface="SimSun" pitchFamily="2" charset="-122"/>
            </a:endParaRPr>
          </a:p>
        </p:txBody>
      </p:sp>
      <p:pic>
        <p:nvPicPr>
          <p:cNvPr id="143364" name="Picture 4"/>
          <p:cNvPicPr>
            <a:picLocks noChangeAspect="1" noChangeArrowheads="1"/>
          </p:cNvPicPr>
          <p:nvPr/>
        </p:nvPicPr>
        <p:blipFill>
          <a:blip r:embed="rId3"/>
          <a:srcRect/>
          <a:stretch>
            <a:fillRect/>
          </a:stretch>
        </p:blipFill>
        <p:spPr bwMode="auto">
          <a:xfrm>
            <a:off x="1550988" y="1484313"/>
            <a:ext cx="6189662" cy="4202112"/>
          </a:xfrm>
          <a:prstGeom prst="rect">
            <a:avLst/>
          </a:prstGeom>
          <a:noFill/>
          <a:ln w="9525">
            <a:noFill/>
            <a:miter lim="800000"/>
            <a:headEnd/>
            <a:tailEnd/>
          </a:ln>
        </p:spPr>
      </p:pic>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19088" y="3000372"/>
            <a:ext cx="7277100" cy="1479550"/>
          </a:xfrm>
        </p:spPr>
        <p:txBody>
          <a:bodyPr/>
          <a:lstStyle/>
          <a:p>
            <a:pPr eaLnBrk="1" hangingPunct="1"/>
            <a:r>
              <a:rPr lang="en-GB" smtClean="0"/>
              <a:t>2009 Samples</a:t>
            </a:r>
          </a:p>
        </p:txBody>
      </p:sp>
      <p:sp>
        <p:nvSpPr>
          <p:cNvPr id="106499" name="Rectangle 3"/>
          <p:cNvSpPr>
            <a:spLocks noGrp="1" noChangeArrowheads="1"/>
          </p:cNvSpPr>
          <p:nvPr>
            <p:ph type="subTitle" idx="1"/>
          </p:nvPr>
        </p:nvSpPr>
        <p:spPr/>
        <p:txBody>
          <a:bodyPr/>
          <a:lstStyle/>
          <a:p>
            <a:pPr eaLnBrk="1" hangingPunct="1">
              <a:buFontTx/>
              <a:buNone/>
            </a:pPr>
            <a:r>
              <a:rPr lang="en-US" smtClean="0"/>
              <a:t>Currently Beta 1</a:t>
            </a:r>
            <a:endParaRPr lang="en-GB"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RvtSamples</a:t>
            </a:r>
            <a:endParaRPr lang="en-GB" smtClean="0"/>
          </a:p>
        </p:txBody>
      </p:sp>
      <p:sp>
        <p:nvSpPr>
          <p:cNvPr id="14339" name="Rectangle 3"/>
          <p:cNvSpPr>
            <a:spLocks noGrp="1" noChangeArrowheads="1"/>
          </p:cNvSpPr>
          <p:nvPr>
            <p:ph type="body" idx="1"/>
          </p:nvPr>
        </p:nvSpPr>
        <p:spPr>
          <a:xfrm>
            <a:off x="319088" y="1477963"/>
            <a:ext cx="8139112" cy="5119687"/>
          </a:xfrm>
        </p:spPr>
        <p:txBody>
          <a:bodyPr/>
          <a:lstStyle/>
          <a:p>
            <a:pPr eaLnBrk="1" hangingPunct="1">
              <a:buFontTx/>
              <a:buNone/>
            </a:pPr>
            <a:r>
              <a:rPr lang="en-US" smtClean="0">
                <a:latin typeface="+mj-lt"/>
                <a:cs typeface="Courier New" pitchFamily="49" charset="0"/>
              </a:rPr>
              <a:t> </a:t>
            </a:r>
          </a:p>
        </p:txBody>
      </p:sp>
      <p:sp>
        <p:nvSpPr>
          <p:cNvPr id="14340" name="Text Box 4"/>
          <p:cNvSpPr txBox="1">
            <a:spLocks noChangeArrowheads="1"/>
          </p:cNvSpPr>
          <p:nvPr/>
        </p:nvSpPr>
        <p:spPr bwMode="auto">
          <a:xfrm>
            <a:off x="7019925" y="136525"/>
            <a:ext cx="2016125" cy="246221"/>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Managing Samples</a:t>
            </a:r>
            <a:endParaRPr lang="en-GB" sz="1600">
              <a:solidFill>
                <a:schemeClr val="accent1"/>
              </a:solidFill>
            </a:endParaRPr>
          </a:p>
        </p:txBody>
      </p:sp>
      <p:pic>
        <p:nvPicPr>
          <p:cNvPr id="6" name="Picture 5" descr="RvtSamples02.png"/>
          <p:cNvPicPr>
            <a:picLocks noChangeAspect="1"/>
          </p:cNvPicPr>
          <p:nvPr/>
        </p:nvPicPr>
        <p:blipFill>
          <a:blip r:embed="rId3"/>
          <a:stretch>
            <a:fillRect/>
          </a:stretch>
        </p:blipFill>
        <p:spPr>
          <a:xfrm>
            <a:off x="4553703" y="1071546"/>
            <a:ext cx="3904497" cy="4544577"/>
          </a:xfrm>
          <a:prstGeom prst="rect">
            <a:avLst/>
          </a:prstGeom>
        </p:spPr>
      </p:pic>
      <p:pic>
        <p:nvPicPr>
          <p:cNvPr id="7" name="Picture 6" descr="RvtSamples01.png"/>
          <p:cNvPicPr>
            <a:picLocks noChangeAspect="1"/>
          </p:cNvPicPr>
          <p:nvPr/>
        </p:nvPicPr>
        <p:blipFill>
          <a:blip r:embed="rId4"/>
          <a:stretch>
            <a:fillRect/>
          </a:stretch>
        </p:blipFill>
        <p:spPr>
          <a:xfrm>
            <a:off x="857224" y="2945526"/>
            <a:ext cx="4105665" cy="3483870"/>
          </a:xfrm>
          <a:prstGeom prst="rect">
            <a:avLst/>
          </a:prstGeom>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z="4000" smtClean="0">
                <a:ea typeface="SimSun" pitchFamily="2" charset="-122"/>
              </a:rPr>
              <a:t>New SDK Samples in 2009 Beta 1</a:t>
            </a:r>
          </a:p>
        </p:txBody>
      </p:sp>
      <p:sp>
        <p:nvSpPr>
          <p:cNvPr id="142339" name="Rectangle 3"/>
          <p:cNvSpPr>
            <a:spLocks noGrp="1" noChangeArrowheads="1"/>
          </p:cNvSpPr>
          <p:nvPr>
            <p:ph type="body" idx="1"/>
          </p:nvPr>
        </p:nvSpPr>
        <p:spPr>
          <a:xfrm>
            <a:off x="1295400" y="1143000"/>
            <a:ext cx="3962400" cy="5486400"/>
          </a:xfrm>
        </p:spPr>
        <p:txBody>
          <a:bodyPr/>
          <a:lstStyle/>
          <a:p>
            <a:pPr>
              <a:spcBef>
                <a:spcPts val="0"/>
              </a:spcBef>
              <a:spcAft>
                <a:spcPts val="0"/>
              </a:spcAft>
            </a:pPr>
            <a:r>
              <a:rPr lang="en-GB" sz="2800" smtClean="0"/>
              <a:t>All</a:t>
            </a:r>
          </a:p>
          <a:p>
            <a:pPr lvl="1">
              <a:spcBef>
                <a:spcPts val="0"/>
              </a:spcBef>
              <a:spcAft>
                <a:spcPts val="0"/>
              </a:spcAft>
            </a:pPr>
            <a:r>
              <a:rPr lang="en-GB" sz="1600" smtClean="0"/>
              <a:t>ElementsBatchCreation</a:t>
            </a:r>
          </a:p>
          <a:p>
            <a:pPr lvl="1">
              <a:spcBef>
                <a:spcPts val="0"/>
              </a:spcBef>
              <a:spcAft>
                <a:spcPts val="0"/>
              </a:spcAft>
            </a:pPr>
            <a:r>
              <a:rPr lang="en-GB" sz="1600" smtClean="0"/>
              <a:t>ElementsFilter</a:t>
            </a:r>
          </a:p>
          <a:p>
            <a:pPr lvl="1">
              <a:spcBef>
                <a:spcPts val="0"/>
              </a:spcBef>
              <a:spcAft>
                <a:spcPts val="0"/>
              </a:spcAft>
            </a:pPr>
            <a:r>
              <a:rPr lang="en-GB" sz="1600" smtClean="0"/>
              <a:t>GridCreation</a:t>
            </a:r>
          </a:p>
          <a:p>
            <a:pPr lvl="1">
              <a:spcBef>
                <a:spcPts val="0"/>
              </a:spcBef>
              <a:spcAft>
                <a:spcPts val="0"/>
              </a:spcAft>
            </a:pPr>
            <a:r>
              <a:rPr lang="en-GB" sz="1600" smtClean="0"/>
              <a:t>PlaceFamilyInstanceByFace</a:t>
            </a:r>
          </a:p>
          <a:p>
            <a:pPr>
              <a:spcBef>
                <a:spcPts val="1200"/>
              </a:spcBef>
              <a:spcAft>
                <a:spcPts val="0"/>
              </a:spcAft>
            </a:pPr>
            <a:r>
              <a:rPr lang="en-GB" sz="2800" smtClean="0"/>
              <a:t>RAC</a:t>
            </a:r>
          </a:p>
          <a:p>
            <a:pPr lvl="1">
              <a:spcBef>
                <a:spcPts val="0"/>
              </a:spcBef>
              <a:spcAft>
                <a:spcPts val="0"/>
              </a:spcAft>
            </a:pPr>
            <a:r>
              <a:rPr lang="en-GB" sz="1600" smtClean="0"/>
              <a:t>CurtainWallGrid</a:t>
            </a:r>
          </a:p>
          <a:p>
            <a:pPr lvl="1">
              <a:spcBef>
                <a:spcPts val="0"/>
              </a:spcBef>
              <a:spcAft>
                <a:spcPts val="0"/>
              </a:spcAft>
            </a:pPr>
            <a:r>
              <a:rPr lang="en-GB" sz="1600" smtClean="0"/>
              <a:t>DoorSwing</a:t>
            </a:r>
          </a:p>
          <a:p>
            <a:pPr>
              <a:spcBef>
                <a:spcPts val="1200"/>
              </a:spcBef>
              <a:spcAft>
                <a:spcPts val="0"/>
              </a:spcAft>
            </a:pPr>
            <a:r>
              <a:rPr lang="en-GB" sz="2800" smtClean="0"/>
              <a:t>RME</a:t>
            </a:r>
          </a:p>
          <a:p>
            <a:pPr lvl="1">
              <a:spcBef>
                <a:spcPts val="0"/>
              </a:spcBef>
              <a:spcAft>
                <a:spcPts val="0"/>
              </a:spcAft>
            </a:pPr>
            <a:r>
              <a:rPr lang="en-GB" sz="1600" smtClean="0"/>
              <a:t>AddSpaceAndZone</a:t>
            </a:r>
          </a:p>
          <a:p>
            <a:pPr lvl="1">
              <a:spcBef>
                <a:spcPts val="0"/>
              </a:spcBef>
              <a:spcAft>
                <a:spcPts val="0"/>
              </a:spcAft>
            </a:pPr>
            <a:r>
              <a:rPr lang="en-GB" sz="1600" smtClean="0"/>
              <a:t>PowerCircuit</a:t>
            </a:r>
          </a:p>
          <a:p>
            <a:pPr>
              <a:spcBef>
                <a:spcPts val="1200"/>
              </a:spcBef>
              <a:spcAft>
                <a:spcPts val="0"/>
              </a:spcAft>
            </a:pPr>
            <a:r>
              <a:rPr lang="en-GB" sz="2800" smtClean="0"/>
              <a:t>RST</a:t>
            </a:r>
          </a:p>
          <a:p>
            <a:pPr lvl="1">
              <a:spcBef>
                <a:spcPts val="0"/>
              </a:spcBef>
              <a:spcAft>
                <a:spcPts val="0"/>
              </a:spcAft>
            </a:pPr>
            <a:r>
              <a:rPr lang="en-GB" sz="1600" smtClean="0"/>
              <a:t>NewRebar</a:t>
            </a:r>
          </a:p>
          <a:p>
            <a:pPr lvl="1">
              <a:spcBef>
                <a:spcPts val="0"/>
              </a:spcBef>
              <a:spcAft>
                <a:spcPts val="0"/>
              </a:spcAft>
            </a:pPr>
            <a:r>
              <a:rPr lang="en-GB" sz="1600" smtClean="0"/>
              <a:t>Truss</a:t>
            </a:r>
          </a:p>
          <a:p>
            <a:pPr>
              <a:spcBef>
                <a:spcPts val="1200"/>
              </a:spcBef>
              <a:spcAft>
                <a:spcPts val="0"/>
              </a:spcAft>
            </a:pPr>
            <a:r>
              <a:rPr lang="en-GB" sz="2800" smtClean="0"/>
              <a:t>More coming!</a:t>
            </a:r>
          </a:p>
          <a:p>
            <a:pPr marL="495300" lvl="1" indent="-381000" eaLnBrk="1" hangingPunct="1">
              <a:spcBef>
                <a:spcPts val="600"/>
              </a:spcBef>
            </a:pPr>
            <a:endParaRPr lang="en-US" altLang="zh-CN" sz="1400" smtClean="0">
              <a:ea typeface="ＭＳ Ｐゴシック" pitchFamily="34" charset="-128"/>
            </a:endParaRPr>
          </a:p>
        </p:txBody>
      </p:sp>
      <p:sp>
        <p:nvSpPr>
          <p:cNvPr id="7"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ElementsBatchCreation</a:t>
            </a:r>
          </a:p>
        </p:txBody>
      </p:sp>
      <p:sp>
        <p:nvSpPr>
          <p:cNvPr id="142339" name="Rectangle 3"/>
          <p:cNvSpPr>
            <a:spLocks noGrp="1" noChangeArrowheads="1"/>
          </p:cNvSpPr>
          <p:nvPr>
            <p:ph type="body" idx="1"/>
          </p:nvPr>
        </p:nvSpPr>
        <p:spPr>
          <a:xfrm>
            <a:off x="319088" y="1477963"/>
            <a:ext cx="8824912" cy="2665417"/>
          </a:xfrm>
        </p:spPr>
        <p:txBody>
          <a:bodyPr/>
          <a:lstStyle/>
          <a:p>
            <a:pPr marL="495300" lvl="1" indent="-381000" eaLnBrk="1" hangingPunct="1">
              <a:spcBef>
                <a:spcPts val="600"/>
              </a:spcBef>
            </a:pPr>
            <a:r>
              <a:rPr lang="en-US" altLang="zh-CN" smtClean="0">
                <a:ea typeface="ＭＳ Ｐゴシック" pitchFamily="34" charset="-128"/>
              </a:rPr>
              <a:t>All, C#</a:t>
            </a:r>
          </a:p>
          <a:p>
            <a:pPr marL="495300" lvl="1" indent="-381000" eaLnBrk="1" hangingPunct="1">
              <a:spcBef>
                <a:spcPts val="600"/>
              </a:spcBef>
            </a:pPr>
            <a:r>
              <a:rPr lang="en-US" altLang="zh-CN" smtClean="0">
                <a:ea typeface="ＭＳ Ｐゴシック" pitchFamily="34" charset="-128"/>
              </a:rPr>
              <a:t>Create new elements</a:t>
            </a:r>
          </a:p>
          <a:p>
            <a:pPr marL="541338" lvl="2" indent="0" eaLnBrk="1" hangingPunct="1">
              <a:spcBef>
                <a:spcPts val="600"/>
              </a:spcBef>
              <a:buNone/>
              <a:tabLst>
                <a:tab pos="2328863" algn="l"/>
              </a:tabLst>
            </a:pPr>
            <a:r>
              <a:rPr lang="en-US" altLang="zh-CN" sz="1600" smtClean="0">
                <a:ea typeface="ＭＳ Ｐゴシック" pitchFamily="34" charset="-128"/>
              </a:rPr>
              <a:t>Area	NewAreas(List&lt;AreaCreationData&gt;)</a:t>
            </a:r>
          </a:p>
          <a:p>
            <a:pPr marL="541338" lvl="2" indent="0" eaLnBrk="1" hangingPunct="1">
              <a:spcBef>
                <a:spcPts val="0"/>
              </a:spcBef>
              <a:buNone/>
              <a:tabLst>
                <a:tab pos="2328863" algn="l"/>
              </a:tabLst>
            </a:pPr>
            <a:r>
              <a:rPr lang="en-US" altLang="zh-CN" sz="1600" smtClean="0">
                <a:ea typeface="ＭＳ Ｐゴシック" pitchFamily="34" charset="-128"/>
              </a:rPr>
              <a:t>FamilyInstance	NewFamilyInstances(List&lt;FamilyInstanceCreationData&gt;)</a:t>
            </a:r>
          </a:p>
          <a:p>
            <a:pPr marL="541338" lvl="2" indent="0" eaLnBrk="1" hangingPunct="1">
              <a:spcBef>
                <a:spcPts val="0"/>
              </a:spcBef>
              <a:buNone/>
              <a:tabLst>
                <a:tab pos="2328863" algn="l"/>
              </a:tabLst>
            </a:pPr>
            <a:r>
              <a:rPr lang="en-US" altLang="zh-CN" sz="1600" smtClean="0">
                <a:ea typeface="ＭＳ Ｐゴシック" pitchFamily="34" charset="-128"/>
              </a:rPr>
              <a:t>Room	NewRooms(List&lt;RoomCreationData&gt;)</a:t>
            </a:r>
          </a:p>
          <a:p>
            <a:pPr marL="541338" lvl="2" indent="0" eaLnBrk="1" hangingPunct="1">
              <a:spcBef>
                <a:spcPts val="0"/>
              </a:spcBef>
              <a:buNone/>
              <a:tabLst>
                <a:tab pos="2328863" algn="l"/>
              </a:tabLst>
            </a:pPr>
            <a:r>
              <a:rPr lang="en-US" altLang="zh-CN" sz="1600" smtClean="0">
                <a:ea typeface="ＭＳ Ｐゴシック" pitchFamily="34" charset="-128"/>
              </a:rPr>
              <a:t>TextNote	NewTextNotes(List&lt;TextNoteCreationData&gt;)</a:t>
            </a:r>
          </a:p>
          <a:p>
            <a:pPr marL="541338" lvl="2" indent="0" eaLnBrk="1" hangingPunct="1">
              <a:spcBef>
                <a:spcPts val="0"/>
              </a:spcBef>
              <a:buNone/>
              <a:tabLst>
                <a:tab pos="2328863" algn="l"/>
              </a:tabLst>
            </a:pPr>
            <a:r>
              <a:rPr lang="en-US" altLang="zh-CN" sz="1600" smtClean="0">
                <a:ea typeface="ＭＳ Ｐゴシック" pitchFamily="34" charset="-128"/>
              </a:rPr>
              <a:t>Wall	NewWalls(List&lt; ProfiledWallCreationData&gt;)</a:t>
            </a:r>
          </a:p>
          <a:p>
            <a:pPr marL="541338" lvl="2" indent="0" eaLnBrk="1" hangingPunct="1">
              <a:spcBef>
                <a:spcPts val="0"/>
              </a:spcBef>
              <a:buNone/>
              <a:tabLst>
                <a:tab pos="2328863" algn="l"/>
              </a:tabLst>
            </a:pPr>
            <a:r>
              <a:rPr lang="en-US" altLang="zh-CN" sz="1600" smtClean="0">
                <a:ea typeface="ＭＳ Ｐゴシック" pitchFamily="34" charset="-128"/>
              </a:rPr>
              <a:t>	NewWalls(List&lt;RectangularWallCreationData&gt;)</a:t>
            </a:r>
          </a:p>
        </p:txBody>
      </p:sp>
      <p:pic>
        <p:nvPicPr>
          <p:cNvPr id="6" name="Picture 5" descr="ElementsBatchCreation01.png"/>
          <p:cNvPicPr>
            <a:picLocks noChangeAspect="1"/>
          </p:cNvPicPr>
          <p:nvPr/>
        </p:nvPicPr>
        <p:blipFill>
          <a:blip r:embed="rId3"/>
          <a:stretch>
            <a:fillRect/>
          </a:stretch>
        </p:blipFill>
        <p:spPr>
          <a:xfrm>
            <a:off x="3071802" y="4429132"/>
            <a:ext cx="3076575" cy="952500"/>
          </a:xfrm>
          <a:prstGeom prst="rect">
            <a:avLst/>
          </a:prstGeom>
        </p:spPr>
      </p:pic>
      <p:sp>
        <p:nvSpPr>
          <p:cNvPr id="7"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ElementsFilter</a:t>
            </a:r>
          </a:p>
        </p:txBody>
      </p:sp>
      <p:sp>
        <p:nvSpPr>
          <p:cNvPr id="142339" name="Rectangle 3"/>
          <p:cNvSpPr>
            <a:spLocks noGrp="1" noChangeArrowheads="1"/>
          </p:cNvSpPr>
          <p:nvPr>
            <p:ph type="body" idx="1"/>
          </p:nvPr>
        </p:nvSpPr>
        <p:spPr>
          <a:xfrm>
            <a:off x="285720" y="1214422"/>
            <a:ext cx="8824912" cy="2367496"/>
          </a:xfrm>
        </p:spPr>
        <p:txBody>
          <a:bodyPr/>
          <a:lstStyle/>
          <a:p>
            <a:pPr marL="355600" lvl="1" indent="-271463" eaLnBrk="1" hangingPunct="1">
              <a:lnSpc>
                <a:spcPct val="80000"/>
              </a:lnSpc>
            </a:pPr>
            <a:r>
              <a:rPr lang="en-US" altLang="zh-CN" smtClean="0">
                <a:ea typeface="ＭＳ Ｐゴシック" pitchFamily="34" charset="-128"/>
              </a:rPr>
              <a:t>All, C#</a:t>
            </a:r>
          </a:p>
          <a:p>
            <a:pPr marL="355600" lvl="1" indent="-271463" eaLnBrk="1" hangingPunct="1">
              <a:lnSpc>
                <a:spcPct val="80000"/>
              </a:lnSpc>
            </a:pPr>
            <a:r>
              <a:rPr lang="en-US" altLang="zh-CN" smtClean="0">
                <a:ea typeface="ＭＳ Ｐゴシック" pitchFamily="34" charset="-128"/>
              </a:rPr>
              <a:t>Retrieve elements using atomic filters</a:t>
            </a:r>
          </a:p>
          <a:p>
            <a:pPr marL="719138" lvl="2" indent="-238125" eaLnBrk="1" hangingPunct="1">
              <a:lnSpc>
                <a:spcPct val="80000"/>
              </a:lnSpc>
            </a:pPr>
            <a:r>
              <a:rPr lang="en-US" altLang="zh-CN" sz="1600" smtClean="0">
                <a:ea typeface="ＭＳ Ｐゴシック" pitchFamily="34" charset="-128"/>
              </a:rPr>
              <a:t>category name, built-in category, family name, symbol name, type, structural classification, parameter value eq, gt, ge, lt, le, ne</a:t>
            </a:r>
          </a:p>
          <a:p>
            <a:pPr marL="355600" lvl="1" indent="-271463" eaLnBrk="1" hangingPunct="1">
              <a:lnSpc>
                <a:spcPct val="80000"/>
              </a:lnSpc>
            </a:pPr>
            <a:r>
              <a:rPr lang="en-US" altLang="zh-CN" smtClean="0">
                <a:ea typeface="ＭＳ Ｐゴシック" pitchFamily="34" charset="-128"/>
              </a:rPr>
              <a:t>Boolean combinations of atomic filters</a:t>
            </a:r>
          </a:p>
          <a:p>
            <a:pPr marL="719138" lvl="2" indent="-238125" eaLnBrk="1" hangingPunct="1">
              <a:lnSpc>
                <a:spcPct val="80000"/>
              </a:lnSpc>
            </a:pPr>
            <a:r>
              <a:rPr lang="de-DE" altLang="zh-CN" sz="1600" smtClean="0">
                <a:ea typeface="ＭＳ Ｐゴシック" pitchFamily="34" charset="-128"/>
              </a:rPr>
              <a:t>and, or, not</a:t>
            </a:r>
          </a:p>
          <a:p>
            <a:pPr marL="355600" lvl="1" indent="-271463" eaLnBrk="1" hangingPunct="1">
              <a:lnSpc>
                <a:spcPct val="80000"/>
              </a:lnSpc>
            </a:pPr>
            <a:r>
              <a:rPr lang="en-US" altLang="zh-CN" smtClean="0">
                <a:ea typeface="ＭＳ Ｐゴシック" pitchFamily="34" charset="-128"/>
              </a:rPr>
              <a:t>Demonstrates how to use, populate and display</a:t>
            </a:r>
          </a:p>
          <a:p>
            <a:pPr marL="719138" lvl="2" indent="-238125" eaLnBrk="1" hangingPunct="1">
              <a:lnSpc>
                <a:spcPct val="80000"/>
              </a:lnSpc>
            </a:pPr>
            <a:r>
              <a:rPr lang="en-US" altLang="zh-CN" sz="1600" smtClean="0">
                <a:ea typeface="ＭＳ Ｐゴシック" pitchFamily="34" charset="-128"/>
              </a:rPr>
              <a:t>ResourceManager, DataTable and ProgressBar</a:t>
            </a:r>
          </a:p>
        </p:txBody>
      </p:sp>
      <p:pic>
        <p:nvPicPr>
          <p:cNvPr id="6" name="Picture 5" descr="ElementsFilter01.png"/>
          <p:cNvPicPr>
            <a:picLocks noChangeAspect="1"/>
          </p:cNvPicPr>
          <p:nvPr/>
        </p:nvPicPr>
        <p:blipFill>
          <a:blip r:embed="rId3"/>
          <a:stretch>
            <a:fillRect/>
          </a:stretch>
        </p:blipFill>
        <p:spPr>
          <a:xfrm>
            <a:off x="857224" y="3643314"/>
            <a:ext cx="4063365" cy="2731770"/>
          </a:xfrm>
          <a:prstGeom prst="rect">
            <a:avLst/>
          </a:prstGeom>
        </p:spPr>
      </p:pic>
      <p:pic>
        <p:nvPicPr>
          <p:cNvPr id="7" name="Picture 6" descr="ElementsFilter02.png"/>
          <p:cNvPicPr>
            <a:picLocks noChangeAspect="1"/>
          </p:cNvPicPr>
          <p:nvPr/>
        </p:nvPicPr>
        <p:blipFill>
          <a:blip r:embed="rId4"/>
          <a:stretch>
            <a:fillRect/>
          </a:stretch>
        </p:blipFill>
        <p:spPr>
          <a:xfrm>
            <a:off x="4572000" y="4758492"/>
            <a:ext cx="3674745" cy="897255"/>
          </a:xfrm>
          <a:prstGeom prst="rect">
            <a:avLst/>
          </a:prstGeom>
        </p:spPr>
      </p:pic>
      <p:sp>
        <p:nvSpPr>
          <p:cNvPr id="8"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idCreation04b.png"/>
          <p:cNvPicPr>
            <a:picLocks noChangeAspect="1"/>
          </p:cNvPicPr>
          <p:nvPr/>
        </p:nvPicPr>
        <p:blipFill>
          <a:blip r:embed="rId3"/>
          <a:stretch>
            <a:fillRect/>
          </a:stretch>
        </p:blipFill>
        <p:spPr>
          <a:xfrm>
            <a:off x="5877314" y="676657"/>
            <a:ext cx="3114286" cy="3057143"/>
          </a:xfrm>
          <a:prstGeom prst="rect">
            <a:avLst/>
          </a:prstGeom>
        </p:spPr>
      </p:pic>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GridCreation</a:t>
            </a:r>
          </a:p>
        </p:txBody>
      </p:sp>
      <p:sp>
        <p:nvSpPr>
          <p:cNvPr id="142339" name="Rectangle 3"/>
          <p:cNvSpPr>
            <a:spLocks noGrp="1" noChangeArrowheads="1"/>
          </p:cNvSpPr>
          <p:nvPr>
            <p:ph type="body" idx="1"/>
          </p:nvPr>
        </p:nvSpPr>
        <p:spPr>
          <a:xfrm>
            <a:off x="319088" y="1477963"/>
            <a:ext cx="8824912" cy="1951037"/>
          </a:xfrm>
        </p:spPr>
        <p:txBody>
          <a:bodyPr/>
          <a:lstStyle/>
          <a:p>
            <a:pPr marL="495300" lvl="1" indent="-381000" eaLnBrk="1" hangingPunct="1">
              <a:lnSpc>
                <a:spcPct val="80000"/>
              </a:lnSpc>
            </a:pPr>
            <a:r>
              <a:rPr lang="en-US" altLang="zh-CN" smtClean="0">
                <a:ea typeface="ＭＳ Ｐゴシック" pitchFamily="34" charset="-128"/>
              </a:rPr>
              <a:t>All, C#</a:t>
            </a:r>
          </a:p>
          <a:p>
            <a:pPr marL="495300" lvl="1" indent="-381000" eaLnBrk="1" hangingPunct="1">
              <a:lnSpc>
                <a:spcPct val="80000"/>
              </a:lnSpc>
            </a:pPr>
            <a:r>
              <a:rPr lang="en-US" smtClean="0"/>
              <a:t>Create grids and modify its properties</a:t>
            </a:r>
          </a:p>
          <a:p>
            <a:pPr marL="495300" lvl="1" indent="-381000" eaLnBrk="1" hangingPunct="1">
              <a:lnSpc>
                <a:spcPct val="80000"/>
              </a:lnSpc>
            </a:pPr>
            <a:r>
              <a:rPr lang="en-US" altLang="zh-CN" smtClean="0">
                <a:ea typeface="ＭＳ Ｐゴシック" pitchFamily="34" charset="-128"/>
              </a:rPr>
              <a:t>Generate based on selected lines and arcs</a:t>
            </a:r>
          </a:p>
          <a:p>
            <a:pPr marL="495300" lvl="1" indent="-381000" eaLnBrk="1" hangingPunct="1">
              <a:lnSpc>
                <a:spcPct val="80000"/>
              </a:lnSpc>
            </a:pPr>
            <a:r>
              <a:rPr lang="en-US" altLang="zh-CN" smtClean="0">
                <a:ea typeface="ＭＳ Ｐゴシック" pitchFamily="34" charset="-128"/>
              </a:rPr>
              <a:t>Orthogonal linear, radial and arc </a:t>
            </a:r>
          </a:p>
          <a:p>
            <a:pPr marL="495300" lvl="1" indent="-381000" eaLnBrk="1" hangingPunct="1">
              <a:lnSpc>
                <a:spcPct val="80000"/>
              </a:lnSpc>
            </a:pPr>
            <a:r>
              <a:rPr lang="en-US" altLang="zh-CN" smtClean="0">
                <a:ea typeface="ＭＳ Ｐゴシック" pitchFamily="34" charset="-128"/>
              </a:rPr>
              <a:t>Specify origin, spacing, span, number of lines, labels, bubble locations</a:t>
            </a:r>
          </a:p>
          <a:p>
            <a:pPr marL="495300" lvl="1" indent="-381000" eaLnBrk="1" hangingPunct="1">
              <a:lnSpc>
                <a:spcPct val="80000"/>
              </a:lnSpc>
            </a:pPr>
            <a:endParaRPr lang="en-US" altLang="zh-CN" smtClean="0">
              <a:ea typeface="ＭＳ Ｐゴシック" pitchFamily="34" charset="-128"/>
            </a:endParaRPr>
          </a:p>
        </p:txBody>
      </p:sp>
      <p:sp>
        <p:nvSpPr>
          <p:cNvPr id="6"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pic>
        <p:nvPicPr>
          <p:cNvPr id="7" name="Picture 6" descr="GridCreation01.png"/>
          <p:cNvPicPr>
            <a:picLocks noChangeAspect="1"/>
          </p:cNvPicPr>
          <p:nvPr/>
        </p:nvPicPr>
        <p:blipFill>
          <a:blip r:embed="rId4"/>
          <a:stretch>
            <a:fillRect/>
          </a:stretch>
        </p:blipFill>
        <p:spPr>
          <a:xfrm>
            <a:off x="838200" y="3563311"/>
            <a:ext cx="1548765" cy="1080135"/>
          </a:xfrm>
          <a:prstGeom prst="rect">
            <a:avLst/>
          </a:prstGeom>
        </p:spPr>
      </p:pic>
      <p:pic>
        <p:nvPicPr>
          <p:cNvPr id="8" name="Picture 7" descr="GridCreation02.png"/>
          <p:cNvPicPr>
            <a:picLocks noChangeAspect="1"/>
          </p:cNvPicPr>
          <p:nvPr/>
        </p:nvPicPr>
        <p:blipFill>
          <a:blip r:embed="rId5"/>
          <a:stretch>
            <a:fillRect/>
          </a:stretch>
        </p:blipFill>
        <p:spPr>
          <a:xfrm>
            <a:off x="1357290" y="4763710"/>
            <a:ext cx="3148571" cy="1880000"/>
          </a:xfrm>
          <a:prstGeom prst="rect">
            <a:avLst/>
          </a:prstGeom>
        </p:spPr>
      </p:pic>
      <p:pic>
        <p:nvPicPr>
          <p:cNvPr id="9" name="Picture 8" descr="GridCreation03.png"/>
          <p:cNvPicPr>
            <a:picLocks noChangeAspect="1"/>
          </p:cNvPicPr>
          <p:nvPr/>
        </p:nvPicPr>
        <p:blipFill>
          <a:blip r:embed="rId6"/>
          <a:stretch>
            <a:fillRect/>
          </a:stretch>
        </p:blipFill>
        <p:spPr>
          <a:xfrm>
            <a:off x="4876800" y="3518885"/>
            <a:ext cx="3280000" cy="2805715"/>
          </a:xfrm>
          <a:prstGeom prst="rect">
            <a:avLst/>
          </a:prstGeom>
        </p:spPr>
      </p:pic>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laceFamilyInstanceByFace03b.png"/>
          <p:cNvPicPr>
            <a:picLocks noChangeAspect="1"/>
          </p:cNvPicPr>
          <p:nvPr/>
        </p:nvPicPr>
        <p:blipFill>
          <a:blip r:embed="rId3"/>
          <a:stretch>
            <a:fillRect/>
          </a:stretch>
        </p:blipFill>
        <p:spPr>
          <a:xfrm>
            <a:off x="5250571" y="3048000"/>
            <a:ext cx="3131429" cy="3009524"/>
          </a:xfrm>
          <a:prstGeom prst="rect">
            <a:avLst/>
          </a:prstGeom>
        </p:spPr>
      </p:pic>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PlaceFamilyInstanceByFace</a:t>
            </a:r>
          </a:p>
        </p:txBody>
      </p:sp>
      <p:sp>
        <p:nvSpPr>
          <p:cNvPr id="142339" name="Rectangle 3"/>
          <p:cNvSpPr>
            <a:spLocks noGrp="1" noChangeArrowheads="1"/>
          </p:cNvSpPr>
          <p:nvPr>
            <p:ph type="body" idx="1"/>
          </p:nvPr>
        </p:nvSpPr>
        <p:spPr>
          <a:xfrm>
            <a:off x="319088" y="1477963"/>
            <a:ext cx="8824912" cy="1722437"/>
          </a:xfrm>
        </p:spPr>
        <p:txBody>
          <a:bodyPr/>
          <a:lstStyle/>
          <a:p>
            <a:pPr marL="495300" lvl="1" indent="-381000" eaLnBrk="1" hangingPunct="1">
              <a:lnSpc>
                <a:spcPct val="80000"/>
              </a:lnSpc>
            </a:pPr>
            <a:r>
              <a:rPr lang="en-US" altLang="zh-CN" smtClean="0">
                <a:ea typeface="ＭＳ Ｐゴシック" pitchFamily="34" charset="-128"/>
              </a:rPr>
              <a:t>All, C#</a:t>
            </a:r>
          </a:p>
          <a:p>
            <a:pPr marL="495300" lvl="1" indent="-381000" eaLnBrk="1" hangingPunct="1">
              <a:lnSpc>
                <a:spcPct val="80000"/>
              </a:lnSpc>
            </a:pPr>
            <a:r>
              <a:rPr lang="en-US" altLang="zh-CN" smtClean="0">
                <a:ea typeface="ＭＳ Ｐゴシック" pitchFamily="34" charset="-128"/>
              </a:rPr>
              <a:t>Create a family instance on a face</a:t>
            </a:r>
          </a:p>
          <a:p>
            <a:pPr marL="495300" lvl="1" indent="-381000">
              <a:lnSpc>
                <a:spcPct val="80000"/>
              </a:lnSpc>
            </a:pPr>
            <a:r>
              <a:rPr lang="en-US" altLang="zh-CN" smtClean="0"/>
              <a:t>Before running, load Line-based.rfa and Point-based.rfa</a:t>
            </a:r>
          </a:p>
          <a:p>
            <a:pPr marL="495300" lvl="1" indent="-381000">
              <a:lnSpc>
                <a:spcPct val="80000"/>
              </a:lnSpc>
            </a:pPr>
            <a:r>
              <a:rPr lang="en-US" altLang="zh-CN" smtClean="0"/>
              <a:t>Select an element with faces, e.g. a wall</a:t>
            </a:r>
          </a:p>
          <a:p>
            <a:pPr marL="495300" lvl="1" indent="-381000">
              <a:lnSpc>
                <a:spcPct val="80000"/>
              </a:lnSpc>
            </a:pPr>
            <a:r>
              <a:rPr lang="en-US" altLang="zh-CN" smtClean="0"/>
              <a:t>Line-based on wall face 1 worked for me</a:t>
            </a:r>
          </a:p>
          <a:p>
            <a:pPr marL="495300" lvl="1" indent="-381000" eaLnBrk="1" hangingPunct="1">
              <a:lnSpc>
                <a:spcPct val="80000"/>
              </a:lnSpc>
            </a:pPr>
            <a:endParaRPr lang="en-US" altLang="zh-CN" smtClean="0">
              <a:ea typeface="ＭＳ Ｐゴシック" pitchFamily="34" charset="-128"/>
            </a:endParaRPr>
          </a:p>
        </p:txBody>
      </p:sp>
      <p:sp>
        <p:nvSpPr>
          <p:cNvPr id="6"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pic>
        <p:nvPicPr>
          <p:cNvPr id="7" name="Picture 6" descr="PlaceFamilyInstanceByFace01.png"/>
          <p:cNvPicPr>
            <a:picLocks noChangeAspect="1"/>
          </p:cNvPicPr>
          <p:nvPr/>
        </p:nvPicPr>
        <p:blipFill>
          <a:blip r:embed="rId4"/>
          <a:stretch>
            <a:fillRect/>
          </a:stretch>
        </p:blipFill>
        <p:spPr>
          <a:xfrm>
            <a:off x="914400" y="3352800"/>
            <a:ext cx="1714286" cy="838095"/>
          </a:xfrm>
          <a:prstGeom prst="rect">
            <a:avLst/>
          </a:prstGeom>
        </p:spPr>
      </p:pic>
      <p:pic>
        <p:nvPicPr>
          <p:cNvPr id="8" name="Picture 7" descr="PlaceFamilyInstanceByFace02.png"/>
          <p:cNvPicPr>
            <a:picLocks noChangeAspect="1"/>
          </p:cNvPicPr>
          <p:nvPr/>
        </p:nvPicPr>
        <p:blipFill>
          <a:blip r:embed="rId5"/>
          <a:stretch>
            <a:fillRect/>
          </a:stretch>
        </p:blipFill>
        <p:spPr>
          <a:xfrm>
            <a:off x="2057400" y="4282542"/>
            <a:ext cx="2476190" cy="1660953"/>
          </a:xfrm>
          <a:prstGeom prst="rect">
            <a:avLst/>
          </a:prstGeom>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CurtainWallGrid</a:t>
            </a:r>
          </a:p>
        </p:txBody>
      </p:sp>
      <p:sp>
        <p:nvSpPr>
          <p:cNvPr id="142339" name="Rectangle 3"/>
          <p:cNvSpPr>
            <a:spLocks noGrp="1" noChangeArrowheads="1"/>
          </p:cNvSpPr>
          <p:nvPr>
            <p:ph type="body" idx="1"/>
          </p:nvPr>
        </p:nvSpPr>
        <p:spPr>
          <a:xfrm>
            <a:off x="319086" y="1279525"/>
            <a:ext cx="7910512" cy="2530475"/>
          </a:xfrm>
        </p:spPr>
        <p:txBody>
          <a:bodyPr/>
          <a:lstStyle/>
          <a:p>
            <a:pPr marL="495300" lvl="1" indent="-381000" eaLnBrk="1" hangingPunct="1">
              <a:spcBef>
                <a:spcPts val="300"/>
              </a:spcBef>
              <a:spcAft>
                <a:spcPts val="0"/>
              </a:spcAft>
            </a:pPr>
            <a:r>
              <a:rPr lang="en-US" altLang="zh-CN" sz="2000" smtClean="0">
                <a:ea typeface="ＭＳ Ｐゴシック" pitchFamily="34" charset="-128"/>
              </a:rPr>
              <a:t>RAC, C#</a:t>
            </a:r>
          </a:p>
          <a:p>
            <a:pPr marL="495300" lvl="1" indent="-381000" eaLnBrk="1" hangingPunct="1">
              <a:spcBef>
                <a:spcPts val="300"/>
              </a:spcBef>
              <a:spcAft>
                <a:spcPts val="0"/>
              </a:spcAft>
            </a:pPr>
            <a:r>
              <a:rPr lang="en-US" altLang="zh-CN" sz="2000" smtClean="0">
                <a:ea typeface="ＭＳ Ｐゴシック" pitchFamily="34" charset="-128"/>
              </a:rPr>
              <a:t>Create a curtain wall with specified level and wall type</a:t>
            </a:r>
          </a:p>
          <a:p>
            <a:pPr marL="495300" lvl="1" indent="-381000" eaLnBrk="1" hangingPunct="1">
              <a:spcBef>
                <a:spcPts val="300"/>
              </a:spcBef>
              <a:spcAft>
                <a:spcPts val="0"/>
              </a:spcAft>
            </a:pPr>
            <a:r>
              <a:rPr lang="en-US" altLang="zh-CN" sz="2000" smtClean="0">
                <a:ea typeface="ＭＳ Ｐゴシック" pitchFamily="34" charset="-128"/>
              </a:rPr>
              <a:t>Retrieve curtain grid, edit its properties, grid lines and segments: add new, lock, unlock, move; add, delete, add all</a:t>
            </a:r>
          </a:p>
          <a:p>
            <a:pPr marL="495300" lvl="1" indent="-381000" eaLnBrk="1" hangingPunct="1">
              <a:spcBef>
                <a:spcPts val="300"/>
              </a:spcBef>
              <a:spcAft>
                <a:spcPts val="0"/>
              </a:spcAft>
            </a:pPr>
            <a:r>
              <a:rPr lang="en-US" altLang="zh-CN" sz="2000" smtClean="0">
                <a:ea typeface="ＭＳ Ｐゴシック" pitchFamily="34" charset="-128"/>
              </a:rPr>
              <a:t>Mimics part of the UI operations on segments, but only supports simple cases</a:t>
            </a:r>
          </a:p>
          <a:p>
            <a:pPr marL="495300" lvl="1" indent="-381000" eaLnBrk="1" hangingPunct="1">
              <a:spcBef>
                <a:spcPts val="300"/>
              </a:spcBef>
              <a:spcAft>
                <a:spcPts val="0"/>
              </a:spcAft>
            </a:pPr>
            <a:r>
              <a:rPr lang="en-US" altLang="zh-CN" sz="2000" smtClean="0">
                <a:ea typeface="ＭＳ Ｐゴシック" pitchFamily="34" charset="-128"/>
              </a:rPr>
              <a:t>Retrieve and manipulate attached mullions: add and remove</a:t>
            </a:r>
          </a:p>
        </p:txBody>
      </p:sp>
      <p:pic>
        <p:nvPicPr>
          <p:cNvPr id="6" name="Picture 5" descr="CurtainWall02.png"/>
          <p:cNvPicPr>
            <a:picLocks noChangeAspect="1"/>
          </p:cNvPicPr>
          <p:nvPr/>
        </p:nvPicPr>
        <p:blipFill>
          <a:blip r:embed="rId3"/>
          <a:stretch>
            <a:fillRect/>
          </a:stretch>
        </p:blipFill>
        <p:spPr>
          <a:xfrm>
            <a:off x="319086" y="3886200"/>
            <a:ext cx="2928461" cy="2278380"/>
          </a:xfrm>
          <a:prstGeom prst="rect">
            <a:avLst/>
          </a:prstGeom>
        </p:spPr>
      </p:pic>
      <p:pic>
        <p:nvPicPr>
          <p:cNvPr id="7" name="Picture 6" descr="CurtainWall04.png"/>
          <p:cNvPicPr>
            <a:picLocks noChangeAspect="1"/>
          </p:cNvPicPr>
          <p:nvPr/>
        </p:nvPicPr>
        <p:blipFill>
          <a:blip r:embed="rId4"/>
          <a:stretch>
            <a:fillRect/>
          </a:stretch>
        </p:blipFill>
        <p:spPr>
          <a:xfrm>
            <a:off x="3581400" y="3886200"/>
            <a:ext cx="2936889" cy="2283556"/>
          </a:xfrm>
          <a:prstGeom prst="rect">
            <a:avLst/>
          </a:prstGeom>
        </p:spPr>
      </p:pic>
      <p:pic>
        <p:nvPicPr>
          <p:cNvPr id="8" name="Picture 7" descr="CurtainWall05.png"/>
          <p:cNvPicPr>
            <a:picLocks noChangeAspect="1"/>
          </p:cNvPicPr>
          <p:nvPr/>
        </p:nvPicPr>
        <p:blipFill>
          <a:blip r:embed="rId5"/>
          <a:stretch>
            <a:fillRect/>
          </a:stretch>
        </p:blipFill>
        <p:spPr>
          <a:xfrm>
            <a:off x="6764337" y="3513928"/>
            <a:ext cx="2271713" cy="1690688"/>
          </a:xfrm>
          <a:prstGeom prst="rect">
            <a:avLst/>
          </a:prstGeom>
        </p:spPr>
      </p:pic>
      <p:sp>
        <p:nvSpPr>
          <p:cNvPr id="9"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DoorSwing</a:t>
            </a:r>
          </a:p>
        </p:txBody>
      </p:sp>
      <p:sp>
        <p:nvSpPr>
          <p:cNvPr id="142339" name="Rectangle 3"/>
          <p:cNvSpPr>
            <a:spLocks noGrp="1" noChangeArrowheads="1"/>
          </p:cNvSpPr>
          <p:nvPr>
            <p:ph type="body" idx="1"/>
          </p:nvPr>
        </p:nvSpPr>
        <p:spPr>
          <a:xfrm>
            <a:off x="319088" y="1477963"/>
            <a:ext cx="7834312" cy="1951037"/>
          </a:xfrm>
        </p:spPr>
        <p:txBody>
          <a:bodyPr/>
          <a:lstStyle/>
          <a:p>
            <a:pPr marL="495300" lvl="1" indent="-381000" eaLnBrk="1" hangingPunct="1">
              <a:lnSpc>
                <a:spcPct val="80000"/>
              </a:lnSpc>
            </a:pPr>
            <a:r>
              <a:rPr lang="en-US" altLang="zh-CN" sz="2000" smtClean="0">
                <a:ea typeface="ＭＳ Ｐゴシック" pitchFamily="34" charset="-128"/>
              </a:rPr>
              <a:t>RAC, C#</a:t>
            </a:r>
          </a:p>
          <a:p>
            <a:pPr marL="495300" lvl="1" indent="-381000" eaLnBrk="1" hangingPunct="1">
              <a:lnSpc>
                <a:spcPct val="80000"/>
              </a:lnSpc>
            </a:pPr>
            <a:r>
              <a:rPr lang="en-US" altLang="zh-CN" sz="2000" smtClean="0">
                <a:ea typeface="ＭＳ Ｐゴシック" pitchFamily="34" charset="-128"/>
              </a:rPr>
              <a:t>Create, maintain and schedule door opening parameters</a:t>
            </a:r>
          </a:p>
          <a:p>
            <a:pPr marL="495300" lvl="1" indent="-381000" eaLnBrk="1" hangingPunct="1">
              <a:lnSpc>
                <a:spcPct val="80000"/>
              </a:lnSpc>
            </a:pPr>
            <a:r>
              <a:rPr lang="en-US" altLang="zh-CN" sz="2000" smtClean="0">
                <a:ea typeface="ＭＳ Ｐゴシック" pitchFamily="34" charset="-128"/>
              </a:rPr>
              <a:t>Customize for country standards</a:t>
            </a:r>
          </a:p>
          <a:p>
            <a:pPr marL="495300" lvl="1" indent="-381000" eaLnBrk="1" hangingPunct="1">
              <a:lnSpc>
                <a:spcPct val="80000"/>
              </a:lnSpc>
            </a:pPr>
            <a:r>
              <a:rPr lang="en-US" altLang="zh-CN" sz="2000" smtClean="0">
                <a:ea typeface="ＭＳ Ｐゴシック" pitchFamily="34" charset="-128"/>
              </a:rPr>
              <a:t>Update schedule information from geometry and vice versa</a:t>
            </a:r>
          </a:p>
          <a:p>
            <a:pPr marL="495300" lvl="1" indent="-381000" eaLnBrk="1" hangingPunct="1">
              <a:lnSpc>
                <a:spcPct val="80000"/>
              </a:lnSpc>
            </a:pPr>
            <a:r>
              <a:rPr lang="en-US" altLang="zh-CN" sz="2000" smtClean="0">
                <a:ea typeface="ＭＳ Ｐゴシック" pitchFamily="34" charset="-128"/>
              </a:rPr>
              <a:t>Still under development</a:t>
            </a:r>
          </a:p>
          <a:p>
            <a:pPr marL="495300" lvl="1" indent="-381000" eaLnBrk="1" hangingPunct="1">
              <a:lnSpc>
                <a:spcPct val="80000"/>
              </a:lnSpc>
            </a:pPr>
            <a:endParaRPr lang="en-US" altLang="zh-CN" sz="2000" smtClean="0">
              <a:ea typeface="ＭＳ Ｐゴシック" pitchFamily="34" charset="-128"/>
            </a:endParaRPr>
          </a:p>
        </p:txBody>
      </p:sp>
      <p:sp>
        <p:nvSpPr>
          <p:cNvPr id="6"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pic>
        <p:nvPicPr>
          <p:cNvPr id="5" name="Picture 4" descr="DoorSwing02.png"/>
          <p:cNvPicPr>
            <a:picLocks noChangeAspect="1"/>
          </p:cNvPicPr>
          <p:nvPr/>
        </p:nvPicPr>
        <p:blipFill>
          <a:blip r:embed="rId3"/>
          <a:stretch>
            <a:fillRect/>
          </a:stretch>
        </p:blipFill>
        <p:spPr>
          <a:xfrm>
            <a:off x="6713447" y="3124201"/>
            <a:ext cx="1820953" cy="761905"/>
          </a:xfrm>
          <a:prstGeom prst="rect">
            <a:avLst/>
          </a:prstGeom>
        </p:spPr>
      </p:pic>
      <p:pic>
        <p:nvPicPr>
          <p:cNvPr id="7" name="Picture 6" descr="DoorSwing01.png"/>
          <p:cNvPicPr>
            <a:picLocks noChangeAspect="1"/>
          </p:cNvPicPr>
          <p:nvPr/>
        </p:nvPicPr>
        <p:blipFill>
          <a:blip r:embed="rId4"/>
          <a:stretch>
            <a:fillRect/>
          </a:stretch>
        </p:blipFill>
        <p:spPr>
          <a:xfrm>
            <a:off x="1143000" y="3429000"/>
            <a:ext cx="4913334" cy="3000001"/>
          </a:xfrm>
          <a:prstGeom prst="rect">
            <a:avLst/>
          </a:prstGeom>
        </p:spPr>
      </p:pic>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AddSpaceAndZone</a:t>
            </a:r>
          </a:p>
        </p:txBody>
      </p:sp>
      <p:sp>
        <p:nvSpPr>
          <p:cNvPr id="142339" name="Rectangle 3"/>
          <p:cNvSpPr>
            <a:spLocks noGrp="1" noChangeArrowheads="1"/>
          </p:cNvSpPr>
          <p:nvPr>
            <p:ph type="body" idx="1"/>
          </p:nvPr>
        </p:nvSpPr>
        <p:spPr>
          <a:xfrm>
            <a:off x="319088" y="1477963"/>
            <a:ext cx="7753374" cy="1798637"/>
          </a:xfrm>
        </p:spPr>
        <p:txBody>
          <a:bodyPr/>
          <a:lstStyle/>
          <a:p>
            <a:pPr marL="495300" lvl="1" indent="-381000" eaLnBrk="1" hangingPunct="1">
              <a:spcBef>
                <a:spcPts val="300"/>
              </a:spcBef>
              <a:spcAft>
                <a:spcPts val="0"/>
              </a:spcAft>
            </a:pPr>
            <a:r>
              <a:rPr lang="en-US" altLang="zh-CN" sz="2000" smtClean="0">
                <a:ea typeface="ＭＳ Ｐゴシック" pitchFamily="34" charset="-128"/>
              </a:rPr>
              <a:t>RME, C#</a:t>
            </a:r>
          </a:p>
          <a:p>
            <a:pPr marL="495300" lvl="1" indent="-381000" eaLnBrk="1" hangingPunct="1">
              <a:spcBef>
                <a:spcPts val="300"/>
              </a:spcBef>
              <a:spcAft>
                <a:spcPts val="0"/>
              </a:spcAft>
            </a:pPr>
            <a:r>
              <a:rPr lang="en-US" altLang="zh-CN" sz="2000" smtClean="0">
                <a:ea typeface="ＭＳ Ｐゴシック" pitchFamily="34" charset="-128"/>
              </a:rPr>
              <a:t>Get all spaces and zones using element filter</a:t>
            </a:r>
          </a:p>
          <a:p>
            <a:pPr marL="495300" lvl="1" indent="-381000" eaLnBrk="1" hangingPunct="1">
              <a:spcBef>
                <a:spcPts val="300"/>
              </a:spcBef>
              <a:spcAft>
                <a:spcPts val="0"/>
              </a:spcAft>
            </a:pPr>
            <a:r>
              <a:rPr lang="en-US" altLang="zh-CN" sz="2000" smtClean="0">
                <a:ea typeface="ＭＳ Ｐゴシック" pitchFamily="34" charset="-128"/>
              </a:rPr>
              <a:t>Create new spaces via NewSpaces() method</a:t>
            </a:r>
          </a:p>
          <a:p>
            <a:pPr marL="495300" lvl="1" indent="-381000" eaLnBrk="1" hangingPunct="1">
              <a:spcBef>
                <a:spcPts val="300"/>
              </a:spcBef>
              <a:spcAft>
                <a:spcPts val="0"/>
              </a:spcAft>
            </a:pPr>
            <a:r>
              <a:rPr lang="en-US" altLang="zh-CN" sz="2000" smtClean="0">
                <a:ea typeface="ＭＳ Ｐゴシック" pitchFamily="34" charset="-128"/>
              </a:rPr>
              <a:t>Add or remove spaces in a zone via AddSpaces() and Remove() member functions</a:t>
            </a:r>
          </a:p>
        </p:txBody>
      </p:sp>
      <p:sp>
        <p:nvSpPr>
          <p:cNvPr id="5"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pic>
        <p:nvPicPr>
          <p:cNvPr id="6" name="Picture 5" descr="AddSpaceAndZone02.png"/>
          <p:cNvPicPr>
            <a:picLocks noChangeAspect="1"/>
          </p:cNvPicPr>
          <p:nvPr/>
        </p:nvPicPr>
        <p:blipFill>
          <a:blip r:embed="rId3"/>
          <a:stretch>
            <a:fillRect/>
          </a:stretch>
        </p:blipFill>
        <p:spPr>
          <a:xfrm>
            <a:off x="4572016" y="3806204"/>
            <a:ext cx="2286000" cy="1623060"/>
          </a:xfrm>
          <a:prstGeom prst="rect">
            <a:avLst/>
          </a:prstGeom>
        </p:spPr>
      </p:pic>
      <p:pic>
        <p:nvPicPr>
          <p:cNvPr id="7" name="Picture 6" descr="AddSpaceAndZone01.png"/>
          <p:cNvPicPr>
            <a:picLocks noChangeAspect="1"/>
          </p:cNvPicPr>
          <p:nvPr/>
        </p:nvPicPr>
        <p:blipFill>
          <a:blip r:embed="rId4"/>
          <a:stretch>
            <a:fillRect/>
          </a:stretch>
        </p:blipFill>
        <p:spPr>
          <a:xfrm>
            <a:off x="1857356" y="3503315"/>
            <a:ext cx="2217420" cy="2783205"/>
          </a:xfrm>
          <a:prstGeom prst="rect">
            <a:avLst/>
          </a:prstGeom>
        </p:spPr>
      </p:pic>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werCircuit03b.png"/>
          <p:cNvPicPr>
            <a:picLocks noChangeAspect="1"/>
          </p:cNvPicPr>
          <p:nvPr/>
        </p:nvPicPr>
        <p:blipFill>
          <a:blip r:embed="rId3"/>
          <a:stretch>
            <a:fillRect/>
          </a:stretch>
        </p:blipFill>
        <p:spPr>
          <a:xfrm>
            <a:off x="3352800" y="4419600"/>
            <a:ext cx="5360000" cy="2011429"/>
          </a:xfrm>
          <a:prstGeom prst="rect">
            <a:avLst/>
          </a:prstGeom>
        </p:spPr>
      </p:pic>
      <p:pic>
        <p:nvPicPr>
          <p:cNvPr id="7" name="Picture 6" descr="PowerCircuit01b.png"/>
          <p:cNvPicPr>
            <a:picLocks noChangeAspect="1"/>
          </p:cNvPicPr>
          <p:nvPr/>
        </p:nvPicPr>
        <p:blipFill>
          <a:blip r:embed="rId4"/>
          <a:stretch>
            <a:fillRect/>
          </a:stretch>
        </p:blipFill>
        <p:spPr>
          <a:xfrm>
            <a:off x="3352800" y="3145314"/>
            <a:ext cx="4822858" cy="1274286"/>
          </a:xfrm>
          <a:prstGeom prst="rect">
            <a:avLst/>
          </a:prstGeom>
        </p:spPr>
      </p:pic>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PowerCircuit</a:t>
            </a:r>
          </a:p>
        </p:txBody>
      </p:sp>
      <p:sp>
        <p:nvSpPr>
          <p:cNvPr id="142339" name="Rectangle 3"/>
          <p:cNvSpPr>
            <a:spLocks noGrp="1" noChangeArrowheads="1"/>
          </p:cNvSpPr>
          <p:nvPr>
            <p:ph type="body" idx="1"/>
          </p:nvPr>
        </p:nvSpPr>
        <p:spPr>
          <a:xfrm>
            <a:off x="319088" y="1477963"/>
            <a:ext cx="5853112" cy="1667351"/>
          </a:xfrm>
        </p:spPr>
        <p:txBody>
          <a:bodyPr/>
          <a:lstStyle/>
          <a:p>
            <a:pPr marL="495300" lvl="1" indent="-381000" eaLnBrk="1" hangingPunct="1">
              <a:lnSpc>
                <a:spcPct val="80000"/>
              </a:lnSpc>
            </a:pPr>
            <a:r>
              <a:rPr lang="en-US" altLang="zh-CN" sz="2000" smtClean="0">
                <a:ea typeface="ＭＳ Ｐゴシック" pitchFamily="34" charset="-128"/>
              </a:rPr>
              <a:t>RME, C#</a:t>
            </a:r>
          </a:p>
          <a:p>
            <a:pPr marL="495300" lvl="1" indent="-381000" eaLnBrk="1" hangingPunct="1">
              <a:lnSpc>
                <a:spcPct val="80000"/>
              </a:lnSpc>
            </a:pPr>
            <a:r>
              <a:rPr lang="en-US" sz="2000" smtClean="0"/>
              <a:t>Operate power circuits</a:t>
            </a:r>
          </a:p>
          <a:p>
            <a:pPr marL="495300" lvl="1" indent="-381000" eaLnBrk="1" hangingPunct="1">
              <a:lnSpc>
                <a:spcPct val="80000"/>
              </a:lnSpc>
            </a:pPr>
            <a:r>
              <a:rPr lang="en-US" sz="2000" smtClean="0"/>
              <a:t>Create a power circuit with selected elements</a:t>
            </a:r>
          </a:p>
          <a:p>
            <a:pPr marL="495300" lvl="1" indent="-381000" eaLnBrk="1" hangingPunct="1">
              <a:lnSpc>
                <a:spcPct val="80000"/>
              </a:lnSpc>
            </a:pPr>
            <a:r>
              <a:rPr lang="en-US" sz="2000" smtClean="0"/>
              <a:t>Buttons to add and remove circuit element, select or disconnect a circuit panel</a:t>
            </a:r>
            <a:endParaRPr lang="en-US" altLang="zh-CN" sz="2000" smtClean="0">
              <a:ea typeface="ＭＳ Ｐゴシック" pitchFamily="34" charset="-128"/>
            </a:endParaRPr>
          </a:p>
        </p:txBody>
      </p:sp>
      <p:sp>
        <p:nvSpPr>
          <p:cNvPr id="6"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pic>
        <p:nvPicPr>
          <p:cNvPr id="8" name="Picture 7" descr="PowerCircuit02.png"/>
          <p:cNvPicPr>
            <a:picLocks noChangeAspect="1"/>
          </p:cNvPicPr>
          <p:nvPr/>
        </p:nvPicPr>
        <p:blipFill>
          <a:blip r:embed="rId5"/>
          <a:stretch>
            <a:fillRect/>
          </a:stretch>
        </p:blipFill>
        <p:spPr>
          <a:xfrm>
            <a:off x="838200" y="3246152"/>
            <a:ext cx="2080000" cy="518095"/>
          </a:xfrm>
          <a:prstGeom prst="rect">
            <a:avLst/>
          </a:prstGeom>
        </p:spPr>
      </p:pic>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p:cNvPicPr>
            <a:picLocks noChangeAspect="1" noChangeArrowheads="1"/>
          </p:cNvPicPr>
          <p:nvPr/>
        </p:nvPicPr>
        <p:blipFill>
          <a:blip r:embed="rId3"/>
          <a:srcRect/>
          <a:stretch>
            <a:fillRect/>
          </a:stretch>
        </p:blipFill>
        <p:spPr bwMode="auto">
          <a:xfrm>
            <a:off x="304800" y="2971800"/>
            <a:ext cx="3733800" cy="2331720"/>
          </a:xfrm>
          <a:prstGeom prst="rect">
            <a:avLst/>
          </a:prstGeom>
          <a:noFill/>
          <a:ln w="9525">
            <a:noFill/>
            <a:miter lim="800000"/>
            <a:headEnd/>
            <a:tailEnd/>
          </a:ln>
          <a:effectLst/>
        </p:spPr>
      </p:pic>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NewRebar</a:t>
            </a:r>
          </a:p>
        </p:txBody>
      </p:sp>
      <p:sp>
        <p:nvSpPr>
          <p:cNvPr id="142339" name="Rectangle 3"/>
          <p:cNvSpPr>
            <a:spLocks noGrp="1" noChangeArrowheads="1"/>
          </p:cNvSpPr>
          <p:nvPr>
            <p:ph type="body" idx="1"/>
          </p:nvPr>
        </p:nvSpPr>
        <p:spPr>
          <a:xfrm>
            <a:off x="319088" y="1477963"/>
            <a:ext cx="5472112" cy="1189037"/>
          </a:xfrm>
        </p:spPr>
        <p:txBody>
          <a:bodyPr/>
          <a:lstStyle/>
          <a:p>
            <a:pPr marL="495300" lvl="1" indent="-381000" eaLnBrk="1" hangingPunct="1">
              <a:lnSpc>
                <a:spcPct val="80000"/>
              </a:lnSpc>
            </a:pPr>
            <a:r>
              <a:rPr lang="en-US" altLang="zh-CN" dirty="0" smtClean="0">
                <a:ea typeface="ＭＳ Ｐゴシック" pitchFamily="34" charset="-128"/>
              </a:rPr>
              <a:t>RST, C#</a:t>
            </a:r>
          </a:p>
          <a:p>
            <a:pPr marL="495300" lvl="1" indent="-381000" eaLnBrk="1" hangingPunct="1">
              <a:lnSpc>
                <a:spcPct val="80000"/>
              </a:lnSpc>
            </a:pPr>
            <a:r>
              <a:rPr lang="en-US" altLang="zh-CN" dirty="0" smtClean="0">
                <a:ea typeface="ＭＳ Ｐゴシック" pitchFamily="34" charset="-128"/>
              </a:rPr>
              <a:t>Create a Rebar</a:t>
            </a:r>
          </a:p>
          <a:p>
            <a:pPr marL="495300" lvl="1" indent="-381000" eaLnBrk="1" hangingPunct="1">
              <a:lnSpc>
                <a:spcPct val="80000"/>
              </a:lnSpc>
            </a:pPr>
            <a:r>
              <a:rPr lang="en-US" altLang="zh-CN" dirty="0" smtClean="0">
                <a:ea typeface="ＭＳ Ｐゴシック" pitchFamily="34" charset="-128"/>
              </a:rPr>
              <a:t>Define a custom Rebar shape </a:t>
            </a:r>
          </a:p>
          <a:p>
            <a:pPr marL="495300" lvl="1" indent="-381000" eaLnBrk="1" hangingPunct="1">
              <a:lnSpc>
                <a:spcPct val="80000"/>
              </a:lnSpc>
            </a:pPr>
            <a:endParaRPr lang="en-US" altLang="zh-CN" dirty="0" smtClean="0">
              <a:ea typeface="ＭＳ Ｐゴシック" pitchFamily="34" charset="-128"/>
            </a:endParaRPr>
          </a:p>
        </p:txBody>
      </p:sp>
      <p:sp>
        <p:nvSpPr>
          <p:cNvPr id="6"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pic>
        <p:nvPicPr>
          <p:cNvPr id="24578" name="Picture 2"/>
          <p:cNvPicPr>
            <a:picLocks noChangeAspect="1" noChangeArrowheads="1"/>
          </p:cNvPicPr>
          <p:nvPr/>
        </p:nvPicPr>
        <p:blipFill>
          <a:blip r:embed="rId4"/>
          <a:srcRect/>
          <a:stretch>
            <a:fillRect/>
          </a:stretch>
        </p:blipFill>
        <p:spPr bwMode="auto">
          <a:xfrm>
            <a:off x="6484620" y="689610"/>
            <a:ext cx="2049780" cy="2358390"/>
          </a:xfrm>
          <a:prstGeom prst="rect">
            <a:avLst/>
          </a:prstGeom>
          <a:noFill/>
          <a:ln w="9525">
            <a:noFill/>
            <a:miter lim="800000"/>
            <a:headEnd/>
            <a:tailEnd/>
          </a:ln>
          <a:effectLst/>
        </p:spPr>
      </p:pic>
      <p:pic>
        <p:nvPicPr>
          <p:cNvPr id="24581" name="Picture 5"/>
          <p:cNvPicPr>
            <a:picLocks noChangeAspect="1" noChangeArrowheads="1"/>
          </p:cNvPicPr>
          <p:nvPr/>
        </p:nvPicPr>
        <p:blipFill>
          <a:blip r:embed="rId5"/>
          <a:srcRect/>
          <a:stretch>
            <a:fillRect/>
          </a:stretch>
        </p:blipFill>
        <p:spPr bwMode="auto">
          <a:xfrm>
            <a:off x="3505200" y="2667000"/>
            <a:ext cx="5082540" cy="3733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Non-SDK Samples</a:t>
            </a:r>
            <a:endParaRPr lang="en-GB"/>
          </a:p>
        </p:txBody>
      </p:sp>
      <p:sp>
        <p:nvSpPr>
          <p:cNvPr id="3" name="Content Placeholder 2"/>
          <p:cNvSpPr>
            <a:spLocks noGrp="1"/>
          </p:cNvSpPr>
          <p:nvPr>
            <p:ph idx="1"/>
          </p:nvPr>
        </p:nvSpPr>
        <p:spPr/>
        <p:txBody>
          <a:bodyPr/>
          <a:lstStyle/>
          <a:p>
            <a:r>
              <a:rPr lang="en-US" smtClean="0"/>
              <a:t>RST Labs and RS Link</a:t>
            </a:r>
          </a:p>
          <a:p>
            <a:pPr lvl="1"/>
            <a:r>
              <a:rPr lang="en-US" smtClean="0"/>
              <a:t>2.3 Integrating Revit Structure with Analysis Programs</a:t>
            </a:r>
          </a:p>
          <a:p>
            <a:r>
              <a:rPr lang="en-GB" smtClean="0"/>
              <a:t>RvtMgdDbg</a:t>
            </a:r>
          </a:p>
          <a:p>
            <a:pPr lvl="1"/>
            <a:r>
              <a:rPr lang="en-US" smtClean="0"/>
              <a:t>2.5 Whats in the Element List - Understand Revit project</a:t>
            </a:r>
          </a:p>
          <a:p>
            <a:r>
              <a:rPr lang="en-GB" smtClean="0"/>
              <a:t>Using the generic API for MEP</a:t>
            </a:r>
          </a:p>
          <a:p>
            <a:pPr lvl="1"/>
            <a:r>
              <a:rPr lang="en-US" smtClean="0"/>
              <a:t>1.4 Revit MEP - what you can do with API today</a:t>
            </a:r>
          </a:p>
          <a:p>
            <a:r>
              <a:rPr lang="en-GB" smtClean="0"/>
              <a:t>MidasLink</a:t>
            </a:r>
          </a:p>
          <a:p>
            <a:pPr lvl="1"/>
            <a:r>
              <a:rPr lang="en-US" smtClean="0"/>
              <a:t>Available from ADN</a:t>
            </a:r>
            <a:endParaRPr lang="en-GB" smtClean="0"/>
          </a:p>
          <a:p>
            <a:pPr lvl="1"/>
            <a:r>
              <a:rPr lang="en-US" smtClean="0"/>
              <a:t>Handling elements, Export and import forms</a:t>
            </a:r>
            <a:endParaRPr lang="en-GB" smtClean="0"/>
          </a:p>
          <a:p>
            <a:pPr lvl="1"/>
            <a:r>
              <a:rPr lang="en-US" smtClean="0"/>
              <a:t>Localisation, Units</a:t>
            </a:r>
          </a:p>
          <a:p>
            <a:pPr lvl="1"/>
            <a:r>
              <a:rPr lang="en-US" smtClean="0"/>
              <a:t>Installer</a:t>
            </a:r>
            <a:endParaRPr lang="en-GB"/>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ea typeface="SimSun" pitchFamily="2" charset="-122"/>
              </a:rPr>
              <a:t>Truss</a:t>
            </a:r>
          </a:p>
        </p:txBody>
      </p:sp>
      <p:sp>
        <p:nvSpPr>
          <p:cNvPr id="142339" name="Rectangle 3"/>
          <p:cNvSpPr>
            <a:spLocks noGrp="1" noChangeArrowheads="1"/>
          </p:cNvSpPr>
          <p:nvPr>
            <p:ph type="body" idx="1"/>
          </p:nvPr>
        </p:nvSpPr>
        <p:spPr>
          <a:xfrm>
            <a:off x="319088" y="1477963"/>
            <a:ext cx="5700712" cy="1570037"/>
          </a:xfrm>
        </p:spPr>
        <p:txBody>
          <a:bodyPr/>
          <a:lstStyle/>
          <a:p>
            <a:pPr marL="495300" lvl="1" indent="-381000" eaLnBrk="1" hangingPunct="1">
              <a:lnSpc>
                <a:spcPct val="80000"/>
              </a:lnSpc>
            </a:pPr>
            <a:r>
              <a:rPr lang="en-US" altLang="zh-CN" sz="2000" dirty="0" smtClean="0">
                <a:ea typeface="ＭＳ Ｐゴシック" pitchFamily="34" charset="-128"/>
              </a:rPr>
              <a:t>RST, C#</a:t>
            </a:r>
          </a:p>
          <a:p>
            <a:pPr marL="495300" lvl="1" indent="-381000" eaLnBrk="1" hangingPunct="1">
              <a:lnSpc>
                <a:spcPct val="80000"/>
              </a:lnSpc>
            </a:pPr>
            <a:r>
              <a:rPr lang="en-US" altLang="zh-CN" sz="2000" dirty="0" smtClean="0">
                <a:ea typeface="ＭＳ Ｐゴシック" pitchFamily="34" charset="-128"/>
              </a:rPr>
              <a:t>Create a truss of a selected truss type</a:t>
            </a:r>
          </a:p>
          <a:p>
            <a:pPr marL="495300" lvl="1" indent="-381000" eaLnBrk="1" hangingPunct="1">
              <a:lnSpc>
                <a:spcPct val="80000"/>
              </a:lnSpc>
            </a:pPr>
            <a:r>
              <a:rPr lang="en-US" altLang="zh-CN" sz="2000" dirty="0" smtClean="0">
                <a:ea typeface="ＭＳ Ｐゴシック" pitchFamily="34" charset="-128"/>
              </a:rPr>
              <a:t>Change beam types</a:t>
            </a:r>
          </a:p>
          <a:p>
            <a:pPr marL="495300" lvl="1" indent="-381000" eaLnBrk="1" hangingPunct="1">
              <a:lnSpc>
                <a:spcPct val="80000"/>
              </a:lnSpc>
            </a:pPr>
            <a:r>
              <a:rPr lang="en-US" altLang="zh-CN" sz="2000" dirty="0" smtClean="0">
                <a:ea typeface="ＭＳ Ｐゴシック" pitchFamily="34" charset="-128"/>
              </a:rPr>
              <a:t>Edit the profile of the truss </a:t>
            </a:r>
          </a:p>
        </p:txBody>
      </p:sp>
      <p:sp>
        <p:nvSpPr>
          <p:cNvPr id="6" name="Text Box 6"/>
          <p:cNvSpPr txBox="1">
            <a:spLocks noChangeArrowheads="1"/>
          </p:cNvSpPr>
          <p:nvPr/>
        </p:nvSpPr>
        <p:spPr bwMode="auto">
          <a:xfrm>
            <a:off x="7019925" y="136525"/>
            <a:ext cx="2016125" cy="323678"/>
          </a:xfrm>
          <a:prstGeom prst="rect">
            <a:avLst/>
          </a:prstGeom>
          <a:noFill/>
          <a:ln w="9525" algn="ctr">
            <a:noFill/>
            <a:miter lim="800000"/>
            <a:headEnd/>
            <a:tailEnd/>
          </a:ln>
        </p:spPr>
        <p:txBody>
          <a:bodyPr lIns="0" tIns="0" rIns="0" bIns="0">
            <a:spAutoFit/>
          </a:bodyPr>
          <a:lstStyle/>
          <a:p>
            <a:pPr algn="r">
              <a:spcBef>
                <a:spcPct val="50000"/>
              </a:spcBef>
              <a:buNone/>
            </a:pPr>
            <a:r>
              <a:rPr lang="en-GB" sz="1600" b="0" smtClean="0">
                <a:solidFill>
                  <a:srgbClr val="00AADD"/>
                </a:solidFill>
              </a:rPr>
              <a:t>2009 Samples</a:t>
            </a:r>
            <a:endParaRPr lang="en-GB" sz="1600" b="0">
              <a:solidFill>
                <a:srgbClr val="00AADD"/>
              </a:solidFill>
            </a:endParaRPr>
          </a:p>
        </p:txBody>
      </p:sp>
      <p:pic>
        <p:nvPicPr>
          <p:cNvPr id="23555" name="Picture 3"/>
          <p:cNvPicPr>
            <a:picLocks noChangeAspect="1" noChangeArrowheads="1"/>
          </p:cNvPicPr>
          <p:nvPr/>
        </p:nvPicPr>
        <p:blipFill>
          <a:blip r:embed="rId3"/>
          <a:srcRect/>
          <a:stretch>
            <a:fillRect/>
          </a:stretch>
        </p:blipFill>
        <p:spPr bwMode="auto">
          <a:xfrm>
            <a:off x="5208457" y="609600"/>
            <a:ext cx="3859343" cy="2819400"/>
          </a:xfrm>
          <a:prstGeom prst="rect">
            <a:avLst/>
          </a:prstGeom>
          <a:noFill/>
          <a:ln w="9525">
            <a:noFill/>
            <a:miter lim="800000"/>
            <a:headEnd/>
            <a:tailEnd/>
          </a:ln>
          <a:effectLst/>
        </p:spPr>
      </p:pic>
      <p:pic>
        <p:nvPicPr>
          <p:cNvPr id="23554" name="Picture 2"/>
          <p:cNvPicPr>
            <a:picLocks noChangeAspect="1" noChangeArrowheads="1"/>
          </p:cNvPicPr>
          <p:nvPr/>
        </p:nvPicPr>
        <p:blipFill>
          <a:blip r:embed="rId4"/>
          <a:srcRect/>
          <a:stretch>
            <a:fillRect/>
          </a:stretch>
        </p:blipFill>
        <p:spPr bwMode="auto">
          <a:xfrm>
            <a:off x="2667000" y="2794526"/>
            <a:ext cx="3962400" cy="38348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GB" smtClean="0"/>
              <a:t>Learning More</a:t>
            </a:r>
          </a:p>
        </p:txBody>
      </p:sp>
      <p:sp>
        <p:nvSpPr>
          <p:cNvPr id="1137667" name="Rectangle 3"/>
          <p:cNvSpPr>
            <a:spLocks noGrp="1" noChangeArrowheads="1"/>
          </p:cNvSpPr>
          <p:nvPr>
            <p:ph type="body" idx="1"/>
          </p:nvPr>
        </p:nvSpPr>
        <p:spPr/>
        <p:txBody>
          <a:bodyPr/>
          <a:lstStyle/>
          <a:p>
            <a:pPr eaLnBrk="1" hangingPunct="1">
              <a:buFontTx/>
              <a:buNone/>
              <a:defRPr/>
            </a:pPr>
            <a:r>
              <a:rPr lang="en-GB" sz="2800" smtClean="0"/>
              <a:t>Online Help</a:t>
            </a:r>
          </a:p>
          <a:p>
            <a:pPr eaLnBrk="1" hangingPunct="1">
              <a:buFontTx/>
              <a:buNone/>
              <a:defRPr/>
            </a:pPr>
            <a:r>
              <a:rPr lang="en-GB" sz="2800" smtClean="0"/>
              <a:t>SDK Samples</a:t>
            </a:r>
          </a:p>
          <a:p>
            <a:pPr eaLnBrk="1" hangingPunct="1">
              <a:buFontTx/>
              <a:buNone/>
              <a:defRPr/>
            </a:pPr>
            <a:r>
              <a:rPr lang="en-GB" sz="2800" smtClean="0"/>
              <a:t>Discussion Groups</a:t>
            </a:r>
          </a:p>
          <a:p>
            <a:pPr lvl="1" eaLnBrk="1" hangingPunct="1">
              <a:defRPr/>
            </a:pPr>
            <a:r>
              <a:rPr lang="en-GB" sz="2000" noProof="1" smtClean="0">
                <a:hlinkClick r:id="rId3"/>
              </a:rPr>
              <a:t>http://discussion.autodesk.com</a:t>
            </a:r>
            <a:endParaRPr lang="en-US" sz="2000" smtClean="0"/>
          </a:p>
          <a:p>
            <a:pPr lvl="1" eaLnBrk="1" hangingPunct="1">
              <a:defRPr/>
            </a:pPr>
            <a:r>
              <a:rPr lang="en-US" sz="2000" noProof="1" smtClean="0"/>
              <a:t>Revit API</a:t>
            </a:r>
            <a:endParaRPr lang="en-GB" sz="2000" smtClean="0"/>
          </a:p>
          <a:p>
            <a:pPr eaLnBrk="1" hangingPunct="1">
              <a:buFontTx/>
              <a:buNone/>
              <a:defRPr/>
            </a:pPr>
            <a:r>
              <a:rPr lang="en-GB" sz="2800" smtClean="0"/>
              <a:t>API Training Classes</a:t>
            </a:r>
          </a:p>
          <a:p>
            <a:pPr lvl="1" eaLnBrk="1" hangingPunct="1">
              <a:defRPr/>
            </a:pPr>
            <a:r>
              <a:rPr lang="en-GB" sz="2000" noProof="1" smtClean="0">
                <a:hlinkClick r:id="rId4"/>
              </a:rPr>
              <a:t>www.autodesk.com/apitraining</a:t>
            </a:r>
            <a:endParaRPr lang="en-US" sz="2000" smtClean="0"/>
          </a:p>
          <a:p>
            <a:pPr eaLnBrk="1" hangingPunct="1">
              <a:buFontTx/>
              <a:buNone/>
              <a:defRPr/>
            </a:pPr>
            <a:r>
              <a:rPr lang="en-GB" sz="2800" smtClean="0"/>
              <a:t>Autodesk Developer Network</a:t>
            </a:r>
          </a:p>
          <a:p>
            <a:pPr lvl="1" eaLnBrk="1" hangingPunct="1">
              <a:defRPr/>
            </a:pPr>
            <a:r>
              <a:rPr lang="en-GB" sz="2000" noProof="1" smtClean="0">
                <a:hlinkClick r:id="rId5"/>
              </a:rPr>
              <a:t>www.autodesk.com/</a:t>
            </a:r>
            <a:r>
              <a:rPr lang="en-US" sz="2000" smtClean="0">
                <a:hlinkClick r:id="rId5"/>
              </a:rPr>
              <a:t>joinadn</a:t>
            </a:r>
            <a:endParaRPr lang="en-US" sz="2000" smtClean="0"/>
          </a:p>
          <a:p>
            <a:pPr marL="0" indent="0" eaLnBrk="1" hangingPunct="1">
              <a:lnSpc>
                <a:spcPct val="90000"/>
              </a:lnSpc>
              <a:buFontTx/>
              <a:buNone/>
              <a:defRPr/>
            </a:pPr>
            <a:r>
              <a:rPr lang="en-GB" sz="2800" smtClean="0"/>
              <a:t>DevHelp Online for ADN members</a:t>
            </a:r>
          </a:p>
          <a:p>
            <a:pPr lvl="1" eaLnBrk="1" hangingPunct="1">
              <a:lnSpc>
                <a:spcPct val="90000"/>
              </a:lnSpc>
              <a:defRPr/>
            </a:pPr>
            <a:r>
              <a:rPr lang="en-GB" sz="2000" noProof="1" smtClean="0">
                <a:hlinkClick r:id="rId5"/>
              </a:rPr>
              <a:t>adn.autodesk.com/</a:t>
            </a:r>
            <a:endParaRPr lang="en-US" sz="2000" smtClean="0"/>
          </a:p>
          <a:p>
            <a:pPr lvl="1" eaLnBrk="1" hangingPunct="1">
              <a:defRPr/>
            </a:pPr>
            <a:endParaRPr lang="en-US" sz="2000" smtClean="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GB" smtClean="0"/>
              <a:t>Thank you!</a:t>
            </a:r>
          </a:p>
        </p:txBody>
      </p:sp>
      <p:sp>
        <p:nvSpPr>
          <p:cNvPr id="147459" name="Rectangle 3"/>
          <p:cNvSpPr>
            <a:spLocks noGrp="1" noChangeArrowheads="1"/>
          </p:cNvSpPr>
          <p:nvPr>
            <p:ph type="body" idx="1"/>
          </p:nvPr>
        </p:nvSpPr>
        <p:spPr>
          <a:xfrm>
            <a:off x="319088" y="1477963"/>
            <a:ext cx="7132637" cy="5119687"/>
          </a:xfrm>
        </p:spPr>
        <p:txBody>
          <a:bodyPr/>
          <a:lstStyle/>
          <a:p>
            <a:pPr eaLnBrk="1" hangingPunct="1">
              <a:buFontTx/>
              <a:buNone/>
            </a:pPr>
            <a:r>
              <a:rPr lang="en-GB" sz="2800" smtClean="0"/>
              <a:t>Thank you very much for your interest and attention!</a:t>
            </a:r>
          </a:p>
          <a:p>
            <a:pPr eaLnBrk="1" hangingPunct="1">
              <a:buFontTx/>
              <a:buNone/>
            </a:pPr>
            <a:r>
              <a:rPr lang="en-GB" sz="2800" smtClean="0"/>
              <a:t>I wish you much success with the Revit API and your application development!</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0" y="0"/>
            <a:ext cx="9144000" cy="6858000"/>
          </a:xfrm>
          <a:prstGeom prst="rect">
            <a:avLst/>
          </a:prstGeom>
          <a:solidFill>
            <a:schemeClr val="tx2"/>
          </a:solidFill>
          <a:ln w="9525">
            <a:noFill/>
            <a:miter lim="800000"/>
            <a:headEnd/>
            <a:tailEnd/>
          </a:ln>
        </p:spPr>
        <p:txBody>
          <a:bodyPr wrap="none" anchor="ctr"/>
          <a:lstStyle/>
          <a:p>
            <a:endParaRPr lang="en-GB"/>
          </a:p>
        </p:txBody>
      </p:sp>
      <p:pic>
        <p:nvPicPr>
          <p:cNvPr id="148483" name="Picture 33" descr="PPT_LOGO_3b"/>
          <p:cNvPicPr>
            <a:picLocks noChangeAspect="1" noChangeArrowheads="1"/>
          </p:cNvPicPr>
          <p:nvPr/>
        </p:nvPicPr>
        <p:blipFill>
          <a:blip r:embed="rId3"/>
          <a:srcRect/>
          <a:stretch>
            <a:fillRect/>
          </a:stretch>
        </p:blipFill>
        <p:spPr bwMode="auto">
          <a:xfrm>
            <a:off x="0" y="2628900"/>
            <a:ext cx="9145588" cy="1600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19088" y="3000372"/>
            <a:ext cx="7277100" cy="1479550"/>
          </a:xfrm>
        </p:spPr>
        <p:txBody>
          <a:bodyPr/>
          <a:lstStyle/>
          <a:p>
            <a:pPr eaLnBrk="1" hangingPunct="1"/>
            <a:r>
              <a:rPr lang="en-GB" smtClean="0"/>
              <a:t>Samples</a:t>
            </a:r>
          </a:p>
        </p:txBody>
      </p:sp>
      <p:sp>
        <p:nvSpPr>
          <p:cNvPr id="106499" name="Rectangle 3"/>
          <p:cNvSpPr>
            <a:spLocks noGrp="1" noChangeArrowheads="1"/>
          </p:cNvSpPr>
          <p:nvPr>
            <p:ph type="subTitle" idx="1"/>
          </p:nvPr>
        </p:nvSpPr>
        <p:spPr/>
        <p:txBody>
          <a:bodyPr/>
          <a:lstStyle/>
          <a:p>
            <a:pPr eaLnBrk="1" hangingPunct="1">
              <a:buFontTx/>
              <a:buNone/>
            </a:pPr>
            <a:r>
              <a:rPr lang="en-US" smtClean="0"/>
              <a:t>Overview</a:t>
            </a:r>
            <a:endParaRPr lang="en-GB"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GB" smtClean="0"/>
              <a:t>Samples</a:t>
            </a:r>
          </a:p>
        </p:txBody>
      </p:sp>
      <p:sp>
        <p:nvSpPr>
          <p:cNvPr id="107523" name="Rectangle 3"/>
          <p:cNvSpPr>
            <a:spLocks noGrp="1" noChangeArrowheads="1"/>
          </p:cNvSpPr>
          <p:nvPr>
            <p:ph type="body" idx="1"/>
          </p:nvPr>
        </p:nvSpPr>
        <p:spPr>
          <a:xfrm>
            <a:off x="319088" y="1279525"/>
            <a:ext cx="8139112" cy="655637"/>
          </a:xfrm>
        </p:spPr>
        <p:txBody>
          <a:bodyPr/>
          <a:lstStyle/>
          <a:p>
            <a:pPr eaLnBrk="1" hangingPunct="1">
              <a:buFontTx/>
              <a:buNone/>
            </a:pPr>
            <a:r>
              <a:rPr lang="en-GB" sz="1600" smtClean="0"/>
              <a:t>Huge knowledge base … most of the Revit SDK information is contained in the samples</a:t>
            </a:r>
          </a:p>
          <a:p>
            <a:pPr eaLnBrk="1" hangingPunct="1">
              <a:buFontTx/>
              <a:buNone/>
            </a:pPr>
            <a:r>
              <a:rPr lang="en-GB" sz="1600" smtClean="0"/>
              <a:t>I will not go into each and every one of them ...</a:t>
            </a:r>
          </a:p>
        </p:txBody>
      </p:sp>
      <p:sp>
        <p:nvSpPr>
          <p:cNvPr id="107524" name="Text Box 4"/>
          <p:cNvSpPr txBox="1">
            <a:spLocks noChangeArrowheads="1"/>
          </p:cNvSpPr>
          <p:nvPr/>
        </p:nvSpPr>
        <p:spPr bwMode="auto">
          <a:xfrm>
            <a:off x="325438" y="2133600"/>
            <a:ext cx="2159000" cy="4206875"/>
          </a:xfrm>
          <a:prstGeom prst="rect">
            <a:avLst/>
          </a:prstGeom>
          <a:noFill/>
          <a:ln w="9525">
            <a:noFill/>
            <a:miter lim="800000"/>
            <a:headEnd/>
            <a:tailEnd/>
          </a:ln>
        </p:spPr>
        <p:txBody>
          <a:bodyPr>
            <a:spAutoFit/>
          </a:bodyPr>
          <a:lstStyle/>
          <a:p>
            <a:r>
              <a:rPr lang="en-GB" sz="1000" b="1" noProof="1"/>
              <a:t>AllViews</a:t>
            </a:r>
          </a:p>
          <a:p>
            <a:r>
              <a:rPr lang="en-GB" sz="1000" b="1" noProof="1"/>
              <a:t>AnalyticalSupportData_Info</a:t>
            </a:r>
          </a:p>
          <a:p>
            <a:r>
              <a:rPr lang="en-GB" sz="1000" b="1" noProof="1"/>
              <a:t>APIAppStartup</a:t>
            </a:r>
          </a:p>
          <a:p>
            <a:r>
              <a:rPr lang="en-GB" sz="1000" b="1" noProof="1"/>
              <a:t>ApplicationEvents</a:t>
            </a:r>
          </a:p>
          <a:p>
            <a:r>
              <a:rPr lang="en-GB" sz="1000" b="1" noProof="1" smtClean="0"/>
              <a:t>ArchSample</a:t>
            </a:r>
            <a:endParaRPr lang="en-GB" sz="1000" b="1" noProof="1"/>
          </a:p>
          <a:p>
            <a:r>
              <a:rPr lang="en-GB" sz="1000" b="1" noProof="1"/>
              <a:t>AreaReinCurve</a:t>
            </a:r>
          </a:p>
          <a:p>
            <a:r>
              <a:rPr lang="en-GB" sz="1000" b="1" noProof="1"/>
              <a:t>AreaReinParameters</a:t>
            </a:r>
          </a:p>
          <a:p>
            <a:r>
              <a:rPr lang="en-GB" sz="1000" b="1" noProof="1"/>
              <a:t>AutoTagRooms</a:t>
            </a:r>
          </a:p>
          <a:p>
            <a:r>
              <a:rPr lang="en-GB" sz="1000" b="1" noProof="1"/>
              <a:t>BarDescriptions</a:t>
            </a:r>
          </a:p>
          <a:p>
            <a:r>
              <a:rPr lang="en-GB" sz="1000" b="1" noProof="1"/>
              <a:t>BeamAndSlabNewParameter</a:t>
            </a:r>
          </a:p>
          <a:p>
            <a:r>
              <a:rPr lang="en-GB" sz="1000" b="1" noProof="1"/>
              <a:t>BlendVertexConnectTable</a:t>
            </a:r>
          </a:p>
          <a:p>
            <a:r>
              <a:rPr lang="en-GB" sz="1000" b="1" noProof="1"/>
              <a:t>BoundaryConditions</a:t>
            </a:r>
          </a:p>
          <a:p>
            <a:r>
              <a:rPr lang="en-GB" sz="1000" b="1" noProof="1"/>
              <a:t>BrowseBindings</a:t>
            </a:r>
          </a:p>
          <a:p>
            <a:r>
              <a:rPr lang="en-GB" sz="1000" b="1" noProof="1"/>
              <a:t>CreateBeamsColumnsBraces</a:t>
            </a:r>
          </a:p>
          <a:p>
            <a:r>
              <a:rPr lang="en-GB" sz="1000" b="1" noProof="1"/>
              <a:t>CreateBeamSystem</a:t>
            </a:r>
          </a:p>
          <a:p>
            <a:r>
              <a:rPr lang="en-GB" sz="1000" b="1" noProof="1"/>
              <a:t>CreateComplexAreaRein</a:t>
            </a:r>
          </a:p>
          <a:p>
            <a:r>
              <a:rPr lang="en-GB" sz="1000" b="1" noProof="1"/>
              <a:t>CreateDimensions</a:t>
            </a:r>
          </a:p>
          <a:p>
            <a:r>
              <a:rPr lang="en-GB" sz="1000" b="1" noProof="1"/>
              <a:t>CreateShared</a:t>
            </a:r>
          </a:p>
          <a:p>
            <a:r>
              <a:rPr lang="en-GB" sz="1000" b="1" noProof="1"/>
              <a:t>CreateSimpleAreaRein</a:t>
            </a:r>
          </a:p>
          <a:p>
            <a:r>
              <a:rPr lang="en-GB" sz="1000" b="1" noProof="1"/>
              <a:t>CreateViewSection</a:t>
            </a:r>
          </a:p>
          <a:p>
            <a:r>
              <a:rPr lang="en-GB" sz="1000" b="1" noProof="1"/>
              <a:t>CreateWallinBeamProfile</a:t>
            </a:r>
          </a:p>
          <a:p>
            <a:r>
              <a:rPr lang="en-GB" sz="1000" b="1" noProof="1"/>
              <a:t>CreateWallsUnderBeams</a:t>
            </a:r>
          </a:p>
          <a:p>
            <a:r>
              <a:rPr lang="en-GB" sz="1000" b="1" noProof="1"/>
              <a:t>CurvedBeam</a:t>
            </a:r>
          </a:p>
          <a:p>
            <a:r>
              <a:rPr lang="en-GB" sz="1000" b="1" noProof="1"/>
              <a:t>DeckProperties</a:t>
            </a:r>
          </a:p>
          <a:p>
            <a:r>
              <a:rPr lang="en-GB" sz="1000" b="1" noProof="1"/>
              <a:t>DeleteDimensions</a:t>
            </a:r>
          </a:p>
          <a:p>
            <a:r>
              <a:rPr lang="en-GB" sz="1000" b="1" noProof="1"/>
              <a:t>DeleteObject</a:t>
            </a:r>
          </a:p>
          <a:p>
            <a:r>
              <a:rPr lang="en-GB" sz="1000" b="1" noProof="1"/>
              <a:t>DesignOptionReader</a:t>
            </a:r>
          </a:p>
        </p:txBody>
      </p:sp>
      <p:sp>
        <p:nvSpPr>
          <p:cNvPr id="107525" name="Text Box 5"/>
          <p:cNvSpPr txBox="1">
            <a:spLocks noChangeArrowheads="1"/>
          </p:cNvSpPr>
          <p:nvPr/>
        </p:nvSpPr>
        <p:spPr bwMode="auto">
          <a:xfrm>
            <a:off x="3203575" y="2133600"/>
            <a:ext cx="2305050" cy="4247317"/>
          </a:xfrm>
          <a:prstGeom prst="rect">
            <a:avLst/>
          </a:prstGeom>
          <a:noFill/>
          <a:ln w="9525">
            <a:noFill/>
            <a:miter lim="800000"/>
            <a:headEnd/>
            <a:tailEnd/>
          </a:ln>
        </p:spPr>
        <p:txBody>
          <a:bodyPr>
            <a:spAutoFit/>
          </a:bodyPr>
          <a:lstStyle/>
          <a:p>
            <a:r>
              <a:rPr lang="en-GB" sz="1000" b="1" noProof="1"/>
              <a:t>FamilyExplorer</a:t>
            </a:r>
          </a:p>
          <a:p>
            <a:r>
              <a:rPr lang="en-GB" sz="1000" b="1" noProof="1"/>
              <a:t>FireRating</a:t>
            </a:r>
          </a:p>
          <a:p>
            <a:r>
              <a:rPr lang="en-GB" sz="1000" b="1" noProof="1"/>
              <a:t>FoundationSlab</a:t>
            </a:r>
          </a:p>
          <a:p>
            <a:r>
              <a:rPr lang="en-GB" sz="1000" b="1" noProof="1"/>
              <a:t>FrameBuilder</a:t>
            </a:r>
          </a:p>
          <a:p>
            <a:r>
              <a:rPr lang="en-GB" sz="1000" b="1" noProof="1" smtClean="0"/>
              <a:t>GenerateFloor</a:t>
            </a:r>
            <a:endParaRPr lang="en-GB" sz="1000" b="1" noProof="1"/>
          </a:p>
          <a:p>
            <a:r>
              <a:rPr lang="en-GB" sz="1000" b="1" noProof="1"/>
              <a:t>HelloRevit</a:t>
            </a:r>
          </a:p>
          <a:p>
            <a:r>
              <a:rPr lang="en-GB" sz="1000" b="1" noProof="1"/>
              <a:t>HelloWorld</a:t>
            </a:r>
          </a:p>
          <a:p>
            <a:r>
              <a:rPr lang="en-GB" sz="1000" b="1" noProof="1"/>
              <a:t>ImportExportDWG</a:t>
            </a:r>
          </a:p>
          <a:p>
            <a:r>
              <a:rPr lang="en-GB" sz="1000" b="1" noProof="1"/>
              <a:t>InplaceFamilyAnalyticalModel3D</a:t>
            </a:r>
          </a:p>
          <a:p>
            <a:r>
              <a:rPr lang="en-GB" sz="1000" b="1" noProof="1"/>
              <a:t>InPlaceMembers</a:t>
            </a:r>
          </a:p>
          <a:p>
            <a:r>
              <a:rPr lang="en-GB" sz="1000" b="1" noProof="1"/>
              <a:t>InvisibleParam</a:t>
            </a:r>
          </a:p>
          <a:p>
            <a:r>
              <a:rPr lang="en-GB" sz="1000" b="1" noProof="1"/>
              <a:t>Journaling</a:t>
            </a:r>
          </a:p>
          <a:p>
            <a:r>
              <a:rPr lang="en-GB" sz="1000" b="1" noProof="1"/>
              <a:t>LevelsProperty</a:t>
            </a:r>
          </a:p>
          <a:p>
            <a:r>
              <a:rPr lang="en-GB" sz="1000" b="1" noProof="1"/>
              <a:t>Loads</a:t>
            </a:r>
          </a:p>
          <a:p>
            <a:r>
              <a:rPr lang="en-GB" sz="1000" b="1" noProof="1"/>
              <a:t>MaterialProperties</a:t>
            </a:r>
          </a:p>
          <a:p>
            <a:r>
              <a:rPr lang="en-GB" sz="1000" b="1" noProof="1" smtClean="0"/>
              <a:t>Materials</a:t>
            </a:r>
            <a:endParaRPr lang="en-GB" sz="1000" b="1" noProof="1"/>
          </a:p>
          <a:p>
            <a:r>
              <a:rPr lang="en-GB" sz="1000" b="1" noProof="1" smtClean="0"/>
              <a:t>ModelLines</a:t>
            </a:r>
            <a:endParaRPr lang="en-GB" sz="1000" b="1" noProof="1"/>
          </a:p>
          <a:p>
            <a:r>
              <a:rPr lang="en-GB" sz="1000" b="1" noProof="1" smtClean="0"/>
              <a:t>ModifyIniFile</a:t>
            </a:r>
            <a:endParaRPr lang="en-GB" sz="1000" b="1" noProof="1"/>
          </a:p>
          <a:p>
            <a:r>
              <a:rPr lang="en-GB" sz="1000" b="1" noProof="1"/>
              <a:t>MoveLinear</a:t>
            </a:r>
          </a:p>
          <a:p>
            <a:r>
              <a:rPr lang="en-GB" sz="1000" b="1" noProof="1"/>
              <a:t>NewOpenings</a:t>
            </a:r>
          </a:p>
          <a:p>
            <a:r>
              <a:rPr lang="en-GB" sz="1000" b="1" noProof="1"/>
              <a:t>NewPathReinforcement</a:t>
            </a:r>
            <a:endParaRPr lang="en-US" sz="1000" b="1"/>
          </a:p>
          <a:p>
            <a:r>
              <a:rPr lang="en-US" sz="1000" b="1" noProof="1"/>
              <a:t>ObjectViewer</a:t>
            </a:r>
          </a:p>
          <a:p>
            <a:r>
              <a:rPr lang="en-US" sz="1000" b="1" noProof="1" smtClean="0"/>
              <a:t>Openings</a:t>
            </a:r>
          </a:p>
          <a:p>
            <a:r>
              <a:rPr lang="en-GB" sz="1000" b="1" noProof="1" smtClean="0"/>
              <a:t>ParameterUtils</a:t>
            </a:r>
          </a:p>
          <a:p>
            <a:r>
              <a:rPr lang="en-GB" sz="1000" b="1" noProof="1" smtClean="0"/>
              <a:t>PathReinforcement</a:t>
            </a:r>
          </a:p>
          <a:p>
            <a:r>
              <a:rPr lang="en-GB" sz="1000" b="1" noProof="1" smtClean="0"/>
              <a:t>PhaseSample</a:t>
            </a:r>
          </a:p>
          <a:p>
            <a:r>
              <a:rPr lang="en-GB" sz="1000" b="1" noProof="1" smtClean="0"/>
              <a:t>PhysicalProp</a:t>
            </a:r>
          </a:p>
        </p:txBody>
      </p:sp>
      <p:sp>
        <p:nvSpPr>
          <p:cNvPr id="107526" name="Text Box 7"/>
          <p:cNvSpPr txBox="1">
            <a:spLocks noChangeArrowheads="1"/>
          </p:cNvSpPr>
          <p:nvPr/>
        </p:nvSpPr>
        <p:spPr bwMode="auto">
          <a:xfrm>
            <a:off x="6229350" y="1874303"/>
            <a:ext cx="2087563" cy="4555093"/>
          </a:xfrm>
          <a:prstGeom prst="rect">
            <a:avLst/>
          </a:prstGeom>
          <a:noFill/>
          <a:ln w="9525">
            <a:noFill/>
            <a:miter lim="800000"/>
            <a:headEnd/>
            <a:tailEnd/>
          </a:ln>
        </p:spPr>
        <p:txBody>
          <a:bodyPr>
            <a:spAutoFit/>
          </a:bodyPr>
          <a:lstStyle/>
          <a:p>
            <a:r>
              <a:rPr lang="en-GB" sz="1000" b="1" noProof="1" smtClean="0"/>
              <a:t>ProjectInfo</a:t>
            </a:r>
            <a:endParaRPr lang="en-GB" sz="1000" b="1" noProof="1"/>
          </a:p>
          <a:p>
            <a:r>
              <a:rPr lang="en-GB" sz="1000" b="1" noProof="1" smtClean="0"/>
              <a:t>ProjectUnit</a:t>
            </a:r>
          </a:p>
          <a:p>
            <a:r>
              <a:rPr lang="en-US" sz="1000" b="1" noProof="1" smtClean="0"/>
              <a:t>RDBLink</a:t>
            </a:r>
            <a:endParaRPr lang="en-GB" sz="1000" b="1" noProof="1"/>
          </a:p>
          <a:p>
            <a:r>
              <a:rPr lang="en-GB" sz="1000" b="1" noProof="1"/>
              <a:t>ReferencePlane</a:t>
            </a:r>
          </a:p>
          <a:p>
            <a:r>
              <a:rPr lang="en-GB" sz="1000" b="1" noProof="1"/>
              <a:t>Reinforcement</a:t>
            </a:r>
          </a:p>
          <a:p>
            <a:r>
              <a:rPr lang="en-GB" sz="1000" b="1" noProof="1"/>
              <a:t>RevitCommands</a:t>
            </a:r>
          </a:p>
          <a:p>
            <a:r>
              <a:rPr lang="en-GB" sz="1000" b="1" noProof="1" smtClean="0"/>
              <a:t>Rooms</a:t>
            </a:r>
          </a:p>
          <a:p>
            <a:r>
              <a:rPr lang="en-GB" sz="1000" b="1" noProof="1" smtClean="0"/>
              <a:t>RoomSchedule</a:t>
            </a:r>
            <a:endParaRPr lang="en-GB" sz="1000" b="1" noProof="1"/>
          </a:p>
          <a:p>
            <a:r>
              <a:rPr lang="en-GB" sz="1000" b="1" noProof="1"/>
              <a:t>RotateFramingObjects</a:t>
            </a:r>
          </a:p>
          <a:p>
            <a:r>
              <a:rPr lang="en-GB" sz="1000" b="1" noProof="1"/>
              <a:t>ShaftHolePuncher</a:t>
            </a:r>
          </a:p>
          <a:p>
            <a:r>
              <a:rPr lang="en-GB" sz="1000" b="1" noProof="1"/>
              <a:t>SharedCoordinateSystem</a:t>
            </a:r>
          </a:p>
          <a:p>
            <a:r>
              <a:rPr lang="en-GB" sz="1000" b="1" noProof="1"/>
              <a:t>SlabProperties</a:t>
            </a:r>
          </a:p>
          <a:p>
            <a:r>
              <a:rPr lang="en-GB" sz="1000" b="1" noProof="1"/>
              <a:t>SpanDirection</a:t>
            </a:r>
          </a:p>
          <a:p>
            <a:r>
              <a:rPr lang="en-GB" sz="1000" b="1" noProof="1"/>
              <a:t>SpotDimension</a:t>
            </a:r>
          </a:p>
          <a:p>
            <a:r>
              <a:rPr lang="en-GB" sz="1000" b="1" noProof="1" smtClean="0"/>
              <a:t>StructSample</a:t>
            </a:r>
            <a:endParaRPr lang="en-GB" sz="1000" b="1" noProof="1"/>
          </a:p>
          <a:p>
            <a:r>
              <a:rPr lang="en-GB" sz="1000" b="1" noProof="1"/>
              <a:t>StructuralLayerFunction</a:t>
            </a:r>
          </a:p>
          <a:p>
            <a:r>
              <a:rPr lang="en-GB" sz="1000" b="1" noProof="1"/>
              <a:t>TagBeam</a:t>
            </a:r>
          </a:p>
          <a:p>
            <a:r>
              <a:rPr lang="en-GB" sz="1000" b="1" noProof="1"/>
              <a:t>TestFloorThickness</a:t>
            </a:r>
          </a:p>
          <a:p>
            <a:r>
              <a:rPr lang="en-GB" sz="1000" b="1" noProof="1"/>
              <a:t>TestWallThickness</a:t>
            </a:r>
          </a:p>
          <a:p>
            <a:r>
              <a:rPr lang="en-GB" sz="1000" b="1" noProof="1"/>
              <a:t>Toolbar</a:t>
            </a:r>
          </a:p>
          <a:p>
            <a:r>
              <a:rPr lang="en-GB" sz="1000" b="1" noProof="1"/>
              <a:t>TransactionControl</a:t>
            </a:r>
          </a:p>
          <a:p>
            <a:r>
              <a:rPr lang="en-GB" sz="1000" b="1" noProof="1"/>
              <a:t>TypeSelector</a:t>
            </a:r>
          </a:p>
          <a:p>
            <a:r>
              <a:rPr lang="en-GB" sz="1000" b="1" noProof="1"/>
              <a:t>VersionChecking</a:t>
            </a:r>
          </a:p>
          <a:p>
            <a:r>
              <a:rPr lang="en-GB" sz="1000" b="1" noProof="1"/>
              <a:t>Viewers/AnalyticalViewer</a:t>
            </a:r>
          </a:p>
          <a:p>
            <a:r>
              <a:rPr lang="en-GB" sz="1000" b="1" noProof="1"/>
              <a:t>Viewers/ElementViewer</a:t>
            </a:r>
          </a:p>
          <a:p>
            <a:r>
              <a:rPr lang="en-GB" sz="1000" b="1" noProof="1"/>
              <a:t>Viewers/RevitViewer</a:t>
            </a:r>
          </a:p>
          <a:p>
            <a:r>
              <a:rPr lang="en-GB" sz="1000" b="1" noProof="1"/>
              <a:t>Viewers/RoomViewer</a:t>
            </a:r>
          </a:p>
          <a:p>
            <a:r>
              <a:rPr lang="en-GB" sz="1000" b="1" noProof="1"/>
              <a:t>ViewPrinter</a:t>
            </a:r>
          </a:p>
          <a:p>
            <a:r>
              <a:rPr lang="en-GB" sz="1000" b="1" noProof="1"/>
              <a:t>VisibilityControl</a:t>
            </a:r>
            <a:endParaRPr lang="en-US" sz="1000" b="1"/>
          </a:p>
        </p:txBody>
      </p:sp>
      <p:sp>
        <p:nvSpPr>
          <p:cNvPr id="107527" name="Text Box 8"/>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Samples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GB" smtClean="0"/>
              <a:t>Basic Samples</a:t>
            </a:r>
          </a:p>
        </p:txBody>
      </p:sp>
      <p:sp>
        <p:nvSpPr>
          <p:cNvPr id="109571" name="Rectangle 3"/>
          <p:cNvSpPr>
            <a:spLocks noGrp="1" noChangeArrowheads="1"/>
          </p:cNvSpPr>
          <p:nvPr>
            <p:ph type="body" idx="1"/>
          </p:nvPr>
        </p:nvSpPr>
        <p:spPr>
          <a:xfrm>
            <a:off x="319088" y="1279525"/>
            <a:ext cx="5253044" cy="5119688"/>
          </a:xfrm>
        </p:spPr>
        <p:txBody>
          <a:bodyPr/>
          <a:lstStyle/>
          <a:p>
            <a:pPr marL="717550" indent="6350">
              <a:lnSpc>
                <a:spcPct val="90000"/>
              </a:lnSpc>
              <a:buNone/>
              <a:tabLst>
                <a:tab pos="4310063" algn="l"/>
              </a:tabLst>
            </a:pPr>
            <a:r>
              <a:rPr lang="en-GB" sz="2400" smtClean="0"/>
              <a:t>ArchSample	</a:t>
            </a:r>
            <a:r>
              <a:rPr lang="en-GB" altLang="ja-JP" sz="2400" smtClean="0">
                <a:ea typeface="ＭＳ Ｐゴシック" pitchFamily="34" charset="-128"/>
              </a:rPr>
              <a:t>All</a:t>
            </a:r>
            <a:endParaRPr lang="en-GB" altLang="ja-JP" sz="2400" smtClean="0">
              <a:solidFill>
                <a:srgbClr val="FF3300"/>
              </a:solidFill>
              <a:ea typeface="ＭＳ Ｐゴシック" pitchFamily="34" charset="-128"/>
            </a:endParaRPr>
          </a:p>
          <a:p>
            <a:pPr marL="717550" indent="6350">
              <a:lnSpc>
                <a:spcPct val="90000"/>
              </a:lnSpc>
              <a:buNone/>
              <a:tabLst>
                <a:tab pos="4310063" algn="l"/>
              </a:tabLst>
            </a:pPr>
            <a:r>
              <a:rPr lang="en-GB" altLang="ja-JP" sz="2400" smtClean="0">
                <a:ea typeface="ＭＳ Ｐゴシック" pitchFamily="34" charset="-128"/>
              </a:rPr>
              <a:t>BrowseBindings</a:t>
            </a:r>
            <a:r>
              <a:rPr lang="en-GB" sz="2400" smtClean="0"/>
              <a:t>	</a:t>
            </a:r>
            <a:r>
              <a:rPr lang="en-GB" altLang="ja-JP" sz="2400" smtClean="0">
                <a:ea typeface="ＭＳ Ｐゴシック" pitchFamily="34" charset="-128"/>
              </a:rPr>
              <a:t>All</a:t>
            </a:r>
            <a:endParaRPr lang="en-GB" sz="2400" smtClean="0"/>
          </a:p>
          <a:p>
            <a:pPr marL="717550" indent="6350">
              <a:lnSpc>
                <a:spcPct val="90000"/>
              </a:lnSpc>
              <a:buNone/>
              <a:tabLst>
                <a:tab pos="4310063" algn="l"/>
              </a:tabLst>
            </a:pPr>
            <a:r>
              <a:rPr lang="en-GB" sz="2400" smtClean="0"/>
              <a:t>CreateShared	</a:t>
            </a:r>
            <a:r>
              <a:rPr lang="en-GB" altLang="ja-JP" sz="2400" smtClean="0">
                <a:ea typeface="ＭＳ Ｐゴシック" pitchFamily="34" charset="-128"/>
              </a:rPr>
              <a:t>All</a:t>
            </a:r>
            <a:endParaRPr lang="en-GB" sz="2400" smtClean="0"/>
          </a:p>
          <a:p>
            <a:pPr marL="717550" indent="6350">
              <a:lnSpc>
                <a:spcPct val="90000"/>
              </a:lnSpc>
              <a:buNone/>
              <a:tabLst>
                <a:tab pos="4310063" algn="l"/>
              </a:tabLst>
            </a:pPr>
            <a:r>
              <a:rPr lang="en-GB" sz="2400" smtClean="0"/>
              <a:t>FireRating	</a:t>
            </a:r>
            <a:r>
              <a:rPr lang="en-GB" altLang="ja-JP" sz="2400" smtClean="0">
                <a:ea typeface="ＭＳ Ｐゴシック" pitchFamily="34" charset="-128"/>
              </a:rPr>
              <a:t>All</a:t>
            </a:r>
            <a:endParaRPr lang="en-GB" sz="2400" smtClean="0"/>
          </a:p>
          <a:p>
            <a:pPr marL="717550" indent="6350">
              <a:lnSpc>
                <a:spcPct val="90000"/>
              </a:lnSpc>
              <a:buNone/>
              <a:tabLst>
                <a:tab pos="4310063" algn="l"/>
              </a:tabLst>
            </a:pPr>
            <a:r>
              <a:rPr lang="en-GB" sz="2400" smtClean="0"/>
              <a:t>HelloRevit	</a:t>
            </a:r>
            <a:r>
              <a:rPr lang="en-GB" altLang="ja-JP" sz="2400" smtClean="0">
                <a:ea typeface="ＭＳ Ｐゴシック" pitchFamily="34" charset="-128"/>
              </a:rPr>
              <a:t>All</a:t>
            </a:r>
            <a:endParaRPr lang="en-GB" sz="2400" smtClean="0"/>
          </a:p>
          <a:p>
            <a:pPr marL="717550" indent="6350">
              <a:lnSpc>
                <a:spcPct val="90000"/>
              </a:lnSpc>
              <a:buNone/>
              <a:tabLst>
                <a:tab pos="4310063" algn="l"/>
              </a:tabLst>
            </a:pPr>
            <a:r>
              <a:rPr lang="en-GB" sz="2400" smtClean="0"/>
              <a:t>MoveLinear	</a:t>
            </a:r>
            <a:r>
              <a:rPr lang="en-GB" altLang="ja-JP" sz="2400" smtClean="0">
                <a:ea typeface="ＭＳ Ｐゴシック" pitchFamily="34" charset="-128"/>
              </a:rPr>
              <a:t>All</a:t>
            </a:r>
            <a:endParaRPr lang="en-GB" sz="2400" smtClean="0"/>
          </a:p>
          <a:p>
            <a:pPr marL="717550" indent="6350">
              <a:lnSpc>
                <a:spcPct val="90000"/>
              </a:lnSpc>
              <a:buNone/>
              <a:tabLst>
                <a:tab pos="4310063" algn="l"/>
              </a:tabLst>
            </a:pPr>
            <a:r>
              <a:rPr lang="en-GB" sz="2400" smtClean="0"/>
              <a:t>PhysicalProp</a:t>
            </a:r>
            <a:r>
              <a:rPr lang="ja-JP" altLang="en-GB" sz="2400" smtClean="0">
                <a:ea typeface="ＭＳ Ｐゴシック" pitchFamily="34" charset="-128"/>
              </a:rPr>
              <a:t>	</a:t>
            </a:r>
            <a:r>
              <a:rPr lang="en-GB" altLang="ja-JP" sz="2400" smtClean="0">
                <a:ea typeface="ＭＳ Ｐゴシック" pitchFamily="34" charset="-128"/>
              </a:rPr>
              <a:t>All</a:t>
            </a:r>
            <a:endParaRPr lang="en-GB" sz="2400" smtClean="0">
              <a:solidFill>
                <a:srgbClr val="FF3300"/>
              </a:solidFill>
            </a:endParaRPr>
          </a:p>
          <a:p>
            <a:pPr marL="717550" indent="6350">
              <a:lnSpc>
                <a:spcPct val="90000"/>
              </a:lnSpc>
              <a:buNone/>
              <a:tabLst>
                <a:tab pos="4310063" algn="l"/>
              </a:tabLst>
            </a:pPr>
            <a:r>
              <a:rPr lang="en-GB" sz="2400" smtClean="0"/>
              <a:t>RevitCommands	</a:t>
            </a:r>
            <a:r>
              <a:rPr lang="en-GB" altLang="ja-JP" sz="2400" smtClean="0">
                <a:ea typeface="ＭＳ Ｐゴシック" pitchFamily="34" charset="-128"/>
              </a:rPr>
              <a:t>All</a:t>
            </a:r>
            <a:endParaRPr lang="en-GB" sz="2400" smtClean="0">
              <a:solidFill>
                <a:srgbClr val="FF3300"/>
              </a:solidFill>
            </a:endParaRPr>
          </a:p>
          <a:p>
            <a:pPr marL="717550" indent="6350">
              <a:lnSpc>
                <a:spcPct val="90000"/>
              </a:lnSpc>
              <a:buNone/>
              <a:tabLst>
                <a:tab pos="4310063" algn="l"/>
              </a:tabLst>
            </a:pPr>
            <a:r>
              <a:rPr lang="en-GB" sz="2400" smtClean="0"/>
              <a:t>StructSample	</a:t>
            </a:r>
            <a:r>
              <a:rPr lang="en-GB" altLang="ja-JP" sz="2400" smtClean="0">
                <a:ea typeface="ＭＳ Ｐゴシック" pitchFamily="34" charset="-128"/>
              </a:rPr>
              <a:t>All</a:t>
            </a:r>
            <a:endParaRPr lang="en-GB" sz="2400" smtClean="0">
              <a:solidFill>
                <a:srgbClr val="FF3300"/>
              </a:solidFill>
            </a:endParaRPr>
          </a:p>
          <a:p>
            <a:pPr marL="717550" indent="6350">
              <a:lnSpc>
                <a:spcPct val="90000"/>
              </a:lnSpc>
              <a:buNone/>
              <a:tabLst>
                <a:tab pos="4310063" algn="l"/>
              </a:tabLst>
            </a:pPr>
            <a:r>
              <a:rPr lang="en-GB" sz="2400" smtClean="0"/>
              <a:t>TypeSelector</a:t>
            </a:r>
            <a:r>
              <a:rPr lang="ja-JP" altLang="en-GB" sz="2400" smtClean="0">
                <a:ea typeface="ＭＳ Ｐゴシック" pitchFamily="34" charset="-128"/>
              </a:rPr>
              <a:t>	</a:t>
            </a:r>
            <a:r>
              <a:rPr lang="en-GB" altLang="ja-JP" sz="2400" smtClean="0">
                <a:ea typeface="ＭＳ Ｐゴシック" pitchFamily="34" charset="-128"/>
              </a:rPr>
              <a:t>All</a:t>
            </a:r>
            <a:endParaRPr lang="en-GB" sz="2400" smtClean="0">
              <a:solidFill>
                <a:srgbClr val="FF3300"/>
              </a:solidFill>
            </a:endParaRPr>
          </a:p>
          <a:p>
            <a:pPr marL="717550" indent="6350">
              <a:lnSpc>
                <a:spcPct val="90000"/>
              </a:lnSpc>
              <a:buNone/>
              <a:tabLst>
                <a:tab pos="4310063" algn="l"/>
              </a:tabLst>
            </a:pPr>
            <a:r>
              <a:rPr lang="en-GB" sz="2400" smtClean="0"/>
              <a:t>ElementViewer</a:t>
            </a:r>
            <a:r>
              <a:rPr lang="en-GB" altLang="ja-JP" sz="2400" smtClean="0">
                <a:ea typeface="ＭＳ Ｐゴシック" pitchFamily="34" charset="-128"/>
              </a:rPr>
              <a:t>	All</a:t>
            </a:r>
            <a:endParaRPr lang="en-GB" sz="2400" smtClean="0">
              <a:solidFill>
                <a:srgbClr val="FF3300"/>
              </a:solidFill>
            </a:endParaRPr>
          </a:p>
          <a:p>
            <a:pPr marL="717550" indent="6350">
              <a:lnSpc>
                <a:spcPct val="90000"/>
              </a:lnSpc>
              <a:buNone/>
              <a:tabLst>
                <a:tab pos="4310063" algn="l"/>
              </a:tabLst>
            </a:pPr>
            <a:r>
              <a:rPr lang="en-GB" sz="2400" smtClean="0"/>
              <a:t>RoomViewer</a:t>
            </a:r>
            <a:r>
              <a:rPr lang="ja-JP" altLang="en-GB" sz="2400" smtClean="0">
                <a:ea typeface="ＭＳ Ｐゴシック" pitchFamily="34" charset="-128"/>
              </a:rPr>
              <a:t>	</a:t>
            </a:r>
            <a:r>
              <a:rPr lang="en-GB" altLang="ja-JP" sz="2400" smtClean="0">
                <a:ea typeface="ＭＳ Ｐゴシック" pitchFamily="34" charset="-128"/>
              </a:rPr>
              <a:t>All</a:t>
            </a:r>
            <a:r>
              <a:rPr lang="en-GB" sz="2400" smtClean="0"/>
              <a:t> </a:t>
            </a:r>
          </a:p>
          <a:p>
            <a:pPr marL="717550" indent="6350">
              <a:lnSpc>
                <a:spcPct val="90000"/>
              </a:lnSpc>
              <a:buNone/>
              <a:tabLst>
                <a:tab pos="4310063" algn="l"/>
              </a:tabLst>
            </a:pPr>
            <a:r>
              <a:rPr lang="en-GB" sz="2400" smtClean="0"/>
              <a:t>AnalyticalViewer</a:t>
            </a:r>
            <a:r>
              <a:rPr lang="ja-JP" altLang="en-GB" sz="2400" smtClean="0">
                <a:ea typeface="ＭＳ Ｐゴシック" pitchFamily="34" charset="-128"/>
              </a:rPr>
              <a:t>	</a:t>
            </a:r>
            <a:r>
              <a:rPr lang="en-GB" sz="2400" smtClean="0"/>
              <a:t>R</a:t>
            </a:r>
            <a:r>
              <a:rPr lang="en-US" sz="2400" smtClean="0"/>
              <a:t>st</a:t>
            </a:r>
            <a:endParaRPr lang="en-US" altLang="ja-JP" sz="2400" smtClean="0">
              <a:ea typeface="ＭＳ Ｐゴシック" pitchFamily="34" charset="-128"/>
            </a:endParaRPr>
          </a:p>
          <a:p>
            <a:pPr eaLnBrk="1" hangingPunct="1">
              <a:buFontTx/>
              <a:buNone/>
            </a:pPr>
            <a:endParaRPr lang="en-GB" sz="1600" smtClean="0"/>
          </a:p>
        </p:txBody>
      </p:sp>
      <p:sp>
        <p:nvSpPr>
          <p:cNvPr id="109573"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Samples</a:t>
            </a:r>
            <a:endParaRPr lang="en-GB" sz="1600">
              <a:solidFill>
                <a:schemeClr val="accent1"/>
              </a:solidFill>
            </a:endParaRPr>
          </a:p>
        </p:txBody>
      </p:sp>
      <p:pic>
        <p:nvPicPr>
          <p:cNvPr id="6" name="Picture 3"/>
          <p:cNvPicPr>
            <a:picLocks noChangeAspect="1" noChangeArrowheads="1"/>
          </p:cNvPicPr>
          <p:nvPr/>
        </p:nvPicPr>
        <p:blipFill>
          <a:blip r:embed="rId3" cstate="print"/>
          <a:srcRect/>
          <a:stretch>
            <a:fillRect/>
          </a:stretch>
        </p:blipFill>
        <p:spPr bwMode="auto">
          <a:xfrm>
            <a:off x="5815042" y="1928802"/>
            <a:ext cx="2971800" cy="2230437"/>
          </a:xfrm>
          <a:prstGeom prst="rect">
            <a:avLst/>
          </a:prstGeom>
          <a:noFill/>
          <a:ln w="9525">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GB" smtClean="0"/>
              <a:t>Revit 9.0 Samples</a:t>
            </a:r>
          </a:p>
        </p:txBody>
      </p:sp>
      <p:sp>
        <p:nvSpPr>
          <p:cNvPr id="109571" name="Rectangle 3"/>
          <p:cNvSpPr>
            <a:spLocks noGrp="1" noChangeArrowheads="1"/>
          </p:cNvSpPr>
          <p:nvPr>
            <p:ph sz="half" idx="1"/>
          </p:nvPr>
        </p:nvSpPr>
        <p:spPr>
          <a:xfrm>
            <a:off x="319088" y="1906591"/>
            <a:ext cx="3992562" cy="3165483"/>
          </a:xfrm>
        </p:spPr>
        <p:txBody>
          <a:bodyPr/>
          <a:lstStyle/>
          <a:p>
            <a:pPr>
              <a:lnSpc>
                <a:spcPct val="80000"/>
              </a:lnSpc>
              <a:buNone/>
              <a:tabLst>
                <a:tab pos="3225800" algn="l"/>
              </a:tabLst>
            </a:pPr>
            <a:r>
              <a:rPr lang="en-GB" sz="1600" smtClean="0"/>
              <a:t>AllViews	All </a:t>
            </a:r>
            <a:endParaRPr lang="en-GB" sz="1600" smtClean="0">
              <a:solidFill>
                <a:srgbClr val="FF3300"/>
              </a:solidFill>
            </a:endParaRPr>
          </a:p>
          <a:p>
            <a:pPr>
              <a:lnSpc>
                <a:spcPct val="80000"/>
              </a:lnSpc>
              <a:buNone/>
              <a:tabLst>
                <a:tab pos="3225800" algn="l"/>
              </a:tabLst>
            </a:pPr>
            <a:r>
              <a:rPr lang="en-GB" sz="1600" smtClean="0"/>
              <a:t>AnalyticalSupportData_Info	Rst</a:t>
            </a:r>
          </a:p>
          <a:p>
            <a:pPr>
              <a:lnSpc>
                <a:spcPct val="80000"/>
              </a:lnSpc>
              <a:buNone/>
              <a:tabLst>
                <a:tab pos="3225800" algn="l"/>
              </a:tabLst>
            </a:pPr>
            <a:r>
              <a:rPr lang="en-GB" sz="1600" smtClean="0"/>
              <a:t>AreaReinCurve	Rst</a:t>
            </a:r>
          </a:p>
          <a:p>
            <a:pPr>
              <a:lnSpc>
                <a:spcPct val="80000"/>
              </a:lnSpc>
              <a:buNone/>
              <a:tabLst>
                <a:tab pos="3225800" algn="l"/>
              </a:tabLst>
            </a:pPr>
            <a:r>
              <a:rPr lang="en-GB" sz="1600" smtClean="0"/>
              <a:t>AreaReinParameters	Rst</a:t>
            </a:r>
          </a:p>
          <a:p>
            <a:pPr>
              <a:lnSpc>
                <a:spcPct val="80000"/>
              </a:lnSpc>
              <a:buNone/>
              <a:tabLst>
                <a:tab pos="3225800" algn="l"/>
              </a:tabLst>
            </a:pPr>
            <a:r>
              <a:rPr lang="en-GB" sz="1600" smtClean="0"/>
              <a:t>BarDescriptions	Rst</a:t>
            </a:r>
          </a:p>
          <a:p>
            <a:pPr>
              <a:lnSpc>
                <a:spcPct val="80000"/>
              </a:lnSpc>
              <a:buNone/>
              <a:tabLst>
                <a:tab pos="3225800" algn="l"/>
              </a:tabLst>
            </a:pPr>
            <a:r>
              <a:rPr lang="en-GB" sz="1600" smtClean="0"/>
              <a:t>BeamAndSlabNewParameter	Rst</a:t>
            </a:r>
            <a:endParaRPr lang="en-GB" sz="1600" smtClean="0">
              <a:solidFill>
                <a:srgbClr val="FF3300"/>
              </a:solidFill>
            </a:endParaRPr>
          </a:p>
          <a:p>
            <a:pPr>
              <a:lnSpc>
                <a:spcPct val="80000"/>
              </a:lnSpc>
              <a:buNone/>
              <a:tabLst>
                <a:tab pos="3225800" algn="l"/>
              </a:tabLst>
            </a:pPr>
            <a:r>
              <a:rPr lang="en-GB" sz="1600" smtClean="0"/>
              <a:t>CreateBeamsColumnsBraces	All  </a:t>
            </a:r>
          </a:p>
          <a:p>
            <a:pPr>
              <a:lnSpc>
                <a:spcPct val="80000"/>
              </a:lnSpc>
              <a:buNone/>
              <a:tabLst>
                <a:tab pos="3225800" algn="l"/>
              </a:tabLst>
            </a:pPr>
            <a:r>
              <a:rPr lang="en-GB" sz="1600" smtClean="0"/>
              <a:t>CreateComplexAreaRein	Rst </a:t>
            </a:r>
            <a:endParaRPr lang="en-GB" sz="1600" smtClean="0">
              <a:solidFill>
                <a:srgbClr val="FF3300"/>
              </a:solidFill>
            </a:endParaRPr>
          </a:p>
          <a:p>
            <a:pPr>
              <a:lnSpc>
                <a:spcPct val="80000"/>
              </a:lnSpc>
              <a:buNone/>
              <a:tabLst>
                <a:tab pos="3225800" algn="l"/>
              </a:tabLst>
            </a:pPr>
            <a:r>
              <a:rPr lang="en-GB" sz="1600" smtClean="0"/>
              <a:t>CreateDimensions	All </a:t>
            </a:r>
            <a:endParaRPr lang="en-GB" sz="1600" smtClean="0">
              <a:solidFill>
                <a:srgbClr val="FF3300"/>
              </a:solidFill>
            </a:endParaRPr>
          </a:p>
          <a:p>
            <a:pPr>
              <a:lnSpc>
                <a:spcPct val="80000"/>
              </a:lnSpc>
              <a:buNone/>
              <a:tabLst>
                <a:tab pos="3225800" algn="l"/>
              </a:tabLst>
            </a:pPr>
            <a:r>
              <a:rPr lang="en-GB" sz="1600" smtClean="0"/>
              <a:t>CreateSimpleAreaRein	Rst </a:t>
            </a:r>
            <a:endParaRPr lang="en-GB" sz="1600" smtClean="0">
              <a:solidFill>
                <a:srgbClr val="FF3300"/>
              </a:solidFill>
            </a:endParaRPr>
          </a:p>
          <a:p>
            <a:pPr>
              <a:lnSpc>
                <a:spcPct val="80000"/>
              </a:lnSpc>
              <a:buNone/>
              <a:tabLst>
                <a:tab pos="3225800" algn="l"/>
              </a:tabLst>
            </a:pPr>
            <a:r>
              <a:rPr lang="en-GB" sz="1600" smtClean="0"/>
              <a:t>CreateViewSection	Rst </a:t>
            </a:r>
            <a:endParaRPr lang="en-GB" sz="1600" smtClean="0">
              <a:solidFill>
                <a:srgbClr val="FF3300"/>
              </a:solidFill>
            </a:endParaRPr>
          </a:p>
          <a:p>
            <a:pPr>
              <a:lnSpc>
                <a:spcPct val="80000"/>
              </a:lnSpc>
              <a:buNone/>
              <a:tabLst>
                <a:tab pos="3225800" algn="l"/>
              </a:tabLst>
            </a:pPr>
            <a:r>
              <a:rPr lang="en-GB" sz="1600" smtClean="0"/>
              <a:t>CreateWallinBeamProfile	Rst*</a:t>
            </a:r>
          </a:p>
          <a:p>
            <a:pPr>
              <a:lnSpc>
                <a:spcPct val="80000"/>
              </a:lnSpc>
              <a:buNone/>
              <a:tabLst>
                <a:tab pos="3225800" algn="l"/>
              </a:tabLst>
            </a:pPr>
            <a:r>
              <a:rPr lang="en-GB" sz="1600" smtClean="0"/>
              <a:t>CreateWallsUnderBeams	Rst </a:t>
            </a:r>
            <a:endParaRPr lang="en-GB" sz="1600" smtClean="0">
              <a:solidFill>
                <a:srgbClr val="FF3300"/>
              </a:solidFill>
            </a:endParaRPr>
          </a:p>
        </p:txBody>
      </p:sp>
      <p:sp>
        <p:nvSpPr>
          <p:cNvPr id="109573"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Samples</a:t>
            </a:r>
            <a:endParaRPr lang="en-GB" sz="1600">
              <a:solidFill>
                <a:schemeClr val="accent1"/>
              </a:solidFill>
            </a:endParaRPr>
          </a:p>
        </p:txBody>
      </p:sp>
      <p:sp>
        <p:nvSpPr>
          <p:cNvPr id="8" name="TextBox 7"/>
          <p:cNvSpPr txBox="1"/>
          <p:nvPr/>
        </p:nvSpPr>
        <p:spPr>
          <a:xfrm>
            <a:off x="4711730" y="1881114"/>
            <a:ext cx="3932236" cy="2850011"/>
          </a:xfrm>
          <a:prstGeom prst="rect">
            <a:avLst/>
          </a:prstGeom>
          <a:noFill/>
        </p:spPr>
        <p:txBody>
          <a:bodyPr wrap="square" rtlCol="0">
            <a:spAutoFit/>
          </a:bodyPr>
          <a:lstStyle/>
          <a:p>
            <a:pPr>
              <a:lnSpc>
                <a:spcPct val="80000"/>
              </a:lnSpc>
              <a:buNone/>
              <a:tabLst>
                <a:tab pos="2867025" algn="l"/>
              </a:tabLst>
            </a:pPr>
            <a:r>
              <a:rPr lang="en-GB" sz="1600" smtClean="0"/>
              <a:t>DeleteDimensions	All </a:t>
            </a:r>
            <a:endParaRPr lang="en-GB" sz="1600" smtClean="0">
              <a:solidFill>
                <a:srgbClr val="FF3300"/>
              </a:solidFill>
            </a:endParaRPr>
          </a:p>
          <a:p>
            <a:pPr>
              <a:lnSpc>
                <a:spcPct val="80000"/>
              </a:lnSpc>
              <a:buNone/>
              <a:tabLst>
                <a:tab pos="2867025" algn="l"/>
              </a:tabLst>
            </a:pPr>
            <a:r>
              <a:rPr lang="en-GB" sz="1600" smtClean="0"/>
              <a:t>DeleteObject	All </a:t>
            </a:r>
            <a:endParaRPr lang="en-GB" sz="1600" smtClean="0">
              <a:solidFill>
                <a:srgbClr val="FF3300"/>
              </a:solidFill>
            </a:endParaRPr>
          </a:p>
          <a:p>
            <a:pPr>
              <a:lnSpc>
                <a:spcPct val="80000"/>
              </a:lnSpc>
              <a:buNone/>
              <a:tabLst>
                <a:tab pos="2867025" algn="l"/>
              </a:tabLst>
            </a:pPr>
            <a:r>
              <a:rPr lang="en-GB" sz="1600" smtClean="0"/>
              <a:t>DesignOptionReader	All</a:t>
            </a:r>
          </a:p>
          <a:p>
            <a:pPr>
              <a:lnSpc>
                <a:spcPct val="80000"/>
              </a:lnSpc>
              <a:buNone/>
              <a:tabLst>
                <a:tab pos="2867025" algn="l"/>
              </a:tabLst>
            </a:pPr>
            <a:r>
              <a:rPr lang="en-GB" sz="1600" smtClean="0"/>
              <a:t>GenerateFloor	All </a:t>
            </a:r>
            <a:endParaRPr lang="en-GB" sz="1600" smtClean="0">
              <a:solidFill>
                <a:srgbClr val="FF3300"/>
              </a:solidFill>
            </a:endParaRPr>
          </a:p>
          <a:p>
            <a:pPr>
              <a:lnSpc>
                <a:spcPct val="80000"/>
              </a:lnSpc>
              <a:buNone/>
              <a:tabLst>
                <a:tab pos="2867025" algn="l"/>
              </a:tabLst>
            </a:pPr>
            <a:r>
              <a:rPr lang="en-GB" sz="1600" smtClean="0"/>
              <a:t>InPlaceMembers	All (Rst?) </a:t>
            </a:r>
          </a:p>
          <a:p>
            <a:pPr>
              <a:lnSpc>
                <a:spcPct val="80000"/>
              </a:lnSpc>
              <a:buNone/>
              <a:tabLst>
                <a:tab pos="2867025" algn="l"/>
              </a:tabLst>
            </a:pPr>
            <a:r>
              <a:rPr lang="en-GB" sz="1600" smtClean="0"/>
              <a:t>LevelsProperty	All</a:t>
            </a:r>
          </a:p>
          <a:p>
            <a:pPr>
              <a:lnSpc>
                <a:spcPct val="80000"/>
              </a:lnSpc>
              <a:tabLst>
                <a:tab pos="2867025" algn="l"/>
              </a:tabLst>
            </a:pPr>
            <a:r>
              <a:rPr lang="en-GB" sz="1600" smtClean="0"/>
              <a:t>Loads	Rst</a:t>
            </a:r>
          </a:p>
          <a:p>
            <a:pPr>
              <a:lnSpc>
                <a:spcPct val="80000"/>
              </a:lnSpc>
              <a:buNone/>
              <a:tabLst>
                <a:tab pos="2867025" algn="l"/>
              </a:tabLst>
            </a:pPr>
            <a:r>
              <a:rPr lang="en-GB" sz="1600" smtClean="0"/>
              <a:t>MaterialProperties	All</a:t>
            </a:r>
          </a:p>
          <a:p>
            <a:pPr>
              <a:lnSpc>
                <a:spcPct val="80000"/>
              </a:lnSpc>
              <a:buNone/>
              <a:tabLst>
                <a:tab pos="2867025" algn="l"/>
              </a:tabLst>
            </a:pPr>
            <a:r>
              <a:rPr lang="en-GB" sz="1600" smtClean="0"/>
              <a:t>ObjectViewer	All</a:t>
            </a:r>
          </a:p>
          <a:p>
            <a:pPr>
              <a:lnSpc>
                <a:spcPct val="80000"/>
              </a:lnSpc>
              <a:buNone/>
              <a:tabLst>
                <a:tab pos="2867025" algn="l"/>
              </a:tabLst>
            </a:pPr>
            <a:r>
              <a:rPr lang="en-GB" sz="1600" smtClean="0"/>
              <a:t>PhaseSample	All</a:t>
            </a:r>
          </a:p>
          <a:p>
            <a:pPr>
              <a:lnSpc>
                <a:spcPct val="80000"/>
              </a:lnSpc>
              <a:buNone/>
              <a:tabLst>
                <a:tab pos="2867025" algn="l"/>
              </a:tabLst>
            </a:pPr>
            <a:r>
              <a:rPr lang="en-GB" sz="1600" smtClean="0"/>
              <a:t>RotateFramingObjects	All </a:t>
            </a:r>
          </a:p>
          <a:p>
            <a:pPr>
              <a:lnSpc>
                <a:spcPct val="80000"/>
              </a:lnSpc>
              <a:buNone/>
              <a:tabLst>
                <a:tab pos="2867025" algn="l"/>
              </a:tabLst>
            </a:pPr>
            <a:r>
              <a:rPr lang="en-GB" sz="1600" smtClean="0"/>
              <a:t>SlabProperties	Rst</a:t>
            </a:r>
          </a:p>
          <a:p>
            <a:pPr>
              <a:lnSpc>
                <a:spcPct val="80000"/>
              </a:lnSpc>
              <a:buNone/>
              <a:tabLst>
                <a:tab pos="2867025" algn="l"/>
              </a:tabLst>
            </a:pPr>
            <a:r>
              <a:rPr lang="en-GB" sz="1600" smtClean="0"/>
              <a:t>StructuralLayerFunction	Rst</a:t>
            </a:r>
          </a:p>
          <a:p>
            <a:pPr>
              <a:lnSpc>
                <a:spcPct val="80000"/>
              </a:lnSpc>
              <a:buNone/>
              <a:tabLst>
                <a:tab pos="2867025" algn="l"/>
              </a:tabLst>
            </a:pPr>
            <a:r>
              <a:rPr lang="en-GB" sz="1600" smtClean="0"/>
              <a:t>VersionChecking	All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GB" smtClean="0"/>
              <a:t>Revit 9.1 Samples</a:t>
            </a:r>
          </a:p>
        </p:txBody>
      </p:sp>
      <p:sp>
        <p:nvSpPr>
          <p:cNvPr id="109571" name="Rectangle 3"/>
          <p:cNvSpPr>
            <a:spLocks noGrp="1" noChangeArrowheads="1"/>
          </p:cNvSpPr>
          <p:nvPr>
            <p:ph sz="half" idx="1"/>
          </p:nvPr>
        </p:nvSpPr>
        <p:spPr>
          <a:xfrm>
            <a:off x="319088" y="1279525"/>
            <a:ext cx="8324878" cy="5364185"/>
          </a:xfrm>
        </p:spPr>
        <p:txBody>
          <a:bodyPr/>
          <a:lstStyle/>
          <a:p>
            <a:pPr marL="358775" indent="-3175">
              <a:lnSpc>
                <a:spcPct val="80000"/>
              </a:lnSpc>
              <a:buNone/>
              <a:tabLst>
                <a:tab pos="4667250" algn="l"/>
              </a:tabLst>
            </a:pPr>
            <a:r>
              <a:rPr lang="en-US" sz="2400" noProof="1" smtClean="0"/>
              <a:t>FrameBuilder	</a:t>
            </a:r>
            <a:r>
              <a:rPr lang="en-US" altLang="ja-JP" sz="2400" smtClean="0">
                <a:ea typeface="ＭＳ Ｐゴシック" pitchFamily="34" charset="-128"/>
              </a:rPr>
              <a:t>All</a:t>
            </a:r>
            <a:endParaRPr lang="en-US" sz="2400" noProof="1" smtClean="0"/>
          </a:p>
          <a:p>
            <a:pPr marL="358775" indent="-3175">
              <a:lnSpc>
                <a:spcPct val="80000"/>
              </a:lnSpc>
              <a:buNone/>
              <a:tabLst>
                <a:tab pos="4667250" algn="l"/>
              </a:tabLst>
            </a:pPr>
            <a:r>
              <a:rPr lang="en-US" sz="2400" noProof="1" smtClean="0"/>
              <a:t>Journaling	</a:t>
            </a:r>
            <a:r>
              <a:rPr lang="en-US" altLang="ja-JP" sz="2400" smtClean="0">
                <a:ea typeface="ＭＳ Ｐゴシック" pitchFamily="34" charset="-128"/>
              </a:rPr>
              <a:t>All</a:t>
            </a:r>
            <a:endParaRPr lang="en-US" sz="2400" noProof="1" smtClean="0"/>
          </a:p>
          <a:p>
            <a:pPr marL="358775" indent="-3175">
              <a:lnSpc>
                <a:spcPct val="80000"/>
              </a:lnSpc>
              <a:buNone/>
              <a:tabLst>
                <a:tab pos="4667250" algn="l"/>
              </a:tabLst>
            </a:pPr>
            <a:r>
              <a:rPr lang="en-US" sz="2400" noProof="1" smtClean="0">
                <a:solidFill>
                  <a:schemeClr val="bg2"/>
                </a:solidFill>
              </a:rPr>
              <a:t>ModelLines	</a:t>
            </a:r>
            <a:r>
              <a:rPr lang="en-US" altLang="ja-JP" sz="2400" smtClean="0">
                <a:solidFill>
                  <a:schemeClr val="bg2"/>
                </a:solidFill>
                <a:ea typeface="ＭＳ Ｐゴシック" pitchFamily="34" charset="-128"/>
              </a:rPr>
              <a:t>All</a:t>
            </a:r>
            <a:endParaRPr lang="en-US" sz="2400" noProof="1" smtClean="0">
              <a:solidFill>
                <a:schemeClr val="bg2"/>
              </a:solidFill>
            </a:endParaRPr>
          </a:p>
          <a:p>
            <a:pPr marL="358775" indent="-3175">
              <a:lnSpc>
                <a:spcPct val="80000"/>
              </a:lnSpc>
              <a:buNone/>
              <a:tabLst>
                <a:tab pos="4667250" algn="l"/>
              </a:tabLst>
            </a:pPr>
            <a:r>
              <a:rPr lang="en-US" sz="2400" noProof="1" smtClean="0"/>
              <a:t>Openings	</a:t>
            </a:r>
            <a:r>
              <a:rPr lang="en-US" altLang="ja-JP" sz="2400" smtClean="0">
                <a:ea typeface="ＭＳ Ｐゴシック" pitchFamily="34" charset="-128"/>
              </a:rPr>
              <a:t>All</a:t>
            </a:r>
            <a:endParaRPr lang="en-US" sz="2400" noProof="1" smtClean="0"/>
          </a:p>
          <a:p>
            <a:pPr marL="358775" indent="-3175">
              <a:lnSpc>
                <a:spcPct val="80000"/>
              </a:lnSpc>
              <a:buNone/>
              <a:tabLst>
                <a:tab pos="4667250" algn="l"/>
              </a:tabLst>
            </a:pPr>
            <a:r>
              <a:rPr lang="en-US" sz="2400" noProof="1" smtClean="0"/>
              <a:t>ReferencePlane	</a:t>
            </a:r>
            <a:r>
              <a:rPr lang="en-US" altLang="ja-JP" sz="2400" smtClean="0">
                <a:ea typeface="ＭＳ Ｐゴシック" pitchFamily="34" charset="-128"/>
              </a:rPr>
              <a:t>All</a:t>
            </a:r>
            <a:endParaRPr lang="en-US" sz="2400" noProof="1" smtClean="0"/>
          </a:p>
          <a:p>
            <a:pPr marL="358775" indent="-3175">
              <a:lnSpc>
                <a:spcPct val="80000"/>
              </a:lnSpc>
              <a:buNone/>
              <a:tabLst>
                <a:tab pos="4667250" algn="l"/>
              </a:tabLst>
            </a:pPr>
            <a:r>
              <a:rPr lang="en-US" sz="2400" noProof="1" smtClean="0"/>
              <a:t>Rooms	</a:t>
            </a:r>
            <a:r>
              <a:rPr lang="en-US" altLang="ja-JP" sz="2400" smtClean="0">
                <a:ea typeface="ＭＳ Ｐゴシック" pitchFamily="34" charset="-128"/>
              </a:rPr>
              <a:t>All</a:t>
            </a:r>
            <a:r>
              <a:rPr lang="en-US" sz="2400" noProof="1" smtClean="0"/>
              <a:t> </a:t>
            </a:r>
            <a:endParaRPr lang="en-US" altLang="ja-JP" sz="2400" smtClean="0">
              <a:ea typeface="ＭＳ Ｐゴシック" pitchFamily="34" charset="-128"/>
            </a:endParaRPr>
          </a:p>
          <a:p>
            <a:pPr marL="358775" indent="-3175">
              <a:lnSpc>
                <a:spcPct val="80000"/>
              </a:lnSpc>
              <a:buNone/>
              <a:tabLst>
                <a:tab pos="4667250" algn="l"/>
              </a:tabLst>
            </a:pPr>
            <a:r>
              <a:rPr lang="en-US" sz="2400" noProof="1" smtClean="0"/>
              <a:t>SharedCoordinateSystem	</a:t>
            </a:r>
            <a:r>
              <a:rPr lang="en-US" altLang="ja-JP" sz="2400" smtClean="0">
                <a:ea typeface="ＭＳ Ｐゴシック" pitchFamily="34" charset="-128"/>
              </a:rPr>
              <a:t>All</a:t>
            </a:r>
          </a:p>
          <a:p>
            <a:pPr marL="358775" indent="-3175">
              <a:lnSpc>
                <a:spcPct val="80000"/>
              </a:lnSpc>
              <a:buNone/>
              <a:tabLst>
                <a:tab pos="4667250" algn="l"/>
              </a:tabLst>
            </a:pPr>
            <a:r>
              <a:rPr lang="en-US" sz="2400" noProof="1" smtClean="0"/>
              <a:t>BoundaryConditions	Rst</a:t>
            </a:r>
          </a:p>
          <a:p>
            <a:pPr marL="358775" indent="-3175">
              <a:lnSpc>
                <a:spcPct val="80000"/>
              </a:lnSpc>
              <a:buNone/>
              <a:tabLst>
                <a:tab pos="4667250" algn="l"/>
              </a:tabLst>
            </a:pPr>
            <a:r>
              <a:rPr lang="en-US" sz="2400" noProof="1" smtClean="0"/>
              <a:t>CreateBeamSystem	Rst</a:t>
            </a:r>
          </a:p>
          <a:p>
            <a:pPr marL="358775" indent="-3175">
              <a:lnSpc>
                <a:spcPct val="80000"/>
              </a:lnSpc>
              <a:buNone/>
              <a:tabLst>
                <a:tab pos="4667250" algn="l"/>
              </a:tabLst>
            </a:pPr>
            <a:r>
              <a:rPr lang="en-US" sz="2400" noProof="1" smtClean="0"/>
              <a:t>FoundationSlab	Rst</a:t>
            </a:r>
          </a:p>
          <a:p>
            <a:pPr marL="358775" indent="-3175">
              <a:lnSpc>
                <a:spcPct val="80000"/>
              </a:lnSpc>
              <a:buNone/>
              <a:tabLst>
                <a:tab pos="4667250" algn="l"/>
              </a:tabLst>
            </a:pPr>
            <a:r>
              <a:rPr lang="en-US" sz="2400" noProof="1" smtClean="0">
                <a:solidFill>
                  <a:schemeClr val="bg2"/>
                </a:solidFill>
              </a:rPr>
              <a:t>Materials	</a:t>
            </a:r>
            <a:r>
              <a:rPr lang="en-US" altLang="ja-JP" sz="2400" smtClean="0">
                <a:solidFill>
                  <a:schemeClr val="bg2"/>
                </a:solidFill>
                <a:ea typeface="ＭＳ Ｐゴシック" pitchFamily="34" charset="-128"/>
              </a:rPr>
              <a:t>Rst</a:t>
            </a:r>
            <a:endParaRPr lang="en-US" sz="2400" noProof="1" smtClean="0">
              <a:solidFill>
                <a:schemeClr val="bg2"/>
              </a:solidFill>
            </a:endParaRPr>
          </a:p>
          <a:p>
            <a:pPr marL="358775" indent="-3175">
              <a:lnSpc>
                <a:spcPct val="80000"/>
              </a:lnSpc>
              <a:buNone/>
              <a:tabLst>
                <a:tab pos="4667250" algn="l"/>
              </a:tabLst>
            </a:pPr>
            <a:r>
              <a:rPr lang="en-US" sz="2400" noProof="1" smtClean="0">
                <a:solidFill>
                  <a:schemeClr val="bg1">
                    <a:lumMod val="50000"/>
                  </a:schemeClr>
                </a:solidFill>
              </a:rPr>
              <a:t>ObjectViewerII	</a:t>
            </a:r>
            <a:r>
              <a:rPr lang="en-US" altLang="ja-JP" sz="2400" smtClean="0">
                <a:solidFill>
                  <a:schemeClr val="bg1">
                    <a:lumMod val="50000"/>
                  </a:schemeClr>
                </a:solidFill>
                <a:ea typeface="ＭＳ Ｐゴシック" pitchFamily="34" charset="-128"/>
              </a:rPr>
              <a:t>Rst</a:t>
            </a:r>
            <a:endParaRPr lang="en-US" sz="2400" noProof="1" smtClean="0">
              <a:solidFill>
                <a:schemeClr val="bg1">
                  <a:lumMod val="50000"/>
                </a:schemeClr>
              </a:solidFill>
            </a:endParaRPr>
          </a:p>
          <a:p>
            <a:pPr marL="358775" indent="-3175">
              <a:lnSpc>
                <a:spcPct val="80000"/>
              </a:lnSpc>
              <a:buNone/>
              <a:tabLst>
                <a:tab pos="4667250" algn="l"/>
              </a:tabLst>
            </a:pPr>
            <a:r>
              <a:rPr lang="en-US" sz="2400" noProof="1" smtClean="0"/>
              <a:t>Reinforcement	Rst</a:t>
            </a:r>
            <a:endParaRPr lang="en-US" altLang="ja-JP" sz="2400">
              <a:ea typeface="ＭＳ Ｐゴシック" pitchFamily="34" charset="-128"/>
            </a:endParaRPr>
          </a:p>
        </p:txBody>
      </p:sp>
      <p:sp>
        <p:nvSpPr>
          <p:cNvPr id="109573"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GB" smtClean="0"/>
              <a:t>New 2008.0 SDK Samples</a:t>
            </a:r>
          </a:p>
        </p:txBody>
      </p:sp>
      <p:sp>
        <p:nvSpPr>
          <p:cNvPr id="109571" name="Rectangle 3"/>
          <p:cNvSpPr>
            <a:spLocks noGrp="1" noChangeArrowheads="1"/>
          </p:cNvSpPr>
          <p:nvPr>
            <p:ph type="body" idx="1"/>
          </p:nvPr>
        </p:nvSpPr>
        <p:spPr>
          <a:xfrm>
            <a:off x="319088" y="1279525"/>
            <a:ext cx="7637462" cy="5119688"/>
          </a:xfrm>
        </p:spPr>
        <p:txBody>
          <a:bodyPr/>
          <a:lstStyle/>
          <a:p>
            <a:pPr eaLnBrk="1" hangingPunct="1">
              <a:buFontTx/>
              <a:buNone/>
            </a:pPr>
            <a:r>
              <a:rPr lang="en-GB" smtClean="0"/>
              <a:t>Described in</a:t>
            </a:r>
          </a:p>
          <a:p>
            <a:pPr lvl="1" eaLnBrk="1" hangingPunct="1"/>
            <a:r>
              <a:rPr lang="en-GB" smtClean="0"/>
              <a:t>SDK/Samples/Revit 2008 New Samples.doc</a:t>
            </a:r>
          </a:p>
          <a:p>
            <a:pPr lvl="2" eaLnBrk="1" hangingPunct="1">
              <a:buFont typeface="Wingdings" pitchFamily="2" charset="2"/>
              <a:buNone/>
            </a:pPr>
            <a:r>
              <a:rPr lang="en-GB" sz="1600" smtClean="0"/>
              <a:t>APIAppStartup</a:t>
            </a:r>
          </a:p>
          <a:p>
            <a:pPr lvl="2" eaLnBrk="1" hangingPunct="1">
              <a:buFont typeface="Wingdings" pitchFamily="2" charset="2"/>
              <a:buNone/>
            </a:pPr>
            <a:r>
              <a:rPr lang="en-GB" sz="1600" smtClean="0"/>
              <a:t>ApplicationEvents</a:t>
            </a:r>
          </a:p>
          <a:p>
            <a:pPr lvl="2" eaLnBrk="1" hangingPunct="1">
              <a:buFont typeface="Wingdings" pitchFamily="2" charset="2"/>
              <a:buNone/>
            </a:pPr>
            <a:r>
              <a:rPr lang="en-GB" sz="1600" smtClean="0"/>
              <a:t>AutoTagRooms</a:t>
            </a:r>
          </a:p>
          <a:p>
            <a:pPr lvl="2" eaLnBrk="1" hangingPunct="1">
              <a:buFont typeface="Wingdings" pitchFamily="2" charset="2"/>
              <a:buNone/>
            </a:pPr>
            <a:r>
              <a:rPr lang="en-GB" sz="1600" smtClean="0"/>
              <a:t>BlendVertexConnectTable</a:t>
            </a:r>
          </a:p>
          <a:p>
            <a:pPr lvl="2" eaLnBrk="1" hangingPunct="1">
              <a:buFont typeface="Wingdings" pitchFamily="2" charset="2"/>
              <a:buNone/>
            </a:pPr>
            <a:r>
              <a:rPr lang="en-GB" sz="1600" smtClean="0"/>
              <a:t>CurvedBeam</a:t>
            </a:r>
          </a:p>
          <a:p>
            <a:pPr lvl="2" eaLnBrk="1" hangingPunct="1">
              <a:buFont typeface="Wingdings" pitchFamily="2" charset="2"/>
              <a:buNone/>
            </a:pPr>
            <a:r>
              <a:rPr lang="en-GB" sz="1600" smtClean="0"/>
              <a:t>FamilyExplorer</a:t>
            </a:r>
          </a:p>
          <a:p>
            <a:pPr lvl="2" eaLnBrk="1" hangingPunct="1">
              <a:buFont typeface="Wingdings" pitchFamily="2" charset="2"/>
              <a:buNone/>
            </a:pPr>
            <a:r>
              <a:rPr lang="en-GB" sz="1600" smtClean="0"/>
              <a:t>ImportExportDWG</a:t>
            </a:r>
          </a:p>
          <a:p>
            <a:pPr lvl="2" eaLnBrk="1" hangingPunct="1">
              <a:buFont typeface="Wingdings" pitchFamily="2" charset="2"/>
              <a:buNone/>
            </a:pPr>
            <a:r>
              <a:rPr lang="en-GB" sz="1600" smtClean="0"/>
              <a:t>InplaceFamilyAnalyticalModel3D</a:t>
            </a:r>
          </a:p>
          <a:p>
            <a:pPr lvl="2" eaLnBrk="1" hangingPunct="1">
              <a:buFont typeface="Wingdings" pitchFamily="2" charset="2"/>
              <a:buNone/>
            </a:pPr>
            <a:r>
              <a:rPr lang="en-GB" sz="1600" smtClean="0"/>
              <a:t>NewOpenings</a:t>
            </a:r>
          </a:p>
          <a:p>
            <a:pPr lvl="2" eaLnBrk="1" hangingPunct="1">
              <a:buFont typeface="Wingdings" pitchFamily="2" charset="2"/>
              <a:buNone/>
            </a:pPr>
            <a:r>
              <a:rPr lang="en-GB" sz="1600" smtClean="0"/>
              <a:t>NewPathReinforcement</a:t>
            </a:r>
          </a:p>
          <a:p>
            <a:pPr lvl="2" eaLnBrk="1" hangingPunct="1">
              <a:buFont typeface="Wingdings" pitchFamily="2" charset="2"/>
              <a:buNone/>
            </a:pPr>
            <a:r>
              <a:rPr lang="en-GB" sz="1600" smtClean="0"/>
              <a:t>PathReinforcement</a:t>
            </a:r>
          </a:p>
        </p:txBody>
      </p:sp>
      <p:sp>
        <p:nvSpPr>
          <p:cNvPr id="109572" name="Text Box 5"/>
          <p:cNvSpPr txBox="1">
            <a:spLocks noChangeArrowheads="1"/>
          </p:cNvSpPr>
          <p:nvPr/>
        </p:nvSpPr>
        <p:spPr bwMode="auto">
          <a:xfrm>
            <a:off x="5005388" y="2212975"/>
            <a:ext cx="2879725" cy="3146425"/>
          </a:xfrm>
          <a:prstGeom prst="rect">
            <a:avLst/>
          </a:prstGeom>
          <a:noFill/>
          <a:ln w="9525">
            <a:noFill/>
            <a:miter lim="800000"/>
            <a:headEnd/>
            <a:tailEnd/>
          </a:ln>
        </p:spPr>
        <p:txBody>
          <a:bodyPr>
            <a:spAutoFit/>
          </a:bodyPr>
          <a:lstStyle/>
          <a:p>
            <a:pPr marL="180975" indent="-180975">
              <a:spcBef>
                <a:spcPct val="15000"/>
              </a:spcBef>
              <a:buClr>
                <a:schemeClr val="accent1"/>
              </a:buClr>
              <a:buFont typeface="Wingdings" pitchFamily="2" charset="2"/>
              <a:buNone/>
            </a:pPr>
            <a:r>
              <a:rPr lang="en-US" sz="1600"/>
              <a:t>ProjectInfo</a:t>
            </a:r>
          </a:p>
          <a:p>
            <a:pPr marL="180975" indent="-180975">
              <a:spcBef>
                <a:spcPct val="15000"/>
              </a:spcBef>
              <a:buClr>
                <a:schemeClr val="accent1"/>
              </a:buClr>
              <a:buFont typeface="Wingdings" pitchFamily="2" charset="2"/>
              <a:buNone/>
            </a:pPr>
            <a:r>
              <a:rPr lang="en-US" sz="1600"/>
              <a:t>ProjectUnit</a:t>
            </a:r>
          </a:p>
          <a:p>
            <a:pPr marL="180975" indent="-180975">
              <a:spcBef>
                <a:spcPct val="15000"/>
              </a:spcBef>
              <a:buClr>
                <a:schemeClr val="accent1"/>
              </a:buClr>
              <a:buFont typeface="Wingdings" pitchFamily="2" charset="2"/>
              <a:buNone/>
            </a:pPr>
            <a:r>
              <a:rPr lang="en-US" sz="1600"/>
              <a:t>ShaftHolePuncher</a:t>
            </a:r>
          </a:p>
          <a:p>
            <a:pPr marL="180975" indent="-180975">
              <a:spcBef>
                <a:spcPct val="15000"/>
              </a:spcBef>
              <a:buClr>
                <a:schemeClr val="accent1"/>
              </a:buClr>
              <a:buFont typeface="Wingdings" pitchFamily="2" charset="2"/>
              <a:buNone/>
            </a:pPr>
            <a:r>
              <a:rPr lang="en-US" sz="1600"/>
              <a:t>SpotDimension</a:t>
            </a:r>
          </a:p>
          <a:p>
            <a:pPr marL="180975" indent="-180975">
              <a:spcBef>
                <a:spcPct val="15000"/>
              </a:spcBef>
              <a:buClr>
                <a:schemeClr val="accent1"/>
              </a:buClr>
              <a:buFont typeface="Wingdings" pitchFamily="2" charset="2"/>
              <a:buNone/>
            </a:pPr>
            <a:r>
              <a:rPr lang="en-US" sz="1600"/>
              <a:t>TagBeam</a:t>
            </a:r>
          </a:p>
          <a:p>
            <a:pPr marL="180975" indent="-180975">
              <a:spcBef>
                <a:spcPct val="15000"/>
              </a:spcBef>
              <a:buClr>
                <a:schemeClr val="accent1"/>
              </a:buClr>
              <a:buFont typeface="Wingdings" pitchFamily="2" charset="2"/>
              <a:buNone/>
            </a:pPr>
            <a:r>
              <a:rPr lang="en-US" sz="1600"/>
              <a:t>TestFloorThickness</a:t>
            </a:r>
          </a:p>
          <a:p>
            <a:pPr marL="180975" indent="-180975">
              <a:spcBef>
                <a:spcPct val="15000"/>
              </a:spcBef>
              <a:buClr>
                <a:schemeClr val="accent1"/>
              </a:buClr>
              <a:buFont typeface="Wingdings" pitchFamily="2" charset="2"/>
              <a:buNone/>
            </a:pPr>
            <a:r>
              <a:rPr lang="en-US" sz="1600"/>
              <a:t>TestWallThickness</a:t>
            </a:r>
          </a:p>
          <a:p>
            <a:pPr marL="180975" indent="-180975">
              <a:spcBef>
                <a:spcPct val="15000"/>
              </a:spcBef>
              <a:buClr>
                <a:schemeClr val="accent1"/>
              </a:buClr>
              <a:buFont typeface="Wingdings" pitchFamily="2" charset="2"/>
              <a:buNone/>
            </a:pPr>
            <a:r>
              <a:rPr lang="en-US" sz="1600"/>
              <a:t>Toolbar</a:t>
            </a:r>
          </a:p>
          <a:p>
            <a:pPr marL="180975" indent="-180975">
              <a:spcBef>
                <a:spcPct val="15000"/>
              </a:spcBef>
              <a:buClr>
                <a:schemeClr val="accent1"/>
              </a:buClr>
              <a:buFont typeface="Wingdings" pitchFamily="2" charset="2"/>
              <a:buNone/>
            </a:pPr>
            <a:r>
              <a:rPr lang="en-US" sz="1600"/>
              <a:t>TransactionControl</a:t>
            </a:r>
          </a:p>
          <a:p>
            <a:pPr marL="180975" indent="-180975">
              <a:spcBef>
                <a:spcPct val="15000"/>
              </a:spcBef>
              <a:buClr>
                <a:schemeClr val="accent1"/>
              </a:buClr>
              <a:buFont typeface="Wingdings" pitchFamily="2" charset="2"/>
              <a:buNone/>
            </a:pPr>
            <a:r>
              <a:rPr lang="en-US" sz="1600"/>
              <a:t>ViewPrinter</a:t>
            </a:r>
          </a:p>
          <a:p>
            <a:pPr marL="180975" indent="-180975">
              <a:spcBef>
                <a:spcPct val="15000"/>
              </a:spcBef>
              <a:buClr>
                <a:schemeClr val="accent1"/>
              </a:buClr>
              <a:buFont typeface="Wingdings" pitchFamily="2" charset="2"/>
              <a:buNone/>
            </a:pPr>
            <a:r>
              <a:rPr lang="en-US" sz="1600"/>
              <a:t>VisibilityControl</a:t>
            </a:r>
          </a:p>
        </p:txBody>
      </p:sp>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GB" smtClean="0"/>
              <a:t>New 2008.2 SDK Samples</a:t>
            </a:r>
          </a:p>
        </p:txBody>
      </p:sp>
      <p:sp>
        <p:nvSpPr>
          <p:cNvPr id="109571" name="Rectangle 3"/>
          <p:cNvSpPr>
            <a:spLocks noGrp="1" noChangeArrowheads="1"/>
          </p:cNvSpPr>
          <p:nvPr>
            <p:ph type="body" idx="1"/>
          </p:nvPr>
        </p:nvSpPr>
        <p:spPr>
          <a:xfrm>
            <a:off x="319088" y="1279525"/>
            <a:ext cx="7637462" cy="5119688"/>
          </a:xfrm>
        </p:spPr>
        <p:txBody>
          <a:bodyPr/>
          <a:lstStyle/>
          <a:p>
            <a:pPr eaLnBrk="1" hangingPunct="1">
              <a:buFontTx/>
              <a:buNone/>
            </a:pPr>
            <a:r>
              <a:rPr lang="en-GB" smtClean="0"/>
              <a:t>Described in</a:t>
            </a:r>
          </a:p>
          <a:p>
            <a:pPr lvl="1" eaLnBrk="1" hangingPunct="1"/>
            <a:r>
              <a:rPr lang="en-GB" smtClean="0"/>
              <a:t>SDK/Samples/Revit 2008 New Samples.doc</a:t>
            </a:r>
          </a:p>
          <a:p>
            <a:pPr lvl="2" eaLnBrk="1" hangingPunct="1">
              <a:buNone/>
            </a:pPr>
            <a:r>
              <a:rPr lang="en-US" sz="1600" smtClean="0"/>
              <a:t>RDBLink</a:t>
            </a:r>
          </a:p>
          <a:p>
            <a:pPr lvl="2" eaLnBrk="1" hangingPunct="1">
              <a:buNone/>
            </a:pPr>
            <a:r>
              <a:rPr lang="en-US" sz="1600" smtClean="0"/>
              <a:t>RoomSchedule</a:t>
            </a:r>
            <a:endParaRPr lang="en-GB" sz="1600" smtClean="0"/>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GB" smtClean="0"/>
              <a:t>About the Presenter</a:t>
            </a:r>
          </a:p>
        </p:txBody>
      </p:sp>
      <p:sp>
        <p:nvSpPr>
          <p:cNvPr id="4099" name="Rectangle 3"/>
          <p:cNvSpPr>
            <a:spLocks noGrp="1" noChangeArrowheads="1"/>
          </p:cNvSpPr>
          <p:nvPr>
            <p:ph type="body" idx="1"/>
          </p:nvPr>
        </p:nvSpPr>
        <p:spPr>
          <a:xfrm>
            <a:off x="319088" y="3573463"/>
            <a:ext cx="8139112" cy="2746375"/>
          </a:xfrm>
          <a:noFill/>
        </p:spPr>
        <p:txBody>
          <a:bodyPr/>
          <a:lstStyle/>
          <a:p>
            <a:pPr marL="0" indent="0" eaLnBrk="1" hangingPunct="1">
              <a:lnSpc>
                <a:spcPct val="90000"/>
              </a:lnSpc>
              <a:spcBef>
                <a:spcPct val="20000"/>
              </a:spcBef>
              <a:buFontTx/>
              <a:buNone/>
            </a:pPr>
            <a:r>
              <a:rPr lang="en-GB" sz="1800" smtClean="0"/>
              <a:t>Jeremy worked with Autodesk from 1988 until 1994 as a technology evangelist responsible for European Developer Support before the inception of the Autodesk Developer Network ADN. He was a co-founder of the AutoCAD Developer Group Europe and a prolific author around AutoCAD application development. He left Autodesk to work as an HVAC application developer, </a:t>
            </a:r>
            <a:br>
              <a:rPr lang="en-GB" sz="1800" smtClean="0"/>
            </a:br>
            <a:r>
              <a:rPr lang="en-GB" sz="1800" smtClean="0"/>
              <a:t>then rejoined in 2005 </a:t>
            </a:r>
            <a:r>
              <a:rPr lang="en-US" sz="1800" smtClean="0"/>
              <a:t>to work in the AEC group of the ADN DevTech team</a:t>
            </a:r>
            <a:r>
              <a:rPr lang="en-GB" sz="1800" smtClean="0"/>
              <a:t>. </a:t>
            </a:r>
          </a:p>
          <a:p>
            <a:pPr marL="0" indent="0" eaLnBrk="1" hangingPunct="1">
              <a:lnSpc>
                <a:spcPct val="90000"/>
              </a:lnSpc>
              <a:spcBef>
                <a:spcPct val="40000"/>
              </a:spcBef>
              <a:buFontTx/>
              <a:buNone/>
            </a:pPr>
            <a:r>
              <a:rPr lang="en-GB" sz="1800" smtClean="0"/>
              <a:t>Jeremy studied mathematics and physics in Germany (Dipl. Math.), has four children, is a vegetarian, likes theatre improvisation and sports, especially climbing, plays the flute, and is fluent in five European languages.</a:t>
            </a:r>
          </a:p>
        </p:txBody>
      </p:sp>
      <p:pic>
        <p:nvPicPr>
          <p:cNvPr id="4100" name="Picture 4" descr="jeremy"/>
          <p:cNvPicPr>
            <a:picLocks noChangeAspect="1" noChangeArrowheads="1"/>
          </p:cNvPicPr>
          <p:nvPr/>
        </p:nvPicPr>
        <p:blipFill>
          <a:blip r:embed="rId3"/>
          <a:srcRect/>
          <a:stretch>
            <a:fillRect/>
          </a:stretch>
        </p:blipFill>
        <p:spPr bwMode="auto">
          <a:xfrm>
            <a:off x="6388100" y="476250"/>
            <a:ext cx="1928813" cy="2528888"/>
          </a:xfrm>
          <a:prstGeom prst="rect">
            <a:avLst/>
          </a:prstGeom>
          <a:noFill/>
          <a:ln w="9525">
            <a:noFill/>
            <a:miter lim="800000"/>
            <a:headEnd/>
            <a:tailEnd/>
          </a:ln>
        </p:spPr>
      </p:pic>
      <p:sp>
        <p:nvSpPr>
          <p:cNvPr id="4101" name="Text Box 5"/>
          <p:cNvSpPr txBox="1">
            <a:spLocks noChangeArrowheads="1"/>
          </p:cNvSpPr>
          <p:nvPr/>
        </p:nvSpPr>
        <p:spPr bwMode="auto">
          <a:xfrm>
            <a:off x="287338" y="1484313"/>
            <a:ext cx="5437187" cy="1614487"/>
          </a:xfrm>
          <a:prstGeom prst="rect">
            <a:avLst/>
          </a:prstGeom>
          <a:noFill/>
          <a:ln w="9525">
            <a:noFill/>
            <a:miter lim="800000"/>
            <a:headEnd/>
            <a:tailEnd/>
          </a:ln>
        </p:spPr>
        <p:txBody>
          <a:bodyPr>
            <a:spAutoFit/>
          </a:bodyPr>
          <a:lstStyle/>
          <a:p>
            <a:r>
              <a:rPr lang="en-US" sz="2800" b="1"/>
              <a:t>Jeremy</a:t>
            </a:r>
            <a:r>
              <a:rPr lang="en-US" sz="2400" b="1"/>
              <a:t> Tammik</a:t>
            </a:r>
          </a:p>
          <a:p>
            <a:r>
              <a:rPr lang="en-GB" sz="2400"/>
              <a:t>Developer Technical Services</a:t>
            </a:r>
            <a:endParaRPr lang="en-US" sz="2400"/>
          </a:p>
          <a:p>
            <a:r>
              <a:rPr lang="en-US" sz="2400"/>
              <a:t>EMEA</a:t>
            </a:r>
          </a:p>
          <a:p>
            <a:r>
              <a:rPr lang="en-US" sz="2400"/>
              <a:t>Autodesk SARL</a:t>
            </a:r>
          </a:p>
        </p:txBody>
      </p:sp>
      <p:sp>
        <p:nvSpPr>
          <p:cNvPr id="4102"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GB" smtClean="0"/>
              <a:t>New 2009 SDK Samples</a:t>
            </a:r>
          </a:p>
        </p:txBody>
      </p:sp>
      <p:sp>
        <p:nvSpPr>
          <p:cNvPr id="109571" name="Rectangle 3"/>
          <p:cNvSpPr>
            <a:spLocks noGrp="1" noChangeArrowheads="1"/>
          </p:cNvSpPr>
          <p:nvPr>
            <p:ph type="body" idx="1"/>
          </p:nvPr>
        </p:nvSpPr>
        <p:spPr>
          <a:xfrm>
            <a:off x="319088" y="1279525"/>
            <a:ext cx="7637462" cy="5119688"/>
          </a:xfrm>
        </p:spPr>
        <p:txBody>
          <a:bodyPr/>
          <a:lstStyle/>
          <a:p>
            <a:pPr eaLnBrk="1" hangingPunct="1">
              <a:buFontTx/>
              <a:buNone/>
            </a:pPr>
            <a:r>
              <a:rPr lang="en-GB" smtClean="0"/>
              <a:t>Described in</a:t>
            </a:r>
          </a:p>
          <a:p>
            <a:pPr lvl="1" eaLnBrk="1" hangingPunct="1">
              <a:spcBef>
                <a:spcPts val="600"/>
              </a:spcBef>
              <a:spcAft>
                <a:spcPts val="600"/>
              </a:spcAft>
            </a:pPr>
            <a:r>
              <a:rPr lang="en-GB" smtClean="0"/>
              <a:t>SDK/Samples/Revit 2009 New Samples.doc</a:t>
            </a:r>
          </a:p>
          <a:p>
            <a:pPr lvl="2" eaLnBrk="1" hangingPunct="1">
              <a:buNone/>
              <a:tabLst>
                <a:tab pos="4308475" algn="l"/>
                <a:tab pos="5021263" algn="l"/>
              </a:tabLst>
            </a:pPr>
            <a:r>
              <a:rPr lang="en-US" sz="2000" smtClean="0"/>
              <a:t>AddSpaceAndZone 	rme 	alpha 2</a:t>
            </a:r>
          </a:p>
          <a:p>
            <a:pPr lvl="2" eaLnBrk="1" hangingPunct="1">
              <a:buNone/>
              <a:tabLst>
                <a:tab pos="4308475" algn="l"/>
                <a:tab pos="5021263" algn="l"/>
              </a:tabLst>
            </a:pPr>
            <a:r>
              <a:rPr lang="en-US" sz="2000" smtClean="0"/>
              <a:t>CurtainWallGrid 	rac 	beta 1</a:t>
            </a:r>
          </a:p>
          <a:p>
            <a:pPr lvl="2" eaLnBrk="1" hangingPunct="1">
              <a:buNone/>
              <a:tabLst>
                <a:tab pos="4308475" algn="l"/>
                <a:tab pos="5021263" algn="l"/>
              </a:tabLst>
            </a:pPr>
            <a:r>
              <a:rPr lang="en-US" sz="2000" smtClean="0"/>
              <a:t>DoorSwing 	rac 	beta 1</a:t>
            </a:r>
          </a:p>
          <a:p>
            <a:pPr lvl="2" eaLnBrk="1" hangingPunct="1">
              <a:buNone/>
              <a:tabLst>
                <a:tab pos="4308475" algn="l"/>
                <a:tab pos="5021263" algn="l"/>
              </a:tabLst>
            </a:pPr>
            <a:r>
              <a:rPr lang="en-US" sz="2000" smtClean="0"/>
              <a:t>ElementsBatchCreation 	rac 	alpha 2</a:t>
            </a:r>
          </a:p>
          <a:p>
            <a:pPr lvl="2" eaLnBrk="1" hangingPunct="1">
              <a:buNone/>
              <a:tabLst>
                <a:tab pos="4308475" algn="l"/>
                <a:tab pos="5021263" algn="l"/>
              </a:tabLst>
            </a:pPr>
            <a:r>
              <a:rPr lang="en-US" sz="2000" smtClean="0"/>
              <a:t>ElementsFilter 	all 	alpha 2</a:t>
            </a:r>
          </a:p>
          <a:p>
            <a:pPr lvl="2" eaLnBrk="1" hangingPunct="1">
              <a:buNone/>
              <a:tabLst>
                <a:tab pos="4308475" algn="l"/>
                <a:tab pos="5021263" algn="l"/>
              </a:tabLst>
            </a:pPr>
            <a:r>
              <a:rPr lang="en-US" sz="2000" smtClean="0"/>
              <a:t>GridCreation 	all 	alpha 2</a:t>
            </a:r>
          </a:p>
          <a:p>
            <a:pPr lvl="2" eaLnBrk="1" hangingPunct="1">
              <a:buNone/>
              <a:tabLst>
                <a:tab pos="4308475" algn="l"/>
                <a:tab pos="5021263" algn="l"/>
              </a:tabLst>
            </a:pPr>
            <a:r>
              <a:rPr lang="en-US" sz="2000" smtClean="0"/>
              <a:t>NewRebar 	rst 	alpha 2</a:t>
            </a:r>
          </a:p>
          <a:p>
            <a:pPr lvl="2" eaLnBrk="1" hangingPunct="1">
              <a:buNone/>
              <a:tabLst>
                <a:tab pos="4308475" algn="l"/>
                <a:tab pos="5021263" algn="l"/>
              </a:tabLst>
            </a:pPr>
            <a:r>
              <a:rPr lang="en-US" sz="2000" smtClean="0"/>
              <a:t>PlaceFamilyInstanceByFace 	all 	beta 1</a:t>
            </a:r>
          </a:p>
          <a:p>
            <a:pPr lvl="2" eaLnBrk="1" hangingPunct="1">
              <a:buNone/>
              <a:tabLst>
                <a:tab pos="4308475" algn="l"/>
                <a:tab pos="5021263" algn="l"/>
              </a:tabLst>
            </a:pPr>
            <a:r>
              <a:rPr lang="en-US" sz="2000" smtClean="0"/>
              <a:t>PowerCircuit 	rme 	beta 1</a:t>
            </a:r>
          </a:p>
          <a:p>
            <a:pPr lvl="2" eaLnBrk="1" hangingPunct="1">
              <a:buNone/>
              <a:tabLst>
                <a:tab pos="4308475" algn="l"/>
                <a:tab pos="5021263" algn="l"/>
              </a:tabLst>
            </a:pPr>
            <a:r>
              <a:rPr lang="en-US" sz="2000" smtClean="0"/>
              <a:t>Truss 	rst 	alpha 2</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GB" smtClean="0"/>
              <a:t>Rebar Detailing Samples</a:t>
            </a:r>
          </a:p>
        </p:txBody>
      </p:sp>
      <p:sp>
        <p:nvSpPr>
          <p:cNvPr id="109571" name="Rectangle 3"/>
          <p:cNvSpPr>
            <a:spLocks noGrp="1" noChangeArrowheads="1"/>
          </p:cNvSpPr>
          <p:nvPr>
            <p:ph type="body" idx="1"/>
          </p:nvPr>
        </p:nvSpPr>
        <p:spPr>
          <a:xfrm>
            <a:off x="330962" y="1238270"/>
            <a:ext cx="8705087" cy="5476878"/>
          </a:xfrm>
        </p:spPr>
        <p:txBody>
          <a:bodyPr/>
          <a:lstStyle/>
          <a:p>
            <a:pPr marL="266700" lvl="1">
              <a:buClrTx/>
              <a:buSzTx/>
              <a:buNone/>
              <a:tabLst>
                <a:tab pos="3413125" algn="l"/>
              </a:tabLst>
            </a:pPr>
            <a:r>
              <a:rPr lang="en-US" sz="2400" smtClean="0"/>
              <a:t>AnalyticalViewer	</a:t>
            </a:r>
            <a:r>
              <a:rPr lang="en-US" sz="1600" smtClean="0"/>
              <a:t>Draw analytical model in a separate viewer window</a:t>
            </a:r>
          </a:p>
          <a:p>
            <a:pPr>
              <a:buNone/>
              <a:tabLst>
                <a:tab pos="3413125" algn="l"/>
              </a:tabLst>
            </a:pPr>
            <a:r>
              <a:rPr lang="en-US" sz="2400" smtClean="0"/>
              <a:t>AreaReinParameters	</a:t>
            </a:r>
            <a:r>
              <a:rPr lang="en-US" sz="1600" smtClean="0"/>
              <a:t>Edit area reinforcement parameters and list rebar ones</a:t>
            </a:r>
            <a:endParaRPr lang="en-US" sz="2400" smtClean="0"/>
          </a:p>
          <a:p>
            <a:pPr>
              <a:buNone/>
              <a:tabLst>
                <a:tab pos="3413125" algn="l"/>
              </a:tabLst>
            </a:pPr>
            <a:r>
              <a:rPr lang="en-GB" sz="2400" smtClean="0"/>
              <a:t>CreateDimensions	</a:t>
            </a:r>
            <a:r>
              <a:rPr lang="en-GB" sz="1600" smtClean="0"/>
              <a:t>Create dimension</a:t>
            </a:r>
          </a:p>
          <a:p>
            <a:pPr>
              <a:buNone/>
              <a:tabLst>
                <a:tab pos="3413125" algn="l"/>
              </a:tabLst>
            </a:pPr>
            <a:r>
              <a:rPr lang="en-US" sz="2400" smtClean="0"/>
              <a:t>CreateViewSection	</a:t>
            </a:r>
            <a:r>
              <a:rPr lang="en-US" sz="1600" smtClean="0"/>
              <a:t>Create section and drafting view</a:t>
            </a:r>
          </a:p>
          <a:p>
            <a:pPr>
              <a:buNone/>
              <a:tabLst>
                <a:tab pos="3413125" algn="l"/>
              </a:tabLst>
            </a:pPr>
            <a:r>
              <a:rPr lang="en-US" sz="2400" smtClean="0"/>
              <a:t>ImportAndExportDWG	</a:t>
            </a:r>
            <a:r>
              <a:rPr lang="en-US" sz="1600" smtClean="0"/>
              <a:t>Import and export DWG</a:t>
            </a:r>
          </a:p>
          <a:p>
            <a:pPr>
              <a:buNone/>
              <a:tabLst>
                <a:tab pos="3413125" algn="l"/>
              </a:tabLst>
            </a:pPr>
            <a:r>
              <a:rPr lang="en-US" sz="2400" smtClean="0"/>
              <a:t>InPlaceMembers	</a:t>
            </a:r>
            <a:r>
              <a:rPr lang="en-US" sz="1600" smtClean="0"/>
              <a:t>Display in-place member properties and analytical model</a:t>
            </a:r>
            <a:endParaRPr lang="en-GB" sz="2400" smtClean="0"/>
          </a:p>
          <a:p>
            <a:pPr>
              <a:buNone/>
              <a:tabLst>
                <a:tab pos="3413125" algn="l"/>
              </a:tabLst>
            </a:pPr>
            <a:r>
              <a:rPr lang="en-GB" sz="2400" smtClean="0"/>
              <a:t>Reinforcement	</a:t>
            </a:r>
            <a:r>
              <a:rPr lang="en-GB" sz="1600" smtClean="0"/>
              <a:t>Create reinforcement</a:t>
            </a:r>
          </a:p>
          <a:p>
            <a:pPr>
              <a:buNone/>
              <a:tabLst>
                <a:tab pos="3413125" algn="l"/>
              </a:tabLst>
            </a:pPr>
            <a:r>
              <a:rPr lang="en-US" sz="2400" smtClean="0"/>
              <a:t>SpanDirection	</a:t>
            </a:r>
            <a:r>
              <a:rPr lang="en-US" sz="1600" smtClean="0"/>
              <a:t>Display slab span direction and span direction symbols</a:t>
            </a:r>
            <a:endParaRPr lang="en-GB" sz="2400" smtClean="0"/>
          </a:p>
          <a:p>
            <a:pPr>
              <a:buNone/>
              <a:tabLst>
                <a:tab pos="3413125" algn="l"/>
              </a:tabLst>
            </a:pPr>
            <a:r>
              <a:rPr lang="en-US" sz="2400" smtClean="0"/>
              <a:t>TagBeam	</a:t>
            </a:r>
            <a:r>
              <a:rPr lang="en-US" sz="1600" smtClean="0"/>
              <a:t>Tag beam and rebar and create text</a:t>
            </a:r>
          </a:p>
          <a:p>
            <a:pPr>
              <a:buNone/>
              <a:tabLst>
                <a:tab pos="3413125" algn="l"/>
              </a:tabLst>
            </a:pPr>
            <a:endParaRPr lang="en-US" sz="2400" smtClean="0">
              <a:solidFill>
                <a:schemeClr val="accent1"/>
              </a:solidFill>
            </a:endParaRPr>
          </a:p>
          <a:p>
            <a:pPr>
              <a:buNone/>
              <a:tabLst>
                <a:tab pos="3413125" algn="l"/>
              </a:tabLst>
            </a:pPr>
            <a:r>
              <a:rPr lang="en-US" sz="2400" smtClean="0">
                <a:solidFill>
                  <a:schemeClr val="accent1"/>
                </a:solidFill>
              </a:rPr>
              <a:t>Handled in a separate session by Mikako Harada</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19088" y="3000372"/>
            <a:ext cx="7277100" cy="1479550"/>
          </a:xfrm>
        </p:spPr>
        <p:txBody>
          <a:bodyPr/>
          <a:lstStyle/>
          <a:p>
            <a:pPr eaLnBrk="1" hangingPunct="1"/>
            <a:r>
              <a:rPr lang="en-GB" smtClean="0"/>
              <a:t>Basic Samples</a:t>
            </a:r>
          </a:p>
        </p:txBody>
      </p:sp>
      <p:sp>
        <p:nvSpPr>
          <p:cNvPr id="106499" name="Rectangle 3"/>
          <p:cNvSpPr>
            <a:spLocks noGrp="1" noChangeArrowheads="1"/>
          </p:cNvSpPr>
          <p:nvPr>
            <p:ph type="subTitle"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ea typeface="SimSun" pitchFamily="2" charset="-122"/>
              </a:rPr>
              <a:t>Basic Samples</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Basic Samples</a:t>
            </a:r>
            <a:endParaRPr lang="en-GB" sz="1600">
              <a:solidFill>
                <a:schemeClr val="accent1"/>
              </a:solidFill>
            </a:endParaRPr>
          </a:p>
        </p:txBody>
      </p:sp>
      <p:sp>
        <p:nvSpPr>
          <p:cNvPr id="7" name="Content Placeholder 6"/>
          <p:cNvSpPr>
            <a:spLocks noGrp="1"/>
          </p:cNvSpPr>
          <p:nvPr>
            <p:ph idx="1"/>
          </p:nvPr>
        </p:nvSpPr>
        <p:spPr>
          <a:xfrm>
            <a:off x="319088" y="1477963"/>
            <a:ext cx="8539192" cy="5119687"/>
          </a:xfrm>
        </p:spPr>
        <p:txBody>
          <a:bodyPr/>
          <a:lstStyle/>
          <a:p>
            <a:pPr marL="146050" lvl="1">
              <a:buNone/>
            </a:pPr>
            <a:r>
              <a:rPr lang="en-GB" sz="2800" smtClean="0"/>
              <a:t>Introductory</a:t>
            </a:r>
          </a:p>
          <a:p>
            <a:pPr marL="146050" lvl="1">
              <a:buNone/>
            </a:pPr>
            <a:r>
              <a:rPr lang="en-US" sz="2800" smtClean="0"/>
              <a:t>Pre-dating Revit 9.0</a:t>
            </a:r>
            <a:endParaRPr lang="en-GB" sz="2800" smtClean="0"/>
          </a:p>
          <a:p>
            <a:pPr marL="146050" lvl="1">
              <a:buNone/>
            </a:pPr>
            <a:r>
              <a:rPr lang="en-US" sz="2800" smtClean="0"/>
              <a:t>Good place to start looking at API</a:t>
            </a:r>
            <a:endParaRPr lang="en-GB" sz="2800" smtClean="0"/>
          </a:p>
          <a:p>
            <a:pPr marL="146050" lvl="1">
              <a:buNone/>
            </a:pPr>
            <a:r>
              <a:rPr lang="en-US" sz="2800" smtClean="0"/>
              <a:t>Comparable to Revit API Introduction labs</a:t>
            </a:r>
          </a:p>
          <a:p>
            <a:pPr marL="685800" lvl="2"/>
            <a:r>
              <a:rPr lang="en-US" sz="2800" smtClean="0"/>
              <a:t>Labs are more systematic</a:t>
            </a:r>
          </a:p>
          <a:p>
            <a:pPr marL="685800" lvl="2"/>
            <a:r>
              <a:rPr lang="en-US" sz="2800" smtClean="0"/>
              <a:t>Complete coverage</a:t>
            </a:r>
          </a:p>
          <a:p>
            <a:pPr marL="146050" lvl="1">
              <a:buNone/>
            </a:pPr>
            <a:r>
              <a:rPr lang="en-US" sz="2800" smtClean="0"/>
              <a:t>Element creation was a focus of the 9.0 and 9.1 APIs</a:t>
            </a:r>
            <a:endParaRPr lang="en-GB" sz="28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ea typeface="SimSun" pitchFamily="2" charset="-122"/>
              </a:rPr>
              <a:t>Interactive Element Selection</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Basic Samples</a:t>
            </a:r>
            <a:endParaRPr lang="en-GB" sz="1600">
              <a:solidFill>
                <a:schemeClr val="accent1"/>
              </a:solidFill>
            </a:endParaRPr>
          </a:p>
        </p:txBody>
      </p:sp>
      <p:sp>
        <p:nvSpPr>
          <p:cNvPr id="7" name="Content Placeholder 6"/>
          <p:cNvSpPr>
            <a:spLocks noGrp="1"/>
          </p:cNvSpPr>
          <p:nvPr>
            <p:ph idx="1"/>
          </p:nvPr>
        </p:nvSpPr>
        <p:spPr/>
        <p:txBody>
          <a:bodyPr/>
          <a:lstStyle/>
          <a:p>
            <a:pPr marL="146050" lvl="1">
              <a:buNone/>
            </a:pPr>
            <a:r>
              <a:rPr lang="en-GB" smtClean="0"/>
              <a:t>Current implicit selection set is passed to the command</a:t>
            </a:r>
          </a:p>
          <a:p>
            <a:pPr marL="146050" lvl="1">
              <a:buNone/>
            </a:pPr>
            <a:r>
              <a:rPr lang="en-GB" smtClean="0"/>
              <a:t>Selection set be changed from the command</a:t>
            </a:r>
          </a:p>
          <a:p>
            <a:pPr marL="136525" lvl="1">
              <a:buSzPct val="100000"/>
              <a:buNone/>
            </a:pPr>
            <a:r>
              <a:rPr lang="en-GB" smtClean="0"/>
              <a:t>In 2008, explicit element selection functionality was added</a:t>
            </a:r>
          </a:p>
          <a:p>
            <a:pPr marL="136525" lvl="1">
              <a:buSzPct val="100000"/>
              <a:buNone/>
            </a:pPr>
            <a:r>
              <a:rPr lang="en-GB" b="0" smtClean="0">
                <a:latin typeface="Arial" charset="0"/>
              </a:rPr>
              <a:t>If error returned, error set is highlighted</a:t>
            </a:r>
          </a:p>
          <a:p>
            <a:pPr>
              <a:buNone/>
            </a:pPr>
            <a:r>
              <a:rPr lang="en-GB" smtClean="0">
                <a:solidFill>
                  <a:srgbClr val="FFC000"/>
                </a:solidFill>
              </a:rPr>
              <a:t>RevitCommands.Selection</a:t>
            </a:r>
            <a:endParaRPr lang="en-GB">
              <a:solidFill>
                <a:srgbClr val="FFC000"/>
              </a:solidFill>
            </a:endParaRPr>
          </a:p>
        </p:txBody>
      </p:sp>
      <p:sp>
        <p:nvSpPr>
          <p:cNvPr id="8" name="AutoShape 4"/>
          <p:cNvSpPr txBox="1">
            <a:spLocks noChangeArrowheads="1"/>
          </p:cNvSpPr>
          <p:nvPr/>
        </p:nvSpPr>
        <p:spPr bwMode="auto">
          <a:xfrm>
            <a:off x="319088" y="4214818"/>
            <a:ext cx="8824912" cy="306467"/>
          </a:xfrm>
          <a:prstGeom prst="roundRect">
            <a:avLst>
              <a:gd name="adj" fmla="val 16667"/>
            </a:avLst>
          </a:prstGeom>
          <a:solidFill>
            <a:srgbClr val="5F5F5F">
              <a:alpha val="50000"/>
            </a:srgbClr>
          </a:solidFill>
          <a:ln w="9525">
            <a:solidFill>
              <a:schemeClr val="tx1"/>
            </a:solidFill>
            <a:round/>
            <a:headEnd/>
            <a:tailEnd/>
          </a:ln>
          <a:effectLst/>
        </p:spPr>
        <p:txBody>
          <a:bodyPr vert="horz" wrap="square" lIns="45720" tIns="0" rIns="45720" bIns="0" numCol="1" anchor="ctr" anchorCtr="0" compatLnSpc="1">
            <a:prstTxWarp prst="textNoShape">
              <a:avLst/>
            </a:prstTxWarp>
            <a:spAutoFit/>
          </a:bodyPr>
          <a:lstStyle/>
          <a:p>
            <a:pPr marL="266700" lvl="0" indent="-266700" defTabSz="344488" eaLnBrk="0" hangingPunct="0">
              <a:spcBef>
                <a:spcPct val="15000"/>
              </a:spcBef>
            </a:pPr>
            <a:r>
              <a:rPr lang="en-GB" sz="1800" b="1" kern="0" smtClean="0">
                <a:latin typeface="Courier New" pitchFamily="49" charset="0"/>
                <a:cs typeface="Courier New" pitchFamily="49" charset="0"/>
              </a:rPr>
              <a:t>ElementSet selSet = rvtApp.ActiveDocument.</a:t>
            </a:r>
            <a:r>
              <a:rPr kumimoji="0" lang="en-GB" sz="1800" b="1" i="0" u="none" strike="noStrike" kern="0" cap="none" spc="0" normalizeH="0" baseline="0" noProof="0" smtClean="0">
                <a:ln>
                  <a:noFill/>
                </a:ln>
                <a:solidFill>
                  <a:srgbClr val="FFC000"/>
                </a:solidFill>
                <a:effectLst/>
                <a:uLnTx/>
                <a:uFillTx/>
                <a:latin typeface="Courier New" pitchFamily="49" charset="0"/>
                <a:ea typeface="+mn-ea"/>
                <a:cs typeface="Courier New" pitchFamily="49" charset="0"/>
              </a:rPr>
              <a:t>Selection.Elements</a:t>
            </a:r>
            <a:r>
              <a:rPr kumimoji="0" lang="en-GB" sz="1800" b="1" i="0" u="none" strike="noStrike" kern="0" cap="none" spc="0" normalizeH="0" baseline="0" noProof="0" smtClean="0">
                <a:ln>
                  <a:noFill/>
                </a:ln>
                <a:effectLst/>
                <a:uLnTx/>
                <a:uFillTx/>
                <a:latin typeface="Courier New" pitchFamily="49" charset="0"/>
                <a:ea typeface="+mn-ea"/>
                <a:cs typeface="Courier New" pitchFamily="49" charset="0"/>
              </a:rPr>
              <a:t>;</a:t>
            </a:r>
            <a:endParaRPr kumimoji="0" lang="en-GB" sz="1800" b="1" i="0" u="none" strike="noStrike" kern="0" cap="none" spc="0" normalizeH="0" baseline="0" noProof="0">
              <a:ln>
                <a:noFill/>
              </a:ln>
              <a:effectLst/>
              <a:uLnTx/>
              <a:uFillTx/>
              <a:latin typeface="Courier New" pitchFamily="49" charset="0"/>
              <a:ea typeface="+mn-ea"/>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ea typeface="SimSun" pitchFamily="2" charset="-122"/>
              </a:rPr>
              <a:t>Object Properties</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Basic Samples</a:t>
            </a:r>
            <a:endParaRPr lang="en-GB" sz="1600">
              <a:solidFill>
                <a:schemeClr val="accent1"/>
              </a:solidFill>
            </a:endParaRPr>
          </a:p>
        </p:txBody>
      </p:sp>
      <p:sp>
        <p:nvSpPr>
          <p:cNvPr id="7" name="Content Placeholder 6"/>
          <p:cNvSpPr>
            <a:spLocks noGrp="1"/>
          </p:cNvSpPr>
          <p:nvPr>
            <p:ph idx="1"/>
          </p:nvPr>
        </p:nvSpPr>
        <p:spPr/>
        <p:txBody>
          <a:bodyPr/>
          <a:lstStyle/>
          <a:p>
            <a:pPr>
              <a:buNone/>
            </a:pPr>
            <a:r>
              <a:rPr lang="en-US" smtClean="0"/>
              <a:t>Generic properties provide access to</a:t>
            </a:r>
          </a:p>
          <a:p>
            <a:pPr lvl="1">
              <a:buNone/>
            </a:pPr>
            <a:r>
              <a:rPr lang="en-US" smtClean="0"/>
              <a:t>Type parameters</a:t>
            </a:r>
          </a:p>
          <a:p>
            <a:pPr lvl="1">
              <a:buNone/>
            </a:pPr>
            <a:r>
              <a:rPr lang="en-US" smtClean="0"/>
              <a:t>Instance parameters</a:t>
            </a:r>
          </a:p>
          <a:p>
            <a:pPr lvl="1">
              <a:buNone/>
            </a:pPr>
            <a:r>
              <a:rPr lang="en-US" smtClean="0"/>
              <a:t>Both include shared parameters (more later)</a:t>
            </a:r>
          </a:p>
          <a:p>
            <a:pPr>
              <a:buNone/>
            </a:pPr>
            <a:endParaRPr lang="en-US" smtClean="0"/>
          </a:p>
          <a:p>
            <a:pPr>
              <a:buNone/>
            </a:pPr>
            <a:r>
              <a:rPr lang="en-US" smtClean="0">
                <a:solidFill>
                  <a:srgbClr val="FFC000"/>
                </a:solidFill>
              </a:rPr>
              <a:t>RevitCommands.ElementData</a:t>
            </a:r>
            <a:endParaRPr lang="en-GB">
              <a:solidFill>
                <a:srgbClr val="FFC000"/>
              </a:solidFill>
            </a:endParaRPr>
          </a:p>
        </p:txBody>
      </p:sp>
      <p:sp>
        <p:nvSpPr>
          <p:cNvPr id="8" name="AutoShape 4"/>
          <p:cNvSpPr>
            <a:spLocks noChangeArrowheads="1"/>
          </p:cNvSpPr>
          <p:nvPr/>
        </p:nvSpPr>
        <p:spPr bwMode="auto">
          <a:xfrm>
            <a:off x="228600" y="5286388"/>
            <a:ext cx="8229600" cy="1055608"/>
          </a:xfrm>
          <a:prstGeom prst="roundRect">
            <a:avLst>
              <a:gd name="adj" fmla="val 16667"/>
            </a:avLst>
          </a:prstGeom>
          <a:solidFill>
            <a:srgbClr val="DDDDDD">
              <a:alpha val="50000"/>
            </a:srgbClr>
          </a:solidFill>
          <a:ln w="9525">
            <a:solidFill>
              <a:schemeClr val="tx1"/>
            </a:solidFill>
            <a:round/>
            <a:headEnd/>
            <a:tailEnd/>
          </a:ln>
          <a:effectLst/>
        </p:spPr>
        <p:txBody>
          <a:bodyPr wrap="square" lIns="45720" rIns="45720" anchor="ctr">
            <a:spAutoFit/>
          </a:bodyPr>
          <a:lstStyle/>
          <a:p>
            <a:pPr defTabSz="344488"/>
            <a:r>
              <a:rPr lang="en-GB" sz="1400" b="1">
                <a:latin typeface="Courier New" pitchFamily="49" charset="0"/>
                <a:cs typeface="Courier New" pitchFamily="49" charset="0"/>
              </a:rPr>
              <a:t>Dim instanceParams As Revit.ParameterSet = elem.</a:t>
            </a:r>
            <a:r>
              <a:rPr lang="en-GB" sz="1400" b="1">
                <a:solidFill>
                  <a:srgbClr val="FFC000"/>
                </a:solidFill>
                <a:latin typeface="Courier New" pitchFamily="49" charset="0"/>
                <a:cs typeface="Courier New" pitchFamily="49" charset="0"/>
              </a:rPr>
              <a:t>Parameters</a:t>
            </a:r>
          </a:p>
          <a:p>
            <a:pPr defTabSz="344488"/>
            <a:r>
              <a:rPr lang="en-GB" sz="1400" b="1">
                <a:latin typeface="Courier New" pitchFamily="49" charset="0"/>
                <a:cs typeface="Courier New" pitchFamily="49" charset="0"/>
              </a:rPr>
              <a:t>Dim typeParams As Revit.ParameterSet = elem.</a:t>
            </a:r>
            <a:r>
              <a:rPr lang="en-GB" sz="1400" b="1">
                <a:solidFill>
                  <a:srgbClr val="FFC000"/>
                </a:solidFill>
                <a:latin typeface="Courier New" pitchFamily="49" charset="0"/>
                <a:cs typeface="Courier New" pitchFamily="49" charset="0"/>
              </a:rPr>
              <a:t>ObjectType.Parameters</a:t>
            </a:r>
          </a:p>
          <a:p>
            <a:pPr defTabSz="344488"/>
            <a:r>
              <a:rPr lang="en-GB" sz="1400" b="1">
                <a:latin typeface="Courier New" pitchFamily="49" charset="0"/>
                <a:cs typeface="Courier New" pitchFamily="49" charset="0"/>
              </a:rPr>
              <a:t>Dim loc As Revit.Location = elem.</a:t>
            </a:r>
            <a:r>
              <a:rPr lang="en-GB" sz="1400" b="1">
                <a:solidFill>
                  <a:srgbClr val="FFC000"/>
                </a:solidFill>
                <a:latin typeface="Courier New" pitchFamily="49" charset="0"/>
                <a:cs typeface="Courier New" pitchFamily="49" charset="0"/>
              </a:rPr>
              <a:t>Location</a:t>
            </a:r>
          </a:p>
          <a:p>
            <a:pPr defTabSz="344488"/>
            <a:r>
              <a:rPr lang="en-GB" sz="1400" b="1">
                <a:latin typeface="Courier New" pitchFamily="49" charset="0"/>
                <a:cs typeface="Courier New" pitchFamily="49" charset="0"/>
              </a:rPr>
              <a:t>Dim geomElem As Revit.Geometry.Element = </a:t>
            </a:r>
            <a:r>
              <a:rPr lang="en-GB" sz="1400" b="1" smtClean="0">
                <a:latin typeface="Courier New" pitchFamily="49" charset="0"/>
                <a:cs typeface="Courier New" pitchFamily="49" charset="0"/>
              </a:rPr>
              <a:t>elem.</a:t>
            </a:r>
            <a:r>
              <a:rPr lang="en-GB" sz="1400" b="1" smtClean="0">
                <a:solidFill>
                  <a:srgbClr val="FFC000"/>
                </a:solidFill>
                <a:latin typeface="Courier New" pitchFamily="49" charset="0"/>
                <a:cs typeface="Courier New" pitchFamily="49" charset="0"/>
              </a:rPr>
              <a:t>Geometry</a:t>
            </a:r>
            <a:endParaRPr lang="en-GB" sz="1400" b="1">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ea typeface="SimSun" pitchFamily="2" charset="-122"/>
              </a:rPr>
              <a:t>Import and Export Data</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Basic Samples</a:t>
            </a:r>
            <a:endParaRPr lang="en-GB" sz="1600">
              <a:solidFill>
                <a:schemeClr val="accent1"/>
              </a:solidFill>
            </a:endParaRPr>
          </a:p>
        </p:txBody>
      </p:sp>
      <p:sp>
        <p:nvSpPr>
          <p:cNvPr id="7" name="Content Placeholder 6"/>
          <p:cNvSpPr>
            <a:spLocks noGrp="1"/>
          </p:cNvSpPr>
          <p:nvPr>
            <p:ph idx="1"/>
          </p:nvPr>
        </p:nvSpPr>
        <p:spPr/>
        <p:txBody>
          <a:bodyPr/>
          <a:lstStyle/>
          <a:p>
            <a:pPr>
              <a:buNone/>
            </a:pPr>
            <a:r>
              <a:rPr lang="en-US" smtClean="0"/>
              <a:t>Export to file or other applications </a:t>
            </a:r>
            <a:br>
              <a:rPr lang="en-US" smtClean="0"/>
            </a:br>
            <a:r>
              <a:rPr lang="en-US" smtClean="0"/>
              <a:t>such as Excel</a:t>
            </a:r>
          </a:p>
          <a:p>
            <a:pPr>
              <a:buNone/>
            </a:pPr>
            <a:r>
              <a:rPr lang="en-US" smtClean="0"/>
              <a:t>Element and Type Properties</a:t>
            </a:r>
          </a:p>
          <a:p>
            <a:pPr>
              <a:buNone/>
            </a:pPr>
            <a:r>
              <a:rPr lang="en-US" smtClean="0"/>
              <a:t>Location and Geometry</a:t>
            </a:r>
          </a:p>
          <a:p>
            <a:pPr>
              <a:buNone/>
            </a:pPr>
            <a:endParaRPr lang="en-US" smtClean="0"/>
          </a:p>
          <a:p>
            <a:pPr>
              <a:buNone/>
            </a:pPr>
            <a:r>
              <a:rPr lang="en-US" smtClean="0">
                <a:solidFill>
                  <a:srgbClr val="FFC000"/>
                </a:solidFill>
              </a:rPr>
              <a:t>ArchSample Export to Excel command</a:t>
            </a:r>
            <a:endParaRPr lang="en-GB">
              <a:solidFill>
                <a:srgbClr val="FFC0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ea typeface="SimSun" pitchFamily="2" charset="-122"/>
              </a:rPr>
              <a:t>Custom Data Addition</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Basic Samples</a:t>
            </a:r>
            <a:endParaRPr lang="en-GB" sz="1600">
              <a:solidFill>
                <a:schemeClr val="accent1"/>
              </a:solidFill>
            </a:endParaRPr>
          </a:p>
        </p:txBody>
      </p:sp>
      <p:sp>
        <p:nvSpPr>
          <p:cNvPr id="7" name="Content Placeholder 6"/>
          <p:cNvSpPr>
            <a:spLocks noGrp="1"/>
          </p:cNvSpPr>
          <p:nvPr>
            <p:ph idx="1"/>
          </p:nvPr>
        </p:nvSpPr>
        <p:spPr/>
        <p:txBody>
          <a:bodyPr/>
          <a:lstStyle/>
          <a:p>
            <a:pPr>
              <a:buNone/>
            </a:pPr>
            <a:r>
              <a:rPr lang="en-US" smtClean="0"/>
              <a:t>Use shared parameter mechanism </a:t>
            </a:r>
          </a:p>
          <a:p>
            <a:pPr>
              <a:buNone/>
            </a:pPr>
            <a:r>
              <a:rPr lang="en-US" smtClean="0"/>
              <a:t>Add custom data, i.e. new parameters </a:t>
            </a:r>
          </a:p>
          <a:p>
            <a:pPr>
              <a:buNone/>
            </a:pPr>
            <a:r>
              <a:rPr lang="en-US" smtClean="0"/>
              <a:t>Add to new and existing elements and types</a:t>
            </a:r>
          </a:p>
          <a:p>
            <a:pPr>
              <a:buNone/>
            </a:pPr>
            <a:r>
              <a:rPr lang="en-US" smtClean="0"/>
              <a:t>Data can be hidden</a:t>
            </a:r>
          </a:p>
          <a:p>
            <a:pPr>
              <a:buNone/>
            </a:pPr>
            <a:r>
              <a:rPr lang="en-US" smtClean="0">
                <a:solidFill>
                  <a:srgbClr val="FFC000"/>
                </a:solidFill>
              </a:rPr>
              <a:t>FireRating</a:t>
            </a:r>
            <a:r>
              <a:rPr lang="en-US" smtClean="0"/>
              <a:t> (vb) and </a:t>
            </a:r>
            <a:r>
              <a:rPr lang="en-US" smtClean="0">
                <a:solidFill>
                  <a:srgbClr val="FFC000"/>
                </a:solidFill>
              </a:rPr>
              <a:t>Lab 4-3</a:t>
            </a:r>
            <a:r>
              <a:rPr lang="en-US" smtClean="0"/>
              <a:t> (cs) commands </a:t>
            </a:r>
          </a:p>
          <a:p>
            <a:pPr lvl="1"/>
            <a:r>
              <a:rPr lang="en-US" smtClean="0"/>
              <a:t>Apply Parameter</a:t>
            </a:r>
          </a:p>
          <a:p>
            <a:pPr lvl="1"/>
            <a:r>
              <a:rPr lang="en-US" smtClean="0"/>
              <a:t>Export to Excel</a:t>
            </a:r>
          </a:p>
          <a:p>
            <a:pPr lvl="1"/>
            <a:r>
              <a:rPr lang="en-US" smtClean="0"/>
              <a:t>Import from Excel</a:t>
            </a:r>
          </a:p>
        </p:txBody>
      </p:sp>
      <p:sp>
        <p:nvSpPr>
          <p:cNvPr id="8" name="AutoShape 4"/>
          <p:cNvSpPr>
            <a:spLocks noChangeArrowheads="1"/>
          </p:cNvSpPr>
          <p:nvPr/>
        </p:nvSpPr>
        <p:spPr bwMode="auto">
          <a:xfrm>
            <a:off x="319088" y="5703131"/>
            <a:ext cx="8324878" cy="817245"/>
          </a:xfrm>
          <a:prstGeom prst="roundRect">
            <a:avLst>
              <a:gd name="adj" fmla="val 16667"/>
            </a:avLst>
          </a:prstGeom>
          <a:solidFill>
            <a:srgbClr val="DDDDDD">
              <a:alpha val="50000"/>
            </a:srgbClr>
          </a:solidFill>
          <a:ln w="9525">
            <a:solidFill>
              <a:schemeClr val="tx1"/>
            </a:solidFill>
            <a:round/>
            <a:headEnd/>
            <a:tailEnd/>
          </a:ln>
          <a:effectLst/>
        </p:spPr>
        <p:txBody>
          <a:bodyPr wrap="square" lIns="45720" rIns="45720" anchor="ctr">
            <a:spAutoFit/>
          </a:bodyPr>
          <a:lstStyle/>
          <a:p>
            <a:pPr defTabSz="344488"/>
            <a:r>
              <a:rPr lang="en-US" altLang="ja-JP" sz="1400" b="1" smtClean="0">
                <a:latin typeface="Courier New" pitchFamily="49" charset="0"/>
                <a:ea typeface="ＭＳ Ｐゴシック" pitchFamily="34" charset="-128"/>
                <a:cs typeface="Courier New" pitchFamily="49" charset="0"/>
              </a:rPr>
              <a:t>Revit.Parameters.Definition </a:t>
            </a:r>
            <a:r>
              <a:rPr lang="en-US" altLang="ja-JP" sz="1400" b="1">
                <a:latin typeface="Courier New" pitchFamily="49" charset="0"/>
                <a:ea typeface="ＭＳ Ｐゴシック" pitchFamily="34" charset="-128"/>
                <a:cs typeface="Courier New" pitchFamily="49" charset="0"/>
              </a:rPr>
              <a:t>= ... ‘ e.g</a:t>
            </a:r>
            <a:r>
              <a:rPr lang="en-US" altLang="ja-JP" sz="1400" b="1" smtClean="0">
                <a:latin typeface="Courier New" pitchFamily="49" charset="0"/>
                <a:ea typeface="ＭＳ Ｐゴシック" pitchFamily="34" charset="-128"/>
                <a:cs typeface="Courier New" pitchFamily="49" charset="0"/>
              </a:rPr>
              <a:t>. </a:t>
            </a:r>
            <a:r>
              <a:rPr lang="en-US" altLang="ja-JP" sz="1400" b="1">
                <a:latin typeface="Courier New" pitchFamily="49" charset="0"/>
                <a:ea typeface="ＭＳ Ｐゴシック" pitchFamily="34" charset="-128"/>
                <a:cs typeface="Courier New" pitchFamily="49" charset="0"/>
              </a:rPr>
              <a:t>Integer</a:t>
            </a:r>
          </a:p>
          <a:p>
            <a:pPr defTabSz="344488"/>
            <a:r>
              <a:rPr lang="en-US" altLang="ja-JP" sz="1400" b="1" smtClean="0">
                <a:latin typeface="Courier New" pitchFamily="49" charset="0"/>
                <a:ea typeface="ＭＳ Ｐゴシック" pitchFamily="34" charset="-128"/>
                <a:cs typeface="Courier New" pitchFamily="49" charset="0"/>
              </a:rPr>
              <a:t>Parameters.Binding </a:t>
            </a:r>
            <a:r>
              <a:rPr lang="en-US" altLang="ja-JP" sz="1400" b="1">
                <a:latin typeface="Courier New" pitchFamily="49" charset="0"/>
                <a:ea typeface="ＭＳ Ｐゴシック" pitchFamily="34" charset="-128"/>
                <a:cs typeface="Courier New" pitchFamily="49" charset="0"/>
              </a:rPr>
              <a:t>= </a:t>
            </a:r>
            <a:r>
              <a:rPr lang="en-US" altLang="ja-JP" sz="1400" b="1" smtClean="0">
                <a:latin typeface="Courier New" pitchFamily="49" charset="0"/>
                <a:ea typeface="ＭＳ Ｐゴシック" pitchFamily="34" charset="-128"/>
                <a:cs typeface="Courier New" pitchFamily="49" charset="0"/>
              </a:rPr>
              <a:t>app.</a:t>
            </a:r>
            <a:r>
              <a:rPr lang="en-US" altLang="ja-JP" sz="1400" b="1" smtClean="0">
                <a:solidFill>
                  <a:srgbClr val="FFC000"/>
                </a:solidFill>
                <a:latin typeface="Courier New" pitchFamily="49" charset="0"/>
                <a:ea typeface="ＭＳ Ｐゴシック" pitchFamily="34" charset="-128"/>
                <a:cs typeface="Courier New" pitchFamily="49" charset="0"/>
              </a:rPr>
              <a:t>Create.NewInstanceBinding</a:t>
            </a:r>
            <a:r>
              <a:rPr lang="en-US" altLang="ja-JP" sz="1400" b="1" smtClean="0">
                <a:latin typeface="Courier New" pitchFamily="49" charset="0"/>
                <a:ea typeface="ＭＳ Ｐゴシック" pitchFamily="34" charset="-128"/>
                <a:cs typeface="Courier New" pitchFamily="49" charset="0"/>
              </a:rPr>
              <a:t>(categorySet) ‘ e.g. Doors</a:t>
            </a:r>
            <a:endParaRPr lang="en-US" altLang="ja-JP" sz="1400" b="1">
              <a:latin typeface="Courier New" pitchFamily="49" charset="0"/>
              <a:ea typeface="ＭＳ Ｐゴシック" pitchFamily="34" charset="-128"/>
              <a:cs typeface="Courier New" pitchFamily="49" charset="0"/>
            </a:endParaRPr>
          </a:p>
          <a:p>
            <a:pPr defTabSz="344488"/>
            <a:r>
              <a:rPr lang="en-US" altLang="ja-JP" sz="1400" b="1" smtClean="0">
                <a:latin typeface="Courier New" pitchFamily="49" charset="0"/>
                <a:ea typeface="ＭＳ Ｐゴシック" pitchFamily="34" charset="-128"/>
                <a:cs typeface="Courier New" pitchFamily="49" charset="0"/>
              </a:rPr>
              <a:t>rvtApp.ActiveDocument.</a:t>
            </a:r>
            <a:r>
              <a:rPr lang="en-US" altLang="ja-JP" sz="1400" b="1" smtClean="0">
                <a:solidFill>
                  <a:srgbClr val="FFC000"/>
                </a:solidFill>
                <a:latin typeface="Courier New" pitchFamily="49" charset="0"/>
                <a:ea typeface="ＭＳ Ｐゴシック" pitchFamily="34" charset="-128"/>
                <a:cs typeface="Courier New" pitchFamily="49" charset="0"/>
              </a:rPr>
              <a:t>ParameterBindings.Insert</a:t>
            </a:r>
            <a:r>
              <a:rPr lang="en-US" altLang="ja-JP" sz="1400" b="1" smtClean="0">
                <a:latin typeface="Courier New" pitchFamily="49" charset="0"/>
                <a:ea typeface="ＭＳ Ｐゴシック" pitchFamily="34" charset="-128"/>
                <a:cs typeface="Courier New" pitchFamily="49" charset="0"/>
              </a:rPr>
              <a:t>(definition</a:t>
            </a:r>
            <a:r>
              <a:rPr lang="en-US" altLang="ja-JP" sz="1400" b="1">
                <a:latin typeface="Courier New" pitchFamily="49" charset="0"/>
                <a:ea typeface="ＭＳ Ｐゴシック" pitchFamily="34" charset="-128"/>
                <a:cs typeface="Courier New" pitchFamily="49" charset="0"/>
              </a:rPr>
              <a:t>, binding)</a:t>
            </a:r>
            <a:endParaRPr lang="en-GB" sz="1400" b="1">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ea typeface="SimSun" pitchFamily="2" charset="-122"/>
              </a:rPr>
              <a:t>Element Modification</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Basic Samples</a:t>
            </a:r>
            <a:endParaRPr lang="en-GB" sz="1600">
              <a:solidFill>
                <a:schemeClr val="accent1"/>
              </a:solidFill>
            </a:endParaRPr>
          </a:p>
        </p:txBody>
      </p:sp>
      <p:sp>
        <p:nvSpPr>
          <p:cNvPr id="7" name="Content Placeholder 6"/>
          <p:cNvSpPr>
            <a:spLocks noGrp="1"/>
          </p:cNvSpPr>
          <p:nvPr>
            <p:ph idx="1"/>
          </p:nvPr>
        </p:nvSpPr>
        <p:spPr/>
        <p:txBody>
          <a:bodyPr/>
          <a:lstStyle/>
          <a:p>
            <a:pPr>
              <a:buNone/>
            </a:pPr>
            <a:r>
              <a:rPr lang="en-US" smtClean="0"/>
              <a:t>Move and rotate elements</a:t>
            </a:r>
          </a:p>
          <a:p>
            <a:pPr>
              <a:buNone/>
            </a:pPr>
            <a:r>
              <a:rPr lang="en-US" smtClean="0"/>
              <a:t>Swap element types programmatically </a:t>
            </a:r>
          </a:p>
          <a:p>
            <a:pPr>
              <a:buNone/>
            </a:pPr>
            <a:r>
              <a:rPr lang="en-US" smtClean="0"/>
              <a:t>Groups </a:t>
            </a:r>
          </a:p>
          <a:p>
            <a:pPr>
              <a:buNone/>
            </a:pPr>
            <a:r>
              <a:rPr lang="en-US" smtClean="0"/>
              <a:t>Generic property access</a:t>
            </a:r>
          </a:p>
          <a:p>
            <a:pPr>
              <a:buNone/>
            </a:pPr>
            <a:endParaRPr lang="en-US" smtClean="0"/>
          </a:p>
          <a:p>
            <a:pPr>
              <a:buNone/>
            </a:pPr>
            <a:r>
              <a:rPr lang="en-US" smtClean="0">
                <a:solidFill>
                  <a:srgbClr val="FFC000"/>
                </a:solidFill>
              </a:rPr>
              <a:t>Move Linear</a:t>
            </a:r>
            <a:r>
              <a:rPr lang="en-US" smtClean="0"/>
              <a:t> command</a:t>
            </a:r>
          </a:p>
          <a:p>
            <a:pPr>
              <a:buNone/>
            </a:pPr>
            <a:r>
              <a:rPr lang="en-US" smtClean="0">
                <a:solidFill>
                  <a:srgbClr val="FFC000"/>
                </a:solidFill>
              </a:rPr>
              <a:t>Type Selector</a:t>
            </a:r>
            <a:r>
              <a:rPr lang="en-US" smtClean="0"/>
              <a:t> command</a:t>
            </a:r>
          </a:p>
          <a:p>
            <a:pPr>
              <a:buNone/>
            </a:pPr>
            <a:r>
              <a:rPr lang="en-US" smtClean="0">
                <a:solidFill>
                  <a:srgbClr val="FFC000"/>
                </a:solidFill>
              </a:rPr>
              <a:t>FireRating</a:t>
            </a:r>
            <a:r>
              <a:rPr lang="en-US" smtClean="0"/>
              <a:t> et al show parameter editing</a:t>
            </a:r>
          </a:p>
          <a:p>
            <a:pPr>
              <a:buNone/>
            </a:pPr>
            <a:endParaRPr lang="en-US"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ea typeface="SimSun" pitchFamily="2" charset="-122"/>
              </a:rPr>
              <a:t>Load Families and Types</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Basic Samples</a:t>
            </a:r>
            <a:endParaRPr lang="en-GB" sz="1600">
              <a:solidFill>
                <a:schemeClr val="accent1"/>
              </a:solidFill>
            </a:endParaRPr>
          </a:p>
        </p:txBody>
      </p:sp>
      <p:sp>
        <p:nvSpPr>
          <p:cNvPr id="7" name="Content Placeholder 6"/>
          <p:cNvSpPr>
            <a:spLocks noGrp="1"/>
          </p:cNvSpPr>
          <p:nvPr>
            <p:ph idx="1"/>
          </p:nvPr>
        </p:nvSpPr>
        <p:spPr/>
        <p:txBody>
          <a:bodyPr/>
          <a:lstStyle/>
          <a:p>
            <a:pPr>
              <a:buNone/>
            </a:pPr>
            <a:r>
              <a:rPr lang="en-US" smtClean="0"/>
              <a:t>Load whole family</a:t>
            </a:r>
          </a:p>
          <a:p>
            <a:pPr>
              <a:buNone/>
            </a:pPr>
            <a:r>
              <a:rPr lang="en-US" smtClean="0"/>
              <a:t>Load specific family symbol aka type</a:t>
            </a:r>
          </a:p>
          <a:p>
            <a:pPr>
              <a:buNone/>
            </a:pPr>
            <a:r>
              <a:rPr lang="en-US" smtClean="0"/>
              <a:t>Search for families and types loaded in doc</a:t>
            </a:r>
          </a:p>
          <a:p>
            <a:pPr>
              <a:buNone/>
            </a:pPr>
            <a:endParaRPr lang="en-US" smtClean="0"/>
          </a:p>
          <a:p>
            <a:pPr>
              <a:buNone/>
            </a:pPr>
            <a:r>
              <a:rPr lang="en-US" smtClean="0"/>
              <a:t>RevitCommands </a:t>
            </a:r>
            <a:r>
              <a:rPr lang="en-US" smtClean="0">
                <a:solidFill>
                  <a:srgbClr val="FFC000"/>
                </a:solidFill>
              </a:rPr>
              <a:t>Load Family</a:t>
            </a:r>
            <a:r>
              <a:rPr lang="en-US" smtClean="0"/>
              <a:t> and </a:t>
            </a:r>
            <a:br>
              <a:rPr lang="en-US" smtClean="0"/>
            </a:br>
            <a:r>
              <a:rPr lang="en-US" smtClean="0">
                <a:solidFill>
                  <a:srgbClr val="FFC000"/>
                </a:solidFill>
              </a:rPr>
              <a:t>Load Family Symbol</a:t>
            </a:r>
            <a:r>
              <a:rPr lang="en-US" smtClean="0"/>
              <a:t> commands</a:t>
            </a:r>
          </a:p>
        </p:txBody>
      </p:sp>
      <p:sp>
        <p:nvSpPr>
          <p:cNvPr id="6" name="AutoShape 4"/>
          <p:cNvSpPr>
            <a:spLocks noChangeArrowheads="1"/>
          </p:cNvSpPr>
          <p:nvPr/>
        </p:nvSpPr>
        <p:spPr bwMode="auto">
          <a:xfrm>
            <a:off x="228600" y="5357826"/>
            <a:ext cx="8043863" cy="646986"/>
          </a:xfrm>
          <a:prstGeom prst="roundRect">
            <a:avLst>
              <a:gd name="adj" fmla="val 16667"/>
            </a:avLst>
          </a:prstGeom>
          <a:solidFill>
            <a:srgbClr val="DDDDDD">
              <a:alpha val="50000"/>
            </a:srgbClr>
          </a:solidFill>
          <a:ln w="9525">
            <a:solidFill>
              <a:schemeClr val="tx1"/>
            </a:solidFill>
            <a:round/>
            <a:headEnd/>
            <a:tailEnd/>
          </a:ln>
          <a:effectLst/>
        </p:spPr>
        <p:txBody>
          <a:bodyPr lIns="45720" rIns="45720" anchor="ctr">
            <a:spAutoFit/>
          </a:bodyPr>
          <a:lstStyle/>
          <a:p>
            <a:pPr defTabSz="344488"/>
            <a:r>
              <a:rPr lang="en-GB" sz="1600" b="1">
                <a:latin typeface="Courier New" pitchFamily="49" charset="0"/>
                <a:cs typeface="Courier New" pitchFamily="49" charset="0"/>
              </a:rPr>
              <a:t>rvtApp.ActiveDocument.</a:t>
            </a:r>
            <a:r>
              <a:rPr lang="en-GB" sz="1600" b="1">
                <a:solidFill>
                  <a:srgbClr val="FFC000"/>
                </a:solidFill>
                <a:latin typeface="Courier New" pitchFamily="49" charset="0"/>
                <a:cs typeface="Courier New" pitchFamily="49" charset="0"/>
              </a:rPr>
              <a:t>LoadFamily</a:t>
            </a:r>
            <a:r>
              <a:rPr lang="en-GB" sz="1600" b="1">
                <a:latin typeface="Courier New" pitchFamily="49" charset="0"/>
                <a:cs typeface="Courier New" pitchFamily="49" charset="0"/>
              </a:rPr>
              <a:t>(fileName)</a:t>
            </a:r>
          </a:p>
          <a:p>
            <a:pPr defTabSz="344488"/>
            <a:r>
              <a:rPr lang="en-GB" sz="1600" b="1">
                <a:latin typeface="Courier New" pitchFamily="49" charset="0"/>
                <a:cs typeface="Courier New" pitchFamily="49" charset="0"/>
              </a:rPr>
              <a:t>rvtApp.ActiveDocument.</a:t>
            </a:r>
            <a:r>
              <a:rPr lang="en-GB" sz="1600" b="1">
                <a:solidFill>
                  <a:srgbClr val="FFC000"/>
                </a:solidFill>
                <a:latin typeface="Courier New" pitchFamily="49" charset="0"/>
                <a:cs typeface="Courier New" pitchFamily="49" charset="0"/>
              </a:rPr>
              <a:t>LoadFamilySymbol</a:t>
            </a:r>
            <a:r>
              <a:rPr lang="en-GB" sz="1600" b="1">
                <a:latin typeface="Courier New" pitchFamily="49" charset="0"/>
                <a:cs typeface="Courier New" pitchFamily="49" charset="0"/>
              </a:rPr>
              <a:t>(fileName, symbolName)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Agenda</a:t>
            </a:r>
          </a:p>
        </p:txBody>
      </p:sp>
      <p:sp>
        <p:nvSpPr>
          <p:cNvPr id="8195" name="Rectangle 3"/>
          <p:cNvSpPr>
            <a:spLocks noGrp="1" noChangeArrowheads="1"/>
          </p:cNvSpPr>
          <p:nvPr>
            <p:ph type="body" idx="1"/>
          </p:nvPr>
        </p:nvSpPr>
        <p:spPr>
          <a:xfrm>
            <a:off x="319088" y="1262063"/>
            <a:ext cx="8139112" cy="5335587"/>
          </a:xfrm>
        </p:spPr>
        <p:txBody>
          <a:bodyPr/>
          <a:lstStyle/>
          <a:p>
            <a:pPr eaLnBrk="1" hangingPunct="1">
              <a:spcBef>
                <a:spcPct val="10000"/>
              </a:spcBef>
              <a:buFontTx/>
              <a:buNone/>
            </a:pPr>
            <a:r>
              <a:rPr lang="en-US" smtClean="0"/>
              <a:t>Introduction</a:t>
            </a:r>
          </a:p>
          <a:p>
            <a:pPr lvl="1" eaLnBrk="1" hangingPunct="1">
              <a:spcBef>
                <a:spcPct val="10000"/>
              </a:spcBef>
              <a:buFontTx/>
              <a:buNone/>
            </a:pPr>
            <a:r>
              <a:rPr lang="en-US" smtClean="0"/>
              <a:t>SDK history and contents</a:t>
            </a:r>
          </a:p>
          <a:p>
            <a:pPr eaLnBrk="1" hangingPunct="1">
              <a:spcBef>
                <a:spcPct val="10000"/>
              </a:spcBef>
              <a:buNone/>
            </a:pPr>
            <a:r>
              <a:rPr lang="en-US" smtClean="0"/>
              <a:t>Managing samples</a:t>
            </a:r>
          </a:p>
          <a:p>
            <a:pPr lvl="1" eaLnBrk="1" hangingPunct="1">
              <a:spcBef>
                <a:spcPct val="10000"/>
              </a:spcBef>
              <a:buNone/>
            </a:pPr>
            <a:r>
              <a:rPr lang="en-US" smtClean="0"/>
              <a:t>Main solution, spreadsheet, menu generator, non-SDK</a:t>
            </a:r>
          </a:p>
          <a:p>
            <a:pPr eaLnBrk="1" hangingPunct="1">
              <a:spcBef>
                <a:spcPct val="10000"/>
              </a:spcBef>
              <a:buFontTx/>
              <a:buNone/>
            </a:pPr>
            <a:r>
              <a:rPr lang="en-US" smtClean="0"/>
              <a:t>Samples overview</a:t>
            </a:r>
            <a:endParaRPr lang="en-GB" smtClean="0"/>
          </a:p>
        </p:txBody>
      </p:sp>
      <p:sp>
        <p:nvSpPr>
          <p:cNvPr id="819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ea typeface="SimSun" pitchFamily="2" charset="-122"/>
              </a:rPr>
              <a:t>Structure</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Basic Samples</a:t>
            </a:r>
            <a:endParaRPr lang="en-GB" sz="1600">
              <a:solidFill>
                <a:schemeClr val="accent1"/>
              </a:solidFill>
            </a:endParaRPr>
          </a:p>
        </p:txBody>
      </p:sp>
      <p:sp>
        <p:nvSpPr>
          <p:cNvPr id="7" name="Content Placeholder 6"/>
          <p:cNvSpPr>
            <a:spLocks noGrp="1"/>
          </p:cNvSpPr>
          <p:nvPr>
            <p:ph idx="1"/>
          </p:nvPr>
        </p:nvSpPr>
        <p:spPr/>
        <p:txBody>
          <a:bodyPr/>
          <a:lstStyle/>
          <a:p>
            <a:pPr>
              <a:buNone/>
            </a:pPr>
            <a:r>
              <a:rPr lang="en-US" smtClean="0"/>
              <a:t>Exposes structural elements and their usage</a:t>
            </a:r>
          </a:p>
          <a:p>
            <a:pPr>
              <a:buNone/>
            </a:pPr>
            <a:r>
              <a:rPr lang="en-US" smtClean="0"/>
              <a:t>Analytical model, including loads</a:t>
            </a:r>
          </a:p>
          <a:p>
            <a:pPr>
              <a:buNone/>
            </a:pPr>
            <a:r>
              <a:rPr lang="en-US" smtClean="0"/>
              <a:t>Wall layer structure</a:t>
            </a:r>
          </a:p>
          <a:p>
            <a:pPr>
              <a:buNone/>
            </a:pPr>
            <a:endParaRPr lang="en-US" smtClean="0"/>
          </a:p>
          <a:p>
            <a:pPr>
              <a:buNone/>
            </a:pPr>
            <a:r>
              <a:rPr lang="en-US" smtClean="0">
                <a:solidFill>
                  <a:srgbClr val="FFC000"/>
                </a:solidFill>
              </a:rPr>
              <a:t>Analytical Viewer</a:t>
            </a:r>
          </a:p>
          <a:p>
            <a:pPr>
              <a:buNone/>
            </a:pPr>
            <a:r>
              <a:rPr lang="en-US" smtClean="0">
                <a:solidFill>
                  <a:srgbClr val="FFC000"/>
                </a:solidFill>
              </a:rPr>
              <a:t>StructSample - Frame Wall with Timbers</a:t>
            </a:r>
          </a:p>
        </p:txBody>
      </p:sp>
      <p:sp>
        <p:nvSpPr>
          <p:cNvPr id="8" name="AutoShape 4"/>
          <p:cNvSpPr>
            <a:spLocks noChangeArrowheads="1"/>
          </p:cNvSpPr>
          <p:nvPr/>
        </p:nvSpPr>
        <p:spPr bwMode="auto">
          <a:xfrm>
            <a:off x="228600" y="4929198"/>
            <a:ext cx="8229600" cy="1055608"/>
          </a:xfrm>
          <a:prstGeom prst="roundRect">
            <a:avLst>
              <a:gd name="adj" fmla="val 16667"/>
            </a:avLst>
          </a:prstGeom>
          <a:solidFill>
            <a:srgbClr val="DDDDDD">
              <a:alpha val="50000"/>
            </a:srgbClr>
          </a:solidFill>
          <a:ln w="9525">
            <a:solidFill>
              <a:schemeClr val="tx1"/>
            </a:solidFill>
            <a:round/>
            <a:headEnd/>
            <a:tailEnd/>
          </a:ln>
          <a:effectLst/>
        </p:spPr>
        <p:txBody>
          <a:bodyPr wrap="square" lIns="45720" rIns="45720" anchor="ctr">
            <a:spAutoFit/>
          </a:bodyPr>
          <a:lstStyle/>
          <a:p>
            <a:pPr defTabSz="344488"/>
            <a:r>
              <a:rPr lang="en-US" altLang="ja-JP" sz="1400" b="1">
                <a:solidFill>
                  <a:srgbClr val="92D050"/>
                </a:solidFill>
                <a:latin typeface="Courier New" pitchFamily="49" charset="0"/>
                <a:ea typeface="ＭＳ Ｐゴシック" pitchFamily="34" charset="-128"/>
                <a:cs typeface="Courier New" pitchFamily="49" charset="0"/>
              </a:rPr>
              <a:t>// use level based </a:t>
            </a:r>
            <a:r>
              <a:rPr lang="en-US" altLang="ja-JP" sz="1400" b="1" smtClean="0">
                <a:solidFill>
                  <a:srgbClr val="92D050"/>
                </a:solidFill>
                <a:latin typeface="Courier New" pitchFamily="49" charset="0"/>
                <a:ea typeface="ＭＳ Ｐゴシック" pitchFamily="34" charset="-128"/>
                <a:cs typeface="Courier New" pitchFamily="49" charset="0"/>
              </a:rPr>
              <a:t>NewFamilyInstance!</a:t>
            </a:r>
            <a:endParaRPr lang="en-US" altLang="ja-JP" sz="1400" b="1">
              <a:solidFill>
                <a:srgbClr val="92D050"/>
              </a:solidFill>
              <a:latin typeface="Courier New" pitchFamily="49" charset="0"/>
              <a:ea typeface="ＭＳ Ｐゴシック" pitchFamily="34" charset="-128"/>
              <a:cs typeface="Courier New" pitchFamily="49" charset="0"/>
            </a:endParaRPr>
          </a:p>
          <a:p>
            <a:pPr defTabSz="344488"/>
            <a:r>
              <a:rPr lang="en-US" altLang="ja-JP" sz="1400" b="1">
                <a:latin typeface="Courier New" pitchFamily="49" charset="0"/>
                <a:ea typeface="ＭＳ Ｐゴシック" pitchFamily="34" charset="-128"/>
                <a:cs typeface="Courier New" pitchFamily="49" charset="0"/>
              </a:rPr>
              <a:t>Level instLevel = </a:t>
            </a:r>
            <a:r>
              <a:rPr lang="en-US" altLang="ja-JP" sz="1400" b="1" smtClean="0">
                <a:latin typeface="Courier New" pitchFamily="49" charset="0"/>
                <a:ea typeface="ＭＳ Ｐゴシック" pitchFamily="34" charset="-128"/>
                <a:cs typeface="Courier New" pitchFamily="49" charset="0"/>
              </a:rPr>
              <a:t>rvtDoc.get_Element( ref baseLevelId ) as Level;</a:t>
            </a:r>
            <a:endParaRPr lang="en-US" altLang="ja-JP" sz="1400" b="1">
              <a:latin typeface="Courier New" pitchFamily="49" charset="0"/>
              <a:ea typeface="ＭＳ Ｐゴシック" pitchFamily="34" charset="-128"/>
              <a:cs typeface="Courier New" pitchFamily="49" charset="0"/>
            </a:endParaRPr>
          </a:p>
          <a:p>
            <a:pPr marL="360363" indent="-360363" defTabSz="344488"/>
            <a:r>
              <a:rPr lang="en-US" altLang="ja-JP" sz="1400" b="1" smtClean="0">
                <a:latin typeface="Courier New" pitchFamily="49" charset="0"/>
                <a:ea typeface="ＭＳ Ｐゴシック" pitchFamily="34" charset="-128"/>
                <a:cs typeface="Courier New" pitchFamily="49" charset="0"/>
              </a:rPr>
              <a:t>FamilyInstance </a:t>
            </a:r>
            <a:r>
              <a:rPr lang="en-US" altLang="ja-JP" sz="1400" b="1">
                <a:latin typeface="Courier New" pitchFamily="49" charset="0"/>
                <a:ea typeface="ＭＳ Ｐゴシック" pitchFamily="34" charset="-128"/>
                <a:cs typeface="Courier New" pitchFamily="49" charset="0"/>
              </a:rPr>
              <a:t>column = </a:t>
            </a:r>
            <a:r>
              <a:rPr lang="en-US" altLang="ja-JP" sz="1400" b="1" smtClean="0">
                <a:latin typeface="Courier New" pitchFamily="49" charset="0"/>
                <a:ea typeface="ＭＳ Ｐゴシック" pitchFamily="34" charset="-128"/>
                <a:cs typeface="Courier New" pitchFamily="49" charset="0"/>
              </a:rPr>
              <a:t>doc.Create.</a:t>
            </a:r>
            <a:r>
              <a:rPr lang="en-US" altLang="ja-JP" sz="1400" b="1" smtClean="0">
                <a:solidFill>
                  <a:schemeClr val="folHlink"/>
                </a:solidFill>
                <a:latin typeface="Courier New" pitchFamily="49" charset="0"/>
                <a:ea typeface="ＭＳ Ｐゴシック" pitchFamily="34" charset="-128"/>
                <a:cs typeface="Courier New" pitchFamily="49" charset="0"/>
              </a:rPr>
              <a:t>NewFamilyInstance</a:t>
            </a:r>
            <a:r>
              <a:rPr lang="en-US" altLang="ja-JP" sz="1400" b="1" smtClean="0">
                <a:latin typeface="Courier New" pitchFamily="49" charset="0"/>
                <a:ea typeface="ＭＳ Ｐゴシック" pitchFamily="34" charset="-128"/>
                <a:cs typeface="Courier New" pitchFamily="49" charset="0"/>
              </a:rPr>
              <a:t>( ref p, </a:t>
            </a:r>
            <a:r>
              <a:rPr lang="en-US" altLang="ja-JP" sz="1400" b="1">
                <a:latin typeface="Courier New" pitchFamily="49" charset="0"/>
                <a:ea typeface="ＭＳ Ｐゴシック" pitchFamily="34" charset="-128"/>
                <a:cs typeface="Courier New" pitchFamily="49" charset="0"/>
              </a:rPr>
              <a:t>columnType, </a:t>
            </a:r>
            <a:r>
              <a:rPr lang="en-US" altLang="ja-JP" sz="1400" b="1" smtClean="0">
                <a:latin typeface="Courier New" pitchFamily="49" charset="0"/>
                <a:ea typeface="ＭＳ Ｐゴシック" pitchFamily="34" charset="-128"/>
                <a:cs typeface="Courier New" pitchFamily="49" charset="0"/>
              </a:rPr>
              <a:t>instLevel );</a:t>
            </a:r>
            <a:endParaRPr lang="en-US" altLang="ja-JP" sz="1400" b="1">
              <a:latin typeface="Courier New" pitchFamily="49" charset="0"/>
              <a:ea typeface="ＭＳ Ｐゴシック" pitchFamily="34" charset="-128"/>
              <a:cs typeface="Courier New" pitchFamily="49"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ja-JP" smtClean="0">
                <a:ea typeface="ＭＳ Ｐゴシック" pitchFamily="34" charset="-128"/>
              </a:rPr>
              <a:t>Viewers</a:t>
            </a:r>
            <a:endParaRPr lang="en-US" altLang="ja-JP">
              <a:ea typeface="ＭＳ Ｐゴシック" pitchFamily="34" charset="-128"/>
            </a:endParaRPr>
          </a:p>
        </p:txBody>
      </p:sp>
      <p:sp>
        <p:nvSpPr>
          <p:cNvPr id="151555" name="Rectangle 3"/>
          <p:cNvSpPr>
            <a:spLocks noGrp="1" noChangeArrowheads="1"/>
          </p:cNvSpPr>
          <p:nvPr>
            <p:ph type="body" idx="1"/>
          </p:nvPr>
        </p:nvSpPr>
        <p:spPr>
          <a:noFill/>
          <a:ln/>
        </p:spPr>
        <p:txBody>
          <a:bodyPr/>
          <a:lstStyle/>
          <a:p>
            <a:pPr>
              <a:buNone/>
            </a:pPr>
            <a:r>
              <a:rPr lang="en-GB" b="0">
                <a:hlinkClick r:id="rId3" action="ppaction://hlinkfile"/>
              </a:rPr>
              <a:t>AnalyticalViewer</a:t>
            </a:r>
            <a:r>
              <a:rPr lang="en-GB" b="0"/>
              <a:t>	</a:t>
            </a:r>
            <a:r>
              <a:rPr lang="en-GB" b="0" smtClean="0"/>
              <a:t>Rst</a:t>
            </a:r>
            <a:endParaRPr lang="en-GB"/>
          </a:p>
          <a:p>
            <a:pPr>
              <a:buNone/>
            </a:pPr>
            <a:r>
              <a:rPr lang="en-GB" b="0">
                <a:hlinkClick r:id="rId4" action="ppaction://hlinkfile"/>
              </a:rPr>
              <a:t>ElementViewer</a:t>
            </a:r>
            <a:r>
              <a:rPr lang="en-GB" b="0"/>
              <a:t>		</a:t>
            </a:r>
            <a:r>
              <a:rPr lang="en-GB" b="0" smtClean="0"/>
              <a:t>All</a:t>
            </a:r>
            <a:endParaRPr lang="en-GB" b="0"/>
          </a:p>
          <a:p>
            <a:pPr lvl="1"/>
            <a:r>
              <a:rPr lang="en-GB" smtClean="0"/>
              <a:t>Demonstrates viewing elements</a:t>
            </a:r>
            <a:endParaRPr lang="en-GB"/>
          </a:p>
          <a:p>
            <a:pPr lvl="2"/>
            <a:r>
              <a:rPr lang="en-GB"/>
              <a:t>Analytical </a:t>
            </a:r>
            <a:r>
              <a:rPr lang="en-GB" smtClean="0"/>
              <a:t>model</a:t>
            </a:r>
            <a:endParaRPr lang="en-GB"/>
          </a:p>
          <a:p>
            <a:pPr lvl="2"/>
            <a:r>
              <a:rPr lang="en-GB"/>
              <a:t>Physical </a:t>
            </a:r>
            <a:r>
              <a:rPr lang="en-GB" smtClean="0"/>
              <a:t>model</a:t>
            </a:r>
            <a:endParaRPr lang="en-GB"/>
          </a:p>
        </p:txBody>
      </p:sp>
      <p:pic>
        <p:nvPicPr>
          <p:cNvPr id="151556" name="Picture 4" descr="ana"/>
          <p:cNvPicPr>
            <a:picLocks noChangeAspect="1" noChangeArrowheads="1"/>
          </p:cNvPicPr>
          <p:nvPr/>
        </p:nvPicPr>
        <p:blipFill>
          <a:blip r:embed="rId5"/>
          <a:srcRect/>
          <a:stretch>
            <a:fillRect/>
          </a:stretch>
        </p:blipFill>
        <p:spPr bwMode="auto">
          <a:xfrm>
            <a:off x="857224" y="3975121"/>
            <a:ext cx="3657600" cy="2525713"/>
          </a:xfrm>
          <a:prstGeom prst="rect">
            <a:avLst/>
          </a:prstGeom>
          <a:noFill/>
        </p:spPr>
      </p:pic>
      <p:pic>
        <p:nvPicPr>
          <p:cNvPr id="151557" name="Picture 5" descr="ele"/>
          <p:cNvPicPr>
            <a:picLocks noChangeAspect="1" noChangeArrowheads="1"/>
          </p:cNvPicPr>
          <p:nvPr/>
        </p:nvPicPr>
        <p:blipFill>
          <a:blip r:embed="rId6"/>
          <a:srcRect/>
          <a:stretch>
            <a:fillRect/>
          </a:stretch>
        </p:blipFill>
        <p:spPr bwMode="auto">
          <a:xfrm>
            <a:off x="4625559" y="3966239"/>
            <a:ext cx="3940956" cy="2552702"/>
          </a:xfrm>
          <a:prstGeom prst="rect">
            <a:avLst/>
          </a:prstGeom>
          <a:noFill/>
        </p:spPr>
      </p:pic>
      <p:sp>
        <p:nvSpPr>
          <p:cNvPr id="7"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Basic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19088" y="3000372"/>
            <a:ext cx="7277100" cy="1479550"/>
          </a:xfrm>
        </p:spPr>
        <p:txBody>
          <a:bodyPr/>
          <a:lstStyle/>
          <a:p>
            <a:pPr eaLnBrk="1" hangingPunct="1"/>
            <a:r>
              <a:rPr lang="en-GB" smtClean="0"/>
              <a:t>9.0 Samples</a:t>
            </a:r>
          </a:p>
        </p:txBody>
      </p:sp>
      <p:sp>
        <p:nvSpPr>
          <p:cNvPr id="106499" name="Rectangle 3"/>
          <p:cNvSpPr>
            <a:spLocks noGrp="1" noChangeArrowheads="1"/>
          </p:cNvSpPr>
          <p:nvPr>
            <p:ph type="subTitle"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ja-JP">
                <a:ea typeface="ＭＳ Ｐゴシック" pitchFamily="34" charset="-128"/>
              </a:rPr>
              <a:t>Revit 9 API </a:t>
            </a:r>
            <a:r>
              <a:rPr lang="en-US" altLang="ja-JP" smtClean="0">
                <a:ea typeface="ＭＳ Ｐゴシック" pitchFamily="34" charset="-128"/>
              </a:rPr>
              <a:t>Features</a:t>
            </a:r>
            <a:endParaRPr lang="en-US" altLang="ja-JP" sz="2400">
              <a:solidFill>
                <a:srgbClr val="003366"/>
              </a:solidFill>
              <a:ea typeface="ＭＳ Ｐゴシック" pitchFamily="34" charset="-128"/>
            </a:endParaRPr>
          </a:p>
        </p:txBody>
      </p:sp>
      <p:sp>
        <p:nvSpPr>
          <p:cNvPr id="117764" name="Rectangle 4"/>
          <p:cNvSpPr>
            <a:spLocks noGrp="1" noChangeArrowheads="1"/>
          </p:cNvSpPr>
          <p:nvPr>
            <p:ph type="body" idx="1"/>
          </p:nvPr>
        </p:nvSpPr>
        <p:spPr>
          <a:noFill/>
          <a:ln/>
        </p:spPr>
        <p:txBody>
          <a:bodyPr/>
          <a:lstStyle/>
          <a:p>
            <a:r>
              <a:rPr lang="en-GB"/>
              <a:t>Significant API Features</a:t>
            </a:r>
          </a:p>
          <a:p>
            <a:pPr lvl="1"/>
            <a:r>
              <a:rPr lang="en-GB" smtClean="0"/>
              <a:t>Element </a:t>
            </a:r>
            <a:r>
              <a:rPr lang="en-GB"/>
              <a:t>Creation</a:t>
            </a:r>
          </a:p>
          <a:p>
            <a:pPr lvl="2"/>
            <a:r>
              <a:rPr lang="en-GB"/>
              <a:t>Extended list of </a:t>
            </a:r>
            <a:r>
              <a:rPr lang="en-GB" smtClean="0"/>
              <a:t>creatable elements: </a:t>
            </a:r>
            <a:r>
              <a:rPr lang="en-GB" smtClean="0">
                <a:latin typeface="Arial" charset="0"/>
              </a:rPr>
              <a:t>Wall, Floor, Level, Grid, all family based elements</a:t>
            </a:r>
            <a:endParaRPr lang="en-GB">
              <a:latin typeface="Arial" charset="0"/>
            </a:endParaRPr>
          </a:p>
          <a:p>
            <a:pPr lvl="1"/>
            <a:r>
              <a:rPr lang="en-GB" smtClean="0"/>
              <a:t>Track </a:t>
            </a:r>
            <a:r>
              <a:rPr lang="en-GB"/>
              <a:t>Changes</a:t>
            </a:r>
          </a:p>
          <a:p>
            <a:pPr lvl="2"/>
            <a:r>
              <a:rPr lang="en-GB" smtClean="0"/>
              <a:t>Let user </a:t>
            </a:r>
            <a:r>
              <a:rPr lang="en-GB"/>
              <a:t>visually see the changes performed by the 3rd party </a:t>
            </a:r>
            <a:r>
              <a:rPr lang="en-GB" smtClean="0"/>
              <a:t>application</a:t>
            </a:r>
          </a:p>
          <a:p>
            <a:pPr lvl="2"/>
            <a:r>
              <a:rPr lang="en-GB" smtClean="0"/>
              <a:t>Let user </a:t>
            </a:r>
            <a:r>
              <a:rPr lang="en-GB"/>
              <a:t>accept or reject the </a:t>
            </a:r>
            <a:r>
              <a:rPr lang="en-GB" smtClean="0"/>
              <a:t>changes</a:t>
            </a:r>
            <a:endParaRPr lang="en-GB" sz="2800">
              <a:solidFill>
                <a:srgbClr val="FF3300"/>
              </a:solidFill>
            </a:endParaRPr>
          </a:p>
        </p:txBody>
      </p:sp>
      <p:pic>
        <p:nvPicPr>
          <p:cNvPr id="117766" name="Picture 6" descr="bottom_bar_bsd_1"/>
          <p:cNvPicPr>
            <a:picLocks noChangeAspect="1" noChangeArrowheads="1"/>
          </p:cNvPicPr>
          <p:nvPr/>
        </p:nvPicPr>
        <p:blipFill>
          <a:blip r:embed="rId3"/>
          <a:srcRect/>
          <a:stretch>
            <a:fillRect/>
          </a:stretch>
        </p:blipFill>
        <p:spPr bwMode="auto">
          <a:xfrm>
            <a:off x="319088" y="5351463"/>
            <a:ext cx="7981950" cy="1046162"/>
          </a:xfrm>
          <a:prstGeom prst="rect">
            <a:avLst/>
          </a:prstGeom>
          <a:noFill/>
          <a:ln w="9525">
            <a:solidFill>
              <a:schemeClr val="bg2"/>
            </a:solidFill>
            <a:miter lim="800000"/>
            <a:headEnd/>
            <a:tailEnd/>
          </a:ln>
        </p:spPr>
      </p:pic>
      <p:sp>
        <p:nvSpPr>
          <p:cNvPr id="6"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7" name="Rectangle 3"/>
          <p:cNvSpPr>
            <a:spLocks noGrp="1" noChangeArrowheads="1"/>
          </p:cNvSpPr>
          <p:nvPr>
            <p:ph type="body" idx="1"/>
          </p:nvPr>
        </p:nvSpPr>
        <p:spPr>
          <a:xfrm>
            <a:off x="319088" y="1371600"/>
            <a:ext cx="3895722" cy="5029200"/>
          </a:xfrm>
          <a:noFill/>
          <a:ln/>
        </p:spPr>
        <p:txBody>
          <a:bodyPr/>
          <a:lstStyle/>
          <a:p>
            <a:pPr lvl="1" indent="-163513">
              <a:spcAft>
                <a:spcPct val="0"/>
              </a:spcAft>
            </a:pPr>
            <a:r>
              <a:rPr lang="en-GB" sz="1600" b="1" smtClean="0"/>
              <a:t>Elements</a:t>
            </a:r>
            <a:endParaRPr lang="en-GB" sz="1600" b="1"/>
          </a:p>
          <a:p>
            <a:pPr lvl="2" indent="-171450"/>
            <a:r>
              <a:rPr lang="en-GB" sz="1400"/>
              <a:t>AreaReinforcement</a:t>
            </a:r>
          </a:p>
          <a:p>
            <a:pPr lvl="2" indent="-171450"/>
            <a:r>
              <a:rPr lang="en-GB" sz="1400"/>
              <a:t>AreaReinforcementCurve</a:t>
            </a:r>
          </a:p>
          <a:p>
            <a:pPr lvl="2" indent="-171450"/>
            <a:r>
              <a:rPr lang="en-GB" sz="1400"/>
              <a:t>Dimension</a:t>
            </a:r>
          </a:p>
          <a:p>
            <a:pPr lvl="2" indent="-171450"/>
            <a:r>
              <a:rPr lang="en-GB" sz="1400"/>
              <a:t>LoadCaseArray/Iterator</a:t>
            </a:r>
          </a:p>
          <a:p>
            <a:pPr lvl="2" indent="-171450"/>
            <a:r>
              <a:rPr lang="en-GB" sz="1400"/>
              <a:t>LoadUsage</a:t>
            </a:r>
          </a:p>
          <a:p>
            <a:pPr lvl="2" indent="-171450"/>
            <a:r>
              <a:rPr lang="en-GB" sz="1400"/>
              <a:t>LoadUsageArray/Iterator</a:t>
            </a:r>
          </a:p>
          <a:p>
            <a:pPr lvl="2" indent="-171450"/>
            <a:r>
              <a:rPr lang="en-GB" sz="1400"/>
              <a:t>View</a:t>
            </a:r>
          </a:p>
          <a:p>
            <a:pPr lvl="2" indent="-171450"/>
            <a:r>
              <a:rPr lang="en-GB" sz="1400"/>
              <a:t>View3D</a:t>
            </a:r>
          </a:p>
          <a:p>
            <a:pPr lvl="2" indent="-171450"/>
            <a:r>
              <a:rPr lang="en-GB" sz="1400"/>
              <a:t>ViewDrafting</a:t>
            </a:r>
          </a:p>
          <a:p>
            <a:pPr lvl="2" indent="-171450"/>
            <a:r>
              <a:rPr lang="en-GB" sz="1400"/>
              <a:t>ViewSection</a:t>
            </a:r>
          </a:p>
          <a:p>
            <a:pPr lvl="2" indent="-171450"/>
            <a:r>
              <a:rPr lang="en-GB" sz="1400"/>
              <a:t>ViewSet/Iterator</a:t>
            </a:r>
          </a:p>
          <a:p>
            <a:pPr lvl="2" indent="-171450"/>
            <a:r>
              <a:rPr lang="en-GB" sz="1400"/>
              <a:t>ViewSheet</a:t>
            </a:r>
          </a:p>
          <a:p>
            <a:pPr lvl="1" indent="-163513">
              <a:spcBef>
                <a:spcPct val="50000"/>
              </a:spcBef>
              <a:spcAft>
                <a:spcPct val="0"/>
              </a:spcAft>
            </a:pPr>
            <a:r>
              <a:rPr lang="en-GB" sz="1600" b="1"/>
              <a:t>Symbols</a:t>
            </a:r>
          </a:p>
          <a:p>
            <a:pPr lvl="2" indent="-171450"/>
            <a:r>
              <a:rPr lang="en-GB" sz="1400"/>
              <a:t>AreaReinforcementType</a:t>
            </a:r>
          </a:p>
          <a:p>
            <a:pPr lvl="2" indent="-171450"/>
            <a:r>
              <a:rPr lang="en-GB" sz="1400"/>
              <a:t>DimensionType</a:t>
            </a:r>
          </a:p>
          <a:p>
            <a:pPr lvl="1" indent="-163513">
              <a:spcBef>
                <a:spcPct val="50000"/>
              </a:spcBef>
              <a:spcAft>
                <a:spcPct val="0"/>
              </a:spcAft>
            </a:pPr>
            <a:r>
              <a:rPr lang="en-GB" sz="1600" b="1"/>
              <a:t>Objects</a:t>
            </a:r>
          </a:p>
          <a:p>
            <a:pPr lvl="2" indent="-171450"/>
            <a:r>
              <a:rPr lang="en-GB" sz="1400"/>
              <a:t>ExternalCommandData</a:t>
            </a:r>
            <a:endParaRPr lang="en-GB" sz="1400">
              <a:solidFill>
                <a:srgbClr val="FF3300"/>
              </a:solidFill>
            </a:endParaRPr>
          </a:p>
        </p:txBody>
      </p:sp>
      <p:sp>
        <p:nvSpPr>
          <p:cNvPr id="139269" name="Rectangle 5"/>
          <p:cNvSpPr>
            <a:spLocks noChangeArrowheads="1"/>
          </p:cNvSpPr>
          <p:nvPr/>
        </p:nvSpPr>
        <p:spPr bwMode="auto">
          <a:xfrm>
            <a:off x="4857752" y="1365365"/>
            <a:ext cx="3857652" cy="4038600"/>
          </a:xfrm>
          <a:prstGeom prst="rect">
            <a:avLst/>
          </a:prstGeom>
          <a:noFill/>
          <a:ln w="9525">
            <a:noFill/>
            <a:miter lim="800000"/>
            <a:headEnd/>
            <a:tailEnd/>
          </a:ln>
          <a:effectLst/>
        </p:spPr>
        <p:txBody>
          <a:bodyPr lIns="0" tIns="0" rIns="0" bIns="0"/>
          <a:lstStyle/>
          <a:p>
            <a:pPr marL="342900" lvl="1" indent="-163513">
              <a:spcAft>
                <a:spcPct val="5000"/>
              </a:spcAft>
              <a:buClr>
                <a:srgbClr val="007DBA"/>
              </a:buClr>
              <a:buFont typeface="Wingdings" pitchFamily="2" charset="2"/>
              <a:buChar char="§"/>
            </a:pPr>
            <a:r>
              <a:rPr lang="en-GB" sz="1600" b="1" smtClean="0"/>
              <a:t>Geometry</a:t>
            </a:r>
            <a:endParaRPr lang="en-GB" sz="1600" b="1"/>
          </a:p>
          <a:p>
            <a:pPr marL="800100" lvl="2" indent="-171450">
              <a:spcAft>
                <a:spcPct val="5000"/>
              </a:spcAft>
              <a:buClr>
                <a:schemeClr val="tx1"/>
              </a:buClr>
              <a:buFont typeface="Wingdings" pitchFamily="2" charset="2"/>
              <a:buChar char="§"/>
            </a:pPr>
            <a:r>
              <a:rPr lang="en-GB" sz="1400"/>
              <a:t>BoundingBoxXYZ</a:t>
            </a:r>
          </a:p>
          <a:p>
            <a:pPr marL="800100" lvl="2" indent="-171450">
              <a:spcAft>
                <a:spcPct val="5000"/>
              </a:spcAft>
              <a:buClr>
                <a:schemeClr val="tx1"/>
              </a:buClr>
              <a:buFont typeface="Wingdings" pitchFamily="2" charset="2"/>
              <a:buChar char="§"/>
            </a:pPr>
            <a:r>
              <a:rPr lang="en-GB" sz="1400"/>
              <a:t>ConicalFace</a:t>
            </a:r>
          </a:p>
          <a:p>
            <a:pPr marL="800100" lvl="2" indent="-171450">
              <a:spcAft>
                <a:spcPct val="5000"/>
              </a:spcAft>
              <a:buClr>
                <a:schemeClr val="tx1"/>
              </a:buClr>
              <a:buFont typeface="Wingdings" pitchFamily="2" charset="2"/>
              <a:buChar char="§"/>
            </a:pPr>
            <a:r>
              <a:rPr lang="en-GB" sz="1400"/>
              <a:t>CylindricalFace</a:t>
            </a:r>
          </a:p>
          <a:p>
            <a:pPr marL="800100" lvl="2" indent="-171450">
              <a:spcAft>
                <a:spcPct val="5000"/>
              </a:spcAft>
              <a:buClr>
                <a:schemeClr val="tx1"/>
              </a:buClr>
              <a:buFont typeface="Wingdings" pitchFamily="2" charset="2"/>
              <a:buChar char="§"/>
            </a:pPr>
            <a:r>
              <a:rPr lang="en-GB" sz="1400"/>
              <a:t>DoubleArray/Iterator</a:t>
            </a:r>
          </a:p>
          <a:p>
            <a:pPr marL="800100" lvl="2" indent="-171450">
              <a:spcAft>
                <a:spcPct val="5000"/>
              </a:spcAft>
              <a:buClr>
                <a:schemeClr val="tx1"/>
              </a:buClr>
              <a:buFont typeface="Wingdings" pitchFamily="2" charset="2"/>
              <a:buChar char="§"/>
            </a:pPr>
            <a:r>
              <a:rPr lang="en-GB" sz="1400"/>
              <a:t>HermiteFace</a:t>
            </a:r>
          </a:p>
          <a:p>
            <a:pPr marL="800100" lvl="2" indent="-171450">
              <a:spcAft>
                <a:spcPct val="5000"/>
              </a:spcAft>
              <a:buClr>
                <a:schemeClr val="tx1"/>
              </a:buClr>
              <a:buFont typeface="Wingdings" pitchFamily="2" charset="2"/>
              <a:buChar char="§"/>
            </a:pPr>
            <a:r>
              <a:rPr lang="en-GB" sz="1400"/>
              <a:t>PlanarFace</a:t>
            </a:r>
          </a:p>
          <a:p>
            <a:pPr marL="800100" lvl="2" indent="-171450">
              <a:spcAft>
                <a:spcPct val="5000"/>
              </a:spcAft>
              <a:buClr>
                <a:schemeClr val="tx1"/>
              </a:buClr>
              <a:buFont typeface="Wingdings" pitchFamily="2" charset="2"/>
              <a:buChar char="§"/>
            </a:pPr>
            <a:r>
              <a:rPr lang="en-GB" sz="1400"/>
              <a:t>Reference</a:t>
            </a:r>
          </a:p>
          <a:p>
            <a:pPr marL="800100" lvl="2" indent="-171450">
              <a:spcAft>
                <a:spcPct val="5000"/>
              </a:spcAft>
              <a:buClr>
                <a:schemeClr val="tx1"/>
              </a:buClr>
              <a:buFont typeface="Wingdings" pitchFamily="2" charset="2"/>
              <a:buChar char="§"/>
            </a:pPr>
            <a:r>
              <a:rPr lang="en-GB" sz="1400"/>
              <a:t>ReferenceArray/Iterator</a:t>
            </a:r>
          </a:p>
          <a:p>
            <a:pPr marL="800100" lvl="2" indent="-171450">
              <a:spcAft>
                <a:spcPct val="5000"/>
              </a:spcAft>
              <a:buClr>
                <a:schemeClr val="tx1"/>
              </a:buClr>
              <a:buFont typeface="Wingdings" pitchFamily="2" charset="2"/>
              <a:buChar char="§"/>
            </a:pPr>
            <a:r>
              <a:rPr lang="en-GB" sz="1400"/>
              <a:t>RevolvedFace</a:t>
            </a:r>
          </a:p>
          <a:p>
            <a:pPr marL="800100" lvl="2" indent="-171450">
              <a:spcAft>
                <a:spcPct val="5000"/>
              </a:spcAft>
              <a:buClr>
                <a:schemeClr val="tx1"/>
              </a:buClr>
              <a:buFont typeface="Wingdings" pitchFamily="2" charset="2"/>
              <a:buChar char="§"/>
            </a:pPr>
            <a:r>
              <a:rPr lang="en-GB" sz="1400"/>
              <a:t>RuledFace</a:t>
            </a:r>
          </a:p>
          <a:p>
            <a:pPr marL="342900" lvl="1" indent="-163513">
              <a:spcBef>
                <a:spcPct val="50000"/>
              </a:spcBef>
              <a:buClr>
                <a:srgbClr val="007DBA"/>
              </a:buClr>
              <a:buFont typeface="Wingdings" pitchFamily="2" charset="2"/>
              <a:buChar char="§"/>
            </a:pPr>
            <a:r>
              <a:rPr lang="en-GB" sz="1600" b="1"/>
              <a:t>Structural</a:t>
            </a:r>
          </a:p>
          <a:p>
            <a:pPr marL="800100" lvl="2" indent="-171450">
              <a:spcAft>
                <a:spcPct val="5000"/>
              </a:spcAft>
              <a:buClr>
                <a:schemeClr val="tx1"/>
              </a:buClr>
              <a:buFont typeface="Wingdings" pitchFamily="2" charset="2"/>
              <a:buChar char="§"/>
            </a:pPr>
            <a:r>
              <a:rPr lang="en-GB" sz="1400"/>
              <a:t>AnalyticalSupportData</a:t>
            </a:r>
          </a:p>
          <a:p>
            <a:pPr marL="800100" lvl="2" indent="-171450">
              <a:spcAft>
                <a:spcPct val="5000"/>
              </a:spcAft>
              <a:buClr>
                <a:schemeClr val="tx1"/>
              </a:buClr>
              <a:buFont typeface="Wingdings" pitchFamily="2" charset="2"/>
              <a:buChar char="§"/>
            </a:pPr>
            <a:r>
              <a:rPr lang="en-GB" sz="1400"/>
              <a:t>AnalyticalSupportInfo</a:t>
            </a:r>
          </a:p>
          <a:p>
            <a:pPr marL="800100" lvl="2" indent="-171450">
              <a:spcAft>
                <a:spcPct val="5000"/>
              </a:spcAft>
              <a:buClr>
                <a:schemeClr val="tx1"/>
              </a:buClr>
              <a:buFont typeface="Wingdings" pitchFamily="2" charset="2"/>
              <a:buChar char="§"/>
            </a:pPr>
            <a:r>
              <a:rPr lang="en-GB" sz="1400"/>
              <a:t>AnalyticalSupportInfoArray/Iterator</a:t>
            </a:r>
          </a:p>
          <a:p>
            <a:pPr marL="800100" lvl="2" indent="-171450">
              <a:spcAft>
                <a:spcPct val="5000"/>
              </a:spcAft>
              <a:buClr>
                <a:schemeClr val="tx1"/>
              </a:buClr>
              <a:buFont typeface="Wingdings" pitchFamily="2" charset="2"/>
              <a:buChar char="§"/>
            </a:pPr>
            <a:r>
              <a:rPr lang="en-GB" sz="1400" smtClean="0"/>
              <a:t>BarDescription</a:t>
            </a:r>
            <a:endParaRPr lang="en-GB" sz="1800" b="1">
              <a:solidFill>
                <a:srgbClr val="FF3300"/>
              </a:solidFill>
            </a:endParaRPr>
          </a:p>
        </p:txBody>
      </p:sp>
      <p:sp>
        <p:nvSpPr>
          <p:cNvPr id="139270" name="Rectangle 6"/>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0000"/>
              </a:lnSpc>
            </a:pPr>
            <a:r>
              <a:rPr lang="en-US" altLang="ja-JP">
                <a:ea typeface="ＭＳ Ｐゴシック" pitchFamily="34" charset="-128"/>
              </a:rPr>
              <a:t>Revit 9 </a:t>
            </a:r>
            <a:r>
              <a:rPr lang="en-GB" smtClean="0"/>
              <a:t>New Objects</a:t>
            </a:r>
            <a:endParaRPr lang="en-GB"/>
          </a:p>
        </p:txBody>
      </p:sp>
      <p:sp>
        <p:nvSpPr>
          <p:cNvPr id="6"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3"/>
          <p:cNvSpPr>
            <a:spLocks noGrp="1" noChangeArrowheads="1"/>
          </p:cNvSpPr>
          <p:nvPr>
            <p:ph type="body" idx="1"/>
          </p:nvPr>
        </p:nvSpPr>
        <p:spPr>
          <a:xfrm>
            <a:off x="319088" y="1371600"/>
            <a:ext cx="6005512" cy="5029200"/>
          </a:xfrm>
          <a:noFill/>
          <a:ln/>
        </p:spPr>
        <p:txBody>
          <a:bodyPr/>
          <a:lstStyle/>
          <a:p>
            <a:pPr lvl="1">
              <a:spcBef>
                <a:spcPts val="0"/>
              </a:spcBef>
            </a:pPr>
            <a:r>
              <a:rPr lang="en-GB" sz="2000" smtClean="0"/>
              <a:t>AreaReinforcement</a:t>
            </a:r>
            <a:endParaRPr lang="en-GB" sz="2000"/>
          </a:p>
          <a:p>
            <a:pPr lvl="1">
              <a:spcBef>
                <a:spcPts val="0"/>
              </a:spcBef>
            </a:pPr>
            <a:r>
              <a:rPr lang="en-GB" sz="2000"/>
              <a:t>Dimension</a:t>
            </a:r>
          </a:p>
          <a:p>
            <a:pPr lvl="1">
              <a:spcBef>
                <a:spcPts val="0"/>
              </a:spcBef>
            </a:pPr>
            <a:r>
              <a:rPr lang="en-GB" sz="2000"/>
              <a:t>Structural </a:t>
            </a:r>
            <a:r>
              <a:rPr lang="en-GB" sz="2000" smtClean="0"/>
              <a:t>family instances</a:t>
            </a:r>
            <a:endParaRPr lang="en-GB" sz="2000"/>
          </a:p>
          <a:p>
            <a:pPr lvl="1">
              <a:spcBef>
                <a:spcPts val="0"/>
              </a:spcBef>
            </a:pPr>
            <a:r>
              <a:rPr lang="en-GB" sz="2000"/>
              <a:t>Floor</a:t>
            </a:r>
          </a:p>
          <a:p>
            <a:pPr lvl="1">
              <a:spcBef>
                <a:spcPts val="0"/>
              </a:spcBef>
            </a:pPr>
            <a:r>
              <a:rPr lang="en-GB" sz="2000"/>
              <a:t>Grid</a:t>
            </a:r>
          </a:p>
          <a:p>
            <a:pPr lvl="1">
              <a:spcBef>
                <a:spcPts val="0"/>
              </a:spcBef>
            </a:pPr>
            <a:r>
              <a:rPr lang="en-GB" sz="2000"/>
              <a:t>Level</a:t>
            </a:r>
          </a:p>
          <a:p>
            <a:pPr lvl="1">
              <a:spcBef>
                <a:spcPts val="0"/>
              </a:spcBef>
            </a:pPr>
            <a:r>
              <a:rPr lang="en-GB" sz="2000"/>
              <a:t>LoadCase</a:t>
            </a:r>
          </a:p>
          <a:p>
            <a:pPr lvl="1">
              <a:spcBef>
                <a:spcPts val="0"/>
              </a:spcBef>
            </a:pPr>
            <a:r>
              <a:rPr lang="en-GB" sz="2000"/>
              <a:t>LoadCombination</a:t>
            </a:r>
          </a:p>
          <a:p>
            <a:pPr lvl="1">
              <a:spcBef>
                <a:spcPts val="0"/>
              </a:spcBef>
            </a:pPr>
            <a:r>
              <a:rPr lang="en-GB" sz="2000" smtClean="0"/>
              <a:t>LoadNature</a:t>
            </a:r>
          </a:p>
          <a:p>
            <a:pPr lvl="1">
              <a:spcBef>
                <a:spcPts val="0"/>
              </a:spcBef>
            </a:pPr>
            <a:r>
              <a:rPr lang="en-GB" sz="2000" smtClean="0"/>
              <a:t>LoadUsage </a:t>
            </a:r>
          </a:p>
          <a:p>
            <a:pPr lvl="1">
              <a:spcBef>
                <a:spcPts val="0"/>
              </a:spcBef>
            </a:pPr>
            <a:r>
              <a:rPr lang="en-GB" sz="2000" smtClean="0"/>
              <a:t>View3D</a:t>
            </a:r>
            <a:endParaRPr lang="en-GB" sz="2000"/>
          </a:p>
          <a:p>
            <a:pPr lvl="1">
              <a:spcBef>
                <a:spcPts val="0"/>
              </a:spcBef>
            </a:pPr>
            <a:r>
              <a:rPr lang="en-GB" sz="2000"/>
              <a:t>ViewDrafting</a:t>
            </a:r>
          </a:p>
          <a:p>
            <a:pPr lvl="1">
              <a:spcBef>
                <a:spcPts val="0"/>
              </a:spcBef>
            </a:pPr>
            <a:r>
              <a:rPr lang="en-GB" sz="2000"/>
              <a:t>ViewSection</a:t>
            </a:r>
          </a:p>
          <a:p>
            <a:pPr lvl="1">
              <a:spcBef>
                <a:spcPts val="0"/>
              </a:spcBef>
            </a:pPr>
            <a:r>
              <a:rPr lang="en-GB" sz="2000"/>
              <a:t>ViewSheet</a:t>
            </a:r>
          </a:p>
          <a:p>
            <a:pPr lvl="1">
              <a:spcBef>
                <a:spcPts val="0"/>
              </a:spcBef>
            </a:pPr>
            <a:r>
              <a:rPr lang="en-GB" sz="2000" smtClean="0"/>
              <a:t>Wall</a:t>
            </a:r>
            <a:endParaRPr lang="en-GB" sz="2000" b="0">
              <a:solidFill>
                <a:srgbClr val="FF3300"/>
              </a:solidFill>
            </a:endParaRPr>
          </a:p>
        </p:txBody>
      </p:sp>
      <p:sp>
        <p:nvSpPr>
          <p:cNvPr id="141317" name="Rectangle 5"/>
          <p:cNvSpPr>
            <a:spLocks noGrp="1" noChangeArrowheads="1"/>
          </p:cNvSpPr>
          <p:nvPr>
            <p:ph type="title"/>
          </p:nvPr>
        </p:nvSpPr>
        <p:spPr>
          <a:noFill/>
          <a:ln/>
        </p:spPr>
        <p:txBody>
          <a:bodyPr/>
          <a:lstStyle/>
          <a:p>
            <a:r>
              <a:rPr lang="en-GB" smtClean="0"/>
              <a:t>New Creation Methods</a:t>
            </a:r>
            <a:endParaRPr lang="en-US" altLang="ja-JP" sz="2400">
              <a:solidFill>
                <a:srgbClr val="003366"/>
              </a:solidFill>
              <a:ea typeface="ＭＳ Ｐゴシック" pitchFamily="34" charset="-128"/>
            </a:endParaRPr>
          </a:p>
        </p:txBody>
      </p:sp>
      <p:sp>
        <p:nvSpPr>
          <p:cNvPr id="5"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ja-JP" smtClean="0">
                <a:ea typeface="ＭＳ Ｐゴシック" pitchFamily="34" charset="-128"/>
              </a:rPr>
              <a:t>Sheets </a:t>
            </a:r>
            <a:r>
              <a:rPr lang="en-US" altLang="ja-JP">
                <a:ea typeface="ＭＳ Ｐゴシック" pitchFamily="34" charset="-128"/>
              </a:rPr>
              <a:t>and Views</a:t>
            </a:r>
          </a:p>
        </p:txBody>
      </p:sp>
      <p:sp>
        <p:nvSpPr>
          <p:cNvPr id="119812" name="Rectangle 4"/>
          <p:cNvSpPr>
            <a:spLocks noGrp="1" noChangeArrowheads="1"/>
          </p:cNvSpPr>
          <p:nvPr>
            <p:ph type="body" idx="1"/>
          </p:nvPr>
        </p:nvSpPr>
        <p:spPr>
          <a:xfrm>
            <a:off x="319088" y="1477963"/>
            <a:ext cx="8139112" cy="2363807"/>
          </a:xfrm>
          <a:noFill/>
          <a:ln/>
        </p:spPr>
        <p:txBody>
          <a:bodyPr/>
          <a:lstStyle/>
          <a:p>
            <a:pPr>
              <a:buNone/>
            </a:pPr>
            <a:r>
              <a:rPr lang="en-GB">
                <a:hlinkClick r:id="rId3" action="ppaction://hlinkfile"/>
              </a:rPr>
              <a:t>AllViews</a:t>
            </a:r>
            <a:r>
              <a:rPr lang="en-GB"/>
              <a:t> </a:t>
            </a:r>
            <a:r>
              <a:rPr lang="en-GB" b="0"/>
              <a:t>– works with </a:t>
            </a:r>
            <a:r>
              <a:rPr lang="en-GB" smtClean="0"/>
              <a:t>all</a:t>
            </a:r>
            <a:endParaRPr lang="en-GB"/>
          </a:p>
          <a:p>
            <a:pPr lvl="1"/>
            <a:r>
              <a:rPr lang="en-GB" smtClean="0"/>
              <a:t>Finds </a:t>
            </a:r>
            <a:r>
              <a:rPr lang="en-GB"/>
              <a:t>all </a:t>
            </a:r>
            <a:r>
              <a:rPr lang="en-GB" smtClean="0"/>
              <a:t>views </a:t>
            </a:r>
            <a:r>
              <a:rPr lang="en-GB"/>
              <a:t>in </a:t>
            </a:r>
            <a:r>
              <a:rPr lang="en-GB" smtClean="0"/>
              <a:t>project </a:t>
            </a:r>
            <a:r>
              <a:rPr lang="en-GB"/>
              <a:t>and displays in </a:t>
            </a:r>
            <a:r>
              <a:rPr lang="en-GB" smtClean="0"/>
              <a:t>tree view</a:t>
            </a:r>
            <a:endParaRPr lang="en-GB"/>
          </a:p>
          <a:p>
            <a:pPr lvl="1"/>
            <a:r>
              <a:rPr lang="en-GB"/>
              <a:t>Creates a new sheet with selected </a:t>
            </a:r>
            <a:r>
              <a:rPr lang="en-GB" smtClean="0"/>
              <a:t>views</a:t>
            </a:r>
            <a:endParaRPr lang="en-GB"/>
          </a:p>
          <a:p>
            <a:pPr lvl="2"/>
            <a:r>
              <a:rPr lang="en-GB"/>
              <a:t>Demonstrates creating a </a:t>
            </a:r>
            <a:r>
              <a:rPr lang="en-GB" noProof="1"/>
              <a:t>ViewSheet</a:t>
            </a:r>
            <a:r>
              <a:rPr lang="en-GB"/>
              <a:t> via </a:t>
            </a:r>
            <a:r>
              <a:rPr lang="en-GB" sz="2000" b="1" noProof="1">
                <a:latin typeface="Courier New" pitchFamily="49" charset="0"/>
                <a:cs typeface="Courier New" pitchFamily="49" charset="0"/>
              </a:rPr>
              <a:t>NewViewSheet</a:t>
            </a:r>
            <a:r>
              <a:rPr lang="en-GB" sz="2000" b="1" smtClean="0">
                <a:latin typeface="Courier New" pitchFamily="49" charset="0"/>
                <a:cs typeface="Courier New" pitchFamily="49" charset="0"/>
              </a:rPr>
              <a:t>()</a:t>
            </a:r>
            <a:endParaRPr lang="en-GB" b="0"/>
          </a:p>
        </p:txBody>
      </p:sp>
      <p:pic>
        <p:nvPicPr>
          <p:cNvPr id="119815" name="Picture 7"/>
          <p:cNvPicPr>
            <a:picLocks noChangeAspect="1" noChangeArrowheads="1"/>
          </p:cNvPicPr>
          <p:nvPr/>
        </p:nvPicPr>
        <p:blipFill>
          <a:blip r:embed="rId4"/>
          <a:srcRect/>
          <a:stretch>
            <a:fillRect/>
          </a:stretch>
        </p:blipFill>
        <p:spPr bwMode="auto">
          <a:xfrm>
            <a:off x="6059513" y="3841770"/>
            <a:ext cx="2155825" cy="2516188"/>
          </a:xfrm>
          <a:prstGeom prst="rect">
            <a:avLst/>
          </a:prstGeom>
          <a:noFill/>
        </p:spPr>
      </p:pic>
      <p:pic>
        <p:nvPicPr>
          <p:cNvPr id="119816" name="Picture 8"/>
          <p:cNvPicPr>
            <a:picLocks noChangeAspect="1" noChangeArrowheads="1"/>
          </p:cNvPicPr>
          <p:nvPr/>
        </p:nvPicPr>
        <p:blipFill>
          <a:blip r:embed="rId5"/>
          <a:srcRect/>
          <a:stretch>
            <a:fillRect/>
          </a:stretch>
        </p:blipFill>
        <p:spPr bwMode="auto">
          <a:xfrm>
            <a:off x="4071934" y="4182144"/>
            <a:ext cx="1886213" cy="2175814"/>
          </a:xfrm>
          <a:prstGeom prst="rect">
            <a:avLst/>
          </a:prstGeom>
          <a:noFill/>
        </p:spPr>
      </p:pic>
      <p:sp>
        <p:nvSpPr>
          <p:cNvPr id="7"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Element Creation</a:t>
            </a:r>
            <a:endParaRPr lang="en-GB" sz="1600">
              <a:solidFill>
                <a:schemeClr val="accent1"/>
              </a:solidFill>
            </a:endParaRPr>
          </a:p>
        </p:txBody>
      </p:sp>
      <p:pic>
        <p:nvPicPr>
          <p:cNvPr id="8" name="Picture 7" descr="AllViews.png"/>
          <p:cNvPicPr>
            <a:picLocks noChangeAspect="1"/>
          </p:cNvPicPr>
          <p:nvPr/>
        </p:nvPicPr>
        <p:blipFill>
          <a:blip r:embed="rId6"/>
          <a:stretch>
            <a:fillRect/>
          </a:stretch>
        </p:blipFill>
        <p:spPr>
          <a:xfrm>
            <a:off x="571472" y="3768486"/>
            <a:ext cx="4251969" cy="266091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 name="Picture 8" descr="CreateBeamsColumnsBraces02.png"/>
          <p:cNvPicPr>
            <a:picLocks noChangeAspect="1"/>
          </p:cNvPicPr>
          <p:nvPr/>
        </p:nvPicPr>
        <p:blipFill>
          <a:blip r:embed="rId3"/>
          <a:stretch>
            <a:fillRect/>
          </a:stretch>
        </p:blipFill>
        <p:spPr>
          <a:xfrm>
            <a:off x="5357818" y="4697598"/>
            <a:ext cx="2516434" cy="2160426"/>
          </a:xfrm>
          <a:prstGeom prst="rect">
            <a:avLst/>
          </a:prstGeom>
        </p:spPr>
      </p:pic>
      <p:sp>
        <p:nvSpPr>
          <p:cNvPr id="129026" name="Rectangle 2"/>
          <p:cNvSpPr>
            <a:spLocks noGrp="1" noChangeArrowheads="1"/>
          </p:cNvSpPr>
          <p:nvPr>
            <p:ph type="title"/>
          </p:nvPr>
        </p:nvSpPr>
        <p:spPr/>
        <p:txBody>
          <a:bodyPr/>
          <a:lstStyle/>
          <a:p>
            <a:r>
              <a:rPr lang="en-US" altLang="ja-JP" smtClean="0">
                <a:ea typeface="ＭＳ Ｐゴシック" pitchFamily="34" charset="-128"/>
              </a:rPr>
              <a:t>Beams</a:t>
            </a:r>
            <a:r>
              <a:rPr lang="en-US" altLang="ja-JP">
                <a:ea typeface="ＭＳ Ｐゴシック" pitchFamily="34" charset="-128"/>
              </a:rPr>
              <a:t>, Columns and Braces </a:t>
            </a:r>
          </a:p>
        </p:txBody>
      </p:sp>
      <p:sp>
        <p:nvSpPr>
          <p:cNvPr id="129027" name="Rectangle 3"/>
          <p:cNvSpPr>
            <a:spLocks noGrp="1" noChangeArrowheads="1"/>
          </p:cNvSpPr>
          <p:nvPr>
            <p:ph type="body" idx="1"/>
          </p:nvPr>
        </p:nvSpPr>
        <p:spPr>
          <a:xfrm>
            <a:off x="319088" y="1428736"/>
            <a:ext cx="8610630" cy="5119687"/>
          </a:xfrm>
          <a:noFill/>
          <a:ln/>
        </p:spPr>
        <p:txBody>
          <a:bodyPr/>
          <a:lstStyle/>
          <a:p>
            <a:r>
              <a:rPr lang="en-GB" b="0" smtClean="0">
                <a:hlinkClick r:id="rId4" action="ppaction://hlinkfile"/>
              </a:rPr>
              <a:t>CreateBeamsColumnsBraces</a:t>
            </a:r>
            <a:r>
              <a:rPr lang="en-GB" smtClean="0"/>
              <a:t> – All</a:t>
            </a:r>
            <a:endParaRPr lang="en-GB"/>
          </a:p>
          <a:p>
            <a:pPr lvl="1"/>
            <a:r>
              <a:rPr lang="en-GB" smtClean="0"/>
              <a:t>Use </a:t>
            </a:r>
            <a:r>
              <a:rPr lang="en-GB"/>
              <a:t>NewFamilyInstance() to create </a:t>
            </a:r>
            <a:r>
              <a:rPr lang="en-GB" smtClean="0"/>
              <a:t>structural elements</a:t>
            </a:r>
            <a:endParaRPr lang="en-GB"/>
          </a:p>
        </p:txBody>
      </p:sp>
      <p:sp>
        <p:nvSpPr>
          <p:cNvPr id="129033" name="AutoShape 9"/>
          <p:cNvSpPr>
            <a:spLocks noChangeArrowheads="1"/>
          </p:cNvSpPr>
          <p:nvPr/>
        </p:nvSpPr>
        <p:spPr bwMode="auto">
          <a:xfrm>
            <a:off x="534929" y="2428868"/>
            <a:ext cx="8501122" cy="2145268"/>
          </a:xfrm>
          <a:prstGeom prst="roundRect">
            <a:avLst>
              <a:gd name="adj" fmla="val 16667"/>
            </a:avLst>
          </a:prstGeom>
          <a:solidFill>
            <a:schemeClr val="bg2">
              <a:alpha val="49001"/>
            </a:schemeClr>
          </a:solidFill>
          <a:ln w="9525">
            <a:solidFill>
              <a:schemeClr val="tx1"/>
            </a:solidFill>
            <a:round/>
            <a:headEnd/>
            <a:tailEnd/>
          </a:ln>
          <a:effectLst/>
        </p:spPr>
        <p:txBody>
          <a:bodyPr wrap="square" lIns="45720" rIns="45720" anchor="ctr">
            <a:spAutoFit/>
          </a:bodyPr>
          <a:lstStyle/>
          <a:p>
            <a:pPr defTabSz="344488"/>
            <a:r>
              <a:rPr lang="en-GB" sz="1200" b="1" noProof="1">
                <a:latin typeface="Courier New" pitchFamily="49" charset="0"/>
                <a:cs typeface="Courier New" pitchFamily="49" charset="0"/>
              </a:rPr>
              <a:t>STRUCTURALTYPE </a:t>
            </a:r>
            <a:r>
              <a:rPr lang="en-GB" sz="1200" b="1" noProof="1" smtClean="0">
                <a:latin typeface="Courier New" pitchFamily="49" charset="0"/>
                <a:cs typeface="Courier New" pitchFamily="49" charset="0"/>
              </a:rPr>
              <a:t>stType </a:t>
            </a:r>
            <a:r>
              <a:rPr lang="en-GB" sz="1200" b="1" noProof="1">
                <a:latin typeface="Courier New" pitchFamily="49" charset="0"/>
                <a:cs typeface="Courier New" pitchFamily="49" charset="0"/>
              </a:rPr>
              <a:t>= StructuralType.Beam;</a:t>
            </a:r>
            <a:endParaRPr lang="en-GB" sz="1200" b="1">
              <a:latin typeface="Courier New" pitchFamily="49" charset="0"/>
              <a:cs typeface="Courier New" pitchFamily="49" charset="0"/>
            </a:endParaRPr>
          </a:p>
          <a:p>
            <a:pPr defTabSz="344488"/>
            <a:r>
              <a:rPr lang="en-GB" sz="1200" b="1" smtClean="0">
                <a:solidFill>
                  <a:schemeClr val="hlink"/>
                </a:solidFill>
                <a:latin typeface="Courier New" pitchFamily="49" charset="0"/>
                <a:cs typeface="Courier New" pitchFamily="49" charset="0"/>
              </a:rPr>
              <a:t>// </a:t>
            </a:r>
            <a:r>
              <a:rPr lang="en-GB" sz="1200" b="1">
                <a:solidFill>
                  <a:schemeClr val="hlink"/>
                </a:solidFill>
                <a:latin typeface="Courier New" pitchFamily="49" charset="0"/>
                <a:cs typeface="Courier New" pitchFamily="49" charset="0"/>
              </a:rPr>
              <a:t>create the beam</a:t>
            </a:r>
          </a:p>
          <a:p>
            <a:pPr defTabSz="344488"/>
            <a:r>
              <a:rPr lang="en-GB" sz="1200" b="1" noProof="1" smtClean="0">
                <a:latin typeface="Courier New" pitchFamily="49" charset="0"/>
                <a:cs typeface="Courier New" pitchFamily="49" charset="0"/>
              </a:rPr>
              <a:t>FamilyInstance beam </a:t>
            </a:r>
            <a:r>
              <a:rPr lang="en-GB" sz="1200" b="1" smtClean="0">
                <a:latin typeface="Courier New" pitchFamily="49" charset="0"/>
                <a:cs typeface="Courier New" pitchFamily="49" charset="0"/>
              </a:rPr>
              <a:t>= doc</a:t>
            </a:r>
            <a:r>
              <a:rPr lang="en-GB" sz="1200" b="1" noProof="1" smtClean="0">
                <a:latin typeface="Courier New" pitchFamily="49" charset="0"/>
                <a:cs typeface="Courier New" pitchFamily="49" charset="0"/>
              </a:rPr>
              <a:t>.</a:t>
            </a:r>
            <a:r>
              <a:rPr lang="en-GB" sz="1200" b="1" noProof="1" smtClean="0">
                <a:solidFill>
                  <a:schemeClr val="folHlink"/>
                </a:solidFill>
                <a:latin typeface="Courier New" pitchFamily="49" charset="0"/>
                <a:cs typeface="Courier New" pitchFamily="49" charset="0"/>
              </a:rPr>
              <a:t>Create.NewFamilyInstance</a:t>
            </a:r>
            <a:r>
              <a:rPr lang="en-GB" sz="1200" b="1" noProof="1" smtClean="0">
                <a:latin typeface="Courier New" pitchFamily="49" charset="0"/>
                <a:cs typeface="Courier New" pitchFamily="49" charset="0"/>
              </a:rPr>
              <a:t>( ref pt, </a:t>
            </a:r>
            <a:r>
              <a:rPr lang="en-GB" sz="1200" b="1" noProof="1">
                <a:latin typeface="Courier New" pitchFamily="49" charset="0"/>
                <a:cs typeface="Courier New" pitchFamily="49" charset="0"/>
              </a:rPr>
              <a:t>beamType, topLevel, </a:t>
            </a:r>
            <a:r>
              <a:rPr lang="en-GB" sz="1200" b="1" noProof="1" smtClean="0">
                <a:latin typeface="Courier New" pitchFamily="49" charset="0"/>
                <a:cs typeface="Courier New" pitchFamily="49" charset="0"/>
              </a:rPr>
              <a:t>stType );</a:t>
            </a:r>
            <a:endParaRPr lang="en-GB" sz="1200" b="1">
              <a:latin typeface="Courier New" pitchFamily="49" charset="0"/>
              <a:cs typeface="Courier New" pitchFamily="49" charset="0"/>
            </a:endParaRPr>
          </a:p>
          <a:p>
            <a:pPr defTabSz="344488"/>
            <a:r>
              <a:rPr lang="en-GB" sz="1200" b="1">
                <a:solidFill>
                  <a:schemeClr val="hlink"/>
                </a:solidFill>
                <a:latin typeface="Courier New" pitchFamily="49" charset="0"/>
                <a:cs typeface="Courier New" pitchFamily="49" charset="0"/>
              </a:rPr>
              <a:t>// assign the location curve to the beam</a:t>
            </a:r>
          </a:p>
          <a:p>
            <a:pPr defTabSz="344488"/>
            <a:r>
              <a:rPr lang="en-GB" sz="1200" b="1" noProof="1">
                <a:latin typeface="Courier New" pitchFamily="49" charset="0"/>
                <a:cs typeface="Courier New" pitchFamily="49" charset="0"/>
              </a:rPr>
              <a:t>LocationCurve beamCurve = beam.Location as LocationCurve;</a:t>
            </a:r>
          </a:p>
          <a:p>
            <a:pPr defTabSz="344488"/>
            <a:r>
              <a:rPr lang="en-GB" sz="1200" b="1" noProof="1" smtClean="0">
                <a:latin typeface="Courier New" pitchFamily="49" charset="0"/>
                <a:cs typeface="Courier New" pitchFamily="49" charset="0"/>
              </a:rPr>
              <a:t>if( null </a:t>
            </a:r>
            <a:r>
              <a:rPr lang="en-GB" sz="1200" b="1" noProof="1">
                <a:latin typeface="Courier New" pitchFamily="49" charset="0"/>
                <a:cs typeface="Courier New" pitchFamily="49" charset="0"/>
              </a:rPr>
              <a:t>!= </a:t>
            </a:r>
            <a:r>
              <a:rPr lang="en-GB" sz="1200" b="1" noProof="1" smtClean="0">
                <a:latin typeface="Courier New" pitchFamily="49" charset="0"/>
                <a:cs typeface="Courier New" pitchFamily="49" charset="0"/>
              </a:rPr>
              <a:t>beamCurve )</a:t>
            </a:r>
            <a:endParaRPr lang="en-GB" sz="1200" b="1" noProof="1">
              <a:latin typeface="Courier New" pitchFamily="49" charset="0"/>
              <a:cs typeface="Courier New" pitchFamily="49" charset="0"/>
            </a:endParaRPr>
          </a:p>
          <a:p>
            <a:pPr defTabSz="344488"/>
            <a:r>
              <a:rPr lang="en-GB" sz="1200" b="1" noProof="1">
                <a:latin typeface="Courier New" pitchFamily="49" charset="0"/>
                <a:cs typeface="Courier New" pitchFamily="49" charset="0"/>
              </a:rPr>
              <a:t>{</a:t>
            </a:r>
          </a:p>
          <a:p>
            <a:pPr defTabSz="344488"/>
            <a:r>
              <a:rPr lang="en-GB" sz="1200" b="1">
                <a:latin typeface="Courier New" pitchFamily="49" charset="0"/>
                <a:cs typeface="Courier New" pitchFamily="49" charset="0"/>
              </a:rPr>
              <a:t>  </a:t>
            </a:r>
            <a:r>
              <a:rPr lang="en-GB" sz="1200" b="1" noProof="1">
                <a:latin typeface="Courier New" pitchFamily="49" charset="0"/>
                <a:cs typeface="Courier New" pitchFamily="49" charset="0"/>
              </a:rPr>
              <a:t>Line </a:t>
            </a:r>
            <a:r>
              <a:rPr lang="en-GB" sz="1200" b="1" noProof="1" smtClean="0">
                <a:latin typeface="Courier New" pitchFamily="49" charset="0"/>
                <a:cs typeface="Courier New" pitchFamily="49" charset="0"/>
              </a:rPr>
              <a:t>line = app.</a:t>
            </a:r>
            <a:r>
              <a:rPr lang="en-GB" sz="1200" b="1" noProof="1" smtClean="0">
                <a:solidFill>
                  <a:schemeClr val="folHlink"/>
                </a:solidFill>
                <a:latin typeface="Courier New" pitchFamily="49" charset="0"/>
                <a:cs typeface="Courier New" pitchFamily="49" charset="0"/>
              </a:rPr>
              <a:t>Create.NewLineBound</a:t>
            </a:r>
            <a:r>
              <a:rPr lang="en-GB" sz="1200" b="1" noProof="1" smtClean="0">
                <a:latin typeface="Courier New" pitchFamily="49" charset="0"/>
                <a:cs typeface="Courier New" pitchFamily="49" charset="0"/>
              </a:rPr>
              <a:t>( ref </a:t>
            </a:r>
            <a:r>
              <a:rPr lang="en-GB" sz="1200" b="1" noProof="1">
                <a:latin typeface="Courier New" pitchFamily="49" charset="0"/>
                <a:cs typeface="Courier New" pitchFamily="49" charset="0"/>
              </a:rPr>
              <a:t>startPoint, ref </a:t>
            </a:r>
            <a:r>
              <a:rPr lang="en-GB" sz="1200" b="1" noProof="1" smtClean="0">
                <a:latin typeface="Courier New" pitchFamily="49" charset="0"/>
                <a:cs typeface="Courier New" pitchFamily="49" charset="0"/>
              </a:rPr>
              <a:t>endPoint );</a:t>
            </a:r>
            <a:endParaRPr lang="en-GB" sz="1200" b="1" noProof="1">
              <a:latin typeface="Courier New" pitchFamily="49" charset="0"/>
              <a:cs typeface="Courier New" pitchFamily="49" charset="0"/>
            </a:endParaRPr>
          </a:p>
          <a:p>
            <a:pPr defTabSz="344488"/>
            <a:r>
              <a:rPr lang="en-GB" sz="1200" b="1">
                <a:latin typeface="Courier New" pitchFamily="49" charset="0"/>
                <a:cs typeface="Courier New" pitchFamily="49" charset="0"/>
              </a:rPr>
              <a:t>  </a:t>
            </a:r>
            <a:r>
              <a:rPr lang="en-GB" sz="1200" b="1" noProof="1">
                <a:latin typeface="Courier New" pitchFamily="49" charset="0"/>
                <a:cs typeface="Courier New" pitchFamily="49" charset="0"/>
              </a:rPr>
              <a:t>beamCurve.Curve = line;</a:t>
            </a:r>
          </a:p>
          <a:p>
            <a:pPr defTabSz="344488"/>
            <a:r>
              <a:rPr lang="en-GB" sz="1200" b="1" noProof="1" smtClean="0">
                <a:latin typeface="Courier New" pitchFamily="49" charset="0"/>
                <a:cs typeface="Courier New" pitchFamily="49" charset="0"/>
              </a:rPr>
              <a:t>}</a:t>
            </a:r>
            <a:endParaRPr lang="en-GB" sz="1200" b="1">
              <a:latin typeface="Courier New" pitchFamily="49" charset="0"/>
              <a:cs typeface="Courier New" pitchFamily="49" charset="0"/>
            </a:endParaRPr>
          </a:p>
        </p:txBody>
      </p:sp>
      <p:sp>
        <p:nvSpPr>
          <p:cNvPr id="7"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Element Creation</a:t>
            </a:r>
            <a:endParaRPr lang="en-GB" sz="1600">
              <a:solidFill>
                <a:schemeClr val="accent1"/>
              </a:solidFill>
            </a:endParaRPr>
          </a:p>
        </p:txBody>
      </p:sp>
      <p:pic>
        <p:nvPicPr>
          <p:cNvPr id="8" name="Picture 7" descr="CreateBeamsColumnsBraces01.png"/>
          <p:cNvPicPr>
            <a:picLocks noChangeAspect="1"/>
          </p:cNvPicPr>
          <p:nvPr/>
        </p:nvPicPr>
        <p:blipFill>
          <a:blip r:embed="rId5"/>
          <a:stretch>
            <a:fillRect/>
          </a:stretch>
        </p:blipFill>
        <p:spPr>
          <a:xfrm>
            <a:off x="1135564" y="4786322"/>
            <a:ext cx="3364998" cy="165202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ja-JP" smtClean="0">
                <a:ea typeface="ＭＳ Ｐゴシック" pitchFamily="34" charset="-128"/>
              </a:rPr>
              <a:t>Area </a:t>
            </a:r>
            <a:r>
              <a:rPr lang="en-US" altLang="ja-JP">
                <a:ea typeface="ＭＳ Ｐゴシック" pitchFamily="34" charset="-128"/>
              </a:rPr>
              <a:t>Reinforment </a:t>
            </a:r>
          </a:p>
        </p:txBody>
      </p:sp>
      <p:sp>
        <p:nvSpPr>
          <p:cNvPr id="131075" name="Rectangle 3"/>
          <p:cNvSpPr>
            <a:spLocks noGrp="1" noChangeArrowheads="1"/>
          </p:cNvSpPr>
          <p:nvPr>
            <p:ph type="body" idx="1"/>
          </p:nvPr>
        </p:nvSpPr>
        <p:spPr>
          <a:noFill/>
          <a:ln/>
        </p:spPr>
        <p:txBody>
          <a:bodyPr/>
          <a:lstStyle/>
          <a:p>
            <a:r>
              <a:rPr lang="en-GB" b="0">
                <a:hlinkClick r:id="rId3" action="ppaction://hlinkfile"/>
              </a:rPr>
              <a:t>CreateSimpleAreaRein </a:t>
            </a:r>
            <a:r>
              <a:rPr lang="en-GB" b="0"/>
              <a:t>– </a:t>
            </a:r>
            <a:r>
              <a:rPr lang="en-GB" b="0" smtClean="0"/>
              <a:t>Rst</a:t>
            </a:r>
            <a:endParaRPr lang="en-GB" b="0"/>
          </a:p>
          <a:p>
            <a:pPr lvl="1"/>
            <a:r>
              <a:rPr lang="en-GB" smtClean="0"/>
              <a:t>Demonstrate creation </a:t>
            </a:r>
            <a:r>
              <a:rPr lang="en-GB"/>
              <a:t>of AreaReinforcement </a:t>
            </a:r>
            <a:r>
              <a:rPr lang="en-GB" smtClean="0"/>
              <a:t>element</a:t>
            </a:r>
            <a:endParaRPr lang="en-GB"/>
          </a:p>
          <a:p>
            <a:pPr lvl="2"/>
            <a:r>
              <a:rPr lang="en-GB" smtClean="0"/>
              <a:t>Uses </a:t>
            </a:r>
            <a:r>
              <a:rPr lang="en-GB" noProof="1"/>
              <a:t>NewAreaReinforcement</a:t>
            </a:r>
            <a:r>
              <a:rPr lang="en-GB"/>
              <a:t>()</a:t>
            </a:r>
            <a:endParaRPr lang="en-GB" b="1"/>
          </a:p>
          <a:p>
            <a:pPr lvl="2"/>
            <a:r>
              <a:rPr lang="en-GB"/>
              <a:t>Works on </a:t>
            </a:r>
            <a:r>
              <a:rPr lang="en-GB" smtClean="0"/>
              <a:t>slab </a:t>
            </a:r>
            <a:r>
              <a:rPr lang="en-GB"/>
              <a:t>or </a:t>
            </a:r>
            <a:r>
              <a:rPr lang="en-GB" smtClean="0"/>
              <a:t>wall</a:t>
            </a:r>
            <a:endParaRPr lang="en-GB"/>
          </a:p>
          <a:p>
            <a:pPr lvl="2"/>
            <a:endParaRPr lang="en-GB" b="1"/>
          </a:p>
        </p:txBody>
      </p:sp>
      <p:sp>
        <p:nvSpPr>
          <p:cNvPr id="131076" name="AutoShape 4"/>
          <p:cNvSpPr>
            <a:spLocks noChangeArrowheads="1"/>
          </p:cNvSpPr>
          <p:nvPr/>
        </p:nvSpPr>
        <p:spPr bwMode="auto">
          <a:xfrm>
            <a:off x="285750" y="3487738"/>
            <a:ext cx="8053388" cy="1532334"/>
          </a:xfrm>
          <a:prstGeom prst="roundRect">
            <a:avLst>
              <a:gd name="adj" fmla="val 16667"/>
            </a:avLst>
          </a:prstGeom>
          <a:solidFill>
            <a:schemeClr val="bg2">
              <a:alpha val="49001"/>
            </a:schemeClr>
          </a:solidFill>
          <a:ln w="9525">
            <a:solidFill>
              <a:schemeClr val="tx1"/>
            </a:solidFill>
            <a:round/>
            <a:headEnd/>
            <a:tailEnd/>
          </a:ln>
          <a:effectLst/>
        </p:spPr>
        <p:txBody>
          <a:bodyPr wrap="square" lIns="45720" rIns="45720" anchor="ctr">
            <a:spAutoFit/>
          </a:bodyPr>
          <a:lstStyle/>
          <a:p>
            <a:pPr defTabSz="344488"/>
            <a:r>
              <a:rPr lang="en-GB" sz="1200" b="1" noProof="1">
                <a:latin typeface="Courier New" pitchFamily="49" charset="0"/>
                <a:cs typeface="Courier New" pitchFamily="49" charset="0"/>
              </a:rPr>
              <a:t>AreaReinforcementType </a:t>
            </a:r>
            <a:r>
              <a:rPr lang="en-GB" sz="1200" b="1" noProof="1" smtClean="0">
                <a:latin typeface="Courier New" pitchFamily="49" charset="0"/>
                <a:cs typeface="Courier New" pitchFamily="49" charset="0"/>
              </a:rPr>
              <a:t>symbol = dataOnWall.AreaReinType </a:t>
            </a:r>
            <a:r>
              <a:rPr lang="en-GB" sz="1200" b="1" noProof="1">
                <a:latin typeface="Courier New" pitchFamily="49" charset="0"/>
                <a:cs typeface="Courier New" pitchFamily="49" charset="0"/>
              </a:rPr>
              <a:t>as</a:t>
            </a:r>
            <a:r>
              <a:rPr lang="en-GB" sz="1200" b="1">
                <a:latin typeface="Courier New" pitchFamily="49" charset="0"/>
                <a:cs typeface="Courier New" pitchFamily="49" charset="0"/>
              </a:rPr>
              <a:t> </a:t>
            </a:r>
            <a:r>
              <a:rPr lang="en-GB" sz="1200" b="1" noProof="1" smtClean="0">
                <a:latin typeface="Courier New" pitchFamily="49" charset="0"/>
                <a:cs typeface="Courier New" pitchFamily="49" charset="0"/>
              </a:rPr>
              <a:t>AreaReinforcementType</a:t>
            </a:r>
            <a:r>
              <a:rPr lang="en-GB" sz="1200" b="1" noProof="1">
                <a:latin typeface="Courier New" pitchFamily="49" charset="0"/>
                <a:cs typeface="Courier New" pitchFamily="49" charset="0"/>
              </a:rPr>
              <a:t>;</a:t>
            </a:r>
          </a:p>
          <a:p>
            <a:pPr defTabSz="344488"/>
            <a:r>
              <a:rPr lang="en-GB" sz="1200" b="1" noProof="1">
                <a:latin typeface="Courier New" pitchFamily="49" charset="0"/>
                <a:cs typeface="Courier New" pitchFamily="49" charset="0"/>
              </a:rPr>
              <a:t>DocCreator creator = </a:t>
            </a:r>
            <a:r>
              <a:rPr lang="en-GB" sz="1200" b="1" noProof="1" smtClean="0">
                <a:latin typeface="Courier New" pitchFamily="49" charset="0"/>
                <a:cs typeface="Courier New" pitchFamily="49" charset="0"/>
              </a:rPr>
              <a:t>m_revit.Application.ActiveDocument.Create</a:t>
            </a:r>
            <a:r>
              <a:rPr lang="en-GB" sz="1200" b="1" noProof="1">
                <a:latin typeface="Courier New" pitchFamily="49" charset="0"/>
                <a:cs typeface="Courier New" pitchFamily="49" charset="0"/>
              </a:rPr>
              <a:t>;</a:t>
            </a:r>
            <a:endParaRPr lang="en-GB" sz="1200" b="1">
              <a:latin typeface="Courier New" pitchFamily="49" charset="0"/>
              <a:cs typeface="Courier New" pitchFamily="49" charset="0"/>
            </a:endParaRPr>
          </a:p>
          <a:p>
            <a:pPr defTabSz="344488"/>
            <a:r>
              <a:rPr lang="en-GB" sz="1200" b="1">
                <a:solidFill>
                  <a:schemeClr val="hlink"/>
                </a:solidFill>
                <a:latin typeface="Courier New" pitchFamily="49" charset="0"/>
                <a:cs typeface="Courier New" pitchFamily="49" charset="0"/>
              </a:rPr>
              <a:t>// create the </a:t>
            </a:r>
            <a:r>
              <a:rPr lang="en-GB" sz="1200" b="1" smtClean="0">
                <a:solidFill>
                  <a:schemeClr val="hlink"/>
                </a:solidFill>
                <a:latin typeface="Courier New" pitchFamily="49" charset="0"/>
                <a:cs typeface="Courier New" pitchFamily="49" charset="0"/>
              </a:rPr>
              <a:t>AreaReinforcement</a:t>
            </a:r>
            <a:endParaRPr lang="en-GB" sz="1200" b="1" noProof="1">
              <a:solidFill>
                <a:schemeClr val="hlink"/>
              </a:solidFill>
              <a:latin typeface="Courier New" pitchFamily="49" charset="0"/>
              <a:cs typeface="Courier New" pitchFamily="49" charset="0"/>
            </a:endParaRPr>
          </a:p>
          <a:p>
            <a:pPr defTabSz="344488"/>
            <a:r>
              <a:rPr lang="en-GB" sz="1200" b="1" noProof="1">
                <a:latin typeface="Courier New" pitchFamily="49" charset="0"/>
                <a:cs typeface="Courier New" pitchFamily="49" charset="0"/>
              </a:rPr>
              <a:t>AreaReinforcement </a:t>
            </a:r>
            <a:r>
              <a:rPr lang="en-GB" sz="1200" b="1" noProof="1" smtClean="0">
                <a:latin typeface="Courier New" pitchFamily="49" charset="0"/>
                <a:cs typeface="Courier New" pitchFamily="49" charset="0"/>
              </a:rPr>
              <a:t>areaRein = </a:t>
            </a:r>
          </a:p>
          <a:p>
            <a:pPr defTabSz="344488"/>
            <a:r>
              <a:rPr lang="en-GB" sz="1200" b="1" noProof="1" smtClean="0">
                <a:latin typeface="Courier New" pitchFamily="49" charset="0"/>
                <a:cs typeface="Courier New" pitchFamily="49" charset="0"/>
              </a:rPr>
              <a:t>  creator.NewAreaReinforcement( </a:t>
            </a:r>
          </a:p>
          <a:p>
            <a:pPr defTabSz="344488"/>
            <a:r>
              <a:rPr lang="en-GB" sz="1200" b="1" noProof="1" smtClean="0">
                <a:latin typeface="Courier New" pitchFamily="49" charset="0"/>
                <a:cs typeface="Courier New" pitchFamily="49" charset="0"/>
              </a:rPr>
              <a:t>    symbol</a:t>
            </a:r>
            <a:r>
              <a:rPr lang="en-GB" sz="1200" b="1" noProof="1">
                <a:latin typeface="Courier New" pitchFamily="49" charset="0"/>
                <a:cs typeface="Courier New" pitchFamily="49" charset="0"/>
              </a:rPr>
              <a:t>, wall, </a:t>
            </a:r>
            <a:r>
              <a:rPr lang="en-GB" sz="1200" b="1" noProof="1" smtClean="0">
                <a:latin typeface="Courier New" pitchFamily="49" charset="0"/>
                <a:cs typeface="Courier New" pitchFamily="49" charset="0"/>
              </a:rPr>
              <a:t>refer</a:t>
            </a:r>
            <a:r>
              <a:rPr lang="en-GB" sz="1200" b="1" noProof="1">
                <a:latin typeface="Courier New" pitchFamily="49" charset="0"/>
                <a:cs typeface="Courier New" pitchFamily="49" charset="0"/>
              </a:rPr>
              <a:t>, </a:t>
            </a:r>
            <a:r>
              <a:rPr lang="en-GB" sz="1200" b="1" noProof="1" smtClean="0">
                <a:latin typeface="Courier New" pitchFamily="49" charset="0"/>
                <a:cs typeface="Courier New" pitchFamily="49" charset="0"/>
              </a:rPr>
              <a:t>curves );</a:t>
            </a:r>
            <a:endParaRPr lang="en-GB" sz="1200" b="1" noProof="1">
              <a:latin typeface="Courier New" pitchFamily="49" charset="0"/>
              <a:cs typeface="Courier New" pitchFamily="49" charset="0"/>
            </a:endParaRPr>
          </a:p>
          <a:p>
            <a:pPr defTabSz="344488"/>
            <a:endParaRPr lang="en-GB" sz="1200" b="1">
              <a:latin typeface="Courier New" pitchFamily="49" charset="0"/>
              <a:cs typeface="Courier New" pitchFamily="49" charset="0"/>
            </a:endParaRPr>
          </a:p>
        </p:txBody>
      </p:sp>
      <p:pic>
        <p:nvPicPr>
          <p:cNvPr id="131077" name="Picture 5" descr="simple"/>
          <p:cNvPicPr>
            <a:picLocks noChangeAspect="1" noChangeArrowheads="1"/>
          </p:cNvPicPr>
          <p:nvPr/>
        </p:nvPicPr>
        <p:blipFill>
          <a:blip r:embed="rId4" cstate="print"/>
          <a:srcRect/>
          <a:stretch>
            <a:fillRect/>
          </a:stretch>
        </p:blipFill>
        <p:spPr bwMode="auto">
          <a:xfrm>
            <a:off x="4143372" y="4214818"/>
            <a:ext cx="3538538" cy="2239962"/>
          </a:xfrm>
          <a:prstGeom prst="rect">
            <a:avLst/>
          </a:prstGeom>
          <a:noFill/>
        </p:spPr>
      </p:pic>
      <p:sp>
        <p:nvSpPr>
          <p:cNvPr id="7"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Element Creation</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ja-JP" smtClean="0">
                <a:ea typeface="ＭＳ Ｐゴシック" pitchFamily="34" charset="-128"/>
              </a:rPr>
              <a:t>Area </a:t>
            </a:r>
            <a:r>
              <a:rPr lang="en-US" altLang="ja-JP">
                <a:ea typeface="ＭＳ Ｐゴシック" pitchFamily="34" charset="-128"/>
              </a:rPr>
              <a:t>Reinforcement</a:t>
            </a:r>
          </a:p>
        </p:txBody>
      </p:sp>
      <p:sp>
        <p:nvSpPr>
          <p:cNvPr id="144387" name="Rectangle 3"/>
          <p:cNvSpPr>
            <a:spLocks noGrp="1" noChangeArrowheads="1"/>
          </p:cNvSpPr>
          <p:nvPr>
            <p:ph type="body" idx="1"/>
          </p:nvPr>
        </p:nvSpPr>
        <p:spPr>
          <a:noFill/>
          <a:ln/>
        </p:spPr>
        <p:txBody>
          <a:bodyPr/>
          <a:lstStyle/>
          <a:p>
            <a:r>
              <a:rPr lang="en-GB" b="0" smtClean="0">
                <a:hlinkClick r:id="rId3" action="ppaction://hlinkfile"/>
              </a:rPr>
              <a:t>CreateComplexAreaRein</a:t>
            </a:r>
            <a:r>
              <a:rPr lang="en-GB" smtClean="0"/>
              <a:t> – </a:t>
            </a:r>
            <a:r>
              <a:rPr lang="en-GB" b="0" smtClean="0"/>
              <a:t>Rst</a:t>
            </a:r>
            <a:endParaRPr lang="en-GB" b="0"/>
          </a:p>
          <a:p>
            <a:pPr lvl="1"/>
            <a:r>
              <a:rPr lang="en-GB" smtClean="0"/>
              <a:t>Demonstrate creation </a:t>
            </a:r>
            <a:r>
              <a:rPr lang="en-GB"/>
              <a:t>of AreaReinforcement </a:t>
            </a:r>
            <a:r>
              <a:rPr lang="en-GB" smtClean="0"/>
              <a:t>element</a:t>
            </a:r>
            <a:endParaRPr lang="en-GB"/>
          </a:p>
          <a:p>
            <a:pPr lvl="2"/>
            <a:r>
              <a:rPr lang="en-GB" smtClean="0"/>
              <a:t>Uses </a:t>
            </a:r>
            <a:r>
              <a:rPr lang="en-GB" noProof="1"/>
              <a:t>NewAreaReinforcement</a:t>
            </a:r>
            <a:r>
              <a:rPr lang="en-GB"/>
              <a:t>()</a:t>
            </a:r>
            <a:endParaRPr lang="en-GB" b="1"/>
          </a:p>
          <a:p>
            <a:pPr lvl="2"/>
            <a:r>
              <a:rPr lang="en-GB"/>
              <a:t>Defines opening/cutout in </a:t>
            </a:r>
            <a:r>
              <a:rPr lang="en-GB" smtClean="0"/>
              <a:t>slab</a:t>
            </a:r>
            <a:endParaRPr lang="en-GB"/>
          </a:p>
          <a:p>
            <a:pPr lvl="2"/>
            <a:r>
              <a:rPr lang="en-GB"/>
              <a:t>Only works on </a:t>
            </a:r>
            <a:r>
              <a:rPr lang="en-GB" smtClean="0"/>
              <a:t>slab</a:t>
            </a:r>
            <a:endParaRPr lang="en-GB" sz="1600"/>
          </a:p>
          <a:p>
            <a:pPr lvl="2"/>
            <a:endParaRPr lang="en-GB" sz="1600"/>
          </a:p>
          <a:p>
            <a:pPr lvl="2"/>
            <a:endParaRPr lang="en-GB" sz="1600" b="1"/>
          </a:p>
          <a:p>
            <a:endParaRPr lang="en-GB" sz="1800" b="0"/>
          </a:p>
        </p:txBody>
      </p:sp>
      <p:pic>
        <p:nvPicPr>
          <p:cNvPr id="144388" name="Picture 4" descr="complex"/>
          <p:cNvPicPr>
            <a:picLocks noChangeAspect="1" noChangeArrowheads="1"/>
          </p:cNvPicPr>
          <p:nvPr/>
        </p:nvPicPr>
        <p:blipFill>
          <a:blip r:embed="rId4"/>
          <a:srcRect/>
          <a:stretch>
            <a:fillRect/>
          </a:stretch>
        </p:blipFill>
        <p:spPr bwMode="auto">
          <a:xfrm>
            <a:off x="1857356" y="4037211"/>
            <a:ext cx="5469941" cy="2320747"/>
          </a:xfrm>
          <a:prstGeom prst="rect">
            <a:avLst/>
          </a:prstGeom>
          <a:noFill/>
        </p:spPr>
      </p:pic>
      <p:sp>
        <p:nvSpPr>
          <p:cNvPr id="6"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Element Creation</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Acronyms</a:t>
            </a:r>
          </a:p>
        </p:txBody>
      </p:sp>
      <p:sp>
        <p:nvSpPr>
          <p:cNvPr id="11267" name="Rectangle 3"/>
          <p:cNvSpPr>
            <a:spLocks noGrp="1" noChangeArrowheads="1"/>
          </p:cNvSpPr>
          <p:nvPr>
            <p:ph type="body" idx="1"/>
          </p:nvPr>
        </p:nvSpPr>
        <p:spPr>
          <a:xfrm>
            <a:off x="319088" y="1477963"/>
            <a:ext cx="8501062" cy="5119687"/>
          </a:xfrm>
        </p:spPr>
        <p:txBody>
          <a:bodyPr/>
          <a:lstStyle/>
          <a:p>
            <a:pPr lvl="1" eaLnBrk="1" hangingPunct="1">
              <a:tabLst>
                <a:tab pos="1970088" algn="l"/>
              </a:tabLst>
            </a:pPr>
            <a:r>
              <a:rPr lang="en-GB" sz="2800" smtClean="0"/>
              <a:t>ADN	Autodesk Developer Network</a:t>
            </a:r>
          </a:p>
          <a:p>
            <a:pPr lvl="1" eaLnBrk="1" hangingPunct="1">
              <a:tabLst>
                <a:tab pos="1970088" algn="l"/>
              </a:tabLst>
            </a:pPr>
            <a:r>
              <a:rPr lang="en-GB" sz="2800" smtClean="0"/>
              <a:t>AEC	Architecture, Engineering, Construction</a:t>
            </a:r>
          </a:p>
          <a:p>
            <a:pPr lvl="1" eaLnBrk="1" hangingPunct="1">
              <a:tabLst>
                <a:tab pos="1970088" algn="l"/>
              </a:tabLst>
            </a:pPr>
            <a:r>
              <a:rPr lang="en-GB" sz="2800" smtClean="0"/>
              <a:t>API	Application Programming Interface</a:t>
            </a:r>
          </a:p>
          <a:p>
            <a:pPr lvl="1" eaLnBrk="1" hangingPunct="1">
              <a:tabLst>
                <a:tab pos="1970088" algn="l"/>
              </a:tabLst>
            </a:pPr>
            <a:r>
              <a:rPr lang="en-GB" sz="2800" smtClean="0"/>
              <a:t>BIM	Building Information Model</a:t>
            </a:r>
          </a:p>
          <a:p>
            <a:pPr lvl="1" eaLnBrk="1" hangingPunct="1">
              <a:tabLst>
                <a:tab pos="1970088" algn="l"/>
              </a:tabLst>
            </a:pPr>
            <a:r>
              <a:rPr lang="en-GB" sz="2800" smtClean="0"/>
              <a:t>MEP	Mechanical, Electrical, Plumbing</a:t>
            </a:r>
          </a:p>
          <a:p>
            <a:pPr lvl="1" eaLnBrk="1" hangingPunct="1">
              <a:tabLst>
                <a:tab pos="1970088" algn="l"/>
              </a:tabLst>
            </a:pPr>
            <a:r>
              <a:rPr lang="en-GB" sz="2800" smtClean="0"/>
              <a:t>RAC	Revit Architecture</a:t>
            </a:r>
          </a:p>
          <a:p>
            <a:pPr lvl="1" eaLnBrk="1" hangingPunct="1">
              <a:tabLst>
                <a:tab pos="1970088" algn="l"/>
              </a:tabLst>
            </a:pPr>
            <a:r>
              <a:rPr lang="en-US" sz="2800" smtClean="0"/>
              <a:t>RME	Revit MEP</a:t>
            </a:r>
            <a:endParaRPr lang="en-GB" sz="2800" smtClean="0"/>
          </a:p>
          <a:p>
            <a:pPr lvl="1" eaLnBrk="1" hangingPunct="1">
              <a:tabLst>
                <a:tab pos="1970088" algn="l"/>
              </a:tabLst>
            </a:pPr>
            <a:r>
              <a:rPr lang="en-GB" sz="2800" smtClean="0"/>
              <a:t>RST	Revit Structure</a:t>
            </a:r>
          </a:p>
          <a:p>
            <a:pPr lvl="1" eaLnBrk="1" hangingPunct="1">
              <a:tabLst>
                <a:tab pos="1970088" algn="l"/>
              </a:tabLst>
            </a:pPr>
            <a:r>
              <a:rPr lang="en-GB" sz="2800" smtClean="0"/>
              <a:t>SDK	Software Development Kit</a:t>
            </a:r>
          </a:p>
        </p:txBody>
      </p:sp>
      <p:sp>
        <p:nvSpPr>
          <p:cNvPr id="1126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ja-JP" smtClean="0">
                <a:ea typeface="ＭＳ Ｐゴシック" pitchFamily="34" charset="-128"/>
              </a:rPr>
              <a:t>Dimensions</a:t>
            </a:r>
            <a:endParaRPr lang="en-US" altLang="ja-JP">
              <a:ea typeface="ＭＳ Ｐゴシック" pitchFamily="34" charset="-128"/>
            </a:endParaRPr>
          </a:p>
        </p:txBody>
      </p:sp>
      <p:sp>
        <p:nvSpPr>
          <p:cNvPr id="130051" name="Rectangle 3"/>
          <p:cNvSpPr>
            <a:spLocks noGrp="1" noChangeArrowheads="1"/>
          </p:cNvSpPr>
          <p:nvPr>
            <p:ph type="body" idx="1"/>
          </p:nvPr>
        </p:nvSpPr>
        <p:spPr>
          <a:noFill/>
          <a:ln/>
        </p:spPr>
        <p:txBody>
          <a:bodyPr/>
          <a:lstStyle/>
          <a:p>
            <a:r>
              <a:rPr lang="en-GB" b="0" smtClean="0">
                <a:hlinkClick r:id="rId3" action="ppaction://hlinkfile"/>
              </a:rPr>
              <a:t>CreateDimensions</a:t>
            </a:r>
            <a:r>
              <a:rPr lang="en-GB" smtClean="0"/>
              <a:t> – </a:t>
            </a:r>
            <a:r>
              <a:rPr lang="en-GB" b="0" smtClean="0"/>
              <a:t>All</a:t>
            </a:r>
            <a:endParaRPr lang="en-GB" b="0"/>
          </a:p>
          <a:p>
            <a:r>
              <a:rPr lang="en-GB" b="0" smtClean="0">
                <a:hlinkClick r:id="rId4" action="ppaction://hlinkfile"/>
              </a:rPr>
              <a:t>DeleteDimensions</a:t>
            </a:r>
            <a:r>
              <a:rPr lang="en-GB" smtClean="0"/>
              <a:t> – </a:t>
            </a:r>
            <a:r>
              <a:rPr lang="en-GB" b="0" smtClean="0"/>
              <a:t>All</a:t>
            </a:r>
            <a:endParaRPr lang="en-GB" b="0"/>
          </a:p>
          <a:p>
            <a:pPr lvl="1"/>
            <a:r>
              <a:rPr lang="en-GB" smtClean="0"/>
              <a:t>Demonstrate creation and deletion of </a:t>
            </a:r>
            <a:r>
              <a:rPr lang="en-GB"/>
              <a:t>a </a:t>
            </a:r>
            <a:r>
              <a:rPr lang="en-GB" smtClean="0"/>
              <a:t>dimension</a:t>
            </a:r>
            <a:endParaRPr lang="en-GB"/>
          </a:p>
          <a:p>
            <a:pPr lvl="1"/>
            <a:r>
              <a:rPr lang="en-GB" smtClean="0"/>
              <a:t>Uses </a:t>
            </a:r>
            <a:r>
              <a:rPr lang="en-GB"/>
              <a:t>NewDimension</a:t>
            </a:r>
            <a:r>
              <a:rPr lang="en-GB" smtClean="0"/>
              <a:t>()</a:t>
            </a:r>
            <a:endParaRPr lang="en-GB"/>
          </a:p>
        </p:txBody>
      </p:sp>
      <p:sp>
        <p:nvSpPr>
          <p:cNvPr id="130052" name="AutoShape 4"/>
          <p:cNvSpPr>
            <a:spLocks noChangeArrowheads="1"/>
          </p:cNvSpPr>
          <p:nvPr/>
        </p:nvSpPr>
        <p:spPr bwMode="auto">
          <a:xfrm>
            <a:off x="349250" y="4214818"/>
            <a:ext cx="8108950" cy="1293971"/>
          </a:xfrm>
          <a:prstGeom prst="roundRect">
            <a:avLst>
              <a:gd name="adj" fmla="val 16667"/>
            </a:avLst>
          </a:prstGeom>
          <a:solidFill>
            <a:srgbClr val="DDDDDD">
              <a:alpha val="49001"/>
            </a:srgbClr>
          </a:solidFill>
          <a:ln w="9525">
            <a:solidFill>
              <a:schemeClr val="tx1"/>
            </a:solidFill>
            <a:round/>
            <a:headEnd/>
            <a:tailEnd/>
          </a:ln>
          <a:effectLst/>
        </p:spPr>
        <p:txBody>
          <a:bodyPr wrap="square" lIns="45720" rIns="45720" anchor="ctr">
            <a:spAutoFit/>
          </a:bodyPr>
          <a:lstStyle/>
          <a:p>
            <a:pPr defTabSz="344488"/>
            <a:r>
              <a:rPr lang="en-GB" sz="1400" b="1">
                <a:solidFill>
                  <a:srgbClr val="92D050"/>
                </a:solidFill>
                <a:latin typeface="Courier New" pitchFamily="49" charset="0"/>
                <a:cs typeface="Courier New" pitchFamily="49" charset="0"/>
              </a:rPr>
              <a:t>// create dimension line geometry</a:t>
            </a:r>
          </a:p>
          <a:p>
            <a:pPr defTabSz="344488"/>
            <a:r>
              <a:rPr lang="en-GB" sz="1400" b="1" noProof="1">
                <a:latin typeface="Courier New" pitchFamily="49" charset="0"/>
                <a:cs typeface="Courier New" pitchFamily="49" charset="0"/>
              </a:rPr>
              <a:t>Line newLine2 = new Line</a:t>
            </a:r>
            <a:r>
              <a:rPr lang="en-GB" sz="1400" b="1" noProof="1" smtClean="0">
                <a:latin typeface="Courier New" pitchFamily="49" charset="0"/>
                <a:cs typeface="Courier New" pitchFamily="49" charset="0"/>
              </a:rPr>
              <a:t>( ref </a:t>
            </a:r>
            <a:r>
              <a:rPr lang="en-GB" sz="1400" b="1" noProof="1">
                <a:latin typeface="Courier New" pitchFamily="49" charset="0"/>
                <a:cs typeface="Courier New" pitchFamily="49" charset="0"/>
              </a:rPr>
              <a:t>point1, ref point2, </a:t>
            </a:r>
            <a:r>
              <a:rPr lang="en-GB" sz="1400" b="1" noProof="1" smtClean="0">
                <a:latin typeface="Courier New" pitchFamily="49" charset="0"/>
                <a:cs typeface="Courier New" pitchFamily="49" charset="0"/>
              </a:rPr>
              <a:t>true );</a:t>
            </a:r>
            <a:endParaRPr lang="en-GB" sz="1400" b="1">
              <a:latin typeface="Courier New" pitchFamily="49" charset="0"/>
              <a:cs typeface="Courier New" pitchFamily="49" charset="0"/>
            </a:endParaRPr>
          </a:p>
          <a:p>
            <a:pPr defTabSz="344488"/>
            <a:r>
              <a:rPr lang="en-GB" sz="1400" b="1">
                <a:solidFill>
                  <a:srgbClr val="92D050"/>
                </a:solidFill>
                <a:latin typeface="Courier New" pitchFamily="49" charset="0"/>
                <a:cs typeface="Courier New" pitchFamily="49" charset="0"/>
              </a:rPr>
              <a:t>// </a:t>
            </a:r>
            <a:r>
              <a:rPr lang="en-GB" sz="1400" b="1" smtClean="0">
                <a:solidFill>
                  <a:srgbClr val="92D050"/>
                </a:solidFill>
                <a:latin typeface="Courier New" pitchFamily="49" charset="0"/>
                <a:cs typeface="Courier New" pitchFamily="49" charset="0"/>
              </a:rPr>
              <a:t>create </a:t>
            </a:r>
            <a:r>
              <a:rPr lang="en-GB" sz="1400" b="1">
                <a:solidFill>
                  <a:srgbClr val="92D050"/>
                </a:solidFill>
                <a:latin typeface="Courier New" pitchFamily="49" charset="0"/>
                <a:cs typeface="Courier New" pitchFamily="49" charset="0"/>
              </a:rPr>
              <a:t>the actual dimension</a:t>
            </a:r>
            <a:endParaRPr lang="en-GB" sz="1400" b="1" noProof="1">
              <a:solidFill>
                <a:srgbClr val="92D050"/>
              </a:solidFill>
              <a:latin typeface="Courier New" pitchFamily="49" charset="0"/>
              <a:cs typeface="Courier New" pitchFamily="49" charset="0"/>
            </a:endParaRPr>
          </a:p>
          <a:p>
            <a:pPr defTabSz="344488"/>
            <a:r>
              <a:rPr lang="en-GB" sz="1400" b="1" noProof="1">
                <a:latin typeface="Courier New" pitchFamily="49" charset="0"/>
                <a:cs typeface="Courier New" pitchFamily="49" charset="0"/>
              </a:rPr>
              <a:t>Dimension </a:t>
            </a:r>
            <a:r>
              <a:rPr lang="en-GB" sz="1400" b="1" noProof="1" smtClean="0">
                <a:latin typeface="Courier New" pitchFamily="49" charset="0"/>
                <a:cs typeface="Courier New" pitchFamily="49" charset="0"/>
              </a:rPr>
              <a:t>newDimension = doc.Create.NewDimension(</a:t>
            </a:r>
          </a:p>
          <a:p>
            <a:pPr defTabSz="344488"/>
            <a:r>
              <a:rPr lang="en-GB" sz="1400" b="1" noProof="1" smtClean="0">
                <a:latin typeface="Courier New" pitchFamily="49" charset="0"/>
                <a:cs typeface="Courier New" pitchFamily="49" charset="0"/>
              </a:rPr>
              <a:t>  doc.ActiveView</a:t>
            </a:r>
            <a:r>
              <a:rPr lang="en-GB" sz="1400" b="1" noProof="1">
                <a:latin typeface="Courier New" pitchFamily="49" charset="0"/>
                <a:cs typeface="Courier New" pitchFamily="49" charset="0"/>
              </a:rPr>
              <a:t>,</a:t>
            </a:r>
            <a:r>
              <a:rPr lang="en-GB" sz="1400" b="1">
                <a:latin typeface="Courier New" pitchFamily="49" charset="0"/>
                <a:cs typeface="Courier New" pitchFamily="49" charset="0"/>
              </a:rPr>
              <a:t> </a:t>
            </a:r>
            <a:r>
              <a:rPr lang="en-GB" sz="1400" b="1" noProof="1" smtClean="0">
                <a:latin typeface="Courier New" pitchFamily="49" charset="0"/>
                <a:cs typeface="Courier New" pitchFamily="49" charset="0"/>
              </a:rPr>
              <a:t>newLine2</a:t>
            </a:r>
            <a:r>
              <a:rPr lang="en-GB" sz="1400" b="1" noProof="1">
                <a:latin typeface="Courier New" pitchFamily="49" charset="0"/>
                <a:cs typeface="Courier New" pitchFamily="49" charset="0"/>
              </a:rPr>
              <a:t>, </a:t>
            </a:r>
            <a:r>
              <a:rPr lang="en-GB" sz="1400" b="1" noProof="1" smtClean="0">
                <a:latin typeface="Courier New" pitchFamily="49" charset="0"/>
                <a:cs typeface="Courier New" pitchFamily="49" charset="0"/>
              </a:rPr>
              <a:t>referenceArray );</a:t>
            </a:r>
            <a:endParaRPr lang="en-GB" sz="1400" b="1">
              <a:latin typeface="Courier New" pitchFamily="49" charset="0"/>
              <a:cs typeface="Courier New" pitchFamily="49" charset="0"/>
            </a:endParaRPr>
          </a:p>
        </p:txBody>
      </p:sp>
      <p:sp>
        <p:nvSpPr>
          <p:cNvPr id="6"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Element Creation</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2101" name="Picture 5" descr="viewsection"/>
          <p:cNvPicPr>
            <a:picLocks noChangeAspect="1" noChangeArrowheads="1"/>
          </p:cNvPicPr>
          <p:nvPr/>
        </p:nvPicPr>
        <p:blipFill>
          <a:blip r:embed="rId3"/>
          <a:srcRect/>
          <a:stretch>
            <a:fillRect/>
          </a:stretch>
        </p:blipFill>
        <p:spPr bwMode="auto">
          <a:xfrm>
            <a:off x="7000892" y="1571612"/>
            <a:ext cx="1860550" cy="3132138"/>
          </a:xfrm>
          <a:prstGeom prst="rect">
            <a:avLst/>
          </a:prstGeom>
          <a:noFill/>
        </p:spPr>
      </p:pic>
      <p:sp>
        <p:nvSpPr>
          <p:cNvPr id="132098" name="Rectangle 2"/>
          <p:cNvSpPr>
            <a:spLocks noGrp="1" noChangeArrowheads="1"/>
          </p:cNvSpPr>
          <p:nvPr>
            <p:ph type="title"/>
          </p:nvPr>
        </p:nvSpPr>
        <p:spPr/>
        <p:txBody>
          <a:bodyPr/>
          <a:lstStyle/>
          <a:p>
            <a:r>
              <a:rPr lang="en-US" altLang="ja-JP" smtClean="0">
                <a:ea typeface="ＭＳ Ｐゴシック" pitchFamily="34" charset="-128"/>
              </a:rPr>
              <a:t>Section </a:t>
            </a:r>
            <a:r>
              <a:rPr lang="en-US" altLang="ja-JP">
                <a:ea typeface="ＭＳ Ｐゴシック" pitchFamily="34" charset="-128"/>
              </a:rPr>
              <a:t>View</a:t>
            </a:r>
          </a:p>
        </p:txBody>
      </p:sp>
      <p:sp>
        <p:nvSpPr>
          <p:cNvPr id="132099" name="Rectangle 3"/>
          <p:cNvSpPr>
            <a:spLocks noGrp="1" noChangeArrowheads="1"/>
          </p:cNvSpPr>
          <p:nvPr>
            <p:ph type="body" idx="1"/>
          </p:nvPr>
        </p:nvSpPr>
        <p:spPr>
          <a:xfrm>
            <a:off x="319088" y="1477963"/>
            <a:ext cx="6538928" cy="5119687"/>
          </a:xfrm>
          <a:noFill/>
          <a:ln/>
        </p:spPr>
        <p:txBody>
          <a:bodyPr/>
          <a:lstStyle/>
          <a:p>
            <a:r>
              <a:rPr lang="en-GB" b="0" smtClean="0">
                <a:hlinkClick r:id="rId4" action="ppaction://hlinkfile"/>
              </a:rPr>
              <a:t>CreateViewSection</a:t>
            </a:r>
            <a:r>
              <a:rPr lang="en-GB" smtClean="0"/>
              <a:t> – </a:t>
            </a:r>
            <a:r>
              <a:rPr lang="en-GB" b="0" smtClean="0"/>
              <a:t>All</a:t>
            </a:r>
            <a:endParaRPr lang="en-GB" b="0"/>
          </a:p>
          <a:p>
            <a:pPr lvl="1"/>
            <a:r>
              <a:rPr lang="en-GB" smtClean="0"/>
              <a:t>Demonstrate creation </a:t>
            </a:r>
            <a:r>
              <a:rPr lang="en-GB"/>
              <a:t>of a </a:t>
            </a:r>
            <a:r>
              <a:rPr lang="en-GB" smtClean="0"/>
              <a:t>detail view</a:t>
            </a:r>
            <a:endParaRPr lang="en-GB"/>
          </a:p>
          <a:p>
            <a:pPr lvl="1"/>
            <a:r>
              <a:rPr lang="en-GB" smtClean="0"/>
              <a:t>Uses </a:t>
            </a:r>
            <a:r>
              <a:rPr lang="en-GB" noProof="1"/>
              <a:t>New</a:t>
            </a:r>
            <a:r>
              <a:rPr lang="en-GB"/>
              <a:t>ViewSection()</a:t>
            </a:r>
            <a:endParaRPr lang="en-GB" b="1"/>
          </a:p>
          <a:p>
            <a:pPr lvl="1"/>
            <a:r>
              <a:rPr lang="en-GB"/>
              <a:t>Creates detail view across the midpoint of selected element</a:t>
            </a:r>
          </a:p>
          <a:p>
            <a:pPr lvl="1"/>
            <a:r>
              <a:rPr lang="en-GB"/>
              <a:t>Works on </a:t>
            </a:r>
            <a:r>
              <a:rPr lang="en-GB" smtClean="0"/>
              <a:t>linear element </a:t>
            </a:r>
            <a:r>
              <a:rPr lang="en-GB"/>
              <a:t>such as </a:t>
            </a:r>
            <a:r>
              <a:rPr lang="en-GB" smtClean="0"/>
              <a:t>slab</a:t>
            </a:r>
            <a:r>
              <a:rPr lang="en-GB"/>
              <a:t>, </a:t>
            </a:r>
            <a:r>
              <a:rPr lang="en-GB" smtClean="0"/>
              <a:t>wall </a:t>
            </a:r>
            <a:r>
              <a:rPr lang="en-GB"/>
              <a:t>or </a:t>
            </a:r>
            <a:r>
              <a:rPr lang="en-GB" smtClean="0"/>
              <a:t>beam</a:t>
            </a:r>
            <a:endParaRPr lang="en-GB"/>
          </a:p>
        </p:txBody>
      </p:sp>
      <p:sp>
        <p:nvSpPr>
          <p:cNvPr id="132100" name="AutoShape 4"/>
          <p:cNvSpPr>
            <a:spLocks noChangeArrowheads="1"/>
          </p:cNvSpPr>
          <p:nvPr/>
        </p:nvSpPr>
        <p:spPr bwMode="auto">
          <a:xfrm>
            <a:off x="906466" y="5143512"/>
            <a:ext cx="6808806" cy="578882"/>
          </a:xfrm>
          <a:prstGeom prst="roundRect">
            <a:avLst>
              <a:gd name="adj" fmla="val 16667"/>
            </a:avLst>
          </a:prstGeom>
          <a:solidFill>
            <a:srgbClr val="DDDDDD">
              <a:alpha val="49001"/>
            </a:srgbClr>
          </a:solidFill>
          <a:ln w="9525">
            <a:solidFill>
              <a:schemeClr val="tx1"/>
            </a:solidFill>
            <a:round/>
            <a:headEnd/>
            <a:tailEnd/>
          </a:ln>
          <a:effectLst/>
        </p:spPr>
        <p:txBody>
          <a:bodyPr wrap="square" lIns="45720" rIns="45720" anchor="ctr">
            <a:spAutoFit/>
          </a:bodyPr>
          <a:lstStyle/>
          <a:p>
            <a:pPr defTabSz="344488"/>
            <a:r>
              <a:rPr lang="en-GB" sz="1400" b="1" noProof="1">
                <a:solidFill>
                  <a:srgbClr val="92D050"/>
                </a:solidFill>
                <a:latin typeface="Courier New" pitchFamily="49" charset="0"/>
                <a:cs typeface="Courier New" pitchFamily="49" charset="0"/>
              </a:rPr>
              <a:t>// Create a section </a:t>
            </a:r>
            <a:r>
              <a:rPr lang="en-GB" sz="1400" b="1" noProof="1" smtClean="0">
                <a:solidFill>
                  <a:srgbClr val="92D050"/>
                </a:solidFill>
                <a:latin typeface="Courier New" pitchFamily="49" charset="0"/>
                <a:cs typeface="Courier New" pitchFamily="49" charset="0"/>
              </a:rPr>
              <a:t>view:</a:t>
            </a:r>
            <a:endParaRPr lang="en-GB" sz="1400" b="1" noProof="1">
              <a:solidFill>
                <a:srgbClr val="92D050"/>
              </a:solidFill>
              <a:latin typeface="Courier New" pitchFamily="49" charset="0"/>
              <a:cs typeface="Courier New" pitchFamily="49" charset="0"/>
            </a:endParaRPr>
          </a:p>
          <a:p>
            <a:pPr defTabSz="344488"/>
            <a:r>
              <a:rPr lang="en-GB" sz="1400" b="1" noProof="1">
                <a:latin typeface="Courier New" pitchFamily="49" charset="0"/>
                <a:cs typeface="Courier New" pitchFamily="49" charset="0"/>
              </a:rPr>
              <a:t>ViewSection section = </a:t>
            </a:r>
            <a:r>
              <a:rPr lang="en-GB" sz="1400" b="1" noProof="1" smtClean="0">
                <a:latin typeface="Courier New" pitchFamily="49" charset="0"/>
                <a:cs typeface="Courier New" pitchFamily="49" charset="0"/>
              </a:rPr>
              <a:t>m_project.Create.NewViewSection( box );</a:t>
            </a:r>
            <a:endParaRPr lang="en-GB" sz="1400" b="1">
              <a:latin typeface="Courier New" pitchFamily="49" charset="0"/>
              <a:cs typeface="Courier New" pitchFamily="49" charset="0"/>
            </a:endParaRPr>
          </a:p>
        </p:txBody>
      </p:sp>
      <p:sp>
        <p:nvSpPr>
          <p:cNvPr id="7"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Element Creation</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4148" name="Picture 4" descr="wallsUNder"/>
          <p:cNvPicPr>
            <a:picLocks noChangeAspect="1" noChangeArrowheads="1"/>
          </p:cNvPicPr>
          <p:nvPr/>
        </p:nvPicPr>
        <p:blipFill>
          <a:blip r:embed="rId3"/>
          <a:srcRect/>
          <a:stretch>
            <a:fillRect/>
          </a:stretch>
        </p:blipFill>
        <p:spPr bwMode="auto">
          <a:xfrm>
            <a:off x="2965138" y="4031954"/>
            <a:ext cx="3273552" cy="2468880"/>
          </a:xfrm>
          <a:prstGeom prst="rect">
            <a:avLst/>
          </a:prstGeom>
          <a:noFill/>
        </p:spPr>
      </p:pic>
      <p:sp>
        <p:nvSpPr>
          <p:cNvPr id="134146" name="Rectangle 2"/>
          <p:cNvSpPr>
            <a:spLocks noGrp="1" noChangeArrowheads="1"/>
          </p:cNvSpPr>
          <p:nvPr>
            <p:ph type="title"/>
          </p:nvPr>
        </p:nvSpPr>
        <p:spPr/>
        <p:txBody>
          <a:bodyPr/>
          <a:lstStyle/>
          <a:p>
            <a:r>
              <a:rPr lang="en-US" altLang="ja-JP" smtClean="0">
                <a:ea typeface="ＭＳ Ｐゴシック" pitchFamily="34" charset="-128"/>
              </a:rPr>
              <a:t>Walls</a:t>
            </a:r>
            <a:endParaRPr lang="en-US" altLang="ja-JP">
              <a:ea typeface="ＭＳ Ｐゴシック" pitchFamily="34" charset="-128"/>
            </a:endParaRPr>
          </a:p>
        </p:txBody>
      </p:sp>
      <p:sp>
        <p:nvSpPr>
          <p:cNvPr id="134147" name="Rectangle 3"/>
          <p:cNvSpPr>
            <a:spLocks noGrp="1" noChangeArrowheads="1"/>
          </p:cNvSpPr>
          <p:nvPr>
            <p:ph type="body" idx="1"/>
          </p:nvPr>
        </p:nvSpPr>
        <p:spPr>
          <a:noFill/>
          <a:ln/>
        </p:spPr>
        <p:txBody>
          <a:bodyPr/>
          <a:lstStyle/>
          <a:p>
            <a:r>
              <a:rPr lang="en-GB" b="0" smtClean="0">
                <a:hlinkClick r:id="rId4" action="ppaction://hlinkfile"/>
              </a:rPr>
              <a:t>CreateWallsUnderBeams</a:t>
            </a:r>
            <a:r>
              <a:rPr lang="en-GB" smtClean="0"/>
              <a:t> – </a:t>
            </a:r>
            <a:r>
              <a:rPr lang="en-GB" b="0" smtClean="0"/>
              <a:t>All</a:t>
            </a:r>
            <a:endParaRPr lang="en-GB" b="0"/>
          </a:p>
          <a:p>
            <a:pPr lvl="1"/>
            <a:r>
              <a:rPr lang="en-GB" smtClean="0"/>
              <a:t>Demonstrates creation </a:t>
            </a:r>
            <a:r>
              <a:rPr lang="en-GB"/>
              <a:t>of walls under selected beams</a:t>
            </a:r>
          </a:p>
          <a:p>
            <a:pPr lvl="1"/>
            <a:r>
              <a:rPr lang="en-GB" smtClean="0"/>
              <a:t>Uses </a:t>
            </a:r>
            <a:r>
              <a:rPr lang="en-GB" noProof="1"/>
              <a:t>New</a:t>
            </a:r>
            <a:r>
              <a:rPr lang="en-GB"/>
              <a:t>Wall()</a:t>
            </a:r>
            <a:endParaRPr lang="en-GB" b="1"/>
          </a:p>
          <a:p>
            <a:pPr lvl="1"/>
            <a:r>
              <a:rPr lang="en-GB"/>
              <a:t>Illustrates the </a:t>
            </a:r>
            <a:r>
              <a:rPr lang="en-GB" noProof="1"/>
              <a:t>AnalyticalModelFrame</a:t>
            </a:r>
            <a:r>
              <a:rPr lang="en-GB"/>
              <a:t> class</a:t>
            </a:r>
          </a:p>
          <a:p>
            <a:pPr lvl="2"/>
            <a:r>
              <a:rPr lang="en-GB" sz="2400">
                <a:latin typeface="Arial" charset="0"/>
              </a:rPr>
              <a:t>How to </a:t>
            </a:r>
            <a:r>
              <a:rPr lang="en-GB" sz="2400" smtClean="0">
                <a:latin typeface="Arial" charset="0"/>
              </a:rPr>
              <a:t>convert </a:t>
            </a:r>
            <a:r>
              <a:rPr lang="en-GB" sz="2400">
                <a:latin typeface="Arial" charset="0"/>
              </a:rPr>
              <a:t>from </a:t>
            </a:r>
            <a:r>
              <a:rPr lang="en-GB" sz="2400" smtClean="0">
                <a:latin typeface="Arial" charset="0"/>
              </a:rPr>
              <a:t>physical model</a:t>
            </a:r>
            <a:endParaRPr lang="en-GB" b="0"/>
          </a:p>
        </p:txBody>
      </p:sp>
      <p:sp>
        <p:nvSpPr>
          <p:cNvPr id="6"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Element Creation</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 name="Picture 8" descr="GenerateFloor02.png"/>
          <p:cNvPicPr>
            <a:picLocks noChangeAspect="1"/>
          </p:cNvPicPr>
          <p:nvPr/>
        </p:nvPicPr>
        <p:blipFill>
          <a:blip r:embed="rId3"/>
          <a:stretch>
            <a:fillRect/>
          </a:stretch>
        </p:blipFill>
        <p:spPr>
          <a:xfrm>
            <a:off x="3282126" y="3460252"/>
            <a:ext cx="2075692" cy="1969012"/>
          </a:xfrm>
          <a:prstGeom prst="rect">
            <a:avLst/>
          </a:prstGeom>
        </p:spPr>
      </p:pic>
      <p:sp>
        <p:nvSpPr>
          <p:cNvPr id="181251" name="Rectangle 3"/>
          <p:cNvSpPr>
            <a:spLocks noGrp="1" noChangeArrowheads="1"/>
          </p:cNvSpPr>
          <p:nvPr>
            <p:ph type="title"/>
          </p:nvPr>
        </p:nvSpPr>
        <p:spPr/>
        <p:txBody>
          <a:bodyPr/>
          <a:lstStyle/>
          <a:p>
            <a:r>
              <a:rPr lang="en-US" altLang="ja-JP" smtClean="0">
                <a:ea typeface="ＭＳ Ｐゴシック" pitchFamily="34" charset="-128"/>
              </a:rPr>
              <a:t>Floors</a:t>
            </a:r>
            <a:endParaRPr lang="en-US" altLang="ja-JP">
              <a:ea typeface="ＭＳ Ｐゴシック" pitchFamily="34" charset="-128"/>
            </a:endParaRPr>
          </a:p>
        </p:txBody>
      </p:sp>
      <p:sp>
        <p:nvSpPr>
          <p:cNvPr id="181252" name="Rectangle 4"/>
          <p:cNvSpPr>
            <a:spLocks noGrp="1" noChangeArrowheads="1"/>
          </p:cNvSpPr>
          <p:nvPr>
            <p:ph type="body" idx="1"/>
          </p:nvPr>
        </p:nvSpPr>
        <p:spPr>
          <a:noFill/>
          <a:ln/>
        </p:spPr>
        <p:txBody>
          <a:bodyPr/>
          <a:lstStyle/>
          <a:p>
            <a:r>
              <a:rPr lang="en-GB" b="0" smtClean="0">
                <a:hlinkClick r:id="rId4" action="ppaction://hlinkfile"/>
              </a:rPr>
              <a:t>GenerateFloor</a:t>
            </a:r>
            <a:r>
              <a:rPr lang="en-GB" smtClean="0"/>
              <a:t> – </a:t>
            </a:r>
            <a:r>
              <a:rPr lang="en-GB" b="0" smtClean="0"/>
              <a:t>All</a:t>
            </a:r>
            <a:endParaRPr lang="en-GB" b="0"/>
          </a:p>
          <a:p>
            <a:pPr lvl="1"/>
            <a:r>
              <a:rPr lang="en-GB" smtClean="0"/>
              <a:t>Demonstrates </a:t>
            </a:r>
            <a:r>
              <a:rPr lang="en-GB"/>
              <a:t>the creation of a </a:t>
            </a:r>
            <a:r>
              <a:rPr lang="en-GB" smtClean="0"/>
              <a:t>floor or slab</a:t>
            </a:r>
          </a:p>
          <a:p>
            <a:pPr lvl="1"/>
            <a:r>
              <a:rPr lang="en-US" smtClean="0"/>
              <a:t>Analyses wall geometry</a:t>
            </a:r>
          </a:p>
          <a:p>
            <a:pPr lvl="1"/>
            <a:r>
              <a:rPr lang="en-US" smtClean="0"/>
              <a:t>Lists applicable floor types</a:t>
            </a:r>
            <a:endParaRPr lang="en-GB" smtClean="0"/>
          </a:p>
          <a:p>
            <a:pPr lvl="1"/>
            <a:r>
              <a:rPr lang="en-GB" smtClean="0"/>
              <a:t>Uses </a:t>
            </a:r>
            <a:r>
              <a:rPr lang="en-GB" noProof="1"/>
              <a:t>New</a:t>
            </a:r>
            <a:r>
              <a:rPr lang="en-GB"/>
              <a:t>Floor()</a:t>
            </a:r>
            <a:endParaRPr lang="en-GB" b="1"/>
          </a:p>
        </p:txBody>
      </p:sp>
      <p:sp>
        <p:nvSpPr>
          <p:cNvPr id="181253" name="AutoShape 5"/>
          <p:cNvSpPr>
            <a:spLocks noChangeArrowheads="1"/>
          </p:cNvSpPr>
          <p:nvPr/>
        </p:nvSpPr>
        <p:spPr bwMode="auto">
          <a:xfrm>
            <a:off x="927126" y="5603212"/>
            <a:ext cx="7288212" cy="919401"/>
          </a:xfrm>
          <a:prstGeom prst="roundRect">
            <a:avLst>
              <a:gd name="adj" fmla="val 16667"/>
            </a:avLst>
          </a:prstGeom>
          <a:solidFill>
            <a:srgbClr val="DDDDDD">
              <a:alpha val="49001"/>
            </a:srgbClr>
          </a:solidFill>
          <a:ln w="9525">
            <a:solidFill>
              <a:schemeClr val="tx1"/>
            </a:solidFill>
            <a:round/>
            <a:headEnd/>
            <a:tailEnd/>
          </a:ln>
          <a:effectLst/>
        </p:spPr>
        <p:txBody>
          <a:bodyPr lIns="45720" rIns="45720" anchor="ctr">
            <a:spAutoFit/>
          </a:bodyPr>
          <a:lstStyle/>
          <a:p>
            <a:pPr defTabSz="344488"/>
            <a:r>
              <a:rPr lang="en-GB" sz="1600" b="1" noProof="1">
                <a:solidFill>
                  <a:srgbClr val="92D050"/>
                </a:solidFill>
                <a:latin typeface="Courier New" pitchFamily="49" charset="0"/>
                <a:cs typeface="Courier New" pitchFamily="49" charset="0"/>
              </a:rPr>
              <a:t>// Create a</a:t>
            </a:r>
            <a:r>
              <a:rPr lang="en-GB" sz="1600" b="1">
                <a:solidFill>
                  <a:srgbClr val="92D050"/>
                </a:solidFill>
                <a:latin typeface="Courier New" pitchFamily="49" charset="0"/>
                <a:cs typeface="Courier New" pitchFamily="49" charset="0"/>
              </a:rPr>
              <a:t> new </a:t>
            </a:r>
            <a:r>
              <a:rPr lang="en-GB" sz="1600" b="1" smtClean="0">
                <a:solidFill>
                  <a:srgbClr val="92D050"/>
                </a:solidFill>
                <a:latin typeface="Courier New" pitchFamily="49" charset="0"/>
                <a:cs typeface="Courier New" pitchFamily="49" charset="0"/>
              </a:rPr>
              <a:t>floor</a:t>
            </a:r>
            <a:endParaRPr lang="en-GB" sz="1600" b="1" noProof="1">
              <a:solidFill>
                <a:srgbClr val="92D050"/>
              </a:solidFill>
              <a:latin typeface="Courier New" pitchFamily="49" charset="0"/>
              <a:cs typeface="Courier New" pitchFamily="49" charset="0"/>
            </a:endParaRPr>
          </a:p>
          <a:p>
            <a:pPr defTabSz="344488"/>
            <a:r>
              <a:rPr lang="en-GB" sz="1600" b="1" noProof="1">
                <a:latin typeface="Courier New" pitchFamily="49" charset="0"/>
                <a:cs typeface="Courier New" pitchFamily="49" charset="0"/>
              </a:rPr>
              <a:t>Floor </a:t>
            </a:r>
            <a:r>
              <a:rPr lang="en-GB" sz="1600" b="1" noProof="1" smtClean="0">
                <a:latin typeface="Courier New" pitchFamily="49" charset="0"/>
                <a:cs typeface="Courier New" pitchFamily="49" charset="0"/>
              </a:rPr>
              <a:t>f</a:t>
            </a:r>
            <a:r>
              <a:rPr lang="en-GB" sz="1600" b="1" smtClean="0">
                <a:latin typeface="Courier New" pitchFamily="49" charset="0"/>
                <a:cs typeface="Courier New" pitchFamily="49" charset="0"/>
              </a:rPr>
              <a:t> = </a:t>
            </a:r>
            <a:r>
              <a:rPr lang="en-GB" sz="1600" b="1" noProof="1">
                <a:latin typeface="Courier New" pitchFamily="49" charset="0"/>
                <a:cs typeface="Courier New" pitchFamily="49" charset="0"/>
              </a:rPr>
              <a:t>doc.Create.NewFloor</a:t>
            </a:r>
            <a:r>
              <a:rPr lang="en-GB" sz="1600" b="1" noProof="1" smtClean="0">
                <a:latin typeface="Courier New" pitchFamily="49" charset="0"/>
                <a:cs typeface="Courier New" pitchFamily="49" charset="0"/>
              </a:rPr>
              <a:t>( data.Profile,</a:t>
            </a:r>
          </a:p>
          <a:p>
            <a:pPr defTabSz="344488"/>
            <a:r>
              <a:rPr lang="en-GB" sz="1600" b="1" noProof="1" smtClean="0">
                <a:latin typeface="Courier New" pitchFamily="49" charset="0"/>
                <a:cs typeface="Courier New" pitchFamily="49" charset="0"/>
              </a:rPr>
              <a:t>  data.FloorType</a:t>
            </a:r>
            <a:r>
              <a:rPr lang="en-GB" sz="1600" b="1" noProof="1">
                <a:latin typeface="Courier New" pitchFamily="49" charset="0"/>
                <a:cs typeface="Courier New" pitchFamily="49" charset="0"/>
              </a:rPr>
              <a:t>, data.Level, </a:t>
            </a:r>
            <a:r>
              <a:rPr lang="en-GB" sz="1600" b="1" noProof="1" smtClean="0">
                <a:latin typeface="Courier New" pitchFamily="49" charset="0"/>
                <a:cs typeface="Courier New" pitchFamily="49" charset="0"/>
              </a:rPr>
              <a:t>data.Structural );</a:t>
            </a:r>
            <a:endParaRPr lang="en-GB" sz="1600" b="1">
              <a:latin typeface="Courier New" pitchFamily="49" charset="0"/>
              <a:cs typeface="Courier New" pitchFamily="49" charset="0"/>
            </a:endParaRPr>
          </a:p>
        </p:txBody>
      </p:sp>
      <p:sp>
        <p:nvSpPr>
          <p:cNvPr id="7"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Element Creation</a:t>
            </a:r>
            <a:endParaRPr lang="en-GB" sz="1600">
              <a:solidFill>
                <a:schemeClr val="accent1"/>
              </a:solidFill>
            </a:endParaRPr>
          </a:p>
        </p:txBody>
      </p:sp>
      <p:pic>
        <p:nvPicPr>
          <p:cNvPr id="8" name="Picture 7" descr="GenerateFloor.png"/>
          <p:cNvPicPr>
            <a:picLocks noChangeAspect="1"/>
          </p:cNvPicPr>
          <p:nvPr/>
        </p:nvPicPr>
        <p:blipFill>
          <a:blip r:embed="rId5"/>
          <a:stretch>
            <a:fillRect/>
          </a:stretch>
        </p:blipFill>
        <p:spPr>
          <a:xfrm>
            <a:off x="5715008" y="3004572"/>
            <a:ext cx="3096774" cy="1853188"/>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ja-JP" smtClean="0">
                <a:ea typeface="ＭＳ Ｐゴシック" pitchFamily="34" charset="-128"/>
              </a:rPr>
              <a:t>Rotation</a:t>
            </a:r>
            <a:endParaRPr lang="en-US" altLang="ja-JP">
              <a:ea typeface="ＭＳ Ｐゴシック" pitchFamily="34" charset="-128"/>
            </a:endParaRPr>
          </a:p>
        </p:txBody>
      </p:sp>
      <p:sp>
        <p:nvSpPr>
          <p:cNvPr id="395267" name="Rectangle 3"/>
          <p:cNvSpPr>
            <a:spLocks noGrp="1" noChangeArrowheads="1"/>
          </p:cNvSpPr>
          <p:nvPr>
            <p:ph type="body" idx="1"/>
          </p:nvPr>
        </p:nvSpPr>
        <p:spPr>
          <a:noFill/>
          <a:ln/>
        </p:spPr>
        <p:txBody>
          <a:bodyPr/>
          <a:lstStyle/>
          <a:p>
            <a:pPr>
              <a:buNone/>
            </a:pPr>
            <a:r>
              <a:rPr lang="en-GB" b="0">
                <a:hlinkClick r:id="rId3" action="ppaction://hlinkfile"/>
              </a:rPr>
              <a:t>RotateFramingObjects</a:t>
            </a:r>
            <a:r>
              <a:rPr lang="en-GB" b="0"/>
              <a:t> – </a:t>
            </a:r>
            <a:r>
              <a:rPr lang="en-GB" altLang="ja-JP" b="0" smtClean="0">
                <a:ea typeface="ＭＳ Ｐゴシック" pitchFamily="34" charset="-128"/>
              </a:rPr>
              <a:t>All</a:t>
            </a:r>
            <a:endParaRPr lang="en-GB" altLang="ja-JP" b="0">
              <a:ea typeface="ＭＳ Ｐゴシック" pitchFamily="34" charset="-128"/>
            </a:endParaRPr>
          </a:p>
          <a:p>
            <a:pPr lvl="1"/>
            <a:r>
              <a:rPr lang="en-GB" smtClean="0"/>
              <a:t>Demonstrates </a:t>
            </a:r>
            <a:r>
              <a:rPr lang="en-GB"/>
              <a:t>how to </a:t>
            </a:r>
            <a:r>
              <a:rPr lang="en-GB" smtClean="0"/>
              <a:t>rotate elements</a:t>
            </a:r>
            <a:endParaRPr lang="en-GB"/>
          </a:p>
          <a:p>
            <a:pPr lvl="1"/>
            <a:r>
              <a:rPr lang="en-GB" smtClean="0"/>
              <a:t>Uses parameter access</a:t>
            </a:r>
            <a:endParaRPr lang="en-GB" b="0"/>
          </a:p>
        </p:txBody>
      </p:sp>
      <p:sp>
        <p:nvSpPr>
          <p:cNvPr id="395268" name="AutoShape 4"/>
          <p:cNvSpPr>
            <a:spLocks noChangeArrowheads="1"/>
          </p:cNvSpPr>
          <p:nvPr/>
        </p:nvSpPr>
        <p:spPr bwMode="auto">
          <a:xfrm>
            <a:off x="642910" y="5000636"/>
            <a:ext cx="7977214" cy="646986"/>
          </a:xfrm>
          <a:prstGeom prst="roundRect">
            <a:avLst>
              <a:gd name="adj" fmla="val 16667"/>
            </a:avLst>
          </a:prstGeom>
          <a:solidFill>
            <a:srgbClr val="DDDDDD">
              <a:alpha val="49001"/>
            </a:srgbClr>
          </a:solidFill>
          <a:ln w="9525">
            <a:solidFill>
              <a:schemeClr val="tx1"/>
            </a:solidFill>
            <a:round/>
            <a:headEnd/>
            <a:tailEnd/>
          </a:ln>
          <a:effectLst/>
        </p:spPr>
        <p:txBody>
          <a:bodyPr wrap="square" lIns="45720" rIns="45720" anchor="ctr">
            <a:spAutoFit/>
          </a:bodyPr>
          <a:lstStyle/>
          <a:p>
            <a:pPr defTabSz="344488"/>
            <a:r>
              <a:rPr lang="en-US" altLang="ja-JP" sz="1600" b="1">
                <a:solidFill>
                  <a:srgbClr val="92D050"/>
                </a:solidFill>
                <a:latin typeface="Courier New" pitchFamily="49" charset="0"/>
                <a:ea typeface="ＭＳ Ｐゴシック" pitchFamily="34" charset="-128"/>
                <a:cs typeface="Courier New" pitchFamily="49" charset="0"/>
              </a:rPr>
              <a:t>// </a:t>
            </a:r>
            <a:r>
              <a:rPr lang="en-US" altLang="ja-JP" sz="1600" b="1" smtClean="0">
                <a:solidFill>
                  <a:srgbClr val="92D050"/>
                </a:solidFill>
                <a:latin typeface="Courier New" pitchFamily="49" charset="0"/>
                <a:ea typeface="ＭＳ Ｐゴシック" pitchFamily="34" charset="-128"/>
                <a:cs typeface="Courier New" pitchFamily="49" charset="0"/>
              </a:rPr>
              <a:t>in </a:t>
            </a:r>
            <a:r>
              <a:rPr lang="en-US" altLang="ja-JP" sz="1600" b="1">
                <a:solidFill>
                  <a:srgbClr val="92D050"/>
                </a:solidFill>
                <a:latin typeface="Courier New" pitchFamily="49" charset="0"/>
                <a:ea typeface="ＭＳ Ｐゴシック" pitchFamily="34" charset="-128"/>
                <a:cs typeface="Courier New" pitchFamily="49" charset="0"/>
              </a:rPr>
              <a:t>case of a </a:t>
            </a:r>
            <a:r>
              <a:rPr lang="en-US" altLang="ja-JP" sz="1600" b="1" smtClean="0">
                <a:solidFill>
                  <a:srgbClr val="92D050"/>
                </a:solidFill>
                <a:latin typeface="Courier New" pitchFamily="49" charset="0"/>
                <a:ea typeface="ＭＳ Ｐゴシック" pitchFamily="34" charset="-128"/>
                <a:cs typeface="Courier New" pitchFamily="49" charset="0"/>
              </a:rPr>
              <a:t>column</a:t>
            </a:r>
            <a:endParaRPr lang="en-US" altLang="ja-JP" sz="1600" b="1">
              <a:solidFill>
                <a:srgbClr val="92D050"/>
              </a:solidFill>
              <a:latin typeface="Courier New" pitchFamily="49" charset="0"/>
              <a:ea typeface="ＭＳ Ｐゴシック" pitchFamily="34" charset="-128"/>
              <a:cs typeface="Courier New" pitchFamily="49" charset="0"/>
            </a:endParaRPr>
          </a:p>
          <a:p>
            <a:pPr defTabSz="344488"/>
            <a:r>
              <a:rPr lang="en-US" sz="1600" b="1" noProof="1">
                <a:latin typeface="Courier New" pitchFamily="49" charset="0"/>
                <a:cs typeface="Courier New" pitchFamily="49" charset="0"/>
              </a:rPr>
              <a:t>bool </a:t>
            </a:r>
            <a:r>
              <a:rPr lang="en-US" sz="1600" b="1" noProof="1" smtClean="0">
                <a:latin typeface="Courier New" pitchFamily="49" charset="0"/>
                <a:cs typeface="Courier New" pitchFamily="49" charset="0"/>
              </a:rPr>
              <a:t>result </a:t>
            </a:r>
            <a:r>
              <a:rPr lang="en-US" sz="1600" b="1" noProof="1">
                <a:latin typeface="Courier New" pitchFamily="49" charset="0"/>
                <a:cs typeface="Courier New" pitchFamily="49" charset="0"/>
              </a:rPr>
              <a:t>= </a:t>
            </a:r>
            <a:r>
              <a:rPr lang="en-US" altLang="ja-JP" sz="1600" b="1" noProof="1">
                <a:latin typeface="Courier New" pitchFamily="49" charset="0"/>
                <a:cs typeface="Courier New" pitchFamily="49" charset="0"/>
              </a:rPr>
              <a:t>pointLocation.</a:t>
            </a:r>
            <a:r>
              <a:rPr lang="en-US" altLang="ja-JP" sz="1600" b="1" noProof="1">
                <a:solidFill>
                  <a:srgbClr val="FFC000"/>
                </a:solidFill>
                <a:latin typeface="Courier New" pitchFamily="49" charset="0"/>
                <a:cs typeface="Courier New" pitchFamily="49" charset="0"/>
              </a:rPr>
              <a:t>Rotate</a:t>
            </a:r>
            <a:r>
              <a:rPr lang="en-US" altLang="ja-JP" sz="1600" b="1" noProof="1">
                <a:latin typeface="Courier New" pitchFamily="49" charset="0"/>
                <a:cs typeface="Courier New" pitchFamily="49" charset="0"/>
              </a:rPr>
              <a:t>(</a:t>
            </a:r>
            <a:r>
              <a:rPr lang="en-US" altLang="ja-JP" sz="1600" b="1">
                <a:latin typeface="Courier New" pitchFamily="49" charset="0"/>
                <a:ea typeface="ＭＳ Ｐゴシック" pitchFamily="34" charset="-128"/>
                <a:cs typeface="Courier New" pitchFamily="49" charset="0"/>
              </a:rPr>
              <a:t> </a:t>
            </a:r>
            <a:r>
              <a:rPr lang="en-US" altLang="ja-JP" sz="1600" b="1" noProof="1">
                <a:latin typeface="Courier New" pitchFamily="49" charset="0"/>
                <a:cs typeface="Courier New" pitchFamily="49" charset="0"/>
              </a:rPr>
              <a:t>rotateAxis,</a:t>
            </a:r>
            <a:r>
              <a:rPr lang="en-US" altLang="ja-JP" sz="1600" b="1">
                <a:latin typeface="Courier New" pitchFamily="49" charset="0"/>
                <a:ea typeface="ＭＳ Ｐゴシック" pitchFamily="34" charset="-128"/>
                <a:cs typeface="Courier New" pitchFamily="49" charset="0"/>
              </a:rPr>
              <a:t> </a:t>
            </a:r>
            <a:r>
              <a:rPr lang="en-US" altLang="ja-JP" sz="1600" b="1" noProof="1">
                <a:latin typeface="Courier New" pitchFamily="49" charset="0"/>
                <a:cs typeface="Courier New" pitchFamily="49" charset="0"/>
              </a:rPr>
              <a:t>rotateDegree</a:t>
            </a:r>
            <a:r>
              <a:rPr lang="en-US" altLang="ja-JP" sz="1600" b="1">
                <a:latin typeface="Courier New" pitchFamily="49" charset="0"/>
                <a:ea typeface="ＭＳ Ｐゴシック" pitchFamily="34" charset="-128"/>
                <a:cs typeface="Courier New" pitchFamily="49" charset="0"/>
              </a:rPr>
              <a:t> </a:t>
            </a:r>
            <a:r>
              <a:rPr lang="en-US" sz="1600" b="1" noProof="1" smtClean="0">
                <a:latin typeface="Courier New" pitchFamily="49" charset="0"/>
                <a:cs typeface="Courier New" pitchFamily="49" charset="0"/>
              </a:rPr>
              <a:t>);</a:t>
            </a:r>
            <a:endParaRPr lang="en-GB" b="1">
              <a:latin typeface="Courier New" pitchFamily="49" charset="0"/>
              <a:cs typeface="Courier New" pitchFamily="49" charset="0"/>
            </a:endParaRPr>
          </a:p>
        </p:txBody>
      </p:sp>
      <p:sp>
        <p:nvSpPr>
          <p:cNvPr id="7"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Element Modification</a:t>
            </a:r>
            <a:endParaRPr lang="en-GB" sz="1600">
              <a:solidFill>
                <a:schemeClr val="accent1"/>
              </a:solidFill>
            </a:endParaRPr>
          </a:p>
        </p:txBody>
      </p:sp>
      <p:pic>
        <p:nvPicPr>
          <p:cNvPr id="8" name="Picture 7" descr="RotateFramingObjects01.png"/>
          <p:cNvPicPr>
            <a:picLocks noChangeAspect="1"/>
          </p:cNvPicPr>
          <p:nvPr/>
        </p:nvPicPr>
        <p:blipFill>
          <a:blip r:embed="rId4"/>
          <a:stretch>
            <a:fillRect/>
          </a:stretch>
        </p:blipFill>
        <p:spPr>
          <a:xfrm>
            <a:off x="1928794" y="3238499"/>
            <a:ext cx="1737363" cy="1143003"/>
          </a:xfrm>
          <a:prstGeom prst="rect">
            <a:avLst/>
          </a:prstGeom>
        </p:spPr>
      </p:pic>
      <p:pic>
        <p:nvPicPr>
          <p:cNvPr id="9" name="Picture 8" descr="RotateFramingObjects02.png"/>
          <p:cNvPicPr>
            <a:picLocks noChangeAspect="1"/>
          </p:cNvPicPr>
          <p:nvPr/>
        </p:nvPicPr>
        <p:blipFill>
          <a:blip r:embed="rId5"/>
          <a:stretch>
            <a:fillRect/>
          </a:stretch>
        </p:blipFill>
        <p:spPr>
          <a:xfrm>
            <a:off x="4500562" y="2643182"/>
            <a:ext cx="3008382" cy="2002539"/>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Rectangle 3"/>
          <p:cNvSpPr>
            <a:spLocks noGrp="1" noChangeArrowheads="1"/>
          </p:cNvSpPr>
          <p:nvPr>
            <p:ph type="body" idx="1"/>
          </p:nvPr>
        </p:nvSpPr>
        <p:spPr>
          <a:xfrm>
            <a:off x="319087" y="1477963"/>
            <a:ext cx="8716963" cy="5119687"/>
          </a:xfrm>
          <a:noFill/>
          <a:ln/>
        </p:spPr>
        <p:txBody>
          <a:bodyPr/>
          <a:lstStyle/>
          <a:p>
            <a:pPr>
              <a:buNone/>
            </a:pPr>
            <a:r>
              <a:rPr lang="en-GB" b="0">
                <a:hlinkClick r:id="rId3" action="ppaction://hlinkfile"/>
              </a:rPr>
              <a:t>VersionChecking</a:t>
            </a:r>
            <a:r>
              <a:rPr lang="en-GB" b="0"/>
              <a:t>		</a:t>
            </a:r>
            <a:r>
              <a:rPr lang="en-GB" b="0" smtClean="0"/>
              <a:t>All</a:t>
            </a:r>
            <a:endParaRPr lang="en-GB"/>
          </a:p>
          <a:p>
            <a:pPr marL="625475" lvl="1"/>
            <a:r>
              <a:rPr lang="en-GB" smtClean="0"/>
              <a:t>Demonstrates </a:t>
            </a:r>
            <a:r>
              <a:rPr lang="en-GB"/>
              <a:t>how to </a:t>
            </a:r>
            <a:r>
              <a:rPr lang="en-GB" smtClean="0"/>
              <a:t>access </a:t>
            </a:r>
            <a:r>
              <a:rPr lang="en-GB"/>
              <a:t>the </a:t>
            </a:r>
            <a:r>
              <a:rPr lang="en-GB" smtClean="0"/>
              <a:t>running product </a:t>
            </a:r>
            <a:r>
              <a:rPr lang="en-GB"/>
              <a:t>version</a:t>
            </a:r>
          </a:p>
          <a:p>
            <a:pPr marL="625475" lvl="1"/>
            <a:r>
              <a:rPr lang="en-GB"/>
              <a:t>The most requested API feature!</a:t>
            </a:r>
          </a:p>
          <a:p>
            <a:pPr marL="625475" lvl="1"/>
            <a:r>
              <a:rPr lang="en-GB"/>
              <a:t>Allows developers to channel </a:t>
            </a:r>
            <a:r>
              <a:rPr lang="en-GB" smtClean="0"/>
              <a:t>functionality</a:t>
            </a:r>
            <a:endParaRPr lang="en-GB"/>
          </a:p>
          <a:p>
            <a:pPr marL="625475" lvl="1"/>
            <a:r>
              <a:rPr lang="en-GB"/>
              <a:t>Data is built into the Application class</a:t>
            </a:r>
          </a:p>
          <a:p>
            <a:pPr marL="1165225" lvl="2"/>
            <a:r>
              <a:rPr lang="en-GB" sz="2400">
                <a:latin typeface="Arial" charset="0"/>
              </a:rPr>
              <a:t>VersionName</a:t>
            </a:r>
          </a:p>
          <a:p>
            <a:pPr marL="1165225" lvl="2"/>
            <a:r>
              <a:rPr lang="en-GB" sz="2400">
                <a:latin typeface="Arial" charset="0"/>
              </a:rPr>
              <a:t>VersionNumber</a:t>
            </a:r>
          </a:p>
          <a:p>
            <a:pPr marL="1165225" lvl="2"/>
            <a:r>
              <a:rPr lang="en-GB" sz="2400">
                <a:latin typeface="Arial" charset="0"/>
              </a:rPr>
              <a:t>VersionBuild</a:t>
            </a:r>
          </a:p>
        </p:txBody>
      </p:sp>
      <p:sp>
        <p:nvSpPr>
          <p:cNvPr id="155655" name="Rectangle 7"/>
          <p:cNvSpPr>
            <a:spLocks noGrp="1" noChangeArrowheads="1"/>
          </p:cNvSpPr>
          <p:nvPr>
            <p:ph type="title"/>
          </p:nvPr>
        </p:nvSpPr>
        <p:spPr>
          <a:noFill/>
          <a:ln/>
        </p:spPr>
        <p:txBody>
          <a:bodyPr/>
          <a:lstStyle/>
          <a:p>
            <a:r>
              <a:rPr lang="en-US" altLang="ja-JP" smtClean="0">
                <a:ea typeface="ＭＳ Ｐゴシック" pitchFamily="34" charset="-128"/>
              </a:rPr>
              <a:t>Product </a:t>
            </a:r>
            <a:r>
              <a:rPr lang="en-US" altLang="ja-JP">
                <a:ea typeface="ＭＳ Ｐゴシック" pitchFamily="34" charset="-128"/>
              </a:rPr>
              <a:t>Version</a:t>
            </a:r>
          </a:p>
        </p:txBody>
      </p:sp>
      <p:sp>
        <p:nvSpPr>
          <p:cNvPr id="5" name="Text Box 6"/>
          <p:cNvSpPr txBox="1">
            <a:spLocks noChangeArrowheads="1"/>
          </p:cNvSpPr>
          <p:nvPr/>
        </p:nvSpPr>
        <p:spPr bwMode="auto">
          <a:xfrm>
            <a:off x="5357819" y="136525"/>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9.0 Samples - </a:t>
            </a:r>
            <a:r>
              <a:rPr lang="en-US" altLang="ja-JP" sz="1600" smtClean="0">
                <a:solidFill>
                  <a:schemeClr val="accent1"/>
                </a:solidFill>
                <a:ea typeface="ＭＳ Ｐゴシック" pitchFamily="34" charset="-128"/>
              </a:rPr>
              <a:t>Utilties</a:t>
            </a:r>
            <a:endParaRPr lang="en-GB" sz="1600">
              <a:solidFill>
                <a:schemeClr val="accent1"/>
              </a:solidFill>
            </a:endParaRPr>
          </a:p>
        </p:txBody>
      </p:sp>
      <p:pic>
        <p:nvPicPr>
          <p:cNvPr id="6" name="Picture 5" descr="VersionChecking.png"/>
          <p:cNvPicPr>
            <a:picLocks noChangeAspect="1"/>
          </p:cNvPicPr>
          <p:nvPr/>
        </p:nvPicPr>
        <p:blipFill>
          <a:blip r:embed="rId4"/>
          <a:stretch>
            <a:fillRect/>
          </a:stretch>
        </p:blipFill>
        <p:spPr>
          <a:xfrm>
            <a:off x="5337826" y="4086241"/>
            <a:ext cx="2377446" cy="2057403"/>
          </a:xfrm>
          <a:prstGeom prst="rect">
            <a:avLst/>
          </a:prstGeom>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19088" y="3000372"/>
            <a:ext cx="7277100" cy="1479550"/>
          </a:xfrm>
        </p:spPr>
        <p:txBody>
          <a:bodyPr/>
          <a:lstStyle/>
          <a:p>
            <a:pPr eaLnBrk="1" hangingPunct="1"/>
            <a:r>
              <a:rPr lang="en-GB" smtClean="0"/>
              <a:t>9.1 Samples</a:t>
            </a:r>
          </a:p>
        </p:txBody>
      </p:sp>
      <p:sp>
        <p:nvSpPr>
          <p:cNvPr id="106499" name="Rectangle 3"/>
          <p:cNvSpPr>
            <a:spLocks noGrp="1" noChangeArrowheads="1"/>
          </p:cNvSpPr>
          <p:nvPr>
            <p:ph type="subTitle"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GB"/>
              <a:t>Revit 9.1 API </a:t>
            </a:r>
            <a:r>
              <a:rPr lang="en-GB" smtClean="0"/>
              <a:t>Features</a:t>
            </a:r>
            <a:endParaRPr lang="en-US" altLang="ja-JP" sz="2400">
              <a:solidFill>
                <a:srgbClr val="003366"/>
              </a:solidFill>
              <a:ea typeface="ＭＳ Ｐゴシック" pitchFamily="34" charset="-128"/>
            </a:endParaRPr>
          </a:p>
        </p:txBody>
      </p:sp>
      <p:sp>
        <p:nvSpPr>
          <p:cNvPr id="221187" name="Rectangle 3"/>
          <p:cNvSpPr>
            <a:spLocks noGrp="1" noChangeArrowheads="1"/>
          </p:cNvSpPr>
          <p:nvPr>
            <p:ph type="body" idx="1"/>
          </p:nvPr>
        </p:nvSpPr>
        <p:spPr>
          <a:xfrm>
            <a:off x="319088" y="1416050"/>
            <a:ext cx="8062912" cy="4984750"/>
          </a:xfrm>
        </p:spPr>
        <p:txBody>
          <a:bodyPr/>
          <a:lstStyle/>
          <a:p>
            <a:pPr marL="361950" indent="-361950">
              <a:spcAft>
                <a:spcPct val="0"/>
              </a:spcAft>
              <a:buNone/>
            </a:pPr>
            <a:r>
              <a:rPr lang="en-GB"/>
              <a:t>Access to </a:t>
            </a:r>
            <a:r>
              <a:rPr lang="en-GB" smtClean="0"/>
              <a:t>journal </a:t>
            </a:r>
            <a:r>
              <a:rPr lang="en-GB"/>
              <a:t>file</a:t>
            </a:r>
          </a:p>
          <a:p>
            <a:pPr marL="712788" lvl="1" indent="-169863">
              <a:spcAft>
                <a:spcPct val="0"/>
              </a:spcAft>
            </a:pPr>
            <a:r>
              <a:rPr lang="en-GB" sz="1600"/>
              <a:t>Regression testing</a:t>
            </a:r>
            <a:endParaRPr lang="en-US" altLang="ja-JP" sz="1600">
              <a:ea typeface="ＭＳ Ｐゴシック" pitchFamily="34" charset="-128"/>
            </a:endParaRPr>
          </a:p>
          <a:p>
            <a:pPr marL="361950" indent="-361950">
              <a:spcBef>
                <a:spcPct val="50000"/>
              </a:spcBef>
              <a:spcAft>
                <a:spcPct val="0"/>
              </a:spcAft>
              <a:buNone/>
            </a:pPr>
            <a:r>
              <a:rPr lang="en-GB"/>
              <a:t>Improved handling of units</a:t>
            </a:r>
          </a:p>
          <a:p>
            <a:pPr marL="712788" lvl="1" indent="-169863">
              <a:spcAft>
                <a:spcPct val="0"/>
              </a:spcAft>
            </a:pPr>
            <a:r>
              <a:rPr lang="en-GB" sz="1600"/>
              <a:t>Shelter the user from the internal Revit database units</a:t>
            </a:r>
            <a:endParaRPr lang="en-US" altLang="ja-JP" sz="1600">
              <a:ea typeface="ＭＳ Ｐゴシック" pitchFamily="34" charset="-128"/>
            </a:endParaRPr>
          </a:p>
          <a:p>
            <a:pPr marL="361950" indent="-361950">
              <a:spcBef>
                <a:spcPct val="50000"/>
              </a:spcBef>
              <a:spcAft>
                <a:spcPct val="0"/>
              </a:spcAft>
              <a:buNone/>
            </a:pPr>
            <a:r>
              <a:rPr lang="en-GB"/>
              <a:t>Ability to suspend updating </a:t>
            </a:r>
          </a:p>
          <a:p>
            <a:pPr marL="712788" lvl="1" indent="-169863">
              <a:spcAft>
                <a:spcPct val="0"/>
              </a:spcAft>
            </a:pPr>
            <a:r>
              <a:rPr lang="en-GB" sz="1600"/>
              <a:t>Model can be changed or updated through the API with minimal impact on speed</a:t>
            </a:r>
          </a:p>
          <a:p>
            <a:pPr marL="712788" lvl="1" indent="-169863">
              <a:spcAft>
                <a:spcPct val="0"/>
              </a:spcAft>
            </a:pPr>
            <a:r>
              <a:rPr lang="en-US" altLang="ja-JP" sz="1600">
                <a:ea typeface="ＭＳ Ｐゴシック" pitchFamily="34" charset="-128"/>
              </a:rPr>
              <a:t>Significant performance improvements to element transformations</a:t>
            </a:r>
          </a:p>
          <a:p>
            <a:pPr marL="361950" indent="-361950">
              <a:spcBef>
                <a:spcPct val="50000"/>
              </a:spcBef>
              <a:buNone/>
            </a:pPr>
            <a:r>
              <a:rPr lang="en-GB"/>
              <a:t>New Elements</a:t>
            </a:r>
            <a:endParaRPr lang="en-US" altLang="ja-JP">
              <a:ea typeface="ＭＳ Ｐゴシック" pitchFamily="34" charset="-128"/>
            </a:endParaRPr>
          </a:p>
          <a:p>
            <a:pPr marL="712788" lvl="1" indent="-169863">
              <a:spcAft>
                <a:spcPct val="0"/>
              </a:spcAft>
            </a:pPr>
            <a:r>
              <a:rPr lang="en-GB" sz="1600" smtClean="0"/>
              <a:t>ModelLine, Material, Opening, ReferencePlane, SketchPlane</a:t>
            </a:r>
            <a:endParaRPr lang="en-US" altLang="ja-JP" sz="1600">
              <a:ea typeface="ＭＳ Ｐゴシック" pitchFamily="34" charset="-128"/>
            </a:endParaRP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GB" smtClean="0"/>
              <a:t>Rac 9.1 API Features</a:t>
            </a:r>
            <a:endParaRPr lang="en-US" altLang="ja-JP" sz="2400">
              <a:solidFill>
                <a:srgbClr val="003366"/>
              </a:solidFill>
              <a:ea typeface="ＭＳ Ｐゴシック" pitchFamily="34" charset="-128"/>
            </a:endParaRPr>
          </a:p>
        </p:txBody>
      </p:sp>
      <p:sp>
        <p:nvSpPr>
          <p:cNvPr id="223235" name="Rectangle 3"/>
          <p:cNvSpPr>
            <a:spLocks noGrp="1" noChangeArrowheads="1"/>
          </p:cNvSpPr>
          <p:nvPr>
            <p:ph type="body" idx="1"/>
          </p:nvPr>
        </p:nvSpPr>
        <p:spPr/>
        <p:txBody>
          <a:bodyPr/>
          <a:lstStyle/>
          <a:p>
            <a:pPr marL="361950" indent="-361950">
              <a:buNone/>
            </a:pPr>
            <a:r>
              <a:rPr lang="en-GB" smtClean="0"/>
              <a:t>Access </a:t>
            </a:r>
            <a:r>
              <a:rPr lang="en-GB"/>
              <a:t>to </a:t>
            </a:r>
            <a:r>
              <a:rPr lang="en-GB" smtClean="0"/>
              <a:t>rooms</a:t>
            </a:r>
          </a:p>
          <a:p>
            <a:pPr marL="631825" lvl="1" indent="-361950"/>
            <a:r>
              <a:rPr lang="en-GB" smtClean="0"/>
              <a:t>Find </a:t>
            </a:r>
          </a:p>
          <a:p>
            <a:pPr marL="631825" lvl="1" indent="-361950"/>
            <a:r>
              <a:rPr lang="en-GB" smtClean="0"/>
              <a:t>Tag</a:t>
            </a:r>
            <a:endParaRPr lang="en-US" altLang="ja-JP">
              <a:ea typeface="ＭＳ Ｐゴシック" pitchFamily="34" charset="-128"/>
            </a:endParaRP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GB" smtClean="0"/>
              <a:t>Rst </a:t>
            </a:r>
            <a:r>
              <a:rPr lang="en-GB"/>
              <a:t>9.1 </a:t>
            </a:r>
            <a:r>
              <a:rPr lang="en-GB" smtClean="0"/>
              <a:t>API Features </a:t>
            </a:r>
            <a:endParaRPr lang="en-US" altLang="ja-JP" sz="2400">
              <a:solidFill>
                <a:srgbClr val="003366"/>
              </a:solidFill>
              <a:ea typeface="ＭＳ Ｐゴシック" pitchFamily="34" charset="-128"/>
            </a:endParaRPr>
          </a:p>
        </p:txBody>
      </p:sp>
      <p:sp>
        <p:nvSpPr>
          <p:cNvPr id="224259" name="Rectangle 3"/>
          <p:cNvSpPr>
            <a:spLocks noGrp="1" noChangeArrowheads="1"/>
          </p:cNvSpPr>
          <p:nvPr>
            <p:ph type="body" idx="1"/>
          </p:nvPr>
        </p:nvSpPr>
        <p:spPr/>
        <p:txBody>
          <a:bodyPr/>
          <a:lstStyle/>
          <a:p>
            <a:pPr marL="361950" indent="-361950"/>
            <a:r>
              <a:rPr lang="en-GB"/>
              <a:t>Define and access boundary condition</a:t>
            </a:r>
            <a:r>
              <a:rPr lang="en-US" altLang="ja-JP">
                <a:ea typeface="ＭＳ Ｐゴシック" pitchFamily="34" charset="-128"/>
              </a:rPr>
              <a:t>s</a:t>
            </a:r>
          </a:p>
          <a:p>
            <a:pPr marL="361950" indent="-361950"/>
            <a:r>
              <a:rPr lang="en-GB"/>
              <a:t>New elements</a:t>
            </a:r>
            <a:endParaRPr lang="en-US" altLang="ja-JP">
              <a:ea typeface="ＭＳ Ｐゴシック" pitchFamily="34" charset="-128"/>
            </a:endParaRPr>
          </a:p>
          <a:p>
            <a:pPr marL="808038" lvl="1" indent="-265113"/>
            <a:r>
              <a:rPr lang="en-GB" sz="2400"/>
              <a:t>Boundary Conditions</a:t>
            </a:r>
          </a:p>
          <a:p>
            <a:pPr marL="808038" lvl="1" indent="-265113"/>
            <a:r>
              <a:rPr lang="en-GB" sz="2400"/>
              <a:t>Beam systems</a:t>
            </a:r>
          </a:p>
          <a:p>
            <a:pPr marL="808038" lvl="1" indent="-265113"/>
            <a:r>
              <a:rPr lang="en-GB" sz="2400"/>
              <a:t>Path Reinforcement</a:t>
            </a:r>
          </a:p>
          <a:p>
            <a:pPr marL="808038" lvl="1" indent="-265113"/>
            <a:r>
              <a:rPr lang="en-GB" sz="2400"/>
              <a:t>Ability to define reinforcement bar sets</a:t>
            </a:r>
            <a:endParaRPr lang="en-US" altLang="ja-JP" sz="2400">
              <a:ea typeface="ＭＳ Ｐゴシック" pitchFamily="34" charset="-128"/>
            </a:endParaRP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19088" y="136525"/>
            <a:ext cx="7924800" cy="1143000"/>
          </a:xfrm>
        </p:spPr>
        <p:txBody>
          <a:bodyPr/>
          <a:lstStyle/>
          <a:p>
            <a:pPr eaLnBrk="1" hangingPunct="1"/>
            <a:r>
              <a:rPr lang="en-GB" smtClean="0"/>
              <a:t>Revit API History</a:t>
            </a:r>
          </a:p>
        </p:txBody>
      </p:sp>
      <p:sp>
        <p:nvSpPr>
          <p:cNvPr id="15363" name="Rectangle 3"/>
          <p:cNvSpPr>
            <a:spLocks noGrp="1" noChangeArrowheads="1"/>
          </p:cNvSpPr>
          <p:nvPr>
            <p:ph type="body" idx="1"/>
          </p:nvPr>
        </p:nvSpPr>
        <p:spPr>
          <a:xfrm>
            <a:off x="319088" y="1412875"/>
            <a:ext cx="8213725" cy="4751388"/>
          </a:xfrm>
        </p:spPr>
        <p:txBody>
          <a:bodyPr/>
          <a:lstStyle/>
          <a:p>
            <a:pPr marL="342900" lvl="1" indent="-228600" eaLnBrk="1" hangingPunct="1"/>
            <a:r>
              <a:rPr lang="en-US" smtClean="0"/>
              <a:t>5, 6, 7 no API and no verticals</a:t>
            </a:r>
            <a:endParaRPr lang="en-GB" smtClean="0"/>
          </a:p>
          <a:p>
            <a:pPr marL="342900" lvl="1" indent="-228600" eaLnBrk="1" hangingPunct="1"/>
            <a:r>
              <a:rPr lang="en-GB" smtClean="0"/>
              <a:t>8.0 first public API for Building and Structure</a:t>
            </a:r>
          </a:p>
          <a:p>
            <a:pPr marL="342900" lvl="1" indent="-228600" eaLnBrk="1" hangingPunct="1"/>
            <a:r>
              <a:rPr lang="en-GB" smtClean="0"/>
              <a:t>8.1 "first and a half release"</a:t>
            </a:r>
          </a:p>
          <a:p>
            <a:pPr marL="342900" lvl="1" indent="-228600" eaLnBrk="1" hangingPunct="1"/>
            <a:r>
              <a:rPr lang="en-GB" smtClean="0"/>
              <a:t>9.0 many new objects and creation methods</a:t>
            </a:r>
          </a:p>
          <a:p>
            <a:pPr marL="342900" lvl="1" indent="-228600" eaLnBrk="1" hangingPunct="1"/>
            <a:r>
              <a:rPr lang="en-GB" smtClean="0"/>
              <a:t>9.1 journal, units, new creation methods </a:t>
            </a:r>
          </a:p>
          <a:p>
            <a:pPr marL="342900" lvl="1" indent="-228600" eaLnBrk="1" hangingPunct="1"/>
            <a:r>
              <a:rPr lang="en-GB" smtClean="0"/>
              <a:t>2008 major new features</a:t>
            </a:r>
          </a:p>
          <a:p>
            <a:pPr marL="342900" lvl="1" indent="-228600" eaLnBrk="1" hangingPunct="1"/>
            <a:r>
              <a:rPr lang="en-US" smtClean="0"/>
              <a:t>2008.2 includes an SDK update and new samples</a:t>
            </a:r>
          </a:p>
          <a:p>
            <a:pPr marL="342900" lvl="1" indent="-228600" eaLnBrk="1" hangingPunct="1"/>
            <a:r>
              <a:rPr lang="en-US" smtClean="0"/>
              <a:t>2009 first MEP API, growing complexity</a:t>
            </a:r>
            <a:endParaRPr lang="en-GB" smtClean="0"/>
          </a:p>
          <a:p>
            <a:pPr marL="342900" lvl="1" indent="-228600" eaLnBrk="1" hangingPunct="1"/>
            <a:r>
              <a:rPr lang="en-GB" smtClean="0"/>
              <a:t>API size has doubled in every release</a:t>
            </a:r>
          </a:p>
          <a:p>
            <a:pPr marL="342900" lvl="1" indent="-228600" eaLnBrk="1" hangingPunct="1"/>
            <a:r>
              <a:rPr lang="en-GB" smtClean="0"/>
              <a:t>Target is API and kernel-based application</a:t>
            </a:r>
          </a:p>
          <a:p>
            <a:pPr marL="342900" lvl="1" indent="-228600" eaLnBrk="1" hangingPunct="1"/>
            <a:r>
              <a:rPr lang="en-GB" smtClean="0"/>
              <a:t>Still evolving ...</a:t>
            </a:r>
          </a:p>
        </p:txBody>
      </p:sp>
      <p:sp>
        <p:nvSpPr>
          <p:cNvPr id="15364" name="Text Box 5"/>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04800" y="76200"/>
            <a:ext cx="8062913" cy="1143000"/>
          </a:xfrm>
        </p:spPr>
        <p:txBody>
          <a:bodyPr/>
          <a:lstStyle/>
          <a:p>
            <a:r>
              <a:rPr lang="en-GB"/>
              <a:t>Revit 9.1 API </a:t>
            </a:r>
            <a:r>
              <a:rPr lang="en-GB" smtClean="0"/>
              <a:t>Fixes</a:t>
            </a:r>
            <a:endParaRPr lang="en-US" altLang="ja-JP" sz="2400">
              <a:solidFill>
                <a:srgbClr val="003366"/>
              </a:solidFill>
              <a:ea typeface="ＭＳ Ｐゴシック" pitchFamily="34" charset="-128"/>
            </a:endParaRPr>
          </a:p>
        </p:txBody>
      </p:sp>
      <p:sp>
        <p:nvSpPr>
          <p:cNvPr id="225283" name="Rectangle 3"/>
          <p:cNvSpPr>
            <a:spLocks noGrp="1" noChangeArrowheads="1"/>
          </p:cNvSpPr>
          <p:nvPr>
            <p:ph type="body" idx="1"/>
          </p:nvPr>
        </p:nvSpPr>
        <p:spPr/>
        <p:txBody>
          <a:bodyPr/>
          <a:lstStyle/>
          <a:p>
            <a:pPr marL="627063" lvl="1" indent="-265113"/>
            <a:r>
              <a:rPr lang="en-US" altLang="ja-JP" sz="2400">
                <a:ea typeface="ＭＳ Ｐゴシック" pitchFamily="34" charset="-128"/>
              </a:rPr>
              <a:t>NewArc() added to API</a:t>
            </a:r>
            <a:endParaRPr lang="en-GB" altLang="ja-JP" sz="2400">
              <a:ea typeface="ＭＳ Ｐゴシック" pitchFamily="34" charset="-128"/>
            </a:endParaRPr>
          </a:p>
          <a:p>
            <a:pPr marL="627063" lvl="1" indent="-265113"/>
            <a:r>
              <a:rPr lang="en-US" altLang="ja-JP" sz="2400">
                <a:ea typeface="ＭＳ Ｐゴシック" pitchFamily="34" charset="-128"/>
              </a:rPr>
              <a:t>Improved Span Direction API</a:t>
            </a:r>
            <a:endParaRPr lang="en-GB" altLang="ja-JP" sz="2400">
              <a:ea typeface="ＭＳ Ｐゴシック" pitchFamily="34" charset="-128"/>
            </a:endParaRPr>
          </a:p>
          <a:p>
            <a:pPr marL="627063" lvl="1" indent="-265113"/>
            <a:r>
              <a:rPr lang="en-US" altLang="ja-JP" sz="2400">
                <a:ea typeface="ＭＳ Ｐゴシック" pitchFamily="34" charset="-128"/>
              </a:rPr>
              <a:t>Track changes no longer highlights type changes to the same type</a:t>
            </a:r>
            <a:endParaRPr lang="en-GB" altLang="ja-JP" sz="2400">
              <a:ea typeface="ＭＳ Ｐゴシック" pitchFamily="34" charset="-128"/>
            </a:endParaRPr>
          </a:p>
          <a:p>
            <a:pPr marL="627063" lvl="1" indent="-265113"/>
            <a:r>
              <a:rPr lang="en-US" altLang="ja-JP" sz="2400">
                <a:ea typeface="ＭＳ Ｐゴシック" pitchFamily="34" charset="-128"/>
              </a:rPr>
              <a:t>Delete methods now return the ids of the elements deleted</a:t>
            </a:r>
            <a:endParaRPr lang="en-GB" altLang="ja-JP" sz="2400">
              <a:ea typeface="ＭＳ Ｐゴシック" pitchFamily="34" charset="-128"/>
            </a:endParaRPr>
          </a:p>
          <a:p>
            <a:pPr marL="627063" lvl="1" indent="-265113"/>
            <a:r>
              <a:rPr lang="en-US" altLang="ja-JP" sz="2400">
                <a:ea typeface="ＭＳ Ｐゴシック" pitchFamily="34" charset="-128"/>
              </a:rPr>
              <a:t>Grid lines are now available immediately after creation</a:t>
            </a:r>
            <a:endParaRPr lang="en-GB" altLang="ja-JP" sz="2400">
              <a:ea typeface="ＭＳ Ｐゴシック" pitchFamily="34" charset="-128"/>
            </a:endParaRPr>
          </a:p>
          <a:p>
            <a:pPr marL="627063" lvl="1" indent="-265113"/>
            <a:r>
              <a:rPr lang="en-US" altLang="ja-JP" sz="2400">
                <a:ea typeface="ＭＳ Ｐゴシック" pitchFamily="34" charset="-128"/>
              </a:rPr>
              <a:t>Significant performance improvements to element transformations through the use of the </a:t>
            </a:r>
            <a:r>
              <a:rPr lang="en-US" altLang="ja-JP" sz="2400" i="1">
                <a:ea typeface="ＭＳ Ｐゴシック" pitchFamily="34" charset="-128"/>
              </a:rPr>
              <a:t>SuspendUpdating</a:t>
            </a:r>
            <a:r>
              <a:rPr lang="en-US" altLang="ja-JP" sz="2400">
                <a:ea typeface="ＭＳ Ｐゴシック" pitchFamily="34" charset="-128"/>
              </a:rPr>
              <a:t> functionality</a:t>
            </a: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1" name="Rectangle 3"/>
          <p:cNvSpPr>
            <a:spLocks noGrp="1" noChangeArrowheads="1"/>
          </p:cNvSpPr>
          <p:nvPr>
            <p:ph type="title"/>
          </p:nvPr>
        </p:nvSpPr>
        <p:spPr>
          <a:xfrm>
            <a:off x="319088" y="142852"/>
            <a:ext cx="8139112" cy="1143000"/>
          </a:xfrm>
        </p:spPr>
        <p:txBody>
          <a:bodyPr/>
          <a:lstStyle/>
          <a:p>
            <a:r>
              <a:rPr lang="en-US" altLang="ja-JP" sz="3600" smtClean="0">
                <a:ea typeface="ＭＳ Ｐゴシック" pitchFamily="34" charset="-128"/>
              </a:rPr>
              <a:t>Creation </a:t>
            </a:r>
            <a:r>
              <a:rPr lang="en-US" altLang="ja-JP" sz="3600">
                <a:ea typeface="ＭＳ Ｐゴシック" pitchFamily="34" charset="-128"/>
              </a:rPr>
              <a:t>of a </a:t>
            </a:r>
            <a:r>
              <a:rPr lang="en-US" altLang="ja-JP" sz="3600" smtClean="0">
                <a:ea typeface="ＭＳ Ｐゴシック" pitchFamily="34" charset="-128"/>
              </a:rPr>
              <a:t>Frame</a:t>
            </a:r>
            <a:br>
              <a:rPr lang="en-US" altLang="ja-JP" sz="3600" smtClean="0">
                <a:ea typeface="ＭＳ Ｐゴシック" pitchFamily="34" charset="-128"/>
              </a:rPr>
            </a:br>
            <a:r>
              <a:rPr lang="en-US" altLang="ja-JP" sz="3600" smtClean="0">
                <a:ea typeface="ＭＳ Ｐゴシック" pitchFamily="34" charset="-128"/>
              </a:rPr>
              <a:t>Control Display Update</a:t>
            </a:r>
            <a:endParaRPr lang="en-US" altLang="ja-JP" sz="3600">
              <a:ea typeface="ＭＳ Ｐゴシック" pitchFamily="34" charset="-128"/>
            </a:endParaRPr>
          </a:p>
        </p:txBody>
      </p:sp>
      <p:sp>
        <p:nvSpPr>
          <p:cNvPr id="227332" name="Rectangle 4"/>
          <p:cNvSpPr>
            <a:spLocks noGrp="1" noChangeArrowheads="1"/>
          </p:cNvSpPr>
          <p:nvPr>
            <p:ph type="body" idx="1"/>
          </p:nvPr>
        </p:nvSpPr>
        <p:spPr>
          <a:xfrm>
            <a:off x="381000" y="1371600"/>
            <a:ext cx="8077200" cy="5119688"/>
          </a:xfrm>
        </p:spPr>
        <p:txBody>
          <a:bodyPr/>
          <a:lstStyle/>
          <a:p>
            <a:r>
              <a:rPr lang="en-GB" b="0">
                <a:solidFill>
                  <a:schemeClr val="hlink"/>
                </a:solidFill>
              </a:rPr>
              <a:t>FrameBuilder</a:t>
            </a:r>
            <a:r>
              <a:rPr lang="en-GB" b="0"/>
              <a:t> </a:t>
            </a:r>
            <a:r>
              <a:rPr lang="en-GB" b="0" smtClean="0"/>
              <a:t>– All</a:t>
            </a:r>
          </a:p>
          <a:p>
            <a:pPr lvl="1"/>
            <a:r>
              <a:rPr lang="en-GB" sz="2400" smtClean="0"/>
              <a:t>Composed </a:t>
            </a:r>
            <a:r>
              <a:rPr lang="en-GB" sz="2400"/>
              <a:t>of floors, levels, columns, beams, braces</a:t>
            </a:r>
          </a:p>
          <a:p>
            <a:pPr lvl="1"/>
            <a:r>
              <a:rPr lang="en-GB" sz="2400"/>
              <a:t>Demonstrates methods</a:t>
            </a:r>
          </a:p>
          <a:p>
            <a:pPr lvl="2"/>
            <a:r>
              <a:rPr lang="en-US" altLang="zh-CN" sz="1600">
                <a:ea typeface="SimSun" pitchFamily="2" charset="-122"/>
              </a:rPr>
              <a:t>NewLevel</a:t>
            </a:r>
            <a:r>
              <a:rPr lang="en-GB" sz="1600"/>
              <a:t>(), N</a:t>
            </a:r>
            <a:r>
              <a:rPr lang="en-US" altLang="ja-JP" sz="1600">
                <a:ea typeface="ＭＳ Ｐゴシック" pitchFamily="34" charset="-128"/>
              </a:rPr>
              <a:t>ewFamilyInstance()</a:t>
            </a:r>
            <a:endParaRPr lang="en-GB" sz="1600"/>
          </a:p>
          <a:p>
            <a:pPr lvl="1"/>
            <a:r>
              <a:rPr lang="en-GB" sz="2400"/>
              <a:t>Illustrates the </a:t>
            </a:r>
            <a:r>
              <a:rPr lang="en-US" altLang="ja-JP" sz="2400">
                <a:ea typeface="ＭＳ Ｐゴシック" pitchFamily="34" charset="-128"/>
              </a:rPr>
              <a:t>SuspendUpdating mechanism</a:t>
            </a:r>
          </a:p>
          <a:p>
            <a:pPr lvl="2"/>
            <a:r>
              <a:rPr lang="en-US" altLang="ja-JP" sz="1600">
                <a:ea typeface="ＭＳ Ｐゴシック" pitchFamily="34" charset="-128"/>
              </a:rPr>
              <a:t>New SuspendUpdating( doc ), SuspendUpdating.Dispose</a:t>
            </a:r>
            <a:r>
              <a:rPr lang="en-US" altLang="ja-JP" sz="1600" smtClean="0">
                <a:ea typeface="ＭＳ Ｐゴシック" pitchFamily="34" charset="-128"/>
              </a:rPr>
              <a:t>()</a:t>
            </a:r>
            <a:endParaRPr lang="ja-JP" altLang="en-US">
              <a:ea typeface="ＭＳ Ｐゴシック" pitchFamily="34" charset="-128"/>
            </a:endParaRPr>
          </a:p>
        </p:txBody>
      </p:sp>
      <p:sp>
        <p:nvSpPr>
          <p:cNvPr id="7"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pic>
        <p:nvPicPr>
          <p:cNvPr id="10" name="Picture 9" descr="FrameBuilder02.png"/>
          <p:cNvPicPr>
            <a:picLocks noChangeAspect="1"/>
          </p:cNvPicPr>
          <p:nvPr/>
        </p:nvPicPr>
        <p:blipFill>
          <a:blip r:embed="rId3"/>
          <a:stretch>
            <a:fillRect/>
          </a:stretch>
        </p:blipFill>
        <p:spPr>
          <a:xfrm>
            <a:off x="5143504" y="3929066"/>
            <a:ext cx="3002896" cy="2809043"/>
          </a:xfrm>
          <a:prstGeom prst="rect">
            <a:avLst/>
          </a:prstGeom>
        </p:spPr>
      </p:pic>
      <p:pic>
        <p:nvPicPr>
          <p:cNvPr id="11" name="Picture 10" descr="FrameBuilder01.png"/>
          <p:cNvPicPr>
            <a:picLocks noChangeAspect="1"/>
          </p:cNvPicPr>
          <p:nvPr/>
        </p:nvPicPr>
        <p:blipFill>
          <a:blip r:embed="rId4"/>
          <a:stretch>
            <a:fillRect/>
          </a:stretch>
        </p:blipFill>
        <p:spPr>
          <a:xfrm>
            <a:off x="928662" y="4000504"/>
            <a:ext cx="3736856" cy="2304292"/>
          </a:xfrm>
          <a:prstGeom prst="rect">
            <a:avLst/>
          </a:prstGeo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19088" y="136525"/>
            <a:ext cx="8215312" cy="1143000"/>
          </a:xfrm>
        </p:spPr>
        <p:txBody>
          <a:bodyPr/>
          <a:lstStyle/>
          <a:p>
            <a:r>
              <a:rPr lang="en-US" noProof="1" smtClean="0"/>
              <a:t>Journaling</a:t>
            </a:r>
            <a:r>
              <a:rPr lang="en-US" altLang="ja-JP" smtClean="0">
                <a:ea typeface="ＭＳ Ｐゴシック" pitchFamily="34" charset="-128"/>
              </a:rPr>
              <a:t> </a:t>
            </a:r>
            <a:r>
              <a:rPr lang="en-US" altLang="ja-JP">
                <a:ea typeface="ＭＳ Ｐゴシック" pitchFamily="34" charset="-128"/>
              </a:rPr>
              <a:t>Mechanism</a:t>
            </a:r>
          </a:p>
        </p:txBody>
      </p:sp>
      <p:sp>
        <p:nvSpPr>
          <p:cNvPr id="229379" name="Rectangle 3"/>
          <p:cNvSpPr>
            <a:spLocks noGrp="1" noChangeArrowheads="1"/>
          </p:cNvSpPr>
          <p:nvPr>
            <p:ph type="body" idx="1"/>
          </p:nvPr>
        </p:nvSpPr>
        <p:spPr>
          <a:xfrm>
            <a:off x="319088" y="1371600"/>
            <a:ext cx="8062912" cy="5119688"/>
          </a:xfrm>
        </p:spPr>
        <p:txBody>
          <a:bodyPr/>
          <a:lstStyle/>
          <a:p>
            <a:r>
              <a:rPr lang="en-GB" b="0">
                <a:solidFill>
                  <a:schemeClr val="hlink"/>
                </a:solidFill>
              </a:rPr>
              <a:t>Journaling</a:t>
            </a:r>
            <a:r>
              <a:rPr lang="en-GB" b="0"/>
              <a:t> </a:t>
            </a:r>
            <a:r>
              <a:rPr lang="en-GB" b="0" smtClean="0"/>
              <a:t>– All</a:t>
            </a:r>
          </a:p>
          <a:p>
            <a:pPr lvl="1"/>
            <a:r>
              <a:rPr lang="en-US" altLang="ja-JP" smtClean="0">
                <a:ea typeface="ＭＳ Ｐゴシック" pitchFamily="34" charset="-128"/>
              </a:rPr>
              <a:t>All </a:t>
            </a:r>
            <a:r>
              <a:rPr lang="en-US" altLang="ja-JP">
                <a:ea typeface="ＭＳ Ｐゴシック" pitchFamily="34" charset="-128"/>
              </a:rPr>
              <a:t>user actions in Revit are recorded in the journal file</a:t>
            </a:r>
          </a:p>
          <a:p>
            <a:pPr lvl="2"/>
            <a:r>
              <a:rPr lang="en-US" sz="1600" noProof="1"/>
              <a:t>C:\Program Files\Autodesk Revit Structure 4\Journals</a:t>
            </a:r>
            <a:endParaRPr lang="en-US" altLang="ja-JP" sz="1600">
              <a:ea typeface="ＭＳ Ｐゴシック" pitchFamily="34" charset="-128"/>
            </a:endParaRPr>
          </a:p>
          <a:p>
            <a:pPr lvl="1"/>
            <a:r>
              <a:rPr lang="en-US" altLang="ja-JP">
                <a:ea typeface="ＭＳ Ｐゴシック" pitchFamily="34" charset="-128"/>
              </a:rPr>
              <a:t>To rerun journal file</a:t>
            </a:r>
          </a:p>
          <a:p>
            <a:pPr lvl="2"/>
            <a:r>
              <a:rPr lang="en-US" altLang="ja-JP" sz="1600">
                <a:ea typeface="ＭＳ Ｐゴシック" pitchFamily="34" charset="-128"/>
              </a:rPr>
              <a:t>Drag it onto Revit icon </a:t>
            </a:r>
          </a:p>
          <a:p>
            <a:pPr lvl="2"/>
            <a:r>
              <a:rPr lang="en-US" altLang="ja-JP" sz="1600">
                <a:ea typeface="ＭＳ Ｐゴシック" pitchFamily="34" charset="-128"/>
              </a:rPr>
              <a:t>Drag it onto open session</a:t>
            </a:r>
          </a:p>
          <a:p>
            <a:pPr lvl="2"/>
            <a:r>
              <a:rPr lang="en-US" altLang="ja-JP" sz="1600">
                <a:ea typeface="ＭＳ Ｐゴシック" pitchFamily="34" charset="-128"/>
              </a:rPr>
              <a:t>Pass it as command line parameter</a:t>
            </a:r>
          </a:p>
          <a:p>
            <a:pPr lvl="1"/>
            <a:r>
              <a:rPr lang="en-US" altLang="ja-JP">
                <a:ea typeface="ＭＳ Ｐゴシック" pitchFamily="34" charset="-128"/>
              </a:rPr>
              <a:t>I</a:t>
            </a:r>
            <a:r>
              <a:rPr lang="en-US" noProof="1"/>
              <a:t>ntegrating an external</a:t>
            </a:r>
            <a:r>
              <a:rPr lang="en-US" altLang="ja-JP">
                <a:ea typeface="ＭＳ Ｐゴシック" pitchFamily="34" charset="-128"/>
              </a:rPr>
              <a:t> </a:t>
            </a:r>
            <a:r>
              <a:rPr lang="en-US" noProof="1"/>
              <a:t>application</a:t>
            </a:r>
            <a:endParaRPr lang="en-US" altLang="ja-JP">
              <a:ea typeface="ＭＳ Ｐゴシック" pitchFamily="34" charset="-128"/>
            </a:endParaRPr>
          </a:p>
          <a:p>
            <a:pPr lvl="2"/>
            <a:r>
              <a:rPr lang="en-US" sz="1600"/>
              <a:t>A</a:t>
            </a:r>
            <a:r>
              <a:rPr lang="en-US" sz="1600" noProof="1"/>
              <a:t>dd</a:t>
            </a:r>
            <a:r>
              <a:rPr lang="en-US" altLang="ja-JP" sz="1600">
                <a:ea typeface="ＭＳ Ｐゴシック" pitchFamily="34" charset="-128"/>
              </a:rPr>
              <a:t> </a:t>
            </a:r>
            <a:r>
              <a:rPr lang="en-US" sz="1600" noProof="1"/>
              <a:t>and retriev</a:t>
            </a:r>
            <a:r>
              <a:rPr lang="en-US" altLang="ja-JP" sz="1600">
                <a:ea typeface="ＭＳ Ｐゴシック" pitchFamily="34" charset="-128"/>
              </a:rPr>
              <a:t>e </a:t>
            </a:r>
            <a:r>
              <a:rPr lang="en-US" sz="1600" noProof="1"/>
              <a:t>information to and from journal file</a:t>
            </a:r>
            <a:endParaRPr lang="en-US" altLang="ja-JP" sz="1600">
              <a:ea typeface="ＭＳ Ｐゴシック" pitchFamily="34" charset="-128"/>
            </a:endParaRPr>
          </a:p>
          <a:p>
            <a:pPr lvl="3">
              <a:buNone/>
            </a:pPr>
            <a:r>
              <a:rPr lang="en-US" sz="1200" noProof="1">
                <a:latin typeface="Courier New" pitchFamily="49" charset="0"/>
                <a:cs typeface="Courier New" pitchFamily="49" charset="0"/>
              </a:rPr>
              <a:t>StringStringMap Autodesk.Revit.ExternalCommandData.Data</a:t>
            </a:r>
          </a:p>
          <a:p>
            <a:pPr lvl="3">
              <a:buNone/>
            </a:pPr>
            <a:r>
              <a:rPr lang="en-US" sz="1200" noProof="1">
                <a:latin typeface="Courier New" pitchFamily="49" charset="0"/>
                <a:cs typeface="Courier New" pitchFamily="49" charset="0"/>
              </a:rPr>
              <a:t>StringStringMap.Insert()</a:t>
            </a:r>
          </a:p>
          <a:p>
            <a:pPr lvl="3">
              <a:buNone/>
            </a:pPr>
            <a:r>
              <a:rPr lang="en-US" sz="1200" noProof="1">
                <a:latin typeface="Courier New" pitchFamily="49" charset="0"/>
                <a:cs typeface="Courier New" pitchFamily="49" charset="0"/>
              </a:rPr>
              <a:t>StringStringMap.Item()</a:t>
            </a:r>
          </a:p>
          <a:p>
            <a:pPr lvl="1"/>
            <a:r>
              <a:rPr lang="en-US" altLang="ja-JP">
                <a:ea typeface="ＭＳ Ｐゴシック" pitchFamily="34" charset="-128"/>
              </a:rPr>
              <a:t>Example application adds a wall and saves its data</a:t>
            </a:r>
          </a:p>
          <a:p>
            <a:pPr lvl="1"/>
            <a:r>
              <a:rPr lang="en-US" altLang="ja-JP">
                <a:ea typeface="ＭＳ Ｐゴシック" pitchFamily="34" charset="-128"/>
              </a:rPr>
              <a:t>VBScript-like, work around missing API issues</a:t>
            </a: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pPr>
              <a:lnSpc>
                <a:spcPct val="90000"/>
              </a:lnSpc>
            </a:pPr>
            <a:r>
              <a:rPr lang="en-GB" b="0" smtClean="0">
                <a:solidFill>
                  <a:schemeClr val="hlink"/>
                </a:solidFill>
              </a:rPr>
              <a:t>ModelLines</a:t>
            </a:r>
            <a:r>
              <a:rPr lang="en-GB" b="0" smtClean="0"/>
              <a:t> – All</a:t>
            </a:r>
          </a:p>
          <a:p>
            <a:pPr lvl="1">
              <a:lnSpc>
                <a:spcPct val="90000"/>
              </a:lnSpc>
            </a:pPr>
            <a:r>
              <a:rPr lang="en-US" noProof="1" smtClean="0"/>
              <a:t>Report </a:t>
            </a:r>
            <a:r>
              <a:rPr lang="en-US" noProof="1"/>
              <a:t>the number of </a:t>
            </a:r>
            <a:r>
              <a:rPr lang="en-US" altLang="ja-JP">
                <a:ea typeface="ＭＳ Ｐゴシック" pitchFamily="34" charset="-128"/>
              </a:rPr>
              <a:t>instances of </a:t>
            </a:r>
            <a:r>
              <a:rPr lang="en-US" noProof="1"/>
              <a:t>each model line type</a:t>
            </a:r>
            <a:endParaRPr lang="en-US" altLang="ja-JP">
              <a:ea typeface="ＭＳ Ｐゴシック" pitchFamily="34" charset="-128"/>
            </a:endParaRPr>
          </a:p>
          <a:p>
            <a:pPr lvl="1">
              <a:lnSpc>
                <a:spcPct val="90000"/>
              </a:lnSpc>
            </a:pPr>
            <a:r>
              <a:rPr lang="en-US" altLang="ja-JP" smtClean="0">
                <a:ea typeface="ＭＳ Ｐゴシック" pitchFamily="34" charset="-128"/>
              </a:rPr>
              <a:t>C</a:t>
            </a:r>
            <a:r>
              <a:rPr lang="en-US" noProof="1" smtClean="0"/>
              <a:t>reate </a:t>
            </a:r>
            <a:r>
              <a:rPr lang="en-US" altLang="ja-JP">
                <a:ea typeface="ＭＳ Ｐゴシック" pitchFamily="34" charset="-128"/>
              </a:rPr>
              <a:t>new model lines</a:t>
            </a:r>
          </a:p>
          <a:p>
            <a:pPr lvl="2">
              <a:lnSpc>
                <a:spcPct val="90000"/>
              </a:lnSpc>
            </a:pPr>
            <a:r>
              <a:rPr lang="en-US" sz="1600" noProof="1"/>
              <a:t>Arc, Ellipse, Line, </a:t>
            </a:r>
            <a:r>
              <a:rPr lang="en-US" sz="1600" noProof="1" smtClean="0"/>
              <a:t>NurbSpline</a:t>
            </a:r>
            <a:endParaRPr lang="en-US" altLang="ja-JP" sz="1600">
              <a:ea typeface="ＭＳ Ｐゴシック" pitchFamily="34" charset="-128"/>
            </a:endParaRPr>
          </a:p>
          <a:p>
            <a:pPr lvl="1">
              <a:lnSpc>
                <a:spcPct val="90000"/>
              </a:lnSpc>
            </a:pPr>
            <a:r>
              <a:rPr lang="en-US" altLang="ja-JP">
                <a:ea typeface="ＭＳ Ｐゴシック" pitchFamily="34" charset="-128"/>
              </a:rPr>
              <a:t>New and Modified Classes and Methods</a:t>
            </a:r>
          </a:p>
          <a:p>
            <a:pPr lvl="2">
              <a:lnSpc>
                <a:spcPct val="90000"/>
              </a:lnSpc>
            </a:pPr>
            <a:r>
              <a:rPr lang="en-GB" sz="1400">
                <a:latin typeface="Courier New" pitchFamily="49" charset="0"/>
                <a:cs typeface="Courier New" pitchFamily="49" charset="0"/>
              </a:rPr>
              <a:t>Autodesk.Revit.Elements.ModelCurveArray</a:t>
            </a:r>
          </a:p>
          <a:p>
            <a:pPr lvl="2">
              <a:lnSpc>
                <a:spcPct val="90000"/>
              </a:lnSpc>
            </a:pPr>
            <a:r>
              <a:rPr lang="en-GB" sz="1400">
                <a:latin typeface="Courier New" pitchFamily="49" charset="0"/>
                <a:cs typeface="Courier New" pitchFamily="49" charset="0"/>
              </a:rPr>
              <a:t>Autodesk.Revit.Elements.ModelCurveArrayIterator</a:t>
            </a:r>
          </a:p>
          <a:p>
            <a:pPr lvl="2">
              <a:lnSpc>
                <a:spcPct val="90000"/>
              </a:lnSpc>
            </a:pPr>
            <a:r>
              <a:rPr lang="en-GB" sz="1400">
                <a:latin typeface="Courier New" pitchFamily="49" charset="0"/>
                <a:cs typeface="Courier New" pitchFamily="49" charset="0"/>
              </a:rPr>
              <a:t>Autodesk.Revit.Elements.ModelCurve</a:t>
            </a:r>
          </a:p>
          <a:p>
            <a:pPr lvl="2">
              <a:lnSpc>
                <a:spcPct val="90000"/>
              </a:lnSpc>
            </a:pPr>
            <a:r>
              <a:rPr lang="en-GB" sz="1400">
                <a:latin typeface="Courier New" pitchFamily="49" charset="0"/>
                <a:cs typeface="Courier New" pitchFamily="49" charset="0"/>
              </a:rPr>
              <a:t>Autodesk.Revit.Elements.ModelArc</a:t>
            </a:r>
          </a:p>
          <a:p>
            <a:pPr lvl="2">
              <a:lnSpc>
                <a:spcPct val="90000"/>
              </a:lnSpc>
            </a:pPr>
            <a:r>
              <a:rPr lang="en-GB" sz="1400">
                <a:latin typeface="Courier New" pitchFamily="49" charset="0"/>
                <a:cs typeface="Courier New" pitchFamily="49" charset="0"/>
              </a:rPr>
              <a:t>Autodesk.Revit.Elements.ModelEllipse</a:t>
            </a:r>
          </a:p>
          <a:p>
            <a:pPr lvl="2">
              <a:lnSpc>
                <a:spcPct val="90000"/>
              </a:lnSpc>
            </a:pPr>
            <a:r>
              <a:rPr lang="en-GB" sz="1400">
                <a:latin typeface="Courier New" pitchFamily="49" charset="0"/>
                <a:cs typeface="Courier New" pitchFamily="49" charset="0"/>
              </a:rPr>
              <a:t>Autodesk.Revit.Elements.ModelLine</a:t>
            </a:r>
          </a:p>
          <a:p>
            <a:pPr lvl="2">
              <a:lnSpc>
                <a:spcPct val="90000"/>
              </a:lnSpc>
            </a:pPr>
            <a:r>
              <a:rPr lang="en-GB" sz="1400">
                <a:latin typeface="Courier New" pitchFamily="49" charset="0"/>
                <a:cs typeface="Courier New" pitchFamily="49" charset="0"/>
              </a:rPr>
              <a:t>Autodesk.Revit.Elements.ModelHermiteSpline</a:t>
            </a:r>
          </a:p>
          <a:p>
            <a:pPr lvl="2">
              <a:lnSpc>
                <a:spcPct val="90000"/>
              </a:lnSpc>
            </a:pPr>
            <a:r>
              <a:rPr lang="en-GB" sz="1400">
                <a:latin typeface="Courier New" pitchFamily="49" charset="0"/>
                <a:cs typeface="Courier New" pitchFamily="49" charset="0"/>
              </a:rPr>
              <a:t>Autodesk.Revit.Elements.ModelNurbSpline</a:t>
            </a:r>
          </a:p>
          <a:p>
            <a:pPr lvl="2">
              <a:lnSpc>
                <a:spcPct val="90000"/>
              </a:lnSpc>
            </a:pPr>
            <a:r>
              <a:rPr lang="en-GB" sz="1400">
                <a:latin typeface="Courier New" pitchFamily="49" charset="0"/>
                <a:cs typeface="Courier New" pitchFamily="49" charset="0"/>
              </a:rPr>
              <a:t>Autodesk.Revit.Creation.Document.NewModelCurve</a:t>
            </a:r>
          </a:p>
          <a:p>
            <a:pPr lvl="2">
              <a:lnSpc>
                <a:spcPct val="90000"/>
              </a:lnSpc>
            </a:pPr>
            <a:r>
              <a:rPr lang="en-GB" sz="1400">
                <a:latin typeface="Courier New" pitchFamily="49" charset="0"/>
                <a:cs typeface="Courier New" pitchFamily="49" charset="0"/>
              </a:rPr>
              <a:t>Autodesk.Revit.Creation.Document.NewModelCurveArray</a:t>
            </a:r>
          </a:p>
          <a:p>
            <a:pPr lvl="2">
              <a:lnSpc>
                <a:spcPct val="90000"/>
              </a:lnSpc>
            </a:pPr>
            <a:r>
              <a:rPr lang="en-GB" sz="1400" smtClean="0">
                <a:latin typeface="Courier New" pitchFamily="49" charset="0"/>
                <a:cs typeface="Courier New" pitchFamily="49" charset="0"/>
              </a:rPr>
              <a:t>Autodesk.Revit.Creation.Application.NewArc</a:t>
            </a:r>
            <a:endParaRPr lang="en-US" altLang="ja-JP" sz="1400">
              <a:latin typeface="Courier New" pitchFamily="49" charset="0"/>
              <a:ea typeface="ＭＳ Ｐゴシック" pitchFamily="34" charset="-128"/>
              <a:cs typeface="Courier New" pitchFamily="49" charset="0"/>
            </a:endParaRPr>
          </a:p>
        </p:txBody>
      </p:sp>
      <p:sp>
        <p:nvSpPr>
          <p:cNvPr id="237573" name="Rectangle 5"/>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Model </a:t>
            </a:r>
            <a:r>
              <a:rPr lang="en-US" altLang="ja-JP">
                <a:ea typeface="ＭＳ Ｐゴシック" pitchFamily="34" charset="-128"/>
              </a:rPr>
              <a:t>Lines</a:t>
            </a: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9" name="Rectangle 3"/>
          <p:cNvSpPr>
            <a:spLocks noGrp="1" noChangeArrowheads="1"/>
          </p:cNvSpPr>
          <p:nvPr>
            <p:ph type="body" idx="1"/>
          </p:nvPr>
        </p:nvSpPr>
        <p:spPr>
          <a:xfrm>
            <a:off x="319088" y="1416050"/>
            <a:ext cx="3689350" cy="4984750"/>
          </a:xfrm>
        </p:spPr>
        <p:txBody>
          <a:bodyPr/>
          <a:lstStyle/>
          <a:p>
            <a:r>
              <a:rPr lang="en-GB" b="0" smtClean="0">
                <a:solidFill>
                  <a:schemeClr val="hlink"/>
                </a:solidFill>
              </a:rPr>
              <a:t>ModelLines</a:t>
            </a:r>
            <a:r>
              <a:rPr lang="en-GB" b="0" smtClean="0"/>
              <a:t> – All</a:t>
            </a:r>
          </a:p>
          <a:p>
            <a:pPr lvl="1"/>
            <a:r>
              <a:rPr lang="en-US" sz="1800" noProof="1" smtClean="0"/>
              <a:t>ModelLines1</a:t>
            </a:r>
            <a:r>
              <a:rPr lang="en-US" altLang="ja-JP" sz="1800" smtClean="0">
                <a:ea typeface="ＭＳ Ｐゴシック" pitchFamily="34" charset="-128"/>
              </a:rPr>
              <a:t> </a:t>
            </a:r>
            <a:r>
              <a:rPr lang="en-US" altLang="ja-JP" sz="1800">
                <a:ea typeface="ＭＳ Ｐゴシック" pitchFamily="34" charset="-128"/>
              </a:rPr>
              <a:t>- c</a:t>
            </a:r>
            <a:r>
              <a:rPr lang="en-US" sz="1800" noProof="1"/>
              <a:t>reates a new sketch plane for drawing the new model lines on</a:t>
            </a:r>
            <a:endParaRPr lang="en-US" altLang="ja-JP" sz="1800">
              <a:ea typeface="ＭＳ Ｐゴシック" pitchFamily="34" charset="-128"/>
            </a:endParaRPr>
          </a:p>
          <a:p>
            <a:pPr lvl="1"/>
            <a:r>
              <a:rPr lang="en-US" sz="1800" noProof="1"/>
              <a:t>ModelLines</a:t>
            </a:r>
            <a:r>
              <a:rPr lang="en-US" altLang="ja-JP" sz="1800">
                <a:ea typeface="ＭＳ Ｐゴシック" pitchFamily="34" charset="-128"/>
              </a:rPr>
              <a:t>2 - </a:t>
            </a:r>
            <a:r>
              <a:rPr lang="en-US" sz="1800" noProof="1"/>
              <a:t>allows the user to select which existing sketch plane to draw the new lines on</a:t>
            </a:r>
            <a:r>
              <a:rPr lang="en-US" sz="1800"/>
              <a:t> and data to use</a:t>
            </a:r>
            <a:endParaRPr lang="en-US" altLang="ja-JP" sz="1800">
              <a:ea typeface="ＭＳ Ｐゴシック" pitchFamily="34" charset="-128"/>
            </a:endParaRPr>
          </a:p>
          <a:p>
            <a:pPr lvl="1"/>
            <a:r>
              <a:rPr lang="en-US" altLang="ja-JP" sz="1800">
                <a:ea typeface="ＭＳ Ｐゴシック" pitchFamily="34" charset="-128"/>
              </a:rPr>
              <a:t>You need to d</a:t>
            </a:r>
            <a:r>
              <a:rPr lang="en-US" sz="1800" noProof="1"/>
              <a:t>raw some ellipses</a:t>
            </a:r>
            <a:r>
              <a:rPr lang="en-US" altLang="ja-JP" sz="1800">
                <a:ea typeface="ＭＳ Ｐゴシック" pitchFamily="34" charset="-128"/>
              </a:rPr>
              <a:t> </a:t>
            </a:r>
            <a:r>
              <a:rPr lang="en-US" sz="1800" noProof="1"/>
              <a:t>and nurb splines before invok</a:t>
            </a:r>
            <a:r>
              <a:rPr lang="en-US" altLang="ja-JP" sz="1800">
                <a:ea typeface="ＭＳ Ｐゴシック" pitchFamily="34" charset="-128"/>
              </a:rPr>
              <a:t>ing</a:t>
            </a:r>
            <a:r>
              <a:rPr lang="en-US" sz="1800" noProof="1"/>
              <a:t> the command</a:t>
            </a:r>
            <a:r>
              <a:rPr lang="en-US" altLang="ja-JP" sz="1800">
                <a:ea typeface="ＭＳ Ｐゴシック" pitchFamily="34" charset="-128"/>
              </a:rPr>
              <a:t>. (</a:t>
            </a:r>
            <a:r>
              <a:rPr lang="en-US" sz="1800" noProof="1"/>
              <a:t>the</a:t>
            </a:r>
            <a:r>
              <a:rPr lang="en-US" altLang="ja-JP" sz="1800">
                <a:ea typeface="ＭＳ Ｐゴシック" pitchFamily="34" charset="-128"/>
              </a:rPr>
              <a:t>se</a:t>
            </a:r>
            <a:r>
              <a:rPr lang="en-US" sz="1800" noProof="1"/>
              <a:t> </a:t>
            </a:r>
            <a:r>
              <a:rPr lang="en-US" altLang="ja-JP" sz="1800">
                <a:ea typeface="ＭＳ Ｐゴシック" pitchFamily="34" charset="-128"/>
              </a:rPr>
              <a:t>underlying </a:t>
            </a:r>
            <a:r>
              <a:rPr lang="en-US" sz="1800" noProof="1"/>
              <a:t>geometry curves cannot be created with Revit API</a:t>
            </a:r>
            <a:r>
              <a:rPr lang="en-US" altLang="ja-JP" sz="1800">
                <a:ea typeface="ＭＳ Ｐゴシック" pitchFamily="34" charset="-128"/>
              </a:rPr>
              <a:t>, yet.) </a:t>
            </a:r>
          </a:p>
        </p:txBody>
      </p:sp>
      <p:pic>
        <p:nvPicPr>
          <p:cNvPr id="239620" name="Picture 4" descr="ModelLines1"/>
          <p:cNvPicPr>
            <a:picLocks noChangeAspect="1" noChangeArrowheads="1"/>
          </p:cNvPicPr>
          <p:nvPr/>
        </p:nvPicPr>
        <p:blipFill>
          <a:blip r:embed="rId3"/>
          <a:srcRect/>
          <a:stretch>
            <a:fillRect/>
          </a:stretch>
        </p:blipFill>
        <p:spPr bwMode="auto">
          <a:xfrm>
            <a:off x="4352955" y="1447800"/>
            <a:ext cx="4505325" cy="2809875"/>
          </a:xfrm>
          <a:prstGeom prst="rect">
            <a:avLst/>
          </a:prstGeom>
          <a:noFill/>
          <a:ln w="9525">
            <a:noFill/>
            <a:miter lim="800000"/>
            <a:headEnd/>
            <a:tailEnd/>
          </a:ln>
        </p:spPr>
      </p:pic>
      <p:pic>
        <p:nvPicPr>
          <p:cNvPr id="239621" name="Picture 5" descr="spline"/>
          <p:cNvPicPr>
            <a:picLocks noChangeAspect="1" noChangeArrowheads="1"/>
          </p:cNvPicPr>
          <p:nvPr/>
        </p:nvPicPr>
        <p:blipFill>
          <a:blip r:embed="rId4"/>
          <a:srcRect/>
          <a:stretch>
            <a:fillRect/>
          </a:stretch>
        </p:blipFill>
        <p:spPr bwMode="auto">
          <a:xfrm>
            <a:off x="4419600" y="4613275"/>
            <a:ext cx="2439988" cy="1939925"/>
          </a:xfrm>
          <a:prstGeom prst="rect">
            <a:avLst/>
          </a:prstGeom>
          <a:noFill/>
        </p:spPr>
      </p:pic>
      <p:pic>
        <p:nvPicPr>
          <p:cNvPr id="239622" name="Picture 6" descr="ModelLines2"/>
          <p:cNvPicPr>
            <a:picLocks noChangeAspect="1" noChangeArrowheads="1"/>
          </p:cNvPicPr>
          <p:nvPr/>
        </p:nvPicPr>
        <p:blipFill>
          <a:blip r:embed="rId5"/>
          <a:srcRect/>
          <a:stretch>
            <a:fillRect/>
          </a:stretch>
        </p:blipFill>
        <p:spPr bwMode="auto">
          <a:xfrm>
            <a:off x="6096000" y="4724400"/>
            <a:ext cx="2439988" cy="1939925"/>
          </a:xfrm>
          <a:prstGeom prst="rect">
            <a:avLst/>
          </a:prstGeom>
          <a:noFill/>
        </p:spPr>
      </p:pic>
      <p:sp>
        <p:nvSpPr>
          <p:cNvPr id="239624" name="Rectangle 8"/>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Model Lines</a:t>
            </a:r>
            <a:endParaRPr lang="en-US" altLang="ja-JP">
              <a:ea typeface="ＭＳ Ｐゴシック" pitchFamily="34" charset="-128"/>
            </a:endParaRPr>
          </a:p>
        </p:txBody>
      </p:sp>
      <p:sp>
        <p:nvSpPr>
          <p:cNvPr id="8"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319088" y="1219200"/>
            <a:ext cx="8682068" cy="4924444"/>
          </a:xfrm>
        </p:spPr>
        <p:txBody>
          <a:bodyPr/>
          <a:lstStyle/>
          <a:p>
            <a:r>
              <a:rPr lang="en-GB" sz="2800" b="0">
                <a:solidFill>
                  <a:schemeClr val="hlink"/>
                </a:solidFill>
              </a:rPr>
              <a:t>Openings</a:t>
            </a:r>
            <a:r>
              <a:rPr lang="en-GB" sz="2800" b="0"/>
              <a:t> </a:t>
            </a:r>
            <a:r>
              <a:rPr lang="en-GB" sz="2800" b="0" smtClean="0"/>
              <a:t>– All</a:t>
            </a:r>
          </a:p>
          <a:p>
            <a:pPr lvl="1"/>
            <a:r>
              <a:rPr lang="en-GB" sz="2000" smtClean="0"/>
              <a:t>New </a:t>
            </a:r>
            <a:r>
              <a:rPr lang="en-GB" sz="2000"/>
              <a:t>API calls to access openings</a:t>
            </a:r>
          </a:p>
          <a:p>
            <a:pPr lvl="2"/>
            <a:r>
              <a:rPr lang="en-GB" sz="2000"/>
              <a:t>Using family based elements or shafts</a:t>
            </a:r>
          </a:p>
          <a:p>
            <a:pPr lvl="1"/>
            <a:r>
              <a:rPr lang="en-GB" sz="2000"/>
              <a:t>Sample di</a:t>
            </a:r>
            <a:r>
              <a:rPr lang="en-GB" sz="2000" noProof="1"/>
              <a:t>splay</a:t>
            </a:r>
            <a:r>
              <a:rPr lang="en-US" altLang="ja-JP" sz="2000">
                <a:ea typeface="ＭＳ Ｐゴシック" pitchFamily="34" charset="-128"/>
              </a:rPr>
              <a:t>s</a:t>
            </a:r>
            <a:r>
              <a:rPr lang="en-US" sz="2000" noProof="1"/>
              <a:t> openings and create</a:t>
            </a:r>
            <a:r>
              <a:rPr lang="en-US" altLang="ja-JP" sz="2000">
                <a:ea typeface="ＭＳ Ｐゴシック" pitchFamily="34" charset="-128"/>
              </a:rPr>
              <a:t>s</a:t>
            </a:r>
            <a:r>
              <a:rPr lang="en-US" sz="2000" noProof="1"/>
              <a:t> </a:t>
            </a:r>
            <a:r>
              <a:rPr lang="en-US" altLang="ja-JP" sz="2000">
                <a:ea typeface="ＭＳ Ｐゴシック" pitchFamily="34" charset="-128"/>
              </a:rPr>
              <a:t>m</a:t>
            </a:r>
            <a:r>
              <a:rPr lang="en-US" sz="2000" noProof="1"/>
              <a:t>odel lines</a:t>
            </a:r>
            <a:r>
              <a:rPr lang="en-US" altLang="ja-JP" sz="2000">
                <a:ea typeface="ＭＳ Ｐゴシック" pitchFamily="34" charset="-128"/>
              </a:rPr>
              <a:t> on edges</a:t>
            </a:r>
          </a:p>
          <a:p>
            <a:pPr lvl="2"/>
            <a:r>
              <a:rPr lang="en-US" altLang="ja-JP" sz="2000">
                <a:ea typeface="ＭＳ Ｐゴシック" pitchFamily="34" charset="-128"/>
              </a:rPr>
              <a:t>Generic and </a:t>
            </a:r>
            <a:r>
              <a:rPr lang="en-US" sz="2000" noProof="1"/>
              <a:t>Opening-specific</a:t>
            </a:r>
            <a:r>
              <a:rPr lang="en-US" altLang="ja-JP" sz="2000">
                <a:ea typeface="ＭＳ Ｐゴシック" pitchFamily="34" charset="-128"/>
              </a:rPr>
              <a:t> helper classes</a:t>
            </a:r>
          </a:p>
          <a:p>
            <a:pPr lvl="2"/>
            <a:r>
              <a:rPr lang="en-US" sz="2000" noProof="1"/>
              <a:t>Vector, UCS, Line2D, Line3D, LineSketch, ObjectSketch</a:t>
            </a:r>
            <a:endParaRPr lang="en-US" altLang="ja-JP" sz="2000">
              <a:ea typeface="ＭＳ Ｐゴシック" pitchFamily="34" charset="-128"/>
            </a:endParaRPr>
          </a:p>
          <a:p>
            <a:pPr lvl="2"/>
            <a:r>
              <a:rPr lang="en-US" sz="2000" noProof="1"/>
              <a:t>WireFrame to implement an own little mini graphics system</a:t>
            </a:r>
            <a:endParaRPr lang="en-US" altLang="ja-JP" sz="2000">
              <a:ea typeface="ＭＳ Ｐゴシック" pitchFamily="34" charset="-128"/>
            </a:endParaRPr>
          </a:p>
          <a:p>
            <a:pPr lvl="2"/>
            <a:r>
              <a:rPr lang="en-US" sz="2000" noProof="1"/>
              <a:t>OpeningProperty, </a:t>
            </a:r>
            <a:r>
              <a:rPr lang="en-US" sz="2000" noProof="1" smtClean="0"/>
              <a:t>OpeningInfo</a:t>
            </a:r>
            <a:endParaRPr lang="en-US" altLang="ja-JP" sz="2000">
              <a:ea typeface="ＭＳ Ｐゴシック" pitchFamily="34" charset="-128"/>
            </a:endParaRPr>
          </a:p>
        </p:txBody>
      </p:sp>
      <p:sp>
        <p:nvSpPr>
          <p:cNvPr id="245766" name="Rectangle 6"/>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Openings</a:t>
            </a:r>
            <a:endParaRPr lang="en-US" altLang="ja-JP">
              <a:ea typeface="ＭＳ Ｐゴシック" pitchFamily="34" charset="-128"/>
            </a:endParaRPr>
          </a:p>
        </p:txBody>
      </p:sp>
      <p:sp>
        <p:nvSpPr>
          <p:cNvPr id="6"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pic>
        <p:nvPicPr>
          <p:cNvPr id="7" name="Picture 6" descr="Openings02.png"/>
          <p:cNvPicPr>
            <a:picLocks noChangeAspect="1"/>
          </p:cNvPicPr>
          <p:nvPr/>
        </p:nvPicPr>
        <p:blipFill>
          <a:blip r:embed="rId3"/>
          <a:stretch>
            <a:fillRect/>
          </a:stretch>
        </p:blipFill>
        <p:spPr>
          <a:xfrm>
            <a:off x="5760624" y="4000504"/>
            <a:ext cx="2168962" cy="2655424"/>
          </a:xfrm>
          <a:prstGeom prst="rect">
            <a:avLst/>
          </a:prstGeom>
        </p:spPr>
      </p:pic>
      <p:pic>
        <p:nvPicPr>
          <p:cNvPr id="8" name="Picture 7" descr="Openings01.png"/>
          <p:cNvPicPr>
            <a:picLocks noChangeAspect="1"/>
          </p:cNvPicPr>
          <p:nvPr/>
        </p:nvPicPr>
        <p:blipFill>
          <a:blip r:embed="rId4"/>
          <a:stretch>
            <a:fillRect/>
          </a:stretch>
        </p:blipFill>
        <p:spPr>
          <a:xfrm>
            <a:off x="1285852" y="4214818"/>
            <a:ext cx="3511304" cy="2225044"/>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304800" y="1371600"/>
            <a:ext cx="7681913" cy="3771912"/>
          </a:xfrm>
        </p:spPr>
        <p:txBody>
          <a:bodyPr/>
          <a:lstStyle/>
          <a:p>
            <a:pPr marL="180975" indent="-180975">
              <a:buClr>
                <a:schemeClr val="accent1"/>
              </a:buClr>
              <a:buFont typeface="Wingdings" pitchFamily="2" charset="2"/>
              <a:buNone/>
            </a:pPr>
            <a:r>
              <a:rPr lang="en-GB" b="0">
                <a:solidFill>
                  <a:schemeClr val="hlink"/>
                </a:solidFill>
              </a:rPr>
              <a:t>Reference Plane</a:t>
            </a:r>
            <a:r>
              <a:rPr lang="en-GB" b="0"/>
              <a:t> </a:t>
            </a:r>
            <a:r>
              <a:rPr lang="en-GB" b="0" smtClean="0"/>
              <a:t>–</a:t>
            </a:r>
            <a:r>
              <a:rPr lang="en-US" b="0" smtClean="0"/>
              <a:t> All</a:t>
            </a:r>
          </a:p>
          <a:p>
            <a:pPr marL="530225" lvl="1" indent="-277813"/>
            <a:r>
              <a:rPr lang="en-US" altLang="ja-JP" smtClean="0">
                <a:ea typeface="ＭＳ Ｐゴシック" pitchFamily="34" charset="-128"/>
              </a:rPr>
              <a:t>Report </a:t>
            </a:r>
            <a:r>
              <a:rPr lang="en-US" altLang="ja-JP">
                <a:ea typeface="ＭＳ Ｐゴシック" pitchFamily="34" charset="-128"/>
              </a:rPr>
              <a:t>all reference planes in the current project</a:t>
            </a:r>
          </a:p>
          <a:p>
            <a:pPr marL="530225" lvl="1" indent="-277813"/>
            <a:r>
              <a:rPr lang="en-US" altLang="ja-JP">
                <a:ea typeface="ＭＳ Ｐゴシック" pitchFamily="34" charset="-128"/>
              </a:rPr>
              <a:t>Show their ID, bubble end, free end, and normal</a:t>
            </a:r>
          </a:p>
          <a:p>
            <a:pPr marL="896938" lvl="3" indent="-273050"/>
            <a:r>
              <a:rPr lang="en-US" noProof="1"/>
              <a:t>ReferencePlane</a:t>
            </a:r>
            <a:r>
              <a:rPr lang="en-US" altLang="ja-JP">
                <a:ea typeface="ＭＳ Ｐゴシック" pitchFamily="34" charset="-128"/>
              </a:rPr>
              <a:t> class</a:t>
            </a:r>
          </a:p>
          <a:p>
            <a:pPr marL="720725" lvl="1" indent="-180975">
              <a:buFontTx/>
              <a:buChar char="•"/>
            </a:pPr>
            <a:endParaRPr lang="en-US" altLang="ja-JP" sz="1000">
              <a:ea typeface="ＭＳ Ｐゴシック" pitchFamily="34" charset="-128"/>
            </a:endParaRPr>
          </a:p>
          <a:p>
            <a:pPr marL="530225" lvl="1" indent="-277813"/>
            <a:r>
              <a:rPr lang="en-US" altLang="ja-JP">
                <a:ea typeface="ＭＳ Ｐゴシック" pitchFamily="34" charset="-128"/>
              </a:rPr>
              <a:t>Create a new reference plane at the left face of the selected wall or at the bottom of selected slab</a:t>
            </a:r>
          </a:p>
          <a:p>
            <a:pPr marL="895350" lvl="3"/>
            <a:r>
              <a:rPr lang="en-US" noProof="1"/>
              <a:t>NewReferencePlane</a:t>
            </a:r>
            <a:r>
              <a:rPr lang="en-US" altLang="ja-JP">
                <a:ea typeface="ＭＳ Ｐゴシック" pitchFamily="34" charset="-128"/>
              </a:rPr>
              <a:t>() method</a:t>
            </a:r>
            <a:endParaRPr lang="en-GB"/>
          </a:p>
          <a:p>
            <a:pPr marL="720725" lvl="1" indent="-180975"/>
            <a:endParaRPr lang="en-US" altLang="ja-JP">
              <a:ea typeface="ＭＳ Ｐゴシック" pitchFamily="34" charset="-128"/>
            </a:endParaRPr>
          </a:p>
        </p:txBody>
      </p:sp>
      <p:sp>
        <p:nvSpPr>
          <p:cNvPr id="247813" name="Rectangle 5"/>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Reference </a:t>
            </a:r>
            <a:r>
              <a:rPr lang="en-US" altLang="ja-JP">
                <a:ea typeface="ＭＳ Ｐゴシック" pitchFamily="34" charset="-128"/>
              </a:rPr>
              <a:t>Plane</a:t>
            </a: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pic>
        <p:nvPicPr>
          <p:cNvPr id="6" name="Picture 5" descr="ReferencePlane01.png"/>
          <p:cNvPicPr>
            <a:picLocks noChangeAspect="1"/>
          </p:cNvPicPr>
          <p:nvPr/>
        </p:nvPicPr>
        <p:blipFill>
          <a:blip r:embed="rId3"/>
          <a:stretch>
            <a:fillRect/>
          </a:stretch>
        </p:blipFill>
        <p:spPr>
          <a:xfrm>
            <a:off x="5214942" y="4429132"/>
            <a:ext cx="2956565" cy="2217425"/>
          </a:xfrm>
          <a:prstGeom prst="rect">
            <a:avLst/>
          </a:prstGeom>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9858" name="Picture 2"/>
          <p:cNvPicPr>
            <a:picLocks noChangeAspect="1" noChangeArrowheads="1"/>
          </p:cNvPicPr>
          <p:nvPr/>
        </p:nvPicPr>
        <p:blipFill>
          <a:blip r:embed="rId3"/>
          <a:srcRect/>
          <a:stretch>
            <a:fillRect/>
          </a:stretch>
        </p:blipFill>
        <p:spPr bwMode="auto">
          <a:xfrm>
            <a:off x="2057543" y="2381301"/>
            <a:ext cx="5157663" cy="4048095"/>
          </a:xfrm>
          <a:prstGeom prst="rect">
            <a:avLst/>
          </a:prstGeom>
          <a:noFill/>
        </p:spPr>
      </p:pic>
      <p:sp>
        <p:nvSpPr>
          <p:cNvPr id="249860" name="Rectangle 4"/>
          <p:cNvSpPr>
            <a:spLocks noGrp="1" noChangeArrowheads="1"/>
          </p:cNvSpPr>
          <p:nvPr>
            <p:ph type="body" idx="1"/>
          </p:nvPr>
        </p:nvSpPr>
        <p:spPr/>
        <p:txBody>
          <a:bodyPr/>
          <a:lstStyle/>
          <a:p>
            <a:pPr>
              <a:buNone/>
            </a:pPr>
            <a:r>
              <a:rPr lang="en-GB" b="0">
                <a:solidFill>
                  <a:schemeClr val="hlink"/>
                </a:solidFill>
              </a:rPr>
              <a:t>Reference Plane</a:t>
            </a:r>
            <a:r>
              <a:rPr lang="en-GB" b="0"/>
              <a:t> </a:t>
            </a:r>
            <a:r>
              <a:rPr lang="en-GB" b="0" smtClean="0"/>
              <a:t>– All</a:t>
            </a:r>
            <a:endParaRPr lang="ja-JP" altLang="en-US" b="0">
              <a:ea typeface="ＭＳ Ｐゴシック" pitchFamily="34" charset="-128"/>
            </a:endParaRPr>
          </a:p>
        </p:txBody>
      </p:sp>
      <p:sp>
        <p:nvSpPr>
          <p:cNvPr id="249862" name="Rectangle 6"/>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Reference Plane</a:t>
            </a:r>
            <a:endParaRPr lang="en-US" altLang="ja-JP">
              <a:ea typeface="ＭＳ Ｐゴシック" pitchFamily="34" charset="-128"/>
            </a:endParaRPr>
          </a:p>
        </p:txBody>
      </p:sp>
      <p:sp>
        <p:nvSpPr>
          <p:cNvPr id="6"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a:xfrm>
            <a:off x="319088" y="1477963"/>
            <a:ext cx="8139112" cy="4094177"/>
          </a:xfrm>
        </p:spPr>
        <p:txBody>
          <a:bodyPr/>
          <a:lstStyle/>
          <a:p>
            <a:pPr marL="180975" indent="-180975">
              <a:buClr>
                <a:schemeClr val="accent1"/>
              </a:buClr>
              <a:buFont typeface="Wingdings" pitchFamily="2" charset="2"/>
              <a:buNone/>
            </a:pPr>
            <a:r>
              <a:rPr lang="en-GB" b="0">
                <a:solidFill>
                  <a:schemeClr val="hlink"/>
                </a:solidFill>
              </a:rPr>
              <a:t>Rooms</a:t>
            </a:r>
            <a:r>
              <a:rPr lang="en-GB" b="0"/>
              <a:t> </a:t>
            </a:r>
            <a:r>
              <a:rPr lang="en-GB" b="0" smtClean="0"/>
              <a:t>– </a:t>
            </a:r>
            <a:r>
              <a:rPr lang="en-US" b="0" smtClean="0"/>
              <a:t>All</a:t>
            </a:r>
          </a:p>
          <a:p>
            <a:pPr marL="530225" lvl="1" indent="-277813"/>
            <a:r>
              <a:rPr lang="en-US" altLang="ja-JP" smtClean="0">
                <a:ea typeface="ＭＳ Ｐゴシック" pitchFamily="34" charset="-128"/>
              </a:rPr>
              <a:t>Report room information: ID</a:t>
            </a:r>
            <a:r>
              <a:rPr lang="en-US" altLang="ja-JP">
                <a:ea typeface="ＭＳ Ｐゴシック" pitchFamily="34" charset="-128"/>
              </a:rPr>
              <a:t>, Name, Number, Level, Department, Area, Have tag </a:t>
            </a:r>
            <a:endParaRPr lang="en-US" altLang="ja-JP" smtClean="0">
              <a:ea typeface="ＭＳ Ｐゴシック" pitchFamily="34" charset="-128"/>
            </a:endParaRPr>
          </a:p>
          <a:p>
            <a:pPr marL="898525" lvl="2" indent="-280988"/>
            <a:r>
              <a:rPr lang="en-US" sz="1800" b="0" noProof="1" smtClean="0">
                <a:latin typeface="+mn-lt"/>
              </a:rPr>
              <a:t>Room</a:t>
            </a:r>
            <a:r>
              <a:rPr lang="en-US" altLang="ja-JP" sz="1800" b="0" smtClean="0">
                <a:latin typeface="+mn-lt"/>
                <a:ea typeface="ＭＳ Ｐゴシック" pitchFamily="34" charset="-128"/>
              </a:rPr>
              <a:t> class</a:t>
            </a:r>
          </a:p>
          <a:p>
            <a:pPr marL="530225" lvl="1" indent="-277813"/>
            <a:r>
              <a:rPr lang="en-US" altLang="ja-JP" smtClean="0">
                <a:ea typeface="ＭＳ Ｐゴシック" pitchFamily="34" charset="-128"/>
              </a:rPr>
              <a:t>Create </a:t>
            </a:r>
            <a:r>
              <a:rPr lang="en-US" altLang="ja-JP">
                <a:ea typeface="ＭＳ Ｐゴシック" pitchFamily="34" charset="-128"/>
              </a:rPr>
              <a:t>a tag for a room if it has none</a:t>
            </a:r>
          </a:p>
          <a:p>
            <a:pPr marL="895350" lvl="3">
              <a:buClr>
                <a:schemeClr val="accent1"/>
              </a:buClr>
              <a:buFont typeface="Wingdings" pitchFamily="2" charset="2"/>
              <a:buChar char="§"/>
            </a:pPr>
            <a:r>
              <a:rPr lang="en-US" b="0" noProof="1" smtClean="0">
                <a:latin typeface="+mn-lt"/>
              </a:rPr>
              <a:t>NewRoomTag()</a:t>
            </a:r>
            <a:r>
              <a:rPr lang="en-US" b="0" noProof="1" smtClean="0">
                <a:latin typeface="+mn-lt"/>
                <a:ea typeface="ＭＳ Ｐゴシック" pitchFamily="34" charset="-128"/>
              </a:rPr>
              <a:t> </a:t>
            </a:r>
            <a:r>
              <a:rPr lang="en-US" altLang="ja-JP" b="0" smtClean="0">
                <a:latin typeface="+mn-lt"/>
                <a:ea typeface="ＭＳ Ｐゴシック" pitchFamily="34" charset="-128"/>
              </a:rPr>
              <a:t>method</a:t>
            </a:r>
            <a:endParaRPr lang="ja-JP" altLang="en-US" b="0">
              <a:ea typeface="ＭＳ Ｐゴシック" pitchFamily="34" charset="-128"/>
            </a:endParaRPr>
          </a:p>
        </p:txBody>
      </p:sp>
      <p:sp>
        <p:nvSpPr>
          <p:cNvPr id="251909" name="Rectangle 5"/>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Accessing </a:t>
            </a:r>
            <a:r>
              <a:rPr lang="en-US" altLang="ja-JP">
                <a:ea typeface="ＭＳ Ｐゴシック" pitchFamily="34" charset="-128"/>
              </a:rPr>
              <a:t>Room Elements </a:t>
            </a: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5" name="Rectangle 3"/>
          <p:cNvSpPr>
            <a:spLocks noGrp="1" noChangeArrowheads="1"/>
          </p:cNvSpPr>
          <p:nvPr>
            <p:ph type="body" idx="1"/>
          </p:nvPr>
        </p:nvSpPr>
        <p:spPr>
          <a:xfrm>
            <a:off x="319088" y="1416050"/>
            <a:ext cx="7605712" cy="941380"/>
          </a:xfrm>
        </p:spPr>
        <p:txBody>
          <a:bodyPr/>
          <a:lstStyle/>
          <a:p>
            <a:pPr marL="180975" indent="-180975">
              <a:buClr>
                <a:schemeClr val="accent1"/>
              </a:buClr>
              <a:buFont typeface="Wingdings" pitchFamily="2" charset="2"/>
              <a:buNone/>
            </a:pPr>
            <a:r>
              <a:rPr lang="en-GB" b="0">
                <a:solidFill>
                  <a:schemeClr val="hlink"/>
                </a:solidFill>
              </a:rPr>
              <a:t>Rooms</a:t>
            </a:r>
            <a:r>
              <a:rPr lang="en-GB" b="0"/>
              <a:t> </a:t>
            </a:r>
            <a:r>
              <a:rPr lang="en-GB" b="0" smtClean="0"/>
              <a:t>– </a:t>
            </a:r>
            <a:r>
              <a:rPr lang="en-US" b="0" smtClean="0"/>
              <a:t>All</a:t>
            </a:r>
            <a:endParaRPr lang="ja-JP" altLang="en-US">
              <a:ea typeface="ＭＳ Ｐゴシック" pitchFamily="34" charset="-128"/>
            </a:endParaRPr>
          </a:p>
        </p:txBody>
      </p:sp>
      <p:pic>
        <p:nvPicPr>
          <p:cNvPr id="253956" name="Picture 4"/>
          <p:cNvPicPr>
            <a:picLocks noChangeAspect="1" noChangeArrowheads="1"/>
          </p:cNvPicPr>
          <p:nvPr/>
        </p:nvPicPr>
        <p:blipFill>
          <a:blip r:embed="rId3"/>
          <a:srcRect/>
          <a:stretch>
            <a:fillRect/>
          </a:stretch>
        </p:blipFill>
        <p:spPr bwMode="auto">
          <a:xfrm>
            <a:off x="1384035" y="2071678"/>
            <a:ext cx="6096529" cy="4572397"/>
          </a:xfrm>
          <a:prstGeom prst="rect">
            <a:avLst/>
          </a:prstGeom>
          <a:noFill/>
        </p:spPr>
      </p:pic>
      <p:sp>
        <p:nvSpPr>
          <p:cNvPr id="253958" name="Rectangle 6"/>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Accessing </a:t>
            </a:r>
            <a:r>
              <a:rPr lang="en-US" altLang="ja-JP">
                <a:ea typeface="ＭＳ Ｐゴシック" pitchFamily="34" charset="-128"/>
              </a:rPr>
              <a:t>Room Elements </a:t>
            </a:r>
          </a:p>
        </p:txBody>
      </p:sp>
      <p:sp>
        <p:nvSpPr>
          <p:cNvPr id="6"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SDK Documentation</a:t>
            </a:r>
          </a:p>
        </p:txBody>
      </p:sp>
      <p:sp>
        <p:nvSpPr>
          <p:cNvPr id="14339" name="Rectangle 3"/>
          <p:cNvSpPr>
            <a:spLocks noGrp="1" noChangeArrowheads="1"/>
          </p:cNvSpPr>
          <p:nvPr>
            <p:ph type="body" idx="1"/>
          </p:nvPr>
        </p:nvSpPr>
        <p:spPr>
          <a:xfrm>
            <a:off x="319088" y="1500174"/>
            <a:ext cx="8139112" cy="5119687"/>
          </a:xfrm>
        </p:spPr>
        <p:txBody>
          <a:bodyPr/>
          <a:lstStyle/>
          <a:p>
            <a:pPr eaLnBrk="1" hangingPunct="1">
              <a:buFontTx/>
              <a:buNone/>
            </a:pPr>
            <a:r>
              <a:rPr lang="en-GB" sz="2400" smtClean="0"/>
              <a:t>Read Me First.doc</a:t>
            </a:r>
          </a:p>
          <a:p>
            <a:pPr eaLnBrk="1" hangingPunct="1"/>
            <a:r>
              <a:rPr lang="en-GB" sz="2400" smtClean="0"/>
              <a:t>Getting Started Revit API 2009 Beta 1.doc</a:t>
            </a:r>
          </a:p>
          <a:p>
            <a:pPr eaLnBrk="1" hangingPunct="1"/>
            <a:r>
              <a:rPr lang="en-GB" sz="2400" smtClean="0"/>
              <a:t>Revit API Diagram.dwf</a:t>
            </a:r>
            <a:endParaRPr lang="en-GB" sz="1400" smtClean="0"/>
          </a:p>
          <a:p>
            <a:pPr eaLnBrk="1" hangingPunct="1"/>
            <a:r>
              <a:rPr lang="en-GB" sz="2400" smtClean="0"/>
              <a:t>RevitAPI.chm</a:t>
            </a:r>
          </a:p>
          <a:p>
            <a:pPr eaLnBrk="1" hangingPunct="1"/>
            <a:r>
              <a:rPr lang="en-GB" sz="2400" smtClean="0"/>
              <a:t>Revit Structure</a:t>
            </a:r>
          </a:p>
          <a:p>
            <a:pPr lvl="1" eaLnBrk="1" hangingPunct="1"/>
            <a:r>
              <a:rPr lang="en-GB" sz="1800" smtClean="0"/>
              <a:t>Separate directory</a:t>
            </a:r>
          </a:p>
          <a:p>
            <a:pPr eaLnBrk="1" hangingPunct="1">
              <a:buFontTx/>
              <a:buNone/>
            </a:pPr>
            <a:r>
              <a:rPr lang="en-GB" sz="2400" smtClean="0"/>
              <a:t>API Changes</a:t>
            </a:r>
          </a:p>
          <a:p>
            <a:pPr lvl="1" eaLnBrk="1" hangingPunct="1"/>
            <a:r>
              <a:rPr lang="en-GB" sz="1800" smtClean="0"/>
              <a:t>Added.xml and Removed.xml</a:t>
            </a:r>
          </a:p>
          <a:p>
            <a:pPr lvl="1" eaLnBrk="1" hangingPunct="1"/>
            <a:r>
              <a:rPr lang="en-GB" sz="1800" smtClean="0"/>
              <a:t>xslt Transformation</a:t>
            </a:r>
          </a:p>
          <a:p>
            <a:pPr eaLnBrk="1" hangingPunct="1">
              <a:buFontTx/>
              <a:buNone/>
            </a:pPr>
            <a:r>
              <a:rPr lang="en-GB" sz="2400" smtClean="0"/>
              <a:t>Samples</a:t>
            </a:r>
          </a:p>
          <a:p>
            <a:pPr lvl="1" eaLnBrk="1" hangingPunct="1"/>
            <a:r>
              <a:rPr lang="en-US" sz="1800" smtClean="0"/>
              <a:t>Converting 2008 applications to Revit 2009 API.doc, </a:t>
            </a:r>
            <a:r>
              <a:rPr lang="en-GB" sz="1800" smtClean="0"/>
              <a:t>Revit 2009 New Samples.doc, SamplesReadMe.htm, SDKSamples2009.sln</a:t>
            </a:r>
          </a:p>
          <a:p>
            <a:pPr eaLnBrk="1" hangingPunct="1"/>
            <a:r>
              <a:rPr lang="en-GB" sz="2600" smtClean="0"/>
              <a:t>VSTA Samples</a:t>
            </a:r>
          </a:p>
          <a:p>
            <a:pPr lvl="1" eaLnBrk="1" hangingPunct="1"/>
            <a:endParaRPr lang="en-GB" sz="1800" smtClean="0"/>
          </a:p>
        </p:txBody>
      </p:sp>
      <p:sp>
        <p:nvSpPr>
          <p:cNvPr id="1434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Introduction</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p:txBody>
          <a:bodyPr/>
          <a:lstStyle/>
          <a:p>
            <a:pPr>
              <a:buClr>
                <a:schemeClr val="accent1"/>
              </a:buClr>
              <a:buFont typeface="Wingdings" pitchFamily="2" charset="2"/>
              <a:buNone/>
            </a:pPr>
            <a:r>
              <a:rPr lang="en-GB" b="0" smtClean="0">
                <a:solidFill>
                  <a:schemeClr val="hlink"/>
                </a:solidFill>
              </a:rPr>
              <a:t>SharedCoordinateSystem </a:t>
            </a:r>
            <a:r>
              <a:rPr lang="en-GB" b="0" smtClean="0"/>
              <a:t>– All</a:t>
            </a:r>
          </a:p>
          <a:p>
            <a:pPr lvl="1"/>
            <a:r>
              <a:rPr lang="en-US" b="0" noProof="1" smtClean="0"/>
              <a:t>Display </a:t>
            </a:r>
            <a:r>
              <a:rPr lang="en-US" b="0" noProof="1"/>
              <a:t>project location and site information</a:t>
            </a:r>
            <a:endParaRPr lang="en-US" altLang="ja-JP" b="0">
              <a:ea typeface="ＭＳ Ｐゴシック" pitchFamily="34" charset="-128"/>
            </a:endParaRPr>
          </a:p>
          <a:p>
            <a:pPr lvl="1"/>
            <a:r>
              <a:rPr lang="en-US" altLang="ja-JP" b="0">
                <a:ea typeface="ＭＳ Ｐゴシック" pitchFamily="34" charset="-128"/>
              </a:rPr>
              <a:t>Similar to UI access, now API is available as well</a:t>
            </a:r>
          </a:p>
          <a:p>
            <a:pPr lvl="2"/>
            <a:r>
              <a:rPr lang="en-US" altLang="ja-JP">
                <a:ea typeface="ＭＳ Ｐゴシック" pitchFamily="34" charset="-128"/>
              </a:rPr>
              <a:t>[Settings]  --&gt;  [Manage place and locations</a:t>
            </a:r>
            <a:r>
              <a:rPr lang="en-US" altLang="ja-JP" smtClean="0">
                <a:ea typeface="ＭＳ Ｐゴシック" pitchFamily="34" charset="-128"/>
              </a:rPr>
              <a:t>...]</a:t>
            </a:r>
            <a:endParaRPr lang="ja-JP" altLang="en-US">
              <a:ea typeface="ＭＳ Ｐゴシック" pitchFamily="34" charset="-128"/>
            </a:endParaRPr>
          </a:p>
        </p:txBody>
      </p:sp>
      <p:pic>
        <p:nvPicPr>
          <p:cNvPr id="256004" name="Picture 4" descr="place"/>
          <p:cNvPicPr>
            <a:picLocks noChangeAspect="1" noChangeArrowheads="1"/>
          </p:cNvPicPr>
          <p:nvPr/>
        </p:nvPicPr>
        <p:blipFill>
          <a:blip r:embed="rId3"/>
          <a:srcRect/>
          <a:stretch>
            <a:fillRect/>
          </a:stretch>
        </p:blipFill>
        <p:spPr bwMode="auto">
          <a:xfrm>
            <a:off x="1524000" y="3505200"/>
            <a:ext cx="3173413" cy="2573338"/>
          </a:xfrm>
          <a:prstGeom prst="rect">
            <a:avLst/>
          </a:prstGeom>
          <a:noFill/>
        </p:spPr>
      </p:pic>
      <p:pic>
        <p:nvPicPr>
          <p:cNvPr id="256005" name="Picture 5" descr="location"/>
          <p:cNvPicPr>
            <a:picLocks noChangeAspect="1" noChangeArrowheads="1"/>
          </p:cNvPicPr>
          <p:nvPr/>
        </p:nvPicPr>
        <p:blipFill>
          <a:blip r:embed="rId4"/>
          <a:srcRect/>
          <a:stretch>
            <a:fillRect/>
          </a:stretch>
        </p:blipFill>
        <p:spPr bwMode="auto">
          <a:xfrm>
            <a:off x="4953000" y="3505200"/>
            <a:ext cx="3173413" cy="2573338"/>
          </a:xfrm>
          <a:prstGeom prst="rect">
            <a:avLst/>
          </a:prstGeom>
          <a:noFill/>
        </p:spPr>
      </p:pic>
      <p:sp>
        <p:nvSpPr>
          <p:cNvPr id="256007" name="Rectangle 7"/>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Location </a:t>
            </a:r>
            <a:r>
              <a:rPr lang="en-US" altLang="ja-JP">
                <a:ea typeface="ＭＳ Ｐゴシック" pitchFamily="34" charset="-128"/>
              </a:rPr>
              <a:t>and </a:t>
            </a:r>
            <a:r>
              <a:rPr lang="en-US" altLang="ja-JP" smtClean="0">
                <a:ea typeface="ＭＳ Ｐゴシック" pitchFamily="34" charset="-128"/>
              </a:rPr>
              <a:t>Place</a:t>
            </a:r>
            <a:endParaRPr lang="en-US" altLang="ja-JP">
              <a:ea typeface="ＭＳ Ｐゴシック" pitchFamily="34" charset="-128"/>
            </a:endParaRPr>
          </a:p>
        </p:txBody>
      </p:sp>
      <p:sp>
        <p:nvSpPr>
          <p:cNvPr id="7"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a:xfrm>
            <a:off x="319088" y="1371600"/>
            <a:ext cx="8253440" cy="4984750"/>
          </a:xfrm>
        </p:spPr>
        <p:txBody>
          <a:bodyPr/>
          <a:lstStyle/>
          <a:p>
            <a:pPr marL="457200" indent="-457200">
              <a:buClr>
                <a:schemeClr val="accent1"/>
              </a:buClr>
              <a:buFont typeface="Wingdings" pitchFamily="2" charset="2"/>
              <a:buNone/>
            </a:pPr>
            <a:r>
              <a:rPr lang="en-GB" b="0" smtClean="0">
                <a:solidFill>
                  <a:schemeClr val="hlink"/>
                </a:solidFill>
              </a:rPr>
              <a:t>BoundaryConditions</a:t>
            </a:r>
            <a:r>
              <a:rPr lang="en-US" b="0" smtClean="0"/>
              <a:t> – Rst</a:t>
            </a:r>
          </a:p>
          <a:p>
            <a:pPr marL="533400" lvl="1"/>
            <a:r>
              <a:rPr lang="en-GB" smtClean="0"/>
              <a:t>Define </a:t>
            </a:r>
            <a:r>
              <a:rPr lang="en-GB"/>
              <a:t>and access boundary condition in the model</a:t>
            </a:r>
            <a:endParaRPr lang="en-US" altLang="ja-JP">
              <a:ea typeface="ＭＳ Ｐゴシック" pitchFamily="34" charset="-128"/>
            </a:endParaRPr>
          </a:p>
          <a:p>
            <a:pPr marL="533400" lvl="1"/>
            <a:r>
              <a:rPr lang="en-US" altLang="ja-JP" smtClean="0">
                <a:ea typeface="ＭＳ Ｐゴシック" pitchFamily="34" charset="-128"/>
              </a:rPr>
              <a:t>New </a:t>
            </a:r>
            <a:r>
              <a:rPr lang="en-US" altLang="ja-JP">
                <a:ea typeface="ＭＳ Ｐゴシック" pitchFamily="34" charset="-128"/>
              </a:rPr>
              <a:t>and </a:t>
            </a:r>
            <a:r>
              <a:rPr lang="en-US" altLang="ja-JP" smtClean="0">
                <a:ea typeface="ＭＳ Ｐゴシック" pitchFamily="34" charset="-128"/>
              </a:rPr>
              <a:t>modified classes </a:t>
            </a:r>
            <a:r>
              <a:rPr lang="en-US" altLang="ja-JP">
                <a:ea typeface="ＭＳ Ｐゴシック" pitchFamily="34" charset="-128"/>
              </a:rPr>
              <a:t>and </a:t>
            </a:r>
            <a:r>
              <a:rPr lang="en-US" altLang="ja-JP" smtClean="0">
                <a:ea typeface="ＭＳ Ｐゴシック" pitchFamily="34" charset="-128"/>
              </a:rPr>
              <a:t>methods</a:t>
            </a:r>
            <a:endParaRPr lang="en-US" altLang="ja-JP">
              <a:ea typeface="ＭＳ Ｐゴシック" pitchFamily="34" charset="-128"/>
            </a:endParaRPr>
          </a:p>
          <a:p>
            <a:pPr marL="1071563" lvl="3" indent="185738">
              <a:buNone/>
            </a:pPr>
            <a:r>
              <a:rPr lang="en-GB" sz="1400">
                <a:latin typeface="Courier New" pitchFamily="49" charset="0"/>
                <a:cs typeface="Courier New" pitchFamily="49" charset="0"/>
              </a:rPr>
              <a:t>Autodesk.Revit.Elements.BoundaryConditions</a:t>
            </a:r>
          </a:p>
          <a:p>
            <a:pPr marL="1071563" lvl="3" indent="185738">
              <a:buNone/>
            </a:pPr>
            <a:r>
              <a:rPr lang="en-GB" sz="1400">
                <a:latin typeface="Courier New" pitchFamily="49" charset="0"/>
                <a:cs typeface="Courier New" pitchFamily="49" charset="0"/>
              </a:rPr>
              <a:t>Autodesk.Revit.Creation.Document.NewPointBoundaryConditions</a:t>
            </a:r>
          </a:p>
          <a:p>
            <a:pPr marL="1071563" lvl="3" indent="185738">
              <a:buNone/>
            </a:pPr>
            <a:r>
              <a:rPr lang="en-GB" sz="1400">
                <a:latin typeface="Courier New" pitchFamily="49" charset="0"/>
                <a:cs typeface="Courier New" pitchFamily="49" charset="0"/>
              </a:rPr>
              <a:t>Autodesk.Revit.Creation.Document.NewLineBoundaryConditions</a:t>
            </a:r>
          </a:p>
          <a:p>
            <a:pPr marL="1071563" lvl="3" indent="185738">
              <a:buNone/>
            </a:pPr>
            <a:r>
              <a:rPr lang="en-GB" sz="1400">
                <a:latin typeface="Courier New" pitchFamily="49" charset="0"/>
                <a:cs typeface="Courier New" pitchFamily="49" charset="0"/>
              </a:rPr>
              <a:t>Autodesk.Revit.Creation.Document.NewLineBoundaryConditions</a:t>
            </a:r>
          </a:p>
          <a:p>
            <a:pPr marL="1071563" lvl="3" indent="185738">
              <a:buNone/>
            </a:pPr>
            <a:r>
              <a:rPr lang="en-GB" sz="1400">
                <a:latin typeface="Courier New" pitchFamily="49" charset="0"/>
                <a:cs typeface="Courier New" pitchFamily="49" charset="0"/>
              </a:rPr>
              <a:t>Autodesk.Revit.Creation.Document.NewAreaBoundaryConditions</a:t>
            </a:r>
          </a:p>
          <a:p>
            <a:pPr marL="1071563" lvl="3" indent="185738">
              <a:buNone/>
            </a:pPr>
            <a:r>
              <a:rPr lang="en-GB" sz="1400">
                <a:latin typeface="Courier New" pitchFamily="49" charset="0"/>
                <a:cs typeface="Courier New" pitchFamily="49" charset="0"/>
              </a:rPr>
              <a:t>Autodesk.Revit.Creation.Document.NewAreaBoundaryConditions</a:t>
            </a:r>
            <a:endParaRPr lang="en-US" altLang="ja-JP" sz="1400">
              <a:latin typeface="Courier New" pitchFamily="49" charset="0"/>
              <a:ea typeface="ＭＳ Ｐゴシック" pitchFamily="34" charset="-128"/>
              <a:cs typeface="Courier New" pitchFamily="49" charset="0"/>
            </a:endParaRPr>
          </a:p>
        </p:txBody>
      </p:sp>
      <p:sp>
        <p:nvSpPr>
          <p:cNvPr id="260101" name="Rectangle 5"/>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Boundary </a:t>
            </a:r>
            <a:r>
              <a:rPr lang="en-US" altLang="ja-JP">
                <a:ea typeface="ＭＳ Ｐゴシック" pitchFamily="34" charset="-128"/>
              </a:rPr>
              <a:t>Conditions </a:t>
            </a: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p:txBody>
          <a:bodyPr/>
          <a:lstStyle/>
          <a:p>
            <a:pPr>
              <a:buNone/>
            </a:pPr>
            <a:r>
              <a:rPr lang="en-GB" b="0" smtClean="0">
                <a:solidFill>
                  <a:schemeClr val="hlink"/>
                </a:solidFill>
              </a:rPr>
              <a:t>BoundaryConditions</a:t>
            </a:r>
            <a:r>
              <a:rPr lang="en-GB" b="0" smtClean="0"/>
              <a:t> – Rst</a:t>
            </a:r>
          </a:p>
          <a:p>
            <a:pPr lvl="1"/>
            <a:r>
              <a:rPr lang="en-US" noProof="1" smtClean="0"/>
              <a:t>Display </a:t>
            </a:r>
            <a:r>
              <a:rPr lang="en-US" noProof="1"/>
              <a:t>boundary conditions param</a:t>
            </a:r>
            <a:r>
              <a:rPr lang="en-US"/>
              <a:t>e</a:t>
            </a:r>
            <a:r>
              <a:rPr lang="en-US" noProof="1"/>
              <a:t>ters</a:t>
            </a:r>
            <a:endParaRPr lang="en-US" altLang="ja-JP">
              <a:ea typeface="ＭＳ Ｐゴシック" pitchFamily="34" charset="-128"/>
            </a:endParaRPr>
          </a:p>
          <a:p>
            <a:pPr lvl="1"/>
            <a:r>
              <a:rPr lang="en-US" altLang="ja-JP">
                <a:ea typeface="ＭＳ Ｐゴシック" pitchFamily="34" charset="-128"/>
              </a:rPr>
              <a:t>C</a:t>
            </a:r>
            <a:r>
              <a:rPr lang="en-US" noProof="1"/>
              <a:t>reate new boundary </a:t>
            </a:r>
            <a:r>
              <a:rPr lang="en-US" noProof="1" smtClean="0"/>
              <a:t>conditions</a:t>
            </a:r>
            <a:endParaRPr lang="ja-JP" altLang="en-US">
              <a:ea typeface="ＭＳ Ｐゴシック" pitchFamily="34" charset="-128"/>
            </a:endParaRPr>
          </a:p>
        </p:txBody>
      </p:sp>
      <p:pic>
        <p:nvPicPr>
          <p:cNvPr id="262148" name="Picture 4" descr="bc"/>
          <p:cNvPicPr>
            <a:picLocks noChangeAspect="1" noChangeArrowheads="1"/>
          </p:cNvPicPr>
          <p:nvPr/>
        </p:nvPicPr>
        <p:blipFill>
          <a:blip r:embed="rId3"/>
          <a:srcRect/>
          <a:stretch>
            <a:fillRect/>
          </a:stretch>
        </p:blipFill>
        <p:spPr bwMode="auto">
          <a:xfrm>
            <a:off x="685800" y="3048000"/>
            <a:ext cx="7239000" cy="3425825"/>
          </a:xfrm>
          <a:prstGeom prst="rect">
            <a:avLst/>
          </a:prstGeom>
          <a:noFill/>
        </p:spPr>
      </p:pic>
      <p:sp>
        <p:nvSpPr>
          <p:cNvPr id="262150" name="Rectangle 6"/>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Boundary Conditions</a:t>
            </a:r>
            <a:endParaRPr lang="en-US" altLang="ja-JP">
              <a:ea typeface="ＭＳ Ｐゴシック" pitchFamily="34" charset="-128"/>
            </a:endParaRPr>
          </a:p>
        </p:txBody>
      </p:sp>
      <p:sp>
        <p:nvSpPr>
          <p:cNvPr id="6"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a:xfrm>
            <a:off x="319088" y="1477963"/>
            <a:ext cx="8139112" cy="2736855"/>
          </a:xfrm>
        </p:spPr>
        <p:txBody>
          <a:bodyPr/>
          <a:lstStyle/>
          <a:p>
            <a:pPr>
              <a:buNone/>
            </a:pPr>
            <a:r>
              <a:rPr lang="en-GB" b="0" smtClean="0">
                <a:solidFill>
                  <a:schemeClr val="hlink"/>
                </a:solidFill>
              </a:rPr>
              <a:t>CreateBeamSystem</a:t>
            </a:r>
            <a:r>
              <a:rPr lang="en-GB" b="0" smtClean="0"/>
              <a:t> – Rst</a:t>
            </a:r>
          </a:p>
          <a:p>
            <a:pPr lvl="1"/>
            <a:r>
              <a:rPr lang="en-GB" smtClean="0"/>
              <a:t>Demonstrate </a:t>
            </a:r>
            <a:r>
              <a:rPr lang="en-GB"/>
              <a:t>creation of a beam system</a:t>
            </a:r>
          </a:p>
          <a:p>
            <a:pPr lvl="2"/>
            <a:r>
              <a:rPr lang="en-GB"/>
              <a:t>From some beams connecting each other</a:t>
            </a:r>
          </a:p>
          <a:p>
            <a:pPr lvl="2"/>
            <a:r>
              <a:rPr lang="en-GB"/>
              <a:t>Uses </a:t>
            </a:r>
            <a:r>
              <a:rPr lang="en-US" altLang="zh-CN" smtClean="0">
                <a:ea typeface="SimSun" pitchFamily="2" charset="-122"/>
              </a:rPr>
              <a:t>NewBeamSystem</a:t>
            </a:r>
            <a:r>
              <a:rPr lang="en-GB" smtClean="0"/>
              <a:t>()</a:t>
            </a:r>
            <a:endParaRPr lang="en-GB" b="1"/>
          </a:p>
          <a:p>
            <a:pPr lvl="2"/>
            <a:r>
              <a:rPr lang="en-GB"/>
              <a:t>Illustrates the </a:t>
            </a:r>
            <a:r>
              <a:rPr lang="en-GB" noProof="1"/>
              <a:t>BeamSystem</a:t>
            </a:r>
            <a:r>
              <a:rPr lang="en-GB"/>
              <a:t> class</a:t>
            </a:r>
          </a:p>
          <a:p>
            <a:pPr lvl="2"/>
            <a:r>
              <a:rPr lang="en-GB"/>
              <a:t>How to convert from physical model</a:t>
            </a:r>
          </a:p>
        </p:txBody>
      </p:sp>
      <p:pic>
        <p:nvPicPr>
          <p:cNvPr id="264196" name="Picture 4"/>
          <p:cNvPicPr>
            <a:picLocks noChangeAspect="1" noChangeArrowheads="1"/>
          </p:cNvPicPr>
          <p:nvPr/>
        </p:nvPicPr>
        <p:blipFill>
          <a:blip r:embed="rId3"/>
          <a:srcRect/>
          <a:stretch>
            <a:fillRect/>
          </a:stretch>
        </p:blipFill>
        <p:spPr bwMode="auto">
          <a:xfrm>
            <a:off x="6000760" y="4214818"/>
            <a:ext cx="2614857" cy="1828958"/>
          </a:xfrm>
          <a:prstGeom prst="rect">
            <a:avLst/>
          </a:prstGeom>
          <a:noFill/>
        </p:spPr>
      </p:pic>
      <p:pic>
        <p:nvPicPr>
          <p:cNvPr id="264197" name="Picture 5"/>
          <p:cNvPicPr>
            <a:picLocks noChangeAspect="1" noChangeArrowheads="1"/>
          </p:cNvPicPr>
          <p:nvPr/>
        </p:nvPicPr>
        <p:blipFill>
          <a:blip r:embed="rId4"/>
          <a:srcRect/>
          <a:stretch>
            <a:fillRect/>
          </a:stretch>
        </p:blipFill>
        <p:spPr bwMode="auto">
          <a:xfrm>
            <a:off x="300982" y="4158499"/>
            <a:ext cx="5365750" cy="2459038"/>
          </a:xfrm>
          <a:prstGeom prst="rect">
            <a:avLst/>
          </a:prstGeom>
          <a:noFill/>
        </p:spPr>
      </p:pic>
      <p:sp>
        <p:nvSpPr>
          <p:cNvPr id="264199" name="Rectangle 7"/>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Create Beam </a:t>
            </a:r>
            <a:r>
              <a:rPr lang="en-US" altLang="ja-JP">
                <a:ea typeface="ＭＳ Ｐゴシック" pitchFamily="34" charset="-128"/>
              </a:rPr>
              <a:t>System </a:t>
            </a:r>
          </a:p>
        </p:txBody>
      </p:sp>
      <p:sp>
        <p:nvSpPr>
          <p:cNvPr id="7"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a:xfrm>
            <a:off x="319088" y="1477963"/>
            <a:ext cx="8682068" cy="5119687"/>
          </a:xfrm>
        </p:spPr>
        <p:txBody>
          <a:bodyPr/>
          <a:lstStyle/>
          <a:p>
            <a:pPr marL="360363" indent="-360363">
              <a:buNone/>
            </a:pPr>
            <a:r>
              <a:rPr lang="en-GB" b="0" smtClean="0">
                <a:solidFill>
                  <a:schemeClr val="hlink"/>
                </a:solidFill>
              </a:rPr>
              <a:t>FoundationSlab</a:t>
            </a:r>
            <a:r>
              <a:rPr lang="en-GB" b="0" smtClean="0"/>
              <a:t> – Rst</a:t>
            </a:r>
          </a:p>
          <a:p>
            <a:pPr marL="533400" lvl="1" indent="-265113"/>
            <a:r>
              <a:rPr lang="en-US" altLang="ja-JP" smtClean="0">
                <a:ea typeface="ＭＳ Ｐゴシック" pitchFamily="34" charset="-128"/>
              </a:rPr>
              <a:t>C</a:t>
            </a:r>
            <a:r>
              <a:rPr lang="en-US" noProof="1" smtClean="0"/>
              <a:t>reate </a:t>
            </a:r>
            <a:r>
              <a:rPr lang="en-US" noProof="1"/>
              <a:t>octagonal </a:t>
            </a:r>
            <a:r>
              <a:rPr lang="en-US" altLang="ja-JP">
                <a:ea typeface="ＭＳ Ｐゴシック" pitchFamily="34" charset="-128"/>
              </a:rPr>
              <a:t>foundation </a:t>
            </a:r>
            <a:r>
              <a:rPr lang="en-US" noProof="1"/>
              <a:t>slabs for selected floors at the base of the building</a:t>
            </a:r>
            <a:endParaRPr lang="en-US" altLang="ja-JP">
              <a:ea typeface="ＭＳ Ｐゴシック" pitchFamily="34" charset="-128"/>
            </a:endParaRPr>
          </a:p>
          <a:p>
            <a:pPr marL="533400" lvl="1" indent="-265113"/>
            <a:r>
              <a:rPr lang="en-US" altLang="ja-JP" smtClean="0">
                <a:ea typeface="ＭＳ Ｐゴシック" pitchFamily="34" charset="-128"/>
              </a:rPr>
              <a:t>Demonstrate</a:t>
            </a:r>
            <a:br>
              <a:rPr lang="en-US" altLang="ja-JP" smtClean="0">
                <a:ea typeface="ＭＳ Ｐゴシック" pitchFamily="34" charset="-128"/>
              </a:rPr>
            </a:br>
            <a:r>
              <a:rPr lang="en-GB" sz="2000" smtClean="0"/>
              <a:t>Autodesk.Revit.Creation.Document.</a:t>
            </a:r>
            <a:r>
              <a:rPr lang="en-GB" sz="2000" noProof="1" smtClean="0"/>
              <a:t>NewFloor</a:t>
            </a:r>
            <a:endParaRPr lang="en-US" altLang="ja-JP" sz="2000">
              <a:ea typeface="ＭＳ Ｐゴシック" pitchFamily="34" charset="-128"/>
            </a:endParaRPr>
          </a:p>
          <a:p>
            <a:pPr marL="533400" lvl="1" indent="-265113"/>
            <a:r>
              <a:rPr lang="en-US" noProof="1" smtClean="0"/>
              <a:t>Parameter </a:t>
            </a:r>
            <a:r>
              <a:rPr lang="en-US" sz="2000" noProof="1" smtClean="0"/>
              <a:t>BuiltInParameter.STRUCTURAL_FLOOR_ANALYZES_AS</a:t>
            </a:r>
            <a:endParaRPr lang="en-US" altLang="ja-JP" sz="2000">
              <a:ea typeface="ＭＳ Ｐゴシック" pitchFamily="34" charset="-128"/>
            </a:endParaRPr>
          </a:p>
          <a:p>
            <a:pPr marL="896938" lvl="2" indent="-260350"/>
            <a:r>
              <a:rPr lang="en-US" altLang="ja-JP">
                <a:ea typeface="ＭＳ Ｐゴシック" pitchFamily="34" charset="-128"/>
              </a:rPr>
              <a:t>4 </a:t>
            </a:r>
            <a:r>
              <a:rPr lang="en-US" noProof="1"/>
              <a:t>suggests foundation slab</a:t>
            </a:r>
            <a:endParaRPr lang="en-GB"/>
          </a:p>
          <a:p>
            <a:pPr marL="900113" lvl="1" indent="-360363"/>
            <a:endParaRPr lang="ja-JP" altLang="en-US">
              <a:ea typeface="ＭＳ Ｐゴシック" pitchFamily="34" charset="-128"/>
            </a:endParaRPr>
          </a:p>
        </p:txBody>
      </p:sp>
      <p:sp>
        <p:nvSpPr>
          <p:cNvPr id="266245" name="Rectangle 5"/>
          <p:cNvSpPr>
            <a:spLocks noChangeArrowheads="1"/>
          </p:cNvSpPr>
          <p:nvPr/>
        </p:nvSpPr>
        <p:spPr bwMode="auto">
          <a:xfrm>
            <a:off x="319088" y="142852"/>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Create </a:t>
            </a:r>
            <a:r>
              <a:rPr lang="en-US" altLang="ja-JP">
                <a:ea typeface="ＭＳ Ｐゴシック" pitchFamily="34" charset="-128"/>
              </a:rPr>
              <a:t>Foundation </a:t>
            </a:r>
            <a:r>
              <a:rPr lang="en-US" altLang="ja-JP" smtClean="0">
                <a:ea typeface="ＭＳ Ｐゴシック" pitchFamily="34" charset="-128"/>
              </a:rPr>
              <a:t>Slab</a:t>
            </a:r>
            <a:endParaRPr lang="en-US" altLang="ja-JP">
              <a:ea typeface="ＭＳ Ｐゴシック" pitchFamily="34" charset="-128"/>
            </a:endParaRP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a:xfrm>
            <a:off x="319088" y="1416050"/>
            <a:ext cx="3471862" cy="4927600"/>
          </a:xfrm>
        </p:spPr>
        <p:txBody>
          <a:bodyPr/>
          <a:lstStyle/>
          <a:p>
            <a:pPr>
              <a:lnSpc>
                <a:spcPct val="90000"/>
              </a:lnSpc>
              <a:buClr>
                <a:schemeClr val="accent1"/>
              </a:buClr>
              <a:buFont typeface="Wingdings" pitchFamily="2" charset="2"/>
              <a:buNone/>
            </a:pPr>
            <a:r>
              <a:rPr lang="en-GB" sz="2800" b="0">
                <a:solidFill>
                  <a:schemeClr val="hlink"/>
                </a:solidFill>
              </a:rPr>
              <a:t>FoundationSlab</a:t>
            </a:r>
            <a:r>
              <a:rPr lang="en-GB" sz="2800" b="0"/>
              <a:t> </a:t>
            </a:r>
            <a:r>
              <a:rPr lang="en-GB" sz="2800" b="0" smtClean="0"/>
              <a:t>– Rst</a:t>
            </a:r>
          </a:p>
          <a:p>
            <a:pPr lvl="1">
              <a:spcBef>
                <a:spcPct val="30000"/>
              </a:spcBef>
              <a:spcAft>
                <a:spcPct val="0"/>
              </a:spcAft>
            </a:pPr>
            <a:r>
              <a:rPr lang="en-US" altLang="ja-JP" sz="1800" smtClean="0">
                <a:ea typeface="ＭＳ Ｐゴシック" pitchFamily="34" charset="-128"/>
              </a:rPr>
              <a:t>Extracts all floors and levels, determines lowest ones</a:t>
            </a:r>
          </a:p>
          <a:p>
            <a:pPr lvl="1">
              <a:spcBef>
                <a:spcPct val="30000"/>
              </a:spcBef>
              <a:spcAft>
                <a:spcPct val="0"/>
              </a:spcAft>
            </a:pPr>
            <a:r>
              <a:rPr lang="en-US" altLang="ja-JP" sz="1800" smtClean="0">
                <a:ea typeface="ＭＳ Ｐゴシック" pitchFamily="34" charset="-128"/>
              </a:rPr>
              <a:t>Determines existing regular slab’s bounding box</a:t>
            </a:r>
          </a:p>
          <a:p>
            <a:pPr lvl="1">
              <a:spcBef>
                <a:spcPct val="30000"/>
              </a:spcBef>
              <a:spcAft>
                <a:spcPct val="0"/>
              </a:spcAft>
            </a:pPr>
            <a:r>
              <a:rPr lang="en-US" altLang="ja-JP" sz="1800" smtClean="0">
                <a:ea typeface="ＭＳ Ｐゴシック" pitchFamily="34" charset="-128"/>
              </a:rPr>
              <a:t>Determines available foundation slab types</a:t>
            </a:r>
          </a:p>
          <a:p>
            <a:pPr lvl="1">
              <a:spcBef>
                <a:spcPct val="30000"/>
              </a:spcBef>
              <a:spcAft>
                <a:spcPct val="0"/>
              </a:spcAft>
            </a:pPr>
            <a:r>
              <a:rPr lang="en-US" altLang="ja-JP" sz="1800" smtClean="0">
                <a:ea typeface="ＭＳ Ｐゴシック" pitchFamily="34" charset="-128"/>
              </a:rPr>
              <a:t>I</a:t>
            </a:r>
            <a:r>
              <a:rPr lang="en-US" sz="1800" noProof="1" smtClean="0"/>
              <a:t>mplements a helper class Sketch for drawing slabs and floors profiles into a WinForms PictureBox instance</a:t>
            </a:r>
            <a:endParaRPr lang="en-US" altLang="ja-JP" sz="1800" smtClean="0">
              <a:ea typeface="ＭＳ Ｐゴシック" pitchFamily="34" charset="-128"/>
            </a:endParaRPr>
          </a:p>
          <a:p>
            <a:pPr lvl="1">
              <a:spcBef>
                <a:spcPct val="30000"/>
              </a:spcBef>
              <a:spcAft>
                <a:spcPct val="0"/>
              </a:spcAft>
            </a:pPr>
            <a:r>
              <a:rPr lang="en-US" altLang="ja-JP" sz="1800" smtClean="0">
                <a:ea typeface="ＭＳ Ｐゴシック" pitchFamily="34" charset="-128"/>
              </a:rPr>
              <a:t>C</a:t>
            </a:r>
            <a:r>
              <a:rPr lang="en-US" sz="1800" noProof="1" smtClean="0"/>
              <a:t>alculates an enclosing octagonal slab shape</a:t>
            </a:r>
            <a:endParaRPr lang="en-US" altLang="ja-JP" sz="1800" smtClean="0">
              <a:ea typeface="ＭＳ Ｐゴシック" pitchFamily="34" charset="-128"/>
            </a:endParaRPr>
          </a:p>
          <a:p>
            <a:pPr lvl="1">
              <a:lnSpc>
                <a:spcPct val="90000"/>
              </a:lnSpc>
            </a:pPr>
            <a:endParaRPr lang="ja-JP" altLang="en-US" sz="1800">
              <a:ea typeface="ＭＳ Ｐゴシック" pitchFamily="34" charset="-128"/>
            </a:endParaRPr>
          </a:p>
        </p:txBody>
      </p:sp>
      <p:pic>
        <p:nvPicPr>
          <p:cNvPr id="268292" name="Picture 4" descr="FoundationSlab2"/>
          <p:cNvPicPr>
            <a:picLocks noChangeAspect="1" noChangeArrowheads="1"/>
          </p:cNvPicPr>
          <p:nvPr/>
        </p:nvPicPr>
        <p:blipFill>
          <a:blip r:embed="rId2"/>
          <a:srcRect/>
          <a:stretch>
            <a:fillRect/>
          </a:stretch>
        </p:blipFill>
        <p:spPr bwMode="auto">
          <a:xfrm>
            <a:off x="4800600" y="3733800"/>
            <a:ext cx="3609975" cy="2716213"/>
          </a:xfrm>
          <a:prstGeom prst="rect">
            <a:avLst/>
          </a:prstGeom>
          <a:noFill/>
        </p:spPr>
      </p:pic>
      <p:pic>
        <p:nvPicPr>
          <p:cNvPr id="268293" name="Picture 5" descr="FoundationSlab"/>
          <p:cNvPicPr>
            <a:picLocks noChangeAspect="1" noChangeArrowheads="1"/>
          </p:cNvPicPr>
          <p:nvPr/>
        </p:nvPicPr>
        <p:blipFill>
          <a:blip r:embed="rId3"/>
          <a:srcRect/>
          <a:stretch>
            <a:fillRect/>
          </a:stretch>
        </p:blipFill>
        <p:spPr bwMode="auto">
          <a:xfrm>
            <a:off x="4286280" y="1143000"/>
            <a:ext cx="4572000" cy="3387725"/>
          </a:xfrm>
          <a:prstGeom prst="rect">
            <a:avLst/>
          </a:prstGeom>
          <a:noFill/>
        </p:spPr>
      </p:pic>
      <p:sp>
        <p:nvSpPr>
          <p:cNvPr id="268295" name="Rectangle 7"/>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Foundation Slab</a:t>
            </a:r>
            <a:endParaRPr lang="en-US" altLang="ja-JP">
              <a:ea typeface="ＭＳ Ｐゴシック" pitchFamily="34" charset="-128"/>
            </a:endParaRPr>
          </a:p>
        </p:txBody>
      </p:sp>
      <p:sp>
        <p:nvSpPr>
          <p:cNvPr id="7"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a:lnSpc>
                <a:spcPct val="85000"/>
              </a:lnSpc>
            </a:pPr>
            <a:r>
              <a:rPr lang="en-US" altLang="ja-JP" smtClean="0">
                <a:ea typeface="ＭＳ Ｐゴシック" pitchFamily="34" charset="-128"/>
              </a:rPr>
              <a:t>Structural Element Material</a:t>
            </a:r>
            <a:endParaRPr lang="en-US" altLang="ja-JP">
              <a:ea typeface="ＭＳ Ｐゴシック" pitchFamily="34" charset="-128"/>
            </a:endParaRPr>
          </a:p>
        </p:txBody>
      </p:sp>
      <p:sp>
        <p:nvSpPr>
          <p:cNvPr id="231427" name="Rectangle 3"/>
          <p:cNvSpPr>
            <a:spLocks noGrp="1" noChangeArrowheads="1"/>
          </p:cNvSpPr>
          <p:nvPr>
            <p:ph type="body" idx="1"/>
          </p:nvPr>
        </p:nvSpPr>
        <p:spPr/>
        <p:txBody>
          <a:bodyPr/>
          <a:lstStyle/>
          <a:p>
            <a:r>
              <a:rPr lang="en-GB" b="0" smtClean="0">
                <a:solidFill>
                  <a:schemeClr val="hlink"/>
                </a:solidFill>
              </a:rPr>
              <a:t>Materials</a:t>
            </a:r>
            <a:r>
              <a:rPr lang="en-GB" b="0" smtClean="0"/>
              <a:t> – Rst</a:t>
            </a:r>
          </a:p>
          <a:p>
            <a:pPr lvl="1">
              <a:spcBef>
                <a:spcPts val="0"/>
              </a:spcBef>
            </a:pPr>
            <a:r>
              <a:rPr lang="en-GB" altLang="zh-CN" smtClean="0">
                <a:ea typeface="SimSun" pitchFamily="2" charset="-122"/>
              </a:rPr>
              <a:t>All</a:t>
            </a:r>
            <a:r>
              <a:rPr lang="en-US" altLang="zh-CN" b="1" smtClean="0">
                <a:ea typeface="SimSun" pitchFamily="2" charset="-122"/>
              </a:rPr>
              <a:t> </a:t>
            </a:r>
            <a:r>
              <a:rPr lang="en-US" altLang="zh-CN">
                <a:ea typeface="SimSun" pitchFamily="2" charset="-122"/>
              </a:rPr>
              <a:t>available materials can be obtained by the property Materials of Setting object</a:t>
            </a:r>
          </a:p>
          <a:p>
            <a:pPr lvl="1">
              <a:spcBef>
                <a:spcPts val="0"/>
              </a:spcBef>
            </a:pPr>
            <a:r>
              <a:rPr lang="en-US" altLang="zh-CN">
                <a:ea typeface="SimSun" pitchFamily="2" charset="-122"/>
              </a:rPr>
              <a:t>All material parameters can be retreived using</a:t>
            </a:r>
          </a:p>
          <a:p>
            <a:pPr lvl="3"/>
            <a:r>
              <a:rPr lang="en-US" altLang="zh-CN" sz="1400">
                <a:latin typeface="Courier New" pitchFamily="49" charset="0"/>
                <a:ea typeface="SimSun" pitchFamily="2" charset="-122"/>
                <a:cs typeface="Courier New" pitchFamily="49" charset="0"/>
              </a:rPr>
              <a:t>Autodesk.Revit.Parameters.BuiltInParameter parameterId;</a:t>
            </a:r>
          </a:p>
          <a:p>
            <a:pPr lvl="3"/>
            <a:r>
              <a:rPr lang="en-US" altLang="zh-CN" sz="1400">
                <a:latin typeface="Courier New" pitchFamily="49" charset="0"/>
                <a:ea typeface="SimSun" pitchFamily="2" charset="-122"/>
                <a:cs typeface="Courier New" pitchFamily="49" charset="0"/>
              </a:rPr>
              <a:t>get_Parameter( parameterId );</a:t>
            </a:r>
          </a:p>
          <a:p>
            <a:pPr lvl="1">
              <a:spcBef>
                <a:spcPts val="0"/>
              </a:spcBef>
            </a:pPr>
            <a:r>
              <a:rPr lang="en-US" altLang="zh-CN">
                <a:ea typeface="SimSun" pitchFamily="2" charset="-122"/>
              </a:rPr>
              <a:t>One BuiltInParameter couples with one parameter</a:t>
            </a:r>
          </a:p>
          <a:p>
            <a:pPr lvl="1">
              <a:spcBef>
                <a:spcPts val="0"/>
              </a:spcBef>
            </a:pPr>
            <a:r>
              <a:rPr lang="en-US" altLang="zh-CN">
                <a:ea typeface="SimSun" pitchFamily="2" charset="-122"/>
              </a:rPr>
              <a:t>Structural Units are demonstrated as well</a:t>
            </a:r>
          </a:p>
          <a:p>
            <a:pPr lvl="1">
              <a:spcBef>
                <a:spcPts val="0"/>
              </a:spcBef>
            </a:pPr>
            <a:r>
              <a:rPr lang="en-US" altLang="zh-CN">
                <a:ea typeface="SimSun" pitchFamily="2" charset="-122"/>
              </a:rPr>
              <a:t>Materials2 is very similar to Materials1. No identity, misc. properties </a:t>
            </a:r>
          </a:p>
          <a:p>
            <a:pPr lvl="1">
              <a:spcBef>
                <a:spcPts val="0"/>
              </a:spcBef>
            </a:pPr>
            <a:r>
              <a:rPr lang="en-US" altLang="zh-CN">
                <a:ea typeface="SimSun" pitchFamily="2" charset="-122"/>
              </a:rPr>
              <a:t>Works with Structure – uses analytical model and “Beam Material”, “Column Material” </a:t>
            </a:r>
            <a:r>
              <a:rPr lang="en-US" altLang="zh-CN" smtClean="0">
                <a:ea typeface="SimSun" pitchFamily="2" charset="-122"/>
              </a:rPr>
              <a:t>properties</a:t>
            </a:r>
            <a:endParaRPr lang="en-US" altLang="zh-CN">
              <a:ea typeface="SimSun" pitchFamily="2" charset="-122"/>
            </a:endParaRPr>
          </a:p>
          <a:p>
            <a:pPr lvl="1">
              <a:spcBef>
                <a:spcPct val="50000"/>
              </a:spcBef>
            </a:pPr>
            <a:r>
              <a:rPr lang="en-US" altLang="ja-JP" sz="1800">
                <a:ea typeface="ＭＳ Ｐゴシック" pitchFamily="34" charset="-128"/>
              </a:rPr>
              <a:t>Currently, it won’t work with </a:t>
            </a:r>
            <a:r>
              <a:rPr lang="en-US" altLang="ja-JP" sz="1800" smtClean="0">
                <a:ea typeface="ＭＳ Ｐゴシック" pitchFamily="34" charset="-128"/>
              </a:rPr>
              <a:t>wall and </a:t>
            </a:r>
            <a:r>
              <a:rPr lang="en-US" altLang="ja-JP" sz="1800">
                <a:ea typeface="ＭＳ Ｐゴシック" pitchFamily="34" charset="-128"/>
              </a:rPr>
              <a:t>floor:</a:t>
            </a:r>
            <a:br>
              <a:rPr lang="en-US" altLang="ja-JP" sz="1800">
                <a:ea typeface="ＭＳ Ｐゴシック" pitchFamily="34" charset="-128"/>
              </a:rPr>
            </a:br>
            <a:r>
              <a:rPr lang="en-US" altLang="ja-JP" sz="1800">
                <a:ea typeface="ＭＳ Ｐゴシック" pitchFamily="34" charset="-128"/>
              </a:rPr>
              <a:t>SPR #122487: Material API - doesn't reflect after </a:t>
            </a:r>
            <a:r>
              <a:rPr lang="en-US" altLang="ja-JP" sz="1800" smtClean="0">
                <a:ea typeface="ＭＳ Ｐゴシック" pitchFamily="34" charset="-128"/>
              </a:rPr>
              <a:t>changed</a:t>
            </a:r>
            <a:endParaRPr lang="en-US" altLang="ja-JP">
              <a:ea typeface="SimSun" pitchFamily="2" charset="-122"/>
            </a:endParaRP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3474" name="Picture 2"/>
          <p:cNvPicPr>
            <a:picLocks noGrp="1" noChangeAspect="1" noChangeArrowheads="1"/>
          </p:cNvPicPr>
          <p:nvPr>
            <p:ph type="body" idx="1"/>
          </p:nvPr>
        </p:nvPicPr>
        <p:blipFill>
          <a:blip r:embed="rId3"/>
          <a:srcRect/>
          <a:stretch>
            <a:fillRect/>
          </a:stretch>
        </p:blipFill>
        <p:spPr>
          <a:xfrm>
            <a:off x="500034" y="2786058"/>
            <a:ext cx="3521075" cy="2841625"/>
          </a:xfrm>
          <a:noFill/>
          <a:ln/>
        </p:spPr>
      </p:pic>
      <p:pic>
        <p:nvPicPr>
          <p:cNvPr id="233476" name="Picture 4"/>
          <p:cNvPicPr>
            <a:picLocks noChangeAspect="1" noChangeArrowheads="1"/>
          </p:cNvPicPr>
          <p:nvPr/>
        </p:nvPicPr>
        <p:blipFill>
          <a:blip r:embed="rId4"/>
          <a:srcRect/>
          <a:stretch>
            <a:fillRect/>
          </a:stretch>
        </p:blipFill>
        <p:spPr bwMode="auto">
          <a:xfrm>
            <a:off x="4429124" y="2841620"/>
            <a:ext cx="4073525" cy="2786063"/>
          </a:xfrm>
          <a:prstGeom prst="rect">
            <a:avLst/>
          </a:prstGeom>
          <a:noFill/>
        </p:spPr>
      </p:pic>
      <p:sp>
        <p:nvSpPr>
          <p:cNvPr id="233477" name="Rectangle 5"/>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Structural Element Material</a:t>
            </a:r>
            <a:endParaRPr lang="en-US" altLang="ja-JP">
              <a:ea typeface="ＭＳ Ｐゴシック" pitchFamily="34" charset="-128"/>
            </a:endParaRPr>
          </a:p>
        </p:txBody>
      </p:sp>
      <p:sp>
        <p:nvSpPr>
          <p:cNvPr id="233479" name="Rectangle 7"/>
          <p:cNvSpPr>
            <a:spLocks noChangeArrowheads="1"/>
          </p:cNvSpPr>
          <p:nvPr/>
        </p:nvSpPr>
        <p:spPr bwMode="auto">
          <a:xfrm>
            <a:off x="319088" y="1447800"/>
            <a:ext cx="7681912" cy="4984750"/>
          </a:xfrm>
          <a:prstGeom prst="rect">
            <a:avLst/>
          </a:prstGeom>
          <a:noFill/>
          <a:ln w="9525">
            <a:noFill/>
            <a:miter lim="800000"/>
            <a:headEnd/>
            <a:tailEnd/>
          </a:ln>
          <a:effectLst/>
        </p:spPr>
        <p:txBody>
          <a:bodyPr lIns="0" tIns="0" rIns="0" bIns="0"/>
          <a:lstStyle/>
          <a:p>
            <a:pPr>
              <a:spcAft>
                <a:spcPct val="5000"/>
              </a:spcAft>
            </a:pPr>
            <a:r>
              <a:rPr lang="en-GB" sz="3200">
                <a:solidFill>
                  <a:schemeClr val="hlink"/>
                </a:solidFill>
              </a:rPr>
              <a:t>Materials1</a:t>
            </a:r>
            <a:r>
              <a:rPr lang="en-GB" sz="3200"/>
              <a:t> </a:t>
            </a:r>
            <a:r>
              <a:rPr lang="en-GB" sz="3200" smtClean="0"/>
              <a:t>– Rst</a:t>
            </a:r>
          </a:p>
          <a:p>
            <a:pPr>
              <a:spcAft>
                <a:spcPct val="5000"/>
              </a:spcAft>
            </a:pPr>
            <a:endParaRPr lang="en-GB" sz="2400" b="1"/>
          </a:p>
          <a:p>
            <a:pPr>
              <a:spcAft>
                <a:spcPct val="5000"/>
              </a:spcAft>
            </a:pPr>
            <a:endParaRPr lang="en-US" altLang="ja-JP" sz="2000" b="1">
              <a:ea typeface="ＭＳ Ｐゴシック" pitchFamily="34" charset="-128"/>
            </a:endParaRPr>
          </a:p>
        </p:txBody>
      </p:sp>
      <p:sp>
        <p:nvSpPr>
          <p:cNvPr id="7"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8" name="Rectangle 6"/>
          <p:cNvSpPr>
            <a:spLocks noChangeArrowheads="1"/>
          </p:cNvSpPr>
          <p:nvPr/>
        </p:nvSpPr>
        <p:spPr bwMode="auto">
          <a:xfrm>
            <a:off x="381000" y="1295400"/>
            <a:ext cx="8620156" cy="1919286"/>
          </a:xfrm>
          <a:prstGeom prst="rect">
            <a:avLst/>
          </a:prstGeom>
          <a:noFill/>
          <a:ln w="9525">
            <a:noFill/>
            <a:miter lim="800000"/>
            <a:headEnd/>
            <a:tailEnd/>
          </a:ln>
          <a:effectLst/>
        </p:spPr>
        <p:txBody>
          <a:bodyPr lIns="0" tIns="0" rIns="0" bIns="0"/>
          <a:lstStyle/>
          <a:p>
            <a:pPr marL="180975" indent="-180975">
              <a:spcAft>
                <a:spcPct val="5000"/>
              </a:spcAft>
            </a:pPr>
            <a:r>
              <a:rPr lang="en-GB" sz="3200">
                <a:solidFill>
                  <a:schemeClr val="hlink"/>
                </a:solidFill>
              </a:rPr>
              <a:t>ObjectViewerII</a:t>
            </a:r>
            <a:r>
              <a:rPr lang="en-GB" sz="3200"/>
              <a:t> </a:t>
            </a:r>
            <a:r>
              <a:rPr lang="en-GB" sz="3200" smtClean="0"/>
              <a:t>– Rst</a:t>
            </a:r>
          </a:p>
          <a:p>
            <a:pPr marL="442913" indent="-261938">
              <a:spcAft>
                <a:spcPct val="5000"/>
              </a:spcAft>
              <a:buClr>
                <a:schemeClr val="accent1"/>
              </a:buClr>
              <a:buFont typeface="Wingdings" pitchFamily="2" charset="2"/>
              <a:buChar char="§"/>
            </a:pPr>
            <a:r>
              <a:rPr lang="en-US" altLang="ja-JP" sz="2400" smtClean="0">
                <a:ea typeface="ＭＳ Ｐゴシック" pitchFamily="34" charset="-128"/>
              </a:rPr>
              <a:t>Display </a:t>
            </a:r>
            <a:r>
              <a:rPr lang="en-US" altLang="ja-JP" sz="2400">
                <a:ea typeface="ＭＳ Ｐゴシック" pitchFamily="34" charset="-128"/>
              </a:rPr>
              <a:t>a selected single element in a preview window</a:t>
            </a:r>
          </a:p>
          <a:p>
            <a:pPr marL="442913" indent="-261938">
              <a:spcAft>
                <a:spcPct val="5000"/>
              </a:spcAft>
              <a:buClr>
                <a:schemeClr val="accent1"/>
              </a:buClr>
              <a:buFont typeface="Wingdings" pitchFamily="2" charset="2"/>
              <a:buChar char="§"/>
            </a:pPr>
            <a:r>
              <a:rPr lang="en-US" altLang="ja-JP" sz="2400">
                <a:ea typeface="ＭＳ Ｐゴシック" pitchFamily="34" charset="-128"/>
              </a:rPr>
              <a:t>Retrieve </a:t>
            </a:r>
            <a:r>
              <a:rPr lang="en-US" altLang="ja-JP" sz="2400" smtClean="0">
                <a:ea typeface="ＭＳ Ｐゴシック" pitchFamily="34" charset="-128"/>
              </a:rPr>
              <a:t>geometry </a:t>
            </a:r>
            <a:r>
              <a:rPr lang="en-US" altLang="ja-JP" sz="2400">
                <a:ea typeface="ＭＳ Ｐゴシック" pitchFamily="34" charset="-128"/>
              </a:rPr>
              <a:t>from both physical and analytical model</a:t>
            </a:r>
          </a:p>
          <a:p>
            <a:pPr marL="442913" indent="-261938">
              <a:spcAft>
                <a:spcPct val="5000"/>
              </a:spcAft>
              <a:buClr>
                <a:schemeClr val="accent1"/>
              </a:buClr>
              <a:buFont typeface="Wingdings" pitchFamily="2" charset="2"/>
              <a:buChar char="§"/>
            </a:pPr>
            <a:r>
              <a:rPr lang="en-US" altLang="ja-JP" sz="2400" smtClean="0">
                <a:ea typeface="ＭＳ Ｐゴシック" pitchFamily="34" charset="-128"/>
              </a:rPr>
              <a:t>Demonstrate </a:t>
            </a:r>
            <a:r>
              <a:rPr lang="en-US" altLang="ja-JP" sz="2400">
                <a:ea typeface="ＭＳ Ｐゴシック" pitchFamily="34" charset="-128"/>
              </a:rPr>
              <a:t>unit handling</a:t>
            </a:r>
            <a:endParaRPr lang="en-GB" sz="2400"/>
          </a:p>
          <a:p>
            <a:pPr marL="180975" indent="-180975">
              <a:spcAft>
                <a:spcPct val="5000"/>
              </a:spcAft>
              <a:buClr>
                <a:schemeClr val="accent1"/>
              </a:buClr>
              <a:buFont typeface="Wingdings" pitchFamily="2" charset="2"/>
              <a:buChar char="§"/>
            </a:pPr>
            <a:endParaRPr lang="ja-JP" altLang="en-US" sz="2400">
              <a:ea typeface="ＭＳ Ｐゴシック" pitchFamily="34" charset="-128"/>
            </a:endParaRPr>
          </a:p>
        </p:txBody>
      </p:sp>
      <p:pic>
        <p:nvPicPr>
          <p:cNvPr id="243716" name="Picture 4"/>
          <p:cNvPicPr>
            <a:picLocks noChangeAspect="1" noChangeArrowheads="1"/>
          </p:cNvPicPr>
          <p:nvPr/>
        </p:nvPicPr>
        <p:blipFill>
          <a:blip r:embed="rId3"/>
          <a:srcRect/>
          <a:stretch>
            <a:fillRect/>
          </a:stretch>
        </p:blipFill>
        <p:spPr bwMode="auto">
          <a:xfrm>
            <a:off x="1000100" y="3357562"/>
            <a:ext cx="2472905" cy="3093334"/>
          </a:xfrm>
          <a:prstGeom prst="rect">
            <a:avLst/>
          </a:prstGeom>
          <a:noFill/>
        </p:spPr>
      </p:pic>
      <p:pic>
        <p:nvPicPr>
          <p:cNvPr id="243717" name="Picture 5"/>
          <p:cNvPicPr>
            <a:picLocks noChangeAspect="1" noChangeArrowheads="1"/>
          </p:cNvPicPr>
          <p:nvPr/>
        </p:nvPicPr>
        <p:blipFill>
          <a:blip r:embed="rId4"/>
          <a:srcRect/>
          <a:stretch>
            <a:fillRect/>
          </a:stretch>
        </p:blipFill>
        <p:spPr bwMode="auto">
          <a:xfrm>
            <a:off x="3929058" y="3357562"/>
            <a:ext cx="4614310" cy="3097799"/>
          </a:xfrm>
          <a:prstGeom prst="rect">
            <a:avLst/>
          </a:prstGeom>
          <a:noFill/>
        </p:spPr>
      </p:pic>
      <p:sp>
        <p:nvSpPr>
          <p:cNvPr id="243720" name="Rectangle 8"/>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Viewer </a:t>
            </a:r>
            <a:endParaRPr lang="en-US" altLang="ja-JP">
              <a:ea typeface="ＭＳ Ｐゴシック" pitchFamily="34" charset="-128"/>
            </a:endParaRPr>
          </a:p>
        </p:txBody>
      </p:sp>
      <p:sp>
        <p:nvSpPr>
          <p:cNvPr id="7"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a:xfrm>
            <a:off x="319088" y="1371600"/>
            <a:ext cx="8062912" cy="5119688"/>
          </a:xfrm>
        </p:spPr>
        <p:txBody>
          <a:bodyPr/>
          <a:lstStyle/>
          <a:p>
            <a:r>
              <a:rPr lang="en-GB" b="0">
                <a:solidFill>
                  <a:schemeClr val="hlink"/>
                </a:solidFill>
              </a:rPr>
              <a:t>Reinforcement</a:t>
            </a:r>
            <a:r>
              <a:rPr lang="en-GB" b="0"/>
              <a:t> </a:t>
            </a:r>
            <a:r>
              <a:rPr lang="en-GB" b="0" smtClean="0"/>
              <a:t>– Rst</a:t>
            </a:r>
          </a:p>
          <a:p>
            <a:pPr lvl="1"/>
            <a:r>
              <a:rPr lang="en-US" altLang="ja-JP" smtClean="0">
                <a:ea typeface="ＭＳ Ｐゴシック" pitchFamily="34" charset="-128"/>
              </a:rPr>
              <a:t>Path </a:t>
            </a:r>
            <a:r>
              <a:rPr lang="en-US" altLang="ja-JP">
                <a:ea typeface="ＭＳ Ｐゴシック" pitchFamily="34" charset="-128"/>
              </a:rPr>
              <a:t>reinforcement classes and methods</a:t>
            </a:r>
          </a:p>
          <a:p>
            <a:pPr lvl="4">
              <a:buNone/>
            </a:pPr>
            <a:r>
              <a:rPr lang="en-GB">
                <a:latin typeface="Courier New" pitchFamily="49" charset="0"/>
                <a:cs typeface="Courier New" pitchFamily="49" charset="0"/>
              </a:rPr>
              <a:t>Autodesk.Revit.Elements.PathReinforcementCurve</a:t>
            </a:r>
          </a:p>
          <a:p>
            <a:pPr lvl="4">
              <a:buNone/>
            </a:pPr>
            <a:r>
              <a:rPr lang="en-GB">
                <a:latin typeface="Courier New" pitchFamily="49" charset="0"/>
                <a:cs typeface="Courier New" pitchFamily="49" charset="0"/>
              </a:rPr>
              <a:t>Autodesk.Revit.Elements.PathReinforcement</a:t>
            </a:r>
          </a:p>
          <a:p>
            <a:pPr lvl="4">
              <a:buNone/>
            </a:pPr>
            <a:r>
              <a:rPr lang="en-GB">
                <a:latin typeface="Courier New" pitchFamily="49" charset="0"/>
                <a:cs typeface="Courier New" pitchFamily="49" charset="0"/>
              </a:rPr>
              <a:t>Autodesk.Revit.Symbols.PathReinforcementType</a:t>
            </a:r>
          </a:p>
          <a:p>
            <a:pPr lvl="4">
              <a:buNone/>
            </a:pPr>
            <a:r>
              <a:rPr lang="en-GB">
                <a:latin typeface="Courier New" pitchFamily="49" charset="0"/>
                <a:cs typeface="Courier New" pitchFamily="49" charset="0"/>
              </a:rPr>
              <a:t>Autodesk.Revit.Elements.SketchPlan</a:t>
            </a:r>
          </a:p>
          <a:p>
            <a:pPr lvl="4">
              <a:buNone/>
            </a:pPr>
            <a:r>
              <a:rPr lang="en-GB">
                <a:latin typeface="Courier New" pitchFamily="49" charset="0"/>
                <a:cs typeface="Courier New" pitchFamily="49" charset="0"/>
              </a:rPr>
              <a:t>Autodesk.Revit.Elements.ReferencePlane</a:t>
            </a:r>
          </a:p>
          <a:p>
            <a:pPr lvl="4">
              <a:buNone/>
            </a:pPr>
            <a:r>
              <a:rPr lang="en-GB">
                <a:latin typeface="Courier New" pitchFamily="49" charset="0"/>
                <a:cs typeface="Courier New" pitchFamily="49" charset="0"/>
              </a:rPr>
              <a:t>Autodesk.Revit.Elements.Opening</a:t>
            </a:r>
          </a:p>
          <a:p>
            <a:pPr lvl="4">
              <a:buNone/>
            </a:pPr>
            <a:r>
              <a:rPr lang="en-GB" smtClean="0">
                <a:latin typeface="Courier New" pitchFamily="49" charset="0"/>
                <a:cs typeface="Courier New" pitchFamily="49" charset="0"/>
              </a:rPr>
              <a:t>Autodesk.Revit.Geometry.Plane</a:t>
            </a:r>
            <a:endParaRPr lang="en-US" altLang="ja-JP">
              <a:latin typeface="Courier New" pitchFamily="49" charset="0"/>
              <a:ea typeface="ＭＳ Ｐゴシック" pitchFamily="34" charset="-128"/>
              <a:cs typeface="Courier New" pitchFamily="49" charset="0"/>
            </a:endParaRPr>
          </a:p>
        </p:txBody>
      </p:sp>
      <p:sp>
        <p:nvSpPr>
          <p:cNvPr id="269317" name="Rectangle 5"/>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Rebar </a:t>
            </a:r>
            <a:r>
              <a:rPr lang="en-US" altLang="ja-JP">
                <a:ea typeface="ＭＳ Ｐゴシック" pitchFamily="34" charset="-128"/>
              </a:rPr>
              <a:t>in a Beam </a:t>
            </a:r>
            <a:r>
              <a:rPr lang="en-US" altLang="ja-JP" smtClean="0">
                <a:ea typeface="ＭＳ Ｐゴシック" pitchFamily="34" charset="-128"/>
              </a:rPr>
              <a:t>or Column</a:t>
            </a:r>
            <a:endParaRPr lang="en-US" altLang="ja-JP">
              <a:ea typeface="ＭＳ Ｐゴシック" pitchFamily="34" charset="-128"/>
            </a:endParaRP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19088" y="3000372"/>
            <a:ext cx="7277100" cy="1479550"/>
          </a:xfrm>
        </p:spPr>
        <p:txBody>
          <a:bodyPr/>
          <a:lstStyle/>
          <a:p>
            <a:pPr eaLnBrk="1" hangingPunct="1"/>
            <a:r>
              <a:rPr lang="en-GB" smtClean="0"/>
              <a:t>Managing Samples</a:t>
            </a:r>
          </a:p>
        </p:txBody>
      </p:sp>
      <p:sp>
        <p:nvSpPr>
          <p:cNvPr id="106499" name="Rectangle 3"/>
          <p:cNvSpPr>
            <a:spLocks noGrp="1" noChangeArrowheads="1"/>
          </p:cNvSpPr>
          <p:nvPr>
            <p:ph type="subTitle" idx="1"/>
          </p:nvPr>
        </p:nvSpPr>
        <p:spPr/>
        <p:txBody>
          <a:bodyPr/>
          <a:lstStyle/>
          <a:p>
            <a:pPr eaLnBrk="1" hangingPunct="1">
              <a:buFontTx/>
              <a:buNone/>
            </a:pPr>
            <a:r>
              <a:rPr lang="en-US" smtClean="0"/>
              <a:t>Resources, Utilities and Tools</a:t>
            </a:r>
            <a:endParaRPr lang="en-GB"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a:xfrm>
            <a:off x="319088" y="1371600"/>
            <a:ext cx="8291512" cy="3124200"/>
          </a:xfrm>
        </p:spPr>
        <p:txBody>
          <a:bodyPr/>
          <a:lstStyle/>
          <a:p>
            <a:r>
              <a:rPr lang="en-GB" b="0">
                <a:solidFill>
                  <a:schemeClr val="hlink"/>
                </a:solidFill>
              </a:rPr>
              <a:t>Reinforcement</a:t>
            </a:r>
            <a:r>
              <a:rPr lang="en-GB" b="0"/>
              <a:t> </a:t>
            </a:r>
            <a:r>
              <a:rPr lang="en-GB" b="0" smtClean="0"/>
              <a:t>– Rst</a:t>
            </a:r>
          </a:p>
          <a:p>
            <a:pPr lvl="1"/>
            <a:r>
              <a:rPr lang="en-GB" noProof="1" smtClean="0"/>
              <a:t>Create </a:t>
            </a:r>
            <a:r>
              <a:rPr lang="en-GB" noProof="1"/>
              <a:t>reinforcement rebars</a:t>
            </a:r>
            <a:r>
              <a:rPr lang="en-US" altLang="ja-JP">
                <a:ea typeface="ＭＳ Ｐゴシック" pitchFamily="34" charset="-128"/>
              </a:rPr>
              <a:t> in s</a:t>
            </a:r>
            <a:r>
              <a:rPr lang="en-US" noProof="1"/>
              <a:t>elected </a:t>
            </a:r>
            <a:r>
              <a:rPr lang="en-US" altLang="ja-JP">
                <a:ea typeface="ＭＳ Ｐゴシック" pitchFamily="34" charset="-128"/>
              </a:rPr>
              <a:t>non-reinforced c</a:t>
            </a:r>
            <a:r>
              <a:rPr lang="en-US" noProof="1"/>
              <a:t>oncrete beam or column</a:t>
            </a:r>
            <a:endParaRPr lang="en-US" altLang="ja-JP">
              <a:ea typeface="ＭＳ Ｐゴシック" pitchFamily="34" charset="-128"/>
            </a:endParaRPr>
          </a:p>
          <a:p>
            <a:pPr lvl="2"/>
            <a:r>
              <a:rPr lang="en-US" noProof="1"/>
              <a:t>Beam rebar</a:t>
            </a:r>
            <a:r>
              <a:rPr lang="en-US" altLang="ja-JP">
                <a:ea typeface="ＭＳ Ｐゴシック" pitchFamily="34" charset="-128"/>
              </a:rPr>
              <a:t>: </a:t>
            </a:r>
            <a:r>
              <a:rPr lang="en-US" noProof="1"/>
              <a:t>top, bottom </a:t>
            </a:r>
            <a:r>
              <a:rPr lang="en-US" altLang="ja-JP">
                <a:ea typeface="ＭＳ Ｐゴシック" pitchFamily="34" charset="-128"/>
              </a:rPr>
              <a:t>or </a:t>
            </a:r>
            <a:r>
              <a:rPr lang="en-US" noProof="1"/>
              <a:t>transverse</a:t>
            </a:r>
            <a:endParaRPr lang="en-US" altLang="ja-JP">
              <a:ea typeface="ＭＳ Ｐゴシック" pitchFamily="34" charset="-128"/>
            </a:endParaRPr>
          </a:p>
          <a:p>
            <a:pPr lvl="2"/>
            <a:r>
              <a:rPr lang="en-US" noProof="1"/>
              <a:t>Column rebar: transverse </a:t>
            </a:r>
            <a:r>
              <a:rPr lang="en-US" altLang="ja-JP">
                <a:ea typeface="ＭＳ Ｐゴシック" pitchFamily="34" charset="-128"/>
              </a:rPr>
              <a:t>or </a:t>
            </a:r>
            <a:r>
              <a:rPr lang="en-US" noProof="1" smtClean="0"/>
              <a:t>vertical</a:t>
            </a:r>
            <a:endParaRPr lang="ja-JP" altLang="en-US">
              <a:ea typeface="ＭＳ Ｐゴシック" pitchFamily="34" charset="-128"/>
            </a:endParaRPr>
          </a:p>
        </p:txBody>
      </p:sp>
      <p:pic>
        <p:nvPicPr>
          <p:cNvPr id="271364" name="Picture 4" descr="Reinforcement"/>
          <p:cNvPicPr>
            <a:picLocks noChangeAspect="1" noChangeArrowheads="1"/>
          </p:cNvPicPr>
          <p:nvPr/>
        </p:nvPicPr>
        <p:blipFill>
          <a:blip r:embed="rId3"/>
          <a:srcRect/>
          <a:stretch>
            <a:fillRect/>
          </a:stretch>
        </p:blipFill>
        <p:spPr bwMode="auto">
          <a:xfrm>
            <a:off x="2403173" y="3703342"/>
            <a:ext cx="4383405" cy="2868930"/>
          </a:xfrm>
          <a:prstGeom prst="rect">
            <a:avLst/>
          </a:prstGeom>
          <a:noFill/>
        </p:spPr>
      </p:pic>
      <p:sp>
        <p:nvSpPr>
          <p:cNvPr id="271366" name="Rectangle 6"/>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Rebar </a:t>
            </a:r>
            <a:r>
              <a:rPr lang="en-US" altLang="ja-JP">
                <a:ea typeface="ＭＳ Ｐゴシック" pitchFamily="34" charset="-128"/>
              </a:rPr>
              <a:t>in a Beam </a:t>
            </a:r>
            <a:r>
              <a:rPr lang="en-US" altLang="ja-JP" smtClean="0">
                <a:ea typeface="ＭＳ Ｐゴシック" pitchFamily="34" charset="-128"/>
              </a:rPr>
              <a:t>or Column</a:t>
            </a:r>
            <a:endParaRPr lang="en-US" altLang="ja-JP">
              <a:ea typeface="ＭＳ Ｐゴシック" pitchFamily="34" charset="-128"/>
            </a:endParaRPr>
          </a:p>
        </p:txBody>
      </p:sp>
      <p:sp>
        <p:nvSpPr>
          <p:cNvPr id="6"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1" name="Rectangle 3"/>
          <p:cNvSpPr>
            <a:spLocks noGrp="1" noChangeArrowheads="1"/>
          </p:cNvSpPr>
          <p:nvPr>
            <p:ph type="body" idx="1"/>
          </p:nvPr>
        </p:nvSpPr>
        <p:spPr>
          <a:xfrm>
            <a:off x="319088" y="1371600"/>
            <a:ext cx="7986712" cy="5181600"/>
          </a:xfrm>
        </p:spPr>
        <p:txBody>
          <a:bodyPr/>
          <a:lstStyle/>
          <a:p>
            <a:pPr>
              <a:spcAft>
                <a:spcPct val="0"/>
              </a:spcAft>
            </a:pPr>
            <a:r>
              <a:rPr lang="en-GB" sz="2400" b="0">
                <a:solidFill>
                  <a:schemeClr val="hlink"/>
                </a:solidFill>
              </a:rPr>
              <a:t>Reinforcement</a:t>
            </a:r>
            <a:r>
              <a:rPr lang="en-GB" sz="2400" b="0"/>
              <a:t> </a:t>
            </a:r>
            <a:r>
              <a:rPr lang="en-GB" sz="2400" b="0" smtClean="0"/>
              <a:t>– </a:t>
            </a:r>
            <a:r>
              <a:rPr lang="en-US" sz="2400" b="0" smtClean="0"/>
              <a:t>Rst</a:t>
            </a:r>
          </a:p>
          <a:p>
            <a:pPr>
              <a:spcBef>
                <a:spcPts val="0"/>
              </a:spcBef>
              <a:spcAft>
                <a:spcPct val="0"/>
              </a:spcAft>
            </a:pPr>
            <a:r>
              <a:rPr lang="en-US" sz="1800" noProof="1" smtClean="0"/>
              <a:t>FrameReinMakerFactory </a:t>
            </a:r>
            <a:r>
              <a:rPr lang="en-US" sz="1800" noProof="1"/>
              <a:t>class does all the work</a:t>
            </a:r>
            <a:endParaRPr lang="en-US" altLang="ja-JP" sz="1800">
              <a:ea typeface="ＭＳ Ｐゴシック" pitchFamily="34" charset="-128"/>
            </a:endParaRPr>
          </a:p>
          <a:p>
            <a:pPr lvl="1">
              <a:spcBef>
                <a:spcPts val="0"/>
              </a:spcBef>
              <a:spcAft>
                <a:spcPct val="0"/>
              </a:spcAft>
            </a:pPr>
            <a:r>
              <a:rPr lang="en-US" sz="1800" noProof="1"/>
              <a:t>Precondition checks</a:t>
            </a:r>
            <a:endParaRPr lang="en-US" altLang="ja-JP" sz="1800">
              <a:ea typeface="ＭＳ Ｐゴシック" pitchFamily="34" charset="-128"/>
            </a:endParaRPr>
          </a:p>
          <a:p>
            <a:pPr lvl="2">
              <a:spcBef>
                <a:spcPts val="0"/>
              </a:spcBef>
              <a:spcAft>
                <a:spcPct val="0"/>
              </a:spcAft>
            </a:pPr>
            <a:r>
              <a:rPr lang="en-US" altLang="ja-JP" sz="1600">
                <a:ea typeface="ＭＳ Ｐゴシック" pitchFamily="34" charset="-128"/>
              </a:rPr>
              <a:t>I</a:t>
            </a:r>
            <a:r>
              <a:rPr lang="en-US" sz="1600" noProof="1"/>
              <a:t>s the selected object a beam or column</a:t>
            </a:r>
            <a:r>
              <a:rPr lang="en-US" altLang="ja-JP" sz="1600">
                <a:ea typeface="ＭＳ Ｐゴシック" pitchFamily="34" charset="-128"/>
              </a:rPr>
              <a:t>?</a:t>
            </a:r>
          </a:p>
          <a:p>
            <a:pPr lvl="2">
              <a:spcBef>
                <a:spcPts val="0"/>
              </a:spcBef>
              <a:spcAft>
                <a:spcPct val="0"/>
              </a:spcAft>
            </a:pPr>
            <a:r>
              <a:rPr lang="en-US" altLang="ja-JP" sz="1600">
                <a:ea typeface="ＭＳ Ｐゴシック" pitchFamily="34" charset="-128"/>
              </a:rPr>
              <a:t>I</a:t>
            </a:r>
            <a:r>
              <a:rPr lang="en-US" sz="1600" noProof="1"/>
              <a:t>s it made of concrete</a:t>
            </a:r>
            <a:r>
              <a:rPr lang="en-US" altLang="ja-JP" sz="1600">
                <a:ea typeface="ＭＳ Ｐゴシック" pitchFamily="34" charset="-128"/>
              </a:rPr>
              <a:t>?</a:t>
            </a:r>
          </a:p>
          <a:p>
            <a:pPr lvl="2">
              <a:spcBef>
                <a:spcPts val="0"/>
              </a:spcBef>
              <a:spcAft>
                <a:spcPct val="0"/>
              </a:spcAft>
            </a:pPr>
            <a:r>
              <a:rPr lang="en-US" altLang="ja-JP" sz="1600">
                <a:ea typeface="ＭＳ Ｐゴシック" pitchFamily="34" charset="-128"/>
              </a:rPr>
              <a:t>D</a:t>
            </a:r>
            <a:r>
              <a:rPr lang="en-US" sz="1600" noProof="1"/>
              <a:t>oes it already contain any Rebar elements</a:t>
            </a:r>
            <a:r>
              <a:rPr lang="en-US" altLang="ja-JP" sz="1600">
                <a:ea typeface="ＭＳ Ｐゴシック" pitchFamily="34" charset="-128"/>
              </a:rPr>
              <a:t>?</a:t>
            </a:r>
            <a:endParaRPr lang="en-US" sz="1600" noProof="1"/>
          </a:p>
          <a:p>
            <a:pPr lvl="1">
              <a:spcBef>
                <a:spcPts val="0"/>
              </a:spcBef>
              <a:spcAft>
                <a:spcPct val="0"/>
              </a:spcAft>
            </a:pPr>
            <a:r>
              <a:rPr lang="en-US" altLang="ja-JP" sz="1800">
                <a:ea typeface="ＭＳ Ｐゴシック" pitchFamily="34" charset="-128"/>
              </a:rPr>
              <a:t>C</a:t>
            </a:r>
            <a:r>
              <a:rPr lang="en-US" sz="1800" noProof="1"/>
              <a:t>reat</a:t>
            </a:r>
            <a:r>
              <a:rPr lang="en-US" altLang="ja-JP" sz="1800">
                <a:ea typeface="ＭＳ Ｐゴシック" pitchFamily="34" charset="-128"/>
              </a:rPr>
              <a:t>e</a:t>
            </a:r>
            <a:r>
              <a:rPr lang="en-US" sz="1800" noProof="1"/>
              <a:t> a corresponding FrameReinMaker and the reinforcement rebars</a:t>
            </a:r>
          </a:p>
          <a:p>
            <a:pPr>
              <a:spcBef>
                <a:spcPts val="0"/>
              </a:spcBef>
              <a:spcAft>
                <a:spcPct val="0"/>
              </a:spcAft>
            </a:pPr>
            <a:r>
              <a:rPr lang="en-US" altLang="ja-JP" sz="1800">
                <a:ea typeface="ＭＳ Ｐゴシック" pitchFamily="34" charset="-128"/>
              </a:rPr>
              <a:t>Host-dependant </a:t>
            </a:r>
            <a:r>
              <a:rPr lang="en-US" sz="1800" noProof="1"/>
              <a:t>work</a:t>
            </a:r>
            <a:r>
              <a:rPr lang="en-US" altLang="ja-JP" sz="1800">
                <a:ea typeface="ＭＳ Ｐゴシック" pitchFamily="34" charset="-128"/>
              </a:rPr>
              <a:t>ing classes</a:t>
            </a:r>
          </a:p>
          <a:p>
            <a:pPr lvl="1">
              <a:spcBef>
                <a:spcPts val="0"/>
              </a:spcBef>
              <a:spcAft>
                <a:spcPct val="0"/>
              </a:spcAft>
            </a:pPr>
            <a:r>
              <a:rPr lang="en-US" sz="1800" noProof="1"/>
              <a:t>BeamFramReinMaker and ColumnFramReinMaker</a:t>
            </a:r>
            <a:endParaRPr lang="en-US" altLang="ja-JP" sz="1800">
              <a:ea typeface="ＭＳ Ｐゴシック" pitchFamily="34" charset="-128"/>
            </a:endParaRPr>
          </a:p>
          <a:p>
            <a:pPr>
              <a:spcBef>
                <a:spcPts val="0"/>
              </a:spcBef>
              <a:spcAft>
                <a:spcPct val="0"/>
              </a:spcAft>
            </a:pPr>
            <a:r>
              <a:rPr lang="en-US" sz="1800" noProof="1"/>
              <a:t>GeomUtil</a:t>
            </a:r>
            <a:endParaRPr lang="en-US" altLang="ja-JP" sz="1800">
              <a:ea typeface="ＭＳ Ｐゴシック" pitchFamily="34" charset="-128"/>
            </a:endParaRPr>
          </a:p>
          <a:p>
            <a:pPr lvl="1">
              <a:spcBef>
                <a:spcPts val="0"/>
              </a:spcBef>
              <a:spcAft>
                <a:spcPct val="0"/>
              </a:spcAft>
            </a:pPr>
            <a:r>
              <a:rPr lang="en-US" altLang="ja-JP" sz="1800">
                <a:ea typeface="ＭＳ Ｐゴシック" pitchFamily="34" charset="-128"/>
              </a:rPr>
              <a:t>B</a:t>
            </a:r>
            <a:r>
              <a:rPr lang="en-US" sz="1800" noProof="1"/>
              <a:t>asic geometric utility methods</a:t>
            </a:r>
          </a:p>
          <a:p>
            <a:pPr>
              <a:spcBef>
                <a:spcPts val="0"/>
              </a:spcBef>
              <a:spcAft>
                <a:spcPct val="0"/>
              </a:spcAft>
            </a:pPr>
            <a:r>
              <a:rPr lang="en-US" sz="1800" noProof="1"/>
              <a:t>GeometrySupport</a:t>
            </a:r>
            <a:endParaRPr lang="en-US" altLang="ja-JP" sz="1800">
              <a:ea typeface="ＭＳ Ｐゴシック" pitchFamily="34" charset="-128"/>
            </a:endParaRPr>
          </a:p>
          <a:p>
            <a:pPr lvl="1">
              <a:spcBef>
                <a:spcPts val="0"/>
              </a:spcBef>
              <a:spcAft>
                <a:spcPct val="0"/>
              </a:spcAft>
            </a:pPr>
            <a:r>
              <a:rPr lang="en-US" altLang="ja-JP" sz="1800">
                <a:ea typeface="ＭＳ Ｐゴシック" pitchFamily="34" charset="-128"/>
              </a:rPr>
              <a:t>B</a:t>
            </a:r>
            <a:r>
              <a:rPr lang="en-US" sz="1800" noProof="1"/>
              <a:t>ase class for BeamGeometrySupport and ColumnGeometrySupport, manages the solid of beam or column, the extend or sweep path of the beam or column, the director vector of beam or column, lists to store the edges and points, the transformation etc.</a:t>
            </a:r>
          </a:p>
          <a:p>
            <a:pPr>
              <a:spcBef>
                <a:spcPts val="0"/>
              </a:spcBef>
              <a:spcAft>
                <a:spcPct val="0"/>
              </a:spcAft>
            </a:pPr>
            <a:r>
              <a:rPr lang="en-US" sz="1800" noProof="1"/>
              <a:t>ParameterUtil</a:t>
            </a:r>
            <a:endParaRPr lang="en-US" altLang="ja-JP" sz="1800">
              <a:ea typeface="ＭＳ Ｐゴシック" pitchFamily="34" charset="-128"/>
            </a:endParaRPr>
          </a:p>
          <a:p>
            <a:pPr lvl="1">
              <a:spcBef>
                <a:spcPts val="0"/>
              </a:spcBef>
              <a:spcAft>
                <a:spcPct val="0"/>
              </a:spcAft>
            </a:pPr>
            <a:r>
              <a:rPr lang="en-US" altLang="ja-JP" sz="1800">
                <a:ea typeface="ＭＳ Ｐゴシック" pitchFamily="34" charset="-128"/>
              </a:rPr>
              <a:t>U</a:t>
            </a:r>
            <a:r>
              <a:rPr lang="en-US" sz="1800" noProof="1"/>
              <a:t>tility methods find or set certain parameter</a:t>
            </a:r>
            <a:endParaRPr lang="en-US" altLang="ja-JP" sz="1800">
              <a:ea typeface="ＭＳ Ｐゴシック" pitchFamily="34" charset="-128"/>
            </a:endParaRPr>
          </a:p>
        </p:txBody>
      </p:sp>
      <p:pic>
        <p:nvPicPr>
          <p:cNvPr id="273412" name="Picture 4" descr="Reinforcement3"/>
          <p:cNvPicPr>
            <a:picLocks noChangeAspect="1" noChangeArrowheads="1"/>
          </p:cNvPicPr>
          <p:nvPr/>
        </p:nvPicPr>
        <p:blipFill>
          <a:blip r:embed="rId3"/>
          <a:srcRect/>
          <a:stretch>
            <a:fillRect/>
          </a:stretch>
        </p:blipFill>
        <p:spPr bwMode="auto">
          <a:xfrm>
            <a:off x="6692930" y="942971"/>
            <a:ext cx="2093912" cy="1914525"/>
          </a:xfrm>
          <a:prstGeom prst="rect">
            <a:avLst/>
          </a:prstGeom>
          <a:noFill/>
        </p:spPr>
      </p:pic>
      <p:sp>
        <p:nvSpPr>
          <p:cNvPr id="273414" name="Rectangle 6"/>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Rebar </a:t>
            </a:r>
            <a:r>
              <a:rPr lang="en-US" altLang="ja-JP">
                <a:ea typeface="ＭＳ Ｐゴシック" pitchFamily="34" charset="-128"/>
              </a:rPr>
              <a:t>in a Beam </a:t>
            </a:r>
            <a:r>
              <a:rPr lang="en-US" altLang="ja-JP" smtClean="0">
                <a:ea typeface="ＭＳ Ｐゴシック" pitchFamily="34" charset="-128"/>
              </a:rPr>
              <a:t>or Column</a:t>
            </a:r>
            <a:endParaRPr lang="en-US" altLang="ja-JP">
              <a:ea typeface="ＭＳ Ｐゴシック" pitchFamily="34" charset="-128"/>
            </a:endParaRPr>
          </a:p>
        </p:txBody>
      </p:sp>
      <p:sp>
        <p:nvSpPr>
          <p:cNvPr id="6"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9" name="Rectangle 3"/>
          <p:cNvSpPr>
            <a:spLocks noGrp="1" noChangeArrowheads="1"/>
          </p:cNvSpPr>
          <p:nvPr>
            <p:ph type="body" idx="1"/>
          </p:nvPr>
        </p:nvSpPr>
        <p:spPr/>
        <p:txBody>
          <a:bodyPr/>
          <a:lstStyle/>
          <a:p>
            <a:r>
              <a:rPr lang="en-GB" b="0"/>
              <a:t>New and updated methods</a:t>
            </a:r>
          </a:p>
          <a:p>
            <a:pPr lvl="1"/>
            <a:r>
              <a:rPr lang="en-GB"/>
              <a:t>Autodesk.Revit.Document.DisplayUnitSystem</a:t>
            </a:r>
            <a:endParaRPr lang="en-GB" i="1"/>
          </a:p>
          <a:p>
            <a:pPr lvl="1"/>
            <a:r>
              <a:rPr lang="en-GB" i="1"/>
              <a:t>Autodesk.Revit.Parameter.DisplayUnitType</a:t>
            </a:r>
          </a:p>
          <a:p>
            <a:pPr lvl="1"/>
            <a:r>
              <a:rPr lang="en-GB" i="1"/>
              <a:t>Autodesk.Revit.Parameter.AsValueString</a:t>
            </a:r>
            <a:endParaRPr lang="en-US" altLang="ja-JP" i="1">
              <a:ea typeface="ＭＳ Ｐゴシック" pitchFamily="34" charset="-128"/>
            </a:endParaRPr>
          </a:p>
          <a:p>
            <a:endParaRPr lang="ja-JP" altLang="en-US">
              <a:ea typeface="ＭＳ Ｐゴシック" pitchFamily="34" charset="-128"/>
            </a:endParaRPr>
          </a:p>
        </p:txBody>
      </p:sp>
      <p:sp>
        <p:nvSpPr>
          <p:cNvPr id="275462" name="Rectangle 6"/>
          <p:cNvSpPr>
            <a:spLocks noChangeArrowheads="1"/>
          </p:cNvSpPr>
          <p:nvPr/>
        </p:nvSpPr>
        <p:spPr bwMode="auto">
          <a:xfrm>
            <a:off x="319088" y="152400"/>
            <a:ext cx="7681912" cy="1143000"/>
          </a:xfrm>
          <a:prstGeom prst="rect">
            <a:avLst/>
          </a:prstGeom>
          <a:noFill/>
          <a:ln w="9525">
            <a:noFill/>
            <a:miter lim="800000"/>
            <a:headEnd/>
            <a:tailEnd/>
          </a:ln>
          <a:effectLst/>
        </p:spPr>
        <p:txBody>
          <a:bodyPr lIns="0" tIns="0" rIns="0" bIns="0" anchor="ctr"/>
          <a:lstStyle/>
          <a:p>
            <a:pPr>
              <a:lnSpc>
                <a:spcPct val="85000"/>
              </a:lnSpc>
            </a:pPr>
            <a:r>
              <a:rPr lang="en-US" altLang="ja-JP" smtClean="0">
                <a:ea typeface="ＭＳ Ｐゴシック" pitchFamily="34" charset="-128"/>
              </a:rPr>
              <a:t>Units</a:t>
            </a:r>
            <a:endParaRPr lang="en-US" altLang="ja-JP">
              <a:ea typeface="ＭＳ Ｐゴシック" pitchFamily="34" charset="-128"/>
            </a:endParaRPr>
          </a:p>
        </p:txBody>
      </p:sp>
      <p:sp>
        <p:nvSpPr>
          <p:cNvPr id="5" name="Text Box 6"/>
          <p:cNvSpPr txBox="1">
            <a:spLocks noChangeArrowheads="1"/>
          </p:cNvSpPr>
          <p:nvPr/>
        </p:nvSpPr>
        <p:spPr bwMode="auto">
          <a:xfrm>
            <a:off x="5357819" y="142852"/>
            <a:ext cx="3678232" cy="246221"/>
          </a:xfrm>
          <a:prstGeom prst="rect">
            <a:avLst/>
          </a:prstGeom>
          <a:noFill/>
          <a:ln w="9525" algn="ctr">
            <a:noFill/>
            <a:miter lim="800000"/>
            <a:headEnd/>
            <a:tailEnd/>
          </a:ln>
        </p:spPr>
        <p:txBody>
          <a:bodyPr wrap="square" lIns="0" tIns="0" rIns="0" bIns="0">
            <a:spAutoFit/>
          </a:bodyPr>
          <a:lstStyle/>
          <a:p>
            <a:pPr algn="r">
              <a:spcBef>
                <a:spcPct val="50000"/>
              </a:spcBef>
            </a:pPr>
            <a:r>
              <a:rPr lang="en-GB" sz="1600" smtClean="0">
                <a:solidFill>
                  <a:schemeClr val="accent1"/>
                </a:solidFill>
              </a:rPr>
              <a:t>9.1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19088" y="3000372"/>
            <a:ext cx="7277100" cy="1479550"/>
          </a:xfrm>
        </p:spPr>
        <p:txBody>
          <a:bodyPr/>
          <a:lstStyle/>
          <a:p>
            <a:pPr eaLnBrk="1" hangingPunct="1"/>
            <a:r>
              <a:rPr lang="en-GB" smtClean="0"/>
              <a:t>2008 Samples</a:t>
            </a:r>
          </a:p>
        </p:txBody>
      </p:sp>
      <p:sp>
        <p:nvSpPr>
          <p:cNvPr id="106499" name="Rectangle 3"/>
          <p:cNvSpPr>
            <a:spLocks noGrp="1" noChangeArrowheads="1"/>
          </p:cNvSpPr>
          <p:nvPr>
            <p:ph type="subTitle" idx="1"/>
          </p:nvPr>
        </p:nvSpPr>
        <p:spPr/>
        <p:txBody>
          <a:bodyPr/>
          <a:lstStyle/>
          <a:p>
            <a:pPr eaLnBrk="1" hangingPunct="1">
              <a:buFontTx/>
              <a:buNone/>
            </a:pPr>
            <a:r>
              <a:rPr lang="en-US" smtClean="0"/>
              <a:t>2008.0 and 2008.2</a:t>
            </a:r>
            <a:endParaRPr lang="en-GB"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ea typeface="SimSun" pitchFamily="2" charset="-122"/>
              </a:rPr>
              <a:t>APIAppStartup</a:t>
            </a:r>
          </a:p>
        </p:txBody>
      </p:sp>
      <p:sp>
        <p:nvSpPr>
          <p:cNvPr id="110595" name="Rectangle 3"/>
          <p:cNvSpPr>
            <a:spLocks noGrp="1" noChangeArrowheads="1"/>
          </p:cNvSpPr>
          <p:nvPr>
            <p:ph type="body" idx="1"/>
          </p:nvPr>
        </p:nvSpPr>
        <p:spPr>
          <a:xfrm>
            <a:off x="319088" y="1477963"/>
            <a:ext cx="8501062" cy="5119687"/>
          </a:xfrm>
        </p:spPr>
        <p:txBody>
          <a:bodyPr/>
          <a:lstStyle/>
          <a:p>
            <a:pPr marL="457200" indent="-457200" eaLnBrk="1" hangingPunct="1">
              <a:buFontTx/>
              <a:buNone/>
            </a:pPr>
            <a:r>
              <a:rPr lang="en-US" altLang="zh-CN" sz="2400" smtClean="0">
                <a:ea typeface="SimSun" pitchFamily="2" charset="-122"/>
              </a:rPr>
              <a:t>Demonstrates start up and shut down events (C#)</a:t>
            </a:r>
          </a:p>
          <a:p>
            <a:pPr marL="495300" lvl="1" indent="-381000" eaLnBrk="1" hangingPunct="1"/>
            <a:r>
              <a:rPr lang="en-US" altLang="zh-CN" sz="1600" smtClean="0">
                <a:ea typeface="SimSun" pitchFamily="2" charset="-122"/>
              </a:rPr>
              <a:t>Interface </a:t>
            </a:r>
            <a:r>
              <a:rPr lang="en-US" sz="1600" noProof="1" smtClean="0"/>
              <a:t>IExternalApplication</a:t>
            </a:r>
            <a:endParaRPr lang="en-US" altLang="zh-CN" sz="1600" smtClean="0">
              <a:ea typeface="SimSun" pitchFamily="2" charset="-122"/>
            </a:endParaRPr>
          </a:p>
          <a:p>
            <a:pPr marL="842963" lvl="2" indent="-381000" eaLnBrk="1" hangingPunct="1">
              <a:buFont typeface="Wingdings" pitchFamily="2" charset="2"/>
              <a:buNone/>
            </a:pPr>
            <a:r>
              <a:rPr lang="en-US" sz="1200" b="1" smtClean="0">
                <a:latin typeface="Courier New" pitchFamily="49" charset="0"/>
              </a:rPr>
              <a:t>    </a:t>
            </a:r>
            <a:r>
              <a:rPr lang="en-US" sz="1200" b="1" noProof="1" smtClean="0">
                <a:latin typeface="Courier New" pitchFamily="49" charset="0"/>
              </a:rPr>
              <a:t>public class AppSample : IExternalApplication</a:t>
            </a:r>
            <a:endParaRPr lang="en-US" sz="1200" b="1" smtClean="0">
              <a:latin typeface="Courier New" pitchFamily="49" charset="0"/>
            </a:endParaRPr>
          </a:p>
          <a:p>
            <a:pPr marL="842963" lvl="2" indent="-381000" eaLnBrk="1" hangingPunct="1">
              <a:buFont typeface="Wingdings" pitchFamily="2" charset="2"/>
              <a:buNone/>
            </a:pPr>
            <a:endParaRPr lang="en-US" altLang="zh-CN" sz="1200" b="1" smtClean="0">
              <a:latin typeface="Courier New" pitchFamily="49" charset="0"/>
              <a:ea typeface="SimSun" pitchFamily="2" charset="-122"/>
            </a:endParaRPr>
          </a:p>
          <a:p>
            <a:pPr marL="495300" lvl="1" indent="-381000" eaLnBrk="1" hangingPunct="1"/>
            <a:r>
              <a:rPr lang="en-US" altLang="zh-CN" sz="1600" smtClean="0">
                <a:ea typeface="SimSun" pitchFamily="2" charset="-122"/>
              </a:rPr>
              <a:t>IExternalApplication.OnStartup() event</a:t>
            </a:r>
          </a:p>
          <a:p>
            <a:pPr marL="842963" lvl="2" indent="-381000" eaLnBrk="1" hangingPunct="1">
              <a:spcBef>
                <a:spcPct val="0"/>
              </a:spcBef>
              <a:buFont typeface="Wingdings" pitchFamily="2" charset="2"/>
              <a:buNone/>
            </a:pPr>
            <a:r>
              <a:rPr lang="en-US" sz="1200" b="1" noProof="1" smtClean="0">
                <a:latin typeface="Courier New" pitchFamily="49" charset="0"/>
              </a:rPr>
              <a:t> </a:t>
            </a:r>
            <a:r>
              <a:rPr lang="en-US" sz="1200" b="1" smtClean="0">
                <a:latin typeface="Courier New" pitchFamily="49" charset="0"/>
              </a:rPr>
              <a:t>	</a:t>
            </a:r>
            <a:r>
              <a:rPr lang="en-US" sz="1200" b="1" noProof="1" smtClean="0">
                <a:latin typeface="Courier New" pitchFamily="49" charset="0"/>
              </a:rPr>
              <a:t>IExternalApplication.Result </a:t>
            </a:r>
            <a:endParaRPr lang="en-US" sz="1200" b="1" smtClean="0">
              <a:latin typeface="Courier New" pitchFamily="49" charset="0"/>
            </a:endParaRPr>
          </a:p>
          <a:p>
            <a:pPr marL="842963" lvl="2" indent="-381000" eaLnBrk="1" hangingPunct="1">
              <a:spcBef>
                <a:spcPct val="0"/>
              </a:spcBef>
              <a:buFont typeface="Wingdings" pitchFamily="2" charset="2"/>
              <a:buNone/>
            </a:pPr>
            <a:r>
              <a:rPr lang="en-US" sz="1200" b="1" smtClean="0">
                <a:latin typeface="Courier New" pitchFamily="49" charset="0"/>
              </a:rPr>
              <a:t>	</a:t>
            </a:r>
            <a:r>
              <a:rPr lang="en-US" sz="1200" b="1" noProof="1" smtClean="0">
                <a:latin typeface="Courier New" pitchFamily="49" charset="0"/>
              </a:rPr>
              <a:t>IExternalApplication.OnStartup(ControlledApplication application)</a:t>
            </a:r>
          </a:p>
          <a:p>
            <a:pPr marL="842963" lvl="2" indent="-381000" eaLnBrk="1" hangingPunct="1">
              <a:spcBef>
                <a:spcPct val="0"/>
              </a:spcBef>
              <a:buFont typeface="Wingdings" pitchFamily="2" charset="2"/>
              <a:buNone/>
            </a:pPr>
            <a:r>
              <a:rPr lang="en-US" sz="1200" b="1" noProof="1" smtClean="0">
                <a:latin typeface="Courier New" pitchFamily="49" charset="0"/>
              </a:rPr>
              <a:t>    {</a:t>
            </a:r>
          </a:p>
          <a:p>
            <a:pPr marL="842963" lvl="2" indent="-381000" eaLnBrk="1" hangingPunct="1">
              <a:spcBef>
                <a:spcPct val="0"/>
              </a:spcBef>
              <a:buFont typeface="Wingdings" pitchFamily="2" charset="2"/>
              <a:buNone/>
            </a:pPr>
            <a:r>
              <a:rPr lang="en-US" sz="1200" b="1" noProof="1" smtClean="0">
                <a:latin typeface="Courier New" pitchFamily="49" charset="0"/>
              </a:rPr>
              <a:t>      String version = application.VersionName;</a:t>
            </a:r>
          </a:p>
          <a:p>
            <a:pPr marL="842963" lvl="2" indent="-381000" eaLnBrk="1" hangingPunct="1">
              <a:spcBef>
                <a:spcPct val="0"/>
              </a:spcBef>
              <a:buFont typeface="Wingdings" pitchFamily="2" charset="2"/>
              <a:buNone/>
            </a:pPr>
            <a:r>
              <a:rPr lang="en-US" sz="1200" b="1" noProof="1" smtClean="0">
                <a:latin typeface="Courier New" pitchFamily="49" charset="0"/>
              </a:rPr>
              <a:t>      //display splash window for 10 seconds</a:t>
            </a:r>
          </a:p>
          <a:p>
            <a:pPr marL="842963" lvl="2" indent="-381000" eaLnBrk="1" hangingPunct="1">
              <a:spcBef>
                <a:spcPct val="0"/>
              </a:spcBef>
              <a:buFont typeface="Wingdings" pitchFamily="2" charset="2"/>
              <a:buNone/>
            </a:pPr>
            <a:r>
              <a:rPr lang="en-US" sz="1200" b="1" noProof="1" smtClean="0">
                <a:latin typeface="Courier New" pitchFamily="49" charset="0"/>
              </a:rPr>
              <a:t>      SplashWindow.StartSplash();</a:t>
            </a:r>
          </a:p>
          <a:p>
            <a:pPr marL="842963" lvl="2" indent="-381000" eaLnBrk="1" hangingPunct="1">
              <a:spcBef>
                <a:spcPct val="0"/>
              </a:spcBef>
              <a:buFont typeface="Wingdings" pitchFamily="2" charset="2"/>
              <a:buNone/>
            </a:pPr>
            <a:r>
              <a:rPr lang="en-US" sz="1200" b="1" noProof="1" smtClean="0">
                <a:latin typeface="Courier New" pitchFamily="49" charset="0"/>
              </a:rPr>
              <a:t>      SplashWindow.ShowVersion(version);</a:t>
            </a:r>
          </a:p>
          <a:p>
            <a:pPr marL="842963" lvl="2" indent="-381000" eaLnBrk="1" hangingPunct="1">
              <a:spcBef>
                <a:spcPct val="0"/>
              </a:spcBef>
              <a:buFont typeface="Wingdings" pitchFamily="2" charset="2"/>
              <a:buNone/>
            </a:pPr>
            <a:r>
              <a:rPr lang="en-US" sz="1200" b="1" noProof="1" smtClean="0">
                <a:latin typeface="Courier New" pitchFamily="49" charset="0"/>
              </a:rPr>
              <a:t>      System.Threading.Thread.Sleep(10000);</a:t>
            </a:r>
          </a:p>
          <a:p>
            <a:pPr marL="842963" lvl="2" indent="-381000" eaLnBrk="1" hangingPunct="1">
              <a:spcBef>
                <a:spcPct val="0"/>
              </a:spcBef>
              <a:buFont typeface="Wingdings" pitchFamily="2" charset="2"/>
              <a:buNone/>
            </a:pPr>
            <a:r>
              <a:rPr lang="en-US" sz="1200" b="1" noProof="1" smtClean="0">
                <a:latin typeface="Courier New" pitchFamily="49" charset="0"/>
              </a:rPr>
              <a:t>      SplashWindow.StopSplash();</a:t>
            </a:r>
          </a:p>
          <a:p>
            <a:pPr marL="842963" lvl="2" indent="-381000" eaLnBrk="1" hangingPunct="1">
              <a:spcBef>
                <a:spcPct val="0"/>
              </a:spcBef>
              <a:buFont typeface="Wingdings" pitchFamily="2" charset="2"/>
              <a:buNone/>
            </a:pPr>
            <a:r>
              <a:rPr lang="en-US" sz="1200" b="1" noProof="1" smtClean="0">
                <a:latin typeface="Courier New" pitchFamily="49" charset="0"/>
              </a:rPr>
              <a:t>      return IExternalApplication.Result.Succeeded;</a:t>
            </a:r>
          </a:p>
          <a:p>
            <a:pPr marL="842963" lvl="2" indent="-381000" eaLnBrk="1" hangingPunct="1">
              <a:spcBef>
                <a:spcPct val="0"/>
              </a:spcBef>
              <a:buFont typeface="Wingdings" pitchFamily="2" charset="2"/>
              <a:buNone/>
            </a:pPr>
            <a:r>
              <a:rPr lang="en-US" sz="1200" b="1" noProof="1" smtClean="0">
                <a:latin typeface="Courier New" pitchFamily="49" charset="0"/>
              </a:rPr>
              <a:t>    }</a:t>
            </a:r>
            <a:endParaRPr lang="en-US" sz="1200" b="1" smtClean="0">
              <a:latin typeface="Courier New" pitchFamily="49" charset="0"/>
            </a:endParaRPr>
          </a:p>
          <a:p>
            <a:pPr marL="842963" lvl="2" indent="-381000" eaLnBrk="1" hangingPunct="1">
              <a:spcBef>
                <a:spcPct val="0"/>
              </a:spcBef>
              <a:buFont typeface="Wingdings" pitchFamily="2" charset="2"/>
              <a:buNone/>
            </a:pPr>
            <a:endParaRPr lang="en-US" altLang="zh-CN" sz="1200" b="1" smtClean="0">
              <a:latin typeface="Courier New" pitchFamily="49" charset="0"/>
              <a:ea typeface="SimSun" pitchFamily="2" charset="-122"/>
            </a:endParaRPr>
          </a:p>
          <a:p>
            <a:pPr marL="495300" lvl="1" indent="-381000" eaLnBrk="1" hangingPunct="1"/>
            <a:r>
              <a:rPr lang="en-US" altLang="zh-CN" sz="1600" smtClean="0">
                <a:ea typeface="SimSun" pitchFamily="2" charset="-122"/>
              </a:rPr>
              <a:t>IExternalApplication.OnShutdown() event</a:t>
            </a:r>
          </a:p>
          <a:p>
            <a:pPr marL="842963" lvl="2" indent="-381000" eaLnBrk="1" hangingPunct="1">
              <a:spcBef>
                <a:spcPct val="0"/>
              </a:spcBef>
              <a:buFont typeface="Wingdings" pitchFamily="2" charset="2"/>
              <a:buNone/>
            </a:pPr>
            <a:r>
              <a:rPr lang="en-US" altLang="zh-CN" sz="1200" b="1" smtClean="0">
                <a:latin typeface="Courier New" pitchFamily="49" charset="0"/>
                <a:ea typeface="SimSun" pitchFamily="2" charset="-122"/>
              </a:rPr>
              <a:t> 	</a:t>
            </a:r>
            <a:r>
              <a:rPr lang="en-US" sz="1200" b="1" noProof="1" smtClean="0">
                <a:latin typeface="Courier New" pitchFamily="49" charset="0"/>
              </a:rPr>
              <a:t>IExternalApplication.Result </a:t>
            </a:r>
            <a:endParaRPr lang="en-US" sz="1200" b="1" smtClean="0">
              <a:latin typeface="Courier New" pitchFamily="49" charset="0"/>
            </a:endParaRPr>
          </a:p>
          <a:p>
            <a:pPr marL="842963" lvl="2" indent="-381000" eaLnBrk="1" hangingPunct="1">
              <a:spcBef>
                <a:spcPct val="0"/>
              </a:spcBef>
              <a:buFont typeface="Wingdings" pitchFamily="2" charset="2"/>
              <a:buNone/>
            </a:pPr>
            <a:r>
              <a:rPr lang="en-US" sz="1200" b="1" smtClean="0">
                <a:latin typeface="Courier New" pitchFamily="49" charset="0"/>
              </a:rPr>
              <a:t>    </a:t>
            </a:r>
            <a:r>
              <a:rPr lang="en-US" sz="1200" b="1" noProof="1" smtClean="0">
                <a:latin typeface="Courier New" pitchFamily="49" charset="0"/>
              </a:rPr>
              <a:t>IExternalApplication.OnShutdown(ControlledApplication application)</a:t>
            </a:r>
          </a:p>
          <a:p>
            <a:pPr marL="842963" lvl="2" indent="-381000" eaLnBrk="1" hangingPunct="1">
              <a:spcBef>
                <a:spcPct val="0"/>
              </a:spcBef>
              <a:buFont typeface="Wingdings" pitchFamily="2" charset="2"/>
              <a:buNone/>
            </a:pPr>
            <a:r>
              <a:rPr lang="en-US" sz="1200" b="1" noProof="1" smtClean="0">
                <a:latin typeface="Courier New" pitchFamily="49" charset="0"/>
              </a:rPr>
              <a:t>    {</a:t>
            </a:r>
          </a:p>
          <a:p>
            <a:pPr marL="842963" lvl="2" indent="-381000" eaLnBrk="1" hangingPunct="1">
              <a:spcBef>
                <a:spcPct val="0"/>
              </a:spcBef>
              <a:buFont typeface="Wingdings" pitchFamily="2" charset="2"/>
              <a:buNone/>
            </a:pPr>
            <a:r>
              <a:rPr lang="en-US" sz="1200" b="1" noProof="1" smtClean="0">
                <a:latin typeface="Courier New" pitchFamily="49" charset="0"/>
              </a:rPr>
              <a:t>      MessageBox.Show("Quit External Application");</a:t>
            </a:r>
          </a:p>
          <a:p>
            <a:pPr marL="842963" lvl="2" indent="-381000" eaLnBrk="1" hangingPunct="1">
              <a:spcBef>
                <a:spcPct val="0"/>
              </a:spcBef>
              <a:buFont typeface="Wingdings" pitchFamily="2" charset="2"/>
              <a:buNone/>
            </a:pPr>
            <a:r>
              <a:rPr lang="en-US" sz="1200" b="1" noProof="1" smtClean="0">
                <a:latin typeface="Courier New" pitchFamily="49" charset="0"/>
              </a:rPr>
              <a:t>      return IExternalApplication.Result.Succeeded;</a:t>
            </a:r>
          </a:p>
          <a:p>
            <a:pPr marL="842963" lvl="2" indent="-381000" eaLnBrk="1" hangingPunct="1">
              <a:spcBef>
                <a:spcPct val="0"/>
              </a:spcBef>
              <a:buFont typeface="Wingdings" pitchFamily="2" charset="2"/>
              <a:buNone/>
            </a:pPr>
            <a:r>
              <a:rPr lang="en-US" sz="1200" b="1" noProof="1" smtClean="0">
                <a:latin typeface="Courier New" pitchFamily="49" charset="0"/>
              </a:rPr>
              <a:t>    }</a:t>
            </a:r>
            <a:endParaRPr lang="en-US" altLang="zh-CN" sz="1200" b="1" smtClean="0">
              <a:latin typeface="Courier New" pitchFamily="49" charset="0"/>
              <a:ea typeface="SimSun" pitchFamily="2" charset="-122"/>
            </a:endParaRP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19088" y="136525"/>
            <a:ext cx="8824912" cy="1143000"/>
          </a:xfrm>
        </p:spPr>
        <p:txBody>
          <a:bodyPr/>
          <a:lstStyle/>
          <a:p>
            <a:pPr eaLnBrk="1" hangingPunct="1"/>
            <a:r>
              <a:rPr lang="en-US" altLang="zh-CN" smtClean="0">
                <a:ea typeface="SimSun" pitchFamily="2" charset="-122"/>
              </a:rPr>
              <a:t>APIAppStartup Demo</a:t>
            </a:r>
            <a:endParaRPr lang="zh-CN" altLang="en-US" smtClean="0">
              <a:ea typeface="SimSun" pitchFamily="2" charset="-122"/>
            </a:endParaRPr>
          </a:p>
        </p:txBody>
      </p:sp>
      <p:sp>
        <p:nvSpPr>
          <p:cNvPr id="111619" name="Rectangle 3"/>
          <p:cNvSpPr>
            <a:spLocks noGrp="1" noChangeArrowheads="1"/>
          </p:cNvSpPr>
          <p:nvPr>
            <p:ph type="body" idx="1"/>
          </p:nvPr>
        </p:nvSpPr>
        <p:spPr/>
        <p:txBody>
          <a:bodyPr/>
          <a:lstStyle/>
          <a:p>
            <a:pPr marL="457200" indent="-457200" eaLnBrk="1" hangingPunct="1">
              <a:buFontTx/>
              <a:buNone/>
            </a:pPr>
            <a:endParaRPr lang="zh-CN" altLang="en-US" smtClean="0">
              <a:ea typeface="SimSun" pitchFamily="2" charset="-122"/>
            </a:endParaRPr>
          </a:p>
        </p:txBody>
      </p:sp>
      <p:pic>
        <p:nvPicPr>
          <p:cNvPr id="111620" name="Picture 4"/>
          <p:cNvPicPr>
            <a:picLocks noChangeAspect="1" noChangeArrowheads="1"/>
          </p:cNvPicPr>
          <p:nvPr/>
        </p:nvPicPr>
        <p:blipFill>
          <a:blip r:embed="rId3"/>
          <a:srcRect/>
          <a:stretch>
            <a:fillRect/>
          </a:stretch>
        </p:blipFill>
        <p:spPr bwMode="auto">
          <a:xfrm>
            <a:off x="6484938" y="1844675"/>
            <a:ext cx="1400175" cy="952500"/>
          </a:xfrm>
          <a:prstGeom prst="rect">
            <a:avLst/>
          </a:prstGeom>
          <a:noFill/>
          <a:ln w="9525">
            <a:noFill/>
            <a:miter lim="800000"/>
            <a:headEnd/>
            <a:tailEnd/>
          </a:ln>
        </p:spPr>
      </p:pic>
      <p:pic>
        <p:nvPicPr>
          <p:cNvPr id="111621" name="Picture 5"/>
          <p:cNvPicPr>
            <a:picLocks noChangeAspect="1" noChangeArrowheads="1"/>
          </p:cNvPicPr>
          <p:nvPr/>
        </p:nvPicPr>
        <p:blipFill>
          <a:blip r:embed="rId4"/>
          <a:srcRect/>
          <a:stretch>
            <a:fillRect/>
          </a:stretch>
        </p:blipFill>
        <p:spPr bwMode="auto">
          <a:xfrm>
            <a:off x="677863" y="1590675"/>
            <a:ext cx="5189537" cy="3567113"/>
          </a:xfrm>
          <a:prstGeom prst="rect">
            <a:avLst/>
          </a:prstGeom>
          <a:noFill/>
          <a:ln w="9525">
            <a:noFill/>
            <a:miter lim="800000"/>
            <a:headEnd/>
            <a:tailEnd/>
          </a:ln>
        </p:spPr>
      </p:pic>
      <p:sp>
        <p:nvSpPr>
          <p:cNvPr id="7"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smtClean="0">
                <a:ea typeface="SimSun" pitchFamily="2" charset="-122"/>
              </a:rPr>
              <a:t>ApplicationEvents</a:t>
            </a:r>
          </a:p>
        </p:txBody>
      </p:sp>
      <p:sp>
        <p:nvSpPr>
          <p:cNvPr id="112643" name="Rectangle 3"/>
          <p:cNvSpPr>
            <a:spLocks noGrp="1" noChangeArrowheads="1"/>
          </p:cNvSpPr>
          <p:nvPr>
            <p:ph type="body" idx="1"/>
          </p:nvPr>
        </p:nvSpPr>
        <p:spPr/>
        <p:txBody>
          <a:bodyPr/>
          <a:lstStyle/>
          <a:p>
            <a:pPr marL="179388" indent="-179388" eaLnBrk="1" hangingPunct="1">
              <a:lnSpc>
                <a:spcPct val="80000"/>
              </a:lnSpc>
              <a:buFontTx/>
              <a:buNone/>
            </a:pPr>
            <a:r>
              <a:rPr lang="en-US" altLang="zh-CN" sz="2000" smtClean="0">
                <a:ea typeface="SimSun" pitchFamily="2" charset="-122"/>
              </a:rPr>
              <a:t>Subscribe to application events and create custom menus (C#)</a:t>
            </a:r>
          </a:p>
          <a:p>
            <a:pPr marL="539750" lvl="1" indent="-180975" eaLnBrk="1" hangingPunct="1">
              <a:lnSpc>
                <a:spcPct val="80000"/>
              </a:lnSpc>
            </a:pPr>
            <a:r>
              <a:rPr lang="en-US" altLang="zh-CN" sz="1600" smtClean="0">
                <a:ea typeface="SimSun" pitchFamily="2" charset="-122"/>
              </a:rPr>
              <a:t>Classes</a:t>
            </a:r>
          </a:p>
          <a:p>
            <a:pPr marL="1077913" lvl="3" indent="-179388" eaLnBrk="1" hangingPunct="1">
              <a:lnSpc>
                <a:spcPct val="80000"/>
              </a:lnSpc>
              <a:buFont typeface="Wingdings" pitchFamily="2" charset="2"/>
              <a:buNone/>
            </a:pPr>
            <a:r>
              <a:rPr lang="en-US" altLang="zh-CN" sz="1200" smtClean="0">
                <a:ea typeface="SimSun" pitchFamily="2" charset="-122"/>
              </a:rPr>
              <a:t>Autodesk.Revit.Events.ApplicationEvents</a:t>
            </a:r>
          </a:p>
          <a:p>
            <a:pPr marL="1077913" lvl="3" indent="-179388" eaLnBrk="1" hangingPunct="1">
              <a:lnSpc>
                <a:spcPct val="80000"/>
              </a:lnSpc>
              <a:buFont typeface="Wingdings" pitchFamily="2" charset="2"/>
              <a:buNone/>
            </a:pPr>
            <a:r>
              <a:rPr lang="en-US" altLang="zh-CN" sz="1200" smtClean="0">
                <a:ea typeface="SimSun" pitchFamily="2" charset="-122"/>
              </a:rPr>
              <a:t>Autodesk.Revit.MenuItem</a:t>
            </a:r>
          </a:p>
          <a:p>
            <a:pPr marL="1077913" lvl="3" indent="-179388" eaLnBrk="1" hangingPunct="1">
              <a:lnSpc>
                <a:spcPct val="80000"/>
              </a:lnSpc>
              <a:buFont typeface="Wingdings" pitchFamily="2" charset="2"/>
              <a:buNone/>
            </a:pPr>
            <a:r>
              <a:rPr lang="en-US" altLang="zh-CN" sz="1200" smtClean="0">
                <a:ea typeface="SimSun" pitchFamily="2" charset="-122"/>
              </a:rPr>
              <a:t>Autodesk.Revit.Application</a:t>
            </a:r>
          </a:p>
          <a:p>
            <a:pPr marL="1077913" lvl="3" indent="-179388" eaLnBrk="1" hangingPunct="1">
              <a:lnSpc>
                <a:spcPct val="80000"/>
              </a:lnSpc>
              <a:buFont typeface="Wingdings" pitchFamily="2" charset="2"/>
              <a:buNone/>
            </a:pPr>
            <a:r>
              <a:rPr lang="en-US" altLang="zh-CN" sz="1200" smtClean="0">
                <a:ea typeface="SimSun" pitchFamily="2" charset="-122"/>
              </a:rPr>
              <a:t>Autodesk.Revit.Document</a:t>
            </a:r>
          </a:p>
          <a:p>
            <a:pPr marL="539750" lvl="1" indent="-180975" eaLnBrk="1" hangingPunct="1">
              <a:lnSpc>
                <a:spcPct val="80000"/>
              </a:lnSpc>
            </a:pPr>
            <a:r>
              <a:rPr lang="en-US" altLang="zh-CN" sz="1600" smtClean="0">
                <a:ea typeface="SimSun" pitchFamily="2" charset="-122"/>
              </a:rPr>
              <a:t>Events</a:t>
            </a:r>
          </a:p>
          <a:p>
            <a:pPr marL="1077913" lvl="3" indent="-179388" eaLnBrk="1" hangingPunct="1">
              <a:lnSpc>
                <a:spcPct val="80000"/>
              </a:lnSpc>
              <a:buFont typeface="Wingdings" pitchFamily="2" charset="2"/>
              <a:buNone/>
            </a:pPr>
            <a:r>
              <a:rPr lang="en-US" altLang="zh-CN" sz="1200" smtClean="0">
                <a:ea typeface="SimSun" pitchFamily="2" charset="-122"/>
              </a:rPr>
              <a:t>DocumentClosedEventHandler</a:t>
            </a:r>
          </a:p>
          <a:p>
            <a:pPr marL="1077913" lvl="3" indent="-179388" eaLnBrk="1" hangingPunct="1">
              <a:lnSpc>
                <a:spcPct val="80000"/>
              </a:lnSpc>
              <a:buFont typeface="Wingdings" pitchFamily="2" charset="2"/>
              <a:buNone/>
            </a:pPr>
            <a:r>
              <a:rPr lang="en-US" altLang="zh-CN" sz="1200" smtClean="0">
                <a:ea typeface="SimSun" pitchFamily="2" charset="-122"/>
              </a:rPr>
              <a:t>DocumentOpenedEventHandler</a:t>
            </a:r>
          </a:p>
          <a:p>
            <a:pPr marL="1077913" lvl="3" indent="-179388" eaLnBrk="1" hangingPunct="1">
              <a:lnSpc>
                <a:spcPct val="80000"/>
              </a:lnSpc>
              <a:buFont typeface="Wingdings" pitchFamily="2" charset="2"/>
              <a:buNone/>
            </a:pPr>
            <a:r>
              <a:rPr lang="en-US" altLang="zh-CN" sz="1200" smtClean="0">
                <a:ea typeface="SimSun" pitchFamily="2" charset="-122"/>
              </a:rPr>
              <a:t>DocumentSavedEventHandler</a:t>
            </a:r>
          </a:p>
          <a:p>
            <a:pPr marL="1077913" lvl="3" indent="-179388" eaLnBrk="1" hangingPunct="1">
              <a:lnSpc>
                <a:spcPct val="80000"/>
              </a:lnSpc>
              <a:buFont typeface="Wingdings" pitchFamily="2" charset="2"/>
              <a:buNone/>
            </a:pPr>
            <a:r>
              <a:rPr lang="en-US" altLang="zh-CN" sz="1200" smtClean="0">
                <a:ea typeface="SimSun" pitchFamily="2" charset="-122"/>
              </a:rPr>
              <a:t>DocumentSavedAsEventHandler</a:t>
            </a:r>
          </a:p>
          <a:p>
            <a:pPr marL="539750" lvl="1" indent="-180975" eaLnBrk="1" hangingPunct="1">
              <a:lnSpc>
                <a:spcPct val="80000"/>
              </a:lnSpc>
            </a:pPr>
            <a:r>
              <a:rPr lang="en-US" altLang="zh-CN" sz="1600" smtClean="0">
                <a:ea typeface="SimSun" pitchFamily="2" charset="-122"/>
              </a:rPr>
              <a:t>Interface</a:t>
            </a:r>
          </a:p>
          <a:p>
            <a:pPr marL="1077913" lvl="3" indent="-179388" eaLnBrk="1" hangingPunct="1">
              <a:lnSpc>
                <a:spcPct val="80000"/>
              </a:lnSpc>
              <a:buFont typeface="Wingdings" pitchFamily="2" charset="2"/>
              <a:buNone/>
            </a:pPr>
            <a:r>
              <a:rPr lang="en-US" altLang="zh-CN" sz="1200" smtClean="0">
                <a:ea typeface="SimSun" pitchFamily="2" charset="-122"/>
              </a:rPr>
              <a:t>public class RevitApplicationEvents : Autodesk.Revit.Events.ApplicationEvents</a:t>
            </a:r>
          </a:p>
          <a:p>
            <a:pPr marL="539750" lvl="1" indent="-180975" eaLnBrk="1" hangingPunct="1">
              <a:lnSpc>
                <a:spcPct val="80000"/>
              </a:lnSpc>
            </a:pPr>
            <a:r>
              <a:rPr lang="en-US" altLang="zh-CN" sz="1600" smtClean="0">
                <a:ea typeface="SimSun" pitchFamily="2" charset="-122"/>
              </a:rPr>
              <a:t>Event callbacks</a:t>
            </a:r>
          </a:p>
          <a:p>
            <a:pPr marL="1077913" lvl="3" indent="-179388" eaLnBrk="1" hangingPunct="1">
              <a:lnSpc>
                <a:spcPct val="80000"/>
              </a:lnSpc>
              <a:buFont typeface="Wingdings" pitchFamily="2" charset="2"/>
              <a:buNone/>
            </a:pPr>
            <a:r>
              <a:rPr lang="en-US" altLang="zh-CN" sz="1200" smtClean="0">
                <a:ea typeface="SimSun" pitchFamily="2" charset="-122"/>
              </a:rPr>
              <a:t>public RevitApplicationEvents(Application app)</a:t>
            </a:r>
          </a:p>
          <a:p>
            <a:pPr marL="1077913" lvl="3" indent="-179388" eaLnBrk="1" hangingPunct="1">
              <a:lnSpc>
                <a:spcPct val="80000"/>
              </a:lnSpc>
              <a:buFont typeface="Wingdings" pitchFamily="2" charset="2"/>
              <a:buNone/>
            </a:pPr>
            <a:r>
              <a:rPr lang="en-US" altLang="zh-CN" sz="1200" smtClean="0">
                <a:ea typeface="SimSun" pitchFamily="2" charset="-122"/>
              </a:rPr>
              <a:t>{</a:t>
            </a:r>
          </a:p>
          <a:p>
            <a:pPr marL="1077913" lvl="3" indent="-179388" eaLnBrk="1" hangingPunct="1">
              <a:lnSpc>
                <a:spcPct val="80000"/>
              </a:lnSpc>
              <a:buFont typeface="Wingdings" pitchFamily="2" charset="2"/>
              <a:buNone/>
            </a:pPr>
            <a:r>
              <a:rPr lang="en-US" altLang="zh-CN" sz="1200" smtClean="0">
                <a:ea typeface="SimSun" pitchFamily="2" charset="-122"/>
              </a:rPr>
              <a:t>  if (null != app)</a:t>
            </a:r>
          </a:p>
          <a:p>
            <a:pPr marL="1077913" lvl="3" indent="-179388" eaLnBrk="1" hangingPunct="1">
              <a:lnSpc>
                <a:spcPct val="80000"/>
              </a:lnSpc>
              <a:buFont typeface="Wingdings" pitchFamily="2" charset="2"/>
              <a:buNone/>
            </a:pPr>
            <a:r>
              <a:rPr lang="en-US" altLang="zh-CN" sz="1200" smtClean="0">
                <a:ea typeface="SimSun" pitchFamily="2" charset="-122"/>
              </a:rPr>
              <a:t>  {</a:t>
            </a:r>
          </a:p>
          <a:p>
            <a:pPr marL="1077913" lvl="3" indent="-179388" eaLnBrk="1" hangingPunct="1">
              <a:lnSpc>
                <a:spcPct val="80000"/>
              </a:lnSpc>
              <a:buFont typeface="Wingdings" pitchFamily="2" charset="2"/>
              <a:buNone/>
            </a:pPr>
            <a:r>
              <a:rPr lang="en-US" altLang="zh-CN" sz="1200" smtClean="0">
                <a:ea typeface="SimSun" pitchFamily="2" charset="-122"/>
              </a:rPr>
              <a:t>    app.OnDocumentClosed  += new DocumentClosedEventHandler(OnDocumentClosed);</a:t>
            </a:r>
          </a:p>
          <a:p>
            <a:pPr marL="1077913" lvl="3" indent="-179388" eaLnBrk="1" hangingPunct="1">
              <a:lnSpc>
                <a:spcPct val="80000"/>
              </a:lnSpc>
              <a:buFont typeface="Wingdings" pitchFamily="2" charset="2"/>
              <a:buNone/>
            </a:pPr>
            <a:r>
              <a:rPr lang="en-US" altLang="zh-CN" sz="1200" smtClean="0">
                <a:ea typeface="SimSun" pitchFamily="2" charset="-122"/>
              </a:rPr>
              <a:t>    app.OnDocumentOpened  += new DocumentOpenedEventHandler(OnDocumentOpened);</a:t>
            </a:r>
          </a:p>
          <a:p>
            <a:pPr marL="1077913" lvl="3" indent="-179388" eaLnBrk="1" hangingPunct="1">
              <a:lnSpc>
                <a:spcPct val="80000"/>
              </a:lnSpc>
              <a:buFont typeface="Wingdings" pitchFamily="2" charset="2"/>
              <a:buNone/>
            </a:pPr>
            <a:r>
              <a:rPr lang="en-US" altLang="zh-CN" sz="1200" smtClean="0">
                <a:ea typeface="SimSun" pitchFamily="2" charset="-122"/>
              </a:rPr>
              <a:t>    app.OnDocumentSaved   += new DocumentSavedEventHandler(OnDocumentSaved);</a:t>
            </a:r>
          </a:p>
          <a:p>
            <a:pPr marL="1077913" lvl="3" indent="-179388" eaLnBrk="1" hangingPunct="1">
              <a:lnSpc>
                <a:spcPct val="80000"/>
              </a:lnSpc>
              <a:buFont typeface="Wingdings" pitchFamily="2" charset="2"/>
              <a:buNone/>
            </a:pPr>
            <a:r>
              <a:rPr lang="en-US" altLang="zh-CN" sz="1200" smtClean="0">
                <a:ea typeface="SimSun" pitchFamily="2" charset="-122"/>
              </a:rPr>
              <a:t>    app.OnDocumentSavedAs += new DocumentSavedAsEventHandler(OnDocumentSavedAs);</a:t>
            </a:r>
          </a:p>
          <a:p>
            <a:pPr marL="1077913" lvl="3" indent="-179388" eaLnBrk="1" hangingPunct="1">
              <a:lnSpc>
                <a:spcPct val="80000"/>
              </a:lnSpc>
              <a:buFont typeface="Wingdings" pitchFamily="2" charset="2"/>
              <a:buNone/>
            </a:pPr>
            <a:r>
              <a:rPr lang="en-US" altLang="zh-CN" sz="1200" smtClean="0">
                <a:ea typeface="SimSun" pitchFamily="2" charset="-122"/>
              </a:rPr>
              <a:t>  }</a:t>
            </a:r>
          </a:p>
          <a:p>
            <a:pPr marL="1077913" lvl="3" indent="-179388" eaLnBrk="1" hangingPunct="1">
              <a:lnSpc>
                <a:spcPct val="80000"/>
              </a:lnSpc>
              <a:buFont typeface="Wingdings" pitchFamily="2" charset="2"/>
              <a:buNone/>
            </a:pPr>
            <a:r>
              <a:rPr lang="en-US" altLang="zh-CN" sz="1200" smtClean="0">
                <a:ea typeface="SimSun" pitchFamily="2" charset="-122"/>
              </a:rPr>
              <a:t>  m_eventsLog = CreateEventsLogTable();</a:t>
            </a:r>
          </a:p>
          <a:p>
            <a:pPr marL="1077913" lvl="3" indent="-179388" eaLnBrk="1" hangingPunct="1">
              <a:lnSpc>
                <a:spcPct val="80000"/>
              </a:lnSpc>
              <a:buFont typeface="Wingdings" pitchFamily="2" charset="2"/>
              <a:buNone/>
            </a:pPr>
            <a:r>
              <a:rPr lang="en-US" altLang="zh-CN" sz="1200" smtClean="0">
                <a:ea typeface="SimSun" pitchFamily="2" charset="-122"/>
              </a:rPr>
              <a:t>}</a:t>
            </a:r>
          </a:p>
        </p:txBody>
      </p:sp>
      <p:pic>
        <p:nvPicPr>
          <p:cNvPr id="112645" name="Picture 6"/>
          <p:cNvPicPr>
            <a:picLocks noChangeAspect="1" noChangeArrowheads="1"/>
          </p:cNvPicPr>
          <p:nvPr/>
        </p:nvPicPr>
        <p:blipFill>
          <a:blip r:embed="rId3"/>
          <a:srcRect/>
          <a:stretch>
            <a:fillRect/>
          </a:stretch>
        </p:blipFill>
        <p:spPr bwMode="auto">
          <a:xfrm>
            <a:off x="6508750" y="1949450"/>
            <a:ext cx="1808163" cy="400050"/>
          </a:xfrm>
          <a:prstGeom prst="rect">
            <a:avLst/>
          </a:prstGeom>
          <a:noFill/>
          <a:ln w="9525">
            <a:noFill/>
            <a:miter lim="800000"/>
            <a:headEnd/>
            <a:tailEnd/>
          </a:ln>
        </p:spPr>
      </p:pic>
      <p:pic>
        <p:nvPicPr>
          <p:cNvPr id="112646" name="Picture 7"/>
          <p:cNvPicPr>
            <a:picLocks noChangeAspect="1" noChangeArrowheads="1"/>
          </p:cNvPicPr>
          <p:nvPr/>
        </p:nvPicPr>
        <p:blipFill>
          <a:blip r:embed="rId4"/>
          <a:srcRect/>
          <a:stretch>
            <a:fillRect/>
          </a:stretch>
        </p:blipFill>
        <p:spPr bwMode="auto">
          <a:xfrm>
            <a:off x="5822950" y="2492375"/>
            <a:ext cx="3141663" cy="1076325"/>
          </a:xfrm>
          <a:prstGeom prst="rect">
            <a:avLst/>
          </a:prstGeom>
          <a:noFill/>
          <a:ln w="9525">
            <a:noFill/>
            <a:miter lim="800000"/>
            <a:headEnd/>
            <a:tailEnd/>
          </a:ln>
        </p:spPr>
      </p:pic>
      <p:sp>
        <p:nvSpPr>
          <p:cNvPr id="7"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mtClean="0">
                <a:ea typeface="SimSun" pitchFamily="2" charset="-122"/>
              </a:rPr>
              <a:t>Toolbar</a:t>
            </a:r>
          </a:p>
        </p:txBody>
      </p:sp>
      <p:sp>
        <p:nvSpPr>
          <p:cNvPr id="113667" name="Rectangle 3"/>
          <p:cNvSpPr>
            <a:spLocks noGrp="1" noChangeArrowheads="1"/>
          </p:cNvSpPr>
          <p:nvPr>
            <p:ph type="body" idx="1"/>
          </p:nvPr>
        </p:nvSpPr>
        <p:spPr>
          <a:xfrm>
            <a:off x="319088" y="1477963"/>
            <a:ext cx="8139112" cy="4398962"/>
          </a:xfrm>
        </p:spPr>
        <p:txBody>
          <a:bodyPr/>
          <a:lstStyle/>
          <a:p>
            <a:pPr marL="179388" indent="-179388" eaLnBrk="1" hangingPunct="1">
              <a:lnSpc>
                <a:spcPct val="80000"/>
              </a:lnSpc>
              <a:buFontTx/>
              <a:buNone/>
            </a:pPr>
            <a:r>
              <a:rPr lang="en-US" altLang="zh-CN" sz="2400" smtClean="0">
                <a:ea typeface="SimSun" pitchFamily="2" charset="-122"/>
              </a:rPr>
              <a:t>Demonstrates how to create a toolbar (C# and VB.NET)</a:t>
            </a:r>
          </a:p>
          <a:p>
            <a:pPr marL="539750" lvl="1" indent="-180975" eaLnBrk="1" hangingPunct="1">
              <a:spcBef>
                <a:spcPct val="40000"/>
              </a:spcBef>
            </a:pPr>
            <a:r>
              <a:rPr lang="en-US" altLang="zh-CN" sz="2000" smtClean="0">
                <a:ea typeface="SimSun" pitchFamily="2" charset="-122"/>
              </a:rPr>
              <a:t>Derive from the </a:t>
            </a:r>
            <a:r>
              <a:rPr lang="en-US" sz="2000" noProof="1" smtClean="0"/>
              <a:t>IExternalApplication</a:t>
            </a:r>
            <a:r>
              <a:rPr lang="en-US" altLang="zh-CN" sz="2000" smtClean="0">
                <a:ea typeface="SimSun" pitchFamily="2" charset="-122"/>
              </a:rPr>
              <a:t> interface</a:t>
            </a:r>
          </a:p>
          <a:p>
            <a:pPr marL="1258888" lvl="3" indent="-180975" eaLnBrk="1" hangingPunct="1">
              <a:spcBef>
                <a:spcPct val="40000"/>
              </a:spcBef>
              <a:buFont typeface="Wingdings" pitchFamily="2" charset="2"/>
              <a:buNone/>
            </a:pPr>
            <a:r>
              <a:rPr lang="en-US" sz="1400" noProof="1" smtClean="0"/>
              <a:t>class CreateToolbar : IExternalApplication</a:t>
            </a:r>
            <a:endParaRPr lang="en-US" altLang="zh-CN" sz="1400" smtClean="0">
              <a:ea typeface="SimSun" pitchFamily="2" charset="-122"/>
            </a:endParaRPr>
          </a:p>
          <a:p>
            <a:pPr marL="539750" lvl="1" indent="-180975" eaLnBrk="1" hangingPunct="1">
              <a:spcBef>
                <a:spcPct val="40000"/>
              </a:spcBef>
            </a:pPr>
            <a:r>
              <a:rPr lang="en-US" altLang="zh-CN" sz="2000" smtClean="0">
                <a:ea typeface="SimSun" pitchFamily="2" charset="-122"/>
              </a:rPr>
              <a:t>Implement the OnStartup method</a:t>
            </a:r>
          </a:p>
          <a:p>
            <a:pPr marL="1258888" lvl="3" indent="-180975" eaLnBrk="1" hangingPunct="1">
              <a:spcBef>
                <a:spcPct val="40000"/>
              </a:spcBef>
              <a:buFont typeface="Wingdings" pitchFamily="2" charset="2"/>
              <a:buNone/>
            </a:pPr>
            <a:r>
              <a:rPr lang="en-US" sz="1400" noProof="1" smtClean="0"/>
              <a:t>public IExternalApplication.Result OnStartup(</a:t>
            </a:r>
            <a:r>
              <a:rPr lang="en-US" sz="1400" smtClean="0"/>
              <a:t> _</a:t>
            </a:r>
            <a:br>
              <a:rPr lang="en-US" sz="1400" smtClean="0"/>
            </a:br>
            <a:r>
              <a:rPr lang="en-US" sz="1400" noProof="1" smtClean="0"/>
              <a:t>ControlledApplication application</a:t>
            </a:r>
            <a:r>
              <a:rPr lang="en-US" sz="1400" smtClean="0"/>
              <a:t> </a:t>
            </a:r>
            <a:r>
              <a:rPr lang="en-US" sz="1400" noProof="1" smtClean="0"/>
              <a:t>)</a:t>
            </a:r>
            <a:endParaRPr lang="en-US" altLang="zh-CN" sz="1400" smtClean="0">
              <a:ea typeface="SimSun" pitchFamily="2" charset="-122"/>
            </a:endParaRPr>
          </a:p>
          <a:p>
            <a:pPr marL="539750" lvl="1" indent="-180975" eaLnBrk="1" hangingPunct="1">
              <a:spcBef>
                <a:spcPct val="40000"/>
              </a:spcBef>
            </a:pPr>
            <a:r>
              <a:rPr lang="en-US" altLang="zh-CN" sz="2000" smtClean="0">
                <a:ea typeface="SimSun" pitchFamily="2" charset="-122"/>
              </a:rPr>
              <a:t>Create a toolbar with</a:t>
            </a:r>
          </a:p>
          <a:p>
            <a:pPr marL="1258888" lvl="3" indent="-180975" eaLnBrk="1" hangingPunct="1">
              <a:spcBef>
                <a:spcPct val="40000"/>
              </a:spcBef>
              <a:buFont typeface="Wingdings" pitchFamily="2" charset="2"/>
              <a:buNone/>
            </a:pPr>
            <a:r>
              <a:rPr lang="en-US" altLang="ja-JP" sz="1400" smtClean="0">
                <a:ea typeface="ＭＳ Ｐゴシック" pitchFamily="34" charset="-128"/>
              </a:rPr>
              <a:t>Application.NewToolbar()</a:t>
            </a:r>
          </a:p>
          <a:p>
            <a:pPr marL="539750" lvl="1" indent="-180975" eaLnBrk="1" hangingPunct="1">
              <a:spcBef>
                <a:spcPct val="40000"/>
              </a:spcBef>
            </a:pPr>
            <a:r>
              <a:rPr lang="en-US" altLang="ja-JP" sz="2000" smtClean="0">
                <a:ea typeface="ＭＳ Ｐゴシック" pitchFamily="34" charset="-128"/>
              </a:rPr>
              <a:t>Add a button with:</a:t>
            </a:r>
          </a:p>
          <a:p>
            <a:pPr marL="1258888" lvl="3" indent="-180975" eaLnBrk="1" hangingPunct="1">
              <a:spcBef>
                <a:spcPct val="40000"/>
              </a:spcBef>
              <a:buFont typeface="Wingdings" pitchFamily="2" charset="2"/>
              <a:buNone/>
            </a:pPr>
            <a:r>
              <a:rPr lang="en-US" altLang="ja-JP" sz="1400" smtClean="0">
                <a:ea typeface="ＭＳ Ｐゴシック" pitchFamily="34" charset="-128"/>
              </a:rPr>
              <a:t>Toolbar.AddItem(MenuItem)</a:t>
            </a:r>
          </a:p>
          <a:p>
            <a:pPr marL="539750" lvl="1" indent="-180975" eaLnBrk="1" hangingPunct="1">
              <a:spcBef>
                <a:spcPct val="40000"/>
              </a:spcBef>
            </a:pPr>
            <a:r>
              <a:rPr lang="en-US" altLang="ja-JP" sz="2000" smtClean="0">
                <a:ea typeface="ＭＳ Ｐゴシック" pitchFamily="34" charset="-128"/>
              </a:rPr>
              <a:t>Toolbar commands are implemented with the interface</a:t>
            </a:r>
          </a:p>
          <a:p>
            <a:pPr marL="1258888" lvl="3" indent="-180975" eaLnBrk="1" hangingPunct="1">
              <a:spcBef>
                <a:spcPct val="40000"/>
              </a:spcBef>
              <a:buFont typeface="Wingdings" pitchFamily="2" charset="2"/>
              <a:buNone/>
            </a:pPr>
            <a:r>
              <a:rPr lang="en-US" altLang="ja-JP" sz="1400" smtClean="0">
                <a:ea typeface="ＭＳ Ｐゴシック" pitchFamily="34" charset="-128"/>
              </a:rPr>
              <a:t>IExternalCommand</a:t>
            </a:r>
            <a:endParaRPr lang="en-US" altLang="zh-CN" sz="1400" smtClean="0">
              <a:ea typeface="ＭＳ Ｐゴシック" pitchFamily="34" charset="-128"/>
            </a:endParaRPr>
          </a:p>
        </p:txBody>
      </p:sp>
      <p:pic>
        <p:nvPicPr>
          <p:cNvPr id="113669" name="Picture 6"/>
          <p:cNvPicPr>
            <a:picLocks noChangeAspect="1" noChangeArrowheads="1"/>
          </p:cNvPicPr>
          <p:nvPr/>
        </p:nvPicPr>
        <p:blipFill>
          <a:blip r:embed="rId3"/>
          <a:srcRect/>
          <a:stretch>
            <a:fillRect/>
          </a:stretch>
        </p:blipFill>
        <p:spPr bwMode="auto">
          <a:xfrm>
            <a:off x="4410075" y="703263"/>
            <a:ext cx="2178050" cy="277812"/>
          </a:xfrm>
          <a:prstGeom prst="rect">
            <a:avLst/>
          </a:prstGeom>
          <a:noFill/>
          <a:ln w="9525">
            <a:noFill/>
            <a:miter lim="800000"/>
            <a:headEnd/>
            <a:tailEnd/>
          </a:ln>
        </p:spPr>
      </p:pic>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smtClean="0">
                <a:ea typeface="SimSun" pitchFamily="2" charset="-122"/>
              </a:rPr>
              <a:t>AutoTagRooms</a:t>
            </a:r>
          </a:p>
        </p:txBody>
      </p:sp>
      <p:sp>
        <p:nvSpPr>
          <p:cNvPr id="114691" name="Rectangle 3"/>
          <p:cNvSpPr>
            <a:spLocks noGrp="1" noChangeArrowheads="1"/>
          </p:cNvSpPr>
          <p:nvPr>
            <p:ph type="body" idx="1"/>
          </p:nvPr>
        </p:nvSpPr>
        <p:spPr>
          <a:xfrm>
            <a:off x="319088" y="1279525"/>
            <a:ext cx="8574087" cy="5197475"/>
          </a:xfrm>
        </p:spPr>
        <p:txBody>
          <a:bodyPr/>
          <a:lstStyle/>
          <a:p>
            <a:pPr marL="495300" lvl="1" indent="-381000" eaLnBrk="1" hangingPunct="1">
              <a:lnSpc>
                <a:spcPct val="90000"/>
              </a:lnSpc>
              <a:spcBef>
                <a:spcPct val="50000"/>
              </a:spcBef>
            </a:pPr>
            <a:r>
              <a:rPr lang="en-US" altLang="zh-CN" smtClean="0">
                <a:ea typeface="ＭＳ Ｐゴシック" pitchFamily="34" charset="-128"/>
              </a:rPr>
              <a:t>C# Sample</a:t>
            </a:r>
            <a:endParaRPr lang="en-US" altLang="zh-CN" smtClean="0">
              <a:ea typeface="SimSun" pitchFamily="2" charset="-122"/>
            </a:endParaRPr>
          </a:p>
          <a:p>
            <a:pPr marL="495300" lvl="1" indent="-381000" eaLnBrk="1" hangingPunct="1">
              <a:lnSpc>
                <a:spcPct val="90000"/>
              </a:lnSpc>
            </a:pPr>
            <a:r>
              <a:rPr lang="en-US" altLang="zh-CN" smtClean="0">
                <a:ea typeface="SimSun" pitchFamily="2" charset="-122"/>
              </a:rPr>
              <a:t>Get all rooms in a specified level</a:t>
            </a:r>
          </a:p>
          <a:p>
            <a:pPr marL="495300" lvl="1" indent="-381000" eaLnBrk="1" hangingPunct="1">
              <a:lnSpc>
                <a:spcPct val="90000"/>
              </a:lnSpc>
            </a:pPr>
            <a:r>
              <a:rPr lang="en-US" altLang="zh-CN" smtClean="0">
                <a:ea typeface="SimSun" pitchFamily="2" charset="-122"/>
              </a:rPr>
              <a:t>Get all room tags in the current document</a:t>
            </a:r>
          </a:p>
          <a:p>
            <a:pPr marL="495300" lvl="1" indent="-381000" eaLnBrk="1" hangingPunct="1">
              <a:lnSpc>
                <a:spcPct val="90000"/>
              </a:lnSpc>
            </a:pPr>
            <a:r>
              <a:rPr lang="en-US" altLang="zh-CN" smtClean="0">
                <a:ea typeface="SimSun" pitchFamily="2" charset="-122"/>
              </a:rPr>
              <a:t>Create new room tags with specified room tag type</a:t>
            </a:r>
          </a:p>
          <a:p>
            <a:pPr marL="495300" lvl="1" indent="-381000" eaLnBrk="1" hangingPunct="1">
              <a:lnSpc>
                <a:spcPct val="90000"/>
              </a:lnSpc>
            </a:pPr>
            <a:r>
              <a:rPr lang="en-US" altLang="zh-CN" smtClean="0">
                <a:ea typeface="SimSun" pitchFamily="2" charset="-122"/>
              </a:rPr>
              <a:t>Auto tag all rooms in a specified level</a:t>
            </a:r>
          </a:p>
          <a:p>
            <a:pPr marL="495300" lvl="1" indent="-381000" eaLnBrk="1" hangingPunct="1">
              <a:lnSpc>
                <a:spcPct val="90000"/>
              </a:lnSpc>
            </a:pPr>
            <a:r>
              <a:rPr lang="en-US" altLang="zh-CN" smtClean="0">
                <a:ea typeface="ＭＳ Ｐゴシック" pitchFamily="34" charset="-128"/>
              </a:rPr>
              <a:t>Classes</a:t>
            </a:r>
            <a:endParaRPr lang="en-US" altLang="zh-CN" smtClean="0">
              <a:latin typeface="Courier New" pitchFamily="49" charset="0"/>
              <a:ea typeface="SimSun" pitchFamily="2" charset="-122"/>
            </a:endParaRPr>
          </a:p>
          <a:p>
            <a:pPr marL="1147763" lvl="3" indent="-342900" eaLnBrk="1" hangingPunct="1">
              <a:lnSpc>
                <a:spcPct val="90000"/>
              </a:lnSpc>
              <a:buFont typeface="Wingdings" pitchFamily="2" charset="2"/>
              <a:buNone/>
            </a:pPr>
            <a:r>
              <a:rPr lang="en-US" altLang="zh-CN" sz="1200" smtClean="0">
                <a:ea typeface="SimSun" pitchFamily="2" charset="-122"/>
              </a:rPr>
              <a:t>Autodesk.Revit.IExternalCommand</a:t>
            </a:r>
          </a:p>
          <a:p>
            <a:pPr marL="1147763" lvl="3" indent="-342900" eaLnBrk="1" hangingPunct="1">
              <a:lnSpc>
                <a:spcPct val="90000"/>
              </a:lnSpc>
              <a:buFont typeface="Wingdings" pitchFamily="2" charset="2"/>
              <a:buNone/>
            </a:pPr>
            <a:r>
              <a:rPr lang="en-US" altLang="zh-CN" sz="1200" smtClean="0">
                <a:ea typeface="SimSun" pitchFamily="2" charset="-122"/>
              </a:rPr>
              <a:t>Autodesk.Revit.Elements.Room</a:t>
            </a:r>
          </a:p>
          <a:p>
            <a:pPr marL="1147763" lvl="3" indent="-342900" eaLnBrk="1" hangingPunct="1">
              <a:lnSpc>
                <a:spcPct val="90000"/>
              </a:lnSpc>
              <a:buFont typeface="Wingdings" pitchFamily="2" charset="2"/>
              <a:buNone/>
            </a:pPr>
            <a:r>
              <a:rPr lang="en-US" altLang="zh-CN" sz="1200" smtClean="0">
                <a:ea typeface="SimSun" pitchFamily="2" charset="-122"/>
              </a:rPr>
              <a:t>Autodesk.Revit.Elements.RoomTag</a:t>
            </a:r>
          </a:p>
          <a:p>
            <a:pPr marL="1147763" lvl="3" indent="-342900" eaLnBrk="1" hangingPunct="1">
              <a:lnSpc>
                <a:spcPct val="90000"/>
              </a:lnSpc>
              <a:buFont typeface="Wingdings" pitchFamily="2" charset="2"/>
              <a:buNone/>
            </a:pPr>
            <a:r>
              <a:rPr lang="en-US" altLang="zh-CN" sz="1200" smtClean="0">
                <a:ea typeface="SimSun" pitchFamily="2" charset="-122"/>
              </a:rPr>
              <a:t>Autodesk.Revit.Symbols.RoomTagType</a:t>
            </a:r>
          </a:p>
          <a:p>
            <a:pPr marL="1147763" lvl="3" indent="-342900" eaLnBrk="1" hangingPunct="1">
              <a:lnSpc>
                <a:spcPct val="90000"/>
              </a:lnSpc>
              <a:buFont typeface="Wingdings" pitchFamily="2" charset="2"/>
              <a:buNone/>
            </a:pPr>
            <a:r>
              <a:rPr lang="en-US" altLang="zh-CN" sz="1200" smtClean="0">
                <a:ea typeface="SimSun" pitchFamily="2" charset="-122"/>
              </a:rPr>
              <a:t>Autodesk.Revit.Creation.Document</a:t>
            </a:r>
          </a:p>
          <a:p>
            <a:pPr marL="495300" lvl="1" indent="-381000" eaLnBrk="1" hangingPunct="1">
              <a:lnSpc>
                <a:spcPct val="90000"/>
              </a:lnSpc>
            </a:pPr>
            <a:r>
              <a:rPr lang="en-US" altLang="zh-CN" smtClean="0">
                <a:ea typeface="ＭＳ Ｐゴシック" pitchFamily="34" charset="-128"/>
              </a:rPr>
              <a:t>Code</a:t>
            </a:r>
            <a:endParaRPr lang="en-US" altLang="zh-CN" smtClean="0">
              <a:latin typeface="Courier New" pitchFamily="49" charset="0"/>
              <a:ea typeface="SimSun" pitchFamily="2" charset="-122"/>
            </a:endParaRPr>
          </a:p>
          <a:p>
            <a:pPr marL="1147763" lvl="3" indent="-342900" eaLnBrk="1" hangingPunct="1">
              <a:lnSpc>
                <a:spcPct val="90000"/>
              </a:lnSpc>
              <a:buFont typeface="Wingdings" pitchFamily="2" charset="2"/>
              <a:buNone/>
            </a:pPr>
            <a:r>
              <a:rPr lang="en-US" altLang="zh-CN" sz="1200" noProof="1" smtClean="0">
                <a:ea typeface="SimSun" pitchFamily="2" charset="-122"/>
              </a:rPr>
              <a:t>RoomTag newTag = m_revit.ActiveDocument.Create.NewRoomTag(</a:t>
            </a:r>
            <a:r>
              <a:rPr lang="en-US" altLang="zh-CN" sz="1200" smtClean="0">
                <a:ea typeface="SimSun" pitchFamily="2" charset="-122"/>
              </a:rPr>
              <a:t> </a:t>
            </a:r>
            <a:r>
              <a:rPr lang="en-US" altLang="zh-CN" sz="1200" noProof="1" smtClean="0">
                <a:ea typeface="SimSun" pitchFamily="2" charset="-122"/>
              </a:rPr>
              <a:t>tmpRoom, ref point</a:t>
            </a:r>
            <a:r>
              <a:rPr lang="en-US" altLang="zh-CN" sz="1200" smtClean="0">
                <a:ea typeface="SimSun" pitchFamily="2" charset="-122"/>
              </a:rPr>
              <a:t> </a:t>
            </a:r>
            <a:r>
              <a:rPr lang="en-US" altLang="zh-CN" sz="1200" noProof="1" smtClean="0">
                <a:ea typeface="SimSun" pitchFamily="2" charset="-122"/>
              </a:rPr>
              <a:t>);</a:t>
            </a:r>
            <a:endParaRPr lang="en-US" altLang="zh-CN" sz="1200" smtClean="0">
              <a:ea typeface="SimSun" pitchFamily="2" charset="-122"/>
            </a:endParaRP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zh-CN" smtClean="0">
                <a:ea typeface="SimSun" pitchFamily="2" charset="-122"/>
              </a:rPr>
              <a:t>AutoTagRooms Demo</a:t>
            </a:r>
            <a:endParaRPr lang="zh-CN" altLang="en-US" smtClean="0">
              <a:ea typeface="SimSun" pitchFamily="2" charset="-122"/>
            </a:endParaRPr>
          </a:p>
        </p:txBody>
      </p:sp>
      <p:sp>
        <p:nvSpPr>
          <p:cNvPr id="115715" name="Rectangle 3"/>
          <p:cNvSpPr>
            <a:spLocks noGrp="1" noChangeArrowheads="1"/>
          </p:cNvSpPr>
          <p:nvPr>
            <p:ph type="body" idx="1"/>
          </p:nvPr>
        </p:nvSpPr>
        <p:spPr/>
        <p:txBody>
          <a:bodyPr/>
          <a:lstStyle/>
          <a:p>
            <a:pPr marL="457200" indent="-457200" eaLnBrk="1" hangingPunct="1">
              <a:buFontTx/>
              <a:buNone/>
            </a:pPr>
            <a:endParaRPr lang="zh-CN" altLang="en-US" smtClean="0">
              <a:ea typeface="SimSun" pitchFamily="2" charset="-122"/>
            </a:endParaRPr>
          </a:p>
        </p:txBody>
      </p:sp>
      <p:pic>
        <p:nvPicPr>
          <p:cNvPr id="115716" name="Picture 4"/>
          <p:cNvPicPr>
            <a:picLocks noChangeAspect="1" noChangeArrowheads="1"/>
          </p:cNvPicPr>
          <p:nvPr/>
        </p:nvPicPr>
        <p:blipFill>
          <a:blip r:embed="rId3"/>
          <a:srcRect/>
          <a:stretch>
            <a:fillRect/>
          </a:stretch>
        </p:blipFill>
        <p:spPr bwMode="auto">
          <a:xfrm>
            <a:off x="2124075" y="1557338"/>
            <a:ext cx="4999038" cy="2803525"/>
          </a:xfrm>
          <a:prstGeom prst="rect">
            <a:avLst/>
          </a:prstGeom>
          <a:noFill/>
          <a:ln w="9525">
            <a:noFill/>
            <a:miter lim="800000"/>
            <a:headEnd/>
            <a:tailEnd/>
          </a:ln>
        </p:spPr>
      </p:pic>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Managing Samples</a:t>
            </a:r>
          </a:p>
        </p:txBody>
      </p:sp>
      <p:sp>
        <p:nvSpPr>
          <p:cNvPr id="14339" name="Rectangle 3"/>
          <p:cNvSpPr>
            <a:spLocks noGrp="1" noChangeArrowheads="1"/>
          </p:cNvSpPr>
          <p:nvPr>
            <p:ph type="body" idx="1"/>
          </p:nvPr>
        </p:nvSpPr>
        <p:spPr/>
        <p:txBody>
          <a:bodyPr/>
          <a:lstStyle/>
          <a:p>
            <a:pPr eaLnBrk="1" hangingPunct="1">
              <a:spcBef>
                <a:spcPct val="10000"/>
              </a:spcBef>
              <a:buNone/>
            </a:pPr>
            <a:r>
              <a:rPr lang="en-US" smtClean="0"/>
              <a:t>Main samples solution</a:t>
            </a:r>
          </a:p>
          <a:p>
            <a:pPr lvl="1" eaLnBrk="1" hangingPunct="1">
              <a:spcBef>
                <a:spcPct val="10000"/>
              </a:spcBef>
            </a:pPr>
            <a:r>
              <a:rPr lang="en-US" smtClean="0"/>
              <a:t>SDKSamples2009.sln</a:t>
            </a:r>
          </a:p>
          <a:p>
            <a:pPr lvl="1" eaLnBrk="1" hangingPunct="1">
              <a:spcBef>
                <a:spcPct val="10000"/>
              </a:spcBef>
            </a:pPr>
            <a:r>
              <a:rPr lang="en-US" smtClean="0"/>
              <a:t>Knowledge base</a:t>
            </a:r>
          </a:p>
          <a:p>
            <a:pPr lvl="1" eaLnBrk="1" hangingPunct="1">
              <a:spcBef>
                <a:spcPct val="10000"/>
              </a:spcBef>
            </a:pPr>
            <a:r>
              <a:rPr lang="en-US" smtClean="0"/>
              <a:t>Global search</a:t>
            </a:r>
          </a:p>
          <a:p>
            <a:pPr eaLnBrk="1" hangingPunct="1">
              <a:buNone/>
            </a:pPr>
            <a:r>
              <a:rPr lang="en-US" smtClean="0"/>
              <a:t>Revit SDK samples spreadsheet</a:t>
            </a:r>
          </a:p>
          <a:p>
            <a:pPr lvl="1" eaLnBrk="1" hangingPunct="1"/>
            <a:r>
              <a:rPr lang="en-US" smtClean="0"/>
              <a:t>Revit_SDK_Samples.xlsx</a:t>
            </a:r>
          </a:p>
          <a:p>
            <a:pPr eaLnBrk="1" hangingPunct="1">
              <a:buNone/>
            </a:pPr>
            <a:r>
              <a:rPr lang="en-US" smtClean="0"/>
              <a:t>External sample manager applications</a:t>
            </a:r>
          </a:p>
          <a:p>
            <a:pPr lvl="1" eaLnBrk="1" hangingPunct="1"/>
            <a:r>
              <a:rPr lang="en-US" smtClean="0"/>
              <a:t>RvtSamples</a:t>
            </a:r>
          </a:p>
          <a:p>
            <a:pPr lvl="1" eaLnBrk="1" hangingPunct="1"/>
            <a:r>
              <a:rPr lang="en-US" smtClean="0"/>
              <a:t>Generic menu generator</a:t>
            </a:r>
          </a:p>
        </p:txBody>
      </p:sp>
      <p:sp>
        <p:nvSpPr>
          <p:cNvPr id="14340" name="Text Box 4"/>
          <p:cNvSpPr txBox="1">
            <a:spLocks noChangeArrowheads="1"/>
          </p:cNvSpPr>
          <p:nvPr/>
        </p:nvSpPr>
        <p:spPr bwMode="auto">
          <a:xfrm>
            <a:off x="7019925" y="136525"/>
            <a:ext cx="2016125" cy="246221"/>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Managing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smtClean="0">
                <a:ea typeface="SimSun" pitchFamily="2" charset="-122"/>
              </a:rPr>
              <a:t>BlendVertexConnectTable</a:t>
            </a:r>
            <a:endParaRPr lang="en-US" altLang="zh-CN" sz="4400" smtClean="0">
              <a:ea typeface="SimSun" pitchFamily="2" charset="-122"/>
            </a:endParaRPr>
          </a:p>
        </p:txBody>
      </p:sp>
      <p:sp>
        <p:nvSpPr>
          <p:cNvPr id="116739" name="Rectangle 3"/>
          <p:cNvSpPr>
            <a:spLocks noGrp="1" noChangeArrowheads="1"/>
          </p:cNvSpPr>
          <p:nvPr>
            <p:ph type="body" idx="1"/>
          </p:nvPr>
        </p:nvSpPr>
        <p:spPr/>
        <p:txBody>
          <a:bodyPr/>
          <a:lstStyle/>
          <a:p>
            <a:pPr marL="495300" lvl="1" indent="-381000" eaLnBrk="1" hangingPunct="1"/>
            <a:r>
              <a:rPr lang="en-US" altLang="zh-CN" smtClean="0">
                <a:ea typeface="SimSun" pitchFamily="2" charset="-122"/>
              </a:rPr>
              <a:t>Retrieve all vertices and vertex connection edges of blend family (C#)</a:t>
            </a:r>
          </a:p>
          <a:p>
            <a:pPr marL="495300" lvl="1" indent="-381000" eaLnBrk="1" hangingPunct="1"/>
            <a:r>
              <a:rPr lang="en-US" altLang="ja-JP" smtClean="0">
                <a:ea typeface="ＭＳ Ｐゴシック" pitchFamily="34" charset="-128"/>
              </a:rPr>
              <a:t>Classes</a:t>
            </a:r>
            <a:endParaRPr lang="en-US" altLang="zh-CN" smtClean="0">
              <a:latin typeface="Courier New" pitchFamily="49" charset="0"/>
              <a:ea typeface="SimSun" pitchFamily="2" charset="-122"/>
            </a:endParaRPr>
          </a:p>
          <a:p>
            <a:pPr marL="1147763" lvl="3" indent="-342900" eaLnBrk="1" hangingPunct="1">
              <a:buFont typeface="Wingdings" pitchFamily="2" charset="2"/>
              <a:buNone/>
            </a:pPr>
            <a:r>
              <a:rPr lang="en-US" altLang="zh-CN" sz="1200" smtClean="0">
                <a:ea typeface="SimSun" pitchFamily="2" charset="-122"/>
              </a:rPr>
              <a:t>Autodesk.Revit.IExternalCommand</a:t>
            </a:r>
          </a:p>
          <a:p>
            <a:pPr marL="1147763" lvl="3" indent="-342900" eaLnBrk="1" hangingPunct="1">
              <a:buFont typeface="Wingdings" pitchFamily="2" charset="2"/>
              <a:buNone/>
            </a:pPr>
            <a:r>
              <a:rPr lang="en-US" altLang="zh-CN" sz="1200" smtClean="0">
                <a:ea typeface="SimSun" pitchFamily="2" charset="-122"/>
              </a:rPr>
              <a:t>Autodesk.Revit.Elements.GenericForm</a:t>
            </a:r>
          </a:p>
          <a:p>
            <a:pPr marL="1147763" lvl="3" indent="-342900" eaLnBrk="1" hangingPunct="1">
              <a:buFont typeface="Wingdings" pitchFamily="2" charset="2"/>
              <a:buNone/>
            </a:pPr>
            <a:r>
              <a:rPr lang="en-US" altLang="zh-CN" sz="1200" smtClean="0">
                <a:ea typeface="SimSun" pitchFamily="2" charset="-122"/>
              </a:rPr>
              <a:t>Autodesk.Revit.Elements.Blend</a:t>
            </a:r>
          </a:p>
          <a:p>
            <a:pPr marL="1147763" lvl="3" indent="-342900" eaLnBrk="1" hangingPunct="1">
              <a:buFont typeface="Wingdings" pitchFamily="2" charset="2"/>
              <a:buNone/>
            </a:pPr>
            <a:r>
              <a:rPr lang="en-US" altLang="zh-CN" sz="1200" smtClean="0">
                <a:ea typeface="SimSun" pitchFamily="2" charset="-122"/>
              </a:rPr>
              <a:t>Autodesk.Revit.Elements.View</a:t>
            </a:r>
          </a:p>
          <a:p>
            <a:pPr marL="1147763" lvl="3" indent="-342900" eaLnBrk="1" hangingPunct="1">
              <a:buFont typeface="Wingdings" pitchFamily="2" charset="2"/>
              <a:buNone/>
            </a:pPr>
            <a:r>
              <a:rPr lang="en-US" altLang="zh-CN" sz="1200" smtClean="0">
                <a:ea typeface="SimSun" pitchFamily="2" charset="-122"/>
              </a:rPr>
              <a:t>Autodesk.Revit.Elements.FamilyInstance</a:t>
            </a:r>
          </a:p>
          <a:p>
            <a:pPr marL="1147763" lvl="3" indent="-342900" eaLnBrk="1" hangingPunct="1">
              <a:buFont typeface="Wingdings" pitchFamily="2" charset="2"/>
              <a:buNone/>
            </a:pPr>
            <a:r>
              <a:rPr lang="en-US" altLang="zh-CN" sz="1200" smtClean="0">
                <a:ea typeface="SimSun" pitchFamily="2" charset="-122"/>
              </a:rPr>
              <a:t>Autodesk.Revit.Geometry.Transform</a:t>
            </a:r>
          </a:p>
          <a:p>
            <a:pPr marL="1147763" lvl="3" indent="-342900" eaLnBrk="1" hangingPunct="1">
              <a:buFont typeface="Wingdings" pitchFamily="2" charset="2"/>
              <a:buNone/>
            </a:pPr>
            <a:r>
              <a:rPr lang="en-US" altLang="zh-CN" sz="1200" smtClean="0">
                <a:ea typeface="SimSun" pitchFamily="2" charset="-122"/>
              </a:rPr>
              <a:t>Autodesk.Revit.Geometry.Curve</a:t>
            </a:r>
          </a:p>
          <a:p>
            <a:pPr marL="1147763" lvl="3" indent="-342900" eaLnBrk="1" hangingPunct="1">
              <a:buFont typeface="Wingdings" pitchFamily="2" charset="2"/>
              <a:buNone/>
            </a:pPr>
            <a:r>
              <a:rPr lang="en-US" altLang="zh-CN" sz="1200" smtClean="0">
                <a:ea typeface="SimSun" pitchFamily="2" charset="-122"/>
              </a:rPr>
              <a:t>Autodesk.Revit.Geometry.XYZ</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79388" y="136525"/>
            <a:ext cx="8964612" cy="1143000"/>
          </a:xfrm>
        </p:spPr>
        <p:txBody>
          <a:bodyPr/>
          <a:lstStyle/>
          <a:p>
            <a:pPr eaLnBrk="1" hangingPunct="1"/>
            <a:r>
              <a:rPr lang="en-US" altLang="zh-CN" smtClean="0">
                <a:ea typeface="SimSun" pitchFamily="2" charset="-122"/>
              </a:rPr>
              <a:t>BlendVertexConnectTable Demo</a:t>
            </a:r>
            <a:endParaRPr lang="zh-CN" altLang="en-US" smtClean="0">
              <a:ea typeface="SimSun" pitchFamily="2" charset="-122"/>
            </a:endParaRPr>
          </a:p>
        </p:txBody>
      </p:sp>
      <p:sp>
        <p:nvSpPr>
          <p:cNvPr id="117763" name="Rectangle 3"/>
          <p:cNvSpPr>
            <a:spLocks noGrp="1" noChangeArrowheads="1"/>
          </p:cNvSpPr>
          <p:nvPr>
            <p:ph type="body" idx="1"/>
          </p:nvPr>
        </p:nvSpPr>
        <p:spPr/>
        <p:txBody>
          <a:bodyPr/>
          <a:lstStyle/>
          <a:p>
            <a:pPr marL="457200" indent="-457200" eaLnBrk="1" hangingPunct="1">
              <a:buFontTx/>
              <a:buNone/>
            </a:pPr>
            <a:endParaRPr lang="zh-CN" altLang="en-US" smtClean="0">
              <a:ea typeface="SimSun" pitchFamily="2" charset="-122"/>
            </a:endParaRPr>
          </a:p>
        </p:txBody>
      </p:sp>
      <p:pic>
        <p:nvPicPr>
          <p:cNvPr id="117764" name="Picture 4"/>
          <p:cNvPicPr>
            <a:picLocks noChangeAspect="1" noChangeArrowheads="1"/>
          </p:cNvPicPr>
          <p:nvPr/>
        </p:nvPicPr>
        <p:blipFill>
          <a:blip r:embed="rId3"/>
          <a:srcRect/>
          <a:stretch>
            <a:fillRect/>
          </a:stretch>
        </p:blipFill>
        <p:spPr bwMode="auto">
          <a:xfrm>
            <a:off x="1152525" y="1484313"/>
            <a:ext cx="6877050" cy="4049712"/>
          </a:xfrm>
          <a:prstGeom prst="rect">
            <a:avLst/>
          </a:prstGeom>
          <a:noFill/>
          <a:ln w="9525">
            <a:noFill/>
            <a:miter lim="800000"/>
            <a:headEnd/>
            <a:tailEnd/>
          </a:ln>
        </p:spPr>
      </p:pic>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zh-CN" smtClean="0">
                <a:ea typeface="SimSun" pitchFamily="2" charset="-122"/>
              </a:rPr>
              <a:t>CurvedBeam</a:t>
            </a:r>
          </a:p>
        </p:txBody>
      </p:sp>
      <p:sp>
        <p:nvSpPr>
          <p:cNvPr id="118787" name="Rectangle 3"/>
          <p:cNvSpPr>
            <a:spLocks noGrp="1" noChangeArrowheads="1"/>
          </p:cNvSpPr>
          <p:nvPr>
            <p:ph type="body" idx="1"/>
          </p:nvPr>
        </p:nvSpPr>
        <p:spPr/>
        <p:txBody>
          <a:bodyPr/>
          <a:lstStyle/>
          <a:p>
            <a:pPr marL="358775" lvl="1" indent="-179388" eaLnBrk="1" hangingPunct="1">
              <a:lnSpc>
                <a:spcPct val="90000"/>
              </a:lnSpc>
            </a:pPr>
            <a:r>
              <a:rPr lang="en-US" altLang="zh-CN" smtClean="0">
                <a:ea typeface="ＭＳ Ｐゴシック" pitchFamily="34" charset="-128"/>
              </a:rPr>
              <a:t>Create curved beams (C#)</a:t>
            </a:r>
          </a:p>
          <a:p>
            <a:pPr marL="358775" lvl="1" indent="-179388" eaLnBrk="1" hangingPunct="1">
              <a:lnSpc>
                <a:spcPct val="90000"/>
              </a:lnSpc>
            </a:pPr>
            <a:r>
              <a:rPr lang="en-US" altLang="zh-CN" smtClean="0">
                <a:ea typeface="SimSun" pitchFamily="2" charset="-122"/>
              </a:rPr>
              <a:t>Classes</a:t>
            </a:r>
          </a:p>
          <a:p>
            <a:pPr marL="1069975" lvl="3" eaLnBrk="1" hangingPunct="1">
              <a:lnSpc>
                <a:spcPct val="90000"/>
              </a:lnSpc>
              <a:buFont typeface="Wingdings" pitchFamily="2" charset="2"/>
              <a:buNone/>
            </a:pPr>
            <a:r>
              <a:rPr lang="en-US" altLang="zh-CN" sz="1200" smtClean="0">
                <a:ea typeface="SimSun" pitchFamily="2" charset="-122"/>
              </a:rPr>
              <a:t>Autodesk.Revit.IExternalCommand</a:t>
            </a:r>
          </a:p>
          <a:p>
            <a:pPr marL="1069975" lvl="3" eaLnBrk="1" hangingPunct="1">
              <a:lnSpc>
                <a:spcPct val="90000"/>
              </a:lnSpc>
              <a:buFont typeface="Wingdings" pitchFamily="2" charset="2"/>
              <a:buNone/>
            </a:pPr>
            <a:r>
              <a:rPr lang="en-US" altLang="zh-CN" sz="1200" smtClean="0">
                <a:ea typeface="SimSun" pitchFamily="2" charset="-122"/>
              </a:rPr>
              <a:t>Autodesk.Revit.Elements</a:t>
            </a:r>
          </a:p>
          <a:p>
            <a:pPr marL="1069975" lvl="3" eaLnBrk="1" hangingPunct="1">
              <a:lnSpc>
                <a:spcPct val="90000"/>
              </a:lnSpc>
              <a:buFont typeface="Wingdings" pitchFamily="2" charset="2"/>
              <a:buNone/>
            </a:pPr>
            <a:r>
              <a:rPr lang="en-US" altLang="zh-CN" sz="1200" smtClean="0">
                <a:ea typeface="SimSun" pitchFamily="2" charset="-122"/>
              </a:rPr>
              <a:t>Autodesk.Revit.Creation.Document</a:t>
            </a:r>
          </a:p>
          <a:p>
            <a:pPr marL="1069975" lvl="3" eaLnBrk="1" hangingPunct="1">
              <a:lnSpc>
                <a:spcPct val="90000"/>
              </a:lnSpc>
              <a:buFont typeface="Wingdings" pitchFamily="2" charset="2"/>
              <a:buNone/>
            </a:pPr>
            <a:r>
              <a:rPr lang="en-US" altLang="zh-CN" sz="1200" smtClean="0">
                <a:ea typeface="SimSun" pitchFamily="2" charset="-122"/>
              </a:rPr>
              <a:t>Autodesk.Revit.Symbols.FamilySymbol</a:t>
            </a:r>
          </a:p>
          <a:p>
            <a:pPr marL="1069975" lvl="3" eaLnBrk="1" hangingPunct="1">
              <a:lnSpc>
                <a:spcPct val="90000"/>
              </a:lnSpc>
              <a:buFont typeface="Wingdings" pitchFamily="2" charset="2"/>
              <a:buNone/>
            </a:pPr>
            <a:r>
              <a:rPr lang="en-US" altLang="zh-CN" sz="1200" smtClean="0">
                <a:ea typeface="SimSun" pitchFamily="2" charset="-122"/>
              </a:rPr>
              <a:t>Autodesk.Revit.Elements.FamilyInstance</a:t>
            </a:r>
          </a:p>
          <a:p>
            <a:pPr marL="1069975" lvl="3" eaLnBrk="1" hangingPunct="1">
              <a:lnSpc>
                <a:spcPct val="90000"/>
              </a:lnSpc>
              <a:buFont typeface="Wingdings" pitchFamily="2" charset="2"/>
              <a:buNone/>
            </a:pPr>
            <a:r>
              <a:rPr lang="en-US" altLang="zh-CN" sz="1200" smtClean="0">
                <a:ea typeface="SimSun" pitchFamily="2" charset="-122"/>
              </a:rPr>
              <a:t>Autodesk.Revit.Elements.Level</a:t>
            </a:r>
          </a:p>
          <a:p>
            <a:pPr marL="1069975" lvl="3" eaLnBrk="1" hangingPunct="1">
              <a:lnSpc>
                <a:spcPct val="90000"/>
              </a:lnSpc>
              <a:buFont typeface="Wingdings" pitchFamily="2" charset="2"/>
              <a:buNone/>
            </a:pPr>
            <a:r>
              <a:rPr lang="en-US" altLang="zh-CN" sz="1200" smtClean="0">
                <a:ea typeface="SimSun" pitchFamily="2" charset="-122"/>
              </a:rPr>
              <a:t>Autodesk.Revit.LocationCurve</a:t>
            </a:r>
          </a:p>
          <a:p>
            <a:pPr marL="1069975" lvl="3" eaLnBrk="1" hangingPunct="1">
              <a:lnSpc>
                <a:spcPct val="90000"/>
              </a:lnSpc>
              <a:buFont typeface="Wingdings" pitchFamily="2" charset="2"/>
              <a:buNone/>
            </a:pPr>
            <a:r>
              <a:rPr lang="en-US" altLang="zh-CN" sz="1200" smtClean="0">
                <a:ea typeface="SimSun" pitchFamily="2" charset="-122"/>
              </a:rPr>
              <a:t>Autodesk.Revit.Geometry.Arc</a:t>
            </a:r>
          </a:p>
          <a:p>
            <a:pPr marL="1069975" lvl="3" eaLnBrk="1" hangingPunct="1">
              <a:lnSpc>
                <a:spcPct val="90000"/>
              </a:lnSpc>
              <a:buFont typeface="Wingdings" pitchFamily="2" charset="2"/>
              <a:buNone/>
            </a:pPr>
            <a:r>
              <a:rPr lang="en-US" altLang="zh-CN" sz="1200" smtClean="0">
                <a:ea typeface="SimSun" pitchFamily="2" charset="-122"/>
              </a:rPr>
              <a:t>Autodesk.Revit.Geometry.Ellipse</a:t>
            </a:r>
          </a:p>
          <a:p>
            <a:pPr marL="1069975" lvl="3" eaLnBrk="1" hangingPunct="1">
              <a:lnSpc>
                <a:spcPct val="90000"/>
              </a:lnSpc>
              <a:buFont typeface="Wingdings" pitchFamily="2" charset="2"/>
              <a:buNone/>
            </a:pPr>
            <a:r>
              <a:rPr lang="en-US" altLang="zh-CN" sz="1200" smtClean="0">
                <a:ea typeface="SimSun" pitchFamily="2" charset="-122"/>
              </a:rPr>
              <a:t>Autodesk.Revit.Geometry.NurbSpline</a:t>
            </a:r>
          </a:p>
          <a:p>
            <a:pPr marL="1069975" lvl="3" eaLnBrk="1" hangingPunct="1">
              <a:lnSpc>
                <a:spcPct val="90000"/>
              </a:lnSpc>
              <a:buFont typeface="Wingdings" pitchFamily="2" charset="2"/>
              <a:buNone/>
            </a:pPr>
            <a:r>
              <a:rPr lang="en-US" altLang="zh-CN" sz="1200" smtClean="0">
                <a:ea typeface="SimSun" pitchFamily="2" charset="-122"/>
              </a:rPr>
              <a:t>Autodesk.Revit.Geometry.XYZ</a:t>
            </a:r>
          </a:p>
          <a:p>
            <a:pPr marL="358775" lvl="1" indent="-179388" eaLnBrk="1" hangingPunct="1">
              <a:lnSpc>
                <a:spcPct val="90000"/>
              </a:lnSpc>
            </a:pPr>
            <a:r>
              <a:rPr lang="en-US" altLang="zh-CN" smtClean="0">
                <a:ea typeface="SimSun" pitchFamily="2" charset="-122"/>
              </a:rPr>
              <a:t>Code</a:t>
            </a:r>
          </a:p>
          <a:p>
            <a:pPr marL="1069975" lvl="3" eaLnBrk="1" hangingPunct="1">
              <a:lnSpc>
                <a:spcPct val="90000"/>
              </a:lnSpc>
              <a:buFont typeface="Wingdings" pitchFamily="2" charset="2"/>
              <a:buNone/>
            </a:pPr>
            <a:r>
              <a:rPr lang="en-US" altLang="zh-CN" sz="1200" smtClean="0">
                <a:ea typeface="SimSun" pitchFamily="2" charset="-122"/>
              </a:rPr>
              <a:t>m_revit.Create.NewArc( ref center, radius, startAngle, endAngle, ref xAxis, ref yAxis );</a:t>
            </a:r>
          </a:p>
          <a:p>
            <a:pPr marL="1069975" lvl="3" eaLnBrk="1" hangingPunct="1">
              <a:lnSpc>
                <a:spcPct val="90000"/>
              </a:lnSpc>
              <a:buFont typeface="Wingdings" pitchFamily="2" charset="2"/>
              <a:buNone/>
            </a:pPr>
            <a:r>
              <a:rPr lang="en-US" altLang="zh-CN" sz="1200" smtClean="0">
                <a:ea typeface="SimSun" pitchFamily="2" charset="-122"/>
              </a:rPr>
              <a:t>m_revit.Create.NewEllipse( ref center, radX, radY, ref xVec, ref yVec, param0, param1 );</a:t>
            </a:r>
          </a:p>
          <a:p>
            <a:pPr marL="1069975" lvl="3" eaLnBrk="1" hangingPunct="1">
              <a:lnSpc>
                <a:spcPct val="90000"/>
              </a:lnSpc>
              <a:buFont typeface="Wingdings" pitchFamily="2" charset="2"/>
              <a:buNone/>
            </a:pPr>
            <a:r>
              <a:rPr lang="en-US" altLang="zh-CN" sz="1200" smtClean="0">
                <a:ea typeface="SimSun" pitchFamily="2" charset="-122"/>
              </a:rPr>
              <a:t>NurbSpline detailNurbSpline = m_revit.Create.NewNurbSpline( ctrPoints, weights, knots, 3, false, true );</a:t>
            </a:r>
          </a:p>
          <a:p>
            <a:pPr marL="1069975" lvl="3" eaLnBrk="1" hangingPunct="1">
              <a:lnSpc>
                <a:spcPct val="90000"/>
              </a:lnSpc>
              <a:buFont typeface="Wingdings" pitchFamily="2" charset="2"/>
              <a:buNone/>
            </a:pPr>
            <a:r>
              <a:rPr lang="en-US" altLang="zh-CN" sz="1200" smtClean="0">
                <a:ea typeface="SimSun" pitchFamily="2" charset="-122"/>
              </a:rPr>
              <a:t>beam = m_revit.ActiveDocument.Create.NewFamilyInstance( ref center, fsBeam, level, StructuralType.Beam ); // Beam according to curve</a:t>
            </a:r>
            <a:br>
              <a:rPr lang="en-US" altLang="zh-CN" sz="1200" smtClean="0">
                <a:ea typeface="SimSun" pitchFamily="2" charset="-122"/>
              </a:rPr>
            </a:br>
            <a:endParaRPr lang="en-US" altLang="zh-CN" sz="1200" smtClean="0">
              <a:ea typeface="SimSun" pitchFamily="2" charset="-122"/>
            </a:endParaRP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zh-CN" smtClean="0">
                <a:ea typeface="SimSun" pitchFamily="2" charset="-122"/>
              </a:rPr>
              <a:t>CurvedBeam Demo</a:t>
            </a:r>
            <a:endParaRPr lang="zh-CN" altLang="en-US" smtClean="0">
              <a:ea typeface="SimSun" pitchFamily="2" charset="-122"/>
            </a:endParaRPr>
          </a:p>
        </p:txBody>
      </p:sp>
      <p:pic>
        <p:nvPicPr>
          <p:cNvPr id="119811" name="Picture 3"/>
          <p:cNvPicPr>
            <a:picLocks noChangeAspect="1" noChangeArrowheads="1"/>
          </p:cNvPicPr>
          <p:nvPr/>
        </p:nvPicPr>
        <p:blipFill>
          <a:blip r:embed="rId3"/>
          <a:srcRect/>
          <a:stretch>
            <a:fillRect/>
          </a:stretch>
        </p:blipFill>
        <p:spPr bwMode="auto">
          <a:xfrm>
            <a:off x="4643438" y="3462338"/>
            <a:ext cx="3624262" cy="2846387"/>
          </a:xfrm>
          <a:prstGeom prst="rect">
            <a:avLst/>
          </a:prstGeom>
          <a:noFill/>
          <a:ln w="9525">
            <a:noFill/>
            <a:miter lim="800000"/>
            <a:headEnd/>
            <a:tailEnd/>
          </a:ln>
        </p:spPr>
      </p:pic>
      <p:sp>
        <p:nvSpPr>
          <p:cNvPr id="119812" name="Text Box 4"/>
          <p:cNvSpPr txBox="1">
            <a:spLocks noChangeArrowheads="1"/>
          </p:cNvSpPr>
          <p:nvPr/>
        </p:nvSpPr>
        <p:spPr bwMode="auto">
          <a:xfrm>
            <a:off x="611188" y="1773238"/>
            <a:ext cx="2736850" cy="579437"/>
          </a:xfrm>
          <a:prstGeom prst="rect">
            <a:avLst/>
          </a:prstGeom>
          <a:noFill/>
          <a:ln w="9525">
            <a:noFill/>
            <a:miter lim="800000"/>
            <a:headEnd/>
            <a:tailEnd/>
          </a:ln>
        </p:spPr>
        <p:txBody>
          <a:bodyPr>
            <a:spAutoFit/>
          </a:bodyPr>
          <a:lstStyle/>
          <a:p>
            <a:pPr>
              <a:spcBef>
                <a:spcPct val="50000"/>
              </a:spcBef>
            </a:pPr>
            <a:r>
              <a:rPr lang="en-US" altLang="zh-CN" sz="3200">
                <a:solidFill>
                  <a:schemeClr val="tx2"/>
                </a:solidFill>
                <a:ea typeface="SimSun" pitchFamily="2" charset="-122"/>
              </a:rPr>
              <a:t>Live demo:</a:t>
            </a:r>
          </a:p>
        </p:txBody>
      </p:sp>
      <p:pic>
        <p:nvPicPr>
          <p:cNvPr id="119813" name="Picture 5"/>
          <p:cNvPicPr>
            <a:picLocks noChangeAspect="1" noChangeArrowheads="1"/>
          </p:cNvPicPr>
          <p:nvPr/>
        </p:nvPicPr>
        <p:blipFill>
          <a:blip r:embed="rId4"/>
          <a:srcRect/>
          <a:stretch>
            <a:fillRect/>
          </a:stretch>
        </p:blipFill>
        <p:spPr bwMode="auto">
          <a:xfrm>
            <a:off x="611188" y="2057400"/>
            <a:ext cx="3667125" cy="1876425"/>
          </a:xfrm>
          <a:prstGeom prst="rect">
            <a:avLst/>
          </a:prstGeom>
          <a:noFill/>
          <a:ln w="9525">
            <a:noFill/>
            <a:miter lim="800000"/>
            <a:headEnd/>
            <a:tailEnd/>
          </a:ln>
        </p:spPr>
      </p:pic>
      <p:sp>
        <p:nvSpPr>
          <p:cNvPr id="119814" name="Rectangle 6"/>
          <p:cNvSpPr>
            <a:spLocks noGrp="1" noChangeArrowheads="1"/>
          </p:cNvSpPr>
          <p:nvPr>
            <p:ph type="body" idx="1"/>
          </p:nvPr>
        </p:nvSpPr>
        <p:spPr>
          <a:xfrm>
            <a:off x="319088" y="1477963"/>
            <a:ext cx="8139112" cy="1014412"/>
          </a:xfrm>
        </p:spPr>
        <p:txBody>
          <a:bodyPr/>
          <a:lstStyle/>
          <a:p>
            <a:pPr marL="457200" indent="-457200" eaLnBrk="1" hangingPunct="1">
              <a:buFontTx/>
              <a:buNone/>
            </a:pPr>
            <a:endParaRPr lang="zh-CN" altLang="en-US" smtClean="0">
              <a:ea typeface="SimSun" pitchFamily="2" charset="-122"/>
            </a:endParaRPr>
          </a:p>
        </p:txBody>
      </p:sp>
      <p:sp>
        <p:nvSpPr>
          <p:cNvPr id="8"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zh-CN" smtClean="0">
                <a:ea typeface="SimSun" pitchFamily="2" charset="-122"/>
              </a:rPr>
              <a:t>FamilyExplorer </a:t>
            </a:r>
          </a:p>
        </p:txBody>
      </p:sp>
      <p:sp>
        <p:nvSpPr>
          <p:cNvPr id="120835" name="Rectangle 3"/>
          <p:cNvSpPr>
            <a:spLocks noGrp="1" noChangeArrowheads="1"/>
          </p:cNvSpPr>
          <p:nvPr>
            <p:ph type="body" idx="1"/>
          </p:nvPr>
        </p:nvSpPr>
        <p:spPr/>
        <p:txBody>
          <a:bodyPr/>
          <a:lstStyle/>
          <a:p>
            <a:pPr marL="495300" lvl="1" indent="-381000" eaLnBrk="1" hangingPunct="1"/>
            <a:r>
              <a:rPr lang="en-US" altLang="zh-CN" smtClean="0">
                <a:ea typeface="SimSun" pitchFamily="2" charset="-122"/>
              </a:rPr>
              <a:t>Display the profile (if applicable) of all families (C#)</a:t>
            </a:r>
          </a:p>
          <a:p>
            <a:pPr marL="495300" lvl="1" indent="-381000" eaLnBrk="1" hangingPunct="1"/>
            <a:r>
              <a:rPr lang="en-US" altLang="ja-JP" smtClean="0">
                <a:ea typeface="ＭＳ Ｐゴシック" pitchFamily="34" charset="-128"/>
              </a:rPr>
              <a:t>Classes</a:t>
            </a:r>
            <a:endParaRPr lang="en-US" altLang="zh-CN" smtClean="0">
              <a:ea typeface="SimSun" pitchFamily="2" charset="-122"/>
            </a:endParaRPr>
          </a:p>
          <a:p>
            <a:pPr marL="1147763" lvl="3" indent="-342900" eaLnBrk="1" hangingPunct="1">
              <a:buFont typeface="Wingdings" pitchFamily="2" charset="2"/>
              <a:buNone/>
            </a:pPr>
            <a:r>
              <a:rPr lang="en-US" altLang="zh-CN" sz="1200" smtClean="0">
                <a:ea typeface="SimSun" pitchFamily="2" charset="-122"/>
              </a:rPr>
              <a:t>Autodesk.Revit.Elements.Family</a:t>
            </a:r>
          </a:p>
          <a:p>
            <a:pPr marL="1147763" lvl="3" indent="-342900" eaLnBrk="1" hangingPunct="1">
              <a:buFont typeface="Wingdings" pitchFamily="2" charset="2"/>
              <a:buNone/>
            </a:pPr>
            <a:r>
              <a:rPr lang="en-US" altLang="zh-CN" sz="1200" smtClean="0">
                <a:ea typeface="SimSun" pitchFamily="2" charset="-122"/>
              </a:rPr>
              <a:t>Autodesk.Revit.Elements.GenericForm</a:t>
            </a:r>
          </a:p>
          <a:p>
            <a:pPr marL="1147763" lvl="3" indent="-342900" eaLnBrk="1" hangingPunct="1">
              <a:buFont typeface="Wingdings" pitchFamily="2" charset="2"/>
              <a:buNone/>
            </a:pPr>
            <a:r>
              <a:rPr lang="en-US" altLang="zh-CN" sz="1200" smtClean="0">
                <a:ea typeface="SimSun" pitchFamily="2" charset="-122"/>
              </a:rPr>
              <a:t>Autodesk.Revit.Geometry.Edge</a:t>
            </a:r>
          </a:p>
          <a:p>
            <a:pPr marL="1147763" lvl="3" indent="-342900" eaLnBrk="1" hangingPunct="1">
              <a:buFont typeface="Wingdings" pitchFamily="2" charset="2"/>
              <a:buNone/>
            </a:pPr>
            <a:r>
              <a:rPr lang="en-US" altLang="zh-CN" sz="1200" smtClean="0">
                <a:ea typeface="SimSun" pitchFamily="2" charset="-122"/>
              </a:rPr>
              <a:t>Autodesk.Revit.Geometry.Transform</a:t>
            </a:r>
          </a:p>
        </p:txBody>
      </p:sp>
      <p:pic>
        <p:nvPicPr>
          <p:cNvPr id="120837" name="Picture 5"/>
          <p:cNvPicPr>
            <a:picLocks noChangeAspect="1" noChangeArrowheads="1"/>
          </p:cNvPicPr>
          <p:nvPr/>
        </p:nvPicPr>
        <p:blipFill>
          <a:blip r:embed="rId3"/>
          <a:srcRect/>
          <a:stretch>
            <a:fillRect/>
          </a:stretch>
        </p:blipFill>
        <p:spPr bwMode="auto">
          <a:xfrm>
            <a:off x="2489200" y="3429000"/>
            <a:ext cx="4243388" cy="2968625"/>
          </a:xfrm>
          <a:prstGeom prst="rect">
            <a:avLst/>
          </a:prstGeom>
          <a:noFill/>
          <a:ln w="9525">
            <a:noFill/>
            <a:miter lim="800000"/>
            <a:headEnd/>
            <a:tailEnd/>
          </a:ln>
        </p:spPr>
      </p:pic>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zh-CN" smtClean="0">
                <a:ea typeface="SimSun" pitchFamily="2" charset="-122"/>
              </a:rPr>
              <a:t>Framing Builder</a:t>
            </a:r>
          </a:p>
        </p:txBody>
      </p:sp>
      <p:sp>
        <p:nvSpPr>
          <p:cNvPr id="121859" name="Rectangle 3"/>
          <p:cNvSpPr>
            <a:spLocks noGrp="1" noChangeArrowheads="1"/>
          </p:cNvSpPr>
          <p:nvPr>
            <p:ph type="body" idx="1"/>
          </p:nvPr>
        </p:nvSpPr>
        <p:spPr>
          <a:xfrm>
            <a:off x="319088" y="1477963"/>
            <a:ext cx="8645525" cy="5119687"/>
          </a:xfrm>
        </p:spPr>
        <p:txBody>
          <a:bodyPr/>
          <a:lstStyle/>
          <a:p>
            <a:pPr marL="457200" indent="-457200" eaLnBrk="1" hangingPunct="1">
              <a:lnSpc>
                <a:spcPct val="80000"/>
              </a:lnSpc>
              <a:buFontTx/>
              <a:buNone/>
            </a:pPr>
            <a:r>
              <a:rPr lang="en-US" altLang="zh-CN" sz="2400" smtClean="0">
                <a:ea typeface="ＭＳ Ｐゴシック" pitchFamily="34" charset="-128"/>
              </a:rPr>
              <a:t>C</a:t>
            </a:r>
            <a:r>
              <a:rPr lang="en-US" altLang="zh-CN" sz="2400" smtClean="0">
                <a:ea typeface="SimSun" pitchFamily="2" charset="-122"/>
              </a:rPr>
              <a:t>reate a frame composed of columns, beams and braces </a:t>
            </a:r>
            <a:r>
              <a:rPr lang="en-US" altLang="zh-CN" sz="2400" smtClean="0">
                <a:ea typeface="ＭＳ Ｐゴシック" pitchFamily="34" charset="-128"/>
              </a:rPr>
              <a:t>(C#)</a:t>
            </a:r>
            <a:endParaRPr lang="en-US" altLang="ja-JP" smtClean="0">
              <a:latin typeface="Courier New" pitchFamily="49" charset="0"/>
              <a:ea typeface="ＭＳ Ｐゴシック" pitchFamily="34" charset="-128"/>
            </a:endParaRPr>
          </a:p>
          <a:p>
            <a:pPr marL="842963" lvl="2" indent="-381000" eaLnBrk="1" hangingPunct="1">
              <a:lnSpc>
                <a:spcPct val="80000"/>
              </a:lnSpc>
              <a:buFont typeface="Wingdings" pitchFamily="2" charset="2"/>
              <a:buNone/>
            </a:pPr>
            <a:endParaRPr lang="en-US" altLang="ja-JP" sz="1200" b="1" smtClean="0">
              <a:latin typeface="Courier New" pitchFamily="49" charset="0"/>
              <a:ea typeface="ＭＳ Ｐゴシック" pitchFamily="34" charset="-128"/>
            </a:endParaRPr>
          </a:p>
          <a:p>
            <a:pPr marL="842963" lvl="2" indent="-381000" eaLnBrk="1" hangingPunct="1">
              <a:lnSpc>
                <a:spcPct val="80000"/>
              </a:lnSpc>
              <a:buFont typeface="Wingdings" pitchFamily="2" charset="2"/>
              <a:buNone/>
            </a:pPr>
            <a:r>
              <a:rPr lang="en-US" altLang="ja-JP" sz="1200" b="1" noProof="1" smtClean="0">
                <a:solidFill>
                  <a:schemeClr val="accent1"/>
                </a:solidFill>
                <a:latin typeface="Courier New" pitchFamily="49" charset="0"/>
              </a:rPr>
              <a:t>private void</a:t>
            </a:r>
            <a:r>
              <a:rPr lang="en-US" altLang="ja-JP" sz="1200" b="1" noProof="1" smtClean="0">
                <a:latin typeface="Courier New" pitchFamily="49" charset="0"/>
              </a:rPr>
              <a:t> NewBeam(</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UV point2D1, UV point2D2, Level baseLevel, Level topLevel</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a:t>
            </a:r>
          </a:p>
          <a:p>
            <a:pPr marL="842963" lvl="2" indent="-381000" eaLnBrk="1" hangingPunct="1">
              <a:lnSpc>
                <a:spcPct val="80000"/>
              </a:lnSpc>
              <a:buFont typeface="Wingdings" pitchFamily="2" charset="2"/>
              <a:buNone/>
            </a:pPr>
            <a:r>
              <a:rPr lang="en-US" altLang="ja-JP" sz="1200" b="1" noProof="1" smtClean="0">
                <a:latin typeface="Courier New" pitchFamily="49" charset="0"/>
              </a:rPr>
              <a:t>{</a:t>
            </a:r>
          </a:p>
          <a:p>
            <a:pPr marL="842963" lvl="2" indent="-381000" eaLnBrk="1" hangingPunct="1">
              <a:lnSpc>
                <a:spcPct val="80000"/>
              </a:lnSpc>
              <a:buFont typeface="Wingdings" pitchFamily="2" charset="2"/>
              <a:buNone/>
            </a:pPr>
            <a:r>
              <a:rPr lang="en-US" altLang="ja-JP" sz="1200" b="1" smtClean="0">
                <a:latin typeface="Courier New" pitchFamily="49" charset="0"/>
                <a:ea typeface="ＭＳ Ｐゴシック" pitchFamily="34" charset="-128"/>
              </a:rPr>
              <a:t>  </a:t>
            </a:r>
            <a:r>
              <a:rPr lang="en-US" altLang="ja-JP" sz="1200" b="1" noProof="1" smtClean="0">
                <a:solidFill>
                  <a:schemeClr val="hlink"/>
                </a:solidFill>
                <a:latin typeface="Courier New" pitchFamily="49" charset="0"/>
              </a:rPr>
              <a:t>// calculate the start point and end point </a:t>
            </a:r>
            <a:endParaRPr lang="en-US" altLang="ja-JP" sz="1200" b="1" smtClean="0">
              <a:solidFill>
                <a:schemeClr val="hlink"/>
              </a:solidFill>
              <a:latin typeface="Courier New" pitchFamily="49" charset="0"/>
              <a:ea typeface="ＭＳ Ｐゴシック" pitchFamily="34" charset="-128"/>
            </a:endParaRPr>
          </a:p>
          <a:p>
            <a:pPr marL="842963" lvl="2" indent="-381000" eaLnBrk="1" hangingPunct="1">
              <a:lnSpc>
                <a:spcPct val="80000"/>
              </a:lnSpc>
              <a:buFont typeface="Wingdings" pitchFamily="2" charset="2"/>
              <a:buNone/>
            </a:pPr>
            <a:r>
              <a:rPr lang="en-US" altLang="ja-JP" sz="1200" b="1" smtClean="0">
                <a:solidFill>
                  <a:schemeClr val="hlink"/>
                </a:solidFill>
                <a:latin typeface="Courier New" pitchFamily="49" charset="0"/>
                <a:ea typeface="ＭＳ Ｐゴシック" pitchFamily="34" charset="-128"/>
              </a:rPr>
              <a:t>  // </a:t>
            </a:r>
            <a:r>
              <a:rPr lang="en-US" altLang="ja-JP" sz="1200" b="1" noProof="1" smtClean="0">
                <a:solidFill>
                  <a:schemeClr val="hlink"/>
                </a:solidFill>
                <a:latin typeface="Courier New" pitchFamily="49" charset="0"/>
              </a:rPr>
              <a:t>of Beam's location line in 3D</a:t>
            </a:r>
          </a:p>
          <a:p>
            <a:pPr marL="842963" lvl="2" indent="-381000" eaLnBrk="1" hangingPunct="1">
              <a:lnSpc>
                <a:spcPct val="80000"/>
              </a:lnSpc>
              <a:buFont typeface="Wingdings" pitchFamily="2" charset="2"/>
              <a:buNone/>
            </a:pPr>
            <a:r>
              <a:rPr lang="en-US" altLang="ja-JP" sz="1200" b="1" smtClean="0">
                <a:latin typeface="Courier New" pitchFamily="49" charset="0"/>
                <a:ea typeface="ＭＳ Ｐゴシック" pitchFamily="34" charset="-128"/>
              </a:rPr>
              <a:t>  </a:t>
            </a:r>
            <a:r>
              <a:rPr lang="en-US" altLang="ja-JP" sz="1200" b="1" noProof="1" smtClean="0">
                <a:solidFill>
                  <a:schemeClr val="accent1"/>
                </a:solidFill>
                <a:latin typeface="Courier New" pitchFamily="49" charset="0"/>
              </a:rPr>
              <a:t>double</a:t>
            </a:r>
            <a:r>
              <a:rPr lang="en-US" altLang="ja-JP" sz="1200" b="1" noProof="1" smtClean="0">
                <a:latin typeface="Courier New" pitchFamily="49" charset="0"/>
              </a:rPr>
              <a:t> height = topLevel.Elevation;</a:t>
            </a:r>
          </a:p>
          <a:p>
            <a:pPr marL="842963" lvl="2" indent="-381000" eaLnBrk="1" hangingPunct="1">
              <a:lnSpc>
                <a:spcPct val="80000"/>
              </a:lnSpc>
              <a:buFont typeface="Wingdings" pitchFamily="2" charset="2"/>
              <a:buNone/>
            </a:pP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XYZ startPoint = new XYZ(</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point2D1.U, point2D1.V,</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height</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a:t>
            </a:r>
          </a:p>
          <a:p>
            <a:pPr marL="842963" lvl="2" indent="-381000" eaLnBrk="1" hangingPunct="1">
              <a:lnSpc>
                <a:spcPct val="80000"/>
              </a:lnSpc>
              <a:buFont typeface="Wingdings" pitchFamily="2" charset="2"/>
              <a:buNone/>
            </a:pP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XYZ endPoint = new XYZ(</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point2D2.U, point2D2.V, height</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a:t>
            </a:r>
          </a:p>
          <a:p>
            <a:pPr marL="842963" lvl="2" indent="-381000" eaLnBrk="1" hangingPunct="1">
              <a:lnSpc>
                <a:spcPct val="80000"/>
              </a:lnSpc>
              <a:buFont typeface="Wingdings" pitchFamily="2" charset="2"/>
              <a:buNone/>
            </a:pPr>
            <a:r>
              <a:rPr lang="en-US" altLang="ja-JP" sz="1200" b="1" smtClean="0">
                <a:latin typeface="Courier New" pitchFamily="49" charset="0"/>
                <a:ea typeface="ＭＳ Ｐゴシック" pitchFamily="34" charset="-128"/>
              </a:rPr>
              <a:t>  </a:t>
            </a:r>
            <a:r>
              <a:rPr lang="en-US" altLang="ja-JP" sz="1200" b="1" noProof="1" smtClean="0">
                <a:solidFill>
                  <a:schemeClr val="hlink"/>
                </a:solidFill>
                <a:latin typeface="Courier New" pitchFamily="49" charset="0"/>
              </a:rPr>
              <a:t>// create Beam and set its location</a:t>
            </a:r>
          </a:p>
          <a:p>
            <a:pPr marL="842963" lvl="2" indent="-381000" eaLnBrk="1" hangingPunct="1">
              <a:lnSpc>
                <a:spcPct val="80000"/>
              </a:lnSpc>
              <a:buFont typeface="Wingdings" pitchFamily="2" charset="2"/>
              <a:buNone/>
            </a:pP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FamilyInstance beam = m_docCreator.</a:t>
            </a:r>
            <a:r>
              <a:rPr lang="en-US" altLang="ja-JP" sz="1200" b="1" noProof="1" smtClean="0">
                <a:solidFill>
                  <a:schemeClr val="folHlink"/>
                </a:solidFill>
                <a:latin typeface="Courier New" pitchFamily="49" charset="0"/>
              </a:rPr>
              <a:t>NewFamilyInstance</a:t>
            </a:r>
            <a:r>
              <a:rPr lang="en-US" altLang="ja-JP" sz="1200" b="1" noProof="1" smtClean="0">
                <a:latin typeface="Courier New" pitchFamily="49" charset="0"/>
              </a:rPr>
              <a:t>(</a:t>
            </a:r>
            <a:endParaRPr lang="en-US" altLang="ja-JP" sz="1200" b="1" smtClean="0">
              <a:latin typeface="Courier New" pitchFamily="49" charset="0"/>
              <a:ea typeface="ＭＳ Ｐゴシック" pitchFamily="34" charset="-128"/>
            </a:endParaRPr>
          </a:p>
          <a:p>
            <a:pPr marL="842963" lvl="2" indent="-381000" eaLnBrk="1" hangingPunct="1">
              <a:lnSpc>
                <a:spcPct val="80000"/>
              </a:lnSpc>
              <a:buFont typeface="Wingdings" pitchFamily="2" charset="2"/>
              <a:buNone/>
            </a:pP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ref</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startPoint, m_data.BeamSymbol, topLevel,</a:t>
            </a:r>
            <a:endParaRPr lang="en-US" altLang="ja-JP" sz="1200" b="1" smtClean="0">
              <a:latin typeface="Courier New" pitchFamily="49" charset="0"/>
              <a:ea typeface="ＭＳ Ｐゴシック" pitchFamily="34" charset="-128"/>
            </a:endParaRPr>
          </a:p>
          <a:p>
            <a:pPr marL="842963" lvl="2" indent="-381000" eaLnBrk="1" hangingPunct="1">
              <a:lnSpc>
                <a:spcPct val="80000"/>
              </a:lnSpc>
              <a:buFont typeface="Wingdings" pitchFamily="2" charset="2"/>
              <a:buNone/>
            </a:pP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StructuralType.Beam</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a:t>
            </a:r>
          </a:p>
          <a:p>
            <a:pPr marL="842963" lvl="2" indent="-381000" eaLnBrk="1" hangingPunct="1">
              <a:lnSpc>
                <a:spcPct val="80000"/>
              </a:lnSpc>
              <a:buFont typeface="Wingdings" pitchFamily="2" charset="2"/>
              <a:buNone/>
            </a:pP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SetLocationLine(</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beam, startPoint, endPoint</a:t>
            </a:r>
            <a:r>
              <a:rPr lang="en-US" altLang="ja-JP" sz="1200" b="1" smtClean="0">
                <a:latin typeface="Courier New" pitchFamily="49" charset="0"/>
                <a:ea typeface="ＭＳ Ｐゴシック" pitchFamily="34" charset="-128"/>
              </a:rPr>
              <a:t> </a:t>
            </a:r>
            <a:r>
              <a:rPr lang="en-US" altLang="ja-JP" sz="1200" b="1" noProof="1" smtClean="0">
                <a:latin typeface="Courier New" pitchFamily="49" charset="0"/>
              </a:rPr>
              <a:t>);</a:t>
            </a:r>
          </a:p>
          <a:p>
            <a:pPr marL="842963" lvl="2" indent="-381000" eaLnBrk="1" hangingPunct="1">
              <a:lnSpc>
                <a:spcPct val="80000"/>
              </a:lnSpc>
              <a:buFont typeface="Wingdings" pitchFamily="2" charset="2"/>
              <a:buNone/>
            </a:pPr>
            <a:r>
              <a:rPr lang="en-US" altLang="ja-JP" sz="1200" b="1" noProof="1" smtClean="0">
                <a:latin typeface="Courier New" pitchFamily="49" charset="0"/>
              </a:rPr>
              <a:t>}</a:t>
            </a:r>
            <a:endParaRPr lang="en-US" altLang="ja-JP" sz="1200" b="1" smtClean="0">
              <a:latin typeface="Courier New" pitchFamily="49" charset="0"/>
              <a:ea typeface="ＭＳ Ｐゴシック" pitchFamily="34" charset="-128"/>
            </a:endParaRPr>
          </a:p>
        </p:txBody>
      </p:sp>
      <p:sp>
        <p:nvSpPr>
          <p:cNvPr id="121861" name="AutoShape 5"/>
          <p:cNvSpPr>
            <a:spLocks noChangeArrowheads="1"/>
          </p:cNvSpPr>
          <p:nvPr/>
        </p:nvSpPr>
        <p:spPr bwMode="auto">
          <a:xfrm>
            <a:off x="392113" y="1773238"/>
            <a:ext cx="8428037" cy="2735262"/>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121862" name="Picture 6" descr="FramingBuilder-02"/>
          <p:cNvPicPr>
            <a:picLocks noChangeAspect="1" noChangeArrowheads="1"/>
          </p:cNvPicPr>
          <p:nvPr/>
        </p:nvPicPr>
        <p:blipFill>
          <a:blip r:embed="rId3"/>
          <a:srcRect/>
          <a:stretch>
            <a:fillRect/>
          </a:stretch>
        </p:blipFill>
        <p:spPr bwMode="auto">
          <a:xfrm>
            <a:off x="6011863" y="3517900"/>
            <a:ext cx="2533650" cy="3079750"/>
          </a:xfrm>
          <a:prstGeom prst="rect">
            <a:avLst/>
          </a:prstGeom>
          <a:noFill/>
          <a:ln w="9525">
            <a:noFill/>
            <a:miter lim="800000"/>
            <a:headEnd/>
            <a:tailEnd/>
          </a:ln>
        </p:spPr>
      </p:pic>
      <p:pic>
        <p:nvPicPr>
          <p:cNvPr id="121863" name="Picture 7" descr="FramingBuilder-01"/>
          <p:cNvPicPr>
            <a:picLocks noChangeAspect="1" noChangeArrowheads="1"/>
          </p:cNvPicPr>
          <p:nvPr/>
        </p:nvPicPr>
        <p:blipFill>
          <a:blip r:embed="rId4"/>
          <a:srcRect/>
          <a:stretch>
            <a:fillRect/>
          </a:stretch>
        </p:blipFill>
        <p:spPr bwMode="auto">
          <a:xfrm>
            <a:off x="827088" y="4437063"/>
            <a:ext cx="4735512" cy="1971675"/>
          </a:xfrm>
          <a:prstGeom prst="rect">
            <a:avLst/>
          </a:prstGeom>
          <a:noFill/>
          <a:ln w="9525">
            <a:noFill/>
            <a:miter lim="800000"/>
            <a:headEnd/>
            <a:tailEnd/>
          </a:ln>
        </p:spPr>
      </p:pic>
      <p:sp>
        <p:nvSpPr>
          <p:cNvPr id="8"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zh-CN" smtClean="0">
                <a:ea typeface="SimSun" pitchFamily="2" charset="-122"/>
              </a:rPr>
              <a:t>ImportExportDWG </a:t>
            </a:r>
          </a:p>
        </p:txBody>
      </p:sp>
      <p:sp>
        <p:nvSpPr>
          <p:cNvPr id="122883" name="Rectangle 3"/>
          <p:cNvSpPr>
            <a:spLocks noGrp="1" noChangeArrowheads="1"/>
          </p:cNvSpPr>
          <p:nvPr>
            <p:ph type="body" idx="1"/>
          </p:nvPr>
        </p:nvSpPr>
        <p:spPr>
          <a:xfrm>
            <a:off x="319088" y="1477964"/>
            <a:ext cx="8574087" cy="1879600"/>
          </a:xfrm>
        </p:spPr>
        <p:txBody>
          <a:bodyPr/>
          <a:lstStyle/>
          <a:p>
            <a:pPr marL="457200" indent="-457200" eaLnBrk="1" hangingPunct="1">
              <a:buFontTx/>
              <a:buNone/>
            </a:pPr>
            <a:r>
              <a:rPr lang="en-US" altLang="zh-CN" sz="2400" smtClean="0">
                <a:ea typeface="SimSun" pitchFamily="2" charset="-122"/>
              </a:rPr>
              <a:t>Export the current project to DWG files</a:t>
            </a:r>
          </a:p>
          <a:p>
            <a:pPr marL="457200" indent="-457200" eaLnBrk="1" hangingPunct="1">
              <a:buFontTx/>
              <a:buNone/>
            </a:pPr>
            <a:r>
              <a:rPr lang="en-US" altLang="zh-CN" sz="2400" smtClean="0">
                <a:ea typeface="SimSun" pitchFamily="2" charset="-122"/>
              </a:rPr>
              <a:t>Import a DWG file into Revit (C#)</a:t>
            </a:r>
            <a:endParaRPr lang="en-US" sz="2400" smtClean="0"/>
          </a:p>
          <a:p>
            <a:pPr marL="442913" lvl="1" indent="-261938" eaLnBrk="1" hangingPunct="1"/>
            <a:r>
              <a:rPr lang="en-US" altLang="zh-CN" sz="2000" smtClean="0">
                <a:ea typeface="SimSun" pitchFamily="2" charset="-122"/>
              </a:rPr>
              <a:t>Methods</a:t>
            </a:r>
          </a:p>
          <a:p>
            <a:pPr marL="1147763" lvl="3" indent="-342900" eaLnBrk="1" hangingPunct="1">
              <a:buFont typeface="Wingdings" pitchFamily="2" charset="2"/>
              <a:buNone/>
            </a:pPr>
            <a:r>
              <a:rPr lang="en-US" sz="1400" noProof="1" smtClean="0">
                <a:latin typeface="Courier New" pitchFamily="49" charset="0"/>
                <a:cs typeface="Courier New" pitchFamily="49" charset="0"/>
              </a:rPr>
              <a:t>exported = </a:t>
            </a:r>
            <a:r>
              <a:rPr lang="en-US" sz="1400" smtClean="0">
                <a:latin typeface="Courier New" pitchFamily="49" charset="0"/>
                <a:cs typeface="Courier New" pitchFamily="49" charset="0"/>
              </a:rPr>
              <a:t>doc</a:t>
            </a:r>
            <a:r>
              <a:rPr lang="en-US" sz="1400" noProof="1" smtClean="0">
                <a:latin typeface="Courier New" pitchFamily="49" charset="0"/>
                <a:cs typeface="Courier New" pitchFamily="49" charset="0"/>
              </a:rPr>
              <a:t>.Export(folder, name, views, dwgExportOptions);</a:t>
            </a:r>
            <a:endParaRPr lang="en-US" sz="1400" smtClean="0">
              <a:latin typeface="Courier New" pitchFamily="49" charset="0"/>
              <a:cs typeface="Courier New" pitchFamily="49" charset="0"/>
            </a:endParaRPr>
          </a:p>
          <a:p>
            <a:pPr marL="1147763" lvl="3" indent="-342900" eaLnBrk="1" hangingPunct="1">
              <a:buFont typeface="Wingdings" pitchFamily="2" charset="2"/>
              <a:buNone/>
            </a:pPr>
            <a:r>
              <a:rPr lang="en-US" sz="1400" noProof="1" smtClean="0">
                <a:latin typeface="Courier New" pitchFamily="49" charset="0"/>
                <a:cs typeface="Courier New" pitchFamily="49" charset="0"/>
              </a:rPr>
              <a:t>imported = </a:t>
            </a:r>
            <a:r>
              <a:rPr lang="en-US" sz="1400" smtClean="0">
                <a:latin typeface="Courier New" pitchFamily="49" charset="0"/>
                <a:cs typeface="Courier New" pitchFamily="49" charset="0"/>
              </a:rPr>
              <a:t>doc</a:t>
            </a:r>
            <a:r>
              <a:rPr lang="en-US" sz="1400" noProof="1" smtClean="0">
                <a:latin typeface="Courier New" pitchFamily="49" charset="0"/>
                <a:cs typeface="Courier New" pitchFamily="49" charset="0"/>
              </a:rPr>
              <a:t>.Import(m_importFileName, dwgImportOption,</a:t>
            </a:r>
            <a:r>
              <a:rPr lang="en-US" sz="1400" smtClean="0">
                <a:latin typeface="Courier New" pitchFamily="49" charset="0"/>
                <a:cs typeface="Courier New" pitchFamily="49" charset="0"/>
              </a:rPr>
              <a:t> </a:t>
            </a:r>
            <a:r>
              <a:rPr lang="en-US" sz="1400" noProof="1" smtClean="0">
                <a:latin typeface="Courier New" pitchFamily="49" charset="0"/>
                <a:cs typeface="Courier New" pitchFamily="49" charset="0"/>
              </a:rPr>
              <a:t>ref element);</a:t>
            </a:r>
            <a:endParaRPr lang="en-US" altLang="zh-CN" sz="1400" smtClean="0">
              <a:latin typeface="Courier New" pitchFamily="49" charset="0"/>
              <a:ea typeface="SimSun" pitchFamily="2" charset="-122"/>
              <a:cs typeface="Courier New" pitchFamily="49" charset="0"/>
            </a:endParaRPr>
          </a:p>
        </p:txBody>
      </p:sp>
      <p:pic>
        <p:nvPicPr>
          <p:cNvPr id="122886" name="Picture 6"/>
          <p:cNvPicPr>
            <a:picLocks noChangeAspect="1" noChangeArrowheads="1"/>
          </p:cNvPicPr>
          <p:nvPr/>
        </p:nvPicPr>
        <p:blipFill>
          <a:blip r:embed="rId3"/>
          <a:srcRect/>
          <a:stretch>
            <a:fillRect/>
          </a:stretch>
        </p:blipFill>
        <p:spPr bwMode="auto">
          <a:xfrm>
            <a:off x="357158" y="3357563"/>
            <a:ext cx="3184525" cy="1752600"/>
          </a:xfrm>
          <a:prstGeom prst="rect">
            <a:avLst/>
          </a:prstGeom>
          <a:noFill/>
          <a:ln w="9525">
            <a:noFill/>
            <a:miter lim="800000"/>
            <a:headEnd/>
            <a:tailEnd/>
          </a:ln>
        </p:spPr>
      </p:pic>
      <p:pic>
        <p:nvPicPr>
          <p:cNvPr id="122887" name="Picture 7"/>
          <p:cNvPicPr>
            <a:picLocks noChangeAspect="1" noChangeArrowheads="1"/>
          </p:cNvPicPr>
          <p:nvPr/>
        </p:nvPicPr>
        <p:blipFill>
          <a:blip r:embed="rId4"/>
          <a:srcRect/>
          <a:stretch>
            <a:fillRect/>
          </a:stretch>
        </p:blipFill>
        <p:spPr bwMode="auto">
          <a:xfrm>
            <a:off x="647684" y="5373688"/>
            <a:ext cx="1638300" cy="1096962"/>
          </a:xfrm>
          <a:prstGeom prst="rect">
            <a:avLst/>
          </a:prstGeom>
          <a:noFill/>
          <a:ln w="9525">
            <a:noFill/>
            <a:miter lim="800000"/>
            <a:headEnd/>
            <a:tailEnd/>
          </a:ln>
        </p:spPr>
      </p:pic>
      <p:pic>
        <p:nvPicPr>
          <p:cNvPr id="122888" name="Picture 8"/>
          <p:cNvPicPr>
            <a:picLocks noChangeAspect="1" noChangeArrowheads="1"/>
          </p:cNvPicPr>
          <p:nvPr/>
        </p:nvPicPr>
        <p:blipFill>
          <a:blip r:embed="rId5"/>
          <a:srcRect/>
          <a:stretch>
            <a:fillRect/>
          </a:stretch>
        </p:blipFill>
        <p:spPr bwMode="auto">
          <a:xfrm>
            <a:off x="2617792" y="3571896"/>
            <a:ext cx="2597150" cy="2857500"/>
          </a:xfrm>
          <a:prstGeom prst="rect">
            <a:avLst/>
          </a:prstGeom>
          <a:noFill/>
          <a:ln w="9525">
            <a:noFill/>
            <a:miter lim="800000"/>
            <a:headEnd/>
            <a:tailEnd/>
          </a:ln>
        </p:spPr>
      </p:pic>
      <p:sp>
        <p:nvSpPr>
          <p:cNvPr id="9"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pic>
        <p:nvPicPr>
          <p:cNvPr id="122885" name="Picture 5"/>
          <p:cNvPicPr>
            <a:picLocks noChangeAspect="1" noChangeArrowheads="1"/>
          </p:cNvPicPr>
          <p:nvPr/>
        </p:nvPicPr>
        <p:blipFill>
          <a:blip r:embed="rId6"/>
          <a:srcRect/>
          <a:stretch>
            <a:fillRect/>
          </a:stretch>
        </p:blipFill>
        <p:spPr bwMode="auto">
          <a:xfrm>
            <a:off x="4813327" y="3919559"/>
            <a:ext cx="3687763" cy="2581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GB" sz="4400" smtClean="0"/>
              <a:t>InplaceFamilyAnalyticalModel3D</a:t>
            </a:r>
          </a:p>
        </p:txBody>
      </p:sp>
      <p:sp>
        <p:nvSpPr>
          <p:cNvPr id="123907" name="Rectangle 3"/>
          <p:cNvSpPr>
            <a:spLocks noGrp="1" noChangeArrowheads="1"/>
          </p:cNvSpPr>
          <p:nvPr>
            <p:ph type="body" idx="1"/>
          </p:nvPr>
        </p:nvSpPr>
        <p:spPr/>
        <p:txBody>
          <a:bodyPr/>
          <a:lstStyle/>
          <a:p>
            <a:pPr eaLnBrk="1" hangingPunct="1"/>
            <a:r>
              <a:rPr lang="en-US" altLang="ja-JP" smtClean="0">
                <a:ea typeface="ＭＳ Ｐゴシック" pitchFamily="34" charset="-128"/>
              </a:rPr>
              <a:t>Display in-place family instance information</a:t>
            </a:r>
          </a:p>
          <a:p>
            <a:pPr lvl="1" eaLnBrk="1" hangingPunct="1"/>
            <a:r>
              <a:rPr lang="en-US" smtClean="0">
                <a:ea typeface="ＭＳ Ｐゴシック" pitchFamily="34" charset="-128"/>
              </a:rPr>
              <a:t>Instance name</a:t>
            </a:r>
          </a:p>
          <a:p>
            <a:pPr lvl="1" eaLnBrk="1" hangingPunct="1"/>
            <a:r>
              <a:rPr lang="en-US" smtClean="0">
                <a:ea typeface="ＭＳ Ｐゴシック" pitchFamily="34" charset="-128"/>
              </a:rPr>
              <a:t>Family name and type</a:t>
            </a:r>
          </a:p>
          <a:p>
            <a:pPr lvl="1" eaLnBrk="1" hangingPunct="1"/>
            <a:r>
              <a:rPr lang="en-US" smtClean="0">
                <a:ea typeface="ＭＳ Ｐゴシック" pitchFamily="34" charset="-128"/>
              </a:rPr>
              <a:t>Analytical model 3D curve</a:t>
            </a:r>
            <a:endParaRPr lang="en-GB" smtClean="0"/>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smtClean="0">
                <a:ea typeface="SimSun" pitchFamily="2" charset="-122"/>
              </a:rPr>
              <a:t>NewOpenings</a:t>
            </a:r>
          </a:p>
        </p:txBody>
      </p:sp>
      <p:sp>
        <p:nvSpPr>
          <p:cNvPr id="124931" name="Rectangle 3"/>
          <p:cNvSpPr>
            <a:spLocks noGrp="1" noChangeArrowheads="1"/>
          </p:cNvSpPr>
          <p:nvPr>
            <p:ph type="body" idx="1"/>
          </p:nvPr>
        </p:nvSpPr>
        <p:spPr>
          <a:xfrm>
            <a:off x="319088" y="1279525"/>
            <a:ext cx="8139112" cy="5119688"/>
          </a:xfrm>
        </p:spPr>
        <p:txBody>
          <a:bodyPr/>
          <a:lstStyle/>
          <a:p>
            <a:pPr marL="539750" lvl="1" indent="-180975" eaLnBrk="1" hangingPunct="1">
              <a:lnSpc>
                <a:spcPct val="90000"/>
              </a:lnSpc>
            </a:pPr>
            <a:r>
              <a:rPr lang="en-GB" altLang="zh-CN" noProof="1" smtClean="0"/>
              <a:t>Demonstrates how to create openings (C#)</a:t>
            </a:r>
          </a:p>
          <a:p>
            <a:pPr marL="539750" lvl="1" indent="-180975" eaLnBrk="1" hangingPunct="1">
              <a:lnSpc>
                <a:spcPct val="90000"/>
              </a:lnSpc>
            </a:pPr>
            <a:r>
              <a:rPr lang="en-GB" altLang="zh-CN" noProof="1" smtClean="0"/>
              <a:t>Classes</a:t>
            </a:r>
          </a:p>
          <a:p>
            <a:pPr marL="1250950" lvl="3" eaLnBrk="1" hangingPunct="1">
              <a:lnSpc>
                <a:spcPct val="90000"/>
              </a:lnSpc>
              <a:buFont typeface="Wingdings" pitchFamily="2" charset="2"/>
              <a:buNone/>
            </a:pPr>
            <a:r>
              <a:rPr lang="en-GB" altLang="zh-CN" sz="1200" noProof="1" smtClean="0"/>
              <a:t>Autodesk.Revit.Creation.Application</a:t>
            </a:r>
          </a:p>
          <a:p>
            <a:pPr marL="1250950" lvl="3" eaLnBrk="1" hangingPunct="1">
              <a:lnSpc>
                <a:spcPct val="90000"/>
              </a:lnSpc>
              <a:buFont typeface="Wingdings" pitchFamily="2" charset="2"/>
              <a:buNone/>
            </a:pPr>
            <a:r>
              <a:rPr lang="en-GB" altLang="zh-CN" sz="1200" noProof="1" smtClean="0"/>
              <a:t>Autodesk.Revit.Creation.Document</a:t>
            </a:r>
          </a:p>
          <a:p>
            <a:pPr marL="1250950" lvl="3" eaLnBrk="1" hangingPunct="1">
              <a:lnSpc>
                <a:spcPct val="90000"/>
              </a:lnSpc>
              <a:buFont typeface="Wingdings" pitchFamily="2" charset="2"/>
              <a:buNone/>
            </a:pPr>
            <a:r>
              <a:rPr lang="en-GB" altLang="zh-CN" sz="1200" noProof="1" smtClean="0"/>
              <a:t>System.Drawing.Graphics</a:t>
            </a:r>
          </a:p>
          <a:p>
            <a:pPr marL="1250950" lvl="3" eaLnBrk="1" hangingPunct="1">
              <a:lnSpc>
                <a:spcPct val="90000"/>
              </a:lnSpc>
              <a:buFont typeface="Wingdings" pitchFamily="2" charset="2"/>
              <a:buNone/>
            </a:pPr>
            <a:r>
              <a:rPr lang="en-GB" altLang="zh-CN" sz="1200" noProof="1" smtClean="0"/>
              <a:t>Autodesk.Revit.Elements.Wall</a:t>
            </a:r>
          </a:p>
          <a:p>
            <a:pPr marL="1250950" lvl="3" eaLnBrk="1" hangingPunct="1">
              <a:lnSpc>
                <a:spcPct val="90000"/>
              </a:lnSpc>
              <a:buFont typeface="Wingdings" pitchFamily="2" charset="2"/>
              <a:buNone/>
            </a:pPr>
            <a:r>
              <a:rPr lang="en-GB" altLang="zh-CN" sz="1200" noProof="1" smtClean="0"/>
              <a:t>Autodesk.Revit.Elements.Floor</a:t>
            </a:r>
            <a:endParaRPr lang="en-US" altLang="zh-CN" sz="1200" smtClean="0">
              <a:ea typeface="SimSun" pitchFamily="2" charset="-122"/>
            </a:endParaRPr>
          </a:p>
          <a:p>
            <a:pPr marL="1250950" lvl="3" eaLnBrk="1" hangingPunct="1">
              <a:lnSpc>
                <a:spcPct val="90000"/>
              </a:lnSpc>
              <a:buFont typeface="Wingdings" pitchFamily="2" charset="2"/>
              <a:buNone/>
            </a:pPr>
            <a:endParaRPr lang="en-US" altLang="zh-CN" sz="800" noProof="1" smtClean="0"/>
          </a:p>
          <a:p>
            <a:pPr marL="539750" lvl="1" indent="-180975" eaLnBrk="1" hangingPunct="1">
              <a:lnSpc>
                <a:spcPct val="90000"/>
              </a:lnSpc>
            </a:pPr>
            <a:r>
              <a:rPr lang="en-US" altLang="zh-CN" noProof="1" smtClean="0"/>
              <a:t>Code</a:t>
            </a:r>
          </a:p>
          <a:p>
            <a:pPr marL="1250950" lvl="3" eaLnBrk="1" hangingPunct="1">
              <a:lnSpc>
                <a:spcPct val="90000"/>
              </a:lnSpc>
              <a:buFont typeface="Wingdings" pitchFamily="2" charset="2"/>
              <a:buNone/>
            </a:pPr>
            <a:r>
              <a:rPr lang="en-US" altLang="zh-CN" sz="1200" noProof="1" smtClean="0"/>
              <a:t>//</a:t>
            </a:r>
            <a:r>
              <a:rPr lang="en-US" altLang="zh-CN" sz="1200" smtClean="0">
                <a:ea typeface="SimSun" pitchFamily="2" charset="-122"/>
              </a:rPr>
              <a:t> </a:t>
            </a:r>
            <a:r>
              <a:rPr lang="en-US" altLang="zh-CN" sz="1200" noProof="1" smtClean="0"/>
              <a:t>draw opening on wall with two points</a:t>
            </a:r>
          </a:p>
          <a:p>
            <a:pPr marL="1250950" lvl="3" eaLnBrk="1" hangingPunct="1">
              <a:lnSpc>
                <a:spcPct val="90000"/>
              </a:lnSpc>
              <a:buFont typeface="Wingdings" pitchFamily="2" charset="2"/>
              <a:buNone/>
            </a:pPr>
            <a:r>
              <a:rPr lang="en-US" altLang="zh-CN" sz="1200" noProof="1" smtClean="0"/>
              <a:t>Autodesk.Revit.Creation.Document </a:t>
            </a:r>
            <a:r>
              <a:rPr lang="en-US" altLang="zh-CN" sz="1200" smtClean="0">
                <a:ea typeface="SimSun" pitchFamily="2" charset="-122"/>
              </a:rPr>
              <a:t>doc</a:t>
            </a:r>
            <a:r>
              <a:rPr lang="en-US" altLang="zh-CN" sz="1200" noProof="1" smtClean="0"/>
              <a:t>;</a:t>
            </a:r>
          </a:p>
          <a:p>
            <a:pPr marL="1250950" lvl="3" eaLnBrk="1" hangingPunct="1">
              <a:lnSpc>
                <a:spcPct val="90000"/>
              </a:lnSpc>
              <a:buFont typeface="Wingdings" pitchFamily="2" charset="2"/>
              <a:buNone/>
            </a:pPr>
            <a:r>
              <a:rPr lang="en-US" altLang="zh-CN" sz="1200" smtClean="0">
                <a:ea typeface="SimSun" pitchFamily="2" charset="-122"/>
              </a:rPr>
              <a:t>doc</a:t>
            </a:r>
            <a:r>
              <a:rPr lang="en-US" altLang="zh-CN" sz="1200" noProof="1" smtClean="0"/>
              <a:t>.NewOpening(</a:t>
            </a:r>
            <a:r>
              <a:rPr lang="en-US" altLang="zh-CN" sz="1200" smtClean="0">
                <a:ea typeface="SimSun" pitchFamily="2" charset="-122"/>
              </a:rPr>
              <a:t> </a:t>
            </a:r>
            <a:r>
              <a:rPr lang="en-US" altLang="zh-CN" sz="1200" noProof="1" smtClean="0"/>
              <a:t>m_data, ref p1, ref p2</a:t>
            </a:r>
            <a:r>
              <a:rPr lang="en-US" altLang="zh-CN" sz="1200" smtClean="0">
                <a:ea typeface="SimSun" pitchFamily="2" charset="-122"/>
              </a:rPr>
              <a:t> </a:t>
            </a:r>
            <a:r>
              <a:rPr lang="en-US" altLang="zh-CN" sz="1200" noProof="1" smtClean="0"/>
              <a:t>);</a:t>
            </a:r>
          </a:p>
          <a:p>
            <a:pPr marL="1250950" lvl="3" eaLnBrk="1" hangingPunct="1">
              <a:lnSpc>
                <a:spcPct val="90000"/>
              </a:lnSpc>
              <a:buFont typeface="Wingdings" pitchFamily="2" charset="2"/>
              <a:buNone/>
            </a:pPr>
            <a:endParaRPr lang="en-US" altLang="zh-CN" sz="1200" noProof="1" smtClean="0"/>
          </a:p>
          <a:p>
            <a:pPr marL="1250950" lvl="3" eaLnBrk="1" hangingPunct="1">
              <a:lnSpc>
                <a:spcPct val="90000"/>
              </a:lnSpc>
              <a:buFont typeface="Wingdings" pitchFamily="2" charset="2"/>
              <a:buNone/>
            </a:pPr>
            <a:r>
              <a:rPr lang="en-US" altLang="zh-CN" sz="1200" noProof="1" smtClean="0"/>
              <a:t>//</a:t>
            </a:r>
            <a:r>
              <a:rPr lang="en-US" altLang="zh-CN" sz="1200" smtClean="0">
                <a:ea typeface="SimSun" pitchFamily="2" charset="-122"/>
              </a:rPr>
              <a:t> c</a:t>
            </a:r>
            <a:r>
              <a:rPr lang="en-US" altLang="zh-CN" sz="1200" noProof="1" smtClean="0"/>
              <a:t>reate opening on </a:t>
            </a:r>
            <a:r>
              <a:rPr lang="en-US" altLang="zh-CN" sz="1200" smtClean="0">
                <a:ea typeface="SimSun" pitchFamily="2" charset="-122"/>
              </a:rPr>
              <a:t>f</a:t>
            </a:r>
            <a:r>
              <a:rPr lang="en-US" altLang="zh-CN" sz="1200" noProof="1" smtClean="0"/>
              <a:t>loor according to curves</a:t>
            </a:r>
          </a:p>
          <a:p>
            <a:pPr marL="1250950" lvl="3" eaLnBrk="1" hangingPunct="1">
              <a:lnSpc>
                <a:spcPct val="90000"/>
              </a:lnSpc>
              <a:buFont typeface="Wingdings" pitchFamily="2" charset="2"/>
              <a:buNone/>
            </a:pPr>
            <a:r>
              <a:rPr lang="en-US" altLang="zh-CN" sz="1200" smtClean="0">
                <a:ea typeface="SimSun" pitchFamily="2" charset="-122"/>
              </a:rPr>
              <a:t>doc</a:t>
            </a:r>
            <a:r>
              <a:rPr lang="en-US" altLang="zh-CN" sz="1200" noProof="1" smtClean="0"/>
              <a:t>.NewOpening(</a:t>
            </a:r>
            <a:r>
              <a:rPr lang="en-US" altLang="zh-CN" sz="1200" smtClean="0">
                <a:ea typeface="SimSun" pitchFamily="2" charset="-122"/>
              </a:rPr>
              <a:t> </a:t>
            </a:r>
            <a:r>
              <a:rPr lang="en-US" altLang="zh-CN" sz="1200" noProof="1" smtClean="0"/>
              <a:t>m_data, curves, true</a:t>
            </a:r>
            <a:r>
              <a:rPr lang="en-US" altLang="zh-CN" sz="1200" smtClean="0">
                <a:ea typeface="SimSun" pitchFamily="2" charset="-122"/>
              </a:rPr>
              <a:t> </a:t>
            </a:r>
            <a:r>
              <a:rPr lang="en-US" altLang="zh-CN" sz="1200" noProof="1" smtClean="0"/>
              <a:t>);</a:t>
            </a: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altLang="zh-CN" smtClean="0">
                <a:ea typeface="SimSun" pitchFamily="2" charset="-122"/>
              </a:rPr>
              <a:t>NewOpenings Demo</a:t>
            </a:r>
            <a:endParaRPr lang="zh-CN" altLang="en-US" smtClean="0">
              <a:ea typeface="SimSun" pitchFamily="2" charset="-122"/>
            </a:endParaRPr>
          </a:p>
        </p:txBody>
      </p:sp>
      <p:sp>
        <p:nvSpPr>
          <p:cNvPr id="125955" name="Rectangle 7"/>
          <p:cNvSpPr>
            <a:spLocks noGrp="1" noChangeArrowheads="1"/>
          </p:cNvSpPr>
          <p:nvPr>
            <p:ph type="body" idx="1"/>
          </p:nvPr>
        </p:nvSpPr>
        <p:spPr>
          <a:xfrm>
            <a:off x="319088" y="1477963"/>
            <a:ext cx="8139112" cy="1806575"/>
          </a:xfrm>
        </p:spPr>
        <p:txBody>
          <a:bodyPr/>
          <a:lstStyle/>
          <a:p>
            <a:pPr marL="457200" indent="-457200" eaLnBrk="1" hangingPunct="1">
              <a:buFontTx/>
              <a:buNone/>
            </a:pPr>
            <a:endParaRPr lang="zh-CN" altLang="en-US" smtClean="0">
              <a:ea typeface="SimSun" pitchFamily="2" charset="-122"/>
            </a:endParaRPr>
          </a:p>
        </p:txBody>
      </p:sp>
      <p:pic>
        <p:nvPicPr>
          <p:cNvPr id="125957" name="Picture 9" descr="NewOpenings-03"/>
          <p:cNvPicPr>
            <a:picLocks noChangeAspect="1" noChangeArrowheads="1"/>
          </p:cNvPicPr>
          <p:nvPr/>
        </p:nvPicPr>
        <p:blipFill>
          <a:blip r:embed="rId3"/>
          <a:srcRect/>
          <a:stretch>
            <a:fillRect/>
          </a:stretch>
        </p:blipFill>
        <p:spPr bwMode="auto">
          <a:xfrm>
            <a:off x="5849938" y="4368800"/>
            <a:ext cx="1890712" cy="2228850"/>
          </a:xfrm>
          <a:prstGeom prst="rect">
            <a:avLst/>
          </a:prstGeom>
          <a:noFill/>
          <a:ln w="9525">
            <a:noFill/>
            <a:miter lim="800000"/>
            <a:headEnd/>
            <a:tailEnd/>
          </a:ln>
        </p:spPr>
      </p:pic>
      <p:pic>
        <p:nvPicPr>
          <p:cNvPr id="125958" name="Picture 10" descr="NewOpenings-01"/>
          <p:cNvPicPr>
            <a:picLocks noChangeAspect="1" noChangeArrowheads="1"/>
          </p:cNvPicPr>
          <p:nvPr/>
        </p:nvPicPr>
        <p:blipFill>
          <a:blip r:embed="rId4"/>
          <a:srcRect/>
          <a:stretch>
            <a:fillRect/>
          </a:stretch>
        </p:blipFill>
        <p:spPr bwMode="auto">
          <a:xfrm>
            <a:off x="5862638" y="1341438"/>
            <a:ext cx="1662112" cy="2190750"/>
          </a:xfrm>
          <a:prstGeom prst="rect">
            <a:avLst/>
          </a:prstGeom>
          <a:noFill/>
          <a:ln w="9525">
            <a:noFill/>
            <a:miter lim="800000"/>
            <a:headEnd/>
            <a:tailEnd/>
          </a:ln>
        </p:spPr>
      </p:pic>
      <p:pic>
        <p:nvPicPr>
          <p:cNvPr id="125959" name="Picture 11" descr="NewOpenings-02"/>
          <p:cNvPicPr>
            <a:picLocks noChangeAspect="1" noChangeArrowheads="1"/>
          </p:cNvPicPr>
          <p:nvPr/>
        </p:nvPicPr>
        <p:blipFill>
          <a:blip r:embed="rId5"/>
          <a:srcRect/>
          <a:stretch>
            <a:fillRect/>
          </a:stretch>
        </p:blipFill>
        <p:spPr bwMode="auto">
          <a:xfrm>
            <a:off x="1162050" y="1866900"/>
            <a:ext cx="3122613" cy="3794125"/>
          </a:xfrm>
          <a:prstGeom prst="rect">
            <a:avLst/>
          </a:prstGeom>
          <a:noFill/>
          <a:ln w="9525">
            <a:noFill/>
            <a:miter lim="800000"/>
            <a:headEnd/>
            <a:tailEnd/>
          </a:ln>
        </p:spPr>
      </p:pic>
      <p:sp>
        <p:nvSpPr>
          <p:cNvPr id="125960" name="AutoShape 12"/>
          <p:cNvSpPr>
            <a:spLocks noChangeArrowheads="1"/>
          </p:cNvSpPr>
          <p:nvPr/>
        </p:nvSpPr>
        <p:spPr bwMode="auto">
          <a:xfrm rot="5400000">
            <a:off x="6126957" y="3602831"/>
            <a:ext cx="976312"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GB"/>
          </a:p>
        </p:txBody>
      </p:sp>
      <p:sp>
        <p:nvSpPr>
          <p:cNvPr id="9"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Revit Samples Spreadsheet</a:t>
            </a:r>
            <a:endParaRPr lang="en-GB" smtClean="0"/>
          </a:p>
        </p:txBody>
      </p:sp>
      <p:sp>
        <p:nvSpPr>
          <p:cNvPr id="14339" name="Rectangle 3"/>
          <p:cNvSpPr>
            <a:spLocks noGrp="1" noChangeArrowheads="1"/>
          </p:cNvSpPr>
          <p:nvPr>
            <p:ph type="body" idx="1"/>
          </p:nvPr>
        </p:nvSpPr>
        <p:spPr>
          <a:xfrm>
            <a:off x="319088" y="1477963"/>
            <a:ext cx="8139112" cy="5119687"/>
          </a:xfrm>
        </p:spPr>
        <p:txBody>
          <a:bodyPr/>
          <a:lstStyle/>
          <a:p>
            <a:pPr eaLnBrk="1" hangingPunct="1">
              <a:buFontTx/>
              <a:buNone/>
            </a:pPr>
            <a:r>
              <a:rPr lang="en-US" smtClean="0"/>
              <a:t>Excel spreadsheet listing all samples</a:t>
            </a:r>
          </a:p>
          <a:p>
            <a:pPr eaLnBrk="1" hangingPunct="1">
              <a:buFontTx/>
              <a:buNone/>
            </a:pPr>
            <a:r>
              <a:rPr lang="en-US" smtClean="0"/>
              <a:t>Includes the required Revit.ini EC data</a:t>
            </a:r>
          </a:p>
          <a:p>
            <a:pPr eaLnBrk="1" hangingPunct="1">
              <a:buFontTx/>
              <a:buNone/>
            </a:pPr>
            <a:r>
              <a:rPr lang="en-US" smtClean="0"/>
              <a:t>Includes classification by various categories</a:t>
            </a:r>
          </a:p>
          <a:p>
            <a:pPr lvl="1" eaLnBrk="1" hangingPunct="1"/>
            <a:r>
              <a:rPr lang="en-US" smtClean="0"/>
              <a:t>Flavour: all, rac, rme, rst</a:t>
            </a:r>
          </a:p>
          <a:p>
            <a:pPr lvl="1" eaLnBrk="1" hangingPunct="1"/>
            <a:r>
              <a:rPr lang="en-US" smtClean="0"/>
              <a:t>Version: 8.0, 8.1, 9.0, 9.1, 2008.0, 2008.2, 2009.0</a:t>
            </a:r>
          </a:p>
          <a:p>
            <a:pPr lvl="1" eaLnBrk="1" hangingPunct="1"/>
            <a:r>
              <a:rPr lang="en-US" smtClean="0"/>
              <a:t>Level: basic, intermediate, advanced</a:t>
            </a:r>
          </a:p>
          <a:p>
            <a:pPr lvl="1" eaLnBrk="1" hangingPunct="1"/>
            <a:r>
              <a:rPr lang="en-US" smtClean="0"/>
              <a:t>Type: cmd, app, exe</a:t>
            </a:r>
          </a:p>
          <a:p>
            <a:pPr lvl="1" eaLnBrk="1" hangingPunct="1"/>
            <a:r>
              <a:rPr lang="en-US" smtClean="0"/>
              <a:t>Language: cs or vb</a:t>
            </a:r>
          </a:p>
          <a:p>
            <a:pPr lvl="1" eaLnBrk="1" hangingPunct="1"/>
            <a:r>
              <a:rPr lang="en-US" smtClean="0"/>
              <a:t>Topic: creation, element, parameter, etc.</a:t>
            </a:r>
          </a:p>
          <a:p>
            <a:pPr lvl="1" eaLnBrk="1" hangingPunct="1"/>
            <a:r>
              <a:rPr lang="en-US" smtClean="0"/>
              <a:t>Files: number of source files</a:t>
            </a:r>
          </a:p>
          <a:p>
            <a:pPr lvl="1" eaLnBrk="1" hangingPunct="1"/>
            <a:r>
              <a:rPr lang="en-US" smtClean="0"/>
              <a:t>Bytes: total source file size</a:t>
            </a:r>
          </a:p>
          <a:p>
            <a:pPr eaLnBrk="1" hangingPunct="1">
              <a:buFontTx/>
              <a:buNone/>
            </a:pPr>
            <a:endParaRPr lang="en-US" smtClean="0"/>
          </a:p>
        </p:txBody>
      </p:sp>
      <p:sp>
        <p:nvSpPr>
          <p:cNvPr id="14340" name="Text Box 4"/>
          <p:cNvSpPr txBox="1">
            <a:spLocks noChangeArrowheads="1"/>
          </p:cNvSpPr>
          <p:nvPr/>
        </p:nvSpPr>
        <p:spPr bwMode="auto">
          <a:xfrm>
            <a:off x="7019925" y="136525"/>
            <a:ext cx="2016125" cy="246221"/>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Managing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zh-CN" smtClean="0">
                <a:ea typeface="SimSun" pitchFamily="2" charset="-122"/>
              </a:rPr>
              <a:t>NewPathReinforcement</a:t>
            </a:r>
          </a:p>
        </p:txBody>
      </p:sp>
      <p:sp>
        <p:nvSpPr>
          <p:cNvPr id="126979" name="Rectangle 3"/>
          <p:cNvSpPr>
            <a:spLocks noGrp="1" noChangeArrowheads="1"/>
          </p:cNvSpPr>
          <p:nvPr>
            <p:ph type="body" idx="1"/>
          </p:nvPr>
        </p:nvSpPr>
        <p:spPr>
          <a:xfrm>
            <a:off x="319088" y="1404938"/>
            <a:ext cx="8139112" cy="5119687"/>
          </a:xfrm>
        </p:spPr>
        <p:txBody>
          <a:bodyPr/>
          <a:lstStyle/>
          <a:p>
            <a:pPr marL="539750" lvl="1" indent="-274638" eaLnBrk="1" hangingPunct="1"/>
            <a:r>
              <a:rPr lang="en-US" altLang="zh-CN" smtClean="0">
                <a:ea typeface="SimSun" pitchFamily="2" charset="-122"/>
              </a:rPr>
              <a:t>Create PathReinforcement (C#, for Structure only)</a:t>
            </a:r>
          </a:p>
          <a:p>
            <a:pPr marL="539750" lvl="1" indent="-274638" eaLnBrk="1" hangingPunct="1"/>
            <a:r>
              <a:rPr lang="en-US" altLang="zh-CN" smtClean="0">
                <a:ea typeface="SimSun" pitchFamily="2" charset="-122"/>
              </a:rPr>
              <a:t>Classes</a:t>
            </a:r>
          </a:p>
          <a:p>
            <a:pPr marL="1262063" lvl="3" eaLnBrk="1" hangingPunct="1">
              <a:buFont typeface="Wingdings" pitchFamily="2" charset="2"/>
              <a:buNone/>
            </a:pPr>
            <a:r>
              <a:rPr lang="en-US" altLang="zh-CN" sz="1200" smtClean="0">
                <a:ea typeface="SimSun" pitchFamily="2" charset="-122"/>
              </a:rPr>
              <a:t>Autodesk.Revit.Elements.PathReinforcement </a:t>
            </a:r>
          </a:p>
          <a:p>
            <a:pPr marL="1262063" lvl="3" eaLnBrk="1" hangingPunct="1">
              <a:buFont typeface="Wingdings" pitchFamily="2" charset="2"/>
              <a:buNone/>
            </a:pPr>
            <a:r>
              <a:rPr lang="en-US" altLang="zh-CN" sz="1200" smtClean="0">
                <a:ea typeface="SimSun" pitchFamily="2" charset="-122"/>
              </a:rPr>
              <a:t>Autodesk.Revit.Symbols.PathReinforcementType</a:t>
            </a:r>
          </a:p>
          <a:p>
            <a:pPr marL="1262063" lvl="3" eaLnBrk="1" hangingPunct="1">
              <a:buFont typeface="Wingdings" pitchFamily="2" charset="2"/>
              <a:buNone/>
            </a:pPr>
            <a:r>
              <a:rPr lang="en-US" altLang="zh-CN" sz="1200" smtClean="0">
                <a:ea typeface="SimSun" pitchFamily="2" charset="-122"/>
              </a:rPr>
              <a:t>Autodesk.Revit.Geometry.Face</a:t>
            </a:r>
          </a:p>
          <a:p>
            <a:pPr marL="1262063" lvl="3" eaLnBrk="1" hangingPunct="1">
              <a:buFont typeface="Wingdings" pitchFamily="2" charset="2"/>
              <a:buNone/>
            </a:pPr>
            <a:r>
              <a:rPr lang="en-US" altLang="zh-CN" sz="1200" smtClean="0">
                <a:ea typeface="SimSun" pitchFamily="2" charset="-122"/>
              </a:rPr>
              <a:t>Autodesk.Revit.Geometry.Edge</a:t>
            </a:r>
          </a:p>
          <a:p>
            <a:pPr marL="1262063" lvl="3" eaLnBrk="1" hangingPunct="1">
              <a:buFont typeface="Wingdings" pitchFamily="2" charset="2"/>
              <a:buNone/>
            </a:pPr>
            <a:r>
              <a:rPr lang="en-US" altLang="zh-CN" sz="1200" smtClean="0">
                <a:ea typeface="SimSun" pitchFamily="2" charset="-122"/>
              </a:rPr>
              <a:t>Autodesk.Revit.Geometry.Solid</a:t>
            </a:r>
          </a:p>
          <a:p>
            <a:pPr marL="1262063" lvl="3" eaLnBrk="1" hangingPunct="1">
              <a:buFont typeface="Wingdings" pitchFamily="2" charset="2"/>
              <a:buNone/>
            </a:pPr>
            <a:r>
              <a:rPr lang="en-US" altLang="zh-CN" sz="1200" smtClean="0">
                <a:ea typeface="SimSun" pitchFamily="2" charset="-122"/>
              </a:rPr>
              <a:t>Autodesk.Revit.Geometry.Element</a:t>
            </a:r>
          </a:p>
          <a:p>
            <a:pPr marL="1262063" lvl="3" eaLnBrk="1" hangingPunct="1">
              <a:buFont typeface="Wingdings" pitchFamily="2" charset="2"/>
              <a:buNone/>
            </a:pPr>
            <a:endParaRPr lang="en-US" altLang="zh-CN" sz="1200" smtClean="0">
              <a:ea typeface="SimSun" pitchFamily="2" charset="-122"/>
            </a:endParaRPr>
          </a:p>
          <a:p>
            <a:pPr marL="539750" lvl="1" indent="-274638" eaLnBrk="1" hangingPunct="1"/>
            <a:r>
              <a:rPr lang="en-US" altLang="zh-CN" smtClean="0">
                <a:ea typeface="SimSun" pitchFamily="2" charset="-122"/>
              </a:rPr>
              <a:t>Code</a:t>
            </a:r>
          </a:p>
          <a:p>
            <a:pPr marL="1262063" lvl="3" eaLnBrk="1" hangingPunct="1">
              <a:buFont typeface="Wingdings" pitchFamily="2" charset="2"/>
              <a:buNone/>
            </a:pPr>
            <a:r>
              <a:rPr lang="en-US" altLang="zh-CN" sz="1200" smtClean="0">
                <a:ea typeface="SimSun" pitchFamily="2" charset="-122"/>
              </a:rPr>
              <a:t>Options = Autodesk.Revit.Creation.Application.NewGeometryOptions();</a:t>
            </a:r>
          </a:p>
          <a:p>
            <a:pPr marL="1262063" lvl="3" eaLnBrk="1" hangingPunct="1">
              <a:buFont typeface="Wingdings" pitchFamily="2" charset="2"/>
              <a:buNone/>
            </a:pPr>
            <a:r>
              <a:rPr lang="en-US" altLang="zh-CN" sz="1200" smtClean="0">
                <a:ea typeface="SimSun" pitchFamily="2" charset="-122"/>
              </a:rPr>
              <a:t>Geometry.Element geoElem = elem.get_Geometry(options);</a:t>
            </a:r>
          </a:p>
          <a:p>
            <a:pPr marL="1262063" lvl="3" eaLnBrk="1" hangingPunct="1">
              <a:buFont typeface="Wingdings" pitchFamily="2" charset="2"/>
              <a:buNone/>
            </a:pPr>
            <a:r>
              <a:rPr lang="en-US" altLang="zh-CN" sz="1200" smtClean="0">
                <a:ea typeface="SimSun" pitchFamily="2" charset="-122"/>
              </a:rPr>
              <a:t>GeometryObjectArray geobs = geoElem.Objects;</a:t>
            </a:r>
          </a:p>
          <a:p>
            <a:pPr marL="1262063" lvl="3" eaLnBrk="1" hangingPunct="1">
              <a:buFont typeface="Wingdings" pitchFamily="2" charset="2"/>
              <a:buNone/>
            </a:pPr>
            <a:r>
              <a:rPr lang="en-US" altLang="zh-CN" sz="1200" smtClean="0">
                <a:ea typeface="SimSun" pitchFamily="2" charset="-122"/>
              </a:rPr>
              <a:t>PathReinforcementType pathReinforcementType = m_docCreator.NewPathReinforcementType();</a:t>
            </a:r>
          </a:p>
          <a:p>
            <a:pPr marL="1262063" lvl="3" eaLnBrk="1" hangingPunct="1">
              <a:buFont typeface="Wingdings" pitchFamily="2" charset="2"/>
              <a:buNone/>
            </a:pPr>
            <a:r>
              <a:rPr lang="en-US" altLang="zh-CN" sz="1200" smtClean="0">
                <a:ea typeface="SimSun" pitchFamily="2" charset="-122"/>
              </a:rPr>
              <a:t>m_docCreator.NewPathReinforcement( </a:t>
            </a:r>
          </a:p>
          <a:p>
            <a:pPr marL="1262063" lvl="3" eaLnBrk="1" hangingPunct="1">
              <a:buFont typeface="Wingdings" pitchFamily="2" charset="2"/>
              <a:buNone/>
            </a:pPr>
            <a:r>
              <a:rPr lang="en-US" altLang="zh-CN" sz="1200" smtClean="0">
                <a:ea typeface="SimSun" pitchFamily="2" charset="-122"/>
              </a:rPr>
              <a:t>  pathReinforcementType, host, CurveArray, bool );</a:t>
            </a:r>
            <a:endParaRPr lang="zh-CN" altLang="en-US" sz="800" b="0" smtClean="0">
              <a:ea typeface="SimSun" pitchFamily="2" charset="-122"/>
            </a:endParaRPr>
          </a:p>
        </p:txBody>
      </p:sp>
      <p:sp>
        <p:nvSpPr>
          <p:cNvPr id="5"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19088" y="136525"/>
            <a:ext cx="8501062" cy="1143000"/>
          </a:xfrm>
        </p:spPr>
        <p:txBody>
          <a:bodyPr/>
          <a:lstStyle/>
          <a:p>
            <a:pPr eaLnBrk="1" hangingPunct="1"/>
            <a:r>
              <a:rPr lang="en-US" altLang="zh-CN" smtClean="0">
                <a:ea typeface="SimSun" pitchFamily="2" charset="-122"/>
              </a:rPr>
              <a:t>NewPathReinforcement Demo</a:t>
            </a:r>
          </a:p>
        </p:txBody>
      </p:sp>
      <p:sp>
        <p:nvSpPr>
          <p:cNvPr id="128003" name="Rectangle 3"/>
          <p:cNvSpPr>
            <a:spLocks noGrp="1" noChangeAspect="1" noChangeArrowheads="1"/>
          </p:cNvSpPr>
          <p:nvPr>
            <p:ph type="body" idx="1"/>
          </p:nvPr>
        </p:nvSpPr>
        <p:spPr>
          <a:xfrm>
            <a:off x="319088" y="1477963"/>
            <a:ext cx="8139112" cy="1303337"/>
          </a:xfrm>
        </p:spPr>
        <p:txBody>
          <a:bodyPr/>
          <a:lstStyle/>
          <a:p>
            <a:pPr eaLnBrk="1" hangingPunct="1">
              <a:buFontTx/>
              <a:buNone/>
            </a:pPr>
            <a:endParaRPr lang="en-US" altLang="zh-CN" smtClean="0">
              <a:ea typeface="SimSun" pitchFamily="2" charset="-122"/>
            </a:endParaRPr>
          </a:p>
        </p:txBody>
      </p:sp>
      <p:pic>
        <p:nvPicPr>
          <p:cNvPr id="128004" name="Picture 4"/>
          <p:cNvPicPr>
            <a:picLocks noChangeAspect="1" noChangeArrowheads="1"/>
          </p:cNvPicPr>
          <p:nvPr/>
        </p:nvPicPr>
        <p:blipFill>
          <a:blip r:embed="rId3"/>
          <a:srcRect/>
          <a:stretch>
            <a:fillRect/>
          </a:stretch>
        </p:blipFill>
        <p:spPr bwMode="auto">
          <a:xfrm>
            <a:off x="468313" y="1477963"/>
            <a:ext cx="3829050" cy="3594100"/>
          </a:xfrm>
          <a:prstGeom prst="rect">
            <a:avLst/>
          </a:prstGeom>
          <a:noFill/>
          <a:ln w="9525">
            <a:noFill/>
            <a:miter lim="800000"/>
            <a:headEnd/>
            <a:tailEnd/>
          </a:ln>
        </p:spPr>
      </p:pic>
      <p:pic>
        <p:nvPicPr>
          <p:cNvPr id="128005" name="Picture 5"/>
          <p:cNvPicPr>
            <a:picLocks noChangeAspect="1" noChangeArrowheads="1"/>
          </p:cNvPicPr>
          <p:nvPr/>
        </p:nvPicPr>
        <p:blipFill>
          <a:blip r:embed="rId4"/>
          <a:srcRect/>
          <a:stretch>
            <a:fillRect/>
          </a:stretch>
        </p:blipFill>
        <p:spPr bwMode="auto">
          <a:xfrm>
            <a:off x="5011738" y="3213100"/>
            <a:ext cx="3305175" cy="2714625"/>
          </a:xfrm>
          <a:prstGeom prst="rect">
            <a:avLst/>
          </a:prstGeom>
          <a:noFill/>
          <a:ln w="9525">
            <a:noFill/>
            <a:miter lim="800000"/>
            <a:headEnd/>
            <a:tailEnd/>
          </a:ln>
        </p:spPr>
      </p:pic>
      <p:sp>
        <p:nvSpPr>
          <p:cNvPr id="7"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zh-CN" smtClean="0">
                <a:ea typeface="SimSun" pitchFamily="2" charset="-122"/>
              </a:rPr>
              <a:t>PathReinforcement </a:t>
            </a:r>
          </a:p>
        </p:txBody>
      </p:sp>
      <p:sp>
        <p:nvSpPr>
          <p:cNvPr id="129027" name="Rectangle 3"/>
          <p:cNvSpPr>
            <a:spLocks noGrp="1" noChangeArrowheads="1"/>
          </p:cNvSpPr>
          <p:nvPr>
            <p:ph type="body" idx="1"/>
          </p:nvPr>
        </p:nvSpPr>
        <p:spPr/>
        <p:txBody>
          <a:bodyPr/>
          <a:lstStyle/>
          <a:p>
            <a:pPr marL="495300" lvl="1" indent="-381000" eaLnBrk="1" hangingPunct="1"/>
            <a:r>
              <a:rPr lang="en-US" altLang="zh-CN" smtClean="0">
                <a:ea typeface="SimSun" pitchFamily="2" charset="-122"/>
              </a:rPr>
              <a:t>Retrieve curves, profile and properties of path reinforcement object (C#)</a:t>
            </a:r>
          </a:p>
          <a:p>
            <a:pPr marL="495300" lvl="1" indent="-381000" eaLnBrk="1" hangingPunct="1"/>
            <a:r>
              <a:rPr lang="en-US" altLang="ja-JP" smtClean="0">
                <a:ea typeface="ＭＳ Ｐゴシック" pitchFamily="34" charset="-128"/>
              </a:rPr>
              <a:t>Classes</a:t>
            </a:r>
            <a:endParaRPr lang="en-US" altLang="zh-CN" smtClean="0">
              <a:latin typeface="Courier New" pitchFamily="49" charset="0"/>
              <a:ea typeface="SimSun" pitchFamily="2" charset="-122"/>
            </a:endParaRPr>
          </a:p>
          <a:p>
            <a:pPr marL="1147763" lvl="3" indent="-342900" eaLnBrk="1" hangingPunct="1">
              <a:buFont typeface="Wingdings" pitchFamily="2" charset="2"/>
              <a:buNone/>
            </a:pPr>
            <a:r>
              <a:rPr lang="en-US" altLang="zh-CN" sz="1200" smtClean="0">
                <a:ea typeface="SimSun" pitchFamily="2" charset="-122"/>
              </a:rPr>
              <a:t>Autodesk.Revit.IExternalCommand </a:t>
            </a:r>
          </a:p>
          <a:p>
            <a:pPr marL="1147763" lvl="3" indent="-342900" eaLnBrk="1" hangingPunct="1">
              <a:buFont typeface="Wingdings" pitchFamily="2" charset="2"/>
              <a:buNone/>
            </a:pPr>
            <a:r>
              <a:rPr lang="en-US" altLang="zh-CN" sz="1200" smtClean="0">
                <a:ea typeface="SimSun" pitchFamily="2" charset="-122"/>
              </a:rPr>
              <a:t>Autodesk.Revit.Elements.PathReinforcement</a:t>
            </a:r>
          </a:p>
          <a:p>
            <a:pPr marL="1147763" lvl="3" indent="-342900" eaLnBrk="1" hangingPunct="1">
              <a:buFont typeface="Wingdings" pitchFamily="2" charset="2"/>
              <a:buNone/>
            </a:pPr>
            <a:r>
              <a:rPr lang="en-US" altLang="zh-CN" sz="1200" smtClean="0">
                <a:ea typeface="SimSun" pitchFamily="2" charset="-122"/>
              </a:rPr>
              <a:t>Autodesk.Revit.Symbols.RebarBarType</a:t>
            </a:r>
          </a:p>
          <a:p>
            <a:pPr marL="1147763" lvl="3" indent="-342900" eaLnBrk="1" hangingPunct="1">
              <a:buFont typeface="Wingdings" pitchFamily="2" charset="2"/>
              <a:buNone/>
            </a:pPr>
            <a:r>
              <a:rPr lang="en-US" altLang="zh-CN" sz="1200" smtClean="0">
                <a:ea typeface="SimSun" pitchFamily="2" charset="-122"/>
              </a:rPr>
              <a:t>Autodesk.Revit.Elements.ModelCurve</a:t>
            </a:r>
            <a:endParaRPr lang="zh-CN" altLang="en-US" sz="1200" smtClean="0">
              <a:ea typeface="SimSun" pitchFamily="2" charset="-122"/>
            </a:endParaRPr>
          </a:p>
        </p:txBody>
      </p:sp>
      <p:pic>
        <p:nvPicPr>
          <p:cNvPr id="129029" name="Picture 5"/>
          <p:cNvPicPr>
            <a:picLocks noChangeAspect="1" noChangeArrowheads="1"/>
          </p:cNvPicPr>
          <p:nvPr/>
        </p:nvPicPr>
        <p:blipFill>
          <a:blip r:embed="rId3"/>
          <a:srcRect/>
          <a:stretch>
            <a:fillRect/>
          </a:stretch>
        </p:blipFill>
        <p:spPr bwMode="auto">
          <a:xfrm>
            <a:off x="2230438" y="3716338"/>
            <a:ext cx="4789487" cy="2800350"/>
          </a:xfrm>
          <a:prstGeom prst="rect">
            <a:avLst/>
          </a:prstGeom>
          <a:noFill/>
          <a:ln w="9525">
            <a:noFill/>
            <a:miter lim="800000"/>
            <a:headEnd/>
            <a:tailEnd/>
          </a:ln>
        </p:spPr>
      </p:pic>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zh-CN" smtClean="0">
                <a:ea typeface="SimSun" pitchFamily="2" charset="-122"/>
              </a:rPr>
              <a:t>ProjectInfo </a:t>
            </a:r>
          </a:p>
        </p:txBody>
      </p:sp>
      <p:sp>
        <p:nvSpPr>
          <p:cNvPr id="130051" name="Rectangle 3"/>
          <p:cNvSpPr>
            <a:spLocks noGrp="1" noChangeArrowheads="1"/>
          </p:cNvSpPr>
          <p:nvPr>
            <p:ph type="body" idx="1"/>
          </p:nvPr>
        </p:nvSpPr>
        <p:spPr/>
        <p:txBody>
          <a:bodyPr/>
          <a:lstStyle/>
          <a:p>
            <a:pPr marL="457200" indent="-457200" eaLnBrk="1" hangingPunct="1">
              <a:lnSpc>
                <a:spcPct val="90000"/>
              </a:lnSpc>
              <a:buFontTx/>
              <a:buNone/>
            </a:pPr>
            <a:r>
              <a:rPr lang="en-US" altLang="zh-CN" sz="2400" smtClean="0">
                <a:ea typeface="SimSun" pitchFamily="2" charset="-122"/>
              </a:rPr>
              <a:t>Demonstrates how to get and set the current project information (C#)</a:t>
            </a:r>
          </a:p>
          <a:p>
            <a:pPr marL="457200" indent="-457200" eaLnBrk="1" hangingPunct="1">
              <a:lnSpc>
                <a:spcPct val="90000"/>
              </a:lnSpc>
              <a:buFontTx/>
              <a:buNone/>
            </a:pPr>
            <a:endParaRPr lang="en-US" altLang="zh-CN" sz="2400" smtClean="0">
              <a:ea typeface="SimSun" pitchFamily="2" charset="-122"/>
            </a:endParaRPr>
          </a:p>
          <a:p>
            <a:pPr marL="495300" lvl="1" indent="-381000" eaLnBrk="1" hangingPunct="1">
              <a:lnSpc>
                <a:spcPct val="90000"/>
              </a:lnSpc>
            </a:pPr>
            <a:r>
              <a:rPr lang="en-US" altLang="ja-JP" smtClean="0">
                <a:ea typeface="ＭＳ Ｐゴシック" pitchFamily="34" charset="-128"/>
              </a:rPr>
              <a:t>Classes</a:t>
            </a:r>
            <a:endParaRPr lang="en-US" altLang="zh-CN" smtClean="0">
              <a:ea typeface="SimSun" pitchFamily="2" charset="-122"/>
            </a:endParaRPr>
          </a:p>
          <a:p>
            <a:pPr marL="1147763" lvl="3" indent="-342900" eaLnBrk="1" hangingPunct="1">
              <a:lnSpc>
                <a:spcPct val="90000"/>
              </a:lnSpc>
              <a:buFont typeface="Wingdings" pitchFamily="2" charset="2"/>
              <a:buNone/>
            </a:pPr>
            <a:r>
              <a:rPr lang="en-US" altLang="zh-CN" sz="1200" smtClean="0">
                <a:ea typeface="SimSun" pitchFamily="2" charset="-122"/>
              </a:rPr>
              <a:t>Autodesk.Revit.Document</a:t>
            </a:r>
          </a:p>
          <a:p>
            <a:pPr marL="1147763" lvl="3" indent="-342900" eaLnBrk="1" hangingPunct="1">
              <a:lnSpc>
                <a:spcPct val="90000"/>
              </a:lnSpc>
              <a:buFont typeface="Wingdings" pitchFamily="2" charset="2"/>
              <a:buNone/>
            </a:pPr>
            <a:r>
              <a:rPr lang="en-US" altLang="zh-CN" sz="1200" smtClean="0">
                <a:ea typeface="SimSun" pitchFamily="2" charset="-122"/>
              </a:rPr>
              <a:t>Autodesk.Revit.Elements.ProjectInfo</a:t>
            </a:r>
          </a:p>
          <a:p>
            <a:pPr marL="1147763" lvl="3" indent="-342900" eaLnBrk="1" hangingPunct="1">
              <a:lnSpc>
                <a:spcPct val="90000"/>
              </a:lnSpc>
              <a:buFont typeface="Wingdings" pitchFamily="2" charset="2"/>
              <a:buNone/>
            </a:pPr>
            <a:r>
              <a:rPr lang="en-US" altLang="zh-CN" sz="1200" smtClean="0">
                <a:ea typeface="SimSun" pitchFamily="2" charset="-122"/>
              </a:rPr>
              <a:t>Autodesk.Revit.Elements.gbXMLParamElem</a:t>
            </a:r>
          </a:p>
          <a:p>
            <a:pPr marL="1147763" lvl="3" indent="-342900" eaLnBrk="1" hangingPunct="1">
              <a:lnSpc>
                <a:spcPct val="90000"/>
              </a:lnSpc>
              <a:buFont typeface="Wingdings" pitchFamily="2" charset="2"/>
              <a:buNone/>
            </a:pPr>
            <a:r>
              <a:rPr lang="en-US" altLang="zh-CN" sz="1200" smtClean="0">
                <a:ea typeface="SimSun" pitchFamily="2" charset="-122"/>
              </a:rPr>
              <a:t>Autodesk.Revit.Parameters.BuildInParameter</a:t>
            </a:r>
          </a:p>
          <a:p>
            <a:pPr marL="1147763" lvl="3" indent="-342900" eaLnBrk="1" hangingPunct="1">
              <a:lnSpc>
                <a:spcPct val="90000"/>
              </a:lnSpc>
              <a:buFont typeface="Wingdings" pitchFamily="2" charset="2"/>
              <a:buNone/>
            </a:pPr>
            <a:r>
              <a:rPr lang="en-US" altLang="zh-CN" sz="1200" smtClean="0">
                <a:ea typeface="SimSun" pitchFamily="2" charset="-122"/>
              </a:rPr>
              <a:t>Autodesk.Revit.Parameters.BuildingType</a:t>
            </a:r>
          </a:p>
          <a:p>
            <a:pPr marL="495300" lvl="1" indent="-381000" eaLnBrk="1" hangingPunct="1">
              <a:lnSpc>
                <a:spcPct val="90000"/>
              </a:lnSpc>
            </a:pPr>
            <a:endParaRPr lang="en-US" altLang="zh-CN" sz="1200" smtClean="0">
              <a:latin typeface="Courier New" pitchFamily="49" charset="0"/>
              <a:ea typeface="SimSun" pitchFamily="2" charset="-122"/>
            </a:endParaRPr>
          </a:p>
          <a:p>
            <a:pPr marL="495300" lvl="1" indent="-381000" eaLnBrk="1" hangingPunct="1">
              <a:lnSpc>
                <a:spcPct val="90000"/>
              </a:lnSpc>
            </a:pPr>
            <a:r>
              <a:rPr lang="en-US" altLang="zh-CN" smtClean="0">
                <a:ea typeface="ＭＳ Ｐゴシック" pitchFamily="34" charset="-128"/>
              </a:rPr>
              <a:t>Properties</a:t>
            </a:r>
          </a:p>
          <a:p>
            <a:pPr marL="1147763" lvl="3" indent="-342900" eaLnBrk="1" hangingPunct="1">
              <a:lnSpc>
                <a:spcPct val="90000"/>
              </a:lnSpc>
              <a:buFont typeface="Wingdings" pitchFamily="2" charset="2"/>
              <a:buNone/>
            </a:pPr>
            <a:r>
              <a:rPr lang="en-US" altLang="zh-CN" sz="1200" smtClean="0">
                <a:ea typeface="SimSun" pitchFamily="2" charset="-122"/>
              </a:rPr>
              <a:t>Document.ProjectInformation</a:t>
            </a:r>
          </a:p>
          <a:p>
            <a:pPr marL="1147763" lvl="3" indent="-342900" eaLnBrk="1" hangingPunct="1">
              <a:lnSpc>
                <a:spcPct val="90000"/>
              </a:lnSpc>
              <a:buFont typeface="Wingdings" pitchFamily="2" charset="2"/>
              <a:buNone/>
            </a:pPr>
            <a:r>
              <a:rPr lang="en-US" altLang="zh-CN" sz="1200" smtClean="0">
                <a:ea typeface="SimSun" pitchFamily="2" charset="-122"/>
              </a:rPr>
              <a:t>ProjectInfo.gbXMLSettings</a:t>
            </a:r>
          </a:p>
        </p:txBody>
      </p:sp>
      <p:pic>
        <p:nvPicPr>
          <p:cNvPr id="130053" name="Picture 6"/>
          <p:cNvPicPr>
            <a:picLocks noChangeAspect="1" noChangeArrowheads="1"/>
          </p:cNvPicPr>
          <p:nvPr/>
        </p:nvPicPr>
        <p:blipFill>
          <a:blip r:embed="rId3"/>
          <a:srcRect/>
          <a:stretch>
            <a:fillRect/>
          </a:stretch>
        </p:blipFill>
        <p:spPr bwMode="auto">
          <a:xfrm>
            <a:off x="5746750" y="2276475"/>
            <a:ext cx="2641600" cy="3170238"/>
          </a:xfrm>
          <a:prstGeom prst="rect">
            <a:avLst/>
          </a:prstGeom>
          <a:noFill/>
          <a:ln w="9525">
            <a:noFill/>
            <a:miter lim="800000"/>
            <a:headEnd/>
            <a:tailEnd/>
          </a:ln>
        </p:spPr>
      </p:pic>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zh-CN" smtClean="0">
                <a:ea typeface="SimSun" pitchFamily="2" charset="-122"/>
              </a:rPr>
              <a:t>ProjectUnit </a:t>
            </a:r>
          </a:p>
        </p:txBody>
      </p:sp>
      <p:sp>
        <p:nvSpPr>
          <p:cNvPr id="131075" name="Rectangle 3"/>
          <p:cNvSpPr>
            <a:spLocks noGrp="1" noChangeArrowheads="1"/>
          </p:cNvSpPr>
          <p:nvPr>
            <p:ph type="body" idx="1"/>
          </p:nvPr>
        </p:nvSpPr>
        <p:spPr/>
        <p:txBody>
          <a:bodyPr/>
          <a:lstStyle/>
          <a:p>
            <a:pPr marL="495300" lvl="1" indent="-381000" eaLnBrk="1" hangingPunct="1"/>
            <a:r>
              <a:rPr lang="en-US" altLang="zh-CN" smtClean="0">
                <a:ea typeface="SimSun" pitchFamily="2" charset="-122"/>
              </a:rPr>
              <a:t>C#</a:t>
            </a:r>
          </a:p>
          <a:p>
            <a:pPr marL="495300" lvl="1" indent="-381000" eaLnBrk="1" hangingPunct="1"/>
            <a:r>
              <a:rPr lang="en-US" altLang="zh-CN" smtClean="0">
                <a:ea typeface="SimSun" pitchFamily="2" charset="-122"/>
              </a:rPr>
              <a:t>List project units and format information</a:t>
            </a:r>
          </a:p>
          <a:p>
            <a:pPr marL="495300" lvl="1" indent="-381000" eaLnBrk="1" hangingPunct="1"/>
            <a:r>
              <a:rPr lang="en-US" altLang="zh-CN" smtClean="0">
                <a:ea typeface="SimSun" pitchFamily="2" charset="-122"/>
              </a:rPr>
              <a:t>Set decimal separator and slope type</a:t>
            </a:r>
          </a:p>
          <a:p>
            <a:pPr marL="495300" lvl="1" indent="-381000" eaLnBrk="1" hangingPunct="1"/>
            <a:r>
              <a:rPr lang="en-US" altLang="ja-JP" smtClean="0">
                <a:ea typeface="ＭＳ Ｐゴシック" pitchFamily="34" charset="-128"/>
              </a:rPr>
              <a:t>Classes</a:t>
            </a:r>
          </a:p>
          <a:p>
            <a:pPr marL="1147763" lvl="3" indent="-342900" eaLnBrk="1" hangingPunct="1">
              <a:buFont typeface="Wingdings" pitchFamily="2" charset="2"/>
              <a:buNone/>
            </a:pPr>
            <a:r>
              <a:rPr lang="en-US" altLang="ja-JP" sz="1200" smtClean="0">
                <a:ea typeface="ＭＳ Ｐゴシック" pitchFamily="34" charset="-128"/>
              </a:rPr>
              <a:t>Autodesk.Revit.IExternalCommand </a:t>
            </a:r>
            <a:endParaRPr lang="en-US" altLang="zh-CN" sz="1200" smtClean="0">
              <a:ea typeface="SimSun" pitchFamily="2" charset="-122"/>
            </a:endParaRPr>
          </a:p>
          <a:p>
            <a:pPr marL="1147763" lvl="3" indent="-342900" eaLnBrk="1" hangingPunct="1">
              <a:buFont typeface="Wingdings" pitchFamily="2" charset="2"/>
              <a:buNone/>
            </a:pPr>
            <a:r>
              <a:rPr lang="en-US" altLang="zh-CN" sz="1200" smtClean="0">
                <a:ea typeface="SimSun" pitchFamily="2" charset="-122"/>
              </a:rPr>
              <a:t>Autodesk.Revit.Elements.ProjectUnit</a:t>
            </a:r>
          </a:p>
          <a:p>
            <a:pPr marL="1147763" lvl="3" indent="-342900" eaLnBrk="1" hangingPunct="1">
              <a:buFont typeface="Wingdings" pitchFamily="2" charset="2"/>
              <a:buNone/>
            </a:pPr>
            <a:r>
              <a:rPr lang="en-US" altLang="zh-CN" sz="1200" smtClean="0">
                <a:ea typeface="SimSun" pitchFamily="2" charset="-122"/>
              </a:rPr>
              <a:t>Autodesk.Revit.FormatOptions</a:t>
            </a:r>
          </a:p>
        </p:txBody>
      </p:sp>
      <p:pic>
        <p:nvPicPr>
          <p:cNvPr id="131077" name="Picture 6"/>
          <p:cNvPicPr>
            <a:picLocks noChangeAspect="1" noChangeArrowheads="1"/>
          </p:cNvPicPr>
          <p:nvPr/>
        </p:nvPicPr>
        <p:blipFill>
          <a:blip r:embed="rId3"/>
          <a:srcRect/>
          <a:stretch>
            <a:fillRect/>
          </a:stretch>
        </p:blipFill>
        <p:spPr bwMode="auto">
          <a:xfrm>
            <a:off x="5207000" y="2970213"/>
            <a:ext cx="3109913" cy="3627437"/>
          </a:xfrm>
          <a:prstGeom prst="rect">
            <a:avLst/>
          </a:prstGeom>
          <a:noFill/>
          <a:ln w="9525">
            <a:noFill/>
            <a:miter lim="800000"/>
            <a:headEnd/>
            <a:tailEnd/>
          </a:ln>
        </p:spPr>
      </p:pic>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zh-CN" smtClean="0">
                <a:ea typeface="SimSun" pitchFamily="2" charset="-122"/>
              </a:rPr>
              <a:t>RDBLink</a:t>
            </a:r>
          </a:p>
        </p:txBody>
      </p:sp>
      <p:sp>
        <p:nvSpPr>
          <p:cNvPr id="131075" name="Rectangle 3"/>
          <p:cNvSpPr>
            <a:spLocks noGrp="1" noChangeArrowheads="1"/>
          </p:cNvSpPr>
          <p:nvPr>
            <p:ph type="body" idx="1"/>
          </p:nvPr>
        </p:nvSpPr>
        <p:spPr>
          <a:xfrm>
            <a:off x="319088" y="1500174"/>
            <a:ext cx="8139112" cy="1879599"/>
          </a:xfrm>
        </p:spPr>
        <p:txBody>
          <a:bodyPr/>
          <a:lstStyle/>
          <a:p>
            <a:pPr marL="495300" lvl="1" indent="-381000" eaLnBrk="1" hangingPunct="1"/>
            <a:r>
              <a:rPr lang="en-US" altLang="zh-CN" smtClean="0">
                <a:ea typeface="SimSun" pitchFamily="2" charset="-122"/>
              </a:rPr>
              <a:t>C#</a:t>
            </a:r>
          </a:p>
          <a:p>
            <a:pPr marL="495300" lvl="1" indent="-381000" eaLnBrk="1" hangingPunct="1"/>
            <a:r>
              <a:rPr lang="en-US" altLang="zh-CN" smtClean="0">
                <a:ea typeface="SimSun" pitchFamily="2" charset="-122"/>
              </a:rPr>
              <a:t>Export and import Revit data to/from ODBC database</a:t>
            </a:r>
          </a:p>
          <a:p>
            <a:pPr marL="495300" lvl="1" indent="-381000" eaLnBrk="1" hangingPunct="1"/>
            <a:r>
              <a:rPr lang="en-US" altLang="zh-CN" smtClean="0">
                <a:ea typeface="SimSun" pitchFamily="2" charset="-122"/>
              </a:rPr>
              <a:t>Modify or create Revit elements</a:t>
            </a:r>
          </a:p>
          <a:p>
            <a:pPr marL="495300" lvl="1" indent="-381000" eaLnBrk="1" hangingPunct="1"/>
            <a:r>
              <a:rPr lang="en-US" altLang="zh-CN" smtClean="0">
                <a:ea typeface="SimSun" pitchFamily="2" charset="-122"/>
              </a:rPr>
              <a:t>Extensive documentation in ReadMe_RDBLink.rtf</a:t>
            </a:r>
          </a:p>
        </p:txBody>
      </p:sp>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049" name="Object 1"/>
          <p:cNvGraphicFramePr>
            <a:graphicFrameLocks noChangeAspect="1"/>
          </p:cNvGraphicFramePr>
          <p:nvPr/>
        </p:nvGraphicFramePr>
        <p:xfrm>
          <a:off x="788988" y="3571876"/>
          <a:ext cx="7669212" cy="2252663"/>
        </p:xfrm>
        <a:graphic>
          <a:graphicData uri="http://schemas.openxmlformats.org/presentationml/2006/ole">
            <p:oleObj spid="_x0000_s2049" r:id="rId4" imgW="7672959" imgH="2255114" progId="">
              <p:embed/>
            </p:oleObj>
          </a:graphicData>
        </a:graphic>
      </p:graphicFrame>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zh-CN" smtClean="0">
                <a:ea typeface="SimSun" pitchFamily="2" charset="-122"/>
              </a:rPr>
              <a:t>RoomSchedule</a:t>
            </a:r>
          </a:p>
        </p:txBody>
      </p:sp>
      <p:sp>
        <p:nvSpPr>
          <p:cNvPr id="131075" name="Rectangle 3"/>
          <p:cNvSpPr>
            <a:spLocks noGrp="1" noChangeArrowheads="1"/>
          </p:cNvSpPr>
          <p:nvPr>
            <p:ph type="body" idx="1"/>
          </p:nvPr>
        </p:nvSpPr>
        <p:spPr/>
        <p:txBody>
          <a:bodyPr/>
          <a:lstStyle/>
          <a:p>
            <a:pPr marL="495300" lvl="1" indent="-381000" eaLnBrk="1" hangingPunct="1"/>
            <a:r>
              <a:rPr lang="en-US" altLang="zh-CN" smtClean="0">
                <a:ea typeface="SimSun" pitchFamily="2" charset="-122"/>
              </a:rPr>
              <a:t>C#</a:t>
            </a:r>
          </a:p>
          <a:p>
            <a:pPr marL="495300" lvl="1" indent="-381000" eaLnBrk="1" hangingPunct="1"/>
            <a:r>
              <a:rPr lang="en-US" smtClean="0"/>
              <a:t>Retrieve spread sheet data</a:t>
            </a:r>
          </a:p>
          <a:p>
            <a:pPr marL="495300" lvl="1" indent="-381000" eaLnBrk="1" hangingPunct="1"/>
            <a:r>
              <a:rPr lang="en-US" smtClean="0"/>
              <a:t>Create rooms without placing them </a:t>
            </a:r>
          </a:p>
          <a:p>
            <a:pPr marL="495300" lvl="1" indent="-381000" eaLnBrk="1" hangingPunct="1"/>
            <a:r>
              <a:rPr lang="en-US" smtClean="0"/>
              <a:t>Update spreadsheet data with room data</a:t>
            </a:r>
          </a:p>
          <a:p>
            <a:pPr marL="495300" lvl="1" indent="-381000" eaLnBrk="1" hangingPunct="1"/>
            <a:r>
              <a:rPr lang="en-US" smtClean="0"/>
              <a:t>Uses OleDb.OleDbConnection and OleDb.OleDbCommand to synchronize spreadsheet based room schedule with Revit rooms</a:t>
            </a:r>
          </a:p>
          <a:p>
            <a:pPr marL="495300" lvl="1" indent="-381000" eaLnBrk="1" hangingPunct="1"/>
            <a:r>
              <a:rPr lang="en-US" smtClean="0"/>
              <a:t>Implements two commands: import room schedule from spreadsheet and update room area fields in spreadsheet by using data from Revit</a:t>
            </a:r>
            <a:endParaRPr lang="en-GB" smtClean="0"/>
          </a:p>
          <a:p>
            <a:pPr marL="495300" lvl="1" indent="-381000" eaLnBrk="1" hangingPunct="1"/>
            <a:r>
              <a:rPr lang="en-US" altLang="ja-JP" smtClean="0">
                <a:ea typeface="ＭＳ Ｐゴシック" pitchFamily="34" charset="-128"/>
              </a:rPr>
              <a:t>Classes</a:t>
            </a:r>
          </a:p>
          <a:p>
            <a:pPr lvl="2"/>
            <a:r>
              <a:rPr lang="en-US" sz="1100" smtClean="0"/>
              <a:t>Room, Level, Phase, Category, BuiltInParameter, Definition, DefinitionGroup, InstanceBinding, DocumentSaveEventHandler, DocumentSaveAsEventHandler, DocumentCloseEventHandler</a:t>
            </a:r>
            <a:endParaRPr lang="en-GB" sz="1100" smtClean="0"/>
          </a:p>
          <a:p>
            <a:pPr lvl="2"/>
            <a:r>
              <a:rPr lang="en-US" sz="1100" smtClean="0"/>
              <a:t>System.Data.OleDb.OleDbConnection, OleDbCommand, DataTable</a:t>
            </a:r>
            <a:endParaRPr lang="en-GB" sz="1100"/>
          </a:p>
        </p:txBody>
      </p:sp>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GB" smtClean="0"/>
              <a:t>ShaftHolePuncher</a:t>
            </a:r>
          </a:p>
        </p:txBody>
      </p:sp>
      <p:sp>
        <p:nvSpPr>
          <p:cNvPr id="132099" name="Rectangle 3"/>
          <p:cNvSpPr>
            <a:spLocks noGrp="1" noChangeArrowheads="1"/>
          </p:cNvSpPr>
          <p:nvPr>
            <p:ph type="body" idx="1"/>
          </p:nvPr>
        </p:nvSpPr>
        <p:spPr/>
        <p:txBody>
          <a:bodyPr/>
          <a:lstStyle/>
          <a:p>
            <a:pPr eaLnBrk="1" hangingPunct="1">
              <a:buFontTx/>
              <a:buNone/>
            </a:pPr>
            <a:r>
              <a:rPr lang="en-US" altLang="zh-CN" smtClean="0">
                <a:ea typeface="SimSun" pitchFamily="2" charset="-122"/>
              </a:rPr>
              <a:t>Create shaft opening on a wall, floor or beam</a:t>
            </a:r>
          </a:p>
          <a:p>
            <a:pPr lvl="3" eaLnBrk="1" hangingPunct="1">
              <a:buFont typeface="Wingdings" pitchFamily="2" charset="2"/>
              <a:buNone/>
            </a:pPr>
            <a:r>
              <a:rPr lang="en-US" altLang="zh-CN" sz="2000" smtClean="0">
                <a:ea typeface="SimSun" pitchFamily="2" charset="-122"/>
              </a:rPr>
              <a:t>NewOpening(</a:t>
            </a:r>
            <a:r>
              <a:rPr lang="en-GB" altLang="zh-CN" sz="2000" smtClean="0">
                <a:ea typeface="SimSun" pitchFamily="2" charset="-122"/>
              </a:rPr>
              <a:t>)</a:t>
            </a:r>
            <a:endParaRPr lang="en-US" altLang="zh-CN" sz="2000" smtClean="0">
              <a:ea typeface="SimSun" pitchFamily="2" charset="-122"/>
            </a:endParaRPr>
          </a:p>
        </p:txBody>
      </p:sp>
      <p:pic>
        <p:nvPicPr>
          <p:cNvPr id="132100" name="Picture 4" descr="ShaftHolePuncher-02"/>
          <p:cNvPicPr>
            <a:picLocks noChangeAspect="1" noChangeArrowheads="1"/>
          </p:cNvPicPr>
          <p:nvPr/>
        </p:nvPicPr>
        <p:blipFill>
          <a:blip r:embed="rId3"/>
          <a:srcRect/>
          <a:stretch>
            <a:fillRect/>
          </a:stretch>
        </p:blipFill>
        <p:spPr bwMode="auto">
          <a:xfrm>
            <a:off x="5476875" y="2593975"/>
            <a:ext cx="2695575" cy="3714750"/>
          </a:xfrm>
          <a:prstGeom prst="rect">
            <a:avLst/>
          </a:prstGeom>
          <a:noFill/>
          <a:ln w="9525">
            <a:noFill/>
            <a:miter lim="800000"/>
            <a:headEnd/>
            <a:tailEnd/>
          </a:ln>
        </p:spPr>
      </p:pic>
      <p:pic>
        <p:nvPicPr>
          <p:cNvPr id="132101" name="Picture 5" descr="ShaftHolePuncher-01"/>
          <p:cNvPicPr>
            <a:picLocks noChangeAspect="1" noChangeArrowheads="1"/>
          </p:cNvPicPr>
          <p:nvPr/>
        </p:nvPicPr>
        <p:blipFill>
          <a:blip r:embed="rId4"/>
          <a:srcRect/>
          <a:stretch>
            <a:fillRect/>
          </a:stretch>
        </p:blipFill>
        <p:spPr bwMode="auto">
          <a:xfrm>
            <a:off x="584200" y="2849563"/>
            <a:ext cx="3627438" cy="3459162"/>
          </a:xfrm>
          <a:prstGeom prst="rect">
            <a:avLst/>
          </a:prstGeom>
          <a:noFill/>
          <a:ln w="9525">
            <a:noFill/>
            <a:miter lim="800000"/>
            <a:headEnd/>
            <a:tailEnd/>
          </a:ln>
        </p:spPr>
      </p:pic>
      <p:sp>
        <p:nvSpPr>
          <p:cNvPr id="7"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AutoShape 5"/>
          <p:cNvSpPr>
            <a:spLocks noChangeArrowheads="1"/>
          </p:cNvSpPr>
          <p:nvPr/>
        </p:nvSpPr>
        <p:spPr bwMode="auto">
          <a:xfrm>
            <a:off x="539750" y="3143248"/>
            <a:ext cx="8135938" cy="2735262"/>
          </a:xfrm>
          <a:prstGeom prst="roundRect">
            <a:avLst>
              <a:gd name="adj" fmla="val 16667"/>
            </a:avLst>
          </a:prstGeom>
          <a:solidFill>
            <a:srgbClr val="5F5F5F"/>
          </a:solidFill>
          <a:ln w="9525" algn="ctr">
            <a:solidFill>
              <a:schemeClr val="bg2"/>
            </a:solidFill>
            <a:round/>
            <a:headEnd/>
            <a:tailEnd/>
          </a:ln>
        </p:spPr>
        <p:txBody>
          <a:bodyPr wrap="none" lIns="0" tIns="0" rIns="0" bIns="0" anchor="ctr"/>
          <a:lstStyle/>
          <a:p>
            <a:endParaRPr lang="en-GB"/>
          </a:p>
        </p:txBody>
      </p:sp>
      <p:sp>
        <p:nvSpPr>
          <p:cNvPr id="133122" name="Rectangle 2"/>
          <p:cNvSpPr>
            <a:spLocks noGrp="1" noChangeArrowheads="1"/>
          </p:cNvSpPr>
          <p:nvPr>
            <p:ph type="title"/>
          </p:nvPr>
        </p:nvSpPr>
        <p:spPr/>
        <p:txBody>
          <a:bodyPr/>
          <a:lstStyle/>
          <a:p>
            <a:pPr eaLnBrk="1" hangingPunct="1"/>
            <a:r>
              <a:rPr lang="en-US" altLang="zh-CN" smtClean="0">
                <a:ea typeface="SimSun" pitchFamily="2" charset="-122"/>
              </a:rPr>
              <a:t>SpotDimension </a:t>
            </a:r>
          </a:p>
        </p:txBody>
      </p:sp>
      <p:sp>
        <p:nvSpPr>
          <p:cNvPr id="133123" name="Rectangle 3"/>
          <p:cNvSpPr>
            <a:spLocks noGrp="1" noChangeArrowheads="1"/>
          </p:cNvSpPr>
          <p:nvPr>
            <p:ph type="body" idx="1"/>
          </p:nvPr>
        </p:nvSpPr>
        <p:spPr>
          <a:xfrm>
            <a:off x="319088" y="1477963"/>
            <a:ext cx="8645525" cy="5119687"/>
          </a:xfrm>
        </p:spPr>
        <p:txBody>
          <a:bodyPr/>
          <a:lstStyle/>
          <a:p>
            <a:pPr marL="495300" lvl="1" indent="-381000" eaLnBrk="1" hangingPunct="1">
              <a:lnSpc>
                <a:spcPct val="80000"/>
              </a:lnSpc>
            </a:pPr>
            <a:r>
              <a:rPr lang="en-US" altLang="zh-CN" smtClean="0">
                <a:ea typeface="SimSun" pitchFamily="2" charset="-122"/>
              </a:rPr>
              <a:t>Retrieve all spot dimensions and properties in all views (C#)</a:t>
            </a:r>
          </a:p>
          <a:p>
            <a:pPr marL="495300" lvl="1" indent="-381000" eaLnBrk="1" hangingPunct="1">
              <a:lnSpc>
                <a:spcPct val="80000"/>
              </a:lnSpc>
            </a:pPr>
            <a:r>
              <a:rPr lang="en-US" altLang="ja-JP" smtClean="0">
                <a:ea typeface="ＭＳ Ｐゴシック" pitchFamily="34" charset="-128"/>
              </a:rPr>
              <a:t>Classes</a:t>
            </a:r>
            <a:endParaRPr lang="en-US" altLang="zh-CN" smtClean="0">
              <a:latin typeface="Courier New" pitchFamily="49" charset="0"/>
              <a:ea typeface="SimSun" pitchFamily="2" charset="-122"/>
            </a:endParaRPr>
          </a:p>
          <a:p>
            <a:pPr marL="1147763" lvl="3" indent="-342900" eaLnBrk="1" hangingPunct="1">
              <a:lnSpc>
                <a:spcPct val="80000"/>
              </a:lnSpc>
              <a:buFont typeface="Wingdings" pitchFamily="2" charset="2"/>
              <a:buNone/>
            </a:pPr>
            <a:r>
              <a:rPr lang="en-US" altLang="zh-CN" sz="1200" smtClean="0">
                <a:latin typeface="Courier New" pitchFamily="49" charset="0"/>
                <a:ea typeface="SimSun" pitchFamily="2" charset="-122"/>
                <a:cs typeface="Courier New" pitchFamily="49" charset="0"/>
              </a:rPr>
              <a:t>Autodesk.Revit.IExternalCommand</a:t>
            </a:r>
          </a:p>
          <a:p>
            <a:pPr marL="1147763" lvl="3" indent="-342900" eaLnBrk="1" hangingPunct="1">
              <a:lnSpc>
                <a:spcPct val="80000"/>
              </a:lnSpc>
              <a:buFont typeface="Wingdings" pitchFamily="2" charset="2"/>
              <a:buNone/>
            </a:pPr>
            <a:r>
              <a:rPr lang="en-US" altLang="zh-CN" sz="1200" smtClean="0">
                <a:latin typeface="Courier New" pitchFamily="49" charset="0"/>
                <a:ea typeface="SimSun" pitchFamily="2" charset="-122"/>
                <a:cs typeface="Courier New" pitchFamily="49" charset="0"/>
              </a:rPr>
              <a:t>Autodesk.Revit.Elements.SpotDimension</a:t>
            </a:r>
          </a:p>
          <a:p>
            <a:pPr marL="1147763" lvl="3" indent="-342900" eaLnBrk="1" hangingPunct="1">
              <a:lnSpc>
                <a:spcPct val="80000"/>
              </a:lnSpc>
              <a:buFont typeface="Wingdings" pitchFamily="2" charset="2"/>
              <a:buNone/>
            </a:pPr>
            <a:r>
              <a:rPr lang="en-US" altLang="zh-CN" sz="1200" smtClean="0">
                <a:latin typeface="Courier New" pitchFamily="49" charset="0"/>
                <a:ea typeface="SimSun" pitchFamily="2" charset="-122"/>
                <a:cs typeface="Courier New" pitchFamily="49" charset="0"/>
              </a:rPr>
              <a:t>Autodesk.Revit.Parameter</a:t>
            </a:r>
          </a:p>
          <a:p>
            <a:pPr marL="1147763" lvl="3" indent="-342900" eaLnBrk="1" hangingPunct="1">
              <a:lnSpc>
                <a:spcPct val="80000"/>
              </a:lnSpc>
              <a:buFont typeface="Wingdings" pitchFamily="2" charset="2"/>
              <a:buNone/>
            </a:pPr>
            <a:endParaRPr lang="en-US" altLang="zh-CN" sz="1200" smtClean="0">
              <a:ea typeface="SimSun" pitchFamily="2" charset="-122"/>
            </a:endParaRPr>
          </a:p>
          <a:p>
            <a:pPr marL="1147763" lvl="3" indent="-342900" eaLnBrk="1" hangingPunct="1">
              <a:lnSpc>
                <a:spcPct val="80000"/>
              </a:lnSpc>
              <a:buFont typeface="Wingdings" pitchFamily="2" charset="2"/>
              <a:buNone/>
            </a:pPr>
            <a:endParaRPr lang="en-US" altLang="zh-CN" sz="1200" noProof="1" smtClean="0">
              <a:latin typeface="Courier New" pitchFamily="49" charset="0"/>
              <a:cs typeface="Courier New" pitchFamily="49" charset="0"/>
            </a:endParaRPr>
          </a:p>
          <a:p>
            <a:pPr marL="1147763" lvl="3" indent="-342900" eaLnBrk="1" hangingPunct="1">
              <a:lnSpc>
                <a:spcPct val="80000"/>
              </a:lnSpc>
              <a:buFont typeface="Wingdings" pitchFamily="2" charset="2"/>
              <a:buNone/>
            </a:pPr>
            <a:endParaRPr lang="en-US" altLang="zh-CN" sz="1200" noProof="1" smtClean="0">
              <a:latin typeface="Courier New" pitchFamily="49" charset="0"/>
              <a:cs typeface="Courier New" pitchFamily="49" charset="0"/>
            </a:endParaRPr>
          </a:p>
          <a:p>
            <a:pPr marL="1147763" lvl="3" indent="-342900" eaLnBrk="1" hangingPunct="1">
              <a:lnSpc>
                <a:spcPct val="80000"/>
              </a:lnSpc>
              <a:buFont typeface="Wingdings" pitchFamily="2" charset="2"/>
              <a:buNone/>
            </a:pPr>
            <a:endParaRPr lang="en-US" altLang="zh-CN" sz="1200" noProof="1" smtClean="0">
              <a:latin typeface="Courier New" pitchFamily="49" charset="0"/>
              <a:cs typeface="Courier New" pitchFamily="49" charset="0"/>
            </a:endParaRP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while (elementIterator.MoveNext())</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object obj = elementIterator.Current;</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a:t>
            </a:r>
            <a:r>
              <a:rPr lang="en-US" altLang="zh-CN" sz="1200" noProof="1" smtClean="0">
                <a:solidFill>
                  <a:schemeClr val="hlink"/>
                </a:solidFill>
                <a:latin typeface="Courier New" pitchFamily="49" charset="0"/>
                <a:cs typeface="Courier New" pitchFamily="49" charset="0"/>
              </a:rPr>
              <a:t>//find all the SpotDimensions and views</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a:t>
            </a:r>
            <a:r>
              <a:rPr lang="en-US" altLang="zh-CN" sz="1200" noProof="1" smtClean="0">
                <a:solidFill>
                  <a:schemeClr val="folHlink"/>
                </a:solidFill>
                <a:latin typeface="Courier New" pitchFamily="49" charset="0"/>
                <a:cs typeface="Courier New" pitchFamily="49" charset="0"/>
              </a:rPr>
              <a:t>SpotDimension tmpSpotDimension = obj as SpotDimension;</a:t>
            </a:r>
          </a:p>
          <a:p>
            <a:pPr marL="1147763" lvl="3" indent="-342900" eaLnBrk="1" hangingPunct="1">
              <a:lnSpc>
                <a:spcPct val="80000"/>
              </a:lnSpc>
              <a:buFont typeface="Wingdings" pitchFamily="2" charset="2"/>
              <a:buNone/>
            </a:pPr>
            <a:r>
              <a:rPr lang="en-US" altLang="zh-CN" sz="1200" noProof="1" smtClean="0">
                <a:solidFill>
                  <a:schemeClr val="folHlink"/>
                </a:solidFill>
                <a:latin typeface="Courier New" pitchFamily="49" charset="0"/>
                <a:cs typeface="Courier New" pitchFamily="49" charset="0"/>
              </a:rPr>
              <a:t>  if (null != tmpSpotDimension)</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m_spotDimensions.Add(tmpSpotDimension);</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if (m_views.Contains(tmpSpotDimension.View.ViewName) == false)</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m_views.Add(tmpSpotDimension.View.ViewName);</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  }</a:t>
            </a:r>
          </a:p>
          <a:p>
            <a:pPr marL="1147763" lvl="3" indent="-342900" eaLnBrk="1" hangingPunct="1">
              <a:lnSpc>
                <a:spcPct val="80000"/>
              </a:lnSpc>
              <a:buFont typeface="Wingdings" pitchFamily="2" charset="2"/>
              <a:buNone/>
            </a:pPr>
            <a:r>
              <a:rPr lang="en-US" altLang="zh-CN" sz="1200" noProof="1" smtClean="0">
                <a:latin typeface="Courier New" pitchFamily="49" charset="0"/>
                <a:cs typeface="Courier New" pitchFamily="49" charset="0"/>
              </a:rPr>
              <a:t>}</a:t>
            </a:r>
            <a:endParaRPr lang="en-US" altLang="zh-CN" sz="1200" smtClean="0">
              <a:latin typeface="Courier New" pitchFamily="49" charset="0"/>
              <a:ea typeface="SimSun" pitchFamily="2" charset="-122"/>
              <a:cs typeface="Courier New" pitchFamily="49" charset="0"/>
            </a:endParaRPr>
          </a:p>
        </p:txBody>
      </p:sp>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smtClean="0">
                <a:ea typeface="SimSun" pitchFamily="2" charset="-122"/>
              </a:rPr>
              <a:t>SpotDimension Demo</a:t>
            </a:r>
            <a:endParaRPr lang="zh-CN" altLang="en-US" smtClean="0">
              <a:ea typeface="SimSun" pitchFamily="2" charset="-122"/>
            </a:endParaRPr>
          </a:p>
        </p:txBody>
      </p:sp>
      <p:sp>
        <p:nvSpPr>
          <p:cNvPr id="134147" name="Rectangle 3"/>
          <p:cNvSpPr>
            <a:spLocks noGrp="1" noChangeArrowheads="1"/>
          </p:cNvSpPr>
          <p:nvPr>
            <p:ph type="body" idx="1"/>
          </p:nvPr>
        </p:nvSpPr>
        <p:spPr/>
        <p:txBody>
          <a:bodyPr/>
          <a:lstStyle/>
          <a:p>
            <a:pPr marL="457200" indent="-457200" eaLnBrk="1" hangingPunct="1">
              <a:buFontTx/>
              <a:buNone/>
            </a:pPr>
            <a:endParaRPr lang="zh-CN" altLang="en-US" smtClean="0">
              <a:ea typeface="SimSun" pitchFamily="2" charset="-122"/>
            </a:endParaRPr>
          </a:p>
        </p:txBody>
      </p:sp>
      <p:pic>
        <p:nvPicPr>
          <p:cNvPr id="134148" name="Picture 4"/>
          <p:cNvPicPr>
            <a:picLocks noChangeAspect="1" noChangeArrowheads="1"/>
          </p:cNvPicPr>
          <p:nvPr/>
        </p:nvPicPr>
        <p:blipFill>
          <a:blip r:embed="rId3"/>
          <a:srcRect/>
          <a:stretch>
            <a:fillRect/>
          </a:stretch>
        </p:blipFill>
        <p:spPr bwMode="auto">
          <a:xfrm>
            <a:off x="2438400" y="1481138"/>
            <a:ext cx="3797300" cy="4902200"/>
          </a:xfrm>
          <a:prstGeom prst="rect">
            <a:avLst/>
          </a:prstGeom>
          <a:noFill/>
          <a:ln w="9525">
            <a:noFill/>
            <a:miter lim="800000"/>
            <a:headEnd/>
            <a:tailEnd/>
          </a:ln>
        </p:spPr>
      </p:pic>
      <p:sp>
        <p:nvSpPr>
          <p:cNvPr id="6"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smtClean="0">
                <a:solidFill>
                  <a:schemeClr val="accent1"/>
                </a:solidFill>
              </a:rPr>
              <a:t>2008 Samples</a:t>
            </a:r>
            <a:endParaRPr lang="en-GB" sz="1600">
              <a:solidFill>
                <a:schemeClr val="accent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blank">
  <a:themeElements>
    <a:clrScheme name="1_blank 1">
      <a:dk1>
        <a:srgbClr val="000000"/>
      </a:dk1>
      <a:lt1>
        <a:srgbClr val="FFFFFF"/>
      </a:lt1>
      <a:dk2>
        <a:srgbClr val="000000"/>
      </a:dk2>
      <a:lt2>
        <a:srgbClr val="CCCCCC"/>
      </a:lt2>
      <a:accent1>
        <a:srgbClr val="00B4FF"/>
      </a:accent1>
      <a:accent2>
        <a:srgbClr val="EE5500"/>
      </a:accent2>
      <a:accent3>
        <a:srgbClr val="FFFFFF"/>
      </a:accent3>
      <a:accent4>
        <a:srgbClr val="000000"/>
      </a:accent4>
      <a:accent5>
        <a:srgbClr val="AAD6FF"/>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bg1"/>
            </a:solidFill>
            <a:effectLst/>
            <a:latin typeface="Arial" charset="0"/>
          </a:defRPr>
        </a:defPPr>
      </a:lstStyle>
    </a:lnDef>
  </a:objectDefaults>
  <a:extraClrSchemeLst>
    <a:extraClrScheme>
      <a:clrScheme name="1_blank 1">
        <a:dk1>
          <a:srgbClr val="000000"/>
        </a:dk1>
        <a:lt1>
          <a:srgbClr val="FFFFFF"/>
        </a:lt1>
        <a:dk2>
          <a:srgbClr val="000000"/>
        </a:dk2>
        <a:lt2>
          <a:srgbClr val="CCCCCC"/>
        </a:lt2>
        <a:accent1>
          <a:srgbClr val="00B4FF"/>
        </a:accent1>
        <a:accent2>
          <a:srgbClr val="EE5500"/>
        </a:accent2>
        <a:accent3>
          <a:srgbClr val="FFFFFF"/>
        </a:accent3>
        <a:accent4>
          <a:srgbClr val="000000"/>
        </a:accent4>
        <a:accent5>
          <a:srgbClr val="AAD6FF"/>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12574</Words>
  <PresentationFormat>On-screen Show (4:3)</PresentationFormat>
  <Paragraphs>2192</Paragraphs>
  <Slides>123</Slides>
  <Notes>122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123</vt:i4>
      </vt:variant>
    </vt:vector>
  </HeadingPairs>
  <TitlesOfParts>
    <vt:vector size="124" baseType="lpstr">
      <vt:lpstr>1_blank</vt:lpstr>
      <vt:lpstr>Slide 1</vt:lpstr>
      <vt:lpstr>About the Presenter</vt:lpstr>
      <vt:lpstr>Agenda</vt:lpstr>
      <vt:lpstr>Acronyms</vt:lpstr>
      <vt:lpstr>Revit API History</vt:lpstr>
      <vt:lpstr>SDK Documentation</vt:lpstr>
      <vt:lpstr>Managing Samples</vt:lpstr>
      <vt:lpstr>Managing Samples</vt:lpstr>
      <vt:lpstr>Revit Samples Spreadsheet</vt:lpstr>
      <vt:lpstr>RvtSamples</vt:lpstr>
      <vt:lpstr>RvtSamples</vt:lpstr>
      <vt:lpstr>Non-SDK Samples</vt:lpstr>
      <vt:lpstr>Samples</vt:lpstr>
      <vt:lpstr>Samples</vt:lpstr>
      <vt:lpstr>Basic Samples</vt:lpstr>
      <vt:lpstr>Revit 9.0 Samples</vt:lpstr>
      <vt:lpstr>Revit 9.1 Samples</vt:lpstr>
      <vt:lpstr>New 2008.0 SDK Samples</vt:lpstr>
      <vt:lpstr>New 2008.2 SDK Samples</vt:lpstr>
      <vt:lpstr>New 2009 SDK Samples</vt:lpstr>
      <vt:lpstr>Rebar Detailing Samples</vt:lpstr>
      <vt:lpstr>Basic Samples</vt:lpstr>
      <vt:lpstr>Basic Samples</vt:lpstr>
      <vt:lpstr>Interactive Element Selection</vt:lpstr>
      <vt:lpstr>Object Properties</vt:lpstr>
      <vt:lpstr>Import and Export Data</vt:lpstr>
      <vt:lpstr>Custom Data Addition</vt:lpstr>
      <vt:lpstr>Element Modification</vt:lpstr>
      <vt:lpstr>Load Families and Types</vt:lpstr>
      <vt:lpstr>Structure</vt:lpstr>
      <vt:lpstr>Viewers</vt:lpstr>
      <vt:lpstr>9.0 Samples</vt:lpstr>
      <vt:lpstr>Revit 9 API Features</vt:lpstr>
      <vt:lpstr>Slide 34</vt:lpstr>
      <vt:lpstr>New Creation Methods</vt:lpstr>
      <vt:lpstr>Sheets and Views</vt:lpstr>
      <vt:lpstr>Beams, Columns and Braces </vt:lpstr>
      <vt:lpstr>Area Reinforment </vt:lpstr>
      <vt:lpstr>Area Reinforcement</vt:lpstr>
      <vt:lpstr>Dimensions</vt:lpstr>
      <vt:lpstr>Section View</vt:lpstr>
      <vt:lpstr>Walls</vt:lpstr>
      <vt:lpstr>Floors</vt:lpstr>
      <vt:lpstr>Rotation</vt:lpstr>
      <vt:lpstr>Product Version</vt:lpstr>
      <vt:lpstr>9.1 Samples</vt:lpstr>
      <vt:lpstr>Revit 9.1 API Features</vt:lpstr>
      <vt:lpstr>Rac 9.1 API Features</vt:lpstr>
      <vt:lpstr>Rst 9.1 API Features </vt:lpstr>
      <vt:lpstr>Revit 9.1 API Fixes</vt:lpstr>
      <vt:lpstr>Creation of a Frame Control Display Update</vt:lpstr>
      <vt:lpstr>Journaling Mechanism</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Structural Element Material</vt:lpstr>
      <vt:lpstr>Slide 67</vt:lpstr>
      <vt:lpstr>Slide 68</vt:lpstr>
      <vt:lpstr>Slide 69</vt:lpstr>
      <vt:lpstr>Slide 70</vt:lpstr>
      <vt:lpstr>Slide 71</vt:lpstr>
      <vt:lpstr>Slide 72</vt:lpstr>
      <vt:lpstr>2008 Samples</vt:lpstr>
      <vt:lpstr>APIAppStartup</vt:lpstr>
      <vt:lpstr>APIAppStartup Demo</vt:lpstr>
      <vt:lpstr>ApplicationEvents</vt:lpstr>
      <vt:lpstr>Toolbar</vt:lpstr>
      <vt:lpstr>AutoTagRooms</vt:lpstr>
      <vt:lpstr>AutoTagRooms Demo</vt:lpstr>
      <vt:lpstr>BlendVertexConnectTable</vt:lpstr>
      <vt:lpstr>BlendVertexConnectTable Demo</vt:lpstr>
      <vt:lpstr>CurvedBeam</vt:lpstr>
      <vt:lpstr>CurvedBeam Demo</vt:lpstr>
      <vt:lpstr>FamilyExplorer </vt:lpstr>
      <vt:lpstr>Framing Builder</vt:lpstr>
      <vt:lpstr>ImportExportDWG </vt:lpstr>
      <vt:lpstr>InplaceFamilyAnalyticalModel3D</vt:lpstr>
      <vt:lpstr>NewOpenings</vt:lpstr>
      <vt:lpstr>NewOpenings Demo</vt:lpstr>
      <vt:lpstr>NewPathReinforcement</vt:lpstr>
      <vt:lpstr>NewPathReinforcement Demo</vt:lpstr>
      <vt:lpstr>PathReinforcement </vt:lpstr>
      <vt:lpstr>ProjectInfo </vt:lpstr>
      <vt:lpstr>ProjectUnit </vt:lpstr>
      <vt:lpstr>RDBLink</vt:lpstr>
      <vt:lpstr>RoomSchedule</vt:lpstr>
      <vt:lpstr>ShaftHolePuncher</vt:lpstr>
      <vt:lpstr>SpotDimension </vt:lpstr>
      <vt:lpstr>SpotDimension Demo</vt:lpstr>
      <vt:lpstr>TagBeam</vt:lpstr>
      <vt:lpstr>TagBeam Demo</vt:lpstr>
      <vt:lpstr>TestFloorThickness </vt:lpstr>
      <vt:lpstr>TestWallThickness </vt:lpstr>
      <vt:lpstr>TransactionControl</vt:lpstr>
      <vt:lpstr>ViewPrinter </vt:lpstr>
      <vt:lpstr>ViewPrinter Demo</vt:lpstr>
      <vt:lpstr>VisibilityControl</vt:lpstr>
      <vt:lpstr>VisibilityControl Demo</vt:lpstr>
      <vt:lpstr>2009 Samples</vt:lpstr>
      <vt:lpstr>New SDK Samples in 2009 Beta 1</vt:lpstr>
      <vt:lpstr>ElementsBatchCreation</vt:lpstr>
      <vt:lpstr>ElementsFilter</vt:lpstr>
      <vt:lpstr>GridCreation</vt:lpstr>
      <vt:lpstr>PlaceFamilyInstanceByFace</vt:lpstr>
      <vt:lpstr>CurtainWallGrid</vt:lpstr>
      <vt:lpstr>DoorSwing</vt:lpstr>
      <vt:lpstr>AddSpaceAndZone</vt:lpstr>
      <vt:lpstr>PowerCircuit</vt:lpstr>
      <vt:lpstr>NewRebar</vt:lpstr>
      <vt:lpstr>Truss</vt:lpstr>
      <vt:lpstr>Learning More</vt:lpstr>
      <vt:lpstr>Thank you!</vt:lpstr>
      <vt:lpstr>Slide 123</vt:lpstr>
    </vt:vector>
  </TitlesOfParts>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Revit Structure 2008 API</dc:title>
  <dc:subject>Revit Structure 2008 API</dc:subject>
  <dc:creator>Jeremy Tammik</dc:creator>
  <cp:lastModifiedBy>tammikj</cp:lastModifiedBy>
  <cp:revision>672</cp:revision>
  <dcterms:modified xsi:type="dcterms:W3CDTF">2008-02-18T16:20:35Z</dcterms:modified>
</cp:coreProperties>
</file>