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3"/>
  </p:notesMasterIdLst>
  <p:handoutMasterIdLst>
    <p:handoutMasterId r:id="rId4"/>
  </p:handoutMasterIdLst>
  <p:sldIdLst>
    <p:sldId id="433" r:id="rId2"/>
  </p:sldIdLst>
  <p:sldSz cx="13003213" cy="9756775"/>
  <p:notesSz cx="6858000" cy="9144000"/>
  <p:defaultTextStyle>
    <a:defPPr>
      <a:defRPr lang="en-US"/>
    </a:defPPr>
    <a:lvl1pPr marL="0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196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390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586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782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0978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173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369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563" algn="l" defTabSz="130039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  <a:srgbClr val="C0C0C0"/>
    <a:srgbClr val="DDDDDD"/>
    <a:srgbClr val="B2B2B2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67" autoAdjust="0"/>
    <p:restoredTop sz="86400" autoAdjust="0"/>
  </p:normalViewPr>
  <p:slideViewPr>
    <p:cSldViewPr snapToObjects="1">
      <p:cViewPr varScale="1">
        <p:scale>
          <a:sx n="46" d="100"/>
          <a:sy n="46" d="100"/>
        </p:scale>
        <p:origin x="-120" y="-336"/>
      </p:cViewPr>
      <p:guideLst>
        <p:guide orient="horz" pos="3073"/>
        <p:guide pos="4096"/>
      </p:guideLst>
    </p:cSldViewPr>
  </p:slideViewPr>
  <p:outlineViewPr>
    <p:cViewPr>
      <p:scale>
        <a:sx n="33" d="100"/>
        <a:sy n="33" d="100"/>
      </p:scale>
      <p:origin x="0" y="450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8" d="100"/>
          <a:sy n="98" d="100"/>
        </p:scale>
        <p:origin x="-2556" y="-11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23590-DF55-4AE9-8EC9-EE3E95167B4A}" type="datetimeFigureOut">
              <a:rPr lang="en-US" smtClean="0"/>
              <a:pPr/>
              <a:t>7/22/2008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Revit Programming Introduction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87DF-2A1D-45C4-8EDA-8E112167FF1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97483-41CE-47F9-8EF2-FCDEAE320FFA}" type="datetimeFigureOut">
              <a:rPr lang="en-US" smtClean="0"/>
              <a:pPr/>
              <a:t>7/22/2008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Revit Programming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E5043-F1D3-4DBB-BE5C-D1DA0412B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0196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390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0586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782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0978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173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369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1563" algn="l" defTabSz="13003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45F08A-EB97-42E2-A5F9-3BFC9219EAB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9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3863" y="685800"/>
            <a:ext cx="3563937" cy="2676525"/>
          </a:xfrm>
          <a:ln/>
        </p:spPr>
      </p:sp>
      <p:sp>
        <p:nvSpPr>
          <p:cNvPr id="289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6428" indent="-226428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68" y="409902"/>
            <a:ext cx="11843345" cy="837006"/>
          </a:xfrm>
          <a:prstGeom prst="rect">
            <a:avLst/>
          </a:prstGeom>
        </p:spPr>
        <p:txBody>
          <a:bodyPr lIns="130039" tIns="65020" rIns="130039" bIns="65020"/>
          <a:lstStyle>
            <a:lvl1pPr algn="l">
              <a:defRPr sz="4800" b="0"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69" y="1531178"/>
            <a:ext cx="11859109" cy="7342657"/>
          </a:xfrm>
          <a:prstGeom prst="rect">
            <a:avLst/>
          </a:prstGeom>
          <a:noFill/>
        </p:spPr>
        <p:txBody>
          <a:bodyPr lIns="130039" tIns="65020" rIns="130039" bIns="65020"/>
          <a:lstStyle>
            <a:lvl1pPr>
              <a:buFont typeface="Arial" pitchFamily="34" charset="0"/>
              <a:buNone/>
              <a:defRPr sz="3600" b="0">
                <a:latin typeface="+mj-lt"/>
                <a:cs typeface="Arial" pitchFamily="34" charset="0"/>
              </a:defRPr>
            </a:lvl1pPr>
            <a:lvl2pPr>
              <a:buFont typeface="Wingdings" pitchFamily="2" charset="2"/>
              <a:buChar char="§"/>
              <a:defRPr sz="2800" b="0">
                <a:latin typeface="+mj-lt"/>
                <a:cs typeface="Arial" pitchFamily="34" charset="0"/>
              </a:defRPr>
            </a:lvl2pPr>
            <a:lvl3pPr>
              <a:buFont typeface="Wingdings" pitchFamily="2" charset="2"/>
              <a:buChar char="§"/>
              <a:defRPr sz="2400">
                <a:latin typeface="+mj-lt"/>
                <a:cs typeface="Arial" pitchFamily="34" charset="0"/>
              </a:defRPr>
            </a:lvl3pPr>
            <a:lvl4pPr>
              <a:buFont typeface="Wingdings" pitchFamily="2" charset="2"/>
              <a:buChar char="§"/>
              <a:defRPr sz="2400">
                <a:latin typeface="+mj-lt"/>
                <a:cs typeface="Arial" pitchFamily="34" charset="0"/>
              </a:defRPr>
            </a:lvl4pPr>
            <a:lvl5pPr>
              <a:buFont typeface="Arial" pitchFamily="34" charset="0"/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0" y="9379813"/>
            <a:ext cx="3937000" cy="376962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en-GB" sz="1800" smtClean="0">
                <a:solidFill>
                  <a:schemeClr val="bg1">
                    <a:lumMod val="50000"/>
                  </a:schemeClr>
                </a:solidFill>
              </a:rPr>
              <a:t>Revit Programming Introduction </a:t>
            </a:r>
            <a:fld id="{E0DFDB38-F135-461F-86E5-0089A545AD3A}" type="slidenum">
              <a:rPr lang="en-GB" sz="18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GB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9448801"/>
            <a:ext cx="2451100" cy="28420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algn="l"/>
            <a:r>
              <a:rPr lang="en-GB" sz="1200" smtClean="0">
                <a:solidFill>
                  <a:schemeClr val="bg1">
                    <a:lumMod val="50000"/>
                  </a:schemeClr>
                </a:solidFill>
              </a:rPr>
              <a:t>Copyright © 2008 Autodesk Inc. </a:t>
            </a:r>
            <a:endParaRPr lang="en-GB" sz="12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PPT_LOGO_4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2541826" y="2535382"/>
            <a:ext cx="461385" cy="72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ctr" defTabSz="91428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8" indent="-342858" algn="l" defTabSz="914287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9" indent="-285714" algn="l" defTabSz="9142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9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4" indent="-228572" algn="l" defTabSz="9142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2" algn="l" defTabSz="9142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1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4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8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22" indent="-228572" algn="l" defTabSz="9142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9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3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6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50" algn="l" defTabSz="91428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oomsRoofs01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8" y="4476744"/>
            <a:ext cx="7063740" cy="4480560"/>
          </a:xfrm>
          <a:prstGeom prst="rect">
            <a:avLst/>
          </a:prstGeom>
        </p:spPr>
      </p:pic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RoofsRooms</a:t>
            </a:r>
            <a:endParaRPr lang="en-US" altLang="zh-CN" smtClean="0">
              <a:ea typeface="SimSun" pitchFamily="2" charset="-122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759" y="2103399"/>
            <a:ext cx="10904076" cy="2373070"/>
          </a:xfrm>
        </p:spPr>
        <p:txBody>
          <a:bodyPr/>
          <a:lstStyle/>
          <a:p>
            <a:pPr marL="541338" lvl="1" indent="-360363">
              <a:lnSpc>
                <a:spcPct val="80000"/>
              </a:lnSpc>
            </a:pPr>
            <a:r>
              <a:rPr lang="en-US" altLang="zh-CN" smtClean="0">
                <a:ea typeface="ＭＳ Ｐゴシック" pitchFamily="34" charset="-128"/>
              </a:rPr>
              <a:t>RAC and RME, </a:t>
            </a:r>
            <a:r>
              <a:rPr lang="en-US" altLang="zh-CN" smtClean="0">
                <a:ea typeface="ＭＳ Ｐゴシック" pitchFamily="34" charset="-128"/>
              </a:rPr>
              <a:t>C#</a:t>
            </a:r>
          </a:p>
          <a:p>
            <a:pPr marL="541338" lvl="1" indent="-360363">
              <a:lnSpc>
                <a:spcPct val="80000"/>
              </a:lnSpc>
            </a:pPr>
            <a:r>
              <a:rPr lang="en-US" altLang="zh-CN" smtClean="0">
                <a:ea typeface="ＭＳ Ｐゴシック" pitchFamily="34" charset="-128"/>
              </a:rPr>
              <a:t>Determine roof elements bounding a room or space from above</a:t>
            </a:r>
            <a:endParaRPr lang="en-US" altLang="zh-CN" smtClean="0">
              <a:ea typeface="ＭＳ Ｐゴシック" pitchFamily="34" charset="-128"/>
            </a:endParaRPr>
          </a:p>
          <a:p>
            <a:pPr marL="541338" lvl="1" indent="-360363">
              <a:lnSpc>
                <a:spcPct val="80000"/>
              </a:lnSpc>
            </a:pPr>
            <a:r>
              <a:rPr lang="en-US" altLang="zh-CN" smtClean="0"/>
              <a:t>Separate sample files provided for RAC and RME</a:t>
            </a:r>
          </a:p>
          <a:p>
            <a:pPr marL="541338" lvl="1" indent="-360363">
              <a:lnSpc>
                <a:spcPct val="80000"/>
              </a:lnSpc>
            </a:pPr>
            <a:r>
              <a:rPr lang="en-US" altLang="zh-CN" smtClean="0"/>
              <a:t>All rooms and spaces are found </a:t>
            </a:r>
          </a:p>
          <a:p>
            <a:pPr marL="541338" lvl="1" indent="-360363">
              <a:lnSpc>
                <a:spcPct val="80000"/>
              </a:lnSpc>
            </a:pPr>
            <a:r>
              <a:rPr lang="en-US" altLang="zh-CN" smtClean="0"/>
              <a:t>Their roofs are determined and listed</a:t>
            </a:r>
            <a:endParaRPr lang="en-US" altLang="zh-CN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982676" y="194232"/>
            <a:ext cx="2867028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None/>
            </a:pPr>
            <a:r>
              <a:rPr lang="en-GB" sz="2300" smtClean="0">
                <a:solidFill>
                  <a:srgbClr val="00AADD"/>
                </a:solidFill>
              </a:rPr>
              <a:t>2009 Samples</a:t>
            </a:r>
            <a:endParaRPr lang="en-GB" sz="2300">
              <a:solidFill>
                <a:srgbClr val="00AADD"/>
              </a:solidFill>
            </a:endParaRPr>
          </a:p>
        </p:txBody>
      </p:sp>
      <p:pic>
        <p:nvPicPr>
          <p:cNvPr id="10" name="Picture 9" descr="RoomsRoofs0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587" y="4822869"/>
            <a:ext cx="4391025" cy="33051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Text Slide</vt:lpstr>
      <vt:lpstr>RoofsRooms</vt:lpstr>
    </vt:vector>
  </TitlesOfParts>
  <Company>Autodesk,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ABCs of Programming in Revit</dc:title>
  <dc:subject>Revit API</dc:subject>
  <dc:creator>Jeremy Tammik, DevTech, Autodesk</dc:creator>
  <cp:lastModifiedBy>tammikj</cp:lastModifiedBy>
  <cp:revision>396</cp:revision>
  <dcterms:created xsi:type="dcterms:W3CDTF">2007-09-13T20:17:33Z</dcterms:created>
  <dcterms:modified xsi:type="dcterms:W3CDTF">2008-07-22T13:31:53Z</dcterms:modified>
</cp:core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ObjectSendToBack" visible="true"/>
        <mso:button idQ="doc:_DE105-1_The_ABCs_of_Programming_in_Revit.pptx__SetShapeShade_1" visible="true" label="'DE105-1 The ABCs of Programming in Revit.pptx'!SetShapeShade" onAction="'DE105-1 The ABCs of Programming in Revit.pptx'!SetShapeShade" imageMso="ListMacros"/>
      </mso:documentControls>
    </mso:qat>
  </mso:ribbon>
</mso:customUI>
</file>