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6"/>
  </p:notesMasterIdLst>
  <p:handoutMasterIdLst>
    <p:handoutMasterId r:id="rId7"/>
  </p:handoutMasterIdLst>
  <p:sldIdLst>
    <p:sldId id="377" r:id="rId2"/>
    <p:sldId id="289" r:id="rId3"/>
    <p:sldId id="292" r:id="rId4"/>
    <p:sldId id="293" r:id="rId5"/>
  </p:sldIdLst>
  <p:sldSz cx="13003213" cy="9756775"/>
  <p:notesSz cx="6858000" cy="9144000"/>
  <p:defaultTextStyle>
    <a:defPPr>
      <a:defRPr lang="en-US"/>
    </a:defPPr>
    <a:lvl1pPr marL="0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196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390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586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782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0978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173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369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563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DDDDDD"/>
    <a:srgbClr val="B2B2B2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856" autoAdjust="0"/>
    <p:restoredTop sz="86460" autoAdjust="0"/>
  </p:normalViewPr>
  <p:slideViewPr>
    <p:cSldViewPr snapToGrid="0">
      <p:cViewPr varScale="1">
        <p:scale>
          <a:sx n="67" d="100"/>
          <a:sy n="67" d="100"/>
        </p:scale>
        <p:origin x="-744" y="-96"/>
      </p:cViewPr>
      <p:guideLst>
        <p:guide orient="horz" pos="3073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3590-DF55-4AE9-8EC9-EE3E95167B4A}" type="datetimeFigureOut">
              <a:rPr lang="en-US" smtClean="0"/>
              <a:pPr/>
              <a:t>5/4/2008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ABCs of Revit Programming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987DF-2A1D-45C4-8EDA-8E112167FF1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97483-41CE-47F9-8EF2-FCDEAE320FFA}" type="datetimeFigureOut">
              <a:rPr lang="en-US" smtClean="0"/>
              <a:pPr/>
              <a:t>5/4/2008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ABCs of Revit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5043-F1D3-4DBB-BE5C-D1DA0412B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0196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390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0586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782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0978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173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369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563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66B37-3C78-4EA0-97F3-B35E746A813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2275" y="685800"/>
            <a:ext cx="3567113" cy="2676525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So, how do we access all these objects? We start off with the external command data argument passed in to the external command.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66B37-3C78-4EA0-97F3-B35E746A8139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2275" y="685800"/>
            <a:ext cx="3567113" cy="2676525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Revit 2009 API makes use of generic collections and introduces optimised filtered element access.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DA035-711B-403A-B342-8127C6EECD1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2275" y="685800"/>
            <a:ext cx="3567113" cy="2676525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71172-77FF-43EF-92AE-166CDFCB25C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2275" y="685800"/>
            <a:ext cx="3567113" cy="2676525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eneral Design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858897" y="2049514"/>
            <a:ext cx="9649933" cy="2152819"/>
          </a:xfrm>
          <a:prstGeom prst="rect">
            <a:avLst/>
          </a:prstGeom>
        </p:spPr>
        <p:txBody>
          <a:bodyPr lIns="91428" tIns="45714" rIns="91428" bIns="45714" anchor="b"/>
          <a:lstStyle>
            <a:lvl1pPr algn="l">
              <a:defRPr sz="5000" b="1" spc="-3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58895" y="4676774"/>
            <a:ext cx="8114722" cy="691616"/>
          </a:xfrm>
          <a:prstGeom prst="rect">
            <a:avLst/>
          </a:prstGeom>
        </p:spPr>
        <p:txBody>
          <a:bodyPr lIns="91428" tIns="45714" rIns="91428" bIns="45714"/>
          <a:lstStyle>
            <a:lvl1pPr marL="0" indent="0" algn="l">
              <a:buNone/>
              <a:defRPr sz="3100" b="1" spc="-20" baseline="0">
                <a:solidFill>
                  <a:srgbClr val="C0C0C0"/>
                </a:solidFill>
                <a:latin typeface="Arial" pitchFamily="34" charset="0"/>
                <a:cs typeface="Arial" pitchFamily="34" charset="0"/>
              </a:defRPr>
            </a:lvl1pPr>
            <a:lvl2pPr marL="65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First and Last Name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1858895" y="5186474"/>
            <a:ext cx="8131266" cy="1371981"/>
          </a:xfrm>
          <a:prstGeom prst="rect">
            <a:avLst/>
          </a:prstGeom>
        </p:spPr>
        <p:txBody>
          <a:bodyPr lIns="91428" tIns="45714" rIns="91428" bIns="45714"/>
          <a:lstStyle>
            <a:lvl1pPr marL="487647" marR="0" indent="-487647" algn="l" defTabSz="1300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280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487647" marR="0" lvl="0" indent="-487647" algn="l" defTabSz="1300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-2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Presenters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68" y="409902"/>
            <a:ext cx="11843345" cy="837006"/>
          </a:xfrm>
          <a:prstGeom prst="rect">
            <a:avLst/>
          </a:prstGeom>
        </p:spPr>
        <p:txBody>
          <a:bodyPr lIns="130039" tIns="65020" rIns="130039" bIns="65020"/>
          <a:lstStyle>
            <a:lvl1pPr algn="l">
              <a:defRPr sz="4800" b="0"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69" y="1531178"/>
            <a:ext cx="11859109" cy="7342657"/>
          </a:xfrm>
          <a:prstGeom prst="rect">
            <a:avLst/>
          </a:prstGeom>
          <a:noFill/>
        </p:spPr>
        <p:txBody>
          <a:bodyPr lIns="130039" tIns="65020" rIns="130039" bIns="65020"/>
          <a:lstStyle>
            <a:lvl1pPr>
              <a:buFont typeface="Arial" pitchFamily="34" charset="0"/>
              <a:buNone/>
              <a:defRPr sz="3600" b="0">
                <a:latin typeface="+mj-lt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sz="2800" b="0">
                <a:latin typeface="+mj-lt"/>
                <a:cs typeface="Arial" pitchFamily="34" charset="0"/>
              </a:defRPr>
            </a:lvl2pPr>
            <a:lvl3pPr>
              <a:buFont typeface="Wingdings" pitchFamily="2" charset="2"/>
              <a:buChar char="§"/>
              <a:defRPr sz="2400">
                <a:latin typeface="+mj-lt"/>
                <a:cs typeface="Arial" pitchFamily="34" charset="0"/>
              </a:defRPr>
            </a:lvl3pPr>
            <a:lvl4pPr>
              <a:buFont typeface="Wingdings" pitchFamily="2" charset="2"/>
              <a:buChar char="§"/>
              <a:defRPr sz="2400">
                <a:latin typeface="+mj-lt"/>
                <a:cs typeface="Arial" pitchFamily="34" charset="0"/>
              </a:defRPr>
            </a:lvl4pPr>
            <a:lvl5pPr>
              <a:buFont typeface="Arial" pitchFamily="34" charset="0"/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4572000" y="9379813"/>
            <a:ext cx="3937000" cy="376962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en-GB" sz="1800" smtClean="0">
                <a:solidFill>
                  <a:schemeClr val="bg1">
                    <a:lumMod val="50000"/>
                  </a:schemeClr>
                </a:solidFill>
              </a:rPr>
              <a:t>Revit Programming Introduction </a:t>
            </a:r>
            <a:fld id="{E0DFDB38-F135-461F-86E5-0089A545AD3A}" type="slidenum">
              <a:rPr lang="en-GB" sz="18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GB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9448801"/>
            <a:ext cx="2451100" cy="28420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algn="l"/>
            <a:r>
              <a:rPr lang="en-GB" sz="1200" smtClean="0">
                <a:solidFill>
                  <a:schemeClr val="bg1">
                    <a:lumMod val="50000"/>
                  </a:schemeClr>
                </a:solidFill>
              </a:rPr>
              <a:t>Copyright © 2008 Autodesk Inc. </a:t>
            </a:r>
            <a:endParaRPr lang="en-GB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PPT_LOGO_4b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541826" y="2535382"/>
            <a:ext cx="461385" cy="722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</p:sldLayoutIdLst>
  <p:hf hdr="0" dt="0"/>
  <p:txStyles>
    <p:titleStyle>
      <a:lvl1pPr algn="ctr" defTabSz="91428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87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9" indent="-285714" algn="l" defTabSz="9142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9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4" indent="-228572" algn="l" defTabSz="9142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2" algn="l" defTabSz="9142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1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4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8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2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3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6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Accessing Current </a:t>
            </a:r>
            <a:r>
              <a:rPr lang="en-GB" dirty="0" err="1" smtClean="0"/>
              <a:t>Revit</a:t>
            </a:r>
            <a:r>
              <a:rPr lang="en-GB" dirty="0" smtClean="0"/>
              <a:t> Element Selection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43369" y="1531179"/>
            <a:ext cx="12045410" cy="514634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How to access the Revit data from an external command?</a:t>
            </a:r>
          </a:p>
          <a:p>
            <a:pPr eaLnBrk="1" hangingPunct="1">
              <a:buFontTx/>
              <a:buNone/>
            </a:pPr>
            <a:r>
              <a:rPr lang="en-US" smtClean="0"/>
              <a:t>Current selection is member of document class</a:t>
            </a:r>
            <a:endParaRPr lang="en-US" dirty="0" smtClean="0"/>
          </a:p>
          <a:p>
            <a:pPr marL="746872" lvl="1"/>
            <a:r>
              <a:rPr lang="en-US" sz="2400" noProof="1" smtClean="0"/>
              <a:t>ExternalCommandData</a:t>
            </a:r>
            <a:r>
              <a:rPr lang="en-GB" sz="2400" dirty="0" smtClean="0">
                <a:sym typeface="Wingdings" pitchFamily="2" charset="2"/>
              </a:rPr>
              <a:t>.Application.ActiveDocument.Selection.Elements </a:t>
            </a:r>
            <a:endParaRPr lang="en-GB" sz="2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Input argument </a:t>
            </a:r>
            <a:r>
              <a:rPr lang="en-US" smtClean="0"/>
              <a:t>provides </a:t>
            </a:r>
            <a:r>
              <a:rPr lang="en-US" noProof="1" smtClean="0"/>
              <a:t>ExternalCommandData</a:t>
            </a:r>
          </a:p>
          <a:p>
            <a:pPr marL="722313" lvl="4" indent="0"/>
            <a:r>
              <a:rPr lang="en-GB" sz="1800" smtClean="0"/>
              <a:t>Selection sel = doc.Selection;</a:t>
            </a:r>
          </a:p>
          <a:p>
            <a:pPr marL="722313" lvl="4" indent="0">
              <a:spcBef>
                <a:spcPts val="0"/>
              </a:spcBef>
            </a:pPr>
            <a:r>
              <a:rPr lang="en-US" sz="1800" smtClean="0"/>
              <a:t>sMsg = "There are " + sel.Elements.Size + " elements in the selection set:";</a:t>
            </a:r>
          </a:p>
          <a:p>
            <a:pPr marL="722313" lvl="4" indent="0">
              <a:spcBef>
                <a:spcPts val="0"/>
              </a:spcBef>
            </a:pPr>
            <a:r>
              <a:rPr lang="en-GB" sz="1800" smtClean="0"/>
              <a:t>foreach( Element elem in sel.Elements )</a:t>
            </a:r>
          </a:p>
          <a:p>
            <a:pPr marL="722313" lvl="4" indent="0">
              <a:spcBef>
                <a:spcPts val="0"/>
              </a:spcBef>
            </a:pPr>
            <a:r>
              <a:rPr lang="en-GB" sz="1800" smtClean="0"/>
              <a:t>{</a:t>
            </a:r>
          </a:p>
          <a:p>
            <a:pPr marL="722313" lvl="4" indent="0">
              <a:spcBef>
                <a:spcPts val="0"/>
              </a:spcBef>
            </a:pPr>
            <a:r>
              <a:rPr lang="en-US" sz="1800" smtClean="0"/>
              <a:t>  string s = (null == elem.Category) ? elem.GetType().Name : elem.Category.Name;</a:t>
            </a:r>
          </a:p>
          <a:p>
            <a:pPr marL="722313" lvl="4" indent="0">
              <a:spcBef>
                <a:spcPts val="0"/>
              </a:spcBef>
            </a:pPr>
            <a:r>
              <a:rPr lang="pt-BR" sz="1800" smtClean="0"/>
              <a:t>  sMsg += "\r\n  " + s + " Id=" + elem.Id.Value.ToString();</a:t>
            </a:r>
          </a:p>
          <a:p>
            <a:pPr marL="722313" lvl="4" indent="0">
              <a:spcBef>
                <a:spcPts val="0"/>
              </a:spcBef>
            </a:pPr>
            <a:r>
              <a:rPr lang="en-GB" sz="1800" smtClean="0"/>
              <a:t>}</a:t>
            </a:r>
          </a:p>
          <a:p>
            <a:pPr marL="722313" lvl="4" indent="0">
              <a:spcBef>
                <a:spcPts val="0"/>
              </a:spcBef>
            </a:pPr>
            <a:r>
              <a:rPr lang="en-US" sz="1800" smtClean="0"/>
              <a:t>// from </a:t>
            </a:r>
            <a:r>
              <a:rPr lang="en-GB" sz="1800" smtClean="0"/>
              <a:t>Lab1_2_CommandArguments</a:t>
            </a:r>
            <a:endParaRPr lang="en-US" sz="1800" dirty="0" smtClean="0"/>
          </a:p>
        </p:txBody>
      </p:sp>
      <p:sp>
        <p:nvSpPr>
          <p:cNvPr id="35844" name="Text Box 64"/>
          <p:cNvSpPr txBox="1">
            <a:spLocks noChangeArrowheads="1"/>
          </p:cNvSpPr>
          <p:nvPr/>
        </p:nvSpPr>
        <p:spPr bwMode="auto">
          <a:xfrm>
            <a:off x="9982677" y="194234"/>
            <a:ext cx="2867028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2300" dirty="0">
                <a:solidFill>
                  <a:schemeClr val="accent1"/>
                </a:solidFill>
              </a:rPr>
              <a:t>Elements Collection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677075" y="6682636"/>
            <a:ext cx="4058086" cy="2164558"/>
            <a:chOff x="3677075" y="6682636"/>
            <a:chExt cx="4058086" cy="2164558"/>
          </a:xfrm>
        </p:grpSpPr>
        <p:cxnSp>
          <p:nvCxnSpPr>
            <p:cNvPr id="35846" name="AutoShape 15"/>
            <p:cNvCxnSpPr>
              <a:cxnSpLocks noChangeShapeType="1"/>
              <a:endCxn id="11" idx="1"/>
            </p:cNvCxnSpPr>
            <p:nvPr/>
          </p:nvCxnSpPr>
          <p:spPr bwMode="auto">
            <a:xfrm rot="16200000" flipH="1">
              <a:off x="4073296" y="7847037"/>
              <a:ext cx="534755" cy="227967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35847" name="Rectangle 16"/>
            <p:cNvSpPr>
              <a:spLocks noChangeArrowheads="1"/>
            </p:cNvSpPr>
            <p:nvPr/>
          </p:nvSpPr>
          <p:spPr bwMode="auto">
            <a:xfrm>
              <a:off x="4830939" y="8499483"/>
              <a:ext cx="2904222" cy="347711"/>
            </a:xfrm>
            <a:prstGeom prst="rect">
              <a:avLst/>
            </a:prstGeom>
            <a:gradFill rotWithShape="1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91440" bIns="91440" anchor="ctr"/>
            <a:lstStyle/>
            <a:p>
              <a:pPr eaLnBrk="0" hangingPunct="0"/>
              <a:r>
                <a:rPr lang="en-US" altLang="ja-JP" sz="2300" dirty="0">
                  <a:ea typeface="ＭＳ Ｐゴシック" pitchFamily="34" charset="-128"/>
                </a:rPr>
                <a:t>Elements</a:t>
              </a: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4054530" y="7159634"/>
              <a:ext cx="2905856" cy="346907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bIns="91440" anchor="ctr"/>
            <a:lstStyle/>
            <a:p>
              <a:pPr eaLnBrk="0" hangingPunct="0">
                <a:defRPr/>
              </a:pPr>
              <a:r>
                <a:rPr lang="en-US" altLang="ja-JP" sz="2300" dirty="0"/>
                <a:t>ActiveDocument</a:t>
              </a: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3677075" y="6682636"/>
              <a:ext cx="2904050" cy="348715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/>
            <a:lstStyle/>
            <a:p>
              <a:pPr eaLnBrk="0" hangingPunct="0">
                <a:defRPr/>
              </a:pPr>
              <a:r>
                <a:rPr lang="en-US" altLang="ja-JP" sz="2300" dirty="0"/>
                <a:t>Application</a:t>
              </a:r>
            </a:p>
          </p:txBody>
        </p:sp>
        <p:cxnSp>
          <p:nvCxnSpPr>
            <p:cNvPr id="35850" name="AutoShape 20"/>
            <p:cNvCxnSpPr>
              <a:cxnSpLocks noChangeShapeType="1"/>
            </p:cNvCxnSpPr>
            <p:nvPr/>
          </p:nvCxnSpPr>
          <p:spPr bwMode="auto">
            <a:xfrm rot="16200000" flipH="1">
              <a:off x="3812458" y="7044902"/>
              <a:ext cx="255428" cy="22796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4455462" y="8054005"/>
              <a:ext cx="2905856" cy="34871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bIns="91440" anchor="ctr"/>
            <a:lstStyle/>
            <a:p>
              <a:pPr eaLnBrk="0" hangingPunct="0">
                <a:defRPr/>
              </a:pPr>
              <a:r>
                <a:rPr lang="en-US" altLang="ja-JP" sz="2300" dirty="0"/>
                <a:t>Selection</a:t>
              </a:r>
            </a:p>
          </p:txBody>
        </p:sp>
        <p:cxnSp>
          <p:nvCxnSpPr>
            <p:cNvPr id="35852" name="AutoShape 15"/>
            <p:cNvCxnSpPr>
              <a:cxnSpLocks noChangeShapeType="1"/>
            </p:cNvCxnSpPr>
            <p:nvPr/>
          </p:nvCxnSpPr>
          <p:spPr bwMode="auto">
            <a:xfrm rot="16200000" flipH="1">
              <a:off x="4606417" y="8415984"/>
              <a:ext cx="255428" cy="22796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5854" name="AutoShape 15"/>
            <p:cNvCxnSpPr>
              <a:cxnSpLocks noChangeShapeType="1"/>
            </p:cNvCxnSpPr>
            <p:nvPr/>
          </p:nvCxnSpPr>
          <p:spPr bwMode="auto">
            <a:xfrm rot="16200000" flipH="1">
              <a:off x="4214522" y="7526103"/>
              <a:ext cx="255428" cy="22796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4436412" y="7592042"/>
              <a:ext cx="2905856" cy="34871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bIns="91440" anchor="ctr"/>
            <a:lstStyle/>
            <a:p>
              <a:pPr eaLnBrk="0" hangingPunct="0">
                <a:defRPr/>
              </a:pPr>
              <a:r>
                <a:rPr lang="en-US" altLang="ja-JP" sz="2300" dirty="0" smtClean="0"/>
                <a:t>Elements</a:t>
              </a:r>
              <a:endParaRPr lang="en-US" altLang="ja-JP" sz="23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Accessing Revit Database Element</a:t>
            </a:r>
            <a:endParaRPr lang="en-GB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43369" y="1531178"/>
            <a:ext cx="12081505" cy="734265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How to access the Revit data from an external command?</a:t>
            </a:r>
          </a:p>
          <a:p>
            <a:pPr eaLnBrk="1" hangingPunct="1">
              <a:buFontTx/>
              <a:buNone/>
            </a:pPr>
            <a:r>
              <a:rPr lang="en-US" smtClean="0"/>
              <a:t>Document class provides access to complete element collection</a:t>
            </a:r>
          </a:p>
          <a:p>
            <a:pPr lvl="1"/>
            <a:r>
              <a:rPr lang="en-US" smtClean="0">
                <a:solidFill>
                  <a:schemeClr val="tx2"/>
                </a:solidFill>
              </a:rPr>
              <a:t>Elements</a:t>
            </a:r>
            <a:r>
              <a:rPr lang="en-US" smtClean="0"/>
              <a:t> – access to all elements </a:t>
            </a:r>
          </a:p>
          <a:p>
            <a:pPr lvl="1"/>
            <a:r>
              <a:rPr lang="en-US" smtClean="0">
                <a:solidFill>
                  <a:schemeClr val="tx2"/>
                </a:solidFill>
              </a:rPr>
              <a:t>Elements(Type) </a:t>
            </a:r>
            <a:r>
              <a:rPr lang="en-US" smtClean="0"/>
              <a:t>– access elements of specified type</a:t>
            </a:r>
          </a:p>
          <a:p>
            <a:pPr lvl="1"/>
            <a:r>
              <a:rPr lang="en-US" smtClean="0">
                <a:solidFill>
                  <a:schemeClr val="tx2"/>
                </a:solidFill>
              </a:rPr>
              <a:t>Elements(Filter) </a:t>
            </a:r>
            <a:r>
              <a:rPr lang="en-US" smtClean="0"/>
              <a:t>– access elements satisfing filter</a:t>
            </a:r>
          </a:p>
          <a:p>
            <a:pPr lvl="1"/>
            <a:r>
              <a:rPr lang="en-US" smtClean="0">
                <a:solidFill>
                  <a:schemeClr val="tx2"/>
                </a:solidFill>
              </a:rPr>
              <a:t>Elements(Type, ICollection&lt;Element&gt;) </a:t>
            </a:r>
            <a:r>
              <a:rPr lang="en-US" smtClean="0"/>
              <a:t>– collect elements of specified type</a:t>
            </a:r>
          </a:p>
          <a:p>
            <a:pPr lvl="1"/>
            <a:r>
              <a:rPr lang="en-US" smtClean="0">
                <a:solidFill>
                  <a:schemeClr val="tx2"/>
                </a:solidFill>
              </a:rPr>
              <a:t>Elements(Filter, ICollection&lt;Element&gt;)</a:t>
            </a:r>
            <a:r>
              <a:rPr lang="en-US" smtClean="0"/>
              <a:t> – collect elements satisfing filter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35844" name="Text Box 64"/>
          <p:cNvSpPr txBox="1">
            <a:spLocks noChangeArrowheads="1"/>
          </p:cNvSpPr>
          <p:nvPr/>
        </p:nvSpPr>
        <p:spPr bwMode="auto">
          <a:xfrm>
            <a:off x="9982677" y="194234"/>
            <a:ext cx="2867028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2300" dirty="0">
                <a:solidFill>
                  <a:schemeClr val="accent1"/>
                </a:solidFill>
              </a:rPr>
              <a:t>Elements Collection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68787" y="6056972"/>
            <a:ext cx="4079530" cy="2143946"/>
            <a:chOff x="3568787" y="6056972"/>
            <a:chExt cx="4079530" cy="2143946"/>
          </a:xfrm>
        </p:grpSpPr>
        <p:cxnSp>
          <p:nvCxnSpPr>
            <p:cNvPr id="35846" name="AutoShape 15"/>
            <p:cNvCxnSpPr>
              <a:cxnSpLocks noChangeShapeType="1"/>
              <a:endCxn id="11" idx="1"/>
            </p:cNvCxnSpPr>
            <p:nvPr/>
          </p:nvCxnSpPr>
          <p:spPr bwMode="auto">
            <a:xfrm rot="16200000" flipH="1">
              <a:off x="3965008" y="7221373"/>
              <a:ext cx="534755" cy="227967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946242" y="6533970"/>
              <a:ext cx="2905856" cy="346907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bIns="91440" anchor="ctr"/>
            <a:lstStyle/>
            <a:p>
              <a:pPr eaLnBrk="0" hangingPunct="0">
                <a:defRPr/>
              </a:pPr>
              <a:r>
                <a:rPr lang="en-US" altLang="ja-JP" sz="2300" dirty="0"/>
                <a:t>ActiveDocument</a:t>
              </a: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3568787" y="6056972"/>
              <a:ext cx="2904050" cy="348715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/>
            <a:lstStyle/>
            <a:p>
              <a:pPr eaLnBrk="0" hangingPunct="0">
                <a:defRPr/>
              </a:pPr>
              <a:r>
                <a:rPr lang="en-US" altLang="ja-JP" sz="2300" dirty="0"/>
                <a:t>Application</a:t>
              </a:r>
            </a:p>
          </p:txBody>
        </p:sp>
        <p:cxnSp>
          <p:nvCxnSpPr>
            <p:cNvPr id="35850" name="AutoShape 20"/>
            <p:cNvCxnSpPr>
              <a:cxnSpLocks noChangeShapeType="1"/>
            </p:cNvCxnSpPr>
            <p:nvPr/>
          </p:nvCxnSpPr>
          <p:spPr bwMode="auto">
            <a:xfrm rot="16200000" flipH="1">
              <a:off x="3704170" y="6419238"/>
              <a:ext cx="255428" cy="22796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4347174" y="7428341"/>
              <a:ext cx="2905856" cy="34871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bIns="91440" anchor="ctr"/>
            <a:lstStyle/>
            <a:p>
              <a:pPr eaLnBrk="0" hangingPunct="0">
                <a:defRPr/>
              </a:pPr>
              <a:r>
                <a:rPr lang="en-US" altLang="ja-JP" sz="2300" dirty="0"/>
                <a:t>Selection</a:t>
              </a:r>
            </a:p>
          </p:txBody>
        </p:sp>
        <p:cxnSp>
          <p:nvCxnSpPr>
            <p:cNvPr id="35852" name="AutoShape 15"/>
            <p:cNvCxnSpPr>
              <a:cxnSpLocks noChangeShapeType="1"/>
            </p:cNvCxnSpPr>
            <p:nvPr/>
          </p:nvCxnSpPr>
          <p:spPr bwMode="auto">
            <a:xfrm rot="16200000" flipH="1">
              <a:off x="4498129" y="7790320"/>
              <a:ext cx="255428" cy="22796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35853" name="Rectangle 16"/>
            <p:cNvSpPr>
              <a:spLocks noChangeArrowheads="1"/>
            </p:cNvSpPr>
            <p:nvPr/>
          </p:nvSpPr>
          <p:spPr bwMode="auto">
            <a:xfrm>
              <a:off x="4347931" y="6968280"/>
              <a:ext cx="2904222" cy="347711"/>
            </a:xfrm>
            <a:prstGeom prst="rect">
              <a:avLst/>
            </a:prstGeom>
            <a:gradFill rotWithShape="1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91440" bIns="91440" anchor="ctr"/>
            <a:lstStyle/>
            <a:p>
              <a:pPr eaLnBrk="0" hangingPunct="0"/>
              <a:r>
                <a:rPr lang="en-US" altLang="ja-JP" sz="2300" dirty="0">
                  <a:ea typeface="ＭＳ Ｐゴシック" pitchFamily="34" charset="-128"/>
                </a:rPr>
                <a:t>Elements</a:t>
              </a:r>
            </a:p>
          </p:txBody>
        </p:sp>
        <p:cxnSp>
          <p:nvCxnSpPr>
            <p:cNvPr id="35854" name="AutoShape 15"/>
            <p:cNvCxnSpPr>
              <a:cxnSpLocks noChangeShapeType="1"/>
            </p:cNvCxnSpPr>
            <p:nvPr/>
          </p:nvCxnSpPr>
          <p:spPr bwMode="auto">
            <a:xfrm rot="16200000" flipH="1">
              <a:off x="4106234" y="6900439"/>
              <a:ext cx="255428" cy="22796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4742461" y="7852204"/>
              <a:ext cx="2905856" cy="34871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bIns="91440" anchor="ctr"/>
            <a:lstStyle/>
            <a:p>
              <a:pPr eaLnBrk="0" hangingPunct="0">
                <a:defRPr/>
              </a:pPr>
              <a:r>
                <a:rPr lang="en-US" altLang="ja-JP" sz="2300" dirty="0" smtClean="0"/>
                <a:t>Elements</a:t>
              </a:r>
              <a:endParaRPr lang="en-US" altLang="ja-JP" sz="23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Identifying Revit Elements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7647" lvl="1" indent="-325098"/>
            <a:endParaRPr lang="en-GB" dirty="0" smtClean="0">
              <a:sym typeface="Wingdings" pitchFamily="2" charset="2"/>
            </a:endParaRPr>
          </a:p>
        </p:txBody>
      </p:sp>
      <p:sp>
        <p:nvSpPr>
          <p:cNvPr id="38916" name="Text Box 64"/>
          <p:cNvSpPr txBox="1">
            <a:spLocks noChangeArrowheads="1"/>
          </p:cNvSpPr>
          <p:nvPr/>
        </p:nvSpPr>
        <p:spPr bwMode="auto">
          <a:xfrm>
            <a:off x="9982677" y="194234"/>
            <a:ext cx="2867028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2300" dirty="0">
                <a:solidFill>
                  <a:schemeClr val="accent1"/>
                </a:solidFill>
              </a:rPr>
              <a:t>Elements Collection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9232" y="1592954"/>
          <a:ext cx="9476995" cy="7222748"/>
        </p:xfrm>
        <a:graphic>
          <a:graphicData uri="http://schemas.openxmlformats.org/drawingml/2006/table">
            <a:tbl>
              <a:tblPr/>
              <a:tblGrid>
                <a:gridCol w="2381666"/>
                <a:gridCol w="4524035"/>
                <a:gridCol w="2571294"/>
              </a:tblGrid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Kind of Element in UI 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Derived from Element/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TypeOf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Category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Wall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HostObject/Wall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Walls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Door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Instance/InsertableInstance/FamilyInstance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Doors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Door Tag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IndependentTag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Door Tags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Window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Instance/InsertableInstance/FamilyInstance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Windows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WindowTag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IndependentTag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Window Tags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Opening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Opening 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null &gt; 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Floor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HostObject/Floor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Floors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Ceiling 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Element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Ceilings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Roof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HostObject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RoofBase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FootPrintRoof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ExtrusionRoof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Roofs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Column 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Instance/InsertableInstance/FamilyInstance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Columns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Component (Desk)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Instance/InsertableInstance/FamilyInstance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Furniture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Stair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Element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Stairs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Railing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Element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Railings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Room 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Room 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Rooms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Room Tag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RoomTag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Room Tags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Grid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Grid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Grids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Lines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ModelCurve/ModelLine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Lines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Ref Plane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ReferencePlane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Reference Planes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Dimension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Dimension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Dimensions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Section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Element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null &gt; 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Text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TextElement/TextNote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Text Notes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Level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Level 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Levels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 Group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Group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null &gt; 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Create…/Walls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Instance/InsertableInstance/FamilyInstance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Walls </a:t>
                      </a:r>
                    </a:p>
                  </a:txBody>
                  <a:tcPr marL="12959" marR="12959" marT="129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Element versus Symbol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7647" lvl="1" indent="-325098"/>
            <a:endParaRPr lang="en-GB" dirty="0" smtClean="0">
              <a:sym typeface="Wingdings" pitchFamily="2" charset="2"/>
            </a:endParaRPr>
          </a:p>
        </p:txBody>
      </p:sp>
      <p:sp>
        <p:nvSpPr>
          <p:cNvPr id="39940" name="Text Box 64"/>
          <p:cNvSpPr txBox="1">
            <a:spLocks noChangeArrowheads="1"/>
          </p:cNvSpPr>
          <p:nvPr/>
        </p:nvSpPr>
        <p:spPr bwMode="auto">
          <a:xfrm>
            <a:off x="9982677" y="194234"/>
            <a:ext cx="2867028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2300">
                <a:solidFill>
                  <a:schemeClr val="accent1"/>
                </a:solidFill>
              </a:rPr>
              <a:t>Elements Collection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65791" y="1608672"/>
          <a:ext cx="11465852" cy="6444395"/>
        </p:xfrm>
        <a:graphic>
          <a:graphicData uri="http://schemas.openxmlformats.org/drawingml/2006/table">
            <a:tbl>
              <a:tblPr/>
              <a:tblGrid>
                <a:gridCol w="1591538"/>
                <a:gridCol w="3194366"/>
                <a:gridCol w="1415453"/>
                <a:gridCol w="76755"/>
                <a:gridCol w="4108654"/>
                <a:gridCol w="1079086"/>
              </a:tblGrid>
              <a:tr h="22359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Element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Symbol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Kind of Element in UI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Derived from Element/TypeOf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Category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Derived from Symbol/TypeOf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Category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Wall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HostObject/Wall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Walls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HostObjAttributes/WallType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Walls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Door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Instance/InsertableInstance/FamilyInstance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Doors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InsertableObject /FamilySymbol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Doors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Door Tag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IndependentTag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Door Tags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InsertableObject /FamilySymbol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Door Tags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Window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Instance/InsertableInstance/FamilyInstance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Windows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InsertableObject /FamilySymbol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Windows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WindowTag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IndependentTag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Window Tags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InsertableObject /FamilySymbol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Window Tags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Opening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Opening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null &gt;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null &gt;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---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Floor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HostObject/Floor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Floors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HostObjAttributes/FloorType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Floors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Ceiling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Element &gt;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Ceilings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HostObjAttributes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Ceilings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Roof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HostObject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RoofBase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FootPrintRoof,ExtrusionRoof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Roofs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HostObjAttributes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RoofType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Roofs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Column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Instance/InsertableInstance/FamilyInstance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Columns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InsertableObject /FamilySymbol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Columns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Component (Desk)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Instance/InsertableInstance/FamilyInstance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Furniture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InsertableObject /FamilySymbol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Furniture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Component (Tree)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Instance/InsertableInstance/FamilyInstance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Planting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InsertableObject /FamilySymbol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Planting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Stairs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Element &gt;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Stairs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Symbol &gt;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Staies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Railing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Element &gt;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Railings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Symbol &gt;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Railings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Room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Room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Rooms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null &gt;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---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Room Tag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RoomTag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Room Tags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Symbol &gt;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Room Tags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Grid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Grid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Grids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LineAndTextAttrSymbol/GridType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null &gt;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Lines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ModelCurve/ModelLine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Lines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null &gt;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---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Ref Plane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ReferencePlane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Reference Planes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null &gt;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---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Dimension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Dimension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Dimensions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DimensionType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null &gt;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Section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Element &gt;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null &gt;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Symbol &gt;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null &gt;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Text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TextElement/TextNote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Text Notes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LineAndTextAttrSymbol/TextElementType/TextNoteType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null &gt;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Level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Level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Levels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LevelType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null &gt;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 Group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Group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null &gt;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GroupType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null &gt;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9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Create…/Walls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Instance/InsertableInstance/FamilyInstance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Walls 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InsertableObject /FamilySymbol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Walls</a:t>
                      </a:r>
                    </a:p>
                  </a:txBody>
                  <a:tcPr marL="11139" marR="11139" marT="11144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Words>551</Words>
  <Application>Microsoft Office PowerPoint</Application>
  <PresentationFormat>Custom</PresentationFormat>
  <Paragraphs>251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Text Slide</vt:lpstr>
      <vt:lpstr>Accessing Current Revit Element Selection</vt:lpstr>
      <vt:lpstr>Accessing Revit Database Element</vt:lpstr>
      <vt:lpstr>Identifying Revit Elements</vt:lpstr>
      <vt:lpstr>Element versus Symbol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ABCs of Programming in Revit</dc:title>
  <dc:subject>Revit API</dc:subject>
  <dc:creator>Jeremy Tammik, DevTech, Autodesk</dc:creator>
  <cp:lastModifiedBy>Autodesk, Inc.</cp:lastModifiedBy>
  <cp:revision>456</cp:revision>
  <dcterms:created xsi:type="dcterms:W3CDTF">2007-09-13T20:17:33Z</dcterms:created>
  <dcterms:modified xsi:type="dcterms:W3CDTF">2008-05-05T06:44:09Z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control idQ="mso:ObjectSendToBack" visible="true"/>
        <mso:button idQ="doc:_DE105-1_The_ABCs_of_Programming_in_Revit.pptx__SetShapeShade_1" visible="true" label="'DE105-1 The ABCs of Programming in Revit.pptx'!SetShapeShade" onAction="'DE105-1 The ABCs of Programming in Revit.pptx'!SetShapeShade" imageMso="ListMacros"/>
      </mso:documentControls>
    </mso:qat>
  </mso:ribbon>
</mso:customUI>
</file>