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2" r:id="rId4"/>
    <p:sldMasterId id="2147483687" r:id="rId5"/>
  </p:sldMasterIdLst>
  <p:notesMasterIdLst>
    <p:notesMasterId r:id="rId36"/>
  </p:notesMasterIdLst>
  <p:handoutMasterIdLst>
    <p:handoutMasterId r:id="rId37"/>
  </p:handoutMasterIdLst>
  <p:sldIdLst>
    <p:sldId id="316" r:id="rId6"/>
    <p:sldId id="334" r:id="rId7"/>
    <p:sldId id="348" r:id="rId8"/>
    <p:sldId id="347" r:id="rId9"/>
    <p:sldId id="352" r:id="rId10"/>
    <p:sldId id="351" r:id="rId11"/>
    <p:sldId id="342" r:id="rId12"/>
    <p:sldId id="320" r:id="rId13"/>
    <p:sldId id="321" r:id="rId14"/>
    <p:sldId id="322" r:id="rId15"/>
    <p:sldId id="323" r:id="rId16"/>
    <p:sldId id="324" r:id="rId17"/>
    <p:sldId id="325" r:id="rId18"/>
    <p:sldId id="343" r:id="rId19"/>
    <p:sldId id="326" r:id="rId20"/>
    <p:sldId id="327" r:id="rId21"/>
    <p:sldId id="328" r:id="rId22"/>
    <p:sldId id="329" r:id="rId23"/>
    <p:sldId id="344" r:id="rId24"/>
    <p:sldId id="340" r:id="rId25"/>
    <p:sldId id="341" r:id="rId26"/>
    <p:sldId id="345" r:id="rId27"/>
    <p:sldId id="346" r:id="rId28"/>
    <p:sldId id="336" r:id="rId29"/>
    <p:sldId id="337" r:id="rId30"/>
    <p:sldId id="338" r:id="rId31"/>
    <p:sldId id="339" r:id="rId32"/>
    <p:sldId id="350" r:id="rId33"/>
    <p:sldId id="349" r:id="rId34"/>
    <p:sldId id="332" r:id="rId35"/>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79650" autoAdjust="0"/>
  </p:normalViewPr>
  <p:slideViewPr>
    <p:cSldViewPr>
      <p:cViewPr varScale="1">
        <p:scale>
          <a:sx n="53" d="100"/>
          <a:sy n="53" d="100"/>
        </p:scale>
        <p:origin x="-918"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2009-08-25</a:t>
            </a:fld>
            <a:endParaRPr lang="en-US" dirty="0"/>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2009-08-25</a:t>
            </a:fld>
            <a:endParaRPr lang="en-US" dirty="0"/>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dirty="0" smtClean="0">
                <a:solidFill>
                  <a:schemeClr val="tx1"/>
                </a:solidFill>
                <a:latin typeface="+mn-lt"/>
                <a:ea typeface="+mn-ea"/>
                <a:cs typeface="+mn-cs"/>
              </a:rPr>
              <a:t>Just like the Revit product, Revit families also come in three flavours for architecture, MEP (mechanical, engineering, and plumbing), and structure. Most of the functionality is common to all three. Here are some aspects of the flavours:</a:t>
            </a:r>
          </a:p>
          <a:p>
            <a:r>
              <a:rPr lang="en-GB" sz="1400" kern="1200" dirty="0" smtClean="0">
                <a:solidFill>
                  <a:schemeClr val="tx1"/>
                </a:solidFill>
                <a:latin typeface="+mn-lt"/>
                <a:ea typeface="+mn-ea"/>
                <a:cs typeface="+mn-cs"/>
              </a:rPr>
              <a:t>Revit Architecture:</a:t>
            </a:r>
          </a:p>
          <a:p>
            <a:pPr lvl="0">
              <a:buFont typeface="Arial" pitchFamily="34" charset="0"/>
              <a:buChar char="•"/>
            </a:pPr>
            <a:r>
              <a:rPr lang="en-GB" sz="1400" kern="1200" dirty="0" smtClean="0">
                <a:solidFill>
                  <a:schemeClr val="tx1"/>
                </a:solidFill>
                <a:latin typeface="+mn-lt"/>
                <a:ea typeface="+mn-ea"/>
                <a:cs typeface="+mn-cs"/>
              </a:rPr>
              <a:t>Basic building components with simplistic interactions in the model</a:t>
            </a:r>
          </a:p>
          <a:p>
            <a:pPr lvl="0">
              <a:buFont typeface="Arial" pitchFamily="34" charset="0"/>
              <a:buChar char="•"/>
            </a:pPr>
            <a:r>
              <a:rPr lang="en-GB" sz="1400" kern="1200" dirty="0" smtClean="0">
                <a:solidFill>
                  <a:schemeClr val="tx1"/>
                </a:solidFill>
                <a:latin typeface="+mn-lt"/>
                <a:ea typeface="+mn-ea"/>
                <a:cs typeface="+mn-cs"/>
              </a:rPr>
              <a:t>Free placement objects - casework, furniture, etc.</a:t>
            </a:r>
          </a:p>
          <a:p>
            <a:pPr lvl="0">
              <a:buFont typeface="Arial" pitchFamily="34" charset="0"/>
              <a:buChar char="•"/>
            </a:pPr>
            <a:r>
              <a:rPr lang="en-GB" sz="1400" kern="1200" dirty="0" smtClean="0">
                <a:solidFill>
                  <a:schemeClr val="tx1"/>
                </a:solidFill>
                <a:latin typeface="+mn-lt"/>
                <a:ea typeface="+mn-ea"/>
                <a:cs typeface="+mn-cs"/>
              </a:rPr>
              <a:t>Two point placement objects - detail components, hosted objects</a:t>
            </a:r>
          </a:p>
          <a:p>
            <a:pPr lvl="0">
              <a:buFont typeface="Arial" pitchFamily="34" charset="0"/>
              <a:buChar char="•"/>
            </a:pPr>
            <a:r>
              <a:rPr lang="en-GB" sz="1400" kern="1200" dirty="0" smtClean="0">
                <a:solidFill>
                  <a:schemeClr val="tx1"/>
                </a:solidFill>
                <a:latin typeface="+mn-lt"/>
                <a:ea typeface="+mn-ea"/>
                <a:cs typeface="+mn-cs"/>
              </a:rPr>
              <a:t>Hosted objects: windows, doors, columns ("level to level"), ceiling or "wall based" lighting fixtures</a:t>
            </a:r>
          </a:p>
          <a:p>
            <a:r>
              <a:rPr lang="en-GB" sz="1400" kern="1200" dirty="0" smtClean="0">
                <a:solidFill>
                  <a:schemeClr val="tx1"/>
                </a:solidFill>
                <a:latin typeface="+mn-lt"/>
                <a:ea typeface="+mn-ea"/>
                <a:cs typeface="+mn-cs"/>
              </a:rPr>
              <a:t>Revit Structure:</a:t>
            </a:r>
          </a:p>
          <a:p>
            <a:pPr lvl="0">
              <a:buFont typeface="Arial" pitchFamily="34" charset="0"/>
              <a:buChar char="•"/>
            </a:pPr>
            <a:r>
              <a:rPr lang="en-GB" sz="1400" kern="1200" dirty="0" smtClean="0">
                <a:solidFill>
                  <a:schemeClr val="tx1"/>
                </a:solidFill>
                <a:latin typeface="+mn-lt"/>
                <a:ea typeface="+mn-ea"/>
                <a:cs typeface="+mn-cs"/>
              </a:rPr>
              <a:t>Additional components with complex interactions with other objects</a:t>
            </a:r>
          </a:p>
          <a:p>
            <a:pPr lvl="0">
              <a:buFont typeface="Arial" pitchFamily="34" charset="0"/>
              <a:buChar char="•"/>
            </a:pPr>
            <a:r>
              <a:rPr lang="en-GB" sz="1400" kern="1200" dirty="0" smtClean="0">
                <a:solidFill>
                  <a:schemeClr val="tx1"/>
                </a:solidFill>
                <a:latin typeface="+mn-lt"/>
                <a:ea typeface="+mn-ea"/>
                <a:cs typeface="+mn-cs"/>
              </a:rPr>
              <a:t>Framing - beams ("beams to beam", "beam to column"), columns</a:t>
            </a:r>
          </a:p>
          <a:p>
            <a:pPr lvl="0">
              <a:buFont typeface="Arial" pitchFamily="34" charset="0"/>
              <a:buChar char="•"/>
            </a:pPr>
            <a:r>
              <a:rPr lang="en-GB" sz="1400" kern="1200" dirty="0" smtClean="0">
                <a:solidFill>
                  <a:schemeClr val="tx1"/>
                </a:solidFill>
                <a:latin typeface="+mn-lt"/>
                <a:ea typeface="+mn-ea"/>
                <a:cs typeface="+mn-cs"/>
              </a:rPr>
              <a:t>Trusses - layout for girder trusses; boundary conditions</a:t>
            </a:r>
          </a:p>
          <a:p>
            <a:pPr lvl="0">
              <a:buFont typeface="Arial" pitchFamily="34" charset="0"/>
              <a:buChar char="•"/>
            </a:pPr>
            <a:r>
              <a:rPr lang="en-GB" sz="1400" kern="1200" dirty="0" smtClean="0">
                <a:solidFill>
                  <a:schemeClr val="tx1"/>
                </a:solidFill>
                <a:latin typeface="+mn-lt"/>
                <a:ea typeface="+mn-ea"/>
                <a:cs typeface="+mn-cs"/>
              </a:rPr>
              <a:t>Span direction symbols; reinforcement symbols - area reinforcement expands to find edges, path reinforcement</a:t>
            </a:r>
          </a:p>
          <a:p>
            <a:r>
              <a:rPr lang="en-GB" sz="1400" kern="1200" dirty="0" smtClean="0">
                <a:solidFill>
                  <a:schemeClr val="tx1"/>
                </a:solidFill>
                <a:latin typeface="+mn-lt"/>
                <a:ea typeface="+mn-ea"/>
                <a:cs typeface="+mn-cs"/>
              </a:rPr>
              <a:t>Revit MEP:</a:t>
            </a:r>
          </a:p>
          <a:p>
            <a:pPr lvl="0">
              <a:buFont typeface="Arial" pitchFamily="34" charset="0"/>
              <a:buChar char="•"/>
            </a:pPr>
            <a:r>
              <a:rPr lang="en-GB" sz="1400" kern="1200" dirty="0" smtClean="0">
                <a:solidFill>
                  <a:schemeClr val="tx1"/>
                </a:solidFill>
                <a:latin typeface="+mn-lt"/>
                <a:ea typeface="+mn-ea"/>
                <a:cs typeface="+mn-cs"/>
              </a:rPr>
              <a:t>Connectors allowing objects to resize based on connected neighbour elements</a:t>
            </a:r>
            <a:endParaRPr lang="en-GB" sz="140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400" kern="1200" dirty="0" smtClean="0">
                <a:solidFill>
                  <a:schemeClr val="tx1"/>
                </a:solidFill>
                <a:latin typeface="+mn-lt"/>
                <a:ea typeface="+mn-ea"/>
                <a:cs typeface="+mn-cs"/>
              </a:rPr>
              <a:t>Of the six basic family editors, the conceptual mass creation one is new to 2010. Depending on the editor, you will see a different set of available tools and building blocks. For instance, you will see tools to create forms in the model editor, but not in the annotation one. If you are using the truss editor, you will have access to the top and bottom chord, which will be shown in the model editor.</a:t>
            </a:r>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12</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r>
              <a:rPr lang="en-GB" sz="1400" kern="1200" dirty="0" smtClean="0">
                <a:solidFill>
                  <a:schemeClr val="tx1"/>
                </a:solidFill>
                <a:latin typeface="+mn-lt"/>
                <a:ea typeface="+mn-ea"/>
                <a:cs typeface="+mn-cs"/>
              </a:rPr>
              <a:t>Families are a powerful feature in Revit. Creating a family can be fun, and it can also be complex. When it becomes complex, it requires good planning. Here are some suggestions for a process for building families by the Autodesk Revit content manager Steve Campbell. It describes the manual definition of a family. The same applies to a programmatic approach as well. A key to understanding the family API is to understand the UI.</a:t>
            </a:r>
            <a:endParaRPr lang="en-GB" sz="1400" kern="1200" dirty="0">
              <a:solidFill>
                <a:schemeClr val="tx1"/>
              </a:solidFill>
              <a:latin typeface="+mn-lt"/>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dirty="0" smtClean="0">
                <a:solidFill>
                  <a:schemeClr val="tx1"/>
                </a:solidFill>
                <a:latin typeface="+mn-lt"/>
                <a:ea typeface="+mn-ea"/>
                <a:cs typeface="+mn-cs"/>
              </a:rPr>
              <a:t>You can create quite complex objects and behaviour using Revit families. Here are a few of the possibilities:</a:t>
            </a:r>
          </a:p>
          <a:p>
            <a:pPr lvl="0">
              <a:buFont typeface="Arial" pitchFamily="34" charset="0"/>
              <a:buChar char="•"/>
            </a:pPr>
            <a:r>
              <a:rPr lang="en-GB" sz="1400" kern="1200" dirty="0" smtClean="0">
                <a:solidFill>
                  <a:schemeClr val="tx1"/>
                </a:solidFill>
                <a:latin typeface="+mn-lt"/>
                <a:ea typeface="+mn-ea"/>
                <a:cs typeface="+mn-cs"/>
              </a:rPr>
              <a:t>Formulas to control behaviour, visibility, arrays</a:t>
            </a:r>
          </a:p>
          <a:p>
            <a:pPr lvl="0">
              <a:buFont typeface="Arial" pitchFamily="34" charset="0"/>
              <a:buChar char="•"/>
            </a:pPr>
            <a:r>
              <a:rPr lang="en-GB" sz="1400" kern="1200" dirty="0" smtClean="0">
                <a:solidFill>
                  <a:schemeClr val="tx1"/>
                </a:solidFill>
                <a:latin typeface="+mn-lt"/>
                <a:ea typeface="+mn-ea"/>
                <a:cs typeface="+mn-cs"/>
              </a:rPr>
              <a:t>Arrays and nesting for repeatable, resizable elements across an array</a:t>
            </a:r>
          </a:p>
          <a:p>
            <a:pPr lvl="0">
              <a:buFont typeface="Arial" pitchFamily="34" charset="0"/>
              <a:buChar char="•"/>
            </a:pPr>
            <a:r>
              <a:rPr lang="en-GB" sz="1400" kern="1200" dirty="0" smtClean="0">
                <a:solidFill>
                  <a:schemeClr val="tx1"/>
                </a:solidFill>
                <a:latin typeface="+mn-lt"/>
                <a:ea typeface="+mn-ea"/>
                <a:cs typeface="+mn-cs"/>
              </a:rPr>
              <a:t>Advanced nesting with subcomponents that can be swapped</a:t>
            </a:r>
          </a:p>
          <a:p>
            <a:pPr lvl="0">
              <a:buFont typeface="Arial" pitchFamily="34" charset="0"/>
              <a:buChar char="•"/>
            </a:pPr>
            <a:r>
              <a:rPr lang="en-GB" sz="1400" kern="1200" dirty="0" smtClean="0">
                <a:solidFill>
                  <a:schemeClr val="tx1"/>
                </a:solidFill>
                <a:latin typeface="+mn-lt"/>
                <a:ea typeface="+mn-ea"/>
                <a:cs typeface="+mn-cs"/>
              </a:rPr>
              <a:t>Reference lines and angular movement</a:t>
            </a:r>
          </a:p>
          <a:p>
            <a:r>
              <a:rPr lang="en-GB" sz="1400" kern="1200" dirty="0" smtClean="0">
                <a:solidFill>
                  <a:schemeClr val="tx1"/>
                </a:solidFill>
                <a:latin typeface="+mn-lt"/>
                <a:ea typeface="+mn-ea"/>
                <a:cs typeface="+mn-cs"/>
              </a:rPr>
              <a:t>Formulas can be used to control behaviour, visibility, arrays, e.g. to define arrays of bolts depending on the size of a plate.</a:t>
            </a:r>
          </a:p>
          <a:p>
            <a:r>
              <a:rPr lang="en-GB" sz="1400" kern="1200" dirty="0" smtClean="0">
                <a:solidFill>
                  <a:schemeClr val="tx1"/>
                </a:solidFill>
                <a:latin typeface="+mn-lt"/>
                <a:ea typeface="+mn-ea"/>
                <a:cs typeface="+mn-cs"/>
              </a:rPr>
              <a:t>Arraying nested components allows the user to create families with repeatable elements across an array that can resize based on user input or rules. For example, a bookshelf with arrayed shelves, mullion patterns based on rules, and open web joists that adjust based on length and height.</a:t>
            </a:r>
          </a:p>
          <a:p>
            <a:r>
              <a:rPr lang="en-GB" sz="1400" kern="1200" dirty="0" smtClean="0">
                <a:solidFill>
                  <a:schemeClr val="tx1"/>
                </a:solidFill>
                <a:latin typeface="+mn-lt"/>
                <a:ea typeface="+mn-ea"/>
                <a:cs typeface="+mn-cs"/>
              </a:rPr>
              <a:t>Advanced nesting can make use of nested families with family type parameters that can provide flexible components with swappable sub-components such as nested door panels, frames, hardware, playground equipment, swappable panels and components.</a:t>
            </a:r>
          </a:p>
          <a:p>
            <a:r>
              <a:rPr lang="en-GB" sz="1400" kern="1200" dirty="0" smtClean="0">
                <a:solidFill>
                  <a:schemeClr val="tx1"/>
                </a:solidFill>
                <a:latin typeface="+mn-lt"/>
                <a:ea typeface="+mn-ea"/>
                <a:cs typeface="+mn-cs"/>
              </a:rPr>
              <a:t>Reference lines allow geometry to move about in an angular fashion. They contain two endpoints and two built in work planes that can be parametrically controlled. Some simple examples include a door swing that can change the opening angle, or a light fixture head that moves and points. A more complex example is an excavator arm that can bend and rotate about three or more pivot points.</a:t>
            </a:r>
            <a:endParaRPr lang="en-GB" sz="140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Now that the basics of Revit families are clear, we can look at the new access to this functionality provided by the new family API.</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15</a:t>
            </a:fld>
            <a:endParaRPr lang="en-US" dirty="0"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400" kern="1200" dirty="0" smtClean="0">
                <a:solidFill>
                  <a:schemeClr val="tx1"/>
                </a:solidFill>
                <a:latin typeface="+mn-lt"/>
                <a:ea typeface="+mn-ea"/>
                <a:cs typeface="+mn-cs"/>
              </a:rPr>
              <a:t>Exposure of the family API is probably the most important enhancement to the Revit API in 2010. The concept of component family is a unique feature and strength of Revit. This was the most wanted feature in the Revit API community and we expect the effect and growth in possibilities with the availability of family API will be dramatic. </a:t>
            </a:r>
          </a:p>
          <a:p>
            <a:r>
              <a:rPr lang="en-GB" sz="1400" kern="1200" dirty="0" smtClean="0">
                <a:solidFill>
                  <a:schemeClr val="tx1"/>
                </a:solidFill>
                <a:latin typeface="+mn-lt"/>
                <a:ea typeface="+mn-ea"/>
                <a:cs typeface="+mn-cs"/>
              </a:rPr>
              <a:t>An obvious opportunity provided by the new family API is the automatic generation of content from databases or other library sources. It is also possible to extract a family definition out of a project and store it back into an external family file. The document ‘Revit Platform API Changes and Additions.doc’ in the Revit SDK folder provides an overview of the family API. Family API specific samples are located in the Revit SDK samples </a:t>
            </a:r>
            <a:r>
              <a:rPr lang="en-GB" sz="1400" kern="1200" dirty="0" err="1" smtClean="0">
                <a:solidFill>
                  <a:schemeClr val="tx1"/>
                </a:solidFill>
                <a:latin typeface="+mn-lt"/>
                <a:ea typeface="+mn-ea"/>
                <a:cs typeface="+mn-cs"/>
              </a:rPr>
              <a:t>FamilyCreation</a:t>
            </a:r>
            <a:r>
              <a:rPr lang="en-GB" sz="1400" kern="1200" dirty="0" smtClean="0">
                <a:solidFill>
                  <a:schemeClr val="tx1"/>
                </a:solidFill>
                <a:latin typeface="+mn-lt"/>
                <a:ea typeface="+mn-ea"/>
                <a:cs typeface="+mn-cs"/>
              </a:rPr>
              <a:t> subfolder.</a:t>
            </a:r>
            <a:endParaRPr lang="en-GB" sz="1400" kern="1200" dirty="0">
              <a:solidFill>
                <a:schemeClr val="tx1"/>
              </a:solidFill>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16</a:t>
            </a:fld>
            <a:endParaRPr lang="en-US" dirty="0"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dirty="0" smtClean="0">
              <a:solidFill>
                <a:schemeClr val="tx1"/>
              </a:solidFill>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17</a:t>
            </a:fld>
            <a:endParaRPr lang="en-US" dirty="0"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FamilyCreate</a:t>
            </a:r>
            <a:r>
              <a:rPr lang="en-GB" sz="1400" kern="1200" dirty="0" smtClean="0">
                <a:solidFill>
                  <a:schemeClr val="tx1"/>
                </a:solidFill>
                <a:latin typeface="+mn-lt"/>
                <a:ea typeface="+mn-ea"/>
                <a:cs typeface="+mn-cs"/>
              </a:rPr>
              <a:t> property on the family document returns a </a:t>
            </a:r>
            <a:r>
              <a:rPr lang="en-GB" sz="1400" kern="1200" dirty="0" err="1" smtClean="0">
                <a:solidFill>
                  <a:schemeClr val="tx1"/>
                </a:solidFill>
                <a:latin typeface="+mn-lt"/>
                <a:ea typeface="+mn-ea"/>
                <a:cs typeface="+mn-cs"/>
              </a:rPr>
              <a:t>FamilyItemFactory</a:t>
            </a:r>
            <a:r>
              <a:rPr lang="en-GB" sz="1400" kern="1200" dirty="0" smtClean="0">
                <a:solidFill>
                  <a:schemeClr val="tx1"/>
                </a:solidFill>
                <a:latin typeface="+mn-lt"/>
                <a:ea typeface="+mn-ea"/>
                <a:cs typeface="+mn-cs"/>
              </a:rPr>
              <a:t> instance. This family item factory object is a utility object used to create new instances of elements within the family document. Just like other Revit elements, these are instantiated using dedicated methods instead of the .NET new operator. This ensures that the elements created are correctly added to and hooked up within the family document. A wide range of elements types can be created, including alignments, dimensioning, annotation, curves, levels, and solid forms for conceptual design.</a:t>
            </a:r>
            <a:endParaRPr lang="en-GB" sz="1400" kern="1200" dirty="0">
              <a:solidFill>
                <a:schemeClr val="tx1"/>
              </a:solidFill>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18</a:t>
            </a:fld>
            <a:endParaRPr lang="en-US" dirty="0"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400" kern="1200" dirty="0" smtClean="0">
                <a:solidFill>
                  <a:schemeClr val="tx1"/>
                </a:solidFill>
                <a:latin typeface="+mn-lt"/>
                <a:ea typeface="+mn-ea"/>
                <a:cs typeface="+mn-cs"/>
              </a:rPr>
              <a:t>A critical topic when building family content are the visibility settings. They are now accessible for each element in a family through the new </a:t>
            </a:r>
            <a:r>
              <a:rPr lang="en-GB" sz="1400" kern="1200" dirty="0" err="1" smtClean="0">
                <a:solidFill>
                  <a:schemeClr val="tx1"/>
                </a:solidFill>
                <a:latin typeface="+mn-lt"/>
                <a:ea typeface="+mn-ea"/>
                <a:cs typeface="+mn-cs"/>
              </a:rPr>
              <a:t>FamilyElementVisibility</a:t>
            </a:r>
            <a:r>
              <a:rPr lang="en-GB" sz="1400" kern="1200" dirty="0" smtClean="0">
                <a:solidFill>
                  <a:schemeClr val="tx1"/>
                </a:solidFill>
                <a:latin typeface="+mn-lt"/>
                <a:ea typeface="+mn-ea"/>
                <a:cs typeface="+mn-cs"/>
              </a:rPr>
              <a:t> class.</a:t>
            </a:r>
          </a:p>
          <a:p>
            <a:r>
              <a:rPr lang="en-GB" sz="1400" kern="1200" dirty="0" smtClean="0">
                <a:solidFill>
                  <a:schemeClr val="tx1"/>
                </a:solidFill>
                <a:latin typeface="+mn-lt"/>
                <a:ea typeface="+mn-ea"/>
                <a:cs typeface="+mn-cs"/>
              </a:rPr>
              <a:t>Each element in a family has its own visibility settings which define which levels of detail and which types of views it appears in. These options are critical to building good content. For example, intricate details of a family should only be visible in the fine detail views. 3D solid content could optionally be suppressed in plan views, where light weight 2D line work could be displayed instead. Such an approach can make a substantial performance difference, especially in large building models.</a:t>
            </a:r>
          </a:p>
          <a:p>
            <a:endParaRPr lang="en-GB" sz="1400" b="1"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Document.LoadFamily</a:t>
            </a:r>
            <a:r>
              <a:rPr lang="en-GB" sz="1400" kern="1200" dirty="0" smtClean="0">
                <a:solidFill>
                  <a:schemeClr val="tx1"/>
                </a:solidFill>
                <a:latin typeface="+mn-lt"/>
                <a:ea typeface="+mn-ea"/>
                <a:cs typeface="+mn-cs"/>
              </a:rPr>
              <a:t> method has been enhanced and new overloads have been added, which can help to handle situations such as when a family already exists in the project. The following overloads are now provided:</a:t>
            </a:r>
          </a:p>
          <a:p>
            <a:pPr lvl="0">
              <a:buFont typeface="Arial" pitchFamily="34" charset="0"/>
              <a:buChar char="•"/>
            </a:pPr>
            <a:r>
              <a:rPr lang="en-GB" sz="1400" kern="1200" dirty="0" err="1" smtClean="0">
                <a:solidFill>
                  <a:schemeClr val="tx1"/>
                </a:solidFill>
                <a:latin typeface="+mn-lt"/>
                <a:ea typeface="+mn-ea"/>
                <a:cs typeface="+mn-cs"/>
              </a:rPr>
              <a:t>LoadFamily</a:t>
            </a:r>
            <a:r>
              <a:rPr lang="en-GB" sz="1400" kern="1200" dirty="0" smtClean="0">
                <a:solidFill>
                  <a:schemeClr val="tx1"/>
                </a:solidFill>
                <a:latin typeface="+mn-lt"/>
                <a:ea typeface="+mn-ea"/>
                <a:cs typeface="+mn-cs"/>
              </a:rPr>
              <a:t>(Document)  - loads the contents of this family document into another document.</a:t>
            </a:r>
          </a:p>
          <a:p>
            <a:pPr lvl="0">
              <a:buFont typeface="Arial" pitchFamily="34" charset="0"/>
              <a:buChar char="•"/>
            </a:pPr>
            <a:r>
              <a:rPr lang="en-GB" sz="1400" kern="1200" dirty="0" err="1" smtClean="0">
                <a:solidFill>
                  <a:schemeClr val="tx1"/>
                </a:solidFill>
                <a:latin typeface="+mn-lt"/>
                <a:ea typeface="+mn-ea"/>
                <a:cs typeface="+mn-cs"/>
              </a:rPr>
              <a:t>LoadFamily</a:t>
            </a:r>
            <a:r>
              <a:rPr lang="en-GB" sz="1400" kern="1200" dirty="0" smtClean="0">
                <a:solidFill>
                  <a:schemeClr val="tx1"/>
                </a:solidFill>
                <a:latin typeface="+mn-lt"/>
                <a:ea typeface="+mn-ea"/>
                <a:cs typeface="+mn-cs"/>
              </a:rPr>
              <a:t>(String) - loads an entire family and all its types into the document.</a:t>
            </a:r>
          </a:p>
          <a:p>
            <a:pPr lvl="0">
              <a:buFont typeface="Arial" pitchFamily="34" charset="0"/>
              <a:buChar char="•"/>
            </a:pPr>
            <a:r>
              <a:rPr lang="en-GB" sz="1400" kern="1200" dirty="0" err="1" smtClean="0">
                <a:solidFill>
                  <a:schemeClr val="tx1"/>
                </a:solidFill>
                <a:latin typeface="+mn-lt"/>
                <a:ea typeface="+mn-ea"/>
                <a:cs typeface="+mn-cs"/>
              </a:rPr>
              <a:t>LoadFamily</a:t>
            </a:r>
            <a:r>
              <a:rPr lang="en-GB" sz="1400" kern="1200" dirty="0" smtClean="0">
                <a:solidFill>
                  <a:schemeClr val="tx1"/>
                </a:solidFill>
                <a:latin typeface="+mn-lt"/>
                <a:ea typeface="+mn-ea"/>
                <a:cs typeface="+mn-cs"/>
              </a:rPr>
              <a:t>(String, Family) - loads an entire family and all its types into the document and provides a reference to the loaded family.</a:t>
            </a:r>
          </a:p>
          <a:p>
            <a:pPr lvl="0">
              <a:buFont typeface="Arial" pitchFamily="34" charset="0"/>
              <a:buChar char="•"/>
            </a:pPr>
            <a:r>
              <a:rPr lang="en-GB" sz="1400" kern="1200" dirty="0" err="1" smtClean="0">
                <a:solidFill>
                  <a:schemeClr val="tx1"/>
                </a:solidFill>
                <a:latin typeface="+mn-lt"/>
                <a:ea typeface="+mn-ea"/>
                <a:cs typeface="+mn-cs"/>
              </a:rPr>
              <a:t>LoadFamily</a:t>
            </a:r>
            <a:r>
              <a:rPr lang="en-GB" sz="1400" kern="1200" dirty="0" smtClean="0">
                <a:solidFill>
                  <a:schemeClr val="tx1"/>
                </a:solidFill>
                <a:latin typeface="+mn-lt"/>
                <a:ea typeface="+mn-ea"/>
                <a:cs typeface="+mn-cs"/>
              </a:rPr>
              <a:t>(Document, </a:t>
            </a:r>
            <a:r>
              <a:rPr lang="en-GB" sz="1400" kern="1200" dirty="0" err="1" smtClean="0">
                <a:solidFill>
                  <a:schemeClr val="tx1"/>
                </a:solidFill>
                <a:latin typeface="+mn-lt"/>
                <a:ea typeface="+mn-ea"/>
                <a:cs typeface="+mn-cs"/>
              </a:rPr>
              <a:t>IFamilyLoadOptions</a:t>
            </a:r>
            <a:r>
              <a:rPr lang="en-GB" sz="1400" kern="1200" dirty="0" smtClean="0">
                <a:solidFill>
                  <a:schemeClr val="tx1"/>
                </a:solidFill>
                <a:latin typeface="+mn-lt"/>
                <a:ea typeface="+mn-ea"/>
                <a:cs typeface="+mn-cs"/>
              </a:rPr>
              <a:t>) - loads the contents of this family document into another document.</a:t>
            </a:r>
          </a:p>
          <a:p>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IFamilyLoadOptions</a:t>
            </a:r>
            <a:r>
              <a:rPr lang="en-GB" sz="1400" kern="1200" dirty="0" smtClean="0">
                <a:solidFill>
                  <a:schemeClr val="tx1"/>
                </a:solidFill>
                <a:latin typeface="+mn-lt"/>
                <a:ea typeface="+mn-ea"/>
                <a:cs typeface="+mn-cs"/>
              </a:rPr>
              <a:t> argument to the last overload defines an interface which specifies two call-backs for handling family load situations: </a:t>
            </a:r>
            <a:r>
              <a:rPr lang="en-GB" sz="1400" kern="1200" dirty="0" err="1" smtClean="0">
                <a:solidFill>
                  <a:schemeClr val="tx1"/>
                </a:solidFill>
                <a:latin typeface="+mn-lt"/>
                <a:ea typeface="+mn-ea"/>
                <a:cs typeface="+mn-cs"/>
              </a:rPr>
              <a:t>OnFamilyFound</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OnSharedFamilyFound</a:t>
            </a:r>
            <a:r>
              <a:rPr lang="en-GB" sz="1400" kern="1200" dirty="0" smtClean="0">
                <a:solidFill>
                  <a:schemeClr val="tx1"/>
                </a:solidFill>
                <a:latin typeface="+mn-lt"/>
                <a:ea typeface="+mn-ea"/>
                <a:cs typeface="+mn-cs"/>
              </a:rPr>
              <a:t>. These are called when a family or a shared family is already present in the target document.</a:t>
            </a:r>
            <a:endParaRPr lang="en-GB" sz="1400" kern="1200" dirty="0">
              <a:solidFill>
                <a:schemeClr val="tx1"/>
              </a:solidFill>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20</a:t>
            </a:fld>
            <a:endParaRPr lang="en-US" dirty="0"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dirty="0" smtClean="0">
              <a:solidFill>
                <a:schemeClr val="tx1"/>
              </a:solidFill>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21</a:t>
            </a:fld>
            <a:endParaRPr lang="en-US" dirty="0"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dirty="0" smtClean="0">
              <a:solidFill>
                <a:schemeClr val="tx1"/>
              </a:solidFill>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30</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dirty="0" smtClean="0">
                <a:solidFill>
                  <a:schemeClr val="tx1"/>
                </a:solidFill>
                <a:latin typeface="+mn-lt"/>
                <a:ea typeface="+mn-ea"/>
                <a:cs typeface="+mn-cs"/>
              </a:rPr>
              <a:t>Families is an enormous strength of Revit, but until Revit 2010, no programming access was available in the family context. Therefore, two large and completely </a:t>
            </a:r>
            <a:r>
              <a:rPr lang="en-GB" sz="1400" kern="1200" dirty="0" err="1" smtClean="0">
                <a:solidFill>
                  <a:schemeClr val="tx1"/>
                </a:solidFill>
                <a:latin typeface="+mn-lt"/>
                <a:ea typeface="+mn-ea"/>
                <a:cs typeface="+mn-cs"/>
              </a:rPr>
              <a:t>disjunct</a:t>
            </a:r>
            <a:r>
              <a:rPr lang="en-GB" sz="1400" kern="1200" dirty="0" smtClean="0">
                <a:solidFill>
                  <a:schemeClr val="tx1"/>
                </a:solidFill>
                <a:latin typeface="+mn-lt"/>
                <a:ea typeface="+mn-ea"/>
                <a:cs typeface="+mn-cs"/>
              </a:rPr>
              <a:t> developer communities have evolved around the Revit products, creating either:</a:t>
            </a:r>
          </a:p>
          <a:p>
            <a:pPr lvl="0" indent="-180000">
              <a:spcBef>
                <a:spcPts val="0"/>
              </a:spcBef>
              <a:buFont typeface="Arial" pitchFamily="34" charset="0"/>
              <a:buChar char="•"/>
            </a:pPr>
            <a:r>
              <a:rPr lang="en-GB" sz="1400" kern="1200" dirty="0" smtClean="0">
                <a:solidFill>
                  <a:schemeClr val="tx1"/>
                </a:solidFill>
                <a:latin typeface="+mn-lt"/>
                <a:ea typeface="+mn-ea"/>
                <a:cs typeface="+mn-cs"/>
              </a:rPr>
              <a:t>Revit applications using the API</a:t>
            </a:r>
          </a:p>
          <a:p>
            <a:pPr lvl="0" indent="-180000">
              <a:spcBef>
                <a:spcPts val="0"/>
              </a:spcBef>
              <a:buFont typeface="Arial" pitchFamily="34" charset="0"/>
              <a:buChar char="•"/>
            </a:pPr>
            <a:r>
              <a:rPr lang="en-GB" sz="1400" kern="1200" dirty="0" smtClean="0">
                <a:solidFill>
                  <a:schemeClr val="tx1"/>
                </a:solidFill>
                <a:latin typeface="+mn-lt"/>
                <a:ea typeface="+mn-ea"/>
                <a:cs typeface="+mn-cs"/>
              </a:rPr>
              <a:t>Revit content with no API access</a:t>
            </a:r>
          </a:p>
          <a:p>
            <a:r>
              <a:rPr lang="en-GB" sz="1400" kern="1200" dirty="0" smtClean="0">
                <a:solidFill>
                  <a:schemeClr val="tx1"/>
                </a:solidFill>
                <a:latin typeface="+mn-lt"/>
                <a:ea typeface="+mn-ea"/>
                <a:cs typeface="+mn-cs"/>
              </a:rPr>
              <a:t>The Family API was the top wish list item and was made available for the first time in Revit 2010. It provides huge potential for synergy uniting the two separate camps. It enables:</a:t>
            </a:r>
          </a:p>
          <a:p>
            <a:pPr lvl="0" indent="-180000">
              <a:buFont typeface="Arial" pitchFamily="34" charset="0"/>
              <a:buChar char="•"/>
            </a:pPr>
            <a:r>
              <a:rPr lang="en-GB" sz="1400" kern="1200" dirty="0" smtClean="0">
                <a:solidFill>
                  <a:schemeClr val="tx1"/>
                </a:solidFill>
                <a:latin typeface="+mn-lt"/>
                <a:ea typeface="+mn-ea"/>
                <a:cs typeface="+mn-cs"/>
              </a:rPr>
              <a:t>Use of the Revit API in the family editor</a:t>
            </a:r>
          </a:p>
          <a:p>
            <a:pPr lvl="0" indent="-180000">
              <a:buFont typeface="Arial" pitchFamily="34" charset="0"/>
              <a:buChar char="•"/>
            </a:pPr>
            <a:r>
              <a:rPr lang="en-GB" sz="1400" kern="1200" dirty="0" smtClean="0">
                <a:solidFill>
                  <a:schemeClr val="tx1"/>
                </a:solidFill>
                <a:latin typeface="+mn-lt"/>
                <a:ea typeface="+mn-ea"/>
                <a:cs typeface="+mn-cs"/>
              </a:rPr>
              <a:t>Extract and modify existing or create new family content</a:t>
            </a:r>
          </a:p>
          <a:p>
            <a:pPr lvl="0" indent="-180000">
              <a:buFont typeface="Arial" pitchFamily="34" charset="0"/>
              <a:buChar char="•"/>
            </a:pPr>
            <a:r>
              <a:rPr lang="en-GB" sz="1400" kern="1200" dirty="0" smtClean="0">
                <a:solidFill>
                  <a:schemeClr val="tx1"/>
                </a:solidFill>
                <a:latin typeface="+mn-lt"/>
                <a:ea typeface="+mn-ea"/>
                <a:cs typeface="+mn-cs"/>
              </a:rPr>
              <a:t>Automatic library generation</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dirty="0" smtClean="0">
                <a:solidFill>
                  <a:schemeClr val="tx1"/>
                </a:solidFill>
                <a:latin typeface="+mn-lt"/>
                <a:ea typeface="+mn-ea"/>
                <a:cs typeface="+mn-cs"/>
              </a:rPr>
              <a:t>A non-trivial family can have a complex internal structure and many decisions need to be taken. A large body of experience around building families and family libraries has been developed before the introduction of the API. It is useful to gather some experience creating families manually before implementing code to do so automatically. Just like the standard Revit API, almost all the features provided by the family API are available through the user interface as well.</a:t>
            </a:r>
            <a:endParaRPr lang="en-GB"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dirty="0" smtClean="0">
                <a:solidFill>
                  <a:schemeClr val="tx1"/>
                </a:solidFill>
                <a:latin typeface="+mn-lt"/>
                <a:ea typeface="+mn-ea"/>
                <a:cs typeface="+mn-cs"/>
              </a:rPr>
              <a:t>Before discussing the family API, it is important to understand the basics of Revit families and their definition.</a:t>
            </a:r>
          </a:p>
          <a:p>
            <a:r>
              <a:rPr lang="en-GB" sz="1400" kern="1200" dirty="0" smtClean="0">
                <a:solidFill>
                  <a:schemeClr val="tx1"/>
                </a:solidFill>
                <a:latin typeface="+mn-lt"/>
                <a:ea typeface="+mn-ea"/>
                <a:cs typeface="+mn-cs"/>
              </a:rPr>
              <a:t>A Revit family is a graphic representation of building objects and symbols. It can include geometry in 2D or 3D as well as data that supports the definition and creation of object instances. A family defines one or more types or symbols. A type or symbol can be inserted into the project to create a family instance.</a:t>
            </a:r>
          </a:p>
          <a:p>
            <a:r>
              <a:rPr lang="en-GB" sz="1400" kern="1200" dirty="0" smtClean="0">
                <a:solidFill>
                  <a:schemeClr val="tx1"/>
                </a:solidFill>
                <a:latin typeface="+mn-lt"/>
                <a:ea typeface="+mn-ea"/>
                <a:cs typeface="+mn-cs"/>
              </a:rPr>
              <a:t>There are three different classes of families, system, standard and in-place:</a:t>
            </a:r>
          </a:p>
          <a:p>
            <a:pPr lvl="0" indent="-180000">
              <a:buFont typeface="Arial" pitchFamily="34" charset="0"/>
              <a:buChar char="•"/>
            </a:pPr>
            <a:r>
              <a:rPr lang="en-GB" sz="1400" kern="1200" dirty="0" smtClean="0">
                <a:solidFill>
                  <a:schemeClr val="tx1"/>
                </a:solidFill>
                <a:latin typeface="+mn-lt"/>
                <a:ea typeface="+mn-ea"/>
                <a:cs typeface="+mn-cs"/>
              </a:rPr>
              <a:t>System families are stored in the project template and used for objects such as Walls, Roofs, Floors, Ceilings, Rebar, etc.</a:t>
            </a:r>
          </a:p>
          <a:p>
            <a:pPr lvl="0" indent="-180000">
              <a:buFont typeface="Arial" pitchFamily="34" charset="0"/>
              <a:buChar char="•"/>
            </a:pPr>
            <a:r>
              <a:rPr lang="en-GB" sz="1400" kern="1200" dirty="0" smtClean="0">
                <a:solidFill>
                  <a:schemeClr val="tx1"/>
                </a:solidFill>
                <a:latin typeface="+mn-lt"/>
                <a:ea typeface="+mn-ea"/>
                <a:cs typeface="+mn-cs"/>
              </a:rPr>
              <a:t>Standard families are defined externally in freestanding ".</a:t>
            </a:r>
            <a:r>
              <a:rPr lang="en-GB" sz="1400" kern="1200" dirty="0" err="1" smtClean="0">
                <a:solidFill>
                  <a:schemeClr val="tx1"/>
                </a:solidFill>
                <a:latin typeface="+mn-lt"/>
                <a:ea typeface="+mn-ea"/>
                <a:cs typeface="+mn-cs"/>
              </a:rPr>
              <a:t>rfa</a:t>
            </a:r>
            <a:r>
              <a:rPr lang="en-GB" sz="1400" kern="1200" dirty="0" smtClean="0">
                <a:solidFill>
                  <a:schemeClr val="tx1"/>
                </a:solidFill>
                <a:latin typeface="+mn-lt"/>
                <a:ea typeface="+mn-ea"/>
                <a:cs typeface="+mn-cs"/>
              </a:rPr>
              <a:t>" files and used for objects such as Windows, Doors, Furniture, Beams, Ductwork, etc.</a:t>
            </a:r>
          </a:p>
          <a:p>
            <a:pPr lvl="0" indent="-180000">
              <a:buFont typeface="Arial" pitchFamily="34" charset="0"/>
              <a:buChar char="•"/>
            </a:pPr>
            <a:r>
              <a:rPr lang="en-GB" sz="1400" kern="1200" dirty="0" smtClean="0">
                <a:solidFill>
                  <a:schemeClr val="tx1"/>
                </a:solidFill>
                <a:latin typeface="+mn-lt"/>
                <a:ea typeface="+mn-ea"/>
                <a:cs typeface="+mn-cs"/>
              </a:rPr>
              <a:t>In-Place families are used for "one of kind objects".</a:t>
            </a:r>
          </a:p>
          <a:p>
            <a:r>
              <a:rPr lang="en-GB" sz="1400" kern="1200" dirty="0" smtClean="0">
                <a:solidFill>
                  <a:schemeClr val="tx1"/>
                </a:solidFill>
                <a:latin typeface="+mn-lt"/>
                <a:ea typeface="+mn-ea"/>
                <a:cs typeface="+mn-cs"/>
              </a:rPr>
              <a:t>The new family API provided in Revit 2010 addresses the standard families.</a:t>
            </a:r>
            <a:endParaRPr lang="en-GB" sz="140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400" kern="1200" dirty="0" smtClean="0">
                <a:solidFill>
                  <a:schemeClr val="tx1"/>
                </a:solidFill>
                <a:latin typeface="+mn-lt"/>
                <a:ea typeface="+mn-ea"/>
                <a:cs typeface="+mn-cs"/>
              </a:rPr>
              <a:t>A new family is always based on a family template file, if created from scratch, or on an existing family, which is enhanced in some way. Regardless of whether you are using the UI or API, the first thing you will need to decide is which template or family file you want to begin with.</a:t>
            </a:r>
          </a:p>
          <a:p>
            <a:pPr lvl="0" indent="-180000">
              <a:buFont typeface="Arial" pitchFamily="34" charset="0"/>
              <a:buChar char="•"/>
            </a:pPr>
            <a:r>
              <a:rPr lang="en-GB" sz="1400" kern="1200" dirty="0" smtClean="0">
                <a:solidFill>
                  <a:schemeClr val="tx1"/>
                </a:solidFill>
                <a:latin typeface="+mn-lt"/>
                <a:ea typeface="+mn-ea"/>
                <a:cs typeface="+mn-cs"/>
              </a:rPr>
              <a:t>Create a completely new family starting from a family template.</a:t>
            </a:r>
          </a:p>
          <a:p>
            <a:pPr lvl="0" indent="-180000">
              <a:buFont typeface="Arial" pitchFamily="34" charset="0"/>
              <a:buChar char="•"/>
            </a:pPr>
            <a:r>
              <a:rPr lang="en-GB" sz="1400" kern="1200" dirty="0" smtClean="0">
                <a:solidFill>
                  <a:schemeClr val="tx1"/>
                </a:solidFill>
                <a:latin typeface="+mn-lt"/>
                <a:ea typeface="+mn-ea"/>
                <a:cs typeface="+mn-cs"/>
              </a:rPr>
              <a:t>Enhance an existing family.</a:t>
            </a:r>
          </a:p>
          <a:p>
            <a:r>
              <a:rPr lang="en-GB" sz="1400" kern="1200" dirty="0" smtClean="0">
                <a:solidFill>
                  <a:schemeClr val="tx1"/>
                </a:solidFill>
                <a:latin typeface="+mn-lt"/>
                <a:ea typeface="+mn-ea"/>
                <a:cs typeface="+mn-cs"/>
              </a:rPr>
              <a:t>You need to choose which approach to take, as well as which template or family file to start with. There are plenty of templates to choose from. Other decisions that need to be taken and which influence this choice include</a:t>
            </a:r>
          </a:p>
          <a:p>
            <a:pPr lvl="0" indent="-180000">
              <a:buFont typeface="Arial" pitchFamily="34" charset="0"/>
              <a:buChar char="•"/>
            </a:pPr>
            <a:r>
              <a:rPr lang="en-GB" sz="1400" kern="1200" dirty="0" smtClean="0">
                <a:solidFill>
                  <a:schemeClr val="tx1"/>
                </a:solidFill>
                <a:latin typeface="+mn-lt"/>
                <a:ea typeface="+mn-ea"/>
                <a:cs typeface="+mn-cs"/>
              </a:rPr>
              <a:t>Category?</a:t>
            </a:r>
          </a:p>
          <a:p>
            <a:pPr lvl="0" indent="-180000">
              <a:buFont typeface="Arial" pitchFamily="34" charset="0"/>
              <a:buChar char="•"/>
            </a:pPr>
            <a:r>
              <a:rPr lang="en-GB" sz="1400" kern="1200" dirty="0" smtClean="0">
                <a:solidFill>
                  <a:schemeClr val="tx1"/>
                </a:solidFill>
                <a:latin typeface="+mn-lt"/>
                <a:ea typeface="+mn-ea"/>
                <a:cs typeface="+mn-cs"/>
              </a:rPr>
              <a:t>Is the family 2D or 3D?</a:t>
            </a:r>
          </a:p>
          <a:p>
            <a:pPr lvl="0" indent="-180000">
              <a:buFont typeface="Arial" pitchFamily="34" charset="0"/>
              <a:buChar char="•"/>
            </a:pPr>
            <a:r>
              <a:rPr lang="en-GB" sz="1400" kern="1200" dirty="0" smtClean="0">
                <a:solidFill>
                  <a:schemeClr val="tx1"/>
                </a:solidFill>
                <a:latin typeface="+mn-lt"/>
                <a:ea typeface="+mn-ea"/>
                <a:cs typeface="+mn-cs"/>
              </a:rPr>
              <a:t>Model or detail component?</a:t>
            </a:r>
          </a:p>
          <a:p>
            <a:pPr lvl="0" indent="-180000">
              <a:buFont typeface="Arial" pitchFamily="34" charset="0"/>
              <a:buChar char="•"/>
            </a:pPr>
            <a:r>
              <a:rPr lang="en-GB" sz="1400" kern="1200" dirty="0" smtClean="0">
                <a:solidFill>
                  <a:schemeClr val="tx1"/>
                </a:solidFill>
                <a:latin typeface="+mn-lt"/>
                <a:ea typeface="+mn-ea"/>
                <a:cs typeface="+mn-cs"/>
              </a:rPr>
              <a:t>Hosted or non-hosted: Wall, Ceiling, etc.</a:t>
            </a:r>
          </a:p>
          <a:p>
            <a:pPr lvl="0" indent="-180000">
              <a:buFont typeface="Arial" pitchFamily="34" charset="0"/>
              <a:buChar char="•"/>
            </a:pPr>
            <a:r>
              <a:rPr lang="en-GB" sz="1400" kern="1200" dirty="0" smtClean="0">
                <a:solidFill>
                  <a:schemeClr val="tx1"/>
                </a:solidFill>
                <a:latin typeface="+mn-lt"/>
                <a:ea typeface="+mn-ea"/>
                <a:cs typeface="+mn-cs"/>
              </a:rPr>
              <a:t>Placement type: Free, two point, ...</a:t>
            </a:r>
          </a:p>
          <a:p>
            <a:pPr lvl="0" indent="-180000">
              <a:buFont typeface="Arial" pitchFamily="34" charset="0"/>
              <a:buChar char="•"/>
            </a:pPr>
            <a:r>
              <a:rPr lang="en-GB" sz="1400" kern="1200" dirty="0" smtClean="0">
                <a:solidFill>
                  <a:schemeClr val="tx1"/>
                </a:solidFill>
                <a:latin typeface="+mn-lt"/>
                <a:ea typeface="+mn-ea"/>
                <a:cs typeface="+mn-cs"/>
              </a:rPr>
              <a:t>Specialty: Lighting, RPC, ...</a:t>
            </a:r>
            <a:endParaRPr lang="en-GB" sz="140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7"/>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177801" y="9374187"/>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2009 </a:t>
            </a:r>
            <a:r>
              <a:rPr lang="en-US" sz="900" baseline="0" dirty="0">
                <a:solidFill>
                  <a:srgbClr val="969696"/>
                </a:solidFill>
              </a:rPr>
              <a:t>Autodesk </a:t>
            </a:r>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hf hdr="0"/>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5"/>
          <a:srcRect/>
          <a:stretch>
            <a:fillRect/>
          </a:stretch>
        </p:blipFill>
        <p:spPr bwMode="auto">
          <a:xfrm>
            <a:off x="2" y="8994775"/>
            <a:ext cx="13017500" cy="765176"/>
          </a:xfrm>
          <a:prstGeom prst="rect">
            <a:avLst/>
          </a:prstGeom>
          <a:noFill/>
          <a:ln w="12700">
            <a:noFill/>
            <a:miter lim="800000"/>
            <a:headEnd/>
            <a:tailEnd/>
          </a:ln>
        </p:spPr>
      </p:pic>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5" name="Text Box 76"/>
          <p:cNvSpPr txBox="1">
            <a:spLocks noChangeArrowheads="1"/>
          </p:cNvSpPr>
          <p:nvPr/>
        </p:nvSpPr>
        <p:spPr bwMode="white">
          <a:xfrm>
            <a:off x="254001" y="9326562"/>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2009 </a:t>
            </a:r>
            <a:r>
              <a:rPr lang="en-US" sz="1200" baseline="0" dirty="0">
                <a:solidFill>
                  <a:srgbClr val="969696"/>
                </a:solidFill>
              </a:rPr>
              <a:t>Autodesk</a:t>
            </a:r>
            <a:r>
              <a:rPr lang="en-US" sz="900" baseline="0" dirty="0">
                <a:solidFill>
                  <a:srgbClr val="969696"/>
                </a:solidFill>
              </a:rPr>
              <a:t> </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1" r:id="rId3"/>
  </p:sldLayoutIdLst>
  <p:transition/>
  <p:hf hdr="0"/>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3.xml"/><Relationship Id="rId7" Type="http://schemas.openxmlformats.org/officeDocument/2006/relationships/image" Target="../media/image18.png"/><Relationship Id="rId2" Type="http://schemas.openxmlformats.org/officeDocument/2006/relationships/slideLayout" Target="../slideLayouts/slideLayout6.xml"/><Relationship Id="rId1" Type="http://schemas.openxmlformats.org/officeDocument/2006/relationships/video" Target="file:///C:\My%20Documents\Training\ADN\ref_lines.wmv" TargetMode="Externa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www.autodesk.com/joinadn" TargetMode="External"/><Relationship Id="rId3" Type="http://schemas.openxmlformats.org/officeDocument/2006/relationships/hyperlink" Target="http://usa.autodesk.com/adsk/servlet/index?siteID=123112&amp;id=2484975" TargetMode="External"/><Relationship Id="rId7" Type="http://schemas.openxmlformats.org/officeDocument/2006/relationships/hyperlink" Target="http://adn.autodesk.com/"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www.autodesk.com/apitraining" TargetMode="External"/><Relationship Id="rId5" Type="http://schemas.openxmlformats.org/officeDocument/2006/relationships/hyperlink" Target="http://discussion.autodesk.com/" TargetMode="External"/><Relationship Id="rId4" Type="http://schemas.openxmlformats.org/officeDocument/2006/relationships/hyperlink" Target="http://www.adskconsulting.com/adn/cs/api_course_sched.ph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0"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61" tIns="45513" rIns="91061" bIns="45513" numCol="1" rtlCol="0" anchor="t" anchorCtr="0" compatLnSpc="1">
            <a:prstTxWarp prst="textNoShape">
              <a:avLst/>
            </a:prstTxWarp>
          </a:bodyPr>
          <a:lstStyle/>
          <a:p>
            <a:pPr algn="ctr" defTabSz="910455"/>
            <a:endParaRPr lang="en-GB"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820987"/>
            <a:ext cx="11983084" cy="2133600"/>
          </a:xfrm>
        </p:spPr>
        <p:txBody>
          <a:bodyPr anchor="t"/>
          <a:lstStyle/>
          <a:p>
            <a:r>
              <a:rPr lang="en-GB" sz="4800" b="0" dirty="0" smtClean="0"/>
              <a:t>Autodesk Revit 2010</a:t>
            </a:r>
            <a:br>
              <a:rPr lang="en-GB" sz="4800" b="0" dirty="0" smtClean="0"/>
            </a:br>
            <a:r>
              <a:rPr lang="en-GB" sz="9600" b="0" dirty="0" smtClean="0"/>
              <a:t>Family API</a:t>
            </a:r>
            <a:endParaRPr lang="en-GB" sz="7200" b="0" dirty="0" smtClean="0"/>
          </a:p>
        </p:txBody>
      </p:sp>
      <p:sp>
        <p:nvSpPr>
          <p:cNvPr id="2052" name="Rectangle 4"/>
          <p:cNvSpPr>
            <a:spLocks noGrp="1" noChangeArrowheads="1"/>
          </p:cNvSpPr>
          <p:nvPr>
            <p:ph idx="1"/>
          </p:nvPr>
        </p:nvSpPr>
        <p:spPr>
          <a:xfrm>
            <a:off x="594361" y="5183187"/>
            <a:ext cx="9034109" cy="1067148"/>
          </a:xfrm>
        </p:spPr>
        <p:txBody>
          <a:bodyPr/>
          <a:lstStyle/>
          <a:p>
            <a:pPr marL="0" indent="0">
              <a:spcBef>
                <a:spcPct val="0"/>
              </a:spcBef>
              <a:buNone/>
            </a:pPr>
            <a:r>
              <a:rPr lang="en-GB" sz="2800" i="1" dirty="0" smtClean="0"/>
              <a:t>Jeremy Tammik</a:t>
            </a:r>
          </a:p>
          <a:p>
            <a:pPr marL="0" indent="0">
              <a:spcBef>
                <a:spcPts val="201"/>
              </a:spcBef>
              <a:buNone/>
            </a:pPr>
            <a:r>
              <a:rPr lang="en-GB" sz="2800" i="1" dirty="0" smtClean="0"/>
              <a:t>Developer Technical Services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11762080" cy="1417320"/>
          </a:xfrm>
        </p:spPr>
        <p:txBody>
          <a:bodyPr/>
          <a:lstStyle/>
          <a:p>
            <a:r>
              <a:rPr lang="en-GB" dirty="0" smtClean="0"/>
              <a:t>Revit Family Flavours</a:t>
            </a:r>
            <a:endParaRPr lang="en-GB" dirty="0"/>
          </a:p>
        </p:txBody>
      </p:sp>
      <p:sp>
        <p:nvSpPr>
          <p:cNvPr id="3" name="Content Placeholder 2"/>
          <p:cNvSpPr>
            <a:spLocks noGrp="1"/>
          </p:cNvSpPr>
          <p:nvPr>
            <p:ph idx="1"/>
          </p:nvPr>
        </p:nvSpPr>
        <p:spPr>
          <a:xfrm>
            <a:off x="593725" y="1601787"/>
            <a:ext cx="11762080" cy="6699652"/>
          </a:xfrm>
        </p:spPr>
        <p:txBody>
          <a:bodyPr/>
          <a:lstStyle/>
          <a:p>
            <a:pPr>
              <a:buNone/>
            </a:pPr>
            <a:r>
              <a:rPr lang="en-GB" sz="3200" dirty="0" smtClean="0"/>
              <a:t>Revit Architecture </a:t>
            </a:r>
          </a:p>
          <a:p>
            <a:pPr marL="622300" lvl="2" indent="-285750">
              <a:spcBef>
                <a:spcPts val="600"/>
              </a:spcBef>
              <a:buSzPct val="100000"/>
            </a:pPr>
            <a:r>
              <a:rPr lang="en-US" dirty="0" smtClean="0"/>
              <a:t>Basic building components with simplistic interactions in the model</a:t>
            </a:r>
          </a:p>
          <a:p>
            <a:pPr marL="622300" lvl="2" indent="-285750">
              <a:spcBef>
                <a:spcPts val="300"/>
              </a:spcBef>
              <a:buSzPct val="100000"/>
            </a:pPr>
            <a:r>
              <a:rPr lang="en-US" dirty="0" smtClean="0"/>
              <a:t>Free placement objects - casework, furniture, etc. </a:t>
            </a:r>
          </a:p>
          <a:p>
            <a:pPr marL="622300" lvl="2" indent="-285750">
              <a:spcBef>
                <a:spcPts val="300"/>
              </a:spcBef>
              <a:buSzPct val="100000"/>
            </a:pPr>
            <a:r>
              <a:rPr lang="en-US" dirty="0" smtClean="0"/>
              <a:t>“2 point” placement objects - detail components, hosted objects</a:t>
            </a:r>
          </a:p>
          <a:p>
            <a:pPr marL="622300" lvl="2" indent="-285750">
              <a:spcBef>
                <a:spcPts val="300"/>
              </a:spcBef>
              <a:buSzPct val="100000"/>
            </a:pPr>
            <a:r>
              <a:rPr lang="en-US" dirty="0" smtClean="0"/>
              <a:t>Hosted objects: windows, doors, columns (“level to level”), ceiling or “wall based” lighting fixtures  </a:t>
            </a:r>
          </a:p>
          <a:p>
            <a:pPr>
              <a:buNone/>
            </a:pPr>
            <a:r>
              <a:rPr lang="en-GB" sz="3200" dirty="0" smtClean="0"/>
              <a:t>Revit Structure </a:t>
            </a:r>
          </a:p>
          <a:p>
            <a:pPr marL="622300" lvl="2" indent="-285750">
              <a:spcBef>
                <a:spcPts val="600"/>
              </a:spcBef>
              <a:buSzPct val="100000"/>
            </a:pPr>
            <a:r>
              <a:rPr lang="en-US" dirty="0" smtClean="0"/>
              <a:t>Additional components with complex interactions with other objects</a:t>
            </a:r>
          </a:p>
          <a:p>
            <a:pPr marL="622300" lvl="2" indent="-285750">
              <a:spcBef>
                <a:spcPts val="300"/>
              </a:spcBef>
              <a:buSzPct val="100000"/>
            </a:pPr>
            <a:r>
              <a:rPr lang="en-US" dirty="0" smtClean="0"/>
              <a:t>Framing - beams (“beams to beam”, “beam to column”), columns</a:t>
            </a:r>
          </a:p>
          <a:p>
            <a:pPr marL="622300" lvl="2" indent="-285750">
              <a:spcBef>
                <a:spcPts val="300"/>
              </a:spcBef>
              <a:buSzPct val="100000"/>
            </a:pPr>
            <a:r>
              <a:rPr lang="en-US" dirty="0" smtClean="0"/>
              <a:t>Trusses - layout for girder trusses; boundary conditions</a:t>
            </a:r>
          </a:p>
          <a:p>
            <a:pPr marL="622300" lvl="2" indent="-285750">
              <a:spcBef>
                <a:spcPts val="300"/>
              </a:spcBef>
              <a:buSzPct val="100000"/>
            </a:pPr>
            <a:r>
              <a:rPr lang="en-US" dirty="0" smtClean="0"/>
              <a:t>Span direction symbols; reinforcement symbols - area reinforcement expands to find edges, path reinforcement</a:t>
            </a:r>
          </a:p>
          <a:p>
            <a:pPr>
              <a:buNone/>
            </a:pPr>
            <a:r>
              <a:rPr lang="en-GB" sz="3200" dirty="0" smtClean="0"/>
              <a:t>Revit MEP </a:t>
            </a:r>
          </a:p>
          <a:p>
            <a:pPr marL="622300" lvl="2" indent="-285750">
              <a:spcBef>
                <a:spcPts val="600"/>
              </a:spcBef>
              <a:buSzPct val="100000"/>
            </a:pPr>
            <a:r>
              <a:rPr lang="en-US" dirty="0" smtClean="0"/>
              <a:t>Connectors allowing objects to resize based on connected </a:t>
            </a:r>
            <a:r>
              <a:rPr lang="en-GB" dirty="0" smtClean="0"/>
              <a:t>neighbour</a:t>
            </a:r>
            <a:r>
              <a:rPr lang="en-US" dirty="0" smtClean="0"/>
              <a:t> elements</a:t>
            </a:r>
          </a:p>
          <a:p>
            <a:pPr marL="1179513" lvl="2" indent="-457200">
              <a:spcBef>
                <a:spcPts val="600"/>
              </a:spcBef>
              <a:buNone/>
            </a:pPr>
            <a:endParaRPr lang="en-US" sz="20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77787"/>
            <a:ext cx="11762080" cy="1417320"/>
          </a:xfrm>
        </p:spPr>
        <p:txBody>
          <a:bodyPr/>
          <a:lstStyle/>
          <a:p>
            <a:r>
              <a:rPr lang="en-US" dirty="0" smtClean="0"/>
              <a:t>Revit Family Editor</a:t>
            </a:r>
            <a:endParaRPr lang="en-US" dirty="0"/>
          </a:p>
        </p:txBody>
      </p:sp>
      <p:sp>
        <p:nvSpPr>
          <p:cNvPr id="3" name="Content Placeholder 2"/>
          <p:cNvSpPr>
            <a:spLocks noGrp="1"/>
          </p:cNvSpPr>
          <p:nvPr>
            <p:ph idx="1"/>
          </p:nvPr>
        </p:nvSpPr>
        <p:spPr>
          <a:xfrm>
            <a:off x="593725" y="1525587"/>
            <a:ext cx="11322050" cy="6699652"/>
          </a:xfrm>
        </p:spPr>
        <p:txBody>
          <a:bodyPr/>
          <a:lstStyle/>
          <a:p>
            <a:pPr marL="0" indent="0">
              <a:buNone/>
            </a:pPr>
            <a:r>
              <a:rPr lang="en-GB" sz="3200" dirty="0" smtClean="0"/>
              <a:t>Revit offers six basic family editors</a:t>
            </a:r>
          </a:p>
          <a:p>
            <a:pPr marL="714375" lvl="1" indent="-357188"/>
            <a:r>
              <a:rPr lang="en-GB" sz="2400" dirty="0" smtClean="0"/>
              <a:t>3D model, annotation, detail, rebar, truss and new conceptual mass</a:t>
            </a:r>
          </a:p>
          <a:p>
            <a:pPr marL="0" indent="0">
              <a:spcBef>
                <a:spcPts val="2400"/>
              </a:spcBef>
              <a:buNone/>
            </a:pPr>
            <a:r>
              <a:rPr lang="en-GB" sz="3200" dirty="0" smtClean="0"/>
              <a:t>Each family editor provides a specific feature set and is tied to the chosen family template</a:t>
            </a:r>
          </a:p>
          <a:p>
            <a:pPr marL="714375" lvl="1" indent="-354013">
              <a:spcBef>
                <a:spcPts val="600"/>
              </a:spcBef>
            </a:pPr>
            <a:r>
              <a:rPr lang="en-GB" sz="2400" dirty="0" smtClean="0"/>
              <a:t>Geometry – extrusions, blends, sweeps, revolves</a:t>
            </a:r>
          </a:p>
          <a:p>
            <a:pPr marL="714375" lvl="1" indent="-354013">
              <a:spcBef>
                <a:spcPts val="600"/>
              </a:spcBef>
            </a:pPr>
            <a:r>
              <a:rPr lang="en-GB" sz="2400" dirty="0" smtClean="0"/>
              <a:t>Lines – model, symbolic, detail</a:t>
            </a:r>
          </a:p>
          <a:p>
            <a:pPr marL="714375" lvl="1" indent="-354013">
              <a:spcBef>
                <a:spcPts val="600"/>
              </a:spcBef>
            </a:pPr>
            <a:r>
              <a:rPr lang="en-GB" sz="2400" dirty="0" smtClean="0"/>
              <a:t>Basic tools – copy, mirror, paint, join/unjoin, cut geometry/don’t cut</a:t>
            </a:r>
          </a:p>
          <a:p>
            <a:pPr marL="714375" lvl="1" indent="-354013">
              <a:spcBef>
                <a:spcPts val="600"/>
              </a:spcBef>
            </a:pPr>
            <a:r>
              <a:rPr lang="en-GB" sz="2400" dirty="0" smtClean="0"/>
              <a:t>References – reference planes, reference lines</a:t>
            </a:r>
          </a:p>
          <a:p>
            <a:pPr marL="714375" lvl="1" indent="-354013">
              <a:spcBef>
                <a:spcPts val="600"/>
              </a:spcBef>
            </a:pPr>
            <a:r>
              <a:rPr lang="en-GB" sz="2400" dirty="0" smtClean="0"/>
              <a:t>Annotation tools – labels</a:t>
            </a:r>
          </a:p>
          <a:p>
            <a:pPr marL="714375" lvl="1" indent="-354013">
              <a:spcBef>
                <a:spcPts val="600"/>
              </a:spcBef>
            </a:pPr>
            <a:r>
              <a:rPr lang="en-GB" sz="2400" dirty="0" smtClean="0"/>
              <a:t>Advanced tools – formulas, nesting, arrays, type catalogs</a:t>
            </a:r>
          </a:p>
          <a:p>
            <a:pPr marL="714375" lvl="1" indent="-354013">
              <a:spcBef>
                <a:spcPts val="600"/>
              </a:spcBef>
            </a:pPr>
            <a:r>
              <a:rPr lang="en-GB" sz="2400" dirty="0" smtClean="0"/>
              <a:t>MEP tools – add connectors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a:srcRect/>
          <a:stretch>
            <a:fillRect/>
          </a:stretch>
        </p:blipFill>
        <p:spPr bwMode="auto">
          <a:xfrm>
            <a:off x="7442124" y="31257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09575" y="1525587"/>
            <a:ext cx="12223739"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a:t>
            </a:r>
          </a:p>
          <a:p>
            <a:pPr marL="342858" lvl="2" indent="-342858">
              <a:spcBef>
                <a:spcPts val="600"/>
              </a:spcBef>
              <a:buNone/>
            </a:pPr>
            <a:r>
              <a:rPr lang="en-US" altLang="ja-JP" sz="3200" dirty="0" smtClean="0">
                <a:ea typeface="ＭＳ Ｐゴシック" pitchFamily="34" charset="-128"/>
              </a:rPr>
              <a:t>Need to learn, most important aspect of family creation </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738188"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738188" lvl="2" indent="-457200">
              <a:spcBef>
                <a:spcPts val="600"/>
              </a:spcBef>
              <a:buFont typeface="+mj-lt"/>
              <a:buAutoNum type="arabicPeriod"/>
            </a:pPr>
            <a:r>
              <a:rPr lang="en-US" altLang="ja-JP" sz="2800" dirty="0" smtClean="0">
                <a:ea typeface="ＭＳ Ｐゴシック" pitchFamily="34" charset="-128"/>
              </a:rPr>
              <a:t>Lay out reference planes (the bones)</a:t>
            </a:r>
          </a:p>
          <a:p>
            <a:pPr marL="738188" lvl="2" indent="-457200">
              <a:spcBef>
                <a:spcPts val="600"/>
              </a:spcBef>
              <a:buFont typeface="+mj-lt"/>
              <a:buAutoNum type="arabicPeriod"/>
            </a:pPr>
            <a:r>
              <a:rPr lang="en-US" altLang="ja-JP" sz="2800" dirty="0" smtClean="0">
                <a:ea typeface="ＭＳ Ｐゴシック" pitchFamily="34" charset="-128"/>
              </a:rPr>
              <a:t>Add parameters</a:t>
            </a:r>
          </a:p>
          <a:p>
            <a:pPr marL="738188" lvl="2" indent="-457200">
              <a:spcBef>
                <a:spcPts val="600"/>
              </a:spcBef>
              <a:buFont typeface="+mj-lt"/>
              <a:buAutoNum type="arabicPeriod"/>
            </a:pPr>
            <a:r>
              <a:rPr lang="en-US" altLang="ja-JP" sz="2800" dirty="0" smtClean="0">
                <a:ea typeface="ＭＳ Ｐゴシック" pitchFamily="34" charset="-128"/>
              </a:rPr>
              <a:t>Add multiple host thickness types</a:t>
            </a:r>
          </a:p>
          <a:p>
            <a:pPr marL="738188" lvl="2" indent="-457200">
              <a:spcBef>
                <a:spcPts val="600"/>
              </a:spcBef>
              <a:buFont typeface="+mj-lt"/>
              <a:buAutoNum type="arabicPeriod"/>
            </a:pPr>
            <a:r>
              <a:rPr lang="en-US" altLang="ja-JP" sz="2800" dirty="0" smtClean="0">
                <a:ea typeface="ＭＳ Ｐゴシック" pitchFamily="34" charset="-128"/>
              </a:rPr>
              <a:t>Add two or more types	</a:t>
            </a:r>
          </a:p>
          <a:p>
            <a:pPr marL="738188"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738188" lvl="2" indent="-457200">
              <a:spcBef>
                <a:spcPts val="600"/>
              </a:spcBef>
              <a:buFont typeface="+mj-lt"/>
              <a:buAutoNum type="arabicPeriod"/>
            </a:pPr>
            <a:r>
              <a:rPr lang="en-US" altLang="ja-JP" sz="2800" dirty="0" smtClean="0">
                <a:ea typeface="ＭＳ Ｐゴシック" pitchFamily="34" charset="-128"/>
              </a:rPr>
              <a:t>Add a single level of geometry	</a:t>
            </a:r>
          </a:p>
          <a:p>
            <a:pPr marL="738188"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738188"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spcBef>
                <a:spcPts val="1200"/>
              </a:spcBef>
              <a:buNone/>
            </a:pPr>
            <a:r>
              <a:rPr lang="en-US" altLang="ja-JP" sz="2000" i="1" dirty="0" smtClean="0">
                <a:ea typeface="ＭＳ Ｐゴシック" pitchFamily="34" charset="-128"/>
              </a:rPr>
              <a:t>Steven Campbell, Revit content management project manager </a:t>
            </a:r>
          </a:p>
          <a:p>
            <a:pPr marL="722313" lvl="1" indent="-361950">
              <a:spcBef>
                <a:spcPts val="600"/>
              </a:spcBef>
              <a:buNone/>
            </a:pPr>
            <a:endParaRPr lang="en-GB" altLang="ja-JP" dirty="0" smtClean="0">
              <a:ea typeface="ＭＳ Ｐゴシック" pitchFamily="34" charset="-128"/>
            </a:endParaRPr>
          </a:p>
        </p:txBody>
      </p:sp>
      <p:sp>
        <p:nvSpPr>
          <p:cNvPr id="12290" name="Rectangle 2"/>
          <p:cNvSpPr>
            <a:spLocks noGrp="1" noChangeArrowheads="1"/>
          </p:cNvSpPr>
          <p:nvPr>
            <p:ph type="title"/>
          </p:nvPr>
        </p:nvSpPr>
        <p:spPr>
          <a:xfrm>
            <a:off x="382295" y="77787"/>
            <a:ext cx="11762080" cy="1417320"/>
          </a:xfrm>
        </p:spPr>
        <p:txBody>
          <a:bodyPr/>
          <a:lstStyle/>
          <a:p>
            <a:pPr eaLnBrk="1" hangingPunct="1"/>
            <a:r>
              <a:rPr lang="en-GB" dirty="0" smtClean="0"/>
              <a:t>Revit Families Best Practice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a:srcRect/>
          <a:stretch>
            <a:fillRect/>
          </a:stretch>
        </p:blipFill>
        <p:spPr bwMode="auto">
          <a:xfrm>
            <a:off x="8334375" y="2744787"/>
            <a:ext cx="4038600" cy="2481307"/>
          </a:xfrm>
          <a:prstGeom prst="rect">
            <a:avLst/>
          </a:prstGeom>
          <a:noFill/>
          <a:ln w="9525">
            <a:noFill/>
            <a:miter lim="800000"/>
            <a:headEnd/>
            <a:tailEnd/>
          </a:ln>
        </p:spPr>
      </p:pic>
      <p:sp>
        <p:nvSpPr>
          <p:cNvPr id="3" name="Content Placeholder 2"/>
          <p:cNvSpPr>
            <a:spLocks noGrp="1"/>
          </p:cNvSpPr>
          <p:nvPr>
            <p:ph idx="1"/>
          </p:nvPr>
        </p:nvSpPr>
        <p:spPr>
          <a:xfrm>
            <a:off x="336550" y="1906587"/>
            <a:ext cx="12417425" cy="4419600"/>
          </a:xfrm>
        </p:spPr>
        <p:txBody>
          <a:bodyPr/>
          <a:lstStyle/>
          <a:p>
            <a:pPr marL="439443" indent="-361950">
              <a:spcBef>
                <a:spcPts val="600"/>
              </a:spcBef>
            </a:pPr>
            <a:r>
              <a:rPr lang="en-GB" sz="2800" dirty="0" smtClean="0"/>
              <a:t>Formulas can be used to control behaviour, visibility, arrays</a:t>
            </a:r>
          </a:p>
          <a:p>
            <a:pPr marL="439443" indent="-361950">
              <a:spcBef>
                <a:spcPts val="600"/>
              </a:spcBef>
            </a:pPr>
            <a:r>
              <a:rPr lang="en-GB" sz="2800" dirty="0" smtClean="0"/>
              <a:t>Arrays and nesting support repeatable, resizable elements across an array </a:t>
            </a:r>
          </a:p>
          <a:p>
            <a:pPr marL="439443" indent="-361950">
              <a:spcBef>
                <a:spcPts val="600"/>
              </a:spcBef>
            </a:pPr>
            <a:endParaRPr lang="en-GB" sz="2800" dirty="0" smtClean="0"/>
          </a:p>
          <a:p>
            <a:pPr marL="439443" indent="-361950">
              <a:spcBef>
                <a:spcPts val="600"/>
              </a:spcBef>
            </a:pPr>
            <a:endParaRPr lang="en-GB" sz="2800" dirty="0" smtClean="0"/>
          </a:p>
          <a:p>
            <a:pPr marL="439443" indent="-361950">
              <a:spcBef>
                <a:spcPts val="600"/>
              </a:spcBef>
            </a:pPr>
            <a:endParaRPr lang="en-GB" sz="2800" dirty="0" smtClean="0"/>
          </a:p>
          <a:p>
            <a:pPr marL="439443" indent="-361950">
              <a:spcBef>
                <a:spcPts val="600"/>
              </a:spcBef>
              <a:buNone/>
            </a:pPr>
            <a:endParaRPr lang="en-GB" sz="2800" dirty="0" smtClean="0"/>
          </a:p>
          <a:p>
            <a:pPr marL="439443" indent="-361950">
              <a:spcBef>
                <a:spcPts val="600"/>
              </a:spcBef>
            </a:pPr>
            <a:r>
              <a:rPr lang="en-GB" sz="2800" dirty="0" smtClean="0"/>
              <a:t>Advanced nesting may include subcomponents can be swapped</a:t>
            </a:r>
          </a:p>
          <a:p>
            <a:pPr marL="439443" indent="-361950">
              <a:spcBef>
                <a:spcPts val="600"/>
              </a:spcBef>
            </a:pPr>
            <a:r>
              <a:rPr lang="en-GB" sz="2800" dirty="0" smtClean="0"/>
              <a:t>Reference lines also support angular movement </a:t>
            </a:r>
          </a:p>
        </p:txBody>
      </p:sp>
      <p:pic>
        <p:nvPicPr>
          <p:cNvPr id="9" name="ref_lines.wmv">
            <a:hlinkClick r:id="" action="ppaction://media"/>
          </p:cNvPr>
          <p:cNvPicPr>
            <a:picLocks noRot="1" noChangeAspect="1"/>
          </p:cNvPicPr>
          <p:nvPr>
            <a:videoFile r:link="rId1"/>
          </p:nvPr>
        </p:nvPicPr>
        <p:blipFill>
          <a:blip r:embed="rId5"/>
          <a:srcRect/>
          <a:stretch>
            <a:fillRect/>
          </a:stretch>
        </p:blipFill>
        <p:spPr bwMode="auto">
          <a:xfrm>
            <a:off x="4095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a:srcRect/>
          <a:stretch>
            <a:fillRect/>
          </a:stretch>
        </p:blipFill>
        <p:spPr bwMode="auto">
          <a:xfrm>
            <a:off x="10741431" y="230187"/>
            <a:ext cx="1936344" cy="1925637"/>
          </a:xfrm>
          <a:prstGeom prst="rect">
            <a:avLst/>
          </a:prstGeom>
          <a:noFill/>
          <a:ln w="9525">
            <a:noFill/>
            <a:miter lim="800000"/>
            <a:headEnd/>
            <a:tailEnd/>
          </a:ln>
        </p:spPr>
      </p:pic>
      <p:sp>
        <p:nvSpPr>
          <p:cNvPr id="2" name="Title 1"/>
          <p:cNvSpPr>
            <a:spLocks noGrp="1"/>
          </p:cNvSpPr>
          <p:nvPr>
            <p:ph type="title"/>
          </p:nvPr>
        </p:nvSpPr>
        <p:spPr>
          <a:xfrm>
            <a:off x="333375" y="77787"/>
            <a:ext cx="11762080" cy="1417320"/>
          </a:xfrm>
        </p:spPr>
        <p:txBody>
          <a:bodyPr/>
          <a:lstStyle/>
          <a:p>
            <a:r>
              <a:rPr lang="en-GB" dirty="0" smtClean="0"/>
              <a:t>Revit Family Possibilities</a:t>
            </a:r>
            <a:endParaRPr lang="en-US" dirty="0"/>
          </a:p>
        </p:txBody>
      </p:sp>
      <p:pic>
        <p:nvPicPr>
          <p:cNvPr id="6" name="Picture 5" descr="nest-array.png"/>
          <p:cNvPicPr>
            <a:picLocks noChangeAspect="1"/>
          </p:cNvPicPr>
          <p:nvPr/>
        </p:nvPicPr>
        <p:blipFill>
          <a:blip r:embed="rId7"/>
          <a:srcRect/>
          <a:stretch>
            <a:fillRect/>
          </a:stretch>
        </p:blipFill>
        <p:spPr bwMode="auto">
          <a:xfrm>
            <a:off x="1933575" y="2973387"/>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a:srcRect/>
          <a:stretch>
            <a:fillRect/>
          </a:stretch>
        </p:blipFill>
        <p:spPr bwMode="auto">
          <a:xfrm>
            <a:off x="7973683" y="58689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a:srcRect/>
          <a:stretch>
            <a:fillRect/>
          </a:stretch>
        </p:blipFill>
        <p:spPr bwMode="auto">
          <a:xfrm>
            <a:off x="5286375"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4" y="3611881"/>
            <a:ext cx="12417425" cy="1799906"/>
          </a:xfrm>
        </p:spPr>
        <p:txBody>
          <a:bodyPr/>
          <a:lstStyle/>
          <a:p>
            <a:r>
              <a:rPr lang="en-GB" dirty="0" smtClean="0"/>
              <a:t>Creating a Family Programmatically</a:t>
            </a:r>
            <a:br>
              <a:rPr lang="en-GB" dirty="0" smtClean="0"/>
            </a:br>
            <a:r>
              <a:rPr lang="en-GB" dirty="0" smtClean="0"/>
              <a:t/>
            </a:r>
            <a:br>
              <a:rPr lang="en-GB" dirty="0" smtClean="0"/>
            </a:br>
            <a:r>
              <a:rPr lang="en-GB" sz="3200" dirty="0" smtClean="0"/>
              <a:t>The Family API </a:t>
            </a:r>
            <a:endParaRPr lang="en-GB" sz="32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API Usage</a:t>
            </a:r>
          </a:p>
        </p:txBody>
      </p:sp>
      <p:sp>
        <p:nvSpPr>
          <p:cNvPr id="851971" name="Rectangle 3"/>
          <p:cNvSpPr>
            <a:spLocks noGrp="1" noChangeArrowheads="1"/>
          </p:cNvSpPr>
          <p:nvPr>
            <p:ph idx="1"/>
          </p:nvPr>
        </p:nvSpPr>
        <p:spPr>
          <a:xfrm>
            <a:off x="443639" y="1531179"/>
            <a:ext cx="12310335" cy="7290612"/>
          </a:xfrm>
        </p:spPr>
        <p:txBody>
          <a:bodyPr/>
          <a:lstStyle/>
          <a:p>
            <a:pPr marL="539750" lvl="1" indent="-284163"/>
            <a:r>
              <a:rPr lang="en-GB" dirty="0" smtClean="0"/>
              <a:t>Enable use of the Revit API within the family editor context</a:t>
            </a:r>
          </a:p>
          <a:p>
            <a:pPr marL="539750" lvl="1" indent="-284163"/>
            <a:r>
              <a:rPr lang="en-GB" dirty="0" smtClean="0"/>
              <a:t>Create and modify family content</a:t>
            </a:r>
          </a:p>
          <a:p>
            <a:pPr marL="539750" lvl="1" indent="-284163"/>
            <a:r>
              <a:rPr lang="en-GB" dirty="0" smtClean="0"/>
              <a:t>Automatic library generation from database or other library specification</a:t>
            </a:r>
          </a:p>
          <a:p>
            <a:pPr marL="539750" lvl="1" indent="-284163"/>
            <a:r>
              <a:rPr lang="en-GB" dirty="0" smtClean="0"/>
              <a:t>Extract family definitions from existing projects</a:t>
            </a:r>
          </a:p>
          <a:p>
            <a:pPr marL="539750" lvl="1" indent="-284163"/>
            <a:r>
              <a:rPr lang="en-US" dirty="0" smtClean="0"/>
              <a:t>Define references and constraints to drive model geometry parametrically, formulas to drive parameter values, and annotation and dimensioning</a:t>
            </a:r>
            <a:endParaRPr lang="en-GB" dirty="0" smtClean="0"/>
          </a:p>
          <a:p>
            <a:pPr marL="539750" lvl="1" indent="-284163"/>
            <a:r>
              <a:rPr lang="en-GB" dirty="0" smtClean="0"/>
              <a:t>Control detailed visibility of family types and their elements</a:t>
            </a:r>
          </a:p>
          <a:p>
            <a:pPr marL="539750" lvl="1" indent="-284163"/>
            <a:r>
              <a:rPr lang="en-GB" dirty="0" smtClean="0"/>
              <a:t>Control loading behaviour of a family</a:t>
            </a:r>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Document and Family Manager Classes</a:t>
            </a:r>
          </a:p>
        </p:txBody>
      </p:sp>
      <p:sp>
        <p:nvSpPr>
          <p:cNvPr id="851971" name="Rectangle 3"/>
          <p:cNvSpPr>
            <a:spLocks noGrp="1" noChangeArrowheads="1"/>
          </p:cNvSpPr>
          <p:nvPr>
            <p:ph idx="1"/>
          </p:nvPr>
        </p:nvSpPr>
        <p:spPr>
          <a:xfrm>
            <a:off x="443640" y="1531179"/>
            <a:ext cx="11866348" cy="7290612"/>
          </a:xfrm>
        </p:spPr>
        <p:txBody>
          <a:bodyPr/>
          <a:lstStyle/>
          <a:p>
            <a:pPr marL="82608" lvl="3" indent="-284163">
              <a:buNone/>
            </a:pPr>
            <a:r>
              <a:rPr lang="en-US" sz="3200" b="0" dirty="0" smtClean="0"/>
              <a:t>Document: added methods and properties for managing families</a:t>
            </a:r>
          </a:p>
          <a:p>
            <a:pPr lvl="1"/>
            <a:r>
              <a:rPr lang="en-GB" sz="2400" dirty="0" err="1" smtClean="0"/>
              <a:t>EditFamily</a:t>
            </a:r>
            <a:r>
              <a:rPr lang="en-GB" sz="2400" dirty="0" smtClean="0"/>
              <a:t> – edit a family loaded in a project document</a:t>
            </a:r>
          </a:p>
          <a:p>
            <a:pPr lvl="1"/>
            <a:r>
              <a:rPr lang="en-GB" sz="2400" dirty="0" smtClean="0"/>
              <a:t>FamilyCreate –  return a </a:t>
            </a:r>
            <a:r>
              <a:rPr lang="en-GB" sz="2400" dirty="0" err="1" smtClean="0"/>
              <a:t>FamilyItemCreate</a:t>
            </a:r>
            <a:r>
              <a:rPr lang="en-GB" sz="2400" dirty="0" smtClean="0"/>
              <a:t> object to create new instances of elements within a family document, analogous to the Create object in a project</a:t>
            </a:r>
          </a:p>
          <a:p>
            <a:pPr lvl="1"/>
            <a:r>
              <a:rPr lang="en-GB" sz="2400" dirty="0" smtClean="0"/>
              <a:t>FamilyManager – return a FamilyManager object providing access to family types and parameters</a:t>
            </a:r>
          </a:p>
          <a:p>
            <a:pPr lvl="1"/>
            <a:r>
              <a:rPr lang="en-GB" sz="2400" dirty="0" smtClean="0"/>
              <a:t>IsFamilyDocument – identify whether the current document is a family document</a:t>
            </a:r>
          </a:p>
          <a:p>
            <a:pPr lvl="1"/>
            <a:r>
              <a:rPr lang="en-GB" sz="2400" dirty="0" smtClean="0"/>
              <a:t>OwnerFamily – return the owning family of this family document</a:t>
            </a:r>
          </a:p>
          <a:p>
            <a:pPr>
              <a:spcBef>
                <a:spcPts val="1800"/>
              </a:spcBef>
              <a:buNone/>
            </a:pPr>
            <a:r>
              <a:rPr lang="en-US" sz="3200" dirty="0" smtClean="0"/>
              <a:t>Family manager class functionality</a:t>
            </a:r>
          </a:p>
          <a:p>
            <a:pPr lvl="1"/>
            <a:r>
              <a:rPr lang="en-US" sz="2400" dirty="0" smtClean="0"/>
              <a:t>Add, remove and rename types</a:t>
            </a:r>
          </a:p>
          <a:p>
            <a:pPr lvl="1"/>
            <a:r>
              <a:rPr lang="en-US" sz="2400" dirty="0" smtClean="0"/>
              <a:t>Add and remove parameters</a:t>
            </a:r>
          </a:p>
          <a:p>
            <a:pPr lvl="1"/>
            <a:r>
              <a:rPr lang="en-US" sz="2400" dirty="0" smtClean="0"/>
              <a:t>Set values and formulas</a:t>
            </a:r>
            <a:endParaRPr lang="en-GB" sz="2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r>
              <a:rPr lang="en-GB" dirty="0" smtClean="0"/>
              <a:t>Creating Family Content</a:t>
            </a:r>
          </a:p>
        </p:txBody>
      </p:sp>
      <p:sp>
        <p:nvSpPr>
          <p:cNvPr id="851971" name="Rectangle 3"/>
          <p:cNvSpPr>
            <a:spLocks noGrp="1" noChangeArrowheads="1"/>
          </p:cNvSpPr>
          <p:nvPr>
            <p:ph idx="1"/>
          </p:nvPr>
        </p:nvSpPr>
        <p:spPr>
          <a:xfrm>
            <a:off x="443640" y="1531179"/>
            <a:ext cx="11866348" cy="7290612"/>
          </a:xfrm>
        </p:spPr>
        <p:txBody>
          <a:bodyPr/>
          <a:lstStyle/>
          <a:p>
            <a:pPr marL="82608" lvl="3" indent="-284163">
              <a:buNone/>
            </a:pPr>
            <a:r>
              <a:rPr lang="en-US" sz="3600" dirty="0" smtClean="0">
                <a:latin typeface="Calibri" pitchFamily="34" charset="0"/>
              </a:rPr>
              <a:t>Family item factory utility object </a:t>
            </a:r>
          </a:p>
          <a:p>
            <a:pPr marL="82608" lvl="3" indent="-284163">
              <a:buNone/>
            </a:pPr>
            <a:r>
              <a:rPr lang="en-US" sz="3600" dirty="0" smtClean="0">
                <a:latin typeface="Calibri" pitchFamily="34" charset="0"/>
              </a:rPr>
              <a:t>Create new instances of elements within the family document</a:t>
            </a:r>
          </a:p>
          <a:p>
            <a:pPr marL="82608" lvl="3" indent="-284163">
              <a:buNone/>
            </a:pPr>
            <a:r>
              <a:rPr lang="en-US" sz="3600" dirty="0" smtClean="0">
                <a:latin typeface="Calibri" pitchFamily="34" charset="0"/>
              </a:rPr>
              <a:t>Dedicated creation methods instead of the .NET new operator</a:t>
            </a:r>
          </a:p>
          <a:p>
            <a:pPr marL="82608" lvl="3" indent="-284163">
              <a:buNone/>
            </a:pPr>
            <a:r>
              <a:rPr lang="en-US" sz="3600" dirty="0" smtClean="0">
                <a:latin typeface="Calibri" pitchFamily="34" charset="0"/>
              </a:rPr>
              <a:t>Elements types include</a:t>
            </a:r>
          </a:p>
          <a:p>
            <a:pPr marL="539750" lvl="4" indent="-284163">
              <a:spcBef>
                <a:spcPts val="1200"/>
              </a:spcBef>
              <a:buFont typeface="Wingdings" pitchFamily="2" charset="2"/>
              <a:buChar char="§"/>
            </a:pPr>
            <a:r>
              <a:rPr lang="en-US" sz="2400" b="0" dirty="0" smtClean="0">
                <a:latin typeface="Calibri" pitchFamily="34" charset="0"/>
              </a:rPr>
              <a:t>Alignment</a:t>
            </a:r>
          </a:p>
          <a:p>
            <a:pPr marL="539750" lvl="4" indent="-284163">
              <a:buFont typeface="Wingdings" pitchFamily="2" charset="2"/>
              <a:buChar char="§"/>
            </a:pPr>
            <a:r>
              <a:rPr lang="en-US" sz="2400" b="0" dirty="0" smtClean="0">
                <a:latin typeface="Calibri" pitchFamily="34" charset="0"/>
              </a:rPr>
              <a:t>Connector (MEP only)</a:t>
            </a:r>
          </a:p>
          <a:p>
            <a:pPr marL="539750" lvl="4" indent="-284163">
              <a:buFont typeface="Wingdings" pitchFamily="2" charset="2"/>
              <a:buChar char="§"/>
            </a:pPr>
            <a:r>
              <a:rPr lang="en-US" sz="2400" b="0" dirty="0" smtClean="0">
                <a:latin typeface="Calibri" pitchFamily="34" charset="0"/>
              </a:rPr>
              <a:t>Dimensioning</a:t>
            </a:r>
          </a:p>
          <a:p>
            <a:pPr marL="539750" lvl="4" indent="-284163">
              <a:buFont typeface="Wingdings" pitchFamily="2" charset="2"/>
              <a:buChar char="§"/>
            </a:pPr>
            <a:r>
              <a:rPr lang="en-US" sz="2400" b="0" dirty="0" smtClean="0">
                <a:latin typeface="Calibri" pitchFamily="34" charset="0"/>
              </a:rPr>
              <a:t>Annotation</a:t>
            </a:r>
          </a:p>
          <a:p>
            <a:pPr marL="539750" lvl="4" indent="-284163">
              <a:buFont typeface="Wingdings" pitchFamily="2" charset="2"/>
              <a:buChar char="§"/>
            </a:pPr>
            <a:r>
              <a:rPr lang="en-US" sz="2400" b="0" dirty="0" smtClean="0">
                <a:latin typeface="Calibri" pitchFamily="34" charset="0"/>
              </a:rPr>
              <a:t>Curves</a:t>
            </a:r>
          </a:p>
          <a:p>
            <a:pPr marL="539750" lvl="4" indent="-284163">
              <a:buFont typeface="Wingdings" pitchFamily="2" charset="2"/>
              <a:buChar char="§"/>
            </a:pPr>
            <a:r>
              <a:rPr lang="en-US" sz="2400" b="0" dirty="0" smtClean="0">
                <a:latin typeface="Calibri" pitchFamily="34" charset="0"/>
              </a:rPr>
              <a:t>Levels</a:t>
            </a:r>
          </a:p>
          <a:p>
            <a:pPr marL="539750" lvl="4" indent="-284163">
              <a:buFont typeface="Wingdings" pitchFamily="2" charset="2"/>
              <a:buChar char="§"/>
            </a:pPr>
            <a:r>
              <a:rPr lang="en-US" sz="2400" b="0" dirty="0" smtClean="0">
                <a:latin typeface="Calibri" pitchFamily="34" charset="0"/>
              </a:rPr>
              <a:t>Solids forms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r>
              <a:rPr lang="en-GB" dirty="0" smtClean="0"/>
              <a:t>Visibility Settings and Loading Control</a:t>
            </a:r>
          </a:p>
        </p:txBody>
      </p:sp>
      <p:sp>
        <p:nvSpPr>
          <p:cNvPr id="851971" name="Rectangle 3"/>
          <p:cNvSpPr>
            <a:spLocks noGrp="1" noChangeArrowheads="1"/>
          </p:cNvSpPr>
          <p:nvPr>
            <p:ph idx="1"/>
          </p:nvPr>
        </p:nvSpPr>
        <p:spPr>
          <a:xfrm>
            <a:off x="443640" y="1531179"/>
            <a:ext cx="7890735" cy="6852408"/>
          </a:xfrm>
        </p:spPr>
        <p:txBody>
          <a:bodyPr/>
          <a:lstStyle/>
          <a:p>
            <a:pPr marL="82608" lvl="3" indent="-284163">
              <a:buNone/>
            </a:pPr>
            <a:r>
              <a:rPr lang="en-US" sz="3200" dirty="0" smtClean="0">
                <a:latin typeface="Calibri" pitchFamily="34" charset="0"/>
              </a:rPr>
              <a:t>Every element in the family has own visibility settings</a:t>
            </a:r>
          </a:p>
          <a:p>
            <a:pPr marL="536174" lvl="4" indent="-284163"/>
            <a:r>
              <a:rPr lang="en-US" sz="2800" dirty="0" smtClean="0">
                <a:latin typeface="Calibri" pitchFamily="34" charset="0"/>
              </a:rPr>
              <a:t>Define which levels of detail it has </a:t>
            </a:r>
          </a:p>
          <a:p>
            <a:pPr marL="536174" lvl="4" indent="-284163"/>
            <a:r>
              <a:rPr lang="en-US" sz="2800" dirty="0" smtClean="0">
                <a:latin typeface="Calibri" pitchFamily="34" charset="0"/>
              </a:rPr>
              <a:t>Which types of views it appears in</a:t>
            </a:r>
          </a:p>
          <a:p>
            <a:pPr marL="536174" lvl="4" indent="-284163"/>
            <a:r>
              <a:rPr lang="en-US" sz="2800" dirty="0" smtClean="0">
                <a:latin typeface="Calibri" pitchFamily="34" charset="0"/>
              </a:rPr>
              <a:t>FamilyElementVisibility class</a:t>
            </a:r>
          </a:p>
          <a:p>
            <a:pPr marL="82608" lvl="3" indent="-284163">
              <a:spcBef>
                <a:spcPts val="2400"/>
              </a:spcBef>
              <a:buNone/>
            </a:pPr>
            <a:r>
              <a:rPr lang="en-US" sz="3200" dirty="0" err="1" smtClean="0">
                <a:latin typeface="Calibri" pitchFamily="34" charset="0"/>
              </a:rPr>
              <a:t>LoadFamily</a:t>
            </a:r>
            <a:r>
              <a:rPr lang="en-US" sz="3200" dirty="0" smtClean="0">
                <a:latin typeface="Calibri" pitchFamily="34" charset="0"/>
              </a:rPr>
              <a:t> provides different overloads</a:t>
            </a:r>
          </a:p>
          <a:p>
            <a:pPr marL="536174" lvl="4" indent="-284163"/>
            <a:r>
              <a:rPr lang="en-US" sz="2800" dirty="0" smtClean="0">
                <a:latin typeface="Calibri" pitchFamily="34" charset="0"/>
              </a:rPr>
              <a:t>Takes either in-memory Document or filename argument</a:t>
            </a:r>
          </a:p>
          <a:p>
            <a:pPr marL="536174" lvl="4" indent="-284163"/>
            <a:r>
              <a:rPr lang="en-US" sz="2800" dirty="0" smtClean="0">
                <a:latin typeface="Calibri" pitchFamily="34" charset="0"/>
              </a:rPr>
              <a:t>Optionally </a:t>
            </a:r>
            <a:r>
              <a:rPr lang="en-GB" sz="2800" dirty="0" smtClean="0">
                <a:latin typeface="Calibri" pitchFamily="34" charset="0"/>
              </a:rPr>
              <a:t>use the </a:t>
            </a:r>
            <a:r>
              <a:rPr lang="en-GB" sz="2800" dirty="0" err="1" smtClean="0">
                <a:latin typeface="Calibri" pitchFamily="34" charset="0"/>
              </a:rPr>
              <a:t>IFamilyLoadOptions</a:t>
            </a:r>
            <a:r>
              <a:rPr lang="en-GB" sz="2800" dirty="0" smtClean="0">
                <a:latin typeface="Calibri" pitchFamily="34" charset="0"/>
              </a:rPr>
              <a:t> interface</a:t>
            </a:r>
          </a:p>
          <a:p>
            <a:pPr lvl="1"/>
            <a:r>
              <a:rPr lang="en-GB" dirty="0" smtClean="0">
                <a:latin typeface="Calibri" pitchFamily="34" charset="0"/>
              </a:rPr>
              <a:t>Call-backs for handling family load situations</a:t>
            </a:r>
          </a:p>
          <a:p>
            <a:pPr lvl="2"/>
            <a:r>
              <a:rPr lang="en-GB" dirty="0" smtClean="0">
                <a:latin typeface="Calibri" pitchFamily="34" charset="0"/>
              </a:rPr>
              <a:t>OnFamilyFound </a:t>
            </a:r>
          </a:p>
          <a:p>
            <a:pPr lvl="2"/>
            <a:r>
              <a:rPr lang="en-GB" dirty="0" err="1" smtClean="0">
                <a:latin typeface="Calibri" pitchFamily="34" charset="0"/>
              </a:rPr>
              <a:t>OnSharedFamilyFound</a:t>
            </a:r>
            <a:endParaRPr lang="en-US" sz="3600" dirty="0" smtClean="0">
              <a:latin typeface="Calibri" pitchFamily="34" charset="0"/>
            </a:endParaRPr>
          </a:p>
        </p:txBody>
      </p:sp>
      <p:pic>
        <p:nvPicPr>
          <p:cNvPr id="4" name="Picture 3" descr="ExtrusionProperties.png"/>
          <p:cNvPicPr>
            <a:picLocks noChangeAspect="1"/>
          </p:cNvPicPr>
          <p:nvPr/>
        </p:nvPicPr>
        <p:blipFill>
          <a:blip r:embed="rId3"/>
          <a:stretch>
            <a:fillRect/>
          </a:stretch>
        </p:blipFill>
        <p:spPr>
          <a:xfrm>
            <a:off x="8180955" y="1668728"/>
            <a:ext cx="4649220" cy="3971659"/>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Revit SDK Family API Samples</a:t>
            </a:r>
            <a:endParaRPr lang="en-GB"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30187"/>
            <a:ext cx="11762080" cy="1417320"/>
          </a:xfrm>
        </p:spPr>
        <p:txBody>
          <a:bodyPr/>
          <a:lstStyle/>
          <a:p>
            <a:r>
              <a:rPr lang="en-US" altLang="ja-JP" dirty="0" smtClean="0">
                <a:ea typeface="ＭＳ Ｐゴシック" pitchFamily="34" charset="-128"/>
              </a:rPr>
              <a:t>Before we start</a:t>
            </a:r>
            <a:br>
              <a:rPr lang="en-US" altLang="ja-JP" dirty="0" smtClean="0">
                <a:ea typeface="ＭＳ Ｐゴシック" pitchFamily="34" charset="-128"/>
              </a:rPr>
            </a:br>
            <a:r>
              <a:rPr lang="en-US" altLang="ja-JP" sz="3200" b="0" dirty="0" smtClean="0">
                <a:solidFill>
                  <a:srgbClr val="00B0F0"/>
                </a:solidFill>
                <a:ea typeface="ＭＳ Ｐゴシック" pitchFamily="34" charset="-128"/>
              </a:rPr>
              <a:t>LiveMeeting and conference call – how to</a:t>
            </a:r>
            <a:endParaRPr lang="en-US" sz="3200" b="0" dirty="0"/>
          </a:p>
        </p:txBody>
      </p:sp>
      <p:sp>
        <p:nvSpPr>
          <p:cNvPr id="3" name="Content Placeholder 2"/>
          <p:cNvSpPr>
            <a:spLocks noGrp="1"/>
          </p:cNvSpPr>
          <p:nvPr>
            <p:ph idx="1"/>
          </p:nvPr>
        </p:nvSpPr>
        <p:spPr>
          <a:xfrm>
            <a:off x="593725" y="2146491"/>
            <a:ext cx="4235450" cy="6694296"/>
          </a:xfrm>
        </p:spPr>
        <p:txBody>
          <a:bodyPr/>
          <a:lstStyle/>
          <a:p>
            <a:pPr>
              <a:buNone/>
            </a:pPr>
            <a:r>
              <a:rPr lang="en-GB" dirty="0" smtClean="0"/>
              <a:t>Use Internet audio</a:t>
            </a:r>
          </a:p>
          <a:p>
            <a:pPr>
              <a:spcBef>
                <a:spcPts val="6000"/>
              </a:spcBef>
              <a:buNone/>
            </a:pPr>
            <a:r>
              <a:rPr lang="en-US" sz="3200" kern="1200" dirty="0" smtClean="0">
                <a:cs typeface="Arial" pitchFamily="34" charset="0"/>
              </a:rPr>
              <a:t>Full screen mode</a:t>
            </a:r>
            <a:endParaRPr lang="en-GB" dirty="0" smtClean="0"/>
          </a:p>
          <a:p>
            <a:pPr>
              <a:spcBef>
                <a:spcPts val="6000"/>
              </a:spcBef>
              <a:buNone/>
            </a:pPr>
            <a:r>
              <a:rPr lang="en-US" sz="3200" kern="1200" dirty="0" smtClean="0">
                <a:cs typeface="Arial" pitchFamily="34" charset="0"/>
              </a:rPr>
              <a:t>Provide feedback</a:t>
            </a:r>
            <a:endParaRPr lang="en-GB" dirty="0" smtClean="0"/>
          </a:p>
          <a:p>
            <a:pPr>
              <a:spcBef>
                <a:spcPts val="6000"/>
              </a:spcBef>
              <a:buNone/>
            </a:pPr>
            <a:r>
              <a:rPr lang="en-US" sz="3200" kern="1200" dirty="0" smtClean="0">
                <a:cs typeface="Arial" pitchFamily="34" charset="0"/>
              </a:rPr>
              <a:t>Real-time Q&amp;A</a:t>
            </a:r>
            <a:endParaRPr lang="en-GB" dirty="0" smtClean="0"/>
          </a:p>
          <a:p>
            <a:pPr>
              <a:spcBef>
                <a:spcPts val="6000"/>
              </a:spcBef>
              <a:buNone/>
            </a:pPr>
            <a:r>
              <a:rPr lang="en-US" sz="3200" kern="1200" dirty="0" smtClean="0">
                <a:cs typeface="Arial" pitchFamily="34" charset="0"/>
              </a:rPr>
              <a:t>Mute phone </a:t>
            </a:r>
            <a:r>
              <a:rPr lang="en-US" sz="3200" b="1" kern="1200" dirty="0" smtClean="0">
                <a:cs typeface="Arial" pitchFamily="34" charset="0"/>
              </a:rPr>
              <a:t>*6</a:t>
            </a:r>
            <a:endParaRPr lang="en-GB" b="1" dirty="0" smtClean="0"/>
          </a:p>
        </p:txBody>
      </p:sp>
      <p:sp>
        <p:nvSpPr>
          <p:cNvPr id="5" name="Rectangle 4"/>
          <p:cNvSpPr>
            <a:spLocks noChangeArrowheads="1"/>
          </p:cNvSpPr>
          <p:nvPr/>
        </p:nvSpPr>
        <p:spPr bwMode="auto">
          <a:xfrm>
            <a:off x="4981575" y="3929415"/>
            <a:ext cx="4480057" cy="1025172"/>
          </a:xfrm>
          <a:prstGeom prst="rect">
            <a:avLst/>
          </a:prstGeom>
          <a:noFill/>
          <a:ln w="9525">
            <a:noFill/>
            <a:miter lim="800000"/>
            <a:headEnd/>
            <a:tailEnd/>
          </a:ln>
        </p:spPr>
        <p:txBody>
          <a:bodyPr lIns="0" tIns="0" rIns="0" bIns="0"/>
          <a:lstStyle/>
          <a:p>
            <a:pPr algn="l">
              <a:buNone/>
            </a:pPr>
            <a:r>
              <a:rPr lang="en-US" altLang="ja-JP" sz="2800" dirty="0">
                <a:ea typeface="ＭＳ Ｐゴシック" pitchFamily="34" charset="-128"/>
              </a:rPr>
              <a:t>Expand to full screen mode</a:t>
            </a:r>
          </a:p>
          <a:p>
            <a:pPr algn="l">
              <a:buNone/>
            </a:pPr>
            <a:r>
              <a:rPr lang="en-US" altLang="ja-JP" sz="2800" dirty="0">
                <a:ea typeface="ＭＳ Ｐゴシック" pitchFamily="34" charset="-128"/>
              </a:rPr>
              <a:t>Press ESC to </a:t>
            </a:r>
            <a:r>
              <a:rPr lang="en-US" altLang="ja-JP" sz="2800" dirty="0" smtClean="0">
                <a:ea typeface="ＭＳ Ｐゴシック" pitchFamily="34" charset="-128"/>
              </a:rPr>
              <a:t>return</a:t>
            </a:r>
            <a:endParaRPr lang="ja-JP" altLang="en-US" sz="2800">
              <a:ea typeface="ＭＳ Ｐゴシック" pitchFamily="34" charset="-128"/>
            </a:endParaRPr>
          </a:p>
        </p:txBody>
      </p:sp>
      <p:pic>
        <p:nvPicPr>
          <p:cNvPr id="6" name="Picture 1"/>
          <p:cNvPicPr>
            <a:picLocks noChangeAspect="1" noChangeArrowheads="1"/>
          </p:cNvPicPr>
          <p:nvPr/>
        </p:nvPicPr>
        <p:blipFill>
          <a:blip r:embed="rId3"/>
          <a:srcRect/>
          <a:stretch>
            <a:fillRect/>
          </a:stretch>
        </p:blipFill>
        <p:spPr bwMode="auto">
          <a:xfrm>
            <a:off x="4997317" y="3243615"/>
            <a:ext cx="5411477" cy="626402"/>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9508124" y="4049433"/>
            <a:ext cx="959851" cy="762576"/>
          </a:xfrm>
          <a:prstGeom prst="rect">
            <a:avLst/>
          </a:prstGeom>
          <a:noFill/>
          <a:ln w="9525">
            <a:noFill/>
            <a:miter lim="800000"/>
            <a:headEnd/>
            <a:tailEnd/>
          </a:ln>
          <a:effectLst/>
        </p:spPr>
      </p:pic>
      <p:pic>
        <p:nvPicPr>
          <p:cNvPr id="8" name="Picture 4"/>
          <p:cNvPicPr>
            <a:picLocks noChangeAspect="1" noChangeArrowheads="1"/>
          </p:cNvPicPr>
          <p:nvPr/>
        </p:nvPicPr>
        <p:blipFill>
          <a:blip r:embed="rId5"/>
          <a:srcRect/>
          <a:stretch>
            <a:fillRect/>
          </a:stretch>
        </p:blipFill>
        <p:spPr bwMode="auto">
          <a:xfrm>
            <a:off x="5048928" y="5756000"/>
            <a:ext cx="2218647" cy="1865587"/>
          </a:xfrm>
          <a:prstGeom prst="rect">
            <a:avLst/>
          </a:prstGeom>
          <a:noFill/>
          <a:ln w="9525">
            <a:noFill/>
            <a:miter lim="800000"/>
            <a:headEnd/>
            <a:tailEnd/>
          </a:ln>
          <a:effectLst/>
        </p:spPr>
      </p:pic>
      <p:pic>
        <p:nvPicPr>
          <p:cNvPr id="9" name="Picture 6"/>
          <p:cNvPicPr>
            <a:picLocks noChangeAspect="1" noChangeArrowheads="1"/>
          </p:cNvPicPr>
          <p:nvPr/>
        </p:nvPicPr>
        <p:blipFill>
          <a:blip r:embed="rId6"/>
          <a:srcRect/>
          <a:stretch>
            <a:fillRect/>
          </a:stretch>
        </p:blipFill>
        <p:spPr bwMode="auto">
          <a:xfrm>
            <a:off x="8258175" y="5305762"/>
            <a:ext cx="4301180" cy="3458825"/>
          </a:xfrm>
          <a:prstGeom prst="rect">
            <a:avLst/>
          </a:prstGeom>
          <a:noFill/>
          <a:ln w="9525">
            <a:noFill/>
            <a:miter lim="800000"/>
            <a:headEnd/>
            <a:tailEnd/>
          </a:ln>
          <a:effectLst/>
        </p:spPr>
      </p:pic>
      <p:sp>
        <p:nvSpPr>
          <p:cNvPr id="10" name="Oval 9"/>
          <p:cNvSpPr/>
          <p:nvPr/>
        </p:nvSpPr>
        <p:spPr bwMode="auto">
          <a:xfrm>
            <a:off x="6428573" y="3243615"/>
            <a:ext cx="803069" cy="698568"/>
          </a:xfrm>
          <a:prstGeom prst="ellipse">
            <a:avLst/>
          </a:prstGeom>
          <a:noFill/>
          <a:ln w="9525" cap="flat" cmpd="sng" algn="ctr">
            <a:no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1" name="Oval 10"/>
          <p:cNvSpPr/>
          <p:nvPr/>
        </p:nvSpPr>
        <p:spPr bwMode="auto">
          <a:xfrm>
            <a:off x="6387938" y="3243615"/>
            <a:ext cx="803069" cy="698568"/>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2" name="Oval 11"/>
          <p:cNvSpPr/>
          <p:nvPr/>
        </p:nvSpPr>
        <p:spPr bwMode="auto">
          <a:xfrm>
            <a:off x="8258175" y="5686762"/>
            <a:ext cx="1578915" cy="698568"/>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sp>
        <p:nvSpPr>
          <p:cNvPr id="13" name="Oval 12"/>
          <p:cNvSpPr/>
          <p:nvPr/>
        </p:nvSpPr>
        <p:spPr bwMode="auto">
          <a:xfrm>
            <a:off x="11127157" y="5991562"/>
            <a:ext cx="1578915" cy="698568"/>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pic>
        <p:nvPicPr>
          <p:cNvPr id="14" name="Picture 13" descr="LiveMeetingAudio.png"/>
          <p:cNvPicPr>
            <a:picLocks noChangeAspect="1"/>
          </p:cNvPicPr>
          <p:nvPr/>
        </p:nvPicPr>
        <p:blipFill>
          <a:blip r:embed="rId7"/>
          <a:stretch>
            <a:fillRect/>
          </a:stretch>
        </p:blipFill>
        <p:spPr>
          <a:xfrm>
            <a:off x="5972175" y="1677987"/>
            <a:ext cx="3484075" cy="111031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ateAirHandler1.png"/>
          <p:cNvPicPr>
            <a:picLocks noChangeAspect="1"/>
          </p:cNvPicPr>
          <p:nvPr/>
        </p:nvPicPr>
        <p:blipFill>
          <a:blip r:embed="rId3"/>
          <a:stretch>
            <a:fillRect/>
          </a:stretch>
        </p:blipFill>
        <p:spPr>
          <a:xfrm>
            <a:off x="10451386" y="4344987"/>
            <a:ext cx="1968114" cy="2052638"/>
          </a:xfrm>
          <a:prstGeom prst="rect">
            <a:avLst/>
          </a:prstGeom>
        </p:spPr>
      </p:pic>
      <p:sp>
        <p:nvSpPr>
          <p:cNvPr id="21506" name="Rectangle 2"/>
          <p:cNvSpPr>
            <a:spLocks noGrp="1" noChangeArrowheads="1"/>
          </p:cNvSpPr>
          <p:nvPr>
            <p:ph type="title"/>
          </p:nvPr>
        </p:nvSpPr>
        <p:spPr>
          <a:xfrm>
            <a:off x="331111" y="228623"/>
            <a:ext cx="11276330" cy="998465"/>
          </a:xfrm>
        </p:spPr>
        <p:txBody>
          <a:bodyPr/>
          <a:lstStyle/>
          <a:p>
            <a:pPr eaLnBrk="1" hangingPunct="1"/>
            <a:r>
              <a:rPr lang="en-GB" dirty="0" smtClean="0"/>
              <a:t>Family API SDK Samples</a:t>
            </a:r>
          </a:p>
        </p:txBody>
      </p:sp>
      <p:sp>
        <p:nvSpPr>
          <p:cNvPr id="851971" name="Rectangle 3"/>
          <p:cNvSpPr>
            <a:spLocks noGrp="1" noChangeArrowheads="1"/>
          </p:cNvSpPr>
          <p:nvPr>
            <p:ph idx="1"/>
          </p:nvPr>
        </p:nvSpPr>
        <p:spPr>
          <a:xfrm>
            <a:off x="443640" y="1409653"/>
            <a:ext cx="11866348" cy="7546203"/>
          </a:xfrm>
        </p:spPr>
        <p:txBody>
          <a:bodyPr/>
          <a:lstStyle/>
          <a:p>
            <a:pPr marL="87646" indent="-325098"/>
            <a:r>
              <a:rPr lang="en-GB" sz="2800" dirty="0" smtClean="0"/>
              <a:t>FamilyCreation folder in the SDK Samples directory</a:t>
            </a:r>
          </a:p>
          <a:p>
            <a:pPr marL="87646" indent="-325098"/>
            <a:r>
              <a:rPr lang="en-GB" sz="2800" dirty="0" smtClean="0"/>
              <a:t>AutoJoin</a:t>
            </a:r>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Document::CombineElements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smtClean="0"/>
              <a:t>AutoParameter</a:t>
            </a:r>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FamilyManager class AddParameter methods</a:t>
            </a:r>
          </a:p>
          <a:p>
            <a:pPr marL="487647" lvl="1" indent="-325098"/>
            <a:r>
              <a:rPr lang="en-US" sz="1800" dirty="0" smtClean="0"/>
              <a:t>Reads input data from parameter text files in Revit shared parameter format</a:t>
            </a:r>
          </a:p>
          <a:p>
            <a:pPr marL="87646" indent="-325098"/>
            <a:r>
              <a:rPr lang="en-GB" sz="2800" dirty="0" smtClean="0"/>
              <a:t>CreateAirHandler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FamilyItemFactory class </a:t>
            </a:r>
            <a:r>
              <a:rPr lang="en-US" sz="1800" dirty="0" smtClean="0"/>
              <a:t>methods </a:t>
            </a:r>
            <a:r>
              <a:rPr lang="en-US" sz="1800" dirty="0" err="1" smtClean="0"/>
              <a:t>NewExtrusion</a:t>
            </a:r>
            <a:r>
              <a:rPr lang="en-US" sz="1800" dirty="0" smtClean="0"/>
              <a:t>, NewPipeConnector, </a:t>
            </a:r>
            <a:r>
              <a:rPr lang="en-US" sz="1800" dirty="0" err="1" smtClean="0"/>
              <a:t>NewDuctConnector</a:t>
            </a:r>
            <a:endParaRPr lang="en-US" sz="1800" dirty="0" smtClean="0"/>
          </a:p>
          <a:p>
            <a:pPr marL="487647" lvl="1" indent="-325098"/>
            <a:r>
              <a:rPr lang="en-US" sz="1800" dirty="0" smtClean="0"/>
              <a:t>Set proper connector parameters and use </a:t>
            </a:r>
            <a:r>
              <a:rPr lang="en-US" sz="1800" dirty="0" err="1" smtClean="0"/>
              <a:t>Document.CombineElements</a:t>
            </a:r>
            <a:r>
              <a:rPr lang="en-US" sz="1800" dirty="0" smtClean="0"/>
              <a:t> </a:t>
            </a:r>
            <a:r>
              <a:rPr lang="en-US" sz="1800" dirty="0" smtClean="0"/>
              <a:t>to join the extrusions</a:t>
            </a:r>
            <a:endParaRPr lang="en-GB" sz="2400" dirty="0" smtClean="0"/>
          </a:p>
          <a:p>
            <a:pPr marL="87646" indent="-325098"/>
            <a:r>
              <a:rPr lang="en-GB" sz="2800" dirty="0" smtClean="0"/>
              <a:t>CreateTruss – RST</a:t>
            </a:r>
          </a:p>
          <a:p>
            <a:pPr marL="487647" lvl="1" indent="-325098"/>
            <a:r>
              <a:rPr lang="en-US" sz="1800" dirty="0" smtClean="0"/>
              <a:t>Create a mono truss in a truss family document</a:t>
            </a:r>
          </a:p>
          <a:p>
            <a:pPr marL="487647" lvl="1" indent="-325098"/>
            <a:r>
              <a:rPr lang="en-US" sz="1800" dirty="0" smtClean="0"/>
              <a:t>Create truss curves using NewModelCurve, set truss type through ModelCurve TrussCurveType property</a:t>
            </a:r>
          </a:p>
          <a:p>
            <a:pPr marL="487647" lvl="1" indent="-325098"/>
            <a:r>
              <a:rPr lang="en-US" sz="1800" dirty="0" smtClean="0"/>
              <a:t>Add constraints to the truss curves with NewAlignment</a:t>
            </a:r>
          </a:p>
          <a:p>
            <a:pPr marL="87646" indent="-325098"/>
            <a:endParaRPr lang="en-GB" sz="28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1" name="Rectangle 3"/>
          <p:cNvSpPr>
            <a:spLocks noGrp="1" noChangeArrowheads="1"/>
          </p:cNvSpPr>
          <p:nvPr>
            <p:ph idx="1"/>
          </p:nvPr>
        </p:nvSpPr>
        <p:spPr>
          <a:xfrm>
            <a:off x="443640" y="1296987"/>
            <a:ext cx="12234135" cy="7385807"/>
          </a:xfrm>
        </p:spPr>
        <p:txBody>
          <a:bodyPr/>
          <a:lstStyle/>
          <a:p>
            <a:pPr marL="87646" indent="-325098"/>
            <a:r>
              <a:rPr lang="en-GB" sz="2800" dirty="0" smtClean="0"/>
              <a:t>DWGFamilyCreation</a:t>
            </a:r>
          </a:p>
          <a:p>
            <a:pPr marL="487647" lvl="1" indent="-325098"/>
            <a:r>
              <a:rPr lang="en-US" sz="1800" dirty="0" smtClean="0"/>
              <a:t>Import DWG file into family document add type parameters to the imported instance</a:t>
            </a:r>
          </a:p>
          <a:p>
            <a:pPr marL="487647" lvl="1" indent="-325098"/>
            <a:r>
              <a:rPr lang="en-US" sz="1800" dirty="0" smtClean="0"/>
              <a:t>DWGFileName with the DWG file name and ImportTime when it was imported</a:t>
            </a:r>
          </a:p>
          <a:p>
            <a:pPr marL="87646" indent="-325098"/>
            <a:r>
              <a:rPr lang="en-GB" sz="2800" dirty="0" smtClean="0"/>
              <a:t>GenericModelCreation</a:t>
            </a:r>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CreateSketchPlane, NewLineBound, and FamilyItemFactory methods to create profiles and shapes</a:t>
            </a:r>
          </a:p>
          <a:p>
            <a:pPr marL="87646" indent="-325098"/>
            <a:r>
              <a:rPr lang="en-GB" sz="2800" dirty="0" smtClean="0"/>
              <a:t>TypeRegeneration</a:t>
            </a:r>
          </a:p>
          <a:p>
            <a:pPr marL="487647" lvl="1" indent="-325098"/>
            <a:r>
              <a:rPr lang="en-US" sz="1800" dirty="0" smtClean="0"/>
              <a:t>Use FamilyManager Types property to determine all types defined, and CurrentType to iterate through them</a:t>
            </a:r>
          </a:p>
          <a:p>
            <a:pPr marL="487647" lvl="1" indent="-325098"/>
            <a:r>
              <a:rPr lang="en-US" sz="1800" dirty="0" smtClean="0"/>
              <a:t>Report whether all types regenerated successfully, log errors to file</a:t>
            </a:r>
          </a:p>
          <a:p>
            <a:pPr marL="87646" indent="-325098"/>
            <a:r>
              <a:rPr lang="en-GB" sz="2800" dirty="0" smtClean="0"/>
              <a:t>ValidateParameters</a:t>
            </a:r>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DocumentSaving and DocumentSavingAs events runs check automatically</a:t>
            </a:r>
          </a:p>
          <a:p>
            <a:pPr marL="487647" lvl="1" indent="-325098"/>
            <a:r>
              <a:rPr lang="en-US" sz="1800" dirty="0" smtClean="0"/>
              <a:t>External command to launch manually</a:t>
            </a:r>
          </a:p>
          <a:p>
            <a:pPr marL="87646" indent="-325098"/>
            <a:r>
              <a:rPr lang="en-GB" sz="2800" dirty="0" smtClean="0"/>
              <a:t>WindowWizard</a:t>
            </a:r>
          </a:p>
          <a:p>
            <a:pPr marL="487647" lvl="1" indent="-325098"/>
            <a:r>
              <a:rPr lang="en-GB" sz="1800" dirty="0" smtClean="0"/>
              <a:t>Create a window family via wizard user interface</a:t>
            </a:r>
          </a:p>
          <a:p>
            <a:pPr marL="487647" lvl="1" indent="-325098"/>
            <a:r>
              <a:rPr lang="en-GB" sz="1800" dirty="0" smtClean="0"/>
              <a:t>Start in window family template, e.g. Metric Window.rft</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endParaRPr lang="en-GB" sz="2400" dirty="0" smtClean="0"/>
          </a:p>
        </p:txBody>
      </p:sp>
      <p:pic>
        <p:nvPicPr>
          <p:cNvPr id="7" name="Picture 6" descr="WindowWizard3.png"/>
          <p:cNvPicPr>
            <a:picLocks noChangeAspect="1"/>
          </p:cNvPicPr>
          <p:nvPr/>
        </p:nvPicPr>
        <p:blipFill>
          <a:blip r:embed="rId3"/>
          <a:stretch>
            <a:fillRect/>
          </a:stretch>
        </p:blipFill>
        <p:spPr>
          <a:xfrm>
            <a:off x="9036093" y="6402387"/>
            <a:ext cx="2468481" cy="1738313"/>
          </a:xfrm>
          <a:prstGeom prst="rect">
            <a:avLst/>
          </a:prstGeom>
        </p:spPr>
      </p:pic>
      <p:pic>
        <p:nvPicPr>
          <p:cNvPr id="9" name="Picture 8" descr="WindowWizard2.png"/>
          <p:cNvPicPr>
            <a:picLocks noChangeAspect="1"/>
          </p:cNvPicPr>
          <p:nvPr/>
        </p:nvPicPr>
        <p:blipFill>
          <a:blip r:embed="rId4"/>
          <a:stretch>
            <a:fillRect/>
          </a:stretch>
        </p:blipFill>
        <p:spPr>
          <a:xfrm>
            <a:off x="9675894" y="6729405"/>
            <a:ext cx="2468481" cy="1738313"/>
          </a:xfrm>
          <a:prstGeom prst="rect">
            <a:avLst/>
          </a:prstGeom>
        </p:spPr>
      </p:pic>
      <p:pic>
        <p:nvPicPr>
          <p:cNvPr id="8" name="Picture 7" descr="WindowWizard1.png"/>
          <p:cNvPicPr>
            <a:picLocks noChangeAspect="1"/>
          </p:cNvPicPr>
          <p:nvPr/>
        </p:nvPicPr>
        <p:blipFill>
          <a:blip r:embed="rId5"/>
          <a:stretch>
            <a:fillRect/>
          </a:stretch>
        </p:blipFill>
        <p:spPr>
          <a:xfrm>
            <a:off x="10361694" y="7034205"/>
            <a:ext cx="2468481" cy="1738313"/>
          </a:xfrm>
          <a:prstGeom prst="rect">
            <a:avLst/>
          </a:prstGeom>
        </p:spPr>
      </p:pic>
      <p:pic>
        <p:nvPicPr>
          <p:cNvPr id="6" name="Picture 5" descr="GenericModelCreation1.png"/>
          <p:cNvPicPr>
            <a:picLocks noChangeAspect="1"/>
          </p:cNvPicPr>
          <p:nvPr/>
        </p:nvPicPr>
        <p:blipFill>
          <a:blip r:embed="rId6"/>
          <a:stretch>
            <a:fillRect/>
          </a:stretch>
        </p:blipFill>
        <p:spPr>
          <a:xfrm>
            <a:off x="10395005" y="2039937"/>
            <a:ext cx="2511370" cy="1314450"/>
          </a:xfrm>
          <a:prstGeom prst="rect">
            <a:avLst/>
          </a:prstGeom>
        </p:spPr>
      </p:pic>
      <p:sp>
        <p:nvSpPr>
          <p:cNvPr id="21506" name="Rectangle 2"/>
          <p:cNvSpPr>
            <a:spLocks noGrp="1" noChangeArrowheads="1"/>
          </p:cNvSpPr>
          <p:nvPr>
            <p:ph type="title"/>
          </p:nvPr>
        </p:nvSpPr>
        <p:spPr>
          <a:xfrm>
            <a:off x="294576" y="77787"/>
            <a:ext cx="11276330" cy="998465"/>
          </a:xfrm>
        </p:spPr>
        <p:txBody>
          <a:bodyPr/>
          <a:lstStyle/>
          <a:p>
            <a:pPr eaLnBrk="1" hangingPunct="1"/>
            <a:r>
              <a:rPr lang="en-GB" dirty="0" smtClean="0"/>
              <a:t>Family API SDK Samples 2</a:t>
            </a:r>
          </a:p>
        </p:txBody>
      </p:sp>
      <p:pic>
        <p:nvPicPr>
          <p:cNvPr id="10" name="Picture 9" descr="WindowWizard4.png"/>
          <p:cNvPicPr>
            <a:picLocks noChangeAspect="1"/>
          </p:cNvPicPr>
          <p:nvPr/>
        </p:nvPicPr>
        <p:blipFill>
          <a:blip r:embed="rId7"/>
          <a:stretch>
            <a:fillRect/>
          </a:stretch>
        </p:blipFill>
        <p:spPr>
          <a:xfrm>
            <a:off x="7995845" y="6645274"/>
            <a:ext cx="643330" cy="1281113"/>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952306"/>
          </a:xfrm>
        </p:spPr>
        <p:txBody>
          <a:bodyPr/>
          <a:lstStyle/>
          <a:p>
            <a:r>
              <a:rPr lang="en-GB" dirty="0" smtClean="0"/>
              <a:t>Creating an Example Family</a:t>
            </a:r>
            <a:br>
              <a:rPr lang="en-GB" dirty="0" smtClean="0"/>
            </a:br>
            <a:r>
              <a:rPr lang="en-GB" dirty="0" smtClean="0"/>
              <a:t/>
            </a:r>
            <a:br>
              <a:rPr lang="en-GB" dirty="0" smtClean="0"/>
            </a:br>
            <a:r>
              <a:rPr lang="en-GB" sz="3200" dirty="0" smtClean="0"/>
              <a:t>Labs</a:t>
            </a:r>
            <a:endParaRPr lang="en-GB"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a:t>
            </a:r>
            <a:endParaRPr lang="en-US" dirty="0"/>
          </a:p>
        </p:txBody>
      </p:sp>
      <p:sp>
        <p:nvSpPr>
          <p:cNvPr id="3" name="Content Placeholder 2"/>
          <p:cNvSpPr>
            <a:spLocks noGrp="1"/>
          </p:cNvSpPr>
          <p:nvPr>
            <p:ph idx="1"/>
          </p:nvPr>
        </p:nvSpPr>
        <p:spPr/>
        <p:txBody>
          <a:bodyPr/>
          <a:lstStyle/>
          <a:p>
            <a:r>
              <a:rPr lang="en-US" dirty="0" smtClean="0"/>
              <a:t>Full documentation and </a:t>
            </a:r>
            <a:r>
              <a:rPr lang="en-US" smtClean="0"/>
              <a:t>instructions included for C# and VB</a:t>
            </a:r>
          </a:p>
          <a:p>
            <a:r>
              <a:rPr lang="en-US" dirty="0" smtClean="0"/>
              <a:t>Lab1 – define a column with rectangular profile </a:t>
            </a:r>
          </a:p>
          <a:p>
            <a:r>
              <a:rPr lang="en-US" dirty="0" smtClean="0"/>
              <a:t>Lab2 – define a column with L-shape profile </a:t>
            </a:r>
          </a:p>
          <a:p>
            <a:r>
              <a:rPr lang="en-US" dirty="0" smtClean="0"/>
              <a:t>Lab3 – add formula and materials </a:t>
            </a:r>
          </a:p>
          <a:p>
            <a:r>
              <a:rPr lang="en-US" dirty="0" smtClean="0"/>
              <a:t>Lab4 – add visibility control</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a:stretch>
            <a:fillRect/>
          </a:stretch>
        </p:blipFill>
        <p:spPr>
          <a:xfrm>
            <a:off x="7191375" y="2549768"/>
            <a:ext cx="5715000" cy="3014419"/>
          </a:xfrm>
          <a:prstGeom prst="rect">
            <a:avLst/>
          </a:prstGeom>
        </p:spPr>
      </p:pic>
      <p:pic>
        <p:nvPicPr>
          <p:cNvPr id="5" name="Picture 4" descr="Lab1 rectangle.PNG"/>
          <p:cNvPicPr/>
          <p:nvPr/>
        </p:nvPicPr>
        <p:blipFill>
          <a:blip r:embed="rId3"/>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 1 – Create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a:t>
            </a:r>
          </a:p>
          <a:p>
            <a:pPr lvl="1"/>
            <a:r>
              <a:rPr lang="en-US" dirty="0" smtClean="0"/>
              <a:t>Check the family context</a:t>
            </a:r>
          </a:p>
          <a:p>
            <a:pPr lvl="1"/>
            <a:r>
              <a:rPr lang="en-US" dirty="0" smtClean="0"/>
              <a:t>Create a simple solid using extrusion</a:t>
            </a:r>
          </a:p>
          <a:p>
            <a:pPr lvl="1"/>
            <a:r>
              <a:rPr lang="en-US" dirty="0" smtClean="0"/>
              <a:t>Set alignments</a:t>
            </a:r>
          </a:p>
          <a:p>
            <a:pPr lvl="1"/>
            <a:r>
              <a:rPr lang="en-US" dirty="0" smtClean="0"/>
              <a:t>Add types</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doc.IsFamilyDocument</a:t>
            </a:r>
            <a:r>
              <a:rPr lang="en-US" sz="2400" dirty="0" smtClean="0">
                <a:solidFill>
                  <a:schemeClr val="accent6"/>
                </a:solidFill>
              </a:rPr>
              <a:t>()</a:t>
            </a:r>
          </a:p>
          <a:p>
            <a:pPr lvl="1"/>
            <a:r>
              <a:rPr lang="en-US" sz="2400" dirty="0" err="1" smtClean="0">
                <a:solidFill>
                  <a:schemeClr val="accent6"/>
                </a:solidFill>
              </a:rPr>
              <a:t>doc.OwnerFamily.FamilyCategory.Name</a:t>
            </a:r>
            <a:endParaRPr lang="en-US" sz="2400" dirty="0" smtClean="0">
              <a:solidFill>
                <a:schemeClr val="accent6"/>
              </a:solidFill>
            </a:endParaRPr>
          </a:p>
          <a:p>
            <a:pPr lvl="1"/>
            <a:r>
              <a:rPr lang="en-US" sz="2400" dirty="0" err="1" smtClean="0">
                <a:solidFill>
                  <a:schemeClr val="accent6"/>
                </a:solidFill>
              </a:rPr>
              <a:t>doc.FamilyCreate.NewExtrusion</a:t>
            </a:r>
            <a:r>
              <a:rPr lang="en-US" sz="2400" dirty="0" smtClean="0">
                <a:solidFill>
                  <a:schemeClr val="accent6"/>
                </a:solidFill>
              </a:rPr>
              <a:t>()</a:t>
            </a:r>
          </a:p>
          <a:p>
            <a:pPr lvl="1"/>
            <a:r>
              <a:rPr lang="en-US" sz="2400" dirty="0" err="1" smtClean="0">
                <a:solidFill>
                  <a:schemeClr val="accent6"/>
                </a:solidFill>
              </a:rPr>
              <a:t>doc.FamilyCreate.NewAlignment</a:t>
            </a:r>
            <a:r>
              <a:rPr lang="en-US" sz="2400" dirty="0" smtClean="0">
                <a:solidFill>
                  <a:schemeClr val="accent6"/>
                </a:solidFill>
              </a:rPr>
              <a:t>() </a:t>
            </a:r>
          </a:p>
          <a:p>
            <a:pPr lvl="1"/>
            <a:r>
              <a:rPr lang="en-US" sz="2400" dirty="0" smtClean="0">
                <a:solidFill>
                  <a:schemeClr val="accent6"/>
                </a:solidFill>
              </a:rPr>
              <a:t>familyMgr = </a:t>
            </a:r>
            <a:r>
              <a:rPr lang="en-US" sz="2400" dirty="0" err="1" smtClean="0">
                <a:solidFill>
                  <a:schemeClr val="accent6"/>
                </a:solidFill>
              </a:rPr>
              <a:t>doc.FamilyManager</a:t>
            </a:r>
            <a:r>
              <a:rPr lang="en-US" sz="2400" dirty="0" smtClean="0">
                <a:solidFill>
                  <a:schemeClr val="accent6"/>
                </a:solidFill>
              </a:rPr>
              <a:t> </a:t>
            </a:r>
          </a:p>
          <a:p>
            <a:pPr lvl="1"/>
            <a:r>
              <a:rPr lang="en-US" sz="2400" dirty="0" smtClean="0">
                <a:solidFill>
                  <a:schemeClr val="accent6"/>
                </a:solidFill>
              </a:rPr>
              <a:t>familyMgr.NewType() </a:t>
            </a:r>
          </a:p>
          <a:p>
            <a:pPr lvl="1"/>
            <a:r>
              <a:rPr lang="en-US" sz="2400" dirty="0" smtClean="0">
                <a:solidFill>
                  <a:schemeClr val="accent6"/>
                </a:solidFill>
              </a:rPr>
              <a:t>familyMgr.Parameter(); familyMgr.Set()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 2 – Create L-Shaped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a:t>
            </a:r>
          </a:p>
          <a:p>
            <a:pPr lvl="1"/>
            <a:r>
              <a:rPr lang="en-US" dirty="0" smtClean="0"/>
              <a:t>Add reference planes</a:t>
            </a:r>
          </a:p>
          <a:p>
            <a:pPr lvl="1"/>
            <a:r>
              <a:rPr lang="en-US" dirty="0" smtClean="0"/>
              <a:t>Add parameters</a:t>
            </a:r>
          </a:p>
          <a:p>
            <a:pPr lvl="1"/>
            <a:r>
              <a:rPr lang="en-US" dirty="0" smtClean="0"/>
              <a:t>Add dimensions</a:t>
            </a:r>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doc.FamilyCreate.NewReferencePlane</a:t>
            </a:r>
            <a:r>
              <a:rPr lang="en-US" sz="2400" dirty="0" smtClean="0">
                <a:solidFill>
                  <a:schemeClr val="accent6"/>
                </a:solidFill>
              </a:rPr>
              <a:t>()</a:t>
            </a:r>
          </a:p>
          <a:p>
            <a:pPr lvl="1"/>
            <a:r>
              <a:rPr lang="en-US" sz="2400" dirty="0" smtClean="0">
                <a:solidFill>
                  <a:schemeClr val="accent6"/>
                </a:solidFill>
              </a:rPr>
              <a:t>familyMgr.AddParameter() </a:t>
            </a:r>
          </a:p>
          <a:p>
            <a:pPr lvl="1"/>
            <a:r>
              <a:rPr lang="en-US" sz="2400" dirty="0" err="1" smtClean="0">
                <a:solidFill>
                  <a:schemeClr val="accent6"/>
                </a:solidFill>
              </a:rPr>
              <a:t>doc.FamilyCreate.NewDimension</a:t>
            </a:r>
            <a:r>
              <a:rPr lang="en-US" sz="2400" dirty="0" smtClean="0">
                <a:solidFill>
                  <a:schemeClr val="accent6"/>
                </a:solidFill>
              </a:rPr>
              <a:t>() </a:t>
            </a:r>
          </a:p>
        </p:txBody>
      </p:sp>
      <p:pic>
        <p:nvPicPr>
          <p:cNvPr id="7" name="Picture 6" descr="Lab2 Lshape.PNG"/>
          <p:cNvPicPr/>
          <p:nvPr/>
        </p:nvPicPr>
        <p:blipFill>
          <a:blip r:embed="rId4"/>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a:t>
            </a:r>
          </a:p>
          <a:p>
            <a:pPr lvl="1"/>
            <a:r>
              <a:rPr lang="en-US" dirty="0" smtClean="0"/>
              <a:t>Add formulae</a:t>
            </a:r>
          </a:p>
          <a:p>
            <a:pPr lvl="1"/>
            <a:r>
              <a:rPr lang="en-US" dirty="0" smtClean="0"/>
              <a:t>Add materials</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smtClean="0">
                <a:solidFill>
                  <a:schemeClr val="accent6"/>
                </a:solidFill>
              </a:rPr>
              <a:t>familyMgr.SetFormula() </a:t>
            </a:r>
          </a:p>
          <a:p>
            <a:pPr lvl="1"/>
            <a:r>
              <a:rPr lang="en-US" sz="2400" dirty="0" smtClean="0">
                <a:solidFill>
                  <a:schemeClr val="accent6"/>
                </a:solidFill>
              </a:rPr>
              <a:t>pSolid.Parameter(“Material”) </a:t>
            </a:r>
          </a:p>
          <a:p>
            <a:pPr lvl="1"/>
            <a:r>
              <a:rPr lang="en-US" sz="2400" dirty="0" smtClean="0">
                <a:solidFill>
                  <a:schemeClr val="accent6"/>
                </a:solidFill>
              </a:rPr>
              <a:t>familyMgr.AddParameter(“MyColumnFinish”, BuiltInParameterGroup.PG_MATERIALS, ParameterType.Material, True)</a:t>
            </a:r>
          </a:p>
          <a:p>
            <a:pPr lvl="1"/>
            <a:r>
              <a:rPr lang="en-US" sz="2400" dirty="0" smtClean="0">
                <a:solidFill>
                  <a:schemeClr val="accent6"/>
                </a:solidFill>
              </a:rPr>
              <a:t>familyMgr.AssociateElementParameterToFamilyParameter()</a:t>
            </a:r>
          </a:p>
          <a:p>
            <a:pPr lvl="1">
              <a:buNone/>
            </a:pPr>
            <a:endParaRPr lang="en-US" sz="2400" dirty="0" smtClean="0">
              <a:solidFill>
                <a:schemeClr val="accent6"/>
              </a:solidFill>
            </a:endParaRPr>
          </a:p>
        </p:txBody>
      </p:sp>
      <p:pic>
        <p:nvPicPr>
          <p:cNvPr id="8" name="Picture 7" descr="Lab3 formula material.PNG"/>
          <p:cNvPicPr/>
          <p:nvPr/>
        </p:nvPicPr>
        <p:blipFill>
          <a:blip r:embed="rId3"/>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a:t>
            </a:r>
            <a:endParaRPr lang="en-US" dirty="0" smtClean="0"/>
          </a:p>
          <a:p>
            <a:pPr lvl="1"/>
            <a:r>
              <a:rPr lang="en-US" dirty="0" smtClean="0"/>
              <a:t>Add line representation</a:t>
            </a:r>
          </a:p>
          <a:p>
            <a:pPr lvl="1"/>
            <a:r>
              <a:rPr lang="en-US" dirty="0" smtClean="0"/>
              <a:t>Add visibility control</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doc.FamilyCreate.NewSymbolicCurve</a:t>
            </a:r>
            <a:r>
              <a:rPr lang="en-US" sz="2400" dirty="0" smtClean="0">
                <a:solidFill>
                  <a:schemeClr val="accent6"/>
                </a:solidFill>
              </a:rPr>
              <a:t>()</a:t>
            </a:r>
          </a:p>
          <a:p>
            <a:pPr lvl="1"/>
            <a:r>
              <a:rPr lang="en-US" sz="2400" dirty="0" err="1" smtClean="0">
                <a:solidFill>
                  <a:schemeClr val="accent6"/>
                </a:solidFill>
              </a:rPr>
              <a:t>doc.FamilyCreate.NewModelCurve</a:t>
            </a:r>
            <a:r>
              <a:rPr lang="en-US" sz="2400" dirty="0" smtClean="0">
                <a:solidFill>
                  <a:schemeClr val="accent6"/>
                </a:solidFill>
              </a:rPr>
              <a:t>()</a:t>
            </a:r>
          </a:p>
          <a:p>
            <a:pPr lvl="1"/>
            <a:r>
              <a:rPr lang="en-US" sz="2400" dirty="0" smtClean="0">
                <a:solidFill>
                  <a:schemeClr val="accent6"/>
                </a:solidFill>
              </a:rPr>
              <a:t>FamilyElementVisibility(FamilyElementVisibilityType.ViewSpecific/Model) </a:t>
            </a:r>
          </a:p>
          <a:p>
            <a:pPr lvl="1"/>
            <a:r>
              <a:rPr lang="en-US" sz="2400" dirty="0" smtClean="0">
                <a:solidFill>
                  <a:schemeClr val="accent6"/>
                </a:solidFill>
              </a:rPr>
              <a:t>FamilyElementVisibility.IsShownInFine,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p:txBody>
      </p:sp>
      <p:pic>
        <p:nvPicPr>
          <p:cNvPr id="5" name="Picture 4" descr="Lab4 visibility.PNG"/>
          <p:cNvPicPr/>
          <p:nvPr/>
        </p:nvPicPr>
        <p:blipFill>
          <a:blip r:embed="rId3"/>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11762080" cy="1417320"/>
          </a:xfrm>
        </p:spPr>
        <p:txBody>
          <a:bodyPr/>
          <a:lstStyle/>
          <a:p>
            <a:r>
              <a:rPr lang="en-GB" dirty="0" smtClean="0"/>
              <a:t>Learning More</a:t>
            </a:r>
            <a:endParaRPr lang="en-US" dirty="0"/>
          </a:p>
        </p:txBody>
      </p:sp>
      <p:sp>
        <p:nvSpPr>
          <p:cNvPr id="3" name="Content Placeholder 2"/>
          <p:cNvSpPr>
            <a:spLocks noGrp="1"/>
          </p:cNvSpPr>
          <p:nvPr>
            <p:ph idx="1"/>
          </p:nvPr>
        </p:nvSpPr>
        <p:spPr>
          <a:xfrm>
            <a:off x="561975" y="1449387"/>
            <a:ext cx="11762080" cy="7315200"/>
          </a:xfrm>
        </p:spPr>
        <p:txBody>
          <a:bodyPr/>
          <a:lstStyle/>
          <a:p>
            <a:pPr marL="463550" indent="-463550">
              <a:defRPr/>
            </a:pPr>
            <a:r>
              <a:rPr lang="en-GB" sz="2800" dirty="0" smtClean="0"/>
              <a:t>Online Help, Developer's Guide and SDK Samples</a:t>
            </a:r>
          </a:p>
          <a:p>
            <a:pPr marL="463550" indent="-463550">
              <a:spcBef>
                <a:spcPts val="300"/>
              </a:spcBef>
            </a:pPr>
            <a:r>
              <a:rPr lang="en-GB" sz="2800" dirty="0" smtClean="0"/>
              <a:t>Families Guide</a:t>
            </a:r>
          </a:p>
          <a:p>
            <a:pPr marL="463550" lvl="1" indent="0">
              <a:spcBef>
                <a:spcPts val="300"/>
              </a:spcBef>
              <a:buNone/>
            </a:pPr>
            <a:r>
              <a:rPr lang="en-GB" sz="2000" u="sng" dirty="0" smtClean="0">
                <a:hlinkClick r:id="rId3"/>
              </a:rPr>
              <a:t>http://usa.autodesk.com/adsk/servlet/item?siteID=123112&amp;id=13376394</a:t>
            </a:r>
            <a:endParaRPr lang="en-GB" sz="2000" dirty="0" smtClean="0"/>
          </a:p>
          <a:p>
            <a:pPr marL="463550" indent="-463550">
              <a:spcBef>
                <a:spcPts val="300"/>
              </a:spcBef>
            </a:pPr>
            <a:r>
              <a:rPr lang="en-GB" sz="2800" dirty="0" err="1" smtClean="0"/>
              <a:t>DevTV</a:t>
            </a:r>
            <a:r>
              <a:rPr lang="en-GB" sz="2800" dirty="0" smtClean="0"/>
              <a:t> Introduction to Revit Programming</a:t>
            </a:r>
          </a:p>
          <a:p>
            <a:pPr marL="463550" lvl="1" indent="0">
              <a:spcBef>
                <a:spcPts val="300"/>
              </a:spcBef>
              <a:buNone/>
            </a:pPr>
            <a:r>
              <a:rPr lang="en-GB" sz="2000" u="sng" dirty="0" smtClean="0">
                <a:hlinkClick r:id="rId3"/>
              </a:rPr>
              <a:t>http://usa.autodesk.com/adsk/servlet/index?siteID=123112&amp;id=2484975</a:t>
            </a:r>
            <a:endParaRPr lang="en-GB" sz="2000" dirty="0" smtClean="0"/>
          </a:p>
          <a:p>
            <a:pPr marL="463550" indent="-463550">
              <a:spcBef>
                <a:spcPts val="300"/>
              </a:spcBef>
            </a:pPr>
            <a:r>
              <a:rPr lang="en-GB" sz="2800" dirty="0" smtClean="0"/>
              <a:t>Recording of Revit 2010 Programming Introduction Webcast</a:t>
            </a:r>
          </a:p>
          <a:p>
            <a:pPr marL="463550" lvl="1" indent="0">
              <a:spcBef>
                <a:spcPts val="300"/>
              </a:spcBef>
              <a:buNone/>
            </a:pPr>
            <a:r>
              <a:rPr lang="en-GB" sz="2000" dirty="0" smtClean="0">
                <a:hlinkClick r:id="rId4"/>
              </a:rPr>
              <a:t>http</a:t>
            </a:r>
            <a:r>
              <a:rPr lang="en-GB" sz="2000" smtClean="0">
                <a:hlinkClick r:id="rId4"/>
              </a:rPr>
              <a:t>://www.adskconsulting.com/adn/cs/api_course_sched.php</a:t>
            </a:r>
            <a:r>
              <a:rPr lang="en-GB" sz="2000" smtClean="0"/>
              <a:t> &gt; Revit API</a:t>
            </a:r>
            <a:endParaRPr lang="en-GB" sz="2000" dirty="0" smtClean="0"/>
          </a:p>
          <a:p>
            <a:pPr marL="463550" indent="-463550">
              <a:defRPr/>
            </a:pPr>
            <a:r>
              <a:rPr lang="en-GB" sz="2800" dirty="0" smtClean="0"/>
              <a:t>Discussion Group</a:t>
            </a:r>
          </a:p>
          <a:p>
            <a:pPr marL="463550" lvl="1" indent="0">
              <a:buNone/>
              <a:defRPr/>
            </a:pPr>
            <a:r>
              <a:rPr lang="en-GB" sz="2000" noProof="1" smtClean="0">
                <a:hlinkClick r:id="rId5"/>
              </a:rPr>
              <a:t>http://discussion.autodesk.com</a:t>
            </a:r>
            <a:r>
              <a:rPr lang="en-US" sz="2000" noProof="1" smtClean="0"/>
              <a:t> &gt; Revit Architecture &gt; Revit API</a:t>
            </a:r>
            <a:endParaRPr lang="en-GB" sz="2000" dirty="0" smtClean="0"/>
          </a:p>
          <a:p>
            <a:pPr marL="463550" indent="-463550">
              <a:defRPr/>
            </a:pPr>
            <a:r>
              <a:rPr lang="en-GB" sz="2800" dirty="0" smtClean="0"/>
              <a:t>API Training Classes</a:t>
            </a:r>
          </a:p>
          <a:p>
            <a:pPr marL="463550" lvl="1" indent="0">
              <a:buNone/>
              <a:defRPr/>
            </a:pPr>
            <a:r>
              <a:rPr lang="en-GB" sz="2000" noProof="1" smtClean="0">
                <a:hlinkClick r:id="rId5"/>
              </a:rPr>
              <a:t>http://</a:t>
            </a:r>
            <a:r>
              <a:rPr lang="en-GB" sz="2000" noProof="1" smtClean="0">
                <a:hlinkClick r:id="rId6"/>
              </a:rPr>
              <a:t>www.autodesk.com/apitraining</a:t>
            </a:r>
            <a:endParaRPr lang="en-GB" sz="2000" noProof="1" smtClean="0"/>
          </a:p>
          <a:p>
            <a:pPr marL="463550" indent="-463550">
              <a:lnSpc>
                <a:spcPct val="90000"/>
              </a:lnSpc>
              <a:defRPr/>
            </a:pPr>
            <a:r>
              <a:rPr lang="en-US" sz="2800" dirty="0" smtClean="0"/>
              <a:t>The Building Coder, Jeremy </a:t>
            </a:r>
            <a:r>
              <a:rPr lang="en-US" sz="2800" dirty="0" err="1" smtClean="0"/>
              <a:t>Tammik's</a:t>
            </a:r>
            <a:r>
              <a:rPr lang="en-US" sz="2800" dirty="0" smtClean="0"/>
              <a:t> </a:t>
            </a:r>
            <a:r>
              <a:rPr lang="en-GB" sz="2800" dirty="0" smtClean="0"/>
              <a:t>Revit API Blog</a:t>
            </a:r>
          </a:p>
          <a:p>
            <a:pPr marL="463550" lvl="1" indent="0">
              <a:lnSpc>
                <a:spcPct val="90000"/>
              </a:lnSpc>
              <a:buNone/>
              <a:defRPr/>
            </a:pPr>
            <a:r>
              <a:rPr lang="en-GB" sz="2000" noProof="1" smtClean="0">
                <a:hlinkClick r:id="rId7"/>
              </a:rPr>
              <a:t>http://thebuildingcoder.typepad.com</a:t>
            </a:r>
            <a:endParaRPr lang="en-US" sz="2000" dirty="0" smtClean="0"/>
          </a:p>
          <a:p>
            <a:pPr marL="463550" indent="-463550">
              <a:defRPr/>
            </a:pPr>
            <a:r>
              <a:rPr lang="en-GB" sz="2800" dirty="0" smtClean="0"/>
              <a:t>Autodesk Developer Network</a:t>
            </a:r>
          </a:p>
          <a:p>
            <a:pPr marL="463550" lvl="1" indent="0">
              <a:buNone/>
              <a:defRPr/>
            </a:pPr>
            <a:r>
              <a:rPr lang="en-GB" sz="2000" noProof="1" smtClean="0">
                <a:hlinkClick r:id="rId5"/>
              </a:rPr>
              <a:t>http://</a:t>
            </a:r>
            <a:r>
              <a:rPr lang="en-GB" sz="2000" noProof="1" smtClean="0">
                <a:hlinkClick r:id="rId8"/>
              </a:rPr>
              <a:t>www.autodesk.com/</a:t>
            </a:r>
            <a:r>
              <a:rPr lang="en-US" sz="2000" dirty="0" err="1" smtClean="0">
                <a:hlinkClick r:id="rId8"/>
              </a:rPr>
              <a:t>joinadn</a:t>
            </a:r>
            <a:endParaRPr lang="en-US" sz="2000" dirty="0" smtClean="0"/>
          </a:p>
          <a:p>
            <a:pPr marL="463550" indent="-463550">
              <a:lnSpc>
                <a:spcPct val="90000"/>
              </a:lnSpc>
              <a:defRPr/>
            </a:pPr>
            <a:r>
              <a:rPr lang="en-GB" sz="2800" dirty="0" err="1" smtClean="0"/>
              <a:t>DevHelp</a:t>
            </a:r>
            <a:r>
              <a:rPr lang="en-GB" sz="2800" dirty="0" smtClean="0"/>
              <a:t> Online for ADN members</a:t>
            </a:r>
          </a:p>
          <a:p>
            <a:pPr marL="463550" lvl="1" indent="0">
              <a:lnSpc>
                <a:spcPct val="90000"/>
              </a:lnSpc>
              <a:buNone/>
              <a:defRPr/>
            </a:pPr>
            <a:r>
              <a:rPr lang="en-GB" sz="2000" noProof="1" smtClean="0">
                <a:hlinkClick r:id="rId7"/>
              </a:rPr>
              <a:t>http://adn.autodesk.com</a:t>
            </a:r>
            <a:endParaRPr 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77787"/>
            <a:ext cx="11762080" cy="1417320"/>
          </a:xfrm>
        </p:spPr>
        <p:txBody>
          <a:bodyPr/>
          <a:lstStyle/>
          <a:p>
            <a:r>
              <a:rPr lang="en-GB" dirty="0" smtClean="0"/>
              <a:t>Polls About the Presentation</a:t>
            </a:r>
            <a:endParaRPr lang="en-US" dirty="0"/>
          </a:p>
        </p:txBody>
      </p:sp>
      <p:sp>
        <p:nvSpPr>
          <p:cNvPr id="3" name="Content Placeholder 2"/>
          <p:cNvSpPr>
            <a:spLocks noGrp="1"/>
          </p:cNvSpPr>
          <p:nvPr>
            <p:ph idx="1"/>
          </p:nvPr>
        </p:nvSpPr>
        <p:spPr>
          <a:xfrm>
            <a:off x="561975" y="1906587"/>
            <a:ext cx="12007850" cy="5638800"/>
          </a:xfrm>
        </p:spPr>
        <p:txBody>
          <a:bodyPr/>
          <a:lstStyle/>
          <a:p>
            <a:pPr>
              <a:buNone/>
            </a:pPr>
            <a:r>
              <a:rPr lang="en-US" sz="3200" dirty="0" smtClean="0"/>
              <a:t>6. How was the audio quality of the presentation?</a:t>
            </a:r>
          </a:p>
          <a:p>
            <a:pPr lvl="1"/>
            <a:r>
              <a:rPr lang="en-GB" sz="2400" dirty="0" smtClean="0"/>
              <a:t>Good, Acceptable, Poor</a:t>
            </a:r>
          </a:p>
          <a:p>
            <a:pPr>
              <a:buNone/>
            </a:pPr>
            <a:r>
              <a:rPr lang="en-US" sz="3200" dirty="0" smtClean="0"/>
              <a:t>7. How was the visual quality of the presentation?</a:t>
            </a:r>
          </a:p>
          <a:p>
            <a:pPr lvl="1"/>
            <a:r>
              <a:rPr lang="en-GB" sz="2400" dirty="0" smtClean="0"/>
              <a:t>Good, Acceptable, Poor</a:t>
            </a:r>
          </a:p>
          <a:p>
            <a:pPr>
              <a:buNone/>
            </a:pPr>
            <a:r>
              <a:rPr lang="en-US" sz="3200" dirty="0" smtClean="0"/>
              <a:t>8. How do you rate the presentation material?</a:t>
            </a:r>
          </a:p>
          <a:p>
            <a:pPr lvl="1"/>
            <a:r>
              <a:rPr lang="en-GB" sz="2400" dirty="0" smtClean="0"/>
              <a:t>Excellent, Good, Okay, Poor</a:t>
            </a:r>
          </a:p>
          <a:p>
            <a:pPr>
              <a:buNone/>
            </a:pPr>
            <a:r>
              <a:rPr lang="en-US" sz="3200" dirty="0" smtClean="0"/>
              <a:t>9. How do you rate the presentation delivery?</a:t>
            </a:r>
          </a:p>
          <a:p>
            <a:pPr lvl="1"/>
            <a:r>
              <a:rPr lang="en-GB" sz="2400" dirty="0" smtClean="0"/>
              <a:t>Excellent, Good, Okay, Poor</a:t>
            </a:r>
          </a:p>
          <a:p>
            <a:pPr>
              <a:buNone/>
            </a:pPr>
            <a:r>
              <a:rPr lang="en-US" sz="3200" dirty="0" smtClean="0"/>
              <a:t>10. Would you recommend this webcast to a friend or colleague?</a:t>
            </a:r>
          </a:p>
          <a:p>
            <a:pPr lvl="1"/>
            <a:r>
              <a:rPr lang="en-GB" sz="2400" dirty="0" smtClean="0"/>
              <a:t>Yes, No</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6172200" cy="1417320"/>
          </a:xfrm>
        </p:spPr>
        <p:txBody>
          <a:bodyPr/>
          <a:lstStyle/>
          <a:p>
            <a:r>
              <a:rPr lang="en-GB" dirty="0" smtClean="0"/>
              <a:t>About the Presenter</a:t>
            </a:r>
            <a:endParaRPr lang="en-US" dirty="0"/>
          </a:p>
        </p:txBody>
      </p:sp>
      <p:sp>
        <p:nvSpPr>
          <p:cNvPr id="3" name="Content Placeholder 2"/>
          <p:cNvSpPr>
            <a:spLocks noGrp="1"/>
          </p:cNvSpPr>
          <p:nvPr>
            <p:ph idx="1"/>
          </p:nvPr>
        </p:nvSpPr>
        <p:spPr>
          <a:xfrm>
            <a:off x="561975" y="2058987"/>
            <a:ext cx="11762080" cy="6705600"/>
          </a:xfrm>
        </p:spPr>
        <p:txBody>
          <a:bodyPr/>
          <a:lstStyle/>
          <a:p>
            <a:pPr marL="1588" indent="0">
              <a:buNone/>
            </a:pPr>
            <a:r>
              <a:rPr lang="en-US" sz="3200" b="1" dirty="0" smtClean="0"/>
              <a:t>Jeremy Tammik</a:t>
            </a:r>
          </a:p>
          <a:p>
            <a:pPr marL="1588" indent="0">
              <a:spcBef>
                <a:spcPts val="0"/>
              </a:spcBef>
              <a:buNone/>
            </a:pPr>
            <a:r>
              <a:rPr lang="en-GB" sz="2400" dirty="0" smtClean="0"/>
              <a:t>Developer Technical Services</a:t>
            </a:r>
            <a:endParaRPr lang="en-US" sz="2400" dirty="0" smtClean="0"/>
          </a:p>
          <a:p>
            <a:pPr marL="1588" indent="0">
              <a:spcBef>
                <a:spcPts val="0"/>
              </a:spcBef>
              <a:buNone/>
            </a:pPr>
            <a:r>
              <a:rPr lang="en-US" sz="2400" dirty="0" smtClean="0"/>
              <a:t>EMEA, Autodesk SARL</a:t>
            </a:r>
          </a:p>
          <a:p>
            <a:pPr marL="0" indent="0">
              <a:spcBef>
                <a:spcPts val="3000"/>
              </a:spcBef>
              <a:buNone/>
            </a:pPr>
            <a:r>
              <a:rPr lang="en-US" sz="2400" dirty="0" smtClean="0"/>
              <a:t>Jeremy is a member of the AEC workgroup of the </a:t>
            </a:r>
            <a:r>
              <a:rPr lang="en-US" sz="2400" dirty="0" err="1" smtClean="0"/>
              <a:t>DevTech</a:t>
            </a:r>
            <a:r>
              <a:rPr lang="en-US" sz="2400" dirty="0" smtClean="0"/>
              <a:t> team, providing developer support, training, and conferences to the Autodesk Developer Network ADN. He joined Autodesk in 1988 as the technology evangelist responsible for European developer support to lecture, provide consulting, and support AutoCAD application developers in Europe, the U.S., Australia, and Africa. He was a co-founder of ADGE, the AutoCAD Developer Group Europe, and a prolific author on AutoCAD application development. He left Autodesk in 1994 to work as an HVAC application developer, and then rejoined the company in 2005. </a:t>
            </a:r>
          </a:p>
          <a:p>
            <a:pPr marL="0" indent="0">
              <a:spcBef>
                <a:spcPts val="1200"/>
              </a:spcBef>
              <a:buNone/>
            </a:pPr>
            <a:r>
              <a:rPr lang="en-US" sz="2400" dirty="0" smtClean="0"/>
              <a:t>Jeremy graduated with a MA in mathematics and physics in Marburg, Germany, worked as a teacher and translator, then as a C++ programmer on early GUI and multitasking projects. He is fluent in five European languages, vegetarian, has four kids, plays the flute, likes reading, travelling, theatre improvisation, and carpentry, loves mountains, oceans, sports, and especially climbing.</a:t>
            </a:r>
          </a:p>
        </p:txBody>
      </p:sp>
      <p:pic>
        <p:nvPicPr>
          <p:cNvPr id="5" name="Picture 4" descr="jeremy"/>
          <p:cNvPicPr>
            <a:picLocks noChangeAspect="1" noChangeArrowheads="1"/>
          </p:cNvPicPr>
          <p:nvPr/>
        </p:nvPicPr>
        <p:blipFill>
          <a:blip r:embed="rId3"/>
          <a:srcRect/>
          <a:stretch>
            <a:fillRect/>
          </a:stretch>
        </p:blipFill>
        <p:spPr bwMode="auto">
          <a:xfrm>
            <a:off x="7419975" y="404018"/>
            <a:ext cx="2250281" cy="295036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Revit Family API</a:t>
            </a:r>
            <a:endParaRPr lang="en-US" dirty="0"/>
          </a:p>
        </p:txBody>
      </p:sp>
      <p:sp>
        <p:nvSpPr>
          <p:cNvPr id="3" name="Content Placeholder 2"/>
          <p:cNvSpPr>
            <a:spLocks noGrp="1"/>
          </p:cNvSpPr>
          <p:nvPr>
            <p:ph idx="1"/>
          </p:nvPr>
        </p:nvSpPr>
        <p:spPr/>
        <p:txBody>
          <a:bodyPr/>
          <a:lstStyle/>
          <a:p>
            <a:r>
              <a:rPr lang="en-US" dirty="0" smtClean="0"/>
              <a:t>Overview and creating a family through the user interface</a:t>
            </a:r>
          </a:p>
          <a:p>
            <a:r>
              <a:rPr lang="en-US" dirty="0" smtClean="0"/>
              <a:t>Creating a family programmatically through the API</a:t>
            </a:r>
          </a:p>
          <a:p>
            <a:r>
              <a:rPr lang="en-US" dirty="0" smtClean="0"/>
              <a:t>Family API SDK Samples</a:t>
            </a:r>
          </a:p>
          <a:p>
            <a:r>
              <a:rPr lang="en-US" dirty="0" smtClean="0"/>
              <a:t>Family API Labs</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77787"/>
            <a:ext cx="11762080" cy="1417320"/>
          </a:xfrm>
        </p:spPr>
        <p:txBody>
          <a:bodyPr/>
          <a:lstStyle/>
          <a:p>
            <a:r>
              <a:rPr lang="en-GB" dirty="0" smtClean="0"/>
              <a:t>Polls About You</a:t>
            </a:r>
            <a:endParaRPr lang="en-US" dirty="0"/>
          </a:p>
        </p:txBody>
      </p:sp>
      <p:sp>
        <p:nvSpPr>
          <p:cNvPr id="3" name="Content Placeholder 2"/>
          <p:cNvSpPr>
            <a:spLocks noGrp="1"/>
          </p:cNvSpPr>
          <p:nvPr>
            <p:ph idx="1"/>
          </p:nvPr>
        </p:nvSpPr>
        <p:spPr>
          <a:xfrm>
            <a:off x="333375" y="1830387"/>
            <a:ext cx="12449175" cy="5562600"/>
          </a:xfrm>
        </p:spPr>
        <p:txBody>
          <a:bodyPr/>
          <a:lstStyle/>
          <a:p>
            <a:pPr>
              <a:buNone/>
            </a:pPr>
            <a:r>
              <a:rPr lang="en-US" sz="2800" dirty="0" smtClean="0"/>
              <a:t>1. What category best describes your main professional activity?</a:t>
            </a:r>
          </a:p>
          <a:p>
            <a:pPr lvl="1"/>
            <a:r>
              <a:rPr lang="en-GB" sz="2000" dirty="0" smtClean="0"/>
              <a:t>Architect, Engineer, Constructor, Programmer, Manager, Other</a:t>
            </a:r>
          </a:p>
          <a:p>
            <a:pPr>
              <a:buNone/>
            </a:pPr>
            <a:r>
              <a:rPr lang="en-US" sz="2800" dirty="0" smtClean="0"/>
              <a:t>2. How would you rate your level of experience with the Revit products?</a:t>
            </a:r>
          </a:p>
          <a:p>
            <a:pPr lvl="1"/>
            <a:r>
              <a:rPr lang="en-GB" sz="2000" dirty="0" smtClean="0"/>
              <a:t>Very experienced, Quite experienced, Not experienced</a:t>
            </a:r>
          </a:p>
          <a:p>
            <a:pPr>
              <a:buNone/>
            </a:pPr>
            <a:r>
              <a:rPr lang="en-US" sz="2800" dirty="0" smtClean="0"/>
              <a:t>3. How would you rate your level of experience with the Revit non-family API?</a:t>
            </a:r>
          </a:p>
          <a:p>
            <a:pPr lvl="1"/>
            <a:r>
              <a:rPr lang="en-GB" sz="2000" dirty="0" smtClean="0"/>
              <a:t>Very experienced, Quite experienced, Not experienced</a:t>
            </a:r>
          </a:p>
          <a:p>
            <a:pPr>
              <a:buNone/>
            </a:pPr>
            <a:r>
              <a:rPr lang="en-US" sz="2800" dirty="0" smtClean="0"/>
              <a:t>4. How would you rate your level of experience with the Revit Family API?</a:t>
            </a:r>
          </a:p>
          <a:p>
            <a:pPr lvl="1"/>
            <a:r>
              <a:rPr lang="en-GB" sz="2000" dirty="0" smtClean="0"/>
              <a:t>Very experienced, Quite experienced, Not experienced</a:t>
            </a:r>
          </a:p>
          <a:p>
            <a:pPr>
              <a:buNone/>
            </a:pPr>
            <a:r>
              <a:rPr lang="en-US" sz="2800" dirty="0" smtClean="0"/>
              <a:t>5. Which statement best describes you?</a:t>
            </a:r>
          </a:p>
          <a:p>
            <a:pPr lvl="1"/>
            <a:r>
              <a:rPr lang="en-US" sz="2000" dirty="0" smtClean="0"/>
              <a:t>This topic directly affects my work today</a:t>
            </a:r>
          </a:p>
          <a:p>
            <a:pPr lvl="1"/>
            <a:r>
              <a:rPr lang="en-US" sz="2000" dirty="0" smtClean="0"/>
              <a:t>I expect this topic to be useful to me in the future</a:t>
            </a:r>
          </a:p>
          <a:p>
            <a:pPr lvl="1"/>
            <a:r>
              <a:rPr lang="en-GB" sz="2000" dirty="0" smtClean="0"/>
              <a:t>I'm evaluating this technology</a:t>
            </a:r>
          </a:p>
          <a:p>
            <a:pPr lvl="1"/>
            <a:r>
              <a:rPr lang="en-GB" sz="2000" dirty="0" smtClean="0"/>
              <a:t>None of the above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53987"/>
            <a:ext cx="11762080" cy="1417320"/>
          </a:xfrm>
        </p:spPr>
        <p:txBody>
          <a:bodyPr/>
          <a:lstStyle/>
          <a:p>
            <a:r>
              <a:rPr lang="en-US" dirty="0" smtClean="0"/>
              <a:t>Background</a:t>
            </a:r>
            <a:endParaRPr lang="en-US" dirty="0"/>
          </a:p>
        </p:txBody>
      </p:sp>
      <p:sp>
        <p:nvSpPr>
          <p:cNvPr id="3" name="Content Placeholder 2"/>
          <p:cNvSpPr>
            <a:spLocks noGrp="1"/>
          </p:cNvSpPr>
          <p:nvPr>
            <p:ph idx="1"/>
          </p:nvPr>
        </p:nvSpPr>
        <p:spPr>
          <a:xfrm>
            <a:off x="593725" y="1677987"/>
            <a:ext cx="9569450" cy="5867400"/>
          </a:xfrm>
        </p:spPr>
        <p:txBody>
          <a:bodyPr/>
          <a:lstStyle/>
          <a:p>
            <a:pPr marL="87646" indent="-325098">
              <a:buNone/>
            </a:pPr>
            <a:r>
              <a:rPr lang="en-GB" sz="3200" dirty="0" smtClean="0"/>
              <a:t>History</a:t>
            </a:r>
          </a:p>
          <a:p>
            <a:pPr marL="536575" lvl="1" indent="-268288">
              <a:spcBef>
                <a:spcPts val="600"/>
              </a:spcBef>
            </a:pPr>
            <a:r>
              <a:rPr lang="en-GB" sz="2400" dirty="0" smtClean="0"/>
              <a:t>Two large </a:t>
            </a:r>
            <a:r>
              <a:rPr lang="en-GB" sz="2400" dirty="0" err="1" smtClean="0"/>
              <a:t>disjunct</a:t>
            </a:r>
            <a:r>
              <a:rPr lang="en-GB" sz="2400" dirty="0" smtClean="0"/>
              <a:t> developer communities</a:t>
            </a:r>
          </a:p>
          <a:p>
            <a:pPr marL="887647" lvl="2" indent="-325098">
              <a:spcBef>
                <a:spcPts val="600"/>
              </a:spcBef>
            </a:pPr>
            <a:r>
              <a:rPr lang="en-GB" sz="2000" dirty="0" smtClean="0"/>
              <a:t>Revit applications using the API</a:t>
            </a:r>
          </a:p>
          <a:p>
            <a:pPr marL="887647" lvl="2" indent="-325098">
              <a:spcBef>
                <a:spcPts val="600"/>
              </a:spcBef>
            </a:pPr>
            <a:r>
              <a:rPr lang="en-GB" sz="2000" dirty="0" smtClean="0"/>
              <a:t>Revit content with no API access</a:t>
            </a:r>
          </a:p>
          <a:p>
            <a:pPr marL="536575" lvl="1" indent="-268288">
              <a:spcBef>
                <a:spcPts val="600"/>
              </a:spcBef>
            </a:pPr>
            <a:r>
              <a:rPr lang="en-GB" sz="2400" dirty="0" smtClean="0"/>
              <a:t>Families is an enormous strength</a:t>
            </a:r>
          </a:p>
          <a:p>
            <a:pPr marL="536575" lvl="1" indent="-268288">
              <a:spcBef>
                <a:spcPts val="600"/>
              </a:spcBef>
            </a:pPr>
            <a:r>
              <a:rPr lang="en-GB" sz="2400" dirty="0" smtClean="0"/>
              <a:t>Family API was the top wish list item</a:t>
            </a:r>
          </a:p>
          <a:p>
            <a:pPr marL="536575" lvl="1" indent="-268288">
              <a:spcBef>
                <a:spcPts val="600"/>
              </a:spcBef>
            </a:pPr>
            <a:r>
              <a:rPr lang="en-US" sz="2400" dirty="0" smtClean="0"/>
              <a:t>Huge potential for synergy uniting the two separate camps</a:t>
            </a:r>
            <a:endParaRPr lang="en-GB" sz="2400" dirty="0" smtClean="0"/>
          </a:p>
          <a:p>
            <a:pPr marL="87646" indent="-325098">
              <a:spcBef>
                <a:spcPts val="1200"/>
              </a:spcBef>
              <a:buNone/>
            </a:pPr>
            <a:r>
              <a:rPr lang="en-GB" sz="3200" dirty="0" smtClean="0"/>
              <a:t>Family API enables</a:t>
            </a:r>
          </a:p>
          <a:p>
            <a:pPr marL="539750" lvl="1" indent="-284163">
              <a:spcBef>
                <a:spcPts val="600"/>
              </a:spcBef>
            </a:pPr>
            <a:r>
              <a:rPr lang="en-GB" sz="2400" dirty="0" smtClean="0"/>
              <a:t>Use of the Revit API in the family editor</a:t>
            </a:r>
          </a:p>
          <a:p>
            <a:pPr marL="539750" lvl="1" indent="-284163">
              <a:spcBef>
                <a:spcPts val="600"/>
              </a:spcBef>
            </a:pPr>
            <a:r>
              <a:rPr lang="en-GB" sz="2400" dirty="0" smtClean="0"/>
              <a:t>Extract and modify existing or create new family content</a:t>
            </a:r>
          </a:p>
          <a:p>
            <a:pPr marL="539750" lvl="1" indent="-284163">
              <a:spcBef>
                <a:spcPts val="600"/>
              </a:spcBef>
            </a:pPr>
            <a:r>
              <a:rPr lang="en-GB" sz="2400" dirty="0" smtClean="0"/>
              <a:t>Automatic library generation</a:t>
            </a:r>
          </a:p>
        </p:txBody>
      </p:sp>
      <p:sp>
        <p:nvSpPr>
          <p:cNvPr id="4" name="TextBox 3"/>
          <p:cNvSpPr txBox="1"/>
          <p:nvPr/>
        </p:nvSpPr>
        <p:spPr>
          <a:xfrm>
            <a:off x="7038975" y="1185544"/>
            <a:ext cx="3048000" cy="492443"/>
          </a:xfrm>
          <a:prstGeom prst="rect">
            <a:avLst/>
          </a:prstGeom>
          <a:noFill/>
        </p:spPr>
        <p:txBody>
          <a:bodyPr wrap="square" rtlCol="0">
            <a:spAutoFit/>
          </a:bodyPr>
          <a:lstStyle/>
          <a:p>
            <a:r>
              <a:rPr lang="en-US" b="1" dirty="0" smtClean="0">
                <a:solidFill>
                  <a:srgbClr val="FF0000"/>
                </a:solidFill>
              </a:rPr>
              <a:t>New in Revit 2010</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Family through the User Interface</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a:srcRect/>
          <a:stretch>
            <a:fillRect/>
          </a:stretch>
        </p:blipFill>
        <p:spPr bwMode="auto">
          <a:xfrm>
            <a:off x="6276975" y="4649787"/>
            <a:ext cx="6705600" cy="4343400"/>
          </a:xfrm>
          <a:prstGeom prst="rect">
            <a:avLst/>
          </a:prstGeom>
          <a:noFill/>
          <a:ln w="9525">
            <a:noFill/>
            <a:miter lim="800000"/>
            <a:headEnd/>
            <a:tailEnd/>
          </a:ln>
        </p:spPr>
      </p:pic>
      <p:sp>
        <p:nvSpPr>
          <p:cNvPr id="2" name="Title 1"/>
          <p:cNvSpPr>
            <a:spLocks noGrp="1"/>
          </p:cNvSpPr>
          <p:nvPr>
            <p:ph type="title"/>
          </p:nvPr>
        </p:nvSpPr>
        <p:spPr>
          <a:xfrm>
            <a:off x="409575" y="153987"/>
            <a:ext cx="7162800" cy="1417320"/>
          </a:xfrm>
        </p:spPr>
        <p:txBody>
          <a:bodyPr/>
          <a:lstStyle/>
          <a:p>
            <a:r>
              <a:rPr lang="en-GB" dirty="0" smtClean="0"/>
              <a:t>What is a Revit Family?</a:t>
            </a:r>
            <a:endParaRPr lang="en-US" dirty="0"/>
          </a:p>
        </p:txBody>
      </p:sp>
      <p:sp>
        <p:nvSpPr>
          <p:cNvPr id="3" name="Content Placeholder 2"/>
          <p:cNvSpPr>
            <a:spLocks noGrp="1"/>
          </p:cNvSpPr>
          <p:nvPr>
            <p:ph idx="1"/>
          </p:nvPr>
        </p:nvSpPr>
        <p:spPr>
          <a:xfrm>
            <a:off x="443640" y="1531179"/>
            <a:ext cx="12163327" cy="5099808"/>
          </a:xfrm>
        </p:spPr>
        <p:txBody>
          <a:bodyPr/>
          <a:lstStyle/>
          <a:p>
            <a:pPr>
              <a:buNone/>
            </a:pPr>
            <a:r>
              <a:rPr lang="en-US" sz="3600" dirty="0" smtClean="0"/>
              <a:t>Graphic representation of building objects and symbols</a:t>
            </a:r>
          </a:p>
          <a:p>
            <a:pPr lvl="1"/>
            <a:r>
              <a:rPr lang="en-US" dirty="0" smtClean="0"/>
              <a:t>Geometry in 2D or 3D</a:t>
            </a:r>
          </a:p>
          <a:p>
            <a:pPr lvl="1"/>
            <a:r>
              <a:rPr lang="en-US" dirty="0" smtClean="0"/>
              <a:t>Data that supports definition and creation of object instances</a:t>
            </a:r>
          </a:p>
          <a:p>
            <a:pPr>
              <a:buNone/>
            </a:pPr>
            <a:r>
              <a:rPr lang="en-US" sz="3600" dirty="0" smtClean="0"/>
              <a:t>Three classes of families</a:t>
            </a:r>
          </a:p>
          <a:p>
            <a:pPr lvl="1"/>
            <a:r>
              <a:rPr lang="en-US" b="1" dirty="0" smtClean="0"/>
              <a:t>System Families </a:t>
            </a:r>
            <a:r>
              <a:rPr lang="en-US" dirty="0" smtClean="0"/>
              <a:t>– stored in the project template</a:t>
            </a:r>
          </a:p>
          <a:p>
            <a:pPr lvl="2"/>
            <a:r>
              <a:rPr lang="en-US" dirty="0" smtClean="0"/>
              <a:t>Walls, Roofs, Floors, Ceilings, Rebar…</a:t>
            </a:r>
          </a:p>
          <a:p>
            <a:pPr lvl="1"/>
            <a:r>
              <a:rPr lang="en-US" b="1" dirty="0" smtClean="0"/>
              <a:t>Standard Families </a:t>
            </a:r>
            <a:r>
              <a:rPr lang="en-US" dirty="0" smtClean="0"/>
              <a:t>– freestanding “.rfa” files</a:t>
            </a:r>
          </a:p>
          <a:p>
            <a:pPr lvl="2"/>
            <a:r>
              <a:rPr lang="en-US" dirty="0" smtClean="0"/>
              <a:t>Windows, Doors, Furniture, Beams, Ductwork… </a:t>
            </a:r>
          </a:p>
          <a:p>
            <a:pPr lvl="2"/>
            <a:r>
              <a:rPr lang="en-US" b="1" dirty="0" smtClean="0">
                <a:solidFill>
                  <a:schemeClr val="accent6"/>
                </a:solidFill>
              </a:rPr>
              <a:t>API in 2010 </a:t>
            </a:r>
          </a:p>
          <a:p>
            <a:pPr lvl="1"/>
            <a:r>
              <a:rPr lang="en-US" b="1" dirty="0" smtClean="0"/>
              <a:t>In-Place Families </a:t>
            </a:r>
            <a:r>
              <a:rPr lang="en-US" dirty="0" smtClean="0"/>
              <a:t>– “one of kind objects”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77787"/>
            <a:ext cx="11762080" cy="1417320"/>
          </a:xfrm>
        </p:spPr>
        <p:txBody>
          <a:bodyPr/>
          <a:lstStyle/>
          <a:p>
            <a:r>
              <a:rPr lang="en-US" dirty="0" smtClean="0"/>
              <a:t>Revit Families – Where to Begin </a:t>
            </a:r>
            <a:endParaRPr lang="en-US" dirty="0"/>
          </a:p>
        </p:txBody>
      </p:sp>
      <p:sp>
        <p:nvSpPr>
          <p:cNvPr id="3" name="Content Placeholder 2"/>
          <p:cNvSpPr>
            <a:spLocks noGrp="1"/>
          </p:cNvSpPr>
          <p:nvPr>
            <p:ph idx="1"/>
          </p:nvPr>
        </p:nvSpPr>
        <p:spPr>
          <a:xfrm>
            <a:off x="443640" y="1531179"/>
            <a:ext cx="7966935" cy="5355424"/>
          </a:xfrm>
        </p:spPr>
        <p:txBody>
          <a:bodyPr/>
          <a:lstStyle/>
          <a:p>
            <a:pPr>
              <a:buNone/>
            </a:pPr>
            <a:r>
              <a:rPr lang="en-GB" sz="3600" dirty="0" smtClean="0"/>
              <a:t>Which is better?</a:t>
            </a:r>
          </a:p>
          <a:p>
            <a:pPr marL="738188" lvl="2" indent="-457200">
              <a:spcBef>
                <a:spcPts val="600"/>
              </a:spcBef>
            </a:pPr>
            <a:r>
              <a:rPr lang="en-US" sz="2800" dirty="0" smtClean="0"/>
              <a:t>Start from a family template</a:t>
            </a:r>
          </a:p>
          <a:p>
            <a:pPr marL="738188" lvl="2" indent="-457200"/>
            <a:r>
              <a:rPr lang="en-US" sz="2800" dirty="0" smtClean="0"/>
              <a:t>Modify an existing family</a:t>
            </a:r>
          </a:p>
          <a:p>
            <a:pPr>
              <a:buNone/>
            </a:pPr>
            <a:r>
              <a:rPr lang="en-GB" sz="3600" dirty="0" smtClean="0"/>
              <a:t>Which template to start with?</a:t>
            </a:r>
          </a:p>
          <a:p>
            <a:pPr marL="738188" lvl="2" indent="-457200">
              <a:spcBef>
                <a:spcPts val="600"/>
              </a:spcBef>
            </a:pPr>
            <a:r>
              <a:rPr lang="en-US" sz="2800" dirty="0" smtClean="0"/>
              <a:t>2D or 3D, model or detail component</a:t>
            </a:r>
          </a:p>
          <a:p>
            <a:pPr marL="738188" lvl="2" indent="-457200"/>
            <a:r>
              <a:rPr lang="en-US" sz="2800" dirty="0" smtClean="0"/>
              <a:t>Hosted or non-hosted: Wall, Ceiling,…</a:t>
            </a:r>
          </a:p>
          <a:p>
            <a:pPr marL="738188" lvl="2" indent="-457200"/>
            <a:r>
              <a:rPr lang="en-US" sz="2800" dirty="0" smtClean="0"/>
              <a:t>Category</a:t>
            </a:r>
          </a:p>
          <a:p>
            <a:pPr marL="738188" lvl="2" indent="-457200"/>
            <a:r>
              <a:rPr lang="en-US" sz="2800" dirty="0" smtClean="0"/>
              <a:t>Placement type: free or 2 point</a:t>
            </a:r>
          </a:p>
          <a:p>
            <a:pPr marL="738188" lvl="2" indent="-457200"/>
            <a:r>
              <a:rPr lang="en-US" sz="2800" dirty="0" smtClean="0"/>
              <a:t>Specialty: Lighting, RPC, …</a:t>
            </a:r>
            <a:endParaRPr lang="en-US" dirty="0" smtClean="0"/>
          </a:p>
        </p:txBody>
      </p:sp>
      <p:pic>
        <p:nvPicPr>
          <p:cNvPr id="5" name="Picture 4" descr="famtempl2.png"/>
          <p:cNvPicPr>
            <a:picLocks noChangeAspect="1"/>
          </p:cNvPicPr>
          <p:nvPr/>
        </p:nvPicPr>
        <p:blipFill>
          <a:blip r:embed="rId3"/>
          <a:srcRect/>
          <a:stretch>
            <a:fillRect/>
          </a:stretch>
        </p:blipFill>
        <p:spPr bwMode="auto">
          <a:xfrm>
            <a:off x="8867775" y="5354329"/>
            <a:ext cx="3962400" cy="3257858"/>
          </a:xfrm>
          <a:prstGeom prst="rect">
            <a:avLst/>
          </a:prstGeom>
          <a:noFill/>
          <a:ln w="9525">
            <a:noFill/>
            <a:miter lim="800000"/>
            <a:headEnd/>
            <a:tailEnd/>
          </a:ln>
        </p:spPr>
      </p:pic>
      <p:pic>
        <p:nvPicPr>
          <p:cNvPr id="6" name="Picture 5" descr="famtempl1.png"/>
          <p:cNvPicPr>
            <a:picLocks noChangeAspect="1"/>
          </p:cNvPicPr>
          <p:nvPr/>
        </p:nvPicPr>
        <p:blipFill>
          <a:blip r:embed="rId4"/>
          <a:srcRect/>
          <a:stretch>
            <a:fillRect/>
          </a:stretch>
        </p:blipFill>
        <p:spPr bwMode="auto">
          <a:xfrm>
            <a:off x="6156531" y="5564187"/>
            <a:ext cx="2330244" cy="3124200"/>
          </a:xfrm>
          <a:prstGeom prst="rect">
            <a:avLst/>
          </a:prstGeom>
          <a:noFill/>
          <a:ln w="9525">
            <a:noFill/>
            <a:miter lim="800000"/>
            <a:headEnd/>
            <a:tailEnd/>
          </a:ln>
        </p:spPr>
      </p:pic>
      <p:pic>
        <p:nvPicPr>
          <p:cNvPr id="7" name="Picture 6" descr="family template dialog.PNG"/>
          <p:cNvPicPr>
            <a:picLocks noChangeAspect="1"/>
          </p:cNvPicPr>
          <p:nvPr/>
        </p:nvPicPr>
        <p:blipFill>
          <a:blip r:embed="rId5"/>
          <a:stretch>
            <a:fillRect/>
          </a:stretch>
        </p:blipFill>
        <p:spPr>
          <a:xfrm>
            <a:off x="8010647" y="1710256"/>
            <a:ext cx="4895728" cy="3015731"/>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https://share.autodesk.com/Marketing/catalog/PublishingImages/09_25_08_AEC_Title_03.jpg</Url>
      <Description xsi:nil="true"/>
    </Image>
    <Date_x0020_Published xmlns="c8bab806-ca78-4cad-94f6-48e563f76e95">2009-05-14T07:00:00+00:00</Date_x0020_Published>
    <Media_x0020_Description xmlns="c8bab806-ca78-4cad-94f6-48e563f76e95">AEC Industry Title Slide - Building-centric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DC70731-8381-4ABA-B37A-33BC28502BB2}">
  <ds:schemaRefs>
    <ds:schemaRef ds:uri="http://schemas.microsoft.com/sharepoint/v3/contenttype/forms"/>
  </ds:schemaRefs>
</ds:datastoreItem>
</file>

<file path=customXml/itemProps2.xml><?xml version="1.0" encoding="utf-8"?>
<ds:datastoreItem xmlns:ds="http://schemas.openxmlformats.org/officeDocument/2006/customXml" ds:itemID="{B19E6BA4-7463-4367-9729-CE875BA09909}">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6EBD94DC-D304-4760-B549-E9E0196D12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3454</Words>
  <Application>Microsoft Office PowerPoint</Application>
  <PresentationFormat>Custom</PresentationFormat>
  <Paragraphs>384</Paragraphs>
  <Slides>30</Slides>
  <Notes>27</Notes>
  <HiddenSlides>0</HiddenSlides>
  <MMClips>1</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ADSK_Dark</vt:lpstr>
      <vt:lpstr>ADSK_White</vt:lpstr>
      <vt:lpstr>Autodesk Revit 2010 Family API</vt:lpstr>
      <vt:lpstr>Before we start LiveMeeting and conference call – how to</vt:lpstr>
      <vt:lpstr>About the Presenter</vt:lpstr>
      <vt:lpstr>The Revit Family API</vt:lpstr>
      <vt:lpstr>Polls About You</vt:lpstr>
      <vt:lpstr>Background</vt:lpstr>
      <vt:lpstr>Creating a Family through the User Interface</vt:lpstr>
      <vt:lpstr>What is a Revit Family?</vt:lpstr>
      <vt:lpstr>Revit Families – Where to Begin </vt:lpstr>
      <vt:lpstr>Revit Family Flavours</vt:lpstr>
      <vt:lpstr>Revit Family Editor</vt:lpstr>
      <vt:lpstr>Revit Families Best Practice </vt:lpstr>
      <vt:lpstr>Revit Family Possibilities</vt:lpstr>
      <vt:lpstr>Creating a Family Programmatically  The Family API </vt:lpstr>
      <vt:lpstr>Family API Usage</vt:lpstr>
      <vt:lpstr>Document and Family Manager Classes</vt:lpstr>
      <vt:lpstr>Creating Family Content</vt:lpstr>
      <vt:lpstr>Visibility Settings and Loading Control</vt:lpstr>
      <vt:lpstr>The Revit SDK Family API Samples</vt:lpstr>
      <vt:lpstr>Family API SDK Samples</vt:lpstr>
      <vt:lpstr>Family API SDK Samples 2</vt:lpstr>
      <vt:lpstr>Creating an Example Family  Labs</vt:lpstr>
      <vt:lpstr>Family API Labs</vt:lpstr>
      <vt:lpstr>Lab 1 – Create Rectangular Column </vt:lpstr>
      <vt:lpstr>Lab 2 – Create L-Shaped Column </vt:lpstr>
      <vt:lpstr>Lab 3 – Add Formulas and Materials </vt:lpstr>
      <vt:lpstr>Lab 4 – Add Visibility Control </vt:lpstr>
      <vt:lpstr>Learning More</vt:lpstr>
      <vt:lpstr>Polls About the Presentation</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2009-08-25T07:09:18Z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500</vt:r8>
  </property>
  <property fmtid="{D5CDD505-2E9C-101B-9397-08002B2CF9AE}" pid="5" name="URL">
    <vt:lpwstr/>
  </property>
  <property fmtid="{D5CDD505-2E9C-101B-9397-08002B2CF9AE}" pid="6" name="Business &amp; Corporate Type">
    <vt:lpwstr>2</vt:lpwstr>
  </property>
</Properties>
</file>