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44"/>
  </p:notesMasterIdLst>
  <p:handoutMasterIdLst>
    <p:handoutMasterId r:id="rId45"/>
  </p:handoutMasterIdLst>
  <p:sldIdLst>
    <p:sldId id="316" r:id="rId5"/>
    <p:sldId id="334" r:id="rId6"/>
    <p:sldId id="348" r:id="rId7"/>
    <p:sldId id="347" r:id="rId8"/>
    <p:sldId id="352" r:id="rId9"/>
    <p:sldId id="390" r:id="rId10"/>
    <p:sldId id="353" r:id="rId11"/>
    <p:sldId id="354" r:id="rId12"/>
    <p:sldId id="355" r:id="rId13"/>
    <p:sldId id="356" r:id="rId14"/>
    <p:sldId id="357" r:id="rId15"/>
    <p:sldId id="359" r:id="rId16"/>
    <p:sldId id="360" r:id="rId17"/>
    <p:sldId id="361" r:id="rId18"/>
    <p:sldId id="362" r:id="rId19"/>
    <p:sldId id="363" r:id="rId20"/>
    <p:sldId id="365" r:id="rId21"/>
    <p:sldId id="366" r:id="rId22"/>
    <p:sldId id="372" r:id="rId23"/>
    <p:sldId id="391"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7" r:id="rId38"/>
    <p:sldId id="386" r:id="rId39"/>
    <p:sldId id="392" r:id="rId40"/>
    <p:sldId id="388" r:id="rId41"/>
    <p:sldId id="349" r:id="rId42"/>
    <p:sldId id="332" r:id="rId43"/>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3" autoAdjust="0"/>
    <p:restoredTop sz="90987" autoAdjust="0"/>
  </p:normalViewPr>
  <p:slideViewPr>
    <p:cSldViewPr>
      <p:cViewPr varScale="1">
        <p:scale>
          <a:sx n="56" d="100"/>
          <a:sy n="56" d="100"/>
        </p:scale>
        <p:origin x="-444"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2009-08-27</a:t>
            </a:fld>
            <a:endParaRPr lang="en-US" dirty="0"/>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2009-08-27</a:t>
            </a:fld>
            <a:endParaRPr lang="en-US" dirty="0"/>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39</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430587"/>
            <a:ext cx="8502650" cy="3200400"/>
          </a:xfrm>
        </p:spPr>
        <p:txBody>
          <a:bodyPr/>
          <a:lstStyle>
            <a:lvl1pPr>
              <a:defRPr sz="6000"/>
            </a:lvl1pPr>
          </a:lstStyle>
          <a:p>
            <a:r>
              <a:rPr lang="en-US" dirty="0" smtClean="0"/>
              <a:t>Click to edit Master title style</a:t>
            </a:r>
            <a:endParaRPr lang="en-US" dirty="0"/>
          </a:p>
        </p:txBody>
      </p:sp>
      <p:pic>
        <p:nvPicPr>
          <p:cNvPr id="3" name="Picture 11" descr="PPT_LOGO_1b"/>
          <p:cNvPicPr>
            <a:picLocks noChangeAspect="1" noChangeArrowheads="1"/>
          </p:cNvPicPr>
          <p:nvPr userDrawn="1"/>
        </p:nvPicPr>
        <p:blipFill>
          <a:blip r:embed="rId2"/>
          <a:srcRect/>
          <a:stretch>
            <a:fillRect/>
          </a:stretch>
        </p:blipFill>
        <p:spPr bwMode="auto">
          <a:xfrm>
            <a:off x="9401175" y="-1"/>
            <a:ext cx="3609975" cy="9756775"/>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230187"/>
            <a:ext cx="11762080" cy="9906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3725" y="1373187"/>
            <a:ext cx="11762080" cy="7472956"/>
          </a:xfrm>
        </p:spPr>
        <p:txBody>
          <a:bodyPr/>
          <a:lstStyle>
            <a:lvl1pPr>
              <a:defRPr sz="3200"/>
            </a:lvl1pPr>
            <a:lvl4pPr marL="914400" indent="-457200">
              <a:buNone/>
              <a:defRPr sz="2000" b="1">
                <a:latin typeface="Courier New" pitchFamily="49" charset="0"/>
                <a:cs typeface="Courier New" pitchFamily="49" charset="0"/>
              </a:defRPr>
            </a:lvl4pPr>
            <a:lvl5pPr marL="914400" indent="-457200">
              <a:buNone/>
              <a:defRPr sz="2000" b="1">
                <a:latin typeface="Courier New" pitchFamily="49" charset="0"/>
                <a:cs typeface="Courier New"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a:xfrm>
            <a:off x="1323975" y="9297986"/>
            <a:ext cx="533400" cy="228601"/>
          </a:xfrm>
        </p:spPr>
        <p:txBody>
          <a:bodyPr/>
          <a:lstStyle/>
          <a:p>
            <a:fld id="{2EB444A3-E022-4BC8-A5E0-8E52F57F369C}" type="slidenum">
              <a:rPr lang="en-GB" smtClean="0"/>
              <a:pPr/>
              <a:t>‹#›</a:t>
            </a:fld>
            <a:endParaRPr lang="en-GB" dirty="0"/>
          </a:p>
        </p:txBody>
      </p:sp>
      <p:sp>
        <p:nvSpPr>
          <p:cNvPr id="5" name="Footer Placeholder 4"/>
          <p:cNvSpPr>
            <a:spLocks noGrp="1"/>
          </p:cNvSpPr>
          <p:nvPr>
            <p:ph type="ftr" sz="quarter" idx="11"/>
          </p:nvPr>
        </p:nvSpPr>
        <p:spPr>
          <a:xfrm>
            <a:off x="98425" y="9297986"/>
            <a:ext cx="1377950" cy="228601"/>
          </a:xfrm>
        </p:spPr>
        <p:txBody>
          <a:bodyPr/>
          <a:lstStyle/>
          <a:p>
            <a:r>
              <a:rPr lang="en-GB" smtClean="0"/>
              <a:t>Revit MEP API</a:t>
            </a:r>
            <a:endParaRPr lang="en-GB"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4"/>
          <a:srcRect/>
          <a:stretch>
            <a:fillRect/>
          </a:stretch>
        </p:blipFill>
        <p:spPr bwMode="auto">
          <a:xfrm>
            <a:off x="2" y="8994775"/>
            <a:ext cx="13017500" cy="765176"/>
          </a:xfrm>
          <a:prstGeom prst="rect">
            <a:avLst/>
          </a:prstGeom>
          <a:noFill/>
          <a:ln w="12700">
            <a:noFill/>
            <a:miter lim="800000"/>
            <a:headEnd/>
            <a:tailEnd/>
          </a:ln>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9629775" y="9326562"/>
            <a:ext cx="1371600" cy="200025"/>
          </a:xfrm>
          <a:prstGeom prst="rect">
            <a:avLst/>
          </a:prstGeom>
          <a:noFill/>
          <a:ln w="9525">
            <a:noFill/>
            <a:miter lim="800000"/>
            <a:headEnd/>
            <a:tailEnd/>
          </a:ln>
          <a:effectLst/>
        </p:spPr>
        <p:txBody>
          <a:bodyPr lIns="0" tIns="0" rIns="0" bIns="0" anchor="ctr"/>
          <a:lstStyle/>
          <a:p>
            <a:pPr algn="r" defTabSz="1294318" eaLnBrk="0" hangingPunct="0">
              <a:defRPr/>
            </a:pPr>
            <a:r>
              <a:rPr lang="en-US" sz="1200" baseline="0" dirty="0" smtClean="0">
                <a:solidFill>
                  <a:schemeClr val="bg1">
                    <a:lumMod val="65000"/>
                  </a:schemeClr>
                </a:solidFill>
              </a:rPr>
              <a:t>Copyright © 2009</a:t>
            </a:r>
            <a:endParaRPr lang="en-US" sz="1200" baseline="0" dirty="0">
              <a:solidFill>
                <a:schemeClr val="bg1">
                  <a:lumMod val="65000"/>
                </a:schemeClr>
              </a:solidFill>
            </a:endParaRPr>
          </a:p>
        </p:txBody>
      </p:sp>
      <p:sp>
        <p:nvSpPr>
          <p:cNvPr id="6" name="Slide Number Placeholder 5"/>
          <p:cNvSpPr>
            <a:spLocks noGrp="1"/>
          </p:cNvSpPr>
          <p:nvPr>
            <p:ph type="sldNum" sz="quarter" idx="4"/>
          </p:nvPr>
        </p:nvSpPr>
        <p:spPr>
          <a:xfrm>
            <a:off x="1323975" y="9297987"/>
            <a:ext cx="533400" cy="228600"/>
          </a:xfrm>
          <a:prstGeom prst="rect">
            <a:avLst/>
          </a:prstGeom>
        </p:spPr>
        <p:txBody>
          <a:bodyPr vert="horz" lIns="91440" tIns="45720" rIns="91440" bIns="45720" rtlCol="0" anchor="ctr"/>
          <a:lstStyle>
            <a:lvl1pPr algn="r">
              <a:defRPr sz="1200">
                <a:solidFill>
                  <a:schemeClr val="bg1">
                    <a:lumMod val="65000"/>
                  </a:schemeClr>
                </a:solidFill>
              </a:defRPr>
            </a:lvl1pPr>
          </a:lstStyle>
          <a:p>
            <a:fld id="{2EB444A3-E022-4BC8-A5E0-8E52F57F369C}" type="slidenum">
              <a:rPr lang="en-GB" smtClean="0"/>
              <a:pPr/>
              <a:t>‹#›</a:t>
            </a:fld>
            <a:endParaRPr lang="en-GB" dirty="0"/>
          </a:p>
        </p:txBody>
      </p:sp>
      <p:sp>
        <p:nvSpPr>
          <p:cNvPr id="7" name="Footer Placeholder 6"/>
          <p:cNvSpPr>
            <a:spLocks noGrp="1"/>
          </p:cNvSpPr>
          <p:nvPr>
            <p:ph type="ftr" sz="quarter" idx="3"/>
          </p:nvPr>
        </p:nvSpPr>
        <p:spPr>
          <a:xfrm>
            <a:off x="98425" y="9297986"/>
            <a:ext cx="1377950" cy="228601"/>
          </a:xfrm>
          <a:prstGeom prst="rect">
            <a:avLst/>
          </a:prstGeom>
        </p:spPr>
        <p:txBody>
          <a:bodyPr vert="horz" lIns="91440" tIns="45720" rIns="91440" bIns="45720" rtlCol="0" anchor="ctr"/>
          <a:lstStyle>
            <a:lvl1pPr algn="l">
              <a:defRPr sz="1200">
                <a:solidFill>
                  <a:schemeClr val="bg1">
                    <a:lumMod val="65000"/>
                  </a:schemeClr>
                </a:solidFill>
              </a:defRPr>
            </a:lvl1pPr>
          </a:lstStyle>
          <a:p>
            <a:r>
              <a:rPr lang="en-GB" smtClean="0"/>
              <a:t>Revit MEP API</a:t>
            </a:r>
            <a:endParaRPr lang="en-GB"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Lst>
  <p:transition/>
  <p:hf hdr="0" dt="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dskconsulting.com/adn/cs/api_course_sched.ph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adskconsulting.com/adn/cs/api_course_sched.php" TargetMode="External"/><Relationship Id="rId7" Type="http://schemas.openxmlformats.org/officeDocument/2006/relationships/hyperlink" Target="http://www.autodesk.com/joinadn" TargetMode="External"/><Relationship Id="rId2" Type="http://schemas.openxmlformats.org/officeDocument/2006/relationships/hyperlink" Target="http://usa.autodesk.com/adsk/servlet/index?siteID=123112&amp;id=2484975" TargetMode="External"/><Relationship Id="rId1" Type="http://schemas.openxmlformats.org/officeDocument/2006/relationships/slideLayout" Target="../slideLayouts/slideLayout2.xml"/><Relationship Id="rId6" Type="http://schemas.openxmlformats.org/officeDocument/2006/relationships/hyperlink" Target="http://adn.autodesk.com/"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0" y="2668589"/>
            <a:ext cx="13011149" cy="3581399"/>
          </a:xfrm>
          <a:prstGeom prst="rect">
            <a:avLst/>
          </a:prstGeom>
          <a:solidFill>
            <a:schemeClr val="tx1">
              <a:lumMod val="65000"/>
              <a:lumOff val="35000"/>
              <a:alpha val="81000"/>
            </a:schemeClr>
          </a:solidFill>
          <a:ln w="25400" cap="flat" cmpd="sng" algn="ctr">
            <a:noFill/>
            <a:prstDash val="solid"/>
            <a:round/>
            <a:headEnd type="none" w="med" len="med"/>
            <a:tailEnd type="none" w="med" len="med"/>
          </a:ln>
          <a:effectLst/>
        </p:spPr>
        <p:txBody>
          <a:bodyPr vert="horz" wrap="square" lIns="91061" tIns="45513" rIns="91061" bIns="45513" numCol="1" rtlCol="0" anchor="t" anchorCtr="0" compatLnSpc="1">
            <a:prstTxWarp prst="textNoShape">
              <a:avLst/>
            </a:prstTxWarp>
          </a:bodyPr>
          <a:lstStyle/>
          <a:p>
            <a:pPr algn="ctr" defTabSz="910455"/>
            <a:endParaRPr lang="en-GB"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668587"/>
            <a:ext cx="11983084" cy="2133600"/>
          </a:xfrm>
          <a:effectLst>
            <a:outerShdw blurRad="63500" dist="63500" dir="2700000" algn="ctr" rotWithShape="0">
              <a:schemeClr val="tx1"/>
            </a:outerShdw>
          </a:effectLst>
        </p:spPr>
        <p:txBody>
          <a:bodyPr anchor="t"/>
          <a:lstStyle/>
          <a:p>
            <a:r>
              <a:rPr lang="en-GB" sz="4800" b="0" noProof="0" dirty="0" smtClean="0">
                <a:solidFill>
                  <a:schemeClr val="bg1"/>
                </a:solidFill>
              </a:rPr>
              <a:t>Autodesk Revit 2010</a:t>
            </a:r>
            <a:br>
              <a:rPr lang="en-GB" sz="4800" b="0" noProof="0" dirty="0" smtClean="0">
                <a:solidFill>
                  <a:schemeClr val="bg1"/>
                </a:solidFill>
              </a:rPr>
            </a:br>
            <a:r>
              <a:rPr lang="en-GB" sz="11500" b="0" noProof="0" dirty="0" smtClean="0">
                <a:solidFill>
                  <a:schemeClr val="bg1"/>
                </a:solidFill>
              </a:rPr>
              <a:t>MEP API</a:t>
            </a:r>
            <a:endParaRPr lang="en-GB" sz="8000" b="0" noProof="0" dirty="0" smtClean="0">
              <a:solidFill>
                <a:schemeClr val="bg1"/>
              </a:solidFill>
            </a:endParaRPr>
          </a:p>
        </p:txBody>
      </p:sp>
      <p:sp>
        <p:nvSpPr>
          <p:cNvPr id="2052" name="Rectangle 4"/>
          <p:cNvSpPr>
            <a:spLocks noGrp="1" noChangeArrowheads="1"/>
          </p:cNvSpPr>
          <p:nvPr>
            <p:ph idx="1"/>
          </p:nvPr>
        </p:nvSpPr>
        <p:spPr>
          <a:xfrm>
            <a:off x="594361" y="5259039"/>
            <a:ext cx="9034109" cy="1067148"/>
          </a:xfrm>
          <a:effectLst>
            <a:outerShdw blurRad="63500" dist="63500" dir="2700000" algn="ctr" rotWithShape="0">
              <a:schemeClr val="tx1"/>
            </a:outerShdw>
          </a:effectLst>
        </p:spPr>
        <p:txBody>
          <a:bodyPr/>
          <a:lstStyle/>
          <a:p>
            <a:pPr marL="0" indent="0">
              <a:spcBef>
                <a:spcPct val="0"/>
              </a:spcBef>
              <a:buNone/>
            </a:pPr>
            <a:r>
              <a:rPr lang="en-GB" sz="2800" i="1" noProof="0" dirty="0" smtClean="0">
                <a:solidFill>
                  <a:schemeClr val="bg1"/>
                </a:solidFill>
              </a:rPr>
              <a:t>Jeremy Tammik</a:t>
            </a:r>
          </a:p>
          <a:p>
            <a:pPr marL="0" indent="0">
              <a:spcBef>
                <a:spcPts val="201"/>
              </a:spcBef>
              <a:buNone/>
            </a:pPr>
            <a:r>
              <a:rPr lang="en-GB" sz="2800" i="1" noProof="0" dirty="0" smtClean="0">
                <a:solidFill>
                  <a:schemeClr val="bg1"/>
                </a:solidFill>
              </a:rPr>
              <a:t>Developer Technical Services</a:t>
            </a:r>
          </a:p>
        </p:txBody>
      </p:sp>
      <p:sp>
        <p:nvSpPr>
          <p:cNvPr id="6" name="Slide Number Placeholder 5"/>
          <p:cNvSpPr>
            <a:spLocks noGrp="1"/>
          </p:cNvSpPr>
          <p:nvPr>
            <p:ph type="sldNum" sz="quarter" idx="10"/>
          </p:nvPr>
        </p:nvSpPr>
        <p:spPr/>
        <p:txBody>
          <a:bodyPr/>
          <a:lstStyle/>
          <a:p>
            <a:fld id="{2EB444A3-E022-4BC8-A5E0-8E52F57F369C}" type="slidenum">
              <a:rPr lang="en-GB" smtClean="0"/>
              <a:pPr/>
              <a:t>1</a:t>
            </a:fld>
            <a:endParaRPr lang="en-GB" dirty="0"/>
          </a:p>
        </p:txBody>
      </p:sp>
      <p:sp>
        <p:nvSpPr>
          <p:cNvPr id="7" name="Footer Placeholder 6"/>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000" noProof="0" dirty="0" smtClean="0"/>
              <a:t>Analysis</a:t>
            </a:r>
            <a:endParaRPr lang="en-GB" sz="8000" noProof="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MEP Project Info and </a:t>
            </a:r>
            <a:r>
              <a:rPr lang="en-GB" noProof="0" dirty="0" err="1" smtClean="0"/>
              <a:t>gbXML</a:t>
            </a:r>
            <a:endParaRPr lang="en-GB" noProof="0" dirty="0"/>
          </a:p>
        </p:txBody>
      </p:sp>
      <p:sp>
        <p:nvSpPr>
          <p:cNvPr id="3" name="Content Placeholder 2"/>
          <p:cNvSpPr>
            <a:spLocks noGrp="1"/>
          </p:cNvSpPr>
          <p:nvPr>
            <p:ph idx="1"/>
          </p:nvPr>
        </p:nvSpPr>
        <p:spPr>
          <a:xfrm>
            <a:off x="593725" y="1373187"/>
            <a:ext cx="12084050" cy="7472956"/>
          </a:xfrm>
        </p:spPr>
        <p:txBody>
          <a:bodyPr/>
          <a:lstStyle/>
          <a:p>
            <a:r>
              <a:rPr lang="en-US" sz="3200" dirty="0" smtClean="0"/>
              <a:t>MEP Project Info is accessed through </a:t>
            </a:r>
            <a:r>
              <a:rPr lang="en-US" sz="3200" dirty="0" err="1" smtClean="0"/>
              <a:t>ProjectInfo.gbXMLSettings</a:t>
            </a:r>
            <a:endParaRPr lang="en-US" sz="3200" dirty="0" smtClean="0"/>
          </a:p>
          <a:p>
            <a:pPr lvl="1"/>
            <a:r>
              <a:rPr lang="en-US" dirty="0" smtClean="0"/>
              <a:t>Data includes </a:t>
            </a:r>
            <a:r>
              <a:rPr lang="en-US" dirty="0" err="1" smtClean="0"/>
              <a:t>PostalCode</a:t>
            </a:r>
            <a:r>
              <a:rPr lang="en-US" dirty="0" smtClean="0"/>
              <a:t>, </a:t>
            </a:r>
            <a:r>
              <a:rPr lang="en-US" dirty="0" err="1" smtClean="0"/>
              <a:t>ProjectLocation</a:t>
            </a:r>
            <a:r>
              <a:rPr lang="en-US" dirty="0" smtClean="0"/>
              <a:t>, </a:t>
            </a:r>
            <a:r>
              <a:rPr lang="en-US" dirty="0" err="1" smtClean="0"/>
              <a:t>BuildingService</a:t>
            </a:r>
            <a:r>
              <a:rPr lang="en-US" dirty="0" smtClean="0"/>
              <a:t>, </a:t>
            </a:r>
            <a:r>
              <a:rPr lang="en-US" dirty="0" err="1" smtClean="0"/>
              <a:t>BuildingConstruction</a:t>
            </a:r>
            <a:r>
              <a:rPr lang="en-US" dirty="0" smtClean="0"/>
              <a:t>, </a:t>
            </a:r>
            <a:r>
              <a:rPr lang="en-US" dirty="0" err="1" smtClean="0"/>
              <a:t>GroundPlane</a:t>
            </a:r>
            <a:r>
              <a:rPr lang="en-US" dirty="0" smtClean="0"/>
              <a:t>, </a:t>
            </a:r>
            <a:r>
              <a:rPr lang="en-US" dirty="0" err="1" smtClean="0"/>
              <a:t>ShadingSurfaces</a:t>
            </a:r>
            <a:r>
              <a:rPr lang="en-US" dirty="0" smtClean="0"/>
              <a:t>, </a:t>
            </a:r>
            <a:r>
              <a:rPr lang="en-US" dirty="0" err="1" smtClean="0"/>
              <a:t>ProjectPhase</a:t>
            </a:r>
            <a:endParaRPr lang="en-US" dirty="0" smtClean="0"/>
          </a:p>
          <a:p>
            <a:pPr>
              <a:spcBef>
                <a:spcPts val="2400"/>
              </a:spcBef>
            </a:pPr>
            <a:r>
              <a:rPr lang="en-US" sz="3200" dirty="0" smtClean="0"/>
              <a:t>Green Building XML export</a:t>
            </a:r>
            <a:endParaRPr lang="en-GB" sz="3200" dirty="0" smtClean="0"/>
          </a:p>
          <a:p>
            <a:pPr lvl="3"/>
            <a:r>
              <a:rPr lang="en-US" dirty="0" err="1" smtClean="0">
                <a:solidFill>
                  <a:schemeClr val="tx1"/>
                </a:solidFill>
              </a:rPr>
              <a:t>Document.Export</a:t>
            </a:r>
            <a:r>
              <a:rPr lang="en-US" dirty="0" smtClean="0">
                <a:solidFill>
                  <a:schemeClr val="tx1"/>
                </a:solidFill>
              </a:rPr>
              <a:t>( </a:t>
            </a:r>
          </a:p>
          <a:p>
            <a:pPr lvl="3"/>
            <a:r>
              <a:rPr lang="en-US" dirty="0" smtClean="0">
                <a:solidFill>
                  <a:schemeClr val="tx1"/>
                </a:solidFill>
              </a:rPr>
              <a:t>  string folder, </a:t>
            </a:r>
          </a:p>
          <a:p>
            <a:pPr lvl="3"/>
            <a:r>
              <a:rPr lang="en-US" dirty="0" smtClean="0">
                <a:solidFill>
                  <a:schemeClr val="tx1"/>
                </a:solidFill>
              </a:rPr>
              <a:t>  string name, </a:t>
            </a:r>
          </a:p>
          <a:p>
            <a:pPr lvl="3"/>
            <a:r>
              <a:rPr lang="en-US" dirty="0" smtClean="0">
                <a:solidFill>
                  <a:schemeClr val="tx1"/>
                </a:solidFill>
              </a:rPr>
              <a:t>  </a:t>
            </a:r>
            <a:r>
              <a:rPr lang="en-US" dirty="0" err="1" smtClean="0">
                <a:solidFill>
                  <a:schemeClr val="tx1"/>
                </a:solidFill>
              </a:rPr>
              <a:t>GBXMLExportOptions</a:t>
            </a:r>
            <a:r>
              <a:rPr lang="en-US" dirty="0" smtClean="0">
                <a:solidFill>
                  <a:schemeClr val="tx1"/>
                </a:solidFill>
              </a:rPr>
              <a:t> );</a:t>
            </a:r>
            <a:endParaRPr lang="en-GB" dirty="0"/>
          </a:p>
        </p:txBody>
      </p:sp>
      <p:sp>
        <p:nvSpPr>
          <p:cNvPr id="6" name="Slide Number Placeholder 5"/>
          <p:cNvSpPr>
            <a:spLocks noGrp="1"/>
          </p:cNvSpPr>
          <p:nvPr>
            <p:ph type="sldNum" sz="quarter" idx="10"/>
          </p:nvPr>
        </p:nvSpPr>
        <p:spPr/>
        <p:txBody>
          <a:bodyPr/>
          <a:lstStyle/>
          <a:p>
            <a:fld id="{2EB444A3-E022-4BC8-A5E0-8E52F57F369C}" type="slidenum">
              <a:rPr lang="en-GB" smtClean="0"/>
              <a:pPr/>
              <a:t>11</a:t>
            </a:fld>
            <a:endParaRPr lang="en-GB" dirty="0"/>
          </a:p>
        </p:txBody>
      </p:sp>
      <p:sp>
        <p:nvSpPr>
          <p:cNvPr id="7" name="Footer Placeholder 6"/>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Spaces and Zones</a:t>
            </a:r>
            <a:endParaRPr lang="en-GB" noProof="0" dirty="0"/>
          </a:p>
        </p:txBody>
      </p:sp>
      <p:sp>
        <p:nvSpPr>
          <p:cNvPr id="3" name="Content Placeholder 2"/>
          <p:cNvSpPr>
            <a:spLocks noGrp="1"/>
          </p:cNvSpPr>
          <p:nvPr>
            <p:ph idx="1"/>
          </p:nvPr>
        </p:nvSpPr>
        <p:spPr/>
        <p:txBody>
          <a:bodyPr/>
          <a:lstStyle/>
          <a:p>
            <a:pPr fontAlgn="auto">
              <a:buNone/>
            </a:pPr>
            <a:r>
              <a:rPr lang="en-US" sz="3200" dirty="0" smtClean="0"/>
              <a:t>Revit 2009 improved workflow between Architecture and MEP</a:t>
            </a:r>
          </a:p>
          <a:p>
            <a:pPr fontAlgn="auto">
              <a:buNone/>
            </a:pPr>
            <a:r>
              <a:rPr lang="en-US" sz="3200" dirty="0" smtClean="0"/>
              <a:t>Previously, MEP user had to Copy/Monitor rooms from architect</a:t>
            </a:r>
          </a:p>
          <a:p>
            <a:pPr fontAlgn="auto">
              <a:buNone/>
            </a:pPr>
            <a:r>
              <a:rPr lang="en-US" sz="3200" dirty="0" smtClean="0"/>
              <a:t>Architectural rooms are unsuitable for MEP analysis</a:t>
            </a:r>
          </a:p>
          <a:p>
            <a:pPr lvl="1" fontAlgn="auto"/>
            <a:r>
              <a:rPr lang="en-US" sz="2900" dirty="0" smtClean="0"/>
              <a:t>Wrong height, often too large for </a:t>
            </a:r>
            <a:r>
              <a:rPr lang="en-US" sz="2900" dirty="0" err="1" smtClean="0"/>
              <a:t>analysed</a:t>
            </a:r>
            <a:r>
              <a:rPr lang="en-US" sz="2900" dirty="0" smtClean="0"/>
              <a:t> region</a:t>
            </a:r>
          </a:p>
          <a:p>
            <a:pPr fontAlgn="auto">
              <a:buNone/>
            </a:pPr>
            <a:r>
              <a:rPr lang="en-US" sz="3200" dirty="0" smtClean="0"/>
              <a:t>MEP uses space instead of room, and zone to manage spaces</a:t>
            </a:r>
          </a:p>
          <a:p>
            <a:pPr fontAlgn="auto">
              <a:buNone/>
            </a:pPr>
            <a:r>
              <a:rPr lang="en-US" sz="3200" dirty="0" smtClean="0"/>
              <a:t>Rooms can be subdivided into exterior and interior subspaces</a:t>
            </a:r>
          </a:p>
          <a:p>
            <a:pPr fontAlgn="auto">
              <a:buNone/>
            </a:pPr>
            <a:r>
              <a:rPr lang="en-GB" sz="3200" dirty="0" err="1" smtClean="0"/>
              <a:t>AddSpaceAndZone</a:t>
            </a:r>
            <a:r>
              <a:rPr lang="en-GB" sz="3200" dirty="0" smtClean="0"/>
              <a:t> SDK sample</a:t>
            </a:r>
          </a:p>
          <a:p>
            <a:pPr lvl="1" fontAlgn="auto"/>
            <a:r>
              <a:rPr lang="en-GB" sz="2900" dirty="0" smtClean="0"/>
              <a:t>Programmatic creation and management of spaces and zones</a:t>
            </a:r>
          </a:p>
          <a:p>
            <a:pPr fontAlgn="auto">
              <a:buNone/>
            </a:pPr>
            <a:r>
              <a:rPr lang="en-GB" sz="3200" dirty="0" err="1" smtClean="0"/>
              <a:t>FamilyInstance</a:t>
            </a:r>
            <a:r>
              <a:rPr lang="en-GB" sz="3200" dirty="0" smtClean="0"/>
              <a:t> class has Room and Space properties</a:t>
            </a:r>
          </a:p>
          <a:p>
            <a:pPr lvl="3">
              <a:spcBef>
                <a:spcPts val="1800"/>
              </a:spcBef>
            </a:pPr>
            <a:r>
              <a:rPr lang="en-GB" sz="2100" dirty="0" err="1" smtClean="0"/>
              <a:t>FamilyInstance</a:t>
            </a:r>
            <a:r>
              <a:rPr lang="en-GB" sz="2100" dirty="0" smtClean="0"/>
              <a:t> </a:t>
            </a:r>
            <a:r>
              <a:rPr lang="en-GB" sz="2100" dirty="0" err="1" smtClean="0"/>
              <a:t>fi</a:t>
            </a:r>
            <a:r>
              <a:rPr lang="en-GB" sz="2100" dirty="0" smtClean="0"/>
              <a:t>; // get a family instance</a:t>
            </a:r>
          </a:p>
          <a:p>
            <a:pPr lvl="3"/>
            <a:r>
              <a:rPr lang="en-GB" sz="2100" dirty="0" smtClean="0"/>
              <a:t>Space </a:t>
            </a:r>
            <a:r>
              <a:rPr lang="en-GB" sz="2100" dirty="0" err="1" smtClean="0"/>
              <a:t>space</a:t>
            </a:r>
            <a:r>
              <a:rPr lang="en-GB" sz="2100" dirty="0" smtClean="0"/>
              <a:t> = </a:t>
            </a:r>
            <a:r>
              <a:rPr lang="en-GB" sz="2100" dirty="0" err="1" smtClean="0"/>
              <a:t>fi.Space</a:t>
            </a:r>
            <a:r>
              <a:rPr lang="en-GB" sz="2100" dirty="0" smtClean="0"/>
              <a:t>; // query its space</a:t>
            </a:r>
          </a:p>
          <a:p>
            <a:pPr lvl="3"/>
            <a:r>
              <a:rPr lang="en-GB" sz="2100" dirty="0" smtClean="0"/>
              <a:t>Space space2 = </a:t>
            </a:r>
            <a:r>
              <a:rPr lang="en-GB" sz="2100" dirty="0" err="1" smtClean="0"/>
              <a:t>fi.get_Space</a:t>
            </a:r>
            <a:r>
              <a:rPr lang="en-GB" sz="2100" dirty="0" smtClean="0"/>
              <a:t>( phase ); // query space in given phase</a:t>
            </a:r>
            <a:endParaRPr lang="en-US" sz="3200" dirty="0" smtClean="0"/>
          </a:p>
        </p:txBody>
      </p:sp>
      <p:sp>
        <p:nvSpPr>
          <p:cNvPr id="4" name="Slide Number Placeholder 3"/>
          <p:cNvSpPr>
            <a:spLocks noGrp="1"/>
          </p:cNvSpPr>
          <p:nvPr>
            <p:ph type="sldNum" sz="quarter" idx="10"/>
          </p:nvPr>
        </p:nvSpPr>
        <p:spPr/>
        <p:txBody>
          <a:bodyPr/>
          <a:lstStyle/>
          <a:p>
            <a:fld id="{2EB444A3-E022-4BC8-A5E0-8E52F57F369C}" type="slidenum">
              <a:rPr lang="en-GB" smtClean="0"/>
              <a:pPr/>
              <a:t>12</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Model Inspection Utilities</a:t>
            </a:r>
            <a:endParaRPr lang="en-GB" noProof="0" dirty="0"/>
          </a:p>
        </p:txBody>
      </p:sp>
      <p:sp>
        <p:nvSpPr>
          <p:cNvPr id="3" name="Content Placeholder 2"/>
          <p:cNvSpPr>
            <a:spLocks noGrp="1"/>
          </p:cNvSpPr>
          <p:nvPr>
            <p:ph idx="1"/>
          </p:nvPr>
        </p:nvSpPr>
        <p:spPr/>
        <p:txBody>
          <a:bodyPr/>
          <a:lstStyle/>
          <a:p>
            <a:pPr>
              <a:buNone/>
            </a:pPr>
            <a:r>
              <a:rPr lang="en-US" dirty="0" smtClean="0"/>
              <a:t>Volumes, rooms and spaces</a:t>
            </a:r>
          </a:p>
          <a:p>
            <a:pPr lvl="1"/>
            <a:r>
              <a:rPr lang="en-US" sz="2400" dirty="0" err="1" smtClean="0"/>
              <a:t>Room.IsPointInRoom</a:t>
            </a:r>
            <a:r>
              <a:rPr lang="en-US" sz="2400" dirty="0" smtClean="0"/>
              <a:t>() determines if a point is in the volume of a room</a:t>
            </a:r>
          </a:p>
          <a:p>
            <a:pPr lvl="1"/>
            <a:r>
              <a:rPr lang="en-US" sz="2400" dirty="0" err="1" smtClean="0"/>
              <a:t>Space.IsPointInSpace</a:t>
            </a:r>
            <a:r>
              <a:rPr lang="en-US" sz="2400" dirty="0" smtClean="0"/>
              <a:t>() determines if a point is in the volume of a space</a:t>
            </a:r>
          </a:p>
          <a:p>
            <a:pPr lvl="1"/>
            <a:r>
              <a:rPr lang="en-US" sz="2400" dirty="0" err="1" smtClean="0"/>
              <a:t>GetRoomAtPoint</a:t>
            </a:r>
            <a:r>
              <a:rPr lang="en-US" sz="2400" dirty="0" smtClean="0"/>
              <a:t>() and </a:t>
            </a:r>
            <a:r>
              <a:rPr lang="en-US" sz="2400" dirty="0" err="1" smtClean="0"/>
              <a:t>GetSpaceAtPoint</a:t>
            </a:r>
            <a:r>
              <a:rPr lang="en-US" sz="2400" dirty="0" smtClean="0"/>
              <a:t>() returns room or space containing point</a:t>
            </a:r>
          </a:p>
          <a:p>
            <a:pPr lvl="1"/>
            <a:r>
              <a:rPr lang="en-US" sz="2400" dirty="0" err="1" smtClean="0"/>
              <a:t>FamilyInstance.Space</a:t>
            </a:r>
            <a:r>
              <a:rPr lang="en-US" sz="2400" dirty="0" smtClean="0"/>
              <a:t> determines space containing Revit MEP family instance</a:t>
            </a:r>
          </a:p>
          <a:p>
            <a:pPr>
              <a:spcBef>
                <a:spcPts val="1800"/>
              </a:spcBef>
              <a:buNone/>
            </a:pPr>
            <a:r>
              <a:rPr lang="en-US" dirty="0" smtClean="0"/>
              <a:t>Ray intersection</a:t>
            </a:r>
          </a:p>
          <a:p>
            <a:pPr lvl="1"/>
            <a:r>
              <a:rPr lang="en-GB" sz="2400" dirty="0" err="1" smtClean="0"/>
              <a:t>FindReferencesByDirection</a:t>
            </a:r>
            <a:r>
              <a:rPr lang="en-US" sz="2400" dirty="0" smtClean="0"/>
              <a:t> returns an array of elements, faces, and references found when moving through the model from a specified point in a specified direction</a:t>
            </a:r>
          </a:p>
          <a:p>
            <a:pPr lvl="1"/>
            <a:r>
              <a:rPr lang="en-US" sz="2400" dirty="0" err="1" smtClean="0"/>
              <a:t>RayTraceBounce</a:t>
            </a:r>
            <a:r>
              <a:rPr lang="en-US" sz="2400" dirty="0" smtClean="0"/>
              <a:t> SDK sample</a:t>
            </a:r>
          </a:p>
          <a:p>
            <a:pPr>
              <a:spcBef>
                <a:spcPts val="1800"/>
              </a:spcBef>
              <a:buNone/>
            </a:pPr>
            <a:r>
              <a:rPr lang="en-US" dirty="0" smtClean="0"/>
              <a:t>Enables component location and space adjacency analysis, etc.</a:t>
            </a:r>
            <a:endParaRPr lang="en-GB" sz="3200" dirty="0"/>
          </a:p>
        </p:txBody>
      </p:sp>
      <p:sp>
        <p:nvSpPr>
          <p:cNvPr id="8" name="Slide Number Placeholder 7"/>
          <p:cNvSpPr>
            <a:spLocks noGrp="1"/>
          </p:cNvSpPr>
          <p:nvPr>
            <p:ph type="sldNum" sz="quarter" idx="10"/>
          </p:nvPr>
        </p:nvSpPr>
        <p:spPr/>
        <p:txBody>
          <a:bodyPr/>
          <a:lstStyle/>
          <a:p>
            <a:fld id="{2EB444A3-E022-4BC8-A5E0-8E52F57F369C}" type="slidenum">
              <a:rPr lang="en-GB" smtClean="0"/>
              <a:pPr/>
              <a:t>13</a:t>
            </a:fld>
            <a:endParaRPr lang="en-GB" dirty="0"/>
          </a:p>
        </p:txBody>
      </p:sp>
      <p:sp>
        <p:nvSpPr>
          <p:cNvPr id="9" name="Footer Placeholder 8"/>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Connectors and Hierarchical Systems</a:t>
            </a:r>
            <a:endParaRPr lang="en-GB" noProof="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Hierarchical System Structure and MEP Model</a:t>
            </a:r>
            <a:endParaRPr lang="en-GB" noProof="0" dirty="0"/>
          </a:p>
        </p:txBody>
      </p:sp>
      <p:sp>
        <p:nvSpPr>
          <p:cNvPr id="3" name="Content Placeholder 2"/>
          <p:cNvSpPr>
            <a:spLocks noGrp="1"/>
          </p:cNvSpPr>
          <p:nvPr>
            <p:ph idx="1"/>
          </p:nvPr>
        </p:nvSpPr>
        <p:spPr/>
        <p:txBody>
          <a:bodyPr/>
          <a:lstStyle/>
          <a:p>
            <a:r>
              <a:rPr lang="en-GB" dirty="0" smtClean="0"/>
              <a:t>MEP systems consist of hierarchically connected components</a:t>
            </a:r>
          </a:p>
          <a:p>
            <a:r>
              <a:rPr lang="en-GB" dirty="0" smtClean="0"/>
              <a:t>Many components are represented using families</a:t>
            </a:r>
          </a:p>
          <a:p>
            <a:r>
              <a:rPr lang="en-GB" dirty="0" smtClean="0"/>
              <a:t>Connectors represent links between components</a:t>
            </a:r>
          </a:p>
          <a:p>
            <a:r>
              <a:rPr lang="en-GB" dirty="0" smtClean="0"/>
              <a:t>System classes</a:t>
            </a:r>
          </a:p>
          <a:p>
            <a:pPr lvl="1"/>
            <a:r>
              <a:rPr lang="en-GB" dirty="0" err="1" smtClean="0"/>
              <a:t>ElectricalSystem</a:t>
            </a:r>
            <a:endParaRPr lang="en-GB" dirty="0" smtClean="0"/>
          </a:p>
          <a:p>
            <a:pPr lvl="1"/>
            <a:r>
              <a:rPr lang="en-GB" dirty="0" err="1" smtClean="0"/>
              <a:t>MechanicalSystem</a:t>
            </a:r>
            <a:endParaRPr lang="en-GB" dirty="0" smtClean="0"/>
          </a:p>
          <a:p>
            <a:pPr lvl="1"/>
            <a:r>
              <a:rPr lang="en-GB" dirty="0" err="1" smtClean="0"/>
              <a:t>PipingSystem</a:t>
            </a:r>
            <a:endParaRPr lang="en-GB" dirty="0" smtClean="0"/>
          </a:p>
          <a:p>
            <a:r>
              <a:rPr lang="en-GB" dirty="0" smtClean="0"/>
              <a:t>Family instance provides </a:t>
            </a:r>
            <a:r>
              <a:rPr lang="en-GB" dirty="0" err="1" smtClean="0"/>
              <a:t>MEPModel</a:t>
            </a:r>
            <a:r>
              <a:rPr lang="en-GB" dirty="0" smtClean="0"/>
              <a:t> property</a:t>
            </a:r>
          </a:p>
          <a:p>
            <a:pPr lvl="1"/>
            <a:r>
              <a:rPr lang="en-GB" dirty="0" err="1" smtClean="0"/>
              <a:t>MEPModel</a:t>
            </a:r>
            <a:r>
              <a:rPr lang="en-GB" dirty="0" smtClean="0"/>
              <a:t> has </a:t>
            </a:r>
            <a:r>
              <a:rPr lang="en-GB" dirty="0" err="1" smtClean="0"/>
              <a:t>ConnectorManager</a:t>
            </a:r>
            <a:r>
              <a:rPr lang="en-GB" dirty="0" smtClean="0"/>
              <a:t> and </a:t>
            </a:r>
            <a:r>
              <a:rPr lang="en-GB" dirty="0" err="1" smtClean="0"/>
              <a:t>ElectricalSystems</a:t>
            </a:r>
            <a:r>
              <a:rPr lang="en-GB" dirty="0" smtClean="0"/>
              <a:t> properties </a:t>
            </a:r>
          </a:p>
          <a:p>
            <a:pPr lvl="1"/>
            <a:r>
              <a:rPr lang="en-GB" dirty="0" smtClean="0"/>
              <a:t>Derived classes include </a:t>
            </a:r>
            <a:r>
              <a:rPr lang="en-GB" dirty="0" err="1" smtClean="0"/>
              <a:t>ElectricalEquipment</a:t>
            </a:r>
            <a:r>
              <a:rPr lang="en-GB" dirty="0" smtClean="0"/>
              <a:t>, </a:t>
            </a:r>
            <a:r>
              <a:rPr lang="en-GB" dirty="0" err="1" smtClean="0"/>
              <a:t>LightingDevice</a:t>
            </a:r>
            <a:r>
              <a:rPr lang="en-GB" dirty="0" smtClean="0"/>
              <a:t>, </a:t>
            </a:r>
            <a:r>
              <a:rPr lang="en-GB" dirty="0" err="1" smtClean="0"/>
              <a:t>LightingFixture</a:t>
            </a:r>
            <a:r>
              <a:rPr lang="en-GB" dirty="0" smtClean="0"/>
              <a:t>, </a:t>
            </a:r>
            <a:r>
              <a:rPr lang="en-GB" dirty="0" err="1" smtClean="0"/>
              <a:t>MechanicalEquipment</a:t>
            </a:r>
            <a:r>
              <a:rPr lang="en-GB" dirty="0" smtClean="0"/>
              <a:t>, </a:t>
            </a:r>
            <a:r>
              <a:rPr lang="en-GB" dirty="0" err="1" smtClean="0"/>
              <a:t>MechanicalFitting</a:t>
            </a:r>
            <a:endParaRPr lang="en-GB" dirty="0" smtClean="0"/>
          </a:p>
          <a:p>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15</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990600"/>
          </a:xfrm>
        </p:spPr>
        <p:txBody>
          <a:bodyPr/>
          <a:lstStyle/>
          <a:p>
            <a:r>
              <a:rPr lang="en-GB" sz="4000" noProof="0" dirty="0" smtClean="0"/>
              <a:t>Connectors</a:t>
            </a:r>
            <a:endParaRPr lang="en-GB" noProof="0" dirty="0"/>
          </a:p>
        </p:txBody>
      </p:sp>
      <p:sp>
        <p:nvSpPr>
          <p:cNvPr id="3" name="Content Placeholder 2"/>
          <p:cNvSpPr>
            <a:spLocks noGrp="1"/>
          </p:cNvSpPr>
          <p:nvPr>
            <p:ph idx="1"/>
          </p:nvPr>
        </p:nvSpPr>
        <p:spPr>
          <a:xfrm>
            <a:off x="593725" y="1220787"/>
            <a:ext cx="11762080" cy="7472956"/>
          </a:xfrm>
        </p:spPr>
        <p:txBody>
          <a:bodyPr/>
          <a:lstStyle/>
          <a:p>
            <a:r>
              <a:rPr lang="en-GB" dirty="0" smtClean="0"/>
              <a:t>Connector class</a:t>
            </a:r>
          </a:p>
          <a:p>
            <a:pPr lvl="1"/>
            <a:r>
              <a:rPr lang="en-GB" dirty="0" smtClean="0"/>
              <a:t>Used to </a:t>
            </a:r>
            <a:r>
              <a:rPr lang="en-GB" b="1" dirty="0" smtClean="0"/>
              <a:t>represent</a:t>
            </a:r>
            <a:r>
              <a:rPr lang="en-GB" dirty="0" smtClean="0"/>
              <a:t> connections in the Revit BIM </a:t>
            </a:r>
            <a:r>
              <a:rPr lang="en-GB" b="1" dirty="0" smtClean="0"/>
              <a:t>project</a:t>
            </a:r>
            <a:r>
              <a:rPr lang="en-GB" dirty="0" smtClean="0"/>
              <a:t> context</a:t>
            </a:r>
          </a:p>
          <a:p>
            <a:pPr lvl="1"/>
            <a:r>
              <a:rPr lang="en-GB" dirty="0" smtClean="0"/>
              <a:t>Part of each MEP component, no independent element</a:t>
            </a:r>
          </a:p>
          <a:p>
            <a:r>
              <a:rPr lang="en-GB" dirty="0" smtClean="0"/>
              <a:t>Logical connectors</a:t>
            </a:r>
          </a:p>
          <a:p>
            <a:pPr lvl="1"/>
            <a:r>
              <a:rPr lang="en-GB" dirty="0" smtClean="0"/>
              <a:t>Used in electrical domain</a:t>
            </a:r>
          </a:p>
          <a:p>
            <a:pPr lvl="1"/>
            <a:r>
              <a:rPr lang="en-GB" dirty="0" smtClean="0"/>
              <a:t>Cables and wires are not modelled individually</a:t>
            </a:r>
          </a:p>
          <a:p>
            <a:pPr lvl="1"/>
            <a:r>
              <a:rPr lang="en-GB" dirty="0" smtClean="0"/>
              <a:t>Enables traversal of connected electrical system hierarchies</a:t>
            </a:r>
          </a:p>
          <a:p>
            <a:r>
              <a:rPr lang="en-GB" dirty="0" smtClean="0"/>
              <a:t>Physical connectors </a:t>
            </a:r>
          </a:p>
          <a:p>
            <a:pPr lvl="1"/>
            <a:r>
              <a:rPr lang="en-GB" dirty="0" smtClean="0"/>
              <a:t>Connect neighbouring components physically</a:t>
            </a:r>
          </a:p>
          <a:p>
            <a:pPr lvl="1"/>
            <a:r>
              <a:rPr lang="en-GB" dirty="0" smtClean="0"/>
              <a:t>Transmit sizing dimensions and flow information</a:t>
            </a:r>
          </a:p>
          <a:p>
            <a:r>
              <a:rPr lang="en-GB" dirty="0" smtClean="0"/>
              <a:t>Family editor connection elements</a:t>
            </a:r>
          </a:p>
          <a:p>
            <a:pPr lvl="1"/>
            <a:r>
              <a:rPr lang="en-GB" dirty="0" smtClean="0"/>
              <a:t>Independent  elements for </a:t>
            </a:r>
            <a:r>
              <a:rPr lang="en-GB" b="1" dirty="0" smtClean="0"/>
              <a:t>defining</a:t>
            </a:r>
            <a:r>
              <a:rPr lang="en-GB" dirty="0" smtClean="0"/>
              <a:t> connectors</a:t>
            </a:r>
          </a:p>
          <a:p>
            <a:pPr lvl="1"/>
            <a:r>
              <a:rPr lang="en-GB" dirty="0" smtClean="0"/>
              <a:t>Used to model library parts in </a:t>
            </a:r>
            <a:r>
              <a:rPr lang="en-GB" b="1" dirty="0" smtClean="0"/>
              <a:t>family</a:t>
            </a:r>
            <a:r>
              <a:rPr lang="en-GB" dirty="0" smtClean="0"/>
              <a:t> context</a:t>
            </a:r>
          </a:p>
          <a:p>
            <a:pPr lvl="1"/>
            <a:r>
              <a:rPr lang="en-GB" dirty="0" smtClean="0"/>
              <a:t>Derived classes for duct, pipe and electrical connectors</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16</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000" noProof="0" dirty="0" smtClean="0"/>
              <a:t>Electrical</a:t>
            </a:r>
            <a:endParaRPr lang="en-GB" sz="8000" noProof="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Electrical System Hierarchy</a:t>
            </a:r>
            <a:endParaRPr lang="en-GB" noProof="0" dirty="0"/>
          </a:p>
        </p:txBody>
      </p:sp>
      <p:sp>
        <p:nvSpPr>
          <p:cNvPr id="5" name="Content Placeholder 4"/>
          <p:cNvSpPr>
            <a:spLocks noGrp="1"/>
          </p:cNvSpPr>
          <p:nvPr>
            <p:ph idx="1"/>
          </p:nvPr>
        </p:nvSpPr>
        <p:spPr>
          <a:xfrm>
            <a:off x="593725" y="1373187"/>
            <a:ext cx="11626850" cy="7472956"/>
          </a:xfrm>
        </p:spPr>
        <p:txBody>
          <a:bodyPr/>
          <a:lstStyle/>
          <a:p>
            <a:r>
              <a:rPr lang="en-GB" dirty="0" smtClean="0"/>
              <a:t>Three-tier recursive hierarchy, cf. electrical system browser</a:t>
            </a:r>
          </a:p>
          <a:p>
            <a:r>
              <a:rPr lang="en-GB" dirty="0" smtClean="0"/>
              <a:t>Panel &gt; systems or circuits &gt; circuit elements, may be panels</a:t>
            </a:r>
          </a:p>
          <a:p>
            <a:r>
              <a:rPr lang="en-GB" dirty="0" smtClean="0"/>
              <a:t>Cables and wires are not modelled</a:t>
            </a:r>
          </a:p>
          <a:p>
            <a:r>
              <a:rPr lang="en-GB" dirty="0" smtClean="0"/>
              <a:t>Logical connections between components</a:t>
            </a:r>
          </a:p>
          <a:p>
            <a:r>
              <a:rPr lang="en-GB" dirty="0" smtClean="0"/>
              <a:t>System can be traversed through connectors</a:t>
            </a:r>
          </a:p>
          <a:p>
            <a:r>
              <a:rPr lang="en-GB" dirty="0" smtClean="0"/>
              <a:t>Connectivity information also available in element parameters</a:t>
            </a:r>
          </a:p>
          <a:p>
            <a:r>
              <a:rPr lang="en-GB" dirty="0" smtClean="0"/>
              <a:t>MEP electrical sample application demonstrates traversal using both MEP connectors and generic parameters</a:t>
            </a:r>
          </a:p>
          <a:p>
            <a:r>
              <a:rPr lang="en-GB" dirty="0" smtClean="0"/>
              <a:t>Revit SDK </a:t>
            </a:r>
            <a:r>
              <a:rPr lang="en-GB" dirty="0" err="1" smtClean="0"/>
              <a:t>PowerCircuit</a:t>
            </a:r>
            <a:r>
              <a:rPr lang="en-GB" dirty="0" smtClean="0"/>
              <a:t> sample demos creation and editing</a:t>
            </a:r>
            <a:endParaRPr lang="en-GB" dirty="0"/>
          </a:p>
        </p:txBody>
      </p:sp>
      <p:sp>
        <p:nvSpPr>
          <p:cNvPr id="6" name="Slide Number Placeholder 5"/>
          <p:cNvSpPr>
            <a:spLocks noGrp="1"/>
          </p:cNvSpPr>
          <p:nvPr>
            <p:ph type="sldNum" sz="quarter" idx="10"/>
          </p:nvPr>
        </p:nvSpPr>
        <p:spPr/>
        <p:txBody>
          <a:bodyPr/>
          <a:lstStyle/>
          <a:p>
            <a:fld id="{2EB444A3-E022-4BC8-A5E0-8E52F57F369C}" type="slidenum">
              <a:rPr lang="en-GB" smtClean="0"/>
              <a:pPr/>
              <a:t>18</a:t>
            </a:fld>
            <a:endParaRPr lang="en-GB" dirty="0"/>
          </a:p>
        </p:txBody>
      </p:sp>
      <p:sp>
        <p:nvSpPr>
          <p:cNvPr id="7" name="Footer Placeholder 6"/>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8000" noProof="0" dirty="0" smtClean="0"/>
              <a:t>HVAC </a:t>
            </a:r>
            <a:br>
              <a:rPr lang="en-GB" sz="8000" noProof="0" dirty="0" smtClean="0"/>
            </a:br>
            <a:r>
              <a:rPr lang="en-GB" sz="8000" noProof="0" dirty="0" smtClean="0"/>
              <a:t>and Plumbing</a:t>
            </a:r>
            <a:endParaRPr lang="en-GB" sz="8000" noProof="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0187"/>
            <a:ext cx="11762080" cy="1417320"/>
          </a:xfrm>
        </p:spPr>
        <p:txBody>
          <a:bodyPr/>
          <a:lstStyle/>
          <a:p>
            <a:r>
              <a:rPr lang="en-GB" altLang="ja-JP" noProof="0" dirty="0" smtClean="0">
                <a:ea typeface="ＭＳ Ｐゴシック" pitchFamily="34" charset="-128"/>
              </a:rPr>
              <a:t>Before we start</a:t>
            </a:r>
            <a:br>
              <a:rPr lang="en-GB" altLang="ja-JP" noProof="0" dirty="0" smtClean="0">
                <a:ea typeface="ＭＳ Ｐゴシック" pitchFamily="34" charset="-128"/>
              </a:rPr>
            </a:br>
            <a:r>
              <a:rPr lang="en-GB" altLang="ja-JP" sz="3200" b="0" noProof="0" dirty="0" smtClean="0">
                <a:solidFill>
                  <a:srgbClr val="00B0F0"/>
                </a:solidFill>
                <a:ea typeface="ＭＳ Ｐゴシック" pitchFamily="34" charset="-128"/>
              </a:rPr>
              <a:t>LiveMeeting and conference call – how to</a:t>
            </a:r>
            <a:endParaRPr lang="en-GB" sz="3200" b="0" noProof="0" dirty="0"/>
          </a:p>
        </p:txBody>
      </p:sp>
      <p:sp>
        <p:nvSpPr>
          <p:cNvPr id="3" name="Content Placeholder 2"/>
          <p:cNvSpPr>
            <a:spLocks noGrp="1"/>
          </p:cNvSpPr>
          <p:nvPr>
            <p:ph idx="1"/>
          </p:nvPr>
        </p:nvSpPr>
        <p:spPr>
          <a:xfrm>
            <a:off x="593725" y="2146491"/>
            <a:ext cx="4235450" cy="6694296"/>
          </a:xfrm>
        </p:spPr>
        <p:txBody>
          <a:bodyPr/>
          <a:lstStyle/>
          <a:p>
            <a:pPr>
              <a:buNone/>
            </a:pPr>
            <a:r>
              <a:rPr lang="en-GB" noProof="0" dirty="0" smtClean="0"/>
              <a:t>Use Internet audio</a:t>
            </a:r>
          </a:p>
          <a:p>
            <a:pPr>
              <a:spcBef>
                <a:spcPts val="6000"/>
              </a:spcBef>
              <a:buNone/>
            </a:pPr>
            <a:r>
              <a:rPr lang="en-GB" sz="3200" kern="1200" noProof="0" dirty="0" smtClean="0">
                <a:cs typeface="Arial" pitchFamily="34" charset="0"/>
              </a:rPr>
              <a:t>Full screen mode</a:t>
            </a:r>
            <a:endParaRPr lang="en-GB" noProof="0" dirty="0" smtClean="0"/>
          </a:p>
          <a:p>
            <a:pPr>
              <a:spcBef>
                <a:spcPts val="6000"/>
              </a:spcBef>
              <a:buNone/>
            </a:pPr>
            <a:r>
              <a:rPr lang="en-GB" sz="3200" kern="1200" noProof="0" dirty="0" smtClean="0">
                <a:cs typeface="Arial" pitchFamily="34" charset="0"/>
              </a:rPr>
              <a:t>Provide feedback</a:t>
            </a:r>
            <a:endParaRPr lang="en-GB" noProof="0" dirty="0" smtClean="0"/>
          </a:p>
          <a:p>
            <a:pPr>
              <a:spcBef>
                <a:spcPts val="6000"/>
              </a:spcBef>
              <a:buNone/>
            </a:pPr>
            <a:r>
              <a:rPr lang="en-GB" sz="3200" kern="1200" noProof="0" dirty="0" smtClean="0">
                <a:cs typeface="Arial" pitchFamily="34" charset="0"/>
              </a:rPr>
              <a:t>Real-time Q&amp;A</a:t>
            </a:r>
            <a:endParaRPr lang="en-GB" noProof="0" dirty="0" smtClean="0"/>
          </a:p>
          <a:p>
            <a:pPr>
              <a:spcBef>
                <a:spcPts val="6000"/>
              </a:spcBef>
              <a:buNone/>
            </a:pPr>
            <a:r>
              <a:rPr lang="en-GB" sz="3200" kern="1200" noProof="0" dirty="0" smtClean="0">
                <a:cs typeface="Arial" pitchFamily="34" charset="0"/>
              </a:rPr>
              <a:t>Mute phone </a:t>
            </a:r>
            <a:r>
              <a:rPr lang="en-GB" sz="3200" b="1" kern="1200" noProof="0" dirty="0" smtClean="0">
                <a:cs typeface="Arial" pitchFamily="34" charset="0"/>
              </a:rPr>
              <a:t>*6</a:t>
            </a:r>
            <a:endParaRPr lang="en-GB" b="1" noProof="0" dirty="0" smtClean="0"/>
          </a:p>
        </p:txBody>
      </p:sp>
      <p:sp>
        <p:nvSpPr>
          <p:cNvPr id="5" name="Rectangle 4"/>
          <p:cNvSpPr>
            <a:spLocks noChangeArrowheads="1"/>
          </p:cNvSpPr>
          <p:nvPr/>
        </p:nvSpPr>
        <p:spPr bwMode="auto">
          <a:xfrm>
            <a:off x="4981575" y="3929415"/>
            <a:ext cx="4480057" cy="1025172"/>
          </a:xfrm>
          <a:prstGeom prst="rect">
            <a:avLst/>
          </a:prstGeom>
          <a:noFill/>
          <a:ln w="9525">
            <a:noFill/>
            <a:miter lim="800000"/>
            <a:headEnd/>
            <a:tailEnd/>
          </a:ln>
        </p:spPr>
        <p:txBody>
          <a:bodyPr lIns="0" tIns="0" rIns="0" bIns="0"/>
          <a:lstStyle/>
          <a:p>
            <a:pPr algn="l">
              <a:buNone/>
            </a:pPr>
            <a:r>
              <a:rPr lang="en-US" altLang="ja-JP" sz="2800" dirty="0">
                <a:ea typeface="ＭＳ Ｐゴシック" pitchFamily="34" charset="-128"/>
              </a:rPr>
              <a:t>Expand to full screen mode</a:t>
            </a:r>
          </a:p>
          <a:p>
            <a:pPr algn="l">
              <a:buNone/>
            </a:pPr>
            <a:r>
              <a:rPr lang="en-US" altLang="ja-JP" sz="2800" dirty="0">
                <a:ea typeface="ＭＳ Ｐゴシック" pitchFamily="34" charset="-128"/>
              </a:rPr>
              <a:t>Press ESC to </a:t>
            </a:r>
            <a:r>
              <a:rPr lang="en-US" altLang="ja-JP" sz="2800" dirty="0" smtClean="0">
                <a:ea typeface="ＭＳ Ｐゴシック" pitchFamily="34" charset="-128"/>
              </a:rPr>
              <a:t>return</a:t>
            </a:r>
            <a:endParaRPr lang="ja-JP" altLang="en-US" sz="2800">
              <a:ea typeface="ＭＳ Ｐゴシック" pitchFamily="34" charset="-128"/>
            </a:endParaRPr>
          </a:p>
        </p:txBody>
      </p:sp>
      <p:pic>
        <p:nvPicPr>
          <p:cNvPr id="6" name="Picture 1"/>
          <p:cNvPicPr>
            <a:picLocks noChangeAspect="1" noChangeArrowheads="1"/>
          </p:cNvPicPr>
          <p:nvPr/>
        </p:nvPicPr>
        <p:blipFill>
          <a:blip r:embed="rId3"/>
          <a:srcRect/>
          <a:stretch>
            <a:fillRect/>
          </a:stretch>
        </p:blipFill>
        <p:spPr bwMode="auto">
          <a:xfrm>
            <a:off x="4997317" y="3243615"/>
            <a:ext cx="5411477" cy="626402"/>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9508124" y="4049433"/>
            <a:ext cx="959851" cy="762576"/>
          </a:xfrm>
          <a:prstGeom prst="rect">
            <a:avLst/>
          </a:prstGeom>
          <a:noFill/>
          <a:ln w="9525">
            <a:noFill/>
            <a:miter lim="800000"/>
            <a:headEnd/>
            <a:tailEnd/>
          </a:ln>
          <a:effectLst/>
        </p:spPr>
      </p:pic>
      <p:pic>
        <p:nvPicPr>
          <p:cNvPr id="8" name="Picture 4"/>
          <p:cNvPicPr>
            <a:picLocks noChangeAspect="1" noChangeArrowheads="1"/>
          </p:cNvPicPr>
          <p:nvPr/>
        </p:nvPicPr>
        <p:blipFill>
          <a:blip r:embed="rId5"/>
          <a:srcRect/>
          <a:stretch>
            <a:fillRect/>
          </a:stretch>
        </p:blipFill>
        <p:spPr bwMode="auto">
          <a:xfrm>
            <a:off x="5048928" y="5756000"/>
            <a:ext cx="2218647" cy="1865587"/>
          </a:xfrm>
          <a:prstGeom prst="rect">
            <a:avLst/>
          </a:prstGeom>
          <a:noFill/>
          <a:ln w="9525">
            <a:noFill/>
            <a:miter lim="800000"/>
            <a:headEnd/>
            <a:tailEnd/>
          </a:ln>
          <a:effectLst/>
        </p:spPr>
      </p:pic>
      <p:pic>
        <p:nvPicPr>
          <p:cNvPr id="9" name="Picture 6"/>
          <p:cNvPicPr>
            <a:picLocks noChangeAspect="1" noChangeArrowheads="1"/>
          </p:cNvPicPr>
          <p:nvPr/>
        </p:nvPicPr>
        <p:blipFill>
          <a:blip r:embed="rId6"/>
          <a:srcRect/>
          <a:stretch>
            <a:fillRect/>
          </a:stretch>
        </p:blipFill>
        <p:spPr bwMode="auto">
          <a:xfrm>
            <a:off x="8258175" y="5305762"/>
            <a:ext cx="4301180" cy="3458825"/>
          </a:xfrm>
          <a:prstGeom prst="rect">
            <a:avLst/>
          </a:prstGeom>
          <a:noFill/>
          <a:ln w="9525">
            <a:noFill/>
            <a:miter lim="800000"/>
            <a:headEnd/>
            <a:tailEnd/>
          </a:ln>
          <a:effectLst/>
        </p:spPr>
      </p:pic>
      <p:sp>
        <p:nvSpPr>
          <p:cNvPr id="10" name="Oval 9"/>
          <p:cNvSpPr/>
          <p:nvPr/>
        </p:nvSpPr>
        <p:spPr bwMode="auto">
          <a:xfrm>
            <a:off x="6428573" y="3243615"/>
            <a:ext cx="803069" cy="698568"/>
          </a:xfrm>
          <a:prstGeom prst="ellipse">
            <a:avLst/>
          </a:prstGeom>
          <a:noFill/>
          <a:ln w="9525" cap="flat" cmpd="sng" algn="ctr">
            <a:no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1" name="Oval 10"/>
          <p:cNvSpPr/>
          <p:nvPr/>
        </p:nvSpPr>
        <p:spPr bwMode="auto">
          <a:xfrm>
            <a:off x="6387938" y="3243615"/>
            <a:ext cx="803069" cy="698568"/>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2" name="Oval 11"/>
          <p:cNvSpPr/>
          <p:nvPr/>
        </p:nvSpPr>
        <p:spPr bwMode="auto">
          <a:xfrm>
            <a:off x="8258175" y="5686762"/>
            <a:ext cx="1578915" cy="698568"/>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3" name="Oval 12"/>
          <p:cNvSpPr/>
          <p:nvPr/>
        </p:nvSpPr>
        <p:spPr bwMode="auto">
          <a:xfrm>
            <a:off x="11127157" y="5991562"/>
            <a:ext cx="1578915" cy="698568"/>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pic>
        <p:nvPicPr>
          <p:cNvPr id="14" name="Picture 13" descr="LiveMeetingAudio.png"/>
          <p:cNvPicPr>
            <a:picLocks noChangeAspect="1"/>
          </p:cNvPicPr>
          <p:nvPr/>
        </p:nvPicPr>
        <p:blipFill>
          <a:blip r:embed="rId7"/>
          <a:stretch>
            <a:fillRect/>
          </a:stretch>
        </p:blipFill>
        <p:spPr>
          <a:xfrm>
            <a:off x="5972175" y="1677987"/>
            <a:ext cx="3484075" cy="1110310"/>
          </a:xfrm>
          <a:prstGeom prst="rect">
            <a:avLst/>
          </a:prstGeom>
        </p:spPr>
      </p:pic>
      <p:sp>
        <p:nvSpPr>
          <p:cNvPr id="15" name="Slide Number Placeholder 14"/>
          <p:cNvSpPr>
            <a:spLocks noGrp="1"/>
          </p:cNvSpPr>
          <p:nvPr>
            <p:ph type="sldNum" sz="quarter" idx="10"/>
          </p:nvPr>
        </p:nvSpPr>
        <p:spPr/>
        <p:txBody>
          <a:bodyPr/>
          <a:lstStyle/>
          <a:p>
            <a:fld id="{2EB444A3-E022-4BC8-A5E0-8E52F57F369C}" type="slidenum">
              <a:rPr lang="en-GB" smtClean="0"/>
              <a:pPr/>
              <a:t>2</a:t>
            </a:fld>
            <a:endParaRPr lang="en-GB" dirty="0"/>
          </a:p>
        </p:txBody>
      </p:sp>
      <p:sp>
        <p:nvSpPr>
          <p:cNvPr id="16" name="Footer Placeholder 15"/>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HVAC and Piping Hierarchy</a:t>
            </a:r>
            <a:endParaRPr lang="en-GB" dirty="0"/>
          </a:p>
        </p:txBody>
      </p:sp>
      <p:sp>
        <p:nvSpPr>
          <p:cNvPr id="3" name="Content Placeholder 2"/>
          <p:cNvSpPr>
            <a:spLocks noGrp="1"/>
          </p:cNvSpPr>
          <p:nvPr>
            <p:ph idx="1"/>
          </p:nvPr>
        </p:nvSpPr>
        <p:spPr/>
        <p:txBody>
          <a:bodyPr/>
          <a:lstStyle/>
          <a:p>
            <a:r>
              <a:rPr lang="en-GB" dirty="0" smtClean="0"/>
              <a:t>Systems manage the top level system properties</a:t>
            </a:r>
          </a:p>
          <a:p>
            <a:r>
              <a:rPr lang="en-GB" dirty="0" smtClean="0"/>
              <a:t>Ducts and pipes define the main flow elements</a:t>
            </a:r>
          </a:p>
          <a:p>
            <a:r>
              <a:rPr lang="en-GB" dirty="0" smtClean="0"/>
              <a:t>Fittings implement bends and branches in the system</a:t>
            </a:r>
          </a:p>
          <a:p>
            <a:r>
              <a:rPr lang="en-GB" dirty="0" smtClean="0"/>
              <a:t>Connectors hook up the ducts, pipes and fittings</a:t>
            </a:r>
          </a:p>
        </p:txBody>
      </p:sp>
      <p:sp>
        <p:nvSpPr>
          <p:cNvPr id="4" name="Slide Number Placeholder 3"/>
          <p:cNvSpPr>
            <a:spLocks noGrp="1"/>
          </p:cNvSpPr>
          <p:nvPr>
            <p:ph type="sldNum" sz="quarter" idx="10"/>
          </p:nvPr>
        </p:nvSpPr>
        <p:spPr/>
        <p:txBody>
          <a:bodyPr/>
          <a:lstStyle/>
          <a:p>
            <a:fld id="{2EB444A3-E022-4BC8-A5E0-8E52F57F369C}" type="slidenum">
              <a:rPr lang="en-GB" smtClean="0"/>
              <a:pPr/>
              <a:t>20</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0187"/>
            <a:ext cx="11762080" cy="990600"/>
          </a:xfrm>
        </p:spPr>
        <p:txBody>
          <a:bodyPr/>
          <a:lstStyle/>
          <a:p>
            <a:r>
              <a:rPr lang="en-GB" sz="4000" noProof="0" dirty="0" smtClean="0"/>
              <a:t>Systems</a:t>
            </a:r>
            <a:endParaRPr lang="en-GB" noProof="0" dirty="0"/>
          </a:p>
        </p:txBody>
      </p:sp>
      <p:sp>
        <p:nvSpPr>
          <p:cNvPr id="3" name="Content Placeholder 2"/>
          <p:cNvSpPr>
            <a:spLocks noGrp="1"/>
          </p:cNvSpPr>
          <p:nvPr>
            <p:ph idx="1"/>
          </p:nvPr>
        </p:nvSpPr>
        <p:spPr>
          <a:xfrm>
            <a:off x="485775" y="1373187"/>
            <a:ext cx="12417425" cy="7472956"/>
          </a:xfrm>
        </p:spPr>
        <p:txBody>
          <a:bodyPr/>
          <a:lstStyle/>
          <a:p>
            <a:r>
              <a:rPr lang="en-GB" dirty="0" smtClean="0"/>
              <a:t>Revit 2010 classes </a:t>
            </a:r>
            <a:r>
              <a:rPr lang="en-GB" dirty="0" err="1" smtClean="0"/>
              <a:t>MechanicalSystem</a:t>
            </a:r>
            <a:r>
              <a:rPr lang="en-GB" dirty="0" smtClean="0"/>
              <a:t> and </a:t>
            </a:r>
            <a:r>
              <a:rPr lang="en-GB" dirty="0" err="1" smtClean="0"/>
              <a:t>PipingSystem</a:t>
            </a:r>
            <a:endParaRPr lang="en-GB" dirty="0" smtClean="0"/>
          </a:p>
          <a:p>
            <a:r>
              <a:rPr lang="en-GB" dirty="0" smtClean="0"/>
              <a:t>Access to equipment, connectors and system type</a:t>
            </a:r>
          </a:p>
          <a:p>
            <a:r>
              <a:rPr lang="en-GB" dirty="0" smtClean="0"/>
              <a:t>Access to system properties such as flow and static pressure</a:t>
            </a:r>
          </a:p>
          <a:p>
            <a:r>
              <a:rPr lang="en-GB" dirty="0" err="1" smtClean="0"/>
              <a:t>DuctNetwork</a:t>
            </a:r>
            <a:r>
              <a:rPr lang="en-GB" dirty="0" smtClean="0"/>
              <a:t> and </a:t>
            </a:r>
            <a:r>
              <a:rPr lang="en-GB" dirty="0" err="1" smtClean="0"/>
              <a:t>PipeNetwork</a:t>
            </a:r>
            <a:r>
              <a:rPr lang="en-GB" dirty="0" smtClean="0"/>
              <a:t> properties access system contents</a:t>
            </a:r>
          </a:p>
          <a:p>
            <a:pPr lvl="1"/>
            <a:r>
              <a:rPr lang="en-US" dirty="0" smtClean="0"/>
              <a:t>Ducts and fitting elements in no particular order</a:t>
            </a:r>
            <a:endParaRPr lang="en-GB" dirty="0" smtClean="0"/>
          </a:p>
          <a:p>
            <a:pPr lvl="1"/>
            <a:r>
              <a:rPr lang="en-US" dirty="0" smtClean="0"/>
              <a:t>Does not include terminals or equipments</a:t>
            </a:r>
          </a:p>
          <a:p>
            <a:r>
              <a:rPr lang="en-GB" dirty="0" smtClean="0"/>
              <a:t>Query connector managers for traversal in flow direction</a:t>
            </a:r>
          </a:p>
          <a:p>
            <a:r>
              <a:rPr lang="en-GB" dirty="0" err="1" smtClean="0"/>
              <a:t>TraverseSystem</a:t>
            </a:r>
            <a:r>
              <a:rPr lang="en-GB" dirty="0" smtClean="0"/>
              <a:t> SDK sample</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21</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Duct and Pipes</a:t>
            </a:r>
            <a:endParaRPr lang="en-GB" noProof="0" dirty="0"/>
          </a:p>
        </p:txBody>
      </p:sp>
      <p:sp>
        <p:nvSpPr>
          <p:cNvPr id="3" name="Content Placeholder 2"/>
          <p:cNvSpPr>
            <a:spLocks noGrp="1"/>
          </p:cNvSpPr>
          <p:nvPr>
            <p:ph idx="1"/>
          </p:nvPr>
        </p:nvSpPr>
        <p:spPr/>
        <p:txBody>
          <a:bodyPr/>
          <a:lstStyle/>
          <a:p>
            <a:r>
              <a:rPr lang="en-GB" dirty="0" smtClean="0"/>
              <a:t>Represented by Duct, </a:t>
            </a:r>
            <a:r>
              <a:rPr lang="en-GB" dirty="0" err="1" smtClean="0"/>
              <a:t>FlexDuct</a:t>
            </a:r>
            <a:r>
              <a:rPr lang="en-GB" dirty="0" smtClean="0"/>
              <a:t>, Pipe and </a:t>
            </a:r>
            <a:r>
              <a:rPr lang="en-GB" dirty="0" err="1" smtClean="0"/>
              <a:t>FlexPipe</a:t>
            </a:r>
            <a:r>
              <a:rPr lang="en-GB" dirty="0" smtClean="0"/>
              <a:t> classes</a:t>
            </a:r>
          </a:p>
          <a:p>
            <a:pPr lvl="1"/>
            <a:r>
              <a:rPr lang="en-GB" dirty="0" smtClean="0"/>
              <a:t>Derived from </a:t>
            </a:r>
            <a:r>
              <a:rPr lang="en-US" dirty="0" err="1" smtClean="0"/>
              <a:t>MEPCurve</a:t>
            </a:r>
            <a:endParaRPr lang="en-GB" dirty="0" smtClean="0"/>
          </a:p>
          <a:p>
            <a:r>
              <a:rPr lang="en-GB" dirty="0" smtClean="0"/>
              <a:t>Provide read access to duct properties, types, and geometry</a:t>
            </a:r>
          </a:p>
          <a:p>
            <a:r>
              <a:rPr lang="en-GB" dirty="0" smtClean="0"/>
              <a:t>Change duct or pipe type</a:t>
            </a:r>
          </a:p>
          <a:p>
            <a:r>
              <a:rPr lang="en-GB" dirty="0" smtClean="0"/>
              <a:t>Move duct or pipe</a:t>
            </a:r>
          </a:p>
          <a:p>
            <a:pPr lvl="1"/>
            <a:r>
              <a:rPr lang="en-GB" dirty="0" smtClean="0"/>
              <a:t>Use Move method rather than Location</a:t>
            </a:r>
          </a:p>
          <a:p>
            <a:r>
              <a:rPr lang="en-GB" dirty="0" smtClean="0"/>
              <a:t>Layout duct or pipe</a:t>
            </a:r>
          </a:p>
          <a:p>
            <a:pPr lvl="1"/>
            <a:r>
              <a:rPr lang="en-GB" dirty="0" smtClean="0"/>
              <a:t>Driven by two points, point and connector, or two connectors</a:t>
            </a:r>
          </a:p>
        </p:txBody>
      </p:sp>
      <p:sp>
        <p:nvSpPr>
          <p:cNvPr id="4" name="Slide Number Placeholder 3"/>
          <p:cNvSpPr>
            <a:spLocks noGrp="1"/>
          </p:cNvSpPr>
          <p:nvPr>
            <p:ph type="sldNum" sz="quarter" idx="10"/>
          </p:nvPr>
        </p:nvSpPr>
        <p:spPr/>
        <p:txBody>
          <a:bodyPr/>
          <a:lstStyle/>
          <a:p>
            <a:fld id="{2EB444A3-E022-4BC8-A5E0-8E52F57F369C}" type="slidenum">
              <a:rPr lang="en-GB" smtClean="0"/>
              <a:pPr/>
              <a:t>22</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Fittings</a:t>
            </a:r>
            <a:endParaRPr lang="en-GB" noProof="0" dirty="0"/>
          </a:p>
        </p:txBody>
      </p:sp>
      <p:sp>
        <p:nvSpPr>
          <p:cNvPr id="3" name="Content Placeholder 2"/>
          <p:cNvSpPr>
            <a:spLocks noGrp="1"/>
          </p:cNvSpPr>
          <p:nvPr>
            <p:ph idx="1"/>
          </p:nvPr>
        </p:nvSpPr>
        <p:spPr/>
        <p:txBody>
          <a:bodyPr/>
          <a:lstStyle/>
          <a:p>
            <a:r>
              <a:rPr lang="en-GB" dirty="0" smtClean="0"/>
              <a:t>Represented by standard RFA family instances</a:t>
            </a:r>
          </a:p>
          <a:p>
            <a:r>
              <a:rPr lang="en-GB" dirty="0" smtClean="0"/>
              <a:t>Created using dedicated creation doc New*Fitting methods</a:t>
            </a:r>
          </a:p>
          <a:p>
            <a:r>
              <a:rPr lang="en-GB" dirty="0" smtClean="0"/>
              <a:t>Elbow, Tee, Cross, Takeoff, Transition, and Union</a:t>
            </a:r>
          </a:p>
          <a:p>
            <a:r>
              <a:rPr lang="en-GB" dirty="0" smtClean="0"/>
              <a:t>Access fitting properties, shape and dimensions through the </a:t>
            </a:r>
            <a:r>
              <a:rPr lang="en-GB" dirty="0" err="1" smtClean="0"/>
              <a:t>FamilyInstance.MEPModel</a:t>
            </a:r>
            <a:r>
              <a:rPr lang="en-GB" dirty="0" smtClean="0"/>
              <a:t> property</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23</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Connectors</a:t>
            </a:r>
            <a:endParaRPr lang="en-GB" noProof="0" dirty="0"/>
          </a:p>
        </p:txBody>
      </p:sp>
      <p:sp>
        <p:nvSpPr>
          <p:cNvPr id="3" name="Content Placeholder 2"/>
          <p:cNvSpPr>
            <a:spLocks noGrp="1"/>
          </p:cNvSpPr>
          <p:nvPr>
            <p:ph idx="1"/>
          </p:nvPr>
        </p:nvSpPr>
        <p:spPr/>
        <p:txBody>
          <a:bodyPr/>
          <a:lstStyle/>
          <a:p>
            <a:r>
              <a:rPr lang="en-GB" dirty="0" smtClean="0"/>
              <a:t>Read duct, pipe, and fitting connector properties</a:t>
            </a:r>
          </a:p>
          <a:p>
            <a:pPr lvl="1"/>
            <a:r>
              <a:rPr lang="en-GB" dirty="0" smtClean="0"/>
              <a:t>Flow, Coefficient, Demand</a:t>
            </a:r>
          </a:p>
          <a:p>
            <a:r>
              <a:rPr lang="en-GB" dirty="0" smtClean="0"/>
              <a:t>Access physical connector properties </a:t>
            </a:r>
          </a:p>
          <a:p>
            <a:pPr lvl="1"/>
            <a:r>
              <a:rPr lang="en-GB" dirty="0" smtClean="0"/>
              <a:t>Origin, Angle, Height, Width, Radius</a:t>
            </a:r>
          </a:p>
          <a:p>
            <a:r>
              <a:rPr lang="en-GB" dirty="0" smtClean="0"/>
              <a:t>Read and write assigned connector properties</a:t>
            </a:r>
          </a:p>
          <a:p>
            <a:r>
              <a:rPr lang="en-GB" dirty="0" smtClean="0"/>
              <a:t>The fitting connectors define the properties</a:t>
            </a:r>
          </a:p>
          <a:p>
            <a:pPr lvl="1"/>
            <a:r>
              <a:rPr lang="en-GB" dirty="0" smtClean="0"/>
              <a:t>Flow, Flow Configuration, Coefficients, Loss Method</a:t>
            </a:r>
          </a:p>
          <a:p>
            <a:r>
              <a:rPr lang="en-GB" dirty="0" smtClean="0"/>
              <a:t>Change connector size and location</a:t>
            </a:r>
          </a:p>
          <a:p>
            <a:r>
              <a:rPr lang="en-GB" dirty="0" smtClean="0"/>
              <a:t>Connect and disconnect</a:t>
            </a:r>
          </a:p>
          <a:p>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24</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77787"/>
            <a:ext cx="11762080" cy="990600"/>
          </a:xfrm>
        </p:spPr>
        <p:txBody>
          <a:bodyPr/>
          <a:lstStyle/>
          <a:p>
            <a:r>
              <a:rPr lang="en-GB" sz="4000" noProof="0" dirty="0" smtClean="0"/>
              <a:t>Element Creation</a:t>
            </a:r>
            <a:endParaRPr lang="en-GB" noProof="0" dirty="0"/>
          </a:p>
        </p:txBody>
      </p:sp>
      <p:sp>
        <p:nvSpPr>
          <p:cNvPr id="3" name="Content Placeholder 2"/>
          <p:cNvSpPr>
            <a:spLocks noGrp="1"/>
          </p:cNvSpPr>
          <p:nvPr>
            <p:ph idx="1"/>
          </p:nvPr>
        </p:nvSpPr>
        <p:spPr>
          <a:xfrm>
            <a:off x="593725" y="1220787"/>
            <a:ext cx="11762080" cy="7472956"/>
          </a:xfrm>
        </p:spPr>
        <p:txBody>
          <a:bodyPr/>
          <a:lstStyle/>
          <a:p>
            <a:r>
              <a:rPr lang="en-GB" dirty="0" smtClean="0"/>
              <a:t>New methods on </a:t>
            </a:r>
            <a:r>
              <a:rPr lang="en-GB" dirty="0" err="1" smtClean="0"/>
              <a:t>Autodesk.Revit.Creation.Document</a:t>
            </a:r>
            <a:endParaRPr lang="en-GB" dirty="0" smtClean="0"/>
          </a:p>
          <a:p>
            <a:pPr>
              <a:spcBef>
                <a:spcPts val="1800"/>
              </a:spcBef>
            </a:pPr>
            <a:r>
              <a:rPr lang="en-GB" dirty="0" smtClean="0"/>
              <a:t>Create New Systems</a:t>
            </a:r>
          </a:p>
          <a:p>
            <a:pPr lvl="1"/>
            <a:r>
              <a:rPr lang="en-GB" dirty="0" err="1" smtClean="0"/>
              <a:t>NewXyzSystem</a:t>
            </a:r>
            <a:endParaRPr lang="en-GB" dirty="0" smtClean="0"/>
          </a:p>
          <a:p>
            <a:pPr lvl="1"/>
            <a:r>
              <a:rPr lang="en-GB" dirty="0" smtClean="0"/>
              <a:t>Mechanical, Piping</a:t>
            </a:r>
          </a:p>
          <a:p>
            <a:pPr>
              <a:spcBef>
                <a:spcPts val="1800"/>
              </a:spcBef>
            </a:pPr>
            <a:r>
              <a:rPr lang="en-GB" dirty="0" smtClean="0"/>
              <a:t>Create New Elements</a:t>
            </a:r>
          </a:p>
          <a:p>
            <a:pPr lvl="1"/>
            <a:r>
              <a:rPr lang="en-GB" dirty="0" err="1" smtClean="0"/>
              <a:t>NewDuct</a:t>
            </a:r>
            <a:r>
              <a:rPr lang="en-GB" dirty="0" smtClean="0"/>
              <a:t>, </a:t>
            </a:r>
            <a:r>
              <a:rPr lang="en-GB" dirty="0" err="1" smtClean="0"/>
              <a:t>NewFlexDuct</a:t>
            </a:r>
            <a:r>
              <a:rPr lang="en-GB" dirty="0" smtClean="0"/>
              <a:t>, </a:t>
            </a:r>
            <a:r>
              <a:rPr lang="en-GB" dirty="0" err="1" smtClean="0"/>
              <a:t>NewPipe</a:t>
            </a:r>
            <a:r>
              <a:rPr lang="en-GB" dirty="0" smtClean="0"/>
              <a:t>, </a:t>
            </a:r>
            <a:r>
              <a:rPr lang="en-GB" dirty="0" err="1" smtClean="0"/>
              <a:t>NewFlexPipe</a:t>
            </a:r>
            <a:endParaRPr lang="en-GB" dirty="0" smtClean="0"/>
          </a:p>
          <a:p>
            <a:pPr>
              <a:spcBef>
                <a:spcPts val="1800"/>
              </a:spcBef>
            </a:pPr>
            <a:r>
              <a:rPr lang="en-GB" dirty="0" smtClean="0"/>
              <a:t>Create New Fittings</a:t>
            </a:r>
          </a:p>
          <a:p>
            <a:pPr lvl="1"/>
            <a:r>
              <a:rPr lang="en-GB" dirty="0" err="1" smtClean="0"/>
              <a:t>NewXyzFitting</a:t>
            </a:r>
            <a:endParaRPr lang="en-GB" dirty="0" smtClean="0"/>
          </a:p>
          <a:p>
            <a:pPr lvl="1"/>
            <a:r>
              <a:rPr lang="en-GB" dirty="0" smtClean="0"/>
              <a:t>Cross, Elbow, </a:t>
            </a:r>
            <a:r>
              <a:rPr lang="en-GB" dirty="0" err="1" smtClean="0"/>
              <a:t>TakeOff</a:t>
            </a:r>
            <a:r>
              <a:rPr lang="en-GB" dirty="0" smtClean="0"/>
              <a:t>, </a:t>
            </a:r>
            <a:r>
              <a:rPr lang="en-GB" dirty="0" err="1" smtClean="0"/>
              <a:t>TeeFitting</a:t>
            </a:r>
            <a:r>
              <a:rPr lang="en-GB" dirty="0" smtClean="0"/>
              <a:t>, Transition, Union</a:t>
            </a:r>
          </a:p>
          <a:p>
            <a:pPr>
              <a:spcBef>
                <a:spcPts val="1800"/>
              </a:spcBef>
            </a:pPr>
            <a:r>
              <a:rPr lang="en-GB" dirty="0" smtClean="0"/>
              <a:t>Connector elements are created in the family context</a:t>
            </a:r>
          </a:p>
          <a:p>
            <a:pPr lvl="1"/>
            <a:r>
              <a:rPr lang="en-US" dirty="0" smtClean="0"/>
              <a:t>Creation methods on </a:t>
            </a:r>
            <a:r>
              <a:rPr lang="en-US" dirty="0" err="1" smtClean="0"/>
              <a:t>FamilyItemFactory</a:t>
            </a:r>
            <a:r>
              <a:rPr lang="en-US" dirty="0" smtClean="0"/>
              <a:t> </a:t>
            </a:r>
          </a:p>
          <a:p>
            <a:pPr lvl="1"/>
            <a:r>
              <a:rPr lang="en-US" dirty="0" smtClean="0"/>
              <a:t>Accessed through the </a:t>
            </a:r>
            <a:r>
              <a:rPr lang="en-US" dirty="0" err="1" smtClean="0"/>
              <a:t>Document.FamilyCreate</a:t>
            </a:r>
            <a:r>
              <a:rPr lang="en-US" dirty="0" smtClean="0"/>
              <a:t> property</a:t>
            </a:r>
          </a:p>
          <a:p>
            <a:pPr lvl="1"/>
            <a:r>
              <a:rPr lang="en-US" dirty="0" err="1" smtClean="0"/>
              <a:t>NewDuctConnector</a:t>
            </a:r>
            <a:r>
              <a:rPr lang="en-US" dirty="0" smtClean="0"/>
              <a:t>, </a:t>
            </a:r>
            <a:r>
              <a:rPr lang="en-US" dirty="0" err="1" smtClean="0"/>
              <a:t>NewPipeConnector</a:t>
            </a:r>
            <a:r>
              <a:rPr lang="en-US" dirty="0" smtClean="0"/>
              <a:t>, </a:t>
            </a:r>
            <a:r>
              <a:rPr lang="en-US" dirty="0" err="1" smtClean="0"/>
              <a:t>NewElectricalConnector</a:t>
            </a:r>
            <a:r>
              <a:rPr lang="en-US" dirty="0" smtClean="0"/>
              <a:t> </a:t>
            </a:r>
          </a:p>
          <a:p>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25</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Sample Applications</a:t>
            </a:r>
            <a:endParaRPr lang="en-GB" noProof="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AddSpaceAndZone</a:t>
            </a:r>
            <a:endParaRPr lang="en-GB" noProof="0" dirty="0"/>
          </a:p>
        </p:txBody>
      </p:sp>
      <p:sp>
        <p:nvSpPr>
          <p:cNvPr id="3" name="Content Placeholder 2"/>
          <p:cNvSpPr>
            <a:spLocks noGrp="1"/>
          </p:cNvSpPr>
          <p:nvPr>
            <p:ph idx="1"/>
          </p:nvPr>
        </p:nvSpPr>
        <p:spPr>
          <a:xfrm>
            <a:off x="593725" y="1373187"/>
            <a:ext cx="8274050" cy="4800600"/>
          </a:xfrm>
        </p:spPr>
        <p:txBody>
          <a:bodyPr/>
          <a:lstStyle/>
          <a:p>
            <a:r>
              <a:rPr lang="en-GB" dirty="0" smtClean="0"/>
              <a:t>Retrieve and list existing spaces and zones</a:t>
            </a:r>
          </a:p>
          <a:p>
            <a:pPr lvl="1"/>
            <a:r>
              <a:rPr lang="en-GB" dirty="0" smtClean="0"/>
              <a:t>Demonstrates use of an element filter</a:t>
            </a:r>
          </a:p>
          <a:p>
            <a:r>
              <a:rPr lang="en-GB" dirty="0" smtClean="0"/>
              <a:t>Create new spaces</a:t>
            </a:r>
          </a:p>
          <a:p>
            <a:pPr lvl="1"/>
            <a:r>
              <a:rPr lang="en-GB" dirty="0" smtClean="0"/>
              <a:t>For each closed wall loop or space separation </a:t>
            </a:r>
          </a:p>
          <a:p>
            <a:pPr lvl="1"/>
            <a:r>
              <a:rPr lang="en-GB" dirty="0" smtClean="0"/>
              <a:t>Demonstrates use of the </a:t>
            </a:r>
            <a:r>
              <a:rPr lang="en-GB" dirty="0" err="1" smtClean="0"/>
              <a:t>NewSpaces</a:t>
            </a:r>
            <a:r>
              <a:rPr lang="en-GB" dirty="0" smtClean="0"/>
              <a:t>() method</a:t>
            </a:r>
          </a:p>
          <a:p>
            <a:r>
              <a:rPr lang="en-GB" dirty="0" smtClean="0"/>
              <a:t>Create a new zone element </a:t>
            </a:r>
          </a:p>
          <a:p>
            <a:pPr lvl="1"/>
            <a:r>
              <a:rPr lang="en-GB" dirty="0" smtClean="0"/>
              <a:t>Specified level and phase</a:t>
            </a:r>
          </a:p>
          <a:p>
            <a:r>
              <a:rPr lang="en-GB" dirty="0" smtClean="0"/>
              <a:t>Add and remove spaces in a zone </a:t>
            </a:r>
          </a:p>
          <a:p>
            <a:pPr lvl="1"/>
            <a:r>
              <a:rPr lang="en-GB" dirty="0" smtClean="0"/>
              <a:t>Use the </a:t>
            </a:r>
            <a:r>
              <a:rPr lang="en-GB" dirty="0" err="1" smtClean="0"/>
              <a:t>AddSpaces</a:t>
            </a:r>
            <a:r>
              <a:rPr lang="en-GB" dirty="0" smtClean="0"/>
              <a:t>() and Remove() methods</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27</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pic>
        <p:nvPicPr>
          <p:cNvPr id="10" name="Picture 9" descr="AddSpaceAndZone07.png"/>
          <p:cNvPicPr>
            <a:picLocks noChangeAspect="1"/>
          </p:cNvPicPr>
          <p:nvPr/>
        </p:nvPicPr>
        <p:blipFill>
          <a:blip r:embed="rId2"/>
          <a:stretch>
            <a:fillRect/>
          </a:stretch>
        </p:blipFill>
        <p:spPr bwMode="auto">
          <a:xfrm>
            <a:off x="2852737" y="6097587"/>
            <a:ext cx="4414838" cy="2664619"/>
          </a:xfrm>
          <a:prstGeom prst="rect">
            <a:avLst/>
          </a:prstGeom>
          <a:noFill/>
          <a:ln w="9525">
            <a:noFill/>
            <a:miter lim="800000"/>
            <a:headEnd/>
            <a:tailEnd/>
          </a:ln>
        </p:spPr>
      </p:pic>
      <p:pic>
        <p:nvPicPr>
          <p:cNvPr id="11" name="Picture 10" descr="AddSpaceAndZone02.png"/>
          <p:cNvPicPr>
            <a:picLocks noChangeAspect="1"/>
          </p:cNvPicPr>
          <p:nvPr/>
        </p:nvPicPr>
        <p:blipFill>
          <a:blip r:embed="rId3"/>
          <a:stretch>
            <a:fillRect/>
          </a:stretch>
        </p:blipFill>
        <p:spPr bwMode="auto">
          <a:xfrm>
            <a:off x="9020175" y="1154112"/>
            <a:ext cx="3695700" cy="4638675"/>
          </a:xfrm>
          <a:prstGeom prst="rect">
            <a:avLst/>
          </a:prstGeom>
          <a:noFill/>
          <a:ln w="9525">
            <a:noFill/>
            <a:miter lim="800000"/>
            <a:headEnd/>
            <a:tailEnd/>
          </a:ln>
        </p:spPr>
      </p:pic>
      <p:pic>
        <p:nvPicPr>
          <p:cNvPr id="12" name="Picture 11" descr="AddSpaceAndZone06.png"/>
          <p:cNvPicPr>
            <a:picLocks noChangeAspect="1"/>
          </p:cNvPicPr>
          <p:nvPr/>
        </p:nvPicPr>
        <p:blipFill>
          <a:blip r:embed="rId4"/>
          <a:stretch>
            <a:fillRect/>
          </a:stretch>
        </p:blipFill>
        <p:spPr bwMode="auto">
          <a:xfrm>
            <a:off x="8943975" y="6021387"/>
            <a:ext cx="3810000" cy="2705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smtClean="0"/>
              <a:t>PowerCircuit</a:t>
            </a:r>
            <a:endParaRPr lang="en-GB" noProof="0" dirty="0"/>
          </a:p>
        </p:txBody>
      </p:sp>
      <p:sp>
        <p:nvSpPr>
          <p:cNvPr id="3" name="Content Placeholder 2"/>
          <p:cNvSpPr>
            <a:spLocks noGrp="1"/>
          </p:cNvSpPr>
          <p:nvPr>
            <p:ph idx="1"/>
          </p:nvPr>
        </p:nvSpPr>
        <p:spPr>
          <a:xfrm>
            <a:off x="593725" y="1373187"/>
            <a:ext cx="11779250" cy="4191000"/>
          </a:xfrm>
        </p:spPr>
        <p:txBody>
          <a:bodyPr/>
          <a:lstStyle/>
          <a:p>
            <a:pPr lvl="1"/>
            <a:r>
              <a:rPr lang="en-US" dirty="0" smtClean="0"/>
              <a:t>Operate power circuits, similar to RME </a:t>
            </a:r>
            <a:r>
              <a:rPr lang="en-GB" dirty="0" smtClean="0"/>
              <a:t>Circuit Editor toolbar</a:t>
            </a:r>
            <a:endParaRPr lang="en-US" dirty="0" smtClean="0"/>
          </a:p>
          <a:p>
            <a:pPr lvl="2"/>
            <a:r>
              <a:rPr lang="en-US" dirty="0" smtClean="0"/>
              <a:t>Demonstrate handling interactive element selection</a:t>
            </a:r>
          </a:p>
          <a:p>
            <a:pPr lvl="2"/>
            <a:r>
              <a:rPr lang="en-US" altLang="zh-CN" dirty="0" smtClean="0"/>
              <a:t>Implement toolbar user interface for external command</a:t>
            </a:r>
          </a:p>
          <a:p>
            <a:pPr lvl="2"/>
            <a:r>
              <a:rPr lang="en-US" dirty="0" smtClean="0"/>
              <a:t>Use .NET </a:t>
            </a:r>
            <a:r>
              <a:rPr lang="en-US" altLang="zh-CN" dirty="0" err="1" smtClean="0"/>
              <a:t>ResourceManager</a:t>
            </a:r>
            <a:r>
              <a:rPr lang="en-US" altLang="zh-CN" dirty="0" smtClean="0"/>
              <a:t> class for image and string resources</a:t>
            </a:r>
            <a:endParaRPr lang="en-US" dirty="0" smtClean="0"/>
          </a:p>
          <a:p>
            <a:pPr lvl="1"/>
            <a:r>
              <a:rPr lang="en-US" dirty="0" smtClean="0"/>
              <a:t>Create a new power circuit with selected elements</a:t>
            </a:r>
          </a:p>
          <a:p>
            <a:pPr lvl="1"/>
            <a:r>
              <a:rPr lang="en-US" dirty="0" smtClean="0"/>
              <a:t>Edit circuit and add and remove circuit elements</a:t>
            </a:r>
          </a:p>
          <a:p>
            <a:pPr lvl="1"/>
            <a:r>
              <a:rPr lang="en-US" dirty="0" smtClean="0"/>
              <a:t>Select or disconnect a circuit panel</a:t>
            </a:r>
          </a:p>
          <a:p>
            <a:pPr lvl="1"/>
            <a:r>
              <a:rPr lang="en-US" altLang="zh-CN" dirty="0" smtClean="0"/>
              <a:t>Explore </a:t>
            </a:r>
            <a:r>
              <a:rPr lang="en-US" altLang="zh-CN" dirty="0" err="1" smtClean="0"/>
              <a:t>Autodesk.Revit.MEP</a:t>
            </a:r>
            <a:r>
              <a:rPr lang="en-US" altLang="zh-CN" dirty="0" smtClean="0"/>
              <a:t> namespace, </a:t>
            </a:r>
            <a:r>
              <a:rPr lang="en-US" altLang="zh-CN" dirty="0" err="1" smtClean="0"/>
              <a:t>MEPModel</a:t>
            </a:r>
            <a:r>
              <a:rPr lang="en-US" altLang="zh-CN" dirty="0" smtClean="0"/>
              <a:t> and </a:t>
            </a:r>
            <a:r>
              <a:rPr lang="en-GB" dirty="0" err="1" smtClean="0"/>
              <a:t>ElectricalSystem</a:t>
            </a:r>
            <a:r>
              <a:rPr lang="en-GB" dirty="0" smtClean="0"/>
              <a:t> </a:t>
            </a:r>
            <a:r>
              <a:rPr lang="en-US" altLang="zh-CN" dirty="0" smtClean="0"/>
              <a:t>classes</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28</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pic>
        <p:nvPicPr>
          <p:cNvPr id="11" name="Picture 10" descr="PowerCircuit01.png"/>
          <p:cNvPicPr>
            <a:picLocks noChangeAspect="1"/>
          </p:cNvPicPr>
          <p:nvPr/>
        </p:nvPicPr>
        <p:blipFill>
          <a:blip r:embed="rId2"/>
          <a:stretch>
            <a:fillRect/>
          </a:stretch>
        </p:blipFill>
        <p:spPr>
          <a:xfrm>
            <a:off x="1295400" y="6202362"/>
            <a:ext cx="3900488" cy="971550"/>
          </a:xfrm>
          <a:prstGeom prst="rect">
            <a:avLst/>
          </a:prstGeom>
        </p:spPr>
      </p:pic>
      <p:pic>
        <p:nvPicPr>
          <p:cNvPr id="12" name="Picture 11" descr="PowerCircuit02.png"/>
          <p:cNvPicPr>
            <a:picLocks noChangeAspect="1"/>
          </p:cNvPicPr>
          <p:nvPr/>
        </p:nvPicPr>
        <p:blipFill>
          <a:blip r:embed="rId3"/>
          <a:stretch>
            <a:fillRect/>
          </a:stretch>
        </p:blipFill>
        <p:spPr>
          <a:xfrm>
            <a:off x="1981200" y="7269162"/>
            <a:ext cx="3228975" cy="1114425"/>
          </a:xfrm>
          <a:prstGeom prst="rect">
            <a:avLst/>
          </a:prstGeom>
        </p:spPr>
      </p:pic>
      <p:pic>
        <p:nvPicPr>
          <p:cNvPr id="13" name="Picture 12" descr="PowerCircuit03.png"/>
          <p:cNvPicPr>
            <a:picLocks noChangeAspect="1"/>
          </p:cNvPicPr>
          <p:nvPr/>
        </p:nvPicPr>
        <p:blipFill>
          <a:blip r:embed="rId4"/>
          <a:stretch>
            <a:fillRect/>
          </a:stretch>
        </p:blipFill>
        <p:spPr>
          <a:xfrm>
            <a:off x="5715000" y="5259387"/>
            <a:ext cx="5972175" cy="3314700"/>
          </a:xfrm>
          <a:prstGeom prst="rect">
            <a:avLst/>
          </a:prstGeo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utoRoute02.png"/>
          <p:cNvPicPr>
            <a:picLocks noChangeAspect="1"/>
          </p:cNvPicPr>
          <p:nvPr/>
        </p:nvPicPr>
        <p:blipFill>
          <a:blip r:embed="rId2"/>
          <a:stretch>
            <a:fillRect/>
          </a:stretch>
        </p:blipFill>
        <p:spPr>
          <a:xfrm>
            <a:off x="9153525" y="5259387"/>
            <a:ext cx="3752850" cy="3676650"/>
          </a:xfrm>
          <a:prstGeom prst="rect">
            <a:avLst/>
          </a:prstGeom>
        </p:spPr>
      </p:pic>
      <p:sp>
        <p:nvSpPr>
          <p:cNvPr id="2" name="Title 1"/>
          <p:cNvSpPr>
            <a:spLocks noGrp="1"/>
          </p:cNvSpPr>
          <p:nvPr>
            <p:ph type="title"/>
          </p:nvPr>
        </p:nvSpPr>
        <p:spPr/>
        <p:txBody>
          <a:bodyPr/>
          <a:lstStyle/>
          <a:p>
            <a:r>
              <a:rPr lang="en-GB" sz="4000" noProof="0" dirty="0" smtClean="0"/>
              <a:t>AutoRoute</a:t>
            </a:r>
            <a:endParaRPr lang="en-GB" noProof="0" dirty="0"/>
          </a:p>
        </p:txBody>
      </p:sp>
      <p:sp>
        <p:nvSpPr>
          <p:cNvPr id="3" name="Content Placeholder 2"/>
          <p:cNvSpPr>
            <a:spLocks noGrp="1"/>
          </p:cNvSpPr>
          <p:nvPr>
            <p:ph idx="1"/>
          </p:nvPr>
        </p:nvSpPr>
        <p:spPr>
          <a:xfrm>
            <a:off x="593725" y="1373187"/>
            <a:ext cx="12160250" cy="5410200"/>
          </a:xfrm>
        </p:spPr>
        <p:txBody>
          <a:bodyPr/>
          <a:lstStyle/>
          <a:p>
            <a:r>
              <a:rPr lang="en-GB" dirty="0" smtClean="0"/>
              <a:t>Automatically create and route a set of ducts and fittings</a:t>
            </a:r>
          </a:p>
          <a:p>
            <a:pPr lvl="1"/>
            <a:r>
              <a:rPr lang="en-GB" dirty="0" smtClean="0"/>
              <a:t>Source is the air supply equipment</a:t>
            </a:r>
          </a:p>
          <a:p>
            <a:pPr lvl="1"/>
            <a:r>
              <a:rPr lang="en-GB" dirty="0" smtClean="0"/>
              <a:t>Sink is two air outlet terminals</a:t>
            </a:r>
          </a:p>
          <a:p>
            <a:pPr lvl="1"/>
            <a:r>
              <a:rPr lang="en-GB" dirty="0" smtClean="0"/>
              <a:t>Positions can be freely moved</a:t>
            </a:r>
          </a:p>
          <a:p>
            <a:pPr>
              <a:spcBef>
                <a:spcPts val="1200"/>
              </a:spcBef>
            </a:pPr>
            <a:r>
              <a:rPr lang="en-GB" dirty="0" smtClean="0"/>
              <a:t>Create a new mechanical system, ducts, fittings and connections</a:t>
            </a:r>
          </a:p>
          <a:p>
            <a:pPr lvl="1"/>
            <a:r>
              <a:rPr lang="en-GB" dirty="0" err="1" smtClean="0"/>
              <a:t>NewMechanicalSystem</a:t>
            </a:r>
            <a:r>
              <a:rPr lang="en-GB" dirty="0" smtClean="0"/>
              <a:t>, </a:t>
            </a:r>
            <a:r>
              <a:rPr lang="en-GB" dirty="0" err="1" smtClean="0"/>
              <a:t>NewDuct</a:t>
            </a:r>
            <a:r>
              <a:rPr lang="en-GB" dirty="0" smtClean="0"/>
              <a:t>, </a:t>
            </a:r>
            <a:r>
              <a:rPr lang="en-GB" dirty="0" err="1" smtClean="0"/>
              <a:t>NewElbowFitting</a:t>
            </a:r>
            <a:r>
              <a:rPr lang="en-GB" dirty="0" smtClean="0"/>
              <a:t>, </a:t>
            </a:r>
            <a:r>
              <a:rPr lang="en-GB" dirty="0" err="1" smtClean="0"/>
              <a:t>NewTeeFitting</a:t>
            </a:r>
            <a:r>
              <a:rPr lang="en-GB" dirty="0" smtClean="0"/>
              <a:t> and </a:t>
            </a:r>
            <a:r>
              <a:rPr lang="en-GB" dirty="0" err="1" smtClean="0"/>
              <a:t>Connector.ConnectTo</a:t>
            </a:r>
            <a:endParaRPr lang="en-GB" dirty="0" smtClean="0"/>
          </a:p>
          <a:p>
            <a:pPr lvl="1"/>
            <a:r>
              <a:rPr lang="en-GB" dirty="0" smtClean="0"/>
              <a:t>Determine the bounding box of all the three elements</a:t>
            </a:r>
          </a:p>
          <a:p>
            <a:pPr lvl="1"/>
            <a:r>
              <a:rPr lang="en-GB" dirty="0" smtClean="0"/>
              <a:t>Use the middle line or quarter lines on the X and Y axes</a:t>
            </a:r>
          </a:p>
          <a:p>
            <a:pPr lvl="1"/>
            <a:r>
              <a:rPr lang="en-GB" dirty="0" smtClean="0"/>
              <a:t>Uses.NET framework Trace class to create a log file</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29</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pic>
        <p:nvPicPr>
          <p:cNvPr id="7" name="Picture 6" descr="AutoRoute01.png"/>
          <p:cNvPicPr>
            <a:picLocks noChangeAspect="1"/>
          </p:cNvPicPr>
          <p:nvPr/>
        </p:nvPicPr>
        <p:blipFill>
          <a:blip r:embed="rId3"/>
          <a:stretch>
            <a:fillRect/>
          </a:stretch>
        </p:blipFill>
        <p:spPr>
          <a:xfrm>
            <a:off x="1609725" y="6707187"/>
            <a:ext cx="3752850" cy="2143125"/>
          </a:xfrm>
          <a:prstGeom prst="rect">
            <a:avLst/>
          </a:prstGeom>
        </p:spPr>
      </p:pic>
      <p:sp>
        <p:nvSpPr>
          <p:cNvPr id="9" name="Right Arrow 8"/>
          <p:cNvSpPr/>
          <p:nvPr/>
        </p:nvSpPr>
        <p:spPr bwMode="auto">
          <a:xfrm>
            <a:off x="6734175" y="7316787"/>
            <a:ext cx="1219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6172200" cy="1417320"/>
          </a:xfrm>
        </p:spPr>
        <p:txBody>
          <a:bodyPr/>
          <a:lstStyle/>
          <a:p>
            <a:r>
              <a:rPr lang="en-GB" noProof="0" dirty="0" smtClean="0"/>
              <a:t>About the Presenter</a:t>
            </a:r>
            <a:endParaRPr lang="en-GB" noProof="0" dirty="0"/>
          </a:p>
        </p:txBody>
      </p:sp>
      <p:sp>
        <p:nvSpPr>
          <p:cNvPr id="3" name="Content Placeholder 2"/>
          <p:cNvSpPr>
            <a:spLocks noGrp="1"/>
          </p:cNvSpPr>
          <p:nvPr>
            <p:ph idx="1"/>
          </p:nvPr>
        </p:nvSpPr>
        <p:spPr>
          <a:xfrm>
            <a:off x="561975" y="1982787"/>
            <a:ext cx="11887200" cy="7162800"/>
          </a:xfrm>
        </p:spPr>
        <p:txBody>
          <a:bodyPr/>
          <a:lstStyle/>
          <a:p>
            <a:pPr marL="1588" indent="0">
              <a:buNone/>
            </a:pPr>
            <a:r>
              <a:rPr lang="en-GB" sz="3200" b="1" noProof="0" dirty="0" smtClean="0"/>
              <a:t>Jeremy Tammik</a:t>
            </a:r>
          </a:p>
          <a:p>
            <a:pPr marL="1588" indent="0">
              <a:spcBef>
                <a:spcPts val="0"/>
              </a:spcBef>
              <a:buNone/>
            </a:pPr>
            <a:r>
              <a:rPr lang="en-GB" sz="2300" noProof="0" dirty="0" smtClean="0"/>
              <a:t>Developer Technical Services</a:t>
            </a:r>
          </a:p>
          <a:p>
            <a:pPr marL="1588" indent="0">
              <a:spcBef>
                <a:spcPts val="0"/>
              </a:spcBef>
              <a:buNone/>
            </a:pPr>
            <a:r>
              <a:rPr lang="en-GB" sz="2300" noProof="0" dirty="0" smtClean="0"/>
              <a:t>EMEA, Autodesk SARL</a:t>
            </a:r>
          </a:p>
          <a:p>
            <a:pPr marL="0" indent="0">
              <a:spcBef>
                <a:spcPts val="3000"/>
              </a:spcBef>
              <a:buNone/>
            </a:pPr>
            <a:r>
              <a:rPr lang="en-GB" sz="2300" noProof="0" dirty="0" smtClean="0"/>
              <a:t>Jeremy is a member of the AEC workgroup of the </a:t>
            </a:r>
            <a:r>
              <a:rPr lang="en-GB" sz="2300" noProof="0" dirty="0" err="1" smtClean="0"/>
              <a:t>DevTech</a:t>
            </a:r>
            <a:r>
              <a:rPr lang="en-GB" sz="2300" noProof="0" dirty="0" smtClean="0"/>
              <a:t> team, providing developer support, training, and conferences to the Autodesk Developer Network ADN. He joined Autodesk in 1988 as the technology evangelist responsible for European developer support to lecture, provide consulting,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 </a:t>
            </a:r>
          </a:p>
          <a:p>
            <a:pPr marL="0" indent="0">
              <a:spcBef>
                <a:spcPts val="1200"/>
              </a:spcBef>
              <a:buNone/>
            </a:pPr>
            <a:r>
              <a:rPr lang="en-GB" sz="2300" noProof="0" dirty="0" smtClean="0"/>
              <a:t>Jeremy graduated with a MA in mathematics and physics in Marburg, Germany, worked as a teacher and translator, then as a C++ programmer on early GUI and multitasking projects. He is fluent in five European languages, vegetarian, has four kids, plays the flute, likes reading, travelling, theatre improvisation, and carpentry, loves mountains, oceans, sports, and especially rock climbing.</a:t>
            </a:r>
          </a:p>
          <a:p>
            <a:pPr marL="0" indent="0">
              <a:spcBef>
                <a:spcPts val="1200"/>
              </a:spcBef>
              <a:buNone/>
            </a:pPr>
            <a:r>
              <a:rPr lang="en-GB" sz="2300" dirty="0" smtClean="0"/>
              <a:t>Many thanks to </a:t>
            </a:r>
            <a:r>
              <a:rPr lang="en-GB" sz="2300" b="1" dirty="0" smtClean="0"/>
              <a:t>Martin Schmid</a:t>
            </a:r>
            <a:r>
              <a:rPr lang="en-GB" sz="2300" dirty="0" smtClean="0"/>
              <a:t>, Autodesk, for inspiration and support, and my fellow </a:t>
            </a:r>
            <a:r>
              <a:rPr lang="en-GB" sz="2300" b="1" dirty="0" smtClean="0"/>
              <a:t>colleagues</a:t>
            </a:r>
            <a:r>
              <a:rPr lang="en-GB" sz="2300" dirty="0" smtClean="0"/>
              <a:t> in </a:t>
            </a:r>
            <a:r>
              <a:rPr lang="en-GB" sz="2300" dirty="0" err="1" smtClean="0"/>
              <a:t>DevTech</a:t>
            </a:r>
            <a:r>
              <a:rPr lang="en-GB" sz="2300" dirty="0" smtClean="0"/>
              <a:t> and especially in the AEC workgroup for being such a great team.</a:t>
            </a:r>
            <a:endParaRPr lang="en-GB" sz="2300" noProof="0" dirty="0" smtClean="0"/>
          </a:p>
        </p:txBody>
      </p:sp>
      <p:pic>
        <p:nvPicPr>
          <p:cNvPr id="5" name="Picture 4" descr="jeremy"/>
          <p:cNvPicPr>
            <a:picLocks noChangeAspect="1" noChangeArrowheads="1"/>
          </p:cNvPicPr>
          <p:nvPr/>
        </p:nvPicPr>
        <p:blipFill>
          <a:blip r:embed="rId3"/>
          <a:srcRect/>
          <a:stretch>
            <a:fillRect/>
          </a:stretch>
        </p:blipFill>
        <p:spPr bwMode="auto">
          <a:xfrm>
            <a:off x="7572375" y="327818"/>
            <a:ext cx="2250281" cy="2950369"/>
          </a:xfrm>
          <a:prstGeom prst="rect">
            <a:avLst/>
          </a:prstGeom>
          <a:noFill/>
          <a:ln w="9525">
            <a:noFill/>
            <a:miter lim="800000"/>
            <a:headEnd/>
            <a:tailEnd/>
          </a:ln>
        </p:spPr>
      </p:pic>
      <p:sp>
        <p:nvSpPr>
          <p:cNvPr id="6" name="Slide Number Placeholder 5"/>
          <p:cNvSpPr>
            <a:spLocks noGrp="1"/>
          </p:cNvSpPr>
          <p:nvPr>
            <p:ph type="sldNum" sz="quarter" idx="10"/>
          </p:nvPr>
        </p:nvSpPr>
        <p:spPr/>
        <p:txBody>
          <a:bodyPr/>
          <a:lstStyle/>
          <a:p>
            <a:fld id="{2EB444A3-E022-4BC8-A5E0-8E52F57F369C}" type="slidenum">
              <a:rPr lang="en-GB" smtClean="0"/>
              <a:pPr/>
              <a:t>3</a:t>
            </a:fld>
            <a:endParaRPr lang="en-GB" dirty="0"/>
          </a:p>
        </p:txBody>
      </p:sp>
      <p:sp>
        <p:nvSpPr>
          <p:cNvPr id="7" name="Footer Placeholder 6"/>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err="1" smtClean="0"/>
              <a:t>AvoidObstruction</a:t>
            </a:r>
            <a:endParaRPr lang="en-GB" noProof="0" dirty="0"/>
          </a:p>
        </p:txBody>
      </p:sp>
      <p:sp>
        <p:nvSpPr>
          <p:cNvPr id="3" name="Content Placeholder 2"/>
          <p:cNvSpPr>
            <a:spLocks noGrp="1"/>
          </p:cNvSpPr>
          <p:nvPr>
            <p:ph idx="1"/>
          </p:nvPr>
        </p:nvSpPr>
        <p:spPr>
          <a:xfrm>
            <a:off x="593725" y="1373187"/>
            <a:ext cx="12160250" cy="4343400"/>
          </a:xfrm>
        </p:spPr>
        <p:txBody>
          <a:bodyPr/>
          <a:lstStyle/>
          <a:p>
            <a:r>
              <a:rPr lang="en-GB" dirty="0" smtClean="0"/>
              <a:t>Detect and resolve obstructions between ducts, pipes, and beams</a:t>
            </a:r>
          </a:p>
          <a:p>
            <a:r>
              <a:rPr lang="en-GB" dirty="0" err="1" smtClean="0"/>
              <a:t>FindReferencesByDirection</a:t>
            </a:r>
            <a:r>
              <a:rPr lang="en-GB" dirty="0" smtClean="0"/>
              <a:t> ray casting intersection analysis</a:t>
            </a:r>
          </a:p>
          <a:p>
            <a:r>
              <a:rPr lang="en-GB" dirty="0" smtClean="0"/>
              <a:t>Split pipe into segments and insert elbows to reroute detour</a:t>
            </a:r>
          </a:p>
          <a:p>
            <a:pPr lvl="1"/>
            <a:r>
              <a:rPr lang="en-GB" dirty="0" smtClean="0"/>
              <a:t>Obstruction between pipes and beams</a:t>
            </a:r>
          </a:p>
          <a:p>
            <a:pPr lvl="1"/>
            <a:r>
              <a:rPr lang="en-GB" dirty="0" smtClean="0"/>
              <a:t>Pipes intersected together</a:t>
            </a:r>
          </a:p>
          <a:p>
            <a:pPr lvl="1"/>
            <a:r>
              <a:rPr lang="en-GB" dirty="0" smtClean="0"/>
              <a:t>Pipe loop intersection</a:t>
            </a:r>
          </a:p>
          <a:p>
            <a:pPr lvl="1"/>
            <a:r>
              <a:rPr lang="en-GB" dirty="0" smtClean="0"/>
              <a:t>Obstruction between pipes and ducts</a:t>
            </a:r>
          </a:p>
          <a:p>
            <a:pPr lvl="1"/>
            <a:r>
              <a:rPr lang="en-GB" dirty="0" smtClean="0"/>
              <a:t>Obstruction between a pipe and a duct</a:t>
            </a:r>
          </a:p>
        </p:txBody>
      </p:sp>
      <p:sp>
        <p:nvSpPr>
          <p:cNvPr id="4" name="Slide Number Placeholder 3"/>
          <p:cNvSpPr>
            <a:spLocks noGrp="1"/>
          </p:cNvSpPr>
          <p:nvPr>
            <p:ph type="sldNum" sz="quarter" idx="10"/>
          </p:nvPr>
        </p:nvSpPr>
        <p:spPr/>
        <p:txBody>
          <a:bodyPr/>
          <a:lstStyle/>
          <a:p>
            <a:fld id="{2EB444A3-E022-4BC8-A5E0-8E52F57F369C}" type="slidenum">
              <a:rPr lang="en-GB" smtClean="0"/>
              <a:pPr/>
              <a:t>30</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pic>
        <p:nvPicPr>
          <p:cNvPr id="7" name="Picture 6" descr="AvoidObstruction02.png"/>
          <p:cNvPicPr>
            <a:picLocks noChangeAspect="1"/>
          </p:cNvPicPr>
          <p:nvPr/>
        </p:nvPicPr>
        <p:blipFill>
          <a:blip r:embed="rId2"/>
          <a:stretch>
            <a:fillRect/>
          </a:stretch>
        </p:blipFill>
        <p:spPr>
          <a:xfrm>
            <a:off x="257175" y="5716587"/>
            <a:ext cx="5543550" cy="2219325"/>
          </a:xfrm>
          <a:prstGeom prst="rect">
            <a:avLst/>
          </a:prstGeom>
        </p:spPr>
      </p:pic>
      <p:pic>
        <p:nvPicPr>
          <p:cNvPr id="8" name="Picture 7" descr="AvoidObstruction03.png"/>
          <p:cNvPicPr>
            <a:picLocks noChangeAspect="1"/>
          </p:cNvPicPr>
          <p:nvPr/>
        </p:nvPicPr>
        <p:blipFill>
          <a:blip r:embed="rId3"/>
          <a:stretch>
            <a:fillRect/>
          </a:stretch>
        </p:blipFill>
        <p:spPr>
          <a:xfrm>
            <a:off x="7419975" y="5716587"/>
            <a:ext cx="5429250" cy="2257425"/>
          </a:xfrm>
          <a:prstGeom prst="rect">
            <a:avLst/>
          </a:prstGeom>
        </p:spPr>
      </p:pic>
      <p:sp>
        <p:nvSpPr>
          <p:cNvPr id="9" name="Right Arrow 8"/>
          <p:cNvSpPr/>
          <p:nvPr/>
        </p:nvSpPr>
        <p:spPr bwMode="auto">
          <a:xfrm>
            <a:off x="6048375" y="6630987"/>
            <a:ext cx="838200" cy="533400"/>
          </a:xfrm>
          <a:prstGeom prst="rightArrow">
            <a:avLst/>
          </a:prstGeom>
          <a:solidFill>
            <a:schemeClr val="accent4">
              <a:lumMod val="60000"/>
              <a:lumOff val="40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err="1" smtClean="0"/>
              <a:t>TraverseSystem</a:t>
            </a:r>
            <a:endParaRPr lang="en-GB" noProof="0" dirty="0"/>
          </a:p>
        </p:txBody>
      </p:sp>
      <p:sp>
        <p:nvSpPr>
          <p:cNvPr id="3" name="Content Placeholder 2"/>
          <p:cNvSpPr>
            <a:spLocks noGrp="1"/>
          </p:cNvSpPr>
          <p:nvPr>
            <p:ph idx="1"/>
          </p:nvPr>
        </p:nvSpPr>
        <p:spPr/>
        <p:txBody>
          <a:bodyPr/>
          <a:lstStyle/>
          <a:p>
            <a:r>
              <a:rPr lang="en-GB" dirty="0" smtClean="0"/>
              <a:t>Traverse a mechanical or piping system in the direction of flow</a:t>
            </a:r>
          </a:p>
          <a:p>
            <a:pPr lvl="1"/>
            <a:r>
              <a:rPr lang="en-GB" dirty="0" smtClean="0"/>
              <a:t>Check </a:t>
            </a:r>
            <a:r>
              <a:rPr lang="en-GB" dirty="0" err="1" smtClean="0"/>
              <a:t>MechanicalSystem</a:t>
            </a:r>
            <a:r>
              <a:rPr lang="en-GB" dirty="0" smtClean="0"/>
              <a:t> </a:t>
            </a:r>
            <a:r>
              <a:rPr lang="en-GB" dirty="0" err="1" smtClean="0"/>
              <a:t>IsWellConnected</a:t>
            </a:r>
            <a:r>
              <a:rPr lang="en-GB" dirty="0" smtClean="0"/>
              <a:t> property</a:t>
            </a:r>
          </a:p>
          <a:p>
            <a:r>
              <a:rPr lang="en-GB" dirty="0" smtClean="0"/>
              <a:t>Dump the traversal results into an XML file</a:t>
            </a:r>
          </a:p>
          <a:p>
            <a:r>
              <a:rPr lang="en-GB" dirty="0" smtClean="0"/>
              <a:t>Determine system</a:t>
            </a:r>
          </a:p>
          <a:p>
            <a:r>
              <a:rPr lang="en-GB" dirty="0" smtClean="0"/>
              <a:t>Query base equipment as starting point</a:t>
            </a:r>
          </a:p>
          <a:p>
            <a:r>
              <a:rPr lang="en-GB" dirty="0" smtClean="0"/>
              <a:t>Query connector manager for connected neighbour elements</a:t>
            </a:r>
          </a:p>
          <a:p>
            <a:r>
              <a:rPr lang="en-GB" dirty="0" smtClean="0"/>
              <a:t>Similar approach works for electrical as well, cf. MEP sample</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31</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err="1" smtClean="0"/>
              <a:t>CreateAirHandler</a:t>
            </a:r>
            <a:endParaRPr lang="en-GB" noProof="0" dirty="0"/>
          </a:p>
        </p:txBody>
      </p:sp>
      <p:pic>
        <p:nvPicPr>
          <p:cNvPr id="4" name="Content Placeholder 3" descr="CreateAirHandler1.png"/>
          <p:cNvPicPr>
            <a:picLocks noGrp="1" noChangeAspect="1"/>
          </p:cNvPicPr>
          <p:nvPr>
            <p:ph idx="1"/>
          </p:nvPr>
        </p:nvPicPr>
        <p:blipFill>
          <a:blip r:embed="rId2"/>
          <a:stretch>
            <a:fillRect/>
          </a:stretch>
        </p:blipFill>
        <p:spPr>
          <a:xfrm>
            <a:off x="7038975" y="6249987"/>
            <a:ext cx="2360295" cy="2463165"/>
          </a:xfrm>
          <a:prstGeom prst="rect">
            <a:avLst/>
          </a:prstGeom>
        </p:spPr>
      </p:pic>
      <p:sp>
        <p:nvSpPr>
          <p:cNvPr id="5" name="Text Placeholder 4"/>
          <p:cNvSpPr>
            <a:spLocks noGrp="1"/>
          </p:cNvSpPr>
          <p:nvPr>
            <p:ph type="body" idx="4294967295"/>
          </p:nvPr>
        </p:nvSpPr>
        <p:spPr>
          <a:xfrm>
            <a:off x="593725" y="1601787"/>
            <a:ext cx="11762080" cy="7244356"/>
          </a:xfrm>
        </p:spPr>
        <p:txBody>
          <a:bodyPr/>
          <a:lstStyle/>
          <a:p>
            <a:r>
              <a:rPr lang="en-US" dirty="0" smtClean="0"/>
              <a:t>Create an air handler with pipe and duct connectors</a:t>
            </a:r>
            <a:endParaRPr lang="en-GB" dirty="0" smtClean="0"/>
          </a:p>
          <a:p>
            <a:r>
              <a:rPr lang="en-US" dirty="0" smtClean="0"/>
              <a:t>Check the template family category to verify valid starting point</a:t>
            </a:r>
            <a:endParaRPr lang="en-GB" dirty="0" smtClean="0"/>
          </a:p>
          <a:p>
            <a:r>
              <a:rPr lang="en-US" dirty="0" smtClean="0"/>
              <a:t>Use </a:t>
            </a:r>
            <a:r>
              <a:rPr lang="en-US" dirty="0" err="1" smtClean="0"/>
              <a:t>FamilyItemFactory</a:t>
            </a:r>
            <a:r>
              <a:rPr lang="en-US" dirty="0" smtClean="0"/>
              <a:t> class methods </a:t>
            </a:r>
            <a:r>
              <a:rPr lang="en-US" dirty="0" err="1" smtClean="0"/>
              <a:t>NewExtrusion</a:t>
            </a:r>
            <a:r>
              <a:rPr lang="en-US" dirty="0" smtClean="0"/>
              <a:t>, </a:t>
            </a:r>
            <a:r>
              <a:rPr lang="en-US" dirty="0" err="1" smtClean="0"/>
              <a:t>NewPipeConnector</a:t>
            </a:r>
            <a:r>
              <a:rPr lang="en-US" dirty="0" smtClean="0"/>
              <a:t>, </a:t>
            </a:r>
            <a:r>
              <a:rPr lang="en-US" dirty="0" err="1" smtClean="0"/>
              <a:t>NewDuctConnector</a:t>
            </a:r>
            <a:endParaRPr lang="en-GB" dirty="0" smtClean="0"/>
          </a:p>
          <a:p>
            <a:r>
              <a:rPr lang="en-US" dirty="0" smtClean="0"/>
              <a:t>Set proper connector parameters and use </a:t>
            </a:r>
            <a:r>
              <a:rPr lang="en-US" dirty="0" err="1" smtClean="0"/>
              <a:t>Document.CombineElements</a:t>
            </a:r>
            <a:r>
              <a:rPr lang="en-US" dirty="0" smtClean="0"/>
              <a:t> to join the extrusions</a:t>
            </a:r>
            <a:endParaRPr lang="en-GB" dirty="0" smtClean="0"/>
          </a:p>
          <a:p>
            <a:r>
              <a:rPr lang="en-GB" dirty="0" smtClean="0"/>
              <a:t>Geometric shape creation is generic</a:t>
            </a:r>
          </a:p>
          <a:p>
            <a:r>
              <a:rPr lang="en-GB" dirty="0" smtClean="0"/>
              <a:t>Addition of the connectors is MEP specific</a:t>
            </a:r>
          </a:p>
          <a:p>
            <a:r>
              <a:rPr lang="en-GB" dirty="0" smtClean="0"/>
              <a:t>Runs in all flavours of Revit</a:t>
            </a:r>
            <a:endParaRPr lang="en-GB" dirty="0"/>
          </a:p>
        </p:txBody>
      </p:sp>
      <p:sp>
        <p:nvSpPr>
          <p:cNvPr id="6" name="Slide Number Placeholder 5"/>
          <p:cNvSpPr>
            <a:spLocks noGrp="1"/>
          </p:cNvSpPr>
          <p:nvPr>
            <p:ph type="sldNum" sz="quarter" idx="10"/>
          </p:nvPr>
        </p:nvSpPr>
        <p:spPr/>
        <p:txBody>
          <a:bodyPr/>
          <a:lstStyle/>
          <a:p>
            <a:fld id="{2EB444A3-E022-4BC8-A5E0-8E52F57F369C}" type="slidenum">
              <a:rPr lang="en-GB" smtClean="0"/>
              <a:pPr/>
              <a:t>32</a:t>
            </a:fld>
            <a:endParaRPr lang="en-GB" dirty="0"/>
          </a:p>
        </p:txBody>
      </p:sp>
      <p:sp>
        <p:nvSpPr>
          <p:cNvPr id="7" name="Footer Placeholder 6"/>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MEP Sample</a:t>
            </a:r>
            <a:endParaRPr lang="en-GB" noProof="0" dirty="0"/>
          </a:p>
        </p:txBody>
      </p:sp>
      <p:sp>
        <p:nvSpPr>
          <p:cNvPr id="3" name="Content Placeholder 2"/>
          <p:cNvSpPr>
            <a:spLocks noGrp="1"/>
          </p:cNvSpPr>
          <p:nvPr>
            <p:ph idx="1"/>
          </p:nvPr>
        </p:nvSpPr>
        <p:spPr>
          <a:xfrm>
            <a:off x="593725" y="1373187"/>
            <a:ext cx="11762080" cy="2590800"/>
          </a:xfrm>
        </p:spPr>
        <p:txBody>
          <a:bodyPr/>
          <a:lstStyle/>
          <a:p>
            <a:r>
              <a:rPr lang="en-GB" smtClean="0"/>
              <a:t>Non-SDK </a:t>
            </a:r>
            <a:r>
              <a:rPr lang="en-GB" dirty="0" smtClean="0"/>
              <a:t>sample, included in presentation material</a:t>
            </a:r>
          </a:p>
          <a:p>
            <a:r>
              <a:rPr lang="en-GB" dirty="0" smtClean="0"/>
              <a:t>HVAC air terminal analysis and sizing</a:t>
            </a:r>
          </a:p>
          <a:p>
            <a:r>
              <a:rPr lang="en-GB" dirty="0" smtClean="0"/>
              <a:t>Hierarchical display of an electrical system</a:t>
            </a:r>
          </a:p>
          <a:p>
            <a:r>
              <a:rPr lang="en-GB" dirty="0" smtClean="0"/>
              <a:t>Implements a ribbon panel, about box, and progress bar</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33</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pic>
        <p:nvPicPr>
          <p:cNvPr id="6" name="Picture 5" descr="mep_panel.png"/>
          <p:cNvPicPr>
            <a:picLocks noChangeAspect="1"/>
          </p:cNvPicPr>
          <p:nvPr/>
        </p:nvPicPr>
        <p:blipFill>
          <a:blip r:embed="rId2"/>
          <a:stretch>
            <a:fillRect/>
          </a:stretch>
        </p:blipFill>
        <p:spPr>
          <a:xfrm>
            <a:off x="1009650" y="4035424"/>
            <a:ext cx="4200525" cy="1985963"/>
          </a:xfrm>
          <a:prstGeom prst="rect">
            <a:avLst/>
          </a:prstGeom>
        </p:spPr>
      </p:pic>
      <p:pic>
        <p:nvPicPr>
          <p:cNvPr id="7" name="Picture 6" descr="mep_about.png"/>
          <p:cNvPicPr>
            <a:picLocks noChangeAspect="1"/>
          </p:cNvPicPr>
          <p:nvPr/>
        </p:nvPicPr>
        <p:blipFill>
          <a:blip r:embed="rId3"/>
          <a:stretch>
            <a:fillRect/>
          </a:stretch>
        </p:blipFill>
        <p:spPr>
          <a:xfrm>
            <a:off x="6353175" y="3963987"/>
            <a:ext cx="4791075" cy="2933700"/>
          </a:xfrm>
          <a:prstGeom prst="rect">
            <a:avLst/>
          </a:prstGeom>
        </p:spPr>
      </p:pic>
      <p:pic>
        <p:nvPicPr>
          <p:cNvPr id="8" name="Picture 7" descr="mep_progress_bar.png"/>
          <p:cNvPicPr>
            <a:picLocks noChangeAspect="1"/>
          </p:cNvPicPr>
          <p:nvPr/>
        </p:nvPicPr>
        <p:blipFill>
          <a:blip r:embed="rId4"/>
          <a:stretch>
            <a:fillRect/>
          </a:stretch>
        </p:blipFill>
        <p:spPr>
          <a:xfrm>
            <a:off x="3228975" y="7392987"/>
            <a:ext cx="6272213" cy="1228725"/>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MEP Electrical Sample</a:t>
            </a:r>
            <a:endParaRPr lang="en-GB" noProof="0" dirty="0"/>
          </a:p>
        </p:txBody>
      </p:sp>
      <p:sp>
        <p:nvSpPr>
          <p:cNvPr id="3" name="Content Placeholder 2"/>
          <p:cNvSpPr>
            <a:spLocks noGrp="1"/>
          </p:cNvSpPr>
          <p:nvPr>
            <p:ph idx="1"/>
          </p:nvPr>
        </p:nvSpPr>
        <p:spPr>
          <a:xfrm>
            <a:off x="593725" y="1373187"/>
            <a:ext cx="6521450" cy="6324600"/>
          </a:xfrm>
        </p:spPr>
        <p:txBody>
          <a:bodyPr/>
          <a:lstStyle/>
          <a:p>
            <a:r>
              <a:rPr lang="en-GB" dirty="0" smtClean="0"/>
              <a:t>Traverse the electrical system</a:t>
            </a:r>
          </a:p>
          <a:p>
            <a:r>
              <a:rPr lang="en-GB" dirty="0" smtClean="0"/>
              <a:t>Reproduce the system browser data structure in a tree view</a:t>
            </a:r>
          </a:p>
          <a:p>
            <a:r>
              <a:rPr lang="en-GB" dirty="0" smtClean="0"/>
              <a:t>Display the complete connection hierarchy in a tree view</a:t>
            </a:r>
          </a:p>
          <a:p>
            <a:r>
              <a:rPr lang="en-GB" dirty="0" smtClean="0"/>
              <a:t>Easy in Revit 2010 using connection manager</a:t>
            </a:r>
          </a:p>
          <a:p>
            <a:r>
              <a:rPr lang="en-GB" dirty="0" err="1" smtClean="0"/>
              <a:t>CmdElectricalConnectors</a:t>
            </a:r>
            <a:r>
              <a:rPr lang="en-GB" dirty="0" smtClean="0"/>
              <a:t> is similar to </a:t>
            </a:r>
            <a:r>
              <a:rPr lang="en-GB" dirty="0" err="1" smtClean="0"/>
              <a:t>TraverseSystem</a:t>
            </a:r>
            <a:endParaRPr lang="en-GB" dirty="0" smtClean="0"/>
          </a:p>
          <a:p>
            <a:r>
              <a:rPr lang="en-GB" dirty="0" smtClean="0"/>
              <a:t>Includes old commands using parameters instead of connectors</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34</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pic>
        <p:nvPicPr>
          <p:cNvPr id="8" name="Picture 7" descr="mep_el_system_browser_rvt.png"/>
          <p:cNvPicPr>
            <a:picLocks noChangeAspect="1"/>
          </p:cNvPicPr>
          <p:nvPr/>
        </p:nvPicPr>
        <p:blipFill>
          <a:blip r:embed="rId2"/>
          <a:stretch>
            <a:fillRect/>
          </a:stretch>
        </p:blipFill>
        <p:spPr>
          <a:xfrm>
            <a:off x="8105775" y="687387"/>
            <a:ext cx="4655344" cy="5214938"/>
          </a:xfrm>
          <a:prstGeom prst="rect">
            <a:avLst/>
          </a:prstGeom>
        </p:spPr>
      </p:pic>
      <p:pic>
        <p:nvPicPr>
          <p:cNvPr id="7" name="Picture 6" descr="mep_el_system_browser.png"/>
          <p:cNvPicPr>
            <a:picLocks noChangeAspect="1"/>
          </p:cNvPicPr>
          <p:nvPr/>
        </p:nvPicPr>
        <p:blipFill>
          <a:blip r:embed="rId3"/>
          <a:stretch>
            <a:fillRect/>
          </a:stretch>
        </p:blipFill>
        <p:spPr>
          <a:xfrm>
            <a:off x="7800975" y="2389981"/>
            <a:ext cx="4583906" cy="4774406"/>
          </a:xfrm>
          <a:prstGeom prst="rect">
            <a:avLst/>
          </a:prstGeom>
        </p:spPr>
      </p:pic>
      <p:pic>
        <p:nvPicPr>
          <p:cNvPr id="6" name="Picture 5" descr="mep_el_connectors.png"/>
          <p:cNvPicPr>
            <a:picLocks noChangeAspect="1"/>
          </p:cNvPicPr>
          <p:nvPr/>
        </p:nvPicPr>
        <p:blipFill>
          <a:blip r:embed="rId4"/>
          <a:stretch>
            <a:fillRect/>
          </a:stretch>
        </p:blipFill>
        <p:spPr>
          <a:xfrm>
            <a:off x="9248775" y="3609181"/>
            <a:ext cx="2857500" cy="5155406"/>
          </a:xfrm>
          <a:prstGeom prst="rect">
            <a:avLst/>
          </a:prstGeom>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ep_hvac_colour_fill.png"/>
          <p:cNvPicPr>
            <a:picLocks noChangeAspect="1"/>
          </p:cNvPicPr>
          <p:nvPr/>
        </p:nvPicPr>
        <p:blipFill>
          <a:blip r:embed="rId2"/>
          <a:stretch>
            <a:fillRect/>
          </a:stretch>
        </p:blipFill>
        <p:spPr>
          <a:xfrm>
            <a:off x="7343775" y="1296987"/>
            <a:ext cx="5419725" cy="4171950"/>
          </a:xfrm>
          <a:prstGeom prst="rect">
            <a:avLst/>
          </a:prstGeom>
        </p:spPr>
      </p:pic>
      <p:sp>
        <p:nvSpPr>
          <p:cNvPr id="2" name="Title 1"/>
          <p:cNvSpPr>
            <a:spLocks noGrp="1"/>
          </p:cNvSpPr>
          <p:nvPr>
            <p:ph type="title"/>
          </p:nvPr>
        </p:nvSpPr>
        <p:spPr/>
        <p:txBody>
          <a:bodyPr/>
          <a:lstStyle/>
          <a:p>
            <a:r>
              <a:rPr lang="en-GB" sz="4000" noProof="0" dirty="0" smtClean="0"/>
              <a:t>MEP HVAC Sample</a:t>
            </a:r>
            <a:endParaRPr lang="en-GB" noProof="0" dirty="0"/>
          </a:p>
        </p:txBody>
      </p:sp>
      <p:sp>
        <p:nvSpPr>
          <p:cNvPr id="3" name="Content Placeholder 2"/>
          <p:cNvSpPr>
            <a:spLocks noGrp="1"/>
          </p:cNvSpPr>
          <p:nvPr>
            <p:ph idx="1"/>
          </p:nvPr>
        </p:nvSpPr>
        <p:spPr>
          <a:xfrm>
            <a:off x="593725" y="1373187"/>
            <a:ext cx="7740650" cy="7086600"/>
          </a:xfrm>
        </p:spPr>
        <p:txBody>
          <a:bodyPr/>
          <a:lstStyle/>
          <a:p>
            <a:r>
              <a:rPr lang="en-GB" dirty="0" smtClean="0"/>
              <a:t>HVAC Task</a:t>
            </a:r>
          </a:p>
          <a:p>
            <a:pPr lvl="1"/>
            <a:r>
              <a:rPr lang="en-US" dirty="0" smtClean="0"/>
              <a:t>Place and size air ducts and terminals</a:t>
            </a:r>
            <a:endParaRPr lang="en-GB" dirty="0" smtClean="0"/>
          </a:p>
          <a:p>
            <a:pPr lvl="1"/>
            <a:r>
              <a:rPr lang="en-US" dirty="0" smtClean="0"/>
              <a:t>Analysis and verification of results</a:t>
            </a:r>
          </a:p>
          <a:p>
            <a:pPr>
              <a:spcBef>
                <a:spcPts val="1200"/>
              </a:spcBef>
            </a:pPr>
            <a:r>
              <a:rPr lang="en-GB" dirty="0" smtClean="0"/>
              <a:t>Commands aligned with HVAC engineering workflow</a:t>
            </a:r>
          </a:p>
          <a:p>
            <a:pPr lvl="1"/>
            <a:r>
              <a:rPr lang="en-GB" dirty="0" smtClean="0"/>
              <a:t>Assign flow to terminals</a:t>
            </a:r>
          </a:p>
          <a:p>
            <a:pPr lvl="1"/>
            <a:r>
              <a:rPr lang="en-GB" dirty="0" smtClean="0"/>
              <a:t>Change air terminal size</a:t>
            </a:r>
          </a:p>
          <a:p>
            <a:pPr lvl="1"/>
            <a:r>
              <a:rPr lang="en-GB" dirty="0" smtClean="0"/>
              <a:t>Verify design by air flow per surface area</a:t>
            </a:r>
          </a:p>
          <a:p>
            <a:pPr lvl="1"/>
            <a:r>
              <a:rPr lang="en-GB" dirty="0" smtClean="0"/>
              <a:t>Reset demo</a:t>
            </a:r>
          </a:p>
          <a:p>
            <a:pPr>
              <a:spcBef>
                <a:spcPts val="1200"/>
              </a:spcBef>
            </a:pPr>
            <a:r>
              <a:rPr lang="en-GB" dirty="0" smtClean="0"/>
              <a:t>All modification uses generic parameter and type access</a:t>
            </a:r>
          </a:p>
          <a:p>
            <a:pPr>
              <a:spcBef>
                <a:spcPts val="1200"/>
              </a:spcBef>
            </a:pPr>
            <a:r>
              <a:rPr lang="en-GB" dirty="0" smtClean="0"/>
              <a:t>Changes are reflected by schedules and colour fill</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35</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Materials</a:t>
            </a:r>
            <a:endParaRPr lang="en-GB" dirty="0"/>
          </a:p>
        </p:txBody>
      </p:sp>
      <p:sp>
        <p:nvSpPr>
          <p:cNvPr id="3" name="Content Placeholder 2"/>
          <p:cNvSpPr>
            <a:spLocks noGrp="1"/>
          </p:cNvSpPr>
          <p:nvPr>
            <p:ph idx="1"/>
          </p:nvPr>
        </p:nvSpPr>
        <p:spPr>
          <a:xfrm>
            <a:off x="593725" y="1373187"/>
            <a:ext cx="12007850" cy="7472956"/>
          </a:xfrm>
        </p:spPr>
        <p:txBody>
          <a:bodyPr/>
          <a:lstStyle/>
          <a:p>
            <a:r>
              <a:rPr lang="en-GB" dirty="0" smtClean="0"/>
              <a:t>Webcast recording and materials will be posted to ADN</a:t>
            </a:r>
          </a:p>
          <a:p>
            <a:pPr lvl="1"/>
            <a:r>
              <a:rPr lang="en-US" sz="2400" dirty="0" smtClean="0"/>
              <a:t>Software &amp; Support &gt;  Revit &gt; Knowledgebase &gt; Whitepapers and Training Videos</a:t>
            </a:r>
            <a:endParaRPr lang="en-GB" sz="2400" dirty="0" smtClean="0"/>
          </a:p>
          <a:p>
            <a:pPr>
              <a:spcBef>
                <a:spcPts val="2400"/>
              </a:spcBef>
            </a:pPr>
            <a:r>
              <a:rPr lang="en-GB" dirty="0" smtClean="0"/>
              <a:t>Also to the public ADN web site training schedule</a:t>
            </a:r>
          </a:p>
          <a:p>
            <a:pPr lvl="1"/>
            <a:r>
              <a:rPr lang="en-GB" sz="2400" dirty="0" smtClean="0">
                <a:hlinkClick r:id="rId2"/>
              </a:rPr>
              <a:t>http://www.adskconsulting.com/adn/cs/api_course_sched.php</a:t>
            </a:r>
            <a:r>
              <a:rPr lang="en-GB" sz="2400" dirty="0" smtClean="0"/>
              <a:t> &gt; Revit MEP API</a:t>
            </a:r>
          </a:p>
          <a:p>
            <a:pPr>
              <a:spcBef>
                <a:spcPts val="2400"/>
              </a:spcBef>
            </a:pPr>
            <a:r>
              <a:rPr lang="en-GB" dirty="0" smtClean="0"/>
              <a:t>Content</a:t>
            </a:r>
          </a:p>
          <a:p>
            <a:pPr lvl="1">
              <a:tabLst>
                <a:tab pos="4114800" algn="l"/>
              </a:tabLst>
            </a:pPr>
            <a:r>
              <a:rPr lang="en-GB" dirty="0" smtClean="0"/>
              <a:t>rme_api_doc.zip – Documentation</a:t>
            </a:r>
          </a:p>
          <a:p>
            <a:pPr lvl="1">
              <a:tabLst>
                <a:tab pos="4114800" algn="l"/>
              </a:tabLst>
            </a:pPr>
            <a:r>
              <a:rPr lang="en-GB" dirty="0" smtClean="0"/>
              <a:t>rme_api_ppt.zip – Presentation	</a:t>
            </a:r>
          </a:p>
          <a:p>
            <a:pPr lvl="1">
              <a:tabLst>
                <a:tab pos="4114800" algn="l"/>
              </a:tabLst>
            </a:pPr>
            <a:r>
              <a:rPr lang="en-GB" dirty="0" smtClean="0"/>
              <a:t>rme_api_src.zip – Sample source code</a:t>
            </a:r>
            <a:endParaRPr lang="en-GB" sz="2400"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36</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77787"/>
            <a:ext cx="11762080" cy="914400"/>
          </a:xfrm>
        </p:spPr>
        <p:txBody>
          <a:bodyPr/>
          <a:lstStyle/>
          <a:p>
            <a:r>
              <a:rPr lang="en-GB" noProof="0" dirty="0" smtClean="0"/>
              <a:t>Learning More</a:t>
            </a:r>
            <a:endParaRPr lang="en-GB" noProof="0" dirty="0"/>
          </a:p>
        </p:txBody>
      </p:sp>
      <p:sp>
        <p:nvSpPr>
          <p:cNvPr id="3" name="Content Placeholder 2"/>
          <p:cNvSpPr>
            <a:spLocks noGrp="1"/>
          </p:cNvSpPr>
          <p:nvPr>
            <p:ph idx="1"/>
          </p:nvPr>
        </p:nvSpPr>
        <p:spPr>
          <a:xfrm>
            <a:off x="593725" y="1139231"/>
            <a:ext cx="11762080" cy="7777756"/>
          </a:xfrm>
        </p:spPr>
        <p:txBody>
          <a:bodyPr/>
          <a:lstStyle/>
          <a:p>
            <a:pPr marL="463550" indent="-463550">
              <a:spcBef>
                <a:spcPts val="200"/>
              </a:spcBef>
              <a:defRPr/>
            </a:pPr>
            <a:r>
              <a:rPr lang="en-GB" sz="2800" noProof="0" dirty="0" smtClean="0"/>
              <a:t>Online Help, Developer's Guide and SDK Samples</a:t>
            </a:r>
          </a:p>
          <a:p>
            <a:pPr marL="463550" indent="-463550">
              <a:spcBef>
                <a:spcPts val="200"/>
              </a:spcBef>
            </a:pPr>
            <a:r>
              <a:rPr lang="en-GB" sz="2800" noProof="0" dirty="0" err="1" smtClean="0"/>
              <a:t>DevTV</a:t>
            </a:r>
            <a:r>
              <a:rPr lang="en-GB" sz="2800" noProof="0" dirty="0" smtClean="0"/>
              <a:t> Introduction to Revit Programming</a:t>
            </a:r>
          </a:p>
          <a:p>
            <a:pPr marL="463550" lvl="1" indent="0">
              <a:spcBef>
                <a:spcPts val="200"/>
              </a:spcBef>
              <a:buNone/>
            </a:pPr>
            <a:r>
              <a:rPr lang="en-GB" sz="2400" u="sng" noProof="0" dirty="0" smtClean="0">
                <a:hlinkClick r:id="rId2"/>
              </a:rPr>
              <a:t>http://usa.autodesk.com/adsk/servlet/index?siteID=123112&amp;id=2484975</a:t>
            </a:r>
            <a:endParaRPr lang="en-GB" sz="2400" noProof="0" dirty="0" smtClean="0"/>
          </a:p>
          <a:p>
            <a:pPr marL="463550" indent="-463550">
              <a:spcBef>
                <a:spcPts val="200"/>
              </a:spcBef>
            </a:pPr>
            <a:r>
              <a:rPr lang="en-GB" sz="2800" noProof="0" dirty="0" smtClean="0"/>
              <a:t>Recording of Revit 2010 Programming Introduction Webcast</a:t>
            </a:r>
          </a:p>
          <a:p>
            <a:pPr marL="463550" lvl="1" indent="0">
              <a:spcBef>
                <a:spcPts val="200"/>
              </a:spcBef>
              <a:buNone/>
            </a:pPr>
            <a:r>
              <a:rPr lang="en-GB" sz="2400" noProof="0" dirty="0" smtClean="0">
                <a:hlinkClick r:id="rId3"/>
              </a:rPr>
              <a:t>http://www.adskconsulting.com/adn/cs/api_course_sched.php</a:t>
            </a:r>
            <a:r>
              <a:rPr lang="en-GB" sz="2400" noProof="0" dirty="0" smtClean="0"/>
              <a:t> &gt; Revit API</a:t>
            </a:r>
          </a:p>
          <a:p>
            <a:pPr marL="463550" indent="-463550">
              <a:spcBef>
                <a:spcPts val="200"/>
              </a:spcBef>
            </a:pPr>
            <a:r>
              <a:rPr lang="en-GB" sz="2800" noProof="0" dirty="0" smtClean="0"/>
              <a:t>Recording of Revit MEP API Webcast</a:t>
            </a:r>
          </a:p>
          <a:p>
            <a:pPr marL="463550" lvl="1" indent="0">
              <a:spcBef>
                <a:spcPts val="200"/>
              </a:spcBef>
              <a:buNone/>
            </a:pPr>
            <a:r>
              <a:rPr lang="en-GB" sz="2400" noProof="0" dirty="0" smtClean="0">
                <a:hlinkClick r:id="rId3"/>
              </a:rPr>
              <a:t>http://www.adskconsulting.com/adn/cs/api_course_sched.php</a:t>
            </a:r>
            <a:r>
              <a:rPr lang="en-GB" sz="2400" noProof="0" dirty="0" smtClean="0"/>
              <a:t> &gt; Revit MEP API</a:t>
            </a:r>
          </a:p>
          <a:p>
            <a:pPr marL="463550" lvl="1" indent="0">
              <a:spcBef>
                <a:spcPts val="200"/>
              </a:spcBef>
              <a:buNone/>
            </a:pPr>
            <a:r>
              <a:rPr lang="en-GB" sz="2400" noProof="0" dirty="0" smtClean="0">
                <a:hlinkClick r:id="rId3"/>
              </a:rPr>
              <a:t>http://thebuildingcoder.typepad.com/blog/2009/06/revit-mep-api.html </a:t>
            </a:r>
            <a:endParaRPr lang="en-GB" sz="2400" noProof="0" dirty="0" smtClean="0"/>
          </a:p>
          <a:p>
            <a:pPr marL="463550" indent="-463550">
              <a:spcBef>
                <a:spcPts val="200"/>
              </a:spcBef>
              <a:defRPr/>
            </a:pPr>
            <a:r>
              <a:rPr lang="en-GB" sz="2800" noProof="0" dirty="0" smtClean="0"/>
              <a:t>Discussion Group</a:t>
            </a:r>
          </a:p>
          <a:p>
            <a:pPr marL="463550" lvl="1" indent="0">
              <a:spcBef>
                <a:spcPts val="200"/>
              </a:spcBef>
              <a:buNone/>
              <a:defRPr/>
            </a:pPr>
            <a:r>
              <a:rPr lang="en-GB" sz="2400" noProof="0" dirty="0" smtClean="0">
                <a:hlinkClick r:id="rId4"/>
              </a:rPr>
              <a:t>http://discussion.autodesk.com</a:t>
            </a:r>
            <a:r>
              <a:rPr lang="en-GB" sz="2400" noProof="0" dirty="0" smtClean="0"/>
              <a:t> &gt; Revit Architecture &gt; Revit API</a:t>
            </a:r>
          </a:p>
          <a:p>
            <a:pPr marL="463550" indent="-463550">
              <a:spcBef>
                <a:spcPts val="200"/>
              </a:spcBef>
              <a:defRPr/>
            </a:pPr>
            <a:r>
              <a:rPr lang="en-GB" sz="2800" noProof="0" dirty="0" smtClean="0"/>
              <a:t>API Training Classes</a:t>
            </a:r>
          </a:p>
          <a:p>
            <a:pPr marL="463550" lvl="1" indent="0">
              <a:spcBef>
                <a:spcPts val="200"/>
              </a:spcBef>
              <a:buNone/>
              <a:defRPr/>
            </a:pPr>
            <a:r>
              <a:rPr lang="en-GB" sz="2400" noProof="0" dirty="0" smtClean="0">
                <a:hlinkClick r:id="rId4"/>
              </a:rPr>
              <a:t>http://</a:t>
            </a:r>
            <a:r>
              <a:rPr lang="en-GB" sz="2400" noProof="0" dirty="0" smtClean="0">
                <a:hlinkClick r:id="rId5"/>
              </a:rPr>
              <a:t>www.autodesk.com/apitraining</a:t>
            </a:r>
            <a:endParaRPr lang="en-GB" sz="2400" noProof="0" dirty="0" smtClean="0"/>
          </a:p>
          <a:p>
            <a:pPr marL="463550" indent="-463550">
              <a:lnSpc>
                <a:spcPct val="90000"/>
              </a:lnSpc>
              <a:spcBef>
                <a:spcPts val="200"/>
              </a:spcBef>
              <a:defRPr/>
            </a:pPr>
            <a:r>
              <a:rPr lang="en-GB" sz="2800" noProof="0" dirty="0" smtClean="0"/>
              <a:t>The Building Coder, Jeremy </a:t>
            </a:r>
            <a:r>
              <a:rPr lang="en-GB" sz="2800" noProof="0" dirty="0" err="1" smtClean="0"/>
              <a:t>Tammik's</a:t>
            </a:r>
            <a:r>
              <a:rPr lang="en-GB" sz="2800" noProof="0" dirty="0" smtClean="0"/>
              <a:t> Revit API Blog</a:t>
            </a:r>
          </a:p>
          <a:p>
            <a:pPr marL="463550" lvl="1" indent="0">
              <a:lnSpc>
                <a:spcPct val="90000"/>
              </a:lnSpc>
              <a:spcBef>
                <a:spcPts val="200"/>
              </a:spcBef>
              <a:buNone/>
              <a:defRPr/>
            </a:pPr>
            <a:r>
              <a:rPr lang="en-GB" sz="2400" noProof="0" dirty="0" smtClean="0">
                <a:hlinkClick r:id="rId6"/>
              </a:rPr>
              <a:t>http://thebuildingcoder.typepad.com</a:t>
            </a:r>
            <a:endParaRPr lang="en-GB" sz="2400" noProof="0" dirty="0" smtClean="0"/>
          </a:p>
          <a:p>
            <a:pPr marL="463550" indent="-463550">
              <a:spcBef>
                <a:spcPts val="200"/>
              </a:spcBef>
              <a:defRPr/>
            </a:pPr>
            <a:r>
              <a:rPr lang="en-GB" sz="2800" noProof="0" dirty="0" smtClean="0"/>
              <a:t>ADN, The Autodesk Developer Network</a:t>
            </a:r>
          </a:p>
          <a:p>
            <a:pPr marL="463550" lvl="1" indent="0">
              <a:spcBef>
                <a:spcPts val="200"/>
              </a:spcBef>
              <a:buNone/>
              <a:defRPr/>
            </a:pPr>
            <a:r>
              <a:rPr lang="en-GB" sz="2400" noProof="0" dirty="0" smtClean="0">
                <a:hlinkClick r:id="rId4"/>
              </a:rPr>
              <a:t>http://</a:t>
            </a:r>
            <a:r>
              <a:rPr lang="en-GB" sz="2400" noProof="0" dirty="0" smtClean="0">
                <a:hlinkClick r:id="rId7"/>
              </a:rPr>
              <a:t>www.autodesk.com/joinadn</a:t>
            </a:r>
            <a:endParaRPr lang="en-GB" sz="2400" noProof="0" dirty="0" smtClean="0"/>
          </a:p>
          <a:p>
            <a:pPr marL="463550" indent="-463550">
              <a:lnSpc>
                <a:spcPct val="90000"/>
              </a:lnSpc>
              <a:spcBef>
                <a:spcPts val="200"/>
              </a:spcBef>
              <a:defRPr/>
            </a:pPr>
            <a:r>
              <a:rPr lang="en-GB" sz="2800" noProof="0" dirty="0" err="1" smtClean="0"/>
              <a:t>DevHelp</a:t>
            </a:r>
            <a:r>
              <a:rPr lang="en-GB" sz="2800" noProof="0" dirty="0" smtClean="0"/>
              <a:t> Online for ADN members</a:t>
            </a:r>
          </a:p>
          <a:p>
            <a:pPr marL="463550" lvl="1" indent="0">
              <a:lnSpc>
                <a:spcPct val="90000"/>
              </a:lnSpc>
              <a:spcBef>
                <a:spcPts val="200"/>
              </a:spcBef>
              <a:buNone/>
              <a:defRPr/>
            </a:pPr>
            <a:r>
              <a:rPr lang="en-GB" sz="2400" noProof="0" dirty="0" smtClean="0">
                <a:hlinkClick r:id="rId6"/>
              </a:rPr>
              <a:t>http://adn.autodesk.com</a:t>
            </a:r>
            <a:endParaRPr lang="en-GB" sz="3200" noProof="0" dirty="0" smtClean="0"/>
          </a:p>
        </p:txBody>
      </p:sp>
      <p:sp>
        <p:nvSpPr>
          <p:cNvPr id="4" name="Slide Number Placeholder 3"/>
          <p:cNvSpPr>
            <a:spLocks noGrp="1"/>
          </p:cNvSpPr>
          <p:nvPr>
            <p:ph type="sldNum" sz="quarter" idx="10"/>
          </p:nvPr>
        </p:nvSpPr>
        <p:spPr/>
        <p:txBody>
          <a:bodyPr/>
          <a:lstStyle/>
          <a:p>
            <a:fld id="{2EB444A3-E022-4BC8-A5E0-8E52F57F369C}" type="slidenum">
              <a:rPr lang="en-GB" smtClean="0"/>
              <a:pPr/>
              <a:t>37</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77787"/>
            <a:ext cx="11762080" cy="1417320"/>
          </a:xfrm>
        </p:spPr>
        <p:txBody>
          <a:bodyPr/>
          <a:lstStyle/>
          <a:p>
            <a:r>
              <a:rPr lang="en-GB" noProof="0" dirty="0" smtClean="0"/>
              <a:t>Polls About the Presentation</a:t>
            </a:r>
            <a:endParaRPr lang="en-GB" noProof="0" dirty="0"/>
          </a:p>
        </p:txBody>
      </p:sp>
      <p:sp>
        <p:nvSpPr>
          <p:cNvPr id="3" name="Content Placeholder 2"/>
          <p:cNvSpPr>
            <a:spLocks noGrp="1"/>
          </p:cNvSpPr>
          <p:nvPr>
            <p:ph idx="1"/>
          </p:nvPr>
        </p:nvSpPr>
        <p:spPr>
          <a:xfrm>
            <a:off x="561975" y="1906587"/>
            <a:ext cx="12007850" cy="5638800"/>
          </a:xfrm>
        </p:spPr>
        <p:txBody>
          <a:bodyPr/>
          <a:lstStyle/>
          <a:p>
            <a:pPr>
              <a:buNone/>
            </a:pPr>
            <a:r>
              <a:rPr lang="en-GB" sz="3200" noProof="0" smtClean="0"/>
              <a:t>6. How was the audio quality of the presentation?</a:t>
            </a:r>
          </a:p>
          <a:p>
            <a:pPr lvl="1"/>
            <a:r>
              <a:rPr lang="en-GB" sz="2400" noProof="0" smtClean="0"/>
              <a:t>Good, Acceptable, Poor</a:t>
            </a:r>
          </a:p>
          <a:p>
            <a:pPr>
              <a:buNone/>
            </a:pPr>
            <a:r>
              <a:rPr lang="en-GB" sz="3200" noProof="0" smtClean="0"/>
              <a:t>7. How was the visual quality of the presentation?</a:t>
            </a:r>
          </a:p>
          <a:p>
            <a:pPr lvl="1"/>
            <a:r>
              <a:rPr lang="en-GB" sz="2400" noProof="0" smtClean="0"/>
              <a:t>Good, Acceptable, Poor</a:t>
            </a:r>
          </a:p>
          <a:p>
            <a:pPr>
              <a:buNone/>
            </a:pPr>
            <a:r>
              <a:rPr lang="en-GB" sz="3200" noProof="0" smtClean="0"/>
              <a:t>8. How do you rate the presentation material?</a:t>
            </a:r>
          </a:p>
          <a:p>
            <a:pPr lvl="1"/>
            <a:r>
              <a:rPr lang="en-GB" sz="2400" noProof="0" smtClean="0"/>
              <a:t>Excellent, Good, Okay, Poor</a:t>
            </a:r>
          </a:p>
          <a:p>
            <a:pPr>
              <a:buNone/>
            </a:pPr>
            <a:r>
              <a:rPr lang="en-GB" sz="3200" noProof="0" smtClean="0"/>
              <a:t>9. How do you rate the presentation delivery?</a:t>
            </a:r>
          </a:p>
          <a:p>
            <a:pPr lvl="1"/>
            <a:r>
              <a:rPr lang="en-GB" sz="2400" noProof="0" smtClean="0"/>
              <a:t>Excellent, Good, Okay, Poor</a:t>
            </a:r>
          </a:p>
          <a:p>
            <a:pPr>
              <a:buNone/>
            </a:pPr>
            <a:r>
              <a:rPr lang="en-GB" sz="3200" noProof="0" smtClean="0"/>
              <a:t>10. Would you recommend this webcast to a friend or colleague?</a:t>
            </a:r>
          </a:p>
          <a:p>
            <a:pPr lvl="1"/>
            <a:r>
              <a:rPr lang="en-GB" sz="2400" noProof="0" smtClean="0"/>
              <a:t>Yes, No</a:t>
            </a:r>
          </a:p>
        </p:txBody>
      </p:sp>
      <p:sp>
        <p:nvSpPr>
          <p:cNvPr id="4" name="Slide Number Placeholder 3"/>
          <p:cNvSpPr>
            <a:spLocks noGrp="1"/>
          </p:cNvSpPr>
          <p:nvPr>
            <p:ph type="sldNum" sz="quarter" idx="10"/>
          </p:nvPr>
        </p:nvSpPr>
        <p:spPr/>
        <p:txBody>
          <a:bodyPr/>
          <a:lstStyle/>
          <a:p>
            <a:fld id="{2EB444A3-E022-4BC8-A5E0-8E52F57F369C}" type="slidenum">
              <a:rPr lang="en-GB" smtClean="0"/>
              <a:pPr/>
              <a:t>38</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a:stretch>
            <a:fillRect/>
          </a:stretch>
        </p:blipFill>
        <p:spPr>
          <a:xfrm>
            <a:off x="0" y="1587"/>
            <a:ext cx="13011149" cy="9753600"/>
          </a:xfrm>
          <a:prstGeom prst="rect">
            <a:avLst/>
          </a:prstGeom>
        </p:spPr>
      </p:pic>
      <p:sp>
        <p:nvSpPr>
          <p:cNvPr id="3" name="Slide Number Placeholder 2"/>
          <p:cNvSpPr>
            <a:spLocks noGrp="1"/>
          </p:cNvSpPr>
          <p:nvPr>
            <p:ph type="sldNum" sz="quarter" idx="10"/>
          </p:nvPr>
        </p:nvSpPr>
        <p:spPr/>
        <p:txBody>
          <a:bodyPr/>
          <a:lstStyle/>
          <a:p>
            <a:fld id="{2EB444A3-E022-4BC8-A5E0-8E52F57F369C}" type="slidenum">
              <a:rPr lang="en-GB" smtClean="0"/>
              <a:pPr/>
              <a:t>39</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The Revit MEP API</a:t>
            </a:r>
            <a:endParaRPr lang="en-GB" noProof="0" dirty="0"/>
          </a:p>
        </p:txBody>
      </p:sp>
      <p:sp>
        <p:nvSpPr>
          <p:cNvPr id="3" name="Content Placeholder 2"/>
          <p:cNvSpPr>
            <a:spLocks noGrp="1"/>
          </p:cNvSpPr>
          <p:nvPr>
            <p:ph idx="1"/>
          </p:nvPr>
        </p:nvSpPr>
        <p:spPr/>
        <p:txBody>
          <a:bodyPr/>
          <a:lstStyle/>
          <a:p>
            <a:r>
              <a:rPr lang="en-GB" noProof="0" dirty="0" smtClean="0"/>
              <a:t>Introduction</a:t>
            </a:r>
          </a:p>
          <a:p>
            <a:r>
              <a:rPr lang="en-GB" noProof="0" dirty="0" smtClean="0"/>
              <a:t>Analysis</a:t>
            </a:r>
          </a:p>
          <a:p>
            <a:r>
              <a:rPr lang="en-GB" dirty="0" smtClean="0"/>
              <a:t>Hierarchical Systems and Connectors</a:t>
            </a:r>
            <a:endParaRPr lang="en-GB" noProof="0" dirty="0" smtClean="0"/>
          </a:p>
          <a:p>
            <a:r>
              <a:rPr lang="en-GB" noProof="0" dirty="0" smtClean="0"/>
              <a:t>Electrical</a:t>
            </a:r>
          </a:p>
          <a:p>
            <a:r>
              <a:rPr lang="en-GB" noProof="0" dirty="0" smtClean="0"/>
              <a:t>HVAC and Plumbing</a:t>
            </a:r>
          </a:p>
          <a:p>
            <a:r>
              <a:rPr lang="en-GB" noProof="0" dirty="0" smtClean="0"/>
              <a:t>Sample Applications</a:t>
            </a:r>
          </a:p>
          <a:p>
            <a:r>
              <a:rPr lang="en-GB" noProof="0" dirty="0" smtClean="0"/>
              <a:t>Learning More</a:t>
            </a:r>
            <a:endParaRPr lang="en-GB" noProof="0" dirty="0"/>
          </a:p>
        </p:txBody>
      </p:sp>
      <p:sp>
        <p:nvSpPr>
          <p:cNvPr id="6" name="Slide Number Placeholder 5"/>
          <p:cNvSpPr>
            <a:spLocks noGrp="1"/>
          </p:cNvSpPr>
          <p:nvPr>
            <p:ph type="sldNum" sz="quarter" idx="10"/>
          </p:nvPr>
        </p:nvSpPr>
        <p:spPr/>
        <p:txBody>
          <a:bodyPr/>
          <a:lstStyle/>
          <a:p>
            <a:fld id="{2EB444A3-E022-4BC8-A5E0-8E52F57F369C}" type="slidenum">
              <a:rPr lang="en-GB" smtClean="0"/>
              <a:pPr/>
              <a:t>4</a:t>
            </a:fld>
            <a:endParaRPr lang="en-GB" dirty="0"/>
          </a:p>
        </p:txBody>
      </p:sp>
      <p:sp>
        <p:nvSpPr>
          <p:cNvPr id="7" name="Footer Placeholder 6"/>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77787"/>
            <a:ext cx="11762080" cy="1417320"/>
          </a:xfrm>
        </p:spPr>
        <p:txBody>
          <a:bodyPr/>
          <a:lstStyle/>
          <a:p>
            <a:r>
              <a:rPr lang="en-GB" noProof="0" dirty="0" smtClean="0"/>
              <a:t>Polls About You</a:t>
            </a:r>
            <a:endParaRPr lang="en-GB" noProof="0" dirty="0"/>
          </a:p>
        </p:txBody>
      </p:sp>
      <p:sp>
        <p:nvSpPr>
          <p:cNvPr id="3" name="Content Placeholder 2"/>
          <p:cNvSpPr>
            <a:spLocks noGrp="1"/>
          </p:cNvSpPr>
          <p:nvPr>
            <p:ph idx="1"/>
          </p:nvPr>
        </p:nvSpPr>
        <p:spPr>
          <a:xfrm>
            <a:off x="333375" y="1830387"/>
            <a:ext cx="12449175" cy="5562600"/>
          </a:xfrm>
        </p:spPr>
        <p:txBody>
          <a:bodyPr/>
          <a:lstStyle/>
          <a:p>
            <a:pPr>
              <a:buNone/>
            </a:pPr>
            <a:r>
              <a:rPr lang="en-GB" sz="2800" noProof="0" dirty="0" smtClean="0"/>
              <a:t>1. What category best describes your main professional activity?</a:t>
            </a:r>
          </a:p>
          <a:p>
            <a:pPr lvl="1"/>
            <a:r>
              <a:rPr lang="en-GB" sz="2000" noProof="0" dirty="0" smtClean="0"/>
              <a:t>Architect, Engineer, Constructor, Programmer, Manager, Other</a:t>
            </a:r>
          </a:p>
          <a:p>
            <a:pPr>
              <a:buNone/>
            </a:pPr>
            <a:r>
              <a:rPr lang="en-GB" sz="2800" noProof="0" dirty="0" smtClean="0"/>
              <a:t>2. How would you rate your level of experience with the Revit products?</a:t>
            </a:r>
          </a:p>
          <a:p>
            <a:pPr lvl="1"/>
            <a:r>
              <a:rPr lang="en-GB" sz="2000" noProof="0" dirty="0" smtClean="0"/>
              <a:t>Very experienced, Quite experienced, Not experienced</a:t>
            </a:r>
          </a:p>
          <a:p>
            <a:pPr>
              <a:buNone/>
            </a:pPr>
            <a:r>
              <a:rPr lang="en-GB" sz="2800" noProof="0" dirty="0" smtClean="0"/>
              <a:t>3. How would you rate your level of experience with the Revit API?</a:t>
            </a:r>
          </a:p>
          <a:p>
            <a:pPr lvl="1"/>
            <a:r>
              <a:rPr lang="en-GB" sz="2000" noProof="0" dirty="0" smtClean="0"/>
              <a:t>Very experienced, Quite experienced, Not experienced</a:t>
            </a:r>
          </a:p>
          <a:p>
            <a:pPr>
              <a:buNone/>
            </a:pPr>
            <a:r>
              <a:rPr lang="en-GB" sz="2800" noProof="0" dirty="0" smtClean="0"/>
              <a:t>4. How would you rate your level of experience with the Revit MEP API?</a:t>
            </a:r>
          </a:p>
          <a:p>
            <a:pPr lvl="1"/>
            <a:r>
              <a:rPr lang="en-GB" sz="2000" noProof="0" dirty="0" smtClean="0"/>
              <a:t>Very experienced, Quite experienced, Not experienced</a:t>
            </a:r>
          </a:p>
          <a:p>
            <a:pPr>
              <a:buNone/>
            </a:pPr>
            <a:r>
              <a:rPr lang="en-GB" sz="2800" noProof="0" dirty="0" smtClean="0"/>
              <a:t>5. Which statement best describes your interest in this topic?</a:t>
            </a:r>
          </a:p>
          <a:p>
            <a:pPr lvl="1"/>
            <a:r>
              <a:rPr lang="en-GB" sz="2000" noProof="0" dirty="0" smtClean="0"/>
              <a:t>This topic directly affects my work today</a:t>
            </a:r>
          </a:p>
          <a:p>
            <a:pPr lvl="1"/>
            <a:r>
              <a:rPr lang="en-GB" sz="2000" noProof="0" dirty="0" smtClean="0"/>
              <a:t>I expect this topic to be useful to me in the future</a:t>
            </a:r>
          </a:p>
          <a:p>
            <a:pPr lvl="1"/>
            <a:r>
              <a:rPr lang="en-GB" sz="2000" noProof="0" dirty="0" smtClean="0"/>
              <a:t>I'm evaluating this technology</a:t>
            </a:r>
          </a:p>
          <a:p>
            <a:pPr lvl="1"/>
            <a:r>
              <a:rPr lang="en-GB" sz="2000" noProof="0" dirty="0" smtClean="0"/>
              <a:t>None of the above</a:t>
            </a:r>
          </a:p>
        </p:txBody>
      </p:sp>
      <p:sp>
        <p:nvSpPr>
          <p:cNvPr id="4" name="Slide Number Placeholder 3"/>
          <p:cNvSpPr>
            <a:spLocks noGrp="1"/>
          </p:cNvSpPr>
          <p:nvPr>
            <p:ph type="sldNum" sz="quarter" idx="10"/>
          </p:nvPr>
        </p:nvSpPr>
        <p:spPr/>
        <p:txBody>
          <a:bodyPr/>
          <a:lstStyle/>
          <a:p>
            <a:fld id="{2EB444A3-E022-4BC8-A5E0-8E52F57F369C}" type="slidenum">
              <a:rPr lang="en-GB" smtClean="0"/>
              <a:pPr/>
              <a:t>5</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Acronyms</a:t>
            </a:r>
            <a:endParaRPr lang="en-GB" dirty="0"/>
          </a:p>
        </p:txBody>
      </p:sp>
      <p:sp>
        <p:nvSpPr>
          <p:cNvPr id="3" name="Content Placeholder 2"/>
          <p:cNvSpPr>
            <a:spLocks noGrp="1"/>
          </p:cNvSpPr>
          <p:nvPr>
            <p:ph idx="1"/>
          </p:nvPr>
        </p:nvSpPr>
        <p:spPr/>
        <p:txBody>
          <a:bodyPr/>
          <a:lstStyle/>
          <a:p>
            <a:pPr marL="901589" lvl="1" indent="-444446">
              <a:tabLst>
                <a:tab pos="2801711" algn="l"/>
              </a:tabLst>
            </a:pPr>
            <a:r>
              <a:rPr lang="en-GB" sz="3600" dirty="0" smtClean="0"/>
              <a:t>ADN	Autodesk Developer Network</a:t>
            </a:r>
          </a:p>
          <a:p>
            <a:pPr marL="901589" lvl="1" indent="-444446">
              <a:tabLst>
                <a:tab pos="2801711" algn="l"/>
              </a:tabLst>
            </a:pPr>
            <a:r>
              <a:rPr lang="en-GB" sz="3600" dirty="0" smtClean="0"/>
              <a:t>AEC	Architecture, Engineering, Construction</a:t>
            </a:r>
          </a:p>
          <a:p>
            <a:pPr marL="901589" lvl="1" indent="-444446">
              <a:tabLst>
                <a:tab pos="2801711" algn="l"/>
              </a:tabLst>
            </a:pPr>
            <a:r>
              <a:rPr lang="en-GB" sz="3600" dirty="0" smtClean="0"/>
              <a:t>API	Application Programming Interface</a:t>
            </a:r>
          </a:p>
          <a:p>
            <a:pPr marL="901589" lvl="1" indent="-444446">
              <a:tabLst>
                <a:tab pos="2801711" algn="l"/>
              </a:tabLst>
            </a:pPr>
            <a:r>
              <a:rPr lang="en-GB" sz="3600" dirty="0" smtClean="0"/>
              <a:t>BIM	Building Information Model</a:t>
            </a:r>
          </a:p>
          <a:p>
            <a:pPr marL="901589" lvl="1" indent="-444446">
              <a:tabLst>
                <a:tab pos="2801711" algn="l"/>
              </a:tabLst>
            </a:pPr>
            <a:r>
              <a:rPr lang="en-GB" sz="3600" dirty="0" smtClean="0"/>
              <a:t>GUI	Graphical User Interface</a:t>
            </a:r>
          </a:p>
          <a:p>
            <a:pPr marL="901589" lvl="1" indent="-444446">
              <a:tabLst>
                <a:tab pos="2801711" algn="l"/>
              </a:tabLst>
            </a:pPr>
            <a:r>
              <a:rPr lang="en-GB" sz="3600" dirty="0" smtClean="0"/>
              <a:t>HVAC	Heating, Ventilation, and Air Conditioning</a:t>
            </a:r>
          </a:p>
          <a:p>
            <a:pPr marL="901589" lvl="1" indent="-444446">
              <a:tabLst>
                <a:tab pos="2801711" algn="l"/>
              </a:tabLst>
            </a:pPr>
            <a:r>
              <a:rPr lang="en-GB" sz="3600" dirty="0" smtClean="0"/>
              <a:t>MEP	Mechanical, Electrical, and Plumbing</a:t>
            </a:r>
          </a:p>
          <a:p>
            <a:pPr marL="901589" lvl="1" indent="-444446">
              <a:tabLst>
                <a:tab pos="2801711" algn="l"/>
              </a:tabLst>
            </a:pPr>
            <a:r>
              <a:rPr lang="en-GB" sz="3600" dirty="0" smtClean="0"/>
              <a:t>RAC	Revit Architecture</a:t>
            </a:r>
          </a:p>
          <a:p>
            <a:pPr marL="901589" lvl="1" indent="-444446">
              <a:tabLst>
                <a:tab pos="2801711" algn="l"/>
              </a:tabLst>
            </a:pPr>
            <a:r>
              <a:rPr lang="en-US" sz="3600" dirty="0" smtClean="0"/>
              <a:t>RME	Revit MEP</a:t>
            </a:r>
            <a:endParaRPr lang="en-GB" sz="3600" dirty="0" smtClean="0"/>
          </a:p>
          <a:p>
            <a:pPr marL="901589" lvl="1" indent="-444446">
              <a:tabLst>
                <a:tab pos="2801711" algn="l"/>
              </a:tabLst>
            </a:pPr>
            <a:r>
              <a:rPr lang="en-GB" sz="3600" dirty="0" smtClean="0"/>
              <a:t>RST	Revit Structure</a:t>
            </a:r>
          </a:p>
          <a:p>
            <a:pPr marL="901589" lvl="1" indent="-444446">
              <a:tabLst>
                <a:tab pos="2801711" algn="l"/>
              </a:tabLst>
            </a:pPr>
            <a:r>
              <a:rPr lang="en-GB" sz="3600" dirty="0" smtClean="0"/>
              <a:t>SDK	Software Development Kit</a:t>
            </a:r>
          </a:p>
          <a:p>
            <a:pPr marL="901589" lvl="1" indent="-444446">
              <a:tabLst>
                <a:tab pos="2801711" algn="l"/>
              </a:tabLst>
            </a:pPr>
            <a:r>
              <a:rPr lang="en-GB" sz="3600" dirty="0" smtClean="0"/>
              <a:t>UI	User Interface</a:t>
            </a:r>
            <a:endParaRPr lang="en-GB"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6</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smtClean="0"/>
              <a:t>MEP Application Requirements</a:t>
            </a:r>
            <a:endParaRPr lang="en-GB" noProof="0" dirty="0"/>
          </a:p>
        </p:txBody>
      </p:sp>
      <p:sp>
        <p:nvSpPr>
          <p:cNvPr id="5" name="Content Placeholder 4"/>
          <p:cNvSpPr>
            <a:spLocks noGrp="1"/>
          </p:cNvSpPr>
          <p:nvPr>
            <p:ph idx="1"/>
          </p:nvPr>
        </p:nvSpPr>
        <p:spPr>
          <a:xfrm>
            <a:off x="593725" y="1373187"/>
            <a:ext cx="12084050" cy="7472956"/>
          </a:xfrm>
        </p:spPr>
        <p:txBody>
          <a:bodyPr/>
          <a:lstStyle/>
          <a:p>
            <a:r>
              <a:rPr lang="en-GB" noProof="0" dirty="0" smtClean="0"/>
              <a:t>Mechanical, electrical and plumbing domains</a:t>
            </a:r>
          </a:p>
          <a:p>
            <a:r>
              <a:rPr lang="en-GB" noProof="0" dirty="0" smtClean="0"/>
              <a:t>HVAC, i.e. heating, ventilation and air conditioning, is mechanical</a:t>
            </a:r>
          </a:p>
          <a:p>
            <a:r>
              <a:rPr lang="en-GB" noProof="0" dirty="0" smtClean="0"/>
              <a:t>Need for strong model analysis tools</a:t>
            </a:r>
          </a:p>
          <a:p>
            <a:r>
              <a:rPr lang="en-GB" noProof="0" dirty="0" smtClean="0"/>
              <a:t>Need to read and write access to the components and data</a:t>
            </a:r>
          </a:p>
          <a:p>
            <a:pPr lvl="1"/>
            <a:r>
              <a:rPr lang="en-GB" noProof="0" dirty="0" smtClean="0"/>
              <a:t>MEP project information </a:t>
            </a:r>
          </a:p>
          <a:p>
            <a:pPr lvl="1"/>
            <a:r>
              <a:rPr lang="en-GB" noProof="0" dirty="0" smtClean="0"/>
              <a:t>Green Building XML, </a:t>
            </a:r>
            <a:r>
              <a:rPr lang="en-GB" noProof="0" dirty="0" err="1" smtClean="0"/>
              <a:t>gbXML</a:t>
            </a:r>
            <a:endParaRPr lang="en-GB" noProof="0" dirty="0" smtClean="0"/>
          </a:p>
          <a:p>
            <a:pPr lvl="1"/>
            <a:r>
              <a:rPr lang="en-GB" noProof="0" dirty="0" smtClean="0"/>
              <a:t>Spaces and zones</a:t>
            </a:r>
          </a:p>
          <a:p>
            <a:pPr lvl="1"/>
            <a:r>
              <a:rPr lang="en-GB" noProof="0" dirty="0" smtClean="0"/>
              <a:t>Electrical systems, components, properties and parameters</a:t>
            </a:r>
          </a:p>
          <a:p>
            <a:pPr lvl="1"/>
            <a:r>
              <a:rPr lang="en-GB" noProof="0" dirty="0" smtClean="0"/>
              <a:t>Duct and pipe systems, components, properties and parameters</a:t>
            </a:r>
          </a:p>
          <a:p>
            <a:pPr lvl="1"/>
            <a:r>
              <a:rPr lang="en-GB" noProof="0" dirty="0" smtClean="0"/>
              <a:t>Element creation and modification</a:t>
            </a:r>
          </a:p>
          <a:p>
            <a:pPr lvl="1"/>
            <a:r>
              <a:rPr lang="en-GB" noProof="0" dirty="0" smtClean="0"/>
              <a:t>System traversal and analysis</a:t>
            </a:r>
            <a:endParaRPr lang="en-GB" noProof="0"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7</a:t>
            </a:fld>
            <a:endParaRPr lang="en-GB" dirty="0"/>
          </a:p>
        </p:txBody>
      </p:sp>
      <p:sp>
        <p:nvSpPr>
          <p:cNvPr id="6" name="Footer Placeholder 5"/>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Generic Revit API</a:t>
            </a:r>
            <a:endParaRPr lang="en-GB" noProof="0" dirty="0"/>
          </a:p>
        </p:txBody>
      </p:sp>
      <p:sp>
        <p:nvSpPr>
          <p:cNvPr id="5" name="Content Placeholder 4"/>
          <p:cNvSpPr>
            <a:spLocks noGrp="1"/>
          </p:cNvSpPr>
          <p:nvPr>
            <p:ph idx="1"/>
          </p:nvPr>
        </p:nvSpPr>
        <p:spPr/>
        <p:txBody>
          <a:bodyPr/>
          <a:lstStyle/>
          <a:p>
            <a:r>
              <a:rPr lang="en-GB" noProof="0" dirty="0" smtClean="0"/>
              <a:t>Basic Revit API is generic</a:t>
            </a:r>
          </a:p>
          <a:p>
            <a:r>
              <a:rPr lang="en-GB" noProof="0" dirty="0" smtClean="0"/>
              <a:t>All flavours use the same .NET assembly RevitAPI.dll</a:t>
            </a:r>
          </a:p>
          <a:p>
            <a:r>
              <a:rPr lang="en-GB" noProof="0" dirty="0" smtClean="0"/>
              <a:t>Specific additional features exist for each flavour, e.g.</a:t>
            </a:r>
          </a:p>
          <a:p>
            <a:pPr lvl="1"/>
            <a:r>
              <a:rPr lang="en-GB" dirty="0" smtClean="0"/>
              <a:t>Room-related functionality in Revit Architecture </a:t>
            </a:r>
          </a:p>
          <a:p>
            <a:pPr lvl="1"/>
            <a:r>
              <a:rPr lang="en-GB" dirty="0" smtClean="0"/>
              <a:t>Access to the analytical model in Revit Structure</a:t>
            </a:r>
          </a:p>
          <a:p>
            <a:pPr lvl="1"/>
            <a:r>
              <a:rPr lang="en-GB" dirty="0" smtClean="0"/>
              <a:t>Access to the MEP model in Revit MEP</a:t>
            </a:r>
            <a:endParaRPr lang="en-GB" noProof="0" dirty="0"/>
          </a:p>
        </p:txBody>
      </p:sp>
      <p:sp>
        <p:nvSpPr>
          <p:cNvPr id="4" name="Slide Number Placeholder 3"/>
          <p:cNvSpPr>
            <a:spLocks noGrp="1"/>
          </p:cNvSpPr>
          <p:nvPr>
            <p:ph type="sldNum" sz="quarter" idx="10"/>
          </p:nvPr>
        </p:nvSpPr>
        <p:spPr/>
        <p:txBody>
          <a:bodyPr/>
          <a:lstStyle/>
          <a:p>
            <a:fld id="{2EB444A3-E022-4BC8-A5E0-8E52F57F369C}" type="slidenum">
              <a:rPr lang="en-GB" smtClean="0"/>
              <a:pPr/>
              <a:t>8</a:t>
            </a:fld>
            <a:endParaRPr lang="en-GB" dirty="0"/>
          </a:p>
        </p:txBody>
      </p:sp>
      <p:sp>
        <p:nvSpPr>
          <p:cNvPr id="6" name="Footer Placeholder 5"/>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noProof="0" dirty="0" smtClean="0"/>
              <a:t>Revit MEP API Evolution</a:t>
            </a:r>
            <a:endParaRPr lang="en-GB" noProof="0" dirty="0"/>
          </a:p>
        </p:txBody>
      </p:sp>
      <p:sp>
        <p:nvSpPr>
          <p:cNvPr id="3" name="Content Placeholder 2"/>
          <p:cNvSpPr>
            <a:spLocks noGrp="1"/>
          </p:cNvSpPr>
          <p:nvPr>
            <p:ph idx="1"/>
          </p:nvPr>
        </p:nvSpPr>
        <p:spPr/>
        <p:txBody>
          <a:bodyPr/>
          <a:lstStyle/>
          <a:p>
            <a:pPr>
              <a:buNone/>
            </a:pPr>
            <a:r>
              <a:rPr lang="en-GB" dirty="0" smtClean="0"/>
              <a:t>Revit 2008 provided no MEP-specific API</a:t>
            </a:r>
          </a:p>
          <a:p>
            <a:pPr>
              <a:buNone/>
            </a:pPr>
            <a:r>
              <a:rPr lang="en-GB" dirty="0" smtClean="0"/>
              <a:t>Generic element and parameter access can be used</a:t>
            </a:r>
          </a:p>
          <a:p>
            <a:pPr>
              <a:buNone/>
            </a:pPr>
            <a:r>
              <a:rPr lang="en-GB" dirty="0" smtClean="0"/>
              <a:t>Revit 2009 introduced MEP-specific API support</a:t>
            </a:r>
          </a:p>
          <a:p>
            <a:pPr lvl="1"/>
            <a:r>
              <a:rPr lang="en-GB" dirty="0" smtClean="0"/>
              <a:t>MEP model property, space and zone, electrical and mechanical equipment, lighting device and fixture, connector, electrical system</a:t>
            </a:r>
          </a:p>
          <a:p>
            <a:pPr>
              <a:buNone/>
            </a:pPr>
            <a:r>
              <a:rPr lang="en-GB" dirty="0" smtClean="0"/>
              <a:t>MEP-specific API was a focal point of the Revit 2010 API</a:t>
            </a:r>
          </a:p>
          <a:p>
            <a:pPr lvl="1"/>
            <a:r>
              <a:rPr lang="en-GB" dirty="0" smtClean="0"/>
              <a:t>Support for HVAC and piping systems</a:t>
            </a:r>
          </a:p>
          <a:p>
            <a:pPr lvl="1"/>
            <a:r>
              <a:rPr lang="en-GB" dirty="0" smtClean="0"/>
              <a:t>MEP namespace</a:t>
            </a:r>
          </a:p>
        </p:txBody>
      </p:sp>
      <p:sp>
        <p:nvSpPr>
          <p:cNvPr id="4" name="Slide Number Placeholder 3"/>
          <p:cNvSpPr>
            <a:spLocks noGrp="1"/>
          </p:cNvSpPr>
          <p:nvPr>
            <p:ph type="sldNum" sz="quarter" idx="10"/>
          </p:nvPr>
        </p:nvSpPr>
        <p:spPr/>
        <p:txBody>
          <a:bodyPr/>
          <a:lstStyle/>
          <a:p>
            <a:fld id="{2EB444A3-E022-4BC8-A5E0-8E52F57F369C}" type="slidenum">
              <a:rPr lang="en-GB" smtClean="0"/>
              <a:pPr/>
              <a:t>9</a:t>
            </a:fld>
            <a:endParaRPr lang="en-GB" dirty="0"/>
          </a:p>
        </p:txBody>
      </p:sp>
      <p:sp>
        <p:nvSpPr>
          <p:cNvPr id="5" name="Footer Placeholder 4"/>
          <p:cNvSpPr>
            <a:spLocks noGrp="1"/>
          </p:cNvSpPr>
          <p:nvPr>
            <p:ph type="ftr" sz="quarter" idx="11"/>
          </p:nvPr>
        </p:nvSpPr>
        <p:spPr/>
        <p:txBody>
          <a:bodyPr/>
          <a:lstStyle/>
          <a:p>
            <a:r>
              <a:rPr lang="en-GB" smtClean="0"/>
              <a:t>Revit MEP API</a:t>
            </a:r>
            <a:endParaRPr lang="en-GB"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https://share.autodesk.com/Marketing/catalog/PublishingImages/09_25_08_AEC_Title_03.jpg</Url>
      <Description xsi:nil="true"/>
    </Image>
    <Date_x0020_Published xmlns="c8bab806-ca78-4cad-94f6-48e563f76e95">2009-08-27T09:00:00+02:00</Date_x0020_Published>
    <Media_x0020_Description xmlns="c8bab806-ca78-4cad-94f6-48e563f76e95">Revit MEP API</Media_x0020_Description>
    <Category xmlns="f53a3603-67ad-45e2-accf-d44f8756b321">Revit API</Category>
    <Business_x0020_and_x0020_Industry xmlns="f53a3603-67ad-45e2-accf-d44f8756b321">Autodesk ADN AEC</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BD94DC-D304-4760-B549-E9E0196D12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19E6BA4-7463-4367-9729-CE875BA09909}">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3DC70731-8381-4ABA-B37A-33BC28502B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Family_API</Template>
  <TotalTime>0</TotalTime>
  <Words>2220</Words>
  <Application>Microsoft Office PowerPoint</Application>
  <PresentationFormat>Custom</PresentationFormat>
  <Paragraphs>394</Paragraphs>
  <Slides>39</Slides>
  <Notes>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ADSK_White</vt:lpstr>
      <vt:lpstr>Autodesk Revit 2010 MEP API</vt:lpstr>
      <vt:lpstr>Before we start LiveMeeting and conference call – how to</vt:lpstr>
      <vt:lpstr>About the Presenter</vt:lpstr>
      <vt:lpstr>The Revit MEP API</vt:lpstr>
      <vt:lpstr>Polls About You</vt:lpstr>
      <vt:lpstr>Acronyms</vt:lpstr>
      <vt:lpstr>MEP Application Requirements</vt:lpstr>
      <vt:lpstr>The Generic Revit API</vt:lpstr>
      <vt:lpstr>Revit MEP API Evolution</vt:lpstr>
      <vt:lpstr>Analysis</vt:lpstr>
      <vt:lpstr>MEP Project Info and gbXML</vt:lpstr>
      <vt:lpstr>Spaces and Zones</vt:lpstr>
      <vt:lpstr>Model Inspection Utilities</vt:lpstr>
      <vt:lpstr>Connectors and Hierarchical Systems</vt:lpstr>
      <vt:lpstr>Hierarchical System Structure and MEP Model</vt:lpstr>
      <vt:lpstr>Connectors</vt:lpstr>
      <vt:lpstr>Electrical</vt:lpstr>
      <vt:lpstr>Electrical System Hierarchy</vt:lpstr>
      <vt:lpstr>HVAC  and Plumbing</vt:lpstr>
      <vt:lpstr>HVAC and Piping Hierarchy</vt:lpstr>
      <vt:lpstr>Systems</vt:lpstr>
      <vt:lpstr>Duct and Pipes</vt:lpstr>
      <vt:lpstr>Fittings</vt:lpstr>
      <vt:lpstr>Connectors</vt:lpstr>
      <vt:lpstr>Element Creation</vt:lpstr>
      <vt:lpstr>Sample Applications</vt:lpstr>
      <vt:lpstr>AddSpaceAndZone</vt:lpstr>
      <vt:lpstr>PowerCircuit</vt:lpstr>
      <vt:lpstr>AutoRoute</vt:lpstr>
      <vt:lpstr>AvoidObstruction</vt:lpstr>
      <vt:lpstr>TraverseSystem</vt:lpstr>
      <vt:lpstr>CreateAirHandler</vt:lpstr>
      <vt:lpstr>MEP Sample</vt:lpstr>
      <vt:lpstr>MEP Electrical Sample</vt:lpstr>
      <vt:lpstr>MEP HVAC Sample</vt:lpstr>
      <vt:lpstr>Materials</vt:lpstr>
      <vt:lpstr>Learning More</vt:lpstr>
      <vt:lpstr>Polls About the Presentation</vt:lpstr>
      <vt:lpstr>Slide 39</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RME API</dc:title>
  <dc:subject/>
  <dc:creator/>
  <cp:keywords/>
  <cp:lastModifiedBy/>
  <cp:revision>1</cp:revision>
  <dcterms:created xsi:type="dcterms:W3CDTF">2009-08-24T18:54:07Z</dcterms:created>
  <dcterms:modified xsi:type="dcterms:W3CDTF">2009-08-27T12:44:34Z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500</vt:r8>
  </property>
  <property fmtid="{D5CDD505-2E9C-101B-9397-08002B2CF9AE}" pid="5" name="URL">
    <vt:lpwstr/>
  </property>
  <property fmtid="{D5CDD505-2E9C-101B-9397-08002B2CF9AE}" pid="6" name="Business &amp; Corporate Type">
    <vt:lpwstr>2</vt:lpwstr>
  </property>
</Properties>
</file>