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comments/comment3.xml" ContentType="application/vnd.openxmlformats-officedocument.presentationml.comments+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comments/comment2.xml" ContentType="application/vnd.openxmlformats-officedocument.presentationml.comments+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4"/>
    <p:sldMasterId id="2147483687" r:id="rId5"/>
  </p:sldMasterIdLst>
  <p:notesMasterIdLst>
    <p:notesMasterId r:id="rId76"/>
  </p:notesMasterIdLst>
  <p:handoutMasterIdLst>
    <p:handoutMasterId r:id="rId77"/>
  </p:handoutMasterIdLst>
  <p:sldIdLst>
    <p:sldId id="314" r:id="rId6"/>
    <p:sldId id="395" r:id="rId7"/>
    <p:sldId id="319" r:id="rId8"/>
    <p:sldId id="320" r:id="rId9"/>
    <p:sldId id="321" r:id="rId10"/>
    <p:sldId id="322" r:id="rId11"/>
    <p:sldId id="323" r:id="rId12"/>
    <p:sldId id="324" r:id="rId13"/>
    <p:sldId id="325" r:id="rId14"/>
    <p:sldId id="326" r:id="rId15"/>
    <p:sldId id="327" r:id="rId16"/>
    <p:sldId id="328" r:id="rId17"/>
    <p:sldId id="329" r:id="rId18"/>
    <p:sldId id="330" r:id="rId19"/>
    <p:sldId id="331" r:id="rId20"/>
    <p:sldId id="332" r:id="rId21"/>
    <p:sldId id="333" r:id="rId22"/>
    <p:sldId id="334" r:id="rId23"/>
    <p:sldId id="335" r:id="rId24"/>
    <p:sldId id="336" r:id="rId25"/>
    <p:sldId id="337" r:id="rId26"/>
    <p:sldId id="338" r:id="rId27"/>
    <p:sldId id="339" r:id="rId28"/>
    <p:sldId id="340" r:id="rId29"/>
    <p:sldId id="341" r:id="rId30"/>
    <p:sldId id="342" r:id="rId31"/>
    <p:sldId id="343" r:id="rId32"/>
    <p:sldId id="344" r:id="rId33"/>
    <p:sldId id="345" r:id="rId34"/>
    <p:sldId id="347" r:id="rId35"/>
    <p:sldId id="348" r:id="rId36"/>
    <p:sldId id="351" r:id="rId37"/>
    <p:sldId id="352" r:id="rId38"/>
    <p:sldId id="353" r:id="rId39"/>
    <p:sldId id="354" r:id="rId40"/>
    <p:sldId id="355" r:id="rId41"/>
    <p:sldId id="356" r:id="rId42"/>
    <p:sldId id="357" r:id="rId43"/>
    <p:sldId id="358" r:id="rId44"/>
    <p:sldId id="359" r:id="rId45"/>
    <p:sldId id="360" r:id="rId46"/>
    <p:sldId id="361" r:id="rId47"/>
    <p:sldId id="362" r:id="rId48"/>
    <p:sldId id="363" r:id="rId49"/>
    <p:sldId id="364" r:id="rId50"/>
    <p:sldId id="366" r:id="rId51"/>
    <p:sldId id="367" r:id="rId52"/>
    <p:sldId id="368" r:id="rId53"/>
    <p:sldId id="369" r:id="rId54"/>
    <p:sldId id="370" r:id="rId55"/>
    <p:sldId id="371" r:id="rId56"/>
    <p:sldId id="372" r:id="rId57"/>
    <p:sldId id="373" r:id="rId58"/>
    <p:sldId id="374" r:id="rId59"/>
    <p:sldId id="375" r:id="rId60"/>
    <p:sldId id="376" r:id="rId61"/>
    <p:sldId id="378" r:id="rId62"/>
    <p:sldId id="379" r:id="rId63"/>
    <p:sldId id="380" r:id="rId64"/>
    <p:sldId id="381" r:id="rId65"/>
    <p:sldId id="382" r:id="rId66"/>
    <p:sldId id="383" r:id="rId67"/>
    <p:sldId id="384" r:id="rId68"/>
    <p:sldId id="386" r:id="rId69"/>
    <p:sldId id="387" r:id="rId70"/>
    <p:sldId id="388" r:id="rId71"/>
    <p:sldId id="389" r:id="rId72"/>
    <p:sldId id="392" r:id="rId73"/>
    <p:sldId id="393" r:id="rId74"/>
    <p:sldId id="394" r:id="rId75"/>
  </p:sldIdLst>
  <p:sldSz cx="13011150" cy="9756775"/>
  <p:notesSz cx="6805613" cy="9939338"/>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0066"/>
    <a:srgbClr val="118888"/>
    <a:srgbClr val="77BB11"/>
    <a:srgbClr val="004282"/>
    <a:srgbClr val="7F7F7F"/>
    <a:srgbClr val="FFAA00"/>
    <a:srgbClr val="EE5500"/>
    <a:srgbClr val="DD0000"/>
    <a:srgbClr val="FF4600"/>
    <a:srgbClr val="737373"/>
  </p:clrMru>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14" autoAdjust="0"/>
    <p:restoredTop sz="70811" autoAdjust="0"/>
  </p:normalViewPr>
  <p:slideViewPr>
    <p:cSldViewPr>
      <p:cViewPr varScale="1">
        <p:scale>
          <a:sx n="44" d="100"/>
          <a:sy n="44" d="100"/>
        </p:scale>
        <p:origin x="-1776" y="-120"/>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67" d="100"/>
          <a:sy n="67" d="100"/>
        </p:scale>
        <p:origin x="-3516" y="-120"/>
      </p:cViewPr>
      <p:guideLst>
        <p:guide orient="horz" pos="3131"/>
        <p:guide pos="214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notesMaster" Target="notesMasters/notesMaster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slide" Target="slides/slide56.xml"/><Relationship Id="rId82"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0-05-12T22:22:57.333" idx="1">
    <p:pos x="2984" y="460"/>
    <p:text>Please test those animation works with LiveMeeting.
If not, we can probably change it to multiple slides for the webcast.  </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0-05-13T03:05:21.114" idx="2">
    <p:pos x="10" y="10"/>
    <p:text>taken from 2010. need to update</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0-05-13T03:05:31.270" idx="3">
    <p:pos x="10" y="10"/>
    <p:text>taken from 2010. need to update.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4696" y="0"/>
            <a:ext cx="2949848" cy="496908"/>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5/27/2010</a:t>
            </a:fld>
            <a:endParaRPr lang="en-US"/>
          </a:p>
        </p:txBody>
      </p:sp>
      <p:sp>
        <p:nvSpPr>
          <p:cNvPr id="4" name="Footer Placeholder 3"/>
          <p:cNvSpPr>
            <a:spLocks noGrp="1"/>
          </p:cNvSpPr>
          <p:nvPr>
            <p:ph type="ftr" sz="quarter" idx="2"/>
          </p:nvPr>
        </p:nvSpPr>
        <p:spPr>
          <a:xfrm>
            <a:off x="0" y="9440070"/>
            <a:ext cx="2948778" cy="498088"/>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4696" y="9440070"/>
            <a:ext cx="2949848" cy="498088"/>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54696" y="0"/>
            <a:ext cx="2949848" cy="496908"/>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5/27/2010</a:t>
            </a:fld>
            <a:endParaRPr lang="en-US"/>
          </a:p>
        </p:txBody>
      </p:sp>
      <p:sp>
        <p:nvSpPr>
          <p:cNvPr id="4" name="Slide Image Placeholder 3"/>
          <p:cNvSpPr>
            <a:spLocks noGrp="1" noRot="1" noChangeAspect="1"/>
          </p:cNvSpPr>
          <p:nvPr>
            <p:ph type="sldImg" idx="2"/>
          </p:nvPr>
        </p:nvSpPr>
        <p:spPr>
          <a:xfrm>
            <a:off x="1539875" y="828675"/>
            <a:ext cx="3725863" cy="2795588"/>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680241" y="3975263"/>
            <a:ext cx="5445132" cy="5218123"/>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9440070"/>
            <a:ext cx="2948778" cy="498088"/>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54696" y="9440070"/>
            <a:ext cx="2949848" cy="498088"/>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AEC Title</a:t>
            </a:r>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The Autodesk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requires the Microsoft .NET Framework v3.5. </a:t>
            </a:r>
            <a:r>
              <a:rPr lang="en-GB" dirty="0" smtClean="0"/>
              <a:t>For examples of flavour specific API functionality, room-related functionality is available in RAC only, the analytical model only in RST,</a:t>
            </a:r>
            <a:r>
              <a:rPr lang="en-GB" baseline="0" dirty="0" smtClean="0"/>
              <a:t> systems only in RME.</a:t>
            </a:r>
            <a:endParaRPr lang="en-GB" dirty="0" smtClean="0"/>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5EEAEA12-1A30-49EF-B357-76DDC0C0D476}" type="slidenum">
              <a:rPr lang="en-US" altLang="en-US"/>
              <a:pPr/>
              <a:t>2</a:t>
            </a:fld>
            <a:endParaRPr lang="en-US" altLang="en-US" dirty="0"/>
          </a:p>
        </p:txBody>
      </p:sp>
      <p:sp>
        <p:nvSpPr>
          <p:cNvPr id="49155" name="Rectangle 2"/>
          <p:cNvSpPr>
            <a:spLocks noGrp="1" noRot="1" noChangeAspect="1" noChangeArrowheads="1" noTextEdit="1"/>
          </p:cNvSpPr>
          <p:nvPr>
            <p:ph type="sldImg"/>
          </p:nvPr>
        </p:nvSpPr>
        <p:spPr>
          <a:xfrm>
            <a:off x="917575" y="747713"/>
            <a:ext cx="4972050" cy="3729037"/>
          </a:xfrm>
          <a:ln/>
        </p:spPr>
      </p:sp>
      <p:sp>
        <p:nvSpPr>
          <p:cNvPr id="49156" name="Rectangle 3"/>
          <p:cNvSpPr>
            <a:spLocks noGrp="1" noChangeArrowheads="1"/>
          </p:cNvSpPr>
          <p:nvPr>
            <p:ph type="body" idx="1"/>
          </p:nvPr>
        </p:nvSpPr>
        <p:spPr>
          <a:xfrm>
            <a:off x="907415" y="4721186"/>
            <a:ext cx="4990783" cy="4472702"/>
          </a:xfrm>
          <a:noFill/>
          <a:ln/>
        </p:spPr>
        <p:txBody>
          <a:bodyPr/>
          <a:lstStyle/>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30</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32</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dirty="0" smtClean="0">
                <a:solidFill>
                  <a:schemeClr val="tx1"/>
                </a:solidFill>
                <a:latin typeface="+mn-lt"/>
                <a:ea typeface="+mn-ea"/>
                <a:cs typeface="+mn-cs"/>
              </a:rPr>
              <a:t>Here is a smaller subset of the most important database classes, i.e. non-geometrical</a:t>
            </a:r>
            <a:r>
              <a:rPr lang="en-GB" sz="1400" kern="1200" baseline="0" dirty="0" smtClean="0">
                <a:solidFill>
                  <a:schemeClr val="tx1"/>
                </a:solidFill>
                <a:latin typeface="+mn-lt"/>
                <a:ea typeface="+mn-ea"/>
                <a:cs typeface="+mn-cs"/>
              </a:rPr>
              <a:t> classes,</a:t>
            </a:r>
            <a:r>
              <a:rPr lang="en-GB" sz="1400" kern="1200" dirty="0" smtClean="0">
                <a:solidFill>
                  <a:schemeClr val="tx1"/>
                </a:solidFill>
                <a:latin typeface="+mn-lt"/>
                <a:ea typeface="+mn-ea"/>
                <a:cs typeface="+mn-cs"/>
              </a:rPr>
              <a:t> that appear in a typical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model programming task. The red classes are the most commonly used. The </a:t>
            </a:r>
            <a:r>
              <a:rPr lang="en-GB" sz="1400" kern="1200" dirty="0" err="1" smtClean="0">
                <a:solidFill>
                  <a:schemeClr val="tx1"/>
                </a:solidFill>
                <a:latin typeface="+mn-lt"/>
                <a:ea typeface="+mn-ea"/>
                <a:cs typeface="+mn-cs"/>
              </a:rPr>
              <a:t>RoofBase</a:t>
            </a:r>
            <a:r>
              <a:rPr lang="en-GB" sz="1400" kern="1200" dirty="0" smtClean="0">
                <a:solidFill>
                  <a:schemeClr val="tx1"/>
                </a:solidFill>
                <a:latin typeface="+mn-lt"/>
                <a:ea typeface="+mn-ea"/>
                <a:cs typeface="+mn-cs"/>
              </a:rPr>
              <a:t> class and its derived types </a:t>
            </a:r>
            <a:r>
              <a:rPr lang="en-GB" sz="1400" kern="1200" dirty="0" err="1" smtClean="0">
                <a:solidFill>
                  <a:schemeClr val="tx1"/>
                </a:solidFill>
                <a:latin typeface="+mn-lt"/>
                <a:ea typeface="+mn-ea"/>
                <a:cs typeface="+mn-cs"/>
              </a:rPr>
              <a:t>FootPrintRoof</a:t>
            </a:r>
            <a:r>
              <a:rPr lang="en-GB" sz="1400" kern="1200" dirty="0" smtClean="0">
                <a:solidFill>
                  <a:schemeClr val="tx1"/>
                </a:solidFill>
                <a:latin typeface="+mn-lt"/>
                <a:ea typeface="+mn-ea"/>
                <a:cs typeface="+mn-cs"/>
              </a:rPr>
              <a:t> and </a:t>
            </a:r>
            <a:r>
              <a:rPr lang="en-GB" sz="1400" kern="1200" dirty="0" err="1" smtClean="0">
                <a:solidFill>
                  <a:schemeClr val="tx1"/>
                </a:solidFill>
                <a:latin typeface="+mn-lt"/>
                <a:ea typeface="+mn-ea"/>
                <a:cs typeface="+mn-cs"/>
              </a:rPr>
              <a:t>ExtrusionRoof</a:t>
            </a:r>
            <a:r>
              <a:rPr lang="en-GB" sz="1400" kern="1200" dirty="0" smtClean="0">
                <a:solidFill>
                  <a:schemeClr val="tx1"/>
                </a:solidFill>
                <a:latin typeface="+mn-lt"/>
                <a:ea typeface="+mn-ea"/>
                <a:cs typeface="+mn-cs"/>
              </a:rPr>
              <a:t> were added in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2009. In the model, we see the host and component objects, such as windows and doors. These</a:t>
            </a:r>
            <a:r>
              <a:rPr lang="en-GB" sz="1400" kern="1200" baseline="0" dirty="0" smtClean="0">
                <a:solidFill>
                  <a:schemeClr val="tx1"/>
                </a:solidFill>
                <a:latin typeface="+mn-lt"/>
                <a:ea typeface="+mn-ea"/>
                <a:cs typeface="+mn-cs"/>
              </a:rPr>
              <a:t> are actually instances of types.</a:t>
            </a:r>
            <a:r>
              <a:rPr lang="en-GB" sz="1400" kern="1200" dirty="0" smtClean="0">
                <a:solidFill>
                  <a:schemeClr val="tx1"/>
                </a:solidFill>
                <a:latin typeface="+mn-lt"/>
                <a:ea typeface="+mn-ea"/>
                <a:cs typeface="+mn-cs"/>
              </a:rPr>
              <a:t> The family base and family are used to manage collections of related types. Symbol is a base class for all types, also known as symbols. Family symbol is the generic class for these, whereas wall and floor type are more specialised classes. Family instance represents an occurrence or usage instance of a generic family symbol, whereas wall and floor represent the same for a wall or floor type.</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Next steps – we cannot cover all in this one webcast. We will point to the learning resources and</a:t>
            </a:r>
            <a:r>
              <a:rPr lang="en-US" baseline="0" dirty="0" smtClean="0"/>
              <a:t> opportunities. </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dirty="0" smtClean="0"/>
              <a:t>The second table shows a similar list with the symbol type and its corresponding category added.  The two columns on the right show the type and category of the symbol or family type used for each model </a:t>
            </a:r>
            <a:r>
              <a:rPr lang="en-US" dirty="0" err="1" smtClean="0"/>
              <a:t>elmeent</a:t>
            </a:r>
            <a:r>
              <a:rPr lang="en-US" dirty="0" smtClean="0"/>
              <a:t>, represented by a family or dedicated type instance. It shows the correspondence between the instance and symbol elements. The symbol used for a wall is </a:t>
            </a:r>
            <a:r>
              <a:rPr lang="en-US" dirty="0" err="1" smtClean="0"/>
              <a:t>WallType</a:t>
            </a:r>
            <a:r>
              <a:rPr lang="en-US" dirty="0" smtClean="0"/>
              <a:t>, floor uses </a:t>
            </a:r>
            <a:r>
              <a:rPr lang="en-US" dirty="0" err="1" smtClean="0"/>
              <a:t>FloorType</a:t>
            </a:r>
            <a:r>
              <a:rPr lang="en-US" dirty="0" smtClean="0"/>
              <a:t>, roof uses </a:t>
            </a:r>
            <a:r>
              <a:rPr lang="en-US" dirty="0" err="1" smtClean="0"/>
              <a:t>RoofType</a:t>
            </a:r>
            <a:r>
              <a:rPr lang="en-US" dirty="0" smtClean="0"/>
              <a:t>.  For component families such as door, window, column, desk and tree, the symbol type is </a:t>
            </a:r>
            <a:r>
              <a:rPr lang="en-US" dirty="0" err="1" smtClean="0"/>
              <a:t>FamilySymbol</a:t>
            </a:r>
            <a:r>
              <a:rPr lang="en-US" dirty="0" smtClean="0"/>
              <a:t>.  Again, in these cases you need to rely on the category to tell the different family symbols apart, while there are designed types for system families.</a:t>
            </a:r>
            <a:endParaRPr lang="en-GB" dirty="0" smtClean="0"/>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35</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36</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40</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we’ll look at the first and second. </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41</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42</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57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62</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63</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68</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p:txBody>
          <a:bodyPr/>
          <a:lstStyle/>
          <a:p>
            <a:fld id="{74119BEC-6420-476A-8DC2-5072788112FC}" type="slidenum">
              <a:rPr lang="en-US" smtClean="0"/>
              <a:pPr/>
              <a:t>70</a:t>
            </a:fld>
            <a:endParaRPr lang="en-US" dirty="0" smtClean="0"/>
          </a:p>
        </p:txBody>
      </p:sp>
      <p:sp>
        <p:nvSpPr>
          <p:cNvPr id="11268" name="Rectangle 3"/>
          <p:cNvSpPr>
            <a:spLocks noGrp="1" noChangeArrowheads="1"/>
          </p:cNvSpPr>
          <p:nvPr>
            <p:ph type="body" idx="1"/>
          </p:nvPr>
        </p:nvSpPr>
        <p:spPr/>
        <p:txBody>
          <a:bodyPr>
            <a:normAutofit/>
          </a:bodyPr>
          <a:lstStyle/>
          <a:p>
            <a:endParaRPr lang="en-US" dirty="0" smtClean="0"/>
          </a:p>
        </p:txBody>
      </p:sp>
      <p:sp>
        <p:nvSpPr>
          <p:cNvPr id="8" name="Slide Image Placeholder 7"/>
          <p:cNvSpPr>
            <a:spLocks noGrp="1" noRot="1" noChangeAspect="1"/>
          </p:cNvSpPr>
          <p:nvPr>
            <p:ph type="sldImg"/>
          </p:nvPr>
        </p:nvSpPr>
        <p:spPr>
          <a:xfrm>
            <a:off x="1538288" y="828675"/>
            <a:ext cx="3729037" cy="2797175"/>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The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SDK is basically purely for support and documentation purposes. All you actually need to develop a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add-in is the development environment and the RevitAPI.dll, nothing else. </a:t>
            </a:r>
            <a:r>
              <a:rPr lang="en-GB" sz="1400" kern="1200" dirty="0" smtClean="0">
                <a:solidFill>
                  <a:schemeClr val="tx1"/>
                </a:solidFill>
                <a:latin typeface="+mn-lt"/>
                <a:ea typeface="+mn-ea"/>
                <a:cs typeface="+mn-cs"/>
              </a:rPr>
              <a:t>The SDK install is located under the 'Install Tools and Utilities' menu on the main page of 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installer. (Note: there is another menu called “Utilities” you see right after the product installation, which contains only the link Content Batch utilities. Click on “Back to First Page” button to move back to the main page of the installer to install SDK.) Alternatively, you can also find the SDK in the extraction folder, under:</a:t>
            </a:r>
            <a:endParaRPr lang="en-US" sz="1400" kern="1200" dirty="0" smtClean="0">
              <a:solidFill>
                <a:schemeClr val="tx1"/>
              </a:solidFill>
              <a:latin typeface="+mn-lt"/>
              <a:ea typeface="+mn-ea"/>
              <a:cs typeface="+mn-cs"/>
            </a:endParaRPr>
          </a:p>
          <a:p>
            <a:r>
              <a:rPr lang="en-GB" sz="1400" i="1" u="sng" kern="1200" dirty="0" smtClean="0">
                <a:solidFill>
                  <a:schemeClr val="tx1"/>
                </a:solidFill>
                <a:latin typeface="+mn-lt"/>
                <a:ea typeface="+mn-ea"/>
                <a:cs typeface="+mn-cs"/>
              </a:rPr>
              <a:t>&lt;extraction folder&gt;\support\SDK\RevitSDK.exe</a:t>
            </a:r>
            <a:endParaRPr lang="en-US" sz="1400" kern="1200" dirty="0" smtClean="0">
              <a:solidFill>
                <a:schemeClr val="tx1"/>
              </a:solidFill>
              <a:latin typeface="+mn-lt"/>
              <a:ea typeface="+mn-ea"/>
              <a:cs typeface="+mn-cs"/>
            </a:endParaRPr>
          </a:p>
          <a:p>
            <a:r>
              <a:rPr lang="en-GB" sz="1400" kern="1200" dirty="0" smtClean="0">
                <a:solidFill>
                  <a:schemeClr val="tx1"/>
                </a:solidFill>
                <a:latin typeface="+mn-lt"/>
                <a:ea typeface="+mn-ea"/>
                <a:cs typeface="+mn-cs"/>
              </a:rPr>
              <a:t>If you have accepted the default location, which typically looks like: </a:t>
            </a:r>
            <a:endParaRPr lang="en-US" sz="1400" kern="1200" dirty="0" smtClean="0">
              <a:solidFill>
                <a:schemeClr val="tx1"/>
              </a:solidFill>
              <a:latin typeface="+mn-lt"/>
              <a:ea typeface="+mn-ea"/>
              <a:cs typeface="+mn-cs"/>
            </a:endParaRPr>
          </a:p>
          <a:p>
            <a:r>
              <a:rPr lang="en-GB" sz="1400" i="1" u="sng" kern="1200" dirty="0" smtClean="0">
                <a:solidFill>
                  <a:schemeClr val="tx1"/>
                </a:solidFill>
                <a:latin typeface="+mn-lt"/>
                <a:ea typeface="+mn-ea"/>
                <a:cs typeface="+mn-cs"/>
              </a:rPr>
              <a:t>C:\Program Files\Autodesk\</a:t>
            </a:r>
            <a:r>
              <a:rPr lang="en-GB" sz="1400" i="1" u="sng" kern="1200" dirty="0" err="1" smtClean="0">
                <a:solidFill>
                  <a:schemeClr val="tx1"/>
                </a:solidFill>
                <a:latin typeface="+mn-lt"/>
                <a:ea typeface="+mn-ea"/>
                <a:cs typeface="+mn-cs"/>
              </a:rPr>
              <a:t>Revit</a:t>
            </a:r>
            <a:r>
              <a:rPr lang="en-GB" sz="1400" i="1" u="sng" kern="1200" dirty="0" smtClean="0">
                <a:solidFill>
                  <a:schemeClr val="tx1"/>
                </a:solidFill>
                <a:latin typeface="+mn-lt"/>
                <a:ea typeface="+mn-ea"/>
                <a:cs typeface="+mn-cs"/>
              </a:rPr>
              <a:t> XXX 2010 support\SDK\RevitSDK.exe</a:t>
            </a:r>
            <a:endParaRPr lang="en-US" sz="1400" kern="1200" dirty="0" smtClean="0">
              <a:solidFill>
                <a:schemeClr val="tx1"/>
              </a:solidFill>
              <a:latin typeface="+mn-lt"/>
              <a:ea typeface="+mn-ea"/>
              <a:cs typeface="+mn-cs"/>
            </a:endParaRPr>
          </a:p>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The SDK was recently modified, so please download the </a:t>
            </a:r>
            <a:r>
              <a:rPr lang="en-US" sz="1400" kern="1200" dirty="0" err="1" smtClean="0">
                <a:solidFill>
                  <a:schemeClr val="tx1"/>
                </a:solidFill>
                <a:latin typeface="+mn-lt"/>
                <a:ea typeface="+mn-ea"/>
                <a:cs typeface="+mn-cs"/>
              </a:rPr>
              <a:t>the</a:t>
            </a:r>
            <a:r>
              <a:rPr lang="en-US" sz="1400" kern="1200" dirty="0" smtClean="0">
                <a:solidFill>
                  <a:schemeClr val="tx1"/>
                </a:solidFill>
                <a:latin typeface="+mn-lt"/>
                <a:ea typeface="+mn-ea"/>
                <a:cs typeface="+mn-cs"/>
              </a:rPr>
              <a:t> latest update from the developer center. We are already updating the developer guide.</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The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SDK is basically purely for support and documentation purposes. All you actually need to develop a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add-in is the development environment and the RevitAPI.dll, nothing else. </a:t>
            </a:r>
            <a:r>
              <a:rPr lang="en-GB" sz="1400" kern="1200" dirty="0" smtClean="0">
                <a:solidFill>
                  <a:schemeClr val="tx1"/>
                </a:solidFill>
                <a:latin typeface="+mn-lt"/>
                <a:ea typeface="+mn-ea"/>
                <a:cs typeface="+mn-cs"/>
              </a:rPr>
              <a:t>The SDK install is located under the 'Install Tools and Utilities' menu on the main page of 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installer. (Note: there is another menu called “Utilities” you see right after the product installation, which contains only the link Content Batch utilities. Click on “Back to First Page” button to move back to the main page of the installer to install SDK.) Alternatively, you can also find the SDK in the extraction folder, under:</a:t>
            </a:r>
            <a:endParaRPr lang="en-US" sz="1400" kern="1200" dirty="0" smtClean="0">
              <a:solidFill>
                <a:schemeClr val="tx1"/>
              </a:solidFill>
              <a:latin typeface="+mn-lt"/>
              <a:ea typeface="+mn-ea"/>
              <a:cs typeface="+mn-cs"/>
            </a:endParaRPr>
          </a:p>
          <a:p>
            <a:r>
              <a:rPr lang="en-GB" sz="1400" i="1" u="sng" kern="1200" dirty="0" smtClean="0">
                <a:solidFill>
                  <a:schemeClr val="tx1"/>
                </a:solidFill>
                <a:latin typeface="+mn-lt"/>
                <a:ea typeface="+mn-ea"/>
                <a:cs typeface="+mn-cs"/>
              </a:rPr>
              <a:t>&lt;extraction folder&gt;\support\SDK\RevitSDK.exe</a:t>
            </a:r>
            <a:endParaRPr lang="en-US" sz="1400" kern="1200" dirty="0" smtClean="0">
              <a:solidFill>
                <a:schemeClr val="tx1"/>
              </a:solidFill>
              <a:latin typeface="+mn-lt"/>
              <a:ea typeface="+mn-ea"/>
              <a:cs typeface="+mn-cs"/>
            </a:endParaRPr>
          </a:p>
          <a:p>
            <a:r>
              <a:rPr lang="en-GB" sz="1400" kern="1200" dirty="0" smtClean="0">
                <a:solidFill>
                  <a:schemeClr val="tx1"/>
                </a:solidFill>
                <a:latin typeface="+mn-lt"/>
                <a:ea typeface="+mn-ea"/>
                <a:cs typeface="+mn-cs"/>
              </a:rPr>
              <a:t>If you have accepted the default location, which typically looks like: </a:t>
            </a:r>
            <a:endParaRPr lang="en-US" sz="1400" kern="1200" dirty="0" smtClean="0">
              <a:solidFill>
                <a:schemeClr val="tx1"/>
              </a:solidFill>
              <a:latin typeface="+mn-lt"/>
              <a:ea typeface="+mn-ea"/>
              <a:cs typeface="+mn-cs"/>
            </a:endParaRPr>
          </a:p>
          <a:p>
            <a:r>
              <a:rPr lang="en-GB" sz="1400" i="1" u="sng" kern="1200" dirty="0" smtClean="0">
                <a:solidFill>
                  <a:schemeClr val="tx1"/>
                </a:solidFill>
                <a:latin typeface="+mn-lt"/>
                <a:ea typeface="+mn-ea"/>
                <a:cs typeface="+mn-cs"/>
              </a:rPr>
              <a:t>C:\Program Files\Autodesk\</a:t>
            </a:r>
            <a:r>
              <a:rPr lang="en-GB" sz="1400" i="1" u="sng" kern="1200" dirty="0" err="1" smtClean="0">
                <a:solidFill>
                  <a:schemeClr val="tx1"/>
                </a:solidFill>
                <a:latin typeface="+mn-lt"/>
                <a:ea typeface="+mn-ea"/>
                <a:cs typeface="+mn-cs"/>
              </a:rPr>
              <a:t>Revit</a:t>
            </a:r>
            <a:r>
              <a:rPr lang="en-GB" sz="1400" i="1" u="sng" kern="1200" dirty="0" smtClean="0">
                <a:solidFill>
                  <a:schemeClr val="tx1"/>
                </a:solidFill>
                <a:latin typeface="+mn-lt"/>
                <a:ea typeface="+mn-ea"/>
                <a:cs typeface="+mn-cs"/>
              </a:rPr>
              <a:t> XXX 2010 support\SDK\RevitSDK.exe</a:t>
            </a:r>
            <a:endParaRPr lang="en-US" sz="1400" kern="1200" dirty="0" smtClean="0">
              <a:solidFill>
                <a:schemeClr val="tx1"/>
              </a:solidFill>
              <a:latin typeface="+mn-lt"/>
              <a:ea typeface="+mn-ea"/>
              <a:cs typeface="+mn-cs"/>
            </a:endParaRPr>
          </a:p>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The SDK was recently modified, so please download the </a:t>
            </a:r>
            <a:r>
              <a:rPr lang="en-US" sz="1400" kern="1200" dirty="0" err="1" smtClean="0">
                <a:solidFill>
                  <a:schemeClr val="tx1"/>
                </a:solidFill>
                <a:latin typeface="+mn-lt"/>
                <a:ea typeface="+mn-ea"/>
                <a:cs typeface="+mn-cs"/>
              </a:rPr>
              <a:t>the</a:t>
            </a:r>
            <a:r>
              <a:rPr lang="en-US" sz="1400" kern="1200" dirty="0" smtClean="0">
                <a:solidFill>
                  <a:schemeClr val="tx1"/>
                </a:solidFill>
                <a:latin typeface="+mn-lt"/>
                <a:ea typeface="+mn-ea"/>
                <a:cs typeface="+mn-cs"/>
              </a:rPr>
              <a:t> latest update from the developer center. We are already updating the developer guide.</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dirty="0" smtClean="0"/>
              <a:t>Here are the top level contents of the SDK. The contents of the Getting Started document have changed from previous versions, because the RevitAPI.chm help file now includes a What's New section. This used to be in the Getting Started document. This information is</a:t>
            </a:r>
            <a:r>
              <a:rPr lang="en-US" baseline="0" dirty="0" smtClean="0"/>
              <a:t> duplicated in the Changes and Additions document. </a:t>
            </a:r>
            <a:r>
              <a:rPr lang="en-US" dirty="0" smtClean="0"/>
              <a:t>The Developer Guide is very comprehensive. The </a:t>
            </a:r>
            <a:r>
              <a:rPr lang="en-GB" dirty="0" smtClean="0"/>
              <a:t>Class Diagram provides an object model, actually the class hierarchy. </a:t>
            </a:r>
            <a:r>
              <a:rPr lang="en-GB" sz="1400" kern="1200" dirty="0" smtClean="0">
                <a:solidFill>
                  <a:schemeClr val="tx1"/>
                </a:solidFill>
                <a:latin typeface="+mn-lt"/>
                <a:ea typeface="+mn-ea"/>
                <a:cs typeface="+mn-cs"/>
              </a:rPr>
              <a:t>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SDK samples provide a huge knowledgebase on how to address specific programming tasks using 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API. The API documentation in the help file lists all the classes and their methods and properties, and the developer guide and samples explain and demonstrate how they work together to solve specific tasks.</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dirty="0" smtClean="0">
                <a:solidFill>
                  <a:schemeClr val="tx1"/>
                </a:solidFill>
                <a:latin typeface="+mn-lt"/>
                <a:ea typeface="+mn-ea"/>
                <a:cs typeface="+mn-cs"/>
              </a:rPr>
              <a:t>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SDK samples provide a huge knowledge base on how to address specific programming tasks using 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API. The API documentation in the help file lists all the classes and their methods and properties, and the developer guide and samples explain and demonstrate how they work together to solve specific tasks.</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dirty="0" smtClean="0">
                <a:solidFill>
                  <a:schemeClr val="tx1"/>
                </a:solidFill>
                <a:latin typeface="+mn-lt"/>
                <a:ea typeface="+mn-ea"/>
                <a:cs typeface="+mn-cs"/>
              </a:rPr>
              <a:t>We have two flavours of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add-in, the external command and the external application. An external application can define a user interface by creating its own panel in the ribbon add-ins tab. Within the panel, widgets are defined which are hooked up with external commands implementing the application functionality. An external command listed in Revit.ini is always added to the add-ins tab under the External Tools</a:t>
            </a:r>
            <a:r>
              <a:rPr lang="en-GB" sz="1400" kern="1200" baseline="0" dirty="0" smtClean="0">
                <a:solidFill>
                  <a:schemeClr val="tx1"/>
                </a:solidFill>
                <a:latin typeface="+mn-lt"/>
                <a:ea typeface="+mn-ea"/>
                <a:cs typeface="+mn-cs"/>
              </a:rPr>
              <a:t> </a:t>
            </a:r>
            <a:r>
              <a:rPr lang="en-GB" sz="1400" kern="1200" baseline="0" dirty="0" err="1" smtClean="0">
                <a:solidFill>
                  <a:schemeClr val="tx1"/>
                </a:solidFill>
                <a:latin typeface="+mn-lt"/>
                <a:ea typeface="+mn-ea"/>
                <a:cs typeface="+mn-cs"/>
              </a:rPr>
              <a:t>pulldown</a:t>
            </a:r>
            <a:r>
              <a:rPr lang="en-GB" sz="1400" kern="1200" baseline="0" dirty="0" smtClean="0">
                <a:solidFill>
                  <a:schemeClr val="tx1"/>
                </a:solidFill>
                <a:latin typeface="+mn-lt"/>
                <a:ea typeface="+mn-ea"/>
                <a:cs typeface="+mn-cs"/>
              </a:rPr>
              <a:t>.</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GB" sz="1400" kern="1200" baseline="0" dirty="0" smtClean="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baseline="0" dirty="0" smtClean="0">
                <a:solidFill>
                  <a:schemeClr val="tx1"/>
                </a:solidFill>
                <a:latin typeface="+mn-lt"/>
                <a:ea typeface="+mn-ea"/>
                <a:cs typeface="+mn-cs"/>
              </a:rPr>
              <a:t>Today we focus on 1 &amp; 2. </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3470"/>
            <a:ext cx="11762080" cy="1417320"/>
          </a:xfrm>
        </p:spPr>
        <p:txBody>
          <a:bodyPr/>
          <a:lstStyle>
            <a:lvl1pPr>
              <a:defRPr sz="4800"/>
            </a:lvl1pPr>
          </a:lstStyle>
          <a:p>
            <a:r>
              <a:rPr lang="en-US" smtClean="0"/>
              <a:t>Click to edit Master title style</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3"/>
            <a:ext cx="13011150" cy="8993187"/>
          </a:xfrm>
        </p:spPr>
        <p:txBody>
          <a:bodyPr/>
          <a:lstStyle/>
          <a:p>
            <a:pPr lvl="0"/>
            <a:r>
              <a:rPr lang="en-US"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0"/>
          </p:nvPr>
        </p:nvSpPr>
        <p:spPr>
          <a:xfrm>
            <a:off x="603504" y="2148841"/>
            <a:ext cx="5788152" cy="67025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11"/>
          </p:nvPr>
        </p:nvSpPr>
        <p:spPr>
          <a:xfrm>
            <a:off x="6581775" y="2148840"/>
            <a:ext cx="5791200" cy="670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1881"/>
            <a:ext cx="11762080" cy="1417320"/>
          </a:xfrm>
        </p:spPr>
        <p:txBody>
          <a:bodyPr/>
          <a:lstStyle/>
          <a:p>
            <a:r>
              <a:rPr lang="en-US" smtClean="0"/>
              <a:t>Click to edit Master title style</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3"/>
            <a:ext cx="13011150" cy="8993187"/>
          </a:xfrm>
        </p:spPr>
        <p:txBody>
          <a:bodyPr/>
          <a:lstStyle/>
          <a:p>
            <a:pPr lvl="0"/>
            <a:r>
              <a:rPr lang="en-US" smtClean="0"/>
              <a:t>Click to edit Master text styles</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8"/>
          <p:cNvSpPr>
            <a:spLocks noGrp="1"/>
          </p:cNvSpPr>
          <p:nvPr>
            <p:ph sz="quarter" idx="10"/>
          </p:nvPr>
        </p:nvSpPr>
        <p:spPr>
          <a:xfrm>
            <a:off x="603504" y="2148841"/>
            <a:ext cx="5788152" cy="67025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10"/>
          <p:cNvSpPr>
            <a:spLocks noGrp="1"/>
          </p:cNvSpPr>
          <p:nvPr>
            <p:ph sz="quarter" idx="11"/>
          </p:nvPr>
        </p:nvSpPr>
        <p:spPr>
          <a:xfrm>
            <a:off x="6581775" y="2148840"/>
            <a:ext cx="5791200" cy="670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2.jpe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cstate="print">
            <a:lum/>
          </a:blip>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pic>
        <p:nvPicPr>
          <p:cNvPr id="4" name="Picture 2"/>
          <p:cNvPicPr>
            <a:picLocks noChangeAspect="1" noChangeArrowheads="1"/>
          </p:cNvPicPr>
          <p:nvPr userDrawn="1"/>
        </p:nvPicPr>
        <p:blipFill>
          <a:blip r:embed="rId7" cstate="print"/>
          <a:srcRect/>
          <a:stretch>
            <a:fillRect/>
          </a:stretch>
        </p:blipFill>
        <p:spPr bwMode="auto">
          <a:xfrm>
            <a:off x="2" y="8994775"/>
            <a:ext cx="13017500" cy="765176"/>
          </a:xfrm>
          <a:prstGeom prst="rect">
            <a:avLst/>
          </a:prstGeom>
          <a:noFill/>
          <a:ln w="12700">
            <a:noFill/>
            <a:miter lim="800000"/>
            <a:headEnd/>
            <a:tailEnd/>
          </a:ln>
        </p:spPr>
      </p:pic>
      <p:sp>
        <p:nvSpPr>
          <p:cNvPr id="5" name="Text Box 76"/>
          <p:cNvSpPr txBox="1">
            <a:spLocks noChangeArrowheads="1"/>
          </p:cNvSpPr>
          <p:nvPr userDrawn="1"/>
        </p:nvSpPr>
        <p:spPr bwMode="white">
          <a:xfrm>
            <a:off x="590550" y="9269526"/>
            <a:ext cx="2898774" cy="200025"/>
          </a:xfrm>
          <a:prstGeom prst="rect">
            <a:avLst/>
          </a:prstGeom>
          <a:noFill/>
          <a:ln w="9525">
            <a:noFill/>
            <a:miter lim="800000"/>
            <a:headEnd/>
            <a:tailEnd/>
          </a:ln>
          <a:effectLst/>
        </p:spPr>
        <p:txBody>
          <a:bodyPr lIns="0" tIns="0" rIns="0" bIns="0" anchor="ctr"/>
          <a:lstStyle/>
          <a:p>
            <a:pPr defTabSz="1294318" eaLnBrk="0" hangingPunct="0">
              <a:defRPr/>
            </a:pPr>
            <a:r>
              <a:rPr lang="en-US" sz="900" baseline="0" dirty="0">
                <a:solidFill>
                  <a:srgbClr val="969696"/>
                </a:solidFill>
              </a:rPr>
              <a:t>© </a:t>
            </a:r>
            <a:r>
              <a:rPr lang="en-US" sz="900" baseline="0" dirty="0" smtClean="0">
                <a:solidFill>
                  <a:srgbClr val="969696"/>
                </a:solidFill>
              </a:rPr>
              <a:t>2010 </a:t>
            </a:r>
            <a:r>
              <a:rPr lang="en-US" sz="900" baseline="0" dirty="0">
                <a:solidFill>
                  <a:srgbClr val="969696"/>
                </a:solidFill>
              </a:rPr>
              <a:t>Autodesk </a:t>
            </a:r>
          </a:p>
        </p:txBody>
      </p:sp>
      <p:sp>
        <p:nvSpPr>
          <p:cNvPr id="6" name="TextBox 5"/>
          <p:cNvSpPr txBox="1"/>
          <p:nvPr userDrawn="1"/>
        </p:nvSpPr>
        <p:spPr>
          <a:xfrm>
            <a:off x="3950811" y="9297987"/>
            <a:ext cx="6304290" cy="338554"/>
          </a:xfrm>
          <a:prstGeom prst="rect">
            <a:avLst/>
          </a:prstGeom>
          <a:noFill/>
        </p:spPr>
        <p:txBody>
          <a:bodyPr wrap="none" rtlCol="0">
            <a:spAutoFit/>
          </a:bodyPr>
          <a:lstStyle/>
          <a:p>
            <a:r>
              <a:rPr lang="en-US" sz="1600" dirty="0" smtClean="0"/>
              <a:t>Autodesk AEC Developer’s Camp 2010   </a:t>
            </a:r>
            <a:r>
              <a:rPr lang="en-US" sz="1600" i="1" dirty="0" smtClean="0"/>
              <a:t>Intro to </a:t>
            </a:r>
            <a:r>
              <a:rPr lang="en-US" sz="1600" i="1" dirty="0" err="1" smtClean="0"/>
              <a:t>Revit</a:t>
            </a:r>
            <a:r>
              <a:rPr lang="en-US" sz="1600" i="1" dirty="0" smtClean="0"/>
              <a:t> API – Par1</a:t>
            </a:r>
            <a:endParaRPr lang="en-US" sz="1600" i="1" dirty="0"/>
          </a:p>
        </p:txBody>
      </p:sp>
    </p:spTree>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92" r:id="rId4"/>
  </p:sldLayoutIdLst>
  <p:transition/>
  <p:txStyles>
    <p:titleStyle>
      <a:lvl1pPr algn="l" rtl="0" eaLnBrk="1" fontAlgn="base" hangingPunct="1">
        <a:spcBef>
          <a:spcPct val="0"/>
        </a:spcBef>
        <a:spcAft>
          <a:spcPct val="0"/>
        </a:spcAft>
        <a:defRPr sz="4000" b="1" baseline="0">
          <a:solidFill>
            <a:srgbClr val="FFFFFF"/>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rgbClr val="FFFFFF"/>
        </a:buClr>
        <a:buSzPct val="80000"/>
        <a:buFont typeface="Wingdings" pitchFamily="2" charset="2"/>
        <a:buChar char="§"/>
        <a:defRPr sz="3100">
          <a:solidFill>
            <a:srgbClr val="FFFFFF"/>
          </a:solidFill>
          <a:latin typeface="+mn-lt"/>
          <a:ea typeface="+mn-ea"/>
          <a:cs typeface="+mn-cs"/>
          <a:sym typeface="Arial" pitchFamily="34" charset="0"/>
        </a:defRPr>
      </a:lvl1pPr>
      <a:lvl2pPr marL="565764" indent="-282894" algn="l" rtl="0" eaLnBrk="1" fontAlgn="base" hangingPunct="1">
        <a:spcBef>
          <a:spcPts val="499"/>
        </a:spcBef>
        <a:spcAft>
          <a:spcPct val="0"/>
        </a:spcAft>
        <a:buClr>
          <a:srgbClr val="FFFFFF"/>
        </a:buClr>
        <a:buSzPct val="80000"/>
        <a:buFont typeface="Wingdings" pitchFamily="2" charset="2"/>
        <a:buChar char="§"/>
        <a:defRPr sz="2800">
          <a:solidFill>
            <a:srgbClr val="FFFFFF"/>
          </a:solidFill>
          <a:latin typeface="+mn-lt"/>
          <a:ea typeface="+mn-ea"/>
          <a:cs typeface="+mn-cs"/>
          <a:sym typeface="Arial" pitchFamily="34" charset="0"/>
        </a:defRPr>
      </a:lvl2pPr>
      <a:lvl3pPr marL="905557" indent="-254449" algn="l" rtl="0" eaLnBrk="1" fontAlgn="base" hangingPunct="1">
        <a:spcBef>
          <a:spcPts val="400"/>
        </a:spcBef>
        <a:spcAft>
          <a:spcPct val="0"/>
        </a:spcAft>
        <a:buClr>
          <a:srgbClr val="FFFFFF"/>
        </a:buClr>
        <a:buSzPct val="80000"/>
        <a:buFont typeface="Wingdings" pitchFamily="2" charset="2"/>
        <a:buChar char="§"/>
        <a:defRPr sz="2400">
          <a:solidFill>
            <a:srgbClr val="FFFFFF"/>
          </a:solidFill>
          <a:latin typeface="+mn-lt"/>
          <a:ea typeface="+mn-ea"/>
          <a:cs typeface="+mn-cs"/>
          <a:sym typeface="Arial" pitchFamily="34" charset="0"/>
        </a:defRPr>
      </a:lvl3pPr>
      <a:lvl4pPr marL="1416026" indent="-227575" algn="l" rtl="0" eaLnBrk="1" fontAlgn="base" hangingPunct="1">
        <a:spcBef>
          <a:spcPts val="300"/>
        </a:spcBef>
        <a:spcAft>
          <a:spcPct val="0"/>
        </a:spcAft>
        <a:buClr>
          <a:srgbClr val="FFFFFF"/>
        </a:buClr>
        <a:buSzPct val="80000"/>
        <a:buFont typeface="Wingdings" pitchFamily="2" charset="2"/>
        <a:buChar char="§"/>
        <a:defRPr sz="2100">
          <a:solidFill>
            <a:srgbClr val="FFFFFF"/>
          </a:solidFill>
          <a:latin typeface="+mn-lt"/>
          <a:ea typeface="+mn-ea"/>
          <a:cs typeface="+mn-cs"/>
          <a:sym typeface="Arial" pitchFamily="34" charset="0"/>
        </a:defRPr>
      </a:lvl4pPr>
      <a:lvl5pPr marL="1869592" indent="-205464" algn="l" rtl="0" eaLnBrk="1" fontAlgn="base" hangingPunct="1">
        <a:spcBef>
          <a:spcPts val="300"/>
        </a:spcBef>
        <a:spcAft>
          <a:spcPct val="0"/>
        </a:spcAft>
        <a:buClr>
          <a:srgbClr val="FFFFFF"/>
        </a:buClr>
        <a:buSzPct val="80000"/>
        <a:buFont typeface="Wingdings" pitchFamily="2" charset="2"/>
        <a:buChar char="§"/>
        <a:defRPr sz="2000">
          <a:solidFill>
            <a:srgbClr val="FFFFFF"/>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pic>
        <p:nvPicPr>
          <p:cNvPr id="4" name="Picture 2"/>
          <p:cNvPicPr>
            <a:picLocks noChangeAspect="1" noChangeArrowheads="1"/>
          </p:cNvPicPr>
          <p:nvPr/>
        </p:nvPicPr>
        <p:blipFill>
          <a:blip r:embed="rId6" cstate="print"/>
          <a:srcRect/>
          <a:stretch>
            <a:fillRect/>
          </a:stretch>
        </p:blipFill>
        <p:spPr bwMode="auto">
          <a:xfrm>
            <a:off x="2" y="8994775"/>
            <a:ext cx="13017500" cy="765176"/>
          </a:xfrm>
          <a:prstGeom prst="rect">
            <a:avLst/>
          </a:prstGeom>
          <a:noFill/>
          <a:ln w="12700">
            <a:noFill/>
            <a:miter lim="800000"/>
            <a:headEnd/>
            <a:tailEnd/>
          </a:ln>
        </p:spPr>
      </p:pic>
      <p:sp>
        <p:nvSpPr>
          <p:cNvPr id="5" name="Text Box 76"/>
          <p:cNvSpPr txBox="1">
            <a:spLocks noChangeArrowheads="1"/>
          </p:cNvSpPr>
          <p:nvPr/>
        </p:nvSpPr>
        <p:spPr bwMode="white">
          <a:xfrm>
            <a:off x="590550" y="9269526"/>
            <a:ext cx="2898774" cy="200025"/>
          </a:xfrm>
          <a:prstGeom prst="rect">
            <a:avLst/>
          </a:prstGeom>
          <a:noFill/>
          <a:ln w="9525">
            <a:noFill/>
            <a:miter lim="800000"/>
            <a:headEnd/>
            <a:tailEnd/>
          </a:ln>
          <a:effectLst/>
        </p:spPr>
        <p:txBody>
          <a:bodyPr lIns="0" tIns="0" rIns="0" bIns="0" anchor="ctr"/>
          <a:lstStyle/>
          <a:p>
            <a:pPr defTabSz="1294318" eaLnBrk="0" hangingPunct="0">
              <a:defRPr/>
            </a:pPr>
            <a:r>
              <a:rPr lang="en-US" sz="900" baseline="0" dirty="0">
                <a:solidFill>
                  <a:srgbClr val="969696"/>
                </a:solidFill>
              </a:rPr>
              <a:t>© </a:t>
            </a:r>
            <a:r>
              <a:rPr lang="en-US" sz="900" baseline="0" dirty="0" smtClean="0">
                <a:solidFill>
                  <a:srgbClr val="969696"/>
                </a:solidFill>
              </a:rPr>
              <a:t>2010 </a:t>
            </a:r>
            <a:r>
              <a:rPr lang="en-US" sz="900" baseline="0" dirty="0">
                <a:solidFill>
                  <a:srgbClr val="969696"/>
                </a:solidFill>
              </a:rPr>
              <a:t>Autodesk </a:t>
            </a:r>
          </a:p>
        </p:txBody>
      </p:sp>
      <p:sp>
        <p:nvSpPr>
          <p:cNvPr id="6" name="TextBox 5"/>
          <p:cNvSpPr txBox="1"/>
          <p:nvPr userDrawn="1"/>
        </p:nvSpPr>
        <p:spPr>
          <a:xfrm>
            <a:off x="3950811" y="9297987"/>
            <a:ext cx="6259406" cy="338554"/>
          </a:xfrm>
          <a:prstGeom prst="rect">
            <a:avLst/>
          </a:prstGeom>
          <a:noFill/>
        </p:spPr>
        <p:txBody>
          <a:bodyPr wrap="none" rtlCol="0">
            <a:spAutoFit/>
          </a:bodyPr>
          <a:lstStyle/>
          <a:p>
            <a:r>
              <a:rPr lang="en-US" sz="1600" dirty="0" smtClean="0">
                <a:solidFill>
                  <a:schemeClr val="bg1"/>
                </a:solidFill>
              </a:rPr>
              <a:t>Autodesk AEC Developer’s Camp 2010   </a:t>
            </a:r>
            <a:r>
              <a:rPr lang="en-US" sz="1600" i="1" dirty="0" smtClean="0">
                <a:solidFill>
                  <a:schemeClr val="bg1"/>
                </a:solidFill>
              </a:rPr>
              <a:t>Intro to </a:t>
            </a:r>
            <a:r>
              <a:rPr lang="en-US" sz="1600" i="1" dirty="0" err="1" smtClean="0">
                <a:solidFill>
                  <a:schemeClr val="bg1"/>
                </a:solidFill>
              </a:rPr>
              <a:t>Revit</a:t>
            </a:r>
            <a:r>
              <a:rPr lang="en-US" sz="1600" i="1" dirty="0" smtClean="0">
                <a:solidFill>
                  <a:schemeClr val="bg1"/>
                </a:solidFill>
              </a:rPr>
              <a:t> API – Part1</a:t>
            </a:r>
            <a:endParaRPr lang="en-US" sz="1600" i="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ransition/>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chemeClr val="tx2"/>
        </a:buClr>
        <a:buSzPct val="80000"/>
        <a:buFont typeface="Wingdings" pitchFamily="2" charset="2"/>
        <a:buChar char="§"/>
        <a:defRPr sz="3100">
          <a:solidFill>
            <a:schemeClr val="tx1"/>
          </a:solidFill>
          <a:latin typeface="+mn-lt"/>
          <a:ea typeface="+mn-ea"/>
          <a:cs typeface="+mn-cs"/>
          <a:sym typeface="Arial" pitchFamily="34" charset="0"/>
        </a:defRPr>
      </a:lvl1pPr>
      <a:lvl2pPr marL="565764" indent="-282894" algn="l" rtl="0" eaLnBrk="1" fontAlgn="base" hangingPunct="1">
        <a:spcBef>
          <a:spcPts val="499"/>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40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300"/>
        </a:spcBef>
        <a:spcAft>
          <a:spcPct val="0"/>
        </a:spcAft>
        <a:buClr>
          <a:schemeClr val="tx2"/>
        </a:buClr>
        <a:buSzPct val="80000"/>
        <a:buFont typeface="Wingdings" pitchFamily="2" charset="2"/>
        <a:buChar char="§"/>
        <a:defRPr sz="2100">
          <a:solidFill>
            <a:schemeClr val="tx1"/>
          </a:solidFill>
          <a:latin typeface="+mn-lt"/>
          <a:ea typeface="+mn-ea"/>
          <a:cs typeface="+mn-cs"/>
          <a:sym typeface="Arial" pitchFamily="34" charset="0"/>
        </a:defRPr>
      </a:lvl4pPr>
      <a:lvl5pPr marL="1869592" indent="-205464" algn="l" rtl="0" eaLnBrk="1" fontAlgn="base" hangingPunct="1">
        <a:spcBef>
          <a:spcPts val="30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www.autodesk.com/developrevit"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4" y="2668589"/>
            <a:ext cx="13011149" cy="3581399"/>
          </a:xfrm>
          <a:prstGeom prst="rect">
            <a:avLst/>
          </a:prstGeom>
          <a:solidFill>
            <a:schemeClr val="bg1">
              <a:alpha val="81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smtClean="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973389"/>
            <a:ext cx="11983084" cy="1448271"/>
          </a:xfrm>
        </p:spPr>
        <p:txBody>
          <a:bodyPr anchor="t"/>
          <a:lstStyle/>
          <a:p>
            <a:r>
              <a:rPr lang="en-US" dirty="0" smtClean="0"/>
              <a:t>Autodesk AEC Developer’s Camp 2010</a:t>
            </a:r>
            <a:br>
              <a:rPr lang="en-US" dirty="0" smtClean="0"/>
            </a:br>
            <a:r>
              <a:rPr lang="en-US" sz="3200" i="1" dirty="0" smtClean="0"/>
              <a:t>Intro to </a:t>
            </a:r>
            <a:r>
              <a:rPr lang="en-US" sz="3200" i="1" dirty="0" err="1" smtClean="0"/>
              <a:t>Revit</a:t>
            </a:r>
            <a:r>
              <a:rPr lang="en-US" sz="3200" i="1" dirty="0" smtClean="0"/>
              <a:t> API – Part1 </a:t>
            </a:r>
            <a:endParaRPr lang="en-US" dirty="0" smtClean="0"/>
          </a:p>
        </p:txBody>
      </p:sp>
      <p:sp>
        <p:nvSpPr>
          <p:cNvPr id="2052" name="Rectangle 4"/>
          <p:cNvSpPr>
            <a:spLocks noGrp="1" noChangeArrowheads="1"/>
          </p:cNvSpPr>
          <p:nvPr>
            <p:ph idx="1"/>
          </p:nvPr>
        </p:nvSpPr>
        <p:spPr>
          <a:xfrm>
            <a:off x="594361" y="4725639"/>
            <a:ext cx="9034109" cy="1067148"/>
          </a:xfrm>
        </p:spPr>
        <p:txBody>
          <a:bodyPr/>
          <a:lstStyle/>
          <a:p>
            <a:pPr marL="0" indent="0">
              <a:spcBef>
                <a:spcPct val="0"/>
              </a:spcBef>
              <a:buNone/>
            </a:pPr>
            <a:r>
              <a:rPr lang="en-US" dirty="0" smtClean="0"/>
              <a:t>Adam Nagy</a:t>
            </a:r>
          </a:p>
          <a:p>
            <a:pPr marL="0" indent="0">
              <a:spcBef>
                <a:spcPts val="201"/>
              </a:spcBef>
              <a:buNone/>
            </a:pPr>
            <a:r>
              <a:rPr lang="en-US" sz="2400" dirty="0" smtClean="0"/>
              <a:t>Developer Consultant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51"/>
                                        </p:tgtEl>
                                        <p:attrNameLst>
                                          <p:attrName>style.visibility</p:attrName>
                                        </p:attrNameLst>
                                      </p:cBhvr>
                                      <p:to>
                                        <p:strVal val="visible"/>
                                      </p:to>
                                    </p:set>
                                    <p:animEffect transition="in" filter="wipe(left)">
                                      <p:cBhvr>
                                        <p:cTn id="11" dur="500"/>
                                        <p:tgtEl>
                                          <p:spTgt spid="205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052">
                                            <p:txEl>
                                              <p:pRg st="0" end="0"/>
                                            </p:txEl>
                                          </p:spTgt>
                                        </p:tgtEl>
                                        <p:attrNameLst>
                                          <p:attrName>style.visibility</p:attrName>
                                        </p:attrNameLst>
                                      </p:cBhvr>
                                      <p:to>
                                        <p:strVal val="visible"/>
                                      </p:to>
                                    </p:set>
                                    <p:animEffect transition="in" filter="wipe(left)">
                                      <p:cBhvr>
                                        <p:cTn id="14" dur="500"/>
                                        <p:tgtEl>
                                          <p:spTgt spid="2052">
                                            <p:txEl>
                                              <p:pRg st="0" end="0"/>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052">
                                            <p:txEl>
                                              <p:pRg st="1" end="1"/>
                                            </p:txEl>
                                          </p:spTgt>
                                        </p:tgtEl>
                                        <p:attrNameLst>
                                          <p:attrName>style.visibility</p:attrName>
                                        </p:attrNameLst>
                                      </p:cBhvr>
                                      <p:to>
                                        <p:strVal val="visible"/>
                                      </p:to>
                                    </p:set>
                                    <p:animEffect transition="in" filter="wipe(left)">
                                      <p:cBhvr>
                                        <p:cTn id="17" dur="500"/>
                                        <p:tgtEl>
                                          <p:spTgt spid="205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51" grpId="0"/>
      <p:bldP spid="205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a:t>
            </a:r>
            <a:r>
              <a:rPr lang="en-US" dirty="0" err="1" smtClean="0"/>
              <a:t>Revit</a:t>
            </a:r>
            <a:r>
              <a:rPr lang="en-US" dirty="0" smtClean="0"/>
              <a:t> </a:t>
            </a:r>
            <a:endParaRPr lang="en-US" dirty="0"/>
          </a:p>
        </p:txBody>
      </p:sp>
      <p:sp>
        <p:nvSpPr>
          <p:cNvPr id="3" name="Content Placeholder 2"/>
          <p:cNvSpPr>
            <a:spLocks noGrp="1"/>
          </p:cNvSpPr>
          <p:nvPr>
            <p:ph idx="1"/>
          </p:nvPr>
        </p:nvSpPr>
        <p:spPr/>
        <p:txBody>
          <a:bodyPr/>
          <a:lstStyle/>
          <a:p>
            <a:pPr>
              <a:buNone/>
            </a:pPr>
            <a:r>
              <a:rPr lang="en-GB" dirty="0" smtClean="0"/>
              <a:t>1. External command</a:t>
            </a:r>
          </a:p>
          <a:p>
            <a:pPr lvl="1"/>
            <a:r>
              <a:rPr lang="en-GB" sz="2400" dirty="0" smtClean="0"/>
              <a:t>Implement </a:t>
            </a:r>
            <a:r>
              <a:rPr lang="en-GB" sz="2400" dirty="0" err="1" smtClean="0"/>
              <a:t>IExternalCommand</a:t>
            </a:r>
            <a:endParaRPr lang="en-GB" sz="2400" dirty="0" smtClean="0"/>
          </a:p>
          <a:p>
            <a:pPr lvl="1"/>
            <a:r>
              <a:rPr lang="en-GB" sz="2400" dirty="0" smtClean="0"/>
              <a:t>Commands are added to the </a:t>
            </a:r>
            <a:r>
              <a:rPr lang="en-US" sz="2400" dirty="0" smtClean="0"/>
              <a:t>External Tools </a:t>
            </a:r>
            <a:r>
              <a:rPr lang="en-US" sz="2400" dirty="0" err="1" smtClean="0"/>
              <a:t>pulldown</a:t>
            </a:r>
            <a:r>
              <a:rPr lang="en-US" sz="2400" dirty="0" smtClean="0"/>
              <a:t> in the </a:t>
            </a:r>
            <a:r>
              <a:rPr lang="en-GB" sz="2400" dirty="0" smtClean="0"/>
              <a:t>ribbon A</a:t>
            </a:r>
            <a:r>
              <a:rPr lang="en-US" sz="2400" dirty="0" err="1" smtClean="0"/>
              <a:t>dd</a:t>
            </a:r>
            <a:r>
              <a:rPr lang="en-US" sz="2400" dirty="0" smtClean="0"/>
              <a:t>-Ins tab</a:t>
            </a:r>
            <a:endParaRPr lang="en-GB" sz="2400" dirty="0" smtClean="0"/>
          </a:p>
          <a:p>
            <a:pPr lvl="1"/>
            <a:r>
              <a:rPr lang="en-GB" sz="2400" dirty="0" smtClean="0"/>
              <a:t>Tools &gt; External Tools</a:t>
            </a:r>
            <a:br>
              <a:rPr lang="en-GB" sz="2400" dirty="0" smtClean="0"/>
            </a:br>
            <a:endParaRPr lang="en-GB" sz="2400" dirty="0" smtClean="0"/>
          </a:p>
          <a:p>
            <a:pPr>
              <a:buNone/>
            </a:pPr>
            <a:r>
              <a:rPr lang="en-GB" dirty="0" smtClean="0"/>
              <a:t>2. External application</a:t>
            </a:r>
          </a:p>
          <a:p>
            <a:pPr lvl="1"/>
            <a:r>
              <a:rPr lang="en-GB" sz="2400" dirty="0" smtClean="0"/>
              <a:t>Implement </a:t>
            </a:r>
            <a:r>
              <a:rPr lang="en-GB" sz="2400" dirty="0" err="1" smtClean="0"/>
              <a:t>IExternalApplication</a:t>
            </a:r>
            <a:endParaRPr lang="en-GB" sz="2400" dirty="0" smtClean="0"/>
          </a:p>
          <a:p>
            <a:pPr lvl="1"/>
            <a:r>
              <a:rPr lang="en-GB" sz="2400" dirty="0" smtClean="0"/>
              <a:t>Applications can </a:t>
            </a:r>
            <a:r>
              <a:rPr lang="en-US" sz="2400" dirty="0" smtClean="0"/>
              <a:t>create new panels in the ribbon Add-Ins tab</a:t>
            </a:r>
            <a:endParaRPr lang="en-GB" sz="2400" dirty="0" smtClean="0"/>
          </a:p>
          <a:p>
            <a:pPr lvl="1"/>
            <a:r>
              <a:rPr lang="en-GB" sz="2400" dirty="0" smtClean="0"/>
              <a:t>External applications make use of external commands, so 1. is a subset of 2.</a:t>
            </a:r>
          </a:p>
          <a:p>
            <a:pPr>
              <a:buNone/>
            </a:pPr>
            <a:r>
              <a:rPr lang="en-GB" sz="2400" dirty="0" smtClean="0"/>
              <a:t>1 &amp; 2 are listed in .add-in manifest files </a:t>
            </a:r>
            <a:br>
              <a:rPr lang="en-GB" sz="2400" dirty="0" smtClean="0"/>
            </a:br>
            <a:endParaRPr lang="en-GB" sz="2400" dirty="0" smtClean="0"/>
          </a:p>
          <a:p>
            <a:pPr>
              <a:buNone/>
            </a:pPr>
            <a:r>
              <a:rPr lang="en-US" dirty="0" smtClean="0"/>
              <a:t>3. Visual Studio Tools for Application (VSTA) macro </a:t>
            </a:r>
            <a:r>
              <a:rPr lang="en-US" sz="2400" baseline="30000" dirty="0" smtClean="0"/>
              <a:t>*) </a:t>
            </a:r>
            <a:r>
              <a:rPr lang="en-US" sz="2400" dirty="0" smtClean="0"/>
              <a:t>not today’s focus</a:t>
            </a:r>
            <a:endParaRPr lang="en-GB" dirty="0" smtClean="0"/>
          </a:p>
          <a:p>
            <a:pPr lvl="1"/>
            <a:r>
              <a:rPr lang="en-US" sz="2400" dirty="0" smtClean="0"/>
              <a:t>Two types of macros: application and document level</a:t>
            </a:r>
            <a:endParaRPr lang="en-GB" sz="2400" dirty="0" smtClean="0"/>
          </a:p>
          <a:p>
            <a:pPr lvl="1"/>
            <a:r>
              <a:rPr lang="en-US" sz="2400" dirty="0" smtClean="0"/>
              <a:t>Almost identical syntax and functionality as external command with few exceptions</a:t>
            </a:r>
          </a:p>
          <a:p>
            <a:pPr lvl="1"/>
            <a:r>
              <a:rPr lang="en-US" sz="2400" dirty="0" smtClean="0"/>
              <a:t>References the same RevitAPI.dll &amp; RevitAPIUI.dll since </a:t>
            </a:r>
            <a:r>
              <a:rPr lang="en-US" sz="2400" dirty="0" err="1" smtClean="0"/>
              <a:t>Revit</a:t>
            </a:r>
            <a:r>
              <a:rPr lang="en-US" sz="2400" dirty="0" smtClean="0"/>
              <a:t> 2011 </a:t>
            </a:r>
            <a:r>
              <a:rPr lang="en-US" sz="1800" dirty="0" smtClean="0"/>
              <a:t>(no more proxy </a:t>
            </a:r>
            <a:r>
              <a:rPr lang="en-US" sz="1800" dirty="0" err="1" smtClean="0"/>
              <a:t>dll</a:t>
            </a:r>
            <a:r>
              <a:rPr lang="en-US" sz="1800" dirty="0" smtClean="0"/>
              <a:t>)</a:t>
            </a:r>
          </a:p>
          <a:p>
            <a:pPr lvl="1">
              <a:buNone/>
            </a:pPr>
            <a:r>
              <a:rPr lang="en-US" sz="1800" dirty="0" smtClean="0"/>
              <a:t>  </a:t>
            </a:r>
            <a:endParaRPr lang="en-US" sz="2000" dirty="0" smtClean="0"/>
          </a:p>
          <a:p>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API DLL</a:t>
            </a:r>
            <a:endParaRPr lang="en-US" dirty="0"/>
          </a:p>
        </p:txBody>
      </p:sp>
      <p:sp>
        <p:nvSpPr>
          <p:cNvPr id="3" name="Content Placeholder 2"/>
          <p:cNvSpPr>
            <a:spLocks noGrp="1"/>
          </p:cNvSpPr>
          <p:nvPr>
            <p:ph idx="1"/>
          </p:nvPr>
        </p:nvSpPr>
        <p:spPr/>
        <p:txBody>
          <a:bodyPr/>
          <a:lstStyle/>
          <a:p>
            <a:pPr marL="487647" lvl="1" indent="-325098"/>
            <a:r>
              <a:rPr lang="en-GB" sz="3100" dirty="0" smtClean="0"/>
              <a:t>.NET API</a:t>
            </a:r>
          </a:p>
          <a:p>
            <a:pPr marL="975292" lvl="2" indent="-325098"/>
            <a:r>
              <a:rPr lang="en-GB" sz="3100" dirty="0" smtClean="0"/>
              <a:t>Microsoft Visual Studio 2008 </a:t>
            </a:r>
          </a:p>
          <a:p>
            <a:pPr marL="975292" lvl="2" indent="-325098"/>
            <a:r>
              <a:rPr lang="en-GB" sz="3100" dirty="0" smtClean="0"/>
              <a:t>Microsoft .NET Framework 3.5</a:t>
            </a:r>
          </a:p>
          <a:p>
            <a:pPr marL="975292" lvl="2" indent="-325098"/>
            <a:r>
              <a:rPr lang="en-GB" sz="3100" dirty="0" smtClean="0"/>
              <a:t>C# or VB.NET, managed C++, any .NET compliant language</a:t>
            </a:r>
          </a:p>
          <a:p>
            <a:pPr marL="975292" lvl="2" indent="-325098"/>
            <a:r>
              <a:rPr lang="en-GB" sz="3100" dirty="0" smtClean="0"/>
              <a:t>Class library </a:t>
            </a:r>
          </a:p>
          <a:p>
            <a:pPr marL="975292" lvl="2" indent="-325098"/>
            <a:r>
              <a:rPr lang="en-GB" sz="3100" dirty="0" smtClean="0"/>
              <a:t>References</a:t>
            </a:r>
          </a:p>
          <a:p>
            <a:pPr marL="1485761" lvl="3" indent="-325098"/>
            <a:r>
              <a:rPr lang="en-GB" sz="2800" dirty="0" smtClean="0"/>
              <a:t>&lt;</a:t>
            </a:r>
            <a:r>
              <a:rPr lang="en-GB" sz="2800" dirty="0" err="1" smtClean="0"/>
              <a:t>revit</a:t>
            </a:r>
            <a:r>
              <a:rPr lang="en-GB" sz="2800" dirty="0" smtClean="0"/>
              <a:t> install folder&gt;\Program\RevitAPI.dll</a:t>
            </a:r>
          </a:p>
          <a:p>
            <a:pPr marL="1485761" lvl="3" indent="-325098"/>
            <a:r>
              <a:rPr lang="en-GB" sz="2800" dirty="0" smtClean="0"/>
              <a:t>&lt;</a:t>
            </a:r>
            <a:r>
              <a:rPr lang="en-GB" sz="2800" dirty="0" err="1" smtClean="0"/>
              <a:t>revit</a:t>
            </a:r>
            <a:r>
              <a:rPr lang="en-GB" sz="2800" dirty="0" smtClean="0"/>
              <a:t> install folder&gt;\Program\RevitAPIUI.dll</a:t>
            </a:r>
          </a:p>
          <a:p>
            <a:pPr marL="1485761" lvl="3" indent="-325098">
              <a:buNone/>
            </a:pPr>
            <a:r>
              <a:rPr lang="en-GB" sz="2800" dirty="0" smtClean="0"/>
              <a:t>(Remember to set 'Copy Local' to False) </a:t>
            </a:r>
            <a:br>
              <a:rPr lang="en-GB" sz="2800" dirty="0" smtClean="0"/>
            </a:br>
            <a:endParaRPr lang="en-GB" sz="2800" dirty="0" smtClean="0"/>
          </a:p>
          <a:p>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First Steps to Hello World: External</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command and add-ins manifest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Command</a:t>
            </a:r>
            <a:br>
              <a:rPr lang="en-US" dirty="0" smtClean="0"/>
            </a:br>
            <a:r>
              <a:rPr lang="en-US" sz="2800" b="0" i="1" dirty="0" smtClean="0">
                <a:solidFill>
                  <a:schemeClr val="accent4"/>
                </a:solidFill>
              </a:rPr>
              <a:t>Steps to Hello World </a:t>
            </a:r>
            <a:endParaRPr lang="en-US" b="0" i="1" dirty="0">
              <a:solidFill>
                <a:schemeClr val="accent4"/>
              </a:solidFill>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MSVS new class library </a:t>
            </a:r>
          </a:p>
          <a:p>
            <a:pPr marL="514350" indent="-514350">
              <a:buFont typeface="+mj-lt"/>
              <a:buAutoNum type="arabicPeriod"/>
            </a:pPr>
            <a:r>
              <a:rPr lang="en-US" dirty="0" smtClean="0"/>
              <a:t>References (minimum): </a:t>
            </a:r>
          </a:p>
          <a:p>
            <a:pPr marL="797220" lvl="1" indent="-514350"/>
            <a:r>
              <a:rPr lang="en-US" dirty="0" smtClean="0"/>
              <a:t>System.dll</a:t>
            </a:r>
          </a:p>
          <a:p>
            <a:pPr marL="797220" lvl="1" indent="-514350"/>
            <a:r>
              <a:rPr lang="en-US" dirty="0" smtClean="0"/>
              <a:t>RevitAPI.dll</a:t>
            </a:r>
          </a:p>
          <a:p>
            <a:pPr marL="797220" lvl="1" indent="-514350"/>
            <a:r>
              <a:rPr lang="en-US" dirty="0" err="1" smtClean="0"/>
              <a:t>RevitAPIUI</a:t>
            </a:r>
            <a:endParaRPr lang="en-US" dirty="0" smtClean="0"/>
          </a:p>
          <a:p>
            <a:pPr marL="514350" indent="-514350">
              <a:buFont typeface="+mj-lt"/>
              <a:buAutoNum type="arabicPeriod"/>
            </a:pPr>
            <a:r>
              <a:rPr lang="en-US" dirty="0" smtClean="0"/>
              <a:t>Namespaces (minimum): </a:t>
            </a:r>
            <a:r>
              <a:rPr lang="en-US" baseline="30000" dirty="0" smtClean="0"/>
              <a:t>(*)</a:t>
            </a:r>
          </a:p>
          <a:p>
            <a:pPr marL="797220" lvl="1" indent="-514350"/>
            <a:r>
              <a:rPr lang="en-US" dirty="0" err="1" smtClean="0"/>
              <a:t>Autodesk.Revit.DB</a:t>
            </a:r>
            <a:endParaRPr lang="en-US" dirty="0" smtClean="0"/>
          </a:p>
          <a:p>
            <a:pPr marL="797220" lvl="1" indent="-514350"/>
            <a:r>
              <a:rPr lang="en-US" dirty="0" err="1" smtClean="0"/>
              <a:t>Autodesk.Revit.UI</a:t>
            </a:r>
            <a:endParaRPr lang="en-US" dirty="0" smtClean="0"/>
          </a:p>
          <a:p>
            <a:pPr marL="797220" lvl="1" indent="-514350"/>
            <a:r>
              <a:rPr lang="en-US" dirty="0" err="1" smtClean="0"/>
              <a:t>Autodesk.Revit.ApplicationServices</a:t>
            </a:r>
            <a:endParaRPr lang="en-US" dirty="0" smtClean="0"/>
          </a:p>
          <a:p>
            <a:pPr marL="797220" lvl="1" indent="-514350"/>
            <a:r>
              <a:rPr lang="en-US" dirty="0" err="1" smtClean="0"/>
              <a:t>Autodesk.Revit.Attributes</a:t>
            </a:r>
            <a:endParaRPr lang="en-US" dirty="0" smtClean="0"/>
          </a:p>
          <a:p>
            <a:pPr marL="514350" indent="-514350">
              <a:buFont typeface="+mj-lt"/>
              <a:buAutoNum type="arabicPeriod"/>
            </a:pPr>
            <a:r>
              <a:rPr lang="en-US" dirty="0" smtClean="0"/>
              <a:t>Implement </a:t>
            </a:r>
            <a:r>
              <a:rPr lang="en-US" dirty="0" err="1" smtClean="0"/>
              <a:t>IExternalCommand</a:t>
            </a:r>
            <a:r>
              <a:rPr lang="en-US" dirty="0" smtClean="0"/>
              <a:t> and Execute() method</a:t>
            </a:r>
          </a:p>
          <a:p>
            <a:pPr marL="514350" indent="-514350">
              <a:buFont typeface="+mj-lt"/>
              <a:buAutoNum type="arabicPeriod"/>
            </a:pPr>
            <a:r>
              <a:rPr lang="en-US" dirty="0" smtClean="0"/>
              <a:t>Register with an “add-in manifest” file </a:t>
            </a:r>
          </a:p>
          <a:p>
            <a:pPr marL="514350" indent="-514350">
              <a:buNone/>
            </a:pPr>
            <a:r>
              <a:rPr lang="en-US" sz="2400" baseline="30000" dirty="0" smtClean="0">
                <a:solidFill>
                  <a:schemeClr val="bg1">
                    <a:lumMod val="50000"/>
                  </a:schemeClr>
                </a:solidFill>
              </a:rPr>
              <a:t>(*) </a:t>
            </a:r>
            <a:r>
              <a:rPr lang="en-US" sz="2400" dirty="0" smtClean="0">
                <a:solidFill>
                  <a:schemeClr val="bg1">
                    <a:lumMod val="50000"/>
                  </a:schemeClr>
                </a:solidFill>
              </a:rPr>
              <a:t>if you use VB.NET, set namespaces in project properties  </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Minimum Code in VB.NET </a:t>
            </a:r>
            <a:endParaRPr lang="en-US" b="0" i="1" dirty="0">
              <a:solidFill>
                <a:schemeClr val="accent4"/>
              </a:solidFill>
            </a:endParaRPr>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401753"/>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latin typeface="Courier New"/>
                <a:ea typeface="MS Mincho"/>
                <a:cs typeface="Times New Roman"/>
              </a:rPr>
              <a:t>&lt;VB.NET&gt;</a:t>
            </a:r>
            <a:endParaRPr lang="en-US" sz="1800" dirty="0" smtClean="0">
              <a:latin typeface="Calibri"/>
              <a:ea typeface="MS Mincho"/>
              <a:cs typeface="Times New Roman"/>
            </a:endParaRPr>
          </a:p>
          <a:p>
            <a:pPr marL="0" marR="0">
              <a:spcBef>
                <a:spcPts val="0"/>
              </a:spcBef>
              <a:spcAft>
                <a:spcPts val="0"/>
              </a:spcAft>
            </a:pPr>
            <a:r>
              <a:rPr lang="en-US" sz="1800" b="1" dirty="0" smtClean="0">
                <a:solidFill>
                  <a:srgbClr val="008000"/>
                </a:solidFill>
                <a:latin typeface="Courier New"/>
                <a:ea typeface="MS Mincho"/>
                <a:cs typeface="Times New Roman"/>
              </a:rPr>
              <a:t>''  Hello World #1 - A minimum </a:t>
            </a:r>
            <a:r>
              <a:rPr lang="en-US" sz="1800" b="1" dirty="0" err="1" smtClean="0">
                <a:solidFill>
                  <a:srgbClr val="008000"/>
                </a:solidFill>
                <a:latin typeface="Courier New"/>
                <a:ea typeface="MS Mincho"/>
                <a:cs typeface="Times New Roman"/>
              </a:rPr>
              <a:t>Revit</a:t>
            </a:r>
            <a:r>
              <a:rPr lang="en-US" sz="1800" b="1" dirty="0" smtClean="0">
                <a:solidFill>
                  <a:srgbClr val="008000"/>
                </a:solidFill>
                <a:latin typeface="Courier New"/>
                <a:ea typeface="MS Mincho"/>
                <a:cs typeface="Times New Roman"/>
              </a:rPr>
              <a:t> external command. </a:t>
            </a:r>
            <a:endParaRPr lang="en-US" sz="1800" b="1" dirty="0" smtClean="0">
              <a:latin typeface="Calibri"/>
              <a:ea typeface="MS Mincho"/>
              <a:cs typeface="Times New Roman"/>
            </a:endParaRPr>
          </a:p>
          <a:p>
            <a:pPr marL="0" marR="0">
              <a:spcBef>
                <a:spcPts val="0"/>
              </a:spcBef>
              <a:spcAft>
                <a:spcPts val="0"/>
              </a:spcAft>
            </a:pPr>
            <a:r>
              <a:rPr lang="en-US" sz="1600" b="1" dirty="0" smtClean="0">
                <a:latin typeface="Courier New"/>
                <a:ea typeface="MS Mincho"/>
                <a:cs typeface="Times New Roman"/>
              </a:rPr>
              <a:t>&lt;</a:t>
            </a:r>
            <a:r>
              <a:rPr lang="en-US" sz="1600" b="1" dirty="0" err="1" smtClean="0">
                <a:latin typeface="Courier New"/>
                <a:ea typeface="MS Mincho"/>
                <a:cs typeface="Times New Roman"/>
              </a:rPr>
              <a:t>Autodesk.Revit.Attributes.Transaction</a:t>
            </a: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Autodesk.Revit.Attributes.TransactionMode.Automatic</a:t>
            </a:r>
            <a:r>
              <a:rPr lang="en-US" sz="1600" b="1" dirty="0" smtClean="0">
                <a:latin typeface="Courier New"/>
                <a:ea typeface="MS Mincho"/>
                <a:cs typeface="Times New Roman"/>
              </a:rPr>
              <a:t>)&gt; _</a:t>
            </a:r>
            <a:endParaRPr lang="en-US" sz="1600" b="1" dirty="0" smtClean="0">
              <a:latin typeface="Calibri"/>
              <a:ea typeface="MS Mincho"/>
              <a:cs typeface="Times New Roman"/>
            </a:endParaRPr>
          </a:p>
          <a:p>
            <a:pPr marL="0" marR="0">
              <a:spcBef>
                <a:spcPts val="0"/>
              </a:spcBef>
              <a:spcAft>
                <a:spcPts val="0"/>
              </a:spcAft>
            </a:pPr>
            <a:r>
              <a:rPr lang="en-US" sz="1600" b="1" dirty="0" smtClean="0">
                <a:latin typeface="Courier New"/>
                <a:ea typeface="MS Mincho"/>
                <a:cs typeface="Times New Roman"/>
              </a:rPr>
              <a:t>&lt;</a:t>
            </a:r>
            <a:r>
              <a:rPr lang="en-US" sz="1600" b="1" dirty="0" err="1" smtClean="0">
                <a:latin typeface="Courier New"/>
                <a:ea typeface="MS Mincho"/>
                <a:cs typeface="Times New Roman"/>
              </a:rPr>
              <a:t>Autodesk.Revit.Attributes.Regeneration</a:t>
            </a: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Autodesk.Revit.Attributes.RegenerationOption.Manual</a:t>
            </a:r>
            <a:r>
              <a:rPr lang="en-US" sz="1600" b="1" dirty="0" smtClean="0">
                <a:latin typeface="Courier New"/>
                <a:ea typeface="MS Mincho"/>
                <a:cs typeface="Times New Roman"/>
              </a:rPr>
              <a:t>)&gt; _</a:t>
            </a:r>
            <a:endParaRPr lang="en-US" sz="1600" b="1" dirty="0" smtClean="0">
              <a:latin typeface="Calibri"/>
              <a:ea typeface="MS Mincho"/>
              <a:cs typeface="Times New Roman"/>
            </a:endParaRPr>
          </a:p>
          <a:p>
            <a:pPr marL="0" marR="0">
              <a:spcBef>
                <a:spcPts val="0"/>
              </a:spcBef>
              <a:spcAft>
                <a:spcPts val="0"/>
              </a:spcAft>
            </a:pP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Class</a:t>
            </a:r>
            <a:r>
              <a:rPr lang="en-US" sz="1800" b="1" dirty="0" smtClean="0">
                <a:latin typeface="Courier New"/>
                <a:ea typeface="MS Mincho"/>
                <a:cs typeface="Times New Roman"/>
              </a:rPr>
              <a:t> </a:t>
            </a:r>
            <a:r>
              <a:rPr lang="en-US" sz="1800" b="1" dirty="0" err="1" smtClean="0">
                <a:latin typeface="Courier New"/>
                <a:ea typeface="MS Mincho"/>
                <a:cs typeface="Times New Roman"/>
              </a:rPr>
              <a:t>HelloWorld</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Implements</a:t>
            </a:r>
            <a:r>
              <a:rPr lang="en-US" sz="1800" b="1" dirty="0" smtClean="0">
                <a:latin typeface="Courier New"/>
                <a:ea typeface="MS Mincho"/>
                <a:cs typeface="Times New Roman"/>
              </a:rPr>
              <a:t> </a:t>
            </a:r>
            <a:r>
              <a:rPr lang="en-US" sz="1800" b="1" dirty="0" err="1" smtClean="0">
                <a:latin typeface="Courier New"/>
                <a:ea typeface="MS Mincho"/>
                <a:cs typeface="Times New Roman"/>
              </a:rPr>
              <a:t>IExternalCommand</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Function</a:t>
            </a:r>
            <a:r>
              <a:rPr lang="en-US" sz="1800" b="1" dirty="0" smtClean="0">
                <a:latin typeface="Courier New"/>
                <a:ea typeface="MS Mincho"/>
                <a:cs typeface="Times New Roman"/>
              </a:rPr>
              <a:t> Execute(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ByVal</a:t>
            </a: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Autodesk.Revit.UI.ExternalCommandData</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ByRef</a:t>
            </a:r>
            <a:r>
              <a:rPr lang="en-US" sz="1800" b="1" dirty="0" smtClean="0">
                <a:latin typeface="Courier New"/>
                <a:ea typeface="MS Mincho"/>
                <a:cs typeface="Times New Roman"/>
              </a:rPr>
              <a:t> message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ByVal</a:t>
            </a:r>
            <a:r>
              <a:rPr lang="en-US" sz="1800" b="1" dirty="0" smtClean="0">
                <a:latin typeface="Courier New"/>
                <a:ea typeface="MS Mincho"/>
                <a:cs typeface="Times New Roman"/>
              </a:rPr>
              <a:t> elements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Autodesk.Revit.DB.ElementSet</a:t>
            </a:r>
            <a:r>
              <a:rPr lang="en-US" sz="1800" b="1" dirty="0" smtClean="0">
                <a:latin typeface="Courier New"/>
                <a:ea typeface="MS Mincho"/>
                <a:cs typeface="Times New Roman"/>
              </a:rPr>
              <a:t>) _</a:t>
            </a:r>
            <a:br>
              <a:rPr lang="en-US" sz="1800" b="1" dirty="0" smtClean="0">
                <a:latin typeface="Courier New"/>
                <a:ea typeface="MS Mincho"/>
                <a:cs typeface="Times New Roman"/>
              </a:rPr>
            </a:b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Autodesk.Revit.UI.Result</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Implements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Autodesk.Revit.UI.IExternalCommand.Execute</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Autodesk.Revit.UI.TaskDialog.Show</a:t>
            </a:r>
            <a:r>
              <a:rPr lang="en-US" sz="1800" b="1" dirty="0" smtClean="0">
                <a:latin typeface="Courier New"/>
                <a:ea typeface="MS Mincho"/>
                <a:cs typeface="Times New Roman"/>
              </a:rPr>
              <a:t>(</a:t>
            </a:r>
            <a:r>
              <a:rPr lang="en-US" sz="1800" b="1" dirty="0" smtClean="0">
                <a:solidFill>
                  <a:srgbClr val="A31515"/>
                </a:solidFill>
                <a:latin typeface="Courier New"/>
                <a:ea typeface="MS Mincho"/>
                <a:cs typeface="Times New Roman"/>
              </a:rPr>
              <a:t>"My Dialog Title"</a:t>
            </a:r>
            <a:r>
              <a:rPr lang="en-US" sz="1800" b="1" dirty="0" smtClean="0">
                <a:latin typeface="Courier New"/>
                <a:ea typeface="MS Mincho"/>
                <a:cs typeface="Times New Roman"/>
              </a:rPr>
              <a:t>, </a:t>
            </a:r>
            <a:r>
              <a:rPr lang="en-US" sz="1800" b="1" dirty="0" smtClean="0">
                <a:solidFill>
                  <a:srgbClr val="A31515"/>
                </a:solidFill>
                <a:latin typeface="Courier New"/>
                <a:ea typeface="MS Mincho"/>
                <a:cs typeface="Times New Roman"/>
              </a:rPr>
              <a:t>"Hello World!"</a:t>
            </a:r>
            <a:r>
              <a:rPr lang="en-US" sz="1800" b="1" dirty="0" smtClean="0">
                <a:latin typeface="Courier New"/>
                <a:ea typeface="MS Mincho"/>
                <a:cs typeface="Times New Roman"/>
              </a:rPr>
              <a:t>)</a:t>
            </a:r>
          </a:p>
          <a:p>
            <a:pPr marL="0" marR="0">
              <a:spcBef>
                <a:spcPts val="0"/>
              </a:spcBef>
              <a:spcAft>
                <a:spcPts val="0"/>
              </a:spcAft>
            </a:pP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Return</a:t>
            </a:r>
            <a:r>
              <a:rPr lang="en-US" sz="1800" b="1" dirty="0" smtClean="0">
                <a:latin typeface="Courier New"/>
                <a:ea typeface="MS Mincho"/>
                <a:cs typeface="Times New Roman"/>
              </a:rPr>
              <a:t> </a:t>
            </a:r>
            <a:r>
              <a:rPr lang="en-US" sz="1800" b="1" dirty="0" err="1" smtClean="0">
                <a:latin typeface="Courier New"/>
                <a:ea typeface="MS Mincho"/>
                <a:cs typeface="Times New Roman"/>
              </a:rPr>
              <a:t>Result.Succeeded</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End</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Function</a:t>
            </a:r>
            <a:endParaRPr lang="en-US" sz="1800" b="1" dirty="0" smtClean="0">
              <a:latin typeface="Calibri"/>
              <a:ea typeface="MS Mincho"/>
              <a:cs typeface="Times New Roman"/>
            </a:endParaRPr>
          </a:p>
          <a:p>
            <a:pPr marL="0" marR="0">
              <a:spcBef>
                <a:spcPts val="0"/>
              </a:spcBef>
              <a:spcAft>
                <a:spcPts val="0"/>
              </a:spcAft>
            </a:pPr>
            <a:r>
              <a:rPr lang="en-US" sz="1800" b="1" dirty="0" smtClean="0">
                <a:solidFill>
                  <a:srgbClr val="0000FF"/>
                </a:solidFill>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1000"/>
              </a:spcAft>
            </a:pPr>
            <a:r>
              <a:rPr lang="en-US" sz="1800" b="1" dirty="0" smtClean="0">
                <a:solidFill>
                  <a:srgbClr val="0000FF"/>
                </a:solidFill>
                <a:latin typeface="Courier New"/>
                <a:ea typeface="MS Mincho"/>
                <a:cs typeface="Times New Roman"/>
              </a:rPr>
              <a:t>End</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Class</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Minimum Code in C#</a:t>
            </a:r>
            <a:endParaRPr lang="en-US" b="0" i="1" dirty="0">
              <a:solidFill>
                <a:schemeClr val="accent4"/>
              </a:solidFill>
            </a:endParaRPr>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564923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alibri"/>
                <a:ea typeface="MS Mincho"/>
                <a:cs typeface="Times New Roman"/>
              </a:rPr>
              <a:t>&lt;C#&gt;</a:t>
            </a:r>
            <a:r>
              <a:rPr lang="en-US" sz="2400" b="1" dirty="0" smtClean="0">
                <a:latin typeface="Calibri"/>
                <a:ea typeface="MS Mincho"/>
                <a:cs typeface="Times New Roman"/>
              </a:rPr>
              <a:t/>
            </a:r>
            <a:br>
              <a:rPr lang="en-US" sz="2400" b="1" dirty="0" smtClean="0">
                <a:latin typeface="Calibri"/>
                <a:ea typeface="MS Mincho"/>
                <a:cs typeface="Times New Roman"/>
              </a:rPr>
            </a:br>
            <a:r>
              <a:rPr lang="en-US" sz="1800" b="1" dirty="0" smtClean="0">
                <a:solidFill>
                  <a:srgbClr val="008000"/>
                </a:solidFill>
                <a:latin typeface="Courier New"/>
                <a:ea typeface="MS Mincho"/>
                <a:cs typeface="Times New Roman"/>
              </a:rPr>
              <a:t>// Hello World #1 - A minimum </a:t>
            </a:r>
            <a:r>
              <a:rPr lang="en-US" sz="1800" b="1" dirty="0" err="1" smtClean="0">
                <a:solidFill>
                  <a:srgbClr val="008000"/>
                </a:solidFill>
                <a:latin typeface="Courier New"/>
                <a:ea typeface="MS Mincho"/>
                <a:cs typeface="Times New Roman"/>
              </a:rPr>
              <a:t>Revit</a:t>
            </a:r>
            <a:r>
              <a:rPr lang="en-US" sz="1800" b="1" dirty="0" smtClean="0">
                <a:solidFill>
                  <a:srgbClr val="008000"/>
                </a:solidFill>
                <a:latin typeface="Courier New"/>
                <a:ea typeface="MS Mincho"/>
                <a:cs typeface="Times New Roman"/>
              </a:rPr>
              <a:t> external command. </a:t>
            </a:r>
            <a:endParaRPr lang="en-US" sz="2400" b="1" dirty="0" smtClean="0">
              <a:latin typeface="Calibri"/>
              <a:ea typeface="MS Mincho"/>
              <a:cs typeface="Times New Roman"/>
            </a:endParaRPr>
          </a:p>
          <a:p>
            <a:pPr marL="0" marR="0">
              <a:lnSpc>
                <a:spcPct val="115000"/>
              </a:lnSpc>
              <a:spcBef>
                <a:spcPts val="0"/>
              </a:spcBef>
              <a:spcAft>
                <a:spcPts val="0"/>
              </a:spcAft>
            </a:pP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a:t>
            </a:r>
            <a:r>
              <a:rPr lang="en-US" sz="1600" b="1" dirty="0" err="1" smtClean="0">
                <a:solidFill>
                  <a:srgbClr val="2B91AF"/>
                </a:solidFill>
                <a:latin typeface="Courier New"/>
                <a:ea typeface="MS Mincho"/>
                <a:cs typeface="Times New Roman"/>
              </a:rPr>
              <a:t>Transaction</a:t>
            </a: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a:t>
            </a:r>
            <a:r>
              <a:rPr lang="en-US" sz="1600" b="1" dirty="0" err="1" smtClean="0">
                <a:solidFill>
                  <a:srgbClr val="2B91AF"/>
                </a:solidFill>
                <a:latin typeface="Courier New"/>
                <a:ea typeface="MS Mincho"/>
                <a:cs typeface="Times New Roman"/>
              </a:rPr>
              <a:t>TransactionMode</a:t>
            </a:r>
            <a:r>
              <a:rPr lang="en-US" sz="1600" b="1" dirty="0" err="1" smtClean="0">
                <a:latin typeface="Courier New"/>
                <a:ea typeface="MS Mincho"/>
                <a:cs typeface="Times New Roman"/>
              </a:rPr>
              <a:t>.Automatic</a:t>
            </a:r>
            <a:r>
              <a:rPr lang="en-US" sz="1600" b="1" dirty="0" smtClean="0">
                <a:latin typeface="Courier New"/>
                <a:ea typeface="MS Mincho"/>
                <a:cs typeface="Times New Roman"/>
              </a:rPr>
              <a:t>)]</a:t>
            </a:r>
            <a:endParaRPr lang="en-US" sz="1600" b="1" dirty="0" smtClean="0">
              <a:latin typeface="Calibri"/>
              <a:ea typeface="MS Mincho"/>
              <a:cs typeface="Times New Roman"/>
            </a:endParaRPr>
          </a:p>
          <a:p>
            <a:pPr marL="0" marR="0">
              <a:lnSpc>
                <a:spcPct val="115000"/>
              </a:lnSpc>
              <a:spcBef>
                <a:spcPts val="0"/>
              </a:spcBef>
              <a:spcAft>
                <a:spcPts val="0"/>
              </a:spcAft>
            </a:pP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a:t>
            </a:r>
            <a:r>
              <a:rPr lang="en-US" sz="1600" b="1" dirty="0" err="1" smtClean="0">
                <a:solidFill>
                  <a:srgbClr val="2B91AF"/>
                </a:solidFill>
                <a:latin typeface="Courier New"/>
                <a:ea typeface="MS Mincho"/>
                <a:cs typeface="Times New Roman"/>
              </a:rPr>
              <a:t>Regeneration</a:t>
            </a: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a:t>
            </a:r>
            <a:r>
              <a:rPr lang="en-US" sz="1600" b="1" dirty="0" err="1" smtClean="0">
                <a:solidFill>
                  <a:srgbClr val="2B91AF"/>
                </a:solidFill>
                <a:latin typeface="Courier New"/>
                <a:ea typeface="MS Mincho"/>
                <a:cs typeface="Times New Roman"/>
              </a:rPr>
              <a:t>RegenerationOption</a:t>
            </a:r>
            <a:r>
              <a:rPr lang="en-US" sz="1600" b="1" dirty="0" err="1" smtClean="0">
                <a:latin typeface="Courier New"/>
                <a:ea typeface="MS Mincho"/>
                <a:cs typeface="Times New Roman"/>
              </a:rPr>
              <a:t>.Manual</a:t>
            </a:r>
            <a:r>
              <a:rPr lang="en-US" sz="1600" b="1" dirty="0" smtClean="0">
                <a:latin typeface="Courier New"/>
                <a:ea typeface="MS Mincho"/>
                <a:cs typeface="Times New Roman"/>
              </a:rPr>
              <a:t>)]</a:t>
            </a:r>
            <a:endParaRPr lang="en-US" sz="16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class</a:t>
            </a:r>
            <a:r>
              <a:rPr lang="en-US" sz="1800" b="1" dirty="0" smtClean="0">
                <a:latin typeface="Courier New"/>
                <a:ea typeface="MS Mincho"/>
                <a:cs typeface="Times New Roman"/>
              </a:rPr>
              <a:t> </a:t>
            </a:r>
            <a:r>
              <a:rPr lang="en-US" sz="1800" b="1" dirty="0" err="1" smtClean="0">
                <a:solidFill>
                  <a:srgbClr val="2B91AF"/>
                </a:solidFill>
                <a:latin typeface="Courier New"/>
                <a:ea typeface="MS Mincho"/>
                <a:cs typeface="Times New Roman"/>
              </a:rPr>
              <a:t>HelloWorld</a:t>
            </a:r>
            <a:r>
              <a:rPr lang="en-US" sz="1800" b="1" dirty="0" smtClean="0">
                <a:latin typeface="Courier New"/>
                <a:ea typeface="MS Mincho"/>
                <a:cs typeface="Times New Roman"/>
              </a:rPr>
              <a:t> : </a:t>
            </a:r>
            <a:r>
              <a:rPr lang="en-US" sz="1800" b="1" dirty="0" err="1" smtClean="0">
                <a:solidFill>
                  <a:srgbClr val="2B91AF"/>
                </a:solidFill>
                <a:latin typeface="Courier New"/>
                <a:ea typeface="MS Mincho"/>
                <a:cs typeface="Times New Roman"/>
              </a:rPr>
              <a:t>IExternalCommand</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a:t>
            </a:r>
            <a:r>
              <a:rPr lang="en-US" sz="1800" b="1" dirty="0" err="1" smtClean="0">
                <a:solidFill>
                  <a:srgbClr val="2B91AF"/>
                </a:solidFill>
                <a:latin typeface="Courier New"/>
                <a:ea typeface="MS Mincho"/>
                <a:cs typeface="Times New Roman"/>
              </a:rPr>
              <a:t>Result</a:t>
            </a:r>
            <a:r>
              <a:rPr lang="en-US" sz="1800" b="1" dirty="0" smtClean="0">
                <a:latin typeface="Courier New"/>
                <a:ea typeface="MS Mincho"/>
                <a:cs typeface="Times New Roman"/>
              </a:rPr>
              <a:t> Execute(</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a:t>
            </a:r>
            <a:r>
              <a:rPr lang="en-US" sz="1800" b="1" dirty="0" err="1" smtClean="0">
                <a:solidFill>
                  <a:srgbClr val="2B91AF"/>
                </a:solidFill>
                <a:latin typeface="Courier New"/>
                <a:ea typeface="MS Mincho"/>
                <a:cs typeface="Times New Roman"/>
              </a:rPr>
              <a:t>ExternalCommandData</a:t>
            </a: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t>
            </a:r>
            <a:r>
              <a:rPr lang="en-US" sz="1800" b="1" dirty="0" smtClean="0">
                <a:latin typeface="Courier New"/>
                <a:ea typeface="MS Mincho"/>
                <a:cs typeface="Times New Roman"/>
              </a:rPr>
              <a: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ref</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message,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Autodesk.Revit.DB.</a:t>
            </a:r>
            <a:r>
              <a:rPr lang="en-US" sz="1800" b="1" dirty="0" err="1" smtClean="0">
                <a:solidFill>
                  <a:srgbClr val="2B91AF"/>
                </a:solidFill>
                <a:latin typeface="Courier New"/>
                <a:ea typeface="MS Mincho"/>
                <a:cs typeface="Times New Roman"/>
              </a:rPr>
              <a:t>ElementSet</a:t>
            </a:r>
            <a:r>
              <a:rPr lang="en-US" sz="1800" b="1" dirty="0" smtClean="0">
                <a:latin typeface="Courier New"/>
                <a:ea typeface="MS Mincho"/>
                <a:cs typeface="Times New Roman"/>
              </a:rPr>
              <a:t> elements)</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a:t>
            </a:r>
            <a:r>
              <a:rPr lang="en-US" sz="1800" b="1" dirty="0" err="1" smtClean="0">
                <a:solidFill>
                  <a:srgbClr val="2B91AF"/>
                </a:solidFill>
                <a:latin typeface="Courier New"/>
                <a:ea typeface="MS Mincho"/>
                <a:cs typeface="Times New Roman"/>
              </a:rPr>
              <a:t>TaskDialog</a:t>
            </a:r>
            <a:r>
              <a:rPr lang="en-US" sz="1800" b="1" dirty="0" err="1" smtClean="0">
                <a:latin typeface="Courier New"/>
                <a:ea typeface="MS Mincho"/>
                <a:cs typeface="Times New Roman"/>
              </a:rPr>
              <a:t>.Show</a:t>
            </a:r>
            <a:r>
              <a:rPr lang="en-US" sz="1800" b="1" dirty="0" smtClean="0">
                <a:latin typeface="Courier New"/>
                <a:ea typeface="MS Mincho"/>
                <a:cs typeface="Times New Roman"/>
              </a:rPr>
              <a:t>(</a:t>
            </a:r>
            <a:r>
              <a:rPr lang="en-US" sz="1800" b="1" dirty="0" smtClean="0">
                <a:solidFill>
                  <a:srgbClr val="A31515"/>
                </a:solidFill>
                <a:latin typeface="Courier New"/>
                <a:ea typeface="MS Mincho"/>
                <a:cs typeface="Times New Roman"/>
              </a:rPr>
              <a:t>"My Dialog Title"</a:t>
            </a:r>
            <a:r>
              <a:rPr lang="en-US" sz="1800" b="1" dirty="0" smtClean="0">
                <a:latin typeface="Courier New"/>
                <a:ea typeface="MS Mincho"/>
                <a:cs typeface="Times New Roman"/>
              </a:rPr>
              <a:t>, </a:t>
            </a:r>
            <a:r>
              <a:rPr lang="en-US" sz="1800" b="1" dirty="0" smtClean="0">
                <a:solidFill>
                  <a:srgbClr val="A31515"/>
                </a:solidFill>
                <a:latin typeface="Courier New"/>
                <a:ea typeface="MS Mincho"/>
                <a:cs typeface="Times New Roman"/>
              </a:rPr>
              <a:t>"Hello World!"</a:t>
            </a: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return</a:t>
            </a:r>
            <a:r>
              <a:rPr lang="en-US" sz="1800" b="1" dirty="0" smtClean="0">
                <a:latin typeface="Courier New"/>
                <a:ea typeface="MS Mincho"/>
                <a:cs typeface="Times New Roman"/>
              </a:rPr>
              <a:t> </a:t>
            </a:r>
            <a:r>
              <a:rPr lang="en-US" sz="1800" b="1" dirty="0" err="1" smtClean="0">
                <a:solidFill>
                  <a:srgbClr val="2B91AF"/>
                </a:solidFill>
                <a:latin typeface="Courier New"/>
                <a:ea typeface="MS Mincho"/>
                <a:cs typeface="Times New Roman"/>
              </a:rPr>
              <a:t>Result</a:t>
            </a:r>
            <a:r>
              <a:rPr lang="en-US" sz="1800" b="1" dirty="0" err="1" smtClean="0">
                <a:latin typeface="Courier New"/>
                <a:ea typeface="MS Mincho"/>
                <a:cs typeface="Times New Roman"/>
              </a:rPr>
              <a:t>.Succeeded</a:t>
            </a: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endParaRPr lang="en-US" sz="2400" b="1" dirty="0" smtClean="0">
              <a:latin typeface="Calibri"/>
              <a:ea typeface="MS Mincho"/>
              <a:cs typeface="Times New Roman"/>
            </a:endParaRPr>
          </a:p>
          <a:p>
            <a:pPr marL="0" marR="0">
              <a:lnSpc>
                <a:spcPct val="115000"/>
              </a:lnSpc>
              <a:spcBef>
                <a:spcPts val="0"/>
              </a:spcBef>
              <a:spcAft>
                <a:spcPts val="1000"/>
              </a:spcAft>
            </a:pPr>
            <a:r>
              <a:rPr lang="en-US" sz="1800" b="1" dirty="0" smtClean="0">
                <a:latin typeface="Courier New"/>
                <a:ea typeface="MS Mincho"/>
                <a:cs typeface="Times New Roman"/>
              </a:rPr>
              <a:t>}</a:t>
            </a:r>
            <a:br>
              <a:rPr lang="en-US" sz="1800" b="1" dirty="0" smtClean="0">
                <a:latin typeface="Courier New"/>
                <a:ea typeface="MS Mincho"/>
                <a:cs typeface="Times New Roman"/>
              </a:rPr>
            </a:br>
            <a:r>
              <a:rPr lang="en-US" sz="1800" b="1" dirty="0" smtClean="0">
                <a:latin typeface="Calibri"/>
                <a:ea typeface="MS Mincho"/>
                <a:cs typeface="Times New Roman"/>
              </a:rPr>
              <a:t>&lt;/C#&gt;</a:t>
            </a:r>
            <a:endParaRPr lang="en-US" sz="1800" b="1" dirty="0">
              <a:latin typeface="Calibri"/>
              <a:ea typeface="MS Mincho"/>
              <a:cs typeface="Times New Roman"/>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err="1" smtClean="0">
                <a:solidFill>
                  <a:schemeClr val="accent4"/>
                </a:solidFill>
              </a:rPr>
              <a:t>IExternalCommand</a:t>
            </a:r>
            <a:r>
              <a:rPr lang="en-US" sz="2800" b="0" i="1" dirty="0" smtClean="0">
                <a:solidFill>
                  <a:schemeClr val="accent4"/>
                </a:solidFill>
              </a:rPr>
              <a:t> Class </a:t>
            </a:r>
            <a:endParaRPr lang="en-US" sz="2800" dirty="0"/>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401753"/>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latin typeface="Courier New"/>
                <a:ea typeface="MS Mincho"/>
                <a:cs typeface="Times New Roman"/>
              </a:rPr>
              <a:t>&lt;VB.NET&gt;</a:t>
            </a:r>
            <a:endParaRPr lang="en-US" sz="1800" dirty="0" smtClean="0">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Hello World #1 - A minimum </a:t>
            </a:r>
            <a:r>
              <a:rPr lang="en-US" sz="1800" dirty="0" err="1" smtClean="0">
                <a:solidFill>
                  <a:schemeClr val="bg1">
                    <a:lumMod val="75000"/>
                  </a:schemeClr>
                </a:solidFill>
                <a:latin typeface="Courier New"/>
                <a:ea typeface="MS Mincho"/>
                <a:cs typeface="Times New Roman"/>
              </a:rPr>
              <a:t>Revit</a:t>
            </a:r>
            <a:r>
              <a:rPr lang="en-US" sz="1800" dirty="0" smtClean="0">
                <a:solidFill>
                  <a:schemeClr val="bg1">
                    <a:lumMod val="75000"/>
                  </a:schemeClr>
                </a:solidFill>
                <a:latin typeface="Courier New"/>
                <a:ea typeface="MS Mincho"/>
                <a:cs typeface="Times New Roman"/>
              </a:rPr>
              <a:t> external command. </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600" dirty="0" smtClean="0">
                <a:solidFill>
                  <a:schemeClr val="bg1">
                    <a:lumMod val="75000"/>
                  </a:schemeClr>
                </a:solidFill>
                <a:latin typeface="Courier New"/>
                <a:ea typeface="MS Mincho"/>
                <a:cs typeface="Times New Roman"/>
              </a:rPr>
              <a:t>&lt;</a:t>
            </a:r>
            <a:r>
              <a:rPr lang="en-US" sz="1600" dirty="0" err="1" smtClean="0">
                <a:solidFill>
                  <a:schemeClr val="bg1">
                    <a:lumMod val="75000"/>
                  </a:schemeClr>
                </a:solidFill>
                <a:latin typeface="Courier New"/>
                <a:ea typeface="MS Mincho"/>
                <a:cs typeface="Times New Roman"/>
              </a:rPr>
              <a:t>Autodesk.Revit.Attributes.Transaction</a:t>
            </a:r>
            <a:r>
              <a:rPr lang="en-US" sz="1600" dirty="0" smtClean="0">
                <a:solidFill>
                  <a:schemeClr val="bg1">
                    <a:lumMod val="75000"/>
                  </a:schemeClr>
                </a:solidFill>
                <a:latin typeface="Courier New"/>
                <a:ea typeface="MS Mincho"/>
                <a:cs typeface="Times New Roman"/>
              </a:rPr>
              <a:t>(</a:t>
            </a:r>
            <a:r>
              <a:rPr lang="en-US" sz="1600" dirty="0" err="1" smtClean="0">
                <a:solidFill>
                  <a:schemeClr val="bg1">
                    <a:lumMod val="75000"/>
                  </a:schemeClr>
                </a:solidFill>
                <a:latin typeface="Courier New"/>
                <a:ea typeface="MS Mincho"/>
                <a:cs typeface="Times New Roman"/>
              </a:rPr>
              <a:t>Autodesk.Revit.Attributes.TransactionMode.Automatic</a:t>
            </a:r>
            <a:r>
              <a:rPr lang="en-US" sz="1600" dirty="0" smtClean="0">
                <a:solidFill>
                  <a:schemeClr val="bg1">
                    <a:lumMod val="75000"/>
                  </a:schemeClr>
                </a:solidFill>
                <a:latin typeface="Courier New"/>
                <a:ea typeface="MS Mincho"/>
                <a:cs typeface="Times New Roman"/>
              </a:rPr>
              <a:t>)&gt; _</a:t>
            </a:r>
            <a:endParaRPr lang="en-US" sz="1600" dirty="0" smtClean="0">
              <a:solidFill>
                <a:schemeClr val="bg1">
                  <a:lumMod val="75000"/>
                </a:schemeClr>
              </a:solidFill>
              <a:latin typeface="Calibri"/>
              <a:ea typeface="MS Mincho"/>
              <a:cs typeface="Times New Roman"/>
            </a:endParaRPr>
          </a:p>
          <a:p>
            <a:pPr marL="0" marR="0">
              <a:spcBef>
                <a:spcPts val="0"/>
              </a:spcBef>
              <a:spcAft>
                <a:spcPts val="0"/>
              </a:spcAft>
            </a:pPr>
            <a:r>
              <a:rPr lang="en-US" sz="1600" dirty="0" smtClean="0">
                <a:solidFill>
                  <a:schemeClr val="bg1">
                    <a:lumMod val="75000"/>
                  </a:schemeClr>
                </a:solidFill>
                <a:latin typeface="Courier New"/>
                <a:ea typeface="MS Mincho"/>
                <a:cs typeface="Times New Roman"/>
              </a:rPr>
              <a:t>&lt;</a:t>
            </a:r>
            <a:r>
              <a:rPr lang="en-US" sz="1600" dirty="0" err="1" smtClean="0">
                <a:solidFill>
                  <a:schemeClr val="bg1">
                    <a:lumMod val="75000"/>
                  </a:schemeClr>
                </a:solidFill>
                <a:latin typeface="Courier New"/>
                <a:ea typeface="MS Mincho"/>
                <a:cs typeface="Times New Roman"/>
              </a:rPr>
              <a:t>Autodesk.Revit.Attributes.Regeneration</a:t>
            </a:r>
            <a:r>
              <a:rPr lang="en-US" sz="1600" dirty="0" smtClean="0">
                <a:solidFill>
                  <a:schemeClr val="bg1">
                    <a:lumMod val="75000"/>
                  </a:schemeClr>
                </a:solidFill>
                <a:latin typeface="Courier New"/>
                <a:ea typeface="MS Mincho"/>
                <a:cs typeface="Times New Roman"/>
              </a:rPr>
              <a:t>(</a:t>
            </a:r>
            <a:r>
              <a:rPr lang="en-US" sz="1600" dirty="0" err="1" smtClean="0">
                <a:solidFill>
                  <a:schemeClr val="bg1">
                    <a:lumMod val="75000"/>
                  </a:schemeClr>
                </a:solidFill>
                <a:latin typeface="Courier New"/>
                <a:ea typeface="MS Mincho"/>
                <a:cs typeface="Times New Roman"/>
              </a:rPr>
              <a:t>Autodesk.Revit.Attributes.RegenerationOption.Manual</a:t>
            </a:r>
            <a:r>
              <a:rPr lang="en-US" sz="1600" dirty="0" smtClean="0">
                <a:solidFill>
                  <a:schemeClr val="bg1">
                    <a:lumMod val="75000"/>
                  </a:schemeClr>
                </a:solidFill>
                <a:latin typeface="Courier New"/>
                <a:ea typeface="MS Mincho"/>
                <a:cs typeface="Times New Roman"/>
              </a:rPr>
              <a:t>)&gt; _</a:t>
            </a:r>
            <a:endParaRPr lang="en-US" sz="16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Class</a:t>
            </a:r>
            <a:r>
              <a:rPr lang="en-US" sz="1800" b="1" dirty="0" smtClean="0">
                <a:latin typeface="Courier New"/>
                <a:ea typeface="MS Mincho"/>
                <a:cs typeface="Times New Roman"/>
              </a:rPr>
              <a:t> </a:t>
            </a:r>
            <a:r>
              <a:rPr lang="en-US" sz="1800" b="1" dirty="0" err="1" smtClean="0">
                <a:latin typeface="Courier New"/>
                <a:ea typeface="MS Mincho"/>
                <a:cs typeface="Times New Roman"/>
              </a:rPr>
              <a:t>HelloWorld</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Implements</a:t>
            </a:r>
            <a:r>
              <a:rPr lang="en-US" sz="1800" b="1" dirty="0" smtClean="0">
                <a:latin typeface="Courier New"/>
                <a:ea typeface="MS Mincho"/>
                <a:cs typeface="Times New Roman"/>
              </a:rPr>
              <a:t> </a:t>
            </a:r>
            <a:r>
              <a:rPr lang="en-US" sz="1800" b="1" dirty="0" err="1" smtClean="0">
                <a:latin typeface="Courier New"/>
                <a:ea typeface="MS Mincho"/>
                <a:cs typeface="Times New Roman"/>
              </a:rPr>
              <a:t>IExternalCommand</a:t>
            </a:r>
            <a:endParaRPr lang="en-US" sz="1800" b="1" dirty="0" smtClean="0">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Public Function Execute( _</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r>
              <a:rPr lang="en-US" sz="1800" dirty="0" err="1" smtClean="0">
                <a:solidFill>
                  <a:schemeClr val="bg1">
                    <a:lumMod val="75000"/>
                  </a:schemeClr>
                </a:solidFill>
                <a:latin typeface="Courier New"/>
                <a:ea typeface="MS Mincho"/>
                <a:cs typeface="Times New Roman"/>
              </a:rPr>
              <a:t>ByVal</a:t>
            </a:r>
            <a:r>
              <a:rPr lang="en-US" sz="1800" dirty="0" smtClean="0">
                <a:solidFill>
                  <a:schemeClr val="bg1">
                    <a:lumMod val="75000"/>
                  </a:schemeClr>
                </a:solidFill>
                <a:latin typeface="Courier New"/>
                <a:ea typeface="MS Mincho"/>
                <a:cs typeface="Times New Roman"/>
              </a:rPr>
              <a:t> </a:t>
            </a:r>
            <a:r>
              <a:rPr lang="en-US" sz="1800" dirty="0" err="1" smtClean="0">
                <a:solidFill>
                  <a:schemeClr val="bg1">
                    <a:lumMod val="75000"/>
                  </a:schemeClr>
                </a:solidFill>
                <a:latin typeface="Courier New"/>
                <a:ea typeface="MS Mincho"/>
                <a:cs typeface="Times New Roman"/>
              </a:rPr>
              <a:t>commandData</a:t>
            </a:r>
            <a:r>
              <a:rPr lang="en-US" sz="1800" dirty="0" smtClean="0">
                <a:solidFill>
                  <a:schemeClr val="bg1">
                    <a:lumMod val="75000"/>
                  </a:schemeClr>
                </a:solidFill>
                <a:latin typeface="Courier New"/>
                <a:ea typeface="MS Mincho"/>
                <a:cs typeface="Times New Roman"/>
              </a:rPr>
              <a:t> As </a:t>
            </a:r>
            <a:r>
              <a:rPr lang="en-US" sz="1800" dirty="0" err="1" smtClean="0">
                <a:solidFill>
                  <a:schemeClr val="bg1">
                    <a:lumMod val="75000"/>
                  </a:schemeClr>
                </a:solidFill>
                <a:latin typeface="Courier New"/>
                <a:ea typeface="MS Mincho"/>
                <a:cs typeface="Times New Roman"/>
              </a:rPr>
              <a:t>Autodesk.Revit.UI.ExternalCommandData</a:t>
            </a:r>
            <a:r>
              <a:rPr lang="en-US" sz="1800" dirty="0" smtClean="0">
                <a:solidFill>
                  <a:schemeClr val="bg1">
                    <a:lumMod val="75000"/>
                  </a:schemeClr>
                </a:solidFill>
                <a:latin typeface="Courier New"/>
                <a:ea typeface="MS Mincho"/>
                <a:cs typeface="Times New Roman"/>
              </a:rPr>
              <a:t>, _</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r>
              <a:rPr lang="en-US" sz="1800" dirty="0" err="1" smtClean="0">
                <a:solidFill>
                  <a:schemeClr val="bg1">
                    <a:lumMod val="75000"/>
                  </a:schemeClr>
                </a:solidFill>
                <a:latin typeface="Courier New"/>
                <a:ea typeface="MS Mincho"/>
                <a:cs typeface="Times New Roman"/>
              </a:rPr>
              <a:t>ByRef</a:t>
            </a:r>
            <a:r>
              <a:rPr lang="en-US" sz="1800" dirty="0" smtClean="0">
                <a:solidFill>
                  <a:schemeClr val="bg1">
                    <a:lumMod val="75000"/>
                  </a:schemeClr>
                </a:solidFill>
                <a:latin typeface="Courier New"/>
                <a:ea typeface="MS Mincho"/>
                <a:cs typeface="Times New Roman"/>
              </a:rPr>
              <a:t> message As String, _</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r>
              <a:rPr lang="en-US" sz="1800" dirty="0" err="1" smtClean="0">
                <a:solidFill>
                  <a:schemeClr val="bg1">
                    <a:lumMod val="75000"/>
                  </a:schemeClr>
                </a:solidFill>
                <a:latin typeface="Courier New"/>
                <a:ea typeface="MS Mincho"/>
                <a:cs typeface="Times New Roman"/>
              </a:rPr>
              <a:t>ByVal</a:t>
            </a:r>
            <a:r>
              <a:rPr lang="en-US" sz="1800" dirty="0" smtClean="0">
                <a:solidFill>
                  <a:schemeClr val="bg1">
                    <a:lumMod val="75000"/>
                  </a:schemeClr>
                </a:solidFill>
                <a:latin typeface="Courier New"/>
                <a:ea typeface="MS Mincho"/>
                <a:cs typeface="Times New Roman"/>
              </a:rPr>
              <a:t> elements As </a:t>
            </a:r>
            <a:r>
              <a:rPr lang="en-US" sz="1800" dirty="0" err="1" smtClean="0">
                <a:solidFill>
                  <a:schemeClr val="bg1">
                    <a:lumMod val="75000"/>
                  </a:schemeClr>
                </a:solidFill>
                <a:latin typeface="Courier New"/>
                <a:ea typeface="MS Mincho"/>
                <a:cs typeface="Times New Roman"/>
              </a:rPr>
              <a:t>Autodesk.Revit.DB.ElementSet</a:t>
            </a:r>
            <a:r>
              <a:rPr lang="en-US" sz="1800" dirty="0" smtClean="0">
                <a:solidFill>
                  <a:schemeClr val="bg1">
                    <a:lumMod val="75000"/>
                  </a:schemeClr>
                </a:solidFill>
                <a:latin typeface="Courier New"/>
                <a:ea typeface="MS Mincho"/>
                <a:cs typeface="Times New Roman"/>
              </a:rPr>
              <a:t>) _</a:t>
            </a:r>
            <a:br>
              <a:rPr lang="en-US" sz="1800" dirty="0" smtClean="0">
                <a:solidFill>
                  <a:schemeClr val="bg1">
                    <a:lumMod val="75000"/>
                  </a:schemeClr>
                </a:solidFill>
                <a:latin typeface="Courier New"/>
                <a:ea typeface="MS Mincho"/>
                <a:cs typeface="Times New Roman"/>
              </a:rPr>
            </a:b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As </a:t>
            </a:r>
            <a:r>
              <a:rPr lang="en-US" sz="1800" dirty="0" err="1" smtClean="0">
                <a:solidFill>
                  <a:schemeClr val="bg1">
                    <a:lumMod val="75000"/>
                  </a:schemeClr>
                </a:solidFill>
                <a:latin typeface="Courier New"/>
                <a:ea typeface="MS Mincho"/>
                <a:cs typeface="Times New Roman"/>
              </a:rPr>
              <a:t>Autodesk.Revit.UI.Result</a:t>
            </a:r>
            <a:r>
              <a:rPr lang="en-US" sz="1800" dirty="0" smtClean="0">
                <a:solidFill>
                  <a:schemeClr val="bg1">
                    <a:lumMod val="75000"/>
                  </a:schemeClr>
                </a:solidFill>
                <a:latin typeface="Courier New"/>
                <a:ea typeface="MS Mincho"/>
                <a:cs typeface="Times New Roman"/>
              </a:rPr>
              <a:t> _</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Implements </a:t>
            </a:r>
            <a:r>
              <a:rPr lang="en-US" sz="1800" dirty="0" err="1" smtClean="0">
                <a:solidFill>
                  <a:schemeClr val="bg1">
                    <a:lumMod val="75000"/>
                  </a:schemeClr>
                </a:solidFill>
                <a:latin typeface="Courier New"/>
                <a:ea typeface="MS Mincho"/>
                <a:cs typeface="Times New Roman"/>
              </a:rPr>
              <a:t>Autodesk.Revit.UI.IExternalCommand.Execute</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r>
              <a:rPr lang="en-US" sz="1800" dirty="0" err="1" smtClean="0">
                <a:solidFill>
                  <a:schemeClr val="bg1">
                    <a:lumMod val="75000"/>
                  </a:schemeClr>
                </a:solidFill>
                <a:latin typeface="Courier New"/>
                <a:ea typeface="MS Mincho"/>
                <a:cs typeface="Times New Roman"/>
              </a:rPr>
              <a:t>Autodesk.Revit.UI.TaskDialog.Show</a:t>
            </a:r>
            <a:r>
              <a:rPr lang="en-US" sz="1800" dirty="0" smtClean="0">
                <a:solidFill>
                  <a:schemeClr val="bg1">
                    <a:lumMod val="75000"/>
                  </a:schemeClr>
                </a:solidFill>
                <a:latin typeface="Courier New"/>
                <a:ea typeface="MS Mincho"/>
                <a:cs typeface="Times New Roman"/>
              </a:rPr>
              <a:t>("My Dialog Title", "Hello World!")</a:t>
            </a:r>
          </a:p>
          <a:p>
            <a:pPr marL="0" marR="0">
              <a:spcBef>
                <a:spcPts val="0"/>
              </a:spcBef>
              <a:spcAft>
                <a:spcPts val="0"/>
              </a:spcAft>
            </a:pP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Return </a:t>
            </a:r>
            <a:r>
              <a:rPr lang="en-US" sz="1800" dirty="0" err="1" smtClean="0">
                <a:solidFill>
                  <a:schemeClr val="bg1">
                    <a:lumMod val="75000"/>
                  </a:schemeClr>
                </a:solidFill>
                <a:latin typeface="Courier New"/>
                <a:ea typeface="MS Mincho"/>
                <a:cs typeface="Times New Roman"/>
              </a:rPr>
              <a:t>Result.Succeeded</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End Function</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rgbClr val="0000FF"/>
                </a:solidFill>
                <a:latin typeface="Courier New"/>
                <a:ea typeface="MS Mincho"/>
                <a:cs typeface="Times New Roman"/>
              </a:rPr>
              <a:t> </a:t>
            </a:r>
            <a:endParaRPr lang="en-US" sz="1800" dirty="0" smtClean="0">
              <a:latin typeface="Calibri"/>
              <a:ea typeface="MS Mincho"/>
              <a:cs typeface="Times New Roman"/>
            </a:endParaRPr>
          </a:p>
          <a:p>
            <a:pPr marL="0" marR="0">
              <a:spcBef>
                <a:spcPts val="0"/>
              </a:spcBef>
              <a:spcAft>
                <a:spcPts val="1000"/>
              </a:spcAft>
            </a:pPr>
            <a:r>
              <a:rPr lang="en-US" sz="1800" b="1" dirty="0" smtClean="0">
                <a:solidFill>
                  <a:srgbClr val="0000FF"/>
                </a:solidFill>
                <a:latin typeface="Courier New"/>
                <a:ea typeface="MS Mincho"/>
                <a:cs typeface="Times New Roman"/>
              </a:rPr>
              <a:t>End</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Class</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dirty="0"/>
          </a:p>
        </p:txBody>
      </p:sp>
      <p:sp>
        <p:nvSpPr>
          <p:cNvPr id="8" name="TextBox 7"/>
          <p:cNvSpPr txBox="1"/>
          <p:nvPr/>
        </p:nvSpPr>
        <p:spPr>
          <a:xfrm>
            <a:off x="5667375" y="3582987"/>
            <a:ext cx="5943600" cy="461665"/>
          </a:xfrm>
          <a:prstGeom prst="rect">
            <a:avLst/>
          </a:prstGeom>
          <a:noFill/>
        </p:spPr>
        <p:txBody>
          <a:bodyPr wrap="square" rtlCol="0">
            <a:spAutoFit/>
          </a:bodyPr>
          <a:lstStyle/>
          <a:p>
            <a:r>
              <a:rPr lang="en-US" sz="2400" dirty="0" smtClean="0">
                <a:latin typeface="+mn-lt"/>
              </a:rPr>
              <a:t>1.Derive a class from </a:t>
            </a:r>
            <a:r>
              <a:rPr lang="en-US" sz="2400" dirty="0" err="1" smtClean="0">
                <a:latin typeface="+mn-lt"/>
              </a:rPr>
              <a:t>IExternalCommand</a:t>
            </a:r>
            <a:endParaRPr lang="en-US" sz="2400" dirty="0">
              <a:latin typeface="+mn-lt"/>
            </a:endParaRPr>
          </a:p>
        </p:txBody>
      </p:sp>
      <p:sp>
        <p:nvSpPr>
          <p:cNvPr id="9" name="Rectangle 8"/>
          <p:cNvSpPr/>
          <p:nvPr/>
        </p:nvSpPr>
        <p:spPr bwMode="auto">
          <a:xfrm>
            <a:off x="333375" y="3201987"/>
            <a:ext cx="4953000" cy="49530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Execute() Method</a:t>
            </a:r>
            <a:endParaRPr lang="en-US" dirty="0"/>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401753"/>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latin typeface="Courier New"/>
                <a:ea typeface="MS Mincho"/>
                <a:cs typeface="Times New Roman"/>
              </a:rPr>
              <a:t>&lt;VB.NET&gt;</a:t>
            </a:r>
            <a:endParaRPr lang="en-US" sz="1800" dirty="0" smtClean="0">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Hello World #1 - A minimum </a:t>
            </a:r>
            <a:r>
              <a:rPr lang="en-US" sz="1800" dirty="0" err="1" smtClean="0">
                <a:solidFill>
                  <a:schemeClr val="bg1">
                    <a:lumMod val="75000"/>
                  </a:schemeClr>
                </a:solidFill>
                <a:latin typeface="Courier New"/>
                <a:ea typeface="MS Mincho"/>
                <a:cs typeface="Times New Roman"/>
              </a:rPr>
              <a:t>Revit</a:t>
            </a:r>
            <a:r>
              <a:rPr lang="en-US" sz="1800" dirty="0" smtClean="0">
                <a:solidFill>
                  <a:schemeClr val="bg1">
                    <a:lumMod val="75000"/>
                  </a:schemeClr>
                </a:solidFill>
                <a:latin typeface="Courier New"/>
                <a:ea typeface="MS Mincho"/>
                <a:cs typeface="Times New Roman"/>
              </a:rPr>
              <a:t> external command. </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600" dirty="0" smtClean="0">
                <a:solidFill>
                  <a:schemeClr val="bg1">
                    <a:lumMod val="75000"/>
                  </a:schemeClr>
                </a:solidFill>
                <a:latin typeface="Courier New"/>
                <a:ea typeface="MS Mincho"/>
                <a:cs typeface="Times New Roman"/>
              </a:rPr>
              <a:t>&lt;</a:t>
            </a:r>
            <a:r>
              <a:rPr lang="en-US" sz="1600" dirty="0" err="1" smtClean="0">
                <a:solidFill>
                  <a:schemeClr val="bg1">
                    <a:lumMod val="75000"/>
                  </a:schemeClr>
                </a:solidFill>
                <a:latin typeface="Courier New"/>
                <a:ea typeface="MS Mincho"/>
                <a:cs typeface="Times New Roman"/>
              </a:rPr>
              <a:t>Autodesk.Revit.Attributes.Transaction</a:t>
            </a:r>
            <a:r>
              <a:rPr lang="en-US" sz="1600" dirty="0" smtClean="0">
                <a:solidFill>
                  <a:schemeClr val="bg1">
                    <a:lumMod val="75000"/>
                  </a:schemeClr>
                </a:solidFill>
                <a:latin typeface="Courier New"/>
                <a:ea typeface="MS Mincho"/>
                <a:cs typeface="Times New Roman"/>
              </a:rPr>
              <a:t>(</a:t>
            </a:r>
            <a:r>
              <a:rPr lang="en-US" sz="1600" dirty="0" err="1" smtClean="0">
                <a:solidFill>
                  <a:schemeClr val="bg1">
                    <a:lumMod val="75000"/>
                  </a:schemeClr>
                </a:solidFill>
                <a:latin typeface="Courier New"/>
                <a:ea typeface="MS Mincho"/>
                <a:cs typeface="Times New Roman"/>
              </a:rPr>
              <a:t>Autodesk.Revit.Attributes.TransactionMode.Automatic</a:t>
            </a:r>
            <a:r>
              <a:rPr lang="en-US" sz="1600" dirty="0" smtClean="0">
                <a:solidFill>
                  <a:schemeClr val="bg1">
                    <a:lumMod val="75000"/>
                  </a:schemeClr>
                </a:solidFill>
                <a:latin typeface="Courier New"/>
                <a:ea typeface="MS Mincho"/>
                <a:cs typeface="Times New Roman"/>
              </a:rPr>
              <a:t>)&gt; _</a:t>
            </a:r>
            <a:endParaRPr lang="en-US" sz="1600" dirty="0" smtClean="0">
              <a:solidFill>
                <a:schemeClr val="bg1">
                  <a:lumMod val="75000"/>
                </a:schemeClr>
              </a:solidFill>
              <a:latin typeface="Calibri"/>
              <a:ea typeface="MS Mincho"/>
              <a:cs typeface="Times New Roman"/>
            </a:endParaRPr>
          </a:p>
          <a:p>
            <a:pPr marL="0" marR="0">
              <a:spcBef>
                <a:spcPts val="0"/>
              </a:spcBef>
              <a:spcAft>
                <a:spcPts val="0"/>
              </a:spcAft>
            </a:pPr>
            <a:r>
              <a:rPr lang="en-US" sz="1600" dirty="0" smtClean="0">
                <a:solidFill>
                  <a:schemeClr val="bg1">
                    <a:lumMod val="75000"/>
                  </a:schemeClr>
                </a:solidFill>
                <a:latin typeface="Courier New"/>
                <a:ea typeface="MS Mincho"/>
                <a:cs typeface="Times New Roman"/>
              </a:rPr>
              <a:t>&lt;</a:t>
            </a:r>
            <a:r>
              <a:rPr lang="en-US" sz="1600" dirty="0" err="1" smtClean="0">
                <a:solidFill>
                  <a:schemeClr val="bg1">
                    <a:lumMod val="75000"/>
                  </a:schemeClr>
                </a:solidFill>
                <a:latin typeface="Courier New"/>
                <a:ea typeface="MS Mincho"/>
                <a:cs typeface="Times New Roman"/>
              </a:rPr>
              <a:t>Autodesk.Revit.Attributes.Regeneration</a:t>
            </a:r>
            <a:r>
              <a:rPr lang="en-US" sz="1600" dirty="0" smtClean="0">
                <a:solidFill>
                  <a:schemeClr val="bg1">
                    <a:lumMod val="75000"/>
                  </a:schemeClr>
                </a:solidFill>
                <a:latin typeface="Courier New"/>
                <a:ea typeface="MS Mincho"/>
                <a:cs typeface="Times New Roman"/>
              </a:rPr>
              <a:t>(</a:t>
            </a:r>
            <a:r>
              <a:rPr lang="en-US" sz="1600" dirty="0" err="1" smtClean="0">
                <a:solidFill>
                  <a:schemeClr val="bg1">
                    <a:lumMod val="75000"/>
                  </a:schemeClr>
                </a:solidFill>
                <a:latin typeface="Courier New"/>
                <a:ea typeface="MS Mincho"/>
                <a:cs typeface="Times New Roman"/>
              </a:rPr>
              <a:t>Autodesk.Revit.Attributes.RegenerationOption.Manual</a:t>
            </a:r>
            <a:r>
              <a:rPr lang="en-US" sz="1600" dirty="0" smtClean="0">
                <a:solidFill>
                  <a:schemeClr val="bg1">
                    <a:lumMod val="75000"/>
                  </a:schemeClr>
                </a:solidFill>
                <a:latin typeface="Courier New"/>
                <a:ea typeface="MS Mincho"/>
                <a:cs typeface="Times New Roman"/>
              </a:rPr>
              <a:t>)&gt; _</a:t>
            </a:r>
            <a:endParaRPr lang="en-US" sz="16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Public Class </a:t>
            </a:r>
            <a:r>
              <a:rPr lang="en-US" sz="1800" dirty="0" err="1" smtClean="0">
                <a:solidFill>
                  <a:schemeClr val="bg1">
                    <a:lumMod val="75000"/>
                  </a:schemeClr>
                </a:solidFill>
                <a:latin typeface="Courier New"/>
                <a:ea typeface="MS Mincho"/>
                <a:cs typeface="Times New Roman"/>
              </a:rPr>
              <a:t>HelloWorld</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Implements </a:t>
            </a:r>
            <a:r>
              <a:rPr lang="en-US" sz="1800" dirty="0" err="1" smtClean="0">
                <a:solidFill>
                  <a:schemeClr val="bg1">
                    <a:lumMod val="75000"/>
                  </a:schemeClr>
                </a:solidFill>
                <a:latin typeface="Courier New"/>
                <a:ea typeface="MS Mincho"/>
                <a:cs typeface="Times New Roman"/>
              </a:rPr>
              <a:t>IExternalCommand</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Function</a:t>
            </a:r>
            <a:r>
              <a:rPr lang="en-US" sz="1800" b="1" dirty="0" smtClean="0">
                <a:latin typeface="Courier New"/>
                <a:ea typeface="MS Mincho"/>
                <a:cs typeface="Times New Roman"/>
              </a:rPr>
              <a:t> Execute(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ByVal</a:t>
            </a: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Autodesk.Revit.UI.ExternalCommandData</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ByRef</a:t>
            </a:r>
            <a:r>
              <a:rPr lang="en-US" sz="1800" b="1" dirty="0" smtClean="0">
                <a:latin typeface="Courier New"/>
                <a:ea typeface="MS Mincho"/>
                <a:cs typeface="Times New Roman"/>
              </a:rPr>
              <a:t> message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ByVal</a:t>
            </a:r>
            <a:r>
              <a:rPr lang="en-US" sz="1800" b="1" dirty="0" smtClean="0">
                <a:latin typeface="Courier New"/>
                <a:ea typeface="MS Mincho"/>
                <a:cs typeface="Times New Roman"/>
              </a:rPr>
              <a:t> elements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Autodesk.Revit.DB.ElementSet</a:t>
            </a:r>
            <a:r>
              <a:rPr lang="en-US" sz="1800" b="1" dirty="0" smtClean="0">
                <a:latin typeface="Courier New"/>
                <a:ea typeface="MS Mincho"/>
                <a:cs typeface="Times New Roman"/>
              </a:rPr>
              <a:t>) _</a:t>
            </a:r>
            <a:br>
              <a:rPr lang="en-US" sz="1800" b="1" dirty="0" smtClean="0">
                <a:latin typeface="Courier New"/>
                <a:ea typeface="MS Mincho"/>
                <a:cs typeface="Times New Roman"/>
              </a:rPr>
            </a:b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Autodesk.Revit.UI.Result</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Implements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Autodesk.Revit.UI.IExternalCommand.Execute</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Autodesk.Revit.UI.TaskDialog.Show</a:t>
            </a:r>
            <a:r>
              <a:rPr lang="en-US" sz="1800" b="1" dirty="0" smtClean="0">
                <a:solidFill>
                  <a:schemeClr val="bg1">
                    <a:lumMod val="75000"/>
                  </a:schemeClr>
                </a:solidFill>
                <a:latin typeface="Courier New"/>
                <a:ea typeface="MS Mincho"/>
                <a:cs typeface="Times New Roman"/>
              </a:rPr>
              <a:t>("My Dialog Title", "Hello World!")</a:t>
            </a:r>
          </a:p>
          <a:p>
            <a:pPr marL="0" marR="0">
              <a:spcBef>
                <a:spcPts val="0"/>
              </a:spcBef>
              <a:spcAft>
                <a:spcPts val="0"/>
              </a:spcAft>
            </a:pP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Return</a:t>
            </a:r>
            <a:r>
              <a:rPr lang="en-US" sz="1800" b="1" dirty="0" smtClean="0">
                <a:latin typeface="Courier New"/>
                <a:ea typeface="MS Mincho"/>
                <a:cs typeface="Times New Roman"/>
              </a:rPr>
              <a:t> </a:t>
            </a:r>
            <a:r>
              <a:rPr lang="en-US" sz="1800" b="1" dirty="0" err="1" smtClean="0">
                <a:latin typeface="Courier New"/>
                <a:ea typeface="MS Mincho"/>
                <a:cs typeface="Times New Roman"/>
              </a:rPr>
              <a:t>Result.Succeeded</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End</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Function</a:t>
            </a:r>
            <a:endParaRPr lang="en-US" sz="1800" b="1" dirty="0" smtClean="0">
              <a:latin typeface="Calibri"/>
              <a:ea typeface="MS Mincho"/>
              <a:cs typeface="Times New Roman"/>
            </a:endParaRPr>
          </a:p>
          <a:p>
            <a:pPr marL="0" marR="0">
              <a:spcBef>
                <a:spcPts val="0"/>
              </a:spcBef>
              <a:spcAft>
                <a:spcPts val="0"/>
              </a:spcAft>
            </a:pPr>
            <a:r>
              <a:rPr lang="en-US" sz="1800" dirty="0" smtClean="0">
                <a:solidFill>
                  <a:srgbClr val="0000FF"/>
                </a:solidFill>
                <a:latin typeface="Courier New"/>
                <a:ea typeface="MS Mincho"/>
                <a:cs typeface="Times New Roman"/>
              </a:rPr>
              <a:t> </a:t>
            </a:r>
            <a:endParaRPr lang="en-US" sz="1800" dirty="0" smtClean="0">
              <a:latin typeface="Calibri"/>
              <a:ea typeface="MS Mincho"/>
              <a:cs typeface="Times New Roman"/>
            </a:endParaRPr>
          </a:p>
          <a:p>
            <a:pPr marL="0" marR="0">
              <a:spcBef>
                <a:spcPts val="0"/>
              </a:spcBef>
              <a:spcAft>
                <a:spcPts val="1000"/>
              </a:spcAft>
            </a:pPr>
            <a:r>
              <a:rPr lang="en-US" sz="1800" dirty="0" smtClean="0">
                <a:solidFill>
                  <a:schemeClr val="bg1">
                    <a:lumMod val="75000"/>
                  </a:schemeClr>
                </a:solidFill>
                <a:latin typeface="Courier New"/>
                <a:ea typeface="MS Mincho"/>
                <a:cs typeface="Times New Roman"/>
              </a:rPr>
              <a:t>End Class</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dirty="0"/>
          </a:p>
        </p:txBody>
      </p:sp>
      <p:sp>
        <p:nvSpPr>
          <p:cNvPr id="7" name="TextBox 6"/>
          <p:cNvSpPr txBox="1"/>
          <p:nvPr/>
        </p:nvSpPr>
        <p:spPr>
          <a:xfrm>
            <a:off x="6429375" y="3354387"/>
            <a:ext cx="5334000" cy="461665"/>
          </a:xfrm>
          <a:prstGeom prst="rect">
            <a:avLst/>
          </a:prstGeom>
          <a:noFill/>
        </p:spPr>
        <p:txBody>
          <a:bodyPr wrap="square" rtlCol="0">
            <a:spAutoFit/>
          </a:bodyPr>
          <a:lstStyle/>
          <a:p>
            <a:r>
              <a:rPr lang="en-US" sz="2400" dirty="0" smtClean="0">
                <a:latin typeface="+mn-lt"/>
              </a:rPr>
              <a:t>2.Implement Execute() method</a:t>
            </a:r>
            <a:endParaRPr lang="en-US" sz="2400" dirty="0">
              <a:latin typeface="+mn-lt"/>
            </a:endParaRPr>
          </a:p>
        </p:txBody>
      </p:sp>
      <p:sp>
        <p:nvSpPr>
          <p:cNvPr id="8" name="Rectangle 7"/>
          <p:cNvSpPr/>
          <p:nvPr/>
        </p:nvSpPr>
        <p:spPr bwMode="auto">
          <a:xfrm>
            <a:off x="866775" y="3963987"/>
            <a:ext cx="10134600" cy="3733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3" name="Rectangular Callout 12"/>
          <p:cNvSpPr/>
          <p:nvPr/>
        </p:nvSpPr>
        <p:spPr bwMode="auto">
          <a:xfrm>
            <a:off x="3457575" y="7316787"/>
            <a:ext cx="3124200" cy="1600200"/>
          </a:xfrm>
          <a:prstGeom prst="wedgeRectCallout">
            <a:avLst>
              <a:gd name="adj1" fmla="val -24371"/>
              <a:gd name="adj2" fmla="val -63568"/>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Return value:</a:t>
            </a:r>
          </a:p>
          <a:p>
            <a:pPr lvl="1" defTabSz="914400">
              <a:buFont typeface="Arial" pitchFamily="34" charset="0"/>
              <a:buChar char="•"/>
            </a:pPr>
            <a:r>
              <a:rPr lang="en-US" sz="2400" dirty="0" smtClean="0">
                <a:solidFill>
                  <a:srgbClr val="000000"/>
                </a:solidFill>
                <a:latin typeface="Gill Sans" charset="0"/>
                <a:ea typeface="ヒラギノ角ゴ Pro W3" charset="0"/>
                <a:cs typeface="ヒラギノ角ゴ Pro W3" charset="0"/>
                <a:sym typeface="Gill Sans" charset="0"/>
              </a:rPr>
              <a:t>Succeeded</a:t>
            </a:r>
          </a:p>
          <a:p>
            <a:pPr lvl="1" defTabSz="914400">
              <a:buFont typeface="Arial" pitchFamily="34" charset="0"/>
              <a:buChar char="•"/>
            </a:pPr>
            <a:r>
              <a:rPr lang="en-US" sz="2400" dirty="0" smtClean="0">
                <a:solidFill>
                  <a:srgbClr val="000000"/>
                </a:solidFill>
                <a:latin typeface="Gill Sans" charset="0"/>
                <a:ea typeface="ヒラギノ角ゴ Pro W3" charset="0"/>
                <a:cs typeface="ヒラギノ角ゴ Pro W3" charset="0"/>
                <a:sym typeface="Gill Sans" charset="0"/>
              </a:rPr>
              <a:t>Failed</a:t>
            </a:r>
          </a:p>
          <a:p>
            <a:pPr lvl="1" defTabSz="914400">
              <a:buFont typeface="Arial" pitchFamily="34" charset="0"/>
              <a:buChar char="•"/>
            </a:pPr>
            <a:r>
              <a:rPr lang="en-US" sz="2400" dirty="0" smtClean="0">
                <a:solidFill>
                  <a:srgbClr val="000000"/>
                </a:solidFill>
                <a:latin typeface="Gill Sans" charset="0"/>
                <a:ea typeface="ヒラギノ角ゴ Pro W3" charset="0"/>
                <a:cs typeface="ヒラギノ角ゴ Pro W3" charset="0"/>
                <a:sym typeface="Gill Sans" charset="0"/>
              </a:rPr>
              <a:t>Cancelled</a:t>
            </a:r>
          </a:p>
          <a:p>
            <a:pPr marL="0" marR="0" indent="0"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4" name="Rectangular Callout 13"/>
          <p:cNvSpPr/>
          <p:nvPr/>
        </p:nvSpPr>
        <p:spPr bwMode="auto">
          <a:xfrm>
            <a:off x="7953375" y="5259387"/>
            <a:ext cx="4800600" cy="3200400"/>
          </a:xfrm>
          <a:prstGeom prst="wedgeRectCallout">
            <a:avLst>
              <a:gd name="adj1" fmla="val -78580"/>
              <a:gd name="adj2" fmla="val -50548"/>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Arguments:</a:t>
            </a:r>
          </a:p>
          <a:p>
            <a:pPr marL="457200" indent="-457200" defTabSz="914400"/>
            <a:r>
              <a:rPr lang="en-US" sz="2400" dirty="0" smtClean="0">
                <a:solidFill>
                  <a:srgbClr val="000000"/>
                </a:solidFill>
                <a:latin typeface="Gill Sans" charset="0"/>
                <a:ea typeface="ヒラギノ角ゴ Pro W3" charset="0"/>
                <a:cs typeface="ヒラギノ角ゴ Pro W3" charset="0"/>
                <a:sym typeface="Gill Sans" charset="0"/>
              </a:rPr>
              <a:t>1</a:t>
            </a:r>
            <a:r>
              <a:rPr lang="en-US" sz="2400" baseline="30000" dirty="0" smtClean="0">
                <a:solidFill>
                  <a:srgbClr val="000000"/>
                </a:solidFill>
                <a:latin typeface="Gill Sans" charset="0"/>
                <a:ea typeface="ヒラギノ角ゴ Pro W3" charset="0"/>
                <a:cs typeface="ヒラギノ角ゴ Pro W3" charset="0"/>
                <a:sym typeface="Gill Sans" charset="0"/>
              </a:rPr>
              <a:t>st</a:t>
            </a:r>
            <a:r>
              <a:rPr lang="en-US" sz="2400" dirty="0" smtClean="0">
                <a:solidFill>
                  <a:srgbClr val="000000"/>
                </a:solidFill>
                <a:latin typeface="Gill Sans" charset="0"/>
                <a:ea typeface="ヒラギノ角ゴ Pro W3" charset="0"/>
                <a:cs typeface="ヒラギノ角ゴ Pro W3" charset="0"/>
                <a:sym typeface="Gill Sans" charset="0"/>
              </a:rPr>
              <a:t> Access to the </a:t>
            </a: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 object model</a:t>
            </a:r>
          </a:p>
          <a:p>
            <a:pPr marL="457200" indent="-457200" defTabSz="914400"/>
            <a:r>
              <a:rPr lang="en-US" sz="2400" dirty="0" smtClean="0">
                <a:solidFill>
                  <a:srgbClr val="000000"/>
                </a:solidFill>
                <a:latin typeface="Gill Sans" charset="0"/>
                <a:ea typeface="ヒラギノ角ゴ Pro W3" charset="0"/>
                <a:cs typeface="ヒラギノ角ゴ Pro W3" charset="0"/>
                <a:sym typeface="Gill Sans" charset="0"/>
              </a:rPr>
              <a:t>2</a:t>
            </a:r>
            <a:r>
              <a:rPr lang="en-US" sz="2400" baseline="30000" dirty="0" smtClean="0">
                <a:solidFill>
                  <a:srgbClr val="000000"/>
                </a:solidFill>
                <a:latin typeface="Gill Sans" charset="0"/>
                <a:ea typeface="ヒラギノ角ゴ Pro W3" charset="0"/>
                <a:cs typeface="ヒラギノ角ゴ Pro W3" charset="0"/>
                <a:sym typeface="Gill Sans" charset="0"/>
              </a:rPr>
              <a:t>nd</a:t>
            </a:r>
            <a:r>
              <a:rPr lang="en-US" sz="2400" dirty="0" smtClean="0">
                <a:solidFill>
                  <a:srgbClr val="000000"/>
                </a:solidFill>
                <a:latin typeface="Gill Sans" charset="0"/>
                <a:ea typeface="ヒラギノ角ゴ Pro W3" charset="0"/>
                <a:cs typeface="ヒラギノ角ゴ Pro W3" charset="0"/>
                <a:sym typeface="Gill Sans" charset="0"/>
              </a:rPr>
              <a:t> Message to the user when a command fails</a:t>
            </a:r>
          </a:p>
          <a:p>
            <a:pPr marL="457200" indent="-457200" defTabSz="914400"/>
            <a:r>
              <a:rPr lang="en-US" sz="2400" dirty="0" smtClean="0">
                <a:solidFill>
                  <a:srgbClr val="000000"/>
                </a:solidFill>
                <a:latin typeface="Gill Sans" charset="0"/>
                <a:ea typeface="ヒラギノ角ゴ Pro W3" charset="0"/>
                <a:cs typeface="ヒラギノ角ゴ Pro W3" charset="0"/>
                <a:sym typeface="Gill Sans" charset="0"/>
              </a:rPr>
              <a:t>3</a:t>
            </a:r>
            <a:r>
              <a:rPr lang="en-US" sz="2400" baseline="30000" dirty="0" smtClean="0">
                <a:solidFill>
                  <a:srgbClr val="000000"/>
                </a:solidFill>
                <a:latin typeface="Gill Sans" charset="0"/>
                <a:ea typeface="ヒラギノ角ゴ Pro W3" charset="0"/>
                <a:cs typeface="ヒラギノ角ゴ Pro W3" charset="0"/>
                <a:sym typeface="Gill Sans" charset="0"/>
              </a:rPr>
              <a:t>rd</a:t>
            </a:r>
            <a:r>
              <a:rPr lang="en-US" sz="2400" dirty="0" smtClean="0">
                <a:solidFill>
                  <a:srgbClr val="000000"/>
                </a:solidFill>
                <a:latin typeface="Gill Sans" charset="0"/>
                <a:ea typeface="ヒラギノ角ゴ Pro W3" charset="0"/>
                <a:cs typeface="ヒラギノ角ゴ Pro W3" charset="0"/>
                <a:sym typeface="Gill Sans" charset="0"/>
              </a:rPr>
              <a:t> A set of elements to be highlighted when a command fails</a:t>
            </a:r>
          </a:p>
          <a:p>
            <a:pPr marL="457200" marR="0" indent="-457200" defTabSz="914400" rtl="0" eaLnBrk="1" fontAlgn="base" latinLnBrk="0" hangingPunct="1">
              <a:lnSpc>
                <a:spcPct val="100000"/>
              </a:lnSpc>
              <a:spcBef>
                <a:spcPct val="0"/>
              </a:spcBef>
              <a:spcAft>
                <a:spcPct val="0"/>
              </a:spcAft>
              <a:buClrTx/>
              <a:buSzTx/>
              <a:buFont typeface="+mj-lt"/>
              <a:buAutoNum type="arabicPeriod"/>
              <a:tabLst/>
            </a:pPr>
            <a:endParaRPr lang="en-US" sz="2400" dirty="0" smtClean="0">
              <a:solidFill>
                <a:srgbClr val="000000"/>
              </a:solidFill>
              <a:latin typeface="Gill Sans" charset="0"/>
              <a:ea typeface="ヒラギノ角ゴ Pro W3" charset="0"/>
              <a:cs typeface="ヒラギノ角ゴ Pro W3" charset="0"/>
              <a:sym typeface="Gill Sans" charset="0"/>
            </a:endParaRPr>
          </a:p>
          <a:p>
            <a:pPr marL="0" marR="0" indent="0"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4"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Attributes</a:t>
            </a:r>
            <a:endParaRPr lang="en-US" sz="2800" b="0" i="1" dirty="0">
              <a:solidFill>
                <a:schemeClr val="accent4"/>
              </a:solidFill>
            </a:endParaRPr>
          </a:p>
        </p:txBody>
      </p:sp>
      <p:sp>
        <p:nvSpPr>
          <p:cNvPr id="5" name="TextBox 4"/>
          <p:cNvSpPr txBox="1"/>
          <p:nvPr/>
        </p:nvSpPr>
        <p:spPr>
          <a:xfrm>
            <a:off x="561975" y="2135187"/>
            <a:ext cx="11811000" cy="6432530"/>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latin typeface="Courier New"/>
                <a:ea typeface="MS Mincho"/>
                <a:cs typeface="Times New Roman"/>
              </a:rPr>
              <a:t>&lt;VB.NET&gt;</a:t>
            </a:r>
            <a:endParaRPr lang="en-US" sz="1800" dirty="0" smtClean="0">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Hello World #1 - A minimum </a:t>
            </a:r>
            <a:r>
              <a:rPr lang="en-US" sz="1800" b="1" dirty="0" err="1" smtClean="0">
                <a:solidFill>
                  <a:schemeClr val="bg1">
                    <a:lumMod val="75000"/>
                  </a:schemeClr>
                </a:solidFill>
                <a:latin typeface="Courier New"/>
                <a:ea typeface="MS Mincho"/>
                <a:cs typeface="Times New Roman"/>
              </a:rPr>
              <a:t>Revit</a:t>
            </a:r>
            <a:r>
              <a:rPr lang="en-US" sz="1800" b="1" dirty="0" smtClean="0">
                <a:solidFill>
                  <a:schemeClr val="bg1">
                    <a:lumMod val="75000"/>
                  </a:schemeClr>
                </a:solidFill>
                <a:latin typeface="Courier New"/>
                <a:ea typeface="MS Mincho"/>
                <a:cs typeface="Times New Roman"/>
              </a:rPr>
              <a:t> external command.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600" b="1" dirty="0" smtClean="0">
                <a:latin typeface="Courier New"/>
                <a:ea typeface="MS Mincho"/>
                <a:cs typeface="Times New Roman"/>
              </a:rPr>
              <a:t>&lt;</a:t>
            </a:r>
            <a:r>
              <a:rPr lang="en-US" sz="1600" b="1" dirty="0" err="1" smtClean="0">
                <a:latin typeface="Courier New"/>
                <a:ea typeface="MS Mincho"/>
                <a:cs typeface="Times New Roman"/>
              </a:rPr>
              <a:t>Autodesk.Revit.Attributes.Transaction</a:t>
            </a: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Autodesk.Revit.Attributes.TransactionMode.Automatic</a:t>
            </a:r>
            <a:r>
              <a:rPr lang="en-US" sz="1600" b="1" dirty="0" smtClean="0">
                <a:latin typeface="Courier New"/>
                <a:ea typeface="MS Mincho"/>
                <a:cs typeface="Times New Roman"/>
              </a:rPr>
              <a:t>)&gt; _</a:t>
            </a:r>
            <a:endParaRPr lang="en-US" sz="1600" b="1" dirty="0" smtClean="0">
              <a:latin typeface="Calibri"/>
              <a:ea typeface="MS Mincho"/>
              <a:cs typeface="Times New Roman"/>
            </a:endParaRPr>
          </a:p>
          <a:p>
            <a:pPr marL="0" marR="0">
              <a:spcBef>
                <a:spcPts val="0"/>
              </a:spcBef>
              <a:spcAft>
                <a:spcPts val="0"/>
              </a:spcAft>
            </a:pPr>
            <a:r>
              <a:rPr lang="en-US" sz="1600" b="1" dirty="0" smtClean="0">
                <a:latin typeface="Courier New"/>
                <a:ea typeface="MS Mincho"/>
                <a:cs typeface="Times New Roman"/>
              </a:rPr>
              <a:t>&lt;</a:t>
            </a:r>
            <a:r>
              <a:rPr lang="en-US" sz="1600" b="1" dirty="0" err="1" smtClean="0">
                <a:latin typeface="Courier New"/>
                <a:ea typeface="MS Mincho"/>
                <a:cs typeface="Times New Roman"/>
              </a:rPr>
              <a:t>Autodesk.Revit.Attributes.Regeneration</a:t>
            </a: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Autodesk.Revit.Attributes.RegenerationOption.Manual</a:t>
            </a:r>
            <a:r>
              <a:rPr lang="en-US" sz="1600" b="1" dirty="0" smtClean="0">
                <a:latin typeface="Courier New"/>
                <a:ea typeface="MS Mincho"/>
                <a:cs typeface="Times New Roman"/>
              </a:rPr>
              <a:t>)&gt; </a:t>
            </a:r>
            <a:r>
              <a:rPr lang="en-US" sz="1800" b="1" dirty="0" smtClean="0">
                <a:latin typeface="Courier New"/>
                <a:ea typeface="MS Mincho"/>
                <a:cs typeface="Times New Roman"/>
              </a:rPr>
              <a:t>_</a:t>
            </a:r>
            <a:endParaRPr lang="en-US" sz="1800" b="1" dirty="0" smtClean="0">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Public Class </a:t>
            </a:r>
            <a:r>
              <a:rPr lang="en-US" sz="1800" b="1" dirty="0" err="1" smtClean="0">
                <a:solidFill>
                  <a:schemeClr val="bg1">
                    <a:lumMod val="75000"/>
                  </a:schemeClr>
                </a:solidFill>
                <a:latin typeface="Courier New"/>
                <a:ea typeface="MS Mincho"/>
                <a:cs typeface="Times New Roman"/>
              </a:rPr>
              <a:t>HelloWorld</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Implements </a:t>
            </a:r>
            <a:r>
              <a:rPr lang="en-US" sz="1800" b="1" dirty="0" err="1" smtClean="0">
                <a:solidFill>
                  <a:schemeClr val="bg1">
                    <a:lumMod val="75000"/>
                  </a:schemeClr>
                </a:solidFill>
                <a:latin typeface="Courier New"/>
                <a:ea typeface="MS Mincho"/>
                <a:cs typeface="Times New Roman"/>
              </a:rPr>
              <a:t>IExternalCommand</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Public Function Execute(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ByVal</a:t>
            </a: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commandData</a:t>
            </a:r>
            <a:r>
              <a:rPr lang="en-US" sz="1800" b="1" dirty="0" smtClean="0">
                <a:solidFill>
                  <a:schemeClr val="bg1">
                    <a:lumMod val="75000"/>
                  </a:schemeClr>
                </a:solidFill>
                <a:latin typeface="Courier New"/>
                <a:ea typeface="MS Mincho"/>
                <a:cs typeface="Times New Roman"/>
              </a:rPr>
              <a:t> As </a:t>
            </a:r>
            <a:r>
              <a:rPr lang="en-US" sz="1800" b="1" dirty="0" err="1" smtClean="0">
                <a:solidFill>
                  <a:schemeClr val="bg1">
                    <a:lumMod val="75000"/>
                  </a:schemeClr>
                </a:solidFill>
                <a:latin typeface="Courier New"/>
                <a:ea typeface="MS Mincho"/>
                <a:cs typeface="Times New Roman"/>
              </a:rPr>
              <a:t>Autodesk.Revit.UI.ExternalCommandData</a:t>
            </a:r>
            <a:r>
              <a:rPr lang="en-US" sz="1800" b="1" dirty="0" smtClean="0">
                <a:solidFill>
                  <a:schemeClr val="bg1">
                    <a:lumMod val="75000"/>
                  </a:schemeClr>
                </a:solidFill>
                <a:latin typeface="Courier New"/>
                <a:ea typeface="MS Mincho"/>
                <a:cs typeface="Times New Roman"/>
              </a:rPr>
              <a:t>,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ByRef</a:t>
            </a:r>
            <a:r>
              <a:rPr lang="en-US" sz="1800" b="1" dirty="0" smtClean="0">
                <a:solidFill>
                  <a:schemeClr val="bg1">
                    <a:lumMod val="75000"/>
                  </a:schemeClr>
                </a:solidFill>
                <a:latin typeface="Courier New"/>
                <a:ea typeface="MS Mincho"/>
                <a:cs typeface="Times New Roman"/>
              </a:rPr>
              <a:t> message As String,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ByVal</a:t>
            </a:r>
            <a:r>
              <a:rPr lang="en-US" sz="1800" b="1" dirty="0" smtClean="0">
                <a:solidFill>
                  <a:schemeClr val="bg1">
                    <a:lumMod val="75000"/>
                  </a:schemeClr>
                </a:solidFill>
                <a:latin typeface="Courier New"/>
                <a:ea typeface="MS Mincho"/>
                <a:cs typeface="Times New Roman"/>
              </a:rPr>
              <a:t> elements As </a:t>
            </a:r>
            <a:r>
              <a:rPr lang="en-US" sz="1800" b="1" dirty="0" err="1" smtClean="0">
                <a:solidFill>
                  <a:schemeClr val="bg1">
                    <a:lumMod val="75000"/>
                  </a:schemeClr>
                </a:solidFill>
                <a:latin typeface="Courier New"/>
                <a:ea typeface="MS Mincho"/>
                <a:cs typeface="Times New Roman"/>
              </a:rPr>
              <a:t>Autodesk.Revit.DB.ElementSet</a:t>
            </a:r>
            <a:r>
              <a:rPr lang="en-US" sz="1800" b="1" dirty="0" smtClean="0">
                <a:solidFill>
                  <a:schemeClr val="bg1">
                    <a:lumMod val="75000"/>
                  </a:schemeClr>
                </a:solidFill>
                <a:latin typeface="Courier New"/>
                <a:ea typeface="MS Mincho"/>
                <a:cs typeface="Times New Roman"/>
              </a:rPr>
              <a:t>) _</a:t>
            </a:r>
            <a:br>
              <a:rPr lang="en-US" sz="1800" b="1" dirty="0" smtClean="0">
                <a:solidFill>
                  <a:schemeClr val="bg1">
                    <a:lumMod val="75000"/>
                  </a:schemeClr>
                </a:solidFill>
                <a:latin typeface="Courier New"/>
                <a:ea typeface="MS Mincho"/>
                <a:cs typeface="Times New Roman"/>
              </a:rPr>
            </a:b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As </a:t>
            </a:r>
            <a:r>
              <a:rPr lang="en-US" sz="1800" b="1" dirty="0" err="1" smtClean="0">
                <a:solidFill>
                  <a:schemeClr val="bg1">
                    <a:lumMod val="75000"/>
                  </a:schemeClr>
                </a:solidFill>
                <a:latin typeface="Courier New"/>
                <a:ea typeface="MS Mincho"/>
                <a:cs typeface="Times New Roman"/>
              </a:rPr>
              <a:t>Autodesk.Revit.UI.Result</a:t>
            </a:r>
            <a:r>
              <a:rPr lang="en-US" sz="1800" b="1" dirty="0" smtClean="0">
                <a:solidFill>
                  <a:schemeClr val="bg1">
                    <a:lumMod val="75000"/>
                  </a:schemeClr>
                </a:solidFill>
                <a:latin typeface="Courier New"/>
                <a:ea typeface="MS Mincho"/>
                <a:cs typeface="Times New Roman"/>
              </a:rPr>
              <a:t>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Implements </a:t>
            </a:r>
            <a:r>
              <a:rPr lang="en-US" sz="1800" b="1" dirty="0" err="1" smtClean="0">
                <a:solidFill>
                  <a:schemeClr val="bg1">
                    <a:lumMod val="75000"/>
                  </a:schemeClr>
                </a:solidFill>
                <a:latin typeface="Courier New"/>
                <a:ea typeface="MS Mincho"/>
                <a:cs typeface="Times New Roman"/>
              </a:rPr>
              <a:t>Autodesk.Revit.UI.IExternalCommand.Execute</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Autodesk.Revit.UI.TaskDialog.Show</a:t>
            </a:r>
            <a:r>
              <a:rPr lang="en-US" sz="1800" b="1" dirty="0" smtClean="0">
                <a:solidFill>
                  <a:schemeClr val="bg1">
                    <a:lumMod val="75000"/>
                  </a:schemeClr>
                </a:solidFill>
                <a:latin typeface="Courier New"/>
                <a:ea typeface="MS Mincho"/>
                <a:cs typeface="Times New Roman"/>
              </a:rPr>
              <a:t>("My Dialog Title", "Hello World!")</a:t>
            </a:r>
          </a:p>
          <a:p>
            <a:pPr marL="0" marR="0">
              <a:spcBef>
                <a:spcPts val="0"/>
              </a:spcBef>
              <a:spcAft>
                <a:spcPts val="0"/>
              </a:spcAft>
            </a:pP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Return </a:t>
            </a:r>
            <a:r>
              <a:rPr lang="en-US" sz="1800" b="1" dirty="0" err="1" smtClean="0">
                <a:solidFill>
                  <a:schemeClr val="bg1">
                    <a:lumMod val="75000"/>
                  </a:schemeClr>
                </a:solidFill>
                <a:latin typeface="Courier New"/>
                <a:ea typeface="MS Mincho"/>
                <a:cs typeface="Times New Roman"/>
              </a:rPr>
              <a:t>Result.Succeeded</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End Function</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1000"/>
              </a:spcAft>
            </a:pPr>
            <a:r>
              <a:rPr lang="en-US" sz="1800" b="1" dirty="0" smtClean="0">
                <a:solidFill>
                  <a:schemeClr val="bg1">
                    <a:lumMod val="75000"/>
                  </a:schemeClr>
                </a:solidFill>
                <a:latin typeface="Courier New"/>
                <a:ea typeface="MS Mincho"/>
                <a:cs typeface="Times New Roman"/>
              </a:rPr>
              <a:t>End Class</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dirty="0"/>
          </a:p>
        </p:txBody>
      </p:sp>
      <p:sp>
        <p:nvSpPr>
          <p:cNvPr id="6" name="TextBox 5"/>
          <p:cNvSpPr txBox="1"/>
          <p:nvPr/>
        </p:nvSpPr>
        <p:spPr>
          <a:xfrm>
            <a:off x="6505575" y="3659187"/>
            <a:ext cx="4267200" cy="461665"/>
          </a:xfrm>
          <a:prstGeom prst="rect">
            <a:avLst/>
          </a:prstGeom>
          <a:noFill/>
        </p:spPr>
        <p:txBody>
          <a:bodyPr wrap="square" rtlCol="0">
            <a:spAutoFit/>
          </a:bodyPr>
          <a:lstStyle/>
          <a:p>
            <a:r>
              <a:rPr lang="en-US" sz="2400" dirty="0" smtClean="0">
                <a:latin typeface="+mn-lt"/>
              </a:rPr>
              <a:t>3. Set attributes</a:t>
            </a:r>
            <a:endParaRPr lang="en-US" sz="2400" dirty="0">
              <a:latin typeface="+mn-lt"/>
            </a:endParaRPr>
          </a:p>
        </p:txBody>
      </p:sp>
      <p:sp>
        <p:nvSpPr>
          <p:cNvPr id="7" name="Rectangle 6"/>
          <p:cNvSpPr/>
          <p:nvPr/>
        </p:nvSpPr>
        <p:spPr bwMode="auto">
          <a:xfrm>
            <a:off x="333375" y="2668587"/>
            <a:ext cx="12268200" cy="7620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1" name="Rectangular Callout 10"/>
          <p:cNvSpPr/>
          <p:nvPr/>
        </p:nvSpPr>
        <p:spPr bwMode="auto">
          <a:xfrm>
            <a:off x="3914775" y="4421187"/>
            <a:ext cx="8305800" cy="3276600"/>
          </a:xfrm>
          <a:prstGeom prst="wedgeRectCallout">
            <a:avLst>
              <a:gd name="adj1" fmla="val -36375"/>
              <a:gd name="adj2" fmla="val -73626"/>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sz="2400" dirty="0" smtClean="0">
                <a:solidFill>
                  <a:srgbClr val="000000"/>
                </a:solidFill>
                <a:latin typeface="Gill Sans" charset="0"/>
                <a:ea typeface="ヒラギノ角ゴ Pro W3" charset="0"/>
                <a:cs typeface="ヒラギノ角ゴ Pro W3" charset="0"/>
                <a:sym typeface="Gill Sans" charset="0"/>
              </a:rPr>
              <a:t>A Transaction mode: controls the behavior transaction</a:t>
            </a:r>
          </a:p>
          <a:p>
            <a:pPr lvl="1"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 Automatic</a:t>
            </a:r>
          </a:p>
          <a:p>
            <a:pPr lvl="1"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 Manual</a:t>
            </a:r>
          </a:p>
          <a:p>
            <a:pPr lvl="1"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 </a:t>
            </a:r>
            <a:r>
              <a:rPr lang="en-US" sz="2400" dirty="0" err="1" smtClean="0">
                <a:solidFill>
                  <a:srgbClr val="000000"/>
                </a:solidFill>
                <a:latin typeface="Gill Sans" charset="0"/>
                <a:ea typeface="ヒラギノ角ゴ Pro W3" charset="0"/>
                <a:cs typeface="ヒラギノ角ゴ Pro W3" charset="0"/>
                <a:sym typeface="Gill Sans" charset="0"/>
              </a:rPr>
              <a:t>ReadOnly</a:t>
            </a:r>
            <a:r>
              <a:rPr lang="en-US" sz="2400" dirty="0" smtClean="0">
                <a:solidFill>
                  <a:srgbClr val="000000"/>
                </a:solidFill>
                <a:latin typeface="Gill Sans" charset="0"/>
                <a:ea typeface="ヒラギノ角ゴ Pro W3" charset="0"/>
                <a:cs typeface="ヒラギノ角ゴ Pro W3" charset="0"/>
                <a:sym typeface="Gill Sans" charset="0"/>
              </a:rPr>
              <a:t/>
            </a:r>
            <a:br>
              <a:rPr lang="en-US" sz="2400" dirty="0" smtClean="0">
                <a:solidFill>
                  <a:srgbClr val="000000"/>
                </a:solidFill>
                <a:latin typeface="Gill Sans" charset="0"/>
                <a:ea typeface="ヒラギノ角ゴ Pro W3" charset="0"/>
                <a:cs typeface="ヒラギノ角ゴ Pro W3" charset="0"/>
                <a:sym typeface="Gill Sans" charset="0"/>
              </a:rPr>
            </a:br>
            <a:endParaRPr lang="en-US" sz="2400" dirty="0" smtClean="0">
              <a:solidFill>
                <a:srgbClr val="000000"/>
              </a:solidFill>
              <a:latin typeface="Gill Sans" charset="0"/>
              <a:ea typeface="ヒラギノ角ゴ Pro W3" charset="0"/>
              <a:cs typeface="ヒラギノ角ゴ Pro W3" charset="0"/>
              <a:sym typeface="Gill Sans" charset="0"/>
            </a:endParaRPr>
          </a:p>
          <a:p>
            <a:pPr defTabSz="914400"/>
            <a:r>
              <a:rPr lang="en-US" sz="2400" dirty="0" smtClean="0">
                <a:solidFill>
                  <a:srgbClr val="000000"/>
                </a:solidFill>
                <a:latin typeface="Gill Sans" charset="0"/>
                <a:ea typeface="ヒラギノ角ゴ Pro W3" charset="0"/>
                <a:cs typeface="ヒラギノ角ゴ Pro W3" charset="0"/>
                <a:sym typeface="Gill Sans" charset="0"/>
              </a:rPr>
              <a:t>Regeneration option: controls graphical re-</a:t>
            </a:r>
            <a:r>
              <a:rPr lang="en-US" sz="2400" dirty="0" err="1" smtClean="0">
                <a:solidFill>
                  <a:srgbClr val="000000"/>
                </a:solidFill>
                <a:latin typeface="Gill Sans" charset="0"/>
                <a:ea typeface="ヒラギノ角ゴ Pro W3" charset="0"/>
                <a:cs typeface="ヒラギノ角ゴ Pro W3" charset="0"/>
                <a:sym typeface="Gill Sans" charset="0"/>
              </a:rPr>
              <a:t>generatation</a:t>
            </a:r>
            <a:endParaRPr lang="en-US" sz="2400" dirty="0" smtClean="0">
              <a:solidFill>
                <a:srgbClr val="000000"/>
              </a:solidFill>
              <a:latin typeface="Gill Sans" charset="0"/>
              <a:ea typeface="ヒラギノ角ゴ Pro W3" charset="0"/>
              <a:cs typeface="ヒラギノ角ゴ Pro W3" charset="0"/>
              <a:sym typeface="Gill Sans" charset="0"/>
            </a:endParaRPr>
          </a:p>
          <a:p>
            <a:pPr lvl="1"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 Automatic</a:t>
            </a:r>
          </a:p>
          <a:p>
            <a:pPr lvl="1"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 Manual </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Show Hello World</a:t>
            </a:r>
            <a:endParaRPr lang="en-US" b="0" i="1" dirty="0">
              <a:solidFill>
                <a:schemeClr val="accent4"/>
              </a:solidFill>
            </a:endParaRPr>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401753"/>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latin typeface="Courier New"/>
                <a:ea typeface="MS Mincho"/>
                <a:cs typeface="Times New Roman"/>
              </a:rPr>
              <a:t>&lt;VB.NET&gt;</a:t>
            </a:r>
            <a:endParaRPr lang="en-US" sz="1800" dirty="0" smtClean="0">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Hello World #1 - A minimum </a:t>
            </a:r>
            <a:r>
              <a:rPr lang="en-US" sz="1800" b="1" dirty="0" err="1" smtClean="0">
                <a:solidFill>
                  <a:schemeClr val="bg1">
                    <a:lumMod val="75000"/>
                  </a:schemeClr>
                </a:solidFill>
                <a:latin typeface="Courier New"/>
                <a:ea typeface="MS Mincho"/>
                <a:cs typeface="Times New Roman"/>
              </a:rPr>
              <a:t>Revit</a:t>
            </a:r>
            <a:r>
              <a:rPr lang="en-US" sz="1800" b="1" dirty="0" smtClean="0">
                <a:solidFill>
                  <a:schemeClr val="bg1">
                    <a:lumMod val="75000"/>
                  </a:schemeClr>
                </a:solidFill>
                <a:latin typeface="Courier New"/>
                <a:ea typeface="MS Mincho"/>
                <a:cs typeface="Times New Roman"/>
              </a:rPr>
              <a:t> external command.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600" b="1" dirty="0" smtClean="0">
                <a:solidFill>
                  <a:schemeClr val="bg1">
                    <a:lumMod val="75000"/>
                  </a:schemeClr>
                </a:solidFill>
                <a:latin typeface="Courier New"/>
                <a:ea typeface="MS Mincho"/>
                <a:cs typeface="Times New Roman"/>
              </a:rPr>
              <a:t>&lt;</a:t>
            </a:r>
            <a:r>
              <a:rPr lang="en-US" sz="1600" b="1" dirty="0" err="1" smtClean="0">
                <a:solidFill>
                  <a:schemeClr val="bg1">
                    <a:lumMod val="75000"/>
                  </a:schemeClr>
                </a:solidFill>
                <a:latin typeface="Courier New"/>
                <a:ea typeface="MS Mincho"/>
                <a:cs typeface="Times New Roman"/>
              </a:rPr>
              <a:t>Autodesk.Revit.Attributes.Transaction</a:t>
            </a:r>
            <a:r>
              <a:rPr lang="en-US" sz="1600" b="1" dirty="0" smtClean="0">
                <a:solidFill>
                  <a:schemeClr val="bg1">
                    <a:lumMod val="75000"/>
                  </a:schemeClr>
                </a:solidFill>
                <a:latin typeface="Courier New"/>
                <a:ea typeface="MS Mincho"/>
                <a:cs typeface="Times New Roman"/>
              </a:rPr>
              <a:t>(</a:t>
            </a:r>
            <a:r>
              <a:rPr lang="en-US" sz="1600" b="1" dirty="0" err="1" smtClean="0">
                <a:solidFill>
                  <a:schemeClr val="bg1">
                    <a:lumMod val="75000"/>
                  </a:schemeClr>
                </a:solidFill>
                <a:latin typeface="Courier New"/>
                <a:ea typeface="MS Mincho"/>
                <a:cs typeface="Times New Roman"/>
              </a:rPr>
              <a:t>Autodesk.Revit.Attributes.TransactionMode.Automatic</a:t>
            </a:r>
            <a:r>
              <a:rPr lang="en-US" sz="1600" b="1" dirty="0" smtClean="0">
                <a:solidFill>
                  <a:schemeClr val="bg1">
                    <a:lumMod val="75000"/>
                  </a:schemeClr>
                </a:solidFill>
                <a:latin typeface="Courier New"/>
                <a:ea typeface="MS Mincho"/>
                <a:cs typeface="Times New Roman"/>
              </a:rPr>
              <a:t>)&gt; _</a:t>
            </a:r>
            <a:endParaRPr lang="en-US" sz="16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600" b="1" dirty="0" smtClean="0">
                <a:solidFill>
                  <a:schemeClr val="bg1">
                    <a:lumMod val="75000"/>
                  </a:schemeClr>
                </a:solidFill>
                <a:latin typeface="Courier New"/>
                <a:ea typeface="MS Mincho"/>
                <a:cs typeface="Times New Roman"/>
              </a:rPr>
              <a:t>&lt;</a:t>
            </a:r>
            <a:r>
              <a:rPr lang="en-US" sz="1600" b="1" dirty="0" err="1" smtClean="0">
                <a:solidFill>
                  <a:schemeClr val="bg1">
                    <a:lumMod val="75000"/>
                  </a:schemeClr>
                </a:solidFill>
                <a:latin typeface="Courier New"/>
                <a:ea typeface="MS Mincho"/>
                <a:cs typeface="Times New Roman"/>
              </a:rPr>
              <a:t>Autodesk.Revit.Attributes.Regeneration</a:t>
            </a:r>
            <a:r>
              <a:rPr lang="en-US" sz="1600" b="1" dirty="0" smtClean="0">
                <a:solidFill>
                  <a:schemeClr val="bg1">
                    <a:lumMod val="75000"/>
                  </a:schemeClr>
                </a:solidFill>
                <a:latin typeface="Courier New"/>
                <a:ea typeface="MS Mincho"/>
                <a:cs typeface="Times New Roman"/>
              </a:rPr>
              <a:t>(</a:t>
            </a:r>
            <a:r>
              <a:rPr lang="en-US" sz="1600" b="1" dirty="0" err="1" smtClean="0">
                <a:solidFill>
                  <a:schemeClr val="bg1">
                    <a:lumMod val="75000"/>
                  </a:schemeClr>
                </a:solidFill>
                <a:latin typeface="Courier New"/>
                <a:ea typeface="MS Mincho"/>
                <a:cs typeface="Times New Roman"/>
              </a:rPr>
              <a:t>Autodesk.Revit.Attributes.RegenerationOption.Manual</a:t>
            </a:r>
            <a:r>
              <a:rPr lang="en-US" sz="1600" b="1" dirty="0" smtClean="0">
                <a:solidFill>
                  <a:schemeClr val="bg1">
                    <a:lumMod val="75000"/>
                  </a:schemeClr>
                </a:solidFill>
                <a:latin typeface="Courier New"/>
                <a:ea typeface="MS Mincho"/>
                <a:cs typeface="Times New Roman"/>
              </a:rPr>
              <a:t>)&gt; _</a:t>
            </a:r>
            <a:endParaRPr lang="en-US" sz="16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Public Class </a:t>
            </a:r>
            <a:r>
              <a:rPr lang="en-US" sz="1800" b="1" dirty="0" err="1" smtClean="0">
                <a:solidFill>
                  <a:schemeClr val="bg1">
                    <a:lumMod val="75000"/>
                  </a:schemeClr>
                </a:solidFill>
                <a:latin typeface="Courier New"/>
                <a:ea typeface="MS Mincho"/>
                <a:cs typeface="Times New Roman"/>
              </a:rPr>
              <a:t>HelloWorld</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Implements </a:t>
            </a:r>
            <a:r>
              <a:rPr lang="en-US" sz="1800" b="1" dirty="0" err="1" smtClean="0">
                <a:solidFill>
                  <a:schemeClr val="bg1">
                    <a:lumMod val="75000"/>
                  </a:schemeClr>
                </a:solidFill>
                <a:latin typeface="Courier New"/>
                <a:ea typeface="MS Mincho"/>
                <a:cs typeface="Times New Roman"/>
              </a:rPr>
              <a:t>IExternalCommand</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Public Function Execute(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ByVal</a:t>
            </a: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commandData</a:t>
            </a:r>
            <a:r>
              <a:rPr lang="en-US" sz="1800" b="1" dirty="0" smtClean="0">
                <a:solidFill>
                  <a:schemeClr val="bg1">
                    <a:lumMod val="75000"/>
                  </a:schemeClr>
                </a:solidFill>
                <a:latin typeface="Courier New"/>
                <a:ea typeface="MS Mincho"/>
                <a:cs typeface="Times New Roman"/>
              </a:rPr>
              <a:t> As </a:t>
            </a:r>
            <a:r>
              <a:rPr lang="en-US" sz="1800" b="1" dirty="0" err="1" smtClean="0">
                <a:solidFill>
                  <a:schemeClr val="bg1">
                    <a:lumMod val="75000"/>
                  </a:schemeClr>
                </a:solidFill>
                <a:latin typeface="Courier New"/>
                <a:ea typeface="MS Mincho"/>
                <a:cs typeface="Times New Roman"/>
              </a:rPr>
              <a:t>Autodesk.Revit.UI.ExternalCommandData</a:t>
            </a:r>
            <a:r>
              <a:rPr lang="en-US" sz="1800" b="1" dirty="0" smtClean="0">
                <a:solidFill>
                  <a:schemeClr val="bg1">
                    <a:lumMod val="75000"/>
                  </a:schemeClr>
                </a:solidFill>
                <a:latin typeface="Courier New"/>
                <a:ea typeface="MS Mincho"/>
                <a:cs typeface="Times New Roman"/>
              </a:rPr>
              <a:t>,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ByRef</a:t>
            </a:r>
            <a:r>
              <a:rPr lang="en-US" sz="1800" b="1" dirty="0" smtClean="0">
                <a:solidFill>
                  <a:schemeClr val="bg1">
                    <a:lumMod val="75000"/>
                  </a:schemeClr>
                </a:solidFill>
                <a:latin typeface="Courier New"/>
                <a:ea typeface="MS Mincho"/>
                <a:cs typeface="Times New Roman"/>
              </a:rPr>
              <a:t> message As String,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ByVal</a:t>
            </a:r>
            <a:r>
              <a:rPr lang="en-US" sz="1800" b="1" dirty="0" smtClean="0">
                <a:solidFill>
                  <a:schemeClr val="bg1">
                    <a:lumMod val="75000"/>
                  </a:schemeClr>
                </a:solidFill>
                <a:latin typeface="Courier New"/>
                <a:ea typeface="MS Mincho"/>
                <a:cs typeface="Times New Roman"/>
              </a:rPr>
              <a:t> elements As </a:t>
            </a:r>
            <a:r>
              <a:rPr lang="en-US" sz="1800" b="1" dirty="0" err="1" smtClean="0">
                <a:solidFill>
                  <a:schemeClr val="bg1">
                    <a:lumMod val="75000"/>
                  </a:schemeClr>
                </a:solidFill>
                <a:latin typeface="Courier New"/>
                <a:ea typeface="MS Mincho"/>
                <a:cs typeface="Times New Roman"/>
              </a:rPr>
              <a:t>Autodesk.Revit.DB.ElementSet</a:t>
            </a:r>
            <a:r>
              <a:rPr lang="en-US" sz="1800" b="1" dirty="0" smtClean="0">
                <a:solidFill>
                  <a:schemeClr val="bg1">
                    <a:lumMod val="75000"/>
                  </a:schemeClr>
                </a:solidFill>
                <a:latin typeface="Courier New"/>
                <a:ea typeface="MS Mincho"/>
                <a:cs typeface="Times New Roman"/>
              </a:rPr>
              <a:t>) _</a:t>
            </a:r>
            <a:br>
              <a:rPr lang="en-US" sz="1800" b="1" dirty="0" smtClean="0">
                <a:solidFill>
                  <a:schemeClr val="bg1">
                    <a:lumMod val="75000"/>
                  </a:schemeClr>
                </a:solidFill>
                <a:latin typeface="Courier New"/>
                <a:ea typeface="MS Mincho"/>
                <a:cs typeface="Times New Roman"/>
              </a:rPr>
            </a:b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As </a:t>
            </a:r>
            <a:r>
              <a:rPr lang="en-US" sz="1800" b="1" dirty="0" err="1" smtClean="0">
                <a:solidFill>
                  <a:schemeClr val="bg1">
                    <a:lumMod val="75000"/>
                  </a:schemeClr>
                </a:solidFill>
                <a:latin typeface="Courier New"/>
                <a:ea typeface="MS Mincho"/>
                <a:cs typeface="Times New Roman"/>
              </a:rPr>
              <a:t>Autodesk.Revit.UI.Result</a:t>
            </a:r>
            <a:r>
              <a:rPr lang="en-US" sz="1800" b="1" dirty="0" smtClean="0">
                <a:solidFill>
                  <a:schemeClr val="bg1">
                    <a:lumMod val="75000"/>
                  </a:schemeClr>
                </a:solidFill>
                <a:latin typeface="Courier New"/>
                <a:ea typeface="MS Mincho"/>
                <a:cs typeface="Times New Roman"/>
              </a:rPr>
              <a:t>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Implements </a:t>
            </a:r>
            <a:r>
              <a:rPr lang="en-US" sz="1800" b="1" dirty="0" err="1" smtClean="0">
                <a:solidFill>
                  <a:schemeClr val="bg1">
                    <a:lumMod val="75000"/>
                  </a:schemeClr>
                </a:solidFill>
                <a:latin typeface="Courier New"/>
                <a:ea typeface="MS Mincho"/>
                <a:cs typeface="Times New Roman"/>
              </a:rPr>
              <a:t>Autodesk.Revit.UI.IExternalCommand.Execute</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Autodesk.Revit.UI.TaskDialog.Show</a:t>
            </a:r>
            <a:r>
              <a:rPr lang="en-US" sz="1800" b="1" dirty="0" smtClean="0">
                <a:latin typeface="Courier New"/>
                <a:ea typeface="MS Mincho"/>
                <a:cs typeface="Times New Roman"/>
              </a:rPr>
              <a:t>(</a:t>
            </a:r>
            <a:r>
              <a:rPr lang="en-US" sz="1800" b="1" dirty="0" smtClean="0">
                <a:solidFill>
                  <a:srgbClr val="A31515"/>
                </a:solidFill>
                <a:latin typeface="Courier New"/>
                <a:ea typeface="MS Mincho"/>
                <a:cs typeface="Times New Roman"/>
              </a:rPr>
              <a:t>"My Dialog Title"</a:t>
            </a:r>
            <a:r>
              <a:rPr lang="en-US" sz="1800" b="1" dirty="0" smtClean="0">
                <a:latin typeface="Courier New"/>
                <a:ea typeface="MS Mincho"/>
                <a:cs typeface="Times New Roman"/>
              </a:rPr>
              <a:t>, </a:t>
            </a:r>
            <a:r>
              <a:rPr lang="en-US" sz="1800" b="1" dirty="0" smtClean="0">
                <a:solidFill>
                  <a:srgbClr val="A31515"/>
                </a:solidFill>
                <a:latin typeface="Courier New"/>
                <a:ea typeface="MS Mincho"/>
                <a:cs typeface="Times New Roman"/>
              </a:rPr>
              <a:t>"Hello World!"</a:t>
            </a:r>
            <a:r>
              <a:rPr lang="en-US" sz="1800" b="1" dirty="0" smtClean="0">
                <a:latin typeface="Courier New"/>
                <a:ea typeface="MS Mincho"/>
                <a:cs typeface="Times New Roman"/>
              </a:rPr>
              <a:t>)</a:t>
            </a:r>
          </a:p>
          <a:p>
            <a:pPr marL="0" marR="0">
              <a:spcBef>
                <a:spcPts val="0"/>
              </a:spcBef>
              <a:spcAft>
                <a:spcPts val="0"/>
              </a:spcAft>
            </a:pPr>
            <a:endParaRPr lang="en-US" sz="1800" b="1" dirty="0" smtClean="0">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Return </a:t>
            </a:r>
            <a:r>
              <a:rPr lang="en-US" sz="1800" b="1" dirty="0" err="1" smtClean="0">
                <a:solidFill>
                  <a:schemeClr val="bg1">
                    <a:lumMod val="75000"/>
                  </a:schemeClr>
                </a:solidFill>
                <a:latin typeface="Courier New"/>
                <a:ea typeface="MS Mincho"/>
                <a:cs typeface="Times New Roman"/>
              </a:rPr>
              <a:t>Result.Succeeded</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End Function</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1000"/>
              </a:spcAft>
            </a:pPr>
            <a:r>
              <a:rPr lang="en-US" sz="1800" b="1" dirty="0" smtClean="0">
                <a:solidFill>
                  <a:schemeClr val="bg1">
                    <a:lumMod val="75000"/>
                  </a:schemeClr>
                </a:solidFill>
                <a:latin typeface="Courier New"/>
                <a:ea typeface="MS Mincho"/>
                <a:cs typeface="Times New Roman"/>
              </a:rPr>
              <a:t>End Class</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dirty="0"/>
          </a:p>
        </p:txBody>
      </p:sp>
      <p:sp>
        <p:nvSpPr>
          <p:cNvPr id="6" name="Rectangle 5"/>
          <p:cNvSpPr/>
          <p:nvPr/>
        </p:nvSpPr>
        <p:spPr bwMode="auto">
          <a:xfrm>
            <a:off x="333375" y="6097587"/>
            <a:ext cx="12268200" cy="6096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7" name="Rectangular Callout 6"/>
          <p:cNvSpPr/>
          <p:nvPr/>
        </p:nvSpPr>
        <p:spPr bwMode="auto">
          <a:xfrm>
            <a:off x="5133975" y="7316787"/>
            <a:ext cx="3810000" cy="1371600"/>
          </a:xfrm>
          <a:prstGeom prst="wedgeRectCallout">
            <a:avLst>
              <a:gd name="adj1" fmla="val -30621"/>
              <a:gd name="adj2" fmla="val -10785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Task Dialog:</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a:t>
            </a: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 </a:t>
            </a:r>
          </a:p>
          <a:p>
            <a:pPr marL="0" marR="0" indent="0" defTabSz="914400" rtl="0" eaLnBrk="1" fontAlgn="base" latinLnBrk="0" hangingPunct="1">
              <a:lnSpc>
                <a:spcPct val="100000"/>
              </a:lnSpc>
              <a:spcBef>
                <a:spcPct val="0"/>
              </a:spcBef>
              <a:spcAft>
                <a:spcPct val="0"/>
              </a:spcAft>
              <a:buClrTx/>
              <a:buSzTx/>
              <a:buFontTx/>
              <a:buNone/>
              <a:tabLst/>
            </a:pP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-style message box</a:t>
            </a:r>
            <a:br>
              <a:rPr lang="en-US" sz="2400" dirty="0" smtClean="0">
                <a:solidFill>
                  <a:srgbClr val="000000"/>
                </a:solidFill>
                <a:latin typeface="Gill Sans" charset="0"/>
                <a:ea typeface="ヒラギノ角ゴ Pro W3" charset="0"/>
                <a:cs typeface="ヒラギノ角ゴ Pro W3" charset="0"/>
                <a:sym typeface="Gill Sans" charset="0"/>
              </a:rPr>
            </a:br>
            <a:r>
              <a:rPr lang="en-US" sz="2400" dirty="0" smtClean="0">
                <a:solidFill>
                  <a:srgbClr val="000000"/>
                </a:solidFill>
                <a:latin typeface="Gill Sans" charset="0"/>
                <a:ea typeface="ヒラギノ角ゴ Pro W3" charset="0"/>
                <a:cs typeface="ヒラギノ角ゴ Pro W3" charset="0"/>
                <a:sym typeface="Gill Sans" charset="0"/>
              </a:rPr>
              <a:t>to say </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“Hello World”</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8" name="TextBox 7"/>
          <p:cNvSpPr txBox="1"/>
          <p:nvPr/>
        </p:nvSpPr>
        <p:spPr>
          <a:xfrm>
            <a:off x="6505575" y="3659187"/>
            <a:ext cx="5486400" cy="461665"/>
          </a:xfrm>
          <a:prstGeom prst="rect">
            <a:avLst/>
          </a:prstGeom>
          <a:noFill/>
        </p:spPr>
        <p:txBody>
          <a:bodyPr wrap="square" rtlCol="0">
            <a:spAutoFit/>
          </a:bodyPr>
          <a:lstStyle/>
          <a:p>
            <a:r>
              <a:rPr lang="en-US" sz="2400" dirty="0" smtClean="0">
                <a:latin typeface="+mn-lt"/>
              </a:rPr>
              <a:t>4. Show a dialog with a message</a:t>
            </a:r>
            <a:endParaRPr lang="en-US" sz="2400" dirty="0">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6"/>
          <p:cNvSpPr>
            <a:spLocks noChangeArrowheads="1"/>
          </p:cNvSpPr>
          <p:nvPr/>
        </p:nvSpPr>
        <p:spPr bwMode="auto">
          <a:xfrm>
            <a:off x="450216" y="1300903"/>
            <a:ext cx="11425416" cy="7959164"/>
          </a:xfrm>
          <a:prstGeom prst="rect">
            <a:avLst/>
          </a:prstGeom>
          <a:noFill/>
          <a:ln w="9525">
            <a:noFill/>
            <a:miter lim="800000"/>
            <a:headEnd/>
            <a:tailEnd/>
          </a:ln>
          <a:effectLst/>
        </p:spPr>
        <p:txBody>
          <a:bodyPr lIns="0" tIns="0" rIns="0" bIns="0"/>
          <a:lstStyle/>
          <a:p>
            <a:pPr>
              <a:lnSpc>
                <a:spcPct val="80000"/>
              </a:lnSpc>
              <a:spcBef>
                <a:spcPct val="15000"/>
              </a:spcBef>
              <a:spcAft>
                <a:spcPct val="15000"/>
              </a:spcAft>
            </a:pPr>
            <a:endParaRPr lang="en-US" sz="2400" b="1" dirty="0"/>
          </a:p>
          <a:p>
            <a:pPr>
              <a:spcBef>
                <a:spcPct val="15000"/>
              </a:spcBef>
              <a:spcAft>
                <a:spcPct val="15000"/>
              </a:spcAft>
            </a:pPr>
            <a:r>
              <a:rPr lang="en-GB" sz="4000" b="1" kern="0" dirty="0" smtClean="0">
                <a:latin typeface="+mn-lt"/>
                <a:cs typeface="+mn-cs"/>
              </a:rPr>
              <a:t>Adam Nagy</a:t>
            </a:r>
            <a:r>
              <a:rPr lang="en-GB" sz="3600" b="1" dirty="0"/>
              <a:t/>
            </a:r>
            <a:br>
              <a:rPr lang="en-GB" sz="3600" b="1" dirty="0"/>
            </a:br>
            <a:r>
              <a:rPr lang="en-GB" sz="3400" kern="0" dirty="0" smtClean="0">
                <a:latin typeface="+mn-lt"/>
                <a:cs typeface="+mn-cs"/>
              </a:rPr>
              <a:t>Developer Technical Services</a:t>
            </a:r>
            <a:br>
              <a:rPr lang="en-GB" sz="3400" kern="0" dirty="0" smtClean="0">
                <a:latin typeface="+mn-lt"/>
                <a:cs typeface="+mn-cs"/>
              </a:rPr>
            </a:br>
            <a:r>
              <a:rPr lang="en-GB" sz="3400" kern="0" dirty="0" smtClean="0">
                <a:latin typeface="+mn-lt"/>
                <a:cs typeface="+mn-cs"/>
              </a:rPr>
              <a:t>EMEA</a:t>
            </a:r>
            <a:br>
              <a:rPr lang="en-GB" sz="3400" kern="0" dirty="0" smtClean="0">
                <a:latin typeface="+mn-lt"/>
                <a:cs typeface="+mn-cs"/>
              </a:rPr>
            </a:br>
            <a:r>
              <a:rPr lang="en-GB" sz="3400" kern="0" dirty="0" smtClean="0">
                <a:latin typeface="+mn-lt"/>
                <a:cs typeface="+mn-cs"/>
              </a:rPr>
              <a:t>Autodesk</a:t>
            </a:r>
          </a:p>
          <a:p>
            <a:pPr>
              <a:spcBef>
                <a:spcPct val="15000"/>
              </a:spcBef>
              <a:spcAft>
                <a:spcPct val="15000"/>
              </a:spcAft>
            </a:pPr>
            <a:endParaRPr lang="en-GB" u="none" dirty="0" smtClean="0"/>
          </a:p>
          <a:p>
            <a:pPr>
              <a:spcBef>
                <a:spcPct val="15000"/>
              </a:spcBef>
              <a:spcAft>
                <a:spcPct val="15000"/>
              </a:spcAft>
            </a:pPr>
            <a:endParaRPr lang="en-GB" u="none" dirty="0" smtClean="0"/>
          </a:p>
          <a:p>
            <a:pPr>
              <a:spcBef>
                <a:spcPct val="15000"/>
              </a:spcBef>
              <a:spcAft>
                <a:spcPct val="15000"/>
              </a:spcAft>
            </a:pPr>
            <a:r>
              <a:rPr lang="en-GB" u="none" dirty="0" smtClean="0"/>
              <a:t>Adam has been a member of the Autodesk DevTech team since 2005. Adam is an expert in the APIs for the Autodesk Manufacturing products like Inventor, and also AutoCAD, AutoCAD OEM and </a:t>
            </a:r>
            <a:r>
              <a:rPr lang="en-GB" u="none" dirty="0" err="1" smtClean="0"/>
              <a:t>RealDWG</a:t>
            </a:r>
            <a:r>
              <a:rPr lang="en-GB" u="none" dirty="0" smtClean="0"/>
              <a:t>, and has started supporting the AEC product APIs as well.   </a:t>
            </a:r>
          </a:p>
          <a:p>
            <a:pPr>
              <a:spcBef>
                <a:spcPct val="15000"/>
              </a:spcBef>
              <a:spcAft>
                <a:spcPct val="15000"/>
              </a:spcAft>
            </a:pPr>
            <a:r>
              <a:rPr lang="en-GB" sz="1100" dirty="0" smtClean="0"/>
              <a:t> </a:t>
            </a:r>
          </a:p>
          <a:p>
            <a:pPr>
              <a:spcBef>
                <a:spcPct val="15000"/>
              </a:spcBef>
              <a:spcAft>
                <a:spcPct val="15000"/>
              </a:spcAft>
            </a:pPr>
            <a:r>
              <a:rPr lang="en-GB" u="none" dirty="0" smtClean="0"/>
              <a:t>Before joining Autodesk, Adam worked for a Civil Engineering CAD software company.</a:t>
            </a:r>
          </a:p>
          <a:p>
            <a:pPr>
              <a:spcBef>
                <a:spcPct val="15000"/>
              </a:spcBef>
              <a:spcAft>
                <a:spcPct val="15000"/>
              </a:spcAft>
            </a:pPr>
            <a:endParaRPr lang="en-GB" sz="1100" dirty="0" smtClean="0"/>
          </a:p>
          <a:p>
            <a:pPr>
              <a:spcBef>
                <a:spcPct val="15000"/>
              </a:spcBef>
              <a:spcAft>
                <a:spcPct val="15000"/>
              </a:spcAft>
            </a:pPr>
            <a:r>
              <a:rPr lang="en-US" u="none" dirty="0" smtClean="0"/>
              <a:t>Adam enjoys playing the piano, listening to music, doing sports and also gardening – when there is one lying around. </a:t>
            </a:r>
            <a:r>
              <a:rPr lang="en-US" u="none" dirty="0" smtClean="0">
                <a:sym typeface="Wingdings" pitchFamily="2" charset="2"/>
              </a:rPr>
              <a:t></a:t>
            </a:r>
            <a:endParaRPr lang="en-US" u="none" dirty="0"/>
          </a:p>
        </p:txBody>
      </p:sp>
      <p:pic>
        <p:nvPicPr>
          <p:cNvPr id="5" name="Picture 4" descr="me2.JPG"/>
          <p:cNvPicPr>
            <a:picLocks noChangeAspect="1"/>
          </p:cNvPicPr>
          <p:nvPr/>
        </p:nvPicPr>
        <p:blipFill>
          <a:blip r:embed="rId3" cstate="print"/>
          <a:stretch>
            <a:fillRect/>
          </a:stretch>
        </p:blipFill>
        <p:spPr>
          <a:xfrm>
            <a:off x="7714691" y="481432"/>
            <a:ext cx="3110539" cy="3965291"/>
          </a:xfrm>
          <a:prstGeom prst="rect">
            <a:avLst/>
          </a:prstGeom>
        </p:spPr>
      </p:pic>
      <p:sp>
        <p:nvSpPr>
          <p:cNvPr id="11" name="Title 10"/>
          <p:cNvSpPr>
            <a:spLocks noGrp="1"/>
          </p:cNvSpPr>
          <p:nvPr>
            <p:ph type="title"/>
          </p:nvPr>
        </p:nvSpPr>
        <p:spPr/>
        <p:txBody>
          <a:bodyPr/>
          <a:lstStyle/>
          <a:p>
            <a:pPr lvl="0"/>
            <a:r>
              <a:rPr lang="en-US" dirty="0" smtClean="0"/>
              <a:t>About the Presenter</a:t>
            </a:r>
            <a:endParaRPr lang="en-US" dirty="0"/>
          </a:p>
        </p:txBody>
      </p:sp>
      <p:sp>
        <p:nvSpPr>
          <p:cNvPr id="6" name="Content Placeholder 5"/>
          <p:cNvSpPr>
            <a:spLocks noGrp="1"/>
          </p:cNvSpPr>
          <p:nvPr>
            <p:ph idx="1"/>
          </p:nvPr>
        </p:nvSpPr>
        <p:spPr/>
        <p:txBody>
          <a:bodyPr/>
          <a:lstStyle/>
          <a:p>
            <a:endParaRPr lang="en-GB"/>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 Manifest</a:t>
            </a:r>
            <a:br>
              <a:rPr lang="en-US" dirty="0" smtClean="0"/>
            </a:br>
            <a:r>
              <a:rPr lang="en-US" sz="2800" b="0" i="1" dirty="0" smtClean="0">
                <a:solidFill>
                  <a:schemeClr val="accent4"/>
                </a:solidFill>
              </a:rPr>
              <a:t>Registration Mechanism </a:t>
            </a:r>
            <a:endParaRPr lang="en-US" sz="2800" b="0" i="1" dirty="0">
              <a:solidFill>
                <a:schemeClr val="accent4"/>
              </a:solidFill>
            </a:endParaRPr>
          </a:p>
        </p:txBody>
      </p:sp>
      <p:sp>
        <p:nvSpPr>
          <p:cNvPr id="3" name="Content Placeholder 2"/>
          <p:cNvSpPr>
            <a:spLocks noGrp="1"/>
          </p:cNvSpPr>
          <p:nvPr>
            <p:ph idx="1"/>
          </p:nvPr>
        </p:nvSpPr>
        <p:spPr/>
        <p:txBody>
          <a:bodyPr/>
          <a:lstStyle/>
          <a:p>
            <a:r>
              <a:rPr lang="en-US" dirty="0" smtClean="0"/>
              <a:t>New in 2011</a:t>
            </a:r>
          </a:p>
          <a:p>
            <a:r>
              <a:rPr lang="en-US" dirty="0" smtClean="0"/>
              <a:t>Automatically read by </a:t>
            </a:r>
            <a:r>
              <a:rPr lang="en-US" dirty="0" err="1" smtClean="0"/>
              <a:t>Revit</a:t>
            </a:r>
            <a:r>
              <a:rPr lang="en-US" dirty="0" smtClean="0"/>
              <a:t> at startup</a:t>
            </a:r>
          </a:p>
          <a:p>
            <a:r>
              <a:rPr lang="en-US" dirty="0" smtClean="0">
                <a:solidFill>
                  <a:schemeClr val="bg1">
                    <a:lumMod val="50000"/>
                  </a:schemeClr>
                </a:solidFill>
              </a:rPr>
              <a:t>(used of Revit.ini file remains in 2011. Will be discontinued in future releases)  </a:t>
            </a:r>
          </a:p>
          <a:p>
            <a:pPr>
              <a:buNone/>
            </a:pPr>
            <a:endParaRPr lang="en-US" dirty="0" smtClean="0"/>
          </a:p>
          <a:p>
            <a:pPr>
              <a:buNone/>
            </a:pPr>
            <a:r>
              <a:rPr lang="en-US" dirty="0" smtClean="0"/>
              <a:t>Two locations: All Users, and &lt;user&gt; specific location </a:t>
            </a:r>
          </a:p>
          <a:p>
            <a:pPr>
              <a:buNone/>
            </a:pPr>
            <a:r>
              <a:rPr lang="en-US" sz="2800" u="sng" dirty="0" smtClean="0"/>
              <a:t>Windows XP </a:t>
            </a:r>
          </a:p>
          <a:p>
            <a:pPr>
              <a:buNone/>
            </a:pPr>
            <a:r>
              <a:rPr lang="en-US" sz="2400" dirty="0" smtClean="0"/>
              <a:t>C:\Documents and Settings\All Users\Application Data\Autodesk\</a:t>
            </a:r>
            <a:r>
              <a:rPr lang="en-US" sz="2400" dirty="0" err="1" smtClean="0"/>
              <a:t>Revit</a:t>
            </a:r>
            <a:r>
              <a:rPr lang="en-US" sz="2400" dirty="0" smtClean="0"/>
              <a:t>\</a:t>
            </a:r>
            <a:r>
              <a:rPr lang="en-US" sz="2400" dirty="0" err="1" smtClean="0"/>
              <a:t>Addins</a:t>
            </a:r>
            <a:r>
              <a:rPr lang="en-US" sz="2400" dirty="0" smtClean="0"/>
              <a:t>\2011\</a:t>
            </a:r>
          </a:p>
          <a:p>
            <a:pPr>
              <a:buNone/>
            </a:pPr>
            <a:r>
              <a:rPr lang="en-US" sz="2400" dirty="0" smtClean="0"/>
              <a:t>C:\Documents and Settings\&lt;user&gt;\Application Data\Autodesk\</a:t>
            </a:r>
            <a:r>
              <a:rPr lang="en-US" sz="2400" dirty="0" err="1" smtClean="0"/>
              <a:t>Revit</a:t>
            </a:r>
            <a:r>
              <a:rPr lang="en-US" sz="2400" dirty="0" smtClean="0"/>
              <a:t>\</a:t>
            </a:r>
            <a:r>
              <a:rPr lang="en-US" sz="2400" dirty="0" err="1" smtClean="0"/>
              <a:t>Addins</a:t>
            </a:r>
            <a:r>
              <a:rPr lang="en-US" sz="2400" dirty="0" smtClean="0"/>
              <a:t>\2011\</a:t>
            </a:r>
          </a:p>
          <a:p>
            <a:pPr>
              <a:buNone/>
            </a:pPr>
            <a:endParaRPr lang="en-US" dirty="0" smtClean="0"/>
          </a:p>
          <a:p>
            <a:pPr>
              <a:buNone/>
            </a:pPr>
            <a:r>
              <a:rPr lang="en-US" sz="2800" u="sng" dirty="0" smtClean="0"/>
              <a:t>Vista/Windows 7</a:t>
            </a:r>
          </a:p>
          <a:p>
            <a:pPr>
              <a:buNone/>
            </a:pPr>
            <a:r>
              <a:rPr lang="en-US" sz="2400" dirty="0" smtClean="0"/>
              <a:t>C:\ProgramData\Autodesk\Revit\Addins\2011\</a:t>
            </a:r>
          </a:p>
          <a:p>
            <a:pPr>
              <a:buNone/>
            </a:pPr>
            <a:r>
              <a:rPr lang="en-US" sz="2400" dirty="0" smtClean="0"/>
              <a:t>C:\Users\&lt;user&gt;\</a:t>
            </a:r>
            <a:r>
              <a:rPr lang="en-US" sz="2400" dirty="0" err="1" smtClean="0"/>
              <a:t>AppData</a:t>
            </a:r>
            <a:r>
              <a:rPr lang="en-US" sz="2400" dirty="0" smtClean="0"/>
              <a:t>\Roaming\Autodesk\</a:t>
            </a:r>
            <a:r>
              <a:rPr lang="en-US" sz="2400" dirty="0" err="1" smtClean="0"/>
              <a:t>Revit</a:t>
            </a:r>
            <a:r>
              <a:rPr lang="en-US" sz="2400" dirty="0" smtClean="0"/>
              <a:t>\</a:t>
            </a:r>
            <a:r>
              <a:rPr lang="en-US" sz="2400" dirty="0" err="1" smtClean="0"/>
              <a:t>Addins</a:t>
            </a:r>
            <a:r>
              <a:rPr lang="en-US" sz="2400" dirty="0" smtClean="0"/>
              <a:t>\2011\</a:t>
            </a:r>
          </a:p>
          <a:p>
            <a:pPr>
              <a:buNone/>
            </a:pPr>
            <a:endParaRPr lang="en-US" sz="2400" dirty="0"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 Manifest</a:t>
            </a:r>
            <a:br>
              <a:rPr lang="en-US" dirty="0" smtClean="0"/>
            </a:br>
            <a:r>
              <a:rPr lang="en-US" sz="2800" b="0" i="1" dirty="0" smtClean="0">
                <a:solidFill>
                  <a:schemeClr val="accent4"/>
                </a:solidFill>
              </a:rPr>
              <a:t>.</a:t>
            </a:r>
            <a:r>
              <a:rPr lang="en-US" sz="2800" b="0" i="1" dirty="0" err="1" smtClean="0">
                <a:solidFill>
                  <a:schemeClr val="accent4"/>
                </a:solidFill>
              </a:rPr>
              <a:t>addin</a:t>
            </a:r>
            <a:r>
              <a:rPr lang="en-US" sz="2800" b="0" i="1" dirty="0" smtClean="0">
                <a:solidFill>
                  <a:schemeClr val="accent4"/>
                </a:solidFill>
              </a:rPr>
              <a:t> File </a:t>
            </a:r>
            <a:endParaRPr lang="en-US" sz="2800" b="0" i="1" dirty="0">
              <a:solidFill>
                <a:schemeClr val="accent4"/>
              </a:solidFill>
            </a:endParaRPr>
          </a:p>
        </p:txBody>
      </p:sp>
      <p:sp>
        <p:nvSpPr>
          <p:cNvPr id="3" name="Content Placeholder 2"/>
          <p:cNvSpPr>
            <a:spLocks noGrp="1"/>
          </p:cNvSpPr>
          <p:nvPr>
            <p:ph idx="1"/>
          </p:nvPr>
        </p:nvSpPr>
        <p:spPr/>
        <p:txBody>
          <a:bodyPr/>
          <a:lstStyle/>
          <a:p>
            <a:pPr>
              <a:buNone/>
            </a:pPr>
            <a:endParaRPr lang="en-US" sz="2400" dirty="0" smtClean="0"/>
          </a:p>
        </p:txBody>
      </p:sp>
      <p:sp>
        <p:nvSpPr>
          <p:cNvPr id="5" name="TextBox 4"/>
          <p:cNvSpPr txBox="1"/>
          <p:nvPr/>
        </p:nvSpPr>
        <p:spPr>
          <a:xfrm>
            <a:off x="561975" y="2135187"/>
            <a:ext cx="11811000" cy="2959272"/>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&lt;?</a:t>
            </a:r>
            <a:r>
              <a:rPr lang="en-US" sz="1800" b="1" dirty="0" smtClean="0">
                <a:solidFill>
                  <a:srgbClr val="A31515"/>
                </a:solidFill>
                <a:latin typeface="Courier New"/>
                <a:ea typeface="MS Mincho"/>
                <a:cs typeface="Times New Roman"/>
              </a:rPr>
              <a:t>xml</a:t>
            </a:r>
            <a:r>
              <a:rPr lang="en-US" sz="1800" b="1" dirty="0" smtClean="0">
                <a:solidFill>
                  <a:srgbClr val="0000FF"/>
                </a:solidFill>
                <a:latin typeface="Courier New"/>
                <a:ea typeface="MS Mincho"/>
                <a:cs typeface="Times New Roman"/>
              </a:rPr>
              <a:t> </a:t>
            </a:r>
            <a:r>
              <a:rPr lang="en-US" sz="1800" b="1" dirty="0" smtClean="0">
                <a:solidFill>
                  <a:srgbClr val="FF0000"/>
                </a:solidFill>
                <a:latin typeface="Courier New"/>
                <a:ea typeface="MS Mincho"/>
                <a:cs typeface="Times New Roman"/>
              </a:rPr>
              <a:t>version</a:t>
            </a:r>
            <a:r>
              <a:rPr lang="en-US" sz="1800" b="1" dirty="0" smtClean="0">
                <a:solidFill>
                  <a:srgbClr val="0000FF"/>
                </a:solidFill>
                <a:latin typeface="Courier New"/>
                <a:ea typeface="MS Mincho"/>
                <a:cs typeface="Times New Roman"/>
              </a:rPr>
              <a:t>=</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1.0</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 </a:t>
            </a:r>
            <a:r>
              <a:rPr lang="en-US" sz="1800" b="1" dirty="0" smtClean="0">
                <a:solidFill>
                  <a:srgbClr val="FF0000"/>
                </a:solidFill>
                <a:latin typeface="Courier New"/>
                <a:ea typeface="MS Mincho"/>
                <a:cs typeface="Times New Roman"/>
              </a:rPr>
              <a:t>encoding</a:t>
            </a:r>
            <a:r>
              <a:rPr lang="en-US" sz="1800" b="1" dirty="0" smtClean="0">
                <a:solidFill>
                  <a:srgbClr val="0000FF"/>
                </a:solidFill>
                <a:latin typeface="Courier New"/>
                <a:ea typeface="MS Mincho"/>
                <a:cs typeface="Times New Roman"/>
              </a:rPr>
              <a:t>=</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utf-8</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 </a:t>
            </a:r>
            <a:r>
              <a:rPr lang="en-US" sz="1800" b="1" dirty="0" smtClean="0">
                <a:solidFill>
                  <a:srgbClr val="FF0000"/>
                </a:solidFill>
                <a:latin typeface="Courier New"/>
                <a:ea typeface="MS Mincho"/>
                <a:cs typeface="Times New Roman"/>
              </a:rPr>
              <a:t>standalone</a:t>
            </a:r>
            <a:r>
              <a:rPr lang="en-US" sz="1800" b="1" dirty="0" smtClean="0">
                <a:solidFill>
                  <a:srgbClr val="0000FF"/>
                </a:solidFill>
                <a:latin typeface="Courier New"/>
                <a:ea typeface="MS Mincho"/>
                <a:cs typeface="Times New Roman"/>
              </a:rPr>
              <a:t>=</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no</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?&gt;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&lt;</a:t>
            </a:r>
            <a:r>
              <a:rPr lang="en-US" sz="1800" b="1" dirty="0" err="1" smtClean="0">
                <a:solidFill>
                  <a:srgbClr val="A31515"/>
                </a:solidFill>
                <a:latin typeface="Courier New"/>
                <a:ea typeface="MS Mincho"/>
                <a:cs typeface="Times New Roman"/>
              </a:rPr>
              <a:t>RevitAddIns</a:t>
            </a:r>
            <a:r>
              <a:rPr lang="en-US" sz="1800" b="1" dirty="0" smtClean="0">
                <a:solidFill>
                  <a:srgbClr val="0000FF"/>
                </a:solidFill>
                <a:latin typeface="Courier New"/>
                <a:ea typeface="MS Mincho"/>
                <a:cs typeface="Times New Roman"/>
              </a:rPr>
              <a:t>&gt;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err="1" smtClean="0">
                <a:solidFill>
                  <a:srgbClr val="A31515"/>
                </a:solidFill>
                <a:latin typeface="Courier New"/>
                <a:ea typeface="MS Mincho"/>
                <a:cs typeface="Times New Roman"/>
              </a:rPr>
              <a:t>AddIn</a:t>
            </a:r>
            <a:r>
              <a:rPr lang="en-US" sz="1800" b="1" dirty="0" smtClean="0">
                <a:solidFill>
                  <a:srgbClr val="0000FF"/>
                </a:solidFill>
                <a:latin typeface="Courier New"/>
                <a:ea typeface="MS Mincho"/>
                <a:cs typeface="Times New Roman"/>
              </a:rPr>
              <a:t> </a:t>
            </a:r>
            <a:r>
              <a:rPr lang="en-US" sz="1800" b="1" dirty="0" smtClean="0">
                <a:solidFill>
                  <a:srgbClr val="FF0000"/>
                </a:solidFill>
                <a:latin typeface="Courier New"/>
                <a:ea typeface="MS Mincho"/>
                <a:cs typeface="Times New Roman"/>
              </a:rPr>
              <a:t>Type</a:t>
            </a:r>
            <a:r>
              <a:rPr lang="en-US" sz="1800" b="1" dirty="0" smtClean="0">
                <a:solidFill>
                  <a:srgbClr val="0000FF"/>
                </a:solidFill>
                <a:latin typeface="Courier New"/>
                <a:ea typeface="MS Mincho"/>
                <a:cs typeface="Times New Roman"/>
              </a:rPr>
              <a:t>=</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Command</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&gt;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smtClean="0">
                <a:solidFill>
                  <a:srgbClr val="A31515"/>
                </a:solidFill>
                <a:latin typeface="Courier New"/>
                <a:ea typeface="MS Mincho"/>
                <a:cs typeface="Times New Roman"/>
              </a:rPr>
              <a:t>Text</a:t>
            </a:r>
            <a:r>
              <a:rPr lang="en-US" sz="1800" b="1" dirty="0" smtClean="0">
                <a:solidFill>
                  <a:srgbClr val="0000FF"/>
                </a:solidFill>
                <a:latin typeface="Courier New"/>
                <a:ea typeface="MS Mincho"/>
                <a:cs typeface="Times New Roman"/>
              </a:rPr>
              <a:t>&gt;</a:t>
            </a:r>
            <a:r>
              <a:rPr lang="en-US" sz="1800" b="1" dirty="0" smtClean="0">
                <a:latin typeface="Courier New"/>
                <a:ea typeface="MS Mincho"/>
                <a:cs typeface="Times New Roman"/>
              </a:rPr>
              <a:t>Hello World</a:t>
            </a:r>
            <a:r>
              <a:rPr lang="en-US" sz="1800" b="1" dirty="0" smtClean="0">
                <a:solidFill>
                  <a:srgbClr val="0000FF"/>
                </a:solidFill>
                <a:latin typeface="Courier New"/>
                <a:ea typeface="MS Mincho"/>
                <a:cs typeface="Times New Roman"/>
              </a:rPr>
              <a:t>&lt;/</a:t>
            </a:r>
            <a:r>
              <a:rPr lang="en-US" sz="1800" b="1" dirty="0" smtClean="0">
                <a:solidFill>
                  <a:srgbClr val="A31515"/>
                </a:solidFill>
                <a:latin typeface="Courier New"/>
                <a:ea typeface="MS Mincho"/>
                <a:cs typeface="Times New Roman"/>
              </a:rPr>
              <a:t>Text</a:t>
            </a:r>
            <a:r>
              <a:rPr lang="en-US" sz="1800" b="1" dirty="0" smtClean="0">
                <a:solidFill>
                  <a:srgbClr val="0000FF"/>
                </a:solidFill>
                <a:latin typeface="Courier New"/>
                <a:ea typeface="MS Mincho"/>
                <a:cs typeface="Times New Roman"/>
              </a:rPr>
              <a:t>&gt;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err="1" smtClean="0">
                <a:solidFill>
                  <a:srgbClr val="A31515"/>
                </a:solidFill>
                <a:latin typeface="Courier New"/>
                <a:ea typeface="MS Mincho"/>
                <a:cs typeface="Times New Roman"/>
              </a:rPr>
              <a:t>FullClassName</a:t>
            </a:r>
            <a:r>
              <a:rPr lang="en-US" sz="1800" b="1" dirty="0" smtClean="0">
                <a:solidFill>
                  <a:srgbClr val="0000FF"/>
                </a:solidFill>
                <a:latin typeface="Courier New"/>
                <a:ea typeface="MS Mincho"/>
                <a:cs typeface="Times New Roman"/>
              </a:rPr>
              <a:t>&gt;</a:t>
            </a:r>
            <a:r>
              <a:rPr lang="en-US" sz="1800" b="1" dirty="0" err="1" smtClean="0">
                <a:latin typeface="Courier New"/>
                <a:ea typeface="MS Mincho"/>
                <a:cs typeface="Times New Roman"/>
              </a:rPr>
              <a:t>RevitIntroVB.HelloWorld</a:t>
            </a:r>
            <a:r>
              <a:rPr lang="en-US" sz="1800" b="1" dirty="0" smtClean="0">
                <a:solidFill>
                  <a:srgbClr val="0000FF"/>
                </a:solidFill>
                <a:latin typeface="Courier New"/>
                <a:ea typeface="MS Mincho"/>
                <a:cs typeface="Times New Roman"/>
              </a:rPr>
              <a:t>&lt;/</a:t>
            </a:r>
            <a:r>
              <a:rPr lang="en-US" sz="1800" b="1" dirty="0" err="1" smtClean="0">
                <a:solidFill>
                  <a:srgbClr val="A31515"/>
                </a:solidFill>
                <a:latin typeface="Courier New"/>
                <a:ea typeface="MS Mincho"/>
                <a:cs typeface="Times New Roman"/>
              </a:rPr>
              <a:t>FullClassName</a:t>
            </a:r>
            <a:r>
              <a:rPr lang="en-US" sz="1800" b="1" dirty="0" smtClean="0">
                <a:solidFill>
                  <a:srgbClr val="0000FF"/>
                </a:solidFill>
                <a:latin typeface="Courier New"/>
                <a:ea typeface="MS Mincho"/>
                <a:cs typeface="Times New Roman"/>
              </a:rPr>
              <a:t>&gt;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smtClean="0">
                <a:solidFill>
                  <a:srgbClr val="A31515"/>
                </a:solidFill>
                <a:latin typeface="Courier New"/>
                <a:ea typeface="MS Mincho"/>
                <a:cs typeface="Times New Roman"/>
              </a:rPr>
              <a:t>Assembly</a:t>
            </a:r>
            <a:r>
              <a:rPr lang="en-US" sz="1800" b="1" dirty="0" smtClean="0">
                <a:solidFill>
                  <a:srgbClr val="0000FF"/>
                </a:solidFill>
                <a:latin typeface="Courier New"/>
                <a:ea typeface="MS Mincho"/>
                <a:cs typeface="Times New Roman"/>
              </a:rPr>
              <a:t>&gt;</a:t>
            </a:r>
            <a:r>
              <a:rPr lang="en-US" sz="1800" b="1" dirty="0" smtClean="0">
                <a:latin typeface="Courier New"/>
                <a:ea typeface="MS Mincho"/>
                <a:cs typeface="Times New Roman"/>
              </a:rPr>
              <a:t>C:\RevitAPI 2011\</a:t>
            </a:r>
            <a:r>
              <a:rPr lang="en-US" sz="1800" b="1" dirty="0" err="1" smtClean="0">
                <a:latin typeface="Courier New"/>
                <a:ea typeface="MS Mincho"/>
                <a:cs typeface="Times New Roman"/>
              </a:rPr>
              <a:t>RevitIntro</a:t>
            </a:r>
            <a:r>
              <a:rPr lang="en-US" sz="1800" b="1" dirty="0" smtClean="0">
                <a:latin typeface="Courier New"/>
                <a:ea typeface="MS Mincho"/>
                <a:cs typeface="Times New Roman"/>
              </a:rPr>
              <a:t>\bin\HelloWorld.dll</a:t>
            </a:r>
            <a:r>
              <a:rPr lang="en-US" sz="1800" b="1" dirty="0" smtClean="0">
                <a:solidFill>
                  <a:srgbClr val="0000FF"/>
                </a:solidFill>
                <a:latin typeface="Courier New"/>
                <a:ea typeface="MS Mincho"/>
                <a:cs typeface="Times New Roman"/>
              </a:rPr>
              <a:t>&lt;/</a:t>
            </a:r>
            <a:r>
              <a:rPr lang="en-US" sz="1800" b="1" dirty="0" smtClean="0">
                <a:solidFill>
                  <a:srgbClr val="A31515"/>
                </a:solidFill>
                <a:latin typeface="Courier New"/>
                <a:ea typeface="MS Mincho"/>
                <a:cs typeface="Times New Roman"/>
              </a:rPr>
              <a:t>Assembly</a:t>
            </a:r>
            <a:r>
              <a:rPr lang="en-US" sz="1800" b="1" dirty="0" smtClean="0">
                <a:solidFill>
                  <a:srgbClr val="0000FF"/>
                </a:solidFill>
                <a:latin typeface="Courier New"/>
                <a:ea typeface="MS Mincho"/>
                <a:cs typeface="Times New Roman"/>
              </a:rPr>
              <a:t>&gt;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err="1" smtClean="0">
                <a:solidFill>
                  <a:srgbClr val="A31515"/>
                </a:solidFill>
                <a:latin typeface="Courier New"/>
                <a:ea typeface="MS Mincho"/>
                <a:cs typeface="Times New Roman"/>
              </a:rPr>
              <a:t>AddInId</a:t>
            </a:r>
            <a:r>
              <a:rPr lang="en-US" sz="1800" b="1" dirty="0" smtClean="0">
                <a:solidFill>
                  <a:srgbClr val="0000FF"/>
                </a:solidFill>
                <a:latin typeface="Courier New"/>
                <a:ea typeface="MS Mincho"/>
                <a:cs typeface="Times New Roman"/>
              </a:rPr>
              <a:t>&gt;</a:t>
            </a:r>
            <a:r>
              <a:rPr lang="en-US" sz="1800" b="1" dirty="0" smtClean="0">
                <a:latin typeface="Courier New"/>
                <a:ea typeface="MS Mincho"/>
                <a:cs typeface="Times New Roman"/>
              </a:rPr>
              <a:t>0B997216-52F3-412a-8A97-58558DC62D1E</a:t>
            </a:r>
            <a:r>
              <a:rPr lang="en-US" sz="1800" b="1" dirty="0" smtClean="0">
                <a:solidFill>
                  <a:srgbClr val="0000FF"/>
                </a:solidFill>
                <a:latin typeface="Courier New"/>
                <a:ea typeface="MS Mincho"/>
                <a:cs typeface="Times New Roman"/>
              </a:rPr>
              <a:t>&lt;/</a:t>
            </a:r>
            <a:r>
              <a:rPr lang="en-US" sz="1800" b="1" dirty="0" err="1" smtClean="0">
                <a:solidFill>
                  <a:srgbClr val="A31515"/>
                </a:solidFill>
                <a:latin typeface="Courier New"/>
                <a:ea typeface="MS Mincho"/>
                <a:cs typeface="Times New Roman"/>
              </a:rPr>
              <a:t>AddInId</a:t>
            </a:r>
            <a:r>
              <a:rPr lang="en-US" sz="1800" b="1" dirty="0" smtClean="0">
                <a:solidFill>
                  <a:srgbClr val="0000FF"/>
                </a:solidFill>
                <a:latin typeface="Courier New"/>
                <a:ea typeface="MS Mincho"/>
                <a:cs typeface="Times New Roman"/>
              </a:rPr>
              <a:t>&gt;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err="1" smtClean="0">
                <a:solidFill>
                  <a:srgbClr val="A31515"/>
                </a:solidFill>
                <a:latin typeface="Courier New"/>
                <a:ea typeface="MS Mincho"/>
                <a:cs typeface="Times New Roman"/>
              </a:rPr>
              <a:t>AddIn</a:t>
            </a:r>
            <a:r>
              <a:rPr lang="en-US" sz="1800" b="1" dirty="0" smtClean="0">
                <a:solidFill>
                  <a:srgbClr val="0000FF"/>
                </a:solidFill>
                <a:latin typeface="Courier New"/>
                <a:ea typeface="MS Mincho"/>
                <a:cs typeface="Times New Roman"/>
              </a:rPr>
              <a:t>&gt;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&lt;/</a:t>
            </a:r>
            <a:r>
              <a:rPr lang="en-US" sz="1800" b="1" dirty="0" err="1" smtClean="0">
                <a:solidFill>
                  <a:srgbClr val="A31515"/>
                </a:solidFill>
                <a:latin typeface="Courier New"/>
                <a:ea typeface="MS Mincho"/>
                <a:cs typeface="Times New Roman"/>
              </a:rPr>
              <a:t>RevitAddIns</a:t>
            </a:r>
            <a:r>
              <a:rPr lang="en-US" sz="1800" b="1" dirty="0" smtClean="0">
                <a:solidFill>
                  <a:srgbClr val="0000FF"/>
                </a:solidFill>
                <a:latin typeface="Courier New"/>
                <a:ea typeface="MS Mincho"/>
                <a:cs typeface="Times New Roman"/>
              </a:rPr>
              <a:t>&gt;</a:t>
            </a:r>
            <a:r>
              <a:rPr lang="en-US" sz="1800" b="1" dirty="0" smtClean="0"/>
              <a:t> </a:t>
            </a:r>
            <a:endParaRPr lang="en-US" sz="1800" b="1" dirty="0"/>
          </a:p>
        </p:txBody>
      </p:sp>
      <p:sp>
        <p:nvSpPr>
          <p:cNvPr id="8" name="Rectangular Callout 7"/>
          <p:cNvSpPr/>
          <p:nvPr/>
        </p:nvSpPr>
        <p:spPr bwMode="auto">
          <a:xfrm>
            <a:off x="2695575" y="5335587"/>
            <a:ext cx="7772400" cy="3505200"/>
          </a:xfrm>
          <a:prstGeom prst="wedgeRectCallout">
            <a:avLst>
              <a:gd name="adj1" fmla="val -34995"/>
              <a:gd name="adj2" fmla="val -71342"/>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tabLst/>
            </a:pPr>
            <a:r>
              <a:rPr lang="en-US" sz="2400" dirty="0" smtClean="0">
                <a:solidFill>
                  <a:srgbClr val="000000"/>
                </a:solidFill>
                <a:latin typeface="Gill Sans" charset="0"/>
                <a:ea typeface="ヒラギノ角ゴ Pro W3" charset="0"/>
                <a:cs typeface="ヒラギノ角ゴ Pro W3" charset="0"/>
                <a:sym typeface="Gill Sans" charset="0"/>
              </a:rPr>
              <a:t>Information about: </a:t>
            </a:r>
          </a:p>
          <a:p>
            <a:pPr lvl="1" indent="0"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Type of the add-in: command or application</a:t>
            </a:r>
          </a:p>
          <a:p>
            <a:pPr lvl="1" indent="0"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Text that appears in </a:t>
            </a: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 under</a:t>
            </a:r>
            <a:br>
              <a:rPr lang="en-US" sz="2400" dirty="0" smtClean="0">
                <a:solidFill>
                  <a:srgbClr val="000000"/>
                </a:solidFill>
                <a:latin typeface="Gill Sans" charset="0"/>
                <a:ea typeface="ヒラギノ角ゴ Pro W3" charset="0"/>
                <a:cs typeface="ヒラギノ角ゴ Pro W3" charset="0"/>
                <a:sym typeface="Gill Sans" charset="0"/>
              </a:rPr>
            </a:br>
            <a:r>
              <a:rPr lang="en-US" sz="2400" dirty="0" smtClean="0">
                <a:solidFill>
                  <a:srgbClr val="000000"/>
                </a:solidFill>
                <a:latin typeface="Gill Sans" charset="0"/>
                <a:ea typeface="ヒラギノ角ゴ Pro W3" charset="0"/>
                <a:cs typeface="ヒラギノ角ゴ Pro W3" charset="0"/>
                <a:sym typeface="Gill Sans" charset="0"/>
              </a:rPr>
              <a:t>  [Add-Ins] tab &gt;&gt; [External Tools] panel  </a:t>
            </a:r>
          </a:p>
          <a:p>
            <a:pPr lvl="1" indent="0" defTabSz="914400">
              <a:buFont typeface="Wingdings" pitchFamily="2" charset="2"/>
              <a:buChar char="§"/>
            </a:pP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Full</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class name including namespace</a:t>
            </a:r>
          </a:p>
          <a:p>
            <a:pPr lvl="1" indent="0" defTabSz="914400">
              <a:buFont typeface="Wingdings" pitchFamily="2" charset="2"/>
              <a:buChar char="§"/>
            </a:pPr>
            <a:r>
              <a:rPr lang="en-US" sz="2400" baseline="0" dirty="0" smtClean="0">
                <a:solidFill>
                  <a:srgbClr val="000000"/>
                </a:solidFill>
                <a:latin typeface="Gill Sans" charset="0"/>
                <a:ea typeface="ヒラギノ角ゴ Pro W3" charset="0"/>
                <a:cs typeface="ヒラギノ角ゴ Pro W3" charset="0"/>
                <a:sym typeface="Gill Sans" charset="0"/>
              </a:rPr>
              <a:t>Full</a:t>
            </a:r>
            <a:r>
              <a:rPr lang="en-US" sz="2400" dirty="0" smtClean="0">
                <a:solidFill>
                  <a:srgbClr val="000000"/>
                </a:solidFill>
                <a:latin typeface="Gill Sans" charset="0"/>
                <a:ea typeface="ヒラギノ角ゴ Pro W3" charset="0"/>
                <a:cs typeface="ヒラギノ角ゴ Pro W3" charset="0"/>
                <a:sym typeface="Gill Sans" charset="0"/>
              </a:rPr>
              <a:t> path to the </a:t>
            </a:r>
            <a:r>
              <a:rPr lang="en-US" sz="2400" dirty="0" err="1" smtClean="0">
                <a:solidFill>
                  <a:srgbClr val="000000"/>
                </a:solidFill>
                <a:latin typeface="Gill Sans" charset="0"/>
                <a:ea typeface="ヒラギノ角ゴ Pro W3" charset="0"/>
                <a:cs typeface="ヒラギノ角ゴ Pro W3" charset="0"/>
                <a:sym typeface="Gill Sans" charset="0"/>
              </a:rPr>
              <a:t>dll</a:t>
            </a:r>
            <a:endParaRPr lang="en-US" sz="2400" dirty="0" smtClean="0">
              <a:solidFill>
                <a:srgbClr val="000000"/>
              </a:solidFill>
              <a:latin typeface="Gill Sans" charset="0"/>
              <a:ea typeface="ヒラギノ角ゴ Pro W3" charset="0"/>
              <a:cs typeface="ヒラギノ角ゴ Pro W3" charset="0"/>
              <a:sym typeface="Gill Sans" charset="0"/>
            </a:endParaRPr>
          </a:p>
          <a:p>
            <a:pPr lvl="1" indent="0" defTabSz="914400">
              <a:buFont typeface="Wingdings" pitchFamily="2" charset="2"/>
              <a:buChar char="§"/>
            </a:pP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GUID</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or a unique identifier of the command</a:t>
            </a:r>
            <a:endParaRPr lang="en-US" sz="2400" dirty="0" smtClean="0">
              <a:solidFill>
                <a:srgbClr val="000000"/>
              </a:solidFill>
              <a:latin typeface="Gill Sans" charset="0"/>
              <a:ea typeface="ヒラギノ角ゴ Pro W3" charset="0"/>
              <a:cs typeface="ヒラギノ角ゴ Pro W3" charset="0"/>
              <a:sym typeface="Gill Sans" charset="0"/>
            </a:endParaRPr>
          </a:p>
          <a:p>
            <a:pPr defTabSz="914400"/>
            <a:r>
              <a:rPr lang="en-US" sz="2400" dirty="0" smtClean="0">
                <a:solidFill>
                  <a:srgbClr val="000000"/>
                </a:solidFill>
                <a:latin typeface="Gill Sans" charset="0"/>
                <a:ea typeface="ヒラギノ角ゴ Pro W3" charset="0"/>
                <a:cs typeface="ヒラギノ角ゴ Pro W3" charset="0"/>
                <a:sym typeface="Gill Sans" charset="0"/>
              </a:rPr>
              <a:t>More options</a:t>
            </a:r>
          </a:p>
          <a:p>
            <a:pPr defTabSz="914400"/>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a:t>
            </a:r>
            <a:r>
              <a:rPr lang="en-US" sz="2400" dirty="0" smtClean="0">
                <a:solidFill>
                  <a:srgbClr val="000000"/>
                </a:solidFill>
                <a:latin typeface="Gill Sans" charset="0"/>
                <a:ea typeface="ヒラギノ角ゴ Pro W3" charset="0"/>
                <a:cs typeface="ヒラギノ角ゴ Pro W3" charset="0"/>
                <a:sym typeface="Gill Sans" charset="0"/>
              </a:rPr>
              <a:t>	See </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Developer Guide section 3.4.1 (pp40)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Tools Panel</a:t>
            </a:r>
            <a:br>
              <a:rPr lang="en-US" dirty="0" smtClean="0"/>
            </a:br>
            <a:r>
              <a:rPr lang="en-US" sz="2800" b="0" i="1" dirty="0" smtClean="0">
                <a:solidFill>
                  <a:schemeClr val="accent4"/>
                </a:solidFill>
              </a:rPr>
              <a:t>Run Your Add-in</a:t>
            </a:r>
            <a:endParaRPr lang="en-US" sz="2800" b="0" i="1" dirty="0">
              <a:solidFill>
                <a:schemeClr val="accent4"/>
              </a:solidFill>
            </a:endParaRPr>
          </a:p>
        </p:txBody>
      </p:sp>
      <p:sp>
        <p:nvSpPr>
          <p:cNvPr id="3" name="Content Placeholder 2"/>
          <p:cNvSpPr>
            <a:spLocks noGrp="1"/>
          </p:cNvSpPr>
          <p:nvPr>
            <p:ph idx="1"/>
          </p:nvPr>
        </p:nvSpPr>
        <p:spPr/>
        <p:txBody>
          <a:bodyPr/>
          <a:lstStyle/>
          <a:p>
            <a:r>
              <a:rPr lang="en-US" dirty="0" smtClean="0"/>
              <a:t>Once .</a:t>
            </a:r>
            <a:r>
              <a:rPr lang="en-US" dirty="0" err="1" smtClean="0"/>
              <a:t>addin</a:t>
            </a:r>
            <a:r>
              <a:rPr lang="en-US" dirty="0" smtClean="0"/>
              <a:t> manifest is in place, you will see [Add-Ins] tab and [External Tools] panel. (not visible with no add-ins)</a:t>
            </a:r>
          </a:p>
          <a:p>
            <a:r>
              <a:rPr lang="en-US" dirty="0" smtClean="0"/>
              <a:t>Run your command from the pull down menu</a:t>
            </a:r>
            <a:endParaRPr lang="en-US" dirty="0"/>
          </a:p>
        </p:txBody>
      </p:sp>
      <p:pic>
        <p:nvPicPr>
          <p:cNvPr id="4" name="Picture 3" descr="Hello World External Tools.PNG"/>
          <p:cNvPicPr/>
          <p:nvPr/>
        </p:nvPicPr>
        <p:blipFill>
          <a:blip r:embed="rId3" cstate="print"/>
          <a:stretch>
            <a:fillRect/>
          </a:stretch>
        </p:blipFill>
        <p:spPr>
          <a:xfrm>
            <a:off x="561975" y="4164296"/>
            <a:ext cx="11734800" cy="2780744"/>
          </a:xfrm>
          <a:prstGeom prst="rect">
            <a:avLst/>
          </a:prstGeom>
        </p:spPr>
      </p:pic>
      <p:pic>
        <p:nvPicPr>
          <p:cNvPr id="5" name="Picture 4" descr="Hello World.PNG"/>
          <p:cNvPicPr/>
          <p:nvPr/>
        </p:nvPicPr>
        <p:blipFill>
          <a:blip r:embed="rId4" cstate="print"/>
          <a:stretch>
            <a:fillRect/>
          </a:stretch>
        </p:blipFill>
        <p:spPr>
          <a:xfrm>
            <a:off x="3457575" y="6069296"/>
            <a:ext cx="8382001" cy="1857091"/>
          </a:xfrm>
          <a:prstGeom prst="rect">
            <a:avLst/>
          </a:prstGeom>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Carrying On … </a:t>
            </a:r>
            <a:endParaRPr lang="en-US"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External application</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and external command data</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Application</a:t>
            </a:r>
            <a:br>
              <a:rPr lang="en-US" dirty="0" smtClean="0"/>
            </a:br>
            <a:r>
              <a:rPr lang="en-US" sz="2800" b="0" i="1" dirty="0" smtClean="0">
                <a:solidFill>
                  <a:schemeClr val="accent4"/>
                </a:solidFill>
              </a:rPr>
              <a:t>Minimum Code in VB.NET</a:t>
            </a:r>
            <a:endParaRPr lang="en-US" b="0" i="1" dirty="0">
              <a:solidFill>
                <a:schemeClr val="accent4"/>
              </a:solidFill>
            </a:endParaRPr>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78185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alibri"/>
                <a:ea typeface="MS Mincho"/>
                <a:cs typeface="Times New Roman"/>
              </a:rPr>
              <a:t>&lt;VB.NET&gt;</a:t>
            </a:r>
            <a:r>
              <a:rPr lang="en-US" sz="1800" dirty="0" smtClean="0">
                <a:latin typeface="Calibri"/>
                <a:ea typeface="MS Mincho"/>
                <a:cs typeface="Times New Roman"/>
              </a:rPr>
              <a:t>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Hello World App - minimum external application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&lt;Transaction(</a:t>
            </a:r>
            <a:r>
              <a:rPr lang="en-US" sz="1800" dirty="0" err="1" smtClean="0">
                <a:latin typeface="Courier New"/>
                <a:ea typeface="MS Mincho"/>
                <a:cs typeface="Times New Roman"/>
              </a:rPr>
              <a:t>TransactionMode.Automatic</a:t>
            </a:r>
            <a:r>
              <a:rPr lang="en-US" sz="1800" dirty="0" smtClean="0">
                <a:latin typeface="Courier New"/>
                <a:ea typeface="MS Mincho"/>
                <a:cs typeface="Times New Roman"/>
              </a:rPr>
              <a:t>)&gt;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&lt;Regeneration(</a:t>
            </a:r>
            <a:r>
              <a:rPr lang="en-US" sz="1800" dirty="0" err="1" smtClean="0">
                <a:latin typeface="Courier New"/>
                <a:ea typeface="MS Mincho"/>
                <a:cs typeface="Times New Roman"/>
              </a:rPr>
              <a:t>RegenerationOption.Manual</a:t>
            </a:r>
            <a:r>
              <a:rPr lang="en-US" sz="1800" dirty="0" smtClean="0">
                <a:latin typeface="Courier New"/>
                <a:ea typeface="MS Mincho"/>
                <a:cs typeface="Times New Roman"/>
              </a:rPr>
              <a:t>)&gt;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Class</a:t>
            </a:r>
            <a:r>
              <a:rPr lang="en-US" sz="1800" dirty="0" smtClean="0">
                <a:latin typeface="Courier New"/>
                <a:ea typeface="MS Mincho"/>
                <a:cs typeface="Times New Roman"/>
              </a:rPr>
              <a:t> </a:t>
            </a:r>
            <a:r>
              <a:rPr lang="en-US" sz="1800" dirty="0" err="1" smtClean="0">
                <a:latin typeface="Courier New"/>
                <a:ea typeface="MS Mincho"/>
                <a:cs typeface="Times New Roman"/>
              </a:rPr>
              <a:t>HelloWorldApp</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Implements</a:t>
            </a:r>
            <a:r>
              <a:rPr lang="en-US" sz="1800" dirty="0" smtClean="0">
                <a:latin typeface="Courier New"/>
                <a:ea typeface="MS Mincho"/>
                <a:cs typeface="Times New Roman"/>
              </a:rPr>
              <a:t> </a:t>
            </a:r>
            <a:r>
              <a:rPr lang="en-US" sz="1800" b="1" dirty="0" err="1" smtClean="0">
                <a:latin typeface="Courier New"/>
                <a:ea typeface="MS Mincho"/>
                <a:cs typeface="Times New Roman"/>
              </a:rPr>
              <a:t>IExternalApplication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r>
              <a:rPr lang="en-US" sz="1800" dirty="0" err="1" smtClean="0">
                <a:solidFill>
                  <a:srgbClr val="008000"/>
                </a:solidFill>
                <a:latin typeface="Courier New"/>
                <a:ea typeface="MS Mincho"/>
                <a:cs typeface="Times New Roman"/>
              </a:rPr>
              <a:t>OnShutdown</a:t>
            </a:r>
            <a:r>
              <a:rPr lang="en-US" sz="1800" dirty="0" smtClean="0">
                <a:solidFill>
                  <a:srgbClr val="008000"/>
                </a:solidFill>
                <a:latin typeface="Courier New"/>
                <a:ea typeface="MS Mincho"/>
                <a:cs typeface="Times New Roman"/>
              </a:rPr>
              <a:t>() - called when </a:t>
            </a:r>
            <a:r>
              <a:rPr lang="en-US" sz="1800" dirty="0" err="1" smtClean="0">
                <a:solidFill>
                  <a:srgbClr val="008000"/>
                </a:solidFill>
                <a:latin typeface="Courier New"/>
                <a:ea typeface="MS Mincho"/>
                <a:cs typeface="Times New Roman"/>
              </a:rPr>
              <a:t>Revit</a:t>
            </a:r>
            <a:r>
              <a:rPr lang="en-US" sz="1800" dirty="0" smtClean="0">
                <a:solidFill>
                  <a:srgbClr val="008000"/>
                </a:solidFill>
                <a:latin typeface="Courier New"/>
                <a:ea typeface="MS Mincho"/>
                <a:cs typeface="Times New Roman"/>
              </a:rPr>
              <a:t> ends.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b="1" dirty="0" err="1" smtClean="0">
                <a:latin typeface="Courier New"/>
                <a:ea typeface="MS Mincho"/>
                <a:cs typeface="Times New Roman"/>
              </a:rPr>
              <a:t>OnShutdown</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application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UIControlledApplication</a:t>
            </a:r>
            <a:r>
              <a:rPr lang="en-US" sz="1800" dirty="0" smtClean="0">
                <a:latin typeface="Courier New"/>
                <a:ea typeface="MS Mincho"/>
                <a:cs typeface="Times New Roman"/>
              </a:rPr>
              <a: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Result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Implements</a:t>
            </a:r>
            <a:r>
              <a:rPr lang="en-US" sz="1800" dirty="0" smtClean="0">
                <a:latin typeface="Courier New"/>
                <a:ea typeface="MS Mincho"/>
                <a:cs typeface="Times New Roman"/>
              </a:rPr>
              <a:t> </a:t>
            </a:r>
            <a:r>
              <a:rPr lang="en-US" sz="1800" dirty="0" err="1" smtClean="0">
                <a:latin typeface="Courier New"/>
                <a:ea typeface="MS Mincho"/>
                <a:cs typeface="Times New Roman"/>
              </a:rPr>
              <a:t>IExternalApplication.OnShutdown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Result.Succeeded</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r>
              <a:rPr lang="en-US" sz="1800" dirty="0" err="1" smtClean="0">
                <a:solidFill>
                  <a:srgbClr val="008000"/>
                </a:solidFill>
                <a:latin typeface="Courier New"/>
                <a:ea typeface="MS Mincho"/>
                <a:cs typeface="Times New Roman"/>
              </a:rPr>
              <a:t>OnStartup</a:t>
            </a:r>
            <a:r>
              <a:rPr lang="en-US" sz="1800" dirty="0" smtClean="0">
                <a:solidFill>
                  <a:srgbClr val="008000"/>
                </a:solidFill>
                <a:latin typeface="Courier New"/>
                <a:ea typeface="MS Mincho"/>
                <a:cs typeface="Times New Roman"/>
              </a:rPr>
              <a:t>() - called when </a:t>
            </a:r>
            <a:r>
              <a:rPr lang="en-US" sz="1800" dirty="0" err="1" smtClean="0">
                <a:solidFill>
                  <a:srgbClr val="008000"/>
                </a:solidFill>
                <a:latin typeface="Courier New"/>
                <a:ea typeface="MS Mincho"/>
                <a:cs typeface="Times New Roman"/>
              </a:rPr>
              <a:t>Revit</a:t>
            </a:r>
            <a:r>
              <a:rPr lang="en-US" sz="1800" dirty="0" smtClean="0">
                <a:solidFill>
                  <a:srgbClr val="008000"/>
                </a:solidFill>
                <a:latin typeface="Courier New"/>
                <a:ea typeface="MS Mincho"/>
                <a:cs typeface="Times New Roman"/>
              </a:rPr>
              <a:t> starts.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b="1" dirty="0" err="1" smtClean="0">
                <a:latin typeface="Courier New"/>
                <a:ea typeface="MS Mincho"/>
                <a:cs typeface="Times New Roman"/>
              </a:rPr>
              <a:t>OnStartup</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application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UIControlledApplication</a:t>
            </a:r>
            <a:r>
              <a:rPr lang="en-US" sz="1800" dirty="0" smtClean="0">
                <a:latin typeface="Courier New"/>
                <a:ea typeface="MS Mincho"/>
                <a:cs typeface="Times New Roman"/>
              </a:rPr>
              <a: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Result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Implements</a:t>
            </a:r>
            <a:r>
              <a:rPr lang="en-US" sz="1800" dirty="0" smtClean="0">
                <a:latin typeface="Courier New"/>
                <a:ea typeface="MS Mincho"/>
                <a:cs typeface="Times New Roman"/>
              </a:rPr>
              <a:t> </a:t>
            </a:r>
            <a:r>
              <a:rPr lang="en-US" sz="1800" dirty="0" err="1" smtClean="0">
                <a:latin typeface="Courier New"/>
                <a:ea typeface="MS Mincho"/>
                <a:cs typeface="Times New Roman"/>
              </a:rPr>
              <a:t>IExternalApplication.OnStartup</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TaskDialog.Show</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"My Dialog Title"</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"Hello World from App!"</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Result.Succeeded</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Class</a:t>
            </a:r>
            <a:endParaRPr lang="en-US" sz="18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alibri"/>
                <a:ea typeface="MS Mincho"/>
                <a:cs typeface="Times New Roman"/>
              </a:rPr>
              <a:t>&lt;/VB.NET&gt;</a:t>
            </a:r>
            <a:endParaRPr lang="en-US" sz="1800" dirty="0"/>
          </a:p>
        </p:txBody>
      </p:sp>
      <p:sp>
        <p:nvSpPr>
          <p:cNvPr id="6" name="Rectangle 5"/>
          <p:cNvSpPr/>
          <p:nvPr/>
        </p:nvSpPr>
        <p:spPr bwMode="auto">
          <a:xfrm>
            <a:off x="333375" y="5945187"/>
            <a:ext cx="11582400" cy="2209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7" name="Rectangle 6"/>
          <p:cNvSpPr/>
          <p:nvPr/>
        </p:nvSpPr>
        <p:spPr bwMode="auto">
          <a:xfrm>
            <a:off x="333375" y="4116387"/>
            <a:ext cx="11582400" cy="1828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8" name="Rectangle 7"/>
          <p:cNvSpPr/>
          <p:nvPr/>
        </p:nvSpPr>
        <p:spPr bwMode="auto">
          <a:xfrm>
            <a:off x="333375" y="3430587"/>
            <a:ext cx="7010400" cy="685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9" name="Rectangular Callout 8"/>
          <p:cNvSpPr/>
          <p:nvPr/>
        </p:nvSpPr>
        <p:spPr bwMode="auto">
          <a:xfrm>
            <a:off x="7648575" y="2897187"/>
            <a:ext cx="4648200" cy="609600"/>
          </a:xfrm>
          <a:prstGeom prst="wedgeRectCallout">
            <a:avLst>
              <a:gd name="adj1" fmla="val -80207"/>
              <a:gd name="adj2" fmla="val 7250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err="1" smtClean="0">
                <a:solidFill>
                  <a:srgbClr val="000000"/>
                </a:solidFill>
                <a:latin typeface="Gill Sans" charset="0"/>
                <a:ea typeface="ヒラギノ角ゴ Pro W3" charset="0"/>
                <a:cs typeface="ヒラギノ角ゴ Pro W3" charset="0"/>
                <a:sym typeface="Gill Sans" charset="0"/>
              </a:rPr>
              <a:t>Impliment</a:t>
            </a:r>
            <a:r>
              <a:rPr lang="en-US" sz="2400" dirty="0" smtClean="0">
                <a:solidFill>
                  <a:srgbClr val="000000"/>
                </a:solidFill>
                <a:latin typeface="Gill Sans" charset="0"/>
                <a:ea typeface="ヒラギノ角ゴ Pro W3" charset="0"/>
                <a:cs typeface="ヒラギノ角ゴ Pro W3" charset="0"/>
                <a:sym typeface="Gill Sans" charset="0"/>
              </a:rPr>
              <a:t> </a:t>
            </a:r>
            <a:r>
              <a:rPr lang="en-US" sz="2400" dirty="0" err="1" smtClean="0">
                <a:solidFill>
                  <a:srgbClr val="000000"/>
                </a:solidFill>
                <a:latin typeface="Gill Sans" charset="0"/>
                <a:ea typeface="ヒラギノ角ゴ Pro W3" charset="0"/>
                <a:cs typeface="ヒラギノ角ゴ Pro W3" charset="0"/>
                <a:sym typeface="Gill Sans" charset="0"/>
              </a:rPr>
              <a:t>IExternalApplication</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0" name="Rectangular Callout 9"/>
          <p:cNvSpPr/>
          <p:nvPr/>
        </p:nvSpPr>
        <p:spPr bwMode="auto">
          <a:xfrm>
            <a:off x="7267575" y="5030787"/>
            <a:ext cx="5562600" cy="609600"/>
          </a:xfrm>
          <a:prstGeom prst="wedgeRectCallout">
            <a:avLst>
              <a:gd name="adj1" fmla="val -62313"/>
              <a:gd name="adj2" fmla="val 9774"/>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err="1" smtClean="0">
                <a:solidFill>
                  <a:srgbClr val="000000"/>
                </a:solidFill>
                <a:latin typeface="Gill Sans" charset="0"/>
                <a:ea typeface="ヒラギノ角ゴ Pro W3" charset="0"/>
                <a:cs typeface="ヒラギノ角ゴ Pro W3" charset="0"/>
                <a:sym typeface="Gill Sans" charset="0"/>
              </a:rPr>
              <a:t>OnShutdown</a:t>
            </a:r>
            <a:r>
              <a:rPr lang="en-US" sz="2400" dirty="0" smtClean="0">
                <a:solidFill>
                  <a:srgbClr val="000000"/>
                </a:solidFill>
                <a:latin typeface="Gill Sans" charset="0"/>
                <a:ea typeface="ヒラギノ角ゴ Pro W3" charset="0"/>
                <a:cs typeface="ヒラギノ角ゴ Pro W3" charset="0"/>
                <a:sym typeface="Gill Sans" charset="0"/>
              </a:rPr>
              <a:t> is called when </a:t>
            </a: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 ends</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1" name="Rectangular Callout 10"/>
          <p:cNvSpPr/>
          <p:nvPr/>
        </p:nvSpPr>
        <p:spPr bwMode="auto">
          <a:xfrm>
            <a:off x="4905375" y="8078787"/>
            <a:ext cx="5562600" cy="609600"/>
          </a:xfrm>
          <a:prstGeom prst="wedgeRectCallout">
            <a:avLst>
              <a:gd name="adj1" fmla="val -22264"/>
              <a:gd name="adj2" fmla="val -112953"/>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err="1" smtClean="0">
                <a:solidFill>
                  <a:srgbClr val="000000"/>
                </a:solidFill>
                <a:latin typeface="Gill Sans" charset="0"/>
                <a:ea typeface="ヒラギノ角ゴ Pro W3" charset="0"/>
                <a:cs typeface="ヒラギノ角ゴ Pro W3" charset="0"/>
                <a:sym typeface="Gill Sans" charset="0"/>
              </a:rPr>
              <a:t>OnStartup</a:t>
            </a:r>
            <a:r>
              <a:rPr lang="en-US" sz="2400" dirty="0" smtClean="0">
                <a:solidFill>
                  <a:srgbClr val="000000"/>
                </a:solidFill>
                <a:latin typeface="Gill Sans" charset="0"/>
                <a:ea typeface="ヒラギノ角ゴ Pro W3" charset="0"/>
                <a:cs typeface="ヒラギノ角ゴ Pro W3" charset="0"/>
                <a:sym typeface="Gill Sans" charset="0"/>
              </a:rPr>
              <a:t> is called when </a:t>
            </a: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 starts</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grpId="1" nodeType="clickEffect">
                                  <p:stCondLst>
                                    <p:cond delay="0"/>
                                  </p:stCondLst>
                                  <p:childTnLst>
                                    <p:animEffect transition="out" filter="blinds(horizontal)">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3" presetClass="exit" presetSubtype="10" fill="hold" grpId="1" nodeType="withEffect">
                                  <p:stCondLst>
                                    <p:cond delay="0"/>
                                  </p:stCondLst>
                                  <p:childTnLst>
                                    <p:animEffect transition="out" filter="blinds(horizontal)">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par>
                          <p:cTn id="19" fill="hold">
                            <p:stCondLst>
                              <p:cond delay="500"/>
                            </p:stCondLst>
                            <p:childTnLst>
                              <p:par>
                                <p:cTn id="20" presetID="3" presetClass="entr" presetSubtype="1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par>
                          <p:cTn id="23" fill="hold">
                            <p:stCondLst>
                              <p:cond delay="1000"/>
                            </p:stCondLst>
                            <p:childTnLst>
                              <p:par>
                                <p:cTn id="24" presetID="3" presetClass="entr" presetSubtype="1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grpId="1" nodeType="clickEffect">
                                  <p:stCondLst>
                                    <p:cond delay="0"/>
                                  </p:stCondLst>
                                  <p:childTnLst>
                                    <p:animEffect transition="out" filter="blinds(horizontal)">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par>
                                <p:cTn id="32" presetID="3" presetClass="exit" presetSubtype="10" fill="hold" grpId="1" nodeType="withEffect">
                                  <p:stCondLst>
                                    <p:cond delay="0"/>
                                  </p:stCondLst>
                                  <p:childTnLst>
                                    <p:animEffect transition="out" filter="blinds(horizontal)">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par>
                                <p:cTn id="35" presetID="3" presetClass="entr" presetSubtype="1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linds(horizontal)">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7" grpId="1" animBg="1"/>
      <p:bldP spid="8" grpId="0" animBg="1"/>
      <p:bldP spid="8" grpId="1" animBg="1"/>
      <p:bldP spid="9" grpId="0" animBg="1"/>
      <p:bldP spid="9" grpId="1" animBg="1"/>
      <p:bldP spid="10" grpId="0" animBg="1"/>
      <p:bldP spid="10" grpId="1"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Application</a:t>
            </a:r>
            <a:br>
              <a:rPr lang="en-US" dirty="0" smtClean="0"/>
            </a:br>
            <a:r>
              <a:rPr lang="en-US" sz="2800" b="0" i="1" dirty="0" smtClean="0">
                <a:solidFill>
                  <a:schemeClr val="accent4"/>
                </a:solidFill>
              </a:rPr>
              <a:t>Minimum Code in VB.NET </a:t>
            </a:r>
            <a:endParaRPr lang="en-US" b="0" i="1" dirty="0">
              <a:solidFill>
                <a:schemeClr val="accent4"/>
              </a:solidFill>
            </a:endParaRPr>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675674"/>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2400" b="1" dirty="0" smtClean="0">
                <a:latin typeface="Calibri"/>
                <a:ea typeface="MS Mincho"/>
                <a:cs typeface="Times New Roman"/>
              </a:rPr>
              <a:t>&lt;C#&gt;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Hello World #3 - minimum external application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a:t>
            </a:r>
            <a:r>
              <a:rPr lang="en-US" sz="1800" dirty="0" smtClean="0">
                <a:solidFill>
                  <a:srgbClr val="2B91AF"/>
                </a:solidFill>
                <a:latin typeface="Courier New"/>
                <a:ea typeface="MS Mincho"/>
                <a:cs typeface="Times New Roman"/>
              </a:rPr>
              <a:t>Transaction</a:t>
            </a:r>
            <a:r>
              <a:rPr lang="en-US" sz="1800" dirty="0" smtClean="0">
                <a:latin typeface="Courier New"/>
                <a:ea typeface="MS Mincho"/>
                <a:cs typeface="Times New Roman"/>
              </a:rPr>
              <a:t>(</a:t>
            </a:r>
            <a:r>
              <a:rPr lang="en-US" sz="1800" dirty="0" err="1" smtClean="0">
                <a:solidFill>
                  <a:srgbClr val="2B91AF"/>
                </a:solidFill>
                <a:latin typeface="Courier New"/>
                <a:ea typeface="MS Mincho"/>
                <a:cs typeface="Times New Roman"/>
              </a:rPr>
              <a:t>TransactionMode</a:t>
            </a:r>
            <a:r>
              <a:rPr lang="en-US" sz="1800" dirty="0" err="1" smtClean="0">
                <a:latin typeface="Courier New"/>
                <a:ea typeface="MS Mincho"/>
                <a:cs typeface="Times New Roman"/>
              </a:rPr>
              <a:t>.Automatic</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a:t>
            </a:r>
            <a:r>
              <a:rPr lang="en-US" sz="1800" dirty="0" smtClean="0">
                <a:solidFill>
                  <a:srgbClr val="2B91AF"/>
                </a:solidFill>
                <a:latin typeface="Courier New"/>
                <a:ea typeface="MS Mincho"/>
                <a:cs typeface="Times New Roman"/>
              </a:rPr>
              <a:t>Regeneration</a:t>
            </a:r>
            <a:r>
              <a:rPr lang="en-US" sz="1800" dirty="0" smtClean="0">
                <a:latin typeface="Courier New"/>
                <a:ea typeface="MS Mincho"/>
                <a:cs typeface="Times New Roman"/>
              </a:rPr>
              <a:t>(</a:t>
            </a:r>
            <a:r>
              <a:rPr lang="en-US" sz="1800" dirty="0" err="1" smtClean="0">
                <a:solidFill>
                  <a:srgbClr val="2B91AF"/>
                </a:solidFill>
                <a:latin typeface="Courier New"/>
                <a:ea typeface="MS Mincho"/>
                <a:cs typeface="Times New Roman"/>
              </a:rPr>
              <a:t>RegenerationOption</a:t>
            </a:r>
            <a:r>
              <a:rPr lang="en-US" sz="1800" dirty="0" err="1" smtClean="0">
                <a:latin typeface="Courier New"/>
                <a:ea typeface="MS Mincho"/>
                <a:cs typeface="Times New Roman"/>
              </a:rPr>
              <a:t>.Manual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class</a:t>
            </a:r>
            <a:r>
              <a:rPr lang="en-US" sz="1800" dirty="0" smtClean="0">
                <a:latin typeface="Courier New"/>
                <a:ea typeface="MS Mincho"/>
                <a:cs typeface="Times New Roman"/>
              </a:rPr>
              <a:t> </a:t>
            </a:r>
            <a:r>
              <a:rPr lang="en-US" sz="1800" dirty="0" err="1" smtClean="0">
                <a:solidFill>
                  <a:srgbClr val="2B91AF"/>
                </a:solidFill>
                <a:latin typeface="Courier New"/>
                <a:ea typeface="MS Mincho"/>
                <a:cs typeface="Times New Roman"/>
              </a:rPr>
              <a:t>HelloWorldApp</a:t>
            </a:r>
            <a:r>
              <a:rPr lang="en-US" sz="1800" dirty="0" smtClean="0">
                <a:latin typeface="Courier New"/>
                <a:ea typeface="MS Mincho"/>
                <a:cs typeface="Times New Roman"/>
              </a:rPr>
              <a:t> : </a:t>
            </a:r>
            <a:r>
              <a:rPr lang="en-US" sz="1800" b="1" dirty="0" err="1" smtClean="0">
                <a:solidFill>
                  <a:srgbClr val="2B91AF"/>
                </a:solidFill>
                <a:latin typeface="Courier New"/>
                <a:ea typeface="MS Mincho"/>
                <a:cs typeface="Times New Roman"/>
              </a:rPr>
              <a:t>IExternalApplication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r>
              <a:rPr lang="en-US" sz="1800" dirty="0" err="1" smtClean="0">
                <a:solidFill>
                  <a:srgbClr val="008000"/>
                </a:solidFill>
                <a:latin typeface="Courier New"/>
                <a:ea typeface="MS Mincho"/>
                <a:cs typeface="Times New Roman"/>
              </a:rPr>
              <a:t>OnShutdown</a:t>
            </a:r>
            <a:r>
              <a:rPr lang="en-US" sz="1800" dirty="0" smtClean="0">
                <a:solidFill>
                  <a:srgbClr val="008000"/>
                </a:solidFill>
                <a:latin typeface="Courier New"/>
                <a:ea typeface="MS Mincho"/>
                <a:cs typeface="Times New Roman"/>
              </a:rPr>
              <a:t>() - called when </a:t>
            </a:r>
            <a:r>
              <a:rPr lang="en-US" sz="1800" dirty="0" err="1" smtClean="0">
                <a:solidFill>
                  <a:srgbClr val="008000"/>
                </a:solidFill>
                <a:latin typeface="Courier New"/>
                <a:ea typeface="MS Mincho"/>
                <a:cs typeface="Times New Roman"/>
              </a:rPr>
              <a:t>Revit</a:t>
            </a:r>
            <a:r>
              <a:rPr lang="en-US" sz="1800" dirty="0" smtClean="0">
                <a:solidFill>
                  <a:srgbClr val="008000"/>
                </a:solidFill>
                <a:latin typeface="Courier New"/>
                <a:ea typeface="MS Mincho"/>
                <a:cs typeface="Times New Roman"/>
              </a:rPr>
              <a:t> ends.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2B91AF"/>
                </a:solidFill>
                <a:latin typeface="Courier New"/>
                <a:ea typeface="MS Mincho"/>
                <a:cs typeface="Times New Roman"/>
              </a:rPr>
              <a:t>Result</a:t>
            </a:r>
            <a:r>
              <a:rPr lang="en-US" sz="1800" dirty="0" smtClean="0">
                <a:latin typeface="Courier New"/>
                <a:ea typeface="MS Mincho"/>
                <a:cs typeface="Times New Roman"/>
              </a:rPr>
              <a:t> </a:t>
            </a:r>
            <a:r>
              <a:rPr lang="en-US" sz="1800" b="1" dirty="0" err="1" smtClean="0">
                <a:latin typeface="Courier New"/>
                <a:ea typeface="MS Mincho"/>
                <a:cs typeface="Times New Roman"/>
              </a:rPr>
              <a:t>OnShutdown</a:t>
            </a:r>
            <a:r>
              <a:rPr lang="en-US" sz="1800" dirty="0" smtClean="0">
                <a:latin typeface="Courier New"/>
                <a:ea typeface="MS Mincho"/>
                <a:cs typeface="Times New Roman"/>
              </a:rPr>
              <a:t>(</a:t>
            </a:r>
            <a:r>
              <a:rPr lang="en-US" sz="1800" dirty="0" err="1" smtClean="0">
                <a:solidFill>
                  <a:srgbClr val="2B91AF"/>
                </a:solidFill>
                <a:latin typeface="Courier New"/>
                <a:ea typeface="MS Mincho"/>
                <a:cs typeface="Times New Roman"/>
              </a:rPr>
              <a:t>UIControlledApplication</a:t>
            </a:r>
            <a:r>
              <a:rPr lang="en-US" sz="1800" dirty="0" smtClean="0">
                <a:latin typeface="Courier New"/>
                <a:ea typeface="MS Mincho"/>
                <a:cs typeface="Times New Roman"/>
              </a:rPr>
              <a:t> 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solidFill>
                  <a:srgbClr val="2B91AF"/>
                </a:solidFill>
                <a:latin typeface="Courier New"/>
                <a:ea typeface="MS Mincho"/>
                <a:cs typeface="Times New Roman"/>
              </a:rPr>
              <a:t>Result</a:t>
            </a:r>
            <a:r>
              <a:rPr lang="en-US" sz="1800" dirty="0" err="1" smtClean="0">
                <a:latin typeface="Courier New"/>
                <a:ea typeface="MS Mincho"/>
                <a:cs typeface="Times New Roman"/>
              </a:rPr>
              <a:t>.Succeeded</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r>
              <a:rPr lang="en-US" sz="1800" dirty="0" err="1" smtClean="0">
                <a:solidFill>
                  <a:srgbClr val="008000"/>
                </a:solidFill>
                <a:latin typeface="Courier New"/>
                <a:ea typeface="MS Mincho"/>
                <a:cs typeface="Times New Roman"/>
              </a:rPr>
              <a:t>OnStartup</a:t>
            </a:r>
            <a:r>
              <a:rPr lang="en-US" sz="1800" dirty="0" smtClean="0">
                <a:solidFill>
                  <a:srgbClr val="008000"/>
                </a:solidFill>
                <a:latin typeface="Courier New"/>
                <a:ea typeface="MS Mincho"/>
                <a:cs typeface="Times New Roman"/>
              </a:rPr>
              <a:t>() - called when </a:t>
            </a:r>
            <a:r>
              <a:rPr lang="en-US" sz="1800" dirty="0" err="1" smtClean="0">
                <a:solidFill>
                  <a:srgbClr val="008000"/>
                </a:solidFill>
                <a:latin typeface="Courier New"/>
                <a:ea typeface="MS Mincho"/>
                <a:cs typeface="Times New Roman"/>
              </a:rPr>
              <a:t>Revit</a:t>
            </a:r>
            <a:r>
              <a:rPr lang="en-US" sz="1800" dirty="0" smtClean="0">
                <a:solidFill>
                  <a:srgbClr val="008000"/>
                </a:solidFill>
                <a:latin typeface="Courier New"/>
                <a:ea typeface="MS Mincho"/>
                <a:cs typeface="Times New Roman"/>
              </a:rPr>
              <a:t> starts.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2B91AF"/>
                </a:solidFill>
                <a:latin typeface="Courier New"/>
                <a:ea typeface="MS Mincho"/>
                <a:cs typeface="Times New Roman"/>
              </a:rPr>
              <a:t>Result</a:t>
            </a:r>
            <a:r>
              <a:rPr lang="en-US" sz="1800" dirty="0" smtClean="0">
                <a:latin typeface="Courier New"/>
                <a:ea typeface="MS Mincho"/>
                <a:cs typeface="Times New Roman"/>
              </a:rPr>
              <a:t> </a:t>
            </a:r>
            <a:r>
              <a:rPr lang="en-US" sz="1800" b="1" dirty="0" err="1" smtClean="0">
                <a:latin typeface="Courier New"/>
                <a:ea typeface="MS Mincho"/>
                <a:cs typeface="Times New Roman"/>
              </a:rPr>
              <a:t>OnStartup</a:t>
            </a:r>
            <a:r>
              <a:rPr lang="en-US" sz="1800" dirty="0" smtClean="0">
                <a:latin typeface="Courier New"/>
                <a:ea typeface="MS Mincho"/>
                <a:cs typeface="Times New Roman"/>
              </a:rPr>
              <a:t>(</a:t>
            </a:r>
            <a:r>
              <a:rPr lang="en-US" sz="1800" dirty="0" err="1" smtClean="0">
                <a:solidFill>
                  <a:srgbClr val="2B91AF"/>
                </a:solidFill>
                <a:latin typeface="Courier New"/>
                <a:ea typeface="MS Mincho"/>
                <a:cs typeface="Times New Roman"/>
              </a:rPr>
              <a:t>UIControlledApplication</a:t>
            </a:r>
            <a:r>
              <a:rPr lang="en-US" sz="1800" dirty="0" smtClean="0">
                <a:latin typeface="Courier New"/>
                <a:ea typeface="MS Mincho"/>
                <a:cs typeface="Times New Roman"/>
              </a:rPr>
              <a:t> 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2B91AF"/>
                </a:solidFill>
                <a:latin typeface="Courier New"/>
                <a:ea typeface="MS Mincho"/>
                <a:cs typeface="Times New Roman"/>
              </a:rPr>
              <a:t>TaskDialog</a:t>
            </a:r>
            <a:r>
              <a:rPr lang="en-US" sz="1800" dirty="0" err="1" smtClean="0">
                <a:latin typeface="Courier New"/>
                <a:ea typeface="MS Mincho"/>
                <a:cs typeface="Times New Roman"/>
              </a:rPr>
              <a:t>.Show</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"My Dialog Title"</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"Hello World from App!"</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solidFill>
                  <a:srgbClr val="2B91AF"/>
                </a:solidFill>
                <a:latin typeface="Courier New"/>
                <a:ea typeface="MS Mincho"/>
                <a:cs typeface="Times New Roman"/>
              </a:rPr>
              <a:t>Result</a:t>
            </a:r>
            <a:r>
              <a:rPr lang="en-US" sz="1800" dirty="0" err="1" smtClean="0">
                <a:latin typeface="Courier New"/>
                <a:ea typeface="MS Mincho"/>
                <a:cs typeface="Times New Roman"/>
              </a:rPr>
              <a:t>.Succeeded</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2400" b="1" dirty="0" smtClean="0">
                <a:latin typeface="Calibri"/>
                <a:ea typeface="MS Mincho"/>
                <a:cs typeface="Times New Roman"/>
              </a:rPr>
              <a:t>&lt;/C#&gt;</a:t>
            </a:r>
            <a:endParaRPr lang="en-US" sz="1800"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Application</a:t>
            </a:r>
            <a:br>
              <a:rPr lang="en-US" dirty="0" smtClean="0"/>
            </a:br>
            <a:r>
              <a:rPr lang="en-US" sz="2800" b="0" i="1" dirty="0" smtClean="0">
                <a:solidFill>
                  <a:schemeClr val="accent4"/>
                </a:solidFill>
              </a:rPr>
              <a:t>.</a:t>
            </a:r>
            <a:r>
              <a:rPr lang="en-US" sz="2800" b="0" i="1" dirty="0" err="1" smtClean="0">
                <a:solidFill>
                  <a:schemeClr val="accent4"/>
                </a:solidFill>
              </a:rPr>
              <a:t>addin</a:t>
            </a:r>
            <a:r>
              <a:rPr lang="en-US" sz="2800" b="0" i="1" dirty="0" smtClean="0">
                <a:solidFill>
                  <a:schemeClr val="accent4"/>
                </a:solidFill>
              </a:rPr>
              <a:t> Manifest </a:t>
            </a:r>
            <a:endParaRPr lang="en-US" b="0" i="1" dirty="0">
              <a:solidFill>
                <a:schemeClr val="accent4"/>
              </a:solidFill>
            </a:endParaRPr>
          </a:p>
        </p:txBody>
      </p:sp>
      <p:sp>
        <p:nvSpPr>
          <p:cNvPr id="5" name="TextBox 4"/>
          <p:cNvSpPr txBox="1"/>
          <p:nvPr/>
        </p:nvSpPr>
        <p:spPr>
          <a:xfrm>
            <a:off x="561975" y="3512163"/>
            <a:ext cx="11811000" cy="2280624"/>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&lt;</a:t>
            </a:r>
            <a:r>
              <a:rPr lang="en-US" sz="1800" dirty="0" err="1" smtClean="0">
                <a:solidFill>
                  <a:srgbClr val="A31515"/>
                </a:solidFill>
                <a:latin typeface="Courier New"/>
                <a:ea typeface="MS Mincho"/>
                <a:cs typeface="Times New Roman"/>
              </a:rPr>
              <a:t>AddIn</a:t>
            </a:r>
            <a:r>
              <a:rPr lang="en-US" sz="1800" dirty="0" smtClean="0">
                <a:solidFill>
                  <a:srgbClr val="0000FF"/>
                </a:solidFill>
                <a:latin typeface="Courier New"/>
                <a:ea typeface="MS Mincho"/>
                <a:cs typeface="Times New Roman"/>
              </a:rPr>
              <a:t> </a:t>
            </a:r>
            <a:r>
              <a:rPr lang="en-US" sz="1800" dirty="0" smtClean="0">
                <a:solidFill>
                  <a:srgbClr val="FF0000"/>
                </a:solidFill>
                <a:latin typeface="Courier New"/>
                <a:ea typeface="MS Mincho"/>
                <a:cs typeface="Times New Roman"/>
              </a:rPr>
              <a:t>Type</a:t>
            </a:r>
            <a:r>
              <a:rPr lang="en-US" sz="1800" dirty="0" smtClean="0">
                <a:solidFill>
                  <a:srgbClr val="0000FF"/>
                </a:solidFill>
                <a:latin typeface="Courier New"/>
                <a:ea typeface="MS Mincho"/>
                <a:cs typeface="Times New Roman"/>
              </a:rPr>
              <a:t>=</a:t>
            </a:r>
            <a:r>
              <a:rPr lang="en-US" sz="1800" dirty="0" smtClean="0">
                <a:latin typeface="Courier New"/>
                <a:ea typeface="MS Mincho"/>
                <a:cs typeface="Times New Roman"/>
              </a:rPr>
              <a:t>"</a:t>
            </a:r>
            <a:r>
              <a:rPr lang="en-US" sz="1800" b="1" dirty="0" smtClean="0">
                <a:solidFill>
                  <a:srgbClr val="0000FF"/>
                </a:solidFill>
                <a:latin typeface="Courier New"/>
                <a:ea typeface="MS Mincho"/>
                <a:cs typeface="Times New Roman"/>
              </a:rPr>
              <a:t>Application</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&lt;</a:t>
            </a:r>
            <a:r>
              <a:rPr lang="en-US" sz="1800" b="1" dirty="0" smtClean="0">
                <a:solidFill>
                  <a:srgbClr val="A31515"/>
                </a:solidFill>
                <a:latin typeface="Courier New"/>
                <a:ea typeface="MS Mincho"/>
                <a:cs typeface="Times New Roman"/>
              </a:rPr>
              <a:t>Name</a:t>
            </a:r>
            <a:r>
              <a:rPr lang="en-US" sz="1800" dirty="0" smtClean="0">
                <a:solidFill>
                  <a:srgbClr val="0000FF"/>
                </a:solidFill>
                <a:latin typeface="Courier New"/>
                <a:ea typeface="MS Mincho"/>
                <a:cs typeface="Times New Roman"/>
              </a:rPr>
              <a:t>&gt;</a:t>
            </a:r>
            <a:r>
              <a:rPr lang="en-US" sz="1800" dirty="0" smtClean="0">
                <a:latin typeface="Courier New"/>
                <a:ea typeface="MS Mincho"/>
                <a:cs typeface="Times New Roman"/>
              </a:rPr>
              <a:t>Hello World App</a:t>
            </a:r>
            <a:r>
              <a:rPr lang="en-US" sz="1800" dirty="0" smtClean="0">
                <a:solidFill>
                  <a:srgbClr val="0000FF"/>
                </a:solidFill>
                <a:latin typeface="Courier New"/>
                <a:ea typeface="MS Mincho"/>
                <a:cs typeface="Times New Roman"/>
              </a:rPr>
              <a:t>&lt;/</a:t>
            </a:r>
            <a:r>
              <a:rPr lang="en-US" sz="1800" dirty="0" smtClean="0">
                <a:solidFill>
                  <a:srgbClr val="A31515"/>
                </a:solidFill>
                <a:latin typeface="Courier New"/>
                <a:ea typeface="MS Mincho"/>
                <a:cs typeface="Times New Roman"/>
              </a:rPr>
              <a:t>Name</a:t>
            </a:r>
            <a:r>
              <a:rPr lang="en-US" sz="1800" dirty="0" smtClean="0">
                <a:solidFill>
                  <a:srgbClr val="0000FF"/>
                </a:solidFill>
                <a:latin typeface="Courier New"/>
                <a:ea typeface="MS Mincho"/>
                <a:cs typeface="Times New Roman"/>
              </a:rPr>
              <a:t>&gt;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&lt;</a:t>
            </a:r>
            <a:r>
              <a:rPr lang="en-US" sz="1800" dirty="0" err="1" smtClean="0">
                <a:solidFill>
                  <a:srgbClr val="A31515"/>
                </a:solidFill>
                <a:latin typeface="Courier New"/>
                <a:ea typeface="MS Mincho"/>
                <a:cs typeface="Times New Roman"/>
              </a:rPr>
              <a:t>FullClassName</a:t>
            </a:r>
            <a:r>
              <a:rPr lang="en-US" sz="1800" dirty="0" smtClean="0">
                <a:solidFill>
                  <a:srgbClr val="0000FF"/>
                </a:solidFill>
                <a:latin typeface="Courier New"/>
                <a:ea typeface="MS Mincho"/>
                <a:cs typeface="Times New Roman"/>
              </a:rPr>
              <a:t>&gt;</a:t>
            </a:r>
            <a:r>
              <a:rPr lang="en-US" sz="1800" dirty="0" err="1" smtClean="0">
                <a:latin typeface="Courier New"/>
                <a:ea typeface="MS Mincho"/>
                <a:cs typeface="Times New Roman"/>
              </a:rPr>
              <a:t>RevitIntroVB.HelloWorldApp</a:t>
            </a:r>
            <a:r>
              <a:rPr lang="en-US" sz="1800" dirty="0" smtClean="0">
                <a:solidFill>
                  <a:srgbClr val="0000FF"/>
                </a:solidFill>
                <a:latin typeface="Courier New"/>
                <a:ea typeface="MS Mincho"/>
                <a:cs typeface="Times New Roman"/>
              </a:rPr>
              <a:t>&lt;/</a:t>
            </a:r>
            <a:r>
              <a:rPr lang="en-US" sz="1800" dirty="0" err="1" smtClean="0">
                <a:solidFill>
                  <a:srgbClr val="A31515"/>
                </a:solidFill>
                <a:latin typeface="Courier New"/>
                <a:ea typeface="MS Mincho"/>
                <a:cs typeface="Times New Roman"/>
              </a:rPr>
              <a:t>FullClassName</a:t>
            </a:r>
            <a:r>
              <a:rPr lang="en-US" sz="1800" dirty="0" smtClean="0">
                <a:solidFill>
                  <a:srgbClr val="0000FF"/>
                </a:solidFill>
                <a:latin typeface="Courier New"/>
                <a:ea typeface="MS Mincho"/>
                <a:cs typeface="Times New Roman"/>
              </a:rPr>
              <a:t>&gt;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&lt;</a:t>
            </a:r>
            <a:r>
              <a:rPr lang="en-US" sz="1800" dirty="0" smtClean="0">
                <a:solidFill>
                  <a:srgbClr val="A31515"/>
                </a:solidFill>
                <a:latin typeface="Courier New"/>
                <a:ea typeface="MS Mincho"/>
                <a:cs typeface="Times New Roman"/>
              </a:rPr>
              <a:t>Assembly</a:t>
            </a:r>
            <a:r>
              <a:rPr lang="en-US" sz="1800" dirty="0" smtClean="0">
                <a:solidFill>
                  <a:srgbClr val="0000FF"/>
                </a:solidFill>
                <a:latin typeface="Courier New"/>
                <a:ea typeface="MS Mincho"/>
                <a:cs typeface="Times New Roman"/>
              </a:rPr>
              <a:t>&gt;</a:t>
            </a:r>
            <a:r>
              <a:rPr lang="en-US" sz="1800" dirty="0" smtClean="0">
                <a:latin typeface="Courier New"/>
                <a:ea typeface="MS Mincho"/>
                <a:cs typeface="Times New Roman"/>
              </a:rPr>
              <a:t>D:\RevitAPI 2011\Training\Labs\</a:t>
            </a:r>
            <a:r>
              <a:rPr lang="en-US" sz="1800" dirty="0" err="1" smtClean="0">
                <a:latin typeface="Courier New"/>
                <a:ea typeface="MS Mincho"/>
                <a:cs typeface="Times New Roman"/>
              </a:rPr>
              <a:t>Revit</a:t>
            </a:r>
            <a:r>
              <a:rPr lang="en-US" sz="1800" dirty="0" smtClean="0">
                <a:latin typeface="Courier New"/>
                <a:ea typeface="MS Mincho"/>
                <a:cs typeface="Times New Roman"/>
              </a:rPr>
              <a:t> Intro Labs\</a:t>
            </a:r>
            <a:r>
              <a:rPr lang="en-US" sz="1800" dirty="0" err="1" smtClean="0">
                <a:latin typeface="Courier New"/>
                <a:ea typeface="MS Mincho"/>
                <a:cs typeface="Times New Roman"/>
              </a:rPr>
              <a:t>RevitIntro</a:t>
            </a:r>
            <a:r>
              <a:rPr lang="en-US" sz="1800" dirty="0" smtClean="0">
                <a:latin typeface="Courier New"/>
                <a:ea typeface="MS Mincho"/>
                <a:cs typeface="Times New Roman"/>
              </a:rPr>
              <a:t>\</a:t>
            </a:r>
            <a:r>
              <a:rPr lang="en-US" sz="1800" dirty="0" err="1" smtClean="0">
                <a:latin typeface="Courier New"/>
                <a:ea typeface="MS Mincho"/>
                <a:cs typeface="Times New Roman"/>
              </a:rPr>
              <a:t>RevitIntroVB</a:t>
            </a:r>
            <a:r>
              <a:rPr lang="en-US" sz="1800" dirty="0" smtClean="0">
                <a:latin typeface="Courier New"/>
                <a:ea typeface="MS Mincho"/>
                <a:cs typeface="Times New Roman"/>
              </a:rPr>
              <a:t>\bin\Debug\RevitIntroVB.dll</a:t>
            </a:r>
            <a:r>
              <a:rPr lang="en-US" sz="1800" dirty="0" smtClean="0">
                <a:solidFill>
                  <a:srgbClr val="0000FF"/>
                </a:solidFill>
                <a:latin typeface="Courier New"/>
                <a:ea typeface="MS Mincho"/>
                <a:cs typeface="Times New Roman"/>
              </a:rPr>
              <a:t>&lt;/</a:t>
            </a:r>
            <a:r>
              <a:rPr lang="en-US" sz="1800" dirty="0" smtClean="0">
                <a:solidFill>
                  <a:srgbClr val="A31515"/>
                </a:solidFill>
                <a:latin typeface="Courier New"/>
                <a:ea typeface="MS Mincho"/>
                <a:cs typeface="Times New Roman"/>
              </a:rPr>
              <a:t>Assembly</a:t>
            </a:r>
            <a:r>
              <a:rPr lang="en-US" sz="1800" dirty="0" smtClean="0">
                <a:solidFill>
                  <a:srgbClr val="0000FF"/>
                </a:solidFill>
                <a:latin typeface="Courier New"/>
                <a:ea typeface="MS Mincho"/>
                <a:cs typeface="Times New Roman"/>
              </a:rPr>
              <a:t>&gt;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&lt;</a:t>
            </a:r>
            <a:r>
              <a:rPr lang="en-US" sz="1800" dirty="0" err="1" smtClean="0">
                <a:solidFill>
                  <a:srgbClr val="A31515"/>
                </a:solidFill>
                <a:latin typeface="Courier New"/>
                <a:ea typeface="MS Mincho"/>
                <a:cs typeface="Times New Roman"/>
              </a:rPr>
              <a:t>AddInId</a:t>
            </a:r>
            <a:r>
              <a:rPr lang="en-US" sz="1800" dirty="0" smtClean="0">
                <a:solidFill>
                  <a:srgbClr val="0000FF"/>
                </a:solidFill>
                <a:latin typeface="Courier New"/>
                <a:ea typeface="MS Mincho"/>
                <a:cs typeface="Times New Roman"/>
              </a:rPr>
              <a:t>&gt;</a:t>
            </a:r>
            <a:r>
              <a:rPr lang="en-US" sz="1800" dirty="0" smtClean="0">
                <a:latin typeface="Courier New"/>
                <a:ea typeface="MS Mincho"/>
                <a:cs typeface="Times New Roman"/>
              </a:rPr>
              <a:t>08E8EFB1-FCC1-4b99-AD14-93523EE229AA</a:t>
            </a:r>
            <a:r>
              <a:rPr lang="en-US" sz="1800" dirty="0" smtClean="0">
                <a:solidFill>
                  <a:srgbClr val="0000FF"/>
                </a:solidFill>
                <a:latin typeface="Courier New"/>
                <a:ea typeface="MS Mincho"/>
                <a:cs typeface="Times New Roman"/>
              </a:rPr>
              <a:t>&lt;/</a:t>
            </a:r>
            <a:r>
              <a:rPr lang="en-US" sz="1800" dirty="0" err="1" smtClean="0">
                <a:solidFill>
                  <a:srgbClr val="A31515"/>
                </a:solidFill>
                <a:latin typeface="Courier New"/>
                <a:ea typeface="MS Mincho"/>
                <a:cs typeface="Times New Roman"/>
              </a:rPr>
              <a:t>AddInId</a:t>
            </a:r>
            <a:r>
              <a:rPr lang="en-US" sz="1800" dirty="0" smtClean="0">
                <a:solidFill>
                  <a:srgbClr val="0000FF"/>
                </a:solidFill>
                <a:latin typeface="Courier New"/>
                <a:ea typeface="MS Mincho"/>
                <a:cs typeface="Times New Roman"/>
              </a:rPr>
              <a:t>&gt;</a:t>
            </a:r>
            <a:endParaRPr lang="en-US" sz="2400" dirty="0" smtClean="0">
              <a:latin typeface="Calibri"/>
              <a:ea typeface="MS Mincho"/>
              <a:cs typeface="Times New Roman"/>
            </a:endParaRPr>
          </a:p>
          <a:p>
            <a:r>
              <a:rPr lang="en-US" sz="1800" dirty="0" smtClean="0">
                <a:solidFill>
                  <a:srgbClr val="0000FF"/>
                </a:solidFill>
                <a:latin typeface="Courier New"/>
                <a:ea typeface="MS Mincho"/>
                <a:cs typeface="Times New Roman"/>
              </a:rPr>
              <a:t>  &lt;/</a:t>
            </a:r>
            <a:r>
              <a:rPr lang="en-US" sz="1800" dirty="0" err="1" smtClean="0">
                <a:solidFill>
                  <a:srgbClr val="A31515"/>
                </a:solidFill>
                <a:latin typeface="Courier New"/>
                <a:ea typeface="MS Mincho"/>
                <a:cs typeface="Times New Roman"/>
              </a:rPr>
              <a:t>AddIn</a:t>
            </a:r>
            <a:r>
              <a:rPr lang="en-US" sz="1800" dirty="0" smtClean="0">
                <a:solidFill>
                  <a:srgbClr val="0000FF"/>
                </a:solidFill>
                <a:latin typeface="Courier New"/>
                <a:ea typeface="MS Mincho"/>
                <a:cs typeface="Times New Roman"/>
              </a:rPr>
              <a:t>&gt;</a:t>
            </a:r>
            <a:endParaRPr lang="en-US" sz="1800" dirty="0"/>
          </a:p>
        </p:txBody>
      </p:sp>
      <p:sp>
        <p:nvSpPr>
          <p:cNvPr id="8" name="Rectangle 7"/>
          <p:cNvSpPr/>
          <p:nvPr/>
        </p:nvSpPr>
        <p:spPr bwMode="auto">
          <a:xfrm>
            <a:off x="333375" y="3359763"/>
            <a:ext cx="5638800" cy="9144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6" name="Rectangular Callout 5"/>
          <p:cNvSpPr/>
          <p:nvPr/>
        </p:nvSpPr>
        <p:spPr bwMode="auto">
          <a:xfrm>
            <a:off x="6734175" y="2135187"/>
            <a:ext cx="4038601" cy="1676400"/>
          </a:xfrm>
          <a:prstGeom prst="wedgeRectCallout">
            <a:avLst>
              <a:gd name="adj1" fmla="val -83940"/>
              <a:gd name="adj2" fmla="val 49705"/>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Type = “Application” instead of “Command”</a:t>
            </a:r>
          </a:p>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“Name” instead of “Text”</a:t>
            </a:r>
          </a:p>
          <a:p>
            <a:pPr marL="0" marR="0" indent="0"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593725" y="2146491"/>
            <a:ext cx="11762080" cy="6699652"/>
          </a:xfrm>
        </p:spPr>
        <p:txBody>
          <a:bodyPr/>
          <a:lstStyle/>
          <a:p>
            <a:pPr>
              <a:buNone/>
            </a:pPr>
            <a:r>
              <a:rPr lang="en-US" dirty="0" err="1" smtClean="0"/>
              <a:t>ExternalCommandData</a:t>
            </a:r>
            <a:r>
              <a:rPr lang="en-US" dirty="0" smtClean="0"/>
              <a:t> = 1</a:t>
            </a:r>
            <a:r>
              <a:rPr lang="en-US" baseline="30000" dirty="0" smtClean="0"/>
              <a:t>st</a:t>
            </a:r>
            <a:r>
              <a:rPr lang="en-US" dirty="0" smtClean="0"/>
              <a:t> argument of Execute() method</a:t>
            </a:r>
          </a:p>
          <a:p>
            <a:r>
              <a:rPr lang="en-US" dirty="0" smtClean="0"/>
              <a:t>Top most object that allows us to access a </a:t>
            </a:r>
            <a:r>
              <a:rPr lang="en-US" dirty="0" err="1" smtClean="0"/>
              <a:t>Revit</a:t>
            </a:r>
            <a:r>
              <a:rPr lang="en-US" dirty="0" smtClean="0"/>
              <a:t> model </a:t>
            </a:r>
            <a:endParaRPr lang="en-US" dirty="0"/>
          </a:p>
        </p:txBody>
      </p:sp>
      <p:sp>
        <p:nvSpPr>
          <p:cNvPr id="2" name="Title 1"/>
          <p:cNvSpPr>
            <a:spLocks noGrp="1"/>
          </p:cNvSpPr>
          <p:nvPr>
            <p:ph type="title"/>
          </p:nvPr>
        </p:nvSpPr>
        <p:spPr/>
        <p:txBody>
          <a:bodyPr/>
          <a:lstStyle/>
          <a:p>
            <a:r>
              <a:rPr lang="en-US" dirty="0" smtClean="0"/>
              <a:t>Command Data</a:t>
            </a:r>
            <a:br>
              <a:rPr lang="en-US" dirty="0" smtClean="0"/>
            </a:br>
            <a:r>
              <a:rPr lang="en-US" sz="2800" b="0" i="1" dirty="0" smtClean="0">
                <a:solidFill>
                  <a:schemeClr val="accent4"/>
                </a:solidFill>
              </a:rPr>
              <a:t>Access to the </a:t>
            </a:r>
            <a:r>
              <a:rPr lang="en-US" sz="2800" b="0" i="1" dirty="0" err="1" smtClean="0">
                <a:solidFill>
                  <a:schemeClr val="accent4"/>
                </a:solidFill>
              </a:rPr>
              <a:t>Revit</a:t>
            </a:r>
            <a:r>
              <a:rPr lang="en-US" sz="2800" b="0" i="1" dirty="0" smtClean="0">
                <a:solidFill>
                  <a:schemeClr val="accent4"/>
                </a:solidFill>
              </a:rPr>
              <a:t> Object Model </a:t>
            </a:r>
            <a:endParaRPr lang="en-US" b="0" i="1" dirty="0">
              <a:solidFill>
                <a:schemeClr val="accent4"/>
              </a:solidFill>
            </a:endParaRPr>
          </a:p>
        </p:txBody>
      </p:sp>
      <p:pic>
        <p:nvPicPr>
          <p:cNvPr id="115714" name="Picture 2" descr="D:\RevitAPI 2011\Training\Labs\Revit Intro Labs\Images\commandData5.PNG"/>
          <p:cNvPicPr>
            <a:picLocks noChangeAspect="1" noChangeArrowheads="1"/>
          </p:cNvPicPr>
          <p:nvPr/>
        </p:nvPicPr>
        <p:blipFill>
          <a:blip r:embed="rId3" cstate="print"/>
          <a:srcRect/>
          <a:stretch>
            <a:fillRect/>
          </a:stretch>
        </p:blipFill>
        <p:spPr bwMode="auto">
          <a:xfrm>
            <a:off x="1095375" y="3459652"/>
            <a:ext cx="10896600" cy="5457335"/>
          </a:xfrm>
          <a:prstGeom prst="rect">
            <a:avLst/>
          </a:prstGeom>
          <a:noFill/>
          <a:ln>
            <a:solidFill>
              <a:schemeClr val="bg1">
                <a:lumMod val="65000"/>
              </a:schemeClr>
            </a:solidFill>
          </a:ln>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593725" y="2146491"/>
            <a:ext cx="11762080" cy="6699652"/>
          </a:xfrm>
        </p:spPr>
        <p:txBody>
          <a:bodyPr/>
          <a:lstStyle/>
          <a:p>
            <a:pPr>
              <a:buNone/>
            </a:pPr>
            <a:r>
              <a:rPr lang="en-US" dirty="0" smtClean="0"/>
              <a:t>Examples: </a:t>
            </a:r>
            <a:endParaRPr lang="en-US" dirty="0"/>
          </a:p>
        </p:txBody>
      </p:sp>
      <p:sp>
        <p:nvSpPr>
          <p:cNvPr id="2" name="Title 1"/>
          <p:cNvSpPr>
            <a:spLocks noGrp="1"/>
          </p:cNvSpPr>
          <p:nvPr>
            <p:ph type="title"/>
          </p:nvPr>
        </p:nvSpPr>
        <p:spPr/>
        <p:txBody>
          <a:bodyPr/>
          <a:lstStyle/>
          <a:p>
            <a:r>
              <a:rPr lang="en-US" dirty="0" smtClean="0"/>
              <a:t>Command Data</a:t>
            </a:r>
            <a:br>
              <a:rPr lang="en-US" dirty="0" smtClean="0"/>
            </a:br>
            <a:r>
              <a:rPr lang="en-US" sz="2800" b="0" i="1" dirty="0" smtClean="0">
                <a:solidFill>
                  <a:schemeClr val="accent4"/>
                </a:solidFill>
              </a:rPr>
              <a:t>Access to the </a:t>
            </a:r>
            <a:r>
              <a:rPr lang="en-US" sz="2800" b="0" i="1" dirty="0" err="1" smtClean="0">
                <a:solidFill>
                  <a:schemeClr val="accent4"/>
                </a:solidFill>
              </a:rPr>
              <a:t>Revit</a:t>
            </a:r>
            <a:r>
              <a:rPr lang="en-US" sz="2800" b="0" i="1" dirty="0" smtClean="0">
                <a:solidFill>
                  <a:schemeClr val="accent4"/>
                </a:solidFill>
              </a:rPr>
              <a:t> Object Model </a:t>
            </a:r>
            <a:endParaRPr lang="en-US" b="0" i="1" dirty="0">
              <a:solidFill>
                <a:schemeClr val="accent4"/>
              </a:solidFill>
            </a:endParaRPr>
          </a:p>
        </p:txBody>
      </p:sp>
      <p:sp>
        <p:nvSpPr>
          <p:cNvPr id="6" name="TextBox 5"/>
          <p:cNvSpPr txBox="1"/>
          <p:nvPr/>
        </p:nvSpPr>
        <p:spPr>
          <a:xfrm>
            <a:off x="561975" y="3049587"/>
            <a:ext cx="11811000" cy="168507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8000"/>
                </a:solidFill>
                <a:latin typeface="Courier New"/>
                <a:ea typeface="MS Mincho"/>
              </a:rPr>
              <a:t>''  access to the version of </a:t>
            </a:r>
            <a:r>
              <a:rPr lang="en-US" sz="1800" dirty="0" err="1" smtClean="0">
                <a:solidFill>
                  <a:srgbClr val="008000"/>
                </a:solidFill>
                <a:latin typeface="Courier New"/>
                <a:ea typeface="MS Mincho"/>
              </a:rPr>
              <a:t>Revit</a:t>
            </a:r>
            <a:r>
              <a:rPr lang="en-US" sz="1800" dirty="0" smtClean="0">
                <a:solidFill>
                  <a:srgbClr val="008000"/>
                </a:solidFill>
                <a:latin typeface="Courier New"/>
                <a:ea typeface="MS Mincho"/>
              </a:rPr>
              <a:t> and the title of the document currently in use</a:t>
            </a:r>
            <a:endParaRPr lang="en-US" sz="1800" b="1" dirty="0" smtClean="0">
              <a:solidFill>
                <a:srgbClr val="0000FF"/>
              </a:solidFill>
              <a:latin typeface="Courier New"/>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versionName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 _</a:t>
            </a:r>
            <a:br>
              <a:rPr lang="en-US" sz="1800" b="1" dirty="0" smtClean="0">
                <a:latin typeface="Courier New"/>
                <a:ea typeface="MS Mincho"/>
                <a:cs typeface="Times New Roman"/>
              </a:rPr>
            </a:b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commandData.Application.Application.VersionName</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documentTitle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 _ </a:t>
            </a:r>
            <a:br>
              <a:rPr lang="en-US" sz="1800" b="1" dirty="0" smtClean="0">
                <a:latin typeface="Courier New"/>
                <a:ea typeface="MS Mincho"/>
                <a:cs typeface="Times New Roman"/>
              </a:rPr>
            </a:b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commandData.Application.ActiveUIDocument.Document.Title</a:t>
            </a:r>
            <a:endParaRPr lang="en-US" sz="1800" b="1" dirty="0"/>
          </a:p>
        </p:txBody>
      </p:sp>
      <p:sp>
        <p:nvSpPr>
          <p:cNvPr id="7" name="TextBox 6"/>
          <p:cNvSpPr txBox="1"/>
          <p:nvPr/>
        </p:nvSpPr>
        <p:spPr>
          <a:xfrm>
            <a:off x="561975" y="5259387"/>
            <a:ext cx="11811000" cy="2322174"/>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8000"/>
                </a:solidFill>
                <a:latin typeface="Courier New"/>
                <a:ea typeface="MS Mincho"/>
              </a:rPr>
              <a:t>''  print out wall types available in the current </a:t>
            </a:r>
            <a:r>
              <a:rPr lang="en-US" sz="1800" dirty="0" err="1" smtClean="0">
                <a:solidFill>
                  <a:srgbClr val="008000"/>
                </a:solidFill>
                <a:latin typeface="Courier New"/>
                <a:ea typeface="MS Mincho"/>
              </a:rPr>
              <a:t>rvt</a:t>
            </a:r>
            <a:r>
              <a:rPr lang="en-US" sz="1800" dirty="0" smtClean="0">
                <a:solidFill>
                  <a:srgbClr val="008000"/>
                </a:solidFill>
                <a:latin typeface="Courier New"/>
                <a:ea typeface="MS Mincho"/>
              </a:rPr>
              <a:t> project </a:t>
            </a:r>
            <a:endParaRPr lang="en-US" sz="1800" b="1" dirty="0" smtClean="0">
              <a:solidFill>
                <a:srgbClr val="0000FF"/>
              </a:solidFill>
              <a:latin typeface="Courier New"/>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wallTypes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WallTypeSet</a:t>
            </a:r>
            <a:r>
              <a:rPr lang="en-US" sz="1800" b="1" dirty="0" smtClean="0">
                <a:latin typeface="Courier New"/>
                <a:ea typeface="MS Mincho"/>
                <a:cs typeface="Times New Roman"/>
              </a:rPr>
              <a:t> = _</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commandData.Application.ActiveUIDocument.Document.WallTypes</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s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 </a:t>
            </a:r>
            <a:r>
              <a:rPr lang="en-US" sz="1800" b="1" dirty="0" smtClean="0">
                <a:solidFill>
                  <a:srgbClr val="A31515"/>
                </a:solidFill>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For</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Each</a:t>
            </a:r>
            <a:r>
              <a:rPr lang="en-US" sz="1800" b="1" dirty="0" smtClean="0">
                <a:latin typeface="Courier New"/>
                <a:ea typeface="MS Mincho"/>
                <a:cs typeface="Times New Roman"/>
              </a:rPr>
              <a:t> </a:t>
            </a:r>
            <a:r>
              <a:rPr lang="en-US" sz="1800" b="1" dirty="0" err="1" smtClean="0">
                <a:latin typeface="Courier New"/>
                <a:ea typeface="MS Mincho"/>
                <a:cs typeface="Times New Roman"/>
              </a:rPr>
              <a:t>wType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WallType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In</a:t>
            </a:r>
            <a:r>
              <a:rPr lang="en-US" sz="1800" b="1" dirty="0" smtClean="0">
                <a:latin typeface="Courier New"/>
                <a:ea typeface="MS Mincho"/>
                <a:cs typeface="Times New Roman"/>
              </a:rPr>
              <a:t> </a:t>
            </a:r>
            <a:r>
              <a:rPr lang="en-US" sz="1800" b="1" dirty="0" err="1" smtClean="0">
                <a:latin typeface="Courier New"/>
                <a:ea typeface="MS Mincho"/>
                <a:cs typeface="Times New Roman"/>
              </a:rPr>
              <a:t>wallTypes</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s + </a:t>
            </a:r>
            <a:r>
              <a:rPr lang="en-US" sz="1800" b="1" dirty="0" err="1" smtClean="0">
                <a:latin typeface="Courier New"/>
                <a:ea typeface="MS Mincho"/>
                <a:cs typeface="Times New Roman"/>
              </a:rPr>
              <a:t>wType.Name</a:t>
            </a:r>
            <a:r>
              <a:rPr lang="en-US" sz="1800" b="1" dirty="0" smtClean="0">
                <a:latin typeface="Courier New"/>
                <a:ea typeface="MS Mincho"/>
                <a:cs typeface="Times New Roman"/>
              </a:rPr>
              <a:t> + </a:t>
            </a:r>
            <a:r>
              <a:rPr lang="en-US" sz="1800" b="1" dirty="0" err="1" smtClean="0">
                <a:latin typeface="Courier New"/>
                <a:ea typeface="MS Mincho"/>
                <a:cs typeface="Times New Roman"/>
              </a:rPr>
              <a:t>vbCr</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Next</a:t>
            </a:r>
            <a:endParaRPr lang="en-US" sz="1800" b="1"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593725" y="2146491"/>
            <a:ext cx="11762080" cy="6699652"/>
          </a:xfrm>
        </p:spPr>
        <p:txBody>
          <a:bodyPr/>
          <a:lstStyle/>
          <a:p>
            <a:pPr>
              <a:buNone/>
            </a:pPr>
            <a:r>
              <a:rPr lang="en-US" dirty="0" smtClean="0"/>
              <a:t>Access to Application and Document in DB and UI portions</a:t>
            </a:r>
            <a:br>
              <a:rPr lang="en-US" dirty="0" smtClean="0"/>
            </a:br>
            <a:endParaRPr lang="en-US" dirty="0">
              <a:solidFill>
                <a:schemeClr val="bg1">
                  <a:lumMod val="65000"/>
                </a:schemeClr>
              </a:solidFill>
            </a:endParaRPr>
          </a:p>
        </p:txBody>
      </p:sp>
      <p:sp>
        <p:nvSpPr>
          <p:cNvPr id="2" name="Title 1"/>
          <p:cNvSpPr>
            <a:spLocks noGrp="1"/>
          </p:cNvSpPr>
          <p:nvPr>
            <p:ph type="title"/>
          </p:nvPr>
        </p:nvSpPr>
        <p:spPr/>
        <p:txBody>
          <a:bodyPr/>
          <a:lstStyle/>
          <a:p>
            <a:r>
              <a:rPr lang="en-US" dirty="0" err="1" smtClean="0"/>
              <a:t>CommandData</a:t>
            </a:r>
            <a:r>
              <a:rPr lang="en-US" dirty="0" smtClean="0"/>
              <a:t/>
            </a:r>
            <a:br>
              <a:rPr lang="en-US" dirty="0" smtClean="0"/>
            </a:br>
            <a:r>
              <a:rPr lang="en-US" sz="2800" b="0" i="1" dirty="0" smtClean="0">
                <a:solidFill>
                  <a:schemeClr val="accent4"/>
                </a:solidFill>
              </a:rPr>
              <a:t>Access to the </a:t>
            </a:r>
            <a:r>
              <a:rPr lang="en-US" sz="2800" b="0" i="1" dirty="0" err="1" smtClean="0">
                <a:solidFill>
                  <a:schemeClr val="accent4"/>
                </a:solidFill>
              </a:rPr>
              <a:t>Revit</a:t>
            </a:r>
            <a:r>
              <a:rPr lang="en-US" sz="2800" b="0" i="1" dirty="0" smtClean="0">
                <a:solidFill>
                  <a:schemeClr val="accent4"/>
                </a:solidFill>
              </a:rPr>
              <a:t> Object Model   </a:t>
            </a:r>
            <a:endParaRPr lang="en-US" b="0" i="1" dirty="0">
              <a:solidFill>
                <a:schemeClr val="accent4"/>
              </a:solidFill>
            </a:endParaRPr>
          </a:p>
        </p:txBody>
      </p:sp>
      <p:sp>
        <p:nvSpPr>
          <p:cNvPr id="6" name="TextBox 5"/>
          <p:cNvSpPr txBox="1"/>
          <p:nvPr/>
        </p:nvSpPr>
        <p:spPr>
          <a:xfrm>
            <a:off x="638175" y="3090777"/>
            <a:ext cx="11811000" cy="5826210"/>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ourier New"/>
                <a:ea typeface="MS Mincho"/>
                <a:cs typeface="Times New Roman"/>
              </a:rPr>
              <a:t>&lt;VB.NET&gt;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chemeClr val="bg1">
                    <a:lumMod val="75000"/>
                  </a:schemeClr>
                </a:solidFill>
                <a:latin typeface="Courier New"/>
                <a:ea typeface="MS Mincho"/>
                <a:cs typeface="Times New Roman"/>
              </a:rPr>
              <a:t>Public Class </a:t>
            </a:r>
            <a:r>
              <a:rPr lang="en-US" sz="1800" dirty="0" err="1" smtClean="0">
                <a:solidFill>
                  <a:schemeClr val="bg1">
                    <a:lumMod val="75000"/>
                  </a:schemeClr>
                </a:solidFill>
                <a:latin typeface="Courier New"/>
                <a:ea typeface="MS Mincho"/>
                <a:cs typeface="Times New Roman"/>
              </a:rPr>
              <a:t>DBElement</a:t>
            </a:r>
            <a:endParaRPr lang="en-US" sz="2400" dirty="0" smtClean="0">
              <a:solidFill>
                <a:schemeClr val="bg1">
                  <a:lumMod val="75000"/>
                </a:schemeClr>
              </a:solidFill>
              <a:latin typeface="Calibri"/>
              <a:ea typeface="MS Mincho"/>
              <a:cs typeface="Times New Roman"/>
            </a:endParaRPr>
          </a:p>
          <a:p>
            <a:pPr marL="0" marR="0">
              <a:lnSpc>
                <a:spcPct val="115000"/>
              </a:lnSpc>
              <a:spcBef>
                <a:spcPts val="0"/>
              </a:spcBef>
              <a:spcAft>
                <a:spcPts val="0"/>
              </a:spcAft>
            </a:pPr>
            <a:r>
              <a:rPr lang="en-US" sz="1800" dirty="0" smtClean="0">
                <a:solidFill>
                  <a:schemeClr val="bg1">
                    <a:lumMod val="75000"/>
                  </a:schemeClr>
                </a:solidFill>
                <a:latin typeface="Courier New"/>
                <a:ea typeface="MS Mincho"/>
                <a:cs typeface="Times New Roman"/>
              </a:rPr>
              <a:t>    Implements </a:t>
            </a:r>
            <a:r>
              <a:rPr lang="en-US" sz="1800" dirty="0" err="1" smtClean="0">
                <a:solidFill>
                  <a:schemeClr val="bg1">
                    <a:lumMod val="75000"/>
                  </a:schemeClr>
                </a:solidFill>
                <a:latin typeface="Courier New"/>
                <a:ea typeface="MS Mincho"/>
                <a:cs typeface="Times New Roman"/>
              </a:rPr>
              <a:t>IExternalCommand</a:t>
            </a:r>
            <a:endParaRPr lang="en-US" sz="2400" dirty="0" smtClean="0">
              <a:solidFill>
                <a:schemeClr val="bg1">
                  <a:lumMod val="75000"/>
                </a:schemeClr>
              </a:solidFill>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member variables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m_rvtApp</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m_rvtDoc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Document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chemeClr val="bg1">
                    <a:lumMod val="75000"/>
                  </a:schemeClr>
                </a:solidFill>
                <a:latin typeface="Courier New"/>
                <a:ea typeface="MS Mincho"/>
                <a:cs typeface="Times New Roman"/>
              </a:rPr>
              <a:t>    Public Function Execute(</a:t>
            </a:r>
            <a:r>
              <a:rPr lang="en-US" sz="1800" dirty="0" err="1" smtClean="0">
                <a:solidFill>
                  <a:schemeClr val="bg1">
                    <a:lumMod val="75000"/>
                  </a:schemeClr>
                </a:solidFill>
                <a:latin typeface="Courier New"/>
                <a:ea typeface="MS Mincho"/>
                <a:cs typeface="Times New Roman"/>
              </a:rPr>
              <a:t>ByVal</a:t>
            </a:r>
            <a:r>
              <a:rPr lang="en-US" sz="1800" dirty="0" smtClean="0">
                <a:solidFill>
                  <a:schemeClr val="bg1">
                    <a:lumMod val="75000"/>
                  </a:schemeClr>
                </a:solidFill>
                <a:latin typeface="Courier New"/>
                <a:ea typeface="MS Mincho"/>
                <a:cs typeface="Times New Roman"/>
              </a:rPr>
              <a:t> </a:t>
            </a:r>
            <a:r>
              <a:rPr lang="en-US" sz="1800" dirty="0" err="1" smtClean="0">
                <a:solidFill>
                  <a:schemeClr val="bg1">
                    <a:lumMod val="75000"/>
                  </a:schemeClr>
                </a:solidFill>
                <a:latin typeface="Courier New"/>
                <a:ea typeface="MS Mincho"/>
                <a:cs typeface="Times New Roman"/>
              </a:rPr>
              <a:t>commandData</a:t>
            </a:r>
            <a:r>
              <a:rPr lang="en-US" sz="1800" dirty="0" smtClean="0">
                <a:solidFill>
                  <a:schemeClr val="bg1">
                    <a:lumMod val="75000"/>
                  </a:schemeClr>
                </a:solidFill>
                <a:latin typeface="Courier New"/>
                <a:ea typeface="MS Mincho"/>
                <a:cs typeface="Times New Roman"/>
              </a:rPr>
              <a:t> As </a:t>
            </a:r>
            <a:r>
              <a:rPr lang="en-US" sz="1800" dirty="0" err="1" smtClean="0">
                <a:solidFill>
                  <a:schemeClr val="bg1">
                    <a:lumMod val="75000"/>
                  </a:schemeClr>
                </a:solidFill>
                <a:latin typeface="Courier New"/>
                <a:ea typeface="MS Mincho"/>
                <a:cs typeface="Times New Roman"/>
              </a:rPr>
              <a:t>ExternalCommandData</a:t>
            </a:r>
            <a:r>
              <a:rPr lang="en-US" sz="1800" dirty="0" smtClean="0">
                <a:solidFill>
                  <a:schemeClr val="bg1">
                    <a:lumMod val="75000"/>
                  </a:schemeClr>
                </a:solidFill>
                <a:latin typeface="Courier New"/>
                <a:ea typeface="MS Mincho"/>
                <a:cs typeface="Times New Roman"/>
              </a:rPr>
              <a:t>, _</a:t>
            </a:r>
            <a:endParaRPr lang="en-US" sz="2400" dirty="0" smtClean="0">
              <a:solidFill>
                <a:schemeClr val="bg1">
                  <a:lumMod val="75000"/>
                </a:schemeClr>
              </a:solidFill>
              <a:latin typeface="Calibri"/>
              <a:ea typeface="MS Mincho"/>
              <a:cs typeface="Times New Roman"/>
            </a:endParaRPr>
          </a:p>
          <a:p>
            <a:pPr marL="0" marR="0">
              <a:lnSpc>
                <a:spcPct val="115000"/>
              </a:lnSpc>
              <a:spcBef>
                <a:spcPts val="0"/>
              </a:spcBef>
              <a:spcAft>
                <a:spcPts val="0"/>
              </a:spcAft>
            </a:pPr>
            <a:r>
              <a:rPr lang="en-US" sz="1800" dirty="0" smtClean="0">
                <a:solidFill>
                  <a:schemeClr val="bg1">
                    <a:lumMod val="75000"/>
                  </a:schemeClr>
                </a:solidFill>
                <a:latin typeface="Courier New"/>
                <a:ea typeface="MS Mincho"/>
                <a:cs typeface="Times New Roman"/>
              </a:rPr>
              <a:t>                            ...</a:t>
            </a:r>
            <a:endParaRPr lang="en-US" sz="2400" dirty="0" smtClean="0">
              <a:solidFill>
                <a:schemeClr val="bg1">
                  <a:lumMod val="75000"/>
                </a:schemeClr>
              </a:solidFill>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smtClean="0">
                <a:solidFill>
                  <a:srgbClr val="008000"/>
                </a:solidFill>
                <a:latin typeface="Courier New"/>
                <a:ea typeface="MS Mincho"/>
                <a:cs typeface="Times New Roman"/>
              </a:rPr>
              <a:t>''  Get the access to the top most objects.</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rvtUIApp</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UIApplication</a:t>
            </a:r>
            <a:r>
              <a:rPr lang="en-US" sz="1800" b="1" dirty="0" smtClean="0">
                <a:latin typeface="Courier New"/>
                <a:ea typeface="MS Mincho"/>
                <a:cs typeface="Times New Roman"/>
              </a:rPr>
              <a:t> = </a:t>
            </a:r>
            <a:r>
              <a:rPr lang="en-US" sz="1800" b="1" dirty="0" err="1" smtClean="0">
                <a:latin typeface="Courier New"/>
                <a:ea typeface="MS Mincho"/>
                <a:cs typeface="Times New Roman"/>
              </a:rPr>
              <a:t>commandData.Application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rvtUIDoc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UIDocument</a:t>
            </a:r>
            <a:r>
              <a:rPr lang="en-US" sz="1800" b="1" dirty="0" smtClean="0">
                <a:latin typeface="Courier New"/>
                <a:ea typeface="MS Mincho"/>
                <a:cs typeface="Times New Roman"/>
              </a:rPr>
              <a:t> = </a:t>
            </a:r>
            <a:r>
              <a:rPr lang="en-US" sz="1800" b="1" dirty="0" err="1" smtClean="0">
                <a:latin typeface="Courier New"/>
                <a:ea typeface="MS Mincho"/>
                <a:cs typeface="Times New Roman"/>
              </a:rPr>
              <a:t>rvtUIApp.ActiveUIDocument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m_rvtApp</a:t>
            </a:r>
            <a:r>
              <a:rPr lang="en-US" sz="1800" b="1" dirty="0" smtClean="0">
                <a:latin typeface="Courier New"/>
                <a:ea typeface="MS Mincho"/>
                <a:cs typeface="Times New Roman"/>
              </a:rPr>
              <a:t> = </a:t>
            </a:r>
            <a:r>
              <a:rPr lang="en-US" sz="1800" b="1" dirty="0" err="1" smtClean="0">
                <a:latin typeface="Courier New"/>
                <a:ea typeface="MS Mincho"/>
                <a:cs typeface="Times New Roman"/>
              </a:rPr>
              <a:t>rvtUIApp.Application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m_rvtDoc</a:t>
            </a:r>
            <a:r>
              <a:rPr lang="en-US" sz="1800" b="1" dirty="0" smtClean="0">
                <a:latin typeface="Courier New"/>
                <a:ea typeface="MS Mincho"/>
                <a:cs typeface="Times New Roman"/>
              </a:rPr>
              <a:t> = </a:t>
            </a:r>
            <a:r>
              <a:rPr lang="en-US" sz="1800" b="1" dirty="0" err="1" smtClean="0">
                <a:latin typeface="Courier New"/>
                <a:ea typeface="MS Mincho"/>
                <a:cs typeface="Times New Roman"/>
              </a:rPr>
              <a:t>rvtUIDoc.Document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b="1"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spcBef>
                <a:spcPct val="10000"/>
              </a:spcBef>
              <a:buNone/>
            </a:pPr>
            <a:r>
              <a:rPr lang="en-GB" dirty="0" smtClean="0"/>
              <a:t>Introduction</a:t>
            </a:r>
          </a:p>
          <a:p>
            <a:pPr lvl="1">
              <a:spcBef>
                <a:spcPct val="10000"/>
              </a:spcBef>
            </a:pPr>
            <a:r>
              <a:rPr lang="en-GB" sz="2400" dirty="0" smtClean="0"/>
              <a:t>Products, SDK, documentation and samples</a:t>
            </a:r>
          </a:p>
          <a:p>
            <a:pPr>
              <a:spcBef>
                <a:spcPct val="10000"/>
              </a:spcBef>
              <a:buNone/>
            </a:pPr>
            <a:endParaRPr lang="en-GB" dirty="0" smtClean="0"/>
          </a:p>
          <a:p>
            <a:pPr>
              <a:spcBef>
                <a:spcPct val="10000"/>
              </a:spcBef>
              <a:buNone/>
            </a:pPr>
            <a:r>
              <a:rPr lang="en-GB" dirty="0" smtClean="0"/>
              <a:t>Getting Started and Hello World</a:t>
            </a:r>
          </a:p>
          <a:p>
            <a:pPr lvl="1">
              <a:spcBef>
                <a:spcPct val="10000"/>
              </a:spcBef>
            </a:pPr>
            <a:r>
              <a:rPr lang="en-GB" sz="2400" dirty="0" smtClean="0"/>
              <a:t>Development environment, </a:t>
            </a:r>
            <a:r>
              <a:rPr lang="en-GB" sz="2400" dirty="0" err="1" smtClean="0"/>
              <a:t>Revit</a:t>
            </a:r>
            <a:r>
              <a:rPr lang="en-GB" sz="2400" dirty="0" smtClean="0"/>
              <a:t> Add-</a:t>
            </a:r>
            <a:r>
              <a:rPr lang="en-GB" sz="2400" dirty="0" err="1" smtClean="0"/>
              <a:t>inds</a:t>
            </a:r>
            <a:r>
              <a:rPr lang="en-GB" sz="2400" dirty="0" smtClean="0"/>
              <a:t>: external command and application, add-ins manifest, </a:t>
            </a:r>
            <a:r>
              <a:rPr lang="en-GB" sz="2400" dirty="0" err="1" smtClean="0"/>
              <a:t>RvtSamples</a:t>
            </a:r>
            <a:r>
              <a:rPr lang="en-GB" sz="2400" dirty="0" smtClean="0"/>
              <a:t> and </a:t>
            </a:r>
            <a:r>
              <a:rPr lang="en-GB" sz="2400" dirty="0" err="1" smtClean="0"/>
              <a:t>RevitLookup</a:t>
            </a:r>
            <a:r>
              <a:rPr lang="en-GB" sz="2400" dirty="0" smtClean="0"/>
              <a:t> (formally known as </a:t>
            </a:r>
            <a:r>
              <a:rPr lang="en-GB" sz="2400" dirty="0" err="1" smtClean="0"/>
              <a:t>RvtMgdDbg</a:t>
            </a:r>
            <a:r>
              <a:rPr lang="en-GB" sz="2400" dirty="0" smtClean="0"/>
              <a:t>)</a:t>
            </a:r>
          </a:p>
          <a:p>
            <a:pPr>
              <a:spcBef>
                <a:spcPct val="10000"/>
              </a:spcBef>
              <a:buNone/>
            </a:pPr>
            <a:endParaRPr lang="en-GB" dirty="0" smtClean="0"/>
          </a:p>
          <a:p>
            <a:pPr>
              <a:spcBef>
                <a:spcPct val="10000"/>
              </a:spcBef>
              <a:buNone/>
            </a:pPr>
            <a:r>
              <a:rPr lang="en-GB" dirty="0" smtClean="0"/>
              <a:t>Database Fundamentals </a:t>
            </a:r>
          </a:p>
          <a:p>
            <a:pPr lvl="1">
              <a:spcBef>
                <a:spcPct val="10000"/>
              </a:spcBef>
            </a:pPr>
            <a:r>
              <a:rPr lang="en-GB" sz="2400" dirty="0" smtClean="0"/>
              <a:t>Understanding the representation of </a:t>
            </a:r>
            <a:r>
              <a:rPr lang="en-GB" sz="2400" dirty="0" err="1" smtClean="0"/>
              <a:t>Revit</a:t>
            </a:r>
            <a:r>
              <a:rPr lang="en-GB" sz="2400" dirty="0" smtClean="0"/>
              <a:t> element</a:t>
            </a:r>
          </a:p>
          <a:p>
            <a:pPr lvl="1">
              <a:spcBef>
                <a:spcPct val="10000"/>
              </a:spcBef>
            </a:pPr>
            <a:r>
              <a:rPr lang="en-GB" sz="2400" dirty="0" smtClean="0"/>
              <a:t>Element iteration, filtering and queries </a:t>
            </a:r>
          </a:p>
          <a:p>
            <a:pPr lvl="1">
              <a:spcBef>
                <a:spcPct val="10000"/>
              </a:spcBef>
            </a:pPr>
            <a:r>
              <a:rPr lang="en-GB" sz="2400" dirty="0" smtClean="0"/>
              <a:t>Element modification</a:t>
            </a:r>
          </a:p>
          <a:p>
            <a:pPr lvl="1">
              <a:spcBef>
                <a:spcPct val="10000"/>
              </a:spcBef>
            </a:pPr>
            <a:r>
              <a:rPr lang="en-GB" sz="2400" dirty="0" smtClean="0"/>
              <a:t>Model creation </a:t>
            </a:r>
          </a:p>
          <a:p>
            <a:pPr lvl="1"/>
            <a:endParaRPr lang="en-US" sz="2100"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t>
            </a:r>
            <a:endParaRPr lang="en-US"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err="1" smtClean="0">
                <a:ln>
                  <a:noFill/>
                </a:ln>
                <a:solidFill>
                  <a:schemeClr val="accent4"/>
                </a:solidFill>
                <a:effectLst/>
                <a:uLnTx/>
                <a:uFillTx/>
                <a:latin typeface="+mn-lt"/>
                <a:ea typeface="+mn-ea"/>
                <a:cs typeface="+mn-cs"/>
                <a:sym typeface="Arial" pitchFamily="34" charset="0"/>
              </a:rPr>
              <a:t>Revit</a:t>
            </a: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 Lookup, Add-In</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Manager, SDKSamples2011.sln, and </a:t>
            </a:r>
            <a:r>
              <a:rPr kumimoji="0" lang="en-US" sz="2400" b="0" i="1" u="none" strike="noStrike" kern="0" cap="none" spc="0" normalizeH="0" noProof="0" dirty="0" err="1" smtClean="0">
                <a:ln>
                  <a:noFill/>
                </a:ln>
                <a:solidFill>
                  <a:schemeClr val="accent4"/>
                </a:solidFill>
                <a:effectLst/>
                <a:uLnTx/>
                <a:uFillTx/>
                <a:latin typeface="+mn-lt"/>
                <a:ea typeface="+mn-ea"/>
                <a:cs typeface="+mn-cs"/>
                <a:sym typeface="Arial" pitchFamily="34" charset="0"/>
              </a:rPr>
              <a:t>RvtSamples</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t>
            </a:r>
            <a:br>
              <a:rPr lang="en-US" dirty="0" smtClean="0"/>
            </a:br>
            <a:r>
              <a:rPr lang="en-US" sz="2800" b="0" i="1" dirty="0" smtClean="0">
                <a:solidFill>
                  <a:schemeClr val="accent4"/>
                </a:solidFill>
              </a:rPr>
              <a:t>Must Know </a:t>
            </a:r>
            <a:endParaRPr lang="en-US" dirty="0"/>
          </a:p>
        </p:txBody>
      </p:sp>
      <p:sp>
        <p:nvSpPr>
          <p:cNvPr id="3" name="Content Placeholder 2"/>
          <p:cNvSpPr>
            <a:spLocks noGrp="1"/>
          </p:cNvSpPr>
          <p:nvPr>
            <p:ph idx="1"/>
          </p:nvPr>
        </p:nvSpPr>
        <p:spPr/>
        <p:txBody>
          <a:bodyPr/>
          <a:lstStyle/>
          <a:p>
            <a:pPr lvl="0"/>
            <a:r>
              <a:rPr lang="en-US" b="1" dirty="0" err="1" smtClean="0"/>
              <a:t>RevitLookup</a:t>
            </a:r>
            <a:r>
              <a:rPr lang="en-US" dirty="0" smtClean="0"/>
              <a:t> – allows you to “snoop” into the </a:t>
            </a:r>
            <a:r>
              <a:rPr lang="en-US" dirty="0" err="1" smtClean="0"/>
              <a:t>Revit</a:t>
            </a:r>
            <a:r>
              <a:rPr lang="en-US" dirty="0" smtClean="0"/>
              <a:t> database structure. “must have” for any </a:t>
            </a:r>
            <a:r>
              <a:rPr lang="en-US" dirty="0" err="1" smtClean="0"/>
              <a:t>Revit</a:t>
            </a:r>
            <a:r>
              <a:rPr lang="en-US" dirty="0" smtClean="0"/>
              <a:t> API programmers. </a:t>
            </a:r>
          </a:p>
          <a:p>
            <a:pPr lvl="0"/>
            <a:r>
              <a:rPr lang="en-US" b="1" dirty="0" smtClean="0"/>
              <a:t>Add-In Manager</a:t>
            </a:r>
            <a:r>
              <a:rPr lang="en-US" dirty="0" smtClean="0"/>
              <a:t> – allows you to load unload your </a:t>
            </a:r>
            <a:r>
              <a:rPr lang="en-US" dirty="0" err="1" smtClean="0"/>
              <a:t>dll</a:t>
            </a:r>
            <a:r>
              <a:rPr lang="en-US" dirty="0" smtClean="0"/>
              <a:t> while running </a:t>
            </a:r>
            <a:r>
              <a:rPr lang="en-US" dirty="0" err="1" smtClean="0"/>
              <a:t>Revit</a:t>
            </a:r>
            <a:r>
              <a:rPr lang="en-US" dirty="0" smtClean="0"/>
              <a:t>, and to run command without registering an </a:t>
            </a:r>
            <a:r>
              <a:rPr lang="en-US" dirty="0" err="1" smtClean="0"/>
              <a:t>addin</a:t>
            </a:r>
            <a:endParaRPr lang="en-US" dirty="0" smtClean="0"/>
          </a:p>
          <a:p>
            <a:pPr lvl="0"/>
            <a:r>
              <a:rPr lang="en-US" b="1" dirty="0" smtClean="0"/>
              <a:t>SDKSamples2011.sln </a:t>
            </a:r>
            <a:r>
              <a:rPr lang="en-US" dirty="0" smtClean="0"/>
              <a:t>– allows you to build all the sample projects at once. </a:t>
            </a:r>
            <a:r>
              <a:rPr lang="en-US" b="1" dirty="0" smtClean="0"/>
              <a:t>RevitAPIDllsPathUpdater.exe</a:t>
            </a:r>
            <a:r>
              <a:rPr lang="en-US" dirty="0" smtClean="0"/>
              <a:t> is provided to update the location of references in each MSVS projects in case your installation of </a:t>
            </a:r>
            <a:r>
              <a:rPr lang="en-US" dirty="0" err="1" smtClean="0"/>
              <a:t>Revit</a:t>
            </a:r>
            <a:r>
              <a:rPr lang="en-US" dirty="0" smtClean="0"/>
              <a:t> is different from the default location or if you are using different verticals.  </a:t>
            </a:r>
          </a:p>
          <a:p>
            <a:pPr lvl="0"/>
            <a:r>
              <a:rPr lang="en-US" b="1" dirty="0" err="1" smtClean="0"/>
              <a:t>RvtSamples</a:t>
            </a:r>
            <a:r>
              <a:rPr lang="en-US" b="1" dirty="0" smtClean="0"/>
              <a:t> </a:t>
            </a:r>
            <a:r>
              <a:rPr lang="en-US" dirty="0" smtClean="0"/>
              <a:t>– application that creates a ribbon panel for all the samples for easy testing </a:t>
            </a:r>
          </a:p>
          <a:p>
            <a:endParaRPr 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Understanding the Representation of </a:t>
            </a:r>
            <a:r>
              <a:rPr kumimoji="0" lang="en-US" sz="2400" b="0" i="1" u="none" strike="noStrike" kern="0" cap="none" spc="0" normalizeH="0" baseline="0" noProof="0" dirty="0" err="1" smtClean="0">
                <a:ln>
                  <a:noFill/>
                </a:ln>
                <a:solidFill>
                  <a:schemeClr val="accent4"/>
                </a:solidFill>
                <a:effectLst/>
                <a:uLnTx/>
                <a:uFillTx/>
                <a:latin typeface="+mn-lt"/>
                <a:ea typeface="+mn-ea"/>
                <a:cs typeface="+mn-cs"/>
                <a:sym typeface="Arial" pitchFamily="34" charset="0"/>
              </a:rPr>
              <a:t>Revit</a:t>
            </a: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 Element</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Element Basics</a:t>
            </a:r>
            <a:endParaRPr lang="en-US" dirty="0"/>
          </a:p>
        </p:txBody>
      </p:sp>
      <p:sp>
        <p:nvSpPr>
          <p:cNvPr id="3" name="Content Placeholder 2"/>
          <p:cNvSpPr>
            <a:spLocks noGrp="1"/>
          </p:cNvSpPr>
          <p:nvPr>
            <p:ph idx="1"/>
          </p:nvPr>
        </p:nvSpPr>
        <p:spPr/>
        <p:txBody>
          <a:bodyPr/>
          <a:lstStyle/>
          <a:p>
            <a:pPr>
              <a:buNone/>
            </a:pPr>
            <a:r>
              <a:rPr lang="en-US" dirty="0" smtClean="0"/>
              <a:t>In typical programming, we identify the given object by checking its class </a:t>
            </a:r>
            <a:r>
              <a:rPr lang="en-US" dirty="0" smtClean="0"/>
              <a:t>name. </a:t>
            </a:r>
            <a:r>
              <a:rPr lang="en-US" dirty="0" smtClean="0"/>
              <a:t>Does the same apply to </a:t>
            </a:r>
            <a:r>
              <a:rPr lang="en-US" dirty="0" err="1" smtClean="0"/>
              <a:t>Revit</a:t>
            </a:r>
            <a:r>
              <a:rPr lang="en-US" dirty="0" smtClean="0"/>
              <a:t> API? </a:t>
            </a:r>
          </a:p>
          <a:p>
            <a:pPr>
              <a:buNone/>
            </a:pPr>
            <a:r>
              <a:rPr lang="en-US" dirty="0" smtClean="0"/>
              <a:t>Answer is “no” </a:t>
            </a:r>
          </a:p>
          <a:p>
            <a:pPr>
              <a:buNone/>
            </a:pPr>
            <a:endParaRPr lang="en-US" dirty="0" smtClean="0"/>
          </a:p>
          <a:p>
            <a:pPr>
              <a:buNone/>
            </a:pPr>
            <a:r>
              <a:rPr lang="en-US" dirty="0" smtClean="0"/>
              <a:t>Let’s take a look to understand why …  </a:t>
            </a:r>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Class Derivations</a:t>
            </a:r>
            <a:endParaRPr lang="en-US" dirty="0"/>
          </a:p>
        </p:txBody>
      </p:sp>
      <p:sp>
        <p:nvSpPr>
          <p:cNvPr id="3" name="Content Placeholder 2"/>
          <p:cNvSpPr>
            <a:spLocks noGrp="1"/>
          </p:cNvSpPr>
          <p:nvPr>
            <p:ph idx="1"/>
          </p:nvPr>
        </p:nvSpPr>
        <p:spPr/>
        <p:txBody>
          <a:bodyPr/>
          <a:lstStyle/>
          <a:p>
            <a:pPr>
              <a:buNone/>
            </a:pPr>
            <a:r>
              <a:rPr lang="en-US" dirty="0" smtClean="0"/>
              <a:t> </a:t>
            </a:r>
          </a:p>
          <a:p>
            <a:endParaRPr lang="en-US" dirty="0" smtClean="0"/>
          </a:p>
          <a:p>
            <a:endParaRPr lang="en-US" dirty="0"/>
          </a:p>
        </p:txBody>
      </p:sp>
      <p:sp>
        <p:nvSpPr>
          <p:cNvPr id="61" name="TextBox 60"/>
          <p:cNvSpPr txBox="1"/>
          <p:nvPr/>
        </p:nvSpPr>
        <p:spPr>
          <a:xfrm>
            <a:off x="7921603" y="8001000"/>
            <a:ext cx="5089547" cy="892552"/>
          </a:xfrm>
          <a:prstGeom prst="rect">
            <a:avLst/>
          </a:prstGeom>
          <a:noFill/>
        </p:spPr>
        <p:txBody>
          <a:bodyPr wrap="square" rtlCol="0">
            <a:spAutoFit/>
          </a:bodyPr>
          <a:lstStyle/>
          <a:p>
            <a:r>
              <a:rPr lang="en-US" dirty="0" smtClean="0"/>
              <a:t>Host and component objects, standard and system</a:t>
            </a:r>
            <a:endParaRPr lang="en-GB" dirty="0"/>
          </a:p>
        </p:txBody>
      </p:sp>
      <p:sp>
        <p:nvSpPr>
          <p:cNvPr id="62" name="TextBox 61"/>
          <p:cNvSpPr txBox="1"/>
          <p:nvPr/>
        </p:nvSpPr>
        <p:spPr>
          <a:xfrm>
            <a:off x="344909" y="8021050"/>
            <a:ext cx="5048521" cy="492443"/>
          </a:xfrm>
          <a:prstGeom prst="rect">
            <a:avLst/>
          </a:prstGeom>
          <a:noFill/>
        </p:spPr>
        <p:txBody>
          <a:bodyPr wrap="square" rtlCol="0">
            <a:spAutoFit/>
          </a:bodyPr>
          <a:lstStyle/>
          <a:p>
            <a:r>
              <a:rPr lang="en-US" smtClean="0"/>
              <a:t>Families and types, aka symbols</a:t>
            </a:r>
            <a:endParaRPr lang="en-GB"/>
          </a:p>
        </p:txBody>
      </p:sp>
      <p:grpSp>
        <p:nvGrpSpPr>
          <p:cNvPr id="64" name="Group 63"/>
          <p:cNvGrpSpPr/>
          <p:nvPr/>
        </p:nvGrpSpPr>
        <p:grpSpPr>
          <a:xfrm>
            <a:off x="465585" y="1863976"/>
            <a:ext cx="11983590" cy="5680160"/>
            <a:chOff x="267035" y="1863976"/>
            <a:chExt cx="11983590" cy="5680160"/>
          </a:xfrm>
        </p:grpSpPr>
        <p:sp>
          <p:nvSpPr>
            <p:cNvPr id="4" name="Text Box 4"/>
            <p:cNvSpPr txBox="1">
              <a:spLocks noChangeArrowheads="1"/>
            </p:cNvSpPr>
            <p:nvPr/>
          </p:nvSpPr>
          <p:spPr bwMode="auto">
            <a:xfrm>
              <a:off x="5665802" y="1863976"/>
              <a:ext cx="1355328"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API Object</a:t>
              </a:r>
            </a:p>
          </p:txBody>
        </p:sp>
        <p:sp>
          <p:nvSpPr>
            <p:cNvPr id="5" name="Text Box 5"/>
            <p:cNvSpPr txBox="1">
              <a:spLocks noChangeArrowheads="1"/>
            </p:cNvSpPr>
            <p:nvPr/>
          </p:nvSpPr>
          <p:spPr bwMode="auto">
            <a:xfrm>
              <a:off x="5665802" y="2832879"/>
              <a:ext cx="1355328" cy="40427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Element</a:t>
              </a:r>
            </a:p>
          </p:txBody>
        </p:sp>
        <p:sp>
          <p:nvSpPr>
            <p:cNvPr id="6" name="Line 6"/>
            <p:cNvSpPr>
              <a:spLocks noChangeShapeType="1"/>
            </p:cNvSpPr>
            <p:nvPr/>
          </p:nvSpPr>
          <p:spPr bwMode="auto">
            <a:xfrm>
              <a:off x="6298288" y="2268251"/>
              <a:ext cx="0" cy="560111"/>
            </a:xfrm>
            <a:prstGeom prst="line">
              <a:avLst/>
            </a:prstGeom>
            <a:noFill/>
            <a:ln w="9525">
              <a:solidFill>
                <a:schemeClr val="tx1"/>
              </a:solidFill>
              <a:round/>
              <a:headEnd/>
              <a:tailEnd/>
            </a:ln>
          </p:spPr>
          <p:txBody>
            <a:bodyPr lIns="130039" tIns="65020" rIns="130039" bIns="65020"/>
            <a:lstStyle/>
            <a:p>
              <a:endParaRPr lang="en-GB"/>
            </a:p>
          </p:txBody>
        </p:sp>
        <p:sp>
          <p:nvSpPr>
            <p:cNvPr id="7" name="Line 7"/>
            <p:cNvSpPr>
              <a:spLocks noChangeShapeType="1"/>
            </p:cNvSpPr>
            <p:nvPr/>
          </p:nvSpPr>
          <p:spPr bwMode="auto">
            <a:xfrm flipH="1">
              <a:off x="4773545" y="2532493"/>
              <a:ext cx="3085630" cy="0"/>
            </a:xfrm>
            <a:prstGeom prst="line">
              <a:avLst/>
            </a:prstGeom>
            <a:noFill/>
            <a:ln w="9525">
              <a:solidFill>
                <a:schemeClr val="tx1"/>
              </a:solidFill>
              <a:round/>
              <a:headEnd/>
              <a:tailEnd/>
            </a:ln>
          </p:spPr>
          <p:txBody>
            <a:bodyPr lIns="130039" tIns="65020" rIns="130039" bIns="65020"/>
            <a:lstStyle/>
            <a:p>
              <a:endParaRPr lang="en-GB"/>
            </a:p>
          </p:txBody>
        </p:sp>
        <p:sp>
          <p:nvSpPr>
            <p:cNvPr id="8" name="Line 8"/>
            <p:cNvSpPr>
              <a:spLocks noChangeShapeType="1"/>
            </p:cNvSpPr>
            <p:nvPr/>
          </p:nvSpPr>
          <p:spPr bwMode="auto">
            <a:xfrm flipH="1">
              <a:off x="7886280" y="2532493"/>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9" name="Line 9"/>
            <p:cNvSpPr>
              <a:spLocks noChangeShapeType="1"/>
            </p:cNvSpPr>
            <p:nvPr/>
          </p:nvSpPr>
          <p:spPr bwMode="auto">
            <a:xfrm flipH="1">
              <a:off x="3779636" y="2532493"/>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10" name="Text Box 10"/>
            <p:cNvSpPr txBox="1">
              <a:spLocks noChangeArrowheads="1"/>
            </p:cNvSpPr>
            <p:nvPr/>
          </p:nvSpPr>
          <p:spPr bwMode="auto">
            <a:xfrm>
              <a:off x="9599610" y="3798090"/>
              <a:ext cx="1382397" cy="392910"/>
            </a:xfrm>
            <a:prstGeom prst="rect">
              <a:avLst/>
            </a:prstGeom>
            <a:noFill/>
            <a:ln w="9525">
              <a:solidFill>
                <a:schemeClr val="tx1"/>
              </a:solidFill>
              <a:miter lim="800000"/>
              <a:headEnd/>
              <a:tailEnd/>
            </a:ln>
          </p:spPr>
          <p:txBody>
            <a:bodyPr wrap="square" lIns="130039" tIns="65020" rIns="130039" bIns="65020">
              <a:spAutoFit/>
            </a:bodyPr>
            <a:lstStyle/>
            <a:p>
              <a:pPr algn="ctr">
                <a:spcBef>
                  <a:spcPct val="50000"/>
                </a:spcBef>
              </a:pPr>
              <a:r>
                <a:rPr kumimoji="1" lang="en-US" altLang="ja-JP" sz="1700">
                  <a:ea typeface="ＭＳ Ｐゴシック" pitchFamily="34" charset="-128"/>
                </a:rPr>
                <a:t>HostObject</a:t>
              </a:r>
            </a:p>
          </p:txBody>
        </p:sp>
        <p:sp>
          <p:nvSpPr>
            <p:cNvPr id="11" name="Text Box 11"/>
            <p:cNvSpPr txBox="1">
              <a:spLocks noChangeArrowheads="1"/>
            </p:cNvSpPr>
            <p:nvPr/>
          </p:nvSpPr>
          <p:spPr bwMode="auto">
            <a:xfrm>
              <a:off x="4139049" y="4667037"/>
              <a:ext cx="1488603"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HostObject Attributes</a:t>
              </a:r>
            </a:p>
          </p:txBody>
        </p:sp>
        <p:sp>
          <p:nvSpPr>
            <p:cNvPr id="12" name="Line 12"/>
            <p:cNvSpPr>
              <a:spLocks noChangeShapeType="1"/>
            </p:cNvSpPr>
            <p:nvPr/>
          </p:nvSpPr>
          <p:spPr bwMode="auto">
            <a:xfrm>
              <a:off x="4850595" y="4192748"/>
              <a:ext cx="0" cy="478805"/>
            </a:xfrm>
            <a:prstGeom prst="line">
              <a:avLst/>
            </a:prstGeom>
            <a:noFill/>
            <a:ln w="9525">
              <a:solidFill>
                <a:schemeClr val="tx1"/>
              </a:solidFill>
              <a:round/>
              <a:headEnd/>
              <a:tailEnd/>
            </a:ln>
          </p:spPr>
          <p:txBody>
            <a:bodyPr lIns="130039" tIns="65020" rIns="130039" bIns="65020"/>
            <a:lstStyle/>
            <a:p>
              <a:endParaRPr lang="en-GB"/>
            </a:p>
          </p:txBody>
        </p:sp>
        <p:sp>
          <p:nvSpPr>
            <p:cNvPr id="13" name="Line 13"/>
            <p:cNvSpPr>
              <a:spLocks noChangeShapeType="1"/>
            </p:cNvSpPr>
            <p:nvPr/>
          </p:nvSpPr>
          <p:spPr bwMode="auto">
            <a:xfrm flipH="1">
              <a:off x="3027678" y="4463768"/>
              <a:ext cx="3532889" cy="0"/>
            </a:xfrm>
            <a:prstGeom prst="line">
              <a:avLst/>
            </a:prstGeom>
            <a:noFill/>
            <a:ln w="9525">
              <a:solidFill>
                <a:schemeClr val="tx1"/>
              </a:solidFill>
              <a:round/>
              <a:headEnd/>
              <a:tailEnd/>
            </a:ln>
          </p:spPr>
          <p:txBody>
            <a:bodyPr lIns="130039" tIns="65020" rIns="130039" bIns="65020"/>
            <a:lstStyle/>
            <a:p>
              <a:endParaRPr lang="en-GB"/>
            </a:p>
          </p:txBody>
        </p:sp>
        <p:sp>
          <p:nvSpPr>
            <p:cNvPr id="14" name="Line 14"/>
            <p:cNvSpPr>
              <a:spLocks noChangeShapeType="1"/>
            </p:cNvSpPr>
            <p:nvPr/>
          </p:nvSpPr>
          <p:spPr bwMode="auto">
            <a:xfrm flipH="1">
              <a:off x="6438587" y="4463768"/>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15" name="Line 15"/>
            <p:cNvSpPr>
              <a:spLocks noChangeShapeType="1"/>
            </p:cNvSpPr>
            <p:nvPr/>
          </p:nvSpPr>
          <p:spPr bwMode="auto">
            <a:xfrm flipH="1">
              <a:off x="2331945" y="4463768"/>
              <a:ext cx="711548"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16" name="Line 16"/>
            <p:cNvSpPr>
              <a:spLocks noChangeShapeType="1"/>
            </p:cNvSpPr>
            <p:nvPr/>
          </p:nvSpPr>
          <p:spPr bwMode="auto">
            <a:xfrm>
              <a:off x="6298288" y="3237153"/>
              <a:ext cx="1651" cy="258523"/>
            </a:xfrm>
            <a:prstGeom prst="line">
              <a:avLst/>
            </a:prstGeom>
            <a:noFill/>
            <a:ln w="9525">
              <a:solidFill>
                <a:schemeClr val="tx1"/>
              </a:solidFill>
              <a:round/>
              <a:headEnd/>
              <a:tailEnd/>
            </a:ln>
          </p:spPr>
          <p:txBody>
            <a:bodyPr lIns="130039" tIns="65020" rIns="130039" bIns="65020"/>
            <a:lstStyle/>
            <a:p>
              <a:endParaRPr lang="en-GB"/>
            </a:p>
          </p:txBody>
        </p:sp>
        <p:sp>
          <p:nvSpPr>
            <p:cNvPr id="17" name="Line 17"/>
            <p:cNvSpPr>
              <a:spLocks noChangeShapeType="1"/>
            </p:cNvSpPr>
            <p:nvPr/>
          </p:nvSpPr>
          <p:spPr bwMode="auto">
            <a:xfrm flipH="1">
              <a:off x="931190" y="3495676"/>
              <a:ext cx="9066704" cy="3463"/>
            </a:xfrm>
            <a:prstGeom prst="line">
              <a:avLst/>
            </a:prstGeom>
            <a:noFill/>
            <a:ln w="9525">
              <a:solidFill>
                <a:schemeClr val="tx1"/>
              </a:solidFill>
              <a:round/>
              <a:headEnd/>
              <a:tailEnd/>
            </a:ln>
          </p:spPr>
          <p:txBody>
            <a:bodyPr lIns="130039" tIns="65020" rIns="130039" bIns="65020"/>
            <a:lstStyle/>
            <a:p>
              <a:endParaRPr lang="en-GB"/>
            </a:p>
          </p:txBody>
        </p:sp>
        <p:sp>
          <p:nvSpPr>
            <p:cNvPr id="18" name="Text Box 18"/>
            <p:cNvSpPr txBox="1">
              <a:spLocks noChangeArrowheads="1"/>
            </p:cNvSpPr>
            <p:nvPr/>
          </p:nvSpPr>
          <p:spPr bwMode="auto">
            <a:xfrm>
              <a:off x="5849021" y="4667037"/>
              <a:ext cx="1488601"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Insertable Object</a:t>
              </a:r>
            </a:p>
          </p:txBody>
        </p:sp>
        <p:sp>
          <p:nvSpPr>
            <p:cNvPr id="19" name="Text Box 19"/>
            <p:cNvSpPr txBox="1">
              <a:spLocks noChangeArrowheads="1"/>
            </p:cNvSpPr>
            <p:nvPr/>
          </p:nvSpPr>
          <p:spPr bwMode="auto">
            <a:xfrm>
              <a:off x="5632170" y="5651748"/>
              <a:ext cx="1863576"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 Symbol</a:t>
              </a:r>
            </a:p>
          </p:txBody>
        </p:sp>
        <p:sp>
          <p:nvSpPr>
            <p:cNvPr id="20" name="Line 20"/>
            <p:cNvSpPr>
              <a:spLocks noChangeShapeType="1"/>
            </p:cNvSpPr>
            <p:nvPr/>
          </p:nvSpPr>
          <p:spPr bwMode="auto">
            <a:xfrm flipV="1">
              <a:off x="6560566" y="5342330"/>
              <a:ext cx="0" cy="316192"/>
            </a:xfrm>
            <a:prstGeom prst="line">
              <a:avLst/>
            </a:prstGeom>
            <a:noFill/>
            <a:ln w="9525">
              <a:solidFill>
                <a:schemeClr val="tx1"/>
              </a:solidFill>
              <a:round/>
              <a:headEnd/>
              <a:tailEnd/>
            </a:ln>
          </p:spPr>
          <p:txBody>
            <a:bodyPr lIns="130039" tIns="65020" rIns="130039" bIns="65020"/>
            <a:lstStyle/>
            <a:p>
              <a:endParaRPr lang="en-GB"/>
            </a:p>
          </p:txBody>
        </p:sp>
        <p:sp>
          <p:nvSpPr>
            <p:cNvPr id="21" name="Line 21"/>
            <p:cNvSpPr>
              <a:spLocks noChangeShapeType="1"/>
            </p:cNvSpPr>
            <p:nvPr/>
          </p:nvSpPr>
          <p:spPr bwMode="auto">
            <a:xfrm flipV="1">
              <a:off x="6504095" y="4468287"/>
              <a:ext cx="0" cy="198749"/>
            </a:xfrm>
            <a:prstGeom prst="line">
              <a:avLst/>
            </a:prstGeom>
            <a:noFill/>
            <a:ln w="9525">
              <a:solidFill>
                <a:schemeClr val="tx1"/>
              </a:solidFill>
              <a:round/>
              <a:headEnd/>
              <a:tailEnd/>
            </a:ln>
          </p:spPr>
          <p:txBody>
            <a:bodyPr lIns="130039" tIns="65020" rIns="130039" bIns="65020"/>
            <a:lstStyle/>
            <a:p>
              <a:endParaRPr lang="en-GB"/>
            </a:p>
          </p:txBody>
        </p:sp>
        <p:sp>
          <p:nvSpPr>
            <p:cNvPr id="22" name="Text Box 22"/>
            <p:cNvSpPr txBox="1">
              <a:spLocks noChangeArrowheads="1"/>
            </p:cNvSpPr>
            <p:nvPr/>
          </p:nvSpPr>
          <p:spPr bwMode="auto">
            <a:xfrm>
              <a:off x="2408747" y="4667036"/>
              <a:ext cx="1488603" cy="40427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Group Type</a:t>
              </a:r>
            </a:p>
          </p:txBody>
        </p:sp>
        <p:sp>
          <p:nvSpPr>
            <p:cNvPr id="23" name="Line 23"/>
            <p:cNvSpPr>
              <a:spLocks noChangeShapeType="1"/>
            </p:cNvSpPr>
            <p:nvPr/>
          </p:nvSpPr>
          <p:spPr bwMode="auto">
            <a:xfrm flipV="1">
              <a:off x="3063820" y="4468287"/>
              <a:ext cx="0" cy="198749"/>
            </a:xfrm>
            <a:prstGeom prst="line">
              <a:avLst/>
            </a:prstGeom>
            <a:noFill/>
            <a:ln w="9525">
              <a:solidFill>
                <a:schemeClr val="tx1"/>
              </a:solidFill>
              <a:round/>
              <a:headEnd/>
              <a:tailEnd/>
            </a:ln>
          </p:spPr>
          <p:txBody>
            <a:bodyPr lIns="130039" tIns="65020" rIns="130039" bIns="65020"/>
            <a:lstStyle/>
            <a:p>
              <a:endParaRPr lang="en-GB"/>
            </a:p>
          </p:txBody>
        </p:sp>
        <p:sp>
          <p:nvSpPr>
            <p:cNvPr id="24" name="Text Box 24"/>
            <p:cNvSpPr txBox="1">
              <a:spLocks noChangeArrowheads="1"/>
            </p:cNvSpPr>
            <p:nvPr/>
          </p:nvSpPr>
          <p:spPr bwMode="auto">
            <a:xfrm>
              <a:off x="4139049" y="6700537"/>
              <a:ext cx="1488603"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Floor Type</a:t>
              </a:r>
            </a:p>
          </p:txBody>
        </p:sp>
        <p:sp>
          <p:nvSpPr>
            <p:cNvPr id="25" name="Text Box 25"/>
            <p:cNvSpPr txBox="1">
              <a:spLocks noChangeArrowheads="1"/>
            </p:cNvSpPr>
            <p:nvPr/>
          </p:nvSpPr>
          <p:spPr bwMode="auto">
            <a:xfrm>
              <a:off x="5849022" y="6700538"/>
              <a:ext cx="1673829"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dirty="0">
                  <a:ea typeface="ＭＳ Ｐゴシック" pitchFamily="34" charset="-128"/>
                </a:rPr>
                <a:t>Cont. Footing Type</a:t>
              </a:r>
            </a:p>
          </p:txBody>
        </p:sp>
        <p:sp>
          <p:nvSpPr>
            <p:cNvPr id="26" name="Text Box 26"/>
            <p:cNvSpPr txBox="1">
              <a:spLocks noChangeArrowheads="1"/>
            </p:cNvSpPr>
            <p:nvPr/>
          </p:nvSpPr>
          <p:spPr bwMode="auto">
            <a:xfrm>
              <a:off x="2392933" y="6700537"/>
              <a:ext cx="1488601"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Wall Type</a:t>
              </a:r>
            </a:p>
          </p:txBody>
        </p:sp>
        <p:sp>
          <p:nvSpPr>
            <p:cNvPr id="27" name="Line 28"/>
            <p:cNvSpPr>
              <a:spLocks noChangeShapeType="1"/>
            </p:cNvSpPr>
            <p:nvPr/>
          </p:nvSpPr>
          <p:spPr bwMode="auto">
            <a:xfrm flipH="1" flipV="1">
              <a:off x="3027678" y="6391123"/>
              <a:ext cx="3532889" cy="13551"/>
            </a:xfrm>
            <a:prstGeom prst="line">
              <a:avLst/>
            </a:prstGeom>
            <a:noFill/>
            <a:ln w="9525">
              <a:solidFill>
                <a:schemeClr val="tx1"/>
              </a:solidFill>
              <a:round/>
              <a:headEnd/>
              <a:tailEnd/>
            </a:ln>
          </p:spPr>
          <p:txBody>
            <a:bodyPr lIns="130039" tIns="65020" rIns="130039" bIns="65020"/>
            <a:lstStyle/>
            <a:p>
              <a:endParaRPr lang="en-GB"/>
            </a:p>
          </p:txBody>
        </p:sp>
        <p:sp>
          <p:nvSpPr>
            <p:cNvPr id="28" name="Line 29"/>
            <p:cNvSpPr>
              <a:spLocks noChangeShapeType="1"/>
            </p:cNvSpPr>
            <p:nvPr/>
          </p:nvSpPr>
          <p:spPr bwMode="auto">
            <a:xfrm flipH="1">
              <a:off x="6438587" y="6404671"/>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29" name="Line 30"/>
            <p:cNvSpPr>
              <a:spLocks noChangeShapeType="1"/>
            </p:cNvSpPr>
            <p:nvPr/>
          </p:nvSpPr>
          <p:spPr bwMode="auto">
            <a:xfrm flipH="1">
              <a:off x="2083468" y="6391119"/>
              <a:ext cx="980354"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30" name="Line 31"/>
            <p:cNvSpPr>
              <a:spLocks noChangeShapeType="1"/>
            </p:cNvSpPr>
            <p:nvPr/>
          </p:nvSpPr>
          <p:spPr bwMode="auto">
            <a:xfrm flipV="1">
              <a:off x="6504095" y="6409188"/>
              <a:ext cx="0" cy="295866"/>
            </a:xfrm>
            <a:prstGeom prst="line">
              <a:avLst/>
            </a:prstGeom>
            <a:noFill/>
            <a:ln w="9525">
              <a:solidFill>
                <a:schemeClr val="tx1"/>
              </a:solidFill>
              <a:round/>
              <a:headEnd/>
              <a:tailEnd/>
            </a:ln>
          </p:spPr>
          <p:txBody>
            <a:bodyPr lIns="130039" tIns="65020" rIns="130039" bIns="65020"/>
            <a:lstStyle/>
            <a:p>
              <a:endParaRPr lang="en-GB"/>
            </a:p>
          </p:txBody>
        </p:sp>
        <p:sp>
          <p:nvSpPr>
            <p:cNvPr id="31" name="Line 32"/>
            <p:cNvSpPr>
              <a:spLocks noChangeShapeType="1"/>
            </p:cNvSpPr>
            <p:nvPr/>
          </p:nvSpPr>
          <p:spPr bwMode="auto">
            <a:xfrm flipV="1">
              <a:off x="3063820" y="6391120"/>
              <a:ext cx="0" cy="309417"/>
            </a:xfrm>
            <a:prstGeom prst="line">
              <a:avLst/>
            </a:prstGeom>
            <a:noFill/>
            <a:ln w="9525">
              <a:solidFill>
                <a:schemeClr val="tx1"/>
              </a:solidFill>
              <a:round/>
              <a:headEnd/>
              <a:tailEnd/>
            </a:ln>
          </p:spPr>
          <p:txBody>
            <a:bodyPr lIns="130039" tIns="65020" rIns="130039" bIns="65020"/>
            <a:lstStyle/>
            <a:p>
              <a:endParaRPr lang="en-GB"/>
            </a:p>
          </p:txBody>
        </p:sp>
        <p:sp>
          <p:nvSpPr>
            <p:cNvPr id="32" name="Text Box 33"/>
            <p:cNvSpPr txBox="1">
              <a:spLocks noChangeArrowheads="1"/>
            </p:cNvSpPr>
            <p:nvPr/>
          </p:nvSpPr>
          <p:spPr bwMode="auto">
            <a:xfrm>
              <a:off x="10624232" y="4592259"/>
              <a:ext cx="815456" cy="404274"/>
            </a:xfrm>
            <a:prstGeom prst="rect">
              <a:avLst/>
            </a:prstGeom>
            <a:noFill/>
            <a:ln w="9525">
              <a:solidFill>
                <a:srgbClr val="FF0000"/>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Wall</a:t>
              </a:r>
            </a:p>
          </p:txBody>
        </p:sp>
        <p:sp>
          <p:nvSpPr>
            <p:cNvPr id="33" name="Text Box 34"/>
            <p:cNvSpPr txBox="1">
              <a:spLocks noChangeArrowheads="1"/>
            </p:cNvSpPr>
            <p:nvPr/>
          </p:nvSpPr>
          <p:spPr bwMode="auto">
            <a:xfrm>
              <a:off x="10624231" y="5242711"/>
              <a:ext cx="1626394" cy="404274"/>
            </a:xfrm>
            <a:prstGeom prst="rect">
              <a:avLst/>
            </a:prstGeom>
            <a:noFill/>
            <a:ln w="9525">
              <a:solidFill>
                <a:srgbClr val="FF0000"/>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Floor</a:t>
              </a:r>
            </a:p>
          </p:txBody>
        </p:sp>
        <p:sp>
          <p:nvSpPr>
            <p:cNvPr id="34" name="Text Box 35"/>
            <p:cNvSpPr txBox="1">
              <a:spLocks noChangeArrowheads="1"/>
            </p:cNvSpPr>
            <p:nvPr/>
          </p:nvSpPr>
          <p:spPr bwMode="auto">
            <a:xfrm>
              <a:off x="10624231" y="5838958"/>
              <a:ext cx="1626394"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Clg. &amp; Flr</a:t>
              </a:r>
            </a:p>
          </p:txBody>
        </p:sp>
        <p:sp>
          <p:nvSpPr>
            <p:cNvPr id="35" name="Text Box 37"/>
            <p:cNvSpPr txBox="1">
              <a:spLocks noChangeArrowheads="1"/>
            </p:cNvSpPr>
            <p:nvPr/>
          </p:nvSpPr>
          <p:spPr bwMode="auto">
            <a:xfrm>
              <a:off x="10624231" y="6507478"/>
              <a:ext cx="1626394"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Cont. Footing</a:t>
              </a:r>
            </a:p>
          </p:txBody>
        </p:sp>
        <p:sp>
          <p:nvSpPr>
            <p:cNvPr id="36" name="Text Box 38"/>
            <p:cNvSpPr txBox="1">
              <a:spLocks noChangeArrowheads="1"/>
            </p:cNvSpPr>
            <p:nvPr/>
          </p:nvSpPr>
          <p:spPr bwMode="auto">
            <a:xfrm>
              <a:off x="10624231" y="7139862"/>
              <a:ext cx="1626394"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smtClean="0">
                  <a:ea typeface="ＭＳ Ｐゴシック" pitchFamily="34" charset="-128"/>
                </a:rPr>
                <a:t>RoofBase</a:t>
              </a:r>
              <a:endParaRPr kumimoji="1" lang="en-US" altLang="ja-JP" sz="1700">
                <a:ea typeface="ＭＳ Ｐゴシック" pitchFamily="34" charset="-128"/>
              </a:endParaRPr>
            </a:p>
          </p:txBody>
        </p:sp>
        <p:sp>
          <p:nvSpPr>
            <p:cNvPr id="37" name="Line 39"/>
            <p:cNvSpPr>
              <a:spLocks noChangeShapeType="1"/>
            </p:cNvSpPr>
            <p:nvPr/>
          </p:nvSpPr>
          <p:spPr bwMode="auto">
            <a:xfrm flipH="1">
              <a:off x="9973674" y="4181476"/>
              <a:ext cx="394" cy="2495394"/>
            </a:xfrm>
            <a:prstGeom prst="line">
              <a:avLst/>
            </a:prstGeom>
            <a:noFill/>
            <a:ln w="9525">
              <a:solidFill>
                <a:schemeClr val="tx1"/>
              </a:solidFill>
              <a:round/>
              <a:headEnd/>
              <a:tailEnd/>
            </a:ln>
          </p:spPr>
          <p:txBody>
            <a:bodyPr lIns="130039" tIns="65020" rIns="130039" bIns="65020"/>
            <a:lstStyle/>
            <a:p>
              <a:endParaRPr lang="en-GB"/>
            </a:p>
          </p:txBody>
        </p:sp>
        <p:sp>
          <p:nvSpPr>
            <p:cNvPr id="38" name="Line 40"/>
            <p:cNvSpPr>
              <a:spLocks noChangeShapeType="1"/>
            </p:cNvSpPr>
            <p:nvPr/>
          </p:nvSpPr>
          <p:spPr bwMode="auto">
            <a:xfrm flipH="1">
              <a:off x="9973676" y="4818108"/>
              <a:ext cx="650558" cy="0"/>
            </a:xfrm>
            <a:prstGeom prst="line">
              <a:avLst/>
            </a:prstGeom>
            <a:noFill/>
            <a:ln w="9525">
              <a:solidFill>
                <a:schemeClr val="tx1"/>
              </a:solidFill>
              <a:round/>
              <a:headEnd/>
              <a:tailEnd/>
            </a:ln>
          </p:spPr>
          <p:txBody>
            <a:bodyPr lIns="130039" tIns="65020" rIns="130039" bIns="65020"/>
            <a:lstStyle/>
            <a:p>
              <a:endParaRPr lang="en-GB"/>
            </a:p>
          </p:txBody>
        </p:sp>
        <p:sp>
          <p:nvSpPr>
            <p:cNvPr id="39" name="Line 41"/>
            <p:cNvSpPr>
              <a:spLocks noChangeShapeType="1"/>
            </p:cNvSpPr>
            <p:nvPr/>
          </p:nvSpPr>
          <p:spPr bwMode="auto">
            <a:xfrm flipH="1" flipV="1">
              <a:off x="9976450" y="5467351"/>
              <a:ext cx="647782" cy="1211"/>
            </a:xfrm>
            <a:prstGeom prst="line">
              <a:avLst/>
            </a:prstGeom>
            <a:noFill/>
            <a:ln w="9525">
              <a:solidFill>
                <a:schemeClr val="tx1"/>
              </a:solidFill>
              <a:round/>
              <a:headEnd/>
              <a:tailEnd/>
            </a:ln>
          </p:spPr>
          <p:txBody>
            <a:bodyPr lIns="130039" tIns="65020" rIns="130039" bIns="65020"/>
            <a:lstStyle/>
            <a:p>
              <a:endParaRPr lang="en-GB"/>
            </a:p>
          </p:txBody>
        </p:sp>
        <p:sp>
          <p:nvSpPr>
            <p:cNvPr id="40" name="Line 42"/>
            <p:cNvSpPr>
              <a:spLocks noChangeShapeType="1"/>
            </p:cNvSpPr>
            <p:nvPr/>
          </p:nvSpPr>
          <p:spPr bwMode="auto">
            <a:xfrm flipH="1">
              <a:off x="9973676" y="6082875"/>
              <a:ext cx="650558" cy="0"/>
            </a:xfrm>
            <a:prstGeom prst="line">
              <a:avLst/>
            </a:prstGeom>
            <a:noFill/>
            <a:ln w="9525">
              <a:solidFill>
                <a:schemeClr val="tx1"/>
              </a:solidFill>
              <a:round/>
              <a:headEnd/>
              <a:tailEnd/>
            </a:ln>
          </p:spPr>
          <p:txBody>
            <a:bodyPr lIns="130039" tIns="65020" rIns="130039" bIns="65020"/>
            <a:lstStyle/>
            <a:p>
              <a:endParaRPr lang="en-GB"/>
            </a:p>
          </p:txBody>
        </p:sp>
        <p:sp>
          <p:nvSpPr>
            <p:cNvPr id="41" name="Line 43"/>
            <p:cNvSpPr>
              <a:spLocks noChangeShapeType="1"/>
            </p:cNvSpPr>
            <p:nvPr/>
          </p:nvSpPr>
          <p:spPr bwMode="auto">
            <a:xfrm flipH="1">
              <a:off x="9973676" y="6676866"/>
              <a:ext cx="650558" cy="0"/>
            </a:xfrm>
            <a:prstGeom prst="line">
              <a:avLst/>
            </a:prstGeom>
            <a:noFill/>
            <a:ln w="9525">
              <a:solidFill>
                <a:schemeClr val="tx1"/>
              </a:solidFill>
              <a:round/>
              <a:headEnd/>
              <a:tailEnd/>
            </a:ln>
          </p:spPr>
          <p:txBody>
            <a:bodyPr lIns="130039" tIns="65020" rIns="130039" bIns="65020"/>
            <a:lstStyle/>
            <a:p>
              <a:endParaRPr lang="en-GB"/>
            </a:p>
          </p:txBody>
        </p:sp>
        <p:sp>
          <p:nvSpPr>
            <p:cNvPr id="42" name="Line 44"/>
            <p:cNvSpPr>
              <a:spLocks noChangeShapeType="1"/>
            </p:cNvSpPr>
            <p:nvPr/>
          </p:nvSpPr>
          <p:spPr bwMode="auto">
            <a:xfrm flipH="1">
              <a:off x="9973676" y="7327317"/>
              <a:ext cx="650558" cy="0"/>
            </a:xfrm>
            <a:prstGeom prst="line">
              <a:avLst/>
            </a:prstGeom>
            <a:noFill/>
            <a:ln w="9525">
              <a:solidFill>
                <a:schemeClr val="tx1"/>
              </a:solidFill>
              <a:prstDash val="solid"/>
              <a:round/>
              <a:headEnd/>
              <a:tailEnd/>
            </a:ln>
          </p:spPr>
          <p:txBody>
            <a:bodyPr lIns="130039" tIns="65020" rIns="130039" bIns="65020"/>
            <a:lstStyle/>
            <a:p>
              <a:endParaRPr lang="en-GB"/>
            </a:p>
          </p:txBody>
        </p:sp>
        <p:sp>
          <p:nvSpPr>
            <p:cNvPr id="43" name="Line 45"/>
            <p:cNvSpPr>
              <a:spLocks noChangeShapeType="1"/>
            </p:cNvSpPr>
            <p:nvPr/>
          </p:nvSpPr>
          <p:spPr bwMode="auto">
            <a:xfrm flipH="1">
              <a:off x="9973674" y="6676866"/>
              <a:ext cx="0" cy="650452"/>
            </a:xfrm>
            <a:prstGeom prst="line">
              <a:avLst/>
            </a:prstGeom>
            <a:noFill/>
            <a:ln w="9525">
              <a:solidFill>
                <a:schemeClr val="tx1"/>
              </a:solidFill>
              <a:prstDash val="solid"/>
              <a:round/>
              <a:headEnd/>
              <a:tailEnd/>
            </a:ln>
          </p:spPr>
          <p:txBody>
            <a:bodyPr lIns="130039" tIns="65020" rIns="130039" bIns="65020"/>
            <a:lstStyle/>
            <a:p>
              <a:endParaRPr lang="en-GB"/>
            </a:p>
          </p:txBody>
        </p:sp>
        <p:sp>
          <p:nvSpPr>
            <p:cNvPr id="44" name="Text Box 46"/>
            <p:cNvSpPr txBox="1">
              <a:spLocks noChangeArrowheads="1"/>
            </p:cNvSpPr>
            <p:nvPr/>
          </p:nvSpPr>
          <p:spPr bwMode="auto">
            <a:xfrm>
              <a:off x="267035" y="3785618"/>
              <a:ext cx="1488603"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 Base</a:t>
              </a:r>
            </a:p>
          </p:txBody>
        </p:sp>
        <p:sp>
          <p:nvSpPr>
            <p:cNvPr id="45" name="Line 47"/>
            <p:cNvSpPr>
              <a:spLocks noChangeShapeType="1"/>
            </p:cNvSpPr>
            <p:nvPr/>
          </p:nvSpPr>
          <p:spPr bwMode="auto">
            <a:xfrm flipH="1" flipV="1">
              <a:off x="10000780" y="3494376"/>
              <a:ext cx="1880" cy="296574"/>
            </a:xfrm>
            <a:prstGeom prst="line">
              <a:avLst/>
            </a:prstGeom>
            <a:noFill/>
            <a:ln w="9525">
              <a:solidFill>
                <a:schemeClr val="tx1"/>
              </a:solidFill>
              <a:round/>
              <a:headEnd/>
              <a:tailEnd/>
            </a:ln>
          </p:spPr>
          <p:txBody>
            <a:bodyPr lIns="130039" tIns="65020" rIns="130039" bIns="65020"/>
            <a:lstStyle/>
            <a:p>
              <a:endParaRPr lang="en-GB"/>
            </a:p>
          </p:txBody>
        </p:sp>
        <p:sp>
          <p:nvSpPr>
            <p:cNvPr id="46" name="Text Box 48"/>
            <p:cNvSpPr txBox="1">
              <a:spLocks noChangeArrowheads="1"/>
            </p:cNvSpPr>
            <p:nvPr/>
          </p:nvSpPr>
          <p:spPr bwMode="auto">
            <a:xfrm>
              <a:off x="3944825" y="3788473"/>
              <a:ext cx="1828800" cy="404113"/>
            </a:xfrm>
            <a:prstGeom prst="rect">
              <a:avLst/>
            </a:prstGeom>
            <a:noFill/>
            <a:ln w="9525">
              <a:solidFill>
                <a:schemeClr val="tx1"/>
              </a:solidFill>
              <a:miter lim="800000"/>
              <a:headEnd/>
              <a:tailEnd/>
            </a:ln>
          </p:spPr>
          <p:txBody>
            <a:bodyPr wrap="square" lIns="130039" tIns="65020" rIns="130039" bIns="65020">
              <a:spAutoFit/>
            </a:bodyPr>
            <a:lstStyle/>
            <a:p>
              <a:pPr algn="ctr">
                <a:spcBef>
                  <a:spcPct val="50000"/>
                </a:spcBef>
              </a:pPr>
              <a:r>
                <a:rPr kumimoji="1" lang="en-US" altLang="ja-JP" sz="1700" dirty="0" err="1" smtClean="0">
                  <a:ea typeface="ＭＳ Ｐゴシック" pitchFamily="34" charset="-128"/>
                </a:rPr>
                <a:t>ElementType</a:t>
              </a:r>
              <a:endParaRPr kumimoji="1" lang="en-US" altLang="ja-JP" sz="1700" dirty="0">
                <a:ea typeface="ＭＳ Ｐゴシック" pitchFamily="34" charset="-128"/>
              </a:endParaRPr>
            </a:p>
          </p:txBody>
        </p:sp>
        <p:sp>
          <p:nvSpPr>
            <p:cNvPr id="47" name="Text Box 49"/>
            <p:cNvSpPr txBox="1">
              <a:spLocks noChangeArrowheads="1"/>
            </p:cNvSpPr>
            <p:nvPr/>
          </p:nvSpPr>
          <p:spPr bwMode="auto">
            <a:xfrm>
              <a:off x="267035" y="4657404"/>
              <a:ext cx="1488603" cy="404274"/>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a:t>
              </a:r>
            </a:p>
          </p:txBody>
        </p:sp>
        <p:sp>
          <p:nvSpPr>
            <p:cNvPr id="48" name="Line 50"/>
            <p:cNvSpPr>
              <a:spLocks noChangeShapeType="1"/>
            </p:cNvSpPr>
            <p:nvPr/>
          </p:nvSpPr>
          <p:spPr bwMode="auto">
            <a:xfrm flipV="1">
              <a:off x="942439" y="4205701"/>
              <a:ext cx="0" cy="447186"/>
            </a:xfrm>
            <a:prstGeom prst="line">
              <a:avLst/>
            </a:prstGeom>
            <a:noFill/>
            <a:ln w="9525">
              <a:solidFill>
                <a:schemeClr val="tx1"/>
              </a:solidFill>
              <a:round/>
              <a:headEnd/>
              <a:tailEnd/>
            </a:ln>
          </p:spPr>
          <p:txBody>
            <a:bodyPr lIns="130039" tIns="65020" rIns="130039" bIns="65020"/>
            <a:lstStyle/>
            <a:p>
              <a:endParaRPr lang="en-GB"/>
            </a:p>
          </p:txBody>
        </p:sp>
        <p:sp>
          <p:nvSpPr>
            <p:cNvPr id="49" name="Line 51"/>
            <p:cNvSpPr>
              <a:spLocks noChangeShapeType="1"/>
            </p:cNvSpPr>
            <p:nvPr/>
          </p:nvSpPr>
          <p:spPr bwMode="auto">
            <a:xfrm flipV="1">
              <a:off x="931144" y="3501046"/>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50" name="Text Box 52"/>
            <p:cNvSpPr txBox="1">
              <a:spLocks noChangeArrowheads="1"/>
            </p:cNvSpPr>
            <p:nvPr/>
          </p:nvSpPr>
          <p:spPr bwMode="auto">
            <a:xfrm>
              <a:off x="7846534" y="3786520"/>
              <a:ext cx="1488603"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Instance</a:t>
              </a:r>
            </a:p>
          </p:txBody>
        </p:sp>
        <p:sp>
          <p:nvSpPr>
            <p:cNvPr id="51" name="Text Box 53"/>
            <p:cNvSpPr txBox="1">
              <a:spLocks noChangeArrowheads="1"/>
            </p:cNvSpPr>
            <p:nvPr/>
          </p:nvSpPr>
          <p:spPr bwMode="auto">
            <a:xfrm>
              <a:off x="7846534" y="4658308"/>
              <a:ext cx="1488603"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Insertable Instance</a:t>
              </a:r>
            </a:p>
          </p:txBody>
        </p:sp>
        <p:sp>
          <p:nvSpPr>
            <p:cNvPr id="52" name="Line 54"/>
            <p:cNvSpPr>
              <a:spLocks noChangeShapeType="1"/>
            </p:cNvSpPr>
            <p:nvPr/>
          </p:nvSpPr>
          <p:spPr bwMode="auto">
            <a:xfrm flipV="1">
              <a:off x="8521937" y="4206603"/>
              <a:ext cx="0" cy="447186"/>
            </a:xfrm>
            <a:prstGeom prst="line">
              <a:avLst/>
            </a:prstGeom>
            <a:noFill/>
            <a:ln w="9525">
              <a:solidFill>
                <a:schemeClr val="tx1"/>
              </a:solidFill>
              <a:round/>
              <a:headEnd/>
              <a:tailEnd/>
            </a:ln>
          </p:spPr>
          <p:txBody>
            <a:bodyPr lIns="130039" tIns="65020" rIns="130039" bIns="65020"/>
            <a:lstStyle/>
            <a:p>
              <a:endParaRPr lang="en-GB"/>
            </a:p>
          </p:txBody>
        </p:sp>
        <p:sp>
          <p:nvSpPr>
            <p:cNvPr id="53" name="Line 55"/>
            <p:cNvSpPr>
              <a:spLocks noChangeShapeType="1"/>
            </p:cNvSpPr>
            <p:nvPr/>
          </p:nvSpPr>
          <p:spPr bwMode="auto">
            <a:xfrm flipV="1">
              <a:off x="8510642" y="3501948"/>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54" name="Text Box 56"/>
            <p:cNvSpPr txBox="1">
              <a:spLocks noChangeArrowheads="1"/>
            </p:cNvSpPr>
            <p:nvPr/>
          </p:nvSpPr>
          <p:spPr bwMode="auto">
            <a:xfrm>
              <a:off x="7855006" y="5667862"/>
              <a:ext cx="1754563" cy="654530"/>
            </a:xfrm>
            <a:prstGeom prst="rect">
              <a:avLst/>
            </a:prstGeom>
            <a:noFill/>
            <a:ln w="9525">
              <a:solidFill>
                <a:srgbClr val="FF0000"/>
              </a:solidFill>
              <a:miter lim="800000"/>
              <a:headEnd/>
              <a:tailEnd/>
            </a:ln>
          </p:spPr>
          <p:txBody>
            <a:bodyPr wrap="square" lIns="130039" tIns="65020" rIns="130039" bIns="65020">
              <a:spAutoFit/>
            </a:bodyPr>
            <a:lstStyle/>
            <a:p>
              <a:pPr algn="ctr">
                <a:spcBef>
                  <a:spcPct val="50000"/>
                </a:spcBef>
              </a:pPr>
              <a:r>
                <a:rPr kumimoji="1" lang="en-US" altLang="ja-JP" sz="1700">
                  <a:ea typeface="ＭＳ Ｐゴシック" pitchFamily="34" charset="-128"/>
                </a:rPr>
                <a:t>Family Instance</a:t>
              </a:r>
            </a:p>
          </p:txBody>
        </p:sp>
        <p:sp>
          <p:nvSpPr>
            <p:cNvPr id="55" name="Line 57"/>
            <p:cNvSpPr>
              <a:spLocks noChangeShapeType="1"/>
            </p:cNvSpPr>
            <p:nvPr/>
          </p:nvSpPr>
          <p:spPr bwMode="auto">
            <a:xfrm flipV="1">
              <a:off x="8517419" y="5322308"/>
              <a:ext cx="0" cy="334260"/>
            </a:xfrm>
            <a:prstGeom prst="line">
              <a:avLst/>
            </a:prstGeom>
            <a:noFill/>
            <a:ln w="9525">
              <a:solidFill>
                <a:schemeClr val="tx1"/>
              </a:solidFill>
              <a:round/>
              <a:headEnd/>
              <a:tailEnd/>
            </a:ln>
          </p:spPr>
          <p:txBody>
            <a:bodyPr lIns="130039" tIns="65020" rIns="130039" bIns="65020"/>
            <a:lstStyle/>
            <a:p>
              <a:endParaRPr lang="en-GB"/>
            </a:p>
          </p:txBody>
        </p:sp>
        <p:sp>
          <p:nvSpPr>
            <p:cNvPr id="56" name="Line 59"/>
            <p:cNvSpPr>
              <a:spLocks noChangeShapeType="1"/>
            </p:cNvSpPr>
            <p:nvPr/>
          </p:nvSpPr>
          <p:spPr bwMode="auto">
            <a:xfrm flipH="1">
              <a:off x="7774248" y="4461814"/>
              <a:ext cx="1208501" cy="0"/>
            </a:xfrm>
            <a:prstGeom prst="line">
              <a:avLst/>
            </a:prstGeom>
            <a:noFill/>
            <a:ln w="9525">
              <a:solidFill>
                <a:schemeClr val="tx1"/>
              </a:solidFill>
              <a:round/>
              <a:headEnd/>
              <a:tailEnd/>
            </a:ln>
          </p:spPr>
          <p:txBody>
            <a:bodyPr lIns="130039" tIns="65020" rIns="130039" bIns="65020"/>
            <a:lstStyle/>
            <a:p>
              <a:endParaRPr lang="en-GB"/>
            </a:p>
          </p:txBody>
        </p:sp>
        <p:sp>
          <p:nvSpPr>
            <p:cNvPr id="57" name="Line 60"/>
            <p:cNvSpPr>
              <a:spLocks noChangeShapeType="1"/>
            </p:cNvSpPr>
            <p:nvPr/>
          </p:nvSpPr>
          <p:spPr bwMode="auto">
            <a:xfrm flipH="1">
              <a:off x="8874322" y="4461814"/>
              <a:ext cx="537614"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58" name="Line 62"/>
            <p:cNvSpPr>
              <a:spLocks noChangeShapeType="1"/>
            </p:cNvSpPr>
            <p:nvPr/>
          </p:nvSpPr>
          <p:spPr bwMode="auto">
            <a:xfrm>
              <a:off x="6713666" y="3503819"/>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59" name="Text Box 63"/>
            <p:cNvSpPr txBox="1">
              <a:spLocks noChangeArrowheads="1"/>
            </p:cNvSpPr>
            <p:nvPr/>
          </p:nvSpPr>
          <p:spPr bwMode="auto">
            <a:xfrm>
              <a:off x="5981792" y="3788391"/>
              <a:ext cx="1488603"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Group</a:t>
              </a:r>
            </a:p>
          </p:txBody>
        </p:sp>
        <p:sp>
          <p:nvSpPr>
            <p:cNvPr id="60" name="Line 16"/>
            <p:cNvSpPr>
              <a:spLocks noChangeShapeType="1"/>
            </p:cNvSpPr>
            <p:nvPr/>
          </p:nvSpPr>
          <p:spPr bwMode="auto">
            <a:xfrm>
              <a:off x="4849604" y="3499071"/>
              <a:ext cx="1651" cy="282354"/>
            </a:xfrm>
            <a:prstGeom prst="line">
              <a:avLst/>
            </a:prstGeom>
            <a:noFill/>
            <a:ln w="9525">
              <a:solidFill>
                <a:schemeClr val="tx1"/>
              </a:solidFill>
              <a:round/>
              <a:headEnd/>
              <a:tailEnd/>
            </a:ln>
          </p:spPr>
          <p:txBody>
            <a:bodyPr lIns="130039" tIns="65020" rIns="130039" bIns="65020"/>
            <a:lstStyle/>
            <a:p>
              <a:endParaRPr lang="en-GB"/>
            </a:p>
          </p:txBody>
        </p:sp>
        <p:cxnSp>
          <p:nvCxnSpPr>
            <p:cNvPr id="63" name="Straight Connector 62"/>
            <p:cNvCxnSpPr>
              <a:stCxn id="11" idx="2"/>
              <a:endCxn id="24" idx="0"/>
            </p:cNvCxnSpPr>
            <p:nvPr/>
          </p:nvCxnSpPr>
          <p:spPr>
            <a:xfrm rot="5400000">
              <a:off x="4198603" y="6015787"/>
              <a:ext cx="1369497" cy="15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Element versus Symbol </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graphicFrame>
        <p:nvGraphicFramePr>
          <p:cNvPr id="4" name="Content Placeholder 3"/>
          <p:cNvGraphicFramePr>
            <a:graphicFrameLocks/>
          </p:cNvGraphicFramePr>
          <p:nvPr/>
        </p:nvGraphicFramePr>
        <p:xfrm>
          <a:off x="666197" y="1768819"/>
          <a:ext cx="11226987" cy="7148168"/>
        </p:xfrm>
        <a:graphic>
          <a:graphicData uri="http://schemas.openxmlformats.org/drawingml/2006/table">
            <a:tbl>
              <a:tblPr/>
              <a:tblGrid>
                <a:gridCol w="1403708"/>
                <a:gridCol w="3644832"/>
                <a:gridCol w="910738"/>
                <a:gridCol w="76802"/>
                <a:gridCol w="4111162"/>
                <a:gridCol w="1079745"/>
              </a:tblGrid>
              <a:tr h="223593">
                <a:tc gridSpan="3">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Calibri" pitchFamily="34" charset="0"/>
                        </a:rPr>
                        <a:t>Element</a:t>
                      </a:r>
                    </a:p>
                  </a:txBody>
                  <a:tcPr marL="11146" marR="11146" marT="11144" marB="0" anchor="b" horzOverflow="overflow">
                    <a:lnL>
                      <a:noFill/>
                    </a:lnL>
                    <a:lnR>
                      <a:noFill/>
                    </a:lnR>
                    <a:lnT>
                      <a:noFill/>
                    </a:lnT>
                    <a:lnB>
                      <a:noFill/>
                    </a:lnB>
                    <a:lnTlToBr>
                      <a:noFill/>
                    </a:lnTlToBr>
                    <a:lnBlToTr>
                      <a:noFill/>
                    </a:lnBlToTr>
                    <a:noFill/>
                  </a:tcPr>
                </a:tc>
                <a:tc hMerge="1">
                  <a:txBody>
                    <a:bodyPr/>
                    <a:lstStyle/>
                    <a:p>
                      <a:endParaRPr lang="en-GB"/>
                    </a:p>
                  </a:txBody>
                  <a:tcPr/>
                </a:tc>
                <a:tc hMerge="1">
                  <a:txBody>
                    <a:bodyPr/>
                    <a:lstStyle/>
                    <a:p>
                      <a:endParaRPr lang="en-GB"/>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Symbol</a:t>
                      </a:r>
                    </a:p>
                  </a:txBody>
                  <a:tcPr marL="11146" marR="11146" marT="11144" marB="0" anchor="b" horzOverflow="overflow">
                    <a:lnL>
                      <a:noFill/>
                    </a:lnL>
                    <a:lnR>
                      <a:noFill/>
                    </a:lnR>
                    <a:lnT>
                      <a:noFill/>
                    </a:lnT>
                    <a:lnB>
                      <a:noFill/>
                    </a:lnB>
                    <a:lnTlToBr>
                      <a:noFill/>
                    </a:lnTlToBr>
                    <a:lnBlToTr>
                      <a:noFill/>
                    </a:lnBlToTr>
                    <a:noFill/>
                  </a:tcPr>
                </a:tc>
                <a:tc hMerge="1">
                  <a:txBody>
                    <a:bodyPr/>
                    <a:lstStyle/>
                    <a:p>
                      <a:endParaRPr lang="en-GB"/>
                    </a:p>
                  </a:txBody>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Calibri" pitchFamily="34" charset="0"/>
                        </a:rPr>
                        <a:t>Kind of Element in UI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Derived from Element/TypeOf</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Category</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Derived from Symbol/TypeOf</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Category</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Wall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HostObject</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smtClean="0">
                          <a:ln>
                            <a:noFill/>
                          </a:ln>
                          <a:solidFill>
                            <a:schemeClr val="accent4"/>
                          </a:solidFill>
                          <a:effectLst/>
                          <a:latin typeface="Calibri" pitchFamily="34" charset="0"/>
                        </a:rPr>
                        <a:t>Wall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Walls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HostObjAttributes</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WallType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Walls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Door</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Doors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InsertableObject</a:t>
                      </a:r>
                      <a:r>
                        <a:rPr kumimoji="0" lang="en-US" sz="1300" b="0" i="0" u="none" strike="noStrike" cap="none" normalizeH="0" baseline="0" dirty="0" smtClean="0">
                          <a:ln>
                            <a:noFill/>
                          </a:ln>
                          <a:solidFill>
                            <a:schemeClr val="tx1"/>
                          </a:solidFill>
                          <a:effectLst/>
                          <a:latin typeface="Calibri" pitchFamily="34" charset="0"/>
                        </a:rPr>
                        <a:t> /</a:t>
                      </a:r>
                      <a:r>
                        <a:rPr kumimoji="0" lang="en-US" sz="1300" b="0" i="0" u="none" strike="noStrike" cap="none" normalizeH="0" baseline="0" dirty="0" err="1" smtClean="0">
                          <a:ln>
                            <a:noFill/>
                          </a:ln>
                          <a:solidFill>
                            <a:schemeClr val="accent4"/>
                          </a:solidFill>
                          <a:effectLst/>
                          <a:latin typeface="Calibri" pitchFamily="34" charset="0"/>
                        </a:rPr>
                        <a:t>FamilySymbol</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Doors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Door Tag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IndependentTag</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Door Tags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Door Tags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Window</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Windows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Windows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WindowTag</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IndependentTag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Window Tags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Window Tags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Opening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Opening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rPr>
                        <a:t>Rectangular Straight  Wall Opening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  ---</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Floor</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HostObject/Floor</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Floors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HostObjAttributes/FloorType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Floors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Ceiling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Ceilings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HostObjAttributes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Ceilings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Roof</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HostObject/RoofBase/FootPrintRoof,ExtrusionRoof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Roofs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HostObjAttributes/RoofType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Roofs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Column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Columns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Columns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Component (Desk)</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Furniture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Furniture</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Component (Tree)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Planting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Planting</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Stairs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Stairs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Symbol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Staies </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Railing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Railings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Symbol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Railings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  ---</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Tag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RoomTag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Tags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Symbol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Tags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Grid</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Grid</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Grids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LineAndTextAttrSymbol/GridType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Lines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ModelCurve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tx1"/>
                          </a:solidFill>
                          <a:effectLst/>
                          <a:latin typeface="Calibri" pitchFamily="34" charset="0"/>
                        </a:rPr>
                        <a:t>ModelLine</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Lines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  --- </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Ref Plane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ReferencePlane</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Reference Planes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  --- </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Dimension</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Dimension</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Dimensions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DimensionType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Section</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Views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Symbol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Text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TextElement/TextNote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Text Notes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LineAndTextAttrSymbol/TextElementType/TextNoteType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Level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Level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Levels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LevelType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Levels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Model Group</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Group</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rPr>
                        <a:t>Model Group</a:t>
                      </a:r>
                      <a:r>
                        <a:rPr kumimoji="0" lang="en-US" sz="1300" b="0" i="0" u="none" strike="noStrike" cap="none" normalizeH="0" baseline="0" dirty="0" smtClean="0">
                          <a:ln>
                            <a:noFill/>
                          </a:ln>
                          <a:solidFill>
                            <a:schemeClr val="tx1"/>
                          </a:solidFill>
                          <a:effectLst/>
                          <a:latin typeface="Calibri" pitchFamily="34" charset="0"/>
                        </a:rPr>
                        <a: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GroupType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Model Groups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Create…/Walls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Walls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Walls</a:t>
                      </a:r>
                    </a:p>
                  </a:txBody>
                  <a:tcPr marL="11146" marR="11146" marT="11144" marB="0" anchor="b" horzOverflow="overflow">
                    <a:lnL>
                      <a:noFill/>
                    </a:lnL>
                    <a:lnR>
                      <a:noFill/>
                    </a:lnR>
                    <a:lnT>
                      <a:noFill/>
                    </a:lnT>
                    <a:lnB>
                      <a:noFill/>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Identifying Element   </a:t>
            </a:r>
            <a:endParaRPr lang="en-US" dirty="0"/>
          </a:p>
        </p:txBody>
      </p:sp>
      <p:sp>
        <p:nvSpPr>
          <p:cNvPr id="3" name="Content Placeholder 2"/>
          <p:cNvSpPr>
            <a:spLocks noGrp="1"/>
          </p:cNvSpPr>
          <p:nvPr>
            <p:ph idx="1"/>
          </p:nvPr>
        </p:nvSpPr>
        <p:spPr/>
        <p:txBody>
          <a:bodyPr/>
          <a:lstStyle/>
          <a:p>
            <a:r>
              <a:rPr lang="en-US" dirty="0" smtClean="0"/>
              <a:t>A system family is a built-in object in </a:t>
            </a:r>
            <a:r>
              <a:rPr lang="en-US" dirty="0" err="1" smtClean="0"/>
              <a:t>Revit</a:t>
            </a:r>
            <a:r>
              <a:rPr lang="en-US" dirty="0" smtClean="0"/>
              <a:t>. There is a designated class for it. You can use it to identify the element. </a:t>
            </a:r>
          </a:p>
          <a:p>
            <a:r>
              <a:rPr lang="en-US" dirty="0" smtClean="0"/>
              <a:t>A component family has a generic form as </a:t>
            </a:r>
            <a:r>
              <a:rPr lang="en-US" dirty="0" err="1" smtClean="0"/>
              <a:t>FamilyInstance</a:t>
            </a:r>
            <a:r>
              <a:rPr lang="en-US" dirty="0" smtClean="0"/>
              <a:t>/</a:t>
            </a:r>
            <a:r>
              <a:rPr lang="en-US" dirty="0" err="1" smtClean="0"/>
              <a:t>FamilySymbol</a:t>
            </a:r>
            <a:r>
              <a:rPr lang="en-US" dirty="0" smtClean="0"/>
              <a:t>. Category is the way to further identify the kind of object it is representing in </a:t>
            </a:r>
            <a:r>
              <a:rPr lang="en-US" dirty="0" err="1" smtClean="0"/>
              <a:t>Revit</a:t>
            </a:r>
            <a:r>
              <a:rPr lang="en-US" dirty="0" smtClean="0"/>
              <a:t>. </a:t>
            </a:r>
          </a:p>
          <a:p>
            <a:r>
              <a:rPr lang="en-US" dirty="0" smtClean="0"/>
              <a:t>Depending on an element you are interested in, you will need to check the following:</a:t>
            </a:r>
          </a:p>
          <a:p>
            <a:pPr lvl="2"/>
            <a:r>
              <a:rPr lang="en-US" sz="2800" dirty="0" smtClean="0"/>
              <a:t>Class name</a:t>
            </a:r>
          </a:p>
          <a:p>
            <a:pPr lvl="2"/>
            <a:r>
              <a:rPr lang="en-US" sz="2800" dirty="0" smtClean="0"/>
              <a:t>Category property  </a:t>
            </a:r>
          </a:p>
          <a:p>
            <a:pPr lvl="2"/>
            <a:r>
              <a:rPr lang="en-US" sz="2800" dirty="0" smtClean="0"/>
              <a:t>If an element is Element </a:t>
            </a:r>
            <a:br>
              <a:rPr lang="en-US" sz="2800" dirty="0" smtClean="0"/>
            </a:br>
            <a:r>
              <a:rPr lang="en-US" sz="2800" dirty="0" smtClean="0"/>
              <a:t>Type (Symbol) or not </a:t>
            </a:r>
          </a:p>
          <a:p>
            <a:pPr lvl="2"/>
            <a:endParaRPr lang="en-US" sz="2800" dirty="0" smtClean="0"/>
          </a:p>
          <a:p>
            <a:pPr lvl="1"/>
            <a:endParaRPr lang="en-US" dirty="0" smtClean="0"/>
          </a:p>
          <a:p>
            <a:pPr>
              <a:buNone/>
            </a:pPr>
            <a:endParaRPr lang="en-US" dirty="0" smtClean="0"/>
          </a:p>
          <a:p>
            <a:pPr lvl="0">
              <a:buNone/>
            </a:pPr>
            <a:endParaRPr lang="en-US" dirty="0" smtClean="0"/>
          </a:p>
          <a:p>
            <a:endParaRPr lang="en-US" dirty="0"/>
          </a:p>
        </p:txBody>
      </p:sp>
      <p:graphicFrame>
        <p:nvGraphicFramePr>
          <p:cNvPr id="4" name="Table 3"/>
          <p:cNvGraphicFramePr>
            <a:graphicFrameLocks noGrp="1"/>
          </p:cNvGraphicFramePr>
          <p:nvPr/>
        </p:nvGraphicFramePr>
        <p:xfrm>
          <a:off x="5591175" y="5411787"/>
          <a:ext cx="6581868" cy="3312414"/>
        </p:xfrm>
        <a:graphic>
          <a:graphicData uri="http://schemas.openxmlformats.org/drawingml/2006/table">
            <a:tbl>
              <a:tblPr/>
              <a:tblGrid>
                <a:gridCol w="1645467"/>
                <a:gridCol w="2347210"/>
                <a:gridCol w="2589191"/>
              </a:tblGrid>
              <a:tr h="367326">
                <a:tc>
                  <a:txBody>
                    <a:bodyPr/>
                    <a:lstStyle/>
                    <a:p>
                      <a:pPr marL="0" marR="0">
                        <a:lnSpc>
                          <a:spcPct val="115000"/>
                        </a:lnSpc>
                        <a:spcBef>
                          <a:spcPts val="0"/>
                        </a:spcBef>
                        <a:spcAft>
                          <a:spcPts val="0"/>
                        </a:spcAft>
                      </a:pPr>
                      <a:r>
                        <a:rPr lang="en-US" sz="2100" dirty="0">
                          <a:solidFill>
                            <a:srgbClr val="000000"/>
                          </a:solidFill>
                          <a:latin typeface="Calibri"/>
                          <a:ea typeface="Times New Roman"/>
                          <a:cs typeface="Times New Roman"/>
                        </a:rPr>
                        <a:t> </a:t>
                      </a:r>
                      <a:endParaRPr lang="en-US" sz="2100" dirty="0">
                        <a:latin typeface="Calibri"/>
                        <a:ea typeface="MS Mincho"/>
                        <a:cs typeface="Times New Roman"/>
                      </a:endParaRPr>
                    </a:p>
                  </a:txBody>
                  <a:tcPr marL="130669" marR="13066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b="1">
                          <a:solidFill>
                            <a:srgbClr val="000000"/>
                          </a:solidFill>
                          <a:latin typeface="Calibri"/>
                          <a:ea typeface="Times New Roman"/>
                          <a:cs typeface="Times New Roman"/>
                        </a:rPr>
                        <a:t>System Family </a:t>
                      </a:r>
                      <a:endParaRPr lang="en-US" sz="210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b="1">
                          <a:solidFill>
                            <a:srgbClr val="000000"/>
                          </a:solidFill>
                          <a:latin typeface="Calibri"/>
                          <a:ea typeface="Times New Roman"/>
                          <a:cs typeface="Times New Roman"/>
                        </a:rPr>
                        <a:t>Component Family </a:t>
                      </a:r>
                      <a:endParaRPr lang="en-US" sz="210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69305">
                <a:tc>
                  <a:txBody>
                    <a:bodyPr/>
                    <a:lstStyle/>
                    <a:p>
                      <a:pPr marL="0" marR="0">
                        <a:lnSpc>
                          <a:spcPct val="115000"/>
                        </a:lnSpc>
                        <a:spcBef>
                          <a:spcPts val="0"/>
                        </a:spcBef>
                        <a:spcAft>
                          <a:spcPts val="0"/>
                        </a:spcAft>
                      </a:pPr>
                      <a:r>
                        <a:rPr lang="en-US" sz="2100" b="1">
                          <a:solidFill>
                            <a:srgbClr val="000000"/>
                          </a:solidFill>
                          <a:latin typeface="Calibri"/>
                          <a:ea typeface="Times New Roman"/>
                          <a:cs typeface="Times New Roman"/>
                        </a:rPr>
                        <a:t>Family Type </a:t>
                      </a:r>
                      <a:endParaRPr lang="en-US" sz="210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err="1">
                          <a:solidFill>
                            <a:srgbClr val="000000"/>
                          </a:solidFill>
                          <a:latin typeface="Calibri"/>
                          <a:ea typeface="Times New Roman"/>
                          <a:cs typeface="Times New Roman"/>
                        </a:rPr>
                        <a:t>WallType</a:t>
                      </a:r>
                      <a:r>
                        <a:rPr lang="en-US" sz="2100" dirty="0">
                          <a:solidFill>
                            <a:srgbClr val="000000"/>
                          </a:solidFill>
                          <a:latin typeface="Calibri"/>
                          <a:ea typeface="Times New Roman"/>
                          <a:cs typeface="Times New Roman"/>
                        </a:rPr>
                        <a:t/>
                      </a:r>
                      <a:br>
                        <a:rPr lang="en-US" sz="2100" dirty="0">
                          <a:solidFill>
                            <a:srgbClr val="000000"/>
                          </a:solidFill>
                          <a:latin typeface="Calibri"/>
                          <a:ea typeface="Times New Roman"/>
                          <a:cs typeface="Times New Roman"/>
                        </a:rPr>
                      </a:br>
                      <a:r>
                        <a:rPr lang="en-US" sz="2100" dirty="0" err="1">
                          <a:solidFill>
                            <a:srgbClr val="000000"/>
                          </a:solidFill>
                          <a:latin typeface="Calibri"/>
                          <a:ea typeface="Times New Roman"/>
                          <a:cs typeface="Times New Roman"/>
                        </a:rPr>
                        <a:t>FloorType</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err="1">
                          <a:solidFill>
                            <a:srgbClr val="000000"/>
                          </a:solidFill>
                          <a:latin typeface="Calibri"/>
                          <a:ea typeface="Times New Roman"/>
                          <a:cs typeface="Times New Roman"/>
                        </a:rPr>
                        <a:t>FamilySymbol</a:t>
                      </a:r>
                      <a:r>
                        <a:rPr lang="en-US" sz="2100" dirty="0">
                          <a:solidFill>
                            <a:srgbClr val="000000"/>
                          </a:solidFill>
                          <a:latin typeface="Calibri"/>
                          <a:ea typeface="Times New Roman"/>
                          <a:cs typeface="Times New Roman"/>
                        </a:rPr>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&amp;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Category - Doors, Windows</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69305">
                <a:tc>
                  <a:txBody>
                    <a:bodyPr/>
                    <a:lstStyle/>
                    <a:p>
                      <a:pPr marL="0" marR="0">
                        <a:lnSpc>
                          <a:spcPct val="115000"/>
                        </a:lnSpc>
                        <a:spcBef>
                          <a:spcPts val="0"/>
                        </a:spcBef>
                        <a:spcAft>
                          <a:spcPts val="0"/>
                        </a:spcAft>
                      </a:pPr>
                      <a:r>
                        <a:rPr lang="en-US" sz="2100" b="1" dirty="0">
                          <a:solidFill>
                            <a:srgbClr val="000000"/>
                          </a:solidFill>
                          <a:latin typeface="Calibri"/>
                          <a:ea typeface="Times New Roman"/>
                          <a:cs typeface="Times New Roman"/>
                        </a:rPr>
                        <a:t>Instance </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a:solidFill>
                            <a:srgbClr val="000000"/>
                          </a:solidFill>
                          <a:latin typeface="Calibri"/>
                          <a:ea typeface="Times New Roman"/>
                          <a:cs typeface="Times New Roman"/>
                        </a:rPr>
                        <a:t>Wall</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Floor</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err="1">
                          <a:solidFill>
                            <a:srgbClr val="000000"/>
                          </a:solidFill>
                          <a:latin typeface="Calibri"/>
                          <a:ea typeface="Times New Roman"/>
                          <a:cs typeface="Times New Roman"/>
                        </a:rPr>
                        <a:t>FamilyInstance</a:t>
                      </a:r>
                      <a:r>
                        <a:rPr lang="en-US" sz="2100" dirty="0">
                          <a:solidFill>
                            <a:srgbClr val="000000"/>
                          </a:solidFill>
                          <a:latin typeface="Calibri"/>
                          <a:ea typeface="Times New Roman"/>
                          <a:cs typeface="Times New Roman"/>
                        </a:rPr>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&amp;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Category - Doors, Windows</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Identifying an Element  </a:t>
            </a:r>
            <a:endParaRPr lang="en-US" dirty="0"/>
          </a:p>
        </p:txBody>
      </p:sp>
      <p:sp>
        <p:nvSpPr>
          <p:cNvPr id="3" name="Content Placeholder 2"/>
          <p:cNvSpPr>
            <a:spLocks noGrp="1"/>
          </p:cNvSpPr>
          <p:nvPr>
            <p:ph idx="1"/>
          </p:nvPr>
        </p:nvSpPr>
        <p:spPr/>
        <p:txBody>
          <a:bodyPr/>
          <a:lstStyle/>
          <a:p>
            <a:pPr lvl="0"/>
            <a:r>
              <a:rPr lang="en-US" b="1" dirty="0" smtClean="0"/>
              <a:t>ABC</a:t>
            </a:r>
            <a:endParaRPr lang="en-US" dirty="0" smtClean="0"/>
          </a:p>
          <a:p>
            <a:endParaRPr lang="en-US" dirty="0"/>
          </a:p>
        </p:txBody>
      </p:sp>
      <p:sp>
        <p:nvSpPr>
          <p:cNvPr id="4" name="TextBox 3"/>
          <p:cNvSpPr txBox="1"/>
          <p:nvPr/>
        </p:nvSpPr>
        <p:spPr>
          <a:xfrm>
            <a:off x="0" y="-18511"/>
            <a:ext cx="13011150" cy="901169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alibri"/>
                <a:ea typeface="MS Mincho"/>
                <a:cs typeface="Times New Roman"/>
              </a:rPr>
              <a:t>&lt;VB.NET&gt;</a:t>
            </a:r>
            <a:endParaRPr lang="en-US" sz="18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identify the type of the element known to the UI.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Sub</a:t>
            </a:r>
            <a:r>
              <a:rPr lang="en-US" sz="1800" b="1" dirty="0" smtClean="0">
                <a:latin typeface="Courier New"/>
                <a:ea typeface="MS Mincho"/>
                <a:cs typeface="Times New Roman"/>
              </a:rPr>
              <a:t> </a:t>
            </a:r>
            <a:r>
              <a:rPr lang="en-US" sz="1800" b="1" dirty="0" err="1" smtClean="0">
                <a:latin typeface="Courier New"/>
                <a:ea typeface="MS Mincho"/>
                <a:cs typeface="Times New Roman"/>
              </a:rPr>
              <a:t>IdentifyElement</a:t>
            </a:r>
            <a:r>
              <a:rPr lang="en-US" sz="1800" b="1" dirty="0" smtClean="0">
                <a:latin typeface="Courier New"/>
                <a:ea typeface="MS Mincho"/>
                <a:cs typeface="Times New Roman"/>
              </a:rPr>
              <a:t>(</a:t>
            </a:r>
            <a:r>
              <a:rPr lang="en-US" sz="1800" b="1" dirty="0" err="1" smtClean="0">
                <a:solidFill>
                  <a:srgbClr val="0000FF"/>
                </a:solidFill>
                <a:latin typeface="Courier New"/>
                <a:ea typeface="MS Mincho"/>
                <a:cs typeface="Times New Roman"/>
              </a:rPr>
              <a:t>ByVal</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Element)</a:t>
            </a:r>
            <a:endParaRPr lang="en-US" sz="1800" b="1" dirty="0" smtClean="0">
              <a:latin typeface="Calibri"/>
              <a:ea typeface="MS Mincho"/>
              <a:cs typeface="Times New Roman"/>
            </a:endParaRPr>
          </a:p>
          <a:p>
            <a:pPr marL="0" marR="0">
              <a:lnSpc>
                <a:spcPct val="115000"/>
              </a:lnSpc>
              <a:spcBef>
                <a:spcPts val="0"/>
              </a:spcBef>
              <a:spcAft>
                <a:spcPts val="0"/>
              </a:spcAft>
            </a:pP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s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 </a:t>
            </a:r>
            <a:r>
              <a:rPr lang="en-US" sz="1800" b="1" dirty="0" smtClean="0">
                <a:solidFill>
                  <a:srgbClr val="A31515"/>
                </a:solidFill>
                <a:latin typeface="Courier New"/>
                <a:ea typeface="MS Mincho"/>
                <a:cs typeface="Times New Roman"/>
              </a:rPr>
              <a: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If</a:t>
            </a: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TypeOf</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Is</a:t>
            </a:r>
            <a:r>
              <a:rPr lang="en-US" sz="1800" b="1" dirty="0" smtClean="0">
                <a:latin typeface="Courier New"/>
                <a:ea typeface="MS Mincho"/>
                <a:cs typeface="Times New Roman"/>
              </a:rPr>
              <a:t> Wall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"Wall"</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TypeOf</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Is</a:t>
            </a:r>
            <a:r>
              <a:rPr lang="en-US" sz="1800" b="1" dirty="0" smtClean="0">
                <a:latin typeface="Courier New"/>
                <a:ea typeface="MS Mincho"/>
                <a:cs typeface="Times New Roman"/>
              </a:rPr>
              <a:t> Floor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"Floor"</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TypeOf</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Is</a:t>
            </a:r>
            <a:r>
              <a:rPr lang="en-US" sz="1800" b="1" dirty="0" smtClean="0">
                <a:latin typeface="Courier New"/>
                <a:ea typeface="MS Mincho"/>
                <a:cs typeface="Times New Roman"/>
              </a:rPr>
              <a:t> </a:t>
            </a:r>
            <a:r>
              <a:rPr lang="en-US" sz="1800" b="1" dirty="0" err="1" smtClean="0">
                <a:latin typeface="Courier New"/>
                <a:ea typeface="MS Mincho"/>
                <a:cs typeface="Times New Roman"/>
              </a:rPr>
              <a:t>RoofBase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"Roof"</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TypeOf</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Is</a:t>
            </a:r>
            <a:r>
              <a:rPr lang="en-US" sz="1800" b="1" dirty="0" smtClean="0">
                <a:latin typeface="Courier New"/>
                <a:ea typeface="MS Mincho"/>
                <a:cs typeface="Times New Roman"/>
              </a:rPr>
              <a:t> </a:t>
            </a:r>
            <a:r>
              <a:rPr lang="en-US" sz="1800" b="1" dirty="0" err="1" smtClean="0">
                <a:latin typeface="Courier New"/>
                <a:ea typeface="MS Mincho"/>
                <a:cs typeface="Times New Roman"/>
              </a:rPr>
              <a:t>FamilyInstance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An instance of a component family is all </a:t>
            </a:r>
            <a:r>
              <a:rPr lang="en-US" sz="1800" b="1" dirty="0" err="1" smtClean="0">
                <a:solidFill>
                  <a:srgbClr val="008000"/>
                </a:solidFill>
                <a:latin typeface="Courier New"/>
                <a:ea typeface="MS Mincho"/>
                <a:cs typeface="Times New Roman"/>
              </a:rPr>
              <a:t>FamilyInstance</a:t>
            </a:r>
            <a:r>
              <a:rPr lang="en-US" sz="1800" b="1" dirty="0" smtClean="0">
                <a:solidFill>
                  <a:srgbClr val="008000"/>
                </a:solidFill>
                <a:latin typeface="Courier New"/>
                <a:ea typeface="MS Mincho"/>
                <a:cs typeface="Times New Roman"/>
              </a:rPr>
              <a: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We'll need to further check its category.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If</a:t>
            </a:r>
            <a:r>
              <a:rPr lang="en-US" sz="1800" b="1" dirty="0" smtClean="0">
                <a:latin typeface="Courier New"/>
                <a:ea typeface="MS Mincho"/>
                <a:cs typeface="Times New Roman"/>
              </a:rPr>
              <a:t> </a:t>
            </a:r>
            <a:r>
              <a:rPr lang="en-US" sz="1800" b="1" dirty="0" err="1" smtClean="0">
                <a:latin typeface="Courier New"/>
                <a:ea typeface="MS Mincho"/>
                <a:cs typeface="Times New Roman"/>
              </a:rPr>
              <a:t>elem.Category.Id.IntegerValue</a:t>
            </a:r>
            <a:r>
              <a:rPr lang="en-US" sz="1800" b="1" dirty="0" smtClean="0">
                <a:latin typeface="Courier New"/>
                <a:ea typeface="MS Mincho"/>
                <a:cs typeface="Times New Roman"/>
              </a:rPr>
              <a:t>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BuiltInCategory.OST_Doors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"Door"</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latin typeface="Courier New"/>
                <a:ea typeface="MS Mincho"/>
                <a:cs typeface="Times New Roman"/>
              </a:rPr>
              <a:t>elem.Category.Id.IntegerValue</a:t>
            </a:r>
            <a:r>
              <a:rPr lang="en-US" sz="1800" b="1" dirty="0" smtClean="0">
                <a:latin typeface="Courier New"/>
                <a:ea typeface="MS Mincho"/>
                <a:cs typeface="Times New Roman"/>
              </a:rPr>
              <a:t>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BuiltInCategory.OST_Windows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"Window"</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latin typeface="Courier New"/>
                <a:ea typeface="MS Mincho"/>
                <a:cs typeface="Times New Roman"/>
              </a:rPr>
              <a:t>elem.Category.Id.IntegerValue</a:t>
            </a:r>
            <a:r>
              <a:rPr lang="en-US" sz="1800" b="1" dirty="0" smtClean="0">
                <a:latin typeface="Courier New"/>
                <a:ea typeface="MS Mincho"/>
                <a:cs typeface="Times New Roman"/>
              </a:rPr>
              <a:t>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BuiltInCategory.OST_Furniture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"Furniture"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Else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"Component family instance"</a:t>
            </a: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e.g. Plant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End</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If</a:t>
            </a:r>
            <a:endParaRPr lang="en-US" sz="1800" b="1" dirty="0" smtClean="0">
              <a:latin typeface="Calibri"/>
              <a:ea typeface="MS Mincho"/>
              <a:cs typeface="Times New Roman"/>
            </a:endParaRPr>
          </a:p>
          <a:p>
            <a:pPr marL="0" marR="0">
              <a:lnSpc>
                <a:spcPct val="115000"/>
              </a:lnSpc>
              <a:spcBef>
                <a:spcPts val="0"/>
              </a:spcBef>
              <a:spcAft>
                <a:spcPts val="0"/>
              </a:spcAft>
            </a:pPr>
            <a:r>
              <a:rPr lang="en-US" sz="1400" b="1" dirty="0" smtClean="0">
                <a:latin typeface="Courier New"/>
                <a:ea typeface="MS Mincho"/>
                <a:cs typeface="Times New Roman"/>
              </a:rPr>
              <a:t>        ... </a:t>
            </a:r>
            <a:endParaRPr lang="en-US" sz="1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alibri"/>
                <a:ea typeface="MS Mincho"/>
                <a:cs typeface="Times New Roman"/>
              </a:rPr>
              <a:t>&lt;/VB.NET&gt;</a:t>
            </a:r>
            <a:endParaRPr lang="en-US" sz="1800" dirty="0"/>
          </a:p>
        </p:txBody>
      </p:sp>
      <p:sp>
        <p:nvSpPr>
          <p:cNvPr id="5" name="Title 1"/>
          <p:cNvSpPr txBox="1">
            <a:spLocks/>
          </p:cNvSpPr>
          <p:nvPr/>
        </p:nvSpPr>
        <p:spPr bwMode="auto">
          <a:xfrm>
            <a:off x="9096375" y="306387"/>
            <a:ext cx="3292475"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t>DB Element</a:t>
            </a:r>
            <a:b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br>
            <a:r>
              <a:rPr kumimoji="0" lang="en-US" sz="2800" b="0" i="1" u="none" strike="noStrike" kern="0" cap="none" spc="0" normalizeH="0" baseline="0" noProof="0" dirty="0" smtClean="0">
                <a:ln>
                  <a:noFill/>
                </a:ln>
                <a:solidFill>
                  <a:schemeClr val="accent4"/>
                </a:solidFill>
                <a:effectLst/>
                <a:uLnTx/>
                <a:uFillTx/>
                <a:latin typeface="+mj-lt"/>
                <a:ea typeface="+mj-ea"/>
                <a:cs typeface="+mj-cs"/>
                <a:sym typeface="Arial" pitchFamily="34" charset="0"/>
              </a:rPr>
              <a:t>Identifying Element   </a:t>
            </a:r>
            <a:endParaRPr kumimoji="0" lang="en-US" sz="4000" b="1" i="0" u="none" strike="noStrike" kern="0" cap="none" spc="0" normalizeH="0" baseline="0" noProof="0" dirty="0">
              <a:ln>
                <a:noFill/>
              </a:ln>
              <a:solidFill>
                <a:schemeClr val="tx1"/>
              </a:solidFill>
              <a:effectLst/>
              <a:uLnTx/>
              <a:uFillTx/>
              <a:latin typeface="+mj-lt"/>
              <a:ea typeface="+mj-ea"/>
              <a:cs typeface="+mj-cs"/>
              <a:sym typeface="Arial" pitchFamily="34" charset="0"/>
            </a:endParaRPr>
          </a:p>
        </p:txBody>
      </p:sp>
      <p:pic>
        <p:nvPicPr>
          <p:cNvPr id="148482" name="Picture 2" descr="D:\RevitAPI 2011\Training\Labs\Revit Intro Labs\Images\DB Element Identify Element.PNG"/>
          <p:cNvPicPr>
            <a:picLocks noChangeAspect="1" noChangeArrowheads="1"/>
          </p:cNvPicPr>
          <p:nvPr/>
        </p:nvPicPr>
        <p:blipFill>
          <a:blip r:embed="rId2" cstate="print"/>
          <a:srcRect/>
          <a:stretch>
            <a:fillRect/>
          </a:stretch>
        </p:blipFill>
        <p:spPr bwMode="auto">
          <a:xfrm>
            <a:off x="6276975" y="1754187"/>
            <a:ext cx="6534665" cy="1447800"/>
          </a:xfrm>
          <a:prstGeom prst="rect">
            <a:avLst/>
          </a:prstGeom>
          <a:noFill/>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err="1" smtClean="0">
                <a:solidFill>
                  <a:schemeClr val="accent4"/>
                </a:solidFill>
              </a:rPr>
              <a:t>Element.Parameters</a:t>
            </a:r>
            <a:endParaRPr lang="en-US" b="0" i="1" dirty="0">
              <a:solidFill>
                <a:schemeClr val="accent4"/>
              </a:solidFill>
            </a:endParaRPr>
          </a:p>
        </p:txBody>
      </p:sp>
      <p:sp>
        <p:nvSpPr>
          <p:cNvPr id="3" name="Content Placeholder 2"/>
          <p:cNvSpPr>
            <a:spLocks noGrp="1"/>
          </p:cNvSpPr>
          <p:nvPr>
            <p:ph idx="1"/>
          </p:nvPr>
        </p:nvSpPr>
        <p:spPr/>
        <p:txBody>
          <a:bodyPr/>
          <a:lstStyle/>
          <a:p>
            <a:r>
              <a:rPr lang="en-US" dirty="0" smtClean="0"/>
              <a:t>Parameters property of an Element class largely corresponds to an element or family “properties” in the UI. </a:t>
            </a:r>
          </a:p>
          <a:p>
            <a:r>
              <a:rPr lang="en-US" dirty="0" smtClean="0"/>
              <a:t>In API, there are two ways to access those properties or parameters:  </a:t>
            </a:r>
          </a:p>
          <a:p>
            <a:pPr lvl="2"/>
            <a:r>
              <a:rPr lang="en-US" sz="2800" dirty="0" err="1" smtClean="0"/>
              <a:t>Element.Parameters</a:t>
            </a:r>
            <a:r>
              <a:rPr lang="en-US" sz="2800" dirty="0" smtClean="0"/>
              <a:t> – returns a set of parameters applicable to the given element. </a:t>
            </a:r>
          </a:p>
          <a:p>
            <a:pPr lvl="2"/>
            <a:r>
              <a:rPr lang="en-US" sz="2800" dirty="0" err="1" smtClean="0"/>
              <a:t>Element.Parameter</a:t>
            </a:r>
            <a:r>
              <a:rPr lang="en-US" sz="2800" dirty="0" smtClean="0"/>
              <a:t> – takes an argument that can identify the kind of parameter and returns the value of single parameter. </a:t>
            </a:r>
          </a:p>
          <a:p>
            <a:endParaRPr lang="en-US"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err="1" smtClean="0">
                <a:solidFill>
                  <a:schemeClr val="accent4"/>
                </a:solidFill>
              </a:rPr>
              <a:t>Element.Parameters</a:t>
            </a:r>
            <a:r>
              <a:rPr lang="en-US" sz="2800" b="0" i="1" dirty="0" smtClean="0">
                <a:solidFill>
                  <a:schemeClr val="accent4"/>
                </a:solidFill>
              </a:rPr>
              <a:t>   </a:t>
            </a:r>
            <a:endParaRPr lang="en-US" dirty="0"/>
          </a:p>
        </p:txBody>
      </p:sp>
      <p:sp>
        <p:nvSpPr>
          <p:cNvPr id="3" name="Content Placeholder 2"/>
          <p:cNvSpPr>
            <a:spLocks noGrp="1"/>
          </p:cNvSpPr>
          <p:nvPr>
            <p:ph idx="1"/>
          </p:nvPr>
        </p:nvSpPr>
        <p:spPr/>
        <p:txBody>
          <a:bodyPr/>
          <a:lstStyle/>
          <a:p>
            <a:pPr lvl="0"/>
            <a:r>
              <a:rPr lang="en-US" b="1" dirty="0" smtClean="0"/>
              <a:t>ABC</a:t>
            </a:r>
            <a:endParaRPr lang="en-US" dirty="0" smtClean="0"/>
          </a:p>
          <a:p>
            <a:endParaRPr lang="en-US" dirty="0"/>
          </a:p>
        </p:txBody>
      </p:sp>
      <p:sp>
        <p:nvSpPr>
          <p:cNvPr id="4" name="TextBox 3"/>
          <p:cNvSpPr txBox="1"/>
          <p:nvPr/>
        </p:nvSpPr>
        <p:spPr>
          <a:xfrm>
            <a:off x="561975" y="2139305"/>
            <a:ext cx="11811000" cy="6301725"/>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show all the parameter values of the element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ShowParameters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elem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Optional</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header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header + </a:t>
            </a:r>
            <a:r>
              <a:rPr lang="en-US" sz="1800" dirty="0" err="1" smtClean="0">
                <a:latin typeface="Courier New"/>
                <a:ea typeface="MS Mincho"/>
                <a:cs typeface="Times New Roman"/>
              </a:rPr>
              <a:t>vbCr</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params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ParameterSet</a:t>
            </a:r>
            <a:r>
              <a:rPr lang="en-US" sz="1800" dirty="0" smtClean="0">
                <a:latin typeface="Courier New"/>
                <a:ea typeface="MS Mincho"/>
                <a:cs typeface="Times New Roman"/>
              </a:rPr>
              <a:t> = </a:t>
            </a:r>
            <a:r>
              <a:rPr lang="en-US" sz="1800" dirty="0" err="1" smtClean="0">
                <a:latin typeface="Courier New"/>
                <a:ea typeface="MS Mincho"/>
                <a:cs typeface="Times New Roman"/>
              </a:rPr>
              <a:t>elem.</a:t>
            </a:r>
            <a:r>
              <a:rPr lang="en-US" sz="1800" b="1" dirty="0" err="1" smtClean="0">
                <a:latin typeface="Courier New"/>
                <a:ea typeface="MS Mincho"/>
                <a:cs typeface="Times New Roman"/>
              </a:rPr>
              <a:t>Parameters</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For</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Each</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Parameter </a:t>
            </a:r>
            <a:r>
              <a:rPr lang="en-US" sz="1800" dirty="0" smtClean="0">
                <a:solidFill>
                  <a:srgbClr val="0000FF"/>
                </a:solidFill>
                <a:latin typeface="Courier New"/>
                <a:ea typeface="MS Mincho"/>
                <a:cs typeface="Times New Roman"/>
              </a:rPr>
              <a:t>In</a:t>
            </a:r>
            <a:r>
              <a:rPr lang="en-US" sz="1800" dirty="0" smtClean="0">
                <a:latin typeface="Courier New"/>
                <a:ea typeface="MS Mincho"/>
                <a:cs typeface="Times New Roman"/>
              </a:rPr>
              <a:t> </a:t>
            </a:r>
            <a:r>
              <a:rPr lang="en-US" sz="1800" dirty="0" err="1" smtClean="0">
                <a:latin typeface="Courier New"/>
                <a:ea typeface="MS Mincho"/>
                <a:cs typeface="Times New Roman"/>
              </a:rPr>
              <a:t>params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name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Definition</a:t>
            </a:r>
            <a:r>
              <a:rPr lang="en-US" sz="1800" dirty="0" err="1" smtClean="0">
                <a:latin typeface="Courier New"/>
                <a:ea typeface="MS Mincho"/>
                <a:cs typeface="Times New Roman"/>
              </a:rPr>
              <a:t>.Name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see the helper function below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err="1" smtClean="0">
                <a:latin typeface="Courier New"/>
                <a:ea typeface="MS Mincho"/>
                <a:cs typeface="Times New Roman"/>
              </a:rPr>
              <a:t>ParameterToString</a:t>
            </a:r>
            <a:r>
              <a:rPr lang="en-US" sz="1800" dirty="0" smtClean="0">
                <a:latin typeface="Courier New"/>
                <a:ea typeface="MS Mincho"/>
                <a:cs typeface="Times New Roman"/>
              </a:rPr>
              <a:t>(</a:t>
            </a:r>
            <a:r>
              <a:rPr lang="en-US" sz="1800" dirty="0" err="1" smtClean="0">
                <a:latin typeface="Courier New"/>
                <a:ea typeface="MS Mincho"/>
                <a:cs typeface="Times New Roman"/>
              </a:rPr>
              <a:t>param</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s = s + name + </a:t>
            </a:r>
            <a:r>
              <a:rPr lang="en-US" sz="1800" dirty="0" smtClean="0">
                <a:solidFill>
                  <a:srgbClr val="A31515"/>
                </a:solidFill>
                <a:latin typeface="Courier New"/>
                <a:ea typeface="MS Mincho"/>
                <a:cs typeface="Times New Roman"/>
              </a:rPr>
              <a:t>" = "</a:t>
            </a:r>
            <a:r>
              <a:rPr lang="en-US" sz="1800" dirty="0" smtClean="0">
                <a:latin typeface="Courier New"/>
                <a:ea typeface="MS Mincho"/>
                <a:cs typeface="Times New Roman"/>
              </a:rPr>
              <a:t> +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Next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TaskDialog.Show</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Revit</a:t>
            </a:r>
            <a:r>
              <a:rPr lang="en-US" sz="1800" dirty="0" smtClean="0">
                <a:solidFill>
                  <a:srgbClr val="A31515"/>
                </a:solidFill>
                <a:latin typeface="Courier New"/>
                <a:ea typeface="MS Mincho"/>
                <a:cs typeface="Times New Roman"/>
              </a:rPr>
              <a:t> Intro Lab"</a:t>
            </a:r>
            <a:r>
              <a:rPr lang="en-US" sz="1800" dirty="0" smtClean="0">
                <a:latin typeface="Courier New"/>
                <a:ea typeface="MS Mincho"/>
                <a:cs typeface="Times New Roman"/>
              </a:rPr>
              <a:t>, 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smtClean="0">
              <a:latin typeface="Calibri"/>
              <a:ea typeface="MS Mincho"/>
              <a:cs typeface="Times New Roman"/>
            </a:endParaRPr>
          </a:p>
          <a:p>
            <a:r>
              <a:rPr lang="en-US" sz="1800" dirty="0" smtClean="0">
                <a:latin typeface="Calibri"/>
                <a:ea typeface="MS Mincho"/>
                <a:cs typeface="Times New Roman"/>
              </a:rPr>
              <a:t>&lt;/VB.NET&gt; </a:t>
            </a:r>
            <a:endParaRPr lang="en-US" sz="1800"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Products, SDK</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and </a:t>
            </a:r>
            <a:r>
              <a:rPr lang="en-US" sz="2400" i="1" kern="0" dirty="0" smtClean="0">
                <a:solidFill>
                  <a:schemeClr val="accent4"/>
                </a:solidFill>
                <a:latin typeface="+mn-lt"/>
                <a:ea typeface="+mn-ea"/>
                <a:cs typeface="+mn-cs"/>
                <a:sym typeface="Arial" pitchFamily="34" charset="0"/>
              </a:rPr>
              <a:t>a</a:t>
            </a:r>
            <a:r>
              <a:rPr kumimoji="0" lang="en-US" sz="2400" b="0" i="1" u="none" strike="noStrike" kern="0" cap="none" spc="0" normalizeH="0" baseline="0" noProof="0" dirty="0" err="1" smtClean="0">
                <a:ln>
                  <a:noFill/>
                </a:ln>
                <a:solidFill>
                  <a:schemeClr val="accent4"/>
                </a:solidFill>
                <a:effectLst/>
                <a:uLnTx/>
                <a:uFillTx/>
                <a:latin typeface="+mn-lt"/>
                <a:ea typeface="+mn-ea"/>
                <a:cs typeface="+mn-cs"/>
                <a:sym typeface="Arial" pitchFamily="34" charset="0"/>
              </a:rPr>
              <a:t>ssembly</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t>
            </a:r>
            <a:r>
              <a:rPr kumimoji="0" lang="en-US" sz="2400" b="0" i="1" u="none" strike="noStrike" kern="0" cap="none" spc="0" normalizeH="0" noProof="0" dirty="0" err="1" smtClean="0">
                <a:ln>
                  <a:noFill/>
                </a:ln>
                <a:solidFill>
                  <a:schemeClr val="accent4"/>
                </a:solidFill>
                <a:effectLst/>
                <a:uLnTx/>
                <a:uFillTx/>
                <a:latin typeface="+mn-lt"/>
                <a:ea typeface="+mn-ea"/>
                <a:cs typeface="+mn-cs"/>
                <a:sym typeface="Arial" pitchFamily="34" charset="0"/>
              </a:rPr>
              <a:t>dlls</a:t>
            </a:r>
            <a:r>
              <a:rPr lang="en-US" sz="2400" i="1" kern="0" dirty="0" smtClean="0">
                <a:solidFill>
                  <a:schemeClr val="accent4"/>
                </a:solidFill>
                <a:latin typeface="+mn-lt"/>
                <a:ea typeface="+mn-ea"/>
                <a:cs typeface="+mn-cs"/>
                <a:sym typeface="Arial" pitchFamily="34" charset="0"/>
              </a:rPr>
              <a:t> </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t>
            </a: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Parameters   </a:t>
            </a:r>
            <a:endParaRPr lang="en-US" dirty="0"/>
          </a:p>
        </p:txBody>
      </p:sp>
      <p:sp>
        <p:nvSpPr>
          <p:cNvPr id="3" name="Content Placeholder 2"/>
          <p:cNvSpPr>
            <a:spLocks noGrp="1"/>
          </p:cNvSpPr>
          <p:nvPr>
            <p:ph idx="1"/>
          </p:nvPr>
        </p:nvSpPr>
        <p:spPr/>
        <p:txBody>
          <a:bodyPr/>
          <a:lstStyle/>
          <a:p>
            <a:pPr lvl="0"/>
            <a:r>
              <a:rPr lang="en-US" b="1" dirty="0" smtClean="0"/>
              <a:t>ABC</a:t>
            </a:r>
            <a:endParaRPr lang="en-US" dirty="0" smtClean="0"/>
          </a:p>
          <a:p>
            <a:endParaRPr lang="en-US" dirty="0"/>
          </a:p>
        </p:txBody>
      </p:sp>
      <p:sp>
        <p:nvSpPr>
          <p:cNvPr id="4" name="TextBox 3"/>
          <p:cNvSpPr txBox="1"/>
          <p:nvPr/>
        </p:nvSpPr>
        <p:spPr>
          <a:xfrm>
            <a:off x="0" y="0"/>
            <a:ext cx="13011150" cy="897014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Helper function: return a string from of a given parameter.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Shared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ParameterToString</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Parameter)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"none"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val</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to get to the parameter value, we need to pause it depending on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its </a:t>
            </a:r>
            <a:r>
              <a:rPr lang="en-US" sz="1800" dirty="0" err="1" smtClean="0">
                <a:solidFill>
                  <a:srgbClr val="008000"/>
                </a:solidFill>
                <a:latin typeface="Courier New"/>
                <a:ea typeface="MS Mincho"/>
                <a:cs typeface="Times New Roman"/>
              </a:rPr>
              <a:t>strage</a:t>
            </a:r>
            <a:r>
              <a:rPr lang="en-US" sz="1800" dirty="0" smtClean="0">
                <a:solidFill>
                  <a:srgbClr val="008000"/>
                </a:solidFill>
                <a:latin typeface="Courier New"/>
                <a:ea typeface="MS Mincho"/>
                <a:cs typeface="Times New Roman"/>
              </a:rPr>
              <a:t> type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Select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StorageType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b="1" dirty="0" err="1" smtClean="0">
                <a:latin typeface="Courier New"/>
                <a:ea typeface="MS Mincho"/>
                <a:cs typeface="Times New Roman"/>
              </a:rPr>
              <a:t>StorageType.Double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dVal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AsDouble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dVal.ToString</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StorageType.</a:t>
            </a:r>
            <a:r>
              <a:rPr lang="en-US" sz="1800" b="1" dirty="0" err="1" smtClean="0">
                <a:latin typeface="Courier New"/>
                <a:ea typeface="MS Mincho"/>
                <a:cs typeface="Times New Roman"/>
              </a:rPr>
              <a:t>Integer</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iVal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Integer</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AsInteger</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iVal.ToString</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StorageType.</a:t>
            </a:r>
            <a:r>
              <a:rPr lang="en-US" sz="1800" b="1" dirty="0" err="1" smtClean="0">
                <a:latin typeface="Courier New"/>
                <a:ea typeface="MS Mincho"/>
                <a:cs typeface="Times New Roman"/>
              </a:rPr>
              <a:t>String</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sVal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AsString</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sVal</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StorageType.</a:t>
            </a:r>
            <a:r>
              <a:rPr lang="en-US" sz="1800" b="1" dirty="0" err="1" smtClean="0">
                <a:latin typeface="Courier New"/>
                <a:ea typeface="MS Mincho"/>
                <a:cs typeface="Times New Roman"/>
              </a:rPr>
              <a:t>ElementId</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idVal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ElementId</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AsElementId</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idVal.IntegerValue.ToString</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StorageType.None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Else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Select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val</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r>
              <a:rPr lang="en-US" sz="1800" dirty="0" smtClean="0">
                <a:latin typeface="Calibri"/>
                <a:ea typeface="MS Mincho"/>
                <a:cs typeface="Times New Roman"/>
              </a:rPr>
              <a:t>&lt;/VB.NET&gt; </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err="1" smtClean="0">
                <a:solidFill>
                  <a:schemeClr val="accent4"/>
                </a:solidFill>
              </a:rPr>
              <a:t>Element.Parameter</a:t>
            </a:r>
            <a:r>
              <a:rPr lang="en-US" sz="2800" b="0" i="1" dirty="0" smtClean="0">
                <a:solidFill>
                  <a:schemeClr val="accent4"/>
                </a:solidFill>
              </a:rPr>
              <a:t> and Built-In Parameters  </a:t>
            </a:r>
            <a:endParaRPr lang="en-US" dirty="0"/>
          </a:p>
        </p:txBody>
      </p:sp>
      <p:sp>
        <p:nvSpPr>
          <p:cNvPr id="3" name="Content Placeholder 2"/>
          <p:cNvSpPr>
            <a:spLocks noGrp="1"/>
          </p:cNvSpPr>
          <p:nvPr>
            <p:ph idx="1"/>
          </p:nvPr>
        </p:nvSpPr>
        <p:spPr/>
        <p:txBody>
          <a:bodyPr/>
          <a:lstStyle/>
          <a:p>
            <a:pPr>
              <a:buNone/>
            </a:pPr>
            <a:r>
              <a:rPr lang="en-US" dirty="0" smtClean="0"/>
              <a:t>There are four ways to access individual parameters:  </a:t>
            </a:r>
          </a:p>
          <a:p>
            <a:pPr lvl="1"/>
            <a:r>
              <a:rPr lang="en-US" dirty="0" smtClean="0"/>
              <a:t>Parameter(</a:t>
            </a:r>
            <a:r>
              <a:rPr lang="en-US" b="1" dirty="0" err="1" smtClean="0"/>
              <a:t>BuiltInParameter</a:t>
            </a:r>
            <a:r>
              <a:rPr lang="en-US" dirty="0" smtClean="0"/>
              <a:t>) – retrieve a parameter using the parameter Id. </a:t>
            </a:r>
          </a:p>
          <a:p>
            <a:pPr lvl="1"/>
            <a:r>
              <a:rPr lang="en-US" dirty="0" smtClean="0"/>
              <a:t>Parameter(String) – retrieve using the name. </a:t>
            </a:r>
          </a:p>
          <a:p>
            <a:pPr lvl="1"/>
            <a:r>
              <a:rPr lang="en-US" dirty="0" smtClean="0"/>
              <a:t>Parameter(Definition) – retrieve from its definition.</a:t>
            </a:r>
          </a:p>
          <a:p>
            <a:pPr lvl="1"/>
            <a:r>
              <a:rPr lang="en-US" dirty="0" smtClean="0"/>
              <a:t>Parameter(GUID) – retrieve shared parameter using GUID.</a:t>
            </a:r>
          </a:p>
          <a:p>
            <a:pPr lvl="1">
              <a:buNone/>
            </a:pPr>
            <a:endParaRPr lang="en-US" dirty="0" smtClean="0"/>
          </a:p>
          <a:p>
            <a:pPr>
              <a:buNone/>
            </a:pPr>
            <a:r>
              <a:rPr lang="en-US" dirty="0" err="1" smtClean="0"/>
              <a:t>RevitLookup</a:t>
            </a:r>
            <a:r>
              <a:rPr lang="en-US" dirty="0" smtClean="0"/>
              <a:t> tool comes handy to explore and find out which </a:t>
            </a:r>
            <a:r>
              <a:rPr lang="en-US" dirty="0" err="1" smtClean="0"/>
              <a:t>BuiltInParameter</a:t>
            </a:r>
            <a:r>
              <a:rPr lang="en-US" dirty="0" smtClean="0"/>
              <a:t> corresponds to which parameter name </a:t>
            </a:r>
          </a:p>
        </p:txBody>
      </p:sp>
      <p:pic>
        <p:nvPicPr>
          <p:cNvPr id="4" name="Picture 3" descr="DB Element RevitLookup Param definition.PNG"/>
          <p:cNvPicPr/>
          <p:nvPr/>
        </p:nvPicPr>
        <p:blipFill>
          <a:blip r:embed="rId3" cstate="print"/>
          <a:stretch>
            <a:fillRect/>
          </a:stretch>
        </p:blipFill>
        <p:spPr>
          <a:xfrm>
            <a:off x="2085975" y="6585007"/>
            <a:ext cx="8534400" cy="2255780"/>
          </a:xfrm>
          <a:prstGeom prst="rect">
            <a:avLst/>
          </a:prstGeom>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err="1" smtClean="0">
                <a:solidFill>
                  <a:schemeClr val="accent4"/>
                </a:solidFill>
              </a:rPr>
              <a:t>Element.Parameter</a:t>
            </a:r>
            <a:r>
              <a:rPr lang="en-US" sz="2800" b="0" i="1" dirty="0" smtClean="0">
                <a:solidFill>
                  <a:schemeClr val="accent4"/>
                </a:solidFill>
              </a:rPr>
              <a:t> and Built-In Parameters    </a:t>
            </a:r>
            <a:endParaRPr lang="en-US" dirty="0"/>
          </a:p>
        </p:txBody>
      </p:sp>
      <p:sp>
        <p:nvSpPr>
          <p:cNvPr id="3" name="Content Placeholder 2"/>
          <p:cNvSpPr>
            <a:spLocks noGrp="1"/>
          </p:cNvSpPr>
          <p:nvPr>
            <p:ph idx="1"/>
          </p:nvPr>
        </p:nvSpPr>
        <p:spPr/>
        <p:txBody>
          <a:bodyPr/>
          <a:lstStyle/>
          <a:p>
            <a:pPr lvl="0"/>
            <a:r>
              <a:rPr lang="en-US" b="1" dirty="0" smtClean="0"/>
              <a:t>ABC</a:t>
            </a:r>
            <a:endParaRPr lang="en-US" dirty="0" smtClean="0"/>
          </a:p>
          <a:p>
            <a:endParaRPr lang="en-US" dirty="0"/>
          </a:p>
        </p:txBody>
      </p:sp>
      <p:sp>
        <p:nvSpPr>
          <p:cNvPr id="4" name="TextBox 3"/>
          <p:cNvSpPr txBox="1"/>
          <p:nvPr/>
        </p:nvSpPr>
        <p:spPr>
          <a:xfrm>
            <a:off x="561975" y="2139305"/>
            <a:ext cx="11811000" cy="678185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alibri"/>
                <a:ea typeface="MS Mincho"/>
                <a:cs typeface="Times New Roman"/>
              </a:rPr>
              <a:t>&lt;VB.NET&gt;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examples of retrieving a specific parameter </a:t>
            </a:r>
            <a:r>
              <a:rPr lang="en-US" sz="1800" dirty="0" err="1" smtClean="0">
                <a:solidFill>
                  <a:srgbClr val="008000"/>
                </a:solidFill>
                <a:latin typeface="Courier New"/>
                <a:ea typeface="MS Mincho"/>
                <a:cs typeface="Times New Roman"/>
              </a:rPr>
              <a:t>individlly</a:t>
            </a:r>
            <a:r>
              <a:rPr lang="en-US" sz="1800" dirty="0" smtClean="0">
                <a:solidFill>
                  <a:srgbClr val="008000"/>
                </a:solidFill>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RetrieveParameter</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elem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Optional</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header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header + </a:t>
            </a:r>
            <a:r>
              <a:rPr lang="en-US" sz="1800" dirty="0" err="1" smtClean="0">
                <a:latin typeface="Courier New"/>
                <a:ea typeface="MS Mincho"/>
                <a:cs typeface="Times New Roman"/>
              </a:rPr>
              <a:t>vbCr</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comments - most of instance has this parameter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(1) by name.  (Mark - most of instance has this parameter.)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 </a:t>
            </a:r>
            <a:r>
              <a:rPr lang="en-US" sz="1800" b="1" dirty="0" err="1" smtClean="0">
                <a:latin typeface="Courier New"/>
                <a:ea typeface="MS Mincho"/>
                <a:cs typeface="Times New Roman"/>
              </a:rPr>
              <a:t>elem.Parameter</a:t>
            </a:r>
            <a:r>
              <a:rPr lang="en-US" sz="1800" b="1" dirty="0" smtClean="0">
                <a:latin typeface="Courier New"/>
                <a:ea typeface="MS Mincho"/>
                <a:cs typeface="Times New Roman"/>
              </a:rPr>
              <a:t>(</a:t>
            </a:r>
            <a:r>
              <a:rPr lang="en-US" sz="1800" b="1" dirty="0" smtClean="0">
                <a:solidFill>
                  <a:srgbClr val="A31515"/>
                </a:solidFill>
                <a:latin typeface="Courier New"/>
                <a:ea typeface="MS Mincho"/>
                <a:cs typeface="Times New Roman"/>
              </a:rPr>
              <a:t>"Mark"</a:t>
            </a:r>
            <a:r>
              <a:rPr lang="en-US" sz="1800" b="1" dirty="0" smtClean="0">
                <a:latin typeface="Courier New"/>
                <a:ea typeface="MS Mincho"/>
                <a:cs typeface="Times New Roman"/>
              </a:rPr>
              <a:t>)</a:t>
            </a:r>
          </a:p>
          <a:p>
            <a:pPr>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(2) by </a:t>
            </a:r>
            <a:r>
              <a:rPr lang="en-US" sz="1800" dirty="0" err="1" smtClean="0">
                <a:solidFill>
                  <a:srgbClr val="008000"/>
                </a:solidFill>
                <a:latin typeface="Courier New"/>
                <a:ea typeface="MS Mincho"/>
                <a:cs typeface="Times New Roman"/>
              </a:rPr>
              <a:t>BuiltInParameter</a:t>
            </a:r>
            <a:r>
              <a:rPr lang="en-US" sz="1800" dirty="0" smtClean="0">
                <a:solidFill>
                  <a:srgbClr val="008000"/>
                </a:solidFill>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Parameter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b="1" dirty="0" err="1" smtClean="0">
                <a:latin typeface="Courier New"/>
                <a:ea typeface="MS Mincho"/>
                <a:cs typeface="Times New Roman"/>
              </a:rPr>
              <a:t>elem.Parameter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BuiltInParameter.ALL_MODEL_INSTANCE_COMMENTS</a:t>
            </a:r>
            <a:r>
              <a:rPr lang="en-US" sz="1800" b="1" dirty="0" smtClean="0">
                <a:latin typeface="Courier New"/>
                <a:ea typeface="MS Mincho"/>
                <a:cs typeface="Times New Roman"/>
              </a:rPr>
              <a: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using the </a:t>
            </a:r>
            <a:r>
              <a:rPr lang="en-US" sz="1800" dirty="0" err="1" smtClean="0">
                <a:solidFill>
                  <a:srgbClr val="008000"/>
                </a:solidFill>
                <a:latin typeface="Courier New"/>
                <a:ea typeface="MS Mincho"/>
                <a:cs typeface="Times New Roman"/>
              </a:rPr>
              <a:t>BuiltInParameter</a:t>
            </a:r>
            <a:r>
              <a:rPr lang="en-US" sz="1800" dirty="0" smtClean="0">
                <a:solidFill>
                  <a:srgbClr val="008000"/>
                </a:solidFill>
                <a:latin typeface="Courier New"/>
                <a:ea typeface="MS Mincho"/>
                <a:cs typeface="Times New Roman"/>
              </a:rPr>
              <a:t>, you can sometimes access one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that is not in the parameters set.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 </a:t>
            </a:r>
            <a:r>
              <a:rPr lang="en-US" sz="1800" b="1" dirty="0" err="1" smtClean="0">
                <a:latin typeface="Courier New"/>
                <a:ea typeface="MS Mincho"/>
                <a:cs typeface="Times New Roman"/>
              </a:rPr>
              <a:t>elem.Parameter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BuiltInParameter.SYMBOL_FAMILY_AND_TYPE_NAMES_PARAM</a:t>
            </a:r>
            <a:r>
              <a:rPr lang="en-US" sz="1800" b="1" dirty="0" smtClean="0">
                <a:latin typeface="Courier New"/>
                <a:ea typeface="MS Mincho"/>
                <a:cs typeface="Times New Roman"/>
              </a:rPr>
              <a: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 </a:t>
            </a:r>
            <a:r>
              <a:rPr lang="en-US" sz="1800" b="1" dirty="0" err="1" smtClean="0">
                <a:latin typeface="Courier New"/>
                <a:ea typeface="MS Mincho"/>
                <a:cs typeface="Times New Roman"/>
              </a:rPr>
              <a:t>elem.Parameter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BuiltInParameter.SYMBOL_FAMILY_NAME_PARAM</a:t>
            </a:r>
            <a:r>
              <a:rPr lang="en-US" sz="1800" b="1" dirty="0" smtClean="0">
                <a:latin typeface="Courier New"/>
                <a:ea typeface="MS Mincho"/>
                <a:cs typeface="Times New Roman"/>
              </a:rPr>
              <a:t>)</a:t>
            </a:r>
          </a:p>
          <a:p>
            <a:pPr marL="0" marR="0">
              <a:lnSpc>
                <a:spcPct val="115000"/>
              </a:lnSpc>
              <a:spcBef>
                <a:spcPts val="0"/>
              </a:spcBef>
              <a:spcAft>
                <a:spcPts val="0"/>
              </a:spcAft>
            </a:pPr>
            <a:r>
              <a:rPr lang="en-US" sz="1800" dirty="0" smtClean="0">
                <a:latin typeface="Courier New"/>
                <a:ea typeface="MS Mincho"/>
                <a:cs typeface="Times New Roman"/>
              </a:rPr>
              <a:t>        ...</a:t>
            </a:r>
          </a:p>
          <a:p>
            <a:pPr marL="0" marR="0">
              <a:lnSpc>
                <a:spcPct val="115000"/>
              </a:lnSpc>
              <a:spcBef>
                <a:spcPts val="0"/>
              </a:spcBef>
              <a:spcAft>
                <a:spcPts val="0"/>
              </a:spcAft>
            </a:pPr>
            <a:r>
              <a:rPr lang="en-US" sz="1800" b="1" dirty="0" smtClean="0">
                <a:latin typeface="Calibri"/>
                <a:ea typeface="MS Mincho"/>
                <a:cs typeface="Times New Roman"/>
              </a:rPr>
              <a:t>&lt;/VB.NET&gt;</a:t>
            </a:r>
            <a:r>
              <a:rPr lang="en-US" sz="1800" dirty="0" smtClean="0">
                <a:latin typeface="Calibri"/>
                <a:ea typeface="MS Mincho"/>
                <a:cs typeface="Times New Roman"/>
              </a:rPr>
              <a:t> </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Location </a:t>
            </a:r>
            <a:endParaRPr lang="en-US" dirty="0"/>
          </a:p>
        </p:txBody>
      </p:sp>
      <p:sp>
        <p:nvSpPr>
          <p:cNvPr id="3" name="Content Placeholder 2"/>
          <p:cNvSpPr>
            <a:spLocks noGrp="1"/>
          </p:cNvSpPr>
          <p:nvPr>
            <p:ph idx="1"/>
          </p:nvPr>
        </p:nvSpPr>
        <p:spPr/>
        <p:txBody>
          <a:bodyPr/>
          <a:lstStyle/>
          <a:p>
            <a:pPr lvl="0"/>
            <a:r>
              <a:rPr lang="en-US" dirty="0" smtClean="0"/>
              <a:t>Location property  </a:t>
            </a:r>
          </a:p>
          <a:p>
            <a:pPr lvl="0"/>
            <a:r>
              <a:rPr lang="en-US" dirty="0" smtClean="0"/>
              <a:t>Location is further derived in two forms:  </a:t>
            </a:r>
          </a:p>
          <a:p>
            <a:pPr lvl="2"/>
            <a:r>
              <a:rPr lang="en-US" sz="2800" dirty="0" err="1" smtClean="0"/>
              <a:t>LocationPoint</a:t>
            </a:r>
            <a:r>
              <a:rPr lang="en-US" sz="2800" dirty="0" smtClean="0"/>
              <a:t> - point-based location (e.g., furniture) </a:t>
            </a:r>
          </a:p>
          <a:p>
            <a:pPr lvl="2"/>
            <a:r>
              <a:rPr lang="en-US" sz="2800" dirty="0" err="1" smtClean="0"/>
              <a:t>LocationCurve</a:t>
            </a:r>
            <a:r>
              <a:rPr lang="en-US" sz="2800" dirty="0" smtClean="0"/>
              <a:t> – line-based location  (e.g., wall) </a:t>
            </a:r>
          </a:p>
          <a:p>
            <a:pPr lvl="0"/>
            <a:r>
              <a:rPr lang="en-US" dirty="0" smtClean="0"/>
              <a:t>You will need to cast to </a:t>
            </a:r>
            <a:r>
              <a:rPr lang="en-US" dirty="0" err="1" smtClean="0"/>
              <a:t>LocationPoint</a:t>
            </a:r>
            <a:r>
              <a:rPr lang="en-US" dirty="0" smtClean="0"/>
              <a:t> or </a:t>
            </a:r>
            <a:r>
              <a:rPr lang="en-US" dirty="0" err="1" smtClean="0"/>
              <a:t>LocationCurve</a:t>
            </a:r>
            <a:r>
              <a:rPr lang="en-US" dirty="0" smtClean="0"/>
              <a:t> in order to access more properties.</a:t>
            </a:r>
            <a:endParaRPr lang="en-US"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endParaRPr lang="en-US" dirty="0"/>
          </a:p>
        </p:txBody>
      </p:sp>
      <p:sp>
        <p:nvSpPr>
          <p:cNvPr id="4" name="TextBox 3"/>
          <p:cNvSpPr txBox="1"/>
          <p:nvPr/>
        </p:nvSpPr>
        <p:spPr>
          <a:xfrm>
            <a:off x="0" y="-1"/>
            <a:ext cx="13011150" cy="901169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endParaRPr lang="en-US" sz="2400" b="1" dirty="0" smtClean="0">
              <a:latin typeface="Calibri"/>
              <a:ea typeface="MS Mincho"/>
              <a:cs typeface="Times New Roman"/>
            </a:endParaRPr>
          </a:p>
          <a:p>
            <a:pPr marL="0" marR="0">
              <a:lnSpc>
                <a:spcPct val="115000"/>
              </a:lnSpc>
              <a:spcBef>
                <a:spcPts val="0"/>
              </a:spcBef>
              <a:spcAft>
                <a:spcPts val="0"/>
              </a:spcAft>
            </a:pPr>
            <a:r>
              <a:rPr lang="en-US" sz="2400" b="1" dirty="0" smtClean="0">
                <a:latin typeface="Calibri"/>
                <a:ea typeface="MS Mincho"/>
                <a:cs typeface="Times New Roman"/>
              </a:rPr>
              <a:t>&lt;VB.NET&gt;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show the location information of the given element.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ShowLocation</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elem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"Location Information: "</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loc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Location = </a:t>
            </a:r>
            <a:r>
              <a:rPr lang="en-US" sz="1800" b="1" dirty="0" err="1" smtClean="0">
                <a:latin typeface="Courier New"/>
                <a:ea typeface="MS Mincho"/>
                <a:cs typeface="Times New Roman"/>
              </a:rPr>
              <a:t>elem.Location</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TypeOf</a:t>
            </a:r>
            <a:r>
              <a:rPr lang="en-US" sz="1800" dirty="0" smtClean="0">
                <a:latin typeface="Courier New"/>
                <a:ea typeface="MS Mincho"/>
                <a:cs typeface="Times New Roman"/>
              </a:rPr>
              <a:t> loc </a:t>
            </a:r>
            <a:r>
              <a:rPr lang="en-US" sz="1800" dirty="0" smtClean="0">
                <a:solidFill>
                  <a:srgbClr val="0000FF"/>
                </a:solidFill>
                <a:latin typeface="Courier New"/>
                <a:ea typeface="MS Mincho"/>
                <a:cs typeface="Times New Roman"/>
              </a:rPr>
              <a:t>Is</a:t>
            </a:r>
            <a:r>
              <a:rPr lang="en-US" sz="1800" dirty="0" smtClean="0">
                <a:latin typeface="Courier New"/>
                <a:ea typeface="MS Mincho"/>
                <a:cs typeface="Times New Roman"/>
              </a:rPr>
              <a:t> </a:t>
            </a:r>
            <a:r>
              <a:rPr lang="en-US" sz="1800" b="1" dirty="0" err="1" smtClean="0">
                <a:latin typeface="Courier New"/>
                <a:ea typeface="MS Mincho"/>
                <a:cs typeface="Times New Roman"/>
              </a:rPr>
              <a:t>LocationPoint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(1) we have a location point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locPoint</a:t>
            </a:r>
            <a:r>
              <a:rPr lang="en-US" sz="1800"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LocationPoint</a:t>
            </a:r>
            <a:r>
              <a:rPr lang="en-US" sz="1800" dirty="0" smtClean="0">
                <a:latin typeface="Courier New"/>
                <a:ea typeface="MS Mincho"/>
                <a:cs typeface="Times New Roman"/>
              </a:rPr>
              <a:t> = loc</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b="1" dirty="0" err="1" smtClean="0">
                <a:latin typeface="Courier New"/>
                <a:ea typeface="MS Mincho"/>
                <a:cs typeface="Times New Roman"/>
              </a:rPr>
              <a:t>locPoint.Point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r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b="1" dirty="0" err="1" smtClean="0">
                <a:latin typeface="Courier New"/>
                <a:ea typeface="MS Mincho"/>
                <a:cs typeface="Times New Roman"/>
              </a:rPr>
              <a:t>locPoint.Rotation</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ElseIf</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TypeOf</a:t>
            </a:r>
            <a:r>
              <a:rPr lang="en-US" sz="1800" dirty="0" smtClean="0">
                <a:latin typeface="Courier New"/>
                <a:ea typeface="MS Mincho"/>
                <a:cs typeface="Times New Roman"/>
              </a:rPr>
              <a:t> loc </a:t>
            </a:r>
            <a:r>
              <a:rPr lang="en-US" sz="1800" dirty="0" smtClean="0">
                <a:solidFill>
                  <a:srgbClr val="0000FF"/>
                </a:solidFill>
                <a:latin typeface="Courier New"/>
                <a:ea typeface="MS Mincho"/>
                <a:cs typeface="Times New Roman"/>
              </a:rPr>
              <a:t>Is</a:t>
            </a:r>
            <a:r>
              <a:rPr lang="en-US" sz="1800" dirty="0" smtClean="0">
                <a:latin typeface="Courier New"/>
                <a:ea typeface="MS Mincho"/>
                <a:cs typeface="Times New Roman"/>
              </a:rPr>
              <a:t> </a:t>
            </a:r>
            <a:r>
              <a:rPr lang="en-US" sz="1800" b="1" dirty="0" err="1" smtClean="0">
                <a:latin typeface="Courier New"/>
                <a:ea typeface="MS Mincho"/>
                <a:cs typeface="Times New Roman"/>
              </a:rPr>
              <a:t>LocationCurve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(2) we have a location curve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locCurve</a:t>
            </a:r>
            <a:r>
              <a:rPr lang="en-US" sz="1800"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LocationCurve</a:t>
            </a:r>
            <a:r>
              <a:rPr lang="en-US" sz="1800" b="1" dirty="0" smtClean="0">
                <a:latin typeface="Courier New"/>
                <a:ea typeface="MS Mincho"/>
                <a:cs typeface="Times New Roman"/>
              </a:rPr>
              <a:t> </a:t>
            </a:r>
            <a:r>
              <a:rPr lang="en-US" sz="1800" dirty="0" smtClean="0">
                <a:latin typeface="Courier New"/>
                <a:ea typeface="MS Mincho"/>
                <a:cs typeface="Times New Roman"/>
              </a:rPr>
              <a:t>= loc</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crv</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Curve = </a:t>
            </a:r>
            <a:r>
              <a:rPr lang="en-US" sz="1800" b="1" dirty="0" err="1" smtClean="0">
                <a:latin typeface="Courier New"/>
                <a:ea typeface="MS Mincho"/>
                <a:cs typeface="Times New Roman"/>
              </a:rPr>
              <a:t>locCurve.Curve</a:t>
            </a:r>
            <a:endParaRPr lang="en-US" sz="1800" b="1" dirty="0" smtClean="0">
              <a:latin typeface="Courier New"/>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2400" dirty="0" smtClean="0">
                <a:latin typeface="Calibri"/>
                <a:ea typeface="MS Mincho"/>
                <a:cs typeface="Times New Roman"/>
              </a:rPr>
              <a:t>                      </a:t>
            </a:r>
            <a:r>
              <a:rPr lang="en-US" sz="1800" dirty="0" smtClean="0">
                <a:latin typeface="Courier New"/>
                <a:ea typeface="MS Mincho"/>
                <a:cs typeface="Times New Roman"/>
              </a:rPr>
              <a:t>s = s +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EndPoint</a:t>
            </a:r>
            <a:r>
              <a:rPr lang="en-US" sz="1800" dirty="0" smtClean="0">
                <a:solidFill>
                  <a:srgbClr val="A31515"/>
                </a:solidFill>
                <a:latin typeface="Courier New"/>
                <a:ea typeface="MS Mincho"/>
                <a:cs typeface="Times New Roman"/>
              </a:rPr>
              <a:t>(0)/Start Point = "</a:t>
            </a:r>
            <a:r>
              <a:rPr lang="en-US" sz="1800" dirty="0" smtClean="0">
                <a:latin typeface="Courier New"/>
                <a:ea typeface="MS Mincho"/>
                <a:cs typeface="Times New Roman"/>
              </a:rPr>
              <a:t> + </a:t>
            </a:r>
            <a:r>
              <a:rPr lang="en-US" sz="1800" dirty="0" err="1" smtClean="0">
                <a:latin typeface="Courier New"/>
                <a:ea typeface="MS Mincho"/>
                <a:cs typeface="Times New Roman"/>
              </a:rPr>
              <a:t>PointToString</a:t>
            </a:r>
            <a:r>
              <a:rPr lang="en-US" sz="1800" dirty="0" smtClean="0">
                <a:latin typeface="Courier New"/>
                <a:ea typeface="MS Mincho"/>
                <a:cs typeface="Times New Roman"/>
              </a:rPr>
              <a:t>(</a:t>
            </a:r>
            <a:r>
              <a:rPr lang="en-US" sz="1800" b="1" dirty="0" err="1" smtClean="0">
                <a:latin typeface="Courier New"/>
                <a:ea typeface="MS Mincho"/>
                <a:cs typeface="Times New Roman"/>
              </a:rPr>
              <a:t>crv.EndPoint</a:t>
            </a:r>
            <a:r>
              <a:rPr lang="en-US" sz="1800" dirty="0" smtClean="0">
                <a:latin typeface="Courier New"/>
                <a:ea typeface="MS Mincho"/>
                <a:cs typeface="Times New Roman"/>
              </a:rPr>
              <a:t>(0))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s = s +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EndPoint</a:t>
            </a:r>
            <a:r>
              <a:rPr lang="en-US" sz="1800" dirty="0" smtClean="0">
                <a:solidFill>
                  <a:srgbClr val="A31515"/>
                </a:solidFill>
                <a:latin typeface="Courier New"/>
                <a:ea typeface="MS Mincho"/>
                <a:cs typeface="Times New Roman"/>
              </a:rPr>
              <a:t>(1)/End point = "</a:t>
            </a:r>
            <a:r>
              <a:rPr lang="en-US" sz="1800" dirty="0" smtClean="0">
                <a:latin typeface="Courier New"/>
                <a:ea typeface="MS Mincho"/>
                <a:cs typeface="Times New Roman"/>
              </a:rPr>
              <a:t> + </a:t>
            </a:r>
            <a:r>
              <a:rPr lang="en-US" sz="1800" dirty="0" err="1" smtClean="0">
                <a:latin typeface="Courier New"/>
                <a:ea typeface="MS Mincho"/>
                <a:cs typeface="Times New Roman"/>
              </a:rPr>
              <a:t>PointToString</a:t>
            </a:r>
            <a:r>
              <a:rPr lang="en-US" sz="1800" dirty="0" smtClean="0">
                <a:latin typeface="Courier New"/>
                <a:ea typeface="MS Mincho"/>
                <a:cs typeface="Times New Roman"/>
              </a:rPr>
              <a:t>(</a:t>
            </a:r>
            <a:r>
              <a:rPr lang="en-US" sz="1800" dirty="0" err="1" smtClean="0">
                <a:latin typeface="Courier New"/>
                <a:ea typeface="MS Mincho"/>
                <a:cs typeface="Times New Roman"/>
              </a:rPr>
              <a:t>crv.EndPoint</a:t>
            </a:r>
            <a:r>
              <a:rPr lang="en-US" sz="1800" dirty="0" smtClean="0">
                <a:latin typeface="Courier New"/>
                <a:ea typeface="MS Mincho"/>
                <a:cs typeface="Times New Roman"/>
              </a:rPr>
              <a:t>(1))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s = s + </a:t>
            </a:r>
            <a:r>
              <a:rPr lang="en-US" sz="1800" dirty="0" smtClean="0">
                <a:solidFill>
                  <a:srgbClr val="A31515"/>
                </a:solidFill>
                <a:latin typeface="Courier New"/>
                <a:ea typeface="MS Mincho"/>
                <a:cs typeface="Times New Roman"/>
              </a:rPr>
              <a:t>"Length = "</a:t>
            </a:r>
            <a:r>
              <a:rPr lang="en-US" sz="1800" dirty="0" smtClean="0">
                <a:latin typeface="Courier New"/>
                <a:ea typeface="MS Mincho"/>
                <a:cs typeface="Times New Roman"/>
              </a:rPr>
              <a:t> + </a:t>
            </a:r>
            <a:r>
              <a:rPr lang="en-US" sz="1800" b="1" dirty="0" err="1" smtClean="0">
                <a:latin typeface="Courier New"/>
                <a:ea typeface="MS Mincho"/>
                <a:cs typeface="Times New Roman"/>
              </a:rPr>
              <a:t>crv.Length</a:t>
            </a:r>
            <a:r>
              <a:rPr lang="en-US" sz="1800" dirty="0" err="1" smtClean="0">
                <a:latin typeface="Courier New"/>
                <a:ea typeface="MS Mincho"/>
                <a:cs typeface="Times New Roman"/>
              </a:rPr>
              <a:t>.ToString</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r>
              <a:rPr lang="en-US" sz="2400" dirty="0" smtClean="0">
                <a:latin typeface="Calibri"/>
                <a:ea typeface="MS Mincho"/>
                <a:cs typeface="Times New Roman"/>
              </a:rPr>
              <a:t>              …</a:t>
            </a: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r>
              <a:rPr lang="en-US" sz="2400" b="1" dirty="0" smtClean="0">
                <a:latin typeface="Calibri"/>
                <a:ea typeface="MS Mincho"/>
                <a:cs typeface="Times New Roman"/>
              </a:rPr>
              <a:t>&lt;/VB.NET&gt;</a:t>
            </a:r>
            <a:r>
              <a:rPr lang="en-US" sz="2400" dirty="0" smtClean="0">
                <a:latin typeface="Calibri"/>
                <a:ea typeface="MS Mincho"/>
                <a:cs typeface="Times New Roman"/>
              </a:rPr>
              <a:t> </a:t>
            </a:r>
          </a:p>
          <a:p>
            <a:pPr marL="0" marR="0">
              <a:lnSpc>
                <a:spcPct val="115000"/>
              </a:lnSpc>
              <a:spcBef>
                <a:spcPts val="0"/>
              </a:spcBef>
              <a:spcAft>
                <a:spcPts val="0"/>
              </a:spcAft>
            </a:pPr>
            <a:endParaRPr lang="en-US" sz="2400" dirty="0" smtClean="0">
              <a:latin typeface="Calibri"/>
              <a:ea typeface="MS Mincho"/>
              <a:cs typeface="Times New Roman"/>
            </a:endParaRPr>
          </a:p>
        </p:txBody>
      </p:sp>
      <p:sp>
        <p:nvSpPr>
          <p:cNvPr id="2" name="Title 1"/>
          <p:cNvSpPr>
            <a:spLocks noGrp="1"/>
          </p:cNvSpPr>
          <p:nvPr>
            <p:ph type="title"/>
          </p:nvPr>
        </p:nvSpPr>
        <p:spPr>
          <a:xfrm>
            <a:off x="9324975" y="382587"/>
            <a:ext cx="3200400" cy="1417320"/>
          </a:xfrm>
        </p:spPr>
        <p:txBody>
          <a:bodyPr/>
          <a:lstStyle/>
          <a:p>
            <a:r>
              <a:rPr lang="en-US" dirty="0" smtClean="0"/>
              <a:t>DB Element</a:t>
            </a:r>
            <a:br>
              <a:rPr lang="en-US" dirty="0" smtClean="0"/>
            </a:br>
            <a:r>
              <a:rPr lang="en-US" sz="2800" b="0" i="1" dirty="0" smtClean="0">
                <a:solidFill>
                  <a:schemeClr val="accent4"/>
                </a:solidFill>
              </a:rPr>
              <a:t>Location </a:t>
            </a:r>
            <a:endParaRPr lang="en-US" dirty="0"/>
          </a:p>
        </p:txBody>
      </p:sp>
      <p:pic>
        <p:nvPicPr>
          <p:cNvPr id="5" name="Picture 4" descr="DB Element Location.PNG"/>
          <p:cNvPicPr/>
          <p:nvPr/>
        </p:nvPicPr>
        <p:blipFill>
          <a:blip r:embed="rId2" cstate="print"/>
          <a:stretch>
            <a:fillRect/>
          </a:stretch>
        </p:blipFill>
        <p:spPr>
          <a:xfrm>
            <a:off x="6962775" y="2744787"/>
            <a:ext cx="5901637" cy="2438400"/>
          </a:xfrm>
          <a:prstGeom prst="rect">
            <a:avLst/>
          </a:prstGeom>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Geometry </a:t>
            </a:r>
            <a:endParaRPr lang="en-US" dirty="0"/>
          </a:p>
        </p:txBody>
      </p:sp>
      <p:sp>
        <p:nvSpPr>
          <p:cNvPr id="3" name="Content Placeholder 2"/>
          <p:cNvSpPr>
            <a:spLocks noGrp="1"/>
          </p:cNvSpPr>
          <p:nvPr>
            <p:ph idx="1"/>
          </p:nvPr>
        </p:nvSpPr>
        <p:spPr/>
        <p:txBody>
          <a:bodyPr/>
          <a:lstStyle/>
          <a:p>
            <a:pPr lvl="0"/>
            <a:r>
              <a:rPr lang="en-US" dirty="0" smtClean="0"/>
              <a:t>Geometry Options – specify the detail level (Fine, Medium and Fine)</a:t>
            </a:r>
          </a:p>
          <a:p>
            <a:pPr lvl="0"/>
            <a:r>
              <a:rPr lang="en-US" dirty="0" smtClean="0"/>
              <a:t>Kinds of Geometry object: </a:t>
            </a:r>
          </a:p>
          <a:p>
            <a:pPr lvl="2"/>
            <a:r>
              <a:rPr lang="en-US" dirty="0" smtClean="0"/>
              <a:t>Solid</a:t>
            </a:r>
          </a:p>
          <a:p>
            <a:pPr lvl="2"/>
            <a:r>
              <a:rPr lang="en-US" dirty="0" smtClean="0"/>
              <a:t>Geometry Instance (a instance of another element (symbol), such as a window and a door</a:t>
            </a:r>
          </a:p>
          <a:p>
            <a:pPr lvl="2"/>
            <a:r>
              <a:rPr lang="en-US" dirty="0" smtClean="0"/>
              <a:t>Curve</a:t>
            </a:r>
          </a:p>
          <a:p>
            <a:pPr lvl="2"/>
            <a:r>
              <a:rPr lang="en-US" dirty="0" smtClean="0"/>
              <a:t>Mesh. </a:t>
            </a:r>
          </a:p>
          <a:p>
            <a:r>
              <a:rPr lang="en-US" dirty="0" smtClean="0"/>
              <a:t>Further drill down of Solids/Faces/Edges - use </a:t>
            </a:r>
            <a:r>
              <a:rPr lang="en-US" dirty="0" err="1" smtClean="0"/>
              <a:t>RevitLookup</a:t>
            </a:r>
            <a:r>
              <a:rPr lang="en-US" dirty="0" smtClean="0"/>
              <a:t>.</a:t>
            </a:r>
          </a:p>
          <a:p>
            <a:r>
              <a:rPr lang="en-US" dirty="0" err="1" smtClean="0"/>
              <a:t>RevitCommands</a:t>
            </a:r>
            <a:r>
              <a:rPr lang="en-US" dirty="0" smtClean="0"/>
              <a:t> sample has a simple example. </a:t>
            </a:r>
          </a:p>
          <a:p>
            <a:r>
              <a:rPr lang="en-US" dirty="0" smtClean="0"/>
              <a:t>The following samples show geometry access with a little viewer: </a:t>
            </a:r>
          </a:p>
          <a:p>
            <a:pPr lvl="2"/>
            <a:r>
              <a:rPr lang="en-US" dirty="0" err="1" smtClean="0"/>
              <a:t>ElementViewer</a:t>
            </a:r>
            <a:endParaRPr lang="en-US" dirty="0" smtClean="0"/>
          </a:p>
          <a:p>
            <a:pPr lvl="2"/>
            <a:r>
              <a:rPr lang="en-US" dirty="0" err="1" smtClean="0"/>
              <a:t>RoomViewer</a:t>
            </a:r>
            <a:endParaRPr lang="en-US" dirty="0" smtClean="0"/>
          </a:p>
          <a:p>
            <a:pPr lvl="2"/>
            <a:r>
              <a:rPr lang="en-US" dirty="0" err="1" smtClean="0"/>
              <a:t>AnalyticalViewer</a:t>
            </a:r>
            <a:r>
              <a:rPr lang="en-US" dirty="0" smtClean="0"/>
              <a:t> </a:t>
            </a:r>
          </a:p>
          <a:p>
            <a:pPr lvl="2"/>
            <a:endParaRPr lang="en-US"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Element Iterations, Filtering and Queries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Retrieving an Element</a:t>
            </a:r>
            <a:endParaRPr lang="en-US" dirty="0"/>
          </a:p>
        </p:txBody>
      </p:sp>
      <p:sp>
        <p:nvSpPr>
          <p:cNvPr id="3" name="Content Placeholder 2"/>
          <p:cNvSpPr>
            <a:spLocks noGrp="1"/>
          </p:cNvSpPr>
          <p:nvPr>
            <p:ph idx="1"/>
          </p:nvPr>
        </p:nvSpPr>
        <p:spPr/>
        <p:txBody>
          <a:bodyPr/>
          <a:lstStyle/>
          <a:p>
            <a:pPr lvl="0"/>
            <a:r>
              <a:rPr lang="en-US" dirty="0" smtClean="0"/>
              <a:t>Elements in </a:t>
            </a:r>
            <a:r>
              <a:rPr lang="en-US" dirty="0" err="1" smtClean="0"/>
              <a:t>Revit</a:t>
            </a:r>
            <a:r>
              <a:rPr lang="en-US" dirty="0" smtClean="0"/>
              <a:t> is bundled in one sack  </a:t>
            </a:r>
          </a:p>
          <a:p>
            <a:pPr lvl="0"/>
            <a:r>
              <a:rPr lang="en-US" dirty="0" smtClean="0"/>
              <a:t>To retrieve an element of interest, you will need to iterate, filter and/or query them. </a:t>
            </a:r>
          </a:p>
          <a:p>
            <a:pPr lvl="0"/>
            <a:r>
              <a:rPr lang="en-US" dirty="0" smtClean="0"/>
              <a:t>Typically, we would like to: </a:t>
            </a:r>
          </a:p>
          <a:p>
            <a:pPr marL="1165458" lvl="2" indent="-514350">
              <a:buFont typeface="+mj-lt"/>
              <a:buAutoNum type="arabicPeriod"/>
            </a:pPr>
            <a:r>
              <a:rPr lang="en-US" sz="2800" dirty="0" smtClean="0"/>
              <a:t>Retrieve a list of family types </a:t>
            </a:r>
            <a:r>
              <a:rPr lang="en-US" sz="2800" dirty="0" smtClean="0">
                <a:solidFill>
                  <a:schemeClr val="bg1">
                    <a:lumMod val="65000"/>
                  </a:schemeClr>
                </a:solidFill>
              </a:rPr>
              <a:t>(e.g., wall types, door types) </a:t>
            </a:r>
          </a:p>
          <a:p>
            <a:pPr marL="1165458" lvl="2" indent="-514350">
              <a:buFont typeface="+mj-lt"/>
              <a:buAutoNum type="arabicPeriod"/>
            </a:pPr>
            <a:r>
              <a:rPr lang="en-US" sz="2800" dirty="0" smtClean="0"/>
              <a:t>Retrieve instances of a specific object class </a:t>
            </a:r>
            <a:br>
              <a:rPr lang="en-US" sz="2800" dirty="0" smtClean="0"/>
            </a:br>
            <a:r>
              <a:rPr lang="en-US" sz="2800" dirty="0" smtClean="0">
                <a:solidFill>
                  <a:schemeClr val="bg1">
                    <a:lumMod val="65000"/>
                  </a:schemeClr>
                </a:solidFill>
              </a:rPr>
              <a:t>(e.g., all the walls, all the doors) </a:t>
            </a:r>
          </a:p>
          <a:p>
            <a:pPr marL="1165458" lvl="2" indent="-514350">
              <a:buFont typeface="+mj-lt"/>
              <a:buAutoNum type="arabicPeriod"/>
            </a:pPr>
            <a:r>
              <a:rPr lang="en-US" sz="2800" dirty="0" smtClean="0"/>
              <a:t>Find a specific family type with a given name </a:t>
            </a:r>
            <a:br>
              <a:rPr lang="en-US" sz="2800" dirty="0" smtClean="0"/>
            </a:br>
            <a:r>
              <a:rPr lang="en-US" dirty="0" smtClean="0">
                <a:solidFill>
                  <a:schemeClr val="bg1">
                    <a:lumMod val="65000"/>
                  </a:schemeClr>
                </a:solidFill>
              </a:rPr>
              <a:t>(e.g., “Basic Wall: Generic – 200mm”, “</a:t>
            </a:r>
            <a:r>
              <a:rPr lang="en-US" dirty="0" err="1" smtClean="0">
                <a:solidFill>
                  <a:schemeClr val="bg1">
                    <a:lumMod val="65000"/>
                  </a:schemeClr>
                </a:solidFill>
              </a:rPr>
              <a:t>M_Single</a:t>
            </a:r>
            <a:r>
              <a:rPr lang="en-US" dirty="0" smtClean="0">
                <a:solidFill>
                  <a:schemeClr val="bg1">
                    <a:lumMod val="65000"/>
                  </a:schemeClr>
                </a:solidFill>
              </a:rPr>
              <a:t>-Flush: 0915 x 2134mm”) </a:t>
            </a:r>
            <a:endParaRPr lang="en-US" sz="2800" dirty="0" smtClean="0">
              <a:solidFill>
                <a:schemeClr val="bg1">
                  <a:lumMod val="65000"/>
                </a:schemeClr>
              </a:solidFill>
            </a:endParaRPr>
          </a:p>
          <a:p>
            <a:pPr marL="1165458" lvl="2" indent="-514350">
              <a:buFont typeface="+mj-lt"/>
              <a:buAutoNum type="arabicPeriod"/>
            </a:pPr>
            <a:r>
              <a:rPr lang="en-US" sz="2800" dirty="0" smtClean="0"/>
              <a:t>Find specific instances </a:t>
            </a:r>
            <a:r>
              <a:rPr lang="en-US" dirty="0" smtClean="0">
                <a:solidFill>
                  <a:schemeClr val="bg1">
                    <a:lumMod val="65000"/>
                  </a:schemeClr>
                </a:solidFill>
              </a:rPr>
              <a:t>(e.g., “Level 1” “View  Plan 1”) </a:t>
            </a:r>
            <a:endParaRPr lang="en-US" sz="2800" dirty="0" smtClean="0">
              <a:solidFill>
                <a:schemeClr val="bg1">
                  <a:lumMod val="65000"/>
                </a:schemeClr>
              </a:solidFill>
            </a:endParaRPr>
          </a:p>
          <a:p>
            <a:pPr lvl="0"/>
            <a:r>
              <a:rPr lang="en-US" dirty="0" smtClean="0"/>
              <a:t> Similar to identifying element, you will need to consider a different approach depending on whether an element is a  component-based or system-based. </a:t>
            </a:r>
            <a:endParaRPr lang="en-US"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1.1 A List of Family Types - System Family </a:t>
            </a:r>
            <a:endParaRPr lang="en-US" dirty="0"/>
          </a:p>
        </p:txBody>
      </p:sp>
      <p:sp>
        <p:nvSpPr>
          <p:cNvPr id="3" name="Content Placeholder 2"/>
          <p:cNvSpPr>
            <a:spLocks noGrp="1"/>
          </p:cNvSpPr>
          <p:nvPr>
            <p:ph idx="1"/>
          </p:nvPr>
        </p:nvSpPr>
        <p:spPr/>
        <p:txBody>
          <a:bodyPr/>
          <a:lstStyle/>
          <a:p>
            <a:pPr lvl="0"/>
            <a:r>
              <a:rPr lang="en-US" dirty="0" smtClean="0"/>
              <a:t>Collect all the wall types </a:t>
            </a:r>
            <a:r>
              <a:rPr lang="en-US" dirty="0" smtClean="0">
                <a:solidFill>
                  <a:schemeClr val="bg1">
                    <a:lumMod val="65000"/>
                  </a:schemeClr>
                </a:solidFill>
              </a:rPr>
              <a:t>(2</a:t>
            </a:r>
            <a:r>
              <a:rPr lang="en-US" baseline="30000" dirty="0" smtClean="0">
                <a:solidFill>
                  <a:schemeClr val="bg1">
                    <a:lumMod val="65000"/>
                  </a:schemeClr>
                </a:solidFill>
              </a:rPr>
              <a:t>nd</a:t>
            </a:r>
            <a:r>
              <a:rPr lang="en-US" dirty="0" smtClean="0">
                <a:solidFill>
                  <a:schemeClr val="bg1">
                    <a:lumMod val="65000"/>
                  </a:schemeClr>
                </a:solidFill>
              </a:rPr>
              <a:t> and 3</a:t>
            </a:r>
            <a:r>
              <a:rPr lang="en-US" baseline="30000" dirty="0" smtClean="0">
                <a:solidFill>
                  <a:schemeClr val="bg1">
                    <a:lumMod val="65000"/>
                  </a:schemeClr>
                </a:solidFill>
              </a:rPr>
              <a:t>rd</a:t>
            </a:r>
            <a:r>
              <a:rPr lang="en-US" dirty="0" smtClean="0">
                <a:solidFill>
                  <a:schemeClr val="bg1">
                    <a:lumMod val="65000"/>
                  </a:schemeClr>
                </a:solidFill>
              </a:rPr>
              <a:t> using shortcuts) </a:t>
            </a:r>
            <a:endParaRPr lang="en-US" dirty="0">
              <a:solidFill>
                <a:schemeClr val="bg1">
                  <a:lumMod val="65000"/>
                </a:schemeClr>
              </a:solidFill>
            </a:endParaRPr>
          </a:p>
        </p:txBody>
      </p:sp>
      <p:sp>
        <p:nvSpPr>
          <p:cNvPr id="4" name="TextBox 3"/>
          <p:cNvSpPr txBox="1"/>
          <p:nvPr/>
        </p:nvSpPr>
        <p:spPr>
          <a:xfrm>
            <a:off x="561975" y="3125787"/>
            <a:ext cx="11811000" cy="167372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wallTypeCollector1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b="1"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wallTypeCollector1</a:t>
            </a:r>
            <a:r>
              <a:rPr lang="en-US" sz="1800" b="1" dirty="0" smtClean="0">
                <a:latin typeface="Courier New"/>
                <a:ea typeface="MS Mincho"/>
                <a:cs typeface="Times New Roman"/>
              </a:rPr>
              <a:t>.WherePasses</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b="1" dirty="0" err="1" smtClean="0">
                <a:latin typeface="Courier New"/>
                <a:ea typeface="MS Mincho"/>
                <a:cs typeface="Times New Roman"/>
              </a:rPr>
              <a:t>ElementClassFilter</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WallType</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wallTypes1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 = wallTypeCollector1.ToElements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r>
              <a:rPr lang="en-US" sz="1800" dirty="0" smtClean="0">
                <a:latin typeface="Courier New"/>
                <a:ea typeface="MS Mincho"/>
                <a:cs typeface="Times New Roman"/>
              </a:rPr>
              <a:t> </a:t>
            </a:r>
            <a:endParaRPr lang="en-US" sz="1800" dirty="0"/>
          </a:p>
        </p:txBody>
      </p:sp>
      <p:sp>
        <p:nvSpPr>
          <p:cNvPr id="5" name="TextBox 4"/>
          <p:cNvSpPr txBox="1"/>
          <p:nvPr/>
        </p:nvSpPr>
        <p:spPr>
          <a:xfrm>
            <a:off x="561975" y="5411787"/>
            <a:ext cx="11811000" cy="1200329"/>
          </a:xfrm>
          <a:prstGeom prst="rect">
            <a:avLst/>
          </a:prstGeom>
          <a:solidFill>
            <a:schemeClr val="bg2">
              <a:lumMod val="85000"/>
            </a:schemeClr>
          </a:solidFill>
          <a:ln>
            <a:noFill/>
          </a:ln>
        </p:spPr>
        <p:txBody>
          <a:bodyPr wrap="square" rtlCol="0">
            <a:spAutoFit/>
          </a:bodyPr>
          <a:lstStyle/>
          <a:p>
            <a:r>
              <a:rPr lang="en-US" sz="1800" dirty="0" smtClean="0">
                <a:latin typeface="Calibri"/>
                <a:ea typeface="MS Mincho"/>
                <a:cs typeface="Times New Roman"/>
              </a:rPr>
              <a:t>&lt;VB.NET&gt; </a:t>
            </a:r>
          </a:p>
          <a:p>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wallTypeCollector2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p>
          <a:p>
            <a:r>
              <a:rPr lang="en-US" sz="1800" dirty="0" smtClean="0">
                <a:latin typeface="Courier New"/>
                <a:ea typeface="MS Mincho"/>
                <a:cs typeface="Times New Roman"/>
              </a:rPr>
              <a:t>        wallTypeCollector2.OfClass(</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WallType</a:t>
            </a:r>
            <a:r>
              <a:rPr lang="en-US" sz="1800" dirty="0" smtClean="0">
                <a:latin typeface="Courier New"/>
                <a:ea typeface="MS Mincho"/>
                <a:cs typeface="Times New Roman"/>
              </a:rPr>
              <a:t>))</a:t>
            </a:r>
          </a:p>
          <a:p>
            <a:r>
              <a:rPr lang="en-US" sz="1800" dirty="0" smtClean="0">
                <a:latin typeface="Calibri"/>
                <a:ea typeface="MS Mincho"/>
                <a:cs typeface="Times New Roman"/>
              </a:rPr>
              <a:t>&lt;/VB.NET&gt; </a:t>
            </a:r>
            <a:endParaRPr lang="en-US" sz="1800" dirty="0">
              <a:latin typeface="Calibri"/>
              <a:ea typeface="MS Mincho"/>
              <a:cs typeface="Times New Roman"/>
            </a:endParaRPr>
          </a:p>
        </p:txBody>
      </p:sp>
      <p:sp>
        <p:nvSpPr>
          <p:cNvPr id="6" name="TextBox 5"/>
          <p:cNvSpPr txBox="1"/>
          <p:nvPr/>
        </p:nvSpPr>
        <p:spPr>
          <a:xfrm>
            <a:off x="561975" y="7316787"/>
            <a:ext cx="11811000" cy="1200329"/>
          </a:xfrm>
          <a:prstGeom prst="rect">
            <a:avLst/>
          </a:prstGeom>
          <a:solidFill>
            <a:schemeClr val="bg2">
              <a:lumMod val="85000"/>
            </a:schemeClr>
          </a:solidFill>
          <a:ln>
            <a:noFill/>
          </a:ln>
        </p:spPr>
        <p:txBody>
          <a:bodyPr wrap="square" rtlCol="0">
            <a:spAutoFit/>
          </a:bodyPr>
          <a:lstStyle/>
          <a:p>
            <a:r>
              <a:rPr lang="en-US" sz="1800" dirty="0" smtClean="0">
                <a:latin typeface="Calibri"/>
                <a:ea typeface="MS Mincho"/>
                <a:cs typeface="Times New Roman"/>
              </a:rPr>
              <a:t>&lt;VB.NET&gt; </a:t>
            </a:r>
          </a:p>
          <a:p>
            <a:r>
              <a:rPr lang="en-US" sz="1800" dirty="0" smtClean="0"/>
              <a:t>              </a:t>
            </a:r>
            <a:r>
              <a:rPr lang="en-US" sz="1800" dirty="0" smtClean="0">
                <a:solidFill>
                  <a:srgbClr val="0000FF"/>
                </a:solidFill>
                <a:latin typeface="Courier New"/>
                <a:ea typeface="MS Mincho"/>
                <a:cs typeface="Times New Roman"/>
              </a:rPr>
              <a:t> Dim </a:t>
            </a:r>
            <a:r>
              <a:rPr lang="en-US" sz="1800" dirty="0" smtClean="0">
                <a:latin typeface="Courier New" pitchFamily="49" charset="0"/>
                <a:cs typeface="Courier New" pitchFamily="49" charset="0"/>
              </a:rPr>
              <a:t>wallTypeCollector3 = _ </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a:t>
            </a:r>
            <a:r>
              <a:rPr lang="en-US" sz="1800" dirty="0" smtClean="0">
                <a:solidFill>
                  <a:srgbClr val="0000FF"/>
                </a:solidFill>
                <a:latin typeface="Courier New"/>
                <a:ea typeface="MS Mincho"/>
                <a:cs typeface="Times New Roman"/>
              </a:rPr>
              <a:t>New</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FilteredElementCollector</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m_rvtDoc</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OfClass</a:t>
            </a:r>
            <a:r>
              <a:rPr lang="en-US" sz="1800" dirty="0" smtClean="0">
                <a:latin typeface="Courier New" pitchFamily="49" charset="0"/>
                <a:cs typeface="Courier New" pitchFamily="49" charset="0"/>
              </a:rPr>
              <a:t>(</a:t>
            </a:r>
            <a:r>
              <a:rPr lang="en-US" sz="1800" dirty="0" err="1" smtClean="0">
                <a:solidFill>
                  <a:srgbClr val="0000FF"/>
                </a:solidFill>
                <a:latin typeface="Courier New"/>
                <a:ea typeface="MS Mincho"/>
                <a:cs typeface="Times New Roman"/>
              </a:rPr>
              <a:t>GetType</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WallType</a:t>
            </a:r>
            <a:r>
              <a:rPr lang="en-US" sz="1800" dirty="0" smtClean="0">
                <a:latin typeface="Courier New" pitchFamily="49" charset="0"/>
                <a:cs typeface="Courier New" pitchFamily="49" charset="0"/>
              </a:rPr>
              <a:t>))</a:t>
            </a:r>
          </a:p>
          <a:p>
            <a:r>
              <a:rPr lang="en-US" sz="1800" dirty="0" smtClean="0">
                <a:latin typeface="Calibri"/>
                <a:ea typeface="MS Mincho"/>
                <a:cs typeface="Times New Roman"/>
              </a:rPr>
              <a:t>&lt;/VB.NET&gt; </a:t>
            </a:r>
            <a:endParaRPr lang="en-US" sz="1800" dirty="0">
              <a:latin typeface="Calibri"/>
              <a:ea typeface="MS Mincho"/>
              <a:cs typeface="Times New Roman"/>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1.2 A List of Family Types - Component Family </a:t>
            </a:r>
            <a:endParaRPr lang="en-US" dirty="0"/>
          </a:p>
        </p:txBody>
      </p:sp>
      <p:sp>
        <p:nvSpPr>
          <p:cNvPr id="3" name="Content Placeholder 2"/>
          <p:cNvSpPr>
            <a:spLocks noGrp="1"/>
          </p:cNvSpPr>
          <p:nvPr>
            <p:ph idx="1"/>
          </p:nvPr>
        </p:nvSpPr>
        <p:spPr/>
        <p:txBody>
          <a:bodyPr/>
          <a:lstStyle/>
          <a:p>
            <a:pPr lvl="0"/>
            <a:r>
              <a:rPr lang="en-US" dirty="0" smtClean="0"/>
              <a:t>Collect all the door types </a:t>
            </a:r>
            <a:endParaRPr lang="en-US" dirty="0"/>
          </a:p>
        </p:txBody>
      </p:sp>
      <p:sp>
        <p:nvSpPr>
          <p:cNvPr id="4" name="TextBox 3"/>
          <p:cNvSpPr txBox="1"/>
          <p:nvPr/>
        </p:nvSpPr>
        <p:spPr>
          <a:xfrm>
            <a:off x="561975" y="3125787"/>
            <a:ext cx="11811000" cy="1754326"/>
          </a:xfrm>
          <a:prstGeom prst="rect">
            <a:avLst/>
          </a:prstGeom>
          <a:solidFill>
            <a:schemeClr val="bg2">
              <a:lumMod val="85000"/>
            </a:schemeClr>
          </a:solidFill>
          <a:ln>
            <a:noFill/>
          </a:ln>
        </p:spPr>
        <p:txBody>
          <a:bodyPr wrap="square" rtlCol="0">
            <a:spAutoFit/>
          </a:bodyPr>
          <a:lstStyle/>
          <a:p>
            <a:r>
              <a:rPr lang="en-US" sz="1800" dirty="0" smtClean="0">
                <a:latin typeface="Calibri" pitchFamily="34" charset="0"/>
                <a:cs typeface="Calibri" pitchFamily="34" charset="0"/>
              </a:rPr>
              <a:t>&lt;VB.NET&gt;</a:t>
            </a:r>
          </a:p>
          <a:p>
            <a:r>
              <a:rPr lang="en-US" sz="1800" dirty="0" smtClean="0">
                <a:latin typeface="Courier New" pitchFamily="49" charset="0"/>
                <a:cs typeface="Courier New" pitchFamily="49" charset="0"/>
              </a:rPr>
              <a:t>        </a:t>
            </a:r>
            <a:r>
              <a:rPr lang="en-US" sz="1800" dirty="0" smtClean="0">
                <a:solidFill>
                  <a:srgbClr val="0000FF"/>
                </a:solidFill>
                <a:latin typeface="Courier New"/>
                <a:ea typeface="MS Mincho"/>
                <a:cs typeface="Times New Roman"/>
              </a:rPr>
              <a:t>Dim</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doorTypeCollector</a:t>
            </a:r>
            <a:r>
              <a:rPr lang="en-US" sz="1800" dirty="0" smtClean="0">
                <a:latin typeface="Courier New" pitchFamily="49" charset="0"/>
                <a:cs typeface="Courier New" pitchFamily="49" charset="0"/>
              </a:rPr>
              <a:t> = </a:t>
            </a:r>
            <a:r>
              <a:rPr lang="en-US" sz="1800" dirty="0" smtClean="0">
                <a:solidFill>
                  <a:srgbClr val="0000FF"/>
                </a:solidFill>
                <a:latin typeface="Courier New"/>
                <a:ea typeface="MS Mincho"/>
                <a:cs typeface="Times New Roman"/>
              </a:rPr>
              <a:t>New</a:t>
            </a:r>
            <a:r>
              <a:rPr lang="en-US" sz="1800"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FilteredElementCollector</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m_rvtDoc</a:t>
            </a:r>
            <a:r>
              <a:rPr lang="en-US" sz="1800" dirty="0" smtClean="0">
                <a:latin typeface="Courier New" pitchFamily="49" charset="0"/>
                <a:cs typeface="Courier New" pitchFamily="49" charset="0"/>
              </a:rPr>
              <a:t>)</a:t>
            </a:r>
          </a:p>
          <a:p>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doorTypeCollector.</a:t>
            </a:r>
            <a:r>
              <a:rPr lang="en-US" sz="1800" b="1" dirty="0" err="1" smtClean="0">
                <a:latin typeface="Courier New" pitchFamily="49" charset="0"/>
                <a:cs typeface="Courier New" pitchFamily="49" charset="0"/>
              </a:rPr>
              <a:t>OfClass</a:t>
            </a:r>
            <a:r>
              <a:rPr lang="en-US" sz="1800" dirty="0" smtClean="0">
                <a:latin typeface="Courier New" pitchFamily="49" charset="0"/>
                <a:cs typeface="Courier New" pitchFamily="49" charset="0"/>
              </a:rPr>
              <a:t>(</a:t>
            </a:r>
            <a:r>
              <a:rPr lang="en-US" sz="1800" dirty="0" err="1" smtClean="0">
                <a:solidFill>
                  <a:srgbClr val="0000FF"/>
                </a:solidFill>
                <a:latin typeface="Courier New"/>
                <a:ea typeface="MS Mincho"/>
                <a:cs typeface="Times New Roman"/>
              </a:rPr>
              <a:t>GetType</a:t>
            </a:r>
            <a:r>
              <a:rPr lang="en-US" sz="1800"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FamilySymbol</a:t>
            </a:r>
            <a:r>
              <a:rPr lang="en-US" sz="1800" dirty="0" smtClean="0">
                <a:latin typeface="Courier New" pitchFamily="49" charset="0"/>
                <a:cs typeface="Courier New" pitchFamily="49" charset="0"/>
              </a:rPr>
              <a:t>))</a:t>
            </a:r>
          </a:p>
          <a:p>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doorTypeCollector.</a:t>
            </a:r>
            <a:r>
              <a:rPr lang="en-US" sz="1800" b="1" dirty="0" err="1" smtClean="0">
                <a:latin typeface="Courier New" pitchFamily="49" charset="0"/>
                <a:cs typeface="Courier New" pitchFamily="49" charset="0"/>
              </a:rPr>
              <a:t>OfCategory</a:t>
            </a:r>
            <a:r>
              <a:rPr lang="en-US" sz="1800"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BuiltInCategory.OST_Doors</a:t>
            </a:r>
            <a:r>
              <a:rPr lang="en-US" sz="1800" dirty="0" smtClean="0">
                <a:latin typeface="Courier New" pitchFamily="49" charset="0"/>
                <a:cs typeface="Courier New" pitchFamily="49" charset="0"/>
              </a:rPr>
              <a:t>)</a:t>
            </a:r>
          </a:p>
          <a:p>
            <a:r>
              <a:rPr lang="en-US" sz="1800" dirty="0" smtClean="0">
                <a:latin typeface="Courier New" pitchFamily="49" charset="0"/>
                <a:cs typeface="Courier New" pitchFamily="49" charset="0"/>
              </a:rPr>
              <a:t>       </a:t>
            </a:r>
            <a:r>
              <a:rPr lang="en-US" sz="1800" dirty="0" smtClean="0">
                <a:solidFill>
                  <a:srgbClr val="0000FF"/>
                </a:solidFill>
                <a:latin typeface="Courier New"/>
                <a:ea typeface="MS Mincho"/>
                <a:cs typeface="Times New Roman"/>
              </a:rPr>
              <a:t> Dim </a:t>
            </a:r>
            <a:r>
              <a:rPr lang="en-US" sz="1800" dirty="0" err="1" smtClean="0">
                <a:latin typeface="Courier New" pitchFamily="49" charset="0"/>
                <a:cs typeface="Courier New" pitchFamily="49" charset="0"/>
              </a:rPr>
              <a:t>doorTypes</a:t>
            </a:r>
            <a:r>
              <a:rPr lang="en-US" sz="1800" dirty="0" smtClean="0">
                <a:latin typeface="Courier New" pitchFamily="49" charset="0"/>
                <a:cs typeface="Courier New" pitchFamily="49" charset="0"/>
              </a:rPr>
              <a:t> </a:t>
            </a:r>
            <a:r>
              <a:rPr lang="en-US" sz="1800" dirty="0" smtClean="0">
                <a:solidFill>
                  <a:srgbClr val="0000FF"/>
                </a:solidFill>
                <a:latin typeface="Courier New"/>
                <a:ea typeface="MS Mincho"/>
                <a:cs typeface="Times New Roman"/>
              </a:rPr>
              <a:t>As</a:t>
            </a:r>
            <a:r>
              <a:rPr lang="en-US" sz="1800" dirty="0" smtClean="0">
                <a:latin typeface="Courier New" pitchFamily="49" charset="0"/>
                <a:cs typeface="Courier New" pitchFamily="49" charset="0"/>
              </a:rPr>
              <a:t> </a:t>
            </a:r>
            <a:r>
              <a:rPr lang="en-US" sz="1800" dirty="0" err="1" smtClean="0">
                <a:solidFill>
                  <a:srgbClr val="0000FF"/>
                </a:solidFill>
                <a:latin typeface="Courier New"/>
                <a:ea typeface="MS Mincho"/>
                <a:cs typeface="Times New Roman"/>
              </a:rPr>
              <a:t>IList</a:t>
            </a:r>
            <a:r>
              <a:rPr lang="en-US" sz="1800" dirty="0" smtClean="0">
                <a:latin typeface="Courier New" pitchFamily="49" charset="0"/>
                <a:cs typeface="Courier New" pitchFamily="49" charset="0"/>
              </a:rPr>
              <a:t>(Of Element) = </a:t>
            </a:r>
            <a:r>
              <a:rPr lang="en-US" sz="1800" dirty="0" err="1" smtClean="0">
                <a:latin typeface="Courier New" pitchFamily="49" charset="0"/>
                <a:cs typeface="Courier New" pitchFamily="49" charset="0"/>
              </a:rPr>
              <a:t>doorTypeCollector.ToElements</a:t>
            </a:r>
            <a:endParaRPr lang="en-US" sz="1800" dirty="0" smtClean="0">
              <a:latin typeface="Courier New" pitchFamily="49" charset="0"/>
              <a:cs typeface="Courier New" pitchFamily="49" charset="0"/>
            </a:endParaRPr>
          </a:p>
          <a:p>
            <a:r>
              <a:rPr lang="en-US" sz="1800" dirty="0" smtClean="0">
                <a:latin typeface="Calibri" pitchFamily="34" charset="0"/>
                <a:cs typeface="Calibri" pitchFamily="34" charset="0"/>
              </a:rPr>
              <a:t>&lt;/VB.NET&gt; </a:t>
            </a:r>
            <a:endParaRPr lang="en-US" sz="1800" dirty="0">
              <a:latin typeface="Calibri" pitchFamily="34" charset="0"/>
              <a:cs typeface="Calibri" pitchFamily="34"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Products </a:t>
            </a:r>
            <a:endParaRPr lang="en-US" dirty="0"/>
          </a:p>
        </p:txBody>
      </p:sp>
      <p:sp>
        <p:nvSpPr>
          <p:cNvPr id="3" name="Content Placeholder 2"/>
          <p:cNvSpPr>
            <a:spLocks noGrp="1"/>
          </p:cNvSpPr>
          <p:nvPr>
            <p:ph idx="1"/>
          </p:nvPr>
        </p:nvSpPr>
        <p:spPr/>
        <p:txBody>
          <a:bodyPr/>
          <a:lstStyle/>
          <a:p>
            <a:pPr>
              <a:buNone/>
            </a:pPr>
            <a:r>
              <a:rPr lang="en-GB" dirty="0" smtClean="0"/>
              <a:t>Three flavours of </a:t>
            </a:r>
            <a:r>
              <a:rPr lang="en-GB" dirty="0" err="1" smtClean="0"/>
              <a:t>Revit</a:t>
            </a:r>
            <a:r>
              <a:rPr lang="en-GB" dirty="0" smtClean="0"/>
              <a:t> product and API </a:t>
            </a:r>
          </a:p>
          <a:p>
            <a:pPr marL="722313" lvl="1" indent="-361950">
              <a:spcBef>
                <a:spcPts val="600"/>
              </a:spcBef>
            </a:pPr>
            <a:r>
              <a:rPr lang="en-GB" dirty="0" err="1" smtClean="0"/>
              <a:t>Revit</a:t>
            </a:r>
            <a:r>
              <a:rPr lang="en-GB" dirty="0" smtClean="0"/>
              <a:t> Architecture</a:t>
            </a:r>
          </a:p>
          <a:p>
            <a:pPr marL="722313" lvl="1" indent="-361950">
              <a:spcBef>
                <a:spcPts val="600"/>
              </a:spcBef>
            </a:pPr>
            <a:r>
              <a:rPr lang="en-GB" dirty="0" err="1" smtClean="0"/>
              <a:t>Revit</a:t>
            </a:r>
            <a:r>
              <a:rPr lang="en-GB" dirty="0" smtClean="0"/>
              <a:t> MEP (Mechanical, Electrical, Plumbing) </a:t>
            </a:r>
          </a:p>
          <a:p>
            <a:pPr marL="722313" lvl="1" indent="-361950">
              <a:spcBef>
                <a:spcPts val="600"/>
              </a:spcBef>
            </a:pPr>
            <a:r>
              <a:rPr lang="en-GB" dirty="0" err="1" smtClean="0"/>
              <a:t>Revit</a:t>
            </a:r>
            <a:r>
              <a:rPr lang="en-GB" dirty="0" smtClean="0"/>
              <a:t> Structure</a:t>
            </a:r>
          </a:p>
          <a:p>
            <a:pPr>
              <a:spcBef>
                <a:spcPts val="600"/>
              </a:spcBef>
              <a:buNone/>
            </a:pPr>
            <a:endParaRPr lang="en-GB" dirty="0" smtClean="0"/>
          </a:p>
          <a:p>
            <a:pPr>
              <a:spcBef>
                <a:spcPts val="600"/>
              </a:spcBef>
              <a:buNone/>
            </a:pPr>
            <a:r>
              <a:rPr lang="en-GB" dirty="0" smtClean="0"/>
              <a:t>Product build and distribution</a:t>
            </a:r>
          </a:p>
          <a:p>
            <a:pPr marL="722313" lvl="1" indent="-361950">
              <a:spcBef>
                <a:spcPts val="600"/>
              </a:spcBef>
            </a:pPr>
            <a:r>
              <a:rPr lang="en-GB" dirty="0" smtClean="0"/>
              <a:t>DVD version posted to ADN member web site</a:t>
            </a:r>
          </a:p>
          <a:p>
            <a:pPr marL="1071563" lvl="2" indent="-349250">
              <a:spcBef>
                <a:spcPts val="600"/>
              </a:spcBef>
            </a:pPr>
            <a:r>
              <a:rPr lang="en-GB" altLang="ja-JP" dirty="0" smtClean="0">
                <a:ea typeface="ＭＳ Ｐゴシック" pitchFamily="34" charset="-128"/>
              </a:rPr>
              <a:t>Software &amp; Support &gt; </a:t>
            </a:r>
            <a:r>
              <a:rPr lang="en-GB" altLang="ja-JP" dirty="0" err="1" smtClean="0">
                <a:ea typeface="ＭＳ Ｐゴシック" pitchFamily="34" charset="-128"/>
              </a:rPr>
              <a:t>Revit</a:t>
            </a:r>
            <a:r>
              <a:rPr lang="en-GB" altLang="ja-JP" dirty="0" smtClean="0">
                <a:ea typeface="ＭＳ Ｐゴシック" pitchFamily="34" charset="-128"/>
              </a:rPr>
              <a:t> &gt; Downloads</a:t>
            </a:r>
          </a:p>
          <a:p>
            <a:pPr marL="1071563" lvl="2" indent="-349250">
              <a:spcBef>
                <a:spcPts val="600"/>
              </a:spcBef>
            </a:pPr>
            <a:r>
              <a:rPr lang="en-GB" altLang="ja-JP" dirty="0" smtClean="0">
                <a:ea typeface="ＭＳ Ｐゴシック" pitchFamily="34" charset="-128"/>
              </a:rPr>
              <a:t>Posted once only at initial product release time </a:t>
            </a:r>
          </a:p>
          <a:p>
            <a:pPr marL="722313" lvl="1" indent="-361950">
              <a:spcBef>
                <a:spcPts val="600"/>
              </a:spcBef>
            </a:pPr>
            <a:r>
              <a:rPr lang="en-GB" dirty="0" smtClean="0"/>
              <a:t>Web version and Web Update version on Autodesk home page</a:t>
            </a:r>
          </a:p>
          <a:p>
            <a:pPr marL="1071563" lvl="2" indent="-349250">
              <a:spcBef>
                <a:spcPts val="600"/>
              </a:spcBef>
            </a:pPr>
            <a:r>
              <a:rPr lang="en-US" dirty="0" smtClean="0"/>
              <a:t>Products </a:t>
            </a:r>
            <a:r>
              <a:rPr lang="en-GB" altLang="ja-JP" dirty="0" smtClean="0">
                <a:ea typeface="ＭＳ Ｐゴシック" pitchFamily="34" charset="-128"/>
              </a:rPr>
              <a:t>&gt;</a:t>
            </a:r>
            <a:r>
              <a:rPr lang="en-US" dirty="0" smtClean="0"/>
              <a:t> Autodesk </a:t>
            </a:r>
            <a:r>
              <a:rPr lang="en-US" dirty="0" err="1" smtClean="0"/>
              <a:t>Revit</a:t>
            </a:r>
            <a:r>
              <a:rPr lang="en-US" dirty="0" smtClean="0"/>
              <a:t> Architecture/MEP/Structure </a:t>
            </a:r>
            <a:r>
              <a:rPr lang="en-GB" altLang="ja-JP" dirty="0" smtClean="0">
                <a:ea typeface="ＭＳ Ｐゴシック" pitchFamily="34" charset="-128"/>
              </a:rPr>
              <a:t>&gt;</a:t>
            </a:r>
            <a:r>
              <a:rPr lang="en-US" dirty="0" smtClean="0"/>
              <a:t> Product Download</a:t>
            </a:r>
          </a:p>
          <a:p>
            <a:pPr marL="1071563" lvl="2" indent="-349250">
              <a:spcBef>
                <a:spcPts val="600"/>
              </a:spcBef>
            </a:pPr>
            <a:r>
              <a:rPr lang="en-GB" dirty="0" smtClean="0"/>
              <a:t>Latest download version from the public product site</a:t>
            </a:r>
          </a:p>
          <a:p>
            <a:pPr marL="1071563" lvl="2" indent="-349250">
              <a:spcBef>
                <a:spcPts val="600"/>
              </a:spcBef>
            </a:pPr>
            <a:r>
              <a:rPr lang="en-GB" dirty="0" smtClean="0"/>
              <a:t>Service pack technology since 2009 WU2. No more full install</a:t>
            </a:r>
          </a:p>
          <a:p>
            <a:pPr>
              <a:buNone/>
            </a:pPr>
            <a:endParaRPr lang="en-US"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2.1 List of Instances of a Specific Object Class - System Family </a:t>
            </a:r>
            <a:endParaRPr lang="en-US" dirty="0"/>
          </a:p>
        </p:txBody>
      </p:sp>
      <p:sp>
        <p:nvSpPr>
          <p:cNvPr id="3" name="Content Placeholder 2"/>
          <p:cNvSpPr>
            <a:spLocks noGrp="1"/>
          </p:cNvSpPr>
          <p:nvPr>
            <p:ph idx="1"/>
          </p:nvPr>
        </p:nvSpPr>
        <p:spPr/>
        <p:txBody>
          <a:bodyPr/>
          <a:lstStyle/>
          <a:p>
            <a:pPr lvl="0"/>
            <a:r>
              <a:rPr lang="en-US" dirty="0" smtClean="0"/>
              <a:t>Collect all the instances of wall</a:t>
            </a:r>
            <a:endParaRPr lang="en-US" dirty="0"/>
          </a:p>
        </p:txBody>
      </p:sp>
      <p:sp>
        <p:nvSpPr>
          <p:cNvPr id="4" name="TextBox 3"/>
          <p:cNvSpPr txBox="1"/>
          <p:nvPr/>
        </p:nvSpPr>
        <p:spPr>
          <a:xfrm>
            <a:off x="561975" y="3125787"/>
            <a:ext cx="11811000" cy="136652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wallCollector</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r>
              <a:rPr lang="en-US" sz="1800" b="1" dirty="0" err="1" smtClean="0">
                <a:latin typeface="Courier New"/>
                <a:ea typeface="MS Mincho"/>
                <a:cs typeface="Times New Roman"/>
              </a:rPr>
              <a:t>OfClass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b="1" dirty="0" smtClean="0">
                <a:latin typeface="Courier New"/>
                <a:ea typeface="MS Mincho"/>
                <a:cs typeface="Times New Roman"/>
              </a:rPr>
              <a:t>Wall</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wallList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 = </a:t>
            </a:r>
            <a:r>
              <a:rPr lang="en-US" sz="1800" dirty="0" err="1" smtClean="0">
                <a:latin typeface="Courier New"/>
                <a:ea typeface="MS Mincho"/>
                <a:cs typeface="Times New Roman"/>
              </a:rPr>
              <a:t>wallCollector.ToElements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2.2 List of Instances of a Specific Object Class - Component Family </a:t>
            </a:r>
            <a:endParaRPr lang="en-US" dirty="0"/>
          </a:p>
        </p:txBody>
      </p:sp>
      <p:sp>
        <p:nvSpPr>
          <p:cNvPr id="3" name="Content Placeholder 2"/>
          <p:cNvSpPr>
            <a:spLocks noGrp="1"/>
          </p:cNvSpPr>
          <p:nvPr>
            <p:ph idx="1"/>
          </p:nvPr>
        </p:nvSpPr>
        <p:spPr/>
        <p:txBody>
          <a:bodyPr/>
          <a:lstStyle/>
          <a:p>
            <a:pPr lvl="0"/>
            <a:r>
              <a:rPr lang="en-US" dirty="0" smtClean="0"/>
              <a:t>Collect all the instances of door </a:t>
            </a:r>
            <a:endParaRPr lang="en-US" dirty="0"/>
          </a:p>
        </p:txBody>
      </p:sp>
      <p:sp>
        <p:nvSpPr>
          <p:cNvPr id="4" name="TextBox 3"/>
          <p:cNvSpPr txBox="1"/>
          <p:nvPr/>
        </p:nvSpPr>
        <p:spPr>
          <a:xfrm>
            <a:off x="561975" y="3125787"/>
            <a:ext cx="11811000" cy="2003625"/>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doorCollector</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b="1" dirty="0" err="1" smtClean="0">
                <a:latin typeface="Courier New"/>
                <a:ea typeface="MS Mincho"/>
                <a:cs typeface="Times New Roman"/>
              </a:rPr>
              <a:t>OfClass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b="1" dirty="0" err="1" smtClean="0">
                <a:latin typeface="Courier New"/>
                <a:ea typeface="MS Mincho"/>
                <a:cs typeface="Times New Roman"/>
              </a:rPr>
              <a:t>FamilyInstance</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doorCollector.</a:t>
            </a:r>
            <a:r>
              <a:rPr lang="en-US" sz="1800" b="1" dirty="0" err="1" smtClean="0">
                <a:latin typeface="Courier New"/>
                <a:ea typeface="MS Mincho"/>
                <a:cs typeface="Times New Roman"/>
              </a:rPr>
              <a:t>OfCategory</a:t>
            </a:r>
            <a:r>
              <a:rPr lang="en-US" sz="1800" dirty="0" smtClean="0">
                <a:latin typeface="Courier New"/>
                <a:ea typeface="MS Mincho"/>
                <a:cs typeface="Times New Roman"/>
              </a:rPr>
              <a:t>(</a:t>
            </a:r>
            <a:r>
              <a:rPr lang="en-US" sz="1800" b="1" dirty="0" err="1" smtClean="0">
                <a:latin typeface="Courier New"/>
                <a:ea typeface="MS Mincho"/>
                <a:cs typeface="Times New Roman"/>
              </a:rPr>
              <a:t>BuiltInCategory.OST_Doors</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doorList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 = </a:t>
            </a:r>
            <a:r>
              <a:rPr lang="en-US" sz="1800" dirty="0" err="1" smtClean="0">
                <a:latin typeface="Courier New"/>
                <a:ea typeface="MS Mincho"/>
                <a:cs typeface="Times New Roman"/>
              </a:rPr>
              <a:t>doorCollector.ToElements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endParaRPr lang="en-US" sz="1800"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3.1 Find a Specific Family Type – System Family Type  </a:t>
            </a:r>
            <a:endParaRPr lang="en-US" dirty="0"/>
          </a:p>
        </p:txBody>
      </p:sp>
      <p:sp>
        <p:nvSpPr>
          <p:cNvPr id="3" name="Content Placeholder 2"/>
          <p:cNvSpPr>
            <a:spLocks noGrp="1"/>
          </p:cNvSpPr>
          <p:nvPr>
            <p:ph idx="1"/>
          </p:nvPr>
        </p:nvSpPr>
        <p:spPr/>
        <p:txBody>
          <a:bodyPr/>
          <a:lstStyle/>
          <a:p>
            <a:pPr lvl="0"/>
            <a:r>
              <a:rPr lang="en-US" dirty="0" smtClean="0"/>
              <a:t>Find a wall type e.g., “Basic Wall: Generic – 200mm”</a:t>
            </a:r>
          </a:p>
          <a:p>
            <a:pPr lvl="0">
              <a:buNone/>
            </a:pPr>
            <a:endParaRPr lang="en-US" dirty="0"/>
          </a:p>
        </p:txBody>
      </p:sp>
      <p:sp>
        <p:nvSpPr>
          <p:cNvPr id="4" name="TextBox 3"/>
          <p:cNvSpPr txBox="1"/>
          <p:nvPr/>
        </p:nvSpPr>
        <p:spPr>
          <a:xfrm>
            <a:off x="561975" y="2641033"/>
            <a:ext cx="11811000" cy="614475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Function</a:t>
            </a:r>
            <a:r>
              <a:rPr lang="en-US" sz="1800" dirty="0" smtClean="0">
                <a:latin typeface="Courier New"/>
                <a:ea typeface="MS Mincho"/>
                <a:cs typeface="Times New Roman"/>
              </a:rPr>
              <a:t> FindFamilyType_Wall_v1(</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wallFamilyName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wallTypeName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narrow down a collector with class.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wallTypeCollector1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wallTypeCollector1.OfClass(</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WallType</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LINQ query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wallTypeElems1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From</a:t>
            </a:r>
            <a:r>
              <a:rPr lang="en-US" sz="1800" b="1" dirty="0" smtClean="0">
                <a:latin typeface="Courier New"/>
                <a:ea typeface="MS Mincho"/>
                <a:cs typeface="Times New Roman"/>
              </a:rPr>
              <a:t> element </a:t>
            </a:r>
            <a:r>
              <a:rPr lang="en-US" sz="1800" b="1" dirty="0" smtClean="0">
                <a:solidFill>
                  <a:srgbClr val="0000FF"/>
                </a:solidFill>
                <a:latin typeface="Courier New"/>
                <a:ea typeface="MS Mincho"/>
                <a:cs typeface="Times New Roman"/>
              </a:rPr>
              <a:t>In</a:t>
            </a:r>
            <a:r>
              <a:rPr lang="en-US" sz="1800" b="1" dirty="0" smtClean="0">
                <a:latin typeface="Courier New"/>
                <a:ea typeface="MS Mincho"/>
                <a:cs typeface="Times New Roman"/>
              </a:rPr>
              <a:t> wallTypeCollector1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Where</a:t>
            </a:r>
            <a:r>
              <a:rPr lang="en-US" sz="1800" b="1" dirty="0" smtClean="0">
                <a:latin typeface="Courier New"/>
                <a:ea typeface="MS Mincho"/>
                <a:cs typeface="Times New Roman"/>
              </a:rPr>
              <a:t> </a:t>
            </a:r>
            <a:r>
              <a:rPr lang="en-US" sz="1800" b="1" dirty="0" err="1" smtClean="0">
                <a:latin typeface="Courier New"/>
                <a:ea typeface="MS Mincho"/>
                <a:cs typeface="Times New Roman"/>
              </a:rPr>
              <a:t>element.Name.</a:t>
            </a:r>
            <a:r>
              <a:rPr lang="en-US" sz="1800" b="1" dirty="0" err="1" smtClean="0">
                <a:solidFill>
                  <a:srgbClr val="0000FF"/>
                </a:solidFill>
                <a:latin typeface="Courier New"/>
                <a:ea typeface="MS Mincho"/>
                <a:cs typeface="Times New Roman"/>
              </a:rPr>
              <a:t>Equals</a:t>
            </a:r>
            <a:r>
              <a:rPr lang="en-US" sz="1800" b="1" dirty="0" smtClean="0">
                <a:latin typeface="Courier New"/>
                <a:ea typeface="MS Mincho"/>
                <a:cs typeface="Times New Roman"/>
              </a:rPr>
              <a:t>(</a:t>
            </a:r>
            <a:r>
              <a:rPr lang="en-US" sz="1800" b="1" dirty="0" err="1" smtClean="0">
                <a:latin typeface="Courier New"/>
                <a:ea typeface="MS Mincho"/>
                <a:cs typeface="Times New Roman"/>
              </a:rPr>
              <a:t>wallTypeName</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Select</a:t>
            </a:r>
            <a:r>
              <a:rPr lang="en-US" sz="1800" b="1" dirty="0" smtClean="0">
                <a:latin typeface="Courier New"/>
                <a:ea typeface="MS Mincho"/>
                <a:cs typeface="Times New Roman"/>
              </a:rPr>
              <a:t> element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result.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result will go here.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If</a:t>
            </a:r>
            <a:r>
              <a:rPr lang="en-US" sz="1800" dirty="0" smtClean="0">
                <a:latin typeface="Courier New"/>
                <a:ea typeface="MS Mincho"/>
                <a:cs typeface="Times New Roman"/>
              </a:rPr>
              <a:t> wallTypeElems1.Count &gt; 0 </a:t>
            </a:r>
            <a:r>
              <a:rPr lang="en-US" sz="1800" dirty="0" smtClean="0">
                <a:solidFill>
                  <a:srgbClr val="0000FF"/>
                </a:solidFill>
                <a:latin typeface="Courier New"/>
                <a:ea typeface="MS Mincho"/>
                <a:cs typeface="Times New Roman"/>
              </a:rPr>
              <a:t>Then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wallType1 = wallTypeElems1.First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wallType1</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5775" y="1677987"/>
            <a:ext cx="11811000" cy="752513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FindFamilyType_Door_v1(</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doorFamilyName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doorTypeName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narrow down the collection with class and category.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doorFamilyCollector1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doorFamilyCollector1.OfClass(</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FamilySymbol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doorFamilyCollector1.OfCategory(</a:t>
            </a:r>
            <a:r>
              <a:rPr lang="en-US" sz="1800" dirty="0" err="1" smtClean="0">
                <a:latin typeface="Courier New"/>
                <a:ea typeface="MS Mincho"/>
                <a:cs typeface="Times New Roman"/>
              </a:rPr>
              <a:t>BuiltInCategory.OST_Doors</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parse the collection for the given name</a:t>
            </a:r>
            <a:r>
              <a:rPr lang="en-US" sz="2400" b="1" dirty="0" smtClean="0">
                <a:latin typeface="Calibri"/>
                <a:ea typeface="MS Mincho"/>
                <a:cs typeface="Times New Roman"/>
              </a:rPr>
              <a:t> </a:t>
            </a:r>
            <a:r>
              <a:rPr lang="en-US" sz="1800" b="1" dirty="0" smtClean="0">
                <a:solidFill>
                  <a:srgbClr val="008000"/>
                </a:solidFill>
                <a:latin typeface="Courier New"/>
                <a:ea typeface="MS Mincho"/>
                <a:cs typeface="Times New Roman"/>
              </a:rPr>
              <a:t>using LINQ query here.  </a:t>
            </a: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doorTypeElems</a:t>
            </a:r>
            <a:r>
              <a:rPr lang="en-US" sz="1800" b="1" dirty="0" smtClean="0">
                <a:latin typeface="Courier New"/>
                <a:ea typeface="MS Mincho"/>
                <a:cs typeface="Times New Roman"/>
              </a:rPr>
              <a:t> = _</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From</a:t>
            </a:r>
            <a:r>
              <a:rPr lang="en-US" sz="1800" b="1" dirty="0" smtClean="0">
                <a:latin typeface="Courier New"/>
                <a:ea typeface="MS Mincho"/>
                <a:cs typeface="Times New Roman"/>
              </a:rPr>
              <a:t> element </a:t>
            </a:r>
            <a:r>
              <a:rPr lang="en-US" sz="1800" b="1" dirty="0" smtClean="0">
                <a:solidFill>
                  <a:srgbClr val="0000FF"/>
                </a:solidFill>
                <a:latin typeface="Courier New"/>
                <a:ea typeface="MS Mincho"/>
                <a:cs typeface="Times New Roman"/>
              </a:rPr>
              <a:t>In</a:t>
            </a:r>
            <a:r>
              <a:rPr lang="en-US" sz="1800" b="1" dirty="0" smtClean="0">
                <a:latin typeface="Courier New"/>
                <a:ea typeface="MS Mincho"/>
                <a:cs typeface="Times New Roman"/>
              </a:rPr>
              <a:t> doorFamilyCollector1 _</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Where</a:t>
            </a:r>
            <a:r>
              <a:rPr lang="en-US" sz="1800" b="1" dirty="0" smtClean="0">
                <a:latin typeface="Courier New"/>
                <a:ea typeface="MS Mincho"/>
                <a:cs typeface="Times New Roman"/>
              </a:rPr>
              <a:t> </a:t>
            </a:r>
            <a:r>
              <a:rPr lang="en-US" sz="1800" b="1" dirty="0" err="1" smtClean="0">
                <a:latin typeface="Courier New"/>
                <a:ea typeface="MS Mincho"/>
                <a:cs typeface="Times New Roman"/>
              </a:rPr>
              <a:t>element.Name.</a:t>
            </a:r>
            <a:r>
              <a:rPr lang="en-US" sz="1800" b="1" dirty="0" err="1" smtClean="0">
                <a:solidFill>
                  <a:srgbClr val="0000FF"/>
                </a:solidFill>
                <a:latin typeface="Courier New"/>
                <a:ea typeface="MS Mincho"/>
                <a:cs typeface="Times New Roman"/>
              </a:rPr>
              <a:t>Equals</a:t>
            </a:r>
            <a:r>
              <a:rPr lang="en-US" sz="1800" b="1" dirty="0" smtClean="0">
                <a:latin typeface="Courier New"/>
                <a:ea typeface="MS Mincho"/>
                <a:cs typeface="Times New Roman"/>
              </a:rPr>
              <a:t>(</a:t>
            </a:r>
            <a:r>
              <a:rPr lang="en-US" sz="1800" b="1" dirty="0" err="1" smtClean="0">
                <a:latin typeface="Courier New"/>
                <a:ea typeface="MS Mincho"/>
                <a:cs typeface="Times New Roman"/>
              </a:rPr>
              <a:t>doorTypeName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And</a:t>
            </a:r>
            <a:r>
              <a:rPr lang="en-US" sz="1800" b="1" dirty="0" smtClean="0">
                <a:latin typeface="Courier New"/>
                <a:ea typeface="MS Mincho"/>
                <a:cs typeface="Times New Roman"/>
              </a:rPr>
              <a:t> _</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element.Parameter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BuiltInParameter.SYMBOL_FAMILY_NAME_PARAM</a:t>
            </a:r>
            <a:r>
              <a:rPr lang="en-US" sz="1800" b="1" dirty="0" smtClean="0">
                <a:latin typeface="Courier New"/>
                <a:ea typeface="MS Mincho"/>
                <a:cs typeface="Times New Roman"/>
              </a:rPr>
              <a:t>). _  </a:t>
            </a:r>
            <a:br>
              <a:rPr lang="en-US" sz="1800" b="1" dirty="0" smtClean="0">
                <a:latin typeface="Courier New"/>
                <a:ea typeface="MS Mincho"/>
                <a:cs typeface="Times New Roman"/>
              </a:rPr>
            </a:br>
            <a:r>
              <a:rPr lang="en-US" sz="1800" b="1" dirty="0" smtClean="0">
                <a:latin typeface="Courier New"/>
                <a:ea typeface="MS Mincho"/>
                <a:cs typeface="Times New Roman"/>
              </a:rPr>
              <a:t>            </a:t>
            </a:r>
            <a:r>
              <a:rPr lang="en-US" sz="1800" b="1" dirty="0" err="1" smtClean="0">
                <a:latin typeface="Courier New"/>
                <a:ea typeface="MS Mincho"/>
                <a:cs typeface="Times New Roman"/>
              </a:rPr>
              <a:t>AsString.</a:t>
            </a:r>
            <a:r>
              <a:rPr lang="en-US" sz="1800" b="1" dirty="0" err="1" smtClean="0">
                <a:solidFill>
                  <a:srgbClr val="0000FF"/>
                </a:solidFill>
                <a:latin typeface="Courier New"/>
                <a:ea typeface="MS Mincho"/>
                <a:cs typeface="Times New Roman"/>
              </a:rPr>
              <a:t>Equals</a:t>
            </a:r>
            <a:r>
              <a:rPr lang="en-US" sz="1800" b="1" dirty="0" smtClean="0">
                <a:latin typeface="Courier New"/>
                <a:ea typeface="MS Mincho"/>
                <a:cs typeface="Times New Roman"/>
              </a:rPr>
              <a:t>(</a:t>
            </a:r>
            <a:r>
              <a:rPr lang="en-US" sz="1800" b="1" dirty="0" err="1" smtClean="0">
                <a:latin typeface="Courier New"/>
                <a:ea typeface="MS Mincho"/>
                <a:cs typeface="Times New Roman"/>
              </a:rPr>
              <a:t>doorFamilyName</a:t>
            </a:r>
            <a:r>
              <a:rPr lang="en-US" sz="1800" b="1" dirty="0" smtClean="0">
                <a:latin typeface="Courier New"/>
                <a:ea typeface="MS Mincho"/>
                <a:cs typeface="Times New Roman"/>
              </a:rPr>
              <a:t>) _</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Select</a:t>
            </a:r>
            <a:r>
              <a:rPr lang="en-US" sz="1800" b="1" dirty="0" smtClean="0">
                <a:latin typeface="Courier New"/>
                <a:ea typeface="MS Mincho"/>
                <a:cs typeface="Times New Roman"/>
              </a:rPr>
              <a:t> element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result.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doorType1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 </a:t>
            </a:r>
            <a:r>
              <a:rPr lang="en-US" sz="1800" dirty="0" smtClean="0">
                <a:solidFill>
                  <a:srgbClr val="0000FF"/>
                </a:solidFill>
                <a:latin typeface="Courier New"/>
                <a:ea typeface="MS Mincho"/>
                <a:cs typeface="Times New Roman"/>
              </a:rPr>
              <a:t>Nothing</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doorTypeList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 = </a:t>
            </a:r>
            <a:r>
              <a:rPr lang="en-US" sz="1800" dirty="0" err="1" smtClean="0">
                <a:latin typeface="Courier New"/>
                <a:ea typeface="MS Mincho"/>
                <a:cs typeface="Times New Roman"/>
              </a:rPr>
              <a:t>doorTypeElems.ToList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latin typeface="Courier New"/>
                <a:ea typeface="MS Mincho"/>
                <a:cs typeface="Times New Roman"/>
              </a:rPr>
              <a:t>doorTypeList.Count</a:t>
            </a:r>
            <a:r>
              <a:rPr lang="en-US" sz="1800" dirty="0" smtClean="0">
                <a:latin typeface="Courier New"/>
                <a:ea typeface="MS Mincho"/>
                <a:cs typeface="Times New Roman"/>
              </a:rPr>
              <a:t> &gt; 0 </a:t>
            </a:r>
            <a:r>
              <a:rPr lang="en-US" sz="1800" dirty="0" smtClean="0">
                <a:solidFill>
                  <a:srgbClr val="0000FF"/>
                </a:solidFill>
                <a:latin typeface="Courier New"/>
                <a:ea typeface="MS Mincho"/>
                <a:cs typeface="Times New Roman"/>
              </a:rPr>
              <a:t>Then</a:t>
            </a: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we should have only one.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doorType1 = </a:t>
            </a:r>
            <a:r>
              <a:rPr lang="en-US" sz="1800" dirty="0" err="1" smtClean="0">
                <a:latin typeface="Courier New"/>
                <a:ea typeface="MS Mincho"/>
                <a:cs typeface="Times New Roman"/>
              </a:rPr>
              <a:t>doorTypeList</a:t>
            </a:r>
            <a:r>
              <a:rPr lang="en-US" sz="1800" dirty="0" smtClean="0">
                <a:latin typeface="Courier New"/>
                <a:ea typeface="MS Mincho"/>
                <a:cs typeface="Times New Roman"/>
              </a:rPr>
              <a:t>(0) </a:t>
            </a:r>
            <a:r>
              <a:rPr lang="en-US" sz="1800" dirty="0" smtClean="0">
                <a:solidFill>
                  <a:srgbClr val="008000"/>
                </a:solidFill>
                <a:latin typeface="Courier New"/>
                <a:ea typeface="MS Mincho"/>
                <a:cs typeface="Times New Roman"/>
              </a:rPr>
              <a:t>' found it.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doorType1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p>
          <a:p>
            <a:pPr marL="0" marR="0">
              <a:lnSpc>
                <a:spcPct val="115000"/>
              </a:lnSpc>
              <a:spcBef>
                <a:spcPts val="0"/>
              </a:spcBef>
              <a:spcAft>
                <a:spcPts val="0"/>
              </a:spcAft>
            </a:pPr>
            <a:r>
              <a:rPr lang="en-US" sz="1800" dirty="0" smtClean="0">
                <a:latin typeface="Calibri"/>
                <a:ea typeface="MS Mincho"/>
                <a:cs typeface="Times New Roman"/>
              </a:rPr>
              <a:t>&lt;/VB.NET&gt; </a:t>
            </a:r>
          </a:p>
        </p:txBody>
      </p:sp>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3.2 Find a Specific Family Type – Component Family  </a:t>
            </a:r>
            <a:endParaRPr lang="en-US" dirty="0"/>
          </a:p>
        </p:txBody>
      </p:sp>
      <p:sp>
        <p:nvSpPr>
          <p:cNvPr id="5" name="Rectangle 4"/>
          <p:cNvSpPr/>
          <p:nvPr/>
        </p:nvSpPr>
        <p:spPr>
          <a:xfrm>
            <a:off x="4600574" y="8119744"/>
            <a:ext cx="8410575" cy="492443"/>
          </a:xfrm>
          <a:prstGeom prst="rect">
            <a:avLst/>
          </a:prstGeom>
        </p:spPr>
        <p:txBody>
          <a:bodyPr wrap="square">
            <a:spAutoFit/>
          </a:bodyPr>
          <a:lstStyle/>
          <a:p>
            <a:pPr>
              <a:buFont typeface="Wingdings" pitchFamily="2" charset="2"/>
              <a:buChar char="§"/>
            </a:pPr>
            <a:r>
              <a:rPr lang="en-US" dirty="0" smtClean="0"/>
              <a:t> Find a door type, e.g., “</a:t>
            </a:r>
            <a:r>
              <a:rPr lang="en-US" dirty="0" err="1" smtClean="0"/>
              <a:t>M_Single</a:t>
            </a:r>
            <a:r>
              <a:rPr lang="en-US" dirty="0" smtClean="0"/>
              <a:t>-Flush: 0915 x 2134” </a:t>
            </a:r>
            <a:endParaRPr lang="en-US"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4.1 Find Instances of a Given Family Type</a:t>
            </a:r>
            <a:endParaRPr lang="en-US" dirty="0"/>
          </a:p>
        </p:txBody>
      </p:sp>
      <p:sp>
        <p:nvSpPr>
          <p:cNvPr id="3" name="Content Placeholder 2"/>
          <p:cNvSpPr>
            <a:spLocks noGrp="1"/>
          </p:cNvSpPr>
          <p:nvPr>
            <p:ph idx="1"/>
          </p:nvPr>
        </p:nvSpPr>
        <p:spPr/>
        <p:txBody>
          <a:bodyPr/>
          <a:lstStyle/>
          <a:p>
            <a:pPr lvl="0">
              <a:buNone/>
            </a:pPr>
            <a:endParaRPr lang="en-US" dirty="0"/>
          </a:p>
        </p:txBody>
      </p:sp>
      <p:sp>
        <p:nvSpPr>
          <p:cNvPr id="4" name="TextBox 3"/>
          <p:cNvSpPr txBox="1"/>
          <p:nvPr/>
        </p:nvSpPr>
        <p:spPr>
          <a:xfrm>
            <a:off x="561975" y="2135187"/>
            <a:ext cx="11811000" cy="671978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100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Find a list of element with the given Class, family type and Category (optional).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FindInstancesOfType</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Type,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idFamilyType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ElementId</a:t>
            </a:r>
            <a:r>
              <a:rPr lang="en-US" sz="1800" dirty="0" smtClean="0">
                <a:latin typeface="Courier New"/>
                <a:ea typeface="MS Mincho"/>
                <a:cs typeface="Times New Roman"/>
              </a:rPr>
              <a: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Optional</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BuiltInCategory</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narrow down to the elements of the given type and category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collector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r>
              <a:rPr lang="en-US" sz="1800" dirty="0" err="1" smtClean="0">
                <a:latin typeface="Courier New"/>
                <a:ea typeface="MS Mincho"/>
                <a:cs typeface="Times New Roman"/>
              </a:rPr>
              <a:t>OfClass</a:t>
            </a:r>
            <a:r>
              <a:rPr lang="en-US" sz="1800" dirty="0" smtClean="0">
                <a:latin typeface="Courier New"/>
                <a:ea typeface="MS Mincho"/>
                <a:cs typeface="Times New Roman"/>
              </a:rPr>
              <a:t>(</a:t>
            </a:r>
            <a:r>
              <a:rPr lang="en-US" sz="1800" dirty="0" err="1" smtClean="0">
                <a:latin typeface="Courier New"/>
                <a:ea typeface="MS Mincho"/>
                <a:cs typeface="Times New Roman"/>
              </a:rPr>
              <a:t>targetType</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a:t>
            </a:r>
            <a:r>
              <a:rPr lang="en-US" sz="1800" dirty="0" smtClean="0">
                <a:latin typeface="Courier New"/>
                <a:ea typeface="MS Mincho"/>
                <a:cs typeface="Times New Roman"/>
              </a:rPr>
              <a:t> (</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collector.OfCategory</a:t>
            </a:r>
            <a:r>
              <a:rPr lang="en-US" sz="1800" dirty="0" smtClean="0">
                <a:latin typeface="Courier New"/>
                <a:ea typeface="MS Mincho"/>
                <a:cs typeface="Times New Roman"/>
              </a:rPr>
              <a:t>(</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parse the collection for the given family type id. using LINQ query here.</a:t>
            </a:r>
            <a:endParaRPr lang="en-US" sz="18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elems</a:t>
            </a:r>
            <a:r>
              <a:rPr lang="en-US" sz="1800" b="1" dirty="0" smtClean="0">
                <a:latin typeface="Courier New"/>
                <a:ea typeface="MS Mincho"/>
                <a:cs typeface="Times New Roman"/>
              </a:rPr>
              <a:t>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From</a:t>
            </a:r>
            <a:r>
              <a:rPr lang="en-US" sz="1800" b="1" dirty="0" smtClean="0">
                <a:latin typeface="Courier New"/>
                <a:ea typeface="MS Mincho"/>
                <a:cs typeface="Times New Roman"/>
              </a:rPr>
              <a:t> element </a:t>
            </a:r>
            <a:r>
              <a:rPr lang="en-US" sz="1800" b="1" dirty="0" smtClean="0">
                <a:solidFill>
                  <a:srgbClr val="0000FF"/>
                </a:solidFill>
                <a:latin typeface="Courier New"/>
                <a:ea typeface="MS Mincho"/>
                <a:cs typeface="Times New Roman"/>
              </a:rPr>
              <a:t>In</a:t>
            </a:r>
            <a:r>
              <a:rPr lang="en-US" sz="1800" b="1" dirty="0" smtClean="0">
                <a:latin typeface="Courier New"/>
                <a:ea typeface="MS Mincho"/>
                <a:cs typeface="Times New Roman"/>
              </a:rPr>
              <a:t> collector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Where</a:t>
            </a:r>
            <a:r>
              <a:rPr lang="en-US" sz="1800" b="1" dirty="0" smtClean="0">
                <a:latin typeface="Courier New"/>
                <a:ea typeface="MS Mincho"/>
                <a:cs typeface="Times New Roman"/>
              </a:rPr>
              <a:t> </a:t>
            </a:r>
            <a:r>
              <a:rPr lang="en-US" sz="1800" b="1" dirty="0" err="1" smtClean="0">
                <a:latin typeface="Courier New"/>
                <a:ea typeface="MS Mincho"/>
                <a:cs typeface="Times New Roman"/>
              </a:rPr>
              <a:t>element.Parameter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BuiltInParameter.SYMBOL_ID_PARAM</a:t>
            </a:r>
            <a:r>
              <a:rPr lang="en-US" sz="1800" b="1" dirty="0" smtClean="0">
                <a:latin typeface="Courier New"/>
                <a:ea typeface="MS Mincho"/>
                <a:cs typeface="Times New Roman"/>
              </a:rPr>
              <a:t>). _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AsElementId.</a:t>
            </a:r>
            <a:r>
              <a:rPr lang="en-US" sz="1800" b="1" dirty="0" err="1" smtClean="0">
                <a:solidFill>
                  <a:srgbClr val="0000FF"/>
                </a:solidFill>
                <a:latin typeface="Courier New"/>
                <a:ea typeface="MS Mincho"/>
                <a:cs typeface="Times New Roman"/>
              </a:rPr>
              <a:t>Equals</a:t>
            </a:r>
            <a:r>
              <a:rPr lang="en-US" sz="1800" b="1" dirty="0" smtClean="0">
                <a:latin typeface="Courier New"/>
                <a:ea typeface="MS Mincho"/>
                <a:cs typeface="Times New Roman"/>
              </a:rPr>
              <a:t>(</a:t>
            </a:r>
            <a:r>
              <a:rPr lang="en-US" sz="1800" b="1" dirty="0" err="1" smtClean="0">
                <a:latin typeface="Courier New"/>
                <a:ea typeface="MS Mincho"/>
                <a:cs typeface="Times New Roman"/>
              </a:rPr>
              <a:t>idType</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Select</a:t>
            </a:r>
            <a:r>
              <a:rPr lang="en-US" sz="1800" b="1" dirty="0" smtClean="0">
                <a:latin typeface="Courier New"/>
                <a:ea typeface="MS Mincho"/>
                <a:cs typeface="Times New Roman"/>
              </a:rPr>
              <a:t> element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put the result as a list of element for accessibility.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elems.ToList</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pPr marL="0" marR="0">
              <a:lnSpc>
                <a:spcPct val="115000"/>
              </a:lnSpc>
              <a:spcBef>
                <a:spcPts val="0"/>
              </a:spcBef>
              <a:spcAft>
                <a:spcPts val="1000"/>
              </a:spcAft>
            </a:pPr>
            <a:r>
              <a:rPr lang="en-US" sz="1800" dirty="0" smtClean="0">
                <a:latin typeface="Calibri"/>
                <a:ea typeface="MS Mincho"/>
                <a:cs typeface="Times New Roman"/>
              </a:rPr>
              <a:t>&lt;/VB.NET&gt; </a:t>
            </a:r>
          </a:p>
        </p:txBody>
      </p:sp>
      <p:sp>
        <p:nvSpPr>
          <p:cNvPr id="5" name="Content Placeholder 2"/>
          <p:cNvSpPr txBox="1">
            <a:spLocks/>
          </p:cNvSpPr>
          <p:nvPr/>
        </p:nvSpPr>
        <p:spPr bwMode="auto">
          <a:xfrm>
            <a:off x="561975" y="1677987"/>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marL="282894" indent="-282894" defTabSz="914400">
              <a:spcBef>
                <a:spcPts val="499"/>
              </a:spcBef>
              <a:buClr>
                <a:schemeClr val="tx2"/>
              </a:buClr>
              <a:buSzPct val="80000"/>
              <a:buFont typeface="Wingdings" pitchFamily="2" charset="2"/>
              <a:buChar char="§"/>
            </a:pPr>
            <a:r>
              <a:rPr lang="en-US" sz="3100" kern="0" dirty="0" smtClean="0">
                <a:latin typeface="+mn-lt"/>
                <a:ea typeface="+mn-ea"/>
                <a:cs typeface="+mn-cs"/>
                <a:sym typeface="Arial" pitchFamily="34" charset="0"/>
              </a:rPr>
              <a:t>e</a:t>
            </a: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.g., Find doors</a:t>
            </a:r>
            <a:r>
              <a:rPr kumimoji="0" lang="en-US" sz="3100" b="0" i="0" u="none" strike="noStrike" kern="0" cap="none" spc="0" normalizeH="0" noProof="0" dirty="0" smtClean="0">
                <a:ln>
                  <a:noFill/>
                </a:ln>
                <a:solidFill>
                  <a:schemeClr val="tx1"/>
                </a:solidFill>
                <a:effectLst/>
                <a:uLnTx/>
                <a:uFillTx/>
                <a:latin typeface="+mn-lt"/>
                <a:ea typeface="+mn-ea"/>
                <a:cs typeface="+mn-cs"/>
                <a:sym typeface="Arial" pitchFamily="34" charset="0"/>
              </a:rPr>
              <a:t> with a given type </a:t>
            </a:r>
            <a:r>
              <a:rPr lang="en-US" sz="3200" dirty="0" smtClean="0"/>
              <a:t>“</a:t>
            </a:r>
            <a:r>
              <a:rPr lang="en-US" sz="3200" dirty="0" err="1" smtClean="0"/>
              <a:t>M_Single</a:t>
            </a:r>
            <a:r>
              <a:rPr lang="en-US" sz="3200" dirty="0" smtClean="0"/>
              <a:t>-Flush: 0915 x 2134” </a:t>
            </a:r>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endPar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endParaRPr>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None/>
              <a:tabLst/>
              <a:defRPr/>
            </a:pP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4.2 Find Elements with a Given Class and Name</a:t>
            </a:r>
            <a:endParaRPr lang="en-US" dirty="0"/>
          </a:p>
        </p:txBody>
      </p:sp>
      <p:sp>
        <p:nvSpPr>
          <p:cNvPr id="4" name="TextBox 3"/>
          <p:cNvSpPr txBox="1"/>
          <p:nvPr/>
        </p:nvSpPr>
        <p:spPr>
          <a:xfrm>
            <a:off x="561975" y="2401639"/>
            <a:ext cx="11811000" cy="659154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100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Find a list of elements with given class, name, category (optional).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Shared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FindElements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rvtDoc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Document,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Type,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Optional</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BuiltInCategory</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narrow down to the elements of the given type and category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collector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rvtDoc</a:t>
            </a:r>
            <a:r>
              <a:rPr lang="en-US" sz="1800" dirty="0" smtClean="0">
                <a:latin typeface="Courier New"/>
                <a:ea typeface="MS Mincho"/>
                <a:cs typeface="Times New Roman"/>
              </a:rPr>
              <a:t>).</a:t>
            </a:r>
            <a:r>
              <a:rPr lang="en-US" sz="1800" dirty="0" err="1" smtClean="0">
                <a:latin typeface="Courier New"/>
                <a:ea typeface="MS Mincho"/>
                <a:cs typeface="Times New Roman"/>
              </a:rPr>
              <a:t>OfClass</a:t>
            </a:r>
            <a:r>
              <a:rPr lang="en-US" sz="1800" dirty="0" smtClean="0">
                <a:latin typeface="Courier New"/>
                <a:ea typeface="MS Mincho"/>
                <a:cs typeface="Times New Roman"/>
              </a:rPr>
              <a:t>(</a:t>
            </a:r>
            <a:r>
              <a:rPr lang="en-US" sz="1800" dirty="0" err="1" smtClean="0">
                <a:latin typeface="Courier New"/>
                <a:ea typeface="MS Mincho"/>
                <a:cs typeface="Times New Roman"/>
              </a:rPr>
              <a:t>targetType</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a:t>
            </a:r>
            <a:r>
              <a:rPr lang="en-US" sz="1800" dirty="0" smtClean="0">
                <a:latin typeface="Courier New"/>
                <a:ea typeface="MS Mincho"/>
                <a:cs typeface="Times New Roman"/>
              </a:rPr>
              <a:t> (</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collector.OfCategory</a:t>
            </a:r>
            <a:r>
              <a:rPr lang="en-US" sz="1800" dirty="0" smtClean="0">
                <a:latin typeface="Courier New"/>
                <a:ea typeface="MS Mincho"/>
                <a:cs typeface="Times New Roman"/>
              </a:rPr>
              <a:t>(</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parse the collection for the given names. using LINQ query here.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elems</a:t>
            </a:r>
            <a:r>
              <a:rPr lang="en-US" sz="1800" dirty="0" smtClean="0">
                <a:latin typeface="Courier New"/>
                <a:ea typeface="MS Mincho"/>
                <a:cs typeface="Times New Roman"/>
              </a:rPr>
              <a:t> =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From</a:t>
            </a:r>
            <a:r>
              <a:rPr lang="en-US" sz="1800" dirty="0" smtClean="0">
                <a:latin typeface="Courier New"/>
                <a:ea typeface="MS Mincho"/>
                <a:cs typeface="Times New Roman"/>
              </a:rPr>
              <a:t> element </a:t>
            </a:r>
            <a:r>
              <a:rPr lang="en-US" sz="1800" dirty="0" smtClean="0">
                <a:solidFill>
                  <a:srgbClr val="0000FF"/>
                </a:solidFill>
                <a:latin typeface="Courier New"/>
                <a:ea typeface="MS Mincho"/>
                <a:cs typeface="Times New Roman"/>
              </a:rPr>
              <a:t>In</a:t>
            </a:r>
            <a:r>
              <a:rPr lang="en-US" sz="1800" dirty="0" smtClean="0">
                <a:latin typeface="Courier New"/>
                <a:ea typeface="MS Mincho"/>
                <a:cs typeface="Times New Roman"/>
              </a:rPr>
              <a:t> collector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Where</a:t>
            </a:r>
            <a:r>
              <a:rPr lang="en-US" sz="1800" dirty="0" smtClean="0">
                <a:latin typeface="Courier New"/>
                <a:ea typeface="MS Mincho"/>
                <a:cs typeface="Times New Roman"/>
              </a:rPr>
              <a:t> </a:t>
            </a:r>
            <a:r>
              <a:rPr lang="en-US" sz="1800" dirty="0" err="1" smtClean="0">
                <a:latin typeface="Courier New"/>
                <a:ea typeface="MS Mincho"/>
                <a:cs typeface="Times New Roman"/>
              </a:rPr>
              <a:t>element.Name.</a:t>
            </a:r>
            <a:r>
              <a:rPr lang="en-US" sz="1800" dirty="0" err="1" smtClean="0">
                <a:solidFill>
                  <a:srgbClr val="0000FF"/>
                </a:solidFill>
                <a:latin typeface="Courier New"/>
                <a:ea typeface="MS Mincho"/>
                <a:cs typeface="Times New Roman"/>
              </a:rPr>
              <a:t>Equals</a:t>
            </a:r>
            <a:r>
              <a:rPr lang="en-US" sz="1800" dirty="0" smtClean="0">
                <a:latin typeface="Courier New"/>
                <a:ea typeface="MS Mincho"/>
                <a:cs typeface="Times New Roman"/>
              </a:rPr>
              <a:t>(</a:t>
            </a:r>
            <a:r>
              <a:rPr lang="en-US" sz="1800" dirty="0" err="1" smtClean="0">
                <a:latin typeface="Courier New"/>
                <a:ea typeface="MS Mincho"/>
                <a:cs typeface="Times New Roman"/>
              </a:rPr>
              <a:t>targetName</a:t>
            </a:r>
            <a:r>
              <a:rPr lang="en-US" sz="1800" dirty="0" smtClean="0">
                <a:latin typeface="Courier New"/>
                <a:ea typeface="MS Mincho"/>
                <a:cs typeface="Times New Roman"/>
              </a:rPr>
              <a:t>)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Select</a:t>
            </a:r>
            <a:r>
              <a:rPr lang="en-US" sz="1800" dirty="0" smtClean="0">
                <a:latin typeface="Courier New"/>
                <a:ea typeface="MS Mincho"/>
                <a:cs typeface="Times New Roman"/>
              </a:rPr>
              <a:t> element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put the result as a list of element for accessibility.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elems.ToList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latin typeface="Calibri"/>
                <a:ea typeface="MS Mincho"/>
                <a:cs typeface="Times New Roman"/>
              </a:rPr>
              <a:t>&lt;/VB.NET&gt; </a:t>
            </a:r>
          </a:p>
        </p:txBody>
      </p:sp>
      <p:sp>
        <p:nvSpPr>
          <p:cNvPr id="5" name="Content Placeholder 2"/>
          <p:cNvSpPr txBox="1">
            <a:spLocks/>
          </p:cNvSpPr>
          <p:nvPr/>
        </p:nvSpPr>
        <p:spPr bwMode="auto">
          <a:xfrm>
            <a:off x="561975" y="1906587"/>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Find levels</a:t>
            </a:r>
            <a:r>
              <a:rPr kumimoji="0" lang="en-US" sz="3100" b="0" i="0" u="none" strike="noStrike" kern="0" cap="none" spc="0" normalizeH="0" noProof="0" dirty="0" smtClean="0">
                <a:ln>
                  <a:noFill/>
                </a:ln>
                <a:solidFill>
                  <a:schemeClr val="tx1"/>
                </a:solidFill>
                <a:effectLst/>
                <a:uLnTx/>
                <a:uFillTx/>
                <a:latin typeface="+mn-lt"/>
                <a:ea typeface="+mn-ea"/>
                <a:cs typeface="+mn-cs"/>
                <a:sym typeface="Arial" pitchFamily="34" charset="0"/>
              </a:rPr>
              <a:t> with a given </a:t>
            </a:r>
            <a:r>
              <a:rPr lang="en-US" sz="3100" kern="0" dirty="0" smtClean="0">
                <a:latin typeface="+mn-lt"/>
                <a:ea typeface="+mn-ea"/>
                <a:cs typeface="+mn-cs"/>
                <a:sym typeface="Arial" pitchFamily="34" charset="0"/>
              </a:rPr>
              <a:t>name </a:t>
            </a:r>
            <a:endPar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endParaRPr>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None/>
              <a:tabLst/>
              <a:defRPr/>
            </a:pP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More Options</a:t>
            </a:r>
            <a:endParaRPr lang="en-US" dirty="0"/>
          </a:p>
        </p:txBody>
      </p:sp>
      <p:sp>
        <p:nvSpPr>
          <p:cNvPr id="5" name="Content Placeholder 2"/>
          <p:cNvSpPr txBox="1">
            <a:spLocks/>
          </p:cNvSpPr>
          <p:nvPr/>
        </p:nvSpPr>
        <p:spPr bwMode="auto">
          <a:xfrm>
            <a:off x="561975" y="1906587"/>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r>
              <a:rPr lang="en-US" sz="3200" dirty="0" smtClean="0"/>
              <a:t>We have learned how to use the following classes:</a:t>
            </a:r>
          </a:p>
          <a:p>
            <a:pPr lvl="2">
              <a:buFont typeface="Wingdings" pitchFamily="2" charset="2"/>
              <a:buChar char="§"/>
            </a:pPr>
            <a:r>
              <a:rPr lang="en-US" sz="2800" dirty="0" err="1" smtClean="0"/>
              <a:t>FilteredElementCollector</a:t>
            </a:r>
            <a:endParaRPr lang="en-US" sz="2800" dirty="0" smtClean="0"/>
          </a:p>
          <a:p>
            <a:pPr lvl="2">
              <a:buFont typeface="Wingdings" pitchFamily="2" charset="2"/>
              <a:buChar char="§"/>
            </a:pPr>
            <a:r>
              <a:rPr lang="en-US" sz="2800" dirty="0" err="1" smtClean="0"/>
              <a:t>ElementClassFilter</a:t>
            </a:r>
            <a:endParaRPr lang="en-US" sz="2800" dirty="0" smtClean="0"/>
          </a:p>
          <a:p>
            <a:pPr lvl="2">
              <a:buFont typeface="Wingdings" pitchFamily="2" charset="2"/>
              <a:buChar char="§"/>
            </a:pPr>
            <a:r>
              <a:rPr lang="en-US" sz="2800" dirty="0" err="1" smtClean="0"/>
              <a:t>ElemetCategoryFilter</a:t>
            </a:r>
            <a:endParaRPr lang="en-US" sz="3200" dirty="0" smtClean="0"/>
          </a:p>
          <a:p>
            <a:r>
              <a:rPr lang="en-US" sz="3200" dirty="0" smtClean="0"/>
              <a:t>There are more different kinds of filters, such as: </a:t>
            </a:r>
          </a:p>
          <a:p>
            <a:pPr lvl="2">
              <a:buFont typeface="Wingdings" pitchFamily="2" charset="2"/>
              <a:buChar char="§"/>
            </a:pPr>
            <a:r>
              <a:rPr lang="en-US" sz="2800" dirty="0" err="1" smtClean="0"/>
              <a:t>BoundingBoxContainsPointFilter</a:t>
            </a:r>
            <a:endParaRPr lang="en-US" sz="2800" dirty="0" smtClean="0"/>
          </a:p>
          <a:p>
            <a:pPr lvl="2">
              <a:buFont typeface="Wingdings" pitchFamily="2" charset="2"/>
              <a:buChar char="§"/>
            </a:pPr>
            <a:r>
              <a:rPr lang="en-US" sz="2800" dirty="0" err="1" smtClean="0"/>
              <a:t>ElementDesignOptionFilter</a:t>
            </a:r>
            <a:endParaRPr lang="en-US" sz="2800" dirty="0" smtClean="0"/>
          </a:p>
          <a:p>
            <a:pPr lvl="2">
              <a:buFont typeface="Wingdings" pitchFamily="2" charset="2"/>
              <a:buChar char="§"/>
            </a:pPr>
            <a:r>
              <a:rPr lang="en-US" sz="2800" dirty="0" err="1" smtClean="0"/>
              <a:t>ElementIsCurveDrivenFilter</a:t>
            </a:r>
            <a:endParaRPr lang="en-US" sz="2800" dirty="0" smtClean="0"/>
          </a:p>
          <a:p>
            <a:pPr lvl="2">
              <a:buFont typeface="Wingdings" pitchFamily="2" charset="2"/>
              <a:buChar char="§"/>
            </a:pPr>
            <a:r>
              <a:rPr lang="en-US" sz="2800" dirty="0" err="1" smtClean="0"/>
              <a:t>ElementIsElementTypeFilter</a:t>
            </a:r>
            <a:endParaRPr lang="en-US" sz="2800" dirty="0" smtClean="0"/>
          </a:p>
          <a:p>
            <a:pPr lvl="2">
              <a:buFont typeface="Wingdings" pitchFamily="2" charset="2"/>
              <a:buChar char="§"/>
            </a:pPr>
            <a:r>
              <a:rPr lang="en-US" sz="2800" dirty="0" err="1" smtClean="0"/>
              <a:t>ElementParameterFilter</a:t>
            </a:r>
            <a:endParaRPr lang="en-US" sz="2800" dirty="0" smtClean="0"/>
          </a:p>
          <a:p>
            <a:pPr lvl="2">
              <a:buFont typeface="Wingdings" pitchFamily="2" charset="2"/>
              <a:buChar char="§"/>
            </a:pPr>
            <a:r>
              <a:rPr lang="en-US" sz="2800" dirty="0" smtClean="0"/>
              <a:t>… </a:t>
            </a:r>
          </a:p>
          <a:p>
            <a:r>
              <a:rPr lang="en-US" sz="3200" dirty="0" smtClean="0"/>
              <a:t>cf.  Section 6 (pp77 ~ 88) of Developer Guide.</a:t>
            </a:r>
          </a:p>
          <a:p>
            <a:endParaRPr lang="en-US" sz="3200" dirty="0" smtClean="0"/>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None/>
              <a:tabLst/>
              <a:defRPr/>
            </a:pP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How to modify an element</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lementModification sample.PNG"/>
          <p:cNvPicPr/>
          <p:nvPr/>
        </p:nvPicPr>
        <p:blipFill>
          <a:blip r:embed="rId2" cstate="print"/>
          <a:stretch>
            <a:fillRect/>
          </a:stretch>
        </p:blipFill>
        <p:spPr>
          <a:xfrm>
            <a:off x="5591175" y="4040187"/>
            <a:ext cx="7392773" cy="4953000"/>
          </a:xfrm>
          <a:prstGeom prst="rect">
            <a:avLst/>
          </a:prstGeom>
        </p:spPr>
      </p:pic>
      <p:sp>
        <p:nvSpPr>
          <p:cNvPr id="2" name="Title 1"/>
          <p:cNvSpPr>
            <a:spLocks noGrp="1"/>
          </p:cNvSpPr>
          <p:nvPr>
            <p:ph type="title"/>
          </p:nvPr>
        </p:nvSpPr>
        <p:spPr/>
        <p:txBody>
          <a:bodyPr/>
          <a:lstStyle/>
          <a:p>
            <a:r>
              <a:rPr lang="en-US" dirty="0" smtClean="0"/>
              <a:t>Element Modification</a:t>
            </a:r>
            <a:br>
              <a:rPr lang="en-US" dirty="0" smtClean="0"/>
            </a:br>
            <a:r>
              <a:rPr lang="en-US" sz="2800" b="0" i="1" dirty="0" smtClean="0">
                <a:solidFill>
                  <a:schemeClr val="accent4"/>
                </a:solidFill>
              </a:rPr>
              <a:t>Element Level vs. Document Level Modification </a:t>
            </a:r>
            <a:r>
              <a:rPr lang="en-US" dirty="0" smtClean="0">
                <a:solidFill>
                  <a:schemeClr val="accent4"/>
                </a:solidFill>
              </a:rPr>
              <a:t> </a:t>
            </a:r>
            <a:endParaRPr lang="en-US" dirty="0">
              <a:solidFill>
                <a:schemeClr val="accent4"/>
              </a:solidFill>
            </a:endParaRPr>
          </a:p>
        </p:txBody>
      </p:sp>
      <p:sp>
        <p:nvSpPr>
          <p:cNvPr id="3" name="Content Placeholder 2"/>
          <p:cNvSpPr>
            <a:spLocks noGrp="1"/>
          </p:cNvSpPr>
          <p:nvPr>
            <p:ph idx="1"/>
          </p:nvPr>
        </p:nvSpPr>
        <p:spPr/>
        <p:txBody>
          <a:bodyPr/>
          <a:lstStyle/>
          <a:p>
            <a:pPr lvl="0">
              <a:buNone/>
            </a:pPr>
            <a:r>
              <a:rPr lang="en-US" dirty="0" smtClean="0"/>
              <a:t>Two approaches to modify an element: </a:t>
            </a:r>
          </a:p>
          <a:p>
            <a:pPr lvl="2"/>
            <a:r>
              <a:rPr lang="en-US" sz="2800" dirty="0" smtClean="0"/>
              <a:t>by changing its properties, parameters and location at each element level   </a:t>
            </a:r>
          </a:p>
          <a:p>
            <a:pPr lvl="2"/>
            <a:r>
              <a:rPr lang="en-US" sz="2800" dirty="0" smtClean="0"/>
              <a:t>using Document level methods, such as Move and Rotate</a:t>
            </a:r>
            <a:br>
              <a:rPr lang="en-US" sz="2800" dirty="0" smtClean="0"/>
            </a:br>
            <a:endParaRPr lang="en-US" sz="2800" dirty="0" smtClean="0"/>
          </a:p>
          <a:p>
            <a:pPr lvl="0">
              <a:buNone/>
            </a:pPr>
            <a:r>
              <a:rPr lang="en-US" dirty="0" smtClean="0"/>
              <a:t>At each element level, </a:t>
            </a:r>
            <a:br>
              <a:rPr lang="en-US" dirty="0" smtClean="0"/>
            </a:br>
            <a:r>
              <a:rPr lang="en-US" dirty="0" smtClean="0"/>
              <a:t>you can change:  </a:t>
            </a:r>
          </a:p>
          <a:p>
            <a:pPr lvl="2"/>
            <a:r>
              <a:rPr lang="en-US" sz="2800" dirty="0" smtClean="0"/>
              <a:t>Family type</a:t>
            </a:r>
          </a:p>
          <a:p>
            <a:pPr lvl="2"/>
            <a:r>
              <a:rPr lang="en-US" sz="2800" dirty="0" smtClean="0"/>
              <a:t>Parameters</a:t>
            </a:r>
          </a:p>
          <a:p>
            <a:pPr lvl="2"/>
            <a:r>
              <a:rPr lang="en-US" sz="2800" dirty="0" smtClean="0"/>
              <a:t>Location</a:t>
            </a:r>
          </a:p>
          <a:p>
            <a:pPr lvl="2"/>
            <a:endParaRPr lang="en-US" dirty="0" smtClean="0"/>
          </a:p>
          <a:p>
            <a:pPr lvl="0">
              <a:buNone/>
            </a:pPr>
            <a:r>
              <a:rPr lang="en-US" dirty="0" smtClean="0"/>
              <a:t>By Document methods: </a:t>
            </a:r>
          </a:p>
          <a:p>
            <a:pPr lvl="2"/>
            <a:r>
              <a:rPr lang="en-US" sz="2800" dirty="0" smtClean="0"/>
              <a:t>Move, Rotate, Mirror, Array, Array without </a:t>
            </a:r>
            <a:br>
              <a:rPr lang="en-US" sz="2800" dirty="0" smtClean="0"/>
            </a:br>
            <a:r>
              <a:rPr lang="en-US" sz="2800" dirty="0" smtClean="0"/>
              <a:t>associate (this will not create a group)</a:t>
            </a:r>
            <a:endParaRPr lang="en-US"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Element Level – Family Type</a:t>
            </a:r>
            <a:endParaRPr lang="en-US" dirty="0"/>
          </a:p>
        </p:txBody>
      </p:sp>
      <p:sp>
        <p:nvSpPr>
          <p:cNvPr id="3" name="Content Placeholder 2"/>
          <p:cNvSpPr>
            <a:spLocks noGrp="1"/>
          </p:cNvSpPr>
          <p:nvPr>
            <p:ph idx="1"/>
          </p:nvPr>
        </p:nvSpPr>
        <p:spPr/>
        <p:txBody>
          <a:bodyPr/>
          <a:lstStyle/>
          <a:p>
            <a:pPr lvl="0"/>
            <a:r>
              <a:rPr lang="en-US" dirty="0" smtClean="0"/>
              <a:t>Change the family type of an instance (e.g., a wall and a door)  </a:t>
            </a:r>
            <a:endParaRPr lang="en-US" dirty="0"/>
          </a:p>
        </p:txBody>
      </p:sp>
      <p:sp>
        <p:nvSpPr>
          <p:cNvPr id="4" name="TextBox 3"/>
          <p:cNvSpPr txBox="1"/>
          <p:nvPr/>
        </p:nvSpPr>
        <p:spPr>
          <a:xfrm>
            <a:off x="561975" y="2623638"/>
            <a:ext cx="11811000" cy="294054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e.g., an element we are given is a wall.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aWall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Wall = </a:t>
            </a:r>
            <a:r>
              <a:rPr lang="en-US" sz="1800" dirty="0" err="1" smtClean="0">
                <a:latin typeface="Courier New"/>
                <a:ea typeface="MS Mincho"/>
                <a:cs typeface="Times New Roman"/>
              </a:rPr>
              <a:t>elem</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find a wall family type with the given name.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newWallType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 </a:t>
            </a:r>
            <a:r>
              <a:rPr lang="en-US" sz="1800" dirty="0" err="1" smtClean="0">
                <a:latin typeface="Courier New"/>
                <a:ea typeface="MS Mincho"/>
                <a:cs typeface="Times New Roman"/>
              </a:rPr>
              <a:t>ElementFiltering.FindFamilyType</a:t>
            </a:r>
            <a:r>
              <a:rPr lang="en-US" sz="1800" dirty="0" smtClean="0">
                <a:latin typeface="Courier New"/>
                <a:ea typeface="MS Mincho"/>
                <a:cs typeface="Times New Roman"/>
              </a:rPr>
              <a:t>( </a:t>
            </a:r>
            <a:r>
              <a:rPr lang="en-US" sz="1800" dirty="0" err="1" smtClean="0">
                <a:latin typeface="Courier New"/>
                <a:ea typeface="MS Mincho"/>
                <a:cs typeface="Times New Roman"/>
              </a:rPr>
              <a:t>m_rvtDoc</a:t>
            </a:r>
            <a:r>
              <a:rPr lang="en-US" sz="1800" dirty="0" smtClean="0">
                <a:latin typeface="Courier New"/>
                <a:ea typeface="MS Mincho"/>
                <a:cs typeface="Times New Roman"/>
              </a:rPr>
              <a:t>, _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WallType</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"Basic Wall"</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"Exterior - Brick on CMU"</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assign a new family type.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err="1" smtClean="0">
                <a:latin typeface="Courier New"/>
                <a:ea typeface="MS Mincho"/>
                <a:cs typeface="Times New Roman"/>
              </a:rPr>
              <a:t>aWall.WallType</a:t>
            </a:r>
            <a:r>
              <a:rPr lang="en-US" sz="1800" b="1" dirty="0" smtClean="0">
                <a:latin typeface="Courier New"/>
                <a:ea typeface="MS Mincho"/>
                <a:cs typeface="Times New Roman"/>
              </a:rPr>
              <a:t> = </a:t>
            </a:r>
            <a:r>
              <a:rPr lang="en-US" sz="1800" b="1" dirty="0" err="1" smtClean="0">
                <a:latin typeface="Courier New"/>
                <a:ea typeface="MS Mincho"/>
                <a:cs typeface="Times New Roman"/>
              </a:rPr>
              <a:t>newWallType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a:t>
            </a:r>
          </a:p>
        </p:txBody>
      </p:sp>
      <p:sp>
        <p:nvSpPr>
          <p:cNvPr id="5" name="TextBox 4"/>
          <p:cNvSpPr txBox="1"/>
          <p:nvPr/>
        </p:nvSpPr>
        <p:spPr>
          <a:xfrm>
            <a:off x="561975" y="5734090"/>
            <a:ext cx="11811000" cy="325909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e.g., an element we are given is a door.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aDoor</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FamilyInstance</a:t>
            </a:r>
            <a:r>
              <a:rPr lang="en-US" sz="1800" dirty="0" smtClean="0">
                <a:latin typeface="Courier New"/>
                <a:ea typeface="MS Mincho"/>
                <a:cs typeface="Times New Roman"/>
              </a:rPr>
              <a:t> = </a:t>
            </a:r>
            <a:r>
              <a:rPr lang="en-US" sz="1800" dirty="0" err="1" smtClean="0">
                <a:latin typeface="Courier New"/>
                <a:ea typeface="MS Mincho"/>
                <a:cs typeface="Times New Roman"/>
              </a:rPr>
              <a:t>elem</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find a door family type with the given name.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newDoorType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 </a:t>
            </a:r>
            <a:r>
              <a:rPr lang="en-US" sz="1800" dirty="0" err="1" smtClean="0">
                <a:latin typeface="Courier New"/>
                <a:ea typeface="MS Mincho"/>
                <a:cs typeface="Times New Roman"/>
              </a:rPr>
              <a:t>ElementFiltering.FindFamilyType</a:t>
            </a:r>
            <a:r>
              <a:rPr lang="en-US" sz="1800" dirty="0" smtClean="0">
                <a:latin typeface="Courier New"/>
                <a:ea typeface="MS Mincho"/>
                <a:cs typeface="Times New Roman"/>
              </a:rPr>
              <a:t>( _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FamilySymbol</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M_Single</a:t>
            </a:r>
            <a:r>
              <a:rPr lang="en-US" sz="1800" dirty="0" smtClean="0">
                <a:solidFill>
                  <a:srgbClr val="A31515"/>
                </a:solidFill>
                <a:latin typeface="Courier New"/>
                <a:ea typeface="MS Mincho"/>
                <a:cs typeface="Times New Roman"/>
              </a:rPr>
              <a:t>-Flush"</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"0762 x 2032mm", </a:t>
            </a:r>
            <a:r>
              <a:rPr lang="en-US" sz="1800" dirty="0" smtClean="0">
                <a:latin typeface="Courier New"/>
                <a:ea typeface="MS Mincho"/>
                <a:cs typeface="Times New Roman"/>
              </a:rPr>
              <a:t>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BuiltInCategory.OST_Doors</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assign a new family type.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err="1" smtClean="0">
                <a:latin typeface="Courier New"/>
                <a:ea typeface="MS Mincho"/>
                <a:cs typeface="Times New Roman"/>
              </a:rPr>
              <a:t>aDoor.Symbol</a:t>
            </a:r>
            <a:r>
              <a:rPr lang="en-US" sz="1800" b="1" dirty="0" smtClean="0">
                <a:latin typeface="Courier New"/>
                <a:ea typeface="MS Mincho"/>
                <a:cs typeface="Times New Roman"/>
              </a:rPr>
              <a:t> = </a:t>
            </a:r>
            <a:r>
              <a:rPr lang="en-US" sz="1800" b="1" dirty="0" err="1" smtClean="0">
                <a:latin typeface="Courier New"/>
                <a:ea typeface="MS Mincho"/>
                <a:cs typeface="Times New Roman"/>
              </a:rPr>
              <a:t>newDoorType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API Assembly </a:t>
            </a:r>
            <a:r>
              <a:rPr lang="en-US" dirty="0" err="1" smtClean="0"/>
              <a:t>Dll’s</a:t>
            </a:r>
            <a:endParaRPr lang="en-US" dirty="0"/>
          </a:p>
        </p:txBody>
      </p:sp>
      <p:sp>
        <p:nvSpPr>
          <p:cNvPr id="3" name="Content Placeholder 2"/>
          <p:cNvSpPr>
            <a:spLocks noGrp="1"/>
          </p:cNvSpPr>
          <p:nvPr>
            <p:ph idx="1"/>
          </p:nvPr>
        </p:nvSpPr>
        <p:spPr/>
        <p:txBody>
          <a:bodyPr/>
          <a:lstStyle/>
          <a:p>
            <a:pPr>
              <a:spcBef>
                <a:spcPts val="1800"/>
              </a:spcBef>
              <a:defRPr/>
            </a:pPr>
            <a:r>
              <a:rPr lang="en-GB" dirty="0" err="1" smtClean="0"/>
              <a:t>Revit</a:t>
            </a:r>
            <a:r>
              <a:rPr lang="en-GB" dirty="0" smtClean="0"/>
              <a:t> API assembly </a:t>
            </a:r>
            <a:r>
              <a:rPr lang="en-GB" dirty="0" err="1" smtClean="0"/>
              <a:t>dll’s</a:t>
            </a:r>
            <a:r>
              <a:rPr lang="en-GB" dirty="0" smtClean="0"/>
              <a:t> are present in every </a:t>
            </a:r>
            <a:r>
              <a:rPr lang="en-GB" dirty="0" err="1" smtClean="0"/>
              <a:t>Revit</a:t>
            </a:r>
            <a:r>
              <a:rPr lang="en-GB" dirty="0" smtClean="0"/>
              <a:t> installation </a:t>
            </a:r>
          </a:p>
          <a:p>
            <a:pPr lvl="1">
              <a:spcBef>
                <a:spcPts val="1800"/>
              </a:spcBef>
              <a:defRPr/>
            </a:pPr>
            <a:r>
              <a:rPr lang="en-GB" dirty="0" smtClean="0"/>
              <a:t>RevitAPI.dll</a:t>
            </a:r>
          </a:p>
          <a:p>
            <a:pPr lvl="1">
              <a:spcBef>
                <a:spcPts val="1800"/>
              </a:spcBef>
              <a:defRPr/>
            </a:pPr>
            <a:r>
              <a:rPr lang="en-GB" dirty="0" smtClean="0"/>
              <a:t>RevitAPIUI.dll</a:t>
            </a:r>
          </a:p>
          <a:p>
            <a:r>
              <a:rPr lang="en-US" dirty="0" smtClean="0"/>
              <a:t>Since </a:t>
            </a:r>
            <a:r>
              <a:rPr lang="en-US" dirty="0" err="1" smtClean="0"/>
              <a:t>Revit</a:t>
            </a:r>
            <a:r>
              <a:rPr lang="en-US" dirty="0" smtClean="0"/>
              <a:t> 2011, </a:t>
            </a:r>
            <a:r>
              <a:rPr lang="en-US" dirty="0" err="1" smtClean="0"/>
              <a:t>dll’s</a:t>
            </a:r>
            <a:r>
              <a:rPr lang="en-US" dirty="0" smtClean="0"/>
              <a:t> are split between DB and UI modules. With </a:t>
            </a:r>
            <a:r>
              <a:rPr lang="en-US" dirty="0" err="1" smtClean="0"/>
              <a:t>Revit</a:t>
            </a:r>
            <a:r>
              <a:rPr lang="en-US" dirty="0" smtClean="0"/>
              <a:t> 2010 and before, only RevitAPI.dll exists.</a:t>
            </a:r>
          </a:p>
          <a:p>
            <a:pPr>
              <a:spcBef>
                <a:spcPts val="1800"/>
              </a:spcBef>
              <a:defRPr/>
            </a:pPr>
            <a:r>
              <a:rPr lang="en-GB" sz="3400" dirty="0" err="1" smtClean="0"/>
              <a:t>Revit</a:t>
            </a:r>
            <a:r>
              <a:rPr lang="en-GB" sz="3400" dirty="0" smtClean="0"/>
              <a:t> Architecture, Structure and MEP flavours</a:t>
            </a:r>
          </a:p>
          <a:p>
            <a:pPr marL="975292" lvl="2" indent="-325098"/>
            <a:r>
              <a:rPr lang="en-GB" sz="3100" dirty="0" smtClean="0"/>
              <a:t>Same API </a:t>
            </a:r>
            <a:r>
              <a:rPr lang="en-GB" sz="3100" dirty="0" err="1" smtClean="0"/>
              <a:t>dll’s</a:t>
            </a:r>
            <a:endParaRPr lang="en-GB" sz="3100" dirty="0" smtClean="0"/>
          </a:p>
          <a:p>
            <a:pPr marL="975292" lvl="2" indent="-325098"/>
            <a:r>
              <a:rPr lang="en-GB" sz="3100" dirty="0" smtClean="0"/>
              <a:t>Certain functionality only in Architecture, MEP or Structure </a:t>
            </a:r>
            <a:endParaRPr lang="en-US" dirty="0" smtClean="0"/>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Element Level – Parameter</a:t>
            </a:r>
            <a:endParaRPr lang="en-US" dirty="0"/>
          </a:p>
        </p:txBody>
      </p:sp>
      <p:sp>
        <p:nvSpPr>
          <p:cNvPr id="3" name="Content Placeholder 2"/>
          <p:cNvSpPr>
            <a:spLocks noGrp="1"/>
          </p:cNvSpPr>
          <p:nvPr>
            <p:ph idx="1"/>
          </p:nvPr>
        </p:nvSpPr>
        <p:spPr/>
        <p:txBody>
          <a:bodyPr/>
          <a:lstStyle/>
          <a:p>
            <a:pPr lvl="0"/>
            <a:r>
              <a:rPr lang="en-US" dirty="0" smtClean="0"/>
              <a:t>Change a parameter of an element (e.g., a wall and a door)  </a:t>
            </a:r>
            <a:endParaRPr lang="en-US" dirty="0"/>
          </a:p>
        </p:txBody>
      </p:sp>
      <p:sp>
        <p:nvSpPr>
          <p:cNvPr id="4" name="TextBox 3"/>
          <p:cNvSpPr txBox="1"/>
          <p:nvPr/>
        </p:nvSpPr>
        <p:spPr>
          <a:xfrm>
            <a:off x="561975" y="3049587"/>
            <a:ext cx="11811000" cy="168507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err="1" smtClean="0">
                <a:latin typeface="Courier New"/>
                <a:ea typeface="MS Mincho"/>
                <a:cs typeface="Times New Roman"/>
              </a:rPr>
              <a:t>aWall.</a:t>
            </a:r>
            <a:r>
              <a:rPr lang="en-US" sz="1800" b="1" dirty="0" err="1" smtClean="0">
                <a:latin typeface="Courier New"/>
                <a:ea typeface="MS Mincho"/>
                <a:cs typeface="Times New Roman"/>
              </a:rPr>
              <a:t>Parameter</a:t>
            </a:r>
            <a:r>
              <a:rPr lang="en-US" sz="1800" dirty="0" smtClean="0">
                <a:latin typeface="Courier New"/>
                <a:ea typeface="MS Mincho"/>
                <a:cs typeface="Times New Roman"/>
              </a:rPr>
              <a:t>(</a:t>
            </a:r>
            <a:r>
              <a:rPr lang="en-US" sz="1800" b="1" dirty="0" err="1" smtClean="0">
                <a:latin typeface="Courier New"/>
                <a:ea typeface="MS Mincho"/>
                <a:cs typeface="Times New Roman"/>
              </a:rPr>
              <a:t>BuiltInParameter.WALL_TOP_OFFSET</a:t>
            </a:r>
            <a:r>
              <a:rPr lang="en-US" sz="1800" dirty="0" smtClean="0">
                <a:latin typeface="Courier New"/>
                <a:ea typeface="MS Mincho"/>
                <a:cs typeface="Times New Roman"/>
              </a:rPr>
              <a:t>).</a:t>
            </a:r>
            <a:r>
              <a:rPr lang="en-US" sz="1800" b="1" dirty="0" smtClean="0">
                <a:latin typeface="Courier New"/>
                <a:ea typeface="MS Mincho"/>
                <a:cs typeface="Times New Roman"/>
              </a:rPr>
              <a:t>Set</a:t>
            </a:r>
            <a:r>
              <a:rPr lang="en-US" sz="1800" dirty="0" smtClean="0">
                <a:latin typeface="Courier New"/>
                <a:ea typeface="MS Mincho"/>
                <a:cs typeface="Times New Roman"/>
              </a:rPr>
              <a:t>(14.0)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err="1" smtClean="0">
                <a:latin typeface="Courier New"/>
                <a:ea typeface="MS Mincho"/>
                <a:cs typeface="Times New Roman"/>
              </a:rPr>
              <a:t>aWall.Parameter</a:t>
            </a:r>
            <a:r>
              <a:rPr lang="en-US" sz="1800" dirty="0" smtClean="0">
                <a:latin typeface="Courier New"/>
                <a:ea typeface="MS Mincho"/>
                <a:cs typeface="Times New Roman"/>
              </a:rPr>
              <a:t>(</a:t>
            </a:r>
            <a:r>
              <a:rPr lang="en-US" sz="1800" dirty="0" err="1" smtClean="0">
                <a:latin typeface="Courier New"/>
                <a:ea typeface="MS Mincho"/>
                <a:cs typeface="Times New Roman"/>
              </a:rPr>
              <a:t>BuiltInParameter.ALL_MODEL_INSTANCE_COMMENTS</a:t>
            </a:r>
            <a:r>
              <a:rPr lang="en-US" sz="1800" dirty="0" smtClean="0">
                <a:latin typeface="Courier New"/>
                <a:ea typeface="MS Mincho"/>
                <a:cs typeface="Times New Roman"/>
              </a:rPr>
              <a:t>).Set(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"Modified by API"</a:t>
            </a: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Element Level – Location Curve</a:t>
            </a:r>
            <a:endParaRPr lang="en-US" dirty="0"/>
          </a:p>
        </p:txBody>
      </p:sp>
      <p:sp>
        <p:nvSpPr>
          <p:cNvPr id="3" name="Content Placeholder 2"/>
          <p:cNvSpPr>
            <a:spLocks noGrp="1"/>
          </p:cNvSpPr>
          <p:nvPr>
            <p:ph idx="1"/>
          </p:nvPr>
        </p:nvSpPr>
        <p:spPr/>
        <p:txBody>
          <a:bodyPr/>
          <a:lstStyle/>
          <a:p>
            <a:pPr lvl="0"/>
            <a:r>
              <a:rPr lang="en-US" dirty="0" smtClean="0"/>
              <a:t>Change a value of location information (e.g., a wall)  </a:t>
            </a:r>
            <a:endParaRPr lang="en-US" dirty="0"/>
          </a:p>
        </p:txBody>
      </p:sp>
      <p:sp>
        <p:nvSpPr>
          <p:cNvPr id="4" name="TextBox 3"/>
          <p:cNvSpPr txBox="1"/>
          <p:nvPr/>
        </p:nvSpPr>
        <p:spPr>
          <a:xfrm>
            <a:off x="561975" y="3049587"/>
            <a:ext cx="11811000" cy="294054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wallLocation</a:t>
            </a:r>
            <a:r>
              <a:rPr lang="en-US" sz="1800"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LocationCurve</a:t>
            </a:r>
            <a:r>
              <a:rPr lang="en-US" sz="1800" b="1" dirty="0" smtClean="0">
                <a:latin typeface="Courier New"/>
                <a:ea typeface="MS Mincho"/>
                <a:cs typeface="Times New Roman"/>
              </a:rPr>
              <a:t> </a:t>
            </a:r>
            <a:r>
              <a:rPr lang="en-US" sz="1800" dirty="0" smtClean="0">
                <a:latin typeface="Courier New"/>
                <a:ea typeface="MS Mincho"/>
                <a:cs typeface="Times New Roman"/>
              </a:rPr>
              <a:t>= </a:t>
            </a:r>
            <a:r>
              <a:rPr lang="en-US" sz="1800" b="1" dirty="0" err="1" smtClean="0">
                <a:latin typeface="Courier New"/>
                <a:ea typeface="MS Mincho"/>
                <a:cs typeface="Times New Roman"/>
              </a:rPr>
              <a:t>aWall.Location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new line bound.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newPt1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XYZ(0.0, 0.0, 0.0)</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newPt2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XYZ(20.0, 0.0, 0.0)</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newWallLine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Line = </a:t>
            </a:r>
            <a:r>
              <a:rPr lang="en-US" sz="1800" b="1" dirty="0" err="1" smtClean="0">
                <a:latin typeface="Courier New"/>
                <a:ea typeface="MS Mincho"/>
                <a:cs typeface="Times New Roman"/>
              </a:rPr>
              <a:t>m_rvtApp.Create.NewLineBound</a:t>
            </a:r>
            <a:r>
              <a:rPr lang="en-US" sz="1800" dirty="0" smtClean="0">
                <a:latin typeface="Courier New"/>
                <a:ea typeface="MS Mincho"/>
                <a:cs typeface="Times New Roman"/>
              </a:rPr>
              <a:t>(newPt1, newPt2)</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change the curve.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err="1" smtClean="0">
                <a:latin typeface="Courier New"/>
                <a:ea typeface="MS Mincho"/>
                <a:cs typeface="Times New Roman"/>
              </a:rPr>
              <a:t>wallLocation.Curve</a:t>
            </a:r>
            <a:r>
              <a:rPr lang="en-US" sz="1800" b="1" dirty="0" smtClean="0">
                <a:latin typeface="Courier New"/>
                <a:ea typeface="MS Mincho"/>
                <a:cs typeface="Times New Roman"/>
              </a:rPr>
              <a:t> = </a:t>
            </a:r>
            <a:r>
              <a:rPr lang="en-US" sz="1800" b="1" dirty="0" err="1" smtClean="0">
                <a:latin typeface="Courier New"/>
                <a:ea typeface="MS Mincho"/>
                <a:cs typeface="Times New Roman"/>
              </a:rPr>
              <a:t>newWallLine</a:t>
            </a: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Document Level – Move and Rotate</a:t>
            </a:r>
            <a:endParaRPr lang="en-US" dirty="0"/>
          </a:p>
        </p:txBody>
      </p:sp>
      <p:sp>
        <p:nvSpPr>
          <p:cNvPr id="3" name="Content Placeholder 2"/>
          <p:cNvSpPr>
            <a:spLocks noGrp="1"/>
          </p:cNvSpPr>
          <p:nvPr>
            <p:ph idx="1"/>
          </p:nvPr>
        </p:nvSpPr>
        <p:spPr/>
        <p:txBody>
          <a:bodyPr/>
          <a:lstStyle/>
          <a:p>
            <a:pPr lvl="0"/>
            <a:r>
              <a:rPr lang="en-US" dirty="0" smtClean="0"/>
              <a:t>Move and rotate an element (e.g., a wall)  </a:t>
            </a:r>
            <a:endParaRPr lang="en-US" dirty="0"/>
          </a:p>
        </p:txBody>
      </p:sp>
      <p:sp>
        <p:nvSpPr>
          <p:cNvPr id="4" name="TextBox 3"/>
          <p:cNvSpPr txBox="1"/>
          <p:nvPr/>
        </p:nvSpPr>
        <p:spPr>
          <a:xfrm>
            <a:off x="561975" y="3049587"/>
            <a:ext cx="11811000" cy="168507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move by displacement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v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XYZ(10.0, 10.0, 0.0)</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err="1" smtClean="0">
                <a:latin typeface="Courier New"/>
                <a:ea typeface="MS Mincho"/>
                <a:cs typeface="Times New Roman"/>
              </a:rPr>
              <a:t>m_rvtDoc.Move</a:t>
            </a:r>
            <a:r>
              <a:rPr lang="en-US" sz="1800" b="1" dirty="0" smtClean="0">
                <a:latin typeface="Courier New"/>
                <a:ea typeface="MS Mincho"/>
                <a:cs typeface="Times New Roman"/>
              </a:rPr>
              <a:t>(</a:t>
            </a:r>
            <a:r>
              <a:rPr lang="en-US" sz="1800" b="1" dirty="0" err="1" smtClean="0">
                <a:latin typeface="Courier New"/>
                <a:ea typeface="MS Mincho"/>
                <a:cs typeface="Times New Roman"/>
              </a:rPr>
              <a:t>elem</a:t>
            </a:r>
            <a:r>
              <a:rPr lang="en-US" sz="1800" b="1" dirty="0" smtClean="0">
                <a:latin typeface="Courier New"/>
                <a:ea typeface="MS Mincho"/>
                <a:cs typeface="Times New Roman"/>
              </a:rPr>
              <a:t>, v)</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endParaRPr lang="en-US" sz="1800" dirty="0">
              <a:latin typeface="Calibri"/>
              <a:ea typeface="MS Mincho"/>
              <a:cs typeface="Times New Roman"/>
            </a:endParaRPr>
          </a:p>
        </p:txBody>
      </p:sp>
      <p:sp>
        <p:nvSpPr>
          <p:cNvPr id="5" name="TextBox 4"/>
          <p:cNvSpPr txBox="1"/>
          <p:nvPr/>
        </p:nvSpPr>
        <p:spPr>
          <a:xfrm>
            <a:off x="561975" y="5022110"/>
            <a:ext cx="11811000" cy="2303451"/>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rotate by 15 degree around z-axis.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pt1 = </a:t>
            </a:r>
            <a:r>
              <a:rPr lang="en-US" sz="1800" dirty="0" err="1" smtClean="0">
                <a:latin typeface="Courier New"/>
                <a:ea typeface="MS Mincho"/>
                <a:cs typeface="Times New Roman"/>
              </a:rPr>
              <a:t>XYZ.Zero</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pt2 = </a:t>
            </a:r>
            <a:r>
              <a:rPr lang="en-US" sz="1800" dirty="0" err="1" smtClean="0">
                <a:latin typeface="Courier New"/>
                <a:ea typeface="MS Mincho"/>
                <a:cs typeface="Times New Roman"/>
              </a:rPr>
              <a:t>XYZ.BasisZ</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axis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Line = </a:t>
            </a:r>
            <a:r>
              <a:rPr lang="en-US" sz="1800" dirty="0" err="1" smtClean="0">
                <a:latin typeface="Courier New"/>
                <a:ea typeface="MS Mincho"/>
                <a:cs typeface="Times New Roman"/>
              </a:rPr>
              <a:t>m_rvtApp.Create.NewLineBound</a:t>
            </a:r>
            <a:r>
              <a:rPr lang="en-US" sz="1800" dirty="0" smtClean="0">
                <a:latin typeface="Courier New"/>
                <a:ea typeface="MS Mincho"/>
                <a:cs typeface="Times New Roman"/>
              </a:rPr>
              <a:t>(pt1, pt2)</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err="1" smtClean="0">
                <a:latin typeface="Courier New"/>
                <a:ea typeface="MS Mincho"/>
                <a:cs typeface="Times New Roman"/>
              </a:rPr>
              <a:t>m_rvtDoc.Rotate</a:t>
            </a:r>
            <a:r>
              <a:rPr lang="en-US" sz="1800" b="1" dirty="0" smtClean="0">
                <a:latin typeface="Courier New"/>
                <a:ea typeface="MS Mincho"/>
                <a:cs typeface="Times New Roman"/>
              </a:rPr>
              <a:t>(</a:t>
            </a:r>
            <a:r>
              <a:rPr lang="en-US" sz="1800" b="1" dirty="0" err="1" smtClean="0">
                <a:latin typeface="Courier New"/>
                <a:ea typeface="MS Mincho"/>
                <a:cs typeface="Times New Roman"/>
              </a:rPr>
              <a:t>elem</a:t>
            </a:r>
            <a:r>
              <a:rPr lang="en-US" sz="1800" b="1" dirty="0" smtClean="0">
                <a:latin typeface="Courier New"/>
                <a:ea typeface="MS Mincho"/>
                <a:cs typeface="Times New Roman"/>
              </a:rPr>
              <a:t>, axis, </a:t>
            </a:r>
            <a:r>
              <a:rPr lang="en-US" sz="1800" b="1" dirty="0" err="1" smtClean="0">
                <a:latin typeface="Courier New"/>
                <a:ea typeface="MS Mincho"/>
                <a:cs typeface="Times New Roman"/>
              </a:rPr>
              <a:t>Math.PI</a:t>
            </a:r>
            <a:r>
              <a:rPr lang="en-US" sz="1800" b="1" dirty="0" smtClean="0">
                <a:latin typeface="Courier New"/>
                <a:ea typeface="MS Mincho"/>
                <a:cs typeface="Times New Roman"/>
              </a:rPr>
              <a:t> / 12.0)</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Regeneration of Graphics</a:t>
            </a:r>
            <a:endParaRPr lang="en-US" dirty="0"/>
          </a:p>
        </p:txBody>
      </p:sp>
      <p:sp>
        <p:nvSpPr>
          <p:cNvPr id="3" name="Content Placeholder 2"/>
          <p:cNvSpPr>
            <a:spLocks noGrp="1"/>
          </p:cNvSpPr>
          <p:nvPr>
            <p:ph idx="1"/>
          </p:nvPr>
        </p:nvSpPr>
        <p:spPr/>
        <p:txBody>
          <a:bodyPr/>
          <a:lstStyle/>
          <a:p>
            <a:r>
              <a:rPr lang="en-US" dirty="0" smtClean="0"/>
              <a:t>When you modify an element that results changes in a model geometry and you need to access to the updated geometry, the graphics need to be regenerated. </a:t>
            </a:r>
          </a:p>
          <a:p>
            <a:r>
              <a:rPr lang="en-US" dirty="0" smtClean="0"/>
              <a:t>You can control this by calling </a:t>
            </a:r>
            <a:r>
              <a:rPr lang="en-US" dirty="0" err="1" smtClean="0"/>
              <a:t>Document.Regenerate</a:t>
            </a:r>
            <a:r>
              <a:rPr lang="en-US" dirty="0" smtClean="0"/>
              <a:t>() method with Attributes setting </a:t>
            </a:r>
            <a:r>
              <a:rPr lang="en-US" dirty="0" err="1" smtClean="0"/>
              <a:t>RegenerationOption.Manual</a:t>
            </a:r>
            <a:r>
              <a:rPr lang="en-US" dirty="0" smtClean="0"/>
              <a:t>. </a:t>
            </a:r>
          </a:p>
          <a:p>
            <a:endParaRPr lang="en-US" dirty="0" smtClean="0"/>
          </a:p>
          <a:p>
            <a:endParaRPr lang="en-US" dirty="0" smtClean="0"/>
          </a:p>
          <a:p>
            <a:r>
              <a:rPr lang="en-US" dirty="0" smtClean="0"/>
              <a:t>When </a:t>
            </a:r>
            <a:r>
              <a:rPr lang="en-US" dirty="0" err="1" smtClean="0"/>
              <a:t>RegenerationOption.Automatic</a:t>
            </a:r>
            <a:r>
              <a:rPr lang="en-US" dirty="0" smtClean="0"/>
              <a:t> is used, </a:t>
            </a:r>
            <a:r>
              <a:rPr lang="en-US" dirty="0" err="1" smtClean="0"/>
              <a:t>Revit</a:t>
            </a:r>
            <a:r>
              <a:rPr lang="en-US" dirty="0" smtClean="0"/>
              <a:t> will try its best to update graphics whenever needed.</a:t>
            </a:r>
          </a:p>
          <a:p>
            <a:endParaRPr lang="en-US" dirty="0" smtClean="0"/>
          </a:p>
        </p:txBody>
      </p:sp>
      <p:sp>
        <p:nvSpPr>
          <p:cNvPr id="4" name="TextBox 3"/>
          <p:cNvSpPr txBox="1"/>
          <p:nvPr/>
        </p:nvSpPr>
        <p:spPr>
          <a:xfrm>
            <a:off x="561975" y="4935093"/>
            <a:ext cx="11811000" cy="400494"/>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m_rvtDoc.Regenerate</a:t>
            </a:r>
            <a:r>
              <a:rPr lang="en-US" sz="1800" dirty="0" smtClean="0">
                <a:latin typeface="Courier New"/>
                <a:ea typeface="MS Mincho"/>
                <a:cs typeface="Times New Roman"/>
              </a:rPr>
              <a:t>()</a:t>
            </a:r>
            <a:endParaRPr lang="en-US" sz="1800" dirty="0">
              <a:latin typeface="Calibri"/>
              <a:ea typeface="MS Mincho"/>
              <a:cs typeface="Times New Roman"/>
            </a:endParaRP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Creation</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How to </a:t>
            </a:r>
            <a:r>
              <a:rPr lang="en-US" sz="2400" i="1" kern="0" noProof="0" dirty="0" smtClean="0">
                <a:solidFill>
                  <a:schemeClr val="accent4"/>
                </a:solidFill>
                <a:latin typeface="+mn-lt"/>
                <a:ea typeface="+mn-ea"/>
                <a:cs typeface="+mn-cs"/>
                <a:sym typeface="Arial" pitchFamily="34" charset="0"/>
              </a:rPr>
              <a:t>create instances of </a:t>
            </a:r>
            <a:r>
              <a:rPr lang="en-US" sz="2400" i="1" kern="0" noProof="0" dirty="0" err="1" smtClean="0">
                <a:solidFill>
                  <a:schemeClr val="accent4"/>
                </a:solidFill>
                <a:latin typeface="+mn-lt"/>
                <a:ea typeface="+mn-ea"/>
                <a:cs typeface="+mn-cs"/>
                <a:sym typeface="Arial" pitchFamily="34" charset="0"/>
              </a:rPr>
              <a:t>Revit</a:t>
            </a:r>
            <a:r>
              <a:rPr lang="en-US" sz="2400" i="1" kern="0" noProof="0" dirty="0" smtClean="0">
                <a:solidFill>
                  <a:schemeClr val="accent4"/>
                </a:solidFill>
                <a:latin typeface="+mn-lt"/>
                <a:ea typeface="+mn-ea"/>
                <a:cs typeface="+mn-cs"/>
                <a:sym typeface="Arial" pitchFamily="34" charset="0"/>
              </a:rPr>
              <a:t> elements</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odelCreation.PNG"/>
          <p:cNvPicPr/>
          <p:nvPr/>
        </p:nvPicPr>
        <p:blipFill>
          <a:blip r:embed="rId2" cstate="print"/>
          <a:stretch>
            <a:fillRect/>
          </a:stretch>
        </p:blipFill>
        <p:spPr>
          <a:xfrm>
            <a:off x="5743575" y="4359370"/>
            <a:ext cx="7054622" cy="4557617"/>
          </a:xfrm>
          <a:prstGeom prst="rect">
            <a:avLst/>
          </a:prstGeom>
        </p:spPr>
      </p:pic>
      <p:sp>
        <p:nvSpPr>
          <p:cNvPr id="2" name="Title 1"/>
          <p:cNvSpPr>
            <a:spLocks noGrp="1"/>
          </p:cNvSpPr>
          <p:nvPr>
            <p:ph type="title"/>
          </p:nvPr>
        </p:nvSpPr>
        <p:spPr/>
        <p:txBody>
          <a:bodyPr/>
          <a:lstStyle/>
          <a:p>
            <a:r>
              <a:rPr lang="en-US" dirty="0" smtClean="0"/>
              <a:t>Model Creation</a:t>
            </a:r>
            <a:br>
              <a:rPr lang="en-US" dirty="0" smtClean="0"/>
            </a:br>
            <a:r>
              <a:rPr lang="en-US" sz="2800" b="0" i="1" dirty="0" smtClean="0">
                <a:solidFill>
                  <a:schemeClr val="accent4"/>
                </a:solidFill>
              </a:rPr>
              <a:t>Create Instances of  </a:t>
            </a:r>
            <a:r>
              <a:rPr lang="en-US" sz="2800" b="0" i="1" dirty="0" err="1" smtClean="0">
                <a:solidFill>
                  <a:schemeClr val="accent4"/>
                </a:solidFill>
              </a:rPr>
              <a:t>Revit</a:t>
            </a:r>
            <a:r>
              <a:rPr lang="en-US" sz="2800" b="0" i="1" dirty="0" smtClean="0">
                <a:solidFill>
                  <a:schemeClr val="accent4"/>
                </a:solidFill>
              </a:rPr>
              <a:t> Elements</a:t>
            </a:r>
            <a:endParaRPr lang="en-US" dirty="0">
              <a:solidFill>
                <a:schemeClr val="accent4"/>
              </a:solidFill>
            </a:endParaRPr>
          </a:p>
        </p:txBody>
      </p:sp>
      <p:sp>
        <p:nvSpPr>
          <p:cNvPr id="3" name="Content Placeholder 2"/>
          <p:cNvSpPr>
            <a:spLocks noGrp="1"/>
          </p:cNvSpPr>
          <p:nvPr>
            <p:ph idx="1"/>
          </p:nvPr>
        </p:nvSpPr>
        <p:spPr/>
        <p:txBody>
          <a:bodyPr/>
          <a:lstStyle/>
          <a:p>
            <a:r>
              <a:rPr lang="en-US" dirty="0" smtClean="0"/>
              <a:t>Create a new geometry element: </a:t>
            </a:r>
          </a:p>
          <a:p>
            <a:pPr lvl="2">
              <a:buNone/>
            </a:pPr>
            <a:r>
              <a:rPr lang="en-US" sz="2800" dirty="0" err="1" smtClean="0"/>
              <a:t>Application.Create.NewXxx</a:t>
            </a:r>
            <a:r>
              <a:rPr lang="en-US" sz="2800" dirty="0" smtClean="0"/>
              <a:t>() e.g., </a:t>
            </a:r>
            <a:r>
              <a:rPr lang="en-US" sz="2800" dirty="0" err="1" smtClean="0"/>
              <a:t>NewLineBound</a:t>
            </a:r>
            <a:r>
              <a:rPr lang="en-US" sz="2800" dirty="0" smtClean="0"/>
              <a:t>()</a:t>
            </a:r>
          </a:p>
          <a:p>
            <a:r>
              <a:rPr lang="en-US" dirty="0" smtClean="0"/>
              <a:t>Create a new model element: </a:t>
            </a:r>
          </a:p>
          <a:p>
            <a:pPr lvl="2">
              <a:buNone/>
            </a:pPr>
            <a:r>
              <a:rPr lang="en-US" sz="2800" dirty="0" err="1" smtClean="0"/>
              <a:t>Document.Create.NewXxx</a:t>
            </a:r>
            <a:r>
              <a:rPr lang="en-US" sz="2800" dirty="0" smtClean="0"/>
              <a:t>() e.g., </a:t>
            </a:r>
            <a:r>
              <a:rPr lang="en-US" sz="2800" dirty="0" err="1" smtClean="0"/>
              <a:t>NewWall</a:t>
            </a:r>
            <a:r>
              <a:rPr lang="en-US" sz="2800" dirty="0" smtClean="0"/>
              <a:t>(), </a:t>
            </a:r>
            <a:r>
              <a:rPr lang="en-US" sz="2800" dirty="0" err="1" smtClean="0"/>
              <a:t>NewFamilyInstance</a:t>
            </a:r>
            <a:r>
              <a:rPr lang="en-US" sz="2800" dirty="0" smtClean="0"/>
              <a:t>() </a:t>
            </a:r>
          </a:p>
          <a:p>
            <a:pPr lvl="2">
              <a:buNone/>
            </a:pPr>
            <a:endParaRPr lang="en-US" dirty="0" smtClean="0"/>
          </a:p>
          <a:p>
            <a:r>
              <a:rPr lang="en-US" dirty="0" smtClean="0"/>
              <a:t>Multiple overloaded methods, each for a specific condition and/or apply only certain types of elements. </a:t>
            </a:r>
          </a:p>
          <a:p>
            <a:pPr lvl="2">
              <a:buNone/>
            </a:pPr>
            <a:r>
              <a:rPr lang="en-US" sz="2800" dirty="0" smtClean="0"/>
              <a:t>e.g., 5 </a:t>
            </a:r>
            <a:r>
              <a:rPr lang="en-US" sz="2800" dirty="0" err="1" smtClean="0"/>
              <a:t>NewWall</a:t>
            </a:r>
            <a:r>
              <a:rPr lang="en-US" sz="2800" dirty="0" smtClean="0"/>
              <a:t>(), 9 </a:t>
            </a:r>
            <a:r>
              <a:rPr lang="en-US" sz="2800" dirty="0" err="1" smtClean="0"/>
              <a:t>NewFamilyInstance</a:t>
            </a:r>
            <a:r>
              <a:rPr lang="en-US" sz="2800" dirty="0" smtClean="0"/>
              <a:t>()</a:t>
            </a:r>
          </a:p>
          <a:p>
            <a:pPr lvl="1">
              <a:buNone/>
            </a:pPr>
            <a:r>
              <a:rPr lang="en-US" dirty="0" smtClean="0"/>
              <a:t>cf. Dev Guide p177</a:t>
            </a:r>
          </a:p>
          <a:p>
            <a:endParaRPr lang="en-US" dirty="0" smtClean="0"/>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Creation</a:t>
            </a:r>
            <a:br>
              <a:rPr lang="en-US" dirty="0" smtClean="0"/>
            </a:br>
            <a:r>
              <a:rPr lang="en-US" sz="2800" b="0" i="1" dirty="0" smtClean="0">
                <a:solidFill>
                  <a:schemeClr val="accent4"/>
                </a:solidFill>
              </a:rPr>
              <a:t>Create a Wall </a:t>
            </a:r>
            <a:endParaRPr lang="en-US" dirty="0"/>
          </a:p>
        </p:txBody>
      </p:sp>
      <p:sp>
        <p:nvSpPr>
          <p:cNvPr id="4" name="TextBox 3"/>
          <p:cNvSpPr txBox="1"/>
          <p:nvPr/>
        </p:nvSpPr>
        <p:spPr>
          <a:xfrm>
            <a:off x="0" y="1587"/>
            <a:ext cx="13011150" cy="899159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r>
              <a:rPr lang="en-US" sz="2400" b="1" dirty="0" smtClean="0">
                <a:latin typeface="Calibri"/>
                <a:ea typeface="MS Mincho"/>
                <a:cs typeface="Times New Roman"/>
              </a:rPr>
              <a:t/>
            </a:r>
            <a:br>
              <a:rPr lang="en-US" sz="2400" b="1" dirty="0" smtClean="0">
                <a:latin typeface="Calibri"/>
                <a:ea typeface="MS Mincho"/>
                <a:cs typeface="Times New Roman"/>
              </a:rPr>
            </a:br>
            <a:r>
              <a:rPr lang="en-US" sz="1800" dirty="0" smtClean="0">
                <a:solidFill>
                  <a:srgbClr val="008000"/>
                </a:solidFill>
                <a:latin typeface="Courier New"/>
                <a:ea typeface="MS Mincho"/>
                <a:cs typeface="Times New Roman"/>
              </a:rPr>
              <a:t>''  create walls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CreateWalls</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levels we want to work on.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level1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Level = </a:t>
            </a:r>
            <a:r>
              <a:rPr lang="en-US" sz="1800" dirty="0" err="1" smtClean="0">
                <a:latin typeface="Courier New"/>
                <a:ea typeface="MS Mincho"/>
                <a:cs typeface="Times New Roman"/>
              </a:rPr>
              <a:t>ElementFiltering.FindElement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(Level), </a:t>
            </a:r>
            <a:r>
              <a:rPr lang="en-US" sz="1800" dirty="0" smtClean="0">
                <a:solidFill>
                  <a:srgbClr val="A31515"/>
                </a:solidFill>
                <a:latin typeface="Courier New"/>
                <a:ea typeface="MS Mincho"/>
                <a:cs typeface="Times New Roman"/>
              </a:rPr>
              <a:t>"Level 1"</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level2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Level = </a:t>
            </a:r>
            <a:r>
              <a:rPr lang="en-US" sz="1800" dirty="0" err="1" smtClean="0">
                <a:latin typeface="Courier New"/>
                <a:ea typeface="MS Mincho"/>
                <a:cs typeface="Times New Roman"/>
              </a:rPr>
              <a:t>ElementFiltering.FindElement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(Level), </a:t>
            </a:r>
            <a:r>
              <a:rPr lang="en-US" sz="1800" dirty="0" smtClean="0">
                <a:solidFill>
                  <a:srgbClr val="A31515"/>
                </a:solidFill>
                <a:latin typeface="Courier New"/>
                <a:ea typeface="MS Mincho"/>
                <a:cs typeface="Times New Roman"/>
              </a:rPr>
              <a:t>"Level 2"</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set four corner of walls.</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List(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XYZ)(5)</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isStructural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Boolean</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False </a:t>
            </a:r>
            <a:r>
              <a:rPr lang="en-US" sz="1800" dirty="0" smtClean="0">
                <a:solidFill>
                  <a:srgbClr val="008000"/>
                </a:solidFill>
                <a:latin typeface="Courier New"/>
                <a:ea typeface="MS Mincho"/>
                <a:cs typeface="Times New Roman"/>
              </a:rPr>
              <a:t>''  flag for structural wall or not. </a:t>
            </a:r>
            <a:endParaRPr lang="en-US" sz="2400" dirty="0" smtClean="0">
              <a:latin typeface="Calibri"/>
              <a:ea typeface="MS Mincho"/>
              <a:cs typeface="Times New Roman"/>
            </a:endParaRPr>
          </a:p>
          <a:p>
            <a:pPr marL="0" marR="0">
              <a:lnSpc>
                <a:spcPct val="115000"/>
              </a:lnSpc>
              <a:spcBef>
                <a:spcPts val="0"/>
              </a:spcBef>
              <a:spcAft>
                <a:spcPts val="0"/>
              </a:spcAft>
            </a:pP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loop through list of points and define four walls.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For</a:t>
            </a:r>
            <a:r>
              <a:rPr lang="en-US" sz="1800" dirty="0" smtClean="0">
                <a:latin typeface="Courier New"/>
                <a:ea typeface="MS Mincho"/>
                <a:cs typeface="Times New Roman"/>
              </a:rPr>
              <a:t> </a:t>
            </a:r>
            <a:r>
              <a:rPr lang="en-US" sz="1800" dirty="0" err="1" smtClean="0">
                <a:latin typeface="Courier New"/>
                <a:ea typeface="MS Mincho"/>
                <a:cs typeface="Times New Roman"/>
              </a:rPr>
              <a:t>i</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Integer</a:t>
            </a:r>
            <a:r>
              <a:rPr lang="en-US" sz="1800" dirty="0" smtClean="0">
                <a:latin typeface="Courier New"/>
                <a:ea typeface="MS Mincho"/>
                <a:cs typeface="Times New Roman"/>
              </a:rPr>
              <a:t> = 0 </a:t>
            </a:r>
            <a:r>
              <a:rPr lang="en-US" sz="1800" dirty="0" smtClean="0">
                <a:solidFill>
                  <a:srgbClr val="0000FF"/>
                </a:solidFill>
                <a:latin typeface="Courier New"/>
                <a:ea typeface="MS Mincho"/>
                <a:cs typeface="Times New Roman"/>
              </a:rPr>
              <a:t>To</a:t>
            </a:r>
            <a:r>
              <a:rPr lang="en-US" sz="1800" dirty="0" smtClean="0">
                <a:latin typeface="Courier New"/>
                <a:ea typeface="MS Mincho"/>
                <a:cs typeface="Times New Roman"/>
              </a:rPr>
              <a:t> 3</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define a base curve from two points.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baseCurve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Line = </a:t>
            </a:r>
            <a:r>
              <a:rPr lang="en-US" sz="1800" b="1" dirty="0" err="1" smtClean="0">
                <a:latin typeface="Courier New"/>
                <a:ea typeface="MS Mincho"/>
                <a:cs typeface="Times New Roman"/>
              </a:rPr>
              <a:t>m_rvtApp.Create.NewLineBound</a:t>
            </a:r>
            <a:r>
              <a:rPr lang="en-US" sz="1800" dirty="0" smtClean="0">
                <a:latin typeface="Courier New"/>
                <a:ea typeface="MS Mincho"/>
                <a:cs typeface="Times New Roman"/>
              </a:rPr>
              <a:t>(pts(</a:t>
            </a:r>
            <a:r>
              <a:rPr lang="en-US" sz="1800" dirty="0" err="1" smtClean="0">
                <a:latin typeface="Courier New"/>
                <a:ea typeface="MS Mincho"/>
                <a:cs typeface="Times New Roman"/>
              </a:rPr>
              <a:t>i</a:t>
            </a:r>
            <a:r>
              <a:rPr lang="en-US" sz="1800" dirty="0" smtClean="0">
                <a:latin typeface="Courier New"/>
                <a:ea typeface="MS Mincho"/>
                <a:cs typeface="Times New Roman"/>
              </a:rPr>
              <a:t>), pts(</a:t>
            </a:r>
            <a:r>
              <a:rPr lang="en-US" sz="1800" dirty="0" err="1" smtClean="0">
                <a:latin typeface="Courier New"/>
                <a:ea typeface="MS Mincho"/>
                <a:cs typeface="Times New Roman"/>
              </a:rPr>
              <a:t>i</a:t>
            </a:r>
            <a:r>
              <a:rPr lang="en-US" sz="1800" dirty="0" smtClean="0">
                <a:latin typeface="Courier New"/>
                <a:ea typeface="MS Mincho"/>
                <a:cs typeface="Times New Roman"/>
              </a:rPr>
              <a:t> + 1))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wall using the one of overloaded methods.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aWall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Wall = </a:t>
            </a:r>
            <a:r>
              <a:rPr lang="en-US" sz="1800" b="1" dirty="0" err="1" smtClean="0">
                <a:latin typeface="Courier New"/>
                <a:ea typeface="MS Mincho"/>
                <a:cs typeface="Times New Roman"/>
              </a:rPr>
              <a:t>m_rvtDoc.Create.NewWall</a:t>
            </a:r>
            <a:r>
              <a:rPr lang="en-US" sz="1800" dirty="0" smtClean="0">
                <a:latin typeface="Courier New"/>
                <a:ea typeface="MS Mincho"/>
                <a:cs typeface="Times New Roman"/>
              </a:rPr>
              <a:t>(</a:t>
            </a:r>
            <a:r>
              <a:rPr lang="en-US" sz="1800" dirty="0" err="1" smtClean="0">
                <a:latin typeface="Courier New"/>
                <a:ea typeface="MS Mincho"/>
                <a:cs typeface="Times New Roman"/>
              </a:rPr>
              <a:t>baseCurve</a:t>
            </a:r>
            <a:r>
              <a:rPr lang="en-US" sz="1800" dirty="0" smtClean="0">
                <a:latin typeface="Courier New"/>
                <a:ea typeface="MS Mincho"/>
                <a:cs typeface="Times New Roman"/>
              </a:rPr>
              <a:t>, level1, </a:t>
            </a:r>
            <a:r>
              <a:rPr lang="en-US" sz="1800" dirty="0" err="1" smtClean="0">
                <a:latin typeface="Courier New"/>
                <a:ea typeface="MS Mincho"/>
                <a:cs typeface="Times New Roman"/>
              </a:rPr>
              <a:t>isStructural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set the Top Constraint to Level 2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aWall.Parameter</a:t>
            </a:r>
            <a:r>
              <a:rPr lang="en-US" sz="1800" dirty="0" smtClean="0">
                <a:latin typeface="Courier New"/>
                <a:ea typeface="MS Mincho"/>
                <a:cs typeface="Times New Roman"/>
              </a:rPr>
              <a:t>(</a:t>
            </a:r>
            <a:r>
              <a:rPr lang="en-US" sz="1800" dirty="0" err="1" smtClean="0">
                <a:latin typeface="Courier New"/>
                <a:ea typeface="MS Mincho"/>
                <a:cs typeface="Times New Roman"/>
              </a:rPr>
              <a:t>BuiltInParameter.WALL_HEIGHT_TYPE</a:t>
            </a:r>
            <a:r>
              <a:rPr lang="en-US" sz="1800" dirty="0" smtClean="0">
                <a:latin typeface="Courier New"/>
                <a:ea typeface="MS Mincho"/>
                <a:cs typeface="Times New Roman"/>
              </a:rPr>
              <a:t>).Set(level2.Id)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Next</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This is important. we need these lines to have </a:t>
            </a:r>
            <a:r>
              <a:rPr lang="en-US" sz="1800" b="1" dirty="0" err="1" smtClean="0">
                <a:solidFill>
                  <a:srgbClr val="008000"/>
                </a:solidFill>
                <a:latin typeface="Courier New"/>
                <a:ea typeface="MS Mincho"/>
                <a:cs typeface="Times New Roman"/>
              </a:rPr>
              <a:t>shrinkwrap</a:t>
            </a:r>
            <a:r>
              <a:rPr lang="en-US" sz="1800" b="1" dirty="0" smtClean="0">
                <a:solidFill>
                  <a:srgbClr val="008000"/>
                </a:solidFill>
                <a:latin typeface="Courier New"/>
                <a:ea typeface="MS Mincho"/>
                <a:cs typeface="Times New Roman"/>
              </a:rPr>
              <a:t> working.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m_rvtDoc.Regenerate</a:t>
            </a: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m_rvtDoc.AutoJoinElements</a:t>
            </a: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r>
            <a:br>
              <a:rPr lang="en-US" sz="1800" dirty="0" smtClean="0">
                <a:latin typeface="Courier New"/>
                <a:ea typeface="MS Mincho"/>
                <a:cs typeface="Times New Roman"/>
              </a:rPr>
            </a:br>
            <a:r>
              <a:rPr lang="en-US" sz="1800" dirty="0" smtClean="0">
                <a:latin typeface="Calibri"/>
                <a:ea typeface="MS Mincho"/>
                <a:cs typeface="Times New Roman"/>
              </a:rPr>
              <a:t>&lt;/VB.NET&gt; </a:t>
            </a:r>
          </a:p>
        </p:txBody>
      </p:sp>
      <p:sp>
        <p:nvSpPr>
          <p:cNvPr id="6" name="Title 1"/>
          <p:cNvSpPr txBox="1">
            <a:spLocks/>
          </p:cNvSpPr>
          <p:nvPr/>
        </p:nvSpPr>
        <p:spPr bwMode="auto">
          <a:xfrm>
            <a:off x="8334375" y="0"/>
            <a:ext cx="4676774"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t>Model Creation</a:t>
            </a:r>
            <a:b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br>
            <a:r>
              <a:rPr kumimoji="0" lang="en-US" sz="2800" b="0" i="1" u="none" strike="noStrike" kern="0" cap="none" spc="0" normalizeH="0" baseline="0" noProof="0" dirty="0" smtClean="0">
                <a:ln>
                  <a:noFill/>
                </a:ln>
                <a:solidFill>
                  <a:schemeClr val="accent4"/>
                </a:solidFill>
                <a:effectLst/>
                <a:uLnTx/>
                <a:uFillTx/>
                <a:latin typeface="+mj-lt"/>
                <a:ea typeface="+mj-ea"/>
                <a:cs typeface="+mj-cs"/>
                <a:sym typeface="Arial" pitchFamily="34" charset="0"/>
              </a:rPr>
              <a:t>New Walls </a:t>
            </a:r>
            <a:endParaRPr kumimoji="0" lang="en-US" sz="4000" b="1" i="0" u="none" strike="noStrike" kern="0" cap="none" spc="0" normalizeH="0" baseline="0" noProof="0" dirty="0">
              <a:ln>
                <a:noFill/>
              </a:ln>
              <a:solidFill>
                <a:schemeClr val="accent4"/>
              </a:solidFill>
              <a:effectLst/>
              <a:uLnTx/>
              <a:uFillTx/>
              <a:latin typeface="+mj-lt"/>
              <a:ea typeface="+mj-ea"/>
              <a:cs typeface="+mj-cs"/>
              <a:sym typeface="Arial" pitchFamily="34" charset="0"/>
            </a:endParaRP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Creation</a:t>
            </a:r>
            <a:br>
              <a:rPr lang="en-US" dirty="0" smtClean="0"/>
            </a:br>
            <a:r>
              <a:rPr lang="en-US" sz="2800" b="0" i="1" dirty="0" smtClean="0">
                <a:solidFill>
                  <a:schemeClr val="accent4"/>
                </a:solidFill>
              </a:rPr>
              <a:t>Create a Wall </a:t>
            </a:r>
            <a:endParaRPr lang="en-US" dirty="0"/>
          </a:p>
        </p:txBody>
      </p:sp>
      <p:sp>
        <p:nvSpPr>
          <p:cNvPr id="4" name="TextBox 3"/>
          <p:cNvSpPr txBox="1"/>
          <p:nvPr/>
        </p:nvSpPr>
        <p:spPr>
          <a:xfrm>
            <a:off x="0" y="1588"/>
            <a:ext cx="13011150" cy="901169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add a door to the center of the given wall.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AddDoor</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hostWall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Wall)</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door type to use.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doorType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FamilySymbol</a:t>
            </a:r>
            <a:r>
              <a:rPr lang="en-US" sz="1800" dirty="0" smtClean="0">
                <a:latin typeface="Courier New"/>
                <a:ea typeface="MS Mincho"/>
                <a:cs typeface="Times New Roman"/>
              </a:rPr>
              <a:t> =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ElementFiltering.FindFamilyType</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FamilySymbol</a:t>
            </a:r>
            <a:r>
              <a:rPr lang="en-US" sz="1800" dirty="0" smtClean="0">
                <a:latin typeface="Courier New"/>
                <a:ea typeface="MS Mincho"/>
                <a:cs typeface="Times New Roman"/>
              </a:rPr>
              <a: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M_Single</a:t>
            </a:r>
            <a:r>
              <a:rPr lang="en-US" sz="1800" dirty="0" smtClean="0">
                <a:solidFill>
                  <a:srgbClr val="A31515"/>
                </a:solidFill>
                <a:latin typeface="Courier New"/>
                <a:ea typeface="MS Mincho"/>
                <a:cs typeface="Times New Roman"/>
              </a:rPr>
              <a:t>-Flush"</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"0915 x 2134mm"</a:t>
            </a:r>
            <a:r>
              <a:rPr lang="en-US" sz="1800" dirty="0" smtClean="0">
                <a:latin typeface="Courier New"/>
                <a:ea typeface="MS Mincho"/>
                <a:cs typeface="Times New Roman"/>
              </a:rPr>
              <a:t>, </a:t>
            </a:r>
            <a:r>
              <a:rPr lang="en-US" sz="1800" dirty="0" err="1" smtClean="0">
                <a:latin typeface="Courier New"/>
                <a:ea typeface="MS Mincho"/>
                <a:cs typeface="Times New Roman"/>
              </a:rPr>
              <a:t>BuiltInCategory.OST_Doors</a:t>
            </a:r>
            <a:r>
              <a:rPr lang="en-US" sz="1800" dirty="0" smtClean="0">
                <a:latin typeface="Courier New"/>
                <a:ea typeface="MS Mincho"/>
                <a:cs typeface="Times New Roman"/>
              </a:rPr>
              <a:t>)</a:t>
            </a:r>
            <a:br>
              <a:rPr lang="en-US" sz="1800" dirty="0" smtClean="0">
                <a:latin typeface="Courier New"/>
                <a:ea typeface="MS Mincho"/>
                <a:cs typeface="Times New Roman"/>
              </a:rPr>
            </a:br>
            <a:r>
              <a:rPr lang="en-US" sz="1800" dirty="0" smtClean="0">
                <a:solidFill>
                  <a:srgbClr val="0000FF"/>
                </a:solidFill>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start and end points of the wall.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locCurve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LocationCurve</a:t>
            </a:r>
            <a:r>
              <a:rPr lang="en-US" sz="1800" dirty="0" smtClean="0">
                <a:latin typeface="Courier New"/>
                <a:ea typeface="MS Mincho"/>
                <a:cs typeface="Times New Roman"/>
              </a:rPr>
              <a:t> = </a:t>
            </a:r>
            <a:r>
              <a:rPr lang="en-US" sz="1800" dirty="0" err="1" smtClean="0">
                <a:latin typeface="Courier New"/>
                <a:ea typeface="MS Mincho"/>
                <a:cs typeface="Times New Roman"/>
              </a:rPr>
              <a:t>hostWall.Location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err="1" smtClean="0">
                <a:latin typeface="Courier New"/>
                <a:ea typeface="MS Mincho"/>
                <a:cs typeface="Times New Roman"/>
              </a:rPr>
              <a:t>locCurve.Curve.EndPoint</a:t>
            </a:r>
            <a:r>
              <a:rPr lang="en-US" sz="1800" dirty="0" smtClean="0">
                <a:latin typeface="Courier New"/>
                <a:ea typeface="MS Mincho"/>
                <a:cs typeface="Times New Roman"/>
              </a:rPr>
              <a:t>(0)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pt2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err="1" smtClean="0">
                <a:latin typeface="Courier New"/>
                <a:ea typeface="MS Mincho"/>
                <a:cs typeface="Times New Roman"/>
              </a:rPr>
              <a:t>locCurve.Curve.EndPoint</a:t>
            </a:r>
            <a:r>
              <a:rPr lang="en-US" sz="1800" dirty="0" smtClean="0">
                <a:latin typeface="Courier New"/>
                <a:ea typeface="MS Mincho"/>
                <a:cs typeface="Times New Roman"/>
              </a:rPr>
              <a:t>(1)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calculate the mid point.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(pt1 + pt2) / 2.0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we want to set the reference as a bottom of the wall or level1.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idLevel1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ElementId</a:t>
            </a:r>
            <a:r>
              <a:rPr lang="en-US" sz="1800" dirty="0" smtClean="0">
                <a:latin typeface="Courier New"/>
                <a:ea typeface="MS Mincho"/>
                <a:cs typeface="Times New Roman"/>
              </a:rPr>
              <a:t> = _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hostWall.Parameter</a:t>
            </a:r>
            <a:r>
              <a:rPr lang="en-US" sz="1800" dirty="0" smtClean="0">
                <a:latin typeface="Courier New"/>
                <a:ea typeface="MS Mincho"/>
                <a:cs typeface="Times New Roman"/>
              </a:rPr>
              <a:t>(</a:t>
            </a:r>
            <a:r>
              <a:rPr lang="en-US" sz="1800" dirty="0" err="1" smtClean="0">
                <a:latin typeface="Courier New"/>
                <a:ea typeface="MS Mincho"/>
                <a:cs typeface="Times New Roman"/>
              </a:rPr>
              <a:t>BuiltInParameter.WALL_BASE_CONSTRAINT</a:t>
            </a:r>
            <a:r>
              <a:rPr lang="en-US" sz="1800" dirty="0" smtClean="0">
                <a:latin typeface="Courier New"/>
                <a:ea typeface="MS Mincho"/>
                <a:cs typeface="Times New Roman"/>
              </a:rPr>
              <a:t>).</a:t>
            </a:r>
            <a:r>
              <a:rPr lang="en-US" sz="1800" dirty="0" err="1" smtClean="0">
                <a:latin typeface="Courier New"/>
                <a:ea typeface="MS Mincho"/>
                <a:cs typeface="Times New Roman"/>
              </a:rPr>
              <a:t>AsElementId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level1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Level = </a:t>
            </a:r>
            <a:r>
              <a:rPr lang="en-US" sz="1800" dirty="0" err="1" smtClean="0">
                <a:latin typeface="Courier New"/>
                <a:ea typeface="MS Mincho"/>
                <a:cs typeface="Times New Roman"/>
              </a:rPr>
              <a:t>m_rvtDoc.Element</a:t>
            </a:r>
            <a:r>
              <a:rPr lang="en-US" sz="1800" dirty="0" smtClean="0">
                <a:latin typeface="Courier New"/>
                <a:ea typeface="MS Mincho"/>
                <a:cs typeface="Times New Roman"/>
              </a:rPr>
              <a:t>(idLevel1)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finally, create a door.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aDoor</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FamilyInstance</a:t>
            </a:r>
            <a:r>
              <a:rPr lang="en-US" sz="1800" dirty="0" smtClean="0">
                <a:latin typeface="Courier New"/>
                <a:ea typeface="MS Mincho"/>
                <a:cs typeface="Times New Roman"/>
              </a:rPr>
              <a:t> = </a:t>
            </a:r>
            <a:r>
              <a:rPr lang="en-US" sz="1800" b="1" dirty="0" err="1" smtClean="0">
                <a:latin typeface="Courier New"/>
                <a:ea typeface="MS Mincho"/>
                <a:cs typeface="Times New Roman"/>
              </a:rPr>
              <a:t>m_rvtDoc.Create.NewFamilyInstance</a:t>
            </a:r>
            <a:r>
              <a:rPr lang="en-US" sz="1800" dirty="0" smtClean="0">
                <a:latin typeface="Courier New"/>
                <a:ea typeface="MS Mincho"/>
                <a:cs typeface="Times New Roman"/>
              </a:rPr>
              <a:t>(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pt, </a:t>
            </a:r>
            <a:r>
              <a:rPr lang="en-US" sz="1800" dirty="0" err="1" smtClean="0">
                <a:latin typeface="Courier New"/>
                <a:ea typeface="MS Mincho"/>
                <a:cs typeface="Times New Roman"/>
              </a:rPr>
              <a:t>doorType</a:t>
            </a:r>
            <a:r>
              <a:rPr lang="en-US" sz="1800" dirty="0" smtClean="0">
                <a:latin typeface="Courier New"/>
                <a:ea typeface="MS Mincho"/>
                <a:cs typeface="Times New Roman"/>
              </a:rPr>
              <a:t>, </a:t>
            </a:r>
            <a:r>
              <a:rPr lang="en-US" sz="1800" dirty="0" err="1" smtClean="0">
                <a:latin typeface="Courier New"/>
                <a:ea typeface="MS Mincho"/>
                <a:cs typeface="Times New Roman"/>
              </a:rPr>
              <a:t>hostWall</a:t>
            </a:r>
            <a:r>
              <a:rPr lang="en-US" sz="1800" dirty="0" smtClean="0">
                <a:latin typeface="Courier New"/>
                <a:ea typeface="MS Mincho"/>
                <a:cs typeface="Times New Roman"/>
              </a:rPr>
              <a:t>, level1, </a:t>
            </a:r>
            <a:r>
              <a:rPr lang="en-US" sz="1800" dirty="0" err="1" smtClean="0">
                <a:latin typeface="Courier New"/>
                <a:ea typeface="MS Mincho"/>
                <a:cs typeface="Times New Roman"/>
              </a:rPr>
              <a:t>StructuralType.NonStructural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endParaRPr lang="en-US" sz="1800" dirty="0" smtClean="0">
              <a:latin typeface="Calibri"/>
              <a:ea typeface="MS Mincho"/>
              <a:cs typeface="Times New Roman"/>
            </a:endParaRPr>
          </a:p>
        </p:txBody>
      </p:sp>
      <p:sp>
        <p:nvSpPr>
          <p:cNvPr id="5" name="Title 1"/>
          <p:cNvSpPr txBox="1">
            <a:spLocks/>
          </p:cNvSpPr>
          <p:nvPr/>
        </p:nvSpPr>
        <p:spPr bwMode="auto">
          <a:xfrm>
            <a:off x="8334375" y="0"/>
            <a:ext cx="4676774"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t>Model Creation</a:t>
            </a:r>
            <a:b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br>
            <a:r>
              <a:rPr kumimoji="0" lang="en-US" sz="2800" b="0" i="1" u="none" strike="noStrike" kern="0" cap="none" spc="0" normalizeH="0" baseline="0" noProof="0" dirty="0" smtClean="0">
                <a:ln>
                  <a:noFill/>
                </a:ln>
                <a:solidFill>
                  <a:schemeClr val="accent4"/>
                </a:solidFill>
                <a:effectLst/>
                <a:uLnTx/>
                <a:uFillTx/>
                <a:latin typeface="+mj-lt"/>
                <a:ea typeface="+mj-ea"/>
                <a:cs typeface="+mj-cs"/>
                <a:sym typeface="Arial" pitchFamily="34" charset="0"/>
              </a:rPr>
              <a:t>A New Door </a:t>
            </a:r>
            <a:endParaRPr kumimoji="0" lang="en-US" sz="4000" b="1" i="0" u="none" strike="noStrike" kern="0" cap="none" spc="0" normalizeH="0" baseline="0" noProof="0" dirty="0">
              <a:ln>
                <a:noFill/>
              </a:ln>
              <a:solidFill>
                <a:schemeClr val="accent4"/>
              </a:solidFill>
              <a:effectLst/>
              <a:uLnTx/>
              <a:uFillTx/>
              <a:latin typeface="+mj-lt"/>
              <a:ea typeface="+mj-ea"/>
              <a:cs typeface="+mj-cs"/>
              <a:sym typeface="Arial" pitchFamily="34" charset="0"/>
            </a:endParaRP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API Intro Labs  </a:t>
            </a:r>
            <a:endParaRPr lang="en-US" dirty="0"/>
          </a:p>
        </p:txBody>
      </p:sp>
      <p:sp>
        <p:nvSpPr>
          <p:cNvPr id="3" name="Content Placeholder 2"/>
          <p:cNvSpPr>
            <a:spLocks noGrp="1"/>
          </p:cNvSpPr>
          <p:nvPr>
            <p:ph idx="1"/>
          </p:nvPr>
        </p:nvSpPr>
        <p:spPr/>
        <p:txBody>
          <a:bodyPr/>
          <a:lstStyle/>
          <a:p>
            <a:r>
              <a:rPr lang="en-US" dirty="0" err="1" smtClean="0"/>
              <a:t>Revit</a:t>
            </a:r>
            <a:r>
              <a:rPr lang="en-US" dirty="0" smtClean="0"/>
              <a:t> API fundamentals </a:t>
            </a:r>
          </a:p>
          <a:p>
            <a:pPr lvl="1"/>
            <a:r>
              <a:rPr lang="en-US" dirty="0" err="1" smtClean="0"/>
              <a:t>Revit</a:t>
            </a:r>
            <a:r>
              <a:rPr lang="en-US" dirty="0" smtClean="0"/>
              <a:t> Add-ins: external command/application, attributes, add-in manifest and object model </a:t>
            </a:r>
          </a:p>
          <a:p>
            <a:pPr lvl="1"/>
            <a:r>
              <a:rPr lang="en-US" dirty="0" smtClean="0"/>
              <a:t>Representation of </a:t>
            </a:r>
            <a:r>
              <a:rPr lang="en-US" dirty="0" err="1" smtClean="0"/>
              <a:t>Revit</a:t>
            </a:r>
            <a:r>
              <a:rPr lang="en-US" dirty="0" smtClean="0"/>
              <a:t> elements  </a:t>
            </a:r>
          </a:p>
          <a:p>
            <a:pPr lvl="1"/>
            <a:r>
              <a:rPr lang="en-US" dirty="0" smtClean="0"/>
              <a:t>Element iteration, filtering and queries </a:t>
            </a:r>
          </a:p>
          <a:p>
            <a:pPr lvl="1"/>
            <a:r>
              <a:rPr lang="en-US" dirty="0" smtClean="0"/>
              <a:t>Element modification</a:t>
            </a:r>
          </a:p>
          <a:p>
            <a:pPr lvl="1"/>
            <a:r>
              <a:rPr lang="en-US" dirty="0" smtClean="0"/>
              <a:t>Model creation </a:t>
            </a:r>
          </a:p>
          <a:p>
            <a:r>
              <a:rPr lang="en-US" dirty="0" smtClean="0"/>
              <a:t>Exercises: </a:t>
            </a:r>
          </a:p>
          <a:p>
            <a:pPr lvl="1"/>
            <a:r>
              <a:rPr lang="en-US" dirty="0" smtClean="0"/>
              <a:t>Lab1 – “Hello World”</a:t>
            </a:r>
          </a:p>
          <a:p>
            <a:pPr lvl="1"/>
            <a:r>
              <a:rPr lang="en-US" dirty="0" smtClean="0"/>
              <a:t>Lab2 – DB element  </a:t>
            </a:r>
          </a:p>
          <a:p>
            <a:pPr lvl="1"/>
            <a:r>
              <a:rPr lang="en-US" dirty="0" smtClean="0"/>
              <a:t>Lab3 – element filtering </a:t>
            </a:r>
          </a:p>
          <a:p>
            <a:pPr lvl="1"/>
            <a:r>
              <a:rPr lang="en-US" dirty="0" smtClean="0"/>
              <a:t>Lab4 – element modification </a:t>
            </a:r>
          </a:p>
          <a:p>
            <a:pPr lvl="1"/>
            <a:r>
              <a:rPr lang="en-US" dirty="0" smtClean="0"/>
              <a:t>Lab5 – model creation </a:t>
            </a:r>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ctr"/>
            <a:endParaRPr lang="en-US" sz="4400" b="1" dirty="0" smtClean="0"/>
          </a:p>
          <a:p>
            <a:pPr algn="ctr"/>
            <a:endParaRPr lang="en-US" sz="4400" b="1" dirty="0" smtClean="0"/>
          </a:p>
          <a:p>
            <a:pPr algn="ctr"/>
            <a:endParaRPr lang="en-US" sz="4400" b="1" dirty="0" smtClean="0"/>
          </a:p>
          <a:p>
            <a:pPr algn="ctr">
              <a:buNone/>
            </a:pPr>
            <a:r>
              <a:rPr lang="en-US" sz="4400" b="1" dirty="0" smtClean="0"/>
              <a:t>Questions &amp; Answers</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API and SDK </a:t>
            </a:r>
            <a:endParaRPr lang="en-US" dirty="0"/>
          </a:p>
        </p:txBody>
      </p:sp>
      <p:sp>
        <p:nvSpPr>
          <p:cNvPr id="3" name="Content Placeholder 2"/>
          <p:cNvSpPr>
            <a:spLocks noGrp="1"/>
          </p:cNvSpPr>
          <p:nvPr>
            <p:ph idx="1"/>
          </p:nvPr>
        </p:nvSpPr>
        <p:spPr/>
        <p:txBody>
          <a:bodyPr/>
          <a:lstStyle/>
          <a:p>
            <a:pPr>
              <a:buNone/>
              <a:defRPr/>
            </a:pPr>
            <a:r>
              <a:rPr lang="en-GB" dirty="0" smtClean="0"/>
              <a:t>The SDK is provided with the product</a:t>
            </a:r>
          </a:p>
          <a:p>
            <a:pPr lvl="1">
              <a:defRPr/>
            </a:pPr>
            <a:r>
              <a:rPr lang="en-US" dirty="0" smtClean="0"/>
              <a:t>From Installer under “Install Tools and Utilities”</a:t>
            </a:r>
          </a:p>
          <a:p>
            <a:pPr lvl="1"/>
            <a:r>
              <a:rPr lang="en-US" dirty="0" smtClean="0"/>
              <a:t>Web and download version</a:t>
            </a:r>
            <a:endParaRPr lang="en-GB" dirty="0" smtClean="0"/>
          </a:p>
          <a:p>
            <a:pPr lvl="2">
              <a:buNone/>
            </a:pPr>
            <a:r>
              <a:rPr lang="en-US" dirty="0" smtClean="0"/>
              <a:t>&lt;extraction folder&gt;\support\SDK\RevitSDK.zip</a:t>
            </a:r>
          </a:p>
          <a:p>
            <a:pPr lvl="2">
              <a:buNone/>
            </a:pPr>
            <a:r>
              <a:rPr lang="en-GB" dirty="0" smtClean="0"/>
              <a:t>or Revit2010SDK.exe</a:t>
            </a:r>
          </a:p>
          <a:p>
            <a:pPr>
              <a:spcBef>
                <a:spcPts val="1800"/>
              </a:spcBef>
              <a:defRPr/>
            </a:pPr>
            <a:r>
              <a:rPr lang="en-GB" dirty="0" smtClean="0"/>
              <a:t>SDK Installer in </a:t>
            </a:r>
            <a:r>
              <a:rPr lang="en-GB" dirty="0" err="1" smtClean="0"/>
              <a:t>Revit</a:t>
            </a:r>
            <a:r>
              <a:rPr lang="en-GB" dirty="0" smtClean="0"/>
              <a:t> 2011 RTM temporary setup files</a:t>
            </a:r>
          </a:p>
          <a:p>
            <a:pPr lvl="1">
              <a:defRPr/>
            </a:pPr>
            <a:r>
              <a:rPr lang="en-GB" sz="2400" dirty="0" smtClean="0"/>
              <a:t>C:\Autodesk\RAC_2011_English_Win_32bit\support\SDK\RevitSDK.exe</a:t>
            </a:r>
          </a:p>
          <a:p>
            <a:pPr>
              <a:spcBef>
                <a:spcPts val="1800"/>
              </a:spcBef>
              <a:defRPr/>
            </a:pPr>
            <a:r>
              <a:rPr lang="en-GB" dirty="0" smtClean="0"/>
              <a:t>Latest SDK update will be posted to </a:t>
            </a:r>
            <a:r>
              <a:rPr lang="en-GB" dirty="0" err="1" smtClean="0"/>
              <a:t>Revit</a:t>
            </a:r>
            <a:r>
              <a:rPr lang="en-GB" dirty="0" smtClean="0"/>
              <a:t> Developer </a:t>
            </a:r>
            <a:r>
              <a:rPr lang="en-GB" dirty="0" err="1" smtClean="0"/>
              <a:t>Center</a:t>
            </a:r>
            <a:endParaRPr lang="en-GB" dirty="0" smtClean="0"/>
          </a:p>
          <a:p>
            <a:pPr lvl="1">
              <a:defRPr/>
            </a:pPr>
            <a:r>
              <a:rPr lang="en-GB" sz="2400" dirty="0" smtClean="0">
                <a:hlinkClick r:id="rId3"/>
              </a:rPr>
              <a:t>http://www.autodesk.com/developrevit</a:t>
            </a:r>
            <a:r>
              <a:rPr lang="en-GB" sz="2400" dirty="0" smtClean="0"/>
              <a:t> </a:t>
            </a:r>
          </a:p>
          <a:p>
            <a:endParaRPr lang="en-US" dirty="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DSK_Last_slide.jpg"/>
          <p:cNvPicPr>
            <a:picLocks noChangeAspect="1"/>
          </p:cNvPicPr>
          <p:nvPr/>
        </p:nvPicPr>
        <p:blipFill>
          <a:blip r:embed="rId3" cstate="print"/>
          <a:stretch>
            <a:fillRect/>
          </a:stretch>
        </p:blipFill>
        <p:spPr>
          <a:xfrm>
            <a:off x="0" y="1587"/>
            <a:ext cx="13011149" cy="9753600"/>
          </a:xfrm>
          <a:prstGeom prst="rect">
            <a:avLst/>
          </a:prstGeom>
        </p:spPr>
      </p:pic>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SDK Documentation</a:t>
            </a:r>
            <a:endParaRPr lang="en-US" dirty="0"/>
          </a:p>
        </p:txBody>
      </p:sp>
      <p:sp>
        <p:nvSpPr>
          <p:cNvPr id="3" name="Content Placeholder 2"/>
          <p:cNvSpPr>
            <a:spLocks noGrp="1"/>
          </p:cNvSpPr>
          <p:nvPr>
            <p:ph idx="1"/>
          </p:nvPr>
        </p:nvSpPr>
        <p:spPr/>
        <p:txBody>
          <a:bodyPr/>
          <a:lstStyle/>
          <a:p>
            <a:pPr>
              <a:spcBef>
                <a:spcPts val="0"/>
              </a:spcBef>
              <a:buNone/>
            </a:pPr>
            <a:r>
              <a:rPr lang="en-GB" sz="2400" dirty="0" smtClean="0"/>
              <a:t>Read once</a:t>
            </a:r>
          </a:p>
          <a:p>
            <a:pPr lvl="1"/>
            <a:r>
              <a:rPr lang="en-GB" sz="1800" dirty="0" smtClean="0"/>
              <a:t>Read Me First.doc</a:t>
            </a:r>
          </a:p>
          <a:p>
            <a:pPr lvl="1"/>
            <a:r>
              <a:rPr lang="en-US" sz="1800" dirty="0" smtClean="0"/>
              <a:t>Getting Started with the </a:t>
            </a:r>
            <a:r>
              <a:rPr lang="en-US" sz="1800" dirty="0" err="1" smtClean="0"/>
              <a:t>Revit</a:t>
            </a:r>
            <a:r>
              <a:rPr lang="en-US" sz="1800" dirty="0" smtClean="0"/>
              <a:t> API.doc</a:t>
            </a:r>
          </a:p>
          <a:p>
            <a:pPr lvl="1"/>
            <a:r>
              <a:rPr lang="en-US" sz="1800" dirty="0" err="1" smtClean="0"/>
              <a:t>Revit</a:t>
            </a:r>
            <a:r>
              <a:rPr lang="en-US" sz="1800" dirty="0" smtClean="0"/>
              <a:t> Platform API Changes and Additions.doc</a:t>
            </a:r>
          </a:p>
          <a:p>
            <a:pPr lvl="1"/>
            <a:r>
              <a:rPr lang="en-GB" sz="1800" dirty="0" err="1" smtClean="0"/>
              <a:t>Revit</a:t>
            </a:r>
            <a:r>
              <a:rPr lang="en-GB" sz="1800" dirty="0" smtClean="0"/>
              <a:t> 2011 API Namespace Remapping.xlsx</a:t>
            </a:r>
          </a:p>
          <a:p>
            <a:pPr>
              <a:spcBef>
                <a:spcPts val="0"/>
              </a:spcBef>
            </a:pPr>
            <a:r>
              <a:rPr lang="en-US" sz="2400" dirty="0" smtClean="0"/>
              <a:t>Keep at hand always</a:t>
            </a:r>
          </a:p>
          <a:p>
            <a:pPr lvl="1"/>
            <a:r>
              <a:rPr lang="en-US" sz="1800" dirty="0" err="1" smtClean="0"/>
              <a:t>Revit</a:t>
            </a:r>
            <a:r>
              <a:rPr lang="en-US" sz="1800" dirty="0" smtClean="0"/>
              <a:t> 2011 API Developer Guide.pdf</a:t>
            </a:r>
            <a:endParaRPr lang="en-GB" sz="1800" dirty="0" smtClean="0">
              <a:solidFill>
                <a:schemeClr val="accent6">
                  <a:lumMod val="75000"/>
                </a:schemeClr>
              </a:solidFill>
            </a:endParaRPr>
          </a:p>
          <a:p>
            <a:pPr lvl="1"/>
            <a:r>
              <a:rPr lang="en-GB" sz="1800" dirty="0" smtClean="0"/>
              <a:t>RevitAPI.chm</a:t>
            </a:r>
          </a:p>
          <a:p>
            <a:pPr lvl="2"/>
            <a:r>
              <a:rPr lang="en-GB" sz="1600" dirty="0" smtClean="0"/>
              <a:t>What's New section is similar to </a:t>
            </a:r>
            <a:r>
              <a:rPr lang="en-US" sz="1600" dirty="0" smtClean="0"/>
              <a:t>Changes and Additions doc</a:t>
            </a:r>
            <a:endParaRPr lang="en-GB" sz="1600" dirty="0" smtClean="0"/>
          </a:p>
          <a:p>
            <a:pPr>
              <a:spcBef>
                <a:spcPts val="0"/>
              </a:spcBef>
            </a:pPr>
            <a:r>
              <a:rPr lang="en-GB" sz="2400" dirty="0" smtClean="0"/>
              <a:t>Read if needed</a:t>
            </a:r>
          </a:p>
          <a:p>
            <a:pPr lvl="1"/>
            <a:r>
              <a:rPr lang="en-GB" sz="1800" dirty="0" smtClean="0"/>
              <a:t>RevitAddInUtility.chm – installer</a:t>
            </a:r>
          </a:p>
          <a:p>
            <a:pPr lvl="1"/>
            <a:r>
              <a:rPr lang="en-GB" sz="1800" dirty="0" smtClean="0"/>
              <a:t>Autodesk Icon Guidelines.pdf – user interface</a:t>
            </a:r>
          </a:p>
          <a:p>
            <a:pPr lvl="1"/>
            <a:r>
              <a:rPr lang="en-GB" sz="1800" dirty="0" err="1" smtClean="0"/>
              <a:t>Revit</a:t>
            </a:r>
            <a:r>
              <a:rPr lang="en-GB" sz="1800" dirty="0" smtClean="0"/>
              <a:t> Structure – section definitions and material properties</a:t>
            </a:r>
          </a:p>
          <a:p>
            <a:pPr>
              <a:spcBef>
                <a:spcPts val="0"/>
              </a:spcBef>
            </a:pPr>
            <a:r>
              <a:rPr lang="en-US" sz="2400" dirty="0" smtClean="0"/>
              <a:t>Very important utilities</a:t>
            </a:r>
            <a:endParaRPr lang="en-GB" sz="2400" dirty="0" smtClean="0"/>
          </a:p>
          <a:p>
            <a:pPr lvl="1"/>
            <a:r>
              <a:rPr lang="en-GB" sz="1800" dirty="0" smtClean="0"/>
              <a:t>Add-In Manager</a:t>
            </a:r>
          </a:p>
          <a:p>
            <a:pPr lvl="1"/>
            <a:r>
              <a:rPr lang="en-GB" sz="1800" dirty="0" err="1" smtClean="0"/>
              <a:t>RevitLookup</a:t>
            </a:r>
            <a:endParaRPr lang="en-GB" sz="1800" dirty="0" smtClean="0"/>
          </a:p>
          <a:p>
            <a:pPr>
              <a:spcBef>
                <a:spcPts val="0"/>
              </a:spcBef>
            </a:pPr>
            <a:r>
              <a:rPr lang="en-GB" sz="2400" dirty="0" smtClean="0"/>
              <a:t>VSTA Samples</a:t>
            </a:r>
            <a:endParaRPr lang="en-GB" sz="1600" dirty="0" smtClean="0"/>
          </a:p>
          <a:p>
            <a:pPr>
              <a:spcBef>
                <a:spcPts val="0"/>
              </a:spcBef>
            </a:pPr>
            <a:r>
              <a:rPr lang="en-GB" sz="2400" dirty="0" smtClean="0"/>
              <a:t>Samples</a:t>
            </a:r>
          </a:p>
          <a:p>
            <a:pPr lvl="1"/>
            <a:r>
              <a:rPr lang="en-GB" sz="1600" dirty="0" smtClean="0"/>
              <a:t>RevitAPIDllsPathUpdater.exe; SamplesReadMe.htm; SDKSamples2011.sln</a:t>
            </a:r>
          </a:p>
          <a:p>
            <a:endParaRPr lang="en-US" sz="2000"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4143375" y="5978824"/>
            <a:ext cx="8496300" cy="2938163"/>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SDK Samples</a:t>
            </a:r>
            <a:endParaRPr lang="en-US" dirty="0"/>
          </a:p>
        </p:txBody>
      </p:sp>
      <p:sp>
        <p:nvSpPr>
          <p:cNvPr id="3" name="Content Placeholder 2"/>
          <p:cNvSpPr>
            <a:spLocks noGrp="1"/>
          </p:cNvSpPr>
          <p:nvPr>
            <p:ph idx="1"/>
          </p:nvPr>
        </p:nvSpPr>
        <p:spPr/>
        <p:txBody>
          <a:bodyPr/>
          <a:lstStyle/>
          <a:p>
            <a:r>
              <a:rPr lang="en-GB" dirty="0" smtClean="0"/>
              <a:t>Documentation</a:t>
            </a:r>
          </a:p>
          <a:p>
            <a:pPr lvl="1"/>
            <a:r>
              <a:rPr lang="en-GB" sz="2400" dirty="0" smtClean="0"/>
              <a:t>SamplesReadMe.htm</a:t>
            </a:r>
          </a:p>
          <a:p>
            <a:pPr lvl="1"/>
            <a:r>
              <a:rPr lang="en-GB" sz="2400" dirty="0" err="1" smtClean="0"/>
              <a:t>Revit</a:t>
            </a:r>
            <a:r>
              <a:rPr lang="en-GB" sz="2400" dirty="0" smtClean="0"/>
              <a:t> 2011 New Samples.doc</a:t>
            </a:r>
          </a:p>
          <a:p>
            <a:r>
              <a:rPr lang="en-US" dirty="0" smtClean="0"/>
              <a:t>Utility</a:t>
            </a:r>
            <a:endParaRPr lang="en-GB" dirty="0" smtClean="0"/>
          </a:p>
          <a:p>
            <a:pPr lvl="1"/>
            <a:r>
              <a:rPr lang="en-GB" sz="2400" dirty="0" smtClean="0"/>
              <a:t>RevitAPIDllsPathUpdater.exe</a:t>
            </a:r>
          </a:p>
          <a:p>
            <a:r>
              <a:rPr lang="en-US" dirty="0" smtClean="0"/>
              <a:t>Main samples solution</a:t>
            </a:r>
            <a:endParaRPr lang="en-GB" dirty="0" smtClean="0"/>
          </a:p>
          <a:p>
            <a:pPr lvl="1"/>
            <a:r>
              <a:rPr lang="en-GB" sz="2400" dirty="0" smtClean="0"/>
              <a:t>SDKSamples2011.sln</a:t>
            </a:r>
          </a:p>
          <a:p>
            <a:r>
              <a:rPr lang="en-US" dirty="0" smtClean="0"/>
              <a:t>And the samples themselves!</a:t>
            </a:r>
            <a:endParaRPr lang="en-GB" dirty="0" smtClean="0"/>
          </a:p>
          <a:p>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ADSK_Dark">
  <a:themeElements>
    <a:clrScheme name="ADSK_COLORS">
      <a:dk1>
        <a:srgbClr val="000000"/>
      </a:dk1>
      <a:lt1>
        <a:srgbClr val="FFFFFF"/>
      </a:lt1>
      <a:dk2>
        <a:srgbClr val="000000"/>
      </a:dk2>
      <a:lt2>
        <a:srgbClr val="FFFFFF"/>
      </a:lt2>
      <a:accent1>
        <a:srgbClr val="FFAA00"/>
      </a:accent1>
      <a:accent2>
        <a:srgbClr val="EE5500"/>
      </a:accent2>
      <a:accent3>
        <a:srgbClr val="DD00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https://share.autodesk.com/Marketing/catalog/PublishingImages/09_25_08_AEC_Title_01.jpg</Url>
      <Description xsi:nil="true"/>
    </Image>
    <Date_x0020_Published xmlns="c8bab806-ca78-4cad-94f6-48e563f76e95">2009-05-14T07:00:00+00:00</Date_x0020_Published>
    <Media_x0020_Description xmlns="c8bab806-ca78-4cad-94f6-48e563f76e95">AEC Industry Title Slide -- General Overview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3.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B23F64D-CA4A-4BF5-9636-FF31814D07BC}">
  <ds:schemaRefs>
    <ds:schemaRef ds:uri="http://schemas.microsoft.com/sharepoint/v3/contenttype/forms"/>
  </ds:schemaRefs>
</ds:datastoreItem>
</file>

<file path=customXml/itemProps2.xml><?xml version="1.0" encoding="utf-8"?>
<ds:datastoreItem xmlns:ds="http://schemas.openxmlformats.org/officeDocument/2006/customXml" ds:itemID="{6307AE55-A139-4AD7-ACEE-00E455099D23}">
  <ds:schemaRefs>
    <ds:schemaRef ds:uri="http://schemas.microsoft.com/office/2006/metadata/properties"/>
    <ds:schemaRef ds:uri="f53a3603-67ad-45e2-accf-d44f8756b321"/>
    <ds:schemaRef ds:uri="c8bab806-ca78-4cad-94f6-48e563f76e95"/>
  </ds:schemaRefs>
</ds:datastoreItem>
</file>

<file path=customXml/itemProps3.xml><?xml version="1.0" encoding="utf-8"?>
<ds:datastoreItem xmlns:ds="http://schemas.openxmlformats.org/officeDocument/2006/customXml" ds:itemID="{A9644739-F05B-4EE2-A361-57034C61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0</TotalTime>
  <Words>5024</Words>
  <Application>Microsoft Office PowerPoint</Application>
  <PresentationFormat>Custom</PresentationFormat>
  <Paragraphs>1121</Paragraphs>
  <Slides>70</Slides>
  <Notes>41</Notes>
  <HiddenSlides>0</HiddenSlides>
  <MMClips>0</MMClips>
  <ScaleCrop>false</ScaleCrop>
  <HeadingPairs>
    <vt:vector size="4" baseType="variant">
      <vt:variant>
        <vt:lpstr>Theme</vt:lpstr>
      </vt:variant>
      <vt:variant>
        <vt:i4>2</vt:i4>
      </vt:variant>
      <vt:variant>
        <vt:lpstr>Slide Titles</vt:lpstr>
      </vt:variant>
      <vt:variant>
        <vt:i4>70</vt:i4>
      </vt:variant>
    </vt:vector>
  </HeadingPairs>
  <TitlesOfParts>
    <vt:vector size="72" baseType="lpstr">
      <vt:lpstr>ADSK_Dark</vt:lpstr>
      <vt:lpstr>ADSK_White</vt:lpstr>
      <vt:lpstr>Autodesk AEC Developer’s Camp 2010 Intro to Revit API – Part1 </vt:lpstr>
      <vt:lpstr>About the Presenter</vt:lpstr>
      <vt:lpstr>Agenda</vt:lpstr>
      <vt:lpstr>Overview</vt:lpstr>
      <vt:lpstr>Revit Products </vt:lpstr>
      <vt:lpstr>Revit API Assembly Dll’s</vt:lpstr>
      <vt:lpstr>Revit API and SDK </vt:lpstr>
      <vt:lpstr>SDK Documentation</vt:lpstr>
      <vt:lpstr>SDK Samples</vt:lpstr>
      <vt:lpstr>Extending Revit </vt:lpstr>
      <vt:lpstr>Revit API DLL</vt:lpstr>
      <vt:lpstr>Getting Started</vt:lpstr>
      <vt:lpstr>External Command Steps to Hello World </vt:lpstr>
      <vt:lpstr>Implementing External Command Minimum Code in VB.NET </vt:lpstr>
      <vt:lpstr>Implementing External Command Minimum Code in C#</vt:lpstr>
      <vt:lpstr>Implementing External Command IExternalCommand Class </vt:lpstr>
      <vt:lpstr>Implementing External Command Execute() Method</vt:lpstr>
      <vt:lpstr>Implementing External Command Attributes</vt:lpstr>
      <vt:lpstr>Implementing External Command Show Hello World</vt:lpstr>
      <vt:lpstr>Add-in Manifest Registration Mechanism </vt:lpstr>
      <vt:lpstr>Add-in Manifest .addin File </vt:lpstr>
      <vt:lpstr>External Tools Panel Run Your Add-in</vt:lpstr>
      <vt:lpstr>Carrying On … </vt:lpstr>
      <vt:lpstr>External Application Minimum Code in VB.NET</vt:lpstr>
      <vt:lpstr>External Application Minimum Code in VB.NET </vt:lpstr>
      <vt:lpstr>External Application .addin Manifest </vt:lpstr>
      <vt:lpstr>Command Data Access to the Revit Object Model </vt:lpstr>
      <vt:lpstr>Command Data Access to the Revit Object Model </vt:lpstr>
      <vt:lpstr>CommandData Access to the Revit Object Model   </vt:lpstr>
      <vt:lpstr>Tools </vt:lpstr>
      <vt:lpstr>Tools  Must Know </vt:lpstr>
      <vt:lpstr>DB Element</vt:lpstr>
      <vt:lpstr>DB Element Element Basics</vt:lpstr>
      <vt:lpstr>DB Element Class Derivations</vt:lpstr>
      <vt:lpstr>DB Element Element versus Symbol </vt:lpstr>
      <vt:lpstr>DB Element Identifying Element   </vt:lpstr>
      <vt:lpstr>DB Element Identifying an Element  </vt:lpstr>
      <vt:lpstr>DB Element Element.Parameters</vt:lpstr>
      <vt:lpstr>DB Element Element.Parameters   </vt:lpstr>
      <vt:lpstr>DB Element Parameters   </vt:lpstr>
      <vt:lpstr>DB Element Element.Parameter and Built-In Parameters  </vt:lpstr>
      <vt:lpstr>DB Element Element.Parameter and Built-In Parameters    </vt:lpstr>
      <vt:lpstr>DB Element Location </vt:lpstr>
      <vt:lpstr>DB Element Location </vt:lpstr>
      <vt:lpstr>DB Element Geometry </vt:lpstr>
      <vt:lpstr>Element Filtering </vt:lpstr>
      <vt:lpstr>Element Filtering  Retrieving an Element</vt:lpstr>
      <vt:lpstr>Element Filtering  1.1 A List of Family Types - System Family </vt:lpstr>
      <vt:lpstr>Element Filtering  1.2 A List of Family Types - Component Family </vt:lpstr>
      <vt:lpstr>Element Filtering  2.1 List of Instances of a Specific Object Class - System Family </vt:lpstr>
      <vt:lpstr>Element Filtering  2.2 List of Instances of a Specific Object Class - Component Family </vt:lpstr>
      <vt:lpstr>Element Filtering  3.1 Find a Specific Family Type – System Family Type  </vt:lpstr>
      <vt:lpstr>Element Filtering  3.2 Find a Specific Family Type – Component Family  </vt:lpstr>
      <vt:lpstr>Element Filtering  4.1 Find Instances of a Given Family Type</vt:lpstr>
      <vt:lpstr>Element Filtering  4.2 Find Elements with a Given Class and Name</vt:lpstr>
      <vt:lpstr>Element Filtering  More Options</vt:lpstr>
      <vt:lpstr>Element Modification</vt:lpstr>
      <vt:lpstr>Element Modification Element Level vs. Document Level Modification  </vt:lpstr>
      <vt:lpstr>Element Modification  Element Level – Family Type</vt:lpstr>
      <vt:lpstr>Element Modification  Element Level – Parameter</vt:lpstr>
      <vt:lpstr>Element Modification  Element Level – Location Curve</vt:lpstr>
      <vt:lpstr>Element Modification  Document Level – Move and Rotate</vt:lpstr>
      <vt:lpstr>Element Modification  Regeneration of Graphics</vt:lpstr>
      <vt:lpstr>Model Creation</vt:lpstr>
      <vt:lpstr>Model Creation Create Instances of  Revit Elements</vt:lpstr>
      <vt:lpstr>Model Creation Create a Wall </vt:lpstr>
      <vt:lpstr>Model Creation Create a Wall </vt:lpstr>
      <vt:lpstr>Revit API Intro Labs  </vt:lpstr>
      <vt:lpstr>Slide 69</vt:lpstr>
      <vt:lpstr>Slide 70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creator/>
  <cp:lastModifiedBy/>
  <cp:revision>1</cp:revision>
  <dcterms:created xsi:type="dcterms:W3CDTF">2009-05-11T05:16:38Z</dcterms:created>
  <dcterms:modified xsi:type="dcterms:W3CDTF">2010-05-27T15:23:44Z</dcterms:modified>
  <cp:contentType>Creative Catalog</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300</vt:r8>
  </property>
  <property fmtid="{D5CDD505-2E9C-101B-9397-08002B2CF9AE}" pid="5" name="URL">
    <vt:lpwstr/>
  </property>
  <property fmtid="{D5CDD505-2E9C-101B-9397-08002B2CF9AE}" pid="6" name="Business &amp; Corporate Type">
    <vt:lpwstr>2</vt:lpwstr>
  </property>
</Properties>
</file>