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Lst>
  <p:notesMasterIdLst>
    <p:notesMasterId r:id="rId51"/>
  </p:notesMasterIdLst>
  <p:handoutMasterIdLst>
    <p:handoutMasterId r:id="rId52"/>
  </p:handoutMasterIdLst>
  <p:sldIdLst>
    <p:sldId id="314" r:id="rId5"/>
    <p:sldId id="320" r:id="rId6"/>
    <p:sldId id="321" r:id="rId7"/>
    <p:sldId id="322" r:id="rId8"/>
    <p:sldId id="323" r:id="rId9"/>
    <p:sldId id="324" r:id="rId10"/>
    <p:sldId id="370" r:id="rId11"/>
    <p:sldId id="367" r:id="rId12"/>
    <p:sldId id="364" r:id="rId13"/>
    <p:sldId id="365" r:id="rId14"/>
    <p:sldId id="366" r:id="rId15"/>
    <p:sldId id="368" r:id="rId16"/>
    <p:sldId id="369" r:id="rId17"/>
    <p:sldId id="371" r:id="rId18"/>
    <p:sldId id="401" r:id="rId19"/>
    <p:sldId id="402" r:id="rId20"/>
    <p:sldId id="403" r:id="rId21"/>
    <p:sldId id="404" r:id="rId22"/>
    <p:sldId id="405" r:id="rId23"/>
    <p:sldId id="398" r:id="rId24"/>
    <p:sldId id="399" r:id="rId25"/>
    <p:sldId id="40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394" r:id="rId40"/>
    <p:sldId id="395" r:id="rId41"/>
    <p:sldId id="396" r:id="rId42"/>
    <p:sldId id="397" r:id="rId43"/>
    <p:sldId id="377" r:id="rId44"/>
    <p:sldId id="408" r:id="rId45"/>
    <p:sldId id="406" r:id="rId46"/>
    <p:sldId id="409" r:id="rId47"/>
    <p:sldId id="380" r:id="rId48"/>
    <p:sldId id="362" r:id="rId49"/>
    <p:sldId id="363" r:id="rId50"/>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8" autoAdjust="0"/>
    <p:restoredTop sz="86432" autoAdjust="0"/>
  </p:normalViewPr>
  <p:slideViewPr>
    <p:cSldViewPr>
      <p:cViewPr varScale="1">
        <p:scale>
          <a:sx n="61" d="100"/>
          <a:sy n="61" d="100"/>
        </p:scale>
        <p:origin x="-294" y="-90"/>
      </p:cViewPr>
      <p:guideLst>
        <p:guide orient="horz" pos="3073"/>
        <p:guide pos="4098"/>
      </p:guideLst>
    </p:cSldViewPr>
  </p:slideViewPr>
  <p:outlineViewPr>
    <p:cViewPr>
      <p:scale>
        <a:sx n="33" d="100"/>
        <a:sy n="33" d="100"/>
      </p:scale>
      <p:origin x="0" y="4332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8" d="100"/>
          <a:sy n="78" d="100"/>
        </p:scale>
        <p:origin x="-2376" y="-108"/>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0-04-19T00:24:30.542" idx="1">
    <p:pos x="1462" y="1288"/>
    <p:text>one is enough. cannot see the difference.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0-04-19T00:25:29.119" idx="2">
    <p:pos x="4764" y="1220"/>
    <p:text>put the updated one all together. maybe.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2010-06-08</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2010-06-08</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mtClean="0"/>
              <a:t>The 23 new samples reflect the main focus of the API development</a:t>
            </a:r>
            <a:r>
              <a:rPr lang="en-GB" baseline="0" smtClean="0"/>
              <a:t> for Revit 2010: family API and conceptual design, ribbon, events, MEP. Events, FamilyCreation and Massing are separate subdirectories, the other samples are located in the main SDK Samples folder. To compile them all, you can use the main solution file. To load them into Revit, you can use the RvtSamples external application. We already discussed the ribbon and events samples. We will look at the family, form creation, and MEP ones in the later sections of the presentation. One sample that does not fall into any of these categories is RaytraceBounce, which demonstrates a new general-purpose model inspection method.</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15</a:t>
            </a:fld>
            <a:endParaRPr lang="en-US" smtClean="0"/>
          </a:p>
        </p:txBody>
      </p:sp>
      <p:sp>
        <p:nvSpPr>
          <p:cNvPr id="75779" name="Rectangle 2"/>
          <p:cNvSpPr>
            <a:spLocks noGrp="1" noRot="1" noChangeAspect="1" noChangeArrowheads="1" noTextEdit="1"/>
          </p:cNvSpPr>
          <p:nvPr>
            <p:ph type="sldImg"/>
          </p:nvPr>
        </p:nvSpPr>
        <p:spPr>
          <a:xfrm>
            <a:off x="915988" y="744538"/>
            <a:ext cx="4973637" cy="3730625"/>
          </a:xfrm>
          <a:ln/>
        </p:spPr>
      </p:sp>
      <p:sp>
        <p:nvSpPr>
          <p:cNvPr id="75780" name="Rectangle 3"/>
          <p:cNvSpPr>
            <a:spLocks noGrp="1" noChangeArrowheads="1"/>
          </p:cNvSpPr>
          <p:nvPr>
            <p:ph type="body" idx="1"/>
          </p:nvPr>
        </p:nvSpPr>
        <p:spPr>
          <a:xfrm>
            <a:off x="906792" y="4721530"/>
            <a:ext cx="4992030" cy="4473386"/>
          </a:xfrm>
          <a:noFill/>
          <a:ln/>
        </p:spPr>
        <p:txBody>
          <a:bodyPr/>
          <a:lstStyle/>
          <a:p>
            <a:pPr eaLnBrk="1" hangingPunct="1"/>
            <a:r>
              <a:rPr lang="en-US" baseline="0" dirty="0" err="1" smtClean="0"/>
              <a:t>DistanceToSurfaces</a:t>
            </a:r>
            <a:r>
              <a:rPr lang="en-US" baseline="0" smtClean="0"/>
              <a:t>: external application reacts to changes in walls and sphere object. calculates </a:t>
            </a:r>
            <a:r>
              <a:rPr lang="en-US" baseline="0" dirty="0" smtClean="0"/>
              <a:t>the distance from a family instance to several points on each face. </a:t>
            </a:r>
          </a:p>
          <a:p>
            <a:pPr eaLnBrk="1" hangingPunct="1"/>
            <a:r>
              <a:rPr lang="en-US" baseline="0" smtClean="0"/>
              <a:t>SpatialFieldGradient</a:t>
            </a:r>
            <a:r>
              <a:rPr lang="en-US" baseline="0" dirty="0" smtClean="0"/>
              <a:t>: </a:t>
            </a:r>
            <a:r>
              <a:rPr lang="en-US" dirty="0" smtClean="0"/>
              <a:t>display analysis results in a Revit model. On selection</a:t>
            </a:r>
            <a:r>
              <a:rPr lang="en-US" baseline="0" dirty="0" smtClean="0"/>
              <a:t> of a face, this sample displays numeric data on that face</a:t>
            </a:r>
            <a:r>
              <a:rPr lang="en-US" baseline="0" smtClean="0"/>
              <a:t>. includes legend and colour definition.</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DividedSurfaceByIntersects</a:t>
            </a:r>
            <a:r>
              <a:rPr lang="en-US" baseline="0" dirty="0" smtClean="0"/>
              <a:t>: demonstrates how </a:t>
            </a:r>
            <a:r>
              <a:rPr lang="en-US" baseline="0" smtClean="0"/>
              <a:t>to add and remove intersection elements such as </a:t>
            </a:r>
            <a:r>
              <a:rPr lang="en-US" sz="1200" kern="1200" smtClean="0">
                <a:solidFill>
                  <a:schemeClr val="tx1"/>
                </a:solidFill>
                <a:latin typeface="Arial" charset="0"/>
                <a:ea typeface="+mn-ea"/>
                <a:cs typeface="+mn-cs"/>
              </a:rPr>
              <a:t>Level, ReferencePlane, ModelCurve </a:t>
            </a:r>
            <a:r>
              <a:rPr lang="en-US" baseline="0" smtClean="0"/>
              <a:t>on a DividedSurface.</a:t>
            </a:r>
            <a:endParaRPr lang="en-US" baseline="0" dirty="0" smtClean="0"/>
          </a:p>
          <a:p>
            <a:r>
              <a:rPr lang="en-US" smtClean="0"/>
              <a:t>ViewFilters</a:t>
            </a:r>
            <a:r>
              <a:rPr lang="en-US" dirty="0" smtClean="0"/>
              <a:t>:</a:t>
            </a:r>
            <a:r>
              <a:rPr lang="en-US" baseline="0" dirty="0" smtClean="0"/>
              <a:t> </a:t>
            </a:r>
            <a:r>
              <a:rPr lang="en-US" dirty="0" smtClean="0"/>
              <a:t>demonstrates how to create and modify view filters by 2011 new element </a:t>
            </a:r>
            <a:r>
              <a:rPr lang="en-US" smtClean="0"/>
              <a:t>iteration API,</a:t>
            </a:r>
            <a:r>
              <a:rPr lang="en-US" baseline="0" smtClean="0"/>
              <a:t> and show that the API can support more than the three filter maximum imposed by the user interface.</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16</a:t>
            </a:fld>
            <a:endParaRPr lang="en-US" smtClean="0"/>
          </a:p>
        </p:txBody>
      </p:sp>
      <p:sp>
        <p:nvSpPr>
          <p:cNvPr id="75779" name="Rectangle 2"/>
          <p:cNvSpPr>
            <a:spLocks noGrp="1" noRot="1" noChangeAspect="1" noChangeArrowheads="1" noTextEdit="1"/>
          </p:cNvSpPr>
          <p:nvPr>
            <p:ph type="sldImg"/>
          </p:nvPr>
        </p:nvSpPr>
        <p:spPr>
          <a:xfrm>
            <a:off x="915988" y="744538"/>
            <a:ext cx="4973637" cy="3730625"/>
          </a:xfrm>
          <a:ln/>
        </p:spPr>
      </p:sp>
      <p:sp>
        <p:nvSpPr>
          <p:cNvPr id="75780" name="Rectangle 3"/>
          <p:cNvSpPr>
            <a:spLocks noGrp="1" noChangeArrowheads="1"/>
          </p:cNvSpPr>
          <p:nvPr>
            <p:ph type="body" idx="1"/>
          </p:nvPr>
        </p:nvSpPr>
        <p:spPr>
          <a:xfrm>
            <a:off x="906792" y="4721530"/>
            <a:ext cx="4992030" cy="4473386"/>
          </a:xfrm>
          <a:noFill/>
          <a:ln/>
        </p:spPr>
        <p:txBody>
          <a:bodyPr/>
          <a:lstStyle/>
          <a:p>
            <a:pPr defTabSz="932871" eaLnBrk="1" hangingPunct="1">
              <a:defRPr/>
            </a:pPr>
            <a:r>
              <a:rPr lang="en-US" baseline="0" dirty="0" err="1" smtClean="0"/>
              <a:t>FindColumns</a:t>
            </a:r>
            <a:r>
              <a:rPr lang="en-US" baseline="0" dirty="0" smtClean="0"/>
              <a:t>: demonstrates how to find all walls that have embedded columns </a:t>
            </a:r>
            <a:r>
              <a:rPr lang="en-US" baseline="0" smtClean="0"/>
              <a:t>in them by shooting a ray along the wall center. Based on Scott's AU 2009 presentation on analysing building geometry.</a:t>
            </a:r>
            <a:endParaRPr lang="en-US" baseline="0" dirty="0" smtClean="0"/>
          </a:p>
          <a:p>
            <a:pPr defTabSz="932871" eaLnBrk="1" hangingPunct="1">
              <a:defRPr/>
            </a:pPr>
            <a:r>
              <a:rPr lang="en-US" baseline="0" smtClean="0"/>
              <a:t>MeasureHeight</a:t>
            </a:r>
            <a:r>
              <a:rPr lang="en-US" baseline="0" dirty="0" smtClean="0"/>
              <a:t>: demonstrates how to calculate the </a:t>
            </a:r>
            <a:r>
              <a:rPr lang="en-US" baseline="0" smtClean="0"/>
              <a:t>height of a selected skylight above </a:t>
            </a:r>
            <a:r>
              <a:rPr lang="en-US" baseline="0" dirty="0" smtClean="0"/>
              <a:t>the </a:t>
            </a:r>
            <a:r>
              <a:rPr lang="en-US" baseline="0" smtClean="0"/>
              <a:t>ground floor by shooting a ray with </a:t>
            </a:r>
            <a:r>
              <a:rPr lang="en-GB" sz="1200" kern="1200" smtClean="0">
                <a:solidFill>
                  <a:schemeClr val="tx1"/>
                </a:solidFill>
                <a:latin typeface="Arial" charset="0"/>
                <a:ea typeface="+mn-ea"/>
                <a:cs typeface="+mn-cs"/>
              </a:rPr>
              <a:t>FindReferencesByDirection.</a:t>
            </a:r>
            <a:endParaRPr lang="en-US" baseline="0" dirty="0" smtClean="0"/>
          </a:p>
          <a:p>
            <a:pPr defTabSz="932871" eaLnBrk="1" hangingPunct="1">
              <a:defRPr/>
            </a:pPr>
            <a:r>
              <a:rPr lang="en-US" baseline="0" smtClean="0"/>
              <a:t>ParameterValuesFromImage</a:t>
            </a:r>
            <a:r>
              <a:rPr lang="en-US" baseline="0" dirty="0" smtClean="0"/>
              <a:t>: </a:t>
            </a:r>
            <a:r>
              <a:rPr lang="en-US" dirty="0" smtClean="0"/>
              <a:t>computes a grayscale value for each pixel in an image file. Use this value to set a parameter that will change </a:t>
            </a:r>
            <a:r>
              <a:rPr lang="en-US" smtClean="0"/>
              <a:t>the model geometry. From Harry's AU 2009 presentation on conceptual design and massing.</a:t>
            </a:r>
            <a:endParaRPr lang="en-US" dirty="0" smtClean="0"/>
          </a:p>
          <a:p>
            <a:pPr defTabSz="932871" eaLnBrk="1" hangingPunct="1">
              <a:defRPr/>
            </a:pPr>
            <a:r>
              <a:rPr lang="en-US" smtClean="0"/>
              <a:t>PointCurveCreation: seven different examples of using </a:t>
            </a:r>
            <a:r>
              <a:rPr lang="en-US" dirty="0" smtClean="0"/>
              <a:t>equations and external data files to </a:t>
            </a:r>
            <a:r>
              <a:rPr lang="en-US" smtClean="0"/>
              <a:t>create point, curve and </a:t>
            </a:r>
            <a:r>
              <a:rPr lang="en-US" sz="1200" kern="1200" smtClean="0">
                <a:solidFill>
                  <a:schemeClr val="tx1"/>
                </a:solidFill>
                <a:latin typeface="Arial" charset="0"/>
                <a:ea typeface="+mn-ea"/>
                <a:cs typeface="+mn-cs"/>
              </a:rPr>
              <a:t>loft form </a:t>
            </a:r>
            <a:r>
              <a:rPr lang="en-US" smtClean="0"/>
              <a:t>surface massing geometry</a:t>
            </a:r>
            <a:r>
              <a:rPr lang="en-US" baseline="0" dirty="0" smtClean="0"/>
              <a:t>.</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17</a:t>
            </a:fld>
            <a:endParaRPr lang="en-US" smtClean="0"/>
          </a:p>
        </p:txBody>
      </p:sp>
      <p:sp>
        <p:nvSpPr>
          <p:cNvPr id="75779" name="Rectangle 2"/>
          <p:cNvSpPr>
            <a:spLocks noGrp="1" noRot="1" noChangeAspect="1" noChangeArrowheads="1" noTextEdit="1"/>
          </p:cNvSpPr>
          <p:nvPr>
            <p:ph type="sldImg"/>
          </p:nvPr>
        </p:nvSpPr>
        <p:spPr>
          <a:xfrm>
            <a:off x="915988" y="744538"/>
            <a:ext cx="4973637" cy="3730625"/>
          </a:xfrm>
          <a:ln/>
        </p:spPr>
      </p:sp>
      <p:sp>
        <p:nvSpPr>
          <p:cNvPr id="75780" name="Rectangle 3"/>
          <p:cNvSpPr>
            <a:spLocks noGrp="1" noChangeArrowheads="1"/>
          </p:cNvSpPr>
          <p:nvPr>
            <p:ph type="body" idx="1"/>
          </p:nvPr>
        </p:nvSpPr>
        <p:spPr>
          <a:xfrm>
            <a:off x="906792" y="4721530"/>
            <a:ext cx="4992030" cy="4473386"/>
          </a:xfrm>
          <a:noFill/>
          <a:ln/>
        </p:spPr>
        <p:txBody>
          <a:bodyPr/>
          <a:lstStyle/>
          <a:p>
            <a:pPr eaLnBrk="1" hangingPunct="1"/>
            <a:r>
              <a:rPr lang="en-US" baseline="0" smtClean="0"/>
              <a:t>DirectionCalculation: determine south facing walls and windows by geometrical analysis, with and without considering the project location. Part of Scott's AU 2009 presentation.</a:t>
            </a:r>
          </a:p>
          <a:p>
            <a:pPr eaLnBrk="1" hangingPunct="1"/>
            <a:r>
              <a:rPr lang="en-US" baseline="0" smtClean="0"/>
              <a:t>ChangesMonitor</a:t>
            </a:r>
            <a:r>
              <a:rPr lang="en-US" baseline="0" dirty="0" smtClean="0"/>
              <a:t>: demonstrates how to subscribe the </a:t>
            </a:r>
            <a:r>
              <a:rPr lang="en-US" baseline="0" dirty="0" err="1" smtClean="0"/>
              <a:t>DocumentChanged</a:t>
            </a:r>
            <a:r>
              <a:rPr lang="en-US" baseline="0" dirty="0" smtClean="0"/>
              <a:t> </a:t>
            </a:r>
            <a:r>
              <a:rPr lang="en-US" baseline="0" smtClean="0"/>
              <a:t>event in an external application and log all modified elements in a modeless dialogue.</a:t>
            </a:r>
            <a:endParaRPr lang="en-US" baseline="0" dirty="0" smtClean="0"/>
          </a:p>
          <a:p>
            <a:pPr eaLnBrk="1" hangingPunct="1"/>
            <a:r>
              <a:rPr lang="en-US" baseline="0" smtClean="0"/>
              <a:t>DynamicModelUpdate</a:t>
            </a:r>
            <a:r>
              <a:rPr lang="en-US" baseline="0" dirty="0" smtClean="0"/>
              <a:t>: demonstrates how to maintain relative position between elements by moving a section marker to maintain relative position with a window. </a:t>
            </a:r>
          </a:p>
          <a:p>
            <a:pPr eaLnBrk="1" hangingPunct="1"/>
            <a:r>
              <a:rPr lang="en-US" baseline="0" smtClean="0"/>
              <a:t>ErrorHandling: implements both a command and an application in the same class to demonstrate </a:t>
            </a:r>
            <a:r>
              <a:rPr lang="en-US" baseline="0" dirty="0" smtClean="0"/>
              <a:t>how to create failure definition id, failure definition, failure message and how to </a:t>
            </a:r>
            <a:r>
              <a:rPr lang="en-US" baseline="0" smtClean="0"/>
              <a:t>resolve failures in the failure processing steps.</a:t>
            </a:r>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18</a:t>
            </a:fld>
            <a:endParaRPr lang="en-US" smtClean="0"/>
          </a:p>
        </p:txBody>
      </p:sp>
      <p:sp>
        <p:nvSpPr>
          <p:cNvPr id="75779" name="Rectangle 2"/>
          <p:cNvSpPr>
            <a:spLocks noGrp="1" noRot="1" noChangeAspect="1" noChangeArrowheads="1" noTextEdit="1"/>
          </p:cNvSpPr>
          <p:nvPr>
            <p:ph type="sldImg"/>
          </p:nvPr>
        </p:nvSpPr>
        <p:spPr>
          <a:xfrm>
            <a:off x="915988" y="744538"/>
            <a:ext cx="4973637" cy="3730625"/>
          </a:xfrm>
          <a:ln/>
        </p:spPr>
      </p:sp>
      <p:sp>
        <p:nvSpPr>
          <p:cNvPr id="75780" name="Rectangle 3"/>
          <p:cNvSpPr>
            <a:spLocks noGrp="1" noChangeArrowheads="1"/>
          </p:cNvSpPr>
          <p:nvPr>
            <p:ph type="body" idx="1"/>
          </p:nvPr>
        </p:nvSpPr>
        <p:spPr>
          <a:xfrm>
            <a:off x="906792" y="4721530"/>
            <a:ext cx="4992030" cy="4473386"/>
          </a:xfrm>
          <a:noFill/>
          <a:ln/>
        </p:spPr>
        <p:txBody>
          <a:bodyPr/>
          <a:lstStyle/>
          <a:p>
            <a:pPr defTabSz="932871" eaLnBrk="1" hangingPunct="1">
              <a:defRPr/>
            </a:pPr>
            <a:r>
              <a:rPr lang="en-US" baseline="0" dirty="0" smtClean="0"/>
              <a:t>ExternalCommand2011</a:t>
            </a:r>
            <a:r>
              <a:rPr lang="en-US" baseline="0" smtClean="0"/>
              <a:t>: a separate solution not included in SDKSamples2011.sln </a:t>
            </a:r>
            <a:r>
              <a:rPr lang="en-US" smtClean="0"/>
              <a:t>demonstrating how </a:t>
            </a:r>
            <a:r>
              <a:rPr lang="en-US" dirty="0" smtClean="0"/>
              <a:t>to </a:t>
            </a:r>
            <a:r>
              <a:rPr lang="en-US" smtClean="0"/>
              <a:t>use the new </a:t>
            </a:r>
            <a:r>
              <a:rPr lang="en-US" dirty="0" smtClean="0"/>
              <a:t>external command </a:t>
            </a:r>
            <a:r>
              <a:rPr lang="en-US" smtClean="0"/>
              <a:t>registration and the RevitAddInUtility functionality. it defines an</a:t>
            </a:r>
            <a:r>
              <a:rPr lang="en-US" baseline="0" smtClean="0"/>
              <a:t> add-in application with two </a:t>
            </a:r>
            <a:r>
              <a:rPr lang="en-US" smtClean="0"/>
              <a:t>external commands and an</a:t>
            </a:r>
            <a:r>
              <a:rPr lang="en-US" baseline="0" smtClean="0"/>
              <a:t> external application, as well as a stand-alone installation exe using the Revit add-in utility DLL to read and write a manifest file and analyse the revit installation.</a:t>
            </a:r>
          </a:p>
          <a:p>
            <a:pPr defTabSz="932871" eaLnBrk="1" hangingPunct="1">
              <a:defRPr/>
            </a:pPr>
            <a:r>
              <a:rPr lang="en-US" baseline="0" smtClean="0"/>
              <a:t>HelloWorld</a:t>
            </a:r>
            <a:r>
              <a:rPr lang="en-US" baseline="0" dirty="0" smtClean="0"/>
              <a:t>: shows how a basic </a:t>
            </a:r>
            <a:r>
              <a:rPr lang="en-US" baseline="0" dirty="0" err="1" smtClean="0"/>
              <a:t>ExternalCommand</a:t>
            </a:r>
            <a:r>
              <a:rPr lang="en-US" baseline="0" dirty="0" smtClean="0"/>
              <a:t> can be added to the Revit user interface. </a:t>
            </a:r>
          </a:p>
          <a:p>
            <a:pPr defTabSz="932871" eaLnBrk="1" hangingPunct="1">
              <a:defRPr/>
            </a:pPr>
            <a:r>
              <a:rPr lang="en-US" baseline="0" smtClean="0"/>
              <a:t>ImportExport</a:t>
            </a:r>
            <a:r>
              <a:rPr lang="en-US" baseline="0" dirty="0" smtClean="0"/>
              <a:t>: </a:t>
            </a:r>
            <a:r>
              <a:rPr lang="en-US" dirty="0" smtClean="0"/>
              <a:t>shows how to export current project to </a:t>
            </a:r>
            <a:r>
              <a:rPr lang="en-US" dirty="0" err="1" smtClean="0"/>
              <a:t>dwg</a:t>
            </a:r>
            <a:r>
              <a:rPr lang="en-US" dirty="0" smtClean="0"/>
              <a:t>, </a:t>
            </a:r>
            <a:r>
              <a:rPr lang="en-US" dirty="0" err="1" smtClean="0"/>
              <a:t>sat,dxf</a:t>
            </a:r>
            <a:r>
              <a:rPr lang="en-US" dirty="0" smtClean="0"/>
              <a:t>, </a:t>
            </a:r>
            <a:r>
              <a:rPr lang="en-US" dirty="0" err="1" smtClean="0"/>
              <a:t>dwf</a:t>
            </a:r>
            <a:r>
              <a:rPr lang="en-US" dirty="0" smtClean="0"/>
              <a:t>(x), </a:t>
            </a:r>
            <a:r>
              <a:rPr lang="en-US" dirty="0" err="1" smtClean="0"/>
              <a:t>gbxml</a:t>
            </a:r>
            <a:r>
              <a:rPr lang="en-US" dirty="0" smtClean="0"/>
              <a:t>, </a:t>
            </a:r>
            <a:r>
              <a:rPr lang="en-US" dirty="0" err="1" smtClean="0"/>
              <a:t>fbx</a:t>
            </a:r>
            <a:r>
              <a:rPr lang="en-US" dirty="0" smtClean="0"/>
              <a:t>, </a:t>
            </a:r>
            <a:r>
              <a:rPr lang="en-US" dirty="0" err="1" smtClean="0"/>
              <a:t>dgn</a:t>
            </a:r>
            <a:r>
              <a:rPr lang="en-US" dirty="0" smtClean="0"/>
              <a:t>, image or Civil3D files and how to import a </a:t>
            </a:r>
            <a:r>
              <a:rPr lang="en-US" dirty="0" err="1" smtClean="0"/>
              <a:t>dwg</a:t>
            </a:r>
            <a:r>
              <a:rPr lang="en-US" dirty="0" smtClean="0"/>
              <a:t>, image, GBXML or </a:t>
            </a:r>
            <a:r>
              <a:rPr lang="fr-FR" dirty="0" err="1" smtClean="0"/>
              <a:t>Inventor</a:t>
            </a:r>
            <a:r>
              <a:rPr lang="fr-FR" dirty="0" smtClean="0"/>
              <a:t> </a:t>
            </a:r>
            <a:r>
              <a:rPr lang="en-US" dirty="0" smtClean="0"/>
              <a:t>file into Revit.</a:t>
            </a:r>
          </a:p>
          <a:p>
            <a:pPr defTabSz="932871" eaLnBrk="1" hangingPunct="1">
              <a:defRPr/>
            </a:pPr>
            <a:r>
              <a:rPr lang="en-US" baseline="0" smtClean="0"/>
              <a:t>MaterialQuantities</a:t>
            </a:r>
            <a:r>
              <a:rPr lang="en-US" baseline="0" dirty="0" smtClean="0"/>
              <a:t>: </a:t>
            </a:r>
            <a:r>
              <a:rPr lang="en-US" dirty="0" smtClean="0"/>
              <a:t>outputs an analysis of </a:t>
            </a:r>
            <a:r>
              <a:rPr lang="en-US" smtClean="0"/>
              <a:t>the net and gross material quantities of </a:t>
            </a:r>
            <a:r>
              <a:rPr lang="en-US" dirty="0" smtClean="0"/>
              <a:t>walls, floors, </a:t>
            </a:r>
            <a:r>
              <a:rPr lang="en-US" smtClean="0"/>
              <a:t>and roofs to a csv file </a:t>
            </a:r>
            <a:r>
              <a:rPr lang="en-US" dirty="0" smtClean="0"/>
              <a:t>and displays the output in </a:t>
            </a:r>
            <a:r>
              <a:rPr lang="en-US" smtClean="0"/>
              <a:t>Excel.</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550DA7-572A-476D-984A-E3C1071E4BB3}" type="slidenum">
              <a:rPr lang="en-US" smtClean="0"/>
              <a:pPr/>
              <a:t>19</a:t>
            </a:fld>
            <a:endParaRPr lang="en-US" smtClean="0"/>
          </a:p>
        </p:txBody>
      </p:sp>
      <p:sp>
        <p:nvSpPr>
          <p:cNvPr id="75779" name="Rectangle 2"/>
          <p:cNvSpPr>
            <a:spLocks noGrp="1" noRot="1" noChangeAspect="1" noChangeArrowheads="1" noTextEdit="1"/>
          </p:cNvSpPr>
          <p:nvPr>
            <p:ph type="sldImg"/>
          </p:nvPr>
        </p:nvSpPr>
        <p:spPr>
          <a:xfrm>
            <a:off x="915988" y="744538"/>
            <a:ext cx="4973637" cy="3730625"/>
          </a:xfrm>
          <a:ln/>
        </p:spPr>
      </p:sp>
      <p:sp>
        <p:nvSpPr>
          <p:cNvPr id="75780" name="Rectangle 3"/>
          <p:cNvSpPr>
            <a:spLocks noGrp="1" noChangeArrowheads="1"/>
          </p:cNvSpPr>
          <p:nvPr>
            <p:ph type="body" idx="1"/>
          </p:nvPr>
        </p:nvSpPr>
        <p:spPr>
          <a:xfrm>
            <a:off x="906792" y="4721530"/>
            <a:ext cx="4992030" cy="4473386"/>
          </a:xfrm>
          <a:noFill/>
          <a:ln/>
        </p:spPr>
        <p:txBody>
          <a:bodyPr/>
          <a:lstStyle/>
          <a:p>
            <a:r>
              <a:rPr lang="en-US" baseline="0" smtClean="0"/>
              <a:t>Selections: imlements four different commands </a:t>
            </a:r>
            <a:r>
              <a:rPr lang="en-US" smtClean="0"/>
              <a:t>demonstrating </a:t>
            </a:r>
            <a:r>
              <a:rPr lang="en-US" dirty="0" smtClean="0"/>
              <a:t>how to perform </a:t>
            </a:r>
            <a:r>
              <a:rPr lang="en-US" smtClean="0"/>
              <a:t>selection operations:</a:t>
            </a:r>
            <a:r>
              <a:rPr lang="en-US" baseline="0" smtClean="0"/>
              <a:t> element, point on wall face for window placement, face to set work plane and draw a circle, and element or point from dialogue.</a:t>
            </a:r>
            <a:endParaRPr lang="en-US" baseline="0" dirty="0" smtClean="0"/>
          </a:p>
          <a:p>
            <a:pPr defTabSz="932871" eaLnBrk="1" hangingPunct="1">
              <a:defRPr/>
            </a:pPr>
            <a:r>
              <a:rPr lang="en-US" smtClean="0"/>
              <a:t>SolidSolidCut</a:t>
            </a:r>
            <a:r>
              <a:rPr lang="en-US" baseline="0" dirty="0" smtClean="0"/>
              <a:t>: </a:t>
            </a:r>
            <a:r>
              <a:rPr lang="en-US" dirty="0" smtClean="0"/>
              <a:t>shows how to </a:t>
            </a:r>
            <a:r>
              <a:rPr lang="en-US" smtClean="0"/>
              <a:t>use </a:t>
            </a:r>
            <a:r>
              <a:rPr lang="fr-FR" smtClean="0"/>
              <a:t>the new </a:t>
            </a:r>
            <a:r>
              <a:rPr lang="en-GB" smtClean="0"/>
              <a:t>SolidSolidCutUtils class in a </a:t>
            </a:r>
            <a:r>
              <a:rPr lang="en-US" sz="1200" kern="1200" smtClean="0">
                <a:solidFill>
                  <a:schemeClr val="tx1"/>
                </a:solidFill>
                <a:latin typeface="Arial" charset="0"/>
                <a:ea typeface="+mn-ea"/>
                <a:cs typeface="+mn-cs"/>
              </a:rPr>
              <a:t>conceptual mass family,</a:t>
            </a:r>
            <a:r>
              <a:rPr lang="en-US" sz="1200" kern="1200" baseline="0" smtClean="0">
                <a:solidFill>
                  <a:schemeClr val="tx1"/>
                </a:solidFill>
                <a:latin typeface="Arial" charset="0"/>
                <a:ea typeface="+mn-ea"/>
                <a:cs typeface="+mn-cs"/>
              </a:rPr>
              <a:t> cut and uncut a sphere from a cube.</a:t>
            </a:r>
            <a:endParaRPr lang="fr-FR" dirty="0" smtClean="0"/>
          </a:p>
          <a:p>
            <a:pPr defTabSz="932871" eaLnBrk="1" hangingPunct="1">
              <a:defRPr/>
            </a:pPr>
            <a:r>
              <a:rPr lang="fr-FR" smtClean="0"/>
              <a:t>TransactionControl</a:t>
            </a:r>
            <a:r>
              <a:rPr lang="fr-FR" dirty="0" smtClean="0"/>
              <a:t>: d</a:t>
            </a:r>
            <a:r>
              <a:rPr lang="en-US" dirty="0" err="1" smtClean="0"/>
              <a:t>emonstrates</a:t>
            </a:r>
            <a:r>
              <a:rPr lang="en-US" dirty="0" smtClean="0"/>
              <a:t> how to use transaction group, transaction and sub transaction</a:t>
            </a:r>
          </a:p>
          <a:p>
            <a:r>
              <a:rPr lang="en-US" smtClean="0"/>
              <a:t>PanelSchedule</a:t>
            </a:r>
            <a:r>
              <a:rPr lang="en-US" dirty="0" smtClean="0"/>
              <a:t>: shows how to use </a:t>
            </a:r>
            <a:r>
              <a:rPr lang="en-US" smtClean="0"/>
              <a:t>the Revit MEP Panel </a:t>
            </a:r>
            <a:r>
              <a:rPr lang="en-US" dirty="0" smtClean="0"/>
              <a:t>Schedule API:</a:t>
            </a:r>
          </a:p>
          <a:p>
            <a:r>
              <a:rPr lang="en-US" smtClean="0"/>
              <a:t>1. PanelScheduleExport </a:t>
            </a:r>
            <a:r>
              <a:rPr lang="en-US" dirty="0" smtClean="0"/>
              <a:t>- gets the panel schedule view data via the API </a:t>
            </a:r>
            <a:r>
              <a:rPr lang="en-US" smtClean="0"/>
              <a:t>and generate </a:t>
            </a:r>
            <a:r>
              <a:rPr lang="en-US" dirty="0" smtClean="0"/>
              <a:t>a CSV file or a HTML </a:t>
            </a:r>
            <a:r>
              <a:rPr lang="en-US" smtClean="0"/>
              <a:t>page from </a:t>
            </a:r>
            <a:r>
              <a:rPr lang="en-US" dirty="0" smtClean="0"/>
              <a:t>it.</a:t>
            </a:r>
          </a:p>
          <a:p>
            <a:r>
              <a:rPr lang="en-US" smtClean="0"/>
              <a:t>2. InstanceViewCreation </a:t>
            </a:r>
            <a:r>
              <a:rPr lang="en-US" dirty="0" smtClean="0"/>
              <a:t>- Create a panel schedule view instance for an electrical panel </a:t>
            </a:r>
            <a:r>
              <a:rPr lang="en-US" smtClean="0"/>
              <a:t>you selected.</a:t>
            </a:r>
          </a:p>
          <a:p>
            <a:r>
              <a:rPr lang="en-US" smtClean="0"/>
              <a:t>3. SheetImport - Place the panel schedule view(s) on a sheet view.</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EB6356D-5A77-4F50-8BDD-F5EA18AA48AE}" type="slidenum">
              <a:rPr lang="en-US" smtClean="0"/>
              <a:pPr/>
              <a:t>2</a:t>
            </a:fld>
            <a:endParaRPr lang="en-US" smtClean="0"/>
          </a:p>
        </p:txBody>
      </p:sp>
      <p:sp>
        <p:nvSpPr>
          <p:cNvPr id="109571" name="Rectangle 2"/>
          <p:cNvSpPr>
            <a:spLocks noGrp="1" noRot="1" noChangeAspect="1" noChangeArrowheads="1" noTextEdit="1"/>
          </p:cNvSpPr>
          <p:nvPr>
            <p:ph type="sldImg"/>
          </p:nvPr>
        </p:nvSpPr>
        <p:spPr>
          <a:xfrm>
            <a:off x="917575" y="744538"/>
            <a:ext cx="4237038" cy="3178175"/>
          </a:xfrm>
          <a:ln/>
        </p:spPr>
      </p:sp>
      <p:sp>
        <p:nvSpPr>
          <p:cNvPr id="109572" name="Rectangle 3"/>
          <p:cNvSpPr>
            <a:spLocks noGrp="1" noChangeArrowheads="1"/>
          </p:cNvSpPr>
          <p:nvPr>
            <p:ph type="body" idx="1"/>
          </p:nvPr>
        </p:nvSpPr>
        <p:spPr>
          <a:noFill/>
          <a:ln/>
        </p:spPr>
        <p:txBody>
          <a:bodyPr/>
          <a:lstStyle/>
          <a:p>
            <a:pPr eaLnBrk="1" hangingPunct="1"/>
            <a:r>
              <a:rPr lang="en-GB" smtClean="0"/>
              <a:t>This is a class for programmers who already have some familiarity with both the .NET Framework and the Revit .NET API.</a:t>
            </a:r>
            <a:r>
              <a:rPr lang="en-GB" baseline="0" smtClean="0"/>
              <a:t> </a:t>
            </a:r>
          </a:p>
          <a:p>
            <a:pPr eaLnBrk="1" hangingPunct="1"/>
            <a:r>
              <a:rPr lang="en-GB" baseline="0" smtClean="0"/>
              <a:t>We will be looking at using the Revit MEP API to work programmatically with an MEP BIM.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kern="1200" smtClean="0">
                <a:solidFill>
                  <a:schemeClr val="tx1"/>
                </a:solidFill>
                <a:latin typeface="+mn-lt"/>
                <a:ea typeface="+mn-ea"/>
                <a:cs typeface="+mn-cs"/>
              </a:rPr>
              <a:t>Import, export and print changes</a:t>
            </a:r>
          </a:p>
          <a:p>
            <a:r>
              <a:rPr lang="en-US" sz="1400" b="1" kern="1200" smtClean="0">
                <a:solidFill>
                  <a:schemeClr val="tx1"/>
                </a:solidFill>
                <a:latin typeface="+mn-lt"/>
                <a:ea typeface="+mn-ea"/>
                <a:cs typeface="+mn-cs"/>
              </a:rPr>
              <a:t>Import DWG as link</a:t>
            </a:r>
          </a:p>
          <a:p>
            <a:r>
              <a:rPr lang="en-US" sz="1400" kern="1200" smtClean="0">
                <a:solidFill>
                  <a:schemeClr val="tx1"/>
                </a:solidFill>
                <a:latin typeface="+mn-lt"/>
                <a:ea typeface="+mn-ea"/>
                <a:cs typeface="+mn-cs"/>
              </a:rPr>
              <a:t>The method Document.Link() imports a DWG into the document as a link.</a:t>
            </a:r>
          </a:p>
          <a:p>
            <a:r>
              <a:rPr lang="en-US" sz="1400" b="1" kern="1200" smtClean="0">
                <a:solidFill>
                  <a:schemeClr val="tx1"/>
                </a:solidFill>
                <a:latin typeface="+mn-lt"/>
                <a:ea typeface="+mn-ea"/>
                <a:cs typeface="+mn-cs"/>
              </a:rPr>
              <a:t>Identify if import instance is linked</a:t>
            </a:r>
          </a:p>
          <a:p>
            <a:r>
              <a:rPr lang="en-US" sz="1400" kern="1200" smtClean="0">
                <a:solidFill>
                  <a:schemeClr val="tx1"/>
                </a:solidFill>
                <a:latin typeface="+mn-lt"/>
                <a:ea typeface="+mn-ea"/>
                <a:cs typeface="+mn-cs"/>
              </a:rPr>
              <a:t>The property ImportInstance.IsLinked identifies if an import instance element is a link to an external file.</a:t>
            </a:r>
          </a:p>
          <a:p>
            <a:r>
              <a:rPr lang="en-US" sz="1400" b="1" kern="1200" smtClean="0">
                <a:solidFill>
                  <a:schemeClr val="tx1"/>
                </a:solidFill>
                <a:latin typeface="+mn-lt"/>
                <a:ea typeface="+mn-ea"/>
                <a:cs typeface="+mn-cs"/>
              </a:rPr>
              <a:t>Export option for color mode</a:t>
            </a:r>
          </a:p>
          <a:p>
            <a:r>
              <a:rPr lang="en-US" sz="1400" kern="1200" smtClean="0">
                <a:solidFill>
                  <a:schemeClr val="tx1"/>
                </a:solidFill>
                <a:latin typeface="+mn-lt"/>
                <a:ea typeface="+mn-ea"/>
                <a:cs typeface="+mn-cs"/>
              </a:rPr>
              <a:t>The new property ACADExportOptions.Colors  allows the option of exporting colors matching the AutoCAD Color Index colors, or as 24-bit true color RGB values.</a:t>
            </a:r>
          </a:p>
          <a:p>
            <a:r>
              <a:rPr lang="en-US" sz="1400" b="1" kern="1200" smtClean="0">
                <a:solidFill>
                  <a:schemeClr val="tx1"/>
                </a:solidFill>
                <a:latin typeface="+mn-lt"/>
                <a:ea typeface="+mn-ea"/>
                <a:cs typeface="+mn-cs"/>
              </a:rPr>
              <a:t>Export model to IFC</a:t>
            </a:r>
          </a:p>
          <a:p>
            <a:r>
              <a:rPr lang="en-US" sz="1400" kern="1200" smtClean="0">
                <a:solidFill>
                  <a:schemeClr val="tx1"/>
                </a:solidFill>
                <a:latin typeface="+mn-lt"/>
                <a:ea typeface="+mn-ea"/>
                <a:cs typeface="+mn-cs"/>
              </a:rPr>
              <a:t>The new method Document.Export(string, string, IFCExportOptions)  exports the document to the Industry Standard Classes (IFC) format.</a:t>
            </a:r>
          </a:p>
          <a:p>
            <a:r>
              <a:rPr lang="en-US" sz="1400" b="1" kern="1200" smtClean="0">
                <a:solidFill>
                  <a:schemeClr val="tx1"/>
                </a:solidFill>
                <a:latin typeface="+mn-lt"/>
                <a:ea typeface="+mn-ea"/>
                <a:cs typeface="+mn-cs"/>
              </a:rPr>
              <a:t>Export model to DXF</a:t>
            </a:r>
          </a:p>
          <a:p>
            <a:r>
              <a:rPr lang="en-US" sz="1400" kern="1200" smtClean="0">
                <a:solidFill>
                  <a:schemeClr val="tx1"/>
                </a:solidFill>
                <a:latin typeface="+mn-lt"/>
                <a:ea typeface="+mn-ea"/>
                <a:cs typeface="+mn-cs"/>
              </a:rPr>
              <a:t>The new method Document.Export(string, string, ViewSet, DXFExportOptions)  exports the document or set of selected views to the DXF format.</a:t>
            </a:r>
          </a:p>
          <a:p>
            <a:r>
              <a:rPr lang="en-US" sz="1400" b="1" kern="1200" smtClean="0">
                <a:solidFill>
                  <a:schemeClr val="tx1"/>
                </a:solidFill>
                <a:latin typeface="+mn-lt"/>
                <a:ea typeface="+mn-ea"/>
                <a:cs typeface="+mn-cs"/>
              </a:rPr>
              <a:t>Export model to SAT</a:t>
            </a:r>
          </a:p>
          <a:p>
            <a:r>
              <a:rPr lang="en-US" sz="1400" kern="1200" smtClean="0">
                <a:solidFill>
                  <a:schemeClr val="tx1"/>
                </a:solidFill>
                <a:latin typeface="+mn-lt"/>
                <a:ea typeface="+mn-ea"/>
                <a:cs typeface="+mn-cs"/>
              </a:rPr>
              <a:t>The new method Document.Export(string, string, ViewSet, DXFExportOptions)  exports the document or set of selected views to the SAT format.</a:t>
            </a:r>
          </a:p>
          <a:p>
            <a:r>
              <a:rPr lang="en-US" sz="1400" b="1" kern="1200" smtClean="0">
                <a:solidFill>
                  <a:schemeClr val="tx1"/>
                </a:solidFill>
                <a:latin typeface="+mn-lt"/>
                <a:ea typeface="+mn-ea"/>
                <a:cs typeface="+mn-cs"/>
              </a:rPr>
              <a:t>Export image</a:t>
            </a:r>
          </a:p>
          <a:p>
            <a:r>
              <a:rPr lang="en-US" sz="1400" kern="1200" smtClean="0">
                <a:solidFill>
                  <a:schemeClr val="tx1"/>
                </a:solidFill>
                <a:latin typeface="+mn-lt"/>
                <a:ea typeface="+mn-ea"/>
                <a:cs typeface="+mn-cs"/>
              </a:rPr>
              <a:t>The new method Document.ExportImage() exports the graphics shown in one or more views to image file(s).</a:t>
            </a:r>
          </a:p>
          <a:p>
            <a:r>
              <a:rPr lang="en-US" sz="1400" b="1" kern="1200" smtClean="0">
                <a:solidFill>
                  <a:schemeClr val="tx1"/>
                </a:solidFill>
                <a:latin typeface="+mn-lt"/>
                <a:ea typeface="+mn-ea"/>
                <a:cs typeface="+mn-cs"/>
              </a:rPr>
              <a:t>Extract image of an ElementType</a:t>
            </a:r>
          </a:p>
          <a:p>
            <a:r>
              <a:rPr lang="en-US" sz="1400" kern="1200" smtClean="0">
                <a:solidFill>
                  <a:schemeClr val="tx1"/>
                </a:solidFill>
                <a:latin typeface="+mn-lt"/>
                <a:ea typeface="+mn-ea"/>
                <a:cs typeface="+mn-cs"/>
              </a:rPr>
              <a:t>The new method ElementType.GetPreviewImage() extracts the preview image of an Element Type. This image is similar to what is seen in the Revit UI when selecting the type of an element. You can specify the size of the image in pixels.</a:t>
            </a:r>
          </a:p>
          <a:p>
            <a:r>
              <a:rPr lang="en-US" sz="1400" b="1" kern="1200" smtClean="0">
                <a:solidFill>
                  <a:schemeClr val="tx1"/>
                </a:solidFill>
                <a:latin typeface="+mn-lt"/>
                <a:ea typeface="+mn-ea"/>
                <a:cs typeface="+mn-cs"/>
              </a:rPr>
              <a:t>Updated DWF and DWFX export methods</a:t>
            </a:r>
          </a:p>
          <a:p>
            <a:r>
              <a:rPr lang="en-US" sz="1400" kern="1200" smtClean="0">
                <a:solidFill>
                  <a:schemeClr val="tx1"/>
                </a:solidFill>
                <a:latin typeface="+mn-lt"/>
                <a:ea typeface="+mn-ea"/>
                <a:cs typeface="+mn-cs"/>
              </a:rPr>
              <a:t>The four 2010 Document.Export methods for exporting of DWF-2D, DWF-3D, DWFX-2D and DWFX-3D files were consolidated into just two methods, one for exporting to DWF format, another to DWFX format. The corresponding export options classes are:</a:t>
            </a:r>
          </a:p>
          <a:p>
            <a:pPr lvl="0"/>
            <a:r>
              <a:rPr lang="en-US" sz="1400" kern="1200" smtClean="0">
                <a:solidFill>
                  <a:schemeClr val="tx1"/>
                </a:solidFill>
                <a:latin typeface="+mn-lt"/>
                <a:ea typeface="+mn-ea"/>
                <a:cs typeface="+mn-cs"/>
              </a:rPr>
              <a:t>DWFExportOptions </a:t>
            </a:r>
          </a:p>
          <a:p>
            <a:pPr lvl="0"/>
            <a:r>
              <a:rPr lang="en-US" sz="1400" kern="1200" smtClean="0">
                <a:solidFill>
                  <a:schemeClr val="tx1"/>
                </a:solidFill>
                <a:latin typeface="+mn-lt"/>
                <a:ea typeface="+mn-ea"/>
                <a:cs typeface="+mn-cs"/>
              </a:rPr>
              <a:t>DWFXExportOptions </a:t>
            </a:r>
          </a:p>
          <a:p>
            <a:r>
              <a:rPr lang="en-US" sz="1400" kern="1200" smtClean="0">
                <a:solidFill>
                  <a:schemeClr val="tx1"/>
                </a:solidFill>
                <a:latin typeface="+mn-lt"/>
                <a:ea typeface="+mn-ea"/>
                <a:cs typeface="+mn-cs"/>
              </a:rPr>
              <a:t>Both methods can export both 2D views as well as 3D views in one call.</a:t>
            </a:r>
          </a:p>
          <a:p>
            <a:r>
              <a:rPr lang="en-US" sz="1400" b="1" kern="1200" smtClean="0">
                <a:solidFill>
                  <a:schemeClr val="tx1"/>
                </a:solidFill>
                <a:latin typeface="+mn-lt"/>
                <a:ea typeface="+mn-ea"/>
                <a:cs typeface="+mn-cs"/>
              </a:rPr>
              <a:t>Export id</a:t>
            </a:r>
          </a:p>
          <a:p>
            <a:r>
              <a:rPr lang="en-US" sz="1400" kern="1200" smtClean="0">
                <a:solidFill>
                  <a:schemeClr val="tx1"/>
                </a:solidFill>
                <a:latin typeface="+mn-lt"/>
                <a:ea typeface="+mn-ea"/>
                <a:cs typeface="+mn-cs"/>
              </a:rPr>
              <a:t>The static method ExportUtils.GetExportId()  retrieves the GUID representing an element in DWF and IFC export.  This id is used in the contents of DWF export and IFC export and it should be used only when cross-referencing to the contents of these export formats.  When storing Ids that will need to be mapped back to elements in future sessions, UniqueId must be used instead.</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aseline="0" smtClean="0"/>
              <a:t>DistanceToSurfaces: external application reacts to changes in walls and sphere object. calculates the distance from a family instance to several points on each face. </a:t>
            </a:r>
          </a:p>
          <a:p>
            <a:pPr eaLnBrk="1" hangingPunct="1"/>
            <a:r>
              <a:rPr lang="en-US" baseline="0" smtClean="0"/>
              <a:t>SpatialFieldGradient: </a:t>
            </a:r>
            <a:r>
              <a:rPr lang="en-US" smtClean="0"/>
              <a:t>display analysis results in a Revit model. On selection</a:t>
            </a:r>
            <a:r>
              <a:rPr lang="en-US" baseline="0" smtClean="0"/>
              <a:t> of a face, this sample displays numeric data on that face. includes legend and colour definition.</a:t>
            </a:r>
            <a:endParaRPr lang="en-US"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94318" rtl="0" eaLnBrk="1" fontAlgn="base" latinLnBrk="0" hangingPunct="1">
              <a:lnSpc>
                <a:spcPct val="100000"/>
              </a:lnSpc>
              <a:spcBef>
                <a:spcPct val="30000"/>
              </a:spcBef>
              <a:spcAft>
                <a:spcPct val="0"/>
              </a:spcAft>
              <a:buClrTx/>
              <a:buSzTx/>
              <a:buFontTx/>
              <a:buNone/>
              <a:tabLst/>
              <a:defRPr/>
            </a:pPr>
            <a:r>
              <a:rPr lang="en-GB" smtClean="0"/>
              <a:t>ElementFilter/ViewFilters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mtClean="0"/>
              <a:t>Before</a:t>
            </a:r>
            <a:r>
              <a:rPr lang="en-US" baseline="0" smtClean="0"/>
              <a:t>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endParaRPr lang="en-US"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PanelSchedule: shows how to use the Revit MEP Panel Schedule API:</a:t>
            </a:r>
          </a:p>
          <a:p>
            <a:r>
              <a:rPr lang="en-US" smtClean="0"/>
              <a:t>1. PanelScheduleExport - gets the panel schedule view data via the API and generate a CSV file or a HTML page from it.</a:t>
            </a:r>
          </a:p>
          <a:p>
            <a:r>
              <a:rPr lang="en-US" smtClean="0"/>
              <a:t>2. InstanceViewCreation - Create a panel schedule view instance for an electrical panel you selected.</a:t>
            </a:r>
          </a:p>
          <a:p>
            <a:r>
              <a:rPr lang="en-US" smtClean="0"/>
              <a:t>3. SheetImport - Place the panel schedule view(s) on a sheet view.</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Selections: imlements four different commands </a:t>
            </a:r>
            <a:r>
              <a:rPr lang="en-US" smtClean="0"/>
              <a:t>demonstrating how to perform selection operations:</a:t>
            </a:r>
            <a:r>
              <a:rPr lang="en-US" baseline="0" smtClean="0"/>
              <a:t> element, point on wall face for window placement, face to set work plane and draw a circle, and element or point from dialogue.</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mtClean="0"/>
              <a:t>SolidSolidCut</a:t>
            </a:r>
            <a:r>
              <a:rPr lang="en-US" baseline="0" smtClean="0"/>
              <a:t>: </a:t>
            </a:r>
            <a:r>
              <a:rPr lang="en-US" smtClean="0"/>
              <a:t>shows how to use </a:t>
            </a:r>
            <a:r>
              <a:rPr lang="fr-FR" smtClean="0"/>
              <a:t>the new </a:t>
            </a:r>
            <a:r>
              <a:rPr lang="en-GB" smtClean="0"/>
              <a:t>SolidSolidCutUtils class in a </a:t>
            </a:r>
            <a:r>
              <a:rPr lang="en-US" sz="1200" kern="1200" smtClean="0">
                <a:solidFill>
                  <a:schemeClr val="tx1"/>
                </a:solidFill>
                <a:latin typeface="Arial" charset="0"/>
                <a:ea typeface="+mn-ea"/>
                <a:cs typeface="+mn-cs"/>
              </a:rPr>
              <a:t>conceptual mass family,</a:t>
            </a:r>
            <a:r>
              <a:rPr lang="en-US" sz="1200" kern="1200" baseline="0" smtClean="0">
                <a:solidFill>
                  <a:schemeClr val="tx1"/>
                </a:solidFill>
                <a:latin typeface="Arial" charset="0"/>
                <a:ea typeface="+mn-ea"/>
                <a:cs typeface="+mn-cs"/>
              </a:rPr>
              <a:t> cut and uncut a sphere from a cube.</a:t>
            </a:r>
            <a:endParaRPr lang="fr-FR" smtClean="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Some of you may be unfamiliar with ADN. The Autodesk Developer Network is a program providing professional support to programmers writing add-in applications for Autodesk software.</a:t>
            </a:r>
            <a:r>
              <a:rPr lang="en-US" baseline="0" smtClean="0"/>
              <a:t> If you think the program benefits listed here would be useful to you, then visit this URL and read more about it. You don’t have to be a commercial software developer to join ADN.</a:t>
            </a:r>
            <a:endParaRPr lang="en-US" smtClean="0"/>
          </a:p>
        </p:txBody>
      </p:sp>
      <p:sp>
        <p:nvSpPr>
          <p:cNvPr id="4" name="Slide Number Placeholder 3"/>
          <p:cNvSpPr>
            <a:spLocks noGrp="1"/>
          </p:cNvSpPr>
          <p:nvPr>
            <p:ph type="sldNum" sz="quarter" idx="10"/>
          </p:nvPr>
        </p:nvSpPr>
        <p:spPr/>
        <p:txBody>
          <a:bodyPr/>
          <a:lstStyle/>
          <a:p>
            <a:fld id="{6A0E5043-F1D3-4DBB-BE5C-D1DA0412B1F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46</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6" name="TextBox 5"/>
          <p:cNvSpPr txBox="1"/>
          <p:nvPr userDrawn="1"/>
        </p:nvSpPr>
        <p:spPr>
          <a:xfrm>
            <a:off x="3950811" y="9297987"/>
            <a:ext cx="4717895" cy="307777"/>
          </a:xfrm>
          <a:prstGeom prst="rect">
            <a:avLst/>
          </a:prstGeom>
          <a:noFill/>
        </p:spPr>
        <p:txBody>
          <a:bodyPr wrap="none" rtlCol="0">
            <a:spAutoFit/>
          </a:bodyPr>
          <a:lstStyle/>
          <a:p>
            <a:r>
              <a:rPr lang="en-US" sz="1400" dirty="0" smtClean="0"/>
              <a:t>Autodesk AEC Developer’s Camp 2010   </a:t>
            </a:r>
            <a:r>
              <a:rPr lang="en-US" sz="1400" i="1" dirty="0" smtClean="0"/>
              <a:t>Leveraging BIM</a:t>
            </a:r>
            <a:endParaRPr lang="en-US" sz="1400" i="1" dirty="0"/>
          </a:p>
        </p:txBody>
      </p:sp>
      <p:sp>
        <p:nvSpPr>
          <p:cNvPr id="7" name="TextBox 6"/>
          <p:cNvSpPr txBox="1"/>
          <p:nvPr userDrawn="1"/>
        </p:nvSpPr>
        <p:spPr>
          <a:xfrm>
            <a:off x="485775" y="9294524"/>
            <a:ext cx="2819400" cy="307777"/>
          </a:xfrm>
          <a:prstGeom prst="rect">
            <a:avLst/>
          </a:prstGeom>
          <a:noFill/>
        </p:spPr>
        <p:txBody>
          <a:bodyPr wrap="square" rtlCol="0">
            <a:spAutoFit/>
          </a:bodyPr>
          <a:lstStyle/>
          <a:p>
            <a:r>
              <a:rPr lang="en-US" sz="1400" smtClean="0">
                <a:solidFill>
                  <a:schemeClr val="bg1">
                    <a:lumMod val="50000"/>
                    <a:lumOff val="50000"/>
                  </a:schemeClr>
                </a:solidFill>
              </a:rPr>
              <a:t>Revit 2011 API News </a:t>
            </a:r>
            <a:fld id="{71F05DAD-68F8-449D-84E8-9F7F54BDDD1C}" type="slidenum">
              <a:rPr lang="en-US" sz="1400" smtClean="0">
                <a:solidFill>
                  <a:schemeClr val="bg1">
                    <a:lumMod val="50000"/>
                    <a:lumOff val="50000"/>
                  </a:schemeClr>
                </a:solidFill>
              </a:rPr>
              <a:pPr/>
              <a:t>‹#›</a:t>
            </a:fld>
            <a:endParaRPr lang="en-US" sz="1400" dirty="0" smtClean="0">
              <a:solidFill>
                <a:schemeClr val="bg1">
                  <a:lumMod val="50000"/>
                  <a:lumOff val="50000"/>
                </a:schemeClr>
              </a:solidFill>
            </a:endParaRPr>
          </a:p>
        </p:txBody>
      </p:sp>
      <p:sp>
        <p:nvSpPr>
          <p:cNvPr id="8" name="TextBox 7"/>
          <p:cNvSpPr txBox="1"/>
          <p:nvPr userDrawn="1"/>
        </p:nvSpPr>
        <p:spPr>
          <a:xfrm>
            <a:off x="10086975" y="9295010"/>
            <a:ext cx="1219200" cy="307777"/>
          </a:xfrm>
          <a:prstGeom prst="rect">
            <a:avLst/>
          </a:prstGeom>
          <a:noFill/>
        </p:spPr>
        <p:txBody>
          <a:bodyPr wrap="square" rtlCol="0">
            <a:spAutoFit/>
          </a:bodyPr>
          <a:lstStyle/>
          <a:p>
            <a:pPr marL="0" marR="0" indent="0" algn="l" defTabSz="1294318" rtl="0" eaLnBrk="1" fontAlgn="base" latinLnBrk="0" hangingPunct="1">
              <a:lnSpc>
                <a:spcPct val="100000"/>
              </a:lnSpc>
              <a:spcBef>
                <a:spcPct val="0"/>
              </a:spcBef>
              <a:spcAft>
                <a:spcPct val="0"/>
              </a:spcAft>
              <a:buClrTx/>
              <a:buSzTx/>
              <a:buFontTx/>
              <a:buNone/>
              <a:tabLst/>
              <a:defRPr/>
            </a:pPr>
            <a:r>
              <a:rPr lang="en-US" sz="1400" baseline="0" smtClean="0">
                <a:solidFill>
                  <a:srgbClr val="969696"/>
                </a:solidFill>
              </a:rPr>
              <a:t>© 2010 by</a:t>
            </a:r>
            <a:endParaRPr lang="en-GB" sz="140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Lst>
  <p:transition/>
  <p:txStyles>
    <p:titleStyle>
      <a:lvl1pPr algn="l" rtl="0" eaLnBrk="1" fontAlgn="base" hangingPunct="1">
        <a:spcBef>
          <a:spcPct val="0"/>
        </a:spcBef>
        <a:spcAft>
          <a:spcPct val="0"/>
        </a:spcAft>
        <a:defRPr sz="44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5764" indent="-282894" algn="l" rtl="0" eaLnBrk="1" fontAlgn="base" hangingPunct="1">
        <a:spcBef>
          <a:spcPts val="600"/>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3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None/>
        <a:defRPr sz="2000" b="1">
          <a:solidFill>
            <a:srgbClr val="FFFFFF"/>
          </a:solidFill>
          <a:latin typeface="Courier New" pitchFamily="49" charset="0"/>
          <a:ea typeface="+mn-ea"/>
          <a:cs typeface="Courier New" pitchFamily="49" charset="0"/>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None/>
        <a:defRPr sz="2000" b="1">
          <a:solidFill>
            <a:srgbClr val="FFFFFF"/>
          </a:solidFill>
          <a:latin typeface="Courier New" pitchFamily="49" charset="0"/>
          <a:ea typeface="+mn-ea"/>
          <a:cs typeface="Courier New" pitchFamily="49" charset="0"/>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thebuildingcoder.typepad.com/blog/2010/04/plugin-migration-step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j\bat\diff1011.ba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comments" Target="../comments/comment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file:///C:\a\lib\revit\2011\SDK\Samples\PanelSchedule\CS\bin\Debug\EP-2.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file:///C:\a\j\adn\train\revit\2011\img\PanelScheduleInstance.p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hyperlink" Target="file:///C:\a\lib\revit\2011\SDK\Samples\SolidSolidCut\CS\Command.c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file:///C:\a\src\revit\webcam\RevitWebcam\RevitWebcam\RevitWebcam.sln" TargetMode="Externa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42.xml.rels><?xml version="1.0" encoding="UTF-8" standalone="yes"?>
<Relationships xmlns="http://schemas.openxmlformats.org/package/2006/relationships"><Relationship Id="rId3" Type="http://schemas.openxmlformats.org/officeDocument/2006/relationships/hyperlink" Target="file:///C:\a\j\adn\train\revit\2011\src\rst\link\RstLink.sl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file:///C:\a\src\revit\loose_connectors\src\LooseConnectors\LooseConnectors.sl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hyperlink" Target="http://www.autodesk.com/developrevit" TargetMode="External"/><Relationship Id="rId1" Type="http://schemas.openxmlformats.org/officeDocument/2006/relationships/slideLayout" Target="../slideLayouts/slideLayout2.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C:\a\src\revit\pipe_to_conduit_converter\src\p2c\p2c.sl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thebuildingcoder.typepad.com/blog/2010/05/pipe-to-conduit-convert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9600" smtClean="0"/>
              <a:t>Revit 2011 API News</a:t>
            </a:r>
            <a:endParaRPr lang="en-US" sz="9600" dirty="0" smtClean="0"/>
          </a:p>
        </p:txBody>
      </p:sp>
      <p:sp>
        <p:nvSpPr>
          <p:cNvPr id="2052" name="Rectangle 4"/>
          <p:cNvSpPr>
            <a:spLocks noGrp="1" noChangeArrowheads="1"/>
          </p:cNvSpPr>
          <p:nvPr>
            <p:ph idx="1"/>
          </p:nvPr>
        </p:nvSpPr>
        <p:spPr>
          <a:xfrm>
            <a:off x="594361" y="5030439"/>
            <a:ext cx="9034109" cy="1067148"/>
          </a:xfrm>
        </p:spPr>
        <p:txBody>
          <a:bodyPr/>
          <a:lstStyle/>
          <a:p>
            <a:pPr marL="0" indent="0">
              <a:spcBef>
                <a:spcPct val="0"/>
              </a:spcBef>
              <a:buNone/>
            </a:pPr>
            <a:r>
              <a:rPr lang="en-US" smtClean="0"/>
              <a:t>Jeremy Tammik</a:t>
            </a:r>
            <a:endParaRPr lang="en-US" dirty="0" smtClean="0"/>
          </a:p>
          <a:p>
            <a:pPr marL="0" indent="0">
              <a:spcBef>
                <a:spcPts val="201"/>
              </a:spcBef>
              <a:buNone/>
            </a:pPr>
            <a:r>
              <a:rPr lang="en-US" sz="2400" smtClean="0"/>
              <a:t>Consulting Analyst</a:t>
            </a: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Migration Steps</a:t>
            </a:r>
            <a:endParaRPr lang="en-GB" sz="2800" noProof="0" dirty="0"/>
          </a:p>
        </p:txBody>
      </p:sp>
      <p:sp>
        <p:nvSpPr>
          <p:cNvPr id="3" name="Content Placeholder 2"/>
          <p:cNvSpPr>
            <a:spLocks noGrp="1"/>
          </p:cNvSpPr>
          <p:nvPr>
            <p:ph idx="1"/>
          </p:nvPr>
        </p:nvSpPr>
        <p:spPr/>
        <p:txBody>
          <a:bodyPr/>
          <a:lstStyle/>
          <a:p>
            <a:r>
              <a:rPr lang="en-US" smtClean="0"/>
              <a:t>Read What's New section in Revit API help doc</a:t>
            </a:r>
          </a:p>
          <a:p>
            <a:r>
              <a:rPr lang="en-US" noProof="0" smtClean="0"/>
              <a:t>Consider which command attributes to use</a:t>
            </a:r>
          </a:p>
          <a:p>
            <a:r>
              <a:rPr lang="en-US" smtClean="0"/>
              <a:t>Update references and namespaces</a:t>
            </a:r>
          </a:p>
          <a:p>
            <a:r>
              <a:rPr lang="en-US" smtClean="0"/>
              <a:t>Accomodate class changes, e.g. app and doc db and ui split</a:t>
            </a:r>
          </a:p>
          <a:p>
            <a:r>
              <a:rPr lang="en-US" smtClean="0"/>
              <a:t>Update element filtering code</a:t>
            </a:r>
          </a:p>
          <a:p>
            <a:r>
              <a:rPr lang="en-US" smtClean="0"/>
              <a:t>Update transaction handling</a:t>
            </a:r>
          </a:p>
          <a:p>
            <a:r>
              <a:rPr lang="en-US" smtClean="0"/>
              <a:t>See</a:t>
            </a:r>
            <a:br>
              <a:rPr lang="en-US" smtClean="0"/>
            </a:br>
            <a:r>
              <a:rPr lang="en-US" sz="2400" smtClean="0">
                <a:hlinkClick r:id="rId3"/>
              </a:rPr>
              <a:t>http://thebuildingcoder.typepad.com/blog/2010/04/plugin-migration-steps.html</a:t>
            </a:r>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Migration Samples</a:t>
            </a:r>
            <a:endParaRPr lang="en-GB" sz="2800" noProof="0" dirty="0"/>
          </a:p>
        </p:txBody>
      </p:sp>
      <p:sp>
        <p:nvSpPr>
          <p:cNvPr id="3" name="Content Placeholder 2"/>
          <p:cNvSpPr>
            <a:spLocks noGrp="1"/>
          </p:cNvSpPr>
          <p:nvPr>
            <p:ph idx="1"/>
          </p:nvPr>
        </p:nvSpPr>
        <p:spPr/>
        <p:txBody>
          <a:bodyPr/>
          <a:lstStyle/>
          <a:p>
            <a:r>
              <a:rPr lang="en-US" smtClean="0"/>
              <a:t>The Building Coder samples</a:t>
            </a:r>
          </a:p>
          <a:p>
            <a:r>
              <a:rPr lang="en-US" smtClean="0"/>
              <a:t>Revit API introduction labs</a:t>
            </a:r>
          </a:p>
          <a:p>
            <a:pPr lvl="1">
              <a:buFont typeface="Wingdings" pitchFamily="2" charset="2"/>
              <a:buChar char="Ø"/>
            </a:pPr>
            <a:r>
              <a:rPr lang="en-US" noProof="0" smtClean="0">
                <a:hlinkClick r:id="rId3" action="ppaction://hlinkfile"/>
              </a:rPr>
              <a:t>diff labs/2010 labs/2011</a:t>
            </a:r>
            <a:endParaRPr lang="en-US" noProof="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Major Enhancements</a:t>
            </a:r>
            <a:endParaRPr lang="en-GB" noProof="0" dirty="0"/>
          </a:p>
        </p:txBody>
      </p:sp>
      <p:sp>
        <p:nvSpPr>
          <p:cNvPr id="3" name="Content Placeholder 2"/>
          <p:cNvSpPr>
            <a:spLocks noGrp="1"/>
          </p:cNvSpPr>
          <p:nvPr>
            <p:ph idx="1"/>
          </p:nvPr>
        </p:nvSpPr>
        <p:spPr>
          <a:xfrm>
            <a:off x="593725" y="2058987"/>
            <a:ext cx="11762080" cy="7010400"/>
          </a:xfrm>
        </p:spPr>
        <p:txBody>
          <a:bodyPr/>
          <a:lstStyle/>
          <a:p>
            <a:r>
              <a:rPr lang="en-US" smtClean="0"/>
              <a:t>Dynamic Model Update</a:t>
            </a:r>
          </a:p>
          <a:p>
            <a:pPr>
              <a:spcBef>
                <a:spcPts val="300"/>
              </a:spcBef>
            </a:pPr>
            <a:r>
              <a:rPr lang="en-US" smtClean="0"/>
              <a:t>Elements changed event</a:t>
            </a:r>
          </a:p>
          <a:p>
            <a:pPr>
              <a:spcBef>
                <a:spcPts val="300"/>
              </a:spcBef>
            </a:pPr>
            <a:r>
              <a:rPr lang="en-US" smtClean="0"/>
              <a:t>Failure API</a:t>
            </a:r>
          </a:p>
          <a:p>
            <a:pPr>
              <a:spcBef>
                <a:spcPts val="300"/>
              </a:spcBef>
            </a:pPr>
            <a:r>
              <a:rPr lang="en-US" smtClean="0"/>
              <a:t>Select elements, points on elements, faces and edges</a:t>
            </a:r>
          </a:p>
          <a:p>
            <a:pPr>
              <a:spcBef>
                <a:spcPts val="300"/>
              </a:spcBef>
            </a:pPr>
            <a:r>
              <a:rPr lang="en-US" smtClean="0"/>
              <a:t>Pick point on the view active work plane</a:t>
            </a:r>
          </a:p>
          <a:p>
            <a:pPr>
              <a:spcBef>
                <a:spcPts val="300"/>
              </a:spcBef>
            </a:pPr>
            <a:r>
              <a:rPr lang="en-US" smtClean="0"/>
              <a:t>Additional ribbon customization options</a:t>
            </a:r>
          </a:p>
          <a:p>
            <a:pPr>
              <a:spcBef>
                <a:spcPts val="300"/>
              </a:spcBef>
            </a:pPr>
            <a:r>
              <a:rPr lang="en-US" smtClean="0"/>
              <a:t>Revit-style task dialogues</a:t>
            </a:r>
          </a:p>
          <a:p>
            <a:pPr>
              <a:spcBef>
                <a:spcPts val="300"/>
              </a:spcBef>
            </a:pPr>
            <a:r>
              <a:rPr lang="en-US" smtClean="0"/>
              <a:t>Analysis Visualization Framework</a:t>
            </a:r>
          </a:p>
          <a:p>
            <a:pPr>
              <a:spcBef>
                <a:spcPts val="300"/>
              </a:spcBef>
            </a:pPr>
            <a:r>
              <a:rPr lang="en-US" smtClean="0"/>
              <a:t>Idling event</a:t>
            </a:r>
          </a:p>
          <a:p>
            <a:pPr>
              <a:spcBef>
                <a:spcPts val="300"/>
              </a:spcBef>
            </a:pPr>
            <a:r>
              <a:rPr lang="en-US" smtClean="0"/>
              <a:t>Sun and shadows settings</a:t>
            </a:r>
          </a:p>
          <a:p>
            <a:pPr>
              <a:spcBef>
                <a:spcPts val="300"/>
              </a:spcBef>
            </a:pPr>
            <a:r>
              <a:rPr lang="en-US" smtClean="0"/>
              <a:t>MEP demand factor and load classifications</a:t>
            </a:r>
          </a:p>
          <a:p>
            <a:pPr>
              <a:spcBef>
                <a:spcPts val="300"/>
              </a:spcBef>
            </a:pPr>
            <a:r>
              <a:rPr lang="en-US" smtClean="0"/>
              <a:t>Panel schedules</a:t>
            </a:r>
          </a:p>
          <a:p>
            <a:pPr>
              <a:spcBef>
                <a:spcPts val="300"/>
              </a:spcBef>
            </a:pPr>
            <a:r>
              <a:rPr lang="en-US" smtClean="0"/>
              <a:t>Cable tray and conduit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30187"/>
            <a:ext cx="11762080" cy="1161332"/>
          </a:xfrm>
        </p:spPr>
        <p:txBody>
          <a:bodyPr/>
          <a:lstStyle/>
          <a:p>
            <a:r>
              <a:rPr lang="en-GB" smtClean="0"/>
              <a:t>New SDK Samples in Revit 2010</a:t>
            </a:r>
            <a:endParaRPr lang="en-GB" sz="2800" noProof="0" dirty="0"/>
          </a:p>
        </p:txBody>
      </p:sp>
      <p:sp>
        <p:nvSpPr>
          <p:cNvPr id="3" name="Content Placeholder 2"/>
          <p:cNvSpPr>
            <a:spLocks noGrp="1"/>
          </p:cNvSpPr>
          <p:nvPr>
            <p:ph idx="1"/>
          </p:nvPr>
        </p:nvSpPr>
        <p:spPr>
          <a:xfrm>
            <a:off x="593725" y="1677987"/>
            <a:ext cx="11762080" cy="7162800"/>
          </a:xfrm>
        </p:spPr>
        <p:txBody>
          <a:bodyPr numCol="2"/>
          <a:lstStyle/>
          <a:p>
            <a:pPr lvl="0"/>
            <a:r>
              <a:rPr lang="en-GB" smtClean="0"/>
              <a:t>Generic</a:t>
            </a:r>
          </a:p>
          <a:p>
            <a:pPr marL="568325" lvl="1" indent="-284163"/>
            <a:r>
              <a:rPr lang="en-GB" smtClean="0"/>
              <a:t>RaytraceBounce</a:t>
            </a:r>
          </a:p>
          <a:p>
            <a:pPr lvl="1">
              <a:spcBef>
                <a:spcPts val="0"/>
              </a:spcBef>
            </a:pPr>
            <a:r>
              <a:rPr lang="en-GB" smtClean="0"/>
              <a:t>Ribbon</a:t>
            </a:r>
          </a:p>
          <a:p>
            <a:pPr lvl="0"/>
            <a:r>
              <a:rPr lang="en-GB" smtClean="0"/>
              <a:t>Revit MEP</a:t>
            </a:r>
          </a:p>
          <a:p>
            <a:pPr lvl="1"/>
            <a:r>
              <a:rPr lang="en-GB" smtClean="0"/>
              <a:t>AutoRoute</a:t>
            </a:r>
          </a:p>
          <a:p>
            <a:pPr lvl="1">
              <a:spcBef>
                <a:spcPts val="0"/>
              </a:spcBef>
            </a:pPr>
            <a:r>
              <a:rPr lang="en-GB" smtClean="0"/>
              <a:t>AvoidObstruction</a:t>
            </a:r>
          </a:p>
          <a:p>
            <a:pPr lvl="1">
              <a:spcBef>
                <a:spcPts val="0"/>
              </a:spcBef>
            </a:pPr>
            <a:r>
              <a:rPr lang="en-GB" smtClean="0"/>
              <a:t>TraverseSystem </a:t>
            </a:r>
          </a:p>
          <a:p>
            <a:pPr lvl="0"/>
            <a:r>
              <a:rPr lang="en-GB" smtClean="0"/>
              <a:t>Events</a:t>
            </a:r>
          </a:p>
          <a:p>
            <a:pPr lvl="1"/>
            <a:r>
              <a:rPr lang="en-GB" smtClean="0"/>
              <a:t>AutoStamp</a:t>
            </a:r>
          </a:p>
          <a:p>
            <a:pPr lvl="1">
              <a:spcBef>
                <a:spcPts val="0"/>
              </a:spcBef>
            </a:pPr>
            <a:r>
              <a:rPr lang="en-GB" smtClean="0"/>
              <a:t>AutoUpdate</a:t>
            </a:r>
          </a:p>
          <a:p>
            <a:pPr lvl="1">
              <a:spcBef>
                <a:spcPts val="0"/>
              </a:spcBef>
            </a:pPr>
            <a:r>
              <a:rPr lang="en-GB" smtClean="0"/>
              <a:t>CancelSave</a:t>
            </a:r>
          </a:p>
          <a:p>
            <a:pPr lvl="1">
              <a:spcBef>
                <a:spcPts val="0"/>
              </a:spcBef>
            </a:pPr>
            <a:r>
              <a:rPr lang="en-GB" smtClean="0"/>
              <a:t>EventsMonitor</a:t>
            </a:r>
          </a:p>
          <a:p>
            <a:pPr lvl="1">
              <a:spcBef>
                <a:spcPts val="0"/>
              </a:spcBef>
            </a:pPr>
            <a:r>
              <a:rPr lang="en-GB" smtClean="0"/>
              <a:t>PrintLog</a:t>
            </a:r>
          </a:p>
          <a:p>
            <a:pPr lvl="0">
              <a:spcBef>
                <a:spcPts val="60000"/>
              </a:spcBef>
            </a:pPr>
            <a:r>
              <a:rPr lang="en-GB" smtClean="0"/>
              <a:t>FamilyCreation</a:t>
            </a:r>
          </a:p>
          <a:p>
            <a:pPr marL="714375" lvl="1" indent="-271463"/>
            <a:r>
              <a:rPr lang="en-GB" smtClean="0"/>
              <a:t>AutoJoin</a:t>
            </a:r>
          </a:p>
          <a:p>
            <a:pPr marL="714375" lvl="1" indent="-271463">
              <a:spcBef>
                <a:spcPts val="0"/>
              </a:spcBef>
            </a:pPr>
            <a:r>
              <a:rPr lang="en-GB" smtClean="0"/>
              <a:t>AutoParameter</a:t>
            </a:r>
          </a:p>
          <a:p>
            <a:pPr marL="714375" lvl="1" indent="-271463">
              <a:spcBef>
                <a:spcPts val="0"/>
              </a:spcBef>
            </a:pPr>
            <a:r>
              <a:rPr lang="en-GB" smtClean="0"/>
              <a:t>CreateAirHandler (rme)</a:t>
            </a:r>
          </a:p>
          <a:p>
            <a:pPr marL="714375" lvl="1" indent="-271463">
              <a:spcBef>
                <a:spcPts val="0"/>
              </a:spcBef>
            </a:pPr>
            <a:r>
              <a:rPr lang="en-GB" smtClean="0"/>
              <a:t>CreateTruss (rst)</a:t>
            </a:r>
          </a:p>
          <a:p>
            <a:pPr marL="714375" lvl="1" indent="-271463">
              <a:spcBef>
                <a:spcPts val="0"/>
              </a:spcBef>
            </a:pPr>
            <a:r>
              <a:rPr lang="en-GB" smtClean="0"/>
              <a:t>DWGFamilyCreation</a:t>
            </a:r>
          </a:p>
          <a:p>
            <a:pPr marL="714375" lvl="1" indent="-271463">
              <a:spcBef>
                <a:spcPts val="0"/>
              </a:spcBef>
            </a:pPr>
            <a:r>
              <a:rPr lang="en-GB" smtClean="0"/>
              <a:t>GenericModelCreation</a:t>
            </a:r>
          </a:p>
          <a:p>
            <a:pPr marL="714375" lvl="1" indent="-271463">
              <a:spcBef>
                <a:spcPts val="0"/>
              </a:spcBef>
            </a:pPr>
            <a:r>
              <a:rPr lang="en-GB" smtClean="0"/>
              <a:t>TypeRegeneration</a:t>
            </a:r>
          </a:p>
          <a:p>
            <a:pPr marL="714375" lvl="1" indent="-271463">
              <a:spcBef>
                <a:spcPts val="0"/>
              </a:spcBef>
            </a:pPr>
            <a:r>
              <a:rPr lang="en-GB" smtClean="0"/>
              <a:t>ValidateParameters</a:t>
            </a:r>
          </a:p>
          <a:p>
            <a:pPr marL="714375" lvl="1" indent="-271463">
              <a:spcBef>
                <a:spcPts val="0"/>
              </a:spcBef>
            </a:pPr>
            <a:r>
              <a:rPr lang="en-GB" smtClean="0"/>
              <a:t>WindowWizard</a:t>
            </a:r>
          </a:p>
          <a:p>
            <a:r>
              <a:rPr lang="en-GB" smtClean="0"/>
              <a:t> Massing</a:t>
            </a:r>
          </a:p>
          <a:p>
            <a:pPr marL="714375" lvl="1" indent="-271463"/>
            <a:r>
              <a:rPr lang="en-GB" smtClean="0"/>
              <a:t>DistanceToPanels</a:t>
            </a:r>
          </a:p>
          <a:p>
            <a:pPr marL="714375" lvl="1" indent="-271463">
              <a:spcBef>
                <a:spcPts val="0"/>
              </a:spcBef>
            </a:pPr>
            <a:r>
              <a:rPr lang="en-GB" smtClean="0"/>
              <a:t>MeasurePanelArea</a:t>
            </a:r>
          </a:p>
          <a:p>
            <a:pPr marL="714375" lvl="1" indent="-271463">
              <a:spcBef>
                <a:spcPts val="0"/>
              </a:spcBef>
            </a:pPr>
            <a:r>
              <a:rPr lang="en-GB" smtClean="0"/>
              <a:t>NewForm (5 commands)</a:t>
            </a:r>
          </a:p>
          <a:p>
            <a:pPr marL="714375" lvl="1" indent="-271463">
              <a:spcBef>
                <a:spcPts val="0"/>
              </a:spcBef>
            </a:pPr>
            <a:r>
              <a:rPr lang="en-GB" smtClean="0"/>
              <a:t>PanelEdgeLengthAngle</a:t>
            </a:r>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30187"/>
            <a:ext cx="11762080" cy="1161332"/>
          </a:xfrm>
        </p:spPr>
        <p:txBody>
          <a:bodyPr/>
          <a:lstStyle/>
          <a:p>
            <a:r>
              <a:rPr lang="en-GB" smtClean="0"/>
              <a:t>New Revit 2011 SDK Samples</a:t>
            </a:r>
            <a:endParaRPr lang="en-GB" sz="2800" noProof="0" dirty="0"/>
          </a:p>
        </p:txBody>
      </p:sp>
      <p:sp>
        <p:nvSpPr>
          <p:cNvPr id="3" name="Content Placeholder 2"/>
          <p:cNvSpPr>
            <a:spLocks noGrp="1"/>
          </p:cNvSpPr>
          <p:nvPr>
            <p:ph idx="1"/>
          </p:nvPr>
        </p:nvSpPr>
        <p:spPr>
          <a:xfrm>
            <a:off x="593725" y="1677987"/>
            <a:ext cx="11762080" cy="7162800"/>
          </a:xfrm>
        </p:spPr>
        <p:txBody>
          <a:bodyPr numCol="2"/>
          <a:lstStyle/>
          <a:p>
            <a:pPr>
              <a:buNone/>
            </a:pPr>
            <a:r>
              <a:rPr lang="en-US" sz="3600" smtClean="0"/>
              <a:t>N</a:t>
            </a:r>
            <a:r>
              <a:rPr lang="en-GB" sz="3600" smtClean="0"/>
              <a:t>ew</a:t>
            </a:r>
          </a:p>
          <a:p>
            <a:pPr lvl="1"/>
            <a:r>
              <a:rPr lang="en-GB" smtClean="0"/>
              <a:t>AnalysisVisualizationFramework</a:t>
            </a:r>
          </a:p>
          <a:p>
            <a:pPr lvl="2"/>
            <a:r>
              <a:rPr lang="en-GB" smtClean="0"/>
              <a:t>DistanceToSurfaces</a:t>
            </a:r>
          </a:p>
          <a:p>
            <a:pPr lvl="2"/>
            <a:r>
              <a:rPr lang="en-GB" smtClean="0"/>
              <a:t>SpatialFieldGradient</a:t>
            </a:r>
          </a:p>
          <a:p>
            <a:pPr lvl="1"/>
            <a:r>
              <a:rPr lang="en-GB" smtClean="0"/>
              <a:t>ConceptualDesign (* typo)</a:t>
            </a:r>
          </a:p>
          <a:p>
            <a:pPr lvl="2"/>
            <a:r>
              <a:rPr lang="en-GB" smtClean="0"/>
              <a:t>DividedSurfaceByIntersects</a:t>
            </a:r>
          </a:p>
          <a:p>
            <a:pPr lvl="1"/>
            <a:r>
              <a:rPr lang="en-GB" smtClean="0"/>
              <a:t>ElementFilter</a:t>
            </a:r>
          </a:p>
          <a:p>
            <a:pPr lvl="2"/>
            <a:r>
              <a:rPr lang="en-GB" smtClean="0"/>
              <a:t>ViewFilters</a:t>
            </a:r>
          </a:p>
          <a:p>
            <a:pPr lvl="1"/>
            <a:r>
              <a:rPr lang="en-GB" smtClean="0"/>
              <a:t>FindReferencesByDirection</a:t>
            </a:r>
          </a:p>
          <a:p>
            <a:pPr lvl="2"/>
            <a:r>
              <a:rPr lang="en-GB" smtClean="0"/>
              <a:t>FindColumns</a:t>
            </a:r>
          </a:p>
          <a:p>
            <a:pPr lvl="2"/>
            <a:r>
              <a:rPr lang="en-GB" smtClean="0"/>
              <a:t>MeasureHeight</a:t>
            </a:r>
          </a:p>
          <a:p>
            <a:pPr lvl="1"/>
            <a:r>
              <a:rPr lang="en-GB" smtClean="0"/>
              <a:t>Massing</a:t>
            </a:r>
          </a:p>
          <a:p>
            <a:pPr lvl="2"/>
            <a:r>
              <a:rPr lang="en-GB" smtClean="0"/>
              <a:t>ParameterValuesFromImage</a:t>
            </a:r>
          </a:p>
          <a:p>
            <a:pPr lvl="2"/>
            <a:r>
              <a:rPr lang="en-GB" smtClean="0"/>
              <a:t>PointCurveCreation</a:t>
            </a:r>
          </a:p>
          <a:p>
            <a:pPr lvl="2"/>
            <a:endParaRPr lang="en-GB" smtClean="0"/>
          </a:p>
          <a:p>
            <a:pPr lvl="1">
              <a:spcBef>
                <a:spcPts val="60000"/>
              </a:spcBef>
            </a:pPr>
            <a:r>
              <a:rPr lang="en-GB" smtClean="0"/>
              <a:t>DirectionCalculation</a:t>
            </a:r>
          </a:p>
          <a:p>
            <a:pPr lvl="1">
              <a:spcBef>
                <a:spcPts val="0"/>
              </a:spcBef>
            </a:pPr>
            <a:r>
              <a:rPr lang="en-GB" smtClean="0"/>
              <a:t>DocumentChanged</a:t>
            </a:r>
          </a:p>
          <a:p>
            <a:pPr lvl="2">
              <a:spcBef>
                <a:spcPts val="0"/>
              </a:spcBef>
            </a:pPr>
            <a:r>
              <a:rPr lang="en-GB" smtClean="0"/>
              <a:t>Also known as ChangesMonitor</a:t>
            </a:r>
          </a:p>
          <a:p>
            <a:pPr lvl="1">
              <a:spcBef>
                <a:spcPts val="0"/>
              </a:spcBef>
            </a:pPr>
            <a:r>
              <a:rPr lang="en-GB" smtClean="0"/>
              <a:t>DynamicModelUpdate</a:t>
            </a:r>
          </a:p>
          <a:p>
            <a:pPr lvl="1">
              <a:spcBef>
                <a:spcPts val="0"/>
              </a:spcBef>
            </a:pPr>
            <a:r>
              <a:rPr lang="en-GB" smtClean="0"/>
              <a:t>ErrorHandling</a:t>
            </a:r>
          </a:p>
          <a:p>
            <a:pPr lvl="1">
              <a:spcBef>
                <a:spcPts val="0"/>
              </a:spcBef>
            </a:pPr>
            <a:r>
              <a:rPr lang="en-GB" smtClean="0"/>
              <a:t>ExternalCommand2011</a:t>
            </a:r>
          </a:p>
          <a:p>
            <a:pPr lvl="1">
              <a:spcBef>
                <a:spcPts val="0"/>
              </a:spcBef>
            </a:pPr>
            <a:r>
              <a:rPr lang="en-GB" smtClean="0"/>
              <a:t>MaterialQuantities</a:t>
            </a:r>
          </a:p>
          <a:p>
            <a:pPr lvl="1">
              <a:spcBef>
                <a:spcPts val="0"/>
              </a:spcBef>
            </a:pPr>
            <a:r>
              <a:rPr lang="en-GB" smtClean="0"/>
              <a:t>PanelSchedule</a:t>
            </a:r>
          </a:p>
          <a:p>
            <a:pPr lvl="1">
              <a:spcBef>
                <a:spcPts val="0"/>
              </a:spcBef>
            </a:pPr>
            <a:r>
              <a:rPr lang="en-GB" smtClean="0"/>
              <a:t>Selections</a:t>
            </a:r>
          </a:p>
          <a:p>
            <a:pPr lvl="1">
              <a:spcBef>
                <a:spcPts val="0"/>
              </a:spcBef>
            </a:pPr>
            <a:r>
              <a:rPr lang="en-GB" smtClean="0"/>
              <a:t>SolidSolidCut</a:t>
            </a:r>
          </a:p>
          <a:p>
            <a:pPr>
              <a:buNone/>
            </a:pPr>
            <a:r>
              <a:rPr lang="en-GB" sz="3600" smtClean="0"/>
              <a:t>Modified</a:t>
            </a:r>
          </a:p>
          <a:p>
            <a:pPr lvl="1"/>
            <a:r>
              <a:rPr lang="en-GB" smtClean="0"/>
              <a:t>HelloRevit</a:t>
            </a:r>
            <a:endParaRPr lang="en-GB" smtClean="0"/>
          </a:p>
          <a:p>
            <a:pPr lvl="1">
              <a:spcBef>
                <a:spcPts val="0"/>
              </a:spcBef>
            </a:pPr>
            <a:r>
              <a:rPr lang="en-GB" smtClean="0"/>
              <a:t>ImportExport</a:t>
            </a:r>
            <a:endParaRPr lang="en-GB" smtClean="0"/>
          </a:p>
          <a:p>
            <a:pPr lvl="1">
              <a:spcBef>
                <a:spcPts val="0"/>
              </a:spcBef>
            </a:pPr>
            <a:r>
              <a:rPr lang="en-GB" smtClean="0"/>
              <a:t>TransactionControl</a:t>
            </a:r>
            <a:endParaRPr lang="en-GB" smtClean="0"/>
          </a:p>
          <a:p>
            <a:pPr lvl="0"/>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537821" y="2239846"/>
            <a:ext cx="9258527" cy="6978651"/>
          </a:xfrm>
        </p:spPr>
        <p:txBody>
          <a:bodyPr/>
          <a:lstStyle/>
          <a:p>
            <a:pPr lvl="1"/>
            <a:endParaRPr lang="en-US" dirty="0" smtClean="0"/>
          </a:p>
          <a:p>
            <a:pPr indent="0"/>
            <a:endParaRPr lang="en-US" dirty="0" smtClean="0"/>
          </a:p>
          <a:p>
            <a:pPr indent="0"/>
            <a:endParaRPr lang="en-US" dirty="0" smtClean="0"/>
          </a:p>
        </p:txBody>
      </p:sp>
      <p:pic>
        <p:nvPicPr>
          <p:cNvPr id="5" name="Picture 4" descr="ViewFilter2.PNG"/>
          <p:cNvPicPr>
            <a:picLocks noChangeAspect="1"/>
          </p:cNvPicPr>
          <p:nvPr/>
        </p:nvPicPr>
        <p:blipFill>
          <a:blip r:embed="rId3" cstate="print"/>
          <a:srcRect l="19186" t="36303" r="4562"/>
          <a:stretch>
            <a:fillRect/>
          </a:stretch>
        </p:blipFill>
        <p:spPr>
          <a:xfrm>
            <a:off x="7767839" y="5707890"/>
            <a:ext cx="3587193" cy="2408302"/>
          </a:xfrm>
          <a:prstGeom prst="rect">
            <a:avLst/>
          </a:prstGeom>
        </p:spPr>
      </p:pic>
      <p:pic>
        <p:nvPicPr>
          <p:cNvPr id="4" name="Picture 3" descr="ViewFilter1.PNG"/>
          <p:cNvPicPr>
            <a:picLocks noChangeAspect="1"/>
          </p:cNvPicPr>
          <p:nvPr/>
        </p:nvPicPr>
        <p:blipFill>
          <a:blip r:embed="rId4" cstate="print"/>
          <a:stretch>
            <a:fillRect/>
          </a:stretch>
        </p:blipFill>
        <p:spPr>
          <a:xfrm>
            <a:off x="4006802" y="5698677"/>
            <a:ext cx="3706823" cy="2425890"/>
          </a:xfrm>
          <a:prstGeom prst="rect">
            <a:avLst/>
          </a:prstGeom>
        </p:spPr>
      </p:pic>
      <p:sp>
        <p:nvSpPr>
          <p:cNvPr id="6" name="TextBox 5"/>
          <p:cNvSpPr txBox="1"/>
          <p:nvPr/>
        </p:nvSpPr>
        <p:spPr>
          <a:xfrm>
            <a:off x="6629362" y="8102640"/>
            <a:ext cx="4730095" cy="993145"/>
          </a:xfrm>
          <a:prstGeom prst="rect">
            <a:avLst/>
          </a:prstGeom>
          <a:noFill/>
        </p:spPr>
        <p:txBody>
          <a:bodyPr wrap="square" lIns="130101" tIns="65050" rIns="130101" bIns="65050" rtlCol="0">
            <a:spAutoFit/>
          </a:bodyPr>
          <a:lstStyle/>
          <a:p>
            <a:r>
              <a:rPr lang="en-US" sz="2800" dirty="0" err="1" smtClean="0"/>
              <a:t>ElementFiltering</a:t>
            </a:r>
            <a:r>
              <a:rPr lang="en-US" sz="2800" dirty="0" smtClean="0"/>
              <a:t/>
            </a:r>
            <a:br>
              <a:rPr lang="en-US" sz="2800" dirty="0" smtClean="0"/>
            </a:br>
            <a:r>
              <a:rPr lang="en-US" sz="2800" dirty="0" err="1" smtClean="0"/>
              <a:t>ViewFilters</a:t>
            </a:r>
            <a:endParaRPr lang="en-US" sz="2800" dirty="0"/>
          </a:p>
        </p:txBody>
      </p:sp>
      <p:pic>
        <p:nvPicPr>
          <p:cNvPr id="7" name="Picture 6" descr="SpatialFieldGradient.PNG"/>
          <p:cNvPicPr>
            <a:picLocks noChangeAspect="1"/>
          </p:cNvPicPr>
          <p:nvPr/>
        </p:nvPicPr>
        <p:blipFill>
          <a:blip r:embed="rId5" cstate="print"/>
          <a:stretch>
            <a:fillRect/>
          </a:stretch>
        </p:blipFill>
        <p:spPr>
          <a:xfrm>
            <a:off x="512337" y="2236363"/>
            <a:ext cx="1983275" cy="2527653"/>
          </a:xfrm>
          <a:prstGeom prst="rect">
            <a:avLst/>
          </a:prstGeom>
        </p:spPr>
      </p:pic>
      <p:sp>
        <p:nvSpPr>
          <p:cNvPr id="8" name="TextBox 7"/>
          <p:cNvSpPr txBox="1"/>
          <p:nvPr/>
        </p:nvSpPr>
        <p:spPr>
          <a:xfrm>
            <a:off x="367743" y="4769075"/>
            <a:ext cx="5882127" cy="963312"/>
          </a:xfrm>
          <a:prstGeom prst="rect">
            <a:avLst/>
          </a:prstGeom>
          <a:noFill/>
        </p:spPr>
        <p:txBody>
          <a:bodyPr wrap="square" lIns="130101" tIns="65050" rIns="130101" bIns="65050" rtlCol="0">
            <a:spAutoFit/>
          </a:bodyPr>
          <a:lstStyle/>
          <a:p>
            <a:pPr marL="0" lvl="2"/>
            <a:r>
              <a:rPr lang="en-US" sz="2800" dirty="0" err="1" smtClean="0"/>
              <a:t>SpatialFieldGradient</a:t>
            </a:r>
            <a:endParaRPr lang="en-US" sz="2800" dirty="0" smtClean="0"/>
          </a:p>
          <a:p>
            <a:endParaRPr lang="en-US" dirty="0"/>
          </a:p>
        </p:txBody>
      </p:sp>
      <p:pic>
        <p:nvPicPr>
          <p:cNvPr id="9" name="Picture 8" descr="DividedSurface.PNG"/>
          <p:cNvPicPr>
            <a:picLocks noChangeAspect="1"/>
          </p:cNvPicPr>
          <p:nvPr/>
        </p:nvPicPr>
        <p:blipFill>
          <a:blip r:embed="rId6" cstate="print"/>
          <a:srcRect b="8448"/>
          <a:stretch>
            <a:fillRect/>
          </a:stretch>
        </p:blipFill>
        <p:spPr>
          <a:xfrm>
            <a:off x="510056" y="5720044"/>
            <a:ext cx="3178244" cy="2423250"/>
          </a:xfrm>
          <a:prstGeom prst="rect">
            <a:avLst/>
          </a:prstGeom>
        </p:spPr>
      </p:pic>
      <p:sp>
        <p:nvSpPr>
          <p:cNvPr id="10" name="TextBox 9"/>
          <p:cNvSpPr txBox="1"/>
          <p:nvPr/>
        </p:nvSpPr>
        <p:spPr>
          <a:xfrm>
            <a:off x="-296365" y="8075540"/>
            <a:ext cx="6234509" cy="1393254"/>
          </a:xfrm>
          <a:prstGeom prst="rect">
            <a:avLst/>
          </a:prstGeom>
          <a:noFill/>
        </p:spPr>
        <p:txBody>
          <a:bodyPr wrap="square" lIns="130101" tIns="65050" rIns="130101" bIns="65050" rtlCol="0">
            <a:spAutoFit/>
          </a:bodyPr>
          <a:lstStyle/>
          <a:p>
            <a:pPr lvl="1"/>
            <a:r>
              <a:rPr lang="en-GB" sz="2800" dirty="0" smtClean="0"/>
              <a:t>Conceptual Design </a:t>
            </a:r>
            <a:r>
              <a:rPr lang="en-GB" sz="2800" dirty="0" err="1" smtClean="0"/>
              <a:t>DividedSurfaceByIntersects</a:t>
            </a:r>
            <a:endParaRPr lang="en-US" sz="2800" dirty="0" smtClean="0"/>
          </a:p>
          <a:p>
            <a:endParaRPr lang="en-US" dirty="0"/>
          </a:p>
        </p:txBody>
      </p:sp>
      <p:sp>
        <p:nvSpPr>
          <p:cNvPr id="11" name="TextBox 10"/>
          <p:cNvSpPr txBox="1"/>
          <p:nvPr/>
        </p:nvSpPr>
        <p:spPr>
          <a:xfrm>
            <a:off x="-228599" y="1591801"/>
            <a:ext cx="7372985" cy="963312"/>
          </a:xfrm>
          <a:prstGeom prst="rect">
            <a:avLst/>
          </a:prstGeom>
          <a:noFill/>
        </p:spPr>
        <p:txBody>
          <a:bodyPr wrap="square" lIns="130101" tIns="65050" rIns="130101" bIns="65050" rtlCol="0">
            <a:spAutoFit/>
          </a:bodyPr>
          <a:lstStyle/>
          <a:p>
            <a:pPr lvl="1"/>
            <a:r>
              <a:rPr lang="en-GB" sz="2800" dirty="0" smtClean="0"/>
              <a:t>Analysis Visualization Framework</a:t>
            </a:r>
            <a:endParaRPr lang="en-US" sz="2800" dirty="0" smtClean="0"/>
          </a:p>
          <a:p>
            <a:endParaRPr lang="en-US" dirty="0"/>
          </a:p>
        </p:txBody>
      </p:sp>
      <p:sp>
        <p:nvSpPr>
          <p:cNvPr id="13" name="TextBox 12"/>
          <p:cNvSpPr txBox="1"/>
          <p:nvPr/>
        </p:nvSpPr>
        <p:spPr>
          <a:xfrm>
            <a:off x="7035960" y="4757332"/>
            <a:ext cx="5502632" cy="963312"/>
          </a:xfrm>
          <a:prstGeom prst="rect">
            <a:avLst/>
          </a:prstGeom>
          <a:noFill/>
        </p:spPr>
        <p:txBody>
          <a:bodyPr wrap="square" lIns="130101" tIns="65050" rIns="130101" bIns="65050" rtlCol="0">
            <a:spAutoFit/>
          </a:bodyPr>
          <a:lstStyle/>
          <a:p>
            <a:pPr lvl="1"/>
            <a:r>
              <a:rPr lang="en-GB" sz="2800" dirty="0" err="1" smtClean="0"/>
              <a:t>DistanceToSurfaces</a:t>
            </a:r>
            <a:endParaRPr lang="en-US" sz="2800" dirty="0" smtClean="0"/>
          </a:p>
          <a:p>
            <a:endParaRPr lang="en-US" dirty="0"/>
          </a:p>
        </p:txBody>
      </p:sp>
      <p:pic>
        <p:nvPicPr>
          <p:cNvPr id="14" name="Picture 13" descr="SdkDistanceToSurfaces2.png"/>
          <p:cNvPicPr>
            <a:picLocks noChangeAspect="1"/>
          </p:cNvPicPr>
          <p:nvPr/>
        </p:nvPicPr>
        <p:blipFill>
          <a:blip r:embed="rId7" cstate="print"/>
          <a:stretch>
            <a:fillRect/>
          </a:stretch>
        </p:blipFill>
        <p:spPr>
          <a:xfrm>
            <a:off x="4256061" y="2238613"/>
            <a:ext cx="3508917" cy="2533807"/>
          </a:xfrm>
          <a:prstGeom prst="rect">
            <a:avLst/>
          </a:prstGeom>
        </p:spPr>
      </p:pic>
      <p:pic>
        <p:nvPicPr>
          <p:cNvPr id="15" name="Picture 14" descr="SdkDistanceToSurfaces3.png"/>
          <p:cNvPicPr>
            <a:picLocks noChangeAspect="1"/>
          </p:cNvPicPr>
          <p:nvPr/>
        </p:nvPicPr>
        <p:blipFill>
          <a:blip r:embed="rId8" cstate="print"/>
          <a:stretch>
            <a:fillRect/>
          </a:stretch>
        </p:blipFill>
        <p:spPr>
          <a:xfrm>
            <a:off x="7835479" y="2239889"/>
            <a:ext cx="3495457" cy="2534117"/>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537821" y="2239846"/>
            <a:ext cx="9258527" cy="6978651"/>
          </a:xfrm>
        </p:spPr>
        <p:txBody>
          <a:bodyPr/>
          <a:lstStyle/>
          <a:p>
            <a:pPr lvl="2">
              <a:buNone/>
            </a:pPr>
            <a:endParaRPr lang="en-GB" dirty="0" smtClean="0"/>
          </a:p>
          <a:p>
            <a:pPr lvl="2"/>
            <a:endParaRPr lang="en-GB"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indent="0"/>
            <a:endParaRPr lang="en-US" dirty="0" smtClean="0"/>
          </a:p>
          <a:p>
            <a:pPr indent="0"/>
            <a:endParaRPr lang="en-US" dirty="0" smtClean="0"/>
          </a:p>
        </p:txBody>
      </p:sp>
      <p:pic>
        <p:nvPicPr>
          <p:cNvPr id="4" name="Picture 3" descr="Parameters2.png"/>
          <p:cNvPicPr>
            <a:picLocks noChangeAspect="1"/>
          </p:cNvPicPr>
          <p:nvPr/>
        </p:nvPicPr>
        <p:blipFill>
          <a:blip r:embed="rId3" cstate="print"/>
          <a:srcRect l="29098" t="3791" r="24404" b="3806"/>
          <a:stretch>
            <a:fillRect/>
          </a:stretch>
        </p:blipFill>
        <p:spPr>
          <a:xfrm>
            <a:off x="922527" y="5949182"/>
            <a:ext cx="2168525" cy="2692954"/>
          </a:xfrm>
          <a:prstGeom prst="rect">
            <a:avLst/>
          </a:prstGeom>
        </p:spPr>
      </p:pic>
      <p:pic>
        <p:nvPicPr>
          <p:cNvPr id="6" name="Picture 5" descr="PointCurve1.png"/>
          <p:cNvPicPr>
            <a:picLocks noChangeAspect="1"/>
          </p:cNvPicPr>
          <p:nvPr/>
        </p:nvPicPr>
        <p:blipFill>
          <a:blip r:embed="rId4" cstate="print"/>
          <a:stretch>
            <a:fillRect/>
          </a:stretch>
        </p:blipFill>
        <p:spPr>
          <a:xfrm>
            <a:off x="6819830" y="5936267"/>
            <a:ext cx="4303812" cy="2689445"/>
          </a:xfrm>
          <a:prstGeom prst="rect">
            <a:avLst/>
          </a:prstGeom>
        </p:spPr>
      </p:pic>
      <p:pic>
        <p:nvPicPr>
          <p:cNvPr id="8" name="Picture 7" descr="MeasureHeight.PNG"/>
          <p:cNvPicPr>
            <a:picLocks noChangeAspect="1"/>
          </p:cNvPicPr>
          <p:nvPr/>
        </p:nvPicPr>
        <p:blipFill>
          <a:blip r:embed="rId5" cstate="print"/>
          <a:srcRect t="1368" b="30211"/>
          <a:stretch>
            <a:fillRect/>
          </a:stretch>
        </p:blipFill>
        <p:spPr>
          <a:xfrm>
            <a:off x="6797875" y="2095364"/>
            <a:ext cx="4601257" cy="2573434"/>
          </a:xfrm>
          <a:prstGeom prst="rect">
            <a:avLst/>
          </a:prstGeom>
        </p:spPr>
      </p:pic>
      <p:sp>
        <p:nvSpPr>
          <p:cNvPr id="9" name="TextBox 8"/>
          <p:cNvSpPr txBox="1"/>
          <p:nvPr/>
        </p:nvSpPr>
        <p:spPr>
          <a:xfrm>
            <a:off x="6667179" y="8633842"/>
            <a:ext cx="3916898" cy="963312"/>
          </a:xfrm>
          <a:prstGeom prst="rect">
            <a:avLst/>
          </a:prstGeom>
          <a:noFill/>
        </p:spPr>
        <p:txBody>
          <a:bodyPr wrap="square" lIns="130101" tIns="65050" rIns="130101" bIns="65050" rtlCol="0">
            <a:spAutoFit/>
          </a:bodyPr>
          <a:lstStyle/>
          <a:p>
            <a:pPr marL="0" lvl="1"/>
            <a:r>
              <a:rPr lang="en-GB" sz="2800" dirty="0" err="1" smtClean="0"/>
              <a:t>PointCurveCreation</a:t>
            </a:r>
            <a:endParaRPr lang="en-GB" sz="2800" dirty="0" smtClean="0"/>
          </a:p>
          <a:p>
            <a:endParaRPr lang="en-US" dirty="0"/>
          </a:p>
        </p:txBody>
      </p:sp>
      <p:sp>
        <p:nvSpPr>
          <p:cNvPr id="10" name="TextBox 9"/>
          <p:cNvSpPr txBox="1"/>
          <p:nvPr/>
        </p:nvSpPr>
        <p:spPr>
          <a:xfrm>
            <a:off x="798608" y="8633842"/>
            <a:ext cx="4974056" cy="963312"/>
          </a:xfrm>
          <a:prstGeom prst="rect">
            <a:avLst/>
          </a:prstGeom>
          <a:noFill/>
        </p:spPr>
        <p:txBody>
          <a:bodyPr wrap="square" lIns="130101" tIns="65050" rIns="130101" bIns="65050" rtlCol="0">
            <a:spAutoFit/>
          </a:bodyPr>
          <a:lstStyle/>
          <a:p>
            <a:pPr marL="0" lvl="1"/>
            <a:r>
              <a:rPr lang="en-GB" sz="2800" dirty="0" err="1" smtClean="0"/>
              <a:t>ParameterValuesFromImage</a:t>
            </a:r>
            <a:endParaRPr lang="en-GB" sz="2800" dirty="0" smtClean="0"/>
          </a:p>
          <a:p>
            <a:endParaRPr lang="en-US" dirty="0"/>
          </a:p>
        </p:txBody>
      </p:sp>
      <p:sp>
        <p:nvSpPr>
          <p:cNvPr id="11" name="TextBox 10"/>
          <p:cNvSpPr txBox="1"/>
          <p:nvPr/>
        </p:nvSpPr>
        <p:spPr>
          <a:xfrm>
            <a:off x="6682667" y="4681163"/>
            <a:ext cx="4201519" cy="963312"/>
          </a:xfrm>
          <a:prstGeom prst="rect">
            <a:avLst/>
          </a:prstGeom>
          <a:noFill/>
        </p:spPr>
        <p:txBody>
          <a:bodyPr wrap="square" lIns="130101" tIns="65050" rIns="130101" bIns="65050" rtlCol="0">
            <a:spAutoFit/>
          </a:bodyPr>
          <a:lstStyle/>
          <a:p>
            <a:pPr marL="0" lvl="1"/>
            <a:r>
              <a:rPr lang="en-GB" sz="2800" dirty="0" err="1" smtClean="0"/>
              <a:t>MeasureHeight</a:t>
            </a:r>
            <a:endParaRPr lang="en-GB" sz="2800" dirty="0" smtClean="0"/>
          </a:p>
          <a:p>
            <a:endParaRPr lang="en-US" dirty="0"/>
          </a:p>
        </p:txBody>
      </p:sp>
      <p:pic>
        <p:nvPicPr>
          <p:cNvPr id="12" name="Picture 11" descr="FindColumns.PNG"/>
          <p:cNvPicPr>
            <a:picLocks noChangeAspect="1"/>
          </p:cNvPicPr>
          <p:nvPr/>
        </p:nvPicPr>
        <p:blipFill>
          <a:blip r:embed="rId6" cstate="print"/>
          <a:srcRect l="19946"/>
          <a:stretch>
            <a:fillRect/>
          </a:stretch>
        </p:blipFill>
        <p:spPr>
          <a:xfrm>
            <a:off x="936081" y="2136115"/>
            <a:ext cx="3862685" cy="2571933"/>
          </a:xfrm>
          <a:prstGeom prst="rect">
            <a:avLst/>
          </a:prstGeom>
        </p:spPr>
      </p:pic>
      <p:sp>
        <p:nvSpPr>
          <p:cNvPr id="13" name="TextBox 12"/>
          <p:cNvSpPr txBox="1"/>
          <p:nvPr/>
        </p:nvSpPr>
        <p:spPr>
          <a:xfrm>
            <a:off x="786991" y="4721816"/>
            <a:ext cx="3185023" cy="963312"/>
          </a:xfrm>
          <a:prstGeom prst="rect">
            <a:avLst/>
          </a:prstGeom>
          <a:noFill/>
        </p:spPr>
        <p:txBody>
          <a:bodyPr wrap="square" lIns="130101" tIns="65050" rIns="130101" bIns="65050" rtlCol="0">
            <a:spAutoFit/>
          </a:bodyPr>
          <a:lstStyle/>
          <a:p>
            <a:pPr marL="0" lvl="1"/>
            <a:r>
              <a:rPr lang="en-GB" sz="2800" dirty="0" err="1" smtClean="0"/>
              <a:t>FindColumns</a:t>
            </a:r>
            <a:endParaRPr lang="en-GB" sz="2800" dirty="0" smtClean="0"/>
          </a:p>
          <a:p>
            <a:endParaRPr lang="en-US" dirty="0"/>
          </a:p>
        </p:txBody>
      </p:sp>
      <p:sp>
        <p:nvSpPr>
          <p:cNvPr id="14" name="TextBox 13"/>
          <p:cNvSpPr txBox="1"/>
          <p:nvPr/>
        </p:nvSpPr>
        <p:spPr>
          <a:xfrm>
            <a:off x="796670" y="1523762"/>
            <a:ext cx="6668216" cy="569231"/>
          </a:xfrm>
          <a:prstGeom prst="rect">
            <a:avLst/>
          </a:prstGeom>
          <a:noFill/>
        </p:spPr>
        <p:txBody>
          <a:bodyPr wrap="square" lIns="130101" tIns="65050" rIns="130101" bIns="65050" rtlCol="0">
            <a:spAutoFit/>
          </a:bodyPr>
          <a:lstStyle/>
          <a:p>
            <a:pPr marL="0" lvl="1"/>
            <a:r>
              <a:rPr lang="en-GB" sz="2800" dirty="0" err="1" smtClean="0"/>
              <a:t>FindReferencesByDirection</a:t>
            </a:r>
            <a:endParaRPr lang="en-GB" sz="2800" dirty="0" smtClean="0"/>
          </a:p>
        </p:txBody>
      </p:sp>
      <p:sp>
        <p:nvSpPr>
          <p:cNvPr id="15" name="TextBox 14"/>
          <p:cNvSpPr txBox="1"/>
          <p:nvPr/>
        </p:nvSpPr>
        <p:spPr>
          <a:xfrm>
            <a:off x="812160" y="5358717"/>
            <a:ext cx="6668216" cy="569231"/>
          </a:xfrm>
          <a:prstGeom prst="rect">
            <a:avLst/>
          </a:prstGeom>
          <a:noFill/>
        </p:spPr>
        <p:txBody>
          <a:bodyPr wrap="square" lIns="130101" tIns="65050" rIns="130101" bIns="65050" rtlCol="0">
            <a:spAutoFit/>
          </a:bodyPr>
          <a:lstStyle/>
          <a:p>
            <a:pPr marL="0" lvl="1"/>
            <a:r>
              <a:rPr lang="en-GB" sz="2800" dirty="0" smtClean="0"/>
              <a:t>Massing</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537821" y="2239846"/>
            <a:ext cx="9258527" cy="6978651"/>
          </a:xfrm>
        </p:spPr>
        <p:txBody>
          <a:bodyPr/>
          <a:lstStyle/>
          <a:p>
            <a:pPr lvl="1"/>
            <a:endParaRPr lang="en-US" dirty="0" smtClean="0"/>
          </a:p>
          <a:p>
            <a:pPr lvl="1"/>
            <a:endParaRPr lang="en-US" dirty="0" smtClean="0"/>
          </a:p>
          <a:p>
            <a:pPr indent="0"/>
            <a:endParaRPr lang="en-US" dirty="0" smtClean="0"/>
          </a:p>
          <a:p>
            <a:pPr indent="0"/>
            <a:endParaRPr lang="en-US" dirty="0" smtClean="0"/>
          </a:p>
        </p:txBody>
      </p:sp>
      <p:pic>
        <p:nvPicPr>
          <p:cNvPr id="4" name="Picture 3" descr="ErrorHandling (before).PNG"/>
          <p:cNvPicPr>
            <a:picLocks noChangeAspect="1"/>
          </p:cNvPicPr>
          <p:nvPr/>
        </p:nvPicPr>
        <p:blipFill>
          <a:blip r:embed="rId3" cstate="print"/>
          <a:stretch>
            <a:fillRect/>
          </a:stretch>
        </p:blipFill>
        <p:spPr>
          <a:xfrm>
            <a:off x="7052771" y="5873274"/>
            <a:ext cx="4513810" cy="1790311"/>
          </a:xfrm>
          <a:prstGeom prst="rect">
            <a:avLst/>
          </a:prstGeom>
        </p:spPr>
      </p:pic>
      <p:sp>
        <p:nvSpPr>
          <p:cNvPr id="5" name="TextBox 4"/>
          <p:cNvSpPr txBox="1"/>
          <p:nvPr/>
        </p:nvSpPr>
        <p:spPr>
          <a:xfrm>
            <a:off x="7045900" y="7636483"/>
            <a:ext cx="2516333" cy="569231"/>
          </a:xfrm>
          <a:prstGeom prst="rect">
            <a:avLst/>
          </a:prstGeom>
          <a:noFill/>
        </p:spPr>
        <p:txBody>
          <a:bodyPr wrap="none" lIns="130101" tIns="65050" rIns="130101" bIns="65050" rtlCol="0">
            <a:spAutoFit/>
          </a:bodyPr>
          <a:lstStyle/>
          <a:p>
            <a:r>
              <a:rPr lang="en-US" sz="2800" dirty="0" err="1" smtClean="0"/>
              <a:t>ErrorHandling</a:t>
            </a:r>
            <a:endParaRPr lang="en-US" sz="2800" dirty="0"/>
          </a:p>
        </p:txBody>
      </p:sp>
      <p:pic>
        <p:nvPicPr>
          <p:cNvPr id="6" name="Picture 5" descr="DynamicUpdate.PNG"/>
          <p:cNvPicPr>
            <a:picLocks noChangeAspect="1"/>
          </p:cNvPicPr>
          <p:nvPr/>
        </p:nvPicPr>
        <p:blipFill>
          <a:blip r:embed="rId4" cstate="print"/>
          <a:stretch>
            <a:fillRect/>
          </a:stretch>
        </p:blipFill>
        <p:spPr>
          <a:xfrm>
            <a:off x="8001406" y="2026338"/>
            <a:ext cx="3557736" cy="2622228"/>
          </a:xfrm>
          <a:prstGeom prst="rect">
            <a:avLst/>
          </a:prstGeom>
        </p:spPr>
      </p:pic>
      <p:sp>
        <p:nvSpPr>
          <p:cNvPr id="7" name="TextBox 6"/>
          <p:cNvSpPr txBox="1"/>
          <p:nvPr/>
        </p:nvSpPr>
        <p:spPr>
          <a:xfrm>
            <a:off x="7859096" y="4641695"/>
            <a:ext cx="3855245" cy="569231"/>
          </a:xfrm>
          <a:prstGeom prst="rect">
            <a:avLst/>
          </a:prstGeom>
          <a:noFill/>
        </p:spPr>
        <p:txBody>
          <a:bodyPr wrap="none" lIns="130101" tIns="65050" rIns="130101" bIns="65050" rtlCol="0">
            <a:spAutoFit/>
          </a:bodyPr>
          <a:lstStyle/>
          <a:p>
            <a:r>
              <a:rPr lang="en-US" sz="2800" dirty="0" err="1" smtClean="0"/>
              <a:t>DynamicModelUpdate</a:t>
            </a:r>
            <a:endParaRPr lang="en-US" sz="2800" dirty="0"/>
          </a:p>
        </p:txBody>
      </p:sp>
      <p:sp>
        <p:nvSpPr>
          <p:cNvPr id="8" name="TextBox 7"/>
          <p:cNvSpPr txBox="1"/>
          <p:nvPr/>
        </p:nvSpPr>
        <p:spPr>
          <a:xfrm>
            <a:off x="885932" y="4648470"/>
            <a:ext cx="3513104" cy="963312"/>
          </a:xfrm>
          <a:prstGeom prst="rect">
            <a:avLst/>
          </a:prstGeom>
          <a:noFill/>
        </p:spPr>
        <p:txBody>
          <a:bodyPr wrap="none" lIns="130101" tIns="65050" rIns="130101" bIns="65050" rtlCol="0">
            <a:spAutoFit/>
          </a:bodyPr>
          <a:lstStyle/>
          <a:p>
            <a:pPr marL="0" lvl="1"/>
            <a:r>
              <a:rPr lang="en-GB" sz="2800" dirty="0" err="1" smtClean="0"/>
              <a:t>DirectionCalculation</a:t>
            </a:r>
            <a:endParaRPr lang="en-US" sz="2800" dirty="0" smtClean="0"/>
          </a:p>
          <a:p>
            <a:endParaRPr lang="en-US" dirty="0"/>
          </a:p>
        </p:txBody>
      </p:sp>
      <p:sp>
        <p:nvSpPr>
          <p:cNvPr id="9" name="TextBox 8"/>
          <p:cNvSpPr txBox="1"/>
          <p:nvPr/>
        </p:nvSpPr>
        <p:spPr>
          <a:xfrm>
            <a:off x="879157" y="7636483"/>
            <a:ext cx="2940587" cy="963312"/>
          </a:xfrm>
          <a:prstGeom prst="rect">
            <a:avLst/>
          </a:prstGeom>
          <a:noFill/>
        </p:spPr>
        <p:txBody>
          <a:bodyPr wrap="none" lIns="130101" tIns="65050" rIns="130101" bIns="65050" rtlCol="0">
            <a:spAutoFit/>
          </a:bodyPr>
          <a:lstStyle/>
          <a:p>
            <a:pPr marL="0" lvl="1"/>
            <a:r>
              <a:rPr lang="en-US" sz="2800" dirty="0" err="1" smtClean="0"/>
              <a:t>ChangesMonitor</a:t>
            </a:r>
            <a:endParaRPr lang="en-US" sz="2800" dirty="0" smtClean="0"/>
          </a:p>
          <a:p>
            <a:endParaRPr lang="en-US" dirty="0"/>
          </a:p>
        </p:txBody>
      </p:sp>
      <p:pic>
        <p:nvPicPr>
          <p:cNvPr id="10" name="Picture 9" descr="SdkChangesMonitor.png"/>
          <p:cNvPicPr>
            <a:picLocks noChangeAspect="1"/>
          </p:cNvPicPr>
          <p:nvPr/>
        </p:nvPicPr>
        <p:blipFill>
          <a:blip r:embed="rId5" cstate="print"/>
          <a:stretch>
            <a:fillRect/>
          </a:stretch>
        </p:blipFill>
        <p:spPr>
          <a:xfrm>
            <a:off x="879157" y="5888124"/>
            <a:ext cx="4486136" cy="1795787"/>
          </a:xfrm>
          <a:prstGeom prst="rect">
            <a:avLst/>
          </a:prstGeom>
        </p:spPr>
      </p:pic>
      <p:pic>
        <p:nvPicPr>
          <p:cNvPr id="11" name="Picture 10" descr="SdkDirectionCalculationFindSouthFacingWallsWithoutProjectLocation.png"/>
          <p:cNvPicPr>
            <a:picLocks noChangeAspect="1"/>
          </p:cNvPicPr>
          <p:nvPr/>
        </p:nvPicPr>
        <p:blipFill>
          <a:blip r:embed="rId6" cstate="print"/>
          <a:stretch>
            <a:fillRect/>
          </a:stretch>
        </p:blipFill>
        <p:spPr>
          <a:xfrm>
            <a:off x="430109" y="2304112"/>
            <a:ext cx="3466325" cy="2344336"/>
          </a:xfrm>
          <a:prstGeom prst="rect">
            <a:avLst/>
          </a:prstGeom>
        </p:spPr>
      </p:pic>
      <p:pic>
        <p:nvPicPr>
          <p:cNvPr id="12" name="Picture 11" descr="SdkDirectionCalculationFindSouthFacingWindowsWithProjectLocation.png"/>
          <p:cNvPicPr>
            <a:picLocks noChangeAspect="1"/>
          </p:cNvPicPr>
          <p:nvPr/>
        </p:nvPicPr>
        <p:blipFill>
          <a:blip r:embed="rId7" cstate="print"/>
          <a:stretch>
            <a:fillRect/>
          </a:stretch>
        </p:blipFill>
        <p:spPr>
          <a:xfrm>
            <a:off x="3952278" y="2263096"/>
            <a:ext cx="3513715" cy="238873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537821" y="2239846"/>
            <a:ext cx="9258527" cy="6978651"/>
          </a:xfrm>
        </p:spPr>
        <p:txBody>
          <a:bodyPr/>
          <a:lstStyle/>
          <a:p>
            <a:pPr lvl="1">
              <a:buNone/>
            </a:pPr>
            <a:endParaRPr lang="en-GB" dirty="0" smtClean="0"/>
          </a:p>
          <a:p>
            <a:pPr lvl="1"/>
            <a:endParaRPr lang="en-GB" dirty="0" smtClean="0"/>
          </a:p>
          <a:p>
            <a:pPr lvl="1">
              <a:buNone/>
            </a:pPr>
            <a:endParaRPr lang="en-US" dirty="0" smtClean="0"/>
          </a:p>
          <a:p>
            <a:pPr lvl="1">
              <a:buNone/>
            </a:pPr>
            <a:endParaRPr lang="en-GB" dirty="0" smtClean="0"/>
          </a:p>
          <a:p>
            <a:pPr lvl="1"/>
            <a:endParaRPr lang="en-GB" dirty="0" smtClean="0"/>
          </a:p>
          <a:p>
            <a:pPr lvl="1"/>
            <a:endParaRPr lang="en-GB" dirty="0" smtClean="0"/>
          </a:p>
          <a:p>
            <a:pPr lvl="1"/>
            <a:endParaRPr lang="en-US" dirty="0" smtClean="0"/>
          </a:p>
          <a:p>
            <a:pPr indent="0"/>
            <a:endParaRPr lang="en-US" dirty="0" smtClean="0"/>
          </a:p>
        </p:txBody>
      </p:sp>
      <p:pic>
        <p:nvPicPr>
          <p:cNvPr id="10" name="Picture 9" descr="PanelSchedule_ExportToHtml.PNG"/>
          <p:cNvPicPr>
            <a:picLocks noChangeAspect="1"/>
          </p:cNvPicPr>
          <p:nvPr/>
        </p:nvPicPr>
        <p:blipFill>
          <a:blip r:embed="rId3" cstate="print"/>
          <a:stretch>
            <a:fillRect/>
          </a:stretch>
        </p:blipFill>
        <p:spPr>
          <a:xfrm>
            <a:off x="1104715" y="4847892"/>
            <a:ext cx="4436253" cy="3959122"/>
          </a:xfrm>
          <a:prstGeom prst="rect">
            <a:avLst/>
          </a:prstGeom>
        </p:spPr>
      </p:pic>
      <p:pic>
        <p:nvPicPr>
          <p:cNvPr id="6" name="Picture 5" descr="HelloWorld.PNG"/>
          <p:cNvPicPr>
            <a:picLocks noChangeAspect="1"/>
          </p:cNvPicPr>
          <p:nvPr/>
        </p:nvPicPr>
        <p:blipFill>
          <a:blip r:embed="rId4" cstate="print"/>
          <a:stretch>
            <a:fillRect/>
          </a:stretch>
        </p:blipFill>
        <p:spPr>
          <a:xfrm>
            <a:off x="6635297" y="1776722"/>
            <a:ext cx="3835579" cy="2290320"/>
          </a:xfrm>
          <a:prstGeom prst="rect">
            <a:avLst/>
          </a:prstGeom>
        </p:spPr>
      </p:pic>
      <p:sp>
        <p:nvSpPr>
          <p:cNvPr id="7" name="TextBox 6"/>
          <p:cNvSpPr txBox="1"/>
          <p:nvPr/>
        </p:nvSpPr>
        <p:spPr>
          <a:xfrm>
            <a:off x="985127" y="8793463"/>
            <a:ext cx="3293447" cy="963312"/>
          </a:xfrm>
          <a:prstGeom prst="rect">
            <a:avLst/>
          </a:prstGeom>
          <a:noFill/>
        </p:spPr>
        <p:txBody>
          <a:bodyPr wrap="square" lIns="130101" tIns="65050" rIns="130101" bIns="65050" rtlCol="0">
            <a:spAutoFit/>
          </a:bodyPr>
          <a:lstStyle/>
          <a:p>
            <a:pPr marL="0" lvl="1"/>
            <a:r>
              <a:rPr lang="en-GB" sz="2800" dirty="0" err="1" smtClean="0"/>
              <a:t>MaterialQuantities</a:t>
            </a:r>
            <a:endParaRPr lang="en-GB" sz="2800" dirty="0" smtClean="0"/>
          </a:p>
          <a:p>
            <a:endParaRPr lang="en-US" dirty="0"/>
          </a:p>
        </p:txBody>
      </p:sp>
      <p:sp>
        <p:nvSpPr>
          <p:cNvPr id="8" name="TextBox 7"/>
          <p:cNvSpPr txBox="1"/>
          <p:nvPr/>
        </p:nvSpPr>
        <p:spPr>
          <a:xfrm>
            <a:off x="6526871" y="3992512"/>
            <a:ext cx="3293447" cy="963312"/>
          </a:xfrm>
          <a:prstGeom prst="rect">
            <a:avLst/>
          </a:prstGeom>
          <a:noFill/>
        </p:spPr>
        <p:txBody>
          <a:bodyPr wrap="square" lIns="130101" tIns="65050" rIns="130101" bIns="65050" rtlCol="0">
            <a:spAutoFit/>
          </a:bodyPr>
          <a:lstStyle/>
          <a:p>
            <a:pPr marL="0" lvl="1"/>
            <a:r>
              <a:rPr lang="en-GB" sz="2800" dirty="0" err="1" smtClean="0"/>
              <a:t>HelloWorld</a:t>
            </a:r>
            <a:endParaRPr lang="en-GB" sz="2800" dirty="0" smtClean="0"/>
          </a:p>
          <a:p>
            <a:endParaRPr lang="en-US" dirty="0"/>
          </a:p>
        </p:txBody>
      </p:sp>
      <p:pic>
        <p:nvPicPr>
          <p:cNvPr id="11" name="Picture 10" descr="ImportExport1.PNG"/>
          <p:cNvPicPr>
            <a:picLocks noChangeAspect="1"/>
          </p:cNvPicPr>
          <p:nvPr/>
        </p:nvPicPr>
        <p:blipFill>
          <a:blip r:embed="rId5" cstate="print"/>
          <a:stretch>
            <a:fillRect/>
          </a:stretch>
        </p:blipFill>
        <p:spPr>
          <a:xfrm>
            <a:off x="1047473" y="1599025"/>
            <a:ext cx="3626914" cy="2645473"/>
          </a:xfrm>
          <a:prstGeom prst="rect">
            <a:avLst/>
          </a:prstGeom>
        </p:spPr>
      </p:pic>
      <p:sp>
        <p:nvSpPr>
          <p:cNvPr id="12" name="TextBox 11"/>
          <p:cNvSpPr txBox="1"/>
          <p:nvPr/>
        </p:nvSpPr>
        <p:spPr>
          <a:xfrm>
            <a:off x="950663" y="4172543"/>
            <a:ext cx="3293447" cy="963312"/>
          </a:xfrm>
          <a:prstGeom prst="rect">
            <a:avLst/>
          </a:prstGeom>
          <a:noFill/>
        </p:spPr>
        <p:txBody>
          <a:bodyPr wrap="square" lIns="130101" tIns="65050" rIns="130101" bIns="65050" rtlCol="0">
            <a:spAutoFit/>
          </a:bodyPr>
          <a:lstStyle/>
          <a:p>
            <a:pPr marL="0" lvl="1"/>
            <a:r>
              <a:rPr lang="en-GB" sz="2800" dirty="0" err="1" smtClean="0"/>
              <a:t>ImportExport</a:t>
            </a:r>
            <a:endParaRPr lang="en-GB" sz="2800" dirty="0" smtClean="0"/>
          </a:p>
          <a:p>
            <a:endParaRPr lang="en-US" dirty="0"/>
          </a:p>
        </p:txBody>
      </p:sp>
      <p:pic>
        <p:nvPicPr>
          <p:cNvPr id="13" name="Picture 12"/>
          <p:cNvPicPr/>
          <p:nvPr/>
        </p:nvPicPr>
        <p:blipFill>
          <a:blip r:embed="rId6" cstate="print"/>
          <a:srcRect l="34380" t="31769" r="34224" b="28262"/>
          <a:stretch>
            <a:fillRect/>
          </a:stretch>
        </p:blipFill>
        <p:spPr bwMode="auto">
          <a:xfrm>
            <a:off x="6714671" y="4717447"/>
            <a:ext cx="3632279" cy="3412127"/>
          </a:xfrm>
          <a:prstGeom prst="rect">
            <a:avLst/>
          </a:prstGeom>
          <a:noFill/>
          <a:ln w="9525">
            <a:noFill/>
            <a:miter lim="800000"/>
            <a:headEnd/>
            <a:tailEnd/>
          </a:ln>
        </p:spPr>
      </p:pic>
      <p:sp>
        <p:nvSpPr>
          <p:cNvPr id="14" name="TextBox 13"/>
          <p:cNvSpPr txBox="1"/>
          <p:nvPr/>
        </p:nvSpPr>
        <p:spPr>
          <a:xfrm>
            <a:off x="6577197" y="8144685"/>
            <a:ext cx="5349690" cy="1317838"/>
          </a:xfrm>
          <a:prstGeom prst="rect">
            <a:avLst/>
          </a:prstGeom>
          <a:noFill/>
        </p:spPr>
        <p:txBody>
          <a:bodyPr wrap="none" lIns="130101" tIns="65050" rIns="130101" bIns="65050" rtlCol="0">
            <a:noAutofit/>
          </a:bodyPr>
          <a:lstStyle/>
          <a:p>
            <a:pPr marL="0" lvl="1"/>
            <a:r>
              <a:rPr lang="en-GB" sz="2800" smtClean="0"/>
              <a:t>ExternalCommand2011</a:t>
            </a:r>
          </a:p>
          <a:p>
            <a:pPr marL="402048" lvl="2" indent="-232646">
              <a:buClr>
                <a:schemeClr val="accent1"/>
              </a:buClr>
              <a:buSzPct val="80000"/>
              <a:buFont typeface="Wingdings" pitchFamily="2" charset="2"/>
              <a:buChar char="§"/>
            </a:pPr>
            <a:r>
              <a:rPr lang="en-GB" u="none" smtClean="0"/>
              <a:t>RevitAddInUtility executable</a:t>
            </a:r>
          </a:p>
          <a:p>
            <a:pPr marL="402048" lvl="2" indent="-232646">
              <a:buClr>
                <a:schemeClr val="accent1"/>
              </a:buClr>
              <a:buSzPct val="80000"/>
              <a:buFont typeface="Wingdings" pitchFamily="2" charset="2"/>
              <a:buChar char="§"/>
            </a:pPr>
            <a:r>
              <a:rPr lang="en-GB" u="none" smtClean="0"/>
              <a:t>ExternalComandRegistration</a:t>
            </a:r>
            <a:endParaRPr lang="en-GB" u="none" dirty="0" smtClean="0"/>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New SDK samples</a:t>
            </a:r>
          </a:p>
        </p:txBody>
      </p:sp>
      <p:sp>
        <p:nvSpPr>
          <p:cNvPr id="25603" name="Content Placeholder 4"/>
          <p:cNvSpPr>
            <a:spLocks noGrp="1"/>
          </p:cNvSpPr>
          <p:nvPr>
            <p:ph idx="1"/>
          </p:nvPr>
        </p:nvSpPr>
        <p:spPr>
          <a:xfrm>
            <a:off x="537821" y="2239846"/>
            <a:ext cx="9258527" cy="6978651"/>
          </a:xfrm>
        </p:spPr>
        <p:txBody>
          <a:bodyPr/>
          <a:lstStyle/>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GB" dirty="0" smtClean="0"/>
          </a:p>
          <a:p>
            <a:pPr lvl="1"/>
            <a:endParaRPr lang="en-GB" dirty="0" smtClean="0"/>
          </a:p>
          <a:p>
            <a:pPr lvl="1"/>
            <a:endParaRPr lang="en-GB" dirty="0" smtClean="0"/>
          </a:p>
          <a:p>
            <a:pPr lvl="1"/>
            <a:endParaRPr lang="en-GB" dirty="0" smtClean="0"/>
          </a:p>
          <a:p>
            <a:pPr lvl="1"/>
            <a:endParaRPr lang="en-US" dirty="0" smtClean="0"/>
          </a:p>
          <a:p>
            <a:pPr indent="0"/>
            <a:endParaRPr lang="en-US" dirty="0" smtClean="0"/>
          </a:p>
          <a:p>
            <a:pPr indent="0"/>
            <a:endParaRPr lang="en-US" dirty="0" smtClean="0"/>
          </a:p>
        </p:txBody>
      </p:sp>
      <p:pic>
        <p:nvPicPr>
          <p:cNvPr id="6" name="Picture 5" descr="Selections2b.png"/>
          <p:cNvPicPr>
            <a:picLocks noChangeAspect="1"/>
          </p:cNvPicPr>
          <p:nvPr/>
        </p:nvPicPr>
        <p:blipFill>
          <a:blip r:embed="rId3" cstate="print"/>
          <a:srcRect r="21739"/>
          <a:stretch>
            <a:fillRect/>
          </a:stretch>
        </p:blipFill>
        <p:spPr>
          <a:xfrm>
            <a:off x="8759662" y="2050759"/>
            <a:ext cx="2718942" cy="2171016"/>
          </a:xfrm>
          <a:prstGeom prst="rect">
            <a:avLst/>
          </a:prstGeom>
        </p:spPr>
      </p:pic>
      <p:pic>
        <p:nvPicPr>
          <p:cNvPr id="7" name="Picture 6" descr="Selections2c.png"/>
          <p:cNvPicPr>
            <a:picLocks noChangeAspect="1"/>
          </p:cNvPicPr>
          <p:nvPr/>
        </p:nvPicPr>
        <p:blipFill>
          <a:blip r:embed="rId4" cstate="print"/>
          <a:srcRect r="8667"/>
          <a:stretch>
            <a:fillRect/>
          </a:stretch>
        </p:blipFill>
        <p:spPr>
          <a:xfrm>
            <a:off x="5542902" y="2046229"/>
            <a:ext cx="3155224" cy="2158804"/>
          </a:xfrm>
          <a:prstGeom prst="rect">
            <a:avLst/>
          </a:prstGeom>
        </p:spPr>
      </p:pic>
      <p:pic>
        <p:nvPicPr>
          <p:cNvPr id="8" name="Picture 7" descr="Selections2d.png"/>
          <p:cNvPicPr>
            <a:picLocks noChangeAspect="1"/>
          </p:cNvPicPr>
          <p:nvPr/>
        </p:nvPicPr>
        <p:blipFill>
          <a:blip r:embed="rId5" cstate="print"/>
          <a:srcRect r="11347"/>
          <a:stretch>
            <a:fillRect/>
          </a:stretch>
        </p:blipFill>
        <p:spPr>
          <a:xfrm>
            <a:off x="2407533" y="2043070"/>
            <a:ext cx="3074318" cy="2167028"/>
          </a:xfrm>
          <a:prstGeom prst="rect">
            <a:avLst/>
          </a:prstGeom>
        </p:spPr>
      </p:pic>
      <p:pic>
        <p:nvPicPr>
          <p:cNvPr id="11" name="Picture 10" descr="SolidCut.PNG"/>
          <p:cNvPicPr>
            <a:picLocks noChangeAspect="1"/>
          </p:cNvPicPr>
          <p:nvPr/>
        </p:nvPicPr>
        <p:blipFill>
          <a:blip r:embed="rId6" cstate="print"/>
          <a:srcRect l="24105" t="19838" r="8678" b="15992"/>
          <a:stretch>
            <a:fillRect/>
          </a:stretch>
        </p:blipFill>
        <p:spPr>
          <a:xfrm>
            <a:off x="4533121" y="4633565"/>
            <a:ext cx="4005957" cy="2601807"/>
          </a:xfrm>
          <a:prstGeom prst="rect">
            <a:avLst/>
          </a:prstGeom>
        </p:spPr>
      </p:pic>
      <p:pic>
        <p:nvPicPr>
          <p:cNvPr id="13" name="Picture 12" descr="transactionControl2.PNG"/>
          <p:cNvPicPr>
            <a:picLocks noChangeAspect="1"/>
          </p:cNvPicPr>
          <p:nvPr/>
        </p:nvPicPr>
        <p:blipFill>
          <a:blip r:embed="rId7" cstate="print"/>
          <a:stretch>
            <a:fillRect/>
          </a:stretch>
        </p:blipFill>
        <p:spPr>
          <a:xfrm>
            <a:off x="619585" y="4643756"/>
            <a:ext cx="3287618" cy="3106557"/>
          </a:xfrm>
          <a:prstGeom prst="rect">
            <a:avLst/>
          </a:prstGeom>
        </p:spPr>
      </p:pic>
      <p:sp>
        <p:nvSpPr>
          <p:cNvPr id="14" name="TextBox 13"/>
          <p:cNvSpPr txBox="1"/>
          <p:nvPr/>
        </p:nvSpPr>
        <p:spPr>
          <a:xfrm>
            <a:off x="412923" y="2031758"/>
            <a:ext cx="1948380" cy="569231"/>
          </a:xfrm>
          <a:prstGeom prst="rect">
            <a:avLst/>
          </a:prstGeom>
          <a:noFill/>
        </p:spPr>
        <p:txBody>
          <a:bodyPr wrap="none" lIns="130101" tIns="65050" rIns="130101" bIns="65050" rtlCol="0">
            <a:spAutoFit/>
          </a:bodyPr>
          <a:lstStyle/>
          <a:p>
            <a:r>
              <a:rPr lang="en-US" sz="2800" dirty="0" smtClean="0"/>
              <a:t>Selections</a:t>
            </a:r>
            <a:endParaRPr lang="en-US" sz="2800" dirty="0"/>
          </a:p>
        </p:txBody>
      </p:sp>
      <p:sp>
        <p:nvSpPr>
          <p:cNvPr id="16" name="TextBox 15"/>
          <p:cNvSpPr txBox="1"/>
          <p:nvPr/>
        </p:nvSpPr>
        <p:spPr>
          <a:xfrm>
            <a:off x="4519568" y="7221820"/>
            <a:ext cx="2459309" cy="963312"/>
          </a:xfrm>
          <a:prstGeom prst="rect">
            <a:avLst/>
          </a:prstGeom>
          <a:noFill/>
        </p:spPr>
        <p:txBody>
          <a:bodyPr wrap="square" lIns="130101" tIns="65050" rIns="130101" bIns="65050" rtlCol="0">
            <a:spAutoFit/>
          </a:bodyPr>
          <a:lstStyle/>
          <a:p>
            <a:pPr marL="0" lvl="1"/>
            <a:r>
              <a:rPr lang="en-GB" sz="2800" dirty="0" err="1" smtClean="0"/>
              <a:t>SolidSolidCut</a:t>
            </a:r>
            <a:endParaRPr lang="en-GB" sz="2800" dirty="0" smtClean="0"/>
          </a:p>
          <a:p>
            <a:endParaRPr lang="en-US" dirty="0"/>
          </a:p>
        </p:txBody>
      </p:sp>
      <p:sp>
        <p:nvSpPr>
          <p:cNvPr id="17" name="TextBox 16"/>
          <p:cNvSpPr txBox="1"/>
          <p:nvPr/>
        </p:nvSpPr>
        <p:spPr>
          <a:xfrm>
            <a:off x="616222" y="7736761"/>
            <a:ext cx="3733318" cy="963312"/>
          </a:xfrm>
          <a:prstGeom prst="rect">
            <a:avLst/>
          </a:prstGeom>
          <a:noFill/>
        </p:spPr>
        <p:txBody>
          <a:bodyPr wrap="square" lIns="130101" tIns="65050" rIns="130101" bIns="65050" rtlCol="0">
            <a:spAutoFit/>
          </a:bodyPr>
          <a:lstStyle/>
          <a:p>
            <a:pPr marL="0" lvl="1"/>
            <a:r>
              <a:rPr lang="en-GB" sz="2800" dirty="0" err="1" smtClean="0"/>
              <a:t>TransactionControl</a:t>
            </a:r>
            <a:endParaRPr lang="en-GB" sz="2800" dirty="0" smtClean="0"/>
          </a:p>
          <a:p>
            <a:endParaRPr lang="en-US" dirty="0"/>
          </a:p>
        </p:txBody>
      </p:sp>
      <p:pic>
        <p:nvPicPr>
          <p:cNvPr id="12" name="Picture 11" descr="MaterialQuantities.PNG"/>
          <p:cNvPicPr>
            <a:picLocks noChangeAspect="1"/>
          </p:cNvPicPr>
          <p:nvPr/>
        </p:nvPicPr>
        <p:blipFill>
          <a:blip r:embed="rId8" cstate="print"/>
          <a:srcRect t="16944" r="63645" b="3889"/>
          <a:stretch>
            <a:fillRect/>
          </a:stretch>
        </p:blipFill>
        <p:spPr>
          <a:xfrm>
            <a:off x="8938301" y="4633564"/>
            <a:ext cx="2530524" cy="4295691"/>
          </a:xfrm>
          <a:prstGeom prst="rect">
            <a:avLst/>
          </a:prstGeom>
        </p:spPr>
      </p:pic>
      <p:sp>
        <p:nvSpPr>
          <p:cNvPr id="15" name="TextBox 14"/>
          <p:cNvSpPr txBox="1"/>
          <p:nvPr/>
        </p:nvSpPr>
        <p:spPr>
          <a:xfrm>
            <a:off x="6254387" y="8427866"/>
            <a:ext cx="3401874" cy="963312"/>
          </a:xfrm>
          <a:prstGeom prst="rect">
            <a:avLst/>
          </a:prstGeom>
          <a:noFill/>
        </p:spPr>
        <p:txBody>
          <a:bodyPr wrap="square" lIns="130101" tIns="65050" rIns="130101" bIns="65050" rtlCol="0">
            <a:spAutoFit/>
          </a:bodyPr>
          <a:lstStyle/>
          <a:p>
            <a:pPr marL="0" lvl="1"/>
            <a:r>
              <a:rPr lang="en-GB" sz="2800" dirty="0" err="1" smtClean="0"/>
              <a:t>PanelSchedule</a:t>
            </a:r>
            <a:endParaRPr lang="en-GB" sz="2800" dirty="0" smtClean="0"/>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smtClean="0"/>
              <a:t>Class Objective</a:t>
            </a:r>
          </a:p>
        </p:txBody>
      </p:sp>
      <p:sp>
        <p:nvSpPr>
          <p:cNvPr id="15364" name="Rectangle 5"/>
          <p:cNvSpPr>
            <a:spLocks noGrp="1" noChangeArrowheads="1"/>
          </p:cNvSpPr>
          <p:nvPr>
            <p:ph idx="1"/>
          </p:nvPr>
        </p:nvSpPr>
        <p:spPr/>
        <p:txBody>
          <a:bodyPr/>
          <a:lstStyle/>
          <a:p>
            <a:r>
              <a:rPr lang="en-US" smtClean="0"/>
              <a:t>You learn</a:t>
            </a:r>
          </a:p>
          <a:p>
            <a:pPr lvl="1"/>
            <a:r>
              <a:rPr lang="en-US" smtClean="0"/>
              <a:t>New Revit 2011 API features and how to use them</a:t>
            </a:r>
          </a:p>
          <a:p>
            <a:pPr lvl="1"/>
            <a:r>
              <a:rPr lang="en-US" smtClean="0"/>
              <a:t>Basic migration steps and considerations</a:t>
            </a:r>
          </a:p>
          <a:p>
            <a:pPr lvl="1"/>
            <a:r>
              <a:rPr lang="en-US" smtClean="0"/>
              <a:t>Overview of new Revit SDK samples</a:t>
            </a:r>
          </a:p>
          <a:p>
            <a:pPr lvl="1"/>
            <a:r>
              <a:rPr lang="en-US" smtClean="0"/>
              <a:t>An in-depth look at the Idling event</a:t>
            </a:r>
          </a:p>
          <a:p>
            <a:pPr>
              <a:spcBef>
                <a:spcPts val="2400"/>
              </a:spcBef>
            </a:pPr>
            <a:r>
              <a:rPr lang="en-US" smtClean="0"/>
              <a:t>We do not discuss and assume some knowledge of</a:t>
            </a:r>
          </a:p>
          <a:p>
            <a:pPr lvl="1"/>
            <a:r>
              <a:rPr lang="en-US" smtClean="0"/>
              <a:t>How to program in .NET</a:t>
            </a:r>
          </a:p>
          <a:p>
            <a:pPr lvl="1"/>
            <a:r>
              <a:rPr lang="en-US" smtClean="0"/>
              <a:t>The basics of the Revit API</a:t>
            </a:r>
          </a:p>
          <a:p>
            <a:pPr lvl="1"/>
            <a:r>
              <a:rPr lang="en-US" smtClean="0"/>
              <a:t>Revit product usage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HelloRevit</a:t>
            </a:r>
            <a:endParaRPr lang="en-GB" noProof="0" dirty="0"/>
          </a:p>
        </p:txBody>
      </p:sp>
      <p:sp>
        <p:nvSpPr>
          <p:cNvPr id="3" name="Content Placeholder 2"/>
          <p:cNvSpPr>
            <a:spLocks noGrp="1"/>
          </p:cNvSpPr>
          <p:nvPr>
            <p:ph idx="1"/>
          </p:nvPr>
        </p:nvSpPr>
        <p:spPr>
          <a:xfrm>
            <a:off x="593725" y="1982787"/>
            <a:ext cx="11762080" cy="1893696"/>
          </a:xfrm>
        </p:spPr>
        <p:txBody>
          <a:bodyPr/>
          <a:lstStyle/>
          <a:p>
            <a:r>
              <a:rPr lang="en-GB" smtClean="0"/>
              <a:t>Complete rewrite of existing sample</a:t>
            </a:r>
          </a:p>
          <a:p>
            <a:r>
              <a:rPr lang="en-US" smtClean="0"/>
              <a:t>How to add an external command to the user interface</a:t>
            </a:r>
          </a:p>
          <a:p>
            <a:r>
              <a:rPr lang="en-US" smtClean="0"/>
              <a:t>Use Revit task dialogue to provide information to user</a:t>
            </a:r>
            <a:endParaRPr lang="en-GB" smtClean="0"/>
          </a:p>
        </p:txBody>
      </p:sp>
      <p:pic>
        <p:nvPicPr>
          <p:cNvPr id="1026" name="Picture 2"/>
          <p:cNvPicPr>
            <a:picLocks noChangeAspect="1" noChangeArrowheads="1"/>
          </p:cNvPicPr>
          <p:nvPr/>
        </p:nvPicPr>
        <p:blipFill>
          <a:blip r:embed="rId3" cstate="print"/>
          <a:srcRect/>
          <a:stretch>
            <a:fillRect/>
          </a:stretch>
        </p:blipFill>
        <p:spPr bwMode="auto">
          <a:xfrm>
            <a:off x="3305175" y="4040187"/>
            <a:ext cx="5502275" cy="273526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76375" y="7164387"/>
            <a:ext cx="4765675" cy="1449388"/>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581775" y="7164387"/>
            <a:ext cx="4765675" cy="12557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ImportExport</a:t>
            </a:r>
            <a:endParaRPr lang="en-GB" noProof="0" dirty="0"/>
          </a:p>
        </p:txBody>
      </p:sp>
      <p:sp>
        <p:nvSpPr>
          <p:cNvPr id="3" name="Content Placeholder 2"/>
          <p:cNvSpPr>
            <a:spLocks noGrp="1"/>
          </p:cNvSpPr>
          <p:nvPr>
            <p:ph idx="1"/>
          </p:nvPr>
        </p:nvSpPr>
        <p:spPr>
          <a:xfrm>
            <a:off x="561975" y="3887787"/>
            <a:ext cx="11779250" cy="5017896"/>
          </a:xfrm>
        </p:spPr>
        <p:txBody>
          <a:bodyPr/>
          <a:lstStyle/>
          <a:p>
            <a:r>
              <a:rPr lang="en-US" smtClean="0"/>
              <a:t>Exports current project</a:t>
            </a:r>
          </a:p>
          <a:p>
            <a:pPr lvl="1"/>
            <a:r>
              <a:rPr lang="en-US" smtClean="0"/>
              <a:t>dwg, sat, dxf, dwf(x), gbxml, fbx, dgn, image or Civil3D file</a:t>
            </a:r>
          </a:p>
          <a:p>
            <a:r>
              <a:rPr lang="en-US" smtClean="0"/>
              <a:t>Imports a dwg, image, gbxml or Inventor file into Revit</a:t>
            </a:r>
          </a:p>
          <a:p>
            <a:r>
              <a:rPr lang="en-US" smtClean="0"/>
              <a:t>New exciting API methods in this context:</a:t>
            </a:r>
          </a:p>
          <a:p>
            <a:pPr lvl="1"/>
            <a:r>
              <a:rPr lang="en-US" smtClean="0"/>
              <a:t>DWG can be imported as link: Document.Link() </a:t>
            </a:r>
          </a:p>
          <a:p>
            <a:pPr lvl="1"/>
            <a:r>
              <a:rPr lang="en-US" smtClean="0"/>
              <a:t>Identifies if import instance is a link: ImportInstance.IsLinked</a:t>
            </a:r>
          </a:p>
          <a:p>
            <a:pPr lvl="1"/>
            <a:r>
              <a:rPr lang="en-US" smtClean="0"/>
              <a:t>New methods to export to ifc, dxf, sat, image files</a:t>
            </a:r>
          </a:p>
          <a:p>
            <a:pPr lvl="1"/>
            <a:r>
              <a:rPr lang="en-US" smtClean="0"/>
              <a:t>DWF and DWFX methods were consolidated</a:t>
            </a:r>
          </a:p>
          <a:p>
            <a:pPr lvl="1"/>
            <a:r>
              <a:rPr lang="en-US" smtClean="0"/>
              <a:t>Query DWF and IFC export GUID: </a:t>
            </a:r>
            <a:r>
              <a:rPr lang="en-US" kern="1200" smtClean="0">
                <a:solidFill>
                  <a:schemeClr val="tx1"/>
                </a:solidFill>
              </a:rPr>
              <a:t>ExportUtils.GetExportId() </a:t>
            </a:r>
            <a:endParaRPr lang="en-US" smtClean="0"/>
          </a:p>
        </p:txBody>
      </p:sp>
      <p:pic>
        <p:nvPicPr>
          <p:cNvPr id="6" name="Picture 5" descr="ImportExport1.PNG"/>
          <p:cNvPicPr>
            <a:picLocks noChangeAspect="1"/>
          </p:cNvPicPr>
          <p:nvPr/>
        </p:nvPicPr>
        <p:blipFill>
          <a:blip r:embed="rId3" cstate="print"/>
          <a:stretch>
            <a:fillRect/>
          </a:stretch>
        </p:blipFill>
        <p:spPr>
          <a:xfrm>
            <a:off x="6696075" y="554037"/>
            <a:ext cx="4991100" cy="356235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TransactionControl</a:t>
            </a:r>
            <a:endParaRPr lang="en-GB" noProof="0" dirty="0"/>
          </a:p>
        </p:txBody>
      </p:sp>
      <p:sp>
        <p:nvSpPr>
          <p:cNvPr id="3" name="Content Placeholder 2"/>
          <p:cNvSpPr>
            <a:spLocks noGrp="1"/>
          </p:cNvSpPr>
          <p:nvPr>
            <p:ph idx="1"/>
          </p:nvPr>
        </p:nvSpPr>
        <p:spPr>
          <a:xfrm>
            <a:off x="561975" y="5335587"/>
            <a:ext cx="12160250" cy="3493896"/>
          </a:xfrm>
        </p:spPr>
        <p:txBody>
          <a:bodyPr/>
          <a:lstStyle/>
          <a:p>
            <a:r>
              <a:rPr lang="en-GB" smtClean="0"/>
              <a:t>Completely rewritten from previous version</a:t>
            </a:r>
          </a:p>
          <a:p>
            <a:r>
              <a:rPr lang="en-US" smtClean="0"/>
              <a:t>Demos use of transaction group, transaction and sub transaction</a:t>
            </a:r>
          </a:p>
          <a:p>
            <a:r>
              <a:rPr lang="en-US" smtClean="0"/>
              <a:t>Interactively start, roll back, and commit t-groups and transactions</a:t>
            </a:r>
          </a:p>
          <a:p>
            <a:r>
              <a:rPr lang="en-US" smtClean="0"/>
              <a:t>Create, move or delete walls inside transaction</a:t>
            </a:r>
          </a:p>
          <a:p>
            <a:r>
              <a:rPr lang="en-US" smtClean="0"/>
              <a:t>Tree view displays all operations, transactions and t-groups</a:t>
            </a:r>
          </a:p>
          <a:p>
            <a:r>
              <a:rPr lang="en-US" smtClean="0"/>
              <a:t>T-group and sub-transaction can be nested, transaction cannot</a:t>
            </a:r>
            <a:endParaRPr lang="en-GB" smtClean="0"/>
          </a:p>
        </p:txBody>
      </p:sp>
      <p:pic>
        <p:nvPicPr>
          <p:cNvPr id="4" name="Picture 3" descr="TransactionControl.png"/>
          <p:cNvPicPr>
            <a:picLocks noChangeAspect="1"/>
          </p:cNvPicPr>
          <p:nvPr/>
        </p:nvPicPr>
        <p:blipFill>
          <a:blip r:embed="rId3" cstate="print"/>
          <a:stretch>
            <a:fillRect/>
          </a:stretch>
        </p:blipFill>
        <p:spPr>
          <a:xfrm>
            <a:off x="7724775" y="611187"/>
            <a:ext cx="4162425" cy="4171950"/>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DistanceToSurfaces</a:t>
            </a:r>
            <a:endParaRPr lang="en-GB" noProof="0" dirty="0"/>
          </a:p>
        </p:txBody>
      </p:sp>
      <p:sp>
        <p:nvSpPr>
          <p:cNvPr id="3" name="Content Placeholder 2"/>
          <p:cNvSpPr>
            <a:spLocks noGrp="1"/>
          </p:cNvSpPr>
          <p:nvPr>
            <p:ph idx="1"/>
          </p:nvPr>
        </p:nvSpPr>
        <p:spPr>
          <a:xfrm>
            <a:off x="593725" y="2973387"/>
            <a:ext cx="11762080" cy="6699652"/>
          </a:xfrm>
        </p:spPr>
        <p:txBody>
          <a:bodyPr/>
          <a:lstStyle/>
          <a:p>
            <a:pPr marL="350838" indent="-350838"/>
            <a:r>
              <a:rPr lang="en-US" sz="2800" smtClean="0"/>
              <a:t>Display analysis results in model using dynamic model update</a:t>
            </a:r>
          </a:p>
          <a:p>
            <a:pPr marL="350838" indent="-350838"/>
            <a:r>
              <a:rPr lang="en-GB" sz="2800" smtClean="0"/>
              <a:t>Lives in AnalysisVisualizationFramework subdirectory with </a:t>
            </a:r>
            <a:r>
              <a:rPr lang="en-US" sz="2800" smtClean="0"/>
              <a:t>SpatialFieldGradient</a:t>
            </a:r>
          </a:p>
          <a:p>
            <a:pPr marL="350838" indent="-350838"/>
            <a:r>
              <a:rPr lang="en-US" sz="2800" smtClean="0"/>
              <a:t>External application, works with events</a:t>
            </a:r>
            <a:endParaRPr lang="en-GB" sz="2800" smtClean="0"/>
          </a:p>
          <a:p>
            <a:pPr marL="350838" indent="-350838"/>
            <a:r>
              <a:rPr lang="en-US" sz="2800" smtClean="0"/>
              <a:t>On startup, register DocumentOpened event, whose handler:</a:t>
            </a:r>
          </a:p>
          <a:p>
            <a:pPr marL="565150" lvl="1" indent="-282575"/>
            <a:r>
              <a:rPr lang="en-US" sz="2400" smtClean="0"/>
              <a:t>Checks for the presence of the sphere family and a 3D view named “AVF”</a:t>
            </a:r>
          </a:p>
          <a:p>
            <a:pPr marL="565150" lvl="1" indent="-282575"/>
            <a:r>
              <a:rPr lang="en-US" sz="2400" smtClean="0"/>
              <a:t>Creates a updater triggereded by wall, mass, or family instance geometry changes</a:t>
            </a:r>
          </a:p>
          <a:p>
            <a:pPr marL="282280" indent="-282575"/>
            <a:r>
              <a:rPr lang="en-US" sz="2800" smtClean="0"/>
              <a:t>The updater Execute method:</a:t>
            </a:r>
          </a:p>
          <a:p>
            <a:pPr marL="565150" lvl="1" indent="-282575"/>
            <a:r>
              <a:rPr lang="en-US" sz="2400" smtClean="0"/>
              <a:t>Finds the XYZ location of the sphere</a:t>
            </a:r>
          </a:p>
          <a:p>
            <a:pPr marL="565150" lvl="1" indent="-282575"/>
            <a:r>
              <a:rPr lang="en-US" sz="2400" smtClean="0"/>
              <a:t>Gets or creates the spatial field manager object</a:t>
            </a:r>
          </a:p>
          <a:p>
            <a:pPr marL="565150" lvl="1" indent="-282575"/>
            <a:r>
              <a:rPr lang="en-US" sz="2400" smtClean="0"/>
              <a:t>Collects all faces of all walls and masses in the project, including in-place</a:t>
            </a:r>
          </a:p>
          <a:p>
            <a:pPr marL="565150" lvl="1" indent="-282575"/>
            <a:r>
              <a:rPr lang="en-US" sz="2400" smtClean="0"/>
              <a:t>Calculates the distance between the sphere origin and points on each face</a:t>
            </a:r>
          </a:p>
          <a:p>
            <a:pPr marL="565150" lvl="1" indent="-282575"/>
            <a:r>
              <a:rPr lang="en-US" sz="2400" smtClean="0"/>
              <a:t>Updates the spatial field primitive to displays these as analysis results on the faces</a:t>
            </a:r>
            <a:endParaRPr lang="en-GB" sz="2400" smtClean="0"/>
          </a:p>
        </p:txBody>
      </p:sp>
      <p:pic>
        <p:nvPicPr>
          <p:cNvPr id="6" name="Picture 5" descr="SdkDistanceToSurfaces2.png"/>
          <p:cNvPicPr>
            <a:picLocks noChangeAspect="1"/>
          </p:cNvPicPr>
          <p:nvPr/>
        </p:nvPicPr>
        <p:blipFill>
          <a:blip r:embed="rId3" cstate="print"/>
          <a:stretch>
            <a:fillRect/>
          </a:stretch>
        </p:blipFill>
        <p:spPr>
          <a:xfrm>
            <a:off x="6467475" y="153987"/>
            <a:ext cx="3086100" cy="2228850"/>
          </a:xfrm>
          <a:prstGeom prst="rect">
            <a:avLst/>
          </a:prstGeom>
        </p:spPr>
      </p:pic>
      <p:pic>
        <p:nvPicPr>
          <p:cNvPr id="7" name="Picture 6" descr="SdkDistanceToSurfaces3.png"/>
          <p:cNvPicPr>
            <a:picLocks noChangeAspect="1"/>
          </p:cNvPicPr>
          <p:nvPr/>
        </p:nvPicPr>
        <p:blipFill>
          <a:blip r:embed="rId4" cstate="print"/>
          <a:stretch>
            <a:fillRect/>
          </a:stretch>
        </p:blipFill>
        <p:spPr>
          <a:xfrm>
            <a:off x="9732645" y="155263"/>
            <a:ext cx="3097530" cy="2245995"/>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patialFieldGradient.png"/>
          <p:cNvPicPr>
            <a:picLocks noChangeAspect="1"/>
          </p:cNvPicPr>
          <p:nvPr/>
        </p:nvPicPr>
        <p:blipFill>
          <a:blip r:embed="rId3" cstate="print"/>
          <a:stretch>
            <a:fillRect/>
          </a:stretch>
        </p:blipFill>
        <p:spPr>
          <a:xfrm>
            <a:off x="10001250" y="77787"/>
            <a:ext cx="2828925" cy="3390900"/>
          </a:xfrm>
          <a:prstGeom prst="rect">
            <a:avLst/>
          </a:prstGeom>
        </p:spPr>
      </p:pic>
      <p:sp>
        <p:nvSpPr>
          <p:cNvPr id="2" name="Title 1"/>
          <p:cNvSpPr>
            <a:spLocks noGrp="1"/>
          </p:cNvSpPr>
          <p:nvPr>
            <p:ph type="title"/>
          </p:nvPr>
        </p:nvSpPr>
        <p:spPr>
          <a:xfrm>
            <a:off x="593725" y="364255"/>
            <a:ext cx="6521450" cy="1417320"/>
          </a:xfrm>
        </p:spPr>
        <p:txBody>
          <a:bodyPr/>
          <a:lstStyle/>
          <a:p>
            <a:r>
              <a:rPr lang="en-GB" smtClean="0"/>
              <a:t>SpatialFieldGradient</a:t>
            </a:r>
            <a:endParaRPr lang="en-GB" noProof="0" dirty="0"/>
          </a:p>
        </p:txBody>
      </p:sp>
      <p:sp>
        <p:nvSpPr>
          <p:cNvPr id="3" name="Content Placeholder 2"/>
          <p:cNvSpPr>
            <a:spLocks noGrp="1"/>
          </p:cNvSpPr>
          <p:nvPr>
            <p:ph idx="1"/>
          </p:nvPr>
        </p:nvSpPr>
        <p:spPr>
          <a:xfrm>
            <a:off x="593725" y="2984691"/>
            <a:ext cx="12236450" cy="5932296"/>
          </a:xfrm>
        </p:spPr>
        <p:txBody>
          <a:bodyPr/>
          <a:lstStyle/>
          <a:p>
            <a:pPr lvl="0"/>
            <a:r>
              <a:rPr lang="en-US" smtClean="0"/>
              <a:t>Pure a</a:t>
            </a:r>
            <a:r>
              <a:rPr lang="en-GB" smtClean="0"/>
              <a:t>nalysis visualization framework sample</a:t>
            </a:r>
          </a:p>
          <a:p>
            <a:pPr lvl="0"/>
            <a:r>
              <a:rPr lang="en-US" smtClean="0"/>
              <a:t>External command to display numeric data on a selected face</a:t>
            </a:r>
          </a:p>
          <a:p>
            <a:pPr lvl="1"/>
            <a:r>
              <a:rPr lang="en-US" smtClean="0"/>
              <a:t>Create AnalysisDisplayColoredSurfaceSettings to show gridlines</a:t>
            </a:r>
          </a:p>
          <a:p>
            <a:pPr lvl="1"/>
            <a:r>
              <a:rPr lang="en-US" smtClean="0"/>
              <a:t>Create AnalysisDisplayColorSettings to set min and max colors</a:t>
            </a:r>
          </a:p>
          <a:p>
            <a:pPr lvl="1"/>
            <a:r>
              <a:rPr lang="en-US" smtClean="0"/>
              <a:t>Create AnalysisDisplayLegendSettings to specify legend settings</a:t>
            </a:r>
          </a:p>
          <a:p>
            <a:pPr lvl="1"/>
            <a:r>
              <a:rPr lang="en-US" smtClean="0"/>
              <a:t>Create analysis display style using these settings and use in active view </a:t>
            </a:r>
          </a:p>
          <a:p>
            <a:pPr lvl="1"/>
            <a:r>
              <a:rPr lang="en-US" smtClean="0"/>
              <a:t>Each data point can store multiple values</a:t>
            </a:r>
          </a:p>
          <a:p>
            <a:pPr lvl="1"/>
            <a:r>
              <a:rPr lang="en-US" smtClean="0"/>
              <a:t>Data can be displayed in multiple units</a:t>
            </a:r>
          </a:p>
          <a:p>
            <a:pPr lvl="1"/>
            <a:r>
              <a:rPr lang="en-US" smtClean="0"/>
              <a:t>Divide the selected face U and V parameterization into 10 segments each</a:t>
            </a:r>
          </a:p>
          <a:p>
            <a:pPr lvl="1"/>
            <a:r>
              <a:rPr lang="en-US" smtClean="0"/>
              <a:t>Create three values based on the U value at each point (U, U + 1, U * 10)</a:t>
            </a:r>
          </a:p>
          <a:p>
            <a:pPr lvl="1"/>
            <a:r>
              <a:rPr lang="en-US" smtClean="0"/>
              <a:t>Update the spatial field primitive to show this data on the face</a:t>
            </a:r>
          </a:p>
          <a:p>
            <a:pPr lvl="0"/>
            <a:endParaRPr lang="en-US" smtClean="0"/>
          </a:p>
        </p:txBody>
      </p:sp>
      <p:pic>
        <p:nvPicPr>
          <p:cNvPr id="7" name="Picture 6" descr="SpatialFieldGradientProperties.png"/>
          <p:cNvPicPr>
            <a:picLocks noChangeAspect="1"/>
          </p:cNvPicPr>
          <p:nvPr/>
        </p:nvPicPr>
        <p:blipFill>
          <a:blip r:embed="rId4" cstate="print"/>
          <a:stretch>
            <a:fillRect/>
          </a:stretch>
        </p:blipFill>
        <p:spPr>
          <a:xfrm>
            <a:off x="7679055" y="93027"/>
            <a:ext cx="2114550" cy="2867025"/>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DividedSurfaceByIntersects</a:t>
            </a:r>
            <a:endParaRPr lang="en-GB" noProof="0" dirty="0"/>
          </a:p>
        </p:txBody>
      </p:sp>
      <p:sp>
        <p:nvSpPr>
          <p:cNvPr id="3" name="Content Placeholder 2"/>
          <p:cNvSpPr>
            <a:spLocks noGrp="1"/>
          </p:cNvSpPr>
          <p:nvPr>
            <p:ph idx="1"/>
          </p:nvPr>
        </p:nvSpPr>
        <p:spPr>
          <a:xfrm>
            <a:off x="593725" y="2679891"/>
            <a:ext cx="11762080" cy="2427096"/>
          </a:xfrm>
        </p:spPr>
        <p:txBody>
          <a:bodyPr/>
          <a:lstStyle/>
          <a:p>
            <a:pPr lvl="1"/>
            <a:r>
              <a:rPr lang="en-GB" smtClean="0"/>
              <a:t>ConceptualDesign subdirectory (typo fixed)</a:t>
            </a:r>
          </a:p>
          <a:p>
            <a:pPr lvl="1"/>
            <a:r>
              <a:rPr lang="en-US" smtClean="0"/>
              <a:t>Massing folder in SDK solution file, Families group in RvtSamples</a:t>
            </a:r>
          </a:p>
          <a:p>
            <a:pPr lvl="1"/>
            <a:r>
              <a:rPr lang="en-US" smtClean="0"/>
              <a:t>Demonstrates how to add and remove intersects to DividedSurface</a:t>
            </a:r>
          </a:p>
          <a:p>
            <a:pPr lvl="1"/>
            <a:r>
              <a:rPr lang="en-US" smtClean="0"/>
              <a:t>Intersection elements can be Level, ReferencePlane, ModelCurve, etc.</a:t>
            </a:r>
          </a:p>
        </p:txBody>
      </p:sp>
      <p:pic>
        <p:nvPicPr>
          <p:cNvPr id="6" name="Picture 5" descr="DividedSurface.PNG"/>
          <p:cNvPicPr>
            <a:picLocks noChangeAspect="1"/>
          </p:cNvPicPr>
          <p:nvPr/>
        </p:nvPicPr>
        <p:blipFill>
          <a:blip r:embed="rId3" cstate="print"/>
          <a:srcRect b="8448"/>
          <a:stretch>
            <a:fillRect/>
          </a:stretch>
        </p:blipFill>
        <p:spPr>
          <a:xfrm>
            <a:off x="9477375" y="306387"/>
            <a:ext cx="3178244" cy="2423250"/>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ViewFilters</a:t>
            </a:r>
            <a:endParaRPr lang="en-GB" noProof="0" dirty="0"/>
          </a:p>
        </p:txBody>
      </p:sp>
      <p:sp>
        <p:nvSpPr>
          <p:cNvPr id="3" name="Content Placeholder 2"/>
          <p:cNvSpPr>
            <a:spLocks noGrp="1"/>
          </p:cNvSpPr>
          <p:nvPr>
            <p:ph idx="1"/>
          </p:nvPr>
        </p:nvSpPr>
        <p:spPr>
          <a:xfrm>
            <a:off x="593725" y="2146491"/>
            <a:ext cx="11762080" cy="2198496"/>
          </a:xfrm>
        </p:spPr>
        <p:txBody>
          <a:bodyPr/>
          <a:lstStyle/>
          <a:p>
            <a:pPr lvl="1"/>
            <a:r>
              <a:rPr lang="en-US" smtClean="0"/>
              <a:t>Create and modify view filters</a:t>
            </a:r>
          </a:p>
          <a:p>
            <a:pPr lvl="1"/>
            <a:r>
              <a:rPr lang="en-GB" smtClean="0"/>
              <a:t>Simulate functionality of UI command View &gt; Filters</a:t>
            </a:r>
          </a:p>
          <a:p>
            <a:pPr lvl="1"/>
            <a:r>
              <a:rPr lang="en-US" smtClean="0"/>
              <a:t>Allows adding more than three filter rules</a:t>
            </a:r>
          </a:p>
          <a:p>
            <a:pPr lvl="1"/>
            <a:r>
              <a:rPr lang="en-US" smtClean="0"/>
              <a:t>Sample project contains filter with four rules and some walls fulfilling it</a:t>
            </a:r>
          </a:p>
        </p:txBody>
      </p:sp>
      <p:pic>
        <p:nvPicPr>
          <p:cNvPr id="8" name="Picture 7" descr="ViewFilters.png"/>
          <p:cNvPicPr>
            <a:picLocks noChangeAspect="1"/>
          </p:cNvPicPr>
          <p:nvPr/>
        </p:nvPicPr>
        <p:blipFill>
          <a:blip r:embed="rId3" cstate="print"/>
          <a:stretch>
            <a:fillRect/>
          </a:stretch>
        </p:blipFill>
        <p:spPr>
          <a:xfrm>
            <a:off x="6181725" y="4344987"/>
            <a:ext cx="6724650" cy="4210050"/>
          </a:xfrm>
          <a:prstGeom prst="rect">
            <a:avLst/>
          </a:prstGeom>
        </p:spPr>
      </p:pic>
      <p:pic>
        <p:nvPicPr>
          <p:cNvPr id="10" name="Picture 9" descr="ViewFiltersForm4.png"/>
          <p:cNvPicPr>
            <a:picLocks noChangeAspect="1"/>
          </p:cNvPicPr>
          <p:nvPr/>
        </p:nvPicPr>
        <p:blipFill>
          <a:blip r:embed="rId4" cstate="print"/>
          <a:stretch>
            <a:fillRect/>
          </a:stretch>
        </p:blipFill>
        <p:spPr>
          <a:xfrm>
            <a:off x="257175" y="4497387"/>
            <a:ext cx="5762625" cy="3990975"/>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dColumns.png"/>
          <p:cNvPicPr>
            <a:picLocks noChangeAspect="1"/>
          </p:cNvPicPr>
          <p:nvPr/>
        </p:nvPicPr>
        <p:blipFill>
          <a:blip r:embed="rId3" cstate="print"/>
          <a:stretch>
            <a:fillRect/>
          </a:stretch>
        </p:blipFill>
        <p:spPr>
          <a:xfrm>
            <a:off x="5972175" y="4649787"/>
            <a:ext cx="6391275" cy="2705100"/>
          </a:xfrm>
          <a:prstGeom prst="rect">
            <a:avLst/>
          </a:prstGeom>
        </p:spPr>
      </p:pic>
      <p:sp>
        <p:nvSpPr>
          <p:cNvPr id="2" name="Title 1"/>
          <p:cNvSpPr>
            <a:spLocks noGrp="1"/>
          </p:cNvSpPr>
          <p:nvPr>
            <p:ph type="title"/>
          </p:nvPr>
        </p:nvSpPr>
        <p:spPr/>
        <p:txBody>
          <a:bodyPr/>
          <a:lstStyle/>
          <a:p>
            <a:r>
              <a:rPr lang="en-GB" smtClean="0"/>
              <a:t>FindColumns</a:t>
            </a:r>
            <a:endParaRPr lang="en-GB" noProof="0" dirty="0"/>
          </a:p>
        </p:txBody>
      </p:sp>
      <p:sp>
        <p:nvSpPr>
          <p:cNvPr id="3" name="Content Placeholder 2"/>
          <p:cNvSpPr>
            <a:spLocks noGrp="1"/>
          </p:cNvSpPr>
          <p:nvPr>
            <p:ph idx="1"/>
          </p:nvPr>
        </p:nvSpPr>
        <p:spPr>
          <a:xfrm>
            <a:off x="561975" y="1830387"/>
            <a:ext cx="11322050" cy="4343400"/>
          </a:xfrm>
        </p:spPr>
        <p:txBody>
          <a:bodyPr/>
          <a:lstStyle/>
          <a:p>
            <a:pPr lvl="1"/>
            <a:r>
              <a:rPr lang="en-GB" sz="3200" smtClean="0"/>
              <a:t>FindReferencesByDirection example</a:t>
            </a:r>
          </a:p>
          <a:p>
            <a:pPr lvl="1"/>
            <a:r>
              <a:rPr lang="en-US" sz="3200" smtClean="0"/>
              <a:t>Geometric analysis based on wall location line</a:t>
            </a:r>
          </a:p>
          <a:p>
            <a:pPr lvl="1"/>
            <a:r>
              <a:rPr lang="en-US" sz="3200" smtClean="0"/>
              <a:t>Shoot rays 1 foot above wall level along each side of wall</a:t>
            </a:r>
          </a:p>
          <a:p>
            <a:pPr lvl="1"/>
            <a:r>
              <a:rPr lang="en-US" sz="3200" smtClean="0"/>
              <a:t>Determine all columns intersected by ray</a:t>
            </a:r>
          </a:p>
          <a:p>
            <a:pPr lvl="1"/>
            <a:r>
              <a:rPr lang="en-US" sz="3200" smtClean="0"/>
              <a:t>Split curved walls into segments</a:t>
            </a:r>
          </a:p>
          <a:p>
            <a:pPr lvl="1"/>
            <a:r>
              <a:rPr lang="en-US" sz="3200" smtClean="0"/>
              <a:t>Handle all or pre-selected walls</a:t>
            </a:r>
          </a:p>
          <a:p>
            <a:pPr lvl="1"/>
            <a:r>
              <a:rPr lang="en-US" sz="3200" smtClean="0"/>
              <a:t>Select all columns found</a:t>
            </a:r>
            <a:endParaRPr lang="en-GB" sz="320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asureHeight02.png"/>
          <p:cNvPicPr>
            <a:picLocks noChangeAspect="1"/>
          </p:cNvPicPr>
          <p:nvPr/>
        </p:nvPicPr>
        <p:blipFill>
          <a:blip r:embed="rId3" cstate="print"/>
          <a:stretch>
            <a:fillRect/>
          </a:stretch>
        </p:blipFill>
        <p:spPr>
          <a:xfrm>
            <a:off x="10848975" y="1677987"/>
            <a:ext cx="1609725" cy="5534025"/>
          </a:xfrm>
          <a:prstGeom prst="rect">
            <a:avLst/>
          </a:prstGeom>
        </p:spPr>
      </p:pic>
      <p:sp>
        <p:nvSpPr>
          <p:cNvPr id="2" name="Title 1"/>
          <p:cNvSpPr>
            <a:spLocks noGrp="1"/>
          </p:cNvSpPr>
          <p:nvPr>
            <p:ph type="title"/>
          </p:nvPr>
        </p:nvSpPr>
        <p:spPr/>
        <p:txBody>
          <a:bodyPr/>
          <a:lstStyle/>
          <a:p>
            <a:r>
              <a:rPr lang="en-GB" smtClean="0"/>
              <a:t>MeasureHeight</a:t>
            </a:r>
            <a:endParaRPr lang="en-GB" noProof="0" dirty="0"/>
          </a:p>
        </p:txBody>
      </p:sp>
      <p:sp>
        <p:nvSpPr>
          <p:cNvPr id="3" name="Content Placeholder 2"/>
          <p:cNvSpPr>
            <a:spLocks noGrp="1"/>
          </p:cNvSpPr>
          <p:nvPr>
            <p:ph idx="1"/>
          </p:nvPr>
        </p:nvSpPr>
        <p:spPr>
          <a:xfrm>
            <a:off x="485775" y="2058987"/>
            <a:ext cx="10483850" cy="4114800"/>
          </a:xfrm>
        </p:spPr>
        <p:txBody>
          <a:bodyPr/>
          <a:lstStyle/>
          <a:p>
            <a:pPr lvl="1"/>
            <a:r>
              <a:rPr lang="en-GB" smtClean="0"/>
              <a:t>Another FindReferencesByDirection example</a:t>
            </a:r>
          </a:p>
          <a:p>
            <a:pPr lvl="1"/>
            <a:r>
              <a:rPr lang="en-US" smtClean="0"/>
              <a:t>Measure height of skylight window above ground level </a:t>
            </a:r>
          </a:p>
          <a:p>
            <a:pPr lvl="2"/>
            <a:r>
              <a:rPr lang="en-US" smtClean="0"/>
              <a:t>Find a 3D view to use with FindReferencesByDirection</a:t>
            </a:r>
          </a:p>
          <a:p>
            <a:pPr lvl="2"/>
            <a:r>
              <a:rPr lang="en-US" smtClean="0"/>
              <a:t>Check if a roof-hosted window is selected</a:t>
            </a:r>
          </a:p>
          <a:p>
            <a:pPr lvl="2"/>
            <a:r>
              <a:rPr lang="en-US" smtClean="0"/>
              <a:t>Calculate window height above ground floor (hard-coded element id)</a:t>
            </a:r>
          </a:p>
          <a:p>
            <a:pPr lvl="2"/>
            <a:r>
              <a:rPr lang="en-US" smtClean="0"/>
              <a:t>Use window bounding box center as the ray start point </a:t>
            </a:r>
          </a:p>
          <a:p>
            <a:pPr lvl="2"/>
            <a:r>
              <a:rPr lang="en-US" smtClean="0"/>
              <a:t>Run FindReferencesByDirection using the negative Z direction</a:t>
            </a:r>
          </a:p>
          <a:p>
            <a:pPr lvl="2"/>
            <a:r>
              <a:rPr lang="en-US" smtClean="0"/>
              <a:t>Find the closest reference belonging to the floor</a:t>
            </a:r>
          </a:p>
          <a:p>
            <a:pPr lvl="2"/>
            <a:r>
              <a:rPr lang="en-US" smtClean="0"/>
              <a:t>Report result and create a model curve to show the ray found</a:t>
            </a:r>
            <a:endParaRPr lang="en-GB" smtClean="0"/>
          </a:p>
        </p:txBody>
      </p:sp>
      <p:pic>
        <p:nvPicPr>
          <p:cNvPr id="6" name="Picture 5" descr="MeasureHeight01.png"/>
          <p:cNvPicPr>
            <a:picLocks noChangeAspect="1"/>
          </p:cNvPicPr>
          <p:nvPr/>
        </p:nvPicPr>
        <p:blipFill>
          <a:blip r:embed="rId4" cstate="print"/>
          <a:stretch>
            <a:fillRect/>
          </a:stretch>
        </p:blipFill>
        <p:spPr>
          <a:xfrm>
            <a:off x="3686175" y="6173787"/>
            <a:ext cx="4762500" cy="1000125"/>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rickFanWall.png"/>
          <p:cNvPicPr>
            <a:picLocks noChangeAspect="1"/>
          </p:cNvPicPr>
          <p:nvPr/>
        </p:nvPicPr>
        <p:blipFill>
          <a:blip r:embed="rId3" cstate="print"/>
          <a:stretch>
            <a:fillRect/>
          </a:stretch>
        </p:blipFill>
        <p:spPr>
          <a:xfrm>
            <a:off x="3762375" y="4649787"/>
            <a:ext cx="5257800" cy="4471988"/>
          </a:xfrm>
          <a:prstGeom prst="rect">
            <a:avLst/>
          </a:prstGeom>
        </p:spPr>
      </p:pic>
      <p:sp>
        <p:nvSpPr>
          <p:cNvPr id="2" name="Title 1"/>
          <p:cNvSpPr>
            <a:spLocks noGrp="1"/>
          </p:cNvSpPr>
          <p:nvPr>
            <p:ph type="title"/>
          </p:nvPr>
        </p:nvSpPr>
        <p:spPr/>
        <p:txBody>
          <a:bodyPr/>
          <a:lstStyle/>
          <a:p>
            <a:r>
              <a:rPr lang="en-GB" smtClean="0"/>
              <a:t>ParameterValuesFromImage</a:t>
            </a:r>
            <a:endParaRPr lang="en-GB" noProof="0" dirty="0"/>
          </a:p>
        </p:txBody>
      </p:sp>
      <p:sp>
        <p:nvSpPr>
          <p:cNvPr id="3" name="Content Placeholder 2"/>
          <p:cNvSpPr>
            <a:spLocks noGrp="1"/>
          </p:cNvSpPr>
          <p:nvPr>
            <p:ph idx="1"/>
          </p:nvPr>
        </p:nvSpPr>
        <p:spPr>
          <a:xfrm>
            <a:off x="593725" y="2146491"/>
            <a:ext cx="12007850" cy="2655696"/>
          </a:xfrm>
        </p:spPr>
        <p:txBody>
          <a:bodyPr/>
          <a:lstStyle/>
          <a:p>
            <a:pPr marL="290513" lvl="1" indent="-282575"/>
            <a:r>
              <a:rPr lang="en-GB" smtClean="0"/>
              <a:t>ParameterValuesFromImage and PointCurveCreation massing samples</a:t>
            </a:r>
          </a:p>
          <a:p>
            <a:pPr marL="290513" lvl="1" indent="-282575"/>
            <a:r>
              <a:rPr lang="en-US" smtClean="0"/>
              <a:t>Set parameter values based on image data</a:t>
            </a:r>
          </a:p>
          <a:p>
            <a:pPr marL="290513" lvl="1" indent="-282575"/>
            <a:r>
              <a:rPr lang="en-US" smtClean="0"/>
              <a:t>Compute a grayscale value for each pixel in an image file</a:t>
            </a:r>
          </a:p>
          <a:p>
            <a:pPr marL="290513" lvl="1" indent="-282575"/>
            <a:r>
              <a:rPr lang="en-US" smtClean="0"/>
              <a:t>Each panel's 'Grayscale' parameter is set to the corresponding value </a:t>
            </a:r>
          </a:p>
          <a:p>
            <a:pPr marL="290513" lvl="1" indent="-282575"/>
            <a:r>
              <a:rPr lang="en-US" smtClean="0"/>
              <a:t>Geometry is updated based on this</a:t>
            </a:r>
          </a:p>
          <a:p>
            <a:pPr marL="290513" lvl="1" indent="-282575"/>
            <a:endParaRPr lang="en-GB"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6172200" cy="1417320"/>
          </a:xfrm>
        </p:spPr>
        <p:txBody>
          <a:bodyPr/>
          <a:lstStyle/>
          <a:p>
            <a:r>
              <a:rPr lang="en-GB" smtClean="0"/>
              <a:t>About the Presenter</a:t>
            </a:r>
            <a:endParaRPr lang="en-US"/>
          </a:p>
        </p:txBody>
      </p:sp>
      <p:sp>
        <p:nvSpPr>
          <p:cNvPr id="3" name="Content Placeholder 2"/>
          <p:cNvSpPr>
            <a:spLocks noGrp="1"/>
          </p:cNvSpPr>
          <p:nvPr>
            <p:ph idx="1"/>
          </p:nvPr>
        </p:nvSpPr>
        <p:spPr>
          <a:xfrm>
            <a:off x="561975" y="1906587"/>
            <a:ext cx="11762080" cy="7010400"/>
          </a:xfrm>
        </p:spPr>
        <p:txBody>
          <a:bodyPr/>
          <a:lstStyle/>
          <a:p>
            <a:pPr marL="1588" indent="0">
              <a:buNone/>
            </a:pPr>
            <a:r>
              <a:rPr lang="en-US" sz="3200" b="1" smtClean="0"/>
              <a:t>Jeremy Tammik</a:t>
            </a:r>
          </a:p>
          <a:p>
            <a:pPr marL="1588" indent="0">
              <a:spcBef>
                <a:spcPts val="0"/>
              </a:spcBef>
              <a:buNone/>
            </a:pPr>
            <a:r>
              <a:rPr lang="en-GB" sz="2400" smtClean="0"/>
              <a:t>Developer Technical Services</a:t>
            </a:r>
            <a:endParaRPr lang="en-US" sz="2400" smtClean="0"/>
          </a:p>
          <a:p>
            <a:pPr marL="1588" indent="0">
              <a:spcBef>
                <a:spcPts val="0"/>
              </a:spcBef>
              <a:buNone/>
            </a:pPr>
            <a:r>
              <a:rPr lang="en-US" sz="2400" smtClean="0"/>
              <a:t>EMEA, Autodesk SARL</a:t>
            </a:r>
          </a:p>
          <a:p>
            <a:pPr marL="0" indent="0">
              <a:spcBef>
                <a:spcPts val="3000"/>
              </a:spcBef>
              <a:buNone/>
            </a:pPr>
            <a:r>
              <a:rPr lang="en-US" sz="2400" smtClean="0"/>
              <a:t>Jeremy is a member of the AEC workgroup of the Autodesk Developer Network ADN team, providing developer support, training, conference presentations, and blogging on the Revit API.</a:t>
            </a:r>
          </a:p>
          <a:p>
            <a:pPr marL="0" indent="0">
              <a:buNone/>
            </a:pPr>
            <a:r>
              <a:rPr lang="en-US" sz="2400" smtClean="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indent="0">
              <a:buNone/>
            </a:pPr>
            <a:r>
              <a:rPr lang="en-US" sz="2400" smtClean="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and carpentry, loves mountains, oceans, sports, and especially climbing.</a:t>
            </a:r>
          </a:p>
        </p:txBody>
      </p:sp>
      <p:pic>
        <p:nvPicPr>
          <p:cNvPr id="6" name="Picture 5" descr="jeremy_on_weissmies_summit_happy_cutout.jpg"/>
          <p:cNvPicPr>
            <a:picLocks noChangeAspect="1"/>
          </p:cNvPicPr>
          <p:nvPr/>
        </p:nvPicPr>
        <p:blipFill>
          <a:blip r:embed="rId3" cstate="print"/>
          <a:srcRect l="9664" r="9020"/>
          <a:stretch>
            <a:fillRect/>
          </a:stretch>
        </p:blipFill>
        <p:spPr>
          <a:xfrm>
            <a:off x="6524279" y="382590"/>
            <a:ext cx="6001096" cy="2530983"/>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ointsParabola.png"/>
          <p:cNvPicPr>
            <a:picLocks noChangeAspect="1"/>
          </p:cNvPicPr>
          <p:nvPr/>
        </p:nvPicPr>
        <p:blipFill>
          <a:blip r:embed="rId3" cstate="print"/>
          <a:stretch>
            <a:fillRect/>
          </a:stretch>
        </p:blipFill>
        <p:spPr>
          <a:xfrm>
            <a:off x="7419975" y="6402387"/>
            <a:ext cx="2617470" cy="2887980"/>
          </a:xfrm>
          <a:prstGeom prst="rect">
            <a:avLst/>
          </a:prstGeom>
        </p:spPr>
      </p:pic>
      <p:sp>
        <p:nvSpPr>
          <p:cNvPr id="2" name="Title 1"/>
          <p:cNvSpPr>
            <a:spLocks noGrp="1"/>
          </p:cNvSpPr>
          <p:nvPr>
            <p:ph type="title"/>
          </p:nvPr>
        </p:nvSpPr>
        <p:spPr/>
        <p:txBody>
          <a:bodyPr/>
          <a:lstStyle/>
          <a:p>
            <a:r>
              <a:rPr lang="en-GB" smtClean="0"/>
              <a:t>PointCurveCreation</a:t>
            </a:r>
            <a:endParaRPr lang="en-GB" noProof="0" dirty="0"/>
          </a:p>
        </p:txBody>
      </p:sp>
      <p:sp>
        <p:nvSpPr>
          <p:cNvPr id="3" name="Content Placeholder 2"/>
          <p:cNvSpPr>
            <a:spLocks noGrp="1"/>
          </p:cNvSpPr>
          <p:nvPr>
            <p:ph idx="1"/>
          </p:nvPr>
        </p:nvSpPr>
        <p:spPr>
          <a:xfrm>
            <a:off x="593725" y="1906587"/>
            <a:ext cx="12007850" cy="5105400"/>
          </a:xfrm>
        </p:spPr>
        <p:txBody>
          <a:bodyPr/>
          <a:lstStyle/>
          <a:p>
            <a:pPr lvl="1"/>
            <a:r>
              <a:rPr lang="en-GB" smtClean="0"/>
              <a:t>Massing sample </a:t>
            </a:r>
            <a:r>
              <a:rPr lang="en-US" smtClean="0"/>
              <a:t>showing reference points and curve by points creation </a:t>
            </a:r>
          </a:p>
          <a:p>
            <a:pPr lvl="1"/>
            <a:r>
              <a:rPr lang="en-US" smtClean="0"/>
              <a:t>Use equations and external data files to create massing geometry</a:t>
            </a:r>
          </a:p>
          <a:p>
            <a:pPr lvl="2"/>
            <a:r>
              <a:rPr lang="en-US" smtClean="0"/>
              <a:t>PointsParabola - create reference points following parabolic arcs, e.g. z = x^2</a:t>
            </a:r>
          </a:p>
          <a:p>
            <a:pPr lvl="2"/>
            <a:r>
              <a:rPr lang="en-US" smtClean="0"/>
              <a:t>PointsOnCurve - create reference points constrained to a model curve, based on PointOnEdge elements, so they maintain their relative position if the curve is modified</a:t>
            </a:r>
          </a:p>
          <a:p>
            <a:pPr lvl="2"/>
            <a:r>
              <a:rPr lang="en-US" smtClean="0"/>
              <a:t>PointsFromExcel - create reference points based on XYZ data in an Excel file</a:t>
            </a:r>
          </a:p>
          <a:p>
            <a:pPr lvl="2"/>
            <a:r>
              <a:rPr lang="en-US" smtClean="0"/>
              <a:t>PointsFromTextFile - create reference points based on comma-delimited text file</a:t>
            </a:r>
          </a:p>
          <a:p>
            <a:pPr lvl="2"/>
            <a:r>
              <a:rPr lang="en-US" smtClean="0"/>
              <a:t>SineCurve - create curve based on points placed using the equation y = cos(x)</a:t>
            </a:r>
          </a:p>
          <a:p>
            <a:pPr lvl="2"/>
            <a:r>
              <a:rPr lang="en-US" smtClean="0"/>
              <a:t>CatenaryCurve - ditto using y=ScalingFactor * CosH(x/ScalingFactor)</a:t>
            </a:r>
          </a:p>
          <a:p>
            <a:pPr lvl="2"/>
            <a:r>
              <a:rPr lang="en-US" smtClean="0"/>
              <a:t>CyclicSurface - create loft form based on curves and points created using the equation z = cos(x) + cos(y)</a:t>
            </a:r>
          </a:p>
        </p:txBody>
      </p:sp>
      <p:pic>
        <p:nvPicPr>
          <p:cNvPr id="7" name="Picture 6" descr="CyclicSurface.png"/>
          <p:cNvPicPr>
            <a:picLocks noChangeAspect="1"/>
          </p:cNvPicPr>
          <p:nvPr/>
        </p:nvPicPr>
        <p:blipFill>
          <a:blip r:embed="rId4" cstate="print"/>
          <a:stretch>
            <a:fillRect/>
          </a:stretch>
        </p:blipFill>
        <p:spPr>
          <a:xfrm>
            <a:off x="2009775" y="7011987"/>
            <a:ext cx="4629150" cy="1933575"/>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outhFacingWalls.png"/>
          <p:cNvPicPr>
            <a:picLocks noChangeAspect="1"/>
          </p:cNvPicPr>
          <p:nvPr/>
        </p:nvPicPr>
        <p:blipFill>
          <a:blip r:embed="rId3" cstate="print"/>
          <a:stretch>
            <a:fillRect/>
          </a:stretch>
        </p:blipFill>
        <p:spPr>
          <a:xfrm>
            <a:off x="7372350" y="77787"/>
            <a:ext cx="5457825" cy="3714750"/>
          </a:xfrm>
          <a:prstGeom prst="rect">
            <a:avLst/>
          </a:prstGeom>
        </p:spPr>
      </p:pic>
      <p:sp>
        <p:nvSpPr>
          <p:cNvPr id="2" name="Title 1"/>
          <p:cNvSpPr>
            <a:spLocks noGrp="1"/>
          </p:cNvSpPr>
          <p:nvPr>
            <p:ph type="title"/>
          </p:nvPr>
        </p:nvSpPr>
        <p:spPr>
          <a:xfrm>
            <a:off x="593725" y="364255"/>
            <a:ext cx="6521450" cy="1417320"/>
          </a:xfrm>
        </p:spPr>
        <p:txBody>
          <a:bodyPr/>
          <a:lstStyle/>
          <a:p>
            <a:r>
              <a:rPr lang="en-GB" smtClean="0"/>
              <a:t>DirectionCalculation</a:t>
            </a:r>
            <a:endParaRPr lang="en-GB" noProof="0" dirty="0"/>
          </a:p>
        </p:txBody>
      </p:sp>
      <p:sp>
        <p:nvSpPr>
          <p:cNvPr id="5" name="Content Placeholder 4"/>
          <p:cNvSpPr>
            <a:spLocks noGrp="1"/>
          </p:cNvSpPr>
          <p:nvPr>
            <p:ph idx="1"/>
          </p:nvPr>
        </p:nvSpPr>
        <p:spPr>
          <a:xfrm>
            <a:off x="561975" y="3354387"/>
            <a:ext cx="12417425" cy="5715000"/>
          </a:xfrm>
        </p:spPr>
        <p:txBody>
          <a:bodyPr/>
          <a:lstStyle/>
          <a:p>
            <a:r>
              <a:rPr lang="en-US" smtClean="0"/>
              <a:t>Identify orientation of building elements</a:t>
            </a:r>
          </a:p>
          <a:p>
            <a:r>
              <a:rPr lang="en-US" smtClean="0"/>
              <a:t>Find and select all windows and exterior walls facing south</a:t>
            </a:r>
          </a:p>
          <a:p>
            <a:r>
              <a:rPr lang="en-US" smtClean="0"/>
              <a:t>Optionally take project location into account, else use Y axis</a:t>
            </a:r>
          </a:p>
          <a:p>
            <a:pPr lvl="1"/>
            <a:r>
              <a:rPr lang="en-US" smtClean="0"/>
              <a:t>Find the exterior walls using the wall type Function parameter</a:t>
            </a:r>
          </a:p>
          <a:p>
            <a:pPr lvl="1"/>
            <a:r>
              <a:rPr lang="en-US" smtClean="0"/>
              <a:t>Determine wall direction from location curve</a:t>
            </a:r>
          </a:p>
          <a:p>
            <a:pPr lvl="1"/>
            <a:r>
              <a:rPr lang="en-US" smtClean="0"/>
              <a:t>Optionally transform direction by ActiveProjectLocation rotation angle</a:t>
            </a:r>
          </a:p>
          <a:p>
            <a:pPr lvl="1"/>
            <a:r>
              <a:rPr lang="en-US" smtClean="0"/>
              <a:t>Wall is 'south-facing' if its direction points south +/- 45 degrees</a:t>
            </a:r>
          </a:p>
          <a:p>
            <a:pPr lvl="1"/>
            <a:r>
              <a:rPr lang="en-US" smtClean="0"/>
              <a:t>Windows use FamilyInstance class and OST_Windows built-in category</a:t>
            </a:r>
          </a:p>
          <a:p>
            <a:pPr lvl="1"/>
            <a:r>
              <a:rPr lang="en-US" smtClean="0"/>
              <a:t>Direction can be determined from window instance transform and the FacingFlipped and HandFlipped properties</a:t>
            </a:r>
          </a:p>
          <a:p>
            <a:pPr lvl="1"/>
            <a:r>
              <a:rPr lang="en-US" smtClean="0"/>
              <a:t>Alternatively use FacingOrientation property</a:t>
            </a:r>
            <a:endParaRPr lang="en-GB"/>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ChangesMonitor</a:t>
            </a:r>
            <a:endParaRPr lang="en-GB" noProof="0" dirty="0"/>
          </a:p>
        </p:txBody>
      </p:sp>
      <p:sp>
        <p:nvSpPr>
          <p:cNvPr id="3" name="Content Placeholder 2"/>
          <p:cNvSpPr>
            <a:spLocks noGrp="1"/>
          </p:cNvSpPr>
          <p:nvPr>
            <p:ph idx="1"/>
          </p:nvPr>
        </p:nvSpPr>
        <p:spPr>
          <a:xfrm>
            <a:off x="593725" y="3506787"/>
            <a:ext cx="12160250" cy="5410200"/>
          </a:xfrm>
        </p:spPr>
        <p:txBody>
          <a:bodyPr/>
          <a:lstStyle/>
          <a:p>
            <a:r>
              <a:rPr lang="en-GB" smtClean="0"/>
              <a:t>Subscribe to the Application.DocumentChanged event</a:t>
            </a:r>
          </a:p>
          <a:p>
            <a:r>
              <a:rPr lang="en-US" smtClean="0"/>
              <a:t>Raised after every transaction is committed, undone, or redone</a:t>
            </a:r>
          </a:p>
          <a:p>
            <a:r>
              <a:rPr lang="en-US" smtClean="0"/>
              <a:t>Read-only event unlike d</a:t>
            </a:r>
            <a:r>
              <a:rPr lang="en-GB" smtClean="0"/>
              <a:t>ynamic model update</a:t>
            </a:r>
          </a:p>
          <a:p>
            <a:r>
              <a:rPr lang="en-US" smtClean="0"/>
              <a:t>Important event argument properties and methods</a:t>
            </a:r>
          </a:p>
          <a:p>
            <a:pPr lvl="1"/>
            <a:r>
              <a:rPr lang="en-US" smtClean="0"/>
              <a:t>Operation: the operation associated with this event</a:t>
            </a:r>
          </a:p>
          <a:p>
            <a:pPr lvl="1"/>
            <a:r>
              <a:rPr lang="en-US" smtClean="0"/>
              <a:t>GetDocument: the document associated with this event</a:t>
            </a:r>
          </a:p>
          <a:p>
            <a:pPr lvl="1"/>
            <a:r>
              <a:rPr lang="en-US" smtClean="0"/>
              <a:t>GetAddedElementIds: the set of newly added elements</a:t>
            </a:r>
          </a:p>
          <a:p>
            <a:pPr lvl="1"/>
            <a:r>
              <a:rPr lang="en-US" smtClean="0"/>
              <a:t>GetDeletedElementIds: deleted elements</a:t>
            </a:r>
          </a:p>
          <a:p>
            <a:pPr lvl="1"/>
            <a:r>
              <a:rPr lang="en-US" smtClean="0"/>
              <a:t>GetModifiedElementIds: modified elements</a:t>
            </a:r>
          </a:p>
          <a:p>
            <a:pPr lvl="1"/>
            <a:r>
              <a:rPr lang="en-US" smtClean="0"/>
              <a:t>GetTransactionNames: associated transaction names</a:t>
            </a:r>
            <a:endParaRPr lang="en-GB" smtClean="0"/>
          </a:p>
        </p:txBody>
      </p:sp>
      <p:pic>
        <p:nvPicPr>
          <p:cNvPr id="6" name="Picture 5" descr="SdkChangesMonitor.png"/>
          <p:cNvPicPr>
            <a:picLocks noChangeAspect="1"/>
          </p:cNvPicPr>
          <p:nvPr/>
        </p:nvPicPr>
        <p:blipFill>
          <a:blip r:embed="rId3" cstate="print"/>
          <a:stretch>
            <a:fillRect/>
          </a:stretch>
        </p:blipFill>
        <p:spPr>
          <a:xfrm>
            <a:off x="6124575" y="342106"/>
            <a:ext cx="6572250" cy="2631281"/>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DynamicModelUpdate</a:t>
            </a:r>
            <a:endParaRPr lang="en-GB" noProof="0" dirty="0"/>
          </a:p>
        </p:txBody>
      </p:sp>
      <p:sp>
        <p:nvSpPr>
          <p:cNvPr id="3" name="Content Placeholder 2"/>
          <p:cNvSpPr>
            <a:spLocks noGrp="1"/>
          </p:cNvSpPr>
          <p:nvPr>
            <p:ph idx="1"/>
          </p:nvPr>
        </p:nvSpPr>
        <p:spPr>
          <a:xfrm>
            <a:off x="593725" y="2146491"/>
            <a:ext cx="12160250" cy="6699652"/>
          </a:xfrm>
        </p:spPr>
        <p:txBody>
          <a:bodyPr/>
          <a:lstStyle/>
          <a:p>
            <a:r>
              <a:rPr lang="en-US" smtClean="0"/>
              <a:t>Modify Revit model as a reaction to changes</a:t>
            </a:r>
          </a:p>
          <a:p>
            <a:r>
              <a:rPr lang="en-US" smtClean="0"/>
              <a:t>Implement an updater, add a trigger, define scope and type</a:t>
            </a:r>
          </a:p>
          <a:p>
            <a:r>
              <a:rPr lang="en-US" smtClean="0"/>
              <a:t>Scope can be specific element ids or result of an element filter</a:t>
            </a:r>
          </a:p>
          <a:p>
            <a:r>
              <a:rPr lang="en-US" smtClean="0"/>
              <a:t>Type can be element addition, deletion, modification of geometry, parameters, or any property</a:t>
            </a:r>
          </a:p>
          <a:p>
            <a:r>
              <a:rPr lang="en-US" smtClean="0"/>
              <a:t>Sample works in </a:t>
            </a:r>
            <a:r>
              <a:rPr lang="en-GB" smtClean="0"/>
              <a:t>AssociativeSection.rvt</a:t>
            </a:r>
          </a:p>
          <a:p>
            <a:r>
              <a:rPr lang="en-US" smtClean="0"/>
              <a:t>Maintains section view positioned to display a cut through a window and the host wall</a:t>
            </a:r>
          </a:p>
        </p:txBody>
      </p:sp>
      <p:pic>
        <p:nvPicPr>
          <p:cNvPr id="6" name="Picture 5" descr="SdkDynamicModelUpdate1.png"/>
          <p:cNvPicPr>
            <a:picLocks noChangeAspect="1"/>
          </p:cNvPicPr>
          <p:nvPr/>
        </p:nvPicPr>
        <p:blipFill>
          <a:blip r:embed="rId3" cstate="print"/>
          <a:stretch>
            <a:fillRect/>
          </a:stretch>
        </p:blipFill>
        <p:spPr>
          <a:xfrm>
            <a:off x="2543175" y="6783387"/>
            <a:ext cx="2647950" cy="1924050"/>
          </a:xfrm>
          <a:prstGeom prst="rect">
            <a:avLst/>
          </a:prstGeom>
        </p:spPr>
      </p:pic>
      <p:pic>
        <p:nvPicPr>
          <p:cNvPr id="7" name="Picture 6" descr="SdkDynamicModelUpdate2.png"/>
          <p:cNvPicPr>
            <a:picLocks noChangeAspect="1"/>
          </p:cNvPicPr>
          <p:nvPr/>
        </p:nvPicPr>
        <p:blipFill>
          <a:blip r:embed="rId4" cstate="print"/>
          <a:stretch>
            <a:fillRect/>
          </a:stretch>
        </p:blipFill>
        <p:spPr>
          <a:xfrm>
            <a:off x="6429375" y="6783387"/>
            <a:ext cx="3209925" cy="1743075"/>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ErrorHandling</a:t>
            </a:r>
            <a:endParaRPr lang="en-GB" noProof="0" dirty="0"/>
          </a:p>
        </p:txBody>
      </p:sp>
      <p:sp>
        <p:nvSpPr>
          <p:cNvPr id="3" name="Content Placeholder 2"/>
          <p:cNvSpPr>
            <a:spLocks noGrp="1"/>
          </p:cNvSpPr>
          <p:nvPr>
            <p:ph idx="1"/>
          </p:nvPr>
        </p:nvSpPr>
        <p:spPr>
          <a:xfrm>
            <a:off x="593725" y="1906587"/>
            <a:ext cx="11762080" cy="3429000"/>
          </a:xfrm>
        </p:spPr>
        <p:txBody>
          <a:bodyPr/>
          <a:lstStyle/>
          <a:p>
            <a:pPr lvl="0"/>
            <a:r>
              <a:rPr lang="en-US" smtClean="0"/>
              <a:t>Demonstrate use of the new Failure API</a:t>
            </a:r>
          </a:p>
          <a:p>
            <a:pPr lvl="1"/>
            <a:r>
              <a:rPr lang="en-US" smtClean="0"/>
              <a:t>Simplest use: suppress a specific warning message</a:t>
            </a:r>
          </a:p>
          <a:p>
            <a:pPr lvl="0"/>
            <a:r>
              <a:rPr lang="en-US" smtClean="0"/>
              <a:t>Define and post failures from API</a:t>
            </a:r>
          </a:p>
          <a:p>
            <a:pPr lvl="0"/>
            <a:r>
              <a:rPr lang="en-US" smtClean="0"/>
              <a:t>Respond to failures posted by Revit and API code</a:t>
            </a:r>
          </a:p>
          <a:p>
            <a:pPr lvl="0"/>
            <a:r>
              <a:rPr lang="en-US" smtClean="0"/>
              <a:t>Create failure definition id, failure definition, failure message </a:t>
            </a:r>
          </a:p>
          <a:p>
            <a:pPr lvl="1"/>
            <a:r>
              <a:rPr lang="en-US" smtClean="0"/>
              <a:t>Different severities and resolution types</a:t>
            </a:r>
          </a:p>
          <a:p>
            <a:pPr lvl="1"/>
            <a:r>
              <a:rPr lang="en-US" smtClean="0"/>
              <a:t>Create failure message and post it</a:t>
            </a:r>
          </a:p>
          <a:p>
            <a:pPr lvl="0"/>
            <a:r>
              <a:rPr lang="en-US" smtClean="0"/>
              <a:t>Resolve failures in failure processing steps</a:t>
            </a:r>
          </a:p>
          <a:p>
            <a:pPr lvl="1"/>
            <a:r>
              <a:rPr lang="en-US" smtClean="0"/>
              <a:t>During failure pre-processor</a:t>
            </a:r>
          </a:p>
          <a:p>
            <a:pPr lvl="1"/>
            <a:r>
              <a:rPr lang="en-US" smtClean="0"/>
              <a:t>In failure processing event</a:t>
            </a:r>
          </a:p>
          <a:p>
            <a:pPr lvl="1"/>
            <a:r>
              <a:rPr lang="en-US" smtClean="0"/>
              <a:t>During failure processor</a:t>
            </a:r>
          </a:p>
          <a:p>
            <a:pPr lvl="1"/>
            <a:endParaRPr lang="en-US" smtClean="0"/>
          </a:p>
        </p:txBody>
      </p:sp>
      <p:pic>
        <p:nvPicPr>
          <p:cNvPr id="6" name="Picture 5" descr="ErrorHandling (before).PNG"/>
          <p:cNvPicPr>
            <a:picLocks noChangeAspect="1"/>
          </p:cNvPicPr>
          <p:nvPr/>
        </p:nvPicPr>
        <p:blipFill>
          <a:blip r:embed="rId3" cstate="print"/>
          <a:stretch>
            <a:fillRect/>
          </a:stretch>
        </p:blipFill>
        <p:spPr>
          <a:xfrm>
            <a:off x="6429375" y="6478587"/>
            <a:ext cx="5762625" cy="2286000"/>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ExternalCommand2011</a:t>
            </a:r>
            <a:endParaRPr lang="en-GB" noProof="0" dirty="0"/>
          </a:p>
        </p:txBody>
      </p:sp>
      <p:sp>
        <p:nvSpPr>
          <p:cNvPr id="5" name="Content Placeholder 4"/>
          <p:cNvSpPr>
            <a:spLocks noGrp="1"/>
          </p:cNvSpPr>
          <p:nvPr>
            <p:ph idx="1"/>
          </p:nvPr>
        </p:nvSpPr>
        <p:spPr/>
        <p:txBody>
          <a:bodyPr/>
          <a:lstStyle/>
          <a:p>
            <a:r>
              <a:rPr lang="en-US" smtClean="0"/>
              <a:t>Two separate applications demonstrating</a:t>
            </a:r>
          </a:p>
          <a:p>
            <a:pPr lvl="1"/>
            <a:r>
              <a:rPr lang="en-US" smtClean="0"/>
              <a:t>External command registration functionality</a:t>
            </a:r>
          </a:p>
          <a:p>
            <a:pPr lvl="1"/>
            <a:r>
              <a:rPr lang="en-US" smtClean="0"/>
              <a:t>Revit add-in utility</a:t>
            </a:r>
          </a:p>
          <a:p>
            <a:r>
              <a:rPr lang="en-US" smtClean="0"/>
              <a:t>ExternalComandRegistration </a:t>
            </a:r>
          </a:p>
          <a:p>
            <a:pPr lvl="1"/>
            <a:r>
              <a:rPr lang="en-US" smtClean="0"/>
              <a:t>Visibility mode depends on product and document type, e.g.</a:t>
            </a:r>
          </a:p>
          <a:p>
            <a:pPr lvl="1"/>
            <a:r>
              <a:rPr lang="en-US" smtClean="0"/>
              <a:t>IAvailabilityClass: enable and disable command programmatically </a:t>
            </a:r>
          </a:p>
          <a:p>
            <a:pPr lvl="1"/>
            <a:r>
              <a:rPr lang="en-US" smtClean="0"/>
              <a:t>Define command icon and tooltip</a:t>
            </a:r>
          </a:p>
          <a:p>
            <a:pPr lvl="1"/>
            <a:r>
              <a:rPr lang="en-US" smtClean="0"/>
              <a:t>Localisation resource DLL, e.g. Chinese and English images and text</a:t>
            </a:r>
          </a:p>
          <a:p>
            <a:r>
              <a:rPr lang="en-US" smtClean="0"/>
              <a:t>RevitAddInUtilitySample</a:t>
            </a:r>
          </a:p>
          <a:p>
            <a:pPr lvl="1"/>
            <a:r>
              <a:rPr lang="en-US" smtClean="0"/>
              <a:t>Retrieve Revit product installation information</a:t>
            </a:r>
            <a:endParaRPr lang="en-GB" smtClean="0"/>
          </a:p>
          <a:p>
            <a:pPr lvl="1"/>
            <a:r>
              <a:rPr lang="en-US" smtClean="0"/>
              <a:t>Read, create and edit add-in manifest file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MaterialQuantities</a:t>
            </a:r>
            <a:endParaRPr lang="en-GB" noProof="0" dirty="0"/>
          </a:p>
        </p:txBody>
      </p:sp>
      <p:sp>
        <p:nvSpPr>
          <p:cNvPr id="5" name="Content Placeholder 4"/>
          <p:cNvSpPr>
            <a:spLocks noGrp="1"/>
          </p:cNvSpPr>
          <p:nvPr>
            <p:ph idx="1"/>
          </p:nvPr>
        </p:nvSpPr>
        <p:spPr>
          <a:xfrm>
            <a:off x="593725" y="1754187"/>
            <a:ext cx="11762080" cy="7391400"/>
          </a:xfrm>
        </p:spPr>
        <p:txBody>
          <a:bodyPr/>
          <a:lstStyle/>
          <a:p>
            <a:r>
              <a:rPr lang="en-US" sz="2800" smtClean="0"/>
              <a:t>Material quantity data extraction using Element properties</a:t>
            </a:r>
          </a:p>
          <a:p>
            <a:pPr lvl="1"/>
            <a:r>
              <a:rPr lang="en-US" sz="2400" smtClean="0"/>
              <a:t>Materials – list materials within an element</a:t>
            </a:r>
          </a:p>
          <a:p>
            <a:pPr lvl="1">
              <a:spcBef>
                <a:spcPts val="0"/>
              </a:spcBef>
            </a:pPr>
            <a:r>
              <a:rPr lang="en-US" sz="2400" smtClean="0"/>
              <a:t>GetMaterialVolume – volume of a particular material</a:t>
            </a:r>
          </a:p>
          <a:p>
            <a:pPr lvl="1">
              <a:spcBef>
                <a:spcPts val="0"/>
              </a:spcBef>
            </a:pPr>
            <a:r>
              <a:rPr lang="en-US" sz="2400" smtClean="0"/>
              <a:t>GetMaterialArea – area of a particular material</a:t>
            </a:r>
          </a:p>
          <a:p>
            <a:r>
              <a:rPr lang="en-US" sz="2800" smtClean="0"/>
              <a:t>Algorithm</a:t>
            </a:r>
          </a:p>
          <a:p>
            <a:pPr lvl="1"/>
            <a:r>
              <a:rPr lang="en-US" sz="2400" smtClean="0"/>
              <a:t>Collect all roof elements</a:t>
            </a:r>
          </a:p>
          <a:p>
            <a:pPr lvl="1">
              <a:spcBef>
                <a:spcPts val="0"/>
              </a:spcBef>
            </a:pPr>
            <a:r>
              <a:rPr lang="en-US" sz="2400" smtClean="0"/>
              <a:t>Iterate through each material found in each roof</a:t>
            </a:r>
          </a:p>
          <a:p>
            <a:pPr lvl="1">
              <a:spcBef>
                <a:spcPts val="0"/>
              </a:spcBef>
            </a:pPr>
            <a:r>
              <a:rPr lang="en-US" sz="2400" smtClean="0"/>
              <a:t>Find the net volume and area of the material</a:t>
            </a:r>
          </a:p>
          <a:p>
            <a:pPr lvl="1">
              <a:spcBef>
                <a:spcPts val="0"/>
              </a:spcBef>
            </a:pPr>
            <a:r>
              <a:rPr lang="en-US" sz="2400" smtClean="0"/>
              <a:t>Store the material quantities</a:t>
            </a:r>
          </a:p>
          <a:p>
            <a:pPr lvl="1">
              <a:spcBef>
                <a:spcPts val="0"/>
              </a:spcBef>
            </a:pPr>
            <a:r>
              <a:rPr lang="en-US" sz="2400" smtClean="0"/>
              <a:t>Write the results to the output file</a:t>
            </a:r>
          </a:p>
          <a:p>
            <a:pPr lvl="1">
              <a:spcBef>
                <a:spcPts val="0"/>
              </a:spcBef>
            </a:pPr>
            <a:r>
              <a:rPr lang="en-US" sz="2400" smtClean="0"/>
              <a:t>Find the gross material quantities</a:t>
            </a:r>
          </a:p>
          <a:p>
            <a:pPr lvl="2"/>
            <a:r>
              <a:rPr lang="en-US" sz="2000" smtClean="0"/>
              <a:t>Start a new transaction, delete the elements that cut the host (doors, windows, openings), find the volume and area for each material, store the material quantities, write the results to the output file, rollback the transaction</a:t>
            </a:r>
          </a:p>
          <a:p>
            <a:pPr lvl="1"/>
            <a:r>
              <a:rPr lang="en-US" sz="2400" smtClean="0"/>
              <a:t>Repeat the above steps for walls and floors</a:t>
            </a:r>
          </a:p>
          <a:p>
            <a:pPr lvl="1">
              <a:spcBef>
                <a:spcPts val="0"/>
              </a:spcBef>
            </a:pPr>
            <a:r>
              <a:rPr lang="en-US" sz="2400" smtClean="0"/>
              <a:t>Open the output file in Microsoft Excel</a:t>
            </a:r>
          </a:p>
          <a:p>
            <a:pPr lvl="1"/>
            <a:endParaRPr lang="en-GB" sz="2400"/>
          </a:p>
        </p:txBody>
      </p:sp>
      <p:pic>
        <p:nvPicPr>
          <p:cNvPr id="6" name="Picture 5" descr="roof_material_quantities.png"/>
          <p:cNvPicPr>
            <a:picLocks noChangeAspect="1"/>
          </p:cNvPicPr>
          <p:nvPr/>
        </p:nvPicPr>
        <p:blipFill>
          <a:blip r:embed="rId3" cstate="print"/>
          <a:stretch>
            <a:fillRect/>
          </a:stretch>
        </p:blipFill>
        <p:spPr>
          <a:xfrm>
            <a:off x="1800225" y="8078787"/>
            <a:ext cx="9410700" cy="97155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PanelSchedule</a:t>
            </a:r>
            <a:endParaRPr lang="en-GB" noProof="0" dirty="0"/>
          </a:p>
        </p:txBody>
      </p:sp>
      <p:sp>
        <p:nvSpPr>
          <p:cNvPr id="5" name="Content Placeholder 4"/>
          <p:cNvSpPr>
            <a:spLocks noGrp="1"/>
          </p:cNvSpPr>
          <p:nvPr>
            <p:ph idx="1"/>
          </p:nvPr>
        </p:nvSpPr>
        <p:spPr>
          <a:xfrm>
            <a:off x="593725" y="2146491"/>
            <a:ext cx="12007850" cy="3189096"/>
          </a:xfrm>
        </p:spPr>
        <p:txBody>
          <a:bodyPr/>
          <a:lstStyle/>
          <a:p>
            <a:r>
              <a:rPr lang="en-US" smtClean="0"/>
              <a:t>Data exchange sample showing use of the Panel Schedule API</a:t>
            </a:r>
          </a:p>
          <a:p>
            <a:pPr lvl="1"/>
            <a:r>
              <a:rPr lang="en-US" smtClean="0">
                <a:hlinkClick r:id="rId3" action="ppaction://hlinkfile"/>
              </a:rPr>
              <a:t>PanelScheduleExport</a:t>
            </a:r>
            <a:r>
              <a:rPr lang="en-US" smtClean="0"/>
              <a:t> reads data and exports it to CSV or HTML</a:t>
            </a:r>
          </a:p>
          <a:p>
            <a:pPr lvl="1"/>
            <a:r>
              <a:rPr lang="en-US" smtClean="0">
                <a:hlinkClick r:id="rId4" action="ppaction://hlinkfile"/>
              </a:rPr>
              <a:t>InstanceViewCreation</a:t>
            </a:r>
            <a:r>
              <a:rPr lang="en-US" smtClean="0"/>
              <a:t> creates a panel schedule view instance for a selected panel</a:t>
            </a:r>
          </a:p>
          <a:p>
            <a:pPr lvl="1"/>
            <a:r>
              <a:rPr lang="en-US" smtClean="0">
                <a:hlinkClick r:id="rId4" action="ppaction://hlinkfile"/>
              </a:rPr>
              <a:t>SheetImport</a:t>
            </a:r>
            <a:r>
              <a:rPr lang="en-US" smtClean="0"/>
              <a:t> places all panel schedule views on a sheet</a:t>
            </a:r>
            <a:endParaRPr lang="en-US" dirty="0"/>
          </a:p>
        </p:txBody>
      </p:sp>
      <p:pic>
        <p:nvPicPr>
          <p:cNvPr id="9" name="Picture 8" descr="PanelScheduleHtmlExport.png"/>
          <p:cNvPicPr>
            <a:picLocks noChangeAspect="1"/>
          </p:cNvPicPr>
          <p:nvPr/>
        </p:nvPicPr>
        <p:blipFill>
          <a:blip r:embed="rId5" cstate="print"/>
          <a:srcRect r="45060" b="54658"/>
          <a:stretch>
            <a:fillRect/>
          </a:stretch>
        </p:blipFill>
        <p:spPr>
          <a:xfrm>
            <a:off x="1070823" y="5613902"/>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6657975" y="5640387"/>
            <a:ext cx="5490893" cy="3346749"/>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elections.png"/>
          <p:cNvPicPr>
            <a:picLocks noChangeAspect="1"/>
          </p:cNvPicPr>
          <p:nvPr/>
        </p:nvPicPr>
        <p:blipFill>
          <a:blip r:embed="rId3" cstate="print"/>
          <a:stretch>
            <a:fillRect/>
          </a:stretch>
        </p:blipFill>
        <p:spPr>
          <a:xfrm>
            <a:off x="8277225" y="1420812"/>
            <a:ext cx="4629150" cy="6124575"/>
          </a:xfrm>
          <a:prstGeom prst="rect">
            <a:avLst/>
          </a:prstGeom>
        </p:spPr>
      </p:pic>
      <p:sp>
        <p:nvSpPr>
          <p:cNvPr id="2" name="Title 1"/>
          <p:cNvSpPr>
            <a:spLocks noGrp="1"/>
          </p:cNvSpPr>
          <p:nvPr>
            <p:ph type="title"/>
          </p:nvPr>
        </p:nvSpPr>
        <p:spPr/>
        <p:txBody>
          <a:bodyPr/>
          <a:lstStyle/>
          <a:p>
            <a:r>
              <a:rPr lang="en-GB" smtClean="0"/>
              <a:t>Selections</a:t>
            </a:r>
            <a:endParaRPr lang="en-GB" noProof="0" dirty="0"/>
          </a:p>
        </p:txBody>
      </p:sp>
      <p:sp>
        <p:nvSpPr>
          <p:cNvPr id="3" name="Content Placeholder 2"/>
          <p:cNvSpPr>
            <a:spLocks noGrp="1"/>
          </p:cNvSpPr>
          <p:nvPr>
            <p:ph idx="1"/>
          </p:nvPr>
        </p:nvSpPr>
        <p:spPr>
          <a:xfrm>
            <a:off x="485775" y="2146491"/>
            <a:ext cx="7848600" cy="4789296"/>
          </a:xfrm>
        </p:spPr>
        <p:txBody>
          <a:bodyPr/>
          <a:lstStyle/>
          <a:p>
            <a:r>
              <a:rPr lang="en-US" smtClean="0"/>
              <a:t>Demonstrate new selection operations</a:t>
            </a:r>
          </a:p>
          <a:p>
            <a:pPr lvl="0"/>
            <a:r>
              <a:rPr lang="en-US" smtClean="0"/>
              <a:t>Four different commands</a:t>
            </a:r>
          </a:p>
          <a:p>
            <a:pPr lvl="1"/>
            <a:r>
              <a:rPr lang="en-US" smtClean="0"/>
              <a:t>Pick elements for deletion</a:t>
            </a:r>
          </a:p>
          <a:p>
            <a:pPr lvl="1"/>
            <a:r>
              <a:rPr lang="en-US" smtClean="0"/>
              <a:t>Pick element or point from dialogue</a:t>
            </a:r>
          </a:p>
          <a:p>
            <a:pPr lvl="1"/>
            <a:r>
              <a:rPr lang="en-US" smtClean="0"/>
              <a:t>Pick face to set work plane and draw a circle</a:t>
            </a:r>
          </a:p>
          <a:p>
            <a:pPr lvl="1"/>
            <a:r>
              <a:rPr lang="en-US" smtClean="0"/>
              <a:t>Pick point on wall face for window placement</a:t>
            </a:r>
          </a:p>
        </p:txBody>
      </p:sp>
      <p:pic>
        <p:nvPicPr>
          <p:cNvPr id="10" name="Picture 9" descr="SelectionsDlg.png"/>
          <p:cNvPicPr>
            <a:picLocks noChangeAspect="1"/>
          </p:cNvPicPr>
          <p:nvPr/>
        </p:nvPicPr>
        <p:blipFill>
          <a:blip r:embed="rId4" cstate="print"/>
          <a:stretch>
            <a:fillRect/>
          </a:stretch>
        </p:blipFill>
        <p:spPr>
          <a:xfrm>
            <a:off x="4905375" y="6388099"/>
            <a:ext cx="1857375" cy="1690688"/>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SolidSolidCut</a:t>
            </a:r>
            <a:endParaRPr lang="en-GB" noProof="0" dirty="0"/>
          </a:p>
        </p:txBody>
      </p:sp>
      <p:sp>
        <p:nvSpPr>
          <p:cNvPr id="5" name="Content Placeholder 4"/>
          <p:cNvSpPr>
            <a:spLocks noGrp="1"/>
          </p:cNvSpPr>
          <p:nvPr>
            <p:ph idx="1"/>
          </p:nvPr>
        </p:nvSpPr>
        <p:spPr>
          <a:xfrm>
            <a:off x="593725" y="3289491"/>
            <a:ext cx="12236450" cy="5703696"/>
          </a:xfrm>
        </p:spPr>
        <p:txBody>
          <a:bodyPr/>
          <a:lstStyle/>
          <a:p>
            <a:r>
              <a:rPr lang="en-US" smtClean="0"/>
              <a:t>New </a:t>
            </a:r>
            <a:r>
              <a:rPr lang="en-GB" smtClean="0"/>
              <a:t>SolidSolidCutUtils class</a:t>
            </a:r>
          </a:p>
          <a:p>
            <a:pPr lvl="1"/>
            <a:r>
              <a:rPr lang="en-GB" smtClean="0"/>
              <a:t>IsAllowedForSolidCut – is element eligible?</a:t>
            </a:r>
          </a:p>
          <a:p>
            <a:pPr lvl="1"/>
            <a:r>
              <a:rPr lang="en-GB" smtClean="0"/>
              <a:t>CanTwoElemsHaveSolidSolidCut – can cut  be added to two elements?</a:t>
            </a:r>
          </a:p>
          <a:p>
            <a:pPr lvl="1"/>
            <a:r>
              <a:rPr lang="en-GB" smtClean="0"/>
              <a:t>AddCutBetweenSolids – create the solid-solid cut for two elements</a:t>
            </a:r>
          </a:p>
          <a:p>
            <a:pPr lvl="1"/>
            <a:r>
              <a:rPr lang="en-GB" smtClean="0"/>
              <a:t>GetCuttingSolids – return solids which cut input element  </a:t>
            </a:r>
          </a:p>
          <a:p>
            <a:pPr lvl="1"/>
            <a:r>
              <a:rPr lang="en-GB" smtClean="0"/>
              <a:t>GetSolidsBeingCut – return solids being cut by input element  </a:t>
            </a:r>
          </a:p>
          <a:p>
            <a:pPr lvl="1"/>
            <a:r>
              <a:rPr lang="en-GB" smtClean="0"/>
              <a:t>RemoveCutBetweenSolids – uncut, i.e. remove the solid-solid cut</a:t>
            </a:r>
          </a:p>
          <a:p>
            <a:r>
              <a:rPr lang="en-US" smtClean="0"/>
              <a:t>Works in conceptual mass family</a:t>
            </a:r>
          </a:p>
          <a:p>
            <a:r>
              <a:rPr lang="en-US" smtClean="0"/>
              <a:t>Works on generic forms, geometry combinations, family instances</a:t>
            </a:r>
          </a:p>
          <a:p>
            <a:pPr lvl="1"/>
            <a:r>
              <a:rPr lang="en-US" smtClean="0">
                <a:hlinkClick r:id="rId3" action="ppaction://hlinkfile"/>
              </a:rPr>
              <a:t>Sample add-in</a:t>
            </a:r>
            <a:r>
              <a:rPr lang="en-US" smtClean="0"/>
              <a:t> defines two commands, Cut and Uncut</a:t>
            </a:r>
          </a:p>
          <a:p>
            <a:pPr lvl="1"/>
            <a:r>
              <a:rPr lang="en-US" smtClean="0"/>
              <a:t>To be run on a sample model using hard-coded element ids</a:t>
            </a:r>
            <a:endParaRPr lang="en-GB" smtClean="0"/>
          </a:p>
        </p:txBody>
      </p:sp>
      <p:pic>
        <p:nvPicPr>
          <p:cNvPr id="8" name="Picture 7" descr="SolidSolidCut1.png"/>
          <p:cNvPicPr>
            <a:picLocks noChangeAspect="1"/>
          </p:cNvPicPr>
          <p:nvPr/>
        </p:nvPicPr>
        <p:blipFill>
          <a:blip r:embed="rId4" cstate="print"/>
          <a:stretch>
            <a:fillRect/>
          </a:stretch>
        </p:blipFill>
        <p:spPr>
          <a:xfrm>
            <a:off x="7867650" y="534987"/>
            <a:ext cx="2295525" cy="2324100"/>
          </a:xfrm>
          <a:prstGeom prst="rect">
            <a:avLst/>
          </a:prstGeom>
        </p:spPr>
      </p:pic>
      <p:pic>
        <p:nvPicPr>
          <p:cNvPr id="9" name="Picture 8" descr="SolidSolidCut2.png"/>
          <p:cNvPicPr>
            <a:picLocks noChangeAspect="1"/>
          </p:cNvPicPr>
          <p:nvPr/>
        </p:nvPicPr>
        <p:blipFill>
          <a:blip r:embed="rId5" cstate="print"/>
          <a:stretch>
            <a:fillRect/>
          </a:stretch>
        </p:blipFill>
        <p:spPr>
          <a:xfrm>
            <a:off x="10429875" y="458787"/>
            <a:ext cx="2247900" cy="234315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Autodesk Developer Network</a:t>
            </a:r>
            <a:endParaRPr lang="en-US" dirty="0"/>
          </a:p>
        </p:txBody>
      </p:sp>
      <p:sp>
        <p:nvSpPr>
          <p:cNvPr id="2" name="Text Placeholder 1"/>
          <p:cNvSpPr>
            <a:spLocks noGrp="1"/>
          </p:cNvSpPr>
          <p:nvPr>
            <p:ph idx="1"/>
          </p:nvPr>
        </p:nvSpPr>
        <p:spPr/>
        <p:txBody>
          <a:bodyPr/>
          <a:lstStyle/>
          <a:p>
            <a:r>
              <a:rPr lang="en-US" smtClean="0"/>
              <a:t>Access to almost all Autodesk software and SDK’s</a:t>
            </a:r>
          </a:p>
          <a:p>
            <a:pPr lvl="1"/>
            <a:r>
              <a:rPr lang="en-US" smtClean="0"/>
              <a:t>Includes early access to beta software</a:t>
            </a:r>
          </a:p>
          <a:p>
            <a:r>
              <a:rPr lang="en-US" smtClean="0"/>
              <a:t>Members-only website with thousands of technical articles</a:t>
            </a:r>
          </a:p>
          <a:p>
            <a:r>
              <a:rPr lang="en-US" smtClean="0"/>
              <a:t>Unlimited technical support</a:t>
            </a:r>
          </a:p>
          <a:p>
            <a:r>
              <a:rPr lang="en-US" smtClean="0"/>
              <a:t>Product direction through conferences</a:t>
            </a:r>
          </a:p>
          <a:p>
            <a:r>
              <a:rPr lang="en-US" smtClean="0"/>
              <a:t>Marketing benefits</a:t>
            </a:r>
          </a:p>
          <a:p>
            <a:pPr lvl="1"/>
            <a:r>
              <a:rPr lang="en-US" smtClean="0"/>
              <a:t>Exposure on autodesk.com</a:t>
            </a:r>
          </a:p>
          <a:p>
            <a:pPr lvl="1"/>
            <a:r>
              <a:rPr lang="en-US" smtClean="0"/>
              <a:t>Promotional opportunities </a:t>
            </a:r>
          </a:p>
          <a:p>
            <a:r>
              <a:rPr lang="en-US" smtClean="0"/>
              <a:t>One to three free API training classes</a:t>
            </a:r>
          </a:p>
          <a:p>
            <a:pPr lvl="1"/>
            <a:r>
              <a:rPr lang="en-US" smtClean="0"/>
              <a:t>Based on user level</a:t>
            </a:r>
          </a:p>
          <a:p>
            <a:pPr lvl="1"/>
            <a:endParaRPr lang="en-US" smtClean="0"/>
          </a:p>
          <a:p>
            <a:pPr lvl="0" algn="ctr">
              <a:buNone/>
            </a:pPr>
            <a:r>
              <a:rPr lang="en-US" smtClean="0">
                <a:hlinkClick r:id="rId3"/>
              </a:rPr>
              <a:t>www.autodesk.com/joinadn</a:t>
            </a: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Idling Event and Samples</a:t>
            </a:r>
            <a:endParaRPr lang="en-GB" noProof="0" dirty="0"/>
          </a:p>
        </p:txBody>
      </p:sp>
      <p:sp>
        <p:nvSpPr>
          <p:cNvPr id="5" name="Content Placeholder 4"/>
          <p:cNvSpPr>
            <a:spLocks noGrp="1"/>
          </p:cNvSpPr>
          <p:nvPr>
            <p:ph idx="1"/>
          </p:nvPr>
        </p:nvSpPr>
        <p:spPr/>
        <p:txBody>
          <a:bodyPr/>
          <a:lstStyle/>
          <a:p>
            <a:r>
              <a:rPr lang="en-GB" smtClean="0"/>
              <a:t>UIApplication.Idling event is raised between user interactions</a:t>
            </a:r>
          </a:p>
          <a:p>
            <a:r>
              <a:rPr lang="en-US" smtClean="0"/>
              <a:t>Safe for API to access document, transaction may be opened</a:t>
            </a:r>
          </a:p>
          <a:p>
            <a:r>
              <a:rPr lang="en-US" smtClean="0"/>
              <a:t>Interaction with an external application is possible</a:t>
            </a:r>
          </a:p>
          <a:p>
            <a:r>
              <a:rPr lang="en-US" smtClean="0"/>
              <a:t>Synchronisation logic required</a:t>
            </a:r>
          </a:p>
          <a:p>
            <a:r>
              <a:rPr lang="en-US" smtClean="0"/>
              <a:t>RevitWebcam sample</a:t>
            </a:r>
          </a:p>
          <a:p>
            <a:pPr lvl="1"/>
            <a:r>
              <a:rPr lang="en-US" smtClean="0"/>
              <a:t>Select a Revit element face in the model and specify image url</a:t>
            </a:r>
          </a:p>
          <a:p>
            <a:pPr lvl="1">
              <a:spcBef>
                <a:spcPts val="0"/>
              </a:spcBef>
            </a:pPr>
            <a:r>
              <a:rPr lang="en-US" smtClean="0"/>
              <a:t>In the Idling event handler, poll the internet image updates</a:t>
            </a:r>
          </a:p>
          <a:p>
            <a:pPr lvl="1">
              <a:spcBef>
                <a:spcPts val="0"/>
              </a:spcBef>
            </a:pPr>
            <a:r>
              <a:rPr lang="en-US" smtClean="0"/>
              <a:t>Display grayscale results on the face in the Revit model using AVF</a:t>
            </a:r>
          </a:p>
          <a:p>
            <a:r>
              <a:rPr lang="en-US" smtClean="0"/>
              <a:t>RstLiveLink sample</a:t>
            </a:r>
          </a:p>
          <a:p>
            <a:pPr lvl="1"/>
            <a:r>
              <a:rPr lang="en-US" smtClean="0"/>
              <a:t>Export RST analytical model to external analysis application</a:t>
            </a:r>
          </a:p>
          <a:p>
            <a:pPr lvl="1">
              <a:spcBef>
                <a:spcPts val="0"/>
              </a:spcBef>
            </a:pPr>
            <a:r>
              <a:rPr lang="en-US" smtClean="0"/>
              <a:t>In the Idling event handler, check for updated file timestamp</a:t>
            </a:r>
          </a:p>
          <a:p>
            <a:pPr lvl="1">
              <a:spcBef>
                <a:spcPts val="0"/>
              </a:spcBef>
            </a:pPr>
            <a:r>
              <a:rPr lang="en-US" smtClean="0"/>
              <a:t>Import modified data back into Revit model</a:t>
            </a:r>
          </a:p>
          <a:p>
            <a:pPr>
              <a:spcBef>
                <a:spcPts val="0"/>
              </a:spcBef>
              <a:buClr>
                <a:schemeClr val="bg1">
                  <a:lumMod val="50000"/>
                  <a:lumOff val="50000"/>
                </a:schemeClr>
              </a:buClr>
            </a:pPr>
            <a:r>
              <a:rPr lang="en-US" smtClean="0">
                <a:solidFill>
                  <a:schemeClr val="tx1">
                    <a:lumMod val="50000"/>
                  </a:schemeClr>
                </a:solidFill>
              </a:rPr>
              <a:t>Journaling issue</a:t>
            </a:r>
            <a:endParaRPr lang="en-GB">
              <a:solidFill>
                <a:schemeClr val="tx1">
                  <a:lumMod val="50000"/>
                </a:schemeClr>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77787"/>
            <a:ext cx="4235450" cy="1417320"/>
          </a:xfrm>
        </p:spPr>
        <p:txBody>
          <a:bodyPr/>
          <a:lstStyle/>
          <a:p>
            <a:r>
              <a:rPr lang="en-GB" smtClean="0"/>
              <a:t>RevitWebcam</a:t>
            </a:r>
            <a:endParaRPr lang="en-GB"/>
          </a:p>
        </p:txBody>
      </p:sp>
      <p:sp>
        <p:nvSpPr>
          <p:cNvPr id="3" name="Content Placeholder 2"/>
          <p:cNvSpPr>
            <a:spLocks noGrp="1"/>
          </p:cNvSpPr>
          <p:nvPr>
            <p:ph idx="1"/>
          </p:nvPr>
        </p:nvSpPr>
        <p:spPr>
          <a:xfrm>
            <a:off x="561975" y="1601787"/>
            <a:ext cx="8839200" cy="7162800"/>
          </a:xfrm>
        </p:spPr>
        <p:txBody>
          <a:bodyPr/>
          <a:lstStyle/>
          <a:p>
            <a:r>
              <a:rPr lang="en-US" smtClean="0"/>
              <a:t>Idling event and analysis visualisation sample</a:t>
            </a:r>
          </a:p>
          <a:p>
            <a:r>
              <a:rPr lang="en-US" smtClean="0"/>
              <a:t>Implemented as an external command</a:t>
            </a:r>
          </a:p>
          <a:p>
            <a:r>
              <a:rPr lang="en-US" smtClean="0"/>
              <a:t>Select face on BIM element using filter</a:t>
            </a:r>
          </a:p>
          <a:p>
            <a:r>
              <a:rPr lang="en-US" smtClean="0"/>
              <a:t>Set up a spatial field primitive for face</a:t>
            </a:r>
          </a:p>
          <a:p>
            <a:r>
              <a:rPr lang="en-US" smtClean="0"/>
              <a:t>Set greyscale analysis display style</a:t>
            </a:r>
          </a:p>
          <a:p>
            <a:r>
              <a:rPr lang="en-US" smtClean="0"/>
              <a:t>Subscribe to Idling event with handler to</a:t>
            </a:r>
          </a:p>
          <a:p>
            <a:pPr lvl="1"/>
            <a:r>
              <a:rPr lang="en-US" smtClean="0"/>
              <a:t>Check minimum elapsed time interval</a:t>
            </a:r>
          </a:p>
          <a:p>
            <a:pPr lvl="1"/>
            <a:r>
              <a:rPr lang="en-US" smtClean="0"/>
              <a:t>Grab current image from URL</a:t>
            </a:r>
          </a:p>
          <a:p>
            <a:pPr lvl="1"/>
            <a:r>
              <a:rPr lang="en-US" smtClean="0"/>
              <a:t>Check whether update required</a:t>
            </a:r>
          </a:p>
          <a:p>
            <a:pPr lvl="1"/>
            <a:r>
              <a:rPr lang="en-US" smtClean="0"/>
              <a:t>Start transaction for write access</a:t>
            </a:r>
          </a:p>
          <a:p>
            <a:pPr lvl="1"/>
            <a:r>
              <a:rPr lang="en-US" smtClean="0"/>
              <a:t>Update spatial field primitive</a:t>
            </a:r>
          </a:p>
          <a:p>
            <a:pPr lvl="1"/>
            <a:r>
              <a:rPr lang="en-US" smtClean="0"/>
              <a:t>Set field points and values</a:t>
            </a:r>
            <a:endParaRPr lang="en-GB" smtClean="0"/>
          </a:p>
          <a:p>
            <a:pPr>
              <a:buFont typeface="Wingdings" pitchFamily="2" charset="2"/>
              <a:buChar char="Ø"/>
            </a:pPr>
            <a:r>
              <a:rPr lang="en-GB" smtClean="0">
                <a:hlinkClick r:id="rId2" action="ppaction://hlinkfile"/>
              </a:rPr>
              <a:t>RevitWebcam.sln</a:t>
            </a:r>
            <a:endParaRPr lang="en-GB"/>
          </a:p>
        </p:txBody>
      </p:sp>
      <p:pic>
        <p:nvPicPr>
          <p:cNvPr id="4" name="Content Placeholder 3" descr="webcam_on_wall_at_night.jpg"/>
          <p:cNvPicPr>
            <a:picLocks noChangeAspect="1"/>
          </p:cNvPicPr>
          <p:nvPr/>
        </p:nvPicPr>
        <p:blipFill>
          <a:blip r:embed="rId3" cstate="print"/>
          <a:stretch>
            <a:fillRect/>
          </a:stretch>
        </p:blipFill>
        <p:spPr bwMode="auto">
          <a:xfrm>
            <a:off x="7191375" y="5559424"/>
            <a:ext cx="5500688" cy="3509963"/>
          </a:xfrm>
          <a:prstGeom prst="rect">
            <a:avLst/>
          </a:prstGeom>
          <a:noFill/>
          <a:ln w="12700">
            <a:noFill/>
            <a:miter lim="800000"/>
            <a:headEnd/>
            <a:tailEnd/>
          </a:ln>
        </p:spPr>
      </p:pic>
      <p:pic>
        <p:nvPicPr>
          <p:cNvPr id="5" name="Picture 4" descr="webcam_on_wall.jpg"/>
          <p:cNvPicPr>
            <a:picLocks noChangeAspect="1"/>
          </p:cNvPicPr>
          <p:nvPr/>
        </p:nvPicPr>
        <p:blipFill>
          <a:blip r:embed="rId4" cstate="print"/>
          <a:stretch>
            <a:fillRect/>
          </a:stretch>
        </p:blipFill>
        <p:spPr>
          <a:xfrm>
            <a:off x="8691562" y="2806699"/>
            <a:ext cx="4062413" cy="3214688"/>
          </a:xfrm>
          <a:prstGeom prst="rect">
            <a:avLst/>
          </a:prstGeom>
        </p:spPr>
      </p:pic>
      <p:pic>
        <p:nvPicPr>
          <p:cNvPr id="6" name="Picture 5" descr="picadilly.jpg"/>
          <p:cNvPicPr>
            <a:picLocks noChangeAspect="1"/>
          </p:cNvPicPr>
          <p:nvPr/>
        </p:nvPicPr>
        <p:blipFill>
          <a:blip r:embed="rId5" cstate="print"/>
          <a:stretch>
            <a:fillRect/>
          </a:stretch>
        </p:blipFill>
        <p:spPr>
          <a:xfrm>
            <a:off x="9477375" y="534987"/>
            <a:ext cx="3352800" cy="27432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RstLink Dynamic Update</a:t>
            </a:r>
            <a:endParaRPr lang="en-GB" noProof="0" dirty="0"/>
          </a:p>
        </p:txBody>
      </p:sp>
      <p:sp>
        <p:nvSpPr>
          <p:cNvPr id="5" name="Content Placeholder 4"/>
          <p:cNvSpPr>
            <a:spLocks noGrp="1"/>
          </p:cNvSpPr>
          <p:nvPr>
            <p:ph idx="1"/>
          </p:nvPr>
        </p:nvSpPr>
        <p:spPr/>
        <p:txBody>
          <a:bodyPr/>
          <a:lstStyle/>
          <a:p>
            <a:r>
              <a:rPr lang="en-US" smtClean="0"/>
              <a:t>Idling event and Revit Structure link sample</a:t>
            </a:r>
          </a:p>
          <a:p>
            <a:r>
              <a:rPr lang="en-US" smtClean="0"/>
              <a:t>RstLink demonstrates export of analytical model to an external application and import of modified results back into Revit</a:t>
            </a:r>
          </a:p>
          <a:p>
            <a:pPr lvl="1"/>
            <a:r>
              <a:rPr lang="en-US" smtClean="0"/>
              <a:t>Export from Revit to neutral exchange file format</a:t>
            </a:r>
          </a:p>
          <a:p>
            <a:pPr lvl="1"/>
            <a:r>
              <a:rPr lang="en-US" smtClean="0"/>
              <a:t>Import into external analysis application and recreate simplified model</a:t>
            </a:r>
          </a:p>
          <a:p>
            <a:pPr lvl="1"/>
            <a:r>
              <a:rPr lang="en-US" smtClean="0"/>
              <a:t>Edit and export modified model from external analysis application</a:t>
            </a:r>
          </a:p>
          <a:p>
            <a:pPr lvl="1"/>
            <a:r>
              <a:rPr lang="en-US" smtClean="0"/>
              <a:t>Import back into Revit</a:t>
            </a:r>
          </a:p>
          <a:p>
            <a:r>
              <a:rPr lang="en-US" smtClean="0">
                <a:hlinkClick r:id="rId3" action="ppaction://hlinkfile"/>
              </a:rPr>
              <a:t>RstLiveLink</a:t>
            </a:r>
            <a:r>
              <a:rPr lang="en-US" smtClean="0"/>
              <a:t> automates the synchronisation</a:t>
            </a:r>
          </a:p>
          <a:p>
            <a:pPr lvl="1"/>
            <a:r>
              <a:rPr lang="en-US" smtClean="0"/>
              <a:t>Export command saves model to external file, remembers timestamp and installs Idling event handler</a:t>
            </a:r>
          </a:p>
          <a:p>
            <a:pPr lvl="1"/>
            <a:r>
              <a:rPr lang="en-US" smtClean="0"/>
              <a:t>Idling handler checks for an updated exchange file, starts transaction, imports updated data, updates timestamp</a:t>
            </a:r>
            <a:endParaRPr lang="en-GB"/>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Modeless Loose Connector Navigation</a:t>
            </a:r>
          </a:p>
        </p:txBody>
      </p:sp>
      <p:sp>
        <p:nvSpPr>
          <p:cNvPr id="3" name="Content Placeholder 2"/>
          <p:cNvSpPr>
            <a:spLocks noGrp="1"/>
          </p:cNvSpPr>
          <p:nvPr>
            <p:ph idx="1"/>
          </p:nvPr>
        </p:nvSpPr>
        <p:spPr>
          <a:xfrm>
            <a:off x="593725" y="1982787"/>
            <a:ext cx="11762080" cy="5398896"/>
          </a:xfrm>
        </p:spPr>
        <p:txBody>
          <a:bodyPr/>
          <a:lstStyle/>
          <a:p>
            <a:r>
              <a:rPr lang="en-US" smtClean="0"/>
              <a:t>Filter for all MEP connectors in project</a:t>
            </a:r>
          </a:p>
          <a:p>
            <a:pPr lvl="1"/>
            <a:r>
              <a:rPr lang="en-US" smtClean="0"/>
              <a:t>Combine all relevant classes and family instance categories</a:t>
            </a:r>
          </a:p>
          <a:p>
            <a:r>
              <a:rPr lang="en-US" smtClean="0"/>
              <a:t>Check IsConnected property on each connector</a:t>
            </a:r>
          </a:p>
          <a:p>
            <a:r>
              <a:rPr lang="en-US" smtClean="0"/>
              <a:t>Unable to determine whether a wire is intended to be homerun</a:t>
            </a:r>
          </a:p>
          <a:p>
            <a:r>
              <a:rPr lang="en-US" smtClean="0"/>
              <a:t>Log results to file and display it to user</a:t>
            </a:r>
          </a:p>
          <a:p>
            <a:r>
              <a:rPr lang="en-US" smtClean="0"/>
              <a:t>Interactively navigate through results from a modeless dialogue</a:t>
            </a:r>
          </a:p>
          <a:p>
            <a:r>
              <a:rPr lang="en-US" smtClean="0"/>
              <a:t>Ensure that modeless dialogue remains on top of Revit</a:t>
            </a:r>
          </a:p>
          <a:p>
            <a:r>
              <a:rPr lang="en-GB" smtClean="0"/>
              <a:t>Modeless navigation interacts with Idling event</a:t>
            </a:r>
          </a:p>
          <a:p>
            <a:r>
              <a:rPr lang="en-US" smtClean="0">
                <a:hlinkClick r:id="rId2" action="ppaction://hlinkfile"/>
              </a:rPr>
              <a:t>LooseConnector.sln</a:t>
            </a:r>
            <a:endParaRPr lang="en-GB" smtClean="0"/>
          </a:p>
        </p:txBody>
      </p:sp>
      <p:pic>
        <p:nvPicPr>
          <p:cNvPr id="4" name="Picture 3" descr="rme_homerun_wire.png"/>
          <p:cNvPicPr>
            <a:picLocks noChangeAspect="1"/>
          </p:cNvPicPr>
          <p:nvPr/>
        </p:nvPicPr>
        <p:blipFill>
          <a:blip r:embed="rId3" cstate="print"/>
          <a:stretch>
            <a:fillRect/>
          </a:stretch>
        </p:blipFill>
        <p:spPr>
          <a:xfrm>
            <a:off x="7419975" y="6707187"/>
            <a:ext cx="5072063" cy="2043113"/>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Materials</a:t>
            </a:r>
            <a:endParaRPr lang="en-GB" dirty="0"/>
          </a:p>
        </p:txBody>
      </p:sp>
      <p:sp>
        <p:nvSpPr>
          <p:cNvPr id="3" name="Content Placeholder 2"/>
          <p:cNvSpPr>
            <a:spLocks noGrp="1"/>
          </p:cNvSpPr>
          <p:nvPr>
            <p:ph idx="1"/>
          </p:nvPr>
        </p:nvSpPr>
        <p:spPr/>
        <p:txBody>
          <a:bodyPr/>
          <a:lstStyle/>
          <a:p>
            <a:r>
              <a:rPr lang="en-GB" smtClean="0"/>
              <a:t>RAC_2011_API_News.pptx – presentation</a:t>
            </a:r>
          </a:p>
          <a:p>
            <a:r>
              <a:rPr lang="en-US" smtClean="0"/>
              <a:t>p2c</a:t>
            </a:r>
            <a:r>
              <a:rPr lang="en-GB" smtClean="0"/>
              <a:t> – my first Revit 2011 add-in</a:t>
            </a:r>
            <a:endParaRPr lang="en-US" smtClean="0"/>
          </a:p>
          <a:p>
            <a:r>
              <a:rPr lang="en-GB" smtClean="0"/>
              <a:t>rac_labs and bc – code migration samples</a:t>
            </a:r>
          </a:p>
          <a:p>
            <a:r>
              <a:rPr lang="en-US" smtClean="0"/>
              <a:t>RevitWebcam</a:t>
            </a:r>
            <a:r>
              <a:rPr lang="en-GB" smtClean="0"/>
              <a:t> – </a:t>
            </a:r>
            <a:r>
              <a:rPr lang="en-US" smtClean="0"/>
              <a:t>Idling event and AVF sample</a:t>
            </a:r>
          </a:p>
          <a:p>
            <a:r>
              <a:rPr lang="en-US" smtClean="0"/>
              <a:t>RstLiveLink</a:t>
            </a:r>
            <a:r>
              <a:rPr lang="en-GB" smtClean="0"/>
              <a:t> – </a:t>
            </a:r>
            <a:r>
              <a:rPr lang="en-US" smtClean="0"/>
              <a:t>Idling event and RST link sample</a:t>
            </a:r>
          </a:p>
          <a:p>
            <a:r>
              <a:rPr lang="en-US" smtClean="0"/>
              <a:t>Modeless Loose Connector Navigation</a:t>
            </a:r>
          </a:p>
          <a:p>
            <a:r>
              <a:rPr lang="en-US" smtClean="0"/>
              <a:t>Revit_SDK_Samples.xlsx</a:t>
            </a:r>
          </a:p>
          <a:p>
            <a:endParaRPr lang="en-GB"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06387"/>
            <a:ext cx="11762080" cy="914400"/>
          </a:xfrm>
        </p:spPr>
        <p:txBody>
          <a:bodyPr/>
          <a:lstStyle/>
          <a:p>
            <a:r>
              <a:rPr lang="en-GB" noProof="0" dirty="0" smtClean="0"/>
              <a:t>Learning More</a:t>
            </a:r>
            <a:endParaRPr lang="en-GB" noProof="0" dirty="0"/>
          </a:p>
        </p:txBody>
      </p:sp>
      <p:sp>
        <p:nvSpPr>
          <p:cNvPr id="3" name="Content Placeholder 2"/>
          <p:cNvSpPr>
            <a:spLocks noGrp="1"/>
          </p:cNvSpPr>
          <p:nvPr>
            <p:ph idx="1"/>
          </p:nvPr>
        </p:nvSpPr>
        <p:spPr>
          <a:xfrm>
            <a:off x="593725" y="1373187"/>
            <a:ext cx="11762080" cy="7396756"/>
          </a:xfrm>
        </p:spPr>
        <p:txBody>
          <a:bodyPr/>
          <a:lstStyle/>
          <a:p>
            <a:pPr marL="463550" indent="-463550">
              <a:spcBef>
                <a:spcPts val="200"/>
              </a:spcBef>
              <a:defRPr/>
            </a:pPr>
            <a:r>
              <a:rPr lang="en-GB" sz="2800" noProof="0" dirty="0" smtClean="0"/>
              <a:t>Online Help, Developer's Guide and </a:t>
            </a:r>
            <a:r>
              <a:rPr lang="en-GB" sz="2800" noProof="0" smtClean="0"/>
              <a:t>SDK Samples</a:t>
            </a:r>
          </a:p>
          <a:p>
            <a:pPr marL="463550" indent="-463550">
              <a:defRPr/>
            </a:pPr>
            <a:r>
              <a:rPr lang="en-US" sz="2800" smtClean="0"/>
              <a:t>Revit Developer Center</a:t>
            </a:r>
          </a:p>
          <a:p>
            <a:pPr marL="463550" indent="-6350">
              <a:spcBef>
                <a:spcPts val="0"/>
              </a:spcBef>
              <a:buNone/>
              <a:defRPr/>
            </a:pPr>
            <a:r>
              <a:rPr lang="en-GB" sz="2400" u="sng" smtClean="0">
                <a:hlinkClick r:id="rId2"/>
              </a:rPr>
              <a:t>http://www.autodesk.com/developrevit</a:t>
            </a:r>
            <a:endParaRPr lang="en-GB" sz="2400" u="sng" smtClean="0"/>
          </a:p>
          <a:p>
            <a:pPr marL="463550" indent="-463550"/>
            <a:r>
              <a:rPr lang="en-GB" sz="2800" noProof="0" smtClean="0"/>
              <a:t>DevTV </a:t>
            </a:r>
            <a:r>
              <a:rPr lang="en-GB" sz="2800" noProof="0" dirty="0" smtClean="0"/>
              <a:t>Introduction to Revit Programming</a:t>
            </a:r>
          </a:p>
          <a:p>
            <a:pPr marL="463550" indent="-463550"/>
            <a:r>
              <a:rPr lang="en-GB" sz="2800" smtClean="0"/>
              <a:t>Webcasts and Trainings on Revit </a:t>
            </a:r>
            <a:r>
              <a:rPr lang="en-GB" sz="2800" noProof="0" smtClean="0"/>
              <a:t>Programming and News</a:t>
            </a:r>
            <a:endParaRPr lang="en-GB" sz="2800" noProof="0" dirty="0" smtClean="0"/>
          </a:p>
          <a:p>
            <a:pPr marL="463550" lvl="1" indent="0">
              <a:spcBef>
                <a:spcPts val="0"/>
              </a:spcBef>
              <a:buNone/>
            </a:pPr>
            <a:r>
              <a:rPr lang="en-GB" sz="2400" noProof="0" dirty="0" smtClean="0">
                <a:hlinkClick r:id="rId3"/>
              </a:rPr>
              <a:t>http://www.adskconsulting.com/adn/cs/api_course_sched.php</a:t>
            </a:r>
            <a:r>
              <a:rPr lang="en-GB" sz="2400" noProof="0" dirty="0" smtClean="0"/>
              <a:t> &gt; Revit API</a:t>
            </a:r>
          </a:p>
          <a:p>
            <a:pPr marL="463550" indent="-463550">
              <a:defRPr/>
            </a:pPr>
            <a:r>
              <a:rPr lang="en-GB" sz="2800" noProof="0" smtClean="0"/>
              <a:t>Discussion </a:t>
            </a:r>
            <a:r>
              <a:rPr lang="en-GB" sz="2800" noProof="0" dirty="0" smtClean="0"/>
              <a:t>Group</a:t>
            </a:r>
          </a:p>
          <a:p>
            <a:pPr marL="463550" lvl="1" indent="0">
              <a:spcBef>
                <a:spcPts val="0"/>
              </a:spcBef>
              <a:buNone/>
              <a:defRPr/>
            </a:pPr>
            <a:r>
              <a:rPr lang="en-GB" sz="2400" noProof="0" dirty="0" smtClean="0">
                <a:hlinkClick r:id="rId4"/>
              </a:rPr>
              <a:t>http://discussion.autodesk.com</a:t>
            </a:r>
            <a:r>
              <a:rPr lang="en-GB" sz="2400" noProof="0" dirty="0" smtClean="0"/>
              <a:t> &gt; Revit Architecture &gt; Revit API</a:t>
            </a:r>
          </a:p>
          <a:p>
            <a:pPr marL="463550" indent="-463550">
              <a:defRPr/>
            </a:pPr>
            <a:r>
              <a:rPr lang="en-GB" sz="2800" noProof="0" dirty="0" smtClean="0"/>
              <a:t>API Training Classes</a:t>
            </a:r>
          </a:p>
          <a:p>
            <a:pPr marL="463550" lvl="1" indent="0">
              <a:spcBef>
                <a:spcPts val="0"/>
              </a:spcBef>
              <a:buNone/>
              <a:defRPr/>
            </a:pPr>
            <a:r>
              <a:rPr lang="en-GB" sz="2400" noProof="0" dirty="0" smtClean="0">
                <a:hlinkClick r:id="rId4"/>
              </a:rPr>
              <a:t>http://</a:t>
            </a:r>
            <a:r>
              <a:rPr lang="en-GB" sz="2400" noProof="0" dirty="0" smtClean="0">
                <a:hlinkClick r:id="rId5"/>
              </a:rPr>
              <a:t>www.autodesk.com/apitraining</a:t>
            </a:r>
            <a:endParaRPr lang="en-GB" sz="2400" noProof="0" dirty="0" smtClean="0"/>
          </a:p>
          <a:p>
            <a:pPr marL="463550" indent="-463550">
              <a:defRPr/>
            </a:pPr>
            <a:r>
              <a:rPr lang="en-GB" sz="2800" noProof="0" dirty="0" smtClean="0"/>
              <a:t>The Building Coder, Jeremy </a:t>
            </a:r>
            <a:r>
              <a:rPr lang="en-GB" sz="2800" noProof="0" dirty="0" err="1" smtClean="0"/>
              <a:t>Tammik's</a:t>
            </a:r>
            <a:r>
              <a:rPr lang="en-GB" sz="2800" noProof="0" dirty="0" smtClean="0"/>
              <a:t> Revit API Blog</a:t>
            </a:r>
          </a:p>
          <a:p>
            <a:pPr marL="463550" lvl="1" indent="0">
              <a:spcBef>
                <a:spcPts val="0"/>
              </a:spcBef>
              <a:buNone/>
              <a:defRPr/>
            </a:pPr>
            <a:r>
              <a:rPr lang="en-GB" sz="2400" noProof="0" dirty="0" smtClean="0">
                <a:hlinkClick r:id="rId6"/>
              </a:rPr>
              <a:t>http://thebuildingcoder.typepad.com</a:t>
            </a:r>
            <a:endParaRPr lang="en-GB" sz="2400" noProof="0" dirty="0" smtClean="0"/>
          </a:p>
          <a:p>
            <a:pPr marL="463550" indent="-463550">
              <a:defRPr/>
            </a:pPr>
            <a:r>
              <a:rPr lang="en-GB" sz="2800" noProof="0" dirty="0" smtClean="0"/>
              <a:t>ADN, The Autodesk Developer Network</a:t>
            </a:r>
          </a:p>
          <a:p>
            <a:pPr marL="463550" lvl="1" indent="0">
              <a:spcBef>
                <a:spcPts val="0"/>
              </a:spcBef>
              <a:buNone/>
              <a:defRPr/>
            </a:pPr>
            <a:r>
              <a:rPr lang="en-GB" sz="2400" noProof="0" dirty="0" smtClean="0">
                <a:hlinkClick r:id="rId4"/>
              </a:rPr>
              <a:t>http://</a:t>
            </a:r>
            <a:r>
              <a:rPr lang="en-GB" sz="2400" noProof="0" dirty="0" smtClean="0">
                <a:hlinkClick r:id="rId7"/>
              </a:rPr>
              <a:t>www.autodesk.com/joinadn</a:t>
            </a:r>
            <a:endParaRPr lang="en-GB" sz="2400" noProof="0" dirty="0" smtClean="0"/>
          </a:p>
          <a:p>
            <a:pPr marL="463550" indent="-463550">
              <a:defRPr/>
            </a:pPr>
            <a:r>
              <a:rPr lang="en-GB" sz="2800" noProof="0" dirty="0" err="1" smtClean="0"/>
              <a:t>DevHelp</a:t>
            </a:r>
            <a:r>
              <a:rPr lang="en-GB" sz="2800" noProof="0" dirty="0" smtClean="0"/>
              <a:t> Online for ADN members</a:t>
            </a:r>
          </a:p>
          <a:p>
            <a:pPr marL="463550" lvl="1" indent="0">
              <a:spcBef>
                <a:spcPts val="0"/>
              </a:spcBef>
              <a:buNone/>
              <a:defRPr/>
            </a:pPr>
            <a:r>
              <a:rPr lang="en-GB" sz="2400" noProof="0" dirty="0" smtClean="0">
                <a:hlinkClick r:id="rId6"/>
              </a:rPr>
              <a:t>http://adn.autodesk.com</a:t>
            </a:r>
            <a:endParaRPr lang="en-GB" sz="3200" noProof="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Agenda</a:t>
            </a:r>
            <a:endParaRPr lang="en-GB" noProof="0" dirty="0"/>
          </a:p>
        </p:txBody>
      </p:sp>
      <p:sp>
        <p:nvSpPr>
          <p:cNvPr id="3" name="Content Placeholder 2"/>
          <p:cNvSpPr>
            <a:spLocks noGrp="1"/>
          </p:cNvSpPr>
          <p:nvPr>
            <p:ph idx="1"/>
          </p:nvPr>
        </p:nvSpPr>
        <p:spPr/>
        <p:txBody>
          <a:bodyPr/>
          <a:lstStyle/>
          <a:p>
            <a:r>
              <a:rPr lang="en-US" smtClean="0"/>
              <a:t>My first Revit 2011 add-in</a:t>
            </a:r>
            <a:endParaRPr lang="en-GB" noProof="0" smtClean="0"/>
          </a:p>
          <a:p>
            <a:r>
              <a:rPr lang="en-GB" noProof="0" smtClean="0"/>
              <a:t>Migration of Revit 2010 add-ins</a:t>
            </a:r>
          </a:p>
          <a:p>
            <a:r>
              <a:rPr lang="en-GB" noProof="0" smtClean="0"/>
              <a:t>New Revit SDK sample applications</a:t>
            </a:r>
          </a:p>
          <a:p>
            <a:pPr lvl="1"/>
            <a:r>
              <a:rPr lang="en-US" smtClean="0"/>
              <a:t>More than 20 new samples</a:t>
            </a:r>
            <a:endParaRPr lang="en-GB" noProof="0" smtClean="0"/>
          </a:p>
          <a:p>
            <a:r>
              <a:rPr lang="en-US" smtClean="0"/>
              <a:t>Idling event and samples</a:t>
            </a:r>
          </a:p>
          <a:p>
            <a:pPr lvl="1"/>
            <a:r>
              <a:rPr lang="en-US" smtClean="0"/>
              <a:t>RevitWebcam</a:t>
            </a:r>
            <a:endParaRPr lang="en-US" smtClean="0"/>
          </a:p>
          <a:p>
            <a:pPr lvl="1">
              <a:spcBef>
                <a:spcPts val="0"/>
              </a:spcBef>
            </a:pPr>
            <a:r>
              <a:rPr lang="en-US" smtClean="0"/>
              <a:t>RST live link</a:t>
            </a:r>
          </a:p>
          <a:p>
            <a:pPr lvl="1">
              <a:spcBef>
                <a:spcPts val="0"/>
              </a:spcBef>
            </a:pPr>
            <a:r>
              <a:rPr lang="en-US" smtClean="0"/>
              <a:t>RME loose connectors</a:t>
            </a:r>
            <a:endParaRPr lang="en-GB" smtClean="0"/>
          </a:p>
          <a:p>
            <a:r>
              <a:rPr lang="en-GB" noProof="0" smtClean="0"/>
              <a:t>Learning More</a:t>
            </a:r>
            <a:endParaRPr lang="en-GB" noProof="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Acronyms</a:t>
            </a:r>
            <a:endParaRPr lang="en-GB" dirty="0"/>
          </a:p>
        </p:txBody>
      </p:sp>
      <p:sp>
        <p:nvSpPr>
          <p:cNvPr id="3" name="Content Placeholder 2"/>
          <p:cNvSpPr>
            <a:spLocks noGrp="1"/>
          </p:cNvSpPr>
          <p:nvPr>
            <p:ph idx="1"/>
          </p:nvPr>
        </p:nvSpPr>
        <p:spPr/>
        <p:txBody>
          <a:bodyPr/>
          <a:lstStyle/>
          <a:p>
            <a:pPr lvl="1"/>
            <a:r>
              <a:rPr lang="en-GB" smtClean="0"/>
              <a:t>ADN	Autodesk Developer Network</a:t>
            </a:r>
          </a:p>
          <a:p>
            <a:pPr lvl="1"/>
            <a:r>
              <a:rPr lang="en-GB" smtClean="0"/>
              <a:t>AEC	Architecture, Engineering, Construction</a:t>
            </a:r>
          </a:p>
          <a:p>
            <a:pPr lvl="1"/>
            <a:r>
              <a:rPr lang="en-GB" smtClean="0"/>
              <a:t>API	Application Programming Interface</a:t>
            </a:r>
          </a:p>
          <a:p>
            <a:pPr lvl="1"/>
            <a:r>
              <a:rPr lang="en-GB" smtClean="0"/>
              <a:t>BIM	Building Information Model</a:t>
            </a:r>
          </a:p>
          <a:p>
            <a:pPr lvl="1"/>
            <a:r>
              <a:rPr lang="en-GB" smtClean="0"/>
              <a:t>GUI	Graphical User Interface</a:t>
            </a:r>
          </a:p>
          <a:p>
            <a:pPr lvl="1"/>
            <a:r>
              <a:rPr lang="en-GB" smtClean="0"/>
              <a:t>HVAC	Heating, Ventilation, and Air Conditioning</a:t>
            </a:r>
          </a:p>
          <a:p>
            <a:pPr lvl="1"/>
            <a:r>
              <a:rPr lang="en-GB" smtClean="0"/>
              <a:t>MEP	Mechanical, Electrical, and Plumbing</a:t>
            </a:r>
          </a:p>
          <a:p>
            <a:pPr lvl="1"/>
            <a:r>
              <a:rPr lang="en-GB" smtClean="0"/>
              <a:t>RAC	Revit Architecture</a:t>
            </a:r>
          </a:p>
          <a:p>
            <a:pPr lvl="1"/>
            <a:r>
              <a:rPr lang="en-US" smtClean="0"/>
              <a:t>RME	Revit MEP</a:t>
            </a:r>
            <a:endParaRPr lang="en-GB" smtClean="0"/>
          </a:p>
          <a:p>
            <a:pPr lvl="1"/>
            <a:r>
              <a:rPr lang="en-GB" smtClean="0"/>
              <a:t>RST	Revit Structure</a:t>
            </a:r>
          </a:p>
          <a:p>
            <a:pPr lvl="1"/>
            <a:r>
              <a:rPr lang="en-GB" smtClean="0"/>
              <a:t>SDK	Software Development Kit</a:t>
            </a:r>
          </a:p>
          <a:p>
            <a:pPr lvl="1"/>
            <a:r>
              <a:rPr lang="en-GB" smtClean="0"/>
              <a:t>UI	User Interface</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Revit 2011 API News</a:t>
            </a:r>
            <a:endParaRPr lang="en-GB" sz="2800" noProof="0" dirty="0"/>
          </a:p>
        </p:txBody>
      </p:sp>
      <p:sp>
        <p:nvSpPr>
          <p:cNvPr id="3" name="Content Placeholder 2"/>
          <p:cNvSpPr>
            <a:spLocks noGrp="1"/>
          </p:cNvSpPr>
          <p:nvPr>
            <p:ph idx="1"/>
          </p:nvPr>
        </p:nvSpPr>
        <p:spPr>
          <a:xfrm>
            <a:off x="593725" y="2146491"/>
            <a:ext cx="11762080" cy="6389496"/>
          </a:xfrm>
        </p:spPr>
        <p:txBody>
          <a:bodyPr numCol="2"/>
          <a:lstStyle/>
          <a:p>
            <a:pPr marL="87646" indent="-325098"/>
            <a:r>
              <a:rPr lang="en-US" sz="3900" smtClean="0"/>
              <a:t>RAC</a:t>
            </a:r>
          </a:p>
          <a:p>
            <a:pPr marL="487647" lvl="1" indent="-325098"/>
            <a:r>
              <a:rPr lang="en-US" sz="3100" smtClean="0"/>
              <a:t>Improved form generation</a:t>
            </a:r>
          </a:p>
          <a:p>
            <a:pPr marL="487647" lvl="1" indent="-325098"/>
            <a:r>
              <a:rPr lang="en-US" sz="3100" smtClean="0"/>
              <a:t>Flexible components</a:t>
            </a:r>
          </a:p>
          <a:p>
            <a:pPr marL="87646" indent="-325098"/>
            <a:r>
              <a:rPr lang="en-US" sz="3900" smtClean="0"/>
              <a:t>RME</a:t>
            </a:r>
          </a:p>
          <a:p>
            <a:pPr marL="487647" lvl="1" indent="-325098"/>
            <a:r>
              <a:rPr lang="en-US" sz="3100" smtClean="0"/>
              <a:t>Conduits and cable trays</a:t>
            </a:r>
          </a:p>
          <a:p>
            <a:pPr marL="487647" lvl="1" indent="-325098"/>
            <a:r>
              <a:rPr lang="en-US" sz="3100" smtClean="0"/>
              <a:t>Panel schedules</a:t>
            </a:r>
          </a:p>
          <a:p>
            <a:pPr marL="87646" indent="-325098"/>
            <a:r>
              <a:rPr lang="en-US" sz="3900" smtClean="0"/>
              <a:t>RST</a:t>
            </a:r>
          </a:p>
          <a:p>
            <a:pPr marL="487647" lvl="1" indent="-325098"/>
            <a:r>
              <a:rPr lang="en-US" sz="3100" smtClean="0"/>
              <a:t>Concrete joins</a:t>
            </a:r>
          </a:p>
          <a:p>
            <a:pPr marL="487647" lvl="1" indent="-325098"/>
            <a:r>
              <a:rPr lang="en-US" sz="3100" smtClean="0"/>
              <a:t>Improved analytical model</a:t>
            </a:r>
          </a:p>
          <a:p>
            <a:pPr marL="87646" indent="-325098">
              <a:spcBef>
                <a:spcPts val="60000"/>
              </a:spcBef>
            </a:pPr>
            <a:r>
              <a:rPr lang="en-US" sz="3900" smtClean="0"/>
              <a:t>Platform</a:t>
            </a:r>
          </a:p>
          <a:p>
            <a:pPr marL="487647" lvl="1" indent="-325098"/>
            <a:r>
              <a:rPr lang="en-US" sz="3100" smtClean="0"/>
              <a:t>User interface</a:t>
            </a:r>
          </a:p>
          <a:p>
            <a:pPr marL="487647" lvl="1" indent="-325098"/>
            <a:r>
              <a:rPr lang="en-US" sz="3100" smtClean="0"/>
              <a:t>Performance</a:t>
            </a:r>
          </a:p>
          <a:p>
            <a:pPr marL="487647" lvl="1" indent="-325098"/>
            <a:r>
              <a:rPr lang="en-US" sz="3100" smtClean="0"/>
              <a:t>Reporting parameters</a:t>
            </a:r>
          </a:p>
          <a:p>
            <a:pPr marL="87646" indent="-325098"/>
            <a:r>
              <a:rPr lang="en-US" sz="3900" smtClean="0"/>
              <a:t>API</a:t>
            </a:r>
          </a:p>
          <a:p>
            <a:pPr marL="487647" lvl="1" indent="-325098"/>
            <a:r>
              <a:rPr lang="en-US" sz="3100" smtClean="0"/>
              <a:t>Dynamic update</a:t>
            </a:r>
          </a:p>
          <a:p>
            <a:pPr marL="487647" lvl="1" indent="-325098"/>
            <a:r>
              <a:rPr lang="en-US" sz="3100" smtClean="0"/>
              <a:t>Analysis visualization</a:t>
            </a:r>
          </a:p>
          <a:p>
            <a:pPr marL="487647" lvl="1" indent="-325098"/>
            <a:r>
              <a:rPr lang="en-US" sz="3100" smtClean="0"/>
              <a:t>Transactions</a:t>
            </a:r>
          </a:p>
          <a:p>
            <a:pPr marL="487647" lvl="1" indent="-325098"/>
            <a:r>
              <a:rPr lang="en-US" sz="3100" smtClean="0"/>
              <a:t>Iteration</a:t>
            </a:r>
          </a:p>
          <a:p>
            <a:pPr marL="487647" lvl="1" indent="-325098"/>
            <a:r>
              <a:rPr lang="en-US" sz="3100" smtClean="0"/>
              <a:t>Selection</a:t>
            </a:r>
            <a:endParaRPr lang="en-GB" smtClean="0"/>
          </a:p>
          <a:p>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Major API Renovations</a:t>
            </a:r>
            <a:endParaRPr lang="en-GB" sz="2800" noProof="0" dirty="0"/>
          </a:p>
        </p:txBody>
      </p:sp>
      <p:sp>
        <p:nvSpPr>
          <p:cNvPr id="3" name="Content Placeholder 2"/>
          <p:cNvSpPr>
            <a:spLocks noGrp="1"/>
          </p:cNvSpPr>
          <p:nvPr>
            <p:ph idx="1"/>
          </p:nvPr>
        </p:nvSpPr>
        <p:spPr/>
        <p:txBody>
          <a:bodyPr/>
          <a:lstStyle/>
          <a:p>
            <a:r>
              <a:rPr lang="en-US" smtClean="0"/>
              <a:t>Add-in manifest instead of Revit.ini</a:t>
            </a:r>
          </a:p>
          <a:p>
            <a:r>
              <a:rPr lang="en-US" smtClean="0"/>
              <a:t>DLL split and namespace reorganisation</a:t>
            </a:r>
          </a:p>
          <a:p>
            <a:r>
              <a:rPr lang="en-US" smtClean="0"/>
              <a:t>Transaction mode and regeneration option attributes</a:t>
            </a:r>
          </a:p>
          <a:p>
            <a:r>
              <a:rPr lang="en-US" smtClean="0"/>
              <a:t>New element iteration interfaces</a:t>
            </a:r>
          </a:p>
          <a:p>
            <a:r>
              <a:rPr lang="en-US" smtClean="0"/>
              <a:t>New transaction interfaces</a:t>
            </a:r>
          </a:p>
          <a:p>
            <a:r>
              <a:rPr lang="en-US" smtClean="0"/>
              <a:t>XYZ, UV, and ElementId classes</a:t>
            </a:r>
          </a:p>
          <a:p>
            <a:r>
              <a:rPr lang="en-US" smtClean="0"/>
              <a:t>Symbol class renamed to ElementType</a:t>
            </a:r>
          </a:p>
          <a:p>
            <a:r>
              <a:rPr lang="en-US" smtClean="0"/>
              <a:t>Revit exceptions</a:t>
            </a:r>
          </a:p>
          <a:p>
            <a:r>
              <a:rPr lang="en-US" smtClean="0"/>
              <a:t>AnalyticalModel subclasses removed</a:t>
            </a:r>
          </a:p>
          <a:p>
            <a:r>
              <a:rPr lang="en-US" smtClean="0"/>
              <a:t>EnergyDataSettings replaces gbXMLParamElem</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51" y="230187"/>
            <a:ext cx="11762080" cy="1417320"/>
          </a:xfrm>
        </p:spPr>
        <p:txBody>
          <a:bodyPr/>
          <a:lstStyle/>
          <a:p>
            <a:r>
              <a:rPr lang="en-US" smtClean="0"/>
              <a:t>Pipe to Conduit Converter </a:t>
            </a:r>
            <a:br>
              <a:rPr lang="en-US" smtClean="0"/>
            </a:br>
            <a:r>
              <a:rPr lang="en-US" sz="2800" smtClean="0"/>
              <a:t>My First Revit 2011 Add-in</a:t>
            </a:r>
            <a:endParaRPr lang="en-GB" sz="2800" noProof="0" dirty="0"/>
          </a:p>
        </p:txBody>
      </p:sp>
      <p:sp>
        <p:nvSpPr>
          <p:cNvPr id="3" name="Content Placeholder 2"/>
          <p:cNvSpPr>
            <a:spLocks noGrp="1"/>
          </p:cNvSpPr>
          <p:nvPr>
            <p:ph idx="1"/>
          </p:nvPr>
        </p:nvSpPr>
        <p:spPr>
          <a:xfrm>
            <a:off x="412750" y="1982787"/>
            <a:ext cx="12417425" cy="6922896"/>
          </a:xfrm>
        </p:spPr>
        <p:txBody>
          <a:bodyPr/>
          <a:lstStyle/>
          <a:p>
            <a:r>
              <a:rPr lang="en-US" noProof="0" smtClean="0"/>
              <a:t>Two hundred lines of code, illustrating most major API renovations</a:t>
            </a:r>
            <a:endParaRPr lang="en-GB" dirty="0" smtClean="0"/>
          </a:p>
          <a:p>
            <a:pPr lvl="1">
              <a:spcBef>
                <a:spcPts val="0"/>
              </a:spcBef>
            </a:pPr>
            <a:r>
              <a:rPr lang="en-US" smtClean="0"/>
              <a:t>Revit API assembly split </a:t>
            </a:r>
          </a:p>
          <a:p>
            <a:pPr lvl="1">
              <a:spcBef>
                <a:spcPts val="0"/>
              </a:spcBef>
            </a:pPr>
            <a:r>
              <a:rPr lang="en-US" smtClean="0"/>
              <a:t>Namespace reorganisation </a:t>
            </a:r>
          </a:p>
          <a:p>
            <a:pPr lvl="1">
              <a:spcBef>
                <a:spcPts val="0"/>
              </a:spcBef>
            </a:pPr>
            <a:r>
              <a:rPr lang="en-US" smtClean="0"/>
              <a:t>Command registration manifest, guidize.exe</a:t>
            </a:r>
          </a:p>
          <a:p>
            <a:pPr lvl="1">
              <a:spcBef>
                <a:spcPts val="0"/>
              </a:spcBef>
            </a:pPr>
            <a:r>
              <a:rPr lang="en-US" smtClean="0"/>
              <a:t>External command Execute method and attributes </a:t>
            </a:r>
          </a:p>
          <a:p>
            <a:pPr lvl="1">
              <a:spcBef>
                <a:spcPts val="0"/>
              </a:spcBef>
            </a:pPr>
            <a:r>
              <a:rPr lang="en-US" smtClean="0"/>
              <a:t>Transaction mode </a:t>
            </a:r>
          </a:p>
          <a:p>
            <a:pPr lvl="1">
              <a:spcBef>
                <a:spcPts val="0"/>
              </a:spcBef>
            </a:pPr>
            <a:r>
              <a:rPr lang="en-US" smtClean="0"/>
              <a:t>Regeneration option </a:t>
            </a:r>
          </a:p>
          <a:p>
            <a:pPr lvl="1">
              <a:spcBef>
                <a:spcPts val="0"/>
              </a:spcBef>
            </a:pPr>
            <a:r>
              <a:rPr lang="en-US" smtClean="0"/>
              <a:t>Task dialogues for user messages </a:t>
            </a:r>
          </a:p>
          <a:p>
            <a:pPr lvl="1">
              <a:spcBef>
                <a:spcPts val="0"/>
              </a:spcBef>
            </a:pPr>
            <a:r>
              <a:rPr lang="en-US" smtClean="0"/>
              <a:t>Interactive filtered element selection </a:t>
            </a:r>
          </a:p>
          <a:p>
            <a:pPr lvl="1">
              <a:spcBef>
                <a:spcPts val="0"/>
              </a:spcBef>
            </a:pPr>
            <a:r>
              <a:rPr lang="en-US" smtClean="0"/>
              <a:t>Redesigned element filtering </a:t>
            </a:r>
          </a:p>
          <a:p>
            <a:pPr lvl="1">
              <a:spcBef>
                <a:spcPts val="0"/>
              </a:spcBef>
            </a:pPr>
            <a:r>
              <a:rPr lang="en-US" smtClean="0"/>
              <a:t>New element creation paradigm </a:t>
            </a:r>
          </a:p>
          <a:p>
            <a:pPr lvl="1">
              <a:spcBef>
                <a:spcPts val="0"/>
              </a:spcBef>
            </a:pPr>
            <a:r>
              <a:rPr lang="en-US" smtClean="0"/>
              <a:t>Access to pipe and conduit sizes</a:t>
            </a:r>
          </a:p>
          <a:p>
            <a:pPr>
              <a:buFont typeface="Wingdings" pitchFamily="2" charset="2"/>
              <a:buChar char="Ø"/>
            </a:pPr>
            <a:r>
              <a:rPr lang="en-US" noProof="0" smtClean="0">
                <a:hlinkClick r:id="rId3"/>
              </a:rPr>
              <a:t>p2c.sln</a:t>
            </a:r>
            <a:endParaRPr lang="en-US" smtClean="0"/>
          </a:p>
          <a:p>
            <a:pPr lvl="1"/>
            <a:r>
              <a:rPr lang="en-US" noProof="0" smtClean="0"/>
              <a:t>Complete solution and documentation included in class materials</a:t>
            </a:r>
          </a:p>
          <a:p>
            <a:pPr lvl="1">
              <a:spcBef>
                <a:spcPts val="0"/>
              </a:spcBef>
            </a:pPr>
            <a:r>
              <a:rPr lang="en-US" smtClean="0"/>
              <a:t>Also available on the </a:t>
            </a:r>
            <a:r>
              <a:rPr lang="en-US" smtClean="0">
                <a:hlinkClick r:id="rId4"/>
              </a:rPr>
              <a:t>web</a:t>
            </a:r>
            <a:endParaRPr lang="en-US" noProof="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4139</Words>
  <Application>Microsoft Office PowerPoint</Application>
  <PresentationFormat>Custom</PresentationFormat>
  <Paragraphs>601</Paragraphs>
  <Slides>46</Slides>
  <Notes>42</Notes>
  <HiddenSlides>6</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ADSK_Dark</vt:lpstr>
      <vt:lpstr>Revit 2011 API News</vt:lpstr>
      <vt:lpstr>Class Objective</vt:lpstr>
      <vt:lpstr>About the Presenter</vt:lpstr>
      <vt:lpstr>Autodesk Developer Network</vt:lpstr>
      <vt:lpstr>Agenda</vt:lpstr>
      <vt:lpstr>Acronyms</vt:lpstr>
      <vt:lpstr>Revit 2011 API News</vt:lpstr>
      <vt:lpstr>Major API Renovations</vt:lpstr>
      <vt:lpstr>Pipe to Conduit Converter  My First Revit 2011 Add-in</vt:lpstr>
      <vt:lpstr>Migration Steps</vt:lpstr>
      <vt:lpstr>Migration Samples</vt:lpstr>
      <vt:lpstr>Major Enhancements</vt:lpstr>
      <vt:lpstr>New SDK Samples in Revit 2010</vt:lpstr>
      <vt:lpstr>New Revit 2011 SDK Samples</vt:lpstr>
      <vt:lpstr>New SDK samples</vt:lpstr>
      <vt:lpstr>New SDK samples</vt:lpstr>
      <vt:lpstr>New SDK samples</vt:lpstr>
      <vt:lpstr>New SDK samples</vt:lpstr>
      <vt:lpstr>New SDK samples</vt:lpstr>
      <vt:lpstr>HelloRevit</vt:lpstr>
      <vt:lpstr>ImportExport</vt:lpstr>
      <vt:lpstr>TransactionControl</vt:lpstr>
      <vt:lpstr>DistanceToSurfaces</vt:lpstr>
      <vt:lpstr>SpatialFieldGradient</vt:lpstr>
      <vt:lpstr>DividedSurfaceByIntersects</vt:lpstr>
      <vt:lpstr>ViewFilters</vt:lpstr>
      <vt:lpstr>FindColumns</vt:lpstr>
      <vt:lpstr>MeasureHeight</vt:lpstr>
      <vt:lpstr>ParameterValuesFromImage</vt:lpstr>
      <vt:lpstr>PointCurveCreation</vt:lpstr>
      <vt:lpstr>DirectionCalculation</vt:lpstr>
      <vt:lpstr>ChangesMonitor</vt:lpstr>
      <vt:lpstr>DynamicModelUpdate</vt:lpstr>
      <vt:lpstr>ErrorHandling</vt:lpstr>
      <vt:lpstr>ExternalCommand2011</vt:lpstr>
      <vt:lpstr>MaterialQuantities</vt:lpstr>
      <vt:lpstr>PanelSchedule</vt:lpstr>
      <vt:lpstr>Selections</vt:lpstr>
      <vt:lpstr>SolidSolidCut</vt:lpstr>
      <vt:lpstr>The Idling Event and Samples</vt:lpstr>
      <vt:lpstr>RevitWebcam</vt:lpstr>
      <vt:lpstr>RstLink Dynamic Update</vt:lpstr>
      <vt:lpstr>Modeless Loose Connector Navigation</vt:lpstr>
      <vt:lpstr>Materials</vt:lpstr>
      <vt:lpstr>Learning More</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2010-06-08T10:35:11Z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