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21"/>
  </p:notesMasterIdLst>
  <p:handoutMasterIdLst>
    <p:handoutMasterId r:id="rId22"/>
  </p:handoutMasterIdLst>
  <p:sldIdLst>
    <p:sldId id="314" r:id="rId6"/>
    <p:sldId id="317" r:id="rId7"/>
    <p:sldId id="320" r:id="rId8"/>
    <p:sldId id="321" r:id="rId9"/>
    <p:sldId id="334" r:id="rId10"/>
    <p:sldId id="322" r:id="rId11"/>
    <p:sldId id="323" r:id="rId12"/>
    <p:sldId id="324" r:id="rId13"/>
    <p:sldId id="326" r:id="rId14"/>
    <p:sldId id="335" r:id="rId15"/>
    <p:sldId id="327" r:id="rId16"/>
    <p:sldId id="336" r:id="rId17"/>
    <p:sldId id="329" r:id="rId18"/>
    <p:sldId id="337" r:id="rId19"/>
    <p:sldId id="331" r:id="rId20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70811" autoAdjust="0"/>
  </p:normalViewPr>
  <p:slideViewPr>
    <p:cSldViewPr>
      <p:cViewPr varScale="1">
        <p:scale>
          <a:sx n="43" d="100"/>
          <a:sy n="43" d="100"/>
        </p:scale>
        <p:origin x="-1740" y="-96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6/6/2010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6/6/2010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5724906" cy="6699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570631" y="2168172"/>
            <a:ext cx="5789962" cy="66996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50811" y="9297987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Autodesk AEC Developer’s Camp 2010   </a:t>
            </a:r>
            <a:r>
              <a:rPr lang="en-US" sz="1600" i="1" dirty="0" smtClean="0"/>
              <a:t>Leveraging BIM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  <p:sldLayoutId id="2147483693" r:id="rId5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50811" y="9297987"/>
            <a:ext cx="5374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Autodesk AEC Developer’s Camp 2010   </a:t>
            </a:r>
            <a:r>
              <a:rPr lang="en-US" sz="1600" i="1" dirty="0" smtClean="0">
                <a:solidFill>
                  <a:schemeClr val="bg1"/>
                </a:solidFill>
              </a:rPr>
              <a:t>Leveraging BIM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Autodesk AEC Developer’s Camp 2010</a:t>
            </a:r>
            <a:br>
              <a:rPr lang="en-US" dirty="0" smtClean="0"/>
            </a:br>
            <a:r>
              <a:rPr lang="en-US" sz="3200" i="1" dirty="0" smtClean="0"/>
              <a:t>Creating &amp; Analyzing Massing Geometry With Revit API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903410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dirty="0" smtClean="0"/>
              <a:t>Harry Mattison</a:t>
            </a:r>
          </a:p>
          <a:p>
            <a:pPr marL="0" indent="0">
              <a:spcBef>
                <a:spcPts val="201"/>
              </a:spcBef>
              <a:buNone/>
            </a:pPr>
            <a:r>
              <a:rPr lang="en-US" sz="2400" dirty="0" smtClean="0"/>
              <a:t>Principal Engineer – Revit API Development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51" grpId="0"/>
      <p:bldP spid="205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Creation API Tools</a:t>
            </a:r>
            <a:endParaRPr lang="en-US" dirty="0"/>
          </a:p>
        </p:txBody>
      </p:sp>
      <p:pic>
        <p:nvPicPr>
          <p:cNvPr id="19458" name="Picture 12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211387"/>
            <a:ext cx="11598947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Applied to Divided Surfaces</a:t>
            </a:r>
          </a:p>
          <a:p>
            <a:pPr lvl="0"/>
            <a:r>
              <a:rPr lang="en-US" dirty="0" smtClean="0"/>
              <a:t>Defines type of panel family that the surface will use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Tile Pattern iteration code sample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676776" y="1068388"/>
            <a:ext cx="3657600" cy="109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Parameters from </a:t>
            </a:r>
            <a:r>
              <a:rPr lang="en-US" dirty="0" smtClean="0"/>
              <a:t>Different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From </a:t>
            </a:r>
            <a:r>
              <a:rPr lang="en-US" dirty="0" smtClean="0"/>
              <a:t>Revit Geometry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201987"/>
            <a:ext cx="5133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5" y="3201987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5743575" y="5411787"/>
            <a:ext cx="2057400" cy="1143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Parameters from </a:t>
            </a:r>
            <a:r>
              <a:rPr lang="en-US" dirty="0" smtClean="0"/>
              <a:t>Different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From </a:t>
            </a:r>
            <a:r>
              <a:rPr lang="en-US" dirty="0" smtClean="0"/>
              <a:t>Image </a:t>
            </a:r>
            <a:r>
              <a:rPr lang="en-US" dirty="0" smtClean="0"/>
              <a:t>File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4573587"/>
            <a:ext cx="2209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5" y="3049587"/>
            <a:ext cx="349260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7433" y="3125787"/>
            <a:ext cx="35889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lus 8"/>
          <p:cNvSpPr/>
          <p:nvPr/>
        </p:nvSpPr>
        <p:spPr bwMode="auto">
          <a:xfrm>
            <a:off x="2847975" y="5030787"/>
            <a:ext cx="914400" cy="914400"/>
          </a:xfrm>
          <a:prstGeom prst="mathPlus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Equal 9"/>
          <p:cNvSpPr/>
          <p:nvPr/>
        </p:nvSpPr>
        <p:spPr bwMode="auto">
          <a:xfrm>
            <a:off x="7953375" y="5106987"/>
            <a:ext cx="914400" cy="914400"/>
          </a:xfrm>
          <a:prstGeom prst="mathEqual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Parameters from </a:t>
            </a:r>
            <a:r>
              <a:rPr lang="en-US" dirty="0" smtClean="0"/>
              <a:t>Different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From random numbers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529" y="2668587"/>
            <a:ext cx="870316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Masses From RVT Geometry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>
              <a:buNone/>
            </a:pPr>
            <a:r>
              <a:rPr lang="en-US" u="sng" dirty="0" smtClean="0"/>
              <a:t>Mass Surfaces from Room Boundaries</a:t>
            </a:r>
            <a:endParaRPr lang="en-US" u="sng" dirty="0" smtClean="0"/>
          </a:p>
          <a:p>
            <a:pPr lvl="0"/>
            <a:r>
              <a:rPr lang="en-US" dirty="0" smtClean="0"/>
              <a:t>In </a:t>
            </a:r>
            <a:r>
              <a:rPr lang="en-US" dirty="0" smtClean="0"/>
              <a:t>the RVT</a:t>
            </a:r>
          </a:p>
          <a:p>
            <a:pPr lvl="1"/>
            <a:r>
              <a:rPr lang="en-US" dirty="0" smtClean="0"/>
              <a:t>Get all rooms</a:t>
            </a:r>
          </a:p>
          <a:p>
            <a:pPr lvl="1"/>
            <a:r>
              <a:rPr lang="en-US" dirty="0" smtClean="0"/>
              <a:t>Get  3D volume with </a:t>
            </a:r>
            <a:r>
              <a:rPr lang="en-US" dirty="0" err="1" smtClean="0"/>
              <a:t>room.ClosedShell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 mesh with </a:t>
            </a:r>
            <a:r>
              <a:rPr lang="en-US" dirty="0" err="1" smtClean="0"/>
              <a:t>face.Triangulate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Find vertices of each triangle in </a:t>
            </a:r>
            <a:r>
              <a:rPr lang="en-US" dirty="0" smtClean="0"/>
              <a:t>mesh</a:t>
            </a:r>
            <a:endParaRPr lang="en-US" dirty="0" smtClean="0"/>
          </a:p>
          <a:p>
            <a:pPr lvl="0"/>
            <a:r>
              <a:rPr lang="en-US" dirty="0" smtClean="0"/>
              <a:t>In the massing </a:t>
            </a:r>
            <a:r>
              <a:rPr lang="en-US" dirty="0" smtClean="0"/>
              <a:t>family</a:t>
            </a:r>
            <a:endParaRPr lang="en-US" dirty="0" smtClean="0"/>
          </a:p>
          <a:p>
            <a:pPr lvl="1"/>
            <a:r>
              <a:rPr lang="en-US" dirty="0" smtClean="0"/>
              <a:t>Create point for each mesh vertex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CurveByPoints</a:t>
            </a:r>
            <a:r>
              <a:rPr lang="en-US" dirty="0" smtClean="0"/>
              <a:t> between these points</a:t>
            </a:r>
          </a:p>
          <a:p>
            <a:pPr lvl="1"/>
            <a:r>
              <a:rPr lang="en-US" dirty="0" smtClean="0"/>
              <a:t>Create surfaces through these </a:t>
            </a:r>
            <a:r>
              <a:rPr lang="en-US" dirty="0" err="1" smtClean="0"/>
              <a:t>CurveByPoints</a:t>
            </a:r>
            <a:r>
              <a:rPr lang="en-US" dirty="0" smtClean="0"/>
              <a:t> using </a:t>
            </a:r>
            <a:r>
              <a:rPr lang="en-US" dirty="0" err="1" smtClean="0"/>
              <a:t>NewFormByCap</a:t>
            </a:r>
            <a:endParaRPr lang="en-US" dirty="0" smtClean="0"/>
          </a:p>
          <a:p>
            <a:pPr lvl="1"/>
            <a:r>
              <a:rPr lang="en-US" dirty="0" smtClean="0"/>
              <a:t>Create subcategory and color for the surfaces related to each room.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u="sng" dirty="0" smtClean="0"/>
              <a:t>Mass Surfaces &amp; Levels from RVT to RFA (Context Creator)</a:t>
            </a:r>
            <a:endParaRPr lang="en-US" u="sng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1175" y="4268787"/>
            <a:ext cx="342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775" y="1754187"/>
            <a:ext cx="330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Massing in Revit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Ability to develop complex shapes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Extensive API access to geometry creation, manipulation, and analysis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Use Massing API with geometry, family, and .NET API for wide range of applications</a:t>
            </a:r>
          </a:p>
          <a:p>
            <a:pPr lvl="1"/>
            <a:r>
              <a:rPr lang="en-US" dirty="0" smtClean="0"/>
              <a:t>Geometry Creation</a:t>
            </a:r>
          </a:p>
          <a:p>
            <a:pPr lvl="1"/>
            <a:r>
              <a:rPr lang="en-US" dirty="0" smtClean="0"/>
              <a:t>Design Aids</a:t>
            </a:r>
          </a:p>
          <a:p>
            <a:pPr lvl="1"/>
            <a:r>
              <a:rPr lang="en-US" dirty="0" smtClean="0"/>
              <a:t>Analysis 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Points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Construction element for defining a curve’s path</a:t>
            </a:r>
          </a:p>
          <a:p>
            <a:pPr lvl="0"/>
            <a:r>
              <a:rPr lang="en-US" dirty="0" smtClean="0"/>
              <a:t>Can be placed using XYZ coordinates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Code example – Points on parabolic curves using </a:t>
            </a:r>
            <a:r>
              <a:rPr lang="en-US" dirty="0" err="1" smtClean="0"/>
              <a:t>NewReferencePoint</a:t>
            </a:r>
            <a:r>
              <a:rPr lang="en-US" dirty="0" smtClean="0"/>
              <a:t>(xyz) and math functions 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8486776" y="4557135"/>
          <a:ext cx="4524374" cy="4359852"/>
        </p:xfrm>
        <a:graphic>
          <a:graphicData uri="http://schemas.openxmlformats.org/presentationml/2006/ole">
            <p:oleObj spid="_x0000_s1026" name="Bitmap Image" r:id="rId3" imgW="6439799" imgH="6200000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Points with Geometric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Subclasses of </a:t>
            </a:r>
            <a:r>
              <a:rPr lang="en-US" dirty="0" err="1" smtClean="0"/>
              <a:t>PointElementReference</a:t>
            </a:r>
            <a:endParaRPr lang="en-US" dirty="0" smtClean="0"/>
          </a:p>
          <a:p>
            <a:r>
              <a:rPr lang="en-US" dirty="0" smtClean="0"/>
              <a:t>Constrain points to</a:t>
            </a:r>
          </a:p>
          <a:p>
            <a:pPr lvl="1"/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Planes</a:t>
            </a:r>
          </a:p>
          <a:p>
            <a:pPr lvl="1"/>
            <a:r>
              <a:rPr lang="en-US" dirty="0" smtClean="0"/>
              <a:t>Faces</a:t>
            </a:r>
          </a:p>
          <a:p>
            <a:pPr lvl="1"/>
            <a:r>
              <a:rPr lang="en-US" dirty="0" smtClean="0"/>
              <a:t>Edge/edge intersections</a:t>
            </a:r>
          </a:p>
          <a:p>
            <a:pPr lvl="1"/>
            <a:r>
              <a:rPr lang="en-US" dirty="0" smtClean="0"/>
              <a:t>Edge/face intersections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Code example – </a:t>
            </a:r>
            <a:r>
              <a:rPr lang="en-US" dirty="0" err="1" smtClean="0"/>
              <a:t>PointOnEdge</a:t>
            </a:r>
            <a:r>
              <a:rPr lang="en-US" dirty="0" smtClean="0"/>
              <a:t>-based points maintain relative location on edge as it changes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9401175" y="6820384"/>
          <a:ext cx="1905000" cy="1601304"/>
        </p:xfrm>
        <a:graphic>
          <a:graphicData uri="http://schemas.openxmlformats.org/presentationml/2006/ole">
            <p:oleObj spid="_x0000_s2050" name="Bitmap Image" r:id="rId3" imgW="1314286" imgH="1104762" progId="PBrush">
              <p:embed/>
            </p:oleObj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200775" y="6764981"/>
          <a:ext cx="2374348" cy="1923406"/>
        </p:xfrm>
        <a:graphic>
          <a:graphicData uri="http://schemas.openxmlformats.org/presentationml/2006/ole">
            <p:oleObj spid="_x0000_s2051" name="Bitmap Image" r:id="rId4" imgW="3142857" imgH="254285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from </a:t>
            </a:r>
            <a:r>
              <a:rPr lang="en-US" dirty="0" smtClean="0"/>
              <a:t>Different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From Microsoft Excel	From text file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5" y="3983978"/>
            <a:ext cx="3276600" cy="3332809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2897187"/>
            <a:ext cx="3276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3011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75" y="2897187"/>
            <a:ext cx="3352800" cy="381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 By Points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r>
              <a:rPr lang="en-US" dirty="0" smtClean="0"/>
              <a:t>Collect </a:t>
            </a:r>
            <a:r>
              <a:rPr lang="en-US" dirty="0" err="1" smtClean="0"/>
              <a:t>ReferencePoints</a:t>
            </a:r>
            <a:r>
              <a:rPr lang="en-US" dirty="0" smtClean="0"/>
              <a:t> into a </a:t>
            </a:r>
            <a:r>
              <a:rPr lang="en-US" dirty="0" err="1" smtClean="0"/>
              <a:t>ReferencePointArray</a:t>
            </a:r>
            <a:r>
              <a:rPr lang="en-US" dirty="0" smtClean="0"/>
              <a:t> for use by the </a:t>
            </a:r>
            <a:r>
              <a:rPr lang="en-US" dirty="0" err="1" smtClean="0"/>
              <a:t>NewCurveByPoints</a:t>
            </a:r>
            <a:r>
              <a:rPr lang="en-US" dirty="0" smtClean="0"/>
              <a:t> method.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Code Example:</a:t>
            </a:r>
          </a:p>
          <a:p>
            <a:pPr>
              <a:buNone/>
            </a:pPr>
            <a:r>
              <a:rPr lang="en-US" dirty="0" smtClean="0"/>
              <a:t>Sine Curve</a:t>
            </a:r>
            <a:r>
              <a:rPr lang="en-US" dirty="0" smtClean="0"/>
              <a:t>				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4832960"/>
            <a:ext cx="4572000" cy="43668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220" y="1830387"/>
            <a:ext cx="399435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Forms - 2D &amp; 3D shapes from curves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1373187"/>
            <a:ext cx="12079262" cy="7472956"/>
          </a:xfrm>
        </p:spPr>
        <p:txBody>
          <a:bodyPr/>
          <a:lstStyle/>
          <a:p>
            <a:pPr lvl="0"/>
            <a:r>
              <a:rPr lang="en-US" dirty="0" smtClean="0"/>
              <a:t>Loft</a:t>
            </a:r>
            <a:br>
              <a:rPr lang="en-US" dirty="0" smtClean="0"/>
            </a:br>
            <a:r>
              <a:rPr lang="en-US" sz="1800" dirty="0" err="1" smtClean="0"/>
              <a:t>NewLoftForm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isSolid,ReferenceArray</a:t>
            </a:r>
            <a:r>
              <a:rPr lang="en-US" sz="1800" dirty="0" smtClean="0"/>
              <a:t> profiles)</a:t>
            </a:r>
            <a:br>
              <a:rPr lang="en-US" sz="1800" dirty="0" smtClean="0"/>
            </a:br>
            <a:endParaRPr lang="en-US" sz="1800" dirty="0" smtClean="0"/>
          </a:p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Swept Blend</a:t>
            </a:r>
            <a:br>
              <a:rPr lang="en-US" dirty="0" smtClean="0"/>
            </a:br>
            <a:r>
              <a:rPr lang="en-US" sz="1800" dirty="0" err="1" smtClean="0"/>
              <a:t>NewSweptBlendForm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</a:t>
            </a:r>
            <a:r>
              <a:rPr lang="en-US" sz="1800" dirty="0" smtClean="0"/>
              <a:t>, </a:t>
            </a:r>
            <a:r>
              <a:rPr lang="en-US" sz="1800" dirty="0" err="1" smtClean="0"/>
              <a:t>ReferenceArray</a:t>
            </a:r>
            <a:r>
              <a:rPr lang="en-US" sz="1800" dirty="0" smtClean="0"/>
              <a:t> path, </a:t>
            </a:r>
            <a:r>
              <a:rPr lang="en-US" sz="1800" dirty="0" err="1" smtClean="0"/>
              <a:t>ReferenceArray</a:t>
            </a:r>
            <a:r>
              <a:rPr lang="en-US" sz="1800" dirty="0" smtClean="0"/>
              <a:t> profiles)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Revolve</a:t>
            </a:r>
            <a:br>
              <a:rPr lang="en-US" dirty="0" smtClean="0"/>
            </a:br>
            <a:r>
              <a:rPr lang="en-US" sz="1800" dirty="0" err="1" smtClean="0"/>
              <a:t>NewRevolveForm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</a:t>
            </a:r>
            <a:r>
              <a:rPr lang="en-US" sz="1800" dirty="0" smtClean="0"/>
              <a:t>, </a:t>
            </a:r>
            <a:r>
              <a:rPr lang="en-US" sz="1800" dirty="0" err="1" smtClean="0"/>
              <a:t>ReferenceArray</a:t>
            </a:r>
            <a:r>
              <a:rPr lang="en-US" sz="1800" dirty="0" smtClean="0"/>
              <a:t> profile, Reference axis, double </a:t>
            </a:r>
            <a:r>
              <a:rPr lang="en-US" sz="1800" dirty="0" err="1" smtClean="0"/>
              <a:t>startAngle</a:t>
            </a:r>
            <a:r>
              <a:rPr lang="en-US" sz="1800" dirty="0" smtClean="0"/>
              <a:t>, double </a:t>
            </a:r>
            <a:r>
              <a:rPr lang="en-US" sz="1800" dirty="0" err="1" smtClean="0"/>
              <a:t>endAngle</a:t>
            </a:r>
            <a:r>
              <a:rPr lang="en-US" sz="1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None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5" y="4878387"/>
            <a:ext cx="253538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86775" y="4954587"/>
            <a:ext cx="242135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 bwMode="auto">
          <a:xfrm>
            <a:off x="6581775" y="5106987"/>
            <a:ext cx="20574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0175" y="7392987"/>
            <a:ext cx="285253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48975" y="7316787"/>
            <a:ext cx="137561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 bwMode="auto">
          <a:xfrm>
            <a:off x="8486775" y="7697787"/>
            <a:ext cx="20574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96375" y="1906587"/>
            <a:ext cx="366977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 bwMode="auto">
          <a:xfrm>
            <a:off x="7191375" y="2542975"/>
            <a:ext cx="2057400" cy="914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1525587"/>
            <a:ext cx="12079262" cy="7320556"/>
          </a:xfrm>
        </p:spPr>
        <p:txBody>
          <a:bodyPr/>
          <a:lstStyle/>
          <a:p>
            <a:pPr lvl="0"/>
            <a:r>
              <a:rPr lang="en-US" dirty="0" smtClean="0"/>
              <a:t>Extrusion</a:t>
            </a:r>
            <a:br>
              <a:rPr lang="en-US" dirty="0" smtClean="0"/>
            </a:br>
            <a:r>
              <a:rPr lang="en-US" sz="1800" dirty="0" err="1" smtClean="0"/>
              <a:t>NewExtrusionForm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</a:t>
            </a:r>
            <a:r>
              <a:rPr lang="en-US" sz="1800" dirty="0" smtClean="0"/>
              <a:t>, </a:t>
            </a:r>
            <a:r>
              <a:rPr lang="en-US" sz="1800" dirty="0" err="1" smtClean="0"/>
              <a:t>ReferenceArray</a:t>
            </a:r>
            <a:r>
              <a:rPr lang="en-US" sz="1800" dirty="0" smtClean="0"/>
              <a:t> profile, XYZ direction)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Cap Surface</a:t>
            </a:r>
            <a:br>
              <a:rPr lang="en-US" dirty="0" smtClean="0"/>
            </a:br>
            <a:r>
              <a:rPr lang="en-US" sz="1800" dirty="0" err="1" smtClean="0"/>
              <a:t>NewFormByCap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</a:t>
            </a:r>
            <a:r>
              <a:rPr lang="en-US" sz="1800" dirty="0" smtClean="0"/>
              <a:t>, </a:t>
            </a:r>
            <a:r>
              <a:rPr lang="en-US" sz="1800" dirty="0" err="1" smtClean="0"/>
              <a:t>ReferenceArray</a:t>
            </a:r>
            <a:r>
              <a:rPr lang="en-US" sz="1800" dirty="0" smtClean="0"/>
              <a:t> profile)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Thickened Surface</a:t>
            </a:r>
            <a:br>
              <a:rPr lang="en-US" dirty="0" smtClean="0"/>
            </a:br>
            <a:r>
              <a:rPr lang="en-US" sz="1800" dirty="0" err="1" smtClean="0"/>
              <a:t>NewFormByThickenSingleSurface</a:t>
            </a:r>
            <a:r>
              <a:rPr lang="en-US" sz="1800" dirty="0" smtClean="0"/>
              <a:t>(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isSolid</a:t>
            </a:r>
            <a:r>
              <a:rPr lang="en-US" sz="1800" dirty="0" smtClean="0"/>
              <a:t>, Form </a:t>
            </a:r>
            <a:r>
              <a:rPr lang="en-US" sz="1800" dirty="0" err="1" smtClean="0"/>
              <a:t>singleSurfaceForm</a:t>
            </a:r>
            <a:r>
              <a:rPr lang="en-US" sz="1800" dirty="0" smtClean="0"/>
              <a:t>, XYZ </a:t>
            </a:r>
            <a:r>
              <a:rPr lang="en-US" sz="1800" dirty="0" err="1" smtClean="0"/>
              <a:t>thickenDir</a:t>
            </a:r>
            <a:r>
              <a:rPr lang="en-US" sz="1800" dirty="0" smtClean="0"/>
              <a:t>)</a:t>
            </a:r>
          </a:p>
          <a:p>
            <a:pPr lvl="0"/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575" y="2516187"/>
            <a:ext cx="27093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6575" y="2592387"/>
            <a:ext cx="17249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3975" y="4954587"/>
            <a:ext cx="229300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28341" y="4954587"/>
            <a:ext cx="239703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 bwMode="auto">
          <a:xfrm>
            <a:off x="7877175" y="5106987"/>
            <a:ext cx="2057400" cy="1143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057775" y="7392987"/>
            <a:ext cx="271228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10086975" y="7469187"/>
            <a:ext cx="259222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 bwMode="auto">
          <a:xfrm>
            <a:off x="8334375" y="2744787"/>
            <a:ext cx="2057400" cy="1143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7800975" y="7545387"/>
            <a:ext cx="2057400" cy="1143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6334" indent="-19128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294318" indent="-38405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942283" indent="-576832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588682" indent="-768030" algn="l" defTabSz="1294318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7575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30905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186052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41204" algn="l" defTabSz="910302" rtl="0" eaLnBrk="1" latinLnBrk="0" hangingPunct="1">
              <a:defRPr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Divided Surface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513" y="2146491"/>
            <a:ext cx="12079262" cy="6699652"/>
          </a:xfrm>
        </p:spPr>
        <p:txBody>
          <a:bodyPr/>
          <a:lstStyle/>
          <a:p>
            <a:pPr lvl="0"/>
            <a:r>
              <a:rPr lang="en-US" dirty="0" smtClean="0"/>
              <a:t>Creates a grid of parallelograms defined by:</a:t>
            </a:r>
          </a:p>
          <a:p>
            <a:pPr lvl="1"/>
            <a:r>
              <a:rPr lang="en-US" dirty="0" smtClean="0"/>
              <a:t>Grid rotation</a:t>
            </a:r>
          </a:p>
          <a:p>
            <a:pPr lvl="1"/>
            <a:r>
              <a:rPr lang="en-US" dirty="0" smtClean="0"/>
              <a:t>Spacing in the U &amp; V directions</a:t>
            </a:r>
          </a:p>
          <a:p>
            <a:pPr lvl="1"/>
            <a:r>
              <a:rPr lang="en-US" dirty="0" smtClean="0"/>
              <a:t>and other parameters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/>
              <a:t>NewDividedSurface</a:t>
            </a:r>
            <a:r>
              <a:rPr lang="en-US" dirty="0" smtClean="0"/>
              <a:t> code example: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7775" y="5299945"/>
            <a:ext cx="2438400" cy="315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9738" y="5299945"/>
            <a:ext cx="4326597" cy="297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Custom</PresentationFormat>
  <Paragraphs>95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ADSK_Dark</vt:lpstr>
      <vt:lpstr>ADSK_White</vt:lpstr>
      <vt:lpstr>Bitmap Image</vt:lpstr>
      <vt:lpstr>Autodesk AEC Developer’s Camp 2010 Creating &amp; Analyzing Massing Geometry With Revit API </vt:lpstr>
      <vt:lpstr>Conceptual Massing in Revit</vt:lpstr>
      <vt:lpstr>Reference Points</vt:lpstr>
      <vt:lpstr>Reference Points with Geometric Constraints</vt:lpstr>
      <vt:lpstr>Points from Different Data Sources</vt:lpstr>
      <vt:lpstr>Curve By Points</vt:lpstr>
      <vt:lpstr>Forms - 2D &amp; 3D shapes from curves </vt:lpstr>
      <vt:lpstr>More Form Types</vt:lpstr>
      <vt:lpstr>Divided Surface</vt:lpstr>
      <vt:lpstr>Panel Creation API Tools</vt:lpstr>
      <vt:lpstr>Tile Patterns</vt:lpstr>
      <vt:lpstr>Driving Parameters from Different Data Sources</vt:lpstr>
      <vt:lpstr>Driving Parameters from Different Data Sources</vt:lpstr>
      <vt:lpstr>Driving Parameters from Different Data Sources</vt:lpstr>
      <vt:lpstr>Build Masses From RVT Geometry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2010-06-06T18:10:58Z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