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61"/>
  </p:notesMasterIdLst>
  <p:handoutMasterIdLst>
    <p:handoutMasterId r:id="rId62"/>
  </p:handoutMasterIdLst>
  <p:sldIdLst>
    <p:sldId id="314" r:id="rId6"/>
    <p:sldId id="316" r:id="rId7"/>
    <p:sldId id="315" r:id="rId8"/>
    <p:sldId id="317" r:id="rId9"/>
    <p:sldId id="318" r:id="rId10"/>
    <p:sldId id="352" r:id="rId11"/>
    <p:sldId id="320" r:id="rId12"/>
    <p:sldId id="321" r:id="rId13"/>
    <p:sldId id="322" r:id="rId14"/>
    <p:sldId id="323" r:id="rId15"/>
    <p:sldId id="324" r:id="rId16"/>
    <p:sldId id="325" r:id="rId17"/>
    <p:sldId id="326" r:id="rId18"/>
    <p:sldId id="327" r:id="rId19"/>
    <p:sldId id="328" r:id="rId20"/>
    <p:sldId id="329" r:id="rId21"/>
    <p:sldId id="330" r:id="rId22"/>
    <p:sldId id="333" r:id="rId23"/>
    <p:sldId id="351" r:id="rId24"/>
    <p:sldId id="348" r:id="rId25"/>
    <p:sldId id="350" r:id="rId26"/>
    <p:sldId id="369" r:id="rId27"/>
    <p:sldId id="353" r:id="rId28"/>
    <p:sldId id="371" r:id="rId29"/>
    <p:sldId id="362" r:id="rId30"/>
    <p:sldId id="354" r:id="rId31"/>
    <p:sldId id="355" r:id="rId32"/>
    <p:sldId id="356" r:id="rId33"/>
    <p:sldId id="359" r:id="rId34"/>
    <p:sldId id="360" r:id="rId35"/>
    <p:sldId id="361" r:id="rId36"/>
    <p:sldId id="372" r:id="rId37"/>
    <p:sldId id="357" r:id="rId38"/>
    <p:sldId id="358" r:id="rId39"/>
    <p:sldId id="363" r:id="rId40"/>
    <p:sldId id="364" r:id="rId41"/>
    <p:sldId id="365" r:id="rId42"/>
    <p:sldId id="366" r:id="rId43"/>
    <p:sldId id="367" r:id="rId44"/>
    <p:sldId id="331" r:id="rId45"/>
    <p:sldId id="332" r:id="rId46"/>
    <p:sldId id="334" r:id="rId47"/>
    <p:sldId id="335" r:id="rId48"/>
    <p:sldId id="336" r:id="rId49"/>
    <p:sldId id="368" r:id="rId50"/>
    <p:sldId id="339" r:id="rId51"/>
    <p:sldId id="340" r:id="rId52"/>
    <p:sldId id="341" r:id="rId53"/>
    <p:sldId id="342" r:id="rId54"/>
    <p:sldId id="343" r:id="rId55"/>
    <p:sldId id="344" r:id="rId56"/>
    <p:sldId id="345" r:id="rId57"/>
    <p:sldId id="346" r:id="rId58"/>
    <p:sldId id="347" r:id="rId59"/>
    <p:sldId id="370" r:id="rId60"/>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600"/>
    <a:srgbClr val="0000FF"/>
    <a:srgbClr val="009900"/>
    <a:srgbClr val="EE0066"/>
    <a:srgbClr val="FFAA00"/>
    <a:srgbClr val="77BB11"/>
    <a:srgbClr val="118888"/>
    <a:srgbClr val="004282"/>
    <a:srgbClr val="7F7F7F"/>
    <a:srgbClr val="EE55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7" autoAdjust="0"/>
    <p:restoredTop sz="83569" autoAdjust="0"/>
  </p:normalViewPr>
  <p:slideViewPr>
    <p:cSldViewPr>
      <p:cViewPr varScale="1">
        <p:scale>
          <a:sx n="79" d="100"/>
          <a:sy n="79" d="100"/>
        </p:scale>
        <p:origin x="-1542" y="-78"/>
      </p:cViewPr>
      <p:guideLst>
        <p:guide orient="horz" pos="3073"/>
        <p:guide pos="4098"/>
      </p:guideLst>
    </p:cSldViewPr>
  </p:slideViewPr>
  <p:outlineViewPr>
    <p:cViewPr>
      <p:scale>
        <a:sx n="33" d="100"/>
        <a:sy n="33" d="100"/>
      </p:scale>
      <p:origin x="54" y="75126"/>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23DBE-FCC3-48B9-9E64-6B34786A4E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B5089F-17C9-4F43-A49D-028FD4E65020}">
      <dgm:prSet phldrT="[Text]"/>
      <dgm:spPr/>
      <dgm:t>
        <a:bodyPr/>
        <a:lstStyle/>
        <a:p>
          <a:r>
            <a:rPr lang="en-US" dirty="0" smtClean="0">
              <a:solidFill>
                <a:schemeClr val="bg1"/>
              </a:solidFill>
            </a:rPr>
            <a:t>Transaction A</a:t>
          </a:r>
          <a:endParaRPr lang="en-US" dirty="0">
            <a:solidFill>
              <a:schemeClr val="bg1"/>
            </a:solidFill>
          </a:endParaRPr>
        </a:p>
      </dgm:t>
    </dgm:pt>
    <dgm:pt modelId="{C235CADF-E09A-4CF1-9196-9BA64B915A84}" type="parTrans" cxnId="{961B0EED-6264-494D-9B9D-FF0065418442}">
      <dgm:prSet/>
      <dgm:spPr/>
      <dgm:t>
        <a:bodyPr/>
        <a:lstStyle/>
        <a:p>
          <a:endParaRPr lang="en-US"/>
        </a:p>
      </dgm:t>
    </dgm:pt>
    <dgm:pt modelId="{F9456475-F7B6-40B3-B0FE-E7D43717D350}" type="sibTrans" cxnId="{961B0EED-6264-494D-9B9D-FF0065418442}">
      <dgm:prSet/>
      <dgm:spPr/>
      <dgm:t>
        <a:bodyPr/>
        <a:lstStyle/>
        <a:p>
          <a:endParaRPr lang="en-US"/>
        </a:p>
      </dgm:t>
    </dgm:pt>
    <dgm:pt modelId="{A4B07C71-839B-4EAD-B27A-36BDABE4AB04}">
      <dgm:prSet phldrT="[Text]"/>
      <dgm:spPr/>
      <dgm:t>
        <a:bodyPr/>
        <a:lstStyle/>
        <a:p>
          <a:r>
            <a:rPr lang="en-US" dirty="0" smtClean="0">
              <a:solidFill>
                <a:schemeClr val="bg1"/>
              </a:solidFill>
            </a:rPr>
            <a:t>Transaction B</a:t>
          </a:r>
          <a:endParaRPr lang="en-US" dirty="0">
            <a:solidFill>
              <a:schemeClr val="bg1"/>
            </a:solidFill>
          </a:endParaRPr>
        </a:p>
      </dgm:t>
    </dgm:pt>
    <dgm:pt modelId="{C5D52BD5-574A-4234-BBD9-16F6220DE09E}" type="parTrans" cxnId="{AB2FF20A-21AD-4AD8-9EDD-736061ECB60D}">
      <dgm:prSet/>
      <dgm:spPr/>
      <dgm:t>
        <a:bodyPr/>
        <a:lstStyle/>
        <a:p>
          <a:endParaRPr lang="en-US"/>
        </a:p>
      </dgm:t>
    </dgm:pt>
    <dgm:pt modelId="{D7D9467D-3B4B-442B-B43E-C31554FDD12C}" type="sibTrans" cxnId="{AB2FF20A-21AD-4AD8-9EDD-736061ECB60D}">
      <dgm:prSet/>
      <dgm:spPr/>
      <dgm:t>
        <a:bodyPr/>
        <a:lstStyle/>
        <a:p>
          <a:endParaRPr lang="en-US"/>
        </a:p>
      </dgm:t>
    </dgm:pt>
    <dgm:pt modelId="{111317DD-B96A-48DD-A2D1-83F16D34A03E}">
      <dgm:prSet phldrT="[Text]"/>
      <dgm:spPr/>
      <dgm:t>
        <a:bodyPr/>
        <a:lstStyle/>
        <a:p>
          <a:r>
            <a:rPr lang="en-US" dirty="0" smtClean="0">
              <a:solidFill>
                <a:schemeClr val="bg1"/>
              </a:solidFill>
            </a:rPr>
            <a:t>Transaction C</a:t>
          </a:r>
          <a:endParaRPr lang="en-US" dirty="0">
            <a:solidFill>
              <a:schemeClr val="bg1"/>
            </a:solidFill>
          </a:endParaRPr>
        </a:p>
      </dgm:t>
    </dgm:pt>
    <dgm:pt modelId="{4E221A10-5CDA-43D0-8392-682ED68EAB28}" type="parTrans" cxnId="{CA683A5D-54D4-4FC1-98FA-C1F543501121}">
      <dgm:prSet/>
      <dgm:spPr/>
      <dgm:t>
        <a:bodyPr/>
        <a:lstStyle/>
        <a:p>
          <a:endParaRPr lang="en-US"/>
        </a:p>
      </dgm:t>
    </dgm:pt>
    <dgm:pt modelId="{D742ED2A-14F6-459E-B6E7-77D5F1FDDA82}" type="sibTrans" cxnId="{CA683A5D-54D4-4FC1-98FA-C1F543501121}">
      <dgm:prSet/>
      <dgm:spPr/>
      <dgm:t>
        <a:bodyPr/>
        <a:lstStyle/>
        <a:p>
          <a:endParaRPr lang="en-US"/>
        </a:p>
      </dgm:t>
    </dgm:pt>
    <dgm:pt modelId="{544ED5C2-AA0F-46E3-AEE7-C6CCC59E7A01}">
      <dgm:prSet phldrT="[Text]"/>
      <dgm:spPr/>
      <dgm:t>
        <a:bodyPr/>
        <a:lstStyle/>
        <a:p>
          <a:endParaRPr lang="en-US" dirty="0"/>
        </a:p>
      </dgm:t>
    </dgm:pt>
    <dgm:pt modelId="{E8A3E4A7-15D4-409F-BFE8-CEA9A1D170AF}" type="parTrans" cxnId="{C416699B-32A7-40A1-9617-D8AE7A234F9A}">
      <dgm:prSet/>
      <dgm:spPr/>
      <dgm:t>
        <a:bodyPr/>
        <a:lstStyle/>
        <a:p>
          <a:endParaRPr lang="en-US"/>
        </a:p>
      </dgm:t>
    </dgm:pt>
    <dgm:pt modelId="{ADF3E2DE-4795-449B-9C72-45AFF5F30800}" type="sibTrans" cxnId="{C416699B-32A7-40A1-9617-D8AE7A234F9A}">
      <dgm:prSet/>
      <dgm:spPr/>
      <dgm:t>
        <a:bodyPr/>
        <a:lstStyle/>
        <a:p>
          <a:endParaRPr lang="en-US"/>
        </a:p>
      </dgm:t>
    </dgm:pt>
    <dgm:pt modelId="{73D68DCC-D6EF-44CE-A360-3F8B1E0178FF}">
      <dgm:prSet phldrT="[Text]"/>
      <dgm:spPr/>
      <dgm:t>
        <a:bodyPr/>
        <a:lstStyle/>
        <a:p>
          <a:endParaRPr lang="en-US" dirty="0"/>
        </a:p>
      </dgm:t>
    </dgm:pt>
    <dgm:pt modelId="{56E5EEE9-4A61-479C-9612-0B1F81A10F78}" type="parTrans" cxnId="{11699066-D417-4CB6-9A40-435DF33D2FCC}">
      <dgm:prSet/>
      <dgm:spPr/>
      <dgm:t>
        <a:bodyPr/>
        <a:lstStyle/>
        <a:p>
          <a:endParaRPr lang="en-US"/>
        </a:p>
      </dgm:t>
    </dgm:pt>
    <dgm:pt modelId="{F42C4821-33DC-4EBE-BD95-3A48D111BF5D}" type="sibTrans" cxnId="{11699066-D417-4CB6-9A40-435DF33D2FCC}">
      <dgm:prSet/>
      <dgm:spPr/>
      <dgm:t>
        <a:bodyPr/>
        <a:lstStyle/>
        <a:p>
          <a:endParaRPr lang="en-US"/>
        </a:p>
      </dgm:t>
    </dgm:pt>
    <dgm:pt modelId="{F1A05D1D-88DD-4240-AA79-533883E23EC3}" type="pres">
      <dgm:prSet presAssocID="{20C23DBE-FCC3-48B9-9E64-6B34786A4EAF}" presName="linear" presStyleCnt="0">
        <dgm:presLayoutVars>
          <dgm:animLvl val="lvl"/>
          <dgm:resizeHandles val="exact"/>
        </dgm:presLayoutVars>
      </dgm:prSet>
      <dgm:spPr/>
      <dgm:t>
        <a:bodyPr/>
        <a:lstStyle/>
        <a:p>
          <a:endParaRPr lang="en-US"/>
        </a:p>
      </dgm:t>
    </dgm:pt>
    <dgm:pt modelId="{BDA4098B-9D15-44F6-A47A-CEE7BDA4FBFD}" type="pres">
      <dgm:prSet presAssocID="{69B5089F-17C9-4F43-A49D-028FD4E65020}" presName="parentText" presStyleLbl="node1" presStyleIdx="0" presStyleCnt="3" custLinFactNeighborY="-2854">
        <dgm:presLayoutVars>
          <dgm:chMax val="0"/>
          <dgm:bulletEnabled val="1"/>
        </dgm:presLayoutVars>
      </dgm:prSet>
      <dgm:spPr/>
      <dgm:t>
        <a:bodyPr/>
        <a:lstStyle/>
        <a:p>
          <a:endParaRPr lang="en-US"/>
        </a:p>
      </dgm:t>
    </dgm:pt>
    <dgm:pt modelId="{FE789EDB-9D77-46BD-998A-75263DFAE8AE}" type="pres">
      <dgm:prSet presAssocID="{69B5089F-17C9-4F43-A49D-028FD4E65020}" presName="childText" presStyleLbl="revTx" presStyleIdx="0" presStyleCnt="2">
        <dgm:presLayoutVars>
          <dgm:bulletEnabled val="1"/>
        </dgm:presLayoutVars>
      </dgm:prSet>
      <dgm:spPr/>
      <dgm:t>
        <a:bodyPr/>
        <a:lstStyle/>
        <a:p>
          <a:endParaRPr lang="en-US"/>
        </a:p>
      </dgm:t>
    </dgm:pt>
    <dgm:pt modelId="{F51031A8-7550-4089-A18C-173625E42656}" type="pres">
      <dgm:prSet presAssocID="{A4B07C71-839B-4EAD-B27A-36BDABE4AB04}" presName="parentText" presStyleLbl="node1" presStyleIdx="1" presStyleCnt="3">
        <dgm:presLayoutVars>
          <dgm:chMax val="0"/>
          <dgm:bulletEnabled val="1"/>
        </dgm:presLayoutVars>
      </dgm:prSet>
      <dgm:spPr/>
      <dgm:t>
        <a:bodyPr/>
        <a:lstStyle/>
        <a:p>
          <a:endParaRPr lang="en-US"/>
        </a:p>
      </dgm:t>
    </dgm:pt>
    <dgm:pt modelId="{217BB360-18F2-464C-964C-9E51D50637EB}" type="pres">
      <dgm:prSet presAssocID="{A4B07C71-839B-4EAD-B27A-36BDABE4AB04}" presName="childText" presStyleLbl="revTx" presStyleIdx="1" presStyleCnt="2">
        <dgm:presLayoutVars>
          <dgm:bulletEnabled val="1"/>
        </dgm:presLayoutVars>
      </dgm:prSet>
      <dgm:spPr/>
      <dgm:t>
        <a:bodyPr/>
        <a:lstStyle/>
        <a:p>
          <a:endParaRPr lang="en-US"/>
        </a:p>
      </dgm:t>
    </dgm:pt>
    <dgm:pt modelId="{20B4FC60-A9BD-4EE1-99D3-544C5C29D40C}" type="pres">
      <dgm:prSet presAssocID="{111317DD-B96A-48DD-A2D1-83F16D34A03E}" presName="parentText" presStyleLbl="node1" presStyleIdx="2" presStyleCnt="3">
        <dgm:presLayoutVars>
          <dgm:chMax val="0"/>
          <dgm:bulletEnabled val="1"/>
        </dgm:presLayoutVars>
      </dgm:prSet>
      <dgm:spPr/>
      <dgm:t>
        <a:bodyPr/>
        <a:lstStyle/>
        <a:p>
          <a:endParaRPr lang="en-US"/>
        </a:p>
      </dgm:t>
    </dgm:pt>
  </dgm:ptLst>
  <dgm:cxnLst>
    <dgm:cxn modelId="{34F566B4-6689-4F96-96A3-F2971713510C}" type="presOf" srcId="{111317DD-B96A-48DD-A2D1-83F16D34A03E}" destId="{20B4FC60-A9BD-4EE1-99D3-544C5C29D40C}" srcOrd="0" destOrd="0" presId="urn:microsoft.com/office/officeart/2005/8/layout/vList2"/>
    <dgm:cxn modelId="{3AB03910-50C1-4A94-8AE3-46506DEAE5E5}" type="presOf" srcId="{A4B07C71-839B-4EAD-B27A-36BDABE4AB04}" destId="{F51031A8-7550-4089-A18C-173625E42656}" srcOrd="0" destOrd="0" presId="urn:microsoft.com/office/officeart/2005/8/layout/vList2"/>
    <dgm:cxn modelId="{C416699B-32A7-40A1-9617-D8AE7A234F9A}" srcId="{A4B07C71-839B-4EAD-B27A-36BDABE4AB04}" destId="{544ED5C2-AA0F-46E3-AEE7-C6CCC59E7A01}" srcOrd="0" destOrd="0" parTransId="{E8A3E4A7-15D4-409F-BFE8-CEA9A1D170AF}" sibTransId="{ADF3E2DE-4795-449B-9C72-45AFF5F30800}"/>
    <dgm:cxn modelId="{AB2FF20A-21AD-4AD8-9EDD-736061ECB60D}" srcId="{20C23DBE-FCC3-48B9-9E64-6B34786A4EAF}" destId="{A4B07C71-839B-4EAD-B27A-36BDABE4AB04}" srcOrd="1" destOrd="0" parTransId="{C5D52BD5-574A-4234-BBD9-16F6220DE09E}" sibTransId="{D7D9467D-3B4B-442B-B43E-C31554FDD12C}"/>
    <dgm:cxn modelId="{11699066-D417-4CB6-9A40-435DF33D2FCC}" srcId="{69B5089F-17C9-4F43-A49D-028FD4E65020}" destId="{73D68DCC-D6EF-44CE-A360-3F8B1E0178FF}" srcOrd="0" destOrd="0" parTransId="{56E5EEE9-4A61-479C-9612-0B1F81A10F78}" sibTransId="{F42C4821-33DC-4EBE-BD95-3A48D111BF5D}"/>
    <dgm:cxn modelId="{CA683A5D-54D4-4FC1-98FA-C1F543501121}" srcId="{20C23DBE-FCC3-48B9-9E64-6B34786A4EAF}" destId="{111317DD-B96A-48DD-A2D1-83F16D34A03E}" srcOrd="2" destOrd="0" parTransId="{4E221A10-5CDA-43D0-8392-682ED68EAB28}" sibTransId="{D742ED2A-14F6-459E-B6E7-77D5F1FDDA82}"/>
    <dgm:cxn modelId="{48B4EF35-CFA9-46FB-B5A4-68FE6BC24C7B}" type="presOf" srcId="{69B5089F-17C9-4F43-A49D-028FD4E65020}" destId="{BDA4098B-9D15-44F6-A47A-CEE7BDA4FBFD}" srcOrd="0" destOrd="0" presId="urn:microsoft.com/office/officeart/2005/8/layout/vList2"/>
    <dgm:cxn modelId="{17E08AB8-86B3-42EC-AA5F-C93DF041669A}" type="presOf" srcId="{73D68DCC-D6EF-44CE-A360-3F8B1E0178FF}" destId="{FE789EDB-9D77-46BD-998A-75263DFAE8AE}" srcOrd="0" destOrd="0" presId="urn:microsoft.com/office/officeart/2005/8/layout/vList2"/>
    <dgm:cxn modelId="{961B0EED-6264-494D-9B9D-FF0065418442}" srcId="{20C23DBE-FCC3-48B9-9E64-6B34786A4EAF}" destId="{69B5089F-17C9-4F43-A49D-028FD4E65020}" srcOrd="0" destOrd="0" parTransId="{C235CADF-E09A-4CF1-9196-9BA64B915A84}" sibTransId="{F9456475-F7B6-40B3-B0FE-E7D43717D350}"/>
    <dgm:cxn modelId="{1D9AA500-972A-456E-9C5A-8B0EFEEDD20C}" type="presOf" srcId="{20C23DBE-FCC3-48B9-9E64-6B34786A4EAF}" destId="{F1A05D1D-88DD-4240-AA79-533883E23EC3}" srcOrd="0" destOrd="0" presId="urn:microsoft.com/office/officeart/2005/8/layout/vList2"/>
    <dgm:cxn modelId="{832AF345-A0EE-48AF-A43F-CAFA3FD53B33}" type="presOf" srcId="{544ED5C2-AA0F-46E3-AEE7-C6CCC59E7A01}" destId="{217BB360-18F2-464C-964C-9E51D50637EB}" srcOrd="0" destOrd="0" presId="urn:microsoft.com/office/officeart/2005/8/layout/vList2"/>
    <dgm:cxn modelId="{33782EE4-E17B-442F-AF0F-B7C2D093CDA9}" type="presParOf" srcId="{F1A05D1D-88DD-4240-AA79-533883E23EC3}" destId="{BDA4098B-9D15-44F6-A47A-CEE7BDA4FBFD}" srcOrd="0" destOrd="0" presId="urn:microsoft.com/office/officeart/2005/8/layout/vList2"/>
    <dgm:cxn modelId="{56171633-6E34-4CAC-BE66-F67101AB1990}" type="presParOf" srcId="{F1A05D1D-88DD-4240-AA79-533883E23EC3}" destId="{FE789EDB-9D77-46BD-998A-75263DFAE8AE}" srcOrd="1" destOrd="0" presId="urn:microsoft.com/office/officeart/2005/8/layout/vList2"/>
    <dgm:cxn modelId="{40B763FB-679F-403A-B9CA-3C9B4FEA0A1C}" type="presParOf" srcId="{F1A05D1D-88DD-4240-AA79-533883E23EC3}" destId="{F51031A8-7550-4089-A18C-173625E42656}" srcOrd="2" destOrd="0" presId="urn:microsoft.com/office/officeart/2005/8/layout/vList2"/>
    <dgm:cxn modelId="{28CC66BA-8607-43D7-ADE6-C20AF81626E2}" type="presParOf" srcId="{F1A05D1D-88DD-4240-AA79-533883E23EC3}" destId="{217BB360-18F2-464C-964C-9E51D50637EB}" srcOrd="3" destOrd="0" presId="urn:microsoft.com/office/officeart/2005/8/layout/vList2"/>
    <dgm:cxn modelId="{BDF8DB5C-4D57-4867-983B-F452D57B50DA}" type="presParOf" srcId="{F1A05D1D-88DD-4240-AA79-533883E23EC3}" destId="{20B4FC60-A9BD-4EE1-99D3-544C5C29D40C}"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C90EF-FB52-476F-A730-80B108967C70}"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3F7C726A-F97C-4F85-BCCF-F051FA0E3A7B}">
      <dgm:prSet phldrT="[Text]"/>
      <dgm:spPr/>
      <dgm:t>
        <a:bodyPr/>
        <a:lstStyle/>
        <a:p>
          <a:r>
            <a:rPr lang="en-US" dirty="0" smtClean="0">
              <a:solidFill>
                <a:srgbClr val="EE0066"/>
              </a:solidFill>
            </a:rPr>
            <a:t>Scope</a:t>
          </a:r>
          <a:endParaRPr lang="en-US" dirty="0">
            <a:solidFill>
              <a:srgbClr val="EE0066"/>
            </a:solidFill>
          </a:endParaRPr>
        </a:p>
      </dgm:t>
    </dgm:pt>
    <dgm:pt modelId="{61F9DB92-F83E-4512-9BFF-7B538727C9D1}" type="parTrans" cxnId="{8DF63EFA-4765-4CB8-8419-ECAB9497837B}">
      <dgm:prSet/>
      <dgm:spPr/>
      <dgm:t>
        <a:bodyPr/>
        <a:lstStyle/>
        <a:p>
          <a:endParaRPr lang="en-US"/>
        </a:p>
      </dgm:t>
    </dgm:pt>
    <dgm:pt modelId="{53D2B8CA-9FA5-4866-AA00-1169A5650CF7}" type="sibTrans" cxnId="{8DF63EFA-4765-4CB8-8419-ECAB9497837B}">
      <dgm:prSet/>
      <dgm:spPr/>
      <dgm:t>
        <a:bodyPr/>
        <a:lstStyle/>
        <a:p>
          <a:endParaRPr lang="en-US"/>
        </a:p>
      </dgm:t>
    </dgm:pt>
    <dgm:pt modelId="{4FF2DE79-8FB2-48E1-8BE8-22A56C92484C}">
      <dgm:prSet phldrT="[Text]"/>
      <dgm:spPr/>
      <dgm:t>
        <a:bodyPr/>
        <a:lstStyle/>
        <a:p>
          <a:r>
            <a:rPr lang="en-US" dirty="0" smtClean="0">
              <a:solidFill>
                <a:srgbClr val="EE0066"/>
              </a:solidFill>
            </a:rPr>
            <a:t>Change-type</a:t>
          </a:r>
          <a:endParaRPr lang="en-US" dirty="0">
            <a:solidFill>
              <a:srgbClr val="EE0066"/>
            </a:solidFill>
          </a:endParaRPr>
        </a:p>
      </dgm:t>
    </dgm:pt>
    <dgm:pt modelId="{F149DE47-53C6-4256-947F-F81DEE5D3307}" type="parTrans" cxnId="{2ABDDCAF-93FF-4508-97FB-018DC9CD7C61}">
      <dgm:prSet/>
      <dgm:spPr/>
      <dgm:t>
        <a:bodyPr/>
        <a:lstStyle/>
        <a:p>
          <a:endParaRPr lang="en-US"/>
        </a:p>
      </dgm:t>
    </dgm:pt>
    <dgm:pt modelId="{EEA5D2F1-CE15-4FA5-9BC9-89085B692001}" type="sibTrans" cxnId="{2ABDDCAF-93FF-4508-97FB-018DC9CD7C61}">
      <dgm:prSet/>
      <dgm:spPr/>
      <dgm:t>
        <a:bodyPr/>
        <a:lstStyle/>
        <a:p>
          <a:endParaRPr lang="en-US"/>
        </a:p>
      </dgm:t>
    </dgm:pt>
    <dgm:pt modelId="{2DD60CB4-E6C1-45AE-B3E9-B38D21CC6DE0}">
      <dgm:prSet phldrT="[Text]" custT="1"/>
      <dgm:spPr/>
      <dgm:t>
        <a:bodyPr/>
        <a:lstStyle/>
        <a:p>
          <a:r>
            <a:rPr lang="en-US" sz="4000" b="1" dirty="0" smtClean="0">
              <a:solidFill>
                <a:schemeClr val="bg1"/>
              </a:solidFill>
            </a:rPr>
            <a:t>Trigger</a:t>
          </a:r>
          <a:endParaRPr lang="en-US" sz="4000" b="1" dirty="0">
            <a:solidFill>
              <a:schemeClr val="bg1"/>
            </a:solidFill>
          </a:endParaRPr>
        </a:p>
      </dgm:t>
    </dgm:pt>
    <dgm:pt modelId="{FD96713B-0258-422F-BBA2-744B538E3C99}" type="parTrans" cxnId="{1358D444-8411-433A-9BAC-898438B42CBA}">
      <dgm:prSet/>
      <dgm:spPr/>
      <dgm:t>
        <a:bodyPr/>
        <a:lstStyle/>
        <a:p>
          <a:endParaRPr lang="en-US"/>
        </a:p>
      </dgm:t>
    </dgm:pt>
    <dgm:pt modelId="{79E3E318-03A6-4743-82BF-5CD387B9401A}" type="sibTrans" cxnId="{1358D444-8411-433A-9BAC-898438B42CBA}">
      <dgm:prSet/>
      <dgm:spPr/>
      <dgm:t>
        <a:bodyPr/>
        <a:lstStyle/>
        <a:p>
          <a:endParaRPr lang="en-US"/>
        </a:p>
      </dgm:t>
    </dgm:pt>
    <dgm:pt modelId="{A59C803D-F8B8-455B-AD7E-0ED1D97CB2EE}" type="pres">
      <dgm:prSet presAssocID="{A5BC90EF-FB52-476F-A730-80B108967C70}" presName="linearFlow" presStyleCnt="0">
        <dgm:presLayoutVars>
          <dgm:dir/>
          <dgm:resizeHandles val="exact"/>
        </dgm:presLayoutVars>
      </dgm:prSet>
      <dgm:spPr/>
    </dgm:pt>
    <dgm:pt modelId="{4DCAC6F9-9BB2-41A9-99AD-F030F6C2BF3C}" type="pres">
      <dgm:prSet presAssocID="{3F7C726A-F97C-4F85-BCCF-F051FA0E3A7B}" presName="node" presStyleLbl="node1" presStyleIdx="0" presStyleCnt="3" custScaleX="151938">
        <dgm:presLayoutVars>
          <dgm:bulletEnabled val="1"/>
        </dgm:presLayoutVars>
      </dgm:prSet>
      <dgm:spPr/>
      <dgm:t>
        <a:bodyPr/>
        <a:lstStyle/>
        <a:p>
          <a:endParaRPr lang="en-US"/>
        </a:p>
      </dgm:t>
    </dgm:pt>
    <dgm:pt modelId="{9A8908FA-7D85-4E69-96E8-85367FD18D55}" type="pres">
      <dgm:prSet presAssocID="{53D2B8CA-9FA5-4866-AA00-1169A5650CF7}" presName="spacerL" presStyleCnt="0"/>
      <dgm:spPr/>
    </dgm:pt>
    <dgm:pt modelId="{8E199D31-2239-4117-91A2-B8835F7E20AC}" type="pres">
      <dgm:prSet presAssocID="{53D2B8CA-9FA5-4866-AA00-1169A5650CF7}" presName="sibTrans" presStyleLbl="sibTrans2D1" presStyleIdx="0" presStyleCnt="2"/>
      <dgm:spPr/>
      <dgm:t>
        <a:bodyPr/>
        <a:lstStyle/>
        <a:p>
          <a:endParaRPr lang="en-US"/>
        </a:p>
      </dgm:t>
    </dgm:pt>
    <dgm:pt modelId="{979BAC89-03AC-4554-97CB-086F815EBECB}" type="pres">
      <dgm:prSet presAssocID="{53D2B8CA-9FA5-4866-AA00-1169A5650CF7}" presName="spacerR" presStyleCnt="0"/>
      <dgm:spPr/>
    </dgm:pt>
    <dgm:pt modelId="{18E16569-3F13-446B-817D-D7635A89DB63}" type="pres">
      <dgm:prSet presAssocID="{4FF2DE79-8FB2-48E1-8BE8-22A56C92484C}" presName="node" presStyleLbl="node1" presStyleIdx="1" presStyleCnt="3" custScaleX="152789" custLinFactNeighborX="-32002" custLinFactNeighborY="-31">
        <dgm:presLayoutVars>
          <dgm:bulletEnabled val="1"/>
        </dgm:presLayoutVars>
      </dgm:prSet>
      <dgm:spPr/>
      <dgm:t>
        <a:bodyPr/>
        <a:lstStyle/>
        <a:p>
          <a:endParaRPr lang="en-US"/>
        </a:p>
      </dgm:t>
    </dgm:pt>
    <dgm:pt modelId="{B0095184-4BE4-4176-9462-1307BAA56149}" type="pres">
      <dgm:prSet presAssocID="{EEA5D2F1-CE15-4FA5-9BC9-89085B692001}" presName="spacerL" presStyleCnt="0"/>
      <dgm:spPr/>
    </dgm:pt>
    <dgm:pt modelId="{3AB3D886-0AB9-4408-914A-ED883731BCE4}" type="pres">
      <dgm:prSet presAssocID="{EEA5D2F1-CE15-4FA5-9BC9-89085B692001}" presName="sibTrans" presStyleLbl="sibTrans2D1" presStyleIdx="1" presStyleCnt="2"/>
      <dgm:spPr/>
      <dgm:t>
        <a:bodyPr/>
        <a:lstStyle/>
        <a:p>
          <a:endParaRPr lang="en-US"/>
        </a:p>
      </dgm:t>
    </dgm:pt>
    <dgm:pt modelId="{D1C054FE-5B82-49CD-8008-1D0ABA7479AC}" type="pres">
      <dgm:prSet presAssocID="{EEA5D2F1-CE15-4FA5-9BC9-89085B692001}" presName="spacerR" presStyleCnt="0"/>
      <dgm:spPr/>
    </dgm:pt>
    <dgm:pt modelId="{E2B26EF3-A37A-4853-8C42-CA734DE2F31C}" type="pres">
      <dgm:prSet presAssocID="{2DD60CB4-E6C1-45AE-B3E9-B38D21CC6DE0}" presName="node" presStyleLbl="node1" presStyleIdx="2" presStyleCnt="3" custScaleX="169584">
        <dgm:presLayoutVars>
          <dgm:bulletEnabled val="1"/>
        </dgm:presLayoutVars>
      </dgm:prSet>
      <dgm:spPr/>
      <dgm:t>
        <a:bodyPr/>
        <a:lstStyle/>
        <a:p>
          <a:endParaRPr lang="en-US"/>
        </a:p>
      </dgm:t>
    </dgm:pt>
  </dgm:ptLst>
  <dgm:cxnLst>
    <dgm:cxn modelId="{64DD22B4-5B1E-4C29-9BF2-5D48DBF56E03}" type="presOf" srcId="{A5BC90EF-FB52-476F-A730-80B108967C70}" destId="{A59C803D-F8B8-455B-AD7E-0ED1D97CB2EE}" srcOrd="0" destOrd="0" presId="urn:microsoft.com/office/officeart/2005/8/layout/equation1"/>
    <dgm:cxn modelId="{1358D444-8411-433A-9BAC-898438B42CBA}" srcId="{A5BC90EF-FB52-476F-A730-80B108967C70}" destId="{2DD60CB4-E6C1-45AE-B3E9-B38D21CC6DE0}" srcOrd="2" destOrd="0" parTransId="{FD96713B-0258-422F-BBA2-744B538E3C99}" sibTransId="{79E3E318-03A6-4743-82BF-5CD387B9401A}"/>
    <dgm:cxn modelId="{EF744AF7-9A72-4F5A-A64D-FCDA2A90779B}" type="presOf" srcId="{3F7C726A-F97C-4F85-BCCF-F051FA0E3A7B}" destId="{4DCAC6F9-9BB2-41A9-99AD-F030F6C2BF3C}" srcOrd="0" destOrd="0" presId="urn:microsoft.com/office/officeart/2005/8/layout/equation1"/>
    <dgm:cxn modelId="{2ABDDCAF-93FF-4508-97FB-018DC9CD7C61}" srcId="{A5BC90EF-FB52-476F-A730-80B108967C70}" destId="{4FF2DE79-8FB2-48E1-8BE8-22A56C92484C}" srcOrd="1" destOrd="0" parTransId="{F149DE47-53C6-4256-947F-F81DEE5D3307}" sibTransId="{EEA5D2F1-CE15-4FA5-9BC9-89085B692001}"/>
    <dgm:cxn modelId="{B93B7C04-6C96-42C7-8E4B-90843895496B}" type="presOf" srcId="{53D2B8CA-9FA5-4866-AA00-1169A5650CF7}" destId="{8E199D31-2239-4117-91A2-B8835F7E20AC}" srcOrd="0" destOrd="0" presId="urn:microsoft.com/office/officeart/2005/8/layout/equation1"/>
    <dgm:cxn modelId="{6032EF1D-2221-4BDB-975A-4F2173E95502}" type="presOf" srcId="{4FF2DE79-8FB2-48E1-8BE8-22A56C92484C}" destId="{18E16569-3F13-446B-817D-D7635A89DB63}" srcOrd="0" destOrd="0" presId="urn:microsoft.com/office/officeart/2005/8/layout/equation1"/>
    <dgm:cxn modelId="{76847C64-66B1-43F3-977C-521A74F078F3}" type="presOf" srcId="{EEA5D2F1-CE15-4FA5-9BC9-89085B692001}" destId="{3AB3D886-0AB9-4408-914A-ED883731BCE4}" srcOrd="0" destOrd="0" presId="urn:microsoft.com/office/officeart/2005/8/layout/equation1"/>
    <dgm:cxn modelId="{8DF63EFA-4765-4CB8-8419-ECAB9497837B}" srcId="{A5BC90EF-FB52-476F-A730-80B108967C70}" destId="{3F7C726A-F97C-4F85-BCCF-F051FA0E3A7B}" srcOrd="0" destOrd="0" parTransId="{61F9DB92-F83E-4512-9BFF-7B538727C9D1}" sibTransId="{53D2B8CA-9FA5-4866-AA00-1169A5650CF7}"/>
    <dgm:cxn modelId="{81C1096F-AC17-4B6F-B2D4-FE4892A952F6}" type="presOf" srcId="{2DD60CB4-E6C1-45AE-B3E9-B38D21CC6DE0}" destId="{E2B26EF3-A37A-4853-8C42-CA734DE2F31C}" srcOrd="0" destOrd="0" presId="urn:microsoft.com/office/officeart/2005/8/layout/equation1"/>
    <dgm:cxn modelId="{0F5A53E9-5EDB-4A0B-A234-41C8FCFD9AF4}" type="presParOf" srcId="{A59C803D-F8B8-455B-AD7E-0ED1D97CB2EE}" destId="{4DCAC6F9-9BB2-41A9-99AD-F030F6C2BF3C}" srcOrd="0" destOrd="0" presId="urn:microsoft.com/office/officeart/2005/8/layout/equation1"/>
    <dgm:cxn modelId="{C6427E1A-6B6F-4EBB-80EE-BDEF0811A19A}" type="presParOf" srcId="{A59C803D-F8B8-455B-AD7E-0ED1D97CB2EE}" destId="{9A8908FA-7D85-4E69-96E8-85367FD18D55}" srcOrd="1" destOrd="0" presId="urn:microsoft.com/office/officeart/2005/8/layout/equation1"/>
    <dgm:cxn modelId="{DDED60D9-9FF3-49C9-8900-B9DE13C668B2}" type="presParOf" srcId="{A59C803D-F8B8-455B-AD7E-0ED1D97CB2EE}" destId="{8E199D31-2239-4117-91A2-B8835F7E20AC}" srcOrd="2" destOrd="0" presId="urn:microsoft.com/office/officeart/2005/8/layout/equation1"/>
    <dgm:cxn modelId="{CB9BDEDF-E46F-42ED-BE85-B244CB64FC1B}" type="presParOf" srcId="{A59C803D-F8B8-455B-AD7E-0ED1D97CB2EE}" destId="{979BAC89-03AC-4554-97CB-086F815EBECB}" srcOrd="3" destOrd="0" presId="urn:microsoft.com/office/officeart/2005/8/layout/equation1"/>
    <dgm:cxn modelId="{A9A7B034-D9CD-4BA0-8D86-13D6698A2585}" type="presParOf" srcId="{A59C803D-F8B8-455B-AD7E-0ED1D97CB2EE}" destId="{18E16569-3F13-446B-817D-D7635A89DB63}" srcOrd="4" destOrd="0" presId="urn:microsoft.com/office/officeart/2005/8/layout/equation1"/>
    <dgm:cxn modelId="{09218356-C3F2-492C-9871-40A9DF1F7185}" type="presParOf" srcId="{A59C803D-F8B8-455B-AD7E-0ED1D97CB2EE}" destId="{B0095184-4BE4-4176-9462-1307BAA56149}" srcOrd="5" destOrd="0" presId="urn:microsoft.com/office/officeart/2005/8/layout/equation1"/>
    <dgm:cxn modelId="{D8A25F3C-45D7-4D7E-87A3-7FBC33244FDD}" type="presParOf" srcId="{A59C803D-F8B8-455B-AD7E-0ED1D97CB2EE}" destId="{3AB3D886-0AB9-4408-914A-ED883731BCE4}" srcOrd="6" destOrd="0" presId="urn:microsoft.com/office/officeart/2005/8/layout/equation1"/>
    <dgm:cxn modelId="{5F5D49D5-ADAD-4339-B5C3-140F80874185}" type="presParOf" srcId="{A59C803D-F8B8-455B-AD7E-0ED1D97CB2EE}" destId="{D1C054FE-5B82-49CD-8008-1D0ABA7479AC}" srcOrd="7" destOrd="0" presId="urn:microsoft.com/office/officeart/2005/8/layout/equation1"/>
    <dgm:cxn modelId="{A32AB0E8-3A67-4877-A57D-DF8A8E936AE8}" type="presParOf" srcId="{A59C803D-F8B8-455B-AD7E-0ED1D97CB2EE}" destId="{E2B26EF3-A37A-4853-8C42-CA734DE2F31C}" srcOrd="8"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A4098B-9D15-44F6-A47A-CEE7BDA4FBFD}">
      <dsp:nvSpPr>
        <dsp:cNvPr id="0" name=""/>
        <dsp:cNvSpPr/>
      </dsp:nvSpPr>
      <dsp:spPr>
        <a:xfrm>
          <a:off x="0" y="2"/>
          <a:ext cx="48006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solidFill>
                <a:schemeClr val="bg1"/>
              </a:solidFill>
            </a:rPr>
            <a:t>Transaction A</a:t>
          </a:r>
          <a:endParaRPr lang="en-US" sz="2700" kern="1200" dirty="0">
            <a:solidFill>
              <a:schemeClr val="bg1"/>
            </a:solidFill>
          </a:endParaRPr>
        </a:p>
      </dsp:txBody>
      <dsp:txXfrm>
        <a:off x="0" y="2"/>
        <a:ext cx="4800600" cy="631800"/>
      </dsp:txXfrm>
    </dsp:sp>
    <dsp:sp modelId="{FE789EDB-9D77-46BD-998A-75263DFAE8AE}">
      <dsp:nvSpPr>
        <dsp:cNvPr id="0" name=""/>
        <dsp:cNvSpPr/>
      </dsp:nvSpPr>
      <dsp:spPr>
        <a:xfrm>
          <a:off x="0" y="644563"/>
          <a:ext cx="4800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9"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dirty="0"/>
        </a:p>
      </dsp:txBody>
      <dsp:txXfrm>
        <a:off x="0" y="644563"/>
        <a:ext cx="4800600" cy="447120"/>
      </dsp:txXfrm>
    </dsp:sp>
    <dsp:sp modelId="{F51031A8-7550-4089-A18C-173625E42656}">
      <dsp:nvSpPr>
        <dsp:cNvPr id="0" name=""/>
        <dsp:cNvSpPr/>
      </dsp:nvSpPr>
      <dsp:spPr>
        <a:xfrm>
          <a:off x="0" y="1091683"/>
          <a:ext cx="48006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solidFill>
                <a:schemeClr val="bg1"/>
              </a:solidFill>
            </a:rPr>
            <a:t>Transaction B</a:t>
          </a:r>
          <a:endParaRPr lang="en-US" sz="2700" kern="1200" dirty="0">
            <a:solidFill>
              <a:schemeClr val="bg1"/>
            </a:solidFill>
          </a:endParaRPr>
        </a:p>
      </dsp:txBody>
      <dsp:txXfrm>
        <a:off x="0" y="1091683"/>
        <a:ext cx="4800600" cy="631800"/>
      </dsp:txXfrm>
    </dsp:sp>
    <dsp:sp modelId="{217BB360-18F2-464C-964C-9E51D50637EB}">
      <dsp:nvSpPr>
        <dsp:cNvPr id="0" name=""/>
        <dsp:cNvSpPr/>
      </dsp:nvSpPr>
      <dsp:spPr>
        <a:xfrm>
          <a:off x="0" y="1723483"/>
          <a:ext cx="4800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9"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dirty="0"/>
        </a:p>
      </dsp:txBody>
      <dsp:txXfrm>
        <a:off x="0" y="1723483"/>
        <a:ext cx="4800600" cy="447120"/>
      </dsp:txXfrm>
    </dsp:sp>
    <dsp:sp modelId="{20B4FC60-A9BD-4EE1-99D3-544C5C29D40C}">
      <dsp:nvSpPr>
        <dsp:cNvPr id="0" name=""/>
        <dsp:cNvSpPr/>
      </dsp:nvSpPr>
      <dsp:spPr>
        <a:xfrm>
          <a:off x="0" y="2170603"/>
          <a:ext cx="48006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solidFill>
                <a:schemeClr val="bg1"/>
              </a:solidFill>
            </a:rPr>
            <a:t>Transaction C</a:t>
          </a:r>
          <a:endParaRPr lang="en-US" sz="2700" kern="1200" dirty="0">
            <a:solidFill>
              <a:schemeClr val="bg1"/>
            </a:solidFill>
          </a:endParaRPr>
        </a:p>
      </dsp:txBody>
      <dsp:txXfrm>
        <a:off x="0" y="2170603"/>
        <a:ext cx="4800600" cy="631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6/6/2010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6/6/2010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Comment: but if a EC does not make a change to the document, the empty transaction will not be submitted (and will not appear on the Undo menu), hence the document will not actually be modified. This</a:t>
            </a:r>
            <a:r>
              <a:rPr lang="en-US" baseline="0" dirty="0" smtClean="0"/>
              <a:t> is different from the previous release.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making bigger text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ways of setting a transaction’s name (</a:t>
            </a:r>
            <a:r>
              <a:rPr lang="en-US" i="1" dirty="0" smtClean="0"/>
              <a:t>see two slides down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tricky question: </a:t>
            </a:r>
            <a:r>
              <a:rPr lang="en-US" i="1" dirty="0" smtClean="0"/>
              <a:t>Why transactions need to be named even when they are rolled back?</a:t>
            </a:r>
            <a:r>
              <a:rPr lang="en-US" dirty="0" smtClean="0"/>
              <a:t> At the end, they do not need names,</a:t>
            </a:r>
            <a:r>
              <a:rPr lang="en-US" baseline="0" dirty="0" smtClean="0"/>
              <a:t> but there is a lot if internal processes in Revit that depends on transaction names, specifically during failure processing.</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#1: Some other “Status” values</a:t>
            </a:r>
            <a:r>
              <a:rPr lang="en-US" baseline="0" dirty="0" smtClean="0"/>
              <a:t> are public (e.g. ‘error’, ‘proceed’, but they are not intended to be used publicly).</a:t>
            </a:r>
          </a:p>
          <a:p>
            <a:pPr marL="0" marR="0" indent="0" algn="l" defTabSz="1294318" rtl="0" eaLnBrk="1" fontAlgn="base" latinLnBrk="0" hangingPunct="1">
              <a:lnSpc>
                <a:spcPct val="100000"/>
              </a:lnSpc>
              <a:spcBef>
                <a:spcPct val="30000"/>
              </a:spcBef>
              <a:spcAft>
                <a:spcPct val="0"/>
              </a:spcAft>
              <a:buClrTx/>
              <a:buSzTx/>
              <a:buFontTx/>
              <a:buNone/>
              <a:tabLst/>
              <a:defRPr/>
            </a:pPr>
            <a:r>
              <a:rPr lang="en-US" baseline="0" dirty="0" smtClean="0"/>
              <a:t>Note #2: </a:t>
            </a:r>
            <a:r>
              <a:rPr lang="en-US" i="1" baseline="0" dirty="0" smtClean="0"/>
              <a:t>RolledBack</a:t>
            </a:r>
            <a:r>
              <a:rPr lang="en-US" baseline="0" dirty="0" smtClean="0"/>
              <a:t> may be returned form Commit(), but </a:t>
            </a:r>
            <a:r>
              <a:rPr lang="en-US" i="1" baseline="0" dirty="0" smtClean="0"/>
              <a:t>Committed</a:t>
            </a:r>
            <a:r>
              <a:rPr lang="en-US" baseline="0" dirty="0" smtClean="0"/>
              <a:t> is never returned form </a:t>
            </a:r>
            <a:r>
              <a:rPr lang="en-US" baseline="0" dirty="0" err="1" smtClean="0"/>
              <a:t>RollBack</a:t>
            </a:r>
            <a:r>
              <a:rPr lang="en-US" baseline="0" dirty="0" smtClean="0"/>
              <a:t>() </a:t>
            </a:r>
            <a:r>
              <a:rPr lang="en-US" baseline="0" dirty="0" smtClean="0">
                <a:sym typeface="Wingdings" pitchFamily="2" charset="2"/>
              </a:rPr>
              <a:t></a:t>
            </a:r>
            <a:endParaRPr lang="en-US" baseline="0" dirty="0" smtClean="0"/>
          </a:p>
          <a:p>
            <a:r>
              <a:rPr lang="en-US" baseline="0" dirty="0" smtClean="0"/>
              <a:t>Note #3: In theory, </a:t>
            </a:r>
            <a:r>
              <a:rPr lang="en-US" i="1" baseline="0" dirty="0" smtClean="0"/>
              <a:t>Pending</a:t>
            </a:r>
            <a:r>
              <a:rPr lang="en-US" baseline="0" dirty="0" smtClean="0"/>
              <a:t> can be returned from Start(), but there would be an exception in the API before it would happen</a:t>
            </a:r>
          </a:p>
          <a:p>
            <a:r>
              <a:rPr lang="en-US" baseline="0" dirty="0" smtClean="0"/>
              <a:t>Note #4: Tricky case – sometimes the status returned from Commit is not the very current status of the transaction object (even if checked right after returning from the commit method.) This is caused by transaction </a:t>
            </a:r>
            <a:r>
              <a:rPr lang="en-US" baseline="0" dirty="0" err="1" smtClean="0"/>
              <a:t>finalizers</a:t>
            </a:r>
            <a:r>
              <a:rPr lang="en-US" baseline="0" dirty="0" smtClean="0"/>
              <a:t> (details later.)</a:t>
            </a:r>
          </a:p>
          <a:p>
            <a:r>
              <a:rPr lang="en-US" baseline="0" dirty="0" smtClean="0"/>
              <a:t>Note #5: Most API examples ignore this return value.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When transactions are merged during group assimilation,</a:t>
            </a:r>
            <a:r>
              <a:rPr lang="en-US" baseline="0" dirty="0" smtClean="0"/>
              <a:t> the set of undo items </a:t>
            </a:r>
            <a:r>
              <a:rPr lang="en-US" dirty="0" smtClean="0"/>
              <a:t>is simplified. For example, if there was an item added in the first transaction, but deleted in another (in the same group), that item would be phased out.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There is currently a bug with</a:t>
            </a:r>
            <a:r>
              <a:rPr lang="en-US" baseline="0" dirty="0" smtClean="0"/>
              <a:t> mismatching application ID for given updaters (and also event handlers). It has already been fixed and will be available in the next web update.</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a:t>
            </a:r>
            <a:r>
              <a:rPr lang="en-US" baseline="0" dirty="0" smtClean="0"/>
              <a:t>: from startup – always safe.  For particular document: from </a:t>
            </a:r>
            <a:r>
              <a:rPr lang="en-US" baseline="0" dirty="0" err="1" smtClean="0"/>
              <a:t>DocumentOpened</a:t>
            </a:r>
            <a:r>
              <a:rPr lang="en-US" baseline="0" dirty="0" smtClean="0"/>
              <a:t> event, safe.  Other events/commands – may result in Revit’s popup about missing updater.  (Also consider mentioning macro startup methods too)</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a:t>
            </a:r>
            <a:r>
              <a:rPr lang="en-US" baseline="30000" dirty="0" smtClean="0"/>
              <a:t>nd</a:t>
            </a:r>
            <a:r>
              <a:rPr lang="en-US" dirty="0" smtClean="0"/>
              <a:t> part: we haven’t</a:t>
            </a:r>
            <a:r>
              <a:rPr lang="en-US" baseline="0" dirty="0" smtClean="0"/>
              <a:t> discussed triggers yet (</a:t>
            </a:r>
            <a:r>
              <a:rPr lang="en-US" i="1" baseline="0" dirty="0" smtClean="0"/>
              <a:t>covered on the next slide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Note: the above mentioned limitation is not explicitly enforced, but updating triggers during executing an updater will eventually crash Revit</a:t>
            </a:r>
            <a:endParaRPr lang="en-US" i="1"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from Sasha: </a:t>
            </a:r>
            <a:r>
              <a:rPr lang="en-US" sz="1400" b="1" kern="1200" dirty="0" smtClean="0">
                <a:solidFill>
                  <a:schemeClr val="tx1"/>
                </a:solidFill>
                <a:latin typeface="+mn-lt"/>
                <a:ea typeface="+mn-ea"/>
                <a:cs typeface="+mn-cs"/>
              </a:rPr>
              <a:t>Triggering of ChangeTypeAny of an Instance based on changes to its Type:</a:t>
            </a:r>
          </a:p>
          <a:p>
            <a:r>
              <a:rPr lang="en-US" sz="1400" kern="1200" dirty="0" smtClean="0">
                <a:solidFill>
                  <a:schemeClr val="tx1"/>
                </a:solidFill>
                <a:latin typeface="+mn-lt"/>
                <a:ea typeface="+mn-ea"/>
                <a:cs typeface="+mn-cs"/>
              </a:rPr>
              <a:t>When triggering on ChangeTypeAny of an instance, only certain modifications to its type will result in a call to Updater::execute(). Changes that affect the instance itself, such as modification of the instance's geometry, will trigger execution. Changes that do not modify the instance directly and don't result in any discernible change to the instance, such as changes to text parameters, will not trigger ChangeTypeAny of the instance. To trigger based on these changes, the Type must also be included in the trigger.</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#1: Forbidden methods are documented</a:t>
            </a:r>
          </a:p>
          <a:p>
            <a:r>
              <a:rPr lang="en-US" dirty="0" smtClean="0"/>
              <a:t>Note #2: Some</a:t>
            </a:r>
            <a:r>
              <a:rPr lang="en-US" baseline="0" dirty="0" smtClean="0"/>
              <a:t> of the “Other things” not to do during DU are technically possible, but they would crash Revit (immediately or later)</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r>
              <a:rPr lang="en-US" i="1" dirty="0" smtClean="0"/>
              <a:t>Atom</a:t>
            </a:r>
            <a:r>
              <a:rPr lang="en-US" dirty="0" smtClean="0"/>
              <a:t> is an internal “element of change”, more elementary and granular</a:t>
            </a:r>
            <a:r>
              <a:rPr lang="en-US" baseline="0" dirty="0" smtClean="0"/>
              <a:t> then Scope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i="0" dirty="0" smtClean="0">
                <a:solidFill>
                  <a:srgbClr val="FF0000"/>
                </a:solidFill>
              </a:rPr>
              <a:t>Internal: </a:t>
            </a:r>
            <a:r>
              <a:rPr lang="en-US" sz="1400" i="1" dirty="0" smtClean="0">
                <a:solidFill>
                  <a:srgbClr val="FF0000"/>
                </a:solidFill>
              </a:rPr>
              <a:t>What do we remember about updaters that have made changes to the document?</a:t>
            </a:r>
            <a:endParaRPr lang="en-US" i="1" dirty="0" smtClean="0">
              <a:solidFill>
                <a:srgbClr val="FF0000"/>
              </a:solidFill>
            </a:endParaRPr>
          </a:p>
          <a:p>
            <a:endParaRPr lang="en-US" dirty="0" smtClean="0"/>
          </a:p>
          <a:p>
            <a:r>
              <a:rPr lang="en-US" dirty="0" smtClean="0"/>
              <a:t>Are</a:t>
            </a:r>
            <a:r>
              <a:rPr lang="en-US" baseline="0" dirty="0" smtClean="0"/>
              <a:t> there 4 choices?  See email from Aleksey/Harry from last week.</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about transaction </a:t>
            </a:r>
            <a:r>
              <a:rPr lang="en-US" dirty="0" err="1" smtClean="0"/>
              <a:t>finalizers</a:t>
            </a:r>
            <a:r>
              <a:rPr lang="en-US" dirty="0" smtClean="0"/>
              <a:t> on the next slide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when a finalizer restarts the transaction, it will not change the status returned form commit/</a:t>
            </a:r>
            <a:r>
              <a:rPr lang="en-US" dirty="0" err="1" smtClean="0"/>
              <a:t>rollBack</a:t>
            </a:r>
            <a:r>
              <a:rPr lang="en-US" dirty="0" smtClean="0"/>
              <a:t> method. The caller still gets the original status, which will</a:t>
            </a:r>
            <a:r>
              <a:rPr lang="en-US" baseline="0" dirty="0" smtClean="0"/>
              <a:t> be different form the actual status (assuming the Start succeeded.)</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Events – </a:t>
            </a:r>
            <a:r>
              <a:rPr lang="en-US" dirty="0" err="1" smtClean="0"/>
              <a:t>DocumentChanged</a:t>
            </a:r>
            <a:r>
              <a:rPr lang="en-US" dirty="0" smtClean="0"/>
              <a:t>, Idling + framework</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similar (minus the undo/redo)</a:t>
            </a:r>
            <a:r>
              <a:rPr lang="en-US" baseline="0" dirty="0" smtClean="0"/>
              <a:t> rules applies to most API objects.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Namespaces are</a:t>
            </a:r>
            <a:r>
              <a:rPr lang="en-US" baseline="0" dirty="0" smtClean="0"/>
              <a:t> omitted for simplicity</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is a lot more to be said. See my dev note about this topic.</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Should probably show some typical code here</a:t>
            </a:r>
            <a:endParaRPr lang="en-US" i="1"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#1: there may be changes from a release to a release in cancellation policy. It is important to check the </a:t>
            </a:r>
            <a:r>
              <a:rPr lang="en-US" i="1" dirty="0" smtClean="0"/>
              <a:t>Cancellable</a:t>
            </a:r>
            <a:r>
              <a:rPr lang="en-US" dirty="0" smtClean="0"/>
              <a:t> property.</a:t>
            </a:r>
          </a:p>
          <a:p>
            <a:r>
              <a:rPr lang="en-US" dirty="0" smtClean="0"/>
              <a:t>Note #2: Some events have </a:t>
            </a:r>
            <a:r>
              <a:rPr lang="en-US" i="1" dirty="0" err="1" smtClean="0"/>
              <a:t>IsCancellable</a:t>
            </a:r>
            <a:r>
              <a:rPr lang="en-US" dirty="0" smtClean="0"/>
              <a:t> function instead of the </a:t>
            </a:r>
            <a:r>
              <a:rPr lang="en-US" i="1" dirty="0" smtClean="0"/>
              <a:t>Cancellable</a:t>
            </a:r>
            <a:r>
              <a:rPr lang="en-US" dirty="0" smtClean="0"/>
              <a:t> property. That</a:t>
            </a:r>
            <a:r>
              <a:rPr lang="en-US" baseline="0" dirty="0" smtClean="0"/>
              <a:t> will be unified in next releases.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Limitations on ViewActivating and ViewActivated has already been removed for 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info continues on the next slide.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item is a change from old API (</a:t>
            </a:r>
            <a:r>
              <a:rPr lang="en-US" i="1" dirty="0" smtClean="0"/>
              <a:t>the old API gave the “illusion“ of nested transactions, but there</a:t>
            </a:r>
            <a:r>
              <a:rPr lang="en-US" i="1" baseline="0" dirty="0" smtClean="0"/>
              <a:t> was really just one too at any given time.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i="0" kern="1200" dirty="0" smtClean="0">
                <a:solidFill>
                  <a:schemeClr val="tx1"/>
                </a:solidFill>
                <a:latin typeface="+mn-lt"/>
                <a:ea typeface="+mn-ea"/>
                <a:cs typeface="+mn-cs"/>
              </a:rPr>
              <a:t>Note: The term "transaction phase" is commonly used internally and throughout the API documentation.</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Continues on the next slide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snippets of code showing both the correct</a:t>
            </a:r>
            <a:r>
              <a:rPr lang="en-US" baseline="0" dirty="0" smtClean="0"/>
              <a:t> and incorrect nesting could be shown here (either actual code, or another slide)</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2695575" y="9297987"/>
            <a:ext cx="7452040" cy="338554"/>
          </a:xfrm>
          <a:prstGeom prst="rect">
            <a:avLst/>
          </a:prstGeom>
          <a:noFill/>
        </p:spPr>
        <p:txBody>
          <a:bodyPr wrap="none" rtlCol="0">
            <a:spAutoFit/>
          </a:bodyPr>
          <a:lstStyle/>
          <a:p>
            <a:r>
              <a:rPr lang="en-US" sz="1600" dirty="0" smtClean="0"/>
              <a:t>Autodesk AEC Developer’s Camp 2010   </a:t>
            </a:r>
            <a:r>
              <a:rPr lang="en-US" sz="1600" i="1" dirty="0" smtClean="0"/>
              <a:t>Dynamic</a:t>
            </a:r>
            <a:r>
              <a:rPr lang="en-US" sz="1600" i="1" baseline="0" dirty="0" smtClean="0"/>
              <a:t> interactions with the Revit 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push/>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5374164" cy="338554"/>
          </a:xfrm>
          <a:prstGeom prst="rect">
            <a:avLst/>
          </a:prstGeom>
          <a:noFill/>
        </p:spPr>
        <p:txBody>
          <a:bodyPr wrap="none" rtlCol="0">
            <a:spAutoFit/>
          </a:bodyPr>
          <a:lstStyle/>
          <a:p>
            <a:r>
              <a:rPr lang="en-US" sz="1600" dirty="0" smtClean="0">
                <a:solidFill>
                  <a:schemeClr val="bg1"/>
                </a:solidFill>
              </a:rPr>
              <a:t>Autodesk AEC Developer’s Camp 2010   </a:t>
            </a:r>
            <a:r>
              <a:rPr lang="en-US" sz="1600" i="1" dirty="0" smtClean="0">
                <a:solidFill>
                  <a:schemeClr val="bg1"/>
                </a:solidFill>
              </a:rPr>
              <a:t>Leveraging BIM</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push/>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Autodesk AEC Developer’s Camp 2010</a:t>
            </a:r>
            <a:br>
              <a:rPr lang="en-US" dirty="0" smtClean="0"/>
            </a:br>
            <a:r>
              <a:rPr lang="en-US" sz="3200" i="1" dirty="0" smtClean="0"/>
              <a:t>Dynamic Interactions using the Revit API</a:t>
            </a:r>
            <a:r>
              <a:rPr lang="en-US" dirty="0" smtClean="0"/>
              <a:t/>
            </a:r>
            <a:br>
              <a:rPr lang="en-US" dirty="0" smtClean="0"/>
            </a:br>
            <a:endParaRPr lang="en-US" dirty="0" smtClean="0"/>
          </a:p>
        </p:txBody>
      </p:sp>
      <p:sp>
        <p:nvSpPr>
          <p:cNvPr id="2052" name="Rectangle 4"/>
          <p:cNvSpPr>
            <a:spLocks noGrp="1" noChangeArrowheads="1"/>
          </p:cNvSpPr>
          <p:nvPr>
            <p:ph idx="1"/>
          </p:nvPr>
        </p:nvSpPr>
        <p:spPr>
          <a:xfrm>
            <a:off x="594362" y="4725639"/>
            <a:ext cx="4539614" cy="1524348"/>
          </a:xfrm>
        </p:spPr>
        <p:txBody>
          <a:bodyPr/>
          <a:lstStyle/>
          <a:p>
            <a:pPr marL="0" indent="0">
              <a:spcBef>
                <a:spcPct val="0"/>
              </a:spcBef>
              <a:buNone/>
            </a:pPr>
            <a:r>
              <a:rPr lang="en-US" dirty="0" smtClean="0"/>
              <a:t>Scott Conover</a:t>
            </a:r>
          </a:p>
          <a:p>
            <a:pPr marL="0" indent="0">
              <a:spcBef>
                <a:spcPts val="201"/>
              </a:spcBef>
              <a:buNone/>
            </a:pPr>
            <a:r>
              <a:rPr lang="en-US" sz="2400" dirty="0" smtClean="0"/>
              <a:t>Revit API Development </a:t>
            </a:r>
            <a:r>
              <a:rPr lang="en-US" sz="2400" dirty="0" smtClean="0"/>
              <a:t>Manager</a:t>
            </a:r>
          </a:p>
          <a:p>
            <a:pPr marL="0" indent="0">
              <a:spcBef>
                <a:spcPts val="201"/>
              </a:spcBef>
              <a:buNone/>
            </a:pPr>
            <a:r>
              <a:rPr lang="en-US" sz="2400" dirty="0" smtClean="0"/>
              <a:t>Scott.Conover@autodesk.com</a:t>
            </a:r>
            <a:endParaRPr lang="en-US" sz="2400" dirty="0" smtClean="0"/>
          </a:p>
        </p:txBody>
      </p:sp>
      <p:sp>
        <p:nvSpPr>
          <p:cNvPr id="6" name="Rectangle 4"/>
          <p:cNvSpPr txBox="1">
            <a:spLocks noChangeArrowheads="1"/>
          </p:cNvSpPr>
          <p:nvPr/>
        </p:nvSpPr>
        <p:spPr bwMode="auto">
          <a:xfrm>
            <a:off x="6886575" y="4725987"/>
            <a:ext cx="5791200" cy="1524348"/>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FFFFFF"/>
              </a:buClr>
              <a:buSzPct val="80000"/>
              <a:buFont typeface="Wingdings" pitchFamily="2" charset="2"/>
              <a:buNone/>
              <a:tabLst/>
              <a:defRPr/>
            </a:pPr>
            <a:r>
              <a:rPr kumimoji="0" lang="en-US" sz="3100" b="0" i="0" u="none" strike="noStrike" kern="0" cap="none" spc="0" normalizeH="0" baseline="0" noProof="0" dirty="0" smtClean="0">
                <a:ln>
                  <a:noFill/>
                </a:ln>
                <a:solidFill>
                  <a:srgbClr val="FFFFFF"/>
                </a:solidFill>
                <a:effectLst/>
                <a:uLnTx/>
                <a:uFillTx/>
                <a:latin typeface="+mn-lt"/>
                <a:ea typeface="+mn-ea"/>
                <a:cs typeface="+mn-cs"/>
                <a:sym typeface="Arial" pitchFamily="34" charset="0"/>
              </a:rPr>
              <a:t>Arnost Lobel</a:t>
            </a:r>
          </a:p>
          <a:p>
            <a:pPr marL="0" marR="0" lvl="0" indent="0" algn="l" defTabSz="914400" rtl="0" eaLnBrk="1" fontAlgn="base" latinLnBrk="0" hangingPunct="1">
              <a:lnSpc>
                <a:spcPct val="100000"/>
              </a:lnSpc>
              <a:spcBef>
                <a:spcPts val="201"/>
              </a:spcBef>
              <a:spcAft>
                <a:spcPct val="0"/>
              </a:spcAft>
              <a:buClr>
                <a:srgbClr val="FFFFFF"/>
              </a:buClr>
              <a:buSzPct val="80000"/>
              <a:buFont typeface="Wingdings" pitchFamily="2" charset="2"/>
              <a:buNone/>
              <a:tabLst/>
              <a:defRPr/>
            </a:pPr>
            <a:r>
              <a:rPr kumimoji="0" lang="en-US" sz="2400" b="0" i="0" u="none" strike="noStrike" kern="0" cap="none" spc="0" normalizeH="0" baseline="0" noProof="0" dirty="0" smtClean="0">
                <a:ln>
                  <a:noFill/>
                </a:ln>
                <a:solidFill>
                  <a:srgbClr val="FFFFFF"/>
                </a:solidFill>
                <a:effectLst/>
                <a:uLnTx/>
                <a:uFillTx/>
                <a:latin typeface="+mn-lt"/>
                <a:ea typeface="+mn-ea"/>
                <a:cs typeface="+mn-cs"/>
                <a:sym typeface="Arial" pitchFamily="34" charset="0"/>
              </a:rPr>
              <a:t>Revit API Principal Software Engineer</a:t>
            </a:r>
          </a:p>
          <a:p>
            <a:pPr marL="0" marR="0" lvl="0" indent="0" algn="l" defTabSz="914400" rtl="0" eaLnBrk="1" fontAlgn="base" latinLnBrk="0" hangingPunct="1">
              <a:lnSpc>
                <a:spcPct val="100000"/>
              </a:lnSpc>
              <a:spcBef>
                <a:spcPts val="201"/>
              </a:spcBef>
              <a:spcAft>
                <a:spcPct val="0"/>
              </a:spcAft>
              <a:buClr>
                <a:srgbClr val="FFFFFF"/>
              </a:buClr>
              <a:buSzPct val="80000"/>
              <a:buFont typeface="Wingdings" pitchFamily="2" charset="2"/>
              <a:buNone/>
              <a:tabLst/>
              <a:defRPr/>
            </a:pPr>
            <a:r>
              <a:rPr kumimoji="0" lang="en-US" sz="2400" b="0" i="0" u="none" strike="noStrike" kern="0" cap="none" spc="0" normalizeH="0" baseline="0" noProof="0" dirty="0" smtClean="0">
                <a:ln>
                  <a:noFill/>
                </a:ln>
                <a:solidFill>
                  <a:srgbClr val="FFFFFF"/>
                </a:solidFill>
                <a:effectLst/>
                <a:uLnTx/>
                <a:uFillTx/>
                <a:latin typeface="+mn-lt"/>
                <a:ea typeface="+mn-ea"/>
                <a:cs typeface="+mn-cs"/>
                <a:sym typeface="Arial" pitchFamily="34" charset="0"/>
              </a:rPr>
              <a:t>Arnost.Lobel@autodesk.com</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2">
                                            <p:txEl>
                                              <p:pRg st="2" end="2"/>
                                            </p:txEl>
                                          </p:spTgt>
                                        </p:tgtEl>
                                        <p:attrNameLst>
                                          <p:attrName>style.visibility</p:attrName>
                                        </p:attrNameLst>
                                      </p:cBhvr>
                                      <p:to>
                                        <p:strVal val="visible"/>
                                      </p:to>
                                    </p:set>
                                    <p:animEffect transition="in" filter="wipe(left)">
                                      <p:cBhvr>
                                        <p:cTn id="22" dur="500"/>
                                        <p:tgtEl>
                                          <p:spTgt spid="2052">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5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nesting rules </a:t>
            </a:r>
            <a:r>
              <a:rPr lang="en-US" dirty="0" smtClean="0">
                <a:solidFill>
                  <a:srgbClr val="FF4600"/>
                </a:solidFill>
              </a:rPr>
              <a:t> </a:t>
            </a:r>
            <a:r>
              <a:rPr lang="en-US" b="0" dirty="0" smtClean="0">
                <a:solidFill>
                  <a:srgbClr val="FF4600"/>
                </a:solidFill>
              </a:rPr>
              <a:t>(part 2)</a:t>
            </a:r>
            <a:endParaRPr lang="en-US" b="0" dirty="0">
              <a:solidFill>
                <a:srgbClr val="FF4600"/>
              </a:solidFill>
            </a:endParaRPr>
          </a:p>
        </p:txBody>
      </p:sp>
      <p:sp>
        <p:nvSpPr>
          <p:cNvPr id="3" name="Content Placeholder 2"/>
          <p:cNvSpPr>
            <a:spLocks noGrp="1"/>
          </p:cNvSpPr>
          <p:nvPr>
            <p:ph sz="quarter" idx="10"/>
          </p:nvPr>
        </p:nvSpPr>
        <p:spPr>
          <a:xfrm>
            <a:off x="374904" y="2148841"/>
            <a:ext cx="6359271" cy="824546"/>
          </a:xfrm>
        </p:spPr>
        <p:txBody>
          <a:bodyPr/>
          <a:lstStyle/>
          <a:p>
            <a:pPr>
              <a:buNone/>
            </a:pPr>
            <a:r>
              <a:rPr lang="en-US" dirty="0" err="1" smtClean="0">
                <a:solidFill>
                  <a:srgbClr val="FFFF00"/>
                </a:solidFill>
              </a:rPr>
              <a:t>SubTransactions</a:t>
            </a:r>
            <a:r>
              <a:rPr lang="en-US" dirty="0" smtClean="0"/>
              <a:t> may be nested too</a:t>
            </a:r>
            <a:endParaRPr lang="en-US" dirty="0"/>
          </a:p>
        </p:txBody>
      </p:sp>
      <p:sp>
        <p:nvSpPr>
          <p:cNvPr id="4" name="Content Placeholder 3"/>
          <p:cNvSpPr>
            <a:spLocks noGrp="1"/>
          </p:cNvSpPr>
          <p:nvPr>
            <p:ph sz="quarter" idx="11"/>
          </p:nvPr>
        </p:nvSpPr>
        <p:spPr>
          <a:xfrm>
            <a:off x="6810375" y="2668586"/>
            <a:ext cx="5791200" cy="6185853"/>
          </a:xfrm>
        </p:spPr>
        <p:txBody>
          <a:bodyPr/>
          <a:lstStyle/>
          <a:p>
            <a:pPr algn="ctr">
              <a:buNone/>
            </a:pPr>
            <a:r>
              <a:rPr lang="en-US" u="sng" dirty="0" smtClean="0"/>
              <a:t>General rules</a:t>
            </a:r>
          </a:p>
          <a:p>
            <a:pPr marL="457200" indent="-457200">
              <a:spcBef>
                <a:spcPts val="1800"/>
              </a:spcBef>
              <a:buFont typeface="Wingdings" pitchFamily="2" charset="2"/>
              <a:buChar char="ð"/>
            </a:pPr>
            <a:r>
              <a:rPr lang="en-US" dirty="0" smtClean="0"/>
              <a:t>Nested phases must be closed before the containing phase</a:t>
            </a:r>
          </a:p>
          <a:p>
            <a:pPr marL="457200" indent="-457200">
              <a:spcBef>
                <a:spcPts val="1800"/>
              </a:spcBef>
              <a:buFont typeface="Wingdings" pitchFamily="2" charset="2"/>
              <a:buChar char="ð"/>
            </a:pPr>
            <a:r>
              <a:rPr lang="en-US" dirty="0" smtClean="0"/>
              <a:t>Groups must be outside of active transactions</a:t>
            </a:r>
          </a:p>
          <a:p>
            <a:pPr marL="457200" indent="-457200" fontAlgn="ctr">
              <a:spcBef>
                <a:spcPts val="1800"/>
              </a:spcBef>
              <a:buFont typeface="Wingdings" pitchFamily="2" charset="2"/>
              <a:buChar char="ð"/>
            </a:pPr>
            <a:r>
              <a:rPr lang="en-US" sz="3200" dirty="0" smtClean="0"/>
              <a:t>Sub-transaction must be inside an active transaction</a:t>
            </a:r>
          </a:p>
          <a:p>
            <a:pPr marL="731520" lvl="1" fontAlgn="ctr">
              <a:spcBef>
                <a:spcPts val="600"/>
              </a:spcBef>
              <a:buNone/>
            </a:pPr>
            <a:r>
              <a:rPr lang="en-US" sz="2400" dirty="0" smtClean="0"/>
              <a:t>(starting a sub-transaction is seen as a change to the model)</a:t>
            </a:r>
          </a:p>
          <a:p>
            <a:pPr>
              <a:buFont typeface="Courier New" pitchFamily="49" charset="0"/>
              <a:buChar char="o"/>
            </a:pPr>
            <a:endParaRPr lang="en-US" dirty="0"/>
          </a:p>
        </p:txBody>
      </p:sp>
      <p:grpSp>
        <p:nvGrpSpPr>
          <p:cNvPr id="11" name="Group 10"/>
          <p:cNvGrpSpPr/>
          <p:nvPr/>
        </p:nvGrpSpPr>
        <p:grpSpPr>
          <a:xfrm>
            <a:off x="561975" y="3354387"/>
            <a:ext cx="5410200" cy="5029200"/>
            <a:chOff x="561975" y="3811587"/>
            <a:chExt cx="5410200" cy="5029200"/>
          </a:xfrm>
        </p:grpSpPr>
        <p:sp>
          <p:nvSpPr>
            <p:cNvPr id="6" name="Rounded Rectangle 5"/>
            <p:cNvSpPr/>
            <p:nvPr/>
          </p:nvSpPr>
          <p:spPr bwMode="auto">
            <a:xfrm>
              <a:off x="561975" y="3811587"/>
              <a:ext cx="5410200" cy="5029200"/>
            </a:xfrm>
            <a:prstGeom prst="round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Gill Sans" charset="0"/>
                  <a:ea typeface="ヒラギノ角ゴ Pro W3" charset="0"/>
                  <a:cs typeface="ヒラギノ角ゴ Pro W3" charset="0"/>
                  <a:sym typeface="Gill Sans" charset="0"/>
                </a:rPr>
                <a:t>Transaction</a:t>
              </a:r>
            </a:p>
          </p:txBody>
        </p:sp>
        <p:sp>
          <p:nvSpPr>
            <p:cNvPr id="7" name="Rounded Rectangle 6"/>
            <p:cNvSpPr/>
            <p:nvPr/>
          </p:nvSpPr>
          <p:spPr bwMode="auto">
            <a:xfrm>
              <a:off x="866775" y="4883384"/>
              <a:ext cx="4953000" cy="3710066"/>
            </a:xfrm>
            <a:prstGeom prst="roundRect">
              <a:avLst/>
            </a:prstGeom>
            <a:solidFill>
              <a:schemeClr val="accent1"/>
            </a:soli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B050"/>
                  </a:solidFill>
                  <a:effectLst/>
                  <a:latin typeface="Gill Sans" charset="0"/>
                  <a:ea typeface="ヒラギノ角ゴ Pro W3" charset="0"/>
                  <a:cs typeface="ヒラギノ角ゴ Pro W3" charset="0"/>
                  <a:sym typeface="Gill Sans" charset="0"/>
                </a:rPr>
                <a:t>SubTransaction</a:t>
              </a:r>
              <a:r>
                <a:rPr kumimoji="0" lang="en-US" sz="3200" b="0" i="0" u="none" strike="noStrike" cap="none" normalizeH="0" baseline="0" dirty="0" smtClean="0">
                  <a:ln>
                    <a:noFill/>
                  </a:ln>
                  <a:solidFill>
                    <a:srgbClr val="00B050"/>
                  </a:solidFill>
                  <a:effectLst/>
                  <a:latin typeface="Gill Sans" charset="0"/>
                  <a:ea typeface="ヒラギノ角ゴ Pro W3" charset="0"/>
                  <a:cs typeface="ヒラギノ角ゴ Pro W3" charset="0"/>
                  <a:sym typeface="Gill Sans" charset="0"/>
                </a:rPr>
                <a:t> A</a:t>
              </a:r>
            </a:p>
          </p:txBody>
        </p:sp>
        <p:sp>
          <p:nvSpPr>
            <p:cNvPr id="8" name="Rounded Rectangle 7"/>
            <p:cNvSpPr/>
            <p:nvPr/>
          </p:nvSpPr>
          <p:spPr bwMode="auto">
            <a:xfrm>
              <a:off x="1247775" y="5872735"/>
              <a:ext cx="4038600" cy="2206052"/>
            </a:xfrm>
            <a:prstGeom prst="roundRect">
              <a:avLst/>
            </a:prstGeom>
            <a:solidFill>
              <a:schemeClr val="accent1"/>
            </a:soli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B050"/>
                  </a:solidFill>
                  <a:effectLst/>
                  <a:latin typeface="Gill Sans" charset="0"/>
                  <a:ea typeface="ヒラギノ角ゴ Pro W3" charset="0"/>
                  <a:cs typeface="ヒラギノ角ゴ Pro W3" charset="0"/>
                  <a:sym typeface="Gill Sans" charset="0"/>
                </a:rPr>
                <a:t>SubTransaction</a:t>
              </a:r>
              <a:r>
                <a:rPr kumimoji="0" lang="en-US" sz="3200" b="0" i="0" u="none" strike="noStrike" cap="none" normalizeH="0" baseline="0" dirty="0" smtClean="0">
                  <a:ln>
                    <a:noFill/>
                  </a:ln>
                  <a:solidFill>
                    <a:srgbClr val="00B050"/>
                  </a:solidFill>
                  <a:effectLst/>
                  <a:latin typeface="Gill Sans" charset="0"/>
                  <a:ea typeface="ヒラギノ角ゴ Pro W3" charset="0"/>
                  <a:cs typeface="ヒラギノ角ゴ Pro W3" charset="0"/>
                  <a:sym typeface="Gill Sans" charset="0"/>
                </a:rPr>
                <a:t> B</a:t>
              </a:r>
            </a:p>
          </p:txBody>
        </p:sp>
        <p:sp>
          <p:nvSpPr>
            <p:cNvPr id="9" name="Rounded Rectangle 8"/>
            <p:cNvSpPr/>
            <p:nvPr/>
          </p:nvSpPr>
          <p:spPr bwMode="auto">
            <a:xfrm>
              <a:off x="2009775" y="6669712"/>
              <a:ext cx="2743200" cy="494675"/>
            </a:xfrm>
            <a:prstGeom prst="roundRect">
              <a:avLst/>
            </a:prstGeom>
            <a:solidFill>
              <a:schemeClr val="accent1">
                <a:lumMod val="20000"/>
                <a:lumOff val="8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Model change 1</a:t>
              </a:r>
            </a:p>
          </p:txBody>
        </p:sp>
        <p:sp>
          <p:nvSpPr>
            <p:cNvPr id="10" name="Rounded Rectangle 9"/>
            <p:cNvSpPr/>
            <p:nvPr/>
          </p:nvSpPr>
          <p:spPr bwMode="auto">
            <a:xfrm>
              <a:off x="2009775" y="7279312"/>
              <a:ext cx="2743200" cy="494675"/>
            </a:xfrm>
            <a:prstGeom prst="roundRect">
              <a:avLst/>
            </a:prstGeom>
            <a:solidFill>
              <a:schemeClr val="accent1">
                <a:lumMod val="20000"/>
                <a:lumOff val="8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Model change</a:t>
              </a:r>
              <a:r>
                <a:rPr kumimoji="0" lang="en-US" sz="20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2</a:t>
              </a:r>
              <a:endParaRPr kumimoji="0" lang="en-US" sz="20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p>
            <a:r>
              <a:rPr lang="en-US" dirty="0" smtClean="0"/>
              <a:t>Transaction modes in External commands</a:t>
            </a:r>
            <a:endParaRPr lang="en-US" dirty="0"/>
          </a:p>
        </p:txBody>
      </p:sp>
      <p:sp>
        <p:nvSpPr>
          <p:cNvPr id="3" name="Content Placeholder 2"/>
          <p:cNvSpPr>
            <a:spLocks noGrp="1"/>
          </p:cNvSpPr>
          <p:nvPr>
            <p:ph idx="1"/>
          </p:nvPr>
        </p:nvSpPr>
        <p:spPr>
          <a:xfrm>
            <a:off x="714375" y="1525587"/>
            <a:ext cx="10744200" cy="7620000"/>
          </a:xfrm>
        </p:spPr>
        <p:txBody>
          <a:bodyPr/>
          <a:lstStyle/>
          <a:p>
            <a:pPr fontAlgn="ctr">
              <a:spcBef>
                <a:spcPts val="0"/>
              </a:spcBef>
              <a:spcAft>
                <a:spcPts val="600"/>
              </a:spcAft>
              <a:buNone/>
            </a:pPr>
            <a:r>
              <a:rPr lang="en-US" sz="3200" b="1" dirty="0" smtClean="0">
                <a:solidFill>
                  <a:srgbClr val="FFFF00"/>
                </a:solidFill>
              </a:rPr>
              <a:t>Automatic mode</a:t>
            </a:r>
            <a:endParaRPr lang="en-US" sz="3200" dirty="0" smtClean="0">
              <a:solidFill>
                <a:srgbClr val="FFFF00"/>
              </a:solidFill>
            </a:endParaRPr>
          </a:p>
          <a:p>
            <a:pPr marL="625770" lvl="1" indent="-342900" fontAlgn="ctr">
              <a:buFont typeface="+mj-lt"/>
              <a:buAutoNum type="arabicPeriod"/>
            </a:pPr>
            <a:r>
              <a:rPr lang="en-US" sz="2400" dirty="0" smtClean="0"/>
              <a:t>Revit opens and closes a transaction automatically</a:t>
            </a:r>
          </a:p>
          <a:p>
            <a:pPr marL="625770" lvl="1" indent="-342900" fontAlgn="ctr">
              <a:buFont typeface="+mj-lt"/>
              <a:buAutoNum type="arabicPeriod"/>
            </a:pPr>
            <a:r>
              <a:rPr lang="en-US" sz="2400" dirty="0" smtClean="0"/>
              <a:t>The name will be the command's name</a:t>
            </a:r>
          </a:p>
          <a:p>
            <a:pPr marL="625770" lvl="1" indent="-342900" fontAlgn="ctr">
              <a:buFont typeface="+mj-lt"/>
              <a:buAutoNum type="arabicPeriod"/>
            </a:pPr>
            <a:r>
              <a:rPr lang="en-US" sz="2400" dirty="0" smtClean="0"/>
              <a:t>No transactions within the command's code are allowed</a:t>
            </a:r>
          </a:p>
          <a:p>
            <a:pPr marL="625770" lvl="1" indent="-342900" fontAlgn="ctr">
              <a:buFont typeface="+mj-lt"/>
              <a:buAutoNum type="arabicPeriod"/>
            </a:pPr>
            <a:r>
              <a:rPr lang="en-US" sz="2400" dirty="0" smtClean="0"/>
              <a:t>Revit will automatically take care of handling methods that only work without an active transaction (such as Save and SaveAs)</a:t>
            </a:r>
          </a:p>
          <a:p>
            <a:pPr lvl="2" fontAlgn="ctr">
              <a:buFont typeface="Wingdings" pitchFamily="2" charset="2"/>
              <a:buChar char="ü"/>
            </a:pPr>
            <a:r>
              <a:rPr lang="en-US" dirty="0" smtClean="0"/>
              <a:t>Revit checks pending sub-transactions, throws if there are</a:t>
            </a:r>
          </a:p>
          <a:p>
            <a:pPr lvl="2" fontAlgn="ctr">
              <a:buFont typeface="Wingdings" pitchFamily="2" charset="2"/>
              <a:buChar char="ü"/>
            </a:pPr>
            <a:r>
              <a:rPr lang="en-US" dirty="0" smtClean="0"/>
              <a:t>Closes the automatic transaction</a:t>
            </a:r>
          </a:p>
          <a:p>
            <a:pPr lvl="2" fontAlgn="ctr">
              <a:buFont typeface="Wingdings" pitchFamily="2" charset="2"/>
              <a:buChar char="ü"/>
            </a:pPr>
            <a:r>
              <a:rPr lang="en-US" dirty="0" smtClean="0"/>
              <a:t>Calls the actual method (e.g. SaveAs )</a:t>
            </a:r>
          </a:p>
          <a:p>
            <a:pPr lvl="2" fontAlgn="ctr">
              <a:buFont typeface="Wingdings" pitchFamily="2" charset="2"/>
              <a:buChar char="ü"/>
            </a:pPr>
            <a:r>
              <a:rPr lang="en-US" dirty="0" smtClean="0"/>
              <a:t>Reopens the transaction again</a:t>
            </a:r>
          </a:p>
          <a:p>
            <a:pPr fontAlgn="ctr">
              <a:spcBef>
                <a:spcPts val="1800"/>
              </a:spcBef>
              <a:buNone/>
            </a:pPr>
            <a:r>
              <a:rPr lang="en-US" sz="2400" dirty="0" smtClean="0">
                <a:solidFill>
                  <a:srgbClr val="FFC000"/>
                </a:solidFill>
              </a:rPr>
              <a:t>Pros:</a:t>
            </a:r>
          </a:p>
          <a:p>
            <a:pPr marL="625770" lvl="1" indent="-342900" fontAlgn="ctr">
              <a:buFont typeface="+mj-lt"/>
              <a:buAutoNum type="arabicPeriod"/>
            </a:pPr>
            <a:r>
              <a:rPr lang="en-US" sz="2400" dirty="0" smtClean="0"/>
              <a:t>Convenient and backward compatible</a:t>
            </a:r>
          </a:p>
          <a:p>
            <a:pPr marL="625770" lvl="1" indent="-342900" fontAlgn="ctr">
              <a:buFont typeface="+mj-lt"/>
              <a:buAutoNum type="arabicPeriod"/>
            </a:pPr>
            <a:r>
              <a:rPr lang="en-US" sz="2400" dirty="0" smtClean="0"/>
              <a:t>Transaction guaranteed to be available (and model ready to be changed)</a:t>
            </a:r>
          </a:p>
          <a:p>
            <a:pPr fontAlgn="ctr">
              <a:spcBef>
                <a:spcPts val="1800"/>
              </a:spcBef>
              <a:buNone/>
            </a:pPr>
            <a:r>
              <a:rPr lang="en-US" sz="2400" dirty="0" smtClean="0">
                <a:solidFill>
                  <a:srgbClr val="FFC000"/>
                </a:solidFill>
              </a:rPr>
              <a:t>Pros:</a:t>
            </a:r>
          </a:p>
          <a:p>
            <a:pPr marL="625770" lvl="1" indent="-342900" fontAlgn="ctr">
              <a:buFont typeface="+mj-lt"/>
              <a:buAutoNum type="arabicPeriod"/>
            </a:pPr>
            <a:r>
              <a:rPr lang="en-US" sz="2400" dirty="0" smtClean="0"/>
              <a:t>Only one transaction and only with a default name</a:t>
            </a:r>
          </a:p>
          <a:p>
            <a:pPr marL="625770" lvl="1" indent="-342900" fontAlgn="ctr">
              <a:buFont typeface="+mj-lt"/>
              <a:buAutoNum type="arabicPeriod"/>
            </a:pPr>
            <a:r>
              <a:rPr lang="en-US" sz="2400" dirty="0" smtClean="0"/>
              <a:t>Transaction always open even for read-only commands (performance!)</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modes in External commands</a:t>
            </a:r>
            <a:endParaRPr lang="en-US" dirty="0"/>
          </a:p>
        </p:txBody>
      </p:sp>
      <p:sp>
        <p:nvSpPr>
          <p:cNvPr id="3" name="Content Placeholder 2"/>
          <p:cNvSpPr>
            <a:spLocks noGrp="1"/>
          </p:cNvSpPr>
          <p:nvPr>
            <p:ph idx="1"/>
          </p:nvPr>
        </p:nvSpPr>
        <p:spPr/>
        <p:txBody>
          <a:bodyPr/>
          <a:lstStyle/>
          <a:p>
            <a:pPr fontAlgn="ctr">
              <a:buNone/>
            </a:pPr>
            <a:r>
              <a:rPr lang="en-US" sz="3200" b="1" dirty="0" smtClean="0">
                <a:solidFill>
                  <a:srgbClr val="FFFF00"/>
                </a:solidFill>
              </a:rPr>
              <a:t>Manual mode</a:t>
            </a:r>
            <a:endParaRPr lang="en-US" dirty="0" smtClean="0">
              <a:solidFill>
                <a:srgbClr val="FFFF00"/>
              </a:solidFill>
            </a:endParaRPr>
          </a:p>
          <a:p>
            <a:pPr lvl="1" fontAlgn="ctr"/>
            <a:r>
              <a:rPr lang="en-US" sz="2400" dirty="0" smtClean="0"/>
              <a:t>Transactions are up to the user - must obey all transaction rules</a:t>
            </a:r>
          </a:p>
          <a:p>
            <a:pPr lvl="1" fontAlgn="ctr"/>
            <a:r>
              <a:rPr lang="en-US" sz="2400" dirty="0" smtClean="0"/>
              <a:t>Remember to only modify the model inside a transaction</a:t>
            </a:r>
          </a:p>
          <a:p>
            <a:pPr lvl="1" fontAlgn="ctr"/>
            <a:r>
              <a:rPr lang="en-US" sz="2400" dirty="0" smtClean="0"/>
              <a:t>Other applications (in event, for example) or Revit can have their own transactions</a:t>
            </a:r>
          </a:p>
          <a:p>
            <a:pPr lvl="2" fontAlgn="ctr">
              <a:buFont typeface="Wingdings" pitchFamily="2" charset="2"/>
              <a:buChar char="ð"/>
            </a:pPr>
            <a:r>
              <a:rPr lang="en-US" sz="2000" dirty="0" smtClean="0"/>
              <a:t>As long as there is no transaction open by the external command</a:t>
            </a:r>
          </a:p>
          <a:p>
            <a:pPr fontAlgn="ctr">
              <a:spcBef>
                <a:spcPts val="4200"/>
              </a:spcBef>
              <a:buNone/>
            </a:pPr>
            <a:r>
              <a:rPr lang="en-US" sz="3200" b="1" dirty="0" smtClean="0">
                <a:solidFill>
                  <a:srgbClr val="FFFF00"/>
                </a:solidFill>
              </a:rPr>
              <a:t>Read-only mode</a:t>
            </a:r>
            <a:endParaRPr lang="en-US" dirty="0" smtClean="0">
              <a:solidFill>
                <a:srgbClr val="FFFF00"/>
              </a:solidFill>
            </a:endParaRPr>
          </a:p>
          <a:p>
            <a:pPr lvl="1" fontAlgn="ctr"/>
            <a:r>
              <a:rPr lang="en-US" sz="2400" dirty="0" smtClean="0"/>
              <a:t>Nobody can open a transaction (hence no changes) during the command</a:t>
            </a:r>
          </a:p>
          <a:p>
            <a:pPr lvl="1" fontAlgn="ctr"/>
            <a:r>
              <a:rPr lang="en-US" sz="2400" dirty="0" smtClean="0"/>
              <a:t>Other applications and even Revit included in this restriction</a:t>
            </a:r>
          </a:p>
          <a:p>
            <a:pPr lvl="1" fontAlgn="ctr"/>
            <a:r>
              <a:rPr lang="en-US" sz="2400" dirty="0" smtClean="0"/>
              <a:t>Methods that modify Model or use transactions will always throw an exception</a:t>
            </a:r>
          </a:p>
          <a:p>
            <a:endParaRPr 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availability</a:t>
            </a:r>
            <a:endParaRPr lang="en-US" dirty="0"/>
          </a:p>
        </p:txBody>
      </p:sp>
      <p:sp>
        <p:nvSpPr>
          <p:cNvPr id="3" name="Content Placeholder 2"/>
          <p:cNvSpPr>
            <a:spLocks noGrp="1"/>
          </p:cNvSpPr>
          <p:nvPr>
            <p:ph idx="1"/>
          </p:nvPr>
        </p:nvSpPr>
        <p:spPr>
          <a:xfrm>
            <a:off x="593725" y="1830387"/>
            <a:ext cx="11762080" cy="7015756"/>
          </a:xfrm>
        </p:spPr>
        <p:txBody>
          <a:bodyPr/>
          <a:lstStyle/>
          <a:p>
            <a:pPr marL="0" indent="0">
              <a:buNone/>
            </a:pPr>
            <a:r>
              <a:rPr lang="en-US" sz="2400" dirty="0" smtClean="0"/>
              <a:t>In many situations is it not obvious whether a transaction is currently open or may be open. Typical situation is in an event handler, which might have been invoked in effect of an action made by another application.</a:t>
            </a:r>
          </a:p>
          <a:p>
            <a:pPr fontAlgn="ctr">
              <a:spcBef>
                <a:spcPts val="1800"/>
              </a:spcBef>
              <a:buNone/>
            </a:pPr>
            <a:r>
              <a:rPr lang="en-US" sz="2400" dirty="0" smtClean="0"/>
              <a:t>There are 2 document properties: IsReadOnly and IsModifiable</a:t>
            </a:r>
          </a:p>
          <a:p>
            <a:pPr lvl="1" fontAlgn="ctr">
              <a:spcBef>
                <a:spcPts val="1200"/>
              </a:spcBef>
              <a:buNone/>
            </a:pPr>
            <a:r>
              <a:rPr lang="en-US" sz="3200" dirty="0" smtClean="0">
                <a:solidFill>
                  <a:srgbClr val="FFFF00"/>
                </a:solidFill>
              </a:rPr>
              <a:t>IsModifiable</a:t>
            </a:r>
            <a:r>
              <a:rPr lang="en-US" sz="3200" dirty="0" smtClean="0"/>
              <a:t> means that:</a:t>
            </a:r>
          </a:p>
          <a:p>
            <a:pPr lvl="2" fontAlgn="ctr"/>
            <a:r>
              <a:rPr lang="en-US" dirty="0" smtClean="0"/>
              <a:t>There is a transaction currently open</a:t>
            </a:r>
          </a:p>
          <a:p>
            <a:pPr lvl="2" fontAlgn="ctr"/>
            <a:r>
              <a:rPr lang="en-US" dirty="0" smtClean="0"/>
              <a:t>And the document is actually in state allowing changes (no serious failures reported)</a:t>
            </a:r>
          </a:p>
          <a:p>
            <a:pPr lvl="1" fontAlgn="ctr">
              <a:spcBef>
                <a:spcPts val="1200"/>
              </a:spcBef>
              <a:buNone/>
            </a:pPr>
            <a:r>
              <a:rPr lang="en-US" sz="3200" dirty="0" smtClean="0">
                <a:solidFill>
                  <a:srgbClr val="FFFF00"/>
                </a:solidFill>
              </a:rPr>
              <a:t>IsReadOnly</a:t>
            </a:r>
            <a:r>
              <a:rPr lang="en-US" sz="3200" dirty="0" smtClean="0"/>
              <a:t> is set:</a:t>
            </a:r>
          </a:p>
          <a:p>
            <a:pPr lvl="2" fontAlgn="ctr"/>
            <a:r>
              <a:rPr lang="en-US" dirty="0" smtClean="0"/>
              <a:t>During a read-only command</a:t>
            </a:r>
          </a:p>
          <a:p>
            <a:pPr lvl="2" fontAlgn="ctr"/>
            <a:r>
              <a:rPr lang="en-US" dirty="0" smtClean="0"/>
              <a:t>Or when non-</a:t>
            </a:r>
            <a:r>
              <a:rPr lang="en-US" dirty="0" err="1" smtClean="0"/>
              <a:t>continuable</a:t>
            </a:r>
            <a:r>
              <a:rPr lang="en-US" dirty="0" smtClean="0"/>
              <a:t> failure has been posted</a:t>
            </a:r>
          </a:p>
          <a:p>
            <a:pPr lvl="2" fontAlgn="ctr"/>
            <a:r>
              <a:rPr lang="en-US" dirty="0" smtClean="0"/>
              <a:t>During failure handling</a:t>
            </a:r>
          </a:p>
          <a:p>
            <a:pPr lvl="2" fontAlgn="ctr"/>
            <a:r>
              <a:rPr lang="en-US" dirty="0" smtClean="0"/>
              <a:t>Transactions cannot start when RO is set (neither sub-transaction nor groups).</a:t>
            </a:r>
          </a:p>
          <a:p>
            <a:pPr lvl="2" fontAlgn="ctr"/>
            <a:r>
              <a:rPr lang="en-US" dirty="0" smtClean="0"/>
              <a:t>Don’t confuse this with  </a:t>
            </a:r>
            <a:r>
              <a:rPr lang="en-US" dirty="0" err="1" smtClean="0">
                <a:solidFill>
                  <a:srgbClr val="FFAA00"/>
                </a:solidFill>
              </a:rPr>
              <a:t>IsReadOnlyFile</a:t>
            </a:r>
            <a:endParaRPr lang="en-US" dirty="0" smtClean="0">
              <a:solidFill>
                <a:srgbClr val="FFAA00"/>
              </a:solidFill>
            </a:endParaRPr>
          </a:p>
          <a:p>
            <a:pPr lvl="3" fontAlgn="ctr">
              <a:buFont typeface="Wingdings" pitchFamily="2" charset="2"/>
              <a:buChar char="ð"/>
            </a:pPr>
            <a:r>
              <a:rPr lang="en-US" sz="1800" dirty="0" smtClean="0"/>
              <a:t>Which only refers to the actual file on disk (the read-only attribute, a network lock, etc.)</a:t>
            </a:r>
          </a:p>
          <a:p>
            <a:pPr lvl="3" fontAlgn="ctr">
              <a:buFont typeface="Wingdings" pitchFamily="2" charset="2"/>
              <a:buChar char="ð"/>
            </a:pPr>
            <a:r>
              <a:rPr lang="en-US" sz="1800" dirty="0" smtClean="0"/>
              <a:t>Changes can be made to the model but the changed model cannot be saved</a:t>
            </a:r>
          </a:p>
          <a:p>
            <a:endParaRPr lang="en-US" sz="3200"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85132"/>
          </a:xfrm>
        </p:spPr>
        <p:txBody>
          <a:bodyPr/>
          <a:lstStyle/>
          <a:p>
            <a:r>
              <a:rPr lang="en-US" dirty="0" smtClean="0"/>
              <a:t>Testing transaction availability</a:t>
            </a:r>
            <a:endParaRPr lang="en-US" dirty="0"/>
          </a:p>
        </p:txBody>
      </p:sp>
      <p:sp>
        <p:nvSpPr>
          <p:cNvPr id="3" name="Content Placeholder 2"/>
          <p:cNvSpPr>
            <a:spLocks noGrp="1"/>
          </p:cNvSpPr>
          <p:nvPr>
            <p:ph idx="1"/>
          </p:nvPr>
        </p:nvSpPr>
        <p:spPr>
          <a:xfrm>
            <a:off x="593725" y="1754187"/>
            <a:ext cx="11762080" cy="7091956"/>
          </a:xfrm>
        </p:spPr>
        <p:txBody>
          <a:bodyPr/>
          <a:lstStyle/>
          <a:p>
            <a:pPr marL="457200" indent="-457200">
              <a:buFont typeface="Wingdings" pitchFamily="2" charset="2"/>
              <a:buChar char="q"/>
            </a:pPr>
            <a:r>
              <a:rPr lang="en-US" sz="2800" dirty="0" smtClean="0"/>
              <a:t>To check if changing the model is currently possible</a:t>
            </a:r>
          </a:p>
          <a:p>
            <a:pPr>
              <a:buNone/>
            </a:pPr>
            <a:endParaRPr lang="en-US" dirty="0" smtClean="0"/>
          </a:p>
          <a:p>
            <a:endParaRPr lang="en-US" dirty="0" smtClean="0"/>
          </a:p>
          <a:p>
            <a:endParaRPr lang="en-US" dirty="0" smtClean="0"/>
          </a:p>
          <a:p>
            <a:endParaRPr lang="en-US" dirty="0" smtClean="0"/>
          </a:p>
          <a:p>
            <a:endParaRPr lang="en-US" dirty="0" smtClean="0"/>
          </a:p>
          <a:p>
            <a:pPr marL="457200" indent="-457200">
              <a:buFont typeface="Wingdings" pitchFamily="2" charset="2"/>
              <a:buChar char="q"/>
            </a:pPr>
            <a:r>
              <a:rPr lang="en-US" sz="2800" dirty="0" smtClean="0"/>
              <a:t>To check if a transaction or transaction group can be started</a:t>
            </a:r>
          </a:p>
          <a:p>
            <a:endParaRPr lang="en-US" dirty="0"/>
          </a:p>
        </p:txBody>
      </p:sp>
      <p:sp>
        <p:nvSpPr>
          <p:cNvPr id="4" name="Rectangle 3"/>
          <p:cNvSpPr/>
          <p:nvPr/>
        </p:nvSpPr>
        <p:spPr bwMode="auto">
          <a:xfrm>
            <a:off x="1171575" y="2439987"/>
            <a:ext cx="7391400" cy="1905000"/>
          </a:xfrm>
          <a:prstGeom prst="rect">
            <a:avLst/>
          </a:prstGeom>
          <a:solidFill>
            <a:schemeClr val="tx1">
              <a:lumMod val="75000"/>
            </a:schemeClr>
          </a:solidFill>
          <a:ln w="25400" cap="flat" cmpd="sng" algn="ctr">
            <a:solidFill>
              <a:srgbClr val="000000"/>
            </a:solidFill>
            <a:prstDash val="solid"/>
            <a:round/>
            <a:headEnd type="none" w="med" len="med"/>
            <a:tailEnd type="none" w="med" len="med"/>
          </a:ln>
          <a:effectLst/>
        </p:spPr>
        <p:txBody>
          <a:bodyPr vert="horz" wrap="square" lIns="182880" tIns="182880" rIns="182880" bIns="182880" numCol="1" rtlCol="0" anchor="t" anchorCtr="0" compatLnSpc="1">
            <a:prstTxWarp prst="textNoShape">
              <a:avLst/>
            </a:prstTxWarp>
          </a:bodyPr>
          <a:lstStyle/>
          <a:p>
            <a:r>
              <a:rPr lang="en-US" sz="2400" b="1" dirty="0" smtClean="0">
                <a:solidFill>
                  <a:srgbClr val="0000FF"/>
                </a:solidFill>
                <a:latin typeface="Courier New" pitchFamily="49" charset="0"/>
                <a:cs typeface="Courier New" pitchFamily="49" charset="0"/>
              </a:rPr>
              <a:t>if</a:t>
            </a:r>
            <a:r>
              <a:rPr lang="en-US" sz="2400" dirty="0" smtClean="0">
                <a:solidFill>
                  <a:schemeClr val="bg1"/>
                </a:solidFill>
                <a:latin typeface="Courier New" pitchFamily="49" charset="0"/>
                <a:cs typeface="Courier New" pitchFamily="49" charset="0"/>
              </a:rPr>
              <a:t>( </a:t>
            </a:r>
            <a:r>
              <a:rPr lang="en-US" sz="2400" dirty="0" err="1" smtClean="0">
                <a:solidFill>
                  <a:schemeClr val="bg1"/>
                </a:solidFill>
                <a:latin typeface="Courier New" pitchFamily="49" charset="0"/>
                <a:cs typeface="Courier New" pitchFamily="49" charset="0"/>
              </a:rPr>
              <a:t>document.</a:t>
            </a:r>
            <a:r>
              <a:rPr lang="en-US" sz="2400" b="1" dirty="0" err="1" smtClean="0">
                <a:solidFill>
                  <a:schemeClr val="bg1"/>
                </a:solidFill>
                <a:latin typeface="Courier New" pitchFamily="49" charset="0"/>
                <a:cs typeface="Courier New" pitchFamily="49" charset="0"/>
              </a:rPr>
              <a:t>IsModifiable</a:t>
            </a:r>
            <a:r>
              <a:rPr lang="en-US" sz="2400" dirty="0" smtClean="0">
                <a:solidFill>
                  <a:schemeClr val="bg1"/>
                </a:solidFill>
                <a:latin typeface="Courier New" pitchFamily="49" charset="0"/>
                <a:cs typeface="Courier New" pitchFamily="49" charset="0"/>
              </a:rPr>
              <a:t> )</a:t>
            </a:r>
          </a:p>
          <a:p>
            <a:r>
              <a:rPr lang="en-US" sz="2400" dirty="0" smtClean="0">
                <a:solidFill>
                  <a:schemeClr val="bg1"/>
                </a:solidFill>
                <a:latin typeface="Courier New" pitchFamily="49" charset="0"/>
                <a:cs typeface="Courier New" pitchFamily="49" charset="0"/>
              </a:rPr>
              <a:t>{</a:t>
            </a:r>
          </a:p>
          <a:p>
            <a:r>
              <a:rPr lang="en-US" sz="2400" dirty="0" smtClean="0">
                <a:solidFill>
                  <a:schemeClr val="bg1"/>
                </a:solidFill>
                <a:latin typeface="Courier New" pitchFamily="49" charset="0"/>
                <a:cs typeface="Courier New" pitchFamily="49" charset="0"/>
              </a:rPr>
              <a:t>   </a:t>
            </a:r>
            <a:r>
              <a:rPr lang="en-US" sz="2400" dirty="0" err="1" smtClean="0">
                <a:solidFill>
                  <a:schemeClr val="bg1"/>
                </a:solidFill>
                <a:latin typeface="Courier New" pitchFamily="49" charset="0"/>
                <a:cs typeface="Courier New" pitchFamily="49" charset="0"/>
              </a:rPr>
              <a:t>MakeChanges</a:t>
            </a:r>
            <a:r>
              <a:rPr lang="en-US" sz="2400" dirty="0" smtClean="0">
                <a:solidFill>
                  <a:schemeClr val="bg1"/>
                </a:solidFill>
                <a:latin typeface="Courier New" pitchFamily="49" charset="0"/>
                <a:cs typeface="Courier New" pitchFamily="49" charset="0"/>
              </a:rPr>
              <a:t>();</a:t>
            </a:r>
          </a:p>
          <a:p>
            <a:r>
              <a:rPr lang="en-US" sz="2400" dirty="0" smtClean="0">
                <a:solidFill>
                  <a:schemeClr val="bg1"/>
                </a:solidFill>
                <a:latin typeface="Courier New" pitchFamily="49" charset="0"/>
                <a:cs typeface="Courier New" pitchFamily="49" charset="0"/>
              </a:rPr>
              <a:t>}</a:t>
            </a:r>
            <a:endParaRPr lang="en-US" sz="2400" dirty="0">
              <a:solidFill>
                <a:schemeClr val="bg1"/>
              </a:solidFill>
              <a:latin typeface="Courier New" pitchFamily="49" charset="0"/>
              <a:cs typeface="Courier New" pitchFamily="49" charset="0"/>
            </a:endParaRPr>
          </a:p>
        </p:txBody>
      </p:sp>
      <p:sp>
        <p:nvSpPr>
          <p:cNvPr id="5" name="Rectangle 4"/>
          <p:cNvSpPr/>
          <p:nvPr/>
        </p:nvSpPr>
        <p:spPr bwMode="auto">
          <a:xfrm>
            <a:off x="1171575" y="5716587"/>
            <a:ext cx="10896600" cy="3048000"/>
          </a:xfrm>
          <a:prstGeom prst="rect">
            <a:avLst/>
          </a:prstGeom>
          <a:solidFill>
            <a:schemeClr val="tx1">
              <a:lumMod val="75000"/>
            </a:schemeClr>
          </a:solidFill>
          <a:ln w="25400" cap="flat" cmpd="sng" algn="ctr">
            <a:solidFill>
              <a:srgbClr val="000000"/>
            </a:solidFill>
            <a:prstDash val="solid"/>
            <a:round/>
            <a:headEnd type="none" w="med" len="med"/>
            <a:tailEnd type="none" w="med" len="med"/>
          </a:ln>
          <a:effectLst/>
        </p:spPr>
        <p:txBody>
          <a:bodyPr vert="horz" wrap="square" lIns="182880" tIns="182880" rIns="182880" bIns="182880" numCol="1" rtlCol="0" anchor="t" anchorCtr="0" compatLnSpc="1">
            <a:prstTxWarp prst="textNoShape">
              <a:avLst/>
            </a:prstTxWarp>
          </a:bodyPr>
          <a:lstStyle/>
          <a:p>
            <a:pPr marL="0" marR="0">
              <a:spcBef>
                <a:spcPts val="0"/>
              </a:spcBef>
              <a:spcAft>
                <a:spcPts val="0"/>
              </a:spcAft>
            </a:pPr>
            <a:r>
              <a:rPr lang="en-US" sz="2400" b="1" dirty="0" smtClean="0">
                <a:solidFill>
                  <a:srgbClr val="0000FF"/>
                </a:solidFill>
                <a:latin typeface="Courier New" pitchFamily="49" charset="0"/>
                <a:cs typeface="Courier New" pitchFamily="49" charset="0"/>
              </a:rPr>
              <a:t>if</a:t>
            </a:r>
            <a:r>
              <a:rPr lang="en-US" sz="2400" dirty="0" smtClean="0">
                <a:solidFill>
                  <a:schemeClr val="bg1"/>
                </a:solidFill>
                <a:latin typeface="Courier New" pitchFamily="49" charset="0"/>
                <a:cs typeface="Courier New" pitchFamily="49" charset="0"/>
              </a:rPr>
              <a:t>( </a:t>
            </a:r>
            <a:r>
              <a:rPr lang="en-US" sz="2400" dirty="0" smtClean="0">
                <a:solidFill>
                  <a:schemeClr val="bg1"/>
                </a:solidFill>
                <a:latin typeface="Courier New"/>
              </a:rPr>
              <a:t>!</a:t>
            </a:r>
            <a:r>
              <a:rPr lang="en-US" sz="2400" dirty="0" err="1" smtClean="0">
                <a:solidFill>
                  <a:schemeClr val="bg1"/>
                </a:solidFill>
                <a:latin typeface="Courier New"/>
              </a:rPr>
              <a:t>document.</a:t>
            </a:r>
            <a:r>
              <a:rPr lang="en-US" sz="2400" b="1" dirty="0" err="1" smtClean="0">
                <a:solidFill>
                  <a:schemeClr val="bg1"/>
                </a:solidFill>
                <a:latin typeface="Courier New"/>
              </a:rPr>
              <a:t>IsModifiable</a:t>
            </a:r>
            <a:r>
              <a:rPr lang="en-US" sz="2400" dirty="0" smtClean="0">
                <a:solidFill>
                  <a:schemeClr val="bg1"/>
                </a:solidFill>
                <a:latin typeface="Courier New"/>
              </a:rPr>
              <a:t> &amp;&amp; !</a:t>
            </a:r>
            <a:r>
              <a:rPr lang="en-US" sz="2400" dirty="0" err="1" smtClean="0">
                <a:solidFill>
                  <a:schemeClr val="bg1"/>
                </a:solidFill>
                <a:latin typeface="Courier New"/>
              </a:rPr>
              <a:t>document.</a:t>
            </a:r>
            <a:r>
              <a:rPr lang="en-US" sz="2400" b="1" dirty="0" err="1" smtClean="0">
                <a:solidFill>
                  <a:schemeClr val="bg1"/>
                </a:solidFill>
                <a:latin typeface="Courier New"/>
              </a:rPr>
              <a:t>IsReadOnly</a:t>
            </a:r>
            <a:r>
              <a:rPr lang="en-US" sz="2400" dirty="0" smtClean="0">
                <a:latin typeface="Courier New"/>
              </a:rPr>
              <a:t> </a:t>
            </a:r>
            <a:r>
              <a:rPr lang="en-US" sz="2400" dirty="0" smtClean="0">
                <a:solidFill>
                  <a:schemeClr val="bg1"/>
                </a:solidFill>
                <a:latin typeface="Courier New" pitchFamily="49" charset="0"/>
                <a:cs typeface="Courier New" pitchFamily="49" charset="0"/>
              </a:rPr>
              <a:t>)</a:t>
            </a:r>
          </a:p>
          <a:p>
            <a:r>
              <a:rPr lang="en-US" sz="2400" dirty="0" smtClean="0">
                <a:solidFill>
                  <a:schemeClr val="bg1"/>
                </a:solidFill>
                <a:latin typeface="Courier New" pitchFamily="49" charset="0"/>
                <a:cs typeface="Courier New" pitchFamily="49" charset="0"/>
              </a:rPr>
              <a:t>{</a:t>
            </a:r>
          </a:p>
          <a:p>
            <a:r>
              <a:rPr lang="en-US" sz="2400" dirty="0" smtClean="0">
                <a:solidFill>
                  <a:schemeClr val="bg1"/>
                </a:solidFill>
                <a:latin typeface="Courier New" pitchFamily="49" charset="0"/>
                <a:cs typeface="Courier New" pitchFamily="49" charset="0"/>
              </a:rPr>
              <a:t>   Transaction </a:t>
            </a:r>
            <a:r>
              <a:rPr lang="en-US" sz="2400" dirty="0" err="1" smtClean="0">
                <a:solidFill>
                  <a:schemeClr val="bg1"/>
                </a:solidFill>
                <a:latin typeface="Courier New" pitchFamily="49" charset="0"/>
                <a:cs typeface="Courier New" pitchFamily="49" charset="0"/>
              </a:rPr>
              <a:t>myTransaction</a:t>
            </a:r>
            <a:r>
              <a:rPr lang="en-US" sz="2400" dirty="0" smtClean="0">
                <a:solidFill>
                  <a:schemeClr val="bg1"/>
                </a:solidFill>
                <a:latin typeface="Courier New" pitchFamily="49" charset="0"/>
                <a:cs typeface="Courier New" pitchFamily="49" charset="0"/>
              </a:rPr>
              <a:t> = </a:t>
            </a:r>
            <a:r>
              <a:rPr lang="en-US" sz="2400" b="1" dirty="0" smtClean="0">
                <a:solidFill>
                  <a:srgbClr val="0000FF"/>
                </a:solidFill>
                <a:latin typeface="Courier New" pitchFamily="49" charset="0"/>
                <a:cs typeface="Courier New" pitchFamily="49" charset="0"/>
              </a:rPr>
              <a:t>new</a:t>
            </a:r>
            <a:r>
              <a:rPr lang="en-US" sz="2400" dirty="0" smtClean="0">
                <a:solidFill>
                  <a:schemeClr val="bg1"/>
                </a:solidFill>
                <a:latin typeface="Courier New" pitchFamily="49" charset="0"/>
                <a:cs typeface="Courier New" pitchFamily="49" charset="0"/>
              </a:rPr>
              <a:t> Transaction(document);</a:t>
            </a:r>
            <a:endParaRPr lang="en-US" sz="2400" dirty="0" smtClean="0">
              <a:solidFill>
                <a:srgbClr val="009900"/>
              </a:solidFill>
              <a:latin typeface="Courier New" pitchFamily="49" charset="0"/>
              <a:cs typeface="Courier New" pitchFamily="49" charset="0"/>
            </a:endParaRPr>
          </a:p>
          <a:p>
            <a:r>
              <a:rPr lang="en-US" sz="2400" dirty="0" smtClean="0">
                <a:solidFill>
                  <a:schemeClr val="bg1"/>
                </a:solidFill>
                <a:latin typeface="Courier New" pitchFamily="49" charset="0"/>
                <a:cs typeface="Courier New" pitchFamily="49" charset="0"/>
              </a:rPr>
              <a:t>   </a:t>
            </a:r>
            <a:r>
              <a:rPr lang="en-US" sz="2400" dirty="0" err="1" smtClean="0">
                <a:solidFill>
                  <a:schemeClr val="bg1"/>
                </a:solidFill>
                <a:latin typeface="Courier New" pitchFamily="49" charset="0"/>
                <a:cs typeface="Courier New" pitchFamily="49" charset="0"/>
              </a:rPr>
              <a:t>myTransaction.Start</a:t>
            </a:r>
            <a:r>
              <a:rPr lang="en-US" sz="2400" dirty="0" smtClean="0">
                <a:solidFill>
                  <a:schemeClr val="bg1"/>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"my change" </a:t>
            </a:r>
            <a:r>
              <a:rPr lang="en-US" sz="2400" dirty="0" smtClean="0">
                <a:solidFill>
                  <a:schemeClr val="bg1"/>
                </a:solidFill>
                <a:latin typeface="Courier New" pitchFamily="49" charset="0"/>
                <a:cs typeface="Courier New" pitchFamily="49" charset="0"/>
              </a:rPr>
              <a:t>);</a:t>
            </a:r>
            <a:endParaRPr lang="en-US" sz="2400" dirty="0" smtClean="0">
              <a:solidFill>
                <a:srgbClr val="009900"/>
              </a:solidFill>
              <a:latin typeface="Courier New" pitchFamily="49" charset="0"/>
              <a:cs typeface="Courier New" pitchFamily="49" charset="0"/>
            </a:endParaRPr>
          </a:p>
          <a:p>
            <a:r>
              <a:rPr lang="en-US" sz="2400" dirty="0" smtClean="0">
                <a:solidFill>
                  <a:schemeClr val="bg1"/>
                </a:solidFill>
                <a:latin typeface="Courier New" pitchFamily="49" charset="0"/>
                <a:cs typeface="Courier New" pitchFamily="49" charset="0"/>
              </a:rPr>
              <a:t>   </a:t>
            </a:r>
            <a:r>
              <a:rPr lang="en-US" sz="2400" dirty="0" err="1" smtClean="0">
                <a:solidFill>
                  <a:schemeClr val="bg1"/>
                </a:solidFill>
                <a:latin typeface="Courier New" pitchFamily="49" charset="0"/>
                <a:cs typeface="Courier New" pitchFamily="49" charset="0"/>
              </a:rPr>
              <a:t>MakeChanges</a:t>
            </a:r>
            <a:r>
              <a:rPr lang="en-US" sz="2400" dirty="0" smtClean="0">
                <a:solidFill>
                  <a:schemeClr val="bg1"/>
                </a:solidFill>
                <a:latin typeface="Courier New" pitchFamily="49" charset="0"/>
                <a:cs typeface="Courier New" pitchFamily="49" charset="0"/>
              </a:rPr>
              <a:t>();</a:t>
            </a:r>
            <a:endParaRPr lang="en-US" sz="2400" dirty="0" smtClean="0">
              <a:solidFill>
                <a:srgbClr val="009900"/>
              </a:solidFill>
              <a:latin typeface="Courier New" pitchFamily="49" charset="0"/>
              <a:cs typeface="Courier New" pitchFamily="49" charset="0"/>
            </a:endParaRPr>
          </a:p>
          <a:p>
            <a:r>
              <a:rPr lang="en-US" sz="2400" dirty="0" smtClean="0">
                <a:solidFill>
                  <a:schemeClr val="bg1"/>
                </a:solidFill>
                <a:latin typeface="Courier New" pitchFamily="49" charset="0"/>
                <a:cs typeface="Courier New" pitchFamily="49" charset="0"/>
              </a:rPr>
              <a:t>   </a:t>
            </a:r>
            <a:r>
              <a:rPr lang="en-US" sz="2400" dirty="0" err="1" smtClean="0">
                <a:solidFill>
                  <a:schemeClr val="bg1"/>
                </a:solidFill>
                <a:latin typeface="Courier New" pitchFamily="49" charset="0"/>
                <a:cs typeface="Courier New" pitchFamily="49" charset="0"/>
              </a:rPr>
              <a:t>myTransaction.Commit</a:t>
            </a:r>
            <a:r>
              <a:rPr lang="en-US" sz="2400" dirty="0" smtClean="0">
                <a:solidFill>
                  <a:schemeClr val="bg1"/>
                </a:solidFill>
                <a:latin typeface="Courier New" pitchFamily="49" charset="0"/>
                <a:cs typeface="Courier New" pitchFamily="49" charset="0"/>
              </a:rPr>
              <a:t>();</a:t>
            </a:r>
          </a:p>
          <a:p>
            <a:r>
              <a:rPr lang="en-US" sz="2400" dirty="0" smtClean="0">
                <a:solidFill>
                  <a:schemeClr val="bg1"/>
                </a:solidFill>
                <a:latin typeface="Courier New" pitchFamily="49" charset="0"/>
                <a:cs typeface="Courier New" pitchFamily="49" charset="0"/>
              </a:rPr>
              <a:t>}</a:t>
            </a:r>
            <a:endParaRPr lang="en-US" sz="2400" dirty="0">
              <a:solidFill>
                <a:schemeClr val="bg1"/>
              </a:solidFill>
              <a:latin typeface="Courier New" pitchFamily="49" charset="0"/>
              <a:cs typeface="Courier New" pitchFamily="49" charset="0"/>
            </a:endParaRPr>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85132"/>
          </a:xfrm>
        </p:spPr>
        <p:txBody>
          <a:bodyPr/>
          <a:lstStyle/>
          <a:p>
            <a:r>
              <a:rPr lang="en-US" dirty="0" smtClean="0"/>
              <a:t>Transactions and API methods</a:t>
            </a:r>
            <a:endParaRPr lang="en-US" dirty="0"/>
          </a:p>
        </p:txBody>
      </p:sp>
      <p:sp>
        <p:nvSpPr>
          <p:cNvPr id="3" name="Content Placeholder 2"/>
          <p:cNvSpPr>
            <a:spLocks noGrp="1"/>
          </p:cNvSpPr>
          <p:nvPr>
            <p:ph idx="1"/>
          </p:nvPr>
        </p:nvSpPr>
        <p:spPr>
          <a:xfrm>
            <a:off x="593725" y="1754187"/>
            <a:ext cx="11762080" cy="7091956"/>
          </a:xfrm>
        </p:spPr>
        <p:txBody>
          <a:bodyPr/>
          <a:lstStyle/>
          <a:p>
            <a:pPr>
              <a:spcBef>
                <a:spcPts val="0"/>
              </a:spcBef>
              <a:spcAft>
                <a:spcPts val="1800"/>
              </a:spcAft>
              <a:buNone/>
            </a:pPr>
            <a:r>
              <a:rPr lang="en-US" sz="2400" b="1" dirty="0" smtClean="0"/>
              <a:t>With respect to transactions, API methods can be categorized into 3 groups:</a:t>
            </a:r>
            <a:endParaRPr lang="en-US" sz="3200" dirty="0" smtClean="0"/>
          </a:p>
          <a:p>
            <a:pPr marL="514350" indent="-514350" fontAlgn="ctr">
              <a:buFont typeface="+mj-lt"/>
              <a:buAutoNum type="arabicPeriod"/>
            </a:pPr>
            <a:r>
              <a:rPr lang="en-US" sz="2400" dirty="0" smtClean="0"/>
              <a:t>Methods that </a:t>
            </a:r>
            <a:r>
              <a:rPr lang="en-US" sz="2400" b="1" dirty="0" smtClean="0">
                <a:solidFill>
                  <a:srgbClr val="FFFF00"/>
                </a:solidFill>
              </a:rPr>
              <a:t>do not need</a:t>
            </a:r>
            <a:r>
              <a:rPr lang="en-US" sz="2400" dirty="0" smtClean="0"/>
              <a:t> a transaction</a:t>
            </a:r>
          </a:p>
          <a:p>
            <a:pPr lvl="1" fontAlgn="ctr"/>
            <a:r>
              <a:rPr lang="en-US" sz="2400" dirty="0" smtClean="0"/>
              <a:t>Typically, methods just reading data from the model</a:t>
            </a:r>
          </a:p>
          <a:p>
            <a:pPr lvl="1" fontAlgn="ctr"/>
            <a:r>
              <a:rPr lang="en-US" sz="2400" dirty="0" smtClean="0"/>
              <a:t>They can also run within a transaction, but regeneration may be needed to obtain correct data</a:t>
            </a:r>
          </a:p>
          <a:p>
            <a:pPr marL="457200" indent="-457200" fontAlgn="ctr">
              <a:buFont typeface="+mj-lt"/>
              <a:buAutoNum type="arabicPeriod"/>
            </a:pPr>
            <a:endParaRPr lang="en-US" sz="2400" dirty="0" smtClean="0"/>
          </a:p>
          <a:p>
            <a:pPr marL="457200" indent="-457200" fontAlgn="ctr">
              <a:buFont typeface="+mj-lt"/>
              <a:buAutoNum type="arabicPeriod"/>
            </a:pPr>
            <a:r>
              <a:rPr lang="en-US" sz="2400" dirty="0" smtClean="0"/>
              <a:t>Methods that </a:t>
            </a:r>
            <a:r>
              <a:rPr lang="en-US" sz="2400" b="1" dirty="0" smtClean="0">
                <a:solidFill>
                  <a:srgbClr val="FFFF00"/>
                </a:solidFill>
              </a:rPr>
              <a:t>do need</a:t>
            </a:r>
            <a:r>
              <a:rPr lang="en-US" sz="2400" dirty="0" smtClean="0"/>
              <a:t> a transaction to be open</a:t>
            </a:r>
          </a:p>
          <a:p>
            <a:pPr lvl="1" fontAlgn="ctr"/>
            <a:r>
              <a:rPr lang="en-US" sz="2400" dirty="0" smtClean="0"/>
              <a:t>Basically all methods that modify the model</a:t>
            </a:r>
          </a:p>
          <a:p>
            <a:pPr lvl="2" fontAlgn="ctr">
              <a:buFont typeface="Arial" pitchFamily="34" charset="0"/>
              <a:buChar char="•"/>
            </a:pPr>
            <a:r>
              <a:rPr lang="en-US" dirty="0" smtClean="0"/>
              <a:t>Some of them are not obvious – they do not look like methods that modify the model, and often they make only temporary changes (e.g. IFC export, DWF export, etc.)  - such cases are explained in the documentation</a:t>
            </a:r>
          </a:p>
          <a:p>
            <a:pPr lvl="2" fontAlgn="ctr"/>
            <a:endParaRPr lang="en-US" sz="2400" dirty="0" smtClean="0"/>
          </a:p>
          <a:p>
            <a:pPr marL="457200" indent="-457200" fontAlgn="ctr">
              <a:buFont typeface="+mj-lt"/>
              <a:buAutoNum type="arabicPeriod"/>
            </a:pPr>
            <a:r>
              <a:rPr lang="en-US" sz="2400" dirty="0" smtClean="0"/>
              <a:t>Methods that </a:t>
            </a:r>
            <a:r>
              <a:rPr lang="en-US" sz="2400" b="1" dirty="0" smtClean="0">
                <a:solidFill>
                  <a:srgbClr val="FFFF00"/>
                </a:solidFill>
              </a:rPr>
              <a:t>must not </a:t>
            </a:r>
            <a:r>
              <a:rPr lang="en-US" sz="2400" dirty="0" smtClean="0"/>
              <a:t>be called inside a transaction</a:t>
            </a:r>
          </a:p>
          <a:p>
            <a:pPr lvl="1" fontAlgn="ctr"/>
            <a:r>
              <a:rPr lang="en-US" sz="2400" dirty="0" smtClean="0"/>
              <a:t>Example: Save, SaveAs, Close, etc.</a:t>
            </a:r>
          </a:p>
          <a:p>
            <a:pPr lvl="1" fontAlgn="ctr"/>
            <a:r>
              <a:rPr lang="en-US" sz="2400" dirty="0" smtClean="0"/>
              <a:t>Users must finish their transaction prior calling these methods</a:t>
            </a:r>
          </a:p>
          <a:p>
            <a:pPr lvl="2" fontAlgn="ctr"/>
            <a:r>
              <a:rPr lang="en-US" dirty="0" smtClean="0"/>
              <a:t>Automatic Transaction mode handles this situation automatically</a:t>
            </a:r>
          </a:p>
          <a:p>
            <a:endParaRPr 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08932"/>
          </a:xfrm>
        </p:spPr>
        <p:txBody>
          <a:bodyPr/>
          <a:lstStyle/>
          <a:p>
            <a:r>
              <a:rPr lang="en-US" dirty="0" smtClean="0"/>
              <a:t>Transaction names</a:t>
            </a:r>
            <a:endParaRPr lang="en-US" dirty="0"/>
          </a:p>
        </p:txBody>
      </p:sp>
      <p:sp>
        <p:nvSpPr>
          <p:cNvPr id="3" name="Content Placeholder 2"/>
          <p:cNvSpPr>
            <a:spLocks noGrp="1"/>
          </p:cNvSpPr>
          <p:nvPr>
            <p:ph idx="1"/>
          </p:nvPr>
        </p:nvSpPr>
        <p:spPr>
          <a:xfrm>
            <a:off x="593725" y="1830387"/>
            <a:ext cx="11322050" cy="7015756"/>
          </a:xfrm>
        </p:spPr>
        <p:txBody>
          <a:bodyPr/>
          <a:lstStyle/>
          <a:p>
            <a:pPr marL="0" indent="0">
              <a:spcBef>
                <a:spcPts val="0"/>
              </a:spcBef>
              <a:spcAft>
                <a:spcPts val="1800"/>
              </a:spcAft>
              <a:buNone/>
            </a:pPr>
            <a:r>
              <a:rPr lang="en-US" sz="2800" dirty="0" smtClean="0"/>
              <a:t>Every transaction must have a "name". The name is the text that the end-user will eventually see in the undo/redo menu.</a:t>
            </a:r>
            <a:endParaRPr lang="en-US" sz="3200" dirty="0" smtClean="0"/>
          </a:p>
          <a:p>
            <a:pPr marL="365760" indent="-365760" fontAlgn="ctr">
              <a:buFont typeface="Wingdings" pitchFamily="2" charset="2"/>
              <a:buChar char="q"/>
            </a:pPr>
            <a:r>
              <a:rPr lang="en-US" sz="2400" dirty="0" smtClean="0"/>
              <a:t>Setting transaction names</a:t>
            </a:r>
          </a:p>
          <a:p>
            <a:pPr marL="740070" lvl="1" indent="-457200" fontAlgn="ctr">
              <a:buFont typeface="+mj-lt"/>
              <a:buAutoNum type="alphaLcParenR"/>
            </a:pPr>
            <a:r>
              <a:rPr lang="en-US" sz="2400" dirty="0" smtClean="0"/>
              <a:t>Using the </a:t>
            </a:r>
            <a:r>
              <a:rPr lang="en-US" sz="2400" b="1" dirty="0" smtClean="0">
                <a:solidFill>
                  <a:srgbClr val="FFFF00"/>
                </a:solidFill>
              </a:rPr>
              <a:t>constructor</a:t>
            </a:r>
            <a:endParaRPr lang="en-US" sz="2400" dirty="0" smtClean="0">
              <a:solidFill>
                <a:srgbClr val="FFFF00"/>
              </a:solidFill>
            </a:endParaRPr>
          </a:p>
          <a:p>
            <a:pPr marL="740070" lvl="1" indent="-457200" fontAlgn="ctr">
              <a:buFont typeface="+mj-lt"/>
              <a:buAutoNum type="alphaLcParenR"/>
            </a:pPr>
            <a:r>
              <a:rPr lang="en-US" sz="2400" dirty="0" smtClean="0"/>
              <a:t>Or using the </a:t>
            </a:r>
            <a:r>
              <a:rPr lang="en-US" sz="2400" b="1" dirty="0" smtClean="0">
                <a:solidFill>
                  <a:srgbClr val="FFFF00"/>
                </a:solidFill>
              </a:rPr>
              <a:t>Start</a:t>
            </a:r>
            <a:r>
              <a:rPr lang="en-US" sz="2400" dirty="0" smtClean="0">
                <a:solidFill>
                  <a:srgbClr val="FFFF00"/>
                </a:solidFill>
              </a:rPr>
              <a:t> </a:t>
            </a:r>
            <a:r>
              <a:rPr lang="en-US" sz="2400" dirty="0" smtClean="0"/>
              <a:t>method</a:t>
            </a:r>
          </a:p>
          <a:p>
            <a:pPr marL="740070" lvl="1" indent="-457200" fontAlgn="ctr">
              <a:buFont typeface="+mj-lt"/>
              <a:buAutoNum type="alphaLcParenR"/>
            </a:pPr>
            <a:r>
              <a:rPr lang="en-US" sz="2400" dirty="0" smtClean="0"/>
              <a:t>Or explicitly calling </a:t>
            </a:r>
            <a:r>
              <a:rPr lang="en-US" sz="2400" b="1" dirty="0" err="1" smtClean="0">
                <a:solidFill>
                  <a:srgbClr val="FFFF00"/>
                </a:solidFill>
              </a:rPr>
              <a:t>SetName</a:t>
            </a:r>
            <a:endParaRPr lang="en-US" sz="2400" dirty="0" smtClean="0">
              <a:solidFill>
                <a:srgbClr val="FFFF00"/>
              </a:solidFill>
            </a:endParaRPr>
          </a:p>
          <a:p>
            <a:pPr lvl="1" fontAlgn="ctr">
              <a:buFont typeface="Wingdings" pitchFamily="2" charset="2"/>
              <a:buChar char="ü"/>
            </a:pPr>
            <a:r>
              <a:rPr lang="en-US" sz="2400" dirty="0" smtClean="0"/>
              <a:t>Name must be set before calling Commit or </a:t>
            </a:r>
            <a:r>
              <a:rPr lang="en-US" sz="2400" dirty="0" err="1" smtClean="0"/>
              <a:t>RollBack</a:t>
            </a:r>
            <a:endParaRPr lang="en-US" sz="2400" dirty="0" smtClean="0"/>
          </a:p>
          <a:p>
            <a:endParaRPr lang="en-US" sz="2400" dirty="0" smtClean="0"/>
          </a:p>
          <a:p>
            <a:pPr marL="365760" indent="-365760" fontAlgn="ctr">
              <a:buFont typeface="Wingdings" pitchFamily="2" charset="2"/>
              <a:buChar char="q"/>
            </a:pPr>
            <a:r>
              <a:rPr lang="en-US" sz="2400" dirty="0" smtClean="0">
                <a:solidFill>
                  <a:srgbClr val="FFFF00"/>
                </a:solidFill>
              </a:rPr>
              <a:t>Sub-transactions</a:t>
            </a:r>
            <a:r>
              <a:rPr lang="en-US" sz="2400" dirty="0" smtClean="0"/>
              <a:t> do not have names. Why?</a:t>
            </a:r>
          </a:p>
          <a:p>
            <a:pPr lvl="1" fontAlgn="ctr">
              <a:buFont typeface="Wingdings" pitchFamily="2" charset="2"/>
              <a:buChar char="ü"/>
            </a:pPr>
            <a:r>
              <a:rPr lang="en-US" sz="2400" dirty="0" smtClean="0"/>
              <a:t>Because they do not show in the undo menu</a:t>
            </a:r>
          </a:p>
          <a:p>
            <a:pPr>
              <a:buNone/>
            </a:pPr>
            <a:r>
              <a:rPr lang="en-US" sz="2400" dirty="0" smtClean="0"/>
              <a:t> </a:t>
            </a:r>
          </a:p>
          <a:p>
            <a:pPr marL="365760" indent="-365760" fontAlgn="ctr">
              <a:buFont typeface="Wingdings" pitchFamily="2" charset="2"/>
              <a:buChar char="q"/>
            </a:pPr>
            <a:r>
              <a:rPr lang="en-US" sz="2400" dirty="0" smtClean="0">
                <a:solidFill>
                  <a:srgbClr val="FFFF00"/>
                </a:solidFill>
              </a:rPr>
              <a:t>Transaction groups</a:t>
            </a:r>
            <a:r>
              <a:rPr lang="en-US" sz="2400" dirty="0" smtClean="0"/>
              <a:t> can have names. Why is that?</a:t>
            </a:r>
          </a:p>
          <a:p>
            <a:pPr lvl="1" fontAlgn="ctr">
              <a:buFont typeface="Wingdings" pitchFamily="2" charset="2"/>
              <a:buChar char="ü"/>
            </a:pPr>
            <a:r>
              <a:rPr lang="en-US" sz="2400" dirty="0" smtClean="0"/>
              <a:t>Groups need name only when assimilated</a:t>
            </a:r>
          </a:p>
          <a:p>
            <a:pPr lvl="1" fontAlgn="ctr">
              <a:buFont typeface="Wingdings" pitchFamily="2" charset="2"/>
              <a:buChar char="ü"/>
            </a:pPr>
            <a:r>
              <a:rPr lang="en-US" sz="2400" dirty="0" smtClean="0"/>
              <a:t>Assimilated transactions will bear the group’s name</a:t>
            </a:r>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237532"/>
          </a:xfrm>
        </p:spPr>
        <p:txBody>
          <a:bodyPr/>
          <a:lstStyle/>
          <a:p>
            <a:r>
              <a:rPr lang="en-US" dirty="0" smtClean="0"/>
              <a:t>Transaction Status</a:t>
            </a:r>
            <a:endParaRPr lang="en-US" dirty="0"/>
          </a:p>
        </p:txBody>
      </p:sp>
      <p:sp>
        <p:nvSpPr>
          <p:cNvPr id="3" name="Content Placeholder 2"/>
          <p:cNvSpPr>
            <a:spLocks noGrp="1"/>
          </p:cNvSpPr>
          <p:nvPr>
            <p:ph idx="1"/>
          </p:nvPr>
        </p:nvSpPr>
        <p:spPr>
          <a:xfrm>
            <a:off x="561975" y="1906587"/>
            <a:ext cx="12007850" cy="6781800"/>
          </a:xfrm>
        </p:spPr>
        <p:txBody>
          <a:bodyPr/>
          <a:lstStyle/>
          <a:p>
            <a:pPr marL="0">
              <a:buNone/>
            </a:pPr>
            <a:r>
              <a:rPr lang="en-US" sz="2400" dirty="0" smtClean="0"/>
              <a:t>All transaction phase objects have </a:t>
            </a:r>
            <a:r>
              <a:rPr lang="en-US" sz="2400" dirty="0" smtClean="0">
                <a:solidFill>
                  <a:srgbClr val="FFFF00"/>
                </a:solidFill>
              </a:rPr>
              <a:t>Status property</a:t>
            </a:r>
            <a:r>
              <a:rPr lang="en-US" sz="2400" dirty="0" smtClean="0"/>
              <a:t>. It specifies a stage in which the object currently is. Status is always available at all times. Most methods returns it.</a:t>
            </a:r>
            <a:endParaRPr lang="en-US" sz="2000" dirty="0" smtClean="0"/>
          </a:p>
          <a:p>
            <a:pPr fontAlgn="ctr">
              <a:spcBef>
                <a:spcPts val="1800"/>
              </a:spcBef>
              <a:buNone/>
            </a:pPr>
            <a:r>
              <a:rPr lang="en-US" sz="2400" dirty="0" smtClean="0"/>
              <a:t>The most important status values are:</a:t>
            </a:r>
          </a:p>
          <a:p>
            <a:pPr lvl="1" fontAlgn="ctr"/>
            <a:r>
              <a:rPr lang="en-US" sz="2000" dirty="0" smtClean="0"/>
              <a:t>(Unitialized)</a:t>
            </a:r>
          </a:p>
          <a:p>
            <a:pPr lvl="1" fontAlgn="ctr"/>
            <a:r>
              <a:rPr lang="en-US" sz="2000" dirty="0" smtClean="0"/>
              <a:t>Started</a:t>
            </a:r>
          </a:p>
          <a:p>
            <a:pPr lvl="1" fontAlgn="ctr"/>
            <a:r>
              <a:rPr lang="en-US" sz="2000" dirty="0" smtClean="0"/>
              <a:t>Committed</a:t>
            </a:r>
          </a:p>
          <a:p>
            <a:pPr lvl="1" fontAlgn="ctr"/>
            <a:r>
              <a:rPr lang="en-US" sz="2000" dirty="0" smtClean="0"/>
              <a:t>RolledBack</a:t>
            </a:r>
          </a:p>
          <a:p>
            <a:pPr lvl="1" fontAlgn="ctr"/>
            <a:r>
              <a:rPr lang="en-US" sz="2000" dirty="0" smtClean="0"/>
              <a:t>Pending</a:t>
            </a:r>
          </a:p>
          <a:p>
            <a:pPr fontAlgn="ctr">
              <a:spcBef>
                <a:spcPts val="2400"/>
              </a:spcBef>
              <a:buNone/>
            </a:pPr>
            <a:r>
              <a:rPr lang="en-US" sz="2400" dirty="0" smtClean="0"/>
              <a:t>Special note #1: </a:t>
            </a:r>
            <a:r>
              <a:rPr lang="en-US" sz="2400" dirty="0" smtClean="0">
                <a:solidFill>
                  <a:srgbClr val="FFFF00"/>
                </a:solidFill>
              </a:rPr>
              <a:t>RolledBack</a:t>
            </a:r>
            <a:r>
              <a:rPr lang="en-US" sz="2400" dirty="0" smtClean="0"/>
              <a:t> can be returned from Commit</a:t>
            </a:r>
          </a:p>
          <a:p>
            <a:pPr lvl="1" fontAlgn="ctr">
              <a:buFont typeface="Wingdings" pitchFamily="2" charset="2"/>
              <a:buChar char="ð"/>
            </a:pPr>
            <a:r>
              <a:rPr lang="en-US" sz="2000" dirty="0" smtClean="0"/>
              <a:t>It depends on various error-handling decisions (user’s input, API callbacks, etc.)</a:t>
            </a:r>
          </a:p>
          <a:p>
            <a:pPr fontAlgn="ctr">
              <a:spcBef>
                <a:spcPts val="2400"/>
              </a:spcBef>
              <a:buNone/>
            </a:pPr>
            <a:r>
              <a:rPr lang="en-US" sz="2400" dirty="0" smtClean="0"/>
              <a:t>Special note #2: </a:t>
            </a:r>
            <a:r>
              <a:rPr lang="en-US" sz="2400" dirty="0" smtClean="0">
                <a:solidFill>
                  <a:srgbClr val="FFFF00"/>
                </a:solidFill>
              </a:rPr>
              <a:t>Pending</a:t>
            </a:r>
            <a:r>
              <a:rPr lang="en-US" sz="2400" dirty="0" smtClean="0"/>
              <a:t> can be returned from all methods</a:t>
            </a:r>
          </a:p>
          <a:p>
            <a:pPr lvl="1" fontAlgn="ctr">
              <a:buFont typeface="Wingdings" pitchFamily="2" charset="2"/>
              <a:buChar char="ð"/>
            </a:pPr>
            <a:r>
              <a:rPr lang="en-US" sz="2000" dirty="0" smtClean="0"/>
              <a:t>It means that error handling has not been resolved yet</a:t>
            </a:r>
          </a:p>
          <a:p>
            <a:pPr lvl="1" fontAlgn="ctr">
              <a:buFont typeface="Wingdings" pitchFamily="2" charset="2"/>
              <a:buChar char="ð"/>
            </a:pPr>
            <a:r>
              <a:rPr lang="en-US" sz="2000" dirty="0" smtClean="0"/>
              <a:t>It can only be returned if error handling is set to be modeless (false by default)</a:t>
            </a:r>
          </a:p>
          <a:p>
            <a:pPr lvl="1" fontAlgn="ctr">
              <a:buFont typeface="Wingdings" pitchFamily="2" charset="2"/>
              <a:buChar char="ð"/>
            </a:pPr>
            <a:r>
              <a:rPr lang="en-US" sz="2000" dirty="0" smtClean="0"/>
              <a:t>The caller cannot make changes, cannot start other transactions, cannot end a transaction group</a:t>
            </a:r>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Group Assimilation vs. Committing</a:t>
            </a:r>
            <a:endParaRPr lang="en-US" dirty="0"/>
          </a:p>
        </p:txBody>
      </p:sp>
      <p:sp>
        <p:nvSpPr>
          <p:cNvPr id="3" name="Content Placeholder 2"/>
          <p:cNvSpPr>
            <a:spLocks noGrp="1"/>
          </p:cNvSpPr>
          <p:nvPr>
            <p:ph idx="1"/>
          </p:nvPr>
        </p:nvSpPr>
        <p:spPr>
          <a:xfrm>
            <a:off x="593725" y="1906587"/>
            <a:ext cx="11762080" cy="6939556"/>
          </a:xfrm>
        </p:spPr>
        <p:txBody>
          <a:bodyPr/>
          <a:lstStyle/>
          <a:p>
            <a:pPr>
              <a:buNone/>
            </a:pPr>
            <a:r>
              <a:rPr lang="en-US" sz="3200" dirty="0" smtClean="0"/>
              <a:t>Both methods end and commit a group. The difference is:</a:t>
            </a:r>
          </a:p>
          <a:p>
            <a:pPr marL="365760" indent="-365760" fontAlgn="ctr">
              <a:spcBef>
                <a:spcPts val="2400"/>
              </a:spcBef>
              <a:buFont typeface="Wingdings" pitchFamily="2" charset="2"/>
              <a:buChar char="q"/>
            </a:pPr>
            <a:r>
              <a:rPr lang="en-US" sz="2800" dirty="0" smtClean="0"/>
              <a:t>After </a:t>
            </a:r>
            <a:r>
              <a:rPr lang="en-US" sz="2800" b="1" dirty="0" smtClean="0">
                <a:solidFill>
                  <a:srgbClr val="FFFF00"/>
                </a:solidFill>
              </a:rPr>
              <a:t>committing</a:t>
            </a:r>
            <a:r>
              <a:rPr lang="en-US" sz="2800" dirty="0" smtClean="0"/>
              <a:t>, the group disappears without a trace. There is no effect on the transaction (already committed) in the group. The groups practically vanishes like it never existed.</a:t>
            </a:r>
          </a:p>
          <a:p>
            <a:pPr marL="365760" indent="-365760" fontAlgn="ctr">
              <a:spcBef>
                <a:spcPts val="2400"/>
              </a:spcBef>
              <a:buFont typeface="Wingdings" pitchFamily="2" charset="2"/>
              <a:buChar char="q"/>
            </a:pPr>
            <a:r>
              <a:rPr lang="en-US" sz="2800" dirty="0" smtClean="0"/>
              <a:t>When </a:t>
            </a:r>
            <a:r>
              <a:rPr lang="en-US" sz="2800" b="1" dirty="0" smtClean="0">
                <a:solidFill>
                  <a:srgbClr val="FFFF00"/>
                </a:solidFill>
              </a:rPr>
              <a:t>assimilating</a:t>
            </a:r>
            <a:r>
              <a:rPr lang="en-US" sz="2800" dirty="0" smtClean="0"/>
              <a:t>, enclosed transactions are merged together</a:t>
            </a:r>
          </a:p>
          <a:p>
            <a:pPr lvl="1" fontAlgn="ctr"/>
            <a:r>
              <a:rPr lang="en-US" sz="2400" dirty="0" smtClean="0"/>
              <a:t>Meaning there will be only one transaction after the merging process is completed.</a:t>
            </a:r>
          </a:p>
          <a:p>
            <a:pPr lvl="1" fontAlgn="ctr"/>
            <a:r>
              <a:rPr lang="en-US" sz="2400" dirty="0" smtClean="0"/>
              <a:t>The end user will only see this one transaction in the undo/redo menu.</a:t>
            </a:r>
          </a:p>
          <a:p>
            <a:pPr lvl="1" fontAlgn="ctr"/>
            <a:r>
              <a:rPr lang="en-US" sz="2400" dirty="0" smtClean="0"/>
              <a:t>The transaction's name will be the name of the group</a:t>
            </a:r>
          </a:p>
          <a:p>
            <a:pPr marL="731520" lvl="2" indent="0" fontAlgn="ctr">
              <a:buNone/>
            </a:pPr>
            <a:r>
              <a:rPr lang="en-US" sz="2000" dirty="0" smtClean="0"/>
              <a:t>(Unless there was only one transaction in the group, in which case no merging happens and the transaction get to keep its name.)</a:t>
            </a:r>
          </a:p>
          <a:p>
            <a:pPr lvl="1" fontAlgn="ctr"/>
            <a:r>
              <a:rPr lang="en-US" sz="2400" dirty="0" smtClean="0"/>
              <a:t>When assimilation is ever, the group is forgotten. There is no way to rejuvenate it.</a:t>
            </a:r>
          </a:p>
          <a:p>
            <a:pPr>
              <a:buNone/>
            </a:pPr>
            <a:endParaRPr lang="en-US" sz="2800"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2026918"/>
          </a:xfrm>
        </p:spPr>
        <p:txBody>
          <a:bodyPr/>
          <a:lstStyle/>
          <a:p>
            <a:pPr algn="ctr">
              <a:lnSpc>
                <a:spcPct val="150000"/>
              </a:lnSpc>
            </a:pPr>
            <a:r>
              <a:rPr lang="en-US" dirty="0" smtClean="0">
                <a:solidFill>
                  <a:srgbClr val="FFAA00"/>
                </a:solidFill>
              </a:rPr>
              <a:t>Document Changed Event</a:t>
            </a:r>
            <a:r>
              <a:rPr lang="en-US" dirty="0" smtClean="0"/>
              <a:t/>
            </a:r>
            <a:br>
              <a:rPr lang="en-US" dirty="0" smtClean="0"/>
            </a:br>
            <a:r>
              <a:rPr lang="en-US" sz="3200" b="0" dirty="0" smtClean="0"/>
              <a:t>What ‘s just happened?</a:t>
            </a:r>
            <a:endParaRPr lang="en-US" sz="3200" b="0"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vs. Dynamic changes</a:t>
            </a:r>
            <a:endParaRPr lang="en-US" dirty="0"/>
          </a:p>
        </p:txBody>
      </p:sp>
      <p:sp>
        <p:nvSpPr>
          <p:cNvPr id="3" name="Content Placeholder 2"/>
          <p:cNvSpPr>
            <a:spLocks noGrp="1"/>
          </p:cNvSpPr>
          <p:nvPr>
            <p:ph sz="quarter" idx="10"/>
          </p:nvPr>
        </p:nvSpPr>
        <p:spPr/>
        <p:txBody>
          <a:bodyPr/>
          <a:lstStyle/>
          <a:p>
            <a:pPr>
              <a:buNone/>
            </a:pPr>
            <a:r>
              <a:rPr lang="en-US" b="1" dirty="0" smtClean="0">
                <a:solidFill>
                  <a:srgbClr val="FFFF00"/>
                </a:solidFill>
              </a:rPr>
              <a:t>A static </a:t>
            </a:r>
            <a:r>
              <a:rPr lang="en-US" sz="2400" dirty="0" smtClean="0">
                <a:solidFill>
                  <a:schemeClr val="tx1"/>
                </a:solidFill>
              </a:rPr>
              <a:t>change </a:t>
            </a:r>
            <a:r>
              <a:rPr lang="en-US" sz="2400" dirty="0" smtClean="0"/>
              <a:t>refers to an action that changes the model as an effect of an one-time explicit request made by the end user. Revit is in between commands, sort of idling, ready to accept a new transaction.</a:t>
            </a:r>
          </a:p>
          <a:p>
            <a:pPr>
              <a:buNone/>
            </a:pPr>
            <a:endParaRPr lang="en-US" sz="2400" dirty="0" smtClean="0"/>
          </a:p>
          <a:p>
            <a:pPr marL="740070" lvl="1" indent="-457200" fontAlgn="ctr">
              <a:buFont typeface="+mj-lt"/>
              <a:buAutoNum type="alphaLcParenR"/>
            </a:pPr>
            <a:r>
              <a:rPr lang="en-US" sz="2400" dirty="0" smtClean="0"/>
              <a:t>By executing an external command</a:t>
            </a:r>
          </a:p>
          <a:p>
            <a:pPr marL="740070" lvl="1" indent="-457200" fontAlgn="ctr">
              <a:buFont typeface="+mj-lt"/>
              <a:buAutoNum type="alphaLcParenR"/>
            </a:pPr>
            <a:r>
              <a:rPr lang="en-US" sz="2400" dirty="0" smtClean="0"/>
              <a:t>By executing a macro</a:t>
            </a:r>
          </a:p>
          <a:p>
            <a:endParaRPr lang="en-US" sz="2400" dirty="0" smtClean="0"/>
          </a:p>
          <a:p>
            <a:pPr>
              <a:buClr>
                <a:srgbClr val="FFC000"/>
              </a:buClr>
              <a:buFont typeface="Wingdings" pitchFamily="2" charset="2"/>
              <a:buChar char="ð"/>
            </a:pPr>
            <a:r>
              <a:rPr lang="en-US" sz="2400" dirty="0" smtClean="0">
                <a:solidFill>
                  <a:srgbClr val="FFC000"/>
                </a:solidFill>
              </a:rPr>
              <a:t>The end user is the trigger for a static change.</a:t>
            </a:r>
            <a:endParaRPr lang="en-US" sz="2400" dirty="0">
              <a:solidFill>
                <a:srgbClr val="FFC000"/>
              </a:solidFill>
            </a:endParaRPr>
          </a:p>
        </p:txBody>
      </p:sp>
      <p:sp>
        <p:nvSpPr>
          <p:cNvPr id="4" name="Content Placeholder 3"/>
          <p:cNvSpPr>
            <a:spLocks noGrp="1"/>
          </p:cNvSpPr>
          <p:nvPr>
            <p:ph sz="quarter" idx="11"/>
          </p:nvPr>
        </p:nvSpPr>
        <p:spPr/>
        <p:txBody>
          <a:bodyPr/>
          <a:lstStyle/>
          <a:p>
            <a:pPr>
              <a:buNone/>
            </a:pPr>
            <a:r>
              <a:rPr lang="en-US" b="1" dirty="0" smtClean="0">
                <a:solidFill>
                  <a:srgbClr val="FFFF00"/>
                </a:solidFill>
              </a:rPr>
              <a:t>A dynamic </a:t>
            </a:r>
            <a:r>
              <a:rPr lang="en-US" sz="2400" dirty="0" smtClean="0">
                <a:solidFill>
                  <a:schemeClr val="tx1"/>
                </a:solidFill>
              </a:rPr>
              <a:t>change </a:t>
            </a:r>
            <a:r>
              <a:rPr lang="en-US" sz="2400" dirty="0" smtClean="0"/>
              <a:t>refers to changing the model as an reaction to something happening in or with the model. Revit is already executing, or about to make, or finished an action.</a:t>
            </a:r>
          </a:p>
          <a:p>
            <a:pPr>
              <a:buNone/>
            </a:pPr>
            <a:endParaRPr lang="en-US" sz="2400" dirty="0" smtClean="0"/>
          </a:p>
          <a:p>
            <a:pPr marL="740070" lvl="1" indent="-457200" fontAlgn="ctr">
              <a:buFont typeface="+mj-lt"/>
              <a:buAutoNum type="alphaLcParenR"/>
            </a:pPr>
            <a:r>
              <a:rPr lang="en-US" sz="2400" dirty="0" smtClean="0"/>
              <a:t>Executing an event handler</a:t>
            </a:r>
            <a:endParaRPr lang="en-US" sz="2100" dirty="0" smtClean="0"/>
          </a:p>
          <a:p>
            <a:pPr marL="740070" lvl="1" indent="-457200" fontAlgn="ctr">
              <a:buFont typeface="+mj-lt"/>
              <a:buAutoNum type="alphaLcParenR"/>
            </a:pPr>
            <a:r>
              <a:rPr lang="en-US" sz="2400" dirty="0" smtClean="0"/>
              <a:t>Executing a dynamic update</a:t>
            </a:r>
            <a:endParaRPr lang="en-US" sz="2100" dirty="0" smtClean="0"/>
          </a:p>
          <a:p>
            <a:endParaRPr lang="en-US" sz="2400" dirty="0" smtClean="0"/>
          </a:p>
          <a:p>
            <a:pPr>
              <a:buClr>
                <a:srgbClr val="FFC000"/>
              </a:buClr>
              <a:buFont typeface="Wingdings" pitchFamily="2" charset="2"/>
              <a:buChar char="ð"/>
            </a:pPr>
            <a:r>
              <a:rPr lang="en-US" sz="2400" dirty="0" smtClean="0">
                <a:solidFill>
                  <a:srgbClr val="FFC000"/>
                </a:solidFill>
              </a:rPr>
              <a:t>An external application itself is the trigger of a dynamic change</a:t>
            </a:r>
          </a:p>
          <a:p>
            <a:pPr>
              <a:buClr>
                <a:schemeClr val="accent4">
                  <a:lumMod val="60000"/>
                  <a:lumOff val="40000"/>
                </a:schemeClr>
              </a:buClr>
              <a:buFont typeface="Wingdings" pitchFamily="2" charset="2"/>
              <a:buChar char="ð"/>
            </a:pPr>
            <a:endParaRPr lang="en-US" sz="2400" dirty="0" smtClean="0">
              <a:solidFill>
                <a:schemeClr val="accent4">
                  <a:lumMod val="60000"/>
                  <a:lumOff val="40000"/>
                </a:schemeClr>
              </a:solidFill>
            </a:endParaRPr>
          </a:p>
          <a:p>
            <a:pPr>
              <a:buNone/>
            </a:pPr>
            <a:endParaRPr 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1000"/>
                                        <p:tgtEl>
                                          <p:spTgt spid="4">
                                            <p:txEl>
                                              <p:pRg st="0" end="0"/>
                                            </p:txEl>
                                          </p:spTgt>
                                        </p:tgtEl>
                                      </p:cBhvr>
                                    </p:animEffect>
                                    <p:anim calcmode="lin" valueType="num">
                                      <p:cBhvr>
                                        <p:cTn id="3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1000"/>
                                        <p:tgtEl>
                                          <p:spTgt spid="4">
                                            <p:txEl>
                                              <p:pRg st="2" end="2"/>
                                            </p:txEl>
                                          </p:spTgt>
                                        </p:tgtEl>
                                      </p:cBhvr>
                                    </p:animEffect>
                                    <p:anim calcmode="lin" valueType="num">
                                      <p:cBhvr>
                                        <p:cTn id="3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1000"/>
                                        <p:tgtEl>
                                          <p:spTgt spid="4">
                                            <p:txEl>
                                              <p:pRg st="3" end="3"/>
                                            </p:txEl>
                                          </p:spTgt>
                                        </p:tgtEl>
                                      </p:cBhvr>
                                    </p:animEffect>
                                    <p:anim calcmode="lin" valueType="num">
                                      <p:cBhvr>
                                        <p:cTn id="4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1000"/>
                                        <p:tgtEl>
                                          <p:spTgt spid="4">
                                            <p:txEl>
                                              <p:pRg st="5" end="5"/>
                                            </p:txEl>
                                          </p:spTgt>
                                        </p:tgtEl>
                                      </p:cBhvr>
                                    </p:animEffect>
                                    <p:anim calcmode="lin" valueType="num">
                                      <p:cBhvr>
                                        <p:cTn id="4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85132"/>
          </a:xfrm>
        </p:spPr>
        <p:txBody>
          <a:bodyPr/>
          <a:lstStyle/>
          <a:p>
            <a:r>
              <a:rPr lang="en-US" dirty="0" smtClean="0"/>
              <a:t>The </a:t>
            </a:r>
            <a:r>
              <a:rPr lang="en-US" dirty="0" smtClean="0">
                <a:solidFill>
                  <a:srgbClr val="FFFF00"/>
                </a:solidFill>
              </a:rPr>
              <a:t>DocumentChanged</a:t>
            </a:r>
            <a:r>
              <a:rPr lang="en-US" dirty="0" smtClean="0"/>
              <a:t> event</a:t>
            </a:r>
            <a:endParaRPr lang="en-US" dirty="0"/>
          </a:p>
        </p:txBody>
      </p:sp>
      <p:sp>
        <p:nvSpPr>
          <p:cNvPr id="3" name="Content Placeholder 2"/>
          <p:cNvSpPr>
            <a:spLocks noGrp="1"/>
          </p:cNvSpPr>
          <p:nvPr>
            <p:ph idx="1"/>
          </p:nvPr>
        </p:nvSpPr>
        <p:spPr>
          <a:xfrm>
            <a:off x="593725" y="1601787"/>
            <a:ext cx="11762080" cy="7244356"/>
          </a:xfrm>
        </p:spPr>
        <p:txBody>
          <a:bodyPr/>
          <a:lstStyle/>
          <a:p>
            <a:pPr marL="457200" indent="-457200" fontAlgn="ctr">
              <a:spcBef>
                <a:spcPts val="0"/>
              </a:spcBef>
              <a:buFont typeface="Wingdings" pitchFamily="2" charset="2"/>
              <a:buChar char="q"/>
            </a:pPr>
            <a:r>
              <a:rPr lang="en-US" sz="2800" dirty="0" smtClean="0"/>
              <a:t>It is raised at the end of transaction regardless of whether it was committed or rolled back (or empty)</a:t>
            </a:r>
          </a:p>
          <a:p>
            <a:pPr marL="457200" indent="-457200" fontAlgn="ctr">
              <a:spcBef>
                <a:spcPts val="1800"/>
              </a:spcBef>
              <a:buFont typeface="Wingdings" pitchFamily="2" charset="2"/>
              <a:buChar char="q"/>
            </a:pPr>
            <a:r>
              <a:rPr lang="en-US" sz="2800" dirty="0" smtClean="0"/>
              <a:t>Also, rolling back a group will cause this event to be raised</a:t>
            </a:r>
          </a:p>
          <a:p>
            <a:pPr marL="731520" lvl="1" indent="-274320" fontAlgn="ctr">
              <a:buFont typeface="Wingdings" pitchFamily="2" charset="2"/>
              <a:buChar char="ð"/>
            </a:pPr>
            <a:r>
              <a:rPr lang="en-US" sz="2000" dirty="0" smtClean="0"/>
              <a:t>All (already committed) transactions enclosed by the group will be included</a:t>
            </a:r>
          </a:p>
          <a:p>
            <a:pPr marL="457200" indent="-457200" fontAlgn="ctr">
              <a:spcBef>
                <a:spcPts val="1800"/>
              </a:spcBef>
              <a:buFont typeface="Wingdings" pitchFamily="2" charset="2"/>
              <a:buChar char="q"/>
            </a:pPr>
            <a:r>
              <a:rPr lang="en-US" sz="2800" dirty="0" smtClean="0"/>
              <a:t>It is also raised for every undo and redo</a:t>
            </a:r>
          </a:p>
          <a:p>
            <a:pPr marL="731520" lvl="1" indent="-274320" fontAlgn="ctr">
              <a:buFont typeface="Wingdings" pitchFamily="2" charset="2"/>
              <a:buChar char="ð"/>
            </a:pPr>
            <a:r>
              <a:rPr lang="en-US" sz="2000" dirty="0" smtClean="0"/>
              <a:t>It could be a set of transaction at once</a:t>
            </a:r>
          </a:p>
          <a:p>
            <a:pPr marL="457200" indent="-457200" fontAlgn="ctr">
              <a:spcBef>
                <a:spcPts val="1800"/>
              </a:spcBef>
              <a:buFont typeface="Wingdings" pitchFamily="2" charset="2"/>
              <a:buChar char="q"/>
            </a:pPr>
            <a:r>
              <a:rPr lang="en-US" sz="2800" dirty="0" smtClean="0"/>
              <a:t>List of Added / Deleted / Modified elements is available</a:t>
            </a:r>
          </a:p>
          <a:p>
            <a:pPr marL="731520" lvl="1" indent="-274320" fontAlgn="ctr">
              <a:buFont typeface="Wingdings" pitchFamily="2" charset="2"/>
              <a:buChar char="ð"/>
            </a:pPr>
            <a:r>
              <a:rPr lang="en-US" sz="2000" dirty="0" smtClean="0"/>
              <a:t>The lists are mutually exclusive</a:t>
            </a:r>
          </a:p>
          <a:p>
            <a:pPr marL="731520" lvl="1" indent="-274320" fontAlgn="ctr">
              <a:buFont typeface="Wingdings" pitchFamily="2" charset="2"/>
              <a:buChar char="ð"/>
            </a:pPr>
            <a:r>
              <a:rPr lang="en-US" sz="2000" dirty="0" smtClean="0"/>
              <a:t>Any of the lists can be empty</a:t>
            </a:r>
          </a:p>
          <a:p>
            <a:pPr marL="457200" indent="-457200" fontAlgn="ctr">
              <a:spcBef>
                <a:spcPts val="1800"/>
              </a:spcBef>
              <a:buFont typeface="Wingdings" pitchFamily="2" charset="2"/>
              <a:buChar char="q"/>
            </a:pPr>
            <a:r>
              <a:rPr lang="en-US" sz="2800" dirty="0" smtClean="0"/>
              <a:t>Event can also be raised when no elements were changed</a:t>
            </a:r>
          </a:p>
          <a:p>
            <a:pPr marL="731520" lvl="1" indent="-274320" fontAlgn="ctr">
              <a:buFont typeface="Wingdings" pitchFamily="2" charset="2"/>
              <a:buChar char="ð"/>
            </a:pPr>
            <a:r>
              <a:rPr lang="en-US" sz="2000" dirty="0" smtClean="0"/>
              <a:t>But we do not have a way of telling what it was</a:t>
            </a:r>
          </a:p>
          <a:p>
            <a:pPr marL="457200" indent="-457200" fontAlgn="ctr">
              <a:spcBef>
                <a:spcPts val="1800"/>
              </a:spcBef>
              <a:buFont typeface="Wingdings" pitchFamily="2" charset="2"/>
              <a:buChar char="q"/>
            </a:pPr>
            <a:r>
              <a:rPr lang="en-US" sz="2800" dirty="0" smtClean="0"/>
              <a:t>Event is not raised if non-persistent data changes</a:t>
            </a:r>
          </a:p>
          <a:p>
            <a:pPr marL="731520" lvl="1" indent="-274320" fontAlgn="ctr">
              <a:buFont typeface="Wingdings" pitchFamily="2" charset="2"/>
              <a:buChar char="ð"/>
            </a:pPr>
            <a:r>
              <a:rPr lang="en-US" sz="2000" dirty="0" smtClean="0"/>
              <a:t>It is because it is "Document" changed, not "Revit changed something"</a:t>
            </a:r>
          </a:p>
          <a:p>
            <a:pPr marL="731520" lvl="1" indent="-274320" fontAlgn="ctr">
              <a:buFont typeface="Wingdings" pitchFamily="2" charset="2"/>
              <a:buChar char="ð"/>
            </a:pPr>
            <a:r>
              <a:rPr lang="en-US" sz="2000" dirty="0" smtClean="0"/>
              <a:t>Non-persistent data do not need a transaction in order to be modified</a:t>
            </a:r>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874517"/>
          </a:xfrm>
        </p:spPr>
        <p:txBody>
          <a:bodyPr/>
          <a:lstStyle/>
          <a:p>
            <a:pPr algn="ctr">
              <a:lnSpc>
                <a:spcPct val="150000"/>
              </a:lnSpc>
            </a:pPr>
            <a:r>
              <a:rPr lang="en-US" dirty="0" smtClean="0">
                <a:solidFill>
                  <a:srgbClr val="FFAA00"/>
                </a:solidFill>
              </a:rPr>
              <a:t>Dynamic model update</a:t>
            </a:r>
            <a:r>
              <a:rPr lang="en-US" dirty="0" smtClean="0"/>
              <a:t/>
            </a:r>
            <a:br>
              <a:rPr lang="en-US" dirty="0" smtClean="0"/>
            </a:br>
            <a:r>
              <a:rPr lang="en-US" sz="3200" b="0" dirty="0" smtClean="0"/>
              <a:t>Being part of regeneration</a:t>
            </a:r>
            <a:endParaRPr lang="en-US" sz="3200" b="0"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85132"/>
          </a:xfrm>
        </p:spPr>
        <p:txBody>
          <a:bodyPr/>
          <a:lstStyle/>
          <a:p>
            <a:r>
              <a:rPr lang="en-US" sz="3600" dirty="0" smtClean="0"/>
              <a:t>Dynamic Model Update </a:t>
            </a:r>
            <a:r>
              <a:rPr lang="en-US" sz="3600" dirty="0" smtClean="0">
                <a:solidFill>
                  <a:srgbClr val="FFFF00"/>
                </a:solidFill>
              </a:rPr>
              <a:t>vs.</a:t>
            </a:r>
            <a:r>
              <a:rPr lang="en-US" sz="3600" dirty="0" smtClean="0"/>
              <a:t> DocumentChanged event</a:t>
            </a:r>
            <a:endParaRPr lang="en-US" sz="3600" dirty="0"/>
          </a:p>
        </p:txBody>
      </p:sp>
      <p:sp>
        <p:nvSpPr>
          <p:cNvPr id="3" name="Content Placeholder 2"/>
          <p:cNvSpPr>
            <a:spLocks noGrp="1"/>
          </p:cNvSpPr>
          <p:nvPr>
            <p:ph sz="quarter" idx="10"/>
          </p:nvPr>
        </p:nvSpPr>
        <p:spPr>
          <a:xfrm>
            <a:off x="603504" y="1677987"/>
            <a:ext cx="5788152" cy="6400800"/>
          </a:xfrm>
        </p:spPr>
        <p:txBody>
          <a:bodyPr/>
          <a:lstStyle/>
          <a:p>
            <a:pPr>
              <a:buNone/>
            </a:pPr>
            <a:r>
              <a:rPr lang="en-US" b="1" dirty="0" smtClean="0">
                <a:solidFill>
                  <a:srgbClr val="FFFF00"/>
                </a:solidFill>
              </a:rPr>
              <a:t>DMU</a:t>
            </a:r>
          </a:p>
          <a:p>
            <a:pPr fontAlgn="ctr">
              <a:spcBef>
                <a:spcPts val="1200"/>
              </a:spcBef>
              <a:buFont typeface="Wingdings" pitchFamily="2" charset="2"/>
              <a:buChar char="ü"/>
            </a:pPr>
            <a:r>
              <a:rPr lang="en-US" sz="2800" dirty="0" smtClean="0">
                <a:solidFill>
                  <a:schemeClr val="accent1"/>
                </a:solidFill>
              </a:rPr>
              <a:t>Providing a way for updating the document itself as a reaction to the changes in the document</a:t>
            </a:r>
          </a:p>
          <a:p>
            <a:pPr fontAlgn="ctr">
              <a:spcBef>
                <a:spcPts val="1200"/>
              </a:spcBef>
              <a:buFont typeface="Wingdings" pitchFamily="2" charset="2"/>
              <a:buChar char="ü"/>
            </a:pPr>
            <a:r>
              <a:rPr lang="en-US" sz="2800" dirty="0" smtClean="0"/>
              <a:t>This is part of the transaction and regeneration process</a:t>
            </a:r>
          </a:p>
          <a:p>
            <a:pPr fontAlgn="ctr">
              <a:spcBef>
                <a:spcPts val="1200"/>
              </a:spcBef>
              <a:buFont typeface="Wingdings" pitchFamily="2" charset="2"/>
              <a:buChar char="ü"/>
            </a:pPr>
            <a:r>
              <a:rPr lang="en-US" sz="2800" dirty="0" smtClean="0"/>
              <a:t>It only runs when a transaction is actually committed. It is not executed when a transaction is undone / redone</a:t>
            </a:r>
          </a:p>
          <a:p>
            <a:pPr fontAlgn="ctr">
              <a:spcBef>
                <a:spcPts val="1200"/>
              </a:spcBef>
              <a:buFont typeface="Wingdings" pitchFamily="2" charset="2"/>
              <a:buChar char="ü"/>
            </a:pPr>
            <a:r>
              <a:rPr lang="en-US" sz="2800" dirty="0" smtClean="0"/>
              <a:t>User can make changes</a:t>
            </a:r>
          </a:p>
          <a:p>
            <a:r>
              <a:rPr lang="en-US" sz="2800" dirty="0" smtClean="0"/>
              <a:t>Invoked for desired changes only, controlled by filters</a:t>
            </a:r>
            <a:endParaRPr lang="en-US" dirty="0"/>
          </a:p>
        </p:txBody>
      </p:sp>
      <p:sp>
        <p:nvSpPr>
          <p:cNvPr id="4" name="Content Placeholder 3"/>
          <p:cNvSpPr>
            <a:spLocks noGrp="1"/>
          </p:cNvSpPr>
          <p:nvPr>
            <p:ph sz="quarter" idx="11"/>
          </p:nvPr>
        </p:nvSpPr>
        <p:spPr>
          <a:xfrm>
            <a:off x="6581775" y="1601787"/>
            <a:ext cx="5791200" cy="5638801"/>
          </a:xfrm>
        </p:spPr>
        <p:txBody>
          <a:bodyPr/>
          <a:lstStyle/>
          <a:p>
            <a:pPr>
              <a:buNone/>
            </a:pPr>
            <a:r>
              <a:rPr lang="en-US" sz="3200" b="1" dirty="0" smtClean="0">
                <a:solidFill>
                  <a:srgbClr val="FFFF00"/>
                </a:solidFill>
              </a:rPr>
              <a:t>DC</a:t>
            </a:r>
          </a:p>
          <a:p>
            <a:pPr fontAlgn="ctr">
              <a:buFont typeface="Wingdings" pitchFamily="2" charset="2"/>
              <a:buChar char="ü"/>
            </a:pPr>
            <a:r>
              <a:rPr lang="en-US" sz="2800" dirty="0" smtClean="0">
                <a:solidFill>
                  <a:schemeClr val="accent1"/>
                </a:solidFill>
              </a:rPr>
              <a:t>Providing a way for updating data external to the document (such as UI controls) as a reaction to document changes</a:t>
            </a:r>
          </a:p>
          <a:p>
            <a:pPr fontAlgn="ctr">
              <a:buFont typeface="Wingdings" pitchFamily="2" charset="2"/>
              <a:buChar char="ü"/>
            </a:pPr>
            <a:r>
              <a:rPr lang="en-US" sz="2800" dirty="0" smtClean="0"/>
              <a:t>Is not part of transaction</a:t>
            </a:r>
          </a:p>
          <a:p>
            <a:pPr fontAlgn="ctr">
              <a:buFont typeface="Wingdings" pitchFamily="2" charset="2"/>
              <a:buChar char="ü"/>
            </a:pPr>
            <a:r>
              <a:rPr lang="en-US" sz="2800" dirty="0" smtClean="0"/>
              <a:t>It runs when transaction is either committed or rolled back, and also when it is undone or redone</a:t>
            </a:r>
          </a:p>
          <a:p>
            <a:pPr fontAlgn="ctr">
              <a:buFont typeface="Wingdings" pitchFamily="2" charset="2"/>
              <a:buChar char="ü"/>
            </a:pPr>
            <a:r>
              <a:rPr lang="en-US" sz="2800" dirty="0" smtClean="0"/>
              <a:t>User cannot make changes</a:t>
            </a:r>
          </a:p>
          <a:p>
            <a:pPr fontAlgn="ctr">
              <a:buFont typeface="Wingdings" pitchFamily="2" charset="2"/>
              <a:buChar char="ü"/>
            </a:pPr>
            <a:r>
              <a:rPr lang="en-US" sz="2800" dirty="0" smtClean="0"/>
              <a:t>Invoked for all changes</a:t>
            </a:r>
          </a:p>
        </p:txBody>
      </p:sp>
      <p:sp>
        <p:nvSpPr>
          <p:cNvPr id="5" name="TextBox 4"/>
          <p:cNvSpPr txBox="1"/>
          <p:nvPr/>
        </p:nvSpPr>
        <p:spPr>
          <a:xfrm>
            <a:off x="1400175" y="8307387"/>
            <a:ext cx="10540065" cy="523220"/>
          </a:xfrm>
          <a:prstGeom prst="rect">
            <a:avLst/>
          </a:prstGeom>
          <a:noFill/>
        </p:spPr>
        <p:txBody>
          <a:bodyPr wrap="none" rtlCol="0">
            <a:spAutoFit/>
          </a:bodyPr>
          <a:lstStyle/>
          <a:p>
            <a:r>
              <a:rPr lang="en-US" sz="2800" dirty="0" smtClean="0"/>
              <a:t>Both DMU and DC are executed before transaction is completed!</a:t>
            </a:r>
            <a:endParaRPr lang="en-US" sz="2800"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IUpdater interface</a:t>
            </a:r>
            <a:endParaRPr lang="en-US" dirty="0"/>
          </a:p>
        </p:txBody>
      </p:sp>
      <p:sp>
        <p:nvSpPr>
          <p:cNvPr id="3" name="Content Placeholder 2"/>
          <p:cNvSpPr>
            <a:spLocks noGrp="1"/>
          </p:cNvSpPr>
          <p:nvPr>
            <p:ph sz="quarter" idx="10"/>
          </p:nvPr>
        </p:nvSpPr>
        <p:spPr>
          <a:xfrm>
            <a:off x="603504" y="2897187"/>
            <a:ext cx="5597271" cy="5954206"/>
          </a:xfrm>
        </p:spPr>
        <p:txBody>
          <a:bodyPr/>
          <a:lstStyle/>
          <a:p>
            <a:pPr>
              <a:buNone/>
            </a:pPr>
            <a:r>
              <a:rPr lang="en-US" sz="3200" b="1" dirty="0" smtClean="0">
                <a:solidFill>
                  <a:srgbClr val="FFFF00"/>
                </a:solidFill>
              </a:rPr>
              <a:t>The interface</a:t>
            </a:r>
            <a:r>
              <a:rPr lang="en-US" sz="3200" dirty="0" smtClean="0">
                <a:solidFill>
                  <a:srgbClr val="FFFF00"/>
                </a:solidFill>
              </a:rPr>
              <a:t> </a:t>
            </a:r>
          </a:p>
          <a:p>
            <a:pPr marL="365760" indent="-365760" fontAlgn="ctr">
              <a:spcBef>
                <a:spcPts val="1800"/>
              </a:spcBef>
              <a:buFont typeface="Wingdings" pitchFamily="2" charset="2"/>
              <a:buChar char="q"/>
            </a:pPr>
            <a:r>
              <a:rPr lang="en-US" sz="2400" dirty="0" smtClean="0"/>
              <a:t>Is how an API client can respond to updates</a:t>
            </a:r>
          </a:p>
          <a:p>
            <a:pPr marL="365760" indent="-365760" fontAlgn="ctr">
              <a:spcBef>
                <a:spcPts val="1800"/>
              </a:spcBef>
              <a:buFont typeface="Wingdings" pitchFamily="2" charset="2"/>
              <a:buChar char="q"/>
            </a:pPr>
            <a:r>
              <a:rPr lang="en-US" sz="2400" dirty="0" smtClean="0"/>
              <a:t>When the methods are invoked and why:</a:t>
            </a:r>
          </a:p>
          <a:p>
            <a:pPr marL="640080" lvl="1" indent="-274320" fontAlgn="ctr">
              <a:buFont typeface="+mj-lt"/>
              <a:buAutoNum type="alphaLcParenR"/>
            </a:pPr>
            <a:r>
              <a:rPr lang="en-US" sz="2000" dirty="0" smtClean="0"/>
              <a:t>All methods except Execute() is invoked only once at the time of registering. Revit stores the information in the model.</a:t>
            </a:r>
          </a:p>
          <a:p>
            <a:pPr marL="640080" lvl="1" indent="-274320" fontAlgn="ctr">
              <a:buFont typeface="+mj-lt"/>
              <a:buAutoNum type="alphaLcParenR"/>
            </a:pPr>
            <a:r>
              <a:rPr lang="en-US" sz="2000" dirty="0" smtClean="0"/>
              <a:t>Execute() is invoked every time a particular updater is triggered</a:t>
            </a:r>
          </a:p>
          <a:p>
            <a:pPr marL="365760" indent="-365760" fontAlgn="ctr">
              <a:spcBef>
                <a:spcPts val="1800"/>
              </a:spcBef>
              <a:buFont typeface="Wingdings" pitchFamily="2" charset="2"/>
              <a:buChar char="q"/>
            </a:pPr>
            <a:r>
              <a:rPr lang="en-US" sz="2400" dirty="0" smtClean="0"/>
              <a:t>Revit holds a tracking reference of the updater instance (so it is not garbage collected accidentally)</a:t>
            </a:r>
          </a:p>
          <a:p>
            <a:pPr>
              <a:buNone/>
            </a:pPr>
            <a:endParaRPr lang="en-US" dirty="0"/>
          </a:p>
        </p:txBody>
      </p:sp>
      <p:sp>
        <p:nvSpPr>
          <p:cNvPr id="4" name="Content Placeholder 3"/>
          <p:cNvSpPr>
            <a:spLocks noGrp="1"/>
          </p:cNvSpPr>
          <p:nvPr>
            <p:ph sz="quarter" idx="11"/>
          </p:nvPr>
        </p:nvSpPr>
        <p:spPr>
          <a:xfrm>
            <a:off x="6429375" y="2897186"/>
            <a:ext cx="6172200" cy="5029201"/>
          </a:xfrm>
          <a:solidFill>
            <a:schemeClr val="tx1">
              <a:lumMod val="85000"/>
            </a:schemeClr>
          </a:solidFill>
          <a:ln w="38100">
            <a:solidFill>
              <a:schemeClr val="accent1">
                <a:lumMod val="60000"/>
                <a:lumOff val="40000"/>
              </a:schemeClr>
            </a:solidFill>
          </a:ln>
        </p:spPr>
        <p:txBody>
          <a:bodyPr lIns="182880"/>
          <a:lstStyle/>
          <a:p>
            <a:pPr>
              <a:buNone/>
            </a:pPr>
            <a:endParaRPr lang="en-US" sz="2000" b="1" dirty="0" smtClean="0">
              <a:solidFill>
                <a:srgbClr val="0000FF"/>
              </a:solidFill>
              <a:latin typeface="Courier New" pitchFamily="49" charset="0"/>
              <a:cs typeface="Courier New" pitchFamily="49" charset="0"/>
            </a:endParaRPr>
          </a:p>
          <a:p>
            <a:pPr>
              <a:buNone/>
            </a:pPr>
            <a:r>
              <a:rPr lang="en-US" sz="2000" b="1" dirty="0" smtClean="0">
                <a:solidFill>
                  <a:srgbClr val="0000FF"/>
                </a:solidFill>
                <a:latin typeface="Courier New" pitchFamily="49" charset="0"/>
                <a:cs typeface="Courier New" pitchFamily="49" charset="0"/>
              </a:rPr>
              <a:t>public interface class </a:t>
            </a:r>
            <a:r>
              <a:rPr lang="en-US" sz="2000" dirty="0" err="1" smtClean="0">
                <a:solidFill>
                  <a:schemeClr val="bg1"/>
                </a:solidFill>
                <a:latin typeface="Courier New" pitchFamily="49" charset="0"/>
                <a:cs typeface="Courier New" pitchFamily="49" charset="0"/>
              </a:rPr>
              <a:t>IUpdater</a:t>
            </a:r>
            <a:endParaRPr lang="en-US" sz="2000" dirty="0" smtClean="0">
              <a:solidFill>
                <a:schemeClr val="bg1"/>
              </a:solidFill>
              <a:latin typeface="Courier New" pitchFamily="49" charset="0"/>
              <a:cs typeface="Courier New" pitchFamily="49" charset="0"/>
            </a:endParaRPr>
          </a:p>
          <a:p>
            <a:pPr>
              <a:buNone/>
            </a:pPr>
            <a:r>
              <a:rPr lang="en-US" sz="2000" dirty="0" smtClean="0">
                <a:solidFill>
                  <a:schemeClr val="bg1"/>
                </a:solidFill>
                <a:latin typeface="Courier New" pitchFamily="49" charset="0"/>
                <a:cs typeface="Courier New" pitchFamily="49" charset="0"/>
              </a:rPr>
              <a:t>{</a:t>
            </a:r>
          </a:p>
          <a:p>
            <a:pPr>
              <a:buNone/>
            </a:pPr>
            <a:r>
              <a:rPr lang="en-US" sz="2000" dirty="0" smtClean="0">
                <a:solidFill>
                  <a:schemeClr val="bg1"/>
                </a:solidFill>
                <a:latin typeface="Courier New" pitchFamily="49" charset="0"/>
                <a:cs typeface="Courier New" pitchFamily="49" charset="0"/>
              </a:rPr>
              <a:t>   </a:t>
            </a:r>
            <a:r>
              <a:rPr lang="en-US" sz="2000" dirty="0" err="1" smtClean="0">
                <a:solidFill>
                  <a:schemeClr val="bg1"/>
                </a:solidFill>
                <a:latin typeface="Courier New" pitchFamily="49" charset="0"/>
                <a:cs typeface="Courier New" pitchFamily="49" charset="0"/>
              </a:rPr>
              <a:t>UpdaterId</a:t>
            </a:r>
            <a:r>
              <a:rPr lang="en-US" sz="2000" dirty="0" smtClean="0">
                <a:solidFill>
                  <a:schemeClr val="bg1"/>
                </a:solidFill>
                <a:latin typeface="Courier New" pitchFamily="49" charset="0"/>
                <a:cs typeface="Courier New" pitchFamily="49" charset="0"/>
              </a:rPr>
              <a:t> </a:t>
            </a:r>
            <a:r>
              <a:rPr lang="en-US" sz="2000" b="1" dirty="0" err="1" smtClean="0">
                <a:solidFill>
                  <a:schemeClr val="bg1"/>
                </a:solidFill>
                <a:latin typeface="Courier New" pitchFamily="49" charset="0"/>
                <a:cs typeface="Courier New" pitchFamily="49" charset="0"/>
              </a:rPr>
              <a:t>GetUpdaterId</a:t>
            </a:r>
            <a:r>
              <a:rPr lang="en-US" sz="2000" dirty="0" smtClean="0">
                <a:solidFill>
                  <a:schemeClr val="bg1"/>
                </a:solidFill>
                <a:latin typeface="Courier New" pitchFamily="49" charset="0"/>
                <a:cs typeface="Courier New" pitchFamily="49" charset="0"/>
              </a:rPr>
              <a:t>();</a:t>
            </a:r>
          </a:p>
          <a:p>
            <a:pPr>
              <a:buNone/>
            </a:pPr>
            <a:r>
              <a:rPr lang="en-US" sz="2000" dirty="0" smtClean="0">
                <a:solidFill>
                  <a:schemeClr val="bg1"/>
                </a:solidFill>
                <a:latin typeface="Courier New" pitchFamily="49" charset="0"/>
                <a:cs typeface="Courier New" pitchFamily="49" charset="0"/>
              </a:rPr>
              <a:t> </a:t>
            </a:r>
          </a:p>
          <a:p>
            <a:pPr>
              <a:buNone/>
            </a:pPr>
            <a:r>
              <a:rPr lang="en-US" sz="2000" dirty="0" smtClean="0">
                <a:solidFill>
                  <a:schemeClr val="bg1"/>
                </a:solidFill>
                <a:latin typeface="Courier New" pitchFamily="49" charset="0"/>
                <a:cs typeface="Courier New" pitchFamily="49" charset="0"/>
              </a:rPr>
              <a:t>   void </a:t>
            </a:r>
            <a:r>
              <a:rPr lang="en-US" sz="2000" b="1" dirty="0" smtClean="0">
                <a:solidFill>
                  <a:schemeClr val="bg1"/>
                </a:solidFill>
                <a:latin typeface="Courier New" pitchFamily="49" charset="0"/>
                <a:cs typeface="Courier New" pitchFamily="49" charset="0"/>
              </a:rPr>
              <a:t>Execute</a:t>
            </a:r>
            <a:r>
              <a:rPr lang="en-US" sz="2000" dirty="0" smtClean="0">
                <a:solidFill>
                  <a:schemeClr val="bg1"/>
                </a:solidFill>
                <a:latin typeface="Courier New" pitchFamily="49" charset="0"/>
                <a:cs typeface="Courier New" pitchFamily="49" charset="0"/>
              </a:rPr>
              <a:t>(</a:t>
            </a:r>
            <a:r>
              <a:rPr lang="en-US" sz="2000" dirty="0" err="1" smtClean="0">
                <a:solidFill>
                  <a:schemeClr val="bg1"/>
                </a:solidFill>
                <a:latin typeface="Courier New" pitchFamily="49" charset="0"/>
                <a:cs typeface="Courier New" pitchFamily="49" charset="0"/>
              </a:rPr>
              <a:t>UpdaterData</a:t>
            </a:r>
            <a:r>
              <a:rPr lang="en-US" sz="2000" dirty="0" smtClean="0">
                <a:solidFill>
                  <a:schemeClr val="bg1"/>
                </a:solidFill>
                <a:latin typeface="Courier New" pitchFamily="49" charset="0"/>
                <a:cs typeface="Courier New" pitchFamily="49" charset="0"/>
              </a:rPr>
              <a:t> data);</a:t>
            </a:r>
          </a:p>
          <a:p>
            <a:pPr>
              <a:buNone/>
            </a:pPr>
            <a:endParaRPr lang="en-US" sz="2000" dirty="0" smtClean="0">
              <a:solidFill>
                <a:schemeClr val="bg1"/>
              </a:solidFill>
              <a:latin typeface="Courier New" pitchFamily="49" charset="0"/>
              <a:cs typeface="Courier New" pitchFamily="49" charset="0"/>
            </a:endParaRPr>
          </a:p>
          <a:p>
            <a:pPr>
              <a:buNone/>
            </a:pPr>
            <a:r>
              <a:rPr lang="en-US" sz="2000" dirty="0" smtClean="0">
                <a:solidFill>
                  <a:schemeClr val="bg1"/>
                </a:solidFill>
                <a:latin typeface="Courier New" pitchFamily="49" charset="0"/>
                <a:cs typeface="Courier New" pitchFamily="49" charset="0"/>
              </a:rPr>
              <a:t>   </a:t>
            </a:r>
            <a:r>
              <a:rPr lang="en-US" sz="2000" dirty="0" err="1" smtClean="0">
                <a:solidFill>
                  <a:schemeClr val="bg1"/>
                </a:solidFill>
                <a:latin typeface="Courier New" pitchFamily="49" charset="0"/>
                <a:cs typeface="Courier New" pitchFamily="49" charset="0"/>
              </a:rPr>
              <a:t>ChangePriority</a:t>
            </a:r>
            <a:r>
              <a:rPr lang="en-US" sz="2000" dirty="0" smtClean="0">
                <a:solidFill>
                  <a:schemeClr val="bg1"/>
                </a:solidFill>
                <a:latin typeface="Courier New" pitchFamily="49" charset="0"/>
                <a:cs typeface="Courier New" pitchFamily="49" charset="0"/>
              </a:rPr>
              <a:t> </a:t>
            </a:r>
            <a:r>
              <a:rPr lang="en-US" sz="2000" b="1" dirty="0" err="1" smtClean="0">
                <a:solidFill>
                  <a:schemeClr val="bg1"/>
                </a:solidFill>
                <a:latin typeface="Courier New" pitchFamily="49" charset="0"/>
                <a:cs typeface="Courier New" pitchFamily="49" charset="0"/>
              </a:rPr>
              <a:t>GetChangePriority</a:t>
            </a:r>
            <a:r>
              <a:rPr lang="en-US" sz="2000" dirty="0" smtClean="0">
                <a:solidFill>
                  <a:schemeClr val="bg1"/>
                </a:solidFill>
                <a:latin typeface="Courier New" pitchFamily="49" charset="0"/>
                <a:cs typeface="Courier New" pitchFamily="49" charset="0"/>
              </a:rPr>
              <a:t>();</a:t>
            </a:r>
          </a:p>
          <a:p>
            <a:pPr>
              <a:buNone/>
            </a:pPr>
            <a:endParaRPr lang="en-US" sz="2000" dirty="0" smtClean="0">
              <a:solidFill>
                <a:schemeClr val="bg1"/>
              </a:solidFill>
              <a:latin typeface="Courier New" pitchFamily="49" charset="0"/>
              <a:cs typeface="Courier New" pitchFamily="49" charset="0"/>
            </a:endParaRPr>
          </a:p>
          <a:p>
            <a:pPr>
              <a:buNone/>
            </a:pPr>
            <a:r>
              <a:rPr lang="en-US" sz="2000" dirty="0" smtClean="0">
                <a:solidFill>
                  <a:schemeClr val="bg1"/>
                </a:solidFill>
                <a:latin typeface="Courier New" pitchFamily="49" charset="0"/>
                <a:cs typeface="Courier New" pitchFamily="49" charset="0"/>
              </a:rPr>
              <a:t>   String </a:t>
            </a:r>
            <a:r>
              <a:rPr lang="en-US" sz="2000" b="1" dirty="0" err="1" smtClean="0">
                <a:solidFill>
                  <a:schemeClr val="bg1"/>
                </a:solidFill>
                <a:latin typeface="Courier New" pitchFamily="49" charset="0"/>
                <a:cs typeface="Courier New" pitchFamily="49" charset="0"/>
              </a:rPr>
              <a:t>GetUpdaterName</a:t>
            </a:r>
            <a:r>
              <a:rPr lang="en-US" sz="2000" dirty="0" smtClean="0">
                <a:solidFill>
                  <a:schemeClr val="bg1"/>
                </a:solidFill>
                <a:latin typeface="Courier New" pitchFamily="49" charset="0"/>
                <a:cs typeface="Courier New" pitchFamily="49" charset="0"/>
              </a:rPr>
              <a:t>();</a:t>
            </a:r>
          </a:p>
          <a:p>
            <a:pPr>
              <a:buNone/>
            </a:pPr>
            <a:endParaRPr lang="en-US" sz="2000" dirty="0" smtClean="0">
              <a:solidFill>
                <a:schemeClr val="bg1"/>
              </a:solidFill>
              <a:latin typeface="Courier New" pitchFamily="49" charset="0"/>
              <a:cs typeface="Courier New" pitchFamily="49" charset="0"/>
            </a:endParaRPr>
          </a:p>
          <a:p>
            <a:pPr>
              <a:buNone/>
            </a:pPr>
            <a:r>
              <a:rPr lang="en-US" sz="2000" dirty="0" smtClean="0">
                <a:solidFill>
                  <a:schemeClr val="bg1"/>
                </a:solidFill>
                <a:latin typeface="Courier New" pitchFamily="49" charset="0"/>
                <a:cs typeface="Courier New" pitchFamily="49" charset="0"/>
              </a:rPr>
              <a:t>   String </a:t>
            </a:r>
            <a:r>
              <a:rPr lang="en-US" sz="2000" b="1" dirty="0" err="1" smtClean="0">
                <a:solidFill>
                  <a:schemeClr val="bg1"/>
                </a:solidFill>
                <a:latin typeface="Courier New" pitchFamily="49" charset="0"/>
                <a:cs typeface="Courier New" pitchFamily="49" charset="0"/>
              </a:rPr>
              <a:t>GetAdditionalInformation</a:t>
            </a:r>
            <a:r>
              <a:rPr lang="en-US" sz="2000" dirty="0" smtClean="0">
                <a:solidFill>
                  <a:schemeClr val="bg1"/>
                </a:solidFill>
                <a:latin typeface="Courier New" pitchFamily="49" charset="0"/>
                <a:cs typeface="Courier New" pitchFamily="49" charset="0"/>
              </a:rPr>
              <a:t>();</a:t>
            </a:r>
          </a:p>
          <a:p>
            <a:pPr>
              <a:buNone/>
            </a:pPr>
            <a:r>
              <a:rPr lang="en-US" sz="2000" dirty="0" smtClean="0">
                <a:solidFill>
                  <a:schemeClr val="bg1"/>
                </a:solidFill>
                <a:latin typeface="Courier New" pitchFamily="49" charset="0"/>
                <a:cs typeface="Courier New" pitchFamily="49" charset="0"/>
              </a:rPr>
              <a:t>};</a:t>
            </a:r>
          </a:p>
        </p:txBody>
      </p:sp>
      <p:sp>
        <p:nvSpPr>
          <p:cNvPr id="5" name="TextBox 4"/>
          <p:cNvSpPr txBox="1"/>
          <p:nvPr/>
        </p:nvSpPr>
        <p:spPr>
          <a:xfrm>
            <a:off x="561975" y="1677987"/>
            <a:ext cx="11734800" cy="830997"/>
          </a:xfrm>
          <a:prstGeom prst="rect">
            <a:avLst/>
          </a:prstGeom>
          <a:noFill/>
        </p:spPr>
        <p:txBody>
          <a:bodyPr wrap="square" rtlCol="0">
            <a:spAutoFit/>
          </a:bodyPr>
          <a:lstStyle/>
          <a:p>
            <a:r>
              <a:rPr lang="en-US" sz="2400" dirty="0" smtClean="0"/>
              <a:t>In order to anticipate in dynamic updates, an API client must implement the IUpdater interface and register it with the Revit application.</a:t>
            </a:r>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Updater Id</a:t>
            </a:r>
            <a:r>
              <a:rPr lang="en-US" dirty="0" smtClean="0"/>
              <a:t> &amp; </a:t>
            </a:r>
            <a:r>
              <a:rPr lang="en-US" dirty="0" smtClean="0">
                <a:solidFill>
                  <a:srgbClr val="FFFF00"/>
                </a:solidFill>
              </a:rPr>
              <a:t>Application Id</a:t>
            </a:r>
            <a:endParaRPr lang="en-US" dirty="0"/>
          </a:p>
        </p:txBody>
      </p:sp>
      <p:sp>
        <p:nvSpPr>
          <p:cNvPr id="3" name="Content Placeholder 2"/>
          <p:cNvSpPr>
            <a:spLocks noGrp="1"/>
          </p:cNvSpPr>
          <p:nvPr>
            <p:ph idx="1"/>
          </p:nvPr>
        </p:nvSpPr>
        <p:spPr/>
        <p:txBody>
          <a:bodyPr/>
          <a:lstStyle/>
          <a:p>
            <a:pPr>
              <a:spcBef>
                <a:spcPts val="1800"/>
              </a:spcBef>
              <a:buNone/>
            </a:pPr>
            <a:r>
              <a:rPr lang="en-US" sz="3200" dirty="0" smtClean="0"/>
              <a:t>Both are needed because:</a:t>
            </a:r>
          </a:p>
          <a:p>
            <a:pPr marL="365760" indent="-365760" fontAlgn="ctr">
              <a:spcBef>
                <a:spcPts val="1800"/>
              </a:spcBef>
              <a:buFont typeface="+mj-lt"/>
              <a:buAutoNum type="alphaLcParenR"/>
            </a:pPr>
            <a:r>
              <a:rPr lang="en-US" sz="2800" dirty="0" smtClean="0"/>
              <a:t>Revit does not allow updater to get register on somebody else's behalf</a:t>
            </a:r>
          </a:p>
          <a:p>
            <a:pPr marL="365760" indent="-365760" fontAlgn="ctr">
              <a:spcBef>
                <a:spcPts val="1800"/>
              </a:spcBef>
              <a:buFont typeface="+mj-lt"/>
              <a:buAutoNum type="alphaLcParenR"/>
            </a:pPr>
            <a:r>
              <a:rPr lang="en-US" sz="2800" dirty="0" smtClean="0"/>
              <a:t>Revit also does not allow unregistering updaters from someone else's applications</a:t>
            </a:r>
          </a:p>
          <a:p>
            <a:pPr marL="365760" indent="-365760" fontAlgn="ctr">
              <a:spcBef>
                <a:spcPts val="1800"/>
              </a:spcBef>
              <a:buFont typeface="+mj-lt"/>
              <a:buAutoNum type="alphaLcParenR"/>
            </a:pPr>
            <a:r>
              <a:rPr lang="en-US" sz="2800" dirty="0" smtClean="0"/>
              <a:t>Revit needs to know what application an updater belongs to, so we can notify the user if there is something wrong with it</a:t>
            </a:r>
          </a:p>
          <a:p>
            <a:pPr marL="365760" indent="-365760" fontAlgn="ctr">
              <a:spcBef>
                <a:spcPts val="1800"/>
              </a:spcBef>
              <a:buFont typeface="+mj-lt"/>
              <a:buAutoNum type="alphaLcParenR"/>
            </a:pPr>
            <a:r>
              <a:rPr lang="en-US" sz="2800" dirty="0" smtClean="0"/>
              <a:t>The claimed Application ID must match the currently run application's ID</a:t>
            </a:r>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313732"/>
          </a:xfrm>
        </p:spPr>
        <p:txBody>
          <a:bodyPr/>
          <a:lstStyle/>
          <a:p>
            <a:r>
              <a:rPr lang="en-US" dirty="0" smtClean="0">
                <a:solidFill>
                  <a:srgbClr val="FFFF00"/>
                </a:solidFill>
              </a:rPr>
              <a:t>Change Priority</a:t>
            </a:r>
            <a:endParaRPr lang="en-US" dirty="0">
              <a:solidFill>
                <a:srgbClr val="FFFF00"/>
              </a:solidFill>
            </a:endParaRPr>
          </a:p>
        </p:txBody>
      </p:sp>
      <p:sp>
        <p:nvSpPr>
          <p:cNvPr id="3" name="Content Placeholder 2"/>
          <p:cNvSpPr>
            <a:spLocks noGrp="1"/>
          </p:cNvSpPr>
          <p:nvPr>
            <p:ph idx="1"/>
          </p:nvPr>
        </p:nvSpPr>
        <p:spPr>
          <a:xfrm>
            <a:off x="593725" y="1830387"/>
            <a:ext cx="11762080" cy="7015756"/>
          </a:xfrm>
        </p:spPr>
        <p:txBody>
          <a:bodyPr/>
          <a:lstStyle/>
          <a:p>
            <a:pPr marL="365760" indent="-365760" fontAlgn="ctr">
              <a:spcBef>
                <a:spcPts val="1800"/>
              </a:spcBef>
              <a:buFont typeface="Wingdings" pitchFamily="2" charset="2"/>
              <a:buChar char="q"/>
            </a:pPr>
            <a:r>
              <a:rPr lang="en-US" sz="3200" dirty="0" smtClean="0"/>
              <a:t>Determines the order of execution of registered updaters</a:t>
            </a:r>
          </a:p>
          <a:p>
            <a:pPr lvl="1" fontAlgn="ctr">
              <a:buFont typeface="Wingdings" pitchFamily="2" charset="2"/>
              <a:buChar char="ð"/>
            </a:pPr>
            <a:r>
              <a:rPr lang="en-US" sz="2400" dirty="0" smtClean="0"/>
              <a:t>Highest priority: GridsLevelsReferencePlanes</a:t>
            </a:r>
          </a:p>
          <a:p>
            <a:pPr lvl="1" fontAlgn="ctr">
              <a:buFont typeface="Wingdings" pitchFamily="2" charset="2"/>
              <a:buChar char="ð"/>
            </a:pPr>
            <a:r>
              <a:rPr lang="en-US" sz="2400" dirty="0" smtClean="0"/>
              <a:t>Lowest priority: Annotations</a:t>
            </a:r>
          </a:p>
          <a:p>
            <a:pPr marL="365760" indent="-365760" fontAlgn="ctr">
              <a:spcBef>
                <a:spcPts val="1800"/>
              </a:spcBef>
              <a:buFont typeface="Wingdings" pitchFamily="2" charset="2"/>
              <a:buChar char="q"/>
            </a:pPr>
            <a:r>
              <a:rPr lang="en-US" sz="3200" dirty="0" smtClean="0"/>
              <a:t>Setting a wrong priority is not a fatal mistake, but it could slow down Revit</a:t>
            </a:r>
          </a:p>
          <a:p>
            <a:pPr lvl="1" fontAlgn="ctr">
              <a:buFont typeface="Wingdings" pitchFamily="2" charset="2"/>
              <a:buChar char="ð"/>
            </a:pPr>
            <a:r>
              <a:rPr lang="en-US" sz="2400" dirty="0" smtClean="0"/>
              <a:t>Making a change of higher priority (when executing an updater) is possible, but it might make Revit less efficient, running slower, and it also increases the change of circular dependencies. </a:t>
            </a:r>
          </a:p>
          <a:p>
            <a:pPr marL="365760" indent="-365760" fontAlgn="ctr">
              <a:spcBef>
                <a:spcPts val="1800"/>
              </a:spcBef>
              <a:buFont typeface="Wingdings" pitchFamily="2" charset="2"/>
              <a:buChar char="q"/>
            </a:pPr>
            <a:r>
              <a:rPr lang="en-US" sz="3200" dirty="0" smtClean="0"/>
              <a:t>Changing priority is not allowed during execution of a dynamic model update</a:t>
            </a:r>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161332"/>
          </a:xfrm>
        </p:spPr>
        <p:txBody>
          <a:bodyPr/>
          <a:lstStyle/>
          <a:p>
            <a:r>
              <a:rPr lang="en-US" dirty="0" smtClean="0"/>
              <a:t>Registering updaters</a:t>
            </a:r>
            <a:endParaRPr lang="en-US" b="0" dirty="0">
              <a:solidFill>
                <a:srgbClr val="FF0000"/>
              </a:solidFill>
            </a:endParaRPr>
          </a:p>
        </p:txBody>
      </p:sp>
      <p:sp>
        <p:nvSpPr>
          <p:cNvPr id="3" name="Content Placeholder 2"/>
          <p:cNvSpPr>
            <a:spLocks noGrp="1"/>
          </p:cNvSpPr>
          <p:nvPr>
            <p:ph idx="1"/>
          </p:nvPr>
        </p:nvSpPr>
        <p:spPr>
          <a:xfrm>
            <a:off x="593725" y="1601787"/>
            <a:ext cx="11762080" cy="7244356"/>
          </a:xfrm>
        </p:spPr>
        <p:txBody>
          <a:bodyPr/>
          <a:lstStyle/>
          <a:p>
            <a:pPr>
              <a:buNone/>
            </a:pPr>
            <a:r>
              <a:rPr lang="en-US" sz="3200" b="1" dirty="0" smtClean="0">
                <a:solidFill>
                  <a:srgbClr val="FFFF00"/>
                </a:solidFill>
              </a:rPr>
              <a:t>Updaters need to be registered before use</a:t>
            </a:r>
            <a:endParaRPr lang="en-US" sz="3200" dirty="0" smtClean="0">
              <a:solidFill>
                <a:srgbClr val="FFFF00"/>
              </a:solidFill>
            </a:endParaRPr>
          </a:p>
          <a:p>
            <a:pPr marL="0" indent="0" fontAlgn="ctr">
              <a:spcBef>
                <a:spcPts val="2400"/>
              </a:spcBef>
              <a:buNone/>
            </a:pPr>
            <a:r>
              <a:rPr lang="en-US" sz="3200" dirty="0" smtClean="0"/>
              <a:t>Registration can be done at any time, but should be done from applications, not standalone commands.</a:t>
            </a:r>
            <a:endParaRPr lang="en-US" dirty="0" smtClean="0"/>
          </a:p>
          <a:p>
            <a:pPr lvl="1" fontAlgn="ctr">
              <a:buFont typeface="Wingdings" pitchFamily="2" charset="2"/>
              <a:buChar char="ð"/>
            </a:pPr>
            <a:r>
              <a:rPr lang="en-US" sz="2400" dirty="0" smtClean="0"/>
              <a:t>From the practical point, updaters should be registered during startup; it is because when an updater makes changes to a document, then next time Revit is launched and the document opened, the updater needs to be registered already</a:t>
            </a:r>
            <a:r>
              <a:rPr lang="en-US" dirty="0" smtClean="0"/>
              <a:t>.</a:t>
            </a:r>
          </a:p>
          <a:p>
            <a:pPr marL="0" indent="0" fontAlgn="ctr">
              <a:spcBef>
                <a:spcPts val="2400"/>
              </a:spcBef>
              <a:buNone/>
            </a:pPr>
            <a:r>
              <a:rPr lang="en-US" sz="3200" dirty="0" smtClean="0"/>
              <a:t>To register an updater, the updater must have the same ID as the currently executing application (or macro).</a:t>
            </a:r>
          </a:p>
          <a:p>
            <a:pPr lvl="1" fontAlgn="ctr">
              <a:spcBef>
                <a:spcPts val="1200"/>
              </a:spcBef>
              <a:buFont typeface="Wingdings" pitchFamily="2" charset="2"/>
              <a:buChar char="ð"/>
            </a:pPr>
            <a:r>
              <a:rPr lang="en-US" sz="2400" dirty="0" smtClean="0"/>
              <a:t>Registering/unregistering updaters of other applications is not allowed</a:t>
            </a:r>
          </a:p>
          <a:p>
            <a:pPr lvl="1" fontAlgn="ctr">
              <a:spcBef>
                <a:spcPts val="1200"/>
              </a:spcBef>
              <a:buFont typeface="Wingdings" pitchFamily="2" charset="2"/>
              <a:buChar char="ð"/>
            </a:pPr>
            <a:r>
              <a:rPr lang="en-US" sz="2400" dirty="0" smtClean="0"/>
              <a:t>It also means, that only applications registered via a manifest (</a:t>
            </a:r>
            <a:r>
              <a:rPr lang="en-US" sz="2400" dirty="0" smtClean="0">
                <a:latin typeface="Courier New" pitchFamily="49" charset="0"/>
                <a:cs typeface="Courier New" pitchFamily="49" charset="0"/>
              </a:rPr>
              <a:t>*.</a:t>
            </a:r>
            <a:r>
              <a:rPr lang="en-US" sz="2400" cap="small" dirty="0" smtClean="0">
                <a:latin typeface="Courier New" pitchFamily="49" charset="0"/>
                <a:cs typeface="Courier New" pitchFamily="49" charset="0"/>
              </a:rPr>
              <a:t>addin)</a:t>
            </a:r>
            <a:r>
              <a:rPr lang="en-US" sz="2400" dirty="0" smtClean="0"/>
              <a:t> file can register updaters (not applications registered in the </a:t>
            </a:r>
            <a:r>
              <a:rPr lang="en-US" sz="2400" cap="small" dirty="0" smtClean="0">
                <a:latin typeface="Courier New" pitchFamily="49" charset="0"/>
                <a:cs typeface="Courier New" pitchFamily="49" charset="0"/>
              </a:rPr>
              <a:t>revit.ini</a:t>
            </a:r>
            <a:r>
              <a:rPr lang="en-US" sz="2400" dirty="0" smtClean="0"/>
              <a:t> file)</a:t>
            </a:r>
          </a:p>
          <a:p>
            <a:pPr marL="0" indent="0" fontAlgn="ctr">
              <a:spcBef>
                <a:spcPts val="2400"/>
              </a:spcBef>
              <a:buNone/>
            </a:pPr>
            <a:r>
              <a:rPr lang="en-US" sz="3200" dirty="0" smtClean="0"/>
              <a:t>Registering  (as well as unregistering) is not allowed during execution of a dynamic model update!</a:t>
            </a:r>
          </a:p>
          <a:p>
            <a:pPr fontAlgn="ctr">
              <a:spcBef>
                <a:spcPts val="1200"/>
              </a:spcBef>
              <a:buNone/>
            </a:pPr>
            <a:endParaRPr lang="en-US" sz="2700" dirty="0" smtClean="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Un-Registering updaters</a:t>
            </a:r>
            <a:endParaRPr lang="en-US" dirty="0"/>
          </a:p>
        </p:txBody>
      </p:sp>
      <p:sp>
        <p:nvSpPr>
          <p:cNvPr id="3" name="Content Placeholder 2"/>
          <p:cNvSpPr>
            <a:spLocks noGrp="1"/>
          </p:cNvSpPr>
          <p:nvPr>
            <p:ph idx="1"/>
          </p:nvPr>
        </p:nvSpPr>
        <p:spPr>
          <a:xfrm>
            <a:off x="593725" y="1830387"/>
            <a:ext cx="11762080" cy="7015756"/>
          </a:xfrm>
        </p:spPr>
        <p:txBody>
          <a:bodyPr/>
          <a:lstStyle/>
          <a:p>
            <a:pPr>
              <a:buNone/>
            </a:pPr>
            <a:r>
              <a:rPr lang="en-US" sz="3200" b="1" dirty="0" smtClean="0">
                <a:solidFill>
                  <a:srgbClr val="FFFF00"/>
                </a:solidFill>
              </a:rPr>
              <a:t>Updaters should be un-registered!</a:t>
            </a:r>
            <a:endParaRPr lang="en-US" sz="3200" dirty="0" smtClean="0"/>
          </a:p>
          <a:p>
            <a:pPr marL="514350" indent="-514350" fontAlgn="ctr">
              <a:spcBef>
                <a:spcPts val="2400"/>
              </a:spcBef>
              <a:buFont typeface="+mj-lt"/>
              <a:buAutoNum type="alphaUcPeriod"/>
            </a:pPr>
            <a:r>
              <a:rPr lang="en-US" sz="3200" dirty="0" smtClean="0"/>
              <a:t>Because it’s the right thing to do</a:t>
            </a:r>
          </a:p>
          <a:p>
            <a:pPr marL="822960" lvl="1" fontAlgn="ctr">
              <a:spcBef>
                <a:spcPts val="600"/>
              </a:spcBef>
              <a:buFont typeface="Wingdings" pitchFamily="2" charset="2"/>
              <a:buChar char="ð"/>
            </a:pPr>
            <a:r>
              <a:rPr lang="en-US" sz="2400" dirty="0" smtClean="0"/>
              <a:t>Revit does not punish anyone (yet </a:t>
            </a:r>
            <a:r>
              <a:rPr lang="en-US" sz="2400" dirty="0" smtClean="0">
                <a:sym typeface="Wingdings"/>
              </a:rPr>
              <a:t></a:t>
            </a:r>
            <a:r>
              <a:rPr lang="en-US" sz="2400" dirty="0" smtClean="0"/>
              <a:t>)</a:t>
            </a:r>
          </a:p>
          <a:p>
            <a:pPr marL="822960" lvl="1" fontAlgn="ctr">
              <a:spcBef>
                <a:spcPts val="0"/>
              </a:spcBef>
              <a:buFont typeface="Wingdings" pitchFamily="2" charset="2"/>
              <a:buChar char="ð"/>
            </a:pPr>
            <a:r>
              <a:rPr lang="en-US" sz="2400" dirty="0" smtClean="0"/>
              <a:t>But it might report it (in the journal)</a:t>
            </a:r>
          </a:p>
          <a:p>
            <a:pPr marL="514350" indent="-514350" fontAlgn="ctr">
              <a:spcBef>
                <a:spcPts val="2400"/>
              </a:spcBef>
              <a:buFont typeface="+mj-lt"/>
              <a:buAutoNum type="alphaUcPeriod"/>
            </a:pPr>
            <a:r>
              <a:rPr lang="en-US" sz="3200" dirty="0" smtClean="0"/>
              <a:t>Cannot unregister updaters for individual documents</a:t>
            </a:r>
            <a:endParaRPr lang="en-US" dirty="0" smtClean="0"/>
          </a:p>
          <a:p>
            <a:pPr marL="822960" lvl="1" fontAlgn="ctr">
              <a:spcBef>
                <a:spcPts val="1200"/>
              </a:spcBef>
              <a:buFont typeface="Wingdings" pitchFamily="2" charset="2"/>
              <a:buChar char="ð"/>
            </a:pPr>
            <a:r>
              <a:rPr lang="en-US" sz="2400" dirty="0" smtClean="0"/>
              <a:t>Must unregister them at once and re-register for the rest of the documents (looks like a flaw on our part)</a:t>
            </a:r>
          </a:p>
          <a:p>
            <a:pPr marL="514350" indent="-514350" fontAlgn="ctr">
              <a:spcBef>
                <a:spcPts val="2400"/>
              </a:spcBef>
              <a:buFont typeface="+mj-lt"/>
              <a:buAutoNum type="alphaUcPeriod"/>
            </a:pPr>
            <a:r>
              <a:rPr lang="en-US" sz="3200" dirty="0" smtClean="0"/>
              <a:t>Another benefit of un-registration is that the API client can be sure an updater is not linked to a closed document</a:t>
            </a:r>
            <a:endParaRPr lang="en-US" dirty="0" smtClean="0"/>
          </a:p>
          <a:p>
            <a:pPr marL="822960" lvl="1" fontAlgn="ctr">
              <a:spcBef>
                <a:spcPts val="600"/>
              </a:spcBef>
              <a:buFont typeface="Wingdings" pitchFamily="2" charset="2"/>
              <a:buChar char="ð"/>
            </a:pPr>
            <a:r>
              <a:rPr lang="en-US" sz="2400" dirty="0" smtClean="0"/>
              <a:t>It could happen because the registry does not get rid updaters to closed documents automatically</a:t>
            </a:r>
          </a:p>
          <a:p>
            <a:pPr marL="822960" lvl="1" fontAlgn="ctr">
              <a:spcBef>
                <a:spcPts val="600"/>
              </a:spcBef>
              <a:buFont typeface="Wingdings" pitchFamily="2" charset="2"/>
              <a:buChar char="ð"/>
            </a:pPr>
            <a:r>
              <a:rPr lang="en-US" sz="2400" dirty="0" smtClean="0"/>
              <a:t>Thus if a new document gets the same pointer (accidentally), a new updater might not be able to register for it</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vs. Document registration</a:t>
            </a:r>
          </a:p>
        </p:txBody>
      </p:sp>
      <p:sp>
        <p:nvSpPr>
          <p:cNvPr id="3" name="Content Placeholder 2"/>
          <p:cNvSpPr>
            <a:spLocks noGrp="1"/>
          </p:cNvSpPr>
          <p:nvPr>
            <p:ph idx="1"/>
          </p:nvPr>
        </p:nvSpPr>
        <p:spPr/>
        <p:txBody>
          <a:bodyPr/>
          <a:lstStyle/>
          <a:p>
            <a:pPr marL="514350" indent="-514350" fontAlgn="ctr">
              <a:spcBef>
                <a:spcPts val="2400"/>
              </a:spcBef>
              <a:buClr>
                <a:srgbClr val="FFFF00"/>
              </a:buClr>
              <a:buFont typeface="+mj-lt"/>
              <a:buAutoNum type="alphaUcPeriod"/>
            </a:pPr>
            <a:r>
              <a:rPr lang="en-US" sz="3200" dirty="0" smtClean="0"/>
              <a:t>Application-wide updater is invoked on changes in any document</a:t>
            </a:r>
          </a:p>
          <a:p>
            <a:pPr marL="514350" indent="-514350" fontAlgn="ctr">
              <a:spcBef>
                <a:spcPts val="2400"/>
              </a:spcBef>
              <a:buClr>
                <a:srgbClr val="FFFF00"/>
              </a:buClr>
              <a:buFont typeface="+mj-lt"/>
              <a:buAutoNum type="alphaUcPeriod"/>
            </a:pPr>
            <a:r>
              <a:rPr lang="en-US" sz="3200" dirty="0" smtClean="0"/>
              <a:t>Application-wide cannot be used with explicit trigger scopes (elements)</a:t>
            </a:r>
          </a:p>
          <a:p>
            <a:pPr marL="514350" indent="-514350" fontAlgn="ctr">
              <a:spcBef>
                <a:spcPts val="2400"/>
              </a:spcBef>
              <a:buClr>
                <a:srgbClr val="FFFF00"/>
              </a:buClr>
              <a:buFont typeface="+mj-lt"/>
              <a:buAutoNum type="alphaUcPeriod"/>
            </a:pPr>
            <a:r>
              <a:rPr lang="en-US" sz="3200" dirty="0" smtClean="0"/>
              <a:t>It is possible to have an updater registered to several documents</a:t>
            </a:r>
          </a:p>
          <a:p>
            <a:pPr marL="514350" indent="-514350" fontAlgn="ctr">
              <a:spcBef>
                <a:spcPts val="2400"/>
              </a:spcBef>
              <a:buClr>
                <a:srgbClr val="FFFF00"/>
              </a:buClr>
              <a:buFont typeface="+mj-lt"/>
              <a:buAutoNum type="alphaUcPeriod"/>
            </a:pPr>
            <a:r>
              <a:rPr lang="en-US" sz="3200" dirty="0" smtClean="0"/>
              <a:t>But one cannot have an application wide trigger mixed with document wide trigger(s)</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085132"/>
          </a:xfrm>
        </p:spPr>
        <p:txBody>
          <a:bodyPr/>
          <a:lstStyle/>
          <a:p>
            <a:r>
              <a:rPr lang="en-US" dirty="0" smtClean="0"/>
              <a:t>Update Triggers</a:t>
            </a:r>
            <a:endParaRPr lang="en-US" dirty="0"/>
          </a:p>
        </p:txBody>
      </p:sp>
      <p:sp>
        <p:nvSpPr>
          <p:cNvPr id="3" name="Content Placeholder 2"/>
          <p:cNvSpPr>
            <a:spLocks noGrp="1"/>
          </p:cNvSpPr>
          <p:nvPr>
            <p:ph idx="1"/>
          </p:nvPr>
        </p:nvSpPr>
        <p:spPr>
          <a:xfrm>
            <a:off x="593725" y="1677987"/>
            <a:ext cx="11762080" cy="7391400"/>
          </a:xfrm>
        </p:spPr>
        <p:txBody>
          <a:bodyPr/>
          <a:lstStyle/>
          <a:p>
            <a:pPr marL="0" indent="0">
              <a:buNone/>
            </a:pPr>
            <a:r>
              <a:rPr lang="en-US" sz="2800" dirty="0" smtClean="0"/>
              <a:t>Updaters must have triggers, for Revit needs to know what kind of changes an updater is interested in. When a trigger is engaged, the corresponding Updater is called by invoking its </a:t>
            </a:r>
            <a:r>
              <a:rPr lang="en-US" sz="2800" dirty="0" smtClean="0">
                <a:solidFill>
                  <a:srgbClr val="FFC000"/>
                </a:solidFill>
              </a:rPr>
              <a:t>Execute method</a:t>
            </a:r>
            <a:r>
              <a:rPr lang="en-US" sz="2800" dirty="0" smtClean="0"/>
              <a:t>.</a:t>
            </a:r>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r>
              <a:rPr lang="en-US" sz="3200" dirty="0" smtClean="0">
                <a:solidFill>
                  <a:schemeClr val="accent4">
                    <a:lumMod val="60000"/>
                    <a:lumOff val="40000"/>
                  </a:schemeClr>
                </a:solidFill>
                <a:sym typeface="Webdings"/>
              </a:rPr>
              <a:t></a:t>
            </a:r>
            <a:r>
              <a:rPr lang="en-US" sz="2400" dirty="0" smtClean="0">
                <a:solidFill>
                  <a:srgbClr val="FFC000"/>
                </a:solidFill>
                <a:sym typeface="Webdings"/>
              </a:rPr>
              <a:t> </a:t>
            </a:r>
            <a:r>
              <a:rPr lang="en-US" sz="2400" dirty="0" smtClean="0"/>
              <a:t>An updater without triggers will never be executed (although it could still slow down Revit a bit.)</a:t>
            </a:r>
          </a:p>
          <a:p>
            <a:pPr marL="0" indent="0">
              <a:spcBef>
                <a:spcPts val="1800"/>
              </a:spcBef>
              <a:buNone/>
            </a:pPr>
            <a:r>
              <a:rPr lang="en-US" sz="3200" dirty="0" smtClean="0">
                <a:solidFill>
                  <a:srgbClr val="FF0000"/>
                </a:solidFill>
                <a:sym typeface="Webdings"/>
              </a:rPr>
              <a:t></a:t>
            </a:r>
            <a:r>
              <a:rPr lang="en-US" sz="2400" dirty="0" smtClean="0">
                <a:solidFill>
                  <a:srgbClr val="FF0000"/>
                </a:solidFill>
                <a:sym typeface="Webdings"/>
              </a:rPr>
              <a:t> </a:t>
            </a:r>
            <a:r>
              <a:rPr lang="en-US" sz="2400" dirty="0" smtClean="0"/>
              <a:t>Triggers for an updater cannot be modified (removed, added) while inside the Execute method.</a:t>
            </a:r>
          </a:p>
          <a:p>
            <a:pPr marL="0" indent="0">
              <a:buNone/>
            </a:pPr>
            <a:endParaRPr lang="en-US" sz="2400" dirty="0" smtClean="0"/>
          </a:p>
          <a:p>
            <a:pPr marL="0" indent="0">
              <a:buNone/>
            </a:pPr>
            <a:endParaRPr lang="en-US" sz="2400" dirty="0" smtClean="0"/>
          </a:p>
          <a:p>
            <a:pPr marL="0" indent="0">
              <a:buNone/>
            </a:pPr>
            <a:endParaRPr lang="en-US" sz="2400" dirty="0" smtClean="0"/>
          </a:p>
          <a:p>
            <a:pPr>
              <a:buNone/>
            </a:pPr>
            <a:endParaRPr lang="en-US" dirty="0"/>
          </a:p>
        </p:txBody>
      </p:sp>
      <p:graphicFrame>
        <p:nvGraphicFramePr>
          <p:cNvPr id="4" name="Diagram 3"/>
          <p:cNvGraphicFramePr/>
          <p:nvPr/>
        </p:nvGraphicFramePr>
        <p:xfrm>
          <a:off x="790575" y="3049587"/>
          <a:ext cx="108204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Interactions with Revit Model</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solidFill>
                  <a:srgbClr val="FFFF00"/>
                </a:solidFill>
              </a:rPr>
              <a:t> API Event framework</a:t>
            </a:r>
          </a:p>
          <a:p>
            <a:pPr lvl="1">
              <a:buFont typeface="Wingdings" pitchFamily="2" charset="2"/>
              <a:buChar char="ü"/>
            </a:pPr>
            <a:r>
              <a:rPr lang="en-US" dirty="0" smtClean="0"/>
              <a:t>Improved and enriched</a:t>
            </a:r>
          </a:p>
          <a:p>
            <a:pPr lvl="1">
              <a:buFont typeface="Wingdings" pitchFamily="2" charset="2"/>
              <a:buChar char="ü"/>
            </a:pPr>
            <a:r>
              <a:rPr lang="en-US" dirty="0" smtClean="0"/>
              <a:t>New events, less restrictions</a:t>
            </a:r>
          </a:p>
          <a:p>
            <a:pPr lvl="1">
              <a:buFont typeface="Wingdings" pitchFamily="2" charset="2"/>
              <a:buChar char="ü"/>
            </a:pPr>
            <a:endParaRPr lang="en-US" dirty="0" smtClean="0"/>
          </a:p>
          <a:p>
            <a:pPr>
              <a:buFont typeface="Wingdings" pitchFamily="2" charset="2"/>
              <a:buChar char="q"/>
            </a:pPr>
            <a:r>
              <a:rPr lang="en-US" dirty="0" smtClean="0"/>
              <a:t> </a:t>
            </a:r>
            <a:r>
              <a:rPr lang="en-US" dirty="0" smtClean="0">
                <a:solidFill>
                  <a:srgbClr val="FFFF00"/>
                </a:solidFill>
              </a:rPr>
              <a:t>Transaction framework</a:t>
            </a:r>
          </a:p>
          <a:p>
            <a:pPr lvl="1">
              <a:buFont typeface="Wingdings" pitchFamily="2" charset="2"/>
              <a:buChar char="ü"/>
            </a:pPr>
            <a:r>
              <a:rPr lang="en-US" dirty="0" smtClean="0"/>
              <a:t>Totally redesigned, aligned with internal framework</a:t>
            </a:r>
          </a:p>
          <a:p>
            <a:pPr lvl="1">
              <a:buFont typeface="Wingdings" pitchFamily="2" charset="2"/>
              <a:buChar char="ü"/>
            </a:pPr>
            <a:r>
              <a:rPr lang="en-US" dirty="0" smtClean="0"/>
              <a:t>New level of control, new mechanisms</a:t>
            </a:r>
          </a:p>
          <a:p>
            <a:pPr>
              <a:buNone/>
            </a:pPr>
            <a:endParaRPr lang="en-US" dirty="0" smtClean="0"/>
          </a:p>
          <a:p>
            <a:pPr>
              <a:buFont typeface="Wingdings" pitchFamily="2" charset="2"/>
              <a:buChar char="q"/>
            </a:pPr>
            <a:r>
              <a:rPr lang="en-US" dirty="0" smtClean="0">
                <a:solidFill>
                  <a:srgbClr val="FFFF00"/>
                </a:solidFill>
              </a:rPr>
              <a:t> Dynamic Model Update</a:t>
            </a:r>
          </a:p>
          <a:p>
            <a:pPr lvl="1">
              <a:buFont typeface="Wingdings" pitchFamily="2" charset="2"/>
              <a:buChar char="ü"/>
            </a:pPr>
            <a:r>
              <a:rPr lang="en-US" dirty="0" smtClean="0"/>
              <a:t>Another degree of integration with the Revit application</a:t>
            </a:r>
          </a:p>
          <a:p>
            <a:pPr lvl="1">
              <a:buFont typeface="Wingdings" pitchFamily="2" charset="2"/>
              <a:buChar char="ü"/>
            </a:pPr>
            <a:r>
              <a:rPr lang="en-US" dirty="0" smtClean="0"/>
              <a:t>Add-ins can run application code responding to changes to the model – in real time</a:t>
            </a:r>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 </a:t>
            </a:r>
            <a:r>
              <a:rPr lang="en-US" dirty="0" smtClean="0">
                <a:solidFill>
                  <a:srgbClr val="FFFF00"/>
                </a:solidFill>
              </a:rPr>
              <a:t>Scope</a:t>
            </a:r>
            <a:endParaRPr lang="en-US" dirty="0">
              <a:solidFill>
                <a:srgbClr val="FFFF00"/>
              </a:solidFill>
            </a:endParaRPr>
          </a:p>
        </p:txBody>
      </p:sp>
      <p:sp>
        <p:nvSpPr>
          <p:cNvPr id="3" name="Content Placeholder 2"/>
          <p:cNvSpPr>
            <a:spLocks noGrp="1"/>
          </p:cNvSpPr>
          <p:nvPr>
            <p:ph idx="1"/>
          </p:nvPr>
        </p:nvSpPr>
        <p:spPr>
          <a:xfrm>
            <a:off x="593725" y="1906587"/>
            <a:ext cx="11762080" cy="6939556"/>
          </a:xfrm>
        </p:spPr>
        <p:txBody>
          <a:bodyPr/>
          <a:lstStyle/>
          <a:p>
            <a:pPr marL="457200" indent="-457200" fontAlgn="ctr">
              <a:spcBef>
                <a:spcPts val="1800"/>
              </a:spcBef>
              <a:buFont typeface="Wingdings" pitchFamily="2" charset="2"/>
              <a:buChar char="q"/>
            </a:pPr>
            <a:r>
              <a:rPr lang="en-US" sz="3200" dirty="0" smtClean="0"/>
              <a:t>Scope defines what part of the model (models) is the updater interested in</a:t>
            </a:r>
          </a:p>
          <a:p>
            <a:pPr marL="457200" indent="-457200" fontAlgn="ctr">
              <a:spcBef>
                <a:spcPts val="1800"/>
              </a:spcBef>
              <a:buFont typeface="Wingdings" pitchFamily="2" charset="2"/>
              <a:buChar char="q"/>
            </a:pPr>
            <a:r>
              <a:rPr lang="en-US" sz="3200" dirty="0" smtClean="0"/>
              <a:t>It can be Application-wide or Document-wide</a:t>
            </a:r>
          </a:p>
          <a:p>
            <a:pPr marL="457200" indent="-457200" fontAlgn="ctr">
              <a:spcBef>
                <a:spcPts val="1800"/>
              </a:spcBef>
              <a:buFont typeface="Wingdings" pitchFamily="2" charset="2"/>
              <a:buChar char="q"/>
            </a:pPr>
            <a:r>
              <a:rPr lang="en-US" sz="3200" dirty="0" smtClean="0"/>
              <a:t>Scope can be explicit (set of element IDs) or implicit (filters)</a:t>
            </a:r>
          </a:p>
          <a:p>
            <a:pPr marL="457200" indent="-457200" fontAlgn="ctr">
              <a:spcBef>
                <a:spcPts val="1800"/>
              </a:spcBef>
              <a:buFont typeface="Wingdings" pitchFamily="2" charset="2"/>
              <a:buChar char="q"/>
            </a:pPr>
            <a:r>
              <a:rPr lang="en-US" sz="3200" dirty="0" smtClean="0"/>
              <a:t>Explicit elements can be triggers only within Document-wide scope</a:t>
            </a:r>
          </a:p>
          <a:p>
            <a:pPr lvl="1" fontAlgn="ctr"/>
            <a:r>
              <a:rPr lang="en-US" sz="2000" dirty="0" smtClean="0"/>
              <a:t>Element IDs are not checked against the document (which means if an element in fact does not even exist, the updater will never be triggered.)</a:t>
            </a:r>
          </a:p>
          <a:p>
            <a:pPr lvl="1" fontAlgn="ctr"/>
            <a:r>
              <a:rPr lang="en-US" sz="2000" dirty="0" smtClean="0"/>
              <a:t>Element IDs are not synchronized after sync-to-central (triggers must be updated explicitly)</a:t>
            </a:r>
          </a:p>
          <a:p>
            <a:endParaRPr 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237532"/>
          </a:xfrm>
        </p:spPr>
        <p:txBody>
          <a:bodyPr/>
          <a:lstStyle/>
          <a:p>
            <a:r>
              <a:rPr lang="en-US" dirty="0" smtClean="0"/>
              <a:t>Trigger - </a:t>
            </a:r>
            <a:r>
              <a:rPr lang="en-US" dirty="0" smtClean="0">
                <a:solidFill>
                  <a:srgbClr val="FFFF00"/>
                </a:solidFill>
              </a:rPr>
              <a:t>ChangeType</a:t>
            </a:r>
            <a:endParaRPr lang="en-US" dirty="0">
              <a:solidFill>
                <a:srgbClr val="FFFF00"/>
              </a:solidFill>
            </a:endParaRPr>
          </a:p>
        </p:txBody>
      </p:sp>
      <p:sp>
        <p:nvSpPr>
          <p:cNvPr id="3" name="Content Placeholder 2"/>
          <p:cNvSpPr>
            <a:spLocks noGrp="1"/>
          </p:cNvSpPr>
          <p:nvPr>
            <p:ph idx="1"/>
          </p:nvPr>
        </p:nvSpPr>
        <p:spPr>
          <a:xfrm>
            <a:off x="593725" y="1754187"/>
            <a:ext cx="11762080" cy="7091956"/>
          </a:xfrm>
        </p:spPr>
        <p:txBody>
          <a:bodyPr/>
          <a:lstStyle/>
          <a:p>
            <a:pPr marL="0" indent="0" fontAlgn="ctr">
              <a:buNone/>
            </a:pPr>
            <a:r>
              <a:rPr lang="en-US" sz="2800" b="1" dirty="0" smtClean="0"/>
              <a:t>It specifies the kind of change that should happen to an element in order for the updater to get notified</a:t>
            </a:r>
          </a:p>
          <a:p>
            <a:pPr marL="365760" indent="-365760" fontAlgn="ctr">
              <a:spcBef>
                <a:spcPts val="2400"/>
              </a:spcBef>
              <a:buFont typeface="+mj-lt"/>
              <a:buAutoNum type="arabicPeriod"/>
            </a:pPr>
            <a:r>
              <a:rPr lang="en-US" sz="2800" dirty="0" smtClean="0">
                <a:solidFill>
                  <a:srgbClr val="FFFF00"/>
                </a:solidFill>
              </a:rPr>
              <a:t>Addition</a:t>
            </a:r>
            <a:r>
              <a:rPr lang="en-US" sz="2800" dirty="0" smtClean="0"/>
              <a:t> and </a:t>
            </a:r>
            <a:r>
              <a:rPr lang="en-US" sz="2800" dirty="0" smtClean="0">
                <a:solidFill>
                  <a:srgbClr val="FFFF00"/>
                </a:solidFill>
              </a:rPr>
              <a:t>Deletion</a:t>
            </a:r>
            <a:r>
              <a:rPr lang="en-US" sz="2800" dirty="0" smtClean="0"/>
              <a:t> – straightforward</a:t>
            </a:r>
          </a:p>
          <a:p>
            <a:pPr marL="365760" indent="-365760" fontAlgn="ctr">
              <a:spcBef>
                <a:spcPts val="1800"/>
              </a:spcBef>
              <a:buFont typeface="+mj-lt"/>
              <a:buAutoNum type="arabicPeriod"/>
            </a:pPr>
            <a:r>
              <a:rPr lang="en-US" sz="2800" dirty="0" smtClean="0">
                <a:solidFill>
                  <a:srgbClr val="FFFF00"/>
                </a:solidFill>
              </a:rPr>
              <a:t>Parameter</a:t>
            </a:r>
            <a:r>
              <a:rPr lang="en-US" sz="2800" b="1" dirty="0" smtClean="0">
                <a:solidFill>
                  <a:srgbClr val="FFFF00"/>
                </a:solidFill>
              </a:rPr>
              <a:t> </a:t>
            </a:r>
            <a:r>
              <a:rPr lang="en-US" sz="2800" dirty="0" smtClean="0"/>
              <a:t>–</a:t>
            </a:r>
            <a:r>
              <a:rPr lang="en-US" sz="2800" dirty="0" smtClean="0">
                <a:solidFill>
                  <a:schemeClr val="tx1"/>
                </a:solidFill>
              </a:rPr>
              <a:t> changes of values of element parameters</a:t>
            </a:r>
          </a:p>
          <a:p>
            <a:pPr lvl="1" fontAlgn="ctr">
              <a:buFont typeface="Wingdings" pitchFamily="2" charset="2"/>
              <a:buChar char="ð"/>
            </a:pPr>
            <a:r>
              <a:rPr lang="en-US" sz="2000" dirty="0" smtClean="0"/>
              <a:t>May not work with shared parameters (unless in document-wide scope)</a:t>
            </a:r>
          </a:p>
          <a:p>
            <a:pPr lvl="1" fontAlgn="ctr">
              <a:buFont typeface="Wingdings" pitchFamily="2" charset="2"/>
              <a:buChar char="ð"/>
            </a:pPr>
            <a:r>
              <a:rPr lang="en-US" sz="2000" dirty="0" smtClean="0"/>
              <a:t>There is a difference between parameters on instances versus parameters on types</a:t>
            </a:r>
          </a:p>
          <a:p>
            <a:pPr marL="365760" indent="-365760" fontAlgn="ctr">
              <a:spcBef>
                <a:spcPts val="1800"/>
              </a:spcBef>
              <a:buFont typeface="+mj-lt"/>
              <a:buAutoNum type="arabicPeriod"/>
            </a:pPr>
            <a:r>
              <a:rPr lang="en-US" sz="2800" dirty="0" err="1" smtClean="0">
                <a:solidFill>
                  <a:srgbClr val="FFFF00"/>
                </a:solidFill>
              </a:rPr>
              <a:t>ChangeGeometry</a:t>
            </a:r>
            <a:r>
              <a:rPr lang="en-US" sz="2800" dirty="0" smtClean="0"/>
              <a:t> – shape and location in space</a:t>
            </a:r>
          </a:p>
          <a:p>
            <a:pPr lvl="1" fontAlgn="ctr">
              <a:buFont typeface="Wingdings" pitchFamily="2" charset="2"/>
              <a:buChar char="ð"/>
            </a:pPr>
            <a:r>
              <a:rPr lang="en-US" sz="2000" dirty="0" smtClean="0"/>
              <a:t>There is a bug (in release) where an instance would not trigger a geometry change even though a changed parameter would affect the geometry of the instance. ChangeTypeAny would work on the case.</a:t>
            </a:r>
          </a:p>
          <a:p>
            <a:pPr marL="365760" indent="-365760" fontAlgn="ctr">
              <a:spcBef>
                <a:spcPts val="1800"/>
              </a:spcBef>
              <a:buFont typeface="+mj-lt"/>
              <a:buAutoNum type="arabicPeriod"/>
            </a:pPr>
            <a:r>
              <a:rPr lang="en-US" sz="2800" dirty="0" smtClean="0">
                <a:solidFill>
                  <a:srgbClr val="FFFF00"/>
                </a:solidFill>
              </a:rPr>
              <a:t>ChangeTypeAny</a:t>
            </a:r>
            <a:r>
              <a:rPr lang="en-US" sz="2800" dirty="0" smtClean="0"/>
              <a:t> encapsulates every change</a:t>
            </a:r>
          </a:p>
          <a:p>
            <a:pPr lvl="1" fontAlgn="ctr">
              <a:buFont typeface="Wingdings" pitchFamily="2" charset="2"/>
              <a:buChar char="ð"/>
            </a:pPr>
            <a:r>
              <a:rPr lang="en-US" sz="2000" dirty="0" smtClean="0"/>
              <a:t>Except for addition and deletion - that could be too much of triggering.</a:t>
            </a:r>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simplest example of updater registration</a:t>
            </a:r>
            <a:endParaRPr lang="en-US" dirty="0"/>
          </a:p>
        </p:txBody>
      </p:sp>
      <p:sp>
        <p:nvSpPr>
          <p:cNvPr id="3" name="Content Placeholder 2"/>
          <p:cNvSpPr>
            <a:spLocks noGrp="1"/>
          </p:cNvSpPr>
          <p:nvPr>
            <p:ph idx="1"/>
          </p:nvPr>
        </p:nvSpPr>
        <p:spPr>
          <a:xfrm>
            <a:off x="790575" y="3049587"/>
            <a:ext cx="11353800" cy="5796556"/>
          </a:xfrm>
          <a:solidFill>
            <a:schemeClr val="tx1">
              <a:lumMod val="85000"/>
            </a:schemeClr>
          </a:solidFill>
          <a:ln w="50800">
            <a:solidFill>
              <a:schemeClr val="accent1">
                <a:lumMod val="60000"/>
                <a:lumOff val="40000"/>
              </a:schemeClr>
            </a:solidFill>
            <a:round/>
          </a:ln>
        </p:spPr>
        <p:txBody>
          <a:bodyPr lIns="182880" tIns="182880"/>
          <a:lstStyle/>
          <a:p>
            <a:pPr marL="0" indent="0">
              <a:buNone/>
            </a:pPr>
            <a:r>
              <a:rPr lang="en-US" sz="2000" noProof="1" smtClean="0">
                <a:solidFill>
                  <a:srgbClr val="FF4600"/>
                </a:solidFill>
                <a:latin typeface="Courier New" pitchFamily="49" charset="0"/>
                <a:cs typeface="Courier New" pitchFamily="49" charset="0"/>
              </a:rPr>
              <a:t>// Registering "my" updater (for one document only)</a:t>
            </a:r>
          </a:p>
          <a:p>
            <a:pPr marL="0" indent="0">
              <a:buNone/>
            </a:pPr>
            <a:r>
              <a:rPr lang="en-US" sz="2000" noProof="1" smtClean="0">
                <a:solidFill>
                  <a:srgbClr val="FF4600"/>
                </a:solidFill>
                <a:latin typeface="Courier New" pitchFamily="49" charset="0"/>
                <a:cs typeface="Courier New" pitchFamily="49" charset="0"/>
              </a:rPr>
              <a:t>// The updater’s class (MyWallUpdater) is defined elsewhere</a:t>
            </a:r>
          </a:p>
          <a:p>
            <a:pPr marL="0" indent="0">
              <a:buNone/>
            </a:pPr>
            <a:r>
              <a:rPr lang="en-US" sz="2000" b="1" noProof="1" smtClean="0">
                <a:solidFill>
                  <a:schemeClr val="bg1"/>
                </a:solidFill>
                <a:latin typeface="Courier New" pitchFamily="49" charset="0"/>
                <a:cs typeface="Courier New" pitchFamily="49" charset="0"/>
              </a:rPr>
              <a:t>MyWallUpdater</a:t>
            </a:r>
            <a:r>
              <a:rPr lang="en-US" sz="2000" noProof="1" smtClean="0">
                <a:solidFill>
                  <a:schemeClr val="bg1"/>
                </a:solidFill>
                <a:latin typeface="Courier New" pitchFamily="49" charset="0"/>
                <a:cs typeface="Courier New" pitchFamily="49" charset="0"/>
              </a:rPr>
              <a:t> myUpdater = </a:t>
            </a:r>
            <a:r>
              <a:rPr lang="en-US" sz="2000" b="1" noProof="1" smtClean="0">
                <a:solidFill>
                  <a:srgbClr val="0000FF"/>
                </a:solidFill>
                <a:latin typeface="Courier New" pitchFamily="49" charset="0"/>
                <a:cs typeface="Courier New" pitchFamily="49" charset="0"/>
              </a:rPr>
              <a:t>new</a:t>
            </a:r>
            <a:r>
              <a:rPr lang="en-US" sz="2000" noProof="1" smtClean="0">
                <a:solidFill>
                  <a:schemeClr val="bg1"/>
                </a:solidFill>
                <a:latin typeface="Courier New" pitchFamily="49" charset="0"/>
                <a:cs typeface="Courier New" pitchFamily="49" charset="0"/>
              </a:rPr>
              <a:t> </a:t>
            </a:r>
            <a:r>
              <a:rPr lang="en-US" sz="2000" b="1" noProof="1" smtClean="0">
                <a:solidFill>
                  <a:schemeClr val="bg1"/>
                </a:solidFill>
                <a:latin typeface="Courier New" pitchFamily="49" charset="0"/>
                <a:cs typeface="Courier New" pitchFamily="49" charset="0"/>
              </a:rPr>
              <a:t>MyWallUpdater</a:t>
            </a:r>
            <a:r>
              <a:rPr lang="en-US" sz="2000" noProof="1" smtClean="0">
                <a:solidFill>
                  <a:schemeClr val="bg1"/>
                </a:solidFill>
                <a:latin typeface="Courier New" pitchFamily="49" charset="0"/>
                <a:cs typeface="Courier New" pitchFamily="49" charset="0"/>
              </a:rPr>
              <a:t>(); UpdaterRegistry.RegisterUpdater( myUpdater, myDocumentOfInterest );</a:t>
            </a:r>
          </a:p>
          <a:p>
            <a:pPr marL="0" indent="0">
              <a:buNone/>
            </a:pPr>
            <a:endParaRPr lang="en-US" sz="2000" noProof="1" smtClean="0">
              <a:latin typeface="Courier New" pitchFamily="49" charset="0"/>
              <a:cs typeface="Courier New" pitchFamily="49" charset="0"/>
            </a:endParaRPr>
          </a:p>
          <a:p>
            <a:pPr marL="0" indent="0">
              <a:buNone/>
            </a:pPr>
            <a:r>
              <a:rPr lang="en-US" sz="2000" noProof="1" smtClean="0">
                <a:solidFill>
                  <a:srgbClr val="FF4600"/>
                </a:solidFill>
                <a:latin typeface="Courier New" pitchFamily="49" charset="0"/>
                <a:cs typeface="Courier New" pitchFamily="49" charset="0"/>
              </a:rPr>
              <a:t>// Creating a wall filter for the trigger’s scope</a:t>
            </a:r>
          </a:p>
          <a:p>
            <a:pPr marL="0" indent="0">
              <a:buNone/>
            </a:pPr>
            <a:r>
              <a:rPr lang="en-US" sz="2000" noProof="1" smtClean="0">
                <a:solidFill>
                  <a:schemeClr val="bg1"/>
                </a:solidFill>
                <a:latin typeface="Courier New" pitchFamily="49" charset="0"/>
                <a:cs typeface="Courier New" pitchFamily="49" charset="0"/>
              </a:rPr>
              <a:t>ElementClassFilter wallFilter = </a:t>
            </a:r>
            <a:r>
              <a:rPr lang="en-US" sz="2000" b="1" noProof="1" smtClean="0">
                <a:solidFill>
                  <a:srgbClr val="0000FF"/>
                </a:solidFill>
                <a:latin typeface="Courier New" pitchFamily="49" charset="0"/>
                <a:cs typeface="Courier New" pitchFamily="49" charset="0"/>
              </a:rPr>
              <a:t>new</a:t>
            </a:r>
            <a:r>
              <a:rPr lang="en-US" sz="2000" noProof="1" smtClean="0">
                <a:solidFill>
                  <a:schemeClr val="bg1"/>
                </a:solidFill>
                <a:latin typeface="Courier New" pitchFamily="49" charset="0"/>
                <a:cs typeface="Courier New" pitchFamily="49" charset="0"/>
              </a:rPr>
              <a:t> ElementClassFilter(</a:t>
            </a:r>
            <a:r>
              <a:rPr lang="en-US" sz="2000" b="1" noProof="1" smtClean="0">
                <a:solidFill>
                  <a:srgbClr val="0000FF"/>
                </a:solidFill>
                <a:latin typeface="Courier New" pitchFamily="49" charset="0"/>
                <a:cs typeface="Courier New" pitchFamily="49" charset="0"/>
              </a:rPr>
              <a:t>typeof(</a:t>
            </a:r>
            <a:r>
              <a:rPr lang="en-US" sz="2000" noProof="1" smtClean="0">
                <a:solidFill>
                  <a:schemeClr val="bg1"/>
                </a:solidFill>
                <a:latin typeface="Courier New" pitchFamily="49" charset="0"/>
                <a:cs typeface="Courier New" pitchFamily="49" charset="0"/>
              </a:rPr>
              <a:t>Wall));</a:t>
            </a:r>
          </a:p>
          <a:p>
            <a:pPr marL="0" indent="0">
              <a:buNone/>
            </a:pPr>
            <a:endParaRPr lang="en-US" sz="2000" noProof="1" smtClean="0">
              <a:latin typeface="Courier New" pitchFamily="49" charset="0"/>
              <a:cs typeface="Courier New" pitchFamily="49" charset="0"/>
            </a:endParaRPr>
          </a:p>
          <a:p>
            <a:pPr marL="0" indent="0">
              <a:buNone/>
            </a:pPr>
            <a:r>
              <a:rPr lang="en-US" sz="2000" noProof="1" smtClean="0">
                <a:solidFill>
                  <a:srgbClr val="FF4600"/>
                </a:solidFill>
                <a:latin typeface="Courier New" pitchFamily="49" charset="0"/>
                <a:cs typeface="Courier New" pitchFamily="49" charset="0"/>
              </a:rPr>
              <a:t>// Setting a trigger for my updater with desired scope change type</a:t>
            </a:r>
          </a:p>
          <a:p>
            <a:pPr marL="0" indent="0">
              <a:buNone/>
            </a:pPr>
            <a:r>
              <a:rPr lang="en-US" sz="2000" noProof="1" smtClean="0">
                <a:solidFill>
                  <a:srgbClr val="FF4600"/>
                </a:solidFill>
                <a:latin typeface="Courier New" pitchFamily="49" charset="0"/>
                <a:cs typeface="Courier New" pitchFamily="49" charset="0"/>
              </a:rPr>
              <a:t>// (in this example, we are interested in new walls only) </a:t>
            </a:r>
            <a:r>
              <a:rPr lang="en-US" sz="2000" noProof="1" smtClean="0">
                <a:solidFill>
                  <a:schemeClr val="bg1"/>
                </a:solidFill>
                <a:latin typeface="Courier New" pitchFamily="49" charset="0"/>
                <a:cs typeface="Courier New" pitchFamily="49" charset="0"/>
              </a:rPr>
              <a:t>UpdaterRegistry.AddTrigger(</a:t>
            </a:r>
          </a:p>
          <a:p>
            <a:pPr marL="0" indent="0">
              <a:buNone/>
            </a:pPr>
            <a:r>
              <a:rPr lang="en-US" sz="2000" noProof="1" smtClean="0">
                <a:solidFill>
                  <a:schemeClr val="bg1"/>
                </a:solidFill>
                <a:latin typeface="Courier New" pitchFamily="49" charset="0"/>
                <a:cs typeface="Courier New" pitchFamily="49" charset="0"/>
              </a:rPr>
              <a:t>   myUpdater.GetUpdaterId(),</a:t>
            </a:r>
          </a:p>
          <a:p>
            <a:pPr marL="0" indent="0">
              <a:buNone/>
            </a:pPr>
            <a:r>
              <a:rPr lang="en-US" sz="2000" noProof="1" smtClean="0">
                <a:solidFill>
                  <a:schemeClr val="bg1"/>
                </a:solidFill>
                <a:latin typeface="Courier New" pitchFamily="49" charset="0"/>
                <a:cs typeface="Courier New" pitchFamily="49" charset="0"/>
              </a:rPr>
              <a:t>   wallFilter,</a:t>
            </a:r>
          </a:p>
          <a:p>
            <a:pPr marL="0" indent="0">
              <a:buNone/>
            </a:pPr>
            <a:r>
              <a:rPr lang="en-US" sz="2000" noProof="1" smtClean="0">
                <a:solidFill>
                  <a:schemeClr val="bg1"/>
                </a:solidFill>
                <a:latin typeface="Courier New" pitchFamily="49" charset="0"/>
                <a:cs typeface="Courier New" pitchFamily="49" charset="0"/>
              </a:rPr>
              <a:t>   Element.GetChangeTypeElementAddition() );</a:t>
            </a:r>
            <a:endParaRPr lang="en-US" sz="2000" noProof="1">
              <a:solidFill>
                <a:schemeClr val="bg1"/>
              </a:solidFill>
              <a:latin typeface="Courier New" pitchFamily="49" charset="0"/>
              <a:cs typeface="Courier New" pitchFamily="49" charset="0"/>
            </a:endParaRPr>
          </a:p>
        </p:txBody>
      </p:sp>
      <p:sp>
        <p:nvSpPr>
          <p:cNvPr id="4" name="TextBox 3"/>
          <p:cNvSpPr txBox="1"/>
          <p:nvPr/>
        </p:nvSpPr>
        <p:spPr>
          <a:xfrm>
            <a:off x="638175" y="1906587"/>
            <a:ext cx="11353800" cy="892552"/>
          </a:xfrm>
          <a:prstGeom prst="rect">
            <a:avLst/>
          </a:prstGeom>
          <a:noFill/>
        </p:spPr>
        <p:txBody>
          <a:bodyPr wrap="square" rtlCol="0">
            <a:spAutoFit/>
          </a:bodyPr>
          <a:lstStyle/>
          <a:p>
            <a:r>
              <a:rPr lang="en-US" dirty="0" smtClean="0"/>
              <a:t>The following snippet registers an updater that wishes to get executed when any new wall in the specified document is added to the model:</a:t>
            </a:r>
            <a:endParaRPr lang="en-US" dirty="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p>
            <a:r>
              <a:rPr lang="en-US" dirty="0" smtClean="0"/>
              <a:t>Execution of an updater</a:t>
            </a:r>
            <a:endParaRPr lang="en-US" dirty="0"/>
          </a:p>
        </p:txBody>
      </p:sp>
      <p:sp>
        <p:nvSpPr>
          <p:cNvPr id="3" name="Content Placeholder 2"/>
          <p:cNvSpPr>
            <a:spLocks noGrp="1"/>
          </p:cNvSpPr>
          <p:nvPr>
            <p:ph idx="1"/>
          </p:nvPr>
        </p:nvSpPr>
        <p:spPr>
          <a:xfrm>
            <a:off x="593725" y="1601787"/>
            <a:ext cx="11855450" cy="7543800"/>
          </a:xfrm>
        </p:spPr>
        <p:txBody>
          <a:bodyPr/>
          <a:lstStyle/>
          <a:p>
            <a:pPr marL="365760" indent="-365760" fontAlgn="ctr">
              <a:spcBef>
                <a:spcPts val="2400"/>
              </a:spcBef>
              <a:buFont typeface="Wingdings" pitchFamily="2" charset="2"/>
              <a:buChar char="q"/>
            </a:pPr>
            <a:r>
              <a:rPr lang="en-US" sz="2800" dirty="0" smtClean="0">
                <a:solidFill>
                  <a:srgbClr val="FFFF00"/>
                </a:solidFill>
              </a:rPr>
              <a:t>Updaters are invoked </a:t>
            </a:r>
            <a:r>
              <a:rPr lang="en-US" sz="2800" dirty="0" smtClean="0"/>
              <a:t>at the end of committed transaction, for each and every transaction</a:t>
            </a:r>
          </a:p>
          <a:p>
            <a:pPr marL="822960" lvl="1" indent="-365760" fontAlgn="ctr">
              <a:buFont typeface="+mj-lt"/>
              <a:buAutoNum type="arabicPeriod"/>
            </a:pPr>
            <a:r>
              <a:rPr lang="en-US" sz="2400" dirty="0" smtClean="0"/>
              <a:t>The Execute method will be called for each updater</a:t>
            </a:r>
          </a:p>
          <a:p>
            <a:pPr marL="822960" lvl="1" indent="-365760" fontAlgn="ctr">
              <a:buFont typeface="+mj-lt"/>
              <a:buAutoNum type="arabicPeriod"/>
            </a:pPr>
            <a:r>
              <a:rPr lang="en-US" sz="2400" dirty="0" smtClean="0"/>
              <a:t>Execute may be invoked more than once in a single transaction</a:t>
            </a:r>
          </a:p>
          <a:p>
            <a:pPr marL="1097280" lvl="2" indent="-274320" fontAlgn="ctr">
              <a:buFont typeface="Wingdings" pitchFamily="2" charset="2"/>
              <a:buChar char="ð"/>
            </a:pPr>
            <a:r>
              <a:rPr lang="en-US" sz="1800" dirty="0" smtClean="0"/>
              <a:t>But there is a limit to number of cycles though (= number of updaters + 2). Updates at the limit and beyond are considered illegal and those updaters will be discarded as the cause of possibly infinite loop</a:t>
            </a:r>
          </a:p>
          <a:p>
            <a:pPr marL="365760" indent="-365760" fontAlgn="ctr">
              <a:spcBef>
                <a:spcPts val="1800"/>
              </a:spcBef>
              <a:buFont typeface="Wingdings" pitchFamily="2" charset="2"/>
              <a:buChar char="q"/>
            </a:pPr>
            <a:r>
              <a:rPr lang="en-US" sz="2800" dirty="0" smtClean="0">
                <a:solidFill>
                  <a:srgbClr val="FFFF00"/>
                </a:solidFill>
              </a:rPr>
              <a:t>Updaters are not invoked </a:t>
            </a:r>
            <a:r>
              <a:rPr lang="en-US" sz="2800" dirty="0" smtClean="0"/>
              <a:t>for undone and redone transactions</a:t>
            </a:r>
          </a:p>
          <a:p>
            <a:pPr marL="640080" indent="-365760" fontAlgn="ctr">
              <a:spcBef>
                <a:spcPts val="600"/>
              </a:spcBef>
              <a:buFont typeface="Wingdings" pitchFamily="2" charset="2"/>
              <a:buChar char="ð"/>
            </a:pPr>
            <a:r>
              <a:rPr lang="en-US" sz="2400" dirty="0" smtClean="0"/>
              <a:t>When a group is rolled back, it effectively undoes committed transaction it contains</a:t>
            </a:r>
          </a:p>
          <a:p>
            <a:pPr marL="822960" lvl="1" indent="-365760" fontAlgn="ctr">
              <a:buFont typeface="Wingdings" pitchFamily="2" charset="2"/>
              <a:buChar char="ð"/>
            </a:pPr>
            <a:r>
              <a:rPr lang="en-US" sz="2400" dirty="0" smtClean="0"/>
              <a:t>The updater will not be called in these cases (but a DC event will be raised)</a:t>
            </a:r>
          </a:p>
          <a:p>
            <a:pPr marL="365760" indent="-365760" fontAlgn="ctr">
              <a:spcBef>
                <a:spcPts val="1800"/>
              </a:spcBef>
              <a:buFont typeface="Wingdings" pitchFamily="2" charset="2"/>
              <a:buChar char="q"/>
            </a:pPr>
            <a:r>
              <a:rPr lang="en-US" sz="2800" dirty="0" smtClean="0">
                <a:solidFill>
                  <a:srgbClr val="FFFF00"/>
                </a:solidFill>
              </a:rPr>
              <a:t>Added </a:t>
            </a:r>
            <a:r>
              <a:rPr lang="en-US" sz="2800" dirty="0" smtClean="0">
                <a:solidFill>
                  <a:schemeClr val="tx1"/>
                </a:solidFill>
              </a:rPr>
              <a:t>vs</a:t>
            </a:r>
            <a:r>
              <a:rPr lang="en-US" sz="2800" dirty="0" smtClean="0">
                <a:solidFill>
                  <a:srgbClr val="FFFF00"/>
                </a:solidFill>
              </a:rPr>
              <a:t>. Deleted </a:t>
            </a:r>
            <a:r>
              <a:rPr lang="en-US" sz="2800" dirty="0" smtClean="0"/>
              <a:t>vs. </a:t>
            </a:r>
            <a:r>
              <a:rPr lang="en-US" sz="2800" dirty="0" smtClean="0">
                <a:solidFill>
                  <a:srgbClr val="FFFF00"/>
                </a:solidFill>
              </a:rPr>
              <a:t>Changed</a:t>
            </a:r>
            <a:r>
              <a:rPr lang="en-US" sz="2800" dirty="0" smtClean="0"/>
              <a:t> elements</a:t>
            </a:r>
          </a:p>
          <a:p>
            <a:pPr marL="822960" lvl="1" indent="-365760" fontAlgn="ctr">
              <a:buFont typeface="+mj-lt"/>
              <a:buAutoNum type="arabicPeriod"/>
            </a:pPr>
            <a:r>
              <a:rPr lang="en-US" sz="2400" dirty="0" smtClean="0"/>
              <a:t>Added and deleted null each other out</a:t>
            </a:r>
          </a:p>
          <a:p>
            <a:pPr marL="822960" lvl="1" indent="-365760" fontAlgn="ctr">
              <a:buFont typeface="+mj-lt"/>
              <a:buAutoNum type="arabicPeriod"/>
            </a:pPr>
            <a:r>
              <a:rPr lang="en-US" sz="2400" dirty="0" smtClean="0"/>
              <a:t>Changed elements are neither Added or Deleted in the same cycle</a:t>
            </a:r>
          </a:p>
          <a:p>
            <a:pPr marL="1097280" lvl="2" indent="-274320" fontAlgn="ctr">
              <a:buFont typeface="Wingdings" pitchFamily="2" charset="2"/>
              <a:buChar char="ð"/>
            </a:pPr>
            <a:r>
              <a:rPr lang="en-US" sz="1800" dirty="0" smtClean="0"/>
              <a:t>If they were, they would marked as be either Added, or Deleted, respectively</a:t>
            </a:r>
          </a:p>
          <a:p>
            <a:pPr marL="365760" indent="-365760" fontAlgn="ctr">
              <a:spcBef>
                <a:spcPts val="1800"/>
              </a:spcBef>
              <a:buFont typeface="Wingdings" pitchFamily="2" charset="2"/>
              <a:buChar char="q"/>
            </a:pPr>
            <a:r>
              <a:rPr lang="en-US" sz="2800" dirty="0" smtClean="0"/>
              <a:t>Finding what trigger was hit</a:t>
            </a:r>
          </a:p>
          <a:p>
            <a:pPr marL="640080" lvl="1" indent="-365760" fontAlgn="ctr">
              <a:spcBef>
                <a:spcPts val="600"/>
              </a:spcBef>
              <a:buFont typeface="Wingdings" pitchFamily="2" charset="2"/>
              <a:buChar char="ð"/>
            </a:pPr>
            <a:r>
              <a:rPr lang="en-US" sz="2400" dirty="0" smtClean="0"/>
              <a:t>That's what </a:t>
            </a:r>
            <a:r>
              <a:rPr lang="en-US" sz="2400" dirty="0" smtClean="0">
                <a:solidFill>
                  <a:srgbClr val="FFFF00"/>
                </a:solidFill>
              </a:rPr>
              <a:t>IsChangeTriggered</a:t>
            </a:r>
            <a:r>
              <a:rPr lang="en-US" sz="2400" dirty="0" smtClean="0"/>
              <a:t> is for</a:t>
            </a:r>
          </a:p>
          <a:p>
            <a:pPr marL="640080" lvl="1" indent="-365760" fontAlgn="ctr">
              <a:spcBef>
                <a:spcPts val="600"/>
              </a:spcBef>
              <a:buFont typeface="Wingdings" pitchFamily="2" charset="2"/>
              <a:buChar char="ð"/>
            </a:pPr>
            <a:r>
              <a:rPr lang="en-US" sz="2400" dirty="0" smtClean="0"/>
              <a:t>But it only makes sense to use it if there is more than one trigger on an updater</a:t>
            </a:r>
          </a:p>
          <a:p>
            <a:endParaRPr 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Forbidden operations during Dynamic Update</a:t>
            </a:r>
            <a:endParaRPr lang="en-US" dirty="0"/>
          </a:p>
        </p:txBody>
      </p:sp>
      <p:sp>
        <p:nvSpPr>
          <p:cNvPr id="3" name="Content Placeholder 2"/>
          <p:cNvSpPr>
            <a:spLocks noGrp="1"/>
          </p:cNvSpPr>
          <p:nvPr>
            <p:ph idx="1"/>
          </p:nvPr>
        </p:nvSpPr>
        <p:spPr>
          <a:xfrm>
            <a:off x="593725" y="1754187"/>
            <a:ext cx="11762080" cy="7091956"/>
          </a:xfrm>
        </p:spPr>
        <p:txBody>
          <a:bodyPr/>
          <a:lstStyle/>
          <a:p>
            <a:pPr>
              <a:buNone/>
            </a:pPr>
            <a:r>
              <a:rPr lang="en-US" b="1" dirty="0" smtClean="0">
                <a:solidFill>
                  <a:srgbClr val="FFFF00"/>
                </a:solidFill>
              </a:rPr>
              <a:t>Forbidden calls </a:t>
            </a:r>
            <a:r>
              <a:rPr lang="en-US" b="1" dirty="0" smtClean="0"/>
              <a:t>and changes</a:t>
            </a:r>
          </a:p>
          <a:p>
            <a:pPr marL="548640" indent="-365760" fontAlgn="ctr">
              <a:buFont typeface="+mj-lt"/>
              <a:buAutoNum type="arabicPeriod"/>
            </a:pPr>
            <a:r>
              <a:rPr lang="en-US" sz="2000" dirty="0" smtClean="0"/>
              <a:t>Methods that need a transaction (certain Export/Import), or methods that must be out of a transaction (Save &amp; SaveAs)</a:t>
            </a:r>
          </a:p>
          <a:p>
            <a:pPr marL="548640" indent="-365760" fontAlgn="ctr">
              <a:buFont typeface="+mj-lt"/>
              <a:buAutoNum type="arabicPeriod"/>
            </a:pPr>
            <a:r>
              <a:rPr lang="en-US" sz="2000" dirty="0" smtClean="0"/>
              <a:t>UI methods (picking, selections, etc.)</a:t>
            </a:r>
          </a:p>
          <a:p>
            <a:pPr marL="548640" indent="-365760" fontAlgn="ctr">
              <a:buFont typeface="+mj-lt"/>
              <a:buAutoNum type="arabicPeriod"/>
            </a:pPr>
            <a:r>
              <a:rPr lang="en-US" sz="2000" dirty="0" smtClean="0"/>
              <a:t>Transaction groups cannot be used either (obviously), but sub-transaction can if needed</a:t>
            </a:r>
          </a:p>
          <a:p>
            <a:pPr marL="548640" indent="-365760" fontAlgn="ctr">
              <a:buFont typeface="+mj-lt"/>
              <a:buAutoNum type="arabicPeriod"/>
            </a:pPr>
            <a:r>
              <a:rPr lang="en-US" sz="2000" dirty="0" smtClean="0"/>
              <a:t>Interdependency of elements (a change that introduces or changes mutual relation between two elements – this restriction is due to possible inconsistency of work-sets.)</a:t>
            </a:r>
          </a:p>
          <a:p>
            <a:pPr>
              <a:spcBef>
                <a:spcPts val="2400"/>
              </a:spcBef>
              <a:buNone/>
            </a:pPr>
            <a:r>
              <a:rPr lang="en-US" sz="3200" b="1" dirty="0" smtClean="0">
                <a:solidFill>
                  <a:srgbClr val="FFFF00"/>
                </a:solidFill>
              </a:rPr>
              <a:t>Other things </a:t>
            </a:r>
            <a:r>
              <a:rPr lang="en-US" sz="3200" b="1" dirty="0" smtClean="0"/>
              <a:t>not to do while executing an updater</a:t>
            </a:r>
          </a:p>
          <a:p>
            <a:pPr marL="548640" indent="-365760" fontAlgn="ctr">
              <a:buFont typeface="+mj-lt"/>
              <a:buAutoNum type="arabicPeriod"/>
            </a:pPr>
            <a:r>
              <a:rPr lang="en-US" sz="2000" dirty="0" smtClean="0"/>
              <a:t>Do not register/unregister updaters (self or others)</a:t>
            </a:r>
          </a:p>
          <a:p>
            <a:pPr marL="548640" indent="-365760" fontAlgn="ctr">
              <a:buFont typeface="+mj-lt"/>
              <a:buAutoNum type="arabicPeriod"/>
            </a:pPr>
            <a:r>
              <a:rPr lang="en-US" sz="2000" dirty="0" smtClean="0"/>
              <a:t>Do not add or remove triggers</a:t>
            </a:r>
          </a:p>
          <a:p>
            <a:pPr marL="548640" indent="-365760" fontAlgn="ctr">
              <a:buFont typeface="+mj-lt"/>
              <a:buAutoNum type="arabicPeriod"/>
            </a:pPr>
            <a:r>
              <a:rPr lang="en-US" sz="2000" dirty="0" smtClean="0"/>
              <a:t>Do not change priority</a:t>
            </a:r>
          </a:p>
          <a:p>
            <a:pPr marL="548640" indent="-365760" fontAlgn="ctr">
              <a:buFont typeface="+mj-lt"/>
              <a:buAutoNum type="arabicPeriod"/>
            </a:pPr>
            <a:r>
              <a:rPr lang="en-US" sz="2000" dirty="0" smtClean="0"/>
              <a:t>Do not commit transaction (in the updated document) or call methods that use transactions</a:t>
            </a:r>
          </a:p>
          <a:p>
            <a:pPr marL="888433" lvl="2" indent="-365760" fontAlgn="ctr">
              <a:buFont typeface="Wingdings" pitchFamily="2" charset="2"/>
              <a:buChar char="ð"/>
            </a:pPr>
            <a:r>
              <a:rPr lang="en-US" sz="2000" dirty="0" smtClean="0"/>
              <a:t>This is actually prohibited on the transaction level</a:t>
            </a:r>
          </a:p>
          <a:p>
            <a:pPr marL="548640" indent="-365760" fontAlgn="ctr">
              <a:buFont typeface="+mj-lt"/>
              <a:buAutoNum type="arabicPeriod"/>
            </a:pPr>
            <a:r>
              <a:rPr lang="en-US" sz="2000" dirty="0" smtClean="0"/>
              <a:t>Do not commit transaction (in other documents) or call methods that use transactions</a:t>
            </a:r>
          </a:p>
          <a:p>
            <a:pPr marL="888433" lvl="2" indent="-365760" fontAlgn="ctr">
              <a:buFont typeface="Wingdings" pitchFamily="2" charset="2"/>
              <a:buChar char="ð"/>
            </a:pPr>
            <a:r>
              <a:rPr lang="en-US" sz="2000" dirty="0" smtClean="0"/>
              <a:t>This is not prohibited, but Revit currently does not handle reentrancy of dynamic updates</a:t>
            </a:r>
          </a:p>
          <a:p>
            <a:pPr marL="0" indent="0">
              <a:spcBef>
                <a:spcPts val="2400"/>
              </a:spcBef>
              <a:buNone/>
            </a:pPr>
            <a:r>
              <a:rPr lang="en-US" sz="2000" dirty="0" smtClean="0"/>
              <a:t>Note: Memory footprint and execution time is not limited, but it is wise to keep an updater light - do not invoke methods that take a long time (opening document, exporting, iterating through all elements in the document, etc.)</a:t>
            </a:r>
          </a:p>
          <a:p>
            <a:pPr marL="457200" indent="-457200">
              <a:buNone/>
            </a:pPr>
            <a:endParaRPr lang="en-US" sz="2400"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Competing updaters</a:t>
            </a:r>
            <a:endParaRPr lang="en-US" dirty="0"/>
          </a:p>
        </p:txBody>
      </p:sp>
      <p:sp>
        <p:nvSpPr>
          <p:cNvPr id="3" name="Content Placeholder 2"/>
          <p:cNvSpPr>
            <a:spLocks noGrp="1"/>
          </p:cNvSpPr>
          <p:nvPr>
            <p:ph idx="1"/>
          </p:nvPr>
        </p:nvSpPr>
        <p:spPr/>
        <p:txBody>
          <a:bodyPr/>
          <a:lstStyle/>
          <a:p>
            <a:pPr>
              <a:buNone/>
            </a:pPr>
            <a:r>
              <a:rPr lang="en-US" sz="3200" dirty="0" smtClean="0"/>
              <a:t>Two updaters are prohibited from changing the same data...</a:t>
            </a:r>
          </a:p>
          <a:p>
            <a:pPr marL="457200" indent="-457200" fontAlgn="ctr">
              <a:spcBef>
                <a:spcPts val="1200"/>
              </a:spcBef>
              <a:buFont typeface="Wingdings" pitchFamily="2" charset="2"/>
              <a:buChar char="ð"/>
            </a:pPr>
            <a:r>
              <a:rPr lang="en-US" sz="2400" dirty="0" smtClean="0"/>
              <a:t>But the same data can be indirectly changed by a changes made by two different updaters</a:t>
            </a:r>
          </a:p>
          <a:p>
            <a:pPr marL="457200" indent="-457200" fontAlgn="ctr">
              <a:spcBef>
                <a:spcPts val="3000"/>
              </a:spcBef>
              <a:buNone/>
            </a:pPr>
            <a:r>
              <a:rPr lang="en-US" sz="3200" dirty="0" smtClean="0"/>
              <a:t>What are the rules for considering the data the same?</a:t>
            </a:r>
          </a:p>
          <a:p>
            <a:pPr lvl="1" fontAlgn="ctr"/>
            <a:r>
              <a:rPr lang="en-US" sz="2400" dirty="0" smtClean="0"/>
              <a:t>Basically, if the updaters touches the same "atom"</a:t>
            </a:r>
          </a:p>
          <a:p>
            <a:pPr lvl="1" fontAlgn="ctr"/>
            <a:r>
              <a:rPr lang="en-US" sz="2400" dirty="0" smtClean="0"/>
              <a:t>That means, for example, different (independent) parameters on the same element are OK</a:t>
            </a:r>
          </a:p>
          <a:p>
            <a:pPr lvl="1" fontAlgn="ctr"/>
            <a:r>
              <a:rPr lang="en-US" sz="2400" dirty="0" smtClean="0"/>
              <a:t>It also means that changing a position of a wall is always the same thing, because the curve-driver changes</a:t>
            </a:r>
          </a:p>
          <a:p>
            <a:pPr lvl="2" fontAlgn="ctr">
              <a:buFont typeface="Wingdings" pitchFamily="2" charset="2"/>
              <a:buChar char="ð"/>
            </a:pPr>
            <a:r>
              <a:rPr lang="en-US" sz="2000" dirty="0" smtClean="0"/>
              <a:t>Thus, if one Updater changes the X position while another updater changes the Y position, they sill would be considered competing against each other.</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updaters</a:t>
            </a:r>
            <a:endParaRPr lang="en-US" dirty="0"/>
          </a:p>
        </p:txBody>
      </p:sp>
      <p:sp>
        <p:nvSpPr>
          <p:cNvPr id="3" name="Content Placeholder 2"/>
          <p:cNvSpPr>
            <a:spLocks noGrp="1"/>
          </p:cNvSpPr>
          <p:nvPr>
            <p:ph idx="1"/>
          </p:nvPr>
        </p:nvSpPr>
        <p:spPr>
          <a:xfrm>
            <a:off x="593725" y="1754187"/>
            <a:ext cx="11762080" cy="7091956"/>
          </a:xfrm>
        </p:spPr>
        <p:txBody>
          <a:bodyPr/>
          <a:lstStyle/>
          <a:p>
            <a:pPr marL="0" indent="0" fontAlgn="ctr">
              <a:spcBef>
                <a:spcPts val="0"/>
              </a:spcBef>
              <a:buNone/>
            </a:pPr>
            <a:r>
              <a:rPr lang="en-US" sz="2400" dirty="0" smtClean="0"/>
              <a:t>When a document is being opened, Revit checks if there were any modifications done there by updaters. If so, Revit checks if the same updaters (i.e. with the same ID) are currently registered. If there are not registered, they will be reported as missing.</a:t>
            </a:r>
          </a:p>
          <a:p>
            <a:pPr fontAlgn="ctr">
              <a:spcBef>
                <a:spcPts val="2400"/>
              </a:spcBef>
              <a:buNone/>
            </a:pPr>
            <a:r>
              <a:rPr lang="en-US" sz="3200" dirty="0" smtClean="0"/>
              <a:t>The user gets to choose from </a:t>
            </a:r>
            <a:r>
              <a:rPr lang="en-US" sz="3200" b="1" dirty="0" smtClean="0">
                <a:solidFill>
                  <a:srgbClr val="FFFF00"/>
                </a:solidFill>
              </a:rPr>
              <a:t>4 options</a:t>
            </a:r>
            <a:endParaRPr lang="en-US" b="1" dirty="0" smtClean="0">
              <a:solidFill>
                <a:srgbClr val="FFFF00"/>
              </a:solidFill>
            </a:endParaRPr>
          </a:p>
          <a:p>
            <a:pPr marL="731520" lvl="1" indent="-457200" fontAlgn="ctr">
              <a:buFont typeface="+mj-lt"/>
              <a:buAutoNum type="alphaLcParenR"/>
            </a:pPr>
            <a:r>
              <a:rPr lang="en-US" sz="2400" dirty="0" smtClean="0"/>
              <a:t>Do not open the document. Close it without saving.</a:t>
            </a:r>
          </a:p>
          <a:p>
            <a:pPr marL="731520" lvl="1" indent="-457200" fontAlgn="ctr">
              <a:buFont typeface="+mj-lt"/>
              <a:buAutoNum type="alphaLcParenR"/>
            </a:pPr>
            <a:r>
              <a:rPr lang="en-US" sz="2400" dirty="0" smtClean="0"/>
              <a:t>Ignore and continue working with the document</a:t>
            </a:r>
          </a:p>
          <a:p>
            <a:pPr marL="1005840" lvl="2" indent="-274320" fontAlgn="ctr">
              <a:buFont typeface="Wingdings" pitchFamily="2" charset="2"/>
              <a:buChar char="ð"/>
            </a:pPr>
            <a:r>
              <a:rPr lang="en-US" sz="2000" dirty="0" smtClean="0"/>
              <a:t>The message will show up again next time when the document is open</a:t>
            </a:r>
          </a:p>
          <a:p>
            <a:pPr marL="731520" lvl="1" indent="-457200" fontAlgn="ctr">
              <a:buFont typeface="+mj-lt"/>
              <a:buAutoNum type="alphaLcParenR"/>
            </a:pPr>
            <a:r>
              <a:rPr lang="en-US" sz="2400" dirty="0" smtClean="0"/>
              <a:t>Save the file under a different name first, remove the updater, and then continue working with the (new) document.</a:t>
            </a:r>
          </a:p>
          <a:p>
            <a:pPr marL="731520" lvl="1" indent="-457200" fontAlgn="ctr">
              <a:buFont typeface="+mj-lt"/>
              <a:buAutoNum type="alphaLcParenR"/>
            </a:pPr>
            <a:r>
              <a:rPr lang="en-US" sz="2400" dirty="0" smtClean="0"/>
              <a:t>Remove all information about the updater and work with the document</a:t>
            </a:r>
          </a:p>
          <a:p>
            <a:pPr fontAlgn="ctr">
              <a:spcBef>
                <a:spcPts val="2400"/>
              </a:spcBef>
            </a:pPr>
            <a:r>
              <a:rPr lang="en-US" sz="3200" dirty="0" smtClean="0"/>
              <a:t>What are the possible </a:t>
            </a:r>
            <a:r>
              <a:rPr lang="en-US" sz="3200" b="1" dirty="0" smtClean="0">
                <a:solidFill>
                  <a:srgbClr val="FFFF00"/>
                </a:solidFill>
              </a:rPr>
              <a:t>consequences?</a:t>
            </a:r>
            <a:endParaRPr lang="en-US" b="1" dirty="0" smtClean="0">
              <a:solidFill>
                <a:srgbClr val="FFFF00"/>
              </a:solidFill>
            </a:endParaRPr>
          </a:p>
          <a:p>
            <a:pPr marL="731520" lvl="1" indent="-457200" fontAlgn="ctr">
              <a:buFont typeface="+mj-lt"/>
              <a:buAutoNum type="alphaLcParenR"/>
            </a:pPr>
            <a:r>
              <a:rPr lang="en-US" sz="2400" dirty="0" smtClean="0"/>
              <a:t>Data could be changed without the updater knowing it and therefore the updater's application’s constrains could be broken.</a:t>
            </a:r>
          </a:p>
          <a:p>
            <a:pPr marL="731520" lvl="1" indent="-457200" fontAlgn="ctr">
              <a:buFont typeface="+mj-lt"/>
              <a:buAutoNum type="alphaLcParenR"/>
            </a:pPr>
            <a:r>
              <a:rPr lang="en-US" sz="2400" dirty="0" smtClean="0"/>
              <a:t>The updater will never know that the user modified the model without the updater. Even when the updater becomes available later.</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313732"/>
          </a:xfrm>
        </p:spPr>
        <p:txBody>
          <a:bodyPr/>
          <a:lstStyle/>
          <a:p>
            <a:r>
              <a:rPr lang="en-US" dirty="0" smtClean="0"/>
              <a:t>Naughty updaters</a:t>
            </a:r>
            <a:endParaRPr lang="en-US" dirty="0"/>
          </a:p>
        </p:txBody>
      </p:sp>
      <p:sp>
        <p:nvSpPr>
          <p:cNvPr id="3" name="Content Placeholder 2"/>
          <p:cNvSpPr>
            <a:spLocks noGrp="1"/>
          </p:cNvSpPr>
          <p:nvPr>
            <p:ph idx="1"/>
          </p:nvPr>
        </p:nvSpPr>
        <p:spPr>
          <a:xfrm>
            <a:off x="593725" y="1830387"/>
            <a:ext cx="12084050" cy="7015756"/>
          </a:xfrm>
        </p:spPr>
        <p:txBody>
          <a:bodyPr/>
          <a:lstStyle/>
          <a:p>
            <a:pPr marL="0" indent="0" fontAlgn="ctr">
              <a:spcBef>
                <a:spcPts val="2400"/>
              </a:spcBef>
              <a:buNone/>
            </a:pPr>
            <a:r>
              <a:rPr lang="en-US" sz="3200" dirty="0" smtClean="0">
                <a:solidFill>
                  <a:srgbClr val="FFFF00"/>
                </a:solidFill>
              </a:rPr>
              <a:t>What will Revit do </a:t>
            </a:r>
            <a:r>
              <a:rPr lang="en-US" sz="3200" dirty="0" smtClean="0"/>
              <a:t>when an updater throws? </a:t>
            </a:r>
          </a:p>
          <a:p>
            <a:pPr marL="0" indent="0" fontAlgn="ctr">
              <a:spcBef>
                <a:spcPts val="2400"/>
              </a:spcBef>
              <a:buNone/>
            </a:pPr>
            <a:r>
              <a:rPr lang="en-US" sz="2800" dirty="0" smtClean="0"/>
              <a:t>It will show a failure message to the user, who will decide:</a:t>
            </a:r>
          </a:p>
          <a:p>
            <a:pPr marL="640080" indent="-457200" fontAlgn="ctr">
              <a:spcBef>
                <a:spcPts val="1200"/>
              </a:spcBef>
              <a:buFont typeface="+mj-lt"/>
              <a:buAutoNum type="alphaUcPeriod"/>
            </a:pPr>
            <a:r>
              <a:rPr lang="en-US" sz="2800" dirty="0" smtClean="0"/>
              <a:t>Either to ignore the changes made by the updater</a:t>
            </a:r>
          </a:p>
          <a:p>
            <a:pPr marL="640080" indent="-457200" fontAlgn="ctr">
              <a:spcBef>
                <a:spcPts val="600"/>
              </a:spcBef>
              <a:buFont typeface="+mj-lt"/>
              <a:buAutoNum type="alphaUcPeriod"/>
            </a:pPr>
            <a:r>
              <a:rPr lang="en-US" sz="2800" dirty="0" smtClean="0"/>
              <a:t>Or to remove the updater all together and repeat the update cycle again (with the rest of updaters)</a:t>
            </a:r>
          </a:p>
          <a:p>
            <a:pPr marL="914400" lvl="1" indent="-365760" fontAlgn="ctr">
              <a:spcBef>
                <a:spcPts val="600"/>
              </a:spcBef>
              <a:buFont typeface="Wingdings" pitchFamily="2" charset="2"/>
              <a:buChar char="ð"/>
            </a:pPr>
            <a:r>
              <a:rPr lang="en-US" sz="2400" dirty="0" smtClean="0"/>
              <a:t>Which means that the other updaters must be ready to do their work again</a:t>
            </a:r>
          </a:p>
          <a:p>
            <a:pPr marL="914400" lvl="1" indent="-365760" fontAlgn="ctr">
              <a:spcBef>
                <a:spcPts val="600"/>
              </a:spcBef>
              <a:buFont typeface="Wingdings" pitchFamily="2" charset="2"/>
              <a:buChar char="ð"/>
            </a:pPr>
            <a:r>
              <a:rPr lang="en-US" sz="2400" dirty="0" smtClean="0"/>
              <a:t>And it could be different change the second time, because of the removed updater</a:t>
            </a:r>
          </a:p>
          <a:p>
            <a:pPr marL="0" indent="0" fontAlgn="ctr">
              <a:spcBef>
                <a:spcPts val="3000"/>
              </a:spcBef>
              <a:buNone/>
            </a:pPr>
            <a:r>
              <a:rPr lang="en-US" sz="3200" dirty="0" smtClean="0">
                <a:solidFill>
                  <a:srgbClr val="FFFF00"/>
                </a:solidFill>
              </a:rPr>
              <a:t>What if there’s a loop </a:t>
            </a:r>
            <a:r>
              <a:rPr lang="en-US" sz="3200" dirty="0" smtClean="0"/>
              <a:t>caused by interaction of two updaters? Which one is the naughty one?</a:t>
            </a:r>
            <a:endParaRPr lang="en-US" dirty="0" smtClean="0"/>
          </a:p>
          <a:p>
            <a:pPr marL="914400" lvl="1" indent="-365760" fontAlgn="ctr">
              <a:spcBef>
                <a:spcPts val="600"/>
              </a:spcBef>
              <a:buFont typeface="Wingdings" pitchFamily="2" charset="2"/>
              <a:buChar char="ð"/>
            </a:pPr>
            <a:r>
              <a:rPr lang="en-US" sz="2400" dirty="0" smtClean="0"/>
              <a:t>The first one that makes a change again in the last allowed cycle</a:t>
            </a:r>
          </a:p>
          <a:p>
            <a:pPr marL="1280160" lvl="2" indent="-274320" fontAlgn="ctr"/>
            <a:r>
              <a:rPr lang="en-US" dirty="0" smtClean="0"/>
              <a:t>Number of allowed cycles = number of updaters + 2 </a:t>
            </a:r>
          </a:p>
          <a:p>
            <a:pPr marL="1280160" lvl="2" indent="-274320" fontAlgn="ctr"/>
            <a:r>
              <a:rPr lang="en-US" dirty="0" smtClean="0"/>
              <a:t>If a faulty updater is removed, the cycle is repeated one more time. If there is a change from another updater, that one will be removed as well, and so on</a:t>
            </a:r>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Q</a:t>
            </a:r>
            <a:r>
              <a:rPr lang="en-US" dirty="0" smtClean="0"/>
              <a:t> &amp; </a:t>
            </a:r>
            <a:r>
              <a:rPr lang="en-US" dirty="0" smtClean="0">
                <a:solidFill>
                  <a:srgbClr val="FFFF00"/>
                </a:solidFill>
              </a:rPr>
              <a:t>A</a:t>
            </a:r>
            <a:endParaRPr lang="en-US" dirty="0">
              <a:solidFill>
                <a:srgbClr val="FFFF00"/>
              </a:solidFill>
            </a:endParaRPr>
          </a:p>
        </p:txBody>
      </p:sp>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FFFF00"/>
                </a:solidFill>
              </a:rPr>
              <a:t>Appendix A</a:t>
            </a:r>
            <a:br>
              <a:rPr lang="en-US" dirty="0" smtClean="0">
                <a:solidFill>
                  <a:srgbClr val="FFFF00"/>
                </a:solidFill>
              </a:rPr>
            </a:br>
            <a:r>
              <a:rPr lang="en-US" dirty="0" smtClean="0"/>
              <a:t>Transactions – additional info</a:t>
            </a:r>
            <a:endParaRPr 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93725" y="364255"/>
            <a:ext cx="11762080" cy="1237532"/>
          </a:xfrm>
        </p:spPr>
        <p:txBody>
          <a:bodyPr/>
          <a:lstStyle/>
          <a:p>
            <a:r>
              <a:rPr lang="en-US" sz="3600" dirty="0" smtClean="0"/>
              <a:t>Relations between document changing processes</a:t>
            </a:r>
            <a:r>
              <a:rPr lang="en-US" dirty="0" smtClean="0"/>
              <a:t/>
            </a:r>
            <a:br>
              <a:rPr lang="en-US" dirty="0" smtClean="0"/>
            </a:br>
            <a:endParaRPr lang="en-US" dirty="0"/>
          </a:p>
        </p:txBody>
      </p:sp>
      <p:sp>
        <p:nvSpPr>
          <p:cNvPr id="11" name="Content Placeholder 10"/>
          <p:cNvSpPr>
            <a:spLocks noGrp="1"/>
          </p:cNvSpPr>
          <p:nvPr>
            <p:ph idx="1"/>
          </p:nvPr>
        </p:nvSpPr>
        <p:spPr/>
        <p:txBody>
          <a:bodyPr/>
          <a:lstStyle/>
          <a:p>
            <a:pPr>
              <a:buNone/>
            </a:pPr>
            <a:r>
              <a:rPr lang="en-US" dirty="0" smtClean="0"/>
              <a:t>Out of all events and notifications, three of them allow an application to react to </a:t>
            </a:r>
            <a:r>
              <a:rPr lang="en-US" dirty="0" smtClean="0"/>
              <a:t>the immediate state of the </a:t>
            </a:r>
            <a:r>
              <a:rPr lang="en-US" dirty="0" smtClean="0"/>
              <a:t>model:</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Naturally, all changes are always encapsulated in a </a:t>
            </a:r>
            <a:r>
              <a:rPr lang="en-US" b="1" dirty="0" smtClean="0">
                <a:solidFill>
                  <a:srgbClr val="FFFF00"/>
                </a:solidFill>
              </a:rPr>
              <a:t>Transaction</a:t>
            </a:r>
            <a:r>
              <a:rPr lang="en-US" dirty="0" smtClean="0"/>
              <a:t>.</a:t>
            </a:r>
          </a:p>
          <a:p>
            <a:endParaRPr lang="en-US" dirty="0"/>
          </a:p>
        </p:txBody>
      </p:sp>
      <p:graphicFrame>
        <p:nvGraphicFramePr>
          <p:cNvPr id="12" name="Table 11"/>
          <p:cNvGraphicFramePr>
            <a:graphicFrameLocks noGrp="1"/>
          </p:cNvGraphicFramePr>
          <p:nvPr/>
        </p:nvGraphicFramePr>
        <p:xfrm>
          <a:off x="942975" y="3811587"/>
          <a:ext cx="10439400" cy="2286000"/>
        </p:xfrm>
        <a:graphic>
          <a:graphicData uri="http://schemas.openxmlformats.org/drawingml/2006/table">
            <a:tbl>
              <a:tblPr firstRow="1" bandRow="1">
                <a:tableStyleId>{5C22544A-7EE6-4342-B048-85BDC9FD1C3A}</a:tableStyleId>
              </a:tblPr>
              <a:tblGrid>
                <a:gridCol w="4038600"/>
                <a:gridCol w="6400800"/>
              </a:tblGrid>
              <a:tr h="370840">
                <a:tc>
                  <a:txBody>
                    <a:bodyPr/>
                    <a:lstStyle/>
                    <a:p>
                      <a:pPr marL="0" marR="0" indent="0" algn="l" defTabSz="910669"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rPr>
                        <a:t>Dynamic model update</a:t>
                      </a:r>
                    </a:p>
                    <a:p>
                      <a:endParaRPr lang="en-US" dirty="0">
                        <a:solidFill>
                          <a:schemeClr val="bg1"/>
                        </a:solidFill>
                      </a:endParaRPr>
                    </a:p>
                  </a:txBody>
                  <a:tcPr/>
                </a:tc>
                <a:tc>
                  <a:txBody>
                    <a:bodyPr/>
                    <a:lstStyle/>
                    <a:p>
                      <a:r>
                        <a:rPr lang="en-US" sz="2400" b="0" dirty="0" smtClean="0">
                          <a:solidFill>
                            <a:schemeClr val="bg1"/>
                          </a:solidFill>
                        </a:rPr>
                        <a:t>Something is being changed</a:t>
                      </a:r>
                      <a:endParaRPr lang="en-US" sz="2400" b="0" dirty="0">
                        <a:solidFill>
                          <a:schemeClr val="bg1"/>
                        </a:solidFill>
                      </a:endParaRPr>
                    </a:p>
                  </a:txBody>
                  <a:tcPr/>
                </a:tc>
              </a:tr>
              <a:tr h="370840">
                <a:tc>
                  <a:txBody>
                    <a:bodyPr/>
                    <a:lstStyle/>
                    <a:p>
                      <a:pPr marL="0" marR="0" indent="0" algn="l" defTabSz="910669" rtl="0" eaLnBrk="1" fontAlgn="auto" latinLnBrk="0" hangingPunct="1">
                        <a:lnSpc>
                          <a:spcPct val="100000"/>
                        </a:lnSpc>
                        <a:spcBef>
                          <a:spcPts val="0"/>
                        </a:spcBef>
                        <a:spcAft>
                          <a:spcPts val="0"/>
                        </a:spcAft>
                        <a:buClrTx/>
                        <a:buSzTx/>
                        <a:buFontTx/>
                        <a:buNone/>
                        <a:tabLst/>
                        <a:defRPr/>
                      </a:pPr>
                      <a:r>
                        <a:rPr lang="en-US" sz="2400" b="1" dirty="0" smtClean="0"/>
                        <a:t>DocumentChanged</a:t>
                      </a:r>
                      <a:r>
                        <a:rPr lang="en-US" sz="2400" dirty="0" smtClean="0"/>
                        <a:t> event</a:t>
                      </a:r>
                    </a:p>
                    <a:p>
                      <a:endParaRPr lang="en-US" dirty="0"/>
                    </a:p>
                  </a:txBody>
                  <a:tcPr/>
                </a:tc>
                <a:tc>
                  <a:txBody>
                    <a:bodyPr/>
                    <a:lstStyle/>
                    <a:p>
                      <a:r>
                        <a:rPr lang="en-US" sz="2400" dirty="0" smtClean="0"/>
                        <a:t>Something has been changed</a:t>
                      </a:r>
                      <a:endParaRPr lang="en-US" sz="2400" dirty="0"/>
                    </a:p>
                  </a:txBody>
                  <a:tcPr/>
                </a:tc>
              </a:tr>
              <a:tr h="370840">
                <a:tc>
                  <a:txBody>
                    <a:bodyPr/>
                    <a:lstStyle/>
                    <a:p>
                      <a:pPr marL="0" marR="0" indent="0" algn="l" defTabSz="910669" rtl="0" eaLnBrk="1" fontAlgn="auto" latinLnBrk="0" hangingPunct="1">
                        <a:lnSpc>
                          <a:spcPct val="100000"/>
                        </a:lnSpc>
                        <a:spcBef>
                          <a:spcPts val="0"/>
                        </a:spcBef>
                        <a:spcAft>
                          <a:spcPts val="0"/>
                        </a:spcAft>
                        <a:buClrTx/>
                        <a:buSzTx/>
                        <a:buFontTx/>
                        <a:buNone/>
                        <a:tabLst/>
                        <a:defRPr/>
                      </a:pPr>
                      <a:r>
                        <a:rPr lang="en-US" sz="2400" b="1" dirty="0" smtClean="0"/>
                        <a:t>Application Idling</a:t>
                      </a:r>
                      <a:r>
                        <a:rPr lang="en-US" sz="2400" dirty="0" smtClean="0"/>
                        <a:t> event</a:t>
                      </a:r>
                    </a:p>
                    <a:p>
                      <a:endParaRPr lang="en-US" dirty="0"/>
                    </a:p>
                  </a:txBody>
                  <a:tcPr/>
                </a:tc>
                <a:tc>
                  <a:txBody>
                    <a:bodyPr/>
                    <a:lstStyle/>
                    <a:p>
                      <a:r>
                        <a:rPr lang="en-US" sz="2400" dirty="0" smtClean="0">
                          <a:solidFill>
                            <a:schemeClr val="bg1"/>
                          </a:solidFill>
                        </a:rPr>
                        <a:t>Nothing is being currently changed</a:t>
                      </a:r>
                    </a:p>
                    <a:p>
                      <a:r>
                        <a:rPr lang="en-US" sz="2400" dirty="0" smtClean="0">
                          <a:solidFill>
                            <a:schemeClr val="bg1"/>
                          </a:solidFill>
                        </a:rPr>
                        <a:t>(but can be)</a:t>
                      </a:r>
                      <a:endParaRPr lang="en-US" sz="2400" dirty="0">
                        <a:solidFill>
                          <a:schemeClr val="bg1"/>
                        </a:solidFill>
                      </a:endParaRPr>
                    </a:p>
                  </a:txBody>
                  <a:tcPr/>
                </a:tc>
              </a:tr>
            </a:tbl>
          </a:graphicData>
        </a:graphic>
      </p:graphicFrame>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161332"/>
          </a:xfrm>
        </p:spPr>
        <p:txBody>
          <a:bodyPr/>
          <a:lstStyle/>
          <a:p>
            <a:r>
              <a:rPr lang="en-US" dirty="0" smtClean="0"/>
              <a:t>Transaction Pending</a:t>
            </a:r>
            <a:endParaRPr lang="en-US" dirty="0"/>
          </a:p>
        </p:txBody>
      </p:sp>
      <p:sp>
        <p:nvSpPr>
          <p:cNvPr id="3" name="Content Placeholder 2"/>
          <p:cNvSpPr>
            <a:spLocks noGrp="1"/>
          </p:cNvSpPr>
          <p:nvPr>
            <p:ph idx="1"/>
          </p:nvPr>
        </p:nvSpPr>
        <p:spPr>
          <a:xfrm>
            <a:off x="593725" y="1830387"/>
            <a:ext cx="11762080" cy="7015756"/>
          </a:xfrm>
        </p:spPr>
        <p:txBody>
          <a:bodyPr/>
          <a:lstStyle/>
          <a:p>
            <a:pPr marL="0">
              <a:buNone/>
            </a:pPr>
            <a:r>
              <a:rPr lang="en-US" sz="2400" dirty="0" smtClean="0"/>
              <a:t>A pending transaction is such a transaction that was requested to be committed or rolled back, but due to unresolved failures it could not be completed immediately. The end user (or an API application) must first make decision about how the failures should be resolved.</a:t>
            </a:r>
          </a:p>
          <a:p>
            <a:pPr marL="0">
              <a:buNone/>
            </a:pPr>
            <a:endParaRPr lang="en-US" sz="2400" u="sng" dirty="0" smtClean="0"/>
          </a:p>
          <a:p>
            <a:pPr marL="0">
              <a:buNone/>
            </a:pPr>
            <a:endParaRPr lang="en-US" sz="3200" dirty="0" smtClean="0"/>
          </a:p>
          <a:p>
            <a:pPr>
              <a:buNone/>
            </a:pPr>
            <a:endParaRPr lang="en-US" dirty="0" smtClean="0"/>
          </a:p>
          <a:p>
            <a:pPr>
              <a:buNone/>
            </a:pPr>
            <a:r>
              <a:rPr lang="en-US" dirty="0" smtClean="0">
                <a:solidFill>
                  <a:srgbClr val="FFFF00"/>
                </a:solidFill>
              </a:rPr>
              <a:t>Modal vs. Modeless</a:t>
            </a:r>
            <a:r>
              <a:rPr lang="en-US" dirty="0" smtClean="0"/>
              <a:t> failure handling</a:t>
            </a:r>
          </a:p>
          <a:p>
            <a:pPr fontAlgn="ctr"/>
            <a:r>
              <a:rPr lang="en-US" sz="2400" dirty="0" smtClean="0"/>
              <a:t>Modal mode is by default and API clients are expected to use it primarily.</a:t>
            </a:r>
          </a:p>
          <a:p>
            <a:pPr fontAlgn="ctr"/>
            <a:r>
              <a:rPr lang="en-US" sz="2400" dirty="0" smtClean="0"/>
              <a:t>In modal mode, error handling must be completed before returning from finishing a transaction, therefore it is guaranteed a transaction cannot end up pending.</a:t>
            </a:r>
          </a:p>
          <a:p>
            <a:pPr fontAlgn="ctr"/>
            <a:r>
              <a:rPr lang="en-US" sz="2400" dirty="0" smtClean="0"/>
              <a:t>In modeless mode, if error handling must resolve failures, it will return the control back to the caller immediately, but the status of the transaction will be pending until failures are all resolved.</a:t>
            </a:r>
          </a:p>
          <a:p>
            <a:pPr fontAlgn="ctr"/>
            <a:r>
              <a:rPr lang="en-US" sz="2400" dirty="0" smtClean="0"/>
              <a:t>The transaction status (in the transaction object if it still exists) is updated automatically when pending is finally completed.</a:t>
            </a:r>
          </a:p>
          <a:p>
            <a:pPr>
              <a:buNone/>
            </a:pPr>
            <a:endParaRPr lang="en-US" dirty="0" smtClean="0"/>
          </a:p>
        </p:txBody>
      </p:sp>
      <p:sp>
        <p:nvSpPr>
          <p:cNvPr id="4" name="TextBox 3"/>
          <p:cNvSpPr txBox="1"/>
          <p:nvPr/>
        </p:nvSpPr>
        <p:spPr>
          <a:xfrm>
            <a:off x="942975" y="3811587"/>
            <a:ext cx="10591800" cy="677108"/>
          </a:xfrm>
          <a:prstGeom prst="rect">
            <a:avLst/>
          </a:prstGeom>
          <a:solidFill>
            <a:srgbClr val="FFC000"/>
          </a:solidFill>
        </p:spPr>
        <p:txBody>
          <a:bodyPr wrap="square" lIns="182880" tIns="91440" rIns="182880" bIns="91440" rtlCol="0">
            <a:spAutoFit/>
          </a:bodyPr>
          <a:lstStyle/>
          <a:p>
            <a:r>
              <a:rPr lang="en-US" sz="3200" dirty="0" smtClean="0">
                <a:solidFill>
                  <a:srgbClr val="FF4600"/>
                </a:solidFill>
              </a:rPr>
              <a:t>Pending transaction can only happen in modeless mode!</a:t>
            </a:r>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Finalizer</a:t>
            </a:r>
            <a:endParaRPr lang="en-US" dirty="0"/>
          </a:p>
        </p:txBody>
      </p:sp>
      <p:sp>
        <p:nvSpPr>
          <p:cNvPr id="3" name="Content Placeholder 2"/>
          <p:cNvSpPr>
            <a:spLocks noGrp="1"/>
          </p:cNvSpPr>
          <p:nvPr>
            <p:ph idx="1"/>
          </p:nvPr>
        </p:nvSpPr>
        <p:spPr/>
        <p:txBody>
          <a:bodyPr/>
          <a:lstStyle/>
          <a:p>
            <a:pPr marL="0">
              <a:buNone/>
            </a:pPr>
            <a:r>
              <a:rPr lang="en-US" sz="2400" dirty="0" smtClean="0"/>
              <a:t>In order to be notified when a pending (modeless) transaction is finally completed, the owner of the transaction object can pass in an instance of </a:t>
            </a:r>
            <a:r>
              <a:rPr lang="en-US" sz="2400" b="1" dirty="0" smtClean="0">
                <a:solidFill>
                  <a:srgbClr val="FFFF00"/>
                </a:solidFill>
              </a:rPr>
              <a:t>ITransactionFinalizer</a:t>
            </a:r>
            <a:r>
              <a:rPr lang="en-US" sz="2400" dirty="0" smtClean="0"/>
              <a:t> interface when committing or rolling back a transaction.</a:t>
            </a:r>
            <a:endParaRPr lang="en-US" dirty="0" smtClean="0"/>
          </a:p>
          <a:p>
            <a:pPr>
              <a:spcBef>
                <a:spcPts val="2400"/>
              </a:spcBef>
              <a:buNone/>
            </a:pPr>
            <a:r>
              <a:rPr lang="en-US" sz="2800" dirty="0" smtClean="0"/>
              <a:t>A very simple Interface:</a:t>
            </a:r>
          </a:p>
          <a:p>
            <a:pPr marL="740070" lvl="1" indent="-457200">
              <a:buFont typeface="+mj-lt"/>
              <a:buAutoNum type="alphaLcParenR"/>
            </a:pPr>
            <a:r>
              <a:rPr lang="en-US" sz="2400" dirty="0" smtClean="0">
                <a:solidFill>
                  <a:schemeClr val="accent4">
                    <a:lumMod val="40000"/>
                    <a:lumOff val="60000"/>
                  </a:schemeClr>
                </a:solidFill>
                <a:latin typeface="Courier New" pitchFamily="49" charset="0"/>
                <a:cs typeface="Courier New" pitchFamily="49" charset="0"/>
              </a:rPr>
              <a:t>OnCommitted (String transactionName)</a:t>
            </a:r>
          </a:p>
          <a:p>
            <a:pPr marL="740070" lvl="1" indent="-457200">
              <a:buFont typeface="+mj-lt"/>
              <a:buAutoNum type="alphaLcParenR"/>
            </a:pPr>
            <a:r>
              <a:rPr lang="en-US" sz="2400" dirty="0" smtClean="0">
                <a:solidFill>
                  <a:schemeClr val="accent4">
                    <a:lumMod val="40000"/>
                    <a:lumOff val="60000"/>
                  </a:schemeClr>
                </a:solidFill>
                <a:latin typeface="Courier New" pitchFamily="49" charset="0"/>
                <a:cs typeface="Courier New" pitchFamily="49" charset="0"/>
              </a:rPr>
              <a:t>OnRolledBack (String transactionName) </a:t>
            </a:r>
            <a:endParaRPr lang="en-US" dirty="0" smtClean="0">
              <a:solidFill>
                <a:schemeClr val="accent4">
                  <a:lumMod val="40000"/>
                  <a:lumOff val="60000"/>
                </a:schemeClr>
              </a:solidFill>
              <a:latin typeface="Courier New" pitchFamily="49" charset="0"/>
              <a:cs typeface="Courier New" pitchFamily="49" charset="0"/>
            </a:endParaRPr>
          </a:p>
          <a:p>
            <a:pPr marL="0">
              <a:spcBef>
                <a:spcPts val="2400"/>
              </a:spcBef>
              <a:buNone/>
            </a:pPr>
            <a:r>
              <a:rPr lang="en-US" sz="2400" dirty="0" smtClean="0"/>
              <a:t>When the callback is invoked, the transaction is already finished and its status set. In theory, the Interface can restart the transaction again.</a:t>
            </a:r>
          </a:p>
          <a:p>
            <a:pPr>
              <a:spcBef>
                <a:spcPts val="2400"/>
              </a:spcBef>
              <a:buNone/>
            </a:pPr>
            <a:r>
              <a:rPr lang="en-US" dirty="0" smtClean="0"/>
              <a:t>Typical use:</a:t>
            </a:r>
          </a:p>
          <a:p>
            <a:pPr>
              <a:buFont typeface="Wingdings" pitchFamily="2" charset="2"/>
              <a:buChar char="ð"/>
            </a:pPr>
            <a:r>
              <a:rPr lang="en-US" sz="2400" dirty="0" smtClean="0"/>
              <a:t>Closing a transaction group after a pending transaction is finally completed</a:t>
            </a:r>
          </a:p>
          <a:p>
            <a:pPr lvl="1" fontAlgn="ctr"/>
            <a:r>
              <a:rPr lang="en-US" sz="2400" dirty="0" smtClean="0"/>
              <a:t>The owner of the group can decide whether to commit or roll back the group depending on the outcome of completing the transaction.</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237532"/>
          </a:xfrm>
        </p:spPr>
        <p:txBody>
          <a:bodyPr/>
          <a:lstStyle/>
          <a:p>
            <a:r>
              <a:rPr lang="en-US" dirty="0" smtClean="0"/>
              <a:t>Element availability</a:t>
            </a:r>
            <a:endParaRPr lang="en-US" dirty="0"/>
          </a:p>
        </p:txBody>
      </p:sp>
      <p:sp>
        <p:nvSpPr>
          <p:cNvPr id="3" name="Content Placeholder 2"/>
          <p:cNvSpPr>
            <a:spLocks noGrp="1"/>
          </p:cNvSpPr>
          <p:nvPr>
            <p:ph idx="1"/>
          </p:nvPr>
        </p:nvSpPr>
        <p:spPr>
          <a:xfrm>
            <a:off x="593725" y="1906587"/>
            <a:ext cx="11931650" cy="6939556"/>
          </a:xfrm>
        </p:spPr>
        <p:txBody>
          <a:bodyPr/>
          <a:lstStyle/>
          <a:p>
            <a:pPr marL="0">
              <a:buNone/>
            </a:pPr>
            <a:r>
              <a:rPr lang="en-US" sz="2400" dirty="0" smtClean="0"/>
              <a:t>It is important to know that element objects are valid in the API only when the corresponding  Revit elements exist in Revit. An elements cease to exist when:</a:t>
            </a:r>
          </a:p>
          <a:p>
            <a:endParaRPr lang="en-US" sz="2000" dirty="0" smtClean="0"/>
          </a:p>
          <a:p>
            <a:pPr marL="274320" indent="-274320" fontAlgn="ctr">
              <a:buFont typeface="+mj-lt"/>
              <a:buAutoNum type="alphaLcParenR"/>
            </a:pPr>
            <a:r>
              <a:rPr lang="en-US" sz="2000" dirty="0" smtClean="0"/>
              <a:t>The corresponding native (C++) object is </a:t>
            </a:r>
            <a:r>
              <a:rPr lang="en-US" sz="2000" dirty="0" smtClean="0">
                <a:solidFill>
                  <a:srgbClr val="FFFF00"/>
                </a:solidFill>
              </a:rPr>
              <a:t>physically destroyed</a:t>
            </a:r>
            <a:r>
              <a:rPr lang="en-US" sz="2000" dirty="0" smtClean="0"/>
              <a:t> (in memory) in Revit code</a:t>
            </a:r>
          </a:p>
          <a:p>
            <a:pPr marL="274320" indent="-274320" fontAlgn="ctr">
              <a:buFont typeface="+mj-lt"/>
              <a:buAutoNum type="alphaLcParenR"/>
            </a:pPr>
            <a:r>
              <a:rPr lang="en-US" sz="2000" dirty="0" smtClean="0"/>
              <a:t>The element self is </a:t>
            </a:r>
            <a:r>
              <a:rPr lang="en-US" sz="2000" dirty="0" smtClean="0">
                <a:solidFill>
                  <a:srgbClr val="FFFF00"/>
                </a:solidFill>
              </a:rPr>
              <a:t>deleted</a:t>
            </a:r>
            <a:r>
              <a:rPr lang="en-US" sz="2000" dirty="0" smtClean="0">
                <a:solidFill>
                  <a:schemeClr val="tx1"/>
                </a:solidFill>
              </a:rPr>
              <a:t> (in the model)</a:t>
            </a:r>
          </a:p>
          <a:p>
            <a:pPr marL="274320" indent="-274320" fontAlgn="ctr">
              <a:buFont typeface="+mj-lt"/>
              <a:buAutoNum type="alphaLcParenR"/>
            </a:pPr>
            <a:r>
              <a:rPr lang="en-US" sz="2000" dirty="0" smtClean="0"/>
              <a:t>Creation of the element is </a:t>
            </a:r>
            <a:r>
              <a:rPr lang="en-US" sz="2000" dirty="0" smtClean="0">
                <a:solidFill>
                  <a:srgbClr val="FFFF00"/>
                </a:solidFill>
              </a:rPr>
              <a:t>undone</a:t>
            </a:r>
          </a:p>
          <a:p>
            <a:pPr marL="274320" indent="-274320" fontAlgn="ctr">
              <a:buFont typeface="+mj-lt"/>
              <a:buAutoNum type="alphaLcParenR"/>
            </a:pPr>
            <a:r>
              <a:rPr lang="en-US" sz="2000" dirty="0" smtClean="0"/>
              <a:t>Deletion of the element is </a:t>
            </a:r>
            <a:r>
              <a:rPr lang="en-US" sz="2000" dirty="0" smtClean="0">
                <a:solidFill>
                  <a:srgbClr val="FFFF00"/>
                </a:solidFill>
              </a:rPr>
              <a:t>redone</a:t>
            </a:r>
          </a:p>
          <a:p>
            <a:pPr marL="274320" indent="-274320" fontAlgn="ctr">
              <a:buFont typeface="+mj-lt"/>
              <a:buAutoNum type="alphaLcParenR"/>
            </a:pPr>
            <a:r>
              <a:rPr lang="en-US" sz="2000" dirty="0" smtClean="0"/>
              <a:t>Transaction during which the element was created was </a:t>
            </a:r>
            <a:r>
              <a:rPr lang="en-US" sz="2000" dirty="0" smtClean="0">
                <a:solidFill>
                  <a:srgbClr val="FFFF00"/>
                </a:solidFill>
              </a:rPr>
              <a:t>rolled back</a:t>
            </a:r>
            <a:r>
              <a:rPr lang="en-US" sz="2000" dirty="0" smtClean="0"/>
              <a:t> at the end (not committed)</a:t>
            </a:r>
          </a:p>
          <a:p>
            <a:pPr lvl="1" fontAlgn="ctr">
              <a:buFont typeface="Arial" pitchFamily="34" charset="0"/>
              <a:buChar char="•"/>
            </a:pPr>
            <a:r>
              <a:rPr lang="en-US" sz="2000" dirty="0" smtClean="0"/>
              <a:t>This same rule applies for sub-transactions within a transaction</a:t>
            </a:r>
          </a:p>
          <a:p>
            <a:pPr>
              <a:buNone/>
            </a:pPr>
            <a:r>
              <a:rPr lang="en-US" sz="2000" dirty="0" smtClean="0"/>
              <a:t> </a:t>
            </a:r>
          </a:p>
          <a:p>
            <a:pPr>
              <a:buNone/>
            </a:pPr>
            <a:r>
              <a:rPr lang="en-US" sz="2800" dirty="0" smtClean="0"/>
              <a:t>On other hand, a deleted element can come back to life if:</a:t>
            </a:r>
          </a:p>
          <a:p>
            <a:pPr marL="274320" indent="-274320" fontAlgn="ctr">
              <a:buFont typeface="+mj-lt"/>
              <a:buAutoNum type="alphaLcParenR"/>
            </a:pPr>
            <a:r>
              <a:rPr lang="en-US" sz="2000" dirty="0" smtClean="0"/>
              <a:t>Deletion of the element was undone</a:t>
            </a:r>
          </a:p>
          <a:p>
            <a:pPr marL="274320" indent="-274320" fontAlgn="ctr">
              <a:buFont typeface="+mj-lt"/>
              <a:buAutoNum type="alphaLcParenR"/>
            </a:pPr>
            <a:r>
              <a:rPr lang="en-US" sz="2000" dirty="0" smtClean="0"/>
              <a:t>Creation of the element was redone</a:t>
            </a:r>
          </a:p>
          <a:p>
            <a:endParaRPr lang="en-US" sz="2000" dirty="0" smtClean="0"/>
          </a:p>
          <a:p>
            <a:pPr marL="0">
              <a:buNone/>
            </a:pPr>
            <a:r>
              <a:rPr lang="en-US" sz="2400" dirty="0" smtClean="0"/>
              <a:t>When an element is deleted (either physically in memory, or temporarily in an undoable transaction), an API application may not make an attempt to access the element's properties. If such an attempt is made, Revit will throw an </a:t>
            </a:r>
            <a:r>
              <a:rPr lang="en-US" sz="2400" b="1" dirty="0" smtClean="0">
                <a:solidFill>
                  <a:srgbClr val="FFFF00"/>
                </a:solidFill>
              </a:rPr>
              <a:t>InvalidObjectException</a:t>
            </a:r>
            <a:r>
              <a:rPr lang="en-US" sz="2400" dirty="0" smtClean="0"/>
              <a:t>.</a:t>
            </a:r>
          </a:p>
          <a:p>
            <a:endParaRPr 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testing Element availability</a:t>
            </a:r>
            <a:endParaRPr lang="en-US" dirty="0"/>
          </a:p>
        </p:txBody>
      </p:sp>
      <p:sp>
        <p:nvSpPr>
          <p:cNvPr id="3" name="Content Placeholder 2"/>
          <p:cNvSpPr>
            <a:spLocks noGrp="1"/>
          </p:cNvSpPr>
          <p:nvPr>
            <p:ph idx="1"/>
          </p:nvPr>
        </p:nvSpPr>
        <p:spPr>
          <a:xfrm>
            <a:off x="485775" y="1982787"/>
            <a:ext cx="12115800" cy="7086600"/>
          </a:xfrm>
          <a:solidFill>
            <a:schemeClr val="tx2">
              <a:lumMod val="85000"/>
            </a:schemeClr>
          </a:solidFill>
        </p:spPr>
        <p:txBody>
          <a:bodyPr lIns="182880" tIns="182880" rIns="182880" bIns="182880"/>
          <a:lstStyle/>
          <a:p>
            <a:pPr marL="60006" marR="0" indent="-342900">
              <a:spcBef>
                <a:spcPts val="600"/>
              </a:spcBef>
              <a:spcAft>
                <a:spcPts val="0"/>
              </a:spcAft>
              <a:buClr>
                <a:srgbClr val="00B050"/>
              </a:buClr>
              <a:buFont typeface="+mj-lt"/>
              <a:buAutoNum type="arabicPeriod"/>
            </a:pPr>
            <a:r>
              <a:rPr lang="en-US" sz="1800" noProof="1" smtClean="0">
                <a:solidFill>
                  <a:srgbClr val="0000FF"/>
                </a:solidFill>
                <a:latin typeface="Courier New"/>
              </a:rPr>
              <a:t>private void</a:t>
            </a:r>
            <a:r>
              <a:rPr lang="en-US" sz="1800" noProof="1" smtClean="0">
                <a:latin typeface="Courier New"/>
              </a:rPr>
              <a:t> </a:t>
            </a:r>
            <a:r>
              <a:rPr lang="en-US" sz="1800" noProof="1" smtClean="0">
                <a:solidFill>
                  <a:schemeClr val="bg1"/>
                </a:solidFill>
                <a:latin typeface="Courier New"/>
              </a:rPr>
              <a:t>ElementTest(Document document, Element element) </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a:t>
            </a:r>
            <a:r>
              <a:rPr lang="en-US" sz="1800" noProof="1" smtClean="0">
                <a:solidFill>
                  <a:srgbClr val="0000FF"/>
                </a:solidFill>
                <a:latin typeface="Courier New"/>
              </a:rPr>
              <a:t>string</a:t>
            </a:r>
            <a:r>
              <a:rPr lang="en-US" sz="1800" noProof="1" smtClean="0">
                <a:latin typeface="Courier New"/>
              </a:rPr>
              <a:t> </a:t>
            </a:r>
            <a:r>
              <a:rPr lang="en-US" sz="1800" noProof="1" smtClean="0">
                <a:solidFill>
                  <a:schemeClr val="bg1"/>
                </a:solidFill>
                <a:latin typeface="Courier New"/>
              </a:rPr>
              <a:t>name = null;</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name = element.Name;        </a:t>
            </a:r>
            <a:r>
              <a:rPr lang="en-US" sz="1800" noProof="1" smtClean="0">
                <a:solidFill>
                  <a:srgbClr val="FF0000"/>
                </a:solidFill>
                <a:latin typeface="Courier New"/>
              </a:rPr>
              <a:t>// OK, read-only calls do not need a Transaction </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Transaction tempTransaction = new Transaction (document, </a:t>
            </a:r>
            <a:r>
              <a:rPr lang="en-US" sz="1800" noProof="1" smtClean="0">
                <a:solidFill>
                  <a:srgbClr val="7030A0"/>
                </a:solidFill>
                <a:latin typeface="Courier New"/>
              </a:rPr>
              <a:t>"deleting an element");</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tempTransaction.Start();    </a:t>
            </a:r>
            <a:r>
              <a:rPr lang="en-US" sz="1800" noProof="1" smtClean="0">
                <a:solidFill>
                  <a:srgbClr val="FF0000"/>
                </a:solidFill>
                <a:latin typeface="Courier New"/>
              </a:rPr>
              <a:t>// allowing modifications to the model</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name = element.Name;        </a:t>
            </a:r>
            <a:r>
              <a:rPr lang="en-US" sz="1800" noProof="1" smtClean="0">
                <a:solidFill>
                  <a:srgbClr val="FF0000"/>
                </a:solidFill>
                <a:latin typeface="Courier New"/>
              </a:rPr>
              <a:t>// still OK, read-only method can still be called</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document.Delete(element);   </a:t>
            </a:r>
            <a:r>
              <a:rPr lang="en-US" sz="1800" noProof="1" smtClean="0">
                <a:solidFill>
                  <a:srgbClr val="FF0000"/>
                </a:solidFill>
                <a:latin typeface="Courier New"/>
              </a:rPr>
              <a:t>// deletes Revit element, not the managed object</a:t>
            </a:r>
            <a:r>
              <a:rPr lang="en-US" sz="1800" noProof="1" smtClean="0">
                <a:latin typeface="Courier New"/>
              </a:rPr>
              <a:t> </a:t>
            </a:r>
          </a:p>
          <a:p>
            <a:pPr marL="60006" marR="0" indent="-342900">
              <a:spcBef>
                <a:spcPts val="600"/>
              </a:spcBef>
              <a:spcAft>
                <a:spcPts val="0"/>
              </a:spcAft>
              <a:buClr>
                <a:srgbClr val="00B050"/>
              </a:buClr>
              <a:buFont typeface="+mj-lt"/>
              <a:buAutoNum type="arabicPeriod"/>
            </a:pPr>
            <a:r>
              <a:rPr lang="en-US" sz="1800" noProof="1" smtClean="0">
                <a:solidFill>
                  <a:srgbClr val="0000FF"/>
                </a:solidFill>
                <a:latin typeface="Courier New"/>
              </a:rPr>
              <a:t>   try</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name = element.Name;     </a:t>
            </a:r>
            <a:r>
              <a:rPr lang="en-US" sz="1800" b="1" noProof="1" smtClean="0">
                <a:solidFill>
                  <a:srgbClr val="FF0000"/>
                </a:solidFill>
                <a:latin typeface="Courier New"/>
              </a:rPr>
              <a:t>// error! – the element is not available anymore;</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a:t>
            </a:r>
          </a:p>
          <a:p>
            <a:pPr marL="60006" marR="0" indent="-342900">
              <a:spcBef>
                <a:spcPts val="600"/>
              </a:spcBef>
              <a:spcAft>
                <a:spcPts val="0"/>
              </a:spcAft>
              <a:buClr>
                <a:srgbClr val="00B050"/>
              </a:buClr>
              <a:buFont typeface="+mj-lt"/>
              <a:buAutoNum type="arabicPeriod"/>
            </a:pPr>
            <a:r>
              <a:rPr lang="en-US" sz="1800" noProof="1" smtClean="0">
                <a:solidFill>
                  <a:srgbClr val="0000FF"/>
                </a:solidFill>
                <a:latin typeface="Courier New"/>
              </a:rPr>
              <a:t>   catch</a:t>
            </a:r>
            <a:r>
              <a:rPr lang="en-US" sz="1800" noProof="1" smtClean="0">
                <a:solidFill>
                  <a:schemeClr val="bg1"/>
                </a:solidFill>
                <a:latin typeface="Courier New"/>
              </a:rPr>
              <a:t>( InvalidObjectException ex )</a:t>
            </a:r>
          </a:p>
          <a:p>
            <a:pPr marL="60006" marR="0" indent="-342900">
              <a:spcBef>
                <a:spcPts val="600"/>
              </a:spcBef>
              <a:spcAft>
                <a:spcPts val="0"/>
              </a:spcAft>
              <a:buClr>
                <a:srgbClr val="00B050"/>
              </a:buClr>
              <a:buFont typeface="+mj-lt"/>
              <a:buAutoNum type="arabicPeriod"/>
            </a:pPr>
            <a:r>
              <a:rPr lang="en-US" sz="1800" noProof="1" smtClean="0">
                <a:latin typeface="Courier New"/>
              </a:rPr>
              <a:t>   </a:t>
            </a:r>
            <a:r>
              <a:rPr lang="en-US" sz="1800" noProof="1" smtClean="0">
                <a:solidFill>
                  <a:schemeClr val="bg1"/>
                </a:solidFill>
                <a:latin typeface="Courier New"/>
              </a:rPr>
              <a:t>{</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TaskDialog.Show( </a:t>
            </a:r>
            <a:r>
              <a:rPr lang="en-US" sz="1800" noProof="1" smtClean="0">
                <a:solidFill>
                  <a:srgbClr val="800080"/>
                </a:solidFill>
                <a:latin typeface="Courier New"/>
              </a:rPr>
              <a:t>"Revit", "Attempting to access a deleted element."</a:t>
            </a:r>
            <a:r>
              <a:rPr lang="en-US" sz="1800" noProof="1" smtClean="0">
                <a:latin typeface="Courier New"/>
              </a:rPr>
              <a:t> </a:t>
            </a:r>
            <a:r>
              <a:rPr lang="en-US" sz="1800" noProof="1" smtClean="0">
                <a:solidFill>
                  <a:schemeClr val="bg1"/>
                </a:solidFill>
                <a:latin typeface="Courier New"/>
              </a:rPr>
              <a:t>);</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a:t>
            </a: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tempTransaction.RollBack();  </a:t>
            </a:r>
            <a:r>
              <a:rPr lang="en-US" sz="1800" noProof="1" smtClean="0">
                <a:solidFill>
                  <a:srgbClr val="FF0000"/>
                </a:solidFill>
                <a:latin typeface="Courier New"/>
              </a:rPr>
              <a:t>// this effectively undoes the deletion</a:t>
            </a:r>
            <a:endParaRPr lang="en-US" sz="1800" noProof="1" smtClean="0">
              <a:latin typeface="Courier New"/>
            </a:endParaRPr>
          </a:p>
          <a:p>
            <a:pPr marL="60006" marR="0" indent="-342900">
              <a:spcBef>
                <a:spcPts val="600"/>
              </a:spcBef>
              <a:spcAft>
                <a:spcPts val="0"/>
              </a:spcAft>
              <a:buClr>
                <a:srgbClr val="00B050"/>
              </a:buClr>
              <a:buFont typeface="+mj-lt"/>
              <a:buAutoNum type="arabicPeriod"/>
            </a:pPr>
            <a:r>
              <a:rPr lang="en-US" sz="1800" noProof="1" smtClean="0">
                <a:solidFill>
                  <a:schemeClr val="bg1"/>
                </a:solidFill>
                <a:latin typeface="Courier New"/>
              </a:rPr>
              <a:t>   name = element.Name;         </a:t>
            </a:r>
            <a:r>
              <a:rPr lang="en-US" sz="1800" noProof="1" smtClean="0">
                <a:solidFill>
                  <a:srgbClr val="FF0000"/>
                </a:solidFill>
                <a:latin typeface="Courier New"/>
              </a:rPr>
              <a:t>// OK; the element's back in the model</a:t>
            </a:r>
          </a:p>
          <a:p>
            <a:pPr marL="60006" marR="0" indent="-342900">
              <a:spcBef>
                <a:spcPts val="600"/>
              </a:spcBef>
              <a:spcAft>
                <a:spcPts val="0"/>
              </a:spcAft>
              <a:buClr>
                <a:srgbClr val="00B050"/>
              </a:buClr>
              <a:buFont typeface="+mj-lt"/>
              <a:buAutoNum type="arabicPeriod"/>
            </a:pPr>
            <a:r>
              <a:rPr lang="en-US" sz="1800" noProof="1" smtClean="0">
                <a:solidFill>
                  <a:srgbClr val="FF0000"/>
                </a:solidFill>
                <a:latin typeface="Courier New"/>
              </a:rPr>
              <a:t> </a:t>
            </a:r>
            <a:r>
              <a:rPr lang="en-US" sz="1800" noProof="1" smtClean="0">
                <a:solidFill>
                  <a:schemeClr val="bg1"/>
                </a:solidFill>
                <a:latin typeface="Courier New"/>
              </a:rPr>
              <a:t>}</a:t>
            </a:r>
          </a:p>
          <a:p>
            <a:pPr marL="0" marR="0">
              <a:spcBef>
                <a:spcPts val="0"/>
              </a:spcBef>
              <a:spcAft>
                <a:spcPts val="0"/>
              </a:spcAft>
              <a:buNone/>
            </a:pPr>
            <a:r>
              <a:rPr lang="en-US" sz="1400" noProof="1" smtClean="0">
                <a:solidFill>
                  <a:schemeClr val="bg1"/>
                </a:solidFill>
                <a:latin typeface="Courier New"/>
              </a:rPr>
              <a:t>   </a:t>
            </a:r>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and threads</a:t>
            </a:r>
            <a:endParaRPr lang="en-US" dirty="0"/>
          </a:p>
        </p:txBody>
      </p:sp>
      <p:sp>
        <p:nvSpPr>
          <p:cNvPr id="3" name="Content Placeholder 2"/>
          <p:cNvSpPr>
            <a:spLocks noGrp="1"/>
          </p:cNvSpPr>
          <p:nvPr>
            <p:ph idx="1"/>
          </p:nvPr>
        </p:nvSpPr>
        <p:spPr>
          <a:xfrm>
            <a:off x="593725" y="1754187"/>
            <a:ext cx="11762080" cy="7091956"/>
          </a:xfrm>
        </p:spPr>
        <p:txBody>
          <a:bodyPr/>
          <a:lstStyle/>
          <a:p>
            <a:pPr marL="0" indent="0">
              <a:spcBef>
                <a:spcPts val="0"/>
              </a:spcBef>
              <a:spcAft>
                <a:spcPts val="1200"/>
              </a:spcAft>
              <a:buNone/>
            </a:pPr>
            <a:r>
              <a:rPr lang="en-US" sz="2400" dirty="0" smtClean="0"/>
              <a:t>The API have been designed (so far) around the premise that API clients invoke the API from the main thread and at designated times only, which include:</a:t>
            </a:r>
          </a:p>
          <a:p>
            <a:pPr marL="274320" indent="-274320" fontAlgn="ctr">
              <a:buFont typeface="+mj-lt"/>
              <a:buAutoNum type="alphaLcParenR"/>
            </a:pPr>
            <a:r>
              <a:rPr lang="en-US" sz="2000" dirty="0" smtClean="0"/>
              <a:t>The </a:t>
            </a:r>
            <a:r>
              <a:rPr lang="en-US" sz="2000" dirty="0" err="1" smtClean="0"/>
              <a:t>OnStartup</a:t>
            </a:r>
            <a:r>
              <a:rPr lang="en-US" sz="2000" dirty="0" smtClean="0"/>
              <a:t> and </a:t>
            </a:r>
            <a:r>
              <a:rPr lang="en-US" sz="2000" dirty="0" err="1" smtClean="0"/>
              <a:t>OnShutdown</a:t>
            </a:r>
            <a:r>
              <a:rPr lang="en-US" sz="2000" dirty="0" smtClean="0"/>
              <a:t> method of an external application </a:t>
            </a:r>
          </a:p>
          <a:p>
            <a:pPr marL="274320" indent="-274320" fontAlgn="ctr">
              <a:buFont typeface="+mj-lt"/>
              <a:buAutoNum type="alphaLcParenR"/>
            </a:pPr>
            <a:r>
              <a:rPr lang="en-US" sz="2000" dirty="0" smtClean="0"/>
              <a:t>The Execute method of an external command</a:t>
            </a:r>
          </a:p>
          <a:p>
            <a:pPr marL="274320" indent="-274320" fontAlgn="ctr">
              <a:buFont typeface="+mj-lt"/>
              <a:buAutoNum type="alphaLcParenR"/>
            </a:pPr>
            <a:r>
              <a:rPr lang="en-US" sz="2000" dirty="0" smtClean="0"/>
              <a:t>Execution of an event handler</a:t>
            </a:r>
          </a:p>
          <a:p>
            <a:pPr marL="274320" indent="-274320" fontAlgn="ctr">
              <a:buFont typeface="+mj-lt"/>
              <a:buAutoNum type="alphaLcParenR"/>
            </a:pPr>
            <a:r>
              <a:rPr lang="en-US" sz="2000" dirty="0" smtClean="0"/>
              <a:t>Execution of a VSTA macro</a:t>
            </a:r>
          </a:p>
          <a:p>
            <a:pPr marL="274320" indent="-274320" fontAlgn="ctr">
              <a:buFont typeface="+mj-lt"/>
              <a:buAutoNum type="alphaLcParenR"/>
            </a:pPr>
            <a:r>
              <a:rPr lang="en-US" sz="2000" dirty="0" smtClean="0"/>
              <a:t>Execution of methods of an instance of the IUpdater interface (such as the Execute method)</a:t>
            </a:r>
          </a:p>
          <a:p>
            <a:pPr marL="274320" indent="-274320" fontAlgn="ctr">
              <a:buFont typeface="+mj-lt"/>
              <a:buAutoNum type="alphaLcParenR"/>
            </a:pPr>
            <a:r>
              <a:rPr lang="en-US" sz="2000" dirty="0" smtClean="0"/>
              <a:t>Executions of method of a call-back Interface (such as ITransactionFinalizer::OnCommitted)</a:t>
            </a:r>
          </a:p>
          <a:p>
            <a:pPr marL="0" indent="0">
              <a:spcBef>
                <a:spcPts val="2400"/>
              </a:spcBef>
              <a:spcAft>
                <a:spcPts val="1200"/>
              </a:spcAft>
              <a:buNone/>
            </a:pPr>
            <a:r>
              <a:rPr lang="en-US" sz="2400" dirty="0" smtClean="0"/>
              <a:t>Attempting to invoke the API at other times (and from other threads) may have serious consequences for either the client application (crash), or Revit(crash), or the active model (data corruption), or all of the above. That is especially true for using transactions:</a:t>
            </a:r>
          </a:p>
          <a:p>
            <a:pPr marL="274320" indent="-274320" fontAlgn="ctr">
              <a:buFont typeface="+mj-lt"/>
              <a:buAutoNum type="alphaLcParenR"/>
            </a:pPr>
            <a:r>
              <a:rPr lang="en-US" sz="2000" dirty="0" smtClean="0"/>
              <a:t>Transactions may or may not be started, committed, or rolled back successfully</a:t>
            </a:r>
          </a:p>
          <a:p>
            <a:pPr marL="274320" indent="-274320" fontAlgn="ctr">
              <a:buFont typeface="+mj-lt"/>
              <a:buAutoNum type="alphaLcParenR"/>
            </a:pPr>
            <a:r>
              <a:rPr lang="en-US" sz="2000" dirty="0" smtClean="0"/>
              <a:t>Transaction mode and Regeneration mode cannot be set accordingly</a:t>
            </a:r>
          </a:p>
          <a:p>
            <a:pPr marL="274320" indent="-274320" fontAlgn="ctr">
              <a:buFont typeface="+mj-lt"/>
              <a:buAutoNum type="alphaLcParenR"/>
            </a:pPr>
            <a:r>
              <a:rPr lang="en-US" sz="2000" dirty="0" smtClean="0"/>
              <a:t>Transaction phases will not be protected properly</a:t>
            </a:r>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FFFF00"/>
                </a:solidFill>
              </a:rPr>
              <a:t>Appendix B</a:t>
            </a:r>
            <a:r>
              <a:rPr lang="en-US" dirty="0" smtClean="0"/>
              <a:t/>
            </a:r>
            <a:br>
              <a:rPr lang="en-US" dirty="0" smtClean="0"/>
            </a:br>
            <a:r>
              <a:rPr lang="en-US" dirty="0" smtClean="0"/>
              <a:t>Events – background info</a:t>
            </a:r>
            <a:endParaRPr lang="en-US" dirty="0"/>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types - Paired and Single event</a:t>
            </a:r>
            <a:endParaRPr lang="en-US" dirty="0"/>
          </a:p>
        </p:txBody>
      </p:sp>
      <p:sp>
        <p:nvSpPr>
          <p:cNvPr id="3" name="Content Placeholder 2"/>
          <p:cNvSpPr>
            <a:spLocks noGrp="1"/>
          </p:cNvSpPr>
          <p:nvPr>
            <p:ph idx="1"/>
          </p:nvPr>
        </p:nvSpPr>
        <p:spPr>
          <a:xfrm>
            <a:off x="593725" y="1982787"/>
            <a:ext cx="11762080" cy="6863356"/>
          </a:xfrm>
        </p:spPr>
        <p:txBody>
          <a:bodyPr/>
          <a:lstStyle/>
          <a:p>
            <a:pPr marL="365760" indent="-365760" fontAlgn="ctr">
              <a:spcBef>
                <a:spcPts val="2400"/>
              </a:spcBef>
              <a:buFont typeface="Wingdings" pitchFamily="2" charset="2"/>
              <a:buChar char="q"/>
            </a:pPr>
            <a:r>
              <a:rPr lang="en-US" sz="2800" dirty="0" smtClean="0"/>
              <a:t>Most events come in pairs - </a:t>
            </a:r>
            <a:r>
              <a:rPr lang="en-US" sz="2800" b="1" dirty="0" smtClean="0">
                <a:solidFill>
                  <a:srgbClr val="FFFF00"/>
                </a:solidFill>
              </a:rPr>
              <a:t>Pre</a:t>
            </a:r>
            <a:r>
              <a:rPr lang="en-US" sz="2800" dirty="0" smtClean="0"/>
              <a:t> and </a:t>
            </a:r>
            <a:r>
              <a:rPr lang="en-US" sz="2800" b="1" dirty="0" smtClean="0">
                <a:solidFill>
                  <a:srgbClr val="FFFF00"/>
                </a:solidFill>
              </a:rPr>
              <a:t>Post</a:t>
            </a:r>
            <a:endParaRPr lang="en-US" sz="2800" dirty="0" smtClean="0">
              <a:solidFill>
                <a:srgbClr val="FFFF00"/>
              </a:solidFill>
            </a:endParaRPr>
          </a:p>
          <a:p>
            <a:pPr lvl="1" fontAlgn="ctr"/>
            <a:r>
              <a:rPr lang="en-US" sz="2400" dirty="0" smtClean="0"/>
              <a:t>The naming pattern typically is:</a:t>
            </a:r>
          </a:p>
          <a:p>
            <a:pPr marL="1108308" lvl="2" indent="-365760" fontAlgn="ctr">
              <a:buFont typeface="+mj-lt"/>
              <a:buAutoNum type="alphaLcParenR"/>
            </a:pPr>
            <a:r>
              <a:rPr lang="en-US" dirty="0" smtClean="0"/>
              <a:t>Pre -  present progressive tense verb, e. g. Opening, Closing, Activating</a:t>
            </a:r>
          </a:p>
          <a:p>
            <a:pPr marL="1108308" lvl="2" indent="-365760" fontAlgn="ctr">
              <a:buFont typeface="+mj-lt"/>
              <a:buAutoNum type="alphaLcParenR"/>
            </a:pPr>
            <a:r>
              <a:rPr lang="en-US" dirty="0" smtClean="0"/>
              <a:t>Post - simple past tense verb, e.g. Opened, Closed, Activated</a:t>
            </a:r>
          </a:p>
          <a:p>
            <a:pPr lvl="1" fontAlgn="ctr"/>
            <a:r>
              <a:rPr lang="en-US" sz="2400" dirty="0" smtClean="0"/>
              <a:t>A Post event always follows corresponding Pre event,</a:t>
            </a:r>
            <a:br>
              <a:rPr lang="en-US" sz="2400" dirty="0" smtClean="0"/>
            </a:br>
            <a:r>
              <a:rPr lang="en-US" sz="2400" dirty="0" smtClean="0"/>
              <a:t>event if the action is cancelled or failed</a:t>
            </a:r>
          </a:p>
          <a:p>
            <a:pPr marL="365760" indent="-365760" fontAlgn="ctr">
              <a:spcBef>
                <a:spcPts val="2400"/>
              </a:spcBef>
              <a:buFont typeface="Wingdings" pitchFamily="2" charset="2"/>
              <a:buChar char="q"/>
            </a:pPr>
            <a:r>
              <a:rPr lang="en-US" sz="2800" dirty="0" smtClean="0"/>
              <a:t>A few are </a:t>
            </a:r>
            <a:r>
              <a:rPr lang="en-US" sz="2800" dirty="0" smtClean="0">
                <a:solidFill>
                  <a:srgbClr val="FFFF00"/>
                </a:solidFill>
              </a:rPr>
              <a:t>single</a:t>
            </a:r>
            <a:r>
              <a:rPr lang="en-US" sz="2800" dirty="0" smtClean="0"/>
              <a:t> events</a:t>
            </a:r>
          </a:p>
          <a:p>
            <a:pPr lvl="1" fontAlgn="ctr"/>
            <a:r>
              <a:rPr lang="en-US" sz="2400" dirty="0" smtClean="0"/>
              <a:t>No particular naming pattern - Idling, DocumentChanged</a:t>
            </a:r>
          </a:p>
          <a:p>
            <a:pPr marL="365760" indent="-365760" fontAlgn="ctr">
              <a:spcBef>
                <a:spcPts val="2400"/>
              </a:spcBef>
              <a:buFont typeface="Wingdings" pitchFamily="2" charset="2"/>
              <a:buChar char="q"/>
            </a:pPr>
            <a:r>
              <a:rPr lang="en-US" sz="2800" dirty="0" smtClean="0"/>
              <a:t>Common guidelines:</a:t>
            </a:r>
          </a:p>
          <a:p>
            <a:pPr lvl="1" fontAlgn="ctr"/>
            <a:r>
              <a:rPr lang="en-US" sz="2400" dirty="0" smtClean="0"/>
              <a:t>Pre-events can be cancelled </a:t>
            </a:r>
            <a:r>
              <a:rPr lang="en-US" sz="2000" dirty="0" smtClean="0"/>
              <a:t>(it does not make sense to cancel post-events)</a:t>
            </a:r>
          </a:p>
          <a:p>
            <a:pPr lvl="1" fontAlgn="ctr"/>
            <a:r>
              <a:rPr lang="en-US" sz="2400" dirty="0" smtClean="0"/>
              <a:t>Post event handlers may modify the active document</a:t>
            </a:r>
          </a:p>
          <a:p>
            <a:pPr lvl="2" fontAlgn="ctr">
              <a:buFont typeface="Arial" pitchFamily="34" charset="0"/>
              <a:buChar char="•"/>
            </a:pPr>
            <a:r>
              <a:rPr lang="en-US" sz="1800" dirty="0" smtClean="0"/>
              <a:t>But not if the event-able action failed</a:t>
            </a:r>
          </a:p>
          <a:p>
            <a:pPr lvl="2" fontAlgn="ctr">
              <a:buFont typeface="Arial" pitchFamily="34" charset="0"/>
              <a:buChar char="•"/>
            </a:pPr>
            <a:r>
              <a:rPr lang="en-US" sz="1800" dirty="0" smtClean="0"/>
              <a:t>Plus other restrictions may apply </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types - DB and UI events</a:t>
            </a:r>
            <a:endParaRPr lang="en-US" dirty="0"/>
          </a:p>
        </p:txBody>
      </p:sp>
      <p:sp>
        <p:nvSpPr>
          <p:cNvPr id="3" name="Content Placeholder 2"/>
          <p:cNvSpPr>
            <a:spLocks noGrp="1"/>
          </p:cNvSpPr>
          <p:nvPr>
            <p:ph idx="1"/>
          </p:nvPr>
        </p:nvSpPr>
        <p:spPr>
          <a:xfrm>
            <a:off x="593725" y="2146491"/>
            <a:ext cx="12007850" cy="6699652"/>
          </a:xfrm>
        </p:spPr>
        <p:txBody>
          <a:bodyPr/>
          <a:lstStyle/>
          <a:p>
            <a:pPr fontAlgn="ctr">
              <a:spcBef>
                <a:spcPts val="0"/>
              </a:spcBef>
              <a:spcAft>
                <a:spcPts val="2400"/>
              </a:spcAft>
              <a:buNone/>
            </a:pPr>
            <a:r>
              <a:rPr lang="en-US" sz="3200" dirty="0" smtClean="0"/>
              <a:t>Categorizing events based on what they notify about</a:t>
            </a:r>
            <a:endParaRPr lang="en-US" dirty="0" smtClean="0"/>
          </a:p>
          <a:p>
            <a:pPr lvl="1" fontAlgn="ctr">
              <a:buNone/>
            </a:pPr>
            <a:r>
              <a:rPr lang="en-US" dirty="0" smtClean="0">
                <a:solidFill>
                  <a:srgbClr val="FFFF00"/>
                </a:solidFill>
              </a:rPr>
              <a:t>DB </a:t>
            </a:r>
            <a:r>
              <a:rPr lang="en-US" dirty="0" smtClean="0">
                <a:solidFill>
                  <a:schemeClr val="tx1"/>
                </a:solidFill>
              </a:rPr>
              <a:t>event</a:t>
            </a:r>
            <a:r>
              <a:rPr lang="en-US" dirty="0" smtClean="0">
                <a:solidFill>
                  <a:srgbClr val="FFFF00"/>
                </a:solidFill>
              </a:rPr>
              <a:t> </a:t>
            </a:r>
            <a:r>
              <a:rPr lang="en-US" dirty="0" smtClean="0"/>
              <a:t>- notification about a model-related action or change</a:t>
            </a:r>
          </a:p>
          <a:p>
            <a:pPr lvl="2" fontAlgn="ctr"/>
            <a:r>
              <a:rPr lang="en-US" dirty="0" smtClean="0"/>
              <a:t>DocumentClosed, DocumentChanged</a:t>
            </a:r>
          </a:p>
          <a:p>
            <a:pPr lvl="1" fontAlgn="ctr">
              <a:spcBef>
                <a:spcPts val="2400"/>
              </a:spcBef>
              <a:buNone/>
            </a:pPr>
            <a:r>
              <a:rPr lang="en-US" dirty="0" smtClean="0">
                <a:solidFill>
                  <a:srgbClr val="FFFF00"/>
                </a:solidFill>
              </a:rPr>
              <a:t>UI </a:t>
            </a:r>
            <a:r>
              <a:rPr lang="en-US" dirty="0" smtClean="0">
                <a:solidFill>
                  <a:schemeClr val="tx1"/>
                </a:solidFill>
              </a:rPr>
              <a:t>event</a:t>
            </a:r>
            <a:r>
              <a:rPr lang="en-US" dirty="0" smtClean="0">
                <a:solidFill>
                  <a:srgbClr val="FFFF00"/>
                </a:solidFill>
              </a:rPr>
              <a:t> </a:t>
            </a:r>
            <a:r>
              <a:rPr lang="en-US" dirty="0" smtClean="0"/>
              <a:t>- notifications about a visual action or change in Revit application</a:t>
            </a:r>
          </a:p>
          <a:p>
            <a:pPr lvl="2" fontAlgn="ctr"/>
            <a:r>
              <a:rPr lang="en-US" dirty="0" smtClean="0"/>
              <a:t>ViewActivated, Idling</a:t>
            </a:r>
          </a:p>
        </p:txBody>
      </p:sp>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Events</a:t>
            </a:r>
            <a:endParaRPr lang="en-US" dirty="0"/>
          </a:p>
        </p:txBody>
      </p:sp>
      <p:sp>
        <p:nvSpPr>
          <p:cNvPr id="3" name="Content Placeholder 2"/>
          <p:cNvSpPr>
            <a:spLocks noGrp="1"/>
          </p:cNvSpPr>
          <p:nvPr>
            <p:ph idx="1"/>
          </p:nvPr>
        </p:nvSpPr>
        <p:spPr/>
        <p:txBody>
          <a:bodyPr/>
          <a:lstStyle/>
          <a:p>
            <a:pPr marL="365760" indent="-365760" fontAlgn="ctr">
              <a:spcBef>
                <a:spcPts val="0"/>
              </a:spcBef>
              <a:buFont typeface="Wingdings" pitchFamily="2" charset="2"/>
              <a:buChar char="q"/>
            </a:pPr>
            <a:r>
              <a:rPr lang="en-US" sz="3200" dirty="0" smtClean="0"/>
              <a:t>Currently on Application or Document object</a:t>
            </a:r>
            <a:endParaRPr lang="en-US" dirty="0" smtClean="0"/>
          </a:p>
          <a:p>
            <a:pPr lvl="1" fontAlgn="ctr"/>
            <a:r>
              <a:rPr lang="en-US" sz="2400" dirty="0" smtClean="0"/>
              <a:t>Sometimes on both, sometimes application only</a:t>
            </a:r>
          </a:p>
          <a:p>
            <a:pPr lvl="1" fontAlgn="ctr"/>
            <a:r>
              <a:rPr lang="en-US" sz="2400" dirty="0" smtClean="0"/>
              <a:t>Application and Controlled application registration is equal</a:t>
            </a:r>
          </a:p>
          <a:p>
            <a:pPr marL="365760" indent="-365760" fontAlgn="ctr">
              <a:spcBef>
                <a:spcPts val="2400"/>
              </a:spcBef>
              <a:buFont typeface="Wingdings" pitchFamily="2" charset="2"/>
              <a:buChar char="q"/>
            </a:pPr>
            <a:r>
              <a:rPr lang="en-US" sz="3200" dirty="0" smtClean="0"/>
              <a:t>Handlers should be registered from Applications (or macros), not standalone external commands</a:t>
            </a:r>
            <a:endParaRPr lang="en-US" dirty="0" smtClean="0"/>
          </a:p>
          <a:p>
            <a:pPr lvl="1" fontAlgn="ctr"/>
            <a:r>
              <a:rPr lang="en-US" sz="2400" dirty="0" smtClean="0"/>
              <a:t>The reason is that commands are not guaranteed not to be unloaded</a:t>
            </a:r>
          </a:p>
          <a:p>
            <a:pPr marL="365760" indent="-365760" fontAlgn="ctr">
              <a:spcBef>
                <a:spcPts val="2400"/>
              </a:spcBef>
              <a:buFont typeface="Wingdings" pitchFamily="2" charset="2"/>
              <a:buChar char="q"/>
            </a:pPr>
            <a:r>
              <a:rPr lang="en-US" sz="3200" dirty="0" smtClean="0"/>
              <a:t>To register an event, clients need to have a method that matches the event's signature</a:t>
            </a:r>
            <a:endParaRPr lang="en-US" dirty="0" smtClean="0"/>
          </a:p>
          <a:p>
            <a:pPr lvl="1" fontAlgn="ctr"/>
            <a:r>
              <a:rPr lang="en-US" sz="2400" dirty="0" smtClean="0"/>
              <a:t>The Sender object is either the application object or the document object (that depends on what object the event handler was registered to).</a:t>
            </a:r>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events</a:t>
            </a:r>
            <a:endParaRPr lang="en-US" dirty="0"/>
          </a:p>
        </p:txBody>
      </p:sp>
      <p:sp>
        <p:nvSpPr>
          <p:cNvPr id="3" name="Content Placeholder 2"/>
          <p:cNvSpPr>
            <a:spLocks noGrp="1"/>
          </p:cNvSpPr>
          <p:nvPr>
            <p:ph idx="1"/>
          </p:nvPr>
        </p:nvSpPr>
        <p:spPr>
          <a:xfrm>
            <a:off x="593725" y="1677987"/>
            <a:ext cx="11762080" cy="7168156"/>
          </a:xfrm>
        </p:spPr>
        <p:txBody>
          <a:bodyPr/>
          <a:lstStyle/>
          <a:p>
            <a:pPr fontAlgn="ctr">
              <a:buNone/>
            </a:pPr>
            <a:r>
              <a:rPr lang="en-US" sz="3200" dirty="0" smtClean="0"/>
              <a:t>First-come-first-served rule applied</a:t>
            </a:r>
            <a:endParaRPr lang="en-US" dirty="0" smtClean="0"/>
          </a:p>
          <a:p>
            <a:pPr lvl="1" fontAlgn="ctr"/>
            <a:r>
              <a:rPr lang="en-US" sz="2400" dirty="0" smtClean="0"/>
              <a:t>All API handlers in one group, but the whole group could be before, after or in between Revit internal handlers; thus, theoretically, an event may be cancelled before even the first API event handler get a chance to handle it.</a:t>
            </a:r>
          </a:p>
          <a:p>
            <a:pPr fontAlgn="ctr">
              <a:spcBef>
                <a:spcPts val="2400"/>
              </a:spcBef>
              <a:buNone/>
            </a:pPr>
            <a:r>
              <a:rPr lang="en-US" sz="3200" dirty="0" smtClean="0"/>
              <a:t>Document handlers are called before Application handlers</a:t>
            </a:r>
            <a:endParaRPr lang="en-US" dirty="0" smtClean="0"/>
          </a:p>
          <a:p>
            <a:pPr lvl="1" fontAlgn="ctr"/>
            <a:r>
              <a:rPr lang="en-US" sz="2400" dirty="0" smtClean="0"/>
              <a:t>But that is likely to be changed in the future, so do not build around it </a:t>
            </a:r>
          </a:p>
          <a:p>
            <a:pPr lvl="1" fontAlgn="ctr"/>
            <a:r>
              <a:rPr lang="en-US" sz="2400" dirty="0" smtClean="0"/>
              <a:t>If a handler of a document event cancels, none of the handlers subscribed to application event (of the same event) will be called</a:t>
            </a:r>
          </a:p>
          <a:p>
            <a:pPr fontAlgn="ctr">
              <a:spcBef>
                <a:spcPts val="2400"/>
              </a:spcBef>
              <a:buNone/>
            </a:pPr>
            <a:r>
              <a:rPr lang="en-US" sz="3200" dirty="0" smtClean="0"/>
              <a:t>Pre-events raised before corresponding post-events</a:t>
            </a:r>
            <a:endParaRPr lang="en-US" dirty="0" smtClean="0"/>
          </a:p>
          <a:p>
            <a:pPr fontAlgn="ctr">
              <a:spcBef>
                <a:spcPts val="2400"/>
              </a:spcBef>
              <a:buNone/>
            </a:pPr>
            <a:r>
              <a:rPr lang="en-US" sz="3200" dirty="0" smtClean="0"/>
              <a:t>Post-events raised even if</a:t>
            </a:r>
            <a:endParaRPr lang="en-US" dirty="0" smtClean="0"/>
          </a:p>
          <a:p>
            <a:pPr lvl="1" fontAlgn="ctr"/>
            <a:r>
              <a:rPr lang="en-US" sz="2400" dirty="0" smtClean="0"/>
              <a:t>Event was cancelled by an event handler</a:t>
            </a:r>
          </a:p>
          <a:p>
            <a:pPr lvl="1" fontAlgn="ctr"/>
            <a:r>
              <a:rPr lang="en-US" sz="2400" dirty="0" smtClean="0"/>
              <a:t>The action itself failed</a:t>
            </a:r>
          </a:p>
          <a:p>
            <a:pPr lvl="1" fontAlgn="ctr"/>
            <a:r>
              <a:rPr lang="en-US" sz="2400" dirty="0" smtClean="0"/>
              <a:t>(The Status property indicates the result)</a:t>
            </a:r>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1933575" y="2363787"/>
            <a:ext cx="9144000" cy="5486400"/>
          </a:xfrm>
          <a:prstGeom prst="roundRect">
            <a:avLst/>
          </a:prstGeom>
          <a:solidFill>
            <a:schemeClr val="accent3">
              <a:alpha val="2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43" name="Rounded Rectangle 42"/>
          <p:cNvSpPr/>
          <p:nvPr/>
        </p:nvSpPr>
        <p:spPr bwMode="auto">
          <a:xfrm>
            <a:off x="2238375" y="3735387"/>
            <a:ext cx="7620000" cy="3962400"/>
          </a:xfrm>
          <a:prstGeom prst="roundRect">
            <a:avLst/>
          </a:prstGeom>
          <a:solidFill>
            <a:srgbClr val="FF4600">
              <a:alpha val="19000"/>
            </a:srgb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Title 5"/>
          <p:cNvSpPr>
            <a:spLocks noGrp="1"/>
          </p:cNvSpPr>
          <p:nvPr>
            <p:ph type="title"/>
          </p:nvPr>
        </p:nvSpPr>
        <p:spPr>
          <a:xfrm>
            <a:off x="593725" y="364255"/>
            <a:ext cx="11762080" cy="1085132"/>
          </a:xfrm>
        </p:spPr>
        <p:txBody>
          <a:bodyPr/>
          <a:lstStyle/>
          <a:p>
            <a:r>
              <a:rPr lang="en-US" sz="3600" dirty="0" smtClean="0"/>
              <a:t>Relations between document changing processes</a:t>
            </a:r>
            <a:endParaRPr lang="en-US" sz="3600" dirty="0"/>
          </a:p>
        </p:txBody>
      </p:sp>
      <p:sp>
        <p:nvSpPr>
          <p:cNvPr id="11" name="TextBox 10"/>
          <p:cNvSpPr txBox="1"/>
          <p:nvPr/>
        </p:nvSpPr>
        <p:spPr>
          <a:xfrm>
            <a:off x="3000375" y="1677987"/>
            <a:ext cx="5410200" cy="49244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err="1" smtClean="0">
                <a:solidFill>
                  <a:schemeClr val="accent1">
                    <a:lumMod val="40000"/>
                    <a:lumOff val="60000"/>
                  </a:schemeClr>
                </a:solidFill>
              </a:rPr>
              <a:t>Application.Idling</a:t>
            </a:r>
            <a:endParaRPr lang="en-US" dirty="0">
              <a:solidFill>
                <a:schemeClr val="accent1">
                  <a:lumMod val="40000"/>
                  <a:lumOff val="60000"/>
                </a:schemeClr>
              </a:solidFill>
            </a:endParaRPr>
          </a:p>
        </p:txBody>
      </p:sp>
      <p:sp>
        <p:nvSpPr>
          <p:cNvPr id="12" name="TextBox 11"/>
          <p:cNvSpPr txBox="1"/>
          <p:nvPr/>
        </p:nvSpPr>
        <p:spPr>
          <a:xfrm>
            <a:off x="3000375" y="8119744"/>
            <a:ext cx="5486400" cy="49244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err="1" smtClean="0">
                <a:solidFill>
                  <a:schemeClr val="accent1">
                    <a:lumMod val="40000"/>
                    <a:lumOff val="60000"/>
                  </a:schemeClr>
                </a:solidFill>
              </a:rPr>
              <a:t>Application.Idling</a:t>
            </a:r>
            <a:endParaRPr lang="en-US" dirty="0">
              <a:solidFill>
                <a:schemeClr val="accent1">
                  <a:lumMod val="40000"/>
                  <a:lumOff val="60000"/>
                </a:schemeClr>
              </a:solidFill>
            </a:endParaRPr>
          </a:p>
        </p:txBody>
      </p:sp>
      <p:sp>
        <p:nvSpPr>
          <p:cNvPr id="16" name="TextBox 15"/>
          <p:cNvSpPr txBox="1"/>
          <p:nvPr/>
        </p:nvSpPr>
        <p:spPr>
          <a:xfrm>
            <a:off x="3000375" y="2516187"/>
            <a:ext cx="5486400" cy="492443"/>
          </a:xfrm>
          <a:prstGeom prst="rect">
            <a:avLst/>
          </a:prstGeom>
          <a:solidFill>
            <a:schemeClr val="accent3"/>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err="1" smtClean="0">
                <a:solidFill>
                  <a:schemeClr val="bg1"/>
                </a:solidFill>
              </a:rPr>
              <a:t>Transaction.</a:t>
            </a:r>
            <a:r>
              <a:rPr lang="en-US" b="1" dirty="0" err="1" smtClean="0">
                <a:solidFill>
                  <a:schemeClr val="bg1"/>
                </a:solidFill>
              </a:rPr>
              <a:t>Start</a:t>
            </a:r>
            <a:r>
              <a:rPr lang="en-US" dirty="0" smtClean="0">
                <a:solidFill>
                  <a:schemeClr val="bg1"/>
                </a:solidFill>
              </a:rPr>
              <a:t>()</a:t>
            </a:r>
            <a:endParaRPr lang="en-US" dirty="0">
              <a:solidFill>
                <a:schemeClr val="bg1"/>
              </a:solidFill>
            </a:endParaRPr>
          </a:p>
        </p:txBody>
      </p:sp>
      <p:sp>
        <p:nvSpPr>
          <p:cNvPr id="17" name="TextBox 16"/>
          <p:cNvSpPr txBox="1"/>
          <p:nvPr/>
        </p:nvSpPr>
        <p:spPr>
          <a:xfrm>
            <a:off x="3000375" y="3887787"/>
            <a:ext cx="5486400" cy="492443"/>
          </a:xfrm>
          <a:prstGeom prst="rect">
            <a:avLst/>
          </a:prstGeom>
          <a:solidFill>
            <a:schemeClr val="accent3"/>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err="1" smtClean="0">
                <a:solidFill>
                  <a:schemeClr val="bg1"/>
                </a:solidFill>
              </a:rPr>
              <a:t>Transaction.</a:t>
            </a:r>
            <a:r>
              <a:rPr lang="en-US" b="1" dirty="0" err="1" smtClean="0">
                <a:solidFill>
                  <a:schemeClr val="bg1"/>
                </a:solidFill>
              </a:rPr>
              <a:t>Commit</a:t>
            </a:r>
            <a:r>
              <a:rPr lang="en-US" dirty="0" smtClean="0">
                <a:solidFill>
                  <a:schemeClr val="bg1"/>
                </a:solidFill>
              </a:rPr>
              <a:t>()</a:t>
            </a:r>
            <a:endParaRPr lang="en-US" b="1" dirty="0">
              <a:solidFill>
                <a:schemeClr val="bg1"/>
              </a:solidFill>
            </a:endParaRPr>
          </a:p>
        </p:txBody>
      </p:sp>
      <p:sp>
        <p:nvSpPr>
          <p:cNvPr id="18" name="TextBox 17"/>
          <p:cNvSpPr txBox="1"/>
          <p:nvPr/>
        </p:nvSpPr>
        <p:spPr>
          <a:xfrm>
            <a:off x="3609975" y="3125787"/>
            <a:ext cx="4343400" cy="492443"/>
          </a:xfrm>
          <a:prstGeom prst="rect">
            <a:avLst/>
          </a:prstGeom>
          <a:solidFill>
            <a:schemeClr val="accent3">
              <a:lumMod val="60000"/>
              <a:lumOff val="4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solidFill>
                  <a:schemeClr val="bg1"/>
                </a:solidFill>
              </a:rPr>
              <a:t>model changes</a:t>
            </a:r>
            <a:endParaRPr lang="en-US" dirty="0">
              <a:solidFill>
                <a:schemeClr val="accent1">
                  <a:lumMod val="40000"/>
                  <a:lumOff val="60000"/>
                </a:schemeClr>
              </a:solidFill>
            </a:endParaRPr>
          </a:p>
        </p:txBody>
      </p:sp>
      <p:sp>
        <p:nvSpPr>
          <p:cNvPr id="19" name="TextBox 18"/>
          <p:cNvSpPr txBox="1"/>
          <p:nvPr/>
        </p:nvSpPr>
        <p:spPr>
          <a:xfrm>
            <a:off x="3000375" y="4538344"/>
            <a:ext cx="5486400" cy="492443"/>
          </a:xfrm>
          <a:prstGeom prst="rect">
            <a:avLst/>
          </a:prstGeom>
          <a:solidFill>
            <a:srgbClr val="92D05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solidFill>
                  <a:schemeClr val="bg1"/>
                </a:solidFill>
              </a:rPr>
              <a:t>Dynamic Update – loop Starts</a:t>
            </a:r>
            <a:endParaRPr lang="en-US" dirty="0">
              <a:solidFill>
                <a:schemeClr val="accent1">
                  <a:lumMod val="40000"/>
                  <a:lumOff val="60000"/>
                </a:schemeClr>
              </a:solidFill>
            </a:endParaRPr>
          </a:p>
        </p:txBody>
      </p:sp>
      <p:sp>
        <p:nvSpPr>
          <p:cNvPr id="20" name="TextBox 19"/>
          <p:cNvSpPr txBox="1"/>
          <p:nvPr/>
        </p:nvSpPr>
        <p:spPr>
          <a:xfrm>
            <a:off x="3000375" y="6478587"/>
            <a:ext cx="5486400" cy="492443"/>
          </a:xfrm>
          <a:prstGeom prst="rect">
            <a:avLst/>
          </a:prstGeom>
          <a:solidFill>
            <a:srgbClr val="92D05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solidFill>
                  <a:schemeClr val="bg1"/>
                </a:solidFill>
              </a:rPr>
              <a:t>Dynamic Update – loop Ends</a:t>
            </a:r>
            <a:endParaRPr lang="en-US" dirty="0">
              <a:solidFill>
                <a:schemeClr val="accent1">
                  <a:lumMod val="40000"/>
                  <a:lumOff val="60000"/>
                </a:schemeClr>
              </a:solidFill>
            </a:endParaRPr>
          </a:p>
        </p:txBody>
      </p:sp>
      <p:sp>
        <p:nvSpPr>
          <p:cNvPr id="21" name="TextBox 20"/>
          <p:cNvSpPr txBox="1"/>
          <p:nvPr/>
        </p:nvSpPr>
        <p:spPr>
          <a:xfrm>
            <a:off x="3990975" y="5183187"/>
            <a:ext cx="3505200" cy="492443"/>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solidFill>
                  <a:schemeClr val="bg1"/>
                </a:solidFill>
              </a:rPr>
              <a:t>Updater1.Execute()</a:t>
            </a:r>
            <a:endParaRPr lang="en-US" dirty="0">
              <a:solidFill>
                <a:schemeClr val="accent1">
                  <a:lumMod val="40000"/>
                  <a:lumOff val="60000"/>
                </a:schemeClr>
              </a:solidFill>
            </a:endParaRPr>
          </a:p>
        </p:txBody>
      </p:sp>
      <p:sp>
        <p:nvSpPr>
          <p:cNvPr id="22" name="TextBox 21"/>
          <p:cNvSpPr txBox="1"/>
          <p:nvPr/>
        </p:nvSpPr>
        <p:spPr>
          <a:xfrm>
            <a:off x="3990975" y="5833744"/>
            <a:ext cx="3505200" cy="492443"/>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solidFill>
                  <a:schemeClr val="bg1"/>
                </a:solidFill>
              </a:rPr>
              <a:t>Updater2.Execute()</a:t>
            </a:r>
            <a:endParaRPr lang="en-US" dirty="0">
              <a:solidFill>
                <a:schemeClr val="accent1">
                  <a:lumMod val="40000"/>
                  <a:lumOff val="60000"/>
                </a:schemeClr>
              </a:solidFill>
            </a:endParaRPr>
          </a:p>
        </p:txBody>
      </p:sp>
      <p:sp>
        <p:nvSpPr>
          <p:cNvPr id="24" name="TextBox 23"/>
          <p:cNvSpPr txBox="1"/>
          <p:nvPr/>
        </p:nvSpPr>
        <p:spPr>
          <a:xfrm>
            <a:off x="3000375" y="7129144"/>
            <a:ext cx="5486400" cy="49244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err="1" smtClean="0">
                <a:solidFill>
                  <a:schemeClr val="accent1">
                    <a:lumMod val="40000"/>
                    <a:lumOff val="60000"/>
                  </a:schemeClr>
                </a:solidFill>
              </a:rPr>
              <a:t>Application.DocumentChanged</a:t>
            </a:r>
            <a:endParaRPr lang="en-US" dirty="0">
              <a:solidFill>
                <a:schemeClr val="accent1">
                  <a:lumMod val="40000"/>
                  <a:lumOff val="60000"/>
                </a:schemeClr>
              </a:solidFill>
            </a:endParaRPr>
          </a:p>
        </p:txBody>
      </p:sp>
      <p:cxnSp>
        <p:nvCxnSpPr>
          <p:cNvPr id="28" name="Straight Arrow Connector 27"/>
          <p:cNvCxnSpPr/>
          <p:nvPr/>
        </p:nvCxnSpPr>
        <p:spPr bwMode="auto">
          <a:xfrm rot="5400000">
            <a:off x="7306469" y="5754687"/>
            <a:ext cx="1142206" cy="794"/>
          </a:xfrm>
          <a:prstGeom prst="straightConnector1">
            <a:avLst/>
          </a:prstGeom>
          <a:solidFill>
            <a:schemeClr val="accent1"/>
          </a:solidFill>
          <a:ln w="63500" cap="flat" cmpd="sng" algn="ctr">
            <a:solidFill>
              <a:srgbClr val="00B050"/>
            </a:solidFill>
            <a:prstDash val="solid"/>
            <a:round/>
            <a:headEnd type="none" w="med" len="med"/>
            <a:tailEnd type="triangle" w="lg" len="med"/>
          </a:ln>
          <a:effectLst/>
        </p:spPr>
      </p:cxnSp>
      <p:sp>
        <p:nvSpPr>
          <p:cNvPr id="39" name="Freeform 38"/>
          <p:cNvSpPr/>
          <p:nvPr/>
        </p:nvSpPr>
        <p:spPr bwMode="auto">
          <a:xfrm>
            <a:off x="2543175" y="4954586"/>
            <a:ext cx="457200" cy="1524001"/>
          </a:xfrm>
          <a:custGeom>
            <a:avLst/>
            <a:gdLst>
              <a:gd name="connsiteX0" fmla="*/ 747932 w 761999"/>
              <a:gd name="connsiteY0" fmla="*/ 2011680 h 2011680"/>
              <a:gd name="connsiteX1" fmla="*/ 2344 w 761999"/>
              <a:gd name="connsiteY1" fmla="*/ 787791 h 2011680"/>
              <a:gd name="connsiteX2" fmla="*/ 761999 w 761999"/>
              <a:gd name="connsiteY2" fmla="*/ 0 h 2011680"/>
            </a:gdLst>
            <a:ahLst/>
            <a:cxnLst>
              <a:cxn ang="0">
                <a:pos x="connsiteX0" y="connsiteY0"/>
              </a:cxn>
              <a:cxn ang="0">
                <a:pos x="connsiteX1" y="connsiteY1"/>
              </a:cxn>
              <a:cxn ang="0">
                <a:pos x="connsiteX2" y="connsiteY2"/>
              </a:cxn>
            </a:cxnLst>
            <a:rect l="l" t="t" r="r" b="b"/>
            <a:pathLst>
              <a:path w="761999" h="2011680">
                <a:moveTo>
                  <a:pt x="747932" y="2011680"/>
                </a:moveTo>
                <a:cubicBezTo>
                  <a:pt x="373966" y="1567375"/>
                  <a:pt x="0" y="1123071"/>
                  <a:pt x="2344" y="787791"/>
                </a:cubicBezTo>
                <a:cubicBezTo>
                  <a:pt x="4688" y="452511"/>
                  <a:pt x="614288" y="119575"/>
                  <a:pt x="761999" y="0"/>
                </a:cubicBezTo>
              </a:path>
            </a:pathLst>
          </a:custGeom>
          <a:noFill/>
          <a:ln w="63500" cap="flat" cmpd="sng" algn="ctr">
            <a:solidFill>
              <a:srgbClr val="92D05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40" name="TextBox 39"/>
          <p:cNvSpPr txBox="1"/>
          <p:nvPr/>
        </p:nvSpPr>
        <p:spPr>
          <a:xfrm rot="-5400000">
            <a:off x="8657540" y="4860022"/>
            <a:ext cx="3657601" cy="646331"/>
          </a:xfrm>
          <a:prstGeom prst="rect">
            <a:avLst/>
          </a:prstGeom>
          <a:noFill/>
        </p:spPr>
        <p:txBody>
          <a:bodyPr wrap="square" rtlCol="0">
            <a:spAutoFit/>
          </a:bodyPr>
          <a:lstStyle/>
          <a:p>
            <a:pPr algn="ctr"/>
            <a:r>
              <a:rPr lang="en-US" sz="3600" b="1" dirty="0" smtClean="0">
                <a:solidFill>
                  <a:srgbClr val="FF4600"/>
                </a:solidFill>
              </a:rPr>
              <a:t>Transaction</a:t>
            </a:r>
            <a:endParaRPr lang="en-US" sz="3600" b="1" dirty="0">
              <a:solidFill>
                <a:srgbClr val="FF4600"/>
              </a:solidFill>
            </a:endParaRPr>
          </a:p>
        </p:txBody>
      </p:sp>
      <p:sp>
        <p:nvSpPr>
          <p:cNvPr id="44" name="TextBox 43"/>
          <p:cNvSpPr txBox="1"/>
          <p:nvPr/>
        </p:nvSpPr>
        <p:spPr>
          <a:xfrm rot="-5400000">
            <a:off x="8225165" y="5607377"/>
            <a:ext cx="2590800" cy="523220"/>
          </a:xfrm>
          <a:prstGeom prst="rect">
            <a:avLst/>
          </a:prstGeom>
          <a:noFill/>
        </p:spPr>
        <p:txBody>
          <a:bodyPr wrap="square" rtlCol="0">
            <a:spAutoFit/>
          </a:bodyPr>
          <a:lstStyle/>
          <a:p>
            <a:pPr algn="ctr"/>
            <a:r>
              <a:rPr lang="en-US" sz="2800" b="1" dirty="0" smtClean="0">
                <a:solidFill>
                  <a:srgbClr val="FF4600"/>
                </a:solidFill>
              </a:rPr>
              <a:t>committing</a:t>
            </a:r>
            <a:endParaRPr lang="en-US" sz="2800" b="1" dirty="0">
              <a:solidFill>
                <a:srgbClr val="FF4600"/>
              </a:solidFill>
            </a:endParaRPr>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Cancelling Events</a:t>
            </a:r>
            <a:endParaRPr lang="en-US" dirty="0"/>
          </a:p>
        </p:txBody>
      </p:sp>
      <p:sp>
        <p:nvSpPr>
          <p:cNvPr id="3" name="Content Placeholder 2"/>
          <p:cNvSpPr>
            <a:spLocks noGrp="1"/>
          </p:cNvSpPr>
          <p:nvPr>
            <p:ph idx="1"/>
          </p:nvPr>
        </p:nvSpPr>
        <p:spPr>
          <a:xfrm>
            <a:off x="593725" y="1830387"/>
            <a:ext cx="11762080" cy="7015756"/>
          </a:xfrm>
        </p:spPr>
        <p:txBody>
          <a:bodyPr/>
          <a:lstStyle/>
          <a:p>
            <a:pPr marL="457200" indent="-457200" fontAlgn="ctr">
              <a:buFont typeface="+mj-lt"/>
              <a:buAutoNum type="alphaLcParenR"/>
            </a:pPr>
            <a:r>
              <a:rPr lang="en-US" sz="3200" dirty="0" smtClean="0"/>
              <a:t>Event handler can cancel the event by setting the </a:t>
            </a:r>
            <a:r>
              <a:rPr lang="en-US" sz="3200" dirty="0" smtClean="0">
                <a:solidFill>
                  <a:srgbClr val="FFFF00"/>
                </a:solidFill>
              </a:rPr>
              <a:t>Cancel</a:t>
            </a:r>
            <a:r>
              <a:rPr lang="en-US" sz="3200" dirty="0" smtClean="0"/>
              <a:t> property to </a:t>
            </a:r>
            <a:r>
              <a:rPr lang="en-US" sz="3200" cap="small" dirty="0" smtClean="0"/>
              <a:t>true</a:t>
            </a:r>
          </a:p>
          <a:p>
            <a:pPr marL="914400" lvl="1" indent="-365760" fontAlgn="ctr"/>
            <a:r>
              <a:rPr lang="en-US" sz="2400" dirty="0" smtClean="0"/>
              <a:t>It can only do so if the </a:t>
            </a:r>
            <a:r>
              <a:rPr lang="en-US" sz="2400" dirty="0" smtClean="0">
                <a:solidFill>
                  <a:srgbClr val="FFFF00"/>
                </a:solidFill>
              </a:rPr>
              <a:t>Cancellable</a:t>
            </a:r>
            <a:r>
              <a:rPr lang="en-US" sz="2400" dirty="0" smtClean="0"/>
              <a:t> property is </a:t>
            </a:r>
            <a:r>
              <a:rPr lang="en-US" sz="2400" cap="small" dirty="0" smtClean="0"/>
              <a:t>true</a:t>
            </a:r>
            <a:endParaRPr lang="en-US" sz="2400" dirty="0" smtClean="0"/>
          </a:p>
          <a:p>
            <a:pPr marL="914400" lvl="1" indent="-365760" fontAlgn="ctr"/>
            <a:r>
              <a:rPr lang="en-US" sz="2400" dirty="0" smtClean="0"/>
              <a:t>And it can only do it once (once cancelled, event cannot be un-cancelled)</a:t>
            </a:r>
          </a:p>
          <a:p>
            <a:pPr marL="457200" indent="-457200" fontAlgn="ctr">
              <a:spcBef>
                <a:spcPts val="2400"/>
              </a:spcBef>
              <a:buFont typeface="+mj-lt"/>
              <a:buAutoNum type="alphaLcParenR"/>
            </a:pPr>
            <a:r>
              <a:rPr lang="en-US" sz="3200" dirty="0" smtClean="0"/>
              <a:t>Typically, pre-events can be cancelled</a:t>
            </a:r>
            <a:endParaRPr lang="en-US" dirty="0" smtClean="0"/>
          </a:p>
          <a:p>
            <a:pPr marL="822960" lvl="1" indent="-365760" fontAlgn="ctr"/>
            <a:r>
              <a:rPr lang="en-US" sz="2400" dirty="0" smtClean="0"/>
              <a:t>There are exceptions (</a:t>
            </a:r>
            <a:r>
              <a:rPr lang="en-US" sz="2400" dirty="0" err="1" smtClean="0"/>
              <a:t>ApplicationClosing</a:t>
            </a:r>
            <a:r>
              <a:rPr lang="en-US" sz="2400" dirty="0" smtClean="0"/>
              <a:t>, DocumentClosing, ViewActivating, </a:t>
            </a:r>
            <a:r>
              <a:rPr lang="en-US" sz="2400" dirty="0" err="1" smtClean="0"/>
              <a:t>DialogBoxShowing</a:t>
            </a:r>
            <a:r>
              <a:rPr lang="en-US" sz="2400" dirty="0" smtClean="0"/>
              <a:t>, </a:t>
            </a:r>
            <a:r>
              <a:rPr lang="en-US" sz="2400" dirty="0" err="1" smtClean="0"/>
              <a:t>ViewPrinting</a:t>
            </a:r>
            <a:r>
              <a:rPr lang="en-US" sz="2400" dirty="0" smtClean="0"/>
              <a:t> are not cancellable)</a:t>
            </a:r>
          </a:p>
          <a:p>
            <a:pPr marL="822960" lvl="1" indent="-365760" fontAlgn="ctr"/>
            <a:r>
              <a:rPr lang="en-US" sz="2400" dirty="0" smtClean="0"/>
              <a:t>Some events are cancellable conditionally (example </a:t>
            </a:r>
            <a:r>
              <a:rPr lang="en-US" sz="2400" dirty="0" err="1" smtClean="0"/>
              <a:t>DocumentSaving</a:t>
            </a:r>
            <a:r>
              <a:rPr lang="en-US" sz="2400" dirty="0" smtClean="0"/>
              <a:t> is not cancellable when document is about to be closed).</a:t>
            </a:r>
          </a:p>
          <a:p>
            <a:pPr marL="457200" indent="-457200" fontAlgn="ctr">
              <a:spcBef>
                <a:spcPts val="2400"/>
              </a:spcBef>
              <a:buFont typeface="+mj-lt"/>
              <a:buAutoNum type="alphaLcParenR"/>
            </a:pPr>
            <a:r>
              <a:rPr lang="en-US" sz="3200" dirty="0" smtClean="0"/>
              <a:t>Once cancelled, event is not going to be raised to rest of handlers of the same event.</a:t>
            </a:r>
          </a:p>
          <a:p>
            <a:pPr marL="822960" lvl="1" indent="-365760" fontAlgn="ctr">
              <a:spcBef>
                <a:spcPts val="600"/>
              </a:spcBef>
            </a:pPr>
            <a:r>
              <a:rPr lang="en-US" sz="2400" dirty="0" smtClean="0"/>
              <a:t>But handlers of the post-event for a cancelled pre-event will still be called</a:t>
            </a:r>
            <a:endParaRPr lang="en-US" dirty="0" smtClean="0"/>
          </a:p>
          <a:p>
            <a:pPr marL="0" indent="0">
              <a:spcBef>
                <a:spcPts val="2400"/>
              </a:spcBef>
              <a:buNone/>
            </a:pPr>
            <a:r>
              <a:rPr lang="en-US" sz="2400" dirty="0" smtClean="0"/>
              <a:t>Note: In a case a handler fails (an exception), eventual changes made by that handler will be rolled back and Revit continue calling next handler in line</a:t>
            </a:r>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API Limitations</a:t>
            </a:r>
            <a:endParaRPr lang="en-US" dirty="0"/>
          </a:p>
        </p:txBody>
      </p:sp>
      <p:sp>
        <p:nvSpPr>
          <p:cNvPr id="3" name="Content Placeholder 2"/>
          <p:cNvSpPr>
            <a:spLocks noGrp="1"/>
          </p:cNvSpPr>
          <p:nvPr>
            <p:ph idx="1"/>
          </p:nvPr>
        </p:nvSpPr>
        <p:spPr/>
        <p:txBody>
          <a:bodyPr/>
          <a:lstStyle/>
          <a:p>
            <a:pPr marL="457200" indent="-457200" fontAlgn="ctr">
              <a:spcBef>
                <a:spcPts val="0"/>
              </a:spcBef>
              <a:spcAft>
                <a:spcPts val="1800"/>
              </a:spcAft>
              <a:buFont typeface="Wingdings" pitchFamily="2" charset="2"/>
              <a:buChar char="ü"/>
            </a:pPr>
            <a:r>
              <a:rPr lang="en-US" sz="3200" dirty="0" smtClean="0">
                <a:solidFill>
                  <a:srgbClr val="FFFF00"/>
                </a:solidFill>
              </a:rPr>
              <a:t>Cannot close</a:t>
            </a:r>
            <a:r>
              <a:rPr lang="en-US" sz="3200" dirty="0" smtClean="0"/>
              <a:t> the active/event document, obviously</a:t>
            </a:r>
            <a:endParaRPr lang="en-US" dirty="0" smtClean="0"/>
          </a:p>
          <a:p>
            <a:pPr marL="457200" indent="-457200" fontAlgn="ctr">
              <a:spcBef>
                <a:spcPts val="0"/>
              </a:spcBef>
              <a:spcAft>
                <a:spcPts val="1800"/>
              </a:spcAft>
              <a:buFont typeface="Wingdings" pitchFamily="2" charset="2"/>
              <a:buChar char="ü"/>
            </a:pPr>
            <a:r>
              <a:rPr lang="en-US" sz="3200" dirty="0" smtClean="0">
                <a:solidFill>
                  <a:srgbClr val="FFFF00"/>
                </a:solidFill>
              </a:rPr>
              <a:t>Cannot</a:t>
            </a:r>
            <a:r>
              <a:rPr lang="en-US" sz="3200" dirty="0" smtClean="0"/>
              <a:t> </a:t>
            </a:r>
            <a:r>
              <a:rPr lang="en-US" sz="3200" dirty="0" smtClean="0">
                <a:solidFill>
                  <a:srgbClr val="FFFF00"/>
                </a:solidFill>
              </a:rPr>
              <a:t>save</a:t>
            </a:r>
            <a:r>
              <a:rPr lang="en-US" sz="3200" dirty="0" smtClean="0"/>
              <a:t> active/event document, because transaction phases are used internally</a:t>
            </a:r>
            <a:endParaRPr lang="en-US" dirty="0" smtClean="0"/>
          </a:p>
          <a:p>
            <a:pPr marL="457200" indent="-457200" fontAlgn="ctr">
              <a:spcBef>
                <a:spcPts val="0"/>
              </a:spcBef>
              <a:spcAft>
                <a:spcPts val="0"/>
              </a:spcAft>
              <a:buFont typeface="Wingdings" pitchFamily="2" charset="2"/>
              <a:buChar char="ü"/>
            </a:pPr>
            <a:r>
              <a:rPr lang="en-US" sz="3200" dirty="0" smtClean="0"/>
              <a:t>Generally, cannot do what would cause the same event be </a:t>
            </a:r>
            <a:r>
              <a:rPr lang="en-US" sz="3200" dirty="0" smtClean="0">
                <a:solidFill>
                  <a:srgbClr val="FFFF00"/>
                </a:solidFill>
              </a:rPr>
              <a:t>raised again</a:t>
            </a:r>
            <a:endParaRPr lang="en-US" dirty="0" smtClean="0">
              <a:solidFill>
                <a:srgbClr val="FFFF00"/>
              </a:solidFill>
            </a:endParaRPr>
          </a:p>
          <a:p>
            <a:pPr marL="822960" lvl="1" indent="-365760" fontAlgn="ctr">
              <a:spcBef>
                <a:spcPts val="0"/>
              </a:spcBef>
              <a:spcAft>
                <a:spcPts val="1800"/>
              </a:spcAft>
              <a:buFont typeface="Arial" pitchFamily="34" charset="0"/>
              <a:buChar char="•"/>
            </a:pPr>
            <a:r>
              <a:rPr lang="en-US" sz="2400" dirty="0" smtClean="0"/>
              <a:t>This is sometimes not so obvious, printing, export, etc</a:t>
            </a:r>
          </a:p>
          <a:p>
            <a:pPr marL="457200" indent="-457200" fontAlgn="ctr">
              <a:spcBef>
                <a:spcPts val="0"/>
              </a:spcBef>
              <a:spcAft>
                <a:spcPts val="1800"/>
              </a:spcAft>
              <a:buFont typeface="Wingdings" pitchFamily="2" charset="2"/>
              <a:buChar char="ü"/>
            </a:pPr>
            <a:r>
              <a:rPr lang="en-US" sz="3200" dirty="0" smtClean="0"/>
              <a:t>Limitations are documented</a:t>
            </a:r>
            <a:endParaRPr lang="en-US" dirty="0" smtClean="0"/>
          </a:p>
          <a:p>
            <a:pPr marL="457200" indent="-457200" fontAlgn="ctr">
              <a:buFont typeface="Wingdings" pitchFamily="2" charset="2"/>
              <a:buChar char="ü"/>
            </a:pPr>
            <a:r>
              <a:rPr lang="en-US" sz="3200" dirty="0" smtClean="0">
                <a:solidFill>
                  <a:srgbClr val="FFFF00"/>
                </a:solidFill>
              </a:rPr>
              <a:t>Limitation on transaction</a:t>
            </a:r>
            <a:r>
              <a:rPr lang="en-US" sz="3200" dirty="0" smtClean="0"/>
              <a:t> was generally lifted in 2011</a:t>
            </a:r>
            <a:endParaRPr lang="en-US" dirty="0" smtClean="0"/>
          </a:p>
          <a:p>
            <a:pPr lvl="1" fontAlgn="ctr"/>
            <a:r>
              <a:rPr lang="en-US" sz="2400" dirty="0" smtClean="0"/>
              <a:t>Most events allow the active/event document to be modified</a:t>
            </a:r>
          </a:p>
          <a:p>
            <a:pPr lvl="2" fontAlgn="ctr"/>
            <a:r>
              <a:rPr lang="en-US" dirty="0" smtClean="0"/>
              <a:t>Unless something else prevents it (read-only document mode)</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&amp; transaction policies</a:t>
            </a:r>
            <a:endParaRPr lang="en-US" dirty="0"/>
          </a:p>
        </p:txBody>
      </p:sp>
      <p:sp>
        <p:nvSpPr>
          <p:cNvPr id="3" name="Content Placeholder 2"/>
          <p:cNvSpPr>
            <a:spLocks noGrp="1"/>
          </p:cNvSpPr>
          <p:nvPr>
            <p:ph idx="1"/>
          </p:nvPr>
        </p:nvSpPr>
        <p:spPr>
          <a:xfrm>
            <a:off x="593725" y="2146491"/>
            <a:ext cx="12007850" cy="6699652"/>
          </a:xfrm>
        </p:spPr>
        <p:txBody>
          <a:bodyPr/>
          <a:lstStyle/>
          <a:p>
            <a:pPr marL="0" indent="0" fontAlgn="ctr">
              <a:buNone/>
            </a:pPr>
            <a:r>
              <a:rPr lang="en-US" sz="3200" dirty="0" smtClean="0"/>
              <a:t>Event framework does not start transactions automatically -</a:t>
            </a:r>
            <a:br>
              <a:rPr lang="en-US" sz="3200" dirty="0" smtClean="0"/>
            </a:br>
            <a:r>
              <a:rPr lang="en-US" sz="3200" dirty="0" smtClean="0"/>
              <a:t>- </a:t>
            </a:r>
            <a:r>
              <a:rPr lang="en-US" sz="3200" dirty="0" smtClean="0">
                <a:solidFill>
                  <a:srgbClr val="FFFF00"/>
                </a:solidFill>
              </a:rPr>
              <a:t>it is up to the handlers </a:t>
            </a:r>
            <a:r>
              <a:rPr lang="en-US" sz="3200" dirty="0" smtClean="0"/>
              <a:t>to either use them or not</a:t>
            </a:r>
            <a:endParaRPr lang="en-US" dirty="0" smtClean="0"/>
          </a:p>
          <a:p>
            <a:pPr lvl="1" fontAlgn="ctr"/>
            <a:r>
              <a:rPr lang="en-US" sz="2400" dirty="0" smtClean="0"/>
              <a:t>But Revit starts a transaction group or sub-transaction in the active/event document</a:t>
            </a:r>
          </a:p>
          <a:p>
            <a:pPr marL="0" indent="0" fontAlgn="ctr">
              <a:spcBef>
                <a:spcPts val="1800"/>
              </a:spcBef>
              <a:buNone/>
            </a:pPr>
            <a:r>
              <a:rPr lang="en-US" sz="3200" dirty="0" smtClean="0"/>
              <a:t>Inactive document are always free to be open for a transaction</a:t>
            </a:r>
            <a:endParaRPr lang="en-US" dirty="0" smtClean="0"/>
          </a:p>
          <a:p>
            <a:pPr lvl="1" fontAlgn="ctr"/>
            <a:r>
              <a:rPr lang="en-US" sz="2400" dirty="0" smtClean="0"/>
              <a:t>Unless, of course, somebody already opened a transaction there</a:t>
            </a:r>
          </a:p>
          <a:p>
            <a:pPr>
              <a:buNone/>
            </a:pPr>
            <a:endParaRPr lang="en-US" dirty="0"/>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161332"/>
          </a:xfrm>
        </p:spPr>
        <p:txBody>
          <a:bodyPr/>
          <a:lstStyle/>
          <a:p>
            <a:r>
              <a:rPr lang="en-US" dirty="0" smtClean="0"/>
              <a:t>Transaction phase protection</a:t>
            </a:r>
            <a:endParaRPr lang="en-US" dirty="0"/>
          </a:p>
        </p:txBody>
      </p:sp>
      <p:sp>
        <p:nvSpPr>
          <p:cNvPr id="3" name="Content Placeholder 2"/>
          <p:cNvSpPr>
            <a:spLocks noGrp="1"/>
          </p:cNvSpPr>
          <p:nvPr>
            <p:ph idx="1"/>
          </p:nvPr>
        </p:nvSpPr>
        <p:spPr>
          <a:xfrm>
            <a:off x="593725" y="1754187"/>
            <a:ext cx="11762080" cy="7091956"/>
          </a:xfrm>
        </p:spPr>
        <p:txBody>
          <a:bodyPr/>
          <a:lstStyle/>
          <a:p>
            <a:pPr fontAlgn="ctr">
              <a:buNone/>
            </a:pPr>
            <a:r>
              <a:rPr lang="en-US" sz="2800" dirty="0" smtClean="0"/>
              <a:t>It is a very </a:t>
            </a:r>
            <a:r>
              <a:rPr lang="en-US" sz="2800" dirty="0" smtClean="0">
                <a:solidFill>
                  <a:srgbClr val="FFFF00"/>
                </a:solidFill>
              </a:rPr>
              <a:t>aggressive policy</a:t>
            </a:r>
            <a:r>
              <a:rPr lang="en-US" sz="2800" dirty="0" smtClean="0"/>
              <a:t>, which could seem almost unfair sometimes</a:t>
            </a:r>
          </a:p>
          <a:p>
            <a:pPr lvl="1" fontAlgn="ctr"/>
            <a:r>
              <a:rPr lang="en-US" sz="2000" dirty="0" smtClean="0"/>
              <a:t>Safety of document s was our first priority especially in this release (first with such extensive options)</a:t>
            </a:r>
          </a:p>
          <a:p>
            <a:pPr lvl="1" fontAlgn="ctr"/>
            <a:r>
              <a:rPr lang="en-US" sz="2000" dirty="0" smtClean="0"/>
              <a:t>Second concern was performance, as some events are raised quite often now (Idling, DocumentChanged, ViewActivating…)</a:t>
            </a:r>
          </a:p>
          <a:p>
            <a:pPr fontAlgn="ctr">
              <a:spcBef>
                <a:spcPts val="1800"/>
              </a:spcBef>
              <a:buNone/>
            </a:pPr>
            <a:r>
              <a:rPr lang="en-US" sz="2800" dirty="0" smtClean="0">
                <a:solidFill>
                  <a:srgbClr val="FFFF00"/>
                </a:solidFill>
              </a:rPr>
              <a:t>Active document </a:t>
            </a:r>
            <a:r>
              <a:rPr lang="en-US" sz="2800" dirty="0" smtClean="0"/>
              <a:t>or the event's document (whichever applies)</a:t>
            </a:r>
          </a:p>
          <a:p>
            <a:pPr lvl="1" fontAlgn="ctr"/>
            <a:r>
              <a:rPr lang="en-US" sz="2000" dirty="0" smtClean="0"/>
              <a:t>Gets either a transaction group or sub-transaction (hidden from the handler)</a:t>
            </a:r>
          </a:p>
          <a:p>
            <a:pPr lvl="1" fontAlgn="ctr"/>
            <a:r>
              <a:rPr lang="en-US" sz="2000" dirty="0" smtClean="0"/>
              <a:t>All transaction phases opened by a handlers must be closed by the handler</a:t>
            </a:r>
          </a:p>
          <a:p>
            <a:pPr lvl="2" fontAlgn="ctr">
              <a:buFont typeface="Wingdings" pitchFamily="2" charset="2"/>
              <a:buChar char="ð"/>
            </a:pPr>
            <a:r>
              <a:rPr lang="en-US" sz="2000" dirty="0" smtClean="0"/>
              <a:t>Otherwise changes (if any) will be rolled back</a:t>
            </a:r>
          </a:p>
          <a:p>
            <a:pPr fontAlgn="ctr">
              <a:spcBef>
                <a:spcPts val="1800"/>
              </a:spcBef>
              <a:spcAft>
                <a:spcPts val="0"/>
              </a:spcAft>
              <a:buNone/>
            </a:pPr>
            <a:r>
              <a:rPr lang="en-US" sz="2800" dirty="0" smtClean="0">
                <a:solidFill>
                  <a:srgbClr val="FFFF00"/>
                </a:solidFill>
              </a:rPr>
              <a:t>Inactive documents </a:t>
            </a:r>
            <a:r>
              <a:rPr lang="en-US" sz="2800" dirty="0" smtClean="0"/>
              <a:t>are not protected the same way</a:t>
            </a:r>
          </a:p>
          <a:p>
            <a:pPr lvl="1" fontAlgn="ctr"/>
            <a:r>
              <a:rPr lang="en-US" sz="2000" dirty="0" smtClean="0"/>
              <a:t>It works differently depending on API-call stack</a:t>
            </a:r>
          </a:p>
          <a:p>
            <a:pPr lvl="2" fontAlgn="ctr"/>
            <a:r>
              <a:rPr lang="en-US" sz="2000" dirty="0" smtClean="0"/>
              <a:t>If Event is on top of the stack, it will check all inactive documents upon return from each handlers</a:t>
            </a:r>
          </a:p>
          <a:p>
            <a:pPr lvl="1" fontAlgn="ctr"/>
            <a:r>
              <a:rPr lang="en-US" sz="2000" dirty="0" smtClean="0"/>
              <a:t>If there is a transaction phase open in an inactive document at the time of event</a:t>
            </a:r>
          </a:p>
          <a:p>
            <a:pPr lvl="2" fontAlgn="ctr"/>
            <a:r>
              <a:rPr lang="en-US" sz="2000" dirty="0" smtClean="0"/>
              <a:t>We do not raise that event at all (because we think it must be a bug</a:t>
            </a:r>
            <a:br>
              <a:rPr lang="en-US" sz="2000" dirty="0" smtClean="0"/>
            </a:br>
            <a:r>
              <a:rPr lang="en-US" sz="2000" dirty="0" smtClean="0"/>
              <a:t>(though we found it could happen - will be fixed in next release)</a:t>
            </a:r>
          </a:p>
          <a:p>
            <a:pPr lvl="1" fontAlgn="ctr"/>
            <a:r>
              <a:rPr lang="en-US" sz="2000" dirty="0" smtClean="0"/>
              <a:t>If an event is not on top of API stack (there is already another event or an external command)</a:t>
            </a:r>
          </a:p>
          <a:p>
            <a:pPr lvl="2" fontAlgn="ctr"/>
            <a:r>
              <a:rPr lang="en-US" sz="2000" dirty="0" smtClean="0"/>
              <a:t>If a handler does not close transaction phases correctly, changes will eventually be rolled back, but the initial call will be blamed (most likely an external command)</a:t>
            </a:r>
          </a:p>
        </p:txBody>
      </p:sp>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events</a:t>
            </a:r>
            <a:endParaRPr lang="en-US" dirty="0"/>
          </a:p>
        </p:txBody>
      </p:sp>
      <p:sp>
        <p:nvSpPr>
          <p:cNvPr id="3" name="Content Placeholder 2"/>
          <p:cNvSpPr>
            <a:spLocks noGrp="1"/>
          </p:cNvSpPr>
          <p:nvPr>
            <p:ph idx="1"/>
          </p:nvPr>
        </p:nvSpPr>
        <p:spPr>
          <a:xfrm>
            <a:off x="593725" y="1830387"/>
            <a:ext cx="11762080" cy="7015756"/>
          </a:xfrm>
        </p:spPr>
        <p:txBody>
          <a:bodyPr/>
          <a:lstStyle/>
          <a:p>
            <a:pPr marL="0" indent="0">
              <a:spcBef>
                <a:spcPts val="0"/>
              </a:spcBef>
              <a:spcAft>
                <a:spcPts val="1800"/>
              </a:spcAft>
              <a:buNone/>
            </a:pPr>
            <a:r>
              <a:rPr lang="en-US" dirty="0" smtClean="0"/>
              <a:t>Certain events are implicitly read-only (may not change the model) due to their very nature:</a:t>
            </a:r>
          </a:p>
          <a:p>
            <a:pPr marL="514350" indent="-514350" fontAlgn="ctr">
              <a:buFont typeface="+mj-lt"/>
              <a:buAutoNum type="alphaLcParenR"/>
            </a:pPr>
            <a:r>
              <a:rPr lang="en-US" dirty="0" smtClean="0">
                <a:solidFill>
                  <a:srgbClr val="FFFF00"/>
                </a:solidFill>
              </a:rPr>
              <a:t>DocumentChanged</a:t>
            </a:r>
            <a:r>
              <a:rPr lang="en-US" dirty="0" smtClean="0"/>
              <a:t> </a:t>
            </a:r>
            <a:br>
              <a:rPr lang="en-US" dirty="0" smtClean="0"/>
            </a:br>
            <a:r>
              <a:rPr lang="en-US" sz="2400" dirty="0" smtClean="0"/>
              <a:t>because transaction is in process of being completed, but is not completed yet</a:t>
            </a:r>
          </a:p>
          <a:p>
            <a:pPr marL="514350" indent="-514350" fontAlgn="ctr">
              <a:spcBef>
                <a:spcPts val="1800"/>
              </a:spcBef>
              <a:buFont typeface="+mj-lt"/>
              <a:buAutoNum type="alphaLcParenR"/>
            </a:pPr>
            <a:r>
              <a:rPr lang="en-US" dirty="0" smtClean="0">
                <a:solidFill>
                  <a:srgbClr val="FFFF00"/>
                </a:solidFill>
              </a:rPr>
              <a:t>DocumentClosing</a:t>
            </a:r>
            <a:r>
              <a:rPr lang="en-US" dirty="0" smtClean="0"/>
              <a:t> (and DocumentClosed, obviously)</a:t>
            </a:r>
            <a:br>
              <a:rPr lang="en-US" dirty="0" smtClean="0"/>
            </a:br>
            <a:r>
              <a:rPr lang="en-US" sz="2400" dirty="0" smtClean="0"/>
              <a:t>because it is too late or the doc does not even exist anymore</a:t>
            </a:r>
          </a:p>
          <a:p>
            <a:pPr marL="514350" indent="-514350" fontAlgn="ctr">
              <a:spcBef>
                <a:spcPts val="1800"/>
              </a:spcBef>
              <a:buFont typeface="+mj-lt"/>
              <a:buAutoNum type="alphaLcParenR"/>
            </a:pPr>
            <a:r>
              <a:rPr lang="en-US" dirty="0" smtClean="0">
                <a:solidFill>
                  <a:srgbClr val="FFFF00"/>
                </a:solidFill>
              </a:rPr>
              <a:t>DocumentOpening</a:t>
            </a:r>
            <a:r>
              <a:rPr lang="en-US" dirty="0" smtClean="0"/>
              <a:t> and DocumentCreating</a:t>
            </a:r>
            <a:br>
              <a:rPr lang="en-US" dirty="0" smtClean="0"/>
            </a:br>
            <a:r>
              <a:rPr lang="en-US" sz="2400" dirty="0" smtClean="0"/>
              <a:t>Because the document does not exist yet.</a:t>
            </a:r>
          </a:p>
          <a:p>
            <a:pPr marL="514350" indent="-514350" fontAlgn="ctr">
              <a:spcBef>
                <a:spcPts val="1800"/>
              </a:spcBef>
              <a:buFont typeface="+mj-lt"/>
              <a:buAutoNum type="alphaLcParenR"/>
            </a:pPr>
            <a:r>
              <a:rPr lang="en-US" dirty="0" smtClean="0">
                <a:solidFill>
                  <a:srgbClr val="FFFF00"/>
                </a:solidFill>
              </a:rPr>
              <a:t>ViewActivating</a:t>
            </a:r>
            <a:r>
              <a:rPr lang="en-US" dirty="0" smtClean="0"/>
              <a:t> and ViewActivated</a:t>
            </a:r>
            <a:br>
              <a:rPr lang="en-US" dirty="0" smtClean="0"/>
            </a:br>
            <a:r>
              <a:rPr lang="en-US" sz="2400" dirty="0" smtClean="0">
                <a:solidFill>
                  <a:schemeClr val="tx1"/>
                </a:solidFill>
              </a:rPr>
              <a:t>The internal mechanism does not allow it</a:t>
            </a:r>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1161332"/>
          </a:xfrm>
        </p:spPr>
        <p:txBody>
          <a:bodyPr/>
          <a:lstStyle/>
          <a:p>
            <a:r>
              <a:rPr lang="en-US" dirty="0" smtClean="0"/>
              <a:t>The </a:t>
            </a:r>
            <a:r>
              <a:rPr lang="en-US" dirty="0" smtClean="0">
                <a:solidFill>
                  <a:srgbClr val="FFFF00"/>
                </a:solidFill>
              </a:rPr>
              <a:t>Idling</a:t>
            </a:r>
            <a:r>
              <a:rPr lang="en-US" dirty="0" smtClean="0"/>
              <a:t> event</a:t>
            </a:r>
            <a:endParaRPr lang="en-US" dirty="0"/>
          </a:p>
        </p:txBody>
      </p:sp>
      <p:sp>
        <p:nvSpPr>
          <p:cNvPr id="3" name="Content Placeholder 2"/>
          <p:cNvSpPr>
            <a:spLocks noGrp="1"/>
          </p:cNvSpPr>
          <p:nvPr>
            <p:ph idx="1"/>
          </p:nvPr>
        </p:nvSpPr>
        <p:spPr>
          <a:xfrm>
            <a:off x="593725" y="1754187"/>
            <a:ext cx="11762080" cy="7091956"/>
          </a:xfrm>
        </p:spPr>
        <p:txBody>
          <a:bodyPr/>
          <a:lstStyle/>
          <a:p>
            <a:pPr marL="457200" indent="-457200" fontAlgn="ctr">
              <a:spcBef>
                <a:spcPts val="0"/>
              </a:spcBef>
              <a:buFont typeface="Wingdings" pitchFamily="2" charset="2"/>
              <a:buChar char="q"/>
            </a:pPr>
            <a:r>
              <a:rPr lang="en-US" sz="2800" dirty="0" smtClean="0"/>
              <a:t>Idling is raised when Revit is not doing anything and is ready to do something</a:t>
            </a:r>
          </a:p>
          <a:p>
            <a:pPr marL="731520" lvl="1" indent="-274320" fontAlgn="ctr">
              <a:buFont typeface="Wingdings" pitchFamily="2" charset="2"/>
              <a:buChar char="ð"/>
            </a:pPr>
            <a:r>
              <a:rPr lang="en-US" sz="2000" dirty="0" smtClean="0"/>
              <a:t>No command is running, no editor is active, no transaction is open</a:t>
            </a:r>
          </a:p>
          <a:p>
            <a:pPr marL="457200" indent="-457200" fontAlgn="ctr">
              <a:spcBef>
                <a:spcPts val="2400"/>
              </a:spcBef>
              <a:buFont typeface="Wingdings" pitchFamily="2" charset="2"/>
              <a:buChar char="q"/>
            </a:pPr>
            <a:r>
              <a:rPr lang="en-US" sz="2800" dirty="0" smtClean="0"/>
              <a:t>Idling is raised a lot, therefore it should not be abused by time demanding processes</a:t>
            </a:r>
          </a:p>
          <a:p>
            <a:pPr marL="731520" lvl="1" indent="-274320" fontAlgn="ctr">
              <a:buFont typeface="Wingdings" pitchFamily="2" charset="2"/>
              <a:buChar char="ð"/>
            </a:pPr>
            <a:r>
              <a:rPr lang="en-US" sz="2000" dirty="0" smtClean="0"/>
              <a:t>Go In / Go Out quickly</a:t>
            </a:r>
          </a:p>
          <a:p>
            <a:pPr marL="731520" lvl="1" indent="-274320" fontAlgn="ctr">
              <a:buFont typeface="Wingdings" pitchFamily="2" charset="2"/>
              <a:buChar char="ð"/>
            </a:pPr>
            <a:r>
              <a:rPr lang="en-US" sz="2000" dirty="0" smtClean="0"/>
              <a:t>If you need to do more, collect data quickly, give it to another thread, ask for results on another Idling event and finish the tasks then</a:t>
            </a:r>
          </a:p>
          <a:p>
            <a:pPr marL="457200" indent="-457200" fontAlgn="ctr">
              <a:spcBef>
                <a:spcPts val="2400"/>
              </a:spcBef>
              <a:buFont typeface="Wingdings" pitchFamily="2" charset="2"/>
              <a:buChar char="q"/>
            </a:pPr>
            <a:r>
              <a:rPr lang="en-US" sz="2800" dirty="0" smtClean="0"/>
              <a:t>There is one problem currently with using Idling - a comment is output to the journal for every handler that handles the event, event when the handler does nothing. It could slow down Revit significantly and even crash Revit eventually.</a:t>
            </a:r>
          </a:p>
          <a:p>
            <a:pPr marL="731520" lvl="1" indent="-274320" fontAlgn="ctr">
              <a:buFont typeface="Wingdings" pitchFamily="2" charset="2"/>
              <a:buChar char="ð"/>
            </a:pPr>
            <a:r>
              <a:rPr lang="en-US" sz="2000" dirty="0" smtClean="0"/>
              <a:t>Problem has already been fixed and will be available in the next update</a:t>
            </a:r>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354387"/>
            <a:ext cx="11762080" cy="1905000"/>
          </a:xfrm>
        </p:spPr>
        <p:txBody>
          <a:bodyPr/>
          <a:lstStyle/>
          <a:p>
            <a:pPr algn="ctr">
              <a:lnSpc>
                <a:spcPct val="150000"/>
              </a:lnSpc>
            </a:pPr>
            <a:r>
              <a:rPr lang="en-US" dirty="0" smtClean="0">
                <a:solidFill>
                  <a:srgbClr val="FFAA00"/>
                </a:solidFill>
              </a:rPr>
              <a:t>Transactions</a:t>
            </a:r>
            <a:r>
              <a:rPr lang="en-US" dirty="0" smtClean="0"/>
              <a:t/>
            </a:r>
            <a:br>
              <a:rPr lang="en-US" dirty="0" smtClean="0"/>
            </a:br>
            <a:r>
              <a:rPr lang="en-US" sz="3600" b="0" dirty="0" smtClean="0"/>
              <a:t>The model building blocks</a:t>
            </a:r>
            <a:endParaRPr lang="en-US" sz="3600" b="0"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Rules</a:t>
            </a:r>
            <a:endParaRPr lang="en-US" dirty="0"/>
          </a:p>
        </p:txBody>
      </p:sp>
      <p:sp>
        <p:nvSpPr>
          <p:cNvPr id="3" name="Content Placeholder 2"/>
          <p:cNvSpPr>
            <a:spLocks noGrp="1"/>
          </p:cNvSpPr>
          <p:nvPr>
            <p:ph idx="1"/>
          </p:nvPr>
        </p:nvSpPr>
        <p:spPr/>
        <p:txBody>
          <a:bodyPr/>
          <a:lstStyle/>
          <a:p>
            <a:pPr indent="-457200">
              <a:spcBef>
                <a:spcPts val="1800"/>
              </a:spcBef>
              <a:buFont typeface="Wingdings" pitchFamily="2" charset="2"/>
              <a:buChar char="q"/>
            </a:pPr>
            <a:r>
              <a:rPr lang="en-US" sz="3200" dirty="0" smtClean="0"/>
              <a:t>Transactions represent </a:t>
            </a:r>
            <a:r>
              <a:rPr lang="en-US" sz="3200" dirty="0" smtClean="0">
                <a:solidFill>
                  <a:srgbClr val="FFFF00"/>
                </a:solidFill>
              </a:rPr>
              <a:t>atomic changes </a:t>
            </a:r>
            <a:r>
              <a:rPr lang="en-US" sz="3200" dirty="0" smtClean="0"/>
              <a:t>to the model</a:t>
            </a:r>
          </a:p>
          <a:p>
            <a:pPr indent="-457200" fontAlgn="ctr">
              <a:spcBef>
                <a:spcPts val="2400"/>
              </a:spcBef>
              <a:buFont typeface="Wingdings" pitchFamily="2" charset="2"/>
              <a:buChar char="q"/>
            </a:pPr>
            <a:r>
              <a:rPr lang="en-US" sz="3200" dirty="0" smtClean="0"/>
              <a:t>They are </a:t>
            </a:r>
            <a:r>
              <a:rPr lang="en-US" sz="3200" dirty="0" smtClean="0">
                <a:solidFill>
                  <a:srgbClr val="FFFF00"/>
                </a:solidFill>
              </a:rPr>
              <a:t>reversible</a:t>
            </a:r>
            <a:r>
              <a:rPr lang="en-US" sz="3200" dirty="0" smtClean="0">
                <a:solidFill>
                  <a:schemeClr val="tx1"/>
                </a:solidFill>
              </a:rPr>
              <a:t> </a:t>
            </a:r>
            <a:r>
              <a:rPr lang="en-US" sz="3200" dirty="0" smtClean="0"/>
              <a:t>(can be undone and redone)</a:t>
            </a:r>
            <a:endParaRPr lang="en-US" dirty="0" smtClean="0"/>
          </a:p>
          <a:p>
            <a:pPr marL="457200" indent="-457200" fontAlgn="ctr">
              <a:spcBef>
                <a:spcPts val="2400"/>
              </a:spcBef>
              <a:buFont typeface="Wingdings" pitchFamily="2" charset="2"/>
              <a:buChar char="q"/>
            </a:pPr>
            <a:r>
              <a:rPr lang="en-US" sz="3200" dirty="0" smtClean="0"/>
              <a:t>They mark stages when the </a:t>
            </a:r>
            <a:r>
              <a:rPr lang="en-US" sz="3200" dirty="0" smtClean="0">
                <a:solidFill>
                  <a:srgbClr val="FFFF00"/>
                </a:solidFill>
              </a:rPr>
              <a:t>model is stable</a:t>
            </a:r>
            <a:r>
              <a:rPr lang="en-US" sz="3200" dirty="0" smtClean="0"/>
              <a:t> and well defined, both geometrically and logically</a:t>
            </a:r>
            <a:endParaRPr lang="en-US" dirty="0" smtClean="0"/>
          </a:p>
          <a:p>
            <a:pPr lvl="1" fontAlgn="ctr">
              <a:spcBef>
                <a:spcPts val="1200"/>
              </a:spcBef>
              <a:buFont typeface="Wingdings" pitchFamily="2" charset="2"/>
              <a:buChar char="ü"/>
            </a:pPr>
            <a:r>
              <a:rPr lang="en-US" sz="2400" dirty="0" smtClean="0"/>
              <a:t>Entire geometry is regenerated and without errors</a:t>
            </a:r>
          </a:p>
          <a:p>
            <a:pPr lvl="1" fontAlgn="ctr">
              <a:spcBef>
                <a:spcPts val="1200"/>
              </a:spcBef>
              <a:buFont typeface="Wingdings" pitchFamily="2" charset="2"/>
              <a:buChar char="ü"/>
            </a:pPr>
            <a:r>
              <a:rPr lang="en-US" sz="2400" dirty="0" smtClean="0"/>
              <a:t>The UI reflects the latest state of the model</a:t>
            </a:r>
          </a:p>
          <a:p>
            <a:pPr indent="-457200" fontAlgn="ctr">
              <a:spcBef>
                <a:spcPts val="2400"/>
              </a:spcBef>
              <a:buFont typeface="Wingdings" pitchFamily="2" charset="2"/>
              <a:buChar char="q"/>
            </a:pPr>
            <a:r>
              <a:rPr lang="en-US" sz="3200" dirty="0" smtClean="0"/>
              <a:t>There can only be </a:t>
            </a:r>
            <a:r>
              <a:rPr lang="en-US" sz="3200" dirty="0" smtClean="0">
                <a:solidFill>
                  <a:srgbClr val="FFFF00"/>
                </a:solidFill>
              </a:rPr>
              <a:t>one transaction active </a:t>
            </a:r>
            <a:r>
              <a:rPr lang="en-US" sz="3200" dirty="0" smtClean="0"/>
              <a:t>at a time</a:t>
            </a:r>
            <a:endParaRPr lang="en-US" dirty="0" smtClean="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API</a:t>
            </a:r>
            <a:endParaRPr lang="en-US" dirty="0"/>
          </a:p>
        </p:txBody>
      </p:sp>
      <p:sp>
        <p:nvSpPr>
          <p:cNvPr id="3" name="Content Placeholder 2"/>
          <p:cNvSpPr>
            <a:spLocks noGrp="1"/>
          </p:cNvSpPr>
          <p:nvPr>
            <p:ph idx="1"/>
          </p:nvPr>
        </p:nvSpPr>
        <p:spPr>
          <a:xfrm>
            <a:off x="593725" y="1906587"/>
            <a:ext cx="11762080" cy="6939556"/>
          </a:xfrm>
        </p:spPr>
        <p:txBody>
          <a:bodyPr/>
          <a:lstStyle/>
          <a:p>
            <a:pPr>
              <a:buNone/>
            </a:pPr>
            <a:r>
              <a:rPr lang="en-US" sz="3200" dirty="0" smtClean="0"/>
              <a:t>Currently, three </a:t>
            </a:r>
            <a:r>
              <a:rPr lang="en-US" sz="3200" dirty="0" smtClean="0">
                <a:solidFill>
                  <a:schemeClr val="accent4">
                    <a:lumMod val="60000"/>
                    <a:lumOff val="40000"/>
                  </a:schemeClr>
                </a:solidFill>
              </a:rPr>
              <a:t>transaction phases</a:t>
            </a:r>
            <a:r>
              <a:rPr lang="en-US" sz="3200" dirty="0" smtClean="0"/>
              <a:t> are available in the API:</a:t>
            </a:r>
          </a:p>
          <a:p>
            <a:pPr marL="514350" indent="-514350" fontAlgn="ctr">
              <a:buFont typeface="+mj-lt"/>
              <a:buAutoNum type="alphaLcPeriod"/>
            </a:pPr>
            <a:r>
              <a:rPr lang="en-US" sz="3200" dirty="0" smtClean="0">
                <a:solidFill>
                  <a:srgbClr val="FFC000"/>
                </a:solidFill>
              </a:rPr>
              <a:t>Transaction</a:t>
            </a:r>
          </a:p>
          <a:p>
            <a:pPr marL="514350" indent="-514350" fontAlgn="ctr">
              <a:buFont typeface="+mj-lt"/>
              <a:buAutoNum type="alphaLcPeriod"/>
            </a:pPr>
            <a:r>
              <a:rPr lang="en-US" sz="3200" dirty="0" err="1" smtClean="0">
                <a:solidFill>
                  <a:srgbClr val="FFC000"/>
                </a:solidFill>
              </a:rPr>
              <a:t>TransactionGroup</a:t>
            </a:r>
            <a:endParaRPr lang="en-US" sz="3200" dirty="0" smtClean="0">
              <a:solidFill>
                <a:srgbClr val="FFC000"/>
              </a:solidFill>
            </a:endParaRPr>
          </a:p>
          <a:p>
            <a:pPr marL="914400" lvl="1" fontAlgn="ctr">
              <a:buFont typeface="Arial" pitchFamily="34" charset="0"/>
              <a:buChar char="•"/>
            </a:pPr>
            <a:r>
              <a:rPr lang="en-US" dirty="0" smtClean="0"/>
              <a:t>Can group a set of transactions onto one block</a:t>
            </a:r>
          </a:p>
          <a:p>
            <a:pPr marL="514350" indent="-514350" fontAlgn="ctr">
              <a:buFont typeface="+mj-lt"/>
              <a:buAutoNum type="alphaLcPeriod"/>
            </a:pPr>
            <a:r>
              <a:rPr lang="en-US" sz="3200" dirty="0" err="1" smtClean="0">
                <a:solidFill>
                  <a:srgbClr val="FFC000"/>
                </a:solidFill>
              </a:rPr>
              <a:t>SubTransaction</a:t>
            </a:r>
            <a:endParaRPr lang="en-US" sz="3200" dirty="0" smtClean="0">
              <a:solidFill>
                <a:srgbClr val="FFC000"/>
              </a:solidFill>
            </a:endParaRPr>
          </a:p>
          <a:p>
            <a:pPr marL="914400" lvl="1" fontAlgn="ctr">
              <a:buFont typeface="Arial" pitchFamily="34" charset="0"/>
              <a:buChar char="•"/>
            </a:pPr>
            <a:r>
              <a:rPr lang="en-US" dirty="0" smtClean="0"/>
              <a:t>Can establish a block (or blocks) of changes within a transaction</a:t>
            </a:r>
          </a:p>
          <a:p>
            <a:pPr>
              <a:buNone/>
            </a:pPr>
            <a:r>
              <a:rPr lang="en-US" sz="3200" dirty="0" smtClean="0"/>
              <a:t> </a:t>
            </a:r>
          </a:p>
          <a:p>
            <a:pPr>
              <a:buNone/>
            </a:pPr>
            <a:r>
              <a:rPr lang="en-US" sz="3200" dirty="0" smtClean="0">
                <a:solidFill>
                  <a:srgbClr val="FFFF00"/>
                </a:solidFill>
              </a:rPr>
              <a:t>Main difference:</a:t>
            </a:r>
          </a:p>
          <a:p>
            <a:pPr fontAlgn="ctr"/>
            <a:r>
              <a:rPr lang="en-US" sz="2800" dirty="0" smtClean="0"/>
              <a:t>Transactions stay in the document after commit. They can be undone and redone. The end-user can see them. </a:t>
            </a:r>
          </a:p>
          <a:p>
            <a:pPr fontAlgn="ctr"/>
            <a:r>
              <a:rPr lang="en-US" sz="2800" dirty="0" smtClean="0"/>
              <a:t>Groups and sub-transaction vanish after commit. There is no trace of them and no way of getting back to them. The end-user never sees them.</a:t>
            </a:r>
          </a:p>
          <a:p>
            <a:endParaRPr 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wn Arrow 16"/>
          <p:cNvSpPr/>
          <p:nvPr/>
        </p:nvSpPr>
        <p:spPr bwMode="auto">
          <a:xfrm>
            <a:off x="2543175" y="3887787"/>
            <a:ext cx="838200" cy="4267200"/>
          </a:xfrm>
          <a:prstGeom prst="down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 name="Title 1"/>
          <p:cNvSpPr>
            <a:spLocks noGrp="1"/>
          </p:cNvSpPr>
          <p:nvPr>
            <p:ph type="title"/>
          </p:nvPr>
        </p:nvSpPr>
        <p:spPr/>
        <p:txBody>
          <a:bodyPr/>
          <a:lstStyle/>
          <a:p>
            <a:r>
              <a:rPr lang="en-US" dirty="0" smtClean="0"/>
              <a:t>Transaction nesting rules </a:t>
            </a:r>
            <a:r>
              <a:rPr lang="en-US" b="0" dirty="0" smtClean="0">
                <a:solidFill>
                  <a:srgbClr val="FF4600"/>
                </a:solidFill>
              </a:rPr>
              <a:t> (part 1)</a:t>
            </a:r>
            <a:endParaRPr lang="en-US" b="0" dirty="0"/>
          </a:p>
        </p:txBody>
      </p:sp>
      <p:sp>
        <p:nvSpPr>
          <p:cNvPr id="4" name="Content Placeholder 3"/>
          <p:cNvSpPr>
            <a:spLocks noGrp="1"/>
          </p:cNvSpPr>
          <p:nvPr>
            <p:ph sz="quarter" idx="10"/>
          </p:nvPr>
        </p:nvSpPr>
        <p:spPr>
          <a:xfrm>
            <a:off x="603504" y="2148841"/>
            <a:ext cx="5788152" cy="900746"/>
          </a:xfrm>
        </p:spPr>
        <p:txBody>
          <a:bodyPr/>
          <a:lstStyle/>
          <a:p>
            <a:pPr>
              <a:buNone/>
            </a:pPr>
            <a:r>
              <a:rPr lang="en-US" dirty="0" smtClean="0">
                <a:solidFill>
                  <a:srgbClr val="FFFF00"/>
                </a:solidFill>
              </a:rPr>
              <a:t>Transactions</a:t>
            </a:r>
            <a:r>
              <a:rPr lang="en-US" dirty="0" smtClean="0">
                <a:solidFill>
                  <a:schemeClr val="tx1"/>
                </a:solidFill>
              </a:rPr>
              <a:t> </a:t>
            </a:r>
            <a:r>
              <a:rPr lang="en-US" u="sng" dirty="0" smtClean="0">
                <a:solidFill>
                  <a:schemeClr val="tx1"/>
                </a:solidFill>
              </a:rPr>
              <a:t>may not </a:t>
            </a:r>
            <a:r>
              <a:rPr lang="en-US" dirty="0" smtClean="0">
                <a:solidFill>
                  <a:schemeClr val="tx1"/>
                </a:solidFill>
              </a:rPr>
              <a:t>be nested</a:t>
            </a:r>
            <a:endParaRPr lang="en-US" dirty="0">
              <a:solidFill>
                <a:schemeClr val="tx1"/>
              </a:solidFill>
            </a:endParaRPr>
          </a:p>
        </p:txBody>
      </p:sp>
      <p:sp>
        <p:nvSpPr>
          <p:cNvPr id="5" name="Content Placeholder 4"/>
          <p:cNvSpPr>
            <a:spLocks noGrp="1"/>
          </p:cNvSpPr>
          <p:nvPr>
            <p:ph sz="quarter" idx="11"/>
          </p:nvPr>
        </p:nvSpPr>
        <p:spPr/>
        <p:txBody>
          <a:bodyPr/>
          <a:lstStyle/>
          <a:p>
            <a:pPr>
              <a:buNone/>
            </a:pPr>
            <a:r>
              <a:rPr lang="en-US" dirty="0" smtClean="0"/>
              <a:t>Transaction </a:t>
            </a:r>
            <a:r>
              <a:rPr lang="en-US" dirty="0" smtClean="0">
                <a:solidFill>
                  <a:srgbClr val="FFFF00"/>
                </a:solidFill>
              </a:rPr>
              <a:t>groups</a:t>
            </a:r>
            <a:r>
              <a:rPr lang="en-US" dirty="0" smtClean="0"/>
              <a:t> </a:t>
            </a:r>
            <a:r>
              <a:rPr lang="en-US" u="sng" dirty="0" smtClean="0"/>
              <a:t>may</a:t>
            </a:r>
            <a:r>
              <a:rPr lang="en-US" dirty="0" smtClean="0"/>
              <a:t> be nested.</a:t>
            </a:r>
            <a:endParaRPr lang="en-US" dirty="0"/>
          </a:p>
        </p:txBody>
      </p:sp>
      <p:graphicFrame>
        <p:nvGraphicFramePr>
          <p:cNvPr id="7" name="Diagram 6"/>
          <p:cNvGraphicFramePr/>
          <p:nvPr/>
        </p:nvGraphicFramePr>
        <p:xfrm>
          <a:off x="714375" y="4425420"/>
          <a:ext cx="4800600" cy="2815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p:cNvGrpSpPr/>
          <p:nvPr/>
        </p:nvGrpSpPr>
        <p:grpSpPr>
          <a:xfrm>
            <a:off x="6734175" y="3811587"/>
            <a:ext cx="5410200" cy="4648200"/>
            <a:chOff x="6734175" y="3811587"/>
            <a:chExt cx="5410200" cy="4648200"/>
          </a:xfrm>
        </p:grpSpPr>
        <p:sp>
          <p:nvSpPr>
            <p:cNvPr id="10" name="Rounded Rectangle 9"/>
            <p:cNvSpPr/>
            <p:nvPr/>
          </p:nvSpPr>
          <p:spPr bwMode="auto">
            <a:xfrm>
              <a:off x="6734175" y="3811587"/>
              <a:ext cx="5410200" cy="4648200"/>
            </a:xfrm>
            <a:prstGeom prst="round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Gill Sans" charset="0"/>
                  <a:ea typeface="ヒラギノ角ゴ Pro W3" charset="0"/>
                  <a:cs typeface="ヒラギノ角ゴ Pro W3" charset="0"/>
                  <a:sym typeface="Gill Sans" charset="0"/>
                </a:rPr>
                <a:t>Transaction</a:t>
              </a:r>
              <a:r>
                <a:rPr kumimoji="0" lang="en-US" sz="3200" b="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 </a:t>
              </a:r>
              <a:r>
                <a:rPr kumimoji="0" lang="en-US" sz="3200" b="0" i="0" u="none" strike="noStrike" cap="none" normalizeH="0" baseline="0" dirty="0" smtClean="0">
                  <a:ln>
                    <a:noFill/>
                  </a:ln>
                  <a:solidFill>
                    <a:srgbClr val="FF0000"/>
                  </a:solidFill>
                  <a:effectLst/>
                  <a:latin typeface="Gill Sans" charset="0"/>
                  <a:ea typeface="ヒラギノ角ゴ Pro W3" charset="0"/>
                  <a:cs typeface="ヒラギノ角ゴ Pro W3" charset="0"/>
                  <a:sym typeface="Gill Sans" charset="0"/>
                </a:rPr>
                <a:t>Group A</a:t>
              </a:r>
            </a:p>
          </p:txBody>
        </p:sp>
        <p:sp>
          <p:nvSpPr>
            <p:cNvPr id="11" name="Rounded Rectangle 10"/>
            <p:cNvSpPr/>
            <p:nvPr/>
          </p:nvSpPr>
          <p:spPr bwMode="auto">
            <a:xfrm>
              <a:off x="7038975" y="4802187"/>
              <a:ext cx="4953000" cy="2514600"/>
            </a:xfrm>
            <a:prstGeom prst="round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Gill Sans" charset="0"/>
                  <a:ea typeface="ヒラギノ角ゴ Pro W3" charset="0"/>
                  <a:cs typeface="ヒラギノ角ゴ Pro W3" charset="0"/>
                  <a:sym typeface="Gill Sans" charset="0"/>
                </a:rPr>
                <a:t>Transaction Group B</a:t>
              </a:r>
            </a:p>
          </p:txBody>
        </p:sp>
        <p:sp>
          <p:nvSpPr>
            <p:cNvPr id="12" name="Rounded Rectangle 11"/>
            <p:cNvSpPr/>
            <p:nvPr/>
          </p:nvSpPr>
          <p:spPr bwMode="auto">
            <a:xfrm>
              <a:off x="8105775" y="5640387"/>
              <a:ext cx="2743200" cy="533400"/>
            </a:xfrm>
            <a:prstGeom prst="roundRect">
              <a:avLst/>
            </a:prstGeom>
            <a:solidFill>
              <a:schemeClr val="accent1"/>
            </a:soli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Transaction B1</a:t>
              </a:r>
            </a:p>
          </p:txBody>
        </p:sp>
        <p:sp>
          <p:nvSpPr>
            <p:cNvPr id="13" name="Rounded Rectangle 12"/>
            <p:cNvSpPr/>
            <p:nvPr/>
          </p:nvSpPr>
          <p:spPr bwMode="auto">
            <a:xfrm>
              <a:off x="8105775" y="6402387"/>
              <a:ext cx="2743200" cy="533400"/>
            </a:xfrm>
            <a:prstGeom prst="roundRect">
              <a:avLst/>
            </a:prstGeom>
            <a:solidFill>
              <a:schemeClr val="accent1"/>
            </a:soli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Transaction B2</a:t>
              </a:r>
            </a:p>
          </p:txBody>
        </p:sp>
        <p:sp>
          <p:nvSpPr>
            <p:cNvPr id="15" name="Rounded Rectangle 14"/>
            <p:cNvSpPr/>
            <p:nvPr/>
          </p:nvSpPr>
          <p:spPr bwMode="auto">
            <a:xfrm>
              <a:off x="8105775" y="7621587"/>
              <a:ext cx="2743200" cy="533400"/>
            </a:xfrm>
            <a:prstGeom prst="roundRect">
              <a:avLst/>
            </a:prstGeom>
            <a:solidFill>
              <a:schemeClr val="accent1"/>
            </a:soli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Transaction A1</a:t>
              </a:r>
            </a:p>
          </p:txBody>
        </p:sp>
      </p:gr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6025</Words>
  <Application>Microsoft Office PowerPoint</Application>
  <PresentationFormat>Custom</PresentationFormat>
  <Paragraphs>646</Paragraphs>
  <Slides>55</Slides>
  <Notes>37</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ADSK_Dark</vt:lpstr>
      <vt:lpstr>ADSK_White</vt:lpstr>
      <vt:lpstr>Autodesk AEC Developer’s Camp 2010 Dynamic Interactions using the Revit API </vt:lpstr>
      <vt:lpstr>Static vs. Dynamic changes</vt:lpstr>
      <vt:lpstr>Dynamic Interactions with Revit Model</vt:lpstr>
      <vt:lpstr>Relations between document changing processes </vt:lpstr>
      <vt:lpstr>Relations between document changing processes</vt:lpstr>
      <vt:lpstr>Transactions The model building blocks</vt:lpstr>
      <vt:lpstr>General Rules</vt:lpstr>
      <vt:lpstr>Transaction API</vt:lpstr>
      <vt:lpstr>Transaction nesting rules  (part 1)</vt:lpstr>
      <vt:lpstr>Transaction nesting rules  (part 2)</vt:lpstr>
      <vt:lpstr>Transaction modes in External commands</vt:lpstr>
      <vt:lpstr>Transaction modes in External commands</vt:lpstr>
      <vt:lpstr>Transaction availability</vt:lpstr>
      <vt:lpstr>Testing transaction availability</vt:lpstr>
      <vt:lpstr>Transactions and API methods</vt:lpstr>
      <vt:lpstr>Transaction names</vt:lpstr>
      <vt:lpstr>Transaction Status</vt:lpstr>
      <vt:lpstr>Transaction Group Assimilation vs. Committing</vt:lpstr>
      <vt:lpstr>Document Changed Event What ‘s just happened?</vt:lpstr>
      <vt:lpstr>The DocumentChanged event</vt:lpstr>
      <vt:lpstr>Dynamic model update Being part of regeneration</vt:lpstr>
      <vt:lpstr>Dynamic Model Update vs. DocumentChanged event</vt:lpstr>
      <vt:lpstr>IUpdater interface</vt:lpstr>
      <vt:lpstr>Updater Id &amp; Application Id</vt:lpstr>
      <vt:lpstr>Change Priority</vt:lpstr>
      <vt:lpstr>Registering updaters</vt:lpstr>
      <vt:lpstr>Un-Registering updaters</vt:lpstr>
      <vt:lpstr>Application vs. Document registration</vt:lpstr>
      <vt:lpstr>Update Triggers</vt:lpstr>
      <vt:lpstr>Trigger - Scope</vt:lpstr>
      <vt:lpstr>Trigger - ChangeType</vt:lpstr>
      <vt:lpstr>The simplest example of updater registration</vt:lpstr>
      <vt:lpstr>Execution of an updater</vt:lpstr>
      <vt:lpstr>Forbidden operations during Dynamic Update</vt:lpstr>
      <vt:lpstr>Competing updaters</vt:lpstr>
      <vt:lpstr>Missing updaters</vt:lpstr>
      <vt:lpstr>Naughty updaters</vt:lpstr>
      <vt:lpstr>Q &amp; A</vt:lpstr>
      <vt:lpstr>Appendix A Transactions – additional info</vt:lpstr>
      <vt:lpstr>Transaction Pending</vt:lpstr>
      <vt:lpstr>Transaction Finalizer</vt:lpstr>
      <vt:lpstr>Element availability</vt:lpstr>
      <vt:lpstr>An example of testing Element availability</vt:lpstr>
      <vt:lpstr>Transactions and threads</vt:lpstr>
      <vt:lpstr>Appendix B Events – background info</vt:lpstr>
      <vt:lpstr>Event types - Paired and Single event</vt:lpstr>
      <vt:lpstr>Event types - DB and UI events</vt:lpstr>
      <vt:lpstr>Registering for Events</vt:lpstr>
      <vt:lpstr>Raising events</vt:lpstr>
      <vt:lpstr>Cancelling Events</vt:lpstr>
      <vt:lpstr>Events API Limitations</vt:lpstr>
      <vt:lpstr>Event &amp; transaction policies</vt:lpstr>
      <vt:lpstr>Transaction phase protection</vt:lpstr>
      <vt:lpstr>Read-only events</vt:lpstr>
      <vt:lpstr>The Idling event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2009-05-11T05:16:38Z</dcterms:created>
  <dcterms:modified xsi:type="dcterms:W3CDTF">2010-06-06T18:04:58Z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