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7"/>
  </p:notesMasterIdLst>
  <p:handoutMasterIdLst>
    <p:handoutMasterId r:id="rId38"/>
  </p:handoutMasterIdLst>
  <p:sldIdLst>
    <p:sldId id="314"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8" r:id="rId35"/>
    <p:sldId id="347" r:id="rId3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70811" autoAdjust="0"/>
  </p:normalViewPr>
  <p:slideViewPr>
    <p:cSldViewPr>
      <p:cViewPr varScale="1">
        <p:scale>
          <a:sx n="34" d="100"/>
          <a:sy n="34" d="100"/>
        </p:scale>
        <p:origin x="-1086"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6/4/2010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6/4/2010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4F98515-EB64-4EF5-98B9-3FC06F49D292}" type="slidenum">
              <a:rPr lang="en-US">
                <a:solidFill>
                  <a:prstClr val="black"/>
                </a:solidFill>
              </a:rPr>
              <a:pPr>
                <a:defRPr/>
              </a:pPr>
              <a:t>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8" cstate="print"/>
          <a:srcRect/>
          <a:stretch>
            <a:fillRect/>
          </a:stretch>
        </p:blipFill>
        <p:spPr bwMode="auto">
          <a:xfrm>
            <a:off x="-6350" y="8991599"/>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076575" y="9418221"/>
            <a:ext cx="7019229" cy="338554"/>
          </a:xfrm>
          <a:prstGeom prst="rect">
            <a:avLst/>
          </a:prstGeom>
          <a:noFill/>
        </p:spPr>
        <p:txBody>
          <a:bodyPr wrap="none" rtlCol="0">
            <a:spAutoFit/>
          </a:bodyPr>
          <a:lstStyle/>
          <a:p>
            <a:r>
              <a:rPr lang="en-US" sz="1600" dirty="0" smtClean="0"/>
              <a:t>Autodesk AEC Developer’s Camp 2010   </a:t>
            </a:r>
            <a:r>
              <a:rPr lang="en-US" sz="1600" i="1" dirty="0" smtClean="0"/>
              <a:t>Analyze Geometry using Revit 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 id="2147483693" r:id="rId5"/>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950811" y="9297987"/>
            <a:ext cx="5374164" cy="338554"/>
          </a:xfrm>
          <a:prstGeom prst="rect">
            <a:avLst/>
          </a:prstGeom>
          <a:noFill/>
        </p:spPr>
        <p:txBody>
          <a:bodyPr wrap="none" rtlCol="0">
            <a:spAutoFit/>
          </a:bodyPr>
          <a:lstStyle/>
          <a:p>
            <a:r>
              <a:rPr lang="en-US" sz="1600" dirty="0" smtClean="0">
                <a:solidFill>
                  <a:schemeClr val="bg1"/>
                </a:solidFill>
              </a:rPr>
              <a:t>Autodesk AEC Developer’s Camp 2010   </a:t>
            </a:r>
            <a:r>
              <a:rPr lang="en-US" sz="1600" i="1" dirty="0" smtClean="0">
                <a:solidFill>
                  <a:schemeClr val="bg1"/>
                </a:solidFill>
              </a:rPr>
              <a:t>Leveraging BIM</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Autodesk AEC Developer’s Camp 2010</a:t>
            </a:r>
            <a:br>
              <a:rPr lang="en-US" dirty="0" smtClean="0"/>
            </a:br>
            <a:r>
              <a:rPr lang="en-US" sz="3200" i="1" dirty="0" smtClean="0"/>
              <a:t>Analyzing Building Geometry using the Revit API</a:t>
            </a:r>
            <a:r>
              <a:rPr lang="en-US" dirty="0" smtClean="0"/>
              <a:t/>
            </a:r>
            <a:br>
              <a:rPr lang="en-US" dirty="0" smtClean="0"/>
            </a:br>
            <a:endParaRPr lang="en-US" dirty="0" smtClean="0"/>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dirty="0" smtClean="0"/>
              <a:t>Scott Conover</a:t>
            </a:r>
          </a:p>
          <a:p>
            <a:pPr marL="0" indent="0">
              <a:spcBef>
                <a:spcPts val="201"/>
              </a:spcBef>
              <a:buNone/>
            </a:pPr>
            <a:r>
              <a:rPr lang="en-US" sz="2400" dirty="0" smtClean="0"/>
              <a:t>Manager, Software Development, Revit API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Curve types</a:t>
            </a:r>
          </a:p>
        </p:txBody>
      </p:sp>
      <p:sp>
        <p:nvSpPr>
          <p:cNvPr id="13315" name="Content Placeholder 2"/>
          <p:cNvSpPr>
            <a:spLocks noGrp="1"/>
          </p:cNvSpPr>
          <p:nvPr>
            <p:ph sz="quarter" idx="10"/>
          </p:nvPr>
        </p:nvSpPr>
        <p:spPr>
          <a:xfrm>
            <a:off x="603250" y="2149475"/>
            <a:ext cx="5788025" cy="6702425"/>
          </a:xfrm>
        </p:spPr>
        <p:txBody>
          <a:bodyPr/>
          <a:lstStyle/>
          <a:p>
            <a:r>
              <a:rPr lang="en-US" smtClean="0"/>
              <a:t>Bound line</a:t>
            </a:r>
          </a:p>
          <a:p>
            <a:r>
              <a:rPr lang="en-US" smtClean="0"/>
              <a:t>Unbound line (raw parameter only)</a:t>
            </a:r>
          </a:p>
          <a:p>
            <a:r>
              <a:rPr lang="en-US" smtClean="0"/>
              <a:t>Arc (IsBound = true)</a:t>
            </a:r>
          </a:p>
          <a:p>
            <a:r>
              <a:rPr lang="en-US" smtClean="0"/>
              <a:t>Circle (IsBound = false, raw parameter only, 0 to 2π)</a:t>
            </a:r>
          </a:p>
          <a:p>
            <a:r>
              <a:rPr lang="en-US" smtClean="0"/>
              <a:t>Elliptical arc (IsBound = true)</a:t>
            </a:r>
          </a:p>
          <a:p>
            <a:r>
              <a:rPr lang="en-US" smtClean="0"/>
              <a:t>Ellipse (IsBound = false, raw parameter only, 0 to 2π)</a:t>
            </a:r>
          </a:p>
        </p:txBody>
      </p:sp>
      <p:sp>
        <p:nvSpPr>
          <p:cNvPr id="13316" name="Content Placeholder 4"/>
          <p:cNvSpPr>
            <a:spLocks noGrp="1"/>
          </p:cNvSpPr>
          <p:nvPr>
            <p:ph sz="quarter" idx="11"/>
          </p:nvPr>
        </p:nvSpPr>
        <p:spPr>
          <a:xfrm>
            <a:off x="6581775" y="2149475"/>
            <a:ext cx="5791200" cy="6705600"/>
          </a:xfrm>
        </p:spPr>
        <p:txBody>
          <a:bodyPr/>
          <a:lstStyle/>
          <a:p>
            <a:r>
              <a:rPr lang="en-US" smtClean="0"/>
              <a:t>NURBS spline</a:t>
            </a:r>
          </a:p>
          <a:p>
            <a:endParaRPr lang="en-US" smtClean="0"/>
          </a:p>
          <a:p>
            <a:endParaRPr lang="en-US" smtClean="0"/>
          </a:p>
          <a:p>
            <a:endParaRPr lang="en-US" smtClean="0"/>
          </a:p>
          <a:p>
            <a:r>
              <a:rPr lang="en-US" smtClean="0"/>
              <a:t>Hermite spline</a:t>
            </a:r>
          </a:p>
          <a:p>
            <a:endParaRPr lang="en-US" smtClean="0"/>
          </a:p>
        </p:txBody>
      </p:sp>
      <p:pic>
        <p:nvPicPr>
          <p:cNvPr id="13317" name="Picture 3" descr="Hermite spline.png"/>
          <p:cNvPicPr>
            <a:picLocks noChangeAspect="1"/>
          </p:cNvPicPr>
          <p:nvPr/>
        </p:nvPicPr>
        <p:blipFill>
          <a:blip r:embed="rId2" cstate="print"/>
          <a:srcRect l="9735" t="3304" r="11855"/>
          <a:stretch>
            <a:fillRect/>
          </a:stretch>
        </p:blipFill>
        <p:spPr bwMode="auto">
          <a:xfrm>
            <a:off x="8181975" y="5030788"/>
            <a:ext cx="3511550" cy="3733800"/>
          </a:xfrm>
          <a:prstGeom prst="rect">
            <a:avLst/>
          </a:prstGeom>
          <a:noFill/>
          <a:ln w="9525">
            <a:noFill/>
            <a:miter lim="800000"/>
            <a:headEnd/>
            <a:tailEnd/>
          </a:ln>
        </p:spPr>
      </p:pic>
      <p:pic>
        <p:nvPicPr>
          <p:cNvPr id="13318" name="Content Placeholder 5" descr="curve parameters.PNG"/>
          <p:cNvPicPr>
            <a:picLocks noChangeAspect="1"/>
          </p:cNvPicPr>
          <p:nvPr/>
        </p:nvPicPr>
        <p:blipFill>
          <a:blip r:embed="rId3" cstate="print"/>
          <a:srcRect l="29692" r="29044"/>
          <a:stretch>
            <a:fillRect/>
          </a:stretch>
        </p:blipFill>
        <p:spPr bwMode="auto">
          <a:xfrm>
            <a:off x="8181975" y="2820988"/>
            <a:ext cx="3505200" cy="1295400"/>
          </a:xfrm>
          <a:prstGeom prst="rect">
            <a:avLst/>
          </a:prstGeom>
          <a:noFill/>
          <a:ln w="12700">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US" smtClean="0"/>
              <a:t>Curve analysis and processing</a:t>
            </a:r>
          </a:p>
        </p:txBody>
      </p:sp>
      <p:sp>
        <p:nvSpPr>
          <p:cNvPr id="14339" name="Content Placeholder 5"/>
          <p:cNvSpPr>
            <a:spLocks noGrp="1"/>
          </p:cNvSpPr>
          <p:nvPr>
            <p:ph idx="1"/>
          </p:nvPr>
        </p:nvSpPr>
        <p:spPr/>
        <p:txBody>
          <a:bodyPr/>
          <a:lstStyle/>
          <a:p>
            <a:r>
              <a:rPr lang="en-US" b="1" smtClean="0"/>
              <a:t>Intersect() - </a:t>
            </a:r>
            <a:r>
              <a:rPr lang="en-US" smtClean="0"/>
              <a:t>allows you compare two curves to find how they differ or how they are similar.  Can identify:</a:t>
            </a:r>
          </a:p>
          <a:p>
            <a:pPr lvl="1"/>
            <a:r>
              <a:rPr lang="en-US" smtClean="0"/>
              <a:t>Intersecting curves</a:t>
            </a:r>
          </a:p>
          <a:p>
            <a:pPr lvl="1"/>
            <a:r>
              <a:rPr lang="en-US" smtClean="0"/>
              <a:t>Coincident curves/collinear lines</a:t>
            </a:r>
          </a:p>
          <a:p>
            <a:pPr lvl="1"/>
            <a:r>
              <a:rPr lang="en-US" smtClean="0"/>
              <a:t>Overlapping curves</a:t>
            </a:r>
          </a:p>
          <a:p>
            <a:pPr lvl="1"/>
            <a:r>
              <a:rPr lang="en-US" smtClean="0"/>
              <a:t>Identical curves</a:t>
            </a:r>
          </a:p>
          <a:p>
            <a:pPr lvl="1"/>
            <a:r>
              <a:rPr lang="en-US" smtClean="0"/>
              <a:t>Totally distinct curves with no intersections</a:t>
            </a:r>
          </a:p>
          <a:p>
            <a:r>
              <a:rPr lang="en-US" b="1" smtClean="0"/>
              <a:t>Project() - </a:t>
            </a:r>
            <a:r>
              <a:rPr lang="en-US" smtClean="0"/>
              <a:t>projects a point onto the curve and returns information about the nearest point on the curve, its parameter, and the distance from the projection point</a:t>
            </a:r>
          </a:p>
          <a:p>
            <a:r>
              <a:rPr lang="en-US" b="1" smtClean="0"/>
              <a:t>Tessellate() - </a:t>
            </a:r>
            <a:r>
              <a:rPr lang="en-US" smtClean="0"/>
              <a:t>splits the curve into a series of linear segments, accurate within a default tolerance.  </a:t>
            </a:r>
          </a:p>
          <a:p>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Face parameterization</a:t>
            </a:r>
          </a:p>
        </p:txBody>
      </p:sp>
      <p:pic>
        <p:nvPicPr>
          <p:cNvPr id="15363" name="Content Placeholder 5" descr="uv params.png"/>
          <p:cNvPicPr>
            <a:picLocks noGrp="1" noChangeAspect="1"/>
          </p:cNvPicPr>
          <p:nvPr>
            <p:ph sz="quarter" idx="10"/>
          </p:nvPr>
        </p:nvPicPr>
        <p:blipFill>
          <a:blip r:embed="rId2" cstate="print"/>
          <a:srcRect l="32819" t="13326" r="36919" b="14107"/>
          <a:stretch>
            <a:fillRect/>
          </a:stretch>
        </p:blipFill>
        <p:spPr>
          <a:xfrm>
            <a:off x="942975" y="2135188"/>
            <a:ext cx="5100638" cy="6705600"/>
          </a:xfrm>
        </p:spPr>
      </p:pic>
      <p:sp>
        <p:nvSpPr>
          <p:cNvPr id="15364" name="Content Placeholder 4"/>
          <p:cNvSpPr>
            <a:spLocks noGrp="1"/>
          </p:cNvSpPr>
          <p:nvPr>
            <p:ph sz="quarter" idx="11"/>
          </p:nvPr>
        </p:nvSpPr>
        <p:spPr>
          <a:xfrm>
            <a:off x="6581775" y="2149475"/>
            <a:ext cx="5791200" cy="6705600"/>
          </a:xfrm>
        </p:spPr>
        <p:txBody>
          <a:bodyPr/>
          <a:lstStyle/>
          <a:p>
            <a:r>
              <a:rPr lang="en-US" smtClean="0"/>
              <a:t>Faces in the Revit API can be described as mathematical functions of two input parameters “u” and “v”, where the location of the face at any given point in XYZ space is a function of the parameters.  </a:t>
            </a:r>
          </a:p>
          <a:p>
            <a:r>
              <a:rPr lang="en-US" smtClean="0"/>
              <a:t>The U and V directions are automatically determined based on the shape of the given face.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r>
              <a:rPr lang="en-US" smtClean="0"/>
              <a:t>Face parameterization</a:t>
            </a:r>
          </a:p>
        </p:txBody>
      </p:sp>
      <p:sp>
        <p:nvSpPr>
          <p:cNvPr id="16387" name="Content Placeholder 5"/>
          <p:cNvSpPr>
            <a:spLocks noGrp="1"/>
          </p:cNvSpPr>
          <p:nvPr>
            <p:ph idx="1"/>
          </p:nvPr>
        </p:nvSpPr>
        <p:spPr/>
        <p:txBody>
          <a:bodyPr/>
          <a:lstStyle/>
          <a:p>
            <a:r>
              <a:rPr lang="en-US" smtClean="0"/>
              <a:t>Face.IsInside() – identifies if the given parameter is within the boundaries of the face</a:t>
            </a:r>
          </a:p>
          <a:p>
            <a:endParaRPr lang="en-US" smtClean="0"/>
          </a:p>
          <a:p>
            <a:r>
              <a:rPr lang="en-US" smtClean="0"/>
              <a:t>Face.Evaluate() – Returns the XYZ location of the given face at a given UV value.</a:t>
            </a:r>
          </a:p>
          <a:p>
            <a:pPr>
              <a:buFont typeface="Wingdings" pitchFamily="2" charset="2"/>
              <a:buNone/>
            </a:pPr>
            <a:r>
              <a:rPr lang="en-US" smtClean="0"/>
              <a:t>  </a:t>
            </a:r>
          </a:p>
          <a:p>
            <a:r>
              <a:rPr lang="en-US" smtClean="0"/>
              <a:t>Face.ComputeDerivatives() – Returns a Transform containing:</a:t>
            </a:r>
          </a:p>
          <a:p>
            <a:pPr lvl="1"/>
            <a:r>
              <a:rPr lang="en-US" smtClean="0"/>
              <a:t>The XYZ location (.Origin)</a:t>
            </a:r>
          </a:p>
          <a:p>
            <a:pPr lvl="1"/>
            <a:r>
              <a:rPr lang="en-US" smtClean="0"/>
              <a:t>The tangent vector in the U direction at the given UV (BasisX)</a:t>
            </a:r>
          </a:p>
          <a:p>
            <a:pPr lvl="1"/>
            <a:r>
              <a:rPr lang="en-US" smtClean="0"/>
              <a:t>The tangent vector in the V direction at the given UV (BasisY)</a:t>
            </a:r>
          </a:p>
          <a:p>
            <a:pPr lvl="1"/>
            <a:r>
              <a:rPr lang="en-US" smtClean="0"/>
              <a:t>The normal vector of the given face at the given UV (BasisZ)</a:t>
            </a:r>
          </a:p>
          <a:p>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Edge parameterization</a:t>
            </a:r>
          </a:p>
        </p:txBody>
      </p:sp>
      <p:pic>
        <p:nvPicPr>
          <p:cNvPr id="17411" name="Content Placeholder 5" descr="EdgeParameterizatoin.png"/>
          <p:cNvPicPr>
            <a:picLocks noGrp="1" noChangeAspect="1"/>
          </p:cNvPicPr>
          <p:nvPr>
            <p:ph idx="1"/>
          </p:nvPr>
        </p:nvPicPr>
        <p:blipFill>
          <a:blip r:embed="rId2" cstate="print"/>
          <a:srcRect/>
          <a:stretch>
            <a:fillRect/>
          </a:stretch>
        </p:blipFill>
        <p:spPr>
          <a:xfrm>
            <a:off x="1781175" y="1601788"/>
            <a:ext cx="9671050" cy="73152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3" descr="PanelEdgeLengthAngle.png"/>
          <p:cNvPicPr>
            <a:picLocks noGrp="1" noChangeAspect="1"/>
          </p:cNvPicPr>
          <p:nvPr>
            <p:ph idx="1"/>
          </p:nvPr>
        </p:nvPicPr>
        <p:blipFill>
          <a:blip r:embed="rId2" cstate="print"/>
          <a:srcRect/>
          <a:stretch>
            <a:fillRect/>
          </a:stretch>
        </p:blipFill>
        <p:spPr>
          <a:xfrm>
            <a:off x="0" y="0"/>
            <a:ext cx="13261975" cy="10058400"/>
          </a:xfrm>
        </p:spPr>
      </p:pic>
      <p:sp>
        <p:nvSpPr>
          <p:cNvPr id="18435" name="Title 1"/>
          <p:cNvSpPr>
            <a:spLocks noGrp="1"/>
          </p:cNvSpPr>
          <p:nvPr>
            <p:ph type="title" idx="4294967295"/>
          </p:nvPr>
        </p:nvSpPr>
        <p:spPr>
          <a:xfrm>
            <a:off x="7648575" y="5945188"/>
            <a:ext cx="5942013" cy="2533650"/>
          </a:xfrm>
        </p:spPr>
        <p:txBody>
          <a:bodyPr/>
          <a:lstStyle/>
          <a:p>
            <a:r>
              <a:rPr lang="en-US" smtClean="0">
                <a:solidFill>
                  <a:schemeClr val="bg1"/>
                </a:solidFill>
              </a:rPr>
              <a:t>Edge parameterization- PanelEdgeLengthAngle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5"/>
          <p:cNvSpPr>
            <a:spLocks noGrp="1"/>
          </p:cNvSpPr>
          <p:nvPr>
            <p:ph type="title"/>
          </p:nvPr>
        </p:nvSpPr>
        <p:spPr/>
        <p:txBody>
          <a:bodyPr/>
          <a:lstStyle/>
          <a:p>
            <a:r>
              <a:rPr lang="en-US" smtClean="0"/>
              <a:t>Face types	</a:t>
            </a:r>
          </a:p>
        </p:txBody>
      </p:sp>
      <p:sp>
        <p:nvSpPr>
          <p:cNvPr id="19459" name="Content Placeholder 6"/>
          <p:cNvSpPr>
            <a:spLocks noGrp="1"/>
          </p:cNvSpPr>
          <p:nvPr>
            <p:ph idx="1"/>
          </p:nvPr>
        </p:nvSpPr>
        <p:spPr/>
        <p:txBody>
          <a:bodyPr/>
          <a:lstStyle/>
          <a:p>
            <a:r>
              <a:rPr lang="en-US" smtClean="0"/>
              <a:t>Plane – unit vectors in u and v</a:t>
            </a:r>
          </a:p>
          <a:p>
            <a:r>
              <a:rPr lang="en-US" smtClean="0"/>
              <a:t>Cylinder – extrude circle along line</a:t>
            </a:r>
          </a:p>
          <a:p>
            <a:r>
              <a:rPr lang="en-US" smtClean="0"/>
              <a:t>Cone – rotate line about axis</a:t>
            </a:r>
          </a:p>
          <a:p>
            <a:r>
              <a:rPr lang="en-US" smtClean="0"/>
              <a:t>Revolved face – rotate curve about axis</a:t>
            </a:r>
          </a:p>
          <a:p>
            <a:r>
              <a:rPr lang="en-US" smtClean="0"/>
              <a:t>Ruled face – sweep between profile curves/points</a:t>
            </a:r>
          </a:p>
          <a:p>
            <a:r>
              <a:rPr lang="en-US" smtClean="0"/>
              <a:t>Hermite face – interpolated face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Face analysis &amp; processing</a:t>
            </a:r>
          </a:p>
        </p:txBody>
      </p:sp>
      <p:sp>
        <p:nvSpPr>
          <p:cNvPr id="20483" name="Content Placeholder 2"/>
          <p:cNvSpPr>
            <a:spLocks noGrp="1"/>
          </p:cNvSpPr>
          <p:nvPr>
            <p:ph idx="1"/>
          </p:nvPr>
        </p:nvSpPr>
        <p:spPr/>
        <p:txBody>
          <a:bodyPr/>
          <a:lstStyle/>
          <a:p>
            <a:r>
              <a:rPr lang="en-US" b="1" smtClean="0"/>
              <a:t>Intersect() - </a:t>
            </a:r>
            <a:r>
              <a:rPr lang="en-US" smtClean="0"/>
              <a:t>allows you compute the intersection between a curve and face. Can identify:</a:t>
            </a:r>
          </a:p>
          <a:p>
            <a:pPr lvl="1"/>
            <a:r>
              <a:rPr lang="en-US" smtClean="0"/>
              <a:t>The intersection point(s) between the two objects</a:t>
            </a:r>
          </a:p>
          <a:p>
            <a:pPr lvl="1"/>
            <a:r>
              <a:rPr lang="en-US" smtClean="0"/>
              <a:t>The edge nearest the intersection point, if there is an edge close to this location</a:t>
            </a:r>
          </a:p>
          <a:p>
            <a:pPr lvl="1"/>
            <a:r>
              <a:rPr lang="en-US" smtClean="0"/>
              <a:t>Curves totally coincident with a face</a:t>
            </a:r>
          </a:p>
          <a:p>
            <a:pPr lvl="1"/>
            <a:r>
              <a:rPr lang="en-US" smtClean="0"/>
              <a:t>Curves and faces which do not intersect</a:t>
            </a:r>
          </a:p>
          <a:p>
            <a:r>
              <a:rPr lang="en-US" b="1" smtClean="0"/>
              <a:t>Project() - </a:t>
            </a:r>
            <a:r>
              <a:rPr lang="en-US" smtClean="0"/>
              <a:t>projects a point onto the face and returns information about the nearest point on the face, its UV parameters, and the distance from the projection point</a:t>
            </a:r>
          </a:p>
          <a:p>
            <a:r>
              <a:rPr lang="en-US" b="1" smtClean="0"/>
              <a:t>Triangulate() - </a:t>
            </a:r>
            <a:r>
              <a:rPr lang="en-US" smtClean="0"/>
              <a:t>splits the face into a series of triangular facets. </a:t>
            </a:r>
          </a:p>
          <a:p>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Coordinate transformations</a:t>
            </a:r>
          </a:p>
        </p:txBody>
      </p:sp>
      <p:sp>
        <p:nvSpPr>
          <p:cNvPr id="21507" name="Content Placeholder 5"/>
          <p:cNvSpPr>
            <a:spLocks noGrp="1"/>
          </p:cNvSpPr>
          <p:nvPr>
            <p:ph sz="quarter" idx="10"/>
          </p:nvPr>
        </p:nvSpPr>
        <p:spPr>
          <a:xfrm>
            <a:off x="603250" y="2149475"/>
            <a:ext cx="6969125" cy="6702425"/>
          </a:xfrm>
        </p:spPr>
        <p:txBody>
          <a:bodyPr/>
          <a:lstStyle/>
          <a:p>
            <a:r>
              <a:rPr lang="en-US" smtClean="0"/>
              <a:t>Transform</a:t>
            </a:r>
          </a:p>
          <a:p>
            <a:pPr lvl="1"/>
            <a:r>
              <a:rPr lang="en-US" smtClean="0"/>
              <a:t>Rotation (BasisX, BasisY, BasisZ)</a:t>
            </a:r>
          </a:p>
          <a:p>
            <a:pPr lvl="1"/>
            <a:r>
              <a:rPr lang="en-US" smtClean="0"/>
              <a:t>Translation (Origin)</a:t>
            </a:r>
          </a:p>
          <a:p>
            <a:pPr lvl="1"/>
            <a:r>
              <a:rPr lang="en-US" smtClean="0"/>
              <a:t>Scaling </a:t>
            </a:r>
          </a:p>
          <a:p>
            <a:pPr lvl="1"/>
            <a:r>
              <a:rPr lang="en-US" smtClean="0"/>
              <a:t>Reflection</a:t>
            </a:r>
          </a:p>
          <a:p>
            <a:endParaRPr lang="en-US" smtClean="0"/>
          </a:p>
          <a:p>
            <a:r>
              <a:rPr lang="en-US" smtClean="0"/>
              <a:t>Transform.OfPoint() – applies transformation to a 3D point</a:t>
            </a:r>
          </a:p>
          <a:p>
            <a:r>
              <a:rPr lang="en-US" smtClean="0"/>
              <a:t>Transform.OfVector() – applies rotational/reflectional/scaling transformation to a directional vector</a:t>
            </a:r>
          </a:p>
        </p:txBody>
      </p:sp>
      <p:pic>
        <p:nvPicPr>
          <p:cNvPr id="21508" name="Content Placeholder 7" descr="transformation equation.PNG"/>
          <p:cNvPicPr>
            <a:picLocks noGrp="1" noChangeAspect="1"/>
          </p:cNvPicPr>
          <p:nvPr>
            <p:ph sz="quarter" idx="11"/>
          </p:nvPr>
        </p:nvPicPr>
        <p:blipFill>
          <a:blip r:embed="rId2" cstate="print"/>
          <a:srcRect/>
          <a:stretch>
            <a:fillRect/>
          </a:stretch>
        </p:blipFill>
        <p:spPr>
          <a:xfrm>
            <a:off x="7953375" y="2135188"/>
            <a:ext cx="4295775" cy="1628775"/>
          </a:xfrm>
        </p:spPr>
      </p:pic>
      <p:sp>
        <p:nvSpPr>
          <p:cNvPr id="21509" name="Rectangle 2"/>
          <p:cNvSpPr>
            <a:spLocks noChangeArrowheads="1"/>
          </p:cNvSpPr>
          <p:nvPr/>
        </p:nvSpPr>
        <p:spPr bwMode="auto">
          <a:xfrm>
            <a:off x="0" y="0"/>
            <a:ext cx="13011150" cy="0"/>
          </a:xfrm>
          <a:prstGeom prst="rect">
            <a:avLst/>
          </a:prstGeom>
          <a:noFill/>
          <a:ln w="9525">
            <a:noFill/>
            <a:miter lim="800000"/>
            <a:headEnd/>
            <a:tailEnd/>
          </a:ln>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Coordinate transformations</a:t>
            </a:r>
          </a:p>
        </p:txBody>
      </p:sp>
      <p:sp>
        <p:nvSpPr>
          <p:cNvPr id="22531" name="Content Placeholder 4"/>
          <p:cNvSpPr>
            <a:spLocks noGrp="1"/>
          </p:cNvSpPr>
          <p:nvPr>
            <p:ph idx="1"/>
          </p:nvPr>
        </p:nvSpPr>
        <p:spPr/>
        <p:txBody>
          <a:bodyPr/>
          <a:lstStyle/>
          <a:p>
            <a:pPr>
              <a:buFont typeface="Wingdings" pitchFamily="2" charset="2"/>
              <a:buNone/>
            </a:pPr>
            <a:r>
              <a:rPr lang="en-US" smtClean="0"/>
              <a:t>Obtain transforms from:</a:t>
            </a:r>
          </a:p>
          <a:p>
            <a:r>
              <a:rPr lang="en-US" smtClean="0"/>
              <a:t>From the Instance class (the transformation applied to the instance)</a:t>
            </a:r>
          </a:p>
          <a:p>
            <a:r>
              <a:rPr lang="en-US" smtClean="0"/>
              <a:t>From a Reference containing an Instance</a:t>
            </a:r>
          </a:p>
          <a:p>
            <a:r>
              <a:rPr lang="en-US" smtClean="0"/>
              <a:t>From a Panel (curtain panel) element</a:t>
            </a:r>
          </a:p>
          <a:p>
            <a:r>
              <a:rPr lang="en-US" smtClean="0"/>
              <a:t>From a 3D bounding box</a:t>
            </a:r>
          </a:p>
          <a:p>
            <a:r>
              <a:rPr lang="en-US" smtClean="0"/>
              <a:t>From static properties on Transform (.Identity, .Reflection, .Rotation, .Translation)</a:t>
            </a:r>
          </a:p>
          <a:p>
            <a:r>
              <a:rPr lang="en-US" smtClean="0"/>
              <a:t>By multiplying two Transforms together (Transform.Multiply())</a:t>
            </a:r>
          </a:p>
          <a:p>
            <a:r>
              <a:rPr lang="en-US" smtClean="0"/>
              <a:t>By scaling a transform (and possibly its origin)  (Transform.ScaleBasis() and Transform.ScaleBasisAndOrigin())</a:t>
            </a:r>
          </a:p>
          <a:p>
            <a:r>
              <a:rPr lang="en-US" smtClean="0"/>
              <a:t>By constructing one from scratch (Transform constructor)</a:t>
            </a:r>
          </a:p>
          <a:p>
            <a:endParaRPr lang="en-US"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Text Placeholder 3"/>
          <p:cNvSpPr>
            <a:spLocks noGrp="1"/>
          </p:cNvSpPr>
          <p:nvPr>
            <p:ph type="body" sz="quarter" idx="10"/>
          </p:nvPr>
        </p:nvSpPr>
        <p:spPr>
          <a:xfrm>
            <a:off x="598488" y="2146300"/>
            <a:ext cx="12079287" cy="6699250"/>
          </a:xfrm>
        </p:spPr>
        <p:txBody>
          <a:bodyPr/>
          <a:lstStyle/>
          <a:p>
            <a:pPr eaLnBrk="1" hangingPunct="1"/>
            <a:endParaRPr lang="en-US" dirty="0" smtClean="0"/>
          </a:p>
          <a:p>
            <a:pPr eaLnBrk="1" hangingPunct="1"/>
            <a:r>
              <a:rPr lang="en-US" dirty="0" smtClean="0"/>
              <a:t>See how Revit parameterizes 2D and 3D geometry</a:t>
            </a:r>
          </a:p>
          <a:p>
            <a:pPr eaLnBrk="1" hangingPunct="1"/>
            <a:r>
              <a:rPr lang="en-US" dirty="0" smtClean="0"/>
              <a:t>Learn how to understand and apply transformations of geometry</a:t>
            </a:r>
          </a:p>
          <a:p>
            <a:pPr eaLnBrk="1" hangingPunct="1"/>
            <a:r>
              <a:rPr lang="en-US" dirty="0" smtClean="0"/>
              <a:t>See the ray-tracing utilities assist with analysis of the physical relationships between elements in the Revit model </a:t>
            </a:r>
          </a:p>
          <a:p>
            <a:pPr eaLnBrk="1" hangingPunct="1"/>
            <a:r>
              <a:rPr lang="en-US" dirty="0" smtClean="0"/>
              <a:t>Learn techniques for measuring material quantities including areas and volumes. </a:t>
            </a:r>
          </a:p>
          <a:p>
            <a:pPr eaLnBrk="1" hangingPunct="1"/>
            <a:r>
              <a:rPr lang="en-US" dirty="0" smtClean="0"/>
              <a:t>Learn about a new geometry search tool in 2011</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Transformation of instances – south facing windows</a:t>
            </a:r>
          </a:p>
        </p:txBody>
      </p:sp>
      <p:pic>
        <p:nvPicPr>
          <p:cNvPr id="23555" name="Content Placeholder 5" descr="SouthFacingWindowsDefault.png"/>
          <p:cNvPicPr>
            <a:picLocks noGrp="1" noChangeAspect="1"/>
          </p:cNvPicPr>
          <p:nvPr>
            <p:ph idx="1"/>
          </p:nvPr>
        </p:nvPicPr>
        <p:blipFill>
          <a:blip r:embed="rId2" cstate="print"/>
          <a:srcRect/>
          <a:stretch>
            <a:fillRect/>
          </a:stretch>
        </p:blipFill>
        <p:spPr>
          <a:xfrm>
            <a:off x="1663700" y="2146300"/>
            <a:ext cx="9621838" cy="6699250"/>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Nested instances</a:t>
            </a:r>
          </a:p>
        </p:txBody>
      </p:sp>
      <p:sp>
        <p:nvSpPr>
          <p:cNvPr id="24579" name="Content Placeholder 2"/>
          <p:cNvSpPr>
            <a:spLocks noGrp="1"/>
          </p:cNvSpPr>
          <p:nvPr>
            <p:ph idx="1"/>
          </p:nvPr>
        </p:nvSpPr>
        <p:spPr/>
        <p:txBody>
          <a:bodyPr/>
          <a:lstStyle/>
          <a:p>
            <a:r>
              <a:rPr lang="en-US" smtClean="0"/>
              <a:t>Instances may be nested inside other instances</a:t>
            </a:r>
          </a:p>
          <a:p>
            <a:r>
              <a:rPr lang="en-US" smtClean="0"/>
              <a:t>Each instance has a Transform which represents the transformation from the coordinates of the symbol geometry to the coordinates of the instance  </a:t>
            </a:r>
          </a:p>
          <a:p>
            <a:endParaRPr lang="en-US" smtClean="0"/>
          </a:p>
          <a:p>
            <a:r>
              <a:rPr lang="en-US" smtClean="0"/>
              <a:t>In order to get the coordinates of the geometry of one of these nested instances in the coordinates of the document, concatenate the transforms together using Transform.Multiply()</a:t>
            </a:r>
          </a:p>
          <a:p>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smtClean="0"/>
              <a:t>Project location</a:t>
            </a:r>
          </a:p>
        </p:txBody>
      </p:sp>
      <p:sp>
        <p:nvSpPr>
          <p:cNvPr id="25603" name="Content Placeholder 4"/>
          <p:cNvSpPr>
            <a:spLocks noGrp="1"/>
          </p:cNvSpPr>
          <p:nvPr>
            <p:ph sz="quarter" idx="10"/>
          </p:nvPr>
        </p:nvSpPr>
        <p:spPr>
          <a:xfrm>
            <a:off x="603250" y="2149475"/>
            <a:ext cx="12407900" cy="5700713"/>
          </a:xfrm>
        </p:spPr>
        <p:txBody>
          <a:bodyPr/>
          <a:lstStyle/>
          <a:p>
            <a:r>
              <a:rPr lang="en-US" smtClean="0"/>
              <a:t>Document.ActiveProjectLocation</a:t>
            </a:r>
          </a:p>
          <a:p>
            <a:pPr lvl="1"/>
            <a:r>
              <a:rPr lang="en-US" smtClean="0"/>
              <a:t>EastWest – east/west offset (X offset)</a:t>
            </a:r>
          </a:p>
          <a:p>
            <a:pPr lvl="1"/>
            <a:r>
              <a:rPr lang="en-US" smtClean="0"/>
              <a:t>NorthSouth – the north/south offset (Y offset)</a:t>
            </a:r>
          </a:p>
          <a:p>
            <a:pPr lvl="1"/>
            <a:r>
              <a:rPr lang="en-US" smtClean="0"/>
              <a:t>Elevation – the difference in elevation (Z offset)</a:t>
            </a:r>
          </a:p>
          <a:p>
            <a:pPr lvl="1"/>
            <a:r>
              <a:rPr lang="en-US" smtClean="0"/>
              <a:t>Angle – the angle from true north</a:t>
            </a:r>
          </a:p>
          <a:p>
            <a:pPr lvl="1"/>
            <a:endParaRPr lang="en-US" smtClean="0"/>
          </a:p>
          <a:p>
            <a:pPr lvl="1"/>
            <a:endParaRPr lang="en-US" smtClean="0"/>
          </a:p>
          <a:p>
            <a:r>
              <a:rPr lang="en-US" smtClean="0"/>
              <a:t>Find south-facing walls and </a:t>
            </a:r>
          </a:p>
          <a:p>
            <a:pPr>
              <a:buFont typeface="Wingdings" pitchFamily="2" charset="2"/>
              <a:buNone/>
            </a:pPr>
            <a:r>
              <a:rPr lang="en-US" smtClean="0"/>
              <a:t>windows using project north:</a:t>
            </a:r>
          </a:p>
        </p:txBody>
      </p:sp>
      <p:pic>
        <p:nvPicPr>
          <p:cNvPr id="25604" name="Content Placeholder 6" descr="SouthFacingWallsProject.png"/>
          <p:cNvPicPr>
            <a:picLocks noGrp="1" noChangeAspect="1"/>
          </p:cNvPicPr>
          <p:nvPr>
            <p:ph sz="quarter" idx="11"/>
          </p:nvPr>
        </p:nvPicPr>
        <p:blipFill>
          <a:blip r:embed="rId2" cstate="print"/>
          <a:srcRect/>
          <a:stretch>
            <a:fillRect/>
          </a:stretch>
        </p:blipFill>
        <p:spPr>
          <a:xfrm>
            <a:off x="6734175" y="4192588"/>
            <a:ext cx="5791200" cy="4284662"/>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FindReferencesByDirection()</a:t>
            </a:r>
          </a:p>
        </p:txBody>
      </p:sp>
      <p:sp>
        <p:nvSpPr>
          <p:cNvPr id="26627" name="Content Placeholder 4"/>
          <p:cNvSpPr>
            <a:spLocks noGrp="1"/>
          </p:cNvSpPr>
          <p:nvPr>
            <p:ph idx="1"/>
          </p:nvPr>
        </p:nvSpPr>
        <p:spPr/>
        <p:txBody>
          <a:bodyPr/>
          <a:lstStyle/>
          <a:p>
            <a:r>
              <a:rPr lang="en-US" smtClean="0"/>
              <a:t>Use Revit’s picking tools to find elements intersected with a ray cast in a given direction.</a:t>
            </a:r>
          </a:p>
          <a:p>
            <a:pPr lvl="1"/>
            <a:r>
              <a:rPr lang="en-US" smtClean="0"/>
              <a:t>Inputs: ray origin and direction, 3D view</a:t>
            </a:r>
          </a:p>
          <a:p>
            <a:pPr lvl="1"/>
            <a:r>
              <a:rPr lang="en-US" smtClean="0"/>
              <a:t>Returns: an array of References</a:t>
            </a:r>
          </a:p>
          <a:p>
            <a:pPr lvl="1"/>
            <a:endParaRPr lang="en-US" smtClean="0"/>
          </a:p>
          <a:p>
            <a:pPr lvl="1"/>
            <a:r>
              <a:rPr lang="en-US" smtClean="0"/>
              <a:t>Intersects 3D geometry only</a:t>
            </a:r>
          </a:p>
          <a:p>
            <a:pPr lvl="1"/>
            <a:r>
              <a:rPr lang="en-US" smtClean="0"/>
              <a:t>The results reflect modifications to the input 3D view (section, visibility/graphics options)</a:t>
            </a:r>
          </a:p>
          <a:p>
            <a:pPr lvl="1"/>
            <a:r>
              <a:rPr lang="en-US" smtClean="0"/>
              <a:t>Finds both elements and geometric references</a:t>
            </a:r>
          </a:p>
          <a:p>
            <a:pPr lvl="1"/>
            <a:r>
              <a:rPr lang="en-US" smtClean="0"/>
              <a:t>Element references returned may not have a corresponding geometric object which is also intersected (for example, rays passing through openings in walls will intersect the wall and the opening element)</a:t>
            </a:r>
          </a:p>
          <a:p>
            <a:pPr lvl="1"/>
            <a:r>
              <a:rPr lang="en-US" smtClean="0"/>
              <a:t>References will be found and returned only for elements that are in front of the ray (2010 documentation is incorrect)</a:t>
            </a:r>
          </a:p>
          <a:p>
            <a:pPr lvl="1"/>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FindReferencesByDirection – element proximity</a:t>
            </a:r>
          </a:p>
        </p:txBody>
      </p:sp>
      <p:pic>
        <p:nvPicPr>
          <p:cNvPr id="27651" name="Content Placeholder 3" descr="FindEmbeddedColumns.PNG"/>
          <p:cNvPicPr>
            <a:picLocks noGrp="1" noChangeAspect="1"/>
          </p:cNvPicPr>
          <p:nvPr>
            <p:ph idx="1"/>
          </p:nvPr>
        </p:nvPicPr>
        <p:blipFill>
          <a:blip r:embed="rId2" cstate="print"/>
          <a:srcRect/>
          <a:stretch>
            <a:fillRect/>
          </a:stretch>
        </p:blipFill>
        <p:spPr>
          <a:xfrm>
            <a:off x="257175" y="1982788"/>
            <a:ext cx="12495213" cy="6400800"/>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FindReferencesByDirection – measure distance</a:t>
            </a:r>
          </a:p>
        </p:txBody>
      </p:sp>
      <p:pic>
        <p:nvPicPr>
          <p:cNvPr id="28675" name="Content Placeholder 3" descr="MeasureSkylightHeight.png"/>
          <p:cNvPicPr>
            <a:picLocks noGrp="1" noChangeAspect="1"/>
          </p:cNvPicPr>
          <p:nvPr>
            <p:ph idx="1"/>
          </p:nvPr>
        </p:nvPicPr>
        <p:blipFill>
          <a:blip r:embed="rId2" cstate="print"/>
          <a:srcRect/>
          <a:stretch>
            <a:fillRect/>
          </a:stretch>
        </p:blipFill>
        <p:spPr>
          <a:xfrm>
            <a:off x="2314575" y="1601788"/>
            <a:ext cx="8674100" cy="7315200"/>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Content Placeholder 3" descr="RaytraceBounce.png"/>
          <p:cNvPicPr>
            <a:picLocks noGrp="1" noChangeAspect="1"/>
          </p:cNvPicPr>
          <p:nvPr>
            <p:ph idx="1"/>
          </p:nvPr>
        </p:nvPicPr>
        <p:blipFill>
          <a:blip r:embed="rId2" cstate="print"/>
          <a:srcRect l="1775" r="8276"/>
          <a:stretch>
            <a:fillRect/>
          </a:stretch>
        </p:blipFill>
        <p:spPr>
          <a:xfrm>
            <a:off x="-19050" y="0"/>
            <a:ext cx="13030200" cy="9144000"/>
          </a:xfrm>
        </p:spPr>
      </p:pic>
      <p:sp>
        <p:nvSpPr>
          <p:cNvPr id="29699" name="Title 1"/>
          <p:cNvSpPr>
            <a:spLocks noGrp="1"/>
          </p:cNvSpPr>
          <p:nvPr>
            <p:ph type="title" idx="4294967295"/>
          </p:nvPr>
        </p:nvSpPr>
        <p:spPr>
          <a:xfrm>
            <a:off x="5667375" y="1677988"/>
            <a:ext cx="7010400" cy="1924050"/>
          </a:xfrm>
        </p:spPr>
        <p:txBody>
          <a:bodyPr/>
          <a:lstStyle/>
          <a:p>
            <a:r>
              <a:rPr lang="en-US" smtClean="0">
                <a:solidFill>
                  <a:schemeClr val="bg1"/>
                </a:solidFill>
              </a:rPr>
              <a:t>FindReferencesByDirection – ray bouncing analysis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r>
              <a:rPr lang="en-US" smtClean="0"/>
              <a:t>Material quantity extraction</a:t>
            </a:r>
          </a:p>
        </p:txBody>
      </p:sp>
      <p:sp>
        <p:nvSpPr>
          <p:cNvPr id="30723" name="Content Placeholder 3"/>
          <p:cNvSpPr>
            <a:spLocks noGrp="1"/>
          </p:cNvSpPr>
          <p:nvPr>
            <p:ph idx="1"/>
          </p:nvPr>
        </p:nvSpPr>
        <p:spPr/>
        <p:txBody>
          <a:bodyPr/>
          <a:lstStyle/>
          <a:p>
            <a:r>
              <a:rPr lang="en-US" smtClean="0"/>
              <a:t>Element.Materials – obtains a list of materials within an element</a:t>
            </a:r>
          </a:p>
          <a:p>
            <a:r>
              <a:rPr lang="en-US" smtClean="0"/>
              <a:t>Element.GetMaterialVolume() – obtains the volume of a particular material in an element</a:t>
            </a:r>
          </a:p>
          <a:p>
            <a:r>
              <a:rPr lang="en-US" smtClean="0"/>
              <a:t>Element.GetMaterialArea() – obtains the area of a particular material in an element</a:t>
            </a:r>
          </a:p>
          <a:p>
            <a:pPr lvl="1"/>
            <a:r>
              <a:rPr lang="en-US" smtClean="0"/>
              <a:t>Apply to categories of elements where Category.HasMaterialQuantities is true.  (e.g. walls, roofs, floors, ceilings, stairs, plus 3D families where materials can be assigned to geometry of the family, like windows, doors, columns, MEP equipment and fixtures, and generic models)</a:t>
            </a:r>
          </a:p>
          <a:p>
            <a:pPr lvl="1"/>
            <a:r>
              <a:rPr lang="en-US" smtClean="0"/>
              <a:t>Some members of the given categories still will not report material quantities. For example, curtain walls and curtain roofs will not report any material quantities themselves</a:t>
            </a:r>
          </a:p>
          <a:p>
            <a:pPr lvl="1"/>
            <a:r>
              <a:rPr lang="en-US" smtClean="0"/>
              <a:t>Volumes and areas may be approximate in some cases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Temporary element suppression</a:t>
            </a:r>
          </a:p>
        </p:txBody>
      </p:sp>
      <p:sp>
        <p:nvSpPr>
          <p:cNvPr id="31747" name="Content Placeholder 2"/>
          <p:cNvSpPr>
            <a:spLocks noGrp="1"/>
          </p:cNvSpPr>
          <p:nvPr>
            <p:ph sz="quarter" idx="10"/>
          </p:nvPr>
        </p:nvSpPr>
        <p:spPr>
          <a:xfrm>
            <a:off x="603250" y="2149475"/>
            <a:ext cx="11769725" cy="2957513"/>
          </a:xfrm>
        </p:spPr>
        <p:txBody>
          <a:bodyPr/>
          <a:lstStyle/>
          <a:p>
            <a:r>
              <a:rPr lang="en-US" smtClean="0"/>
              <a:t>How to get “gross material quantities” before elements are cut?</a:t>
            </a:r>
          </a:p>
          <a:p>
            <a:endParaRPr lang="en-US" smtClean="0"/>
          </a:p>
          <a:p>
            <a:r>
              <a:rPr lang="en-US" smtClean="0"/>
              <a:t>Use </a:t>
            </a:r>
            <a:r>
              <a:rPr lang="en-US" b="1" smtClean="0"/>
              <a:t>Delete() </a:t>
            </a:r>
            <a:r>
              <a:rPr lang="en-US" smtClean="0"/>
              <a:t>inside a temporary transaction.  This regenerates the cut geometry of the parent element and produces the correct quantities.   (Hide() only removes the cutting element from view, without regeneration of the parent geometry)</a:t>
            </a:r>
            <a:endParaRPr lang="en-US" b="1" smtClean="0"/>
          </a:p>
        </p:txBody>
      </p:sp>
      <p:pic>
        <p:nvPicPr>
          <p:cNvPr id="31748" name="Content Placeholder 4" descr="MaterialQuantitiesBeforeHide.png"/>
          <p:cNvPicPr>
            <a:picLocks noGrp="1" noChangeAspect="1"/>
          </p:cNvPicPr>
          <p:nvPr>
            <p:ph sz="quarter" idx="11"/>
          </p:nvPr>
        </p:nvPicPr>
        <p:blipFill>
          <a:blip r:embed="rId2" cstate="print"/>
          <a:srcRect/>
          <a:stretch>
            <a:fillRect/>
          </a:stretch>
        </p:blipFill>
        <p:spPr>
          <a:xfrm>
            <a:off x="790575" y="5564188"/>
            <a:ext cx="4330700" cy="3290887"/>
          </a:xfrm>
        </p:spPr>
      </p:pic>
      <p:pic>
        <p:nvPicPr>
          <p:cNvPr id="31749" name="Picture 5" descr="MaterialQuantitiesAfterDelete.png"/>
          <p:cNvPicPr>
            <a:picLocks noChangeAspect="1"/>
          </p:cNvPicPr>
          <p:nvPr/>
        </p:nvPicPr>
        <p:blipFill>
          <a:blip r:embed="rId3" cstate="print"/>
          <a:srcRect/>
          <a:stretch>
            <a:fillRect/>
          </a:stretch>
        </p:blipFill>
        <p:spPr bwMode="auto">
          <a:xfrm>
            <a:off x="5591175" y="5564188"/>
            <a:ext cx="4257675" cy="3292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p:txBody>
          <a:bodyPr/>
          <a:lstStyle/>
          <a:p>
            <a:r>
              <a:rPr lang="en-US" smtClean="0"/>
              <a:t>Material quantity extraction – gross and net material quantities</a:t>
            </a:r>
          </a:p>
        </p:txBody>
      </p:sp>
      <p:pic>
        <p:nvPicPr>
          <p:cNvPr id="32771" name="Content Placeholder 8" descr="MaterialQuantities.png"/>
          <p:cNvPicPr>
            <a:picLocks noGrp="1" noChangeAspect="1"/>
          </p:cNvPicPr>
          <p:nvPr>
            <p:ph idx="1"/>
          </p:nvPr>
        </p:nvPicPr>
        <p:blipFill>
          <a:blip r:embed="rId2" cstate="print"/>
          <a:srcRect t="20308"/>
          <a:stretch>
            <a:fillRect/>
          </a:stretch>
        </p:blipFill>
        <p:spPr>
          <a:xfrm>
            <a:off x="1095375" y="1906588"/>
            <a:ext cx="10807700" cy="6858000"/>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Agenda</a:t>
            </a:r>
          </a:p>
        </p:txBody>
      </p:sp>
      <p:graphicFrame>
        <p:nvGraphicFramePr>
          <p:cNvPr id="6" name="Content Placeholder 5"/>
          <p:cNvGraphicFramePr>
            <a:graphicFrameLocks noGrp="1"/>
          </p:cNvGraphicFramePr>
          <p:nvPr>
            <p:ph idx="1"/>
          </p:nvPr>
        </p:nvGraphicFramePr>
        <p:xfrm>
          <a:off x="593725" y="2146300"/>
          <a:ext cx="10408918" cy="6527102"/>
        </p:xfrm>
        <a:graphic>
          <a:graphicData uri="http://schemas.openxmlformats.org/drawingml/2006/table">
            <a:tbl>
              <a:tblPr>
                <a:tableStyleId>{073A0DAA-6AF3-43AB-8588-CEC1D06C72B9}</a:tableStyleId>
              </a:tblPr>
              <a:tblGrid>
                <a:gridCol w="4011771"/>
                <a:gridCol w="6397147"/>
              </a:tblGrid>
              <a:tr h="1305420">
                <a:tc>
                  <a:txBody>
                    <a:bodyPr/>
                    <a:lstStyle/>
                    <a:p>
                      <a:pPr algn="ctr"/>
                      <a:r>
                        <a:rPr lang="en-US" sz="3400" dirty="0" smtClean="0">
                          <a:solidFill>
                            <a:schemeClr val="tx1"/>
                          </a:solidFill>
                        </a:rPr>
                        <a:t>3:15-3:30</a:t>
                      </a:r>
                      <a:endParaRPr lang="en-US" sz="3400" dirty="0">
                        <a:solidFill>
                          <a:schemeClr val="tx1"/>
                        </a:solidFill>
                      </a:endParaRPr>
                    </a:p>
                  </a:txBody>
                  <a:tcPr marL="130112" marR="130112" marT="65045" marB="65045"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Geometry extraction</a:t>
                      </a:r>
                    </a:p>
                  </a:txBody>
                  <a:tcPr marL="130112" marR="130112" marT="65045" marB="65045" anchor="ctr">
                    <a:noFill/>
                  </a:tcPr>
                </a:tc>
              </a:tr>
              <a:tr h="1305420">
                <a:tc>
                  <a:txBody>
                    <a:bodyPr/>
                    <a:lstStyle/>
                    <a:p>
                      <a:pPr marL="0" marR="0" indent="0" algn="ctr" defTabSz="642898" rtl="0" eaLnBrk="1" fontAlgn="auto" latinLnBrk="0" hangingPunct="1">
                        <a:lnSpc>
                          <a:spcPct val="100000"/>
                        </a:lnSpc>
                        <a:spcBef>
                          <a:spcPts val="0"/>
                        </a:spcBef>
                        <a:spcAft>
                          <a:spcPts val="0"/>
                        </a:spcAft>
                        <a:buClrTx/>
                        <a:buSzTx/>
                        <a:buFontTx/>
                        <a:buNone/>
                        <a:tabLst/>
                        <a:defRPr/>
                      </a:pPr>
                      <a:r>
                        <a:rPr lang="en-US" sz="3400" dirty="0" smtClean="0">
                          <a:solidFill>
                            <a:schemeClr val="tx1"/>
                          </a:solidFill>
                        </a:rPr>
                        <a:t>3:30-3:40</a:t>
                      </a:r>
                    </a:p>
                  </a:txBody>
                  <a:tcPr marL="130112" marR="130112" marT="65045" marB="65045"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Curve,</a:t>
                      </a:r>
                      <a:r>
                        <a:rPr lang="en-US" sz="2600" b="1" baseline="0" dirty="0" smtClean="0">
                          <a:solidFill>
                            <a:schemeClr val="tx1"/>
                          </a:solidFill>
                        </a:rPr>
                        <a:t> edge, and face </a:t>
                      </a:r>
                      <a:r>
                        <a:rPr lang="en-US" sz="2600" b="1" dirty="0" smtClean="0">
                          <a:solidFill>
                            <a:schemeClr val="tx1"/>
                          </a:solidFill>
                        </a:rPr>
                        <a:t>geometry</a:t>
                      </a:r>
                    </a:p>
                  </a:txBody>
                  <a:tcPr marL="130112" marR="130112" marT="65045" marB="65045" anchor="ctr">
                    <a:noFill/>
                  </a:tcPr>
                </a:tc>
              </a:tr>
              <a:tr h="1305420">
                <a:tc>
                  <a:txBody>
                    <a:bodyPr/>
                    <a:lstStyle/>
                    <a:p>
                      <a:pPr marL="0" marR="0" indent="0" algn="ctr" defTabSz="642898" rtl="0" eaLnBrk="1" fontAlgn="auto" latinLnBrk="0" hangingPunct="1">
                        <a:lnSpc>
                          <a:spcPct val="100000"/>
                        </a:lnSpc>
                        <a:spcBef>
                          <a:spcPts val="0"/>
                        </a:spcBef>
                        <a:spcAft>
                          <a:spcPts val="0"/>
                        </a:spcAft>
                        <a:buClrTx/>
                        <a:buSzTx/>
                        <a:buFontTx/>
                        <a:buNone/>
                        <a:tabLst/>
                        <a:defRPr/>
                      </a:pPr>
                      <a:r>
                        <a:rPr lang="en-US" sz="3400" dirty="0" smtClean="0">
                          <a:solidFill>
                            <a:schemeClr val="tx1"/>
                          </a:solidFill>
                        </a:rPr>
                        <a:t>3:40-3:50</a:t>
                      </a:r>
                    </a:p>
                  </a:txBody>
                  <a:tcPr marL="130112" marR="130112" marT="65045" marB="65045"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Transformations</a:t>
                      </a:r>
                    </a:p>
                  </a:txBody>
                  <a:tcPr marL="130112" marR="130112" marT="65045" marB="65045" anchor="ctr">
                    <a:noFill/>
                  </a:tcPr>
                </a:tc>
              </a:tr>
              <a:tr h="1305420">
                <a:tc>
                  <a:txBody>
                    <a:bodyPr/>
                    <a:lstStyle/>
                    <a:p>
                      <a:pPr marL="0" marR="0" indent="0" algn="ctr" defTabSz="642898" rtl="0" eaLnBrk="1" fontAlgn="auto" latinLnBrk="0" hangingPunct="1">
                        <a:lnSpc>
                          <a:spcPct val="100000"/>
                        </a:lnSpc>
                        <a:spcBef>
                          <a:spcPts val="0"/>
                        </a:spcBef>
                        <a:spcAft>
                          <a:spcPts val="0"/>
                        </a:spcAft>
                        <a:buClrTx/>
                        <a:buSzTx/>
                        <a:buFontTx/>
                        <a:buNone/>
                        <a:tabLst/>
                        <a:defRPr/>
                      </a:pPr>
                      <a:r>
                        <a:rPr lang="en-US" sz="3400" dirty="0" smtClean="0">
                          <a:solidFill>
                            <a:schemeClr val="tx1"/>
                          </a:solidFill>
                        </a:rPr>
                        <a:t>3:50-4:05</a:t>
                      </a:r>
                    </a:p>
                  </a:txBody>
                  <a:tcPr marL="130112" marR="130112" marT="65045" marB="65045"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Find references by direction</a:t>
                      </a:r>
                    </a:p>
                  </a:txBody>
                  <a:tcPr marL="130112" marR="130112" marT="65045" marB="65045" anchor="ctr">
                    <a:noFill/>
                  </a:tcPr>
                </a:tc>
              </a:tr>
              <a:tr h="1305422">
                <a:tc>
                  <a:txBody>
                    <a:bodyPr/>
                    <a:lstStyle/>
                    <a:p>
                      <a:pPr marL="0" marR="0" indent="0" algn="ctr" defTabSz="642898" rtl="0" eaLnBrk="1" fontAlgn="auto" latinLnBrk="0" hangingPunct="1">
                        <a:lnSpc>
                          <a:spcPct val="100000"/>
                        </a:lnSpc>
                        <a:spcBef>
                          <a:spcPts val="0"/>
                        </a:spcBef>
                        <a:spcAft>
                          <a:spcPts val="0"/>
                        </a:spcAft>
                        <a:buClrTx/>
                        <a:buSzTx/>
                        <a:buFontTx/>
                        <a:buNone/>
                        <a:tabLst/>
                        <a:defRPr/>
                      </a:pPr>
                      <a:r>
                        <a:rPr lang="en-US" sz="3400" dirty="0" smtClean="0">
                          <a:solidFill>
                            <a:schemeClr val="tx1"/>
                          </a:solidFill>
                        </a:rPr>
                        <a:t>4:05-4:20</a:t>
                      </a:r>
                    </a:p>
                  </a:txBody>
                  <a:tcPr marL="130112" marR="130112" marT="65045" marB="65045"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Material quantity</a:t>
                      </a:r>
                      <a:r>
                        <a:rPr lang="en-US" sz="2600" b="1" baseline="0" dirty="0" smtClean="0">
                          <a:solidFill>
                            <a:schemeClr val="tx1"/>
                          </a:solidFill>
                        </a:rPr>
                        <a:t> extraction, 2011 enhancements</a:t>
                      </a:r>
                      <a:endParaRPr lang="en-US" sz="2600" b="1" dirty="0" smtClean="0">
                        <a:solidFill>
                          <a:schemeClr val="tx1"/>
                        </a:solidFill>
                      </a:endParaRPr>
                    </a:p>
                  </a:txBody>
                  <a:tcPr marL="130112" marR="130112" marT="65045" marB="65045" anchor="ctr">
                    <a:noFill/>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Geometry tool in 2011</a:t>
            </a:r>
            <a:endParaRPr lang="en-US" dirty="0"/>
          </a:p>
        </p:txBody>
      </p:sp>
      <p:sp>
        <p:nvSpPr>
          <p:cNvPr id="3" name="Content Placeholder 2"/>
          <p:cNvSpPr>
            <a:spLocks noGrp="1"/>
          </p:cNvSpPr>
          <p:nvPr>
            <p:ph idx="1"/>
          </p:nvPr>
        </p:nvSpPr>
        <p:spPr/>
        <p:txBody>
          <a:bodyPr/>
          <a:lstStyle/>
          <a:p>
            <a:r>
              <a:rPr lang="en-US" dirty="0" smtClean="0"/>
              <a:t>Use new </a:t>
            </a:r>
            <a:r>
              <a:rPr lang="en-US" dirty="0" err="1" smtClean="0"/>
              <a:t>BoundingBox</a:t>
            </a:r>
            <a:r>
              <a:rPr lang="en-US" dirty="0" smtClean="0"/>
              <a:t> filters to find elements</a:t>
            </a:r>
          </a:p>
          <a:p>
            <a:endParaRPr lang="en-US" dirty="0" smtClean="0"/>
          </a:p>
          <a:p>
            <a:r>
              <a:rPr lang="en-US" dirty="0" err="1" smtClean="0"/>
              <a:t>BoundingBox</a:t>
            </a:r>
            <a:r>
              <a:rPr lang="en-US" dirty="0" smtClean="0"/>
              <a:t> filters</a:t>
            </a:r>
          </a:p>
          <a:p>
            <a:pPr lvl="1"/>
            <a:r>
              <a:rPr lang="en-US" dirty="0" err="1" smtClean="0"/>
              <a:t>BoundingBoxIsInsideFilter</a:t>
            </a:r>
            <a:endParaRPr lang="en-US" dirty="0" smtClean="0"/>
          </a:p>
          <a:p>
            <a:pPr lvl="1"/>
            <a:r>
              <a:rPr lang="en-US" dirty="0" err="1" smtClean="0"/>
              <a:t>BoundingBoxIntersectsFilter</a:t>
            </a:r>
            <a:endParaRPr lang="en-US" dirty="0" smtClean="0"/>
          </a:p>
          <a:p>
            <a:pPr lvl="1"/>
            <a:r>
              <a:rPr lang="en-US" dirty="0" err="1" smtClean="0"/>
              <a:t>BoundingBoxContainsPointFilter</a:t>
            </a:r>
            <a:endParaRPr lang="en-US" dirty="0" smtClean="0"/>
          </a:p>
          <a:p>
            <a:pPr lvl="1"/>
            <a:endParaRPr lang="en-US" dirty="0" smtClean="0"/>
          </a:p>
          <a:p>
            <a:r>
              <a:rPr lang="en-US" dirty="0" err="1" smtClean="0"/>
              <a:t>BoundingBox</a:t>
            </a:r>
            <a:r>
              <a:rPr lang="en-US" dirty="0" smtClean="0"/>
              <a:t> filters use “Outline”, a class that represents the bounding box aligned with the major axes of the Revit model</a:t>
            </a:r>
          </a:p>
          <a:p>
            <a:endParaRPr lang="en-US" dirty="0" smtClean="0"/>
          </a:p>
          <a:p>
            <a:r>
              <a:rPr lang="en-US" dirty="0" smtClean="0"/>
              <a:t>So we can implement an alternate “find columns in walls” tool that supports:</a:t>
            </a:r>
          </a:p>
          <a:p>
            <a:pPr lvl="1"/>
            <a:r>
              <a:rPr lang="en-US" dirty="0" smtClean="0"/>
              <a:t>Straight walls whose location curve aligns with a major axis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Summary</a:t>
            </a:r>
          </a:p>
        </p:txBody>
      </p:sp>
      <p:sp>
        <p:nvSpPr>
          <p:cNvPr id="33795" name="Text Placeholder 3"/>
          <p:cNvSpPr>
            <a:spLocks noGrp="1"/>
          </p:cNvSpPr>
          <p:nvPr>
            <p:ph type="body" sz="quarter" idx="10"/>
          </p:nvPr>
        </p:nvSpPr>
        <p:spPr>
          <a:xfrm>
            <a:off x="598488" y="2146300"/>
            <a:ext cx="12079287" cy="6699250"/>
          </a:xfrm>
        </p:spPr>
        <p:txBody>
          <a:bodyPr/>
          <a:lstStyle/>
          <a:p>
            <a:pPr eaLnBrk="1" hangingPunct="1"/>
            <a:r>
              <a:rPr lang="en-US" dirty="0" smtClean="0"/>
              <a:t>You have seen:</a:t>
            </a:r>
          </a:p>
          <a:p>
            <a:pPr lvl="1" eaLnBrk="1" hangingPunct="1"/>
            <a:r>
              <a:rPr lang="en-US" dirty="0" smtClean="0"/>
              <a:t>How Revit parameterizes 2D and 3D geometry, and how to use the API to extract and analyze it</a:t>
            </a:r>
          </a:p>
          <a:p>
            <a:pPr lvl="1" eaLnBrk="1" hangingPunct="1"/>
            <a:r>
              <a:rPr lang="en-US" dirty="0" smtClean="0"/>
              <a:t>How the Revit API uses transformations to represent geometry in different coordinate systems</a:t>
            </a:r>
          </a:p>
          <a:p>
            <a:pPr lvl="1" eaLnBrk="1" hangingPunct="1"/>
            <a:r>
              <a:rPr lang="en-US" dirty="0" smtClean="0"/>
              <a:t>How to use the ray-tracing utilities to analyze the physical relationships between elements in the Revit model</a:t>
            </a:r>
          </a:p>
          <a:p>
            <a:pPr lvl="1" eaLnBrk="1" hangingPunct="1"/>
            <a:r>
              <a:rPr lang="en-US" dirty="0" smtClean="0"/>
              <a:t>How to measure material quantities (both net values and gross values before material is removed)</a:t>
            </a:r>
          </a:p>
          <a:p>
            <a:pPr lvl="1" eaLnBrk="1" hangingPunct="1"/>
            <a:r>
              <a:rPr lang="en-US" dirty="0" smtClean="0"/>
              <a:t>The new 2011 </a:t>
            </a:r>
            <a:r>
              <a:rPr lang="en-US" dirty="0" err="1" smtClean="0"/>
              <a:t>BoundingBox</a:t>
            </a:r>
            <a:r>
              <a:rPr lang="en-US" dirty="0" smtClean="0"/>
              <a:t> filters can be used to roughly locate elements by their geometry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Geometry extraction</a:t>
            </a:r>
          </a:p>
        </p:txBody>
      </p:sp>
      <p:sp>
        <p:nvSpPr>
          <p:cNvPr id="7171" name="Content Placeholder 2"/>
          <p:cNvSpPr>
            <a:spLocks noGrp="1"/>
          </p:cNvSpPr>
          <p:nvPr>
            <p:ph idx="1"/>
          </p:nvPr>
        </p:nvSpPr>
        <p:spPr/>
        <p:txBody>
          <a:bodyPr/>
          <a:lstStyle/>
          <a:p>
            <a:r>
              <a:rPr lang="en-US" smtClean="0"/>
              <a:t>Element.Geometry[Options]</a:t>
            </a:r>
          </a:p>
          <a:p>
            <a:pPr lvl="1"/>
            <a:r>
              <a:rPr lang="en-US" smtClean="0"/>
              <a:t>ComputeReferences – populates the geometry reference</a:t>
            </a:r>
          </a:p>
          <a:p>
            <a:pPr lvl="1"/>
            <a:r>
              <a:rPr lang="en-US" smtClean="0"/>
              <a:t>IncludeNonVisibleObjects – sets Revit to also return geometry objects which are not visible in a default view.  Usually not useful (construction geometry) but some of this conditionally visible geometry represents real-world objects. One such example  is the geometry of insulation surrounding ducts in Revit MEP.</a:t>
            </a:r>
          </a:p>
          <a:p>
            <a:pPr lvl="1"/>
            <a:r>
              <a:rPr lang="en-US" smtClean="0"/>
              <a:t>DetailLevel –sets the detail level for the extracted geometry (default “medium”) </a:t>
            </a:r>
          </a:p>
          <a:p>
            <a:pPr lvl="1"/>
            <a:r>
              <a:rPr lang="en-US" smtClean="0"/>
              <a:t>View – this sets the view that governs the extracted geometry.  If set, supersedes “DetailLevel”.  Geometry of an element can be very different for different views (for example, elements may be cut by a view’s section box, or families may have view specific representations)</a:t>
            </a:r>
            <a:br>
              <a:rPr lang="en-US" smtClean="0"/>
            </a:br>
            <a:endParaRPr lang="en-US" smtClean="0"/>
          </a:p>
          <a:p>
            <a:pPr lvl="1"/>
            <a:endParaRPr 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Geometry extraction</a:t>
            </a:r>
          </a:p>
        </p:txBody>
      </p:sp>
      <p:sp>
        <p:nvSpPr>
          <p:cNvPr id="8195" name="Content Placeholder 2"/>
          <p:cNvSpPr>
            <a:spLocks noGrp="1"/>
          </p:cNvSpPr>
          <p:nvPr>
            <p:ph idx="1"/>
          </p:nvPr>
        </p:nvSpPr>
        <p:spPr/>
        <p:txBody>
          <a:bodyPr/>
          <a:lstStyle/>
          <a:p>
            <a:r>
              <a:rPr lang="en-US" dirty="0" err="1" smtClean="0"/>
              <a:t>Autodesk.Revit.DB.GeometryElement</a:t>
            </a:r>
            <a:r>
              <a:rPr lang="en-US" dirty="0" smtClean="0"/>
              <a:t> →</a:t>
            </a:r>
          </a:p>
          <a:p>
            <a:pPr lvl="1"/>
            <a:r>
              <a:rPr lang="en-US" dirty="0" smtClean="0"/>
              <a:t>.Objects property→</a:t>
            </a:r>
          </a:p>
          <a:p>
            <a:pPr lvl="2"/>
            <a:r>
              <a:rPr lang="en-US" dirty="0" smtClean="0"/>
              <a:t>Solid – a boundary representation made up of faces and edges</a:t>
            </a:r>
          </a:p>
          <a:p>
            <a:pPr lvl="2"/>
            <a:r>
              <a:rPr lang="en-US" dirty="0" smtClean="0"/>
              <a:t>Curve – a bounded 3D curve</a:t>
            </a:r>
          </a:p>
          <a:p>
            <a:pPr lvl="2"/>
            <a:r>
              <a:rPr lang="en-US" dirty="0" smtClean="0"/>
              <a:t>Instance – an instance of a geometric element, placed and positioned within the element</a:t>
            </a:r>
          </a:p>
          <a:p>
            <a:pPr lvl="2"/>
            <a:endParaRPr lang="en-US" dirty="0" smtClean="0"/>
          </a:p>
          <a:p>
            <a:r>
              <a:rPr lang="en-US" dirty="0" smtClean="0"/>
              <a:t>Instances contain another set of geometry:</a:t>
            </a:r>
          </a:p>
          <a:p>
            <a:pPr lvl="1"/>
            <a:r>
              <a:rPr lang="en-US" dirty="0" err="1" smtClean="0"/>
              <a:t>GetSymbolGeometry</a:t>
            </a:r>
            <a:r>
              <a:rPr lang="en-US" dirty="0" smtClean="0"/>
              <a:t>()  - the geometry represented in the coordinate system of the family</a:t>
            </a:r>
          </a:p>
          <a:p>
            <a:pPr lvl="1"/>
            <a:r>
              <a:rPr lang="en-US" dirty="0" err="1" smtClean="0"/>
              <a:t>GetInstanceGeometry</a:t>
            </a:r>
            <a:r>
              <a:rPr lang="en-US" dirty="0" smtClean="0"/>
              <a:t>() - the geometry represented in the coordinate system of the project where the instance is placed</a:t>
            </a:r>
          </a:p>
          <a:p>
            <a:pPr lvl="1"/>
            <a:endParaRPr lang="en-US" dirty="0" smtClean="0"/>
          </a:p>
          <a:p>
            <a:r>
              <a:rPr lang="en-US" dirty="0" smtClean="0"/>
              <a:t>Instances can be nested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Geometry extraction</a:t>
            </a:r>
          </a:p>
        </p:txBody>
      </p:sp>
      <p:sp>
        <p:nvSpPr>
          <p:cNvPr id="9219" name="Content Placeholder 2"/>
          <p:cNvSpPr>
            <a:spLocks noGrp="1"/>
          </p:cNvSpPr>
          <p:nvPr>
            <p:ph idx="1"/>
          </p:nvPr>
        </p:nvSpPr>
        <p:spPr/>
        <p:txBody>
          <a:bodyPr/>
          <a:lstStyle/>
          <a:p>
            <a:r>
              <a:rPr lang="en-US" smtClean="0"/>
              <a:t>Other sources of geometry</a:t>
            </a:r>
          </a:p>
          <a:p>
            <a:pPr lvl="1"/>
            <a:r>
              <a:rPr lang="en-US" smtClean="0"/>
              <a:t>LocationCurve – curve driven elements like walls and beams report their profile through this interface</a:t>
            </a:r>
          </a:p>
          <a:p>
            <a:pPr lvl="1"/>
            <a:r>
              <a:rPr lang="en-US" smtClean="0"/>
              <a:t>References of dimensions – the references contain information regarding the geometry they point to</a:t>
            </a:r>
          </a:p>
          <a:p>
            <a:pPr lvl="1"/>
            <a:r>
              <a:rPr lang="en-US" smtClean="0"/>
              <a:t>Structural AnalyticalModel – returns curves and faces representing the analytical model of structural elements</a:t>
            </a:r>
          </a:p>
          <a:p>
            <a:pPr lvl="1"/>
            <a:r>
              <a:rPr lang="en-US" smtClean="0"/>
              <a:t>FindReferencesByDirection() – discussed later in this course</a:t>
            </a:r>
          </a:p>
          <a:p>
            <a:pPr lvl="1"/>
            <a:endParaRPr lang="en-US"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Curve parameterization</a:t>
            </a:r>
          </a:p>
        </p:txBody>
      </p:sp>
      <p:pic>
        <p:nvPicPr>
          <p:cNvPr id="10243" name="Content Placeholder 5" descr="curve parameters.PNG"/>
          <p:cNvPicPr>
            <a:picLocks noGrp="1" noChangeAspect="1"/>
          </p:cNvPicPr>
          <p:nvPr>
            <p:ph sz="quarter" idx="10"/>
          </p:nvPr>
        </p:nvPicPr>
        <p:blipFill>
          <a:blip r:embed="rId2" cstate="print"/>
          <a:srcRect/>
          <a:stretch>
            <a:fillRect/>
          </a:stretch>
        </p:blipFill>
        <p:spPr>
          <a:xfrm>
            <a:off x="561975" y="2135188"/>
            <a:ext cx="11804650" cy="1800225"/>
          </a:xfrm>
        </p:spPr>
      </p:pic>
      <p:sp>
        <p:nvSpPr>
          <p:cNvPr id="10244" name="Content Placeholder 4"/>
          <p:cNvSpPr>
            <a:spLocks noGrp="1"/>
          </p:cNvSpPr>
          <p:nvPr>
            <p:ph sz="quarter" idx="11"/>
          </p:nvPr>
        </p:nvSpPr>
        <p:spPr>
          <a:xfrm>
            <a:off x="561975" y="4116388"/>
            <a:ext cx="11811000" cy="4738687"/>
          </a:xfrm>
        </p:spPr>
        <p:txBody>
          <a:bodyPr/>
          <a:lstStyle/>
          <a:p>
            <a:r>
              <a:rPr lang="en-US" smtClean="0"/>
              <a:t>Normalized parameter: (0.0 →1.0). Easy to find locations based on curve segmentation (e.g. midpoint = 0.5)</a:t>
            </a:r>
          </a:p>
          <a:p>
            <a:endParaRPr lang="en-US" smtClean="0"/>
          </a:p>
          <a:p>
            <a:r>
              <a:rPr lang="en-US" smtClean="0"/>
              <a:t>Raw parameter: any minimum and maximum possible, obtain from Curve.EndParameter[int].    Easy to find locations based on distance along the curve.  Also the only way to evaluate unbound and cyclic curves which don’t use normalized parameters at all.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smtClean="0"/>
              <a:t>Curve parameterization</a:t>
            </a:r>
          </a:p>
        </p:txBody>
      </p:sp>
      <p:sp>
        <p:nvSpPr>
          <p:cNvPr id="11267" name="Content Placeholder 5"/>
          <p:cNvSpPr>
            <a:spLocks noGrp="1"/>
          </p:cNvSpPr>
          <p:nvPr>
            <p:ph idx="1"/>
          </p:nvPr>
        </p:nvSpPr>
        <p:spPr/>
        <p:txBody>
          <a:bodyPr/>
          <a:lstStyle/>
          <a:p>
            <a:r>
              <a:rPr lang="en-US" smtClean="0"/>
              <a:t>Curve.Evaluate() – Returns the XYZ location of the given curve at a given parameter.</a:t>
            </a:r>
          </a:p>
          <a:p>
            <a:pPr>
              <a:buFont typeface="Wingdings" pitchFamily="2" charset="2"/>
              <a:buNone/>
            </a:pPr>
            <a:r>
              <a:rPr lang="en-US" smtClean="0"/>
              <a:t>  </a:t>
            </a:r>
          </a:p>
          <a:p>
            <a:r>
              <a:rPr lang="en-US" smtClean="0"/>
              <a:t>Curve.ComputeDerivatives() – Returns a Transform containing:</a:t>
            </a:r>
          </a:p>
          <a:p>
            <a:pPr lvl="1"/>
            <a:r>
              <a:rPr lang="en-US" smtClean="0"/>
              <a:t>The XYZ location (.Origin)</a:t>
            </a:r>
          </a:p>
          <a:p>
            <a:pPr lvl="1"/>
            <a:r>
              <a:rPr lang="en-US" smtClean="0"/>
              <a:t>The first derivative/tangent vector of the given curve (BasisX). </a:t>
            </a:r>
          </a:p>
          <a:p>
            <a:pPr lvl="1"/>
            <a:r>
              <a:rPr lang="en-US" smtClean="0"/>
              <a:t>The second derivative/normal vector of the given curve (BasisY).</a:t>
            </a:r>
          </a:p>
          <a:p>
            <a:pPr lvl="1"/>
            <a:r>
              <a:rPr lang="en-US" smtClean="0"/>
              <a:t>The </a:t>
            </a:r>
            <a:r>
              <a:rPr lang="en-US" i="1" smtClean="0"/>
              <a:t>binormal</a:t>
            </a:r>
            <a:r>
              <a:rPr lang="en-US" smtClean="0"/>
              <a:t> vector of the given curve, defined as the cross-product of the tangent and normal vector (BasisZ).</a:t>
            </a:r>
          </a:p>
          <a:p>
            <a:endParaRPr 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Curve parameterization – find south facing walls</a:t>
            </a:r>
          </a:p>
        </p:txBody>
      </p:sp>
      <p:pic>
        <p:nvPicPr>
          <p:cNvPr id="12291" name="Content Placeholder 3" descr="SouthFacingWallsDefault.png"/>
          <p:cNvPicPr>
            <a:picLocks noGrp="1" noChangeAspect="1"/>
          </p:cNvPicPr>
          <p:nvPr>
            <p:ph idx="1"/>
          </p:nvPr>
        </p:nvPicPr>
        <p:blipFill>
          <a:blip r:embed="rId2" cstate="print"/>
          <a:srcRect/>
          <a:stretch>
            <a:fillRect/>
          </a:stretch>
        </p:blipFill>
        <p:spPr>
          <a:xfrm>
            <a:off x="1476375" y="1677988"/>
            <a:ext cx="10058400" cy="7127875"/>
          </a:xfrm>
        </p:spPr>
      </p:pic>
    </p:spTree>
  </p:cSld>
  <p:clrMapOvr>
    <a:masterClrMapping/>
  </p:clrMapOvr>
  <p:transition/>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1670</Words>
  <Application>Microsoft Office PowerPoint</Application>
  <PresentationFormat>Custom</PresentationFormat>
  <Paragraphs>191</Paragraphs>
  <Slides>31</Slides>
  <Notes>2</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ADSK_Dark</vt:lpstr>
      <vt:lpstr>ADSK_White</vt:lpstr>
      <vt:lpstr>Autodesk AEC Developer’s Camp 2010 Analyzing Building Geometry using the Revit API </vt:lpstr>
      <vt:lpstr>Objectives</vt:lpstr>
      <vt:lpstr>Agenda</vt:lpstr>
      <vt:lpstr>Geometry extraction</vt:lpstr>
      <vt:lpstr>Geometry extraction</vt:lpstr>
      <vt:lpstr>Geometry extraction</vt:lpstr>
      <vt:lpstr>Curve parameterization</vt:lpstr>
      <vt:lpstr>Curve parameterization</vt:lpstr>
      <vt:lpstr>Curve parameterization – find south facing walls</vt:lpstr>
      <vt:lpstr>Curve types</vt:lpstr>
      <vt:lpstr>Curve analysis and processing</vt:lpstr>
      <vt:lpstr>Face parameterization</vt:lpstr>
      <vt:lpstr>Face parameterization</vt:lpstr>
      <vt:lpstr>Edge parameterization</vt:lpstr>
      <vt:lpstr>Edge parameterization- PanelEdgeLengthAngle</vt:lpstr>
      <vt:lpstr>Face types </vt:lpstr>
      <vt:lpstr>Face analysis &amp; processing</vt:lpstr>
      <vt:lpstr>Coordinate transformations</vt:lpstr>
      <vt:lpstr>Coordinate transformations</vt:lpstr>
      <vt:lpstr>Transformation of instances – south facing windows</vt:lpstr>
      <vt:lpstr>Nested instances</vt:lpstr>
      <vt:lpstr>Project location</vt:lpstr>
      <vt:lpstr>FindReferencesByDirection()</vt:lpstr>
      <vt:lpstr>FindReferencesByDirection – element proximity</vt:lpstr>
      <vt:lpstr>FindReferencesByDirection – measure distance</vt:lpstr>
      <vt:lpstr>FindReferencesByDirection – ray bouncing analysis</vt:lpstr>
      <vt:lpstr>Material quantity extraction</vt:lpstr>
      <vt:lpstr>Temporary element suppression</vt:lpstr>
      <vt:lpstr>Material quantity extraction – gross and net material quantities</vt:lpstr>
      <vt:lpstr>New Geometry tool in 2011</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2010-06-04T12:28:48Z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