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2"/>
  </p:notesMasterIdLst>
  <p:handoutMasterIdLst>
    <p:handoutMasterId r:id="rId13"/>
  </p:handoutMasterIdLst>
  <p:sldIdLst>
    <p:sldId id="314" r:id="rId6"/>
    <p:sldId id="395" r:id="rId7"/>
    <p:sldId id="396" r:id="rId8"/>
    <p:sldId id="392" r:id="rId9"/>
    <p:sldId id="393" r:id="rId10"/>
    <p:sldId id="394" r:id="rId1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 autoAdjust="0"/>
    <p:restoredTop sz="70809" autoAdjust="0"/>
  </p:normalViewPr>
  <p:slideViewPr>
    <p:cSldViewPr>
      <p:cViewPr varScale="1">
        <p:scale>
          <a:sx n="48" d="100"/>
          <a:sy n="48" d="100"/>
        </p:scale>
        <p:origin x="-1686" y="-114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2010-07-28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2010-07-28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AFE96-AB2C-4447-A010-BAB4C6D650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9713" y="746125"/>
            <a:ext cx="3879850" cy="29098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972CD-747C-4C09-8739-9F182F30ACE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are running in low resolution today, so that we can switch back and forth between the presentation and live demos.</a:t>
            </a:r>
          </a:p>
          <a:p>
            <a:pPr eaLnBrk="1" hangingPunct="1"/>
            <a:r>
              <a:rPr lang="en-US" smtClean="0"/>
              <a:t>So, what are the initial steps in creating a Revit application?</a:t>
            </a:r>
          </a:p>
          <a:p>
            <a:pPr eaLnBrk="1" hangingPunct="1"/>
            <a:r>
              <a:rPr lang="en-US" smtClean="0"/>
              <a:t>The first thing is to understand is what is installed, the API architecture, the information provided and where to obtain more information.</a:t>
            </a:r>
          </a:p>
          <a:p>
            <a:pPr eaLnBrk="1" hangingPunct="1"/>
            <a:r>
              <a:rPr lang="en-US" smtClean="0"/>
              <a:t>Then we explore how to set up the development environment and create a first "Hello world" type application.</a:t>
            </a:r>
          </a:p>
          <a:p>
            <a:pPr eaLnBrk="1" hangingPunct="1"/>
            <a:r>
              <a:rPr lang="en-US" smtClean="0"/>
              <a:t>After that, we will look into the Revit database structure and its data and elements.</a:t>
            </a:r>
          </a:p>
          <a:p>
            <a:pPr eaLnBrk="1" hangingPunct="1"/>
            <a:r>
              <a:rPr lang="en-US" smtClean="0"/>
              <a:t>The samples provide a valuable knowledgebase on how to solve Revit programming tasks.</a:t>
            </a:r>
          </a:p>
          <a:p>
            <a:pPr eaLnBrk="1" hangingPunct="1"/>
            <a:r>
              <a:rPr lang="en-US" smtClean="0"/>
              <a:t>For the people who attended the recent webcast on the Revit Structure API on May 3</a:t>
            </a:r>
            <a:r>
              <a:rPr lang="en-US" baseline="30000" smtClean="0"/>
              <a:t>rd</a:t>
            </a:r>
            <a:r>
              <a:rPr lang="en-US" smtClean="0"/>
              <a:t>, the current presentation covers the first half of that, all the generic material.</a:t>
            </a: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981575" y="9221787"/>
            <a:ext cx="299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Introduction to </a:t>
            </a:r>
            <a:r>
              <a:rPr lang="en-US" sz="1600" dirty="0" err="1" smtClean="0"/>
              <a:t>Revit</a:t>
            </a:r>
            <a:r>
              <a:rPr lang="en-US" sz="1600" dirty="0" smtClean="0"/>
              <a:t> 2011</a:t>
            </a:r>
            <a:r>
              <a:rPr lang="en-US" sz="1600" baseline="0" dirty="0" smtClean="0"/>
              <a:t> API</a:t>
            </a:r>
            <a:endParaRPr lang="en-US" sz="1600" i="1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57775" y="9221787"/>
            <a:ext cx="288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Introduction to </a:t>
            </a:r>
            <a:r>
              <a:rPr lang="en-US" sz="1600" dirty="0" err="1" smtClean="0">
                <a:solidFill>
                  <a:schemeClr val="bg1"/>
                </a:solidFill>
              </a:rPr>
              <a:t>Revit</a:t>
            </a:r>
            <a:r>
              <a:rPr lang="en-US" sz="1600" dirty="0" smtClean="0">
                <a:solidFill>
                  <a:schemeClr val="bg1"/>
                </a:solidFill>
              </a:rPr>
              <a:t> 2011</a:t>
            </a:r>
            <a:r>
              <a:rPr lang="en-US" sz="1600" baseline="0" dirty="0" smtClean="0">
                <a:solidFill>
                  <a:schemeClr val="bg1"/>
                </a:solidFill>
              </a:rPr>
              <a:t> API</a:t>
            </a:r>
            <a:endParaRPr lang="en-US" sz="1600" i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Revit</a:t>
            </a:r>
            <a:r>
              <a:rPr lang="en-US" dirty="0" smtClean="0"/>
              <a:t> 2011 API</a:t>
            </a:r>
            <a:br>
              <a:rPr lang="en-US" dirty="0" smtClean="0"/>
            </a:br>
            <a:r>
              <a:rPr lang="en-US" sz="3200" i="1" dirty="0" smtClean="0"/>
              <a:t>Hands-on Training Class – July 2010</a:t>
            </a: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9034109" cy="13719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i="1" smtClean="0"/>
              <a:t>Jeremy Tammik</a:t>
            </a:r>
            <a:endParaRPr lang="en-US" i="1" dirty="0" smtClean="0"/>
          </a:p>
          <a:p>
            <a:pPr marL="0" indent="0">
              <a:spcBef>
                <a:spcPts val="201"/>
              </a:spcBef>
              <a:buNone/>
            </a:pPr>
            <a:r>
              <a:rPr lang="en-US" sz="2400" i="1" dirty="0" smtClean="0"/>
              <a:t>Developer Consulting</a:t>
            </a:r>
          </a:p>
          <a:p>
            <a:pPr marL="0" indent="0">
              <a:spcBef>
                <a:spcPts val="201"/>
              </a:spcBef>
              <a:buNone/>
            </a:pPr>
            <a:r>
              <a:rPr lang="en-US" sz="2400" i="1" dirty="0" smtClean="0"/>
              <a:t>Developer Technical Services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Before we start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Background and Experience?</a:t>
            </a:r>
          </a:p>
          <a:p>
            <a:endParaRPr lang="en-GB" smtClean="0"/>
          </a:p>
          <a:p>
            <a:pPr lvl="1"/>
            <a:r>
              <a:rPr lang="en-GB" smtClean="0"/>
              <a:t>Name, Company?</a:t>
            </a:r>
          </a:p>
          <a:p>
            <a:pPr lvl="1"/>
            <a:r>
              <a:rPr lang="en-GB" smtClean="0"/>
              <a:t>Background (IT/programming/structure engineering)?</a:t>
            </a:r>
          </a:p>
          <a:p>
            <a:pPr lvl="1"/>
            <a:r>
              <a:rPr lang="en-GB" smtClean="0"/>
              <a:t>Revit Architecture/Structure/MEP?</a:t>
            </a:r>
          </a:p>
          <a:p>
            <a:pPr lvl="1"/>
            <a:r>
              <a:rPr lang="en-GB" smtClean="0"/>
              <a:t>Revit API?</a:t>
            </a:r>
          </a:p>
          <a:p>
            <a:pPr lvl="1"/>
            <a:r>
              <a:rPr lang="en-GB" smtClean="0"/>
              <a:t>VB.NET?  C#? </a:t>
            </a:r>
          </a:p>
          <a:p>
            <a:pPr lvl="1"/>
            <a:r>
              <a:rPr lang="en-GB" smtClean="0"/>
              <a:t>AutoCAD, AutoCAD Architecture, etc. API’s?</a:t>
            </a:r>
          </a:p>
          <a:p>
            <a:pPr lvl="1"/>
            <a:r>
              <a:rPr lang="en-GB" smtClean="0"/>
              <a:t>ADN member?</a:t>
            </a:r>
          </a:p>
          <a:p>
            <a:pPr lvl="1"/>
            <a:r>
              <a:rPr lang="en-GB" smtClean="0"/>
              <a:t>…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77787"/>
            <a:ext cx="11762080" cy="1417320"/>
          </a:xfrm>
        </p:spPr>
        <p:txBody>
          <a:bodyPr/>
          <a:lstStyle/>
          <a:p>
            <a:r>
              <a:rPr lang="en-GB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93724" y="1449387"/>
            <a:ext cx="11779251" cy="7391400"/>
          </a:xfrm>
        </p:spPr>
        <p:txBody>
          <a:bodyPr/>
          <a:lstStyle/>
          <a:p>
            <a:r>
              <a:rPr lang="en-GB" smtClean="0"/>
              <a:t>Day </a:t>
            </a:r>
            <a:r>
              <a:rPr lang="en-GB" smtClean="0"/>
              <a:t>1: Overview and Revit database basics</a:t>
            </a:r>
            <a:endParaRPr lang="en-GB" smtClean="0"/>
          </a:p>
          <a:p>
            <a:pPr lvl="2"/>
            <a:r>
              <a:rPr lang="en-GB" smtClean="0"/>
              <a:t>External </a:t>
            </a:r>
            <a:r>
              <a:rPr lang="en-GB" smtClean="0"/>
              <a:t>command, external application, </a:t>
            </a:r>
            <a:r>
              <a:rPr lang="en-GB" smtClean="0"/>
              <a:t>RevitLookup and RvtSamples setup, understanding the Revit element class, filtered element collector, </a:t>
            </a:r>
            <a:r>
              <a:rPr lang="en-GB" smtClean="0"/>
              <a:t>object creation </a:t>
            </a:r>
            <a:r>
              <a:rPr lang="en-GB" smtClean="0"/>
              <a:t>and modification</a:t>
            </a:r>
            <a:endParaRPr lang="en-GB" smtClean="0"/>
          </a:p>
          <a:p>
            <a:r>
              <a:rPr lang="en-GB" smtClean="0"/>
              <a:t>Day 2</a:t>
            </a:r>
          </a:p>
          <a:p>
            <a:pPr lvl="1"/>
            <a:r>
              <a:rPr lang="en-GB" smtClean="0"/>
              <a:t>FindMaterialTypeElements2</a:t>
            </a:r>
          </a:p>
          <a:p>
            <a:pPr lvl="2"/>
            <a:r>
              <a:rPr lang="en-US" smtClean="0"/>
              <a:t>Developing something together following requests from the group</a:t>
            </a:r>
            <a:endParaRPr lang="en-GB" smtClean="0"/>
          </a:p>
          <a:p>
            <a:pPr lvl="1"/>
            <a:r>
              <a:rPr lang="en-GB" smtClean="0"/>
              <a:t>Revit </a:t>
            </a:r>
            <a:r>
              <a:rPr lang="en-GB" smtClean="0"/>
              <a:t>UI </a:t>
            </a:r>
            <a:r>
              <a:rPr lang="en-GB" smtClean="0"/>
              <a:t>basics</a:t>
            </a:r>
            <a:r>
              <a:rPr lang="en-GB" smtClean="0"/>
              <a:t>: </a:t>
            </a:r>
            <a:r>
              <a:rPr lang="en-GB" smtClean="0"/>
              <a:t>ribbon</a:t>
            </a:r>
            <a:r>
              <a:rPr lang="en-GB" smtClean="0"/>
              <a:t>, dialog, selection</a:t>
            </a:r>
            <a:endParaRPr lang="en-GB" smtClean="0"/>
          </a:p>
          <a:p>
            <a:pPr lvl="1">
              <a:spcBef>
                <a:spcPts val="0"/>
              </a:spcBef>
            </a:pPr>
            <a:r>
              <a:rPr lang="en-GB" smtClean="0"/>
              <a:t>Event </a:t>
            </a:r>
            <a:r>
              <a:rPr lang="en-GB" smtClean="0"/>
              <a:t>and dynamic modeling </a:t>
            </a:r>
          </a:p>
          <a:p>
            <a:pPr lvl="1">
              <a:spcBef>
                <a:spcPts val="0"/>
              </a:spcBef>
            </a:pPr>
            <a:r>
              <a:rPr lang="en-GB" smtClean="0"/>
              <a:t>Family API</a:t>
            </a:r>
          </a:p>
          <a:p>
            <a:pPr lvl="1">
              <a:spcBef>
                <a:spcPts val="0"/>
              </a:spcBef>
            </a:pPr>
            <a:r>
              <a:rPr lang="en-GB" smtClean="0"/>
              <a:t>Quick overview of other/advanced topics through samples</a:t>
            </a:r>
          </a:p>
          <a:p>
            <a:pPr lvl="2"/>
            <a:r>
              <a:rPr lang="en-US" smtClean="0"/>
              <a:t>Custom data in shared parameters: FireRating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DocumentChanged event: ChangesMonitor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Dynamic Model Update (DMU): DynamicModelUpdate and DistanceToSurfaces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Analysis Visualisation Framework (AVF): DistanceToSurfaces and SpatialFieldGradient</a:t>
            </a:r>
          </a:p>
          <a:p>
            <a:pPr lvl="1"/>
            <a:r>
              <a:rPr lang="en-GB" smtClean="0"/>
              <a:t>Q&amp;A 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Revit API Intro Labs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Revit API fundamentals </a:t>
            </a:r>
          </a:p>
          <a:p>
            <a:pPr lvl="1"/>
            <a:r>
              <a:rPr lang="en-US" smtClean="0"/>
              <a:t>Revit Add-ins: external command/application, attributes, add-in manifest and object model </a:t>
            </a:r>
          </a:p>
          <a:p>
            <a:pPr lvl="1"/>
            <a:r>
              <a:rPr lang="en-US" smtClean="0"/>
              <a:t>Representation of Revit elements  </a:t>
            </a:r>
          </a:p>
          <a:p>
            <a:pPr lvl="1"/>
            <a:r>
              <a:rPr lang="en-US" smtClean="0"/>
              <a:t>Element iteration, filtering and queries </a:t>
            </a:r>
          </a:p>
          <a:p>
            <a:pPr lvl="1"/>
            <a:r>
              <a:rPr lang="en-US" smtClean="0"/>
              <a:t>Element modification</a:t>
            </a:r>
          </a:p>
          <a:p>
            <a:pPr lvl="1"/>
            <a:r>
              <a:rPr lang="en-US" smtClean="0"/>
              <a:t>Model creation </a:t>
            </a:r>
          </a:p>
          <a:p>
            <a:r>
              <a:rPr lang="en-US" smtClean="0"/>
              <a:t>Exercises: </a:t>
            </a:r>
          </a:p>
          <a:p>
            <a:pPr lvl="1"/>
            <a:r>
              <a:rPr lang="en-US" smtClean="0"/>
              <a:t>Lab1 – “Hello World”</a:t>
            </a:r>
          </a:p>
          <a:p>
            <a:pPr lvl="1"/>
            <a:r>
              <a:rPr lang="en-US" smtClean="0"/>
              <a:t>Lab2 – DB element  </a:t>
            </a:r>
          </a:p>
          <a:p>
            <a:pPr lvl="1"/>
            <a:r>
              <a:rPr lang="en-US" smtClean="0"/>
              <a:t>Lab3 – element filtering </a:t>
            </a:r>
          </a:p>
          <a:p>
            <a:pPr lvl="1"/>
            <a:r>
              <a:rPr lang="en-US" smtClean="0"/>
              <a:t>Lab4 – element modification </a:t>
            </a:r>
          </a:p>
          <a:p>
            <a:pPr lvl="1"/>
            <a:r>
              <a:rPr lang="en-US" smtClean="0"/>
              <a:t>Lab5 – model creation </a:t>
            </a:r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 b="1" smtClean="0"/>
          </a:p>
          <a:p>
            <a:pPr algn="ctr"/>
            <a:endParaRPr lang="en-US" sz="4400" b="1" smtClean="0"/>
          </a:p>
          <a:p>
            <a:pPr algn="ctr"/>
            <a:endParaRPr lang="en-US" sz="4400" b="1" smtClean="0"/>
          </a:p>
          <a:p>
            <a:pPr algn="ctr">
              <a:buNone/>
            </a:pPr>
            <a:r>
              <a:rPr lang="en-US" sz="4400" b="1" smtClean="0"/>
              <a:t>Questions &amp; Answers</a:t>
            </a:r>
            <a:endParaRPr lang="en-US" sz="4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2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Custom</PresentationFormat>
  <Paragraphs>60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ADSK_Dark</vt:lpstr>
      <vt:lpstr>ADSK_White</vt:lpstr>
      <vt:lpstr>Introduction to Revit 2011 API Hands-on Training Class – July 2010</vt:lpstr>
      <vt:lpstr>Before we start …</vt:lpstr>
      <vt:lpstr>Agenda</vt:lpstr>
      <vt:lpstr>Revit API Intro Labs 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creator/>
  <cp:lastModifiedBy/>
  <cp:revision>1</cp:revision>
  <dcterms:created xsi:type="dcterms:W3CDTF">2009-05-11T05:16:38Z</dcterms:created>
  <dcterms:modified xsi:type="dcterms:W3CDTF">2010-07-28T15:24:08Z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