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53" r:id="rId2"/>
  </p:sldMasterIdLst>
  <p:notesMasterIdLst>
    <p:notesMasterId r:id="rId33"/>
  </p:notesMasterIdLst>
  <p:handoutMasterIdLst>
    <p:handoutMasterId r:id="rId34"/>
  </p:handoutMasterIdLst>
  <p:sldIdLst>
    <p:sldId id="326" r:id="rId3"/>
    <p:sldId id="375" r:id="rId4"/>
    <p:sldId id="348" r:id="rId5"/>
    <p:sldId id="378" r:id="rId6"/>
    <p:sldId id="349" r:id="rId7"/>
    <p:sldId id="351" r:id="rId8"/>
    <p:sldId id="352" r:id="rId9"/>
    <p:sldId id="353" r:id="rId10"/>
    <p:sldId id="354" r:id="rId11"/>
    <p:sldId id="355" r:id="rId12"/>
    <p:sldId id="356" r:id="rId13"/>
    <p:sldId id="357" r:id="rId14"/>
    <p:sldId id="358" r:id="rId15"/>
    <p:sldId id="359" r:id="rId16"/>
    <p:sldId id="360" r:id="rId17"/>
    <p:sldId id="361" r:id="rId18"/>
    <p:sldId id="362" r:id="rId19"/>
    <p:sldId id="363" r:id="rId20"/>
    <p:sldId id="364" r:id="rId21"/>
    <p:sldId id="365" r:id="rId22"/>
    <p:sldId id="366" r:id="rId23"/>
    <p:sldId id="367" r:id="rId24"/>
    <p:sldId id="368" r:id="rId25"/>
    <p:sldId id="369" r:id="rId26"/>
    <p:sldId id="370" r:id="rId27"/>
    <p:sldId id="371" r:id="rId28"/>
    <p:sldId id="372" r:id="rId29"/>
    <p:sldId id="374" r:id="rId30"/>
    <p:sldId id="373" r:id="rId31"/>
    <p:sldId id="309" r:id="rId32"/>
  </p:sldIdLst>
  <p:sldSz cx="13011150" cy="9756775"/>
  <p:notesSz cx="6805613" cy="9939338"/>
  <p:custDataLst>
    <p:tags r:id="rId35"/>
  </p:custDataLst>
  <p:defaultTextStyle>
    <a:defPPr>
      <a:defRPr lang="en-US"/>
    </a:defPPr>
    <a:lvl1pPr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9252" indent="-192077"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300091" indent="-385741"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50929" indent="-579405"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600178" indent="-771482"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85872" algn="l" defTabSz="914348" rtl="0" eaLnBrk="1" latinLnBrk="0" hangingPunct="1">
      <a:defRPr sz="2600" kern="1200">
        <a:solidFill>
          <a:schemeClr val="tx1"/>
        </a:solidFill>
        <a:latin typeface="Arial" pitchFamily="34" charset="0"/>
        <a:ea typeface="ヒラギノ角ゴ Pro W3"/>
        <a:cs typeface="ヒラギノ角ゴ Pro W3"/>
      </a:defRPr>
    </a:lvl6pPr>
    <a:lvl7pPr marL="2743046" algn="l" defTabSz="914348" rtl="0" eaLnBrk="1" latinLnBrk="0" hangingPunct="1">
      <a:defRPr sz="2600" kern="1200">
        <a:solidFill>
          <a:schemeClr val="tx1"/>
        </a:solidFill>
        <a:latin typeface="Arial" pitchFamily="34" charset="0"/>
        <a:ea typeface="ヒラギノ角ゴ Pro W3"/>
        <a:cs typeface="ヒラギノ角ゴ Pro W3"/>
      </a:defRPr>
    </a:lvl7pPr>
    <a:lvl8pPr marL="3200220" algn="l" defTabSz="914348" rtl="0" eaLnBrk="1" latinLnBrk="0" hangingPunct="1">
      <a:defRPr sz="2600" kern="1200">
        <a:solidFill>
          <a:schemeClr val="tx1"/>
        </a:solidFill>
        <a:latin typeface="Arial" pitchFamily="34" charset="0"/>
        <a:ea typeface="ヒラギノ角ゴ Pro W3"/>
        <a:cs typeface="ヒラギノ角ゴ Pro W3"/>
      </a:defRPr>
    </a:lvl8pPr>
    <a:lvl9pPr marL="3657394" algn="l" defTabSz="914348"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BB11"/>
    <a:srgbClr val="EE0066"/>
    <a:srgbClr val="118888"/>
    <a:srgbClr val="004282"/>
    <a:srgbClr val="7F7F7F"/>
    <a:srgbClr val="FFAA00"/>
    <a:srgbClr val="EE5500"/>
    <a:srgbClr val="DD0000"/>
    <a:srgbClr val="FF4600"/>
    <a:srgbClr val="737373"/>
  </p:clrMru>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70" autoAdjust="0"/>
    <p:restoredTop sz="86460" autoAdjust="0"/>
  </p:normalViewPr>
  <p:slideViewPr>
    <p:cSldViewPr>
      <p:cViewPr varScale="1">
        <p:scale>
          <a:sx n="52" d="100"/>
          <a:sy n="52" d="100"/>
        </p:scale>
        <p:origin x="-84" y="-186"/>
      </p:cViewPr>
      <p:guideLst>
        <p:guide orient="horz" pos="3073"/>
        <p:guide pos="4098"/>
      </p:guideLst>
    </p:cSldViewPr>
  </p:slideViewPr>
  <p:outlineViewPr>
    <p:cViewPr>
      <p:scale>
        <a:sx n="33" d="100"/>
        <a:sy n="33" d="100"/>
      </p:scale>
      <p:origin x="0" y="4764"/>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67" d="100"/>
          <a:sy n="67" d="100"/>
        </p:scale>
        <p:origin x="-3516" y="-120"/>
      </p:cViewPr>
      <p:guideLst>
        <p:guide orient="horz" pos="3131"/>
        <p:guide pos="214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696" y="0"/>
            <a:ext cx="2949848" cy="496908"/>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2010-04-09</a:t>
            </a:fld>
            <a:endParaRPr lang="en-US"/>
          </a:p>
        </p:txBody>
      </p:sp>
      <p:sp>
        <p:nvSpPr>
          <p:cNvPr id="4" name="Footer Placeholder 3"/>
          <p:cNvSpPr>
            <a:spLocks noGrp="1"/>
          </p:cNvSpPr>
          <p:nvPr>
            <p:ph type="ftr" sz="quarter" idx="2"/>
          </p:nvPr>
        </p:nvSpPr>
        <p:spPr>
          <a:xfrm>
            <a:off x="0" y="9440070"/>
            <a:ext cx="2948778" cy="498088"/>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696" y="9440070"/>
            <a:ext cx="2949848" cy="498088"/>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2010-04-09</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1300091" rtl="0" fontAlgn="base">
      <a:spcBef>
        <a:spcPct val="30000"/>
      </a:spcBef>
      <a:spcAft>
        <a:spcPct val="0"/>
      </a:spcAft>
      <a:defRPr sz="1400" kern="1200">
        <a:solidFill>
          <a:schemeClr val="tx1"/>
        </a:solidFill>
        <a:latin typeface="+mn-lt"/>
        <a:ea typeface="+mn-ea"/>
        <a:cs typeface="+mn-cs"/>
      </a:defRPr>
    </a:lvl1pPr>
    <a:lvl2pPr marL="273035" algn="l" defTabSz="1300091" rtl="0" fontAlgn="base">
      <a:spcBef>
        <a:spcPct val="30000"/>
      </a:spcBef>
      <a:spcAft>
        <a:spcPct val="0"/>
      </a:spcAft>
      <a:defRPr sz="1400" kern="1200">
        <a:solidFill>
          <a:schemeClr val="tx1"/>
        </a:solidFill>
        <a:latin typeface="+mn-lt"/>
        <a:ea typeface="+mn-ea"/>
        <a:cs typeface="+mn-cs"/>
      </a:defRPr>
    </a:lvl2pPr>
    <a:lvl3pPr marL="547657" algn="l" defTabSz="1300091" rtl="0" fontAlgn="base">
      <a:spcBef>
        <a:spcPct val="30000"/>
      </a:spcBef>
      <a:spcAft>
        <a:spcPct val="0"/>
      </a:spcAft>
      <a:defRPr sz="1400" kern="1200">
        <a:solidFill>
          <a:schemeClr val="tx1"/>
        </a:solidFill>
        <a:latin typeface="+mn-lt"/>
        <a:ea typeface="+mn-ea"/>
        <a:cs typeface="+mn-cs"/>
      </a:defRPr>
    </a:lvl3pPr>
    <a:lvl4pPr marL="822279" algn="l" defTabSz="1300091" rtl="0" fontAlgn="base">
      <a:spcBef>
        <a:spcPct val="30000"/>
      </a:spcBef>
      <a:spcAft>
        <a:spcPct val="0"/>
      </a:spcAft>
      <a:defRPr sz="1400" kern="1200">
        <a:solidFill>
          <a:schemeClr val="tx1"/>
        </a:solidFill>
        <a:latin typeface="+mn-lt"/>
        <a:ea typeface="+mn-ea"/>
        <a:cs typeface="+mn-cs"/>
      </a:defRPr>
    </a:lvl4pPr>
    <a:lvl5pPr marL="1096902" algn="l" defTabSz="1300091" rtl="0" fontAlgn="base">
      <a:spcBef>
        <a:spcPct val="30000"/>
      </a:spcBef>
      <a:spcAft>
        <a:spcPct val="0"/>
      </a:spcAft>
      <a:defRPr sz="1400" kern="1200">
        <a:solidFill>
          <a:schemeClr val="tx1"/>
        </a:solidFill>
        <a:latin typeface="+mn-lt"/>
        <a:ea typeface="+mn-ea"/>
        <a:cs typeface="+mn-cs"/>
      </a:defRPr>
    </a:lvl5pPr>
    <a:lvl6pPr marL="3251926" algn="l" defTabSz="1300769" rtl="0" eaLnBrk="1" latinLnBrk="0" hangingPunct="1">
      <a:defRPr sz="1700" kern="1200">
        <a:solidFill>
          <a:schemeClr val="tx1"/>
        </a:solidFill>
        <a:latin typeface="+mn-lt"/>
        <a:ea typeface="+mn-ea"/>
        <a:cs typeface="+mn-cs"/>
      </a:defRPr>
    </a:lvl6pPr>
    <a:lvl7pPr marL="3902311" algn="l" defTabSz="1300769" rtl="0" eaLnBrk="1" latinLnBrk="0" hangingPunct="1">
      <a:defRPr sz="1700" kern="1200">
        <a:solidFill>
          <a:schemeClr val="tx1"/>
        </a:solidFill>
        <a:latin typeface="+mn-lt"/>
        <a:ea typeface="+mn-ea"/>
        <a:cs typeface="+mn-cs"/>
      </a:defRPr>
    </a:lvl7pPr>
    <a:lvl8pPr marL="4552697" algn="l" defTabSz="1300769" rtl="0" eaLnBrk="1" latinLnBrk="0" hangingPunct="1">
      <a:defRPr sz="1700" kern="1200">
        <a:solidFill>
          <a:schemeClr val="tx1"/>
        </a:solidFill>
        <a:latin typeface="+mn-lt"/>
        <a:ea typeface="+mn-ea"/>
        <a:cs typeface="+mn-cs"/>
      </a:defRPr>
    </a:lvl8pPr>
    <a:lvl9pPr marL="5203081" algn="l" defTabSz="1300769"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mtClean="0"/>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400" kern="1200" smtClean="0">
                <a:solidFill>
                  <a:schemeClr val="tx1"/>
                </a:solidFill>
                <a:latin typeface="+mn-lt"/>
                <a:ea typeface="+mn-ea"/>
                <a:cs typeface="+mn-cs"/>
              </a:rPr>
              <a:t>Just like the Revit product, Revit families also come in three flavours for architecture, MEP (mechanical, engineering, and plumbing), and structure. Most of the functionality is common to all three. Here are some aspects of the flavours:</a:t>
            </a:r>
          </a:p>
          <a:p>
            <a:r>
              <a:rPr lang="en-GB" sz="1400" kern="1200" smtClean="0">
                <a:solidFill>
                  <a:schemeClr val="tx1"/>
                </a:solidFill>
                <a:latin typeface="+mn-lt"/>
                <a:ea typeface="+mn-ea"/>
                <a:cs typeface="+mn-cs"/>
              </a:rPr>
              <a:t>Revit Architecture:</a:t>
            </a:r>
          </a:p>
          <a:p>
            <a:pPr lvl="0">
              <a:buFont typeface="Arial" pitchFamily="34" charset="0"/>
              <a:buChar char="•"/>
            </a:pPr>
            <a:r>
              <a:rPr lang="en-GB" sz="1400" kern="1200" smtClean="0">
                <a:solidFill>
                  <a:schemeClr val="tx1"/>
                </a:solidFill>
                <a:latin typeface="+mn-lt"/>
                <a:ea typeface="+mn-ea"/>
                <a:cs typeface="+mn-cs"/>
              </a:rPr>
              <a:t>Basic building components with simplistic interactions in the model</a:t>
            </a:r>
          </a:p>
          <a:p>
            <a:pPr lvl="0">
              <a:buFont typeface="Arial" pitchFamily="34" charset="0"/>
              <a:buChar char="•"/>
            </a:pPr>
            <a:r>
              <a:rPr lang="en-GB" sz="1400" kern="1200" smtClean="0">
                <a:solidFill>
                  <a:schemeClr val="tx1"/>
                </a:solidFill>
                <a:latin typeface="+mn-lt"/>
                <a:ea typeface="+mn-ea"/>
                <a:cs typeface="+mn-cs"/>
              </a:rPr>
              <a:t>Free placement objects - casework, furniture, etc.</a:t>
            </a:r>
          </a:p>
          <a:p>
            <a:pPr lvl="0">
              <a:buFont typeface="Arial" pitchFamily="34" charset="0"/>
              <a:buChar char="•"/>
            </a:pPr>
            <a:r>
              <a:rPr lang="en-GB" sz="1400" kern="1200" smtClean="0">
                <a:solidFill>
                  <a:schemeClr val="tx1"/>
                </a:solidFill>
                <a:latin typeface="+mn-lt"/>
                <a:ea typeface="+mn-ea"/>
                <a:cs typeface="+mn-cs"/>
              </a:rPr>
              <a:t>Two point placement objects - detail components, hosted objects</a:t>
            </a:r>
          </a:p>
          <a:p>
            <a:pPr lvl="0">
              <a:buFont typeface="Arial" pitchFamily="34" charset="0"/>
              <a:buChar char="•"/>
            </a:pPr>
            <a:r>
              <a:rPr lang="en-GB" sz="1400" kern="1200" smtClean="0">
                <a:solidFill>
                  <a:schemeClr val="tx1"/>
                </a:solidFill>
                <a:latin typeface="+mn-lt"/>
                <a:ea typeface="+mn-ea"/>
                <a:cs typeface="+mn-cs"/>
              </a:rPr>
              <a:t>Hosted objects: windows, doors, columns ('level to level'), ceiling or 'wall based' lighting fixtures</a:t>
            </a:r>
          </a:p>
          <a:p>
            <a:r>
              <a:rPr lang="en-GB" sz="1400" kern="1200" smtClean="0">
                <a:solidFill>
                  <a:schemeClr val="tx1"/>
                </a:solidFill>
                <a:latin typeface="+mn-lt"/>
                <a:ea typeface="+mn-ea"/>
                <a:cs typeface="+mn-cs"/>
              </a:rPr>
              <a:t>Revit Structure:</a:t>
            </a:r>
          </a:p>
          <a:p>
            <a:pPr lvl="0">
              <a:buFont typeface="Arial" pitchFamily="34" charset="0"/>
              <a:buChar char="•"/>
            </a:pPr>
            <a:r>
              <a:rPr lang="en-GB" sz="1400" kern="1200" smtClean="0">
                <a:solidFill>
                  <a:schemeClr val="tx1"/>
                </a:solidFill>
                <a:latin typeface="+mn-lt"/>
                <a:ea typeface="+mn-ea"/>
                <a:cs typeface="+mn-cs"/>
              </a:rPr>
              <a:t>Additional components with complex interactions with other objects</a:t>
            </a:r>
          </a:p>
          <a:p>
            <a:pPr lvl="0">
              <a:buFont typeface="Arial" pitchFamily="34" charset="0"/>
              <a:buChar char="•"/>
            </a:pPr>
            <a:r>
              <a:rPr lang="en-GB" sz="1400" kern="1200" smtClean="0">
                <a:solidFill>
                  <a:schemeClr val="tx1"/>
                </a:solidFill>
                <a:latin typeface="+mn-lt"/>
                <a:ea typeface="+mn-ea"/>
                <a:cs typeface="+mn-cs"/>
              </a:rPr>
              <a:t>Framing - beams ('beams to beam', 'beam to column'), columns</a:t>
            </a:r>
          </a:p>
          <a:p>
            <a:pPr lvl="0">
              <a:buFont typeface="Arial" pitchFamily="34" charset="0"/>
              <a:buChar char="•"/>
            </a:pPr>
            <a:r>
              <a:rPr lang="en-GB" sz="1400" kern="1200" smtClean="0">
                <a:solidFill>
                  <a:schemeClr val="tx1"/>
                </a:solidFill>
                <a:latin typeface="+mn-lt"/>
                <a:ea typeface="+mn-ea"/>
                <a:cs typeface="+mn-cs"/>
              </a:rPr>
              <a:t>Trusses - layout for girder trusses; boundary conditions</a:t>
            </a:r>
          </a:p>
          <a:p>
            <a:pPr lvl="0">
              <a:buFont typeface="Arial" pitchFamily="34" charset="0"/>
              <a:buChar char="•"/>
            </a:pPr>
            <a:r>
              <a:rPr lang="en-GB" sz="1400" kern="1200" smtClean="0">
                <a:solidFill>
                  <a:schemeClr val="tx1"/>
                </a:solidFill>
                <a:latin typeface="+mn-lt"/>
                <a:ea typeface="+mn-ea"/>
                <a:cs typeface="+mn-cs"/>
              </a:rPr>
              <a:t>Span direction symbols; reinforcement symbols - area reinforcement expands to find edges, path reinforcement</a:t>
            </a:r>
          </a:p>
          <a:p>
            <a:r>
              <a:rPr lang="en-GB" sz="1400" kern="1200" smtClean="0">
                <a:solidFill>
                  <a:schemeClr val="tx1"/>
                </a:solidFill>
                <a:latin typeface="+mn-lt"/>
                <a:ea typeface="+mn-ea"/>
                <a:cs typeface="+mn-cs"/>
              </a:rPr>
              <a:t>Revit MEP:</a:t>
            </a:r>
          </a:p>
          <a:p>
            <a:pPr lvl="0">
              <a:buFont typeface="Arial" pitchFamily="34" charset="0"/>
              <a:buChar char="•"/>
            </a:pPr>
            <a:r>
              <a:rPr lang="en-GB" sz="1400" kern="1200" smtClean="0">
                <a:solidFill>
                  <a:schemeClr val="tx1"/>
                </a:solidFill>
                <a:latin typeface="+mn-lt"/>
                <a:ea typeface="+mn-ea"/>
                <a:cs typeface="+mn-cs"/>
              </a:rPr>
              <a:t>Connectors allowing objects to resize based on connected neighbour elements</a:t>
            </a:r>
            <a:endParaRPr lang="en-GB" sz="1400" kern="120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sz="1400" kern="1200" smtClean="0">
                <a:solidFill>
                  <a:schemeClr val="tx1"/>
                </a:solidFill>
                <a:latin typeface="+mn-lt"/>
                <a:ea typeface="+mn-ea"/>
                <a:cs typeface="+mn-cs"/>
              </a:rPr>
              <a:t>Of the six basic family editors, the conceptual mass creation one is new to 2010. Depending on the editor, you will see a different set of available tools and building blocks. For instance, you will see tools to create forms in the model editor, but not in the annotation one. If you are using the truss editor, you will have access to the top and bottom chord, which will be shown in the model editor.</a:t>
            </a:r>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2D9C9DF0-9C53-4E78-A87E-1783A74E16C9}" type="slidenum">
              <a:rPr lang="en-US" smtClean="0"/>
              <a:pPr/>
              <a:t>12</a:t>
            </a:fld>
            <a:endParaRPr lang="en-US" smtClean="0"/>
          </a:p>
        </p:txBody>
      </p:sp>
      <p:sp>
        <p:nvSpPr>
          <p:cNvPr id="159747" name="Rectangle 2"/>
          <p:cNvSpPr>
            <a:spLocks noGrp="1" noRot="1" noChangeAspect="1" noChangeArrowheads="1" noTextEdit="1"/>
          </p:cNvSpPr>
          <p:nvPr>
            <p:ph type="sldImg"/>
          </p:nvPr>
        </p:nvSpPr>
        <p:spPr>
          <a:xfrm>
            <a:off x="1511300" y="746125"/>
            <a:ext cx="3876675" cy="2908300"/>
          </a:xfrm>
          <a:ln/>
        </p:spPr>
      </p:sp>
      <p:sp>
        <p:nvSpPr>
          <p:cNvPr id="159748" name="Rectangle 3"/>
          <p:cNvSpPr>
            <a:spLocks noGrp="1" noChangeArrowheads="1"/>
          </p:cNvSpPr>
          <p:nvPr>
            <p:ph type="body" idx="1"/>
          </p:nvPr>
        </p:nvSpPr>
        <p:spPr>
          <a:noFill/>
          <a:ln/>
        </p:spPr>
        <p:txBody>
          <a:bodyPr/>
          <a:lstStyle/>
          <a:p>
            <a:r>
              <a:rPr lang="en-GB" sz="1400" kern="1200" smtClean="0">
                <a:solidFill>
                  <a:schemeClr val="tx1"/>
                </a:solidFill>
                <a:latin typeface="+mn-lt"/>
                <a:ea typeface="+mn-ea"/>
                <a:cs typeface="+mn-cs"/>
              </a:rPr>
              <a:t>Families are a powerful feature in Revit. Creating a family can be fun, and it can also be complex. When it becomes complex, it requires good planning. Here are some suggestions for a process for building families by the Autodesk Revit content manager Steve Campbell. It describes the manual definition of a family. The same applies to a programmatic approach as well. A key to understanding the family API is to understand the UI.</a:t>
            </a:r>
            <a:endParaRPr lang="en-GB" sz="1400" kern="1200">
              <a:solidFill>
                <a:schemeClr val="tx1"/>
              </a:solidFill>
              <a:latin typeface="+mn-lt"/>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400" kern="1200" smtClean="0">
                <a:solidFill>
                  <a:schemeClr val="tx1"/>
                </a:solidFill>
                <a:latin typeface="+mn-lt"/>
                <a:ea typeface="+mn-ea"/>
                <a:cs typeface="+mn-cs"/>
              </a:rPr>
              <a:t>You can create quite complex objects and behaviour using Revit families. Here are a few of the possibilities:</a:t>
            </a:r>
          </a:p>
          <a:p>
            <a:pPr lvl="0">
              <a:buFont typeface="Arial" pitchFamily="34" charset="0"/>
              <a:buChar char="•"/>
            </a:pPr>
            <a:r>
              <a:rPr lang="en-GB" sz="1400" kern="1200" smtClean="0">
                <a:solidFill>
                  <a:schemeClr val="tx1"/>
                </a:solidFill>
                <a:latin typeface="+mn-lt"/>
                <a:ea typeface="+mn-ea"/>
                <a:cs typeface="+mn-cs"/>
              </a:rPr>
              <a:t>Formulas to control behaviour, visibility, arrays</a:t>
            </a:r>
          </a:p>
          <a:p>
            <a:pPr lvl="0">
              <a:buFont typeface="Arial" pitchFamily="34" charset="0"/>
              <a:buChar char="•"/>
            </a:pPr>
            <a:r>
              <a:rPr lang="en-GB" sz="1400" kern="1200" smtClean="0">
                <a:solidFill>
                  <a:schemeClr val="tx1"/>
                </a:solidFill>
                <a:latin typeface="+mn-lt"/>
                <a:ea typeface="+mn-ea"/>
                <a:cs typeface="+mn-cs"/>
              </a:rPr>
              <a:t>Arrays and nesting for repeatable, resizable elements across an array</a:t>
            </a:r>
          </a:p>
          <a:p>
            <a:pPr lvl="0">
              <a:buFont typeface="Arial" pitchFamily="34" charset="0"/>
              <a:buChar char="•"/>
            </a:pPr>
            <a:r>
              <a:rPr lang="en-GB" sz="1400" kern="1200" smtClean="0">
                <a:solidFill>
                  <a:schemeClr val="tx1"/>
                </a:solidFill>
                <a:latin typeface="+mn-lt"/>
                <a:ea typeface="+mn-ea"/>
                <a:cs typeface="+mn-cs"/>
              </a:rPr>
              <a:t>Advanced nesting with subcomponents that can be swapped</a:t>
            </a:r>
          </a:p>
          <a:p>
            <a:pPr lvl="0">
              <a:buFont typeface="Arial" pitchFamily="34" charset="0"/>
              <a:buChar char="•"/>
            </a:pPr>
            <a:r>
              <a:rPr lang="en-GB" sz="1400" kern="1200" smtClean="0">
                <a:solidFill>
                  <a:schemeClr val="tx1"/>
                </a:solidFill>
                <a:latin typeface="+mn-lt"/>
                <a:ea typeface="+mn-ea"/>
                <a:cs typeface="+mn-cs"/>
              </a:rPr>
              <a:t>Reference lines and angular movement</a:t>
            </a:r>
          </a:p>
          <a:p>
            <a:r>
              <a:rPr lang="en-GB" sz="1400" kern="1200" smtClean="0">
                <a:solidFill>
                  <a:schemeClr val="tx1"/>
                </a:solidFill>
                <a:latin typeface="+mn-lt"/>
                <a:ea typeface="+mn-ea"/>
                <a:cs typeface="+mn-cs"/>
              </a:rPr>
              <a:t>Formulas can be used to control behaviour, visibility, arrays, e.g. to define arrays of bolts depending on the size of a plate.</a:t>
            </a:r>
          </a:p>
          <a:p>
            <a:r>
              <a:rPr lang="en-GB" sz="1400" kern="1200" smtClean="0">
                <a:solidFill>
                  <a:schemeClr val="tx1"/>
                </a:solidFill>
                <a:latin typeface="+mn-lt"/>
                <a:ea typeface="+mn-ea"/>
                <a:cs typeface="+mn-cs"/>
              </a:rPr>
              <a:t>Arraying nested components allows the user to create families with repeatable elements across an array that can resize based on user input or rules. For example, a bookshelf with arrayed shelves, mullion patterns based on rules, and open web joists that adjust based on length and height.</a:t>
            </a:r>
          </a:p>
          <a:p>
            <a:r>
              <a:rPr lang="en-GB" sz="1400" kern="1200" smtClean="0">
                <a:solidFill>
                  <a:schemeClr val="tx1"/>
                </a:solidFill>
                <a:latin typeface="+mn-lt"/>
                <a:ea typeface="+mn-ea"/>
                <a:cs typeface="+mn-cs"/>
              </a:rPr>
              <a:t>Advanced nesting can make use of nested families with family type parameters that can provide flexible components with swappable sub-components such as nested door panels, frames, hardware, playground equipment, swappable panels and components.</a:t>
            </a:r>
          </a:p>
          <a:p>
            <a:r>
              <a:rPr lang="en-GB" sz="1400" kern="1200" smtClean="0">
                <a:solidFill>
                  <a:schemeClr val="tx1"/>
                </a:solidFill>
                <a:latin typeface="+mn-lt"/>
                <a:ea typeface="+mn-ea"/>
                <a:cs typeface="+mn-cs"/>
              </a:rPr>
              <a:t>Reference lines allow geometry to move about in an angular fashion. They contain two endpoints and two built in work planes that can be parametrically controlled. Some simple examples include a door swing that can change the opening angle, or a light fixture head that moves and points. A more complex example is an excavator arm that can bend and rotate about three or more pivot points.</a:t>
            </a:r>
            <a:endParaRPr lang="en-GB" sz="1400" kern="120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smtClean="0">
                <a:solidFill>
                  <a:schemeClr val="tx1"/>
                </a:solidFill>
                <a:latin typeface="+mn-lt"/>
                <a:ea typeface="+mn-ea"/>
                <a:cs typeface="+mn-cs"/>
              </a:rPr>
              <a:t>Now that the basics of Revit families are clear, we can look at the new access to this functionality provided by the new family API.</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B73F6669-55C1-4DF2-95E8-75ADE8EF2810}" type="slidenum">
              <a:rPr lang="en-US" smtClean="0"/>
              <a:pPr/>
              <a:t>15</a:t>
            </a:fld>
            <a:endParaRPr lang="en-US" smtClean="0"/>
          </a:p>
        </p:txBody>
      </p:sp>
      <p:sp>
        <p:nvSpPr>
          <p:cNvPr id="168963" name="Rectangle 2"/>
          <p:cNvSpPr>
            <a:spLocks noGrp="1" noRot="1" noChangeAspect="1" noChangeArrowheads="1" noTextEdit="1"/>
          </p:cNvSpPr>
          <p:nvPr>
            <p:ph type="sldImg"/>
          </p:nvPr>
        </p:nvSpPr>
        <p:spPr>
          <a:xfrm>
            <a:off x="919163" y="746125"/>
            <a:ext cx="4967287" cy="3725863"/>
          </a:xfrm>
          <a:ln/>
        </p:spPr>
      </p:sp>
      <p:sp>
        <p:nvSpPr>
          <p:cNvPr id="168964" name="Rectangle 3"/>
          <p:cNvSpPr>
            <a:spLocks noGrp="1" noChangeArrowheads="1"/>
          </p:cNvSpPr>
          <p:nvPr>
            <p:ph type="body" idx="1"/>
          </p:nvPr>
        </p:nvSpPr>
        <p:spPr>
          <a:xfrm>
            <a:off x="906793" y="4721531"/>
            <a:ext cx="4992029" cy="4471675"/>
          </a:xfrm>
          <a:noFill/>
          <a:ln/>
        </p:spPr>
        <p:txBody>
          <a:bodyPr>
            <a:normAutofit lnSpcReduction="10000"/>
          </a:bodyPr>
          <a:lstStyle/>
          <a:p>
            <a:r>
              <a:rPr lang="en-GB" sz="1400" kern="1200" smtClean="0">
                <a:solidFill>
                  <a:schemeClr val="tx1"/>
                </a:solidFill>
                <a:latin typeface="+mn-lt"/>
                <a:ea typeface="+mn-ea"/>
                <a:cs typeface="+mn-cs"/>
              </a:rPr>
              <a:t>Exposure of the family API is probably the most important enhancement to the Revit API in 2010. The concept of component family is a unique feature and strength of Revit. This was the most wanted feature in the Revit API community and we expect the effect and growth in possibilities with the availability of family API will be dramatic. </a:t>
            </a:r>
          </a:p>
          <a:p>
            <a:r>
              <a:rPr lang="en-GB" sz="1400" kern="1200" smtClean="0">
                <a:solidFill>
                  <a:schemeClr val="tx1"/>
                </a:solidFill>
                <a:latin typeface="+mn-lt"/>
                <a:ea typeface="+mn-ea"/>
                <a:cs typeface="+mn-cs"/>
              </a:rPr>
              <a:t>An obvious opportunity provided by the new family API is the automatic generation of content from databases or other library sources. It is also possible to extract a family definition out of a project and store it back into an external family file. The document ‘Revit Platform API Changes and Additions.doc’ in the Revit SDK folder provides an overview of the family API. Family API specific samples are located in the Revit SDK samples </a:t>
            </a:r>
            <a:r>
              <a:rPr lang="en-GB" sz="1400" kern="1200" err="1" smtClean="0">
                <a:solidFill>
                  <a:schemeClr val="tx1"/>
                </a:solidFill>
                <a:latin typeface="+mn-lt"/>
                <a:ea typeface="+mn-ea"/>
                <a:cs typeface="+mn-cs"/>
              </a:rPr>
              <a:t>FamilyCreation</a:t>
            </a:r>
            <a:r>
              <a:rPr lang="en-GB" sz="1400" kern="1200" smtClean="0">
                <a:solidFill>
                  <a:schemeClr val="tx1"/>
                </a:solidFill>
                <a:latin typeface="+mn-lt"/>
                <a:ea typeface="+mn-ea"/>
                <a:cs typeface="+mn-cs"/>
              </a:rPr>
              <a:t> subfolder.</a:t>
            </a:r>
            <a:endParaRPr lang="en-GB" sz="1400" kern="1200">
              <a:solidFill>
                <a:schemeClr val="tx1"/>
              </a:solidFill>
              <a:latin typeface="+mn-lt"/>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B73F6669-55C1-4DF2-95E8-75ADE8EF2810}" type="slidenum">
              <a:rPr lang="en-US" smtClean="0"/>
              <a:pPr/>
              <a:t>16</a:t>
            </a:fld>
            <a:endParaRPr lang="en-US" smtClean="0"/>
          </a:p>
        </p:txBody>
      </p:sp>
      <p:sp>
        <p:nvSpPr>
          <p:cNvPr id="168963" name="Rectangle 2"/>
          <p:cNvSpPr>
            <a:spLocks noGrp="1" noRot="1" noChangeAspect="1" noChangeArrowheads="1" noTextEdit="1"/>
          </p:cNvSpPr>
          <p:nvPr>
            <p:ph type="sldImg"/>
          </p:nvPr>
        </p:nvSpPr>
        <p:spPr>
          <a:xfrm>
            <a:off x="919163" y="746125"/>
            <a:ext cx="4967287" cy="3725863"/>
          </a:xfrm>
          <a:ln/>
        </p:spPr>
      </p:sp>
      <p:sp>
        <p:nvSpPr>
          <p:cNvPr id="168964" name="Rectangle 3"/>
          <p:cNvSpPr>
            <a:spLocks noGrp="1" noChangeArrowheads="1"/>
          </p:cNvSpPr>
          <p:nvPr>
            <p:ph type="body" idx="1"/>
          </p:nvPr>
        </p:nvSpPr>
        <p:spPr>
          <a:xfrm>
            <a:off x="906793" y="4721531"/>
            <a:ext cx="4992029" cy="4471675"/>
          </a:xfrm>
          <a:noFill/>
          <a:ln/>
        </p:spPr>
        <p:txBody>
          <a:bodyPr>
            <a:normAutofit lnSpcReduction="10000"/>
          </a:bodyPr>
          <a:lstStyle/>
          <a:p>
            <a:endParaRPr lang="en-GB" sz="1700" kern="1200" smtClean="0">
              <a:solidFill>
                <a:schemeClr val="tx1"/>
              </a:solidFill>
              <a:latin typeface="+mn-lt"/>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B73F6669-55C1-4DF2-95E8-75ADE8EF2810}" type="slidenum">
              <a:rPr lang="en-US" smtClean="0"/>
              <a:pPr/>
              <a:t>17</a:t>
            </a:fld>
            <a:endParaRPr lang="en-US" smtClean="0"/>
          </a:p>
        </p:txBody>
      </p:sp>
      <p:sp>
        <p:nvSpPr>
          <p:cNvPr id="168963" name="Rectangle 2"/>
          <p:cNvSpPr>
            <a:spLocks noGrp="1" noRot="1" noChangeAspect="1" noChangeArrowheads="1" noTextEdit="1"/>
          </p:cNvSpPr>
          <p:nvPr>
            <p:ph type="sldImg"/>
          </p:nvPr>
        </p:nvSpPr>
        <p:spPr>
          <a:xfrm>
            <a:off x="919163" y="746125"/>
            <a:ext cx="4967287" cy="3725863"/>
          </a:xfrm>
          <a:ln/>
        </p:spPr>
      </p:sp>
      <p:sp>
        <p:nvSpPr>
          <p:cNvPr id="168964" name="Rectangle 3"/>
          <p:cNvSpPr>
            <a:spLocks noGrp="1" noChangeArrowheads="1"/>
          </p:cNvSpPr>
          <p:nvPr>
            <p:ph type="body" idx="1"/>
          </p:nvPr>
        </p:nvSpPr>
        <p:spPr>
          <a:xfrm>
            <a:off x="906793" y="4721531"/>
            <a:ext cx="4992029" cy="4471675"/>
          </a:xfrm>
          <a:noFill/>
          <a:ln/>
        </p:spPr>
        <p:txBody>
          <a:bodyPr>
            <a:normAutofit lnSpcReduction="10000"/>
          </a:bodyPr>
          <a:lstStyle/>
          <a:p>
            <a:r>
              <a:rPr lang="en-GB" sz="1400" kern="1200" smtClean="0">
                <a:solidFill>
                  <a:schemeClr val="tx1"/>
                </a:solidFill>
                <a:latin typeface="+mn-lt"/>
                <a:ea typeface="+mn-ea"/>
                <a:cs typeface="+mn-cs"/>
              </a:rPr>
              <a:t>The </a:t>
            </a:r>
            <a:r>
              <a:rPr lang="en-GB" sz="1400" kern="1200" err="1" smtClean="0">
                <a:solidFill>
                  <a:schemeClr val="tx1"/>
                </a:solidFill>
                <a:latin typeface="+mn-lt"/>
                <a:ea typeface="+mn-ea"/>
                <a:cs typeface="+mn-cs"/>
              </a:rPr>
              <a:t>FamilyCreate</a:t>
            </a:r>
            <a:r>
              <a:rPr lang="en-GB" sz="1400" kern="1200" smtClean="0">
                <a:solidFill>
                  <a:schemeClr val="tx1"/>
                </a:solidFill>
                <a:latin typeface="+mn-lt"/>
                <a:ea typeface="+mn-ea"/>
                <a:cs typeface="+mn-cs"/>
              </a:rPr>
              <a:t> property on the family document returns a </a:t>
            </a:r>
            <a:r>
              <a:rPr lang="en-GB" sz="1400" kern="1200" err="1" smtClean="0">
                <a:solidFill>
                  <a:schemeClr val="tx1"/>
                </a:solidFill>
                <a:latin typeface="+mn-lt"/>
                <a:ea typeface="+mn-ea"/>
                <a:cs typeface="+mn-cs"/>
              </a:rPr>
              <a:t>FamilyItemFactory</a:t>
            </a:r>
            <a:r>
              <a:rPr lang="en-GB" sz="1400" kern="1200" smtClean="0">
                <a:solidFill>
                  <a:schemeClr val="tx1"/>
                </a:solidFill>
                <a:latin typeface="+mn-lt"/>
                <a:ea typeface="+mn-ea"/>
                <a:cs typeface="+mn-cs"/>
              </a:rPr>
              <a:t> instance. This family item factory object is a utility object used to create new instances of elements within the family document. Just like other Revit elements, these are instantiated using dedicated methods instead of the .NET new operator. This ensures that the elements created are correctly added to and hooked up within the family document. A wide range of elements types can be created, including alignments, dimensioning, annotation, curves, levels, and solid forms for conceptual design.</a:t>
            </a:r>
            <a:endParaRPr lang="en-GB" sz="1400" kern="1200">
              <a:solidFill>
                <a:schemeClr val="tx1"/>
              </a:solidFill>
              <a:latin typeface="+mn-lt"/>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B73F6669-55C1-4DF2-95E8-75ADE8EF2810}" type="slidenum">
              <a:rPr lang="en-US" smtClean="0"/>
              <a:pPr/>
              <a:t>18</a:t>
            </a:fld>
            <a:endParaRPr lang="en-US" smtClean="0"/>
          </a:p>
        </p:txBody>
      </p:sp>
      <p:sp>
        <p:nvSpPr>
          <p:cNvPr id="168963" name="Rectangle 2"/>
          <p:cNvSpPr>
            <a:spLocks noGrp="1" noRot="1" noChangeAspect="1" noChangeArrowheads="1" noTextEdit="1"/>
          </p:cNvSpPr>
          <p:nvPr>
            <p:ph type="sldImg"/>
          </p:nvPr>
        </p:nvSpPr>
        <p:spPr>
          <a:xfrm>
            <a:off x="919163" y="746125"/>
            <a:ext cx="4967287" cy="3725863"/>
          </a:xfrm>
          <a:ln/>
        </p:spPr>
      </p:sp>
      <p:sp>
        <p:nvSpPr>
          <p:cNvPr id="168964" name="Rectangle 3"/>
          <p:cNvSpPr>
            <a:spLocks noGrp="1" noChangeArrowheads="1"/>
          </p:cNvSpPr>
          <p:nvPr>
            <p:ph type="body" idx="1"/>
          </p:nvPr>
        </p:nvSpPr>
        <p:spPr>
          <a:xfrm>
            <a:off x="906793" y="4721531"/>
            <a:ext cx="4992029" cy="4471675"/>
          </a:xfrm>
          <a:noFill/>
          <a:ln/>
        </p:spPr>
        <p:txBody>
          <a:bodyPr>
            <a:normAutofit lnSpcReduction="10000"/>
          </a:bodyPr>
          <a:lstStyle/>
          <a:p>
            <a:r>
              <a:rPr lang="en-GB" sz="1400" kern="1200" smtClean="0">
                <a:solidFill>
                  <a:schemeClr val="tx1"/>
                </a:solidFill>
                <a:latin typeface="+mn-lt"/>
                <a:ea typeface="+mn-ea"/>
                <a:cs typeface="+mn-cs"/>
              </a:rPr>
              <a:t>A critical topic when building family content are the visibility settings. They are now accessible for each element in a family through the new </a:t>
            </a:r>
            <a:r>
              <a:rPr lang="en-GB" sz="1400" kern="1200" err="1" smtClean="0">
                <a:solidFill>
                  <a:schemeClr val="tx1"/>
                </a:solidFill>
                <a:latin typeface="+mn-lt"/>
                <a:ea typeface="+mn-ea"/>
                <a:cs typeface="+mn-cs"/>
              </a:rPr>
              <a:t>FamilyElementVisibility</a:t>
            </a:r>
            <a:r>
              <a:rPr lang="en-GB" sz="1400" kern="1200" smtClean="0">
                <a:solidFill>
                  <a:schemeClr val="tx1"/>
                </a:solidFill>
                <a:latin typeface="+mn-lt"/>
                <a:ea typeface="+mn-ea"/>
                <a:cs typeface="+mn-cs"/>
              </a:rPr>
              <a:t> class.</a:t>
            </a:r>
          </a:p>
          <a:p>
            <a:r>
              <a:rPr lang="en-GB" sz="1400" kern="1200" smtClean="0">
                <a:solidFill>
                  <a:schemeClr val="tx1"/>
                </a:solidFill>
                <a:latin typeface="+mn-lt"/>
                <a:ea typeface="+mn-ea"/>
                <a:cs typeface="+mn-cs"/>
              </a:rPr>
              <a:t>Each element in a family has its own visibility settings which define which levels of detail and which types of views it appears in. These options are critical to building good content. For example, intricate details of a family should only be visible in the fine detail views. 3D solid content could optionally be suppressed in plan views, where light weight 2D line work could be displayed instead. Such an approach can make a substantial performance difference, especially in large building models.</a:t>
            </a:r>
          </a:p>
          <a:p>
            <a:endParaRPr lang="en-GB" sz="1400" b="1" kern="1200" smtClean="0">
              <a:solidFill>
                <a:schemeClr val="tx1"/>
              </a:solidFill>
              <a:latin typeface="+mn-lt"/>
              <a:ea typeface="+mn-ea"/>
              <a:cs typeface="+mn-cs"/>
            </a:endParaRPr>
          </a:p>
          <a:p>
            <a:r>
              <a:rPr lang="en-GB" sz="1400" kern="1200" smtClean="0">
                <a:solidFill>
                  <a:schemeClr val="tx1"/>
                </a:solidFill>
                <a:latin typeface="+mn-lt"/>
                <a:ea typeface="+mn-ea"/>
                <a:cs typeface="+mn-cs"/>
              </a:rPr>
              <a:t>The </a:t>
            </a:r>
            <a:r>
              <a:rPr lang="en-GB" sz="1400" kern="1200" err="1" smtClean="0">
                <a:solidFill>
                  <a:schemeClr val="tx1"/>
                </a:solidFill>
                <a:latin typeface="+mn-lt"/>
                <a:ea typeface="+mn-ea"/>
                <a:cs typeface="+mn-cs"/>
              </a:rPr>
              <a:t>Document.LoadFamily</a:t>
            </a:r>
            <a:r>
              <a:rPr lang="en-GB" sz="1400" kern="1200" smtClean="0">
                <a:solidFill>
                  <a:schemeClr val="tx1"/>
                </a:solidFill>
                <a:latin typeface="+mn-lt"/>
                <a:ea typeface="+mn-ea"/>
                <a:cs typeface="+mn-cs"/>
              </a:rPr>
              <a:t> method has been enhanced and new overloads have been added, which can help to handle situations such as when a family already exists in the project. The following overloads are now provided:</a:t>
            </a:r>
          </a:p>
          <a:p>
            <a:pPr lvl="0">
              <a:buFont typeface="Arial" pitchFamily="34" charset="0"/>
              <a:buChar char="•"/>
            </a:pPr>
            <a:r>
              <a:rPr lang="en-GB" sz="1400" kern="1200" err="1" smtClean="0">
                <a:solidFill>
                  <a:schemeClr val="tx1"/>
                </a:solidFill>
                <a:latin typeface="+mn-lt"/>
                <a:ea typeface="+mn-ea"/>
                <a:cs typeface="+mn-cs"/>
              </a:rPr>
              <a:t>LoadFamily</a:t>
            </a:r>
            <a:r>
              <a:rPr lang="en-GB" sz="1400" kern="1200" smtClean="0">
                <a:solidFill>
                  <a:schemeClr val="tx1"/>
                </a:solidFill>
                <a:latin typeface="+mn-lt"/>
                <a:ea typeface="+mn-ea"/>
                <a:cs typeface="+mn-cs"/>
              </a:rPr>
              <a:t>(Document)  - loads the contents of this family document into another document.</a:t>
            </a:r>
          </a:p>
          <a:p>
            <a:pPr lvl="0">
              <a:buFont typeface="Arial" pitchFamily="34" charset="0"/>
              <a:buChar char="•"/>
            </a:pPr>
            <a:r>
              <a:rPr lang="en-GB" sz="1400" kern="1200" err="1" smtClean="0">
                <a:solidFill>
                  <a:schemeClr val="tx1"/>
                </a:solidFill>
                <a:latin typeface="+mn-lt"/>
                <a:ea typeface="+mn-ea"/>
                <a:cs typeface="+mn-cs"/>
              </a:rPr>
              <a:t>LoadFamily</a:t>
            </a:r>
            <a:r>
              <a:rPr lang="en-GB" sz="1400" kern="1200" smtClean="0">
                <a:solidFill>
                  <a:schemeClr val="tx1"/>
                </a:solidFill>
                <a:latin typeface="+mn-lt"/>
                <a:ea typeface="+mn-ea"/>
                <a:cs typeface="+mn-cs"/>
              </a:rPr>
              <a:t>(String) - loads an entire family and all its types into the document.</a:t>
            </a:r>
          </a:p>
          <a:p>
            <a:pPr lvl="0">
              <a:buFont typeface="Arial" pitchFamily="34" charset="0"/>
              <a:buChar char="•"/>
            </a:pPr>
            <a:r>
              <a:rPr lang="en-GB" sz="1400" kern="1200" err="1" smtClean="0">
                <a:solidFill>
                  <a:schemeClr val="tx1"/>
                </a:solidFill>
                <a:latin typeface="+mn-lt"/>
                <a:ea typeface="+mn-ea"/>
                <a:cs typeface="+mn-cs"/>
              </a:rPr>
              <a:t>LoadFamily</a:t>
            </a:r>
            <a:r>
              <a:rPr lang="en-GB" sz="1400" kern="1200" smtClean="0">
                <a:solidFill>
                  <a:schemeClr val="tx1"/>
                </a:solidFill>
                <a:latin typeface="+mn-lt"/>
                <a:ea typeface="+mn-ea"/>
                <a:cs typeface="+mn-cs"/>
              </a:rPr>
              <a:t>(String, Family) - loads an entire family and all its types into the document and provides a reference to the loaded family.</a:t>
            </a:r>
          </a:p>
          <a:p>
            <a:pPr lvl="0">
              <a:buFont typeface="Arial" pitchFamily="34" charset="0"/>
              <a:buChar char="•"/>
            </a:pPr>
            <a:r>
              <a:rPr lang="en-GB" sz="1400" kern="1200" err="1" smtClean="0">
                <a:solidFill>
                  <a:schemeClr val="tx1"/>
                </a:solidFill>
                <a:latin typeface="+mn-lt"/>
                <a:ea typeface="+mn-ea"/>
                <a:cs typeface="+mn-cs"/>
              </a:rPr>
              <a:t>LoadFamily</a:t>
            </a:r>
            <a:r>
              <a:rPr lang="en-GB" sz="1400" kern="1200" smtClean="0">
                <a:solidFill>
                  <a:schemeClr val="tx1"/>
                </a:solidFill>
                <a:latin typeface="+mn-lt"/>
                <a:ea typeface="+mn-ea"/>
                <a:cs typeface="+mn-cs"/>
              </a:rPr>
              <a:t>(Document, </a:t>
            </a:r>
            <a:r>
              <a:rPr lang="en-GB" sz="1400" kern="1200" err="1" smtClean="0">
                <a:solidFill>
                  <a:schemeClr val="tx1"/>
                </a:solidFill>
                <a:latin typeface="+mn-lt"/>
                <a:ea typeface="+mn-ea"/>
                <a:cs typeface="+mn-cs"/>
              </a:rPr>
              <a:t>IFamilyLoadOptions</a:t>
            </a:r>
            <a:r>
              <a:rPr lang="en-GB" sz="1400" kern="1200" smtClean="0">
                <a:solidFill>
                  <a:schemeClr val="tx1"/>
                </a:solidFill>
                <a:latin typeface="+mn-lt"/>
                <a:ea typeface="+mn-ea"/>
                <a:cs typeface="+mn-cs"/>
              </a:rPr>
              <a:t>) - loads the contents of this family document into another document.</a:t>
            </a:r>
          </a:p>
          <a:p>
            <a:r>
              <a:rPr lang="en-GB" sz="1400" kern="1200" smtClean="0">
                <a:solidFill>
                  <a:schemeClr val="tx1"/>
                </a:solidFill>
                <a:latin typeface="+mn-lt"/>
                <a:ea typeface="+mn-ea"/>
                <a:cs typeface="+mn-cs"/>
              </a:rPr>
              <a:t>The </a:t>
            </a:r>
            <a:r>
              <a:rPr lang="en-GB" sz="1400" kern="1200" err="1" smtClean="0">
                <a:solidFill>
                  <a:schemeClr val="tx1"/>
                </a:solidFill>
                <a:latin typeface="+mn-lt"/>
                <a:ea typeface="+mn-ea"/>
                <a:cs typeface="+mn-cs"/>
              </a:rPr>
              <a:t>IFamilyLoadOptions</a:t>
            </a:r>
            <a:r>
              <a:rPr lang="en-GB" sz="1400" kern="1200" smtClean="0">
                <a:solidFill>
                  <a:schemeClr val="tx1"/>
                </a:solidFill>
                <a:latin typeface="+mn-lt"/>
                <a:ea typeface="+mn-ea"/>
                <a:cs typeface="+mn-cs"/>
              </a:rPr>
              <a:t> argument to the last overload defines an interface which specifies two call-backs for handling family load situations: </a:t>
            </a:r>
            <a:r>
              <a:rPr lang="en-GB" sz="1400" kern="1200" err="1" smtClean="0">
                <a:solidFill>
                  <a:schemeClr val="tx1"/>
                </a:solidFill>
                <a:latin typeface="+mn-lt"/>
                <a:ea typeface="+mn-ea"/>
                <a:cs typeface="+mn-cs"/>
              </a:rPr>
              <a:t>OnFamilyFound</a:t>
            </a:r>
            <a:r>
              <a:rPr lang="en-GB" sz="1400" kern="1200" smtClean="0">
                <a:solidFill>
                  <a:schemeClr val="tx1"/>
                </a:solidFill>
                <a:latin typeface="+mn-lt"/>
                <a:ea typeface="+mn-ea"/>
                <a:cs typeface="+mn-cs"/>
              </a:rPr>
              <a:t> and </a:t>
            </a:r>
            <a:r>
              <a:rPr lang="en-GB" sz="1400" kern="1200" err="1" smtClean="0">
                <a:solidFill>
                  <a:schemeClr val="tx1"/>
                </a:solidFill>
                <a:latin typeface="+mn-lt"/>
                <a:ea typeface="+mn-ea"/>
                <a:cs typeface="+mn-cs"/>
              </a:rPr>
              <a:t>OnSharedFamilyFound</a:t>
            </a:r>
            <a:r>
              <a:rPr lang="en-GB" sz="1400" kern="1200" smtClean="0">
                <a:solidFill>
                  <a:schemeClr val="tx1"/>
                </a:solidFill>
                <a:latin typeface="+mn-lt"/>
                <a:ea typeface="+mn-ea"/>
                <a:cs typeface="+mn-cs"/>
              </a:rPr>
              <a:t>. These are called when a family or a shared family is already present in the target document.</a:t>
            </a:r>
            <a:endParaRPr lang="en-GB" sz="1400" kern="1200">
              <a:solidFill>
                <a:schemeClr val="tx1"/>
              </a:solidFill>
              <a:latin typeface="+mn-lt"/>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B73F6669-55C1-4DF2-95E8-75ADE8EF2810}" type="slidenum">
              <a:rPr lang="en-US" smtClean="0"/>
              <a:pPr/>
              <a:t>20</a:t>
            </a:fld>
            <a:endParaRPr lang="en-US" smtClean="0"/>
          </a:p>
        </p:txBody>
      </p:sp>
      <p:sp>
        <p:nvSpPr>
          <p:cNvPr id="168963" name="Rectangle 2"/>
          <p:cNvSpPr>
            <a:spLocks noGrp="1" noRot="1" noChangeAspect="1" noChangeArrowheads="1" noTextEdit="1"/>
          </p:cNvSpPr>
          <p:nvPr>
            <p:ph type="sldImg"/>
          </p:nvPr>
        </p:nvSpPr>
        <p:spPr>
          <a:xfrm>
            <a:off x="919163" y="746125"/>
            <a:ext cx="4967287" cy="3725863"/>
          </a:xfrm>
          <a:ln/>
        </p:spPr>
      </p:sp>
      <p:sp>
        <p:nvSpPr>
          <p:cNvPr id="168964" name="Rectangle 3"/>
          <p:cNvSpPr>
            <a:spLocks noGrp="1" noChangeArrowheads="1"/>
          </p:cNvSpPr>
          <p:nvPr>
            <p:ph type="body" idx="1"/>
          </p:nvPr>
        </p:nvSpPr>
        <p:spPr>
          <a:xfrm>
            <a:off x="906793" y="4721531"/>
            <a:ext cx="4992029" cy="4471675"/>
          </a:xfrm>
          <a:noFill/>
          <a:ln/>
        </p:spPr>
        <p:txBody>
          <a:bodyPr>
            <a:normAutofit lnSpcReduction="10000"/>
          </a:bodyPr>
          <a:lstStyle/>
          <a:p>
            <a:r>
              <a:rPr lang="en-US" sz="1700" kern="1200" smtClean="0">
                <a:solidFill>
                  <a:schemeClr val="tx1"/>
                </a:solidFill>
                <a:latin typeface="+mn-lt"/>
                <a:ea typeface="+mn-ea"/>
                <a:cs typeface="+mn-cs"/>
              </a:rPr>
              <a:t>Air Handler: use the Metric Mechanical Equipment template, and select RvtSamples &gt; Families &gt; Create</a:t>
            </a:r>
            <a:r>
              <a:rPr lang="en-US" sz="1700" kern="1200" baseline="0" smtClean="0">
                <a:solidFill>
                  <a:schemeClr val="tx1"/>
                </a:solidFill>
                <a:latin typeface="+mn-lt"/>
                <a:ea typeface="+mn-ea"/>
                <a:cs typeface="+mn-cs"/>
              </a:rPr>
              <a:t> Air Handler.</a:t>
            </a:r>
          </a:p>
          <a:p>
            <a:endParaRPr lang="en-GB" sz="1700" kern="1200" smtClean="0">
              <a:solidFill>
                <a:schemeClr val="tx1"/>
              </a:solidFill>
              <a:latin typeface="+mn-lt"/>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DEB6356D-5A77-4F50-8BDD-F5EA18AA48AE}" type="slidenum">
              <a:rPr lang="en-US" smtClean="0"/>
              <a:pPr/>
              <a:t>2</a:t>
            </a:fld>
            <a:endParaRPr lang="en-US" smtClean="0"/>
          </a:p>
        </p:txBody>
      </p:sp>
      <p:sp>
        <p:nvSpPr>
          <p:cNvPr id="109571" name="Rectangle 2"/>
          <p:cNvSpPr>
            <a:spLocks noGrp="1" noRot="1" noChangeAspect="1" noChangeArrowheads="1" noTextEdit="1"/>
          </p:cNvSpPr>
          <p:nvPr>
            <p:ph type="sldImg"/>
          </p:nvPr>
        </p:nvSpPr>
        <p:spPr>
          <a:xfrm>
            <a:off x="917575" y="744538"/>
            <a:ext cx="4237038" cy="3178175"/>
          </a:xfrm>
          <a:ln/>
        </p:spPr>
      </p:sp>
      <p:sp>
        <p:nvSpPr>
          <p:cNvPr id="109572" name="Rectangle 3"/>
          <p:cNvSpPr>
            <a:spLocks noGrp="1" noChangeArrowheads="1"/>
          </p:cNvSpPr>
          <p:nvPr>
            <p:ph type="body" idx="1"/>
          </p:nvPr>
        </p:nvSpPr>
        <p:spPr>
          <a:noFill/>
          <a:ln/>
        </p:spPr>
        <p:txBody>
          <a:bodyPr/>
          <a:lstStyle/>
          <a:p>
            <a:pPr eaLnBrk="1" hangingPunct="1"/>
            <a:r>
              <a:rPr lang="en-GB" smtClean="0"/>
              <a:t>This is a class for programmers who already have some familiarity with both the .NET Framework and the Revit .NET API.</a:t>
            </a:r>
            <a:r>
              <a:rPr lang="en-GB" baseline="0" smtClean="0"/>
              <a:t> </a:t>
            </a:r>
          </a:p>
          <a:p>
            <a:pPr eaLnBrk="1" hangingPunct="1"/>
            <a:r>
              <a:rPr lang="en-GB" baseline="0" smtClean="0"/>
              <a:t>We will be looking at using the Family API, which is new in Revit 2010, to create simple families programmatically. </a:t>
            </a:r>
          </a:p>
          <a:p>
            <a:pPr eaLnBrk="1" hangingPunct="1"/>
            <a:endParaRPr lang="en-GB" baseline="0" smtClean="0"/>
          </a:p>
          <a:p>
            <a:pPr eaLnBrk="1" hangingPunct="1"/>
            <a:r>
              <a:rPr lang="en-GB" baseline="0" smtClean="0"/>
              <a:t>I will be using C# in the samples I demonstrate during this presentation, but VB versions are available for download from the AU Online website along with the handout for this virtual class.</a:t>
            </a:r>
          </a:p>
          <a:p>
            <a:pPr eaLnBrk="1" hangingPunct="1"/>
            <a:endParaRPr lang="en-GB" baseline="0" smtClean="0"/>
          </a:p>
          <a:p>
            <a:pPr eaLnBrk="1" hangingPunct="1"/>
            <a:r>
              <a:rPr lang="en-GB" smtClean="0"/>
              <a:t>I</a:t>
            </a:r>
            <a:r>
              <a:rPr lang="en-GB" baseline="0" smtClean="0"/>
              <a:t> only have 60 minutes for this virtual presentation. I’m not going to be able to go into a lot of depth in that time, so this is an overview of the API. By the end you will have learned enough to give you some ideas of how to use this API in your own applications, and how to carry on experimenting with and learning this new API.</a:t>
            </a:r>
            <a:endParaRPr lang="en-GB"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B73F6669-55C1-4DF2-95E8-75ADE8EF2810}" type="slidenum">
              <a:rPr lang="en-US" smtClean="0"/>
              <a:pPr/>
              <a:t>21</a:t>
            </a:fld>
            <a:endParaRPr lang="en-US" smtClean="0"/>
          </a:p>
        </p:txBody>
      </p:sp>
      <p:sp>
        <p:nvSpPr>
          <p:cNvPr id="168963" name="Rectangle 2"/>
          <p:cNvSpPr>
            <a:spLocks noGrp="1" noRot="1" noChangeAspect="1" noChangeArrowheads="1" noTextEdit="1"/>
          </p:cNvSpPr>
          <p:nvPr>
            <p:ph type="sldImg"/>
          </p:nvPr>
        </p:nvSpPr>
        <p:spPr>
          <a:xfrm>
            <a:off x="919163" y="746125"/>
            <a:ext cx="4967287" cy="3725863"/>
          </a:xfrm>
          <a:ln/>
        </p:spPr>
      </p:sp>
      <p:sp>
        <p:nvSpPr>
          <p:cNvPr id="168964" name="Rectangle 3"/>
          <p:cNvSpPr>
            <a:spLocks noGrp="1" noChangeArrowheads="1"/>
          </p:cNvSpPr>
          <p:nvPr>
            <p:ph type="body" idx="1"/>
          </p:nvPr>
        </p:nvSpPr>
        <p:spPr>
          <a:xfrm>
            <a:off x="906793" y="4721531"/>
            <a:ext cx="4992029" cy="4471675"/>
          </a:xfrm>
          <a:noFill/>
          <a:ln/>
        </p:spPr>
        <p:txBody>
          <a:bodyPr>
            <a:normAutofit lnSpcReduction="10000"/>
          </a:bodyPr>
          <a:lstStyle/>
          <a:p>
            <a:r>
              <a:rPr lang="en-US" sz="1700" kern="1200" smtClean="0">
                <a:solidFill>
                  <a:schemeClr val="tx1"/>
                </a:solidFill>
                <a:latin typeface="+mn-lt"/>
                <a:ea typeface="+mn-ea"/>
                <a:cs typeface="+mn-cs"/>
              </a:rPr>
              <a:t>Metric Generic Model &gt; RvtSamples</a:t>
            </a:r>
            <a:r>
              <a:rPr lang="en-US" sz="1700" kern="1200" baseline="0" smtClean="0">
                <a:solidFill>
                  <a:schemeClr val="tx1"/>
                </a:solidFill>
                <a:latin typeface="+mn-lt"/>
                <a:ea typeface="+mn-ea"/>
                <a:cs typeface="+mn-cs"/>
              </a:rPr>
              <a:t> &gt; Families &gt; Generic Model Creation.</a:t>
            </a:r>
          </a:p>
          <a:p>
            <a:r>
              <a:rPr lang="en-US" sz="1700" kern="1200" smtClean="0">
                <a:solidFill>
                  <a:schemeClr val="tx1"/>
                </a:solidFill>
                <a:latin typeface="+mn-lt"/>
                <a:ea typeface="+mn-ea"/>
                <a:cs typeface="+mn-cs"/>
              </a:rPr>
              <a:t>Metric Window</a:t>
            </a:r>
            <a:r>
              <a:rPr lang="en-US" sz="1700" kern="1200" baseline="0" smtClean="0">
                <a:solidFill>
                  <a:schemeClr val="tx1"/>
                </a:solidFill>
                <a:latin typeface="+mn-lt"/>
                <a:ea typeface="+mn-ea"/>
                <a:cs typeface="+mn-cs"/>
              </a:rPr>
              <a:t> &gt; </a:t>
            </a:r>
            <a:r>
              <a:rPr lang="en-US" sz="1700" kern="1200" smtClean="0">
                <a:solidFill>
                  <a:schemeClr val="tx1"/>
                </a:solidFill>
                <a:latin typeface="+mn-lt"/>
                <a:ea typeface="+mn-ea"/>
                <a:cs typeface="+mn-cs"/>
              </a:rPr>
              <a:t>RvtSamples</a:t>
            </a:r>
            <a:r>
              <a:rPr lang="en-US" sz="1700" kern="1200" baseline="0" smtClean="0">
                <a:solidFill>
                  <a:schemeClr val="tx1"/>
                </a:solidFill>
                <a:latin typeface="+mn-lt"/>
                <a:ea typeface="+mn-ea"/>
                <a:cs typeface="+mn-cs"/>
              </a:rPr>
              <a:t> &gt; Families &gt; Window Wizard</a:t>
            </a:r>
            <a:endParaRPr lang="en-GB" sz="1700" kern="1200" smtClean="0">
              <a:solidFill>
                <a:schemeClr val="tx1"/>
              </a:solidFill>
              <a:latin typeface="+mn-lt"/>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p:txBody>
          <a:bodyPr/>
          <a:lstStyle/>
          <a:p>
            <a:fld id="{74119BEC-6420-476A-8DC2-5072788112FC}" type="slidenum">
              <a:rPr lang="en-US" smtClean="0"/>
              <a:pPr/>
              <a:t>30</a:t>
            </a:fld>
            <a:endParaRPr lang="en-US" smtClean="0"/>
          </a:p>
        </p:txBody>
      </p:sp>
      <p:sp>
        <p:nvSpPr>
          <p:cNvPr id="11268" name="Rectangle 3"/>
          <p:cNvSpPr>
            <a:spLocks noGrp="1" noChangeArrowheads="1"/>
          </p:cNvSpPr>
          <p:nvPr>
            <p:ph type="body" idx="1"/>
          </p:nvPr>
        </p:nvSpPr>
        <p:spPr/>
        <p:txBody>
          <a:bodyPr>
            <a:normAutofit/>
          </a:bodyPr>
          <a:lstStyle/>
          <a:p>
            <a:endParaRPr lang="en-US" smtClean="0"/>
          </a:p>
        </p:txBody>
      </p:sp>
      <p:sp>
        <p:nvSpPr>
          <p:cNvPr id="8" name="Slide Image Placeholder 7"/>
          <p:cNvSpPr>
            <a:spLocks noGrp="1" noRot="1" noChangeAspect="1"/>
          </p:cNvSpPr>
          <p:nvPr>
            <p:ph type="sldImg"/>
          </p:nvPr>
        </p:nvSpPr>
        <p:spPr>
          <a:xfrm>
            <a:off x="1538288" y="828675"/>
            <a:ext cx="3729037" cy="2797175"/>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091" rtl="0" eaLnBrk="1" fontAlgn="base" latinLnBrk="0" hangingPunct="1">
              <a:lnSpc>
                <a:spcPct val="100000"/>
              </a:lnSpc>
              <a:spcBef>
                <a:spcPct val="30000"/>
              </a:spcBef>
              <a:spcAft>
                <a:spcPct val="0"/>
              </a:spcAft>
              <a:buClrTx/>
              <a:buSzTx/>
              <a:buFontTx/>
              <a:buNone/>
              <a:tabLst/>
              <a:defRPr/>
            </a:pPr>
            <a:r>
              <a:rPr lang="en-US" smtClean="0"/>
              <a:t>Before</a:t>
            </a:r>
            <a:r>
              <a:rPr lang="en-US" baseline="0" smtClean="0"/>
              <a:t> we jump into the presentation proper, here’s a little bit about me. My name is Jeremy Tammik, and I work for the Autodesk Developer Network (ADN), in the AEC workgroup. I also write a blog on the Revit API. I have been working with the Autodesk APIs for AutoCAD, Inventor and Revit for over twenty years. A key part of my job is to support communication between external plug-in developers and our engineering to help the latter create the APIs that the former need to write really cool add-in applications.</a:t>
            </a:r>
            <a:endParaRPr lang="en-US" smtClean="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Some of you may be unfamiliar with ADN. The Autodesk Developer Network is a program providing professional support to programmers writing add-in applications for Autodesk software.</a:t>
            </a:r>
            <a:r>
              <a:rPr lang="en-US" baseline="0" smtClean="0"/>
              <a:t> If you think the program benefits listed here would be useful to you, then visit this URL and read more about it. You don’t have to be a commercial software developer to join ADN.</a:t>
            </a:r>
            <a:endParaRPr lang="en-US" smtClean="0"/>
          </a:p>
        </p:txBody>
      </p:sp>
      <p:sp>
        <p:nvSpPr>
          <p:cNvPr id="4" name="Slide Number Placeholder 3"/>
          <p:cNvSpPr>
            <a:spLocks noGrp="1"/>
          </p:cNvSpPr>
          <p:nvPr>
            <p:ph type="sldNum" sz="quarter" idx="10"/>
          </p:nvPr>
        </p:nvSpPr>
        <p:spPr/>
        <p:txBody>
          <a:bodyPr/>
          <a:lstStyle/>
          <a:p>
            <a:fld id="{6A0E5043-F1D3-4DBB-BE5C-D1DA0412B1F9}"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400" kern="1200" smtClean="0">
                <a:solidFill>
                  <a:schemeClr val="tx1"/>
                </a:solidFill>
                <a:latin typeface="+mn-lt"/>
                <a:ea typeface="+mn-ea"/>
                <a:cs typeface="+mn-cs"/>
              </a:rPr>
              <a:t>Families is an enormous strength of Revit, but until Revit 2010, no programming access was available in the family context. Therefore, two large and completely </a:t>
            </a:r>
            <a:r>
              <a:rPr lang="en-GB" sz="1400" kern="1200" err="1" smtClean="0">
                <a:solidFill>
                  <a:schemeClr val="tx1"/>
                </a:solidFill>
                <a:latin typeface="+mn-lt"/>
                <a:ea typeface="+mn-ea"/>
                <a:cs typeface="+mn-cs"/>
              </a:rPr>
              <a:t>disjunct</a:t>
            </a:r>
            <a:r>
              <a:rPr lang="en-GB" sz="1400" kern="1200" smtClean="0">
                <a:solidFill>
                  <a:schemeClr val="tx1"/>
                </a:solidFill>
                <a:latin typeface="+mn-lt"/>
                <a:ea typeface="+mn-ea"/>
                <a:cs typeface="+mn-cs"/>
              </a:rPr>
              <a:t> developer communities have evolved around the Revit products, creating either:</a:t>
            </a:r>
          </a:p>
          <a:p>
            <a:pPr lvl="0" indent="-180000">
              <a:spcBef>
                <a:spcPts val="0"/>
              </a:spcBef>
              <a:buFont typeface="Arial" pitchFamily="34" charset="0"/>
              <a:buChar char="•"/>
            </a:pPr>
            <a:r>
              <a:rPr lang="en-GB" sz="1400" kern="1200" smtClean="0">
                <a:solidFill>
                  <a:schemeClr val="tx1"/>
                </a:solidFill>
                <a:latin typeface="+mn-lt"/>
                <a:ea typeface="+mn-ea"/>
                <a:cs typeface="+mn-cs"/>
              </a:rPr>
              <a:t>Revit applications using the API</a:t>
            </a:r>
          </a:p>
          <a:p>
            <a:pPr lvl="0" indent="-180000">
              <a:spcBef>
                <a:spcPts val="0"/>
              </a:spcBef>
              <a:buFont typeface="Arial" pitchFamily="34" charset="0"/>
              <a:buChar char="•"/>
            </a:pPr>
            <a:r>
              <a:rPr lang="en-GB" sz="1400" kern="1200" smtClean="0">
                <a:solidFill>
                  <a:schemeClr val="tx1"/>
                </a:solidFill>
                <a:latin typeface="+mn-lt"/>
                <a:ea typeface="+mn-ea"/>
                <a:cs typeface="+mn-cs"/>
              </a:rPr>
              <a:t>Revit content with no API access</a:t>
            </a:r>
          </a:p>
          <a:p>
            <a:r>
              <a:rPr lang="en-GB" sz="1400" kern="1200" smtClean="0">
                <a:solidFill>
                  <a:schemeClr val="tx1"/>
                </a:solidFill>
                <a:latin typeface="+mn-lt"/>
                <a:ea typeface="+mn-ea"/>
                <a:cs typeface="+mn-cs"/>
              </a:rPr>
              <a:t>The Family API was the top wish list item and was made available for the first time in Revit 2010. It provides huge potential for synergy uniting the two separate camps. It enables:</a:t>
            </a:r>
          </a:p>
          <a:p>
            <a:pPr lvl="0" indent="-180000">
              <a:buFont typeface="Arial" pitchFamily="34" charset="0"/>
              <a:buChar char="•"/>
            </a:pPr>
            <a:r>
              <a:rPr lang="en-GB" sz="1400" kern="1200" smtClean="0">
                <a:solidFill>
                  <a:schemeClr val="tx1"/>
                </a:solidFill>
                <a:latin typeface="+mn-lt"/>
                <a:ea typeface="+mn-ea"/>
                <a:cs typeface="+mn-cs"/>
              </a:rPr>
              <a:t>Use of the Revit API in the family editor</a:t>
            </a:r>
          </a:p>
          <a:p>
            <a:pPr lvl="0" indent="-180000">
              <a:buFont typeface="Arial" pitchFamily="34" charset="0"/>
              <a:buChar char="•"/>
            </a:pPr>
            <a:r>
              <a:rPr lang="en-GB" sz="1400" kern="1200" smtClean="0">
                <a:solidFill>
                  <a:schemeClr val="tx1"/>
                </a:solidFill>
                <a:latin typeface="+mn-lt"/>
                <a:ea typeface="+mn-ea"/>
                <a:cs typeface="+mn-cs"/>
              </a:rPr>
              <a:t>Extract and modify existing or create new family content</a:t>
            </a:r>
          </a:p>
          <a:p>
            <a:pPr lvl="0" indent="-180000">
              <a:buFont typeface="Arial" pitchFamily="34" charset="0"/>
              <a:buChar char="•"/>
            </a:pPr>
            <a:r>
              <a:rPr lang="en-GB" sz="1400" kern="1200" smtClean="0">
                <a:solidFill>
                  <a:schemeClr val="tx1"/>
                </a:solidFill>
                <a:latin typeface="+mn-lt"/>
                <a:ea typeface="+mn-ea"/>
                <a:cs typeface="+mn-cs"/>
              </a:rPr>
              <a:t>Automatic library generation</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400" kern="1200" smtClean="0">
                <a:solidFill>
                  <a:schemeClr val="tx1"/>
                </a:solidFill>
                <a:latin typeface="+mn-lt"/>
                <a:ea typeface="+mn-ea"/>
                <a:cs typeface="+mn-cs"/>
              </a:rPr>
              <a:t>A non-trivial family can have a complex internal structure and many decisions need to be taken. A large body of experience around building families and family libraries has been developed before the introduction of the API. It is useful to gather some experience creating families manually before implementing code to do so automatically. Just like the standard Revit API, almost all the features provided by the family API are available through the user interface as well.</a:t>
            </a:r>
            <a:endParaRPr lang="en-GB" sz="1400" kern="120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400" kern="1200" smtClean="0">
                <a:solidFill>
                  <a:schemeClr val="tx1"/>
                </a:solidFill>
                <a:latin typeface="+mn-lt"/>
                <a:ea typeface="+mn-ea"/>
                <a:cs typeface="+mn-cs"/>
              </a:rPr>
              <a:t>Before discussing the family API, it is important to understand the basics of Revit families and their definition.</a:t>
            </a:r>
          </a:p>
          <a:p>
            <a:r>
              <a:rPr lang="en-GB" sz="1400" kern="1200" smtClean="0">
                <a:solidFill>
                  <a:schemeClr val="tx1"/>
                </a:solidFill>
                <a:latin typeface="+mn-lt"/>
                <a:ea typeface="+mn-ea"/>
                <a:cs typeface="+mn-cs"/>
              </a:rPr>
              <a:t>A Revit family is a graphic representation of building objects and symbols. It can include geometry in 2D or 3D as well as data that supports the definition and creation of object instances. A family defines one or more types or symbols. A type or symbol can be inserted into the project to create a family instance.</a:t>
            </a:r>
          </a:p>
          <a:p>
            <a:r>
              <a:rPr lang="en-GB" sz="1400" kern="1200" smtClean="0">
                <a:solidFill>
                  <a:schemeClr val="tx1"/>
                </a:solidFill>
                <a:latin typeface="+mn-lt"/>
                <a:ea typeface="+mn-ea"/>
                <a:cs typeface="+mn-cs"/>
              </a:rPr>
              <a:t>There are three different classes of families, system, standard and in-place:</a:t>
            </a:r>
          </a:p>
          <a:p>
            <a:pPr lvl="0" indent="-180000">
              <a:buFont typeface="Arial" pitchFamily="34" charset="0"/>
              <a:buChar char="•"/>
            </a:pPr>
            <a:r>
              <a:rPr lang="en-GB" sz="1400" kern="1200" smtClean="0">
                <a:solidFill>
                  <a:schemeClr val="tx1"/>
                </a:solidFill>
                <a:latin typeface="+mn-lt"/>
                <a:ea typeface="+mn-ea"/>
                <a:cs typeface="+mn-cs"/>
              </a:rPr>
              <a:t>System families are stored in the project template and used for objects such as Walls, Roofs, Floors, Ceilings, Rebar, etc.</a:t>
            </a:r>
          </a:p>
          <a:p>
            <a:pPr lvl="0" indent="-180000">
              <a:buFont typeface="Arial" pitchFamily="34" charset="0"/>
              <a:buChar char="•"/>
            </a:pPr>
            <a:r>
              <a:rPr lang="en-GB" sz="1400" kern="1200" smtClean="0">
                <a:solidFill>
                  <a:schemeClr val="tx1"/>
                </a:solidFill>
                <a:latin typeface="+mn-lt"/>
                <a:ea typeface="+mn-ea"/>
                <a:cs typeface="+mn-cs"/>
              </a:rPr>
              <a:t>Standard families are defined externally in freestanding RFA files and used for objects such as Windows, Doors, Furniture, Beams, Ductwork, etc.</a:t>
            </a:r>
          </a:p>
          <a:p>
            <a:pPr lvl="0" indent="-180000">
              <a:buFont typeface="Arial" pitchFamily="34" charset="0"/>
              <a:buChar char="•"/>
            </a:pPr>
            <a:r>
              <a:rPr lang="en-GB" sz="1400" kern="1200" smtClean="0">
                <a:solidFill>
                  <a:schemeClr val="tx1"/>
                </a:solidFill>
                <a:latin typeface="+mn-lt"/>
                <a:ea typeface="+mn-ea"/>
                <a:cs typeface="+mn-cs"/>
              </a:rPr>
              <a:t>In-Place families are used for 'one of kind objects'.</a:t>
            </a:r>
          </a:p>
          <a:p>
            <a:r>
              <a:rPr lang="en-GB" sz="1400" kern="1200" smtClean="0">
                <a:solidFill>
                  <a:schemeClr val="tx1"/>
                </a:solidFill>
                <a:latin typeface="+mn-lt"/>
                <a:ea typeface="+mn-ea"/>
                <a:cs typeface="+mn-cs"/>
              </a:rPr>
              <a:t>The new family API provided in Revit 2010 addresses the standard families.</a:t>
            </a:r>
            <a:endParaRPr lang="en-GB" sz="1400" kern="120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400" kern="1200" smtClean="0">
                <a:solidFill>
                  <a:schemeClr val="tx1"/>
                </a:solidFill>
                <a:latin typeface="+mn-lt"/>
                <a:ea typeface="+mn-ea"/>
                <a:cs typeface="+mn-cs"/>
              </a:rPr>
              <a:t>A new family is always based on a family template file, if created from scratch, or on an existing family, which is enhanced in some way. Regardless of whether you are using the UI or API, the first thing you will need to decide is which template or family file you want to begin with.</a:t>
            </a:r>
          </a:p>
          <a:p>
            <a:pPr lvl="0" indent="-180000">
              <a:buFont typeface="Arial" pitchFamily="34" charset="0"/>
              <a:buChar char="•"/>
            </a:pPr>
            <a:r>
              <a:rPr lang="en-GB" sz="1400" kern="1200" smtClean="0">
                <a:solidFill>
                  <a:schemeClr val="tx1"/>
                </a:solidFill>
                <a:latin typeface="+mn-lt"/>
                <a:ea typeface="+mn-ea"/>
                <a:cs typeface="+mn-cs"/>
              </a:rPr>
              <a:t>Create a completely new family starting from a family template.</a:t>
            </a:r>
          </a:p>
          <a:p>
            <a:pPr lvl="0" indent="-180000">
              <a:buFont typeface="Arial" pitchFamily="34" charset="0"/>
              <a:buChar char="•"/>
            </a:pPr>
            <a:r>
              <a:rPr lang="en-GB" sz="1400" kern="1200" smtClean="0">
                <a:solidFill>
                  <a:schemeClr val="tx1"/>
                </a:solidFill>
                <a:latin typeface="+mn-lt"/>
                <a:ea typeface="+mn-ea"/>
                <a:cs typeface="+mn-cs"/>
              </a:rPr>
              <a:t>Enhance an existing family.</a:t>
            </a:r>
          </a:p>
          <a:p>
            <a:r>
              <a:rPr lang="en-GB" sz="1400" kern="1200" smtClean="0">
                <a:solidFill>
                  <a:schemeClr val="tx1"/>
                </a:solidFill>
                <a:latin typeface="+mn-lt"/>
                <a:ea typeface="+mn-ea"/>
                <a:cs typeface="+mn-cs"/>
              </a:rPr>
              <a:t>You need to choose which approach to take, as well as which template or family file to start with. There are plenty of templates to choose from. Other decisions that need to be taken and which influence this choice include</a:t>
            </a:r>
          </a:p>
          <a:p>
            <a:pPr lvl="0" indent="-180000">
              <a:buFont typeface="Arial" pitchFamily="34" charset="0"/>
              <a:buChar char="•"/>
            </a:pPr>
            <a:r>
              <a:rPr lang="en-GB" sz="1400" kern="1200" smtClean="0">
                <a:solidFill>
                  <a:schemeClr val="tx1"/>
                </a:solidFill>
                <a:latin typeface="+mn-lt"/>
                <a:ea typeface="+mn-ea"/>
                <a:cs typeface="+mn-cs"/>
              </a:rPr>
              <a:t>Category?</a:t>
            </a:r>
          </a:p>
          <a:p>
            <a:pPr lvl="0" indent="-180000">
              <a:buFont typeface="Arial" pitchFamily="34" charset="0"/>
              <a:buChar char="•"/>
            </a:pPr>
            <a:r>
              <a:rPr lang="en-GB" sz="1400" kern="1200" smtClean="0">
                <a:solidFill>
                  <a:schemeClr val="tx1"/>
                </a:solidFill>
                <a:latin typeface="+mn-lt"/>
                <a:ea typeface="+mn-ea"/>
                <a:cs typeface="+mn-cs"/>
              </a:rPr>
              <a:t>Is the family 2D or 3D?</a:t>
            </a:r>
          </a:p>
          <a:p>
            <a:pPr lvl="0" indent="-180000">
              <a:buFont typeface="Arial" pitchFamily="34" charset="0"/>
              <a:buChar char="•"/>
            </a:pPr>
            <a:r>
              <a:rPr lang="en-GB" sz="1400" kern="1200" smtClean="0">
                <a:solidFill>
                  <a:schemeClr val="tx1"/>
                </a:solidFill>
                <a:latin typeface="+mn-lt"/>
                <a:ea typeface="+mn-ea"/>
                <a:cs typeface="+mn-cs"/>
              </a:rPr>
              <a:t>Model or detail component?</a:t>
            </a:r>
          </a:p>
          <a:p>
            <a:pPr lvl="0" indent="-180000">
              <a:buFont typeface="Arial" pitchFamily="34" charset="0"/>
              <a:buChar char="•"/>
            </a:pPr>
            <a:r>
              <a:rPr lang="en-GB" sz="1400" kern="1200" smtClean="0">
                <a:solidFill>
                  <a:schemeClr val="tx1"/>
                </a:solidFill>
                <a:latin typeface="+mn-lt"/>
                <a:ea typeface="+mn-ea"/>
                <a:cs typeface="+mn-cs"/>
              </a:rPr>
              <a:t>Hosted or non-hosted: Wall, Ceiling, etc.</a:t>
            </a:r>
          </a:p>
          <a:p>
            <a:pPr lvl="0" indent="-180000">
              <a:buFont typeface="Arial" pitchFamily="34" charset="0"/>
              <a:buChar char="•"/>
            </a:pPr>
            <a:r>
              <a:rPr lang="en-GB" sz="1400" kern="1200" smtClean="0">
                <a:solidFill>
                  <a:schemeClr val="tx1"/>
                </a:solidFill>
                <a:latin typeface="+mn-lt"/>
                <a:ea typeface="+mn-ea"/>
                <a:cs typeface="+mn-cs"/>
              </a:rPr>
              <a:t>Placement type: Free, two point, ...</a:t>
            </a:r>
          </a:p>
          <a:p>
            <a:pPr lvl="0" indent="-180000">
              <a:buFont typeface="Arial" pitchFamily="34" charset="0"/>
              <a:buChar char="•"/>
            </a:pPr>
            <a:r>
              <a:rPr lang="en-GB" sz="1400" kern="1200" smtClean="0">
                <a:solidFill>
                  <a:schemeClr val="tx1"/>
                </a:solidFill>
                <a:latin typeface="+mn-lt"/>
                <a:ea typeface="+mn-ea"/>
                <a:cs typeface="+mn-cs"/>
              </a:rPr>
              <a:t>Specialty: Lighting, RPC, ...</a:t>
            </a:r>
            <a:endParaRPr lang="en-GB" sz="1400" kern="120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3467"/>
            <a:ext cx="11762080" cy="1417320"/>
          </a:xfrm>
        </p:spPr>
        <p:txBody>
          <a:bodyPr/>
          <a:lstStyle>
            <a:lvl1pPr>
              <a:defRPr sz="4800"/>
            </a:lvl1pPr>
          </a:lstStyle>
          <a:p>
            <a:r>
              <a:rPr lang="en-US" smtClean="0"/>
              <a:t>Click to edit Master title style</a:t>
            </a:r>
            <a:endParaRPr lang="en-US"/>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4pPr marL="914400" indent="0">
              <a:buNone/>
              <a:defRPr b="1">
                <a:solidFill>
                  <a:schemeClr val="accent6">
                    <a:lumMod val="60000"/>
                    <a:lumOff val="40000"/>
                  </a:schemeClr>
                </a:solidFill>
                <a:latin typeface="Courier New" pitchFamily="49" charset="0"/>
                <a:cs typeface="Courier New" pitchFamily="49" charset="0"/>
              </a:defRPr>
            </a:lvl4pPr>
            <a:lvl5pPr marL="914400" indent="0">
              <a:buNone/>
              <a:defRPr b="1">
                <a:solidFill>
                  <a:schemeClr val="accent6">
                    <a:lumMod val="60000"/>
                    <a:lumOff val="40000"/>
                  </a:schemeClr>
                </a:solidFill>
                <a:latin typeface="Courier New"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3011150" cy="8993187"/>
          </a:xfrm>
        </p:spPr>
        <p:txBody>
          <a:bodyPr/>
          <a:lstStyle/>
          <a:p>
            <a:pPr lvl="0"/>
            <a:r>
              <a:rPr lang="en-US" smtClean="0"/>
              <a:t>Click to edit Master text styles</a:t>
            </a:r>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98513" y="2146491"/>
            <a:ext cx="5724906" cy="66996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6570631" y="2168172"/>
            <a:ext cx="5789962" cy="6699652"/>
          </a:xfrm>
        </p:spPr>
        <p:txBody>
          <a:bodyPr/>
          <a:lstStyle/>
          <a:p>
            <a:pPr lvl="0"/>
            <a:r>
              <a:rPr lang="en-US" smtClean="0"/>
              <a:t>Click to edit Master text styles</a:t>
            </a:r>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0"/>
            <a:ext cx="11762080" cy="1417320"/>
          </a:xfrm>
        </p:spPr>
        <p:txBody>
          <a:bodyPr/>
          <a:lstStyle/>
          <a:p>
            <a:r>
              <a:rPr lang="en-US" smtClean="0"/>
              <a:t>Click to edit Master title style</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3011150" cy="8993187"/>
          </a:xfrm>
        </p:spPr>
        <p:txBody>
          <a:bodyPr/>
          <a:lstStyle/>
          <a:p>
            <a:pPr lvl="0"/>
            <a:r>
              <a:rPr lang="en-US" smtClean="0"/>
              <a:t>Click to edit Master text styles</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98513" y="2146491"/>
            <a:ext cx="5724906" cy="66996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6570631" y="2168172"/>
            <a:ext cx="5789962" cy="6699652"/>
          </a:xfrm>
        </p:spPr>
        <p:txBody>
          <a:body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4"/>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6" name="Picture 5" descr="au2009_ppt_footer_aec_v2.png"/>
          <p:cNvPicPr>
            <a:picLocks noChangeAspect="1"/>
          </p:cNvPicPr>
          <p:nvPr userDrawn="1"/>
        </p:nvPicPr>
        <p:blipFill>
          <a:blip r:embed="rId7" cstate="print"/>
          <a:stretch>
            <a:fillRect/>
          </a:stretch>
        </p:blipFill>
        <p:spPr>
          <a:xfrm>
            <a:off x="0" y="8982453"/>
            <a:ext cx="13011150" cy="774322"/>
          </a:xfrm>
          <a:prstGeom prst="rect">
            <a:avLst/>
          </a:prstGeom>
        </p:spPr>
      </p:pic>
      <p:sp>
        <p:nvSpPr>
          <p:cNvPr id="5" name="TextBox 4"/>
          <p:cNvSpPr txBox="1"/>
          <p:nvPr userDrawn="1"/>
        </p:nvSpPr>
        <p:spPr>
          <a:xfrm>
            <a:off x="3686175" y="9188033"/>
            <a:ext cx="2819400" cy="338554"/>
          </a:xfrm>
          <a:prstGeom prst="rect">
            <a:avLst/>
          </a:prstGeom>
          <a:noFill/>
        </p:spPr>
        <p:txBody>
          <a:bodyPr wrap="square" rtlCol="0">
            <a:spAutoFit/>
          </a:bodyPr>
          <a:lstStyle/>
          <a:p>
            <a:r>
              <a:rPr lang="en-US" sz="1600" smtClean="0">
                <a:solidFill>
                  <a:schemeClr val="tx1">
                    <a:lumMod val="85000"/>
                  </a:schemeClr>
                </a:solidFill>
              </a:rPr>
              <a:t>The Revit Family API </a:t>
            </a:r>
            <a:fld id="{71F05DAD-68F8-449D-84E8-9F7F54BDDD1C}" type="slidenum">
              <a:rPr lang="en-US" sz="1600" smtClean="0">
                <a:solidFill>
                  <a:schemeClr val="tx1">
                    <a:lumMod val="85000"/>
                  </a:schemeClr>
                </a:solidFill>
              </a:rPr>
              <a:pPr/>
              <a:t>‹#›</a:t>
            </a:fld>
            <a:endParaRPr lang="en-GB" sz="1600">
              <a:solidFill>
                <a:schemeClr val="tx1">
                  <a:lumMod val="85000"/>
                </a:schemeClr>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p:timing>
    <p:tnLst>
      <p:par>
        <p:cTn id="1" dur="indefinite" restart="never" nodeType="tmRoot"/>
      </p:par>
    </p:tnLst>
  </p:timing>
  <p:hf hdr="0" dt="0"/>
  <p:txStyles>
    <p:titleStyle>
      <a:lvl1pPr algn="l" rtl="0" eaLnBrk="1" fontAlgn="base" hangingPunct="1">
        <a:spcBef>
          <a:spcPct val="0"/>
        </a:spcBef>
        <a:spcAft>
          <a:spcPct val="0"/>
        </a:spcAft>
        <a:defRPr sz="4000" b="1" baseline="0">
          <a:solidFill>
            <a:srgbClr val="FFFFFF"/>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7358"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471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72071"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942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4147" indent="-284147" algn="l" rtl="0" eaLnBrk="1" fontAlgn="base" hangingPunct="1">
        <a:spcBef>
          <a:spcPts val="499"/>
        </a:spcBef>
        <a:spcAft>
          <a:spcPct val="0"/>
        </a:spcAft>
        <a:buClr>
          <a:srgbClr val="FFFFFF"/>
        </a:buClr>
        <a:buSzPct val="80000"/>
        <a:buFont typeface="Wingdings" pitchFamily="2" charset="2"/>
        <a:buChar char="§"/>
        <a:defRPr sz="3200">
          <a:solidFill>
            <a:srgbClr val="FFFFFF"/>
          </a:solidFill>
          <a:latin typeface="+mn-lt"/>
          <a:ea typeface="+mn-ea"/>
          <a:cs typeface="+mn-cs"/>
          <a:sym typeface="Arial" pitchFamily="34" charset="0"/>
        </a:defRPr>
      </a:lvl1pPr>
      <a:lvl2pPr marL="568293" indent="-284147" algn="l" rtl="0" eaLnBrk="1" fontAlgn="base" hangingPunct="1">
        <a:spcBef>
          <a:spcPts val="499"/>
        </a:spcBef>
        <a:spcAft>
          <a:spcPct val="0"/>
        </a:spcAft>
        <a:buClr>
          <a:srgbClr val="FFFFFF"/>
        </a:buClr>
        <a:buSzPct val="80000"/>
        <a:buFont typeface="Wingdings" pitchFamily="2" charset="2"/>
        <a:buChar char="§"/>
        <a:defRPr sz="2800">
          <a:solidFill>
            <a:srgbClr val="FFFFFF"/>
          </a:solidFill>
          <a:latin typeface="+mn-lt"/>
          <a:ea typeface="+mn-ea"/>
          <a:cs typeface="+mn-cs"/>
          <a:sym typeface="Arial" pitchFamily="34" charset="0"/>
        </a:defRPr>
      </a:lvl2pPr>
      <a:lvl3pPr marL="909588" indent="-255573" algn="l" rtl="0" eaLnBrk="1" fontAlgn="base" hangingPunct="1">
        <a:spcBef>
          <a:spcPts val="400"/>
        </a:spcBef>
        <a:spcAft>
          <a:spcPct val="0"/>
        </a:spcAft>
        <a:buClr>
          <a:srgbClr val="FFFFFF"/>
        </a:buClr>
        <a:buSzPct val="80000"/>
        <a:buFont typeface="Wingdings" pitchFamily="2" charset="2"/>
        <a:buChar char="§"/>
        <a:defRPr sz="2400">
          <a:solidFill>
            <a:srgbClr val="FFFFFF"/>
          </a:solidFill>
          <a:latin typeface="+mn-lt"/>
          <a:ea typeface="+mn-ea"/>
          <a:cs typeface="+mn-cs"/>
          <a:sym typeface="Arial" pitchFamily="34" charset="0"/>
        </a:defRPr>
      </a:lvl3pPr>
      <a:lvl4pPr marL="1422321" indent="-228587" algn="l" rtl="0" eaLnBrk="1" fontAlgn="base" hangingPunct="1">
        <a:spcBef>
          <a:spcPts val="300"/>
        </a:spcBef>
        <a:spcAft>
          <a:spcPct val="0"/>
        </a:spcAft>
        <a:buClr>
          <a:srgbClr val="FFFFFF"/>
        </a:buClr>
        <a:buSzPct val="80000"/>
        <a:buFont typeface="Wingdings" pitchFamily="2" charset="2"/>
        <a:buChar char="§"/>
        <a:defRPr sz="2100">
          <a:solidFill>
            <a:srgbClr val="FFFFFF"/>
          </a:solidFill>
          <a:latin typeface="+mn-lt"/>
          <a:ea typeface="+mn-ea"/>
          <a:cs typeface="+mn-cs"/>
          <a:sym typeface="Arial" pitchFamily="34" charset="0"/>
        </a:defRPr>
      </a:lvl4pPr>
      <a:lvl5pPr marL="1877908" indent="-206363" algn="l" rtl="0" eaLnBrk="1" fontAlgn="base" hangingPunct="1">
        <a:spcBef>
          <a:spcPts val="300"/>
        </a:spcBef>
        <a:spcAft>
          <a:spcPct val="0"/>
        </a:spcAft>
        <a:buClr>
          <a:srgbClr val="FFFFFF"/>
        </a:buClr>
        <a:buSzPct val="80000"/>
        <a:buFont typeface="Wingdings" pitchFamily="2" charset="2"/>
        <a:buChar char="§"/>
        <a:defRPr sz="2000">
          <a:solidFill>
            <a:srgbClr val="FFFFFF"/>
          </a:solidFill>
          <a:latin typeface="+mn-lt"/>
          <a:ea typeface="+mn-ea"/>
          <a:cs typeface="+mn-cs"/>
          <a:sym typeface="Arial" pitchFamily="34" charset="0"/>
        </a:defRPr>
      </a:lvl5pPr>
      <a:lvl6pPr marL="2336016"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93373"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50731"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708087"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4715" rtl="0" eaLnBrk="1" latinLnBrk="0" hangingPunct="1">
        <a:defRPr sz="1800" kern="1200">
          <a:solidFill>
            <a:schemeClr val="tx1"/>
          </a:solidFill>
          <a:latin typeface="+mn-lt"/>
          <a:ea typeface="+mn-ea"/>
          <a:cs typeface="+mn-cs"/>
        </a:defRPr>
      </a:lvl1pPr>
      <a:lvl2pPr marL="457358" algn="l" defTabSz="914715" rtl="0" eaLnBrk="1" latinLnBrk="0" hangingPunct="1">
        <a:defRPr sz="1800" kern="1200">
          <a:solidFill>
            <a:schemeClr val="tx1"/>
          </a:solidFill>
          <a:latin typeface="+mn-lt"/>
          <a:ea typeface="+mn-ea"/>
          <a:cs typeface="+mn-cs"/>
        </a:defRPr>
      </a:lvl2pPr>
      <a:lvl3pPr marL="914715" algn="l" defTabSz="914715" rtl="0" eaLnBrk="1" latinLnBrk="0" hangingPunct="1">
        <a:defRPr sz="1800" kern="1200">
          <a:solidFill>
            <a:schemeClr val="tx1"/>
          </a:solidFill>
          <a:latin typeface="+mn-lt"/>
          <a:ea typeface="+mn-ea"/>
          <a:cs typeface="+mn-cs"/>
        </a:defRPr>
      </a:lvl3pPr>
      <a:lvl4pPr marL="1372071" algn="l" defTabSz="914715" rtl="0" eaLnBrk="1" latinLnBrk="0" hangingPunct="1">
        <a:defRPr sz="1800" kern="1200">
          <a:solidFill>
            <a:schemeClr val="tx1"/>
          </a:solidFill>
          <a:latin typeface="+mn-lt"/>
          <a:ea typeface="+mn-ea"/>
          <a:cs typeface="+mn-cs"/>
        </a:defRPr>
      </a:lvl4pPr>
      <a:lvl5pPr marL="1829429" algn="l" defTabSz="914715" rtl="0" eaLnBrk="1" latinLnBrk="0" hangingPunct="1">
        <a:defRPr sz="1800" kern="1200">
          <a:solidFill>
            <a:schemeClr val="tx1"/>
          </a:solidFill>
          <a:latin typeface="+mn-lt"/>
          <a:ea typeface="+mn-ea"/>
          <a:cs typeface="+mn-cs"/>
        </a:defRPr>
      </a:lvl5pPr>
      <a:lvl6pPr marL="2286785" algn="l" defTabSz="914715" rtl="0" eaLnBrk="1" latinLnBrk="0" hangingPunct="1">
        <a:defRPr sz="1800" kern="1200">
          <a:solidFill>
            <a:schemeClr val="tx1"/>
          </a:solidFill>
          <a:latin typeface="+mn-lt"/>
          <a:ea typeface="+mn-ea"/>
          <a:cs typeface="+mn-cs"/>
        </a:defRPr>
      </a:lvl6pPr>
      <a:lvl7pPr marL="2744143" algn="l" defTabSz="914715" rtl="0" eaLnBrk="1" latinLnBrk="0" hangingPunct="1">
        <a:defRPr sz="1800" kern="1200">
          <a:solidFill>
            <a:schemeClr val="tx1"/>
          </a:solidFill>
          <a:latin typeface="+mn-lt"/>
          <a:ea typeface="+mn-ea"/>
          <a:cs typeface="+mn-cs"/>
        </a:defRPr>
      </a:lvl7pPr>
      <a:lvl8pPr marL="3201501" algn="l" defTabSz="914715" rtl="0" eaLnBrk="1" latinLnBrk="0" hangingPunct="1">
        <a:defRPr sz="1800" kern="1200">
          <a:solidFill>
            <a:schemeClr val="tx1"/>
          </a:solidFill>
          <a:latin typeface="+mn-lt"/>
          <a:ea typeface="+mn-ea"/>
          <a:cs typeface="+mn-cs"/>
        </a:defRPr>
      </a:lvl8pPr>
      <a:lvl9pPr marL="3658857" algn="l" defTabSz="91471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4"/>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6" name="Picture 5" descr="au2009_ppt_footer_aec_v2.png"/>
          <p:cNvPicPr>
            <a:picLocks noChangeAspect="1"/>
          </p:cNvPicPr>
          <p:nvPr userDrawn="1"/>
        </p:nvPicPr>
        <p:blipFill>
          <a:blip r:embed="rId6" cstate="print"/>
          <a:stretch>
            <a:fillRect/>
          </a:stretch>
        </p:blipFill>
        <p:spPr>
          <a:xfrm>
            <a:off x="0" y="8982453"/>
            <a:ext cx="13011150" cy="774322"/>
          </a:xfrm>
          <a:prstGeom prst="rect">
            <a:avLst/>
          </a:prstGeom>
        </p:spPr>
      </p:pic>
      <p:sp>
        <p:nvSpPr>
          <p:cNvPr id="5" name="TextBox 4"/>
          <p:cNvSpPr txBox="1"/>
          <p:nvPr userDrawn="1"/>
        </p:nvSpPr>
        <p:spPr>
          <a:xfrm>
            <a:off x="3686175" y="9221787"/>
            <a:ext cx="2819400" cy="338554"/>
          </a:xfrm>
          <a:prstGeom prst="rect">
            <a:avLst/>
          </a:prstGeom>
          <a:noFill/>
        </p:spPr>
        <p:txBody>
          <a:bodyPr wrap="square" rtlCol="0">
            <a:spAutoFit/>
          </a:bodyPr>
          <a:lstStyle/>
          <a:p>
            <a:r>
              <a:rPr lang="en-US" sz="1600" smtClean="0">
                <a:solidFill>
                  <a:schemeClr val="bg1">
                    <a:lumMod val="75000"/>
                  </a:schemeClr>
                </a:solidFill>
              </a:rPr>
              <a:t>The Revit Family API </a:t>
            </a:r>
            <a:fld id="{EF059E41-CB95-4F83-870F-17F94D6F54CF}" type="slidenum">
              <a:rPr lang="en-US" sz="1600" smtClean="0">
                <a:solidFill>
                  <a:schemeClr val="bg1">
                    <a:lumMod val="75000"/>
                  </a:schemeClr>
                </a:solidFill>
              </a:rPr>
              <a:pPr/>
              <a:t>‹#›</a:t>
            </a:fld>
            <a:endParaRPr lang="en-GB" sz="1600">
              <a:solidFill>
                <a:schemeClr val="bg1">
                  <a:lumMod val="75000"/>
                </a:schemeClr>
              </a:solidFill>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transition/>
  <p:hf hdr="0" dt="0"/>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7358"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471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72071"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942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4147" indent="-284147" algn="l" rtl="0" eaLnBrk="1" fontAlgn="base" hangingPunct="1">
        <a:spcBef>
          <a:spcPts val="499"/>
        </a:spcBef>
        <a:spcAft>
          <a:spcPct val="0"/>
        </a:spcAft>
        <a:buClr>
          <a:schemeClr val="tx2"/>
        </a:buClr>
        <a:buSzPct val="80000"/>
        <a:buFont typeface="Wingdings" pitchFamily="2" charset="2"/>
        <a:buChar char="§"/>
        <a:defRPr sz="3200">
          <a:solidFill>
            <a:schemeClr val="tx1"/>
          </a:solidFill>
          <a:latin typeface="+mn-lt"/>
          <a:ea typeface="+mn-ea"/>
          <a:cs typeface="+mn-cs"/>
          <a:sym typeface="Arial" pitchFamily="34" charset="0"/>
        </a:defRPr>
      </a:lvl1pPr>
      <a:lvl2pPr marL="568293" indent="-284147"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9588" indent="-255573"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22321" indent="-228587"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77908" indent="-206363"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36016"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93373"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50731"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708087"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4715" rtl="0" eaLnBrk="1" latinLnBrk="0" hangingPunct="1">
        <a:defRPr sz="1800" kern="1200">
          <a:solidFill>
            <a:schemeClr val="tx1"/>
          </a:solidFill>
          <a:latin typeface="+mn-lt"/>
          <a:ea typeface="+mn-ea"/>
          <a:cs typeface="+mn-cs"/>
        </a:defRPr>
      </a:lvl1pPr>
      <a:lvl2pPr marL="457358" algn="l" defTabSz="914715" rtl="0" eaLnBrk="1" latinLnBrk="0" hangingPunct="1">
        <a:defRPr sz="1800" kern="1200">
          <a:solidFill>
            <a:schemeClr val="tx1"/>
          </a:solidFill>
          <a:latin typeface="+mn-lt"/>
          <a:ea typeface="+mn-ea"/>
          <a:cs typeface="+mn-cs"/>
        </a:defRPr>
      </a:lvl2pPr>
      <a:lvl3pPr marL="914715" algn="l" defTabSz="914715" rtl="0" eaLnBrk="1" latinLnBrk="0" hangingPunct="1">
        <a:defRPr sz="1800" kern="1200">
          <a:solidFill>
            <a:schemeClr val="tx1"/>
          </a:solidFill>
          <a:latin typeface="+mn-lt"/>
          <a:ea typeface="+mn-ea"/>
          <a:cs typeface="+mn-cs"/>
        </a:defRPr>
      </a:lvl3pPr>
      <a:lvl4pPr marL="1372071" algn="l" defTabSz="914715" rtl="0" eaLnBrk="1" latinLnBrk="0" hangingPunct="1">
        <a:defRPr sz="1800" kern="1200">
          <a:solidFill>
            <a:schemeClr val="tx1"/>
          </a:solidFill>
          <a:latin typeface="+mn-lt"/>
          <a:ea typeface="+mn-ea"/>
          <a:cs typeface="+mn-cs"/>
        </a:defRPr>
      </a:lvl4pPr>
      <a:lvl5pPr marL="1829429" algn="l" defTabSz="914715" rtl="0" eaLnBrk="1" latinLnBrk="0" hangingPunct="1">
        <a:defRPr sz="1800" kern="1200">
          <a:solidFill>
            <a:schemeClr val="tx1"/>
          </a:solidFill>
          <a:latin typeface="+mn-lt"/>
          <a:ea typeface="+mn-ea"/>
          <a:cs typeface="+mn-cs"/>
        </a:defRPr>
      </a:lvl5pPr>
      <a:lvl6pPr marL="2286785" algn="l" defTabSz="914715" rtl="0" eaLnBrk="1" latinLnBrk="0" hangingPunct="1">
        <a:defRPr sz="1800" kern="1200">
          <a:solidFill>
            <a:schemeClr val="tx1"/>
          </a:solidFill>
          <a:latin typeface="+mn-lt"/>
          <a:ea typeface="+mn-ea"/>
          <a:cs typeface="+mn-cs"/>
        </a:defRPr>
      </a:lvl6pPr>
      <a:lvl7pPr marL="2744143" algn="l" defTabSz="914715" rtl="0" eaLnBrk="1" latinLnBrk="0" hangingPunct="1">
        <a:defRPr sz="1800" kern="1200">
          <a:solidFill>
            <a:schemeClr val="tx1"/>
          </a:solidFill>
          <a:latin typeface="+mn-lt"/>
          <a:ea typeface="+mn-ea"/>
          <a:cs typeface="+mn-cs"/>
        </a:defRPr>
      </a:lvl7pPr>
      <a:lvl8pPr marL="3201501" algn="l" defTabSz="914715" rtl="0" eaLnBrk="1" latinLnBrk="0" hangingPunct="1">
        <a:defRPr sz="1800" kern="1200">
          <a:solidFill>
            <a:schemeClr val="tx1"/>
          </a:solidFill>
          <a:latin typeface="+mn-lt"/>
          <a:ea typeface="+mn-ea"/>
          <a:cs typeface="+mn-cs"/>
        </a:defRPr>
      </a:lvl8pPr>
      <a:lvl9pPr marL="3658857" algn="l" defTabSz="91471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13.xml"/><Relationship Id="rId7" Type="http://schemas.openxmlformats.org/officeDocument/2006/relationships/image" Target="../media/image13.png"/><Relationship Id="rId2" Type="http://schemas.openxmlformats.org/officeDocument/2006/relationships/slideLayout" Target="../slideLayouts/slideLayout6.xml"/><Relationship Id="rId1" Type="http://schemas.openxmlformats.org/officeDocument/2006/relationships/video" Target="file:///C:\My%20Documents\Training\ADN\ref_lines.wmv" TargetMode="Externa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2" Type="http://schemas.openxmlformats.org/officeDocument/2006/relationships/hyperlink" Target="http://www.adskconsulting.com/adn/cs/api_course_sched.ph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discussion.autodesk.com/" TargetMode="External"/><Relationship Id="rId3" Type="http://schemas.openxmlformats.org/officeDocument/2006/relationships/hyperlink" Target="http://usa.autodesk.com/adsk/servlet/item?siteID=123112&amp;id=13376394" TargetMode="External"/><Relationship Id="rId7" Type="http://schemas.openxmlformats.org/officeDocument/2006/relationships/hyperlink" Target="http://thebuildingcoder.typepad.com/blog/2009/08/the-revit-family-api.htm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www.adskconsulting.com/adn/cs/api_course_sched.php" TargetMode="External"/><Relationship Id="rId11" Type="http://schemas.openxmlformats.org/officeDocument/2006/relationships/hyperlink" Target="http://www.autodesk.com/joinadn" TargetMode="External"/><Relationship Id="rId5" Type="http://schemas.openxmlformats.org/officeDocument/2006/relationships/hyperlink" Target="http://www.autodesk.com/developrevit" TargetMode="External"/><Relationship Id="rId10" Type="http://schemas.openxmlformats.org/officeDocument/2006/relationships/hyperlink" Target="http://adn.autodesk.com/" TargetMode="External"/><Relationship Id="rId4" Type="http://schemas.openxmlformats.org/officeDocument/2006/relationships/hyperlink" Target="http://usa.autodesk.com/adsk/servlet/index?siteID=123112&amp;id=2484975" TargetMode="External"/><Relationship Id="rId9" Type="http://schemas.openxmlformats.org/officeDocument/2006/relationships/hyperlink" Target="http://www.autodesk.com/apitraini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0.jpeg"/></Relationships>
</file>

<file path=ppt/slides/_rels/slide4.xml.rels><?xml version="1.0" encoding="UTF-8" standalone="yes"?>
<Relationships xmlns="http://schemas.openxmlformats.org/package/2006/relationships"><Relationship Id="rId3" Type="http://schemas.openxmlformats.org/officeDocument/2006/relationships/hyperlink" Target="http://www.autodesk.com/joinad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u2009_crop3.png"/>
          <p:cNvPicPr>
            <a:picLocks noChangeAspect="1"/>
          </p:cNvPicPr>
          <p:nvPr/>
        </p:nvPicPr>
        <p:blipFill>
          <a:blip r:embed="rId3" cstate="print"/>
          <a:stretch>
            <a:fillRect/>
          </a:stretch>
        </p:blipFill>
        <p:spPr>
          <a:xfrm>
            <a:off x="-14514" y="0"/>
            <a:ext cx="13015874" cy="8977778"/>
          </a:xfrm>
          <a:prstGeom prst="rect">
            <a:avLst/>
          </a:prstGeom>
        </p:spPr>
      </p:pic>
      <p:sp>
        <p:nvSpPr>
          <p:cNvPr id="5" name="Rectangle 4"/>
          <p:cNvSpPr/>
          <p:nvPr/>
        </p:nvSpPr>
        <p:spPr bwMode="ltGray">
          <a:xfrm>
            <a:off x="2" y="4572000"/>
            <a:ext cx="13011149" cy="4421187"/>
          </a:xfrm>
          <a:prstGeom prst="rect">
            <a:avLst/>
          </a:prstGeom>
          <a:solidFill>
            <a:schemeClr val="bg1">
              <a:alpha val="75000"/>
            </a:schemeClr>
          </a:solidFill>
          <a:ln w="25400" cap="flat" cmpd="sng" algn="ctr">
            <a:noFill/>
            <a:prstDash val="solid"/>
            <a:round/>
            <a:headEnd type="none" w="med" len="med"/>
            <a:tailEnd type="none" w="med" len="med"/>
          </a:ln>
          <a:effectLst/>
        </p:spPr>
        <p:txBody>
          <a:bodyPr vert="horz" wrap="square" lIns="91435" tIns="45717" rIns="91435" bIns="45717" numCol="1" rtlCol="0" anchor="t" anchorCtr="0" compatLnSpc="1">
            <a:prstTxWarp prst="textNoShape">
              <a:avLst/>
            </a:prstTxWarp>
          </a:bodyPr>
          <a:lstStyle/>
          <a:p>
            <a:pPr algn="ctr" defTabSz="914348"/>
            <a:endParaRPr lang="en-US" sz="3100" smtClean="0">
              <a:solidFill>
                <a:schemeClr val="bg1"/>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61975" y="5029200"/>
            <a:ext cx="11887200" cy="1754187"/>
          </a:xfrm>
        </p:spPr>
        <p:txBody>
          <a:bodyPr anchor="t"/>
          <a:lstStyle/>
          <a:p>
            <a:r>
              <a:rPr lang="en-US" sz="4800" smtClean="0"/>
              <a:t>The New Autodesk Revit Family API: Everything is Relative</a:t>
            </a:r>
          </a:p>
        </p:txBody>
      </p:sp>
      <p:sp>
        <p:nvSpPr>
          <p:cNvPr id="2052" name="Rectangle 4"/>
          <p:cNvSpPr>
            <a:spLocks noGrp="1" noChangeArrowheads="1"/>
          </p:cNvSpPr>
          <p:nvPr>
            <p:ph idx="1"/>
          </p:nvPr>
        </p:nvSpPr>
        <p:spPr>
          <a:xfrm>
            <a:off x="561975" y="6859587"/>
            <a:ext cx="9034109" cy="1067148"/>
          </a:xfrm>
        </p:spPr>
        <p:txBody>
          <a:bodyPr/>
          <a:lstStyle/>
          <a:p>
            <a:pPr marL="0" indent="0">
              <a:spcBef>
                <a:spcPct val="0"/>
              </a:spcBef>
              <a:buNone/>
            </a:pPr>
            <a:r>
              <a:rPr lang="en-US" smtClean="0"/>
              <a:t>Jeremy Tammik</a:t>
            </a:r>
          </a:p>
          <a:p>
            <a:pPr marL="0" indent="0">
              <a:spcBef>
                <a:spcPts val="201"/>
              </a:spcBef>
              <a:buNone/>
            </a:pPr>
            <a:r>
              <a:rPr lang="en-US" sz="2400" smtClean="0"/>
              <a:t>Consulting Analyst</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153987"/>
            <a:ext cx="11762080" cy="1417320"/>
          </a:xfrm>
        </p:spPr>
        <p:txBody>
          <a:bodyPr/>
          <a:lstStyle/>
          <a:p>
            <a:r>
              <a:rPr lang="en-GB" smtClean="0"/>
              <a:t>Revit Family Flavours</a:t>
            </a:r>
            <a:endParaRPr lang="en-GB"/>
          </a:p>
        </p:txBody>
      </p:sp>
      <p:sp>
        <p:nvSpPr>
          <p:cNvPr id="3" name="Content Placeholder 2"/>
          <p:cNvSpPr>
            <a:spLocks noGrp="1"/>
          </p:cNvSpPr>
          <p:nvPr>
            <p:ph idx="1"/>
          </p:nvPr>
        </p:nvSpPr>
        <p:spPr>
          <a:xfrm>
            <a:off x="593725" y="1601787"/>
            <a:ext cx="11762080" cy="6699652"/>
          </a:xfrm>
        </p:spPr>
        <p:txBody>
          <a:bodyPr/>
          <a:lstStyle/>
          <a:p>
            <a:pPr>
              <a:buNone/>
            </a:pPr>
            <a:r>
              <a:rPr lang="en-GB" sz="3200" smtClean="0"/>
              <a:t>Revit Architecture </a:t>
            </a:r>
          </a:p>
          <a:p>
            <a:pPr marL="622300" lvl="2" indent="-285750">
              <a:spcBef>
                <a:spcPts val="600"/>
              </a:spcBef>
              <a:buSzPct val="100000"/>
            </a:pPr>
            <a:r>
              <a:rPr lang="en-US" smtClean="0"/>
              <a:t>Basic building components with simplistic interactions in the model</a:t>
            </a:r>
          </a:p>
          <a:p>
            <a:pPr marL="622300" lvl="2" indent="-285750">
              <a:spcBef>
                <a:spcPts val="300"/>
              </a:spcBef>
              <a:buSzPct val="100000"/>
            </a:pPr>
            <a:r>
              <a:rPr lang="en-US" smtClean="0"/>
              <a:t>Free placement objects - casework, furniture, etc. </a:t>
            </a:r>
          </a:p>
          <a:p>
            <a:pPr marL="622300" lvl="2" indent="-285750">
              <a:spcBef>
                <a:spcPts val="300"/>
              </a:spcBef>
              <a:buSzPct val="100000"/>
            </a:pPr>
            <a:r>
              <a:rPr lang="en-US" smtClean="0"/>
              <a:t>'Two point' placement objects - detail components, hosted objects</a:t>
            </a:r>
          </a:p>
          <a:p>
            <a:pPr marL="622300" lvl="2" indent="-285750">
              <a:spcBef>
                <a:spcPts val="300"/>
              </a:spcBef>
              <a:buSzPct val="100000"/>
            </a:pPr>
            <a:r>
              <a:rPr lang="en-US" smtClean="0"/>
              <a:t>Hosted objects: windows, doors, columns ('level to level'), ceiling or wall based, e.g. lighting fixtures</a:t>
            </a:r>
          </a:p>
          <a:p>
            <a:pPr>
              <a:buNone/>
            </a:pPr>
            <a:r>
              <a:rPr lang="en-GB" sz="3200" smtClean="0"/>
              <a:t>Revit Structure </a:t>
            </a:r>
          </a:p>
          <a:p>
            <a:pPr marL="622300" lvl="2" indent="-285750">
              <a:spcBef>
                <a:spcPts val="600"/>
              </a:spcBef>
              <a:buSzPct val="100000"/>
            </a:pPr>
            <a:r>
              <a:rPr lang="en-US" smtClean="0"/>
              <a:t>Additional components with complex interactions with other objects</a:t>
            </a:r>
          </a:p>
          <a:p>
            <a:pPr marL="622300" lvl="2" indent="-285750">
              <a:spcBef>
                <a:spcPts val="300"/>
              </a:spcBef>
              <a:buSzPct val="100000"/>
            </a:pPr>
            <a:r>
              <a:rPr lang="en-US" smtClean="0"/>
              <a:t>Framing - beams ('beams to beam', 'beam to column'), columns</a:t>
            </a:r>
          </a:p>
          <a:p>
            <a:pPr marL="622300" lvl="2" indent="-285750">
              <a:spcBef>
                <a:spcPts val="300"/>
              </a:spcBef>
              <a:buSzPct val="100000"/>
            </a:pPr>
            <a:r>
              <a:rPr lang="en-US" smtClean="0"/>
              <a:t>Trusses - layout for girder trusses; boundary conditions</a:t>
            </a:r>
          </a:p>
          <a:p>
            <a:pPr marL="622300" lvl="2" indent="-285750">
              <a:spcBef>
                <a:spcPts val="300"/>
              </a:spcBef>
              <a:buSzPct val="100000"/>
            </a:pPr>
            <a:r>
              <a:rPr lang="en-US" smtClean="0"/>
              <a:t>Span direction symbols; reinforcement symbols - area reinforcement expands to find edges, path reinforcement</a:t>
            </a:r>
          </a:p>
          <a:p>
            <a:pPr>
              <a:buNone/>
            </a:pPr>
            <a:r>
              <a:rPr lang="en-GB" sz="3200" smtClean="0"/>
              <a:t>Revit MEP </a:t>
            </a:r>
          </a:p>
          <a:p>
            <a:pPr marL="622300" lvl="2" indent="-285750">
              <a:spcBef>
                <a:spcPts val="600"/>
              </a:spcBef>
              <a:buSzPct val="100000"/>
            </a:pPr>
            <a:r>
              <a:rPr lang="en-US" smtClean="0"/>
              <a:t>Connectors allowing objects to resize based on connected </a:t>
            </a:r>
            <a:r>
              <a:rPr lang="en-GB" smtClean="0"/>
              <a:t>neighbour</a:t>
            </a:r>
            <a:r>
              <a:rPr lang="en-US" smtClean="0"/>
              <a:t> elements</a:t>
            </a:r>
          </a:p>
          <a:p>
            <a:pPr marL="1179513" lvl="2" indent="-457200">
              <a:spcBef>
                <a:spcPts val="600"/>
              </a:spcBef>
              <a:buNone/>
            </a:pPr>
            <a:endParaRPr lang="en-US" sz="200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77787"/>
            <a:ext cx="11762080" cy="1417320"/>
          </a:xfrm>
        </p:spPr>
        <p:txBody>
          <a:bodyPr/>
          <a:lstStyle/>
          <a:p>
            <a:r>
              <a:rPr lang="en-US" smtClean="0"/>
              <a:t>Revit Family Editor</a:t>
            </a:r>
            <a:endParaRPr lang="en-US"/>
          </a:p>
        </p:txBody>
      </p:sp>
      <p:sp>
        <p:nvSpPr>
          <p:cNvPr id="3" name="Content Placeholder 2"/>
          <p:cNvSpPr>
            <a:spLocks noGrp="1"/>
          </p:cNvSpPr>
          <p:nvPr>
            <p:ph idx="1"/>
          </p:nvPr>
        </p:nvSpPr>
        <p:spPr>
          <a:xfrm>
            <a:off x="593725" y="1525587"/>
            <a:ext cx="11931650" cy="6934200"/>
          </a:xfrm>
        </p:spPr>
        <p:txBody>
          <a:bodyPr/>
          <a:lstStyle/>
          <a:p>
            <a:pPr marL="0" indent="0">
              <a:buNone/>
            </a:pPr>
            <a:r>
              <a:rPr lang="en-GB" sz="3200" smtClean="0"/>
              <a:t>Revit offers six basic family editors</a:t>
            </a:r>
          </a:p>
          <a:p>
            <a:pPr marL="714375" lvl="1" indent="-357188"/>
            <a:r>
              <a:rPr lang="en-GB" smtClean="0"/>
              <a:t>3D model, annotation, detail, rebar, truss and new conceptual mass</a:t>
            </a:r>
          </a:p>
          <a:p>
            <a:pPr marL="0" indent="0">
              <a:spcBef>
                <a:spcPts val="2400"/>
              </a:spcBef>
              <a:buNone/>
            </a:pPr>
            <a:r>
              <a:rPr lang="en-GB" sz="3200" smtClean="0"/>
              <a:t>Each family editor </a:t>
            </a:r>
          </a:p>
          <a:p>
            <a:pPr marL="682625" lvl="1" indent="-400050">
              <a:spcBef>
                <a:spcPts val="600"/>
              </a:spcBef>
            </a:pPr>
            <a:r>
              <a:rPr lang="en-GB" smtClean="0"/>
              <a:t>Provides a specific feature set and tools</a:t>
            </a:r>
          </a:p>
          <a:p>
            <a:pPr marL="682625" lvl="1" indent="-400050">
              <a:spcBef>
                <a:spcPts val="600"/>
              </a:spcBef>
            </a:pPr>
            <a:r>
              <a:rPr lang="en-GB" smtClean="0"/>
              <a:t>Is tied to the chosen family template</a:t>
            </a:r>
          </a:p>
          <a:p>
            <a:pPr marL="398479" indent="-400050">
              <a:spcBef>
                <a:spcPts val="2400"/>
              </a:spcBef>
              <a:buNone/>
            </a:pPr>
            <a:r>
              <a:rPr lang="en-GB" smtClean="0"/>
              <a:t>Family editor tools</a:t>
            </a:r>
          </a:p>
          <a:p>
            <a:pPr marL="714375" lvl="1" indent="-354013">
              <a:spcBef>
                <a:spcPts val="300"/>
              </a:spcBef>
            </a:pPr>
            <a:r>
              <a:rPr lang="en-GB" smtClean="0"/>
              <a:t>Geometry – extrusions, blends, sweeps, revolves</a:t>
            </a:r>
          </a:p>
          <a:p>
            <a:pPr marL="714375" lvl="1" indent="-354013">
              <a:spcBef>
                <a:spcPts val="300"/>
              </a:spcBef>
            </a:pPr>
            <a:r>
              <a:rPr lang="en-GB" smtClean="0"/>
              <a:t>Lines – model, symbolic, detail</a:t>
            </a:r>
          </a:p>
          <a:p>
            <a:pPr marL="714375" lvl="1" indent="-354013">
              <a:spcBef>
                <a:spcPts val="300"/>
              </a:spcBef>
            </a:pPr>
            <a:r>
              <a:rPr lang="en-GB" smtClean="0"/>
              <a:t>Basic tools – copy, mirror, paint, join/unjoin, cut geometry/don’t cut</a:t>
            </a:r>
          </a:p>
          <a:p>
            <a:pPr marL="714375" lvl="1" indent="-354013">
              <a:spcBef>
                <a:spcPts val="300"/>
              </a:spcBef>
            </a:pPr>
            <a:r>
              <a:rPr lang="en-GB" smtClean="0"/>
              <a:t>References – reference planes, reference lines</a:t>
            </a:r>
          </a:p>
          <a:p>
            <a:pPr marL="714375" lvl="1" indent="-354013">
              <a:spcBef>
                <a:spcPts val="300"/>
              </a:spcBef>
            </a:pPr>
            <a:r>
              <a:rPr lang="en-GB" smtClean="0"/>
              <a:t>Annotation tools – labels</a:t>
            </a:r>
          </a:p>
          <a:p>
            <a:pPr marL="714375" lvl="1" indent="-354013">
              <a:spcBef>
                <a:spcPts val="300"/>
              </a:spcBef>
            </a:pPr>
            <a:r>
              <a:rPr lang="en-GB" smtClean="0"/>
              <a:t>Advanced tools – formulas, nesting, arrays, type catalogs</a:t>
            </a:r>
          </a:p>
          <a:p>
            <a:pPr marL="714375" lvl="1" indent="-354013">
              <a:spcBef>
                <a:spcPts val="300"/>
              </a:spcBef>
            </a:pPr>
            <a:r>
              <a:rPr lang="en-GB" smtClean="0"/>
              <a:t>MEP tools – add connectors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descr="Testing1.png"/>
          <p:cNvPicPr>
            <a:picLocks noChangeAspect="1"/>
          </p:cNvPicPr>
          <p:nvPr/>
        </p:nvPicPr>
        <p:blipFill>
          <a:blip r:embed="rId3" cstate="print"/>
          <a:srcRect/>
          <a:stretch>
            <a:fillRect/>
          </a:stretch>
        </p:blipFill>
        <p:spPr bwMode="auto">
          <a:xfrm>
            <a:off x="7343775" y="3151131"/>
            <a:ext cx="5540451" cy="4089456"/>
          </a:xfrm>
          <a:prstGeom prst="rect">
            <a:avLst/>
          </a:prstGeom>
          <a:noFill/>
          <a:ln w="9525">
            <a:noFill/>
            <a:miter lim="800000"/>
            <a:headEnd/>
            <a:tailEnd/>
          </a:ln>
        </p:spPr>
      </p:pic>
      <p:sp>
        <p:nvSpPr>
          <p:cNvPr id="12290" name="Rectangle 2"/>
          <p:cNvSpPr>
            <a:spLocks noGrp="1" noChangeArrowheads="1"/>
          </p:cNvSpPr>
          <p:nvPr>
            <p:ph type="title"/>
          </p:nvPr>
        </p:nvSpPr>
        <p:spPr/>
        <p:txBody>
          <a:bodyPr/>
          <a:lstStyle/>
          <a:p>
            <a:pPr eaLnBrk="1" hangingPunct="1"/>
            <a:r>
              <a:rPr lang="en-GB" smtClean="0"/>
              <a:t>Revit Families Best Practice </a:t>
            </a:r>
          </a:p>
        </p:txBody>
      </p:sp>
      <p:sp>
        <p:nvSpPr>
          <p:cNvPr id="12291" name="Rectangle 3"/>
          <p:cNvSpPr>
            <a:spLocks noGrp="1" noChangeArrowheads="1"/>
          </p:cNvSpPr>
          <p:nvPr>
            <p:ph idx="1"/>
          </p:nvPr>
        </p:nvSpPr>
        <p:spPr/>
        <p:txBody>
          <a:bodyPr/>
          <a:lstStyle/>
          <a:p>
            <a:pPr marL="342858" lvl="2" indent="-342858">
              <a:spcBef>
                <a:spcPts val="600"/>
              </a:spcBef>
              <a:buNone/>
            </a:pPr>
            <a:r>
              <a:rPr lang="en-US" altLang="ja-JP" sz="3200" smtClean="0">
                <a:ea typeface="ＭＳ Ｐゴシック" pitchFamily="34" charset="-128"/>
              </a:rPr>
              <a:t>The 'process' for building families </a:t>
            </a:r>
          </a:p>
          <a:p>
            <a:pPr marL="342858" lvl="2" indent="-342858">
              <a:spcBef>
                <a:spcPts val="600"/>
              </a:spcBef>
              <a:buNone/>
            </a:pPr>
            <a:r>
              <a:rPr lang="en-US" altLang="ja-JP" sz="3200" smtClean="0">
                <a:ea typeface="ＭＳ Ｐゴシック" pitchFamily="34" charset="-128"/>
              </a:rPr>
              <a:t>Need to learn, most important aspect of family creation</a:t>
            </a:r>
          </a:p>
          <a:p>
            <a:pPr marL="342858" lvl="2" indent="-342858">
              <a:spcBef>
                <a:spcPts val="3600"/>
              </a:spcBef>
              <a:buNone/>
            </a:pPr>
            <a:r>
              <a:rPr lang="en-GB" sz="3200" smtClean="0"/>
              <a:t>Process order: </a:t>
            </a:r>
          </a:p>
          <a:p>
            <a:pPr marL="738188" lvl="2" indent="-457200">
              <a:spcBef>
                <a:spcPts val="0"/>
              </a:spcBef>
              <a:buFont typeface="+mj-lt"/>
              <a:buAutoNum type="arabicPeriod"/>
            </a:pPr>
            <a:r>
              <a:rPr lang="en-US" altLang="ja-JP" sz="2800" smtClean="0">
                <a:ea typeface="ＭＳ Ｐゴシック" pitchFamily="34" charset="-128"/>
              </a:rPr>
              <a:t>Plan (insertion point, parametric origin)</a:t>
            </a:r>
          </a:p>
          <a:p>
            <a:pPr marL="738188" lvl="2" indent="-457200">
              <a:spcBef>
                <a:spcPts val="0"/>
              </a:spcBef>
              <a:buFont typeface="+mj-lt"/>
              <a:buAutoNum type="arabicPeriod"/>
            </a:pPr>
            <a:r>
              <a:rPr lang="en-US" altLang="ja-JP" sz="2800" smtClean="0">
                <a:ea typeface="ＭＳ Ｐゴシック" pitchFamily="34" charset="-128"/>
              </a:rPr>
              <a:t>Lay out reference planes (the bones)</a:t>
            </a:r>
          </a:p>
          <a:p>
            <a:pPr marL="738188" lvl="2" indent="-457200">
              <a:spcBef>
                <a:spcPts val="0"/>
              </a:spcBef>
              <a:buFont typeface="+mj-lt"/>
              <a:buAutoNum type="arabicPeriod"/>
            </a:pPr>
            <a:r>
              <a:rPr lang="en-US" altLang="ja-JP" sz="2800" smtClean="0">
                <a:ea typeface="ＭＳ Ｐゴシック" pitchFamily="34" charset="-128"/>
              </a:rPr>
              <a:t>Add parameters</a:t>
            </a:r>
          </a:p>
          <a:p>
            <a:pPr marL="738188" lvl="2" indent="-457200">
              <a:spcBef>
                <a:spcPts val="0"/>
              </a:spcBef>
              <a:buFont typeface="+mj-lt"/>
              <a:buAutoNum type="arabicPeriod"/>
            </a:pPr>
            <a:r>
              <a:rPr lang="en-US" altLang="ja-JP" sz="2800" smtClean="0">
                <a:ea typeface="ＭＳ Ｐゴシック" pitchFamily="34" charset="-128"/>
              </a:rPr>
              <a:t>Add multiple host thickness types</a:t>
            </a:r>
          </a:p>
          <a:p>
            <a:pPr marL="738188" lvl="2" indent="-457200">
              <a:spcBef>
                <a:spcPts val="0"/>
              </a:spcBef>
              <a:buFont typeface="+mj-lt"/>
              <a:buAutoNum type="arabicPeriod"/>
            </a:pPr>
            <a:r>
              <a:rPr lang="en-US" altLang="ja-JP" sz="2800" smtClean="0">
                <a:ea typeface="ＭＳ Ｐゴシック" pitchFamily="34" charset="-128"/>
              </a:rPr>
              <a:t>Add two or more types	</a:t>
            </a:r>
          </a:p>
          <a:p>
            <a:pPr marL="738188" lvl="2" indent="-457200">
              <a:spcBef>
                <a:spcPts val="0"/>
              </a:spcBef>
              <a:buFont typeface="+mj-lt"/>
              <a:buAutoNum type="arabicPeriod"/>
            </a:pPr>
            <a:r>
              <a:rPr lang="en-US" altLang="ja-JP" sz="2800" smtClean="0">
                <a:ea typeface="ＭＳ Ｐゴシック" pitchFamily="34" charset="-128"/>
              </a:rPr>
              <a:t>Flex types and host (testing procedure)</a:t>
            </a:r>
          </a:p>
          <a:p>
            <a:pPr marL="738188" lvl="2" indent="-457200">
              <a:spcBef>
                <a:spcPts val="0"/>
              </a:spcBef>
              <a:buFont typeface="+mj-lt"/>
              <a:buAutoNum type="arabicPeriod"/>
            </a:pPr>
            <a:r>
              <a:rPr lang="en-US" altLang="ja-JP" sz="2800" smtClean="0">
                <a:ea typeface="ＭＳ Ｐゴシック" pitchFamily="34" charset="-128"/>
              </a:rPr>
              <a:t>Add a single level of geometry	</a:t>
            </a:r>
          </a:p>
          <a:p>
            <a:pPr marL="738188" lvl="2" indent="-457200">
              <a:spcBef>
                <a:spcPts val="0"/>
              </a:spcBef>
              <a:buFont typeface="+mj-lt"/>
              <a:buAutoNum type="arabicPeriod"/>
            </a:pPr>
            <a:r>
              <a:rPr lang="en-US" altLang="ja-JP" sz="2800" smtClean="0">
                <a:ea typeface="ＭＳ Ｐゴシック" pitchFamily="34" charset="-128"/>
              </a:rPr>
              <a:t>Repeat steps 6 and 7 until you are satisfied with the results</a:t>
            </a:r>
          </a:p>
          <a:p>
            <a:pPr marL="738188" lvl="2" indent="-457200">
              <a:spcBef>
                <a:spcPts val="0"/>
              </a:spcBef>
              <a:buFont typeface="+mj-lt"/>
              <a:buAutoNum type="arabicPeriod"/>
            </a:pPr>
            <a:r>
              <a:rPr lang="en-US" altLang="ja-JP" sz="2800" smtClean="0">
                <a:ea typeface="ＭＳ Ｐゴシック" pitchFamily="34" charset="-128"/>
              </a:rPr>
              <a:t>Test in project environment (create testing project)</a:t>
            </a:r>
          </a:p>
          <a:p>
            <a:pPr marL="379512" indent="-457200" algn="r">
              <a:spcBef>
                <a:spcPts val="1200"/>
              </a:spcBef>
              <a:buNone/>
            </a:pPr>
            <a:r>
              <a:rPr lang="en-US" altLang="ja-JP" sz="2000" i="1" smtClean="0">
                <a:ea typeface="ＭＳ Ｐゴシック" pitchFamily="34" charset="-128"/>
              </a:rPr>
              <a:t>Steven Campbell, Revit content management project manager </a:t>
            </a:r>
          </a:p>
          <a:p>
            <a:pPr marL="722313" lvl="1" indent="-361950">
              <a:spcBef>
                <a:spcPts val="600"/>
              </a:spcBef>
              <a:buNone/>
            </a:pPr>
            <a:endParaRPr lang="en-GB" altLang="ja-JP" smtClean="0">
              <a:ea typeface="ＭＳ Ｐゴシック" pitchFamily="34" charset="-128"/>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My Documents\My Pictures\casement.jpg"/>
          <p:cNvPicPr>
            <a:picLocks noChangeAspect="1" noChangeArrowheads="1"/>
          </p:cNvPicPr>
          <p:nvPr/>
        </p:nvPicPr>
        <p:blipFill>
          <a:blip r:embed="rId4" cstate="print"/>
          <a:srcRect/>
          <a:stretch>
            <a:fillRect/>
          </a:stretch>
        </p:blipFill>
        <p:spPr bwMode="auto">
          <a:xfrm>
            <a:off x="8943975" y="2930480"/>
            <a:ext cx="4038600" cy="2481307"/>
          </a:xfrm>
          <a:prstGeom prst="rect">
            <a:avLst/>
          </a:prstGeom>
          <a:noFill/>
          <a:ln w="9525">
            <a:noFill/>
            <a:miter lim="800000"/>
            <a:headEnd/>
            <a:tailEnd/>
          </a:ln>
        </p:spPr>
      </p:pic>
      <p:sp>
        <p:nvSpPr>
          <p:cNvPr id="2" name="Title 1"/>
          <p:cNvSpPr>
            <a:spLocks noGrp="1"/>
          </p:cNvSpPr>
          <p:nvPr>
            <p:ph type="title"/>
          </p:nvPr>
        </p:nvSpPr>
        <p:spPr/>
        <p:txBody>
          <a:bodyPr/>
          <a:lstStyle/>
          <a:p>
            <a:r>
              <a:rPr lang="en-GB" smtClean="0"/>
              <a:t>Revit Family Possibilities</a:t>
            </a:r>
            <a:endParaRPr lang="en-US"/>
          </a:p>
        </p:txBody>
      </p:sp>
      <p:pic>
        <p:nvPicPr>
          <p:cNvPr id="9" name="ref_lines.wmv">
            <a:hlinkClick r:id="" action="ppaction://media"/>
          </p:cNvPr>
          <p:cNvPicPr>
            <a:picLocks noRot="1" noChangeAspect="1"/>
          </p:cNvPicPr>
          <p:nvPr>
            <a:videoFile r:link="rId1"/>
          </p:nvPr>
        </p:nvPicPr>
        <p:blipFill>
          <a:blip r:embed="rId5" cstate="print"/>
          <a:srcRect/>
          <a:stretch>
            <a:fillRect/>
          </a:stretch>
        </p:blipFill>
        <p:spPr bwMode="auto">
          <a:xfrm>
            <a:off x="409575" y="5807675"/>
            <a:ext cx="4724400" cy="3185512"/>
          </a:xfrm>
          <a:prstGeom prst="rect">
            <a:avLst/>
          </a:prstGeom>
          <a:noFill/>
          <a:ln w="9525">
            <a:noFill/>
            <a:miter lim="800000"/>
            <a:headEnd/>
            <a:tailEnd/>
          </a:ln>
        </p:spPr>
      </p:pic>
      <p:pic>
        <p:nvPicPr>
          <p:cNvPr id="4" name="Picture 3" descr="plate.png"/>
          <p:cNvPicPr>
            <a:picLocks noChangeAspect="1"/>
          </p:cNvPicPr>
          <p:nvPr/>
        </p:nvPicPr>
        <p:blipFill>
          <a:blip r:embed="rId6" cstate="print"/>
          <a:srcRect/>
          <a:stretch>
            <a:fillRect/>
          </a:stretch>
        </p:blipFill>
        <p:spPr bwMode="auto">
          <a:xfrm>
            <a:off x="10772775" y="666750"/>
            <a:ext cx="1936344" cy="1925637"/>
          </a:xfrm>
          <a:prstGeom prst="rect">
            <a:avLst/>
          </a:prstGeom>
          <a:noFill/>
          <a:ln w="9525">
            <a:noFill/>
            <a:miter lim="800000"/>
            <a:headEnd/>
            <a:tailEnd/>
          </a:ln>
        </p:spPr>
      </p:pic>
      <p:pic>
        <p:nvPicPr>
          <p:cNvPr id="6" name="Picture 5" descr="nest-array.png"/>
          <p:cNvPicPr>
            <a:picLocks noChangeAspect="1"/>
          </p:cNvPicPr>
          <p:nvPr/>
        </p:nvPicPr>
        <p:blipFill>
          <a:blip r:embed="rId7" cstate="print"/>
          <a:srcRect/>
          <a:stretch>
            <a:fillRect/>
          </a:stretch>
        </p:blipFill>
        <p:spPr bwMode="auto">
          <a:xfrm>
            <a:off x="1933575" y="3047999"/>
            <a:ext cx="3964819" cy="1982788"/>
          </a:xfrm>
          <a:prstGeom prst="rect">
            <a:avLst/>
          </a:prstGeom>
          <a:noFill/>
          <a:ln w="9525">
            <a:noFill/>
            <a:miter lim="800000"/>
            <a:headEnd/>
            <a:tailEnd/>
          </a:ln>
        </p:spPr>
      </p:pic>
      <p:pic>
        <p:nvPicPr>
          <p:cNvPr id="7" name="Picture 4" descr="play.png"/>
          <p:cNvPicPr>
            <a:picLocks noChangeAspect="1"/>
          </p:cNvPicPr>
          <p:nvPr/>
        </p:nvPicPr>
        <p:blipFill>
          <a:blip r:embed="rId8" cstate="print"/>
          <a:srcRect/>
          <a:stretch>
            <a:fillRect/>
          </a:stretch>
        </p:blipFill>
        <p:spPr bwMode="auto">
          <a:xfrm>
            <a:off x="8049883" y="5942012"/>
            <a:ext cx="4932692" cy="3051175"/>
          </a:xfrm>
          <a:prstGeom prst="rect">
            <a:avLst/>
          </a:prstGeom>
          <a:noFill/>
          <a:ln w="9525">
            <a:noFill/>
            <a:miter lim="800000"/>
            <a:headEnd/>
            <a:tailEnd/>
          </a:ln>
        </p:spPr>
      </p:pic>
      <p:pic>
        <p:nvPicPr>
          <p:cNvPr id="8" name="Picture 5" descr="refline1.png"/>
          <p:cNvPicPr>
            <a:picLocks noChangeAspect="1"/>
          </p:cNvPicPr>
          <p:nvPr/>
        </p:nvPicPr>
        <p:blipFill>
          <a:blip r:embed="rId9" cstate="print"/>
          <a:srcRect/>
          <a:stretch>
            <a:fillRect/>
          </a:stretch>
        </p:blipFill>
        <p:spPr bwMode="auto">
          <a:xfrm>
            <a:off x="5286375" y="6097587"/>
            <a:ext cx="1632558" cy="2837499"/>
          </a:xfrm>
          <a:prstGeom prst="rect">
            <a:avLst/>
          </a:prstGeom>
          <a:noFill/>
          <a:ln w="9525">
            <a:noFill/>
            <a:miter lim="800000"/>
            <a:headEnd/>
            <a:tailEnd/>
          </a:ln>
        </p:spPr>
      </p:pic>
      <p:sp>
        <p:nvSpPr>
          <p:cNvPr id="3" name="Content Placeholder 2"/>
          <p:cNvSpPr>
            <a:spLocks noGrp="1"/>
          </p:cNvSpPr>
          <p:nvPr>
            <p:ph idx="1"/>
          </p:nvPr>
        </p:nvSpPr>
        <p:spPr/>
        <p:txBody>
          <a:bodyPr/>
          <a:lstStyle/>
          <a:p>
            <a:pPr marL="439443" indent="-361950">
              <a:spcBef>
                <a:spcPts val="600"/>
              </a:spcBef>
            </a:pPr>
            <a:r>
              <a:rPr lang="en-GB" sz="2800" smtClean="0"/>
              <a:t>Formulas can be used to control behaviour, visibility, arrays</a:t>
            </a:r>
          </a:p>
          <a:p>
            <a:pPr marL="439443" indent="-361950">
              <a:spcBef>
                <a:spcPts val="600"/>
              </a:spcBef>
            </a:pPr>
            <a:r>
              <a:rPr lang="en-GB" sz="2800" smtClean="0"/>
              <a:t>Arrays and nesting support repeatable, resizable array elements</a:t>
            </a:r>
          </a:p>
          <a:p>
            <a:pPr marL="439443" indent="-361950">
              <a:spcBef>
                <a:spcPts val="15000"/>
              </a:spcBef>
            </a:pPr>
            <a:r>
              <a:rPr lang="en-GB" sz="2800" smtClean="0"/>
              <a:t>Advanced nesting may include subcomponents can be swapped</a:t>
            </a:r>
          </a:p>
          <a:p>
            <a:pPr marL="439443" indent="-361950">
              <a:spcBef>
                <a:spcPts val="600"/>
              </a:spcBef>
            </a:pPr>
            <a:r>
              <a:rPr lang="en-GB" sz="2800" smtClean="0"/>
              <a:t>Reference lines also support angular movement </a:t>
            </a:r>
          </a:p>
        </p:txBody>
      </p:sp>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9"/>
                                        </p:tgtEl>
                                      </p:cBhvr>
                                    </p:cmd>
                                  </p:childTnLst>
                                </p:cTn>
                              </p:par>
                            </p:childTnLst>
                          </p:cTn>
                        </p:par>
                      </p:childTnLst>
                    </p:cTn>
                  </p:par>
                </p:childTnLst>
              </p:cTn>
              <p:nextCondLst>
                <p:cond evt="onClick" delay="0">
                  <p:tgtEl>
                    <p:spTgt spid="9"/>
                  </p:tgtEl>
                </p:cond>
              </p:nextCondLst>
            </p:seq>
            <p:video>
              <p:cMediaNode>
                <p:cTn id="7" fill="hold" display="0">
                  <p:stCondLst>
                    <p:cond delay="indefinite"/>
                  </p:stCondLst>
                  <p:endCondLst>
                    <p:cond evt="onNext" delay="0">
                      <p:tgtEl>
                        <p:sldTgt/>
                      </p:tgtEl>
                    </p:cond>
                    <p:cond evt="onPrev" delay="0">
                      <p:tgtEl>
                        <p:sldTgt/>
                      </p:tgtEl>
                    </p:cond>
                  </p:endCondLst>
                </p:cTn>
                <p:tgtEl>
                  <p:spTgt spid="9"/>
                </p:tgtEl>
              </p:cMediaNode>
            </p:vide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4" y="3611881"/>
            <a:ext cx="12417425" cy="1799906"/>
          </a:xfrm>
        </p:spPr>
        <p:txBody>
          <a:bodyPr/>
          <a:lstStyle/>
          <a:p>
            <a:r>
              <a:rPr lang="en-GB" smtClean="0"/>
              <a:t>Creating a Family Programmatically</a:t>
            </a:r>
            <a:br>
              <a:rPr lang="en-GB" smtClean="0"/>
            </a:br>
            <a:r>
              <a:rPr lang="en-GB" smtClean="0"/>
              <a:t/>
            </a:r>
            <a:br>
              <a:rPr lang="en-GB" smtClean="0"/>
            </a:br>
            <a:r>
              <a:rPr lang="en-GB" sz="11500" smtClean="0"/>
              <a:t>The Family API </a:t>
            </a:r>
            <a:endParaRPr lang="en-GB" sz="1150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67647" y="450922"/>
            <a:ext cx="11276330" cy="998465"/>
          </a:xfrm>
        </p:spPr>
        <p:txBody>
          <a:bodyPr/>
          <a:lstStyle/>
          <a:p>
            <a:pPr eaLnBrk="1" hangingPunct="1"/>
            <a:r>
              <a:rPr lang="en-GB" smtClean="0"/>
              <a:t>Family API Usage</a:t>
            </a:r>
          </a:p>
        </p:txBody>
      </p:sp>
      <p:sp>
        <p:nvSpPr>
          <p:cNvPr id="851971" name="Rectangle 3"/>
          <p:cNvSpPr>
            <a:spLocks noGrp="1" noChangeArrowheads="1"/>
          </p:cNvSpPr>
          <p:nvPr>
            <p:ph idx="1"/>
          </p:nvPr>
        </p:nvSpPr>
        <p:spPr>
          <a:xfrm>
            <a:off x="443639" y="1931175"/>
            <a:ext cx="12310336" cy="4776012"/>
          </a:xfrm>
        </p:spPr>
        <p:txBody>
          <a:bodyPr/>
          <a:lstStyle/>
          <a:p>
            <a:pPr marL="539750" lvl="1" indent="-284163"/>
            <a:r>
              <a:rPr lang="en-GB" smtClean="0"/>
              <a:t>Enable use of the Revit API within the family editor context</a:t>
            </a:r>
          </a:p>
          <a:p>
            <a:pPr marL="539750" lvl="1" indent="-284163"/>
            <a:r>
              <a:rPr lang="en-GB" smtClean="0"/>
              <a:t>Create and modify family content</a:t>
            </a:r>
          </a:p>
          <a:p>
            <a:pPr marL="539750" lvl="1" indent="-284163"/>
            <a:r>
              <a:rPr lang="en-GB" smtClean="0"/>
              <a:t>Automatic library generation from database or other library specification</a:t>
            </a:r>
          </a:p>
          <a:p>
            <a:pPr marL="539750" lvl="1" indent="-284163"/>
            <a:r>
              <a:rPr lang="en-GB" smtClean="0"/>
              <a:t>Extract family definitions from existing projects</a:t>
            </a:r>
          </a:p>
          <a:p>
            <a:pPr marL="539750" lvl="1" indent="-284163"/>
            <a:r>
              <a:rPr lang="en-US" smtClean="0"/>
              <a:t>Define references and constraints to drive model geometry parametrically, formulas to drive parameter values, and annotation and dimensioning</a:t>
            </a:r>
            <a:endParaRPr lang="en-GB" smtClean="0"/>
          </a:p>
          <a:p>
            <a:pPr marL="539750" lvl="1" indent="-284163"/>
            <a:r>
              <a:rPr lang="en-GB" smtClean="0"/>
              <a:t>Control detailed visibility of family types and their elements</a:t>
            </a:r>
          </a:p>
          <a:p>
            <a:pPr marL="539750" lvl="1" indent="-284163"/>
            <a:r>
              <a:rPr lang="en-GB" smtClean="0"/>
              <a:t>Control loading behaviour of a family</a:t>
            </a:r>
          </a:p>
          <a:p>
            <a:pPr marL="539750" lvl="4" indent="-284163"/>
            <a:endParaRPr lang="en-GB" sz="2300"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67647" y="298522"/>
            <a:ext cx="11276330" cy="998465"/>
          </a:xfrm>
        </p:spPr>
        <p:txBody>
          <a:bodyPr/>
          <a:lstStyle/>
          <a:p>
            <a:pPr eaLnBrk="1" hangingPunct="1"/>
            <a:r>
              <a:rPr lang="en-GB" smtClean="0"/>
              <a:t>Document and Family Manager Classes</a:t>
            </a:r>
          </a:p>
        </p:txBody>
      </p:sp>
      <p:sp>
        <p:nvSpPr>
          <p:cNvPr id="851971" name="Rectangle 3"/>
          <p:cNvSpPr>
            <a:spLocks noGrp="1" noChangeArrowheads="1"/>
          </p:cNvSpPr>
          <p:nvPr>
            <p:ph idx="1"/>
          </p:nvPr>
        </p:nvSpPr>
        <p:spPr>
          <a:xfrm>
            <a:off x="443640" y="1531179"/>
            <a:ext cx="11866348" cy="7290612"/>
          </a:xfrm>
        </p:spPr>
        <p:txBody>
          <a:bodyPr/>
          <a:lstStyle/>
          <a:p>
            <a:pPr marL="77796" lvl="2" indent="-284163">
              <a:buNone/>
            </a:pPr>
            <a:r>
              <a:rPr lang="en-US" sz="3500" smtClean="0"/>
              <a:t>Family</a:t>
            </a:r>
          </a:p>
          <a:p>
            <a:pPr lvl="1"/>
            <a:r>
              <a:rPr lang="en-GB" sz="2400" smtClean="0"/>
              <a:t>Geometry, parameters and types</a:t>
            </a:r>
          </a:p>
          <a:p>
            <a:pPr marL="77796" lvl="2" indent="-284163">
              <a:buNone/>
            </a:pPr>
            <a:r>
              <a:rPr lang="en-US" sz="3500" smtClean="0"/>
              <a:t>New Document methods </a:t>
            </a:r>
            <a:r>
              <a:rPr lang="en-US" sz="3500" b="0" smtClean="0"/>
              <a:t>and properties for families</a:t>
            </a:r>
          </a:p>
          <a:p>
            <a:pPr lvl="1"/>
            <a:r>
              <a:rPr lang="en-GB" sz="2400" err="1" smtClean="0"/>
              <a:t>EditFamily</a:t>
            </a:r>
            <a:r>
              <a:rPr lang="en-GB" sz="2400" smtClean="0"/>
              <a:t> – edit a family loaded in a project document</a:t>
            </a:r>
          </a:p>
          <a:p>
            <a:pPr lvl="1"/>
            <a:r>
              <a:rPr lang="en-GB" sz="2400" smtClean="0"/>
              <a:t>FamilyCreate –  return a </a:t>
            </a:r>
            <a:r>
              <a:rPr lang="en-GB" sz="2400" err="1" smtClean="0"/>
              <a:t>FamilyItemCreate</a:t>
            </a:r>
            <a:r>
              <a:rPr lang="en-GB" sz="2400" smtClean="0"/>
              <a:t> object to create new instances of elements within a family document, analogous to the Create object in a project</a:t>
            </a:r>
          </a:p>
          <a:p>
            <a:pPr lvl="1"/>
            <a:r>
              <a:rPr lang="en-GB" sz="2400" smtClean="0"/>
              <a:t>FamilyManager – return a FamilyManager object providing access to family types and parameters</a:t>
            </a:r>
          </a:p>
          <a:p>
            <a:pPr lvl="1"/>
            <a:r>
              <a:rPr lang="en-GB" sz="2400" smtClean="0"/>
              <a:t>IsFamilyDocument – identify whether the current document is a family document</a:t>
            </a:r>
          </a:p>
          <a:p>
            <a:pPr lvl="1"/>
            <a:r>
              <a:rPr lang="en-GB" sz="2400" smtClean="0"/>
              <a:t>OwnerFamily – return the owning family of this family document</a:t>
            </a:r>
          </a:p>
          <a:p>
            <a:pPr>
              <a:spcBef>
                <a:spcPts val="1800"/>
              </a:spcBef>
              <a:buNone/>
            </a:pPr>
            <a:r>
              <a:rPr lang="en-US" sz="3200" smtClean="0"/>
              <a:t>Family manager class functionality</a:t>
            </a:r>
          </a:p>
          <a:p>
            <a:pPr lvl="1"/>
            <a:r>
              <a:rPr lang="en-US" sz="2400" smtClean="0"/>
              <a:t>Add, remove and rename types</a:t>
            </a:r>
          </a:p>
          <a:p>
            <a:pPr lvl="1"/>
            <a:r>
              <a:rPr lang="en-US" sz="2400" smtClean="0"/>
              <a:t>Add and remove parameters</a:t>
            </a:r>
          </a:p>
          <a:p>
            <a:pPr lvl="1"/>
            <a:r>
              <a:rPr lang="en-US" sz="2400" smtClean="0"/>
              <a:t>Set values and formulas</a:t>
            </a:r>
            <a:endParaRPr lang="en-GB" sz="2400"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smtClean="0"/>
              <a:t>Creating Family Content</a:t>
            </a:r>
          </a:p>
        </p:txBody>
      </p:sp>
      <p:sp>
        <p:nvSpPr>
          <p:cNvPr id="851971" name="Rectangle 3"/>
          <p:cNvSpPr>
            <a:spLocks noGrp="1" noChangeArrowheads="1"/>
          </p:cNvSpPr>
          <p:nvPr>
            <p:ph idx="1"/>
          </p:nvPr>
        </p:nvSpPr>
        <p:spPr/>
        <p:txBody>
          <a:bodyPr/>
          <a:lstStyle/>
          <a:p>
            <a:pPr>
              <a:buNone/>
            </a:pPr>
            <a:r>
              <a:rPr lang="en-US" smtClean="0"/>
              <a:t>Family item factory utility object </a:t>
            </a:r>
          </a:p>
          <a:p>
            <a:pPr>
              <a:buNone/>
            </a:pPr>
            <a:r>
              <a:rPr lang="en-US" smtClean="0"/>
              <a:t>Create new instances of elements within the family document</a:t>
            </a:r>
          </a:p>
          <a:p>
            <a:pPr>
              <a:buNone/>
            </a:pPr>
            <a:r>
              <a:rPr lang="en-US" smtClean="0"/>
              <a:t>Dedicated creation methods instead of the .NET new operator</a:t>
            </a:r>
          </a:p>
          <a:p>
            <a:pPr>
              <a:buNone/>
            </a:pPr>
            <a:r>
              <a:rPr lang="en-US" smtClean="0"/>
              <a:t>Elements types include</a:t>
            </a:r>
          </a:p>
          <a:p>
            <a:pPr lvl="1"/>
            <a:r>
              <a:rPr lang="en-US" smtClean="0"/>
              <a:t>Alignment</a:t>
            </a:r>
          </a:p>
          <a:p>
            <a:pPr lvl="1">
              <a:spcBef>
                <a:spcPts val="0"/>
              </a:spcBef>
            </a:pPr>
            <a:r>
              <a:rPr lang="en-US" smtClean="0"/>
              <a:t>Annotation</a:t>
            </a:r>
          </a:p>
          <a:p>
            <a:pPr lvl="1">
              <a:spcBef>
                <a:spcPts val="0"/>
              </a:spcBef>
            </a:pPr>
            <a:r>
              <a:rPr lang="en-US" smtClean="0"/>
              <a:t>Connector (MEP)</a:t>
            </a:r>
          </a:p>
          <a:p>
            <a:pPr lvl="1">
              <a:spcBef>
                <a:spcPts val="0"/>
              </a:spcBef>
            </a:pPr>
            <a:r>
              <a:rPr lang="en-US" smtClean="0"/>
              <a:t>Curves</a:t>
            </a:r>
          </a:p>
          <a:p>
            <a:pPr lvl="1">
              <a:spcBef>
                <a:spcPts val="0"/>
              </a:spcBef>
            </a:pPr>
            <a:r>
              <a:rPr lang="en-US" smtClean="0"/>
              <a:t>Dimensioning</a:t>
            </a:r>
          </a:p>
          <a:p>
            <a:pPr lvl="1">
              <a:spcBef>
                <a:spcPts val="0"/>
              </a:spcBef>
            </a:pPr>
            <a:r>
              <a:rPr lang="en-US" smtClean="0"/>
              <a:t>Levels</a:t>
            </a:r>
          </a:p>
          <a:p>
            <a:pPr lvl="1">
              <a:spcBef>
                <a:spcPts val="0"/>
              </a:spcBef>
            </a:pPr>
            <a:r>
              <a:rPr lang="en-US" smtClean="0"/>
              <a:t>Solids forms</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smtClean="0"/>
              <a:t>Visibility Settings and Loading Control</a:t>
            </a:r>
          </a:p>
        </p:txBody>
      </p:sp>
      <p:sp>
        <p:nvSpPr>
          <p:cNvPr id="851971" name="Rectangle 3"/>
          <p:cNvSpPr>
            <a:spLocks noGrp="1" noChangeArrowheads="1"/>
          </p:cNvSpPr>
          <p:nvPr>
            <p:ph idx="1"/>
          </p:nvPr>
        </p:nvSpPr>
        <p:spPr>
          <a:xfrm>
            <a:off x="593725" y="2146491"/>
            <a:ext cx="7283450" cy="6699652"/>
          </a:xfrm>
        </p:spPr>
        <p:txBody>
          <a:bodyPr/>
          <a:lstStyle/>
          <a:p>
            <a:pPr>
              <a:buNone/>
            </a:pPr>
            <a:r>
              <a:rPr lang="en-US" smtClean="0"/>
              <a:t>Every element in the family has its own visibility settings</a:t>
            </a:r>
          </a:p>
          <a:p>
            <a:pPr lvl="1"/>
            <a:r>
              <a:rPr lang="en-US" smtClean="0"/>
              <a:t>Define which levels of detail it has </a:t>
            </a:r>
          </a:p>
          <a:p>
            <a:pPr lvl="1"/>
            <a:r>
              <a:rPr lang="en-US" smtClean="0"/>
              <a:t>Which types of views it appears in</a:t>
            </a:r>
          </a:p>
          <a:p>
            <a:pPr lvl="1"/>
            <a:r>
              <a:rPr lang="en-US" smtClean="0"/>
              <a:t>FamilyElementVisibility class</a:t>
            </a:r>
          </a:p>
          <a:p>
            <a:pPr>
              <a:buNone/>
            </a:pPr>
            <a:r>
              <a:rPr lang="en-US" smtClean="0"/>
              <a:t>LoadFamily provides different overloads</a:t>
            </a:r>
          </a:p>
          <a:p>
            <a:pPr lvl="1"/>
            <a:r>
              <a:rPr lang="en-US" smtClean="0"/>
              <a:t>Takes in-memory document or filename argument</a:t>
            </a:r>
          </a:p>
          <a:p>
            <a:pPr lvl="1"/>
            <a:r>
              <a:rPr lang="en-US" smtClean="0"/>
              <a:t>Optionally </a:t>
            </a:r>
            <a:r>
              <a:rPr lang="en-GB" smtClean="0"/>
              <a:t>use the IFamilyLoadOptions interface</a:t>
            </a:r>
          </a:p>
          <a:p>
            <a:pPr lvl="1"/>
            <a:r>
              <a:rPr lang="en-GB" smtClean="0"/>
              <a:t>Call-backs for handling family load situations</a:t>
            </a:r>
          </a:p>
          <a:p>
            <a:pPr lvl="2"/>
            <a:r>
              <a:rPr lang="en-GB" smtClean="0"/>
              <a:t>OnFamilyFound </a:t>
            </a:r>
          </a:p>
          <a:p>
            <a:pPr lvl="2"/>
            <a:r>
              <a:rPr lang="en-GB" smtClean="0"/>
              <a:t>OnSharedFamilyFound</a:t>
            </a:r>
            <a:endParaRPr lang="en-US" smtClean="0"/>
          </a:p>
        </p:txBody>
      </p:sp>
      <p:pic>
        <p:nvPicPr>
          <p:cNvPr id="4" name="Picture 3" descr="ExtrusionProperties.png"/>
          <p:cNvPicPr>
            <a:picLocks noChangeAspect="1"/>
          </p:cNvPicPr>
          <p:nvPr/>
        </p:nvPicPr>
        <p:blipFill>
          <a:blip r:embed="rId3" cstate="print"/>
          <a:stretch>
            <a:fillRect/>
          </a:stretch>
        </p:blipFill>
        <p:spPr>
          <a:xfrm>
            <a:off x="8029575" y="2287587"/>
            <a:ext cx="4649220" cy="3971659"/>
          </a:xfrm>
          <a:prstGeom prst="rect">
            <a:avLst/>
          </a:prstGeom>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The Revit SDK Family API Samples</a:t>
            </a:r>
            <a:endParaRPr lang="en-GB"/>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4"/>
          <p:cNvSpPr>
            <a:spLocks noGrp="1" noChangeArrowheads="1"/>
          </p:cNvSpPr>
          <p:nvPr>
            <p:ph type="title"/>
          </p:nvPr>
        </p:nvSpPr>
        <p:spPr/>
        <p:txBody>
          <a:bodyPr/>
          <a:lstStyle/>
          <a:p>
            <a:r>
              <a:rPr lang="en-US" smtClean="0"/>
              <a:t>Class Objective</a:t>
            </a:r>
          </a:p>
        </p:txBody>
      </p:sp>
      <p:sp>
        <p:nvSpPr>
          <p:cNvPr id="15364" name="Rectangle 5"/>
          <p:cNvSpPr>
            <a:spLocks noGrp="1" noChangeArrowheads="1"/>
          </p:cNvSpPr>
          <p:nvPr>
            <p:ph idx="1"/>
          </p:nvPr>
        </p:nvSpPr>
        <p:spPr/>
        <p:txBody>
          <a:bodyPr/>
          <a:lstStyle/>
          <a:p>
            <a:r>
              <a:rPr lang="en-US" smtClean="0"/>
              <a:t>You learn</a:t>
            </a:r>
          </a:p>
          <a:p>
            <a:pPr lvl="1"/>
            <a:r>
              <a:rPr lang="en-US" smtClean="0"/>
              <a:t>The functionality of the Revit Family API</a:t>
            </a:r>
          </a:p>
          <a:p>
            <a:pPr lvl="1"/>
            <a:r>
              <a:rPr lang="en-US" smtClean="0"/>
              <a:t>An overview of the Family API samples</a:t>
            </a:r>
          </a:p>
          <a:p>
            <a:pPr lvl="1"/>
            <a:r>
              <a:rPr lang="en-US" smtClean="0"/>
              <a:t>Basics of creating your own families programmatically</a:t>
            </a:r>
          </a:p>
          <a:p>
            <a:pPr>
              <a:spcBef>
                <a:spcPts val="2400"/>
              </a:spcBef>
            </a:pPr>
            <a:r>
              <a:rPr lang="en-US" smtClean="0"/>
              <a:t>We do not discuss</a:t>
            </a:r>
          </a:p>
          <a:p>
            <a:pPr lvl="1"/>
            <a:r>
              <a:rPr lang="en-US" smtClean="0"/>
              <a:t>How to program in .NET</a:t>
            </a:r>
          </a:p>
          <a:p>
            <a:pPr lvl="1"/>
            <a:r>
              <a:rPr lang="en-US" smtClean="0"/>
              <a:t>The basics of the Revit API</a:t>
            </a:r>
          </a:p>
          <a:p>
            <a:pPr lvl="1"/>
            <a:r>
              <a:rPr lang="en-US" smtClean="0"/>
              <a:t>Advanced aspects of Revit content and family creation</a:t>
            </a:r>
          </a:p>
          <a:p>
            <a:pPr lvl="0">
              <a:spcBef>
                <a:spcPts val="2400"/>
              </a:spcBef>
            </a:pPr>
            <a:r>
              <a:rPr lang="en-US" smtClean="0"/>
              <a:t>The code shown is in C#</a:t>
            </a:r>
          </a:p>
          <a:p>
            <a:pPr lvl="1"/>
            <a:r>
              <a:rPr lang="en-US" smtClean="0"/>
              <a:t>VB.NET versions are available in the class materials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31111" y="228623"/>
            <a:ext cx="11276330" cy="998465"/>
          </a:xfrm>
        </p:spPr>
        <p:txBody>
          <a:bodyPr/>
          <a:lstStyle/>
          <a:p>
            <a:pPr eaLnBrk="1" hangingPunct="1"/>
            <a:r>
              <a:rPr lang="en-GB" smtClean="0"/>
              <a:t>Family API SDK Samples</a:t>
            </a:r>
          </a:p>
        </p:txBody>
      </p:sp>
      <p:sp>
        <p:nvSpPr>
          <p:cNvPr id="851971" name="Rectangle 3"/>
          <p:cNvSpPr>
            <a:spLocks noGrp="1" noChangeArrowheads="1"/>
          </p:cNvSpPr>
          <p:nvPr>
            <p:ph idx="1"/>
          </p:nvPr>
        </p:nvSpPr>
        <p:spPr>
          <a:xfrm>
            <a:off x="443640" y="1409653"/>
            <a:ext cx="11866348" cy="7546203"/>
          </a:xfrm>
        </p:spPr>
        <p:txBody>
          <a:bodyPr/>
          <a:lstStyle/>
          <a:p>
            <a:pPr marL="87646" indent="-325098"/>
            <a:r>
              <a:rPr lang="en-GB" sz="2800" smtClean="0"/>
              <a:t>FamilyCreation folder in the SDK Samples directory</a:t>
            </a:r>
          </a:p>
          <a:p>
            <a:pPr marL="87646" indent="-325098"/>
            <a:r>
              <a:rPr lang="en-GB" sz="2800" smtClean="0"/>
              <a:t>AutoJoin</a:t>
            </a:r>
          </a:p>
          <a:p>
            <a:pPr marL="487647" lvl="1" indent="-325098"/>
            <a:r>
              <a:rPr lang="en-US" sz="1800" smtClean="0"/>
              <a:t>Automatically join geometry of multiple generic forms for use in family modeling and massing</a:t>
            </a:r>
          </a:p>
          <a:p>
            <a:pPr marL="487647" lvl="1" indent="-325098"/>
            <a:r>
              <a:rPr lang="en-US" sz="1800" smtClean="0"/>
              <a:t>Uses the method Document::CombineElements to join geometry between overlapping generic forms</a:t>
            </a:r>
          </a:p>
          <a:p>
            <a:pPr marL="487647" lvl="1" indent="-325098"/>
            <a:r>
              <a:rPr lang="en-US" sz="1800" smtClean="0"/>
              <a:t>Provide a utility method check geometry object overlap, based on Face::Intersect(Curve) method</a:t>
            </a:r>
          </a:p>
          <a:p>
            <a:pPr marL="87646" indent="-325098"/>
            <a:r>
              <a:rPr lang="en-GB" sz="2800" smtClean="0"/>
              <a:t>AutoParameter</a:t>
            </a:r>
          </a:p>
          <a:p>
            <a:pPr marL="487647" lvl="1" indent="-325098"/>
            <a:r>
              <a:rPr lang="en-US" sz="1800" smtClean="0"/>
              <a:t>Batch mode automatic addition of shared or non-shared parameters to one or more family documents</a:t>
            </a:r>
          </a:p>
          <a:p>
            <a:pPr marL="487647" lvl="1" indent="-325098"/>
            <a:r>
              <a:rPr lang="en-US" sz="1800" smtClean="0"/>
              <a:t>Process active family document or all families in a folder </a:t>
            </a:r>
          </a:p>
          <a:p>
            <a:pPr marL="487647" lvl="1" indent="-325098"/>
            <a:r>
              <a:rPr lang="en-US" sz="1800" smtClean="0"/>
              <a:t>Uses FamilyManager class AddParameter methods</a:t>
            </a:r>
          </a:p>
          <a:p>
            <a:pPr marL="487647" lvl="1" indent="-325098"/>
            <a:r>
              <a:rPr lang="en-US" sz="1800" smtClean="0"/>
              <a:t>Reads input data from parameter text files in Revit shared parameter format</a:t>
            </a:r>
          </a:p>
          <a:p>
            <a:pPr marL="87646" indent="-325098"/>
            <a:r>
              <a:rPr lang="en-GB" sz="2800" smtClean="0"/>
              <a:t>CreateAirHandler – RME</a:t>
            </a:r>
          </a:p>
          <a:p>
            <a:pPr marL="487647" lvl="1" indent="-325098"/>
            <a:r>
              <a:rPr lang="en-US" sz="1800" smtClean="0"/>
              <a:t>Create an air handler with pipe and duct connectors</a:t>
            </a:r>
          </a:p>
          <a:p>
            <a:pPr marL="487647" lvl="1" indent="-325098"/>
            <a:r>
              <a:rPr lang="en-US" sz="1800" smtClean="0"/>
              <a:t>Check the template family category to verify valid starting point</a:t>
            </a:r>
          </a:p>
          <a:p>
            <a:pPr marL="487647" lvl="1" indent="-325098"/>
            <a:r>
              <a:rPr lang="en-US" sz="1800" smtClean="0"/>
              <a:t>Use FamilyItemFactory class methods </a:t>
            </a:r>
            <a:r>
              <a:rPr lang="en-US" sz="1800" err="1" smtClean="0"/>
              <a:t>NewExtrusion</a:t>
            </a:r>
            <a:r>
              <a:rPr lang="en-US" sz="1800" smtClean="0"/>
              <a:t>, NewPipeConnector, </a:t>
            </a:r>
            <a:r>
              <a:rPr lang="en-US" sz="1800" err="1" smtClean="0"/>
              <a:t>NewDuctConnector</a:t>
            </a:r>
            <a:endParaRPr lang="en-US" sz="1800" smtClean="0"/>
          </a:p>
          <a:p>
            <a:pPr marL="487647" lvl="1" indent="-325098"/>
            <a:r>
              <a:rPr lang="en-US" sz="1800" smtClean="0"/>
              <a:t>Set proper connector parameters and use </a:t>
            </a:r>
            <a:r>
              <a:rPr lang="en-US" sz="1800" err="1" smtClean="0"/>
              <a:t>Document.CombineElements</a:t>
            </a:r>
            <a:r>
              <a:rPr lang="en-US" sz="1800" smtClean="0"/>
              <a:t> to join the extrusions</a:t>
            </a:r>
            <a:endParaRPr lang="en-GB" sz="2400" smtClean="0"/>
          </a:p>
          <a:p>
            <a:pPr marL="87646" indent="-325098"/>
            <a:r>
              <a:rPr lang="en-GB" sz="2800" smtClean="0"/>
              <a:t>CreateTruss – RST</a:t>
            </a:r>
          </a:p>
          <a:p>
            <a:pPr marL="487647" lvl="1" indent="-325098"/>
            <a:r>
              <a:rPr lang="en-US" sz="1800" smtClean="0"/>
              <a:t>Create a mono truss in a truss family document</a:t>
            </a:r>
          </a:p>
          <a:p>
            <a:pPr marL="487647" lvl="1" indent="-325098"/>
            <a:r>
              <a:rPr lang="en-US" sz="1800" smtClean="0"/>
              <a:t>Create truss curves using NewModelCurve, set truss type through ModelCurve TrussCurveType property</a:t>
            </a:r>
          </a:p>
          <a:p>
            <a:pPr marL="487647" lvl="1" indent="-325098"/>
            <a:r>
              <a:rPr lang="en-US" sz="1800" smtClean="0"/>
              <a:t>Add constraints to the truss curves with NewAlignment</a:t>
            </a:r>
          </a:p>
          <a:p>
            <a:pPr marL="87646" indent="-325098"/>
            <a:endParaRPr lang="en-GB" sz="2800" smtClean="0"/>
          </a:p>
        </p:txBody>
      </p:sp>
      <p:pic>
        <p:nvPicPr>
          <p:cNvPr id="5" name="Picture 4" descr="CreateAirHandler_b.png"/>
          <p:cNvPicPr>
            <a:picLocks noChangeAspect="1"/>
          </p:cNvPicPr>
          <p:nvPr/>
        </p:nvPicPr>
        <p:blipFill>
          <a:blip r:embed="rId3" cstate="print"/>
          <a:stretch>
            <a:fillRect/>
          </a:stretch>
        </p:blipFill>
        <p:spPr>
          <a:xfrm>
            <a:off x="10920412" y="5411787"/>
            <a:ext cx="1833563" cy="1771650"/>
          </a:xfrm>
          <a:prstGeom prst="rect">
            <a:avLst/>
          </a:prstGeom>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1" name="Rectangle 3"/>
          <p:cNvSpPr>
            <a:spLocks noGrp="1" noChangeArrowheads="1"/>
          </p:cNvSpPr>
          <p:nvPr>
            <p:ph idx="1"/>
          </p:nvPr>
        </p:nvSpPr>
        <p:spPr>
          <a:xfrm>
            <a:off x="443640" y="1296987"/>
            <a:ext cx="12234135" cy="7385807"/>
          </a:xfrm>
        </p:spPr>
        <p:txBody>
          <a:bodyPr/>
          <a:lstStyle/>
          <a:p>
            <a:pPr marL="87646" indent="-325098"/>
            <a:r>
              <a:rPr lang="en-GB" sz="2800" smtClean="0"/>
              <a:t>DWGFamilyCreation</a:t>
            </a:r>
          </a:p>
          <a:p>
            <a:pPr marL="487647" lvl="1" indent="-325098"/>
            <a:r>
              <a:rPr lang="en-US" sz="1800" smtClean="0"/>
              <a:t>Import DWG file into family document add type parameters to the imported instance</a:t>
            </a:r>
          </a:p>
          <a:p>
            <a:pPr marL="487647" lvl="1" indent="-325098"/>
            <a:r>
              <a:rPr lang="en-US" sz="1800" smtClean="0"/>
              <a:t>DWGFileName with the DWG file name and ImportTime when it was imported</a:t>
            </a:r>
          </a:p>
          <a:p>
            <a:pPr marL="87646" indent="-325098"/>
            <a:r>
              <a:rPr lang="en-GB" sz="2800" smtClean="0"/>
              <a:t>GenericModelCreation</a:t>
            </a:r>
          </a:p>
          <a:p>
            <a:pPr marL="487647" lvl="1" indent="-325098"/>
            <a:r>
              <a:rPr lang="en-US" sz="1800" smtClean="0"/>
              <a:t>Create a generic model using extrusion, blend, revolution, sweep and swept blend elements</a:t>
            </a:r>
          </a:p>
          <a:p>
            <a:pPr marL="487647" lvl="1" indent="-325098"/>
            <a:r>
              <a:rPr lang="en-US" sz="1800" smtClean="0"/>
              <a:t>Checks that open document is a family one or creates a new family document</a:t>
            </a:r>
          </a:p>
          <a:p>
            <a:pPr marL="487647" lvl="1" indent="-325098"/>
            <a:r>
              <a:rPr lang="en-US" sz="1800" smtClean="0"/>
              <a:t>Exercises CreateSketchPlane, NewLineBound, and FamilyItemFactory methods to create profiles and shapes</a:t>
            </a:r>
          </a:p>
          <a:p>
            <a:pPr marL="87646" indent="-325098"/>
            <a:r>
              <a:rPr lang="en-GB" sz="2800" smtClean="0"/>
              <a:t>TypeRegeneration</a:t>
            </a:r>
          </a:p>
          <a:p>
            <a:pPr marL="487647" lvl="1" indent="-325098"/>
            <a:r>
              <a:rPr lang="en-US" sz="1800" smtClean="0"/>
              <a:t>Use FamilyManager Types property to determine all types defined, and CurrentType to iterate through them</a:t>
            </a:r>
          </a:p>
          <a:p>
            <a:pPr marL="487647" lvl="1" indent="-325098"/>
            <a:r>
              <a:rPr lang="en-US" sz="1800" smtClean="0"/>
              <a:t>Report whether all types regenerated successfully, log errors to file</a:t>
            </a:r>
          </a:p>
          <a:p>
            <a:pPr marL="87646" indent="-325098"/>
            <a:r>
              <a:rPr lang="en-GB" sz="2800" smtClean="0"/>
              <a:t>ValidateParameters</a:t>
            </a:r>
          </a:p>
          <a:p>
            <a:pPr marL="487647" lvl="1" indent="-325098"/>
            <a:r>
              <a:rPr lang="en-US" sz="1800" smtClean="0"/>
              <a:t>Check whether every type has valid values for certain parameters and log result to file</a:t>
            </a:r>
          </a:p>
          <a:p>
            <a:pPr marL="487647" lvl="1" indent="-325098"/>
            <a:r>
              <a:rPr lang="en-US" sz="1800" smtClean="0"/>
              <a:t>External application subscribing to DocumentSaving and DocumentSavingAs events runs check automatically</a:t>
            </a:r>
          </a:p>
          <a:p>
            <a:pPr marL="487647" lvl="1" indent="-325098"/>
            <a:r>
              <a:rPr lang="en-US" sz="1800" smtClean="0"/>
              <a:t>External command to launch manually</a:t>
            </a:r>
          </a:p>
          <a:p>
            <a:pPr marL="87646" indent="-325098"/>
            <a:r>
              <a:rPr lang="en-GB" sz="2800" smtClean="0"/>
              <a:t>WindowWizard</a:t>
            </a:r>
          </a:p>
          <a:p>
            <a:pPr marL="487647" lvl="1" indent="-325098"/>
            <a:r>
              <a:rPr lang="en-GB" sz="1800" smtClean="0"/>
              <a:t>Create a window family via wizard user interface</a:t>
            </a:r>
          </a:p>
          <a:p>
            <a:pPr marL="487647" lvl="1" indent="-325098"/>
            <a:r>
              <a:rPr lang="en-GB" sz="1800" smtClean="0"/>
              <a:t>Start in window family template, e.g. Metric Window.rft</a:t>
            </a:r>
          </a:p>
          <a:p>
            <a:pPr marL="487647" lvl="1" indent="-325098"/>
            <a:r>
              <a:rPr lang="en-GB" sz="1800" smtClean="0"/>
              <a:t>User defines input dimensions for window parameters and materials</a:t>
            </a:r>
          </a:p>
          <a:p>
            <a:pPr marL="487647" lvl="1" indent="-325098"/>
            <a:r>
              <a:rPr lang="en-GB" sz="1800" smtClean="0"/>
              <a:t>Create extrusion, alignment, dimension, reference plane, and family type</a:t>
            </a:r>
            <a:endParaRPr lang="en-GB" sz="2400" smtClean="0"/>
          </a:p>
        </p:txBody>
      </p:sp>
      <p:pic>
        <p:nvPicPr>
          <p:cNvPr id="7" name="Picture 6" descr="WindowWizard3.png"/>
          <p:cNvPicPr>
            <a:picLocks noChangeAspect="1"/>
          </p:cNvPicPr>
          <p:nvPr/>
        </p:nvPicPr>
        <p:blipFill>
          <a:blip r:embed="rId3" cstate="print"/>
          <a:stretch>
            <a:fillRect/>
          </a:stretch>
        </p:blipFill>
        <p:spPr>
          <a:xfrm>
            <a:off x="9036093" y="6402387"/>
            <a:ext cx="2468481" cy="1738313"/>
          </a:xfrm>
          <a:prstGeom prst="rect">
            <a:avLst/>
          </a:prstGeom>
        </p:spPr>
      </p:pic>
      <p:pic>
        <p:nvPicPr>
          <p:cNvPr id="9" name="Picture 8" descr="WindowWizard2.png"/>
          <p:cNvPicPr>
            <a:picLocks noChangeAspect="1"/>
          </p:cNvPicPr>
          <p:nvPr/>
        </p:nvPicPr>
        <p:blipFill>
          <a:blip r:embed="rId4" cstate="print"/>
          <a:stretch>
            <a:fillRect/>
          </a:stretch>
        </p:blipFill>
        <p:spPr>
          <a:xfrm>
            <a:off x="9675894" y="6729405"/>
            <a:ext cx="2468481" cy="1738313"/>
          </a:xfrm>
          <a:prstGeom prst="rect">
            <a:avLst/>
          </a:prstGeom>
        </p:spPr>
      </p:pic>
      <p:pic>
        <p:nvPicPr>
          <p:cNvPr id="8" name="Picture 7" descr="WindowWizard1.png"/>
          <p:cNvPicPr>
            <a:picLocks noChangeAspect="1"/>
          </p:cNvPicPr>
          <p:nvPr/>
        </p:nvPicPr>
        <p:blipFill>
          <a:blip r:embed="rId5" cstate="print"/>
          <a:stretch>
            <a:fillRect/>
          </a:stretch>
        </p:blipFill>
        <p:spPr>
          <a:xfrm>
            <a:off x="10361694" y="7034205"/>
            <a:ext cx="2468481" cy="1738313"/>
          </a:xfrm>
          <a:prstGeom prst="rect">
            <a:avLst/>
          </a:prstGeom>
        </p:spPr>
      </p:pic>
      <p:sp>
        <p:nvSpPr>
          <p:cNvPr id="21506" name="Rectangle 2"/>
          <p:cNvSpPr>
            <a:spLocks noGrp="1" noChangeArrowheads="1"/>
          </p:cNvSpPr>
          <p:nvPr>
            <p:ph type="title"/>
          </p:nvPr>
        </p:nvSpPr>
        <p:spPr>
          <a:xfrm>
            <a:off x="294576" y="77787"/>
            <a:ext cx="11276330" cy="998465"/>
          </a:xfrm>
        </p:spPr>
        <p:txBody>
          <a:bodyPr/>
          <a:lstStyle/>
          <a:p>
            <a:pPr eaLnBrk="1" hangingPunct="1"/>
            <a:r>
              <a:rPr lang="en-GB" smtClean="0"/>
              <a:t>Family API SDK Samples 2</a:t>
            </a:r>
          </a:p>
        </p:txBody>
      </p:sp>
      <p:pic>
        <p:nvPicPr>
          <p:cNvPr id="11" name="Picture 10" descr="GenericModelCreation_b.png"/>
          <p:cNvPicPr>
            <a:picLocks noChangeAspect="1"/>
          </p:cNvPicPr>
          <p:nvPr/>
        </p:nvPicPr>
        <p:blipFill>
          <a:blip r:embed="rId6" cstate="print"/>
          <a:stretch>
            <a:fillRect/>
          </a:stretch>
        </p:blipFill>
        <p:spPr>
          <a:xfrm>
            <a:off x="10010775" y="1220787"/>
            <a:ext cx="1909763" cy="1381125"/>
          </a:xfrm>
          <a:prstGeom prst="rect">
            <a:avLst/>
          </a:prstGeom>
        </p:spPr>
      </p:pic>
      <p:pic>
        <p:nvPicPr>
          <p:cNvPr id="12" name="Picture 11" descr="WindowWizard_b.png"/>
          <p:cNvPicPr>
            <a:picLocks noChangeAspect="1"/>
          </p:cNvPicPr>
          <p:nvPr/>
        </p:nvPicPr>
        <p:blipFill>
          <a:blip r:embed="rId7" cstate="print"/>
          <a:stretch>
            <a:fillRect/>
          </a:stretch>
        </p:blipFill>
        <p:spPr>
          <a:xfrm>
            <a:off x="7953375" y="6402387"/>
            <a:ext cx="876300" cy="1743075"/>
          </a:xfrm>
          <a:prstGeom prst="rect">
            <a:avLst/>
          </a:prstGeom>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2897187"/>
            <a:ext cx="11762080" cy="2667000"/>
          </a:xfrm>
        </p:spPr>
        <p:txBody>
          <a:bodyPr/>
          <a:lstStyle/>
          <a:p>
            <a:r>
              <a:rPr lang="en-GB" sz="11500" smtClean="0"/>
              <a:t>Labs</a:t>
            </a:r>
            <a:br>
              <a:rPr lang="en-GB" sz="11500" smtClean="0"/>
            </a:br>
            <a:r>
              <a:rPr lang="en-GB" smtClean="0"/>
              <a:t>Creating an Example Family</a:t>
            </a:r>
            <a:endParaRPr lang="en-GB"/>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Family API Labs</a:t>
            </a:r>
            <a:endParaRPr lang="en-US"/>
          </a:p>
        </p:txBody>
      </p:sp>
      <p:sp>
        <p:nvSpPr>
          <p:cNvPr id="3" name="Content Placeholder 2"/>
          <p:cNvSpPr>
            <a:spLocks noGrp="1"/>
          </p:cNvSpPr>
          <p:nvPr>
            <p:ph idx="1"/>
          </p:nvPr>
        </p:nvSpPr>
        <p:spPr/>
        <p:txBody>
          <a:bodyPr/>
          <a:lstStyle/>
          <a:p>
            <a:r>
              <a:rPr lang="en-US" smtClean="0"/>
              <a:t>Full documentation and instructions included for C# and VB</a:t>
            </a:r>
          </a:p>
          <a:p>
            <a:r>
              <a:rPr lang="en-US" smtClean="0"/>
              <a:t>Lab1 – define a column with rectangular profile </a:t>
            </a:r>
          </a:p>
          <a:p>
            <a:r>
              <a:rPr lang="en-US" smtClean="0"/>
              <a:t>Lab2 – define a column with L-shape profile </a:t>
            </a:r>
          </a:p>
          <a:p>
            <a:r>
              <a:rPr lang="en-US" smtClean="0"/>
              <a:t>Lab3 – add formula and materials </a:t>
            </a:r>
          </a:p>
          <a:p>
            <a:r>
              <a:rPr lang="en-US" smtClean="0"/>
              <a:t>Lab4 – add visibility control</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1 – Create Rectangular Column </a:t>
            </a:r>
            <a:endParaRPr lang="en-US"/>
          </a:p>
        </p:txBody>
      </p:sp>
      <p:sp>
        <p:nvSpPr>
          <p:cNvPr id="3" name="Content Placeholder 2"/>
          <p:cNvSpPr>
            <a:spLocks noGrp="1"/>
          </p:cNvSpPr>
          <p:nvPr>
            <p:ph idx="1"/>
          </p:nvPr>
        </p:nvSpPr>
        <p:spPr>
          <a:xfrm>
            <a:off x="593725" y="1754187"/>
            <a:ext cx="8426450" cy="6324600"/>
          </a:xfrm>
        </p:spPr>
        <p:txBody>
          <a:bodyPr/>
          <a:lstStyle/>
          <a:p>
            <a:r>
              <a:rPr lang="en-US" smtClean="0"/>
              <a:t>Objective: Learn the basics of family API</a:t>
            </a:r>
          </a:p>
          <a:p>
            <a:pPr lvl="1"/>
            <a:r>
              <a:rPr lang="en-US" smtClean="0"/>
              <a:t>Check the family context</a:t>
            </a:r>
          </a:p>
          <a:p>
            <a:pPr lvl="1"/>
            <a:r>
              <a:rPr lang="en-US" smtClean="0"/>
              <a:t>Create a simple solid using extrusion</a:t>
            </a:r>
          </a:p>
          <a:p>
            <a:pPr lvl="1"/>
            <a:r>
              <a:rPr lang="en-US" smtClean="0"/>
              <a:t>Set alignments</a:t>
            </a:r>
          </a:p>
          <a:p>
            <a:pPr lvl="1"/>
            <a:r>
              <a:rPr lang="en-US" smtClean="0"/>
              <a:t>Add types</a:t>
            </a:r>
          </a:p>
          <a:p>
            <a:pPr>
              <a:spcBef>
                <a:spcPts val="1800"/>
              </a:spcBef>
            </a:pPr>
            <a:r>
              <a:rPr lang="en-US" smtClean="0"/>
              <a:t>Classes and methods</a:t>
            </a:r>
          </a:p>
          <a:p>
            <a:pPr lvl="3">
              <a:spcBef>
                <a:spcPts val="1200"/>
              </a:spcBef>
            </a:pPr>
            <a:r>
              <a:rPr lang="en-US" smtClean="0"/>
              <a:t>doc.IsFamilyDocument</a:t>
            </a:r>
          </a:p>
          <a:p>
            <a:pPr lvl="3"/>
            <a:r>
              <a:rPr lang="en-US" smtClean="0"/>
              <a:t>doc.OwnerFamily.FamilyCategory.Name</a:t>
            </a:r>
          </a:p>
          <a:p>
            <a:pPr lvl="3"/>
            <a:r>
              <a:rPr lang="en-US" smtClean="0"/>
              <a:t>doc.FamilyCreate.NewExtrusion()</a:t>
            </a:r>
          </a:p>
          <a:p>
            <a:pPr lvl="3"/>
            <a:r>
              <a:rPr lang="en-US" smtClean="0"/>
              <a:t>doc.FamilyCreate.NewAlignment() </a:t>
            </a:r>
          </a:p>
          <a:p>
            <a:pPr lvl="3"/>
            <a:r>
              <a:rPr lang="en-US" smtClean="0"/>
              <a:t>familyMgr = doc.FamilyManager </a:t>
            </a:r>
          </a:p>
          <a:p>
            <a:pPr lvl="3"/>
            <a:r>
              <a:rPr lang="en-US" smtClean="0"/>
              <a:t>familyMgr.NewType() </a:t>
            </a:r>
          </a:p>
          <a:p>
            <a:pPr lvl="3"/>
            <a:r>
              <a:rPr lang="en-US" smtClean="0"/>
              <a:t>familyMgr.Parameter(); familyMgr.Set() </a:t>
            </a:r>
          </a:p>
        </p:txBody>
      </p:sp>
      <p:pic>
        <p:nvPicPr>
          <p:cNvPr id="8" name="Picture 7" descr="rfa_lab101_b.png"/>
          <p:cNvPicPr>
            <a:picLocks noChangeAspect="1"/>
          </p:cNvPicPr>
          <p:nvPr/>
        </p:nvPicPr>
        <p:blipFill>
          <a:blip r:embed="rId2" cstate="print"/>
          <a:stretch>
            <a:fillRect/>
          </a:stretch>
        </p:blipFill>
        <p:spPr>
          <a:xfrm>
            <a:off x="9723882" y="153987"/>
            <a:ext cx="3030093" cy="2753487"/>
          </a:xfrm>
          <a:prstGeom prst="rect">
            <a:avLst/>
          </a:prstGeom>
        </p:spPr>
      </p:pic>
      <p:pic>
        <p:nvPicPr>
          <p:cNvPr id="9" name="Picture 8" descr="rfa_lab102_types.png"/>
          <p:cNvPicPr>
            <a:picLocks noChangeAspect="1"/>
          </p:cNvPicPr>
          <p:nvPr/>
        </p:nvPicPr>
        <p:blipFill>
          <a:blip r:embed="rId3" cstate="print"/>
          <a:stretch>
            <a:fillRect/>
          </a:stretch>
        </p:blipFill>
        <p:spPr>
          <a:xfrm>
            <a:off x="8286750" y="3125787"/>
            <a:ext cx="4467225" cy="3448050"/>
          </a:xfrm>
          <a:prstGeom prst="rect">
            <a:avLst/>
          </a:prstGeom>
        </p:spPr>
      </p:pic>
      <p:pic>
        <p:nvPicPr>
          <p:cNvPr id="12" name="Picture 11" descr="rfa_lab103_2d.png"/>
          <p:cNvPicPr>
            <a:picLocks noChangeAspect="1"/>
          </p:cNvPicPr>
          <p:nvPr/>
        </p:nvPicPr>
        <p:blipFill>
          <a:blip r:embed="rId4" cstate="print"/>
          <a:stretch>
            <a:fillRect/>
          </a:stretch>
        </p:blipFill>
        <p:spPr>
          <a:xfrm>
            <a:off x="5362575" y="8069262"/>
            <a:ext cx="2809875" cy="771525"/>
          </a:xfrm>
          <a:prstGeom prst="rect">
            <a:avLst/>
          </a:prstGeom>
        </p:spPr>
      </p:pic>
      <p:pic>
        <p:nvPicPr>
          <p:cNvPr id="13" name="Picture 12" descr="rfa_lab104_3d.png"/>
          <p:cNvPicPr>
            <a:picLocks noChangeAspect="1"/>
          </p:cNvPicPr>
          <p:nvPr/>
        </p:nvPicPr>
        <p:blipFill>
          <a:blip r:embed="rId5" cstate="print"/>
          <a:stretch>
            <a:fillRect/>
          </a:stretch>
        </p:blipFill>
        <p:spPr>
          <a:xfrm>
            <a:off x="8553450" y="6707187"/>
            <a:ext cx="1228725" cy="2128838"/>
          </a:xfrm>
          <a:prstGeom prst="rect">
            <a:avLst/>
          </a:prstGeom>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2 – Create L-Shaped Column </a:t>
            </a:r>
            <a:endParaRPr lang="en-US"/>
          </a:p>
        </p:txBody>
      </p:sp>
      <p:sp>
        <p:nvSpPr>
          <p:cNvPr id="3" name="Content Placeholder 2"/>
          <p:cNvSpPr>
            <a:spLocks noGrp="1"/>
          </p:cNvSpPr>
          <p:nvPr>
            <p:ph idx="1"/>
          </p:nvPr>
        </p:nvSpPr>
        <p:spPr>
          <a:xfrm>
            <a:off x="593725" y="2146491"/>
            <a:ext cx="8045450" cy="4332096"/>
          </a:xfrm>
        </p:spPr>
        <p:txBody>
          <a:bodyPr/>
          <a:lstStyle/>
          <a:p>
            <a:r>
              <a:rPr lang="en-US" smtClean="0"/>
              <a:t>Objectives</a:t>
            </a:r>
          </a:p>
          <a:p>
            <a:pPr lvl="1"/>
            <a:r>
              <a:rPr lang="en-US" smtClean="0"/>
              <a:t>Add reference planes</a:t>
            </a:r>
          </a:p>
          <a:p>
            <a:pPr lvl="1"/>
            <a:r>
              <a:rPr lang="en-US" smtClean="0"/>
              <a:t>Add parameters</a:t>
            </a:r>
          </a:p>
          <a:p>
            <a:pPr lvl="1"/>
            <a:r>
              <a:rPr lang="en-US" smtClean="0"/>
              <a:t>Add dimensions</a:t>
            </a:r>
          </a:p>
          <a:p>
            <a:pPr>
              <a:spcBef>
                <a:spcPts val="1800"/>
              </a:spcBef>
            </a:pPr>
            <a:r>
              <a:rPr lang="en-US" smtClean="0"/>
              <a:t>Classes and methods</a:t>
            </a:r>
          </a:p>
          <a:p>
            <a:pPr lvl="3">
              <a:spcBef>
                <a:spcPts val="1200"/>
              </a:spcBef>
            </a:pPr>
            <a:r>
              <a:rPr lang="en-US" smtClean="0"/>
              <a:t>doc.FamilyCreate.NewReferencePlane()</a:t>
            </a:r>
          </a:p>
          <a:p>
            <a:pPr lvl="3"/>
            <a:r>
              <a:rPr lang="en-US" smtClean="0"/>
              <a:t>familyMgr.AddParameter() </a:t>
            </a:r>
          </a:p>
          <a:p>
            <a:pPr lvl="3"/>
            <a:r>
              <a:rPr lang="en-US" smtClean="0"/>
              <a:t>doc.FamilyCreate.NewDimension() </a:t>
            </a:r>
          </a:p>
        </p:txBody>
      </p:sp>
      <p:pic>
        <p:nvPicPr>
          <p:cNvPr id="8" name="Picture 7" descr="rfa_lab201_dimensioning_b.png"/>
          <p:cNvPicPr>
            <a:picLocks noChangeAspect="1"/>
          </p:cNvPicPr>
          <p:nvPr/>
        </p:nvPicPr>
        <p:blipFill>
          <a:blip r:embed="rId3" cstate="print"/>
          <a:stretch>
            <a:fillRect/>
          </a:stretch>
        </p:blipFill>
        <p:spPr>
          <a:xfrm>
            <a:off x="9248775" y="1601787"/>
            <a:ext cx="3378994" cy="3086100"/>
          </a:xfrm>
          <a:prstGeom prst="rect">
            <a:avLst/>
          </a:prstGeom>
        </p:spPr>
      </p:pic>
      <p:pic>
        <p:nvPicPr>
          <p:cNvPr id="9" name="Picture 8" descr="rfa_lab202_types.png"/>
          <p:cNvPicPr>
            <a:picLocks noChangeAspect="1"/>
          </p:cNvPicPr>
          <p:nvPr/>
        </p:nvPicPr>
        <p:blipFill>
          <a:blip r:embed="rId4" cstate="print"/>
          <a:stretch>
            <a:fillRect/>
          </a:stretch>
        </p:blipFill>
        <p:spPr>
          <a:xfrm>
            <a:off x="8181975" y="5030787"/>
            <a:ext cx="4467225" cy="3448050"/>
          </a:xfrm>
          <a:prstGeom prst="rect">
            <a:avLst/>
          </a:prstGeom>
        </p:spPr>
      </p:pic>
      <p:pic>
        <p:nvPicPr>
          <p:cNvPr id="16" name="Picture 15" descr="rfa_lab203_2d.png"/>
          <p:cNvPicPr>
            <a:picLocks noChangeAspect="1"/>
          </p:cNvPicPr>
          <p:nvPr/>
        </p:nvPicPr>
        <p:blipFill>
          <a:blip r:embed="rId5" cstate="print"/>
          <a:stretch>
            <a:fillRect/>
          </a:stretch>
        </p:blipFill>
        <p:spPr>
          <a:xfrm>
            <a:off x="2924175" y="7697787"/>
            <a:ext cx="2847975" cy="762000"/>
          </a:xfrm>
          <a:prstGeom prst="rect">
            <a:avLst/>
          </a:prstGeom>
        </p:spPr>
      </p:pic>
      <p:pic>
        <p:nvPicPr>
          <p:cNvPr id="17" name="Picture 16" descr="rfa_lab204_3d.png"/>
          <p:cNvPicPr>
            <a:picLocks noChangeAspect="1"/>
          </p:cNvPicPr>
          <p:nvPr/>
        </p:nvPicPr>
        <p:blipFill>
          <a:blip r:embed="rId6" cstate="print"/>
          <a:stretch>
            <a:fillRect/>
          </a:stretch>
        </p:blipFill>
        <p:spPr>
          <a:xfrm>
            <a:off x="6048375" y="6402387"/>
            <a:ext cx="1171575" cy="2124075"/>
          </a:xfrm>
          <a:prstGeom prst="rect">
            <a:avLst/>
          </a:prstGeom>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3 – Add Formulas and Materials </a:t>
            </a:r>
            <a:endParaRPr lang="en-US"/>
          </a:p>
        </p:txBody>
      </p:sp>
      <p:sp>
        <p:nvSpPr>
          <p:cNvPr id="3" name="Content Placeholder 2"/>
          <p:cNvSpPr>
            <a:spLocks noGrp="1"/>
          </p:cNvSpPr>
          <p:nvPr>
            <p:ph idx="1"/>
          </p:nvPr>
        </p:nvSpPr>
        <p:spPr>
          <a:xfrm>
            <a:off x="593725" y="2146491"/>
            <a:ext cx="12084050" cy="4408296"/>
          </a:xfrm>
        </p:spPr>
        <p:txBody>
          <a:bodyPr/>
          <a:lstStyle/>
          <a:p>
            <a:r>
              <a:rPr lang="en-US" smtClean="0"/>
              <a:t>Objectives</a:t>
            </a:r>
          </a:p>
          <a:p>
            <a:pPr lvl="1"/>
            <a:r>
              <a:rPr lang="en-US" smtClean="0"/>
              <a:t>Add formulae</a:t>
            </a:r>
          </a:p>
          <a:p>
            <a:pPr lvl="1"/>
            <a:r>
              <a:rPr lang="en-US" smtClean="0"/>
              <a:t>Add materials</a:t>
            </a:r>
          </a:p>
          <a:p>
            <a:pPr>
              <a:spcBef>
                <a:spcPts val="2400"/>
              </a:spcBef>
            </a:pPr>
            <a:r>
              <a:rPr lang="en-US" smtClean="0"/>
              <a:t>Classes and methods</a:t>
            </a:r>
          </a:p>
          <a:p>
            <a:pPr lvl="3">
              <a:spcBef>
                <a:spcPts val="1200"/>
              </a:spcBef>
            </a:pPr>
            <a:r>
              <a:rPr lang="en-US" smtClean="0"/>
              <a:t>familyMgr.SetFormula() </a:t>
            </a:r>
          </a:p>
          <a:p>
            <a:pPr lvl="3"/>
            <a:r>
              <a:rPr lang="en-US" smtClean="0"/>
              <a:t>pSolid.Parameter(“Material”) </a:t>
            </a:r>
          </a:p>
          <a:p>
            <a:pPr lvl="3"/>
            <a:r>
              <a:rPr lang="en-US" smtClean="0"/>
              <a:t>familyMgr.AddParameter()</a:t>
            </a:r>
          </a:p>
          <a:p>
            <a:pPr lvl="3"/>
            <a:r>
              <a:rPr lang="en-US" smtClean="0"/>
              <a:t>familyMgr.AssociateElementParameterToFamilyParameter()</a:t>
            </a:r>
          </a:p>
        </p:txBody>
      </p:sp>
      <p:pic>
        <p:nvPicPr>
          <p:cNvPr id="5" name="Picture 4" descr="rfa_lab302_types.png"/>
          <p:cNvPicPr>
            <a:picLocks noChangeAspect="1"/>
          </p:cNvPicPr>
          <p:nvPr/>
        </p:nvPicPr>
        <p:blipFill>
          <a:blip r:embed="rId3" cstate="print"/>
          <a:stretch>
            <a:fillRect/>
          </a:stretch>
        </p:blipFill>
        <p:spPr>
          <a:xfrm>
            <a:off x="7724775" y="1811337"/>
            <a:ext cx="4467225" cy="3448050"/>
          </a:xfrm>
          <a:prstGeom prst="rect">
            <a:avLst/>
          </a:prstGeom>
        </p:spPr>
      </p:pic>
      <p:pic>
        <p:nvPicPr>
          <p:cNvPr id="9" name="Picture 8" descr="rfa_lab303_2d.png"/>
          <p:cNvPicPr>
            <a:picLocks noChangeAspect="1"/>
          </p:cNvPicPr>
          <p:nvPr/>
        </p:nvPicPr>
        <p:blipFill>
          <a:blip r:embed="rId4" cstate="print"/>
          <a:stretch>
            <a:fillRect/>
          </a:stretch>
        </p:blipFill>
        <p:spPr>
          <a:xfrm>
            <a:off x="3228975" y="7697787"/>
            <a:ext cx="4095750" cy="885825"/>
          </a:xfrm>
          <a:prstGeom prst="rect">
            <a:avLst/>
          </a:prstGeom>
        </p:spPr>
      </p:pic>
      <p:pic>
        <p:nvPicPr>
          <p:cNvPr id="10" name="Picture 9" descr="rfa_lab304_3d.png"/>
          <p:cNvPicPr>
            <a:picLocks noChangeAspect="1"/>
          </p:cNvPicPr>
          <p:nvPr/>
        </p:nvPicPr>
        <p:blipFill>
          <a:blip r:embed="rId5" cstate="print"/>
          <a:stretch>
            <a:fillRect/>
          </a:stretch>
        </p:blipFill>
        <p:spPr>
          <a:xfrm>
            <a:off x="7724775" y="6249987"/>
            <a:ext cx="1933575" cy="2300288"/>
          </a:xfrm>
          <a:prstGeom prst="rect">
            <a:avLst/>
          </a:prstGeom>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4 – Add Visibility Control </a:t>
            </a:r>
            <a:endParaRPr lang="en-US"/>
          </a:p>
        </p:txBody>
      </p:sp>
      <p:sp>
        <p:nvSpPr>
          <p:cNvPr id="3" name="Content Placeholder 2"/>
          <p:cNvSpPr>
            <a:spLocks noGrp="1"/>
          </p:cNvSpPr>
          <p:nvPr>
            <p:ph idx="1"/>
          </p:nvPr>
        </p:nvSpPr>
        <p:spPr>
          <a:xfrm>
            <a:off x="593725" y="2146491"/>
            <a:ext cx="8731250" cy="4636896"/>
          </a:xfrm>
        </p:spPr>
        <p:txBody>
          <a:bodyPr/>
          <a:lstStyle/>
          <a:p>
            <a:r>
              <a:rPr lang="en-US" smtClean="0"/>
              <a:t>Objectives</a:t>
            </a:r>
          </a:p>
          <a:p>
            <a:pPr lvl="1"/>
            <a:r>
              <a:rPr lang="en-US" smtClean="0"/>
              <a:t>Add line representation</a:t>
            </a:r>
          </a:p>
          <a:p>
            <a:pPr lvl="1"/>
            <a:r>
              <a:rPr lang="en-US" smtClean="0"/>
              <a:t>Add visibility control</a:t>
            </a:r>
          </a:p>
          <a:p>
            <a:pPr>
              <a:spcBef>
                <a:spcPts val="1800"/>
              </a:spcBef>
            </a:pPr>
            <a:r>
              <a:rPr lang="en-US" smtClean="0"/>
              <a:t>Classes and methods</a:t>
            </a:r>
          </a:p>
          <a:p>
            <a:pPr lvl="3">
              <a:spcBef>
                <a:spcPts val="1200"/>
              </a:spcBef>
            </a:pPr>
            <a:r>
              <a:rPr lang="en-US" smtClean="0"/>
              <a:t>doc.FamilyCreate.NewSymbolicCurve()</a:t>
            </a:r>
          </a:p>
          <a:p>
            <a:pPr lvl="3"/>
            <a:r>
              <a:rPr lang="en-US" smtClean="0"/>
              <a:t>doc.FamilyCreate.NewModelCurve()</a:t>
            </a:r>
          </a:p>
          <a:p>
            <a:pPr lvl="3"/>
            <a:r>
              <a:rPr lang="en-US" smtClean="0"/>
              <a:t>FamilyElementVisibility()</a:t>
            </a:r>
          </a:p>
          <a:p>
            <a:pPr lvl="3"/>
            <a:r>
              <a:rPr lang="en-US" smtClean="0"/>
              <a:t>FamilyElementVisibilityType.ViewSpecific/Model</a:t>
            </a:r>
          </a:p>
          <a:p>
            <a:pPr lvl="3"/>
            <a:r>
              <a:rPr lang="en-US" smtClean="0"/>
              <a:t>FamilyElementVisibility.IsShownInFine, etc.</a:t>
            </a:r>
          </a:p>
          <a:p>
            <a:pPr lvl="3"/>
            <a:r>
              <a:rPr lang="en-US" smtClean="0"/>
              <a:t>pLine.SetVisibility(pFamilyElementVisibility)</a:t>
            </a:r>
          </a:p>
        </p:txBody>
      </p:sp>
      <p:pic>
        <p:nvPicPr>
          <p:cNvPr id="6" name="Picture 5" descr="rfa_lab401_dimensioning_b.png"/>
          <p:cNvPicPr>
            <a:picLocks noChangeAspect="1"/>
          </p:cNvPicPr>
          <p:nvPr/>
        </p:nvPicPr>
        <p:blipFill>
          <a:blip r:embed="rId3" cstate="print"/>
          <a:stretch>
            <a:fillRect/>
          </a:stretch>
        </p:blipFill>
        <p:spPr>
          <a:xfrm>
            <a:off x="9170194" y="1878012"/>
            <a:ext cx="3507581" cy="3228975"/>
          </a:xfrm>
          <a:prstGeom prst="rect">
            <a:avLst/>
          </a:prstGeom>
        </p:spPr>
      </p:pic>
      <p:pic>
        <p:nvPicPr>
          <p:cNvPr id="10" name="Picture 9" descr="rfa_lab403_2d_coarse.png"/>
          <p:cNvPicPr>
            <a:picLocks noChangeAspect="1"/>
          </p:cNvPicPr>
          <p:nvPr/>
        </p:nvPicPr>
        <p:blipFill>
          <a:blip r:embed="rId4" cstate="print"/>
          <a:stretch>
            <a:fillRect/>
          </a:stretch>
        </p:blipFill>
        <p:spPr>
          <a:xfrm>
            <a:off x="2876550" y="6783387"/>
            <a:ext cx="4143375" cy="828675"/>
          </a:xfrm>
          <a:prstGeom prst="rect">
            <a:avLst/>
          </a:prstGeom>
        </p:spPr>
      </p:pic>
      <p:pic>
        <p:nvPicPr>
          <p:cNvPr id="11" name="Picture 10" descr="rfa_lab403_2d_medium.png"/>
          <p:cNvPicPr>
            <a:picLocks noChangeAspect="1"/>
          </p:cNvPicPr>
          <p:nvPr/>
        </p:nvPicPr>
        <p:blipFill>
          <a:blip r:embed="rId5" cstate="print"/>
          <a:stretch>
            <a:fillRect/>
          </a:stretch>
        </p:blipFill>
        <p:spPr>
          <a:xfrm>
            <a:off x="2771775" y="7812087"/>
            <a:ext cx="4210050" cy="876300"/>
          </a:xfrm>
          <a:prstGeom prst="rect">
            <a:avLst/>
          </a:prstGeom>
        </p:spPr>
      </p:pic>
      <p:pic>
        <p:nvPicPr>
          <p:cNvPr id="12" name="Picture 11" descr="rfa_lab404_3d_coarse.png"/>
          <p:cNvPicPr>
            <a:picLocks noChangeAspect="1"/>
          </p:cNvPicPr>
          <p:nvPr/>
        </p:nvPicPr>
        <p:blipFill>
          <a:blip r:embed="rId6" cstate="print"/>
          <a:stretch>
            <a:fillRect/>
          </a:stretch>
        </p:blipFill>
        <p:spPr>
          <a:xfrm>
            <a:off x="9048750" y="6630987"/>
            <a:ext cx="1304925" cy="1971675"/>
          </a:xfrm>
          <a:prstGeom prst="rect">
            <a:avLst/>
          </a:prstGeom>
        </p:spPr>
      </p:pic>
      <p:pic>
        <p:nvPicPr>
          <p:cNvPr id="13" name="Picture 12" descr="rfa_lab404_3d_medium.png"/>
          <p:cNvPicPr>
            <a:picLocks noChangeAspect="1"/>
          </p:cNvPicPr>
          <p:nvPr/>
        </p:nvPicPr>
        <p:blipFill>
          <a:blip r:embed="rId7" cstate="print"/>
          <a:stretch>
            <a:fillRect/>
          </a:stretch>
        </p:blipFill>
        <p:spPr>
          <a:xfrm>
            <a:off x="10725150" y="6402387"/>
            <a:ext cx="1800225" cy="2143125"/>
          </a:xfrm>
          <a:prstGeom prst="rect">
            <a:avLst/>
          </a:prstGeom>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Materials</a:t>
            </a:r>
            <a:endParaRPr lang="en-GB"/>
          </a:p>
        </p:txBody>
      </p:sp>
      <p:sp>
        <p:nvSpPr>
          <p:cNvPr id="3" name="Content Placeholder 2"/>
          <p:cNvSpPr>
            <a:spLocks noGrp="1"/>
          </p:cNvSpPr>
          <p:nvPr>
            <p:ph idx="1"/>
          </p:nvPr>
        </p:nvSpPr>
        <p:spPr/>
        <p:txBody>
          <a:bodyPr/>
          <a:lstStyle/>
          <a:p>
            <a:r>
              <a:rPr lang="en-US" smtClean="0"/>
              <a:t>Available from AU web site</a:t>
            </a:r>
            <a:endParaRPr lang="en-GB" smtClean="0"/>
          </a:p>
          <a:p>
            <a:r>
              <a:rPr lang="en-GB" smtClean="0"/>
              <a:t>Webcast recording and materials have been posted to ADN</a:t>
            </a:r>
          </a:p>
          <a:p>
            <a:pPr lvl="1"/>
            <a:r>
              <a:rPr lang="en-US" sz="2400" smtClean="0"/>
              <a:t>Software &amp; Support &gt;  Revit &gt; Knowledgebase &gt; Whitepapers and Training Videos</a:t>
            </a:r>
            <a:endParaRPr lang="en-GB" sz="2400" smtClean="0"/>
          </a:p>
          <a:p>
            <a:pPr>
              <a:spcBef>
                <a:spcPts val="1800"/>
              </a:spcBef>
            </a:pPr>
            <a:r>
              <a:rPr lang="en-GB" smtClean="0"/>
              <a:t>Also to the public ADN web site training schedule</a:t>
            </a:r>
          </a:p>
          <a:p>
            <a:pPr lvl="1"/>
            <a:r>
              <a:rPr lang="en-GB" sz="2400" smtClean="0">
                <a:hlinkClick r:id="rId2"/>
              </a:rPr>
              <a:t>http://www.adskconsulting.com/adn/cs/api_course_sched.php</a:t>
            </a:r>
            <a:r>
              <a:rPr lang="en-GB" sz="2400" smtClean="0"/>
              <a:t> &gt; Revit Family API</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77787"/>
            <a:ext cx="11762080" cy="883920"/>
          </a:xfrm>
        </p:spPr>
        <p:txBody>
          <a:bodyPr/>
          <a:lstStyle/>
          <a:p>
            <a:r>
              <a:rPr lang="en-GB" smtClean="0"/>
              <a:t>Learning More</a:t>
            </a:r>
            <a:endParaRPr lang="en-US"/>
          </a:p>
        </p:txBody>
      </p:sp>
      <p:sp>
        <p:nvSpPr>
          <p:cNvPr id="3" name="Content Placeholder 2"/>
          <p:cNvSpPr>
            <a:spLocks noGrp="1"/>
          </p:cNvSpPr>
          <p:nvPr>
            <p:ph idx="1"/>
          </p:nvPr>
        </p:nvSpPr>
        <p:spPr>
          <a:xfrm>
            <a:off x="561975" y="1068387"/>
            <a:ext cx="11506200" cy="7924800"/>
          </a:xfrm>
        </p:spPr>
        <p:txBody>
          <a:bodyPr/>
          <a:lstStyle/>
          <a:p>
            <a:pPr marL="338138" indent="-338138">
              <a:spcBef>
                <a:spcPts val="300"/>
              </a:spcBef>
              <a:defRPr/>
            </a:pPr>
            <a:r>
              <a:rPr lang="en-GB" sz="2600" smtClean="0"/>
              <a:t>Online Help, Developer's Guide and SDK Samples</a:t>
            </a:r>
          </a:p>
          <a:p>
            <a:pPr marL="338138" indent="-338138">
              <a:spcBef>
                <a:spcPts val="300"/>
              </a:spcBef>
            </a:pPr>
            <a:r>
              <a:rPr lang="en-GB" sz="2600" smtClean="0"/>
              <a:t>Families Guide</a:t>
            </a:r>
            <a:r>
              <a:rPr lang="en-GB" sz="2400" smtClean="0"/>
              <a:t/>
            </a:r>
            <a:br>
              <a:rPr lang="en-GB" sz="2400" smtClean="0"/>
            </a:br>
            <a:r>
              <a:rPr lang="en-GB" sz="2000" u="sng" smtClean="0">
                <a:hlinkClick r:id="rId3"/>
              </a:rPr>
              <a:t>http://usa.autodesk.com/adsk/servlet/item?siteID=123112&amp;id=13376394</a:t>
            </a:r>
            <a:endParaRPr lang="en-GB" sz="2000" smtClean="0"/>
          </a:p>
          <a:p>
            <a:pPr marL="338138" indent="-338138">
              <a:spcBef>
                <a:spcPts val="300"/>
              </a:spcBef>
            </a:pPr>
            <a:r>
              <a:rPr lang="en-GB" sz="2000" u="sng" smtClean="0">
                <a:hlinkClick r:id="rId4"/>
              </a:rPr>
              <a:t>http://usa.autodesk.com/adsk/servlet/index?siteID=123112&amp;id=2484975</a:t>
            </a:r>
            <a:endParaRPr lang="en-GB" sz="2000" smtClean="0"/>
          </a:p>
          <a:p>
            <a:pPr marL="338138" indent="-338138">
              <a:spcBef>
                <a:spcPts val="300"/>
              </a:spcBef>
            </a:pPr>
            <a:r>
              <a:rPr lang="en-GB" sz="2600" smtClean="0"/>
              <a:t>Revit </a:t>
            </a:r>
            <a:r>
              <a:rPr lang="en-GB" sz="2600" smtClean="0"/>
              <a:t>Developer Center</a:t>
            </a:r>
            <a:r>
              <a:rPr lang="en-GB" sz="3600" smtClean="0"/>
              <a:t/>
            </a:r>
            <a:br>
              <a:rPr lang="en-GB" sz="3600" smtClean="0"/>
            </a:br>
            <a:r>
              <a:rPr lang="en-GB" sz="2000" smtClean="0">
                <a:hlinkClick r:id="rId5"/>
              </a:rPr>
              <a:t>http</a:t>
            </a:r>
            <a:r>
              <a:rPr lang="en-GB" sz="2000" smtClean="0">
                <a:hlinkClick r:id="rId5"/>
              </a:rPr>
              <a:t>://</a:t>
            </a:r>
            <a:r>
              <a:rPr lang="en-GB" sz="2000" smtClean="0">
                <a:hlinkClick r:id="rId5"/>
              </a:rPr>
              <a:t>www.autodesk.com/developrevit</a:t>
            </a:r>
            <a:endParaRPr lang="en-GB" sz="2000" smtClean="0"/>
          </a:p>
          <a:p>
            <a:pPr marL="338138" indent="-338138">
              <a:spcBef>
                <a:spcPts val="300"/>
              </a:spcBef>
            </a:pPr>
            <a:r>
              <a:rPr lang="en-GB" sz="2600" smtClean="0"/>
              <a:t>Revit Programming Webcasts and Trainings</a:t>
            </a:r>
            <a:r>
              <a:rPr lang="en-GB" sz="2600" smtClean="0"/>
              <a:t/>
            </a:r>
            <a:br>
              <a:rPr lang="en-GB" sz="2600" smtClean="0"/>
            </a:br>
            <a:r>
              <a:rPr lang="en-GB" sz="2000" smtClean="0">
                <a:hlinkClick r:id="rId6"/>
              </a:rPr>
              <a:t>http://www.adskconsulting.com/adn/cs/api_course_sched.php</a:t>
            </a:r>
            <a:r>
              <a:rPr lang="en-GB" sz="2000" smtClean="0"/>
              <a:t> &gt; Revit API</a:t>
            </a:r>
          </a:p>
          <a:p>
            <a:pPr marL="338138" indent="-338138">
              <a:spcBef>
                <a:spcPts val="300"/>
              </a:spcBef>
            </a:pPr>
            <a:r>
              <a:rPr lang="en-GB" sz="2600" smtClean="0"/>
              <a:t>Recording of Revit Family API Webcast</a:t>
            </a:r>
            <a:r>
              <a:rPr lang="en-GB" sz="2400" smtClean="0"/>
              <a:t/>
            </a:r>
            <a:br>
              <a:rPr lang="en-GB" sz="2400" smtClean="0"/>
            </a:br>
            <a:r>
              <a:rPr lang="en-GB" sz="2000" smtClean="0">
                <a:hlinkClick r:id="rId6"/>
              </a:rPr>
              <a:t>http://www.adskconsulting.com/adn/cs/api_course_sched.php</a:t>
            </a:r>
            <a:r>
              <a:rPr lang="en-GB" sz="2000" smtClean="0"/>
              <a:t> &gt; Revit Family API</a:t>
            </a:r>
            <a:br>
              <a:rPr lang="en-GB" sz="2000" smtClean="0"/>
            </a:br>
            <a:r>
              <a:rPr lang="en-GB" sz="2000" smtClean="0">
                <a:hlinkClick r:id="rId7"/>
              </a:rPr>
              <a:t>http://thebuildingcoder.typepad.com/blog/2009/08/the-revit-family-api.html</a:t>
            </a:r>
            <a:endParaRPr lang="en-GB" sz="2000" smtClean="0"/>
          </a:p>
          <a:p>
            <a:pPr marL="338138" indent="-338138">
              <a:spcBef>
                <a:spcPts val="300"/>
              </a:spcBef>
              <a:defRPr/>
            </a:pPr>
            <a:r>
              <a:rPr lang="en-GB" sz="2600" smtClean="0"/>
              <a:t>Discussion Group</a:t>
            </a:r>
            <a:r>
              <a:rPr lang="en-GB" sz="2400" smtClean="0"/>
              <a:t/>
            </a:r>
            <a:br>
              <a:rPr lang="en-GB" sz="2400" smtClean="0"/>
            </a:br>
            <a:r>
              <a:rPr lang="en-GB" sz="2000" noProof="1" smtClean="0">
                <a:hlinkClick r:id="rId8"/>
              </a:rPr>
              <a:t>http://discussion.autodesk.com</a:t>
            </a:r>
            <a:r>
              <a:rPr lang="en-US" sz="2000" noProof="1" smtClean="0"/>
              <a:t> &gt; Revit Architecture &gt; Revit API</a:t>
            </a:r>
          </a:p>
          <a:p>
            <a:pPr marL="338138" indent="-338138">
              <a:spcBef>
                <a:spcPts val="300"/>
              </a:spcBef>
              <a:defRPr/>
            </a:pPr>
            <a:r>
              <a:rPr lang="en-GB" sz="2600" smtClean="0"/>
              <a:t>API Training Classes</a:t>
            </a:r>
            <a:br>
              <a:rPr lang="en-GB" sz="2600" smtClean="0"/>
            </a:br>
            <a:r>
              <a:rPr lang="en-GB" sz="2000" noProof="1" smtClean="0">
                <a:hlinkClick r:id="rId8"/>
              </a:rPr>
              <a:t>http://</a:t>
            </a:r>
            <a:r>
              <a:rPr lang="en-GB" sz="2000" noProof="1" smtClean="0">
                <a:hlinkClick r:id="rId9"/>
              </a:rPr>
              <a:t>www.autodesk.com/apitraining</a:t>
            </a:r>
            <a:endParaRPr lang="en-GB" sz="2000" noProof="1" smtClean="0"/>
          </a:p>
          <a:p>
            <a:pPr marL="338138" indent="-338138">
              <a:spcBef>
                <a:spcPts val="300"/>
              </a:spcBef>
              <a:defRPr/>
            </a:pPr>
            <a:r>
              <a:rPr lang="en-US" sz="2600" smtClean="0"/>
              <a:t>The Building Coder, Jeremy </a:t>
            </a:r>
            <a:r>
              <a:rPr lang="en-US" sz="2600" err="1" smtClean="0"/>
              <a:t>Tammik's</a:t>
            </a:r>
            <a:r>
              <a:rPr lang="en-US" sz="2600" smtClean="0"/>
              <a:t> </a:t>
            </a:r>
            <a:r>
              <a:rPr lang="en-GB" sz="2600" smtClean="0"/>
              <a:t>Revit API Blog</a:t>
            </a:r>
            <a:br>
              <a:rPr lang="en-GB" sz="2600" smtClean="0"/>
            </a:br>
            <a:r>
              <a:rPr lang="en-GB" sz="2000" noProof="1" smtClean="0">
                <a:hlinkClick r:id="rId10"/>
              </a:rPr>
              <a:t>http://thebuildingcoder.typepad.com</a:t>
            </a:r>
            <a:endParaRPr lang="en-US" sz="2000" smtClean="0"/>
          </a:p>
          <a:p>
            <a:pPr marL="338138" indent="-338138">
              <a:spcBef>
                <a:spcPts val="300"/>
              </a:spcBef>
              <a:defRPr/>
            </a:pPr>
            <a:r>
              <a:rPr lang="en-GB" sz="2600" smtClean="0"/>
              <a:t>Autodesk Developer Network</a:t>
            </a:r>
            <a:r>
              <a:rPr lang="en-GB" sz="2400" smtClean="0"/>
              <a:t/>
            </a:r>
            <a:br>
              <a:rPr lang="en-GB" sz="2400" smtClean="0"/>
            </a:br>
            <a:r>
              <a:rPr lang="en-GB" sz="2000" noProof="1" smtClean="0">
                <a:hlinkClick r:id="rId8"/>
              </a:rPr>
              <a:t>http://</a:t>
            </a:r>
            <a:r>
              <a:rPr lang="en-GB" sz="2000" noProof="1" smtClean="0">
                <a:hlinkClick r:id="rId11"/>
              </a:rPr>
              <a:t>www.autodesk.com/</a:t>
            </a:r>
            <a:r>
              <a:rPr lang="en-US" sz="2000" err="1" smtClean="0">
                <a:hlinkClick r:id="rId11"/>
              </a:rPr>
              <a:t>joinadn</a:t>
            </a:r>
            <a:endParaRPr lang="en-US" sz="2000" smtClean="0"/>
          </a:p>
          <a:p>
            <a:pPr marL="338138" indent="-338138">
              <a:spcBef>
                <a:spcPts val="300"/>
              </a:spcBef>
              <a:defRPr/>
            </a:pPr>
            <a:r>
              <a:rPr lang="en-GB" sz="2600" err="1" smtClean="0"/>
              <a:t>DevHelp</a:t>
            </a:r>
            <a:r>
              <a:rPr lang="en-GB" sz="2600" smtClean="0"/>
              <a:t> Online for ADN members</a:t>
            </a:r>
            <a:br>
              <a:rPr lang="en-GB" sz="2600" smtClean="0"/>
            </a:br>
            <a:r>
              <a:rPr lang="en-GB" sz="2000" noProof="1" smtClean="0">
                <a:hlinkClick r:id="rId10"/>
              </a:rPr>
              <a:t>http://adn.autodesk.com</a:t>
            </a:r>
            <a:endParaRPr lang="en-US"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153987"/>
            <a:ext cx="6172200" cy="1417320"/>
          </a:xfrm>
        </p:spPr>
        <p:txBody>
          <a:bodyPr/>
          <a:lstStyle/>
          <a:p>
            <a:r>
              <a:rPr lang="en-GB" smtClean="0"/>
              <a:t>About the Presenter</a:t>
            </a:r>
            <a:endParaRPr lang="en-US"/>
          </a:p>
        </p:txBody>
      </p:sp>
      <p:sp>
        <p:nvSpPr>
          <p:cNvPr id="3" name="Content Placeholder 2"/>
          <p:cNvSpPr>
            <a:spLocks noGrp="1"/>
          </p:cNvSpPr>
          <p:nvPr>
            <p:ph idx="1"/>
          </p:nvPr>
        </p:nvSpPr>
        <p:spPr>
          <a:xfrm>
            <a:off x="485775" y="1906587"/>
            <a:ext cx="11762080" cy="7010400"/>
          </a:xfrm>
        </p:spPr>
        <p:txBody>
          <a:bodyPr/>
          <a:lstStyle/>
          <a:p>
            <a:pPr marL="1588" indent="0">
              <a:buNone/>
            </a:pPr>
            <a:r>
              <a:rPr lang="en-US" sz="3200" b="1" smtClean="0"/>
              <a:t>Jeremy Tammik</a:t>
            </a:r>
          </a:p>
          <a:p>
            <a:pPr marL="1588" indent="0">
              <a:spcBef>
                <a:spcPts val="0"/>
              </a:spcBef>
              <a:buNone/>
            </a:pPr>
            <a:r>
              <a:rPr lang="en-GB" sz="2400" smtClean="0"/>
              <a:t>Developer Technical Services</a:t>
            </a:r>
            <a:endParaRPr lang="en-US" sz="2400" smtClean="0"/>
          </a:p>
          <a:p>
            <a:pPr marL="1588" indent="0">
              <a:spcBef>
                <a:spcPts val="0"/>
              </a:spcBef>
              <a:buNone/>
            </a:pPr>
            <a:r>
              <a:rPr lang="en-US" sz="2400" smtClean="0"/>
              <a:t>EMEA, Autodesk SARL</a:t>
            </a:r>
          </a:p>
          <a:p>
            <a:pPr marL="0" indent="0">
              <a:spcBef>
                <a:spcPts val="3000"/>
              </a:spcBef>
              <a:buNone/>
            </a:pPr>
            <a:r>
              <a:rPr lang="en-US" sz="2400" smtClean="0"/>
              <a:t>Jeremy is a member of the AEC workgroup of the Autodesk Developer Network ADN team, providing developer support, training, conference presentations, </a:t>
            </a:r>
            <a:r>
              <a:rPr lang="en-US" sz="2400" err="1" smtClean="0"/>
              <a:t>and</a:t>
            </a:r>
            <a:r>
              <a:rPr lang="en-US" sz="2400" smtClean="0"/>
              <a:t> blogging on the Revit API.</a:t>
            </a:r>
          </a:p>
          <a:p>
            <a:pPr marL="0" indent="0">
              <a:spcBef>
                <a:spcPts val="600"/>
              </a:spcBef>
              <a:buNone/>
            </a:pPr>
            <a:r>
              <a:rPr lang="en-US" sz="2400" smtClean="0"/>
              <a:t>He joined Autodesk in 1988 as the technology evangelist responsible for European developer support to lecture, consult, and support AutoCAD application developers in Europe, the U.S., Australia, and Africa. He was a co-founder of ADGE, the AutoCAD Developer Group Europe, and a prolific author on AutoCAD application development. He left Autodesk in 1994 to work as an HVAC application developer, and then rejoined the company in 2005.</a:t>
            </a:r>
          </a:p>
          <a:p>
            <a:pPr marL="0" indent="0">
              <a:spcBef>
                <a:spcPts val="600"/>
              </a:spcBef>
              <a:buNone/>
            </a:pPr>
            <a:r>
              <a:rPr lang="en-US" sz="2400" smtClean="0"/>
              <a:t>Jeremy graduated in mathematics and physics in Germany, worked as a teacher and translator, then as a C++ programmer on early GUI and multitasking projects. He is fluent in five European languages, vegetarian, has four kids, plays the flute, likes reading, travelling, theatre improvisation, and carpentry, loves mountains, oceans, sports, and especially climbing.</a:t>
            </a:r>
          </a:p>
        </p:txBody>
      </p:sp>
      <p:pic>
        <p:nvPicPr>
          <p:cNvPr id="6" name="Picture 5" descr="jeremy_on_weissmies_summit_happy_cutout.jpg"/>
          <p:cNvPicPr>
            <a:picLocks noChangeAspect="1"/>
          </p:cNvPicPr>
          <p:nvPr/>
        </p:nvPicPr>
        <p:blipFill>
          <a:blip r:embed="rId3" cstate="print"/>
          <a:srcRect l="9664" r="9020"/>
          <a:stretch>
            <a:fillRect/>
          </a:stretch>
        </p:blipFill>
        <p:spPr>
          <a:xfrm>
            <a:off x="5743575" y="382587"/>
            <a:ext cx="6923992" cy="2920365"/>
          </a:xfrm>
          <a:prstGeom prst="rect">
            <a:avLst/>
          </a:prstGeom>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2.jpg"/>
          <p:cNvPicPr>
            <a:picLocks noChangeAspect="1"/>
          </p:cNvPicPr>
          <p:nvPr/>
        </p:nvPicPr>
        <p:blipFill>
          <a:blip r:embed="rId3" cstate="print"/>
          <a:stretch>
            <a:fillRect/>
          </a:stretch>
        </p:blipFill>
        <p:spPr>
          <a:xfrm>
            <a:off x="3175" y="1587"/>
            <a:ext cx="13004800" cy="9753600"/>
          </a:xfrm>
          <a:prstGeom prst="rect">
            <a:avLst/>
          </a:prstGeom>
        </p:spPr>
      </p:pic>
      <p:pic>
        <p:nvPicPr>
          <p:cNvPr id="8" name="Picture 7" descr="AU_LOGO.jpg"/>
          <p:cNvPicPr>
            <a:picLocks noChangeAspect="1"/>
          </p:cNvPicPr>
          <p:nvPr/>
        </p:nvPicPr>
        <p:blipFill>
          <a:blip r:embed="rId4" cstate="print"/>
          <a:stretch>
            <a:fillRect/>
          </a:stretch>
        </p:blipFill>
        <p:spPr>
          <a:xfrm>
            <a:off x="5362575" y="3582987"/>
            <a:ext cx="2286000" cy="2286000"/>
          </a:xfrm>
          <a:prstGeom prst="rect">
            <a:avLst/>
          </a:prstGeom>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Autodesk Developer Network</a:t>
            </a:r>
            <a:endParaRPr lang="en-US" dirty="0"/>
          </a:p>
        </p:txBody>
      </p:sp>
      <p:sp>
        <p:nvSpPr>
          <p:cNvPr id="2" name="Text Placeholder 1"/>
          <p:cNvSpPr>
            <a:spLocks noGrp="1"/>
          </p:cNvSpPr>
          <p:nvPr>
            <p:ph idx="1"/>
          </p:nvPr>
        </p:nvSpPr>
        <p:spPr/>
        <p:txBody>
          <a:bodyPr/>
          <a:lstStyle/>
          <a:p>
            <a:r>
              <a:rPr lang="en-US" smtClean="0"/>
              <a:t>Access to almost all Autodesk software and SDK’s</a:t>
            </a:r>
          </a:p>
          <a:p>
            <a:pPr lvl="1"/>
            <a:r>
              <a:rPr lang="en-US" smtClean="0"/>
              <a:t>Includes early access to beta software</a:t>
            </a:r>
          </a:p>
          <a:p>
            <a:r>
              <a:rPr lang="en-US" smtClean="0"/>
              <a:t>Members-only website with thousands of technical articles</a:t>
            </a:r>
          </a:p>
          <a:p>
            <a:r>
              <a:rPr lang="en-US" smtClean="0"/>
              <a:t>Unlimited technical support</a:t>
            </a:r>
          </a:p>
          <a:p>
            <a:r>
              <a:rPr lang="en-US" smtClean="0"/>
              <a:t>Product direction through conferences</a:t>
            </a:r>
          </a:p>
          <a:p>
            <a:r>
              <a:rPr lang="en-US" smtClean="0"/>
              <a:t>Marketing benefits</a:t>
            </a:r>
          </a:p>
          <a:p>
            <a:pPr lvl="1"/>
            <a:r>
              <a:rPr lang="en-US" smtClean="0"/>
              <a:t>Exposure on autodesk.com</a:t>
            </a:r>
          </a:p>
          <a:p>
            <a:pPr lvl="1"/>
            <a:r>
              <a:rPr lang="en-US" smtClean="0"/>
              <a:t>Promotional opportunities </a:t>
            </a:r>
          </a:p>
          <a:p>
            <a:r>
              <a:rPr lang="en-US" smtClean="0"/>
              <a:t>One to three free API training classes</a:t>
            </a:r>
          </a:p>
          <a:p>
            <a:pPr lvl="1"/>
            <a:r>
              <a:rPr lang="en-US" smtClean="0"/>
              <a:t>Based on user level</a:t>
            </a:r>
          </a:p>
          <a:p>
            <a:pPr lvl="1"/>
            <a:endParaRPr lang="en-US" smtClean="0"/>
          </a:p>
          <a:p>
            <a:pPr lvl="0" algn="ctr">
              <a:buNone/>
            </a:pPr>
            <a:r>
              <a:rPr lang="en-US" smtClean="0">
                <a:hlinkClick r:id="rId3"/>
              </a:rPr>
              <a:t>www.autodesk.com/joinadn</a:t>
            </a: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Revit Family API</a:t>
            </a:r>
            <a:endParaRPr lang="en-US"/>
          </a:p>
        </p:txBody>
      </p:sp>
      <p:sp>
        <p:nvSpPr>
          <p:cNvPr id="3" name="Content Placeholder 2"/>
          <p:cNvSpPr>
            <a:spLocks noGrp="1"/>
          </p:cNvSpPr>
          <p:nvPr>
            <p:ph idx="1"/>
          </p:nvPr>
        </p:nvSpPr>
        <p:spPr/>
        <p:txBody>
          <a:bodyPr/>
          <a:lstStyle/>
          <a:p>
            <a:r>
              <a:rPr lang="en-US" smtClean="0"/>
              <a:t>Overview and creating a family through the user interface</a:t>
            </a:r>
          </a:p>
          <a:p>
            <a:r>
              <a:rPr lang="en-US" smtClean="0"/>
              <a:t>Creating a family programmatically through the API</a:t>
            </a:r>
          </a:p>
          <a:p>
            <a:r>
              <a:rPr lang="en-US" smtClean="0"/>
              <a:t>Family API SDK Samples</a:t>
            </a:r>
          </a:p>
          <a:p>
            <a:r>
              <a:rPr lang="en-US" smtClean="0"/>
              <a:t>Family API Labs</a:t>
            </a:r>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153987"/>
            <a:ext cx="11762080" cy="1417320"/>
          </a:xfrm>
        </p:spPr>
        <p:txBody>
          <a:bodyPr/>
          <a:lstStyle/>
          <a:p>
            <a:r>
              <a:rPr lang="en-US" smtClean="0"/>
              <a:t>Background</a:t>
            </a:r>
            <a:endParaRPr lang="en-US"/>
          </a:p>
        </p:txBody>
      </p:sp>
      <p:sp>
        <p:nvSpPr>
          <p:cNvPr id="3" name="Content Placeholder 2"/>
          <p:cNvSpPr>
            <a:spLocks noGrp="1"/>
          </p:cNvSpPr>
          <p:nvPr>
            <p:ph idx="1"/>
          </p:nvPr>
        </p:nvSpPr>
        <p:spPr>
          <a:xfrm>
            <a:off x="593725" y="1677987"/>
            <a:ext cx="10026650" cy="6553200"/>
          </a:xfrm>
        </p:spPr>
        <p:txBody>
          <a:bodyPr/>
          <a:lstStyle/>
          <a:p>
            <a:pPr marL="87646" indent="-325098">
              <a:buNone/>
            </a:pPr>
            <a:r>
              <a:rPr lang="en-GB" sz="3600" smtClean="0"/>
              <a:t>History</a:t>
            </a:r>
          </a:p>
          <a:p>
            <a:pPr marL="536575" lvl="1" indent="-268288">
              <a:spcBef>
                <a:spcPts val="600"/>
              </a:spcBef>
            </a:pPr>
            <a:r>
              <a:rPr lang="en-GB" smtClean="0"/>
              <a:t>Two large </a:t>
            </a:r>
            <a:r>
              <a:rPr lang="en-GB" err="1" smtClean="0"/>
              <a:t>disjunct</a:t>
            </a:r>
            <a:r>
              <a:rPr lang="en-GB" smtClean="0"/>
              <a:t> developer communities</a:t>
            </a:r>
          </a:p>
          <a:p>
            <a:pPr marL="887647" lvl="2" indent="-325098">
              <a:spcBef>
                <a:spcPts val="600"/>
              </a:spcBef>
            </a:pPr>
            <a:r>
              <a:rPr lang="en-GB" smtClean="0"/>
              <a:t>Revit applications using the API</a:t>
            </a:r>
          </a:p>
          <a:p>
            <a:pPr marL="887647" lvl="2" indent="-325098">
              <a:spcBef>
                <a:spcPts val="600"/>
              </a:spcBef>
            </a:pPr>
            <a:r>
              <a:rPr lang="en-GB" smtClean="0"/>
              <a:t>Revit content with no API access</a:t>
            </a:r>
          </a:p>
          <a:p>
            <a:pPr marL="536575" lvl="1" indent="-268288">
              <a:spcBef>
                <a:spcPts val="600"/>
              </a:spcBef>
            </a:pPr>
            <a:r>
              <a:rPr lang="en-GB" smtClean="0"/>
              <a:t>Families is an enormous strength of Revit</a:t>
            </a:r>
          </a:p>
          <a:p>
            <a:pPr marL="536575" lvl="1" indent="-268288">
              <a:spcBef>
                <a:spcPts val="600"/>
              </a:spcBef>
            </a:pPr>
            <a:r>
              <a:rPr lang="en-GB" smtClean="0"/>
              <a:t>Family API was the top wish list item</a:t>
            </a:r>
          </a:p>
          <a:p>
            <a:pPr marL="536575" lvl="1" indent="-268288">
              <a:spcBef>
                <a:spcPts val="600"/>
              </a:spcBef>
            </a:pPr>
            <a:r>
              <a:rPr lang="en-US" smtClean="0"/>
              <a:t>Huge potential for synergy uniting the two separate camps</a:t>
            </a:r>
            <a:endParaRPr lang="en-GB" smtClean="0"/>
          </a:p>
          <a:p>
            <a:pPr marL="87646" indent="-325098">
              <a:spcBef>
                <a:spcPts val="1200"/>
              </a:spcBef>
              <a:buNone/>
            </a:pPr>
            <a:r>
              <a:rPr lang="en-GB" sz="3600" smtClean="0"/>
              <a:t>Family API enables</a:t>
            </a:r>
          </a:p>
          <a:p>
            <a:pPr marL="539750" lvl="1" indent="-284163">
              <a:spcBef>
                <a:spcPts val="600"/>
              </a:spcBef>
            </a:pPr>
            <a:r>
              <a:rPr lang="en-GB" smtClean="0"/>
              <a:t>Use of the Revit API in the family editor</a:t>
            </a:r>
          </a:p>
          <a:p>
            <a:pPr marL="539750" lvl="1" indent="-284163">
              <a:spcBef>
                <a:spcPts val="600"/>
              </a:spcBef>
            </a:pPr>
            <a:r>
              <a:rPr lang="en-GB" smtClean="0"/>
              <a:t>Extract and modify existing or create new family content</a:t>
            </a:r>
          </a:p>
          <a:p>
            <a:pPr marL="539750" lvl="1" indent="-284163">
              <a:spcBef>
                <a:spcPts val="600"/>
              </a:spcBef>
            </a:pPr>
            <a:r>
              <a:rPr lang="en-GB" smtClean="0"/>
              <a:t>Automatic library generation</a:t>
            </a:r>
          </a:p>
        </p:txBody>
      </p:sp>
      <p:sp>
        <p:nvSpPr>
          <p:cNvPr id="4" name="TextBox 3"/>
          <p:cNvSpPr txBox="1"/>
          <p:nvPr/>
        </p:nvSpPr>
        <p:spPr>
          <a:xfrm>
            <a:off x="5667375" y="915987"/>
            <a:ext cx="4495800" cy="584775"/>
          </a:xfrm>
          <a:prstGeom prst="rect">
            <a:avLst/>
          </a:prstGeom>
          <a:noFill/>
        </p:spPr>
        <p:txBody>
          <a:bodyPr wrap="square" rtlCol="0">
            <a:spAutoFit/>
          </a:bodyPr>
          <a:lstStyle/>
          <a:p>
            <a:r>
              <a:rPr lang="en-US" sz="3200" b="1" smtClean="0">
                <a:solidFill>
                  <a:srgbClr val="FF0000"/>
                </a:solidFill>
              </a:rPr>
              <a:t>New API in Revit 2010</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13467"/>
            <a:ext cx="11322050" cy="2255520"/>
          </a:xfrm>
        </p:spPr>
        <p:txBody>
          <a:bodyPr/>
          <a:lstStyle/>
          <a:p>
            <a:r>
              <a:rPr lang="en-GB" sz="6000" smtClean="0"/>
              <a:t>Creating a Family</a:t>
            </a:r>
            <a:br>
              <a:rPr lang="en-GB" sz="6000" smtClean="0"/>
            </a:br>
            <a:r>
              <a:rPr lang="en-GB" sz="6000" smtClean="0"/>
              <a:t>through the User Interface</a:t>
            </a:r>
            <a:endParaRPr lang="en-GB" sz="600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ontage-old.jpg"/>
          <p:cNvPicPr>
            <a:picLocks noChangeAspect="1"/>
          </p:cNvPicPr>
          <p:nvPr/>
        </p:nvPicPr>
        <p:blipFill>
          <a:blip r:embed="rId3" cstate="print"/>
          <a:srcRect/>
          <a:stretch>
            <a:fillRect/>
          </a:stretch>
        </p:blipFill>
        <p:spPr bwMode="auto">
          <a:xfrm>
            <a:off x="6276975" y="4649787"/>
            <a:ext cx="6705600" cy="4343400"/>
          </a:xfrm>
          <a:prstGeom prst="rect">
            <a:avLst/>
          </a:prstGeom>
          <a:noFill/>
          <a:ln w="9525">
            <a:noFill/>
            <a:miter lim="800000"/>
            <a:headEnd/>
            <a:tailEnd/>
          </a:ln>
        </p:spPr>
      </p:pic>
      <p:sp>
        <p:nvSpPr>
          <p:cNvPr id="2" name="Title 1"/>
          <p:cNvSpPr>
            <a:spLocks noGrp="1"/>
          </p:cNvSpPr>
          <p:nvPr>
            <p:ph type="title"/>
          </p:nvPr>
        </p:nvSpPr>
        <p:spPr/>
        <p:txBody>
          <a:bodyPr/>
          <a:lstStyle/>
          <a:p>
            <a:r>
              <a:rPr lang="en-GB" smtClean="0"/>
              <a:t>What is a Revit Family?</a:t>
            </a:r>
            <a:endParaRPr lang="en-US"/>
          </a:p>
        </p:txBody>
      </p:sp>
      <p:sp>
        <p:nvSpPr>
          <p:cNvPr id="3" name="Content Placeholder 2"/>
          <p:cNvSpPr>
            <a:spLocks noGrp="1"/>
          </p:cNvSpPr>
          <p:nvPr>
            <p:ph idx="1"/>
          </p:nvPr>
        </p:nvSpPr>
        <p:spPr/>
        <p:txBody>
          <a:bodyPr/>
          <a:lstStyle/>
          <a:p>
            <a:pPr>
              <a:buNone/>
            </a:pPr>
            <a:r>
              <a:rPr lang="en-US" sz="3600" smtClean="0"/>
              <a:t>Graphic representation of building objects and symbols</a:t>
            </a:r>
          </a:p>
          <a:p>
            <a:pPr lvl="1"/>
            <a:r>
              <a:rPr lang="en-US" smtClean="0"/>
              <a:t>Data that supports definition and creation of object instances</a:t>
            </a:r>
          </a:p>
          <a:p>
            <a:pPr lvl="1"/>
            <a:r>
              <a:rPr lang="en-US" smtClean="0"/>
              <a:t>Geometry in 2D or 3D</a:t>
            </a:r>
          </a:p>
          <a:p>
            <a:pPr>
              <a:buNone/>
            </a:pPr>
            <a:r>
              <a:rPr lang="en-US" sz="3600" smtClean="0"/>
              <a:t>Three classes of families</a:t>
            </a:r>
          </a:p>
          <a:p>
            <a:pPr lvl="1"/>
            <a:r>
              <a:rPr lang="en-US" b="1" smtClean="0"/>
              <a:t>System Families </a:t>
            </a:r>
            <a:r>
              <a:rPr lang="en-US" smtClean="0"/>
              <a:t>– stored in the project template</a:t>
            </a:r>
          </a:p>
          <a:p>
            <a:pPr lvl="2"/>
            <a:r>
              <a:rPr lang="en-US" smtClean="0"/>
              <a:t>Walls, Roofs, Floors, Ceilings, Rebar…</a:t>
            </a:r>
          </a:p>
          <a:p>
            <a:pPr lvl="1"/>
            <a:r>
              <a:rPr lang="en-US" b="1" smtClean="0"/>
              <a:t>Standard Families </a:t>
            </a:r>
            <a:r>
              <a:rPr lang="en-US" smtClean="0"/>
              <a:t>– freestanding RFA files</a:t>
            </a:r>
          </a:p>
          <a:p>
            <a:pPr lvl="2"/>
            <a:r>
              <a:rPr lang="en-US" smtClean="0"/>
              <a:t>Windows, Doors, Furniture, Beams, Ductwork… </a:t>
            </a:r>
          </a:p>
          <a:p>
            <a:pPr lvl="2"/>
            <a:r>
              <a:rPr lang="en-US" b="1" smtClean="0">
                <a:solidFill>
                  <a:schemeClr val="accent6"/>
                </a:solidFill>
              </a:rPr>
              <a:t>API in 2010 </a:t>
            </a:r>
          </a:p>
          <a:p>
            <a:pPr lvl="1"/>
            <a:r>
              <a:rPr lang="en-US" b="1" smtClean="0"/>
              <a:t>In-Place Families</a:t>
            </a:r>
          </a:p>
          <a:p>
            <a:pPr lvl="2"/>
            <a:r>
              <a:rPr lang="en-US" smtClean="0"/>
              <a:t>'One of kind objects'</a:t>
            </a:r>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77787"/>
            <a:ext cx="11762080" cy="1417320"/>
          </a:xfrm>
        </p:spPr>
        <p:txBody>
          <a:bodyPr/>
          <a:lstStyle/>
          <a:p>
            <a:r>
              <a:rPr lang="en-US" smtClean="0"/>
              <a:t>Revit Families – Where to Begin </a:t>
            </a:r>
            <a:endParaRPr lang="en-US"/>
          </a:p>
        </p:txBody>
      </p:sp>
      <p:sp>
        <p:nvSpPr>
          <p:cNvPr id="3" name="Content Placeholder 2"/>
          <p:cNvSpPr>
            <a:spLocks noGrp="1"/>
          </p:cNvSpPr>
          <p:nvPr>
            <p:ph idx="1"/>
          </p:nvPr>
        </p:nvSpPr>
        <p:spPr>
          <a:xfrm>
            <a:off x="593725" y="1601787"/>
            <a:ext cx="7588250" cy="5105400"/>
          </a:xfrm>
        </p:spPr>
        <p:txBody>
          <a:bodyPr/>
          <a:lstStyle/>
          <a:p>
            <a:pPr>
              <a:buNone/>
            </a:pPr>
            <a:r>
              <a:rPr lang="en-GB" sz="3600" smtClean="0"/>
              <a:t>Which is better?</a:t>
            </a:r>
          </a:p>
          <a:p>
            <a:pPr marL="738188" lvl="2" indent="-457200">
              <a:spcBef>
                <a:spcPts val="600"/>
              </a:spcBef>
            </a:pPr>
            <a:r>
              <a:rPr lang="en-US" sz="2800" smtClean="0"/>
              <a:t>Start from a family template</a:t>
            </a:r>
          </a:p>
          <a:p>
            <a:pPr marL="738188" lvl="2" indent="-457200"/>
            <a:r>
              <a:rPr lang="en-US" sz="2800" smtClean="0"/>
              <a:t>Modify an existing family</a:t>
            </a:r>
          </a:p>
          <a:p>
            <a:pPr>
              <a:buNone/>
            </a:pPr>
            <a:r>
              <a:rPr lang="en-GB" sz="3600" smtClean="0"/>
              <a:t>Which template to start with?</a:t>
            </a:r>
          </a:p>
          <a:p>
            <a:pPr marL="738188" lvl="2" indent="-457200">
              <a:spcBef>
                <a:spcPts val="600"/>
              </a:spcBef>
            </a:pPr>
            <a:r>
              <a:rPr lang="en-US" sz="2800" smtClean="0"/>
              <a:t>2D or 3D, model or detail component</a:t>
            </a:r>
          </a:p>
          <a:p>
            <a:pPr marL="738188" lvl="2" indent="-457200"/>
            <a:r>
              <a:rPr lang="en-US" sz="2800" smtClean="0"/>
              <a:t>Hosted or non-hosted: Wall, Ceiling,…</a:t>
            </a:r>
          </a:p>
          <a:p>
            <a:pPr marL="738188" lvl="2" indent="-457200"/>
            <a:r>
              <a:rPr lang="en-US" sz="2800" smtClean="0"/>
              <a:t>Category</a:t>
            </a:r>
          </a:p>
          <a:p>
            <a:pPr marL="738188" lvl="2" indent="-457200"/>
            <a:r>
              <a:rPr lang="en-US" sz="2800" smtClean="0"/>
              <a:t>Placement type: free or 2 point</a:t>
            </a:r>
          </a:p>
          <a:p>
            <a:pPr marL="738188" lvl="2" indent="-457200"/>
            <a:r>
              <a:rPr lang="en-US" sz="2800" smtClean="0"/>
              <a:t>Specialty: Lighting, RPC, …</a:t>
            </a:r>
            <a:endParaRPr lang="en-US" smtClean="0"/>
          </a:p>
        </p:txBody>
      </p:sp>
      <p:pic>
        <p:nvPicPr>
          <p:cNvPr id="5" name="Picture 4" descr="famtempl2.png"/>
          <p:cNvPicPr>
            <a:picLocks noChangeAspect="1"/>
          </p:cNvPicPr>
          <p:nvPr/>
        </p:nvPicPr>
        <p:blipFill>
          <a:blip r:embed="rId3" cstate="print"/>
          <a:srcRect/>
          <a:stretch>
            <a:fillRect/>
          </a:stretch>
        </p:blipFill>
        <p:spPr bwMode="auto">
          <a:xfrm>
            <a:off x="8867775" y="5354329"/>
            <a:ext cx="3962400" cy="3257858"/>
          </a:xfrm>
          <a:prstGeom prst="rect">
            <a:avLst/>
          </a:prstGeom>
          <a:noFill/>
          <a:ln w="9525">
            <a:noFill/>
            <a:miter lim="800000"/>
            <a:headEnd/>
            <a:tailEnd/>
          </a:ln>
        </p:spPr>
      </p:pic>
      <p:pic>
        <p:nvPicPr>
          <p:cNvPr id="6" name="Picture 5" descr="famtempl1.png"/>
          <p:cNvPicPr>
            <a:picLocks noChangeAspect="1"/>
          </p:cNvPicPr>
          <p:nvPr/>
        </p:nvPicPr>
        <p:blipFill>
          <a:blip r:embed="rId4" cstate="print"/>
          <a:srcRect/>
          <a:stretch>
            <a:fillRect/>
          </a:stretch>
        </p:blipFill>
        <p:spPr bwMode="auto">
          <a:xfrm>
            <a:off x="6156531" y="5564187"/>
            <a:ext cx="2330244" cy="3124200"/>
          </a:xfrm>
          <a:prstGeom prst="rect">
            <a:avLst/>
          </a:prstGeom>
          <a:noFill/>
          <a:ln w="9525">
            <a:noFill/>
            <a:miter lim="800000"/>
            <a:headEnd/>
            <a:tailEnd/>
          </a:ln>
        </p:spPr>
      </p:pic>
      <p:pic>
        <p:nvPicPr>
          <p:cNvPr id="7" name="Picture 6" descr="family template dialog.PNG"/>
          <p:cNvPicPr>
            <a:picLocks noChangeAspect="1"/>
          </p:cNvPicPr>
          <p:nvPr/>
        </p:nvPicPr>
        <p:blipFill>
          <a:blip r:embed="rId5" cstate="print"/>
          <a:stretch>
            <a:fillRect/>
          </a:stretch>
        </p:blipFill>
        <p:spPr>
          <a:xfrm>
            <a:off x="8010647" y="1710256"/>
            <a:ext cx="4895728" cy="3015731"/>
          </a:xfrm>
          <a:prstGeom prst="rect">
            <a:avLst/>
          </a:prstGeom>
        </p:spPr>
      </p:pic>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ADSK_Dark">
  <a:themeElements>
    <a:clrScheme name="ADSK_COLORS">
      <a:dk1>
        <a:srgbClr val="000000"/>
      </a:dk1>
      <a:lt1>
        <a:srgbClr val="FFFFFF"/>
      </a:lt1>
      <a:dk2>
        <a:srgbClr val="000000"/>
      </a:dk2>
      <a:lt2>
        <a:srgbClr val="FFFFFF"/>
      </a:lt2>
      <a:accent1>
        <a:srgbClr val="FFAA00"/>
      </a:accent1>
      <a:accent2>
        <a:srgbClr val="EE5500"/>
      </a:accent2>
      <a:accent3>
        <a:srgbClr val="DD00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3660</Words>
  <Application>Microsoft Office PowerPoint</Application>
  <PresentationFormat>Custom</PresentationFormat>
  <Paragraphs>379</Paragraphs>
  <Slides>30</Slides>
  <Notes>26</Notes>
  <HiddenSlides>0</HiddenSlides>
  <MMClips>1</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ADSK_Dark</vt:lpstr>
      <vt:lpstr>ADSK_White</vt:lpstr>
      <vt:lpstr>The New Autodesk Revit Family API: Everything is Relative</vt:lpstr>
      <vt:lpstr>Class Objective</vt:lpstr>
      <vt:lpstr>About the Presenter</vt:lpstr>
      <vt:lpstr>Autodesk Developer Network</vt:lpstr>
      <vt:lpstr>The Revit Family API</vt:lpstr>
      <vt:lpstr>Background</vt:lpstr>
      <vt:lpstr>Creating a Family through the User Interface</vt:lpstr>
      <vt:lpstr>What is a Revit Family?</vt:lpstr>
      <vt:lpstr>Revit Families – Where to Begin </vt:lpstr>
      <vt:lpstr>Revit Family Flavours</vt:lpstr>
      <vt:lpstr>Revit Family Editor</vt:lpstr>
      <vt:lpstr>Revit Families Best Practice </vt:lpstr>
      <vt:lpstr>Revit Family Possibilities</vt:lpstr>
      <vt:lpstr>Creating a Family Programmatically  The Family API </vt:lpstr>
      <vt:lpstr>Family API Usage</vt:lpstr>
      <vt:lpstr>Document and Family Manager Classes</vt:lpstr>
      <vt:lpstr>Creating Family Content</vt:lpstr>
      <vt:lpstr>Visibility Settings and Loading Control</vt:lpstr>
      <vt:lpstr>The Revit SDK Family API Samples</vt:lpstr>
      <vt:lpstr>Family API SDK Samples</vt:lpstr>
      <vt:lpstr>Family API SDK Samples 2</vt:lpstr>
      <vt:lpstr>Labs Creating an Example Family</vt:lpstr>
      <vt:lpstr>Family API Labs</vt:lpstr>
      <vt:lpstr>Lab 1 – Create Rectangular Column </vt:lpstr>
      <vt:lpstr>Lab 2 – Create L-Shaped Column </vt:lpstr>
      <vt:lpstr>Lab 3 – Add Formulas and Materials </vt:lpstr>
      <vt:lpstr>Lab 4 – Add Visibility Control </vt:lpstr>
      <vt:lpstr>Materials</vt:lpstr>
      <vt:lpstr>Learning More</vt:lpstr>
      <vt:lpstr>Slide 30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cp:lastModifiedBy/>
  <cp:revision>1</cp:revision>
  <dcterms:created xsi:type="dcterms:W3CDTF">2008-07-25T23:38:01Z</dcterms:created>
  <dcterms:modified xsi:type="dcterms:W3CDTF">2010-04-09T04:50:55Z</dcterms:modified>
</cp:coreProperties>
</file>