
<file path=[Content_Types].xml><?xml version="1.0" encoding="utf-8"?>
<Types xmlns="http://schemas.openxmlformats.org/package/2006/content-types">
  <Override PartName="/ppt/slides/slide5.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microsoft.com/office/2006/relationships/ui/userCustomization" Target="userCustomization/customUI.xml"/><Relationship Id="rId1" Type="http://schemas.openxmlformats.org/officeDocument/2006/relationships/officeDocument" Target="ppt/presentation.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Lst>
  <p:notesMasterIdLst>
    <p:notesMasterId r:id="rId7"/>
  </p:notesMasterIdLst>
  <p:handoutMasterIdLst>
    <p:handoutMasterId r:id="rId8"/>
  </p:handoutMasterIdLst>
  <p:sldIdLst>
    <p:sldId id="427" r:id="rId2"/>
    <p:sldId id="263" r:id="rId3"/>
    <p:sldId id="428" r:id="rId4"/>
    <p:sldId id="360" r:id="rId5"/>
    <p:sldId id="362" r:id="rId6"/>
  </p:sldIdLst>
  <p:sldSz cx="13003213" cy="9756775"/>
  <p:notesSz cx="6858000" cy="9144000"/>
  <p:defaultTextStyle>
    <a:defPPr>
      <a:defRPr lang="en-US"/>
    </a:defPPr>
    <a:lvl1pPr marL="0" algn="l" defTabSz="1300390" rtl="0" eaLnBrk="1" latinLnBrk="0" hangingPunct="1">
      <a:defRPr sz="2600" kern="1200">
        <a:solidFill>
          <a:schemeClr val="tx1"/>
        </a:solidFill>
        <a:latin typeface="+mn-lt"/>
        <a:ea typeface="+mn-ea"/>
        <a:cs typeface="+mn-cs"/>
      </a:defRPr>
    </a:lvl1pPr>
    <a:lvl2pPr marL="650196" algn="l" defTabSz="1300390" rtl="0" eaLnBrk="1" latinLnBrk="0" hangingPunct="1">
      <a:defRPr sz="2600" kern="1200">
        <a:solidFill>
          <a:schemeClr val="tx1"/>
        </a:solidFill>
        <a:latin typeface="+mn-lt"/>
        <a:ea typeface="+mn-ea"/>
        <a:cs typeface="+mn-cs"/>
      </a:defRPr>
    </a:lvl2pPr>
    <a:lvl3pPr marL="1300390" algn="l" defTabSz="1300390" rtl="0" eaLnBrk="1" latinLnBrk="0" hangingPunct="1">
      <a:defRPr sz="2600" kern="1200">
        <a:solidFill>
          <a:schemeClr val="tx1"/>
        </a:solidFill>
        <a:latin typeface="+mn-lt"/>
        <a:ea typeface="+mn-ea"/>
        <a:cs typeface="+mn-cs"/>
      </a:defRPr>
    </a:lvl3pPr>
    <a:lvl4pPr marL="1950586" algn="l" defTabSz="1300390" rtl="0" eaLnBrk="1" latinLnBrk="0" hangingPunct="1">
      <a:defRPr sz="2600" kern="1200">
        <a:solidFill>
          <a:schemeClr val="tx1"/>
        </a:solidFill>
        <a:latin typeface="+mn-lt"/>
        <a:ea typeface="+mn-ea"/>
        <a:cs typeface="+mn-cs"/>
      </a:defRPr>
    </a:lvl4pPr>
    <a:lvl5pPr marL="2600782" algn="l" defTabSz="1300390" rtl="0" eaLnBrk="1" latinLnBrk="0" hangingPunct="1">
      <a:defRPr sz="2600" kern="1200">
        <a:solidFill>
          <a:schemeClr val="tx1"/>
        </a:solidFill>
        <a:latin typeface="+mn-lt"/>
        <a:ea typeface="+mn-ea"/>
        <a:cs typeface="+mn-cs"/>
      </a:defRPr>
    </a:lvl5pPr>
    <a:lvl6pPr marL="3250978" algn="l" defTabSz="1300390" rtl="0" eaLnBrk="1" latinLnBrk="0" hangingPunct="1">
      <a:defRPr sz="2600" kern="1200">
        <a:solidFill>
          <a:schemeClr val="tx1"/>
        </a:solidFill>
        <a:latin typeface="+mn-lt"/>
        <a:ea typeface="+mn-ea"/>
        <a:cs typeface="+mn-cs"/>
      </a:defRPr>
    </a:lvl6pPr>
    <a:lvl7pPr marL="3901173" algn="l" defTabSz="1300390" rtl="0" eaLnBrk="1" latinLnBrk="0" hangingPunct="1">
      <a:defRPr sz="2600" kern="1200">
        <a:solidFill>
          <a:schemeClr val="tx1"/>
        </a:solidFill>
        <a:latin typeface="+mn-lt"/>
        <a:ea typeface="+mn-ea"/>
        <a:cs typeface="+mn-cs"/>
      </a:defRPr>
    </a:lvl7pPr>
    <a:lvl8pPr marL="4551369" algn="l" defTabSz="1300390" rtl="0" eaLnBrk="1" latinLnBrk="0" hangingPunct="1">
      <a:defRPr sz="2600" kern="1200">
        <a:solidFill>
          <a:schemeClr val="tx1"/>
        </a:solidFill>
        <a:latin typeface="+mn-lt"/>
        <a:ea typeface="+mn-ea"/>
        <a:cs typeface="+mn-cs"/>
      </a:defRPr>
    </a:lvl8pPr>
    <a:lvl9pPr marL="5201563" algn="l" defTabSz="1300390" rtl="0" eaLnBrk="1" latinLnBrk="0" hangingPunct="1">
      <a:defRPr sz="26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aradam" initials="mh" lastIdx="4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00"/>
    <a:srgbClr val="C0C0C0"/>
    <a:srgbClr val="DDDDDD"/>
    <a:srgbClr val="B2B2B2"/>
    <a:srgbClr val="FF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01" autoAdjust="0"/>
    <p:restoredTop sz="79868" autoAdjust="0"/>
  </p:normalViewPr>
  <p:slideViewPr>
    <p:cSldViewPr snapToObjects="1">
      <p:cViewPr varScale="1">
        <p:scale>
          <a:sx n="72" d="100"/>
          <a:sy n="72" d="100"/>
        </p:scale>
        <p:origin x="-744" y="-102"/>
      </p:cViewPr>
      <p:guideLst>
        <p:guide orient="horz" pos="3073"/>
        <p:guide pos="40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8866"/>
    </p:cViewPr>
  </p:sorterViewPr>
  <p:notesViewPr>
    <p:cSldViewPr snapToObjects="1">
      <p:cViewPr varScale="1">
        <p:scale>
          <a:sx n="84" d="100"/>
          <a:sy n="84" d="100"/>
        </p:scale>
        <p:origin x="-2244" y="-90"/>
      </p:cViewPr>
      <p:guideLst>
        <p:guide orient="horz" pos="2880"/>
        <p:guide pos="2160"/>
      </p:guideLst>
    </p:cSldViewPr>
  </p:notes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D23590-DF55-4AE9-8EC9-EE3E95167B4A}" type="datetimeFigureOut">
              <a:rPr lang="en-US" smtClean="0"/>
              <a:pPr/>
              <a:t>2010-03-22</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GB" smtClean="0"/>
              <a:t>Revit Programming Introduction</a:t>
            </a:r>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4A987DF-2A1D-45C4-8EDA-8E112167FF15}" type="slidenum">
              <a:rPr lang="en-GB" smtClean="0"/>
              <a:pPr/>
              <a:t>‹#›</a:t>
            </a:fld>
            <a:endParaRPr lang="en-GB"/>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197483-41CE-47F9-8EF2-FCDEAE320FFA}" type="datetimeFigureOut">
              <a:rPr lang="en-US" smtClean="0"/>
              <a:pPr/>
              <a:t>2010-03-22</a:t>
            </a:fld>
            <a:endParaRPr lang="en-US"/>
          </a:p>
        </p:txBody>
      </p:sp>
      <p:sp>
        <p:nvSpPr>
          <p:cNvPr id="4" name="Slide Image Placeholder 3"/>
          <p:cNvSpPr>
            <a:spLocks noGrp="1" noRot="1" noChangeAspect="1"/>
          </p:cNvSpPr>
          <p:nvPr>
            <p:ph type="sldImg" idx="2"/>
          </p:nvPr>
        </p:nvSpPr>
        <p:spPr>
          <a:xfrm>
            <a:off x="1144588" y="685800"/>
            <a:ext cx="4568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Revit Programming Introduction</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0E5043-F1D3-4DBB-BE5C-D1DA0412B1F9}" type="slidenum">
              <a:rPr lang="en-US" smtClean="0"/>
              <a:pPr/>
              <a:t>‹#›</a:t>
            </a:fld>
            <a:endParaRPr lang="en-US"/>
          </a:p>
        </p:txBody>
      </p:sp>
    </p:spTree>
  </p:cSld>
  <p:clrMap bg1="lt1" tx1="dk1" bg2="lt2" tx2="dk2" accent1="accent1" accent2="accent2" accent3="accent3" accent4="accent4" accent5="accent5" accent6="accent6" hlink="hlink" folHlink="folHlink"/>
  <p:hf hdr="0" dt="0"/>
  <p:notesStyle>
    <a:lvl1pPr marL="0" algn="l" defTabSz="1300390" rtl="0" eaLnBrk="1" latinLnBrk="0" hangingPunct="1">
      <a:defRPr sz="1700" kern="1200">
        <a:solidFill>
          <a:schemeClr val="tx1"/>
        </a:solidFill>
        <a:latin typeface="+mn-lt"/>
        <a:ea typeface="+mn-ea"/>
        <a:cs typeface="+mn-cs"/>
      </a:defRPr>
    </a:lvl1pPr>
    <a:lvl2pPr marL="650196" algn="l" defTabSz="1300390" rtl="0" eaLnBrk="1" latinLnBrk="0" hangingPunct="1">
      <a:defRPr sz="1700" kern="1200">
        <a:solidFill>
          <a:schemeClr val="tx1"/>
        </a:solidFill>
        <a:latin typeface="+mn-lt"/>
        <a:ea typeface="+mn-ea"/>
        <a:cs typeface="+mn-cs"/>
      </a:defRPr>
    </a:lvl2pPr>
    <a:lvl3pPr marL="1300390" algn="l" defTabSz="1300390" rtl="0" eaLnBrk="1" latinLnBrk="0" hangingPunct="1">
      <a:defRPr sz="1700" kern="1200">
        <a:solidFill>
          <a:schemeClr val="tx1"/>
        </a:solidFill>
        <a:latin typeface="+mn-lt"/>
        <a:ea typeface="+mn-ea"/>
        <a:cs typeface="+mn-cs"/>
      </a:defRPr>
    </a:lvl3pPr>
    <a:lvl4pPr marL="1950586" algn="l" defTabSz="1300390" rtl="0" eaLnBrk="1" latinLnBrk="0" hangingPunct="1">
      <a:defRPr sz="1700" kern="1200">
        <a:solidFill>
          <a:schemeClr val="tx1"/>
        </a:solidFill>
        <a:latin typeface="+mn-lt"/>
        <a:ea typeface="+mn-ea"/>
        <a:cs typeface="+mn-cs"/>
      </a:defRPr>
    </a:lvl4pPr>
    <a:lvl5pPr marL="2600782" algn="l" defTabSz="1300390" rtl="0" eaLnBrk="1" latinLnBrk="0" hangingPunct="1">
      <a:defRPr sz="1700" kern="1200">
        <a:solidFill>
          <a:schemeClr val="tx1"/>
        </a:solidFill>
        <a:latin typeface="+mn-lt"/>
        <a:ea typeface="+mn-ea"/>
        <a:cs typeface="+mn-cs"/>
      </a:defRPr>
    </a:lvl5pPr>
    <a:lvl6pPr marL="3250978" algn="l" defTabSz="1300390" rtl="0" eaLnBrk="1" latinLnBrk="0" hangingPunct="1">
      <a:defRPr sz="1700" kern="1200">
        <a:solidFill>
          <a:schemeClr val="tx1"/>
        </a:solidFill>
        <a:latin typeface="+mn-lt"/>
        <a:ea typeface="+mn-ea"/>
        <a:cs typeface="+mn-cs"/>
      </a:defRPr>
    </a:lvl6pPr>
    <a:lvl7pPr marL="3901173" algn="l" defTabSz="1300390" rtl="0" eaLnBrk="1" latinLnBrk="0" hangingPunct="1">
      <a:defRPr sz="1700" kern="1200">
        <a:solidFill>
          <a:schemeClr val="tx1"/>
        </a:solidFill>
        <a:latin typeface="+mn-lt"/>
        <a:ea typeface="+mn-ea"/>
        <a:cs typeface="+mn-cs"/>
      </a:defRPr>
    </a:lvl7pPr>
    <a:lvl8pPr marL="4551369" algn="l" defTabSz="1300390" rtl="0" eaLnBrk="1" latinLnBrk="0" hangingPunct="1">
      <a:defRPr sz="1700" kern="1200">
        <a:solidFill>
          <a:schemeClr val="tx1"/>
        </a:solidFill>
        <a:latin typeface="+mn-lt"/>
        <a:ea typeface="+mn-ea"/>
        <a:cs typeface="+mn-cs"/>
      </a:defRPr>
    </a:lvl8pPr>
    <a:lvl9pPr marL="5201563" algn="l" defTabSz="130039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pPr>
              <a:defRPr/>
            </a:pPr>
            <a:fld id="{4FED0540-2AFE-466A-AE5D-22704371DD47}" type="slidenum">
              <a:rPr lang="en-US" smtClean="0"/>
              <a:pPr>
                <a:defRPr/>
              </a:pPr>
              <a:t>1</a:t>
            </a:fld>
            <a:endParaRPr lang="en-US" smtClean="0"/>
          </a:p>
        </p:txBody>
      </p:sp>
      <p:sp>
        <p:nvSpPr>
          <p:cNvPr id="16387" name="Rectangle 2"/>
          <p:cNvSpPr>
            <a:spLocks noGrp="1" noRot="1" noChangeAspect="1" noChangeArrowheads="1" noTextEdit="1"/>
          </p:cNvSpPr>
          <p:nvPr>
            <p:ph type="sldImg"/>
          </p:nvPr>
        </p:nvSpPr>
        <p:spPr>
          <a:xfrm>
            <a:off x="1692275" y="685800"/>
            <a:ext cx="3568700" cy="2678113"/>
          </a:xfrm>
          <a:ln/>
        </p:spPr>
      </p:sp>
      <p:sp>
        <p:nvSpPr>
          <p:cNvPr id="16388" name="Rectangle 3"/>
          <p:cNvSpPr>
            <a:spLocks noGrp="1" noChangeArrowheads="1"/>
          </p:cNvSpPr>
          <p:nvPr>
            <p:ph type="body" idx="1"/>
          </p:nvPr>
        </p:nvSpPr>
        <p:spPr>
          <a:noFill/>
          <a:ln/>
        </p:spPr>
        <p:txBody>
          <a:bodyPr/>
          <a:lstStyle/>
          <a:p>
            <a:pPr eaLnBrk="1" hangingPunct="1">
              <a:spcBef>
                <a:spcPct val="0"/>
              </a:spcBef>
            </a:pPr>
            <a:endParaRPr lang="en-US" sz="18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46169BF-83E8-4111-9919-9671CAD9D039}" type="slidenum">
              <a:rPr lang="en-US" smtClean="0"/>
              <a:pPr/>
              <a:t>2</a:t>
            </a:fld>
            <a:endParaRPr lang="en-US" dirty="0" smtClean="0"/>
          </a:p>
        </p:txBody>
      </p:sp>
      <p:sp>
        <p:nvSpPr>
          <p:cNvPr id="151555" name="Rectangle 2"/>
          <p:cNvSpPr>
            <a:spLocks noGrp="1" noRot="1" noChangeAspect="1" noChangeArrowheads="1" noTextEdit="1"/>
          </p:cNvSpPr>
          <p:nvPr>
            <p:ph type="sldImg"/>
          </p:nvPr>
        </p:nvSpPr>
        <p:spPr>
          <a:xfrm>
            <a:off x="1692275" y="685800"/>
            <a:ext cx="3567113" cy="2676525"/>
          </a:xfrm>
          <a:ln/>
        </p:spPr>
      </p:sp>
      <p:sp>
        <p:nvSpPr>
          <p:cNvPr id="151556" name="Rectangle 3"/>
          <p:cNvSpPr>
            <a:spLocks noGrp="1" noChangeArrowheads="1"/>
          </p:cNvSpPr>
          <p:nvPr>
            <p:ph type="body" idx="1"/>
          </p:nvPr>
        </p:nvSpPr>
        <p:spPr>
          <a:noFill/>
          <a:ln/>
        </p:spPr>
        <p:txBody>
          <a:bodyPr/>
          <a:lstStyle/>
          <a:p>
            <a:pPr eaLnBrk="1" hangingPunct="1"/>
            <a:r>
              <a:rPr lang="en-GB" smtClean="0"/>
              <a:t>It is my pleasure to work in the AEC workgroup of the DevTech team supporting the Autodesk Developer Network ADN.</a:t>
            </a:r>
          </a:p>
        </p:txBody>
      </p:sp>
      <p:sp>
        <p:nvSpPr>
          <p:cNvPr id="5" name="Footer Placeholder 4"/>
          <p:cNvSpPr>
            <a:spLocks noGrp="1"/>
          </p:cNvSpPr>
          <p:nvPr>
            <p:ph type="ftr" sz="quarter" idx="10"/>
          </p:nvPr>
        </p:nvSpPr>
        <p:spPr/>
        <p:txBody>
          <a:bodyPr/>
          <a:lstStyle/>
          <a:p>
            <a:r>
              <a:rPr lang="en-US" smtClean="0"/>
              <a:t>Revit Programming Introduction</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Cf. 1258165 [Revit API functions delay].</a:t>
            </a:r>
            <a:endParaRPr lang="en-GB"/>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p:spPr>
        <p:txBody>
          <a:bodyPr/>
          <a:lstStyle/>
          <a:p>
            <a:fld id="{4908679F-EA2B-4D9D-8874-6D194A7EE3AB}" type="slidenum">
              <a:rPr lang="en-US" smtClean="0"/>
              <a:pPr/>
              <a:t>4</a:t>
            </a:fld>
            <a:endParaRPr lang="en-US" smtClean="0"/>
          </a:p>
        </p:txBody>
      </p:sp>
      <p:sp>
        <p:nvSpPr>
          <p:cNvPr id="294915" name="Rectangle 2"/>
          <p:cNvSpPr>
            <a:spLocks noGrp="1" noRot="1" noChangeAspect="1" noChangeArrowheads="1" noTextEdit="1"/>
          </p:cNvSpPr>
          <p:nvPr>
            <p:ph type="sldImg"/>
          </p:nvPr>
        </p:nvSpPr>
        <p:spPr>
          <a:xfrm>
            <a:off x="1692275" y="685800"/>
            <a:ext cx="3567113" cy="2676525"/>
          </a:xfrm>
          <a:ln/>
        </p:spPr>
      </p:sp>
      <p:sp>
        <p:nvSpPr>
          <p:cNvPr id="294916"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p:spPr>
        <p:txBody>
          <a:bodyPr/>
          <a:lstStyle/>
          <a:p>
            <a:fld id="{C03DB88A-727D-43F2-8BD7-42ABC2F987CC}" type="slidenum">
              <a:rPr lang="en-US" smtClean="0"/>
              <a:pPr/>
              <a:t>5</a:t>
            </a:fld>
            <a:endParaRPr lang="en-US" smtClean="0"/>
          </a:p>
        </p:txBody>
      </p:sp>
      <p:sp>
        <p:nvSpPr>
          <p:cNvPr id="295939" name="Rectangle 2"/>
          <p:cNvSpPr>
            <a:spLocks noGrp="1" noRot="1" noChangeAspect="1" noChangeArrowheads="1" noTextEdit="1"/>
          </p:cNvSpPr>
          <p:nvPr>
            <p:ph type="sldImg"/>
          </p:nvPr>
        </p:nvSpPr>
        <p:spPr>
          <a:xfrm>
            <a:off x="1693863" y="685800"/>
            <a:ext cx="3563937" cy="2676525"/>
          </a:xfrm>
          <a:solidFill>
            <a:srgbClr val="FFFFFF"/>
          </a:solidFill>
          <a:ln/>
        </p:spPr>
      </p:sp>
      <p:sp>
        <p:nvSpPr>
          <p:cNvPr id="29594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3368" y="409902"/>
            <a:ext cx="11843345" cy="837006"/>
          </a:xfrm>
          <a:prstGeom prst="rect">
            <a:avLst/>
          </a:prstGeom>
        </p:spPr>
        <p:txBody>
          <a:bodyPr lIns="130039" tIns="65020" rIns="130039" bIns="65020"/>
          <a:lstStyle>
            <a:lvl1pPr algn="l">
              <a:defRPr sz="4800" b="0">
                <a:latin typeface="+mj-lt"/>
                <a:cs typeface="Arial" pitchFamily="34" charset="0"/>
              </a:defRPr>
            </a:lvl1pPr>
          </a:lstStyle>
          <a:p>
            <a:r>
              <a:rPr lang="en-US" smtClean="0"/>
              <a:t>Click to edit Master title style</a:t>
            </a:r>
            <a:endParaRPr lang="en-GB"/>
          </a:p>
        </p:txBody>
      </p:sp>
      <p:sp>
        <p:nvSpPr>
          <p:cNvPr id="3" name="Content Placeholder 2"/>
          <p:cNvSpPr>
            <a:spLocks noGrp="1"/>
          </p:cNvSpPr>
          <p:nvPr>
            <p:ph idx="1"/>
          </p:nvPr>
        </p:nvSpPr>
        <p:spPr>
          <a:xfrm>
            <a:off x="443369" y="1531178"/>
            <a:ext cx="11859109" cy="7342657"/>
          </a:xfrm>
          <a:prstGeom prst="rect">
            <a:avLst/>
          </a:prstGeom>
          <a:noFill/>
        </p:spPr>
        <p:txBody>
          <a:bodyPr lIns="130039" tIns="65020" rIns="130039" bIns="65020"/>
          <a:lstStyle>
            <a:lvl1pPr>
              <a:spcBef>
                <a:spcPts val="600"/>
              </a:spcBef>
              <a:buFont typeface="Arial" pitchFamily="34" charset="0"/>
              <a:buNone/>
              <a:defRPr sz="3600" b="0">
                <a:latin typeface="+mj-lt"/>
                <a:cs typeface="Arial" pitchFamily="34" charset="0"/>
              </a:defRPr>
            </a:lvl1pPr>
            <a:lvl2pPr>
              <a:spcBef>
                <a:spcPts val="0"/>
              </a:spcBef>
              <a:buFont typeface="Wingdings" pitchFamily="2" charset="2"/>
              <a:buChar char="§"/>
              <a:defRPr sz="2800" b="0">
                <a:latin typeface="+mj-lt"/>
                <a:cs typeface="Arial" pitchFamily="34" charset="0"/>
              </a:defRPr>
            </a:lvl2pPr>
            <a:lvl3pPr>
              <a:spcBef>
                <a:spcPts val="0"/>
              </a:spcBef>
              <a:buFont typeface="Wingdings" pitchFamily="2" charset="2"/>
              <a:buChar char="§"/>
              <a:defRPr sz="2400">
                <a:latin typeface="+mj-lt"/>
                <a:cs typeface="Arial" pitchFamily="34" charset="0"/>
              </a:defRPr>
            </a:lvl3pPr>
            <a:lvl4pPr>
              <a:spcBef>
                <a:spcPts val="0"/>
              </a:spcBef>
              <a:buFont typeface="Wingdings" pitchFamily="2" charset="2"/>
              <a:buChar char="§"/>
              <a:defRPr sz="2400">
                <a:latin typeface="+mj-lt"/>
                <a:cs typeface="Arial" pitchFamily="34" charset="0"/>
              </a:defRPr>
            </a:lvl4pPr>
            <a:lvl5pPr>
              <a:spcBef>
                <a:spcPts val="0"/>
              </a:spcBef>
              <a:buFont typeface="Arial" pitchFamily="34" charset="0"/>
              <a:buNone/>
              <a:defRPr b="1">
                <a:latin typeface="Courier New"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Box 4"/>
          <p:cNvSpPr txBox="1"/>
          <p:nvPr userDrawn="1"/>
        </p:nvSpPr>
        <p:spPr>
          <a:xfrm>
            <a:off x="4572000" y="9379813"/>
            <a:ext cx="3937000" cy="376962"/>
          </a:xfrm>
          <a:prstGeom prst="rect">
            <a:avLst/>
          </a:prstGeom>
          <a:noFill/>
        </p:spPr>
        <p:txBody>
          <a:bodyPr wrap="square" lIns="91428" tIns="45714" rIns="91428" bIns="45714" rtlCol="0">
            <a:spAutoFit/>
          </a:bodyPr>
          <a:lstStyle/>
          <a:p>
            <a:pPr algn="ctr"/>
            <a:r>
              <a:rPr lang="en-GB" sz="1800" smtClean="0">
                <a:solidFill>
                  <a:schemeClr val="bg1">
                    <a:lumMod val="50000"/>
                  </a:schemeClr>
                </a:solidFill>
              </a:rPr>
              <a:t>Revit </a:t>
            </a:r>
            <a:r>
              <a:rPr lang="en-GB" sz="1800" smtClean="0">
                <a:solidFill>
                  <a:schemeClr val="bg1">
                    <a:lumMod val="50000"/>
                  </a:schemeClr>
                </a:solidFill>
              </a:rPr>
              <a:t>API Tips and Tricks </a:t>
            </a:r>
            <a:fld id="{E0DFDB38-F135-461F-86E5-0089A545AD3A}" type="slidenum">
              <a:rPr lang="en-GB" sz="1800" smtClean="0">
                <a:solidFill>
                  <a:schemeClr val="bg1">
                    <a:lumMod val="50000"/>
                  </a:schemeClr>
                </a:solidFill>
              </a:rPr>
              <a:pPr algn="ctr"/>
              <a:t>‹#›</a:t>
            </a:fld>
            <a:endParaRPr lang="en-GB" sz="1800">
              <a:solidFill>
                <a:schemeClr val="bg1">
                  <a:lumMod val="50000"/>
                </a:schemeClr>
              </a:solidFill>
            </a:endParaRPr>
          </a:p>
        </p:txBody>
      </p:sp>
      <p:sp>
        <p:nvSpPr>
          <p:cNvPr id="6" name="TextBox 5"/>
          <p:cNvSpPr txBox="1"/>
          <p:nvPr userDrawn="1"/>
        </p:nvSpPr>
        <p:spPr>
          <a:xfrm>
            <a:off x="419100" y="9448801"/>
            <a:ext cx="2451100" cy="284200"/>
          </a:xfrm>
          <a:prstGeom prst="rect">
            <a:avLst/>
          </a:prstGeom>
          <a:noFill/>
        </p:spPr>
        <p:txBody>
          <a:bodyPr wrap="square" lIns="91428" tIns="45714" rIns="91428" bIns="45714" rtlCol="0">
            <a:spAutoFit/>
          </a:bodyPr>
          <a:lstStyle/>
          <a:p>
            <a:pPr algn="l"/>
            <a:r>
              <a:rPr lang="en-GB" sz="1200" smtClean="0">
                <a:solidFill>
                  <a:schemeClr val="bg1">
                    <a:lumMod val="50000"/>
                  </a:schemeClr>
                </a:solidFill>
              </a:rPr>
              <a:t>Copyright © </a:t>
            </a:r>
            <a:r>
              <a:rPr lang="en-GB" sz="1200" smtClean="0">
                <a:solidFill>
                  <a:schemeClr val="bg1">
                    <a:lumMod val="50000"/>
                  </a:schemeClr>
                </a:solidFill>
              </a:rPr>
              <a:t>2010 </a:t>
            </a:r>
            <a:r>
              <a:rPr lang="en-GB" sz="1200" smtClean="0">
                <a:solidFill>
                  <a:schemeClr val="bg1">
                    <a:lumMod val="50000"/>
                  </a:schemeClr>
                </a:solidFill>
              </a:rPr>
              <a:t>Autodesk Inc. </a:t>
            </a:r>
            <a:endParaRPr lang="en-GB" sz="1200">
              <a:solidFill>
                <a:schemeClr val="bg1">
                  <a:lumMod val="50000"/>
                </a:schemeClr>
              </a:solidFill>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5" descr="PPT_LOGO_4b"/>
          <p:cNvPicPr>
            <a:picLocks noChangeAspect="1" noChangeArrowheads="1"/>
          </p:cNvPicPr>
          <p:nvPr userDrawn="1"/>
        </p:nvPicPr>
        <p:blipFill>
          <a:blip r:embed="rId3" cstate="print"/>
          <a:srcRect/>
          <a:stretch>
            <a:fillRect/>
          </a:stretch>
        </p:blipFill>
        <p:spPr bwMode="auto">
          <a:xfrm>
            <a:off x="12541826" y="2535382"/>
            <a:ext cx="461385" cy="722139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3" r:id="rId1"/>
  </p:sldLayoutIdLst>
  <p:transition/>
  <p:hf hdr="0" dt="0"/>
  <p:txStyles>
    <p:titleStyle>
      <a:lvl1pPr algn="ctr" defTabSz="914287" rtl="0" eaLnBrk="1" latinLnBrk="0" hangingPunct="1">
        <a:spcBef>
          <a:spcPct val="0"/>
        </a:spcBef>
        <a:buNone/>
        <a:defRPr sz="4400" kern="1200">
          <a:solidFill>
            <a:schemeClr val="tx1"/>
          </a:solidFill>
          <a:latin typeface="+mj-lt"/>
          <a:ea typeface="+mj-ea"/>
          <a:cs typeface="+mj-cs"/>
        </a:defRPr>
      </a:lvl1pPr>
    </p:titleStyle>
    <p:bodyStyle>
      <a:lvl1pPr marL="342858" indent="-342858" algn="l" defTabSz="914287" rtl="0" eaLnBrk="1" latinLnBrk="0" hangingPunct="1">
        <a:spcBef>
          <a:spcPct val="20000"/>
        </a:spcBef>
        <a:buFont typeface="Arial" pitchFamily="34" charset="0"/>
        <a:buChar char="•"/>
        <a:defRPr sz="3100" kern="1200">
          <a:solidFill>
            <a:schemeClr val="tx1"/>
          </a:solidFill>
          <a:latin typeface="+mn-lt"/>
          <a:ea typeface="+mn-ea"/>
          <a:cs typeface="+mn-cs"/>
        </a:defRPr>
      </a:lvl1pPr>
      <a:lvl2pPr marL="742859" indent="-285714" algn="l" defTabSz="91428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59" indent="-228572" algn="l" defTabSz="91428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04"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46"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29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34"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78"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22"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87" rtl="0" eaLnBrk="1" latinLnBrk="0" hangingPunct="1">
        <a:defRPr sz="1800" kern="1200">
          <a:solidFill>
            <a:schemeClr val="tx1"/>
          </a:solidFill>
          <a:latin typeface="+mn-lt"/>
          <a:ea typeface="+mn-ea"/>
          <a:cs typeface="+mn-cs"/>
        </a:defRPr>
      </a:lvl1pPr>
      <a:lvl2pPr marL="457144" algn="l" defTabSz="914287" rtl="0" eaLnBrk="1" latinLnBrk="0" hangingPunct="1">
        <a:defRPr sz="1800" kern="1200">
          <a:solidFill>
            <a:schemeClr val="tx1"/>
          </a:solidFill>
          <a:latin typeface="+mn-lt"/>
          <a:ea typeface="+mn-ea"/>
          <a:cs typeface="+mn-cs"/>
        </a:defRPr>
      </a:lvl2pPr>
      <a:lvl3pPr marL="914287" algn="l" defTabSz="914287" rtl="0" eaLnBrk="1" latinLnBrk="0" hangingPunct="1">
        <a:defRPr sz="1800" kern="1200">
          <a:solidFill>
            <a:schemeClr val="tx1"/>
          </a:solidFill>
          <a:latin typeface="+mn-lt"/>
          <a:ea typeface="+mn-ea"/>
          <a:cs typeface="+mn-cs"/>
        </a:defRPr>
      </a:lvl3pPr>
      <a:lvl4pPr marL="1371431" algn="l" defTabSz="914287" rtl="0" eaLnBrk="1" latinLnBrk="0" hangingPunct="1">
        <a:defRPr sz="1800" kern="1200">
          <a:solidFill>
            <a:schemeClr val="tx1"/>
          </a:solidFill>
          <a:latin typeface="+mn-lt"/>
          <a:ea typeface="+mn-ea"/>
          <a:cs typeface="+mn-cs"/>
        </a:defRPr>
      </a:lvl4pPr>
      <a:lvl5pPr marL="1828574" algn="l" defTabSz="914287" rtl="0" eaLnBrk="1" latinLnBrk="0" hangingPunct="1">
        <a:defRPr sz="1800" kern="1200">
          <a:solidFill>
            <a:schemeClr val="tx1"/>
          </a:solidFill>
          <a:latin typeface="+mn-lt"/>
          <a:ea typeface="+mn-ea"/>
          <a:cs typeface="+mn-cs"/>
        </a:defRPr>
      </a:lvl5pPr>
      <a:lvl6pPr marL="2285719" algn="l" defTabSz="914287" rtl="0" eaLnBrk="1" latinLnBrk="0" hangingPunct="1">
        <a:defRPr sz="1800" kern="1200">
          <a:solidFill>
            <a:schemeClr val="tx1"/>
          </a:solidFill>
          <a:latin typeface="+mn-lt"/>
          <a:ea typeface="+mn-ea"/>
          <a:cs typeface="+mn-cs"/>
        </a:defRPr>
      </a:lvl6pPr>
      <a:lvl7pPr marL="2742863" algn="l" defTabSz="914287" rtl="0" eaLnBrk="1" latinLnBrk="0" hangingPunct="1">
        <a:defRPr sz="1800" kern="1200">
          <a:solidFill>
            <a:schemeClr val="tx1"/>
          </a:solidFill>
          <a:latin typeface="+mn-lt"/>
          <a:ea typeface="+mn-ea"/>
          <a:cs typeface="+mn-cs"/>
        </a:defRPr>
      </a:lvl7pPr>
      <a:lvl8pPr marL="3200006" algn="l" defTabSz="914287" rtl="0" eaLnBrk="1" latinLnBrk="0" hangingPunct="1">
        <a:defRPr sz="1800" kern="1200">
          <a:solidFill>
            <a:schemeClr val="tx1"/>
          </a:solidFill>
          <a:latin typeface="+mn-lt"/>
          <a:ea typeface="+mn-ea"/>
          <a:cs typeface="+mn-cs"/>
        </a:defRPr>
      </a:lvl8pPr>
      <a:lvl9pPr marL="3657150" algn="l" defTabSz="91428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2"/>
          <p:cNvGrpSpPr>
            <a:grpSpLocks/>
          </p:cNvGrpSpPr>
          <p:nvPr/>
        </p:nvGrpSpPr>
        <p:grpSpPr bwMode="auto">
          <a:xfrm>
            <a:off x="0" y="0"/>
            <a:ext cx="13003213" cy="9756775"/>
            <a:chOff x="-1" y="0"/>
            <a:chExt cx="9144001" cy="6858001"/>
          </a:xfrm>
        </p:grpSpPr>
        <p:pic>
          <p:nvPicPr>
            <p:cNvPr id="8201" name="Picture 16" descr="palm_island"/>
            <p:cNvPicPr>
              <a:picLocks noChangeAspect="1" noChangeArrowheads="1"/>
            </p:cNvPicPr>
            <p:nvPr/>
          </p:nvPicPr>
          <p:blipFill>
            <a:blip r:embed="rId3" cstate="print"/>
            <a:srcRect/>
            <a:stretch>
              <a:fillRect/>
            </a:stretch>
          </p:blipFill>
          <p:spPr bwMode="auto">
            <a:xfrm>
              <a:off x="4572622" y="3417390"/>
              <a:ext cx="4571377" cy="3440610"/>
            </a:xfrm>
            <a:prstGeom prst="rect">
              <a:avLst/>
            </a:prstGeom>
            <a:noFill/>
            <a:ln w="9525">
              <a:noFill/>
              <a:miter lim="800000"/>
              <a:headEnd/>
              <a:tailEnd/>
            </a:ln>
          </p:spPr>
        </p:pic>
        <p:grpSp>
          <p:nvGrpSpPr>
            <p:cNvPr id="4" name="Group 4"/>
            <p:cNvGrpSpPr>
              <a:grpSpLocks/>
            </p:cNvGrpSpPr>
            <p:nvPr/>
          </p:nvGrpSpPr>
          <p:grpSpPr bwMode="auto">
            <a:xfrm>
              <a:off x="4558969" y="5"/>
              <a:ext cx="4585031" cy="3606809"/>
              <a:chOff x="1968" y="1367"/>
              <a:chExt cx="3360" cy="2656"/>
            </a:xfrm>
          </p:grpSpPr>
          <p:sp>
            <p:nvSpPr>
              <p:cNvPr id="8205" name="Text Box 5"/>
              <p:cNvSpPr txBox="1">
                <a:spLocks noChangeArrowheads="1"/>
              </p:cNvSpPr>
              <p:nvPr/>
            </p:nvSpPr>
            <p:spPr bwMode="auto">
              <a:xfrm>
                <a:off x="3915" y="3888"/>
                <a:ext cx="1257" cy="135"/>
              </a:xfrm>
              <a:prstGeom prst="rect">
                <a:avLst/>
              </a:prstGeom>
              <a:noFill/>
              <a:ln w="9525">
                <a:noFill/>
                <a:miter lim="800000"/>
                <a:headEnd/>
                <a:tailEnd/>
              </a:ln>
            </p:spPr>
            <p:txBody>
              <a:bodyPr wrap="none">
                <a:spAutoFit/>
              </a:bodyPr>
              <a:lstStyle/>
              <a:p>
                <a:pPr>
                  <a:spcBef>
                    <a:spcPct val="50000"/>
                  </a:spcBef>
                </a:pPr>
                <a:r>
                  <a:rPr lang="en-US" sz="1100">
                    <a:ln>
                      <a:solidFill>
                        <a:schemeClr val="accent1"/>
                      </a:solidFill>
                    </a:ln>
                    <a:effectLst>
                      <a:outerShdw blurRad="50800" dist="88900" dir="5400000" algn="ctr" rotWithShape="0">
                        <a:srgbClr val="000000"/>
                      </a:outerShdw>
                    </a:effectLst>
                  </a:rPr>
                  <a:t>Image Courtesy of RTKL Associates Inc</a:t>
                </a:r>
              </a:p>
            </p:txBody>
          </p:sp>
          <p:pic>
            <p:nvPicPr>
              <p:cNvPr id="8206" name="Picture 6" descr="NASSIF-ATRIUM VIEW A"/>
              <p:cNvPicPr>
                <a:picLocks noChangeAspect="1" noChangeArrowheads="1"/>
              </p:cNvPicPr>
              <p:nvPr/>
            </p:nvPicPr>
            <p:blipFill>
              <a:blip r:embed="rId4" cstate="print"/>
              <a:srcRect/>
              <a:stretch>
                <a:fillRect/>
              </a:stretch>
            </p:blipFill>
            <p:spPr bwMode="auto">
              <a:xfrm>
                <a:off x="1968" y="1367"/>
                <a:ext cx="3360" cy="2520"/>
              </a:xfrm>
              <a:prstGeom prst="rect">
                <a:avLst/>
              </a:prstGeom>
              <a:noFill/>
              <a:ln w="9525">
                <a:noFill/>
                <a:miter lim="800000"/>
                <a:headEnd/>
                <a:tailEnd/>
              </a:ln>
            </p:spPr>
          </p:pic>
        </p:grpSp>
        <p:pic>
          <p:nvPicPr>
            <p:cNvPr id="8203" name="Picture 7"/>
            <p:cNvPicPr>
              <a:picLocks noChangeAspect="1" noChangeArrowheads="1"/>
            </p:cNvPicPr>
            <p:nvPr/>
          </p:nvPicPr>
          <p:blipFill>
            <a:blip r:embed="rId5" cstate="print"/>
            <a:srcRect/>
            <a:stretch>
              <a:fillRect/>
            </a:stretch>
          </p:blipFill>
          <p:spPr bwMode="auto">
            <a:xfrm>
              <a:off x="0" y="3417025"/>
              <a:ext cx="4591878" cy="3440976"/>
            </a:xfrm>
            <a:prstGeom prst="rect">
              <a:avLst/>
            </a:prstGeom>
            <a:noFill/>
            <a:ln w="9525">
              <a:noFill/>
              <a:miter lim="800000"/>
              <a:headEnd/>
              <a:tailEnd/>
            </a:ln>
          </p:spPr>
        </p:pic>
        <p:pic>
          <p:nvPicPr>
            <p:cNvPr id="8204" name="Picture 2" descr="darley_deYoung"/>
            <p:cNvPicPr>
              <a:picLocks noChangeAspect="1" noChangeArrowheads="1"/>
            </p:cNvPicPr>
            <p:nvPr/>
          </p:nvPicPr>
          <p:blipFill>
            <a:blip r:embed="rId6" cstate="print"/>
            <a:srcRect/>
            <a:stretch>
              <a:fillRect/>
            </a:stretch>
          </p:blipFill>
          <p:spPr bwMode="auto">
            <a:xfrm>
              <a:off x="-1" y="0"/>
              <a:ext cx="4562061" cy="3440005"/>
            </a:xfrm>
            <a:prstGeom prst="rect">
              <a:avLst/>
            </a:prstGeom>
            <a:noFill/>
            <a:ln w="9525">
              <a:noFill/>
              <a:miter lim="800000"/>
              <a:headEnd/>
              <a:tailEnd/>
            </a:ln>
          </p:spPr>
        </p:pic>
      </p:grpSp>
      <p:sp>
        <p:nvSpPr>
          <p:cNvPr id="8195" name="Rectangle 3"/>
          <p:cNvSpPr>
            <a:spLocks noGrp="1" noChangeArrowheads="1"/>
          </p:cNvSpPr>
          <p:nvPr/>
        </p:nvSpPr>
        <p:spPr bwMode="auto">
          <a:xfrm>
            <a:off x="453759" y="3769458"/>
            <a:ext cx="12007654" cy="1355108"/>
          </a:xfrm>
          <a:prstGeom prst="rect">
            <a:avLst/>
          </a:prstGeom>
          <a:noFill/>
          <a:ln w="9525">
            <a:noFill/>
            <a:miter lim="800000"/>
            <a:headEnd/>
            <a:tailEnd/>
          </a:ln>
        </p:spPr>
        <p:txBody>
          <a:bodyPr lIns="0" tIns="0" rIns="0" bIns="0"/>
          <a:lstStyle/>
          <a:p>
            <a:pPr eaLnBrk="0" hangingPunct="0">
              <a:spcBef>
                <a:spcPct val="5000"/>
              </a:spcBef>
              <a:spcAft>
                <a:spcPct val="5000"/>
              </a:spcAft>
            </a:pPr>
            <a:endParaRPr lang="en-US">
              <a:solidFill>
                <a:schemeClr val="bg1"/>
              </a:solidFill>
            </a:endParaRPr>
          </a:p>
        </p:txBody>
      </p:sp>
      <p:sp>
        <p:nvSpPr>
          <p:cNvPr id="14" name="Title 13"/>
          <p:cNvSpPr>
            <a:spLocks noGrp="1"/>
          </p:cNvSpPr>
          <p:nvPr>
            <p:ph type="title"/>
          </p:nvPr>
        </p:nvSpPr>
        <p:spPr>
          <a:xfrm>
            <a:off x="443369" y="1446165"/>
            <a:ext cx="11790778" cy="8310608"/>
          </a:xfrm>
          <a:effectLst>
            <a:outerShdw blurRad="50800" dist="38100" dir="2700000" algn="tl" rotWithShape="0">
              <a:prstClr val="black">
                <a:alpha val="40000"/>
              </a:prstClr>
            </a:outerShdw>
          </a:effectLst>
        </p:spPr>
        <p:txBody>
          <a:bodyPr/>
          <a:lstStyle/>
          <a:p>
            <a:pPr>
              <a:lnSpc>
                <a:spcPct val="80000"/>
              </a:lnSpc>
              <a:spcBef>
                <a:spcPts val="0"/>
              </a:spcBef>
              <a:defRPr/>
            </a:pPr>
            <a:r>
              <a:rPr lang="en-US" sz="8800" b="1" smtClean="0">
                <a:ln w="12700" cap="rnd" cmpd="sng">
                  <a:solidFill>
                    <a:schemeClr val="tx1"/>
                  </a:solidFill>
                </a:ln>
                <a:solidFill>
                  <a:schemeClr val="bg1"/>
                </a:solidFill>
                <a:effectLst>
                  <a:outerShdw blurRad="50800" dist="38100" dir="2700000" algn="tl" rotWithShape="0">
                    <a:schemeClr val="tx1">
                      <a:alpha val="40000"/>
                    </a:schemeClr>
                  </a:outerShdw>
                </a:effectLst>
              </a:rPr>
              <a:t>Revit </a:t>
            </a:r>
            <a:r>
              <a:rPr lang="en-US" sz="8800" b="1" smtClean="0">
                <a:ln w="12700" cap="rnd" cmpd="sng">
                  <a:solidFill>
                    <a:schemeClr val="tx1"/>
                  </a:solidFill>
                </a:ln>
                <a:solidFill>
                  <a:schemeClr val="bg1"/>
                </a:solidFill>
                <a:effectLst>
                  <a:outerShdw blurRad="50800" dist="38100" dir="2700000" algn="tl" rotWithShape="0">
                    <a:schemeClr val="tx1">
                      <a:alpha val="40000"/>
                    </a:schemeClr>
                  </a:outerShdw>
                </a:effectLst>
              </a:rPr>
              <a:t>API</a:t>
            </a:r>
            <a:br>
              <a:rPr lang="en-US" sz="8800" b="1" smtClean="0">
                <a:ln w="12700" cap="rnd" cmpd="sng">
                  <a:solidFill>
                    <a:schemeClr val="tx1"/>
                  </a:solidFill>
                </a:ln>
                <a:solidFill>
                  <a:schemeClr val="bg1"/>
                </a:solidFill>
                <a:effectLst>
                  <a:outerShdw blurRad="50800" dist="38100" dir="2700000" algn="tl" rotWithShape="0">
                    <a:schemeClr val="tx1">
                      <a:alpha val="40000"/>
                    </a:schemeClr>
                  </a:outerShdw>
                </a:effectLst>
              </a:rPr>
            </a:br>
            <a:r>
              <a:rPr lang="en-US" sz="15000" b="1" smtClean="0">
                <a:ln w="12700" cap="rnd" cmpd="sng">
                  <a:solidFill>
                    <a:schemeClr val="tx1"/>
                  </a:solidFill>
                </a:ln>
                <a:solidFill>
                  <a:schemeClr val="bg1"/>
                </a:solidFill>
                <a:effectLst>
                  <a:outerShdw blurRad="50800" dist="38100" dir="2700000" algn="tl" rotWithShape="0">
                    <a:schemeClr val="tx1">
                      <a:alpha val="40000"/>
                    </a:schemeClr>
                  </a:outerShdw>
                </a:effectLst>
              </a:rPr>
              <a:t>Tips and Tricks</a:t>
            </a:r>
            <a:r>
              <a:rPr lang="en-US" sz="15000" i="1" smtClean="0">
                <a:ln w="12700" cap="rnd" cmpd="sng">
                  <a:solidFill>
                    <a:schemeClr val="tx1"/>
                  </a:solidFill>
                </a:ln>
                <a:solidFill>
                  <a:schemeClr val="bg1"/>
                </a:solidFill>
                <a:effectLst>
                  <a:outerShdw blurRad="50800" dist="38100" dir="2700000" algn="tl" rotWithShape="0">
                    <a:schemeClr val="tx1">
                      <a:alpha val="40000"/>
                    </a:schemeClr>
                  </a:outerShdw>
                </a:effectLst>
              </a:rPr>
              <a:t/>
            </a:r>
            <a:br>
              <a:rPr lang="en-US" sz="15000" i="1" smtClean="0">
                <a:ln w="12700" cap="rnd" cmpd="sng">
                  <a:solidFill>
                    <a:schemeClr val="tx1"/>
                  </a:solidFill>
                </a:ln>
                <a:solidFill>
                  <a:schemeClr val="bg1"/>
                </a:solidFill>
                <a:effectLst>
                  <a:outerShdw blurRad="50800" dist="38100" dir="2700000" algn="tl" rotWithShape="0">
                    <a:schemeClr val="tx1">
                      <a:alpha val="40000"/>
                    </a:schemeClr>
                  </a:outerShdw>
                </a:effectLst>
              </a:rPr>
            </a:br>
            <a:r>
              <a:rPr lang="en-US" sz="4400" i="1" smtClean="0">
                <a:ln w="12700" cap="rnd" cmpd="sng">
                  <a:solidFill>
                    <a:schemeClr val="tx1"/>
                  </a:solidFill>
                </a:ln>
                <a:solidFill>
                  <a:schemeClr val="bg1"/>
                </a:solidFill>
                <a:effectLst>
                  <a:outerShdw blurRad="50800" dist="38100" dir="2700000" algn="tl" rotWithShape="0">
                    <a:schemeClr val="tx1">
                      <a:alpha val="40000"/>
                    </a:schemeClr>
                  </a:outerShdw>
                </a:effectLst>
              </a:rPr>
              <a:t/>
            </a:r>
            <a:br>
              <a:rPr lang="en-US" sz="4400" i="1" smtClean="0">
                <a:ln w="12700" cap="rnd" cmpd="sng">
                  <a:solidFill>
                    <a:schemeClr val="tx1"/>
                  </a:solidFill>
                </a:ln>
                <a:solidFill>
                  <a:schemeClr val="bg1"/>
                </a:solidFill>
                <a:effectLst>
                  <a:outerShdw blurRad="50800" dist="38100" dir="2700000" algn="tl" rotWithShape="0">
                    <a:schemeClr val="tx1">
                      <a:alpha val="40000"/>
                    </a:schemeClr>
                  </a:outerShdw>
                </a:effectLst>
              </a:rPr>
            </a:br>
            <a:r>
              <a:rPr lang="en-US" sz="4400" i="1" smtClean="0">
                <a:ln w="12700" cap="rnd" cmpd="sng">
                  <a:solidFill>
                    <a:schemeClr val="tx1"/>
                  </a:solidFill>
                </a:ln>
                <a:solidFill>
                  <a:schemeClr val="bg1"/>
                </a:solidFill>
                <a:effectLst>
                  <a:outerShdw blurRad="50800" dist="38100" dir="2700000" algn="tl" rotWithShape="0">
                    <a:schemeClr val="tx1">
                      <a:alpha val="40000"/>
                    </a:schemeClr>
                  </a:outerShdw>
                </a:effectLst>
              </a:rPr>
              <a:t/>
            </a:r>
            <a:br>
              <a:rPr lang="en-US" sz="4400" i="1" smtClean="0">
                <a:ln w="12700" cap="rnd" cmpd="sng">
                  <a:solidFill>
                    <a:schemeClr val="tx1"/>
                  </a:solidFill>
                </a:ln>
                <a:solidFill>
                  <a:schemeClr val="bg1"/>
                </a:solidFill>
                <a:effectLst>
                  <a:outerShdw blurRad="50800" dist="38100" dir="2700000" algn="tl" rotWithShape="0">
                    <a:schemeClr val="tx1">
                      <a:alpha val="40000"/>
                    </a:schemeClr>
                  </a:outerShdw>
                </a:effectLst>
              </a:rPr>
            </a:br>
            <a:r>
              <a:rPr lang="en-US" sz="4400" i="1" smtClean="0">
                <a:ln w="12700" cap="rnd" cmpd="sng">
                  <a:solidFill>
                    <a:schemeClr val="tx1"/>
                  </a:solidFill>
                </a:ln>
                <a:solidFill>
                  <a:schemeClr val="bg1"/>
                </a:solidFill>
                <a:effectLst>
                  <a:outerShdw blurRad="50800" dist="38100" dir="2700000" algn="tl" rotWithShape="0">
                    <a:schemeClr val="tx1">
                      <a:alpha val="40000"/>
                    </a:schemeClr>
                  </a:outerShdw>
                </a:effectLst>
              </a:rPr>
              <a:t/>
            </a:r>
            <a:br>
              <a:rPr lang="en-US" sz="4400" i="1" smtClean="0">
                <a:ln w="12700" cap="rnd" cmpd="sng">
                  <a:solidFill>
                    <a:schemeClr val="tx1"/>
                  </a:solidFill>
                </a:ln>
                <a:solidFill>
                  <a:schemeClr val="bg1"/>
                </a:solidFill>
                <a:effectLst>
                  <a:outerShdw blurRad="50800" dist="38100" dir="2700000" algn="tl" rotWithShape="0">
                    <a:schemeClr val="tx1">
                      <a:alpha val="40000"/>
                    </a:schemeClr>
                  </a:outerShdw>
                </a:effectLst>
              </a:rPr>
            </a:br>
            <a:r>
              <a:rPr lang="en-US" sz="4400" i="1" smtClean="0">
                <a:ln w="12700" cap="rnd" cmpd="sng">
                  <a:solidFill>
                    <a:schemeClr val="tx1"/>
                  </a:solidFill>
                </a:ln>
                <a:solidFill>
                  <a:schemeClr val="bg1"/>
                </a:solidFill>
                <a:effectLst>
                  <a:outerShdw blurRad="50800" dist="38100" dir="2700000" algn="tl" rotWithShape="0">
                    <a:schemeClr val="tx1">
                      <a:alpha val="40000"/>
                    </a:schemeClr>
                  </a:outerShdw>
                </a:effectLst>
              </a:rPr>
              <a:t/>
            </a:r>
            <a:br>
              <a:rPr lang="en-US" sz="4400" i="1" smtClean="0">
                <a:ln w="12700" cap="rnd" cmpd="sng">
                  <a:solidFill>
                    <a:schemeClr val="tx1"/>
                  </a:solidFill>
                </a:ln>
                <a:solidFill>
                  <a:schemeClr val="bg1"/>
                </a:solidFill>
                <a:effectLst>
                  <a:outerShdw blurRad="50800" dist="38100" dir="2700000" algn="tl" rotWithShape="0">
                    <a:schemeClr val="tx1">
                      <a:alpha val="40000"/>
                    </a:schemeClr>
                  </a:outerShdw>
                </a:effectLst>
              </a:rPr>
            </a:br>
            <a:r>
              <a:rPr lang="en-US" sz="7200" b="1" smtClean="0">
                <a:ln w="12700" cap="rnd" cmpd="sng">
                  <a:solidFill>
                    <a:schemeClr val="tx1"/>
                  </a:solidFill>
                </a:ln>
                <a:solidFill>
                  <a:schemeClr val="bg1"/>
                </a:solidFill>
                <a:effectLst>
                  <a:outerShdw blurRad="50800" dist="38100" dir="2700000" algn="tl" rotWithShape="0">
                    <a:schemeClr val="tx1">
                      <a:alpha val="40000"/>
                    </a:schemeClr>
                  </a:outerShdw>
                </a:effectLst>
              </a:rPr>
              <a:t>Jeremy Tammik</a:t>
            </a:r>
            <a:r>
              <a:rPr lang="en-US" sz="8800" b="1" smtClean="0">
                <a:ln w="12700" cap="rnd" cmpd="sng">
                  <a:solidFill>
                    <a:schemeClr val="tx1"/>
                  </a:solidFill>
                </a:ln>
                <a:solidFill>
                  <a:schemeClr val="bg1"/>
                </a:solidFill>
                <a:effectLst>
                  <a:outerShdw blurRad="50800" dist="38100" dir="2700000" algn="tl" rotWithShape="0">
                    <a:schemeClr val="tx1">
                      <a:alpha val="40000"/>
                    </a:schemeClr>
                  </a:outerShdw>
                </a:effectLst>
              </a:rPr>
              <a:t/>
            </a:r>
            <a:br>
              <a:rPr lang="en-US" sz="8800" b="1" smtClean="0">
                <a:ln w="12700" cap="rnd" cmpd="sng">
                  <a:solidFill>
                    <a:schemeClr val="tx1"/>
                  </a:solidFill>
                </a:ln>
                <a:solidFill>
                  <a:schemeClr val="bg1"/>
                </a:solidFill>
                <a:effectLst>
                  <a:outerShdw blurRad="50800" dist="38100" dir="2700000" algn="tl" rotWithShape="0">
                    <a:schemeClr val="tx1">
                      <a:alpha val="40000"/>
                    </a:schemeClr>
                  </a:outerShdw>
                </a:effectLst>
              </a:rPr>
            </a:br>
            <a:r>
              <a:rPr lang="en-US" sz="4400" b="1" smtClean="0">
                <a:ln w="12700" cap="rnd" cmpd="sng">
                  <a:solidFill>
                    <a:schemeClr val="tx1"/>
                  </a:solidFill>
                </a:ln>
                <a:solidFill>
                  <a:schemeClr val="bg1"/>
                </a:solidFill>
                <a:effectLst>
                  <a:outerShdw blurRad="50800" dist="38100" dir="2700000" algn="tl" rotWithShape="0">
                    <a:schemeClr val="tx1">
                      <a:alpha val="40000"/>
                    </a:schemeClr>
                  </a:outerShdw>
                </a:effectLst>
              </a:rPr>
              <a:t/>
            </a:r>
            <a:br>
              <a:rPr lang="en-US" sz="4400" b="1" smtClean="0">
                <a:ln w="12700" cap="rnd" cmpd="sng">
                  <a:solidFill>
                    <a:schemeClr val="tx1"/>
                  </a:solidFill>
                </a:ln>
                <a:solidFill>
                  <a:schemeClr val="bg1"/>
                </a:solidFill>
                <a:effectLst>
                  <a:outerShdw blurRad="50800" dist="38100" dir="2700000" algn="tl" rotWithShape="0">
                    <a:schemeClr val="tx1">
                      <a:alpha val="40000"/>
                    </a:schemeClr>
                  </a:outerShdw>
                </a:effectLst>
              </a:rPr>
            </a:br>
            <a:r>
              <a:rPr lang="en-US" sz="4400" b="1" smtClean="0">
                <a:ln w="12700" cap="rnd" cmpd="sng">
                  <a:solidFill>
                    <a:schemeClr val="tx1"/>
                  </a:solidFill>
                </a:ln>
                <a:solidFill>
                  <a:schemeClr val="bg1"/>
                </a:solidFill>
                <a:effectLst>
                  <a:outerShdw blurRad="50800" dist="38100" dir="2700000" algn="tl" rotWithShape="0">
                    <a:schemeClr val="tx1">
                      <a:alpha val="40000"/>
                    </a:schemeClr>
                  </a:outerShdw>
                </a:effectLst>
              </a:rPr>
              <a:t>AEC Workgroup</a:t>
            </a:r>
            <a:br>
              <a:rPr lang="en-US" sz="4400" b="1" smtClean="0">
                <a:ln w="12700" cap="rnd" cmpd="sng">
                  <a:solidFill>
                    <a:schemeClr val="tx1"/>
                  </a:solidFill>
                </a:ln>
                <a:solidFill>
                  <a:schemeClr val="bg1"/>
                </a:solidFill>
                <a:effectLst>
                  <a:outerShdw blurRad="50800" dist="38100" dir="2700000" algn="tl" rotWithShape="0">
                    <a:schemeClr val="tx1">
                      <a:alpha val="40000"/>
                    </a:schemeClr>
                  </a:outerShdw>
                </a:effectLst>
              </a:rPr>
            </a:br>
            <a:r>
              <a:rPr lang="en-US" sz="4400" b="1" smtClean="0">
                <a:ln w="12700" cap="rnd" cmpd="sng">
                  <a:solidFill>
                    <a:schemeClr val="tx1"/>
                  </a:solidFill>
                </a:ln>
                <a:solidFill>
                  <a:schemeClr val="bg1"/>
                </a:solidFill>
                <a:effectLst>
                  <a:outerShdw blurRad="50800" dist="38100" dir="2700000" algn="tl" rotWithShape="0">
                    <a:schemeClr val="tx1">
                      <a:alpha val="40000"/>
                    </a:schemeClr>
                  </a:outerShdw>
                </a:effectLst>
              </a:rPr>
              <a:t>DevTech Autodesk</a:t>
            </a:r>
            <a:endParaRPr lang="en-GB" sz="7200" b="1">
              <a:ln w="12700" cap="rnd" cmpd="sng">
                <a:solidFill>
                  <a:schemeClr val="tx1"/>
                </a:solidFill>
              </a:ln>
              <a:effectLst>
                <a:outerShdw blurRad="50800" dist="38100" dir="2700000" algn="tl" rotWithShape="0">
                  <a:schemeClr val="tx1">
                    <a:alpha val="40000"/>
                  </a:schemeClr>
                </a:outerShdw>
              </a:effectLst>
            </a:endParaRPr>
          </a:p>
        </p:txBody>
      </p:sp>
      <p:pic>
        <p:nvPicPr>
          <p:cNvPr id="15" name="Picture 14" descr="autodesk_logo_big.png"/>
          <p:cNvPicPr>
            <a:picLocks noChangeAspect="1"/>
          </p:cNvPicPr>
          <p:nvPr/>
        </p:nvPicPr>
        <p:blipFill>
          <a:blip r:embed="rId7" cstate="print"/>
          <a:stretch>
            <a:fillRect/>
          </a:stretch>
        </p:blipFill>
        <p:spPr>
          <a:xfrm>
            <a:off x="10447303" y="9307763"/>
            <a:ext cx="2555910" cy="449010"/>
          </a:xfrm>
          <a:prstGeom prst="rect">
            <a:avLst/>
          </a:prstGeom>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67422" y="409902"/>
            <a:ext cx="5672993" cy="837006"/>
          </a:xfrm>
          <a:noFill/>
        </p:spPr>
        <p:txBody>
          <a:bodyPr/>
          <a:lstStyle/>
          <a:p>
            <a:pPr eaLnBrk="1" hangingPunct="1"/>
            <a:r>
              <a:rPr lang="en-GB" dirty="0" smtClean="0"/>
              <a:t>About the Presenter</a:t>
            </a:r>
          </a:p>
        </p:txBody>
      </p:sp>
      <p:sp>
        <p:nvSpPr>
          <p:cNvPr id="4099" name="Rectangle 3"/>
          <p:cNvSpPr>
            <a:spLocks noGrp="1" noChangeArrowheads="1"/>
          </p:cNvSpPr>
          <p:nvPr>
            <p:ph idx="1"/>
          </p:nvPr>
        </p:nvSpPr>
        <p:spPr>
          <a:xfrm>
            <a:off x="367422" y="4221153"/>
            <a:ext cx="12109003" cy="4819716"/>
          </a:xfrm>
          <a:noFill/>
        </p:spPr>
        <p:txBody>
          <a:bodyPr/>
          <a:lstStyle/>
          <a:p>
            <a:pPr marL="0" indent="0">
              <a:spcBef>
                <a:spcPts val="3000"/>
              </a:spcBef>
            </a:pPr>
            <a:r>
              <a:rPr lang="en-US" sz="2400" smtClean="0"/>
              <a:t>Jeremy is a member of the AEC workgroup of the Autodesk Developer Network ADN team, providing developer support, training, conference presentations, and blogging on the Revit API.</a:t>
            </a:r>
          </a:p>
          <a:p>
            <a:pPr marL="0" indent="0"/>
            <a:r>
              <a:rPr lang="en-US" sz="2400" smtClean="0"/>
              <a:t>He joined Autodesk in 1988 as the technology evangelist responsible for European developer support to lecture, consult, and support AutoCAD application developers in Europe, the U.S., Australia, and Africa. He was a co-founder of ADGE, the AutoCAD Developer Group Europe, and a prolific author on AutoCAD application development. He left Autodesk in 1994 to work as an HVAC application developer, and then rejoined the company in 2005.</a:t>
            </a:r>
          </a:p>
          <a:p>
            <a:pPr marL="0" indent="0"/>
            <a:r>
              <a:rPr lang="en-US" sz="2400" smtClean="0"/>
              <a:t>Jeremy graduated in mathematics and physics in Germany, worked as a teacher and translator, then as a C++ programmer on early GUI and multitasking projects. He is fluent in five European languages, vegetarian, has four kids, plays the flute, likes reading, travelling, theatre improvisation, and carpentry, loves mountains, oceans, sports, and especially climbing.</a:t>
            </a:r>
          </a:p>
        </p:txBody>
      </p:sp>
      <p:sp>
        <p:nvSpPr>
          <p:cNvPr id="4101" name="Text Box 5"/>
          <p:cNvSpPr txBox="1">
            <a:spLocks noChangeArrowheads="1"/>
          </p:cNvSpPr>
          <p:nvPr/>
        </p:nvSpPr>
        <p:spPr bwMode="auto">
          <a:xfrm>
            <a:off x="367422" y="2111712"/>
            <a:ext cx="6750229" cy="1423971"/>
          </a:xfrm>
          <a:prstGeom prst="rect">
            <a:avLst/>
          </a:prstGeom>
          <a:noFill/>
          <a:ln w="9525">
            <a:noFill/>
            <a:miter lim="800000"/>
            <a:headEnd/>
            <a:tailEnd/>
          </a:ln>
        </p:spPr>
        <p:txBody>
          <a:bodyPr wrap="square" lIns="130039" tIns="65020" rIns="130039" bIns="65020">
            <a:spAutoFit/>
          </a:bodyPr>
          <a:lstStyle/>
          <a:p>
            <a:r>
              <a:rPr lang="en-US" sz="3600" b="1" dirty="0"/>
              <a:t>Jeremy Tammik</a:t>
            </a:r>
          </a:p>
          <a:p>
            <a:r>
              <a:rPr lang="en-GB" sz="2400" dirty="0"/>
              <a:t>Developer Technical Services</a:t>
            </a:r>
            <a:endParaRPr lang="en-US" sz="2400" dirty="0"/>
          </a:p>
          <a:p>
            <a:r>
              <a:rPr lang="en-US" sz="2400" dirty="0" smtClean="0"/>
              <a:t>EMEA, Autodesk </a:t>
            </a:r>
            <a:r>
              <a:rPr lang="en-US" sz="2400" dirty="0"/>
              <a:t>SARL</a:t>
            </a:r>
          </a:p>
        </p:txBody>
      </p:sp>
      <p:sp>
        <p:nvSpPr>
          <p:cNvPr id="4102" name="Text Box 6"/>
          <p:cNvSpPr txBox="1">
            <a:spLocks noChangeArrowheads="1"/>
          </p:cNvSpPr>
          <p:nvPr/>
        </p:nvSpPr>
        <p:spPr bwMode="auto">
          <a:xfrm>
            <a:off x="9946581"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dirty="0">
                <a:solidFill>
                  <a:schemeClr val="accent1"/>
                </a:solidFill>
              </a:rPr>
              <a:t>Introduction</a:t>
            </a:r>
          </a:p>
        </p:txBody>
      </p:sp>
      <p:pic>
        <p:nvPicPr>
          <p:cNvPr id="7" name="Picture 6" descr="jeremy_on_weissmies_summit_happy_cutout.jpg"/>
          <p:cNvPicPr>
            <a:picLocks noChangeAspect="1"/>
          </p:cNvPicPr>
          <p:nvPr/>
        </p:nvPicPr>
        <p:blipFill>
          <a:blip r:embed="rId3" cstate="print"/>
          <a:srcRect l="9664" r="9020"/>
          <a:stretch>
            <a:fillRect/>
          </a:stretch>
        </p:blipFill>
        <p:spPr>
          <a:xfrm>
            <a:off x="5880885" y="679392"/>
            <a:ext cx="6923992" cy="2920365"/>
          </a:xfrm>
          <a:prstGeom prst="rect">
            <a:avLst/>
          </a:prstGeom>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Intermediate Regeneration Required</a:t>
            </a:r>
            <a:endParaRPr lang="en-GB"/>
          </a:p>
        </p:txBody>
      </p:sp>
      <p:sp>
        <p:nvSpPr>
          <p:cNvPr id="3" name="Content Placeholder 2"/>
          <p:cNvSpPr>
            <a:spLocks noGrp="1"/>
          </p:cNvSpPr>
          <p:nvPr>
            <p:ph idx="1"/>
          </p:nvPr>
        </p:nvSpPr>
        <p:spPr/>
        <p:txBody>
          <a:bodyPr/>
          <a:lstStyle/>
          <a:p>
            <a:r>
              <a:rPr lang="en-US" smtClean="0"/>
              <a:t>If you use the automatic regeneration option, you will be slow</a:t>
            </a:r>
          </a:p>
          <a:p>
            <a:r>
              <a:rPr lang="en-US" smtClean="0"/>
              <a:t>If you </a:t>
            </a:r>
            <a:r>
              <a:rPr lang="en-US" smtClean="0"/>
              <a:t>use </a:t>
            </a:r>
            <a:r>
              <a:rPr lang="en-US" smtClean="0"/>
              <a:t>the manual regeneration option, please watch out!</a:t>
            </a:r>
          </a:p>
          <a:p>
            <a:r>
              <a:rPr lang="en-US" smtClean="0"/>
              <a:t>Changes to elements will not automatically update the model</a:t>
            </a:r>
          </a:p>
          <a:p>
            <a:r>
              <a:rPr lang="en-US" smtClean="0"/>
              <a:t>You need to manually regenerate before querying the model</a:t>
            </a:r>
            <a:endParaRPr lang="en-US" smtClean="0"/>
          </a:p>
          <a:p>
            <a:endParaRPr lang="en-GB"/>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0" y="2051132"/>
            <a:ext cx="13003213" cy="846317"/>
          </a:xfrm>
        </p:spPr>
        <p:txBody>
          <a:bodyPr/>
          <a:lstStyle/>
          <a:p>
            <a:pPr algn="ctr" eaLnBrk="1" hangingPunct="1"/>
            <a:r>
              <a:rPr lang="en-GB" smtClean="0"/>
              <a:t>Thank you!</a:t>
            </a:r>
          </a:p>
        </p:txBody>
      </p:sp>
      <p:sp>
        <p:nvSpPr>
          <p:cNvPr id="147459" name="Rectangle 3"/>
          <p:cNvSpPr>
            <a:spLocks noGrp="1" noChangeArrowheads="1"/>
          </p:cNvSpPr>
          <p:nvPr>
            <p:ph idx="1"/>
          </p:nvPr>
        </p:nvSpPr>
        <p:spPr>
          <a:xfrm>
            <a:off x="0" y="3743909"/>
            <a:ext cx="13003213" cy="1910933"/>
          </a:xfrm>
        </p:spPr>
        <p:txBody>
          <a:bodyPr/>
          <a:lstStyle/>
          <a:p>
            <a:pPr algn="ctr" eaLnBrk="1" hangingPunct="1">
              <a:buFontTx/>
              <a:buNone/>
            </a:pPr>
            <a:r>
              <a:rPr lang="en-GB" sz="3200" smtClean="0"/>
              <a:t>Thank you very much for your interest and attention!</a:t>
            </a:r>
          </a:p>
          <a:p>
            <a:pPr algn="ctr" eaLnBrk="1" hangingPunct="1">
              <a:buFontTx/>
              <a:buNone/>
            </a:pPr>
            <a:r>
              <a:rPr lang="en-GB" sz="3200" smtClean="0"/>
              <a:t>Much success with the Revit API and your application development!</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3"/>
          <p:cNvSpPr>
            <a:spLocks noChangeArrowheads="1"/>
          </p:cNvSpPr>
          <p:nvPr/>
        </p:nvSpPr>
        <p:spPr bwMode="auto">
          <a:xfrm>
            <a:off x="0" y="0"/>
            <a:ext cx="13003213" cy="9756775"/>
          </a:xfrm>
          <a:prstGeom prst="rect">
            <a:avLst/>
          </a:prstGeom>
          <a:solidFill>
            <a:schemeClr val="tx1"/>
          </a:solidFill>
          <a:ln w="9525">
            <a:noFill/>
            <a:miter lim="800000"/>
            <a:headEnd/>
            <a:tailEnd/>
          </a:ln>
        </p:spPr>
        <p:txBody>
          <a:bodyPr wrap="none" lIns="130022" tIns="65012" rIns="130022" bIns="65012" anchor="ctr"/>
          <a:lstStyle/>
          <a:p>
            <a:endParaRPr lang="en-GB"/>
          </a:p>
        </p:txBody>
      </p:sp>
      <p:pic>
        <p:nvPicPr>
          <p:cNvPr id="148483" name="Picture 33" descr="PPT_LOGO_3b"/>
          <p:cNvPicPr>
            <a:picLocks noChangeAspect="1" noChangeArrowheads="1"/>
          </p:cNvPicPr>
          <p:nvPr/>
        </p:nvPicPr>
        <p:blipFill>
          <a:blip r:embed="rId3" cstate="print"/>
          <a:stretch>
            <a:fillRect/>
          </a:stretch>
        </p:blipFill>
        <p:spPr bwMode="auto">
          <a:xfrm>
            <a:off x="0" y="3478153"/>
            <a:ext cx="12988240" cy="2272942"/>
          </a:xfrm>
          <a:prstGeom prst="rect">
            <a:avLst/>
          </a:prstGeom>
          <a:noFill/>
          <a:ln>
            <a:noFill/>
          </a:ln>
        </p:spPr>
      </p:pic>
      <p:sp>
        <p:nvSpPr>
          <p:cNvPr id="4" name="Title 3"/>
          <p:cNvSpPr>
            <a:spLocks noGrp="1"/>
          </p:cNvSpPr>
          <p:nvPr>
            <p:ph type="title"/>
          </p:nvPr>
        </p:nvSpPr>
        <p:spPr/>
        <p:txBody>
          <a:bodyPr/>
          <a:lstStyle/>
          <a:p>
            <a:r>
              <a:rPr lang="en-GB" smtClean="0">
                <a:solidFill>
                  <a:schemeClr val="tx1"/>
                </a:solidFill>
              </a:rPr>
              <a:t>End of Presentation</a:t>
            </a:r>
            <a:endParaRPr lang="en-GB">
              <a:solidFill>
                <a:schemeClr val="tx1"/>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ext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373</TotalTime>
  <Words>313</Words>
  <Application>Microsoft Office PowerPoint</Application>
  <PresentationFormat>Custom</PresentationFormat>
  <Paragraphs>28</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Text Slide</vt:lpstr>
      <vt:lpstr>Revit API Tips and Tricks     Jeremy Tammik  AEC Workgroup DevTech Autodesk</vt:lpstr>
      <vt:lpstr>About the Presenter</vt:lpstr>
      <vt:lpstr>Intermediate Regeneration Required</vt:lpstr>
      <vt:lpstr>Thank you!</vt:lpstr>
      <vt:lpstr>End of Presentation</vt:lpstr>
    </vt:vector>
  </TitlesOfParts>
  <Company>Autodesk,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ABCs of Programming in Revit</dc:title>
  <dc:subject>Revit API</dc:subject>
  <dc:creator>Jeremy Tammik, DevTech, Autodesk</dc:creator>
  <cp:lastModifiedBy>Jeremy Tammik</cp:lastModifiedBy>
  <cp:revision>806</cp:revision>
  <dcterms:created xsi:type="dcterms:W3CDTF">2007-09-13T20:17:33Z</dcterms:created>
  <dcterms:modified xsi:type="dcterms:W3CDTF">2010-03-22T14:19:08Z</dcterms:modified>
</cp:coreProperties>
</file>

<file path=userCustomization/customUI.xml><?xml version="1.0" encoding="utf-8"?>
<mso:customUI xmlns:doc="http://schemas.microsoft.com/office/2006/01/customui/currentDocument" xmlns:mso="http://schemas.microsoft.com/office/2006/01/customui">
  <mso:ribbon>
    <mso:qat>
      <mso:documentControls>
        <mso:control idQ="mso:ObjectSendToBack" visible="true"/>
        <mso:button idQ="doc:_DE105-1_The_ABCs_of_Programming_in_Revit.pptx__SetShapeShade_1" visible="true" label="'DE105-1 The ABCs of Programming in Revit.pptx'!SetShapeShade" onAction="'DE105-1 The ABCs of Programming in Revit.pptx'!SetShapeShade" imageMso="ListMacros"/>
      </mso:documentControls>
    </mso:qat>
  </mso:ribbon>
</mso:customUI>
</file>