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7" r:id="rId4"/>
  </p:sldMasterIdLst>
  <p:notesMasterIdLst>
    <p:notesMasterId r:id="rId25"/>
  </p:notesMasterIdLst>
  <p:handoutMasterIdLst>
    <p:handoutMasterId r:id="rId26"/>
  </p:handoutMasterIdLst>
  <p:sldIdLst>
    <p:sldId id="316" r:id="rId5"/>
    <p:sldId id="334" r:id="rId6"/>
    <p:sldId id="320" r:id="rId7"/>
    <p:sldId id="321" r:id="rId8"/>
    <p:sldId id="322" r:id="rId9"/>
    <p:sldId id="323" r:id="rId10"/>
    <p:sldId id="324" r:id="rId11"/>
    <p:sldId id="325" r:id="rId12"/>
    <p:sldId id="326" r:id="rId13"/>
    <p:sldId id="327" r:id="rId14"/>
    <p:sldId id="328" r:id="rId15"/>
    <p:sldId id="329" r:id="rId16"/>
    <p:sldId id="340" r:id="rId17"/>
    <p:sldId id="336" r:id="rId18"/>
    <p:sldId id="337" r:id="rId19"/>
    <p:sldId id="338" r:id="rId20"/>
    <p:sldId id="339" r:id="rId21"/>
    <p:sldId id="330" r:id="rId22"/>
    <p:sldId id="331" r:id="rId23"/>
    <p:sldId id="332" r:id="rId24"/>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066"/>
    <a:srgbClr val="118888"/>
    <a:srgbClr val="77BB11"/>
    <a:srgbClr val="004282"/>
    <a:srgbClr val="7F7F7F"/>
    <a:srgbClr val="FFAA00"/>
    <a:srgbClr val="EE5500"/>
    <a:srgbClr val="DD0000"/>
    <a:srgbClr val="FF4600"/>
    <a:srgbClr val="737373"/>
  </p:clrMru>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81818" autoAdjust="0"/>
  </p:normalViewPr>
  <p:slideViewPr>
    <p:cSldViewPr>
      <p:cViewPr varScale="1">
        <p:scale>
          <a:sx n="74" d="100"/>
          <a:sy n="74" d="100"/>
        </p:scale>
        <p:origin x="-858" y="-96"/>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85" d="100"/>
          <a:sy n="85" d="100"/>
        </p:scale>
        <p:origin x="-3930" y="-96"/>
      </p:cViewPr>
      <p:guideLst>
        <p:guide orient="horz" pos="3131"/>
        <p:guide pos="214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783806" y="169069"/>
            <a:ext cx="2949848" cy="245269"/>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sz="1200"/>
              <a:pPr>
                <a:defRPr/>
              </a:pPr>
              <a:t>2010-03-16</a:t>
            </a:fld>
            <a:endParaRPr lang="en-US" sz="1200" dirty="0"/>
          </a:p>
        </p:txBody>
      </p:sp>
      <p:sp>
        <p:nvSpPr>
          <p:cNvPr id="4" name="Footer Placeholder 3"/>
          <p:cNvSpPr>
            <a:spLocks noGrp="1"/>
          </p:cNvSpPr>
          <p:nvPr>
            <p:ph type="ftr" sz="quarter" idx="2"/>
          </p:nvPr>
        </p:nvSpPr>
        <p:spPr>
          <a:xfrm>
            <a:off x="149228" y="9389269"/>
            <a:ext cx="2948778" cy="396489"/>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r>
              <a:rPr lang="en-US" sz="1200" dirty="0" err="1" smtClean="0"/>
              <a:t>Revit</a:t>
            </a:r>
            <a:r>
              <a:rPr lang="en-US" sz="1200" dirty="0" smtClean="0"/>
              <a:t> Family API Hands-on Training </a:t>
            </a:r>
            <a:endParaRPr lang="en-US" sz="1200" dirty="0"/>
          </a:p>
        </p:txBody>
      </p:sp>
      <p:sp>
        <p:nvSpPr>
          <p:cNvPr id="5" name="Slide Number Placeholder 4"/>
          <p:cNvSpPr>
            <a:spLocks noGrp="1"/>
          </p:cNvSpPr>
          <p:nvPr>
            <p:ph type="sldNum" sz="quarter" idx="3"/>
          </p:nvPr>
        </p:nvSpPr>
        <p:spPr>
          <a:xfrm>
            <a:off x="3707606" y="9440070"/>
            <a:ext cx="2949848" cy="330199"/>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sz="1200"/>
              <a:pPr>
                <a:defRPr/>
              </a:pPr>
              <a:t>‹#›</a:t>
            </a:fld>
            <a:endParaRPr 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2010-03-16</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AEC Title</a:t>
            </a:r>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endParaRPr lang="en-GB" sz="1700" kern="1200" smtClean="0">
              <a:solidFill>
                <a:schemeClr val="tx1"/>
              </a:solidFill>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11</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r>
              <a:rPr lang="en-US" sz="1700" kern="1200" smtClean="0">
                <a:solidFill>
                  <a:schemeClr val="tx1"/>
                </a:solidFill>
                <a:latin typeface="+mn-lt"/>
                <a:ea typeface="+mn-ea"/>
                <a:cs typeface="+mn-cs"/>
              </a:rPr>
              <a:t>FamilyCreate returns a FamilyItemFactory instance. The family item factory object is a utility object used to create new instances of elements within the family document. Just like other Revit elements, these are instantiated using dedicated methods instead of the .NET new operator. This ensures that the elements created are added correctly to the family document. A wide range of elements types can be created, including alignments, dimensioning, annotation, curves, levels, as well as solids forms, such as ones we have seen in the conceptual design section above. It is an important subset of the family API.</a:t>
            </a:r>
            <a:endParaRPr lang="en-GB" sz="1700" kern="1200" smtClean="0">
              <a:solidFill>
                <a:schemeClr val="tx1"/>
              </a:solidFill>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12</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r>
              <a:rPr lang="en-US" sz="1700" kern="1200" smtClean="0">
                <a:solidFill>
                  <a:schemeClr val="tx1"/>
                </a:solidFill>
                <a:latin typeface="+mn-lt"/>
                <a:ea typeface="+mn-ea"/>
                <a:cs typeface="+mn-cs"/>
              </a:rPr>
              <a:t>A critical topic when building family content is the visibility settings. It is now accessible for each element in a family through the new FamilyElementVisibility class.</a:t>
            </a:r>
          </a:p>
          <a:p>
            <a:r>
              <a:rPr lang="en-US" sz="1700" kern="1200" smtClean="0">
                <a:solidFill>
                  <a:schemeClr val="tx1"/>
                </a:solidFill>
                <a:latin typeface="+mn-lt"/>
                <a:ea typeface="+mn-ea"/>
                <a:cs typeface="+mn-cs"/>
              </a:rPr>
              <a:t>Each element in a family has its own visibility settings which define which levels of detail it has and which types of views it appears in. These options are critical to building good content. For example, intricate details of a family should only be visible in the fine detail views. 3D solid content could optionally be suppressed in plan views, where light weight 2D line work could be displayed instead. Such an approach can make a substantial performance difference, especially in large building models.</a:t>
            </a:r>
          </a:p>
          <a:p>
            <a:endParaRPr lang="en-US" sz="1700" kern="1200" smtClean="0">
              <a:solidFill>
                <a:schemeClr val="tx1"/>
              </a:solidFill>
              <a:latin typeface="+mn-lt"/>
              <a:ea typeface="+mn-ea"/>
              <a:cs typeface="+mn-cs"/>
            </a:endParaRPr>
          </a:p>
          <a:p>
            <a:r>
              <a:rPr lang="en-US" sz="1700" kern="1200" smtClean="0">
                <a:solidFill>
                  <a:schemeClr val="tx1"/>
                </a:solidFill>
                <a:latin typeface="+mn-lt"/>
                <a:ea typeface="+mn-ea"/>
                <a:cs typeface="+mn-cs"/>
              </a:rPr>
              <a:t>The Document.LoadFamily method has been enhanced and new overloads are added, which can help to handle situations such as when a family already exists in the project. The following overloads are now provided:</a:t>
            </a:r>
          </a:p>
          <a:p>
            <a:r>
              <a:rPr lang="en-US" sz="1700" kern="1200" smtClean="0">
                <a:solidFill>
                  <a:schemeClr val="tx1"/>
                </a:solidFill>
                <a:latin typeface="+mn-lt"/>
                <a:ea typeface="+mn-ea"/>
                <a:cs typeface="+mn-cs"/>
              </a:rPr>
              <a:t>LoadFamily(Document)  - loads the contents of this family document into another document. </a:t>
            </a:r>
          </a:p>
          <a:p>
            <a:r>
              <a:rPr lang="en-US" sz="1700" kern="1200" smtClean="0">
                <a:solidFill>
                  <a:schemeClr val="tx1"/>
                </a:solidFill>
                <a:latin typeface="+mn-lt"/>
                <a:ea typeface="+mn-ea"/>
                <a:cs typeface="+mn-cs"/>
              </a:rPr>
              <a:t>LoadFamily(String) - loads an entire family and all its types into the document. </a:t>
            </a:r>
          </a:p>
          <a:p>
            <a:r>
              <a:rPr lang="en-US" sz="1700" kern="1200" smtClean="0">
                <a:solidFill>
                  <a:schemeClr val="tx1"/>
                </a:solidFill>
                <a:latin typeface="+mn-lt"/>
                <a:ea typeface="+mn-ea"/>
                <a:cs typeface="+mn-cs"/>
              </a:rPr>
              <a:t>LoadFamily(String, Family ) - loads an entire family and all its types into the document and provides a reference to the loaded family.</a:t>
            </a:r>
          </a:p>
          <a:p>
            <a:r>
              <a:rPr lang="en-US" sz="1700" kern="1200" smtClean="0">
                <a:solidFill>
                  <a:schemeClr val="tx1"/>
                </a:solidFill>
                <a:latin typeface="+mn-lt"/>
                <a:ea typeface="+mn-ea"/>
                <a:cs typeface="+mn-cs"/>
              </a:rPr>
              <a:t>LoadFamily(Document, IFamilyLoadOptions) - loads the contents of this family document into another document. </a:t>
            </a:r>
          </a:p>
          <a:p>
            <a:r>
              <a:rPr lang="en-US" sz="1700" kern="1200" smtClean="0">
                <a:solidFill>
                  <a:schemeClr val="tx1"/>
                </a:solidFill>
                <a:latin typeface="+mn-lt"/>
                <a:ea typeface="+mn-ea"/>
                <a:cs typeface="+mn-cs"/>
              </a:rPr>
              <a:t>IFamilyLoadOptions is an interface class which defines two call-backs for handling family load situations: OnFamilyFound, OnSharedFamilyFound. These are called when family or shared family was already present in the target document.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18</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endParaRPr lang="en-GB" sz="1700" kern="1200" smtClean="0">
              <a:solidFill>
                <a:schemeClr val="tx1"/>
              </a:solidFill>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19</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endParaRPr lang="en-GB" sz="1700" kern="1200" smtClean="0">
              <a:solidFill>
                <a:schemeClr val="tx1"/>
              </a:solidFill>
              <a:latin typeface="+mn-lt"/>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p:txBody>
          <a:bodyPr/>
          <a:lstStyle/>
          <a:p>
            <a:fld id="{74119BEC-6420-476A-8DC2-5072788112FC}" type="slidenum">
              <a:rPr lang="en-US" smtClean="0"/>
              <a:pPr/>
              <a:t>20</a:t>
            </a:fld>
            <a:endParaRPr lang="en-US" dirty="0" smtClean="0"/>
          </a:p>
        </p:txBody>
      </p:sp>
      <p:sp>
        <p:nvSpPr>
          <p:cNvPr id="11268" name="Rectangle 3"/>
          <p:cNvSpPr>
            <a:spLocks noGrp="1" noChangeArrowheads="1"/>
          </p:cNvSpPr>
          <p:nvPr>
            <p:ph type="body" idx="1"/>
          </p:nvPr>
        </p:nvSpPr>
        <p:spPr/>
        <p:txBody>
          <a:bodyPr>
            <a:normAutofit/>
          </a:bodyPr>
          <a:lstStyle/>
          <a:p>
            <a:endParaRPr lang="en-US" dirty="0" smtClean="0"/>
          </a:p>
        </p:txBody>
      </p:sp>
      <p:sp>
        <p:nvSpPr>
          <p:cNvPr id="8" name="Slide Image Placeholder 7"/>
          <p:cNvSpPr>
            <a:spLocks noGrp="1" noRot="1" noChangeAspect="1"/>
          </p:cNvSpPr>
          <p:nvPr>
            <p:ph type="sldImg"/>
          </p:nvPr>
        </p:nvSpPr>
        <p:spPr>
          <a:xfrm>
            <a:off x="1538288" y="828675"/>
            <a:ext cx="3729037" cy="279717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Before discussing the new </a:t>
            </a:r>
            <a:r>
              <a:rPr lang="en-GB" dirty="0" err="1" smtClean="0"/>
              <a:t>Revit</a:t>
            </a:r>
            <a:r>
              <a:rPr lang="en-GB" dirty="0" smtClean="0"/>
              <a:t> family API, it is important to understand the basics of </a:t>
            </a:r>
            <a:r>
              <a:rPr lang="en-GB" dirty="0" err="1" smtClean="0"/>
              <a:t>Revit</a:t>
            </a:r>
            <a:r>
              <a:rPr lang="en-GB" dirty="0" smtClean="0"/>
              <a:t> families and their definition.</a:t>
            </a:r>
          </a:p>
          <a:p>
            <a:r>
              <a:rPr lang="en-GB" dirty="0" smtClean="0"/>
              <a:t>Families in </a:t>
            </a:r>
            <a:r>
              <a:rPr lang="en-GB" dirty="0" err="1" smtClean="0"/>
              <a:t>Revit</a:t>
            </a:r>
            <a:r>
              <a:rPr lang="en-GB" dirty="0" smtClean="0"/>
              <a:t> are</a:t>
            </a:r>
            <a:r>
              <a:rPr lang="en-GB" baseline="0" dirty="0" smtClean="0"/>
              <a:t> graphical representations of building objects and symbols.  It could be 2D or 3D geometric objects. It could be a data objects. </a:t>
            </a:r>
          </a:p>
          <a:p>
            <a:r>
              <a:rPr lang="en-GB" baseline="0" dirty="0" smtClean="0"/>
              <a:t>There are three kinds of families:</a:t>
            </a:r>
          </a:p>
          <a:p>
            <a:r>
              <a:rPr lang="en-GB" baseline="0" dirty="0" smtClean="0"/>
              <a:t>(1) System family – which is stored in the project template. Objects like, walls, roofs, floors, ceilings are in this category. </a:t>
            </a:r>
          </a:p>
          <a:p>
            <a:r>
              <a:rPr lang="en-GB" baseline="0" dirty="0" smtClean="0"/>
              <a:t>(2) Standard family – uses .</a:t>
            </a:r>
            <a:r>
              <a:rPr lang="en-GB" baseline="0" dirty="0" err="1" smtClean="0"/>
              <a:t>rfa</a:t>
            </a:r>
            <a:r>
              <a:rPr lang="en-GB" baseline="0" dirty="0" smtClean="0"/>
              <a:t> file. Windows, doors, furniture, beams are in this category. </a:t>
            </a:r>
          </a:p>
          <a:p>
            <a:r>
              <a:rPr lang="en-GB" baseline="0" dirty="0" smtClean="0"/>
              <a:t>(3) In-place families – this third category is the one stored in project and creates one of a kind of objects.  </a:t>
            </a:r>
          </a:p>
          <a:p>
            <a:r>
              <a:rPr lang="en-GB" baseline="0" dirty="0" smtClean="0"/>
              <a:t>The API in 2010 supports the second category, standard families.</a:t>
            </a:r>
            <a:endParaRPr lang="en-GB"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Regardless of whether you </a:t>
            </a:r>
            <a:r>
              <a:rPr lang="en-US" dirty="0" smtClean="0"/>
              <a:t>are </a:t>
            </a:r>
            <a:r>
              <a:rPr lang="en-US" smtClean="0"/>
              <a:t>using the UI </a:t>
            </a:r>
            <a:r>
              <a:rPr lang="en-US" dirty="0" smtClean="0"/>
              <a:t>or API, the</a:t>
            </a:r>
            <a:r>
              <a:rPr lang="en-US" baseline="0" dirty="0" smtClean="0"/>
              <a:t> first thing you will need to decide is which template or family file you want to begin with.  </a:t>
            </a:r>
          </a:p>
          <a:p>
            <a:r>
              <a:rPr lang="en-US" baseline="0" dirty="0" smtClean="0"/>
              <a:t>- You can create </a:t>
            </a:r>
            <a:r>
              <a:rPr lang="en-US" baseline="0" smtClean="0"/>
              <a:t>a family </a:t>
            </a:r>
            <a:r>
              <a:rPr lang="en-US" baseline="0" dirty="0" smtClean="0"/>
              <a:t>starting from a family template. </a:t>
            </a:r>
          </a:p>
          <a:p>
            <a:r>
              <a:rPr lang="en-US" baseline="0" dirty="0" smtClean="0"/>
              <a:t>- You can also take an existing family and start from there. </a:t>
            </a:r>
          </a:p>
          <a:p>
            <a:r>
              <a:rPr lang="en-US" smtClean="0"/>
              <a:t>There </a:t>
            </a:r>
            <a:r>
              <a:rPr lang="en-US" dirty="0" smtClean="0"/>
              <a:t>are plenty of templates to choose from. You will need to decide which template to start with</a:t>
            </a:r>
            <a:r>
              <a:rPr lang="en-US" smtClean="0"/>
              <a:t>. Typically</a:t>
            </a:r>
            <a:r>
              <a:rPr lang="en-US" dirty="0" smtClean="0"/>
              <a:t>,</a:t>
            </a:r>
            <a:r>
              <a:rPr lang="en-US" baseline="0" dirty="0" smtClean="0"/>
              <a:t> you will need </a:t>
            </a:r>
            <a:r>
              <a:rPr lang="en-US" baseline="0" smtClean="0"/>
              <a:t>to think </a:t>
            </a:r>
            <a:r>
              <a:rPr lang="en-US" baseline="0" dirty="0" smtClean="0"/>
              <a:t>about: </a:t>
            </a:r>
          </a:p>
          <a:p>
            <a:r>
              <a:rPr lang="en-US" dirty="0" smtClean="0"/>
              <a:t>- Is your family 2D or 3D?</a:t>
            </a:r>
            <a:r>
              <a:rPr lang="en-US" baseline="0" dirty="0" smtClean="0"/>
              <a:t>  Model or detail?  </a:t>
            </a:r>
          </a:p>
          <a:p>
            <a:r>
              <a:rPr lang="en-US" baseline="0" dirty="0" smtClean="0"/>
              <a:t>- Is it hosted or hosted, to a wall, ceiling? </a:t>
            </a:r>
          </a:p>
          <a:p>
            <a:r>
              <a:rPr lang="en-US" baseline="0" dirty="0" smtClean="0"/>
              <a:t>- What about the category?  </a:t>
            </a:r>
          </a:p>
          <a:p>
            <a:r>
              <a:rPr lang="en-US" baseline="0" dirty="0" smtClean="0"/>
              <a:t>- How do you want to place it?  Anywhere on a project?  By two points? </a:t>
            </a:r>
          </a:p>
          <a:p>
            <a:r>
              <a:rPr lang="en-US" baseline="0" dirty="0" smtClean="0"/>
              <a:t>- Do you need a specialty one, such as lighting, or </a:t>
            </a:r>
            <a:r>
              <a:rPr lang="en-US" baseline="0" smtClean="0"/>
              <a:t>RPC?</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Just like products, Family also has three flavours.  Most of the functionalities</a:t>
            </a:r>
            <a:r>
              <a:rPr lang="en-GB" baseline="0" dirty="0" smtClean="0"/>
              <a:t> are same as </a:t>
            </a:r>
            <a:r>
              <a:rPr lang="en-GB" baseline="0" dirty="0" err="1" smtClean="0"/>
              <a:t>Revit</a:t>
            </a:r>
            <a:r>
              <a:rPr lang="en-GB" baseline="0" dirty="0" smtClean="0"/>
              <a:t> Architecture. </a:t>
            </a:r>
            <a:endParaRPr lang="en-GB" dirty="0" smtClean="0"/>
          </a:p>
          <a:p>
            <a:r>
              <a:rPr lang="en-GB" dirty="0" err="1" smtClean="0"/>
              <a:t>Revit</a:t>
            </a:r>
            <a:r>
              <a:rPr lang="en-GB" dirty="0" smtClean="0"/>
              <a:t> Architecture </a:t>
            </a:r>
          </a:p>
          <a:p>
            <a:pPr marL="720000" lvl="1" indent="-392113">
              <a:spcBef>
                <a:spcPts val="600"/>
              </a:spcBef>
            </a:pPr>
            <a:r>
              <a:rPr lang="en-US" dirty="0" smtClean="0"/>
              <a:t>- Family in</a:t>
            </a:r>
            <a:r>
              <a:rPr lang="en-US" baseline="0" dirty="0" smtClean="0"/>
              <a:t> </a:t>
            </a:r>
            <a:r>
              <a:rPr lang="en-US" baseline="0" dirty="0" err="1" smtClean="0"/>
              <a:t>Revit</a:t>
            </a:r>
            <a:r>
              <a:rPr lang="en-US" baseline="0" dirty="0" smtClean="0"/>
              <a:t> Architecture supports b</a:t>
            </a:r>
            <a:r>
              <a:rPr lang="en-US" dirty="0" smtClean="0"/>
              <a:t>asic building components with simplistic interactions in the model. </a:t>
            </a:r>
          </a:p>
          <a:p>
            <a:pPr marL="720000" lvl="1" indent="-392113">
              <a:spcBef>
                <a:spcPts val="300"/>
              </a:spcBef>
            </a:pPr>
            <a:r>
              <a:rPr lang="en-US" sz="1100" dirty="0" smtClean="0">
                <a:solidFill>
                  <a:schemeClr val="bg1">
                    <a:lumMod val="65000"/>
                  </a:schemeClr>
                </a:solidFill>
              </a:rPr>
              <a:t>(MH:</a:t>
            </a:r>
            <a:r>
              <a:rPr lang="en-US" sz="1100" baseline="0" dirty="0" smtClean="0">
                <a:solidFill>
                  <a:schemeClr val="bg1">
                    <a:lumMod val="65000"/>
                  </a:schemeClr>
                </a:solidFill>
              </a:rPr>
              <a:t> you can skip to structure here. These are similar to what we said in previous slides.)  </a:t>
            </a:r>
          </a:p>
          <a:p>
            <a:pPr marL="720000" lvl="1" indent="-392113">
              <a:spcBef>
                <a:spcPts val="300"/>
              </a:spcBef>
            </a:pPr>
            <a:r>
              <a:rPr lang="en-US" sz="1100" dirty="0" smtClean="0">
                <a:solidFill>
                  <a:schemeClr val="bg1">
                    <a:lumMod val="65000"/>
                  </a:schemeClr>
                </a:solidFill>
              </a:rPr>
              <a:t>- Free placement objects - casework, furniture, etc. </a:t>
            </a:r>
          </a:p>
          <a:p>
            <a:pPr marL="720000" lvl="1" indent="-392113">
              <a:spcBef>
                <a:spcPts val="300"/>
              </a:spcBef>
            </a:pPr>
            <a:r>
              <a:rPr lang="en-US" sz="1100" dirty="0" smtClean="0">
                <a:solidFill>
                  <a:schemeClr val="bg1">
                    <a:lumMod val="65000"/>
                  </a:schemeClr>
                </a:solidFill>
              </a:rPr>
              <a:t>- “2 point” placement objects - detail components, hosted objects</a:t>
            </a:r>
          </a:p>
          <a:p>
            <a:pPr marL="720000" lvl="1" indent="-392113">
              <a:spcBef>
                <a:spcPts val="300"/>
              </a:spcBef>
            </a:pPr>
            <a:r>
              <a:rPr lang="en-US" sz="1100" dirty="0" smtClean="0">
                <a:solidFill>
                  <a:schemeClr val="bg1">
                    <a:lumMod val="65000"/>
                  </a:schemeClr>
                </a:solidFill>
              </a:rPr>
              <a:t>- Hosted objects – windows, doors, columns (“level to level”), ceiling or “wall based” lighting fixtures.)</a:t>
            </a:r>
            <a:r>
              <a:rPr lang="en-US" sz="1100" baseline="0" dirty="0" smtClean="0">
                <a:solidFill>
                  <a:schemeClr val="bg1">
                    <a:lumMod val="65000"/>
                  </a:schemeClr>
                </a:solidFill>
              </a:rPr>
              <a:t> </a:t>
            </a:r>
            <a:endParaRPr lang="en-US" sz="1100" dirty="0" smtClean="0">
              <a:solidFill>
                <a:schemeClr val="bg1">
                  <a:lumMod val="65000"/>
                </a:schemeClr>
              </a:solidFill>
            </a:endParaRPr>
          </a:p>
          <a:p>
            <a:r>
              <a:rPr lang="en-GB" dirty="0" err="1" smtClean="0"/>
              <a:t>Revit</a:t>
            </a:r>
            <a:r>
              <a:rPr lang="en-GB" dirty="0" smtClean="0"/>
              <a:t> Structure </a:t>
            </a:r>
          </a:p>
          <a:p>
            <a:pPr marL="720000" lvl="1" indent="-457200">
              <a:spcBef>
                <a:spcPts val="600"/>
              </a:spcBef>
            </a:pPr>
            <a:r>
              <a:rPr lang="en-US" dirty="0" smtClean="0"/>
              <a:t>- Has</a:t>
            </a:r>
            <a:r>
              <a:rPr lang="en-US" baseline="0" dirty="0" smtClean="0"/>
              <a:t> A</a:t>
            </a:r>
            <a:r>
              <a:rPr lang="en-US" dirty="0" smtClean="0"/>
              <a:t>dditional components with complex interactions with other objects. </a:t>
            </a:r>
            <a:r>
              <a:rPr lang="en-US" baseline="0" dirty="0" smtClean="0"/>
              <a:t> In particular ones that support analytical models: </a:t>
            </a:r>
            <a:endParaRPr lang="en-US" dirty="0" smtClean="0"/>
          </a:p>
          <a:p>
            <a:pPr marL="720000" lvl="1" indent="-457200">
              <a:spcBef>
                <a:spcPts val="300"/>
              </a:spcBef>
            </a:pPr>
            <a:r>
              <a:rPr lang="en-US" dirty="0" smtClean="0"/>
              <a:t>- Framing - beams (“beams to beam”, “beam to column”), columns</a:t>
            </a:r>
          </a:p>
          <a:p>
            <a:pPr marL="720000" lvl="1" indent="-457200">
              <a:spcBef>
                <a:spcPts val="300"/>
              </a:spcBef>
            </a:pPr>
            <a:r>
              <a:rPr lang="en-US" dirty="0" smtClean="0"/>
              <a:t>- Trusses - layout for girder trusses; Boundary Conditions</a:t>
            </a:r>
          </a:p>
          <a:p>
            <a:pPr marL="720000" lvl="1" indent="-457200">
              <a:spcBef>
                <a:spcPts val="300"/>
              </a:spcBef>
            </a:pPr>
            <a:r>
              <a:rPr lang="en-US" dirty="0" smtClean="0"/>
              <a:t>- Span Direction Symbols; Reinforcement Symbols - area reinforcement expands to find edges, path reinforcement</a:t>
            </a:r>
          </a:p>
          <a:p>
            <a:r>
              <a:rPr lang="en-GB" dirty="0" smtClean="0"/>
              <a:t>In </a:t>
            </a:r>
            <a:r>
              <a:rPr lang="en-GB" dirty="0" err="1" smtClean="0"/>
              <a:t>Revit</a:t>
            </a:r>
            <a:r>
              <a:rPr lang="en-GB" dirty="0" smtClean="0"/>
              <a:t> MEP </a:t>
            </a:r>
          </a:p>
          <a:p>
            <a:pPr marL="720000" lvl="1" indent="-457200">
              <a:spcBef>
                <a:spcPts val="600"/>
              </a:spcBef>
              <a:buFontTx/>
              <a:buNone/>
            </a:pPr>
            <a:r>
              <a:rPr lang="en-US" dirty="0" smtClean="0"/>
              <a:t>- Connectors allowing objects to resize based on what they are connected to. </a:t>
            </a:r>
          </a:p>
          <a:p>
            <a:pPr marL="720000" lvl="1" indent="-457200">
              <a:spcBef>
                <a:spcPts val="600"/>
              </a:spcBef>
              <a:buFontTx/>
              <a:buChar char="-"/>
            </a:pPr>
            <a:endParaRPr lang="en-US" dirty="0" smtClean="0"/>
          </a:p>
          <a:p>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smtClean="0"/>
              <a:t>Of the six basic family editors, the conceptual mass creation </a:t>
            </a:r>
            <a:r>
              <a:rPr lang="en-GB" baseline="0" smtClean="0"/>
              <a:t>one </a:t>
            </a:r>
            <a:r>
              <a:rPr lang="en-GB" baseline="0" dirty="0" smtClean="0"/>
              <a:t>is new to </a:t>
            </a:r>
            <a:r>
              <a:rPr lang="en-GB" baseline="0" smtClean="0"/>
              <a:t>2010. </a:t>
            </a:r>
            <a:r>
              <a:rPr lang="en-US" smtClean="0"/>
              <a:t>Depending on the editor,</a:t>
            </a:r>
            <a:r>
              <a:rPr lang="en-US" baseline="0" smtClean="0"/>
              <a:t> </a:t>
            </a:r>
            <a:r>
              <a:rPr lang="en-US" baseline="0" dirty="0" smtClean="0"/>
              <a:t>you will </a:t>
            </a:r>
            <a:r>
              <a:rPr lang="en-US" baseline="0" smtClean="0"/>
              <a:t>see a different </a:t>
            </a:r>
            <a:r>
              <a:rPr lang="en-US" baseline="0" dirty="0" smtClean="0"/>
              <a:t>set of available tools or tools to create building blocks.  For instance, you will see tools to create forms </a:t>
            </a:r>
            <a:r>
              <a:rPr lang="en-US" baseline="0" smtClean="0"/>
              <a:t>in the model </a:t>
            </a:r>
            <a:r>
              <a:rPr lang="en-US" baseline="0" dirty="0" smtClean="0"/>
              <a:t>editor, but not </a:t>
            </a:r>
            <a:r>
              <a:rPr lang="en-US" baseline="0" smtClean="0"/>
              <a:t>in the annotation one.  </a:t>
            </a:r>
            <a:r>
              <a:rPr lang="en-US" baseline="0" dirty="0" smtClean="0"/>
              <a:t>If you are </a:t>
            </a:r>
            <a:r>
              <a:rPr lang="en-US" baseline="0" smtClean="0"/>
              <a:t>using the truss </a:t>
            </a:r>
            <a:r>
              <a:rPr lang="en-US" baseline="0" dirty="0" smtClean="0"/>
              <a:t>editor, you will see </a:t>
            </a:r>
            <a:r>
              <a:rPr lang="en-US" baseline="0" smtClean="0"/>
              <a:t>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7</a:t>
            </a:fld>
            <a:endParaRPr lang="en-US" dirty="0" smtClean="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smtClean="0"/>
              <a:t>Family is a powerful feature in </a:t>
            </a:r>
            <a:r>
              <a:rPr lang="en-US" dirty="0" err="1" smtClean="0"/>
              <a:t>Revit</a:t>
            </a:r>
            <a:r>
              <a:rPr lang="en-US" dirty="0" smtClean="0"/>
              <a:t>,</a:t>
            </a:r>
            <a:r>
              <a:rPr lang="en-US" baseline="0" dirty="0" smtClean="0"/>
              <a:t> c</a:t>
            </a:r>
            <a:r>
              <a:rPr lang="en-US" dirty="0" smtClean="0"/>
              <a:t>reating a Family</a:t>
            </a:r>
            <a:r>
              <a:rPr lang="en-US" baseline="0" dirty="0" smtClean="0"/>
              <a:t> could be fun, but it could be complex. When it becomes complex, it requires a good planning.  Here are some suggestions when building families by the Autodesk </a:t>
            </a:r>
            <a:r>
              <a:rPr lang="en-US" baseline="0" dirty="0" err="1" smtClean="0"/>
              <a:t>Revit</a:t>
            </a:r>
            <a:r>
              <a:rPr lang="en-US" baseline="0" dirty="0" smtClean="0"/>
              <a:t> content manager Steve Campbell.</a:t>
            </a:r>
          </a:p>
          <a:p>
            <a:pPr>
              <a:buFontTx/>
              <a:buNone/>
            </a:pPr>
            <a:r>
              <a:rPr lang="en-US" baseline="0" dirty="0" smtClean="0"/>
              <a:t>The same applies to API; a key to understand Family API is to understand UI.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spcBef>
                <a:spcPts val="0"/>
              </a:spcBef>
            </a:pPr>
            <a:r>
              <a:rPr lang="en-GB" dirty="0" smtClean="0"/>
              <a:t>You can create a quite complex object using family.  For</a:t>
            </a:r>
            <a:r>
              <a:rPr lang="en-GB" baseline="0" dirty="0" smtClean="0"/>
              <a:t> example, </a:t>
            </a:r>
            <a:endParaRPr lang="en-GB" dirty="0" smtClean="0"/>
          </a:p>
          <a:p>
            <a:pPr marL="0" lvl="0" indent="0">
              <a:spcBef>
                <a:spcPts val="0"/>
              </a:spcBef>
            </a:pPr>
            <a:r>
              <a:rPr lang="en-GB" dirty="0" smtClean="0"/>
              <a:t>- Formulas</a:t>
            </a:r>
            <a:r>
              <a:rPr lang="en-GB" baseline="0" dirty="0" smtClean="0"/>
              <a:t> </a:t>
            </a:r>
            <a:r>
              <a:rPr lang="en-GB" dirty="0" smtClean="0"/>
              <a:t>can be used to control </a:t>
            </a:r>
            <a:r>
              <a:rPr lang="en-GB" dirty="0" err="1" smtClean="0"/>
              <a:t>behavior</a:t>
            </a:r>
            <a:r>
              <a:rPr lang="en-GB" dirty="0" smtClean="0"/>
              <a:t>, visibility, arrays</a:t>
            </a:r>
            <a:r>
              <a:rPr lang="en-GB" smtClean="0"/>
              <a:t>. For </a:t>
            </a:r>
            <a:r>
              <a:rPr lang="en-GB" dirty="0" smtClean="0"/>
              <a:t>example</a:t>
            </a:r>
            <a:r>
              <a:rPr lang="en-GB" smtClean="0"/>
              <a:t>, define</a:t>
            </a:r>
            <a:r>
              <a:rPr lang="en-GB" baseline="0" smtClean="0"/>
              <a:t> </a:t>
            </a:r>
            <a:r>
              <a:rPr lang="en-GB" baseline="0" dirty="0" smtClean="0"/>
              <a:t>arrays of </a:t>
            </a:r>
            <a:r>
              <a:rPr lang="en-GB" baseline="0" smtClean="0"/>
              <a:t>bolts depending </a:t>
            </a:r>
            <a:r>
              <a:rPr lang="en-GB" baseline="0" dirty="0" smtClean="0"/>
              <a:t>on </a:t>
            </a:r>
            <a:r>
              <a:rPr lang="en-GB" baseline="0" smtClean="0"/>
              <a:t>the size of a plate.</a:t>
            </a:r>
            <a:endParaRPr lang="en-GB" baseline="0" dirty="0" smtClean="0"/>
          </a:p>
          <a:p>
            <a:pPr marL="0" lvl="0" indent="0">
              <a:spcBef>
                <a:spcPts val="0"/>
              </a:spcBef>
              <a:buFontTx/>
              <a:buNone/>
            </a:pPr>
            <a:r>
              <a:rPr lang="en-US" sz="2000" dirty="0" smtClean="0">
                <a:solidFill>
                  <a:schemeClr val="bg1"/>
                </a:solidFill>
              </a:rPr>
              <a:t>- Arraying nested components allows the user to create families with repeatable elements across an array that can resize based on user input or rules</a:t>
            </a:r>
            <a:r>
              <a:rPr lang="en-US" sz="2000" smtClean="0">
                <a:solidFill>
                  <a:schemeClr val="bg1"/>
                </a:solidFill>
              </a:rPr>
              <a:t>. For </a:t>
            </a:r>
            <a:r>
              <a:rPr lang="en-US" sz="2000" dirty="0" smtClean="0">
                <a:solidFill>
                  <a:schemeClr val="bg1"/>
                </a:solidFill>
              </a:rPr>
              <a:t>example</a:t>
            </a:r>
            <a:r>
              <a:rPr lang="en-US" sz="2000" smtClean="0">
                <a:solidFill>
                  <a:schemeClr val="bg1"/>
                </a:solidFill>
              </a:rPr>
              <a:t>, a b</a:t>
            </a:r>
            <a:r>
              <a:rPr lang="en-US" sz="1800" smtClean="0">
                <a:solidFill>
                  <a:schemeClr val="bg1"/>
                </a:solidFill>
              </a:rPr>
              <a:t>ookshelf </a:t>
            </a:r>
            <a:r>
              <a:rPr lang="en-US" sz="1800" dirty="0" smtClean="0">
                <a:solidFill>
                  <a:schemeClr val="bg1"/>
                </a:solidFill>
              </a:rPr>
              <a:t>with arrayed shelves. Mullion patterns based on rules. Open web joists that </a:t>
            </a:r>
            <a:r>
              <a:rPr lang="en-US" sz="1800" smtClean="0">
                <a:solidFill>
                  <a:schemeClr val="bg1"/>
                </a:solidFill>
              </a:rPr>
              <a:t>adjust based on </a:t>
            </a:r>
            <a:r>
              <a:rPr lang="en-US" sz="1800" dirty="0" smtClean="0">
                <a:solidFill>
                  <a:schemeClr val="bg1"/>
                </a:solidFill>
              </a:rPr>
              <a:t>length and </a:t>
            </a:r>
            <a:r>
              <a:rPr lang="en-US" sz="1800" smtClean="0">
                <a:solidFill>
                  <a:schemeClr val="bg1"/>
                </a:solidFill>
              </a:rPr>
              <a:t>height.</a:t>
            </a:r>
            <a:endParaRPr lang="en-US" sz="1800" dirty="0" smtClean="0">
              <a:solidFill>
                <a:schemeClr val="bg1"/>
              </a:solidFill>
            </a:endParaRPr>
          </a:p>
          <a:p>
            <a:pPr marL="0" lvl="0" indent="0">
              <a:spcBef>
                <a:spcPts val="0"/>
              </a:spcBef>
              <a:buFontTx/>
              <a:buNone/>
            </a:pPr>
            <a:r>
              <a:rPr lang="en-GB" dirty="0" smtClean="0"/>
              <a:t>- Advanced nesting - </a:t>
            </a:r>
            <a:r>
              <a:rPr lang="en-US" sz="2000" dirty="0" smtClean="0">
                <a:solidFill>
                  <a:schemeClr val="bg1"/>
                </a:solidFill>
              </a:rPr>
              <a:t>Using nested families with the Family Type parameter can provide flexible components with </a:t>
            </a:r>
            <a:r>
              <a:rPr lang="en-US" sz="2000" smtClean="0">
                <a:solidFill>
                  <a:schemeClr val="bg1"/>
                </a:solidFill>
              </a:rPr>
              <a:t>swappable sub-components such as n</a:t>
            </a:r>
            <a:r>
              <a:rPr lang="en-US" sz="1800" smtClean="0">
                <a:solidFill>
                  <a:schemeClr val="bg1"/>
                </a:solidFill>
              </a:rPr>
              <a:t>ested </a:t>
            </a:r>
            <a:r>
              <a:rPr lang="en-US" sz="1800" dirty="0" smtClean="0">
                <a:solidFill>
                  <a:schemeClr val="bg1"/>
                </a:solidFill>
              </a:rPr>
              <a:t>door panels</a:t>
            </a:r>
            <a:r>
              <a:rPr lang="en-US" sz="1800" smtClean="0">
                <a:solidFill>
                  <a:schemeClr val="bg1"/>
                </a:solidFill>
              </a:rPr>
              <a:t>, frames, hardware, p</a:t>
            </a:r>
            <a:r>
              <a:rPr lang="en-US" kern="0" smtClean="0">
                <a:solidFill>
                  <a:schemeClr val="bg1"/>
                </a:solidFill>
                <a:latin typeface="+mn-lt"/>
              </a:rPr>
              <a:t>layground equipment, shown on the right,</a:t>
            </a:r>
            <a:r>
              <a:rPr lang="en-US" kern="0" baseline="0" smtClean="0">
                <a:solidFill>
                  <a:schemeClr val="bg1"/>
                </a:solidFill>
                <a:latin typeface="+mn-lt"/>
              </a:rPr>
              <a:t> s</a:t>
            </a:r>
            <a:r>
              <a:rPr lang="en-US" kern="0" smtClean="0">
                <a:solidFill>
                  <a:schemeClr val="bg1"/>
                </a:solidFill>
                <a:latin typeface="+mn-lt"/>
              </a:rPr>
              <a:t>wappable </a:t>
            </a:r>
            <a:r>
              <a:rPr lang="en-US" kern="0" dirty="0" smtClean="0">
                <a:solidFill>
                  <a:schemeClr val="bg1"/>
                </a:solidFill>
                <a:latin typeface="+mn-lt"/>
              </a:rPr>
              <a:t>panels </a:t>
            </a:r>
            <a:r>
              <a:rPr lang="en-US" kern="0" smtClean="0">
                <a:solidFill>
                  <a:schemeClr val="bg1"/>
                </a:solidFill>
                <a:latin typeface="+mn-lt"/>
              </a:rPr>
              <a:t>and components.</a:t>
            </a:r>
            <a:endParaRPr lang="en-GB" dirty="0" smtClean="0"/>
          </a:p>
          <a:p>
            <a:pPr marL="0" indent="0" eaLnBrk="1" hangingPunct="1">
              <a:buFontTx/>
              <a:buNone/>
            </a:pPr>
            <a:r>
              <a:rPr lang="en-GB" dirty="0" smtClean="0"/>
              <a:t>- Reference lines </a:t>
            </a:r>
            <a:r>
              <a:rPr lang="en-US" sz="2000" dirty="0" smtClean="0">
                <a:solidFill>
                  <a:schemeClr val="bg1"/>
                </a:solidFill>
              </a:rPr>
              <a:t>allow geometry to move about in an angular fashion. They contain two endpoints and two “built in” work planes that can be parametrically controlled</a:t>
            </a:r>
            <a:r>
              <a:rPr lang="en-US" sz="2000" smtClean="0">
                <a:solidFill>
                  <a:schemeClr val="bg1"/>
                </a:solidFill>
              </a:rPr>
              <a:t>.  </a:t>
            </a:r>
            <a:r>
              <a:rPr lang="en-US" sz="1800" smtClean="0">
                <a:solidFill>
                  <a:schemeClr val="bg1"/>
                </a:solidFill>
              </a:rPr>
              <a:t>Simple </a:t>
            </a:r>
            <a:r>
              <a:rPr lang="en-US" sz="1800" dirty="0" smtClean="0">
                <a:solidFill>
                  <a:schemeClr val="bg1"/>
                </a:solidFill>
              </a:rPr>
              <a:t>examples: Door swing (lower middle) that can change the opening angle.  Light fixture head </a:t>
            </a:r>
            <a:r>
              <a:rPr lang="en-US" sz="1800" smtClean="0">
                <a:solidFill>
                  <a:schemeClr val="bg1"/>
                </a:solidFill>
              </a:rPr>
              <a:t>that moves and points;  </a:t>
            </a:r>
            <a:r>
              <a:rPr lang="en-US" sz="1800" dirty="0" smtClean="0">
                <a:solidFill>
                  <a:schemeClr val="bg1"/>
                </a:solidFill>
              </a:rPr>
              <a:t>Complex example: Excavator arm (lower left) that can bend and rotate about 3 or more pivot </a:t>
            </a:r>
            <a:r>
              <a:rPr lang="en-US" sz="1800" smtClean="0">
                <a:solidFill>
                  <a:schemeClr val="bg1"/>
                </a:solidFill>
              </a:rPr>
              <a:t>points.</a:t>
            </a:r>
            <a:endParaRPr lang="en-US" sz="1800" dirty="0" smtClean="0">
              <a:solidFill>
                <a:schemeClr val="bg1"/>
              </a:solidFill>
            </a:endParaRP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9</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r>
              <a:rPr lang="en-GB" sz="1700" kern="1200" smtClean="0">
                <a:solidFill>
                  <a:schemeClr val="tx1"/>
                </a:solidFill>
                <a:latin typeface="+mn-lt"/>
                <a:ea typeface="+mn-ea"/>
                <a:cs typeface="+mn-cs"/>
              </a:rPr>
              <a:t>Exposure of Family API is probably the most important enhancement to the Revit API in 2010. The concept of component family is a unique feature and strength of Revit. This is the most wanted feature in the Revit API community and we expect the effect and growth in possibilities with the availability of family API will be dramatic. An obvious opportunity provided by the new family API is the automatic generation of content from databases or other library sources. It is also possible to extract a family definition out of a project and store it back into an external family file. </a:t>
            </a:r>
            <a:r>
              <a:rPr lang="en-GB" sz="1700" i="1" kern="1200" smtClean="0">
                <a:solidFill>
                  <a:schemeClr val="tx1"/>
                </a:solidFill>
                <a:latin typeface="+mn-lt"/>
                <a:ea typeface="+mn-ea"/>
                <a:cs typeface="+mn-cs"/>
              </a:rPr>
              <a:t>Revit Platform API Changes and Additions.doc</a:t>
            </a:r>
            <a:r>
              <a:rPr lang="en-GB" sz="1700" kern="1200" smtClean="0">
                <a:solidFill>
                  <a:schemeClr val="tx1"/>
                </a:solidFill>
                <a:latin typeface="+mn-lt"/>
                <a:ea typeface="+mn-ea"/>
                <a:cs typeface="+mn-cs"/>
              </a:rPr>
              <a:t> found under Revit SDK folder provides overview of Revit Family API. Samples are located under &lt;Revit SDK&gt;\</a:t>
            </a:r>
            <a:r>
              <a:rPr lang="en-GB" sz="1700" i="1" kern="1200" smtClean="0">
                <a:solidFill>
                  <a:schemeClr val="tx1"/>
                </a:solidFill>
                <a:latin typeface="+mn-lt"/>
                <a:ea typeface="+mn-ea"/>
                <a:cs typeface="+mn-cs"/>
              </a:rPr>
              <a:t>samples\FamilyCreation</a:t>
            </a:r>
            <a:r>
              <a:rPr lang="en-GB" sz="1700" kern="1200" smtClean="0">
                <a:solidFill>
                  <a:schemeClr val="tx1"/>
                </a:solidFill>
                <a:latin typeface="+mn-lt"/>
                <a:ea typeface="+mn-ea"/>
                <a:cs typeface="+mn-cs"/>
              </a:rPr>
              <a:t> folder.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Full Scre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
            <a:ext cx="13011150" cy="8993187"/>
          </a:xfrm>
        </p:spPr>
        <p:txBody>
          <a:body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8"/>
          <p:cNvSpPr>
            <a:spLocks noGrp="1"/>
          </p:cNvSpPr>
          <p:nvPr>
            <p:ph sz="quarter" idx="10"/>
          </p:nvPr>
        </p:nvSpPr>
        <p:spPr>
          <a:xfrm>
            <a:off x="603504" y="2148841"/>
            <a:ext cx="5788152" cy="670255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10"/>
          <p:cNvSpPr>
            <a:spLocks noGrp="1"/>
          </p:cNvSpPr>
          <p:nvPr>
            <p:ph sz="quarter" idx="11"/>
          </p:nvPr>
        </p:nvSpPr>
        <p:spPr>
          <a:xfrm>
            <a:off x="6581775" y="2148840"/>
            <a:ext cx="5791200" cy="670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pic>
        <p:nvPicPr>
          <p:cNvPr id="4" name="Picture 2"/>
          <p:cNvPicPr>
            <a:picLocks noChangeAspect="1" noChangeArrowheads="1"/>
          </p:cNvPicPr>
          <p:nvPr/>
        </p:nvPicPr>
        <p:blipFill>
          <a:blip r:embed="rId6" cstate="print"/>
          <a:srcRect/>
          <a:stretch>
            <a:fillRect/>
          </a:stretch>
        </p:blipFill>
        <p:spPr bwMode="auto">
          <a:xfrm>
            <a:off x="2" y="8994775"/>
            <a:ext cx="13017500" cy="765176"/>
          </a:xfrm>
          <a:prstGeom prst="rect">
            <a:avLst/>
          </a:prstGeom>
          <a:noFill/>
          <a:ln w="12700">
            <a:noFill/>
            <a:miter lim="800000"/>
            <a:headEnd/>
            <a:tailEnd/>
          </a:ln>
        </p:spPr>
      </p:pic>
      <p:sp>
        <p:nvSpPr>
          <p:cNvPr id="5" name="Text Box 76"/>
          <p:cNvSpPr txBox="1">
            <a:spLocks noChangeArrowheads="1"/>
          </p:cNvSpPr>
          <p:nvPr/>
        </p:nvSpPr>
        <p:spPr bwMode="white">
          <a:xfrm>
            <a:off x="7953375" y="9297987"/>
            <a:ext cx="2898774" cy="200025"/>
          </a:xfrm>
          <a:prstGeom prst="rect">
            <a:avLst/>
          </a:prstGeom>
          <a:noFill/>
          <a:ln w="9525">
            <a:noFill/>
            <a:miter lim="800000"/>
            <a:headEnd/>
            <a:tailEnd/>
          </a:ln>
          <a:effectLst/>
        </p:spPr>
        <p:txBody>
          <a:bodyPr lIns="0" tIns="0" rIns="0" bIns="0" anchor="ctr"/>
          <a:lstStyle/>
          <a:p>
            <a:pPr algn="r" defTabSz="1294318" eaLnBrk="0" hangingPunct="0">
              <a:defRPr/>
            </a:pPr>
            <a:r>
              <a:rPr lang="en-US" sz="1400" baseline="0" smtClean="0">
                <a:solidFill>
                  <a:schemeClr val="tx1">
                    <a:lumMod val="50000"/>
                    <a:lumOff val="50000"/>
                  </a:schemeClr>
                </a:solidFill>
              </a:rPr>
              <a:t>Copyright © 2010</a:t>
            </a:r>
            <a:endParaRPr lang="en-US" sz="1400" baseline="0" dirty="0">
              <a:solidFill>
                <a:schemeClr val="tx1">
                  <a:lumMod val="50000"/>
                  <a:lumOff val="50000"/>
                </a:schemeClr>
              </a:solidFill>
            </a:endParaRPr>
          </a:p>
        </p:txBody>
      </p:sp>
      <p:sp>
        <p:nvSpPr>
          <p:cNvPr id="6" name="TextBox 5"/>
          <p:cNvSpPr txBox="1"/>
          <p:nvPr userDrawn="1"/>
        </p:nvSpPr>
        <p:spPr>
          <a:xfrm>
            <a:off x="180975" y="9221787"/>
            <a:ext cx="2819400" cy="307777"/>
          </a:xfrm>
          <a:prstGeom prst="rect">
            <a:avLst/>
          </a:prstGeom>
          <a:noFill/>
        </p:spPr>
        <p:txBody>
          <a:bodyPr wrap="square" rtlCol="0">
            <a:spAutoFit/>
          </a:bodyPr>
          <a:lstStyle/>
          <a:p>
            <a:r>
              <a:rPr lang="en-US" sz="1400" dirty="0" smtClean="0">
                <a:solidFill>
                  <a:schemeClr val="tx1">
                    <a:lumMod val="50000"/>
                    <a:lumOff val="50000"/>
                  </a:schemeClr>
                </a:solidFill>
              </a:rPr>
              <a:t>The </a:t>
            </a:r>
            <a:r>
              <a:rPr lang="en-US" sz="1400" smtClean="0">
                <a:solidFill>
                  <a:schemeClr val="tx1">
                    <a:lumMod val="50000"/>
                    <a:lumOff val="50000"/>
                  </a:schemeClr>
                </a:solidFill>
              </a:rPr>
              <a:t>Revit </a:t>
            </a:r>
            <a:r>
              <a:rPr lang="en-US" sz="1400" smtClean="0">
                <a:solidFill>
                  <a:schemeClr val="tx1">
                    <a:lumMod val="50000"/>
                    <a:lumOff val="50000"/>
                  </a:schemeClr>
                </a:solidFill>
              </a:rPr>
              <a:t>Family </a:t>
            </a:r>
            <a:r>
              <a:rPr lang="en-US" sz="1400" dirty="0" smtClean="0">
                <a:solidFill>
                  <a:schemeClr val="tx1">
                    <a:lumMod val="50000"/>
                    <a:lumOff val="50000"/>
                  </a:schemeClr>
                </a:solidFill>
              </a:rPr>
              <a:t>API </a:t>
            </a:r>
            <a:fld id="{71F05DAD-68F8-449D-84E8-9F7F54BDDD1C}" type="slidenum">
              <a:rPr lang="en-US" sz="1400" smtClean="0">
                <a:solidFill>
                  <a:schemeClr val="tx1">
                    <a:lumMod val="50000"/>
                    <a:lumOff val="50000"/>
                  </a:schemeClr>
                </a:solidFill>
              </a:rPr>
              <a:pPr/>
              <a:t>‹#›</a:t>
            </a:fld>
            <a:endParaRPr lang="en-US" sz="1400" dirty="0" smtClean="0">
              <a:solidFill>
                <a:schemeClr val="tx1">
                  <a:lumMod val="50000"/>
                  <a:lumOff val="50000"/>
                </a:schemeClr>
              </a:solidFill>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ransition/>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8.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ideo" Target="file:///C:\My%20Documents\Training\ADN\ref_lines.wmv" TargetMode="Externa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0" y="2668589"/>
            <a:ext cx="13011149" cy="3581399"/>
          </a:xfrm>
          <a:prstGeom prst="rect">
            <a:avLst/>
          </a:prstGeom>
          <a:solidFill>
            <a:schemeClr val="tx1">
              <a:lumMod val="50000"/>
              <a:lumOff val="50000"/>
              <a:alpha val="81000"/>
            </a:schemeClr>
          </a:solidFill>
          <a:ln w="25400" cap="flat" cmpd="sng" algn="ctr">
            <a:noFill/>
            <a:prstDash val="solid"/>
            <a:round/>
            <a:headEnd type="none" w="med" len="med"/>
            <a:tailEnd type="none" w="med" len="med"/>
          </a:ln>
          <a:effectLst/>
        </p:spPr>
        <p:txBody>
          <a:bodyPr vert="horz" wrap="square" lIns="91061" tIns="45513" rIns="91061" bIns="45513" numCol="1" rtlCol="0" anchor="t" anchorCtr="0" compatLnSpc="1">
            <a:prstTxWarp prst="textNoShape">
              <a:avLst/>
            </a:prstTxWarp>
          </a:bodyPr>
          <a:lstStyle/>
          <a:p>
            <a:pPr algn="ctr" defTabSz="910455"/>
            <a:endParaRPr lang="en-US" sz="3100" dirty="0" smtClean="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61975" y="2897187"/>
            <a:ext cx="11983084" cy="1448271"/>
          </a:xfrm>
        </p:spPr>
        <p:txBody>
          <a:bodyPr anchor="t"/>
          <a:lstStyle/>
          <a:p>
            <a:r>
              <a:rPr lang="en-US" sz="9600" smtClean="0">
                <a:effectLst>
                  <a:outerShdw blurRad="50800" dist="38100" dir="2700000" algn="tl" rotWithShape="0">
                    <a:schemeClr val="bg1">
                      <a:alpha val="40000"/>
                    </a:schemeClr>
                  </a:outerShdw>
                </a:effectLst>
              </a:rPr>
              <a:t>Revit Family API</a:t>
            </a:r>
            <a:endParaRPr lang="en-US" sz="9600" dirty="0" smtClean="0">
              <a:effectLst>
                <a:outerShdw blurRad="50800" dist="38100" dir="2700000" algn="tl" rotWithShape="0">
                  <a:schemeClr val="bg1">
                    <a:alpha val="40000"/>
                  </a:schemeClr>
                </a:outerShdw>
              </a:effectLst>
            </a:endParaRPr>
          </a:p>
        </p:txBody>
      </p:sp>
      <p:sp>
        <p:nvSpPr>
          <p:cNvPr id="2052" name="Rectangle 4"/>
          <p:cNvSpPr>
            <a:spLocks noGrp="1" noChangeArrowheads="1"/>
          </p:cNvSpPr>
          <p:nvPr>
            <p:ph idx="1"/>
          </p:nvPr>
        </p:nvSpPr>
        <p:spPr>
          <a:xfrm>
            <a:off x="594361" y="4878387"/>
            <a:ext cx="5682613" cy="1371600"/>
          </a:xfrm>
        </p:spPr>
        <p:txBody>
          <a:bodyPr/>
          <a:lstStyle/>
          <a:p>
            <a:pPr marL="0" indent="0">
              <a:spcBef>
                <a:spcPct val="0"/>
              </a:spcBef>
              <a:buNone/>
            </a:pPr>
            <a:r>
              <a:rPr lang="en-US" sz="5400" i="1" smtClean="0">
                <a:effectLst>
                  <a:outerShdw blurRad="50800" dist="38100" dir="2700000" algn="tl" rotWithShape="0">
                    <a:prstClr val="black">
                      <a:alpha val="40000"/>
                    </a:prstClr>
                  </a:outerShdw>
                </a:effectLst>
              </a:rPr>
              <a:t>Jeremy Tammik</a:t>
            </a:r>
            <a:endParaRPr lang="en-US" sz="5400" i="1" dirty="0" smtClean="0">
              <a:effectLst>
                <a:outerShdw blurRad="50800" dist="38100" dir="2700000" algn="tl" rotWithShape="0">
                  <a:prstClr val="black">
                    <a:alpha val="40000"/>
                  </a:prstClr>
                </a:outerShdw>
              </a:effectLst>
            </a:endParaRPr>
          </a:p>
          <a:p>
            <a:pPr marL="0" indent="0">
              <a:spcBef>
                <a:spcPts val="201"/>
              </a:spcBef>
              <a:buNone/>
            </a:pPr>
            <a:r>
              <a:rPr lang="en-US" sz="2800" i="1" dirty="0" smtClean="0">
                <a:effectLst>
                  <a:outerShdw blurRad="50800" dist="38100" dir="2700000" algn="tl" rotWithShape="0">
                    <a:prstClr val="black">
                      <a:alpha val="40000"/>
                    </a:prstClr>
                  </a:outerShdw>
                </a:effectLst>
              </a:rPr>
              <a:t>Developer Technical Services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wipe(left)">
                                      <p:cBhvr>
                                        <p:cTn id="11" dur="500"/>
                                        <p:tgtEl>
                                          <p:spTgt spid="2051"/>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52">
                                            <p:txEl>
                                              <p:pRg st="0" end="0"/>
                                            </p:txEl>
                                          </p:spTgt>
                                        </p:tgtEl>
                                        <p:attrNameLst>
                                          <p:attrName>style.visibility</p:attrName>
                                        </p:attrNameLst>
                                      </p:cBhvr>
                                      <p:to>
                                        <p:strVal val="visible"/>
                                      </p:to>
                                    </p:set>
                                    <p:animEffect transition="in" filter="wipe(left)">
                                      <p:cBhvr>
                                        <p:cTn id="14" dur="500"/>
                                        <p:tgtEl>
                                          <p:spTgt spid="205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052">
                                            <p:txEl>
                                              <p:pRg st="1" end="1"/>
                                            </p:txEl>
                                          </p:spTgt>
                                        </p:tgtEl>
                                        <p:attrNameLst>
                                          <p:attrName>style.visibility</p:attrName>
                                        </p:attrNameLst>
                                      </p:cBhvr>
                                      <p:to>
                                        <p:strVal val="visible"/>
                                      </p:to>
                                    </p:set>
                                    <p:animEffect transition="in" filter="wipe(left)">
                                      <p:cBhvr>
                                        <p:cTn id="19"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51" grpId="0"/>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smtClean="0"/>
              <a:t>Document and Family Manager Classes</a:t>
            </a:r>
          </a:p>
        </p:txBody>
      </p:sp>
      <p:sp>
        <p:nvSpPr>
          <p:cNvPr id="851971" name="Rectangle 3"/>
          <p:cNvSpPr>
            <a:spLocks noGrp="1" noChangeArrowheads="1"/>
          </p:cNvSpPr>
          <p:nvPr>
            <p:ph idx="1"/>
          </p:nvPr>
        </p:nvSpPr>
        <p:spPr>
          <a:xfrm>
            <a:off x="443640" y="1531179"/>
            <a:ext cx="11866348" cy="7290612"/>
          </a:xfrm>
        </p:spPr>
        <p:txBody>
          <a:bodyPr/>
          <a:lstStyle/>
          <a:p>
            <a:pPr marL="82608" lvl="3" indent="-284163">
              <a:buNone/>
            </a:pPr>
            <a:r>
              <a:rPr lang="en-US" sz="3600" b="0" dirty="0" smtClean="0">
                <a:latin typeface="Calibri" pitchFamily="34" charset="0"/>
              </a:rPr>
              <a:t>Document: dedicated methods and properties added for managing families</a:t>
            </a:r>
          </a:p>
          <a:p>
            <a:pPr lvl="1"/>
            <a:r>
              <a:rPr lang="en-GB" sz="2400" dirty="0" err="1" smtClean="0"/>
              <a:t>EditFamily</a:t>
            </a:r>
            <a:r>
              <a:rPr lang="en-GB" sz="2400" dirty="0" smtClean="0"/>
              <a:t> – edit a family loaded in a project document</a:t>
            </a:r>
          </a:p>
          <a:p>
            <a:pPr lvl="1"/>
            <a:r>
              <a:rPr lang="en-GB" sz="2400" dirty="0" err="1" smtClean="0"/>
              <a:t>FamilyCreate</a:t>
            </a:r>
            <a:r>
              <a:rPr lang="en-GB" sz="2400" dirty="0" smtClean="0"/>
              <a:t> –  returns a </a:t>
            </a:r>
            <a:r>
              <a:rPr lang="en-GB" sz="2400" dirty="0" err="1" smtClean="0"/>
              <a:t>FamilyItemCreate</a:t>
            </a:r>
            <a:r>
              <a:rPr lang="en-GB" sz="2400" dirty="0" smtClean="0"/>
              <a:t> object to create new instances of elements within a family document, analogous to the Create object in a project</a:t>
            </a:r>
          </a:p>
          <a:p>
            <a:pPr lvl="1"/>
            <a:r>
              <a:rPr lang="en-GB" sz="2400" dirty="0" err="1" smtClean="0"/>
              <a:t>FamilyManager</a:t>
            </a:r>
            <a:r>
              <a:rPr lang="en-GB" sz="2400" dirty="0" smtClean="0"/>
              <a:t> – returns a </a:t>
            </a:r>
            <a:r>
              <a:rPr lang="en-GB" sz="2400" dirty="0" err="1" smtClean="0"/>
              <a:t>FamilyManager</a:t>
            </a:r>
            <a:r>
              <a:rPr lang="en-GB" sz="2400" dirty="0" smtClean="0"/>
              <a:t> object to provide access to family types and parameters</a:t>
            </a:r>
          </a:p>
          <a:p>
            <a:pPr lvl="1"/>
            <a:r>
              <a:rPr lang="en-GB" sz="2400" dirty="0" err="1" smtClean="0"/>
              <a:t>IsFamilyDocument</a:t>
            </a:r>
            <a:r>
              <a:rPr lang="en-GB" sz="2400" dirty="0" smtClean="0"/>
              <a:t> – identifies whether the current document is a family document</a:t>
            </a:r>
          </a:p>
          <a:p>
            <a:pPr lvl="1"/>
            <a:r>
              <a:rPr lang="en-GB" sz="2400" dirty="0" err="1" smtClean="0"/>
              <a:t>OwnerFamily</a:t>
            </a:r>
            <a:r>
              <a:rPr lang="en-GB" sz="2400" dirty="0" smtClean="0"/>
              <a:t> – returns the owning family of this family document</a:t>
            </a:r>
          </a:p>
          <a:p>
            <a:r>
              <a:rPr lang="en-US" dirty="0" err="1" smtClean="0"/>
              <a:t>FamilyManager</a:t>
            </a:r>
            <a:r>
              <a:rPr lang="en-US" dirty="0" smtClean="0"/>
              <a:t> class functionality</a:t>
            </a:r>
          </a:p>
          <a:p>
            <a:pPr lvl="1"/>
            <a:r>
              <a:rPr lang="en-US" sz="2400" dirty="0" smtClean="0"/>
              <a:t>Add, remove and rename types</a:t>
            </a:r>
          </a:p>
          <a:p>
            <a:pPr lvl="1"/>
            <a:r>
              <a:rPr lang="en-US" sz="2400" dirty="0" smtClean="0"/>
              <a:t>Add and remove parameters</a:t>
            </a:r>
          </a:p>
          <a:p>
            <a:pPr lvl="1"/>
            <a:r>
              <a:rPr lang="en-US" sz="2400" dirty="0" smtClean="0"/>
              <a:t>Set values and formulas</a:t>
            </a:r>
            <a:endParaRPr lang="en-GB" sz="24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r>
              <a:rPr lang="en-GB" smtClean="0"/>
              <a:t>Creating Family Content</a:t>
            </a:r>
            <a:endParaRPr lang="en-GB" dirty="0" smtClean="0"/>
          </a:p>
        </p:txBody>
      </p:sp>
      <p:sp>
        <p:nvSpPr>
          <p:cNvPr id="851971" name="Rectangle 3"/>
          <p:cNvSpPr>
            <a:spLocks noGrp="1" noChangeArrowheads="1"/>
          </p:cNvSpPr>
          <p:nvPr>
            <p:ph idx="1"/>
          </p:nvPr>
        </p:nvSpPr>
        <p:spPr>
          <a:xfrm>
            <a:off x="443640" y="1531179"/>
            <a:ext cx="11866348" cy="7290612"/>
          </a:xfrm>
        </p:spPr>
        <p:txBody>
          <a:bodyPr/>
          <a:lstStyle/>
          <a:p>
            <a:pPr marL="82608" lvl="3" indent="-284163">
              <a:buNone/>
            </a:pPr>
            <a:r>
              <a:rPr lang="en-US" sz="3600" smtClean="0">
                <a:latin typeface="Calibri" pitchFamily="34" charset="0"/>
              </a:rPr>
              <a:t>Family item factory utility object </a:t>
            </a:r>
          </a:p>
          <a:p>
            <a:pPr marL="82608" lvl="3" indent="-284163">
              <a:buNone/>
            </a:pPr>
            <a:r>
              <a:rPr lang="en-US" sz="3600" smtClean="0">
                <a:latin typeface="Calibri" pitchFamily="34" charset="0"/>
              </a:rPr>
              <a:t>Create new instances of elements within the family document</a:t>
            </a:r>
          </a:p>
          <a:p>
            <a:pPr marL="82608" lvl="3" indent="-284163">
              <a:buNone/>
            </a:pPr>
            <a:r>
              <a:rPr lang="en-US" sz="3600" smtClean="0">
                <a:latin typeface="Calibri" pitchFamily="34" charset="0"/>
              </a:rPr>
              <a:t>Dedicated creation methods instead of the .NET new operator</a:t>
            </a:r>
          </a:p>
          <a:p>
            <a:pPr marL="82608" lvl="3" indent="-284163">
              <a:buNone/>
            </a:pPr>
            <a:r>
              <a:rPr lang="en-US" sz="3600" smtClean="0">
                <a:latin typeface="Calibri" pitchFamily="34" charset="0"/>
              </a:rPr>
              <a:t>Elements types include</a:t>
            </a:r>
          </a:p>
          <a:p>
            <a:pPr marL="539750" lvl="4" indent="-284163">
              <a:spcBef>
                <a:spcPts val="1200"/>
              </a:spcBef>
              <a:buFont typeface="Wingdings" pitchFamily="2" charset="2"/>
              <a:buChar char="§"/>
            </a:pPr>
            <a:r>
              <a:rPr lang="en-US" sz="2400" b="0" smtClean="0">
                <a:latin typeface="Calibri" pitchFamily="34" charset="0"/>
              </a:rPr>
              <a:t>Alignment</a:t>
            </a:r>
          </a:p>
          <a:p>
            <a:pPr marL="539750" lvl="4" indent="-284163">
              <a:buFont typeface="Wingdings" pitchFamily="2" charset="2"/>
              <a:buChar char="§"/>
            </a:pPr>
            <a:r>
              <a:rPr lang="en-US" sz="2400" b="0" smtClean="0">
                <a:latin typeface="Calibri" pitchFamily="34" charset="0"/>
              </a:rPr>
              <a:t>Connector (MEP only)</a:t>
            </a:r>
          </a:p>
          <a:p>
            <a:pPr marL="539750" lvl="4" indent="-284163">
              <a:buFont typeface="Wingdings" pitchFamily="2" charset="2"/>
              <a:buChar char="§"/>
            </a:pPr>
            <a:r>
              <a:rPr lang="en-US" sz="2400" b="0" smtClean="0">
                <a:latin typeface="Calibri" pitchFamily="34" charset="0"/>
              </a:rPr>
              <a:t>Dimensioning</a:t>
            </a:r>
          </a:p>
          <a:p>
            <a:pPr marL="539750" lvl="4" indent="-284163">
              <a:buFont typeface="Wingdings" pitchFamily="2" charset="2"/>
              <a:buChar char="§"/>
            </a:pPr>
            <a:r>
              <a:rPr lang="en-US" sz="2400" b="0" smtClean="0">
                <a:latin typeface="Calibri" pitchFamily="34" charset="0"/>
              </a:rPr>
              <a:t>Annotation</a:t>
            </a:r>
          </a:p>
          <a:p>
            <a:pPr marL="539750" lvl="4" indent="-284163">
              <a:buFont typeface="Wingdings" pitchFamily="2" charset="2"/>
              <a:buChar char="§"/>
            </a:pPr>
            <a:r>
              <a:rPr lang="en-US" sz="2400" b="0" smtClean="0">
                <a:latin typeface="Calibri" pitchFamily="34" charset="0"/>
              </a:rPr>
              <a:t>Curves</a:t>
            </a:r>
          </a:p>
          <a:p>
            <a:pPr marL="539750" lvl="4" indent="-284163">
              <a:buFont typeface="Wingdings" pitchFamily="2" charset="2"/>
              <a:buChar char="§"/>
            </a:pPr>
            <a:r>
              <a:rPr lang="en-US" sz="2400" b="0" smtClean="0">
                <a:latin typeface="Calibri" pitchFamily="34" charset="0"/>
              </a:rPr>
              <a:t>Levels</a:t>
            </a:r>
          </a:p>
          <a:p>
            <a:pPr marL="539750" lvl="4" indent="-284163">
              <a:buFont typeface="Wingdings" pitchFamily="2" charset="2"/>
              <a:buChar char="§"/>
            </a:pPr>
            <a:r>
              <a:rPr lang="en-US" sz="2400" b="0" smtClean="0">
                <a:latin typeface="Calibri" pitchFamily="34" charset="0"/>
              </a:rPr>
              <a:t>Solids forms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r>
              <a:rPr lang="en-GB" smtClean="0"/>
              <a:t>Visibility Settings and Loading Control</a:t>
            </a:r>
            <a:endParaRPr lang="en-GB" dirty="0" smtClean="0"/>
          </a:p>
        </p:txBody>
      </p:sp>
      <p:sp>
        <p:nvSpPr>
          <p:cNvPr id="851971" name="Rectangle 3"/>
          <p:cNvSpPr>
            <a:spLocks noGrp="1" noChangeArrowheads="1"/>
          </p:cNvSpPr>
          <p:nvPr>
            <p:ph idx="1"/>
          </p:nvPr>
        </p:nvSpPr>
        <p:spPr>
          <a:xfrm>
            <a:off x="443640" y="1531179"/>
            <a:ext cx="11866348" cy="7290612"/>
          </a:xfrm>
        </p:spPr>
        <p:txBody>
          <a:bodyPr/>
          <a:lstStyle/>
          <a:p>
            <a:pPr marL="82608" lvl="3" indent="-284163">
              <a:buNone/>
            </a:pPr>
            <a:r>
              <a:rPr lang="en-US" sz="3600" smtClean="0">
                <a:latin typeface="Calibri" pitchFamily="34" charset="0"/>
              </a:rPr>
              <a:t>Every element in the family has own visibility settings</a:t>
            </a:r>
          </a:p>
          <a:p>
            <a:pPr marL="82608" lvl="3" indent="-284163">
              <a:buNone/>
            </a:pPr>
            <a:r>
              <a:rPr lang="en-US" sz="3600" smtClean="0">
                <a:latin typeface="Calibri" pitchFamily="34" charset="0"/>
              </a:rPr>
              <a:t>Define which levels of detail it has </a:t>
            </a:r>
          </a:p>
          <a:p>
            <a:pPr marL="82608" lvl="3" indent="-284163">
              <a:buNone/>
            </a:pPr>
            <a:r>
              <a:rPr lang="en-US" sz="3600" smtClean="0">
                <a:latin typeface="Calibri" pitchFamily="34" charset="0"/>
              </a:rPr>
              <a:t>Which types of views it appears in</a:t>
            </a:r>
          </a:p>
          <a:p>
            <a:pPr marL="82608" lvl="3" indent="-284163">
              <a:buNone/>
            </a:pPr>
            <a:r>
              <a:rPr lang="en-US" sz="3600" smtClean="0">
                <a:latin typeface="Calibri" pitchFamily="34" charset="0"/>
              </a:rPr>
              <a:t>FamilyElementVisibility class</a:t>
            </a:r>
          </a:p>
          <a:p>
            <a:pPr marL="82608" lvl="3" indent="-284163">
              <a:spcBef>
                <a:spcPts val="2400"/>
              </a:spcBef>
              <a:buNone/>
            </a:pPr>
            <a:r>
              <a:rPr lang="en-US" sz="3600" smtClean="0">
                <a:latin typeface="Calibri" pitchFamily="34" charset="0"/>
              </a:rPr>
              <a:t>LoadFamily has various overloads</a:t>
            </a:r>
          </a:p>
          <a:p>
            <a:pPr marL="82608" lvl="3" indent="-284163">
              <a:buNone/>
            </a:pPr>
            <a:r>
              <a:rPr lang="en-US" sz="3600" smtClean="0">
                <a:latin typeface="Calibri" pitchFamily="34" charset="0"/>
              </a:rPr>
              <a:t>Takes Document or filename argument</a:t>
            </a:r>
          </a:p>
          <a:p>
            <a:pPr marL="82608" lvl="3" indent="-284163">
              <a:buNone/>
            </a:pPr>
            <a:r>
              <a:rPr lang="en-US" sz="3600" smtClean="0">
                <a:latin typeface="Calibri" pitchFamily="34" charset="0"/>
              </a:rPr>
              <a:t>Optional </a:t>
            </a:r>
            <a:r>
              <a:rPr lang="en-GB" sz="3600" smtClean="0"/>
              <a:t>argument interface IFamilyLoadOptions</a:t>
            </a:r>
          </a:p>
          <a:p>
            <a:r>
              <a:rPr lang="en-GB" smtClean="0"/>
              <a:t>Call-backs for handling family load situations</a:t>
            </a:r>
          </a:p>
          <a:p>
            <a:pPr lvl="1"/>
            <a:r>
              <a:rPr lang="en-GB" smtClean="0"/>
              <a:t>OnFamilyFound </a:t>
            </a:r>
          </a:p>
          <a:p>
            <a:pPr lvl="1"/>
            <a:r>
              <a:rPr lang="en-GB" smtClean="0"/>
              <a:t>OnSharedFamilyFound</a:t>
            </a:r>
          </a:p>
          <a:p>
            <a:pPr marL="82608" lvl="3" indent="-284163">
              <a:buNone/>
            </a:pPr>
            <a:endParaRPr lang="en-US" sz="3600" smtClean="0">
              <a:latin typeface="Calibri" pitchFamily="34" charset="0"/>
            </a:endParaRPr>
          </a:p>
          <a:p>
            <a:pPr marL="82608" lvl="3" indent="-284163">
              <a:buNone/>
            </a:pPr>
            <a:endParaRPr lang="en-US" sz="3600" smtClean="0">
              <a:latin typeface="Calibri"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Labs Exercises </a:t>
            </a:r>
            <a:endParaRPr lang="en-US" dirty="0"/>
          </a:p>
        </p:txBody>
      </p:sp>
      <p:sp>
        <p:nvSpPr>
          <p:cNvPr id="3" name="Content Placeholder 2"/>
          <p:cNvSpPr>
            <a:spLocks noGrp="1"/>
          </p:cNvSpPr>
          <p:nvPr>
            <p:ph idx="1"/>
          </p:nvPr>
        </p:nvSpPr>
        <p:spPr/>
        <p:txBody>
          <a:bodyPr/>
          <a:lstStyle/>
          <a:p>
            <a:pPr>
              <a:buNone/>
            </a:pPr>
            <a:r>
              <a:rPr lang="en-US" dirty="0" smtClean="0"/>
              <a:t>Incremental exercises to create a column family: </a:t>
            </a:r>
          </a:p>
          <a:p>
            <a:endParaRPr lang="en-US" dirty="0" smtClean="0"/>
          </a:p>
          <a:p>
            <a:r>
              <a:rPr lang="en-US" dirty="0" smtClean="0"/>
              <a:t>Lab1 – create a column family with rectangular profile </a:t>
            </a:r>
          </a:p>
          <a:p>
            <a:r>
              <a:rPr lang="en-US" dirty="0" smtClean="0"/>
              <a:t>Lab2 – create a column family with L-shaped profile </a:t>
            </a:r>
          </a:p>
          <a:p>
            <a:r>
              <a:rPr lang="en-US" dirty="0" smtClean="0"/>
              <a:t>Lab3 – add formula and assign materials</a:t>
            </a:r>
          </a:p>
          <a:p>
            <a:r>
              <a:rPr lang="en-US" dirty="0" smtClean="0"/>
              <a:t>Lab4 – add visibility control </a:t>
            </a: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cstate="print"/>
          <a:stretch>
            <a:fillRect/>
          </a:stretch>
        </p:blipFill>
        <p:spPr>
          <a:xfrm>
            <a:off x="7191375" y="2549768"/>
            <a:ext cx="5715000" cy="3014419"/>
          </a:xfrm>
          <a:prstGeom prst="rect">
            <a:avLst/>
          </a:prstGeom>
        </p:spPr>
      </p:pic>
      <p:pic>
        <p:nvPicPr>
          <p:cNvPr id="5" name="Picture 4" descr="Lab1 rectangle.PNG"/>
          <p:cNvPicPr/>
          <p:nvPr/>
        </p:nvPicPr>
        <p:blipFill>
          <a:blip r:embed="rId3" cstate="print"/>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smtClean="0"/>
              <a:t>Lab1 – Create a Rectangular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check the family context </a:t>
            </a:r>
          </a:p>
          <a:p>
            <a:pPr lvl="1"/>
            <a:r>
              <a:rPr lang="en-US" dirty="0" smtClean="0"/>
              <a:t>create a simple solid using extrusion </a:t>
            </a:r>
          </a:p>
          <a:p>
            <a:pPr lvl="1"/>
            <a:r>
              <a:rPr lang="en-US" dirty="0" smtClean="0"/>
              <a:t>set alignments</a:t>
            </a:r>
          </a:p>
          <a:p>
            <a:pPr lvl="1"/>
            <a:r>
              <a:rPr lang="en-US" dirty="0" smtClean="0"/>
              <a:t>add types </a:t>
            </a:r>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rvtDoc.IsFamilyDocument</a:t>
            </a:r>
            <a:r>
              <a:rPr lang="en-US" sz="2400" dirty="0" smtClean="0">
                <a:solidFill>
                  <a:schemeClr val="accent6"/>
                </a:solidFill>
              </a:rPr>
              <a:t>()</a:t>
            </a:r>
          </a:p>
          <a:p>
            <a:pPr lvl="1"/>
            <a:r>
              <a:rPr lang="en-US" sz="2400" dirty="0" err="1" smtClean="0">
                <a:solidFill>
                  <a:schemeClr val="accent6"/>
                </a:solidFill>
              </a:rPr>
              <a:t>rvtDoc.OwnerFamily.FamilyCategory.Name</a:t>
            </a:r>
            <a:endParaRPr lang="en-US" sz="2400" dirty="0" smtClean="0">
              <a:solidFill>
                <a:schemeClr val="accent6"/>
              </a:solidFill>
            </a:endParaRPr>
          </a:p>
          <a:p>
            <a:pPr lvl="1"/>
            <a:r>
              <a:rPr lang="en-US" sz="2400" dirty="0" err="1" smtClean="0">
                <a:solidFill>
                  <a:schemeClr val="accent6"/>
                </a:solidFill>
              </a:rPr>
              <a:t>rvtDoc.FamilyCreate.NewExtrusion</a:t>
            </a:r>
            <a:r>
              <a:rPr lang="en-US" sz="2400" dirty="0" smtClean="0">
                <a:solidFill>
                  <a:schemeClr val="accent6"/>
                </a:solidFill>
              </a:rPr>
              <a:t>()</a:t>
            </a:r>
          </a:p>
          <a:p>
            <a:pPr lvl="1"/>
            <a:r>
              <a:rPr lang="en-US" sz="2400" dirty="0" err="1" smtClean="0">
                <a:solidFill>
                  <a:schemeClr val="accent6"/>
                </a:solidFill>
              </a:rPr>
              <a:t>rvtDoc.FamilyCreate.NewAlignment</a:t>
            </a:r>
            <a:r>
              <a:rPr lang="en-US" sz="2400" dirty="0" smtClean="0">
                <a:solidFill>
                  <a:schemeClr val="accent6"/>
                </a:solidFill>
              </a:rPr>
              <a:t>() </a:t>
            </a:r>
          </a:p>
          <a:p>
            <a:pPr lvl="1"/>
            <a:r>
              <a:rPr lang="en-US" sz="2400" dirty="0" err="1" smtClean="0">
                <a:solidFill>
                  <a:schemeClr val="accent6"/>
                </a:solidFill>
              </a:rPr>
              <a:t>familyMgr</a:t>
            </a:r>
            <a:r>
              <a:rPr lang="en-US" sz="2400" dirty="0" smtClean="0">
                <a:solidFill>
                  <a:schemeClr val="accent6"/>
                </a:solidFill>
              </a:rPr>
              <a:t> = </a:t>
            </a:r>
            <a:r>
              <a:rPr lang="en-US" sz="2400" dirty="0" err="1" smtClean="0">
                <a:solidFill>
                  <a:schemeClr val="accent6"/>
                </a:solidFill>
              </a:rPr>
              <a:t>rvtDoc.FamilyManager</a:t>
            </a:r>
            <a:r>
              <a:rPr lang="en-US" sz="2400" dirty="0" smtClean="0">
                <a:solidFill>
                  <a:schemeClr val="accent6"/>
                </a:solidFill>
              </a:rPr>
              <a:t> </a:t>
            </a:r>
          </a:p>
          <a:p>
            <a:pPr lvl="1"/>
            <a:r>
              <a:rPr lang="en-US" sz="2400" dirty="0" err="1" smtClean="0">
                <a:solidFill>
                  <a:schemeClr val="accent6"/>
                </a:solidFill>
              </a:rPr>
              <a:t>familyMgr.NewType</a:t>
            </a:r>
            <a:r>
              <a:rPr lang="en-US" sz="2400" dirty="0" smtClean="0">
                <a:solidFill>
                  <a:schemeClr val="accent6"/>
                </a:solidFill>
              </a:rPr>
              <a:t>() </a:t>
            </a:r>
          </a:p>
          <a:p>
            <a:pPr lvl="1"/>
            <a:r>
              <a:rPr lang="en-US" sz="2400" dirty="0" err="1" smtClean="0">
                <a:solidFill>
                  <a:schemeClr val="accent6"/>
                </a:solidFill>
              </a:rPr>
              <a:t>familyMgr.Parameter</a:t>
            </a:r>
            <a:r>
              <a:rPr lang="en-US" sz="2400" dirty="0" smtClean="0">
                <a:solidFill>
                  <a:schemeClr val="accent6"/>
                </a:solidFill>
              </a:rPr>
              <a:t>(); </a:t>
            </a:r>
            <a:r>
              <a:rPr lang="en-US" sz="2400" dirty="0" err="1" smtClean="0">
                <a:solidFill>
                  <a:schemeClr val="accent6"/>
                </a:solidFill>
              </a:rPr>
              <a:t>familyMgr.Set</a:t>
            </a:r>
            <a:r>
              <a:rPr lang="en-US" sz="2400" dirty="0" smtClean="0">
                <a:solidFill>
                  <a:schemeClr val="accent6"/>
                </a:solidFill>
              </a:rPr>
              <a:t>()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cstate="print"/>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smtClean="0"/>
              <a:t>Lab2 – Create a L-Shape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reference planes </a:t>
            </a:r>
          </a:p>
          <a:p>
            <a:pPr lvl="1"/>
            <a:r>
              <a:rPr lang="en-US" dirty="0" smtClean="0"/>
              <a:t>add parameters </a:t>
            </a:r>
          </a:p>
          <a:p>
            <a:pPr lvl="1"/>
            <a:r>
              <a:rPr lang="en-US" dirty="0" smtClean="0"/>
              <a:t>add </a:t>
            </a:r>
            <a:r>
              <a:rPr lang="en-US" dirty="0" err="1" smtClean="0"/>
              <a:t>dimentiones</a:t>
            </a:r>
            <a:r>
              <a:rPr lang="en-US" dirty="0" smtClean="0"/>
              <a:t> </a:t>
            </a:r>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rvtDoc.FamilyCreate.NewReferencePlane</a:t>
            </a:r>
            <a:r>
              <a:rPr lang="en-US" sz="2400" dirty="0" smtClean="0">
                <a:solidFill>
                  <a:schemeClr val="accent6"/>
                </a:solidFill>
              </a:rPr>
              <a:t>()</a:t>
            </a:r>
          </a:p>
          <a:p>
            <a:pPr lvl="1"/>
            <a:r>
              <a:rPr lang="en-US" sz="2400" dirty="0" err="1" smtClean="0">
                <a:solidFill>
                  <a:schemeClr val="accent6"/>
                </a:solidFill>
              </a:rPr>
              <a:t>familyMgr.AddParameter</a:t>
            </a:r>
            <a:r>
              <a:rPr lang="en-US" sz="2400" dirty="0" smtClean="0">
                <a:solidFill>
                  <a:schemeClr val="accent6"/>
                </a:solidFill>
              </a:rPr>
              <a:t>() </a:t>
            </a:r>
          </a:p>
          <a:p>
            <a:pPr lvl="1"/>
            <a:r>
              <a:rPr lang="en-US" sz="2400" dirty="0" err="1" smtClean="0">
                <a:solidFill>
                  <a:schemeClr val="accent6"/>
                </a:solidFill>
              </a:rPr>
              <a:t>rvtDoc.FamilyCreate.NewDimension</a:t>
            </a:r>
            <a:r>
              <a:rPr lang="en-US" sz="2400" dirty="0" smtClean="0">
                <a:solidFill>
                  <a:schemeClr val="accent6"/>
                </a:solidFill>
              </a:rPr>
              <a:t>() </a:t>
            </a:r>
          </a:p>
        </p:txBody>
      </p:sp>
      <p:pic>
        <p:nvPicPr>
          <p:cNvPr id="7" name="Picture 6" descr="Lab2 Lshape.PNG"/>
          <p:cNvPicPr/>
          <p:nvPr/>
        </p:nvPicPr>
        <p:blipFill>
          <a:blip r:embed="rId4" cstate="print"/>
          <a:stretch>
            <a:fillRect/>
          </a:stretch>
        </p:blipFill>
        <p:spPr>
          <a:xfrm>
            <a:off x="8105775" y="6326187"/>
            <a:ext cx="4038600" cy="2370089"/>
          </a:xfrm>
          <a:prstGeom prst="rect">
            <a:avLst/>
          </a:prstGeom>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Lab3 – Add Formulas and Materials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formulas </a:t>
            </a:r>
          </a:p>
          <a:p>
            <a:pPr lvl="1"/>
            <a:r>
              <a:rPr lang="en-US" dirty="0" smtClean="0"/>
              <a:t>add materials </a:t>
            </a:r>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familyMgr.SetFormula</a:t>
            </a:r>
            <a:r>
              <a:rPr lang="en-US" sz="2400" dirty="0" smtClean="0">
                <a:solidFill>
                  <a:schemeClr val="accent6"/>
                </a:solidFill>
              </a:rPr>
              <a:t>() </a:t>
            </a:r>
          </a:p>
          <a:p>
            <a:pPr lvl="1"/>
            <a:r>
              <a:rPr lang="en-US" sz="2400" dirty="0" err="1" smtClean="0">
                <a:solidFill>
                  <a:schemeClr val="accent6"/>
                </a:solidFill>
              </a:rPr>
              <a:t>pSolid.Parameter</a:t>
            </a:r>
            <a:r>
              <a:rPr lang="en-US" sz="2400" dirty="0" smtClean="0">
                <a:solidFill>
                  <a:schemeClr val="accent6"/>
                </a:solidFill>
              </a:rPr>
              <a:t>(“Material”) </a:t>
            </a:r>
          </a:p>
          <a:p>
            <a:pPr lvl="1"/>
            <a:r>
              <a:rPr lang="en-US" sz="2400" dirty="0" err="1" smtClean="0">
                <a:solidFill>
                  <a:schemeClr val="accent6"/>
                </a:solidFill>
              </a:rPr>
              <a:t>familyMgr.AddParameter</a:t>
            </a:r>
            <a:r>
              <a:rPr lang="en-US" sz="2400" dirty="0" smtClean="0">
                <a:solidFill>
                  <a:schemeClr val="accent6"/>
                </a:solidFill>
              </a:rPr>
              <a:t>(“</a:t>
            </a:r>
            <a:r>
              <a:rPr lang="en-US" sz="2400" dirty="0" err="1" smtClean="0">
                <a:solidFill>
                  <a:schemeClr val="accent6"/>
                </a:solidFill>
              </a:rPr>
              <a:t>MyColumnFinish</a:t>
            </a:r>
            <a:r>
              <a:rPr lang="en-US" sz="2400" dirty="0" smtClean="0">
                <a:solidFill>
                  <a:schemeClr val="accent6"/>
                </a:solidFill>
              </a:rPr>
              <a:t>”, </a:t>
            </a:r>
            <a:r>
              <a:rPr lang="en-US" sz="2400" dirty="0" err="1" smtClean="0">
                <a:solidFill>
                  <a:schemeClr val="accent6"/>
                </a:solidFill>
              </a:rPr>
              <a:t>BuiltInParameterGroup.PG_MATERIALS</a:t>
            </a:r>
            <a:r>
              <a:rPr lang="en-US" sz="2400" dirty="0" smtClean="0">
                <a:solidFill>
                  <a:schemeClr val="accent6"/>
                </a:solidFill>
              </a:rPr>
              <a:t>, </a:t>
            </a:r>
            <a:r>
              <a:rPr lang="en-US" sz="2400" dirty="0" err="1" smtClean="0">
                <a:solidFill>
                  <a:schemeClr val="accent6"/>
                </a:solidFill>
              </a:rPr>
              <a:t>ParameterType.Material</a:t>
            </a:r>
            <a:r>
              <a:rPr lang="en-US" sz="2400" dirty="0" smtClean="0">
                <a:solidFill>
                  <a:schemeClr val="accent6"/>
                </a:solidFill>
              </a:rPr>
              <a:t>, True)</a:t>
            </a:r>
          </a:p>
          <a:p>
            <a:pPr lvl="1"/>
            <a:r>
              <a:rPr lang="en-US" sz="2400" dirty="0" err="1" smtClean="0">
                <a:solidFill>
                  <a:schemeClr val="accent6"/>
                </a:solidFill>
              </a:rPr>
              <a:t>familyMgr.AssociateElementParameterToFamilyParameter</a:t>
            </a:r>
            <a:r>
              <a:rPr lang="en-US" sz="2400" dirty="0" smtClean="0">
                <a:solidFill>
                  <a:schemeClr val="accent6"/>
                </a:solidFill>
              </a:rPr>
              <a:t>()</a:t>
            </a:r>
          </a:p>
          <a:p>
            <a:pPr lvl="1">
              <a:buNone/>
            </a:pPr>
            <a:endParaRPr lang="en-US" sz="2400" dirty="0" smtClean="0">
              <a:solidFill>
                <a:schemeClr val="accent6"/>
              </a:solidFill>
            </a:endParaRPr>
          </a:p>
        </p:txBody>
      </p:sp>
      <p:pic>
        <p:nvPicPr>
          <p:cNvPr id="8" name="Picture 7" descr="Lab3 formula material.PNG"/>
          <p:cNvPicPr/>
          <p:nvPr/>
        </p:nvPicPr>
        <p:blipFill>
          <a:blip r:embed="rId3" cstate="print"/>
          <a:stretch>
            <a:fillRect/>
          </a:stretch>
        </p:blipFill>
        <p:spPr>
          <a:xfrm>
            <a:off x="6734175" y="2748597"/>
            <a:ext cx="5943600" cy="2891790"/>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Lab4 – Add Visibility Control </a:t>
            </a:r>
            <a:endParaRPr lang="en-US" dirty="0"/>
          </a:p>
        </p:txBody>
      </p:sp>
      <p:sp>
        <p:nvSpPr>
          <p:cNvPr id="3" name="Content Placeholder 2"/>
          <p:cNvSpPr>
            <a:spLocks noGrp="1"/>
          </p:cNvSpPr>
          <p:nvPr>
            <p:ph idx="1"/>
          </p:nvPr>
        </p:nvSpPr>
        <p:spPr/>
        <p:txBody>
          <a:bodyPr/>
          <a:lstStyle/>
          <a:p>
            <a:pPr>
              <a:buNone/>
            </a:pPr>
            <a:r>
              <a:rPr lang="en-US" b="1" dirty="0" smtClean="0"/>
              <a:t>Objective: </a:t>
            </a:r>
            <a:endParaRPr lang="en-US" dirty="0" smtClean="0"/>
          </a:p>
          <a:p>
            <a:pPr lvl="1"/>
            <a:r>
              <a:rPr lang="en-US" dirty="0" smtClean="0"/>
              <a:t>add line representation</a:t>
            </a:r>
          </a:p>
          <a:p>
            <a:pPr lvl="1"/>
            <a:r>
              <a:rPr lang="en-US" dirty="0" smtClean="0"/>
              <a:t>add visibility control  </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rvtDoc.FamilyCreate.NewSymbolicCurve</a:t>
            </a:r>
            <a:r>
              <a:rPr lang="en-US" sz="2400" dirty="0" smtClean="0">
                <a:solidFill>
                  <a:schemeClr val="accent6"/>
                </a:solidFill>
              </a:rPr>
              <a:t>()</a:t>
            </a:r>
          </a:p>
          <a:p>
            <a:pPr lvl="1"/>
            <a:r>
              <a:rPr lang="en-US" sz="2400" dirty="0" err="1" smtClean="0">
                <a:solidFill>
                  <a:schemeClr val="accent6"/>
                </a:solidFill>
              </a:rPr>
              <a:t>rvtDoc.FamilyCreate.NewModelCurve</a:t>
            </a:r>
            <a:r>
              <a:rPr lang="en-US" sz="2400" dirty="0" smtClean="0">
                <a:solidFill>
                  <a:schemeClr val="accent6"/>
                </a:solidFill>
              </a:rPr>
              <a:t>()</a:t>
            </a:r>
          </a:p>
          <a:p>
            <a:pPr lvl="1"/>
            <a:r>
              <a:rPr lang="en-US" sz="2400" dirty="0" err="1" smtClean="0">
                <a:solidFill>
                  <a:schemeClr val="accent6"/>
                </a:solidFill>
              </a:rPr>
              <a:t>FamilyElementVisibility</a:t>
            </a:r>
            <a:r>
              <a:rPr lang="en-US" sz="2400" dirty="0" smtClean="0">
                <a:solidFill>
                  <a:schemeClr val="accent6"/>
                </a:solidFill>
              </a:rPr>
              <a:t>(</a:t>
            </a:r>
            <a:r>
              <a:rPr lang="en-US" sz="2400" dirty="0" err="1" smtClean="0">
                <a:solidFill>
                  <a:schemeClr val="accent6"/>
                </a:solidFill>
              </a:rPr>
              <a:t>FamilyElementVisibilityType.ViewSpecific</a:t>
            </a:r>
            <a:r>
              <a:rPr lang="en-US" sz="2400" dirty="0" smtClean="0">
                <a:solidFill>
                  <a:schemeClr val="accent6"/>
                </a:solidFill>
              </a:rPr>
              <a:t>/Model) </a:t>
            </a:r>
          </a:p>
          <a:p>
            <a:pPr lvl="1"/>
            <a:r>
              <a:rPr lang="en-US" sz="2400" dirty="0" err="1" smtClean="0">
                <a:solidFill>
                  <a:schemeClr val="accent6"/>
                </a:solidFill>
              </a:rPr>
              <a:t>FamilyElementVisibility.IsShownInFine</a:t>
            </a:r>
            <a:r>
              <a:rPr lang="en-US" sz="2400" dirty="0" smtClean="0">
                <a:solidFill>
                  <a:schemeClr val="accent6"/>
                </a:solidFill>
              </a:rPr>
              <a:t>, etc. </a:t>
            </a:r>
          </a:p>
          <a:p>
            <a:pPr lvl="1"/>
            <a:r>
              <a:rPr lang="en-US" sz="2400" dirty="0" err="1" smtClean="0">
                <a:solidFill>
                  <a:schemeClr val="accent6"/>
                </a:solidFill>
              </a:rPr>
              <a:t>pLine.SetVisibility</a:t>
            </a:r>
            <a:r>
              <a:rPr lang="en-US" sz="2400" dirty="0" smtClean="0">
                <a:solidFill>
                  <a:schemeClr val="accent6"/>
                </a:solidFill>
              </a:rPr>
              <a:t>(</a:t>
            </a:r>
            <a:r>
              <a:rPr lang="en-US" sz="2400" dirty="0" err="1" smtClean="0">
                <a:solidFill>
                  <a:schemeClr val="accent6"/>
                </a:solidFill>
              </a:rPr>
              <a:t>pFamilyElementVisibility</a:t>
            </a:r>
            <a:r>
              <a:rPr lang="en-US" sz="2400" dirty="0" smtClean="0">
                <a:solidFill>
                  <a:schemeClr val="accent6"/>
                </a:solidFill>
              </a:rPr>
              <a:t>)</a:t>
            </a:r>
          </a:p>
          <a:p>
            <a:pPr lvl="1"/>
            <a:endParaRPr lang="en-US" sz="2400" dirty="0" smtClean="0">
              <a:solidFill>
                <a:schemeClr val="accent6"/>
              </a:solidFill>
            </a:endParaRPr>
          </a:p>
          <a:p>
            <a:pPr lvl="1">
              <a:buNone/>
            </a:pPr>
            <a:endParaRPr lang="en-US" sz="2400" dirty="0" smtClean="0">
              <a:solidFill>
                <a:schemeClr val="accent6"/>
              </a:solidFill>
            </a:endParaRPr>
          </a:p>
        </p:txBody>
      </p:sp>
      <p:pic>
        <p:nvPicPr>
          <p:cNvPr id="5" name="Picture 4" descr="Lab4 visibility.PNG"/>
          <p:cNvPicPr/>
          <p:nvPr/>
        </p:nvPicPr>
        <p:blipFill>
          <a:blip r:embed="rId3" cstate="print"/>
          <a:stretch>
            <a:fillRect/>
          </a:stretch>
        </p:blipFill>
        <p:spPr>
          <a:xfrm>
            <a:off x="6581775" y="2439987"/>
            <a:ext cx="5638800" cy="3470030"/>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reateAirHandler1.png"/>
          <p:cNvPicPr>
            <a:picLocks noChangeAspect="1"/>
          </p:cNvPicPr>
          <p:nvPr/>
        </p:nvPicPr>
        <p:blipFill>
          <a:blip r:embed="rId3" cstate="print"/>
          <a:stretch>
            <a:fillRect/>
          </a:stretch>
        </p:blipFill>
        <p:spPr>
          <a:xfrm>
            <a:off x="10451386" y="4344987"/>
            <a:ext cx="1968114" cy="2052638"/>
          </a:xfrm>
          <a:prstGeom prst="rect">
            <a:avLst/>
          </a:prstGeom>
        </p:spPr>
      </p:pic>
      <p:sp>
        <p:nvSpPr>
          <p:cNvPr id="21506" name="Rectangle 2"/>
          <p:cNvSpPr>
            <a:spLocks noGrp="1" noChangeArrowheads="1"/>
          </p:cNvSpPr>
          <p:nvPr>
            <p:ph type="title"/>
          </p:nvPr>
        </p:nvSpPr>
        <p:spPr>
          <a:xfrm>
            <a:off x="331111" y="228623"/>
            <a:ext cx="11276330" cy="998465"/>
          </a:xfrm>
        </p:spPr>
        <p:txBody>
          <a:bodyPr/>
          <a:lstStyle/>
          <a:p>
            <a:pPr eaLnBrk="1" hangingPunct="1"/>
            <a:r>
              <a:rPr lang="en-GB" smtClean="0"/>
              <a:t>Family API Samples</a:t>
            </a:r>
            <a:endParaRPr lang="en-GB" dirty="0" smtClean="0"/>
          </a:p>
        </p:txBody>
      </p:sp>
      <p:sp>
        <p:nvSpPr>
          <p:cNvPr id="851971" name="Rectangle 3"/>
          <p:cNvSpPr>
            <a:spLocks noGrp="1" noChangeArrowheads="1"/>
          </p:cNvSpPr>
          <p:nvPr>
            <p:ph idx="1"/>
          </p:nvPr>
        </p:nvSpPr>
        <p:spPr>
          <a:xfrm>
            <a:off x="443640" y="1409653"/>
            <a:ext cx="11866348" cy="7546203"/>
          </a:xfrm>
        </p:spPr>
        <p:txBody>
          <a:bodyPr/>
          <a:lstStyle/>
          <a:p>
            <a:pPr marL="87646" indent="-325098"/>
            <a:r>
              <a:rPr lang="en-GB" sz="2800" dirty="0" err="1" smtClean="0"/>
              <a:t>FamilyCreation</a:t>
            </a:r>
            <a:r>
              <a:rPr lang="en-GB" sz="2800" dirty="0" smtClean="0"/>
              <a:t> folder in the SDK Samples directory</a:t>
            </a:r>
          </a:p>
          <a:p>
            <a:pPr marL="87646" indent="-325098"/>
            <a:r>
              <a:rPr lang="en-GB" sz="2800" dirty="0" err="1" smtClean="0"/>
              <a:t>AutoJoin</a:t>
            </a:r>
            <a:endParaRPr lang="en-GB" sz="2800" dirty="0" smtClean="0"/>
          </a:p>
          <a:p>
            <a:pPr marL="487647" lvl="1" indent="-325098"/>
            <a:r>
              <a:rPr lang="en-US" sz="1800" dirty="0" smtClean="0"/>
              <a:t>Automatically join geometry of multiple generic forms for use in family modeling and massing</a:t>
            </a:r>
          </a:p>
          <a:p>
            <a:pPr marL="487647" lvl="1" indent="-325098"/>
            <a:r>
              <a:rPr lang="en-US" sz="1800" dirty="0" smtClean="0"/>
              <a:t>Uses the method Document::</a:t>
            </a:r>
            <a:r>
              <a:rPr lang="en-US" sz="1800" dirty="0" err="1" smtClean="0"/>
              <a:t>CombineElements</a:t>
            </a:r>
            <a:r>
              <a:rPr lang="en-US" sz="1800" dirty="0" smtClean="0"/>
              <a:t> to join geometry between overlapping generic forms</a:t>
            </a:r>
          </a:p>
          <a:p>
            <a:pPr marL="487647" lvl="1" indent="-325098"/>
            <a:r>
              <a:rPr lang="en-US" sz="1800" dirty="0" smtClean="0"/>
              <a:t>Provide a utility method check geometry object overlap, based on Face::Intersect(Curve) method</a:t>
            </a:r>
          </a:p>
          <a:p>
            <a:pPr marL="87646" indent="-325098"/>
            <a:r>
              <a:rPr lang="en-GB" sz="2800" dirty="0" err="1" smtClean="0"/>
              <a:t>AutoParameter</a:t>
            </a:r>
            <a:endParaRPr lang="en-GB" sz="2800" dirty="0" smtClean="0"/>
          </a:p>
          <a:p>
            <a:pPr marL="487647" lvl="1" indent="-325098"/>
            <a:r>
              <a:rPr lang="en-US" sz="1800" dirty="0" smtClean="0"/>
              <a:t>Batch mode automatic addition of shared or non-shared parameters to one or more family documents</a:t>
            </a:r>
          </a:p>
          <a:p>
            <a:pPr marL="487647" lvl="1" indent="-325098"/>
            <a:r>
              <a:rPr lang="en-US" sz="1800" dirty="0" smtClean="0"/>
              <a:t>Process active family </a:t>
            </a:r>
            <a:r>
              <a:rPr lang="en-US" sz="1800" dirty="0" err="1" smtClean="0"/>
              <a:t>documentor</a:t>
            </a:r>
            <a:r>
              <a:rPr lang="en-US" sz="1800" dirty="0" smtClean="0"/>
              <a:t> all families in a folder </a:t>
            </a:r>
          </a:p>
          <a:p>
            <a:pPr marL="487647" lvl="1" indent="-325098"/>
            <a:r>
              <a:rPr lang="en-US" sz="1800" dirty="0" smtClean="0"/>
              <a:t>Uses </a:t>
            </a:r>
            <a:r>
              <a:rPr lang="en-US" sz="1800" dirty="0" err="1" smtClean="0"/>
              <a:t>FamilyManager</a:t>
            </a:r>
            <a:r>
              <a:rPr lang="en-US" sz="1800" dirty="0" smtClean="0"/>
              <a:t> class </a:t>
            </a:r>
            <a:r>
              <a:rPr lang="en-US" sz="1800" dirty="0" err="1" smtClean="0"/>
              <a:t>AddParameter</a:t>
            </a:r>
            <a:r>
              <a:rPr lang="en-US" sz="1800" dirty="0" smtClean="0"/>
              <a:t> methods</a:t>
            </a:r>
          </a:p>
          <a:p>
            <a:pPr marL="487647" lvl="1" indent="-325098"/>
            <a:r>
              <a:rPr lang="en-US" sz="1800" dirty="0" smtClean="0"/>
              <a:t>Reads input data from parameter text files in </a:t>
            </a:r>
            <a:r>
              <a:rPr lang="en-US" sz="1800" dirty="0" err="1" smtClean="0"/>
              <a:t>Revit</a:t>
            </a:r>
            <a:r>
              <a:rPr lang="en-US" sz="1800" dirty="0" smtClean="0"/>
              <a:t> shared parameter format</a:t>
            </a:r>
          </a:p>
          <a:p>
            <a:pPr marL="87646" indent="-325098"/>
            <a:r>
              <a:rPr lang="en-GB" sz="2800" dirty="0" err="1" smtClean="0"/>
              <a:t>CreateAirHandler</a:t>
            </a:r>
            <a:r>
              <a:rPr lang="en-GB" sz="2800" dirty="0" smtClean="0"/>
              <a:t> – RME</a:t>
            </a:r>
          </a:p>
          <a:p>
            <a:pPr marL="487647" lvl="1" indent="-325098"/>
            <a:r>
              <a:rPr lang="en-US" sz="1800" dirty="0" smtClean="0"/>
              <a:t>Create an air handler with pipe and duct connectors</a:t>
            </a:r>
          </a:p>
          <a:p>
            <a:pPr marL="487647" lvl="1" indent="-325098"/>
            <a:r>
              <a:rPr lang="en-US" sz="1800" dirty="0" smtClean="0"/>
              <a:t>Check the template family category to verify valid starting point</a:t>
            </a:r>
          </a:p>
          <a:p>
            <a:pPr marL="487647" lvl="1" indent="-325098"/>
            <a:r>
              <a:rPr lang="en-US" sz="1800" dirty="0" smtClean="0"/>
              <a:t>Use </a:t>
            </a:r>
            <a:r>
              <a:rPr lang="en-US" sz="1800" dirty="0" err="1" smtClean="0"/>
              <a:t>FamilyItemFactory</a:t>
            </a:r>
            <a:r>
              <a:rPr lang="en-US" sz="1800" dirty="0" smtClean="0"/>
              <a:t> class </a:t>
            </a:r>
            <a:r>
              <a:rPr lang="en-US" sz="1800" dirty="0" err="1" smtClean="0"/>
              <a:t>NewExtrusion</a:t>
            </a:r>
            <a:r>
              <a:rPr lang="en-US" sz="1800" dirty="0" smtClean="0"/>
              <a:t>, </a:t>
            </a:r>
            <a:r>
              <a:rPr lang="en-US" sz="1800" dirty="0" err="1" smtClean="0"/>
              <a:t>NewPipeConnector</a:t>
            </a:r>
            <a:r>
              <a:rPr lang="en-US" sz="1800" dirty="0" smtClean="0"/>
              <a:t>, </a:t>
            </a:r>
            <a:r>
              <a:rPr lang="en-US" sz="1800" dirty="0" err="1" smtClean="0"/>
              <a:t>NewDuctConnector</a:t>
            </a:r>
            <a:r>
              <a:rPr lang="en-US" sz="1800" dirty="0" smtClean="0"/>
              <a:t> methods</a:t>
            </a:r>
          </a:p>
          <a:p>
            <a:pPr marL="487647" lvl="1" indent="-325098"/>
            <a:r>
              <a:rPr lang="en-US" sz="1800" dirty="0" smtClean="0"/>
              <a:t>Set proper connector parameters and use Document::</a:t>
            </a:r>
            <a:r>
              <a:rPr lang="en-US" sz="1800" dirty="0" err="1" smtClean="0"/>
              <a:t>CombineElements</a:t>
            </a:r>
            <a:r>
              <a:rPr lang="en-US" sz="1800" dirty="0" smtClean="0"/>
              <a:t> to join the extrusions</a:t>
            </a:r>
            <a:endParaRPr lang="en-GB" sz="2400" dirty="0" smtClean="0"/>
          </a:p>
          <a:p>
            <a:pPr marL="87646" indent="-325098"/>
            <a:r>
              <a:rPr lang="en-GB" sz="2800" dirty="0" err="1" smtClean="0"/>
              <a:t>CreateTruss</a:t>
            </a:r>
            <a:r>
              <a:rPr lang="en-GB" sz="2800" dirty="0" smtClean="0"/>
              <a:t> – RST</a:t>
            </a:r>
          </a:p>
          <a:p>
            <a:pPr marL="487647" lvl="1" indent="-325098"/>
            <a:r>
              <a:rPr lang="en-US" sz="1800" dirty="0" smtClean="0"/>
              <a:t>Create a mono truss in a truss family document</a:t>
            </a:r>
          </a:p>
          <a:p>
            <a:pPr marL="487647" lvl="1" indent="-325098"/>
            <a:r>
              <a:rPr lang="en-US" sz="1800" dirty="0" smtClean="0"/>
              <a:t>Create truss curves using </a:t>
            </a:r>
            <a:r>
              <a:rPr lang="en-US" sz="1800" dirty="0" err="1" smtClean="0"/>
              <a:t>NewModelCurve</a:t>
            </a:r>
            <a:r>
              <a:rPr lang="en-US" sz="1800" dirty="0" smtClean="0"/>
              <a:t>, set truss type through </a:t>
            </a:r>
            <a:r>
              <a:rPr lang="en-US" sz="1800" dirty="0" err="1" smtClean="0"/>
              <a:t>ModelCurve</a:t>
            </a:r>
            <a:r>
              <a:rPr lang="en-US" sz="1800" dirty="0" smtClean="0"/>
              <a:t> </a:t>
            </a:r>
            <a:r>
              <a:rPr lang="en-US" sz="1800" dirty="0" err="1" smtClean="0"/>
              <a:t>TrussCurveType</a:t>
            </a:r>
            <a:r>
              <a:rPr lang="en-US" sz="1800" dirty="0" smtClean="0"/>
              <a:t> property</a:t>
            </a:r>
          </a:p>
          <a:p>
            <a:pPr marL="487647" lvl="1" indent="-325098"/>
            <a:r>
              <a:rPr lang="en-US" sz="1800" dirty="0" smtClean="0"/>
              <a:t>Add constraints to the truss curves with </a:t>
            </a:r>
            <a:r>
              <a:rPr lang="en-US" sz="1800" dirty="0" err="1" smtClean="0"/>
              <a:t>NewAlignment</a:t>
            </a:r>
            <a:endParaRPr lang="en-US" sz="1800" dirty="0" smtClean="0"/>
          </a:p>
          <a:p>
            <a:pPr marL="87646" indent="-325098"/>
            <a:endParaRPr lang="en-GB" sz="2800" dirty="0" smtClean="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971" name="Rectangle 3"/>
          <p:cNvSpPr>
            <a:spLocks noGrp="1" noChangeArrowheads="1"/>
          </p:cNvSpPr>
          <p:nvPr>
            <p:ph idx="1"/>
          </p:nvPr>
        </p:nvSpPr>
        <p:spPr>
          <a:xfrm>
            <a:off x="443640" y="1531180"/>
            <a:ext cx="11980651" cy="6669891"/>
          </a:xfrm>
        </p:spPr>
        <p:txBody>
          <a:bodyPr/>
          <a:lstStyle/>
          <a:p>
            <a:pPr marL="87646" indent="-325098"/>
            <a:r>
              <a:rPr lang="en-GB" sz="2800" dirty="0" err="1" smtClean="0"/>
              <a:t>DWGFamilyCreation</a:t>
            </a:r>
            <a:endParaRPr lang="en-GB" sz="2800" dirty="0" smtClean="0"/>
          </a:p>
          <a:p>
            <a:pPr marL="487647" lvl="1" indent="-325098"/>
            <a:r>
              <a:rPr lang="en-US" sz="1800" dirty="0" smtClean="0"/>
              <a:t>Import DWG file into family document add type parameters to the imported instance</a:t>
            </a:r>
          </a:p>
          <a:p>
            <a:pPr marL="487647" lvl="1" indent="-325098"/>
            <a:r>
              <a:rPr lang="en-US" sz="1800" dirty="0" err="1" smtClean="0"/>
              <a:t>DWGFileName</a:t>
            </a:r>
            <a:r>
              <a:rPr lang="en-US" sz="1800" dirty="0" smtClean="0"/>
              <a:t> with the DWG file name and </a:t>
            </a:r>
            <a:r>
              <a:rPr lang="en-US" sz="1800" dirty="0" err="1" smtClean="0"/>
              <a:t>ImportTime</a:t>
            </a:r>
            <a:r>
              <a:rPr lang="en-US" sz="1800" dirty="0" smtClean="0"/>
              <a:t> when it was imported</a:t>
            </a:r>
          </a:p>
          <a:p>
            <a:pPr marL="87646" indent="-325098"/>
            <a:r>
              <a:rPr lang="en-GB" sz="2800" dirty="0" err="1" smtClean="0"/>
              <a:t>GenericModelCreation</a:t>
            </a:r>
            <a:endParaRPr lang="en-GB" sz="2800" dirty="0" smtClean="0"/>
          </a:p>
          <a:p>
            <a:pPr marL="487647" lvl="1" indent="-325098"/>
            <a:r>
              <a:rPr lang="en-US" sz="1800" dirty="0" smtClean="0"/>
              <a:t>Create a generic model using extrusion, blend, revolution, sweep and swept blend elements</a:t>
            </a:r>
          </a:p>
          <a:p>
            <a:pPr marL="487647" lvl="1" indent="-325098"/>
            <a:r>
              <a:rPr lang="en-US" sz="1800" dirty="0" smtClean="0"/>
              <a:t>Checks that open document is a family one or creates a new family document</a:t>
            </a:r>
          </a:p>
          <a:p>
            <a:pPr marL="487647" lvl="1" indent="-325098"/>
            <a:r>
              <a:rPr lang="en-US" sz="1800" dirty="0" smtClean="0"/>
              <a:t>Exercises </a:t>
            </a:r>
            <a:r>
              <a:rPr lang="en-US" sz="1800" dirty="0" err="1" smtClean="0"/>
              <a:t>CreateSketchPlane</a:t>
            </a:r>
            <a:r>
              <a:rPr lang="en-US" sz="1800" dirty="0" smtClean="0"/>
              <a:t>, </a:t>
            </a:r>
            <a:r>
              <a:rPr lang="en-US" sz="1800" dirty="0" err="1" smtClean="0"/>
              <a:t>NewLineBound</a:t>
            </a:r>
            <a:r>
              <a:rPr lang="en-US" sz="1800" dirty="0" smtClean="0"/>
              <a:t>, and </a:t>
            </a:r>
            <a:r>
              <a:rPr lang="en-US" sz="1800" dirty="0" err="1" smtClean="0"/>
              <a:t>FamilyItemFactory</a:t>
            </a:r>
            <a:r>
              <a:rPr lang="en-US" sz="1800" dirty="0" smtClean="0"/>
              <a:t> methods to create profiles and shapes</a:t>
            </a:r>
          </a:p>
          <a:p>
            <a:pPr marL="87646" indent="-325098"/>
            <a:r>
              <a:rPr lang="en-GB" sz="2800" dirty="0" err="1" smtClean="0"/>
              <a:t>TypeRegeneration</a:t>
            </a:r>
            <a:endParaRPr lang="en-GB" sz="2800" dirty="0" smtClean="0"/>
          </a:p>
          <a:p>
            <a:pPr marL="487647" lvl="1" indent="-325098"/>
            <a:r>
              <a:rPr lang="en-US" sz="1800" dirty="0" smtClean="0"/>
              <a:t>Use </a:t>
            </a:r>
            <a:r>
              <a:rPr lang="en-US" sz="1800" dirty="0" err="1" smtClean="0"/>
              <a:t>FamilyManager</a:t>
            </a:r>
            <a:r>
              <a:rPr lang="en-US" sz="1800" dirty="0" smtClean="0"/>
              <a:t> Types property to determine all types defined, and </a:t>
            </a:r>
            <a:r>
              <a:rPr lang="en-US" sz="1800" dirty="0" err="1" smtClean="0"/>
              <a:t>CurrentType</a:t>
            </a:r>
            <a:r>
              <a:rPr lang="en-US" sz="1800" dirty="0" smtClean="0"/>
              <a:t> to iterate through them</a:t>
            </a:r>
          </a:p>
          <a:p>
            <a:pPr marL="487647" lvl="1" indent="-325098"/>
            <a:r>
              <a:rPr lang="en-US" sz="1800" dirty="0" smtClean="0"/>
              <a:t>Report whether all types regenerated successfully, log errors to file</a:t>
            </a:r>
          </a:p>
          <a:p>
            <a:pPr marL="87646" indent="-325098"/>
            <a:r>
              <a:rPr lang="en-GB" sz="2800" dirty="0" err="1" smtClean="0"/>
              <a:t>ValidateParameters</a:t>
            </a:r>
            <a:endParaRPr lang="en-GB" sz="2800" dirty="0" smtClean="0"/>
          </a:p>
          <a:p>
            <a:pPr marL="487647" lvl="1" indent="-325098"/>
            <a:r>
              <a:rPr lang="en-US" sz="1800" dirty="0" smtClean="0"/>
              <a:t>Check whether every type has valid values for certain parameters and log result to file</a:t>
            </a:r>
          </a:p>
          <a:p>
            <a:pPr marL="487647" lvl="1" indent="-325098"/>
            <a:r>
              <a:rPr lang="en-US" sz="1800" dirty="0" smtClean="0"/>
              <a:t>External application subscribing to </a:t>
            </a:r>
            <a:r>
              <a:rPr lang="en-US" sz="1800" dirty="0" err="1" smtClean="0"/>
              <a:t>DocumentSaving</a:t>
            </a:r>
            <a:r>
              <a:rPr lang="en-US" sz="1800" dirty="0" smtClean="0"/>
              <a:t> and </a:t>
            </a:r>
            <a:r>
              <a:rPr lang="en-US" sz="1800" dirty="0" err="1" smtClean="0"/>
              <a:t>DocumentSavingAs</a:t>
            </a:r>
            <a:r>
              <a:rPr lang="en-US" sz="1800" dirty="0" smtClean="0"/>
              <a:t> events runs check automatically</a:t>
            </a:r>
          </a:p>
          <a:p>
            <a:pPr marL="487647" lvl="1" indent="-325098"/>
            <a:r>
              <a:rPr lang="en-US" sz="1800" dirty="0" smtClean="0"/>
              <a:t>External command to launch manually</a:t>
            </a:r>
          </a:p>
          <a:p>
            <a:pPr marL="87646" indent="-325098"/>
            <a:r>
              <a:rPr lang="en-GB" sz="2800" dirty="0" err="1" smtClean="0"/>
              <a:t>WindowWizard</a:t>
            </a:r>
            <a:endParaRPr lang="en-GB" sz="2800" dirty="0" smtClean="0"/>
          </a:p>
          <a:p>
            <a:pPr marL="487647" lvl="1" indent="-325098"/>
            <a:r>
              <a:rPr lang="en-GB" sz="1800" dirty="0" smtClean="0"/>
              <a:t>Create a window family via wizard user interface</a:t>
            </a:r>
          </a:p>
          <a:p>
            <a:pPr marL="487647" lvl="1" indent="-325098"/>
            <a:r>
              <a:rPr lang="en-GB" sz="1800" dirty="0" smtClean="0"/>
              <a:t>Start in window family template, e.g. Metric Window.rtf</a:t>
            </a:r>
          </a:p>
          <a:p>
            <a:pPr marL="487647" lvl="1" indent="-325098"/>
            <a:r>
              <a:rPr lang="en-GB" sz="1800" dirty="0" smtClean="0"/>
              <a:t>User defines input dimensions for window parameters and materials</a:t>
            </a:r>
          </a:p>
          <a:p>
            <a:pPr marL="487647" lvl="1" indent="-325098"/>
            <a:r>
              <a:rPr lang="en-GB" sz="1800" dirty="0" smtClean="0"/>
              <a:t>Create extrusion, alignment, dimension, reference plane, and family type</a:t>
            </a:r>
            <a:endParaRPr lang="en-GB" sz="2400" dirty="0" smtClean="0"/>
          </a:p>
        </p:txBody>
      </p:sp>
      <p:pic>
        <p:nvPicPr>
          <p:cNvPr id="7" name="Picture 6" descr="WindowWizard3.png"/>
          <p:cNvPicPr>
            <a:picLocks noChangeAspect="1"/>
          </p:cNvPicPr>
          <p:nvPr/>
        </p:nvPicPr>
        <p:blipFill>
          <a:blip r:embed="rId3" cstate="print"/>
          <a:stretch>
            <a:fillRect/>
          </a:stretch>
        </p:blipFill>
        <p:spPr>
          <a:xfrm>
            <a:off x="8989974" y="6608769"/>
            <a:ext cx="2468481" cy="1738313"/>
          </a:xfrm>
          <a:prstGeom prst="rect">
            <a:avLst/>
          </a:prstGeom>
        </p:spPr>
      </p:pic>
      <p:pic>
        <p:nvPicPr>
          <p:cNvPr id="9" name="Picture 8" descr="WindowWizard2.png"/>
          <p:cNvPicPr>
            <a:picLocks noChangeAspect="1"/>
          </p:cNvPicPr>
          <p:nvPr/>
        </p:nvPicPr>
        <p:blipFill>
          <a:blip r:embed="rId4" cstate="print"/>
          <a:stretch>
            <a:fillRect/>
          </a:stretch>
        </p:blipFill>
        <p:spPr>
          <a:xfrm>
            <a:off x="9629775" y="6935787"/>
            <a:ext cx="2468481" cy="1738313"/>
          </a:xfrm>
          <a:prstGeom prst="rect">
            <a:avLst/>
          </a:prstGeom>
        </p:spPr>
      </p:pic>
      <p:pic>
        <p:nvPicPr>
          <p:cNvPr id="8" name="Picture 7" descr="WindowWizard1.png"/>
          <p:cNvPicPr>
            <a:picLocks noChangeAspect="1"/>
          </p:cNvPicPr>
          <p:nvPr/>
        </p:nvPicPr>
        <p:blipFill>
          <a:blip r:embed="rId5" cstate="print"/>
          <a:stretch>
            <a:fillRect/>
          </a:stretch>
        </p:blipFill>
        <p:spPr>
          <a:xfrm>
            <a:off x="10315575" y="7240587"/>
            <a:ext cx="2468481" cy="1738313"/>
          </a:xfrm>
          <a:prstGeom prst="rect">
            <a:avLst/>
          </a:prstGeom>
        </p:spPr>
      </p:pic>
      <p:pic>
        <p:nvPicPr>
          <p:cNvPr id="6" name="Picture 5" descr="GenericModelCreation1.png"/>
          <p:cNvPicPr>
            <a:picLocks noChangeAspect="1"/>
          </p:cNvPicPr>
          <p:nvPr/>
        </p:nvPicPr>
        <p:blipFill>
          <a:blip r:embed="rId6" cstate="print"/>
          <a:stretch>
            <a:fillRect/>
          </a:stretch>
        </p:blipFill>
        <p:spPr>
          <a:xfrm>
            <a:off x="9985992" y="2468529"/>
            <a:ext cx="2511370" cy="1314450"/>
          </a:xfrm>
          <a:prstGeom prst="rect">
            <a:avLst/>
          </a:prstGeom>
        </p:spPr>
      </p:pic>
      <p:sp>
        <p:nvSpPr>
          <p:cNvPr id="21506" name="Rectangle 2"/>
          <p:cNvSpPr>
            <a:spLocks noGrp="1" noChangeArrowheads="1"/>
          </p:cNvSpPr>
          <p:nvPr>
            <p:ph type="title"/>
          </p:nvPr>
        </p:nvSpPr>
        <p:spPr>
          <a:xfrm>
            <a:off x="294576" y="194234"/>
            <a:ext cx="11276330" cy="998465"/>
          </a:xfrm>
        </p:spPr>
        <p:txBody>
          <a:bodyPr/>
          <a:lstStyle/>
          <a:p>
            <a:pPr eaLnBrk="1" hangingPunct="1"/>
            <a:r>
              <a:rPr lang="en-GB" dirty="0" smtClean="0"/>
              <a:t>Family API Samples (cont.) </a:t>
            </a:r>
          </a:p>
        </p:txBody>
      </p:sp>
      <p:pic>
        <p:nvPicPr>
          <p:cNvPr id="10" name="Picture 9" descr="WindowWizard4.png"/>
          <p:cNvPicPr>
            <a:picLocks noChangeAspect="1"/>
          </p:cNvPicPr>
          <p:nvPr/>
        </p:nvPicPr>
        <p:blipFill>
          <a:blip r:embed="rId7" cstate="print"/>
          <a:stretch>
            <a:fillRect/>
          </a:stretch>
        </p:blipFill>
        <p:spPr>
          <a:xfrm>
            <a:off x="7843445" y="6554787"/>
            <a:ext cx="643330" cy="1281113"/>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a:t>
            </a:r>
            <a:endParaRPr lang="en-US" dirty="0"/>
          </a:p>
        </p:txBody>
      </p:sp>
      <p:sp>
        <p:nvSpPr>
          <p:cNvPr id="3" name="Content Placeholder 2"/>
          <p:cNvSpPr>
            <a:spLocks noGrp="1"/>
          </p:cNvSpPr>
          <p:nvPr>
            <p:ph idx="1"/>
          </p:nvPr>
        </p:nvSpPr>
        <p:spPr/>
        <p:txBody>
          <a:bodyPr/>
          <a:lstStyle/>
          <a:p>
            <a:r>
              <a:rPr lang="en-US" dirty="0" smtClean="0"/>
              <a:t>Overview</a:t>
            </a:r>
          </a:p>
          <a:p>
            <a:pPr lvl="1"/>
            <a:r>
              <a:rPr lang="en-US" dirty="0" smtClean="0"/>
              <a:t>UI</a:t>
            </a:r>
          </a:p>
          <a:p>
            <a:pPr lvl="1"/>
            <a:r>
              <a:rPr lang="en-US" dirty="0" smtClean="0"/>
              <a:t>API </a:t>
            </a:r>
          </a:p>
          <a:p>
            <a:r>
              <a:rPr lang="en-US" dirty="0" smtClean="0"/>
              <a:t>Exercises: </a:t>
            </a:r>
          </a:p>
          <a:p>
            <a:pPr lvl="1"/>
            <a:r>
              <a:rPr lang="en-US" dirty="0" smtClean="0"/>
              <a:t>Lab1 – define a column with rectangular profile </a:t>
            </a:r>
          </a:p>
          <a:p>
            <a:pPr lvl="1"/>
            <a:r>
              <a:rPr lang="en-US" dirty="0" smtClean="0"/>
              <a:t>Lab2 – define a column with L-shape profile </a:t>
            </a:r>
          </a:p>
          <a:p>
            <a:pPr lvl="1"/>
            <a:r>
              <a:rPr lang="en-US" dirty="0" smtClean="0"/>
              <a:t>Lab3 – add formula and materials </a:t>
            </a:r>
          </a:p>
          <a:p>
            <a:pPr lvl="1"/>
            <a:r>
              <a:rPr lang="en-US" dirty="0" smtClean="0"/>
              <a:t>Lab4 – add visibility control </a:t>
            </a:r>
          </a:p>
          <a:p>
            <a:r>
              <a:rPr lang="en-US" dirty="0" smtClean="0"/>
              <a:t>SDK Samples</a:t>
            </a:r>
          </a:p>
          <a:p>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SK_Last_slide.jpg"/>
          <p:cNvPicPr>
            <a:picLocks noChangeAspect="1"/>
          </p:cNvPicPr>
          <p:nvPr/>
        </p:nvPicPr>
        <p:blipFill>
          <a:blip r:embed="rId3" cstate="print"/>
          <a:stretch>
            <a:fillRect/>
          </a:stretch>
        </p:blipFill>
        <p:spPr>
          <a:xfrm>
            <a:off x="0" y="1587"/>
            <a:ext cx="13011149" cy="9753600"/>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Revit</a:t>
            </a:r>
            <a:r>
              <a:rPr lang="en-US" dirty="0" smtClean="0"/>
              <a:t> Families – What is it? </a:t>
            </a:r>
            <a:endParaRPr lang="en-US" dirty="0"/>
          </a:p>
        </p:txBody>
      </p:sp>
      <p:sp>
        <p:nvSpPr>
          <p:cNvPr id="3" name="Content Placeholder 2"/>
          <p:cNvSpPr>
            <a:spLocks noGrp="1"/>
          </p:cNvSpPr>
          <p:nvPr>
            <p:ph idx="1"/>
          </p:nvPr>
        </p:nvSpPr>
        <p:spPr>
          <a:xfrm>
            <a:off x="443640" y="1531179"/>
            <a:ext cx="12163327" cy="4771216"/>
          </a:xfrm>
        </p:spPr>
        <p:txBody>
          <a:bodyPr/>
          <a:lstStyle/>
          <a:p>
            <a:r>
              <a:rPr lang="en-US" dirty="0" smtClean="0"/>
              <a:t>Graphic representations of building objects and symbols</a:t>
            </a:r>
          </a:p>
          <a:p>
            <a:pPr lvl="1"/>
            <a:r>
              <a:rPr lang="en-US" dirty="0" smtClean="0"/>
              <a:t>Geometry in 3D or 2D</a:t>
            </a:r>
          </a:p>
          <a:p>
            <a:pPr lvl="1"/>
            <a:r>
              <a:rPr lang="en-US" dirty="0" smtClean="0"/>
              <a:t>Data that supports definition/creation of objects </a:t>
            </a:r>
          </a:p>
          <a:p>
            <a:r>
              <a:rPr lang="en-US" dirty="0" smtClean="0"/>
              <a:t>Generically - 3 Types</a:t>
            </a:r>
          </a:p>
          <a:p>
            <a:pPr lvl="1"/>
            <a:r>
              <a:rPr lang="en-US" b="1" dirty="0" smtClean="0"/>
              <a:t>System Families </a:t>
            </a:r>
            <a:r>
              <a:rPr lang="en-US" dirty="0" smtClean="0"/>
              <a:t>– stored in the project template</a:t>
            </a:r>
          </a:p>
          <a:p>
            <a:pPr lvl="2"/>
            <a:r>
              <a:rPr lang="en-US" dirty="0" smtClean="0"/>
              <a:t>Walls, Roofs, Floors, Ceilings, Rebar…</a:t>
            </a:r>
          </a:p>
          <a:p>
            <a:pPr lvl="1"/>
            <a:r>
              <a:rPr lang="en-US" b="1" dirty="0" smtClean="0"/>
              <a:t>Standard Families </a:t>
            </a:r>
            <a:r>
              <a:rPr lang="en-US" dirty="0" smtClean="0"/>
              <a:t>– freestanding “.</a:t>
            </a:r>
            <a:r>
              <a:rPr lang="en-US" dirty="0" err="1" smtClean="0"/>
              <a:t>rfa</a:t>
            </a:r>
            <a:r>
              <a:rPr lang="en-US" dirty="0" smtClean="0"/>
              <a:t>” files</a:t>
            </a:r>
          </a:p>
          <a:p>
            <a:pPr lvl="2"/>
            <a:r>
              <a:rPr lang="en-US" dirty="0" smtClean="0"/>
              <a:t>Windows, Doors, Furniture, Beams, Ductwork… </a:t>
            </a:r>
          </a:p>
          <a:p>
            <a:pPr lvl="2"/>
            <a:r>
              <a:rPr lang="en-US" dirty="0" smtClean="0"/>
              <a:t>API in 2010 </a:t>
            </a:r>
          </a:p>
          <a:p>
            <a:pPr lvl="1"/>
            <a:r>
              <a:rPr lang="en-US" b="1" dirty="0" smtClean="0"/>
              <a:t>In-Place Families </a:t>
            </a:r>
            <a:r>
              <a:rPr lang="en-US" dirty="0" smtClean="0"/>
              <a:t>– “one of kind objects”</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Families – Where to begin </a:t>
            </a:r>
            <a:endParaRPr lang="en-US" dirty="0"/>
          </a:p>
        </p:txBody>
      </p:sp>
      <p:sp>
        <p:nvSpPr>
          <p:cNvPr id="3" name="Content Placeholder 2"/>
          <p:cNvSpPr>
            <a:spLocks noGrp="1"/>
          </p:cNvSpPr>
          <p:nvPr>
            <p:ph idx="1"/>
          </p:nvPr>
        </p:nvSpPr>
        <p:spPr>
          <a:xfrm>
            <a:off x="443640" y="1531179"/>
            <a:ext cx="11866348" cy="5355424"/>
          </a:xfrm>
        </p:spPr>
        <p:txBody>
          <a:bodyPr/>
          <a:lstStyle/>
          <a:p>
            <a:r>
              <a:rPr lang="en-GB" dirty="0" smtClean="0"/>
              <a:t>Which is better? </a:t>
            </a:r>
          </a:p>
          <a:p>
            <a:pPr marL="1179513" lvl="2" indent="-457200">
              <a:spcBef>
                <a:spcPts val="600"/>
              </a:spcBef>
            </a:pPr>
            <a:r>
              <a:rPr lang="en-US" sz="2800" dirty="0" smtClean="0"/>
              <a:t>Start from a family template</a:t>
            </a:r>
          </a:p>
          <a:p>
            <a:pPr marL="1179513" lvl="2" indent="-457200"/>
            <a:r>
              <a:rPr lang="en-US" sz="2800" dirty="0" smtClean="0"/>
              <a:t>Modify an existing family</a:t>
            </a:r>
          </a:p>
          <a:p>
            <a:r>
              <a:rPr lang="en-GB" dirty="0" smtClean="0"/>
              <a:t>Which Family template to start with?  </a:t>
            </a:r>
          </a:p>
          <a:p>
            <a:pPr marL="1179513" lvl="2" indent="-457200">
              <a:spcBef>
                <a:spcPts val="600"/>
              </a:spcBef>
            </a:pPr>
            <a:r>
              <a:rPr lang="en-US" sz="2800" dirty="0" smtClean="0"/>
              <a:t>2D or 3D, model or detail component</a:t>
            </a:r>
          </a:p>
          <a:p>
            <a:pPr marL="1179513" lvl="2" indent="-457200"/>
            <a:r>
              <a:rPr lang="en-US" sz="2800" dirty="0" smtClean="0"/>
              <a:t>Hosted or non hosted: Wall, Ceiling,…</a:t>
            </a:r>
          </a:p>
          <a:p>
            <a:pPr marL="1179513" lvl="2" indent="-457200"/>
            <a:r>
              <a:rPr lang="en-US" sz="2800" dirty="0" smtClean="0"/>
              <a:t>Category</a:t>
            </a:r>
          </a:p>
          <a:p>
            <a:pPr marL="1179513" lvl="2" indent="-457200"/>
            <a:r>
              <a:rPr lang="en-US" sz="2800" dirty="0" smtClean="0"/>
              <a:t>Placement type: free or 2 point</a:t>
            </a:r>
          </a:p>
          <a:p>
            <a:pPr marL="1179513" lvl="2" indent="-457200"/>
            <a:r>
              <a:rPr lang="en-US" sz="2800" dirty="0" smtClean="0"/>
              <a:t>Specialty: Lighting, RPC, …</a:t>
            </a:r>
          </a:p>
          <a:p>
            <a:pPr marL="1179513" lvl="2" indent="-457200">
              <a:spcBef>
                <a:spcPts val="600"/>
              </a:spcBef>
              <a:buNone/>
            </a:pPr>
            <a:endParaRPr lang="en-US" dirty="0" smtClean="0"/>
          </a:p>
        </p:txBody>
      </p:sp>
      <p:pic>
        <p:nvPicPr>
          <p:cNvPr id="5" name="Picture 4" descr="famtempl2.png"/>
          <p:cNvPicPr>
            <a:picLocks noChangeAspect="1"/>
          </p:cNvPicPr>
          <p:nvPr/>
        </p:nvPicPr>
        <p:blipFill>
          <a:blip r:embed="rId3" cstate="print"/>
          <a:srcRect/>
          <a:stretch>
            <a:fillRect/>
          </a:stretch>
        </p:blipFill>
        <p:spPr bwMode="auto">
          <a:xfrm>
            <a:off x="8867775" y="5354329"/>
            <a:ext cx="3962400" cy="3257858"/>
          </a:xfrm>
          <a:prstGeom prst="rect">
            <a:avLst/>
          </a:prstGeom>
          <a:noFill/>
          <a:ln w="9525">
            <a:noFill/>
            <a:miter lim="800000"/>
            <a:headEnd/>
            <a:tailEnd/>
          </a:ln>
        </p:spPr>
      </p:pic>
      <p:pic>
        <p:nvPicPr>
          <p:cNvPr id="6" name="Picture 5" descr="famtempl1.png"/>
          <p:cNvPicPr>
            <a:picLocks noChangeAspect="1"/>
          </p:cNvPicPr>
          <p:nvPr/>
        </p:nvPicPr>
        <p:blipFill>
          <a:blip r:embed="rId4" cstate="print"/>
          <a:srcRect/>
          <a:stretch>
            <a:fillRect/>
          </a:stretch>
        </p:blipFill>
        <p:spPr bwMode="auto">
          <a:xfrm>
            <a:off x="6156531" y="5564187"/>
            <a:ext cx="2330244" cy="3124200"/>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7877175" y="1710256"/>
            <a:ext cx="4895728" cy="3015731"/>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Flavors</a:t>
            </a:r>
            <a:endParaRPr lang="en-US" dirty="0"/>
          </a:p>
        </p:txBody>
      </p:sp>
      <p:sp>
        <p:nvSpPr>
          <p:cNvPr id="3" name="Content Placeholder 2"/>
          <p:cNvSpPr>
            <a:spLocks noGrp="1"/>
          </p:cNvSpPr>
          <p:nvPr>
            <p:ph idx="1"/>
          </p:nvPr>
        </p:nvSpPr>
        <p:spPr/>
        <p:txBody>
          <a:bodyPr/>
          <a:lstStyle/>
          <a:p>
            <a:r>
              <a:rPr lang="en-GB" dirty="0" err="1" smtClean="0"/>
              <a:t>Revit</a:t>
            </a:r>
            <a:r>
              <a:rPr lang="en-GB" dirty="0" smtClean="0"/>
              <a:t> Architecture </a:t>
            </a:r>
          </a:p>
          <a:p>
            <a:pPr marL="1059793" lvl="2" indent="-392113">
              <a:spcBef>
                <a:spcPts val="600"/>
              </a:spcBef>
            </a:pPr>
            <a:r>
              <a:rPr lang="en-US" dirty="0" smtClean="0"/>
              <a:t>Basic building components with simplistic interactions in the model</a:t>
            </a:r>
          </a:p>
          <a:p>
            <a:pPr marL="1059793" lvl="2" indent="-392113">
              <a:spcBef>
                <a:spcPts val="300"/>
              </a:spcBef>
            </a:pPr>
            <a:r>
              <a:rPr lang="en-US" dirty="0" smtClean="0"/>
              <a:t>Free placement objects - casework, furniture, etc. </a:t>
            </a:r>
          </a:p>
          <a:p>
            <a:pPr marL="1059793" lvl="2" indent="-392113">
              <a:spcBef>
                <a:spcPts val="300"/>
              </a:spcBef>
            </a:pPr>
            <a:r>
              <a:rPr lang="en-US" dirty="0" smtClean="0"/>
              <a:t>“2 point” placement objects - detail components, hosted objects</a:t>
            </a:r>
          </a:p>
          <a:p>
            <a:pPr marL="1059793" lvl="2" indent="-392113">
              <a:spcBef>
                <a:spcPts val="300"/>
              </a:spcBef>
            </a:pPr>
            <a:r>
              <a:rPr lang="en-US" dirty="0" smtClean="0"/>
              <a:t>Hosted objects: windows, doors, columns (“level to level”), ceiling or “wall based” lighting fixtures  </a:t>
            </a:r>
          </a:p>
          <a:p>
            <a:r>
              <a:rPr lang="en-GB" dirty="0" err="1" smtClean="0"/>
              <a:t>Revit</a:t>
            </a:r>
            <a:r>
              <a:rPr lang="en-GB" dirty="0" smtClean="0"/>
              <a:t> Structure </a:t>
            </a:r>
          </a:p>
          <a:p>
            <a:pPr marL="1059793" lvl="2" indent="-457200">
              <a:spcBef>
                <a:spcPts val="600"/>
              </a:spcBef>
            </a:pPr>
            <a:r>
              <a:rPr lang="en-US" dirty="0" smtClean="0"/>
              <a:t>Additional components with complex interactions with other objects</a:t>
            </a:r>
          </a:p>
          <a:p>
            <a:pPr marL="1059793" lvl="2" indent="-457200">
              <a:spcBef>
                <a:spcPts val="300"/>
              </a:spcBef>
            </a:pPr>
            <a:r>
              <a:rPr lang="en-US" dirty="0" smtClean="0"/>
              <a:t>Framing - beams (“beams to beam”, “beam to column”), columns</a:t>
            </a:r>
          </a:p>
          <a:p>
            <a:pPr marL="1059793" lvl="2" indent="-457200">
              <a:spcBef>
                <a:spcPts val="300"/>
              </a:spcBef>
            </a:pPr>
            <a:r>
              <a:rPr lang="en-US" dirty="0" smtClean="0"/>
              <a:t>Trusses - layout for girder trusses; Boundary Conditions</a:t>
            </a:r>
          </a:p>
          <a:p>
            <a:pPr marL="1059793" lvl="2" indent="-457200">
              <a:spcBef>
                <a:spcPts val="300"/>
              </a:spcBef>
            </a:pPr>
            <a:r>
              <a:rPr lang="en-US" dirty="0" smtClean="0"/>
              <a:t>Span Direction Symbols; Reinforcement Symbols - area reinforcement expands to find edges, path reinforcement</a:t>
            </a:r>
          </a:p>
          <a:p>
            <a:r>
              <a:rPr lang="en-GB" dirty="0" err="1" smtClean="0"/>
              <a:t>Revit</a:t>
            </a:r>
            <a:r>
              <a:rPr lang="en-GB" dirty="0" smtClean="0"/>
              <a:t> MEP </a:t>
            </a:r>
          </a:p>
          <a:p>
            <a:pPr marL="1059793" lvl="2" indent="-457200">
              <a:spcBef>
                <a:spcPts val="600"/>
              </a:spcBef>
            </a:pPr>
            <a:r>
              <a:rPr lang="en-US" dirty="0" smtClean="0"/>
              <a:t>Connectors allowing objects to resize based on what they are connected to</a:t>
            </a:r>
          </a:p>
          <a:p>
            <a:pPr marL="1179513" lvl="2" indent="-457200">
              <a:spcBef>
                <a:spcPts val="600"/>
              </a:spcBef>
              <a:buNone/>
            </a:pPr>
            <a:endParaRPr lang="en-U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smtClean="0"/>
              <a:t>Revit</a:t>
            </a:r>
            <a:r>
              <a:rPr lang="en-US" smtClean="0"/>
              <a:t> Family Editor</a:t>
            </a:r>
            <a:endParaRPr lang="en-US" dirty="0"/>
          </a:p>
        </p:txBody>
      </p:sp>
      <p:sp>
        <p:nvSpPr>
          <p:cNvPr id="3" name="Content Placeholder 2"/>
          <p:cNvSpPr>
            <a:spLocks noGrp="1"/>
          </p:cNvSpPr>
          <p:nvPr>
            <p:ph idx="1"/>
          </p:nvPr>
        </p:nvSpPr>
        <p:spPr/>
        <p:txBody>
          <a:bodyPr/>
          <a:lstStyle/>
          <a:p>
            <a:r>
              <a:rPr lang="en-GB" dirty="0" err="1" smtClean="0"/>
              <a:t>Revit</a:t>
            </a:r>
            <a:r>
              <a:rPr lang="en-GB" dirty="0" smtClean="0"/>
              <a:t> offers 6 basic family editors</a:t>
            </a:r>
          </a:p>
          <a:p>
            <a:pPr marL="714375" lvl="1" indent="-357188"/>
            <a:r>
              <a:rPr lang="en-GB" dirty="0" smtClean="0"/>
              <a:t>3D model, annotation, detail, rebar, truss and new conceptual mass.</a:t>
            </a:r>
          </a:p>
          <a:p>
            <a:pPr marL="714375" lvl="1" indent="-357188">
              <a:buNone/>
            </a:pPr>
            <a:r>
              <a:rPr lang="en-GB" dirty="0" smtClean="0"/>
              <a:t> </a:t>
            </a:r>
          </a:p>
          <a:p>
            <a:r>
              <a:rPr lang="en-GB" dirty="0" smtClean="0"/>
              <a:t>Each family editor provides a specific set and is tied to the chosen family template</a:t>
            </a:r>
          </a:p>
          <a:p>
            <a:pPr marL="714375" lvl="1" indent="-354013">
              <a:spcBef>
                <a:spcPts val="600"/>
              </a:spcBef>
            </a:pPr>
            <a:r>
              <a:rPr lang="en-GB" dirty="0" smtClean="0"/>
              <a:t>Geometry – extrusions, blends, sweeps, revolves</a:t>
            </a:r>
          </a:p>
          <a:p>
            <a:pPr marL="714375" lvl="1" indent="-354013">
              <a:spcBef>
                <a:spcPts val="600"/>
              </a:spcBef>
            </a:pPr>
            <a:r>
              <a:rPr lang="en-GB" dirty="0" smtClean="0"/>
              <a:t>Lines – model, symbolic, detail</a:t>
            </a:r>
          </a:p>
          <a:p>
            <a:pPr marL="714375" lvl="1" indent="-354013">
              <a:spcBef>
                <a:spcPts val="600"/>
              </a:spcBef>
            </a:pPr>
            <a:r>
              <a:rPr lang="en-GB" dirty="0" smtClean="0"/>
              <a:t>Basic tools – copy, mirror, paint, join/</a:t>
            </a:r>
            <a:r>
              <a:rPr lang="en-GB" dirty="0" err="1" smtClean="0"/>
              <a:t>unjoin</a:t>
            </a:r>
            <a:r>
              <a:rPr lang="en-GB" dirty="0" smtClean="0"/>
              <a:t>, cut geometry/don’t cut</a:t>
            </a:r>
          </a:p>
          <a:p>
            <a:pPr marL="714375" lvl="1" indent="-354013">
              <a:spcBef>
                <a:spcPts val="600"/>
              </a:spcBef>
            </a:pPr>
            <a:r>
              <a:rPr lang="en-GB" dirty="0" smtClean="0"/>
              <a:t>References – reference planes, reference lines</a:t>
            </a:r>
          </a:p>
          <a:p>
            <a:pPr marL="714375" lvl="1" indent="-354013">
              <a:spcBef>
                <a:spcPts val="600"/>
              </a:spcBef>
            </a:pPr>
            <a:r>
              <a:rPr lang="en-GB" dirty="0" smtClean="0"/>
              <a:t>Annotation tools – labels</a:t>
            </a:r>
          </a:p>
          <a:p>
            <a:pPr marL="714375" lvl="1" indent="-354013">
              <a:spcBef>
                <a:spcPts val="600"/>
              </a:spcBef>
            </a:pPr>
            <a:r>
              <a:rPr lang="en-GB" dirty="0" smtClean="0"/>
              <a:t>Advanced tools – formulas, nesting, arrays, type </a:t>
            </a:r>
            <a:r>
              <a:rPr lang="en-GB" dirty="0" err="1" smtClean="0"/>
              <a:t>catalogs</a:t>
            </a:r>
            <a:endParaRPr lang="en-GB" dirty="0" smtClean="0"/>
          </a:p>
          <a:p>
            <a:pPr marL="714375" lvl="1" indent="-354013">
              <a:spcBef>
                <a:spcPts val="600"/>
              </a:spcBef>
            </a:pPr>
            <a:r>
              <a:rPr lang="en-GB" dirty="0" smtClean="0"/>
              <a:t>MEP tools – add connectors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442124" y="3278187"/>
            <a:ext cx="5540451" cy="4089456"/>
          </a:xfrm>
          <a:prstGeom prst="rect">
            <a:avLst/>
          </a:prstGeom>
          <a:noFill/>
          <a:ln w="9525">
            <a:noFill/>
            <a:miter lim="800000"/>
            <a:headEnd/>
            <a:tailEnd/>
          </a:ln>
        </p:spPr>
      </p:pic>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smtClean="0">
                <a:ea typeface="ＭＳ Ｐゴシック" pitchFamily="34" charset="-128"/>
              </a:rPr>
              <a:t>The “process” for building families is the most important aspect of family creation that one needs to learn</a:t>
            </a:r>
            <a:r>
              <a:rPr lang="en-US" altLang="ja-JP" sz="3600" dirty="0" smtClean="0">
                <a:ea typeface="ＭＳ Ｐゴシック" pitchFamily="34" charset="-128"/>
              </a:rPr>
              <a:t/>
            </a:r>
            <a:br>
              <a:rPr lang="en-US" altLang="ja-JP" sz="3600" dirty="0" smtClean="0">
                <a:ea typeface="ＭＳ Ｐゴシック" pitchFamily="34" charset="-128"/>
              </a:rPr>
            </a:br>
            <a:endParaRPr lang="en-US" altLang="ja-JP" sz="3600" dirty="0" smtClean="0">
              <a:ea typeface="ＭＳ Ｐゴシック" pitchFamily="34" charset="-128"/>
            </a:endParaRPr>
          </a:p>
          <a:p>
            <a:pPr>
              <a:buNone/>
            </a:pPr>
            <a:r>
              <a:rPr lang="en-GB" sz="3200" dirty="0" smtClean="0"/>
              <a:t>Process order: </a:t>
            </a:r>
          </a:p>
          <a:p>
            <a:pPr marL="1179513" lvl="2" indent="-457200">
              <a:spcBef>
                <a:spcPts val="600"/>
              </a:spcBef>
              <a:buFont typeface="+mj-lt"/>
              <a:buAutoNum type="arabicPeriod"/>
            </a:pPr>
            <a:r>
              <a:rPr lang="en-US" altLang="ja-JP" sz="2800" dirty="0" smtClean="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smtClean="0">
                <a:ea typeface="ＭＳ Ｐゴシック" pitchFamily="34" charset="-128"/>
              </a:rPr>
              <a:t>Layout Reference Planes (The Bones)</a:t>
            </a:r>
          </a:p>
          <a:p>
            <a:pPr marL="1179513" lvl="2" indent="-457200">
              <a:spcBef>
                <a:spcPts val="600"/>
              </a:spcBef>
              <a:buFont typeface="+mj-lt"/>
              <a:buAutoNum type="arabicPeriod"/>
            </a:pPr>
            <a:r>
              <a:rPr lang="en-US" altLang="ja-JP" sz="2800" dirty="0" smtClean="0">
                <a:ea typeface="ＭＳ Ｐゴシック" pitchFamily="34" charset="-128"/>
              </a:rPr>
              <a:t>Add Parameters</a:t>
            </a:r>
          </a:p>
          <a:p>
            <a:pPr marL="1179513" lvl="2" indent="-457200">
              <a:spcBef>
                <a:spcPts val="600"/>
              </a:spcBef>
              <a:buFont typeface="+mj-lt"/>
              <a:buAutoNum type="arabicPeriod"/>
            </a:pPr>
            <a:r>
              <a:rPr lang="en-US" altLang="ja-JP" sz="2800" dirty="0" smtClean="0">
                <a:ea typeface="ＭＳ Ｐゴシック" pitchFamily="34" charset="-128"/>
              </a:rPr>
              <a:t>Add multiple host thickness types</a:t>
            </a:r>
          </a:p>
          <a:p>
            <a:pPr marL="1179513" lvl="2" indent="-457200">
              <a:spcBef>
                <a:spcPts val="600"/>
              </a:spcBef>
              <a:buFont typeface="+mj-lt"/>
              <a:buAutoNum type="arabicPeriod"/>
            </a:pPr>
            <a:r>
              <a:rPr lang="en-US" altLang="ja-JP" sz="2800" dirty="0" smtClean="0">
                <a:ea typeface="ＭＳ Ｐゴシック" pitchFamily="34" charset="-128"/>
              </a:rPr>
              <a:t>Add 2 or more types	</a:t>
            </a:r>
          </a:p>
          <a:p>
            <a:pPr marL="1179513" lvl="2" indent="-457200">
              <a:spcBef>
                <a:spcPts val="600"/>
              </a:spcBef>
              <a:buFont typeface="+mj-lt"/>
              <a:buAutoNum type="arabicPeriod"/>
            </a:pPr>
            <a:r>
              <a:rPr lang="en-US" altLang="ja-JP" sz="2800" dirty="0" smtClean="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smtClean="0">
                <a:ea typeface="ＭＳ Ｐゴシック" pitchFamily="34" charset="-128"/>
              </a:rPr>
              <a:t>Add a Single Level of Geometry	</a:t>
            </a:r>
          </a:p>
          <a:p>
            <a:pPr marL="1179513" lvl="2" indent="-457200">
              <a:spcBef>
                <a:spcPts val="600"/>
              </a:spcBef>
              <a:buFont typeface="+mj-lt"/>
              <a:buAutoNum type="arabicPeriod"/>
            </a:pPr>
            <a:r>
              <a:rPr lang="en-US" altLang="ja-JP" sz="2800" dirty="0" smtClean="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smtClean="0">
                <a:ea typeface="ＭＳ Ｐゴシック" pitchFamily="34" charset="-128"/>
              </a:rPr>
              <a:t>Test in Project Environment (create testing project)</a:t>
            </a:r>
          </a:p>
          <a:p>
            <a:pPr marL="379512" indent="-457200" algn="r">
              <a:buNone/>
            </a:pPr>
            <a:r>
              <a:rPr lang="en-US" altLang="ja-JP" sz="2000" i="1" dirty="0" smtClean="0">
                <a:ea typeface="ＭＳ Ｐゴシック" pitchFamily="34" charset="-128"/>
              </a:rPr>
              <a:t>Steven Campbell, </a:t>
            </a:r>
            <a:r>
              <a:rPr lang="en-US" altLang="ja-JP" sz="2000" i="1" dirty="0" err="1" smtClean="0">
                <a:ea typeface="ＭＳ Ｐゴシック" pitchFamily="34" charset="-128"/>
              </a:rPr>
              <a:t>Revit</a:t>
            </a:r>
            <a:r>
              <a:rPr lang="en-US" altLang="ja-JP" sz="2000" i="1" dirty="0" smtClean="0">
                <a:ea typeface="ＭＳ Ｐゴシック" pitchFamily="34" charset="-128"/>
              </a:rPr>
              <a:t> content management project manager </a:t>
            </a:r>
          </a:p>
          <a:p>
            <a:pPr marL="722313" lvl="1" indent="-361950">
              <a:spcBef>
                <a:spcPts val="600"/>
              </a:spcBef>
              <a:buNone/>
            </a:pPr>
            <a:endParaRPr lang="en-GB" altLang="ja-JP" dirty="0" smtClean="0">
              <a:ea typeface="ＭＳ Ｐゴシック" pitchFamily="34" charset="-128"/>
            </a:endParaRPr>
          </a:p>
        </p:txBody>
      </p:sp>
      <p:sp>
        <p:nvSpPr>
          <p:cNvPr id="12290" name="Rectangle 2"/>
          <p:cNvSpPr>
            <a:spLocks noGrp="1" noChangeArrowheads="1"/>
          </p:cNvSpPr>
          <p:nvPr>
            <p:ph type="title"/>
          </p:nvPr>
        </p:nvSpPr>
        <p:spPr/>
        <p:txBody>
          <a:bodyPr/>
          <a:lstStyle/>
          <a:p>
            <a:pPr eaLnBrk="1" hangingPunct="1"/>
            <a:r>
              <a:rPr lang="en-GB" dirty="0" err="1" smtClean="0"/>
              <a:t>Revit</a:t>
            </a:r>
            <a:r>
              <a:rPr lang="en-GB" dirty="0" smtClean="0"/>
              <a:t> Families Best Practice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cstate="print"/>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1"/>
          </p:nvPr>
        </p:nvPicPr>
        <p:blipFill>
          <a:blip r:embed="rId5" cstate="print"/>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cstate="print"/>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err="1" smtClean="0"/>
              <a:t>Revit</a:t>
            </a:r>
            <a:r>
              <a:rPr lang="en-US" smtClean="0"/>
              <a:t> Families </a:t>
            </a:r>
            <a:r>
              <a:rPr lang="en-US" dirty="0" smtClean="0"/>
              <a:t>– What is possible</a:t>
            </a:r>
            <a:endParaRPr lang="en-US" dirty="0"/>
          </a:p>
        </p:txBody>
      </p:sp>
      <p:sp>
        <p:nvSpPr>
          <p:cNvPr id="3" name="Content Placeholder 2"/>
          <p:cNvSpPr>
            <a:spLocks noGrp="1"/>
          </p:cNvSpPr>
          <p:nvPr>
            <p:ph idx="1"/>
          </p:nvPr>
        </p:nvSpPr>
        <p:spPr/>
        <p:txBody>
          <a:bodyPr/>
          <a:lstStyle/>
          <a:p>
            <a:pPr marL="722313" lvl="1" indent="-361950">
              <a:spcBef>
                <a:spcPts val="600"/>
              </a:spcBef>
            </a:pPr>
            <a:r>
              <a:rPr lang="en-GB" dirty="0" smtClean="0"/>
              <a:t>Formulas – can be used to control </a:t>
            </a:r>
            <a:r>
              <a:rPr lang="en-GB" dirty="0" err="1" smtClean="0"/>
              <a:t>behavior</a:t>
            </a:r>
            <a:r>
              <a:rPr lang="en-GB" dirty="0" smtClean="0"/>
              <a:t>, visibility, arrays</a:t>
            </a:r>
          </a:p>
          <a:p>
            <a:pPr marL="722313" lvl="1" indent="-361950">
              <a:spcBef>
                <a:spcPts val="600"/>
              </a:spcBef>
            </a:pPr>
            <a:r>
              <a:rPr lang="en-GB" dirty="0" smtClean="0"/>
              <a:t>Arrays and nesting – repeatable, resizable elements across an array </a:t>
            </a:r>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buNone/>
            </a:pPr>
            <a:endParaRPr lang="en-GB" dirty="0" smtClean="0"/>
          </a:p>
          <a:p>
            <a:pPr marL="722313" lvl="1" indent="-361950">
              <a:spcBef>
                <a:spcPts val="600"/>
              </a:spcBef>
            </a:pPr>
            <a:r>
              <a:rPr lang="en-GB" dirty="0" smtClean="0"/>
              <a:t>Advanced nesting – subcomponents can be swapped</a:t>
            </a:r>
          </a:p>
          <a:p>
            <a:pPr marL="722313" lvl="1" indent="-361950">
              <a:spcBef>
                <a:spcPts val="600"/>
              </a:spcBef>
            </a:pPr>
            <a:r>
              <a:rPr lang="en-GB" dirty="0" smtClean="0"/>
              <a:t>Reference lines – angular movement </a:t>
            </a:r>
          </a:p>
        </p:txBody>
      </p:sp>
      <p:pic>
        <p:nvPicPr>
          <p:cNvPr id="6" name="Picture 5" descr="nest-array.png"/>
          <p:cNvPicPr>
            <a:picLocks noChangeAspect="1"/>
          </p:cNvPicPr>
          <p:nvPr/>
        </p:nvPicPr>
        <p:blipFill>
          <a:blip r:embed="rId7" cstate="print"/>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cstate="print"/>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cstate="print"/>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smtClean="0"/>
              <a:t>Family API Overview </a:t>
            </a:r>
          </a:p>
        </p:txBody>
      </p:sp>
      <p:sp>
        <p:nvSpPr>
          <p:cNvPr id="851971" name="Rectangle 3"/>
          <p:cNvSpPr>
            <a:spLocks noGrp="1" noChangeArrowheads="1"/>
          </p:cNvSpPr>
          <p:nvPr>
            <p:ph idx="1"/>
          </p:nvPr>
        </p:nvSpPr>
        <p:spPr>
          <a:xfrm>
            <a:off x="443640" y="1531179"/>
            <a:ext cx="11866348" cy="7290612"/>
          </a:xfrm>
        </p:spPr>
        <p:txBody>
          <a:bodyPr/>
          <a:lstStyle/>
          <a:p>
            <a:pPr marL="539750" lvl="1" indent="-284163"/>
            <a:r>
              <a:rPr lang="en-GB" dirty="0" smtClean="0"/>
              <a:t>Use the </a:t>
            </a:r>
            <a:r>
              <a:rPr lang="en-GB" dirty="0" err="1" smtClean="0"/>
              <a:t>Revit</a:t>
            </a:r>
            <a:r>
              <a:rPr lang="en-GB" dirty="0" smtClean="0"/>
              <a:t> API within the family editor context</a:t>
            </a:r>
          </a:p>
          <a:p>
            <a:pPr marL="539750" lvl="1" indent="-284163"/>
            <a:r>
              <a:rPr lang="en-GB" dirty="0" smtClean="0"/>
              <a:t>Create and modify family content</a:t>
            </a:r>
          </a:p>
          <a:p>
            <a:pPr marL="539750" lvl="1" indent="-284163"/>
            <a:r>
              <a:rPr lang="en-GB" dirty="0" smtClean="0"/>
              <a:t>Automatic library generation from database or other library specification</a:t>
            </a:r>
          </a:p>
          <a:p>
            <a:pPr marL="539750" lvl="1" indent="-284163"/>
            <a:r>
              <a:rPr lang="en-GB" dirty="0" smtClean="0"/>
              <a:t>Extract family definitions from existing projects</a:t>
            </a:r>
          </a:p>
          <a:p>
            <a:pPr marL="539750" lvl="1" indent="-284163"/>
            <a:r>
              <a:rPr lang="en-US" dirty="0" smtClean="0"/>
              <a:t>Define references and constraints to drive model geometry parametrically, formulas to drive parameter values, and annotation and </a:t>
            </a:r>
            <a:r>
              <a:rPr lang="en-US" dirty="0" err="1" smtClean="0"/>
              <a:t>dimensionsing</a:t>
            </a:r>
            <a:endParaRPr lang="en-GB" dirty="0" smtClean="0"/>
          </a:p>
          <a:p>
            <a:pPr marL="539750" lvl="1" indent="-284163"/>
            <a:r>
              <a:rPr lang="en-GB" dirty="0" smtClean="0"/>
              <a:t>Control detailed visibility of family types end their elements</a:t>
            </a:r>
          </a:p>
          <a:p>
            <a:pPr marL="539750" lvl="1" indent="-284163"/>
            <a:r>
              <a:rPr lang="en-GB" dirty="0" smtClean="0"/>
              <a:t>Control loading behaviour of a family</a:t>
            </a:r>
          </a:p>
          <a:p>
            <a:pPr marL="539750" lvl="4" indent="-284163"/>
            <a:endParaRPr lang="en-GB" sz="2300"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https://share.autodesk.com/Marketing/catalog/PublishingImages/09_25_08_AEC_Title_03.jpg</Url>
      <Description xsi:nil="true"/>
    </Image>
    <Date_x0020_Published xmlns="c8bab806-ca78-4cad-94f6-48e563f76e95">2009-05-14T07:00:00+00:00</Date_x0020_Published>
    <Media_x0020_Description xmlns="c8bab806-ca78-4cad-94f6-48e563f76e95">AEC Industry Title Slide - Building-centric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BD94DC-D304-4760-B549-E9E0196D12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B19E6BA4-7463-4367-9729-CE875BA09909}">
  <ds:schemaRefs>
    <ds:schemaRef ds:uri="http://schemas.microsoft.com/office/2006/metadata/properties"/>
    <ds:schemaRef ds:uri="f53a3603-67ad-45e2-accf-d44f8756b321"/>
    <ds:schemaRef ds:uri="c8bab806-ca78-4cad-94f6-48e563f76e95"/>
  </ds:schemaRefs>
</ds:datastoreItem>
</file>

<file path=customXml/itemProps3.xml><?xml version="1.0" encoding="utf-8"?>
<ds:datastoreItem xmlns:ds="http://schemas.openxmlformats.org/officeDocument/2006/customXml" ds:itemID="{3DC70731-8381-4ABA-B37A-33BC28502B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2572</Words>
  <Application>Microsoft Office PowerPoint</Application>
  <PresentationFormat>Custom</PresentationFormat>
  <Paragraphs>295</Paragraphs>
  <Slides>20</Slides>
  <Notes>18</Notes>
  <HiddenSlides>0</HiddenSlides>
  <MMClips>1</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ADSK_White</vt:lpstr>
      <vt:lpstr>Revit Family API</vt:lpstr>
      <vt:lpstr>Family API</vt:lpstr>
      <vt:lpstr>Revit Families – What is it? </vt:lpstr>
      <vt:lpstr>Revit Families – Where to begin </vt:lpstr>
      <vt:lpstr>Revit Family Flavors</vt:lpstr>
      <vt:lpstr>Revit Family Editor</vt:lpstr>
      <vt:lpstr>Revit Families Best Practice </vt:lpstr>
      <vt:lpstr>Revit Families – What is possible</vt:lpstr>
      <vt:lpstr>Family API Overview </vt:lpstr>
      <vt:lpstr>Document and Family Manager Classes</vt:lpstr>
      <vt:lpstr>Creating Family Content</vt:lpstr>
      <vt:lpstr>Visibility Settings and Loading Control</vt:lpstr>
      <vt:lpstr>Family API Labs Exercises </vt:lpstr>
      <vt:lpstr>Lab1 – Create a Rectangular Column </vt:lpstr>
      <vt:lpstr>Lab2 – Create a L-Shape Column </vt:lpstr>
      <vt:lpstr>Lab3 – Add Formulas and Materials </vt:lpstr>
      <vt:lpstr>Lab4 – Add Visibility Control </vt:lpstr>
      <vt:lpstr>Family API Samples</vt:lpstr>
      <vt:lpstr>Family API Samples (cont.) </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2010-03-16T07:52:03Z</dcterms:modified>
  <cp:contentType>Creative Catalog</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500</vt:r8>
  </property>
  <property fmtid="{D5CDD505-2E9C-101B-9397-08002B2CF9AE}" pid="5" name="URL">
    <vt:lpwstr/>
  </property>
  <property fmtid="{D5CDD505-2E9C-101B-9397-08002B2CF9AE}" pid="6" name="Business &amp; Corporate Type">
    <vt:lpwstr>2</vt:lpwstr>
  </property>
</Properties>
</file>