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comments/comment4.xml" ContentType="application/vnd.openxmlformats-officedocument.presentationml.comment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comments/comment5.xml" ContentType="application/vnd.openxmlformats-officedocument.presentationml.comments+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comments/comment3.xml" ContentType="application/vnd.openxmlformats-officedocument.presentationml.comment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commentAuthors.xml" ContentType="application/vnd.openxmlformats-officedocument.presentationml.commentAuthors+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62" r:id="rId2"/>
  </p:sldMasterIdLst>
  <p:notesMasterIdLst>
    <p:notesMasterId r:id="rId70"/>
  </p:notesMasterIdLst>
  <p:sldIdLst>
    <p:sldId id="418" r:id="rId3"/>
    <p:sldId id="508" r:id="rId4"/>
    <p:sldId id="507" r:id="rId5"/>
    <p:sldId id="506" r:id="rId6"/>
    <p:sldId id="438" r:id="rId7"/>
    <p:sldId id="522" r:id="rId8"/>
    <p:sldId id="440" r:id="rId9"/>
    <p:sldId id="527" r:id="rId10"/>
    <p:sldId id="441" r:id="rId11"/>
    <p:sldId id="496" r:id="rId12"/>
    <p:sldId id="528" r:id="rId13"/>
    <p:sldId id="494" r:id="rId14"/>
    <p:sldId id="497" r:id="rId15"/>
    <p:sldId id="523" r:id="rId16"/>
    <p:sldId id="443" r:id="rId17"/>
    <p:sldId id="444" r:id="rId18"/>
    <p:sldId id="500" r:id="rId19"/>
    <p:sldId id="445" r:id="rId20"/>
    <p:sldId id="446" r:id="rId21"/>
    <p:sldId id="447" r:id="rId22"/>
    <p:sldId id="448" r:id="rId23"/>
    <p:sldId id="488" r:id="rId24"/>
    <p:sldId id="449" r:id="rId25"/>
    <p:sldId id="450" r:id="rId26"/>
    <p:sldId id="451" r:id="rId27"/>
    <p:sldId id="452" r:id="rId28"/>
    <p:sldId id="453" r:id="rId29"/>
    <p:sldId id="491" r:id="rId30"/>
    <p:sldId id="454" r:id="rId31"/>
    <p:sldId id="455" r:id="rId32"/>
    <p:sldId id="456" r:id="rId33"/>
    <p:sldId id="457" r:id="rId34"/>
    <p:sldId id="458" r:id="rId35"/>
    <p:sldId id="489" r:id="rId36"/>
    <p:sldId id="498" r:id="rId37"/>
    <p:sldId id="460" r:id="rId38"/>
    <p:sldId id="461" r:id="rId39"/>
    <p:sldId id="462" r:id="rId40"/>
    <p:sldId id="492" r:id="rId41"/>
    <p:sldId id="463" r:id="rId42"/>
    <p:sldId id="464" r:id="rId43"/>
    <p:sldId id="465" r:id="rId44"/>
    <p:sldId id="470" r:id="rId45"/>
    <p:sldId id="466" r:id="rId46"/>
    <p:sldId id="467" r:id="rId47"/>
    <p:sldId id="510" r:id="rId48"/>
    <p:sldId id="469" r:id="rId49"/>
    <p:sldId id="471" r:id="rId50"/>
    <p:sldId id="487" r:id="rId51"/>
    <p:sldId id="513" r:id="rId52"/>
    <p:sldId id="468" r:id="rId53"/>
    <p:sldId id="525" r:id="rId54"/>
    <p:sldId id="526" r:id="rId55"/>
    <p:sldId id="524" r:id="rId56"/>
    <p:sldId id="518" r:id="rId57"/>
    <p:sldId id="520" r:id="rId58"/>
    <p:sldId id="512" r:id="rId59"/>
    <p:sldId id="514" r:id="rId60"/>
    <p:sldId id="515" r:id="rId61"/>
    <p:sldId id="516" r:id="rId62"/>
    <p:sldId id="517" r:id="rId63"/>
    <p:sldId id="529" r:id="rId64"/>
    <p:sldId id="519" r:id="rId65"/>
    <p:sldId id="521" r:id="rId66"/>
    <p:sldId id="504" r:id="rId67"/>
    <p:sldId id="375" r:id="rId68"/>
    <p:sldId id="503" r:id="rId69"/>
  </p:sldIdLst>
  <p:sldSz cx="9144000" cy="6858000" type="screen4x3"/>
  <p:notesSz cx="7019925" cy="9305925"/>
  <p:custDataLst>
    <p:tags r:id="rId71"/>
  </p:custDataLst>
  <p:defaultTextStyle>
    <a:defPPr>
      <a:defRPr lang="en-US"/>
    </a:defPPr>
    <a:lvl1pPr algn="l" rtl="0" fontAlgn="base">
      <a:spcBef>
        <a:spcPct val="0"/>
      </a:spcBef>
      <a:spcAft>
        <a:spcPct val="0"/>
      </a:spcAft>
      <a:defRPr u="sng" kern="1200">
        <a:solidFill>
          <a:schemeClr val="tx1"/>
        </a:solidFill>
        <a:latin typeface="Arial" charset="0"/>
        <a:ea typeface="+mn-ea"/>
        <a:cs typeface="Arial" charset="0"/>
      </a:defRPr>
    </a:lvl1pPr>
    <a:lvl2pPr marL="457200" algn="l" rtl="0" fontAlgn="base">
      <a:spcBef>
        <a:spcPct val="0"/>
      </a:spcBef>
      <a:spcAft>
        <a:spcPct val="0"/>
      </a:spcAft>
      <a:defRPr u="sng" kern="1200">
        <a:solidFill>
          <a:schemeClr val="tx1"/>
        </a:solidFill>
        <a:latin typeface="Arial" charset="0"/>
        <a:ea typeface="+mn-ea"/>
        <a:cs typeface="Arial" charset="0"/>
      </a:defRPr>
    </a:lvl2pPr>
    <a:lvl3pPr marL="914400" algn="l" rtl="0" fontAlgn="base">
      <a:spcBef>
        <a:spcPct val="0"/>
      </a:spcBef>
      <a:spcAft>
        <a:spcPct val="0"/>
      </a:spcAft>
      <a:defRPr u="sng" kern="1200">
        <a:solidFill>
          <a:schemeClr val="tx1"/>
        </a:solidFill>
        <a:latin typeface="Arial" charset="0"/>
        <a:ea typeface="+mn-ea"/>
        <a:cs typeface="Arial" charset="0"/>
      </a:defRPr>
    </a:lvl3pPr>
    <a:lvl4pPr marL="1371600" algn="l" rtl="0" fontAlgn="base">
      <a:spcBef>
        <a:spcPct val="0"/>
      </a:spcBef>
      <a:spcAft>
        <a:spcPct val="0"/>
      </a:spcAft>
      <a:defRPr u="sng" kern="1200">
        <a:solidFill>
          <a:schemeClr val="tx1"/>
        </a:solidFill>
        <a:latin typeface="Arial" charset="0"/>
        <a:ea typeface="+mn-ea"/>
        <a:cs typeface="Arial" charset="0"/>
      </a:defRPr>
    </a:lvl4pPr>
    <a:lvl5pPr marL="1828800" algn="l" rtl="0" fontAlgn="base">
      <a:spcBef>
        <a:spcPct val="0"/>
      </a:spcBef>
      <a:spcAft>
        <a:spcPct val="0"/>
      </a:spcAft>
      <a:defRPr u="sng" kern="1200">
        <a:solidFill>
          <a:schemeClr val="tx1"/>
        </a:solidFill>
        <a:latin typeface="Arial" charset="0"/>
        <a:ea typeface="+mn-ea"/>
        <a:cs typeface="Arial" charset="0"/>
      </a:defRPr>
    </a:lvl5pPr>
    <a:lvl6pPr marL="2286000" algn="l" defTabSz="914400" rtl="0" eaLnBrk="1" latinLnBrk="0" hangingPunct="1">
      <a:defRPr u="sng" kern="1200">
        <a:solidFill>
          <a:schemeClr val="tx1"/>
        </a:solidFill>
        <a:latin typeface="Arial" charset="0"/>
        <a:ea typeface="+mn-ea"/>
        <a:cs typeface="Arial" charset="0"/>
      </a:defRPr>
    </a:lvl6pPr>
    <a:lvl7pPr marL="2743200" algn="l" defTabSz="914400" rtl="0" eaLnBrk="1" latinLnBrk="0" hangingPunct="1">
      <a:defRPr u="sng" kern="1200">
        <a:solidFill>
          <a:schemeClr val="tx1"/>
        </a:solidFill>
        <a:latin typeface="Arial" charset="0"/>
        <a:ea typeface="+mn-ea"/>
        <a:cs typeface="Arial" charset="0"/>
      </a:defRPr>
    </a:lvl7pPr>
    <a:lvl8pPr marL="3200400" algn="l" defTabSz="914400" rtl="0" eaLnBrk="1" latinLnBrk="0" hangingPunct="1">
      <a:defRPr u="sng" kern="1200">
        <a:solidFill>
          <a:schemeClr val="tx1"/>
        </a:solidFill>
        <a:latin typeface="Arial" charset="0"/>
        <a:ea typeface="+mn-ea"/>
        <a:cs typeface="Arial" charset="0"/>
      </a:defRPr>
    </a:lvl8pPr>
    <a:lvl9pPr marL="3657600" algn="l" defTabSz="914400" rtl="0" eaLnBrk="1" latinLnBrk="0" hangingPunct="1">
      <a:defRPr u="sng"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aradam" initials="h" lastIdx="1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CC9900"/>
    <a:srgbClr val="00FF00"/>
    <a:srgbClr val="00CC00"/>
    <a:srgbClr val="003300"/>
    <a:srgbClr val="009999"/>
    <a:srgbClr val="008080"/>
    <a:srgbClr val="FF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86471" autoAdjust="0"/>
  </p:normalViewPr>
  <p:slideViewPr>
    <p:cSldViewPr snapToGrid="0">
      <p:cViewPr varScale="1">
        <p:scale>
          <a:sx n="96" d="100"/>
          <a:sy n="96" d="100"/>
        </p:scale>
        <p:origin x="-360" y="-108"/>
      </p:cViewPr>
      <p:guideLst>
        <p:guide orient="horz" pos="2160"/>
        <p:guide pos="2880"/>
      </p:guideLst>
    </p:cSldViewPr>
  </p:slideViewPr>
  <p:outlineViewPr>
    <p:cViewPr>
      <p:scale>
        <a:sx n="33" d="100"/>
        <a:sy n="33" d="100"/>
      </p:scale>
      <p:origin x="0" y="39966"/>
    </p:cViewPr>
  </p:outlineViewPr>
  <p:notesTextViewPr>
    <p:cViewPr>
      <p:scale>
        <a:sx n="100" d="100"/>
        <a:sy n="100" d="100"/>
      </p:scale>
      <p:origin x="0" y="0"/>
    </p:cViewPr>
  </p:notesTextViewPr>
  <p:sorterViewPr>
    <p:cViewPr>
      <p:scale>
        <a:sx n="100" d="100"/>
        <a:sy n="100" d="100"/>
      </p:scale>
      <p:origin x="0" y="3096"/>
    </p:cViewPr>
  </p:sorterViewPr>
  <p:notesViewPr>
    <p:cSldViewPr snapToGrid="0">
      <p:cViewPr varScale="1">
        <p:scale>
          <a:sx n="98" d="100"/>
          <a:sy n="98" d="100"/>
        </p:scale>
        <p:origin x="-2688" y="-102"/>
      </p:cViewPr>
      <p:guideLst>
        <p:guide orient="horz" pos="2931"/>
        <p:guide pos="2211"/>
      </p:guideLst>
    </p:cSldViewPr>
  </p:notesViewPr>
  <p:gridSpacing cx="40262175" cy="4026217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3-23T18:23:00.771" idx="5">
    <p:pos x="-85" y="1354"/>
    <p:text>switch to polls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0-03-23T17:36:38.116" idx="1">
    <p:pos x="-47" y="2428"/>
    <p:text>This is not in Anthony's slide.  </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0-03-23T17:51:36.342" idx="3">
    <p:pos x="-76" y="1248"/>
    <p:text>not in the Anthony's version. </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0-04-19T00:24:30.542" idx="13">
    <p:pos x="1462" y="1288"/>
    <p:text>one is enough. cannot see the difference. </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0-04-19T00:25:29.119" idx="14">
    <p:pos x="4764" y="1220"/>
    <p:text>put the updated one all together. maybe.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3041968" cy="465296"/>
          </a:xfrm>
          <a:prstGeom prst="rect">
            <a:avLst/>
          </a:prstGeom>
          <a:noFill/>
          <a:ln w="9525">
            <a:noFill/>
            <a:miter lim="800000"/>
            <a:headEnd/>
            <a:tailEnd/>
          </a:ln>
          <a:effectLst/>
        </p:spPr>
        <p:txBody>
          <a:bodyPr vert="horz" wrap="square" lIns="93287" tIns="46644" rIns="93287" bIns="46644" numCol="1" anchor="t" anchorCtr="0" compatLnSpc="1">
            <a:prstTxWarp prst="textNoShape">
              <a:avLst/>
            </a:prstTxWarp>
          </a:bodyPr>
          <a:lstStyle>
            <a:lvl1pPr>
              <a:defRPr sz="1200" u="none">
                <a:latin typeface="Arial" charset="0"/>
                <a:cs typeface="+mn-cs"/>
              </a:defRPr>
            </a:lvl1pPr>
          </a:lstStyle>
          <a:p>
            <a:pPr>
              <a:defRPr/>
            </a:pPr>
            <a:endParaRPr lang="en-US"/>
          </a:p>
        </p:txBody>
      </p:sp>
      <p:sp>
        <p:nvSpPr>
          <p:cNvPr id="22531" name="Rectangle 3"/>
          <p:cNvSpPr>
            <a:spLocks noGrp="1" noChangeArrowheads="1"/>
          </p:cNvSpPr>
          <p:nvPr>
            <p:ph type="dt" idx="1"/>
          </p:nvPr>
        </p:nvSpPr>
        <p:spPr bwMode="auto">
          <a:xfrm>
            <a:off x="3976333" y="0"/>
            <a:ext cx="3041968" cy="465296"/>
          </a:xfrm>
          <a:prstGeom prst="rect">
            <a:avLst/>
          </a:prstGeom>
          <a:noFill/>
          <a:ln w="9525">
            <a:noFill/>
            <a:miter lim="800000"/>
            <a:headEnd/>
            <a:tailEnd/>
          </a:ln>
          <a:effectLst/>
        </p:spPr>
        <p:txBody>
          <a:bodyPr vert="horz" wrap="square" lIns="93287" tIns="46644" rIns="93287" bIns="46644" numCol="1" anchor="t" anchorCtr="0" compatLnSpc="1">
            <a:prstTxWarp prst="textNoShape">
              <a:avLst/>
            </a:prstTxWarp>
          </a:bodyPr>
          <a:lstStyle>
            <a:lvl1pPr algn="r">
              <a:defRPr sz="1200" u="none">
                <a:latin typeface="Arial" charset="0"/>
                <a:cs typeface="+mn-cs"/>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84275" y="698500"/>
            <a:ext cx="4651375" cy="3489325"/>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701993" y="4420315"/>
            <a:ext cx="5615940" cy="4187666"/>
          </a:xfrm>
          <a:prstGeom prst="rect">
            <a:avLst/>
          </a:prstGeom>
          <a:noFill/>
          <a:ln w="9525">
            <a:noFill/>
            <a:miter lim="800000"/>
            <a:headEnd/>
            <a:tailEnd/>
          </a:ln>
          <a:effectLst/>
        </p:spPr>
        <p:txBody>
          <a:bodyPr vert="horz" wrap="square" lIns="93287" tIns="46644" rIns="93287" bIns="4664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534" name="Rectangle 6"/>
          <p:cNvSpPr>
            <a:spLocks noGrp="1" noChangeArrowheads="1"/>
          </p:cNvSpPr>
          <p:nvPr>
            <p:ph type="ftr" sz="quarter" idx="4"/>
          </p:nvPr>
        </p:nvSpPr>
        <p:spPr bwMode="auto">
          <a:xfrm>
            <a:off x="0" y="8839014"/>
            <a:ext cx="3041968" cy="465296"/>
          </a:xfrm>
          <a:prstGeom prst="rect">
            <a:avLst/>
          </a:prstGeom>
          <a:noFill/>
          <a:ln w="9525">
            <a:noFill/>
            <a:miter lim="800000"/>
            <a:headEnd/>
            <a:tailEnd/>
          </a:ln>
          <a:effectLst/>
        </p:spPr>
        <p:txBody>
          <a:bodyPr vert="horz" wrap="square" lIns="93287" tIns="46644" rIns="93287" bIns="46644" numCol="1" anchor="b" anchorCtr="0" compatLnSpc="1">
            <a:prstTxWarp prst="textNoShape">
              <a:avLst/>
            </a:prstTxWarp>
          </a:bodyPr>
          <a:lstStyle>
            <a:lvl1pPr>
              <a:defRPr sz="1200" u="none">
                <a:latin typeface="Arial" charset="0"/>
                <a:cs typeface="+mn-cs"/>
              </a:defRPr>
            </a:lvl1pPr>
          </a:lstStyle>
          <a:p>
            <a:pPr>
              <a:defRPr/>
            </a:pPr>
            <a:endParaRPr lang="en-US"/>
          </a:p>
        </p:txBody>
      </p:sp>
      <p:sp>
        <p:nvSpPr>
          <p:cNvPr id="22535" name="Rectangle 7"/>
          <p:cNvSpPr>
            <a:spLocks noGrp="1" noChangeArrowheads="1"/>
          </p:cNvSpPr>
          <p:nvPr>
            <p:ph type="sldNum" sz="quarter" idx="5"/>
          </p:nvPr>
        </p:nvSpPr>
        <p:spPr bwMode="auto">
          <a:xfrm>
            <a:off x="3976333" y="8839014"/>
            <a:ext cx="3041968" cy="465296"/>
          </a:xfrm>
          <a:prstGeom prst="rect">
            <a:avLst/>
          </a:prstGeom>
          <a:noFill/>
          <a:ln w="9525">
            <a:noFill/>
            <a:miter lim="800000"/>
            <a:headEnd/>
            <a:tailEnd/>
          </a:ln>
          <a:effectLst/>
        </p:spPr>
        <p:txBody>
          <a:bodyPr vert="horz" wrap="square" lIns="93287" tIns="46644" rIns="93287" bIns="46644" numCol="1" anchor="b" anchorCtr="0" compatLnSpc="1">
            <a:prstTxWarp prst="textNoShape">
              <a:avLst/>
            </a:prstTxWarp>
          </a:bodyPr>
          <a:lstStyle>
            <a:lvl1pPr algn="r">
              <a:defRPr sz="1200" u="none">
                <a:latin typeface="Arial" charset="0"/>
                <a:cs typeface="+mn-cs"/>
              </a:defRPr>
            </a:lvl1pPr>
          </a:lstStyle>
          <a:p>
            <a:pPr>
              <a:defRPr/>
            </a:pPr>
            <a:fld id="{77DAADD3-4FAF-4817-8CCC-66E9200FC67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p:txBody>
          <a:bodyPr/>
          <a:lstStyle/>
          <a:p>
            <a:pPr>
              <a:defRPr/>
            </a:pPr>
            <a:fld id="{96B04223-3DB9-4252-8473-72BC28D7A6D7}" type="slidenum">
              <a:rPr lang="en-US" smtClean="0">
                <a:latin typeface="Arial" pitchFamily="34" charset="0"/>
              </a:rPr>
              <a:pPr>
                <a:defRPr/>
              </a:pPr>
              <a:t>1</a:t>
            </a:fld>
            <a:endParaRPr lang="en-US" smtClean="0">
              <a:latin typeface="Arial" pitchFamily="34" charset="0"/>
            </a:endParaRPr>
          </a:p>
        </p:txBody>
      </p:sp>
      <p:sp>
        <p:nvSpPr>
          <p:cNvPr id="18435" name="Rectangle 2"/>
          <p:cNvSpPr>
            <a:spLocks noGrp="1" noRot="1" noChangeAspect="1" noChangeArrowheads="1" noTextEdit="1"/>
          </p:cNvSpPr>
          <p:nvPr>
            <p:ph type="sldImg"/>
          </p:nvPr>
        </p:nvSpPr>
        <p:spPr>
          <a:xfrm>
            <a:off x="1741488" y="698500"/>
            <a:ext cx="3633787" cy="2725738"/>
          </a:xfrm>
          <a:ln/>
        </p:spPr>
      </p:sp>
      <p:sp>
        <p:nvSpPr>
          <p:cNvPr id="18436" name="Rectangle 3"/>
          <p:cNvSpPr>
            <a:spLocks noGrp="1" noChangeArrowheads="1"/>
          </p:cNvSpPr>
          <p:nvPr>
            <p:ph type="body" idx="1"/>
          </p:nvPr>
        </p:nvSpPr>
        <p:spPr>
          <a:noFill/>
          <a:ln/>
        </p:spPr>
        <p:txBody>
          <a:bodyPr/>
          <a:lstStyle/>
          <a:p>
            <a:pPr eaLnBrk="1" hangingPunct="1">
              <a:spcBef>
                <a:spcPct val="0"/>
              </a:spcBef>
            </a:pPr>
            <a:endParaRPr lang="en-US" sz="180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lot of focus</a:t>
            </a:r>
            <a:r>
              <a:rPr lang="en-US" baseline="0" dirty="0" smtClean="0"/>
              <a:t> has been on performance improvements and there has been substantial gain in achieving that. And some enhancement around parameters, which is like a user designed feature to report out on family parameters.  </a:t>
            </a:r>
            <a:endParaRPr lang="en-US" dirty="0" smtClean="0"/>
          </a:p>
          <a:p>
            <a:endParaRPr lang="en-US" dirty="0" smtClean="0"/>
          </a:p>
          <a:p>
            <a:r>
              <a:rPr lang="en-US" dirty="0" smtClean="0"/>
              <a:t>The four API related points mentioned in this slide don’t</a:t>
            </a:r>
            <a:r>
              <a:rPr lang="en-US" baseline="0" dirty="0" smtClean="0"/>
              <a:t> even scratch the surface of the API enhancements. We will be talking at length about the new API functionality in the following slides. </a:t>
            </a:r>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0077326E-DC5B-4BD9-83C3-281A515C0D7C}" type="slidenum">
              <a:rPr lang="en-US" altLang="en-US" smtClean="0"/>
              <a:pPr/>
              <a:t>14</a:t>
            </a:fld>
            <a:endParaRPr lang="en-US" altLang="en-US" smtClean="0"/>
          </a:p>
        </p:txBody>
      </p:sp>
      <p:sp>
        <p:nvSpPr>
          <p:cNvPr id="62467" name="Rectangle 2"/>
          <p:cNvSpPr>
            <a:spLocks noGrp="1" noRot="1" noChangeAspect="1" noChangeArrowheads="1" noTextEdit="1"/>
          </p:cNvSpPr>
          <p:nvPr>
            <p:ph type="sldImg"/>
          </p:nvPr>
        </p:nvSpPr>
        <p:spPr>
          <a:xfrm>
            <a:off x="1182688" y="698500"/>
            <a:ext cx="4656137" cy="3490913"/>
          </a:xfrm>
          <a:ln/>
        </p:spPr>
      </p:sp>
      <p:sp>
        <p:nvSpPr>
          <p:cNvPr id="62468" name="Rectangle 3"/>
          <p:cNvSpPr>
            <a:spLocks noGrp="1" noChangeArrowheads="1"/>
          </p:cNvSpPr>
          <p:nvPr>
            <p:ph type="body" idx="1"/>
          </p:nvPr>
        </p:nvSpPr>
        <p:spPr>
          <a:xfrm>
            <a:off x="935347" y="4420636"/>
            <a:ext cx="5149231" cy="4186705"/>
          </a:xfrm>
          <a:noFill/>
          <a:ln/>
        </p:spPr>
        <p:txBody>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F30AFDE2-E547-40C3-B770-FA9C7E8ECAD4}" type="slidenum">
              <a:rPr lang="en-US" smtClean="0">
                <a:cs typeface="Arial" charset="0"/>
              </a:rPr>
              <a:pPr/>
              <a:t>15</a:t>
            </a:fld>
            <a:endParaRPr lang="en-US" smtClean="0">
              <a:cs typeface="Arial" charset="0"/>
            </a:endParaRPr>
          </a:p>
        </p:txBody>
      </p:sp>
      <p:sp>
        <p:nvSpPr>
          <p:cNvPr id="66563" name="Rectangle 2"/>
          <p:cNvSpPr>
            <a:spLocks noGrp="1" noRot="1" noChangeAspect="1" noChangeArrowheads="1" noTextEdit="1"/>
          </p:cNvSpPr>
          <p:nvPr>
            <p:ph type="sldImg"/>
          </p:nvPr>
        </p:nvSpPr>
        <p:spPr>
          <a:xfrm>
            <a:off x="1741488" y="698500"/>
            <a:ext cx="3633787" cy="2724150"/>
          </a:xfrm>
          <a:ln/>
        </p:spPr>
      </p:sp>
      <p:sp>
        <p:nvSpPr>
          <p:cNvPr id="66564" name="Rectangle 3"/>
          <p:cNvSpPr>
            <a:spLocks noGrp="1" noChangeArrowheads="1"/>
          </p:cNvSpPr>
          <p:nvPr>
            <p:ph type="body" idx="1"/>
          </p:nvPr>
        </p:nvSpPr>
        <p:spPr>
          <a:noFill/>
          <a:ln/>
        </p:spPr>
        <p:txBody>
          <a:bodyPr/>
          <a:lstStyle/>
          <a:p>
            <a:pPr eaLnBrk="1" hangingPunct="1"/>
            <a:endParaRPr lang="en-US" smtClean="0">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781A007D-4DFC-4778-BC13-3870AA7FA367}" type="slidenum">
              <a:rPr lang="en-US" smtClean="0"/>
              <a:pPr/>
              <a:t>16</a:t>
            </a:fld>
            <a:endParaRPr lang="en-US" smtClean="0"/>
          </a:p>
        </p:txBody>
      </p:sp>
      <p:sp>
        <p:nvSpPr>
          <p:cNvPr id="67587" name="Rectangle 2"/>
          <p:cNvSpPr>
            <a:spLocks noGrp="1" noRot="1" noChangeAspect="1" noChangeArrowheads="1" noTextEdit="1"/>
          </p:cNvSpPr>
          <p:nvPr>
            <p:ph type="sldImg"/>
          </p:nvPr>
        </p:nvSpPr>
        <p:spPr>
          <a:xfrm>
            <a:off x="1181100" y="696913"/>
            <a:ext cx="4657725" cy="3492500"/>
          </a:xfrm>
          <a:ln/>
        </p:spPr>
      </p:sp>
      <p:sp>
        <p:nvSpPr>
          <p:cNvPr id="67588" name="Rectangle 3"/>
          <p:cNvSpPr>
            <a:spLocks noGrp="1" noChangeArrowheads="1"/>
          </p:cNvSpPr>
          <p:nvPr>
            <p:ph type="body" idx="1"/>
          </p:nvPr>
        </p:nvSpPr>
        <p:spPr>
          <a:xfrm>
            <a:off x="935347" y="4420636"/>
            <a:ext cx="5149231" cy="4188307"/>
          </a:xfrm>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781A007D-4DFC-4778-BC13-3870AA7FA367}" type="slidenum">
              <a:rPr lang="en-US" smtClean="0"/>
              <a:pPr/>
              <a:t>17</a:t>
            </a:fld>
            <a:endParaRPr lang="en-US" smtClean="0"/>
          </a:p>
        </p:txBody>
      </p:sp>
      <p:sp>
        <p:nvSpPr>
          <p:cNvPr id="67587" name="Rectangle 2"/>
          <p:cNvSpPr>
            <a:spLocks noGrp="1" noRot="1" noChangeAspect="1" noChangeArrowheads="1" noTextEdit="1"/>
          </p:cNvSpPr>
          <p:nvPr>
            <p:ph type="sldImg"/>
          </p:nvPr>
        </p:nvSpPr>
        <p:spPr>
          <a:xfrm>
            <a:off x="1181100" y="696913"/>
            <a:ext cx="4657725" cy="3492500"/>
          </a:xfrm>
          <a:ln/>
        </p:spPr>
      </p:sp>
      <p:sp>
        <p:nvSpPr>
          <p:cNvPr id="67588" name="Rectangle 3"/>
          <p:cNvSpPr>
            <a:spLocks noGrp="1" noChangeArrowheads="1"/>
          </p:cNvSpPr>
          <p:nvPr>
            <p:ph type="body" idx="1"/>
          </p:nvPr>
        </p:nvSpPr>
        <p:spPr>
          <a:xfrm>
            <a:off x="935347" y="4420636"/>
            <a:ext cx="5149231" cy="4188307"/>
          </a:xfrm>
          <a:noFill/>
          <a:ln/>
        </p:spPr>
        <p:txBody>
          <a:bodyPr/>
          <a:lstStyle/>
          <a:p>
            <a:pPr eaLnBrk="1" hangingPunct="1"/>
            <a:r>
              <a:rPr lang="en-US" smtClean="0"/>
              <a:t>Before getting into the rice</a:t>
            </a:r>
            <a:r>
              <a:rPr lang="en-US" baseline="0" smtClean="0"/>
              <a:t> and wine, for which I will hand over to first Adam and then Saikat, here are a few words on our various teams' migration experiences.</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18</a:t>
            </a:fld>
            <a:endParaRPr lang="en-US" smtClean="0"/>
          </a:p>
        </p:txBody>
      </p:sp>
      <p:sp>
        <p:nvSpPr>
          <p:cNvPr id="68611" name="Rectangle 2"/>
          <p:cNvSpPr>
            <a:spLocks noGrp="1" noRot="1" noChangeAspect="1" noChangeArrowheads="1" noTextEdit="1"/>
          </p:cNvSpPr>
          <p:nvPr>
            <p:ph type="sldImg"/>
          </p:nvPr>
        </p:nvSpPr>
        <p:spPr>
          <a:xfrm>
            <a:off x="1181100" y="696913"/>
            <a:ext cx="4657725" cy="3492500"/>
          </a:xfrm>
          <a:ln/>
        </p:spPr>
      </p:sp>
      <p:sp>
        <p:nvSpPr>
          <p:cNvPr id="68612" name="Rectangle 3"/>
          <p:cNvSpPr>
            <a:spLocks noGrp="1" noChangeArrowheads="1"/>
          </p:cNvSpPr>
          <p:nvPr>
            <p:ph type="body" idx="1"/>
          </p:nvPr>
        </p:nvSpPr>
        <p:spPr>
          <a:xfrm>
            <a:off x="935347" y="4420636"/>
            <a:ext cx="5149231" cy="4188307"/>
          </a:xfrm>
          <a:noFill/>
          <a:ln/>
        </p:spPr>
        <p:txBody>
          <a:bodyPr/>
          <a:lstStyle/>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9B30E60-88F8-4D84-B8E0-E5B3186A4083}" type="slidenum">
              <a:rPr lang="en-US" smtClean="0"/>
              <a:pPr/>
              <a:t>19</a:t>
            </a:fld>
            <a:endParaRPr lang="en-US" smtClean="0"/>
          </a:p>
        </p:txBody>
      </p:sp>
      <p:sp>
        <p:nvSpPr>
          <p:cNvPr id="69635" name="Rectangle 2"/>
          <p:cNvSpPr>
            <a:spLocks noGrp="1" noRot="1" noChangeAspect="1" noChangeArrowheads="1" noTextEdit="1"/>
          </p:cNvSpPr>
          <p:nvPr>
            <p:ph type="sldImg"/>
          </p:nvPr>
        </p:nvSpPr>
        <p:spPr>
          <a:xfrm>
            <a:off x="1181100" y="696913"/>
            <a:ext cx="4657725" cy="3492500"/>
          </a:xfrm>
          <a:ln/>
        </p:spPr>
      </p:sp>
      <p:sp>
        <p:nvSpPr>
          <p:cNvPr id="69636" name="Rectangle 3"/>
          <p:cNvSpPr>
            <a:spLocks noGrp="1" noChangeArrowheads="1"/>
          </p:cNvSpPr>
          <p:nvPr>
            <p:ph type="body" idx="1"/>
          </p:nvPr>
        </p:nvSpPr>
        <p:spPr>
          <a:xfrm>
            <a:off x="935347" y="4420636"/>
            <a:ext cx="5149231" cy="4188307"/>
          </a:xfrm>
          <a:noFill/>
          <a:ln/>
        </p:spPr>
        <p:txBody>
          <a:bodyPr/>
          <a:lstStyle/>
          <a:p>
            <a:pPr eaLnBrk="1" hangingPunct="1"/>
            <a:r>
              <a:rPr lang="en-US" dirty="0" smtClean="0"/>
              <a:t>The</a:t>
            </a:r>
            <a:r>
              <a:rPr lang="en-US" baseline="0" dirty="0" smtClean="0"/>
              <a:t> namespaces have undergone considerable re-structuring to enable </a:t>
            </a:r>
          </a:p>
          <a:p>
            <a:pPr marL="233218" indent="-233218" eaLnBrk="1" hangingPunct="1">
              <a:buAutoNum type="arabicParenR"/>
            </a:pPr>
            <a:r>
              <a:rPr lang="en-US" baseline="0" dirty="0" smtClean="0"/>
              <a:t>Quicker and structured access to API functionality that the API users need to work with. Getting access to the right functions was one of the reasons</a:t>
            </a:r>
          </a:p>
          <a:p>
            <a:pPr marL="233218" indent="-233218" eaLnBrk="1" hangingPunct="1">
              <a:buAutoNum type="arabicParenR"/>
            </a:pPr>
            <a:r>
              <a:rPr lang="en-US" baseline="0" dirty="0" smtClean="0"/>
              <a:t>There was no way to scale up the API without some fundamental reorganization of structure which would help it expand not just now but in releases to come</a:t>
            </a:r>
          </a:p>
          <a:p>
            <a:pPr marL="233218" indent="-233218" eaLnBrk="1" hangingPunct="1">
              <a:buAutoNum type="arabicParenR"/>
            </a:pPr>
            <a:r>
              <a:rPr lang="en-US" baseline="0" dirty="0" smtClean="0"/>
              <a:t>There was a need to separate the UI from the DB more cleanly. There were also some requirements to separate the Revit engine from the UI and more work on this was done which is now manifesting itself through the API. </a:t>
            </a:r>
          </a:p>
          <a:p>
            <a:pPr marL="233218" indent="-233218" eaLnBrk="1" hangingPunct="1">
              <a:buAutoNum type="arabicParenR"/>
            </a:pPr>
            <a:endParaRPr lang="en-US" baseline="0" dirty="0" smtClean="0"/>
          </a:p>
          <a:p>
            <a:pPr marL="233218" indent="-233218" eaLnBrk="1" hangingPunct="1"/>
            <a:r>
              <a:rPr lang="en-US" baseline="0" dirty="0" smtClean="0"/>
              <a:t>In previous releases, the API was split along the functionality around the verticals which led to confusion about where the classes were if elements or symbols were specific to one vertical. </a:t>
            </a:r>
          </a:p>
          <a:p>
            <a:pPr marL="233218" indent="-233218" eaLnBrk="1" hangingPunct="1">
              <a:buAutoNum type="arabicParenR"/>
            </a:pPr>
            <a:endParaRPr lang="en-US" baseline="0" dirty="0" smtClean="0"/>
          </a:p>
          <a:p>
            <a:pPr marL="233218" indent="-233218" eaLnBrk="1" hangingPunct="1"/>
            <a:r>
              <a:rPr lang="en-US" baseline="0" dirty="0" smtClean="0"/>
              <a:t>So now we have three main namespaces – </a:t>
            </a:r>
          </a:p>
          <a:p>
            <a:pPr marL="233218" indent="-233218" eaLnBrk="1" hangingPunct="1">
              <a:buAutoNum type="arabicParenR"/>
            </a:pPr>
            <a:r>
              <a:rPr lang="en-US" baseline="0" dirty="0" smtClean="0"/>
              <a:t>Application Services – Similar to AutoCAD’s </a:t>
            </a:r>
            <a:r>
              <a:rPr lang="en-US" baseline="0" dirty="0" err="1" smtClean="0"/>
              <a:t>ApplicationServices</a:t>
            </a:r>
            <a:r>
              <a:rPr lang="en-US" baseline="0" dirty="0" smtClean="0"/>
              <a:t> namespaces. </a:t>
            </a:r>
          </a:p>
          <a:p>
            <a:pPr marL="233218" indent="-233218" eaLnBrk="1" hangingPunct="1">
              <a:buAutoNum type="arabicParenR"/>
            </a:pPr>
            <a:r>
              <a:rPr lang="en-US" baseline="0" dirty="0" smtClean="0"/>
              <a:t>DB – classes accessing the file data </a:t>
            </a:r>
          </a:p>
          <a:p>
            <a:pPr marL="233218" indent="-233218" eaLnBrk="1" hangingPunct="1">
              <a:buAutoNum type="arabicParenR"/>
            </a:pPr>
            <a:r>
              <a:rPr lang="en-US" baseline="0" dirty="0" smtClean="0"/>
              <a:t>UI – classes accessing or customizing the UI</a:t>
            </a:r>
          </a:p>
          <a:p>
            <a:pPr marL="233218" indent="-233218" eaLnBrk="1" hangingPunct="1">
              <a:buAutoNum type="arabicParenR"/>
            </a:pPr>
            <a:endParaRPr lang="en-US" baseline="0" dirty="0" smtClean="0"/>
          </a:p>
          <a:p>
            <a:pPr marL="233218" indent="-233218" eaLnBrk="1" hangingPunct="1">
              <a:buAutoNum type="arabicParenR"/>
            </a:pP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9B30E60-88F8-4D84-B8E0-E5B3186A4083}" type="slidenum">
              <a:rPr lang="en-US" smtClean="0"/>
              <a:pPr/>
              <a:t>20</a:t>
            </a:fld>
            <a:endParaRPr lang="en-US" smtClean="0"/>
          </a:p>
        </p:txBody>
      </p:sp>
      <p:sp>
        <p:nvSpPr>
          <p:cNvPr id="69635" name="Rectangle 2"/>
          <p:cNvSpPr>
            <a:spLocks noGrp="1" noRot="1" noChangeAspect="1" noChangeArrowheads="1" noTextEdit="1"/>
          </p:cNvSpPr>
          <p:nvPr>
            <p:ph type="sldImg"/>
          </p:nvPr>
        </p:nvSpPr>
        <p:spPr>
          <a:xfrm>
            <a:off x="1181100" y="696913"/>
            <a:ext cx="4657725" cy="3492500"/>
          </a:xfrm>
          <a:ln/>
        </p:spPr>
      </p:sp>
      <p:sp>
        <p:nvSpPr>
          <p:cNvPr id="69636" name="Rectangle 3"/>
          <p:cNvSpPr>
            <a:spLocks noGrp="1" noChangeArrowheads="1"/>
          </p:cNvSpPr>
          <p:nvPr>
            <p:ph type="body" idx="1"/>
          </p:nvPr>
        </p:nvSpPr>
        <p:spPr>
          <a:xfrm>
            <a:off x="935347" y="4420636"/>
            <a:ext cx="5149231" cy="4188307"/>
          </a:xfrm>
          <a:noFill/>
          <a:ln/>
        </p:spPr>
        <p:txBody>
          <a:bodyPr/>
          <a:lstStyle/>
          <a:p>
            <a:pPr eaLnBrk="1" hangingPunct="1"/>
            <a:r>
              <a:rPr lang="en-US" dirty="0" smtClean="0"/>
              <a:t>The namespace</a:t>
            </a:r>
            <a:r>
              <a:rPr lang="en-US" baseline="0" dirty="0" smtClean="0"/>
              <a:t> re-organization has also manifested itself in having two DLLs. Alpha 2 still has one DLL but from Beta onwards we can expect to have both the DLLs. </a:t>
            </a: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9B30E60-88F8-4D84-B8E0-E5B3186A4083}" type="slidenum">
              <a:rPr lang="en-US" smtClean="0"/>
              <a:pPr/>
              <a:t>21</a:t>
            </a:fld>
            <a:endParaRPr lang="en-US" smtClean="0"/>
          </a:p>
        </p:txBody>
      </p:sp>
      <p:sp>
        <p:nvSpPr>
          <p:cNvPr id="69635" name="Rectangle 2"/>
          <p:cNvSpPr>
            <a:spLocks noGrp="1" noRot="1" noChangeAspect="1" noChangeArrowheads="1" noTextEdit="1"/>
          </p:cNvSpPr>
          <p:nvPr>
            <p:ph type="sldImg"/>
          </p:nvPr>
        </p:nvSpPr>
        <p:spPr>
          <a:xfrm>
            <a:off x="1181100" y="696913"/>
            <a:ext cx="4657725" cy="3492500"/>
          </a:xfrm>
          <a:ln/>
        </p:spPr>
      </p:sp>
      <p:sp>
        <p:nvSpPr>
          <p:cNvPr id="69636" name="Rectangle 3"/>
          <p:cNvSpPr>
            <a:spLocks noGrp="1" noChangeArrowheads="1"/>
          </p:cNvSpPr>
          <p:nvPr>
            <p:ph type="body" idx="1"/>
          </p:nvPr>
        </p:nvSpPr>
        <p:spPr>
          <a:xfrm>
            <a:off x="935347" y="4420636"/>
            <a:ext cx="5149231" cy="4188307"/>
          </a:xfrm>
          <a:noFill/>
          <a:ln/>
        </p:spPr>
        <p:txBody>
          <a:bodyPr/>
          <a:lstStyle/>
          <a:p>
            <a:pPr eaLnBrk="1" hangingPunct="1"/>
            <a:r>
              <a:rPr lang="en-US" dirty="0" smtClean="0"/>
              <a:t>Each of the namespaces</a:t>
            </a:r>
            <a:r>
              <a:rPr lang="en-US" baseline="0" dirty="0" smtClean="0"/>
              <a:t> now will have discipline specific subdivisions. These will correspond to various verticals available.  As you can notice MEP too has been broken down into its various disciplines under it – namely the Mechanical, Electrical and Plumbing. </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9B30E60-88F8-4D84-B8E0-E5B3186A4083}" type="slidenum">
              <a:rPr lang="en-US" smtClean="0"/>
              <a:pPr/>
              <a:t>22</a:t>
            </a:fld>
            <a:endParaRPr lang="en-US" smtClean="0"/>
          </a:p>
        </p:txBody>
      </p:sp>
      <p:sp>
        <p:nvSpPr>
          <p:cNvPr id="69635" name="Rectangle 2"/>
          <p:cNvSpPr>
            <a:spLocks noGrp="1" noRot="1" noChangeAspect="1" noChangeArrowheads="1" noTextEdit="1"/>
          </p:cNvSpPr>
          <p:nvPr>
            <p:ph type="sldImg"/>
          </p:nvPr>
        </p:nvSpPr>
        <p:spPr>
          <a:xfrm>
            <a:off x="1181100" y="696913"/>
            <a:ext cx="4657725" cy="3492500"/>
          </a:xfrm>
          <a:ln/>
        </p:spPr>
      </p:sp>
      <p:sp>
        <p:nvSpPr>
          <p:cNvPr id="69636" name="Rectangle 3"/>
          <p:cNvSpPr>
            <a:spLocks noGrp="1" noChangeArrowheads="1"/>
          </p:cNvSpPr>
          <p:nvPr>
            <p:ph type="body" idx="1"/>
          </p:nvPr>
        </p:nvSpPr>
        <p:spPr>
          <a:xfrm>
            <a:off x="935347" y="4420636"/>
            <a:ext cx="5149231" cy="4188307"/>
          </a:xfrm>
          <a:noFill/>
          <a:ln/>
        </p:spPr>
        <p:txBody>
          <a:bodyPr/>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9B30E60-88F8-4D84-B8E0-E5B3186A4083}" type="slidenum">
              <a:rPr lang="en-US" smtClean="0"/>
              <a:pPr/>
              <a:t>23</a:t>
            </a:fld>
            <a:endParaRPr lang="en-US" smtClean="0"/>
          </a:p>
        </p:txBody>
      </p:sp>
      <p:sp>
        <p:nvSpPr>
          <p:cNvPr id="69635" name="Rectangle 2"/>
          <p:cNvSpPr>
            <a:spLocks noGrp="1" noRot="1" noChangeAspect="1" noChangeArrowheads="1" noTextEdit="1"/>
          </p:cNvSpPr>
          <p:nvPr>
            <p:ph type="sldImg"/>
          </p:nvPr>
        </p:nvSpPr>
        <p:spPr>
          <a:xfrm>
            <a:off x="1181100" y="696913"/>
            <a:ext cx="4657725" cy="3492500"/>
          </a:xfrm>
          <a:ln/>
        </p:spPr>
      </p:sp>
      <p:sp>
        <p:nvSpPr>
          <p:cNvPr id="69636" name="Rectangle 3"/>
          <p:cNvSpPr>
            <a:spLocks noGrp="1" noChangeArrowheads="1"/>
          </p:cNvSpPr>
          <p:nvPr>
            <p:ph type="body" idx="1"/>
          </p:nvPr>
        </p:nvSpPr>
        <p:spPr>
          <a:xfrm>
            <a:off x="935347" y="4420636"/>
            <a:ext cx="5149231" cy="4188307"/>
          </a:xfrm>
          <a:noFill/>
          <a:ln/>
        </p:spPr>
        <p:txBody>
          <a:bodyPr/>
          <a:lstStyle/>
          <a:p>
            <a:pPr eaLnBrk="1" hangingPunct="1"/>
            <a:r>
              <a:rPr lang="en-US" dirty="0" smtClean="0"/>
              <a:t>This</a:t>
            </a:r>
            <a:r>
              <a:rPr lang="en-US" baseline="0" dirty="0" smtClean="0"/>
              <a:t> particular enhancement is both a rice and wine. This is something that you have to do but also has a lot of benefits of doing the same. Some of the audience might be familiar with Suspend Updating feature which disables Revit from regenerating every time we initiate some action. That mode will be still in available in Revit 2011 but there is also a new feature now which manually sets the regeneration option so that you can decide on when you want Revit to regenerate. This will be part of an attribute of the new command registration mechanism we shall talk about soon. So this would help in deciding if you want Revit to regenerate every time on its own or you want to manually regenerate when you think is more appropriate. So moving forward, Suspend updating might be obsolete with focus now shifting to </a:t>
            </a:r>
            <a:r>
              <a:rPr lang="en-US" baseline="0" dirty="0" err="1" smtClean="0"/>
              <a:t>RegenerationOption</a:t>
            </a:r>
            <a:r>
              <a:rPr lang="en-US" baseline="0" dirty="0" smtClean="0"/>
              <a:t>. </a:t>
            </a: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9B30E60-88F8-4D84-B8E0-E5B3186A4083}" type="slidenum">
              <a:rPr lang="en-US" smtClean="0"/>
              <a:pPr/>
              <a:t>24</a:t>
            </a:fld>
            <a:endParaRPr lang="en-US" smtClean="0"/>
          </a:p>
        </p:txBody>
      </p:sp>
      <p:sp>
        <p:nvSpPr>
          <p:cNvPr id="69635" name="Rectangle 2"/>
          <p:cNvSpPr>
            <a:spLocks noGrp="1" noRot="1" noChangeAspect="1" noChangeArrowheads="1" noTextEdit="1"/>
          </p:cNvSpPr>
          <p:nvPr>
            <p:ph type="sldImg"/>
          </p:nvPr>
        </p:nvSpPr>
        <p:spPr>
          <a:xfrm>
            <a:off x="1181100" y="696913"/>
            <a:ext cx="4657725" cy="3492500"/>
          </a:xfrm>
          <a:ln/>
        </p:spPr>
      </p:sp>
      <p:sp>
        <p:nvSpPr>
          <p:cNvPr id="69636" name="Rectangle 3"/>
          <p:cNvSpPr>
            <a:spLocks noGrp="1" noChangeArrowheads="1"/>
          </p:cNvSpPr>
          <p:nvPr>
            <p:ph type="body" idx="1"/>
          </p:nvPr>
        </p:nvSpPr>
        <p:spPr>
          <a:xfrm>
            <a:off x="935347" y="4420636"/>
            <a:ext cx="5149231" cy="4188307"/>
          </a:xfrm>
          <a:noFill/>
          <a:ln/>
        </p:spPr>
        <p:txBody>
          <a:bodyPr/>
          <a:lstStyle/>
          <a:p>
            <a:pPr eaLnBrk="1" hangingPunct="1"/>
            <a:r>
              <a:rPr lang="en-US" dirty="0" smtClean="0"/>
              <a:t>These all new classes</a:t>
            </a:r>
            <a:r>
              <a:rPr lang="en-US" baseline="0" dirty="0" smtClean="0"/>
              <a:t> are directly implemented in Managed code and so the performance, firstly, should vastly improve. </a:t>
            </a:r>
          </a:p>
          <a:p>
            <a:pPr eaLnBrk="1" hangingPunct="1"/>
            <a:endParaRPr lang="en-US" baseline="0" dirty="0" smtClean="0"/>
          </a:p>
          <a:p>
            <a:pPr eaLnBrk="1" hangingPunct="1"/>
            <a:r>
              <a:rPr lang="en-US" baseline="0" dirty="0" smtClean="0"/>
              <a:t>They are also immutable and thus should be more suitable for use as properties. </a:t>
            </a:r>
          </a:p>
          <a:p>
            <a:pPr eaLnBrk="1" hangingPunct="1"/>
            <a:endParaRPr lang="en-US" baseline="0" dirty="0" smtClean="0"/>
          </a:p>
          <a:p>
            <a:pPr eaLnBrk="1" hangingPunct="1"/>
            <a:r>
              <a:rPr lang="en-US" baseline="0" dirty="0" smtClean="0"/>
              <a:t>With </a:t>
            </a:r>
            <a:r>
              <a:rPr lang="en-US" baseline="0" dirty="0" err="1" smtClean="0"/>
              <a:t>ElementId</a:t>
            </a:r>
            <a:r>
              <a:rPr lang="en-US" baseline="0" dirty="0" smtClean="0"/>
              <a:t>, methods now can accept and return them and methods have been modified to accept .NET collections. And </a:t>
            </a:r>
            <a:r>
              <a:rPr lang="en-US" baseline="0" dirty="0" err="1" smtClean="0"/>
              <a:t>ElementId</a:t>
            </a:r>
            <a:r>
              <a:rPr lang="en-US" baseline="0" dirty="0" smtClean="0"/>
              <a:t> is now a class instead of </a:t>
            </a:r>
            <a:r>
              <a:rPr lang="en-US" baseline="0" dirty="0" err="1" smtClean="0"/>
              <a:t>struct</a:t>
            </a:r>
            <a:r>
              <a:rPr lang="en-US" baseline="0" dirty="0" smtClean="0"/>
              <a:t> and this might need to be updated in your applications. And this also implies that we can no longer pass this as reference.  </a:t>
            </a: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9B30E60-88F8-4D84-B8E0-E5B3186A4083}" type="slidenum">
              <a:rPr lang="en-US" smtClean="0"/>
              <a:pPr/>
              <a:t>25</a:t>
            </a:fld>
            <a:endParaRPr lang="en-US" smtClean="0"/>
          </a:p>
        </p:txBody>
      </p:sp>
      <p:sp>
        <p:nvSpPr>
          <p:cNvPr id="69635" name="Rectangle 2"/>
          <p:cNvSpPr>
            <a:spLocks noGrp="1" noRot="1" noChangeAspect="1" noChangeArrowheads="1" noTextEdit="1"/>
          </p:cNvSpPr>
          <p:nvPr>
            <p:ph type="sldImg"/>
          </p:nvPr>
        </p:nvSpPr>
        <p:spPr>
          <a:xfrm>
            <a:off x="1181100" y="696913"/>
            <a:ext cx="4657725" cy="3492500"/>
          </a:xfrm>
          <a:ln/>
        </p:spPr>
      </p:sp>
      <p:sp>
        <p:nvSpPr>
          <p:cNvPr id="69636" name="Rectangle 3"/>
          <p:cNvSpPr>
            <a:spLocks noGrp="1" noChangeArrowheads="1"/>
          </p:cNvSpPr>
          <p:nvPr>
            <p:ph type="body" idx="1"/>
          </p:nvPr>
        </p:nvSpPr>
        <p:spPr>
          <a:xfrm>
            <a:off x="935347" y="4420636"/>
            <a:ext cx="5149231" cy="4188307"/>
          </a:xfrm>
          <a:noFill/>
          <a:ln/>
        </p:spPr>
        <p:txBody>
          <a:bodyPr/>
          <a:lstStyle/>
          <a:p>
            <a:pPr eaLnBrk="1" hangingPunct="1"/>
            <a:r>
              <a:rPr lang="en-US" dirty="0" smtClean="0"/>
              <a:t>This replacement of Symbol</a:t>
            </a:r>
            <a:r>
              <a:rPr lang="en-US" baseline="0" dirty="0" smtClean="0"/>
              <a:t> class to a more explanatory </a:t>
            </a:r>
            <a:r>
              <a:rPr lang="en-US" baseline="0" dirty="0" err="1" smtClean="0"/>
              <a:t>ElementType</a:t>
            </a:r>
            <a:r>
              <a:rPr lang="en-US" baseline="0" dirty="0" smtClean="0"/>
              <a:t> class also exposes some new methods to identify and find similar elements of that type. This helps reduce the detective work when we want to replace one element in the database with another. </a:t>
            </a:r>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9B30E60-88F8-4D84-B8E0-E5B3186A4083}" type="slidenum">
              <a:rPr lang="en-US" smtClean="0"/>
              <a:pPr/>
              <a:t>26</a:t>
            </a:fld>
            <a:endParaRPr lang="en-US" smtClean="0"/>
          </a:p>
        </p:txBody>
      </p:sp>
      <p:sp>
        <p:nvSpPr>
          <p:cNvPr id="69635" name="Rectangle 2"/>
          <p:cNvSpPr>
            <a:spLocks noGrp="1" noRot="1" noChangeAspect="1" noChangeArrowheads="1" noTextEdit="1"/>
          </p:cNvSpPr>
          <p:nvPr>
            <p:ph type="sldImg"/>
          </p:nvPr>
        </p:nvSpPr>
        <p:spPr>
          <a:xfrm>
            <a:off x="1181100" y="696913"/>
            <a:ext cx="4657725" cy="3492500"/>
          </a:xfrm>
          <a:ln/>
        </p:spPr>
      </p:sp>
      <p:sp>
        <p:nvSpPr>
          <p:cNvPr id="69636" name="Rectangle 3"/>
          <p:cNvSpPr>
            <a:spLocks noGrp="1" noChangeArrowheads="1"/>
          </p:cNvSpPr>
          <p:nvPr>
            <p:ph type="body" idx="1"/>
          </p:nvPr>
        </p:nvSpPr>
        <p:spPr>
          <a:xfrm>
            <a:off x="935347" y="4420636"/>
            <a:ext cx="5149231" cy="4188307"/>
          </a:xfrm>
          <a:noFill/>
          <a:ln/>
        </p:spPr>
        <p:txBody>
          <a:bodyPr/>
          <a:lstStyle/>
          <a:p>
            <a:pPr eaLnBrk="1" hangingPunct="1"/>
            <a:r>
              <a:rPr lang="en-US" dirty="0" smtClean="0"/>
              <a:t>Transactions</a:t>
            </a:r>
            <a:r>
              <a:rPr lang="en-US" baseline="0" dirty="0" smtClean="0"/>
              <a:t> have been redone to make it more logical and provide more comprehensive set of options for managing changes being made to the Revit document. The previous mechanism was mainly structured with API built on top of internal mechanism. In this release, some work was done internally to the transactions and that is making directly through to the API. This has also helped provide more functionality directly to the transactions through the API. So you will have to work on transactions explicitly if you have to work with them considering these changes. Besides opening and closing transactions, now we can logically group certain tasks. We now have sub transactions that we can optionally generate to do some changes. Sub-transactions help in logically splitting larger tasks into smaller ones. They have to created within open transaction and must be closed before closing of the outer (main) transaction. They don’t have any name and thus do not appear in the Undo stack. Grouping will help group transactions in the undo stack so that they can be undone in one shot. So we can start, commit, rollback and get status which includes the flag of Pending which indicates that some error has happened and with some interaction from the user, it will be either rolled back or committed once the user resolves the issue. </a:t>
            </a:r>
          </a:p>
          <a:p>
            <a:pPr eaLnBrk="1" hangingPunct="1"/>
            <a:endParaRPr lang="en-US" baseline="0" dirty="0" smtClean="0"/>
          </a:p>
          <a:p>
            <a:pPr eaLnBrk="1" hangingPunct="1"/>
            <a:r>
              <a:rPr lang="en-US" baseline="0" dirty="0" smtClean="0"/>
              <a:t>So overall this helps manage the undo stack more closely. And so users now have greater control on deciding on how to group tasks in one undo stack or have them undone in more granular fashion.   </a:t>
            </a: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9B30E60-88F8-4D84-B8E0-E5B3186A4083}" type="slidenum">
              <a:rPr lang="en-US" smtClean="0"/>
              <a:pPr/>
              <a:t>27</a:t>
            </a:fld>
            <a:endParaRPr lang="en-US" smtClean="0"/>
          </a:p>
        </p:txBody>
      </p:sp>
      <p:sp>
        <p:nvSpPr>
          <p:cNvPr id="69635" name="Rectangle 2"/>
          <p:cNvSpPr>
            <a:spLocks noGrp="1" noRot="1" noChangeAspect="1" noChangeArrowheads="1" noTextEdit="1"/>
          </p:cNvSpPr>
          <p:nvPr>
            <p:ph type="sldImg"/>
          </p:nvPr>
        </p:nvSpPr>
        <p:spPr>
          <a:xfrm>
            <a:off x="1181100" y="696913"/>
            <a:ext cx="4657725" cy="3492500"/>
          </a:xfrm>
          <a:ln/>
        </p:spPr>
      </p:sp>
      <p:sp>
        <p:nvSpPr>
          <p:cNvPr id="69636" name="Rectangle 3"/>
          <p:cNvSpPr>
            <a:spLocks noGrp="1" noChangeArrowheads="1"/>
          </p:cNvSpPr>
          <p:nvPr>
            <p:ph type="body" idx="1"/>
          </p:nvPr>
        </p:nvSpPr>
        <p:spPr>
          <a:xfrm>
            <a:off x="935347" y="4420636"/>
            <a:ext cx="5149231" cy="4188307"/>
          </a:xfrm>
          <a:noFill/>
          <a:ln/>
        </p:spPr>
        <p:txBody>
          <a:bodyPr/>
          <a:lstStyle/>
          <a:p>
            <a:pPr eaLnBrk="1" hangingPunct="1"/>
            <a:r>
              <a:rPr lang="en-US" dirty="0" smtClean="0"/>
              <a:t>This iteration interface provides greater performance. You can get a list</a:t>
            </a:r>
            <a:r>
              <a:rPr lang="en-US" baseline="0" dirty="0" smtClean="0"/>
              <a:t> of elements from the document or a list of element ids. We shall also identify some high performance filters. </a:t>
            </a:r>
          </a:p>
          <a:p>
            <a:pPr eaLnBrk="1" hangingPunct="1"/>
            <a:endParaRPr lang="en-US" baseline="0" dirty="0" smtClean="0"/>
          </a:p>
          <a:p>
            <a:pPr eaLnBrk="1" hangingPunct="1"/>
            <a:r>
              <a:rPr lang="en-US" baseline="0" dirty="0" smtClean="0"/>
              <a:t>Revit internally has some elements in memory that are not expanded. So typically Revit has to expand those to perform certain iterations and that consumes some of the cycles. The unexpanded bit of each element does contain some information and so this release is expected to provide some services in case you have to read some information off an element, it does not have to expand the element in memory and get the information out for you and thus providing a performance advantage. We can now chain up the filters if we want to provide some combination of filters in sequence.  </a:t>
            </a:r>
          </a:p>
          <a:p>
            <a:pPr eaLnBrk="1" hangingPunct="1"/>
            <a:endParaRPr lang="en-US" baseline="0" dirty="0" smtClean="0"/>
          </a:p>
          <a:p>
            <a:pPr eaLnBrk="1" hangingPunct="1"/>
            <a:r>
              <a:rPr lang="en-US" baseline="0" dirty="0" smtClean="0"/>
              <a:t>…</a:t>
            </a:r>
          </a:p>
          <a:p>
            <a:pPr eaLnBrk="1" hangingPunct="1"/>
            <a:r>
              <a:rPr lang="en-US" baseline="0" dirty="0" smtClean="0"/>
              <a:t>…</a:t>
            </a:r>
          </a:p>
          <a:p>
            <a:pPr eaLnBrk="1" hangingPunct="1"/>
            <a:r>
              <a:rPr lang="en-US" baseline="0" dirty="0" smtClean="0"/>
              <a:t>…</a:t>
            </a:r>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9B30E60-88F8-4D84-B8E0-E5B3186A4083}" type="slidenum">
              <a:rPr lang="en-US" smtClean="0"/>
              <a:pPr/>
              <a:t>29</a:t>
            </a:fld>
            <a:endParaRPr lang="en-US" smtClean="0"/>
          </a:p>
        </p:txBody>
      </p:sp>
      <p:sp>
        <p:nvSpPr>
          <p:cNvPr id="69635" name="Rectangle 2"/>
          <p:cNvSpPr>
            <a:spLocks noGrp="1" noRot="1" noChangeAspect="1" noChangeArrowheads="1" noTextEdit="1"/>
          </p:cNvSpPr>
          <p:nvPr>
            <p:ph type="sldImg"/>
          </p:nvPr>
        </p:nvSpPr>
        <p:spPr>
          <a:xfrm>
            <a:off x="1181100" y="696913"/>
            <a:ext cx="4657725" cy="3492500"/>
          </a:xfrm>
          <a:ln/>
        </p:spPr>
      </p:sp>
      <p:sp>
        <p:nvSpPr>
          <p:cNvPr id="69636" name="Rectangle 3"/>
          <p:cNvSpPr>
            <a:spLocks noGrp="1" noChangeArrowheads="1"/>
          </p:cNvSpPr>
          <p:nvPr>
            <p:ph type="body" idx="1"/>
          </p:nvPr>
        </p:nvSpPr>
        <p:spPr>
          <a:xfrm>
            <a:off x="935347" y="4420636"/>
            <a:ext cx="5149231" cy="4188307"/>
          </a:xfrm>
          <a:noFill/>
          <a:ln/>
        </p:spPr>
        <p:txBody>
          <a:bodyPr/>
          <a:lstStyle/>
          <a:p>
            <a:pPr eaLnBrk="1" hangingPunct="1"/>
            <a:r>
              <a:rPr lang="en-US" dirty="0" smtClean="0"/>
              <a:t>The structure</a:t>
            </a:r>
            <a:r>
              <a:rPr lang="en-US" baseline="0" dirty="0" smtClean="0"/>
              <a:t> internally for Analytical model has changed. There used to a lot of sub classes around the analytical model. So all that has been consolidated to the parent class of analytical model. This offers a more streamlined interface and more capabilities to read data and modify analytical model settings. </a:t>
            </a:r>
          </a:p>
          <a:p>
            <a:pPr eaLnBrk="1" hangingPunct="1"/>
            <a:endParaRPr lang="en-US" baseline="0" dirty="0" smtClean="0"/>
          </a:p>
          <a:p>
            <a:pPr eaLnBrk="1" hangingPunct="1"/>
            <a:r>
              <a:rPr lang="en-US" baseline="0" dirty="0" smtClean="0"/>
              <a:t>And some extra functionality was also added around the analytical model too.</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9B30E60-88F8-4D84-B8E0-E5B3186A4083}" type="slidenum">
              <a:rPr lang="en-US" smtClean="0"/>
              <a:pPr/>
              <a:t>30</a:t>
            </a:fld>
            <a:endParaRPr lang="en-US" smtClean="0"/>
          </a:p>
        </p:txBody>
      </p:sp>
      <p:sp>
        <p:nvSpPr>
          <p:cNvPr id="69635" name="Rectangle 2"/>
          <p:cNvSpPr>
            <a:spLocks noGrp="1" noRot="1" noChangeAspect="1" noChangeArrowheads="1" noTextEdit="1"/>
          </p:cNvSpPr>
          <p:nvPr>
            <p:ph type="sldImg"/>
          </p:nvPr>
        </p:nvSpPr>
        <p:spPr>
          <a:xfrm>
            <a:off x="1181100" y="696913"/>
            <a:ext cx="4657725" cy="3492500"/>
          </a:xfrm>
          <a:ln/>
        </p:spPr>
      </p:sp>
      <p:sp>
        <p:nvSpPr>
          <p:cNvPr id="69636" name="Rectangle 3"/>
          <p:cNvSpPr>
            <a:spLocks noGrp="1" noChangeArrowheads="1"/>
          </p:cNvSpPr>
          <p:nvPr>
            <p:ph type="body" idx="1"/>
          </p:nvPr>
        </p:nvSpPr>
        <p:spPr>
          <a:xfrm>
            <a:off x="935347" y="4420636"/>
            <a:ext cx="5149231" cy="4188307"/>
          </a:xfrm>
          <a:noFill/>
          <a:ln/>
        </p:spPr>
        <p:txBody>
          <a:bodyPr/>
          <a:lstStyle/>
          <a:p>
            <a:r>
              <a:rPr lang="en-US" dirty="0" smtClean="0"/>
              <a:t>The </a:t>
            </a:r>
            <a:r>
              <a:rPr lang="en-US" dirty="0" err="1" smtClean="0"/>
              <a:t>AnalyticalModel</a:t>
            </a:r>
            <a:r>
              <a:rPr lang="en-US" dirty="0" smtClean="0"/>
              <a:t> class offers new methods to access other Analytical Model properties, such as: </a:t>
            </a:r>
          </a:p>
          <a:p>
            <a:r>
              <a:rPr lang="en-US" dirty="0" smtClean="0"/>
              <a:t>• Adjustment information, both manual and automatic </a:t>
            </a:r>
          </a:p>
          <a:p>
            <a:r>
              <a:rPr lang="en-US" dirty="0" smtClean="0"/>
              <a:t>• Parameter information, including projection, hard points, approximation, and rigid links </a:t>
            </a:r>
          </a:p>
          <a:p>
            <a:r>
              <a:rPr lang="en-US" dirty="0" smtClean="0"/>
              <a:t>• Analytical offset </a:t>
            </a:r>
          </a:p>
          <a:p>
            <a:endParaRPr lang="en-US" dirty="0" smtClean="0"/>
          </a:p>
          <a:p>
            <a:r>
              <a:rPr lang="en-US" dirty="0" smtClean="0"/>
              <a:t>The </a:t>
            </a:r>
            <a:r>
              <a:rPr lang="en-US" dirty="0" err="1" smtClean="0"/>
              <a:t>AnalyticalModelProfile</a:t>
            </a:r>
            <a:r>
              <a:rPr lang="en-US" dirty="0" smtClean="0"/>
              <a:t> class has been replaced by the </a:t>
            </a:r>
            <a:r>
              <a:rPr lang="en-US" dirty="0" err="1" smtClean="0"/>
              <a:t>AnalyticalModelSweptProfile</a:t>
            </a:r>
            <a:r>
              <a:rPr lang="en-US" dirty="0" smtClean="0"/>
              <a:t> class, which offers similar contents to the original class. </a:t>
            </a:r>
          </a:p>
          <a:p>
            <a:r>
              <a:rPr lang="en-US" dirty="0" smtClean="0"/>
              <a:t>The </a:t>
            </a:r>
            <a:r>
              <a:rPr lang="en-US" dirty="0" err="1" smtClean="0"/>
              <a:t>AnalyticalSupportData</a:t>
            </a:r>
            <a:r>
              <a:rPr lang="en-US" dirty="0" smtClean="0"/>
              <a:t> and </a:t>
            </a:r>
            <a:r>
              <a:rPr lang="en-US" dirty="0" err="1" smtClean="0"/>
              <a:t>AnalyticalSupportInfo</a:t>
            </a:r>
            <a:r>
              <a:rPr lang="en-US" dirty="0" smtClean="0"/>
              <a:t> classes have been replaced by collections of </a:t>
            </a:r>
            <a:r>
              <a:rPr lang="en-US" dirty="0" err="1" smtClean="0"/>
              <a:t>AnalyticalModelSupport</a:t>
            </a:r>
            <a:r>
              <a:rPr lang="en-US" dirty="0" smtClean="0"/>
              <a:t> objects. This new class offers the same information offered by </a:t>
            </a:r>
            <a:r>
              <a:rPr lang="en-US" dirty="0" err="1" smtClean="0"/>
              <a:t>AnalyticalSupportInfo</a:t>
            </a:r>
            <a:r>
              <a:rPr lang="en-US" dirty="0" smtClean="0"/>
              <a:t>, plus: </a:t>
            </a:r>
          </a:p>
          <a:p>
            <a:r>
              <a:rPr lang="en-US" dirty="0" smtClean="0"/>
              <a:t>• The support priority </a:t>
            </a:r>
          </a:p>
          <a:p>
            <a:r>
              <a:rPr lang="en-US" dirty="0" smtClean="0"/>
              <a:t>• The curve, point, and face providing support </a:t>
            </a:r>
          </a:p>
          <a:p>
            <a:endParaRPr lang="en-US" dirty="0" smtClean="0"/>
          </a:p>
          <a:p>
            <a:r>
              <a:rPr lang="en-US" dirty="0" smtClean="0"/>
              <a:t>The new </a:t>
            </a:r>
            <a:r>
              <a:rPr lang="en-US" dirty="0" err="1" smtClean="0"/>
              <a:t>AnalyticalSupportChecking</a:t>
            </a:r>
            <a:r>
              <a:rPr lang="en-US" dirty="0" smtClean="0"/>
              <a:t> interface offers the ability to run the check for unsupported structural elements. The new </a:t>
            </a:r>
            <a:r>
              <a:rPr lang="en-US" dirty="0" err="1" smtClean="0"/>
              <a:t>AnalyticalConsistencyChecking</a:t>
            </a:r>
            <a:r>
              <a:rPr lang="en-US" dirty="0" smtClean="0"/>
              <a:t> interface offers the ability to run a consistency check for the Analytical Model. The results of both checks are added to the document as warnings.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9B30E60-88F8-4D84-B8E0-E5B3186A4083}" type="slidenum">
              <a:rPr lang="en-US" smtClean="0"/>
              <a:pPr/>
              <a:t>31</a:t>
            </a:fld>
            <a:endParaRPr lang="en-US" smtClean="0"/>
          </a:p>
        </p:txBody>
      </p:sp>
      <p:sp>
        <p:nvSpPr>
          <p:cNvPr id="69635" name="Rectangle 2"/>
          <p:cNvSpPr>
            <a:spLocks noGrp="1" noRot="1" noChangeAspect="1" noChangeArrowheads="1" noTextEdit="1"/>
          </p:cNvSpPr>
          <p:nvPr>
            <p:ph type="sldImg"/>
          </p:nvPr>
        </p:nvSpPr>
        <p:spPr>
          <a:xfrm>
            <a:off x="1181100" y="696913"/>
            <a:ext cx="4657725" cy="3492500"/>
          </a:xfrm>
          <a:ln/>
        </p:spPr>
      </p:sp>
      <p:sp>
        <p:nvSpPr>
          <p:cNvPr id="69636" name="Rectangle 3"/>
          <p:cNvSpPr>
            <a:spLocks noGrp="1" noChangeArrowheads="1"/>
          </p:cNvSpPr>
          <p:nvPr>
            <p:ph type="body" idx="1"/>
          </p:nvPr>
        </p:nvSpPr>
        <p:spPr>
          <a:xfrm>
            <a:off x="935347" y="4420636"/>
            <a:ext cx="5149231" cy="4188307"/>
          </a:xfrm>
          <a:noFill/>
          <a:ln/>
        </p:spPr>
        <p:txBody>
          <a:bodyPr/>
          <a:lstStyle/>
          <a:p>
            <a:pPr eaLnBrk="1" hangingPunct="1"/>
            <a:r>
              <a:rPr lang="en-US" dirty="0" smtClean="0"/>
              <a:t>If you have some energy applications,</a:t>
            </a:r>
            <a:r>
              <a:rPr lang="en-US" baseline="0" dirty="0" smtClean="0"/>
              <a:t> we have changed t</a:t>
            </a:r>
            <a:r>
              <a:rPr lang="en-US" dirty="0" smtClean="0"/>
              <a:t>he</a:t>
            </a:r>
            <a:r>
              <a:rPr lang="en-US" baseline="0" dirty="0" smtClean="0"/>
              <a:t> name (as mentioned in the slides) to make the understanding of what these imply more appropriate. So you would have to do some translation in the property names if you have an existing application that uses these properties already. </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[Please make sure you inform that we are recording.]</a:t>
            </a:r>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9B30E60-88F8-4D84-B8E0-E5B3186A4083}" type="slidenum">
              <a:rPr lang="en-US" smtClean="0"/>
              <a:pPr/>
              <a:t>32</a:t>
            </a:fld>
            <a:endParaRPr lang="en-US" smtClean="0"/>
          </a:p>
        </p:txBody>
      </p:sp>
      <p:sp>
        <p:nvSpPr>
          <p:cNvPr id="69635" name="Rectangle 2"/>
          <p:cNvSpPr>
            <a:spLocks noGrp="1" noRot="1" noChangeAspect="1" noChangeArrowheads="1" noTextEdit="1"/>
          </p:cNvSpPr>
          <p:nvPr>
            <p:ph type="sldImg"/>
          </p:nvPr>
        </p:nvSpPr>
        <p:spPr>
          <a:xfrm>
            <a:off x="1181100" y="696913"/>
            <a:ext cx="4657725" cy="3492500"/>
          </a:xfrm>
          <a:ln/>
        </p:spPr>
      </p:sp>
      <p:sp>
        <p:nvSpPr>
          <p:cNvPr id="69636" name="Rectangle 3"/>
          <p:cNvSpPr>
            <a:spLocks noGrp="1" noChangeArrowheads="1"/>
          </p:cNvSpPr>
          <p:nvPr>
            <p:ph type="body" idx="1"/>
          </p:nvPr>
        </p:nvSpPr>
        <p:spPr>
          <a:xfrm>
            <a:off x="935347" y="4420636"/>
            <a:ext cx="5149231" cy="4188307"/>
          </a:xfrm>
          <a:noFill/>
          <a:ln/>
        </p:spPr>
        <p:txBody>
          <a:bodyPr/>
          <a:lstStyle/>
          <a:p>
            <a:pPr eaLnBrk="1" hangingPunct="1"/>
            <a:r>
              <a:rPr lang="en-US" dirty="0" smtClean="0"/>
              <a:t>The structure</a:t>
            </a:r>
            <a:r>
              <a:rPr lang="en-US" baseline="0" dirty="0" smtClean="0"/>
              <a:t> of the Exception structure has been changed to make it in conjunction with the .NET system exceptions. And we also have subclasses out of which some exceptions that are unique to Revit only. This was done so that API users (developers) would know more when any exception was thrown and in the previous setup it wasn’t quite clear. This </a:t>
            </a:r>
            <a:r>
              <a:rPr lang="en-US" baseline="0" dirty="0" err="1" smtClean="0"/>
              <a:t>subclassing</a:t>
            </a:r>
            <a:r>
              <a:rPr lang="en-US" baseline="0" dirty="0" smtClean="0"/>
              <a:t> helped us provide some additional information that will help you in your development and debugging process (instead of giving a generic say </a:t>
            </a:r>
            <a:r>
              <a:rPr lang="en-US" baseline="0" dirty="0" err="1" smtClean="0"/>
              <a:t>InvalidOperation</a:t>
            </a:r>
            <a:r>
              <a:rPr lang="en-US" baseline="0" dirty="0" smtClean="0"/>
              <a:t> exception). Besides these, there might still be exceptions that the </a:t>
            </a:r>
            <a:r>
              <a:rPr lang="en-US" baseline="0" dirty="0" err="1" smtClean="0"/>
              <a:t>Engg</a:t>
            </a:r>
            <a:r>
              <a:rPr lang="en-US" baseline="0" dirty="0" smtClean="0"/>
              <a:t> team did not anticipate and these will be under </a:t>
            </a:r>
            <a:r>
              <a:rPr lang="en-US" baseline="0" dirty="0" err="1" smtClean="0"/>
              <a:t>InternalException</a:t>
            </a:r>
            <a:r>
              <a:rPr lang="en-US" baseline="0" dirty="0" smtClean="0"/>
              <a:t>. You can share this with support team and we can help diagnose what actually went wrong and probably help us add a new subclass exception in future to handle such exceptions. </a:t>
            </a:r>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9B30E60-88F8-4D84-B8E0-E5B3186A4083}" type="slidenum">
              <a:rPr lang="en-US" smtClean="0"/>
              <a:pPr/>
              <a:t>33</a:t>
            </a:fld>
            <a:endParaRPr lang="en-US" smtClean="0"/>
          </a:p>
        </p:txBody>
      </p:sp>
      <p:sp>
        <p:nvSpPr>
          <p:cNvPr id="69635" name="Rectangle 2"/>
          <p:cNvSpPr>
            <a:spLocks noGrp="1" noRot="1" noChangeAspect="1" noChangeArrowheads="1" noTextEdit="1"/>
          </p:cNvSpPr>
          <p:nvPr>
            <p:ph type="sldImg"/>
          </p:nvPr>
        </p:nvSpPr>
        <p:spPr>
          <a:xfrm>
            <a:off x="1181100" y="696913"/>
            <a:ext cx="4657725" cy="3492500"/>
          </a:xfrm>
          <a:ln/>
        </p:spPr>
      </p:sp>
      <p:sp>
        <p:nvSpPr>
          <p:cNvPr id="69636" name="Rectangle 3"/>
          <p:cNvSpPr>
            <a:spLocks noGrp="1" noChangeArrowheads="1"/>
          </p:cNvSpPr>
          <p:nvPr>
            <p:ph type="body" idx="1"/>
          </p:nvPr>
        </p:nvSpPr>
        <p:spPr>
          <a:xfrm>
            <a:off x="935347" y="4420636"/>
            <a:ext cx="5149231" cy="4188307"/>
          </a:xfrm>
          <a:noFill/>
          <a:ln/>
        </p:spPr>
        <p:txBody>
          <a:bodyPr/>
          <a:lstStyle/>
          <a:p>
            <a:pPr eaLnBrk="1" hangingPunct="1"/>
            <a:r>
              <a:rPr lang="en-US" dirty="0" smtClean="0"/>
              <a:t>In Revit</a:t>
            </a:r>
            <a:r>
              <a:rPr lang="en-US" baseline="0" dirty="0" smtClean="0"/>
              <a:t> 2010, we had deprecated most of the old events and now in this release, we have deprecated the remaining old events. API users can work with the new Events available in Revit 2010 and they help deal with all sorts of event actions that might be needed to be tracked. </a:t>
            </a:r>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9B30E60-88F8-4D84-B8E0-E5B3186A4083}" type="slidenum">
              <a:rPr lang="en-US" smtClean="0"/>
              <a:pPr/>
              <a:t>34</a:t>
            </a:fld>
            <a:endParaRPr lang="en-US" smtClean="0"/>
          </a:p>
        </p:txBody>
      </p:sp>
      <p:sp>
        <p:nvSpPr>
          <p:cNvPr id="69635" name="Rectangle 2"/>
          <p:cNvSpPr>
            <a:spLocks noGrp="1" noRot="1" noChangeAspect="1" noChangeArrowheads="1" noTextEdit="1"/>
          </p:cNvSpPr>
          <p:nvPr>
            <p:ph type="sldImg"/>
          </p:nvPr>
        </p:nvSpPr>
        <p:spPr>
          <a:xfrm>
            <a:off x="1181100" y="696913"/>
            <a:ext cx="4657725" cy="3492500"/>
          </a:xfrm>
          <a:ln/>
        </p:spPr>
      </p:sp>
      <p:sp>
        <p:nvSpPr>
          <p:cNvPr id="69636" name="Rectangle 3"/>
          <p:cNvSpPr>
            <a:spLocks noGrp="1" noChangeArrowheads="1"/>
          </p:cNvSpPr>
          <p:nvPr>
            <p:ph type="body" idx="1"/>
          </p:nvPr>
        </p:nvSpPr>
        <p:spPr>
          <a:xfrm>
            <a:off x="935347" y="4420636"/>
            <a:ext cx="5149231" cy="4188307"/>
          </a:xfrm>
          <a:noFill/>
          <a:ln/>
        </p:spPr>
        <p:txBody>
          <a:bodyPr/>
          <a:lstStyle/>
          <a:p>
            <a:pPr eaLnBrk="1" hangingPunct="1"/>
            <a:r>
              <a:rPr lang="en-US" dirty="0" smtClean="0"/>
              <a:t>The</a:t>
            </a:r>
            <a:r>
              <a:rPr lang="en-US" baseline="0" dirty="0" smtClean="0"/>
              <a:t> entry point class templates have been modified to accommodate this change. </a:t>
            </a:r>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C6D1E87C-4E48-4B08-8132-6E8B35791EEC}" type="slidenum">
              <a:rPr lang="en-US" smtClean="0"/>
              <a:pPr/>
              <a:t>35</a:t>
            </a:fld>
            <a:endParaRPr lang="en-US" smtClean="0"/>
          </a:p>
        </p:txBody>
      </p:sp>
      <p:sp>
        <p:nvSpPr>
          <p:cNvPr id="71683" name="Rectangle 2"/>
          <p:cNvSpPr>
            <a:spLocks noGrp="1" noRot="1" noChangeAspect="1" noChangeArrowheads="1" noTextEdit="1"/>
          </p:cNvSpPr>
          <p:nvPr>
            <p:ph type="sldImg"/>
          </p:nvPr>
        </p:nvSpPr>
        <p:spPr>
          <a:xfrm>
            <a:off x="1181100" y="696913"/>
            <a:ext cx="4657725" cy="3492500"/>
          </a:xfrm>
          <a:ln/>
        </p:spPr>
      </p:sp>
      <p:sp>
        <p:nvSpPr>
          <p:cNvPr id="71684" name="Rectangle 3"/>
          <p:cNvSpPr>
            <a:spLocks noGrp="1" noChangeArrowheads="1"/>
          </p:cNvSpPr>
          <p:nvPr>
            <p:ph type="body" idx="1"/>
          </p:nvPr>
        </p:nvSpPr>
        <p:spPr>
          <a:xfrm>
            <a:off x="935347" y="4420636"/>
            <a:ext cx="5149231" cy="4188307"/>
          </a:xfrm>
          <a:noFill/>
          <a:ln/>
        </p:spPr>
        <p:txBody>
          <a:bodyPr/>
          <a:lstStyle/>
          <a:p>
            <a:pPr eaLnBrk="1" hangingPunct="1"/>
            <a:endParaRPr lang="en-US" dirty="0" smtClean="0"/>
          </a:p>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E9860781-3B53-4CF4-AD6A-F8BECC1BE67F}" type="slidenum">
              <a:rPr lang="en-US" smtClean="0"/>
              <a:pPr/>
              <a:t>36</a:t>
            </a:fld>
            <a:endParaRPr lang="en-US" smtClean="0"/>
          </a:p>
        </p:txBody>
      </p:sp>
      <p:sp>
        <p:nvSpPr>
          <p:cNvPr id="74755" name="Rectangle 2"/>
          <p:cNvSpPr>
            <a:spLocks noGrp="1" noRot="1" noChangeAspect="1" noChangeArrowheads="1" noTextEdit="1"/>
          </p:cNvSpPr>
          <p:nvPr>
            <p:ph type="sldImg"/>
          </p:nvPr>
        </p:nvSpPr>
        <p:spPr>
          <a:xfrm>
            <a:off x="1181100" y="696913"/>
            <a:ext cx="4657725" cy="3492500"/>
          </a:xfrm>
          <a:ln/>
        </p:spPr>
      </p:sp>
      <p:sp>
        <p:nvSpPr>
          <p:cNvPr id="74756" name="Rectangle 3"/>
          <p:cNvSpPr>
            <a:spLocks noGrp="1" noChangeArrowheads="1"/>
          </p:cNvSpPr>
          <p:nvPr>
            <p:ph type="body" idx="1"/>
          </p:nvPr>
        </p:nvSpPr>
        <p:spPr>
          <a:xfrm>
            <a:off x="935347" y="4420636"/>
            <a:ext cx="5149231" cy="4188307"/>
          </a:xfrm>
          <a:noFill/>
          <a:ln/>
        </p:spPr>
        <p:txBody>
          <a:bodyPr/>
          <a:lstStyle/>
          <a:p>
            <a:pPr eaLnBrk="1" hangingPunct="1"/>
            <a:r>
              <a:rPr lang="en-US" sz="1000" dirty="0" smtClean="0"/>
              <a:t>This release will be even bigger release as compared to last years where in we had the new family creation API and form creation (Conceptual modeling) API. Besides quite an exhaustive list of Rice items this year, we also have a long list of wine items.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E9860781-3B53-4CF4-AD6A-F8BECC1BE67F}" type="slidenum">
              <a:rPr lang="en-US" smtClean="0"/>
              <a:pPr/>
              <a:t>37</a:t>
            </a:fld>
            <a:endParaRPr lang="en-US" smtClean="0"/>
          </a:p>
        </p:txBody>
      </p:sp>
      <p:sp>
        <p:nvSpPr>
          <p:cNvPr id="74755" name="Rectangle 2"/>
          <p:cNvSpPr>
            <a:spLocks noGrp="1" noRot="1" noChangeAspect="1" noChangeArrowheads="1" noTextEdit="1"/>
          </p:cNvSpPr>
          <p:nvPr>
            <p:ph type="sldImg"/>
          </p:nvPr>
        </p:nvSpPr>
        <p:spPr>
          <a:xfrm>
            <a:off x="1181100" y="696913"/>
            <a:ext cx="4657725" cy="3492500"/>
          </a:xfrm>
          <a:ln/>
        </p:spPr>
      </p:sp>
      <p:sp>
        <p:nvSpPr>
          <p:cNvPr id="74756" name="Rectangle 3"/>
          <p:cNvSpPr>
            <a:spLocks noGrp="1" noChangeArrowheads="1"/>
          </p:cNvSpPr>
          <p:nvPr>
            <p:ph type="body" idx="1"/>
          </p:nvPr>
        </p:nvSpPr>
        <p:spPr>
          <a:xfrm>
            <a:off x="935347" y="4420636"/>
            <a:ext cx="5149231" cy="4188307"/>
          </a:xfrm>
          <a:noFill/>
          <a:ln/>
        </p:spPr>
        <p:txBody>
          <a:bodyPr/>
          <a:lstStyle/>
          <a:p>
            <a:pPr eaLnBrk="1" hangingPunct="1"/>
            <a:r>
              <a:rPr lang="en-US" sz="1000" dirty="0" err="1" smtClean="0"/>
              <a:t>Selection.PickPoint</a:t>
            </a:r>
            <a:r>
              <a:rPr lang="en-US" sz="1000" dirty="0" smtClean="0"/>
              <a:t>  has been on top of the wish list items for some releases now and in this release, we can now have the users pick a point on the screen and it will give a point on the active work-plane. We can also override the default user snap settings if that is appropriate and providing a custom status to prompt to direct users what to pick. The method returns an XYZ corresponding to the users pick. </a:t>
            </a:r>
          </a:p>
          <a:p>
            <a:pPr eaLnBrk="1" hangingPunct="1"/>
            <a:endParaRPr lang="en-US" sz="1000" dirty="0" smtClean="0"/>
          </a:p>
          <a:p>
            <a:pPr eaLnBrk="1" hangingPunct="1"/>
            <a:r>
              <a:rPr lang="en-US" sz="1000" dirty="0" smtClean="0"/>
              <a:t>We can also set the active work-plane so that we have control on the point that we having the user select. Hopefully this will give a lot of flexibility around user interaction. </a:t>
            </a:r>
          </a:p>
          <a:p>
            <a:pPr eaLnBrk="1" hangingPunct="1"/>
            <a:endParaRPr lang="en-US" sz="1000" dirty="0" smtClean="0"/>
          </a:p>
          <a:p>
            <a:pPr eaLnBrk="1" hangingPunct="1"/>
            <a:r>
              <a:rPr lang="en-US" sz="1000" dirty="0" smtClean="0"/>
              <a:t>Besides point, we can select objects, perform single or multiple selections, do a box select, add or subtract items from a selection set, have included custom status prompts and also have filter to avoid users from selecting certain objects (thus allowing us to funnel what users want to select).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E9860781-3B53-4CF4-AD6A-F8BECC1BE67F}" type="slidenum">
              <a:rPr lang="en-US" smtClean="0"/>
              <a:pPr/>
              <a:t>38</a:t>
            </a:fld>
            <a:endParaRPr lang="en-US" smtClean="0"/>
          </a:p>
        </p:txBody>
      </p:sp>
      <p:sp>
        <p:nvSpPr>
          <p:cNvPr id="74755" name="Rectangle 2"/>
          <p:cNvSpPr>
            <a:spLocks noGrp="1" noRot="1" noChangeAspect="1" noChangeArrowheads="1" noTextEdit="1"/>
          </p:cNvSpPr>
          <p:nvPr>
            <p:ph type="sldImg"/>
          </p:nvPr>
        </p:nvSpPr>
        <p:spPr>
          <a:xfrm>
            <a:off x="1181100" y="696913"/>
            <a:ext cx="4657725" cy="3492500"/>
          </a:xfrm>
          <a:ln/>
        </p:spPr>
      </p:sp>
      <p:sp>
        <p:nvSpPr>
          <p:cNvPr id="74756" name="Rectangle 3"/>
          <p:cNvSpPr>
            <a:spLocks noGrp="1" noChangeArrowheads="1"/>
          </p:cNvSpPr>
          <p:nvPr>
            <p:ph type="body" idx="1"/>
          </p:nvPr>
        </p:nvSpPr>
        <p:spPr>
          <a:xfrm>
            <a:off x="935347" y="4420636"/>
            <a:ext cx="5149231" cy="4188307"/>
          </a:xfrm>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dirty="0" smtClean="0"/>
              <a:t>Dynamic model update offers the ability for a Revit API application to modify the Revit model as a reaction to changes happening in the model. Revit will now let you know when elements are added, modified or deleted. So Dynamic model update offers the ability to track and modify the model as a reaction to changes happening in the model. This facility is offered through implementation of </a:t>
            </a:r>
            <a:r>
              <a:rPr lang="en-US" sz="1000" i="1" dirty="0" smtClean="0"/>
              <a:t>updaters</a:t>
            </a:r>
            <a:r>
              <a:rPr lang="en-US" sz="1000" dirty="0" smtClean="0"/>
              <a:t>. The updater interface offers the ability to implement a method that is informed of the scope of changes that triggered the changes. </a:t>
            </a:r>
          </a:p>
          <a:p>
            <a:endParaRPr lang="en-US" sz="1000" dirty="0" smtClean="0"/>
          </a:p>
          <a:p>
            <a:pPr eaLnBrk="1" hangingPunct="1"/>
            <a:r>
              <a:rPr lang="en-US" sz="1000" dirty="0" smtClean="0"/>
              <a:t>To subscribe to an updater, we need to assign some triggers which work in combination of both update scope and update type. Update scope refers to changes in explicit list of element ids in document or implicit list of elements communicated via </a:t>
            </a:r>
            <a:r>
              <a:rPr lang="en-US" sz="1000" dirty="0" err="1" smtClean="0"/>
              <a:t>elementfilter</a:t>
            </a:r>
            <a:r>
              <a:rPr lang="en-US" sz="1000" dirty="0" smtClean="0"/>
              <a:t>. Change Type refers to changes including element addition, deletion , modification of</a:t>
            </a:r>
            <a:r>
              <a:rPr lang="en-US" sz="1000" baseline="0" dirty="0" smtClean="0"/>
              <a:t> geometry, parameters, or </a:t>
            </a:r>
            <a:r>
              <a:rPr lang="en-US" sz="1000" baseline="0" smtClean="0"/>
              <a:t>any property of element</a:t>
            </a:r>
            <a:r>
              <a:rPr lang="en-US" sz="1000" smtClean="0"/>
              <a:t>. </a:t>
            </a:r>
            <a:endParaRPr lang="en-US" sz="1000" dirty="0" smtClean="0"/>
          </a:p>
          <a:p>
            <a:pPr eaLnBrk="1" hangingPunct="1"/>
            <a:endParaRPr lang="en-US" sz="1000" dirty="0" smtClean="0"/>
          </a:p>
          <a:p>
            <a:pPr eaLnBrk="1" hangingPunct="1"/>
            <a:r>
              <a:rPr lang="en-US" sz="1000" dirty="0" smtClean="0"/>
              <a:t>Besides this, we shall also enable you to edit the model during the model regeneration cycle triggered by the element change. For example – if the user stretches a concrete beam and our application is based on </a:t>
            </a:r>
            <a:r>
              <a:rPr lang="en-US" sz="1000" dirty="0" err="1" smtClean="0"/>
              <a:t>rebars</a:t>
            </a:r>
            <a:r>
              <a:rPr lang="en-US" sz="1000" dirty="0" smtClean="0"/>
              <a:t>, we can modify the rebar within the beam right after the users are done with resizing the beam. And those changes to the model will be contained in that overall transaction, and so if the user does an undo, our rebar sizing and the beam resizing will all be done at once in one shot (instead of having a clunky two stage resizing). This has lot of implication since we are now able to react to events in model and we can update our analysis applications,  or make changes in the model in reaction to users interaction to the model elements.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E9860781-3B53-4CF4-AD6A-F8BECC1BE67F}" type="slidenum">
              <a:rPr lang="en-US" smtClean="0"/>
              <a:pPr/>
              <a:t>40</a:t>
            </a:fld>
            <a:endParaRPr lang="en-US" smtClean="0"/>
          </a:p>
        </p:txBody>
      </p:sp>
      <p:sp>
        <p:nvSpPr>
          <p:cNvPr id="74755" name="Rectangle 2"/>
          <p:cNvSpPr>
            <a:spLocks noGrp="1" noRot="1" noChangeAspect="1" noChangeArrowheads="1" noTextEdit="1"/>
          </p:cNvSpPr>
          <p:nvPr>
            <p:ph type="sldImg"/>
          </p:nvPr>
        </p:nvSpPr>
        <p:spPr>
          <a:xfrm>
            <a:off x="1181100" y="696913"/>
            <a:ext cx="4657725" cy="3492500"/>
          </a:xfrm>
          <a:ln/>
        </p:spPr>
      </p:sp>
      <p:sp>
        <p:nvSpPr>
          <p:cNvPr id="74756" name="Rectangle 3"/>
          <p:cNvSpPr>
            <a:spLocks noGrp="1" noChangeArrowheads="1"/>
          </p:cNvSpPr>
          <p:nvPr>
            <p:ph type="body" idx="1"/>
          </p:nvPr>
        </p:nvSpPr>
        <p:spPr>
          <a:xfrm>
            <a:off x="935347" y="4420636"/>
            <a:ext cx="5149231" cy="4188307"/>
          </a:xfrm>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000" dirty="0" smtClean="0"/>
              <a:t>The new event </a:t>
            </a:r>
            <a:r>
              <a:rPr lang="en-US" sz="1000" dirty="0" err="1" smtClean="0"/>
              <a:t>UIApplication.Idling</a:t>
            </a:r>
            <a:r>
              <a:rPr lang="en-US" sz="1000" dirty="0" smtClean="0"/>
              <a:t>  is raised when it is safe for the API application to access the active document between user interactions. The event is raised only when the Revit UI is in a state where the user could successfully click on an API command button. We are adding an </a:t>
            </a:r>
            <a:r>
              <a:rPr lang="en-US" sz="1000" dirty="0" err="1" smtClean="0"/>
              <a:t>Application.OnIdle</a:t>
            </a:r>
            <a:r>
              <a:rPr lang="en-US" sz="1000" dirty="0" smtClean="0"/>
              <a:t> event so that when the application is not being used by the user, or when the user is not moving the mouse around or interacting with elements, etc, you can do something. So Revit will tell you that it is not busy at the moment and we can do certain operations. For example around the sustainable design and analysis context, when we get to know that Revit is idle, we can have some functionality added to update some database or analysis model based on changes that have occurred in the model and were tracked by the element events. Revit internally will make sure when it raises this event so that the model does not get corrupted by doing something when it is not available. The event allows changes to a document if a new transaction is opened.</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000" dirty="0" smtClean="0"/>
          </a:p>
          <a:p>
            <a:pPr eaLnBrk="1" hangingPunct="1"/>
            <a:r>
              <a:rPr lang="en-US" sz="1000" dirty="0" smtClean="0"/>
              <a:t>There are also some safety considerations. Because this event is invoked between user actions in the Revit UI, if the handler for this event requires a significant amount of processing time, users will perceive a slowdown in the responsiveness of Revit. If the execution for updates can be safely split across multiple calls to this event, the user perception of Revit responsiveness will be improved.</a:t>
            </a:r>
          </a:p>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7550DA7-572A-476D-984A-E3C1071E4BB3}" type="slidenum">
              <a:rPr lang="en-US" smtClean="0"/>
              <a:pPr/>
              <a:t>41</a:t>
            </a:fld>
            <a:endParaRPr lang="en-US" smtClean="0"/>
          </a:p>
        </p:txBody>
      </p:sp>
      <p:sp>
        <p:nvSpPr>
          <p:cNvPr id="75779" name="Rectangle 2"/>
          <p:cNvSpPr>
            <a:spLocks noGrp="1" noRot="1" noChangeAspect="1" noChangeArrowheads="1" noTextEdit="1"/>
          </p:cNvSpPr>
          <p:nvPr>
            <p:ph type="sldImg"/>
          </p:nvPr>
        </p:nvSpPr>
        <p:spPr>
          <a:xfrm>
            <a:off x="1181100" y="696913"/>
            <a:ext cx="4657725" cy="3492500"/>
          </a:xfrm>
          <a:ln/>
        </p:spPr>
      </p:sp>
      <p:sp>
        <p:nvSpPr>
          <p:cNvPr id="75780" name="Rectangle 3"/>
          <p:cNvSpPr>
            <a:spLocks noGrp="1" noChangeArrowheads="1"/>
          </p:cNvSpPr>
          <p:nvPr>
            <p:ph type="body" idx="1"/>
          </p:nvPr>
        </p:nvSpPr>
        <p:spPr>
          <a:xfrm>
            <a:off x="935347" y="4420636"/>
            <a:ext cx="5149231" cy="4188307"/>
          </a:xfrm>
          <a:noFill/>
          <a:ln/>
        </p:spPr>
        <p:txBody>
          <a:bodyPr/>
          <a:lstStyle/>
          <a:p>
            <a:pPr eaLnBrk="1" hangingPunct="1"/>
            <a:r>
              <a:rPr lang="en-US" sz="1000" dirty="0" smtClean="0"/>
              <a:t>The current INI mechanism will still remain in 2011. But we will be deprecating that in favor of a new command registration mechanism using the manifest file. This mechanism allows us to control a lot of the behavior of the external commands, application level behavior like regeneration that we talked about, etc. If you think this can still be improved, do let us know while you can continue using the INI file for your current projects in 2011. </a:t>
            </a:r>
          </a:p>
          <a:p>
            <a:pPr eaLnBrk="1" hangingPunct="1"/>
            <a:endParaRPr lang="en-US" sz="1000" dirty="0" smtClean="0"/>
          </a:p>
          <a:p>
            <a:pPr eaLnBrk="1" hangingPunct="1"/>
            <a:r>
              <a:rPr lang="en-US" sz="1000" dirty="0" smtClean="0"/>
              <a:t>Let us know if you have any suggestions around this too!</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0077326E-DC5B-4BD9-83C3-281A515C0D7C}" type="slidenum">
              <a:rPr lang="en-US" altLang="en-US" smtClean="0"/>
              <a:pPr/>
              <a:t>5</a:t>
            </a:fld>
            <a:endParaRPr lang="en-US" altLang="en-US" smtClean="0"/>
          </a:p>
        </p:txBody>
      </p:sp>
      <p:sp>
        <p:nvSpPr>
          <p:cNvPr id="62467" name="Rectangle 2"/>
          <p:cNvSpPr>
            <a:spLocks noGrp="1" noRot="1" noChangeAspect="1" noChangeArrowheads="1" noTextEdit="1"/>
          </p:cNvSpPr>
          <p:nvPr>
            <p:ph type="sldImg"/>
          </p:nvPr>
        </p:nvSpPr>
        <p:spPr>
          <a:xfrm>
            <a:off x="1182688" y="698500"/>
            <a:ext cx="4656137" cy="3490913"/>
          </a:xfrm>
          <a:ln/>
        </p:spPr>
      </p:sp>
      <p:sp>
        <p:nvSpPr>
          <p:cNvPr id="62468" name="Rectangle 3"/>
          <p:cNvSpPr>
            <a:spLocks noGrp="1" noChangeArrowheads="1"/>
          </p:cNvSpPr>
          <p:nvPr>
            <p:ph type="body" idx="1"/>
          </p:nvPr>
        </p:nvSpPr>
        <p:spPr>
          <a:xfrm>
            <a:off x="935347" y="4420636"/>
            <a:ext cx="5149231" cy="4186705"/>
          </a:xfrm>
          <a:noFill/>
          <a:ln/>
        </p:spPr>
        <p:txBody>
          <a:bodyPr/>
          <a:lstStyle/>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7550DA7-572A-476D-984A-E3C1071E4BB3}" type="slidenum">
              <a:rPr lang="en-US" smtClean="0"/>
              <a:pPr/>
              <a:t>42</a:t>
            </a:fld>
            <a:endParaRPr lang="en-US" smtClean="0"/>
          </a:p>
        </p:txBody>
      </p:sp>
      <p:sp>
        <p:nvSpPr>
          <p:cNvPr id="75779" name="Rectangle 2"/>
          <p:cNvSpPr>
            <a:spLocks noGrp="1" noRot="1" noChangeAspect="1" noChangeArrowheads="1" noTextEdit="1"/>
          </p:cNvSpPr>
          <p:nvPr>
            <p:ph type="sldImg"/>
          </p:nvPr>
        </p:nvSpPr>
        <p:spPr>
          <a:xfrm>
            <a:off x="1181100" y="696913"/>
            <a:ext cx="4657725" cy="3492500"/>
          </a:xfrm>
          <a:ln/>
        </p:spPr>
      </p:sp>
      <p:sp>
        <p:nvSpPr>
          <p:cNvPr id="75780" name="Rectangle 3"/>
          <p:cNvSpPr>
            <a:spLocks noGrp="1" noChangeArrowheads="1"/>
          </p:cNvSpPr>
          <p:nvPr>
            <p:ph type="body" idx="1"/>
          </p:nvPr>
        </p:nvSpPr>
        <p:spPr>
          <a:xfrm>
            <a:off x="935347" y="4420636"/>
            <a:ext cx="5149231" cy="4188307"/>
          </a:xfrm>
          <a:noFill/>
          <a:ln/>
        </p:spPr>
        <p:txBody>
          <a:bodyPr/>
          <a:lstStyle/>
          <a:p>
            <a:pPr eaLnBrk="1" hangingPunct="1"/>
            <a:r>
              <a:rPr lang="en-US" sz="1000" dirty="0" smtClean="0"/>
              <a:t>The custom attribute </a:t>
            </a:r>
            <a:r>
              <a:rPr lang="en-US" sz="1000" dirty="0" err="1" smtClean="0"/>
              <a:t>Autodesk.Revit.Attributes.JournalingAttribute</a:t>
            </a:r>
            <a:r>
              <a:rPr lang="en-US" sz="1000" dirty="0" smtClean="0"/>
              <a:t> can optionally be used to control the journaling behavior during the execution of your external command. </a:t>
            </a:r>
          </a:p>
          <a:p>
            <a:pPr eaLnBrk="1" hangingPunct="1"/>
            <a:endParaRPr lang="en-US" sz="1000" dirty="0" smtClean="0"/>
          </a:p>
          <a:p>
            <a:pPr eaLnBrk="1" hangingPunct="1"/>
            <a:r>
              <a:rPr lang="en-US" sz="1000" dirty="0" smtClean="0"/>
              <a:t>We can now add journal entries into the Revit journal – this could be handy for debugging purposes. The first option helps us record your commands and thus helps you do detective work if something goes wrong to find out if it was caused by your external command or because of Revit. </a:t>
            </a:r>
          </a:p>
          <a:p>
            <a:pPr eaLnBrk="1" hangingPunct="1"/>
            <a:endParaRPr lang="en-US" sz="1000" dirty="0" smtClean="0"/>
          </a:p>
          <a:p>
            <a:pPr lvl="0"/>
            <a:r>
              <a:rPr lang="en-US" sz="1000" dirty="0" err="1" smtClean="0"/>
              <a:t>JournalMode.UsingCommandData</a:t>
            </a:r>
            <a:r>
              <a:rPr lang="en-US" sz="1000" dirty="0" smtClean="0"/>
              <a:t> </a:t>
            </a:r>
          </a:p>
          <a:p>
            <a:r>
              <a:rPr lang="en-US" sz="1000" dirty="0" smtClean="0"/>
              <a:t>Uses the “</a:t>
            </a:r>
            <a:r>
              <a:rPr lang="en-US" sz="1000" dirty="0" err="1" smtClean="0"/>
              <a:t>StringStringMap</a:t>
            </a:r>
            <a:r>
              <a:rPr lang="en-US" sz="1000" dirty="0" smtClean="0"/>
              <a:t>” supplied in the command data. Hides all Revit journal entries in between the external command invocation and the </a:t>
            </a:r>
            <a:r>
              <a:rPr lang="en-US" sz="1000" dirty="0" err="1" smtClean="0"/>
              <a:t>StringStringMap</a:t>
            </a:r>
            <a:r>
              <a:rPr lang="en-US" sz="1000" dirty="0" smtClean="0"/>
              <a:t> entry. Commands which invoke the Revit UI for selection or for responses to task dialogs may not replay correctly.</a:t>
            </a:r>
          </a:p>
          <a:p>
            <a:pPr lvl="0"/>
            <a:r>
              <a:rPr lang="en-US" sz="1000" dirty="0" err="1" smtClean="0"/>
              <a:t>JournalMode.NoCommandData</a:t>
            </a:r>
            <a:r>
              <a:rPr lang="en-US" sz="1000" dirty="0" smtClean="0"/>
              <a:t> </a:t>
            </a:r>
          </a:p>
          <a:p>
            <a:r>
              <a:rPr lang="en-US" sz="1000" dirty="0" smtClean="0"/>
              <a:t>Does not write contents of the </a:t>
            </a:r>
            <a:r>
              <a:rPr lang="en-US" sz="1000" dirty="0" err="1" smtClean="0"/>
              <a:t>ExternalCommandData.Data</a:t>
            </a:r>
            <a:r>
              <a:rPr lang="en-US" sz="1000" dirty="0" smtClean="0"/>
              <a:t> map to the Revit journal. But does allow Revit API calls to write to the journal as needed. This option should allow commands which invoke the Revit UI for selection or for responses to task dialogs to replay correctly.</a:t>
            </a:r>
          </a:p>
          <a:p>
            <a:pPr eaLnBrk="1" hangingPunct="1"/>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7550DA7-572A-476D-984A-E3C1071E4BB3}" type="slidenum">
              <a:rPr lang="en-US" smtClean="0"/>
              <a:pPr/>
              <a:t>43</a:t>
            </a:fld>
            <a:endParaRPr lang="en-US" smtClean="0"/>
          </a:p>
        </p:txBody>
      </p:sp>
      <p:sp>
        <p:nvSpPr>
          <p:cNvPr id="75779" name="Rectangle 2"/>
          <p:cNvSpPr>
            <a:spLocks noGrp="1" noRot="1" noChangeAspect="1" noChangeArrowheads="1" noTextEdit="1"/>
          </p:cNvSpPr>
          <p:nvPr>
            <p:ph type="sldImg"/>
          </p:nvPr>
        </p:nvSpPr>
        <p:spPr>
          <a:xfrm>
            <a:off x="1181100" y="696913"/>
            <a:ext cx="4657725" cy="3492500"/>
          </a:xfrm>
          <a:ln/>
        </p:spPr>
      </p:sp>
      <p:sp>
        <p:nvSpPr>
          <p:cNvPr id="75780" name="Rectangle 3"/>
          <p:cNvSpPr>
            <a:spLocks noGrp="1" noChangeArrowheads="1"/>
          </p:cNvSpPr>
          <p:nvPr>
            <p:ph type="body" idx="1"/>
          </p:nvPr>
        </p:nvSpPr>
        <p:spPr>
          <a:xfrm>
            <a:off x="935347" y="4420636"/>
            <a:ext cx="5149231" cy="4188307"/>
          </a:xfrm>
          <a:noFill/>
          <a:ln/>
        </p:spPr>
        <p:txBody>
          <a:bodyPr/>
          <a:lstStyle/>
          <a:p>
            <a:pPr eaLnBrk="1" hangingPunct="1"/>
            <a:r>
              <a:rPr lang="en-US" sz="1000" dirty="0" smtClean="0"/>
              <a:t>The API now offers the ability to create and display Revit-style Task Dialogs. It is intended to provide capabilities similar to </a:t>
            </a:r>
            <a:r>
              <a:rPr lang="en-US" sz="1000" dirty="0" err="1" smtClean="0"/>
              <a:t>System.Windows.Forms.MessageBox</a:t>
            </a:r>
            <a:r>
              <a:rPr lang="en-US" sz="1000" dirty="0" smtClean="0"/>
              <a:t> with a Revit look-and-feel. </a:t>
            </a:r>
          </a:p>
          <a:p>
            <a:pPr eaLnBrk="1" hangingPunct="1"/>
            <a:endParaRPr lang="en-US" sz="1000" dirty="0" smtClean="0"/>
          </a:p>
          <a:p>
            <a:pPr lvl="0"/>
            <a:r>
              <a:rPr lang="en-US" sz="1000" kern="1200" dirty="0" err="1" smtClean="0">
                <a:solidFill>
                  <a:schemeClr val="tx1"/>
                </a:solidFill>
                <a:latin typeface="Arial" charset="0"/>
                <a:ea typeface="+mn-ea"/>
                <a:cs typeface="+mn-cs"/>
              </a:rPr>
              <a:t>TaskDialog</a:t>
            </a:r>
            <a:r>
              <a:rPr lang="en-US" sz="1000" kern="1200" dirty="0" smtClean="0">
                <a:solidFill>
                  <a:schemeClr val="tx1"/>
                </a:solidFill>
                <a:latin typeface="Arial" charset="0"/>
                <a:ea typeface="+mn-ea"/>
                <a:cs typeface="+mn-cs"/>
              </a:rPr>
              <a:t> and</a:t>
            </a:r>
            <a:r>
              <a:rPr lang="en-US" sz="1000" kern="1200" baseline="0" dirty="0" smtClean="0">
                <a:solidFill>
                  <a:schemeClr val="tx1"/>
                </a:solidFill>
                <a:latin typeface="Arial" charset="0"/>
                <a:ea typeface="+mn-ea"/>
                <a:cs typeface="+mn-cs"/>
              </a:rPr>
              <a:t> the members of that class can be used to s</a:t>
            </a:r>
            <a:r>
              <a:rPr lang="en-US" sz="1000" kern="1200" dirty="0" smtClean="0">
                <a:solidFill>
                  <a:schemeClr val="tx1"/>
                </a:solidFill>
                <a:latin typeface="Arial" charset="0"/>
                <a:ea typeface="+mn-ea"/>
                <a:cs typeface="+mn-cs"/>
              </a:rPr>
              <a:t>et the instructions, detailed text, icons, buttons and command links to be displayed in the task dialog. Then display the dialog using the Show() method. After the user responds to the dialog by clicking one of the buttons or links, the Show() method returns an identifier indicating the user's preferred choice. There are also shortcut static Show() methods on this class providing a quick way to show simple task dialogs.</a:t>
            </a:r>
          </a:p>
          <a:p>
            <a:pPr eaLnBrk="1" hangingPunct="1"/>
            <a:endParaRPr lang="en-US" sz="1000"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7550DA7-572A-476D-984A-E3C1071E4BB3}" type="slidenum">
              <a:rPr lang="en-US" smtClean="0"/>
              <a:pPr/>
              <a:t>44</a:t>
            </a:fld>
            <a:endParaRPr lang="en-US" smtClean="0"/>
          </a:p>
        </p:txBody>
      </p:sp>
      <p:sp>
        <p:nvSpPr>
          <p:cNvPr id="75779" name="Rectangle 2"/>
          <p:cNvSpPr>
            <a:spLocks noGrp="1" noRot="1" noChangeAspect="1" noChangeArrowheads="1" noTextEdit="1"/>
          </p:cNvSpPr>
          <p:nvPr>
            <p:ph type="sldImg"/>
          </p:nvPr>
        </p:nvSpPr>
        <p:spPr>
          <a:xfrm>
            <a:off x="1181100" y="696913"/>
            <a:ext cx="4657725" cy="3492500"/>
          </a:xfrm>
          <a:ln/>
        </p:spPr>
      </p:sp>
      <p:sp>
        <p:nvSpPr>
          <p:cNvPr id="75780" name="Rectangle 3"/>
          <p:cNvSpPr>
            <a:spLocks noGrp="1" noChangeArrowheads="1"/>
          </p:cNvSpPr>
          <p:nvPr>
            <p:ph type="body" idx="1"/>
          </p:nvPr>
        </p:nvSpPr>
        <p:spPr>
          <a:xfrm>
            <a:off x="935347" y="4420636"/>
            <a:ext cx="5149231" cy="4188307"/>
          </a:xfrm>
          <a:noFill/>
          <a:ln/>
        </p:spPr>
        <p:txBody>
          <a:bodyPr/>
          <a:lstStyle/>
          <a:p>
            <a:r>
              <a:rPr lang="en-US" sz="1000" kern="1200" dirty="0" smtClean="0">
                <a:solidFill>
                  <a:schemeClr val="tx1"/>
                </a:solidFill>
                <a:latin typeface="Arial" charset="0"/>
                <a:ea typeface="+mn-ea"/>
                <a:cs typeface="+mn-cs"/>
              </a:rPr>
              <a:t>With </a:t>
            </a:r>
            <a:r>
              <a:rPr lang="en-US" sz="1000" kern="1200" dirty="0" err="1" smtClean="0">
                <a:solidFill>
                  <a:schemeClr val="tx1"/>
                </a:solidFill>
                <a:latin typeface="Arial" charset="0"/>
                <a:ea typeface="+mn-ea"/>
                <a:cs typeface="+mn-cs"/>
              </a:rPr>
              <a:t>regen</a:t>
            </a:r>
            <a:r>
              <a:rPr lang="en-US" sz="1000" kern="1200" dirty="0" smtClean="0">
                <a:solidFill>
                  <a:schemeClr val="tx1"/>
                </a:solidFill>
                <a:latin typeface="Arial" charset="0"/>
                <a:ea typeface="+mn-ea"/>
                <a:cs typeface="+mn-cs"/>
              </a:rPr>
              <a:t> control, dynamic</a:t>
            </a:r>
            <a:r>
              <a:rPr lang="en-US" sz="1000" kern="1200" baseline="0" dirty="0" smtClean="0">
                <a:solidFill>
                  <a:schemeClr val="tx1"/>
                </a:solidFill>
                <a:latin typeface="Arial" charset="0"/>
                <a:ea typeface="+mn-ea"/>
                <a:cs typeface="+mn-cs"/>
              </a:rPr>
              <a:t> model updating, </a:t>
            </a:r>
            <a:r>
              <a:rPr lang="en-US" sz="1000" kern="1200" baseline="0" dirty="0" err="1" smtClean="0">
                <a:solidFill>
                  <a:schemeClr val="tx1"/>
                </a:solidFill>
                <a:latin typeface="Arial" charset="0"/>
                <a:ea typeface="+mn-ea"/>
                <a:cs typeface="+mn-cs"/>
              </a:rPr>
              <a:t>journalling</a:t>
            </a:r>
            <a:r>
              <a:rPr lang="en-US" sz="1000" kern="1200" baseline="0" dirty="0" smtClean="0">
                <a:solidFill>
                  <a:schemeClr val="tx1"/>
                </a:solidFill>
                <a:latin typeface="Arial" charset="0"/>
                <a:ea typeface="+mn-ea"/>
                <a:cs typeface="+mn-cs"/>
              </a:rPr>
              <a:t>, error handling all in integration context, the Revit </a:t>
            </a:r>
            <a:r>
              <a:rPr lang="en-US" sz="1000" kern="1200" baseline="0" dirty="0" err="1" smtClean="0">
                <a:solidFill>
                  <a:schemeClr val="tx1"/>
                </a:solidFill>
                <a:latin typeface="Arial" charset="0"/>
                <a:ea typeface="+mn-ea"/>
                <a:cs typeface="+mn-cs"/>
              </a:rPr>
              <a:t>Engg</a:t>
            </a:r>
            <a:r>
              <a:rPr lang="en-US" sz="1000" kern="1200" baseline="0" dirty="0" smtClean="0">
                <a:solidFill>
                  <a:schemeClr val="tx1"/>
                </a:solidFill>
                <a:latin typeface="Arial" charset="0"/>
                <a:ea typeface="+mn-ea"/>
                <a:cs typeface="+mn-cs"/>
              </a:rPr>
              <a:t> team is trying to integrate your external commands and applications as closely as possible with Revit so that it feels like part of native Revit. With the new Failure API, API users will now be able to – </a:t>
            </a:r>
            <a:endParaRPr lang="en-US" sz="1000" kern="1200" dirty="0" smtClean="0">
              <a:solidFill>
                <a:schemeClr val="tx1"/>
              </a:solidFill>
              <a:latin typeface="Arial" charset="0"/>
              <a:ea typeface="+mn-ea"/>
              <a:cs typeface="+mn-cs"/>
            </a:endParaRPr>
          </a:p>
          <a:p>
            <a:pPr lvl="0">
              <a:buFont typeface="Arial" pitchFamily="34" charset="0"/>
              <a:buChar char="•"/>
            </a:pPr>
            <a:r>
              <a:rPr lang="en-US" sz="1000" kern="1200" dirty="0" smtClean="0">
                <a:solidFill>
                  <a:schemeClr val="tx1"/>
                </a:solidFill>
                <a:latin typeface="Arial" charset="0"/>
                <a:ea typeface="+mn-ea"/>
                <a:cs typeface="+mn-cs"/>
              </a:rPr>
              <a:t>define and post failures from within API code when a user-visible problem has occurred. </a:t>
            </a:r>
          </a:p>
          <a:p>
            <a:pPr lvl="0">
              <a:buFont typeface="Arial" pitchFamily="34" charset="0"/>
              <a:buChar char="•"/>
            </a:pPr>
            <a:r>
              <a:rPr lang="en-US" sz="1000" kern="1200" dirty="0" smtClean="0">
                <a:solidFill>
                  <a:schemeClr val="tx1"/>
                </a:solidFill>
                <a:latin typeface="Arial" charset="0"/>
                <a:ea typeface="+mn-ea"/>
                <a:cs typeface="+mn-cs"/>
              </a:rPr>
              <a:t>respond to failures posted by Revit and by API code through code in your application.</a:t>
            </a:r>
          </a:p>
          <a:p>
            <a:pPr lvl="0"/>
            <a:endParaRPr lang="en-US" sz="1000" kern="1200" dirty="0" smtClean="0">
              <a:solidFill>
                <a:schemeClr val="tx1"/>
              </a:solidFill>
              <a:latin typeface="Arial" charset="0"/>
              <a:ea typeface="+mn-ea"/>
              <a:cs typeface="+mn-cs"/>
            </a:endParaRPr>
          </a:p>
          <a:p>
            <a:pPr lvl="0"/>
            <a:r>
              <a:rPr lang="en-US" sz="1000" kern="1200" dirty="0" smtClean="0">
                <a:solidFill>
                  <a:schemeClr val="tx1"/>
                </a:solidFill>
                <a:latin typeface="Arial" charset="0"/>
                <a:ea typeface="+mn-ea"/>
                <a:cs typeface="+mn-cs"/>
              </a:rPr>
              <a:t>Failure Posting:</a:t>
            </a:r>
            <a:r>
              <a:rPr lang="en-US" sz="1000" kern="1200" baseline="0" dirty="0" smtClean="0">
                <a:solidFill>
                  <a:schemeClr val="tx1"/>
                </a:solidFill>
                <a:latin typeface="Arial" charset="0"/>
                <a:ea typeface="+mn-ea"/>
                <a:cs typeface="+mn-cs"/>
              </a:rPr>
              <a:t> </a:t>
            </a:r>
            <a:r>
              <a:rPr lang="en-US" sz="1000" kern="1200" dirty="0" smtClean="0">
                <a:solidFill>
                  <a:schemeClr val="tx1"/>
                </a:solidFill>
                <a:latin typeface="Arial" charset="0"/>
                <a:ea typeface="+mn-ea"/>
                <a:cs typeface="+mn-cs"/>
              </a:rPr>
              <a:t>If you are using the failure posting mechanism to report your problem, all you need to do is:</a:t>
            </a:r>
          </a:p>
          <a:p>
            <a:pPr lvl="0">
              <a:buFont typeface="Arial" pitchFamily="34" charset="0"/>
              <a:buChar char="•"/>
            </a:pPr>
            <a:r>
              <a:rPr lang="en-US" sz="1000" kern="1200" dirty="0" smtClean="0">
                <a:solidFill>
                  <a:schemeClr val="tx1"/>
                </a:solidFill>
                <a:latin typeface="Arial" charset="0"/>
                <a:ea typeface="+mn-ea"/>
                <a:cs typeface="+mn-cs"/>
              </a:rPr>
              <a:t>If you are creating a new failure not already existing in Revit, define the new failure and register it in the </a:t>
            </a:r>
            <a:r>
              <a:rPr lang="en-US" sz="1000" kern="1200" dirty="0" err="1" smtClean="0">
                <a:solidFill>
                  <a:schemeClr val="tx1"/>
                </a:solidFill>
                <a:latin typeface="Arial" charset="0"/>
                <a:ea typeface="+mn-ea"/>
                <a:cs typeface="+mn-cs"/>
              </a:rPr>
              <a:t>FailureDefinitionRegistry</a:t>
            </a:r>
            <a:r>
              <a:rPr lang="en-US" sz="1000" kern="1200" dirty="0" smtClean="0">
                <a:solidFill>
                  <a:schemeClr val="tx1"/>
                </a:solidFill>
                <a:latin typeface="Arial" charset="0"/>
                <a:ea typeface="+mn-ea"/>
                <a:cs typeface="+mn-cs"/>
              </a:rPr>
              <a:t> during the </a:t>
            </a:r>
            <a:r>
              <a:rPr lang="en-US" sz="1000" kern="1200" dirty="0" err="1" smtClean="0">
                <a:solidFill>
                  <a:schemeClr val="tx1"/>
                </a:solidFill>
                <a:latin typeface="Arial" charset="0"/>
                <a:ea typeface="+mn-ea"/>
                <a:cs typeface="+mn-cs"/>
              </a:rPr>
              <a:t>OnStartup</a:t>
            </a:r>
            <a:r>
              <a:rPr lang="en-US" sz="1000" kern="1200" dirty="0" smtClean="0">
                <a:solidFill>
                  <a:schemeClr val="tx1"/>
                </a:solidFill>
                <a:latin typeface="Arial" charset="0"/>
                <a:ea typeface="+mn-ea"/>
                <a:cs typeface="+mn-cs"/>
              </a:rPr>
              <a:t>() call of your </a:t>
            </a:r>
            <a:r>
              <a:rPr lang="en-US" sz="1000" kern="1200" dirty="0" err="1" smtClean="0">
                <a:solidFill>
                  <a:schemeClr val="tx1"/>
                </a:solidFill>
                <a:latin typeface="Arial" charset="0"/>
                <a:ea typeface="+mn-ea"/>
                <a:cs typeface="+mn-cs"/>
              </a:rPr>
              <a:t>ExternalApplication</a:t>
            </a:r>
            <a:r>
              <a:rPr lang="en-US" sz="1000" kern="1200" dirty="0" smtClean="0">
                <a:solidFill>
                  <a:schemeClr val="tx1"/>
                </a:solidFill>
                <a:latin typeface="Arial" charset="0"/>
                <a:ea typeface="+mn-ea"/>
                <a:cs typeface="+mn-cs"/>
              </a:rPr>
              <a:t> (new failures must be registered at Revit startup) </a:t>
            </a:r>
          </a:p>
          <a:p>
            <a:pPr lvl="0">
              <a:buFont typeface="Arial" pitchFamily="34" charset="0"/>
              <a:buChar char="•"/>
            </a:pPr>
            <a:r>
              <a:rPr lang="en-US" sz="1000" kern="1200" dirty="0" smtClean="0">
                <a:solidFill>
                  <a:schemeClr val="tx1"/>
                </a:solidFill>
                <a:latin typeface="Arial" charset="0"/>
                <a:ea typeface="+mn-ea"/>
                <a:cs typeface="+mn-cs"/>
              </a:rPr>
              <a:t>Find the failure definition id, either from the </a:t>
            </a:r>
            <a:r>
              <a:rPr lang="en-US" sz="1000" kern="1200" dirty="0" err="1" smtClean="0">
                <a:solidFill>
                  <a:schemeClr val="tx1"/>
                </a:solidFill>
                <a:latin typeface="Arial" charset="0"/>
                <a:ea typeface="+mn-ea"/>
                <a:cs typeface="+mn-cs"/>
              </a:rPr>
              <a:t>BuiltInFailures</a:t>
            </a:r>
            <a:r>
              <a:rPr lang="en-US" sz="1000" kern="1200" dirty="0" smtClean="0">
                <a:solidFill>
                  <a:schemeClr val="tx1"/>
                </a:solidFill>
                <a:latin typeface="Arial" charset="0"/>
                <a:ea typeface="+mn-ea"/>
                <a:cs typeface="+mn-cs"/>
              </a:rPr>
              <a:t> classes or from your pre-registered custom failure using the class related to </a:t>
            </a:r>
            <a:r>
              <a:rPr lang="en-US" sz="1000" kern="1200" dirty="0" err="1" smtClean="0">
                <a:solidFill>
                  <a:schemeClr val="tx1"/>
                </a:solidFill>
                <a:latin typeface="Arial" charset="0"/>
                <a:ea typeface="+mn-ea"/>
                <a:cs typeface="+mn-cs"/>
              </a:rPr>
              <a:t>FailureDefinition</a:t>
            </a:r>
            <a:r>
              <a:rPr lang="en-US" sz="1000" kern="1200" dirty="0" smtClean="0">
                <a:solidFill>
                  <a:schemeClr val="tx1"/>
                </a:solidFill>
                <a:latin typeface="Arial" charset="0"/>
                <a:ea typeface="+mn-ea"/>
                <a:cs typeface="+mn-cs"/>
              </a:rPr>
              <a:t> </a:t>
            </a:r>
          </a:p>
          <a:p>
            <a:pPr lvl="0">
              <a:buFont typeface="Arial" pitchFamily="34" charset="0"/>
              <a:buChar char="•"/>
            </a:pPr>
            <a:r>
              <a:rPr lang="en-US" sz="1000" kern="1200" dirty="0" smtClean="0">
                <a:solidFill>
                  <a:schemeClr val="tx1"/>
                </a:solidFill>
                <a:latin typeface="Arial" charset="0"/>
                <a:ea typeface="+mn-ea"/>
                <a:cs typeface="+mn-cs"/>
              </a:rPr>
              <a:t>Post a failure to a document that has a problem - using the classes related to </a:t>
            </a:r>
            <a:r>
              <a:rPr lang="en-US" sz="1000" kern="1200" dirty="0" err="1" smtClean="0">
                <a:solidFill>
                  <a:schemeClr val="tx1"/>
                </a:solidFill>
                <a:latin typeface="Arial" charset="0"/>
                <a:ea typeface="+mn-ea"/>
                <a:cs typeface="+mn-cs"/>
              </a:rPr>
              <a:t>FailureMessage</a:t>
            </a:r>
            <a:r>
              <a:rPr lang="en-US" sz="1000" kern="1200" dirty="0" smtClean="0">
                <a:solidFill>
                  <a:schemeClr val="tx1"/>
                </a:solidFill>
                <a:latin typeface="Arial" charset="0"/>
                <a:ea typeface="+mn-ea"/>
                <a:cs typeface="+mn-cs"/>
              </a:rPr>
              <a:t> to set options and details related to the failure </a:t>
            </a:r>
          </a:p>
          <a:p>
            <a:pPr lvl="0"/>
            <a:endParaRPr lang="en-US" sz="1000" kern="1200" dirty="0" smtClean="0">
              <a:solidFill>
                <a:schemeClr val="tx1"/>
              </a:solidFill>
              <a:latin typeface="Arial" charset="0"/>
              <a:ea typeface="+mn-ea"/>
              <a:cs typeface="+mn-cs"/>
            </a:endParaRPr>
          </a:p>
          <a:p>
            <a:r>
              <a:rPr lang="en-US" sz="1000" kern="1200" dirty="0" smtClean="0">
                <a:solidFill>
                  <a:schemeClr val="tx1"/>
                </a:solidFill>
                <a:latin typeface="Arial" charset="0"/>
                <a:ea typeface="+mn-ea"/>
                <a:cs typeface="+mn-cs"/>
              </a:rPr>
              <a:t>Failure</a:t>
            </a:r>
            <a:r>
              <a:rPr lang="en-US" sz="1000" kern="1200" baseline="0" dirty="0" smtClean="0">
                <a:solidFill>
                  <a:schemeClr val="tx1"/>
                </a:solidFill>
                <a:latin typeface="Arial" charset="0"/>
                <a:ea typeface="+mn-ea"/>
                <a:cs typeface="+mn-cs"/>
              </a:rPr>
              <a:t> Handling: </a:t>
            </a:r>
            <a:r>
              <a:rPr lang="en-US" sz="1000" kern="1200" dirty="0" smtClean="0">
                <a:solidFill>
                  <a:schemeClr val="tx1"/>
                </a:solidFill>
                <a:latin typeface="Arial" charset="0"/>
                <a:ea typeface="+mn-ea"/>
                <a:cs typeface="+mn-cs"/>
              </a:rPr>
              <a:t>Normally posted failures are processed by </a:t>
            </a:r>
            <a:r>
              <a:rPr lang="en-US" sz="1000" kern="1200" dirty="0" err="1" smtClean="0">
                <a:solidFill>
                  <a:schemeClr val="tx1"/>
                </a:solidFill>
                <a:latin typeface="Arial" charset="0"/>
                <a:ea typeface="+mn-ea"/>
                <a:cs typeface="+mn-cs"/>
              </a:rPr>
              <a:t>Revit's</a:t>
            </a:r>
            <a:r>
              <a:rPr lang="en-US" sz="1000" kern="1200" dirty="0" smtClean="0">
                <a:solidFill>
                  <a:schemeClr val="tx1"/>
                </a:solidFill>
                <a:latin typeface="Arial" charset="0"/>
                <a:ea typeface="+mn-ea"/>
                <a:cs typeface="+mn-cs"/>
              </a:rPr>
              <a:t> standard failure resolution UI at the end of transaction. The user is presented information and options in the UI to deal with the failures.</a:t>
            </a:r>
          </a:p>
          <a:p>
            <a:r>
              <a:rPr lang="en-US" sz="1000" kern="1200" dirty="0" smtClean="0">
                <a:solidFill>
                  <a:schemeClr val="tx1"/>
                </a:solidFill>
                <a:latin typeface="Arial" charset="0"/>
                <a:ea typeface="+mn-ea"/>
                <a:cs typeface="+mn-cs"/>
              </a:rPr>
              <a:t>However, if your operation (or set of operations) on the document requires some special treatment for certain errors (or even all possible errors), you can customize failure resolution. Custom failure resolution can be supplied:</a:t>
            </a:r>
          </a:p>
          <a:p>
            <a:pPr lvl="0">
              <a:buFont typeface="Arial" pitchFamily="34" charset="0"/>
              <a:buChar char="•"/>
            </a:pPr>
            <a:r>
              <a:rPr lang="en-US" sz="1000" kern="1200" dirty="0" smtClean="0">
                <a:solidFill>
                  <a:schemeClr val="tx1"/>
                </a:solidFill>
                <a:latin typeface="Arial" charset="0"/>
                <a:ea typeface="+mn-ea"/>
                <a:cs typeface="+mn-cs"/>
              </a:rPr>
              <a:t>For a given transaction using the interface </a:t>
            </a:r>
            <a:r>
              <a:rPr lang="en-US" sz="1000" kern="1200" dirty="0" err="1" smtClean="0">
                <a:solidFill>
                  <a:schemeClr val="tx1"/>
                </a:solidFill>
                <a:latin typeface="Arial" charset="0"/>
                <a:ea typeface="+mn-ea"/>
                <a:cs typeface="+mn-cs"/>
              </a:rPr>
              <a:t>IFailuresPreprocessor</a:t>
            </a:r>
            <a:r>
              <a:rPr lang="en-US" sz="1000" kern="1200" dirty="0" smtClean="0">
                <a:solidFill>
                  <a:schemeClr val="tx1"/>
                </a:solidFill>
                <a:latin typeface="Arial" charset="0"/>
                <a:ea typeface="+mn-ea"/>
                <a:cs typeface="+mn-cs"/>
              </a:rPr>
              <a:t>. </a:t>
            </a:r>
          </a:p>
          <a:p>
            <a:pPr lvl="0">
              <a:buFont typeface="Arial" pitchFamily="34" charset="0"/>
              <a:buChar char="•"/>
            </a:pPr>
            <a:r>
              <a:rPr lang="en-US" sz="1000" kern="1200" dirty="0" smtClean="0">
                <a:solidFill>
                  <a:schemeClr val="tx1"/>
                </a:solidFill>
                <a:latin typeface="Arial" charset="0"/>
                <a:ea typeface="+mn-ea"/>
                <a:cs typeface="+mn-cs"/>
              </a:rPr>
              <a:t>For all possible errors using the </a:t>
            </a:r>
            <a:r>
              <a:rPr lang="en-US" sz="1000" kern="1200" dirty="0" err="1" smtClean="0">
                <a:solidFill>
                  <a:schemeClr val="tx1"/>
                </a:solidFill>
                <a:latin typeface="Arial" charset="0"/>
                <a:ea typeface="+mn-ea"/>
                <a:cs typeface="+mn-cs"/>
              </a:rPr>
              <a:t>FailuresProcessing</a:t>
            </a:r>
            <a:r>
              <a:rPr lang="en-US" sz="1000" kern="1200" dirty="0" smtClean="0">
                <a:solidFill>
                  <a:schemeClr val="tx1"/>
                </a:solidFill>
                <a:latin typeface="Arial" charset="0"/>
                <a:ea typeface="+mn-ea"/>
                <a:cs typeface="+mn-cs"/>
              </a:rPr>
              <a:t> event. </a:t>
            </a:r>
          </a:p>
          <a:p>
            <a:r>
              <a:rPr lang="en-US" sz="1000" kern="1200" dirty="0" smtClean="0">
                <a:solidFill>
                  <a:schemeClr val="tx1"/>
                </a:solidFill>
                <a:latin typeface="Arial" charset="0"/>
                <a:ea typeface="+mn-ea"/>
                <a:cs typeface="+mn-cs"/>
              </a:rPr>
              <a:t>Finally, the API offers the ability to completely replace the standard failure processing user interface using the interface </a:t>
            </a:r>
            <a:r>
              <a:rPr lang="en-US" sz="1000" kern="1200" dirty="0" err="1" smtClean="0">
                <a:solidFill>
                  <a:schemeClr val="tx1"/>
                </a:solidFill>
                <a:latin typeface="Arial" charset="0"/>
                <a:ea typeface="+mn-ea"/>
                <a:cs typeface="+mn-cs"/>
              </a:rPr>
              <a:t>IFailuresProcessor</a:t>
            </a:r>
            <a:r>
              <a:rPr lang="en-US" sz="1000" kern="1200" dirty="0" smtClean="0">
                <a:solidFill>
                  <a:schemeClr val="tx1"/>
                </a:solidFill>
                <a:latin typeface="Arial" charset="0"/>
                <a:ea typeface="+mn-ea"/>
                <a:cs typeface="+mn-cs"/>
              </a:rPr>
              <a:t>.</a:t>
            </a:r>
          </a:p>
          <a:p>
            <a:pPr lvl="0"/>
            <a:endParaRPr lang="en-US" sz="1000" kern="1200" dirty="0">
              <a:solidFill>
                <a:schemeClr val="tx1"/>
              </a:solidFill>
              <a:latin typeface="Arial" charset="0"/>
              <a:ea typeface="+mn-ea"/>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7550DA7-572A-476D-984A-E3C1071E4BB3}" type="slidenum">
              <a:rPr lang="en-US" smtClean="0"/>
              <a:pPr/>
              <a:t>45</a:t>
            </a:fld>
            <a:endParaRPr lang="en-US" smtClean="0"/>
          </a:p>
        </p:txBody>
      </p:sp>
      <p:sp>
        <p:nvSpPr>
          <p:cNvPr id="75779" name="Rectangle 2"/>
          <p:cNvSpPr>
            <a:spLocks noGrp="1" noRot="1" noChangeAspect="1" noChangeArrowheads="1" noTextEdit="1"/>
          </p:cNvSpPr>
          <p:nvPr>
            <p:ph type="sldImg"/>
          </p:nvPr>
        </p:nvSpPr>
        <p:spPr>
          <a:xfrm>
            <a:off x="1181100" y="696913"/>
            <a:ext cx="4657725" cy="3492500"/>
          </a:xfrm>
          <a:ln/>
        </p:spPr>
      </p:sp>
      <p:sp>
        <p:nvSpPr>
          <p:cNvPr id="75780" name="Rectangle 3"/>
          <p:cNvSpPr>
            <a:spLocks noGrp="1" noChangeArrowheads="1"/>
          </p:cNvSpPr>
          <p:nvPr>
            <p:ph type="body" idx="1"/>
          </p:nvPr>
        </p:nvSpPr>
        <p:spPr>
          <a:xfrm>
            <a:off x="935347" y="4420636"/>
            <a:ext cx="5149231" cy="4188307"/>
          </a:xfrm>
          <a:noFill/>
          <a:ln/>
        </p:spPr>
        <p:txBody>
          <a:bodyPr/>
          <a:lstStyle/>
          <a:p>
            <a:pPr defTabSz="932871" eaLnBrk="1" hangingPunct="1">
              <a:defRPr/>
            </a:pPr>
            <a:r>
              <a:rPr lang="en-US" sz="1000" dirty="0" smtClean="0"/>
              <a:t>This new functionality creates a mechanism for external analysis applications to easily display the results of their computation as 3D data in the Revit model. Note that the results data is transient; it is stored only in the model for the duration of the current Revit session. This feature is designed to allow third party applications to deeply integrate into Revit, do the calculations in their own third party applications, and then create this framework for displaying the results of the computations inside the Revit model. The analysis colors are based on certain values applied based on U and V points on the surface. And a new analysis display style will be used to decide on the display colors, marker types, legend style, text on surface, etc. </a:t>
            </a:r>
          </a:p>
          <a:p>
            <a:pPr eaLnBrk="1" hangingPunct="1"/>
            <a:endParaRPr lang="en-US" baseline="0"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7550DA7-572A-476D-984A-E3C1071E4BB3}" type="slidenum">
              <a:rPr lang="en-US" smtClean="0"/>
              <a:pPr/>
              <a:t>46</a:t>
            </a:fld>
            <a:endParaRPr lang="en-US" smtClean="0"/>
          </a:p>
        </p:txBody>
      </p:sp>
      <p:sp>
        <p:nvSpPr>
          <p:cNvPr id="75779" name="Rectangle 2"/>
          <p:cNvSpPr>
            <a:spLocks noGrp="1" noRot="1" noChangeAspect="1" noChangeArrowheads="1" noTextEdit="1"/>
          </p:cNvSpPr>
          <p:nvPr>
            <p:ph type="sldImg"/>
          </p:nvPr>
        </p:nvSpPr>
        <p:spPr>
          <a:xfrm>
            <a:off x="1181100" y="696913"/>
            <a:ext cx="4657725" cy="3492500"/>
          </a:xfrm>
          <a:ln/>
        </p:spPr>
      </p:sp>
      <p:sp>
        <p:nvSpPr>
          <p:cNvPr id="75780" name="Rectangle 3"/>
          <p:cNvSpPr>
            <a:spLocks noGrp="1" noChangeArrowheads="1"/>
          </p:cNvSpPr>
          <p:nvPr>
            <p:ph type="body" idx="1"/>
          </p:nvPr>
        </p:nvSpPr>
        <p:spPr>
          <a:xfrm>
            <a:off x="935347" y="4420636"/>
            <a:ext cx="5149231" cy="4188307"/>
          </a:xfrm>
          <a:noFill/>
          <a:ln/>
        </p:spPr>
        <p:txBody>
          <a:bodyPr/>
          <a:lstStyle/>
          <a:p>
            <a:r>
              <a:rPr lang="en-US" sz="1000" dirty="0" smtClean="0"/>
              <a:t>The </a:t>
            </a:r>
            <a:r>
              <a:rPr lang="en-US" sz="1000" dirty="0" err="1" smtClean="0"/>
              <a:t>SpatialFieldManager</a:t>
            </a:r>
            <a:r>
              <a:rPr lang="en-US" sz="1000" dirty="0" smtClean="0"/>
              <a:t> class is used to create, delete, and modify the "containers" in which the analysis results are stored.</a:t>
            </a:r>
          </a:p>
          <a:p>
            <a:r>
              <a:rPr lang="en-US" sz="1000" dirty="0" smtClean="0"/>
              <a:t>The </a:t>
            </a:r>
            <a:r>
              <a:rPr lang="en-US" sz="1000" dirty="0" err="1" smtClean="0"/>
              <a:t>FieldDomainPoints</a:t>
            </a:r>
            <a:r>
              <a:rPr lang="en-US" sz="1000" dirty="0" smtClean="0"/>
              <a:t> sub-classes indicate the points where analysis results are computed.</a:t>
            </a:r>
          </a:p>
          <a:p>
            <a:r>
              <a:rPr lang="en-US" sz="1000" dirty="0" smtClean="0"/>
              <a:t>The </a:t>
            </a:r>
            <a:r>
              <a:rPr lang="en-US" sz="1000" dirty="0" err="1" smtClean="0"/>
              <a:t>FieldValues</a:t>
            </a:r>
            <a:r>
              <a:rPr lang="en-US" sz="1000" dirty="0" smtClean="0"/>
              <a:t> class contains the values for each domain point. Each domain point can have multiple values, each for a separate "measurement" at this point. For example, if a solar calculation is being done for every day of the year, each point would have 365 corresponding values</a:t>
            </a:r>
          </a:p>
          <a:p>
            <a:pPr eaLnBrk="1" hangingPunct="1"/>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7550DA7-572A-476D-984A-E3C1071E4BB3}" type="slidenum">
              <a:rPr lang="en-US" smtClean="0"/>
              <a:pPr/>
              <a:t>47</a:t>
            </a:fld>
            <a:endParaRPr lang="en-US" smtClean="0"/>
          </a:p>
        </p:txBody>
      </p:sp>
      <p:sp>
        <p:nvSpPr>
          <p:cNvPr id="75779" name="Rectangle 2"/>
          <p:cNvSpPr>
            <a:spLocks noGrp="1" noRot="1" noChangeAspect="1" noChangeArrowheads="1" noTextEdit="1"/>
          </p:cNvSpPr>
          <p:nvPr>
            <p:ph type="sldImg"/>
          </p:nvPr>
        </p:nvSpPr>
        <p:spPr>
          <a:xfrm>
            <a:off x="1181100" y="696913"/>
            <a:ext cx="4657725" cy="3492500"/>
          </a:xfrm>
          <a:ln/>
        </p:spPr>
      </p:sp>
      <p:sp>
        <p:nvSpPr>
          <p:cNvPr id="75780" name="Rectangle 3"/>
          <p:cNvSpPr>
            <a:spLocks noGrp="1" noChangeArrowheads="1"/>
          </p:cNvSpPr>
          <p:nvPr>
            <p:ph type="body" idx="1"/>
          </p:nvPr>
        </p:nvSpPr>
        <p:spPr>
          <a:xfrm>
            <a:off x="935347" y="4420636"/>
            <a:ext cx="5149231" cy="4188307"/>
          </a:xfrm>
          <a:noFill/>
          <a:ln/>
        </p:spPr>
        <p:txBody>
          <a:bodyPr/>
          <a:lstStyle/>
          <a:p>
            <a:pPr eaLnBrk="1" hangingPunct="1"/>
            <a:r>
              <a:rPr lang="en-US" sz="1000" dirty="0" smtClean="0"/>
              <a:t>With the integration context, we are providing some additional widgets to work with in the UI. The details of the widgets are included in the slide.</a:t>
            </a:r>
          </a:p>
          <a:p>
            <a:pPr eaLnBrk="1" hangingPunct="1"/>
            <a:endParaRPr lang="en-US" sz="1000" dirty="0" smtClean="0"/>
          </a:p>
          <a:p>
            <a:r>
              <a:rPr lang="en-US" sz="1000" dirty="0" smtClean="0"/>
              <a:t>For </a:t>
            </a:r>
            <a:r>
              <a:rPr lang="en-US" sz="1000" dirty="0" err="1" smtClean="0"/>
              <a:t>ComboBox</a:t>
            </a:r>
            <a:r>
              <a:rPr lang="en-US" sz="1000" dirty="0" smtClean="0"/>
              <a:t> and </a:t>
            </a:r>
            <a:r>
              <a:rPr lang="en-US" sz="1000" dirty="0" err="1" smtClean="0"/>
              <a:t>TextBox</a:t>
            </a:r>
            <a:r>
              <a:rPr lang="en-US" sz="1000" dirty="0" smtClean="0"/>
              <a:t>, events are included; these events call your API code when the component is changed by the user.</a:t>
            </a:r>
          </a:p>
          <a:p>
            <a:pPr eaLnBrk="1" hangingPunct="1"/>
            <a:endParaRPr lang="en-US" baseline="0"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7550DA7-572A-476D-984A-E3C1071E4BB3}" type="slidenum">
              <a:rPr lang="en-US" smtClean="0"/>
              <a:pPr/>
              <a:t>48</a:t>
            </a:fld>
            <a:endParaRPr lang="en-US" smtClean="0"/>
          </a:p>
        </p:txBody>
      </p:sp>
      <p:sp>
        <p:nvSpPr>
          <p:cNvPr id="75779" name="Rectangle 2"/>
          <p:cNvSpPr>
            <a:spLocks noGrp="1" noRot="1" noChangeAspect="1" noChangeArrowheads="1" noTextEdit="1"/>
          </p:cNvSpPr>
          <p:nvPr>
            <p:ph type="sldImg"/>
          </p:nvPr>
        </p:nvSpPr>
        <p:spPr>
          <a:xfrm>
            <a:off x="1181100" y="696913"/>
            <a:ext cx="4657725" cy="3492500"/>
          </a:xfrm>
          <a:ln/>
        </p:spPr>
      </p:sp>
      <p:sp>
        <p:nvSpPr>
          <p:cNvPr id="75780" name="Rectangle 3"/>
          <p:cNvSpPr>
            <a:spLocks noGrp="1" noChangeArrowheads="1"/>
          </p:cNvSpPr>
          <p:nvPr>
            <p:ph type="body" idx="1"/>
          </p:nvPr>
        </p:nvSpPr>
        <p:spPr>
          <a:xfrm>
            <a:off x="935347" y="4420636"/>
            <a:ext cx="5149231" cy="4188307"/>
          </a:xfrm>
          <a:noFill/>
          <a:ln/>
        </p:spPr>
        <p:txBody>
          <a:bodyPr/>
          <a:lstStyle/>
          <a:p>
            <a:pPr eaLnBrk="1" hangingPunct="1">
              <a:buFont typeface="Arial" pitchFamily="34" charset="0"/>
              <a:buChar char="•"/>
            </a:pPr>
            <a:r>
              <a:rPr lang="en-US" sz="1000" dirty="0" smtClean="0"/>
              <a:t>With the new API, it is now possible to obtain the point placement references in the loaded family symbol or placed family instance.</a:t>
            </a:r>
          </a:p>
          <a:p>
            <a:pPr defTabSz="932871" eaLnBrk="1" hangingPunct="1">
              <a:buFont typeface="Arial" pitchFamily="34" charset="0"/>
              <a:buChar char="•"/>
              <a:defRPr/>
            </a:pPr>
            <a:r>
              <a:rPr lang="en-US" sz="1000" dirty="0" smtClean="0"/>
              <a:t>We can imports a DWG into the document as a link.</a:t>
            </a:r>
          </a:p>
          <a:p>
            <a:pPr defTabSz="932871" eaLnBrk="1" hangingPunct="1">
              <a:buFont typeface="Arial" pitchFamily="34" charset="0"/>
              <a:buChar char="•"/>
              <a:defRPr/>
            </a:pPr>
            <a:r>
              <a:rPr lang="en-US" sz="1000" dirty="0" smtClean="0"/>
              <a:t>We can identify if import instance is linked to an external file. </a:t>
            </a:r>
          </a:p>
          <a:p>
            <a:pPr lvl="0">
              <a:buFont typeface="Arial" pitchFamily="34" charset="0"/>
              <a:buChar char="•"/>
            </a:pPr>
            <a:r>
              <a:rPr lang="en-US" sz="1000" dirty="0" smtClean="0"/>
              <a:t>Overloaded </a:t>
            </a:r>
            <a:r>
              <a:rPr lang="en-US" sz="1000" dirty="0" err="1" smtClean="0"/>
              <a:t>Rehost</a:t>
            </a:r>
            <a:r>
              <a:rPr lang="en-US" sz="1000" dirty="0" smtClean="0"/>
              <a:t>() method allows a form to a new edge, face, curve, or sketch plane.</a:t>
            </a:r>
          </a:p>
          <a:p>
            <a:pPr eaLnBrk="1" hangingPunct="1">
              <a:buFont typeface="Arial" pitchFamily="34" charset="0"/>
              <a:buChar char="•"/>
            </a:pPr>
            <a:r>
              <a:rPr lang="en-US" sz="1000" dirty="0" smtClean="0"/>
              <a:t>The API refreshes the display of the active view during the execution of your command so users can see incremental updates to their model. </a:t>
            </a:r>
          </a:p>
          <a:p>
            <a:pPr eaLnBrk="1" hangingPunct="1">
              <a:buFont typeface="Arial" pitchFamily="34" charset="0"/>
              <a:buChar char="•"/>
            </a:pPr>
            <a:r>
              <a:rPr lang="en-US" sz="1000" dirty="0" smtClean="0"/>
              <a:t>API contains method to create a new instance of a face wall on the sloped face of a mass. </a:t>
            </a:r>
          </a:p>
          <a:p>
            <a:pPr eaLnBrk="1" hangingPunct="1">
              <a:buFont typeface="Arial" pitchFamily="34" charset="0"/>
              <a:buChar char="•"/>
            </a:pPr>
            <a:r>
              <a:rPr lang="en-US" sz="1000" dirty="0" smtClean="0"/>
              <a:t>Renaming and Replacing family </a:t>
            </a:r>
            <a:r>
              <a:rPr lang="en-US" sz="1000" dirty="0" err="1" smtClean="0"/>
              <a:t>params</a:t>
            </a:r>
            <a:r>
              <a:rPr lang="en-US" sz="1000" dirty="0" smtClean="0"/>
              <a:t> was a gap left over last year and now has been included. And this allows API users to rename a parameter and also allows to replace shared parameters with family parameters and vice versa. </a:t>
            </a:r>
          </a:p>
          <a:p>
            <a:pPr defTabSz="932871" eaLnBrk="1" hangingPunct="1">
              <a:buFont typeface="Arial" pitchFamily="34" charset="0"/>
              <a:buChar char="•"/>
              <a:defRPr/>
            </a:pPr>
            <a:r>
              <a:rPr lang="en-US" sz="1000" dirty="0" smtClean="0"/>
              <a:t>Property which identifies if the parameter is a reporting parameter. If true, the parameter is associated to a dimension value and cannot be modified. If false, the parameter is a driving parameter and if associated to a dimension, can modify the dimension it labels. We also have methods to change reporting parameters to non-reporting. </a:t>
            </a:r>
          </a:p>
          <a:p>
            <a:pPr defTabSz="932871" eaLnBrk="1" hangingPunct="1">
              <a:buFont typeface="Arial" pitchFamily="34" charset="0"/>
              <a:buChar char="•"/>
              <a:defRPr/>
            </a:pPr>
            <a:r>
              <a:rPr lang="en-US" sz="1000" dirty="0" smtClean="0"/>
              <a:t>Dedicated method to identify if a given parameter is shared parameter and if yes, extract the GUID out of it. </a:t>
            </a:r>
          </a:p>
          <a:p>
            <a:pPr defTabSz="932871" eaLnBrk="1" hangingPunct="1">
              <a:buFont typeface="Arial" pitchFamily="34" charset="0"/>
              <a:buChar char="•"/>
              <a:defRPr/>
            </a:pPr>
            <a:r>
              <a:rPr lang="en-US" sz="1000" dirty="0" err="1" smtClean="0"/>
              <a:t>SuspendUpdating</a:t>
            </a:r>
            <a:r>
              <a:rPr lang="en-US" sz="1000" dirty="0" smtClean="0"/>
              <a:t> performance improvements now apply to </a:t>
            </a:r>
            <a:r>
              <a:rPr lang="en-US" sz="1000" dirty="0" err="1" smtClean="0"/>
              <a:t>Parameter.Set</a:t>
            </a:r>
            <a:r>
              <a:rPr lang="en-US" sz="1000" dirty="0" smtClean="0"/>
              <a:t> by default. By using the new constructor for </a:t>
            </a:r>
            <a:r>
              <a:rPr lang="en-US" sz="1000" dirty="0" err="1" smtClean="0"/>
              <a:t>SuspendUpdating</a:t>
            </a:r>
            <a:r>
              <a:rPr lang="en-US" sz="1000" dirty="0" smtClean="0"/>
              <a:t> which takes a </a:t>
            </a:r>
            <a:r>
              <a:rPr lang="en-US" sz="1000" dirty="0" err="1" smtClean="0"/>
              <a:t>boolean</a:t>
            </a:r>
            <a:r>
              <a:rPr lang="en-US" sz="1000" dirty="0" smtClean="0"/>
              <a:t> </a:t>
            </a:r>
            <a:r>
              <a:rPr lang="en-US" sz="1000" i="1" dirty="0" err="1" smtClean="0"/>
              <a:t>suspendForParameterSet</a:t>
            </a:r>
            <a:r>
              <a:rPr lang="en-US" sz="1000" dirty="0" smtClean="0"/>
              <a:t>, you can turn off this option.</a:t>
            </a:r>
          </a:p>
          <a:p>
            <a:pPr defTabSz="932871" eaLnBrk="1" hangingPunct="1">
              <a:defRPr/>
            </a:pPr>
            <a:endParaRPr lang="en-US" sz="1000" dirty="0" smtClean="0"/>
          </a:p>
          <a:p>
            <a:pPr eaLnBrk="1" hangingPunct="1"/>
            <a:endParaRPr lang="en-US" sz="1000"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7550DA7-572A-476D-984A-E3C1071E4BB3}" type="slidenum">
              <a:rPr lang="en-US" smtClean="0"/>
              <a:pPr/>
              <a:t>49</a:t>
            </a:fld>
            <a:endParaRPr lang="en-US" smtClean="0"/>
          </a:p>
        </p:txBody>
      </p:sp>
      <p:sp>
        <p:nvSpPr>
          <p:cNvPr id="75779" name="Rectangle 2"/>
          <p:cNvSpPr>
            <a:spLocks noGrp="1" noRot="1" noChangeAspect="1" noChangeArrowheads="1" noTextEdit="1"/>
          </p:cNvSpPr>
          <p:nvPr>
            <p:ph type="sldImg"/>
          </p:nvPr>
        </p:nvSpPr>
        <p:spPr>
          <a:xfrm>
            <a:off x="1181100" y="696913"/>
            <a:ext cx="4657725" cy="3492500"/>
          </a:xfrm>
          <a:ln/>
        </p:spPr>
      </p:sp>
      <p:sp>
        <p:nvSpPr>
          <p:cNvPr id="75780" name="Rectangle 3"/>
          <p:cNvSpPr>
            <a:spLocks noGrp="1" noChangeArrowheads="1"/>
          </p:cNvSpPr>
          <p:nvPr>
            <p:ph type="body" idx="1"/>
          </p:nvPr>
        </p:nvSpPr>
        <p:spPr>
          <a:xfrm>
            <a:off x="935347" y="4420636"/>
            <a:ext cx="5149231" cy="4188307"/>
          </a:xfrm>
          <a:noFill/>
          <a:ln/>
        </p:spPr>
        <p:txBody>
          <a:bodyPr/>
          <a:lstStyle/>
          <a:p>
            <a:pPr eaLnBrk="1" hangingPunct="1">
              <a:buFont typeface="Arial" pitchFamily="34" charset="0"/>
              <a:buChar char="•"/>
            </a:pPr>
            <a:r>
              <a:rPr lang="en-US" sz="1000" dirty="0" smtClean="0"/>
              <a:t>The new API allows the option of exporting colors matching the AutoCAD Color Index colors</a:t>
            </a:r>
          </a:p>
          <a:p>
            <a:pPr eaLnBrk="1" hangingPunct="1">
              <a:buFont typeface="Arial" pitchFamily="34" charset="0"/>
              <a:buChar char="•"/>
            </a:pPr>
            <a:r>
              <a:rPr lang="en-US" sz="1000" dirty="0" smtClean="0"/>
              <a:t>For some of the partners in EU who have asked more on IFC, we now can export the model to IFC format. </a:t>
            </a:r>
          </a:p>
          <a:p>
            <a:pPr eaLnBrk="1" hangingPunct="1">
              <a:buFont typeface="Arial" pitchFamily="34" charset="0"/>
              <a:buChar char="•"/>
            </a:pPr>
            <a:r>
              <a:rPr lang="en-US" sz="1000" dirty="0" smtClean="0"/>
              <a:t>The slope and elevation at a point on floor's surface can be found </a:t>
            </a:r>
          </a:p>
          <a:p>
            <a:pPr defTabSz="932871" eaLnBrk="1" hangingPunct="1">
              <a:buFont typeface="Arial" pitchFamily="34" charset="0"/>
              <a:buChar char="•"/>
              <a:defRPr/>
            </a:pPr>
            <a:r>
              <a:rPr lang="en-US" sz="1000" dirty="0" smtClean="0"/>
              <a:t>We are porting some functionality from RST to RAC and the API will be ported accordingly. </a:t>
            </a:r>
            <a:r>
              <a:rPr lang="en-US" sz="1000" dirty="0" err="1" smtClean="0"/>
              <a:t>NewTruss</a:t>
            </a:r>
            <a:r>
              <a:rPr lang="en-US" sz="1000" dirty="0" smtClean="0"/>
              <a:t> which could be created in RST can now be created in RAC as well. </a:t>
            </a:r>
          </a:p>
          <a:p>
            <a:pPr lvl="0">
              <a:buFont typeface="Arial" pitchFamily="34" charset="0"/>
              <a:buChar char="•"/>
            </a:pPr>
            <a:r>
              <a:rPr lang="en-US" sz="1000" dirty="0" smtClean="0"/>
              <a:t>Length  and </a:t>
            </a:r>
            <a:r>
              <a:rPr lang="en-US" sz="1000" dirty="0" err="1" smtClean="0"/>
              <a:t>VoltageDrop</a:t>
            </a:r>
            <a:r>
              <a:rPr lang="en-US" sz="1000" dirty="0" smtClean="0"/>
              <a:t>  now throw an </a:t>
            </a:r>
            <a:r>
              <a:rPr lang="en-US" sz="1000" dirty="0" err="1" smtClean="0"/>
              <a:t>InvalidOperationException</a:t>
            </a:r>
            <a:r>
              <a:rPr lang="en-US" sz="1000" dirty="0" smtClean="0"/>
              <a:t> when the value cannot be computed (instead of returning 0).</a:t>
            </a:r>
          </a:p>
          <a:p>
            <a:pPr eaLnBrk="1" hangingPunct="1">
              <a:buFont typeface="Arial" pitchFamily="34" charset="0"/>
              <a:buChar char="•"/>
            </a:pPr>
            <a:r>
              <a:rPr lang="en-US" sz="1000" dirty="0" smtClean="0"/>
              <a:t>We can also convert Model curves to Detail curves and back and forth. Some users have been working with the wrong curve and then realized it later and then have back up the file and redone the workflow. And this conversion is supported using the API too. </a:t>
            </a:r>
          </a:p>
          <a:p>
            <a:pPr>
              <a:buFont typeface="Arial" pitchFamily="34" charset="0"/>
              <a:buChar char="•"/>
            </a:pPr>
            <a:r>
              <a:rPr lang="en-US" sz="1000" dirty="0" err="1" smtClean="0"/>
              <a:t>WireMaterialType</a:t>
            </a:r>
            <a:r>
              <a:rPr lang="en-US" sz="1000" dirty="0" smtClean="0"/>
              <a:t>, </a:t>
            </a:r>
            <a:r>
              <a:rPr lang="en-US" sz="1000" dirty="0" err="1" smtClean="0"/>
              <a:t>InsulationType</a:t>
            </a:r>
            <a:r>
              <a:rPr lang="en-US" sz="1000" dirty="0" smtClean="0"/>
              <a:t>, </a:t>
            </a:r>
            <a:r>
              <a:rPr lang="en-US" sz="1000" dirty="0" err="1" smtClean="0"/>
              <a:t>TemperatureRatingType</a:t>
            </a:r>
            <a:r>
              <a:rPr lang="en-US" sz="1000" dirty="0" smtClean="0"/>
              <a:t> methods now inherit from </a:t>
            </a:r>
            <a:r>
              <a:rPr lang="en-US" sz="1000" dirty="0" err="1" smtClean="0"/>
              <a:t>ElementType</a:t>
            </a:r>
            <a:r>
              <a:rPr lang="en-US" sz="1000" dirty="0" smtClean="0"/>
              <a:t>.</a:t>
            </a:r>
          </a:p>
          <a:p>
            <a:pPr>
              <a:buFont typeface="Arial" pitchFamily="34" charset="0"/>
              <a:buChar char="•"/>
            </a:pPr>
            <a:r>
              <a:rPr lang="en-US" sz="1000" dirty="0" err="1" smtClean="0"/>
              <a:t>DuctConnector</a:t>
            </a:r>
            <a:r>
              <a:rPr lang="en-US" sz="1000" dirty="0" smtClean="0"/>
              <a:t>, </a:t>
            </a:r>
            <a:r>
              <a:rPr lang="en-US" sz="1000" dirty="0" err="1" smtClean="0"/>
              <a:t>PipeConnector</a:t>
            </a:r>
            <a:r>
              <a:rPr lang="en-US" sz="1000" dirty="0" smtClean="0"/>
              <a:t>, </a:t>
            </a:r>
            <a:r>
              <a:rPr lang="en-US" sz="1000" dirty="0" err="1" smtClean="0"/>
              <a:t>ElectricalConnector</a:t>
            </a:r>
            <a:r>
              <a:rPr lang="en-US" sz="1000" dirty="0" smtClean="0"/>
              <a:t>  methods now inherit from a new common base class, </a:t>
            </a:r>
            <a:r>
              <a:rPr lang="en-US" sz="1000" dirty="0" err="1" smtClean="0"/>
              <a:t>ConnectorElement</a:t>
            </a:r>
            <a:r>
              <a:rPr lang="en-US" sz="1000" dirty="0" smtClean="0"/>
              <a:t>.</a:t>
            </a:r>
          </a:p>
          <a:p>
            <a:pPr eaLnBrk="1" hangingPunct="1">
              <a:buFont typeface="Arial" pitchFamily="34" charset="0"/>
              <a:buChar char="•"/>
            </a:pPr>
            <a:r>
              <a:rPr lang="en-US" sz="1000" dirty="0" smtClean="0"/>
              <a:t>Some changes around the Attach and Detach chord method names</a:t>
            </a:r>
          </a:p>
          <a:p>
            <a:pPr lvl="0">
              <a:buFont typeface="Arial" pitchFamily="34" charset="0"/>
              <a:buChar char="•"/>
            </a:pPr>
            <a:r>
              <a:rPr lang="en-US" sz="1000" dirty="0" err="1" smtClean="0"/>
              <a:t>DropTruss</a:t>
            </a:r>
            <a:r>
              <a:rPr lang="en-US" sz="1000" dirty="0" smtClean="0"/>
              <a:t>()  and </a:t>
            </a:r>
            <a:r>
              <a:rPr lang="en-US" sz="1000" dirty="0" err="1" smtClean="0"/>
              <a:t>DropBeamSystem</a:t>
            </a:r>
            <a:r>
              <a:rPr lang="en-US" sz="1000" dirty="0" smtClean="0"/>
              <a:t>() delete the parent collection elements after disassociating their constituent members.</a:t>
            </a:r>
          </a:p>
          <a:p>
            <a:pPr eaLnBrk="1" hangingPunct="1"/>
            <a:endParaRPr lang="en-US" baseline="0" dirty="0" smtClean="0"/>
          </a:p>
          <a:p>
            <a:pPr eaLnBrk="1" hangingPunct="1"/>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F30AFDE2-E547-40C3-B770-FA9C7E8ECAD4}" type="slidenum">
              <a:rPr lang="en-US" smtClean="0">
                <a:cs typeface="Arial" charset="0"/>
              </a:rPr>
              <a:pPr/>
              <a:t>50</a:t>
            </a:fld>
            <a:endParaRPr lang="en-US" smtClean="0">
              <a:cs typeface="Arial" charset="0"/>
            </a:endParaRPr>
          </a:p>
        </p:txBody>
      </p:sp>
      <p:sp>
        <p:nvSpPr>
          <p:cNvPr id="66563" name="Rectangle 2"/>
          <p:cNvSpPr>
            <a:spLocks noGrp="1" noRot="1" noChangeAspect="1" noChangeArrowheads="1" noTextEdit="1"/>
          </p:cNvSpPr>
          <p:nvPr>
            <p:ph type="sldImg"/>
          </p:nvPr>
        </p:nvSpPr>
        <p:spPr>
          <a:xfrm>
            <a:off x="1741488" y="698500"/>
            <a:ext cx="3633787" cy="2724150"/>
          </a:xfrm>
          <a:ln/>
        </p:spPr>
      </p:sp>
      <p:sp>
        <p:nvSpPr>
          <p:cNvPr id="66564" name="Rectangle 3"/>
          <p:cNvSpPr>
            <a:spLocks noGrp="1" noChangeArrowheads="1"/>
          </p:cNvSpPr>
          <p:nvPr>
            <p:ph type="body" idx="1"/>
          </p:nvPr>
        </p:nvSpPr>
        <p:spPr>
          <a:noFill/>
          <a:ln/>
        </p:spPr>
        <p:txBody>
          <a:bodyPr/>
          <a:lstStyle/>
          <a:p>
            <a:pPr eaLnBrk="1" hangingPunct="1"/>
            <a:endParaRPr lang="en-US" smtClean="0">
              <a:cs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7550DA7-572A-476D-984A-E3C1071E4BB3}" type="slidenum">
              <a:rPr lang="en-US" smtClean="0"/>
              <a:pPr/>
              <a:t>51</a:t>
            </a:fld>
            <a:endParaRPr lang="en-US" smtClean="0"/>
          </a:p>
        </p:txBody>
      </p:sp>
      <p:sp>
        <p:nvSpPr>
          <p:cNvPr id="75779" name="Rectangle 2"/>
          <p:cNvSpPr>
            <a:spLocks noGrp="1" noRot="1" noChangeAspect="1" noChangeArrowheads="1" noTextEdit="1"/>
          </p:cNvSpPr>
          <p:nvPr>
            <p:ph type="sldImg"/>
          </p:nvPr>
        </p:nvSpPr>
        <p:spPr>
          <a:xfrm>
            <a:off x="1181100" y="696913"/>
            <a:ext cx="4657725" cy="3492500"/>
          </a:xfrm>
          <a:ln/>
        </p:spPr>
      </p:sp>
      <p:sp>
        <p:nvSpPr>
          <p:cNvPr id="75780" name="Rectangle 3"/>
          <p:cNvSpPr>
            <a:spLocks noGrp="1" noChangeArrowheads="1"/>
          </p:cNvSpPr>
          <p:nvPr>
            <p:ph type="body" idx="1"/>
          </p:nvPr>
        </p:nvSpPr>
        <p:spPr>
          <a:xfrm>
            <a:off x="935347" y="4420636"/>
            <a:ext cx="5149231" cy="4188307"/>
          </a:xfrm>
          <a:noFill/>
          <a:ln/>
        </p:spPr>
        <p:txBody>
          <a:bodyPr/>
          <a:lstStyle/>
          <a:p>
            <a:pPr eaLnBrk="1" hangingPunct="1"/>
            <a:r>
              <a:rPr lang="en-US" sz="1000" dirty="0" smtClean="0"/>
              <a:t>We are exposing an API to work </a:t>
            </a:r>
            <a:r>
              <a:rPr lang="en-US" sz="1000" smtClean="0"/>
              <a:t>with conduits, cable trays and panel schedules. </a:t>
            </a:r>
            <a:r>
              <a:rPr lang="en-US" sz="1000" dirty="0" smtClean="0"/>
              <a:t>So whatever users can do with the user interface with conduits and cable </a:t>
            </a:r>
            <a:r>
              <a:rPr lang="en-US" sz="1000" smtClean="0"/>
              <a:t>trays is now possible </a:t>
            </a:r>
            <a:r>
              <a:rPr lang="en-US" sz="1000" dirty="0" smtClean="0"/>
              <a:t>using the API</a:t>
            </a:r>
            <a:r>
              <a:rPr lang="en-US" sz="1000" smtClean="0"/>
              <a:t>. The </a:t>
            </a:r>
            <a:r>
              <a:rPr lang="en-US" sz="1000" dirty="0" smtClean="0"/>
              <a:t>entire </a:t>
            </a:r>
            <a:r>
              <a:rPr lang="en-US" sz="1000" smtClean="0"/>
              <a:t>functionality is accessible </a:t>
            </a:r>
            <a:r>
              <a:rPr lang="en-US" sz="1000" dirty="0" smtClean="0"/>
              <a:t>using the </a:t>
            </a:r>
            <a:r>
              <a:rPr lang="en-US" sz="1000" smtClean="0"/>
              <a:t>API.</a:t>
            </a:r>
            <a:endParaRPr lang="en-US" sz="100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0077326E-DC5B-4BD9-83C3-281A515C0D7C}" type="slidenum">
              <a:rPr lang="en-US" altLang="en-US" smtClean="0"/>
              <a:pPr/>
              <a:t>6</a:t>
            </a:fld>
            <a:endParaRPr lang="en-US" altLang="en-US" smtClean="0"/>
          </a:p>
        </p:txBody>
      </p:sp>
      <p:sp>
        <p:nvSpPr>
          <p:cNvPr id="62467" name="Rectangle 2"/>
          <p:cNvSpPr>
            <a:spLocks noGrp="1" noRot="1" noChangeAspect="1" noChangeArrowheads="1" noTextEdit="1"/>
          </p:cNvSpPr>
          <p:nvPr>
            <p:ph type="sldImg"/>
          </p:nvPr>
        </p:nvSpPr>
        <p:spPr>
          <a:xfrm>
            <a:off x="1182688" y="698500"/>
            <a:ext cx="4656137" cy="3490913"/>
          </a:xfrm>
          <a:ln/>
        </p:spPr>
      </p:sp>
      <p:sp>
        <p:nvSpPr>
          <p:cNvPr id="62468" name="Rectangle 3"/>
          <p:cNvSpPr>
            <a:spLocks noGrp="1" noChangeArrowheads="1"/>
          </p:cNvSpPr>
          <p:nvPr>
            <p:ph type="body" idx="1"/>
          </p:nvPr>
        </p:nvSpPr>
        <p:spPr>
          <a:xfrm>
            <a:off x="935347" y="4420636"/>
            <a:ext cx="5149231" cy="4186705"/>
          </a:xfrm>
          <a:noFill/>
          <a:ln/>
        </p:spPr>
        <p:txBody>
          <a:bodyPr/>
          <a:lstStyle/>
          <a:p>
            <a:pPr eaLnBrk="1" hangingPunct="1"/>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7550DA7-572A-476D-984A-E3C1071E4BB3}" type="slidenum">
              <a:rPr lang="en-US" smtClean="0"/>
              <a:pPr/>
              <a:t>52</a:t>
            </a:fld>
            <a:endParaRPr lang="en-US" smtClean="0"/>
          </a:p>
        </p:txBody>
      </p:sp>
      <p:sp>
        <p:nvSpPr>
          <p:cNvPr id="75779" name="Rectangle 2"/>
          <p:cNvSpPr>
            <a:spLocks noGrp="1" noRot="1" noChangeAspect="1" noChangeArrowheads="1" noTextEdit="1"/>
          </p:cNvSpPr>
          <p:nvPr>
            <p:ph type="sldImg"/>
          </p:nvPr>
        </p:nvSpPr>
        <p:spPr>
          <a:xfrm>
            <a:off x="1181100" y="696913"/>
            <a:ext cx="4657725" cy="3492500"/>
          </a:xfrm>
          <a:ln/>
        </p:spPr>
      </p:sp>
      <p:sp>
        <p:nvSpPr>
          <p:cNvPr id="75780" name="Rectangle 3"/>
          <p:cNvSpPr>
            <a:spLocks noGrp="1" noChangeArrowheads="1"/>
          </p:cNvSpPr>
          <p:nvPr>
            <p:ph type="body" idx="1"/>
          </p:nvPr>
        </p:nvSpPr>
        <p:spPr>
          <a:xfrm>
            <a:off x="935347" y="4420636"/>
            <a:ext cx="5149231" cy="4188307"/>
          </a:xfrm>
          <a:noFill/>
          <a:ln/>
        </p:spPr>
        <p:txBody>
          <a:bodyPr/>
          <a:lstStyle/>
          <a:p>
            <a:pPr eaLnBrk="1" hangingPunct="1"/>
            <a:endParaRPr lang="en-US" sz="1000"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7550DA7-572A-476D-984A-E3C1071E4BB3}" type="slidenum">
              <a:rPr lang="en-US" smtClean="0"/>
              <a:pPr/>
              <a:t>53</a:t>
            </a:fld>
            <a:endParaRPr lang="en-US" smtClean="0"/>
          </a:p>
        </p:txBody>
      </p:sp>
      <p:sp>
        <p:nvSpPr>
          <p:cNvPr id="75779" name="Rectangle 2"/>
          <p:cNvSpPr>
            <a:spLocks noGrp="1" noRot="1" noChangeAspect="1" noChangeArrowheads="1" noTextEdit="1"/>
          </p:cNvSpPr>
          <p:nvPr>
            <p:ph type="sldImg"/>
          </p:nvPr>
        </p:nvSpPr>
        <p:spPr>
          <a:xfrm>
            <a:off x="1181100" y="696913"/>
            <a:ext cx="4657725" cy="3492500"/>
          </a:xfrm>
          <a:ln/>
        </p:spPr>
      </p:sp>
      <p:sp>
        <p:nvSpPr>
          <p:cNvPr id="75780" name="Rectangle 3"/>
          <p:cNvSpPr>
            <a:spLocks noGrp="1" noChangeArrowheads="1"/>
          </p:cNvSpPr>
          <p:nvPr>
            <p:ph type="body" idx="1"/>
          </p:nvPr>
        </p:nvSpPr>
        <p:spPr>
          <a:xfrm>
            <a:off x="935347" y="4420636"/>
            <a:ext cx="5149231" cy="4188307"/>
          </a:xfrm>
          <a:noFill/>
          <a:ln/>
        </p:spPr>
        <p:txBody>
          <a:bodyPr/>
          <a:lstStyle/>
          <a:p>
            <a:pPr eaLnBrk="1" hangingPunct="1"/>
            <a:endParaRPr lang="en-US" sz="1000"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7550DA7-572A-476D-984A-E3C1071E4BB3}" type="slidenum">
              <a:rPr lang="en-US" smtClean="0"/>
              <a:pPr/>
              <a:t>54</a:t>
            </a:fld>
            <a:endParaRPr lang="en-US" smtClean="0"/>
          </a:p>
        </p:txBody>
      </p:sp>
      <p:sp>
        <p:nvSpPr>
          <p:cNvPr id="75779" name="Rectangle 2"/>
          <p:cNvSpPr>
            <a:spLocks noGrp="1" noRot="1" noChangeAspect="1" noChangeArrowheads="1" noTextEdit="1"/>
          </p:cNvSpPr>
          <p:nvPr>
            <p:ph type="sldImg"/>
          </p:nvPr>
        </p:nvSpPr>
        <p:spPr>
          <a:xfrm>
            <a:off x="1181100" y="696913"/>
            <a:ext cx="4657725" cy="3492500"/>
          </a:xfrm>
          <a:ln/>
        </p:spPr>
      </p:sp>
      <p:sp>
        <p:nvSpPr>
          <p:cNvPr id="75780" name="Rectangle 3"/>
          <p:cNvSpPr>
            <a:spLocks noGrp="1" noChangeArrowheads="1"/>
          </p:cNvSpPr>
          <p:nvPr>
            <p:ph type="body" idx="1"/>
          </p:nvPr>
        </p:nvSpPr>
        <p:spPr>
          <a:xfrm>
            <a:off x="935347" y="4420636"/>
            <a:ext cx="5149231" cy="4188307"/>
          </a:xfrm>
          <a:noFill/>
          <a:ln/>
        </p:spPr>
        <p:txBody>
          <a:bodyPr/>
          <a:lstStyle/>
          <a:p>
            <a:pPr eaLnBrk="1" hangingPunct="1"/>
            <a:endParaRPr lang="en-US" sz="1000"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F30AFDE2-E547-40C3-B770-FA9C7E8ECAD4}" type="slidenum">
              <a:rPr lang="en-US" smtClean="0">
                <a:cs typeface="Arial" charset="0"/>
              </a:rPr>
              <a:pPr/>
              <a:t>55</a:t>
            </a:fld>
            <a:endParaRPr lang="en-US" smtClean="0">
              <a:cs typeface="Arial" charset="0"/>
            </a:endParaRPr>
          </a:p>
        </p:txBody>
      </p:sp>
      <p:sp>
        <p:nvSpPr>
          <p:cNvPr id="66563" name="Rectangle 2"/>
          <p:cNvSpPr>
            <a:spLocks noGrp="1" noRot="1" noChangeAspect="1" noChangeArrowheads="1" noTextEdit="1"/>
          </p:cNvSpPr>
          <p:nvPr>
            <p:ph type="sldImg"/>
          </p:nvPr>
        </p:nvSpPr>
        <p:spPr>
          <a:xfrm>
            <a:off x="1741488" y="698500"/>
            <a:ext cx="3633787" cy="2724150"/>
          </a:xfrm>
          <a:ln/>
        </p:spPr>
      </p:sp>
      <p:sp>
        <p:nvSpPr>
          <p:cNvPr id="66564" name="Rectangle 3"/>
          <p:cNvSpPr>
            <a:spLocks noGrp="1" noChangeArrowheads="1"/>
          </p:cNvSpPr>
          <p:nvPr>
            <p:ph type="body" idx="1"/>
          </p:nvPr>
        </p:nvSpPr>
        <p:spPr>
          <a:noFill/>
          <a:ln/>
        </p:spPr>
        <p:txBody>
          <a:bodyPr/>
          <a:lstStyle/>
          <a:p>
            <a:pPr eaLnBrk="1" hangingPunct="1"/>
            <a:endParaRPr lang="en-US" smtClean="0">
              <a:cs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7550DA7-572A-476D-984A-E3C1071E4BB3}" type="slidenum">
              <a:rPr lang="en-US" smtClean="0"/>
              <a:pPr/>
              <a:t>56</a:t>
            </a:fld>
            <a:endParaRPr lang="en-US" smtClean="0"/>
          </a:p>
        </p:txBody>
      </p:sp>
      <p:sp>
        <p:nvSpPr>
          <p:cNvPr id="75779" name="Rectangle 2"/>
          <p:cNvSpPr>
            <a:spLocks noGrp="1" noRot="1" noChangeAspect="1" noChangeArrowheads="1" noTextEdit="1"/>
          </p:cNvSpPr>
          <p:nvPr>
            <p:ph type="sldImg"/>
          </p:nvPr>
        </p:nvSpPr>
        <p:spPr>
          <a:xfrm>
            <a:off x="1181100" y="696913"/>
            <a:ext cx="4657725" cy="3492500"/>
          </a:xfrm>
          <a:ln/>
        </p:spPr>
      </p:sp>
      <p:sp>
        <p:nvSpPr>
          <p:cNvPr id="75780" name="Rectangle 3"/>
          <p:cNvSpPr>
            <a:spLocks noGrp="1" noChangeArrowheads="1"/>
          </p:cNvSpPr>
          <p:nvPr>
            <p:ph type="body" idx="1"/>
          </p:nvPr>
        </p:nvSpPr>
        <p:spPr>
          <a:xfrm>
            <a:off x="935347" y="4420636"/>
            <a:ext cx="5149231" cy="4188307"/>
          </a:xfrm>
          <a:noFill/>
          <a:ln/>
        </p:spPr>
        <p:txBody>
          <a:bodyPr/>
          <a:lstStyle/>
          <a:p>
            <a:pPr eaLnBrk="1" hangingPunct="1"/>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7550DA7-572A-476D-984A-E3C1071E4BB3}" type="slidenum">
              <a:rPr lang="en-US" smtClean="0"/>
              <a:pPr/>
              <a:t>57</a:t>
            </a:fld>
            <a:endParaRPr lang="en-US" smtClean="0"/>
          </a:p>
        </p:txBody>
      </p:sp>
      <p:sp>
        <p:nvSpPr>
          <p:cNvPr id="75779" name="Rectangle 2"/>
          <p:cNvSpPr>
            <a:spLocks noGrp="1" noRot="1" noChangeAspect="1" noChangeArrowheads="1" noTextEdit="1"/>
          </p:cNvSpPr>
          <p:nvPr>
            <p:ph type="sldImg"/>
          </p:nvPr>
        </p:nvSpPr>
        <p:spPr>
          <a:xfrm>
            <a:off x="1181100" y="696913"/>
            <a:ext cx="4657725" cy="3492500"/>
          </a:xfrm>
          <a:ln/>
        </p:spPr>
      </p:sp>
      <p:sp>
        <p:nvSpPr>
          <p:cNvPr id="75780" name="Rectangle 3"/>
          <p:cNvSpPr>
            <a:spLocks noGrp="1" noChangeArrowheads="1"/>
          </p:cNvSpPr>
          <p:nvPr>
            <p:ph type="body" idx="1"/>
          </p:nvPr>
        </p:nvSpPr>
        <p:spPr>
          <a:xfrm>
            <a:off x="935347" y="4420636"/>
            <a:ext cx="5149231" cy="4188307"/>
          </a:xfrm>
          <a:noFill/>
          <a:ln/>
        </p:spPr>
        <p:txBody>
          <a:bodyPr/>
          <a:lstStyle/>
          <a:p>
            <a:pPr eaLnBrk="1" hangingPunct="1"/>
            <a:r>
              <a:rPr lang="en-US" baseline="0" dirty="0" err="1" smtClean="0"/>
              <a:t>DistanceToSurfaces</a:t>
            </a:r>
            <a:r>
              <a:rPr lang="en-US" baseline="0" smtClean="0"/>
              <a:t>: external application reacts to changes in walls and sphere object. calculates </a:t>
            </a:r>
            <a:r>
              <a:rPr lang="en-US" baseline="0" dirty="0" smtClean="0"/>
              <a:t>the distance from a family instance to several points on each face. </a:t>
            </a:r>
          </a:p>
          <a:p>
            <a:pPr eaLnBrk="1" hangingPunct="1"/>
            <a:r>
              <a:rPr lang="en-US" baseline="0" smtClean="0"/>
              <a:t>SpatialFieldGradient</a:t>
            </a:r>
            <a:r>
              <a:rPr lang="en-US" baseline="0" dirty="0" smtClean="0"/>
              <a:t>: </a:t>
            </a:r>
            <a:r>
              <a:rPr lang="en-US" dirty="0" smtClean="0"/>
              <a:t>display analysis results in a Revit model. On selection</a:t>
            </a:r>
            <a:r>
              <a:rPr lang="en-US" baseline="0" dirty="0" smtClean="0"/>
              <a:t> of a face, this sample displays numeric data on that face</a:t>
            </a:r>
            <a:r>
              <a:rPr lang="en-US" baseline="0" smtClean="0"/>
              <a:t>. includes legend and colour definition.</a:t>
            </a: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smtClean="0"/>
              <a:t>DividedSurfaceByIntersects</a:t>
            </a:r>
            <a:r>
              <a:rPr lang="en-US" baseline="0" dirty="0" smtClean="0"/>
              <a:t>: demonstrates how </a:t>
            </a:r>
            <a:r>
              <a:rPr lang="en-US" baseline="0" smtClean="0"/>
              <a:t>to add and remove intersection elements such as </a:t>
            </a:r>
            <a:r>
              <a:rPr lang="en-US" sz="1200" kern="1200" smtClean="0">
                <a:solidFill>
                  <a:schemeClr val="tx1"/>
                </a:solidFill>
                <a:latin typeface="Arial" charset="0"/>
                <a:ea typeface="+mn-ea"/>
                <a:cs typeface="+mn-cs"/>
              </a:rPr>
              <a:t>Level, ReferencePlane, ModelCurve </a:t>
            </a:r>
            <a:r>
              <a:rPr lang="en-US" baseline="0" smtClean="0"/>
              <a:t>on a DividedSurface.</a:t>
            </a:r>
            <a:endParaRPr lang="en-US" baseline="0" dirty="0" smtClean="0"/>
          </a:p>
          <a:p>
            <a:r>
              <a:rPr lang="en-US" smtClean="0"/>
              <a:t>ViewFilters</a:t>
            </a:r>
            <a:r>
              <a:rPr lang="en-US" dirty="0" smtClean="0"/>
              <a:t>:</a:t>
            </a:r>
            <a:r>
              <a:rPr lang="en-US" baseline="0" dirty="0" smtClean="0"/>
              <a:t> </a:t>
            </a:r>
            <a:r>
              <a:rPr lang="en-US" dirty="0" smtClean="0"/>
              <a:t>demonstrates how to create and modify view filters by 2011 new element </a:t>
            </a:r>
            <a:r>
              <a:rPr lang="en-US" smtClean="0"/>
              <a:t>iteration API,</a:t>
            </a:r>
            <a:r>
              <a:rPr lang="en-US" baseline="0" smtClean="0"/>
              <a:t> and show that the API can support more than the three filter maximum imposed by the user interface.</a:t>
            </a:r>
            <a:endParaRPr lang="en-US"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7550DA7-572A-476D-984A-E3C1071E4BB3}" type="slidenum">
              <a:rPr lang="en-US" smtClean="0"/>
              <a:pPr/>
              <a:t>58</a:t>
            </a:fld>
            <a:endParaRPr lang="en-US" smtClean="0"/>
          </a:p>
        </p:txBody>
      </p:sp>
      <p:sp>
        <p:nvSpPr>
          <p:cNvPr id="75779" name="Rectangle 2"/>
          <p:cNvSpPr>
            <a:spLocks noGrp="1" noRot="1" noChangeAspect="1" noChangeArrowheads="1" noTextEdit="1"/>
          </p:cNvSpPr>
          <p:nvPr>
            <p:ph type="sldImg"/>
          </p:nvPr>
        </p:nvSpPr>
        <p:spPr>
          <a:xfrm>
            <a:off x="1181100" y="696913"/>
            <a:ext cx="4657725" cy="3492500"/>
          </a:xfrm>
          <a:ln/>
        </p:spPr>
      </p:sp>
      <p:sp>
        <p:nvSpPr>
          <p:cNvPr id="75780" name="Rectangle 3"/>
          <p:cNvSpPr>
            <a:spLocks noGrp="1" noChangeArrowheads="1"/>
          </p:cNvSpPr>
          <p:nvPr>
            <p:ph type="body" idx="1"/>
          </p:nvPr>
        </p:nvSpPr>
        <p:spPr>
          <a:xfrm>
            <a:off x="935347" y="4420636"/>
            <a:ext cx="5149231" cy="4188307"/>
          </a:xfrm>
          <a:noFill/>
          <a:ln/>
        </p:spPr>
        <p:txBody>
          <a:bodyPr/>
          <a:lstStyle/>
          <a:p>
            <a:pPr defTabSz="932871" eaLnBrk="1" hangingPunct="1">
              <a:defRPr/>
            </a:pPr>
            <a:r>
              <a:rPr lang="en-US" baseline="0" dirty="0" err="1" smtClean="0"/>
              <a:t>FindColumns</a:t>
            </a:r>
            <a:r>
              <a:rPr lang="en-US" baseline="0" dirty="0" smtClean="0"/>
              <a:t>: demonstrates how to find all walls that have embedded columns </a:t>
            </a:r>
            <a:r>
              <a:rPr lang="en-US" baseline="0" smtClean="0"/>
              <a:t>in them by shooting a ray along the wall center. Based on Scott's AU 2009 presentation on analysing building geometry.</a:t>
            </a:r>
            <a:endParaRPr lang="en-US" baseline="0" dirty="0" smtClean="0"/>
          </a:p>
          <a:p>
            <a:pPr defTabSz="932871" eaLnBrk="1" hangingPunct="1">
              <a:defRPr/>
            </a:pPr>
            <a:r>
              <a:rPr lang="en-US" baseline="0" smtClean="0"/>
              <a:t>MeasureHeight</a:t>
            </a:r>
            <a:r>
              <a:rPr lang="en-US" baseline="0" dirty="0" smtClean="0"/>
              <a:t>: demonstrates how to calculate the </a:t>
            </a:r>
            <a:r>
              <a:rPr lang="en-US" baseline="0" smtClean="0"/>
              <a:t>height of a selected skylight above </a:t>
            </a:r>
            <a:r>
              <a:rPr lang="en-US" baseline="0" dirty="0" smtClean="0"/>
              <a:t>the </a:t>
            </a:r>
            <a:r>
              <a:rPr lang="en-US" baseline="0" smtClean="0"/>
              <a:t>ground floor by shooting a ray with </a:t>
            </a:r>
            <a:r>
              <a:rPr lang="en-GB" sz="1200" kern="1200" smtClean="0">
                <a:solidFill>
                  <a:schemeClr val="tx1"/>
                </a:solidFill>
                <a:latin typeface="Arial" charset="0"/>
                <a:ea typeface="+mn-ea"/>
                <a:cs typeface="+mn-cs"/>
              </a:rPr>
              <a:t>FindReferencesByDirection.</a:t>
            </a:r>
            <a:endParaRPr lang="en-US" baseline="0" dirty="0" smtClean="0"/>
          </a:p>
          <a:p>
            <a:pPr defTabSz="932871" eaLnBrk="1" hangingPunct="1">
              <a:defRPr/>
            </a:pPr>
            <a:r>
              <a:rPr lang="en-US" baseline="0" smtClean="0"/>
              <a:t>ParameterValuesFromImage</a:t>
            </a:r>
            <a:r>
              <a:rPr lang="en-US" baseline="0" dirty="0" smtClean="0"/>
              <a:t>: </a:t>
            </a:r>
            <a:r>
              <a:rPr lang="en-US" dirty="0" smtClean="0"/>
              <a:t>computes a grayscale value for each pixel in an image file. Use this value to set a parameter that will change </a:t>
            </a:r>
            <a:r>
              <a:rPr lang="en-US" smtClean="0"/>
              <a:t>the model geometry. From Harry's AU 2009 presentation on conceptual design and massing.</a:t>
            </a:r>
            <a:endParaRPr lang="en-US" dirty="0" smtClean="0"/>
          </a:p>
          <a:p>
            <a:pPr defTabSz="932871" eaLnBrk="1" hangingPunct="1">
              <a:defRPr/>
            </a:pPr>
            <a:r>
              <a:rPr lang="en-US" smtClean="0"/>
              <a:t>PointCurveCreation: seven different examples of using </a:t>
            </a:r>
            <a:r>
              <a:rPr lang="en-US" dirty="0" smtClean="0"/>
              <a:t>equations and external data files to </a:t>
            </a:r>
            <a:r>
              <a:rPr lang="en-US" smtClean="0"/>
              <a:t>create point, curve and </a:t>
            </a:r>
            <a:r>
              <a:rPr lang="en-US" sz="1200" kern="1200" smtClean="0">
                <a:solidFill>
                  <a:schemeClr val="tx1"/>
                </a:solidFill>
                <a:latin typeface="Arial" charset="0"/>
                <a:ea typeface="+mn-ea"/>
                <a:cs typeface="+mn-cs"/>
              </a:rPr>
              <a:t>loft form </a:t>
            </a:r>
            <a:r>
              <a:rPr lang="en-US" smtClean="0"/>
              <a:t>surface massing geometry</a:t>
            </a:r>
            <a:r>
              <a:rPr lang="en-US" baseline="0" dirty="0" smtClean="0"/>
              <a:t>.</a:t>
            </a:r>
            <a:endParaRPr lang="en-US"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7550DA7-572A-476D-984A-E3C1071E4BB3}" type="slidenum">
              <a:rPr lang="en-US" smtClean="0"/>
              <a:pPr/>
              <a:t>59</a:t>
            </a:fld>
            <a:endParaRPr lang="en-US" smtClean="0"/>
          </a:p>
        </p:txBody>
      </p:sp>
      <p:sp>
        <p:nvSpPr>
          <p:cNvPr id="75779" name="Rectangle 2"/>
          <p:cNvSpPr>
            <a:spLocks noGrp="1" noRot="1" noChangeAspect="1" noChangeArrowheads="1" noTextEdit="1"/>
          </p:cNvSpPr>
          <p:nvPr>
            <p:ph type="sldImg"/>
          </p:nvPr>
        </p:nvSpPr>
        <p:spPr>
          <a:xfrm>
            <a:off x="1181100" y="696913"/>
            <a:ext cx="4657725" cy="3492500"/>
          </a:xfrm>
          <a:ln/>
        </p:spPr>
      </p:sp>
      <p:sp>
        <p:nvSpPr>
          <p:cNvPr id="75780" name="Rectangle 3"/>
          <p:cNvSpPr>
            <a:spLocks noGrp="1" noChangeArrowheads="1"/>
          </p:cNvSpPr>
          <p:nvPr>
            <p:ph type="body" idx="1"/>
          </p:nvPr>
        </p:nvSpPr>
        <p:spPr>
          <a:xfrm>
            <a:off x="935347" y="4420636"/>
            <a:ext cx="5149231" cy="4188307"/>
          </a:xfrm>
          <a:noFill/>
          <a:ln/>
        </p:spPr>
        <p:txBody>
          <a:bodyPr/>
          <a:lstStyle/>
          <a:p>
            <a:pPr eaLnBrk="1" hangingPunct="1"/>
            <a:r>
              <a:rPr lang="en-US" baseline="0" smtClean="0"/>
              <a:t>DirectionCalculation: determine south facing walls and windows by geometrical analysis, with and without considering the project location. Part of Scott's AU 2009 presentation.</a:t>
            </a:r>
          </a:p>
          <a:p>
            <a:pPr eaLnBrk="1" hangingPunct="1"/>
            <a:r>
              <a:rPr lang="en-US" baseline="0" smtClean="0"/>
              <a:t>ChangesMonitor</a:t>
            </a:r>
            <a:r>
              <a:rPr lang="en-US" baseline="0" dirty="0" smtClean="0"/>
              <a:t>: demonstrates how to subscribe the </a:t>
            </a:r>
            <a:r>
              <a:rPr lang="en-US" baseline="0" dirty="0" err="1" smtClean="0"/>
              <a:t>DocumentChanged</a:t>
            </a:r>
            <a:r>
              <a:rPr lang="en-US" baseline="0" dirty="0" smtClean="0"/>
              <a:t> </a:t>
            </a:r>
            <a:r>
              <a:rPr lang="en-US" baseline="0" smtClean="0"/>
              <a:t>event in an external application and log all modified elements in a modeless dialogue.</a:t>
            </a:r>
            <a:endParaRPr lang="en-US" baseline="0" dirty="0" smtClean="0"/>
          </a:p>
          <a:p>
            <a:pPr eaLnBrk="1" hangingPunct="1"/>
            <a:r>
              <a:rPr lang="en-US" baseline="0" smtClean="0"/>
              <a:t>DynamicModelUpdate</a:t>
            </a:r>
            <a:r>
              <a:rPr lang="en-US" baseline="0" dirty="0" smtClean="0"/>
              <a:t>: demonstrates how to maintain relative position between elements by moving a section marker to maintain relative position with a window. </a:t>
            </a:r>
          </a:p>
          <a:p>
            <a:pPr eaLnBrk="1" hangingPunct="1"/>
            <a:r>
              <a:rPr lang="en-US" baseline="0" smtClean="0"/>
              <a:t>ErrorHandling: implements both a command and an application in the same class to demonstrate </a:t>
            </a:r>
            <a:r>
              <a:rPr lang="en-US" baseline="0" dirty="0" smtClean="0"/>
              <a:t>how to create failure definition id, failure definition, failure message and how to </a:t>
            </a:r>
            <a:r>
              <a:rPr lang="en-US" baseline="0" smtClean="0"/>
              <a:t>resolve failures in the failure processing steps.</a:t>
            </a:r>
            <a:endParaRPr lang="en-US" baseline="0"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7550DA7-572A-476D-984A-E3C1071E4BB3}" type="slidenum">
              <a:rPr lang="en-US" smtClean="0"/>
              <a:pPr/>
              <a:t>60</a:t>
            </a:fld>
            <a:endParaRPr lang="en-US" smtClean="0"/>
          </a:p>
        </p:txBody>
      </p:sp>
      <p:sp>
        <p:nvSpPr>
          <p:cNvPr id="75779" name="Rectangle 2"/>
          <p:cNvSpPr>
            <a:spLocks noGrp="1" noRot="1" noChangeAspect="1" noChangeArrowheads="1" noTextEdit="1"/>
          </p:cNvSpPr>
          <p:nvPr>
            <p:ph type="sldImg"/>
          </p:nvPr>
        </p:nvSpPr>
        <p:spPr>
          <a:xfrm>
            <a:off x="1181100" y="696913"/>
            <a:ext cx="4657725" cy="3492500"/>
          </a:xfrm>
          <a:ln/>
        </p:spPr>
      </p:sp>
      <p:sp>
        <p:nvSpPr>
          <p:cNvPr id="75780" name="Rectangle 3"/>
          <p:cNvSpPr>
            <a:spLocks noGrp="1" noChangeArrowheads="1"/>
          </p:cNvSpPr>
          <p:nvPr>
            <p:ph type="body" idx="1"/>
          </p:nvPr>
        </p:nvSpPr>
        <p:spPr>
          <a:xfrm>
            <a:off x="935347" y="4420636"/>
            <a:ext cx="5149231" cy="4188307"/>
          </a:xfrm>
          <a:noFill/>
          <a:ln/>
        </p:spPr>
        <p:txBody>
          <a:bodyPr/>
          <a:lstStyle/>
          <a:p>
            <a:pPr defTabSz="932871" eaLnBrk="1" hangingPunct="1">
              <a:defRPr/>
            </a:pPr>
            <a:r>
              <a:rPr lang="en-US" baseline="0" dirty="0" smtClean="0"/>
              <a:t>ExternalCommand2011</a:t>
            </a:r>
            <a:r>
              <a:rPr lang="en-US" baseline="0" smtClean="0"/>
              <a:t>: a separate solution not included in SDKSamples2011.sln </a:t>
            </a:r>
            <a:r>
              <a:rPr lang="en-US" smtClean="0"/>
              <a:t>demonstrating how </a:t>
            </a:r>
            <a:r>
              <a:rPr lang="en-US" dirty="0" smtClean="0"/>
              <a:t>to </a:t>
            </a:r>
            <a:r>
              <a:rPr lang="en-US" smtClean="0"/>
              <a:t>use the new </a:t>
            </a:r>
            <a:r>
              <a:rPr lang="en-US" dirty="0" smtClean="0"/>
              <a:t>external command </a:t>
            </a:r>
            <a:r>
              <a:rPr lang="en-US" smtClean="0"/>
              <a:t>registration and the RevitAddInUtility functionality. it defines an</a:t>
            </a:r>
            <a:r>
              <a:rPr lang="en-US" baseline="0" smtClean="0"/>
              <a:t> add-in application with two </a:t>
            </a:r>
            <a:r>
              <a:rPr lang="en-US" smtClean="0"/>
              <a:t>external commands and an</a:t>
            </a:r>
            <a:r>
              <a:rPr lang="en-US" baseline="0" smtClean="0"/>
              <a:t> external application, as well as a stand-alone installation exe using the Revit add-in utility DLL to read and write a manifest file and analyse the revit installation.</a:t>
            </a:r>
          </a:p>
          <a:p>
            <a:pPr defTabSz="932871" eaLnBrk="1" hangingPunct="1">
              <a:defRPr/>
            </a:pPr>
            <a:r>
              <a:rPr lang="en-US" baseline="0" smtClean="0"/>
              <a:t>HelloWorld</a:t>
            </a:r>
            <a:r>
              <a:rPr lang="en-US" baseline="0" dirty="0" smtClean="0"/>
              <a:t>: shows how a basic </a:t>
            </a:r>
            <a:r>
              <a:rPr lang="en-US" baseline="0" dirty="0" err="1" smtClean="0"/>
              <a:t>ExternalCommand</a:t>
            </a:r>
            <a:r>
              <a:rPr lang="en-US" baseline="0" dirty="0" smtClean="0"/>
              <a:t> can be added to the Revit user interface. </a:t>
            </a:r>
          </a:p>
          <a:p>
            <a:pPr defTabSz="932871" eaLnBrk="1" hangingPunct="1">
              <a:defRPr/>
            </a:pPr>
            <a:r>
              <a:rPr lang="en-US" baseline="0" smtClean="0"/>
              <a:t>ImportExport</a:t>
            </a:r>
            <a:r>
              <a:rPr lang="en-US" baseline="0" dirty="0" smtClean="0"/>
              <a:t>: </a:t>
            </a:r>
            <a:r>
              <a:rPr lang="en-US" dirty="0" smtClean="0"/>
              <a:t>shows how to export current project to </a:t>
            </a:r>
            <a:r>
              <a:rPr lang="en-US" dirty="0" err="1" smtClean="0"/>
              <a:t>dwg</a:t>
            </a:r>
            <a:r>
              <a:rPr lang="en-US" dirty="0" smtClean="0"/>
              <a:t>, </a:t>
            </a:r>
            <a:r>
              <a:rPr lang="en-US" dirty="0" err="1" smtClean="0"/>
              <a:t>sat,dxf</a:t>
            </a:r>
            <a:r>
              <a:rPr lang="en-US" dirty="0" smtClean="0"/>
              <a:t>, </a:t>
            </a:r>
            <a:r>
              <a:rPr lang="en-US" dirty="0" err="1" smtClean="0"/>
              <a:t>dwf</a:t>
            </a:r>
            <a:r>
              <a:rPr lang="en-US" dirty="0" smtClean="0"/>
              <a:t>(x), </a:t>
            </a:r>
            <a:r>
              <a:rPr lang="en-US" dirty="0" err="1" smtClean="0"/>
              <a:t>gbxml</a:t>
            </a:r>
            <a:r>
              <a:rPr lang="en-US" dirty="0" smtClean="0"/>
              <a:t>, </a:t>
            </a:r>
            <a:r>
              <a:rPr lang="en-US" dirty="0" err="1" smtClean="0"/>
              <a:t>fbx</a:t>
            </a:r>
            <a:r>
              <a:rPr lang="en-US" dirty="0" smtClean="0"/>
              <a:t>, </a:t>
            </a:r>
            <a:r>
              <a:rPr lang="en-US" dirty="0" err="1" smtClean="0"/>
              <a:t>dgn</a:t>
            </a:r>
            <a:r>
              <a:rPr lang="en-US" dirty="0" smtClean="0"/>
              <a:t>, image or Civil3D files and how to import a </a:t>
            </a:r>
            <a:r>
              <a:rPr lang="en-US" dirty="0" err="1" smtClean="0"/>
              <a:t>dwg</a:t>
            </a:r>
            <a:r>
              <a:rPr lang="en-US" dirty="0" smtClean="0"/>
              <a:t>, image, GBXML or </a:t>
            </a:r>
            <a:r>
              <a:rPr lang="fr-FR" dirty="0" err="1" smtClean="0"/>
              <a:t>Inventor</a:t>
            </a:r>
            <a:r>
              <a:rPr lang="fr-FR" dirty="0" smtClean="0"/>
              <a:t> </a:t>
            </a:r>
            <a:r>
              <a:rPr lang="en-US" dirty="0" smtClean="0"/>
              <a:t>file into Revit.</a:t>
            </a:r>
          </a:p>
          <a:p>
            <a:pPr defTabSz="932871" eaLnBrk="1" hangingPunct="1">
              <a:defRPr/>
            </a:pPr>
            <a:r>
              <a:rPr lang="en-US" baseline="0" smtClean="0"/>
              <a:t>MaterialQuantities</a:t>
            </a:r>
            <a:r>
              <a:rPr lang="en-US" baseline="0" dirty="0" smtClean="0"/>
              <a:t>: </a:t>
            </a:r>
            <a:r>
              <a:rPr lang="en-US" dirty="0" smtClean="0"/>
              <a:t>outputs an analysis of </a:t>
            </a:r>
            <a:r>
              <a:rPr lang="en-US" smtClean="0"/>
              <a:t>the net and gross material quantities of </a:t>
            </a:r>
            <a:r>
              <a:rPr lang="en-US" dirty="0" smtClean="0"/>
              <a:t>walls, floors, </a:t>
            </a:r>
            <a:r>
              <a:rPr lang="en-US" smtClean="0"/>
              <a:t>and roofs to a csv file </a:t>
            </a:r>
            <a:r>
              <a:rPr lang="en-US" dirty="0" smtClean="0"/>
              <a:t>and displays the output in </a:t>
            </a:r>
            <a:r>
              <a:rPr lang="en-US" smtClean="0"/>
              <a:t>Excel.</a:t>
            </a:r>
            <a:endParaRPr lang="en-US"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7550DA7-572A-476D-984A-E3C1071E4BB3}" type="slidenum">
              <a:rPr lang="en-US" smtClean="0"/>
              <a:pPr/>
              <a:t>61</a:t>
            </a:fld>
            <a:endParaRPr lang="en-US" smtClean="0"/>
          </a:p>
        </p:txBody>
      </p:sp>
      <p:sp>
        <p:nvSpPr>
          <p:cNvPr id="75779" name="Rectangle 2"/>
          <p:cNvSpPr>
            <a:spLocks noGrp="1" noRot="1" noChangeAspect="1" noChangeArrowheads="1" noTextEdit="1"/>
          </p:cNvSpPr>
          <p:nvPr>
            <p:ph type="sldImg"/>
          </p:nvPr>
        </p:nvSpPr>
        <p:spPr>
          <a:xfrm>
            <a:off x="1181100" y="696913"/>
            <a:ext cx="4657725" cy="3492500"/>
          </a:xfrm>
          <a:ln/>
        </p:spPr>
      </p:sp>
      <p:sp>
        <p:nvSpPr>
          <p:cNvPr id="75780" name="Rectangle 3"/>
          <p:cNvSpPr>
            <a:spLocks noGrp="1" noChangeArrowheads="1"/>
          </p:cNvSpPr>
          <p:nvPr>
            <p:ph type="body" idx="1"/>
          </p:nvPr>
        </p:nvSpPr>
        <p:spPr>
          <a:xfrm>
            <a:off x="935347" y="4420636"/>
            <a:ext cx="5149231" cy="4188307"/>
          </a:xfrm>
          <a:noFill/>
          <a:ln/>
        </p:spPr>
        <p:txBody>
          <a:bodyPr/>
          <a:lstStyle/>
          <a:p>
            <a:r>
              <a:rPr lang="en-US" baseline="0" smtClean="0"/>
              <a:t>Selections: </a:t>
            </a:r>
            <a:r>
              <a:rPr lang="en-US" baseline="0" smtClean="0"/>
              <a:t>imlements four different commands </a:t>
            </a:r>
            <a:r>
              <a:rPr lang="en-US" smtClean="0"/>
              <a:t>demonstrating </a:t>
            </a:r>
            <a:r>
              <a:rPr lang="en-US" dirty="0" smtClean="0"/>
              <a:t>how to perform </a:t>
            </a:r>
            <a:r>
              <a:rPr lang="en-US" smtClean="0"/>
              <a:t>selection </a:t>
            </a:r>
            <a:r>
              <a:rPr lang="en-US" smtClean="0"/>
              <a:t>operations:</a:t>
            </a:r>
            <a:r>
              <a:rPr lang="en-US" baseline="0" smtClean="0"/>
              <a:t> element, point on wall face for window placement, face to set work plane and draw a circle, and element or point from dialogue.</a:t>
            </a:r>
            <a:endParaRPr lang="en-US" baseline="0" dirty="0" smtClean="0"/>
          </a:p>
          <a:p>
            <a:pPr defTabSz="932871" eaLnBrk="1" hangingPunct="1">
              <a:defRPr/>
            </a:pPr>
            <a:r>
              <a:rPr lang="en-US" smtClean="0"/>
              <a:t>SolidSolidCut</a:t>
            </a:r>
            <a:r>
              <a:rPr lang="en-US" baseline="0" dirty="0" smtClean="0"/>
              <a:t>: </a:t>
            </a:r>
            <a:r>
              <a:rPr lang="en-US" dirty="0" smtClean="0"/>
              <a:t>shows how to </a:t>
            </a:r>
            <a:r>
              <a:rPr lang="en-US" smtClean="0"/>
              <a:t>use </a:t>
            </a:r>
            <a:r>
              <a:rPr lang="fr-FR" smtClean="0"/>
              <a:t>the new </a:t>
            </a:r>
            <a:r>
              <a:rPr lang="en-GB" smtClean="0"/>
              <a:t>SolidSolidCutUtils class in a </a:t>
            </a:r>
            <a:r>
              <a:rPr lang="en-US" sz="1200" kern="1200" smtClean="0">
                <a:solidFill>
                  <a:schemeClr val="tx1"/>
                </a:solidFill>
                <a:latin typeface="Arial" charset="0"/>
                <a:ea typeface="+mn-ea"/>
                <a:cs typeface="+mn-cs"/>
              </a:rPr>
              <a:t>conceptual mass family,</a:t>
            </a:r>
            <a:r>
              <a:rPr lang="en-US" sz="1200" kern="1200" baseline="0" smtClean="0">
                <a:solidFill>
                  <a:schemeClr val="tx1"/>
                </a:solidFill>
                <a:latin typeface="Arial" charset="0"/>
                <a:ea typeface="+mn-ea"/>
                <a:cs typeface="+mn-cs"/>
              </a:rPr>
              <a:t> cut and uncut a sphere from a cube.</a:t>
            </a:r>
            <a:endParaRPr lang="fr-FR" dirty="0" smtClean="0"/>
          </a:p>
          <a:p>
            <a:pPr defTabSz="932871" eaLnBrk="1" hangingPunct="1">
              <a:defRPr/>
            </a:pPr>
            <a:r>
              <a:rPr lang="fr-FR" smtClean="0"/>
              <a:t>TransactionControl</a:t>
            </a:r>
            <a:r>
              <a:rPr lang="fr-FR" dirty="0" smtClean="0"/>
              <a:t>: d</a:t>
            </a:r>
            <a:r>
              <a:rPr lang="en-US" dirty="0" err="1" smtClean="0"/>
              <a:t>emonstrates</a:t>
            </a:r>
            <a:r>
              <a:rPr lang="en-US" dirty="0" smtClean="0"/>
              <a:t> how to use transaction group, transaction and sub transaction</a:t>
            </a:r>
          </a:p>
          <a:p>
            <a:r>
              <a:rPr lang="en-US" smtClean="0"/>
              <a:t>PanelSchedule</a:t>
            </a:r>
            <a:r>
              <a:rPr lang="en-US" dirty="0" smtClean="0"/>
              <a:t>: shows how to use </a:t>
            </a:r>
            <a:r>
              <a:rPr lang="en-US" smtClean="0"/>
              <a:t>the Revit MEP Panel </a:t>
            </a:r>
            <a:r>
              <a:rPr lang="en-US" dirty="0" smtClean="0"/>
              <a:t>Schedule API:</a:t>
            </a:r>
          </a:p>
          <a:p>
            <a:r>
              <a:rPr lang="en-US" smtClean="0"/>
              <a:t>1. PanelScheduleExport </a:t>
            </a:r>
            <a:r>
              <a:rPr lang="en-US" dirty="0" smtClean="0"/>
              <a:t>- gets the panel schedule view data via the API </a:t>
            </a:r>
            <a:r>
              <a:rPr lang="en-US" smtClean="0"/>
              <a:t>and </a:t>
            </a:r>
            <a:r>
              <a:rPr lang="en-US" smtClean="0"/>
              <a:t>generate </a:t>
            </a:r>
            <a:r>
              <a:rPr lang="en-US" dirty="0" smtClean="0"/>
              <a:t>a CSV file or a HTML </a:t>
            </a:r>
            <a:r>
              <a:rPr lang="en-US" smtClean="0"/>
              <a:t>page </a:t>
            </a:r>
            <a:r>
              <a:rPr lang="en-US" smtClean="0"/>
              <a:t>from </a:t>
            </a:r>
            <a:r>
              <a:rPr lang="en-US" dirty="0" smtClean="0"/>
              <a:t>it.</a:t>
            </a:r>
          </a:p>
          <a:p>
            <a:r>
              <a:rPr lang="en-US" smtClean="0"/>
              <a:t>2. InstanceViewCreation </a:t>
            </a:r>
            <a:r>
              <a:rPr lang="en-US" dirty="0" smtClean="0"/>
              <a:t>- Create a panel schedule view instance for an electrical panel </a:t>
            </a:r>
            <a:r>
              <a:rPr lang="en-US" smtClean="0"/>
              <a:t>you selected.</a:t>
            </a:r>
          </a:p>
          <a:p>
            <a:r>
              <a:rPr lang="en-US" smtClean="0"/>
              <a:t>3. SheetImport - Place the panel schedule view(s) on a sheet view.</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3218" indent="-233218">
              <a:buAutoNum type="arabicParenR"/>
            </a:pPr>
            <a:r>
              <a:rPr lang="en-US" dirty="0" smtClean="0"/>
              <a:t>Continued</a:t>
            </a:r>
            <a:r>
              <a:rPr lang="en-US" baseline="0" dirty="0" smtClean="0"/>
              <a:t> work on Conceptual Design aspect both with the UI and API</a:t>
            </a:r>
          </a:p>
          <a:p>
            <a:pPr marL="233218" indent="-233218">
              <a:buAutoNum type="arabicParenR"/>
            </a:pPr>
            <a:r>
              <a:rPr lang="en-US" dirty="0" smtClean="0"/>
              <a:t>Enhancements</a:t>
            </a:r>
            <a:r>
              <a:rPr lang="en-US" baseline="0" dirty="0" smtClean="0"/>
              <a:t> in the user interaction</a:t>
            </a:r>
          </a:p>
          <a:p>
            <a:pPr marL="233218" indent="-233218">
              <a:buAutoNum type="arabicParenR"/>
            </a:pPr>
            <a:r>
              <a:rPr lang="en-US" baseline="0" dirty="0" smtClean="0"/>
              <a:t>Some resource investment in Large Team Workflows which are more to do with specific needs of large customers and their workflows. This has less to do with the API as such. </a:t>
            </a:r>
          </a:p>
          <a:p>
            <a:pPr marL="233218" indent="-233218">
              <a:buAutoNum type="arabicParenR"/>
            </a:pPr>
            <a:r>
              <a:rPr lang="en-US" baseline="0" dirty="0" smtClean="0"/>
              <a:t>MEP being the youngest of the RAC and RST has not quite caught up with the other Revit verticals (RAC and RST). And so a significant focus has been given to getting the development of MEP in order to get it up to the same level as RAC and RST. </a:t>
            </a:r>
          </a:p>
          <a:p>
            <a:pPr marL="233218" indent="-233218">
              <a:buAutoNum type="arabicParenR"/>
            </a:pPr>
            <a:r>
              <a:rPr lang="en-US" baseline="0" dirty="0" smtClean="0"/>
              <a:t>Keeping in mind the growing significance of Sustainable Design and Development, Revit will now offers tool to help users with that. </a:t>
            </a:r>
          </a:p>
          <a:p>
            <a:pPr marL="233218" indent="-233218">
              <a:buAutoNum type="arabicParenR"/>
            </a:pPr>
            <a:r>
              <a:rPr lang="en-US" baseline="0" dirty="0" smtClean="0"/>
              <a:t>And of course enhancements to the API</a:t>
            </a:r>
            <a:endParaRPr lang="en-US" dirty="0"/>
          </a:p>
        </p:txBody>
      </p:sp>
      <p:sp>
        <p:nvSpPr>
          <p:cNvPr id="4" name="Slide Number Placeholder 3"/>
          <p:cNvSpPr>
            <a:spLocks noGrp="1"/>
          </p:cNvSpPr>
          <p:nvPr>
            <p:ph type="sldNum" sz="quarter" idx="10"/>
          </p:nvPr>
        </p:nvSpPr>
        <p:spPr/>
        <p:txBody>
          <a:bodyPr/>
          <a:lstStyle/>
          <a:p>
            <a:fld id="{29436197-9736-41EF-B86A-38FB015114B5}" type="slidenum">
              <a:rPr lang="en-US" smtClean="0"/>
              <a:pPr/>
              <a:t>7</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[Please make sure you inform that we are recording.]</a:t>
            </a:r>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62</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63</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p:txBody>
          <a:bodyPr/>
          <a:lstStyle/>
          <a:p>
            <a:pPr>
              <a:defRPr/>
            </a:pPr>
            <a:fld id="{96B04223-3DB9-4252-8473-72BC28D7A6D7}" type="slidenum">
              <a:rPr lang="en-US" smtClean="0">
                <a:latin typeface="Arial" pitchFamily="34" charset="0"/>
              </a:rPr>
              <a:pPr>
                <a:defRPr/>
              </a:pPr>
              <a:t>67</a:t>
            </a:fld>
            <a:endParaRPr lang="en-US" smtClean="0">
              <a:latin typeface="Arial" pitchFamily="34" charset="0"/>
            </a:endParaRPr>
          </a:p>
        </p:txBody>
      </p:sp>
      <p:sp>
        <p:nvSpPr>
          <p:cNvPr id="18435" name="Rectangle 2"/>
          <p:cNvSpPr>
            <a:spLocks noGrp="1" noRot="1" noChangeAspect="1" noChangeArrowheads="1" noTextEdit="1"/>
          </p:cNvSpPr>
          <p:nvPr>
            <p:ph type="sldImg"/>
          </p:nvPr>
        </p:nvSpPr>
        <p:spPr>
          <a:xfrm>
            <a:off x="1741488" y="698500"/>
            <a:ext cx="3633787" cy="2725738"/>
          </a:xfrm>
          <a:ln/>
        </p:spPr>
      </p:sp>
      <p:sp>
        <p:nvSpPr>
          <p:cNvPr id="18436" name="Rectangle 3"/>
          <p:cNvSpPr>
            <a:spLocks noGrp="1" noChangeArrowheads="1"/>
          </p:cNvSpPr>
          <p:nvPr>
            <p:ph type="body" idx="1"/>
          </p:nvPr>
        </p:nvSpPr>
        <p:spPr>
          <a:noFill/>
          <a:ln/>
        </p:spPr>
        <p:txBody>
          <a:bodyPr/>
          <a:lstStyle/>
          <a:p>
            <a:pPr eaLnBrk="1" hangingPunct="1">
              <a:spcBef>
                <a:spcPct val="0"/>
              </a:spcBef>
            </a:pPr>
            <a:endParaRPr lang="en-US" sz="180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Most of the time an engineer will not be faced with a need (or desire) to locate the analytical model of a member at any significant distance from the geometric model.  The analytical model is an approximation for the purposes of discretizing the model into a set of equations approximating the response of the structure to a set of applied loads (or displacements).  Engineers will often make decisions in their approximations which are based on their professional judgment and/or practical experience.  Here are 4 of many possible ways to describe the same physical structure with</a:t>
            </a:r>
          </a:p>
          <a:p>
            <a:r>
              <a:rPr lang="en-US" smtClean="0"/>
              <a:t> an analytical model.  Some engineers feel that the rigid link approximation is the only acceptable approximation though others would argue that it hasn’t accounted for inherent stabilization provided by framing members and that any of the other approximations are equally applicable.  </a:t>
            </a:r>
            <a:endParaRPr lang="en-GB" smtClean="0"/>
          </a:p>
          <a:p>
            <a:r>
              <a:rPr lang="en-US" smtClean="0"/>
              <a:t> </a:t>
            </a:r>
            <a:endParaRPr lang="en-GB" smtClean="0"/>
          </a:p>
          <a:p>
            <a:r>
              <a:rPr lang="en-US" smtClean="0"/>
              <a:t>The last two approximations utilize the new functionality.  A more subtle example of this would be where the beams between gridlines 2 and 4 are different widths where the exterior edge is intended to align yet the centers of the beams would be mis-aligned.  The new functionality could be used to reduce this small noise in the analytical model.  </a:t>
            </a:r>
            <a:endParaRPr lang="en-GB" smtClean="0"/>
          </a:p>
          <a:p>
            <a:endParaRPr lang="en-US" smtClean="0"/>
          </a:p>
          <a:p>
            <a:pPr defTabSz="932871">
              <a:defRPr/>
            </a:pPr>
            <a:r>
              <a:rPr lang="en-US" smtClean="0"/>
              <a:t>I hope this helps illustrate how one might use the new functionality in a somewhat more realistic scenario.</a:t>
            </a:r>
            <a:endParaRPr lang="en-GB" smtClean="0"/>
          </a:p>
          <a:p>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PPT_LOGO_1b"/>
          <p:cNvPicPr>
            <a:picLocks noChangeAspect="1" noChangeArrowheads="1"/>
          </p:cNvPicPr>
          <p:nvPr/>
        </p:nvPicPr>
        <p:blipFill>
          <a:blip r:embed="rId2" cstate="print"/>
          <a:srcRect/>
          <a:stretch>
            <a:fillRect/>
          </a:stretch>
        </p:blipFill>
        <p:spPr bwMode="auto">
          <a:xfrm>
            <a:off x="6172200" y="0"/>
            <a:ext cx="2971800" cy="6859588"/>
          </a:xfrm>
          <a:prstGeom prst="rect">
            <a:avLst/>
          </a:prstGeom>
          <a:noFill/>
          <a:ln w="9525">
            <a:noFill/>
            <a:miter lim="800000"/>
            <a:headEnd/>
            <a:tailEnd/>
          </a:ln>
        </p:spPr>
      </p:pic>
      <p:sp>
        <p:nvSpPr>
          <p:cNvPr id="5" name="Rectangle 5"/>
          <p:cNvSpPr>
            <a:spLocks noChangeArrowheads="1"/>
          </p:cNvSpPr>
          <p:nvPr/>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33CE95E3-0DBE-4AC7-842F-6F645539BC7E}" type="slidenum">
              <a:rPr lang="en-US" sz="600" u="none">
                <a:solidFill>
                  <a:srgbClr val="969696"/>
                </a:solidFill>
                <a:cs typeface="+mn-cs"/>
              </a:rPr>
              <a:pPr eaLnBrk="0" hangingPunct="0">
                <a:defRPr/>
              </a:pPr>
              <a:t>‹#›</a:t>
            </a:fld>
            <a:endParaRPr lang="en-US" sz="600" u="none">
              <a:solidFill>
                <a:srgbClr val="969696"/>
              </a:solidFill>
              <a:cs typeface="+mn-cs"/>
            </a:endParaRPr>
          </a:p>
        </p:txBody>
      </p:sp>
      <p:sp>
        <p:nvSpPr>
          <p:cNvPr id="6" name="Text Box 7"/>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800" u="none" dirty="0">
                <a:solidFill>
                  <a:srgbClr val="969696"/>
                </a:solidFill>
                <a:cs typeface="+mn-cs"/>
              </a:rPr>
              <a:t>Autodesk </a:t>
            </a:r>
            <a:r>
              <a:rPr lang="en-US" sz="800" u="none" dirty="0" smtClean="0">
                <a:solidFill>
                  <a:srgbClr val="969696"/>
                </a:solidFill>
                <a:cs typeface="+mn-cs"/>
              </a:rPr>
              <a:t>Developer</a:t>
            </a:r>
            <a:r>
              <a:rPr lang="en-US" sz="800" u="none" baseline="0" dirty="0" smtClean="0">
                <a:solidFill>
                  <a:srgbClr val="969696"/>
                </a:solidFill>
                <a:cs typeface="+mn-cs"/>
              </a:rPr>
              <a:t> Network April 2010</a:t>
            </a:r>
            <a:endParaRPr lang="en-US" sz="800" u="none" dirty="0">
              <a:solidFill>
                <a:srgbClr val="969696"/>
              </a:solidFill>
              <a:cs typeface="+mn-cs"/>
            </a:endParaRPr>
          </a:p>
        </p:txBody>
      </p:sp>
      <p:sp>
        <p:nvSpPr>
          <p:cNvPr id="211970" name="Rectangle 2"/>
          <p:cNvSpPr>
            <a:spLocks noGrp="1" noChangeArrowheads="1"/>
          </p:cNvSpPr>
          <p:nvPr>
            <p:ph type="ctrTitle"/>
          </p:nvPr>
        </p:nvSpPr>
        <p:spPr>
          <a:xfrm>
            <a:off x="319088" y="3016250"/>
            <a:ext cx="4862512" cy="1327150"/>
          </a:xfrm>
        </p:spPr>
        <p:txBody>
          <a:bodyPr anchor="t"/>
          <a:lstStyle>
            <a:lvl1pPr>
              <a:defRPr/>
            </a:lvl1pPr>
          </a:lstStyle>
          <a:p>
            <a:r>
              <a:rPr lang="en-US"/>
              <a:t>Click to edit Master title style</a:t>
            </a:r>
          </a:p>
        </p:txBody>
      </p:sp>
      <p:sp>
        <p:nvSpPr>
          <p:cNvPr id="211971" name="Rectangle 3"/>
          <p:cNvSpPr>
            <a:spLocks noGrp="1" noChangeArrowheads="1"/>
          </p:cNvSpPr>
          <p:nvPr>
            <p:ph type="subTitle" sz="quarter" idx="1"/>
          </p:nvPr>
        </p:nvSpPr>
        <p:spPr>
          <a:xfrm>
            <a:off x="319088" y="4495800"/>
            <a:ext cx="4862512" cy="838200"/>
          </a:xfrm>
        </p:spPr>
        <p:txBody>
          <a:bodyPr/>
          <a:lstStyle>
            <a:lvl1pPr>
              <a:lnSpc>
                <a:spcPct val="95000"/>
              </a:lnSpc>
              <a:defRPr>
                <a:solidFill>
                  <a:schemeClr val="accent1"/>
                </a:solidFill>
              </a:defRPr>
            </a:lvl1pPr>
          </a:lstStyle>
          <a:p>
            <a:r>
              <a:rPr lang="en-US"/>
              <a:t>Click to edit Master subtitle style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b="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ex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415028" y="1574684"/>
            <a:ext cx="4056562" cy="4914193"/>
          </a:xfrm>
        </p:spPr>
        <p:txBody>
          <a:bodyPr/>
          <a:lstStyle>
            <a:lvl1pPr marL="160660" indent="-160660">
              <a:buFont typeface="Wingdings" pitchFamily="2" charset="2"/>
              <a:buChar char="§"/>
              <a:defRPr/>
            </a:lvl1pPr>
            <a:lvl2pPr>
              <a:buFont typeface="Wingdings" pitchFamily="2" charset="2"/>
              <a:buChar char="§"/>
              <a:defRPr/>
            </a:lvl2pPr>
            <a:lvl3pPr>
              <a:buFont typeface="Wingdings" pitchFamily="2" charset="2"/>
              <a:buChar char="§"/>
              <a:defRPr/>
            </a:lvl3pPr>
            <a:lvl4pPr>
              <a:buFont typeface="Wingdings" pitchFamily="2" charset="2"/>
              <a:buChar char="§"/>
              <a:defRPr/>
            </a:lvl4pPr>
            <a:lvl5pPr>
              <a:buSzPct val="80000"/>
              <a:buFont typeface="Wingdings" pitchFamily="2" charset="2"/>
              <a:buChar char="§"/>
              <a:defRPr b="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Picture Placeholder 6"/>
          <p:cNvSpPr>
            <a:spLocks noGrp="1"/>
          </p:cNvSpPr>
          <p:nvPr>
            <p:ph type="pic" sz="quarter" idx="11"/>
          </p:nvPr>
        </p:nvSpPr>
        <p:spPr>
          <a:xfrm>
            <a:off x="4618858" y="1580041"/>
            <a:ext cx="3855742" cy="4916871"/>
          </a:xfrm>
        </p:spPr>
        <p:txBody>
          <a:bodyPr/>
          <a:lstStyle>
            <a:lvl1pPr>
              <a:buNone/>
              <a:defRPr/>
            </a:lvl1pPr>
          </a:lstStyle>
          <a:p>
            <a:pPr lvl="0"/>
            <a:endParaRPr lang="en-US" noProof="0"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4.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1" descr="http://www.charlesandhudson.com/archives/hand-tools-list-important.jpg"/>
          <p:cNvPicPr>
            <a:picLocks noChangeAspect="1" noChangeArrowheads="1"/>
          </p:cNvPicPr>
          <p:nvPr userDrawn="1"/>
        </p:nvPicPr>
        <p:blipFill>
          <a:blip r:embed="rId5" cstate="print">
            <a:grayscl/>
            <a:lum bright="-52000" contrast="-85000"/>
          </a:blip>
          <a:srcRect/>
          <a:stretch>
            <a:fillRect/>
          </a:stretch>
        </p:blipFill>
        <p:spPr bwMode="auto">
          <a:xfrm>
            <a:off x="1" y="0"/>
            <a:ext cx="8445189" cy="6857999"/>
          </a:xfrm>
          <a:prstGeom prst="rect">
            <a:avLst/>
          </a:prstGeom>
          <a:noFill/>
          <a:effectLst>
            <a:outerShdw blurRad="457200" dist="50800" dir="5400000" algn="ctr" rotWithShape="0">
              <a:schemeClr val="bg1">
                <a:lumMod val="65000"/>
                <a:lumOff val="35000"/>
                <a:alpha val="24000"/>
              </a:schemeClr>
            </a:outerShdw>
          </a:effectLst>
        </p:spPr>
      </p:pic>
      <p:sp>
        <p:nvSpPr>
          <p:cNvPr id="1026" name="Rectangle 2"/>
          <p:cNvSpPr>
            <a:spLocks noGrp="1" noChangeArrowheads="1"/>
          </p:cNvSpPr>
          <p:nvPr>
            <p:ph type="body" idx="1"/>
          </p:nvPr>
        </p:nvSpPr>
        <p:spPr bwMode="auto">
          <a:xfrm>
            <a:off x="319088" y="1416050"/>
            <a:ext cx="8062912" cy="51196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7" name="Rectangle 3"/>
          <p:cNvSpPr>
            <a:spLocks noGrp="1" noChangeArrowheads="1"/>
          </p:cNvSpPr>
          <p:nvPr>
            <p:ph type="title"/>
          </p:nvPr>
        </p:nvSpPr>
        <p:spPr bwMode="auto">
          <a:xfrm>
            <a:off x="319088" y="136525"/>
            <a:ext cx="80629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pic>
        <p:nvPicPr>
          <p:cNvPr id="1028" name="Picture 4" descr="PPT_LOGO_4b"/>
          <p:cNvPicPr>
            <a:picLocks noChangeAspect="1" noChangeArrowheads="1"/>
          </p:cNvPicPr>
          <p:nvPr/>
        </p:nvPicPr>
        <p:blipFill>
          <a:blip r:embed="rId6" cstate="print"/>
          <a:srcRect/>
          <a:stretch>
            <a:fillRect/>
          </a:stretch>
        </p:blipFill>
        <p:spPr bwMode="auto">
          <a:xfrm>
            <a:off x="8550275" y="0"/>
            <a:ext cx="593725" cy="6859588"/>
          </a:xfrm>
          <a:prstGeom prst="rect">
            <a:avLst/>
          </a:prstGeom>
          <a:noFill/>
          <a:ln w="9525">
            <a:noFill/>
            <a:miter lim="800000"/>
            <a:headEnd/>
            <a:tailEnd/>
          </a:ln>
        </p:spPr>
      </p:pic>
      <p:sp>
        <p:nvSpPr>
          <p:cNvPr id="210949" name="Rectangle 5"/>
          <p:cNvSpPr>
            <a:spLocks noChangeArrowheads="1"/>
          </p:cNvSpPr>
          <p:nvPr/>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CDF56E49-41A0-42AD-880E-D5D2B7A1E71E}" type="slidenum">
              <a:rPr lang="en-US" sz="600" u="none">
                <a:solidFill>
                  <a:srgbClr val="969696"/>
                </a:solidFill>
                <a:cs typeface="+mn-cs"/>
              </a:rPr>
              <a:pPr eaLnBrk="0" hangingPunct="0">
                <a:defRPr/>
              </a:pPr>
              <a:t>‹#›</a:t>
            </a:fld>
            <a:endParaRPr lang="en-US" sz="600" u="none">
              <a:solidFill>
                <a:srgbClr val="969696"/>
              </a:solidFill>
              <a:cs typeface="+mn-cs"/>
            </a:endParaRPr>
          </a:p>
        </p:txBody>
      </p:sp>
      <p:sp>
        <p:nvSpPr>
          <p:cNvPr id="7" name="Text Box 7"/>
          <p:cNvSpPr txBox="1">
            <a:spLocks noChangeArrowheads="1"/>
          </p:cNvSpPr>
          <p:nvPr userDrawn="1"/>
        </p:nvSpPr>
        <p:spPr bwMode="auto">
          <a:xfrm>
            <a:off x="319089" y="6585764"/>
            <a:ext cx="2695961" cy="222808"/>
          </a:xfrm>
          <a:prstGeom prst="rect">
            <a:avLst/>
          </a:prstGeom>
          <a:noFill/>
          <a:ln w="9525">
            <a:noFill/>
            <a:miter lim="800000"/>
            <a:headEnd/>
            <a:tailEnd/>
          </a:ln>
          <a:effectLst/>
        </p:spPr>
        <p:txBody>
          <a:bodyPr lIns="0" tIns="0" rIns="0" bIns="0" anchor="ctr"/>
          <a:lstStyle/>
          <a:p>
            <a:pPr algn="l" eaLnBrk="0" hangingPunct="0">
              <a:defRPr/>
            </a:pPr>
            <a:r>
              <a:rPr lang="en-US" sz="1000" u="none" dirty="0">
                <a:solidFill>
                  <a:srgbClr val="969696"/>
                </a:solidFill>
                <a:cs typeface="+mn-cs"/>
              </a:rPr>
              <a:t>Autodesk </a:t>
            </a:r>
            <a:r>
              <a:rPr lang="en-US" sz="1000" u="none" dirty="0" smtClean="0">
                <a:solidFill>
                  <a:srgbClr val="969696"/>
                </a:solidFill>
                <a:cs typeface="+mn-cs"/>
              </a:rPr>
              <a:t>Developer</a:t>
            </a:r>
            <a:r>
              <a:rPr lang="en-US" sz="1000" u="none" baseline="0" dirty="0" smtClean="0">
                <a:solidFill>
                  <a:srgbClr val="969696"/>
                </a:solidFill>
                <a:cs typeface="+mn-cs"/>
              </a:rPr>
              <a:t> Network, April 2010</a:t>
            </a:r>
            <a:endParaRPr lang="en-US" sz="1000" u="none" dirty="0">
              <a:solidFill>
                <a:srgbClr val="969696"/>
              </a:solidFill>
              <a:cs typeface="+mn-cs"/>
            </a:endParaRPr>
          </a:p>
        </p:txBody>
      </p:sp>
    </p:spTree>
  </p:cSld>
  <p:clrMap bg1="dk2" tx1="lt1" bg2="dk1" tx2="lt2" accent1="accent1" accent2="accent2" accent3="accent3" accent4="accent4" accent5="accent5" accent6="accent6" hlink="hlink" folHlink="folHlink"/>
  <p:sldLayoutIdLst>
    <p:sldLayoutId id="2147483661" r:id="rId1"/>
    <p:sldLayoutId id="2147483660" r:id="rId2"/>
    <p:sldLayoutId id="2147483665" r:id="rId3"/>
  </p:sldLayoutIdLst>
  <p:transition spd="med"/>
  <p:txStyles>
    <p:titleStyle>
      <a:lvl1pPr algn="l" rtl="0" eaLnBrk="0" fontAlgn="base" hangingPunct="0">
        <a:lnSpc>
          <a:spcPct val="90000"/>
        </a:lnSpc>
        <a:spcBef>
          <a:spcPct val="0"/>
        </a:spcBef>
        <a:spcAft>
          <a:spcPct val="0"/>
        </a:spcAft>
        <a:defRPr sz="3600">
          <a:solidFill>
            <a:schemeClr val="tx1"/>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charset="0"/>
        </a:defRPr>
      </a:lvl2pPr>
      <a:lvl3pPr algn="l" rtl="0" eaLnBrk="0" fontAlgn="base" hangingPunct="0">
        <a:lnSpc>
          <a:spcPct val="90000"/>
        </a:lnSpc>
        <a:spcBef>
          <a:spcPct val="0"/>
        </a:spcBef>
        <a:spcAft>
          <a:spcPct val="0"/>
        </a:spcAft>
        <a:defRPr sz="3600">
          <a:solidFill>
            <a:schemeClr val="tx1"/>
          </a:solidFill>
          <a:latin typeface="Arial" charset="0"/>
        </a:defRPr>
      </a:lvl3pPr>
      <a:lvl4pPr algn="l" rtl="0" eaLnBrk="0" fontAlgn="base" hangingPunct="0">
        <a:lnSpc>
          <a:spcPct val="90000"/>
        </a:lnSpc>
        <a:spcBef>
          <a:spcPct val="0"/>
        </a:spcBef>
        <a:spcAft>
          <a:spcPct val="0"/>
        </a:spcAft>
        <a:defRPr sz="3600">
          <a:solidFill>
            <a:schemeClr val="tx1"/>
          </a:solidFill>
          <a:latin typeface="Arial" charset="0"/>
        </a:defRPr>
      </a:lvl4pPr>
      <a:lvl5pPr algn="l" rtl="0" eaLnBrk="0" fontAlgn="base" hangingPunct="0">
        <a:lnSpc>
          <a:spcPct val="90000"/>
        </a:lnSpc>
        <a:spcBef>
          <a:spcPct val="0"/>
        </a:spcBef>
        <a:spcAft>
          <a:spcPct val="0"/>
        </a:spcAft>
        <a:defRPr sz="3600">
          <a:solidFill>
            <a:schemeClr val="tx1"/>
          </a:solidFill>
          <a:latin typeface="Arial" charset="0"/>
        </a:defRPr>
      </a:lvl5pPr>
      <a:lvl6pPr marL="457200" algn="l" rtl="0" fontAlgn="base">
        <a:lnSpc>
          <a:spcPct val="90000"/>
        </a:lnSpc>
        <a:spcBef>
          <a:spcPct val="0"/>
        </a:spcBef>
        <a:spcAft>
          <a:spcPct val="0"/>
        </a:spcAft>
        <a:defRPr sz="3600">
          <a:solidFill>
            <a:schemeClr val="tx1"/>
          </a:solidFill>
          <a:latin typeface="Arial" charset="0"/>
        </a:defRPr>
      </a:lvl6pPr>
      <a:lvl7pPr marL="914400" algn="l" rtl="0" fontAlgn="base">
        <a:lnSpc>
          <a:spcPct val="90000"/>
        </a:lnSpc>
        <a:spcBef>
          <a:spcPct val="0"/>
        </a:spcBef>
        <a:spcAft>
          <a:spcPct val="0"/>
        </a:spcAft>
        <a:defRPr sz="3600">
          <a:solidFill>
            <a:schemeClr val="tx1"/>
          </a:solidFill>
          <a:latin typeface="Arial" charset="0"/>
        </a:defRPr>
      </a:lvl7pPr>
      <a:lvl8pPr marL="1371600" algn="l" rtl="0" fontAlgn="base">
        <a:lnSpc>
          <a:spcPct val="90000"/>
        </a:lnSpc>
        <a:spcBef>
          <a:spcPct val="0"/>
        </a:spcBef>
        <a:spcAft>
          <a:spcPct val="0"/>
        </a:spcAft>
        <a:defRPr sz="3600">
          <a:solidFill>
            <a:schemeClr val="tx1"/>
          </a:solidFill>
          <a:latin typeface="Arial" charset="0"/>
        </a:defRPr>
      </a:lvl8pPr>
      <a:lvl9pPr marL="1828800" algn="l" rtl="0" fontAlgn="base">
        <a:lnSpc>
          <a:spcPct val="90000"/>
        </a:lnSpc>
        <a:spcBef>
          <a:spcPct val="0"/>
        </a:spcBef>
        <a:spcAft>
          <a:spcPct val="0"/>
        </a:spcAft>
        <a:defRPr sz="3600">
          <a:solidFill>
            <a:schemeClr val="tx1"/>
          </a:solidFill>
          <a:latin typeface="Arial" charset="0"/>
        </a:defRPr>
      </a:lvl9pPr>
    </p:titleStyle>
    <p:bodyStyle>
      <a:lvl1pPr marL="342900" indent="-342900" algn="l" rtl="0" eaLnBrk="0" fontAlgn="base" hangingPunct="0">
        <a:spcBef>
          <a:spcPct val="15000"/>
        </a:spcBef>
        <a:spcAft>
          <a:spcPct val="15000"/>
        </a:spcAft>
        <a:defRPr sz="2400">
          <a:solidFill>
            <a:schemeClr val="tx1"/>
          </a:solidFill>
          <a:latin typeface="+mn-lt"/>
          <a:ea typeface="+mn-ea"/>
          <a:cs typeface="+mn-cs"/>
        </a:defRPr>
      </a:lvl1pPr>
      <a:lvl2pPr marL="284163"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tx1"/>
          </a:solidFill>
          <a:latin typeface="+mn-lt"/>
        </a:defRPr>
      </a:lvl2pPr>
      <a:lvl3pPr marL="568325"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tx1"/>
          </a:solidFill>
          <a:latin typeface="+mn-lt"/>
        </a:defRPr>
      </a:lvl3pPr>
      <a:lvl4pPr marL="977900" indent="-173038" algn="l" rtl="0" eaLnBrk="0" fontAlgn="base" hangingPunct="0">
        <a:spcBef>
          <a:spcPct val="0"/>
        </a:spcBef>
        <a:spcAft>
          <a:spcPct val="5000"/>
        </a:spcAft>
        <a:buClr>
          <a:schemeClr val="bg1"/>
        </a:buClr>
        <a:buSzPct val="80000"/>
        <a:buFont typeface="Wingdings" pitchFamily="2" charset="2"/>
        <a:defRPr>
          <a:solidFill>
            <a:schemeClr val="tx1"/>
          </a:solidFill>
          <a:latin typeface="+mn-lt"/>
        </a:defRPr>
      </a:lvl4pPr>
      <a:lvl5pPr marL="1714500" indent="-228600" algn="l" rtl="0" eaLnBrk="0" fontAlgn="base" hangingPunct="0">
        <a:spcBef>
          <a:spcPct val="10000"/>
        </a:spcBef>
        <a:spcAft>
          <a:spcPct val="10000"/>
        </a:spcAft>
        <a:buClr>
          <a:schemeClr val="bg1"/>
        </a:buClr>
        <a:buSzPct val="80000"/>
        <a:buFont typeface="Wingdings" pitchFamily="2" charset="2"/>
        <a:defRPr sz="2000">
          <a:solidFill>
            <a:schemeClr val="tx1"/>
          </a:solidFill>
          <a:latin typeface="+mn-lt"/>
        </a:defRPr>
      </a:lvl5pPr>
      <a:lvl6pPr marL="21717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1" descr="http://www.charlesandhudson.com/archives/hand-tools-list-important.jpg"/>
          <p:cNvPicPr>
            <a:picLocks noChangeAspect="1" noChangeArrowheads="1"/>
          </p:cNvPicPr>
          <p:nvPr userDrawn="1"/>
        </p:nvPicPr>
        <p:blipFill>
          <a:blip r:embed="rId3" cstate="print">
            <a:grayscl/>
            <a:lum bright="47000" contrast="-92000"/>
          </a:blip>
          <a:srcRect/>
          <a:stretch>
            <a:fillRect/>
          </a:stretch>
        </p:blipFill>
        <p:spPr bwMode="auto">
          <a:xfrm>
            <a:off x="1" y="0"/>
            <a:ext cx="8445189" cy="6857999"/>
          </a:xfrm>
          <a:prstGeom prst="rect">
            <a:avLst/>
          </a:prstGeom>
          <a:noFill/>
          <a:effectLst>
            <a:outerShdw blurRad="457200" dist="50800" dir="5400000" algn="ctr" rotWithShape="0">
              <a:schemeClr val="bg1">
                <a:lumMod val="65000"/>
                <a:lumOff val="35000"/>
                <a:alpha val="24000"/>
              </a:schemeClr>
            </a:outerShdw>
          </a:effectLst>
        </p:spPr>
      </p:pic>
      <p:sp>
        <p:nvSpPr>
          <p:cNvPr id="1026" name="Rectangle 2"/>
          <p:cNvSpPr>
            <a:spLocks noGrp="1" noChangeArrowheads="1"/>
          </p:cNvSpPr>
          <p:nvPr>
            <p:ph type="body" idx="1"/>
          </p:nvPr>
        </p:nvSpPr>
        <p:spPr bwMode="auto">
          <a:xfrm>
            <a:off x="319088" y="1416050"/>
            <a:ext cx="8062912" cy="51196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7" name="Rectangle 3"/>
          <p:cNvSpPr>
            <a:spLocks noGrp="1" noChangeArrowheads="1"/>
          </p:cNvSpPr>
          <p:nvPr>
            <p:ph type="title"/>
          </p:nvPr>
        </p:nvSpPr>
        <p:spPr bwMode="auto">
          <a:xfrm>
            <a:off x="319088" y="136525"/>
            <a:ext cx="80629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dirty="0" smtClean="0"/>
              <a:t>Click to edit Master title style</a:t>
            </a:r>
          </a:p>
        </p:txBody>
      </p:sp>
      <p:pic>
        <p:nvPicPr>
          <p:cNvPr id="1028" name="Picture 4" descr="PPT_LOGO_4b"/>
          <p:cNvPicPr>
            <a:picLocks noChangeAspect="1" noChangeArrowheads="1"/>
          </p:cNvPicPr>
          <p:nvPr/>
        </p:nvPicPr>
        <p:blipFill>
          <a:blip r:embed="rId4" cstate="print"/>
          <a:srcRect/>
          <a:stretch>
            <a:fillRect/>
          </a:stretch>
        </p:blipFill>
        <p:spPr bwMode="auto">
          <a:xfrm>
            <a:off x="8550275" y="0"/>
            <a:ext cx="593725" cy="6859588"/>
          </a:xfrm>
          <a:prstGeom prst="rect">
            <a:avLst/>
          </a:prstGeom>
          <a:noFill/>
          <a:ln w="9525">
            <a:noFill/>
            <a:miter lim="800000"/>
            <a:headEnd/>
            <a:tailEnd/>
          </a:ln>
        </p:spPr>
      </p:pic>
      <p:sp>
        <p:nvSpPr>
          <p:cNvPr id="210949" name="Rectangle 5"/>
          <p:cNvSpPr>
            <a:spLocks noChangeArrowheads="1"/>
          </p:cNvSpPr>
          <p:nvPr/>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CDF56E49-41A0-42AD-880E-D5D2B7A1E71E}" type="slidenum">
              <a:rPr lang="en-US" sz="600" u="none">
                <a:solidFill>
                  <a:schemeClr val="bg1"/>
                </a:solidFill>
                <a:cs typeface="+mn-cs"/>
              </a:rPr>
              <a:pPr eaLnBrk="0" hangingPunct="0">
                <a:defRPr/>
              </a:pPr>
              <a:t>‹#›</a:t>
            </a:fld>
            <a:endParaRPr lang="en-US" sz="600" u="none" dirty="0">
              <a:solidFill>
                <a:schemeClr val="bg1"/>
              </a:solidFill>
              <a:cs typeface="+mn-cs"/>
            </a:endParaRPr>
          </a:p>
        </p:txBody>
      </p:sp>
      <p:sp>
        <p:nvSpPr>
          <p:cNvPr id="7" name="Text Box 7"/>
          <p:cNvSpPr txBox="1">
            <a:spLocks noChangeArrowheads="1"/>
          </p:cNvSpPr>
          <p:nvPr userDrawn="1"/>
        </p:nvSpPr>
        <p:spPr bwMode="auto">
          <a:xfrm>
            <a:off x="319088" y="6622835"/>
            <a:ext cx="3656012" cy="136525"/>
          </a:xfrm>
          <a:prstGeom prst="rect">
            <a:avLst/>
          </a:prstGeom>
          <a:noFill/>
          <a:ln w="9525">
            <a:noFill/>
            <a:miter lim="800000"/>
            <a:headEnd/>
            <a:tailEnd/>
          </a:ln>
          <a:effectLst/>
        </p:spPr>
        <p:txBody>
          <a:bodyPr lIns="0" tIns="0" rIns="0" bIns="0" anchor="ctr"/>
          <a:lstStyle/>
          <a:p>
            <a:pPr eaLnBrk="0" hangingPunct="0">
              <a:defRPr/>
            </a:pPr>
            <a:r>
              <a:rPr lang="en-US" sz="1000" u="none" dirty="0">
                <a:solidFill>
                  <a:schemeClr val="bg1"/>
                </a:solidFill>
                <a:cs typeface="+mn-cs"/>
              </a:rPr>
              <a:t>Autodesk </a:t>
            </a:r>
            <a:r>
              <a:rPr lang="en-US" sz="1000" u="none" dirty="0" smtClean="0">
                <a:solidFill>
                  <a:schemeClr val="bg1"/>
                </a:solidFill>
                <a:cs typeface="+mn-cs"/>
              </a:rPr>
              <a:t>Developer Network, April 2010</a:t>
            </a:r>
            <a:endParaRPr lang="en-US" sz="1000" u="none" dirty="0">
              <a:solidFill>
                <a:schemeClr val="bg1"/>
              </a:solidFill>
              <a:cs typeface="+mn-cs"/>
            </a:endParaRPr>
          </a:p>
        </p:txBody>
      </p:sp>
    </p:spTree>
  </p:cSld>
  <p:clrMap bg1="dk2" tx1="lt1" bg2="dk1" tx2="lt2" accent1="accent1" accent2="accent2" accent3="accent3" accent4="accent4" accent5="accent5" accent6="accent6" hlink="hlink" folHlink="folHlink"/>
  <p:sldLayoutIdLst>
    <p:sldLayoutId id="2147483664" r:id="rId1"/>
  </p:sldLayoutIdLst>
  <p:transition spd="med"/>
  <p:txStyles>
    <p:titleStyle>
      <a:lvl1pPr algn="l" rtl="0" eaLnBrk="0" fontAlgn="base" hangingPunct="0">
        <a:lnSpc>
          <a:spcPct val="90000"/>
        </a:lnSpc>
        <a:spcBef>
          <a:spcPct val="0"/>
        </a:spcBef>
        <a:spcAft>
          <a:spcPct val="0"/>
        </a:spcAft>
        <a:defRPr sz="36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charset="0"/>
        </a:defRPr>
      </a:lvl2pPr>
      <a:lvl3pPr algn="l" rtl="0" eaLnBrk="0" fontAlgn="base" hangingPunct="0">
        <a:lnSpc>
          <a:spcPct val="90000"/>
        </a:lnSpc>
        <a:spcBef>
          <a:spcPct val="0"/>
        </a:spcBef>
        <a:spcAft>
          <a:spcPct val="0"/>
        </a:spcAft>
        <a:defRPr sz="3600">
          <a:solidFill>
            <a:schemeClr val="tx1"/>
          </a:solidFill>
          <a:latin typeface="Arial" charset="0"/>
        </a:defRPr>
      </a:lvl3pPr>
      <a:lvl4pPr algn="l" rtl="0" eaLnBrk="0" fontAlgn="base" hangingPunct="0">
        <a:lnSpc>
          <a:spcPct val="90000"/>
        </a:lnSpc>
        <a:spcBef>
          <a:spcPct val="0"/>
        </a:spcBef>
        <a:spcAft>
          <a:spcPct val="0"/>
        </a:spcAft>
        <a:defRPr sz="3600">
          <a:solidFill>
            <a:schemeClr val="tx1"/>
          </a:solidFill>
          <a:latin typeface="Arial" charset="0"/>
        </a:defRPr>
      </a:lvl4pPr>
      <a:lvl5pPr algn="l" rtl="0" eaLnBrk="0" fontAlgn="base" hangingPunct="0">
        <a:lnSpc>
          <a:spcPct val="90000"/>
        </a:lnSpc>
        <a:spcBef>
          <a:spcPct val="0"/>
        </a:spcBef>
        <a:spcAft>
          <a:spcPct val="0"/>
        </a:spcAft>
        <a:defRPr sz="3600">
          <a:solidFill>
            <a:schemeClr val="tx1"/>
          </a:solidFill>
          <a:latin typeface="Arial" charset="0"/>
        </a:defRPr>
      </a:lvl5pPr>
      <a:lvl6pPr marL="457200" algn="l" rtl="0" fontAlgn="base">
        <a:lnSpc>
          <a:spcPct val="90000"/>
        </a:lnSpc>
        <a:spcBef>
          <a:spcPct val="0"/>
        </a:spcBef>
        <a:spcAft>
          <a:spcPct val="0"/>
        </a:spcAft>
        <a:defRPr sz="3600">
          <a:solidFill>
            <a:schemeClr val="tx1"/>
          </a:solidFill>
          <a:latin typeface="Arial" charset="0"/>
        </a:defRPr>
      </a:lvl6pPr>
      <a:lvl7pPr marL="914400" algn="l" rtl="0" fontAlgn="base">
        <a:lnSpc>
          <a:spcPct val="90000"/>
        </a:lnSpc>
        <a:spcBef>
          <a:spcPct val="0"/>
        </a:spcBef>
        <a:spcAft>
          <a:spcPct val="0"/>
        </a:spcAft>
        <a:defRPr sz="3600">
          <a:solidFill>
            <a:schemeClr val="tx1"/>
          </a:solidFill>
          <a:latin typeface="Arial" charset="0"/>
        </a:defRPr>
      </a:lvl7pPr>
      <a:lvl8pPr marL="1371600" algn="l" rtl="0" fontAlgn="base">
        <a:lnSpc>
          <a:spcPct val="90000"/>
        </a:lnSpc>
        <a:spcBef>
          <a:spcPct val="0"/>
        </a:spcBef>
        <a:spcAft>
          <a:spcPct val="0"/>
        </a:spcAft>
        <a:defRPr sz="3600">
          <a:solidFill>
            <a:schemeClr val="tx1"/>
          </a:solidFill>
          <a:latin typeface="Arial" charset="0"/>
        </a:defRPr>
      </a:lvl8pPr>
      <a:lvl9pPr marL="1828800" algn="l" rtl="0" fontAlgn="base">
        <a:lnSpc>
          <a:spcPct val="90000"/>
        </a:lnSpc>
        <a:spcBef>
          <a:spcPct val="0"/>
        </a:spcBef>
        <a:spcAft>
          <a:spcPct val="0"/>
        </a:spcAft>
        <a:defRPr sz="3600">
          <a:solidFill>
            <a:schemeClr val="tx1"/>
          </a:solidFill>
          <a:latin typeface="Arial" charset="0"/>
        </a:defRPr>
      </a:lvl9pPr>
    </p:titleStyle>
    <p:bodyStyle>
      <a:lvl1pPr marL="342900" indent="-342900" algn="l" rtl="0" eaLnBrk="0" fontAlgn="base" hangingPunct="0">
        <a:spcBef>
          <a:spcPct val="15000"/>
        </a:spcBef>
        <a:spcAft>
          <a:spcPct val="15000"/>
        </a:spcAft>
        <a:defRPr sz="2400">
          <a:solidFill>
            <a:schemeClr val="bg1"/>
          </a:solidFill>
          <a:latin typeface="+mn-lt"/>
          <a:ea typeface="+mn-ea"/>
          <a:cs typeface="+mn-cs"/>
        </a:defRPr>
      </a:lvl1pPr>
      <a:lvl2pPr marL="284163"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bg1"/>
          </a:solidFill>
          <a:latin typeface="+mn-lt"/>
        </a:defRPr>
      </a:lvl2pPr>
      <a:lvl3pPr marL="568325"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bg1"/>
          </a:solidFill>
          <a:latin typeface="+mn-lt"/>
        </a:defRPr>
      </a:lvl3pPr>
      <a:lvl4pPr marL="977900" indent="-173038" algn="l" rtl="0" eaLnBrk="0" fontAlgn="base" hangingPunct="0">
        <a:spcBef>
          <a:spcPct val="0"/>
        </a:spcBef>
        <a:spcAft>
          <a:spcPct val="5000"/>
        </a:spcAft>
        <a:buClr>
          <a:schemeClr val="bg1"/>
        </a:buClr>
        <a:buSzPct val="80000"/>
        <a:buFont typeface="Wingdings" pitchFamily="2" charset="2"/>
        <a:defRPr>
          <a:solidFill>
            <a:schemeClr val="bg1"/>
          </a:solidFill>
          <a:latin typeface="+mn-lt"/>
        </a:defRPr>
      </a:lvl4pPr>
      <a:lvl5pPr marL="1714500" indent="-228600" algn="l" rtl="0" eaLnBrk="0" fontAlgn="base" hangingPunct="0">
        <a:spcBef>
          <a:spcPct val="10000"/>
        </a:spcBef>
        <a:spcAft>
          <a:spcPct val="10000"/>
        </a:spcAft>
        <a:buClr>
          <a:schemeClr val="bg1"/>
        </a:buClr>
        <a:buSzPct val="80000"/>
        <a:buFont typeface="Wingdings" pitchFamily="2" charset="2"/>
        <a:defRPr sz="2000">
          <a:solidFill>
            <a:schemeClr val="bg1"/>
          </a:solidFill>
          <a:latin typeface="+mn-lt"/>
        </a:defRPr>
      </a:lvl5pPr>
      <a:lvl6pPr marL="21717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adn.autodes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4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eg"/></Relationships>
</file>

<file path=ppt/slides/_rels/slide46.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27.jpe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59.xml.rels><?xml version="1.0" encoding="UTF-8" standalone="yes"?>
<Relationships xmlns="http://schemas.openxmlformats.org/package/2006/relationships"><Relationship Id="rId8" Type="http://schemas.openxmlformats.org/officeDocument/2006/relationships/comments" Target="../comments/comment4.xml"/><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comments" Target="../comments/comment5.xml"/><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61.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62.xml.rels><?xml version="1.0" encoding="UTF-8" standalone="yes"?>
<Relationships xmlns="http://schemas.openxmlformats.org/package/2006/relationships"><Relationship Id="rId3" Type="http://schemas.openxmlformats.org/officeDocument/2006/relationships/hyperlink" Target="http://adn.autodesk.com/"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devcamps2010.autodeskevents.net/"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nvSpPr>
        <p:spPr bwMode="auto">
          <a:xfrm>
            <a:off x="319088" y="2649538"/>
            <a:ext cx="8443912" cy="952500"/>
          </a:xfrm>
          <a:prstGeom prst="rect">
            <a:avLst/>
          </a:prstGeom>
          <a:noFill/>
          <a:ln w="9525">
            <a:noFill/>
            <a:miter lim="800000"/>
            <a:headEnd/>
            <a:tailEnd/>
          </a:ln>
        </p:spPr>
        <p:txBody>
          <a:bodyPr lIns="0" tIns="0" rIns="0" bIns="0"/>
          <a:lstStyle/>
          <a:p>
            <a:pPr eaLnBrk="0" hangingPunct="0">
              <a:spcBef>
                <a:spcPct val="5000"/>
              </a:spcBef>
              <a:spcAft>
                <a:spcPct val="5000"/>
              </a:spcAft>
            </a:pPr>
            <a:endParaRPr lang="en-US">
              <a:solidFill>
                <a:schemeClr val="bg1"/>
              </a:solidFill>
            </a:endParaRPr>
          </a:p>
        </p:txBody>
      </p:sp>
      <p:sp>
        <p:nvSpPr>
          <p:cNvPr id="6" name="Rectangle 3"/>
          <p:cNvSpPr>
            <a:spLocks noGrp="1" noChangeArrowheads="1"/>
          </p:cNvSpPr>
          <p:nvPr/>
        </p:nvSpPr>
        <p:spPr bwMode="auto">
          <a:xfrm>
            <a:off x="463550" y="2246313"/>
            <a:ext cx="6804025" cy="1196975"/>
          </a:xfrm>
          <a:prstGeom prst="rect">
            <a:avLst/>
          </a:prstGeom>
          <a:noFill/>
          <a:ln w="9525">
            <a:noFill/>
            <a:miter lim="800000"/>
            <a:headEnd/>
            <a:tailEnd/>
          </a:ln>
          <a:effectLst/>
        </p:spPr>
        <p:txBody>
          <a:bodyPr lIns="0" tIns="0" rIns="0" bIns="0"/>
          <a:lstStyle/>
          <a:p>
            <a:pPr>
              <a:defRPr/>
            </a:pPr>
            <a:endParaRPr lang="en-US" sz="1400" u="none" dirty="0" smtClean="0">
              <a:cs typeface="+mn-cs"/>
            </a:endParaRPr>
          </a:p>
          <a:p>
            <a:pPr>
              <a:defRPr/>
            </a:pPr>
            <a:r>
              <a:rPr lang="en-US" sz="3600" u="none" dirty="0" smtClean="0">
                <a:cs typeface="+mn-cs"/>
              </a:rPr>
              <a:t>What’s New in </a:t>
            </a:r>
            <a:r>
              <a:rPr lang="en-US" sz="3600" u="none" dirty="0" err="1" smtClean="0">
                <a:cs typeface="+mn-cs"/>
              </a:rPr>
              <a:t>Revit</a:t>
            </a:r>
            <a:r>
              <a:rPr lang="en-US" sz="3600" u="none" dirty="0" smtClean="0">
                <a:cs typeface="+mn-cs"/>
              </a:rPr>
              <a:t> 2011 API</a:t>
            </a:r>
            <a:endParaRPr lang="en-US" sz="3600" u="none" dirty="0">
              <a:cs typeface="+mn-cs"/>
            </a:endParaRPr>
          </a:p>
          <a:p>
            <a:pPr>
              <a:defRPr/>
            </a:pPr>
            <a:endParaRPr lang="en-US" sz="2800" i="1" u="none" dirty="0" smtClean="0">
              <a:cs typeface="+mn-cs"/>
            </a:endParaRPr>
          </a:p>
          <a:p>
            <a:pPr>
              <a:defRPr/>
            </a:pPr>
            <a:r>
              <a:rPr lang="en-US" sz="2400" i="1" u="none" dirty="0" smtClean="0">
                <a:cs typeface="+mn-cs"/>
              </a:rPr>
              <a:t>Developer Technical Services</a:t>
            </a:r>
          </a:p>
          <a:p>
            <a:pPr>
              <a:defRPr/>
            </a:pPr>
            <a:endParaRPr lang="en-US" sz="1050" i="1" u="none" dirty="0">
              <a:cs typeface="+mn-cs"/>
            </a:endParaRPr>
          </a:p>
        </p:txBody>
      </p:sp>
      <p:pic>
        <p:nvPicPr>
          <p:cNvPr id="5" name="Picture 4" descr="Picture1.jpg"/>
          <p:cNvPicPr>
            <a:picLocks noChangeAspect="1"/>
          </p:cNvPicPr>
          <p:nvPr/>
        </p:nvPicPr>
        <p:blipFill>
          <a:blip r:embed="rId3" cstate="print"/>
          <a:stretch>
            <a:fillRect/>
          </a:stretch>
        </p:blipFill>
        <p:spPr>
          <a:xfrm>
            <a:off x="0" y="0"/>
            <a:ext cx="9144000" cy="6858000"/>
          </a:xfrm>
          <a:prstGeom prst="rect">
            <a:avLst/>
          </a:prstGeom>
        </p:spPr>
      </p:pic>
      <p:sp>
        <p:nvSpPr>
          <p:cNvPr id="8" name="Rectangle 7"/>
          <p:cNvSpPr/>
          <p:nvPr/>
        </p:nvSpPr>
        <p:spPr bwMode="auto">
          <a:xfrm>
            <a:off x="0" y="1890584"/>
            <a:ext cx="9144000" cy="2458994"/>
          </a:xfrm>
          <a:prstGeom prst="rect">
            <a:avLst/>
          </a:prstGeom>
          <a:solidFill>
            <a:schemeClr val="bg1">
              <a:alpha val="81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defTabSz="910302"/>
            <a:r>
              <a:rPr lang="en-US" sz="2000" u="none" dirty="0" smtClean="0">
                <a:latin typeface="Gill Sans" charset="0"/>
                <a:ea typeface="ヒラギノ角ゴ Pro W3" charset="0"/>
                <a:cs typeface="ヒラギノ角ゴ Pro W3" charset="0"/>
                <a:sym typeface="Gill Sans" charset="0"/>
              </a:rPr>
              <a:t/>
            </a:r>
            <a:br>
              <a:rPr lang="en-US" sz="2000" u="none" dirty="0" smtClean="0">
                <a:latin typeface="Gill Sans" charset="0"/>
                <a:ea typeface="ヒラギノ角ゴ Pro W3" charset="0"/>
                <a:cs typeface="ヒラギノ角ゴ Pro W3" charset="0"/>
                <a:sym typeface="Gill Sans" charset="0"/>
              </a:rPr>
            </a:br>
            <a:r>
              <a:rPr lang="en-US" sz="2000" u="none" dirty="0" smtClean="0">
                <a:latin typeface="Gill Sans" charset="0"/>
                <a:ea typeface="ヒラギノ角ゴ Pro W3" charset="0"/>
                <a:cs typeface="ヒラギノ角ゴ Pro W3" charset="0"/>
                <a:sym typeface="Gill Sans" charset="0"/>
              </a:rPr>
              <a:t>     </a:t>
            </a:r>
            <a:r>
              <a:rPr lang="en-US" sz="2000" i="1" u="none" dirty="0" smtClean="0">
                <a:latin typeface="Gill Sans" charset="0"/>
                <a:ea typeface="ヒラギノ角ゴ Pro W3" charset="0"/>
                <a:cs typeface="ヒラギノ角ゴ Pro W3" charset="0"/>
                <a:sym typeface="Gill Sans" charset="0"/>
              </a:rPr>
              <a:t>Developer Days Online </a:t>
            </a:r>
            <a:endParaRPr lang="en-US" sz="3200" i="1" u="none" dirty="0" smtClean="0">
              <a:latin typeface="Gill Sans" charset="0"/>
              <a:ea typeface="ヒラギノ角ゴ Pro W3" charset="0"/>
              <a:cs typeface="ヒラギノ角ゴ Pro W3" charset="0"/>
              <a:sym typeface="Gill Sans" charset="0"/>
            </a:endParaRPr>
          </a:p>
          <a:p>
            <a:pPr defTabSz="910302"/>
            <a:r>
              <a:rPr lang="en-US" sz="3200" i="1" u="none" dirty="0" smtClean="0">
                <a:latin typeface="Gill Sans" charset="0"/>
                <a:ea typeface="ヒラギノ角ゴ Pro W3" charset="0"/>
                <a:cs typeface="ヒラギノ角ゴ Pro W3" charset="0"/>
                <a:sym typeface="Gill Sans" charset="0"/>
              </a:rPr>
              <a:t>   </a:t>
            </a:r>
            <a:r>
              <a:rPr lang="en-US" sz="3100" u="none" dirty="0" smtClean="0">
                <a:latin typeface="Gill Sans" charset="0"/>
                <a:ea typeface="ヒラギノ角ゴ Pro W3" charset="0"/>
                <a:cs typeface="ヒラギノ角ゴ Pro W3" charset="0"/>
                <a:sym typeface="Gill Sans" charset="0"/>
              </a:rPr>
              <a:t>What’s New in </a:t>
            </a:r>
            <a:r>
              <a:rPr lang="en-US" sz="3100" u="none" dirty="0" err="1" smtClean="0">
                <a:latin typeface="Gill Sans" charset="0"/>
                <a:ea typeface="ヒラギノ角ゴ Pro W3" charset="0"/>
                <a:cs typeface="ヒラギノ角ゴ Pro W3" charset="0"/>
                <a:sym typeface="Gill Sans" charset="0"/>
              </a:rPr>
              <a:t>Revit</a:t>
            </a:r>
            <a:r>
              <a:rPr lang="en-US" sz="3100" u="none" dirty="0" smtClean="0">
                <a:latin typeface="Gill Sans" charset="0"/>
                <a:ea typeface="ヒラギノ角ゴ Pro W3" charset="0"/>
                <a:cs typeface="ヒラギノ角ゴ Pro W3" charset="0"/>
                <a:sym typeface="Gill Sans" charset="0"/>
              </a:rPr>
              <a:t> 2011</a:t>
            </a:r>
          </a:p>
          <a:p>
            <a:pPr defTabSz="910302"/>
            <a:r>
              <a:rPr lang="en-US" sz="3100" u="none" dirty="0" smtClean="0">
                <a:latin typeface="Gill Sans" charset="0"/>
                <a:ea typeface="ヒラギノ角ゴ Pro W3" charset="0"/>
                <a:cs typeface="ヒラギノ角ゴ Pro W3" charset="0"/>
                <a:sym typeface="Gill Sans" charset="0"/>
              </a:rPr>
              <a:t>    </a:t>
            </a:r>
            <a:endParaRPr lang="en-US" sz="1400" i="1" u="none" dirty="0" smtClean="0">
              <a:latin typeface="Gill Sans" charset="0"/>
              <a:ea typeface="ヒラギノ角ゴ Pro W3" charset="0"/>
              <a:cs typeface="ヒラギノ角ゴ Pro W3" charset="0"/>
              <a:sym typeface="Gill Sans" charset="0"/>
            </a:endParaRPr>
          </a:p>
          <a:p>
            <a:pPr defTabSz="910302"/>
            <a:r>
              <a:rPr lang="en-US" sz="2400" i="1" u="none" dirty="0" smtClean="0">
                <a:latin typeface="Gill Sans" charset="0"/>
                <a:ea typeface="ヒラギノ角ゴ Pro W3" charset="0"/>
                <a:cs typeface="ヒラギノ角ゴ Pro W3" charset="0"/>
                <a:sym typeface="Gill Sans" charset="0"/>
              </a:rPr>
              <a:t>     </a:t>
            </a:r>
            <a:r>
              <a:rPr lang="en-US" sz="2000" i="1" u="none" dirty="0" smtClean="0">
                <a:latin typeface="Gill Sans" charset="0"/>
                <a:ea typeface="ヒラギノ角ゴ Pro W3" charset="0"/>
                <a:cs typeface="ヒラギノ角ゴ Pro W3" charset="0"/>
                <a:sym typeface="Gill Sans" charset="0"/>
              </a:rPr>
              <a:t>Adam Nagy, Jeremy Tammik, Saikat Bhattacharya</a:t>
            </a:r>
          </a:p>
          <a:p>
            <a:pPr defTabSz="910302"/>
            <a:r>
              <a:rPr lang="en-US" sz="2000" i="1" u="none" dirty="0" smtClean="0">
                <a:latin typeface="Gill Sans" charset="0"/>
                <a:ea typeface="ヒラギノ角ゴ Pro W3" charset="0"/>
                <a:cs typeface="ヒラギノ角ゴ Pro W3" charset="0"/>
                <a:sym typeface="Gill Sans" charset="0"/>
              </a:rPr>
              <a:t>      Developer Technical Services</a:t>
            </a:r>
            <a:endParaRPr lang="en-US" sz="2800" i="1" u="none" dirty="0" smtClean="0">
              <a:latin typeface="Gill Sans" charset="0"/>
              <a:ea typeface="ヒラギノ角ゴ Pro W3" charset="0"/>
              <a:cs typeface="ヒラギノ角ゴ Pro W3" charset="0"/>
              <a:sym typeface="Gill Sans" charset="0"/>
            </a:endParaRPr>
          </a:p>
        </p:txBody>
      </p:sp>
      <p:pic>
        <p:nvPicPr>
          <p:cNvPr id="9" name="Picture 2"/>
          <p:cNvPicPr>
            <a:picLocks noChangeAspect="1" noChangeArrowheads="1"/>
          </p:cNvPicPr>
          <p:nvPr/>
        </p:nvPicPr>
        <p:blipFill>
          <a:blip r:embed="rId4" cstate="print"/>
          <a:srcRect/>
          <a:stretch>
            <a:fillRect/>
          </a:stretch>
        </p:blipFill>
        <p:spPr bwMode="auto">
          <a:xfrm>
            <a:off x="2088292" y="6487297"/>
            <a:ext cx="7055707" cy="370702"/>
          </a:xfrm>
          <a:prstGeom prst="rect">
            <a:avLst/>
          </a:prstGeom>
          <a:noFill/>
          <a:ln w="12700">
            <a:noFill/>
            <a:miter lim="800000"/>
            <a:headEnd/>
            <a:tailEnd/>
          </a:ln>
        </p:spPr>
      </p:pic>
      <p:sp>
        <p:nvSpPr>
          <p:cNvPr id="11" name="TextBox 10"/>
          <p:cNvSpPr txBox="1"/>
          <p:nvPr/>
        </p:nvSpPr>
        <p:spPr>
          <a:xfrm>
            <a:off x="197708" y="6549994"/>
            <a:ext cx="2545492" cy="246221"/>
          </a:xfrm>
          <a:prstGeom prst="rect">
            <a:avLst/>
          </a:prstGeom>
          <a:noFill/>
        </p:spPr>
        <p:txBody>
          <a:bodyPr wrap="square" rtlCol="0">
            <a:spAutoFit/>
          </a:bodyPr>
          <a:lstStyle/>
          <a:p>
            <a:r>
              <a:rPr lang="en-US" sz="1000" u="none" dirty="0" smtClean="0"/>
              <a:t>Autodesk Developer Network April 2010</a:t>
            </a:r>
            <a:endParaRPr lang="en-US" sz="1000" u="none"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Revit 2011 Key Features - RST</a:t>
            </a:r>
            <a:endParaRPr lang="en-US" dirty="0">
              <a:solidFill>
                <a:srgbClr val="00B0F0"/>
              </a:solidFill>
            </a:endParaRPr>
          </a:p>
        </p:txBody>
      </p:sp>
      <p:sp>
        <p:nvSpPr>
          <p:cNvPr id="6" name="Content Placeholder 2"/>
          <p:cNvSpPr txBox="1">
            <a:spLocks/>
          </p:cNvSpPr>
          <p:nvPr/>
        </p:nvSpPr>
        <p:spPr bwMode="auto">
          <a:xfrm>
            <a:off x="655318" y="1364349"/>
            <a:ext cx="5028790" cy="4723269"/>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marL="465138" lvl="1" indent="-241300" defTabSz="1300163" eaLnBrk="0" hangingPunct="0">
              <a:spcBef>
                <a:spcPct val="15000"/>
              </a:spcBef>
              <a:spcAft>
                <a:spcPct val="15000"/>
              </a:spcAft>
              <a:buClr>
                <a:schemeClr val="accent1"/>
              </a:buClr>
              <a:buSzPct val="80000"/>
              <a:buFont typeface="Wingdings" pitchFamily="2" charset="2"/>
              <a:buChar char="§"/>
              <a:defRPr/>
            </a:pPr>
            <a:r>
              <a:rPr lang="en-US" sz="2400" u="none" kern="0" dirty="0" smtClean="0">
                <a:latin typeface="+mj-lt"/>
              </a:rPr>
              <a:t>Concrete Joins</a:t>
            </a:r>
          </a:p>
          <a:p>
            <a:pPr marL="465138" lvl="1" indent="-241300" defTabSz="1300163" eaLnBrk="0" hangingPunct="0">
              <a:spcBef>
                <a:spcPct val="15000"/>
              </a:spcBef>
              <a:spcAft>
                <a:spcPct val="15000"/>
              </a:spcAft>
              <a:buClr>
                <a:schemeClr val="accent1"/>
              </a:buClr>
              <a:buSzPct val="80000"/>
              <a:buFont typeface="Wingdings" pitchFamily="2" charset="2"/>
              <a:buChar char="§"/>
              <a:defRPr/>
            </a:pPr>
            <a:r>
              <a:rPr lang="en-US" sz="2400" u="none" kern="0" dirty="0" smtClean="0">
                <a:latin typeface="+mj-lt"/>
              </a:rPr>
              <a:t>Improved Analytical Model</a:t>
            </a:r>
          </a:p>
          <a:p>
            <a:pPr marL="465138" lvl="1" indent="-241300" defTabSz="1300163" eaLnBrk="0" hangingPunct="0">
              <a:spcBef>
                <a:spcPct val="15000"/>
              </a:spcBef>
              <a:spcAft>
                <a:spcPct val="15000"/>
              </a:spcAft>
              <a:buClr>
                <a:schemeClr val="tx1"/>
              </a:buClr>
              <a:buSzPct val="80000"/>
              <a:buFont typeface="Wingdings" pitchFamily="2" charset="2"/>
              <a:buChar char="§"/>
              <a:defRPr/>
            </a:pPr>
            <a:endParaRPr lang="en-US" sz="3800" u="none" kern="0" dirty="0" smtClean="0">
              <a:latin typeface="+mj-lt"/>
            </a:endParaRPr>
          </a:p>
          <a:p>
            <a:pPr marL="784099" lvl="2" indent="-169586" defTabSz="913755" eaLnBrk="0" hangingPunct="0">
              <a:spcBef>
                <a:spcPct val="15000"/>
              </a:spcBef>
              <a:spcAft>
                <a:spcPct val="15000"/>
              </a:spcAft>
              <a:buClr>
                <a:schemeClr val="tx1"/>
              </a:buClr>
              <a:buSzPct val="80000"/>
              <a:buFont typeface="Wingdings" pitchFamily="2" charset="2"/>
              <a:buChar char="§"/>
              <a:defRPr/>
            </a:pPr>
            <a:endParaRPr lang="en-US" sz="2500" u="none" kern="0" dirty="0" smtClean="0">
              <a:latin typeface="+mn-lt"/>
            </a:endParaRPr>
          </a:p>
        </p:txBody>
      </p:sp>
      <p:pic>
        <p:nvPicPr>
          <p:cNvPr id="2051" name="Picture 3"/>
          <p:cNvPicPr>
            <a:picLocks noChangeAspect="1" noChangeArrowheads="1"/>
          </p:cNvPicPr>
          <p:nvPr/>
        </p:nvPicPr>
        <p:blipFill>
          <a:blip r:embed="rId3" cstate="print"/>
          <a:srcRect l="15918" t="25651" r="3125" b="10938"/>
          <a:stretch>
            <a:fillRect/>
          </a:stretch>
        </p:blipFill>
        <p:spPr bwMode="auto">
          <a:xfrm>
            <a:off x="2204720" y="2570481"/>
            <a:ext cx="6031613" cy="3543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Oval 7"/>
          <p:cNvSpPr/>
          <p:nvPr/>
        </p:nvSpPr>
        <p:spPr bwMode="auto">
          <a:xfrm>
            <a:off x="2352675" y="3135631"/>
            <a:ext cx="2562225" cy="552450"/>
          </a:xfrm>
          <a:prstGeom prst="ellipse">
            <a:avLst/>
          </a:prstGeom>
          <a:noFill/>
          <a:ln w="444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
        <p:nvSpPr>
          <p:cNvPr id="10" name="Oval 9"/>
          <p:cNvSpPr/>
          <p:nvPr/>
        </p:nvSpPr>
        <p:spPr bwMode="auto">
          <a:xfrm>
            <a:off x="6665594" y="2951264"/>
            <a:ext cx="704851" cy="828674"/>
          </a:xfrm>
          <a:prstGeom prst="ellipse">
            <a:avLst/>
          </a:prstGeom>
          <a:noFill/>
          <a:ln w="444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
        <p:nvSpPr>
          <p:cNvPr id="11" name="Oval 10"/>
          <p:cNvSpPr/>
          <p:nvPr/>
        </p:nvSpPr>
        <p:spPr bwMode="auto">
          <a:xfrm>
            <a:off x="2752724" y="4643121"/>
            <a:ext cx="704851" cy="828674"/>
          </a:xfrm>
          <a:prstGeom prst="ellipse">
            <a:avLst/>
          </a:prstGeom>
          <a:noFill/>
          <a:ln w="444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
        <p:nvSpPr>
          <p:cNvPr id="12" name="Oval 11"/>
          <p:cNvSpPr/>
          <p:nvPr/>
        </p:nvSpPr>
        <p:spPr bwMode="auto">
          <a:xfrm>
            <a:off x="3383279" y="5257801"/>
            <a:ext cx="704851" cy="828674"/>
          </a:xfrm>
          <a:prstGeom prst="ellipse">
            <a:avLst/>
          </a:prstGeom>
          <a:noFill/>
          <a:ln w="444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
        <p:nvSpPr>
          <p:cNvPr id="13" name="Oval 12"/>
          <p:cNvSpPr/>
          <p:nvPr/>
        </p:nvSpPr>
        <p:spPr bwMode="auto">
          <a:xfrm>
            <a:off x="6351269" y="4829176"/>
            <a:ext cx="704851" cy="828674"/>
          </a:xfrm>
          <a:prstGeom prst="ellipse">
            <a:avLst/>
          </a:prstGeom>
          <a:noFill/>
          <a:ln w="444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Analytical Model Adjustments</a:t>
            </a:r>
            <a:endParaRPr lang="en-US" dirty="0">
              <a:solidFill>
                <a:srgbClr val="00B0F0"/>
              </a:solidFill>
            </a:endParaRPr>
          </a:p>
        </p:txBody>
      </p:sp>
      <p:sp>
        <p:nvSpPr>
          <p:cNvPr id="6" name="Content Placeholder 2"/>
          <p:cNvSpPr txBox="1">
            <a:spLocks/>
          </p:cNvSpPr>
          <p:nvPr/>
        </p:nvSpPr>
        <p:spPr bwMode="auto">
          <a:xfrm>
            <a:off x="118870" y="1083933"/>
            <a:ext cx="8196074" cy="1183779"/>
          </a:xfrm>
          <a:prstGeom prst="rect">
            <a:avLst/>
          </a:prstGeom>
          <a:noFill/>
          <a:ln w="9525">
            <a:noFill/>
            <a:miter lim="800000"/>
            <a:headEnd/>
            <a:tailEnd/>
          </a:ln>
        </p:spPr>
        <p:txBody>
          <a:bodyPr vert="horz" wrap="square" lIns="0" tIns="0" rIns="0" bIns="0" numCol="1" anchor="t" anchorCtr="0" compatLnSpc="1">
            <a:prstTxWarp prst="textNoShape">
              <a:avLst/>
            </a:prstTxWarp>
            <a:normAutofit fontScale="92500" lnSpcReduction="10000"/>
          </a:bodyPr>
          <a:lstStyle/>
          <a:p>
            <a:pPr marL="465138" lvl="1" indent="-241300" defTabSz="1300163" eaLnBrk="0" hangingPunct="0">
              <a:spcBef>
                <a:spcPct val="15000"/>
              </a:spcBef>
              <a:spcAft>
                <a:spcPct val="15000"/>
              </a:spcAft>
              <a:buClr>
                <a:schemeClr val="accent1"/>
              </a:buClr>
              <a:buSzPct val="80000"/>
              <a:buFont typeface="Wingdings" pitchFamily="2" charset="2"/>
              <a:buChar char="§"/>
              <a:defRPr/>
            </a:pPr>
            <a:r>
              <a:rPr lang="en-US" sz="2400" u="none" kern="0" smtClean="0"/>
              <a:t>Reduce small noise in analytical model</a:t>
            </a:r>
          </a:p>
          <a:p>
            <a:pPr marL="465138" lvl="1" indent="-241300" defTabSz="1300163" eaLnBrk="0" hangingPunct="0">
              <a:spcBef>
                <a:spcPct val="15000"/>
              </a:spcBef>
              <a:spcAft>
                <a:spcPct val="15000"/>
              </a:spcAft>
              <a:buClr>
                <a:schemeClr val="accent1"/>
              </a:buClr>
              <a:buSzPct val="80000"/>
              <a:buFont typeface="Wingdings" pitchFamily="2" charset="2"/>
              <a:buChar char="§"/>
              <a:defRPr/>
            </a:pPr>
            <a:r>
              <a:rPr lang="en-US" sz="2400" u="none" kern="0" smtClean="0">
                <a:latin typeface="+mj-lt"/>
              </a:rPr>
              <a:t>Four of many ways to describe the same physical model</a:t>
            </a:r>
            <a:endParaRPr lang="en-US" sz="2400" u="none" kern="0" dirty="0" smtClean="0">
              <a:latin typeface="+mj-lt"/>
            </a:endParaRPr>
          </a:p>
          <a:p>
            <a:pPr marL="465138" lvl="1" indent="-241300" defTabSz="1300163" eaLnBrk="0" hangingPunct="0">
              <a:spcBef>
                <a:spcPct val="15000"/>
              </a:spcBef>
              <a:spcAft>
                <a:spcPct val="15000"/>
              </a:spcAft>
              <a:buClr>
                <a:schemeClr val="accent1"/>
              </a:buClr>
              <a:buSzPct val="80000"/>
              <a:buFont typeface="Wingdings" pitchFamily="2" charset="2"/>
              <a:buChar char="§"/>
              <a:defRPr/>
            </a:pPr>
            <a:r>
              <a:rPr lang="en-US" sz="2400" u="none" kern="0" smtClean="0">
                <a:latin typeface="+mj-lt"/>
              </a:rPr>
              <a:t>The last two use the new rigid links</a:t>
            </a:r>
          </a:p>
          <a:p>
            <a:pPr marL="465138" lvl="1" indent="-241300" defTabSz="1300163" eaLnBrk="0" hangingPunct="0">
              <a:spcBef>
                <a:spcPct val="15000"/>
              </a:spcBef>
              <a:spcAft>
                <a:spcPct val="15000"/>
              </a:spcAft>
              <a:buClr>
                <a:schemeClr val="tx1"/>
              </a:buClr>
              <a:buSzPct val="80000"/>
              <a:buFont typeface="Wingdings" pitchFamily="2" charset="2"/>
              <a:buChar char="§"/>
              <a:defRPr/>
            </a:pPr>
            <a:endParaRPr lang="en-US" sz="3800" u="none" kern="0" dirty="0" smtClean="0">
              <a:latin typeface="+mj-lt"/>
            </a:endParaRPr>
          </a:p>
          <a:p>
            <a:pPr marL="784099" lvl="2" indent="-169586" defTabSz="913755" eaLnBrk="0" hangingPunct="0">
              <a:spcBef>
                <a:spcPct val="15000"/>
              </a:spcBef>
              <a:spcAft>
                <a:spcPct val="15000"/>
              </a:spcAft>
              <a:buClr>
                <a:schemeClr val="tx1"/>
              </a:buClr>
              <a:buSzPct val="80000"/>
              <a:buFont typeface="Wingdings" pitchFamily="2" charset="2"/>
              <a:buChar char="§"/>
              <a:defRPr/>
            </a:pPr>
            <a:endParaRPr lang="en-US" sz="2500" u="none" kern="0" dirty="0" smtClean="0">
              <a:latin typeface="+mn-lt"/>
            </a:endParaRPr>
          </a:p>
        </p:txBody>
      </p:sp>
      <p:pic>
        <p:nvPicPr>
          <p:cNvPr id="1026" name="Picture 1" descr="image003"/>
          <p:cNvPicPr>
            <a:picLocks noChangeAspect="1" noChangeArrowheads="1"/>
          </p:cNvPicPr>
          <p:nvPr/>
        </p:nvPicPr>
        <p:blipFill>
          <a:blip r:embed="rId3" cstate="print"/>
          <a:srcRect/>
          <a:stretch>
            <a:fillRect/>
          </a:stretch>
        </p:blipFill>
        <p:spPr bwMode="auto">
          <a:xfrm>
            <a:off x="1889760" y="2426208"/>
            <a:ext cx="5457825" cy="41529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Revit 2011 Key Features - RME</a:t>
            </a:r>
            <a:endParaRPr lang="en-US" dirty="0">
              <a:solidFill>
                <a:srgbClr val="00B0F0"/>
              </a:solidFill>
            </a:endParaRPr>
          </a:p>
        </p:txBody>
      </p:sp>
      <p:sp>
        <p:nvSpPr>
          <p:cNvPr id="6" name="Content Placeholder 2"/>
          <p:cNvSpPr txBox="1">
            <a:spLocks/>
          </p:cNvSpPr>
          <p:nvPr/>
        </p:nvSpPr>
        <p:spPr bwMode="auto">
          <a:xfrm>
            <a:off x="655318" y="1592949"/>
            <a:ext cx="4902202" cy="1312811"/>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marL="465138" lvl="1" indent="-241300" defTabSz="1300163" eaLnBrk="0" hangingPunct="0">
              <a:spcBef>
                <a:spcPct val="15000"/>
              </a:spcBef>
              <a:spcAft>
                <a:spcPct val="15000"/>
              </a:spcAft>
              <a:buClr>
                <a:schemeClr val="accent1"/>
              </a:buClr>
              <a:buSzPct val="80000"/>
              <a:buFont typeface="Wingdings" pitchFamily="2" charset="2"/>
              <a:buChar char="§"/>
              <a:defRPr/>
            </a:pPr>
            <a:r>
              <a:rPr lang="en-US" sz="2400" u="none" kern="0" smtClean="0">
                <a:latin typeface="+mj-lt"/>
              </a:rPr>
              <a:t>Conduit </a:t>
            </a:r>
            <a:r>
              <a:rPr lang="en-US" sz="2400" u="none" kern="0" dirty="0" smtClean="0">
                <a:latin typeface="+mj-lt"/>
              </a:rPr>
              <a:t>and Cable Trays</a:t>
            </a:r>
          </a:p>
          <a:p>
            <a:pPr marL="465138" lvl="1" indent="-241300" defTabSz="1300163" eaLnBrk="0" hangingPunct="0">
              <a:spcBef>
                <a:spcPct val="15000"/>
              </a:spcBef>
              <a:spcAft>
                <a:spcPct val="15000"/>
              </a:spcAft>
              <a:buClr>
                <a:schemeClr val="accent1"/>
              </a:buClr>
              <a:buSzPct val="80000"/>
              <a:buFont typeface="Wingdings" pitchFamily="2" charset="2"/>
              <a:buChar char="§"/>
              <a:defRPr/>
            </a:pPr>
            <a:r>
              <a:rPr lang="en-US" sz="2400" u="none" kern="0" dirty="0" smtClean="0">
                <a:latin typeface="+mj-lt"/>
              </a:rPr>
              <a:t>Panel Schedules</a:t>
            </a:r>
          </a:p>
          <a:p>
            <a:pPr marL="784099" lvl="2" indent="-169586" defTabSz="913755" eaLnBrk="0" hangingPunct="0">
              <a:spcBef>
                <a:spcPct val="15000"/>
              </a:spcBef>
              <a:spcAft>
                <a:spcPct val="15000"/>
              </a:spcAft>
              <a:buClr>
                <a:schemeClr val="tx1"/>
              </a:buClr>
              <a:buSzPct val="80000"/>
              <a:buFont typeface="Wingdings" pitchFamily="2" charset="2"/>
              <a:buChar char="§"/>
              <a:defRPr/>
            </a:pPr>
            <a:endParaRPr lang="en-US" sz="2500" u="none" kern="0" dirty="0" smtClean="0">
              <a:latin typeface="+mn-lt"/>
            </a:endParaRPr>
          </a:p>
        </p:txBody>
      </p:sp>
      <p:pic>
        <p:nvPicPr>
          <p:cNvPr id="3074" name="Picture 2"/>
          <p:cNvPicPr>
            <a:picLocks noChangeAspect="1" noChangeArrowheads="1"/>
          </p:cNvPicPr>
          <p:nvPr/>
        </p:nvPicPr>
        <p:blipFill>
          <a:blip r:embed="rId3" cstate="print"/>
          <a:srcRect l="29790" t="28434" r="12598" b="13648"/>
          <a:stretch>
            <a:fillRect/>
          </a:stretch>
        </p:blipFill>
        <p:spPr bwMode="auto">
          <a:xfrm>
            <a:off x="5182235" y="1675131"/>
            <a:ext cx="2514515" cy="18959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075" name="Picture 3"/>
          <p:cNvPicPr>
            <a:picLocks noChangeAspect="1" noChangeArrowheads="1"/>
          </p:cNvPicPr>
          <p:nvPr/>
        </p:nvPicPr>
        <p:blipFill>
          <a:blip r:embed="rId4" cstate="print"/>
          <a:srcRect r="5176" b="30729"/>
          <a:stretch>
            <a:fillRect/>
          </a:stretch>
        </p:blipFill>
        <p:spPr bwMode="auto">
          <a:xfrm>
            <a:off x="3010534" y="3808731"/>
            <a:ext cx="4680947" cy="25646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Revit 2011 Key </a:t>
            </a:r>
            <a:r>
              <a:rPr lang="en-US" smtClean="0"/>
              <a:t>Features – </a:t>
            </a:r>
            <a:r>
              <a:rPr lang="en-US" dirty="0" smtClean="0"/>
              <a:t>Platform</a:t>
            </a:r>
            <a:endParaRPr lang="en-US" dirty="0">
              <a:solidFill>
                <a:srgbClr val="00B0F0"/>
              </a:solidFill>
            </a:endParaRPr>
          </a:p>
        </p:txBody>
      </p:sp>
      <p:sp>
        <p:nvSpPr>
          <p:cNvPr id="6" name="Content Placeholder 2"/>
          <p:cNvSpPr txBox="1">
            <a:spLocks/>
          </p:cNvSpPr>
          <p:nvPr/>
        </p:nvSpPr>
        <p:spPr bwMode="auto">
          <a:xfrm>
            <a:off x="655317" y="1504951"/>
            <a:ext cx="4102033" cy="4811268"/>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marL="160660" lvl="0" indent="-160660" eaLnBrk="0" hangingPunct="0">
              <a:spcBef>
                <a:spcPct val="15000"/>
              </a:spcBef>
              <a:spcAft>
                <a:spcPct val="15000"/>
              </a:spcAft>
              <a:defRPr/>
            </a:pPr>
            <a:endParaRPr lang="en-US" sz="2100" u="none" kern="0" dirty="0" smtClean="0"/>
          </a:p>
        </p:txBody>
      </p:sp>
      <p:sp>
        <p:nvSpPr>
          <p:cNvPr id="7" name="Text Placeholder 6"/>
          <p:cNvSpPr txBox="1">
            <a:spLocks/>
          </p:cNvSpPr>
          <p:nvPr/>
        </p:nvSpPr>
        <p:spPr bwMode="auto">
          <a:xfrm>
            <a:off x="4551306" y="1561217"/>
            <a:ext cx="5744076" cy="25667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160660" marR="0" lvl="0" indent="-160660" algn="l" defTabSz="914400" rtl="0" eaLnBrk="0" fontAlgn="base" latinLnBrk="0" hangingPunct="0">
              <a:lnSpc>
                <a:spcPct val="100000"/>
              </a:lnSpc>
              <a:spcBef>
                <a:spcPct val="15000"/>
              </a:spcBef>
              <a:spcAft>
                <a:spcPct val="15000"/>
              </a:spcAft>
              <a:buClrTx/>
              <a:buSzTx/>
              <a:buFont typeface="Wingdings" pitchFamily="2" charset="2"/>
              <a:buNone/>
              <a:tabLst/>
              <a:defRPr/>
            </a:pPr>
            <a:endParaRPr kumimoji="0" lang="en-US" sz="2100" b="0" i="0" u="none" strike="noStrike" kern="0" cap="none" spc="0" normalizeH="0" baseline="0" noProof="0" dirty="0">
              <a:ln>
                <a:noFill/>
              </a:ln>
              <a:solidFill>
                <a:schemeClr val="tx1"/>
              </a:solidFill>
              <a:effectLst/>
              <a:uLnTx/>
              <a:uFillTx/>
              <a:latin typeface="+mn-lt"/>
              <a:ea typeface="+mn-ea"/>
              <a:cs typeface="+mn-cs"/>
            </a:endParaRPr>
          </a:p>
        </p:txBody>
      </p:sp>
      <p:sp>
        <p:nvSpPr>
          <p:cNvPr id="8" name="Text Placeholder 7"/>
          <p:cNvSpPr>
            <a:spLocks noGrp="1"/>
          </p:cNvSpPr>
          <p:nvPr>
            <p:ph type="body" sz="quarter" idx="10"/>
          </p:nvPr>
        </p:nvSpPr>
        <p:spPr>
          <a:xfrm>
            <a:off x="415028" y="1574685"/>
            <a:ext cx="7222290" cy="4555952"/>
          </a:xfrm>
        </p:spPr>
        <p:txBody>
          <a:bodyPr/>
          <a:lstStyle/>
          <a:p>
            <a:pPr marL="228600" indent="-228600">
              <a:spcBef>
                <a:spcPts val="600"/>
              </a:spcBef>
              <a:spcAft>
                <a:spcPts val="0"/>
              </a:spcAft>
              <a:buNone/>
            </a:pPr>
            <a:r>
              <a:rPr lang="en-GB" sz="3200" smtClean="0"/>
              <a:t>Platform</a:t>
            </a:r>
          </a:p>
          <a:p>
            <a:pPr marL="352103" lvl="1" indent="-228600">
              <a:spcBef>
                <a:spcPts val="600"/>
              </a:spcBef>
              <a:spcAft>
                <a:spcPts val="0"/>
              </a:spcAft>
            </a:pPr>
            <a:r>
              <a:rPr lang="en-GB" sz="2400" smtClean="0"/>
              <a:t>Improved User Interface</a:t>
            </a:r>
          </a:p>
          <a:p>
            <a:pPr marL="352103" lvl="1" indent="-228600">
              <a:spcBef>
                <a:spcPts val="0"/>
              </a:spcBef>
              <a:spcAft>
                <a:spcPts val="0"/>
              </a:spcAft>
            </a:pPr>
            <a:r>
              <a:rPr lang="en-GB" sz="2400" smtClean="0"/>
              <a:t>Performance Improvements</a:t>
            </a:r>
          </a:p>
          <a:p>
            <a:pPr marL="352103" lvl="1" indent="-228600">
              <a:spcBef>
                <a:spcPts val="0"/>
              </a:spcBef>
              <a:spcAft>
                <a:spcPts val="0"/>
              </a:spcAft>
            </a:pPr>
            <a:r>
              <a:rPr lang="en-GB" sz="2400" smtClean="0"/>
              <a:t>Reporting Parameters</a:t>
            </a:r>
          </a:p>
          <a:p>
            <a:pPr marL="228600" indent="-228600">
              <a:spcBef>
                <a:spcPts val="600"/>
              </a:spcBef>
              <a:spcAft>
                <a:spcPts val="0"/>
              </a:spcAft>
              <a:buNone/>
            </a:pPr>
            <a:r>
              <a:rPr lang="en-GB" sz="3200" smtClean="0"/>
              <a:t>API</a:t>
            </a:r>
          </a:p>
          <a:p>
            <a:pPr marL="352103" lvl="1" indent="-228600">
              <a:spcBef>
                <a:spcPts val="600"/>
              </a:spcBef>
              <a:spcAft>
                <a:spcPts val="0"/>
              </a:spcAft>
            </a:pPr>
            <a:r>
              <a:rPr lang="en-GB" sz="2400" smtClean="0"/>
              <a:t>Selection and Filtering</a:t>
            </a:r>
          </a:p>
          <a:p>
            <a:pPr marL="352103" lvl="1" indent="-228600">
              <a:spcBef>
                <a:spcPts val="0"/>
              </a:spcBef>
              <a:spcAft>
                <a:spcPts val="0"/>
              </a:spcAft>
            </a:pPr>
            <a:r>
              <a:rPr lang="en-GB" sz="2400" smtClean="0"/>
              <a:t>Dynamic Model Update</a:t>
            </a:r>
          </a:p>
          <a:p>
            <a:pPr marL="352103" lvl="1" indent="-228600">
              <a:spcBef>
                <a:spcPts val="0"/>
              </a:spcBef>
              <a:spcAft>
                <a:spcPts val="0"/>
              </a:spcAft>
            </a:pPr>
            <a:r>
              <a:rPr lang="en-GB" sz="2400" smtClean="0"/>
              <a:t>Analysis Visualization Framework</a:t>
            </a:r>
          </a:p>
          <a:p>
            <a:pPr marL="352103" lvl="1" indent="-228600">
              <a:spcBef>
                <a:spcPts val="0"/>
              </a:spcBef>
              <a:spcAft>
                <a:spcPts val="0"/>
              </a:spcAft>
            </a:pPr>
            <a:r>
              <a:rPr lang="en-GB" sz="2400" smtClean="0"/>
              <a:t>Transactions</a:t>
            </a:r>
          </a:p>
          <a:p>
            <a:pPr marL="352103" lvl="1" indent="-228600">
              <a:spcBef>
                <a:spcPts val="0"/>
              </a:spcBef>
              <a:spcAft>
                <a:spcPts val="0"/>
              </a:spcAft>
            </a:pPr>
            <a:r>
              <a:rPr lang="en-GB" sz="2400" smtClean="0"/>
              <a:t>Much more!</a:t>
            </a:r>
            <a:endParaRPr lang="en-GB" sz="2400"/>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Agenda</a:t>
            </a:r>
          </a:p>
        </p:txBody>
      </p:sp>
      <p:sp>
        <p:nvSpPr>
          <p:cNvPr id="12291" name="Rectangle 3"/>
          <p:cNvSpPr>
            <a:spLocks noGrp="1" noChangeArrowheads="1"/>
          </p:cNvSpPr>
          <p:nvPr>
            <p:ph idx="1"/>
          </p:nvPr>
        </p:nvSpPr>
        <p:spPr>
          <a:xfrm>
            <a:off x="319088" y="1416050"/>
            <a:ext cx="5512752" cy="2932430"/>
          </a:xfrm>
        </p:spPr>
        <p:txBody>
          <a:bodyPr/>
          <a:lstStyle/>
          <a:p>
            <a:r>
              <a:rPr lang="en-US" dirty="0" smtClean="0">
                <a:solidFill>
                  <a:schemeClr val="tx1">
                    <a:lumMod val="75000"/>
                  </a:schemeClr>
                </a:solidFill>
              </a:rPr>
              <a:t>Revit 2011 Features</a:t>
            </a:r>
          </a:p>
          <a:p>
            <a:r>
              <a:rPr lang="en-US" dirty="0" smtClean="0"/>
              <a:t>APIs</a:t>
            </a:r>
          </a:p>
          <a:p>
            <a:pPr lvl="1"/>
            <a:r>
              <a:rPr lang="en-US" dirty="0" smtClean="0"/>
              <a:t>The Rice (must do)</a:t>
            </a:r>
          </a:p>
          <a:p>
            <a:pPr lvl="1"/>
            <a:r>
              <a:rPr lang="en-US" smtClean="0"/>
              <a:t>The Wine and MEP </a:t>
            </a:r>
            <a:r>
              <a:rPr lang="en-US" dirty="0" smtClean="0"/>
              <a:t>(value add)</a:t>
            </a:r>
          </a:p>
          <a:p>
            <a:pPr lvl="1" indent="-284163">
              <a:buNone/>
            </a:pPr>
            <a:r>
              <a:rPr lang="en-US" sz="2400" smtClean="0">
                <a:solidFill>
                  <a:schemeClr val="tx1">
                    <a:lumMod val="75000"/>
                  </a:schemeClr>
                </a:solidFill>
              </a:rPr>
              <a:t>New </a:t>
            </a:r>
            <a:r>
              <a:rPr lang="en-US" sz="2400" dirty="0" smtClean="0">
                <a:solidFill>
                  <a:schemeClr val="tx1">
                    <a:lumMod val="75000"/>
                  </a:schemeClr>
                </a:solidFill>
              </a:rPr>
              <a:t>SDK Samples</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nvSpPr>
        <p:spPr bwMode="auto">
          <a:xfrm>
            <a:off x="-1" y="2583041"/>
            <a:ext cx="9144001" cy="1358218"/>
          </a:xfrm>
          <a:prstGeom prst="rect">
            <a:avLst/>
          </a:prstGeom>
          <a:noFill/>
          <a:ln w="9525">
            <a:noFill/>
            <a:miter lim="800000"/>
            <a:headEnd/>
            <a:tailEnd/>
          </a:ln>
        </p:spPr>
        <p:txBody>
          <a:bodyPr lIns="0" tIns="0" rIns="0" bIns="0"/>
          <a:lstStyle/>
          <a:p>
            <a:pPr algn="ctr" eaLnBrk="0" hangingPunct="0"/>
            <a:r>
              <a:rPr lang="en-US" altLang="zh-CN" sz="4000" u="none" dirty="0" smtClean="0">
                <a:ea typeface="宋体" pitchFamily="2" charset="-122"/>
              </a:rPr>
              <a:t>Revit 2011 </a:t>
            </a:r>
            <a:r>
              <a:rPr lang="en-US" altLang="zh-CN" sz="4000" u="none" dirty="0">
                <a:ea typeface="宋体" pitchFamily="2" charset="-122"/>
              </a:rPr>
              <a:t>APIs </a:t>
            </a:r>
            <a:endParaRPr lang="en-US" sz="4000" i="1" u="none" dirty="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API’s and Porting</a:t>
            </a:r>
          </a:p>
        </p:txBody>
      </p:sp>
      <p:sp>
        <p:nvSpPr>
          <p:cNvPr id="17411" name="Rectangle 3"/>
          <p:cNvSpPr>
            <a:spLocks noGrp="1" noChangeArrowheads="1"/>
          </p:cNvSpPr>
          <p:nvPr>
            <p:ph idx="1"/>
          </p:nvPr>
        </p:nvSpPr>
        <p:spPr>
          <a:xfrm>
            <a:off x="2043900" y="1576693"/>
            <a:ext cx="5431938" cy="4890760"/>
          </a:xfrm>
        </p:spPr>
        <p:txBody>
          <a:bodyPr/>
          <a:lstStyle/>
          <a:p>
            <a:pPr marL="0" indent="0" eaLnBrk="1" hangingPunct="1">
              <a:lnSpc>
                <a:spcPct val="90000"/>
              </a:lnSpc>
            </a:pPr>
            <a:r>
              <a:rPr lang="en-US" dirty="0" smtClean="0"/>
              <a:t>The Rice</a:t>
            </a:r>
          </a:p>
          <a:p>
            <a:pPr lvl="1" eaLnBrk="1" hangingPunct="1">
              <a:lnSpc>
                <a:spcPct val="90000"/>
              </a:lnSpc>
            </a:pPr>
            <a:r>
              <a:rPr lang="en-US" dirty="0" smtClean="0"/>
              <a:t>Making sure your application runs</a:t>
            </a:r>
          </a:p>
          <a:p>
            <a:pPr lvl="1" eaLnBrk="1" hangingPunct="1">
              <a:lnSpc>
                <a:spcPct val="90000"/>
              </a:lnSpc>
            </a:pPr>
            <a:r>
              <a:rPr lang="en-US" dirty="0" smtClean="0"/>
              <a:t>Steps to support the next release</a:t>
            </a:r>
          </a:p>
          <a:p>
            <a:pPr marL="0" indent="0" eaLnBrk="1" hangingPunct="1">
              <a:lnSpc>
                <a:spcPct val="90000"/>
              </a:lnSpc>
            </a:pPr>
            <a:endParaRPr lang="en-US" dirty="0" smtClean="0"/>
          </a:p>
          <a:p>
            <a:pPr marL="0" indent="0" eaLnBrk="1" hangingPunct="1">
              <a:lnSpc>
                <a:spcPct val="90000"/>
              </a:lnSpc>
            </a:pPr>
            <a:endParaRPr lang="en-US" sz="800" dirty="0" smtClean="0"/>
          </a:p>
          <a:p>
            <a:pPr marL="0" indent="0" eaLnBrk="1" hangingPunct="1">
              <a:lnSpc>
                <a:spcPct val="90000"/>
              </a:lnSpc>
            </a:pPr>
            <a:endParaRPr lang="en-US" dirty="0" smtClean="0"/>
          </a:p>
          <a:p>
            <a:pPr marL="0" indent="0" eaLnBrk="1" hangingPunct="1">
              <a:lnSpc>
                <a:spcPct val="90000"/>
              </a:lnSpc>
            </a:pPr>
            <a:r>
              <a:rPr lang="en-US" dirty="0" smtClean="0"/>
              <a:t>The Wine</a:t>
            </a:r>
          </a:p>
          <a:p>
            <a:pPr lvl="1" eaLnBrk="1" hangingPunct="1">
              <a:lnSpc>
                <a:spcPct val="90000"/>
              </a:lnSpc>
            </a:pPr>
            <a:r>
              <a:rPr lang="en-US" dirty="0" smtClean="0"/>
              <a:t>Opportunities to add value</a:t>
            </a:r>
          </a:p>
          <a:p>
            <a:pPr lvl="1" eaLnBrk="1" hangingPunct="1">
              <a:lnSpc>
                <a:spcPct val="90000"/>
              </a:lnSpc>
            </a:pPr>
            <a:r>
              <a:rPr lang="en-US" dirty="0" smtClean="0"/>
              <a:t>Using the new features and APIs to increase the value of your and our products</a:t>
            </a:r>
          </a:p>
        </p:txBody>
      </p:sp>
      <p:pic>
        <p:nvPicPr>
          <p:cNvPr id="6"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645732" y="3601188"/>
            <a:ext cx="1262583" cy="2057400"/>
          </a:xfrm>
          <a:prstGeom prst="rect">
            <a:avLst/>
          </a:prstGeom>
          <a:noFill/>
          <a:effectLst>
            <a:softEdge rad="63500"/>
          </a:effectLst>
        </p:spPr>
      </p:pic>
      <p:pic>
        <p:nvPicPr>
          <p:cNvPr id="7" name="Picture 2" descr="C:\Documents and Settings\walmslk\Local Settings\Temporary Internet Files\Content.IE5\EARWAUQM\MPj04096740000[1].jpg"/>
          <p:cNvPicPr>
            <a:picLocks noChangeAspect="1" noChangeArrowheads="1"/>
          </p:cNvPicPr>
          <p:nvPr/>
        </p:nvPicPr>
        <p:blipFill>
          <a:blip r:embed="rId4" cstate="email"/>
          <a:srcRect/>
          <a:stretch>
            <a:fillRect/>
          </a:stretch>
        </p:blipFill>
        <p:spPr bwMode="auto">
          <a:xfrm>
            <a:off x="663583" y="1534216"/>
            <a:ext cx="1215821" cy="1981200"/>
          </a:xfrm>
          <a:prstGeom prst="rect">
            <a:avLst/>
          </a:prstGeom>
          <a:noFill/>
          <a:effectLst>
            <a:softEdge rad="63500"/>
          </a:effectLst>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API’s and Porting</a:t>
            </a:r>
          </a:p>
        </p:txBody>
      </p:sp>
      <p:sp>
        <p:nvSpPr>
          <p:cNvPr id="17411" name="Rectangle 3"/>
          <p:cNvSpPr>
            <a:spLocks noGrp="1" noChangeArrowheads="1"/>
          </p:cNvSpPr>
          <p:nvPr>
            <p:ph idx="1"/>
          </p:nvPr>
        </p:nvSpPr>
        <p:spPr>
          <a:xfrm>
            <a:off x="2043900" y="1566533"/>
            <a:ext cx="5921540" cy="4890760"/>
          </a:xfrm>
        </p:spPr>
        <p:txBody>
          <a:bodyPr/>
          <a:lstStyle/>
          <a:p>
            <a:pPr marL="0" indent="0" eaLnBrk="1" hangingPunct="1">
              <a:lnSpc>
                <a:spcPct val="90000"/>
              </a:lnSpc>
            </a:pPr>
            <a:r>
              <a:rPr lang="en-US" dirty="0" smtClean="0"/>
              <a:t>How difficult it is? </a:t>
            </a:r>
          </a:p>
          <a:p>
            <a:pPr lvl="1" eaLnBrk="1" hangingPunct="1">
              <a:lnSpc>
                <a:spcPct val="90000"/>
              </a:lnSpc>
            </a:pPr>
            <a:r>
              <a:rPr lang="en-US" smtClean="0"/>
              <a:t>1 </a:t>
            </a:r>
            <a:r>
              <a:rPr lang="en-US" dirty="0" smtClean="0"/>
              <a:t>to 2 days to migrate an extension</a:t>
            </a:r>
          </a:p>
          <a:p>
            <a:pPr lvl="2" eaLnBrk="1" hangingPunct="1">
              <a:lnSpc>
                <a:spcPct val="90000"/>
              </a:lnSpc>
            </a:pPr>
            <a:r>
              <a:rPr lang="en-US" dirty="0" err="1" smtClean="0"/>
              <a:t>Revit</a:t>
            </a:r>
            <a:r>
              <a:rPr lang="en-US" dirty="0" smtClean="0"/>
              <a:t> Extension </a:t>
            </a:r>
            <a:r>
              <a:rPr lang="en-US" smtClean="0"/>
              <a:t>team – 36 extensions, 42 person-days migrating, 4 pd testing</a:t>
            </a:r>
            <a:endParaRPr lang="en-US" dirty="0" smtClean="0"/>
          </a:p>
          <a:p>
            <a:pPr lvl="2" eaLnBrk="1" hangingPunct="1">
              <a:lnSpc>
                <a:spcPct val="90000"/>
              </a:lnSpc>
            </a:pPr>
            <a:r>
              <a:rPr lang="en-US" dirty="0" smtClean="0"/>
              <a:t>Robot Structural Analysis (RSA) </a:t>
            </a:r>
            <a:r>
              <a:rPr lang="en-US" smtClean="0"/>
              <a:t>team – 1 extension, 2 pd migration, 1 pd testing</a:t>
            </a:r>
            <a:endParaRPr lang="en-US" dirty="0" smtClean="0"/>
          </a:p>
          <a:p>
            <a:pPr lvl="2" eaLnBrk="1" hangingPunct="1">
              <a:lnSpc>
                <a:spcPct val="90000"/>
              </a:lnSpc>
            </a:pPr>
            <a:r>
              <a:rPr lang="en-US" dirty="0" smtClean="0"/>
              <a:t>RSA Concrete team – </a:t>
            </a:r>
            <a:r>
              <a:rPr lang="en-US" smtClean="0"/>
              <a:t>3 extensions, 5 pd migration, 1 pd testing</a:t>
            </a:r>
            <a:endParaRPr lang="en-US" dirty="0" smtClean="0"/>
          </a:p>
          <a:p>
            <a:pPr lvl="2" eaLnBrk="1" hangingPunct="1">
              <a:lnSpc>
                <a:spcPct val="90000"/>
              </a:lnSpc>
            </a:pPr>
            <a:r>
              <a:rPr lang="en-US" smtClean="0"/>
              <a:t>Revit API introduction labs – 31 external commands in both C# and VB, a few days</a:t>
            </a:r>
          </a:p>
          <a:p>
            <a:pPr lvl="2" eaLnBrk="1" hangingPunct="1">
              <a:lnSpc>
                <a:spcPct val="90000"/>
              </a:lnSpc>
            </a:pPr>
            <a:r>
              <a:rPr lang="en-US" smtClean="0"/>
              <a:t>The Building Coder samples – 60 external commands, 2-3 pd migration</a:t>
            </a:r>
            <a:endParaRPr lang="en-US" dirty="0" smtClean="0"/>
          </a:p>
          <a:p>
            <a:pPr lvl="1" eaLnBrk="1" hangingPunct="1">
              <a:lnSpc>
                <a:spcPct val="90000"/>
              </a:lnSpc>
            </a:pPr>
            <a:endParaRPr lang="en-US" dirty="0" smtClean="0"/>
          </a:p>
          <a:p>
            <a:pPr lvl="1" eaLnBrk="1" hangingPunct="1">
              <a:lnSpc>
                <a:spcPct val="90000"/>
              </a:lnSpc>
            </a:pPr>
            <a:r>
              <a:rPr lang="en-US" dirty="0" smtClean="0"/>
              <a:t>Your </a:t>
            </a:r>
            <a:r>
              <a:rPr lang="en-US" smtClean="0"/>
              <a:t>mileage will </a:t>
            </a:r>
            <a:r>
              <a:rPr lang="en-US" dirty="0" smtClean="0"/>
              <a:t>vary, </a:t>
            </a:r>
            <a:r>
              <a:rPr lang="en-US" smtClean="0"/>
              <a:t>of course</a:t>
            </a:r>
            <a:endParaRPr lang="en-US" dirty="0" smtClean="0"/>
          </a:p>
          <a:p>
            <a:pPr lvl="1" eaLnBrk="1" hangingPunct="1">
              <a:lnSpc>
                <a:spcPct val="90000"/>
              </a:lnSpc>
              <a:buNone/>
            </a:pPr>
            <a:endParaRPr lang="en-US" dirty="0" smtClean="0"/>
          </a:p>
        </p:txBody>
      </p:sp>
      <p:pic>
        <p:nvPicPr>
          <p:cNvPr id="6"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645732" y="3601188"/>
            <a:ext cx="1262583" cy="2057400"/>
          </a:xfrm>
          <a:prstGeom prst="rect">
            <a:avLst/>
          </a:prstGeom>
          <a:noFill/>
          <a:effectLst>
            <a:softEdge rad="63500"/>
          </a:effectLst>
        </p:spPr>
      </p:pic>
      <p:pic>
        <p:nvPicPr>
          <p:cNvPr id="7" name="Picture 2" descr="C:\Documents and Settings\walmslk\Local Settings\Temporary Internet Files\Content.IE5\EARWAUQM\MPj04096740000[1].jpg"/>
          <p:cNvPicPr>
            <a:picLocks noChangeAspect="1" noChangeArrowheads="1"/>
          </p:cNvPicPr>
          <p:nvPr/>
        </p:nvPicPr>
        <p:blipFill>
          <a:blip r:embed="rId4" cstate="email"/>
          <a:srcRect/>
          <a:stretch>
            <a:fillRect/>
          </a:stretch>
        </p:blipFill>
        <p:spPr bwMode="auto">
          <a:xfrm>
            <a:off x="663583" y="1534216"/>
            <a:ext cx="1215821" cy="1981200"/>
          </a:xfrm>
          <a:prstGeom prst="rect">
            <a:avLst/>
          </a:prstGeom>
          <a:noFill/>
          <a:effectLst>
            <a:softEdge rad="63500"/>
          </a:effectLst>
        </p:spPr>
      </p:pic>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The Rice</a:t>
            </a:r>
          </a:p>
        </p:txBody>
      </p:sp>
      <p:sp>
        <p:nvSpPr>
          <p:cNvPr id="18435" name="Rectangle 3"/>
          <p:cNvSpPr>
            <a:spLocks noGrp="1" noChangeArrowheads="1"/>
          </p:cNvSpPr>
          <p:nvPr>
            <p:ph idx="1"/>
          </p:nvPr>
        </p:nvSpPr>
        <p:spPr>
          <a:xfrm>
            <a:off x="2094302" y="1582141"/>
            <a:ext cx="6511028" cy="4030442"/>
          </a:xfrm>
        </p:spPr>
        <p:txBody>
          <a:bodyPr/>
          <a:lstStyle/>
          <a:p>
            <a:pPr lvl="1"/>
            <a:r>
              <a:rPr lang="en-US" dirty="0" smtClean="0"/>
              <a:t>Changes to Revit API Namespaces </a:t>
            </a:r>
          </a:p>
          <a:p>
            <a:pPr lvl="1"/>
            <a:r>
              <a:rPr lang="en-US" dirty="0" smtClean="0"/>
              <a:t>Set Regeneration Option</a:t>
            </a:r>
          </a:p>
          <a:p>
            <a:pPr lvl="1"/>
            <a:r>
              <a:rPr lang="en-US" dirty="0" smtClean="0"/>
              <a:t>New Classes for XYZ, UV, and </a:t>
            </a:r>
            <a:r>
              <a:rPr lang="en-US" dirty="0" err="1" smtClean="0"/>
              <a:t>ElementId</a:t>
            </a:r>
            <a:r>
              <a:rPr lang="en-US" dirty="0" smtClean="0"/>
              <a:t> </a:t>
            </a:r>
          </a:p>
          <a:p>
            <a:pPr lvl="1"/>
            <a:r>
              <a:rPr lang="en-US" dirty="0" smtClean="0"/>
              <a:t>Replacement for Symbol </a:t>
            </a:r>
          </a:p>
          <a:p>
            <a:pPr lvl="1"/>
            <a:r>
              <a:rPr lang="en-US" dirty="0" smtClean="0"/>
              <a:t>New Transaction Interfaces </a:t>
            </a:r>
          </a:p>
          <a:p>
            <a:pPr lvl="1"/>
            <a:r>
              <a:rPr lang="en-US" dirty="0" smtClean="0"/>
              <a:t>New Element Iteration Interfaces </a:t>
            </a:r>
          </a:p>
          <a:p>
            <a:pPr lvl="1"/>
            <a:r>
              <a:rPr lang="en-US" dirty="0" smtClean="0"/>
              <a:t>Replacement for </a:t>
            </a:r>
            <a:r>
              <a:rPr lang="en-US" dirty="0" err="1" smtClean="0"/>
              <a:t>AnalyticalModel</a:t>
            </a:r>
            <a:r>
              <a:rPr lang="en-US" dirty="0" smtClean="0"/>
              <a:t> </a:t>
            </a:r>
          </a:p>
          <a:p>
            <a:pPr lvl="1"/>
            <a:r>
              <a:rPr lang="en-US" dirty="0" smtClean="0"/>
              <a:t>Replacement for </a:t>
            </a:r>
            <a:r>
              <a:rPr lang="en-US" dirty="0" err="1" smtClean="0"/>
              <a:t>gbXMLParamElem</a:t>
            </a:r>
            <a:r>
              <a:rPr lang="en-US" dirty="0" smtClean="0"/>
              <a:t> </a:t>
            </a:r>
          </a:p>
          <a:p>
            <a:pPr lvl="1"/>
            <a:r>
              <a:rPr lang="en-US" dirty="0" smtClean="0"/>
              <a:t>Revit Exceptions </a:t>
            </a:r>
          </a:p>
          <a:p>
            <a:pPr lvl="1"/>
            <a:r>
              <a:rPr lang="en-US" dirty="0" smtClean="0"/>
              <a:t>Removed Deprecated Events </a:t>
            </a:r>
          </a:p>
          <a:p>
            <a:pPr lvl="1"/>
            <a:r>
              <a:rPr lang="en-US" dirty="0" smtClean="0"/>
              <a:t>VSTA Proxy Removal</a:t>
            </a:r>
          </a:p>
          <a:p>
            <a:pPr lvl="1"/>
            <a:r>
              <a:rPr lang="en-US" dirty="0" smtClean="0"/>
              <a:t>Some Function Signature Changes</a:t>
            </a:r>
          </a:p>
          <a:p>
            <a:pPr marL="0" indent="0" eaLnBrk="1" hangingPunct="1">
              <a:defRPr/>
            </a:pPr>
            <a:endParaRPr lang="en-US" dirty="0" smtClean="0"/>
          </a:p>
        </p:txBody>
      </p:sp>
      <p:pic>
        <p:nvPicPr>
          <p:cNvPr id="6" name="Picture 2" descr="C:\Documents and Settings\walmslk\Local Settings\Temporary Internet Files\Content.IE5\EARWAUQM\MPj04096740000[1].jpg"/>
          <p:cNvPicPr>
            <a:picLocks noChangeAspect="1" noChangeArrowheads="1"/>
          </p:cNvPicPr>
          <p:nvPr/>
        </p:nvPicPr>
        <p:blipFill>
          <a:blip r:embed="rId3" cstate="email"/>
          <a:srcRect/>
          <a:stretch>
            <a:fillRect/>
          </a:stretch>
        </p:blipFill>
        <p:spPr bwMode="auto">
          <a:xfrm>
            <a:off x="663583" y="1534216"/>
            <a:ext cx="1215821" cy="1981200"/>
          </a:xfrm>
          <a:prstGeom prst="rect">
            <a:avLst/>
          </a:prstGeom>
          <a:noFill/>
          <a:effectLst>
            <a:softEdge rad="63500"/>
          </a:effectLst>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19088" y="136525"/>
            <a:ext cx="8824912" cy="1143000"/>
          </a:xfrm>
        </p:spPr>
        <p:txBody>
          <a:bodyPr/>
          <a:lstStyle/>
          <a:p>
            <a:pPr eaLnBrk="1" hangingPunct="1"/>
            <a:r>
              <a:rPr lang="en-US" sz="3200" dirty="0" smtClean="0"/>
              <a:t>The Rice – Changes to Revit API Namespaces</a:t>
            </a:r>
            <a:endParaRPr lang="en-US" sz="3200" i="1" dirty="0" smtClean="0">
              <a:solidFill>
                <a:srgbClr val="00B0F0"/>
              </a:solidFill>
            </a:endParaRPr>
          </a:p>
        </p:txBody>
      </p:sp>
      <p:sp>
        <p:nvSpPr>
          <p:cNvPr id="19459" name="Rectangle 3"/>
          <p:cNvSpPr>
            <a:spLocks noGrp="1" noChangeArrowheads="1"/>
          </p:cNvSpPr>
          <p:nvPr>
            <p:ph idx="1"/>
          </p:nvPr>
        </p:nvSpPr>
        <p:spPr>
          <a:xfrm>
            <a:off x="2141555" y="1544225"/>
            <a:ext cx="6582009" cy="4086781"/>
          </a:xfrm>
        </p:spPr>
        <p:txBody>
          <a:bodyPr/>
          <a:lstStyle/>
          <a:p>
            <a:pPr>
              <a:buNone/>
            </a:pPr>
            <a:r>
              <a:rPr lang="en-US" dirty="0" smtClean="0"/>
              <a:t>Revit 2011 divides the API three primary namespaces:</a:t>
            </a:r>
          </a:p>
          <a:p>
            <a:r>
              <a:rPr lang="en-US" dirty="0" err="1" smtClean="0">
                <a:solidFill>
                  <a:srgbClr val="FFCC00"/>
                </a:solidFill>
              </a:rPr>
              <a:t>Autodesk.Revit.ApplicationServices</a:t>
            </a:r>
            <a:endParaRPr lang="en-US" dirty="0" smtClean="0">
              <a:solidFill>
                <a:srgbClr val="FFCC00"/>
              </a:solidFill>
            </a:endParaRPr>
          </a:p>
          <a:p>
            <a:pPr lvl="1"/>
            <a:r>
              <a:rPr lang="en-US" sz="2400" dirty="0" smtClean="0"/>
              <a:t>Classes accessing application settings and options</a:t>
            </a:r>
          </a:p>
          <a:p>
            <a:r>
              <a:rPr lang="en-US" dirty="0" err="1" smtClean="0">
                <a:solidFill>
                  <a:srgbClr val="FFCC00"/>
                </a:solidFill>
              </a:rPr>
              <a:t>Autodesk.Revit.DB</a:t>
            </a:r>
            <a:r>
              <a:rPr lang="en-US" dirty="0" smtClean="0"/>
              <a:t> </a:t>
            </a:r>
          </a:p>
          <a:p>
            <a:pPr lvl="1"/>
            <a:r>
              <a:rPr lang="en-US" sz="2400" dirty="0" smtClean="0"/>
              <a:t>Classes accessing file data</a:t>
            </a:r>
          </a:p>
          <a:p>
            <a:r>
              <a:rPr lang="en-US" dirty="0" err="1" smtClean="0">
                <a:solidFill>
                  <a:srgbClr val="FFCC00"/>
                </a:solidFill>
              </a:rPr>
              <a:t>Autodesk.Revit.UI</a:t>
            </a:r>
            <a:endParaRPr lang="en-US" dirty="0" smtClean="0">
              <a:solidFill>
                <a:srgbClr val="FFCC00"/>
              </a:solidFill>
            </a:endParaRPr>
          </a:p>
          <a:p>
            <a:pPr lvl="1"/>
            <a:r>
              <a:rPr lang="en-US" sz="2400" dirty="0" smtClean="0"/>
              <a:t>Classes accessing or customizing the user interface </a:t>
            </a:r>
          </a:p>
        </p:txBody>
      </p:sp>
      <p:pic>
        <p:nvPicPr>
          <p:cNvPr id="6" name="Picture 2" descr="C:\Documents and Settings\walmslk\Local Settings\Temporary Internet Files\Content.IE5\EARWAUQM\MPj04096740000[1].jpg"/>
          <p:cNvPicPr>
            <a:picLocks noChangeAspect="1" noChangeArrowheads="1"/>
          </p:cNvPicPr>
          <p:nvPr/>
        </p:nvPicPr>
        <p:blipFill>
          <a:blip r:embed="rId3" cstate="email"/>
          <a:srcRect/>
          <a:stretch>
            <a:fillRect/>
          </a:stretch>
        </p:blipFill>
        <p:spPr bwMode="auto">
          <a:xfrm>
            <a:off x="663583" y="1534216"/>
            <a:ext cx="1215821" cy="1981200"/>
          </a:xfrm>
          <a:prstGeom prst="rect">
            <a:avLst/>
          </a:prstGeom>
          <a:noFill/>
          <a:effectLst>
            <a:softEdge rad="63500"/>
          </a:effectLst>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088" y="928370"/>
            <a:ext cx="8062912" cy="5119688"/>
          </a:xfrm>
        </p:spPr>
        <p:txBody>
          <a:bodyPr/>
          <a:lstStyle/>
          <a:p>
            <a:pPr marL="609600" indent="-609600" eaLnBrk="1" hangingPunct="1"/>
            <a:r>
              <a:rPr lang="en-US" sz="3200" smtClean="0"/>
              <a:t>Today’s presentation…</a:t>
            </a:r>
            <a:endParaRPr lang="en-US" dirty="0" smtClean="0"/>
          </a:p>
          <a:p>
            <a:pPr marL="609600" indent="-609600" eaLnBrk="1" hangingPunct="1">
              <a:lnSpc>
                <a:spcPct val="200000"/>
              </a:lnSpc>
            </a:pPr>
            <a:r>
              <a:rPr lang="en-US" smtClean="0"/>
              <a:t>Based on ADN </a:t>
            </a:r>
            <a:r>
              <a:rPr lang="en-US" dirty="0" smtClean="0"/>
              <a:t>Developer Days Conference </a:t>
            </a:r>
          </a:p>
          <a:p>
            <a:pPr marL="609600" indent="-609600" eaLnBrk="1" hangingPunct="1"/>
            <a:r>
              <a:rPr lang="en-US" dirty="0" smtClean="0"/>
              <a:t>	ADN member only conference</a:t>
            </a:r>
          </a:p>
          <a:p>
            <a:pPr marL="609600" indent="-609600" eaLnBrk="1" hangingPunct="1"/>
            <a:r>
              <a:rPr lang="en-US" dirty="0" smtClean="0"/>
              <a:t>	November/December last year </a:t>
            </a:r>
          </a:p>
          <a:p>
            <a:pPr marL="609600" indent="-609600" eaLnBrk="1" hangingPunct="1"/>
            <a:r>
              <a:rPr lang="en-US" dirty="0" smtClean="0"/>
              <a:t>	More than 20 cities worldwide </a:t>
            </a:r>
            <a:br>
              <a:rPr lang="en-US" dirty="0" smtClean="0"/>
            </a:br>
            <a:endParaRPr lang="en-US" dirty="0" smtClean="0"/>
          </a:p>
          <a:p>
            <a:pPr marL="609600" indent="-609600" eaLnBrk="1" hangingPunct="1"/>
            <a:r>
              <a:rPr lang="en-US" dirty="0" smtClean="0"/>
              <a:t>This webcast is open to public</a:t>
            </a:r>
          </a:p>
          <a:p>
            <a:endParaRPr lang="en-US" dirty="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19088" y="136525"/>
            <a:ext cx="8824912" cy="1143000"/>
          </a:xfrm>
        </p:spPr>
        <p:txBody>
          <a:bodyPr/>
          <a:lstStyle/>
          <a:p>
            <a:pPr eaLnBrk="1" hangingPunct="1"/>
            <a:r>
              <a:rPr lang="en-US" sz="3200" dirty="0" smtClean="0"/>
              <a:t>The Rice – Changes to Revit API Namespaces</a:t>
            </a:r>
            <a:endParaRPr lang="en-US" sz="3200" i="1" dirty="0" smtClean="0">
              <a:solidFill>
                <a:srgbClr val="00B0F0"/>
              </a:solidFill>
            </a:endParaRPr>
          </a:p>
        </p:txBody>
      </p:sp>
      <p:sp>
        <p:nvSpPr>
          <p:cNvPr id="19459" name="Rectangle 3"/>
          <p:cNvSpPr>
            <a:spLocks noGrp="1" noChangeArrowheads="1"/>
          </p:cNvSpPr>
          <p:nvPr>
            <p:ph idx="1"/>
          </p:nvPr>
        </p:nvSpPr>
        <p:spPr>
          <a:xfrm>
            <a:off x="2141555" y="1544225"/>
            <a:ext cx="6582009" cy="4086781"/>
          </a:xfrm>
        </p:spPr>
        <p:txBody>
          <a:bodyPr/>
          <a:lstStyle/>
          <a:p>
            <a:pPr>
              <a:buNone/>
            </a:pPr>
            <a:r>
              <a:rPr lang="en-US" sz="3200" smtClean="0"/>
              <a:t>DLL Split</a:t>
            </a:r>
            <a:endParaRPr lang="en-US" sz="3200" dirty="0" smtClean="0"/>
          </a:p>
          <a:p>
            <a:pPr>
              <a:buClr>
                <a:schemeClr val="accent1"/>
              </a:buClr>
              <a:buFont typeface="Wingdings" pitchFamily="2" charset="2"/>
              <a:buChar char="§"/>
            </a:pPr>
            <a:r>
              <a:rPr lang="en-US" smtClean="0">
                <a:solidFill>
                  <a:srgbClr val="FFCC00"/>
                </a:solidFill>
              </a:rPr>
              <a:t>RevitAPI.dll (DB, database)</a:t>
            </a:r>
            <a:endParaRPr lang="en-US" dirty="0" smtClean="0">
              <a:solidFill>
                <a:srgbClr val="FFCC00"/>
              </a:solidFill>
            </a:endParaRPr>
          </a:p>
          <a:p>
            <a:pPr>
              <a:buClr>
                <a:schemeClr val="accent1"/>
              </a:buClr>
              <a:buFont typeface="Wingdings" pitchFamily="2" charset="2"/>
              <a:buChar char="§"/>
            </a:pPr>
            <a:r>
              <a:rPr lang="en-US" smtClean="0">
                <a:solidFill>
                  <a:srgbClr val="FFCC00"/>
                </a:solidFill>
              </a:rPr>
              <a:t>RevitAPIUI.dll (UI, user interface)</a:t>
            </a:r>
            <a:endParaRPr lang="en-US" dirty="0" smtClean="0">
              <a:solidFill>
                <a:srgbClr val="FFCC00"/>
              </a:solidFill>
            </a:endParaRPr>
          </a:p>
        </p:txBody>
      </p:sp>
      <p:pic>
        <p:nvPicPr>
          <p:cNvPr id="6" name="Picture 2" descr="C:\Documents and Settings\walmslk\Local Settings\Temporary Internet Files\Content.IE5\EARWAUQM\MPj04096740000[1].jpg"/>
          <p:cNvPicPr>
            <a:picLocks noChangeAspect="1" noChangeArrowheads="1"/>
          </p:cNvPicPr>
          <p:nvPr/>
        </p:nvPicPr>
        <p:blipFill>
          <a:blip r:embed="rId3" cstate="email"/>
          <a:srcRect/>
          <a:stretch>
            <a:fillRect/>
          </a:stretch>
        </p:blipFill>
        <p:spPr bwMode="auto">
          <a:xfrm>
            <a:off x="663583" y="1534216"/>
            <a:ext cx="1215821" cy="1981200"/>
          </a:xfrm>
          <a:prstGeom prst="rect">
            <a:avLst/>
          </a:prstGeom>
          <a:noFill/>
          <a:effectLst>
            <a:softEdge rad="63500"/>
          </a:effectLst>
        </p:spPr>
      </p:pic>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19088" y="136525"/>
            <a:ext cx="8824912" cy="1143000"/>
          </a:xfrm>
        </p:spPr>
        <p:txBody>
          <a:bodyPr/>
          <a:lstStyle/>
          <a:p>
            <a:pPr eaLnBrk="1" hangingPunct="1"/>
            <a:r>
              <a:rPr lang="en-US" sz="3200" dirty="0" smtClean="0"/>
              <a:t>The Rice – Changes to Revit API Namespaces</a:t>
            </a:r>
            <a:endParaRPr lang="en-US" sz="3200" i="1" dirty="0" smtClean="0">
              <a:solidFill>
                <a:srgbClr val="00B0F0"/>
              </a:solidFill>
            </a:endParaRPr>
          </a:p>
        </p:txBody>
      </p:sp>
      <p:sp>
        <p:nvSpPr>
          <p:cNvPr id="19459" name="Rectangle 3"/>
          <p:cNvSpPr>
            <a:spLocks noGrp="1" noChangeArrowheads="1"/>
          </p:cNvSpPr>
          <p:nvPr>
            <p:ph idx="1"/>
          </p:nvPr>
        </p:nvSpPr>
        <p:spPr>
          <a:xfrm>
            <a:off x="2141555" y="1544225"/>
            <a:ext cx="6582009" cy="4086781"/>
          </a:xfrm>
        </p:spPr>
        <p:txBody>
          <a:bodyPr/>
          <a:lstStyle/>
          <a:p>
            <a:pPr>
              <a:buNone/>
            </a:pPr>
            <a:r>
              <a:rPr lang="en-US" dirty="0" smtClean="0"/>
              <a:t>Each Namespace has discipline subdivision</a:t>
            </a:r>
          </a:p>
          <a:p>
            <a:pPr>
              <a:buNone/>
            </a:pPr>
            <a:endParaRPr lang="en-US" dirty="0" smtClean="0"/>
          </a:p>
          <a:p>
            <a:r>
              <a:rPr lang="en-US" dirty="0" err="1" smtClean="0">
                <a:solidFill>
                  <a:srgbClr val="FFCC00"/>
                </a:solidFill>
              </a:rPr>
              <a:t>Autodesk.Revit.DB.Architecture</a:t>
            </a:r>
            <a:r>
              <a:rPr lang="en-US" dirty="0" smtClean="0">
                <a:solidFill>
                  <a:srgbClr val="FFCC00"/>
                </a:solidFill>
              </a:rPr>
              <a:t> </a:t>
            </a:r>
          </a:p>
          <a:p>
            <a:r>
              <a:rPr lang="en-US" dirty="0" err="1" smtClean="0">
                <a:solidFill>
                  <a:srgbClr val="FFCC00"/>
                </a:solidFill>
              </a:rPr>
              <a:t>Autodesk.Revit.DB.Structure</a:t>
            </a:r>
            <a:r>
              <a:rPr lang="en-US" dirty="0" smtClean="0">
                <a:solidFill>
                  <a:srgbClr val="FFCC00"/>
                </a:solidFill>
              </a:rPr>
              <a:t> </a:t>
            </a:r>
          </a:p>
          <a:p>
            <a:r>
              <a:rPr lang="en-US" dirty="0" err="1" smtClean="0">
                <a:solidFill>
                  <a:srgbClr val="FFCC00"/>
                </a:solidFill>
              </a:rPr>
              <a:t>Autodesk.Revit.DB.Mechanical</a:t>
            </a:r>
            <a:r>
              <a:rPr lang="en-US" dirty="0" smtClean="0">
                <a:solidFill>
                  <a:srgbClr val="FFCC00"/>
                </a:solidFill>
              </a:rPr>
              <a:t> </a:t>
            </a:r>
          </a:p>
          <a:p>
            <a:r>
              <a:rPr lang="en-US" dirty="0" err="1" smtClean="0">
                <a:solidFill>
                  <a:srgbClr val="FFCC00"/>
                </a:solidFill>
              </a:rPr>
              <a:t>Autodesk.Revit.DB.Electrical</a:t>
            </a:r>
            <a:r>
              <a:rPr lang="en-US" dirty="0" smtClean="0">
                <a:solidFill>
                  <a:srgbClr val="FFCC00"/>
                </a:solidFill>
              </a:rPr>
              <a:t> </a:t>
            </a:r>
          </a:p>
          <a:p>
            <a:r>
              <a:rPr lang="en-US" dirty="0" err="1" smtClean="0">
                <a:solidFill>
                  <a:srgbClr val="FFCC00"/>
                </a:solidFill>
              </a:rPr>
              <a:t>Autodesk.Revit.DB.Plumbing</a:t>
            </a:r>
            <a:endParaRPr lang="en-US" dirty="0" smtClean="0">
              <a:solidFill>
                <a:srgbClr val="FFCC00"/>
              </a:solidFill>
            </a:endParaRPr>
          </a:p>
          <a:p>
            <a:r>
              <a:rPr lang="en-US" dirty="0" smtClean="0">
                <a:solidFill>
                  <a:srgbClr val="FFCC00"/>
                </a:solidFill>
              </a:rPr>
              <a:t>…</a:t>
            </a:r>
          </a:p>
          <a:p>
            <a:endParaRPr lang="en-US" dirty="0" smtClean="0"/>
          </a:p>
        </p:txBody>
      </p:sp>
      <p:pic>
        <p:nvPicPr>
          <p:cNvPr id="6" name="Picture 2" descr="C:\Documents and Settings\walmslk\Local Settings\Temporary Internet Files\Content.IE5\EARWAUQM\MPj04096740000[1].jpg"/>
          <p:cNvPicPr>
            <a:picLocks noChangeAspect="1" noChangeArrowheads="1"/>
          </p:cNvPicPr>
          <p:nvPr/>
        </p:nvPicPr>
        <p:blipFill>
          <a:blip r:embed="rId3" cstate="email"/>
          <a:srcRect/>
          <a:stretch>
            <a:fillRect/>
          </a:stretch>
        </p:blipFill>
        <p:spPr bwMode="auto">
          <a:xfrm>
            <a:off x="663583" y="1534216"/>
            <a:ext cx="1215821" cy="1981200"/>
          </a:xfrm>
          <a:prstGeom prst="rect">
            <a:avLst/>
          </a:prstGeom>
          <a:noFill/>
          <a:effectLst>
            <a:softEdge rad="63500"/>
          </a:effectLst>
        </p:spPr>
      </p:pic>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19088" y="136525"/>
            <a:ext cx="8824912" cy="1143000"/>
          </a:xfrm>
        </p:spPr>
        <p:txBody>
          <a:bodyPr/>
          <a:lstStyle/>
          <a:p>
            <a:pPr eaLnBrk="1" hangingPunct="1"/>
            <a:r>
              <a:rPr lang="en-US" sz="3200" dirty="0" smtClean="0"/>
              <a:t>The Rice – Changes to Revit API Namespaces</a:t>
            </a:r>
            <a:endParaRPr lang="en-US" sz="3200" i="1" dirty="0" smtClean="0">
              <a:solidFill>
                <a:srgbClr val="00B0F0"/>
              </a:solidFill>
            </a:endParaRPr>
          </a:p>
        </p:txBody>
      </p:sp>
      <p:sp>
        <p:nvSpPr>
          <p:cNvPr id="19459" name="Rectangle 3"/>
          <p:cNvSpPr>
            <a:spLocks noGrp="1" noChangeArrowheads="1"/>
          </p:cNvSpPr>
          <p:nvPr>
            <p:ph idx="1"/>
          </p:nvPr>
        </p:nvSpPr>
        <p:spPr>
          <a:xfrm>
            <a:off x="1937658" y="1544225"/>
            <a:ext cx="6342742" cy="4551775"/>
          </a:xfrm>
        </p:spPr>
        <p:txBody>
          <a:bodyPr/>
          <a:lstStyle/>
          <a:p>
            <a:pPr>
              <a:buNone/>
            </a:pPr>
            <a:r>
              <a:rPr lang="en-US" sz="2000" smtClean="0"/>
              <a:t>Classes moved and renamed to </a:t>
            </a:r>
            <a:r>
              <a:rPr lang="en-US" sz="2000" dirty="0" smtClean="0"/>
              <a:t>avoid </a:t>
            </a:r>
            <a:r>
              <a:rPr lang="en-US" sz="2000" smtClean="0"/>
              <a:t>naming conflicts</a:t>
            </a:r>
            <a:endParaRPr lang="en-US" sz="2000" dirty="0" smtClean="0"/>
          </a:p>
          <a:p>
            <a:pPr>
              <a:buClr>
                <a:schemeClr val="accent1"/>
              </a:buClr>
              <a:buFont typeface="Wingdings" pitchFamily="2" charset="2"/>
              <a:buChar char="§"/>
            </a:pPr>
            <a:r>
              <a:rPr lang="en-US" sz="2000" dirty="0" err="1" smtClean="0"/>
              <a:t>Autodesk.Revit.Geometry.Element</a:t>
            </a:r>
            <a:r>
              <a:rPr lang="en-US" sz="2000" dirty="0" smtClean="0"/>
              <a:t>  -&gt; </a:t>
            </a:r>
            <a:r>
              <a:rPr lang="en-US" sz="2000" dirty="0" err="1" smtClean="0"/>
              <a:t>Autodesk.Revit.</a:t>
            </a:r>
            <a:r>
              <a:rPr lang="en-US" sz="2000" dirty="0" err="1" smtClean="0">
                <a:solidFill>
                  <a:srgbClr val="FFC000"/>
                </a:solidFill>
              </a:rPr>
              <a:t>DB.GeometryElement</a:t>
            </a:r>
            <a:r>
              <a:rPr lang="en-US" sz="2000" dirty="0" smtClean="0"/>
              <a:t>  </a:t>
            </a:r>
          </a:p>
          <a:p>
            <a:pPr>
              <a:buClr>
                <a:schemeClr val="accent1"/>
              </a:buClr>
              <a:buFont typeface="Wingdings" pitchFamily="2" charset="2"/>
              <a:buChar char="§"/>
            </a:pPr>
            <a:r>
              <a:rPr lang="en-US" sz="2000" smtClean="0"/>
              <a:t>Autodesk.Revit.Geometry.Instance </a:t>
            </a:r>
            <a:r>
              <a:rPr lang="en-US" sz="2000" dirty="0" smtClean="0"/>
              <a:t>-&gt; </a:t>
            </a:r>
            <a:r>
              <a:rPr lang="en-US" sz="2000" dirty="0" err="1" smtClean="0"/>
              <a:t>Autodesk.Revit.</a:t>
            </a:r>
            <a:r>
              <a:rPr lang="en-US" sz="2000" dirty="0" err="1" smtClean="0">
                <a:solidFill>
                  <a:srgbClr val="FFC000"/>
                </a:solidFill>
              </a:rPr>
              <a:t>DB.GeometryInstance</a:t>
            </a:r>
            <a:endParaRPr lang="en-US" sz="2000" dirty="0" smtClean="0">
              <a:solidFill>
                <a:srgbClr val="FFC000"/>
              </a:solidFill>
            </a:endParaRPr>
          </a:p>
          <a:p>
            <a:pPr>
              <a:buClr>
                <a:schemeClr val="accent1"/>
              </a:buClr>
              <a:buFont typeface="Wingdings" pitchFamily="2" charset="2"/>
              <a:buChar char="§"/>
            </a:pPr>
            <a:r>
              <a:rPr lang="en-US" sz="2000" smtClean="0"/>
              <a:t>Autodesk.Revit.Structural.Enums.Material </a:t>
            </a:r>
            <a:r>
              <a:rPr lang="en-US" sz="2000" dirty="0" smtClean="0"/>
              <a:t>-&gt; </a:t>
            </a:r>
            <a:r>
              <a:rPr lang="en-US" sz="2000" dirty="0" err="1" smtClean="0"/>
              <a:t>Autodesk.Revit.</a:t>
            </a:r>
            <a:r>
              <a:rPr lang="en-US" sz="2000" dirty="0" err="1" smtClean="0">
                <a:solidFill>
                  <a:srgbClr val="FFC000"/>
                </a:solidFill>
              </a:rPr>
              <a:t>DB.MaterialType</a:t>
            </a:r>
            <a:endParaRPr lang="en-US" sz="2000" dirty="0" smtClean="0">
              <a:solidFill>
                <a:srgbClr val="FFC000"/>
              </a:solidFill>
            </a:endParaRPr>
          </a:p>
          <a:p>
            <a:pPr>
              <a:buClr>
                <a:schemeClr val="accent1"/>
              </a:buClr>
              <a:buFont typeface="Wingdings" pitchFamily="2" charset="2"/>
              <a:buChar char="§"/>
            </a:pPr>
            <a:r>
              <a:rPr lang="en-US" sz="2000" smtClean="0"/>
              <a:t>Autodesk.Revit.Options.Application was removed; use Autodesk.Revit.</a:t>
            </a:r>
            <a:r>
              <a:rPr lang="en-US" sz="2000" smtClean="0">
                <a:solidFill>
                  <a:srgbClr val="FFC000"/>
                </a:solidFill>
              </a:rPr>
              <a:t>ApplicationServices.Application</a:t>
            </a:r>
            <a:endParaRPr lang="en-US" sz="2000" dirty="0" smtClean="0"/>
          </a:p>
          <a:p>
            <a:endParaRPr lang="en-US" dirty="0" smtClean="0"/>
          </a:p>
        </p:txBody>
      </p:sp>
      <p:pic>
        <p:nvPicPr>
          <p:cNvPr id="6" name="Picture 2" descr="C:\Documents and Settings\walmslk\Local Settings\Temporary Internet Files\Content.IE5\EARWAUQM\MPj04096740000[1].jpg"/>
          <p:cNvPicPr>
            <a:picLocks noChangeAspect="1" noChangeArrowheads="1"/>
          </p:cNvPicPr>
          <p:nvPr/>
        </p:nvPicPr>
        <p:blipFill>
          <a:blip r:embed="rId3" cstate="email"/>
          <a:srcRect/>
          <a:stretch>
            <a:fillRect/>
          </a:stretch>
        </p:blipFill>
        <p:spPr bwMode="auto">
          <a:xfrm>
            <a:off x="663583" y="1534216"/>
            <a:ext cx="1215821" cy="1981200"/>
          </a:xfrm>
          <a:prstGeom prst="rect">
            <a:avLst/>
          </a:prstGeom>
          <a:noFill/>
          <a:effectLst>
            <a:softEdge rad="63500"/>
          </a:effectLst>
        </p:spPr>
      </p:pic>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19088" y="136525"/>
            <a:ext cx="8824912" cy="1143000"/>
          </a:xfrm>
        </p:spPr>
        <p:txBody>
          <a:bodyPr/>
          <a:lstStyle/>
          <a:p>
            <a:pPr eaLnBrk="1" hangingPunct="1"/>
            <a:r>
              <a:rPr lang="en-US" sz="3200" dirty="0" smtClean="0"/>
              <a:t>The Rice – Set Regeneration Option</a:t>
            </a:r>
            <a:endParaRPr lang="en-US" sz="3200" i="1" dirty="0" smtClean="0">
              <a:solidFill>
                <a:srgbClr val="00B0F0"/>
              </a:solidFill>
            </a:endParaRPr>
          </a:p>
        </p:txBody>
      </p:sp>
      <p:sp>
        <p:nvSpPr>
          <p:cNvPr id="19459" name="Rectangle 3"/>
          <p:cNvSpPr>
            <a:spLocks noGrp="1" noChangeArrowheads="1"/>
          </p:cNvSpPr>
          <p:nvPr>
            <p:ph idx="1"/>
          </p:nvPr>
        </p:nvSpPr>
        <p:spPr>
          <a:xfrm>
            <a:off x="2141555" y="1544225"/>
            <a:ext cx="6582009" cy="4086781"/>
          </a:xfrm>
        </p:spPr>
        <p:txBody>
          <a:bodyPr/>
          <a:lstStyle/>
          <a:p>
            <a:pPr>
              <a:buNone/>
            </a:pPr>
            <a:r>
              <a:rPr lang="en-US" sz="1800" dirty="0" smtClean="0"/>
              <a:t>Registered Commands and Applications must explicitly set a Regeneration Option</a:t>
            </a:r>
          </a:p>
          <a:p>
            <a:pPr>
              <a:buNone/>
            </a:pPr>
            <a:endParaRPr lang="en-US" sz="1800" dirty="0" smtClean="0"/>
          </a:p>
          <a:p>
            <a:r>
              <a:rPr lang="en-US" sz="1800" dirty="0" err="1" smtClean="0"/>
              <a:t>RegenerationOption.</a:t>
            </a:r>
            <a:r>
              <a:rPr lang="en-US" sz="1800" dirty="0" err="1" smtClean="0">
                <a:solidFill>
                  <a:srgbClr val="FFCC00"/>
                </a:solidFill>
              </a:rPr>
              <a:t>Automatic</a:t>
            </a:r>
            <a:r>
              <a:rPr lang="en-US" sz="1800" dirty="0" smtClean="0"/>
              <a:t>:</a:t>
            </a:r>
          </a:p>
          <a:p>
            <a:pPr lvl="1"/>
            <a:r>
              <a:rPr lang="en-US" sz="1800" dirty="0" smtClean="0"/>
              <a:t>The API framework will regenerate after every model level change (equivalent behavior with Revit 2010 and earlier). This mode is provided for behavioral equivalence with Revit 2010 and earlier; it is </a:t>
            </a:r>
            <a:r>
              <a:rPr lang="en-US" sz="1800" dirty="0" smtClean="0">
                <a:solidFill>
                  <a:schemeClr val="accent1">
                    <a:lumMod val="60000"/>
                    <a:lumOff val="40000"/>
                  </a:schemeClr>
                </a:solidFill>
              </a:rPr>
              <a:t>obsolete and will be removed in a future release. </a:t>
            </a:r>
          </a:p>
          <a:p>
            <a:r>
              <a:rPr lang="en-US" sz="1800" dirty="0" err="1" smtClean="0"/>
              <a:t>RegenerationOption.</a:t>
            </a:r>
            <a:r>
              <a:rPr lang="en-US" sz="1800" dirty="0" err="1" smtClean="0">
                <a:solidFill>
                  <a:srgbClr val="FFCC00"/>
                </a:solidFill>
              </a:rPr>
              <a:t>Manual</a:t>
            </a:r>
            <a:r>
              <a:rPr lang="en-US" sz="1800" dirty="0" smtClean="0"/>
              <a:t>:</a:t>
            </a:r>
          </a:p>
          <a:p>
            <a:pPr lvl="1"/>
            <a:r>
              <a:rPr lang="en-US" sz="1800" dirty="0" smtClean="0"/>
              <a:t>The API framework will not regenerate after every model level change. </a:t>
            </a:r>
            <a:r>
              <a:rPr lang="en-US" sz="1800" dirty="0" err="1" smtClean="0">
                <a:solidFill>
                  <a:schemeClr val="accent1">
                    <a:lumMod val="60000"/>
                    <a:lumOff val="40000"/>
                  </a:schemeClr>
                </a:solidFill>
              </a:rPr>
              <a:t>SuspendUpdating</a:t>
            </a:r>
            <a:r>
              <a:rPr lang="en-US" sz="1800" dirty="0" smtClean="0">
                <a:solidFill>
                  <a:schemeClr val="accent1">
                    <a:lumMod val="60000"/>
                    <a:lumOff val="40000"/>
                  </a:schemeClr>
                </a:solidFill>
              </a:rPr>
              <a:t> blocks are unnecessary and should not be used. </a:t>
            </a:r>
            <a:r>
              <a:rPr lang="en-US" sz="1800" dirty="0" smtClean="0"/>
              <a:t>Regeneration may be triggered by your application.</a:t>
            </a:r>
          </a:p>
          <a:p>
            <a:endParaRPr lang="en-US" dirty="0" smtClean="0"/>
          </a:p>
        </p:txBody>
      </p:sp>
      <p:pic>
        <p:nvPicPr>
          <p:cNvPr id="6" name="Picture 2" descr="C:\Documents and Settings\walmslk\Local Settings\Temporary Internet Files\Content.IE5\EARWAUQM\MPj04096740000[1].jpg"/>
          <p:cNvPicPr>
            <a:picLocks noChangeAspect="1" noChangeArrowheads="1"/>
          </p:cNvPicPr>
          <p:nvPr/>
        </p:nvPicPr>
        <p:blipFill>
          <a:blip r:embed="rId3" cstate="email"/>
          <a:srcRect/>
          <a:stretch>
            <a:fillRect/>
          </a:stretch>
        </p:blipFill>
        <p:spPr bwMode="auto">
          <a:xfrm>
            <a:off x="663583" y="1534216"/>
            <a:ext cx="1215821" cy="1981200"/>
          </a:xfrm>
          <a:prstGeom prst="rect">
            <a:avLst/>
          </a:prstGeom>
          <a:noFill/>
          <a:effectLst>
            <a:softEdge rad="63500"/>
          </a:effectLst>
        </p:spPr>
      </p:pic>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19088" y="136525"/>
            <a:ext cx="8824912" cy="1143000"/>
          </a:xfrm>
        </p:spPr>
        <p:txBody>
          <a:bodyPr/>
          <a:lstStyle/>
          <a:p>
            <a:pPr eaLnBrk="1" hangingPunct="1"/>
            <a:r>
              <a:rPr lang="en-US" sz="3200" dirty="0" smtClean="0"/>
              <a:t>The Rice – New classes for XYZ, UV, </a:t>
            </a:r>
            <a:r>
              <a:rPr lang="en-US" sz="3200" dirty="0" err="1" smtClean="0"/>
              <a:t>ElementId</a:t>
            </a:r>
            <a:endParaRPr lang="en-US" sz="3200" i="1" dirty="0" smtClean="0">
              <a:solidFill>
                <a:srgbClr val="00B0F0"/>
              </a:solidFill>
            </a:endParaRPr>
          </a:p>
        </p:txBody>
      </p:sp>
      <p:sp>
        <p:nvSpPr>
          <p:cNvPr id="19459" name="Rectangle 3"/>
          <p:cNvSpPr>
            <a:spLocks noGrp="1" noChangeArrowheads="1"/>
          </p:cNvSpPr>
          <p:nvPr>
            <p:ph idx="1"/>
          </p:nvPr>
        </p:nvSpPr>
        <p:spPr>
          <a:xfrm>
            <a:off x="2141555" y="1544225"/>
            <a:ext cx="6582009" cy="4086781"/>
          </a:xfrm>
        </p:spPr>
        <p:txBody>
          <a:bodyPr/>
          <a:lstStyle/>
          <a:p>
            <a:r>
              <a:rPr lang="en-US" sz="2200" dirty="0" err="1" smtClean="0">
                <a:solidFill>
                  <a:srgbClr val="FFCC00"/>
                </a:solidFill>
              </a:rPr>
              <a:t>Autodesk.Revit.DB.XYZ</a:t>
            </a:r>
            <a:endParaRPr lang="en-US" sz="2200" dirty="0" smtClean="0">
              <a:solidFill>
                <a:srgbClr val="FFCC00"/>
              </a:solidFill>
            </a:endParaRPr>
          </a:p>
          <a:p>
            <a:r>
              <a:rPr lang="en-US" sz="2200" dirty="0" err="1" smtClean="0">
                <a:solidFill>
                  <a:srgbClr val="FFCC00"/>
                </a:solidFill>
              </a:rPr>
              <a:t>Autodesk.Revit.DB.UV</a:t>
            </a:r>
            <a:endParaRPr lang="en-US" sz="2200" dirty="0" smtClean="0">
              <a:solidFill>
                <a:srgbClr val="FFCC00"/>
              </a:solidFill>
            </a:endParaRPr>
          </a:p>
          <a:p>
            <a:r>
              <a:rPr lang="en-US" sz="2200" dirty="0" err="1" smtClean="0">
                <a:solidFill>
                  <a:srgbClr val="FFCC00"/>
                </a:solidFill>
              </a:rPr>
              <a:t>Autodesk.Revit.DB.ElementId</a:t>
            </a:r>
            <a:r>
              <a:rPr lang="en-US" sz="2200" dirty="0" smtClean="0">
                <a:solidFill>
                  <a:srgbClr val="FFCC00"/>
                </a:solidFill>
              </a:rPr>
              <a:t> </a:t>
            </a:r>
          </a:p>
          <a:p>
            <a:pPr lvl="1"/>
            <a:r>
              <a:rPr lang="en-US" sz="1800" dirty="0" smtClean="0"/>
              <a:t>Implemented in managed code</a:t>
            </a:r>
          </a:p>
          <a:p>
            <a:pPr lvl="1"/>
            <a:r>
              <a:rPr lang="en-US" sz="1800" dirty="0" smtClean="0"/>
              <a:t>Suitable for properties.</a:t>
            </a:r>
          </a:p>
          <a:p>
            <a:pPr lvl="1"/>
            <a:r>
              <a:rPr lang="en-US" sz="1800" dirty="0" smtClean="0"/>
              <a:t>API methods have been converted to accept and return these types</a:t>
            </a:r>
          </a:p>
          <a:p>
            <a:pPr lvl="1"/>
            <a:r>
              <a:rPr lang="en-US" sz="1800" dirty="0" smtClean="0"/>
              <a:t>Methods now take .NET collections interfaces containing these types (instead of Revit collections):</a:t>
            </a:r>
          </a:p>
          <a:p>
            <a:pPr lvl="2"/>
            <a:r>
              <a:rPr lang="en-US" sz="1400" dirty="0" err="1" smtClean="0"/>
              <a:t>Autodesk.Revit.ElementIdSet</a:t>
            </a:r>
            <a:r>
              <a:rPr lang="en-US" sz="1400" dirty="0" smtClean="0"/>
              <a:t> -&gt; </a:t>
            </a:r>
            <a:r>
              <a:rPr lang="en-US" sz="1400" dirty="0" err="1" smtClean="0"/>
              <a:t>ICollection</a:t>
            </a:r>
            <a:r>
              <a:rPr lang="en-US" sz="1400" dirty="0" smtClean="0"/>
              <a:t>&lt;</a:t>
            </a:r>
            <a:r>
              <a:rPr lang="en-US" sz="1400" dirty="0" err="1" smtClean="0"/>
              <a:t>Autodesk.Revit.DB.ElementId</a:t>
            </a:r>
            <a:r>
              <a:rPr lang="en-US" sz="1400" dirty="0" smtClean="0"/>
              <a:t>&gt; </a:t>
            </a:r>
          </a:p>
          <a:p>
            <a:pPr lvl="2"/>
            <a:r>
              <a:rPr lang="en-US" sz="1400" dirty="0" err="1" smtClean="0"/>
              <a:t>Autodesk.Revit.Geometry.XYZArray</a:t>
            </a:r>
            <a:r>
              <a:rPr lang="en-US" sz="1400" dirty="0" smtClean="0"/>
              <a:t> -&gt; </a:t>
            </a:r>
            <a:r>
              <a:rPr lang="en-US" sz="1400" dirty="0" err="1" smtClean="0"/>
              <a:t>IList</a:t>
            </a:r>
            <a:r>
              <a:rPr lang="en-US" sz="1400" dirty="0" smtClean="0"/>
              <a:t>&lt;</a:t>
            </a:r>
            <a:r>
              <a:rPr lang="en-US" sz="1400" dirty="0" err="1" smtClean="0"/>
              <a:t>Autodesk.Revit.DB.XYZ</a:t>
            </a:r>
            <a:r>
              <a:rPr lang="en-US" sz="1400" dirty="0" smtClean="0"/>
              <a:t>&gt; </a:t>
            </a:r>
          </a:p>
          <a:p>
            <a:pPr lvl="2"/>
            <a:r>
              <a:rPr lang="en-US" sz="1400" dirty="0" err="1" smtClean="0"/>
              <a:t>Autodesk.Revit.Geometry.UVArray</a:t>
            </a:r>
            <a:r>
              <a:rPr lang="en-US" sz="1400" dirty="0" smtClean="0"/>
              <a:t> -&gt; </a:t>
            </a:r>
            <a:r>
              <a:rPr lang="en-US" sz="1400" dirty="0" err="1" smtClean="0"/>
              <a:t>IList</a:t>
            </a:r>
            <a:r>
              <a:rPr lang="en-US" sz="1400" dirty="0" smtClean="0"/>
              <a:t>&lt;</a:t>
            </a:r>
            <a:r>
              <a:rPr lang="en-US" sz="1400" dirty="0" err="1" smtClean="0"/>
              <a:t>Autodesk.Revit.DB.UV</a:t>
            </a:r>
            <a:r>
              <a:rPr lang="en-US" sz="1400" dirty="0" smtClean="0"/>
              <a:t>&gt; </a:t>
            </a:r>
          </a:p>
          <a:p>
            <a:pPr lvl="1"/>
            <a:r>
              <a:rPr lang="en-US" sz="1800" dirty="0" err="1" smtClean="0"/>
              <a:t>ElementId</a:t>
            </a:r>
            <a:r>
              <a:rPr lang="en-US" sz="1800" dirty="0" smtClean="0"/>
              <a:t> is now a class instead of a </a:t>
            </a:r>
            <a:r>
              <a:rPr lang="en-US" sz="1800" dirty="0" err="1" smtClean="0"/>
              <a:t>struct</a:t>
            </a:r>
            <a:r>
              <a:rPr lang="en-US" sz="1800" dirty="0" smtClean="0"/>
              <a:t> and should not be passed by reference.</a:t>
            </a:r>
          </a:p>
          <a:p>
            <a:endParaRPr lang="en-US" dirty="0" smtClean="0"/>
          </a:p>
        </p:txBody>
      </p:sp>
      <p:pic>
        <p:nvPicPr>
          <p:cNvPr id="6" name="Picture 2" descr="C:\Documents and Settings\walmslk\Local Settings\Temporary Internet Files\Content.IE5\EARWAUQM\MPj04096740000[1].jpg"/>
          <p:cNvPicPr>
            <a:picLocks noChangeAspect="1" noChangeArrowheads="1"/>
          </p:cNvPicPr>
          <p:nvPr/>
        </p:nvPicPr>
        <p:blipFill>
          <a:blip r:embed="rId3" cstate="email"/>
          <a:srcRect/>
          <a:stretch>
            <a:fillRect/>
          </a:stretch>
        </p:blipFill>
        <p:spPr bwMode="auto">
          <a:xfrm>
            <a:off x="663583" y="1534216"/>
            <a:ext cx="1215821" cy="1981200"/>
          </a:xfrm>
          <a:prstGeom prst="rect">
            <a:avLst/>
          </a:prstGeom>
          <a:noFill/>
          <a:effectLst>
            <a:softEdge rad="63500"/>
          </a:effectLst>
        </p:spPr>
      </p:pic>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19088" y="136525"/>
            <a:ext cx="8824912" cy="1143000"/>
          </a:xfrm>
        </p:spPr>
        <p:txBody>
          <a:bodyPr/>
          <a:lstStyle/>
          <a:p>
            <a:pPr eaLnBrk="1" hangingPunct="1"/>
            <a:r>
              <a:rPr lang="en-US" sz="3200" dirty="0" smtClean="0"/>
              <a:t>The Rice – Replacement for Symbol</a:t>
            </a:r>
            <a:endParaRPr lang="en-US" sz="3200" i="1" dirty="0" smtClean="0">
              <a:solidFill>
                <a:srgbClr val="00B0F0"/>
              </a:solidFill>
            </a:endParaRPr>
          </a:p>
        </p:txBody>
      </p:sp>
      <p:sp>
        <p:nvSpPr>
          <p:cNvPr id="19459" name="Rectangle 3"/>
          <p:cNvSpPr>
            <a:spLocks noGrp="1" noChangeArrowheads="1"/>
          </p:cNvSpPr>
          <p:nvPr>
            <p:ph idx="1"/>
          </p:nvPr>
        </p:nvSpPr>
        <p:spPr>
          <a:xfrm>
            <a:off x="2141555" y="1544225"/>
            <a:ext cx="5834045" cy="4086781"/>
          </a:xfrm>
        </p:spPr>
        <p:txBody>
          <a:bodyPr/>
          <a:lstStyle/>
          <a:p>
            <a:pPr>
              <a:buFont typeface="Arial" pitchFamily="34" charset="0"/>
              <a:buChar char="•"/>
            </a:pPr>
            <a:r>
              <a:rPr lang="en-US" sz="2000" smtClean="0"/>
              <a:t>Symbol class was renamed to</a:t>
            </a:r>
            <a:r>
              <a:rPr lang="en-US" sz="2000" dirty="0" smtClean="0"/>
              <a:t/>
            </a:r>
            <a:br>
              <a:rPr lang="en-US" sz="2000" dirty="0" smtClean="0"/>
            </a:br>
            <a:r>
              <a:rPr lang="en-US" sz="2000" smtClean="0"/>
              <a:t> </a:t>
            </a:r>
            <a:r>
              <a:rPr lang="en-US" sz="2000" smtClean="0">
                <a:solidFill>
                  <a:srgbClr val="FFCC00"/>
                </a:solidFill>
              </a:rPr>
              <a:t>ElementType</a:t>
            </a:r>
            <a:endParaRPr lang="en-US" sz="2000" dirty="0" smtClean="0"/>
          </a:p>
          <a:p>
            <a:pPr>
              <a:buFont typeface="Arial" pitchFamily="34" charset="0"/>
              <a:buChar char="•"/>
            </a:pPr>
            <a:r>
              <a:rPr lang="en-US" sz="2000" dirty="0" smtClean="0"/>
              <a:t>New methods to identify and find similar types that can replace </a:t>
            </a:r>
            <a:r>
              <a:rPr lang="en-US" sz="2000" smtClean="0"/>
              <a:t>the element</a:t>
            </a:r>
            <a:endParaRPr lang="en-US" sz="2000" dirty="0" smtClean="0"/>
          </a:p>
          <a:p>
            <a:endParaRPr lang="en-US" dirty="0" smtClean="0"/>
          </a:p>
        </p:txBody>
      </p:sp>
      <p:pic>
        <p:nvPicPr>
          <p:cNvPr id="6" name="Picture 2" descr="C:\Documents and Settings\walmslk\Local Settings\Temporary Internet Files\Content.IE5\EARWAUQM\MPj04096740000[1].jpg"/>
          <p:cNvPicPr>
            <a:picLocks noChangeAspect="1" noChangeArrowheads="1"/>
          </p:cNvPicPr>
          <p:nvPr/>
        </p:nvPicPr>
        <p:blipFill>
          <a:blip r:embed="rId3" cstate="email"/>
          <a:srcRect/>
          <a:stretch>
            <a:fillRect/>
          </a:stretch>
        </p:blipFill>
        <p:spPr bwMode="auto">
          <a:xfrm>
            <a:off x="663583" y="1534216"/>
            <a:ext cx="1215821" cy="1981200"/>
          </a:xfrm>
          <a:prstGeom prst="rect">
            <a:avLst/>
          </a:prstGeom>
          <a:noFill/>
          <a:effectLst>
            <a:softEdge rad="63500"/>
          </a:effectLst>
        </p:spPr>
      </p:pic>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19088" y="136525"/>
            <a:ext cx="8824912" cy="1143000"/>
          </a:xfrm>
        </p:spPr>
        <p:txBody>
          <a:bodyPr/>
          <a:lstStyle/>
          <a:p>
            <a:pPr eaLnBrk="1" hangingPunct="1"/>
            <a:r>
              <a:rPr lang="en-US" sz="3200" dirty="0" smtClean="0"/>
              <a:t>The Rice – New Transaction Interfaces</a:t>
            </a:r>
            <a:endParaRPr lang="en-US" sz="3200" i="1" dirty="0" smtClean="0">
              <a:solidFill>
                <a:srgbClr val="00B0F0"/>
              </a:solidFill>
            </a:endParaRPr>
          </a:p>
        </p:txBody>
      </p:sp>
      <p:sp>
        <p:nvSpPr>
          <p:cNvPr id="19459" name="Rectangle 3"/>
          <p:cNvSpPr>
            <a:spLocks noGrp="1" noChangeArrowheads="1"/>
          </p:cNvSpPr>
          <p:nvPr>
            <p:ph idx="1"/>
          </p:nvPr>
        </p:nvSpPr>
        <p:spPr>
          <a:xfrm>
            <a:off x="2141555" y="1544225"/>
            <a:ext cx="5864525" cy="4754975"/>
          </a:xfrm>
        </p:spPr>
        <p:txBody>
          <a:bodyPr/>
          <a:lstStyle/>
          <a:p>
            <a:pPr marL="233363" indent="-233363">
              <a:buClr>
                <a:schemeClr val="accent1"/>
              </a:buClr>
              <a:buSzPct val="80000"/>
              <a:buFont typeface="Wingdings" pitchFamily="2" charset="2"/>
              <a:buChar char="§"/>
            </a:pPr>
            <a:r>
              <a:rPr lang="en-US" sz="2200" dirty="0" smtClean="0"/>
              <a:t>Transaction – no nesting</a:t>
            </a:r>
          </a:p>
          <a:p>
            <a:pPr marL="233363" indent="-233363">
              <a:buClr>
                <a:schemeClr val="accent1"/>
              </a:buClr>
              <a:buSzPct val="80000"/>
              <a:buFont typeface="Wingdings" pitchFamily="2" charset="2"/>
              <a:buChar char="§"/>
            </a:pPr>
            <a:r>
              <a:rPr lang="en-US" sz="2200" dirty="0" err="1" smtClean="0"/>
              <a:t>Subtransaction</a:t>
            </a:r>
            <a:r>
              <a:rPr lang="en-US" sz="2200" dirty="0" smtClean="0"/>
              <a:t> – can be nested</a:t>
            </a:r>
          </a:p>
          <a:p>
            <a:pPr marL="233363" indent="-233363">
              <a:buClr>
                <a:schemeClr val="accent1"/>
              </a:buClr>
              <a:buSzPct val="80000"/>
              <a:buFont typeface="Wingdings" pitchFamily="2" charset="2"/>
              <a:buChar char="§"/>
            </a:pPr>
            <a:r>
              <a:rPr lang="en-US" sz="2200" dirty="0" err="1" smtClean="0"/>
              <a:t>TransactionGroup</a:t>
            </a:r>
            <a:r>
              <a:rPr lang="en-US" sz="2200" dirty="0" smtClean="0"/>
              <a:t> – treat several transactions as one</a:t>
            </a:r>
          </a:p>
          <a:p>
            <a:pPr marL="233363" indent="-233363">
              <a:buClr>
                <a:schemeClr val="accent1"/>
              </a:buClr>
              <a:buSzPct val="80000"/>
              <a:buFont typeface="Wingdings" pitchFamily="2" charset="2"/>
              <a:buChar char="§"/>
            </a:pPr>
            <a:r>
              <a:rPr lang="en-US" sz="2200" dirty="0" smtClean="0"/>
              <a:t>Transaction Control:</a:t>
            </a:r>
          </a:p>
          <a:p>
            <a:pPr lvl="2">
              <a:spcAft>
                <a:spcPts val="0"/>
              </a:spcAft>
            </a:pPr>
            <a:r>
              <a:rPr lang="en-US" sz="1800" dirty="0" smtClean="0"/>
              <a:t>Start </a:t>
            </a:r>
          </a:p>
          <a:p>
            <a:pPr lvl="2">
              <a:spcBef>
                <a:spcPts val="0"/>
              </a:spcBef>
              <a:spcAft>
                <a:spcPts val="0"/>
              </a:spcAft>
            </a:pPr>
            <a:r>
              <a:rPr lang="en-US" sz="1800" dirty="0" smtClean="0"/>
              <a:t>Commit </a:t>
            </a:r>
          </a:p>
          <a:p>
            <a:pPr lvl="2">
              <a:spcBef>
                <a:spcPts val="0"/>
              </a:spcBef>
              <a:spcAft>
                <a:spcPts val="0"/>
              </a:spcAft>
            </a:pPr>
            <a:r>
              <a:rPr lang="en-US" sz="1800" dirty="0" err="1" smtClean="0"/>
              <a:t>RollBack</a:t>
            </a:r>
            <a:endParaRPr lang="en-US" sz="1800" dirty="0" smtClean="0"/>
          </a:p>
          <a:p>
            <a:pPr lvl="2">
              <a:spcBef>
                <a:spcPts val="0"/>
              </a:spcBef>
              <a:spcAft>
                <a:spcPts val="0"/>
              </a:spcAft>
            </a:pPr>
            <a:r>
              <a:rPr lang="en-US" sz="1800" dirty="0" err="1" smtClean="0"/>
              <a:t>GetStatus</a:t>
            </a:r>
            <a:endParaRPr lang="en-US" sz="1800" dirty="0" smtClean="0"/>
          </a:p>
          <a:p>
            <a:pPr lvl="3">
              <a:spcBef>
                <a:spcPts val="600"/>
              </a:spcBef>
              <a:spcAft>
                <a:spcPts val="0"/>
              </a:spcAft>
              <a:buClr>
                <a:schemeClr val="accent1"/>
              </a:buClr>
              <a:buFont typeface="Wingdings" pitchFamily="2" charset="2"/>
              <a:buChar char="§"/>
            </a:pPr>
            <a:r>
              <a:rPr lang="en-US" sz="1600" dirty="0" smtClean="0"/>
              <a:t>Uninitialized </a:t>
            </a:r>
          </a:p>
          <a:p>
            <a:pPr lvl="3">
              <a:spcAft>
                <a:spcPts val="0"/>
              </a:spcAft>
              <a:buClr>
                <a:schemeClr val="accent1"/>
              </a:buClr>
              <a:buFont typeface="Wingdings" pitchFamily="2" charset="2"/>
              <a:buChar char="§"/>
            </a:pPr>
            <a:r>
              <a:rPr lang="en-US" sz="1600" dirty="0" smtClean="0"/>
              <a:t>Started </a:t>
            </a:r>
          </a:p>
          <a:p>
            <a:pPr lvl="3">
              <a:spcAft>
                <a:spcPts val="0"/>
              </a:spcAft>
              <a:buClr>
                <a:schemeClr val="accent1"/>
              </a:buClr>
              <a:buFont typeface="Wingdings" pitchFamily="2" charset="2"/>
              <a:buChar char="§"/>
            </a:pPr>
            <a:r>
              <a:rPr lang="en-US" sz="1600" dirty="0" smtClean="0"/>
              <a:t>Committed </a:t>
            </a:r>
          </a:p>
          <a:p>
            <a:pPr lvl="3">
              <a:spcAft>
                <a:spcPts val="0"/>
              </a:spcAft>
              <a:buClr>
                <a:schemeClr val="accent1"/>
              </a:buClr>
              <a:buFont typeface="Wingdings" pitchFamily="2" charset="2"/>
              <a:buChar char="§"/>
            </a:pPr>
            <a:r>
              <a:rPr lang="en-US" sz="1600" dirty="0" err="1" smtClean="0"/>
              <a:t>RolledBack</a:t>
            </a:r>
            <a:r>
              <a:rPr lang="en-US" sz="1600" dirty="0" smtClean="0"/>
              <a:t> </a:t>
            </a:r>
          </a:p>
          <a:p>
            <a:pPr lvl="3">
              <a:spcAft>
                <a:spcPts val="0"/>
              </a:spcAft>
              <a:buClr>
                <a:schemeClr val="accent1"/>
              </a:buClr>
              <a:buFont typeface="Wingdings" pitchFamily="2" charset="2"/>
              <a:buChar char="§"/>
            </a:pPr>
            <a:r>
              <a:rPr lang="en-US" sz="1600" dirty="0" smtClean="0"/>
              <a:t>Pending</a:t>
            </a:r>
          </a:p>
        </p:txBody>
      </p:sp>
      <p:pic>
        <p:nvPicPr>
          <p:cNvPr id="6" name="Picture 2" descr="C:\Documents and Settings\walmslk\Local Settings\Temporary Internet Files\Content.IE5\EARWAUQM\MPj04096740000[1].jpg"/>
          <p:cNvPicPr>
            <a:picLocks noChangeAspect="1" noChangeArrowheads="1"/>
          </p:cNvPicPr>
          <p:nvPr/>
        </p:nvPicPr>
        <p:blipFill>
          <a:blip r:embed="rId3" cstate="email"/>
          <a:srcRect/>
          <a:stretch>
            <a:fillRect/>
          </a:stretch>
        </p:blipFill>
        <p:spPr bwMode="auto">
          <a:xfrm>
            <a:off x="663583" y="1534216"/>
            <a:ext cx="1215821" cy="1981200"/>
          </a:xfrm>
          <a:prstGeom prst="rect">
            <a:avLst/>
          </a:prstGeom>
          <a:noFill/>
          <a:effectLst>
            <a:softEdge rad="63500"/>
          </a:effectLst>
        </p:spPr>
      </p:pic>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19088" y="136525"/>
            <a:ext cx="8824912" cy="1143000"/>
          </a:xfrm>
        </p:spPr>
        <p:txBody>
          <a:bodyPr/>
          <a:lstStyle/>
          <a:p>
            <a:pPr eaLnBrk="1" hangingPunct="1"/>
            <a:r>
              <a:rPr lang="en-US" sz="3200" dirty="0" smtClean="0"/>
              <a:t>The Rice – New Element Iteration Interfaces</a:t>
            </a:r>
            <a:endParaRPr lang="en-US" sz="3200" i="1" dirty="0" smtClean="0">
              <a:solidFill>
                <a:srgbClr val="00B0F0"/>
              </a:solidFill>
            </a:endParaRPr>
          </a:p>
        </p:txBody>
      </p:sp>
      <p:sp>
        <p:nvSpPr>
          <p:cNvPr id="19459" name="Rectangle 3"/>
          <p:cNvSpPr>
            <a:spLocks noGrp="1" noChangeArrowheads="1"/>
          </p:cNvSpPr>
          <p:nvPr>
            <p:ph idx="1"/>
          </p:nvPr>
        </p:nvSpPr>
        <p:spPr>
          <a:xfrm>
            <a:off x="2121235" y="1544225"/>
            <a:ext cx="5458125" cy="4805775"/>
          </a:xfrm>
        </p:spPr>
        <p:txBody>
          <a:bodyPr/>
          <a:lstStyle/>
          <a:p>
            <a:pPr>
              <a:buClr>
                <a:schemeClr val="accent1"/>
              </a:buClr>
              <a:buSzPct val="80000"/>
              <a:buFont typeface="Wingdings" pitchFamily="2" charset="2"/>
              <a:buChar char="§"/>
            </a:pPr>
            <a:r>
              <a:rPr lang="en-US" sz="2000" dirty="0" smtClean="0"/>
              <a:t>Iterate and filter elements from a document, or only elements from a list of element ids </a:t>
            </a:r>
          </a:p>
          <a:p>
            <a:pPr>
              <a:buClr>
                <a:schemeClr val="accent1"/>
              </a:buClr>
              <a:buSzPct val="80000"/>
              <a:buFont typeface="Wingdings" pitchFamily="2" charset="2"/>
              <a:buChar char="§"/>
            </a:pPr>
            <a:r>
              <a:rPr lang="en-US" sz="2000" dirty="0" smtClean="0"/>
              <a:t>High performance filters which do not expand the element in memory for evaluation</a:t>
            </a:r>
          </a:p>
          <a:p>
            <a:pPr>
              <a:buClr>
                <a:schemeClr val="accent1"/>
              </a:buClr>
              <a:buSzPct val="80000"/>
              <a:buFont typeface="Wingdings" pitchFamily="2" charset="2"/>
              <a:buChar char="§"/>
            </a:pPr>
            <a:r>
              <a:rPr lang="en-US" sz="2000" dirty="0" smtClean="0"/>
              <a:t>Chained shortcuts which apply common filters</a:t>
            </a:r>
          </a:p>
          <a:p>
            <a:pPr>
              <a:buClr>
                <a:schemeClr val="accent1"/>
              </a:buClr>
              <a:buSzPct val="80000"/>
              <a:buFont typeface="Wingdings" pitchFamily="2" charset="2"/>
              <a:buChar char="§"/>
            </a:pPr>
            <a:r>
              <a:rPr lang="en-US" sz="2000" dirty="0" smtClean="0"/>
              <a:t>Group more than </a:t>
            </a:r>
            <a:r>
              <a:rPr lang="en-US" sz="2000" smtClean="0"/>
              <a:t>two filters</a:t>
            </a:r>
            <a:endParaRPr lang="en-US" sz="2000" dirty="0" smtClean="0"/>
          </a:p>
          <a:p>
            <a:pPr>
              <a:buClr>
                <a:schemeClr val="accent1"/>
              </a:buClr>
              <a:buSzPct val="80000"/>
              <a:buFont typeface="Wingdings" pitchFamily="2" charset="2"/>
              <a:buChar char="§"/>
            </a:pPr>
            <a:r>
              <a:rPr lang="en-US" sz="2000" dirty="0" smtClean="0"/>
              <a:t>Match derived types automatically with the type filter</a:t>
            </a:r>
          </a:p>
          <a:p>
            <a:pPr>
              <a:buClr>
                <a:schemeClr val="accent1"/>
              </a:buClr>
              <a:buSzPct val="80000"/>
              <a:buFont typeface="Wingdings" pitchFamily="2" charset="2"/>
              <a:buChar char="§"/>
            </a:pPr>
            <a:r>
              <a:rPr lang="en-US" sz="2000" dirty="0" smtClean="0"/>
              <a:t>Iterate elements from all design options or from specific </a:t>
            </a:r>
            <a:r>
              <a:rPr lang="en-US" sz="2000" smtClean="0"/>
              <a:t>design options</a:t>
            </a:r>
            <a:endParaRPr lang="en-US" sz="2000" dirty="0" smtClean="0"/>
          </a:p>
          <a:p>
            <a:pPr>
              <a:buClr>
                <a:schemeClr val="accent1"/>
              </a:buClr>
              <a:buSzPct val="80000"/>
              <a:buFont typeface="Wingdings" pitchFamily="2" charset="2"/>
              <a:buChar char="§"/>
            </a:pPr>
            <a:r>
              <a:rPr lang="en-US" sz="2000" dirty="0" smtClean="0"/>
              <a:t>Use </a:t>
            </a:r>
            <a:r>
              <a:rPr lang="en-US" sz="2000" dirty="0" err="1" smtClean="0"/>
              <a:t>foreach</a:t>
            </a:r>
            <a:r>
              <a:rPr lang="en-US" sz="2000" dirty="0" smtClean="0"/>
              <a:t> on the collector element</a:t>
            </a:r>
          </a:p>
          <a:p>
            <a:pPr>
              <a:buClr>
                <a:schemeClr val="accent1"/>
              </a:buClr>
              <a:buSzPct val="80000"/>
              <a:buFont typeface="Wingdings" pitchFamily="2" charset="2"/>
              <a:buChar char="§"/>
            </a:pPr>
            <a:r>
              <a:rPr lang="en-US" sz="2000" dirty="0" smtClean="0"/>
              <a:t>LINQ </a:t>
            </a:r>
            <a:r>
              <a:rPr lang="en-US" sz="2000" smtClean="0"/>
              <a:t>query compatible</a:t>
            </a:r>
            <a:endParaRPr lang="en-US" sz="2000" dirty="0" smtClean="0"/>
          </a:p>
        </p:txBody>
      </p:sp>
      <p:pic>
        <p:nvPicPr>
          <p:cNvPr id="6" name="Picture 2" descr="C:\Documents and Settings\walmslk\Local Settings\Temporary Internet Files\Content.IE5\EARWAUQM\MPj04096740000[1].jpg"/>
          <p:cNvPicPr>
            <a:picLocks noChangeAspect="1" noChangeArrowheads="1"/>
          </p:cNvPicPr>
          <p:nvPr/>
        </p:nvPicPr>
        <p:blipFill>
          <a:blip r:embed="rId3" cstate="email"/>
          <a:srcRect/>
          <a:stretch>
            <a:fillRect/>
          </a:stretch>
        </p:blipFill>
        <p:spPr bwMode="auto">
          <a:xfrm>
            <a:off x="663583" y="1493026"/>
            <a:ext cx="1215821" cy="1981200"/>
          </a:xfrm>
          <a:prstGeom prst="rect">
            <a:avLst/>
          </a:prstGeom>
          <a:noFill/>
          <a:effectLst>
            <a:softEdge rad="63500"/>
          </a:effectLst>
        </p:spPr>
      </p:pic>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Rice </a:t>
            </a:r>
            <a:br>
              <a:rPr lang="en-US" dirty="0" smtClean="0"/>
            </a:br>
            <a:r>
              <a:rPr lang="en-US" sz="2400" i="1" dirty="0" smtClean="0">
                <a:solidFill>
                  <a:srgbClr val="00B0F0"/>
                </a:solidFill>
              </a:rPr>
              <a:t>Demo…</a:t>
            </a:r>
            <a:endParaRPr lang="en-US" i="1" dirty="0">
              <a:solidFill>
                <a:srgbClr val="00B0F0"/>
              </a:solidFill>
            </a:endParaRPr>
          </a:p>
        </p:txBody>
      </p:sp>
      <p:sp>
        <p:nvSpPr>
          <p:cNvPr id="7" name="Content Placeholder 4"/>
          <p:cNvSpPr txBox="1">
            <a:spLocks/>
          </p:cNvSpPr>
          <p:nvPr/>
        </p:nvSpPr>
        <p:spPr bwMode="auto">
          <a:xfrm>
            <a:off x="328146" y="1161306"/>
            <a:ext cx="7572270" cy="25285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42900" marR="0" lvl="0" indent="0" algn="l" defTabSz="914400" rtl="0" eaLnBrk="0" fontAlgn="base" latinLnBrk="0" hangingPunct="0">
              <a:lnSpc>
                <a:spcPct val="100000"/>
              </a:lnSpc>
              <a:spcBef>
                <a:spcPct val="15000"/>
              </a:spcBef>
              <a:spcAft>
                <a:spcPct val="15000"/>
              </a:spcAft>
              <a:buClrTx/>
              <a:buSzTx/>
              <a:buFontTx/>
              <a:buNone/>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0" algn="l" defTabSz="914400" rtl="0" eaLnBrk="0" fontAlgn="base" latinLnBrk="0" hangingPunct="0">
              <a:lnSpc>
                <a:spcPct val="100000"/>
              </a:lnSpc>
              <a:spcBef>
                <a:spcPct val="15000"/>
              </a:spcBef>
              <a:spcAft>
                <a:spcPct val="15000"/>
              </a:spcAft>
              <a:buClrTx/>
              <a:buSzTx/>
              <a:buFontTx/>
              <a:buNone/>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0" algn="l" defTabSz="914400" rtl="0" eaLnBrk="0" fontAlgn="base" latinLnBrk="0" hangingPunct="0">
              <a:lnSpc>
                <a:spcPct val="100000"/>
              </a:lnSpc>
              <a:spcBef>
                <a:spcPct val="15000"/>
              </a:spcBef>
              <a:spcAft>
                <a:spcPct val="15000"/>
              </a:spcAft>
              <a:buClrTx/>
              <a:buSzTx/>
              <a:buFontTx/>
              <a:buNone/>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p:txBody>
          <a:bodyPr/>
          <a:lstStyle/>
          <a:p>
            <a:r>
              <a:rPr lang="en-US" dirty="0" smtClean="0"/>
              <a:t>Element Iteration</a:t>
            </a:r>
            <a:endParaRPr lang="en-US" dirty="0"/>
          </a:p>
        </p:txBody>
      </p:sp>
      <p:pic>
        <p:nvPicPr>
          <p:cNvPr id="3075" name="Picture 3"/>
          <p:cNvPicPr>
            <a:picLocks noChangeAspect="1" noChangeArrowheads="1"/>
          </p:cNvPicPr>
          <p:nvPr/>
        </p:nvPicPr>
        <p:blipFill>
          <a:blip r:embed="rId3" cstate="print"/>
          <a:srcRect l="2233" t="12621" r="19007" b="11855"/>
          <a:stretch>
            <a:fillRect/>
          </a:stretch>
        </p:blipFill>
        <p:spPr bwMode="auto">
          <a:xfrm>
            <a:off x="1428751" y="2049225"/>
            <a:ext cx="5233307" cy="37637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19088" y="136525"/>
            <a:ext cx="8824912" cy="1143000"/>
          </a:xfrm>
        </p:spPr>
        <p:txBody>
          <a:bodyPr/>
          <a:lstStyle/>
          <a:p>
            <a:pPr eaLnBrk="1" hangingPunct="1"/>
            <a:r>
              <a:rPr lang="en-US" sz="3200" dirty="0" smtClean="0"/>
              <a:t>The Rice – Changes to the </a:t>
            </a:r>
            <a:r>
              <a:rPr lang="en-US" sz="3200" dirty="0" err="1" smtClean="0"/>
              <a:t>AnalyticalModel</a:t>
            </a:r>
            <a:endParaRPr lang="en-US" sz="3200" i="1" dirty="0" smtClean="0">
              <a:solidFill>
                <a:srgbClr val="00B0F0"/>
              </a:solidFill>
            </a:endParaRPr>
          </a:p>
        </p:txBody>
      </p:sp>
      <p:sp>
        <p:nvSpPr>
          <p:cNvPr id="19459" name="Rectangle 3"/>
          <p:cNvSpPr>
            <a:spLocks noGrp="1" noChangeArrowheads="1"/>
          </p:cNvSpPr>
          <p:nvPr>
            <p:ph idx="1"/>
          </p:nvPr>
        </p:nvSpPr>
        <p:spPr>
          <a:xfrm>
            <a:off x="2141555" y="1544225"/>
            <a:ext cx="6582009" cy="4086781"/>
          </a:xfrm>
        </p:spPr>
        <p:txBody>
          <a:bodyPr/>
          <a:lstStyle/>
          <a:p>
            <a:pPr>
              <a:buNone/>
            </a:pPr>
            <a:r>
              <a:rPr lang="en-US" sz="2000" smtClean="0"/>
              <a:t>Removed the </a:t>
            </a:r>
            <a:r>
              <a:rPr lang="en-US" sz="2000" dirty="0" smtClean="0"/>
              <a:t>following </a:t>
            </a:r>
            <a:r>
              <a:rPr lang="en-US" sz="2000" err="1" smtClean="0"/>
              <a:t>AnalyticalModel</a:t>
            </a:r>
            <a:r>
              <a:rPr lang="en-US" sz="2000" smtClean="0"/>
              <a:t> subclasses</a:t>
            </a:r>
            <a:endParaRPr lang="en-US" sz="2000" dirty="0" smtClean="0"/>
          </a:p>
          <a:p>
            <a:pPr lvl="1">
              <a:spcBef>
                <a:spcPts val="600"/>
              </a:spcBef>
              <a:spcAft>
                <a:spcPts val="0"/>
              </a:spcAft>
            </a:pPr>
            <a:r>
              <a:rPr lang="en-US" dirty="0" smtClean="0"/>
              <a:t>AnalyticalModel3D </a:t>
            </a:r>
          </a:p>
          <a:p>
            <a:pPr lvl="1">
              <a:spcBef>
                <a:spcPts val="0"/>
              </a:spcBef>
              <a:spcAft>
                <a:spcPts val="0"/>
              </a:spcAft>
            </a:pPr>
            <a:r>
              <a:rPr lang="en-US" dirty="0" err="1" smtClean="0"/>
              <a:t>AnalyticalModelFloor</a:t>
            </a:r>
            <a:r>
              <a:rPr lang="en-US" dirty="0" smtClean="0"/>
              <a:t> </a:t>
            </a:r>
          </a:p>
          <a:p>
            <a:pPr lvl="1">
              <a:spcBef>
                <a:spcPts val="0"/>
              </a:spcBef>
              <a:spcAft>
                <a:spcPts val="0"/>
              </a:spcAft>
            </a:pPr>
            <a:r>
              <a:rPr lang="en-US" dirty="0" err="1" smtClean="0"/>
              <a:t>AnalyticalModelFrame</a:t>
            </a:r>
            <a:r>
              <a:rPr lang="en-US" dirty="0" smtClean="0"/>
              <a:t> </a:t>
            </a:r>
          </a:p>
          <a:p>
            <a:pPr lvl="1">
              <a:spcBef>
                <a:spcPts val="0"/>
              </a:spcBef>
              <a:spcAft>
                <a:spcPts val="0"/>
              </a:spcAft>
            </a:pPr>
            <a:r>
              <a:rPr lang="en-US" dirty="0" err="1" smtClean="0"/>
              <a:t>AnalyticalModelLocation</a:t>
            </a:r>
            <a:r>
              <a:rPr lang="en-US" dirty="0" smtClean="0"/>
              <a:t> </a:t>
            </a:r>
          </a:p>
          <a:p>
            <a:pPr lvl="1">
              <a:spcBef>
                <a:spcPts val="0"/>
              </a:spcBef>
              <a:spcAft>
                <a:spcPts val="0"/>
              </a:spcAft>
            </a:pPr>
            <a:r>
              <a:rPr lang="en-US" dirty="0" err="1" smtClean="0"/>
              <a:t>AnalyticalModelWall</a:t>
            </a:r>
            <a:r>
              <a:rPr lang="en-US" dirty="0" smtClean="0"/>
              <a:t> </a:t>
            </a:r>
          </a:p>
          <a:p>
            <a:pPr>
              <a:spcBef>
                <a:spcPts val="600"/>
              </a:spcBef>
              <a:spcAft>
                <a:spcPts val="0"/>
              </a:spcAft>
            </a:pPr>
            <a:r>
              <a:rPr lang="en-US" sz="2000" smtClean="0"/>
              <a:t>The base class AnalyticalModel provides replacement functions</a:t>
            </a:r>
            <a:endParaRPr lang="en-US" sz="2000" dirty="0" smtClean="0"/>
          </a:p>
        </p:txBody>
      </p:sp>
      <p:pic>
        <p:nvPicPr>
          <p:cNvPr id="6" name="Picture 2" descr="C:\Documents and Settings\walmslk\Local Settings\Temporary Internet Files\Content.IE5\EARWAUQM\MPj04096740000[1].jpg"/>
          <p:cNvPicPr>
            <a:picLocks noChangeAspect="1" noChangeArrowheads="1"/>
          </p:cNvPicPr>
          <p:nvPr/>
        </p:nvPicPr>
        <p:blipFill>
          <a:blip r:embed="rId3" cstate="email"/>
          <a:srcRect/>
          <a:stretch>
            <a:fillRect/>
          </a:stretch>
        </p:blipFill>
        <p:spPr bwMode="auto">
          <a:xfrm>
            <a:off x="663583" y="1493026"/>
            <a:ext cx="1215821" cy="1981200"/>
          </a:xfrm>
          <a:prstGeom prst="rect">
            <a:avLst/>
          </a:prstGeom>
          <a:noFill/>
          <a:effectLst>
            <a:softEdge rad="63500"/>
          </a:effectLst>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088" y="952754"/>
            <a:ext cx="8062912" cy="5119688"/>
          </a:xfrm>
        </p:spPr>
        <p:txBody>
          <a:bodyPr/>
          <a:lstStyle/>
          <a:p>
            <a:pPr marL="609600" indent="-609600" eaLnBrk="1" hangingPunct="1"/>
            <a:r>
              <a:rPr lang="en-US" sz="3200" smtClean="0"/>
              <a:t>Today’s presentation…</a:t>
            </a:r>
            <a:endParaRPr lang="en-US" sz="2800" dirty="0" smtClean="0"/>
          </a:p>
          <a:p>
            <a:pPr marL="609600" indent="-609600" eaLnBrk="1" hangingPunct="1">
              <a:lnSpc>
                <a:spcPct val="200000"/>
              </a:lnSpc>
            </a:pPr>
            <a:r>
              <a:rPr lang="en-US" smtClean="0"/>
              <a:t>Is being </a:t>
            </a:r>
            <a:r>
              <a:rPr lang="en-US" u="sng" smtClean="0"/>
              <a:t>recorded</a:t>
            </a:r>
            <a:r>
              <a:rPr lang="en-US" smtClean="0"/>
              <a:t> and will be posted </a:t>
            </a:r>
            <a:r>
              <a:rPr lang="en-US" dirty="0" smtClean="0"/>
              <a:t>at:</a:t>
            </a:r>
          </a:p>
          <a:p>
            <a:pPr marL="609600" indent="-609600" eaLnBrk="1" hangingPunct="1">
              <a:lnSpc>
                <a:spcPct val="200000"/>
              </a:lnSpc>
            </a:pPr>
            <a:r>
              <a:rPr lang="en-US" dirty="0" smtClean="0"/>
              <a:t>ADN Extranet</a:t>
            </a:r>
          </a:p>
          <a:p>
            <a:pPr marL="609600" indent="-609600" eaLnBrk="1" hangingPunct="1">
              <a:spcAft>
                <a:spcPts val="0"/>
              </a:spcAft>
            </a:pPr>
            <a:r>
              <a:rPr lang="en-US" dirty="0" smtClean="0"/>
              <a:t>	</a:t>
            </a:r>
            <a:r>
              <a:rPr lang="en-US" dirty="0" smtClean="0">
                <a:hlinkClick r:id="rId3"/>
              </a:rPr>
              <a:t>http</a:t>
            </a:r>
            <a:r>
              <a:rPr lang="en-US" smtClean="0">
                <a:hlinkClick r:id="rId3"/>
              </a:rPr>
              <a:t>://adn.autodesk.com</a:t>
            </a:r>
            <a:endParaRPr lang="en-US" dirty="0" smtClean="0"/>
          </a:p>
          <a:p>
            <a:pPr marL="609600" indent="-609600" eaLnBrk="1" hangingPunct="1">
              <a:spcBef>
                <a:spcPts val="0"/>
              </a:spcBef>
              <a:spcAft>
                <a:spcPts val="0"/>
              </a:spcAft>
            </a:pPr>
            <a:r>
              <a:rPr lang="en-US" smtClean="0"/>
              <a:t>	&gt; </a:t>
            </a:r>
            <a:r>
              <a:rPr lang="en-US" dirty="0" err="1" smtClean="0"/>
              <a:t>Revit</a:t>
            </a:r>
            <a:r>
              <a:rPr lang="en-US" dirty="0" smtClean="0"/>
              <a:t> &gt; </a:t>
            </a:r>
            <a:r>
              <a:rPr lang="en-US" smtClean="0"/>
              <a:t>Knowledgebase </a:t>
            </a:r>
          </a:p>
          <a:p>
            <a:pPr marL="609600" indent="-609600" eaLnBrk="1" hangingPunct="1">
              <a:spcBef>
                <a:spcPts val="0"/>
              </a:spcBef>
              <a:spcAft>
                <a:spcPts val="0"/>
              </a:spcAft>
            </a:pPr>
            <a:r>
              <a:rPr lang="en-US" smtClean="0"/>
              <a:t>	&gt; Whitepapers </a:t>
            </a:r>
            <a:r>
              <a:rPr lang="en-US" dirty="0" smtClean="0"/>
              <a:t>and Training Videos</a:t>
            </a:r>
          </a:p>
          <a:p>
            <a:pPr marL="609600" indent="-609600" eaLnBrk="1" hangingPunct="1">
              <a:spcBef>
                <a:spcPts val="1800"/>
              </a:spcBef>
            </a:pPr>
            <a:r>
              <a:rPr lang="en-US" dirty="0" smtClean="0"/>
              <a:t>Developer Center</a:t>
            </a:r>
            <a:endParaRPr lang="en-US" sz="1800" dirty="0" smtClean="0">
              <a:solidFill>
                <a:schemeClr val="tx1">
                  <a:lumMod val="65000"/>
                </a:schemeClr>
              </a:solidFill>
            </a:endParaRPr>
          </a:p>
          <a:p>
            <a:pPr marL="609600" indent="-609600" eaLnBrk="1" hangingPunct="1">
              <a:spcAft>
                <a:spcPts val="0"/>
              </a:spcAft>
            </a:pPr>
            <a:r>
              <a:rPr lang="en-US" dirty="0" smtClean="0"/>
              <a:t>	API Training &amp; Consulting &gt; Schedule </a:t>
            </a:r>
          </a:p>
          <a:p>
            <a:pPr marL="609600" indent="-609600" eaLnBrk="1" hangingPunct="1">
              <a:spcBef>
                <a:spcPts val="0"/>
              </a:spcBef>
              <a:spcAft>
                <a:spcPts val="0"/>
              </a:spcAft>
            </a:pPr>
            <a:r>
              <a:rPr lang="en-US" dirty="0" smtClean="0"/>
              <a:t>	</a:t>
            </a:r>
            <a:r>
              <a:rPr lang="en-US" dirty="0" smtClean="0">
                <a:solidFill>
                  <a:srgbClr val="92D050"/>
                </a:solidFill>
              </a:rPr>
              <a:t>http://www.autodesk.com/joinadn</a:t>
            </a:r>
            <a:endParaRPr lang="en-US" sz="3200" dirty="0" smtClean="0">
              <a:solidFill>
                <a:srgbClr val="92D050"/>
              </a:solidFill>
            </a:endParaRPr>
          </a:p>
          <a:p>
            <a:endParaRPr lang="en-US" dirty="0"/>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19088" y="136525"/>
            <a:ext cx="8824912" cy="1143000"/>
          </a:xfrm>
        </p:spPr>
        <p:txBody>
          <a:bodyPr/>
          <a:lstStyle/>
          <a:p>
            <a:pPr eaLnBrk="1" hangingPunct="1"/>
            <a:r>
              <a:rPr lang="en-US" sz="3200" dirty="0" smtClean="0"/>
              <a:t>The Rice – Changes to the </a:t>
            </a:r>
            <a:r>
              <a:rPr lang="en-US" sz="3200" dirty="0" err="1" smtClean="0"/>
              <a:t>AnalyticalModel</a:t>
            </a:r>
            <a:endParaRPr lang="en-US" sz="3200" i="1" dirty="0" smtClean="0">
              <a:solidFill>
                <a:srgbClr val="00B0F0"/>
              </a:solidFill>
            </a:endParaRPr>
          </a:p>
        </p:txBody>
      </p:sp>
      <p:sp>
        <p:nvSpPr>
          <p:cNvPr id="19459" name="Rectangle 3"/>
          <p:cNvSpPr>
            <a:spLocks noGrp="1" noChangeArrowheads="1"/>
          </p:cNvSpPr>
          <p:nvPr>
            <p:ph idx="1"/>
          </p:nvPr>
        </p:nvSpPr>
        <p:spPr>
          <a:xfrm>
            <a:off x="2141555" y="1544225"/>
            <a:ext cx="6582009" cy="4086781"/>
          </a:xfrm>
        </p:spPr>
        <p:txBody>
          <a:bodyPr/>
          <a:lstStyle/>
          <a:p>
            <a:r>
              <a:rPr lang="en-US" sz="2000" dirty="0" err="1" smtClean="0"/>
              <a:t>AnalyticalModel</a:t>
            </a:r>
            <a:r>
              <a:rPr lang="en-US" sz="2000" dirty="0" smtClean="0"/>
              <a:t> offers:</a:t>
            </a:r>
          </a:p>
          <a:p>
            <a:pPr lvl="1"/>
            <a:r>
              <a:rPr lang="en-US" dirty="0" smtClean="0"/>
              <a:t>Manual and automatic adjustments</a:t>
            </a:r>
          </a:p>
          <a:p>
            <a:pPr lvl="1"/>
            <a:r>
              <a:rPr lang="en-US" dirty="0" smtClean="0"/>
              <a:t>Projection, hard points, approximation, and rigid links </a:t>
            </a:r>
          </a:p>
          <a:p>
            <a:pPr lvl="1"/>
            <a:r>
              <a:rPr lang="en-US" dirty="0" smtClean="0"/>
              <a:t>Analytical offset </a:t>
            </a:r>
          </a:p>
          <a:p>
            <a:r>
              <a:rPr lang="en-US" sz="2000" dirty="0" err="1" smtClean="0"/>
              <a:t>AnalyticalModelProfile</a:t>
            </a:r>
            <a:r>
              <a:rPr lang="en-US" sz="2000" dirty="0" smtClean="0"/>
              <a:t> has been replaced by </a:t>
            </a:r>
            <a:r>
              <a:rPr lang="en-US" sz="2000" dirty="0" err="1" smtClean="0"/>
              <a:t>AnalyticalModelSweptProfile</a:t>
            </a:r>
            <a:r>
              <a:rPr lang="en-US" sz="2000" dirty="0" smtClean="0"/>
              <a:t> </a:t>
            </a:r>
          </a:p>
          <a:p>
            <a:r>
              <a:rPr lang="en-US" sz="2000" dirty="0" err="1" smtClean="0"/>
              <a:t>AnalyticalSupportData</a:t>
            </a:r>
            <a:r>
              <a:rPr lang="en-US" sz="2000" dirty="0" smtClean="0"/>
              <a:t> and </a:t>
            </a:r>
            <a:r>
              <a:rPr lang="en-US" sz="2000" dirty="0" err="1" smtClean="0"/>
              <a:t>AnalyticalSupportInfo</a:t>
            </a:r>
            <a:r>
              <a:rPr lang="en-US" sz="2000" dirty="0" smtClean="0"/>
              <a:t> are now collections of </a:t>
            </a:r>
            <a:r>
              <a:rPr lang="en-US" sz="2000" dirty="0" err="1" smtClean="0"/>
              <a:t>AnalyticalModelSupport</a:t>
            </a:r>
            <a:r>
              <a:rPr lang="en-US" sz="2000" dirty="0" smtClean="0"/>
              <a:t> objects. </a:t>
            </a:r>
          </a:p>
          <a:p>
            <a:pPr lvl="1"/>
            <a:r>
              <a:rPr lang="en-US" dirty="0" smtClean="0"/>
              <a:t>Support priority </a:t>
            </a:r>
          </a:p>
          <a:p>
            <a:pPr lvl="1"/>
            <a:r>
              <a:rPr lang="en-US" dirty="0" smtClean="0"/>
              <a:t>Curve, point, and face providing support </a:t>
            </a:r>
          </a:p>
          <a:p>
            <a:r>
              <a:rPr lang="en-US" sz="2000" dirty="0" err="1" smtClean="0"/>
              <a:t>GetAnalyticalModel</a:t>
            </a:r>
            <a:r>
              <a:rPr lang="en-US" sz="2000" dirty="0" smtClean="0"/>
              <a:t>() on Element. </a:t>
            </a:r>
          </a:p>
        </p:txBody>
      </p:sp>
      <p:pic>
        <p:nvPicPr>
          <p:cNvPr id="6" name="Picture 2" descr="C:\Documents and Settings\walmslk\Local Settings\Temporary Internet Files\Content.IE5\EARWAUQM\MPj04096740000[1].jpg"/>
          <p:cNvPicPr>
            <a:picLocks noChangeAspect="1" noChangeArrowheads="1"/>
          </p:cNvPicPr>
          <p:nvPr/>
        </p:nvPicPr>
        <p:blipFill>
          <a:blip r:embed="rId3" cstate="email"/>
          <a:srcRect/>
          <a:stretch>
            <a:fillRect/>
          </a:stretch>
        </p:blipFill>
        <p:spPr bwMode="auto">
          <a:xfrm>
            <a:off x="663583" y="1493026"/>
            <a:ext cx="1215821" cy="1981200"/>
          </a:xfrm>
          <a:prstGeom prst="rect">
            <a:avLst/>
          </a:prstGeom>
          <a:noFill/>
          <a:effectLst>
            <a:softEdge rad="63500"/>
          </a:effectLst>
        </p:spPr>
      </p:pic>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19088" y="136525"/>
            <a:ext cx="8824912" cy="1143000"/>
          </a:xfrm>
        </p:spPr>
        <p:txBody>
          <a:bodyPr/>
          <a:lstStyle/>
          <a:p>
            <a:pPr eaLnBrk="1" hangingPunct="1"/>
            <a:r>
              <a:rPr lang="en-US" sz="3200" dirty="0" smtClean="0"/>
              <a:t>The Rice – Replacement for </a:t>
            </a:r>
            <a:r>
              <a:rPr lang="en-US" sz="3200" dirty="0" err="1" smtClean="0"/>
              <a:t>gbXMLParamElem</a:t>
            </a:r>
            <a:endParaRPr lang="en-US" sz="3200" i="1" dirty="0" smtClean="0">
              <a:solidFill>
                <a:srgbClr val="00B0F0"/>
              </a:solidFill>
            </a:endParaRPr>
          </a:p>
        </p:txBody>
      </p:sp>
      <p:pic>
        <p:nvPicPr>
          <p:cNvPr id="6" name="Picture 2" descr="C:\Documents and Settings\walmslk\Local Settings\Temporary Internet Files\Content.IE5\EARWAUQM\MPj04096740000[1].jpg"/>
          <p:cNvPicPr>
            <a:picLocks noChangeAspect="1" noChangeArrowheads="1"/>
          </p:cNvPicPr>
          <p:nvPr/>
        </p:nvPicPr>
        <p:blipFill>
          <a:blip r:embed="rId3" cstate="email"/>
          <a:srcRect/>
          <a:stretch>
            <a:fillRect/>
          </a:stretch>
        </p:blipFill>
        <p:spPr bwMode="auto">
          <a:xfrm>
            <a:off x="663583" y="1493026"/>
            <a:ext cx="1215821" cy="1981200"/>
          </a:xfrm>
          <a:prstGeom prst="rect">
            <a:avLst/>
          </a:prstGeom>
          <a:noFill/>
          <a:effectLst>
            <a:softEdge rad="63500"/>
          </a:effectLst>
        </p:spPr>
      </p:pic>
      <p:graphicFrame>
        <p:nvGraphicFramePr>
          <p:cNvPr id="5" name="Table 4"/>
          <p:cNvGraphicFramePr>
            <a:graphicFrameLocks noGrp="1"/>
          </p:cNvGraphicFramePr>
          <p:nvPr/>
        </p:nvGraphicFramePr>
        <p:xfrm>
          <a:off x="2047364" y="1440730"/>
          <a:ext cx="6416412" cy="4285501"/>
        </p:xfrm>
        <a:graphic>
          <a:graphicData uri="http://schemas.openxmlformats.org/drawingml/2006/table">
            <a:tbl>
              <a:tblPr/>
              <a:tblGrid>
                <a:gridCol w="3208206"/>
                <a:gridCol w="3208206"/>
              </a:tblGrid>
              <a:tr h="700491">
                <a:tc>
                  <a:txBody>
                    <a:bodyPr/>
                    <a:lstStyle/>
                    <a:p>
                      <a:r>
                        <a:rPr lang="en-US" sz="2000" b="1" dirty="0" err="1"/>
                        <a:t>gbXMLParamElem</a:t>
                      </a:r>
                      <a:r>
                        <a:rPr lang="en-US" sz="2000" b="1" dirty="0"/>
                        <a:t> property </a:t>
                      </a:r>
                    </a:p>
                  </a:txBody>
                  <a:tcPr anchor="ctr">
                    <a:lnL>
                      <a:noFill/>
                    </a:lnL>
                    <a:lnR>
                      <a:noFill/>
                    </a:lnR>
                    <a:lnT>
                      <a:noFill/>
                    </a:lnT>
                    <a:lnB>
                      <a:noFill/>
                    </a:lnB>
                  </a:tcPr>
                </a:tc>
                <a:tc>
                  <a:txBody>
                    <a:bodyPr/>
                    <a:lstStyle/>
                    <a:p>
                      <a:r>
                        <a:rPr lang="en-US" sz="2000" b="1" dirty="0" err="1"/>
                        <a:t>EnergyDataSettings</a:t>
                      </a:r>
                      <a:r>
                        <a:rPr lang="en-US" sz="2000" b="1" dirty="0"/>
                        <a:t> property </a:t>
                      </a:r>
                    </a:p>
                  </a:txBody>
                  <a:tcPr anchor="ctr">
                    <a:lnL>
                      <a:noFill/>
                    </a:lnL>
                    <a:lnR>
                      <a:noFill/>
                    </a:lnR>
                    <a:lnT>
                      <a:noFill/>
                    </a:lnT>
                    <a:lnB>
                      <a:noFill/>
                    </a:lnB>
                  </a:tcPr>
                </a:tc>
              </a:tr>
              <a:tr h="368295">
                <a:tc>
                  <a:txBody>
                    <a:bodyPr/>
                    <a:lstStyle/>
                    <a:p>
                      <a:endParaRPr lang="en-US" sz="2000" dirty="0"/>
                    </a:p>
                  </a:txBody>
                  <a:tcPr anchor="ctr">
                    <a:lnL>
                      <a:noFill/>
                    </a:lnL>
                    <a:lnR>
                      <a:noFill/>
                    </a:lnR>
                    <a:lnT>
                      <a:noFill/>
                    </a:lnT>
                    <a:lnB>
                      <a:noFill/>
                    </a:lnB>
                  </a:tcPr>
                </a:tc>
                <a:tc>
                  <a:txBody>
                    <a:bodyPr/>
                    <a:lstStyle/>
                    <a:p>
                      <a:endParaRPr lang="en-US" sz="2000" dirty="0"/>
                    </a:p>
                  </a:txBody>
                  <a:tcPr anchor="ctr">
                    <a:lnL>
                      <a:noFill/>
                    </a:lnL>
                    <a:lnR>
                      <a:noFill/>
                    </a:lnR>
                    <a:lnT>
                      <a:noFill/>
                    </a:lnT>
                    <a:lnB>
                      <a:noFill/>
                    </a:lnB>
                  </a:tcPr>
                </a:tc>
              </a:tr>
              <a:tr h="368295">
                <a:tc>
                  <a:txBody>
                    <a:bodyPr/>
                    <a:lstStyle/>
                    <a:p>
                      <a:r>
                        <a:rPr lang="en-US" sz="2000" dirty="0" err="1"/>
                        <a:t>BuildingService</a:t>
                      </a:r>
                      <a:r>
                        <a:rPr lang="en-US" sz="2000" dirty="0"/>
                        <a:t> </a:t>
                      </a:r>
                    </a:p>
                  </a:txBody>
                  <a:tcPr anchor="ctr">
                    <a:lnL>
                      <a:noFill/>
                    </a:lnL>
                    <a:lnR>
                      <a:noFill/>
                    </a:lnR>
                    <a:lnT>
                      <a:noFill/>
                    </a:lnT>
                    <a:lnB>
                      <a:noFill/>
                    </a:lnB>
                  </a:tcPr>
                </a:tc>
                <a:tc>
                  <a:txBody>
                    <a:bodyPr/>
                    <a:lstStyle/>
                    <a:p>
                      <a:r>
                        <a:rPr lang="en-US" sz="2000"/>
                        <a:t>ServiceType </a:t>
                      </a:r>
                    </a:p>
                  </a:txBody>
                  <a:tcPr anchor="ctr">
                    <a:lnL>
                      <a:noFill/>
                    </a:lnL>
                    <a:lnR>
                      <a:noFill/>
                    </a:lnR>
                    <a:lnT>
                      <a:noFill/>
                    </a:lnT>
                    <a:lnB>
                      <a:noFill/>
                    </a:lnB>
                  </a:tcPr>
                </a:tc>
              </a:tr>
              <a:tr h="368295">
                <a:tc>
                  <a:txBody>
                    <a:bodyPr/>
                    <a:lstStyle/>
                    <a:p>
                      <a:r>
                        <a:rPr lang="en-US" sz="2000" dirty="0" err="1"/>
                        <a:t>BuildingType</a:t>
                      </a:r>
                      <a:r>
                        <a:rPr lang="en-US" sz="2000" dirty="0"/>
                        <a:t> </a:t>
                      </a:r>
                    </a:p>
                  </a:txBody>
                  <a:tcPr anchor="ctr">
                    <a:lnL>
                      <a:noFill/>
                    </a:lnL>
                    <a:lnR>
                      <a:noFill/>
                    </a:lnR>
                    <a:lnT>
                      <a:noFill/>
                    </a:lnT>
                    <a:lnB>
                      <a:noFill/>
                    </a:lnB>
                  </a:tcPr>
                </a:tc>
                <a:tc>
                  <a:txBody>
                    <a:bodyPr/>
                    <a:lstStyle/>
                    <a:p>
                      <a:r>
                        <a:rPr lang="en-US" sz="2000" dirty="0" err="1"/>
                        <a:t>BuildingType</a:t>
                      </a:r>
                      <a:r>
                        <a:rPr lang="en-US" sz="2000" dirty="0"/>
                        <a:t> </a:t>
                      </a:r>
                    </a:p>
                  </a:txBody>
                  <a:tcPr anchor="ctr">
                    <a:lnL>
                      <a:noFill/>
                    </a:lnL>
                    <a:lnR>
                      <a:noFill/>
                    </a:lnR>
                    <a:lnT>
                      <a:noFill/>
                    </a:lnT>
                    <a:lnB>
                      <a:noFill/>
                    </a:lnB>
                  </a:tcPr>
                </a:tc>
              </a:tr>
              <a:tr h="368295">
                <a:tc>
                  <a:txBody>
                    <a:bodyPr/>
                    <a:lstStyle/>
                    <a:p>
                      <a:r>
                        <a:rPr lang="en-US" sz="2000" dirty="0" err="1"/>
                        <a:t>ExportComplexity</a:t>
                      </a:r>
                      <a:r>
                        <a:rPr lang="en-US" sz="2000" dirty="0"/>
                        <a:t> </a:t>
                      </a:r>
                    </a:p>
                  </a:txBody>
                  <a:tcPr anchor="ctr">
                    <a:lnL>
                      <a:noFill/>
                    </a:lnL>
                    <a:lnR>
                      <a:noFill/>
                    </a:lnR>
                    <a:lnT>
                      <a:noFill/>
                    </a:lnT>
                    <a:lnB>
                      <a:noFill/>
                    </a:lnB>
                  </a:tcPr>
                </a:tc>
                <a:tc>
                  <a:txBody>
                    <a:bodyPr/>
                    <a:lstStyle/>
                    <a:p>
                      <a:r>
                        <a:rPr lang="en-US" sz="2000"/>
                        <a:t>ExportComplexity </a:t>
                      </a:r>
                    </a:p>
                  </a:txBody>
                  <a:tcPr anchor="ctr">
                    <a:lnL>
                      <a:noFill/>
                    </a:lnL>
                    <a:lnR>
                      <a:noFill/>
                    </a:lnR>
                    <a:lnT>
                      <a:noFill/>
                    </a:lnT>
                    <a:lnB>
                      <a:noFill/>
                    </a:lnB>
                  </a:tcPr>
                </a:tc>
              </a:tr>
              <a:tr h="487913">
                <a:tc>
                  <a:txBody>
                    <a:bodyPr/>
                    <a:lstStyle/>
                    <a:p>
                      <a:r>
                        <a:rPr lang="en-US" sz="2000" dirty="0" err="1"/>
                        <a:t>GroundPlane</a:t>
                      </a:r>
                      <a:r>
                        <a:rPr lang="en-US" sz="2000" dirty="0"/>
                        <a:t> </a:t>
                      </a:r>
                    </a:p>
                  </a:txBody>
                  <a:tcPr anchor="ctr">
                    <a:lnL>
                      <a:noFill/>
                    </a:lnL>
                    <a:lnR>
                      <a:noFill/>
                    </a:lnR>
                    <a:lnT>
                      <a:noFill/>
                    </a:lnT>
                    <a:lnB>
                      <a:noFill/>
                    </a:lnB>
                  </a:tcPr>
                </a:tc>
                <a:tc>
                  <a:txBody>
                    <a:bodyPr/>
                    <a:lstStyle/>
                    <a:p>
                      <a:r>
                        <a:rPr lang="en-US" sz="2000"/>
                        <a:t>GroundPlane </a:t>
                      </a:r>
                    </a:p>
                  </a:txBody>
                  <a:tcPr anchor="ctr">
                    <a:lnL>
                      <a:noFill/>
                    </a:lnL>
                    <a:lnR>
                      <a:noFill/>
                    </a:lnR>
                    <a:lnT>
                      <a:noFill/>
                    </a:lnT>
                    <a:lnB>
                      <a:noFill/>
                    </a:lnB>
                  </a:tcPr>
                </a:tc>
              </a:tr>
              <a:tr h="669591">
                <a:tc>
                  <a:txBody>
                    <a:bodyPr/>
                    <a:lstStyle/>
                    <a:p>
                      <a:r>
                        <a:rPr lang="en-US" sz="2000" dirty="0" err="1"/>
                        <a:t>ProjectLocation</a:t>
                      </a:r>
                      <a:r>
                        <a:rPr lang="en-US" sz="2000" dirty="0"/>
                        <a:t> </a:t>
                      </a:r>
                    </a:p>
                  </a:txBody>
                  <a:tcPr anchor="ctr">
                    <a:lnL>
                      <a:noFill/>
                    </a:lnL>
                    <a:lnR>
                      <a:noFill/>
                    </a:lnR>
                    <a:lnT>
                      <a:noFill/>
                    </a:lnT>
                    <a:lnB>
                      <a:noFill/>
                    </a:lnB>
                  </a:tcPr>
                </a:tc>
                <a:tc>
                  <a:txBody>
                    <a:bodyPr/>
                    <a:lstStyle/>
                    <a:p>
                      <a:r>
                        <a:rPr lang="en-US" sz="2000" dirty="0" err="1"/>
                        <a:t>ProjectGeographicLocationString</a:t>
                      </a:r>
                      <a:r>
                        <a:rPr lang="en-US" sz="2000" dirty="0"/>
                        <a:t> </a:t>
                      </a:r>
                    </a:p>
                  </a:txBody>
                  <a:tcPr anchor="ctr">
                    <a:lnL>
                      <a:noFill/>
                    </a:lnL>
                    <a:lnR>
                      <a:noFill/>
                    </a:lnR>
                    <a:lnT>
                      <a:noFill/>
                    </a:lnT>
                    <a:lnB>
                      <a:noFill/>
                    </a:lnB>
                  </a:tcPr>
                </a:tc>
              </a:tr>
              <a:tr h="810548">
                <a:tc>
                  <a:txBody>
                    <a:bodyPr/>
                    <a:lstStyle/>
                    <a:p>
                      <a:r>
                        <a:rPr lang="en-US" sz="2000" dirty="0" err="1"/>
                        <a:t>ProjectPhase</a:t>
                      </a:r>
                      <a:r>
                        <a:rPr lang="en-US" sz="2000" dirty="0"/>
                        <a:t> </a:t>
                      </a:r>
                    </a:p>
                  </a:txBody>
                  <a:tcPr anchor="ctr">
                    <a:lnL>
                      <a:noFill/>
                    </a:lnL>
                    <a:lnR>
                      <a:noFill/>
                    </a:lnR>
                    <a:lnT>
                      <a:noFill/>
                    </a:lnT>
                    <a:lnB>
                      <a:noFill/>
                    </a:lnB>
                  </a:tcPr>
                </a:tc>
                <a:tc>
                  <a:txBody>
                    <a:bodyPr/>
                    <a:lstStyle/>
                    <a:p>
                      <a:r>
                        <a:rPr lang="en-US" sz="2000" dirty="0" err="1"/>
                        <a:t>ProjectPhase</a:t>
                      </a:r>
                      <a:r>
                        <a:rPr lang="en-US" sz="2000" dirty="0"/>
                        <a:t> </a:t>
                      </a:r>
                    </a:p>
                  </a:txBody>
                  <a:tcPr anchor="ctr">
                    <a:lnL>
                      <a:noFill/>
                    </a:lnL>
                    <a:lnR>
                      <a:noFill/>
                    </a:lnR>
                    <a:lnT>
                      <a:noFill/>
                    </a:lnT>
                    <a:lnB>
                      <a:noFill/>
                    </a:lnB>
                  </a:tcPr>
                </a:tc>
              </a:tr>
            </a:tbl>
          </a:graphicData>
        </a:graphic>
      </p:graphicFrame>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19088" y="136525"/>
            <a:ext cx="8824912" cy="1143000"/>
          </a:xfrm>
        </p:spPr>
        <p:txBody>
          <a:bodyPr/>
          <a:lstStyle/>
          <a:p>
            <a:pPr eaLnBrk="1" hangingPunct="1"/>
            <a:r>
              <a:rPr lang="en-US" sz="3200" dirty="0" smtClean="0"/>
              <a:t>The Rice – Revit Exceptions</a:t>
            </a:r>
            <a:endParaRPr lang="en-US" sz="3200" i="1" dirty="0" smtClean="0">
              <a:solidFill>
                <a:srgbClr val="00B0F0"/>
              </a:solidFill>
            </a:endParaRPr>
          </a:p>
        </p:txBody>
      </p:sp>
      <p:sp>
        <p:nvSpPr>
          <p:cNvPr id="19459" name="Rectangle 3"/>
          <p:cNvSpPr>
            <a:spLocks noGrp="1" noChangeArrowheads="1"/>
          </p:cNvSpPr>
          <p:nvPr>
            <p:ph idx="1"/>
          </p:nvPr>
        </p:nvSpPr>
        <p:spPr>
          <a:xfrm>
            <a:off x="2141555" y="1544225"/>
            <a:ext cx="6582009" cy="4086781"/>
          </a:xfrm>
        </p:spPr>
        <p:txBody>
          <a:bodyPr/>
          <a:lstStyle/>
          <a:p>
            <a:r>
              <a:rPr lang="en-US" sz="2000" dirty="0" smtClean="0"/>
              <a:t>API methods throw subclasses of </a:t>
            </a:r>
            <a:r>
              <a:rPr lang="en-US" sz="2000" dirty="0" err="1" smtClean="0"/>
              <a:t>Autodesk.Revit.Exceptions.ApplicationException</a:t>
            </a:r>
            <a:r>
              <a:rPr lang="en-US" sz="2000" dirty="0" smtClean="0"/>
              <a:t>. </a:t>
            </a:r>
          </a:p>
          <a:p>
            <a:r>
              <a:rPr lang="en-US" sz="2000" dirty="0" smtClean="0"/>
              <a:t>Similar to .NET System Exceptions:</a:t>
            </a:r>
          </a:p>
          <a:p>
            <a:pPr lvl="1"/>
            <a:r>
              <a:rPr lang="en-US" dirty="0" err="1" smtClean="0"/>
              <a:t>ArgumentException</a:t>
            </a:r>
            <a:r>
              <a:rPr lang="en-US" dirty="0" smtClean="0"/>
              <a:t> </a:t>
            </a:r>
          </a:p>
          <a:p>
            <a:pPr lvl="1"/>
            <a:r>
              <a:rPr lang="en-US" dirty="0" err="1" smtClean="0"/>
              <a:t>InvalidOperationException</a:t>
            </a:r>
            <a:r>
              <a:rPr lang="en-US" dirty="0" smtClean="0"/>
              <a:t> </a:t>
            </a:r>
          </a:p>
          <a:p>
            <a:pPr lvl="1"/>
            <a:r>
              <a:rPr lang="en-US" dirty="0" err="1" smtClean="0"/>
              <a:t>FileNotFoundExceptions</a:t>
            </a:r>
            <a:r>
              <a:rPr lang="en-US" dirty="0" smtClean="0"/>
              <a:t> </a:t>
            </a:r>
          </a:p>
          <a:p>
            <a:r>
              <a:rPr lang="en-US" sz="2000" dirty="0" smtClean="0"/>
              <a:t>Some subclasses unique to Revit, </a:t>
            </a:r>
            <a:r>
              <a:rPr lang="en-US" sz="2000" dirty="0" err="1" smtClean="0"/>
              <a:t>e.g</a:t>
            </a:r>
            <a:r>
              <a:rPr lang="en-US" sz="2000" dirty="0" smtClean="0"/>
              <a:t>:</a:t>
            </a:r>
          </a:p>
          <a:p>
            <a:pPr lvl="1"/>
            <a:r>
              <a:rPr lang="en-US" dirty="0" err="1" smtClean="0"/>
              <a:t>AutoJoinFailedException</a:t>
            </a:r>
            <a:r>
              <a:rPr lang="en-US" dirty="0" smtClean="0"/>
              <a:t> </a:t>
            </a:r>
          </a:p>
          <a:p>
            <a:pPr lvl="1"/>
            <a:r>
              <a:rPr lang="en-US" dirty="0" err="1" smtClean="0"/>
              <a:t>RegenerationFailedException</a:t>
            </a:r>
            <a:r>
              <a:rPr lang="en-US" dirty="0" smtClean="0"/>
              <a:t> </a:t>
            </a:r>
          </a:p>
          <a:p>
            <a:pPr lvl="1"/>
            <a:r>
              <a:rPr lang="en-US" dirty="0" err="1" smtClean="0"/>
              <a:t>ModificationOutsideTransactionException</a:t>
            </a:r>
            <a:r>
              <a:rPr lang="en-US" dirty="0" smtClean="0"/>
              <a:t> </a:t>
            </a:r>
          </a:p>
          <a:p>
            <a:r>
              <a:rPr lang="en-US" sz="2000" dirty="0" err="1" smtClean="0"/>
              <a:t>InternalException</a:t>
            </a:r>
            <a:r>
              <a:rPr lang="en-US" sz="2000" dirty="0" smtClean="0"/>
              <a:t>: </a:t>
            </a:r>
          </a:p>
          <a:p>
            <a:pPr lvl="1"/>
            <a:r>
              <a:rPr lang="en-US" dirty="0" smtClean="0"/>
              <a:t>Contains extra diagnostic information which can be passed back to Autodesk for diagnosis.</a:t>
            </a:r>
          </a:p>
        </p:txBody>
      </p:sp>
      <p:pic>
        <p:nvPicPr>
          <p:cNvPr id="6" name="Picture 2" descr="C:\Documents and Settings\walmslk\Local Settings\Temporary Internet Files\Content.IE5\EARWAUQM\MPj04096740000[1].jpg"/>
          <p:cNvPicPr>
            <a:picLocks noChangeAspect="1" noChangeArrowheads="1"/>
          </p:cNvPicPr>
          <p:nvPr/>
        </p:nvPicPr>
        <p:blipFill>
          <a:blip r:embed="rId3" cstate="email"/>
          <a:srcRect/>
          <a:stretch>
            <a:fillRect/>
          </a:stretch>
        </p:blipFill>
        <p:spPr bwMode="auto">
          <a:xfrm>
            <a:off x="663583" y="1493026"/>
            <a:ext cx="1215821" cy="1981200"/>
          </a:xfrm>
          <a:prstGeom prst="rect">
            <a:avLst/>
          </a:prstGeom>
          <a:noFill/>
          <a:effectLst>
            <a:softEdge rad="63500"/>
          </a:effectLst>
        </p:spPr>
      </p:pic>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19088" y="136525"/>
            <a:ext cx="8824912" cy="1143000"/>
          </a:xfrm>
        </p:spPr>
        <p:txBody>
          <a:bodyPr/>
          <a:lstStyle/>
          <a:p>
            <a:pPr eaLnBrk="1" hangingPunct="1"/>
            <a:r>
              <a:rPr lang="en-US" sz="3200" dirty="0" smtClean="0"/>
              <a:t>The Rice – Deprecated Event Removal</a:t>
            </a:r>
            <a:endParaRPr lang="en-US" sz="3200" i="1" dirty="0" smtClean="0">
              <a:solidFill>
                <a:srgbClr val="00B0F0"/>
              </a:solidFill>
            </a:endParaRPr>
          </a:p>
        </p:txBody>
      </p:sp>
      <p:sp>
        <p:nvSpPr>
          <p:cNvPr id="19459" name="Rectangle 3"/>
          <p:cNvSpPr>
            <a:spLocks noGrp="1" noChangeArrowheads="1"/>
          </p:cNvSpPr>
          <p:nvPr>
            <p:ph idx="1"/>
          </p:nvPr>
        </p:nvSpPr>
        <p:spPr>
          <a:xfrm>
            <a:off x="2141555" y="1544225"/>
            <a:ext cx="6582009" cy="4086781"/>
          </a:xfrm>
        </p:spPr>
        <p:txBody>
          <a:bodyPr/>
          <a:lstStyle/>
          <a:p>
            <a:pPr>
              <a:buClr>
                <a:schemeClr val="accent1"/>
              </a:buClr>
              <a:buFont typeface="Wingdings" pitchFamily="2" charset="2"/>
              <a:buChar char="§"/>
            </a:pPr>
            <a:r>
              <a:rPr lang="en-US" sz="2000" dirty="0" err="1" smtClean="0"/>
              <a:t>Application.OnDocumentSaved</a:t>
            </a:r>
            <a:r>
              <a:rPr lang="en-US" sz="2000" dirty="0" smtClean="0"/>
              <a:t> </a:t>
            </a:r>
          </a:p>
          <a:p>
            <a:pPr>
              <a:buClr>
                <a:schemeClr val="accent1"/>
              </a:buClr>
              <a:buFont typeface="Wingdings" pitchFamily="2" charset="2"/>
              <a:buChar char="§"/>
            </a:pPr>
            <a:r>
              <a:rPr lang="en-US" sz="2000" dirty="0" err="1" smtClean="0"/>
              <a:t>Application.OnDocumentSavedAs</a:t>
            </a:r>
            <a:r>
              <a:rPr lang="en-US" sz="2000" dirty="0" smtClean="0"/>
              <a:t> </a:t>
            </a:r>
          </a:p>
          <a:p>
            <a:pPr>
              <a:buClr>
                <a:schemeClr val="accent1"/>
              </a:buClr>
              <a:buFont typeface="Wingdings" pitchFamily="2" charset="2"/>
              <a:buChar char="§"/>
            </a:pPr>
            <a:r>
              <a:rPr lang="en-US" sz="2000" dirty="0" err="1" smtClean="0"/>
              <a:t>Application.OnDocumentOpened</a:t>
            </a:r>
            <a:r>
              <a:rPr lang="en-US" sz="2000" dirty="0" smtClean="0"/>
              <a:t> </a:t>
            </a:r>
          </a:p>
          <a:p>
            <a:pPr>
              <a:buClr>
                <a:schemeClr val="accent1"/>
              </a:buClr>
              <a:buFont typeface="Wingdings" pitchFamily="2" charset="2"/>
              <a:buChar char="§"/>
            </a:pPr>
            <a:r>
              <a:rPr lang="en-US" sz="2000" dirty="0" err="1" smtClean="0"/>
              <a:t>Application.OnDocumentClosed</a:t>
            </a:r>
            <a:r>
              <a:rPr lang="en-US" sz="2000" dirty="0" smtClean="0"/>
              <a:t> </a:t>
            </a:r>
          </a:p>
          <a:p>
            <a:pPr>
              <a:buClr>
                <a:schemeClr val="accent1"/>
              </a:buClr>
              <a:buFont typeface="Wingdings" pitchFamily="2" charset="2"/>
              <a:buChar char="§"/>
            </a:pPr>
            <a:r>
              <a:rPr lang="en-US" sz="2000" dirty="0" err="1" smtClean="0"/>
              <a:t>Application.OnDocumentNewed</a:t>
            </a:r>
            <a:r>
              <a:rPr lang="en-US" sz="2000" dirty="0" smtClean="0"/>
              <a:t> </a:t>
            </a:r>
          </a:p>
          <a:p>
            <a:pPr>
              <a:buClr>
                <a:schemeClr val="accent1"/>
              </a:buClr>
              <a:buFont typeface="Wingdings" pitchFamily="2" charset="2"/>
              <a:buChar char="§"/>
            </a:pPr>
            <a:r>
              <a:rPr lang="en-US" sz="2000" dirty="0" err="1" smtClean="0"/>
              <a:t>Application.OnDialogBox</a:t>
            </a:r>
            <a:r>
              <a:rPr lang="en-US" sz="2000" dirty="0" smtClean="0"/>
              <a:t> </a:t>
            </a:r>
          </a:p>
          <a:p>
            <a:pPr>
              <a:buClr>
                <a:schemeClr val="accent1"/>
              </a:buClr>
              <a:buFont typeface="Wingdings" pitchFamily="2" charset="2"/>
              <a:buChar char="§"/>
            </a:pPr>
            <a:r>
              <a:rPr lang="en-US" sz="2000" dirty="0" err="1" smtClean="0"/>
              <a:t>Document.OnSaveAs</a:t>
            </a:r>
            <a:r>
              <a:rPr lang="en-US" sz="2000" dirty="0" smtClean="0"/>
              <a:t> </a:t>
            </a:r>
          </a:p>
          <a:p>
            <a:pPr>
              <a:buClr>
                <a:schemeClr val="accent1"/>
              </a:buClr>
              <a:buFont typeface="Wingdings" pitchFamily="2" charset="2"/>
              <a:buChar char="§"/>
            </a:pPr>
            <a:r>
              <a:rPr lang="en-US" sz="2000" dirty="0" err="1" smtClean="0"/>
              <a:t>Document.OnSave</a:t>
            </a:r>
            <a:r>
              <a:rPr lang="en-US" sz="2000" dirty="0" smtClean="0"/>
              <a:t> </a:t>
            </a:r>
          </a:p>
          <a:p>
            <a:pPr>
              <a:buClr>
                <a:schemeClr val="accent1"/>
              </a:buClr>
              <a:buFont typeface="Wingdings" pitchFamily="2" charset="2"/>
              <a:buChar char="§"/>
            </a:pPr>
            <a:r>
              <a:rPr lang="en-US" sz="2000" dirty="0" err="1" smtClean="0"/>
              <a:t>Document.OnClose</a:t>
            </a:r>
            <a:r>
              <a:rPr lang="en-US" sz="2000" dirty="0" smtClean="0"/>
              <a:t> </a:t>
            </a:r>
          </a:p>
        </p:txBody>
      </p:sp>
      <p:pic>
        <p:nvPicPr>
          <p:cNvPr id="6" name="Picture 2" descr="C:\Documents and Settings\walmslk\Local Settings\Temporary Internet Files\Content.IE5\EARWAUQM\MPj04096740000[1].jpg"/>
          <p:cNvPicPr>
            <a:picLocks noChangeAspect="1" noChangeArrowheads="1"/>
          </p:cNvPicPr>
          <p:nvPr/>
        </p:nvPicPr>
        <p:blipFill>
          <a:blip r:embed="rId3" cstate="email"/>
          <a:srcRect/>
          <a:stretch>
            <a:fillRect/>
          </a:stretch>
        </p:blipFill>
        <p:spPr bwMode="auto">
          <a:xfrm>
            <a:off x="663583" y="1493026"/>
            <a:ext cx="1215821" cy="1981200"/>
          </a:xfrm>
          <a:prstGeom prst="rect">
            <a:avLst/>
          </a:prstGeom>
          <a:noFill/>
          <a:effectLst>
            <a:softEdge rad="63500"/>
          </a:effectLst>
        </p:spPr>
      </p:pic>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19088" y="136525"/>
            <a:ext cx="8824912" cy="1143000"/>
          </a:xfrm>
        </p:spPr>
        <p:txBody>
          <a:bodyPr/>
          <a:lstStyle/>
          <a:p>
            <a:pPr eaLnBrk="1" hangingPunct="1"/>
            <a:r>
              <a:rPr lang="en-US" sz="3200" dirty="0" smtClean="0"/>
              <a:t>The Rice – VSTA Proxy Removal</a:t>
            </a:r>
            <a:endParaRPr lang="en-US" sz="3200" i="1" dirty="0" smtClean="0">
              <a:solidFill>
                <a:srgbClr val="00B0F0"/>
              </a:solidFill>
            </a:endParaRPr>
          </a:p>
        </p:txBody>
      </p:sp>
      <p:sp>
        <p:nvSpPr>
          <p:cNvPr id="19459" name="Rectangle 3"/>
          <p:cNvSpPr>
            <a:spLocks noGrp="1" noChangeArrowheads="1"/>
          </p:cNvSpPr>
          <p:nvPr>
            <p:ph idx="1"/>
          </p:nvPr>
        </p:nvSpPr>
        <p:spPr>
          <a:xfrm>
            <a:off x="2141555" y="1544225"/>
            <a:ext cx="6582009" cy="4086781"/>
          </a:xfrm>
        </p:spPr>
        <p:txBody>
          <a:bodyPr/>
          <a:lstStyle/>
          <a:p>
            <a:pPr>
              <a:buClr>
                <a:schemeClr val="accent1"/>
              </a:buClr>
              <a:buFont typeface="Wingdings" pitchFamily="2" charset="2"/>
              <a:buChar char="§"/>
            </a:pPr>
            <a:r>
              <a:rPr lang="en-US" sz="2000" dirty="0" smtClean="0"/>
              <a:t>No longer depends on Proxy DLL</a:t>
            </a:r>
          </a:p>
          <a:p>
            <a:pPr>
              <a:buClr>
                <a:schemeClr val="accent1"/>
              </a:buClr>
              <a:buFont typeface="Wingdings" pitchFamily="2" charset="2"/>
              <a:buChar char="§"/>
            </a:pPr>
            <a:r>
              <a:rPr lang="en-US" sz="2000" dirty="0" smtClean="0"/>
              <a:t>Directly access both the new Revit API DLLs.</a:t>
            </a:r>
          </a:p>
        </p:txBody>
      </p:sp>
      <p:pic>
        <p:nvPicPr>
          <p:cNvPr id="6" name="Picture 2" descr="C:\Documents and Settings\walmslk\Local Settings\Temporary Internet Files\Content.IE5\EARWAUQM\MPj04096740000[1].jpg"/>
          <p:cNvPicPr>
            <a:picLocks noChangeAspect="1" noChangeArrowheads="1"/>
          </p:cNvPicPr>
          <p:nvPr/>
        </p:nvPicPr>
        <p:blipFill>
          <a:blip r:embed="rId3" cstate="email"/>
          <a:srcRect/>
          <a:stretch>
            <a:fillRect/>
          </a:stretch>
        </p:blipFill>
        <p:spPr bwMode="auto">
          <a:xfrm>
            <a:off x="663583" y="1493026"/>
            <a:ext cx="1215821" cy="1981200"/>
          </a:xfrm>
          <a:prstGeom prst="rect">
            <a:avLst/>
          </a:prstGeom>
          <a:noFill/>
          <a:effectLst>
            <a:softEdge rad="63500"/>
          </a:effectLst>
        </p:spPr>
      </p:pic>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err="1" smtClean="0"/>
              <a:t>Revit</a:t>
            </a:r>
            <a:r>
              <a:rPr lang="en-US" dirty="0" smtClean="0"/>
              <a:t> API </a:t>
            </a:r>
            <a:r>
              <a:rPr lang="en-US" dirty="0" err="1" smtClean="0"/>
              <a:t>Wishlist</a:t>
            </a:r>
            <a:r>
              <a:rPr lang="en-US" dirty="0" smtClean="0"/>
              <a:t> Survey Results</a:t>
            </a:r>
          </a:p>
        </p:txBody>
      </p:sp>
      <p:sp>
        <p:nvSpPr>
          <p:cNvPr id="18435" name="Rectangle 3"/>
          <p:cNvSpPr>
            <a:spLocks noGrp="1" noChangeArrowheads="1"/>
          </p:cNvSpPr>
          <p:nvPr>
            <p:ph idx="1"/>
          </p:nvPr>
        </p:nvSpPr>
        <p:spPr>
          <a:xfrm>
            <a:off x="127000" y="1622694"/>
            <a:ext cx="8333828" cy="5105444"/>
          </a:xfrm>
        </p:spPr>
        <p:txBody>
          <a:bodyPr/>
          <a:lstStyle/>
          <a:p>
            <a:pPr marL="514350" indent="-514350">
              <a:buAutoNum type="arabicPeriod"/>
            </a:pPr>
            <a:r>
              <a:rPr lang="en-US" sz="1800" b="1" dirty="0" smtClean="0">
                <a:solidFill>
                  <a:srgbClr val="FFC000"/>
                </a:solidFill>
              </a:rPr>
              <a:t>UI   - Better integration into Revit UI </a:t>
            </a:r>
            <a:r>
              <a:rPr lang="en-US" sz="1800" b="1" baseline="30000" dirty="0" smtClean="0">
                <a:solidFill>
                  <a:srgbClr val="FFC000"/>
                </a:solidFill>
              </a:rPr>
              <a:t>(*)</a:t>
            </a:r>
            <a:r>
              <a:rPr lang="en-US" sz="1800" b="1" dirty="0" smtClean="0">
                <a:solidFill>
                  <a:srgbClr val="FFC000"/>
                </a:solidFill>
              </a:rPr>
              <a:t>	</a:t>
            </a:r>
            <a:r>
              <a:rPr lang="en-US" sz="1050" b="1" dirty="0" smtClean="0">
                <a:solidFill>
                  <a:srgbClr val="FFC000"/>
                </a:solidFill>
              </a:rPr>
              <a:t>	</a:t>
            </a:r>
          </a:p>
          <a:p>
            <a:pPr marL="514350" indent="-514350">
              <a:buAutoNum type="arabicPeriod"/>
            </a:pPr>
            <a:r>
              <a:rPr lang="en-US" sz="1800" b="1" dirty="0" smtClean="0">
                <a:solidFill>
                  <a:srgbClr val="FFC000"/>
                </a:solidFill>
              </a:rPr>
              <a:t>     	- User selection of element ends, intersection and faces while</a:t>
            </a:r>
            <a:br>
              <a:rPr lang="en-US" sz="1800" b="1" dirty="0" smtClean="0">
                <a:solidFill>
                  <a:srgbClr val="FFC000"/>
                </a:solidFill>
              </a:rPr>
            </a:br>
            <a:r>
              <a:rPr lang="en-US" sz="1800" b="1" dirty="0" smtClean="0">
                <a:solidFill>
                  <a:srgbClr val="FFC000"/>
                </a:solidFill>
              </a:rPr>
              <a:t>         external app is running inside of Revit</a:t>
            </a:r>
          </a:p>
          <a:p>
            <a:pPr marL="514350" indent="-514350">
              <a:buAutoNum type="arabicPeriod"/>
            </a:pPr>
            <a:r>
              <a:rPr lang="en-US" sz="1800" b="1" dirty="0" smtClean="0">
                <a:solidFill>
                  <a:srgbClr val="FFC000"/>
                </a:solidFill>
              </a:rPr>
              <a:t>     	- Ability to post and handle custom errors</a:t>
            </a:r>
            <a:r>
              <a:rPr lang="en-US" sz="1800" b="1" dirty="0" smtClean="0"/>
              <a:t>		</a:t>
            </a:r>
          </a:p>
          <a:p>
            <a:pPr marL="514350" indent="-514350">
              <a:buAutoNum type="arabicPeriod"/>
            </a:pPr>
            <a:r>
              <a:rPr lang="en-US" sz="1800" dirty="0" smtClean="0"/>
              <a:t>     	- Access to the </a:t>
            </a:r>
            <a:r>
              <a:rPr lang="en-US" sz="1800" dirty="0" err="1" smtClean="0"/>
              <a:t>Revit</a:t>
            </a:r>
            <a:r>
              <a:rPr lang="en-US" sz="1800" dirty="0" smtClean="0"/>
              <a:t> Project Browser		</a:t>
            </a:r>
          </a:p>
          <a:p>
            <a:pPr marL="514350" indent="-514350">
              <a:buAutoNum type="arabicPeriod"/>
            </a:pPr>
            <a:r>
              <a:rPr lang="en-US" sz="1800" dirty="0" smtClean="0"/>
              <a:t>     	- Creation of docked windows in the </a:t>
            </a:r>
            <a:r>
              <a:rPr lang="en-US" sz="1800" dirty="0" err="1" smtClean="0"/>
              <a:t>Revit</a:t>
            </a:r>
            <a:r>
              <a:rPr lang="en-US" sz="1800" dirty="0" smtClean="0"/>
              <a:t> user interface.		</a:t>
            </a:r>
          </a:p>
          <a:p>
            <a:pPr marL="514350" indent="-514350">
              <a:buAutoNum type="arabicPeriod"/>
            </a:pPr>
            <a:r>
              <a:rPr lang="en-US" sz="1800" dirty="0" smtClean="0"/>
              <a:t>     	- Open a </a:t>
            </a:r>
            <a:r>
              <a:rPr lang="en-US" sz="1800" dirty="0" err="1" smtClean="0"/>
              <a:t>Revit</a:t>
            </a:r>
            <a:r>
              <a:rPr lang="en-US" sz="1800" dirty="0" smtClean="0"/>
              <a:t> document in the user interface		</a:t>
            </a:r>
          </a:p>
          <a:p>
            <a:pPr marL="514350" indent="-514350">
              <a:buAutoNum type="arabicPeriod"/>
            </a:pPr>
            <a:r>
              <a:rPr lang="en-US" sz="1800" dirty="0" smtClean="0"/>
              <a:t>     	- Access to Views		</a:t>
            </a:r>
          </a:p>
          <a:p>
            <a:pPr marL="514350" indent="-514350">
              <a:buAutoNum type="arabicPeriod"/>
            </a:pPr>
            <a:r>
              <a:rPr lang="en-US" sz="1800" dirty="0" smtClean="0"/>
              <a:t>Elements 	- Encode more complex formulas into family parameters	</a:t>
            </a:r>
          </a:p>
          <a:p>
            <a:pPr marL="514350" indent="-514350">
              <a:buAutoNum type="arabicPeriod"/>
            </a:pPr>
            <a:r>
              <a:rPr lang="en-US" sz="1800" dirty="0" smtClean="0"/>
              <a:t> 		- Change existing element behavior,  such as the join </a:t>
            </a:r>
            <a:br>
              <a:rPr lang="en-US" sz="1800" dirty="0" smtClean="0"/>
            </a:br>
            <a:r>
              <a:rPr lang="en-US" sz="1800" dirty="0" smtClean="0"/>
              <a:t>                       behavior of a wall</a:t>
            </a:r>
            <a:r>
              <a:rPr lang="en-US" sz="1800" b="1" dirty="0" smtClean="0"/>
              <a:t>		</a:t>
            </a:r>
          </a:p>
          <a:p>
            <a:pPr marL="514350" indent="-514350">
              <a:buAutoNum type="arabicPeriod"/>
            </a:pPr>
            <a:r>
              <a:rPr lang="en-US" sz="1800" b="1" dirty="0" smtClean="0">
                <a:solidFill>
                  <a:srgbClr val="FFC000"/>
                </a:solidFill>
              </a:rPr>
              <a:t> 		- Event handlers for elements when added, deleted,</a:t>
            </a:r>
            <a:br>
              <a:rPr lang="en-US" sz="1800" b="1" dirty="0" smtClean="0">
                <a:solidFill>
                  <a:srgbClr val="FFC000"/>
                </a:solidFill>
              </a:rPr>
            </a:br>
            <a:r>
              <a:rPr lang="en-US" sz="1800" b="1" dirty="0" smtClean="0">
                <a:solidFill>
                  <a:srgbClr val="FFC000"/>
                </a:solidFill>
              </a:rPr>
              <a:t>                       changed, moved or selected</a:t>
            </a:r>
            <a:r>
              <a:rPr lang="en-US" sz="1200" b="1" dirty="0" smtClean="0"/>
              <a:t>	</a:t>
            </a:r>
          </a:p>
          <a:p>
            <a:pPr marL="514350" indent="-514350"/>
            <a:r>
              <a:rPr lang="en-US" sz="1200" b="1" dirty="0" smtClean="0">
                <a:solidFill>
                  <a:srgbClr val="FFC000"/>
                </a:solidFill>
              </a:rPr>
              <a:t>	</a:t>
            </a:r>
          </a:p>
          <a:p>
            <a:pPr marL="514350" indent="-514350"/>
            <a:r>
              <a:rPr lang="en-US" sz="1200" dirty="0" smtClean="0">
                <a:solidFill>
                  <a:srgbClr val="FFC000"/>
                </a:solidFill>
              </a:rPr>
              <a:t>(*) Not complete, but incrementally improved (e.g., exposing a dialog).</a:t>
            </a:r>
          </a:p>
          <a:p>
            <a:pPr eaLnBrk="1" hangingPunct="1">
              <a:buFont typeface="Wingdings" pitchFamily="2" charset="2"/>
              <a:buNone/>
              <a:defRPr/>
            </a:pPr>
            <a:endParaRPr lang="en-US" sz="1200" b="1" dirty="0" smtClean="0"/>
          </a:p>
          <a:p>
            <a:pPr>
              <a:buNone/>
              <a:defRPr/>
            </a:pPr>
            <a:endParaRPr lang="en-US" sz="1200" b="1" dirty="0" smtClean="0"/>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smtClean="0"/>
              <a:t>The Wine – New APIs</a:t>
            </a:r>
          </a:p>
        </p:txBody>
      </p:sp>
      <p:sp>
        <p:nvSpPr>
          <p:cNvPr id="24579" name="Rectangle 3"/>
          <p:cNvSpPr>
            <a:spLocks noGrp="1" noChangeArrowheads="1"/>
          </p:cNvSpPr>
          <p:nvPr>
            <p:ph idx="1"/>
          </p:nvPr>
        </p:nvSpPr>
        <p:spPr>
          <a:xfrm>
            <a:off x="2135778" y="1567408"/>
            <a:ext cx="6299446" cy="4417999"/>
          </a:xfrm>
        </p:spPr>
        <p:txBody>
          <a:bodyPr/>
          <a:lstStyle/>
          <a:p>
            <a:pPr marL="0" indent="0" eaLnBrk="1" hangingPunct="1">
              <a:lnSpc>
                <a:spcPct val="90000"/>
              </a:lnSpc>
            </a:pPr>
            <a:r>
              <a:rPr lang="en-US" dirty="0" smtClean="0"/>
              <a:t> Selection</a:t>
            </a:r>
          </a:p>
          <a:p>
            <a:pPr marL="0" indent="0" eaLnBrk="1" hangingPunct="1">
              <a:lnSpc>
                <a:spcPct val="90000"/>
              </a:lnSpc>
            </a:pPr>
            <a:r>
              <a:rPr lang="en-US" dirty="0" smtClean="0"/>
              <a:t> Dynamic Update</a:t>
            </a:r>
          </a:p>
          <a:p>
            <a:pPr marL="0" indent="0" eaLnBrk="1" hangingPunct="1">
              <a:lnSpc>
                <a:spcPct val="90000"/>
              </a:lnSpc>
            </a:pPr>
            <a:r>
              <a:rPr lang="en-US" dirty="0" smtClean="0"/>
              <a:t> </a:t>
            </a:r>
            <a:r>
              <a:rPr lang="en-US" dirty="0" err="1" smtClean="0"/>
              <a:t>OnIdle</a:t>
            </a:r>
            <a:r>
              <a:rPr lang="en-US" dirty="0" smtClean="0"/>
              <a:t> Event</a:t>
            </a:r>
          </a:p>
          <a:p>
            <a:pPr marL="0" indent="0" eaLnBrk="1" hangingPunct="1">
              <a:lnSpc>
                <a:spcPct val="90000"/>
              </a:lnSpc>
            </a:pPr>
            <a:r>
              <a:rPr lang="en-US" dirty="0" smtClean="0"/>
              <a:t> Command Registration</a:t>
            </a:r>
          </a:p>
          <a:p>
            <a:pPr marL="0" indent="0" eaLnBrk="1" hangingPunct="1">
              <a:lnSpc>
                <a:spcPct val="90000"/>
              </a:lnSpc>
            </a:pPr>
            <a:r>
              <a:rPr lang="en-US" dirty="0" smtClean="0"/>
              <a:t> Error Handling</a:t>
            </a:r>
          </a:p>
          <a:p>
            <a:pPr marL="0" indent="0" eaLnBrk="1" hangingPunct="1">
              <a:lnSpc>
                <a:spcPct val="90000"/>
              </a:lnSpc>
            </a:pPr>
            <a:r>
              <a:rPr lang="en-US" dirty="0" smtClean="0"/>
              <a:t> Analysis Visualization</a:t>
            </a:r>
          </a:p>
          <a:p>
            <a:pPr marL="0" indent="0" eaLnBrk="1" hangingPunct="1">
              <a:lnSpc>
                <a:spcPct val="90000"/>
              </a:lnSpc>
            </a:pPr>
            <a:r>
              <a:rPr lang="en-US" dirty="0" smtClean="0"/>
              <a:t> Conduit &amp; Cable Tray</a:t>
            </a:r>
          </a:p>
          <a:p>
            <a:pPr marL="0" indent="0" eaLnBrk="1" hangingPunct="1">
              <a:lnSpc>
                <a:spcPct val="90000"/>
              </a:lnSpc>
            </a:pPr>
            <a:r>
              <a:rPr lang="en-US" dirty="0" smtClean="0"/>
              <a:t> UI API Enhancements</a:t>
            </a:r>
          </a:p>
          <a:p>
            <a:pPr marL="0" indent="0" eaLnBrk="1" hangingPunct="1">
              <a:lnSpc>
                <a:spcPct val="90000"/>
              </a:lnSpc>
            </a:pPr>
            <a:r>
              <a:rPr lang="en-US" dirty="0" smtClean="0"/>
              <a:t> Task Dialogs</a:t>
            </a:r>
          </a:p>
          <a:p>
            <a:pPr marL="0" indent="0" eaLnBrk="1" hangingPunct="1">
              <a:lnSpc>
                <a:spcPct val="90000"/>
              </a:lnSpc>
            </a:pPr>
            <a:r>
              <a:rPr lang="en-US" dirty="0" smtClean="0"/>
              <a:t>  …and more!</a:t>
            </a:r>
          </a:p>
          <a:p>
            <a:pPr marL="0" indent="0" eaLnBrk="1" hangingPunct="1">
              <a:lnSpc>
                <a:spcPct val="90000"/>
              </a:lnSpc>
            </a:pPr>
            <a:endParaRPr lang="en-US" dirty="0" smtClean="0"/>
          </a:p>
        </p:txBody>
      </p:sp>
      <p:pic>
        <p:nvPicPr>
          <p:cNvPr id="7"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658857" y="1509170"/>
            <a:ext cx="1262583" cy="2057400"/>
          </a:xfrm>
          <a:prstGeom prst="rect">
            <a:avLst/>
          </a:prstGeom>
          <a:noFill/>
          <a:effectLst>
            <a:softEdge rad="63500"/>
          </a:effectLst>
        </p:spPr>
      </p:pic>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smtClean="0"/>
              <a:t>The Wine – Selection</a:t>
            </a:r>
          </a:p>
        </p:txBody>
      </p:sp>
      <p:sp>
        <p:nvSpPr>
          <p:cNvPr id="24579" name="Rectangle 3"/>
          <p:cNvSpPr>
            <a:spLocks noGrp="1" noChangeArrowheads="1"/>
          </p:cNvSpPr>
          <p:nvPr>
            <p:ph idx="1"/>
          </p:nvPr>
        </p:nvSpPr>
        <p:spPr>
          <a:xfrm>
            <a:off x="2135778" y="1567408"/>
            <a:ext cx="6299446" cy="4417999"/>
          </a:xfrm>
        </p:spPr>
        <p:txBody>
          <a:bodyPr/>
          <a:lstStyle/>
          <a:p>
            <a:pPr marL="0" indent="0" eaLnBrk="1" hangingPunct="1">
              <a:lnSpc>
                <a:spcPct val="90000"/>
              </a:lnSpc>
              <a:buNone/>
            </a:pPr>
            <a:r>
              <a:rPr lang="en-US" dirty="0" err="1" smtClean="0"/>
              <a:t>Selection.PickPoint</a:t>
            </a:r>
            <a:r>
              <a:rPr lang="en-US" dirty="0" smtClean="0"/>
              <a:t>()</a:t>
            </a:r>
          </a:p>
          <a:p>
            <a:pPr marL="236538" lvl="1" indent="0" eaLnBrk="1" hangingPunct="1">
              <a:lnSpc>
                <a:spcPct val="90000"/>
              </a:lnSpc>
            </a:pPr>
            <a:r>
              <a:rPr lang="en-US" dirty="0" smtClean="0"/>
              <a:t> Select a point on the active </a:t>
            </a:r>
            <a:r>
              <a:rPr lang="en-US" dirty="0" err="1" smtClean="0"/>
              <a:t>workplane</a:t>
            </a:r>
            <a:endParaRPr lang="en-US" dirty="0" smtClean="0"/>
          </a:p>
          <a:p>
            <a:pPr marL="236538" lvl="1" indent="0" eaLnBrk="1" hangingPunct="1">
              <a:lnSpc>
                <a:spcPct val="90000"/>
              </a:lnSpc>
            </a:pPr>
            <a:r>
              <a:rPr lang="en-US" dirty="0" smtClean="0"/>
              <a:t> Snap overrides</a:t>
            </a:r>
          </a:p>
          <a:p>
            <a:pPr marL="0" indent="0" eaLnBrk="1" hangingPunct="1">
              <a:lnSpc>
                <a:spcPct val="90000"/>
              </a:lnSpc>
              <a:buNone/>
            </a:pPr>
            <a:r>
              <a:rPr lang="en-US" dirty="0" err="1" smtClean="0"/>
              <a:t>View.SketchPlane</a:t>
            </a:r>
            <a:endParaRPr lang="en-US" dirty="0" smtClean="0"/>
          </a:p>
          <a:p>
            <a:pPr marL="236538" lvl="1" indent="0" eaLnBrk="1" hangingPunct="1">
              <a:lnSpc>
                <a:spcPct val="90000"/>
              </a:lnSpc>
            </a:pPr>
            <a:r>
              <a:rPr lang="en-US" dirty="0" smtClean="0"/>
              <a:t> Set the active </a:t>
            </a:r>
            <a:r>
              <a:rPr lang="en-US" dirty="0" err="1" smtClean="0"/>
              <a:t>workplane</a:t>
            </a:r>
            <a:endParaRPr lang="en-US" dirty="0" smtClean="0"/>
          </a:p>
          <a:p>
            <a:pPr>
              <a:buNone/>
            </a:pPr>
            <a:r>
              <a:rPr lang="en-US" dirty="0" err="1" smtClean="0"/>
              <a:t>Selection.PickObject</a:t>
            </a:r>
            <a:r>
              <a:rPr lang="en-US" dirty="0" smtClean="0"/>
              <a:t> </a:t>
            </a:r>
          </a:p>
          <a:p>
            <a:pPr>
              <a:buNone/>
            </a:pPr>
            <a:r>
              <a:rPr lang="en-US" dirty="0" err="1" smtClean="0"/>
              <a:t>Selection.PickObjects</a:t>
            </a:r>
            <a:r>
              <a:rPr lang="en-US" dirty="0" smtClean="0"/>
              <a:t> </a:t>
            </a:r>
          </a:p>
          <a:p>
            <a:pPr lvl="1"/>
            <a:r>
              <a:rPr lang="en-US" dirty="0" smtClean="0"/>
              <a:t>Users can make one or multiple selections </a:t>
            </a:r>
          </a:p>
          <a:p>
            <a:pPr lvl="1"/>
            <a:r>
              <a:rPr lang="en-US" dirty="0" smtClean="0"/>
              <a:t>Users can make multiple selections via box select </a:t>
            </a:r>
          </a:p>
          <a:p>
            <a:pPr lvl="1"/>
            <a:r>
              <a:rPr lang="en-US" dirty="0" smtClean="0"/>
              <a:t>Custom status prompt</a:t>
            </a:r>
          </a:p>
          <a:p>
            <a:pPr lvl="1"/>
            <a:r>
              <a:rPr lang="en-US" dirty="0" smtClean="0"/>
              <a:t>Custom selection filter</a:t>
            </a:r>
          </a:p>
          <a:p>
            <a:pPr marL="0" indent="0" eaLnBrk="1" hangingPunct="1">
              <a:lnSpc>
                <a:spcPct val="90000"/>
              </a:lnSpc>
            </a:pPr>
            <a:endParaRPr lang="en-US" sz="2000" dirty="0" smtClean="0"/>
          </a:p>
        </p:txBody>
      </p:sp>
      <p:pic>
        <p:nvPicPr>
          <p:cNvPr id="7"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658857" y="1509170"/>
            <a:ext cx="1262583" cy="2057400"/>
          </a:xfrm>
          <a:prstGeom prst="rect">
            <a:avLst/>
          </a:prstGeom>
          <a:noFill/>
          <a:effectLst>
            <a:softEdge rad="63500"/>
          </a:effectLst>
        </p:spPr>
      </p:pic>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smtClean="0"/>
              <a:t>The Wine – Dynamic Model Update</a:t>
            </a:r>
          </a:p>
        </p:txBody>
      </p:sp>
      <p:sp>
        <p:nvSpPr>
          <p:cNvPr id="24579" name="Rectangle 3"/>
          <p:cNvSpPr>
            <a:spLocks noGrp="1" noChangeArrowheads="1"/>
          </p:cNvSpPr>
          <p:nvPr>
            <p:ph idx="1"/>
          </p:nvPr>
        </p:nvSpPr>
        <p:spPr>
          <a:xfrm>
            <a:off x="2135778" y="1567408"/>
            <a:ext cx="6299446" cy="4417999"/>
          </a:xfrm>
        </p:spPr>
        <p:txBody>
          <a:bodyPr/>
          <a:lstStyle/>
          <a:p>
            <a:pPr marL="0" indent="0" eaLnBrk="1" hangingPunct="1">
              <a:lnSpc>
                <a:spcPct val="90000"/>
              </a:lnSpc>
              <a:buNone/>
            </a:pPr>
            <a:r>
              <a:rPr lang="en-US" dirty="0" smtClean="0"/>
              <a:t>Element Events</a:t>
            </a:r>
          </a:p>
          <a:p>
            <a:pPr marL="236538" lvl="1" indent="0" eaLnBrk="1" hangingPunct="1">
              <a:lnSpc>
                <a:spcPct val="90000"/>
              </a:lnSpc>
            </a:pPr>
            <a:r>
              <a:rPr lang="en-US" sz="2400" dirty="0" smtClean="0"/>
              <a:t> </a:t>
            </a:r>
            <a:r>
              <a:rPr lang="en-US" dirty="0" smtClean="0"/>
              <a:t>Track by type, or particular elements </a:t>
            </a:r>
          </a:p>
          <a:p>
            <a:pPr marL="236538" lvl="1" indent="0" eaLnBrk="1" hangingPunct="1">
              <a:lnSpc>
                <a:spcPct val="90000"/>
              </a:lnSpc>
            </a:pPr>
            <a:r>
              <a:rPr lang="en-US" dirty="0" smtClean="0"/>
              <a:t> Added</a:t>
            </a:r>
          </a:p>
          <a:p>
            <a:pPr marL="236538" lvl="1" indent="0" eaLnBrk="1" hangingPunct="1">
              <a:lnSpc>
                <a:spcPct val="90000"/>
              </a:lnSpc>
            </a:pPr>
            <a:r>
              <a:rPr lang="en-US" dirty="0" smtClean="0"/>
              <a:t> Modified</a:t>
            </a:r>
          </a:p>
          <a:p>
            <a:pPr marL="236538" lvl="1" indent="0" eaLnBrk="1" hangingPunct="1">
              <a:lnSpc>
                <a:spcPct val="90000"/>
              </a:lnSpc>
            </a:pPr>
            <a:r>
              <a:rPr lang="en-US" dirty="0" smtClean="0"/>
              <a:t> Deleted</a:t>
            </a:r>
          </a:p>
          <a:p>
            <a:pPr marL="236538" lvl="1" indent="0" eaLnBrk="1" hangingPunct="1">
              <a:lnSpc>
                <a:spcPct val="90000"/>
              </a:lnSpc>
              <a:buNone/>
            </a:pPr>
            <a:endParaRPr lang="en-US" sz="2400" dirty="0" smtClean="0"/>
          </a:p>
          <a:p>
            <a:pPr marL="236538" lvl="1" indent="0" eaLnBrk="1" hangingPunct="1">
              <a:lnSpc>
                <a:spcPct val="90000"/>
              </a:lnSpc>
              <a:buNone/>
            </a:pPr>
            <a:r>
              <a:rPr lang="en-US" sz="2400" dirty="0" smtClean="0"/>
              <a:t>Model Edit on Event</a:t>
            </a:r>
          </a:p>
          <a:p>
            <a:pPr marL="236538" lvl="1" indent="0" eaLnBrk="1" hangingPunct="1">
              <a:lnSpc>
                <a:spcPct val="90000"/>
              </a:lnSpc>
            </a:pPr>
            <a:r>
              <a:rPr lang="en-US" dirty="0" smtClean="0"/>
              <a:t> Within the same regeneration cycle</a:t>
            </a:r>
          </a:p>
          <a:p>
            <a:pPr marL="236538" lvl="1" indent="0" eaLnBrk="1" hangingPunct="1">
              <a:lnSpc>
                <a:spcPct val="90000"/>
              </a:lnSpc>
            </a:pPr>
            <a:r>
              <a:rPr lang="en-US" dirty="0" smtClean="0"/>
              <a:t> Undo with triggering operation</a:t>
            </a:r>
          </a:p>
          <a:p>
            <a:pPr marL="0" indent="0" eaLnBrk="1" hangingPunct="1">
              <a:lnSpc>
                <a:spcPct val="90000"/>
              </a:lnSpc>
            </a:pPr>
            <a:endParaRPr lang="en-US" dirty="0" smtClean="0"/>
          </a:p>
        </p:txBody>
      </p:sp>
      <p:pic>
        <p:nvPicPr>
          <p:cNvPr id="7"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658857" y="1509170"/>
            <a:ext cx="1262583" cy="2057400"/>
          </a:xfrm>
          <a:prstGeom prst="rect">
            <a:avLst/>
          </a:prstGeom>
          <a:noFill/>
          <a:effectLst>
            <a:softEdge rad="63500"/>
          </a:effectLst>
        </p:spPr>
      </p:pic>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Wine </a:t>
            </a:r>
            <a:br>
              <a:rPr lang="en-US" dirty="0" smtClean="0"/>
            </a:br>
            <a:r>
              <a:rPr lang="en-US" sz="2400" i="1" dirty="0" smtClean="0">
                <a:solidFill>
                  <a:srgbClr val="00B0F0"/>
                </a:solidFill>
              </a:rPr>
              <a:t>Demo…</a:t>
            </a:r>
            <a:endParaRPr lang="en-US" i="1" dirty="0">
              <a:solidFill>
                <a:srgbClr val="00B0F0"/>
              </a:solidFill>
            </a:endParaRPr>
          </a:p>
        </p:txBody>
      </p:sp>
      <p:sp>
        <p:nvSpPr>
          <p:cNvPr id="7" name="Content Placeholder 4"/>
          <p:cNvSpPr txBox="1">
            <a:spLocks/>
          </p:cNvSpPr>
          <p:nvPr/>
        </p:nvSpPr>
        <p:spPr bwMode="auto">
          <a:xfrm>
            <a:off x="328146" y="1161306"/>
            <a:ext cx="7572270" cy="25285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42900" marR="0" lvl="0" indent="0" algn="l" defTabSz="914400" rtl="0" eaLnBrk="0" fontAlgn="base" latinLnBrk="0" hangingPunct="0">
              <a:lnSpc>
                <a:spcPct val="100000"/>
              </a:lnSpc>
              <a:spcBef>
                <a:spcPct val="15000"/>
              </a:spcBef>
              <a:spcAft>
                <a:spcPct val="15000"/>
              </a:spcAft>
              <a:buClrTx/>
              <a:buSzTx/>
              <a:buFontTx/>
              <a:buNone/>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0" algn="l" defTabSz="914400" rtl="0" eaLnBrk="0" fontAlgn="base" latinLnBrk="0" hangingPunct="0">
              <a:lnSpc>
                <a:spcPct val="100000"/>
              </a:lnSpc>
              <a:spcBef>
                <a:spcPct val="15000"/>
              </a:spcBef>
              <a:spcAft>
                <a:spcPct val="15000"/>
              </a:spcAft>
              <a:buClrTx/>
              <a:buSzTx/>
              <a:buFontTx/>
              <a:buNone/>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0" algn="l" defTabSz="914400" rtl="0" eaLnBrk="0" fontAlgn="base" latinLnBrk="0" hangingPunct="0">
              <a:lnSpc>
                <a:spcPct val="100000"/>
              </a:lnSpc>
              <a:spcBef>
                <a:spcPct val="15000"/>
              </a:spcBef>
              <a:spcAft>
                <a:spcPct val="15000"/>
              </a:spcAft>
              <a:buClrTx/>
              <a:buSzTx/>
              <a:buFontTx/>
              <a:buNone/>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p:txBody>
          <a:bodyPr/>
          <a:lstStyle/>
          <a:p>
            <a:r>
              <a:rPr lang="en-US" dirty="0" smtClean="0"/>
              <a:t>Dynamic Model Update</a:t>
            </a:r>
            <a:endParaRPr lang="en-US" dirty="0"/>
          </a:p>
        </p:txBody>
      </p:sp>
      <p:pic>
        <p:nvPicPr>
          <p:cNvPr id="4098" name="Picture 2"/>
          <p:cNvPicPr>
            <a:picLocks noChangeAspect="1" noChangeArrowheads="1"/>
          </p:cNvPicPr>
          <p:nvPr/>
        </p:nvPicPr>
        <p:blipFill>
          <a:blip r:embed="rId3" cstate="print"/>
          <a:srcRect l="5481" t="35471" r="4964" b="9790"/>
          <a:stretch>
            <a:fillRect/>
          </a:stretch>
        </p:blipFill>
        <p:spPr bwMode="auto">
          <a:xfrm>
            <a:off x="359230" y="1821082"/>
            <a:ext cx="6000749" cy="27509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099" name="Picture 3"/>
          <p:cNvPicPr>
            <a:picLocks noChangeAspect="1" noChangeArrowheads="1"/>
          </p:cNvPicPr>
          <p:nvPr/>
        </p:nvPicPr>
        <p:blipFill>
          <a:blip r:embed="rId4" cstate="print"/>
          <a:srcRect l="4549" t="19196" r="6557" b="12500"/>
          <a:stretch>
            <a:fillRect/>
          </a:stretch>
        </p:blipFill>
        <p:spPr bwMode="auto">
          <a:xfrm>
            <a:off x="3314694" y="3731855"/>
            <a:ext cx="5127170" cy="2954695"/>
          </a:xfrm>
          <a:prstGeom prst="rect">
            <a:avLst/>
          </a:prstGeom>
          <a:ln>
            <a:noFill/>
          </a:ln>
          <a:effectLst>
            <a:outerShdw blurRad="190500" algn="tl" rotWithShape="0">
              <a:srgbClr val="000000">
                <a:alpha val="70000"/>
              </a:srgbClr>
            </a:outerShdw>
          </a:effectLst>
        </p:spPr>
      </p:pic>
      <p:pic>
        <p:nvPicPr>
          <p:cNvPr id="4100" name="Picture 4"/>
          <p:cNvPicPr>
            <a:picLocks noChangeAspect="1" noChangeArrowheads="1"/>
          </p:cNvPicPr>
          <p:nvPr/>
        </p:nvPicPr>
        <p:blipFill>
          <a:blip r:embed="rId5" cstate="print"/>
          <a:srcRect l="6948" t="18192" r="44838" b="47433"/>
          <a:stretch>
            <a:fillRect/>
          </a:stretch>
        </p:blipFill>
        <p:spPr bwMode="auto">
          <a:xfrm>
            <a:off x="5355772" y="1485901"/>
            <a:ext cx="3086100" cy="1650206"/>
          </a:xfrm>
          <a:prstGeom prst="rect">
            <a:avLst/>
          </a:prstGeom>
          <a:ln>
            <a:noFill/>
          </a:ln>
          <a:effectLst>
            <a:outerShdw blurRad="190500" algn="tl" rotWithShape="0">
              <a:srgbClr val="000000">
                <a:alpha val="70000"/>
              </a:srgbClr>
            </a:outerShdw>
          </a:effectLst>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Polls</a:t>
            </a:r>
            <a:endParaRPr lang="en-US" dirty="0"/>
          </a:p>
        </p:txBody>
      </p:sp>
      <p:sp>
        <p:nvSpPr>
          <p:cNvPr id="3" name="Content Placeholder 2"/>
          <p:cNvSpPr>
            <a:spLocks noGrp="1"/>
          </p:cNvSpPr>
          <p:nvPr>
            <p:ph idx="1"/>
          </p:nvPr>
        </p:nvSpPr>
        <p:spPr>
          <a:xfrm>
            <a:off x="319088" y="1446028"/>
            <a:ext cx="8062912" cy="4835710"/>
          </a:xfrm>
        </p:spPr>
        <p:txBody>
          <a:bodyPr/>
          <a:lstStyle/>
          <a:p>
            <a:pPr marL="284163" indent="-284163">
              <a:spcBef>
                <a:spcPts val="0"/>
              </a:spcBef>
              <a:spcAft>
                <a:spcPts val="0"/>
              </a:spcAft>
              <a:buFont typeface="+mj-lt"/>
              <a:buAutoNum type="arabicPeriod"/>
            </a:pPr>
            <a:r>
              <a:rPr lang="en-US" sz="2000" smtClean="0"/>
              <a:t>What category best describes your main professional activity?</a:t>
            </a:r>
          </a:p>
          <a:p>
            <a:pPr marL="457200" lvl="1">
              <a:spcBef>
                <a:spcPts val="0"/>
              </a:spcBef>
              <a:spcAft>
                <a:spcPts val="0"/>
              </a:spcAft>
            </a:pPr>
            <a:r>
              <a:rPr lang="en-US" sz="1400" smtClean="0"/>
              <a:t>Architect</a:t>
            </a:r>
          </a:p>
          <a:p>
            <a:pPr marL="457200" lvl="1">
              <a:spcBef>
                <a:spcPts val="0"/>
              </a:spcBef>
              <a:spcAft>
                <a:spcPts val="0"/>
              </a:spcAft>
            </a:pPr>
            <a:r>
              <a:rPr lang="en-US" sz="1400" smtClean="0"/>
              <a:t>Engineer</a:t>
            </a:r>
          </a:p>
          <a:p>
            <a:pPr marL="457200" lvl="1">
              <a:spcBef>
                <a:spcPts val="0"/>
              </a:spcBef>
              <a:spcAft>
                <a:spcPts val="0"/>
              </a:spcAft>
            </a:pPr>
            <a:r>
              <a:rPr lang="en-US" sz="1400" smtClean="0"/>
              <a:t>Constructor</a:t>
            </a:r>
          </a:p>
          <a:p>
            <a:pPr marL="457200" lvl="1">
              <a:spcBef>
                <a:spcPts val="0"/>
              </a:spcBef>
              <a:spcAft>
                <a:spcPts val="0"/>
              </a:spcAft>
            </a:pPr>
            <a:r>
              <a:rPr lang="en-US" sz="1400" smtClean="0"/>
              <a:t>Programmer</a:t>
            </a:r>
          </a:p>
          <a:p>
            <a:pPr marL="457200" lvl="1">
              <a:spcBef>
                <a:spcPts val="0"/>
              </a:spcBef>
              <a:spcAft>
                <a:spcPts val="0"/>
              </a:spcAft>
            </a:pPr>
            <a:r>
              <a:rPr lang="en-US" sz="1400" smtClean="0"/>
              <a:t>Manager</a:t>
            </a:r>
          </a:p>
          <a:p>
            <a:pPr marL="457200" lvl="1">
              <a:spcBef>
                <a:spcPts val="0"/>
              </a:spcBef>
              <a:spcAft>
                <a:spcPts val="0"/>
              </a:spcAft>
            </a:pPr>
            <a:r>
              <a:rPr lang="en-US" sz="1400" smtClean="0"/>
              <a:t>Other</a:t>
            </a:r>
          </a:p>
          <a:p>
            <a:pPr marL="284163" indent="-284163">
              <a:spcBef>
                <a:spcPts val="0"/>
              </a:spcBef>
              <a:spcAft>
                <a:spcPts val="0"/>
              </a:spcAft>
              <a:buFont typeface="+mj-lt"/>
              <a:buAutoNum type="arabicPeriod"/>
            </a:pPr>
            <a:r>
              <a:rPr lang="en-US" sz="2000" smtClean="0"/>
              <a:t>How would you rate your level of experience with the Revit products?</a:t>
            </a:r>
          </a:p>
          <a:p>
            <a:pPr marL="457200" lvl="1">
              <a:spcBef>
                <a:spcPts val="0"/>
              </a:spcBef>
              <a:spcAft>
                <a:spcPts val="0"/>
              </a:spcAft>
            </a:pPr>
            <a:r>
              <a:rPr lang="en-US" sz="1400" smtClean="0"/>
              <a:t>Very experienced</a:t>
            </a:r>
          </a:p>
          <a:p>
            <a:pPr marL="457200" lvl="1">
              <a:spcBef>
                <a:spcPts val="0"/>
              </a:spcBef>
              <a:spcAft>
                <a:spcPts val="0"/>
              </a:spcAft>
            </a:pPr>
            <a:r>
              <a:rPr lang="en-US" sz="1400" smtClean="0"/>
              <a:t>Quite experienced</a:t>
            </a:r>
          </a:p>
          <a:p>
            <a:pPr marL="457200" lvl="1">
              <a:spcBef>
                <a:spcPts val="0"/>
              </a:spcBef>
              <a:spcAft>
                <a:spcPts val="0"/>
              </a:spcAft>
            </a:pPr>
            <a:r>
              <a:rPr lang="en-US" sz="1400" smtClean="0"/>
              <a:t>Not experienced</a:t>
            </a:r>
          </a:p>
          <a:p>
            <a:pPr marL="284163" indent="-284163">
              <a:spcBef>
                <a:spcPts val="0"/>
              </a:spcBef>
              <a:spcAft>
                <a:spcPts val="0"/>
              </a:spcAft>
              <a:buFont typeface="+mj-lt"/>
              <a:buAutoNum type="arabicPeriod"/>
            </a:pPr>
            <a:r>
              <a:rPr lang="en-US" sz="2000" smtClean="0"/>
              <a:t>How would you rate your level of experience with the Revit API?</a:t>
            </a:r>
          </a:p>
          <a:p>
            <a:pPr marL="457200" lvl="1">
              <a:spcBef>
                <a:spcPts val="0"/>
              </a:spcBef>
              <a:spcAft>
                <a:spcPts val="0"/>
              </a:spcAft>
            </a:pPr>
            <a:r>
              <a:rPr lang="en-US" sz="1400" smtClean="0"/>
              <a:t>Very experienced</a:t>
            </a:r>
          </a:p>
          <a:p>
            <a:pPr marL="457200" lvl="1">
              <a:spcBef>
                <a:spcPts val="0"/>
              </a:spcBef>
              <a:spcAft>
                <a:spcPts val="0"/>
              </a:spcAft>
            </a:pPr>
            <a:r>
              <a:rPr lang="en-US" sz="1400" smtClean="0"/>
              <a:t>Quite experienced</a:t>
            </a:r>
          </a:p>
          <a:p>
            <a:pPr marL="457200" lvl="1">
              <a:spcBef>
                <a:spcPts val="0"/>
              </a:spcBef>
              <a:spcAft>
                <a:spcPts val="0"/>
              </a:spcAft>
            </a:pPr>
            <a:r>
              <a:rPr lang="en-US" sz="1400" smtClean="0"/>
              <a:t>Not experienced</a:t>
            </a:r>
          </a:p>
          <a:p>
            <a:pPr marL="284163" indent="-284163">
              <a:spcBef>
                <a:spcPts val="0"/>
              </a:spcBef>
              <a:spcAft>
                <a:spcPts val="0"/>
              </a:spcAft>
              <a:buFont typeface="+mj-lt"/>
              <a:buAutoNum type="arabicPeriod"/>
            </a:pPr>
            <a:r>
              <a:rPr lang="en-US" sz="2000" smtClean="0"/>
              <a:t>Which statement best describes you?</a:t>
            </a:r>
          </a:p>
          <a:p>
            <a:pPr marL="457200" lvl="1">
              <a:spcBef>
                <a:spcPts val="0"/>
              </a:spcBef>
              <a:spcAft>
                <a:spcPts val="0"/>
              </a:spcAft>
            </a:pPr>
            <a:r>
              <a:rPr lang="en-US" sz="1400" smtClean="0"/>
              <a:t>This topic directly affects my work today</a:t>
            </a:r>
          </a:p>
          <a:p>
            <a:pPr marL="457200" lvl="1">
              <a:spcBef>
                <a:spcPts val="0"/>
              </a:spcBef>
              <a:spcAft>
                <a:spcPts val="0"/>
              </a:spcAft>
            </a:pPr>
            <a:r>
              <a:rPr lang="en-US" sz="1400" smtClean="0"/>
              <a:t>I expect this topic to be useful to me in the future</a:t>
            </a:r>
          </a:p>
          <a:p>
            <a:pPr marL="457200" lvl="1">
              <a:spcBef>
                <a:spcPts val="0"/>
              </a:spcBef>
              <a:spcAft>
                <a:spcPts val="0"/>
              </a:spcAft>
            </a:pPr>
            <a:r>
              <a:rPr lang="en-US" sz="1400" smtClean="0"/>
              <a:t>I'm evaluating this technology</a:t>
            </a:r>
          </a:p>
          <a:p>
            <a:pPr marL="457200" lvl="1">
              <a:spcBef>
                <a:spcPts val="0"/>
              </a:spcBef>
              <a:spcAft>
                <a:spcPts val="0"/>
              </a:spcAft>
            </a:pPr>
            <a:r>
              <a:rPr lang="en-US" sz="1400" smtClean="0"/>
              <a:t>None of the above</a:t>
            </a:r>
          </a:p>
          <a:p>
            <a:pPr lvl="1">
              <a:spcBef>
                <a:spcPts val="0"/>
              </a:spcBef>
              <a:spcAft>
                <a:spcPts val="0"/>
              </a:spcAft>
            </a:pPr>
            <a:endParaRPr lang="en-US" dirty="0"/>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smtClean="0"/>
              <a:t>The Wine – Idling Event</a:t>
            </a:r>
          </a:p>
        </p:txBody>
      </p:sp>
      <p:sp>
        <p:nvSpPr>
          <p:cNvPr id="24579" name="Rectangle 3"/>
          <p:cNvSpPr>
            <a:spLocks noGrp="1" noChangeArrowheads="1"/>
          </p:cNvSpPr>
          <p:nvPr>
            <p:ph idx="1"/>
          </p:nvPr>
        </p:nvSpPr>
        <p:spPr>
          <a:xfrm>
            <a:off x="2135778" y="1567408"/>
            <a:ext cx="6299446" cy="4417999"/>
          </a:xfrm>
        </p:spPr>
        <p:txBody>
          <a:bodyPr/>
          <a:lstStyle/>
          <a:p>
            <a:pPr>
              <a:buNone/>
            </a:pPr>
            <a:r>
              <a:rPr lang="en-US" sz="2800" dirty="0" err="1" smtClean="0"/>
              <a:t>Application.Idling</a:t>
            </a:r>
            <a:r>
              <a:rPr lang="en-US" sz="2800" dirty="0" smtClean="0"/>
              <a:t> </a:t>
            </a:r>
          </a:p>
          <a:p>
            <a:pPr>
              <a:buClr>
                <a:schemeClr val="accent1">
                  <a:lumMod val="60000"/>
                  <a:lumOff val="40000"/>
                </a:schemeClr>
              </a:buClr>
              <a:buFont typeface="Wingdings" pitchFamily="2" charset="2"/>
              <a:buChar char="§"/>
            </a:pPr>
            <a:r>
              <a:rPr lang="en-US" sz="2000" dirty="0" smtClean="0"/>
              <a:t>Raised when the API application can safely access the active document between user interactions. </a:t>
            </a:r>
          </a:p>
          <a:p>
            <a:pPr>
              <a:buClr>
                <a:schemeClr val="accent1">
                  <a:lumMod val="60000"/>
                  <a:lumOff val="40000"/>
                </a:schemeClr>
              </a:buClr>
              <a:buFont typeface="Wingdings" pitchFamily="2" charset="2"/>
              <a:buChar char="§"/>
            </a:pPr>
            <a:r>
              <a:rPr lang="en-US" sz="2000" dirty="0" smtClean="0"/>
              <a:t>Allows changes to the document if a new transaction is opened.</a:t>
            </a:r>
          </a:p>
          <a:p>
            <a:pPr>
              <a:buClr>
                <a:schemeClr val="accent1">
                  <a:lumMod val="60000"/>
                  <a:lumOff val="40000"/>
                </a:schemeClr>
              </a:buClr>
              <a:buFont typeface="Wingdings" pitchFamily="2" charset="2"/>
              <a:buChar char="§"/>
            </a:pPr>
            <a:r>
              <a:rPr lang="en-US" sz="2000" dirty="0" smtClean="0"/>
              <a:t>User perception of Revit responsiveness will be improved by splitting tasks across multiple event calls</a:t>
            </a:r>
          </a:p>
          <a:p>
            <a:pPr marL="0" indent="0" eaLnBrk="1" hangingPunct="1">
              <a:lnSpc>
                <a:spcPct val="90000"/>
              </a:lnSpc>
            </a:pPr>
            <a:endParaRPr lang="en-US" dirty="0" smtClean="0"/>
          </a:p>
        </p:txBody>
      </p:sp>
      <p:pic>
        <p:nvPicPr>
          <p:cNvPr id="7"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658857" y="1509170"/>
            <a:ext cx="1262583" cy="2057400"/>
          </a:xfrm>
          <a:prstGeom prst="rect">
            <a:avLst/>
          </a:prstGeom>
          <a:noFill/>
          <a:effectLst>
            <a:softEdge rad="63500"/>
          </a:effectLst>
        </p:spPr>
      </p:pic>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The Wine – Command Registration</a:t>
            </a:r>
          </a:p>
        </p:txBody>
      </p:sp>
      <p:sp>
        <p:nvSpPr>
          <p:cNvPr id="25603" name="Content Placeholder 4"/>
          <p:cNvSpPr>
            <a:spLocks noGrp="1"/>
          </p:cNvSpPr>
          <p:nvPr>
            <p:ph idx="1"/>
          </p:nvPr>
        </p:nvSpPr>
        <p:spPr>
          <a:xfrm>
            <a:off x="1975122" y="1562187"/>
            <a:ext cx="6506725" cy="4905267"/>
          </a:xfrm>
        </p:spPr>
        <p:txBody>
          <a:bodyPr/>
          <a:lstStyle/>
          <a:p>
            <a:r>
              <a:rPr lang="en-US" sz="2000" dirty="0" smtClean="0"/>
              <a:t>The Revit API now offers the ability to register API applications via a .</a:t>
            </a:r>
            <a:r>
              <a:rPr lang="en-US" sz="2000" dirty="0" err="1" smtClean="0"/>
              <a:t>addin</a:t>
            </a:r>
            <a:r>
              <a:rPr lang="en-US" sz="2000" dirty="0" smtClean="0"/>
              <a:t> </a:t>
            </a:r>
            <a:r>
              <a:rPr lang="en-US" sz="2000" smtClean="0"/>
              <a:t>manifest file</a:t>
            </a:r>
            <a:endParaRPr lang="en-US" sz="2000" dirty="0" smtClean="0"/>
          </a:p>
          <a:p>
            <a:r>
              <a:rPr lang="en-US" sz="2000" dirty="0" smtClean="0"/>
              <a:t>Multiple </a:t>
            </a:r>
            <a:r>
              <a:rPr lang="en-US" sz="2000" dirty="0" err="1" smtClean="0"/>
              <a:t>AddIn</a:t>
            </a:r>
            <a:r>
              <a:rPr lang="en-US" sz="2000" dirty="0" smtClean="0"/>
              <a:t> elements may be provided in a single </a:t>
            </a:r>
            <a:r>
              <a:rPr lang="en-US" sz="2000" smtClean="0"/>
              <a:t>manifest file</a:t>
            </a:r>
            <a:endParaRPr lang="en-US" sz="2000" dirty="0" smtClean="0"/>
          </a:p>
          <a:p>
            <a:r>
              <a:rPr lang="en-US" sz="2000" smtClean="0"/>
              <a:t>Among many others, the </a:t>
            </a:r>
            <a:r>
              <a:rPr lang="en-US" sz="2000" dirty="0" smtClean="0"/>
              <a:t>new </a:t>
            </a:r>
            <a:r>
              <a:rPr lang="en-US" sz="2000" smtClean="0"/>
              <a:t>mechanism offers </a:t>
            </a:r>
            <a:r>
              <a:rPr lang="en-US" sz="2000" dirty="0" smtClean="0"/>
              <a:t>the following XML tags:</a:t>
            </a:r>
          </a:p>
          <a:p>
            <a:pPr lvl="2">
              <a:spcAft>
                <a:spcPts val="0"/>
              </a:spcAft>
            </a:pPr>
            <a:r>
              <a:rPr lang="en-US" dirty="0" smtClean="0"/>
              <a:t>Assembly </a:t>
            </a:r>
          </a:p>
          <a:p>
            <a:pPr lvl="2">
              <a:spcBef>
                <a:spcPts val="0"/>
              </a:spcBef>
              <a:spcAft>
                <a:spcPts val="0"/>
              </a:spcAft>
            </a:pPr>
            <a:r>
              <a:rPr lang="en-US" dirty="0" err="1" smtClean="0"/>
              <a:t>ClientId</a:t>
            </a:r>
            <a:r>
              <a:rPr lang="en-US" dirty="0" smtClean="0"/>
              <a:t> </a:t>
            </a:r>
          </a:p>
          <a:p>
            <a:pPr lvl="2">
              <a:spcBef>
                <a:spcPts val="0"/>
              </a:spcBef>
              <a:spcAft>
                <a:spcPts val="0"/>
              </a:spcAft>
            </a:pPr>
            <a:r>
              <a:rPr lang="en-US" dirty="0" smtClean="0"/>
              <a:t>Text </a:t>
            </a:r>
          </a:p>
          <a:p>
            <a:pPr lvl="2">
              <a:spcBef>
                <a:spcPts val="0"/>
              </a:spcBef>
              <a:spcAft>
                <a:spcPts val="0"/>
              </a:spcAft>
            </a:pPr>
            <a:r>
              <a:rPr lang="en-US" dirty="0" smtClean="0"/>
              <a:t>Description</a:t>
            </a:r>
          </a:p>
          <a:p>
            <a:r>
              <a:rPr lang="en-US" sz="2000" dirty="0" smtClean="0"/>
              <a:t>The Revit.ini registration mechanism remains in place for the 2011 release but will be removed in </a:t>
            </a:r>
            <a:r>
              <a:rPr lang="en-US" sz="2000" smtClean="0"/>
              <a:t>the future</a:t>
            </a:r>
            <a:endParaRPr lang="en-US" dirty="0" smtClean="0"/>
          </a:p>
        </p:txBody>
      </p:sp>
      <p:pic>
        <p:nvPicPr>
          <p:cNvPr id="5"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658857" y="1509170"/>
            <a:ext cx="1262583" cy="2057400"/>
          </a:xfrm>
          <a:prstGeom prst="rect">
            <a:avLst/>
          </a:prstGeom>
          <a:noFill/>
          <a:effectLst>
            <a:softEdge rad="63500"/>
          </a:effectLst>
        </p:spPr>
      </p:pic>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The Wine – Command Registration</a:t>
            </a:r>
          </a:p>
        </p:txBody>
      </p:sp>
      <p:sp>
        <p:nvSpPr>
          <p:cNvPr id="25603" name="Content Placeholder 4"/>
          <p:cNvSpPr>
            <a:spLocks noGrp="1"/>
          </p:cNvSpPr>
          <p:nvPr>
            <p:ph idx="1"/>
          </p:nvPr>
        </p:nvSpPr>
        <p:spPr>
          <a:xfrm>
            <a:off x="1975122" y="1562187"/>
            <a:ext cx="6506725" cy="4905267"/>
          </a:xfrm>
        </p:spPr>
        <p:txBody>
          <a:bodyPr/>
          <a:lstStyle/>
          <a:p>
            <a:r>
              <a:rPr lang="en-US" sz="2000" dirty="0" smtClean="0"/>
              <a:t>Create entries in the Revit journal</a:t>
            </a:r>
          </a:p>
          <a:p>
            <a:pPr lvl="1"/>
            <a:r>
              <a:rPr lang="en-US" b="1" dirty="0" err="1" smtClean="0"/>
              <a:t>JournalMode.UsingCommandData</a:t>
            </a:r>
            <a:endParaRPr lang="en-US" b="1" dirty="0" smtClean="0"/>
          </a:p>
          <a:p>
            <a:pPr lvl="1">
              <a:buNone/>
            </a:pPr>
            <a:r>
              <a:rPr lang="en-US" dirty="0" smtClean="0"/>
              <a:t>	Uses the “</a:t>
            </a:r>
            <a:r>
              <a:rPr lang="en-US" dirty="0" err="1" smtClean="0"/>
              <a:t>StringStringMap</a:t>
            </a:r>
            <a:r>
              <a:rPr lang="en-US" dirty="0" smtClean="0"/>
              <a:t>” supplied in the command data. Hides all Revit journal entries in between the external command invocation and the </a:t>
            </a:r>
            <a:r>
              <a:rPr lang="en-US" dirty="0" err="1" smtClean="0"/>
              <a:t>StringStringMap</a:t>
            </a:r>
            <a:r>
              <a:rPr lang="en-US" dirty="0" smtClean="0"/>
              <a:t> entry. </a:t>
            </a:r>
          </a:p>
          <a:p>
            <a:pPr lvl="1"/>
            <a:r>
              <a:rPr lang="en-US" b="1" dirty="0" err="1" smtClean="0"/>
              <a:t>JournalMode.NoCommandData</a:t>
            </a:r>
            <a:r>
              <a:rPr lang="en-US" dirty="0" smtClean="0"/>
              <a:t/>
            </a:r>
            <a:br>
              <a:rPr lang="en-US" dirty="0" smtClean="0"/>
            </a:br>
            <a:r>
              <a:rPr lang="en-US" dirty="0" smtClean="0"/>
              <a:t>Does not write contents of the </a:t>
            </a:r>
            <a:r>
              <a:rPr lang="en-US" dirty="0" err="1" smtClean="0"/>
              <a:t>ExternalCommandData.Data</a:t>
            </a:r>
            <a:r>
              <a:rPr lang="en-US" dirty="0" smtClean="0"/>
              <a:t> map to the Revit journal. Allows Revit API calls to write to the journal as needed. This option should allow commands which invoke the Revit UI for selection or for responses to task dialogs to replay correctly. </a:t>
            </a:r>
          </a:p>
          <a:p>
            <a:pPr indent="0"/>
            <a:endParaRPr lang="en-US" dirty="0" smtClean="0"/>
          </a:p>
          <a:p>
            <a:pPr indent="0"/>
            <a:endParaRPr lang="en-US" dirty="0" smtClean="0"/>
          </a:p>
          <a:p>
            <a:pPr indent="0"/>
            <a:endParaRPr lang="en-US" dirty="0" smtClean="0"/>
          </a:p>
        </p:txBody>
      </p:sp>
      <p:pic>
        <p:nvPicPr>
          <p:cNvPr id="5"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658857" y="1509170"/>
            <a:ext cx="1262583" cy="2057400"/>
          </a:xfrm>
          <a:prstGeom prst="rect">
            <a:avLst/>
          </a:prstGeom>
          <a:noFill/>
          <a:effectLst>
            <a:softEdge rad="63500"/>
          </a:effectLst>
        </p:spPr>
      </p:pic>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The Wine – Tasks Dialog</a:t>
            </a:r>
          </a:p>
        </p:txBody>
      </p:sp>
      <p:sp>
        <p:nvSpPr>
          <p:cNvPr id="25603" name="Content Placeholder 4"/>
          <p:cNvSpPr>
            <a:spLocks noGrp="1"/>
          </p:cNvSpPr>
          <p:nvPr>
            <p:ph idx="1"/>
          </p:nvPr>
        </p:nvSpPr>
        <p:spPr>
          <a:xfrm>
            <a:off x="2001498" y="3429018"/>
            <a:ext cx="6506725" cy="2528500"/>
          </a:xfrm>
        </p:spPr>
        <p:txBody>
          <a:bodyPr/>
          <a:lstStyle/>
          <a:p>
            <a:pPr>
              <a:buClr>
                <a:schemeClr val="accent5">
                  <a:lumMod val="90000"/>
                </a:schemeClr>
              </a:buClr>
              <a:buFont typeface="Wingdings" pitchFamily="2" charset="2"/>
              <a:buChar char="§"/>
            </a:pPr>
            <a:r>
              <a:rPr lang="en-US" dirty="0" smtClean="0"/>
              <a:t>Instructions</a:t>
            </a:r>
          </a:p>
          <a:p>
            <a:pPr>
              <a:buClr>
                <a:schemeClr val="accent5">
                  <a:lumMod val="90000"/>
                </a:schemeClr>
              </a:buClr>
              <a:buFont typeface="Wingdings" pitchFamily="2" charset="2"/>
              <a:buChar char="§"/>
            </a:pPr>
            <a:r>
              <a:rPr lang="en-US" dirty="0" smtClean="0"/>
              <a:t>Detailed Text</a:t>
            </a:r>
          </a:p>
          <a:p>
            <a:pPr>
              <a:buClr>
                <a:schemeClr val="accent5">
                  <a:lumMod val="90000"/>
                </a:schemeClr>
              </a:buClr>
              <a:buFont typeface="Wingdings" pitchFamily="2" charset="2"/>
              <a:buChar char="§"/>
            </a:pPr>
            <a:r>
              <a:rPr lang="en-US" dirty="0" smtClean="0"/>
              <a:t>Icons</a:t>
            </a:r>
          </a:p>
          <a:p>
            <a:pPr>
              <a:buClr>
                <a:schemeClr val="accent5">
                  <a:lumMod val="90000"/>
                </a:schemeClr>
              </a:buClr>
              <a:buFont typeface="Wingdings" pitchFamily="2" charset="2"/>
              <a:buChar char="§"/>
            </a:pPr>
            <a:r>
              <a:rPr lang="en-US" dirty="0" smtClean="0"/>
              <a:t>Buttons</a:t>
            </a:r>
          </a:p>
          <a:p>
            <a:pPr>
              <a:buClr>
                <a:schemeClr val="accent5">
                  <a:lumMod val="90000"/>
                </a:schemeClr>
              </a:buClr>
              <a:buFont typeface="Wingdings" pitchFamily="2" charset="2"/>
              <a:buChar char="§"/>
            </a:pPr>
            <a:r>
              <a:rPr lang="en-US" dirty="0" smtClean="0"/>
              <a:t>Command Links </a:t>
            </a:r>
          </a:p>
          <a:p>
            <a:pPr indent="0"/>
            <a:endParaRPr lang="en-US" dirty="0" smtClean="0"/>
          </a:p>
          <a:p>
            <a:pPr indent="0"/>
            <a:endParaRPr lang="en-US" dirty="0" smtClean="0"/>
          </a:p>
          <a:p>
            <a:pPr indent="0"/>
            <a:endParaRPr lang="en-US" dirty="0" smtClean="0"/>
          </a:p>
        </p:txBody>
      </p:sp>
      <p:pic>
        <p:nvPicPr>
          <p:cNvPr id="5"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658857" y="1509170"/>
            <a:ext cx="1262583" cy="2057400"/>
          </a:xfrm>
          <a:prstGeom prst="rect">
            <a:avLst/>
          </a:prstGeom>
          <a:noFill/>
          <a:effectLst>
            <a:softEdge rad="63500"/>
          </a:effectLst>
        </p:spPr>
      </p:pic>
      <p:pic>
        <p:nvPicPr>
          <p:cNvPr id="6" name="Picture 5" descr="TaskDialog.jpg"/>
          <p:cNvPicPr>
            <a:picLocks noChangeAspect="1"/>
          </p:cNvPicPr>
          <p:nvPr/>
        </p:nvPicPr>
        <p:blipFill>
          <a:blip r:embed="rId4" cstate="print"/>
          <a:stretch>
            <a:fillRect/>
          </a:stretch>
        </p:blipFill>
        <p:spPr>
          <a:xfrm>
            <a:off x="2074018" y="1567234"/>
            <a:ext cx="4306499" cy="1631937"/>
          </a:xfrm>
          <a:prstGeom prst="rect">
            <a:avLst/>
          </a:prstGeom>
        </p:spPr>
      </p:pic>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The Wine – </a:t>
            </a:r>
            <a:br>
              <a:rPr lang="en-US" dirty="0" smtClean="0"/>
            </a:br>
            <a:r>
              <a:rPr lang="en-US" dirty="0" smtClean="0"/>
              <a:t>	Failure Posting &amp; Handling API</a:t>
            </a:r>
          </a:p>
        </p:txBody>
      </p:sp>
      <p:sp>
        <p:nvSpPr>
          <p:cNvPr id="25603" name="Content Placeholder 4"/>
          <p:cNvSpPr>
            <a:spLocks noGrp="1"/>
          </p:cNvSpPr>
          <p:nvPr>
            <p:ph idx="1"/>
          </p:nvPr>
        </p:nvSpPr>
        <p:spPr>
          <a:xfrm>
            <a:off x="1975122" y="1562187"/>
            <a:ext cx="6506725" cy="4905267"/>
          </a:xfrm>
        </p:spPr>
        <p:txBody>
          <a:bodyPr/>
          <a:lstStyle/>
          <a:p>
            <a:pPr>
              <a:buClr>
                <a:schemeClr val="accent1">
                  <a:lumMod val="60000"/>
                  <a:lumOff val="40000"/>
                </a:schemeClr>
              </a:buClr>
              <a:buFont typeface="Wingdings" pitchFamily="2" charset="2"/>
              <a:buChar char="§"/>
            </a:pPr>
            <a:endParaRPr lang="en-US" dirty="0" smtClean="0"/>
          </a:p>
          <a:p>
            <a:pPr>
              <a:buClr>
                <a:schemeClr val="accent1">
                  <a:lumMod val="60000"/>
                  <a:lumOff val="40000"/>
                </a:schemeClr>
              </a:buClr>
              <a:buFont typeface="Wingdings" pitchFamily="2" charset="2"/>
              <a:buChar char="§"/>
            </a:pPr>
            <a:r>
              <a:rPr lang="en-US" dirty="0" smtClean="0"/>
              <a:t>Define and Post Failures</a:t>
            </a:r>
          </a:p>
          <a:p>
            <a:pPr>
              <a:buClr>
                <a:schemeClr val="accent1">
                  <a:lumMod val="60000"/>
                  <a:lumOff val="40000"/>
                </a:schemeClr>
              </a:buClr>
              <a:buFont typeface="Wingdings" pitchFamily="2" charset="2"/>
              <a:buChar char="§"/>
            </a:pPr>
            <a:r>
              <a:rPr lang="en-US" dirty="0" smtClean="0"/>
              <a:t>Respond to Failures </a:t>
            </a:r>
          </a:p>
          <a:p>
            <a:pPr>
              <a:buClr>
                <a:schemeClr val="accent1">
                  <a:lumMod val="60000"/>
                  <a:lumOff val="40000"/>
                </a:schemeClr>
              </a:buClr>
              <a:buFont typeface="Wingdings" pitchFamily="2" charset="2"/>
              <a:buChar char="§"/>
            </a:pPr>
            <a:r>
              <a:rPr lang="en-US" dirty="0" smtClean="0"/>
              <a:t>Create Custom Failures </a:t>
            </a:r>
          </a:p>
          <a:p>
            <a:pPr>
              <a:buClr>
                <a:schemeClr val="accent1">
                  <a:lumMod val="60000"/>
                  <a:lumOff val="40000"/>
                </a:schemeClr>
              </a:buClr>
              <a:buFont typeface="Wingdings" pitchFamily="2" charset="2"/>
              <a:buChar char="§"/>
            </a:pPr>
            <a:r>
              <a:rPr lang="en-US" dirty="0" smtClean="0"/>
              <a:t>Customize Failure Resolution</a:t>
            </a:r>
          </a:p>
          <a:p>
            <a:pPr>
              <a:buClr>
                <a:schemeClr val="accent1">
                  <a:lumMod val="60000"/>
                  <a:lumOff val="40000"/>
                </a:schemeClr>
              </a:buClr>
            </a:pPr>
            <a:endParaRPr lang="en-US" dirty="0" smtClean="0"/>
          </a:p>
          <a:p>
            <a:pPr indent="0"/>
            <a:endParaRPr lang="en-US" dirty="0" smtClean="0"/>
          </a:p>
          <a:p>
            <a:pPr indent="0"/>
            <a:endParaRPr lang="en-US" dirty="0" smtClean="0"/>
          </a:p>
        </p:txBody>
      </p:sp>
      <p:pic>
        <p:nvPicPr>
          <p:cNvPr id="5"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658857" y="1509170"/>
            <a:ext cx="1262583" cy="2057400"/>
          </a:xfrm>
          <a:prstGeom prst="rect">
            <a:avLst/>
          </a:prstGeom>
          <a:noFill/>
          <a:effectLst>
            <a:softEdge rad="63500"/>
          </a:effectLst>
        </p:spPr>
      </p:pic>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The Wine – Analysis Visualization</a:t>
            </a:r>
          </a:p>
        </p:txBody>
      </p:sp>
      <p:sp>
        <p:nvSpPr>
          <p:cNvPr id="25603" name="Content Placeholder 4"/>
          <p:cNvSpPr>
            <a:spLocks noGrp="1"/>
          </p:cNvSpPr>
          <p:nvPr>
            <p:ph idx="1"/>
          </p:nvPr>
        </p:nvSpPr>
        <p:spPr>
          <a:xfrm>
            <a:off x="1975122" y="1562187"/>
            <a:ext cx="6506725" cy="4905267"/>
          </a:xfrm>
        </p:spPr>
        <p:txBody>
          <a:bodyPr/>
          <a:lstStyle/>
          <a:p>
            <a:pPr indent="0"/>
            <a:endParaRPr lang="en-US" dirty="0" smtClean="0"/>
          </a:p>
          <a:p>
            <a:pPr indent="0"/>
            <a:endParaRPr lang="en-US" dirty="0" smtClean="0"/>
          </a:p>
          <a:p>
            <a:pPr indent="0"/>
            <a:endParaRPr lang="en-US" dirty="0" smtClean="0"/>
          </a:p>
        </p:txBody>
      </p:sp>
      <p:pic>
        <p:nvPicPr>
          <p:cNvPr id="5"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658857" y="1509170"/>
            <a:ext cx="1262583" cy="2057400"/>
          </a:xfrm>
          <a:prstGeom prst="rect">
            <a:avLst/>
          </a:prstGeom>
          <a:noFill/>
          <a:effectLst>
            <a:softEdge rad="63500"/>
          </a:effectLst>
        </p:spPr>
      </p:pic>
      <p:pic>
        <p:nvPicPr>
          <p:cNvPr id="6" name="Picture 2" descr="image001"/>
          <p:cNvPicPr>
            <a:picLocks noChangeAspect="1" noChangeArrowheads="1"/>
          </p:cNvPicPr>
          <p:nvPr/>
        </p:nvPicPr>
        <p:blipFill>
          <a:blip r:embed="rId4" cstate="print"/>
          <a:srcRect/>
          <a:stretch>
            <a:fillRect/>
          </a:stretch>
        </p:blipFill>
        <p:spPr bwMode="auto">
          <a:xfrm>
            <a:off x="1960457" y="1543464"/>
            <a:ext cx="4998128" cy="3710146"/>
          </a:xfrm>
          <a:prstGeom prst="rect">
            <a:avLst/>
          </a:prstGeom>
          <a:noFill/>
          <a:ln w="9525">
            <a:noFill/>
            <a:miter lim="800000"/>
            <a:headEnd/>
            <a:tailEnd/>
          </a:ln>
        </p:spPr>
      </p:pic>
      <p:pic>
        <p:nvPicPr>
          <p:cNvPr id="1026" name="Picture 2"/>
          <p:cNvPicPr>
            <a:picLocks noChangeAspect="1" noChangeArrowheads="1"/>
          </p:cNvPicPr>
          <p:nvPr/>
        </p:nvPicPr>
        <p:blipFill>
          <a:blip r:embed="rId5" cstate="print"/>
          <a:srcRect l="28265" t="35052" r="25847" b="23138"/>
          <a:stretch>
            <a:fillRect/>
          </a:stretch>
        </p:blipFill>
        <p:spPr bwMode="auto">
          <a:xfrm>
            <a:off x="5339723" y="1471288"/>
            <a:ext cx="3694549" cy="2524639"/>
          </a:xfrm>
          <a:prstGeom prst="rect">
            <a:avLst/>
          </a:prstGeom>
          <a:ln>
            <a:noFill/>
          </a:ln>
          <a:effectLst>
            <a:outerShdw blurRad="190500" algn="tl" rotWithShape="0">
              <a:srgbClr val="000000">
                <a:alpha val="70000"/>
              </a:srgbClr>
            </a:outerShdw>
          </a:effectLst>
        </p:spPr>
      </p:pic>
      <p:pic>
        <p:nvPicPr>
          <p:cNvPr id="1027" name="Picture 3"/>
          <p:cNvPicPr>
            <a:picLocks noChangeAspect="1" noChangeArrowheads="1"/>
          </p:cNvPicPr>
          <p:nvPr/>
        </p:nvPicPr>
        <p:blipFill>
          <a:blip r:embed="rId6" cstate="print"/>
          <a:srcRect l="39286" t="39837" r="25265" b="27755"/>
          <a:stretch>
            <a:fillRect/>
          </a:stretch>
        </p:blipFill>
        <p:spPr bwMode="auto">
          <a:xfrm>
            <a:off x="3773486" y="4753879"/>
            <a:ext cx="2417002" cy="1657254"/>
          </a:xfrm>
          <a:prstGeom prst="rect">
            <a:avLst/>
          </a:prstGeom>
          <a:ln>
            <a:noFill/>
          </a:ln>
          <a:effectLst>
            <a:outerShdw blurRad="190500" algn="tl" rotWithShape="0">
              <a:srgbClr val="000000">
                <a:alpha val="70000"/>
              </a:srgbClr>
            </a:outerShdw>
          </a:effectLst>
        </p:spPr>
      </p:pic>
      <p:pic>
        <p:nvPicPr>
          <p:cNvPr id="1028" name="Picture 4"/>
          <p:cNvPicPr>
            <a:picLocks noChangeAspect="1" noChangeArrowheads="1"/>
          </p:cNvPicPr>
          <p:nvPr/>
        </p:nvPicPr>
        <p:blipFill>
          <a:blip r:embed="rId7" cstate="print"/>
          <a:srcRect l="41818" t="41176" r="22406" b="25241"/>
          <a:stretch>
            <a:fillRect/>
          </a:stretch>
        </p:blipFill>
        <p:spPr bwMode="auto">
          <a:xfrm>
            <a:off x="6323047" y="4726463"/>
            <a:ext cx="2391185" cy="1683481"/>
          </a:xfrm>
          <a:prstGeom prst="rect">
            <a:avLst/>
          </a:prstGeom>
          <a:ln>
            <a:noFill/>
          </a:ln>
          <a:effectLst>
            <a:outerShdw blurRad="190500" algn="tl" rotWithShape="0">
              <a:srgbClr val="000000">
                <a:alpha val="70000"/>
              </a:srgbClr>
            </a:outerShdw>
          </a:effectLst>
        </p:spPr>
      </p:pic>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The Wine – Analysis Visualization</a:t>
            </a:r>
            <a:br>
              <a:rPr lang="en-US" dirty="0" smtClean="0"/>
            </a:br>
            <a:r>
              <a:rPr lang="en-US" sz="2400" i="1" dirty="0" smtClean="0">
                <a:solidFill>
                  <a:srgbClr val="00B0F0"/>
                </a:solidFill>
              </a:rPr>
              <a:t> Demo…</a:t>
            </a:r>
            <a:endParaRPr lang="en-US" sz="2400" dirty="0" smtClean="0"/>
          </a:p>
        </p:txBody>
      </p:sp>
      <p:sp>
        <p:nvSpPr>
          <p:cNvPr id="25603" name="Content Placeholder 4"/>
          <p:cNvSpPr>
            <a:spLocks noGrp="1"/>
          </p:cNvSpPr>
          <p:nvPr>
            <p:ph idx="1"/>
          </p:nvPr>
        </p:nvSpPr>
        <p:spPr>
          <a:xfrm>
            <a:off x="1975122" y="1562187"/>
            <a:ext cx="6506725" cy="4905267"/>
          </a:xfrm>
        </p:spPr>
        <p:txBody>
          <a:bodyPr/>
          <a:lstStyle/>
          <a:p>
            <a:pPr indent="0"/>
            <a:endParaRPr lang="en-US" dirty="0" smtClean="0"/>
          </a:p>
          <a:p>
            <a:pPr indent="0"/>
            <a:endParaRPr lang="en-US" dirty="0" smtClean="0"/>
          </a:p>
          <a:p>
            <a:pPr indent="0"/>
            <a:endParaRPr lang="en-US" dirty="0" smtClean="0"/>
          </a:p>
        </p:txBody>
      </p:sp>
      <p:pic>
        <p:nvPicPr>
          <p:cNvPr id="5"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658857" y="1509170"/>
            <a:ext cx="1262583" cy="2057400"/>
          </a:xfrm>
          <a:prstGeom prst="rect">
            <a:avLst/>
          </a:prstGeom>
          <a:noFill/>
          <a:effectLst>
            <a:softEdge rad="63500"/>
          </a:effectLst>
        </p:spPr>
      </p:pic>
      <p:pic>
        <p:nvPicPr>
          <p:cNvPr id="1026" name="Picture 2"/>
          <p:cNvPicPr>
            <a:picLocks noChangeAspect="1" noChangeArrowheads="1"/>
          </p:cNvPicPr>
          <p:nvPr/>
        </p:nvPicPr>
        <p:blipFill>
          <a:blip r:embed="rId4" cstate="print"/>
          <a:srcRect l="28265" t="35052" r="25847" b="23138"/>
          <a:stretch>
            <a:fillRect/>
          </a:stretch>
        </p:blipFill>
        <p:spPr bwMode="auto">
          <a:xfrm>
            <a:off x="2364875" y="1434712"/>
            <a:ext cx="3694549" cy="2524639"/>
          </a:xfrm>
          <a:prstGeom prst="rect">
            <a:avLst/>
          </a:prstGeom>
          <a:ln>
            <a:noFill/>
          </a:ln>
          <a:effectLst>
            <a:outerShdw blurRad="190500" algn="tl" rotWithShape="0">
              <a:srgbClr val="000000">
                <a:alpha val="70000"/>
              </a:srgbClr>
            </a:outerShdw>
          </a:effectLst>
        </p:spPr>
      </p:pic>
      <p:pic>
        <p:nvPicPr>
          <p:cNvPr id="9" name="Picture 8" descr="Settings.JPG"/>
          <p:cNvPicPr/>
          <p:nvPr/>
        </p:nvPicPr>
        <p:blipFill>
          <a:blip r:embed="rId5" cstate="print"/>
          <a:stretch>
            <a:fillRect/>
          </a:stretch>
        </p:blipFill>
        <p:spPr>
          <a:xfrm>
            <a:off x="6688836" y="1438656"/>
            <a:ext cx="1692598" cy="27553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descr="Settings.JPG"/>
          <p:cNvPicPr/>
          <p:nvPr/>
        </p:nvPicPr>
        <p:blipFill>
          <a:blip r:embed="rId6" cstate="print"/>
          <a:stretch>
            <a:fillRect/>
          </a:stretch>
        </p:blipFill>
        <p:spPr>
          <a:xfrm>
            <a:off x="5997201" y="2438400"/>
            <a:ext cx="1700088" cy="27675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Settings.JPG"/>
          <p:cNvPicPr/>
          <p:nvPr/>
        </p:nvPicPr>
        <p:blipFill>
          <a:blip r:embed="rId7" cstate="print"/>
          <a:stretch>
            <a:fillRect/>
          </a:stretch>
        </p:blipFill>
        <p:spPr>
          <a:xfrm>
            <a:off x="3410331" y="4048124"/>
            <a:ext cx="2514219" cy="20815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The Wine – UI API Enhancements</a:t>
            </a:r>
          </a:p>
        </p:txBody>
      </p:sp>
      <p:sp>
        <p:nvSpPr>
          <p:cNvPr id="25603" name="Content Placeholder 4"/>
          <p:cNvSpPr>
            <a:spLocks noGrp="1"/>
          </p:cNvSpPr>
          <p:nvPr>
            <p:ph idx="1"/>
          </p:nvPr>
        </p:nvSpPr>
        <p:spPr>
          <a:xfrm>
            <a:off x="1975122" y="1562187"/>
            <a:ext cx="6506725" cy="4905267"/>
          </a:xfrm>
        </p:spPr>
        <p:txBody>
          <a:bodyPr/>
          <a:lstStyle/>
          <a:p>
            <a:pPr>
              <a:buClr>
                <a:schemeClr val="accent5">
                  <a:lumMod val="75000"/>
                </a:schemeClr>
              </a:buClr>
              <a:buFont typeface="Wingdings" pitchFamily="2" charset="2"/>
              <a:buChar char="§"/>
            </a:pPr>
            <a:r>
              <a:rPr lang="en-US" sz="2000" dirty="0" err="1" smtClean="0"/>
              <a:t>SplitButton</a:t>
            </a:r>
            <a:r>
              <a:rPr lang="en-US" sz="2000" dirty="0" smtClean="0"/>
              <a:t> - a </a:t>
            </a:r>
            <a:r>
              <a:rPr lang="en-US" sz="2000" dirty="0" err="1" smtClean="0"/>
              <a:t>pulldown</a:t>
            </a:r>
            <a:r>
              <a:rPr lang="en-US" sz="2000" dirty="0" smtClean="0"/>
              <a:t> button with a default pushbutton attached </a:t>
            </a:r>
          </a:p>
          <a:p>
            <a:pPr>
              <a:buClr>
                <a:schemeClr val="accent5">
                  <a:lumMod val="75000"/>
                </a:schemeClr>
              </a:buClr>
              <a:buFont typeface="Wingdings" pitchFamily="2" charset="2"/>
              <a:buChar char="§"/>
            </a:pPr>
            <a:r>
              <a:rPr lang="en-US" sz="2000" dirty="0" err="1" smtClean="0"/>
              <a:t>RadioGroup</a:t>
            </a:r>
            <a:r>
              <a:rPr lang="en-US" sz="2000" dirty="0" smtClean="0"/>
              <a:t> - a set of </a:t>
            </a:r>
            <a:r>
              <a:rPr lang="en-US" sz="2000" dirty="0" err="1" smtClean="0"/>
              <a:t>ToggleButtons</a:t>
            </a:r>
            <a:r>
              <a:rPr lang="en-US" sz="2000" dirty="0" smtClean="0"/>
              <a:t>, where only one of the set can be active at a time </a:t>
            </a:r>
          </a:p>
          <a:p>
            <a:pPr>
              <a:buClr>
                <a:schemeClr val="accent5">
                  <a:lumMod val="75000"/>
                </a:schemeClr>
              </a:buClr>
              <a:buFont typeface="Wingdings" pitchFamily="2" charset="2"/>
              <a:buChar char="§"/>
            </a:pPr>
            <a:r>
              <a:rPr lang="en-US" sz="2000" dirty="0" err="1" smtClean="0"/>
              <a:t>ComboBox</a:t>
            </a:r>
            <a:r>
              <a:rPr lang="en-US" sz="2000" dirty="0" smtClean="0"/>
              <a:t> - a </a:t>
            </a:r>
            <a:r>
              <a:rPr lang="en-US" sz="2000" dirty="0" err="1" smtClean="0"/>
              <a:t>pulldown</a:t>
            </a:r>
            <a:r>
              <a:rPr lang="en-US" sz="2000" dirty="0" smtClean="0"/>
              <a:t> containing a set of selectable items, which can be grouped optionally </a:t>
            </a:r>
          </a:p>
          <a:p>
            <a:pPr>
              <a:buClr>
                <a:schemeClr val="accent5">
                  <a:lumMod val="75000"/>
                </a:schemeClr>
              </a:buClr>
              <a:buFont typeface="Wingdings" pitchFamily="2" charset="2"/>
              <a:buChar char="§"/>
            </a:pPr>
            <a:r>
              <a:rPr lang="en-US" sz="2000" dirty="0" err="1" smtClean="0"/>
              <a:t>TextBox</a:t>
            </a:r>
            <a:r>
              <a:rPr lang="en-US" sz="2000" dirty="0" smtClean="0"/>
              <a:t> - an input field for users to enter text </a:t>
            </a:r>
          </a:p>
          <a:p>
            <a:pPr>
              <a:buClr>
                <a:schemeClr val="accent5">
                  <a:lumMod val="75000"/>
                </a:schemeClr>
              </a:buClr>
              <a:buFont typeface="Wingdings" pitchFamily="2" charset="2"/>
              <a:buChar char="§"/>
            </a:pPr>
            <a:r>
              <a:rPr lang="en-US" sz="2000" dirty="0" err="1" smtClean="0"/>
              <a:t>SlideOut</a:t>
            </a:r>
            <a:r>
              <a:rPr lang="en-US" sz="2000" dirty="0" smtClean="0"/>
              <a:t> panel - an extra panel can optionally slide down from a Ribbon panel; this panel can contain any of the standard Ribbon components </a:t>
            </a:r>
          </a:p>
          <a:p>
            <a:pPr indent="0"/>
            <a:endParaRPr lang="en-US" dirty="0" smtClean="0"/>
          </a:p>
          <a:p>
            <a:pPr indent="0"/>
            <a:endParaRPr lang="en-US" dirty="0" smtClean="0"/>
          </a:p>
          <a:p>
            <a:pPr indent="0"/>
            <a:endParaRPr lang="en-US" dirty="0" smtClean="0"/>
          </a:p>
        </p:txBody>
      </p:sp>
      <p:pic>
        <p:nvPicPr>
          <p:cNvPr id="5"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658857" y="1509170"/>
            <a:ext cx="1262583" cy="2057400"/>
          </a:xfrm>
          <a:prstGeom prst="rect">
            <a:avLst/>
          </a:prstGeom>
          <a:noFill/>
          <a:effectLst>
            <a:softEdge rad="63500"/>
          </a:effectLst>
        </p:spPr>
      </p:pic>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The Wine – And More…</a:t>
            </a:r>
          </a:p>
        </p:txBody>
      </p:sp>
      <p:sp>
        <p:nvSpPr>
          <p:cNvPr id="25603" name="Content Placeholder 4"/>
          <p:cNvSpPr>
            <a:spLocks noGrp="1"/>
          </p:cNvSpPr>
          <p:nvPr>
            <p:ph idx="1"/>
          </p:nvPr>
        </p:nvSpPr>
        <p:spPr>
          <a:xfrm>
            <a:off x="1975122" y="1496871"/>
            <a:ext cx="6506725" cy="4905267"/>
          </a:xfrm>
        </p:spPr>
        <p:txBody>
          <a:bodyPr/>
          <a:lstStyle/>
          <a:p>
            <a:pPr lvl="1"/>
            <a:r>
              <a:rPr lang="en-US" dirty="0" smtClean="0"/>
              <a:t>Obtain point placement references from a family </a:t>
            </a:r>
          </a:p>
          <a:p>
            <a:pPr lvl="1"/>
            <a:r>
              <a:rPr lang="en-US" dirty="0" smtClean="0"/>
              <a:t>Import DWG as link </a:t>
            </a:r>
          </a:p>
          <a:p>
            <a:pPr lvl="1"/>
            <a:r>
              <a:rPr lang="en-US" dirty="0" smtClean="0"/>
              <a:t>Identify if import instance is linked </a:t>
            </a:r>
          </a:p>
          <a:p>
            <a:pPr lvl="1"/>
            <a:r>
              <a:rPr lang="en-US" dirty="0" err="1" smtClean="0"/>
              <a:t>Rehost</a:t>
            </a:r>
            <a:r>
              <a:rPr lang="en-US" dirty="0" smtClean="0"/>
              <a:t> a form </a:t>
            </a:r>
          </a:p>
          <a:p>
            <a:pPr lvl="1"/>
            <a:r>
              <a:rPr lang="en-US" dirty="0" smtClean="0"/>
              <a:t>Rebar API changes </a:t>
            </a:r>
          </a:p>
          <a:p>
            <a:pPr lvl="1"/>
            <a:r>
              <a:rPr lang="en-US" dirty="0" smtClean="0"/>
              <a:t>Associate array dimension to label in families </a:t>
            </a:r>
          </a:p>
          <a:p>
            <a:pPr lvl="1"/>
            <a:r>
              <a:rPr lang="en-US" dirty="0" smtClean="0"/>
              <a:t>Refresh active view </a:t>
            </a:r>
          </a:p>
          <a:p>
            <a:pPr lvl="1"/>
            <a:r>
              <a:rPr lang="en-US" dirty="0" smtClean="0"/>
              <a:t>Create sloped wall on mass face </a:t>
            </a:r>
          </a:p>
          <a:p>
            <a:pPr lvl="1"/>
            <a:r>
              <a:rPr lang="en-US" dirty="0" smtClean="0"/>
              <a:t>Rename and replace a family parameter </a:t>
            </a:r>
          </a:p>
          <a:p>
            <a:pPr lvl="1"/>
            <a:r>
              <a:rPr lang="en-US" dirty="0" smtClean="0"/>
              <a:t>Reporting parameters </a:t>
            </a:r>
          </a:p>
          <a:p>
            <a:pPr lvl="1"/>
            <a:r>
              <a:rPr lang="en-US" dirty="0" smtClean="0"/>
              <a:t>Extract GUID from a Parameter </a:t>
            </a:r>
          </a:p>
          <a:p>
            <a:pPr lvl="1"/>
            <a:r>
              <a:rPr lang="en-US" dirty="0" err="1" smtClean="0"/>
              <a:t>SuspendUpdating</a:t>
            </a:r>
            <a:r>
              <a:rPr lang="en-US" dirty="0" smtClean="0"/>
              <a:t> applies </a:t>
            </a:r>
            <a:r>
              <a:rPr lang="en-US" smtClean="0"/>
              <a:t>to Parameter.Set</a:t>
            </a:r>
            <a:endParaRPr lang="en-US" dirty="0" smtClean="0"/>
          </a:p>
        </p:txBody>
      </p:sp>
      <p:pic>
        <p:nvPicPr>
          <p:cNvPr id="5"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658857" y="1509170"/>
            <a:ext cx="1262583" cy="2057400"/>
          </a:xfrm>
          <a:prstGeom prst="rect">
            <a:avLst/>
          </a:prstGeom>
          <a:noFill/>
          <a:effectLst>
            <a:softEdge rad="63500"/>
          </a:effectLst>
        </p:spPr>
      </p:pic>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The Wine – And More…</a:t>
            </a:r>
          </a:p>
        </p:txBody>
      </p:sp>
      <p:sp>
        <p:nvSpPr>
          <p:cNvPr id="25603" name="Content Placeholder 4"/>
          <p:cNvSpPr>
            <a:spLocks noGrp="1"/>
          </p:cNvSpPr>
          <p:nvPr>
            <p:ph idx="1"/>
          </p:nvPr>
        </p:nvSpPr>
        <p:spPr>
          <a:xfrm>
            <a:off x="1975122" y="1562187"/>
            <a:ext cx="6506725" cy="4905267"/>
          </a:xfrm>
        </p:spPr>
        <p:txBody>
          <a:bodyPr/>
          <a:lstStyle/>
          <a:p>
            <a:pPr lvl="1"/>
            <a:r>
              <a:rPr lang="en-US" dirty="0" smtClean="0"/>
              <a:t>Export option for color mode </a:t>
            </a:r>
          </a:p>
          <a:p>
            <a:pPr lvl="1"/>
            <a:r>
              <a:rPr lang="en-US" dirty="0" smtClean="0"/>
              <a:t>Export model to IFC</a:t>
            </a:r>
          </a:p>
          <a:p>
            <a:pPr lvl="1"/>
            <a:r>
              <a:rPr lang="en-US" dirty="0" smtClean="0"/>
              <a:t>Floor slope and elevation </a:t>
            </a:r>
          </a:p>
          <a:p>
            <a:pPr lvl="1"/>
            <a:r>
              <a:rPr lang="en-US" dirty="0" err="1" smtClean="0"/>
              <a:t>NewTruss</a:t>
            </a:r>
            <a:r>
              <a:rPr lang="en-US" dirty="0" smtClean="0"/>
              <a:t>() in Revit Architecture </a:t>
            </a:r>
          </a:p>
          <a:p>
            <a:pPr lvl="1"/>
            <a:r>
              <a:rPr lang="en-US" dirty="0" smtClean="0"/>
              <a:t>Validation in </a:t>
            </a:r>
            <a:r>
              <a:rPr lang="en-US" dirty="0" err="1" smtClean="0"/>
              <a:t>ElectricalSystem</a:t>
            </a:r>
            <a:r>
              <a:rPr lang="en-US" dirty="0" smtClean="0"/>
              <a:t> properties </a:t>
            </a:r>
          </a:p>
          <a:p>
            <a:pPr lvl="1"/>
            <a:r>
              <a:rPr lang="en-US" dirty="0" smtClean="0"/>
              <a:t>Converting between Model Curves and Detail/Symbolic Curves </a:t>
            </a:r>
          </a:p>
          <a:p>
            <a:pPr lvl="1"/>
            <a:r>
              <a:rPr lang="en-US" dirty="0" err="1" smtClean="0"/>
              <a:t>WireMaterialType</a:t>
            </a:r>
            <a:r>
              <a:rPr lang="en-US" dirty="0" smtClean="0"/>
              <a:t>, </a:t>
            </a:r>
            <a:r>
              <a:rPr lang="en-US" dirty="0" err="1" smtClean="0"/>
              <a:t>InsulationType</a:t>
            </a:r>
            <a:r>
              <a:rPr lang="en-US" dirty="0" smtClean="0"/>
              <a:t>, </a:t>
            </a:r>
            <a:r>
              <a:rPr lang="en-US" dirty="0" err="1" smtClean="0"/>
              <a:t>TemperatureRatingType</a:t>
            </a:r>
            <a:r>
              <a:rPr lang="en-US" dirty="0" smtClean="0"/>
              <a:t> </a:t>
            </a:r>
          </a:p>
          <a:p>
            <a:pPr lvl="1"/>
            <a:r>
              <a:rPr lang="en-US" dirty="0" err="1" smtClean="0"/>
              <a:t>DuctConnector</a:t>
            </a:r>
            <a:r>
              <a:rPr lang="en-US" dirty="0" smtClean="0"/>
              <a:t>, </a:t>
            </a:r>
            <a:r>
              <a:rPr lang="en-US" dirty="0" err="1" smtClean="0"/>
              <a:t>PipeConnector</a:t>
            </a:r>
            <a:r>
              <a:rPr lang="en-US" dirty="0" smtClean="0"/>
              <a:t>, </a:t>
            </a:r>
            <a:r>
              <a:rPr lang="en-US" dirty="0" err="1" smtClean="0"/>
              <a:t>ElectricalConnector</a:t>
            </a:r>
            <a:r>
              <a:rPr lang="en-US" dirty="0" smtClean="0"/>
              <a:t> </a:t>
            </a:r>
          </a:p>
          <a:p>
            <a:pPr lvl="1"/>
            <a:r>
              <a:rPr lang="en-US" dirty="0" smtClean="0"/>
              <a:t>Truss - attach and detach chord </a:t>
            </a:r>
          </a:p>
          <a:p>
            <a:pPr lvl="1"/>
            <a:r>
              <a:rPr lang="en-US" dirty="0" smtClean="0"/>
              <a:t>Drop truss and </a:t>
            </a:r>
            <a:r>
              <a:rPr lang="en-US" smtClean="0"/>
              <a:t>beam systems</a:t>
            </a:r>
            <a:endParaRPr lang="en-US" dirty="0" smtClean="0"/>
          </a:p>
        </p:txBody>
      </p:sp>
      <p:pic>
        <p:nvPicPr>
          <p:cNvPr id="5"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658857" y="1509170"/>
            <a:ext cx="1262583" cy="2057400"/>
          </a:xfrm>
          <a:prstGeom prst="rect">
            <a:avLst/>
          </a:prstGeom>
          <a:noFill/>
          <a:effectLst>
            <a:softEdge rad="63500"/>
          </a:effectLst>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Agenda</a:t>
            </a:r>
          </a:p>
        </p:txBody>
      </p:sp>
      <p:sp>
        <p:nvSpPr>
          <p:cNvPr id="12291" name="Rectangle 3"/>
          <p:cNvSpPr>
            <a:spLocks noGrp="1" noChangeArrowheads="1"/>
          </p:cNvSpPr>
          <p:nvPr>
            <p:ph idx="1"/>
          </p:nvPr>
        </p:nvSpPr>
        <p:spPr/>
        <p:txBody>
          <a:bodyPr/>
          <a:lstStyle/>
          <a:p>
            <a:r>
              <a:rPr lang="en-US" dirty="0" smtClean="0"/>
              <a:t>Revit 2011 Features</a:t>
            </a:r>
          </a:p>
          <a:p>
            <a:r>
              <a:rPr lang="en-US" dirty="0" smtClean="0"/>
              <a:t>APIs</a:t>
            </a:r>
          </a:p>
          <a:p>
            <a:pPr lvl="1"/>
            <a:r>
              <a:rPr lang="en-US" dirty="0" smtClean="0"/>
              <a:t>The Rice (must do)</a:t>
            </a:r>
          </a:p>
          <a:p>
            <a:pPr lvl="1"/>
            <a:r>
              <a:rPr lang="en-US" smtClean="0"/>
              <a:t>The Wine and MEP </a:t>
            </a:r>
            <a:r>
              <a:rPr lang="en-US" dirty="0" smtClean="0"/>
              <a:t>(value add)</a:t>
            </a:r>
          </a:p>
          <a:p>
            <a:pPr lvl="1" indent="-284163">
              <a:buNone/>
            </a:pPr>
            <a:r>
              <a:rPr lang="en-US" sz="2400" smtClean="0"/>
              <a:t>New </a:t>
            </a:r>
            <a:r>
              <a:rPr lang="en-US" sz="2400" dirty="0" smtClean="0"/>
              <a:t>SDK Samples</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9088" y="2554605"/>
            <a:ext cx="8062912" cy="1143000"/>
          </a:xfrm>
        </p:spPr>
        <p:txBody>
          <a:bodyPr/>
          <a:lstStyle/>
          <a:p>
            <a:pPr algn="ctr" rtl="0" eaLnBrk="0" fontAlgn="base" hangingPunct="0"/>
            <a:r>
              <a:rPr lang="en-US" sz="4000" kern="1200" smtClean="0">
                <a:solidFill>
                  <a:schemeClr val="tx1"/>
                </a:solidFill>
                <a:latin typeface="Arial"/>
                <a:ea typeface="宋体"/>
                <a:cs typeface="Arial"/>
              </a:rPr>
              <a:t>Revit MEP 2011 Update</a:t>
            </a:r>
            <a:endParaRPr lang="en-GB"/>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3200" smtClean="0"/>
              <a:t>Conduit, Cable Tray, and Panel Schedules</a:t>
            </a:r>
            <a:endParaRPr lang="en-US" sz="3200" dirty="0" smtClean="0"/>
          </a:p>
        </p:txBody>
      </p:sp>
      <p:sp>
        <p:nvSpPr>
          <p:cNvPr id="25603" name="Content Placeholder 4"/>
          <p:cNvSpPr>
            <a:spLocks noGrp="1"/>
          </p:cNvSpPr>
          <p:nvPr>
            <p:ph idx="1"/>
          </p:nvPr>
        </p:nvSpPr>
        <p:spPr>
          <a:xfrm>
            <a:off x="2059792" y="1562187"/>
            <a:ext cx="3748341" cy="520613"/>
          </a:xfrm>
        </p:spPr>
        <p:txBody>
          <a:bodyPr/>
          <a:lstStyle/>
          <a:p>
            <a:pPr marL="3175" indent="0"/>
            <a:r>
              <a:rPr lang="en-US" smtClean="0"/>
              <a:t>Full API Support</a:t>
            </a:r>
            <a:endParaRPr lang="en-US" dirty="0" smtClean="0"/>
          </a:p>
        </p:txBody>
      </p:sp>
      <p:pic>
        <p:nvPicPr>
          <p:cNvPr id="5"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658857" y="1509170"/>
            <a:ext cx="1262583" cy="2057400"/>
          </a:xfrm>
          <a:prstGeom prst="rect">
            <a:avLst/>
          </a:prstGeom>
          <a:noFill/>
          <a:effectLst>
            <a:softEdge rad="63500"/>
          </a:effectLst>
        </p:spPr>
      </p:pic>
      <p:pic>
        <p:nvPicPr>
          <p:cNvPr id="7" name="Picture 0" descr="Panel Room.jpg"/>
          <p:cNvPicPr>
            <a:picLocks noChangeAspect="1" noChangeArrowheads="1"/>
          </p:cNvPicPr>
          <p:nvPr/>
        </p:nvPicPr>
        <p:blipFill>
          <a:blip r:embed="rId4" cstate="print"/>
          <a:srcRect/>
          <a:stretch>
            <a:fillRect/>
          </a:stretch>
        </p:blipFill>
        <p:spPr bwMode="auto">
          <a:xfrm>
            <a:off x="2082643" y="2139811"/>
            <a:ext cx="5673067" cy="3964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3200" smtClean="0"/>
              <a:t>Revit MEP API Evolution</a:t>
            </a:r>
            <a:endParaRPr lang="en-US" sz="3200" dirty="0" smtClean="0"/>
          </a:p>
        </p:txBody>
      </p:sp>
      <p:sp>
        <p:nvSpPr>
          <p:cNvPr id="25603" name="Content Placeholder 4"/>
          <p:cNvSpPr>
            <a:spLocks noGrp="1"/>
          </p:cNvSpPr>
          <p:nvPr>
            <p:ph idx="1"/>
          </p:nvPr>
        </p:nvSpPr>
        <p:spPr>
          <a:xfrm>
            <a:off x="375920" y="1562187"/>
            <a:ext cx="8105927" cy="4905267"/>
          </a:xfrm>
        </p:spPr>
        <p:txBody>
          <a:bodyPr/>
          <a:lstStyle/>
          <a:p>
            <a:pPr marL="233363" indent="-233363">
              <a:buClr>
                <a:schemeClr val="accent1"/>
              </a:buClr>
              <a:buSzPct val="80000"/>
              <a:buFont typeface="Wingdings" pitchFamily="2" charset="2"/>
              <a:buChar char="§"/>
            </a:pPr>
            <a:r>
              <a:rPr lang="en-GB" smtClean="0"/>
              <a:t>Revit 2008 provided no MEP-specific API</a:t>
            </a:r>
          </a:p>
          <a:p>
            <a:pPr marL="233363" indent="-233363">
              <a:buClr>
                <a:schemeClr val="accent1"/>
              </a:buClr>
              <a:buSzPct val="80000"/>
              <a:buFont typeface="Wingdings" pitchFamily="2" charset="2"/>
              <a:buChar char="§"/>
            </a:pPr>
            <a:r>
              <a:rPr lang="en-GB" smtClean="0"/>
              <a:t>Generic element and parameter access can be used</a:t>
            </a:r>
          </a:p>
          <a:p>
            <a:pPr marL="233363" indent="-233363">
              <a:buClr>
                <a:schemeClr val="accent1"/>
              </a:buClr>
              <a:buSzPct val="80000"/>
              <a:buFont typeface="Wingdings" pitchFamily="2" charset="2"/>
              <a:buChar char="§"/>
            </a:pPr>
            <a:r>
              <a:rPr lang="en-GB" smtClean="0"/>
              <a:t>Revit 2009 introduced MEP-specific API support</a:t>
            </a:r>
          </a:p>
          <a:p>
            <a:pPr marL="457200" lvl="1" indent="-223838"/>
            <a:r>
              <a:rPr lang="en-GB" smtClean="0"/>
              <a:t>MEP model property, space and zone, electrical and mechanical equipment, lighting device and fixture, connector, electrical system</a:t>
            </a:r>
          </a:p>
          <a:p>
            <a:pPr marL="233363" indent="-233363">
              <a:buClr>
                <a:schemeClr val="accent1"/>
              </a:buClr>
              <a:buSzPct val="80000"/>
              <a:buFont typeface="Wingdings" pitchFamily="2" charset="2"/>
              <a:buChar char="§"/>
            </a:pPr>
            <a:r>
              <a:rPr lang="en-GB" smtClean="0"/>
              <a:t>MEP API is a focal point of the Revit 2010 and 2011 APIs</a:t>
            </a:r>
          </a:p>
          <a:p>
            <a:pPr marL="457200" lvl="1" indent="-223838"/>
            <a:r>
              <a:rPr lang="en-GB" smtClean="0"/>
              <a:t>2010: MEP namespace, support for HVAC and piping systems</a:t>
            </a:r>
          </a:p>
          <a:p>
            <a:pPr marL="457200" lvl="1" indent="-223838"/>
            <a:r>
              <a:rPr lang="en-US" smtClean="0"/>
              <a:t>2011: conduit, cable tray, panel schedule and more</a:t>
            </a:r>
            <a:endParaRPr lang="en-US" dirty="0" smtClean="0"/>
          </a:p>
        </p:txBody>
      </p:sp>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GB" sz="3200" smtClean="0"/>
              <a:t>Revit MEP 2011 Product Enhancements</a:t>
            </a:r>
            <a:endParaRPr lang="en-US" sz="3200" dirty="0" smtClean="0"/>
          </a:p>
        </p:txBody>
      </p:sp>
      <p:sp>
        <p:nvSpPr>
          <p:cNvPr id="25603" name="Content Placeholder 4"/>
          <p:cNvSpPr>
            <a:spLocks noGrp="1"/>
          </p:cNvSpPr>
          <p:nvPr>
            <p:ph idx="1"/>
          </p:nvPr>
        </p:nvSpPr>
        <p:spPr>
          <a:xfrm>
            <a:off x="375920" y="1562187"/>
            <a:ext cx="8105927" cy="4905267"/>
          </a:xfrm>
        </p:spPr>
        <p:txBody>
          <a:bodyPr/>
          <a:lstStyle/>
          <a:p>
            <a:pPr marL="233363" indent="-233363">
              <a:buClr>
                <a:schemeClr val="accent1"/>
              </a:buClr>
              <a:buSzPct val="80000"/>
              <a:buFont typeface="Wingdings" pitchFamily="2" charset="2"/>
              <a:buChar char="§"/>
            </a:pPr>
            <a:r>
              <a:rPr lang="en-US" smtClean="0"/>
              <a:t>Cable Tray and Conduit </a:t>
            </a:r>
          </a:p>
          <a:p>
            <a:pPr marL="233363" indent="-233363">
              <a:buClr>
                <a:schemeClr val="accent1"/>
              </a:buClr>
              <a:buSzPct val="80000"/>
              <a:buFont typeface="Wingdings" pitchFamily="2" charset="2"/>
              <a:buChar char="§"/>
            </a:pPr>
            <a:r>
              <a:rPr lang="en-US" smtClean="0"/>
              <a:t>Panel Schedules</a:t>
            </a:r>
          </a:p>
          <a:p>
            <a:pPr marL="233363" indent="-233363">
              <a:buClr>
                <a:schemeClr val="accent1"/>
              </a:buClr>
              <a:buSzPct val="80000"/>
              <a:buFont typeface="Wingdings" pitchFamily="2" charset="2"/>
              <a:buChar char="§"/>
            </a:pPr>
            <a:r>
              <a:rPr lang="en-US" smtClean="0"/>
              <a:t>Other Enhancements</a:t>
            </a:r>
          </a:p>
          <a:p>
            <a:pPr marL="457200" lvl="1" indent="-223838"/>
            <a:r>
              <a:rPr lang="en-US" smtClean="0"/>
              <a:t>Placing Valves and Fittings in Section or Elevation Views</a:t>
            </a:r>
          </a:p>
          <a:p>
            <a:pPr marL="457200" lvl="1" indent="-223838"/>
            <a:r>
              <a:rPr lang="en-US" smtClean="0"/>
              <a:t>Tagging of MEP Elements during placement</a:t>
            </a:r>
          </a:p>
          <a:p>
            <a:pPr marL="457200" lvl="1" indent="-223838"/>
            <a:r>
              <a:rPr lang="en-US" smtClean="0"/>
              <a:t>Demand Factors and Load Categories</a:t>
            </a:r>
          </a:p>
          <a:p>
            <a:pPr marL="457200" lvl="1" indent="-223838"/>
            <a:r>
              <a:rPr lang="en-US" smtClean="0"/>
              <a:t>Piping Companion Flanges</a:t>
            </a:r>
          </a:p>
          <a:p>
            <a:pPr marL="457200" lvl="1" indent="-223838"/>
            <a:r>
              <a:rPr lang="en-US" smtClean="0"/>
              <a:t>New Electrical Content</a:t>
            </a:r>
          </a:p>
          <a:p>
            <a:pPr marL="457200" lvl="1" indent="-223838"/>
            <a:r>
              <a:rPr lang="en-US" smtClean="0"/>
              <a:t>Oval Duct</a:t>
            </a:r>
          </a:p>
        </p:txBody>
      </p:sp>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GB" sz="3200" smtClean="0"/>
              <a:t>Revit MEP 2011 API Enhancements</a:t>
            </a:r>
            <a:endParaRPr lang="en-US" sz="3200" dirty="0" smtClean="0"/>
          </a:p>
        </p:txBody>
      </p:sp>
      <p:sp>
        <p:nvSpPr>
          <p:cNvPr id="25603" name="Content Placeholder 4"/>
          <p:cNvSpPr>
            <a:spLocks noGrp="1"/>
          </p:cNvSpPr>
          <p:nvPr>
            <p:ph idx="1"/>
          </p:nvPr>
        </p:nvSpPr>
        <p:spPr>
          <a:xfrm>
            <a:off x="375921" y="1054187"/>
            <a:ext cx="6482080" cy="5295813"/>
          </a:xfrm>
        </p:spPr>
        <p:txBody>
          <a:bodyPr/>
          <a:lstStyle/>
          <a:p>
            <a:pPr marL="233363" indent="-233363"/>
            <a:r>
              <a:rPr lang="en-US" smtClean="0"/>
              <a:t>Cable Tray and Conduit</a:t>
            </a:r>
          </a:p>
          <a:p>
            <a:pPr marL="396875" lvl="1" indent="-163513"/>
            <a:r>
              <a:rPr lang="en-US" sz="1400" smtClean="0"/>
              <a:t>CableTrayConduitBase, CableTrayConduitRunBase, </a:t>
            </a:r>
            <a:br>
              <a:rPr lang="en-US" sz="1400" smtClean="0"/>
            </a:br>
            <a:r>
              <a:rPr lang="en-US" sz="1400" smtClean="0"/>
              <a:t>CableTray, CableTrayType, CableTrayRun</a:t>
            </a:r>
          </a:p>
          <a:p>
            <a:pPr marL="396875" lvl="1" indent="-163513"/>
            <a:r>
              <a:rPr lang="en-US" sz="1400" smtClean="0"/>
              <a:t>Conduit, ConduitType,ConduitRun</a:t>
            </a:r>
          </a:p>
          <a:p>
            <a:pPr marL="396875" lvl="1" indent="-163513"/>
            <a:r>
              <a:rPr lang="en-US" sz="1400" smtClean="0"/>
              <a:t>ADN PipeToConduit Converter sample application</a:t>
            </a:r>
          </a:p>
          <a:p>
            <a:pPr marL="233363" indent="-233363"/>
            <a:r>
              <a:rPr lang="en-US" smtClean="0"/>
              <a:t>Panel Schedules </a:t>
            </a:r>
          </a:p>
          <a:p>
            <a:pPr marL="396875" lvl="1" indent="-163513"/>
            <a:r>
              <a:rPr lang="en-US" sz="1400" smtClean="0"/>
              <a:t>TableView, TableData, TableSectionData</a:t>
            </a:r>
          </a:p>
          <a:p>
            <a:pPr marL="396875" lvl="1" indent="-163513"/>
            <a:r>
              <a:rPr lang="en-US" sz="1400" smtClean="0"/>
              <a:t>PanelScheduleView, PanelScheduleData, PanelScheduleTemplate, PanelScheduleSheetSegment, PanelScheduleSheetInstance</a:t>
            </a:r>
          </a:p>
          <a:p>
            <a:pPr marL="396875" lvl="1" indent="-163513"/>
            <a:r>
              <a:rPr lang="en-US" sz="1400" smtClean="0"/>
              <a:t>Revit SDK PanelSchedule sample aplication</a:t>
            </a:r>
          </a:p>
          <a:p>
            <a:pPr marL="233363" indent="-233363"/>
            <a:r>
              <a:rPr lang="en-US" smtClean="0"/>
              <a:t>Other Enhancements</a:t>
            </a:r>
          </a:p>
          <a:p>
            <a:pPr marL="396875" lvl="1" indent="-163513"/>
            <a:r>
              <a:rPr lang="en-US" sz="1400" smtClean="0"/>
              <a:t>EnergyDataSettings</a:t>
            </a:r>
          </a:p>
          <a:p>
            <a:pPr marL="396875" lvl="1" indent="-163513"/>
            <a:r>
              <a:rPr lang="en-US" sz="1400" smtClean="0"/>
              <a:t>Validation in ElectricalSystem Properties </a:t>
            </a:r>
          </a:p>
          <a:p>
            <a:pPr marL="396875" lvl="1" indent="-163513"/>
            <a:r>
              <a:rPr lang="en-US" sz="1400" smtClean="0"/>
              <a:t>WireMaterialType, InsulationType, TemperatureRatingType </a:t>
            </a:r>
          </a:p>
          <a:p>
            <a:pPr marL="396875" lvl="1" indent="-163513"/>
            <a:r>
              <a:rPr lang="en-US" sz="1400" smtClean="0"/>
              <a:t>DuctConnector, PipeConnector, ElectricalConnector </a:t>
            </a:r>
          </a:p>
          <a:p>
            <a:pPr marL="396875" lvl="1" indent="-163513"/>
            <a:r>
              <a:rPr lang="en-US" sz="1400" smtClean="0"/>
              <a:t>Demand Factor and Load Classifications</a:t>
            </a:r>
          </a:p>
          <a:p>
            <a:pPr marL="396875" lvl="1" indent="-163513"/>
            <a:r>
              <a:rPr lang="en-US" sz="1400" smtClean="0"/>
              <a:t>Oval Duct</a:t>
            </a:r>
          </a:p>
        </p:txBody>
      </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9088" y="2879725"/>
            <a:ext cx="8062912" cy="1143000"/>
          </a:xfrm>
        </p:spPr>
        <p:txBody>
          <a:bodyPr/>
          <a:lstStyle/>
          <a:p>
            <a:pPr algn="ctr"/>
            <a:r>
              <a:rPr lang="en-US" sz="4000" kern="1200" smtClean="0">
                <a:solidFill>
                  <a:schemeClr val="tx1"/>
                </a:solidFill>
                <a:latin typeface="Arial"/>
                <a:ea typeface="宋体"/>
                <a:cs typeface="Arial"/>
              </a:rPr>
              <a:t>Revit 2011 New SDK Samples</a:t>
            </a:r>
            <a:endParaRPr lang="en-GB"/>
          </a:p>
        </p:txBody>
      </p: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New SDK samples</a:t>
            </a:r>
            <a:endParaRPr lang="en-US" dirty="0" smtClean="0"/>
          </a:p>
        </p:txBody>
      </p:sp>
      <p:sp>
        <p:nvSpPr>
          <p:cNvPr id="25603" name="Content Placeholder 4"/>
          <p:cNvSpPr>
            <a:spLocks noGrp="1"/>
          </p:cNvSpPr>
          <p:nvPr>
            <p:ph idx="1"/>
          </p:nvPr>
        </p:nvSpPr>
        <p:spPr>
          <a:xfrm>
            <a:off x="355600" y="1416050"/>
            <a:ext cx="8517467" cy="4857750"/>
          </a:xfrm>
        </p:spPr>
        <p:txBody>
          <a:bodyPr numCol="2" spcCol="274320"/>
          <a:lstStyle/>
          <a:p>
            <a:pPr>
              <a:spcBef>
                <a:spcPts val="0"/>
              </a:spcBef>
              <a:spcAft>
                <a:spcPts val="0"/>
              </a:spcAft>
              <a:buClr>
                <a:schemeClr val="accent1"/>
              </a:buClr>
              <a:buFont typeface="Wingdings" pitchFamily="2" charset="2"/>
              <a:buChar char="§"/>
            </a:pPr>
            <a:r>
              <a:rPr lang="en-US" sz="2000" smtClean="0"/>
              <a:t>AnalysisVisualizationFramework</a:t>
            </a:r>
          </a:p>
          <a:p>
            <a:pPr marL="455613" lvl="1">
              <a:spcBef>
                <a:spcPts val="0"/>
              </a:spcBef>
              <a:spcAft>
                <a:spcPts val="0"/>
              </a:spcAft>
            </a:pPr>
            <a:r>
              <a:rPr lang="en-US" sz="1800" smtClean="0"/>
              <a:t>DistanceToSurfaces</a:t>
            </a:r>
          </a:p>
          <a:p>
            <a:pPr marL="455613" lvl="1">
              <a:spcBef>
                <a:spcPts val="0"/>
              </a:spcBef>
              <a:spcAft>
                <a:spcPts val="0"/>
              </a:spcAft>
            </a:pPr>
            <a:r>
              <a:rPr lang="en-US" sz="1800" smtClean="0"/>
              <a:t>SpatialFieldGradient</a:t>
            </a:r>
          </a:p>
          <a:p>
            <a:pPr>
              <a:spcBef>
                <a:spcPts val="600"/>
              </a:spcBef>
              <a:spcAft>
                <a:spcPts val="0"/>
              </a:spcAft>
              <a:buClr>
                <a:schemeClr val="accent1"/>
              </a:buClr>
              <a:buFont typeface="Wingdings" pitchFamily="2" charset="2"/>
              <a:buChar char="§"/>
            </a:pPr>
            <a:r>
              <a:rPr lang="en-US" sz="2000" smtClean="0"/>
              <a:t>ConceputalDesign</a:t>
            </a:r>
          </a:p>
          <a:p>
            <a:pPr marL="457200" lvl="1" indent="-173038">
              <a:spcBef>
                <a:spcPts val="0"/>
              </a:spcBef>
              <a:spcAft>
                <a:spcPts val="0"/>
              </a:spcAft>
            </a:pPr>
            <a:r>
              <a:rPr lang="en-US" sz="1800" smtClean="0"/>
              <a:t>DividedSurfaceByIntersects</a:t>
            </a:r>
          </a:p>
          <a:p>
            <a:pPr>
              <a:spcBef>
                <a:spcPts val="600"/>
              </a:spcBef>
              <a:spcAft>
                <a:spcPts val="0"/>
              </a:spcAft>
              <a:buClr>
                <a:schemeClr val="accent1"/>
              </a:buClr>
              <a:buFont typeface="Wingdings" pitchFamily="2" charset="2"/>
              <a:buChar char="§"/>
            </a:pPr>
            <a:r>
              <a:rPr lang="en-US" sz="2000" smtClean="0"/>
              <a:t>ElementFilter</a:t>
            </a:r>
          </a:p>
          <a:p>
            <a:pPr marL="457200" lvl="1">
              <a:spcBef>
                <a:spcPts val="0"/>
              </a:spcBef>
              <a:spcAft>
                <a:spcPts val="0"/>
              </a:spcAft>
            </a:pPr>
            <a:r>
              <a:rPr lang="en-US" sz="1800" smtClean="0"/>
              <a:t>ViewFilters</a:t>
            </a:r>
          </a:p>
          <a:p>
            <a:pPr>
              <a:spcBef>
                <a:spcPts val="600"/>
              </a:spcBef>
              <a:spcAft>
                <a:spcPts val="0"/>
              </a:spcAft>
              <a:buClr>
                <a:schemeClr val="accent1"/>
              </a:buClr>
              <a:buFont typeface="Wingdings" pitchFamily="2" charset="2"/>
              <a:buChar char="§"/>
            </a:pPr>
            <a:r>
              <a:rPr lang="en-US" sz="2000" smtClean="0"/>
              <a:t>FindReferencesByDirection</a:t>
            </a:r>
          </a:p>
          <a:p>
            <a:pPr marL="457200" lvl="1">
              <a:spcBef>
                <a:spcPts val="0"/>
              </a:spcBef>
              <a:spcAft>
                <a:spcPts val="0"/>
              </a:spcAft>
            </a:pPr>
            <a:r>
              <a:rPr lang="en-US" sz="1800" smtClean="0"/>
              <a:t>FindColumns</a:t>
            </a:r>
          </a:p>
          <a:p>
            <a:pPr marL="457200" lvl="1">
              <a:spcBef>
                <a:spcPts val="0"/>
              </a:spcBef>
              <a:spcAft>
                <a:spcPts val="0"/>
              </a:spcAft>
            </a:pPr>
            <a:r>
              <a:rPr lang="en-US" sz="1800" smtClean="0"/>
              <a:t>MeasureHeight</a:t>
            </a:r>
          </a:p>
          <a:p>
            <a:pPr>
              <a:spcBef>
                <a:spcPts val="600"/>
              </a:spcBef>
              <a:spcAft>
                <a:spcPts val="0"/>
              </a:spcAft>
              <a:buClr>
                <a:schemeClr val="accent1"/>
              </a:buClr>
              <a:buFont typeface="Wingdings" pitchFamily="2" charset="2"/>
              <a:buChar char="§"/>
            </a:pPr>
            <a:r>
              <a:rPr lang="en-US" sz="2000" smtClean="0"/>
              <a:t>Massing</a:t>
            </a:r>
          </a:p>
          <a:p>
            <a:pPr marL="457200" lvl="1">
              <a:spcBef>
                <a:spcPts val="0"/>
              </a:spcBef>
              <a:spcAft>
                <a:spcPts val="0"/>
              </a:spcAft>
            </a:pPr>
            <a:r>
              <a:rPr lang="en-US" sz="1800" smtClean="0"/>
              <a:t>ParameterValuesFromImage</a:t>
            </a:r>
          </a:p>
          <a:p>
            <a:pPr marL="457200" lvl="1">
              <a:spcBef>
                <a:spcPts val="0"/>
              </a:spcBef>
              <a:spcAft>
                <a:spcPts val="0"/>
              </a:spcAft>
            </a:pPr>
            <a:r>
              <a:rPr lang="en-US" sz="1800" smtClean="0"/>
              <a:t>PointCurveCreation</a:t>
            </a:r>
          </a:p>
          <a:p>
            <a:pPr>
              <a:spcBef>
                <a:spcPts val="6000"/>
              </a:spcBef>
              <a:spcAft>
                <a:spcPts val="0"/>
              </a:spcAft>
              <a:buClr>
                <a:schemeClr val="accent1"/>
              </a:buClr>
              <a:buFont typeface="Wingdings" pitchFamily="2" charset="2"/>
              <a:buChar char="§"/>
            </a:pPr>
            <a:r>
              <a:rPr lang="en-US" sz="2000" smtClean="0"/>
              <a:t>DirectionCalculation</a:t>
            </a:r>
          </a:p>
          <a:p>
            <a:pPr>
              <a:spcBef>
                <a:spcPts val="0"/>
              </a:spcBef>
              <a:spcAft>
                <a:spcPts val="0"/>
              </a:spcAft>
              <a:buClr>
                <a:schemeClr val="accent1"/>
              </a:buClr>
              <a:buFont typeface="Wingdings" pitchFamily="2" charset="2"/>
              <a:buChar char="§"/>
            </a:pPr>
            <a:r>
              <a:rPr lang="en-US" sz="2000" smtClean="0"/>
              <a:t>DocumentChanged/</a:t>
            </a:r>
            <a:br>
              <a:rPr lang="en-US" sz="2000" smtClean="0"/>
            </a:br>
            <a:r>
              <a:rPr lang="en-US" sz="2000" smtClean="0"/>
              <a:t>ChangesMonitor</a:t>
            </a:r>
          </a:p>
          <a:p>
            <a:pPr>
              <a:spcBef>
                <a:spcPts val="0"/>
              </a:spcBef>
              <a:spcAft>
                <a:spcPts val="0"/>
              </a:spcAft>
              <a:buClr>
                <a:schemeClr val="accent1"/>
              </a:buClr>
              <a:buFont typeface="Wingdings" pitchFamily="2" charset="2"/>
              <a:buChar char="§"/>
            </a:pPr>
            <a:r>
              <a:rPr lang="en-US" sz="2000" smtClean="0"/>
              <a:t>DynamicModelUpdate</a:t>
            </a:r>
          </a:p>
          <a:p>
            <a:pPr>
              <a:spcBef>
                <a:spcPts val="0"/>
              </a:spcBef>
              <a:spcAft>
                <a:spcPts val="0"/>
              </a:spcAft>
              <a:buClr>
                <a:schemeClr val="accent1"/>
              </a:buClr>
              <a:buFont typeface="Wingdings" pitchFamily="2" charset="2"/>
              <a:buChar char="§"/>
            </a:pPr>
            <a:r>
              <a:rPr lang="en-US" sz="2000" smtClean="0"/>
              <a:t>ErrorHandling</a:t>
            </a:r>
          </a:p>
          <a:p>
            <a:pPr>
              <a:spcBef>
                <a:spcPts val="0"/>
              </a:spcBef>
              <a:spcAft>
                <a:spcPts val="0"/>
              </a:spcAft>
              <a:buClr>
                <a:schemeClr val="accent1"/>
              </a:buClr>
              <a:buFont typeface="Wingdings" pitchFamily="2" charset="2"/>
              <a:buChar char="§"/>
            </a:pPr>
            <a:r>
              <a:rPr lang="en-US" sz="2000" smtClean="0"/>
              <a:t>ExternalCommand2011</a:t>
            </a:r>
          </a:p>
          <a:p>
            <a:pPr>
              <a:spcBef>
                <a:spcPts val="0"/>
              </a:spcBef>
              <a:spcAft>
                <a:spcPts val="0"/>
              </a:spcAft>
              <a:buClr>
                <a:schemeClr val="accent1"/>
              </a:buClr>
              <a:buFont typeface="Wingdings" pitchFamily="2" charset="2"/>
              <a:buChar char="§"/>
            </a:pPr>
            <a:r>
              <a:rPr lang="en-US" sz="2000" smtClean="0"/>
              <a:t>MaterialQuantities</a:t>
            </a:r>
          </a:p>
          <a:p>
            <a:pPr>
              <a:spcBef>
                <a:spcPts val="0"/>
              </a:spcBef>
              <a:spcAft>
                <a:spcPts val="0"/>
              </a:spcAft>
              <a:buClr>
                <a:schemeClr val="accent1"/>
              </a:buClr>
              <a:buFont typeface="Wingdings" pitchFamily="2" charset="2"/>
              <a:buChar char="§"/>
            </a:pPr>
            <a:r>
              <a:rPr lang="en-US" sz="2000" smtClean="0"/>
              <a:t>PanelSchedule</a:t>
            </a:r>
          </a:p>
          <a:p>
            <a:pPr>
              <a:spcBef>
                <a:spcPts val="0"/>
              </a:spcBef>
              <a:spcAft>
                <a:spcPts val="0"/>
              </a:spcAft>
              <a:buClr>
                <a:schemeClr val="accent1"/>
              </a:buClr>
              <a:buFont typeface="Wingdings" pitchFamily="2" charset="2"/>
              <a:buChar char="§"/>
            </a:pPr>
            <a:r>
              <a:rPr lang="en-US" sz="2000" smtClean="0"/>
              <a:t>Selections</a:t>
            </a:r>
          </a:p>
          <a:p>
            <a:pPr>
              <a:spcBef>
                <a:spcPts val="0"/>
              </a:spcBef>
              <a:spcAft>
                <a:spcPts val="0"/>
              </a:spcAft>
              <a:buClr>
                <a:schemeClr val="accent1"/>
              </a:buClr>
              <a:buFont typeface="Wingdings" pitchFamily="2" charset="2"/>
              <a:buChar char="§"/>
            </a:pPr>
            <a:r>
              <a:rPr lang="en-US" sz="2000" smtClean="0"/>
              <a:t>SolidSolidCut</a:t>
            </a:r>
          </a:p>
          <a:p>
            <a:pPr>
              <a:spcBef>
                <a:spcPts val="1200"/>
              </a:spcBef>
              <a:spcAft>
                <a:spcPts val="0"/>
              </a:spcAft>
              <a:buClr>
                <a:schemeClr val="accent1"/>
              </a:buClr>
            </a:pPr>
            <a:r>
              <a:rPr lang="en-US" smtClean="0"/>
              <a:t>Modified</a:t>
            </a:r>
          </a:p>
          <a:p>
            <a:pPr>
              <a:spcBef>
                <a:spcPts val="0"/>
              </a:spcBef>
              <a:spcAft>
                <a:spcPts val="0"/>
              </a:spcAft>
              <a:buClr>
                <a:schemeClr val="accent1"/>
              </a:buClr>
              <a:buFont typeface="Wingdings" pitchFamily="2" charset="2"/>
              <a:buChar char="§"/>
            </a:pPr>
            <a:r>
              <a:rPr lang="en-US" sz="2000" smtClean="0"/>
              <a:t>HelloRevit</a:t>
            </a:r>
          </a:p>
          <a:p>
            <a:pPr>
              <a:spcBef>
                <a:spcPts val="0"/>
              </a:spcBef>
              <a:spcAft>
                <a:spcPts val="0"/>
              </a:spcAft>
              <a:buClr>
                <a:schemeClr val="accent1"/>
              </a:buClr>
              <a:buFont typeface="Wingdings" pitchFamily="2" charset="2"/>
              <a:buChar char="§"/>
            </a:pPr>
            <a:r>
              <a:rPr lang="en-US" sz="2000" smtClean="0"/>
              <a:t>ImportExport</a:t>
            </a:r>
          </a:p>
          <a:p>
            <a:pPr>
              <a:spcBef>
                <a:spcPts val="0"/>
              </a:spcBef>
              <a:spcAft>
                <a:spcPts val="0"/>
              </a:spcAft>
              <a:buClr>
                <a:schemeClr val="accent1"/>
              </a:buClr>
              <a:buFont typeface="Wingdings" pitchFamily="2" charset="2"/>
              <a:buChar char="§"/>
            </a:pPr>
            <a:r>
              <a:rPr lang="en-US" sz="2000" smtClean="0"/>
              <a:t>TransactionControl</a:t>
            </a:r>
          </a:p>
          <a:p>
            <a:pPr>
              <a:spcBef>
                <a:spcPts val="0"/>
              </a:spcBef>
              <a:spcAft>
                <a:spcPts val="0"/>
              </a:spcAft>
              <a:buClr>
                <a:schemeClr val="accent1"/>
              </a:buClr>
              <a:buFont typeface="Wingdings" pitchFamily="2" charset="2"/>
              <a:buChar char="§"/>
            </a:pPr>
            <a:endParaRPr lang="en-US" sz="2000" dirty="0" smtClean="0"/>
          </a:p>
        </p:txBody>
      </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New SDK samples</a:t>
            </a:r>
          </a:p>
        </p:txBody>
      </p:sp>
      <p:sp>
        <p:nvSpPr>
          <p:cNvPr id="25603" name="Content Placeholder 4"/>
          <p:cNvSpPr>
            <a:spLocks noGrp="1"/>
          </p:cNvSpPr>
          <p:nvPr>
            <p:ph idx="1"/>
          </p:nvPr>
        </p:nvSpPr>
        <p:spPr>
          <a:xfrm>
            <a:off x="377970" y="1574379"/>
            <a:ext cx="6506725" cy="4905267"/>
          </a:xfrm>
        </p:spPr>
        <p:txBody>
          <a:bodyPr/>
          <a:lstStyle/>
          <a:p>
            <a:pPr lvl="1"/>
            <a:endParaRPr lang="en-US" dirty="0" smtClean="0"/>
          </a:p>
          <a:p>
            <a:pPr indent="0"/>
            <a:endParaRPr lang="en-US" dirty="0" smtClean="0"/>
          </a:p>
          <a:p>
            <a:pPr indent="0"/>
            <a:endParaRPr lang="en-US" dirty="0" smtClean="0"/>
          </a:p>
        </p:txBody>
      </p:sp>
      <p:pic>
        <p:nvPicPr>
          <p:cNvPr id="5" name="Picture 4" descr="ViewFilter2.PNG"/>
          <p:cNvPicPr>
            <a:picLocks noChangeAspect="1"/>
          </p:cNvPicPr>
          <p:nvPr/>
        </p:nvPicPr>
        <p:blipFill>
          <a:blip r:embed="rId3" cstate="print"/>
          <a:srcRect l="19186" t="36303" r="4562"/>
          <a:stretch>
            <a:fillRect/>
          </a:stretch>
        </p:blipFill>
        <p:spPr>
          <a:xfrm>
            <a:off x="5459096" y="4012054"/>
            <a:ext cx="2521014" cy="1692786"/>
          </a:xfrm>
          <a:prstGeom prst="rect">
            <a:avLst/>
          </a:prstGeom>
        </p:spPr>
      </p:pic>
      <p:pic>
        <p:nvPicPr>
          <p:cNvPr id="4" name="Picture 3" descr="ViewFilter1.PNG"/>
          <p:cNvPicPr>
            <a:picLocks noChangeAspect="1"/>
          </p:cNvPicPr>
          <p:nvPr/>
        </p:nvPicPr>
        <p:blipFill>
          <a:blip r:embed="rId4" cstate="print"/>
          <a:stretch>
            <a:fillRect/>
          </a:stretch>
        </p:blipFill>
        <p:spPr>
          <a:xfrm>
            <a:off x="2815908" y="4005578"/>
            <a:ext cx="2605088" cy="1705149"/>
          </a:xfrm>
          <a:prstGeom prst="rect">
            <a:avLst/>
          </a:prstGeom>
        </p:spPr>
      </p:pic>
      <p:sp>
        <p:nvSpPr>
          <p:cNvPr id="6" name="TextBox 5"/>
          <p:cNvSpPr txBox="1"/>
          <p:nvPr/>
        </p:nvSpPr>
        <p:spPr>
          <a:xfrm>
            <a:off x="4658995" y="5695315"/>
            <a:ext cx="3324225" cy="707886"/>
          </a:xfrm>
          <a:prstGeom prst="rect">
            <a:avLst/>
          </a:prstGeom>
          <a:noFill/>
        </p:spPr>
        <p:txBody>
          <a:bodyPr wrap="square" rtlCol="0">
            <a:spAutoFit/>
          </a:bodyPr>
          <a:lstStyle/>
          <a:p>
            <a:r>
              <a:rPr lang="en-US" sz="2000" u="none" dirty="0" err="1" smtClean="0"/>
              <a:t>ElementFiltering</a:t>
            </a:r>
            <a:r>
              <a:rPr lang="en-US" sz="2000" u="none" dirty="0" smtClean="0"/>
              <a:t/>
            </a:r>
            <a:br>
              <a:rPr lang="en-US" sz="2000" u="none" dirty="0" smtClean="0"/>
            </a:br>
            <a:r>
              <a:rPr lang="en-US" sz="2000" u="none" dirty="0" err="1" smtClean="0"/>
              <a:t>ViewFilters</a:t>
            </a:r>
            <a:endParaRPr lang="en-US" sz="2000" u="none" dirty="0"/>
          </a:p>
        </p:txBody>
      </p:sp>
      <p:pic>
        <p:nvPicPr>
          <p:cNvPr id="7" name="Picture 6" descr="SpatialFieldGradient.PNG"/>
          <p:cNvPicPr>
            <a:picLocks noChangeAspect="1"/>
          </p:cNvPicPr>
          <p:nvPr/>
        </p:nvPicPr>
        <p:blipFill>
          <a:blip r:embed="rId5" cstate="print"/>
          <a:stretch>
            <a:fillRect/>
          </a:stretch>
        </p:blipFill>
        <p:spPr>
          <a:xfrm>
            <a:off x="360061" y="1571931"/>
            <a:ext cx="1393810" cy="1776678"/>
          </a:xfrm>
          <a:prstGeom prst="rect">
            <a:avLst/>
          </a:prstGeom>
        </p:spPr>
      </p:pic>
      <p:sp>
        <p:nvSpPr>
          <p:cNvPr id="8" name="TextBox 7"/>
          <p:cNvSpPr txBox="1"/>
          <p:nvPr/>
        </p:nvSpPr>
        <p:spPr>
          <a:xfrm>
            <a:off x="258443" y="3352165"/>
            <a:ext cx="4133852" cy="677108"/>
          </a:xfrm>
          <a:prstGeom prst="rect">
            <a:avLst/>
          </a:prstGeom>
          <a:noFill/>
        </p:spPr>
        <p:txBody>
          <a:bodyPr wrap="square" rtlCol="0">
            <a:spAutoFit/>
          </a:bodyPr>
          <a:lstStyle/>
          <a:p>
            <a:pPr marL="0" lvl="2"/>
            <a:r>
              <a:rPr lang="en-US" sz="2000" u="none" dirty="0" err="1" smtClean="0"/>
              <a:t>SpatialFieldGradient</a:t>
            </a:r>
            <a:endParaRPr lang="en-US" sz="2000" u="none" dirty="0" smtClean="0"/>
          </a:p>
          <a:p>
            <a:endParaRPr lang="en-US" dirty="0"/>
          </a:p>
        </p:txBody>
      </p:sp>
      <p:pic>
        <p:nvPicPr>
          <p:cNvPr id="9" name="Picture 8" descr="DividedSurface.PNG"/>
          <p:cNvPicPr>
            <a:picLocks noChangeAspect="1"/>
          </p:cNvPicPr>
          <p:nvPr/>
        </p:nvPicPr>
        <p:blipFill>
          <a:blip r:embed="rId6" cstate="print"/>
          <a:srcRect b="8448"/>
          <a:stretch>
            <a:fillRect/>
          </a:stretch>
        </p:blipFill>
        <p:spPr>
          <a:xfrm>
            <a:off x="358458" y="4020597"/>
            <a:ext cx="2233612" cy="1703293"/>
          </a:xfrm>
          <a:prstGeom prst="rect">
            <a:avLst/>
          </a:prstGeom>
        </p:spPr>
      </p:pic>
      <p:sp>
        <p:nvSpPr>
          <p:cNvPr id="10" name="TextBox 9"/>
          <p:cNvSpPr txBox="1"/>
          <p:nvPr/>
        </p:nvSpPr>
        <p:spPr>
          <a:xfrm>
            <a:off x="-208280" y="5676266"/>
            <a:ext cx="4381500" cy="984885"/>
          </a:xfrm>
          <a:prstGeom prst="rect">
            <a:avLst/>
          </a:prstGeom>
          <a:noFill/>
        </p:spPr>
        <p:txBody>
          <a:bodyPr wrap="square" rtlCol="0">
            <a:spAutoFit/>
          </a:bodyPr>
          <a:lstStyle/>
          <a:p>
            <a:pPr lvl="1"/>
            <a:r>
              <a:rPr lang="en-GB" sz="2000" u="none" dirty="0" smtClean="0"/>
              <a:t>Conceptual Design </a:t>
            </a:r>
            <a:r>
              <a:rPr lang="en-GB" sz="2000" u="none" dirty="0" err="1" smtClean="0"/>
              <a:t>DividedSurfaceByIntersects</a:t>
            </a:r>
            <a:endParaRPr lang="en-US" sz="2000" u="none" dirty="0" smtClean="0"/>
          </a:p>
          <a:p>
            <a:endParaRPr lang="en-US" dirty="0"/>
          </a:p>
        </p:txBody>
      </p:sp>
      <p:sp>
        <p:nvSpPr>
          <p:cNvPr id="11" name="TextBox 10"/>
          <p:cNvSpPr txBox="1"/>
          <p:nvPr/>
        </p:nvSpPr>
        <p:spPr>
          <a:xfrm>
            <a:off x="-160655" y="1118871"/>
            <a:ext cx="5181600" cy="677108"/>
          </a:xfrm>
          <a:prstGeom prst="rect">
            <a:avLst/>
          </a:prstGeom>
          <a:noFill/>
        </p:spPr>
        <p:txBody>
          <a:bodyPr wrap="square" rtlCol="0">
            <a:spAutoFit/>
          </a:bodyPr>
          <a:lstStyle/>
          <a:p>
            <a:pPr lvl="1"/>
            <a:r>
              <a:rPr lang="en-GB" sz="2000" u="none" dirty="0" smtClean="0"/>
              <a:t>Analysis Visualization Framework</a:t>
            </a:r>
            <a:endParaRPr lang="en-US" sz="2000" u="none" dirty="0" smtClean="0"/>
          </a:p>
          <a:p>
            <a:endParaRPr lang="en-US" dirty="0"/>
          </a:p>
        </p:txBody>
      </p:sp>
      <p:sp>
        <p:nvSpPr>
          <p:cNvPr id="13" name="TextBox 12"/>
          <p:cNvSpPr txBox="1"/>
          <p:nvPr/>
        </p:nvSpPr>
        <p:spPr>
          <a:xfrm>
            <a:off x="4944745" y="3343911"/>
            <a:ext cx="3867150" cy="677108"/>
          </a:xfrm>
          <a:prstGeom prst="rect">
            <a:avLst/>
          </a:prstGeom>
          <a:noFill/>
        </p:spPr>
        <p:txBody>
          <a:bodyPr wrap="square" rtlCol="0">
            <a:spAutoFit/>
          </a:bodyPr>
          <a:lstStyle/>
          <a:p>
            <a:pPr lvl="1"/>
            <a:r>
              <a:rPr lang="en-GB" sz="2000" u="none" dirty="0" err="1" smtClean="0"/>
              <a:t>DistanceToSurfaces</a:t>
            </a:r>
            <a:endParaRPr lang="en-US" sz="2000" u="none" dirty="0" smtClean="0"/>
          </a:p>
          <a:p>
            <a:endParaRPr lang="en-US" dirty="0"/>
          </a:p>
        </p:txBody>
      </p:sp>
      <p:pic>
        <p:nvPicPr>
          <p:cNvPr id="14" name="Picture 13" descr="SdkDistanceToSurfaces2.png"/>
          <p:cNvPicPr>
            <a:picLocks noChangeAspect="1"/>
          </p:cNvPicPr>
          <p:nvPr/>
        </p:nvPicPr>
        <p:blipFill>
          <a:blip r:embed="rId7" cstate="print"/>
          <a:stretch>
            <a:fillRect/>
          </a:stretch>
        </p:blipFill>
        <p:spPr>
          <a:xfrm>
            <a:off x="2991082" y="1573512"/>
            <a:ext cx="2466003" cy="1781003"/>
          </a:xfrm>
          <a:prstGeom prst="rect">
            <a:avLst/>
          </a:prstGeom>
        </p:spPr>
      </p:pic>
      <p:pic>
        <p:nvPicPr>
          <p:cNvPr id="15" name="Picture 14" descr="SdkDistanceToSurfaces3.png"/>
          <p:cNvPicPr>
            <a:picLocks noChangeAspect="1"/>
          </p:cNvPicPr>
          <p:nvPr/>
        </p:nvPicPr>
        <p:blipFill>
          <a:blip r:embed="rId8" cstate="print"/>
          <a:stretch>
            <a:fillRect/>
          </a:stretch>
        </p:blipFill>
        <p:spPr>
          <a:xfrm>
            <a:off x="5506632" y="1574409"/>
            <a:ext cx="2456544" cy="1781221"/>
          </a:xfrm>
          <a:prstGeom prst="rect">
            <a:avLst/>
          </a:prstGeom>
        </p:spPr>
      </p:pic>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New SDK samples</a:t>
            </a:r>
          </a:p>
        </p:txBody>
      </p:sp>
      <p:sp>
        <p:nvSpPr>
          <p:cNvPr id="25603" name="Content Placeholder 4"/>
          <p:cNvSpPr>
            <a:spLocks noGrp="1"/>
          </p:cNvSpPr>
          <p:nvPr>
            <p:ph idx="1"/>
          </p:nvPr>
        </p:nvSpPr>
        <p:spPr>
          <a:xfrm>
            <a:off x="377970" y="1574379"/>
            <a:ext cx="6506725" cy="4905267"/>
          </a:xfrm>
        </p:spPr>
        <p:txBody>
          <a:bodyPr/>
          <a:lstStyle/>
          <a:p>
            <a:pPr lvl="2">
              <a:buNone/>
            </a:pPr>
            <a:endParaRPr lang="en-GB" dirty="0" smtClean="0"/>
          </a:p>
          <a:p>
            <a:pPr lvl="2"/>
            <a:endParaRPr lang="en-GB" dirty="0" smtClean="0"/>
          </a:p>
          <a:p>
            <a:pPr lvl="2">
              <a:buNone/>
            </a:pPr>
            <a:endParaRPr lang="en-US" dirty="0" smtClean="0"/>
          </a:p>
          <a:p>
            <a:pPr lvl="2">
              <a:buNone/>
            </a:pPr>
            <a:endParaRPr lang="en-US" dirty="0" smtClean="0"/>
          </a:p>
          <a:p>
            <a:pPr lvl="2">
              <a:buNone/>
            </a:pPr>
            <a:endParaRPr lang="en-US" dirty="0" smtClean="0"/>
          </a:p>
          <a:p>
            <a:pPr lvl="2">
              <a:buNone/>
            </a:pPr>
            <a:endParaRPr lang="en-US" dirty="0" smtClean="0"/>
          </a:p>
          <a:p>
            <a:pPr indent="0"/>
            <a:endParaRPr lang="en-US" dirty="0" smtClean="0"/>
          </a:p>
          <a:p>
            <a:pPr indent="0"/>
            <a:endParaRPr lang="en-US" dirty="0" smtClean="0"/>
          </a:p>
        </p:txBody>
      </p:sp>
      <p:pic>
        <p:nvPicPr>
          <p:cNvPr id="4" name="Picture 3" descr="Parameters2.png"/>
          <p:cNvPicPr>
            <a:picLocks noChangeAspect="1"/>
          </p:cNvPicPr>
          <p:nvPr/>
        </p:nvPicPr>
        <p:blipFill>
          <a:blip r:embed="rId3" cstate="print"/>
          <a:srcRect l="29098" t="3791" r="24404" b="3806"/>
          <a:stretch>
            <a:fillRect/>
          </a:stretch>
        </p:blipFill>
        <p:spPr>
          <a:xfrm>
            <a:off x="648335" y="4181657"/>
            <a:ext cx="1524000" cy="1892867"/>
          </a:xfrm>
          <a:prstGeom prst="rect">
            <a:avLst/>
          </a:prstGeom>
        </p:spPr>
      </p:pic>
      <p:pic>
        <p:nvPicPr>
          <p:cNvPr id="6" name="Picture 5" descr="PointCurve1.png"/>
          <p:cNvPicPr>
            <a:picLocks noChangeAspect="1"/>
          </p:cNvPicPr>
          <p:nvPr/>
        </p:nvPicPr>
        <p:blipFill>
          <a:blip r:embed="rId4" cstate="print"/>
          <a:stretch>
            <a:fillRect/>
          </a:stretch>
        </p:blipFill>
        <p:spPr>
          <a:xfrm>
            <a:off x="4792852" y="4172579"/>
            <a:ext cx="3024641" cy="1890401"/>
          </a:xfrm>
          <a:prstGeom prst="rect">
            <a:avLst/>
          </a:prstGeom>
        </p:spPr>
      </p:pic>
      <p:pic>
        <p:nvPicPr>
          <p:cNvPr id="8" name="Picture 7" descr="MeasureHeight.PNG"/>
          <p:cNvPicPr>
            <a:picLocks noChangeAspect="1"/>
          </p:cNvPicPr>
          <p:nvPr/>
        </p:nvPicPr>
        <p:blipFill>
          <a:blip r:embed="rId5" cstate="print"/>
          <a:srcRect t="1368" b="30211"/>
          <a:stretch>
            <a:fillRect/>
          </a:stretch>
        </p:blipFill>
        <p:spPr>
          <a:xfrm>
            <a:off x="4777423" y="1472823"/>
            <a:ext cx="3233680" cy="1808857"/>
          </a:xfrm>
          <a:prstGeom prst="rect">
            <a:avLst/>
          </a:prstGeom>
        </p:spPr>
      </p:pic>
      <p:sp>
        <p:nvSpPr>
          <p:cNvPr id="9" name="TextBox 8"/>
          <p:cNvSpPr txBox="1"/>
          <p:nvPr/>
        </p:nvSpPr>
        <p:spPr>
          <a:xfrm>
            <a:off x="4685572" y="6068695"/>
            <a:ext cx="2752725" cy="677108"/>
          </a:xfrm>
          <a:prstGeom prst="rect">
            <a:avLst/>
          </a:prstGeom>
          <a:noFill/>
        </p:spPr>
        <p:txBody>
          <a:bodyPr wrap="square" rtlCol="0">
            <a:spAutoFit/>
          </a:bodyPr>
          <a:lstStyle/>
          <a:p>
            <a:pPr marL="0" lvl="1"/>
            <a:r>
              <a:rPr lang="en-GB" sz="2000" u="none" dirty="0" err="1" smtClean="0"/>
              <a:t>PointCurveCreation</a:t>
            </a:r>
            <a:endParaRPr lang="en-GB" sz="2000" u="none" dirty="0" smtClean="0"/>
          </a:p>
          <a:p>
            <a:endParaRPr lang="en-US" dirty="0"/>
          </a:p>
        </p:txBody>
      </p:sp>
      <p:sp>
        <p:nvSpPr>
          <p:cNvPr id="10" name="TextBox 9"/>
          <p:cNvSpPr txBox="1"/>
          <p:nvPr/>
        </p:nvSpPr>
        <p:spPr>
          <a:xfrm>
            <a:off x="561247" y="6068695"/>
            <a:ext cx="3495676" cy="677108"/>
          </a:xfrm>
          <a:prstGeom prst="rect">
            <a:avLst/>
          </a:prstGeom>
          <a:noFill/>
        </p:spPr>
        <p:txBody>
          <a:bodyPr wrap="square" rtlCol="0">
            <a:spAutoFit/>
          </a:bodyPr>
          <a:lstStyle/>
          <a:p>
            <a:pPr marL="0" lvl="1"/>
            <a:r>
              <a:rPr lang="en-GB" sz="2000" u="none" dirty="0" err="1" smtClean="0"/>
              <a:t>ParameterValuesFromImage</a:t>
            </a:r>
            <a:endParaRPr lang="en-GB" sz="2000" u="none" dirty="0" smtClean="0"/>
          </a:p>
          <a:p>
            <a:endParaRPr lang="en-US" dirty="0"/>
          </a:p>
        </p:txBody>
      </p:sp>
      <p:sp>
        <p:nvSpPr>
          <p:cNvPr id="11" name="TextBox 10"/>
          <p:cNvSpPr txBox="1"/>
          <p:nvPr/>
        </p:nvSpPr>
        <p:spPr>
          <a:xfrm>
            <a:off x="4696457" y="3290372"/>
            <a:ext cx="2952751" cy="677108"/>
          </a:xfrm>
          <a:prstGeom prst="rect">
            <a:avLst/>
          </a:prstGeom>
          <a:noFill/>
        </p:spPr>
        <p:txBody>
          <a:bodyPr wrap="square" rtlCol="0">
            <a:spAutoFit/>
          </a:bodyPr>
          <a:lstStyle/>
          <a:p>
            <a:pPr marL="0" lvl="1"/>
            <a:r>
              <a:rPr lang="en-GB" sz="2000" u="none" dirty="0" err="1" smtClean="0"/>
              <a:t>MeasureHeight</a:t>
            </a:r>
            <a:endParaRPr lang="en-GB" sz="2000" u="none" dirty="0" smtClean="0"/>
          </a:p>
          <a:p>
            <a:endParaRPr lang="en-US" dirty="0"/>
          </a:p>
        </p:txBody>
      </p:sp>
      <p:pic>
        <p:nvPicPr>
          <p:cNvPr id="12" name="Picture 11" descr="FindColumns.PNG"/>
          <p:cNvPicPr>
            <a:picLocks noChangeAspect="1"/>
          </p:cNvPicPr>
          <p:nvPr/>
        </p:nvPicPr>
        <p:blipFill>
          <a:blip r:embed="rId6" cstate="print"/>
          <a:srcRect l="19946"/>
          <a:stretch>
            <a:fillRect/>
          </a:stretch>
        </p:blipFill>
        <p:spPr>
          <a:xfrm>
            <a:off x="657860" y="1501467"/>
            <a:ext cx="2714625" cy="1807802"/>
          </a:xfrm>
          <a:prstGeom prst="rect">
            <a:avLst/>
          </a:prstGeom>
        </p:spPr>
      </p:pic>
      <p:sp>
        <p:nvSpPr>
          <p:cNvPr id="13" name="TextBox 12"/>
          <p:cNvSpPr txBox="1"/>
          <p:nvPr/>
        </p:nvSpPr>
        <p:spPr>
          <a:xfrm>
            <a:off x="553083" y="3318947"/>
            <a:ext cx="2238376" cy="677108"/>
          </a:xfrm>
          <a:prstGeom prst="rect">
            <a:avLst/>
          </a:prstGeom>
          <a:noFill/>
        </p:spPr>
        <p:txBody>
          <a:bodyPr wrap="square" rtlCol="0">
            <a:spAutoFit/>
          </a:bodyPr>
          <a:lstStyle/>
          <a:p>
            <a:pPr marL="0" lvl="1"/>
            <a:r>
              <a:rPr lang="en-GB" sz="2000" u="none" dirty="0" err="1" smtClean="0"/>
              <a:t>FindColumns</a:t>
            </a:r>
            <a:endParaRPr lang="en-GB" sz="2000" u="none" dirty="0" smtClean="0"/>
          </a:p>
          <a:p>
            <a:endParaRPr lang="en-US" dirty="0"/>
          </a:p>
        </p:txBody>
      </p:sp>
      <p:sp>
        <p:nvSpPr>
          <p:cNvPr id="14" name="TextBox 13"/>
          <p:cNvSpPr txBox="1"/>
          <p:nvPr/>
        </p:nvSpPr>
        <p:spPr>
          <a:xfrm>
            <a:off x="559885" y="1071047"/>
            <a:ext cx="4686301" cy="400110"/>
          </a:xfrm>
          <a:prstGeom prst="rect">
            <a:avLst/>
          </a:prstGeom>
          <a:noFill/>
        </p:spPr>
        <p:txBody>
          <a:bodyPr wrap="square" rtlCol="0">
            <a:spAutoFit/>
          </a:bodyPr>
          <a:lstStyle/>
          <a:p>
            <a:pPr marL="0" lvl="1"/>
            <a:r>
              <a:rPr lang="en-GB" sz="2000" u="none" dirty="0" err="1" smtClean="0"/>
              <a:t>FindReferencesByDirection</a:t>
            </a:r>
            <a:endParaRPr lang="en-GB" sz="2000" u="none" dirty="0" smtClean="0"/>
          </a:p>
        </p:txBody>
      </p:sp>
      <p:sp>
        <p:nvSpPr>
          <p:cNvPr id="15" name="TextBox 14"/>
          <p:cNvSpPr txBox="1"/>
          <p:nvPr/>
        </p:nvSpPr>
        <p:spPr>
          <a:xfrm>
            <a:off x="570771" y="3766622"/>
            <a:ext cx="4686301" cy="400110"/>
          </a:xfrm>
          <a:prstGeom prst="rect">
            <a:avLst/>
          </a:prstGeom>
          <a:noFill/>
        </p:spPr>
        <p:txBody>
          <a:bodyPr wrap="square" rtlCol="0">
            <a:spAutoFit/>
          </a:bodyPr>
          <a:lstStyle/>
          <a:p>
            <a:pPr marL="0" lvl="1"/>
            <a:r>
              <a:rPr lang="en-GB" sz="2000" u="none" dirty="0" smtClean="0"/>
              <a:t>Massing</a:t>
            </a:r>
          </a:p>
        </p:txBody>
      </p:sp>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New SDK samples</a:t>
            </a:r>
          </a:p>
        </p:txBody>
      </p:sp>
      <p:sp>
        <p:nvSpPr>
          <p:cNvPr id="25603" name="Content Placeholder 4"/>
          <p:cNvSpPr>
            <a:spLocks noGrp="1"/>
          </p:cNvSpPr>
          <p:nvPr>
            <p:ph idx="1"/>
          </p:nvPr>
        </p:nvSpPr>
        <p:spPr>
          <a:xfrm>
            <a:off x="377970" y="1574379"/>
            <a:ext cx="6506725" cy="4905267"/>
          </a:xfrm>
        </p:spPr>
        <p:txBody>
          <a:bodyPr/>
          <a:lstStyle/>
          <a:p>
            <a:pPr lvl="1"/>
            <a:endParaRPr lang="en-US" dirty="0" smtClean="0"/>
          </a:p>
          <a:p>
            <a:pPr lvl="1"/>
            <a:endParaRPr lang="en-US" dirty="0" smtClean="0"/>
          </a:p>
          <a:p>
            <a:pPr indent="0"/>
            <a:endParaRPr lang="en-US" dirty="0" smtClean="0"/>
          </a:p>
          <a:p>
            <a:pPr indent="0"/>
            <a:endParaRPr lang="en-US" dirty="0" smtClean="0"/>
          </a:p>
        </p:txBody>
      </p:sp>
      <p:pic>
        <p:nvPicPr>
          <p:cNvPr id="4" name="Picture 3" descr="ErrorHandling (before).PNG"/>
          <p:cNvPicPr>
            <a:picLocks noChangeAspect="1"/>
          </p:cNvPicPr>
          <p:nvPr/>
        </p:nvPicPr>
        <p:blipFill>
          <a:blip r:embed="rId3" cstate="print"/>
          <a:stretch>
            <a:fillRect/>
          </a:stretch>
        </p:blipFill>
        <p:spPr>
          <a:xfrm>
            <a:off x="4956559" y="4128301"/>
            <a:ext cx="3172224" cy="1258403"/>
          </a:xfrm>
          <a:prstGeom prst="rect">
            <a:avLst/>
          </a:prstGeom>
        </p:spPr>
      </p:pic>
      <p:sp>
        <p:nvSpPr>
          <p:cNvPr id="5" name="TextBox 4"/>
          <p:cNvSpPr txBox="1"/>
          <p:nvPr/>
        </p:nvSpPr>
        <p:spPr>
          <a:xfrm>
            <a:off x="4951730" y="5367655"/>
            <a:ext cx="1768433" cy="400110"/>
          </a:xfrm>
          <a:prstGeom prst="rect">
            <a:avLst/>
          </a:prstGeom>
          <a:noFill/>
        </p:spPr>
        <p:txBody>
          <a:bodyPr wrap="none" rtlCol="0">
            <a:spAutoFit/>
          </a:bodyPr>
          <a:lstStyle/>
          <a:p>
            <a:r>
              <a:rPr lang="en-US" sz="2000" u="none" dirty="0" err="1" smtClean="0"/>
              <a:t>ErrorHandling</a:t>
            </a:r>
            <a:endParaRPr lang="en-US" sz="2000" u="none" dirty="0"/>
          </a:p>
        </p:txBody>
      </p:sp>
      <p:pic>
        <p:nvPicPr>
          <p:cNvPr id="6" name="Picture 5" descr="DynamicUpdate.PNG"/>
          <p:cNvPicPr>
            <a:picLocks noChangeAspect="1"/>
          </p:cNvPicPr>
          <p:nvPr/>
        </p:nvPicPr>
        <p:blipFill>
          <a:blip r:embed="rId4" cstate="print"/>
          <a:stretch>
            <a:fillRect/>
          </a:stretch>
        </p:blipFill>
        <p:spPr>
          <a:xfrm>
            <a:off x="5623243" y="1424305"/>
            <a:ext cx="2500312" cy="1843154"/>
          </a:xfrm>
          <a:prstGeom prst="rect">
            <a:avLst/>
          </a:prstGeom>
        </p:spPr>
      </p:pic>
      <p:sp>
        <p:nvSpPr>
          <p:cNvPr id="7" name="TextBox 6"/>
          <p:cNvSpPr txBox="1"/>
          <p:nvPr/>
        </p:nvSpPr>
        <p:spPr>
          <a:xfrm>
            <a:off x="5523230" y="3262630"/>
            <a:ext cx="2709396" cy="400110"/>
          </a:xfrm>
          <a:prstGeom prst="rect">
            <a:avLst/>
          </a:prstGeom>
          <a:noFill/>
        </p:spPr>
        <p:txBody>
          <a:bodyPr wrap="none" rtlCol="0">
            <a:spAutoFit/>
          </a:bodyPr>
          <a:lstStyle/>
          <a:p>
            <a:r>
              <a:rPr lang="en-US" sz="2000" u="none" dirty="0" err="1" smtClean="0"/>
              <a:t>DynamicModelUpdate</a:t>
            </a:r>
            <a:endParaRPr lang="en-US" sz="2000" u="none" dirty="0"/>
          </a:p>
        </p:txBody>
      </p:sp>
      <p:sp>
        <p:nvSpPr>
          <p:cNvPr id="8" name="TextBox 7"/>
          <p:cNvSpPr txBox="1"/>
          <p:nvPr/>
        </p:nvSpPr>
        <p:spPr>
          <a:xfrm>
            <a:off x="622617" y="3267392"/>
            <a:ext cx="2468946" cy="677108"/>
          </a:xfrm>
          <a:prstGeom prst="rect">
            <a:avLst/>
          </a:prstGeom>
          <a:noFill/>
        </p:spPr>
        <p:txBody>
          <a:bodyPr wrap="none" rtlCol="0">
            <a:spAutoFit/>
          </a:bodyPr>
          <a:lstStyle/>
          <a:p>
            <a:pPr marL="0" lvl="1"/>
            <a:r>
              <a:rPr lang="en-GB" sz="2000" u="none" dirty="0" err="1" smtClean="0"/>
              <a:t>DirectionCalculation</a:t>
            </a:r>
            <a:endParaRPr lang="en-US" sz="2000" u="none" dirty="0" smtClean="0"/>
          </a:p>
          <a:p>
            <a:endParaRPr lang="en-US" dirty="0"/>
          </a:p>
        </p:txBody>
      </p:sp>
      <p:sp>
        <p:nvSpPr>
          <p:cNvPr id="9" name="TextBox 8"/>
          <p:cNvSpPr txBox="1"/>
          <p:nvPr/>
        </p:nvSpPr>
        <p:spPr>
          <a:xfrm>
            <a:off x="617855" y="5367655"/>
            <a:ext cx="2066591" cy="677108"/>
          </a:xfrm>
          <a:prstGeom prst="rect">
            <a:avLst/>
          </a:prstGeom>
          <a:noFill/>
        </p:spPr>
        <p:txBody>
          <a:bodyPr wrap="none" rtlCol="0">
            <a:spAutoFit/>
          </a:bodyPr>
          <a:lstStyle/>
          <a:p>
            <a:pPr marL="0" lvl="1"/>
            <a:r>
              <a:rPr lang="en-US" sz="2000" u="none" dirty="0" err="1" smtClean="0"/>
              <a:t>ChangesMonitor</a:t>
            </a:r>
            <a:endParaRPr lang="en-US" sz="2000" u="none" dirty="0" smtClean="0"/>
          </a:p>
          <a:p>
            <a:endParaRPr lang="en-US" dirty="0"/>
          </a:p>
        </p:txBody>
      </p:sp>
      <p:pic>
        <p:nvPicPr>
          <p:cNvPr id="10" name="Picture 9" descr="SdkChangesMonitor.png"/>
          <p:cNvPicPr>
            <a:picLocks noChangeAspect="1"/>
          </p:cNvPicPr>
          <p:nvPr/>
        </p:nvPicPr>
        <p:blipFill>
          <a:blip r:embed="rId5" cstate="print"/>
          <a:stretch>
            <a:fillRect/>
          </a:stretch>
        </p:blipFill>
        <p:spPr>
          <a:xfrm>
            <a:off x="617855" y="4138740"/>
            <a:ext cx="3152775" cy="1262252"/>
          </a:xfrm>
          <a:prstGeom prst="rect">
            <a:avLst/>
          </a:prstGeom>
        </p:spPr>
      </p:pic>
      <p:pic>
        <p:nvPicPr>
          <p:cNvPr id="11" name="Picture 10" descr="SdkDirectionCalculationFindSouthFacingWallsWithoutProjectLocation.png"/>
          <p:cNvPicPr>
            <a:picLocks noChangeAspect="1"/>
          </p:cNvPicPr>
          <p:nvPr/>
        </p:nvPicPr>
        <p:blipFill>
          <a:blip r:embed="rId6" cstate="print"/>
          <a:stretch>
            <a:fillRect/>
          </a:stretch>
        </p:blipFill>
        <p:spPr>
          <a:xfrm>
            <a:off x="302273" y="1619551"/>
            <a:ext cx="2436070" cy="1647825"/>
          </a:xfrm>
          <a:prstGeom prst="rect">
            <a:avLst/>
          </a:prstGeom>
        </p:spPr>
      </p:pic>
      <p:pic>
        <p:nvPicPr>
          <p:cNvPr id="12" name="Picture 11" descr="SdkDirectionCalculationFindSouthFacingWindowsWithProjectLocation.png"/>
          <p:cNvPicPr>
            <a:picLocks noChangeAspect="1"/>
          </p:cNvPicPr>
          <p:nvPr/>
        </p:nvPicPr>
        <p:blipFill>
          <a:blip r:embed="rId7" cstate="print"/>
          <a:stretch>
            <a:fillRect/>
          </a:stretch>
        </p:blipFill>
        <p:spPr>
          <a:xfrm>
            <a:off x="2777589" y="1590721"/>
            <a:ext cx="2469375" cy="1679029"/>
          </a:xfrm>
          <a:prstGeom prst="rect">
            <a:avLst/>
          </a:prstGeom>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Agenda</a:t>
            </a:r>
          </a:p>
        </p:txBody>
      </p:sp>
      <p:sp>
        <p:nvSpPr>
          <p:cNvPr id="12291" name="Rectangle 3"/>
          <p:cNvSpPr>
            <a:spLocks noGrp="1" noChangeArrowheads="1"/>
          </p:cNvSpPr>
          <p:nvPr>
            <p:ph idx="1"/>
          </p:nvPr>
        </p:nvSpPr>
        <p:spPr/>
        <p:txBody>
          <a:bodyPr/>
          <a:lstStyle/>
          <a:p>
            <a:r>
              <a:rPr lang="en-US" dirty="0" smtClean="0"/>
              <a:t>Revit 2011 Features</a:t>
            </a:r>
          </a:p>
          <a:p>
            <a:r>
              <a:rPr lang="en-US" dirty="0" smtClean="0">
                <a:solidFill>
                  <a:schemeClr val="tx1">
                    <a:lumMod val="75000"/>
                  </a:schemeClr>
                </a:solidFill>
              </a:rPr>
              <a:t>APIs</a:t>
            </a:r>
          </a:p>
          <a:p>
            <a:pPr lvl="1"/>
            <a:r>
              <a:rPr lang="en-US" dirty="0" smtClean="0">
                <a:solidFill>
                  <a:schemeClr val="tx1">
                    <a:lumMod val="75000"/>
                  </a:schemeClr>
                </a:solidFill>
              </a:rPr>
              <a:t>The Rice (must do)</a:t>
            </a:r>
          </a:p>
          <a:p>
            <a:pPr lvl="1"/>
            <a:r>
              <a:rPr lang="en-US" smtClean="0">
                <a:solidFill>
                  <a:schemeClr val="tx1">
                    <a:lumMod val="75000"/>
                  </a:schemeClr>
                </a:solidFill>
              </a:rPr>
              <a:t>The Wine and MEP </a:t>
            </a:r>
            <a:r>
              <a:rPr lang="en-US" dirty="0" smtClean="0">
                <a:solidFill>
                  <a:schemeClr val="tx1">
                    <a:lumMod val="75000"/>
                  </a:schemeClr>
                </a:solidFill>
              </a:rPr>
              <a:t>(value add)</a:t>
            </a:r>
          </a:p>
          <a:p>
            <a:pPr lvl="1" indent="-284163">
              <a:buNone/>
            </a:pPr>
            <a:r>
              <a:rPr lang="en-US" sz="2400" smtClean="0">
                <a:solidFill>
                  <a:schemeClr val="tx1">
                    <a:lumMod val="75000"/>
                  </a:schemeClr>
                </a:solidFill>
              </a:rPr>
              <a:t>New </a:t>
            </a:r>
            <a:r>
              <a:rPr lang="en-US" sz="2400" dirty="0" smtClean="0">
                <a:solidFill>
                  <a:schemeClr val="tx1">
                    <a:lumMod val="75000"/>
                  </a:schemeClr>
                </a:solidFill>
              </a:rPr>
              <a:t>SDK Samples</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New SDK samples</a:t>
            </a:r>
          </a:p>
        </p:txBody>
      </p:sp>
      <p:sp>
        <p:nvSpPr>
          <p:cNvPr id="25603" name="Content Placeholder 4"/>
          <p:cNvSpPr>
            <a:spLocks noGrp="1"/>
          </p:cNvSpPr>
          <p:nvPr>
            <p:ph idx="1"/>
          </p:nvPr>
        </p:nvSpPr>
        <p:spPr>
          <a:xfrm>
            <a:off x="377970" y="1574379"/>
            <a:ext cx="6506725" cy="4905267"/>
          </a:xfrm>
        </p:spPr>
        <p:txBody>
          <a:bodyPr/>
          <a:lstStyle/>
          <a:p>
            <a:pPr lvl="1">
              <a:buNone/>
            </a:pPr>
            <a:endParaRPr lang="en-GB" dirty="0" smtClean="0"/>
          </a:p>
          <a:p>
            <a:pPr lvl="1"/>
            <a:endParaRPr lang="en-GB" dirty="0" smtClean="0"/>
          </a:p>
          <a:p>
            <a:pPr lvl="1">
              <a:buNone/>
            </a:pPr>
            <a:endParaRPr lang="en-US" dirty="0" smtClean="0"/>
          </a:p>
          <a:p>
            <a:pPr lvl="1">
              <a:buNone/>
            </a:pPr>
            <a:endParaRPr lang="en-GB" dirty="0" smtClean="0"/>
          </a:p>
          <a:p>
            <a:pPr lvl="1"/>
            <a:endParaRPr lang="en-GB" dirty="0" smtClean="0"/>
          </a:p>
          <a:p>
            <a:pPr lvl="1"/>
            <a:endParaRPr lang="en-GB" dirty="0" smtClean="0"/>
          </a:p>
          <a:p>
            <a:pPr lvl="1"/>
            <a:endParaRPr lang="en-US" dirty="0" smtClean="0"/>
          </a:p>
          <a:p>
            <a:pPr indent="0"/>
            <a:endParaRPr lang="en-US" dirty="0" smtClean="0"/>
          </a:p>
        </p:txBody>
      </p:sp>
      <p:pic>
        <p:nvPicPr>
          <p:cNvPr id="10" name="Picture 9" descr="PanelSchedule_ExportToHtml.PNG"/>
          <p:cNvPicPr>
            <a:picLocks noChangeAspect="1"/>
          </p:cNvPicPr>
          <p:nvPr/>
        </p:nvPicPr>
        <p:blipFill>
          <a:blip r:embed="rId3" cstate="print"/>
          <a:stretch>
            <a:fillRect/>
          </a:stretch>
        </p:blipFill>
        <p:spPr>
          <a:xfrm>
            <a:off x="776374" y="3407565"/>
            <a:ext cx="3117718" cy="2782852"/>
          </a:xfrm>
          <a:prstGeom prst="rect">
            <a:avLst/>
          </a:prstGeom>
        </p:spPr>
      </p:pic>
      <p:pic>
        <p:nvPicPr>
          <p:cNvPr id="6" name="Picture 5" descr="HelloWorld.PNG"/>
          <p:cNvPicPr>
            <a:picLocks noChangeAspect="1"/>
          </p:cNvPicPr>
          <p:nvPr/>
        </p:nvPicPr>
        <p:blipFill>
          <a:blip r:embed="rId4" cstate="print"/>
          <a:stretch>
            <a:fillRect/>
          </a:stretch>
        </p:blipFill>
        <p:spPr>
          <a:xfrm>
            <a:off x="4663166" y="1248851"/>
            <a:ext cx="2695575" cy="1609857"/>
          </a:xfrm>
          <a:prstGeom prst="rect">
            <a:avLst/>
          </a:prstGeom>
        </p:spPr>
      </p:pic>
      <p:sp>
        <p:nvSpPr>
          <p:cNvPr id="7" name="TextBox 6"/>
          <p:cNvSpPr txBox="1"/>
          <p:nvPr/>
        </p:nvSpPr>
        <p:spPr>
          <a:xfrm>
            <a:off x="692329" y="6180892"/>
            <a:ext cx="2314575" cy="677108"/>
          </a:xfrm>
          <a:prstGeom prst="rect">
            <a:avLst/>
          </a:prstGeom>
          <a:noFill/>
        </p:spPr>
        <p:txBody>
          <a:bodyPr wrap="square" rtlCol="0">
            <a:spAutoFit/>
          </a:bodyPr>
          <a:lstStyle/>
          <a:p>
            <a:pPr marL="0" lvl="1"/>
            <a:r>
              <a:rPr lang="en-GB" sz="2000" u="none" dirty="0" err="1" smtClean="0"/>
              <a:t>MaterialQuantities</a:t>
            </a:r>
            <a:endParaRPr lang="en-GB" sz="2000" u="none" dirty="0" smtClean="0"/>
          </a:p>
          <a:p>
            <a:endParaRPr lang="en-US" dirty="0"/>
          </a:p>
        </p:txBody>
      </p:sp>
      <p:sp>
        <p:nvSpPr>
          <p:cNvPr id="8" name="TextBox 7"/>
          <p:cNvSpPr txBox="1"/>
          <p:nvPr/>
        </p:nvSpPr>
        <p:spPr>
          <a:xfrm>
            <a:off x="4586966" y="2806322"/>
            <a:ext cx="2314575" cy="677108"/>
          </a:xfrm>
          <a:prstGeom prst="rect">
            <a:avLst/>
          </a:prstGeom>
          <a:noFill/>
        </p:spPr>
        <p:txBody>
          <a:bodyPr wrap="square" rtlCol="0">
            <a:spAutoFit/>
          </a:bodyPr>
          <a:lstStyle/>
          <a:p>
            <a:pPr marL="0" lvl="1"/>
            <a:r>
              <a:rPr lang="en-GB" sz="2000" u="none" dirty="0" err="1" smtClean="0"/>
              <a:t>HelloWorld</a:t>
            </a:r>
            <a:endParaRPr lang="en-GB" sz="2000" u="none" dirty="0" smtClean="0"/>
          </a:p>
          <a:p>
            <a:endParaRPr lang="en-US" dirty="0"/>
          </a:p>
        </p:txBody>
      </p:sp>
      <p:pic>
        <p:nvPicPr>
          <p:cNvPr id="11" name="Picture 10" descr="ImportExport1.PNG"/>
          <p:cNvPicPr>
            <a:picLocks noChangeAspect="1"/>
          </p:cNvPicPr>
          <p:nvPr/>
        </p:nvPicPr>
        <p:blipFill>
          <a:blip r:embed="rId5" cstate="print"/>
          <a:stretch>
            <a:fillRect/>
          </a:stretch>
        </p:blipFill>
        <p:spPr>
          <a:xfrm>
            <a:off x="736145" y="1123948"/>
            <a:ext cx="2548929" cy="1859493"/>
          </a:xfrm>
          <a:prstGeom prst="rect">
            <a:avLst/>
          </a:prstGeom>
        </p:spPr>
      </p:pic>
      <p:sp>
        <p:nvSpPr>
          <p:cNvPr id="12" name="TextBox 11"/>
          <p:cNvSpPr txBox="1"/>
          <p:nvPr/>
        </p:nvSpPr>
        <p:spPr>
          <a:xfrm>
            <a:off x="668108" y="2932865"/>
            <a:ext cx="2314575" cy="677108"/>
          </a:xfrm>
          <a:prstGeom prst="rect">
            <a:avLst/>
          </a:prstGeom>
          <a:noFill/>
        </p:spPr>
        <p:txBody>
          <a:bodyPr wrap="square" rtlCol="0">
            <a:spAutoFit/>
          </a:bodyPr>
          <a:lstStyle/>
          <a:p>
            <a:pPr marL="0" lvl="1"/>
            <a:r>
              <a:rPr lang="en-GB" sz="2000" u="none" dirty="0" err="1" smtClean="0"/>
              <a:t>ImportExport</a:t>
            </a:r>
            <a:endParaRPr lang="en-GB" sz="2000" u="none" dirty="0" smtClean="0"/>
          </a:p>
          <a:p>
            <a:endParaRPr lang="en-US" dirty="0"/>
          </a:p>
        </p:txBody>
      </p:sp>
      <p:pic>
        <p:nvPicPr>
          <p:cNvPr id="13" name="Picture 12"/>
          <p:cNvPicPr/>
          <p:nvPr/>
        </p:nvPicPr>
        <p:blipFill>
          <a:blip r:embed="rId6" cstate="print"/>
          <a:srcRect l="34380" t="31769" r="34224" b="28262"/>
          <a:stretch>
            <a:fillRect/>
          </a:stretch>
        </p:blipFill>
        <p:spPr bwMode="auto">
          <a:xfrm>
            <a:off x="4718949" y="3315875"/>
            <a:ext cx="2552700" cy="2398371"/>
          </a:xfrm>
          <a:prstGeom prst="rect">
            <a:avLst/>
          </a:prstGeom>
          <a:noFill/>
          <a:ln w="9525">
            <a:noFill/>
            <a:miter lim="800000"/>
            <a:headEnd/>
            <a:tailEnd/>
          </a:ln>
        </p:spPr>
      </p:pic>
      <p:sp>
        <p:nvSpPr>
          <p:cNvPr id="14" name="TextBox 13"/>
          <p:cNvSpPr txBox="1"/>
          <p:nvPr/>
        </p:nvSpPr>
        <p:spPr>
          <a:xfrm>
            <a:off x="4622334" y="5724868"/>
            <a:ext cx="3759665" cy="926303"/>
          </a:xfrm>
          <a:prstGeom prst="rect">
            <a:avLst/>
          </a:prstGeom>
          <a:noFill/>
        </p:spPr>
        <p:txBody>
          <a:bodyPr wrap="none" rtlCol="0">
            <a:noAutofit/>
          </a:bodyPr>
          <a:lstStyle/>
          <a:p>
            <a:pPr marL="0" lvl="1"/>
            <a:r>
              <a:rPr lang="en-GB" sz="2000" u="none" smtClean="0"/>
              <a:t>ExternalCommand2011</a:t>
            </a:r>
          </a:p>
          <a:p>
            <a:pPr marL="282575" lvl="2" indent="-163513">
              <a:buClr>
                <a:schemeClr val="accent1"/>
              </a:buClr>
              <a:buSzPct val="80000"/>
              <a:buFont typeface="Wingdings" pitchFamily="2" charset="2"/>
              <a:buChar char="§"/>
            </a:pPr>
            <a:r>
              <a:rPr lang="en-GB" u="none" smtClean="0"/>
              <a:t>RevitAddInUtility executable</a:t>
            </a:r>
          </a:p>
          <a:p>
            <a:pPr marL="282575" lvl="2" indent="-163513">
              <a:buClr>
                <a:schemeClr val="accent1"/>
              </a:buClr>
              <a:buSzPct val="80000"/>
              <a:buFont typeface="Wingdings" pitchFamily="2" charset="2"/>
              <a:buChar char="§"/>
            </a:pPr>
            <a:r>
              <a:rPr lang="en-GB" u="none" smtClean="0"/>
              <a:t>ExternalComandRegistration</a:t>
            </a:r>
            <a:endParaRPr lang="en-GB" u="none" dirty="0" smtClean="0"/>
          </a:p>
          <a:p>
            <a:endParaRPr lang="en-US" dirty="0"/>
          </a:p>
        </p:txBody>
      </p:sp>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New SDK samples</a:t>
            </a:r>
          </a:p>
        </p:txBody>
      </p:sp>
      <p:sp>
        <p:nvSpPr>
          <p:cNvPr id="25603" name="Content Placeholder 4"/>
          <p:cNvSpPr>
            <a:spLocks noGrp="1"/>
          </p:cNvSpPr>
          <p:nvPr>
            <p:ph idx="1"/>
          </p:nvPr>
        </p:nvSpPr>
        <p:spPr>
          <a:xfrm>
            <a:off x="377970" y="1574379"/>
            <a:ext cx="6506725" cy="4905267"/>
          </a:xfrm>
        </p:spPr>
        <p:txBody>
          <a:bodyPr/>
          <a:lstStyle/>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GB" dirty="0" smtClean="0"/>
          </a:p>
          <a:p>
            <a:pPr lvl="1"/>
            <a:endParaRPr lang="en-GB" dirty="0" smtClean="0"/>
          </a:p>
          <a:p>
            <a:pPr lvl="1"/>
            <a:endParaRPr lang="en-GB" dirty="0" smtClean="0"/>
          </a:p>
          <a:p>
            <a:pPr lvl="1"/>
            <a:endParaRPr lang="en-GB" dirty="0" smtClean="0"/>
          </a:p>
          <a:p>
            <a:pPr lvl="1"/>
            <a:endParaRPr lang="en-US" dirty="0" smtClean="0"/>
          </a:p>
          <a:p>
            <a:pPr indent="0"/>
            <a:endParaRPr lang="en-US" dirty="0" smtClean="0"/>
          </a:p>
          <a:p>
            <a:pPr indent="0"/>
            <a:endParaRPr lang="en-US" dirty="0" smtClean="0"/>
          </a:p>
        </p:txBody>
      </p:sp>
      <p:pic>
        <p:nvPicPr>
          <p:cNvPr id="6" name="Picture 5" descr="Selections2b.png"/>
          <p:cNvPicPr>
            <a:picLocks noChangeAspect="1"/>
          </p:cNvPicPr>
          <p:nvPr/>
        </p:nvPicPr>
        <p:blipFill>
          <a:blip r:embed="rId3" cstate="print"/>
          <a:srcRect r="21739"/>
          <a:stretch>
            <a:fillRect/>
          </a:stretch>
        </p:blipFill>
        <p:spPr>
          <a:xfrm>
            <a:off x="6156131" y="1441470"/>
            <a:ext cx="1910823" cy="1525999"/>
          </a:xfrm>
          <a:prstGeom prst="rect">
            <a:avLst/>
          </a:prstGeom>
        </p:spPr>
      </p:pic>
      <p:pic>
        <p:nvPicPr>
          <p:cNvPr id="7" name="Picture 6" descr="Selections2c.png"/>
          <p:cNvPicPr>
            <a:picLocks noChangeAspect="1"/>
          </p:cNvPicPr>
          <p:nvPr/>
        </p:nvPicPr>
        <p:blipFill>
          <a:blip r:embed="rId4" cstate="print"/>
          <a:srcRect r="8667"/>
          <a:stretch>
            <a:fillRect/>
          </a:stretch>
        </p:blipFill>
        <p:spPr>
          <a:xfrm>
            <a:off x="3895451" y="1438286"/>
            <a:ext cx="2217434" cy="1517415"/>
          </a:xfrm>
          <a:prstGeom prst="rect">
            <a:avLst/>
          </a:prstGeom>
        </p:spPr>
      </p:pic>
      <p:pic>
        <p:nvPicPr>
          <p:cNvPr id="8" name="Picture 7" descr="Selections2d.png"/>
          <p:cNvPicPr>
            <a:picLocks noChangeAspect="1"/>
          </p:cNvPicPr>
          <p:nvPr/>
        </p:nvPicPr>
        <p:blipFill>
          <a:blip r:embed="rId5" cstate="print"/>
          <a:srcRect r="11347"/>
          <a:stretch>
            <a:fillRect/>
          </a:stretch>
        </p:blipFill>
        <p:spPr>
          <a:xfrm>
            <a:off x="1691970" y="1436066"/>
            <a:ext cx="2160575" cy="1523196"/>
          </a:xfrm>
          <a:prstGeom prst="rect">
            <a:avLst/>
          </a:prstGeom>
        </p:spPr>
      </p:pic>
      <p:pic>
        <p:nvPicPr>
          <p:cNvPr id="11" name="Picture 10" descr="SolidCut.PNG"/>
          <p:cNvPicPr>
            <a:picLocks noChangeAspect="1"/>
          </p:cNvPicPr>
          <p:nvPr/>
        </p:nvPicPr>
        <p:blipFill>
          <a:blip r:embed="rId6" cstate="print"/>
          <a:srcRect l="24105" t="19838" r="8678" b="15992"/>
          <a:stretch>
            <a:fillRect/>
          </a:stretch>
        </p:blipFill>
        <p:spPr>
          <a:xfrm>
            <a:off x="3185795" y="3256915"/>
            <a:ext cx="2815314" cy="1828800"/>
          </a:xfrm>
          <a:prstGeom prst="rect">
            <a:avLst/>
          </a:prstGeom>
        </p:spPr>
      </p:pic>
      <p:pic>
        <p:nvPicPr>
          <p:cNvPr id="13" name="Picture 12" descr="transactionControl2.PNG"/>
          <p:cNvPicPr>
            <a:picLocks noChangeAspect="1"/>
          </p:cNvPicPr>
          <p:nvPr/>
        </p:nvPicPr>
        <p:blipFill>
          <a:blip r:embed="rId7" cstate="print"/>
          <a:stretch>
            <a:fillRect/>
          </a:stretch>
        </p:blipFill>
        <p:spPr>
          <a:xfrm>
            <a:off x="435433" y="3264078"/>
            <a:ext cx="2310478" cy="2183587"/>
          </a:xfrm>
          <a:prstGeom prst="rect">
            <a:avLst/>
          </a:prstGeom>
        </p:spPr>
      </p:pic>
      <p:sp>
        <p:nvSpPr>
          <p:cNvPr id="14" name="TextBox 13"/>
          <p:cNvSpPr txBox="1"/>
          <p:nvPr/>
        </p:nvSpPr>
        <p:spPr>
          <a:xfrm>
            <a:off x="290195" y="1428115"/>
            <a:ext cx="1369286" cy="400110"/>
          </a:xfrm>
          <a:prstGeom prst="rect">
            <a:avLst/>
          </a:prstGeom>
          <a:noFill/>
        </p:spPr>
        <p:txBody>
          <a:bodyPr wrap="none" rtlCol="0">
            <a:spAutoFit/>
          </a:bodyPr>
          <a:lstStyle/>
          <a:p>
            <a:r>
              <a:rPr lang="en-US" sz="2000" u="none" dirty="0" smtClean="0"/>
              <a:t>Selections</a:t>
            </a:r>
            <a:endParaRPr lang="en-US" sz="2000" u="none" dirty="0"/>
          </a:p>
        </p:txBody>
      </p:sp>
      <p:sp>
        <p:nvSpPr>
          <p:cNvPr id="16" name="TextBox 15"/>
          <p:cNvSpPr txBox="1"/>
          <p:nvPr/>
        </p:nvSpPr>
        <p:spPr>
          <a:xfrm>
            <a:off x="3176270" y="5076190"/>
            <a:ext cx="1728358" cy="677108"/>
          </a:xfrm>
          <a:prstGeom prst="rect">
            <a:avLst/>
          </a:prstGeom>
          <a:noFill/>
        </p:spPr>
        <p:txBody>
          <a:bodyPr wrap="square" rtlCol="0">
            <a:spAutoFit/>
          </a:bodyPr>
          <a:lstStyle/>
          <a:p>
            <a:pPr marL="0" lvl="1"/>
            <a:r>
              <a:rPr lang="en-GB" sz="2000" u="none" dirty="0" err="1" smtClean="0"/>
              <a:t>SolidSolidCut</a:t>
            </a:r>
            <a:endParaRPr lang="en-GB" sz="2000" u="none" dirty="0" smtClean="0"/>
          </a:p>
          <a:p>
            <a:endParaRPr lang="en-US" dirty="0"/>
          </a:p>
        </p:txBody>
      </p:sp>
      <p:sp>
        <p:nvSpPr>
          <p:cNvPr id="17" name="TextBox 16"/>
          <p:cNvSpPr txBox="1"/>
          <p:nvPr/>
        </p:nvSpPr>
        <p:spPr>
          <a:xfrm>
            <a:off x="433070" y="5438140"/>
            <a:ext cx="2623708" cy="677108"/>
          </a:xfrm>
          <a:prstGeom prst="rect">
            <a:avLst/>
          </a:prstGeom>
          <a:noFill/>
        </p:spPr>
        <p:txBody>
          <a:bodyPr wrap="square" rtlCol="0">
            <a:spAutoFit/>
          </a:bodyPr>
          <a:lstStyle/>
          <a:p>
            <a:pPr marL="0" lvl="1"/>
            <a:r>
              <a:rPr lang="en-GB" sz="2000" u="none" dirty="0" err="1" smtClean="0"/>
              <a:t>TransactionControl</a:t>
            </a:r>
            <a:endParaRPr lang="en-GB" sz="2000" u="none" dirty="0" smtClean="0"/>
          </a:p>
          <a:p>
            <a:endParaRPr lang="en-US" dirty="0"/>
          </a:p>
        </p:txBody>
      </p:sp>
      <p:pic>
        <p:nvPicPr>
          <p:cNvPr id="12" name="Picture 11" descr="MaterialQuantities.PNG"/>
          <p:cNvPicPr>
            <a:picLocks noChangeAspect="1"/>
          </p:cNvPicPr>
          <p:nvPr/>
        </p:nvPicPr>
        <p:blipFill>
          <a:blip r:embed="rId8" cstate="print"/>
          <a:srcRect t="16944" r="63645" b="3889"/>
          <a:stretch>
            <a:fillRect/>
          </a:stretch>
        </p:blipFill>
        <p:spPr>
          <a:xfrm>
            <a:off x="6281676" y="3256914"/>
            <a:ext cx="1778406" cy="3019425"/>
          </a:xfrm>
          <a:prstGeom prst="rect">
            <a:avLst/>
          </a:prstGeom>
        </p:spPr>
      </p:pic>
      <p:sp>
        <p:nvSpPr>
          <p:cNvPr id="15" name="TextBox 14"/>
          <p:cNvSpPr txBox="1"/>
          <p:nvPr/>
        </p:nvSpPr>
        <p:spPr>
          <a:xfrm>
            <a:off x="4395469" y="5923915"/>
            <a:ext cx="2390775" cy="677108"/>
          </a:xfrm>
          <a:prstGeom prst="rect">
            <a:avLst/>
          </a:prstGeom>
          <a:noFill/>
        </p:spPr>
        <p:txBody>
          <a:bodyPr wrap="square" rtlCol="0">
            <a:spAutoFit/>
          </a:bodyPr>
          <a:lstStyle/>
          <a:p>
            <a:pPr marL="0" lvl="1"/>
            <a:r>
              <a:rPr lang="en-GB" sz="2000" u="none" dirty="0" err="1" smtClean="0"/>
              <a:t>PanelSchedule</a:t>
            </a:r>
            <a:endParaRPr lang="en-GB" sz="2000" u="none" dirty="0" smtClean="0"/>
          </a:p>
          <a:p>
            <a:endParaRPr lang="en-US" dirty="0"/>
          </a:p>
        </p:txBody>
      </p:sp>
    </p:spTree>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088" y="952754"/>
            <a:ext cx="8062912" cy="5119688"/>
          </a:xfrm>
        </p:spPr>
        <p:txBody>
          <a:bodyPr/>
          <a:lstStyle/>
          <a:p>
            <a:pPr marL="609600" indent="-609600" eaLnBrk="1" hangingPunct="1"/>
            <a:r>
              <a:rPr lang="en-US" sz="3200" smtClean="0"/>
              <a:t>Today’s presentation…</a:t>
            </a:r>
            <a:endParaRPr lang="en-US" sz="2800" dirty="0" smtClean="0"/>
          </a:p>
          <a:p>
            <a:pPr marL="609600" indent="-609600" eaLnBrk="1" hangingPunct="1">
              <a:lnSpc>
                <a:spcPct val="200000"/>
              </a:lnSpc>
            </a:pPr>
            <a:r>
              <a:rPr lang="en-US" smtClean="0"/>
              <a:t>Is being </a:t>
            </a:r>
            <a:r>
              <a:rPr lang="en-US" u="sng" smtClean="0"/>
              <a:t>recorded</a:t>
            </a:r>
            <a:r>
              <a:rPr lang="en-US" smtClean="0"/>
              <a:t> and will be posted </a:t>
            </a:r>
            <a:r>
              <a:rPr lang="en-US" dirty="0" smtClean="0"/>
              <a:t>at:</a:t>
            </a:r>
          </a:p>
          <a:p>
            <a:pPr marL="609600" indent="-609600" eaLnBrk="1" hangingPunct="1">
              <a:lnSpc>
                <a:spcPct val="200000"/>
              </a:lnSpc>
            </a:pPr>
            <a:r>
              <a:rPr lang="en-US" dirty="0" smtClean="0"/>
              <a:t>ADN Extranet</a:t>
            </a:r>
          </a:p>
          <a:p>
            <a:pPr marL="609600" indent="-609600" eaLnBrk="1" hangingPunct="1">
              <a:spcAft>
                <a:spcPts val="0"/>
              </a:spcAft>
            </a:pPr>
            <a:r>
              <a:rPr lang="en-US" dirty="0" smtClean="0"/>
              <a:t>	</a:t>
            </a:r>
            <a:r>
              <a:rPr lang="en-US" dirty="0" smtClean="0">
                <a:hlinkClick r:id="rId3"/>
              </a:rPr>
              <a:t>http</a:t>
            </a:r>
            <a:r>
              <a:rPr lang="en-US" smtClean="0">
                <a:hlinkClick r:id="rId3"/>
              </a:rPr>
              <a:t>://adn.autodesk.com</a:t>
            </a:r>
            <a:endParaRPr lang="en-US" dirty="0" smtClean="0"/>
          </a:p>
          <a:p>
            <a:pPr marL="609600" indent="-609600" eaLnBrk="1" hangingPunct="1">
              <a:spcBef>
                <a:spcPts val="0"/>
              </a:spcBef>
              <a:spcAft>
                <a:spcPts val="0"/>
              </a:spcAft>
            </a:pPr>
            <a:r>
              <a:rPr lang="en-US" smtClean="0"/>
              <a:t>	&gt; </a:t>
            </a:r>
            <a:r>
              <a:rPr lang="en-US" dirty="0" err="1" smtClean="0"/>
              <a:t>Revit</a:t>
            </a:r>
            <a:r>
              <a:rPr lang="en-US" dirty="0" smtClean="0"/>
              <a:t> &gt; </a:t>
            </a:r>
            <a:r>
              <a:rPr lang="en-US" smtClean="0"/>
              <a:t>Knowledgebase </a:t>
            </a:r>
          </a:p>
          <a:p>
            <a:pPr marL="609600" indent="-609600" eaLnBrk="1" hangingPunct="1">
              <a:spcBef>
                <a:spcPts val="0"/>
              </a:spcBef>
              <a:spcAft>
                <a:spcPts val="0"/>
              </a:spcAft>
            </a:pPr>
            <a:r>
              <a:rPr lang="en-US" smtClean="0"/>
              <a:t>	&gt; Whitepapers </a:t>
            </a:r>
            <a:r>
              <a:rPr lang="en-US" dirty="0" smtClean="0"/>
              <a:t>and Training Videos</a:t>
            </a:r>
          </a:p>
          <a:p>
            <a:pPr marL="609600" indent="-609600" eaLnBrk="1" hangingPunct="1">
              <a:spcBef>
                <a:spcPts val="1800"/>
              </a:spcBef>
            </a:pPr>
            <a:r>
              <a:rPr lang="en-US" dirty="0" smtClean="0"/>
              <a:t>Developer Center</a:t>
            </a:r>
            <a:endParaRPr lang="en-US" sz="1800" dirty="0" smtClean="0">
              <a:solidFill>
                <a:schemeClr val="tx1">
                  <a:lumMod val="65000"/>
                </a:schemeClr>
              </a:solidFill>
            </a:endParaRPr>
          </a:p>
          <a:p>
            <a:pPr marL="609600" indent="-609600" eaLnBrk="1" hangingPunct="1">
              <a:spcAft>
                <a:spcPts val="0"/>
              </a:spcAft>
            </a:pPr>
            <a:r>
              <a:rPr lang="en-US" dirty="0" smtClean="0"/>
              <a:t>	API Training &amp; Consulting &gt; Schedule </a:t>
            </a:r>
          </a:p>
          <a:p>
            <a:pPr marL="609600" indent="-609600" eaLnBrk="1" hangingPunct="1">
              <a:spcBef>
                <a:spcPts val="0"/>
              </a:spcBef>
              <a:spcAft>
                <a:spcPts val="0"/>
              </a:spcAft>
            </a:pPr>
            <a:r>
              <a:rPr lang="en-US" dirty="0" smtClean="0"/>
              <a:t>	</a:t>
            </a:r>
            <a:r>
              <a:rPr lang="en-US" dirty="0" smtClean="0">
                <a:solidFill>
                  <a:srgbClr val="92D050"/>
                </a:solidFill>
              </a:rPr>
              <a:t>http://www.autodesk.com/joinadn</a:t>
            </a:r>
            <a:endParaRPr lang="en-US" sz="3200" dirty="0" smtClean="0">
              <a:solidFill>
                <a:srgbClr val="92D050"/>
              </a:solidFill>
            </a:endParaRPr>
          </a:p>
          <a:p>
            <a:endParaRPr lang="en-US" dirty="0"/>
          </a:p>
        </p:txBody>
      </p:sp>
    </p:spTree>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AEC Developer Camp </a:t>
            </a:r>
            <a:endParaRPr lang="en-US" dirty="0"/>
          </a:p>
        </p:txBody>
      </p:sp>
      <p:sp>
        <p:nvSpPr>
          <p:cNvPr id="3" name="Content Placeholder 2"/>
          <p:cNvSpPr>
            <a:spLocks noGrp="1"/>
          </p:cNvSpPr>
          <p:nvPr>
            <p:ph idx="1"/>
          </p:nvPr>
        </p:nvSpPr>
        <p:spPr/>
        <p:txBody>
          <a:bodyPr/>
          <a:lstStyle/>
          <a:p>
            <a:r>
              <a:rPr lang="en-US" dirty="0" smtClean="0"/>
              <a:t>June 7-9, 2010 Sheraton Boston</a:t>
            </a:r>
            <a:r>
              <a:rPr lang="en-US" smtClean="0"/>
              <a:t>, MA, USA</a:t>
            </a:r>
            <a:endParaRPr lang="en-US" dirty="0" smtClean="0"/>
          </a:p>
          <a:p>
            <a:r>
              <a:rPr lang="en-US" dirty="0" smtClean="0"/>
              <a:t>Customization focused 3 day training camp </a:t>
            </a:r>
          </a:p>
          <a:p>
            <a:r>
              <a:rPr lang="en-US" dirty="0" smtClean="0"/>
              <a:t>Great </a:t>
            </a:r>
            <a:r>
              <a:rPr lang="en-US" smtClean="0"/>
              <a:t>opportunity to</a:t>
            </a:r>
            <a:endParaRPr lang="en-US" dirty="0" smtClean="0"/>
          </a:p>
          <a:p>
            <a:pPr lvl="1"/>
            <a:r>
              <a:rPr lang="en-US" smtClean="0"/>
              <a:t>Learn </a:t>
            </a:r>
            <a:r>
              <a:rPr lang="en-US" dirty="0" smtClean="0"/>
              <a:t>Autodesk’s latest technology </a:t>
            </a:r>
          </a:p>
          <a:p>
            <a:pPr lvl="1"/>
            <a:r>
              <a:rPr lang="en-US" smtClean="0"/>
              <a:t>Talk directly with </a:t>
            </a:r>
            <a:r>
              <a:rPr lang="en-US" dirty="0" smtClean="0"/>
              <a:t>Autodesk management and engineering</a:t>
            </a:r>
          </a:p>
          <a:p>
            <a:pPr lvl="1"/>
            <a:r>
              <a:rPr lang="en-US" smtClean="0"/>
              <a:t>Have one-on-one meetings </a:t>
            </a:r>
            <a:endParaRPr lang="en-US" dirty="0" smtClean="0"/>
          </a:p>
          <a:p>
            <a:pPr lvl="1"/>
            <a:r>
              <a:rPr lang="en-US" smtClean="0"/>
              <a:t>Share </a:t>
            </a:r>
            <a:r>
              <a:rPr lang="en-US" dirty="0" smtClean="0"/>
              <a:t>information with other customers and developers </a:t>
            </a:r>
          </a:p>
          <a:p>
            <a:pPr>
              <a:spcBef>
                <a:spcPts val="1800"/>
              </a:spcBef>
            </a:pPr>
            <a:r>
              <a:rPr lang="en-US" dirty="0" smtClean="0"/>
              <a:t>More information and </a:t>
            </a:r>
            <a:r>
              <a:rPr lang="en-US" smtClean="0"/>
              <a:t>registration at</a:t>
            </a:r>
            <a:endParaRPr lang="en-US" dirty="0" smtClean="0"/>
          </a:p>
          <a:p>
            <a:pPr algn="ctr"/>
            <a:r>
              <a:rPr lang="en-US" dirty="0" smtClean="0">
                <a:hlinkClick r:id="rId3"/>
              </a:rPr>
              <a:t>http</a:t>
            </a:r>
            <a:r>
              <a:rPr lang="en-US" smtClean="0">
                <a:hlinkClick r:id="rId3"/>
              </a:rPr>
              <a:t>://devcamps2010.autodeskevents.net</a:t>
            </a:r>
            <a:endParaRPr lang="en-US" dirty="0" smtClean="0"/>
          </a:p>
          <a:p>
            <a:endParaRPr lang="en-US" dirty="0" smtClean="0"/>
          </a:p>
        </p:txBody>
      </p:sp>
    </p:spTree>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Polls</a:t>
            </a:r>
            <a:endParaRPr lang="en-US" dirty="0"/>
          </a:p>
        </p:txBody>
      </p:sp>
      <p:sp>
        <p:nvSpPr>
          <p:cNvPr id="3" name="Content Placeholder 2"/>
          <p:cNvSpPr>
            <a:spLocks noGrp="1"/>
          </p:cNvSpPr>
          <p:nvPr>
            <p:ph idx="1"/>
          </p:nvPr>
        </p:nvSpPr>
        <p:spPr>
          <a:xfrm>
            <a:off x="319088" y="1074858"/>
            <a:ext cx="8062912" cy="5071730"/>
          </a:xfrm>
        </p:spPr>
        <p:txBody>
          <a:bodyPr/>
          <a:lstStyle/>
          <a:p>
            <a:pPr marL="576263" lvl="1" indent="-461963">
              <a:spcBef>
                <a:spcPts val="0"/>
              </a:spcBef>
              <a:spcAft>
                <a:spcPts val="0"/>
              </a:spcAft>
              <a:buClr>
                <a:schemeClr val="tx1"/>
              </a:buClr>
              <a:buSzPct val="100000"/>
              <a:buFont typeface="+mj-lt"/>
              <a:buAutoNum type="arabicPeriod" startAt="5"/>
            </a:pPr>
            <a:r>
              <a:rPr lang="en-US" smtClean="0"/>
              <a:t>How was the audio quality of the presentation?</a:t>
            </a:r>
          </a:p>
          <a:p>
            <a:pPr marL="747713" lvl="1">
              <a:spcBef>
                <a:spcPts val="0"/>
              </a:spcBef>
              <a:spcAft>
                <a:spcPts val="0"/>
              </a:spcAft>
            </a:pPr>
            <a:r>
              <a:rPr lang="en-US" sz="1400" smtClean="0"/>
              <a:t>Good, Acceptable, Poor</a:t>
            </a:r>
          </a:p>
          <a:p>
            <a:pPr marL="576263" lvl="1" indent="-461963">
              <a:spcBef>
                <a:spcPts val="0"/>
              </a:spcBef>
              <a:spcAft>
                <a:spcPts val="0"/>
              </a:spcAft>
              <a:buClr>
                <a:schemeClr val="tx1"/>
              </a:buClr>
              <a:buSzPct val="100000"/>
              <a:buFont typeface="+mj-lt"/>
              <a:buAutoNum type="arabicPeriod" startAt="6"/>
            </a:pPr>
            <a:r>
              <a:rPr lang="en-US" smtClean="0"/>
              <a:t>How was the visual quality of the presentation?</a:t>
            </a:r>
          </a:p>
          <a:p>
            <a:pPr marL="747713" lvl="1">
              <a:spcBef>
                <a:spcPts val="0"/>
              </a:spcBef>
              <a:spcAft>
                <a:spcPts val="0"/>
              </a:spcAft>
            </a:pPr>
            <a:r>
              <a:rPr lang="en-US" sz="1400" smtClean="0"/>
              <a:t>Good, Acceptable, Poor</a:t>
            </a:r>
          </a:p>
          <a:p>
            <a:pPr marL="576263" lvl="1" indent="-461963">
              <a:spcBef>
                <a:spcPts val="0"/>
              </a:spcBef>
              <a:spcAft>
                <a:spcPts val="0"/>
              </a:spcAft>
              <a:buClr>
                <a:schemeClr val="tx1"/>
              </a:buClr>
              <a:buSzPct val="100000"/>
              <a:buFont typeface="+mj-lt"/>
              <a:buAutoNum type="arabicPeriod" startAt="7"/>
            </a:pPr>
            <a:r>
              <a:rPr lang="en-US" smtClean="0"/>
              <a:t>How do you rate the presentation material?</a:t>
            </a:r>
          </a:p>
          <a:p>
            <a:pPr marL="747713" lvl="1">
              <a:spcBef>
                <a:spcPts val="0"/>
              </a:spcBef>
              <a:spcAft>
                <a:spcPts val="0"/>
              </a:spcAft>
            </a:pPr>
            <a:r>
              <a:rPr lang="en-US" sz="1400" smtClean="0"/>
              <a:t>Excellent, Good, Okay, Poor</a:t>
            </a:r>
          </a:p>
          <a:p>
            <a:pPr marL="576263" lvl="1" indent="-461963">
              <a:spcBef>
                <a:spcPts val="0"/>
              </a:spcBef>
              <a:spcAft>
                <a:spcPts val="0"/>
              </a:spcAft>
              <a:buClr>
                <a:schemeClr val="tx1"/>
              </a:buClr>
              <a:buSzPct val="100000"/>
              <a:buFont typeface="+mj-lt"/>
              <a:buAutoNum type="arabicPeriod" startAt="8"/>
            </a:pPr>
            <a:r>
              <a:rPr lang="en-US" smtClean="0"/>
              <a:t>How do you rate the presentation delivery?</a:t>
            </a:r>
          </a:p>
          <a:p>
            <a:pPr marL="747713" lvl="1">
              <a:spcBef>
                <a:spcPts val="0"/>
              </a:spcBef>
              <a:spcAft>
                <a:spcPts val="0"/>
              </a:spcAft>
            </a:pPr>
            <a:r>
              <a:rPr lang="en-US" sz="1400" smtClean="0"/>
              <a:t>Excellent, Good, Okay, Poor</a:t>
            </a:r>
          </a:p>
          <a:p>
            <a:pPr marL="576263" lvl="1" indent="-461963">
              <a:spcBef>
                <a:spcPts val="0"/>
              </a:spcBef>
              <a:spcAft>
                <a:spcPts val="0"/>
              </a:spcAft>
              <a:buClr>
                <a:schemeClr val="tx1"/>
              </a:buClr>
              <a:buSzPct val="100000"/>
              <a:buFont typeface="+mj-lt"/>
              <a:buAutoNum type="arabicPeriod" startAt="9"/>
            </a:pPr>
            <a:r>
              <a:rPr lang="en-US" smtClean="0"/>
              <a:t>Would you recommend this webcast to a friend or colleague?</a:t>
            </a:r>
          </a:p>
          <a:p>
            <a:pPr marL="747713" lvl="1">
              <a:spcBef>
                <a:spcPts val="0"/>
              </a:spcBef>
              <a:spcAft>
                <a:spcPts val="0"/>
              </a:spcAft>
            </a:pPr>
            <a:r>
              <a:rPr lang="en-US" sz="1400" smtClean="0"/>
              <a:t>Yes, No</a:t>
            </a:r>
          </a:p>
          <a:p>
            <a:pPr marL="571500" lvl="1" indent="-457200">
              <a:spcBef>
                <a:spcPts val="0"/>
              </a:spcBef>
              <a:spcAft>
                <a:spcPts val="0"/>
              </a:spcAft>
              <a:buClr>
                <a:schemeClr val="tx1"/>
              </a:buClr>
              <a:buSzPct val="100000"/>
              <a:buFont typeface="+mj-lt"/>
              <a:buAutoNum type="arabicPeriod" startAt="10"/>
            </a:pPr>
            <a:r>
              <a:rPr lang="en-US" smtClean="0"/>
              <a:t>What topics would you be interested in for future webcasts?</a:t>
            </a:r>
          </a:p>
          <a:p>
            <a:pPr marL="747713" lvl="1">
              <a:spcBef>
                <a:spcPts val="0"/>
              </a:spcBef>
              <a:spcAft>
                <a:spcPts val="0"/>
              </a:spcAft>
            </a:pPr>
            <a:r>
              <a:rPr lang="en-US" sz="1400" smtClean="0"/>
              <a:t>New Element Iteration and Filtering </a:t>
            </a:r>
          </a:p>
          <a:p>
            <a:pPr marL="747713" lvl="1">
              <a:spcBef>
                <a:spcPts val="0"/>
              </a:spcBef>
              <a:spcAft>
                <a:spcPts val="0"/>
              </a:spcAft>
            </a:pPr>
            <a:r>
              <a:rPr lang="en-US" sz="1400" smtClean="0"/>
              <a:t>Conceptual Design/Form Creation API </a:t>
            </a:r>
          </a:p>
          <a:p>
            <a:pPr marL="747713" lvl="1">
              <a:spcBef>
                <a:spcPts val="0"/>
              </a:spcBef>
              <a:spcAft>
                <a:spcPts val="0"/>
              </a:spcAft>
            </a:pPr>
            <a:r>
              <a:rPr lang="en-US" sz="1400" smtClean="0"/>
              <a:t>Analysis Visualization Framework </a:t>
            </a:r>
          </a:p>
          <a:p>
            <a:pPr marL="747713" lvl="1">
              <a:spcBef>
                <a:spcPts val="0"/>
              </a:spcBef>
              <a:spcAft>
                <a:spcPts val="0"/>
              </a:spcAft>
            </a:pPr>
            <a:r>
              <a:rPr lang="en-US" sz="1400" smtClean="0"/>
              <a:t>Dynamic Model Update </a:t>
            </a:r>
          </a:p>
          <a:p>
            <a:pPr marL="747713" lvl="1">
              <a:spcBef>
                <a:spcPts val="0"/>
              </a:spcBef>
              <a:spcAft>
                <a:spcPts val="0"/>
              </a:spcAft>
            </a:pPr>
            <a:r>
              <a:rPr lang="en-US" sz="1400" smtClean="0"/>
              <a:t>Failure Handling</a:t>
            </a:r>
          </a:p>
          <a:p>
            <a:pPr marL="747713" lvl="1">
              <a:spcBef>
                <a:spcPts val="0"/>
              </a:spcBef>
              <a:spcAft>
                <a:spcPts val="0"/>
              </a:spcAft>
            </a:pPr>
            <a:r>
              <a:rPr lang="en-US" sz="1400" smtClean="0"/>
              <a:t>Geometry </a:t>
            </a:r>
            <a:endParaRPr lang="en-US" dirty="0"/>
          </a:p>
          <a:p>
            <a:pPr marL="747713" lvl="1">
              <a:spcBef>
                <a:spcPts val="0"/>
              </a:spcBef>
              <a:spcAft>
                <a:spcPts val="0"/>
              </a:spcAft>
            </a:pPr>
            <a:r>
              <a:rPr lang="en-US" sz="1400" smtClean="0"/>
              <a:t>(For other topics and multiple choices, please send suggestions through Q&amp;A)</a:t>
            </a:r>
          </a:p>
        </p:txBody>
      </p:sp>
    </p:spTree>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body" idx="1"/>
          </p:nvPr>
        </p:nvSpPr>
        <p:spPr>
          <a:xfrm>
            <a:off x="1933575" y="2789238"/>
            <a:ext cx="5287963" cy="977900"/>
          </a:xfrm>
        </p:spPr>
        <p:txBody>
          <a:bodyPr/>
          <a:lstStyle/>
          <a:p>
            <a:pPr marL="609600" indent="-609600" eaLnBrk="1" hangingPunct="1"/>
            <a:r>
              <a:rPr lang="en-US" sz="4000" dirty="0" smtClean="0"/>
              <a:t>Thank you very much!</a:t>
            </a:r>
          </a:p>
        </p:txBody>
      </p:sp>
    </p:spTree>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body" idx="1"/>
          </p:nvPr>
        </p:nvSpPr>
        <p:spPr>
          <a:xfrm>
            <a:off x="1933575" y="2789238"/>
            <a:ext cx="5287963" cy="977900"/>
          </a:xfrm>
        </p:spPr>
        <p:txBody>
          <a:bodyPr/>
          <a:lstStyle/>
          <a:p>
            <a:pPr marL="609600" indent="-609600" eaLnBrk="1" hangingPunct="1"/>
            <a:r>
              <a:rPr lang="en-US" sz="4000" dirty="0" smtClean="0"/>
              <a:t>Questions &amp; Answers</a:t>
            </a:r>
          </a:p>
        </p:txBody>
      </p:sp>
    </p:spTree>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nvSpPr>
        <p:spPr bwMode="auto">
          <a:xfrm>
            <a:off x="319088" y="2649538"/>
            <a:ext cx="8443912" cy="952500"/>
          </a:xfrm>
          <a:prstGeom prst="rect">
            <a:avLst/>
          </a:prstGeom>
          <a:noFill/>
          <a:ln w="9525">
            <a:noFill/>
            <a:miter lim="800000"/>
            <a:headEnd/>
            <a:tailEnd/>
          </a:ln>
        </p:spPr>
        <p:txBody>
          <a:bodyPr lIns="0" tIns="0" rIns="0" bIns="0"/>
          <a:lstStyle/>
          <a:p>
            <a:pPr eaLnBrk="0" hangingPunct="0">
              <a:spcBef>
                <a:spcPct val="5000"/>
              </a:spcBef>
              <a:spcAft>
                <a:spcPct val="5000"/>
              </a:spcAft>
            </a:pPr>
            <a:endParaRPr lang="en-US">
              <a:solidFill>
                <a:schemeClr val="bg1"/>
              </a:solidFill>
            </a:endParaRPr>
          </a:p>
        </p:txBody>
      </p:sp>
      <p:sp>
        <p:nvSpPr>
          <p:cNvPr id="6" name="Rectangle 3"/>
          <p:cNvSpPr>
            <a:spLocks noGrp="1" noChangeArrowheads="1"/>
          </p:cNvSpPr>
          <p:nvPr/>
        </p:nvSpPr>
        <p:spPr bwMode="auto">
          <a:xfrm>
            <a:off x="463550" y="2246313"/>
            <a:ext cx="6804025" cy="1196975"/>
          </a:xfrm>
          <a:prstGeom prst="rect">
            <a:avLst/>
          </a:prstGeom>
          <a:noFill/>
          <a:ln w="9525">
            <a:noFill/>
            <a:miter lim="800000"/>
            <a:headEnd/>
            <a:tailEnd/>
          </a:ln>
          <a:effectLst/>
        </p:spPr>
        <p:txBody>
          <a:bodyPr lIns="0" tIns="0" rIns="0" bIns="0"/>
          <a:lstStyle/>
          <a:p>
            <a:pPr>
              <a:defRPr/>
            </a:pPr>
            <a:endParaRPr lang="en-US" sz="1400" u="none" dirty="0" smtClean="0">
              <a:cs typeface="+mn-cs"/>
            </a:endParaRPr>
          </a:p>
          <a:p>
            <a:pPr>
              <a:defRPr/>
            </a:pPr>
            <a:r>
              <a:rPr lang="en-US" sz="3600" u="none" dirty="0" smtClean="0">
                <a:cs typeface="+mn-cs"/>
              </a:rPr>
              <a:t>What’s New in </a:t>
            </a:r>
            <a:r>
              <a:rPr lang="en-US" sz="3600" u="none" dirty="0" err="1" smtClean="0">
                <a:cs typeface="+mn-cs"/>
              </a:rPr>
              <a:t>Revit</a:t>
            </a:r>
            <a:r>
              <a:rPr lang="en-US" sz="3600" u="none" dirty="0" smtClean="0">
                <a:cs typeface="+mn-cs"/>
              </a:rPr>
              <a:t> 2011 API</a:t>
            </a:r>
            <a:endParaRPr lang="en-US" sz="3600" u="none" dirty="0">
              <a:cs typeface="+mn-cs"/>
            </a:endParaRPr>
          </a:p>
          <a:p>
            <a:pPr>
              <a:defRPr/>
            </a:pPr>
            <a:endParaRPr lang="en-US" sz="2800" i="1" u="none" dirty="0" smtClean="0">
              <a:cs typeface="+mn-cs"/>
            </a:endParaRPr>
          </a:p>
          <a:p>
            <a:pPr>
              <a:defRPr/>
            </a:pPr>
            <a:r>
              <a:rPr lang="en-US" sz="2400" i="1" u="none" dirty="0" smtClean="0">
                <a:cs typeface="+mn-cs"/>
              </a:rPr>
              <a:t>Developer Technical Services</a:t>
            </a:r>
          </a:p>
          <a:p>
            <a:pPr>
              <a:defRPr/>
            </a:pPr>
            <a:endParaRPr lang="en-US" sz="1050" i="1" u="none" dirty="0">
              <a:cs typeface="+mn-cs"/>
            </a:endParaRPr>
          </a:p>
        </p:txBody>
      </p:sp>
      <p:pic>
        <p:nvPicPr>
          <p:cNvPr id="5" name="Picture 4" descr="Picture1.jpg"/>
          <p:cNvPicPr>
            <a:picLocks noChangeAspect="1"/>
          </p:cNvPicPr>
          <p:nvPr/>
        </p:nvPicPr>
        <p:blipFill>
          <a:blip r:embed="rId3" cstate="print"/>
          <a:stretch>
            <a:fillRect/>
          </a:stretch>
        </p:blipFill>
        <p:spPr>
          <a:xfrm>
            <a:off x="0" y="0"/>
            <a:ext cx="9144000" cy="6858000"/>
          </a:xfrm>
          <a:prstGeom prst="rect">
            <a:avLst/>
          </a:prstGeom>
        </p:spPr>
      </p:pic>
      <p:sp>
        <p:nvSpPr>
          <p:cNvPr id="8" name="Rectangle 7"/>
          <p:cNvSpPr/>
          <p:nvPr/>
        </p:nvSpPr>
        <p:spPr bwMode="auto">
          <a:xfrm>
            <a:off x="0" y="1890584"/>
            <a:ext cx="9144000" cy="2458994"/>
          </a:xfrm>
          <a:prstGeom prst="rect">
            <a:avLst/>
          </a:prstGeom>
          <a:solidFill>
            <a:schemeClr val="bg1">
              <a:alpha val="81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defTabSz="910302"/>
            <a:r>
              <a:rPr lang="en-US" sz="2000" u="none" dirty="0" smtClean="0">
                <a:latin typeface="Gill Sans" charset="0"/>
                <a:ea typeface="ヒラギノ角ゴ Pro W3" charset="0"/>
                <a:cs typeface="ヒラギノ角ゴ Pro W3" charset="0"/>
                <a:sym typeface="Gill Sans" charset="0"/>
              </a:rPr>
              <a:t/>
            </a:r>
            <a:br>
              <a:rPr lang="en-US" sz="2000" u="none" dirty="0" smtClean="0">
                <a:latin typeface="Gill Sans" charset="0"/>
                <a:ea typeface="ヒラギノ角ゴ Pro W3" charset="0"/>
                <a:cs typeface="ヒラギノ角ゴ Pro W3" charset="0"/>
                <a:sym typeface="Gill Sans" charset="0"/>
              </a:rPr>
            </a:br>
            <a:r>
              <a:rPr lang="en-US" sz="2000" u="none" dirty="0" smtClean="0">
                <a:latin typeface="Gill Sans" charset="0"/>
                <a:ea typeface="ヒラギノ角ゴ Pro W3" charset="0"/>
                <a:cs typeface="ヒラギノ角ゴ Pro W3" charset="0"/>
                <a:sym typeface="Gill Sans" charset="0"/>
              </a:rPr>
              <a:t>     </a:t>
            </a:r>
            <a:r>
              <a:rPr lang="en-US" sz="2000" i="1" u="none" dirty="0" smtClean="0">
                <a:latin typeface="Gill Sans" charset="0"/>
                <a:ea typeface="ヒラギノ角ゴ Pro W3" charset="0"/>
                <a:cs typeface="ヒラギノ角ゴ Pro W3" charset="0"/>
                <a:sym typeface="Gill Sans" charset="0"/>
              </a:rPr>
              <a:t>Developer Days Online </a:t>
            </a:r>
            <a:endParaRPr lang="en-US" sz="3200" i="1" u="none" dirty="0" smtClean="0">
              <a:latin typeface="Gill Sans" charset="0"/>
              <a:ea typeface="ヒラギノ角ゴ Pro W3" charset="0"/>
              <a:cs typeface="ヒラギノ角ゴ Pro W3" charset="0"/>
              <a:sym typeface="Gill Sans" charset="0"/>
            </a:endParaRPr>
          </a:p>
          <a:p>
            <a:pPr defTabSz="910302"/>
            <a:r>
              <a:rPr lang="en-US" sz="3200" i="1" u="none" dirty="0" smtClean="0">
                <a:latin typeface="Gill Sans" charset="0"/>
                <a:ea typeface="ヒラギノ角ゴ Pro W3" charset="0"/>
                <a:cs typeface="ヒラギノ角ゴ Pro W3" charset="0"/>
                <a:sym typeface="Gill Sans" charset="0"/>
              </a:rPr>
              <a:t>   </a:t>
            </a:r>
            <a:r>
              <a:rPr lang="en-US" sz="3100" u="none" dirty="0" smtClean="0">
                <a:latin typeface="Gill Sans" charset="0"/>
                <a:ea typeface="ヒラギノ角ゴ Pro W3" charset="0"/>
                <a:cs typeface="ヒラギノ角ゴ Pro W3" charset="0"/>
                <a:sym typeface="Gill Sans" charset="0"/>
              </a:rPr>
              <a:t>What’s New in </a:t>
            </a:r>
            <a:r>
              <a:rPr lang="en-US" sz="3100" u="none" dirty="0" err="1" smtClean="0">
                <a:latin typeface="Gill Sans" charset="0"/>
                <a:ea typeface="ヒラギノ角ゴ Pro W3" charset="0"/>
                <a:cs typeface="ヒラギノ角ゴ Pro W3" charset="0"/>
                <a:sym typeface="Gill Sans" charset="0"/>
              </a:rPr>
              <a:t>Revit</a:t>
            </a:r>
            <a:r>
              <a:rPr lang="en-US" sz="3100" u="none" dirty="0" smtClean="0">
                <a:latin typeface="Gill Sans" charset="0"/>
                <a:ea typeface="ヒラギノ角ゴ Pro W3" charset="0"/>
                <a:cs typeface="ヒラギノ角ゴ Pro W3" charset="0"/>
                <a:sym typeface="Gill Sans" charset="0"/>
              </a:rPr>
              <a:t> 2011</a:t>
            </a:r>
          </a:p>
          <a:p>
            <a:pPr defTabSz="910302"/>
            <a:r>
              <a:rPr lang="en-US" sz="3100" u="none" dirty="0" smtClean="0">
                <a:latin typeface="Gill Sans" charset="0"/>
                <a:ea typeface="ヒラギノ角ゴ Pro W3" charset="0"/>
                <a:cs typeface="ヒラギノ角ゴ Pro W3" charset="0"/>
                <a:sym typeface="Gill Sans" charset="0"/>
              </a:rPr>
              <a:t>    </a:t>
            </a:r>
            <a:endParaRPr lang="en-US" sz="1400" i="1" u="none" dirty="0" smtClean="0">
              <a:latin typeface="Gill Sans" charset="0"/>
              <a:ea typeface="ヒラギノ角ゴ Pro W3" charset="0"/>
              <a:cs typeface="ヒラギノ角ゴ Pro W3" charset="0"/>
              <a:sym typeface="Gill Sans" charset="0"/>
            </a:endParaRPr>
          </a:p>
          <a:p>
            <a:pPr defTabSz="910302"/>
            <a:r>
              <a:rPr lang="en-US" sz="2400" i="1" u="none" dirty="0" smtClean="0">
                <a:latin typeface="Gill Sans" charset="0"/>
                <a:ea typeface="ヒラギノ角ゴ Pro W3" charset="0"/>
                <a:cs typeface="ヒラギノ角ゴ Pro W3" charset="0"/>
                <a:sym typeface="Gill Sans" charset="0"/>
              </a:rPr>
              <a:t>     </a:t>
            </a:r>
            <a:r>
              <a:rPr lang="en-US" sz="2000" i="1" u="none" dirty="0" smtClean="0">
                <a:latin typeface="Gill Sans" charset="0"/>
                <a:ea typeface="ヒラギノ角ゴ Pro W3" charset="0"/>
                <a:cs typeface="ヒラギノ角ゴ Pro W3" charset="0"/>
                <a:sym typeface="Gill Sans" charset="0"/>
              </a:rPr>
              <a:t>Adam Nagy, Jeremy Tammik, Saikat Bhattacharya </a:t>
            </a:r>
          </a:p>
          <a:p>
            <a:pPr defTabSz="910302"/>
            <a:r>
              <a:rPr lang="en-US" sz="2000" i="1" u="none" dirty="0" smtClean="0">
                <a:latin typeface="Gill Sans" charset="0"/>
                <a:ea typeface="ヒラギノ角ゴ Pro W3" charset="0"/>
                <a:cs typeface="ヒラギノ角ゴ Pro W3" charset="0"/>
                <a:sym typeface="Gill Sans" charset="0"/>
              </a:rPr>
              <a:t>      Developer Technical Services</a:t>
            </a:r>
            <a:endParaRPr lang="en-US" sz="2800" i="1" u="none" dirty="0" smtClean="0">
              <a:latin typeface="Gill Sans" charset="0"/>
              <a:ea typeface="ヒラギノ角ゴ Pro W3" charset="0"/>
              <a:cs typeface="ヒラギノ角ゴ Pro W3" charset="0"/>
              <a:sym typeface="Gill Sans" charset="0"/>
            </a:endParaRPr>
          </a:p>
        </p:txBody>
      </p:sp>
      <p:pic>
        <p:nvPicPr>
          <p:cNvPr id="9" name="Picture 2"/>
          <p:cNvPicPr>
            <a:picLocks noChangeAspect="1" noChangeArrowheads="1"/>
          </p:cNvPicPr>
          <p:nvPr/>
        </p:nvPicPr>
        <p:blipFill>
          <a:blip r:embed="rId4" cstate="print"/>
          <a:srcRect/>
          <a:stretch>
            <a:fillRect/>
          </a:stretch>
        </p:blipFill>
        <p:spPr bwMode="auto">
          <a:xfrm>
            <a:off x="2088292" y="6487297"/>
            <a:ext cx="7055707" cy="370702"/>
          </a:xfrm>
          <a:prstGeom prst="rect">
            <a:avLst/>
          </a:prstGeom>
          <a:noFill/>
          <a:ln w="12700">
            <a:noFill/>
            <a:miter lim="800000"/>
            <a:headEnd/>
            <a:tailEnd/>
          </a:ln>
        </p:spPr>
      </p:pic>
      <p:sp>
        <p:nvSpPr>
          <p:cNvPr id="11" name="TextBox 10"/>
          <p:cNvSpPr txBox="1"/>
          <p:nvPr/>
        </p:nvSpPr>
        <p:spPr>
          <a:xfrm>
            <a:off x="197708" y="6549994"/>
            <a:ext cx="2545492" cy="246221"/>
          </a:xfrm>
          <a:prstGeom prst="rect">
            <a:avLst/>
          </a:prstGeom>
          <a:noFill/>
        </p:spPr>
        <p:txBody>
          <a:bodyPr wrap="square" rtlCol="0">
            <a:spAutoFit/>
          </a:bodyPr>
          <a:lstStyle/>
          <a:p>
            <a:r>
              <a:rPr lang="en-US" sz="1000" u="none" dirty="0" smtClean="0"/>
              <a:t>Autodesk Developer Network April 2010</a:t>
            </a:r>
            <a:endParaRPr lang="en-US" sz="1000" u="none" dirty="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2075" y="1559562"/>
            <a:ext cx="5988755" cy="4489646"/>
          </a:xfrm>
        </p:spPr>
        <p:txBody>
          <a:bodyPr>
            <a:normAutofit/>
          </a:bodyPr>
          <a:lstStyle/>
          <a:p>
            <a:pPr marL="457200" lvl="1" indent="-342900"/>
            <a:r>
              <a:rPr lang="en-US" sz="2800" dirty="0" smtClean="0"/>
              <a:t>Conceptual Design</a:t>
            </a:r>
          </a:p>
          <a:p>
            <a:pPr marL="457200" lvl="1" indent="-342900"/>
            <a:r>
              <a:rPr lang="en-US" sz="2800" dirty="0" smtClean="0"/>
              <a:t>User Interaction</a:t>
            </a:r>
          </a:p>
          <a:p>
            <a:pPr marL="457200" lvl="1" indent="-342900"/>
            <a:r>
              <a:rPr lang="en-US" sz="2800" dirty="0" smtClean="0"/>
              <a:t>Large Team Workflow</a:t>
            </a:r>
          </a:p>
          <a:p>
            <a:pPr marL="457200" lvl="1" indent="-342900"/>
            <a:r>
              <a:rPr lang="en-US" sz="2800" dirty="0" smtClean="0"/>
              <a:t>MEP acceleration</a:t>
            </a:r>
          </a:p>
          <a:p>
            <a:pPr marL="457200" lvl="1" indent="-342900"/>
            <a:r>
              <a:rPr lang="en-US" sz="2800" dirty="0" smtClean="0"/>
              <a:t>Sustainable Design and Analysis</a:t>
            </a:r>
          </a:p>
          <a:p>
            <a:pPr marL="457200" lvl="1" indent="-342900"/>
            <a:r>
              <a:rPr lang="en-US" sz="2800" dirty="0" smtClean="0"/>
              <a:t>API Expansion</a:t>
            </a:r>
          </a:p>
          <a:p>
            <a:pPr lvl="2"/>
            <a:endParaRPr lang="en-US" sz="3000" dirty="0" smtClean="0">
              <a:solidFill>
                <a:srgbClr val="00B0F0"/>
              </a:solidFill>
            </a:endParaRPr>
          </a:p>
          <a:p>
            <a:pPr lvl="2"/>
            <a:endParaRPr lang="en-US" sz="3000" dirty="0" smtClean="0">
              <a:solidFill>
                <a:srgbClr val="00B0F0"/>
              </a:solidFill>
            </a:endParaRPr>
          </a:p>
          <a:p>
            <a:pPr lvl="1"/>
            <a:endParaRPr lang="en-US" i="1" dirty="0" smtClean="0">
              <a:solidFill>
                <a:srgbClr val="00B0F0"/>
              </a:solidFill>
            </a:endParaRPr>
          </a:p>
          <a:p>
            <a:pPr lvl="1"/>
            <a:endParaRPr lang="en-US" dirty="0"/>
          </a:p>
        </p:txBody>
      </p:sp>
      <p:sp>
        <p:nvSpPr>
          <p:cNvPr id="5" name="Title 1"/>
          <p:cNvSpPr>
            <a:spLocks noGrp="1"/>
          </p:cNvSpPr>
          <p:nvPr>
            <p:ph type="title"/>
          </p:nvPr>
        </p:nvSpPr>
        <p:spPr>
          <a:xfrm>
            <a:off x="418376" y="391663"/>
            <a:ext cx="8083001" cy="995336"/>
          </a:xfrm>
        </p:spPr>
        <p:txBody>
          <a:bodyPr/>
          <a:lstStyle/>
          <a:p>
            <a:r>
              <a:rPr lang="en-US" dirty="0" smtClean="0"/>
              <a:t>Themes of Revit 2011</a:t>
            </a:r>
            <a:endParaRPr lang="en-US" dirty="0">
              <a:solidFill>
                <a:srgbClr val="00B0F0"/>
              </a:solidFill>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406" y="136525"/>
            <a:ext cx="8062912" cy="1143000"/>
          </a:xfrm>
        </p:spPr>
        <p:txBody>
          <a:bodyPr/>
          <a:lstStyle/>
          <a:p>
            <a:r>
              <a:rPr lang="en-US" sz="3400" dirty="0" smtClean="0"/>
              <a:t>Revit 2011 Key Features</a:t>
            </a:r>
            <a:endParaRPr lang="en-US" sz="3400" dirty="0">
              <a:solidFill>
                <a:srgbClr val="00B0F0"/>
              </a:solidFill>
            </a:endParaRPr>
          </a:p>
        </p:txBody>
      </p:sp>
      <p:sp>
        <p:nvSpPr>
          <p:cNvPr id="6" name="Content Placeholder 2"/>
          <p:cNvSpPr txBox="1">
            <a:spLocks/>
          </p:cNvSpPr>
          <p:nvPr/>
        </p:nvSpPr>
        <p:spPr bwMode="auto">
          <a:xfrm>
            <a:off x="91648" y="1286573"/>
            <a:ext cx="4091078" cy="4599465"/>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marL="326899" lvl="1" indent="-169586" defTabSz="913755" eaLnBrk="0" hangingPunct="0">
              <a:spcBef>
                <a:spcPct val="15000"/>
              </a:spcBef>
              <a:spcAft>
                <a:spcPct val="15000"/>
              </a:spcAft>
              <a:buClr>
                <a:schemeClr val="tx1"/>
              </a:buClr>
              <a:buSzPct val="80000"/>
              <a:defRPr/>
            </a:pPr>
            <a:r>
              <a:rPr lang="en-US" sz="2800" b="1" u="none" kern="0" dirty="0" smtClean="0">
                <a:solidFill>
                  <a:schemeClr val="accent1"/>
                </a:solidFill>
                <a:cs typeface="Arial" pitchFamily="34" charset="0"/>
              </a:rPr>
              <a:t>Revit Architecture</a:t>
            </a:r>
          </a:p>
          <a:p>
            <a:pPr marL="326899" lvl="1" indent="-169586" defTabSz="913755" eaLnBrk="0" hangingPunct="0">
              <a:spcBef>
                <a:spcPct val="15000"/>
              </a:spcBef>
              <a:spcAft>
                <a:spcPct val="15000"/>
              </a:spcAft>
              <a:buClr>
                <a:schemeClr val="tx1"/>
              </a:buClr>
              <a:buSzPct val="80000"/>
              <a:buFont typeface="Wingdings" pitchFamily="2" charset="2"/>
              <a:buChar char="§"/>
              <a:defRPr/>
            </a:pPr>
            <a:r>
              <a:rPr lang="en-US" sz="2400" u="none" kern="0" dirty="0" smtClean="0">
                <a:cs typeface="Arial" pitchFamily="34" charset="0"/>
              </a:rPr>
              <a:t>Improved Form Generation</a:t>
            </a:r>
          </a:p>
          <a:p>
            <a:pPr marL="326899" lvl="1" indent="-169586" defTabSz="913755" eaLnBrk="0" hangingPunct="0">
              <a:spcBef>
                <a:spcPct val="15000"/>
              </a:spcBef>
              <a:spcAft>
                <a:spcPct val="15000"/>
              </a:spcAft>
              <a:buClr>
                <a:schemeClr val="tx1"/>
              </a:buClr>
              <a:buSzPct val="80000"/>
              <a:buFont typeface="Wingdings" pitchFamily="2" charset="2"/>
              <a:buChar char="§"/>
              <a:defRPr/>
            </a:pPr>
            <a:r>
              <a:rPr lang="en-US" sz="2400" u="none" kern="0" dirty="0" smtClean="0">
                <a:cs typeface="Arial" pitchFamily="34" charset="0"/>
              </a:rPr>
              <a:t>Adaptive Components</a:t>
            </a:r>
          </a:p>
          <a:p>
            <a:pPr marL="326899" lvl="1" indent="-169586" defTabSz="913755" eaLnBrk="0" hangingPunct="0">
              <a:spcBef>
                <a:spcPct val="15000"/>
              </a:spcBef>
              <a:spcAft>
                <a:spcPct val="15000"/>
              </a:spcAft>
              <a:buClr>
                <a:schemeClr val="tx1"/>
              </a:buClr>
              <a:buSzPct val="80000"/>
              <a:defRPr/>
            </a:pPr>
            <a:r>
              <a:rPr lang="en-US" sz="2800" b="1" u="none" kern="0" dirty="0" smtClean="0">
                <a:solidFill>
                  <a:schemeClr val="accent1"/>
                </a:solidFill>
                <a:cs typeface="Arial" pitchFamily="34" charset="0"/>
              </a:rPr>
              <a:t>Revit Structure</a:t>
            </a:r>
          </a:p>
          <a:p>
            <a:pPr marL="326899" lvl="1" indent="-169586" defTabSz="913755" eaLnBrk="0" hangingPunct="0">
              <a:spcBef>
                <a:spcPct val="15000"/>
              </a:spcBef>
              <a:spcAft>
                <a:spcPct val="15000"/>
              </a:spcAft>
              <a:buClr>
                <a:schemeClr val="tx1"/>
              </a:buClr>
              <a:buSzPct val="80000"/>
              <a:buFont typeface="Wingdings" pitchFamily="2" charset="2"/>
              <a:buChar char="§"/>
              <a:defRPr/>
            </a:pPr>
            <a:r>
              <a:rPr lang="en-US" sz="2400" u="none" kern="0" dirty="0" smtClean="0">
                <a:cs typeface="Arial" pitchFamily="34" charset="0"/>
              </a:rPr>
              <a:t>Concrete Joins</a:t>
            </a:r>
          </a:p>
          <a:p>
            <a:pPr marL="326899" lvl="1" indent="-169586" defTabSz="913755" eaLnBrk="0" hangingPunct="0">
              <a:spcBef>
                <a:spcPct val="15000"/>
              </a:spcBef>
              <a:spcAft>
                <a:spcPct val="15000"/>
              </a:spcAft>
              <a:buClr>
                <a:schemeClr val="tx1"/>
              </a:buClr>
              <a:buSzPct val="80000"/>
              <a:buFont typeface="Wingdings" pitchFamily="2" charset="2"/>
              <a:buChar char="§"/>
              <a:defRPr/>
            </a:pPr>
            <a:r>
              <a:rPr lang="en-US" sz="2400" u="none" kern="0" dirty="0" smtClean="0">
                <a:cs typeface="Arial" pitchFamily="34" charset="0"/>
              </a:rPr>
              <a:t>Improved Analytical Model</a:t>
            </a:r>
          </a:p>
          <a:p>
            <a:pPr marL="326899" lvl="1" indent="-169586" defTabSz="913755" eaLnBrk="0" hangingPunct="0">
              <a:spcBef>
                <a:spcPct val="15000"/>
              </a:spcBef>
              <a:spcAft>
                <a:spcPct val="15000"/>
              </a:spcAft>
              <a:buClr>
                <a:schemeClr val="tx1"/>
              </a:buClr>
              <a:buSzPct val="80000"/>
              <a:defRPr/>
            </a:pPr>
            <a:r>
              <a:rPr lang="en-US" sz="2800" b="1" u="none" kern="0" smtClean="0">
                <a:solidFill>
                  <a:schemeClr val="accent1"/>
                </a:solidFill>
                <a:cs typeface="Arial" pitchFamily="34" charset="0"/>
              </a:rPr>
              <a:t>Revit MEP</a:t>
            </a:r>
            <a:endParaRPr lang="en-US" sz="2800" b="1" u="none" kern="0" dirty="0" smtClean="0">
              <a:solidFill>
                <a:schemeClr val="accent1"/>
              </a:solidFill>
              <a:cs typeface="Arial" pitchFamily="34" charset="0"/>
            </a:endParaRPr>
          </a:p>
          <a:p>
            <a:pPr marL="326899" lvl="1" indent="-169586" defTabSz="913755" eaLnBrk="0" hangingPunct="0">
              <a:spcBef>
                <a:spcPct val="15000"/>
              </a:spcBef>
              <a:spcAft>
                <a:spcPct val="15000"/>
              </a:spcAft>
              <a:buClr>
                <a:schemeClr val="tx1"/>
              </a:buClr>
              <a:buSzPct val="80000"/>
              <a:buFont typeface="Wingdings" pitchFamily="2" charset="2"/>
              <a:buChar char="§"/>
              <a:defRPr/>
            </a:pPr>
            <a:r>
              <a:rPr lang="en-US" sz="2400" u="none" kern="0" dirty="0" smtClean="0">
                <a:cs typeface="Arial" pitchFamily="34" charset="0"/>
              </a:rPr>
              <a:t>Conduit and Cable Trays</a:t>
            </a:r>
          </a:p>
          <a:p>
            <a:pPr marL="326899" lvl="1" indent="-169586" defTabSz="913755" eaLnBrk="0" hangingPunct="0">
              <a:spcBef>
                <a:spcPct val="15000"/>
              </a:spcBef>
              <a:spcAft>
                <a:spcPct val="15000"/>
              </a:spcAft>
              <a:buClr>
                <a:schemeClr val="tx1"/>
              </a:buClr>
              <a:buSzPct val="80000"/>
              <a:buFont typeface="Wingdings" pitchFamily="2" charset="2"/>
              <a:buChar char="§"/>
              <a:defRPr/>
            </a:pPr>
            <a:r>
              <a:rPr lang="en-US" sz="2400" u="none" kern="0" dirty="0" smtClean="0">
                <a:cs typeface="Arial" pitchFamily="34" charset="0"/>
              </a:rPr>
              <a:t>Panel Schedules</a:t>
            </a:r>
          </a:p>
        </p:txBody>
      </p:sp>
      <p:sp>
        <p:nvSpPr>
          <p:cNvPr id="7" name="Text Placeholder 6"/>
          <p:cNvSpPr>
            <a:spLocks noGrp="1"/>
          </p:cNvSpPr>
          <p:nvPr>
            <p:ph type="body" sz="quarter" idx="10"/>
          </p:nvPr>
        </p:nvSpPr>
        <p:spPr>
          <a:xfrm>
            <a:off x="4393186" y="1251628"/>
            <a:ext cx="4036832" cy="1804150"/>
          </a:xfrm>
        </p:spPr>
        <p:txBody>
          <a:bodyPr/>
          <a:lstStyle/>
          <a:p>
            <a:pPr>
              <a:buNone/>
            </a:pPr>
            <a:r>
              <a:rPr lang="en-US" sz="2800" b="1" dirty="0" smtClean="0">
                <a:solidFill>
                  <a:schemeClr val="accent1"/>
                </a:solidFill>
                <a:latin typeface="Arial" pitchFamily="34" charset="0"/>
                <a:cs typeface="Arial" pitchFamily="34" charset="0"/>
              </a:rPr>
              <a:t>Platform</a:t>
            </a:r>
          </a:p>
          <a:p>
            <a:pPr marL="225425" indent="-225425"/>
            <a:r>
              <a:rPr lang="en-US" dirty="0" smtClean="0">
                <a:latin typeface="Arial" pitchFamily="34" charset="0"/>
                <a:cs typeface="Arial" pitchFamily="34" charset="0"/>
              </a:rPr>
              <a:t>Improved User Interface</a:t>
            </a:r>
          </a:p>
          <a:p>
            <a:pPr marL="225425" indent="-225425"/>
            <a:r>
              <a:rPr lang="en-US" dirty="0" smtClean="0">
                <a:latin typeface="Arial" pitchFamily="34" charset="0"/>
                <a:cs typeface="Arial" pitchFamily="34" charset="0"/>
              </a:rPr>
              <a:t>Performance Improvements</a:t>
            </a:r>
          </a:p>
          <a:p>
            <a:pPr marL="225425" indent="-225425"/>
            <a:r>
              <a:rPr lang="en-US" dirty="0" smtClean="0">
                <a:latin typeface="Arial" pitchFamily="34" charset="0"/>
                <a:cs typeface="Arial" pitchFamily="34" charset="0"/>
              </a:rPr>
              <a:t>Reporting Parameters</a:t>
            </a:r>
            <a:endParaRPr lang="en-US" dirty="0">
              <a:latin typeface="Arial" pitchFamily="34" charset="0"/>
              <a:cs typeface="Arial" pitchFamily="34" charset="0"/>
            </a:endParaRPr>
          </a:p>
        </p:txBody>
      </p:sp>
      <p:sp>
        <p:nvSpPr>
          <p:cNvPr id="8" name="Text Placeholder 6"/>
          <p:cNvSpPr txBox="1">
            <a:spLocks/>
          </p:cNvSpPr>
          <p:nvPr/>
        </p:nvSpPr>
        <p:spPr bwMode="auto">
          <a:xfrm>
            <a:off x="4381912" y="3392277"/>
            <a:ext cx="3928967" cy="315883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160660" indent="-160660" defTabSz="913755" eaLnBrk="0" hangingPunct="0">
              <a:spcBef>
                <a:spcPct val="15000"/>
              </a:spcBef>
              <a:spcAft>
                <a:spcPct val="15000"/>
              </a:spcAft>
              <a:buClr>
                <a:schemeClr val="tx1"/>
              </a:buClr>
              <a:buSzPct val="80000"/>
              <a:defRPr/>
            </a:pPr>
            <a:r>
              <a:rPr lang="en-US" sz="2800" b="1" u="none" kern="0" dirty="0" smtClean="0">
                <a:solidFill>
                  <a:schemeClr val="accent1"/>
                </a:solidFill>
                <a:cs typeface="Arial" pitchFamily="34" charset="0"/>
              </a:rPr>
              <a:t>API</a:t>
            </a:r>
          </a:p>
          <a:p>
            <a:pPr marL="225425" indent="-225425" defTabSz="913755" eaLnBrk="0" hangingPunct="0">
              <a:spcBef>
                <a:spcPct val="15000"/>
              </a:spcBef>
              <a:spcAft>
                <a:spcPct val="15000"/>
              </a:spcAft>
              <a:buClr>
                <a:schemeClr val="tx1"/>
              </a:buClr>
              <a:buSzPct val="80000"/>
              <a:buFont typeface="Wingdings" pitchFamily="2" charset="2"/>
              <a:buChar char="§"/>
            </a:pPr>
            <a:r>
              <a:rPr lang="en-US" sz="2400" u="none" kern="0" smtClean="0">
                <a:cs typeface="Arial" pitchFamily="34" charset="0"/>
              </a:rPr>
              <a:t>Selection and Filtering</a:t>
            </a:r>
            <a:endParaRPr lang="en-US" sz="2400" u="none" kern="0" dirty="0" smtClean="0">
              <a:cs typeface="Arial" pitchFamily="34" charset="0"/>
            </a:endParaRPr>
          </a:p>
          <a:p>
            <a:pPr marL="225425" indent="-225425" defTabSz="913755" eaLnBrk="0" hangingPunct="0">
              <a:spcBef>
                <a:spcPct val="15000"/>
              </a:spcBef>
              <a:spcAft>
                <a:spcPct val="15000"/>
              </a:spcAft>
              <a:buClr>
                <a:schemeClr val="tx1"/>
              </a:buClr>
              <a:buSzPct val="80000"/>
              <a:buFont typeface="Wingdings" pitchFamily="2" charset="2"/>
              <a:buChar char="§"/>
            </a:pPr>
            <a:r>
              <a:rPr lang="en-US" sz="2400" u="none" kern="0" smtClean="0">
                <a:cs typeface="Arial" pitchFamily="34" charset="0"/>
              </a:rPr>
              <a:t>Dynamic Model Update</a:t>
            </a:r>
            <a:endParaRPr lang="en-US" sz="2400" u="none" kern="0" dirty="0" smtClean="0">
              <a:cs typeface="Arial" pitchFamily="34" charset="0"/>
            </a:endParaRPr>
          </a:p>
          <a:p>
            <a:pPr marL="225425" indent="-225425" defTabSz="913755" eaLnBrk="0" hangingPunct="0">
              <a:spcBef>
                <a:spcPct val="15000"/>
              </a:spcBef>
              <a:spcAft>
                <a:spcPct val="15000"/>
              </a:spcAft>
              <a:buClr>
                <a:schemeClr val="tx1"/>
              </a:buClr>
              <a:buSzPct val="80000"/>
              <a:buFont typeface="Wingdings" pitchFamily="2" charset="2"/>
              <a:buChar char="§"/>
            </a:pPr>
            <a:r>
              <a:rPr lang="en-US" sz="2400" u="none" kern="0" dirty="0" smtClean="0">
                <a:cs typeface="Arial" pitchFamily="34" charset="0"/>
              </a:rPr>
              <a:t>Analysis Visualization</a:t>
            </a:r>
          </a:p>
          <a:p>
            <a:pPr marL="225425" indent="-225425" defTabSz="913755" eaLnBrk="0" hangingPunct="0">
              <a:spcBef>
                <a:spcPct val="15000"/>
              </a:spcBef>
              <a:spcAft>
                <a:spcPct val="15000"/>
              </a:spcAft>
              <a:buClr>
                <a:schemeClr val="tx1"/>
              </a:buClr>
              <a:buSzPct val="80000"/>
              <a:buFont typeface="Wingdings" pitchFamily="2" charset="2"/>
              <a:buChar char="§"/>
            </a:pPr>
            <a:r>
              <a:rPr lang="en-US" sz="2400" u="none" kern="0" dirty="0" smtClean="0">
                <a:cs typeface="Arial" pitchFamily="34" charset="0"/>
              </a:rPr>
              <a:t>Transactions</a:t>
            </a:r>
          </a:p>
          <a:p>
            <a:pPr marL="225425" indent="-225425" defTabSz="913755" eaLnBrk="0" hangingPunct="0">
              <a:spcBef>
                <a:spcPct val="15000"/>
              </a:spcBef>
              <a:spcAft>
                <a:spcPct val="15000"/>
              </a:spcAft>
              <a:buClr>
                <a:schemeClr val="tx1"/>
              </a:buClr>
              <a:buSzPct val="80000"/>
              <a:buFont typeface="Wingdings" pitchFamily="2" charset="2"/>
              <a:buChar char="§"/>
            </a:pPr>
            <a:r>
              <a:rPr lang="en-US" sz="2400" u="none" kern="0" dirty="0" smtClean="0">
                <a:cs typeface="Arial" pitchFamily="34" charset="0"/>
              </a:rPr>
              <a:t>Much more!</a:t>
            </a:r>
            <a:endParaRPr lang="en-US" sz="2400" u="none" kern="0" dirty="0">
              <a:cs typeface="Arial" pitchFamily="34" charset="0"/>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Revit 2011 Key Features - RAC</a:t>
            </a:r>
            <a:endParaRPr lang="en-US" dirty="0">
              <a:solidFill>
                <a:srgbClr val="00B0F0"/>
              </a:solidFill>
            </a:endParaRPr>
          </a:p>
        </p:txBody>
      </p:sp>
      <p:sp>
        <p:nvSpPr>
          <p:cNvPr id="6" name="Content Placeholder 2"/>
          <p:cNvSpPr txBox="1">
            <a:spLocks/>
          </p:cNvSpPr>
          <p:nvPr/>
        </p:nvSpPr>
        <p:spPr bwMode="auto">
          <a:xfrm>
            <a:off x="655318" y="1592949"/>
            <a:ext cx="4991720" cy="4723269"/>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marL="465138" lvl="1" indent="-241300" defTabSz="1300163" eaLnBrk="0" hangingPunct="0">
              <a:spcBef>
                <a:spcPct val="15000"/>
              </a:spcBef>
              <a:spcAft>
                <a:spcPct val="15000"/>
              </a:spcAft>
              <a:buClr>
                <a:schemeClr val="accent1"/>
              </a:buClr>
              <a:buSzPct val="80000"/>
              <a:buFont typeface="Wingdings" pitchFamily="2" charset="2"/>
              <a:buChar char="§"/>
              <a:defRPr/>
            </a:pPr>
            <a:r>
              <a:rPr lang="en-US" sz="2400" u="none" kern="0" dirty="0" smtClean="0">
                <a:latin typeface="+mj-lt"/>
              </a:rPr>
              <a:t>Improved Form Generation</a:t>
            </a:r>
          </a:p>
          <a:p>
            <a:pPr marL="465138" lvl="1" indent="-241300" defTabSz="1300163" eaLnBrk="0" hangingPunct="0">
              <a:spcBef>
                <a:spcPct val="15000"/>
              </a:spcBef>
              <a:spcAft>
                <a:spcPct val="15000"/>
              </a:spcAft>
              <a:buClr>
                <a:schemeClr val="accent1"/>
              </a:buClr>
              <a:buSzPct val="80000"/>
              <a:buFont typeface="Wingdings" pitchFamily="2" charset="2"/>
              <a:buChar char="§"/>
              <a:defRPr/>
            </a:pPr>
            <a:r>
              <a:rPr lang="en-US" sz="2400" u="none" kern="0" dirty="0" smtClean="0">
                <a:latin typeface="+mj-lt"/>
              </a:rPr>
              <a:t>Flexible Components</a:t>
            </a:r>
          </a:p>
          <a:p>
            <a:pPr marL="465138" lvl="1" indent="-241300" defTabSz="1300163" eaLnBrk="0" hangingPunct="0">
              <a:spcBef>
                <a:spcPct val="15000"/>
              </a:spcBef>
              <a:spcAft>
                <a:spcPct val="15000"/>
              </a:spcAft>
              <a:buClr>
                <a:schemeClr val="tx1"/>
              </a:buClr>
              <a:buSzPct val="80000"/>
              <a:buFont typeface="Wingdings" pitchFamily="2" charset="2"/>
              <a:buChar char="§"/>
              <a:defRPr/>
            </a:pPr>
            <a:endParaRPr lang="en-US" sz="3800" u="none" kern="0" dirty="0" smtClean="0">
              <a:latin typeface="+mj-lt"/>
            </a:endParaRPr>
          </a:p>
          <a:p>
            <a:pPr marL="465138" lvl="1" indent="-241300" defTabSz="1300163" eaLnBrk="0" hangingPunct="0">
              <a:spcBef>
                <a:spcPct val="15000"/>
              </a:spcBef>
              <a:spcAft>
                <a:spcPct val="15000"/>
              </a:spcAft>
              <a:buClr>
                <a:schemeClr val="tx1"/>
              </a:buClr>
              <a:buSzPct val="80000"/>
              <a:defRPr/>
            </a:pPr>
            <a:endParaRPr lang="en-US" sz="3800" u="none" kern="0" dirty="0" smtClean="0">
              <a:latin typeface="+mj-lt"/>
            </a:endParaRPr>
          </a:p>
          <a:p>
            <a:pPr marL="784099" lvl="2" indent="-169586" defTabSz="913755" eaLnBrk="0" hangingPunct="0">
              <a:spcBef>
                <a:spcPct val="15000"/>
              </a:spcBef>
              <a:spcAft>
                <a:spcPct val="15000"/>
              </a:spcAft>
              <a:buClr>
                <a:schemeClr val="tx1"/>
              </a:buClr>
              <a:buSzPct val="80000"/>
              <a:buFont typeface="Wingdings" pitchFamily="2" charset="2"/>
              <a:buChar char="§"/>
              <a:defRPr/>
            </a:pPr>
            <a:endParaRPr lang="en-US" sz="2500" u="none" kern="0" dirty="0" smtClean="0">
              <a:latin typeface="+mn-lt"/>
            </a:endParaRPr>
          </a:p>
        </p:txBody>
      </p:sp>
      <p:pic>
        <p:nvPicPr>
          <p:cNvPr id="1026" name="Picture 2"/>
          <p:cNvPicPr>
            <a:picLocks noChangeAspect="1" noChangeArrowheads="1"/>
          </p:cNvPicPr>
          <p:nvPr/>
        </p:nvPicPr>
        <p:blipFill>
          <a:blip r:embed="rId3" cstate="print"/>
          <a:srcRect l="26995" t="24267" r="35138" b="10749"/>
          <a:stretch>
            <a:fillRect/>
          </a:stretch>
        </p:blipFill>
        <p:spPr bwMode="auto">
          <a:xfrm>
            <a:off x="6099964" y="1426846"/>
            <a:ext cx="2057303" cy="26479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7" name="Picture 3"/>
          <p:cNvPicPr>
            <a:picLocks noChangeAspect="1" noChangeArrowheads="1"/>
          </p:cNvPicPr>
          <p:nvPr/>
        </p:nvPicPr>
        <p:blipFill>
          <a:blip r:embed="rId4" cstate="print"/>
          <a:srcRect l="35813" t="25260" r="13841" b="11073"/>
          <a:stretch>
            <a:fillRect/>
          </a:stretch>
        </p:blipFill>
        <p:spPr bwMode="auto">
          <a:xfrm>
            <a:off x="4410386" y="2560320"/>
            <a:ext cx="1586741" cy="1504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8" name="Picture 4"/>
          <p:cNvPicPr>
            <a:picLocks noChangeAspect="1" noChangeArrowheads="1"/>
          </p:cNvPicPr>
          <p:nvPr/>
        </p:nvPicPr>
        <p:blipFill>
          <a:blip r:embed="rId5" cstate="print"/>
          <a:srcRect l="29968" t="29758" r="17981" b="13670"/>
          <a:stretch>
            <a:fillRect/>
          </a:stretch>
        </p:blipFill>
        <p:spPr bwMode="auto">
          <a:xfrm>
            <a:off x="3571875" y="4179570"/>
            <a:ext cx="2535633" cy="20669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9" name="Picture 5"/>
          <p:cNvPicPr>
            <a:picLocks noChangeAspect="1" noChangeArrowheads="1"/>
          </p:cNvPicPr>
          <p:nvPr/>
        </p:nvPicPr>
        <p:blipFill>
          <a:blip r:embed="rId6" cstate="print"/>
          <a:srcRect l="25000" t="24349" r="19336" b="10156"/>
          <a:stretch>
            <a:fillRect/>
          </a:stretch>
        </p:blipFill>
        <p:spPr bwMode="auto">
          <a:xfrm>
            <a:off x="5772150" y="4465319"/>
            <a:ext cx="2363828" cy="2085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med"/>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USESECONDARYMONITOR" val="True"/>
  <p:tag name="BULLETTYPE" val="3"/>
  <p:tag name="RESPCOUNTERSTYLE" val="-1"/>
  <p:tag name="INPUTSOURCE" val="3"/>
  <p:tag name="BACKUPSESSIONS" val="True"/>
  <p:tag name="REVIEWONLY" val="False"/>
  <p:tag name="PARTICIPANTSINLEADERBOARD" val="8"/>
  <p:tag name="BUBBLESIZEVISIBLE" val="True"/>
  <p:tag name="CUSTOMGRIDBACKCOLOR" val="-32640"/>
  <p:tag name="CUSTOMCELLBACKCOLOR3" val="-16728064"/>
  <p:tag name="DISPLAYDEVICENUMBER" val="True"/>
  <p:tag name="AUTOSIZEGRID" val="True"/>
  <p:tag name="CHARTCOLORS" val="0"/>
  <p:tag name="MULTIRESPDIVISOR" val="1"/>
  <p:tag name="CORRECTPOINTVALUE" val="100"/>
  <p:tag name="ZEROBASED" val="False"/>
  <p:tag name="SHOWBARVISIBLE" val="True"/>
  <p:tag name="REQUIREPASSWORD" val="False"/>
  <p:tag name="RESPCOUNTERFORMAT" val="0"/>
  <p:tag name="NUMRESPONSES" val="10"/>
  <p:tag name="AUTOADVANCE" val="True"/>
  <p:tag name="TEAMSINLEADERBOARD" val="8"/>
  <p:tag name="BUBBLEGROUPING" val="3"/>
  <p:tag name="CUSTOMCELLBACKCOLOR2" val="-16711681"/>
  <p:tag name="DISPLAYDEVICEID" val="True"/>
  <p:tag name="GRIDPOSITION" val="1"/>
  <p:tag name="INCLUDENONRESPONDERS" val="True"/>
  <p:tag name="INCORRECTPOINTVALUE" val="0"/>
  <p:tag name="CHARTSCALE" val="True"/>
  <p:tag name="DEFAULTPORT" val="1001"/>
  <p:tag name="RESPTABLESTYLE" val="0"/>
  <p:tag name="BACKUPMAINTENANCE" val="7"/>
  <p:tag name="STDCHART" val="1"/>
  <p:tag name="DEFAULTNUMTEAMS" val="8"/>
  <p:tag name="USESCHEMECOLORS" val="True"/>
  <p:tag name="GRIDSIZE" val="{Width=800, Height=600}"/>
  <p:tag name="PARTLISTDEFAULT" val="0"/>
  <p:tag name="ADDINALWAYSLOADED" val="True"/>
  <p:tag name="ENABLEPRESENTERVPAD" val="False"/>
  <p:tag name="COUNTDOWNSECONDS" val="5"/>
  <p:tag name="ROTATIONINTERVAL" val="2"/>
  <p:tag name="BUBBLEVALUEFORMAT" val="0.0"/>
  <p:tag name="DISPLAYNAME" val="True"/>
  <p:tag name="CHARTLABELS" val="1"/>
  <p:tag name="REALTIMEBACKUP" val="False"/>
  <p:tag name="ANSWERNOWSTYLE" val="-1"/>
  <p:tag name="ALLOWDUPLICATES" val="False"/>
  <p:tag name="BUBBLENAMEVISIBLE" val="True"/>
  <p:tag name="GRIDOPACITY" val="100"/>
  <p:tag name="INCLUDEPPT" val="True"/>
  <p:tag name="EXPANDSHOWBAR" val="False"/>
  <p:tag name="CHARTVALUEFORMAT" val="0%"/>
  <p:tag name="CUSTOMCELLBACKCOLOR1" val="-256"/>
  <p:tag name="RESETCHARTS" val="True"/>
  <p:tag name="ANSWERNOWTEXT" val="Answer Now"/>
  <p:tag name="MAXRESPONDERS" val="8"/>
  <p:tag name="POLLINGCYCLE" val="2"/>
  <p:tag name="COUNTDOWNSTYLE" val="2"/>
  <p:tag name="CUSTOMCELLBACKCOLOR4" val="-65536"/>
  <p:tag name="TPVERSION" val="2006"/>
  <p:tag name="GRIDROTATIONINTERVAL" val="2"/>
  <p:tag name="AUTOUPDATEALIASES" val="True"/>
  <p:tag name="USEENTERPRISEMANAGER" val="False"/>
  <p:tag name="CUSTOMCELLFORECOLOR" val="-4144960"/>
  <p:tag name="AUTOADJUSTPARTRANGE" val="True"/>
  <p:tag name="ALLOWUSERFEEDBACK" val="True"/>
  <p:tag name="DELIMITERS" val="3.1"/>
</p:tagLst>
</file>

<file path=ppt/theme/theme1.xml><?xml version="1.0" encoding="utf-8"?>
<a:theme xmlns:a="http://schemas.openxmlformats.org/drawingml/2006/main" name="blank">
  <a:themeElements>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lnDef>
  </a:objectDefaults>
  <a:extraClrSchemeLst>
    <a:extraClrScheme>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a:themeElements>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lnDef>
  </a:objectDefaults>
  <a:extraClrSchemeLst>
    <a:extraClrScheme>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7821</TotalTime>
  <Words>6824</Words>
  <Application>Microsoft Office PowerPoint</Application>
  <PresentationFormat>On-screen Show (4:3)</PresentationFormat>
  <Paragraphs>791</Paragraphs>
  <Slides>67</Slides>
  <Notes>62</Notes>
  <HiddenSlides>0</HiddenSlides>
  <MMClips>0</MMClips>
  <ScaleCrop>false</ScaleCrop>
  <HeadingPairs>
    <vt:vector size="4" baseType="variant">
      <vt:variant>
        <vt:lpstr>Theme</vt:lpstr>
      </vt:variant>
      <vt:variant>
        <vt:i4>2</vt:i4>
      </vt:variant>
      <vt:variant>
        <vt:lpstr>Slide Titles</vt:lpstr>
      </vt:variant>
      <vt:variant>
        <vt:i4>67</vt:i4>
      </vt:variant>
    </vt:vector>
  </HeadingPairs>
  <TitlesOfParts>
    <vt:vector size="69" baseType="lpstr">
      <vt:lpstr>blank</vt:lpstr>
      <vt:lpstr>1_blank</vt:lpstr>
      <vt:lpstr>Slide 1</vt:lpstr>
      <vt:lpstr>Slide 2</vt:lpstr>
      <vt:lpstr>Slide 3</vt:lpstr>
      <vt:lpstr>Polls</vt:lpstr>
      <vt:lpstr>Agenda</vt:lpstr>
      <vt:lpstr>Agenda</vt:lpstr>
      <vt:lpstr>Themes of Revit 2011</vt:lpstr>
      <vt:lpstr>Revit 2011 Key Features</vt:lpstr>
      <vt:lpstr>Revit 2011 Key Features - RAC</vt:lpstr>
      <vt:lpstr>Revit 2011 Key Features - RST</vt:lpstr>
      <vt:lpstr>Analytical Model Adjustments</vt:lpstr>
      <vt:lpstr>Revit 2011 Key Features - RME</vt:lpstr>
      <vt:lpstr>Revit 2011 Key Features – Platform</vt:lpstr>
      <vt:lpstr>Agenda</vt:lpstr>
      <vt:lpstr>Slide 15</vt:lpstr>
      <vt:lpstr>API’s and Porting</vt:lpstr>
      <vt:lpstr>API’s and Porting</vt:lpstr>
      <vt:lpstr>The Rice</vt:lpstr>
      <vt:lpstr>The Rice – Changes to Revit API Namespaces</vt:lpstr>
      <vt:lpstr>The Rice – Changes to Revit API Namespaces</vt:lpstr>
      <vt:lpstr>The Rice – Changes to Revit API Namespaces</vt:lpstr>
      <vt:lpstr>The Rice – Changes to Revit API Namespaces</vt:lpstr>
      <vt:lpstr>The Rice – Set Regeneration Option</vt:lpstr>
      <vt:lpstr>The Rice – New classes for XYZ, UV, ElementId</vt:lpstr>
      <vt:lpstr>The Rice – Replacement for Symbol</vt:lpstr>
      <vt:lpstr>The Rice – New Transaction Interfaces</vt:lpstr>
      <vt:lpstr>The Rice – New Element Iteration Interfaces</vt:lpstr>
      <vt:lpstr>The Rice  Demo…</vt:lpstr>
      <vt:lpstr>The Rice – Changes to the AnalyticalModel</vt:lpstr>
      <vt:lpstr>The Rice – Changes to the AnalyticalModel</vt:lpstr>
      <vt:lpstr>The Rice – Replacement for gbXMLParamElem</vt:lpstr>
      <vt:lpstr>The Rice – Revit Exceptions</vt:lpstr>
      <vt:lpstr>The Rice – Deprecated Event Removal</vt:lpstr>
      <vt:lpstr>The Rice – VSTA Proxy Removal</vt:lpstr>
      <vt:lpstr>Revit API Wishlist Survey Results</vt:lpstr>
      <vt:lpstr>The Wine – New APIs</vt:lpstr>
      <vt:lpstr>The Wine – Selection</vt:lpstr>
      <vt:lpstr>The Wine – Dynamic Model Update</vt:lpstr>
      <vt:lpstr>The Wine  Demo…</vt:lpstr>
      <vt:lpstr>The Wine – Idling Event</vt:lpstr>
      <vt:lpstr>The Wine – Command Registration</vt:lpstr>
      <vt:lpstr>The Wine – Command Registration</vt:lpstr>
      <vt:lpstr>The Wine – Tasks Dialog</vt:lpstr>
      <vt:lpstr>The Wine –   Failure Posting &amp; Handling API</vt:lpstr>
      <vt:lpstr>The Wine – Analysis Visualization</vt:lpstr>
      <vt:lpstr>The Wine – Analysis Visualization  Demo…</vt:lpstr>
      <vt:lpstr>The Wine – UI API Enhancements</vt:lpstr>
      <vt:lpstr>The Wine – And More…</vt:lpstr>
      <vt:lpstr>The Wine – And More…</vt:lpstr>
      <vt:lpstr>Revit MEP 2011 Update</vt:lpstr>
      <vt:lpstr>Conduit, Cable Tray, and Panel Schedules</vt:lpstr>
      <vt:lpstr>Revit MEP API Evolution</vt:lpstr>
      <vt:lpstr>Revit MEP 2011 Product Enhancements</vt:lpstr>
      <vt:lpstr>Revit MEP 2011 API Enhancements</vt:lpstr>
      <vt:lpstr>Revit 2011 New SDK Samples</vt:lpstr>
      <vt:lpstr>New SDK samples</vt:lpstr>
      <vt:lpstr>New SDK samples</vt:lpstr>
      <vt:lpstr>New SDK samples</vt:lpstr>
      <vt:lpstr>New SDK samples</vt:lpstr>
      <vt:lpstr>New SDK samples</vt:lpstr>
      <vt:lpstr>New SDK samples</vt:lpstr>
      <vt:lpstr>Slide 62</vt:lpstr>
      <vt:lpstr>AEC Developer Camp </vt:lpstr>
      <vt:lpstr>Polls</vt:lpstr>
      <vt:lpstr>Slide 65</vt:lpstr>
      <vt:lpstr>Slide 66</vt:lpstr>
      <vt:lpstr>Slide 67</vt:lpstr>
    </vt:vector>
  </TitlesOfParts>
  <Company>Autodesk,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Revit 2010</dc:title>
  <dc:creator>Autodesk, Inc.</dc:creator>
  <cp:lastModifiedBy>Jeremy Tammik</cp:lastModifiedBy>
  <cp:revision>600</cp:revision>
  <dcterms:created xsi:type="dcterms:W3CDTF">2005-01-11T23:12:23Z</dcterms:created>
  <dcterms:modified xsi:type="dcterms:W3CDTF">2010-04-21T13:57:06Z</dcterms:modified>
</cp:coreProperties>
</file>