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4"/>
    <p:sldMasterId id="2147483687" r:id="rId5"/>
  </p:sldMasterIdLst>
  <p:notesMasterIdLst>
    <p:notesMasterId r:id="rId12"/>
  </p:notesMasterIdLst>
  <p:handoutMasterIdLst>
    <p:handoutMasterId r:id="rId13"/>
  </p:handoutMasterIdLst>
  <p:sldIdLst>
    <p:sldId id="314" r:id="rId6"/>
    <p:sldId id="395" r:id="rId7"/>
    <p:sldId id="396" r:id="rId8"/>
    <p:sldId id="392" r:id="rId9"/>
    <p:sldId id="393" r:id="rId10"/>
    <p:sldId id="394" r:id="rId11"/>
  </p:sldIdLst>
  <p:sldSz cx="13011150" cy="9756775"/>
  <p:notesSz cx="6805613" cy="9939338"/>
  <p:defaultTextStyle>
    <a:defPPr>
      <a:defRPr lang="en-US"/>
    </a:defPPr>
    <a:lvl1pPr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1pPr>
    <a:lvl2pPr marL="646334" indent="-19128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2pPr>
    <a:lvl3pPr marL="1294318" indent="-38405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3pPr>
    <a:lvl4pPr marL="1942283" indent="-576832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4pPr>
    <a:lvl5pPr marL="2588682" indent="-768030" algn="l" defTabSz="129431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5pPr>
    <a:lvl6pPr marL="227575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6pPr>
    <a:lvl7pPr marL="2730905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7pPr>
    <a:lvl8pPr marL="3186052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8pPr>
    <a:lvl9pPr marL="3641204" algn="l" defTabSz="910302" rtl="0" eaLnBrk="1" latinLnBrk="0" hangingPunct="1">
      <a:defRPr sz="2600" kern="1200">
        <a:solidFill>
          <a:schemeClr val="tx1"/>
        </a:solidFill>
        <a:latin typeface="Arial" pitchFamily="34" charset="0"/>
        <a:ea typeface="ヒラギノ角ゴ Pro W3"/>
        <a:cs typeface="ヒラギノ角ゴ Pro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uthor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66"/>
    <a:srgbClr val="118888"/>
    <a:srgbClr val="77BB11"/>
    <a:srgbClr val="004282"/>
    <a:srgbClr val="7F7F7F"/>
    <a:srgbClr val="FFAA00"/>
    <a:srgbClr val="EE5500"/>
    <a:srgbClr val="DD0000"/>
    <a:srgbClr val="FF4600"/>
    <a:srgbClr val="737373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70811" autoAdjust="0"/>
  </p:normalViewPr>
  <p:slideViewPr>
    <p:cSldViewPr>
      <p:cViewPr varScale="1">
        <p:scale>
          <a:sx n="55" d="100"/>
          <a:sy n="55" d="100"/>
        </p:scale>
        <p:origin x="-1272" y="-78"/>
      </p:cViewPr>
      <p:guideLst>
        <p:guide orient="horz" pos="3073"/>
        <p:guide pos="40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516" y="-120"/>
      </p:cViewPr>
      <p:guideLst>
        <p:guide orient="horz" pos="3131"/>
        <p:guide pos="214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65233" tIns="32617" rIns="65233" bIns="32617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C292A9-28F1-4369-B452-1C9C6FA9C50D}" type="datetimeFigureOut">
              <a:rPr lang="en-US"/>
              <a:pPr>
                <a:defRPr/>
              </a:pPr>
              <a:t>7/20/2010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9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65233" tIns="32617" rIns="65233" bIns="32617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8535C-87EB-4B6F-B77A-6E74A575A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77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696" y="0"/>
            <a:ext cx="2949848" cy="496908"/>
          </a:xfrm>
          <a:prstGeom prst="rect">
            <a:avLst/>
          </a:prstGeom>
        </p:spPr>
        <p:txBody>
          <a:bodyPr vert="horz" lIns="95662" tIns="47831" rIns="95662" bIns="47831" rtlCol="0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8600C0-E6F7-432F-A446-8DFADB620EEF}" type="datetimeFigureOut">
              <a:rPr lang="en-US"/>
              <a:pPr>
                <a:defRPr/>
              </a:pPr>
              <a:t>7/20/2010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9875" y="828675"/>
            <a:ext cx="3725863" cy="2795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62" tIns="47831" rIns="95662" bIns="478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241" y="3975263"/>
            <a:ext cx="5445132" cy="5218123"/>
          </a:xfrm>
          <a:prstGeom prst="rect">
            <a:avLst/>
          </a:prstGeom>
        </p:spPr>
        <p:txBody>
          <a:bodyPr vert="horz" lIns="95662" tIns="47831" rIns="95662" bIns="47831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070"/>
            <a:ext cx="294877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l" defTabSz="92802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696" y="9440070"/>
            <a:ext cx="2949848" cy="498088"/>
          </a:xfrm>
          <a:prstGeom prst="rect">
            <a:avLst/>
          </a:prstGeom>
        </p:spPr>
        <p:txBody>
          <a:bodyPr vert="horz" lIns="95662" tIns="47831" rIns="95662" bIns="47831" rtlCol="0" anchor="b"/>
          <a:lstStyle>
            <a:lvl1pPr algn="r" defTabSz="92802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C167E1-C60E-45A7-B40D-9629AC64C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271807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4526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818635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092054" algn="l" defTabSz="1294318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3237533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5019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2534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0048" algn="l" defTabSz="12949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AEC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8F384-83B3-4FE4-81B8-E1233D32475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AFE96-AB2C-4447-A010-BAB4C6D650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5936" y="746131"/>
            <a:ext cx="3528092" cy="290973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972CD-747C-4C09-8739-9F182F30ACE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11300" y="746125"/>
            <a:ext cx="3876675" cy="29083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We are running in low resolution today, so that we can switch back and forth between the presentation and live demos.</a:t>
            </a:r>
          </a:p>
          <a:p>
            <a:pPr eaLnBrk="1" hangingPunct="1"/>
            <a:r>
              <a:rPr lang="en-US" smtClean="0"/>
              <a:t>So, what are the initial steps in creating a Revit application?</a:t>
            </a:r>
          </a:p>
          <a:p>
            <a:pPr eaLnBrk="1" hangingPunct="1"/>
            <a:r>
              <a:rPr lang="en-US" smtClean="0"/>
              <a:t>The first thing is to understand is what is installed, the API architecture, the information provided and where to obtain more information.</a:t>
            </a:r>
          </a:p>
          <a:p>
            <a:pPr eaLnBrk="1" hangingPunct="1"/>
            <a:r>
              <a:rPr lang="en-US" smtClean="0"/>
              <a:t>Then we explore how to set up the development environment and create a first "Hello world" type application.</a:t>
            </a:r>
          </a:p>
          <a:p>
            <a:pPr eaLnBrk="1" hangingPunct="1"/>
            <a:r>
              <a:rPr lang="en-US" smtClean="0"/>
              <a:t>After that, we will look into the Revit database structure and its data and elements.</a:t>
            </a:r>
          </a:p>
          <a:p>
            <a:pPr eaLnBrk="1" hangingPunct="1"/>
            <a:r>
              <a:rPr lang="en-US" smtClean="0"/>
              <a:t>The samples provide a valuable knowledgebase on how to solve Revit programming tasks.</a:t>
            </a:r>
          </a:p>
          <a:p>
            <a:pPr eaLnBrk="1" hangingPunct="1"/>
            <a:r>
              <a:rPr lang="en-US" smtClean="0"/>
              <a:t>For the people who attended the recent webcast on the Revit Structure API on May 3</a:t>
            </a:r>
            <a:r>
              <a:rPr lang="en-US" baseline="30000" smtClean="0"/>
              <a:t>rd</a:t>
            </a:r>
            <a:r>
              <a:rPr lang="en-US" smtClean="0"/>
              <a:t>, the current presentation covers the first half of that, all the generic material.</a:t>
            </a: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C167E1-C60E-45A7-B40D-9629AC64C38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119BEC-6420-476A-8DC2-5072788112FC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>
          <a:xfrm>
            <a:off x="1538288" y="828675"/>
            <a:ext cx="3729037" cy="279717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3470"/>
            <a:ext cx="11762080" cy="141732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725" y="3611881"/>
            <a:ext cx="11762080" cy="14173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"/>
            <a:ext cx="13011150" cy="899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0"/>
          </p:nvPr>
        </p:nvSpPr>
        <p:spPr>
          <a:xfrm>
            <a:off x="603504" y="2148841"/>
            <a:ext cx="5788152" cy="67025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1"/>
          </p:nvPr>
        </p:nvSpPr>
        <p:spPr>
          <a:xfrm>
            <a:off x="6581775" y="2148840"/>
            <a:ext cx="5791200" cy="670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 userDrawn="1"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981575" y="9221787"/>
            <a:ext cx="2998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Introduction to </a:t>
            </a:r>
            <a:r>
              <a:rPr lang="en-US" sz="1600" dirty="0" err="1" smtClean="0"/>
              <a:t>Revit</a:t>
            </a:r>
            <a:r>
              <a:rPr lang="en-US" sz="1600" dirty="0" smtClean="0"/>
              <a:t> 2011</a:t>
            </a:r>
            <a:r>
              <a:rPr lang="en-US" sz="1600" baseline="0" dirty="0" smtClean="0"/>
              <a:t> API</a:t>
            </a:r>
            <a:endParaRPr lang="en-US" sz="1600" i="1" dirty="0" smtClean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92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3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8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4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1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Wingdings" pitchFamily="2" charset="2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93725" y="364255"/>
            <a:ext cx="11762080" cy="1417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title style</a:t>
            </a:r>
            <a:endParaRPr lang="en-US" dirty="0" smtClean="0">
              <a:sym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3725" y="2146491"/>
            <a:ext cx="11762080" cy="6699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pitchFamily="34" charset="0"/>
              </a:rPr>
              <a:t>Second level</a:t>
            </a:r>
          </a:p>
          <a:p>
            <a:pPr lvl="2"/>
            <a:r>
              <a:rPr lang="en-US" smtClean="0">
                <a:sym typeface="Arial" pitchFamily="34" charset="0"/>
              </a:rPr>
              <a:t>Third level</a:t>
            </a:r>
          </a:p>
          <a:p>
            <a:pPr lvl="3"/>
            <a:r>
              <a:rPr lang="en-US" smtClean="0">
                <a:sym typeface="Arial" pitchFamily="34" charset="0"/>
              </a:rPr>
              <a:t>Fourth level</a:t>
            </a:r>
          </a:p>
          <a:p>
            <a:pPr lvl="4"/>
            <a:r>
              <a:rPr lang="en-US" smtClean="0">
                <a:sym typeface="Arial" pitchFamily="34" charset="0"/>
              </a:rPr>
              <a:t>Fifth level</a:t>
            </a:r>
            <a:endParaRPr lang="en-US" dirty="0" smtClean="0">
              <a:sym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" y="8994775"/>
            <a:ext cx="13017500" cy="765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Text Box 76"/>
          <p:cNvSpPr txBox="1">
            <a:spLocks noChangeArrowheads="1"/>
          </p:cNvSpPr>
          <p:nvPr/>
        </p:nvSpPr>
        <p:spPr bwMode="white">
          <a:xfrm>
            <a:off x="590550" y="9269526"/>
            <a:ext cx="2898774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defTabSz="1294318" eaLnBrk="0" hangingPunct="0">
              <a:defRPr/>
            </a:pPr>
            <a:r>
              <a:rPr lang="en-US" sz="900" baseline="0" dirty="0">
                <a:solidFill>
                  <a:srgbClr val="969696"/>
                </a:solidFill>
              </a:rPr>
              <a:t>© </a:t>
            </a:r>
            <a:r>
              <a:rPr lang="en-US" sz="900" baseline="0" dirty="0" smtClean="0">
                <a:solidFill>
                  <a:srgbClr val="969696"/>
                </a:solidFill>
              </a:rPr>
              <a:t>2010 </a:t>
            </a:r>
            <a:r>
              <a:rPr lang="en-US" sz="900" baseline="0" dirty="0">
                <a:solidFill>
                  <a:srgbClr val="969696"/>
                </a:solidFill>
              </a:rPr>
              <a:t>Autodesk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057775" y="9221787"/>
            <a:ext cx="2884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Introduction to </a:t>
            </a:r>
            <a:r>
              <a:rPr lang="en-US" sz="1600" dirty="0" err="1" smtClean="0">
                <a:solidFill>
                  <a:schemeClr val="bg1"/>
                </a:solidFill>
              </a:rPr>
              <a:t>Revit</a:t>
            </a:r>
            <a:r>
              <a:rPr lang="en-US" sz="1600" dirty="0" smtClean="0">
                <a:solidFill>
                  <a:schemeClr val="bg1"/>
                </a:solidFill>
              </a:rPr>
              <a:t> 2011</a:t>
            </a:r>
            <a:r>
              <a:rPr lang="en-US" sz="1600" baseline="0" dirty="0" smtClean="0">
                <a:solidFill>
                  <a:schemeClr val="bg1"/>
                </a:solidFill>
              </a:rPr>
              <a:t> API</a:t>
            </a:r>
            <a:endParaRPr lang="en-US" sz="1600" i="1" dirty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baseline="0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pitchFamily="34" charset="0"/>
        </a:defRPr>
      </a:lvl5pPr>
      <a:lvl6pPr marL="455334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6pPr>
      <a:lvl7pPr marL="910669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7pPr>
      <a:lvl8pPr marL="13660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8pPr>
      <a:lvl9pPr marL="1821335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 W6" charset="0"/>
          <a:cs typeface="ヒラギノ角ゴ Pro W6" charset="0"/>
          <a:sym typeface="Arial" charset="0"/>
        </a:defRPr>
      </a:lvl9pPr>
    </p:titleStyle>
    <p:bodyStyle>
      <a:lvl1pPr marL="28289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565764" indent="-282894" algn="l" rtl="0" eaLnBrk="1" fontAlgn="base" hangingPunct="1">
        <a:spcBef>
          <a:spcPts val="499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905557" indent="-254449" algn="l" rtl="0" eaLnBrk="1" fontAlgn="base" hangingPunct="1">
        <a:spcBef>
          <a:spcPts val="4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1416026" indent="-227575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869592" indent="-205464" algn="l" rtl="0" eaLnBrk="1" fontAlgn="base" hangingPunct="1">
        <a:spcBef>
          <a:spcPts val="3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2325676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2781009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3236341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3691668" indent="-205548" algn="l" rtl="0" eaLnBrk="1" fontAlgn="base" hangingPunct="1">
        <a:spcBef>
          <a:spcPts val="300"/>
        </a:spcBef>
        <a:spcAft>
          <a:spcPct val="0"/>
        </a:spcAft>
        <a:buClr>
          <a:srgbClr val="FFFFFF"/>
        </a:buClr>
        <a:buSzPct val="80000"/>
        <a:buFont typeface="Lucida Grande" charset="0"/>
        <a:buChar char="§"/>
        <a:defRPr sz="2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334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669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000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335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666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002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327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661" algn="l" defTabSz="910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" y="2668589"/>
            <a:ext cx="13011149" cy="3581399"/>
          </a:xfrm>
          <a:prstGeom prst="rect">
            <a:avLst/>
          </a:prstGeom>
          <a:solidFill>
            <a:schemeClr val="bg1">
              <a:alpha val="81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46" tIns="45505" rIns="91046" bIns="45505" numCol="1" rtlCol="0" anchor="t" anchorCtr="0" compatLnSpc="1">
            <a:prstTxWarp prst="textNoShape">
              <a:avLst/>
            </a:prstTxWarp>
          </a:bodyPr>
          <a:lstStyle/>
          <a:p>
            <a:pPr algn="ctr" defTabSz="910302"/>
            <a:endParaRPr lang="en-US" sz="3100" dirty="0" smtClean="0">
              <a:solidFill>
                <a:srgbClr val="000000"/>
              </a:solidFill>
              <a:latin typeface="Gill Sans" charset="0"/>
              <a:ea typeface="ヒラギノ角ゴ Pro W3" charset="0"/>
              <a:cs typeface="ヒラギノ角ゴ Pro W3" charset="0"/>
              <a:sym typeface="Gill Sans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594361" y="2973389"/>
            <a:ext cx="11983084" cy="1448271"/>
          </a:xfrm>
        </p:spPr>
        <p:txBody>
          <a:bodyPr anchor="t"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Revit</a:t>
            </a:r>
            <a:r>
              <a:rPr lang="en-US" dirty="0" smtClean="0"/>
              <a:t> 2011 API</a:t>
            </a:r>
            <a:br>
              <a:rPr lang="en-US" dirty="0" smtClean="0"/>
            </a:br>
            <a:r>
              <a:rPr lang="en-US" sz="3200" i="1" dirty="0" smtClean="0"/>
              <a:t>Hands-on Training Class – July </a:t>
            </a:r>
            <a:r>
              <a:rPr lang="en-US" sz="3200" i="1" dirty="0" smtClean="0"/>
              <a:t>2010</a:t>
            </a:r>
            <a:endParaRPr lang="en-US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idx="1"/>
          </p:nvPr>
        </p:nvSpPr>
        <p:spPr>
          <a:xfrm>
            <a:off x="594361" y="4725639"/>
            <a:ext cx="9034109" cy="1067148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i="1" dirty="0" smtClean="0"/>
              <a:t>Trainer’s name</a:t>
            </a:r>
            <a:endParaRPr lang="en-US" i="1" dirty="0" smtClean="0"/>
          </a:p>
          <a:p>
            <a:pPr marL="0" indent="0">
              <a:spcBef>
                <a:spcPts val="201"/>
              </a:spcBef>
              <a:buNone/>
            </a:pPr>
            <a:r>
              <a:rPr lang="en-US" sz="2400" i="1" dirty="0" smtClean="0"/>
              <a:t>Developer Consulting</a:t>
            </a:r>
            <a:endParaRPr lang="en-US" sz="2400" i="1" dirty="0" smtClean="0"/>
          </a:p>
          <a:p>
            <a:pPr marL="0" indent="0">
              <a:spcBef>
                <a:spcPts val="201"/>
              </a:spcBef>
              <a:buNone/>
            </a:pPr>
            <a:r>
              <a:rPr lang="en-US" sz="2400" i="1" dirty="0" smtClean="0"/>
              <a:t>Developer Technical Services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Before we start …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4036" y="1795520"/>
            <a:ext cx="11581278" cy="7590861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10000"/>
              </a:spcBef>
            </a:pPr>
            <a:r>
              <a:rPr lang="en-GB" sz="4000" dirty="0" smtClean="0"/>
              <a:t>Background and Experience?</a:t>
            </a:r>
          </a:p>
          <a:p>
            <a:pPr marL="0" indent="0">
              <a:lnSpc>
                <a:spcPct val="80000"/>
              </a:lnSpc>
              <a:spcBef>
                <a:spcPct val="10000"/>
              </a:spcBef>
            </a:pPr>
            <a:endParaRPr lang="en-GB" sz="4000" dirty="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r>
              <a:rPr lang="en-GB" dirty="0" smtClean="0"/>
              <a:t>Name, Company?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endParaRPr lang="en-GB" dirty="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r>
              <a:rPr lang="en-GB" dirty="0" smtClean="0"/>
              <a:t>Background (IT/programming/structure engineering)?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endParaRPr lang="en-GB" dirty="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r>
              <a:rPr lang="en-GB" dirty="0" smtClean="0"/>
              <a:t>Revit Architecture/Structure/MEP?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endParaRPr lang="en-GB" dirty="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r>
              <a:rPr lang="en-GB" dirty="0" smtClean="0"/>
              <a:t>Revit API?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endParaRPr lang="en-GB" dirty="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r>
              <a:rPr lang="en-GB" dirty="0" smtClean="0"/>
              <a:t>VB.NET?  C#? 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endParaRPr lang="en-GB" dirty="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r>
              <a:rPr lang="en-GB" dirty="0" smtClean="0"/>
              <a:t>AutoCAD, AutoCAD Architecture, etc. API’s?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endParaRPr lang="en-GB" dirty="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r>
              <a:rPr lang="en-GB" dirty="0" smtClean="0"/>
              <a:t>ADN member?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endParaRPr lang="en-GB" dirty="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  <a:buFont typeface="Arial" charset="0"/>
              <a:buChar char="•"/>
            </a:pPr>
            <a:r>
              <a:rPr lang="en-GB" dirty="0" smtClean="0"/>
              <a:t>…</a:t>
            </a:r>
          </a:p>
          <a:p>
            <a:pPr marL="0" indent="0">
              <a:lnSpc>
                <a:spcPct val="80000"/>
              </a:lnSpc>
              <a:spcBef>
                <a:spcPct val="10000"/>
              </a:spcBef>
            </a:pPr>
            <a:endParaRPr lang="en-GB" sz="40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Agenda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4036" y="1795520"/>
            <a:ext cx="11581278" cy="7590861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10000"/>
              </a:spcBef>
            </a:pPr>
            <a:r>
              <a:rPr lang="en-GB" sz="4000" dirty="0" smtClean="0"/>
              <a:t>Day 1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GB" dirty="0" smtClean="0"/>
              <a:t>Overview 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GB" dirty="0" err="1" smtClean="0"/>
              <a:t>Revit</a:t>
            </a:r>
            <a:r>
              <a:rPr lang="en-GB" dirty="0" smtClean="0"/>
              <a:t> database Basics </a:t>
            </a:r>
          </a:p>
          <a:p>
            <a:pPr lvl="2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GB" sz="2600" dirty="0" smtClean="0"/>
              <a:t>external command, external application, understanding element, filtering element, object creation modification. </a:t>
            </a:r>
          </a:p>
          <a:p>
            <a:pPr marL="0" indent="0">
              <a:lnSpc>
                <a:spcPct val="80000"/>
              </a:lnSpc>
              <a:spcBef>
                <a:spcPct val="10000"/>
              </a:spcBef>
            </a:pPr>
            <a:r>
              <a:rPr lang="en-GB" sz="4000" dirty="0" smtClean="0"/>
              <a:t>Day 2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GB" dirty="0" err="1" smtClean="0"/>
              <a:t>Revit</a:t>
            </a:r>
            <a:r>
              <a:rPr lang="en-GB" dirty="0" smtClean="0"/>
              <a:t> UI </a:t>
            </a:r>
            <a:r>
              <a:rPr lang="en-GB" dirty="0" err="1" smtClean="0"/>
              <a:t>bascis</a:t>
            </a:r>
            <a:endParaRPr lang="en-GB" dirty="0" smtClean="0"/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GB" sz="2600" dirty="0" smtClean="0"/>
              <a:t>Ribbon, dialog, selections</a:t>
            </a:r>
            <a:endParaRPr lang="en-GB" dirty="0" smtClean="0"/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GB" dirty="0" smtClean="0"/>
              <a:t>Event and dynamic </a:t>
            </a:r>
            <a:r>
              <a:rPr lang="en-GB" dirty="0" err="1" smtClean="0"/>
              <a:t>modeling</a:t>
            </a:r>
            <a:r>
              <a:rPr lang="en-GB" dirty="0" smtClean="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GB" dirty="0" smtClean="0"/>
              <a:t>Family API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GB" dirty="0" smtClean="0"/>
              <a:t>Quick overview of other/advanced topics through samples</a:t>
            </a:r>
          </a:p>
          <a:p>
            <a:pPr lvl="1" eaLnBrk="1" hangingPunct="1">
              <a:lnSpc>
                <a:spcPct val="80000"/>
              </a:lnSpc>
              <a:spcBef>
                <a:spcPct val="10000"/>
              </a:spcBef>
            </a:pPr>
            <a:r>
              <a:rPr lang="en-GB" sz="2600" dirty="0" smtClean="0"/>
              <a:t>Q&amp;A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API Intro Labs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Revit</a:t>
            </a:r>
            <a:r>
              <a:rPr lang="en-US" dirty="0" smtClean="0"/>
              <a:t> API fundamentals </a:t>
            </a:r>
          </a:p>
          <a:p>
            <a:pPr lvl="1"/>
            <a:r>
              <a:rPr lang="en-US" dirty="0" err="1" smtClean="0"/>
              <a:t>Revit</a:t>
            </a:r>
            <a:r>
              <a:rPr lang="en-US" dirty="0" smtClean="0"/>
              <a:t> Add-ins: external command/application, attributes, add-in manifest and object model </a:t>
            </a:r>
          </a:p>
          <a:p>
            <a:pPr lvl="1"/>
            <a:r>
              <a:rPr lang="en-US" dirty="0" smtClean="0"/>
              <a:t>Representation of </a:t>
            </a:r>
            <a:r>
              <a:rPr lang="en-US" dirty="0" err="1" smtClean="0"/>
              <a:t>Revit</a:t>
            </a:r>
            <a:r>
              <a:rPr lang="en-US" dirty="0" smtClean="0"/>
              <a:t> elements  </a:t>
            </a:r>
          </a:p>
          <a:p>
            <a:pPr lvl="1"/>
            <a:r>
              <a:rPr lang="en-US" dirty="0" smtClean="0"/>
              <a:t>Element iteration, filtering and queries </a:t>
            </a:r>
          </a:p>
          <a:p>
            <a:pPr lvl="1"/>
            <a:r>
              <a:rPr lang="en-US" dirty="0" smtClean="0"/>
              <a:t>Element modification</a:t>
            </a:r>
          </a:p>
          <a:p>
            <a:pPr lvl="1"/>
            <a:r>
              <a:rPr lang="en-US" dirty="0" smtClean="0"/>
              <a:t>Model creation </a:t>
            </a:r>
          </a:p>
          <a:p>
            <a:r>
              <a:rPr lang="en-US" dirty="0" smtClean="0"/>
              <a:t>Exercises: </a:t>
            </a:r>
          </a:p>
          <a:p>
            <a:pPr lvl="1"/>
            <a:r>
              <a:rPr lang="en-US" dirty="0" smtClean="0"/>
              <a:t>Lab1 – “Hello World”</a:t>
            </a:r>
          </a:p>
          <a:p>
            <a:pPr lvl="1"/>
            <a:r>
              <a:rPr lang="en-US" dirty="0" smtClean="0"/>
              <a:t>Lab2 – DB element  </a:t>
            </a:r>
          </a:p>
          <a:p>
            <a:pPr lvl="1"/>
            <a:r>
              <a:rPr lang="en-US" dirty="0" smtClean="0"/>
              <a:t>Lab3 – element filtering </a:t>
            </a:r>
          </a:p>
          <a:p>
            <a:pPr lvl="1"/>
            <a:r>
              <a:rPr lang="en-US" dirty="0" smtClean="0"/>
              <a:t>Lab4 – element modification </a:t>
            </a:r>
          </a:p>
          <a:p>
            <a:pPr lvl="1"/>
            <a:r>
              <a:rPr lang="en-US" dirty="0" smtClean="0"/>
              <a:t>Lab5 – model creation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/>
            <a:endParaRPr lang="en-US" sz="4400" b="1" dirty="0" smtClean="0"/>
          </a:p>
          <a:p>
            <a:pPr algn="ctr">
              <a:buNone/>
            </a:pPr>
            <a:r>
              <a:rPr lang="en-US" sz="4400" b="1" dirty="0" smtClean="0"/>
              <a:t>Questions &amp; Answers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SK_Last_sl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7"/>
            <a:ext cx="13011149" cy="97536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SK_Dark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AA00"/>
      </a:accent1>
      <a:accent2>
        <a:srgbClr val="EE5500"/>
      </a:accent2>
      <a:accent3>
        <a:srgbClr val="DD00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SK_White">
  <a:themeElements>
    <a:clrScheme name="ADSK_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DD0000"/>
      </a:accent1>
      <a:accent2>
        <a:srgbClr val="EE5500"/>
      </a:accent2>
      <a:accent3>
        <a:srgbClr val="FFAA00"/>
      </a:accent3>
      <a:accent4>
        <a:srgbClr val="004282"/>
      </a:accent4>
      <a:accent5>
        <a:srgbClr val="993388"/>
      </a:accent5>
      <a:accent6>
        <a:srgbClr val="118888"/>
      </a:accent6>
      <a:hlink>
        <a:srgbClr val="00B0F0"/>
      </a:hlink>
      <a:folHlink>
        <a:srgbClr val="993388"/>
      </a:folHlink>
    </a:clrScheme>
    <a:fontScheme name="ADSK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 W3" charset="0"/>
            <a:cs typeface="ヒラギノ角ゴ Pro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reative Catalog" ma:contentTypeID="0x0101003D62B9A716C08244A68E1D56ED354A9500A7EFD4C2F324CA44B4E995A506E2E1CF" ma:contentTypeVersion="31" ma:contentTypeDescription="" ma:contentTypeScope="" ma:versionID="17bc19fc9bd490bc1bda444d86d6b7f0">
  <xsd:schema xmlns:xsd="http://www.w3.org/2001/XMLSchema" xmlns:p="http://schemas.microsoft.com/office/2006/metadata/properties" xmlns:ns2="c8bab806-ca78-4cad-94f6-48e563f76e95" xmlns:ns4="f53a3603-67ad-45e2-accf-d44f8756b321" targetNamespace="http://schemas.microsoft.com/office/2006/metadata/properties" ma:root="true" ma:fieldsID="284905265c583129f8035dc0f09dfb0f" ns2:_="" ns4:_="">
    <xsd:import namespace="c8bab806-ca78-4cad-94f6-48e563f76e95"/>
    <xsd:import namespace="f53a3603-67ad-45e2-accf-d44f8756b321"/>
    <xsd:element name="properties">
      <xsd:complexType>
        <xsd:sequence>
          <xsd:element name="documentManagement">
            <xsd:complexType>
              <xsd:all>
                <xsd:element ref="ns2:Date_x0020_Published" minOccurs="0"/>
                <xsd:element ref="ns2:Media_x0020_Description" minOccurs="0"/>
                <xsd:element ref="ns4:Image" minOccurs="0"/>
                <xsd:element ref="ns4:Category" minOccurs="0"/>
                <xsd:element ref="ns4:Business_x0020_and_x0020_Indust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c8bab806-ca78-4cad-94f6-48e563f76e95" elementFormDefault="qualified">
    <xsd:import namespace="http://schemas.microsoft.com/office/2006/documentManagement/types"/>
    <xsd:element name="Date_x0020_Published" ma:index="8" nillable="true" ma:displayName="Date Published" ma:format="DateOnly" ma:internalName="Date_x0020_Published">
      <xsd:simpleType>
        <xsd:restriction base="dms:DateTime"/>
      </xsd:simpleType>
    </xsd:element>
    <xsd:element name="Media_x0020_Description" ma:index="10" nillable="true" ma:displayName="Media Description" ma:internalName="Media_x0020_Description" ma:readOnly="false">
      <xsd:simpleType>
        <xsd:restriction base="dms:Note"/>
      </xsd:simpleType>
    </xsd:element>
  </xsd:schema>
  <xsd:schema xmlns:xsd="http://www.w3.org/2001/XMLSchema" xmlns:dms="http://schemas.microsoft.com/office/2006/documentManagement/types" targetNamespace="f53a3603-67ad-45e2-accf-d44f8756b321" elementFormDefault="qualified">
    <xsd:import namespace="http://schemas.microsoft.com/office/2006/documentManagement/types"/>
    <xsd:element name="Image" ma:index="11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ategory" ma:index="12" nillable="true" ma:displayName="Category" ma:internalName="Category">
      <xsd:simpleType>
        <xsd:restriction base="dms:Text">
          <xsd:maxLength value="255"/>
        </xsd:restriction>
      </xsd:simpleType>
    </xsd:element>
    <xsd:element name="Business_x0020_and_x0020_Industry" ma:index="13" nillable="true" ma:displayName="Business and Industry" ma:internalName="Business_x0020_and_x0020_Indust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Doc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Image xmlns="f53a3603-67ad-45e2-accf-d44f8756b321">
      <Url>https://share.autodesk.com/Marketing/catalog/PublishingImages/09_25_08_AEC_Title_01.jpg</Url>
      <Description xsi:nil="true"/>
    </Image>
    <Date_x0020_Published xmlns="c8bab806-ca78-4cad-94f6-48e563f76e95">2009-05-14T07:00:00+00:00</Date_x0020_Published>
    <Media_x0020_Description xmlns="c8bab806-ca78-4cad-94f6-48e563f76e95">AEC Industry Title Slide -- General Overview Version</Media_x0020_Description>
    <Category xmlns="f53a3603-67ad-45e2-accf-d44f8756b321" xsi:nil="true"/>
    <Business_x0020_and_x0020_Industry xmlns="f53a3603-67ad-45e2-accf-d44f8756b321">Industry PowerPoint Title Slides</Business_x0020_and_x0020_Industry>
  </documentManagement>
</p:properties>
</file>

<file path=customXml/itemProps1.xml><?xml version="1.0" encoding="utf-8"?>
<ds:datastoreItem xmlns:ds="http://schemas.openxmlformats.org/officeDocument/2006/customXml" ds:itemID="{A9644739-F05B-4EE2-A361-57034C614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ab806-ca78-4cad-94f6-48e563f76e95"/>
    <ds:schemaRef ds:uri="f53a3603-67ad-45e2-accf-d44f8756b32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B23F64D-CA4A-4BF5-9636-FF31814D07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07AE55-A139-4AD7-ACEE-00E455099D23}">
  <ds:schemaRefs>
    <ds:schemaRef ds:uri="http://schemas.microsoft.com/office/2006/metadata/properties"/>
    <ds:schemaRef ds:uri="f53a3603-67ad-45e2-accf-d44f8756b321"/>
    <ds:schemaRef ds:uri="c8bab806-ca78-4cad-94f6-48e563f76e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312</Words>
  <Application>Microsoft Office PowerPoint</Application>
  <PresentationFormat>Custom</PresentationFormat>
  <Paragraphs>64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ADSK_Dark</vt:lpstr>
      <vt:lpstr>ADSK_White</vt:lpstr>
      <vt:lpstr>Introduction to Revit 2011 API Hands-on Training Class – July 2010</vt:lpstr>
      <vt:lpstr>Before we start …</vt:lpstr>
      <vt:lpstr>Agenda</vt:lpstr>
      <vt:lpstr>Revit API Intro Labs  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AEC Industry Title Slide</dc:title>
  <dc:creator/>
  <cp:lastModifiedBy/>
  <cp:revision>1</cp:revision>
  <dcterms:created xsi:type="dcterms:W3CDTF">2009-05-11T05:16:38Z</dcterms:created>
  <dcterms:modified xsi:type="dcterms:W3CDTF">2010-07-20T21:57:24Z</dcterms:modified>
  <cp:contentType>Creative Catalog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0x0101003D62B9A716C08244A68E1D56ED354A9500A7EFD4C2F324CA44B4E995A506E2E1CF</vt:lpwstr>
  </property>
  <property fmtid="{D5CDD505-2E9C-101B-9397-08002B2CF9AE}" pid="3" name="PPT Category">
    <vt:lpwstr>2</vt:lpwstr>
  </property>
  <property fmtid="{D5CDD505-2E9C-101B-9397-08002B2CF9AE}" pid="4" name="Order">
    <vt:r8>300</vt:r8>
  </property>
  <property fmtid="{D5CDD505-2E9C-101B-9397-08002B2CF9AE}" pid="5" name="URL">
    <vt:lpwstr/>
  </property>
  <property fmtid="{D5CDD505-2E9C-101B-9397-08002B2CF9AE}" pid="6" name="Business &amp; Corporate Type">
    <vt:lpwstr>2</vt:lpwstr>
  </property>
</Properties>
</file>