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omments/comment3.xml" ContentType="application/vnd.openxmlformats-officedocument.presentationml.comments+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75"/>
  </p:notesMasterIdLst>
  <p:handoutMasterIdLst>
    <p:handoutMasterId r:id="rId76"/>
  </p:handoutMasterIdLst>
  <p:sldIdLst>
    <p:sldId id="314"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68" r:id="rId52"/>
    <p:sldId id="369" r:id="rId53"/>
    <p:sldId id="370" r:id="rId54"/>
    <p:sldId id="371" r:id="rId55"/>
    <p:sldId id="372" r:id="rId56"/>
    <p:sldId id="373" r:id="rId57"/>
    <p:sldId id="374" r:id="rId58"/>
    <p:sldId id="375" r:id="rId59"/>
    <p:sldId id="376" r:id="rId60"/>
    <p:sldId id="378" r:id="rId61"/>
    <p:sldId id="379" r:id="rId62"/>
    <p:sldId id="380" r:id="rId63"/>
    <p:sldId id="381" r:id="rId64"/>
    <p:sldId id="382" r:id="rId65"/>
    <p:sldId id="383" r:id="rId66"/>
    <p:sldId id="384" r:id="rId67"/>
    <p:sldId id="386" r:id="rId68"/>
    <p:sldId id="387" r:id="rId69"/>
    <p:sldId id="388" r:id="rId70"/>
    <p:sldId id="389" r:id="rId71"/>
    <p:sldId id="392" r:id="rId72"/>
    <p:sldId id="393" r:id="rId73"/>
    <p:sldId id="394" r:id="rId74"/>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70811" autoAdjust="0"/>
  </p:normalViewPr>
  <p:slideViewPr>
    <p:cSldViewPr>
      <p:cViewPr varScale="1">
        <p:scale>
          <a:sx n="55" d="100"/>
          <a:sy n="55" d="100"/>
        </p:scale>
        <p:origin x="-1272" y="-7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12T22:22:57.333" idx="1">
    <p:pos x="2984" y="460"/>
    <p:text>Please test those animation works with LiveMeeting.
If not, we can probably change it to multiple slides for the webcast.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5-13T03:05:21.114" idx="2">
    <p:pos x="10" y="10"/>
    <p:text>taken from 2010. need to update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5-13T03:05:31.270" idx="3">
    <p:pos x="10" y="10"/>
    <p:text>taken from 2010. need to update.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7/20/2010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7/20/2010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steps – we cannot cover all in this one webcast. We will point to the learning resources and</a:t>
            </a:r>
            <a:r>
              <a:rPr lang="en-US" baseline="0" dirty="0" smtClean="0"/>
              <a:t> opportunities.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model </a:t>
            </a:r>
            <a:r>
              <a:rPr lang="en-US" dirty="0" err="1" smtClean="0"/>
              <a:t>elmeent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69</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Revit.ini is always added to the add-ins tab under the External Tools</a:t>
            </a:r>
            <a:r>
              <a:rPr lang="en-GB" sz="1400" kern="1200" baseline="0" dirty="0" smtClean="0">
                <a:solidFill>
                  <a:schemeClr val="tx1"/>
                </a:solidFill>
                <a:latin typeface="+mn-lt"/>
                <a:ea typeface="+mn-ea"/>
                <a:cs typeface="+mn-cs"/>
              </a:rPr>
              <a:t> </a:t>
            </a:r>
            <a:r>
              <a:rPr lang="en-GB" sz="1400" kern="1200" baseline="0" dirty="0" err="1" smtClean="0">
                <a:solidFill>
                  <a:schemeClr val="tx1"/>
                </a:solidFill>
                <a:latin typeface="+mn-lt"/>
                <a:ea typeface="+mn-ea"/>
                <a:cs typeface="+mn-cs"/>
              </a:rPr>
              <a:t>pulldown</a:t>
            </a:r>
            <a:r>
              <a:rPr lang="en-GB" sz="1400" kern="1200" baseline="0" dirty="0" smtClean="0">
                <a:solidFill>
                  <a:schemeClr val="tx1"/>
                </a:solidFill>
                <a:latin typeface="+mn-lt"/>
                <a:ea typeface="+mn-ea"/>
                <a:cs typeface="+mn-cs"/>
              </a:rPr>
              <a:t>.</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The Autodesk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requires the Microsoft .NET Framework v3.5. </a:t>
            </a: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4981575" y="9221787"/>
            <a:ext cx="2998578" cy="338554"/>
          </a:xfrm>
          <a:prstGeom prst="rect">
            <a:avLst/>
          </a:prstGeom>
          <a:noFill/>
        </p:spPr>
        <p:txBody>
          <a:bodyPr wrap="none" rtlCol="0">
            <a:spAutoFit/>
          </a:bodyPr>
          <a:lstStyle/>
          <a:p>
            <a:r>
              <a:rPr lang="en-US" sz="1600" dirty="0" smtClean="0"/>
              <a:t>Introduction to </a:t>
            </a:r>
            <a:r>
              <a:rPr lang="en-US" sz="1600" dirty="0" err="1" smtClean="0"/>
              <a:t>Revit</a:t>
            </a:r>
            <a:r>
              <a:rPr lang="en-US" sz="1600" dirty="0" smtClean="0"/>
              <a:t> 2011</a:t>
            </a:r>
            <a:r>
              <a:rPr lang="en-US" sz="1600" baseline="0" dirty="0" smtClean="0"/>
              <a:t> API</a:t>
            </a:r>
            <a:endParaRPr lang="en-US" sz="1600" i="1" dirty="0" smtClean="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5057775" y="9221787"/>
            <a:ext cx="2884764" cy="338554"/>
          </a:xfrm>
          <a:prstGeom prst="rect">
            <a:avLst/>
          </a:prstGeom>
          <a:noFill/>
        </p:spPr>
        <p:txBody>
          <a:bodyPr wrap="none" rtlCol="0">
            <a:spAutoFit/>
          </a:bodyPr>
          <a:lstStyle/>
          <a:p>
            <a:r>
              <a:rPr lang="en-US" sz="1600" dirty="0" smtClean="0">
                <a:solidFill>
                  <a:schemeClr val="bg1"/>
                </a:solidFill>
              </a:rPr>
              <a:t>Introduction to </a:t>
            </a:r>
            <a:r>
              <a:rPr lang="en-US" sz="1600" dirty="0" err="1" smtClean="0">
                <a:solidFill>
                  <a:schemeClr val="bg1"/>
                </a:solidFill>
              </a:rPr>
              <a:t>Revit</a:t>
            </a:r>
            <a:r>
              <a:rPr lang="en-US" sz="1600" dirty="0" smtClean="0">
                <a:solidFill>
                  <a:schemeClr val="bg1"/>
                </a:solidFill>
              </a:rPr>
              <a:t> 2011</a:t>
            </a:r>
            <a:r>
              <a:rPr lang="en-US" sz="1600" baseline="0" dirty="0" smtClean="0">
                <a:solidFill>
                  <a:schemeClr val="bg1"/>
                </a:solidFill>
              </a:rPr>
              <a:t> API</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t>Introduction to </a:t>
            </a:r>
            <a:r>
              <a:rPr lang="en-US" dirty="0" err="1" smtClean="0"/>
              <a:t>Revit</a:t>
            </a:r>
            <a:r>
              <a:rPr lang="en-US" dirty="0" smtClean="0"/>
              <a:t> 2011 API</a:t>
            </a:r>
            <a:br>
              <a:rPr lang="en-US" dirty="0" smtClean="0"/>
            </a:br>
            <a:r>
              <a:rPr lang="en-US" sz="3200" i="1" dirty="0" smtClean="0"/>
              <a:t>Database Fundamentals  </a:t>
            </a:r>
            <a:endParaRPr lang="en-US" dirty="0" smtClean="0"/>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smtClean="0"/>
              <a:t>Trainer’s name</a:t>
            </a:r>
            <a:r>
              <a:rPr lang="en-US" i="1" dirty="0" smtClean="0"/>
              <a:t> </a:t>
            </a:r>
            <a:endParaRPr lang="en-US" i="1" dirty="0" smtClean="0"/>
          </a:p>
          <a:p>
            <a:pPr marL="0" indent="0">
              <a:spcBef>
                <a:spcPts val="201"/>
              </a:spcBef>
              <a:buNone/>
            </a:pPr>
            <a:r>
              <a:rPr lang="en-US" sz="2400" i="1" dirty="0" smtClean="0"/>
              <a:t>Developer Consultant</a:t>
            </a:r>
            <a:endParaRPr lang="en-US" sz="2400" i="1" dirty="0" smtClean="0"/>
          </a:p>
          <a:p>
            <a:pPr marL="0" indent="0">
              <a:spcBef>
                <a:spcPts val="201"/>
              </a:spcBef>
              <a:buNone/>
            </a:pPr>
            <a:r>
              <a:rPr lang="en-US" sz="2400" i="1" dirty="0" smtClean="0"/>
              <a:t>Developer Technical Services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DLL</a:t>
            </a:r>
            <a:endParaRPr lang="en-US" dirty="0"/>
          </a:p>
        </p:txBody>
      </p:sp>
      <p:sp>
        <p:nvSpPr>
          <p:cNvPr id="3" name="Content Placeholder 2"/>
          <p:cNvSpPr>
            <a:spLocks noGrp="1"/>
          </p:cNvSpPr>
          <p:nvPr>
            <p:ph idx="1"/>
          </p:nvPr>
        </p:nvSpPr>
        <p:spPr/>
        <p:txBody>
          <a:bodyPr/>
          <a:lstStyle/>
          <a:p>
            <a:pPr marL="487647" lvl="1" indent="-325098"/>
            <a:r>
              <a:rPr lang="en-GB" sz="3100" dirty="0" smtClean="0"/>
              <a:t>.NET API</a:t>
            </a:r>
          </a:p>
          <a:p>
            <a:pPr marL="975292" lvl="2" indent="-325098"/>
            <a:r>
              <a:rPr lang="en-GB" sz="3100" dirty="0" smtClean="0"/>
              <a:t>Microsoft Visual Studio 2008 </a:t>
            </a:r>
          </a:p>
          <a:p>
            <a:pPr marL="975292" lvl="2" indent="-325098"/>
            <a:r>
              <a:rPr lang="en-GB" sz="3100" dirty="0" smtClean="0"/>
              <a:t>Microsoft .NET Framework 3.5</a:t>
            </a:r>
          </a:p>
          <a:p>
            <a:pPr marL="975292" lvl="2" indent="-325098"/>
            <a:r>
              <a:rPr lang="en-GB" sz="3100" dirty="0" smtClean="0"/>
              <a:t>C# or VB.NET, managed C++, any .NET compliant language</a:t>
            </a:r>
          </a:p>
          <a:p>
            <a:pPr marL="975292" lvl="2" indent="-325098"/>
            <a:r>
              <a:rPr lang="en-GB" sz="3100" dirty="0" smtClean="0"/>
              <a:t>Class library </a:t>
            </a:r>
          </a:p>
          <a:p>
            <a:pPr marL="975292" lvl="2" indent="-325098"/>
            <a:r>
              <a:rPr lang="en-GB" sz="3100" dirty="0" smtClean="0"/>
              <a:t>References</a:t>
            </a:r>
          </a:p>
          <a:p>
            <a:pPr marL="1485761" lvl="3" indent="-325098"/>
            <a:r>
              <a:rPr lang="en-GB" sz="2800" dirty="0" smtClean="0"/>
              <a:t>&lt;</a:t>
            </a:r>
            <a:r>
              <a:rPr lang="en-GB" sz="2800" dirty="0" err="1" smtClean="0"/>
              <a:t>revit</a:t>
            </a:r>
            <a:r>
              <a:rPr lang="en-GB" sz="2800" dirty="0" smtClean="0"/>
              <a:t> install folder&gt;\Program\RevitAPI.dll</a:t>
            </a:r>
          </a:p>
          <a:p>
            <a:pPr marL="1485761" lvl="3" indent="-325098"/>
            <a:r>
              <a:rPr lang="en-GB" sz="2800" dirty="0" smtClean="0"/>
              <a:t>&lt;</a:t>
            </a:r>
            <a:r>
              <a:rPr lang="en-GB" sz="2800" dirty="0" err="1" smtClean="0"/>
              <a:t>revit</a:t>
            </a:r>
            <a:r>
              <a:rPr lang="en-GB" sz="2800" dirty="0" smtClean="0"/>
              <a:t> install folder&gt;\Program\RevitAPIUI.dll</a:t>
            </a:r>
          </a:p>
          <a:p>
            <a:pPr marL="1485761" lvl="3" indent="-325098">
              <a:buNone/>
            </a:pPr>
            <a:r>
              <a:rPr lang="en-GB" sz="2800" dirty="0" smtClean="0"/>
              <a:t>(Remember to set 'Copy Local' to False) </a:t>
            </a:r>
            <a:br>
              <a:rPr lang="en-GB" sz="2800" dirty="0" smtClean="0"/>
            </a:br>
            <a:endParaRPr lang="en-GB" sz="2800" dirty="0"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Command</a:t>
            </a:r>
            <a:br>
              <a:rPr lang="en-US" dirty="0" smtClean="0"/>
            </a:br>
            <a:r>
              <a:rPr lang="en-US" sz="2800" b="0" i="1" dirty="0" smtClean="0">
                <a:solidFill>
                  <a:schemeClr val="accent4"/>
                </a:solidFill>
              </a:rPr>
              <a:t>Steps to Hello World </a:t>
            </a:r>
            <a:endParaRPr lang="en-US" b="0" i="1" dirty="0">
              <a:solidFill>
                <a:schemeClr val="accent4"/>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MSVS new class library </a:t>
            </a:r>
          </a:p>
          <a:p>
            <a:pPr marL="514350" indent="-514350">
              <a:buFont typeface="+mj-lt"/>
              <a:buAutoNum type="arabicPeriod"/>
            </a:pPr>
            <a:r>
              <a:rPr lang="en-US" dirty="0" smtClean="0"/>
              <a:t>References (minimum): </a:t>
            </a:r>
          </a:p>
          <a:p>
            <a:pPr marL="797220" lvl="1" indent="-514350"/>
            <a:r>
              <a:rPr lang="en-US" dirty="0" smtClean="0"/>
              <a:t>System.dll</a:t>
            </a:r>
          </a:p>
          <a:p>
            <a:pPr marL="797220" lvl="1" indent="-514350"/>
            <a:r>
              <a:rPr lang="en-US" dirty="0" smtClean="0"/>
              <a:t>RevitAPI.dll</a:t>
            </a:r>
          </a:p>
          <a:p>
            <a:pPr marL="797220" lvl="1" indent="-514350"/>
            <a:r>
              <a:rPr lang="en-US" dirty="0" err="1" smtClean="0"/>
              <a:t>RevitAPIUI</a:t>
            </a:r>
            <a:endParaRPr lang="en-US" dirty="0" smtClean="0"/>
          </a:p>
          <a:p>
            <a:pPr marL="514350" indent="-514350">
              <a:buFont typeface="+mj-lt"/>
              <a:buAutoNum type="arabicPeriod"/>
            </a:pPr>
            <a:r>
              <a:rPr lang="en-US" dirty="0" smtClean="0"/>
              <a:t>Namespaces (minimum): </a:t>
            </a:r>
            <a:r>
              <a:rPr lang="en-US" baseline="30000" dirty="0" smtClean="0"/>
              <a:t>(*)</a:t>
            </a:r>
          </a:p>
          <a:p>
            <a:pPr marL="797220" lvl="1" indent="-514350"/>
            <a:r>
              <a:rPr lang="en-US" dirty="0" err="1" smtClean="0"/>
              <a:t>Autodesk.Revit.DB</a:t>
            </a:r>
            <a:endParaRPr lang="en-US" dirty="0" smtClean="0"/>
          </a:p>
          <a:p>
            <a:pPr marL="797220" lvl="1" indent="-514350"/>
            <a:r>
              <a:rPr lang="en-US" dirty="0" err="1" smtClean="0"/>
              <a:t>Autodesk.Revit.UI</a:t>
            </a:r>
            <a:endParaRPr lang="en-US" dirty="0" smtClean="0"/>
          </a:p>
          <a:p>
            <a:pPr marL="797220" lvl="1" indent="-514350"/>
            <a:r>
              <a:rPr lang="en-US" dirty="0" err="1" smtClean="0"/>
              <a:t>Autodesk.Revit.ApplicationServices</a:t>
            </a:r>
            <a:endParaRPr lang="en-US" dirty="0" smtClean="0"/>
          </a:p>
          <a:p>
            <a:pPr marL="797220" lvl="1" indent="-514350"/>
            <a:r>
              <a:rPr lang="en-US" dirty="0" err="1" smtClean="0"/>
              <a:t>Autodesk.Revit.Attributes</a:t>
            </a:r>
            <a:endParaRPr lang="en-US" dirty="0" smtClean="0"/>
          </a:p>
          <a:p>
            <a:pPr marL="514350" indent="-514350">
              <a:buFont typeface="+mj-lt"/>
              <a:buAutoNum type="arabicPeriod"/>
            </a:pPr>
            <a:r>
              <a:rPr lang="en-US" dirty="0" smtClean="0"/>
              <a:t>Implement </a:t>
            </a:r>
            <a:r>
              <a:rPr lang="en-US" dirty="0" err="1" smtClean="0"/>
              <a:t>IExternalCommand</a:t>
            </a:r>
            <a:r>
              <a:rPr lang="en-US" dirty="0" smtClean="0"/>
              <a:t> and Execute() method</a:t>
            </a:r>
          </a:p>
          <a:p>
            <a:pPr marL="514350" indent="-514350">
              <a:buFont typeface="+mj-lt"/>
              <a:buAutoNum type="arabicPeriod"/>
            </a:pPr>
            <a:r>
              <a:rPr lang="en-US" dirty="0" smtClean="0"/>
              <a:t>Register with an “add-in manifest” file </a:t>
            </a:r>
          </a:p>
          <a:p>
            <a:pPr marL="514350" indent="-514350">
              <a:buNone/>
            </a:pPr>
            <a:r>
              <a:rPr lang="en-US" sz="2400" baseline="30000" dirty="0" smtClean="0">
                <a:solidFill>
                  <a:schemeClr val="bg1">
                    <a:lumMod val="50000"/>
                  </a:schemeClr>
                </a:solidFill>
              </a:rPr>
              <a:t>(*) </a:t>
            </a:r>
            <a:r>
              <a:rPr lang="en-US" sz="2400" dirty="0" smtClean="0">
                <a:solidFill>
                  <a:schemeClr val="bg1">
                    <a:lumMod val="50000"/>
                  </a:schemeClr>
                </a:solidFill>
              </a:rPr>
              <a:t>if you use VB.NET, set namespaces in project properties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Autodesk.Revit.Attributes.RegenerationOption.Manual</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56492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.Automatic</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RegenerationOption</a:t>
            </a:r>
            <a:r>
              <a:rPr lang="en-US" sz="1600" b="1" dirty="0" err="1" smtClean="0">
                <a:latin typeface="Courier New"/>
                <a:ea typeface="MS Mincho"/>
                <a:cs typeface="Times New Roman"/>
              </a:rPr>
              <a:t>.Manual</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Autodesk.Revit.Attributes.Regeneration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Autodesk.Revit.Attributes.RegenerationOption.Manual</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Autodesk.Revit.UI.ExternalCommandData</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ByRef</a:t>
            </a:r>
            <a:r>
              <a:rPr lang="en-US" sz="1800" dirty="0" smtClean="0">
                <a:solidFill>
                  <a:schemeClr val="bg1">
                    <a:lumMod val="75000"/>
                  </a:schemeClr>
                </a:solidFill>
                <a:latin typeface="Courier New"/>
                <a:ea typeface="MS Mincho"/>
                <a:cs typeface="Times New Roman"/>
              </a:rPr>
              <a:t> message As String,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elements As </a:t>
            </a:r>
            <a:r>
              <a:rPr lang="en-US" sz="1800" dirty="0" err="1" smtClean="0">
                <a:solidFill>
                  <a:schemeClr val="bg1">
                    <a:lumMod val="75000"/>
                  </a:schemeClr>
                </a:solidFill>
                <a:latin typeface="Courier New"/>
                <a:ea typeface="MS Mincho"/>
                <a:cs typeface="Times New Roman"/>
              </a:rPr>
              <a:t>Autodesk.Revit.DB.ElementSet</a:t>
            </a:r>
            <a:r>
              <a:rPr lang="en-US" sz="1800" dirty="0" smtClean="0">
                <a:solidFill>
                  <a:schemeClr val="bg1">
                    <a:lumMod val="75000"/>
                  </a:schemeClr>
                </a:solidFill>
                <a:latin typeface="Courier New"/>
                <a:ea typeface="MS Mincho"/>
                <a:cs typeface="Times New Roman"/>
              </a:rPr>
              <a:t>) _</a:t>
            </a:r>
            <a:br>
              <a:rPr lang="en-US" sz="1800" dirty="0" smtClean="0">
                <a:solidFill>
                  <a:schemeClr val="bg1">
                    <a:lumMod val="75000"/>
                  </a:schemeClr>
                </a:solidFill>
                <a:latin typeface="Courier New"/>
                <a:ea typeface="MS Mincho"/>
                <a:cs typeface="Times New Roman"/>
              </a:rPr>
            </a:b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Autodesk.Revit.UI.Result</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Autodesk.Revit.UI.IExternalCommand.Execute</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Autodesk.Revit.UI.TaskDialog.Show</a:t>
            </a:r>
            <a:r>
              <a:rPr lang="en-US" sz="1800"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Return </a:t>
            </a:r>
            <a:r>
              <a:rPr lang="en-US" sz="1800" dirty="0" err="1" smtClean="0">
                <a:solidFill>
                  <a:schemeClr val="bg1">
                    <a:lumMod val="75000"/>
                  </a:schemeClr>
                </a:solidFill>
                <a:latin typeface="Courier New"/>
                <a:ea typeface="MS Mincho"/>
                <a:cs typeface="Times New Roman"/>
              </a:rPr>
              <a:t>Result.Succeeded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End Function</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
        <p:nvSpPr>
          <p:cNvPr id="9" name="Rectangle 8"/>
          <p:cNvSpPr/>
          <p:nvPr/>
        </p:nvSpPr>
        <p:spPr bwMode="auto">
          <a:xfrm>
            <a:off x="333375" y="3201987"/>
            <a:ext cx="4953000" cy="4953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Autodesk.Revit.Attributes.Regeneration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Autodesk.Revit.Attributes.RegenerationOption.Manual</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HelloWorld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9639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Autodesk.Revit.Attributes.RegenerationOption.Manual</a:t>
            </a:r>
            <a:r>
              <a:rPr lang="en-US" sz="1600" b="1" dirty="0" smtClean="0">
                <a:latin typeface="Courier New"/>
                <a:ea typeface="MS Mincho"/>
                <a:cs typeface="Times New Roman"/>
              </a:rPr>
              <a:t>)&gt; </a:t>
            </a:r>
            <a:r>
              <a:rPr lang="en-US" sz="1800" b="1" dirty="0" smtClean="0">
                <a:latin typeface="Courier New"/>
                <a:ea typeface="MS Mincho"/>
                <a:cs typeface="Times New Roman"/>
              </a:rPr>
              <a:t>_</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Public 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TextBox 5"/>
          <p:cNvSpPr txBox="1"/>
          <p:nvPr/>
        </p:nvSpPr>
        <p:spPr>
          <a:xfrm>
            <a:off x="6505575" y="36591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421187"/>
            <a:ext cx="8305800" cy="3276600"/>
          </a:xfrm>
          <a:prstGeom prst="wedgeRectCallout">
            <a:avLst>
              <a:gd name="adj1" fmla="val -36375"/>
              <a:gd name="adj2" fmla="val -736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behavior transaction</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Regeneration option: controls graphical re-</a:t>
            </a:r>
            <a:r>
              <a:rPr lang="en-US" sz="2400" dirty="0" err="1" smtClean="0">
                <a:solidFill>
                  <a:srgbClr val="000000"/>
                </a:solidFill>
                <a:latin typeface="Gill Sans" charset="0"/>
                <a:ea typeface="ヒラギノ角ゴ Pro W3" charset="0"/>
                <a:cs typeface="ヒラギノ角ゴ Pro W3" charset="0"/>
                <a:sym typeface="Gill Sans" charset="0"/>
              </a:rPr>
              <a:t>generatation</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 </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Autodesk.Revit.Attributes.Transaction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Autodesk.Revit.Attributes.TransactionMode.Automatic</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Autodesk.Revit.Attributes.Regeneration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Autodesk.Revit.Attributes.RegenerationOption.Manual</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Public 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Rectangle 5"/>
          <p:cNvSpPr/>
          <p:nvPr/>
        </p:nvSpPr>
        <p:spPr bwMode="auto">
          <a:xfrm>
            <a:off x="333375" y="60975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New in 2011</a:t>
            </a:r>
          </a:p>
          <a:p>
            <a:r>
              <a:rPr lang="en-US" dirty="0" smtClean="0"/>
              <a:t>Automatically read by </a:t>
            </a:r>
            <a:r>
              <a:rPr lang="en-US" dirty="0" err="1" smtClean="0"/>
              <a:t>Revit</a:t>
            </a:r>
            <a:r>
              <a:rPr lang="en-US" dirty="0" smtClean="0"/>
              <a:t> at startup</a:t>
            </a:r>
          </a:p>
          <a:p>
            <a:r>
              <a:rPr lang="en-US" dirty="0" smtClean="0">
                <a:solidFill>
                  <a:schemeClr val="bg1">
                    <a:lumMod val="50000"/>
                  </a:schemeClr>
                </a:solidFill>
              </a:rPr>
              <a:t>(used of Revit.ini file remains in 2011. Will be discontinued in future releases)  </a:t>
            </a:r>
          </a:p>
          <a:p>
            <a:pPr>
              <a:buNone/>
            </a:pPr>
            <a:endParaRPr lang="en-US" dirty="0" smtClean="0"/>
          </a:p>
          <a:p>
            <a:pPr>
              <a:buNone/>
            </a:pPr>
            <a:r>
              <a:rPr lang="en-US" dirty="0" smtClean="0"/>
              <a:t>Two locations: All Users, and &lt;user&gt; specific location </a:t>
            </a:r>
          </a:p>
          <a:p>
            <a:pPr>
              <a:buNone/>
            </a:pPr>
            <a:r>
              <a:rPr lang="en-US" sz="2800" u="sng" dirty="0" smtClean="0"/>
              <a:t>Windows XP </a:t>
            </a:r>
          </a:p>
          <a:p>
            <a:pPr>
              <a:buNone/>
            </a:pPr>
            <a:r>
              <a:rPr lang="en-US" sz="2400" dirty="0" smtClean="0"/>
              <a:t>C:\Documents and Settings\All Users\Application Data\Autodesk\</a:t>
            </a:r>
            <a:r>
              <a:rPr lang="en-US" sz="2400" dirty="0" err="1" smtClean="0"/>
              <a:t>Revit</a:t>
            </a:r>
            <a:r>
              <a:rPr lang="en-US" sz="2400" dirty="0" smtClean="0"/>
              <a:t>\</a:t>
            </a:r>
            <a:r>
              <a:rPr lang="en-US" sz="2400" dirty="0" err="1" smtClean="0"/>
              <a:t>Addins</a:t>
            </a:r>
            <a:r>
              <a:rPr lang="en-US" sz="2400" dirty="0" smtClean="0"/>
              <a:t>\2011\</a:t>
            </a:r>
          </a:p>
          <a:p>
            <a:pPr>
              <a:buNone/>
            </a:pPr>
            <a:r>
              <a:rPr lang="en-US" sz="2400" dirty="0" smtClean="0"/>
              <a:t>C:\Documents and Settings\&lt;user&gt;\Application Data\Autodesk\</a:t>
            </a:r>
            <a:r>
              <a:rPr lang="en-US" sz="2400" dirty="0" err="1" smtClean="0"/>
              <a:t>Revit</a:t>
            </a:r>
            <a:r>
              <a:rPr lang="en-US" sz="2400" dirty="0" smtClean="0"/>
              <a:t>\</a:t>
            </a:r>
            <a:r>
              <a:rPr lang="en-US" sz="2400" dirty="0" err="1" smtClean="0"/>
              <a:t>Addins</a:t>
            </a:r>
            <a:r>
              <a:rPr lang="en-US" sz="2400" dirty="0" smtClean="0"/>
              <a:t>\2011\</a:t>
            </a:r>
          </a:p>
          <a:p>
            <a:pPr>
              <a:buNone/>
            </a:pPr>
            <a:endParaRPr lang="en-US" dirty="0" smtClean="0"/>
          </a:p>
          <a:p>
            <a:pPr>
              <a:buNone/>
            </a:pPr>
            <a:r>
              <a:rPr lang="en-US" sz="2800" u="sng" dirty="0" smtClean="0"/>
              <a:t>Vista/Windows 7</a:t>
            </a:r>
          </a:p>
          <a:p>
            <a:pPr>
              <a:buNone/>
            </a:pPr>
            <a:r>
              <a:rPr lang="en-US" sz="2400" dirty="0" smtClean="0"/>
              <a:t>C:\ProgramData\Autodesk\Revit\Addins\2011\</a:t>
            </a:r>
          </a:p>
          <a:p>
            <a:pPr>
              <a:buNone/>
            </a:pPr>
            <a:r>
              <a:rPr lang="en-US" sz="2400" dirty="0" smtClean="0"/>
              <a:t>C:\Users\&lt;user&gt;\</a:t>
            </a:r>
            <a:r>
              <a:rPr lang="en-US" sz="2400" dirty="0" err="1" smtClean="0"/>
              <a:t>AppData</a:t>
            </a:r>
            <a:r>
              <a:rPr lang="en-US" sz="2400" dirty="0" smtClean="0"/>
              <a:t>\Roaming\Autodesk\</a:t>
            </a:r>
            <a:r>
              <a:rPr lang="en-US" sz="2400" dirty="0" err="1" smtClean="0"/>
              <a:t>Revit</a:t>
            </a:r>
            <a:r>
              <a:rPr lang="en-US" sz="2400" dirty="0" smtClean="0"/>
              <a:t>\</a:t>
            </a:r>
            <a:r>
              <a:rPr lang="en-US" sz="2400" dirty="0" err="1" smtClean="0"/>
              <a:t>Addins</a:t>
            </a:r>
            <a:r>
              <a:rPr lang="en-US" sz="2400" dirty="0" smtClean="0"/>
              <a:t>\2011\</a:t>
            </a:r>
          </a:p>
          <a:p>
            <a:pPr>
              <a:buNone/>
            </a:pPr>
            <a:endParaRPr lang="en-US" sz="24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a:t>
            </a:r>
            <a:r>
              <a:rPr lang="en-GB" sz="2400" dirty="0" err="1" smtClean="0"/>
              <a:t>Revit</a:t>
            </a:r>
            <a:r>
              <a:rPr lang="en-GB" sz="2400" dirty="0" smtClean="0"/>
              <a:t> Add-</a:t>
            </a:r>
            <a:r>
              <a:rPr lang="en-GB" sz="2400" dirty="0" err="1" smtClean="0"/>
              <a:t>inds</a:t>
            </a:r>
            <a:r>
              <a:rPr lang="en-GB" sz="2400" dirty="0" smtClean="0"/>
              <a:t>: external command and application, add-ins manifest, </a:t>
            </a:r>
            <a:r>
              <a:rPr lang="en-GB" sz="2400" dirty="0" err="1" smtClean="0"/>
              <a:t>RvtSamples</a:t>
            </a:r>
            <a:r>
              <a:rPr lang="en-GB" sz="2400" dirty="0" smtClean="0"/>
              <a:t> and </a:t>
            </a:r>
            <a:r>
              <a:rPr lang="en-GB" sz="2400" dirty="0" err="1" smtClean="0"/>
              <a:t>RevitLookup</a:t>
            </a:r>
            <a:r>
              <a:rPr lang="en-GB" sz="2400" dirty="0" smtClean="0"/>
              <a:t> (formally known as </a:t>
            </a:r>
            <a:r>
              <a:rPr lang="en-GB" sz="2400" dirty="0" err="1" smtClean="0"/>
              <a:t>RvtMgdDbg</a:t>
            </a:r>
            <a:r>
              <a:rPr lang="en-GB" sz="2400" dirty="0" smtClean="0"/>
              <a:t>)</a:t>
            </a:r>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a:t>
            </a:r>
            <a:r>
              <a:rPr lang="en-GB" sz="2400" dirty="0" err="1" smtClean="0"/>
              <a:t>Revit</a:t>
            </a:r>
            <a:r>
              <a:rPr lang="en-GB" sz="2400" dirty="0" smtClean="0"/>
              <a:t> element</a:t>
            </a:r>
          </a:p>
          <a:p>
            <a:pPr lvl="1">
              <a:spcBef>
                <a:spcPct val="10000"/>
              </a:spcBef>
            </a:pPr>
            <a:r>
              <a:rPr lang="en-GB" sz="2400" dirty="0" smtClean="0"/>
              <a:t>Element iteration, filtering and queries </a:t>
            </a:r>
          </a:p>
          <a:p>
            <a:pPr lvl="1">
              <a:spcBef>
                <a:spcPct val="10000"/>
              </a:spcBef>
            </a:pPr>
            <a:r>
              <a:rPr lang="en-GB" sz="2400" dirty="0" smtClean="0"/>
              <a:t>Element modification</a:t>
            </a:r>
          </a:p>
          <a:p>
            <a:pPr lvl="1">
              <a:spcBef>
                <a:spcPct val="10000"/>
              </a:spcBef>
            </a:pPr>
            <a:r>
              <a:rPr lang="en-GB" sz="2400" dirty="0" smtClean="0"/>
              <a:t>Model creation </a:t>
            </a:r>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p:txBody>
      </p:sp>
      <p:sp>
        <p:nvSpPr>
          <p:cNvPr id="5" name="TextBox 4"/>
          <p:cNvSpPr txBox="1"/>
          <p:nvPr/>
        </p:nvSpPr>
        <p:spPr>
          <a:xfrm>
            <a:off x="561975" y="2135187"/>
            <a:ext cx="11811000" cy="295927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standalone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no</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RevitIntroVB.HelloWorld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C:\RevitAPI 2011\</a:t>
            </a:r>
            <a:r>
              <a:rPr lang="en-US" sz="1800" b="1" dirty="0" err="1" smtClean="0">
                <a:latin typeface="Courier New"/>
                <a:ea typeface="MS Mincho"/>
                <a:cs typeface="Times New Roman"/>
              </a:rPr>
              <a:t>RevitIntro</a:t>
            </a:r>
            <a:r>
              <a:rPr lang="en-US" sz="1800" b="1" dirty="0" smtClean="0">
                <a:latin typeface="Courier New"/>
                <a:ea typeface="MS Mincho"/>
                <a:cs typeface="Times New Roman"/>
              </a:rPr>
              <a:t>\bin\HelloWorld.dll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endParaRPr lang="en-US" sz="1800" b="1" dirty="0"/>
          </a:p>
        </p:txBody>
      </p:sp>
      <p:sp>
        <p:nvSpPr>
          <p:cNvPr id="8" name="Rectangular Callout 7"/>
          <p:cNvSpPr/>
          <p:nvPr/>
        </p:nvSpPr>
        <p:spPr bwMode="auto">
          <a:xfrm>
            <a:off x="2695575" y="5335587"/>
            <a:ext cx="7772400" cy="35052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&lt;Transaction(</a:t>
            </a:r>
            <a:r>
              <a:rPr lang="en-US" sz="1800" dirty="0" err="1" smtClean="0">
                <a:latin typeface="Courier New"/>
                <a:ea typeface="MS Mincho"/>
                <a:cs typeface="Times New Roman"/>
              </a:rPr>
              <a:t>TransactionMode.Automatic</a:t>
            </a:r>
            <a:r>
              <a:rPr lang="en-US" sz="1800" dirty="0" smtClean="0">
                <a:latin typeface="Courier New"/>
                <a:ea typeface="MS Mincho"/>
                <a:cs typeface="Times New Roman"/>
              </a:rPr>
              <a:t>)&gt;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&lt;Regeneration(</a:t>
            </a:r>
            <a:r>
              <a:rPr lang="en-US" sz="1800" dirty="0" err="1" smtClean="0">
                <a:latin typeface="Courier New"/>
                <a:ea typeface="MS Mincho"/>
                <a:cs typeface="Times New Roman"/>
              </a:rPr>
              <a:t>RegenerationOption.Manual</a:t>
            </a:r>
            <a:r>
              <a:rPr lang="en-US" sz="1800" dirty="0" smtClean="0">
                <a:latin typeface="Courier New"/>
                <a:ea typeface="MS Mincho"/>
                <a:cs typeface="Times New Roman"/>
              </a:rPr>
              <a:t>)&gt;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9451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411638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34305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7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Impliment</a:t>
            </a: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62313"/>
              <a:gd name="adj2" fmla="val 977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22264"/>
              <a:gd name="adj2" fmla="val -11295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6756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r>
              <a:rPr lang="en-US" sz="1800" dirty="0" smtClean="0">
                <a:solidFill>
                  <a:srgbClr val="2B91AF"/>
                </a:solidFill>
                <a:latin typeface="Courier New"/>
                <a:ea typeface="MS Mincho"/>
                <a:cs typeface="Times New Roman"/>
              </a:rPr>
              <a:t>Transaction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TransactionMode</a:t>
            </a:r>
            <a:r>
              <a:rPr lang="en-US" sz="1800" dirty="0" err="1" smtClean="0">
                <a:latin typeface="Courier New"/>
                <a:ea typeface="MS Mincho"/>
                <a:cs typeface="Times New Roman"/>
              </a:rPr>
              <a:t>.Automatic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r>
              <a:rPr lang="en-US" sz="1800" dirty="0" smtClean="0">
                <a:solidFill>
                  <a:srgbClr val="2B91AF"/>
                </a:solidFill>
                <a:latin typeface="Courier New"/>
                <a:ea typeface="MS Mincho"/>
                <a:cs typeface="Times New Roman"/>
              </a:rPr>
              <a:t>Regeneration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RegenerationOption</a:t>
            </a:r>
            <a:r>
              <a:rPr lang="en-US" sz="1800" dirty="0" err="1" smtClean="0">
                <a:latin typeface="Courier New"/>
                <a:ea typeface="MS Mincho"/>
                <a:cs typeface="Times New Roman"/>
              </a:rPr>
              <a:t>.Manual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TaskDialog</a:t>
            </a:r>
            <a:r>
              <a:rPr lang="en-US" sz="1800" dirty="0" err="1" smtClean="0">
                <a:latin typeface="Courier New"/>
                <a:ea typeface="MS Mincho"/>
                <a:cs typeface="Times New Roman"/>
              </a:rPr>
              <a:t>.Show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28062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a:t>
            </a:r>
            <a:r>
              <a:rPr lang="en-US" sz="1800" dirty="0" err="1" smtClean="0">
                <a:latin typeface="Courier New"/>
                <a:ea typeface="MS Mincho"/>
                <a:cs typeface="Times New Roman"/>
              </a:rPr>
              <a:t>RevitIntroVB.HelloWorldApp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D:\RevitAPI 2011\Training\Labs\</a:t>
            </a:r>
            <a:r>
              <a:rPr lang="en-US" sz="1800" dirty="0" err="1" smtClean="0">
                <a:latin typeface="Courier New"/>
                <a:ea typeface="MS Mincho"/>
                <a:cs typeface="Times New Roman"/>
              </a:rPr>
              <a:t>Revit</a:t>
            </a:r>
            <a:r>
              <a:rPr lang="en-US" sz="1800" dirty="0" smtClean="0">
                <a:latin typeface="Courier New"/>
                <a:ea typeface="MS Mincho"/>
                <a:cs typeface="Times New Roman"/>
              </a:rPr>
              <a:t> Intro Labs\</a:t>
            </a:r>
            <a:r>
              <a:rPr lang="en-US" sz="1800" dirty="0" err="1" smtClean="0">
                <a:latin typeface="Courier New"/>
                <a:ea typeface="MS Mincho"/>
                <a:cs typeface="Times New Roman"/>
              </a:rPr>
              <a:t>RevitIntro</a:t>
            </a:r>
            <a:r>
              <a:rPr lang="en-US" sz="1800" dirty="0" smtClean="0">
                <a:latin typeface="Courier New"/>
                <a:ea typeface="MS Mincho"/>
                <a:cs typeface="Times New Roman"/>
              </a:rPr>
              <a:t>\</a:t>
            </a:r>
            <a:r>
              <a:rPr lang="en-US" sz="1800" dirty="0" err="1" smtClean="0">
                <a:latin typeface="Courier New"/>
                <a:ea typeface="MS Mincho"/>
                <a:cs typeface="Times New Roman"/>
              </a:rPr>
              <a:t>RevitIntroVB</a:t>
            </a:r>
            <a:r>
              <a:rPr lang="en-US" sz="1800" dirty="0" smtClean="0">
                <a:latin typeface="Courier New"/>
                <a:ea typeface="MS Mincho"/>
                <a:cs typeface="Times New Roman"/>
              </a:rPr>
              <a:t>\bin\Debug\RevitIntroVB.dll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734175" y="2135187"/>
            <a:ext cx="4038601" cy="16764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“Name” instead of “Text”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a:t>
            </a:r>
            <a:r>
              <a:rPr lang="en-US" dirty="0" err="1" smtClean="0"/>
              <a:t>Revit</a:t>
            </a:r>
            <a:r>
              <a:rPr lang="en-US" dirty="0" smtClean="0"/>
              <a:t> model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pic>
        <p:nvPicPr>
          <p:cNvPr id="115714" name="Picture 2" descr="D:\RevitAPI 2011\Training\Labs\Revit Intro Labs\Images\commandData5.PNG"/>
          <p:cNvPicPr>
            <a:picLocks noChangeAspect="1" noChangeArrowheads="1"/>
          </p:cNvPicPr>
          <p:nvPr/>
        </p:nvPicPr>
        <p:blipFill>
          <a:blip r:embed="rId3" cstate="print"/>
          <a:srcRect/>
          <a:stretch>
            <a:fillRect/>
          </a:stretch>
        </p:blipFill>
        <p:spPr bwMode="auto">
          <a:xfrm>
            <a:off x="1095375" y="3459652"/>
            <a:ext cx="10896600" cy="5457335"/>
          </a:xfrm>
          <a:prstGeom prst="rect">
            <a:avLst/>
          </a:prstGeom>
          <a:noFill/>
          <a:ln>
            <a:solidFill>
              <a:schemeClr val="bg1">
                <a:lumMod val="65000"/>
              </a:schemeClr>
            </a:solidFill>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WallTypeSet</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DBElement</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ExternalCommandData</a:t>
            </a:r>
            <a:r>
              <a:rPr lang="en-US" sz="1800" dirty="0" smtClean="0">
                <a:solidFill>
                  <a:schemeClr val="bg1">
                    <a:lumMod val="75000"/>
                  </a:schemeClr>
                </a:solidFill>
                <a:latin typeface="Courier New"/>
                <a:ea typeface="MS Mincho"/>
                <a:cs typeface="Times New Roman"/>
              </a:rPr>
              <a:t>, _</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SDKSamples2011.sln,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a:t>
            </a:r>
            <a:r>
              <a:rPr lang="en-US" dirty="0" err="1" smtClean="0"/>
              <a:t>Revit</a:t>
            </a:r>
            <a:r>
              <a:rPr lang="en-US" dirty="0" smtClean="0"/>
              <a:t> API programmers. </a:t>
            </a:r>
          </a:p>
          <a:p>
            <a:pPr lvl="0"/>
            <a:r>
              <a:rPr lang="en-US" b="1" dirty="0" smtClean="0"/>
              <a:t>Add-In Manager</a:t>
            </a:r>
            <a:r>
              <a:rPr lang="en-US" dirty="0" smtClean="0"/>
              <a:t> – allows you to load unload your </a:t>
            </a:r>
            <a:r>
              <a:rPr lang="en-US" dirty="0" err="1" smtClean="0"/>
              <a:t>dll</a:t>
            </a:r>
            <a:r>
              <a:rPr lang="en-US" dirty="0" smtClean="0"/>
              <a:t> while running </a:t>
            </a:r>
            <a:r>
              <a:rPr lang="en-US" dirty="0" err="1" smtClean="0"/>
              <a:t>Revit</a:t>
            </a:r>
            <a:r>
              <a:rPr lang="en-US" dirty="0" smtClean="0"/>
              <a:t>, and to run command without registering an </a:t>
            </a:r>
            <a:r>
              <a:rPr lang="en-US" dirty="0" err="1" smtClean="0"/>
              <a:t>addin</a:t>
            </a:r>
            <a:endParaRPr lang="en-US" dirty="0" smtClean="0"/>
          </a:p>
          <a:p>
            <a:pPr lvl="0"/>
            <a:r>
              <a:rPr lang="en-US" b="1" dirty="0" smtClean="0"/>
              <a:t>SDKSamples2011.sln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name. Does the same apply to </a:t>
            </a:r>
            <a:r>
              <a:rPr lang="en-US" dirty="0" err="1" smtClean="0"/>
              <a:t>Revit</a:t>
            </a:r>
            <a:r>
              <a:rPr lang="en-US" dirty="0" smtClean="0"/>
              <a:t> API? </a:t>
            </a:r>
          </a:p>
          <a:p>
            <a:pPr>
              <a:buNone/>
            </a:pPr>
            <a:r>
              <a:rPr lang="en-US" dirty="0" smtClean="0"/>
              <a:t>Answer is “no”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a:t>
            </a:r>
            <a:r>
              <a:rPr lang="en-GB" dirty="0" err="1" smtClean="0"/>
              <a:t>Revit</a:t>
            </a:r>
            <a:r>
              <a:rPr lang="en-GB" dirty="0" smtClean="0"/>
              <a:t> product and API </a:t>
            </a:r>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MEP (Mechanical, Electrical, Plumbing) </a:t>
            </a:r>
          </a:p>
          <a:p>
            <a:pPr marL="722313" lvl="1" indent="-361950">
              <a:spcBef>
                <a:spcPts val="600"/>
              </a:spcBef>
            </a:pPr>
            <a:r>
              <a:rPr lang="en-GB" dirty="0" err="1" smtClean="0"/>
              <a:t>Revit</a:t>
            </a:r>
            <a:r>
              <a:rPr lang="en-GB" dirty="0" smtClean="0"/>
              <a:t> Structure</a:t>
            </a:r>
          </a:p>
          <a:p>
            <a:pPr>
              <a:spcBef>
                <a:spcPts val="600"/>
              </a:spcBef>
              <a:buNone/>
            </a:pPr>
            <a:endParaRPr lang="en-GB" dirty="0" smtClean="0"/>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release time </a:t>
            </a:r>
          </a:p>
          <a:p>
            <a:pPr marL="722313" lvl="1" indent="-361950">
              <a:spcBef>
                <a:spcPts val="600"/>
              </a:spcBef>
            </a:pPr>
            <a:r>
              <a:rPr lang="en-GB" dirty="0" smtClean="0"/>
              <a:t>Web version and Web Update version on Autodesk home page</a:t>
            </a:r>
          </a:p>
          <a:p>
            <a:pPr marL="1071563" lvl="2" indent="-349250">
              <a:spcBef>
                <a:spcPts val="600"/>
              </a:spcBef>
            </a:pPr>
            <a:r>
              <a:rPr lang="en-US" dirty="0" smtClean="0"/>
              <a:t>Products </a:t>
            </a:r>
            <a:r>
              <a:rPr lang="en-GB" altLang="ja-JP" dirty="0" smtClean="0">
                <a:ea typeface="ＭＳ Ｐゴシック" pitchFamily="34" charset="-128"/>
              </a:rPr>
              <a:t>&gt;</a:t>
            </a:r>
            <a:r>
              <a:rPr lang="en-US" dirty="0" smtClean="0"/>
              <a:t> Autodesk </a:t>
            </a:r>
            <a:r>
              <a:rPr lang="en-US" dirty="0" err="1" smtClean="0"/>
              <a:t>Revit</a:t>
            </a:r>
            <a:r>
              <a:rPr lang="en-US" dirty="0" smtClean="0"/>
              <a:t> Architecture/MEP/Structure </a:t>
            </a:r>
            <a:r>
              <a:rPr lang="en-GB" altLang="ja-JP" dirty="0" smtClean="0">
                <a:ea typeface="ＭＳ Ｐゴシック" pitchFamily="34" charset="-128"/>
              </a:rPr>
              <a:t>&gt;</a:t>
            </a:r>
            <a:r>
              <a:rPr lang="en-US" dirty="0" smtClean="0"/>
              <a:t> Product Download</a:t>
            </a:r>
          </a:p>
          <a:p>
            <a:pPr marL="1071563" lvl="2" indent="-349250">
              <a:spcBef>
                <a:spcPts val="600"/>
              </a:spcBef>
            </a:pPr>
            <a:r>
              <a:rPr lang="en-GB" dirty="0" smtClean="0"/>
              <a:t>Latest download version from the public product site</a:t>
            </a:r>
          </a:p>
          <a:p>
            <a:pPr marL="1071563" lvl="2" indent="-349250">
              <a:spcBef>
                <a:spcPts val="600"/>
              </a:spcBef>
            </a:pPr>
            <a:r>
              <a:rPr lang="en-GB" dirty="0" smtClean="0"/>
              <a:t>Service pack technology since 2009 WU2. No more full install</a:t>
            </a:r>
          </a:p>
          <a:p>
            <a:pPr>
              <a:buNone/>
            </a:pP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p:txBody>
          <a:bodyPr/>
          <a:lstStyle/>
          <a:p>
            <a:pPr lvl="0"/>
            <a:r>
              <a:rPr lang="en-US" dirty="0" smtClean="0"/>
              <a:t>Geometry Options – specify the detail level (Fine, Medium and Fine)</a:t>
            </a:r>
          </a:p>
          <a:p>
            <a:pPr lvl="0"/>
            <a:r>
              <a:rPr lang="en-US" dirty="0" smtClean="0"/>
              <a:t>Kinds of Geometry object: </a:t>
            </a:r>
          </a:p>
          <a:p>
            <a:pPr lvl="2"/>
            <a:r>
              <a:rPr lang="en-US" dirty="0" smtClean="0"/>
              <a:t>Solid</a:t>
            </a:r>
          </a:p>
          <a:p>
            <a:pPr lvl="2"/>
            <a:r>
              <a:rPr lang="en-US" dirty="0" smtClean="0"/>
              <a:t>Geometry Instance (a instance of another element (symbol), such as a window and a door</a:t>
            </a:r>
          </a:p>
          <a:p>
            <a:pPr lvl="2"/>
            <a:r>
              <a:rPr lang="en-US" dirty="0" smtClean="0"/>
              <a:t>Curve</a:t>
            </a:r>
          </a:p>
          <a:p>
            <a:pPr lvl="2"/>
            <a:r>
              <a:rPr lang="en-US" dirty="0" smtClean="0"/>
              <a:t>Mesh. </a:t>
            </a:r>
          </a:p>
          <a:p>
            <a:r>
              <a:rPr lang="en-US" dirty="0" smtClean="0"/>
              <a:t>Further drill down of Solids/Faces/Edges - use </a:t>
            </a:r>
            <a:r>
              <a:rPr lang="en-US" dirty="0" err="1" smtClean="0"/>
              <a:t>RevitLookup</a:t>
            </a:r>
            <a:r>
              <a:rPr lang="en-US" dirty="0" smtClean="0"/>
              <a:t>.</a:t>
            </a:r>
          </a:p>
          <a:p>
            <a:r>
              <a:rPr lang="en-US" dirty="0" err="1" smtClean="0"/>
              <a:t>RevitCommands</a:t>
            </a:r>
            <a:r>
              <a:rPr lang="en-US" dirty="0" smtClean="0"/>
              <a:t> sample has a simple example. </a:t>
            </a:r>
          </a:p>
          <a:p>
            <a:r>
              <a:rPr lang="en-US" dirty="0" smtClean="0"/>
              <a:t>The following samples show geometry access with a little viewer: </a:t>
            </a:r>
          </a:p>
          <a:p>
            <a:pPr lvl="2"/>
            <a:r>
              <a:rPr lang="en-US" dirty="0" err="1" smtClean="0"/>
              <a:t>ElementViewer</a:t>
            </a:r>
            <a:endParaRPr lang="en-US" dirty="0" smtClean="0"/>
          </a:p>
          <a:p>
            <a:pPr lvl="2"/>
            <a:r>
              <a:rPr lang="en-US" dirty="0" err="1" smtClean="0"/>
              <a:t>RoomViewer</a:t>
            </a:r>
            <a:endParaRPr lang="en-US" dirty="0" smtClean="0"/>
          </a:p>
          <a:p>
            <a:pPr lvl="2"/>
            <a:r>
              <a:rPr lang="en-US" dirty="0" err="1" smtClean="0"/>
              <a:t>AnalyticalViewer</a:t>
            </a:r>
            <a:r>
              <a:rPr lang="en-US" dirty="0" smtClean="0"/>
              <a:t> </a:t>
            </a:r>
          </a:p>
          <a:p>
            <a:pPr lvl="2"/>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a:t>
            </a:r>
            <a:r>
              <a:rPr lang="en-US" dirty="0" err="1" smtClean="0"/>
              <a:t>Revit</a:t>
            </a:r>
            <a:r>
              <a:rPr lang="en-US" dirty="0" smtClean="0"/>
              <a:t> is bundled in one sack  </a:t>
            </a:r>
          </a:p>
          <a:p>
            <a:pPr lvl="0"/>
            <a:r>
              <a:rPr lang="en-US" dirty="0" smtClean="0"/>
              <a:t>To retrieve an element of interest, you will need to iterate, filter and/or query them. </a:t>
            </a:r>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Assembly </a:t>
            </a:r>
            <a:r>
              <a:rPr lang="en-US" dirty="0" err="1" smtClean="0"/>
              <a:t>Dll’s</a:t>
            </a:r>
            <a:endParaRPr lang="en-US" dirty="0"/>
          </a:p>
        </p:txBody>
      </p:sp>
      <p:sp>
        <p:nvSpPr>
          <p:cNvPr id="3" name="Content Placeholder 2"/>
          <p:cNvSpPr>
            <a:spLocks noGrp="1"/>
          </p:cNvSpPr>
          <p:nvPr>
            <p:ph idx="1"/>
          </p:nvPr>
        </p:nvSpPr>
        <p:spPr/>
        <p:txBody>
          <a:bodyPr/>
          <a:lstStyle/>
          <a:p>
            <a:pPr>
              <a:spcBef>
                <a:spcPts val="1800"/>
              </a:spcBef>
              <a:defRPr/>
            </a:pPr>
            <a:r>
              <a:rPr lang="en-GB" dirty="0" err="1" smtClean="0"/>
              <a:t>Revit</a:t>
            </a:r>
            <a:r>
              <a:rPr lang="en-GB" dirty="0" smtClean="0"/>
              <a:t> API assembly </a:t>
            </a:r>
            <a:r>
              <a:rPr lang="en-GB" dirty="0" err="1" smtClean="0"/>
              <a:t>dll’s</a:t>
            </a:r>
            <a:r>
              <a:rPr lang="en-GB" dirty="0" smtClean="0"/>
              <a:t> are present in every </a:t>
            </a:r>
            <a:r>
              <a:rPr lang="en-GB" dirty="0" err="1" smtClean="0"/>
              <a:t>Revit</a:t>
            </a:r>
            <a:r>
              <a:rPr lang="en-GB" dirty="0" smtClean="0"/>
              <a:t> installation </a:t>
            </a:r>
          </a:p>
          <a:p>
            <a:pPr lvl="1">
              <a:spcBef>
                <a:spcPts val="1800"/>
              </a:spcBef>
              <a:defRPr/>
            </a:pPr>
            <a:r>
              <a:rPr lang="en-GB" dirty="0" smtClean="0"/>
              <a:t>RevitAPI.dll</a:t>
            </a:r>
          </a:p>
          <a:p>
            <a:pPr lvl="1">
              <a:spcBef>
                <a:spcPts val="1800"/>
              </a:spcBef>
              <a:defRPr/>
            </a:pPr>
            <a:r>
              <a:rPr lang="en-GB" dirty="0" smtClean="0"/>
              <a:t>RevitAPIUI.dll</a:t>
            </a:r>
          </a:p>
          <a:p>
            <a:r>
              <a:rPr lang="en-US" dirty="0" smtClean="0"/>
              <a:t>Since </a:t>
            </a:r>
            <a:r>
              <a:rPr lang="en-US" dirty="0" err="1" smtClean="0"/>
              <a:t>Revit</a:t>
            </a:r>
            <a:r>
              <a:rPr lang="en-US" dirty="0" smtClean="0"/>
              <a:t> 2011, </a:t>
            </a:r>
            <a:r>
              <a:rPr lang="en-US" dirty="0" err="1" smtClean="0"/>
              <a:t>dll’s</a:t>
            </a:r>
            <a:r>
              <a:rPr lang="en-US" dirty="0" smtClean="0"/>
              <a:t> are split between DB and UI modules. With </a:t>
            </a:r>
            <a:r>
              <a:rPr lang="en-US" dirty="0" err="1" smtClean="0"/>
              <a:t>Revit</a:t>
            </a:r>
            <a:r>
              <a:rPr lang="en-US" dirty="0" smtClean="0"/>
              <a:t> 2010 and before, only RevitAPI.dll exists.</a:t>
            </a:r>
          </a:p>
          <a:p>
            <a:pPr>
              <a:spcBef>
                <a:spcPts val="1800"/>
              </a:spcBef>
              <a:defRPr/>
            </a:pPr>
            <a:r>
              <a:rPr lang="en-GB" sz="3400" dirty="0" err="1" smtClean="0"/>
              <a:t>Revit</a:t>
            </a:r>
            <a:r>
              <a:rPr lang="en-GB" sz="3400" dirty="0" smtClean="0"/>
              <a:t> Architecture, Structure and MEP flavours</a:t>
            </a:r>
          </a:p>
          <a:p>
            <a:pPr marL="975292" lvl="2" indent="-325098"/>
            <a:r>
              <a:rPr lang="en-GB" sz="3100" dirty="0" smtClean="0"/>
              <a:t>Same API </a:t>
            </a:r>
            <a:r>
              <a:rPr lang="en-GB" sz="3100" dirty="0" err="1" smtClean="0"/>
              <a:t>dll’s</a:t>
            </a:r>
            <a:endParaRPr lang="en-GB" sz="3100" dirty="0" smtClean="0"/>
          </a:p>
          <a:p>
            <a:pPr marL="975292" lvl="2" indent="-325098"/>
            <a:r>
              <a:rPr lang="en-GB" sz="3100" dirty="0" smtClean="0"/>
              <a:t>Certain functionality only in Architecture, MEP or Structure </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775" y="1677987"/>
            <a:ext cx="11811000" cy="752513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p>
          <a:p>
            <a:pPr marL="0" marR="0">
              <a:lnSpc>
                <a:spcPct val="115000"/>
              </a:lnSpc>
              <a:spcBef>
                <a:spcPts val="0"/>
              </a:spcBef>
              <a:spcAft>
                <a:spcPts val="0"/>
              </a:spcAft>
            </a:pPr>
            <a:r>
              <a:rPr lang="en-US" sz="1800" dirty="0" smtClean="0">
                <a:latin typeface="Calibri"/>
                <a:ea typeface="MS Mincho"/>
                <a:cs typeface="Times New Roman"/>
              </a:rPr>
              <a:t>&lt;/VB.NET&gt; </a:t>
            </a: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4600574" y="8119744"/>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3" name="Content Placeholder 2"/>
          <p:cNvSpPr>
            <a:spLocks noGrp="1"/>
          </p:cNvSpPr>
          <p:nvPr>
            <p:ph idx="1"/>
          </p:nvPr>
        </p:nvSpPr>
        <p:spPr/>
        <p:txBody>
          <a:bodyPr/>
          <a:lstStyle/>
          <a:p>
            <a:pPr lvl="0">
              <a:buNone/>
            </a:pP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6779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lang="en-US" sz="3100" kern="0" dirty="0" smtClean="0">
                <a:latin typeface="+mn-lt"/>
                <a:ea typeface="+mn-ea"/>
                <a:cs typeface="+mn-cs"/>
                <a:sym typeface="Arial" pitchFamily="34" charset="0"/>
              </a:rPr>
              <a:t>e</a:t>
            </a: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 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dirty="0" smtClean="0"/>
              <a:t>“</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a:t>
            </a:r>
            <a:r>
              <a:rPr lang="en-US" sz="3100" kern="0" dirty="0" smtClean="0">
                <a:latin typeface="+mn-lt"/>
                <a:ea typeface="+mn-ea"/>
                <a:cs typeface="+mn-cs"/>
                <a:sym typeface="Arial" pitchFamily="34" charset="0"/>
              </a:rPr>
              <a:t>name </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learned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Section 6 (pp77 ~ 88) of Developer Guide.</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40401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wall.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wall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newWallType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"Basic Wall"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"Exterior - Brick on CMU"</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aWall.WallType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door.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door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"0762 x 2032mm", </a:t>
            </a:r>
            <a:r>
              <a:rPr lang="en-US" sz="1800" dirty="0" smtClean="0">
                <a:latin typeface="Courier New"/>
                <a:ea typeface="MS Mincho"/>
                <a:cs typeface="Times New Roman"/>
              </a:rPr>
              <a:t>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aDoor.Symbol</a:t>
            </a:r>
            <a:r>
              <a:rPr lang="en-US" sz="1800" b="1" dirty="0" smtClean="0">
                <a:latin typeface="Courier New"/>
                <a:ea typeface="MS Mincho"/>
                <a:cs typeface="Times New Roman"/>
              </a:rPr>
              <a:t> = </a:t>
            </a:r>
            <a:r>
              <a:rPr lang="en-US" sz="1800" b="1" dirty="0" err="1" smtClean="0">
                <a:latin typeface="Courier New"/>
                <a:ea typeface="MS Mincho"/>
                <a:cs typeface="Times New Roman"/>
              </a:rPr>
              <a:t>newDoorType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and SDK </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folder&gt;\support\SDK\RevitSDK.zip</a:t>
            </a:r>
          </a:p>
          <a:p>
            <a:pPr lvl="2">
              <a:buNone/>
            </a:pPr>
            <a:r>
              <a:rPr lang="en-GB" dirty="0" smtClean="0"/>
              <a:t>or Revit2010SDK.exe</a:t>
            </a:r>
          </a:p>
          <a:p>
            <a:pPr>
              <a:spcBef>
                <a:spcPts val="1800"/>
              </a:spcBef>
              <a:defRPr/>
            </a:pPr>
            <a:r>
              <a:rPr lang="en-GB" dirty="0" smtClean="0"/>
              <a:t>SDK Installer in </a:t>
            </a:r>
            <a:r>
              <a:rPr lang="en-GB" dirty="0" err="1" smtClean="0"/>
              <a:t>Revit</a:t>
            </a:r>
            <a:r>
              <a:rPr lang="en-GB" dirty="0" smtClean="0"/>
              <a:t> 2011 RTM temporary setup files</a:t>
            </a:r>
          </a:p>
          <a:p>
            <a:pPr lvl="1">
              <a:defRPr/>
            </a:pPr>
            <a:r>
              <a:rPr lang="en-GB" sz="2400" dirty="0" smtClean="0"/>
              <a:t>C:\Autodesk\RAC_2011_English_Win_32bit\support\SDK\RevitSDK.exe</a:t>
            </a:r>
          </a:p>
          <a:p>
            <a:pPr>
              <a:spcBef>
                <a:spcPts val="1800"/>
              </a:spcBef>
              <a:defRPr/>
            </a:pPr>
            <a:r>
              <a:rPr lang="en-GB" dirty="0" smtClean="0"/>
              <a:t>Latest SDK update will be posted to </a:t>
            </a:r>
            <a:r>
              <a:rPr lang="en-GB" dirty="0" err="1" smtClean="0"/>
              <a:t>Revit</a:t>
            </a:r>
            <a:r>
              <a:rPr lang="en-GB" dirty="0" smtClean="0"/>
              <a: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changes in a model geometry and you need to access to the updated geometry, the graphics need to be regenerated. </a:t>
            </a:r>
          </a:p>
          <a:p>
            <a:r>
              <a:rPr lang="en-US" dirty="0" smtClean="0"/>
              <a:t>You can control this by calling </a:t>
            </a:r>
            <a:r>
              <a:rPr lang="en-US" dirty="0" err="1" smtClean="0"/>
              <a:t>Document.Regenerate</a:t>
            </a:r>
            <a:r>
              <a:rPr lang="en-US" dirty="0" smtClean="0"/>
              <a:t>() method with Attributes setting </a:t>
            </a:r>
            <a:r>
              <a:rPr lang="en-US" dirty="0" err="1" smtClean="0"/>
              <a:t>RegenerationOption.Manual</a:t>
            </a:r>
            <a:r>
              <a:rPr lang="en-US" dirty="0" smtClean="0"/>
              <a:t>. </a:t>
            </a:r>
          </a:p>
          <a:p>
            <a:endParaRPr lang="en-US" dirty="0" smtClean="0"/>
          </a:p>
          <a:p>
            <a:endParaRPr lang="en-US" dirty="0" smtClean="0"/>
          </a:p>
          <a:p>
            <a:r>
              <a:rPr lang="en-US" dirty="0" smtClean="0"/>
              <a:t>When </a:t>
            </a:r>
            <a:r>
              <a:rPr lang="en-US" dirty="0" err="1" smtClean="0"/>
              <a:t>RegenerationOption.Automatic</a:t>
            </a:r>
            <a:r>
              <a:rPr lang="en-US" dirty="0" smtClean="0"/>
              <a:t> is used, </a:t>
            </a:r>
            <a:r>
              <a:rPr lang="en-US" dirty="0" err="1" smtClean="0"/>
              <a:t>Revit</a:t>
            </a:r>
            <a:r>
              <a:rPr lang="en-US" dirty="0" smtClean="0"/>
              <a:t> will try its best to update graphics whenever needed.</a:t>
            </a:r>
          </a:p>
          <a:p>
            <a:endParaRPr lang="en-US" dirty="0" smtClean="0"/>
          </a:p>
        </p:txBody>
      </p:sp>
      <p:sp>
        <p:nvSpPr>
          <p:cNvPr id="4" name="TextBox 3"/>
          <p:cNvSpPr txBox="1"/>
          <p:nvPr/>
        </p:nvSpPr>
        <p:spPr>
          <a:xfrm>
            <a:off x="561975" y="4935093"/>
            <a:ext cx="11811000" cy="40049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743575" y="4359370"/>
            <a:ext cx="70546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smtClean="0"/>
              <a:t>NewLineBound</a:t>
            </a:r>
            <a:r>
              <a:rPr lang="en-US" sz="2800" dirty="0" smtClean="0"/>
              <a:t>()</a:t>
            </a:r>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NewWall</a:t>
            </a:r>
            <a:r>
              <a:rPr lang="en-US" sz="2800" dirty="0" smtClean="0"/>
              <a:t>(), </a:t>
            </a:r>
            <a:r>
              <a:rPr lang="en-US" sz="2800" dirty="0" err="1" smtClean="0"/>
              <a:t>NewFamilyInstance</a:t>
            </a:r>
            <a:r>
              <a:rPr lang="en-US" sz="2800" dirty="0" smtClean="0"/>
              <a:t>() </a:t>
            </a:r>
          </a:p>
          <a:p>
            <a:pPr lvl="2">
              <a:buNone/>
            </a:pPr>
            <a:endParaRPr lang="en-US" dirty="0" smtClean="0"/>
          </a:p>
          <a:p>
            <a:r>
              <a:rPr lang="en-US" dirty="0" smtClean="0"/>
              <a:t>Multiple overloaded methods, each for a specific condition and/or apply only certain types of elements. </a:t>
            </a:r>
          </a:p>
          <a:p>
            <a:pPr lvl="2">
              <a:buNone/>
            </a:pPr>
            <a:r>
              <a:rPr lang="en-US" sz="2800" dirty="0" smtClean="0"/>
              <a:t>e.g., 5 </a:t>
            </a:r>
            <a:r>
              <a:rPr lang="en-US" sz="2800" dirty="0" err="1" smtClean="0"/>
              <a:t>NewWall</a:t>
            </a:r>
            <a:r>
              <a:rPr lang="en-US" sz="2800" dirty="0" smtClean="0"/>
              <a:t>(), 9 </a:t>
            </a:r>
            <a:r>
              <a:rPr lang="en-US" sz="2800" dirty="0" err="1" smtClean="0"/>
              <a:t>NewFamilyInstance</a:t>
            </a:r>
            <a:r>
              <a:rPr lang="en-US" sz="2800" dirty="0" smtClean="0"/>
              <a:t>()</a:t>
            </a:r>
          </a:p>
          <a:p>
            <a:pPr lvl="1">
              <a:buNone/>
            </a:pPr>
            <a:r>
              <a:rPr lang="en-US" dirty="0" smtClean="0"/>
              <a:t>cf. Dev Guide p177</a:t>
            </a:r>
          </a:p>
          <a:p>
            <a:endParaRPr lang="en-US" dirty="0"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(pts(</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b="1" dirty="0" err="1" smtClean="0">
                <a:latin typeface="Courier New"/>
                <a:ea typeface="MS Mincho"/>
                <a:cs typeface="Times New Roman"/>
              </a:rPr>
              <a:t>m_rvtDoc.Create.NewWall</a:t>
            </a:r>
            <a:r>
              <a:rPr lang="en-US" sz="1800" dirty="0" smtClean="0">
                <a:latin typeface="Courier New"/>
                <a:ea typeface="MS Mincho"/>
                <a:cs typeface="Times New Roman"/>
              </a:rPr>
              <a:t>(</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dirty="0" smtClean="0"/>
              <a:t>Exercises: </a:t>
            </a:r>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Questions &amp; Answers</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Documentation</a:t>
            </a:r>
            <a:endParaRPr lang="en-US" dirty="0"/>
          </a:p>
        </p:txBody>
      </p:sp>
      <p:sp>
        <p:nvSpPr>
          <p:cNvPr id="3" name="Content Placeholder 2"/>
          <p:cNvSpPr>
            <a:spLocks noGrp="1"/>
          </p:cNvSpPr>
          <p:nvPr>
            <p:ph idx="1"/>
          </p:nvPr>
        </p:nvSpPr>
        <p:spPr/>
        <p:txBody>
          <a:bodyPr/>
          <a:lstStyle/>
          <a:p>
            <a:pPr>
              <a:spcBef>
                <a:spcPts val="0"/>
              </a:spcBef>
              <a:buNone/>
            </a:pPr>
            <a:r>
              <a:rPr lang="en-GB" sz="2400" dirty="0" smtClean="0"/>
              <a:t>Read once</a:t>
            </a:r>
          </a:p>
          <a:p>
            <a:pPr lvl="1"/>
            <a:r>
              <a:rPr lang="en-GB" sz="1800" dirty="0" smtClean="0"/>
              <a:t>Read Me First.doc</a:t>
            </a:r>
          </a:p>
          <a:p>
            <a:pPr lvl="1"/>
            <a:r>
              <a:rPr lang="en-US" sz="1800" dirty="0" smtClean="0"/>
              <a:t>Getting Started with the </a:t>
            </a:r>
            <a:r>
              <a:rPr lang="en-US" sz="1800" dirty="0" err="1" smtClean="0"/>
              <a:t>Revit</a:t>
            </a:r>
            <a:r>
              <a:rPr lang="en-US" sz="1800" dirty="0" smtClean="0"/>
              <a:t> API.doc</a:t>
            </a:r>
          </a:p>
          <a:p>
            <a:pPr lvl="1"/>
            <a:r>
              <a:rPr lang="en-US" sz="1800" dirty="0" err="1" smtClean="0"/>
              <a:t>Revit</a:t>
            </a:r>
            <a:r>
              <a:rPr lang="en-US" sz="1800" dirty="0" smtClean="0"/>
              <a:t> Platform API Changes and Additions.doc</a:t>
            </a:r>
          </a:p>
          <a:p>
            <a:pPr lvl="1"/>
            <a:r>
              <a:rPr lang="en-GB" sz="1800" dirty="0" err="1" smtClean="0"/>
              <a:t>Revit</a:t>
            </a:r>
            <a:r>
              <a:rPr lang="en-GB" sz="1800" dirty="0" smtClean="0"/>
              <a:t> 2011 API Namespace Remapping.xlsx</a:t>
            </a:r>
          </a:p>
          <a:p>
            <a:pPr>
              <a:spcBef>
                <a:spcPts val="0"/>
              </a:spcBef>
            </a:pPr>
            <a:r>
              <a:rPr lang="en-US" sz="2400" dirty="0" smtClean="0"/>
              <a:t>Keep at hand always</a:t>
            </a:r>
          </a:p>
          <a:p>
            <a:pPr lvl="1"/>
            <a:r>
              <a:rPr lang="en-US" sz="1800" dirty="0" err="1" smtClean="0"/>
              <a:t>Revit</a:t>
            </a:r>
            <a:r>
              <a:rPr lang="en-US" sz="1800" dirty="0" smtClean="0"/>
              <a:t> 2011 API Developer Guide.pdf</a:t>
            </a:r>
            <a:endParaRPr lang="en-GB" sz="1800" dirty="0" smtClean="0">
              <a:solidFill>
                <a:schemeClr val="accent6">
                  <a:lumMod val="75000"/>
                </a:schemeClr>
              </a:solidFill>
            </a:endParaRPr>
          </a:p>
          <a:p>
            <a:pPr lvl="1"/>
            <a:r>
              <a:rPr lang="en-GB" sz="1800" dirty="0" smtClean="0"/>
              <a:t>RevitAPI.chm</a:t>
            </a:r>
          </a:p>
          <a:p>
            <a:pPr lvl="2"/>
            <a:r>
              <a:rPr lang="en-GB" sz="1600" dirty="0" smtClean="0"/>
              <a:t>What's New section is similar to </a:t>
            </a:r>
            <a:r>
              <a:rPr lang="en-US" sz="1600" dirty="0" smtClean="0"/>
              <a:t>Changes and Additions doc</a:t>
            </a:r>
            <a:endParaRPr lang="en-GB" sz="1600" dirty="0" smtClean="0"/>
          </a:p>
          <a:p>
            <a:pPr>
              <a:spcBef>
                <a:spcPts val="0"/>
              </a:spcBef>
            </a:pPr>
            <a:r>
              <a:rPr lang="en-GB" sz="2400" dirty="0" smtClean="0"/>
              <a:t>Read if needed</a:t>
            </a:r>
          </a:p>
          <a:p>
            <a:pPr lvl="1"/>
            <a:r>
              <a:rPr lang="en-GB" sz="1800" dirty="0" smtClean="0"/>
              <a:t>RevitAddInUtility.chm – installer</a:t>
            </a:r>
          </a:p>
          <a:p>
            <a:pPr lvl="1"/>
            <a:r>
              <a:rPr lang="en-GB" sz="1800" dirty="0" smtClean="0"/>
              <a:t>Autodesk Icon Guidelines.pdf – user interface</a:t>
            </a:r>
          </a:p>
          <a:p>
            <a:pPr lvl="1"/>
            <a:r>
              <a:rPr lang="en-GB" sz="1800" dirty="0" err="1" smtClean="0"/>
              <a:t>Revit</a:t>
            </a:r>
            <a:r>
              <a:rPr lang="en-GB" sz="1800" dirty="0" smtClean="0"/>
              <a:t> Structure – section definitions and material properties</a:t>
            </a:r>
          </a:p>
          <a:p>
            <a:pPr>
              <a:spcBef>
                <a:spcPts val="0"/>
              </a:spcBef>
            </a:pPr>
            <a:r>
              <a:rPr lang="en-US" sz="2400" dirty="0" smtClean="0"/>
              <a:t>Very important utilities</a:t>
            </a:r>
            <a:endParaRPr lang="en-GB" sz="2400" dirty="0" smtClean="0"/>
          </a:p>
          <a:p>
            <a:pPr lvl="1"/>
            <a:r>
              <a:rPr lang="en-GB" sz="1800" dirty="0" smtClean="0"/>
              <a:t>Add-In Manager</a:t>
            </a:r>
          </a:p>
          <a:p>
            <a:pPr lvl="1"/>
            <a:r>
              <a:rPr lang="en-GB" sz="1800" dirty="0" err="1" smtClean="0"/>
              <a:t>RevitLookup</a:t>
            </a:r>
            <a:endParaRPr lang="en-GB" sz="1800" dirty="0" smtClean="0"/>
          </a:p>
          <a:p>
            <a:pPr>
              <a:spcBef>
                <a:spcPts val="0"/>
              </a:spcBef>
            </a:pPr>
            <a:r>
              <a:rPr lang="en-GB" sz="2400" dirty="0" smtClean="0"/>
              <a:t>VSTA Samples</a:t>
            </a:r>
            <a:endParaRPr lang="en-GB" sz="1600" dirty="0" smtClean="0"/>
          </a:p>
          <a:p>
            <a:pPr>
              <a:spcBef>
                <a:spcPts val="0"/>
              </a:spcBef>
            </a:pPr>
            <a:r>
              <a:rPr lang="en-GB" sz="2400" dirty="0" smtClean="0"/>
              <a:t>Samples</a:t>
            </a:r>
          </a:p>
          <a:p>
            <a:pPr lvl="1"/>
            <a:r>
              <a:rPr lang="en-GB" sz="1600" dirty="0" smtClean="0"/>
              <a:t>RevitAPIDllsPathUpdater.exe; SamplesReadMe.htm; SDKSamples2011.sln</a:t>
            </a:r>
          </a:p>
          <a:p>
            <a:endParaRPr lang="en-US" sz="20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4143375" y="5978824"/>
            <a:ext cx="8496300" cy="293816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p:txBody>
          <a:bodyPr/>
          <a:lstStyle/>
          <a:p>
            <a:r>
              <a:rPr lang="en-GB" dirty="0" smtClean="0"/>
              <a:t>Documentation</a:t>
            </a:r>
          </a:p>
          <a:p>
            <a:pPr lvl="1"/>
            <a:r>
              <a:rPr lang="en-GB" sz="2400" dirty="0" smtClean="0"/>
              <a:t>SamplesReadMe.htm</a:t>
            </a:r>
          </a:p>
          <a:p>
            <a:pPr lvl="1"/>
            <a:r>
              <a:rPr lang="en-GB" sz="2400" dirty="0" err="1" smtClean="0"/>
              <a:t>Revit</a:t>
            </a:r>
            <a:r>
              <a:rPr lang="en-GB" sz="2400" dirty="0" smtClean="0"/>
              <a:t> 2011 New Samples.doc</a:t>
            </a:r>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SDKSamples2011.sln</a:t>
            </a:r>
          </a:p>
          <a:p>
            <a:r>
              <a:rPr lang="en-US" dirty="0" smtClean="0"/>
              <a:t>And the samples themselves!</a:t>
            </a:r>
            <a:endParaRPr lang="en-GB" dirty="0" smtClean="0"/>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p:txBody>
          <a:bodyPr/>
          <a:lstStyle/>
          <a:p>
            <a:pPr>
              <a:buNone/>
            </a:pPr>
            <a:r>
              <a:rPr lang="en-GB" dirty="0" smtClean="0"/>
              <a:t>1. External command</a:t>
            </a:r>
          </a:p>
          <a:p>
            <a:pPr lvl="1"/>
            <a:r>
              <a:rPr lang="en-GB" sz="2400" dirty="0" smtClean="0"/>
              <a:t>Implement </a:t>
            </a:r>
            <a:r>
              <a:rPr lang="en-GB" sz="2400" dirty="0" err="1" smtClean="0"/>
              <a:t>IExternalCommand</a:t>
            </a:r>
            <a:endParaRPr lang="en-GB" sz="2400" dirty="0" smtClean="0"/>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endParaRPr lang="en-GB" sz="2400" dirty="0" smtClean="0"/>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make use of external commands, so 1. is a subset of 2.</a:t>
            </a:r>
          </a:p>
          <a:p>
            <a:pPr>
              <a:buNone/>
            </a:pPr>
            <a:r>
              <a:rPr lang="en-GB" sz="2400" dirty="0" smtClean="0"/>
              <a:t>1 &amp; 2 are listed in .add-in manifest files </a:t>
            </a:r>
            <a:br>
              <a:rPr lang="en-GB" sz="2400" dirty="0" smtClean="0"/>
            </a:br>
            <a:endParaRPr lang="en-GB" sz="2400" dirty="0" smtClean="0"/>
          </a:p>
          <a:p>
            <a:pPr>
              <a:buNone/>
            </a:pPr>
            <a:r>
              <a:rPr lang="en-US" dirty="0" smtClean="0"/>
              <a:t>3. Visual Studio Tools for Application (VSTA) macro </a:t>
            </a:r>
            <a:r>
              <a:rPr lang="en-US" sz="2400" baseline="30000" dirty="0" smtClean="0"/>
              <a:t>*) </a:t>
            </a:r>
            <a:r>
              <a:rPr lang="en-US" sz="2400" dirty="0" smtClean="0"/>
              <a:t>not today’s focus</a:t>
            </a:r>
            <a:endParaRPr lang="en-GB" dirty="0" smtClean="0"/>
          </a:p>
          <a:p>
            <a:pPr lvl="1"/>
            <a:r>
              <a:rPr lang="en-US" sz="2400" dirty="0" smtClean="0"/>
              <a:t>Two types of macros: application and document level</a:t>
            </a:r>
            <a:endParaRPr lang="en-GB" sz="2400" dirty="0" smtClean="0"/>
          </a:p>
          <a:p>
            <a:pPr lvl="1"/>
            <a:r>
              <a:rPr lang="en-US" sz="2400" dirty="0" smtClean="0"/>
              <a:t>Almost identical syntax and functionality as external command with few exceptions</a:t>
            </a:r>
          </a:p>
          <a:p>
            <a:pPr lvl="1"/>
            <a:r>
              <a:rPr lang="en-US" sz="2400" dirty="0" smtClean="0"/>
              <a:t>References the same RevitAPI.dll &amp; RevitAPIUI.dll since </a:t>
            </a:r>
            <a:r>
              <a:rPr lang="en-US" sz="2400" dirty="0" err="1" smtClean="0"/>
              <a:t>Revit</a:t>
            </a:r>
            <a:r>
              <a:rPr lang="en-US" sz="2400" dirty="0" smtClean="0"/>
              <a:t> 2011 </a:t>
            </a:r>
            <a:r>
              <a:rPr lang="en-US" sz="1800" dirty="0" smtClean="0"/>
              <a:t>(no more proxy </a:t>
            </a:r>
            <a:r>
              <a:rPr lang="en-US" sz="1800" dirty="0" err="1" smtClean="0"/>
              <a:t>dll</a:t>
            </a:r>
            <a:r>
              <a:rPr lang="en-US" sz="1800" dirty="0" smtClean="0"/>
              <a:t>)</a:t>
            </a:r>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5022</Words>
  <Application>Microsoft Office PowerPoint</Application>
  <PresentationFormat>Custom</PresentationFormat>
  <Paragraphs>1112</Paragraphs>
  <Slides>69</Slides>
  <Notes>41</Notes>
  <HiddenSlides>0</HiddenSlides>
  <MMClips>0</MMClips>
  <ScaleCrop>false</ScaleCrop>
  <HeadingPairs>
    <vt:vector size="4" baseType="variant">
      <vt:variant>
        <vt:lpstr>Theme</vt:lpstr>
      </vt:variant>
      <vt:variant>
        <vt:i4>2</vt:i4>
      </vt:variant>
      <vt:variant>
        <vt:lpstr>Slide Titles</vt:lpstr>
      </vt:variant>
      <vt:variant>
        <vt:i4>69</vt:i4>
      </vt:variant>
    </vt:vector>
  </HeadingPairs>
  <TitlesOfParts>
    <vt:vector size="71" baseType="lpstr">
      <vt:lpstr>ADSK_Dark</vt:lpstr>
      <vt:lpstr>ADSK_White</vt:lpstr>
      <vt:lpstr>Introduction to Revit 2011 API Database Fundamentals  </vt:lpstr>
      <vt:lpstr>Agenda</vt:lpstr>
      <vt:lpstr>Overview</vt:lpstr>
      <vt:lpstr>Revit Products </vt:lpstr>
      <vt:lpstr>Revit API Assembly Dll’s</vt:lpstr>
      <vt:lpstr>Revit API and SDK </vt:lpstr>
      <vt:lpstr>SDK Documentation</vt:lpstr>
      <vt:lpstr>SDK Samples</vt:lpstr>
      <vt:lpstr>Extending Revit </vt:lpstr>
      <vt:lpstr>Revit API DLL</vt:lpstr>
      <vt:lpstr>Getting Started</vt:lpstr>
      <vt:lpstr>External Command Steps to Hello World </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Slide 68</vt:lpstr>
      <vt:lpstr>Slide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2009-05-11T05:16:38Z</dcterms:created>
  <dcterms:modified xsi:type="dcterms:W3CDTF">2010-07-20T21:51:24Z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