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41"/>
  </p:notesMasterIdLst>
  <p:handoutMasterIdLst>
    <p:handoutMasterId r:id="rId42"/>
  </p:handoutMasterIdLst>
  <p:sldIdLst>
    <p:sldId id="314" r:id="rId6"/>
    <p:sldId id="361" r:id="rId7"/>
    <p:sldId id="352" r:id="rId8"/>
    <p:sldId id="330" r:id="rId9"/>
    <p:sldId id="331" r:id="rId10"/>
    <p:sldId id="332" r:id="rId11"/>
    <p:sldId id="334" r:id="rId12"/>
    <p:sldId id="343" r:id="rId13"/>
    <p:sldId id="346" r:id="rId14"/>
    <p:sldId id="339" r:id="rId15"/>
    <p:sldId id="340" r:id="rId16"/>
    <p:sldId id="341" r:id="rId17"/>
    <p:sldId id="344" r:id="rId18"/>
    <p:sldId id="350" r:id="rId19"/>
    <p:sldId id="347" r:id="rId20"/>
    <p:sldId id="317" r:id="rId21"/>
    <p:sldId id="320" r:id="rId22"/>
    <p:sldId id="319" r:id="rId23"/>
    <p:sldId id="349" r:id="rId24"/>
    <p:sldId id="348" r:id="rId25"/>
    <p:sldId id="323" r:id="rId26"/>
    <p:sldId id="325" r:id="rId27"/>
    <p:sldId id="351" r:id="rId28"/>
    <p:sldId id="326" r:id="rId29"/>
    <p:sldId id="328" r:id="rId30"/>
    <p:sldId id="327" r:id="rId31"/>
    <p:sldId id="322" r:id="rId32"/>
    <p:sldId id="335" r:id="rId33"/>
    <p:sldId id="336" r:id="rId34"/>
    <p:sldId id="337" r:id="rId35"/>
    <p:sldId id="357" r:id="rId36"/>
    <p:sldId id="360" r:id="rId37"/>
    <p:sldId id="356" r:id="rId38"/>
    <p:sldId id="354" r:id="rId39"/>
    <p:sldId id="355" r:id="rId40"/>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67802" autoAdjust="0"/>
  </p:normalViewPr>
  <p:slideViewPr>
    <p:cSldViewPr>
      <p:cViewPr varScale="1">
        <p:scale>
          <a:sx n="52" d="100"/>
          <a:sy n="52" d="100"/>
        </p:scale>
        <p:origin x="-1416"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7/20/2010</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7/20/2010</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complaint.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new event </a:t>
            </a:r>
            <a:r>
              <a:rPr lang="en-US" sz="1100" kern="1200" dirty="0" err="1" smtClean="0">
                <a:solidFill>
                  <a:schemeClr val="tx1"/>
                </a:solidFill>
                <a:latin typeface="+mn-lt"/>
                <a:ea typeface="+mn-ea"/>
                <a:cs typeface="+mn-cs"/>
              </a:rPr>
              <a:t>Application.DocumentChanged</a:t>
            </a:r>
            <a:r>
              <a:rPr lang="en-US" sz="1100" kern="1200" dirty="0" smtClean="0">
                <a:solidFill>
                  <a:schemeClr val="tx1"/>
                </a:solidFill>
                <a:latin typeface="+mn-lt"/>
                <a:ea typeface="+mn-ea"/>
                <a:cs typeface="+mn-cs"/>
              </a:rPr>
              <a:t> is raised after every transaction gets committed, undone, or redone. This is a </a:t>
            </a:r>
            <a:r>
              <a:rPr lang="en-US" sz="1100" kern="1200" dirty="0" err="1" smtClean="0">
                <a:solidFill>
                  <a:schemeClr val="tx1"/>
                </a:solidFill>
                <a:latin typeface="+mn-lt"/>
                <a:ea typeface="+mn-ea"/>
                <a:cs typeface="+mn-cs"/>
              </a:rPr>
              <a:t>readonly</a:t>
            </a:r>
            <a:r>
              <a:rPr lang="en-US" sz="1100" kern="1200" dirty="0" smtClean="0">
                <a:solidFill>
                  <a:schemeClr val="tx1"/>
                </a:solidFill>
                <a:latin typeface="+mn-lt"/>
                <a:ea typeface="+mn-ea"/>
                <a:cs typeface="+mn-cs"/>
              </a:rPr>
              <a:t> event, designed to allow you to keep external data in synch with the state of the Revit database. To update the Revit database in response to changes in elements, use the Dynamic Model Update framework.</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dirty="0" smtClean="0"/>
              <a:t>The event handler receives a </a:t>
            </a:r>
            <a:r>
              <a:rPr lang="en-US" sz="1100" dirty="0" err="1" smtClean="0"/>
              <a:t>DocumentChangedEventArgs</a:t>
            </a:r>
            <a:r>
              <a:rPr lang="en-US" sz="1100" dirty="0" smtClean="0"/>
              <a:t> instance as an input argument which provides information on the operation performed and the document and elements involved. Some of its most important properties and methods are therefore the following: </a:t>
            </a:r>
          </a:p>
          <a:p>
            <a:r>
              <a:rPr lang="en-US" sz="1100" dirty="0" smtClean="0"/>
              <a:t>Operation: the operation associated with this event. </a:t>
            </a:r>
          </a:p>
          <a:p>
            <a:r>
              <a:rPr lang="en-US" sz="1100" dirty="0" err="1" smtClean="0"/>
              <a:t>GetDocument</a:t>
            </a:r>
            <a:r>
              <a:rPr lang="en-US" sz="1100" dirty="0" smtClean="0"/>
              <a:t>: the document associated with this event. </a:t>
            </a:r>
          </a:p>
          <a:p>
            <a:r>
              <a:rPr lang="en-US" sz="1100" dirty="0" err="1" smtClean="0"/>
              <a:t>GetAddedElementIds</a:t>
            </a:r>
            <a:r>
              <a:rPr lang="en-US" sz="1100" dirty="0" smtClean="0"/>
              <a:t>: the set of elements newly added to the document. </a:t>
            </a:r>
          </a:p>
          <a:p>
            <a:r>
              <a:rPr lang="en-US" sz="1100" dirty="0" err="1" smtClean="0"/>
              <a:t>GetDeletedElementIds</a:t>
            </a:r>
            <a:r>
              <a:rPr lang="en-US" sz="1100" dirty="0" smtClean="0"/>
              <a:t>: the set of elements that were deleted. </a:t>
            </a:r>
          </a:p>
          <a:p>
            <a:r>
              <a:rPr lang="en-US" sz="1100" dirty="0" err="1" smtClean="0"/>
              <a:t>GetModifiedElementIds</a:t>
            </a:r>
            <a:r>
              <a:rPr lang="en-US" sz="1100" dirty="0" smtClean="0"/>
              <a:t>: the set of elements that were modified. </a:t>
            </a:r>
          </a:p>
          <a:p>
            <a:r>
              <a:rPr lang="en-US" sz="1100" dirty="0" err="1" smtClean="0"/>
              <a:t>GetTransactionNames</a:t>
            </a:r>
            <a:r>
              <a:rPr lang="en-US" sz="1100" dirty="0" smtClean="0"/>
              <a:t>: the names of the transactions associated with this event. </a:t>
            </a:r>
          </a:p>
          <a:p>
            <a:endParaRPr lang="en-US" sz="1100" dirty="0" smtClean="0"/>
          </a:p>
          <a:p>
            <a:r>
              <a:rPr lang="en-US" sz="1100" kern="1200" dirty="0" smtClean="0">
                <a:solidFill>
                  <a:schemeClr val="tx1"/>
                </a:solidFill>
                <a:latin typeface="+mn-lt"/>
                <a:ea typeface="+mn-ea"/>
                <a:cs typeface="+mn-cs"/>
              </a:rPr>
              <a:t>The new event </a:t>
            </a:r>
            <a:r>
              <a:rPr lang="en-US" sz="1100" kern="1200" dirty="0" err="1" smtClean="0">
                <a:solidFill>
                  <a:schemeClr val="tx1"/>
                </a:solidFill>
                <a:latin typeface="+mn-lt"/>
                <a:ea typeface="+mn-ea"/>
                <a:cs typeface="+mn-cs"/>
              </a:rPr>
              <a:t>UIApplication.Idling</a:t>
            </a:r>
            <a:r>
              <a:rPr lang="en-US" sz="1100" kern="1200" dirty="0" smtClean="0">
                <a:solidFill>
                  <a:schemeClr val="tx1"/>
                </a:solidFill>
                <a:latin typeface="+mn-lt"/>
                <a:ea typeface="+mn-ea"/>
                <a:cs typeface="+mn-cs"/>
              </a:rPr>
              <a:t>  is raised when it is safe for the API application to access the active document between user interactions. This event is raised only when the Revit UI is in a state where the user could successfully click on an API command button. </a:t>
            </a:r>
          </a:p>
          <a:p>
            <a:r>
              <a:rPr lang="en-US" sz="1100" kern="1200" dirty="0" smtClean="0">
                <a:solidFill>
                  <a:schemeClr val="tx1"/>
                </a:solidFill>
                <a:latin typeface="+mn-lt"/>
                <a:ea typeface="+mn-ea"/>
                <a:cs typeface="+mn-cs"/>
              </a:rPr>
              <a:t>Handlers of this event are permitted to make modifications to any document (including the active document), except for documents that are currently in read-only mode. </a:t>
            </a:r>
          </a:p>
          <a:p>
            <a:r>
              <a:rPr lang="en-US" sz="1100" kern="1200" dirty="0" smtClean="0">
                <a:solidFill>
                  <a:schemeClr val="tx1"/>
                </a:solidFill>
                <a:latin typeface="+mn-lt"/>
                <a:ea typeface="+mn-ea"/>
                <a:cs typeface="+mn-cs"/>
              </a:rPr>
              <a:t>In order to change a document, users must begin a new transaction for that document. This transaction will appear in the Revit undo stack and may be undone by the Revit user. </a:t>
            </a:r>
          </a:p>
          <a:p>
            <a:r>
              <a:rPr lang="en-US" sz="1100" kern="1200" dirty="0" smtClean="0">
                <a:solidFill>
                  <a:schemeClr val="tx1"/>
                </a:solidFill>
                <a:latin typeface="+mn-lt"/>
                <a:ea typeface="+mn-ea"/>
                <a:cs typeface="+mn-cs"/>
              </a:rPr>
              <a:t>Because this event is invoked between user actions in the Revit UI, if the handler for this event requires a significant amount of processing time, users will perceive a slowdown in the responsiveness of Revit. If the execution for updates can be safely split across multiple calls to this event, the user perception of Revit responsiveness will be improved. </a:t>
            </a:r>
          </a:p>
          <a:p>
            <a:endParaRPr lang="en-US" sz="11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dirty="0" smtClean="0">
                <a:solidFill>
                  <a:schemeClr val="tx1"/>
                </a:solidFill>
                <a:latin typeface="+mn-lt"/>
                <a:ea typeface="+mn-ea"/>
                <a:cs typeface="+mn-cs"/>
              </a:rPr>
              <a:t>All events have been changed to no longer automatically open transactions like they originally did in earlier releases. As a result of this new policy, the document will not be modified during an event unless one of the event’s handlers modifies it by making changes inside a transaction. A transaction may be opened by either the event handler if there is no transaction already opened (sometimes when the event is invoked, there is already a transaction open). If an event handler opens a transaction it is required that it will also close it (commit it or roll it back), otherwise all eventual changes will be discarded.</a:t>
            </a:r>
          </a:p>
          <a:p>
            <a:r>
              <a:rPr lang="en-US" sz="1100" kern="1200" dirty="0" smtClean="0">
                <a:solidFill>
                  <a:schemeClr val="tx1"/>
                </a:solidFill>
                <a:latin typeface="+mn-lt"/>
                <a:ea typeface="+mn-ea"/>
                <a:cs typeface="+mn-cs"/>
              </a:rPr>
              <a:t>Please be aware that modifying the active document is not permitted during some events (e.g. the </a:t>
            </a:r>
            <a:r>
              <a:rPr lang="en-US" sz="1100" kern="1200" dirty="0" err="1" smtClean="0">
                <a:solidFill>
                  <a:schemeClr val="tx1"/>
                </a:solidFill>
                <a:latin typeface="+mn-lt"/>
                <a:ea typeface="+mn-ea"/>
                <a:cs typeface="+mn-cs"/>
              </a:rPr>
              <a:t>DocumentClosing</a:t>
            </a:r>
            <a:r>
              <a:rPr lang="en-US" sz="1100" kern="1200" dirty="0" smtClean="0">
                <a:solidFill>
                  <a:schemeClr val="tx1"/>
                </a:solidFill>
                <a:latin typeface="+mn-lt"/>
                <a:ea typeface="+mn-ea"/>
                <a:cs typeface="+mn-cs"/>
              </a:rPr>
              <a:t> event). If an event handler attempts to make modifications during such an event, an exception will be thrown. The event documentation indicates whether or not the event is read-only.</a:t>
            </a:r>
          </a:p>
          <a:p>
            <a:endParaRPr lang="en-US" sz="1100" kern="1200" dirty="0" smtClean="0">
              <a:solidFill>
                <a:schemeClr val="tx1"/>
              </a:solidFill>
              <a:latin typeface="+mn-lt"/>
              <a:ea typeface="+mn-ea"/>
              <a:cs typeface="+mn-cs"/>
            </a:endParaRPr>
          </a:p>
          <a:p>
            <a:endParaRPr lang="en-US" sz="1100" kern="1200" dirty="0" smtClean="0">
              <a:solidFill>
                <a:schemeClr val="tx1"/>
              </a:solidFill>
              <a:latin typeface="+mn-lt"/>
              <a:ea typeface="+mn-ea"/>
              <a:cs typeface="+mn-cs"/>
            </a:endParaRPr>
          </a:p>
          <a:p>
            <a:endParaRPr lang="en-US" sz="1100" kern="120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34</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35</a:t>
            </a:fld>
            <a:endParaRPr lang="en-US" smtClean="0"/>
          </a:p>
        </p:txBody>
      </p:sp>
      <p:sp>
        <p:nvSpPr>
          <p:cNvPr id="295939" name="Rectangle 2"/>
          <p:cNvSpPr>
            <a:spLocks noGrp="1" noRot="1" noChangeAspect="1" noChangeArrowheads="1" noTextEdit="1"/>
          </p:cNvSpPr>
          <p:nvPr>
            <p:ph type="sldImg"/>
          </p:nvPr>
        </p:nvSpPr>
        <p:spPr>
          <a:xfrm>
            <a:off x="1741488" y="698500"/>
            <a:ext cx="3632200" cy="2724150"/>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At the moment, we cannot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or the </a:t>
            </a:r>
            <a:r>
              <a:rPr lang="en-US" sz="1100" baseline="0" dirty="0" err="1" smtClean="0"/>
              <a:t>ini</a:t>
            </a:r>
            <a:r>
              <a:rPr lang="en-US" sz="1100" dirty="0" smtClean="0"/>
              <a:t> 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5631665" y="9221787"/>
            <a:ext cx="1788310" cy="338554"/>
          </a:xfrm>
          <a:prstGeom prst="rect">
            <a:avLst/>
          </a:prstGeom>
          <a:noFill/>
        </p:spPr>
        <p:txBody>
          <a:bodyPr wrap="none" rtlCol="0">
            <a:spAutoFit/>
          </a:bodyPr>
          <a:lstStyle/>
          <a:p>
            <a:r>
              <a:rPr lang="en-US" sz="1600" dirty="0" err="1" smtClean="0"/>
              <a:t>Revit</a:t>
            </a:r>
            <a:r>
              <a:rPr lang="en-US" sz="1600" dirty="0" smtClean="0"/>
              <a:t> 2011 UI 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5631665" y="9221787"/>
            <a:ext cx="1788310" cy="338554"/>
          </a:xfrm>
          <a:prstGeom prst="rect">
            <a:avLst/>
          </a:prstGeom>
          <a:noFill/>
        </p:spPr>
        <p:txBody>
          <a:bodyPr wrap="none" rtlCol="0">
            <a:spAutoFit/>
          </a:bodyPr>
          <a:lstStyle/>
          <a:p>
            <a:r>
              <a:rPr lang="en-US" sz="1600" dirty="0" err="1" smtClean="0">
                <a:solidFill>
                  <a:schemeClr val="bg1"/>
                </a:solidFill>
              </a:rPr>
              <a:t>Revit</a:t>
            </a:r>
            <a:r>
              <a:rPr lang="en-US" sz="1600" dirty="0" smtClean="0">
                <a:solidFill>
                  <a:schemeClr val="bg1"/>
                </a:solidFill>
              </a:rPr>
              <a:t> 2011 UI 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t>Revit</a:t>
            </a:r>
            <a:r>
              <a:rPr lang="en-US" sz="5400" dirty="0" smtClean="0"/>
              <a:t> </a:t>
            </a:r>
            <a:r>
              <a:rPr lang="en-US" sz="5400" baseline="30000" dirty="0" smtClean="0"/>
              <a:t>®</a:t>
            </a:r>
            <a:r>
              <a:rPr lang="en-US" sz="5400" dirty="0" smtClean="0"/>
              <a:t> 2011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t>Trainer’s name</a:t>
            </a:r>
            <a:endParaRPr lang="en-US" i="1" dirty="0" smtClean="0"/>
          </a:p>
          <a:p>
            <a:pPr marL="0" indent="0">
              <a:spcBef>
                <a:spcPts val="201"/>
              </a:spcBef>
              <a:buNone/>
            </a:pPr>
            <a:r>
              <a:rPr lang="en-US" sz="2400" i="1" dirty="0" smtClean="0"/>
              <a:t>Developer Consultant</a:t>
            </a:r>
            <a:endParaRPr lang="en-US" sz="2400" i="1" dirty="0" smtClean="0"/>
          </a:p>
          <a:p>
            <a:pPr marL="0" indent="0">
              <a:spcBef>
                <a:spcPts val="201"/>
              </a:spcBef>
              <a:buNone/>
            </a:pPr>
            <a:r>
              <a:rPr lang="en-US" sz="2400" i="1" dirty="0" smtClean="0"/>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2">
                                            <p:txEl>
                                              <p:pRg st="2" end="2"/>
                                            </p:txEl>
                                          </p:spTgt>
                                        </p:tgtEl>
                                        <p:attrNameLst>
                                          <p:attrName>style.visibility</p:attrName>
                                        </p:attrNameLst>
                                      </p:cBhvr>
                                      <p:to>
                                        <p:strVal val="visible"/>
                                      </p:to>
                                    </p:set>
                                    <p:animEffect transition="in" filter="wipe(left)">
                                      <p:cBhvr>
                                        <p:cTn id="22" dur="500"/>
                                        <p:tgtEl>
                                          <p:spTgt spid="20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802187"/>
            <a:ext cx="11811000" cy="4154984"/>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r>
              <a:rPr lang="en-US" sz="2000" dirty="0" smtClean="0">
                <a:solidFill>
                  <a:srgbClr val="000000"/>
                </a:solidFill>
                <a:latin typeface="Courier New"/>
              </a:rPr>
              <a:t>// Choose objects from Revit. </a:t>
            </a: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3"/>
            <a:r>
              <a:rPr lang="en-US" dirty="0" smtClean="0"/>
              <a:t>Element, </a:t>
            </a:r>
            <a:r>
              <a:rPr lang="en-US" dirty="0" err="1" smtClean="0"/>
              <a:t>PointOnElement</a:t>
            </a:r>
            <a:r>
              <a:rPr lang="en-US" dirty="0" smtClean="0"/>
              <a:t>, Edge, Face</a:t>
            </a:r>
          </a:p>
          <a:p>
            <a:r>
              <a:rPr lang="en-US" dirty="0" smtClean="0"/>
              <a:t>Ability to add custom status messages</a:t>
            </a:r>
          </a:p>
          <a:p>
            <a:pPr lvl="3"/>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3"/>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497387"/>
            <a:ext cx="11887200" cy="310854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pPr>
              <a:buNone/>
            </a:pPr>
            <a:endParaRPr lang="en-US" dirty="0" smtClean="0"/>
          </a:p>
          <a:p>
            <a:r>
              <a:rPr lang="en-US" sz="2800" b="1" i="1" dirty="0" err="1" smtClean="0"/>
              <a:t>ISelection</a:t>
            </a:r>
            <a:r>
              <a:rPr lang="en-US" sz="2800" i="1" dirty="0" smtClean="0"/>
              <a:t> </a:t>
            </a:r>
            <a:r>
              <a:rPr lang="en-US" dirty="0" smtClean="0"/>
              <a:t>Interface to help filter objects during selection </a:t>
            </a: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963987"/>
            <a:ext cx="11811000" cy="4985980"/>
          </a:xfrm>
          <a:prstGeom prst="rect">
            <a:avLst/>
          </a:prstGeom>
          <a:solidFill>
            <a:schemeClr val="bg1">
              <a:lumMod val="85000"/>
            </a:schemeClr>
          </a:solidFill>
        </p:spPr>
        <p:txBody>
          <a:bodyPr wrap="square">
            <a:spAutoFit/>
          </a:bodyPr>
          <a:lstStyle/>
          <a:p>
            <a:endParaRPr lang="en-US" sz="1400" dirty="0" smtClean="0"/>
          </a:p>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endParaRPr lang="en-US" dirty="0" smtClean="0"/>
          </a:p>
        </p:txBody>
      </p:sp>
      <p:pic>
        <p:nvPicPr>
          <p:cNvPr id="1028" name="Picture 4"/>
          <p:cNvPicPr>
            <a:picLocks noChangeAspect="1" noChangeArrowheads="1"/>
          </p:cNvPicPr>
          <p:nvPr/>
        </p:nvPicPr>
        <p:blipFill>
          <a:blip r:embed="rId3"/>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dirty="0" smtClean="0">
                <a:solidFill>
                  <a:schemeClr val="accent4">
                    <a:lumMod val="75000"/>
                  </a:schemeClr>
                </a:solidFill>
              </a:rPr>
              <a:t>Document level</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848859"/>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7058659"/>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763658"/>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Change in namespaces</a:t>
            </a:r>
          </a:p>
          <a:p>
            <a:pPr lvl="2"/>
            <a:r>
              <a:rPr lang="en-US" sz="2800" dirty="0" err="1" smtClean="0">
                <a:solidFill>
                  <a:srgbClr val="0070C0"/>
                </a:solidFill>
              </a:rPr>
              <a:t>Autodesk.Revit.DB.Events</a:t>
            </a:r>
            <a:r>
              <a:rPr lang="en-US" sz="2800" dirty="0" smtClean="0">
                <a:solidFill>
                  <a:srgbClr val="0070C0"/>
                </a:solidFill>
              </a:rPr>
              <a:t> </a:t>
            </a:r>
          </a:p>
          <a:p>
            <a:pPr lvl="2"/>
            <a:r>
              <a:rPr lang="en-US" sz="2800" dirty="0" err="1" smtClean="0">
                <a:solidFill>
                  <a:srgbClr val="0070C0"/>
                </a:solidFill>
              </a:rPr>
              <a:t>Autodesk.Revit.UI.Events</a:t>
            </a:r>
            <a:endParaRPr lang="en-US" sz="2800" dirty="0" smtClean="0">
              <a:solidFill>
                <a:srgbClr val="0070C0"/>
              </a:solidFill>
            </a:endParaRPr>
          </a:p>
          <a:p>
            <a:pPr lvl="2"/>
            <a:endParaRPr lang="en-US" sz="3100" dirty="0" smtClean="0">
              <a:solidFill>
                <a:srgbClr val="0070C0"/>
              </a:solidFill>
            </a:endParaRPr>
          </a:p>
          <a:p>
            <a:r>
              <a:rPr lang="en-US" dirty="0" smtClean="0"/>
              <a:t>New Event</a:t>
            </a:r>
          </a:p>
          <a:p>
            <a:pPr lvl="2"/>
            <a:r>
              <a:rPr lang="en-US" sz="2800" dirty="0" err="1" smtClean="0">
                <a:solidFill>
                  <a:srgbClr val="0070C0"/>
                </a:solidFill>
              </a:rPr>
              <a:t>Document.Changed</a:t>
            </a:r>
            <a:endParaRPr lang="en-US" sz="2800" dirty="0" smtClean="0">
              <a:solidFill>
                <a:srgbClr val="0070C0"/>
              </a:solidFill>
            </a:endParaRPr>
          </a:p>
          <a:p>
            <a:pPr lvl="2"/>
            <a:r>
              <a:rPr lang="en-US" sz="2800" dirty="0" err="1" smtClean="0">
                <a:solidFill>
                  <a:srgbClr val="0070C0"/>
                </a:solidFill>
              </a:rPr>
              <a:t>UIApplication.Idling</a:t>
            </a:r>
            <a:r>
              <a:rPr lang="en-US" sz="2800" dirty="0" smtClean="0">
                <a:solidFill>
                  <a:srgbClr val="0070C0"/>
                </a:solidFill>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 longer automatic open transactions with events</a:t>
            </a:r>
          </a:p>
          <a:p>
            <a:endParaRPr lang="en-US" dirty="0" smtClean="0"/>
          </a:p>
          <a:p>
            <a:r>
              <a:rPr lang="en-US" dirty="0" smtClean="0"/>
              <a:t>Deprecated the Pre-Revit 2010 events</a:t>
            </a:r>
          </a:p>
          <a:p>
            <a:pPr lvl="2"/>
            <a:r>
              <a:rPr lang="en-US" dirty="0" err="1" smtClean="0">
                <a:solidFill>
                  <a:srgbClr val="0070C0"/>
                </a:solidFill>
              </a:rPr>
              <a:t>Application.OnDocumentSaved</a:t>
            </a:r>
            <a:r>
              <a:rPr lang="en-US" dirty="0" smtClean="0">
                <a:solidFill>
                  <a:srgbClr val="0070C0"/>
                </a:solidFill>
              </a:rPr>
              <a:t> </a:t>
            </a:r>
          </a:p>
          <a:p>
            <a:pPr lvl="2"/>
            <a:r>
              <a:rPr lang="en-US" dirty="0" err="1" smtClean="0">
                <a:solidFill>
                  <a:srgbClr val="0070C0"/>
                </a:solidFill>
              </a:rPr>
              <a:t>Application.OnDocumentSavedAs</a:t>
            </a:r>
            <a:r>
              <a:rPr lang="en-US" dirty="0" smtClean="0">
                <a:solidFill>
                  <a:srgbClr val="0070C0"/>
                </a:solidFill>
              </a:rPr>
              <a:t> </a:t>
            </a:r>
          </a:p>
          <a:p>
            <a:pPr lvl="2"/>
            <a:r>
              <a:rPr lang="en-US" dirty="0" err="1" smtClean="0">
                <a:solidFill>
                  <a:srgbClr val="0070C0"/>
                </a:solidFill>
              </a:rPr>
              <a:t>Application.OnDocumentOpened</a:t>
            </a:r>
            <a:r>
              <a:rPr lang="en-US" dirty="0" smtClean="0">
                <a:solidFill>
                  <a:srgbClr val="0070C0"/>
                </a:solidFill>
              </a:rPr>
              <a:t> </a:t>
            </a:r>
          </a:p>
          <a:p>
            <a:pPr lvl="2"/>
            <a:r>
              <a:rPr lang="en-US" dirty="0" err="1" smtClean="0">
                <a:solidFill>
                  <a:srgbClr val="0070C0"/>
                </a:solidFill>
              </a:rPr>
              <a:t>Application.OnDocumentClosed</a:t>
            </a:r>
            <a:r>
              <a:rPr lang="en-US" dirty="0" smtClean="0">
                <a:solidFill>
                  <a:srgbClr val="0070C0"/>
                </a:solidFill>
              </a:rPr>
              <a:t> </a:t>
            </a:r>
          </a:p>
          <a:p>
            <a:pPr lvl="2"/>
            <a:r>
              <a:rPr lang="en-US" dirty="0" err="1" smtClean="0">
                <a:solidFill>
                  <a:srgbClr val="0070C0"/>
                </a:solidFill>
              </a:rPr>
              <a:t>Application.OnDocumentNewed</a:t>
            </a:r>
            <a:r>
              <a:rPr lang="en-US" dirty="0" smtClean="0">
                <a:solidFill>
                  <a:srgbClr val="0070C0"/>
                </a:solidFill>
              </a:rPr>
              <a:t> </a:t>
            </a:r>
          </a:p>
          <a:p>
            <a:pPr lvl="2"/>
            <a:r>
              <a:rPr lang="en-US" dirty="0" err="1" smtClean="0">
                <a:solidFill>
                  <a:srgbClr val="0070C0"/>
                </a:solidFill>
              </a:rPr>
              <a:t>Application.OnDialogBox</a:t>
            </a:r>
            <a:r>
              <a:rPr lang="en-US" dirty="0" smtClean="0">
                <a:solidFill>
                  <a:srgbClr val="0070C0"/>
                </a:solidFill>
              </a:rPr>
              <a:t> </a:t>
            </a:r>
          </a:p>
          <a:p>
            <a:pPr lvl="2"/>
            <a:r>
              <a:rPr lang="en-US" dirty="0" err="1" smtClean="0">
                <a:solidFill>
                  <a:srgbClr val="0070C0"/>
                </a:solidFill>
              </a:rPr>
              <a:t>Document.OnSaveAs</a:t>
            </a:r>
            <a:r>
              <a:rPr lang="en-US" dirty="0" smtClean="0">
                <a:solidFill>
                  <a:srgbClr val="0070C0"/>
                </a:solidFill>
              </a:rPr>
              <a:t> </a:t>
            </a:r>
          </a:p>
          <a:p>
            <a:pPr lvl="2"/>
            <a:r>
              <a:rPr lang="en-US" dirty="0" err="1" smtClean="0">
                <a:solidFill>
                  <a:srgbClr val="0070C0"/>
                </a:solidFill>
              </a:rPr>
              <a:t>Document.OnSave</a:t>
            </a:r>
            <a:r>
              <a:rPr lang="en-US" dirty="0" smtClean="0">
                <a:solidFill>
                  <a:srgbClr val="0070C0"/>
                </a:solidFill>
              </a:rPr>
              <a:t> </a:t>
            </a:r>
          </a:p>
          <a:p>
            <a:pPr lvl="2"/>
            <a:r>
              <a:rPr lang="en-US" dirty="0" err="1" smtClean="0">
                <a:solidFill>
                  <a:srgbClr val="0070C0"/>
                </a:solidFill>
              </a:rPr>
              <a:t>Document.OnClose</a:t>
            </a:r>
            <a:r>
              <a:rPr lang="en-US" dirty="0" smtClean="0">
                <a:solidFill>
                  <a:srgbClr val="0070C0"/>
                </a:solidFill>
              </a:rPr>
              <a:t> </a:t>
            </a:r>
          </a:p>
          <a:p>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2287587"/>
            <a:ext cx="11762080" cy="6558556"/>
          </a:xfrm>
        </p:spPr>
        <p:txBody>
          <a:bodyPr/>
          <a:lstStyle/>
          <a:p>
            <a:r>
              <a:rPr lang="en-US" dirty="0" smtClean="0"/>
              <a:t>“Ability for a Revit API application to modify the Revit model as a reaction to changes happening in the model”.</a:t>
            </a:r>
          </a:p>
          <a:p>
            <a:endParaRPr lang="en-US" dirty="0" smtClean="0"/>
          </a:p>
          <a:p>
            <a:r>
              <a:rPr lang="en-US" dirty="0" smtClean="0"/>
              <a:t>Helps track element addition, modification and deletion</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38115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71643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the</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UI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r>
              <a:rPr lang="en-US" sz="1800" dirty="0" smtClean="0">
                <a:solidFill>
                  <a:srgbClr val="008000"/>
                </a:solidFill>
                <a:latin typeface="Courier New" pitchFamily="49" charset="0"/>
                <a:cs typeface="Courier New" pitchFamily="49" charset="0"/>
              </a:rPr>
              <a:t>    //'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Recording of </a:t>
            </a:r>
            <a:r>
              <a:rPr lang="en-GB" dirty="0" err="1" smtClean="0"/>
              <a:t>Revit</a:t>
            </a:r>
            <a:r>
              <a:rPr lang="en-GB" dirty="0" smtClean="0"/>
              <a:t> API Webcast</a:t>
            </a:r>
          </a:p>
          <a:p>
            <a:pPr lvl="1">
              <a:spcBef>
                <a:spcPts val="300"/>
              </a:spcBef>
            </a:pPr>
            <a:r>
              <a:rPr lang="en-GB" sz="2000" dirty="0" smtClean="0">
                <a:hlinkClick r:id="rId3"/>
              </a:rPr>
              <a:t>http://www.adskconsulting.com/adn/cs/api_course_sched.php</a:t>
            </a:r>
            <a:endParaRPr lang="en-GB" sz="2000" dirty="0" smtClean="0"/>
          </a:p>
          <a:p>
            <a:pPr lvl="1">
              <a:spcBef>
                <a:spcPts val="300"/>
              </a:spcBef>
            </a:pPr>
            <a:r>
              <a:rPr lang="en-GB" sz="2000" dirty="0" smtClean="0"/>
              <a:t>What’s new in 2011, Family API, MEP, etc</a:t>
            </a:r>
            <a:r>
              <a:rPr lang="en-GB" sz="2000" smtClean="0"/>
              <a:t>. </a:t>
            </a:r>
            <a:endParaRPr lang="en-GB" sz="2000" dirty="0" smtClean="0"/>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US" sz="2000" dirty="0" smtClean="0"/>
          </a:p>
          <a:p>
            <a:pPr>
              <a:buNone/>
              <a:defRPr/>
            </a:pPr>
            <a:r>
              <a:rPr lang="en-GB" dirty="0" smtClean="0"/>
              <a:t>Autodesk Developer Network</a:t>
            </a:r>
          </a:p>
          <a:p>
            <a:pPr lvl="1">
              <a:defRPr/>
            </a:pPr>
            <a:r>
              <a:rPr lang="en-GB" sz="2000" noProof="1" smtClean="0">
                <a:hlinkClick r:id="rId4"/>
              </a:rPr>
              <a:t>http://</a:t>
            </a:r>
            <a:r>
              <a:rPr lang="en-GB" sz="2000" noProof="1" smtClean="0">
                <a:hlinkClick r:id="rId7"/>
              </a:rPr>
              <a:t>www.autodesk.com/</a:t>
            </a:r>
            <a:r>
              <a:rPr lang="en-US" sz="2000" dirty="0" err="1" smtClean="0">
                <a:hlinkClick r:id="rId7"/>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6"/>
              </a:rPr>
              <a:t>http://adn.autodesk.com</a:t>
            </a:r>
            <a:endParaRPr 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2051133"/>
            <a:ext cx="13011150" cy="846317"/>
          </a:xfrm>
        </p:spPr>
        <p:txBody>
          <a:bodyPr/>
          <a:lstStyle/>
          <a:p>
            <a:pPr algn="ctr" eaLnBrk="1" hangingPunct="1"/>
            <a:r>
              <a:rPr lang="en-GB" smtClean="0"/>
              <a:t>Thank you!</a:t>
            </a:r>
          </a:p>
        </p:txBody>
      </p:sp>
      <p:sp>
        <p:nvSpPr>
          <p:cNvPr id="147459" name="Rectangle 3"/>
          <p:cNvSpPr>
            <a:spLocks noGrp="1" noChangeArrowheads="1"/>
          </p:cNvSpPr>
          <p:nvPr>
            <p:ph idx="1"/>
          </p:nvPr>
        </p:nvSpPr>
        <p:spPr>
          <a:xfrm>
            <a:off x="1" y="3743910"/>
            <a:ext cx="13011150" cy="1910933"/>
          </a:xfrm>
        </p:spPr>
        <p:txBody>
          <a:bodyPr/>
          <a:lstStyle/>
          <a:p>
            <a:pPr algn="ctr" eaLnBrk="1" hangingPunct="1">
              <a:buFontTx/>
              <a:buNone/>
            </a:pPr>
            <a:r>
              <a:rPr lang="en-GB" sz="3200" dirty="0" smtClean="0"/>
              <a:t>Thank you very much for your interest and attention!</a:t>
            </a:r>
          </a:p>
          <a:p>
            <a:pPr algn="ctr" eaLnBrk="1" hangingPunct="1">
              <a:buFontTx/>
              <a:buNone/>
            </a:pPr>
            <a:r>
              <a:rPr lang="en-GB" sz="3200" dirty="0" smtClean="0"/>
              <a:t>Much success with the Revit API and your application development!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1" y="1"/>
            <a:ext cx="13011150"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a:stretch>
            <a:fillRect/>
          </a:stretch>
        </p:blipFill>
        <p:spPr bwMode="auto">
          <a:xfrm>
            <a:off x="0" y="3478153"/>
            <a:ext cx="12996168"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r>
              <a:rPr lang="en-GB" sz="3100" dirty="0" smtClean="0"/>
              <a:t>The Ribbon API is the only GUI customization API</a:t>
            </a:r>
          </a:p>
          <a:p>
            <a:pPr marL="827440" lvl="2" indent="-325098"/>
            <a:r>
              <a:rPr lang="en-GB" sz="2700" dirty="0" smtClean="0"/>
              <a:t>Menus and toolbars need to be migrated to ribbon</a:t>
            </a:r>
          </a:p>
          <a:p>
            <a:pPr marL="487647" lvl="1" indent="-325098"/>
            <a:r>
              <a:rPr lang="en-GB" sz="3100" dirty="0" smtClean="0"/>
              <a:t>Easy to use</a:t>
            </a:r>
          </a:p>
          <a:p>
            <a:pPr marL="487647" lvl="1" indent="-325098"/>
            <a:r>
              <a:rPr lang="en-GB" sz="3100" dirty="0" smtClean="0"/>
              <a:t>No WPF knowledge needed</a:t>
            </a:r>
          </a:p>
          <a:p>
            <a:pPr marL="487647" lvl="1" indent="-325098"/>
            <a:r>
              <a:rPr lang="en-GB" sz="3100" dirty="0" smtClean="0"/>
              <a:t>Guidelines provided</a:t>
            </a:r>
          </a:p>
          <a:p>
            <a:pPr marL="887647" lvl="2" indent="-325098"/>
            <a:r>
              <a:rPr lang="en-GB" sz="2700" dirty="0" smtClean="0"/>
              <a:t>Ribbon design guidelines.pdf</a:t>
            </a:r>
          </a:p>
          <a:p>
            <a:pPr marL="887647" lvl="2" indent="-325098"/>
            <a:r>
              <a:rPr lang="en-GB" sz="2700" dirty="0" smtClean="0"/>
              <a:t>Autodesk Icon Guidelines.pdf</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r>
              <a:rPr lang="en-GB" sz="3100" dirty="0" smtClean="0"/>
              <a:t>Custom </a:t>
            </a:r>
            <a:r>
              <a:rPr lang="en-GB" sz="3100" smtClean="0"/>
              <a:t>ribbon panels located </a:t>
            </a:r>
            <a:r>
              <a:rPr lang="en-GB" sz="3100" dirty="0" smtClean="0"/>
              <a:t>on the Add-Ins tab but can also be placed on the Analyze tab.</a:t>
            </a:r>
          </a:p>
          <a:p>
            <a:pPr marL="487647" lvl="1" indent="-325098"/>
            <a:r>
              <a:rPr lang="en-GB" sz="3100" dirty="0" smtClean="0"/>
              <a:t>Custom ribbon tab cannot be created</a:t>
            </a:r>
          </a:p>
          <a:p>
            <a:pPr marL="487647" lvl="1" indent="-325098"/>
            <a:r>
              <a:rPr lang="en-GB" sz="3100" dirty="0" smtClean="0"/>
              <a:t>External commands under External Tools</a:t>
            </a:r>
          </a:p>
          <a:p>
            <a:pPr marL="487647" lvl="1" indent="-325098"/>
            <a:r>
              <a:rPr lang="en-GB" sz="3100" dirty="0" smtClean="0"/>
              <a:t>External applications on custom ribbon panel</a:t>
            </a:r>
          </a:p>
          <a:p>
            <a:pPr marL="887647" lvl="2" indent="-325098"/>
            <a:r>
              <a:rPr lang="en-GB" sz="2700" dirty="0" smtClean="0"/>
              <a:t>Push button</a:t>
            </a:r>
          </a:p>
          <a:p>
            <a:pPr marL="887647" lvl="2" indent="-325098"/>
            <a:r>
              <a:rPr lang="en-GB" sz="2700" dirty="0" smtClean="0"/>
              <a:t>Pull-down button</a:t>
            </a:r>
          </a:p>
          <a:p>
            <a:pPr marL="887647" lvl="2" indent="-325098"/>
            <a:r>
              <a:rPr lang="en-GB" sz="2700" dirty="0" smtClean="0"/>
              <a:t>Single or stacked layout with two or three rows</a:t>
            </a:r>
          </a:p>
          <a:p>
            <a:pPr marL="887647" lvl="2" indent="-325098"/>
            <a:r>
              <a:rPr lang="en-GB" sz="2700" dirty="0" smtClean="0"/>
              <a:t>Split button </a:t>
            </a:r>
            <a:r>
              <a:rPr lang="en-GB" i="1" dirty="0" smtClean="0">
                <a:solidFill>
                  <a:schemeClr val="accent4">
                    <a:lumMod val="60000"/>
                    <a:lumOff val="40000"/>
                  </a:schemeClr>
                </a:solidFill>
              </a:rPr>
              <a:t>(new!)</a:t>
            </a:r>
          </a:p>
          <a:p>
            <a:pPr marL="887647" lvl="2" indent="-325098"/>
            <a:r>
              <a:rPr lang="en-GB" sz="2700" dirty="0" smtClean="0"/>
              <a:t>Radio Group </a:t>
            </a:r>
            <a:r>
              <a:rPr lang="en-GB" i="1" dirty="0" smtClean="0">
                <a:solidFill>
                  <a:schemeClr val="accent4">
                    <a:lumMod val="60000"/>
                    <a:lumOff val="40000"/>
                  </a:schemeClr>
                </a:solidFill>
              </a:rPr>
              <a:t>(new!)</a:t>
            </a:r>
            <a:endParaRPr lang="en-GB" dirty="0" smtClean="0"/>
          </a:p>
          <a:p>
            <a:pPr marL="887647" lvl="2" indent="-325098"/>
            <a:r>
              <a:rPr lang="en-GB" sz="2700" dirty="0" smtClean="0"/>
              <a:t>Combo box </a:t>
            </a:r>
            <a:r>
              <a:rPr lang="en-GB" i="1" dirty="0" smtClean="0">
                <a:solidFill>
                  <a:schemeClr val="accent4">
                    <a:lumMod val="60000"/>
                    <a:lumOff val="40000"/>
                  </a:schemeClr>
                </a:solidFill>
              </a:rPr>
              <a:t>(new!)</a:t>
            </a:r>
            <a:endParaRPr lang="en-GB" dirty="0" smtClean="0"/>
          </a:p>
          <a:p>
            <a:pPr marL="887647" lvl="2" indent="-325098"/>
            <a:r>
              <a:rPr lang="en-GB" sz="2700" dirty="0" smtClean="0"/>
              <a:t>Text box </a:t>
            </a:r>
            <a:r>
              <a:rPr lang="en-GB" i="1" dirty="0" smtClean="0">
                <a:solidFill>
                  <a:schemeClr val="accent4">
                    <a:lumMod val="60000"/>
                    <a:lumOff val="40000"/>
                  </a:schemeClr>
                </a:solidFill>
              </a:rPr>
              <a:t>(new!)</a:t>
            </a:r>
            <a:endParaRPr lang="en-GB" dirty="0" smtClean="0">
              <a:solidFill>
                <a:schemeClr val="accent4">
                  <a:lumMod val="60000"/>
                  <a:lumOff val="40000"/>
                </a:schemeClr>
              </a:solidFill>
            </a:endParaRPr>
          </a:p>
          <a:p>
            <a:pPr marL="887647" lvl="2" indent="-325098"/>
            <a:r>
              <a:rPr lang="en-GB" sz="2700" dirty="0" err="1" smtClean="0"/>
              <a:t>SlideOut</a:t>
            </a:r>
            <a:r>
              <a:rPr lang="en-GB" sz="2700" dirty="0" smtClean="0"/>
              <a:t> panel </a:t>
            </a:r>
            <a:r>
              <a:rPr lang="en-GB" i="1" dirty="0" smtClean="0">
                <a:solidFill>
                  <a:schemeClr val="accent4">
                    <a:lumMod val="60000"/>
                    <a:lumOff val="40000"/>
                  </a:schemeClr>
                </a:solidFill>
              </a:rPr>
              <a:t>(new!)</a:t>
            </a:r>
            <a:endParaRPr lang="en-GB" dirty="0" smtClean="0"/>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Classes</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830387"/>
            <a:ext cx="11762080" cy="6699652"/>
          </a:xfrm>
        </p:spPr>
        <p:txBody>
          <a:bodyPr/>
          <a:lstStyle/>
          <a:p>
            <a:r>
              <a:rPr lang="en-US" dirty="0" err="1" smtClean="0"/>
              <a:t>RibbonPanel</a:t>
            </a:r>
            <a:endParaRPr lang="en-US" dirty="0" smtClean="0"/>
          </a:p>
          <a:p>
            <a:pPr lvl="1"/>
            <a:r>
              <a:rPr lang="en-US" dirty="0" smtClean="0"/>
              <a:t>A ribbon panel in the Add-Ins/Analyze tab </a:t>
            </a:r>
          </a:p>
          <a:p>
            <a:pPr lvl="1"/>
            <a:r>
              <a:rPr lang="en-US" dirty="0" smtClean="0"/>
              <a:t>A panel contains a number of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endParaRPr lang="en-US" dirty="0"/>
          </a:p>
          <a:p>
            <a:pPr>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New namespace</a:t>
            </a:r>
          </a:p>
          <a:p>
            <a:pPr lvl="2">
              <a:buNone/>
            </a:pPr>
            <a:r>
              <a:rPr lang="en-US" sz="2800" dirty="0" smtClean="0">
                <a:solidFill>
                  <a:srgbClr val="0070C0"/>
                </a:solidFill>
              </a:rPr>
              <a:t>	</a:t>
            </a:r>
            <a:r>
              <a:rPr lang="en-US" sz="2800" b="1" dirty="0" err="1" smtClean="0">
                <a:solidFill>
                  <a:schemeClr val="accent4">
                    <a:lumMod val="75000"/>
                  </a:schemeClr>
                </a:solidFill>
              </a:rPr>
              <a:t>Autodesk.Revit.UI</a:t>
            </a:r>
            <a:endParaRPr lang="en-US" sz="2800" b="1" dirty="0" smtClean="0">
              <a:solidFill>
                <a:schemeClr val="accent4">
                  <a:lumMod val="75000"/>
                </a:schemeClr>
              </a:solidFill>
            </a:endParaRPr>
          </a:p>
          <a:p>
            <a:pPr lvl="2"/>
            <a:endParaRPr lang="en-US" sz="2800" dirty="0" smtClean="0">
              <a:solidFill>
                <a:srgbClr val="0070C0"/>
              </a:solidFill>
            </a:endParaRPr>
          </a:p>
          <a:p>
            <a:r>
              <a:rPr lang="en-US" dirty="0" smtClean="0"/>
              <a:t>New Widgets (</a:t>
            </a:r>
            <a:r>
              <a:rPr lang="en-US" dirty="0" err="1" smtClean="0"/>
              <a:t>SplitButton</a:t>
            </a:r>
            <a:r>
              <a:rPr lang="en-US" dirty="0" smtClean="0"/>
              <a:t>, </a:t>
            </a:r>
            <a:r>
              <a:rPr lang="en-US" dirty="0" err="1" smtClean="0"/>
              <a:t>ComboBox</a:t>
            </a:r>
            <a:r>
              <a:rPr lang="en-US" dirty="0" smtClean="0"/>
              <a:t>, </a:t>
            </a:r>
            <a:r>
              <a:rPr lang="en-US" dirty="0" err="1" smtClean="0"/>
              <a:t>TextBox</a:t>
            </a:r>
            <a:r>
              <a:rPr lang="en-US" dirty="0" smtClean="0"/>
              <a:t>, etc)</a:t>
            </a:r>
          </a:p>
          <a:p>
            <a:pPr lvl="2"/>
            <a:r>
              <a:rPr lang="en-US" dirty="0" smtClean="0"/>
              <a:t>New events for </a:t>
            </a:r>
            <a:r>
              <a:rPr lang="en-US" dirty="0" err="1" smtClean="0"/>
              <a:t>ComboBox</a:t>
            </a:r>
            <a:r>
              <a:rPr lang="en-US" dirty="0" smtClean="0"/>
              <a:t> and </a:t>
            </a:r>
            <a:r>
              <a:rPr lang="en-US" dirty="0" err="1" smtClean="0"/>
              <a:t>TextBox</a:t>
            </a:r>
            <a:endParaRPr lang="en-US" dirty="0" smtClean="0"/>
          </a:p>
          <a:p>
            <a:endParaRPr lang="en-US" dirty="0" smtClean="0"/>
          </a:p>
          <a:p>
            <a:r>
              <a:rPr lang="en-US" dirty="0" smtClean="0"/>
              <a:t>New properties</a:t>
            </a:r>
          </a:p>
          <a:p>
            <a:pPr lvl="2"/>
            <a:r>
              <a:rPr lang="en-US" sz="2800" dirty="0" err="1" smtClean="0">
                <a:solidFill>
                  <a:schemeClr val="accent4">
                    <a:lumMod val="75000"/>
                  </a:schemeClr>
                </a:solidFill>
              </a:rPr>
              <a:t>RibbonItem.Visible</a:t>
            </a:r>
            <a:endParaRPr lang="en-US" sz="2800" dirty="0" smtClean="0">
              <a:solidFill>
                <a:schemeClr val="accent4">
                  <a:lumMod val="75000"/>
                </a:schemeClr>
              </a:solidFill>
            </a:endParaRPr>
          </a:p>
          <a:p>
            <a:pPr lvl="2"/>
            <a:r>
              <a:rPr lang="en-US" sz="2800" dirty="0" err="1" smtClean="0">
                <a:solidFill>
                  <a:schemeClr val="accent4">
                    <a:lumMod val="75000"/>
                  </a:schemeClr>
                </a:solidFill>
              </a:rPr>
              <a:t>RibbonItem.LongDescription</a:t>
            </a:r>
            <a:endParaRPr lang="en-US" sz="2800" dirty="0" smtClean="0">
              <a:solidFill>
                <a:schemeClr val="accent4">
                  <a:lumMod val="75000"/>
                </a:schemeClr>
              </a:solidFill>
            </a:endParaRPr>
          </a:p>
          <a:p>
            <a:pPr lvl="2"/>
            <a:r>
              <a:rPr lang="en-US" sz="2800" dirty="0" err="1" smtClean="0">
                <a:solidFill>
                  <a:schemeClr val="accent4">
                    <a:lumMod val="75000"/>
                  </a:schemeClr>
                </a:solidFill>
              </a:rPr>
              <a:t>RibbonItem.ToolTipImage</a:t>
            </a:r>
            <a:endParaRPr lang="en-US" sz="2800" dirty="0" smtClean="0">
              <a:solidFill>
                <a:schemeClr val="accent4">
                  <a:lumMod val="75000"/>
                </a:schemeClr>
              </a:solidFill>
            </a:endParaRPr>
          </a:p>
          <a:p>
            <a:pPr lvl="2"/>
            <a:r>
              <a:rPr lang="en-US" sz="2800" dirty="0" err="1" smtClean="0">
                <a:solidFill>
                  <a:schemeClr val="accent4">
                    <a:lumMod val="75000"/>
                  </a:schemeClr>
                </a:solidFill>
              </a:rPr>
              <a:t>PushButton.AvailabilityClassName</a:t>
            </a:r>
            <a:endParaRPr lang="en-US" sz="2800" dirty="0" smtClean="0">
              <a:solidFill>
                <a:schemeClr val="accent4">
                  <a:lumMod val="75000"/>
                </a:schemeClr>
              </a:solidFill>
            </a:endParaRPr>
          </a:p>
          <a:p>
            <a:pPr lvl="2"/>
            <a:endParaRPr lang="en-US" dirty="0" smtClean="0">
              <a:solidFill>
                <a:schemeClr val="accent4">
                  <a:lumMod val="60000"/>
                  <a:lumOff val="40000"/>
                </a:schemeClr>
              </a:solidFill>
            </a:endParaRPr>
          </a:p>
          <a:p>
            <a:r>
              <a:rPr lang="en-US" dirty="0" smtClean="0"/>
              <a:t>Some pre-existing APIs changed </a:t>
            </a:r>
            <a:r>
              <a:rPr lang="en-US" sz="2400" dirty="0" smtClean="0"/>
              <a:t>(</a:t>
            </a:r>
            <a:r>
              <a:rPr lang="en-US" sz="2400" dirty="0" err="1" smtClean="0"/>
              <a:t>AddButtons</a:t>
            </a:r>
            <a:r>
              <a:rPr lang="en-US" sz="2400" dirty="0" smtClean="0"/>
              <a:t> -&gt; </a:t>
            </a:r>
            <a:r>
              <a:rPr lang="en-US" sz="2400" dirty="0" err="1" smtClean="0"/>
              <a:t>AddItems</a:t>
            </a:r>
            <a:r>
              <a:rPr lang="en-US" sz="2400" dirty="0" smtClean="0"/>
              <a:t>, etc)</a:t>
            </a:r>
          </a:p>
          <a:p>
            <a:pPr lvl="2"/>
            <a:endParaRPr lang="en-US" dirty="0" smtClean="0"/>
          </a:p>
          <a:p>
            <a:pPr lvl="2"/>
            <a:endParaRPr lang="en-US" sz="2800" dirty="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4797</Words>
  <Application>Microsoft Office PowerPoint</Application>
  <PresentationFormat>Custom</PresentationFormat>
  <Paragraphs>553</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ADSK_Dark</vt:lpstr>
      <vt:lpstr>ADSK_White</vt:lpstr>
      <vt:lpstr>Revit ® 2011 UI API</vt:lpstr>
      <vt:lpstr>Agenda</vt:lpstr>
      <vt:lpstr>Ribbon API</vt:lpstr>
      <vt:lpstr>Ribbon API Overview</vt:lpstr>
      <vt:lpstr>Ribbon API  Overview</vt:lpstr>
      <vt:lpstr>Ribbon API Classes</vt:lpstr>
      <vt:lpstr>Ribbon API  What’s new in 2011</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Events What’s new in 2011</vt:lpstr>
      <vt:lpstr>Events  What’s new in 2011</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End of Presentation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2010-07-20T21:52:11Z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