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  <p:sldMasterId id="2147483687" r:id="rId5"/>
  </p:sldMasterIdLst>
  <p:notesMasterIdLst>
    <p:notesMasterId r:id="rId18"/>
  </p:notesMasterIdLst>
  <p:handoutMasterIdLst>
    <p:handoutMasterId r:id="rId19"/>
  </p:handoutMasterIdLst>
  <p:sldIdLst>
    <p:sldId id="316" r:id="rId6"/>
    <p:sldId id="334" r:id="rId7"/>
    <p:sldId id="320" r:id="rId8"/>
    <p:sldId id="340" r:id="rId9"/>
    <p:sldId id="336" r:id="rId10"/>
    <p:sldId id="337" r:id="rId11"/>
    <p:sldId id="338" r:id="rId12"/>
    <p:sldId id="339" r:id="rId13"/>
    <p:sldId id="341" r:id="rId14"/>
    <p:sldId id="330" r:id="rId15"/>
    <p:sldId id="331" r:id="rId16"/>
    <p:sldId id="332" r:id="rId17"/>
  </p:sldIdLst>
  <p:sldSz cx="13011150" cy="9756775"/>
  <p:notesSz cx="6805613" cy="9939338"/>
  <p:defaultTextStyle>
    <a:defPPr>
      <a:defRPr lang="en-US"/>
    </a:defPPr>
    <a:lvl1pPr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6334" indent="-19128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294318" indent="-38405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42283" indent="-57683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588682" indent="-76803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7575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30905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186052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4120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66"/>
    <a:srgbClr val="118888"/>
    <a:srgbClr val="77BB11"/>
    <a:srgbClr val="004282"/>
    <a:srgbClr val="7F7F7F"/>
    <a:srgbClr val="FFAA00"/>
    <a:srgbClr val="EE5500"/>
    <a:srgbClr val="DD0000"/>
    <a:srgbClr val="FF4600"/>
    <a:srgbClr val="737373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9" autoAdjust="0"/>
    <p:restoredTop sz="81818" autoAdjust="0"/>
  </p:normalViewPr>
  <p:slideViewPr>
    <p:cSldViewPr>
      <p:cViewPr varScale="1">
        <p:scale>
          <a:sx n="57" d="100"/>
          <a:sy n="57" d="100"/>
        </p:scale>
        <p:origin x="-624" y="-102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930" y="-96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83806" y="169069"/>
            <a:ext cx="2949848" cy="245269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 sz="1200"/>
              <a:pPr>
                <a:defRPr/>
              </a:pPr>
              <a:t>5/3/2010</a:t>
            </a:fld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49228" y="9389269"/>
            <a:ext cx="2948778" cy="39648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z="1200" dirty="0" err="1" smtClean="0"/>
              <a:t>Revit</a:t>
            </a:r>
            <a:r>
              <a:rPr lang="en-US" sz="1200" dirty="0" smtClean="0"/>
              <a:t> Family API Hands-on Training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07606" y="9440070"/>
            <a:ext cx="2949848" cy="330199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5/3/2010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9875" y="828675"/>
            <a:ext cx="3725863" cy="2795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1" y="3975263"/>
            <a:ext cx="5445132" cy="5218123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1807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526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18635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205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37533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5019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2534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0048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8F384-83B3-4FE4-81B8-E1233D32475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F6669-55C1-4DF2-95E8-75ADE8EF281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7287" cy="3725863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93" y="4721531"/>
            <a:ext cx="4992029" cy="4471675"/>
          </a:xfrm>
          <a:noFill/>
          <a:ln/>
        </p:spPr>
        <p:txBody>
          <a:bodyPr>
            <a:normAutofit lnSpcReduction="10000"/>
          </a:bodyPr>
          <a:lstStyle/>
          <a:p>
            <a:endParaRPr lang="en-GB" sz="17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4119BEC-6420-476A-8DC2-5072788112F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538288" y="828675"/>
            <a:ext cx="3729037" cy="2797175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F6669-55C1-4DF2-95E8-75ADE8EF281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7287" cy="3725863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93" y="4721531"/>
            <a:ext cx="4992029" cy="4471675"/>
          </a:xfrm>
          <a:noFill/>
          <a:ln/>
        </p:spPr>
        <p:txBody>
          <a:bodyPr>
            <a:normAutofit lnSpcReduction="10000"/>
          </a:bodyPr>
          <a:lstStyle/>
          <a:p>
            <a:endParaRPr lang="en-GB" sz="17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1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 userDrawn="1"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Autodesk </a:t>
            </a:r>
            <a:endParaRPr lang="en-US" sz="900" baseline="0" dirty="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0" y="2668589"/>
            <a:ext cx="13011149" cy="3581399"/>
          </a:xfrm>
          <a:prstGeom prst="rect">
            <a:avLst/>
          </a:prstGeom>
          <a:solidFill>
            <a:schemeClr val="bg1">
              <a:alpha val="81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1" tIns="45513" rIns="91061" bIns="45513" numCol="1" rtlCol="0" anchor="t" anchorCtr="0" compatLnSpc="1">
            <a:prstTxWarp prst="textNoShape">
              <a:avLst/>
            </a:prstTxWarp>
          </a:bodyPr>
          <a:lstStyle/>
          <a:p>
            <a:pPr algn="ctr" defTabSz="910455"/>
            <a:endParaRPr lang="en-US" sz="3100" dirty="0" smtClean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594361" y="2973389"/>
            <a:ext cx="11983084" cy="1448271"/>
          </a:xfrm>
        </p:spPr>
        <p:txBody>
          <a:bodyPr anchor="t"/>
          <a:lstStyle/>
          <a:p>
            <a:r>
              <a:rPr lang="en-US" dirty="0" smtClean="0"/>
              <a:t>Autodesk </a:t>
            </a:r>
            <a:r>
              <a:rPr lang="en-US" dirty="0" err="1" smtClean="0"/>
              <a:t>Revit</a:t>
            </a:r>
            <a:r>
              <a:rPr lang="en-US" dirty="0" smtClean="0"/>
              <a:t> ® 2011  </a:t>
            </a:r>
            <a:br>
              <a:rPr lang="en-US" dirty="0" smtClean="0"/>
            </a:br>
            <a:r>
              <a:rPr lang="en-US" dirty="0" err="1" smtClean="0"/>
              <a:t>Revit</a:t>
            </a:r>
            <a:r>
              <a:rPr lang="en-US" dirty="0" smtClean="0"/>
              <a:t> API Intro. Hands on </a:t>
            </a:r>
            <a:r>
              <a:rPr lang="en-US" dirty="0" smtClean="0"/>
              <a:t>Training (Draft)</a:t>
            </a:r>
            <a:endParaRPr lang="en-US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594361" y="4954239"/>
            <a:ext cx="9034109" cy="1067148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800" i="1" dirty="0" smtClean="0"/>
              <a:t>Adam Nagy</a:t>
            </a:r>
          </a:p>
          <a:p>
            <a:pPr marL="0" indent="0">
              <a:spcBef>
                <a:spcPts val="201"/>
              </a:spcBef>
              <a:buNone/>
            </a:pPr>
            <a:r>
              <a:rPr lang="en-US" sz="2800" i="1" dirty="0" smtClean="0"/>
              <a:t>Developer Technical Services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51" grpId="0"/>
      <p:bldP spid="205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1111" y="228623"/>
            <a:ext cx="11276330" cy="998465"/>
          </a:xfrm>
        </p:spPr>
        <p:txBody>
          <a:bodyPr/>
          <a:lstStyle/>
          <a:p>
            <a:pPr eaLnBrk="1" hangingPunct="1"/>
            <a:r>
              <a:rPr lang="en-GB" dirty="0" err="1" smtClean="0"/>
              <a:t>Revit</a:t>
            </a:r>
            <a:r>
              <a:rPr lang="en-GB" dirty="0" smtClean="0"/>
              <a:t> API Getting Started Samples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idx="1"/>
          </p:nvPr>
        </p:nvSpPr>
        <p:spPr>
          <a:xfrm>
            <a:off x="443640" y="1409653"/>
            <a:ext cx="11866348" cy="7546203"/>
          </a:xfrm>
        </p:spPr>
        <p:txBody>
          <a:bodyPr/>
          <a:lstStyle/>
          <a:p>
            <a:pPr marL="87646" indent="-325098"/>
            <a:r>
              <a:rPr lang="en-GB" sz="2800" dirty="0" smtClean="0"/>
              <a:t>[You can list some samples that you can recommend as a good starting point here]  </a:t>
            </a:r>
          </a:p>
          <a:p>
            <a:pPr marL="87646" indent="-325098"/>
            <a:endParaRPr lang="en-GB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1" name="Rectangle 3"/>
          <p:cNvSpPr>
            <a:spLocks noGrp="1" noChangeArrowheads="1"/>
          </p:cNvSpPr>
          <p:nvPr>
            <p:ph idx="1"/>
          </p:nvPr>
        </p:nvSpPr>
        <p:spPr>
          <a:xfrm>
            <a:off x="443640" y="1531180"/>
            <a:ext cx="11980651" cy="6669891"/>
          </a:xfrm>
        </p:spPr>
        <p:txBody>
          <a:bodyPr/>
          <a:lstStyle/>
          <a:p>
            <a:pPr marL="87646" indent="-325098"/>
            <a:r>
              <a:rPr lang="en-GB" sz="2400" dirty="0" err="1" smtClean="0"/>
              <a:t>Revit</a:t>
            </a:r>
            <a:r>
              <a:rPr lang="en-GB" sz="2400" dirty="0" smtClean="0"/>
              <a:t> UI Labs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4576" y="194234"/>
            <a:ext cx="11276330" cy="998465"/>
          </a:xfrm>
        </p:spPr>
        <p:txBody>
          <a:bodyPr/>
          <a:lstStyle/>
          <a:p>
            <a:pPr eaLnBrk="1" hangingPunct="1"/>
            <a:r>
              <a:rPr lang="en-GB" dirty="0" smtClean="0"/>
              <a:t>Where do we go next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SK_Last_sl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"/>
            <a:ext cx="13011149" cy="9753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API Intro.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API fundamentals </a:t>
            </a:r>
          </a:p>
          <a:p>
            <a:pPr lvl="1"/>
            <a:r>
              <a:rPr lang="en-US" dirty="0" err="1" smtClean="0"/>
              <a:t>Revit</a:t>
            </a:r>
            <a:r>
              <a:rPr lang="en-US" dirty="0" smtClean="0"/>
              <a:t> Add-ins: external command/application, attributes, add-in manifest and object model </a:t>
            </a:r>
          </a:p>
          <a:p>
            <a:pPr lvl="1"/>
            <a:r>
              <a:rPr lang="en-US" dirty="0" smtClean="0"/>
              <a:t>Representation of </a:t>
            </a:r>
            <a:r>
              <a:rPr lang="en-US" dirty="0" err="1" smtClean="0"/>
              <a:t>Revit</a:t>
            </a:r>
            <a:r>
              <a:rPr lang="en-US" dirty="0" smtClean="0"/>
              <a:t> elements  </a:t>
            </a:r>
          </a:p>
          <a:p>
            <a:pPr lvl="1"/>
            <a:r>
              <a:rPr lang="en-US" dirty="0" smtClean="0"/>
              <a:t>Element iteration, filtering and queries </a:t>
            </a:r>
          </a:p>
          <a:p>
            <a:pPr lvl="1"/>
            <a:r>
              <a:rPr lang="en-US" dirty="0" smtClean="0"/>
              <a:t>Element modification</a:t>
            </a:r>
          </a:p>
          <a:p>
            <a:pPr lvl="1"/>
            <a:r>
              <a:rPr lang="en-US" dirty="0" smtClean="0"/>
              <a:t>Model creation </a:t>
            </a:r>
          </a:p>
          <a:p>
            <a:r>
              <a:rPr lang="en-US" dirty="0" smtClean="0"/>
              <a:t>Exercises: </a:t>
            </a:r>
          </a:p>
          <a:p>
            <a:pPr lvl="1"/>
            <a:r>
              <a:rPr lang="en-US" dirty="0" smtClean="0"/>
              <a:t>Lab1 – “Hello World”</a:t>
            </a:r>
          </a:p>
          <a:p>
            <a:pPr lvl="1"/>
            <a:r>
              <a:rPr lang="en-US" dirty="0" smtClean="0"/>
              <a:t>Lab2 – DB element  </a:t>
            </a:r>
          </a:p>
          <a:p>
            <a:pPr lvl="1"/>
            <a:r>
              <a:rPr lang="en-US" dirty="0" smtClean="0"/>
              <a:t>Lab3 – element filtering </a:t>
            </a:r>
          </a:p>
          <a:p>
            <a:pPr lvl="1"/>
            <a:r>
              <a:rPr lang="en-US" dirty="0" smtClean="0"/>
              <a:t>Lab4 – element modification </a:t>
            </a:r>
          </a:p>
          <a:p>
            <a:pPr lvl="1"/>
            <a:r>
              <a:rPr lang="en-US" dirty="0" smtClean="0"/>
              <a:t>Lab5 – model creation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Add-ins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40" y="1531179"/>
            <a:ext cx="12163327" cy="4771216"/>
          </a:xfrm>
        </p:spPr>
        <p:txBody>
          <a:bodyPr/>
          <a:lstStyle/>
          <a:p>
            <a:r>
              <a:rPr lang="en-US" dirty="0" smtClean="0"/>
              <a:t>To Do </a:t>
            </a:r>
          </a:p>
          <a:p>
            <a:r>
              <a:rPr lang="en-US" dirty="0" smtClean="0"/>
              <a:t>Slides to explains each topic comes here. E.g., </a:t>
            </a:r>
            <a:r>
              <a:rPr lang="en-US" dirty="0" err="1" smtClean="0"/>
              <a:t>IExternal</a:t>
            </a:r>
            <a:r>
              <a:rPr lang="en-US" dirty="0" smtClean="0"/>
              <a:t> command, </a:t>
            </a:r>
            <a:r>
              <a:rPr lang="en-US" dirty="0" err="1" smtClean="0"/>
              <a:t>IExternal</a:t>
            </a:r>
            <a:r>
              <a:rPr lang="en-US" dirty="0" smtClean="0"/>
              <a:t> Application, Attributes, Manifest file. </a:t>
            </a:r>
          </a:p>
          <a:p>
            <a:r>
              <a:rPr lang="en-US" dirty="0" smtClean="0"/>
              <a:t>Make is simple as you can explain these while showing demo. </a:t>
            </a:r>
          </a:p>
          <a:p>
            <a:r>
              <a:rPr lang="en-US" dirty="0" smtClean="0"/>
              <a:t>Possibly after a set of slides, you can link to the lab1, lab2, etc.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Intro Labs 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Exercises to learn the fundamentals of </a:t>
            </a:r>
            <a:r>
              <a:rPr lang="en-US" dirty="0" err="1" smtClean="0"/>
              <a:t>Revit</a:t>
            </a:r>
            <a:r>
              <a:rPr lang="en-US" dirty="0" smtClean="0"/>
              <a:t> API:  </a:t>
            </a:r>
          </a:p>
          <a:p>
            <a:endParaRPr lang="en-US" dirty="0" smtClean="0"/>
          </a:p>
          <a:p>
            <a:r>
              <a:rPr lang="en-US" dirty="0" smtClean="0"/>
              <a:t>Lab1 – Hello world: external command and application  </a:t>
            </a:r>
          </a:p>
          <a:p>
            <a:r>
              <a:rPr lang="en-US" dirty="0" smtClean="0"/>
              <a:t>Lab2 – DB element  </a:t>
            </a:r>
          </a:p>
          <a:p>
            <a:r>
              <a:rPr lang="en-US" dirty="0" smtClean="0"/>
              <a:t>Lab3 – element filtering</a:t>
            </a:r>
          </a:p>
          <a:p>
            <a:r>
              <a:rPr lang="en-US" dirty="0" smtClean="0"/>
              <a:t>Lab4 – element modifications  </a:t>
            </a:r>
          </a:p>
          <a:p>
            <a:r>
              <a:rPr lang="en-US" dirty="0" smtClean="0"/>
              <a:t>Lab5 – model creation </a:t>
            </a:r>
          </a:p>
          <a:p>
            <a:r>
              <a:rPr lang="en-US" dirty="0" smtClean="0"/>
              <a:t>(Lab6 – shared parameter, slightly extended model creation category. To Do) 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> learn THE basics of </a:t>
            </a:r>
            <a:r>
              <a:rPr lang="en-US" dirty="0" err="1" smtClean="0"/>
              <a:t>Revit</a:t>
            </a:r>
            <a:r>
              <a:rPr lang="en-US" dirty="0" smtClean="0"/>
              <a:t> API.  </a:t>
            </a:r>
          </a:p>
          <a:p>
            <a:pPr lvl="1"/>
            <a:r>
              <a:rPr lang="en-US" dirty="0" smtClean="0"/>
              <a:t>Implement an external command/application</a:t>
            </a:r>
          </a:p>
          <a:p>
            <a:pPr lvl="1"/>
            <a:r>
              <a:rPr lang="en-US" dirty="0" smtClean="0"/>
              <a:t>Implement an external application</a:t>
            </a:r>
          </a:p>
          <a:p>
            <a:pPr lvl="1"/>
            <a:r>
              <a:rPr lang="en-US" dirty="0" smtClean="0"/>
              <a:t>Apply attributes</a:t>
            </a:r>
          </a:p>
          <a:p>
            <a:pPr lvl="1"/>
            <a:r>
              <a:rPr lang="en-US" dirty="0" smtClean="0"/>
              <a:t>Write an add-in manifest file </a:t>
            </a:r>
          </a:p>
          <a:p>
            <a:pPr lvl="1"/>
            <a:r>
              <a:rPr lang="en-US" dirty="0" smtClean="0"/>
              <a:t>Access to the </a:t>
            </a:r>
            <a:r>
              <a:rPr lang="en-US" dirty="0" err="1" smtClean="0"/>
              <a:t>Revit</a:t>
            </a:r>
            <a:r>
              <a:rPr lang="en-US" dirty="0" smtClean="0"/>
              <a:t> object model</a:t>
            </a:r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IExternalCommand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IExternalApplication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2"/>
            <a:r>
              <a:rPr lang="en-US" sz="2000" dirty="0" err="1" smtClean="0">
                <a:solidFill>
                  <a:schemeClr val="accent6"/>
                </a:solidFill>
              </a:rPr>
              <a:t>OnStartup</a:t>
            </a:r>
            <a:r>
              <a:rPr lang="en-US" sz="2000" dirty="0" smtClean="0">
                <a:solidFill>
                  <a:schemeClr val="accent6"/>
                </a:solidFill>
              </a:rPr>
              <a:t>()</a:t>
            </a:r>
          </a:p>
          <a:p>
            <a:pPr lvl="2"/>
            <a:r>
              <a:rPr lang="en-US" sz="2000" dirty="0" err="1" smtClean="0">
                <a:solidFill>
                  <a:schemeClr val="accent6"/>
                </a:solidFill>
              </a:rPr>
              <a:t>OnShutdown</a:t>
            </a:r>
            <a:r>
              <a:rPr lang="en-US" sz="20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r>
              <a:rPr lang="en-US" sz="2400" dirty="0" smtClean="0">
                <a:solidFill>
                  <a:schemeClr val="accent6"/>
                </a:solidFill>
              </a:rPr>
              <a:t>Attributes</a:t>
            </a:r>
          </a:p>
          <a:p>
            <a:pPr lvl="2"/>
            <a:r>
              <a:rPr lang="en-US" sz="2000" dirty="0" err="1" smtClean="0">
                <a:solidFill>
                  <a:schemeClr val="accent6"/>
                </a:solidFill>
              </a:rPr>
              <a:t>TransactionMode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 lvl="2"/>
            <a:r>
              <a:rPr lang="en-US" sz="2000" dirty="0" err="1" smtClean="0">
                <a:solidFill>
                  <a:schemeClr val="accent6"/>
                </a:solidFill>
              </a:rPr>
              <a:t>RegenerationOption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ExternalCommandData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</a:p>
          <a:p>
            <a:pPr>
              <a:buNone/>
            </a:pPr>
            <a:endParaRPr lang="en-US" sz="2700" dirty="0" smtClean="0">
              <a:solidFill>
                <a:schemeClr val="accent6"/>
              </a:solidFill>
            </a:endParaRPr>
          </a:p>
          <a:p>
            <a:pPr lvl="1"/>
            <a:endParaRPr lang="en-US" sz="2400" dirty="0" smtClean="0">
              <a:solidFill>
                <a:schemeClr val="accent6"/>
              </a:solidFill>
            </a:endParaRPr>
          </a:p>
        </p:txBody>
      </p:sp>
      <p:pic>
        <p:nvPicPr>
          <p:cNvPr id="6" name="Picture 5" descr="Hello Worl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572375" y="3070120"/>
            <a:ext cx="5410200" cy="1198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Lab1 – Hello World: external command and application </a:t>
            </a:r>
            <a:endParaRPr lang="en-US" dirty="0"/>
          </a:p>
        </p:txBody>
      </p:sp>
      <p:pic>
        <p:nvPicPr>
          <p:cNvPr id="7" name="Picture 6" descr="commandDataVersion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6385143" y="3887787"/>
            <a:ext cx="5149632" cy="1336232"/>
          </a:xfrm>
          <a:prstGeom prst="rect">
            <a:avLst/>
          </a:prstGeom>
        </p:spPr>
      </p:pic>
      <p:pic>
        <p:nvPicPr>
          <p:cNvPr id="8" name="Picture 7" descr="commandDataWallTypes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9401175" y="4536535"/>
            <a:ext cx="3371131" cy="43804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B Element and Type Parameters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267755" y="3811587"/>
            <a:ext cx="5743395" cy="5148806"/>
          </a:xfrm>
          <a:prstGeom prst="rect">
            <a:avLst/>
          </a:prstGeom>
        </p:spPr>
      </p:pic>
      <p:pic>
        <p:nvPicPr>
          <p:cNvPr id="8" name="Picture 7" descr="DB Element Basic Info Identify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7267575" y="611187"/>
            <a:ext cx="5337954" cy="2024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Lab2 – DB Element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> learn how an element is </a:t>
            </a:r>
            <a:br>
              <a:rPr lang="en-US" dirty="0" smtClean="0"/>
            </a:br>
            <a:r>
              <a:rPr lang="en-US" dirty="0" smtClean="0"/>
              <a:t>represented in the </a:t>
            </a:r>
            <a:r>
              <a:rPr lang="en-US" dirty="0" err="1" smtClean="0"/>
              <a:t>Revit</a:t>
            </a:r>
            <a:r>
              <a:rPr lang="en-US" dirty="0" smtClean="0"/>
              <a:t> and how to retrieve information about it   </a:t>
            </a:r>
          </a:p>
          <a:p>
            <a:pPr lvl="1"/>
            <a:r>
              <a:rPr lang="en-US" dirty="0" smtClean="0"/>
              <a:t>Identify element</a:t>
            </a:r>
          </a:p>
          <a:p>
            <a:pPr lvl="1"/>
            <a:r>
              <a:rPr lang="en-US" dirty="0" smtClean="0"/>
              <a:t>Retrieve:</a:t>
            </a:r>
          </a:p>
          <a:p>
            <a:pPr lvl="2"/>
            <a:r>
              <a:rPr lang="en-US" dirty="0" smtClean="0"/>
              <a:t>a set of properties of an element</a:t>
            </a:r>
          </a:p>
          <a:p>
            <a:pPr lvl="2"/>
            <a:r>
              <a:rPr lang="en-US" dirty="0" smtClean="0"/>
              <a:t>a specific property of an element</a:t>
            </a:r>
          </a:p>
          <a:p>
            <a:pPr lvl="2"/>
            <a:r>
              <a:rPr lang="en-US" dirty="0" smtClean="0"/>
              <a:t>location information </a:t>
            </a:r>
          </a:p>
          <a:p>
            <a:pPr lvl="2"/>
            <a:r>
              <a:rPr lang="en-US" dirty="0" smtClean="0"/>
              <a:t>geometry information</a:t>
            </a:r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elem.GetType</a:t>
            </a:r>
            <a:r>
              <a:rPr lang="en-US" sz="2400" dirty="0" smtClean="0">
                <a:solidFill>
                  <a:schemeClr val="accent6"/>
                </a:solidFill>
              </a:rPr>
              <a:t>(), .Category(), .Id(), .</a:t>
            </a:r>
            <a:r>
              <a:rPr lang="en-US" sz="2400" dirty="0" err="1" smtClean="0">
                <a:solidFill>
                  <a:schemeClr val="accent6"/>
                </a:solidFill>
              </a:rPr>
              <a:t>GetTypeId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smtClean="0">
                <a:solidFill>
                  <a:schemeClr val="accent6"/>
                </a:solidFill>
              </a:rPr>
              <a:t>Wall, Floor, </a:t>
            </a:r>
            <a:r>
              <a:rPr lang="en-US" sz="2400" dirty="0" err="1" smtClean="0">
                <a:solidFill>
                  <a:schemeClr val="accent6"/>
                </a:solidFill>
              </a:rPr>
              <a:t>RoofBase</a:t>
            </a:r>
            <a:r>
              <a:rPr lang="en-US" sz="2400" dirty="0" smtClean="0">
                <a:solidFill>
                  <a:schemeClr val="accent6"/>
                </a:solidFill>
              </a:rPr>
              <a:t>, </a:t>
            </a:r>
            <a:r>
              <a:rPr lang="en-US" sz="2400" dirty="0" err="1" smtClean="0">
                <a:solidFill>
                  <a:schemeClr val="accent6"/>
                </a:solidFill>
              </a:rPr>
              <a:t>FamilyInstance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WallType</a:t>
            </a:r>
            <a:r>
              <a:rPr lang="en-US" sz="2400" dirty="0" smtClean="0">
                <a:solidFill>
                  <a:schemeClr val="accent6"/>
                </a:solidFill>
              </a:rPr>
              <a:t>, </a:t>
            </a:r>
            <a:r>
              <a:rPr lang="en-US" sz="2400" dirty="0" err="1" smtClean="0">
                <a:solidFill>
                  <a:schemeClr val="accent6"/>
                </a:solidFill>
              </a:rPr>
              <a:t>FloorType</a:t>
            </a:r>
            <a:r>
              <a:rPr lang="en-US" sz="2400" dirty="0" smtClean="0">
                <a:solidFill>
                  <a:schemeClr val="accent6"/>
                </a:solidFill>
              </a:rPr>
              <a:t>, </a:t>
            </a:r>
            <a:r>
              <a:rPr lang="en-US" sz="2400" dirty="0" err="1" smtClean="0">
                <a:solidFill>
                  <a:schemeClr val="accent6"/>
                </a:solidFill>
              </a:rPr>
              <a:t>RoofType</a:t>
            </a:r>
            <a:r>
              <a:rPr lang="en-US" sz="2400" dirty="0" smtClean="0">
                <a:solidFill>
                  <a:schemeClr val="accent6"/>
                </a:solidFill>
              </a:rPr>
              <a:t>, </a:t>
            </a:r>
            <a:r>
              <a:rPr lang="en-US" sz="2400" dirty="0" err="1" smtClean="0">
                <a:solidFill>
                  <a:schemeClr val="accent6"/>
                </a:solidFill>
              </a:rPr>
              <a:t>FamilySymbol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r>
              <a:rPr lang="en-US" sz="2400" dirty="0" smtClean="0">
                <a:solidFill>
                  <a:schemeClr val="accent6"/>
                </a:solidFill>
              </a:rPr>
              <a:t>Parameter</a:t>
            </a:r>
          </a:p>
          <a:p>
            <a:pPr lvl="1"/>
            <a:r>
              <a:rPr lang="en-US" sz="2400" dirty="0" smtClean="0">
                <a:solidFill>
                  <a:schemeClr val="accent6"/>
                </a:solidFill>
              </a:rPr>
              <a:t>Location, </a:t>
            </a:r>
            <a:r>
              <a:rPr lang="en-US" sz="2400" dirty="0" err="1" smtClean="0">
                <a:solidFill>
                  <a:schemeClr val="accent6"/>
                </a:solidFill>
              </a:rPr>
              <a:t>LocationCurve</a:t>
            </a:r>
            <a:r>
              <a:rPr lang="en-US" sz="2400" dirty="0" smtClean="0">
                <a:solidFill>
                  <a:schemeClr val="accent6"/>
                </a:solidFill>
              </a:rPr>
              <a:t>, </a:t>
            </a:r>
            <a:r>
              <a:rPr lang="en-US" sz="2400" dirty="0" err="1" smtClean="0">
                <a:solidFill>
                  <a:schemeClr val="accent6"/>
                </a:solidFill>
              </a:rPr>
              <a:t>LocationPoint</a:t>
            </a:r>
            <a:r>
              <a:rPr lang="en-US" sz="2400" dirty="0" smtClean="0">
                <a:solidFill>
                  <a:schemeClr val="accent6"/>
                </a:solidFill>
              </a:rPr>
              <a:t> 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GeometryElement</a:t>
            </a:r>
            <a:r>
              <a:rPr lang="en-US" sz="2400" dirty="0" smtClean="0">
                <a:solidFill>
                  <a:schemeClr val="accent6"/>
                </a:solidFill>
              </a:rPr>
              <a:t>  </a:t>
            </a:r>
          </a:p>
          <a:p>
            <a:pPr lvl="1"/>
            <a:endParaRPr 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tering 3 filters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429375" y="3659187"/>
            <a:ext cx="6592374" cy="480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Lab3 – Element Filtering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> learn how to filter elements   </a:t>
            </a:r>
          </a:p>
          <a:p>
            <a:pPr lvl="1"/>
            <a:r>
              <a:rPr lang="en-US" dirty="0" smtClean="0"/>
              <a:t>Retrieve family types</a:t>
            </a:r>
          </a:p>
          <a:p>
            <a:pPr lvl="1"/>
            <a:r>
              <a:rPr lang="en-US" dirty="0" smtClean="0"/>
              <a:t>Retrieve instances of a specific object type </a:t>
            </a:r>
          </a:p>
          <a:p>
            <a:pPr lvl="1"/>
            <a:r>
              <a:rPr lang="en-US" dirty="0" smtClean="0"/>
              <a:t>Find specific family type </a:t>
            </a:r>
          </a:p>
          <a:p>
            <a:pPr lvl="1"/>
            <a:r>
              <a:rPr lang="en-US" dirty="0" smtClean="0"/>
              <a:t>Find specific instances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You will need lots of hands-on 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exercise for filtering</a:t>
            </a:r>
            <a:endParaRPr lang="en-US" dirty="0" smtClean="0"/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rvtDoc.WallTypes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FilteredElementCollector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ElementClassFilter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ElementCategoryFilter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ElementParameterFilter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FilteredElementIterator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r>
              <a:rPr lang="en-US" sz="2400" dirty="0" smtClean="0">
                <a:solidFill>
                  <a:schemeClr val="accent6"/>
                </a:solidFill>
              </a:rPr>
              <a:t>LINQ query </a:t>
            </a:r>
          </a:p>
          <a:p>
            <a:pPr lvl="1"/>
            <a:endParaRPr lang="en-US" sz="2400" dirty="0" smtClean="0">
              <a:solidFill>
                <a:schemeClr val="accent6"/>
              </a:solidFill>
            </a:endParaRPr>
          </a:p>
          <a:p>
            <a:pPr lvl="1">
              <a:buNone/>
            </a:pPr>
            <a:endParaRPr 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lementModification sampl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048375" y="3788874"/>
            <a:ext cx="6858000" cy="4594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Lab4 – Element Modification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 </a:t>
            </a:r>
            <a:r>
              <a:rPr lang="en-US" dirty="0" smtClean="0"/>
              <a:t>learn how to modify elements</a:t>
            </a:r>
          </a:p>
          <a:p>
            <a:pPr lvl="1"/>
            <a:r>
              <a:rPr lang="en-US" dirty="0" smtClean="0"/>
              <a:t>Modify an element’s properties, parameters and location</a:t>
            </a:r>
          </a:p>
          <a:p>
            <a:pPr lvl="1"/>
            <a:r>
              <a:rPr lang="en-US" dirty="0" smtClean="0"/>
              <a:t>Modify an element using Document level methods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aWall.WallType</a:t>
            </a:r>
            <a:r>
              <a:rPr lang="en-US" sz="2400" dirty="0" smtClean="0">
                <a:solidFill>
                  <a:schemeClr val="accent6"/>
                </a:solidFill>
              </a:rPr>
              <a:t>, </a:t>
            </a:r>
            <a:r>
              <a:rPr lang="en-US" sz="2400" dirty="0" err="1" smtClean="0">
                <a:solidFill>
                  <a:schemeClr val="accent6"/>
                </a:solidFill>
              </a:rPr>
              <a:t>aDoor.Symbol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aWall.Parameter</a:t>
            </a:r>
            <a:r>
              <a:rPr lang="en-US" sz="2400" dirty="0" smtClean="0">
                <a:solidFill>
                  <a:schemeClr val="accent6"/>
                </a:solidFill>
              </a:rPr>
              <a:t>(</a:t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    </a:t>
            </a:r>
            <a:r>
              <a:rPr lang="en-US" sz="2400" dirty="0" err="1" smtClean="0">
                <a:solidFill>
                  <a:schemeClr val="accent6"/>
                </a:solidFill>
              </a:rPr>
              <a:t>BuiltInParameter.WALL_TOP_OFFSET</a:t>
            </a:r>
            <a:r>
              <a:rPr lang="en-US" sz="2400" dirty="0" smtClean="0">
                <a:solidFill>
                  <a:schemeClr val="accent6"/>
                </a:solidFill>
              </a:rPr>
              <a:t>).Set(14.0)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LocationCurve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LocationPoint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rvtApp.Create.NewLineBound</a:t>
            </a:r>
            <a:r>
              <a:rPr lang="en-US" sz="2400" dirty="0" smtClean="0">
                <a:solidFill>
                  <a:schemeClr val="accent6"/>
                </a:solidFill>
              </a:rPr>
              <a:t>(pt1, pt2)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rvtDoc.Move</a:t>
            </a:r>
            <a:r>
              <a:rPr lang="en-US" sz="2400" dirty="0" smtClean="0">
                <a:solidFill>
                  <a:schemeClr val="accent6"/>
                </a:solidFill>
              </a:rPr>
              <a:t>(), .Rotate()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rvtDoc.Regenerate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endParaRPr lang="en-US" sz="2400" dirty="0" smtClean="0">
              <a:solidFill>
                <a:schemeClr val="accent6"/>
              </a:solidFill>
            </a:endParaRPr>
          </a:p>
          <a:p>
            <a:pPr lvl="1"/>
            <a:endParaRPr lang="en-US" sz="2400" dirty="0" smtClean="0">
              <a:solidFill>
                <a:schemeClr val="accent6"/>
              </a:solidFill>
            </a:endParaRPr>
          </a:p>
          <a:p>
            <a:pPr lvl="1">
              <a:buNone/>
            </a:pPr>
            <a:endParaRPr 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delCreation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591175" y="1449387"/>
            <a:ext cx="7038975" cy="4547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Lab5 – Model Creation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 learn how to create a </a:t>
            </a:r>
            <a:r>
              <a:rPr lang="en-US" b="1" dirty="0" err="1" smtClean="0"/>
              <a:t>Revit</a:t>
            </a:r>
            <a:r>
              <a:rPr lang="en-US" b="1" dirty="0" smtClean="0"/>
              <a:t> model </a:t>
            </a:r>
            <a:endParaRPr lang="en-US" dirty="0" smtClean="0"/>
          </a:p>
          <a:p>
            <a:pPr lvl="1"/>
            <a:r>
              <a:rPr lang="en-US" dirty="0" smtClean="0"/>
              <a:t>Create instances of </a:t>
            </a:r>
            <a:br>
              <a:rPr lang="en-US" dirty="0" smtClean="0"/>
            </a:br>
            <a:r>
              <a:rPr lang="en-US" dirty="0" smtClean="0"/>
              <a:t>architectural elements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700" dirty="0" smtClean="0">
                <a:solidFill>
                  <a:schemeClr val="accent6"/>
                </a:solidFill>
              </a:rPr>
              <a:t>Classes and methods: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rvtDoc.Create.NewWall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rvtDoc.Create.NewFamilyInstance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rvtDoc.Create.NewFootPrintRoof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rvtDoc.Regenerate</a:t>
            </a:r>
            <a:r>
              <a:rPr lang="en-US" sz="2400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rvtDoc.AutoJoinElements</a:t>
            </a:r>
            <a:r>
              <a:rPr lang="en-US" sz="2400" dirty="0" smtClean="0">
                <a:solidFill>
                  <a:schemeClr val="accent6"/>
                </a:solidFill>
              </a:rPr>
              <a:t>() </a:t>
            </a:r>
          </a:p>
          <a:p>
            <a:pPr lvl="1"/>
            <a:endParaRPr lang="en-US" sz="2400" dirty="0" smtClean="0">
              <a:solidFill>
                <a:schemeClr val="accent6"/>
              </a:solidFill>
            </a:endParaRPr>
          </a:p>
          <a:p>
            <a:pPr lvl="1">
              <a:buNone/>
            </a:pPr>
            <a:endParaRPr 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reative Catalog" ma:contentTypeID="0x0101003D62B9A716C08244A68E1D56ED354A9500A7EFD4C2F324CA44B4E995A506E2E1CF" ma:contentTypeVersion="31" ma:contentTypeDescription="" ma:contentTypeScope="" ma:versionID="17bc19fc9bd490bc1bda444d86d6b7f0">
  <xsd:schema xmlns:xsd="http://www.w3.org/2001/XMLSchema" xmlns:p="http://schemas.microsoft.com/office/2006/metadata/properties" xmlns:ns2="c8bab806-ca78-4cad-94f6-48e563f76e95" xmlns:ns4="f53a3603-67ad-45e2-accf-d44f8756b321" targetNamespace="http://schemas.microsoft.com/office/2006/metadata/properties" ma:root="true" ma:fieldsID="284905265c583129f8035dc0f09dfb0f" ns2:_="" ns4:_="">
    <xsd:import namespace="c8bab806-ca78-4cad-94f6-48e563f76e95"/>
    <xsd:import namespace="f53a3603-67ad-45e2-accf-d44f8756b321"/>
    <xsd:element name="properties">
      <xsd:complexType>
        <xsd:sequence>
          <xsd:element name="documentManagement">
            <xsd:complexType>
              <xsd:all>
                <xsd:element ref="ns2:Date_x0020_Published" minOccurs="0"/>
                <xsd:element ref="ns2:Media_x0020_Description" minOccurs="0"/>
                <xsd:element ref="ns4:Image" minOccurs="0"/>
                <xsd:element ref="ns4:Category" minOccurs="0"/>
                <xsd:element ref="ns4:Business_x0020_and_x0020_Indust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8bab806-ca78-4cad-94f6-48e563f76e95" elementFormDefault="qualified">
    <xsd:import namespace="http://schemas.microsoft.com/office/2006/documentManagement/types"/>
    <xsd:element name="Date_x0020_Published" ma:index="8" nillable="true" ma:displayName="Date Published" ma:format="DateOnly" ma:internalName="Date_x0020_Published">
      <xsd:simpleType>
        <xsd:restriction base="dms:DateTime"/>
      </xsd:simpleType>
    </xsd:element>
    <xsd:element name="Media_x0020_Description" ma:index="10" nillable="true" ma:displayName="Media Description" ma:internalName="Media_x0020_Description" ma:readOnly="false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f53a3603-67ad-45e2-accf-d44f8756b321" elementFormDefault="qualified">
    <xsd:import namespace="http://schemas.microsoft.com/office/2006/documentManagement/types"/>
    <xsd:element name="Image" ma:index="11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ategory" ma:index="12" nillable="true" ma:displayName="Category" ma:internalName="Category">
      <xsd:simpleType>
        <xsd:restriction base="dms:Text">
          <xsd:maxLength value="255"/>
        </xsd:restriction>
      </xsd:simpleType>
    </xsd:element>
    <xsd:element name="Business_x0020_and_x0020_Industry" ma:index="13" nillable="true" ma:displayName="Business and Industry" ma:internalName="Business_x0020_and_x0020_Indust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Doc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Image xmlns="f53a3603-67ad-45e2-accf-d44f8756b321">
      <Url>https://share.autodesk.com/Marketing/catalog/PublishingImages/09_25_08_AEC_Title_03.jpg</Url>
      <Description xsi:nil="true"/>
    </Image>
    <Date_x0020_Published xmlns="c8bab806-ca78-4cad-94f6-48e563f76e95">2009-05-14T07:00:00+00:00</Date_x0020_Published>
    <Media_x0020_Description xmlns="c8bab806-ca78-4cad-94f6-48e563f76e95">AEC Industry Title Slide - Building-centric version</Media_x0020_Description>
    <Category xmlns="f53a3603-67ad-45e2-accf-d44f8756b321" xsi:nil="true"/>
    <Business_x0020_and_x0020_Industry xmlns="f53a3603-67ad-45e2-accf-d44f8756b321">Industry PowerPoint Title Slides</Business_x0020_and_x0020_Indust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BD94DC-D304-4760-B549-E9E0196D12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ab806-ca78-4cad-94f6-48e563f76e95"/>
    <ds:schemaRef ds:uri="f53a3603-67ad-45e2-accf-d44f8756b32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19E6BA4-7463-4367-9729-CE875BA09909}">
  <ds:schemaRefs>
    <ds:schemaRef ds:uri="http://schemas.microsoft.com/office/2006/metadata/properties"/>
    <ds:schemaRef ds:uri="f53a3603-67ad-45e2-accf-d44f8756b321"/>
    <ds:schemaRef ds:uri="c8bab806-ca78-4cad-94f6-48e563f76e95"/>
  </ds:schemaRefs>
</ds:datastoreItem>
</file>

<file path=customXml/itemProps3.xml><?xml version="1.0" encoding="utf-8"?>
<ds:datastoreItem xmlns:ds="http://schemas.openxmlformats.org/officeDocument/2006/customXml" ds:itemID="{3DC70731-8381-4ABA-B37A-33BC28502B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368</Words>
  <Application>Microsoft Office PowerPoint</Application>
  <PresentationFormat>Custom</PresentationFormat>
  <Paragraphs>121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ADSK_Dark</vt:lpstr>
      <vt:lpstr>ADSK_White</vt:lpstr>
      <vt:lpstr>Autodesk Revit ® 2011   Revit API Intro. Hands on Training (Draft)</vt:lpstr>
      <vt:lpstr>Revit API Intro. </vt:lpstr>
      <vt:lpstr>Revit Add-ins </vt:lpstr>
      <vt:lpstr>Revit Intro Labs Exercises </vt:lpstr>
      <vt:lpstr>Lab1 – Hello World: external command and application </vt:lpstr>
      <vt:lpstr>Lab2 – DB Element </vt:lpstr>
      <vt:lpstr>Lab3 – Element Filtering </vt:lpstr>
      <vt:lpstr>Lab4 – Element Modification </vt:lpstr>
      <vt:lpstr>Lab5 – Model Creation  </vt:lpstr>
      <vt:lpstr>Revit API Getting Started Samples</vt:lpstr>
      <vt:lpstr>Where do we go next 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 Industry Title Slide</dc:title>
  <dc:subject/>
  <dc:creator/>
  <cp:keywords/>
  <cp:lastModifiedBy/>
  <cp:revision>1</cp:revision>
  <dcterms:created xsi:type="dcterms:W3CDTF">2009-05-11T05:16:38Z</dcterms:created>
  <dcterms:modified xsi:type="dcterms:W3CDTF">2010-05-04T00:34:33Z</dcterms:modified>
  <cp:contentType>Creative Catalog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0x0101003D62B9A716C08244A68E1D56ED354A9500A7EFD4C2F324CA44B4E995A506E2E1CF</vt:lpwstr>
  </property>
  <property fmtid="{D5CDD505-2E9C-101B-9397-08002B2CF9AE}" pid="3" name="PPT Category">
    <vt:lpwstr>2</vt:lpwstr>
  </property>
  <property fmtid="{D5CDD505-2E9C-101B-9397-08002B2CF9AE}" pid="4" name="Order">
    <vt:r8>500</vt:r8>
  </property>
  <property fmtid="{D5CDD505-2E9C-101B-9397-08002B2CF9AE}" pid="5" name="URL">
    <vt:lpwstr/>
  </property>
  <property fmtid="{D5CDD505-2E9C-101B-9397-08002B2CF9AE}" pid="6" name="Business &amp; Corporate Type">
    <vt:lpwstr>2</vt:lpwstr>
  </property>
</Properties>
</file>