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314" r:id="rId5"/>
    <p:sldId id="395" r:id="rId6"/>
    <p:sldId id="396" r:id="rId7"/>
    <p:sldId id="392" r:id="rId8"/>
    <p:sldId id="397" r:id="rId9"/>
    <p:sldId id="393" r:id="rId10"/>
    <p:sldId id="394" r:id="rId11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1" autoAdjust="0"/>
    <p:restoredTop sz="87148" autoAdjust="0"/>
  </p:normalViewPr>
  <p:slideViewPr>
    <p:cSldViewPr>
      <p:cViewPr varScale="1">
        <p:scale>
          <a:sx n="42" d="100"/>
          <a:sy n="42" d="100"/>
        </p:scale>
        <p:origin x="-1044" y="-108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AFE96-AB2C-4447-A010-BAB4C6D650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9713" y="746125"/>
            <a:ext cx="3879850" cy="29098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972CD-747C-4C09-8739-9F182F30ACE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746125"/>
            <a:ext cx="3876675" cy="29083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 are running in low resolution today, so that we can switch back and forth between the presentation and live demos.</a:t>
            </a:r>
          </a:p>
          <a:p>
            <a:pPr eaLnBrk="1" hangingPunct="1"/>
            <a:r>
              <a:rPr lang="en-US" smtClean="0"/>
              <a:t>So, what are the initial steps in creating a Revit application?</a:t>
            </a:r>
          </a:p>
          <a:p>
            <a:pPr eaLnBrk="1" hangingPunct="1"/>
            <a:r>
              <a:rPr lang="en-US" smtClean="0"/>
              <a:t>The first thing is to understand is what is installed, the API architecture, the information provided and where to obtain more information.</a:t>
            </a:r>
          </a:p>
          <a:p>
            <a:pPr eaLnBrk="1" hangingPunct="1"/>
            <a:r>
              <a:rPr lang="en-US" smtClean="0"/>
              <a:t>Then we explore how to set up the development environment and create a first "Hello world" type application.</a:t>
            </a:r>
          </a:p>
          <a:p>
            <a:pPr eaLnBrk="1" hangingPunct="1"/>
            <a:r>
              <a:rPr lang="en-US" smtClean="0"/>
              <a:t>After that, we will look into the Revit database structure and its data and elements.</a:t>
            </a:r>
          </a:p>
          <a:p>
            <a:pPr eaLnBrk="1" hangingPunct="1"/>
            <a:r>
              <a:rPr lang="en-US" smtClean="0"/>
              <a:t>The samples provide a valuable knowledgebase on how to solve Revit programming tasks.</a:t>
            </a:r>
          </a:p>
          <a:p>
            <a:pPr eaLnBrk="1" hangingPunct="1"/>
            <a:r>
              <a:rPr lang="en-US" smtClean="0"/>
              <a:t>For the people who attended the recent webcast on the Revit Structure API on May 3</a:t>
            </a:r>
            <a:r>
              <a:rPr lang="en-US" baseline="30000" smtClean="0"/>
              <a:t>rd</a:t>
            </a:r>
            <a:r>
              <a:rPr lang="en-US" smtClean="0"/>
              <a:t>, the current presentation covers the first half of that, all the generic material.</a:t>
            </a: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3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57775" y="9221787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Introduction to </a:t>
            </a:r>
            <a:r>
              <a:rPr lang="en-US" sz="1600" err="1" smtClean="0">
                <a:solidFill>
                  <a:schemeClr val="bg1"/>
                </a:solidFill>
              </a:rPr>
              <a:t>Revit</a:t>
            </a:r>
            <a:r>
              <a:rPr lang="en-US" sz="1600" smtClean="0">
                <a:solidFill>
                  <a:schemeClr val="bg1"/>
                </a:solidFill>
              </a:rPr>
              <a:t> Programming</a:t>
            </a:r>
            <a:endParaRPr lang="en-US" sz="1600" i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981198"/>
          </a:xfrm>
        </p:spPr>
        <p:txBody>
          <a:bodyPr anchor="t"/>
          <a:lstStyle/>
          <a:p>
            <a:r>
              <a:rPr lang="en-US" sz="5400" dirty="0" smtClean="0">
                <a:solidFill>
                  <a:schemeClr val="bg1"/>
                </a:solidFill>
              </a:rPr>
              <a:t>Introduction to </a:t>
            </a:r>
            <a:r>
              <a:rPr lang="en-US" sz="5400" dirty="0" err="1" smtClean="0">
                <a:solidFill>
                  <a:schemeClr val="bg1"/>
                </a:solidFill>
              </a:rPr>
              <a:t>Revit</a:t>
            </a:r>
            <a:r>
              <a:rPr lang="en-US" sz="5400" dirty="0" smtClean="0">
                <a:solidFill>
                  <a:schemeClr val="bg1"/>
                </a:solidFill>
              </a:rPr>
              <a:t> Programming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3200" b="0" i="1" dirty="0" smtClean="0">
                <a:solidFill>
                  <a:schemeClr val="bg1"/>
                </a:solidFill>
              </a:rPr>
              <a:t>Hands-on Training Class </a:t>
            </a:r>
            <a:r>
              <a:rPr lang="en-US" sz="3200" b="0" i="1" smtClean="0">
                <a:solidFill>
                  <a:schemeClr val="bg1"/>
                </a:solidFill>
              </a:rPr>
              <a:t/>
            </a:r>
            <a:br>
              <a:rPr lang="en-US" sz="3200" b="0" i="1" smtClean="0">
                <a:solidFill>
                  <a:schemeClr val="bg1"/>
                </a:solidFill>
              </a:rPr>
            </a:br>
            <a:r>
              <a:rPr lang="en-US" sz="3200" b="0" i="1" smtClean="0">
                <a:solidFill>
                  <a:schemeClr val="bg1"/>
                </a:solidFill>
              </a:rPr>
              <a:t>Melbourne, Australia, 2012-03-19</a:t>
            </a:r>
            <a:endParaRPr lang="en-US" b="0" dirty="0" smtClean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878387"/>
            <a:ext cx="9034109" cy="13719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i="1" smtClean="0">
                <a:solidFill>
                  <a:schemeClr val="bg1"/>
                </a:solidFill>
              </a:rPr>
              <a:t>Jeremy Tammik</a:t>
            </a:r>
            <a:endParaRPr lang="en-US" i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201"/>
              </a:spcBef>
              <a:buNone/>
            </a:pPr>
            <a:r>
              <a:rPr lang="en-US" sz="2400" i="1" smtClean="0">
                <a:solidFill>
                  <a:schemeClr val="bg1"/>
                </a:solidFill>
              </a:rPr>
              <a:t>Principal Developer Consultant</a:t>
            </a:r>
            <a:endParaRPr lang="en-US" sz="2400" i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201"/>
              </a:spcBef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Developer Technical Services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Before we start 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Background and Experience</a:t>
            </a:r>
          </a:p>
          <a:p>
            <a:endParaRPr lang="en-GB" smtClean="0"/>
          </a:p>
          <a:p>
            <a:pPr lvl="1"/>
            <a:r>
              <a:rPr lang="en-GB" smtClean="0"/>
              <a:t>Name, company</a:t>
            </a:r>
          </a:p>
          <a:p>
            <a:pPr lvl="1"/>
            <a:r>
              <a:rPr lang="en-GB" smtClean="0"/>
              <a:t>Background (IT, programming, architecture, HVAC, structural, mgmt)</a:t>
            </a:r>
          </a:p>
          <a:p>
            <a:pPr lvl="1"/>
            <a:r>
              <a:rPr lang="en-GB" smtClean="0"/>
              <a:t>Product experience, Revit Architecture/Structure/MEP</a:t>
            </a:r>
          </a:p>
          <a:p>
            <a:pPr lvl="1"/>
            <a:r>
              <a:rPr lang="en-GB" smtClean="0"/>
              <a:t>Revit API experience</a:t>
            </a:r>
          </a:p>
          <a:p>
            <a:pPr lvl="1"/>
            <a:r>
              <a:rPr lang="en-GB" smtClean="0"/>
              <a:t>C#, VB.NET, managed C++, ...</a:t>
            </a:r>
          </a:p>
          <a:p>
            <a:pPr lvl="1"/>
            <a:r>
              <a:rPr lang="en-GB" smtClean="0"/>
              <a:t>AutoCAD, AutoCAD Architecture, API’s, ...</a:t>
            </a:r>
          </a:p>
          <a:p>
            <a:pPr lvl="1"/>
            <a:r>
              <a:rPr lang="en-GB" smtClean="0"/>
              <a:t>ADN member</a:t>
            </a:r>
          </a:p>
          <a:p>
            <a:pPr lvl="1"/>
            <a:r>
              <a:rPr lang="en-GB" smtClean="0"/>
              <a:t>…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1677987"/>
            <a:ext cx="11762080" cy="7168156"/>
          </a:xfrm>
        </p:spPr>
        <p:txBody>
          <a:bodyPr/>
          <a:lstStyle/>
          <a:p>
            <a:r>
              <a:rPr lang="en-GB" sz="2800" dirty="0" smtClean="0"/>
              <a:t>Day 1: Overview and </a:t>
            </a:r>
            <a:r>
              <a:rPr lang="en-GB" sz="2800" dirty="0" err="1" smtClean="0"/>
              <a:t>Revit</a:t>
            </a:r>
            <a:r>
              <a:rPr lang="en-GB" sz="2800" dirty="0" smtClean="0"/>
              <a:t> database basics</a:t>
            </a:r>
          </a:p>
          <a:p>
            <a:pPr lvl="1"/>
            <a:r>
              <a:rPr lang="en-GB" sz="2400" dirty="0" smtClean="0"/>
              <a:t>External command, external application</a:t>
            </a:r>
            <a:r>
              <a:rPr lang="en-GB" sz="2400" smtClean="0"/>
              <a:t>, RevitLookup </a:t>
            </a:r>
            <a:r>
              <a:rPr lang="en-GB" sz="2400" dirty="0" smtClean="0"/>
              <a:t>and </a:t>
            </a:r>
            <a:r>
              <a:rPr lang="en-GB" sz="2400" dirty="0" err="1" smtClean="0"/>
              <a:t>RvtSamples</a:t>
            </a:r>
            <a:r>
              <a:rPr lang="en-GB" sz="2400" dirty="0" smtClean="0"/>
              <a:t>, understanding the </a:t>
            </a:r>
            <a:r>
              <a:rPr lang="en-GB" sz="2400" dirty="0" err="1" smtClean="0"/>
              <a:t>Revit</a:t>
            </a:r>
            <a:r>
              <a:rPr lang="en-GB" sz="2400" dirty="0" smtClean="0"/>
              <a:t> </a:t>
            </a:r>
            <a:r>
              <a:rPr lang="en-GB" sz="2400" smtClean="0"/>
              <a:t>Element class and its data, </a:t>
            </a:r>
            <a:r>
              <a:rPr lang="en-GB" sz="2400" dirty="0" smtClean="0"/>
              <a:t>filtered element collector, object creation and modification</a:t>
            </a:r>
          </a:p>
          <a:p>
            <a:r>
              <a:rPr lang="en-GB" sz="2800" dirty="0" smtClean="0"/>
              <a:t>Day 2</a:t>
            </a:r>
          </a:p>
          <a:p>
            <a:pPr lvl="1"/>
            <a:r>
              <a:rPr lang="en-GB" sz="2400" dirty="0" err="1" smtClean="0"/>
              <a:t>Revit</a:t>
            </a:r>
            <a:r>
              <a:rPr lang="en-GB" sz="2400" dirty="0" smtClean="0"/>
              <a:t> UI basics: ribbon, dialog, selection, events</a:t>
            </a:r>
          </a:p>
          <a:p>
            <a:pPr lvl="1"/>
            <a:r>
              <a:rPr lang="en-GB" sz="2400" dirty="0" smtClean="0"/>
              <a:t>Family API</a:t>
            </a:r>
          </a:p>
          <a:p>
            <a:pPr lvl="1"/>
            <a:r>
              <a:rPr lang="en-GB" sz="2400" dirty="0" smtClean="0"/>
              <a:t>Advanced topics</a:t>
            </a:r>
          </a:p>
          <a:p>
            <a:pPr lvl="2"/>
            <a:r>
              <a:rPr lang="en-US" sz="2000" dirty="0" smtClean="0"/>
              <a:t>Extended storage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Custom data in shared parameters: </a:t>
            </a:r>
            <a:r>
              <a:rPr lang="en-US" sz="2000" dirty="0" err="1" smtClean="0"/>
              <a:t>FireRating</a:t>
            </a:r>
            <a:endParaRPr lang="en-US" sz="2000" dirty="0" smtClean="0"/>
          </a:p>
          <a:p>
            <a:pPr lvl="2">
              <a:spcBef>
                <a:spcPts val="0"/>
              </a:spcBef>
            </a:pPr>
            <a:r>
              <a:rPr lang="en-US" sz="2000" dirty="0" err="1" smtClean="0"/>
              <a:t>DocumentChanged</a:t>
            </a:r>
            <a:r>
              <a:rPr lang="en-US" sz="2000" dirty="0" smtClean="0"/>
              <a:t> event: </a:t>
            </a:r>
            <a:r>
              <a:rPr lang="en-US" sz="2000" dirty="0" err="1" smtClean="0"/>
              <a:t>ChangesMonitor</a:t>
            </a:r>
            <a:endParaRPr lang="en-US" sz="2000" dirty="0" smtClean="0"/>
          </a:p>
          <a:p>
            <a:pPr lvl="2">
              <a:spcBef>
                <a:spcPts val="0"/>
              </a:spcBef>
            </a:pPr>
            <a:r>
              <a:rPr lang="en-US" sz="2000" dirty="0" smtClean="0"/>
              <a:t>Dynamic Model Update (DMU): </a:t>
            </a:r>
            <a:r>
              <a:rPr lang="en-US" sz="2000" dirty="0" err="1" smtClean="0"/>
              <a:t>DynamicModelUpdate</a:t>
            </a:r>
            <a:r>
              <a:rPr lang="en-US" sz="2000" dirty="0" smtClean="0"/>
              <a:t> and </a:t>
            </a:r>
            <a:r>
              <a:rPr lang="en-US" sz="2000" dirty="0" err="1" smtClean="0"/>
              <a:t>DistanceToSurfaces</a:t>
            </a:r>
            <a:endParaRPr lang="en-US" sz="2000" dirty="0" smtClean="0"/>
          </a:p>
          <a:p>
            <a:pPr lvl="2">
              <a:spcBef>
                <a:spcPts val="0"/>
              </a:spcBef>
            </a:pPr>
            <a:r>
              <a:rPr lang="en-US" sz="2000" dirty="0" smtClean="0"/>
              <a:t>Analysis </a:t>
            </a:r>
            <a:r>
              <a:rPr lang="en-US" sz="2000" dirty="0" err="1" smtClean="0"/>
              <a:t>Visualisation</a:t>
            </a:r>
            <a:r>
              <a:rPr lang="en-US" sz="2000" dirty="0" smtClean="0"/>
              <a:t> Framework (AVF): </a:t>
            </a:r>
            <a:r>
              <a:rPr lang="en-US" sz="2000" dirty="0" err="1" smtClean="0"/>
              <a:t>DistanceToSurfaces</a:t>
            </a:r>
            <a:r>
              <a:rPr lang="en-US" sz="2000" dirty="0" smtClean="0"/>
              <a:t> and </a:t>
            </a:r>
            <a:r>
              <a:rPr lang="en-US" sz="2000" dirty="0" err="1" smtClean="0"/>
              <a:t>SpatialFieldGradient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Revit API Intro Labs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830387"/>
            <a:ext cx="11762080" cy="7086600"/>
          </a:xfrm>
        </p:spPr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fundamentals </a:t>
            </a:r>
          </a:p>
          <a:p>
            <a:pPr lvl="1"/>
            <a:r>
              <a:rPr lang="en-US" dirty="0" err="1" smtClean="0"/>
              <a:t>Revit</a:t>
            </a:r>
            <a:r>
              <a:rPr lang="en-US" dirty="0" smtClean="0"/>
              <a:t> Add-ins: external command/application, attributes, add-in manifest and object model </a:t>
            </a:r>
          </a:p>
          <a:p>
            <a:pPr lvl="1"/>
            <a:r>
              <a:rPr lang="en-US" dirty="0" smtClean="0"/>
              <a:t>Representation of </a:t>
            </a:r>
            <a:r>
              <a:rPr lang="en-US" dirty="0" err="1" smtClean="0"/>
              <a:t>Revit</a:t>
            </a:r>
            <a:r>
              <a:rPr lang="en-US" dirty="0" smtClean="0"/>
              <a:t> elements  </a:t>
            </a:r>
          </a:p>
          <a:p>
            <a:pPr lvl="1"/>
            <a:r>
              <a:rPr lang="en-US" dirty="0" smtClean="0"/>
              <a:t>Element iteration, filtering and queries </a:t>
            </a:r>
          </a:p>
          <a:p>
            <a:pPr lvl="1"/>
            <a:r>
              <a:rPr lang="en-US" dirty="0" smtClean="0"/>
              <a:t>Element modification</a:t>
            </a:r>
          </a:p>
          <a:p>
            <a:pPr lvl="1"/>
            <a:r>
              <a:rPr lang="en-US" dirty="0" smtClean="0"/>
              <a:t>Model creation </a:t>
            </a:r>
          </a:p>
          <a:p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Lab1 – “Hello World”</a:t>
            </a:r>
          </a:p>
          <a:p>
            <a:pPr lvl="1"/>
            <a:r>
              <a:rPr lang="en-US" dirty="0" smtClean="0"/>
              <a:t>Lab2 – DB element  </a:t>
            </a:r>
          </a:p>
          <a:p>
            <a:pPr lvl="1"/>
            <a:r>
              <a:rPr lang="en-US" dirty="0" smtClean="0"/>
              <a:t>Lab3 – element filtering </a:t>
            </a:r>
          </a:p>
          <a:p>
            <a:pPr lvl="1"/>
            <a:r>
              <a:rPr lang="en-US" dirty="0" smtClean="0"/>
              <a:t>Lab4 – element modification </a:t>
            </a:r>
          </a:p>
          <a:p>
            <a:pPr lvl="1"/>
            <a:r>
              <a:rPr lang="en-US" dirty="0" smtClean="0"/>
              <a:t>Lab5 – model creation </a:t>
            </a:r>
          </a:p>
          <a:p>
            <a:pPr lvl="1"/>
            <a:r>
              <a:rPr lang="en-US" dirty="0" smtClean="0"/>
              <a:t>Lab6 – extensible storage</a:t>
            </a:r>
          </a:p>
          <a:p>
            <a:pPr lvl="1"/>
            <a:r>
              <a:rPr lang="en-US" dirty="0" smtClean="0"/>
              <a:t>Lab7 – </a:t>
            </a:r>
            <a:r>
              <a:rPr lang="en-US" smtClean="0"/>
              <a:t>shared parameters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BIM </a:t>
            </a:r>
            <a:r>
              <a:rPr lang="en-US" smtClean="0"/>
              <a:t>Manager's </a:t>
            </a:r>
            <a:r>
              <a:rPr lang="en-US" smtClean="0"/>
              <a:t>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830387"/>
            <a:ext cx="9340850" cy="4953000"/>
          </a:xfrm>
        </p:spPr>
        <p:txBody>
          <a:bodyPr/>
          <a:lstStyle/>
          <a:p>
            <a:r>
              <a:rPr lang="en-US" smtClean="0"/>
              <a:t>Tuesday, </a:t>
            </a:r>
            <a:r>
              <a:rPr lang="en-US" smtClean="0"/>
              <a:t>March 20</a:t>
            </a:r>
            <a:r>
              <a:rPr lang="en-US" smtClean="0"/>
              <a:t>, </a:t>
            </a:r>
            <a:r>
              <a:rPr lang="en-US" smtClean="0"/>
              <a:t>6-9 pm</a:t>
            </a:r>
          </a:p>
          <a:p>
            <a:r>
              <a:rPr lang="en-AU" b="1" smtClean="0"/>
              <a:t>Agenda</a:t>
            </a:r>
            <a:r>
              <a:rPr lang="en-AU" b="1" smtClean="0"/>
              <a:t/>
            </a:r>
            <a:br>
              <a:rPr lang="en-AU" b="1" smtClean="0"/>
            </a:br>
            <a:r>
              <a:rPr lang="en-AU" smtClean="0"/>
              <a:t>6:00 </a:t>
            </a:r>
            <a:r>
              <a:rPr lang="en-AU" smtClean="0"/>
              <a:t>PM – 6:30 PM Virtual BIM Environments </a:t>
            </a:r>
            <a:br>
              <a:rPr lang="en-AU" smtClean="0"/>
            </a:br>
            <a:r>
              <a:rPr lang="en-AU" smtClean="0"/>
              <a:t>6:30 PM – 7:30 PM IMAGINiT Clarity</a:t>
            </a:r>
            <a:br>
              <a:rPr lang="en-AU" smtClean="0"/>
            </a:br>
            <a:r>
              <a:rPr lang="en-AU" smtClean="0"/>
              <a:t>7:30 PM – 9:00 PM NewForma™ Design </a:t>
            </a:r>
            <a:r>
              <a:rPr lang="en-AU" smtClean="0"/>
              <a:t>Suite </a:t>
            </a:r>
            <a:endParaRPr lang="en-AU" smtClean="0"/>
          </a:p>
          <a:p>
            <a:r>
              <a:rPr lang="en-AU" b="1" smtClean="0"/>
              <a:t>Location</a:t>
            </a:r>
            <a:br>
              <a:rPr lang="en-AU" b="1" smtClean="0"/>
            </a:br>
            <a:r>
              <a:rPr lang="en-AU" smtClean="0"/>
              <a:t>Robert </a:t>
            </a:r>
            <a:r>
              <a:rPr lang="en-AU" smtClean="0"/>
              <a:t>Bird Group </a:t>
            </a: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Level </a:t>
            </a:r>
            <a:r>
              <a:rPr lang="en-AU" smtClean="0"/>
              <a:t>5, 500 Collins Street </a:t>
            </a:r>
            <a:br>
              <a:rPr lang="en-AU" smtClean="0"/>
            </a:br>
            <a:r>
              <a:rPr lang="en-AU" smtClean="0"/>
              <a:t>Melbourne</a:t>
            </a:r>
            <a:endParaRPr lang="en-GB" smtClean="0"/>
          </a:p>
          <a:p>
            <a:endParaRPr lang="en-US" dirty="0"/>
          </a:p>
        </p:txBody>
      </p:sp>
      <p:pic>
        <p:nvPicPr>
          <p:cNvPr id="1026" name="Picture 1" descr="image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2175" y="4497387"/>
            <a:ext cx="661458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400" b="1" smtClean="0"/>
          </a:p>
          <a:p>
            <a:pPr algn="ctr"/>
            <a:endParaRPr lang="en-US" sz="4400" b="1" smtClean="0"/>
          </a:p>
          <a:p>
            <a:pPr algn="ctr"/>
            <a:endParaRPr lang="en-US" sz="4400" b="1" smtClean="0"/>
          </a:p>
          <a:p>
            <a:pPr algn="ctr">
              <a:buNone/>
            </a:pPr>
            <a:r>
              <a:rPr lang="en-US" sz="4400" b="1" smtClean="0"/>
              <a:t>Questions &amp; Answers</a:t>
            </a:r>
            <a:endParaRPr lang="en-US" sz="4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2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Office PowerPoint</Application>
  <PresentationFormat>Custom</PresentationFormat>
  <Paragraphs>63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ADSK_White</vt:lpstr>
      <vt:lpstr>Introduction to Revit Programming Hands-on Training Class  Melbourne, Australia, 2012-03-19</vt:lpstr>
      <vt:lpstr>Before we start …</vt:lpstr>
      <vt:lpstr>Agenda</vt:lpstr>
      <vt:lpstr>Revit API Intro Labs  </vt:lpstr>
      <vt:lpstr>BIM Manager's Evening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creator/>
  <cp:lastModifiedBy/>
  <cp:revision>1</cp:revision>
  <dcterms:created xsi:type="dcterms:W3CDTF">2011-06-01T07:16:10Z</dcterms:created>
  <dcterms:modified xsi:type="dcterms:W3CDTF">2012-03-19T06:27:43Z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