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82"/>
  </p:notesMasterIdLst>
  <p:handoutMasterIdLst>
    <p:handoutMasterId r:id="rId83"/>
  </p:handoutMasterIdLst>
  <p:sldIdLst>
    <p:sldId id="314" r:id="rId5"/>
    <p:sldId id="319" r:id="rId6"/>
    <p:sldId id="320" r:id="rId7"/>
    <p:sldId id="321" r:id="rId8"/>
    <p:sldId id="322" r:id="rId9"/>
    <p:sldId id="323" r:id="rId10"/>
    <p:sldId id="324" r:id="rId11"/>
    <p:sldId id="325" r:id="rId12"/>
    <p:sldId id="326" r:id="rId13"/>
    <p:sldId id="402" r:id="rId14"/>
    <p:sldId id="327" r:id="rId15"/>
    <p:sldId id="328" r:id="rId16"/>
    <p:sldId id="329" r:id="rId17"/>
    <p:sldId id="330" r:id="rId18"/>
    <p:sldId id="331" r:id="rId19"/>
    <p:sldId id="332" r:id="rId20"/>
    <p:sldId id="333" r:id="rId21"/>
    <p:sldId id="334" r:id="rId22"/>
    <p:sldId id="335" r:id="rId23"/>
    <p:sldId id="336" r:id="rId24"/>
    <p:sldId id="337" r:id="rId25"/>
    <p:sldId id="401" r:id="rId26"/>
    <p:sldId id="338" r:id="rId27"/>
    <p:sldId id="339" r:id="rId28"/>
    <p:sldId id="340" r:id="rId29"/>
    <p:sldId id="341" r:id="rId30"/>
    <p:sldId id="342" r:id="rId31"/>
    <p:sldId id="343" r:id="rId32"/>
    <p:sldId id="344" r:id="rId33"/>
    <p:sldId id="345" r:id="rId34"/>
    <p:sldId id="347" r:id="rId35"/>
    <p:sldId id="348"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6" r:id="rId51"/>
    <p:sldId id="367" r:id="rId52"/>
    <p:sldId id="395" r:id="rId53"/>
    <p:sldId id="396" r:id="rId54"/>
    <p:sldId id="397" r:id="rId55"/>
    <p:sldId id="398" r:id="rId56"/>
    <p:sldId id="399" r:id="rId57"/>
    <p:sldId id="400" r:id="rId58"/>
    <p:sldId id="368" r:id="rId59"/>
    <p:sldId id="369" r:id="rId60"/>
    <p:sldId id="370" r:id="rId61"/>
    <p:sldId id="371" r:id="rId62"/>
    <p:sldId id="372" r:id="rId63"/>
    <p:sldId id="373" r:id="rId64"/>
    <p:sldId id="374" r:id="rId65"/>
    <p:sldId id="375" r:id="rId66"/>
    <p:sldId id="376" r:id="rId67"/>
    <p:sldId id="378" r:id="rId68"/>
    <p:sldId id="379" r:id="rId69"/>
    <p:sldId id="380" r:id="rId70"/>
    <p:sldId id="381" r:id="rId71"/>
    <p:sldId id="382" r:id="rId72"/>
    <p:sldId id="383" r:id="rId73"/>
    <p:sldId id="384" r:id="rId74"/>
    <p:sldId id="386" r:id="rId75"/>
    <p:sldId id="387" r:id="rId76"/>
    <p:sldId id="388" r:id="rId77"/>
    <p:sldId id="389" r:id="rId78"/>
    <p:sldId id="392" r:id="rId79"/>
    <p:sldId id="393" r:id="rId80"/>
    <p:sldId id="394" r:id="rId81"/>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6722" autoAdjust="0"/>
  </p:normalViewPr>
  <p:slideViewPr>
    <p:cSldViewPr>
      <p:cViewPr varScale="1">
        <p:scale>
          <a:sx n="42" d="100"/>
          <a:sy n="42" d="100"/>
        </p:scale>
        <p:origin x="-1044" y="-10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12T22:22:57.333" idx="1">
    <p:pos x="2984" y="460"/>
    <p:text>Please test those animation works with LiveMeeting.
If not, we can probably change it to multiple slides for the webcast.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3/19/2012</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3/19/2012</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mtClean="0"/>
              <a:t>For </a:t>
            </a:r>
            <a:r>
              <a:rPr lang="en-GB" dirty="0" smtClean="0"/>
              <a:t>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model </a:t>
            </a:r>
            <a:r>
              <a:rPr lang="en-US" dirty="0" err="1" smtClean="0"/>
              <a:t>elmeent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a:t>
            </a:r>
            <a:r>
              <a:rPr lang="en-GB" sz="1400" i="1" u="sng" kern="1200" dirty="0" err="1" smtClean="0">
                <a:solidFill>
                  <a:schemeClr val="tx1"/>
                </a:solidFill>
                <a:latin typeface="+mn-lt"/>
                <a:ea typeface="+mn-ea"/>
                <a:cs typeface="+mn-cs"/>
              </a:rPr>
              <a:t>Revit</a:t>
            </a:r>
            <a:r>
              <a:rPr lang="en-GB" sz="1400" i="1" u="sng" kern="1200" dirty="0" smtClean="0">
                <a:solidFill>
                  <a:schemeClr val="tx1"/>
                </a:solidFill>
                <a:latin typeface="+mn-lt"/>
                <a:ea typeface="+mn-ea"/>
                <a:cs typeface="+mn-cs"/>
              </a:rPr>
              <a:t> XXX 2010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77</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a:t>
            </a:r>
            <a:r>
              <a:rPr lang="en-GB" sz="1400" i="1" u="sng" kern="1200" dirty="0" err="1" smtClean="0">
                <a:solidFill>
                  <a:schemeClr val="tx1"/>
                </a:solidFill>
                <a:latin typeface="+mn-lt"/>
                <a:ea typeface="+mn-ea"/>
                <a:cs typeface="+mn-cs"/>
              </a:rPr>
              <a:t>Revit</a:t>
            </a:r>
            <a:r>
              <a:rPr lang="en-GB" sz="1400" i="1" u="sng" kern="1200" dirty="0" smtClean="0">
                <a:solidFill>
                  <a:schemeClr val="tx1"/>
                </a:solidFill>
                <a:latin typeface="+mn-lt"/>
                <a:ea typeface="+mn-ea"/>
                <a:cs typeface="+mn-cs"/>
              </a:rPr>
              <a:t> XXX 2010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Revit.ini is always added to the add-ins tab under the External Tools</a:t>
            </a:r>
            <a:r>
              <a:rPr lang="en-GB" sz="1400" kern="1200" baseline="0" dirty="0" smtClean="0">
                <a:solidFill>
                  <a:schemeClr val="tx1"/>
                </a:solidFill>
                <a:latin typeface="+mn-lt"/>
                <a:ea typeface="+mn-ea"/>
                <a:cs typeface="+mn-cs"/>
              </a:rPr>
              <a:t> </a:t>
            </a:r>
            <a:r>
              <a:rPr lang="en-GB" sz="1400" kern="1200" baseline="0" dirty="0" err="1" smtClean="0">
                <a:solidFill>
                  <a:schemeClr val="tx1"/>
                </a:solidFill>
                <a:latin typeface="+mn-lt"/>
                <a:ea typeface="+mn-ea"/>
                <a:cs typeface="+mn-cs"/>
              </a:rPr>
              <a:t>pulldown</a:t>
            </a:r>
            <a:r>
              <a:rPr lang="en-GB" sz="1400" kern="1200" baseline="0" dirty="0" smtClean="0">
                <a:solidFill>
                  <a:schemeClr val="tx1"/>
                </a:solidFill>
                <a:latin typeface="+mn-lt"/>
                <a:ea typeface="+mn-ea"/>
                <a:cs typeface="+mn-cs"/>
              </a:rPr>
              <a:t>.</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932732"/>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93725" y="1677987"/>
            <a:ext cx="11762080" cy="7168156"/>
          </a:xfrm>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5"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2011 Autodesk </a:t>
            </a:r>
            <a:endParaRPr lang="en-US" sz="900" baseline="0" dirty="0">
              <a:solidFill>
                <a:srgbClr val="969696"/>
              </a:solidFill>
            </a:endParaRPr>
          </a:p>
        </p:txBody>
      </p:sp>
      <p:sp>
        <p:nvSpPr>
          <p:cNvPr id="6" name="TextBox 5"/>
          <p:cNvSpPr txBox="1"/>
          <p:nvPr userDrawn="1"/>
        </p:nvSpPr>
        <p:spPr>
          <a:xfrm>
            <a:off x="5057775" y="9221787"/>
            <a:ext cx="3299301" cy="338554"/>
          </a:xfrm>
          <a:prstGeom prst="rect">
            <a:avLst/>
          </a:prstGeom>
          <a:noFill/>
        </p:spPr>
        <p:txBody>
          <a:bodyPr wrap="none" rtlCol="0">
            <a:spAutoFit/>
          </a:bodyPr>
          <a:lstStyle/>
          <a:p>
            <a:r>
              <a:rPr lang="en-US" sz="1600" dirty="0" smtClean="0">
                <a:solidFill>
                  <a:schemeClr val="bg1"/>
                </a:solidFill>
              </a:rPr>
              <a:t>Introduction to </a:t>
            </a:r>
            <a:r>
              <a:rPr lang="en-US" sz="1600" err="1" smtClean="0">
                <a:solidFill>
                  <a:schemeClr val="bg1"/>
                </a:solidFill>
              </a:rPr>
              <a:t>Revit</a:t>
            </a:r>
            <a:r>
              <a:rPr lang="en-US" sz="1600" smtClean="0">
                <a:solidFill>
                  <a:schemeClr val="bg1"/>
                </a:solidFill>
              </a:rPr>
              <a:t> Programming</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600"/>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5764" indent="-282894" algn="l" rtl="0" eaLnBrk="1" fontAlgn="base" hangingPunct="1">
        <a:spcBef>
          <a:spcPts val="60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4pPr>
      <a:lvl5pPr marL="1869592" indent="-205464"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32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solidFill>
                  <a:schemeClr val="bg1"/>
                </a:solidFill>
              </a:rPr>
              <a:t>Introduction to </a:t>
            </a:r>
            <a:r>
              <a:rPr lang="en-US" err="1" smtClean="0">
                <a:solidFill>
                  <a:schemeClr val="bg1"/>
                </a:solidFill>
              </a:rPr>
              <a:t>Revit</a:t>
            </a:r>
            <a:r>
              <a:rPr lang="en-US" smtClean="0">
                <a:solidFill>
                  <a:schemeClr val="bg1"/>
                </a:solidFill>
              </a:rPr>
              <a:t> Programming</a:t>
            </a:r>
            <a:br>
              <a:rPr lang="en-US" smtClean="0">
                <a:solidFill>
                  <a:schemeClr val="bg1"/>
                </a:solidFill>
              </a:rPr>
            </a:br>
            <a:r>
              <a:rPr lang="en-US" sz="3200" i="1" smtClean="0">
                <a:solidFill>
                  <a:schemeClr val="bg1"/>
                </a:solidFill>
              </a:rPr>
              <a:t>Database </a:t>
            </a:r>
            <a:r>
              <a:rPr lang="en-US" sz="3200" i="1" dirty="0" smtClean="0">
                <a:solidFill>
                  <a:schemeClr val="bg1"/>
                </a:solidFill>
              </a:rPr>
              <a:t>Fundamentals  </a:t>
            </a:r>
            <a:endParaRPr lang="en-US" dirty="0" smtClean="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pPr>
            <a:r>
              <a:rPr lang="en-US" i="1" smtClean="0">
                <a:solidFill>
                  <a:schemeClr val="bg1"/>
                </a:solidFill>
              </a:rPr>
              <a:t>Jeremy Tammik</a:t>
            </a:r>
          </a:p>
          <a:p>
            <a:pPr marL="0" indent="0">
              <a:spcBef>
                <a:spcPts val="201"/>
              </a:spcBef>
            </a:pPr>
            <a:r>
              <a:rPr lang="en-US" sz="2400" i="1" smtClean="0">
                <a:solidFill>
                  <a:schemeClr val="bg1"/>
                </a:solidFill>
              </a:rPr>
              <a:t>Principal Developer Consultant</a:t>
            </a:r>
          </a:p>
          <a:p>
            <a:pPr marL="0" indent="0">
              <a:spcBef>
                <a:spcPts val="201"/>
              </a:spcBef>
              <a:buNone/>
            </a:pPr>
            <a:r>
              <a:rPr lang="en-US" sz="2400" i="1" smtClean="0">
                <a:solidFill>
                  <a:schemeClr val="bg1"/>
                </a:solidFill>
              </a:rPr>
              <a:t>Developer </a:t>
            </a:r>
            <a:r>
              <a:rPr lang="en-US" sz="2400" i="1" dirty="0" smtClean="0">
                <a:solidFill>
                  <a:schemeClr val="bg1"/>
                </a:solidFill>
              </a:rPr>
              <a:t>Technical Services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VSTA </a:t>
            </a:r>
            <a:endParaRPr lang="en-US" dirty="0"/>
          </a:p>
        </p:txBody>
      </p:sp>
      <p:sp>
        <p:nvSpPr>
          <p:cNvPr id="3" name="Content Placeholder 2"/>
          <p:cNvSpPr>
            <a:spLocks noGrp="1"/>
          </p:cNvSpPr>
          <p:nvPr>
            <p:ph idx="1"/>
          </p:nvPr>
        </p:nvSpPr>
        <p:spPr>
          <a:xfrm>
            <a:off x="593724" y="1754187"/>
            <a:ext cx="12417425" cy="7086600"/>
          </a:xfrm>
        </p:spPr>
        <p:txBody>
          <a:bodyPr numCol="1" anchor="t"/>
          <a:lstStyle/>
          <a:p>
            <a:r>
              <a:rPr lang="en-GB" dirty="0" smtClean="0"/>
              <a:t>In </a:t>
            </a:r>
            <a:r>
              <a:rPr lang="en-GB" dirty="0" err="1" smtClean="0"/>
              <a:t>Revit</a:t>
            </a:r>
            <a:r>
              <a:rPr lang="en-GB" dirty="0" smtClean="0"/>
              <a:t> 2012 in order to enable VSTA you need to run “</a:t>
            </a:r>
            <a:r>
              <a:rPr lang="en-US" dirty="0" smtClean="0"/>
              <a:t>C:\Program Files\Autodesk\</a:t>
            </a:r>
            <a:r>
              <a:rPr lang="en-US" dirty="0" err="1" smtClean="0"/>
              <a:t>Revit</a:t>
            </a:r>
            <a:r>
              <a:rPr lang="en-US" dirty="0" smtClean="0"/>
              <a:t> Architecture 2012\Program\RevitVSTAConfig.exe” and select “Prepare </a:t>
            </a:r>
            <a:r>
              <a:rPr lang="en-US" dirty="0" err="1" smtClean="0"/>
              <a:t>Revit</a:t>
            </a:r>
            <a:r>
              <a:rPr lang="en-US" dirty="0" smtClean="0"/>
              <a:t> for VSTA”</a:t>
            </a:r>
          </a:p>
          <a:p>
            <a:endParaRPr lang="en-US" sz="2000" dirty="0" smtClean="0"/>
          </a:p>
          <a:p>
            <a:r>
              <a:rPr lang="en-US" dirty="0" smtClean="0"/>
              <a:t>This will also change the </a:t>
            </a:r>
            <a:r>
              <a:rPr lang="en-US" dirty="0" err="1" smtClean="0"/>
              <a:t>Revit.exe.config</a:t>
            </a:r>
            <a:r>
              <a:rPr lang="en-US" dirty="0" smtClean="0"/>
              <a:t> from </a:t>
            </a:r>
          </a:p>
          <a:p>
            <a:pPr>
              <a:spcBef>
                <a:spcPts val="0"/>
              </a:spcBef>
            </a:pPr>
            <a:r>
              <a:rPr lang="en-US" dirty="0" smtClean="0"/>
              <a:t>  </a:t>
            </a:r>
            <a:r>
              <a:rPr lang="en-US" sz="1800" dirty="0" smtClean="0">
                <a:latin typeface="Courier New"/>
                <a:cs typeface="Courier New"/>
              </a:rPr>
              <a:t>&lt;startup useLegacyV2RuntimeActivationPolicy="true"&gt;</a:t>
            </a:r>
          </a:p>
          <a:p>
            <a:pPr>
              <a:spcBef>
                <a:spcPts val="0"/>
              </a:spcBef>
            </a:pPr>
            <a:r>
              <a:rPr lang="en-US" sz="1800" dirty="0" smtClean="0">
                <a:latin typeface="Courier New"/>
                <a:cs typeface="Courier New"/>
              </a:rPr>
              <a:t>    &lt;</a:t>
            </a:r>
            <a:r>
              <a:rPr lang="en-US" sz="1800" dirty="0" err="1" smtClean="0">
                <a:latin typeface="Courier New"/>
                <a:cs typeface="Courier New"/>
              </a:rPr>
              <a:t>supportedRuntime</a:t>
            </a:r>
            <a:r>
              <a:rPr lang="en-US" sz="1800" dirty="0" smtClean="0">
                <a:latin typeface="Courier New"/>
                <a:cs typeface="Courier New"/>
              </a:rPr>
              <a:t> version="v4.0"/&gt;</a:t>
            </a:r>
          </a:p>
          <a:p>
            <a:pPr>
              <a:spcBef>
                <a:spcPts val="0"/>
              </a:spcBef>
            </a:pPr>
            <a:r>
              <a:rPr lang="en-US" sz="1800" dirty="0" smtClean="0">
                <a:latin typeface="Courier New"/>
                <a:cs typeface="Courier New"/>
              </a:rPr>
              <a:t>  &lt;/startup&gt;</a:t>
            </a:r>
          </a:p>
          <a:p>
            <a:r>
              <a:rPr lang="en-US" dirty="0" smtClean="0"/>
              <a:t>to</a:t>
            </a:r>
          </a:p>
          <a:p>
            <a:pPr>
              <a:spcBef>
                <a:spcPts val="0"/>
              </a:spcBef>
              <a:spcAft>
                <a:spcPts val="0"/>
              </a:spcAft>
            </a:pPr>
            <a:r>
              <a:rPr lang="en-US" sz="1800" dirty="0" smtClean="0">
                <a:latin typeface="Courier New"/>
                <a:cs typeface="Courier New"/>
              </a:rPr>
              <a:t>	&lt;startup&gt;</a:t>
            </a:r>
          </a:p>
          <a:p>
            <a:pPr>
              <a:spcBef>
                <a:spcPts val="0"/>
              </a:spcBef>
              <a:spcAft>
                <a:spcPts val="0"/>
              </a:spcAft>
            </a:pPr>
            <a:r>
              <a:rPr lang="en-US" sz="1800" dirty="0" smtClean="0">
                <a:latin typeface="Courier New"/>
                <a:cs typeface="Courier New"/>
              </a:rPr>
              <a:t>    &lt;</a:t>
            </a:r>
            <a:r>
              <a:rPr lang="en-US" sz="1800" dirty="0" err="1" smtClean="0">
                <a:latin typeface="Courier New"/>
                <a:cs typeface="Courier New"/>
              </a:rPr>
              <a:t>supportedRuntime</a:t>
            </a:r>
            <a:r>
              <a:rPr lang="en-US" sz="1800" dirty="0" smtClean="0">
                <a:latin typeface="Courier New"/>
                <a:cs typeface="Courier New"/>
              </a:rPr>
              <a:t> version="v2.0.50727" /&gt;</a:t>
            </a:r>
          </a:p>
          <a:p>
            <a:pPr>
              <a:spcBef>
                <a:spcPts val="0"/>
              </a:spcBef>
              <a:spcAft>
                <a:spcPts val="0"/>
              </a:spcAft>
            </a:pPr>
            <a:r>
              <a:rPr lang="en-US" sz="1800" dirty="0" smtClean="0">
                <a:latin typeface="Courier New"/>
                <a:cs typeface="Courier New"/>
              </a:rPr>
              <a:t>	&lt;/startup&gt;</a:t>
            </a:r>
          </a:p>
          <a:p>
            <a:r>
              <a:rPr lang="en-US" dirty="0" smtClean="0"/>
              <a:t>Which means that </a:t>
            </a:r>
            <a:r>
              <a:rPr lang="en-US" dirty="0" err="1" smtClean="0"/>
              <a:t>Revit</a:t>
            </a:r>
            <a:r>
              <a:rPr lang="en-US" dirty="0" smtClean="0"/>
              <a:t> will be using .NET Framework 2.0 and so if your Add-In is using .NET Framework 4.0 you will not be able to load it into </a:t>
            </a:r>
            <a:r>
              <a:rPr lang="en-US" dirty="0" err="1" smtClean="0"/>
              <a:t>Revit</a:t>
            </a:r>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smtClean="0"/>
              <a:t>.NET API</a:t>
            </a:r>
          </a:p>
          <a:p>
            <a:pPr lvl="1"/>
            <a:r>
              <a:rPr lang="en-GB" smtClean="0"/>
              <a:t>.NET Framework 4.0</a:t>
            </a:r>
          </a:p>
          <a:p>
            <a:pPr lvl="1"/>
            <a:r>
              <a:rPr lang="en-GB" smtClean="0"/>
              <a:t>Microsoft Visual Studio 2010</a:t>
            </a:r>
          </a:p>
          <a:p>
            <a:pPr lvl="1"/>
            <a:r>
              <a:rPr lang="en-GB" smtClean="0"/>
              <a:t>C# or VB.NET, managed C++, any .NET compliant language</a:t>
            </a:r>
          </a:p>
          <a:p>
            <a:pPr lvl="1"/>
            <a:r>
              <a:rPr lang="en-GB" smtClean="0"/>
              <a:t>Class library </a:t>
            </a:r>
          </a:p>
          <a:p>
            <a:pPr lvl="1"/>
            <a:r>
              <a:rPr lang="en-GB" smtClean="0"/>
              <a:t>References</a:t>
            </a:r>
          </a:p>
          <a:p>
            <a:pPr lvl="2"/>
            <a:r>
              <a:rPr lang="en-GB" smtClean="0"/>
              <a:t>&lt;revit install folder&gt;\Program\RevitAPI.dll</a:t>
            </a:r>
          </a:p>
          <a:p>
            <a:pPr lvl="2"/>
            <a:r>
              <a:rPr lang="en-GB" smtClean="0"/>
              <a:t>&lt;revit install folder&gt;\Program\RevitAPIUI.dll</a:t>
            </a:r>
          </a:p>
          <a:p>
            <a:pPr lvl="2"/>
            <a:r>
              <a:rPr lang="en-GB" smtClean="0"/>
              <a:t>Remember to set 'Copy Local' to False</a:t>
            </a:r>
            <a:br>
              <a:rPr lang="en-GB" smtClean="0"/>
            </a:br>
            <a:endParaRPr lang="en-GB" smtClean="0"/>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to Hello World External Command</a:t>
            </a:r>
            <a:endParaRPr lang="en-US" dirty="0"/>
          </a:p>
        </p:txBody>
      </p:sp>
      <p:sp>
        <p:nvSpPr>
          <p:cNvPr id="3" name="Content Placeholder 2"/>
          <p:cNvSpPr>
            <a:spLocks noGrp="1"/>
          </p:cNvSpPr>
          <p:nvPr>
            <p:ph idx="1"/>
          </p:nvPr>
        </p:nvSpPr>
        <p:spPr/>
        <p:txBody>
          <a:bodyPr/>
          <a:lstStyle/>
          <a:p>
            <a:pPr lvl="1"/>
            <a:r>
              <a:rPr lang="en-US" smtClean="0"/>
              <a:t>New .NET class library </a:t>
            </a:r>
          </a:p>
          <a:p>
            <a:pPr lvl="1"/>
            <a:r>
              <a:rPr lang="en-US" smtClean="0"/>
              <a:t>References (minimum): </a:t>
            </a:r>
          </a:p>
          <a:p>
            <a:pPr lvl="2"/>
            <a:r>
              <a:rPr lang="en-US" smtClean="0"/>
              <a:t>System.dll</a:t>
            </a:r>
          </a:p>
          <a:p>
            <a:pPr lvl="2"/>
            <a:r>
              <a:rPr lang="en-US" smtClean="0"/>
              <a:t>RevitAPI.dll</a:t>
            </a:r>
          </a:p>
          <a:p>
            <a:pPr lvl="2"/>
            <a:r>
              <a:rPr lang="en-US" smtClean="0"/>
              <a:t>RevitAPIUI.dll</a:t>
            </a:r>
          </a:p>
          <a:p>
            <a:pPr lvl="1"/>
            <a:r>
              <a:rPr lang="en-US" smtClean="0"/>
              <a:t>Most commonly used namespaces</a:t>
            </a:r>
          </a:p>
          <a:p>
            <a:pPr lvl="2"/>
            <a:r>
              <a:rPr lang="en-US" smtClean="0"/>
              <a:t>Autodesk.Revit.DB</a:t>
            </a:r>
          </a:p>
          <a:p>
            <a:pPr lvl="2"/>
            <a:r>
              <a:rPr lang="en-US" smtClean="0"/>
              <a:t>Autodesk.Revit.UI</a:t>
            </a:r>
          </a:p>
          <a:p>
            <a:pPr lvl="2"/>
            <a:r>
              <a:rPr lang="en-US" smtClean="0"/>
              <a:t>Autodesk.Revit.ApplicationServices</a:t>
            </a:r>
          </a:p>
          <a:p>
            <a:pPr lvl="2"/>
            <a:r>
              <a:rPr lang="en-US" smtClean="0"/>
              <a:t>Autodesk.Revit.Attributes</a:t>
            </a:r>
          </a:p>
          <a:p>
            <a:pPr lvl="2"/>
            <a:r>
              <a:rPr lang="en-US" smtClean="0"/>
              <a:t>If you use VB.NET, set namespaces in project properties</a:t>
            </a:r>
          </a:p>
          <a:p>
            <a:pPr lvl="1"/>
            <a:r>
              <a:rPr lang="en-US" smtClean="0"/>
              <a:t>Implement IExternalCommand and Execute() method</a:t>
            </a:r>
          </a:p>
          <a:p>
            <a:pPr lvl="1"/>
            <a:r>
              <a:rPr lang="en-US" smtClean="0"/>
              <a:t>Create and install the add-in manifest file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smtClean="0">
                <a:solidFill>
                  <a:srgbClr val="0000FF"/>
                </a:solidFill>
                <a:latin typeface="Courier New"/>
                <a:ea typeface="MS Mincho"/>
                <a:cs typeface="Times New Roman"/>
              </a:rPr>
              <a:t>Public</a:t>
            </a:r>
            <a:r>
              <a:rPr lang="en-US" sz="1800" b="1"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.Automatic</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smtClean="0">
                <a:solidFill>
                  <a:srgbClr val="0000FF"/>
                </a:solidFill>
                <a:latin typeface="Courier New"/>
                <a:ea typeface="MS Mincho"/>
                <a:cs typeface="Times New Roman"/>
              </a:rPr>
              <a:t>public</a:t>
            </a:r>
            <a:r>
              <a:rPr lang="en-US" sz="1800" b="1"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smtClean="0">
                <a:solidFill>
                  <a:srgbClr val="0000FF"/>
                </a:solidFill>
                <a:latin typeface="Courier New"/>
                <a:ea typeface="MS Mincho"/>
                <a:cs typeface="Times New Roman"/>
              </a:rPr>
              <a:t>Public</a:t>
            </a:r>
            <a:r>
              <a:rPr lang="en-US" sz="1800" b="1"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Autodesk.Revit.UI.ExternalCommandData</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ByRef</a:t>
            </a:r>
            <a:r>
              <a:rPr lang="en-US" sz="1800" dirty="0" smtClean="0">
                <a:solidFill>
                  <a:schemeClr val="bg1">
                    <a:lumMod val="75000"/>
                  </a:schemeClr>
                </a:solidFill>
                <a:latin typeface="Courier New"/>
                <a:ea typeface="MS Mincho"/>
                <a:cs typeface="Times New Roman"/>
              </a:rPr>
              <a:t> message As String,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elements As </a:t>
            </a:r>
            <a:r>
              <a:rPr lang="en-US" sz="1800" dirty="0" err="1" smtClean="0">
                <a:solidFill>
                  <a:schemeClr val="bg1">
                    <a:lumMod val="75000"/>
                  </a:schemeClr>
                </a:solidFill>
                <a:latin typeface="Courier New"/>
                <a:ea typeface="MS Mincho"/>
                <a:cs typeface="Times New Roman"/>
              </a:rPr>
              <a:t>Autodesk.Revit.DB.ElementSet</a:t>
            </a:r>
            <a:r>
              <a:rPr lang="en-US" sz="1800" dirty="0" smtClean="0">
                <a:solidFill>
                  <a:schemeClr val="bg1">
                    <a:lumMod val="75000"/>
                  </a:schemeClr>
                </a:solidFill>
                <a:latin typeface="Courier New"/>
                <a:ea typeface="MS Mincho"/>
                <a:cs typeface="Times New Roman"/>
              </a:rPr>
              <a:t>) _</a:t>
            </a:r>
            <a:br>
              <a:rPr lang="en-US" sz="1800" dirty="0" smtClean="0">
                <a:solidFill>
                  <a:schemeClr val="bg1">
                    <a:lumMod val="75000"/>
                  </a:schemeClr>
                </a:solidFill>
                <a:latin typeface="Courier New"/>
                <a:ea typeface="MS Mincho"/>
                <a:cs typeface="Times New Roman"/>
              </a:rPr>
            </a:b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Autodesk.Revit.UI.Result</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Autodesk.Revit.UI.IExternalCommand.Execute</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Autodesk.Revit.UI.TaskDialog.Show</a:t>
            </a:r>
            <a:r>
              <a:rPr lang="en-US" sz="1800"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Return </a:t>
            </a:r>
            <a:r>
              <a:rPr lang="en-US" sz="1800" dirty="0" err="1" smtClean="0">
                <a:solidFill>
                  <a:schemeClr val="bg1">
                    <a:lumMod val="75000"/>
                  </a:schemeClr>
                </a:solidFill>
                <a:latin typeface="Courier New"/>
                <a:ea typeface="MS Mincho"/>
                <a:cs typeface="Times New Roman"/>
              </a:rPr>
              <a:t>Result.Succeeded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End Function</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
        <p:nvSpPr>
          <p:cNvPr id="9" name="Rectangle 8"/>
          <p:cNvSpPr/>
          <p:nvPr/>
        </p:nvSpPr>
        <p:spPr bwMode="auto">
          <a:xfrm>
            <a:off x="333375" y="2973387"/>
            <a:ext cx="4953000" cy="4953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smtClean="0">
                <a:solidFill>
                  <a:schemeClr val="bg1">
                    <a:lumMod val="75000"/>
                  </a:schemeClr>
                </a:solidFill>
                <a:latin typeface="Courier New"/>
                <a:ea typeface="MS Mincho"/>
                <a:cs typeface="Times New Roman"/>
              </a:rPr>
              <a:t>Public </a:t>
            </a:r>
            <a:r>
              <a:rPr lang="en-US" sz="1800" dirty="0" smtClean="0">
                <a:solidFill>
                  <a:schemeClr val="bg1">
                    <a:lumMod val="75000"/>
                  </a:schemeClr>
                </a:solidFill>
                <a:latin typeface="Courier New"/>
                <a:ea typeface="MS Mincho"/>
                <a:cs typeface="Times New Roman"/>
              </a:rPr>
              <a:t>Class </a:t>
            </a:r>
            <a:r>
              <a:rPr lang="en-US" sz="1800" dirty="0" err="1" smtClean="0">
                <a:solidFill>
                  <a:schemeClr val="bg1">
                    <a:lumMod val="75000"/>
                  </a:schemeClr>
                </a:solidFill>
                <a:latin typeface="Courier New"/>
                <a:ea typeface="MS Mincho"/>
                <a:cs typeface="Times New Roman"/>
              </a:rPr>
              <a:t>HelloWorld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smtClean="0">
                <a:solidFill>
                  <a:schemeClr val="bg1">
                    <a:lumMod val="75000"/>
                  </a:schemeClr>
                </a:solidFill>
                <a:latin typeface="Courier New"/>
                <a:ea typeface="MS Mincho"/>
                <a:cs typeface="Times New Roman"/>
              </a:rPr>
              <a:t>Public </a:t>
            </a:r>
            <a:r>
              <a:rPr lang="en-US" sz="1800" b="1" dirty="0" smtClean="0">
                <a:solidFill>
                  <a:schemeClr val="bg1">
                    <a:lumMod val="75000"/>
                  </a:schemeClr>
                </a:solidFill>
                <a:latin typeface="Courier New"/>
                <a:ea typeface="MS Mincho"/>
                <a:cs typeface="Times New Roman"/>
              </a:rPr>
              <a:t>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behavior transaction</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smtClean="0">
                <a:solidFill>
                  <a:srgbClr val="000000"/>
                </a:solidFill>
                <a:latin typeface="Gill Sans" charset="0"/>
                <a:ea typeface="ヒラギノ角ゴ Pro W3" charset="0"/>
                <a:cs typeface="ヒラギノ角ゴ Pro W3" charset="0"/>
                <a:sym typeface="Gill Sans" charset="0"/>
              </a:rPr>
              <a:t/>
            </a:r>
            <a:br>
              <a:rPr lang="en-US" sz="2400" smtClean="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Autodesk.Revit.Attributes.Transaction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Autodesk.Revit.Attributes.TransactionMode.Automatic</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smtClean="0">
                <a:solidFill>
                  <a:schemeClr val="bg1">
                    <a:lumMod val="75000"/>
                  </a:schemeClr>
                </a:solidFill>
                <a:latin typeface="Courier New"/>
                <a:ea typeface="MS Mincho"/>
                <a:cs typeface="Times New Roman"/>
              </a:rPr>
              <a:t>Public </a:t>
            </a:r>
            <a:r>
              <a:rPr lang="en-US" sz="1800" b="1" dirty="0" smtClean="0">
                <a:solidFill>
                  <a:schemeClr val="bg1">
                    <a:lumMod val="75000"/>
                  </a:schemeClr>
                </a:solidFill>
                <a:latin typeface="Courier New"/>
                <a:ea typeface="MS Mincho"/>
                <a:cs typeface="Times New Roman"/>
              </a:rPr>
              <a:t>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endParaRPr lang="en-GB" dirty="0" smtClean="0"/>
          </a:p>
          <a:p>
            <a:pPr>
              <a:spcBef>
                <a:spcPct val="10000"/>
              </a:spcBef>
              <a:buNone/>
            </a:pPr>
            <a:r>
              <a:rPr lang="en-GB" dirty="0" smtClean="0"/>
              <a:t>Getting Started and Hello World</a:t>
            </a:r>
          </a:p>
          <a:p>
            <a:pPr lvl="1">
              <a:spcBef>
                <a:spcPct val="10000"/>
              </a:spcBef>
            </a:pPr>
            <a:r>
              <a:rPr lang="en-GB" sz="2400" dirty="0" smtClean="0"/>
              <a:t>Development environment, </a:t>
            </a:r>
            <a:r>
              <a:rPr lang="en-GB" sz="2400" err="1" smtClean="0"/>
              <a:t>Revit</a:t>
            </a:r>
            <a:r>
              <a:rPr lang="en-GB" sz="2400" smtClean="0"/>
              <a:t> add-ins, </a:t>
            </a:r>
            <a:r>
              <a:rPr lang="en-GB" sz="2400" dirty="0" smtClean="0"/>
              <a:t>external command and application</a:t>
            </a:r>
            <a:r>
              <a:rPr lang="en-GB" sz="2400" smtClean="0"/>
              <a:t>, add-in </a:t>
            </a:r>
            <a:r>
              <a:rPr lang="en-GB" sz="2400" dirty="0" smtClean="0"/>
              <a:t>manifest, </a:t>
            </a:r>
            <a:r>
              <a:rPr lang="en-GB" sz="2400" dirty="0" err="1" smtClean="0"/>
              <a:t>RvtSamples</a:t>
            </a:r>
            <a:r>
              <a:rPr lang="en-GB" sz="2400" dirty="0" smtClean="0"/>
              <a:t> </a:t>
            </a:r>
            <a:r>
              <a:rPr lang="en-GB" sz="2400" smtClean="0"/>
              <a:t>and RevitLookup</a:t>
            </a:r>
            <a:endParaRPr lang="en-GB" sz="2400" dirty="0" smtClean="0"/>
          </a:p>
          <a:p>
            <a:pPr>
              <a:spcBef>
                <a:spcPct val="10000"/>
              </a:spcBef>
              <a:buNone/>
            </a:pPr>
            <a:endParaRPr lang="en-GB" dirty="0" smtClean="0"/>
          </a:p>
          <a:p>
            <a:pPr>
              <a:spcBef>
                <a:spcPct val="10000"/>
              </a:spcBef>
              <a:buNone/>
            </a:pPr>
            <a:r>
              <a:rPr lang="en-GB" dirty="0" smtClean="0"/>
              <a:t>Database Fundamentals </a:t>
            </a:r>
          </a:p>
          <a:p>
            <a:pPr lvl="1">
              <a:spcBef>
                <a:spcPct val="10000"/>
              </a:spcBef>
            </a:pPr>
            <a:r>
              <a:rPr lang="en-GB" sz="2400" dirty="0" smtClean="0"/>
              <a:t>Understanding the representation of </a:t>
            </a:r>
            <a:r>
              <a:rPr lang="en-GB" sz="2400" err="1" smtClean="0"/>
              <a:t>Revit</a:t>
            </a:r>
            <a:r>
              <a:rPr lang="en-GB" sz="2400" smtClean="0"/>
              <a:t> elements</a:t>
            </a:r>
            <a:endParaRPr lang="en-GB" sz="2400" dirty="0" smtClean="0"/>
          </a:p>
          <a:p>
            <a:pPr lvl="1">
              <a:spcBef>
                <a:spcPct val="10000"/>
              </a:spcBef>
            </a:pPr>
            <a:r>
              <a:rPr lang="en-GB" sz="2400" dirty="0" smtClean="0"/>
              <a:t>Element iteration, filtering </a:t>
            </a:r>
            <a:r>
              <a:rPr lang="en-GB" sz="2400" smtClean="0"/>
              <a:t>and queries</a:t>
            </a:r>
            <a:endParaRPr lang="en-GB" sz="2400" dirty="0" smtClean="0"/>
          </a:p>
          <a:p>
            <a:pPr lvl="1">
              <a:spcBef>
                <a:spcPct val="10000"/>
              </a:spcBef>
            </a:pPr>
            <a:r>
              <a:rPr lang="en-GB" sz="2400" dirty="0" smtClean="0"/>
              <a:t>Element modification</a:t>
            </a:r>
          </a:p>
          <a:p>
            <a:pPr lvl="1">
              <a:spcBef>
                <a:spcPct val="10000"/>
              </a:spcBef>
            </a:pPr>
            <a:r>
              <a:rPr lang="en-GB" sz="2400" smtClean="0"/>
              <a:t>Model creation</a:t>
            </a:r>
            <a:endParaRPr lang="en-GB" sz="2400" dirty="0" smtClean="0"/>
          </a:p>
          <a:p>
            <a:pPr lvl="1"/>
            <a:endParaRPr lang="en-US" sz="21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a:xfrm>
            <a:off x="593725" y="1677987"/>
            <a:ext cx="11762080" cy="6096000"/>
          </a:xfrm>
        </p:spPr>
        <p:txBody>
          <a:bodyPr/>
          <a:lstStyle/>
          <a:p>
            <a:r>
              <a:rPr lang="en-US" smtClean="0"/>
              <a:t>Automatically </a:t>
            </a:r>
            <a:r>
              <a:rPr lang="en-US" dirty="0" smtClean="0"/>
              <a:t>read by </a:t>
            </a:r>
            <a:r>
              <a:rPr lang="en-US" dirty="0" err="1" smtClean="0"/>
              <a:t>Revit</a:t>
            </a:r>
            <a:r>
              <a:rPr lang="en-US" dirty="0" smtClean="0"/>
              <a:t> at startup</a:t>
            </a:r>
          </a:p>
          <a:p>
            <a:pPr>
              <a:buNone/>
            </a:pPr>
            <a:endParaRPr lang="en-US" smtClean="0"/>
          </a:p>
          <a:p>
            <a:pPr>
              <a:buNone/>
            </a:pPr>
            <a:r>
              <a:rPr lang="en-US" smtClean="0"/>
              <a:t>Two </a:t>
            </a:r>
            <a:r>
              <a:rPr lang="en-US" dirty="0" smtClean="0"/>
              <a:t>locations: All Users, and &lt;user&gt; specific location </a:t>
            </a:r>
          </a:p>
          <a:p>
            <a:pPr>
              <a:buNone/>
            </a:pPr>
            <a:endParaRPr lang="en-US" sz="2800" u="sng" smtClean="0"/>
          </a:p>
          <a:p>
            <a:pPr>
              <a:buNone/>
            </a:pPr>
            <a:r>
              <a:rPr lang="en-US" sz="2800" u="sng" smtClean="0"/>
              <a:t>Windows </a:t>
            </a:r>
            <a:r>
              <a:rPr lang="en-US" sz="2800" u="sng" dirty="0" smtClean="0"/>
              <a:t>XP </a:t>
            </a:r>
          </a:p>
          <a:p>
            <a:pPr>
              <a:buNone/>
            </a:pPr>
            <a:r>
              <a:rPr lang="en-US" sz="2400" dirty="0" smtClean="0"/>
              <a:t>C:\Documents and Settings\All </a:t>
            </a:r>
            <a:r>
              <a:rPr lang="en-US" sz="2400" smtClean="0"/>
              <a:t>Users\Application Data\Autodesk\Revit\Addins\2012</a:t>
            </a:r>
            <a:endParaRPr lang="en-US" sz="2400" dirty="0" smtClean="0"/>
          </a:p>
          <a:p>
            <a:pPr>
              <a:buNone/>
            </a:pPr>
            <a:r>
              <a:rPr lang="en-US" sz="2400" dirty="0" smtClean="0"/>
              <a:t>C:\Documents and Settings\&lt;user&gt;\</a:t>
            </a:r>
            <a:r>
              <a:rPr lang="en-US" sz="2400" smtClean="0"/>
              <a:t>Application Data\Autodesk\Revit\Addins\2012</a:t>
            </a:r>
            <a:endParaRPr lang="en-US" sz="2400" dirty="0" smtClean="0"/>
          </a:p>
          <a:p>
            <a:pPr>
              <a:buNone/>
            </a:pPr>
            <a:endParaRPr lang="en-US" dirty="0" smtClean="0"/>
          </a:p>
          <a:p>
            <a:pPr>
              <a:buNone/>
            </a:pPr>
            <a:r>
              <a:rPr lang="en-US" sz="2800" u="sng" dirty="0" smtClean="0"/>
              <a:t>Vista/Windows 7</a:t>
            </a:r>
          </a:p>
          <a:p>
            <a:pPr>
              <a:buNone/>
            </a:pPr>
            <a:r>
              <a:rPr lang="en-US" sz="2400" dirty="0" smtClean="0"/>
              <a:t>C</a:t>
            </a:r>
            <a:r>
              <a:rPr lang="en-US" sz="2400" smtClean="0"/>
              <a:t>:\ProgramData\Autodesk\Revit\Addins\2012</a:t>
            </a:r>
            <a:endParaRPr lang="en-US" sz="2400" dirty="0" smtClean="0"/>
          </a:p>
          <a:p>
            <a:pPr>
              <a:buNone/>
            </a:pPr>
            <a:r>
              <a:rPr lang="en-US" sz="2400" dirty="0" smtClean="0"/>
              <a:t>C:\Users\&lt;user</a:t>
            </a:r>
            <a:r>
              <a:rPr lang="en-US" sz="2400" smtClean="0"/>
              <a:t>&gt;\AppData\Roaming\Autodesk\Revit\Addins\2012</a:t>
            </a:r>
            <a:endParaRPr lang="en-US" sz="2400" dirty="0" smtClean="0"/>
          </a:p>
          <a:p>
            <a:pPr>
              <a:buNone/>
            </a:pPr>
            <a:endParaRPr lang="en-US" sz="24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
        <p:nvSpPr>
          <p:cNvPr id="5" name="TextBox 4"/>
          <p:cNvSpPr txBox="1"/>
          <p:nvPr/>
        </p:nvSpPr>
        <p:spPr>
          <a:xfrm>
            <a:off x="561975" y="2135187"/>
            <a:ext cx="11811000" cy="351326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standalone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no</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a:t>
            </a:r>
            <a:r>
              <a:rPr lang="en-US" sz="1800" b="1" dirty="0" err="1" smtClean="0">
                <a:latin typeface="Courier New"/>
                <a:ea typeface="MS Mincho"/>
                <a:cs typeface="Times New Roman"/>
              </a:rPr>
              <a:t>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latin typeface="Courier New"/>
                <a:ea typeface="MS Mincho"/>
                <a:cs typeface="Times New Roman"/>
              </a:rPr>
              <a:t>AddInId</a:t>
            </a:r>
            <a:r>
              <a:rPr lang="en-US" sz="1800" b="1" dirty="0" smtClean="0">
                <a:latin typeface="Courier New"/>
                <a:ea typeface="MS Mincho"/>
                <a:cs typeface="Times New Roman"/>
              </a:rPr>
              <a:t>&gt;0B997216-52F3-412a-8A97-58558DC62D1E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a:t>
            </a:r>
            <a:r>
              <a:rPr lang="en-GB" sz="1800" b="1" dirty="0" err="1" smtClean="0">
                <a:latin typeface="Courier New" pitchFamily="49" charset="0"/>
                <a:ea typeface="MS Mincho"/>
                <a:cs typeface="Courier New" pitchFamily="49" charset="0"/>
              </a:rPr>
              <a:t>endorId</a:t>
            </a:r>
            <a:r>
              <a:rPr lang="en-GB" sz="1800" b="1" dirty="0" smtClean="0">
                <a:latin typeface="Courier New" pitchFamily="49" charset="0"/>
                <a:ea typeface="MS Mincho"/>
                <a:cs typeface="Courier New" pitchFamily="49" charset="0"/>
              </a:rPr>
              <a:t>&gt;</a:t>
            </a:r>
            <a:r>
              <a:rPr lang="en-GB" sz="1800" dirty="0" smtClean="0">
                <a:latin typeface="Courier New" pitchFamily="49" charset="0"/>
                <a:cs typeface="Courier New" pitchFamily="49" charset="0"/>
              </a:rPr>
              <a:t>ADNP&lt;/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&gt;Autodesk, Inc. </a:t>
            </a:r>
            <a:r>
              <a:rPr lang="en-GB" sz="1800" dirty="0" err="1" smtClean="0">
                <a:latin typeface="Courier New" pitchFamily="49" charset="0"/>
                <a:cs typeface="Courier New" pitchFamily="49" charset="0"/>
              </a:rPr>
              <a:t>www.autodesk.com</a:t>
            </a:r>
            <a:r>
              <a:rPr lang="en-GB" sz="1800" dirty="0" smtClean="0">
                <a:latin typeface="Courier New" pitchFamily="49" charset="0"/>
                <a:cs typeface="Courier New" pitchFamily="49" charset="0"/>
              </a:rPr>
              <a:t>&lt;/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smtClean="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Registered Developer Symbol for Vendor Id</a:t>
            </a:r>
            <a:endParaRPr lang="en-GB"/>
          </a:p>
        </p:txBody>
      </p:sp>
      <p:sp>
        <p:nvSpPr>
          <p:cNvPr id="3" name="Content Placeholder 2"/>
          <p:cNvSpPr>
            <a:spLocks noGrp="1"/>
          </p:cNvSpPr>
          <p:nvPr>
            <p:ph idx="1"/>
          </p:nvPr>
        </p:nvSpPr>
        <p:spPr/>
        <p:txBody>
          <a:bodyPr/>
          <a:lstStyle/>
          <a:p>
            <a:r>
              <a:rPr lang="en-US" smtClean="0"/>
              <a:t>The Vendor Id should be unique</a:t>
            </a:r>
          </a:p>
          <a:p>
            <a:r>
              <a:rPr lang="en-US" smtClean="0"/>
              <a:t>A safe way to obtain a unique symbol:</a:t>
            </a:r>
          </a:p>
          <a:p>
            <a:pPr lvl="1"/>
            <a:r>
              <a:rPr lang="en-US" smtClean="0"/>
              <a:t>Use an Autodesk register developer symbol</a:t>
            </a:r>
          </a:p>
          <a:p>
            <a:pPr lvl="1"/>
            <a:r>
              <a:rPr lang="en-US" smtClean="0"/>
              <a:t>Google for "autodesk register developer symbol"</a:t>
            </a:r>
          </a:p>
          <a:p>
            <a:r>
              <a:rPr lang="en-US" smtClean="0"/>
              <a:t>Symbols Registration on the Autodesk Developer Center</a:t>
            </a:r>
          </a:p>
          <a:p>
            <a:pPr lvl="1"/>
            <a:r>
              <a:rPr lang="en-GB" smtClean="0"/>
              <a:t>Exactly four alphanumeric characters</a:t>
            </a:r>
          </a:p>
          <a:p>
            <a:pPr lvl="1"/>
            <a:r>
              <a:rPr lang="en-US" smtClean="0"/>
              <a:t>Cannot contain: %, ., @, *, [, ], {, }, ^, $, /, \ or other special characters such as umlaut and accent</a:t>
            </a:r>
          </a:p>
          <a:p>
            <a:r>
              <a:rPr lang="en-US" smtClean="0"/>
              <a:t>All ADN plug-ins use "ADNP" for "ADN Plugin"</a:t>
            </a:r>
          </a:p>
          <a:p>
            <a:endParaRPr lang="en-GB"/>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Once .</a:t>
            </a:r>
            <a:r>
              <a:rPr lang="en-US" dirty="0" err="1" smtClean="0"/>
              <a:t>addin</a:t>
            </a:r>
            <a:r>
              <a:rPr lang="en-US" dirty="0" smtClean="0"/>
              <a:t> manifest is in place, you will see [Add-Ins] tab and [External Tools] panel.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smtClean="0">
                <a:solidFill>
                  <a:srgbClr val="000000"/>
                </a:solidFill>
                <a:latin typeface="Gill Sans" charset="0"/>
                <a:ea typeface="ヒラギノ角ゴ Pro W3" charset="0"/>
                <a:cs typeface="ヒラギノ角ゴ Pro W3" charset="0"/>
                <a:sym typeface="Gill Sans" charset="0"/>
              </a:rPr>
              <a:t>Implement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8000"/>
                </a:solidFill>
                <a:latin typeface="Courier New"/>
                <a:ea typeface="MS Mincho"/>
                <a:cs typeface="Times New Roman"/>
              </a:rPr>
              <a:t>// OnStartup() - called when Revit starts. </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Result</a:t>
            </a:r>
            <a:r>
              <a:rPr lang="en-US" sz="1800" smtClean="0">
                <a:latin typeface="Courier New"/>
                <a:ea typeface="MS Mincho"/>
                <a:cs typeface="Times New Roman"/>
              </a:rPr>
              <a:t> </a:t>
            </a:r>
            <a:r>
              <a:rPr lang="en-US" sz="1800" b="1" smtClean="0">
                <a:latin typeface="Courier New"/>
                <a:ea typeface="MS Mincho"/>
                <a:cs typeface="Times New Roman"/>
              </a:rPr>
              <a:t>OnStartup</a:t>
            </a:r>
            <a:r>
              <a:rPr lang="en-US" sz="1800" smtClean="0">
                <a:latin typeface="Courier New"/>
                <a:ea typeface="MS Mincho"/>
                <a:cs typeface="Times New Roman"/>
              </a:rPr>
              <a:t>(</a:t>
            </a:r>
            <a:r>
              <a:rPr lang="en-US" sz="1800" smtClean="0">
                <a:solidFill>
                  <a:srgbClr val="2B91AF"/>
                </a:solidFill>
                <a:latin typeface="Courier New"/>
                <a:ea typeface="MS Mincho"/>
                <a:cs typeface="Times New Roman"/>
              </a:rPr>
              <a:t>UIControlledApplication</a:t>
            </a:r>
            <a:r>
              <a:rPr lang="en-US" sz="1800" smtClean="0">
                <a:latin typeface="Courier New"/>
                <a:ea typeface="MS Mincho"/>
                <a:cs typeface="Times New Roman"/>
              </a:rPr>
              <a:t> application)</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TaskDialog</a:t>
            </a:r>
            <a:r>
              <a:rPr lang="en-US" sz="1800" smtClean="0">
                <a:latin typeface="Courier New"/>
                <a:ea typeface="MS Mincho"/>
                <a:cs typeface="Times New Roman"/>
              </a:rPr>
              <a:t>.Show(</a:t>
            </a:r>
            <a:r>
              <a:rPr lang="en-US" sz="1800" smtClean="0">
                <a:solidFill>
                  <a:srgbClr val="A31515"/>
                </a:solidFill>
                <a:latin typeface="Courier New"/>
                <a:ea typeface="MS Mincho"/>
                <a:cs typeface="Times New Roman"/>
              </a:rPr>
              <a:t>"My Dialog Title"</a:t>
            </a:r>
            <a:r>
              <a:rPr lang="en-US" sz="1800" smtClean="0">
                <a:latin typeface="Courier New"/>
                <a:ea typeface="MS Mincho"/>
                <a:cs typeface="Times New Roman"/>
              </a:rPr>
              <a:t>, </a:t>
            </a:r>
            <a:r>
              <a:rPr lang="en-US" sz="1800" smtClean="0">
                <a:solidFill>
                  <a:srgbClr val="A31515"/>
                </a:solidFill>
                <a:latin typeface="Courier New"/>
                <a:ea typeface="MS Mincho"/>
                <a:cs typeface="Times New Roman"/>
              </a:rPr>
              <a:t>"Hello World from App!"</a:t>
            </a:r>
            <a:r>
              <a:rPr lang="en-US" sz="1800" smtClean="0">
                <a:latin typeface="Courier New"/>
                <a:ea typeface="MS Mincho"/>
                <a:cs typeface="Times New Roman"/>
              </a:rPr>
              <a:t>);</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00FF"/>
                </a:solidFill>
                <a:latin typeface="Courier New"/>
                <a:ea typeface="MS Mincho"/>
                <a:cs typeface="Times New Roman"/>
              </a:rPr>
              <a:t>return</a:t>
            </a: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Result</a:t>
            </a:r>
            <a:r>
              <a:rPr lang="en-US" sz="1800" smtClean="0">
                <a:latin typeface="Courier New"/>
                <a:ea typeface="MS Mincho"/>
                <a:cs typeface="Times New Roman"/>
              </a:rPr>
              <a:t>.Succeeded;</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p>
          <a:p>
            <a:pPr marL="0" marR="0">
              <a:lnSpc>
                <a:spcPct val="115000"/>
              </a:lnSpc>
              <a:spcBef>
                <a:spcPts val="0"/>
              </a:spcBef>
              <a:spcAft>
                <a:spcPts val="0"/>
              </a:spcAft>
            </a:pPr>
            <a:endParaRPr lang="en-US" sz="1800" smtClean="0">
              <a:latin typeface="Courier New"/>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smtClean="0">
                <a:solidFill>
                  <a:srgbClr val="0000FF"/>
                </a:solidFill>
                <a:latin typeface="Courier New"/>
                <a:ea typeface="MS Mincho"/>
                <a:cs typeface="Times New Roman"/>
              </a:rPr>
              <a:t>&lt;</a:t>
            </a:r>
            <a:r>
              <a:rPr lang="en-US" sz="1800" smtClean="0">
                <a:solidFill>
                  <a:srgbClr val="A31515"/>
                </a:solidFill>
                <a:latin typeface="Courier New"/>
                <a:ea typeface="MS Mincho"/>
                <a:cs typeface="Times New Roman"/>
              </a:rPr>
              <a:t>FullClassName</a:t>
            </a:r>
            <a:r>
              <a:rPr lang="en-US" sz="1800" smtClean="0">
                <a:solidFill>
                  <a:srgbClr val="0000FF"/>
                </a:solidFill>
                <a:latin typeface="Courier New"/>
                <a:ea typeface="MS Mincho"/>
                <a:cs typeface="Times New Roman"/>
              </a:rPr>
              <a:t>&gt;</a:t>
            </a:r>
            <a:r>
              <a:rPr lang="en-US" sz="1800" smtClean="0">
                <a:latin typeface="Courier New"/>
                <a:ea typeface="MS Mincho"/>
                <a:cs typeface="Times New Roman"/>
              </a:rPr>
              <a: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smtClean="0">
                <a:solidFill>
                  <a:srgbClr val="0000FF"/>
                </a:solidFill>
                <a:latin typeface="Courier New"/>
                <a:ea typeface="MS Mincho"/>
                <a:cs typeface="Times New Roman"/>
              </a:rPr>
              <a:t>&lt;</a:t>
            </a:r>
            <a:r>
              <a:rPr lang="en-US" sz="1800" smtClean="0">
                <a:solidFill>
                  <a:srgbClr val="A31515"/>
                </a:solidFill>
                <a:latin typeface="Courier New"/>
                <a:ea typeface="MS Mincho"/>
                <a:cs typeface="Times New Roman"/>
              </a:rPr>
              <a:t>Assembly</a:t>
            </a:r>
            <a:r>
              <a:rPr lang="en-US" sz="1800" smtClean="0">
                <a:solidFill>
                  <a:srgbClr val="0000FF"/>
                </a:solidFill>
                <a:latin typeface="Courier New"/>
                <a:ea typeface="MS Mincho"/>
                <a:cs typeface="Times New Roman"/>
              </a:rPr>
              <a:t>&gt;C</a:t>
            </a:r>
            <a:r>
              <a:rPr lang="en-US" sz="1800" smtClean="0">
                <a:latin typeface="Courier New"/>
                <a:ea typeface="MS Mincho"/>
                <a:cs typeface="Times New Roman"/>
              </a:rPr>
              <a: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err="1" smtClean="0">
                <a:solidFill>
                  <a:srgbClr val="A31515"/>
                </a:solidFill>
                <a:latin typeface="Courier New"/>
                <a:ea typeface="MS Mincho"/>
                <a:cs typeface="Times New Roman"/>
              </a:rPr>
              <a:t>AddInId</a:t>
            </a:r>
            <a:r>
              <a:rPr lang="en-US" sz="1800" smtClean="0">
                <a:solidFill>
                  <a:srgbClr val="0000FF"/>
                </a:solidFill>
                <a:latin typeface="Courier New"/>
                <a:ea typeface="MS Mincho"/>
                <a:cs typeface="Times New Roman"/>
              </a:rPr>
              <a:t>&gt;</a:t>
            </a:r>
          </a:p>
          <a:p>
            <a:r>
              <a:rPr lang="en-GB" sz="1800" smtClean="0">
                <a:latin typeface="Courier New" pitchFamily="49" charset="0"/>
                <a:cs typeface="Courier New" pitchFamily="49" charset="0"/>
              </a:rPr>
              <a:t>    &lt;VendorId&gt;ADNP&lt;/VendorId&gt;</a:t>
            </a:r>
          </a:p>
          <a:p>
            <a:r>
              <a:rPr lang="en-GB" sz="1800" smtClean="0">
                <a:latin typeface="Courier New" pitchFamily="49" charset="0"/>
                <a:cs typeface="Courier New" pitchFamily="49" charset="0"/>
              </a:rPr>
              <a:t>    &lt;VendorDescription&gt;Autodesk, Inc. www.autodesk.com&lt;/VendorDescription&gt;</a:t>
            </a:r>
          </a:p>
          <a:p>
            <a:r>
              <a:rPr lang="en-US" sz="180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734175" y="2135187"/>
            <a:ext cx="4038601" cy="16764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“Name” instead of “Text”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a:t>
            </a:r>
            <a:r>
              <a:rPr lang="en-US" dirty="0" err="1" smtClean="0"/>
              <a:t>Revit</a:t>
            </a:r>
            <a:r>
              <a:rPr lang="en-US" dirty="0" smtClean="0"/>
              <a:t> model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pic>
        <p:nvPicPr>
          <p:cNvPr id="115714" name="Picture 2" descr="D:\RevitAPI 2011\Training\Labs\Revit Intro Labs\Images\commandData5.PNG"/>
          <p:cNvPicPr>
            <a:picLocks noChangeAspect="1" noChangeArrowheads="1"/>
          </p:cNvPicPr>
          <p:nvPr/>
        </p:nvPicPr>
        <p:blipFill>
          <a:blip r:embed="rId3" cstate="print"/>
          <a:srcRect/>
          <a:stretch>
            <a:fillRect/>
          </a:stretch>
        </p:blipFill>
        <p:spPr bwMode="auto">
          <a:xfrm>
            <a:off x="1095375" y="3459652"/>
            <a:ext cx="10896600" cy="5457335"/>
          </a:xfrm>
          <a:prstGeom prst="rect">
            <a:avLst/>
          </a:prstGeom>
          <a:noFill/>
          <a:ln>
            <a:solidFill>
              <a:schemeClr val="bg1">
                <a:lumMod val="65000"/>
              </a:schemeClr>
            </a:solidFill>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WallTypeSet</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dlls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DBElement</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ExternalCommandData</a:t>
            </a:r>
            <a:r>
              <a:rPr lang="en-US" sz="1800" dirty="0" smtClean="0">
                <a:solidFill>
                  <a:schemeClr val="bg1">
                    <a:lumMod val="75000"/>
                  </a:schemeClr>
                </a:solidFill>
                <a:latin typeface="Courier New"/>
                <a:ea typeface="MS Mincho"/>
                <a:cs typeface="Times New Roman"/>
              </a:rPr>
              <a:t>, _</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SDKSamples2012.sln,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a:t>
            </a:r>
            <a:r>
              <a:rPr lang="en-US" dirty="0" err="1" smtClean="0"/>
              <a:t>Revit</a:t>
            </a:r>
            <a:r>
              <a:rPr lang="en-US" dirty="0" smtClean="0"/>
              <a:t> database structure. “must have” for any </a:t>
            </a:r>
            <a:r>
              <a:rPr lang="en-US" dirty="0" err="1" smtClean="0"/>
              <a:t>Revit</a:t>
            </a:r>
            <a:r>
              <a:rPr lang="en-US" dirty="0" smtClean="0"/>
              <a:t> API programmers. </a:t>
            </a:r>
          </a:p>
          <a:p>
            <a:pPr lvl="0"/>
            <a:r>
              <a:rPr lang="en-US" b="1" dirty="0" smtClean="0"/>
              <a:t>Add-In Manager</a:t>
            </a:r>
            <a:r>
              <a:rPr lang="en-US" dirty="0" smtClean="0"/>
              <a:t> – allows you to load unload your </a:t>
            </a:r>
            <a:r>
              <a:rPr lang="en-US" dirty="0" err="1" smtClean="0"/>
              <a:t>dll</a:t>
            </a:r>
            <a:r>
              <a:rPr lang="en-US" dirty="0" smtClean="0"/>
              <a:t> while running </a:t>
            </a:r>
            <a:r>
              <a:rPr lang="en-US" dirty="0" err="1" smtClean="0"/>
              <a:t>Revit</a:t>
            </a:r>
            <a:r>
              <a:rPr lang="en-US" dirty="0" smtClean="0"/>
              <a:t>, and to run command without registering an </a:t>
            </a:r>
            <a:r>
              <a:rPr lang="en-US" dirty="0" err="1" smtClean="0"/>
              <a:t>addin</a:t>
            </a:r>
            <a:endParaRPr lang="en-US" dirty="0" smtClean="0"/>
          </a:p>
          <a:p>
            <a:pPr lvl="0"/>
            <a:r>
              <a:rPr lang="en-US" b="1" smtClean="0"/>
              <a:t>SDKSamples2012.sln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projects in case your installation of </a:t>
            </a:r>
            <a:r>
              <a:rPr lang="en-US" dirty="0" err="1" smtClean="0"/>
              <a:t>Revit</a:t>
            </a:r>
            <a:r>
              <a:rPr lang="en-US" dirty="0" smtClean="0"/>
              <a:t> is different from the default location or if you are using different verticals.  </a:t>
            </a:r>
          </a:p>
          <a:p>
            <a:pPr lvl="0"/>
            <a:r>
              <a:rPr lang="en-US" b="1" dirty="0" err="1" smtClean="0"/>
              <a:t>RvtSamples</a:t>
            </a:r>
            <a:r>
              <a:rPr lang="en-US" b="1" dirty="0" smtClean="0"/>
              <a:t> </a:t>
            </a:r>
            <a:r>
              <a:rPr lang="en-US" dirty="0" smtClean="0"/>
              <a:t>– application that creates a ribbon panel for all the samples for easy testing </a:t>
            </a:r>
          </a:p>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a:t>
            </a:r>
            <a:r>
              <a:rPr lang="en-US" smtClean="0"/>
              <a:t>typical </a:t>
            </a:r>
            <a:r>
              <a:rPr lang="en-US" smtClean="0"/>
              <a:t>object oriented programming</a:t>
            </a:r>
            <a:r>
              <a:rPr lang="en-US" dirty="0" smtClean="0"/>
              <a:t>, we identify the given object by checking </a:t>
            </a:r>
            <a:r>
              <a:rPr lang="en-US" smtClean="0"/>
              <a:t>its </a:t>
            </a:r>
            <a:r>
              <a:rPr lang="en-US" smtClean="0"/>
              <a:t>class. </a:t>
            </a:r>
            <a:r>
              <a:rPr lang="en-US" dirty="0" smtClean="0"/>
              <a:t>Does the same apply to </a:t>
            </a:r>
            <a:r>
              <a:rPr lang="en-US" dirty="0" err="1" smtClean="0"/>
              <a:t>Revit</a:t>
            </a:r>
            <a:r>
              <a:rPr lang="en-US" dirty="0" smtClean="0"/>
              <a:t> API? </a:t>
            </a:r>
          </a:p>
          <a:p>
            <a:pPr>
              <a:buNone/>
            </a:pPr>
            <a:r>
              <a:rPr lang="en-US" dirty="0" smtClean="0"/>
              <a:t>Answer is “</a:t>
            </a:r>
            <a:r>
              <a:rPr lang="en-US" smtClean="0"/>
              <a:t>no</a:t>
            </a:r>
            <a:r>
              <a:rPr lang="en-US" smtClean="0"/>
              <a:t>”...</a:t>
            </a:r>
            <a:endParaRPr lang="en-US" dirty="0" smtClean="0"/>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smtClean="0">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Symbol</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Element/TypeOf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Symbol/TypeOf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HostObjAttributes/FloorType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HostObject/RoofBase/FootPrintRoof,ExtrusionRoof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HostObjAttributes/RoofType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TextElement/TextNote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LineAndTextAttrSymbol/TextElementType/TextNoteType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 takes an argument that can identify the kind of parameter and returns the value of single parameter. </a:t>
            </a:r>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Products </a:t>
            </a:r>
            <a:endParaRPr lang="en-US" dirty="0"/>
          </a:p>
        </p:txBody>
      </p:sp>
      <p:sp>
        <p:nvSpPr>
          <p:cNvPr id="3" name="Content Placeholder 2"/>
          <p:cNvSpPr>
            <a:spLocks noGrp="1"/>
          </p:cNvSpPr>
          <p:nvPr>
            <p:ph idx="1"/>
          </p:nvPr>
        </p:nvSpPr>
        <p:spPr/>
        <p:txBody>
          <a:bodyPr/>
          <a:lstStyle/>
          <a:p>
            <a:pPr>
              <a:buNone/>
            </a:pPr>
            <a:r>
              <a:rPr lang="en-GB" dirty="0" smtClean="0"/>
              <a:t>Three flavours of </a:t>
            </a:r>
            <a:r>
              <a:rPr lang="en-GB" dirty="0" err="1" smtClean="0"/>
              <a:t>Revit</a:t>
            </a:r>
            <a:r>
              <a:rPr lang="en-GB" dirty="0" smtClean="0"/>
              <a:t> product and API </a:t>
            </a:r>
          </a:p>
          <a:p>
            <a:pPr marL="722313" lvl="1" indent="-361950">
              <a:spcBef>
                <a:spcPts val="600"/>
              </a:spcBef>
            </a:pPr>
            <a:r>
              <a:rPr lang="en-GB" dirty="0" err="1" smtClean="0"/>
              <a:t>Revit</a:t>
            </a:r>
            <a:r>
              <a:rPr lang="en-GB" dirty="0" smtClean="0"/>
              <a:t> Architecture</a:t>
            </a:r>
          </a:p>
          <a:p>
            <a:pPr marL="722313" lvl="1" indent="-361950">
              <a:spcBef>
                <a:spcPts val="600"/>
              </a:spcBef>
            </a:pPr>
            <a:r>
              <a:rPr lang="en-GB" dirty="0" err="1" smtClean="0"/>
              <a:t>Revit</a:t>
            </a:r>
            <a:r>
              <a:rPr lang="en-GB" dirty="0" smtClean="0"/>
              <a:t> </a:t>
            </a:r>
            <a:r>
              <a:rPr lang="en-GB" smtClean="0"/>
              <a:t>MEP (mechanical, electrical, plumbing, aka. HVAC) </a:t>
            </a:r>
            <a:endParaRPr lang="en-GB" dirty="0" smtClean="0"/>
          </a:p>
          <a:p>
            <a:pPr marL="722313" lvl="1" indent="-361950">
              <a:spcBef>
                <a:spcPts val="600"/>
              </a:spcBef>
            </a:pPr>
            <a:r>
              <a:rPr lang="en-GB" dirty="0" err="1" smtClean="0"/>
              <a:t>Revit</a:t>
            </a:r>
            <a:r>
              <a:rPr lang="en-GB" dirty="0" smtClean="0"/>
              <a:t> Structure</a:t>
            </a:r>
          </a:p>
          <a:p>
            <a:pPr>
              <a:spcBef>
                <a:spcPts val="600"/>
              </a:spcBef>
              <a:buNone/>
            </a:pPr>
            <a:endParaRPr lang="en-GB" dirty="0" smtClean="0"/>
          </a:p>
          <a:p>
            <a:pPr>
              <a:spcBef>
                <a:spcPts val="600"/>
              </a:spcBef>
              <a:buNone/>
            </a:pPr>
            <a:r>
              <a:rPr lang="en-GB" dirty="0" smtClean="0"/>
              <a:t>Product build and distribution</a:t>
            </a:r>
          </a:p>
          <a:p>
            <a:pPr marL="722313" lvl="1" indent="-361950">
              <a:spcBef>
                <a:spcPts val="600"/>
              </a:spcBef>
            </a:pPr>
            <a:r>
              <a:rPr lang="en-GB" dirty="0" smtClean="0"/>
              <a:t>DVD version posted to ADN member web site</a:t>
            </a:r>
          </a:p>
          <a:p>
            <a:pPr marL="1071563" lvl="2" indent="-349250">
              <a:spcBef>
                <a:spcPts val="600"/>
              </a:spcBef>
            </a:pPr>
            <a:r>
              <a:rPr lang="en-GB" altLang="ja-JP" dirty="0" smtClean="0">
                <a:ea typeface="ＭＳ Ｐゴシック" pitchFamily="34" charset="-128"/>
              </a:rPr>
              <a:t>Software &amp; Support &gt; </a:t>
            </a:r>
            <a:r>
              <a:rPr lang="en-GB" altLang="ja-JP" dirty="0" err="1" smtClean="0">
                <a:ea typeface="ＭＳ Ｐゴシック" pitchFamily="34" charset="-128"/>
              </a:rPr>
              <a:t>Revit</a:t>
            </a:r>
            <a:r>
              <a:rPr lang="en-GB" altLang="ja-JP" dirty="0" smtClean="0">
                <a:ea typeface="ＭＳ Ｐゴシック" pitchFamily="34" charset="-128"/>
              </a:rPr>
              <a:t> &gt; Downloads</a:t>
            </a:r>
          </a:p>
          <a:p>
            <a:pPr marL="1071563" lvl="2" indent="-349250">
              <a:spcBef>
                <a:spcPts val="600"/>
              </a:spcBef>
            </a:pPr>
            <a:r>
              <a:rPr lang="en-GB" altLang="ja-JP" dirty="0" smtClean="0">
                <a:ea typeface="ＭＳ Ｐゴシック" pitchFamily="34" charset="-128"/>
              </a:rPr>
              <a:t>Posted once only at initial product </a:t>
            </a:r>
            <a:r>
              <a:rPr lang="en-GB" altLang="ja-JP" smtClean="0">
                <a:ea typeface="ＭＳ Ｐゴシック" pitchFamily="34" charset="-128"/>
              </a:rPr>
              <a:t>release time</a:t>
            </a:r>
            <a:endParaRPr lang="en-GB" altLang="ja-JP" dirty="0" smtClean="0">
              <a:ea typeface="ＭＳ Ｐゴシック" pitchFamily="34" charset="-128"/>
            </a:endParaRPr>
          </a:p>
          <a:p>
            <a:pPr marL="722313" lvl="1" indent="-361950">
              <a:spcBef>
                <a:spcPts val="600"/>
              </a:spcBef>
            </a:pPr>
            <a:r>
              <a:rPr lang="en-GB" dirty="0" smtClean="0"/>
              <a:t>Web version and Web Update version on Autodesk home page</a:t>
            </a:r>
          </a:p>
          <a:p>
            <a:pPr marL="1071563" lvl="2" indent="-349250">
              <a:spcBef>
                <a:spcPts val="600"/>
              </a:spcBef>
            </a:pPr>
            <a:r>
              <a:rPr lang="en-US" dirty="0" smtClean="0"/>
              <a:t>Products </a:t>
            </a:r>
            <a:r>
              <a:rPr lang="en-GB" altLang="ja-JP" dirty="0" smtClean="0">
                <a:ea typeface="ＭＳ Ｐゴシック" pitchFamily="34" charset="-128"/>
              </a:rPr>
              <a:t>&gt;</a:t>
            </a:r>
            <a:r>
              <a:rPr lang="en-US" dirty="0" smtClean="0"/>
              <a:t> Autodesk </a:t>
            </a:r>
            <a:r>
              <a:rPr lang="en-US" dirty="0" err="1" smtClean="0"/>
              <a:t>Revit</a:t>
            </a:r>
            <a:r>
              <a:rPr lang="en-US" dirty="0" smtClean="0"/>
              <a:t> Architecture/MEP/Structure </a:t>
            </a:r>
            <a:r>
              <a:rPr lang="en-GB" altLang="ja-JP" dirty="0" smtClean="0">
                <a:ea typeface="ＭＳ Ｐゴシック" pitchFamily="34" charset="-128"/>
              </a:rPr>
              <a:t>&gt;</a:t>
            </a:r>
            <a:r>
              <a:rPr lang="en-US" dirty="0" smtClean="0"/>
              <a:t> Product Download</a:t>
            </a:r>
          </a:p>
          <a:p>
            <a:pPr marL="1071563" lvl="2" indent="-349250">
              <a:spcBef>
                <a:spcPts val="600"/>
              </a:spcBef>
            </a:pPr>
            <a:r>
              <a:rPr lang="en-GB" dirty="0" smtClean="0"/>
              <a:t>Latest download version from the public product site</a:t>
            </a:r>
          </a:p>
          <a:p>
            <a:pPr marL="1071563" lvl="2" indent="-349250">
              <a:spcBef>
                <a:spcPts val="600"/>
              </a:spcBef>
            </a:pPr>
            <a:r>
              <a:rPr lang="en-GB" smtClean="0"/>
              <a:t>Revit uses service pack technology, so no need for full installation on update</a:t>
            </a:r>
            <a:endParaRPr lang="en-GB"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smtClean="0"/>
              <a:t>Geometry Options – specify the </a:t>
            </a:r>
            <a:r>
              <a:rPr lang="en-US" smtClean="0"/>
              <a:t>detail level</a:t>
            </a:r>
            <a:endParaRPr lang="en-US" dirty="0" smtClean="0"/>
          </a:p>
          <a:p>
            <a:pPr lvl="0"/>
            <a:r>
              <a:rPr lang="en-US" dirty="0" smtClean="0"/>
              <a:t>Kinds </a:t>
            </a:r>
            <a:r>
              <a:rPr lang="en-US" smtClean="0"/>
              <a:t>of geometry objects</a:t>
            </a:r>
            <a:endParaRPr lang="en-US" dirty="0" smtClean="0"/>
          </a:p>
          <a:p>
            <a:pPr lvl="2"/>
            <a:r>
              <a:rPr lang="en-US" dirty="0" smtClean="0"/>
              <a:t>Solid</a:t>
            </a:r>
          </a:p>
          <a:p>
            <a:pPr lvl="2"/>
            <a:r>
              <a:rPr lang="en-US" dirty="0" smtClean="0"/>
              <a:t>Geometry Instance (a instance </a:t>
            </a:r>
            <a:r>
              <a:rPr lang="en-US" smtClean="0"/>
              <a:t>of a symbol element, e.g. door or window</a:t>
            </a:r>
            <a:endParaRPr lang="en-US" dirty="0" smtClean="0"/>
          </a:p>
          <a:p>
            <a:pPr lvl="2"/>
            <a:r>
              <a:rPr lang="en-US" dirty="0" smtClean="0"/>
              <a:t>Curve</a:t>
            </a:r>
          </a:p>
          <a:p>
            <a:pPr lvl="2"/>
            <a:r>
              <a:rPr lang="en-US" smtClean="0"/>
              <a:t>Mesh</a:t>
            </a:r>
            <a:endParaRPr lang="en-US" dirty="0" smtClean="0"/>
          </a:p>
          <a:p>
            <a:r>
              <a:rPr lang="en-US" dirty="0" smtClean="0"/>
              <a:t>Further drill </a:t>
            </a:r>
            <a:r>
              <a:rPr lang="en-US" smtClean="0"/>
              <a:t>down into </a:t>
            </a:r>
            <a:r>
              <a:rPr lang="en-US" dirty="0" smtClean="0"/>
              <a:t>Solids/Faces/Edges - </a:t>
            </a:r>
            <a:r>
              <a:rPr lang="en-US" smtClean="0"/>
              <a:t>use RevitLookup</a:t>
            </a:r>
            <a:endParaRPr lang="en-US" dirty="0" smtClean="0"/>
          </a:p>
          <a:p>
            <a:r>
              <a:rPr lang="en-US" err="1" smtClean="0"/>
              <a:t>RevitCommands</a:t>
            </a:r>
            <a:r>
              <a:rPr lang="en-US" smtClean="0"/>
              <a:t> SDK sample </a:t>
            </a:r>
            <a:r>
              <a:rPr lang="en-US" dirty="0" smtClean="0"/>
              <a:t>has a </a:t>
            </a:r>
            <a:r>
              <a:rPr lang="en-US" smtClean="0"/>
              <a:t>simple example</a:t>
            </a:r>
            <a:endParaRPr lang="en-US" dirty="0" smtClean="0"/>
          </a:p>
          <a:p>
            <a:r>
              <a:rPr lang="en-US" smtClean="0"/>
              <a:t>SDK samples </a:t>
            </a:r>
            <a:r>
              <a:rPr lang="en-US" dirty="0" smtClean="0"/>
              <a:t>show geometry access with </a:t>
            </a:r>
            <a:r>
              <a:rPr lang="en-US" smtClean="0"/>
              <a:t>a viewer</a:t>
            </a:r>
            <a:endParaRPr lang="en-US" dirty="0" smtClean="0"/>
          </a:p>
          <a:p>
            <a:pPr lvl="2"/>
            <a:r>
              <a:rPr lang="en-US" dirty="0" err="1" smtClean="0"/>
              <a:t>ElementViewer</a:t>
            </a:r>
            <a:endParaRPr lang="en-US" dirty="0" smtClean="0"/>
          </a:p>
          <a:p>
            <a:pPr lvl="2"/>
            <a:r>
              <a:rPr lang="en-US" dirty="0" err="1" smtClean="0"/>
              <a:t>RoomViewer</a:t>
            </a:r>
            <a:endParaRPr lang="en-US" dirty="0" smtClean="0"/>
          </a:p>
          <a:p>
            <a:pPr lvl="2"/>
            <a:r>
              <a:rPr lang="en-US" smtClean="0"/>
              <a:t>AnalyticalViewer</a:t>
            </a:r>
          </a:p>
          <a:p>
            <a:r>
              <a:rPr lang="en-US" smtClean="0"/>
              <a:t>Further viewing options</a:t>
            </a:r>
          </a:p>
          <a:p>
            <a:pPr lvl="2"/>
            <a:r>
              <a:rPr lang="en-US" smtClean="0"/>
              <a:t>SVG Simple Vector Graphics, VRML Virtual Reality Markup Language, OpenGL, DirectX, many public domain viewers</a:t>
            </a:r>
            <a:endParaRPr lang="en-US" dirty="0" smtClean="0"/>
          </a:p>
          <a:p>
            <a:pPr lvl="2"/>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a:t>
            </a:r>
            <a:r>
              <a:rPr lang="en-US" dirty="0" err="1" smtClean="0"/>
              <a:t>Revit</a:t>
            </a:r>
            <a:r>
              <a:rPr lang="en-US" dirty="0" smtClean="0"/>
              <a:t> is bundled in one sack  </a:t>
            </a:r>
          </a:p>
          <a:p>
            <a:pPr lvl="0"/>
            <a:r>
              <a:rPr lang="en-US" dirty="0" smtClean="0"/>
              <a:t>To retrieve an element of interest, you will need to iterate, filter and/or query them. </a:t>
            </a:r>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FilteredElementCollector</a:t>
            </a:r>
            <a:r>
              <a:rPr lang="en-US" dirty="0" smtClean="0"/>
              <a:t> - documentation</a:t>
            </a:r>
            <a:endParaRPr lang="en-US" dirty="0"/>
          </a:p>
        </p:txBody>
      </p:sp>
      <p:sp>
        <p:nvSpPr>
          <p:cNvPr id="3" name="Content Placeholder 2"/>
          <p:cNvSpPr>
            <a:spLocks noGrp="1"/>
          </p:cNvSpPr>
          <p:nvPr>
            <p:ph idx="1"/>
          </p:nvPr>
        </p:nvSpPr>
        <p:spPr>
          <a:xfrm>
            <a:off x="593725" y="2058987"/>
            <a:ext cx="11762080" cy="6699652"/>
          </a:xfrm>
        </p:spPr>
        <p:txBody>
          <a:bodyPr/>
          <a:lstStyle/>
          <a:p>
            <a:r>
              <a:rPr lang="en-US" smtClean="0"/>
              <a:t>Used </a:t>
            </a:r>
            <a:r>
              <a:rPr lang="en-US" dirty="0" smtClean="0"/>
              <a:t>to search, filter and iterate through a set of elements</a:t>
            </a:r>
          </a:p>
          <a:p>
            <a:r>
              <a:rPr lang="en-US" dirty="0" smtClean="0"/>
              <a:t>A</a:t>
            </a:r>
            <a:r>
              <a:rPr lang="en-US" smtClean="0"/>
              <a:t>ssign </a:t>
            </a:r>
            <a:r>
              <a:rPr lang="en-US" dirty="0" smtClean="0"/>
              <a:t>a variety of conditions to filter the elements which are returned. </a:t>
            </a:r>
          </a:p>
          <a:p>
            <a:r>
              <a:rPr lang="en-US" dirty="0" smtClean="0"/>
              <a:t>R</a:t>
            </a:r>
            <a:r>
              <a:rPr lang="en-US" smtClean="0"/>
              <a:t>equires </a:t>
            </a:r>
            <a:r>
              <a:rPr lang="en-US" dirty="0" smtClean="0"/>
              <a:t>that at least one condition be set before making the attempt to access the elements, otherwise exception thrown.</a:t>
            </a:r>
          </a:p>
          <a:p>
            <a:r>
              <a:rPr lang="en-US" smtClean="0"/>
              <a:t>Supports </a:t>
            </a:r>
            <a:r>
              <a:rPr lang="en-US" dirty="0" smtClean="0"/>
              <a:t>the </a:t>
            </a:r>
            <a:r>
              <a:rPr lang="en-US" dirty="0" err="1" smtClean="0"/>
              <a:t>IEnumerable</a:t>
            </a:r>
            <a:r>
              <a:rPr lang="en-US" dirty="0" smtClean="0"/>
              <a:t> interface</a:t>
            </a:r>
          </a:p>
          <a:p>
            <a:pPr lvl="1"/>
            <a:r>
              <a:rPr lang="en-US" dirty="0" smtClean="0"/>
              <a:t>Tip: because the </a:t>
            </a:r>
            <a:r>
              <a:rPr lang="en-US" dirty="0" err="1" smtClean="0"/>
              <a:t>ElementFilters</a:t>
            </a:r>
            <a:r>
              <a:rPr lang="en-US" dirty="0" smtClean="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smtClean="0"/>
              <a:t>LINQ queries</a:t>
            </a: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t>
            </a:r>
            <a:r>
              <a:rPr lang="en-US" smtClean="0"/>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err="1" smtClean="0"/>
              <a:t>Revit</a:t>
            </a:r>
            <a:r>
              <a:rPr lang="en-GB" dirty="0" smtClean="0"/>
              <a:t> API </a:t>
            </a:r>
            <a:r>
              <a:rPr lang="en-GB" smtClean="0"/>
              <a:t>assembly DLLs </a:t>
            </a:r>
            <a:r>
              <a:rPr lang="en-GB" dirty="0" smtClean="0"/>
              <a:t>are present in every </a:t>
            </a:r>
            <a:r>
              <a:rPr lang="en-GB" dirty="0" err="1" smtClean="0"/>
              <a:t>Revit</a:t>
            </a:r>
            <a:r>
              <a:rPr lang="en-GB" dirty="0" smtClean="0"/>
              <a:t> installation </a:t>
            </a:r>
          </a:p>
          <a:p>
            <a:pPr lvl="1">
              <a:spcBef>
                <a:spcPts val="1800"/>
              </a:spcBef>
              <a:defRPr/>
            </a:pPr>
            <a:r>
              <a:rPr lang="en-GB" dirty="0" smtClean="0"/>
              <a:t>RevitAPI.dll</a:t>
            </a:r>
          </a:p>
          <a:p>
            <a:pPr lvl="1">
              <a:spcBef>
                <a:spcPts val="0"/>
              </a:spcBef>
              <a:defRPr/>
            </a:pPr>
            <a:r>
              <a:rPr lang="en-GB" dirty="0" smtClean="0"/>
              <a:t>RevitAPIUI.dll</a:t>
            </a:r>
          </a:p>
          <a:p>
            <a:pPr>
              <a:spcBef>
                <a:spcPts val="1200"/>
              </a:spcBef>
            </a:pPr>
            <a:r>
              <a:rPr lang="en-US" smtClean="0"/>
              <a:t>Separate DB </a:t>
            </a:r>
            <a:r>
              <a:rPr lang="en-US" dirty="0" smtClean="0"/>
              <a:t>and </a:t>
            </a:r>
            <a:r>
              <a:rPr lang="en-US" smtClean="0"/>
              <a:t>UI modules for database and user interface</a:t>
            </a:r>
            <a:endParaRPr lang="en-US" dirty="0" smtClean="0"/>
          </a:p>
          <a:p>
            <a:pPr>
              <a:spcBef>
                <a:spcPts val="1800"/>
              </a:spcBef>
              <a:defRPr/>
            </a:pPr>
            <a:r>
              <a:rPr lang="en-GB" dirty="0" err="1" smtClean="0"/>
              <a:t>Revit</a:t>
            </a:r>
            <a:r>
              <a:rPr lang="en-GB" dirty="0" smtClean="0"/>
              <a:t> Architecture, Structure and MEP flavours</a:t>
            </a:r>
          </a:p>
          <a:p>
            <a:pPr marL="975292" lvl="2" indent="-325098"/>
            <a:r>
              <a:rPr lang="en-GB" sz="3100" dirty="0" smtClean="0"/>
              <a:t>Same </a:t>
            </a:r>
            <a:r>
              <a:rPr lang="en-GB" sz="3100" smtClean="0"/>
              <a:t>API DLLs</a:t>
            </a:r>
          </a:p>
          <a:p>
            <a:pPr marL="975292" lvl="2" indent="-325098"/>
            <a:r>
              <a:rPr lang="en-US" sz="3100" smtClean="0"/>
              <a:t>Almost all functionality is identical</a:t>
            </a:r>
            <a:endParaRPr lang="en-GB" sz="3100" dirty="0" smtClean="0"/>
          </a:p>
          <a:p>
            <a:pPr marL="975292" lvl="2" indent="-325098"/>
            <a:r>
              <a:rPr lang="en-GB" sz="3100" smtClean="0"/>
              <a:t>Some specific functionality is only active in </a:t>
            </a:r>
            <a:r>
              <a:rPr lang="en-GB" sz="3100" dirty="0" smtClean="0"/>
              <a:t>Architecture, MEP or Structure </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a:t>
            </a:r>
          </a:p>
        </p:txBody>
      </p:sp>
      <p:sp>
        <p:nvSpPr>
          <p:cNvPr id="3" name="Content Placeholder 2"/>
          <p:cNvSpPr>
            <a:spLocks noGrp="1"/>
          </p:cNvSpPr>
          <p:nvPr>
            <p:ph idx="1"/>
          </p:nvPr>
        </p:nvSpPr>
        <p:spPr>
          <a:xfrm>
            <a:off x="593725" y="1677987"/>
            <a:ext cx="11762080" cy="7168156"/>
          </a:xfrm>
        </p:spPr>
        <p:txBody>
          <a:bodyPr/>
          <a:lstStyle/>
          <a:p>
            <a:r>
              <a:rPr lang="en-US" dirty="0" smtClean="0"/>
              <a:t>Logical Filters </a:t>
            </a:r>
            <a:r>
              <a:rPr lang="en-US" smtClean="0"/>
              <a:t>– help </a:t>
            </a:r>
            <a:r>
              <a:rPr lang="en-US" dirty="0" smtClean="0"/>
              <a:t>to combine filter logic</a:t>
            </a:r>
          </a:p>
          <a:p>
            <a:pPr lvl="1"/>
            <a:r>
              <a:rPr lang="en-US" dirty="0" smtClean="0"/>
              <a:t>And</a:t>
            </a:r>
          </a:p>
          <a:p>
            <a:pPr lvl="1"/>
            <a:r>
              <a:rPr lang="en-US" dirty="0" smtClean="0"/>
              <a:t>Or</a:t>
            </a:r>
          </a:p>
          <a:p>
            <a:r>
              <a:rPr lang="en-US" dirty="0" smtClean="0"/>
              <a:t>Quick filters </a:t>
            </a:r>
            <a:r>
              <a:rPr lang="en-US" smtClean="0"/>
              <a:t>- use </a:t>
            </a:r>
            <a:r>
              <a:rPr lang="en-US" dirty="0" smtClean="0"/>
              <a:t>an internal element record to determine passing state. This allows </a:t>
            </a:r>
            <a:r>
              <a:rPr lang="en-US" dirty="0" err="1" smtClean="0"/>
              <a:t>Revit</a:t>
            </a:r>
            <a:r>
              <a:rPr lang="en-US" dirty="0" smtClean="0"/>
              <a:t> to find elements which have not been expanded into internal memory yet.</a:t>
            </a:r>
          </a:p>
          <a:p>
            <a:pPr lvl="1"/>
            <a:r>
              <a:rPr lang="en-US" dirty="0" smtClean="0"/>
              <a:t>Examples:</a:t>
            </a:r>
          </a:p>
          <a:p>
            <a:pPr lvl="2"/>
            <a:r>
              <a:rPr lang="en-US" dirty="0" err="1" smtClean="0"/>
              <a:t>ElementClassFilter</a:t>
            </a:r>
            <a:endParaRPr lang="en-US" dirty="0" smtClean="0"/>
          </a:p>
          <a:p>
            <a:pPr lvl="2"/>
            <a:r>
              <a:rPr lang="en-US" dirty="0" err="1" smtClean="0"/>
              <a:t>ElementCategoryFilter</a:t>
            </a:r>
            <a:endParaRPr lang="en-US" dirty="0" smtClean="0"/>
          </a:p>
          <a:p>
            <a:r>
              <a:rPr lang="en-US" dirty="0" smtClean="0"/>
              <a:t>Slow filters – not all information can be obtained by the element record, so these filters must expand to determine passing state.</a:t>
            </a:r>
          </a:p>
          <a:p>
            <a:pPr lvl="1"/>
            <a:r>
              <a:rPr lang="en-US" dirty="0" smtClean="0"/>
              <a:t>Examples:</a:t>
            </a:r>
          </a:p>
          <a:p>
            <a:pPr lvl="2"/>
            <a:r>
              <a:rPr lang="en-US" dirty="0" err="1" smtClean="0"/>
              <a:t>FamilyInstanceFilter</a:t>
            </a:r>
            <a:endParaRPr lang="en-US" dirty="0" smtClean="0"/>
          </a:p>
          <a:p>
            <a:pPr lvl="2"/>
            <a:r>
              <a:rPr lang="en-US" dirty="0" err="1" smtClean="0"/>
              <a:t>AreaFilter</a:t>
            </a:r>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guidelines</a:t>
            </a:r>
            <a:endParaRPr lang="en-US" dirty="0"/>
          </a:p>
        </p:txBody>
      </p:sp>
      <p:sp>
        <p:nvSpPr>
          <p:cNvPr id="3" name="Content Placeholder 2"/>
          <p:cNvSpPr>
            <a:spLocks noGrp="1"/>
          </p:cNvSpPr>
          <p:nvPr>
            <p:ph idx="1"/>
          </p:nvPr>
        </p:nvSpPr>
        <p:spPr/>
        <p:txBody>
          <a:bodyPr/>
          <a:lstStyle/>
          <a:p>
            <a:r>
              <a:rPr lang="en-US" dirty="0" smtClean="0"/>
              <a:t>Filter quick aspects first</a:t>
            </a:r>
          </a:p>
          <a:p>
            <a:endParaRPr lang="en-US" dirty="0" smtClean="0"/>
          </a:p>
          <a:p>
            <a:r>
              <a:rPr lang="en-US" dirty="0" smtClean="0"/>
              <a:t>Filter slow second</a:t>
            </a:r>
          </a:p>
          <a:p>
            <a:endParaRPr lang="en-US" dirty="0" smtClean="0"/>
          </a:p>
          <a:p>
            <a:r>
              <a:rPr lang="en-US" dirty="0" smtClean="0"/>
              <a:t>After using built-in filtering techniques, consider LINQ to narrow down further.</a:t>
            </a:r>
          </a:p>
          <a:p>
            <a:endParaRPr lang="en-US" dirty="0" smtClean="0"/>
          </a:p>
          <a:p>
            <a:r>
              <a:rPr lang="en-US" dirty="0" smtClean="0"/>
              <a:t>Tip: Use the shortcut methods on </a:t>
            </a:r>
            <a:r>
              <a:rPr lang="en-US" dirty="0" err="1" smtClean="0"/>
              <a:t>FilteredElementCollector</a:t>
            </a:r>
            <a:endParaRPr lang="en-US" dirty="0" smtClean="0"/>
          </a:p>
          <a:p>
            <a:pPr lvl="1"/>
            <a:r>
              <a:rPr lang="en-US" dirty="0" smtClean="0"/>
              <a:t>Because there are currently no shortcuts for Slow Filters, you can be sure when using a shortcut you are getting a Quick Filter. </a:t>
            </a:r>
          </a:p>
          <a:p>
            <a:pPr lvl="1"/>
            <a:r>
              <a:rPr lang="en-US" dirty="0" smtClean="0"/>
              <a:t>Examples:</a:t>
            </a:r>
          </a:p>
          <a:p>
            <a:pPr lvl="2"/>
            <a:r>
              <a:rPr lang="en-US" dirty="0" err="1" smtClean="0"/>
              <a:t>OfClass</a:t>
            </a:r>
            <a:endParaRPr lang="en-US" dirty="0" smtClean="0"/>
          </a:p>
          <a:p>
            <a:pPr lvl="2"/>
            <a:r>
              <a:rPr lang="en-US" dirty="0" err="1" smtClean="0"/>
              <a:t>OfCategoryId</a:t>
            </a:r>
            <a:endParaRPr lang="en-US" dirty="0" smtClean="0"/>
          </a:p>
          <a:p>
            <a:pPr lvl="2"/>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gridCol w="5227271"/>
                <a:gridCol w="3997326"/>
              </a:tblGrid>
              <a:tr h="370840">
                <a:tc>
                  <a:txBody>
                    <a:bodyPr/>
                    <a:lstStyle/>
                    <a:p>
                      <a:r>
                        <a:rPr lang="en-US" sz="2400" dirty="0" smtClean="0"/>
                        <a:t>Filter Name</a:t>
                      </a:r>
                      <a:endParaRPr lang="en-US" sz="2400" dirty="0"/>
                    </a:p>
                  </a:txBody>
                  <a:tcPr/>
                </a:tc>
                <a:tc>
                  <a:txBody>
                    <a:bodyPr/>
                    <a:lstStyle/>
                    <a:p>
                      <a:r>
                        <a:rPr lang="en-US" sz="2400" dirty="0" smtClean="0"/>
                        <a:t>Passing</a:t>
                      </a:r>
                      <a:r>
                        <a:rPr lang="en-US" sz="2400" baseline="0" dirty="0" smtClean="0"/>
                        <a:t> Criteria</a:t>
                      </a:r>
                      <a:endParaRPr lang="en-US" sz="2400" dirty="0"/>
                    </a:p>
                  </a:txBody>
                  <a:tcPr/>
                </a:tc>
                <a:tc>
                  <a:txBody>
                    <a:bodyPr/>
                    <a:lstStyle/>
                    <a:p>
                      <a:r>
                        <a:rPr lang="en-US" sz="2400" dirty="0" smtClean="0"/>
                        <a:t>Shortcut Methods</a:t>
                      </a:r>
                      <a:endParaRPr lang="en-US" sz="2400" dirty="0"/>
                    </a:p>
                  </a:txBody>
                  <a:tcPr/>
                </a:tc>
              </a:tr>
              <a:tr h="370840">
                <a:tc>
                  <a:txBody>
                    <a:bodyPr/>
                    <a:lstStyle/>
                    <a:p>
                      <a:r>
                        <a:rPr lang="en-US" sz="2400" kern="1200" dirty="0" err="1" smtClean="0">
                          <a:solidFill>
                            <a:schemeClr val="dk1"/>
                          </a:solidFill>
                          <a:latin typeface="+mn-lt"/>
                          <a:ea typeface="+mn-ea"/>
                          <a:cs typeface="+mn-cs"/>
                        </a:rPr>
                        <a:t>LogicalAndFilter</a:t>
                      </a:r>
                      <a:endParaRPr lang="en-US" sz="2400" dirty="0"/>
                    </a:p>
                  </a:txBody>
                  <a:tcPr/>
                </a:tc>
                <a:tc>
                  <a:txBody>
                    <a:bodyPr/>
                    <a:lstStyle/>
                    <a:p>
                      <a:r>
                        <a:rPr lang="en-US" sz="2400" dirty="0" smtClean="0"/>
                        <a:t>Where elements must pass 2 or more filters</a:t>
                      </a:r>
                      <a:endParaRPr lang="en-US" sz="2400" dirty="0"/>
                    </a:p>
                  </a:txBody>
                  <a:tcPr/>
                </a:tc>
                <a:tc>
                  <a:txBody>
                    <a:bodyPr/>
                    <a:lstStyle/>
                    <a:p>
                      <a:r>
                        <a:rPr lang="en-US" sz="2400" dirty="0" err="1" smtClean="0"/>
                        <a:t>WherePasses</a:t>
                      </a:r>
                      <a:r>
                        <a:rPr lang="en-US" sz="2400" dirty="0" smtClean="0"/>
                        <a:t>()- adds one additional filter</a:t>
                      </a:r>
                    </a:p>
                    <a:p>
                      <a:endParaRPr lang="en-US" sz="2400" dirty="0" smtClean="0"/>
                    </a:p>
                    <a:p>
                      <a:r>
                        <a:rPr lang="en-US" sz="2400" dirty="0" err="1" smtClean="0"/>
                        <a:t>IntersectWith</a:t>
                      </a:r>
                      <a:r>
                        <a:rPr lang="en-US" sz="2400" dirty="0" smtClean="0"/>
                        <a:t>() - joins two sets of independent filters</a:t>
                      </a:r>
                    </a:p>
                    <a:p>
                      <a:endParaRPr lang="en-US" sz="2400" dirty="0"/>
                    </a:p>
                  </a:txBody>
                  <a:tcPr/>
                </a:tc>
              </a:tr>
              <a:tr h="370840">
                <a:tc>
                  <a:txBody>
                    <a:bodyPr/>
                    <a:lstStyle/>
                    <a:p>
                      <a:r>
                        <a:rPr lang="en-US" sz="2400" kern="1200" dirty="0" err="1" smtClean="0">
                          <a:solidFill>
                            <a:schemeClr val="dk1"/>
                          </a:solidFill>
                          <a:latin typeface="+mn-lt"/>
                          <a:ea typeface="+mn-ea"/>
                          <a:cs typeface="+mn-cs"/>
                        </a:rPr>
                        <a:t>LogicalOrFilter</a:t>
                      </a:r>
                      <a:endParaRPr lang="en-US" sz="2400" dirty="0"/>
                    </a:p>
                  </a:txBody>
                  <a:tcPr/>
                </a:tc>
                <a:tc>
                  <a:txBody>
                    <a:bodyPr/>
                    <a:lstStyle/>
                    <a:p>
                      <a:r>
                        <a:rPr lang="en-US" sz="2400" kern="1200" dirty="0" smtClean="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smtClean="0"/>
                        <a:t>UnionWith</a:t>
                      </a:r>
                      <a:r>
                        <a:rPr lang="en-US" sz="2400" dirty="0" smtClean="0"/>
                        <a:t>() - joins two sets of independent filters</a:t>
                      </a:r>
                      <a:endParaRPr lang="en-US" sz="2400" dirty="0"/>
                    </a:p>
                  </a:txBody>
                  <a:tcPr/>
                </a:tc>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Quick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gridCol w="5232724"/>
                <a:gridCol w="3733800"/>
              </a:tblGrid>
              <a:tr h="36620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40851">
                <a:tc>
                  <a:txBody>
                    <a:bodyPr/>
                    <a:lstStyle/>
                    <a:p>
                      <a:r>
                        <a:rPr lang="en-US" sz="1800" kern="1200" dirty="0" err="1" smtClean="0">
                          <a:solidFill>
                            <a:schemeClr val="dk1"/>
                          </a:solidFill>
                          <a:latin typeface="+mn-lt"/>
                          <a:ea typeface="+mn-ea"/>
                          <a:cs typeface="+mn-cs"/>
                        </a:rPr>
                        <a:t>ElementCategoryFilter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category id</a:t>
                      </a:r>
                      <a:endParaRPr lang="en-US" sz="1800" dirty="0"/>
                    </a:p>
                  </a:txBody>
                  <a:tcPr/>
                </a:tc>
                <a:tc>
                  <a:txBody>
                    <a:bodyPr/>
                    <a:lstStyle/>
                    <a:p>
                      <a:r>
                        <a:rPr lang="en-US" sz="1800" dirty="0" err="1" smtClean="0"/>
                        <a:t>OfCategoryId</a:t>
                      </a:r>
                      <a:endParaRPr lang="en-US" sz="1800" dirty="0" smtClean="0"/>
                    </a:p>
                    <a:p>
                      <a:endParaRPr lang="en-US" sz="1800" dirty="0"/>
                    </a:p>
                  </a:txBody>
                  <a:tcPr/>
                </a:tc>
              </a:tr>
              <a:tr h="555161">
                <a:tc>
                  <a:txBody>
                    <a:bodyPr/>
                    <a:lstStyle/>
                    <a:p>
                      <a:r>
                        <a:rPr lang="en-US" sz="1800" kern="1200" dirty="0" err="1" smtClean="0">
                          <a:solidFill>
                            <a:schemeClr val="dk1"/>
                          </a:solidFill>
                          <a:latin typeface="+mn-lt"/>
                          <a:ea typeface="+mn-ea"/>
                          <a:cs typeface="+mn-cs"/>
                        </a:rPr>
                        <a:t>ElementClassFilter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runtime class</a:t>
                      </a:r>
                      <a:endParaRPr lang="en-US" sz="1800" dirty="0"/>
                    </a:p>
                  </a:txBody>
                  <a:tcPr/>
                </a:tc>
                <a:tc>
                  <a:txBody>
                    <a:bodyPr/>
                    <a:lstStyle/>
                    <a:p>
                      <a:r>
                        <a:rPr lang="en-US" sz="1800" dirty="0" err="1" smtClean="0"/>
                        <a:t>OfClass</a:t>
                      </a:r>
                      <a:endParaRPr lang="en-US" sz="1800" dirty="0"/>
                    </a:p>
                  </a:txBody>
                  <a:tcPr/>
                </a:tc>
              </a:tr>
              <a:tr h="723786">
                <a:tc>
                  <a:txBody>
                    <a:bodyPr/>
                    <a:lstStyle/>
                    <a:p>
                      <a:r>
                        <a:rPr lang="en-US" sz="1800" kern="1200" dirty="0" err="1" smtClean="0">
                          <a:solidFill>
                            <a:schemeClr val="dk1"/>
                          </a:solidFill>
                          <a:latin typeface="+mn-lt"/>
                          <a:ea typeface="+mn-ea"/>
                          <a:cs typeface="+mn-cs"/>
                        </a:rPr>
                        <a:t>ElementIsElementTypeFilter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"Element types" (symbols)</a:t>
                      </a:r>
                      <a:endParaRPr lang="en-US" sz="1800" dirty="0"/>
                    </a:p>
                  </a:txBody>
                  <a:tcPr/>
                </a:tc>
                <a:tc>
                  <a:txBody>
                    <a:bodyPr/>
                    <a:lstStyle/>
                    <a:p>
                      <a:r>
                        <a:rPr lang="en-US" sz="1800" dirty="0" err="1" smtClean="0"/>
                        <a:t>WhereElementIsElementType</a:t>
                      </a:r>
                      <a:endParaRPr lang="en-US" sz="1800" dirty="0" smtClean="0"/>
                    </a:p>
                    <a:p>
                      <a:r>
                        <a:rPr lang="en-US" sz="1800" dirty="0" err="1" smtClean="0"/>
                        <a:t>WhereElementIsNotElementType</a:t>
                      </a:r>
                      <a:endParaRPr lang="en-US" sz="1800" dirty="0"/>
                    </a:p>
                  </a:txBody>
                  <a:tcPr/>
                </a:tc>
              </a:tr>
              <a:tr h="676478">
                <a:tc>
                  <a:txBody>
                    <a:bodyPr/>
                    <a:lstStyle/>
                    <a:p>
                      <a:r>
                        <a:rPr lang="en-US" sz="1800" kern="1200" dirty="0" err="1" smtClean="0">
                          <a:solidFill>
                            <a:schemeClr val="dk1"/>
                          </a:solidFill>
                          <a:latin typeface="+mn-lt"/>
                          <a:ea typeface="+mn-ea"/>
                          <a:cs typeface="+mn-cs"/>
                        </a:rPr>
                        <a:t>ElementOwnerViewFilter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which are view-specific</a:t>
                      </a:r>
                    </a:p>
                  </a:txBody>
                  <a:tcPr/>
                </a:tc>
                <a:tc>
                  <a:txBody>
                    <a:bodyPr/>
                    <a:lstStyle/>
                    <a:p>
                      <a:r>
                        <a:rPr lang="en-US" sz="1800" dirty="0" err="1" smtClean="0"/>
                        <a:t>OwnedByView</a:t>
                      </a:r>
                      <a:endParaRPr lang="en-US" sz="1800" dirty="0" smtClean="0"/>
                    </a:p>
                    <a:p>
                      <a:r>
                        <a:rPr lang="en-US" sz="1800" dirty="0" err="1" smtClean="0"/>
                        <a:t>WhereElementIsViewIndependent</a:t>
                      </a:r>
                      <a:endParaRPr lang="en-US" sz="1800" dirty="0"/>
                    </a:p>
                  </a:txBody>
                  <a:tcPr/>
                </a:tc>
              </a:tr>
              <a:tr h="416168">
                <a:tc>
                  <a:txBody>
                    <a:bodyPr/>
                    <a:lstStyle/>
                    <a:p>
                      <a:r>
                        <a:rPr lang="en-US" sz="1800" kern="1200" dirty="0" err="1" smtClean="0">
                          <a:solidFill>
                            <a:schemeClr val="dk1"/>
                          </a:solidFill>
                          <a:latin typeface="+mn-lt"/>
                          <a:ea typeface="+mn-ea"/>
                          <a:cs typeface="+mn-cs"/>
                        </a:rPr>
                        <a:t>ElementDesignOptionFilter</a:t>
                      </a:r>
                      <a:endParaRPr lang="en-US" sz="1800" kern="1200" dirty="0" smtClean="0">
                        <a:solidFill>
                          <a:schemeClr val="dk1"/>
                        </a:solidFill>
                        <a:latin typeface="+mn-lt"/>
                        <a:ea typeface="+mn-ea"/>
                        <a:cs typeface="+mn-cs"/>
                      </a:endParaRPr>
                    </a:p>
                  </a:txBody>
                  <a:tcPr/>
                </a:tc>
                <a:tc>
                  <a:txBody>
                    <a:bodyPr/>
                    <a:lstStyle/>
                    <a:p>
                      <a:r>
                        <a:rPr lang="en-US" sz="1800" dirty="0" smtClean="0"/>
                        <a:t>Elements in a particular design option</a:t>
                      </a:r>
                      <a:endParaRPr lang="en-US" sz="1800" dirty="0"/>
                    </a:p>
                  </a:txBody>
                  <a:tcPr/>
                </a:tc>
                <a:tc>
                  <a:txBody>
                    <a:bodyPr/>
                    <a:lstStyle/>
                    <a:p>
                      <a:r>
                        <a:rPr lang="en-US" sz="1800" dirty="0" err="1" smtClean="0"/>
                        <a:t>ContainedInDesignOption</a:t>
                      </a:r>
                      <a:endParaRPr lang="en-US" sz="1800" dirty="0"/>
                    </a:p>
                  </a:txBody>
                  <a:tcPr/>
                </a:tc>
              </a:tr>
              <a:tr h="416168">
                <a:tc>
                  <a:txBody>
                    <a:bodyPr/>
                    <a:lstStyle/>
                    <a:p>
                      <a:r>
                        <a:rPr lang="en-US" sz="1800" kern="1200" dirty="0" err="1" smtClean="0">
                          <a:solidFill>
                            <a:schemeClr val="dk1"/>
                          </a:solidFill>
                          <a:latin typeface="+mn-lt"/>
                          <a:ea typeface="+mn-ea"/>
                          <a:cs typeface="+mn-cs"/>
                        </a:rPr>
                        <a:t>ElementIsCurveDrivenFilter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curve driven</a:t>
                      </a:r>
                      <a:endParaRPr lang="en-US" sz="1800" dirty="0"/>
                    </a:p>
                  </a:txBody>
                  <a:tcPr/>
                </a:tc>
                <a:tc>
                  <a:txBody>
                    <a:bodyPr/>
                    <a:lstStyle/>
                    <a:p>
                      <a:r>
                        <a:rPr lang="en-US" sz="1800" dirty="0" err="1" smtClean="0"/>
                        <a:t>WhereElementIsCurveDriven</a:t>
                      </a:r>
                      <a:endParaRPr lang="en-US" sz="1800" dirty="0"/>
                    </a:p>
                  </a:txBody>
                  <a:tcPr/>
                </a:tc>
              </a:tr>
              <a:tr h="640851">
                <a:tc>
                  <a:txBody>
                    <a:bodyPr/>
                    <a:lstStyle/>
                    <a:p>
                      <a:r>
                        <a:rPr lang="en-US" sz="1800" kern="1200" dirty="0" err="1" smtClean="0">
                          <a:solidFill>
                            <a:schemeClr val="dk1"/>
                          </a:solidFill>
                          <a:latin typeface="+mn-lt"/>
                          <a:ea typeface="+mn-ea"/>
                          <a:cs typeface="+mn-cs"/>
                        </a:rPr>
                        <a:t>ElementStructuralTypeFilter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given structural type </a:t>
                      </a:r>
                      <a:endParaRPr lang="en-US" sz="1800" dirty="0"/>
                    </a:p>
                  </a:txBody>
                  <a:tcPr/>
                </a:tc>
                <a:tc>
                  <a:txBody>
                    <a:bodyPr/>
                    <a:lstStyle/>
                    <a:p>
                      <a:r>
                        <a:rPr lang="en-US" sz="1800" dirty="0" smtClean="0"/>
                        <a:t>none</a:t>
                      </a:r>
                      <a:endParaRPr lang="en-US" sz="1800" dirty="0"/>
                    </a:p>
                  </a:txBody>
                  <a:tcPr/>
                </a:tc>
              </a:tr>
              <a:tr h="416168">
                <a:tc>
                  <a:txBody>
                    <a:bodyPr/>
                    <a:lstStyle/>
                    <a:p>
                      <a:r>
                        <a:rPr lang="en-US" sz="1800" kern="1200" dirty="0" err="1" smtClean="0">
                          <a:solidFill>
                            <a:schemeClr val="dk1"/>
                          </a:solidFill>
                          <a:latin typeface="+mn-lt"/>
                          <a:ea typeface="+mn-ea"/>
                          <a:cs typeface="+mn-cs"/>
                        </a:rPr>
                        <a:t>FamilySymbolFilter</a:t>
                      </a:r>
                      <a:endParaRPr lang="en-US" sz="1800" kern="1200" dirty="0" smtClean="0">
                        <a:solidFill>
                          <a:schemeClr val="dk1"/>
                        </a:solidFill>
                        <a:latin typeface="+mn-lt"/>
                        <a:ea typeface="+mn-ea"/>
                        <a:cs typeface="+mn-cs"/>
                      </a:endParaRPr>
                    </a:p>
                  </a:txBody>
                  <a:tcPr/>
                </a:tc>
                <a:tc>
                  <a:txBody>
                    <a:bodyPr/>
                    <a:lstStyle/>
                    <a:p>
                      <a:r>
                        <a:rPr lang="en-US" sz="1800" dirty="0" smtClean="0"/>
                        <a:t>Symbols of a particular family</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ExclusionFilter</a:t>
                      </a:r>
                      <a:endParaRPr lang="en-US" sz="1800" kern="1200" dirty="0" smtClean="0">
                        <a:solidFill>
                          <a:schemeClr val="dk1"/>
                        </a:solidFill>
                        <a:latin typeface="+mn-lt"/>
                        <a:ea typeface="+mn-ea"/>
                        <a:cs typeface="+mn-cs"/>
                      </a:endParaRPr>
                    </a:p>
                  </a:txBody>
                  <a:tcPr/>
                </a:tc>
                <a:tc>
                  <a:txBody>
                    <a:bodyPr/>
                    <a:lstStyle/>
                    <a:p>
                      <a:r>
                        <a:rPr lang="en-US" sz="1800" dirty="0" smtClean="0"/>
                        <a:t>All elements except the element ids input to the filter</a:t>
                      </a:r>
                      <a:endParaRPr lang="en-US" sz="1800" dirty="0"/>
                    </a:p>
                  </a:txBody>
                  <a:tcPr/>
                </a:tc>
                <a:tc>
                  <a:txBody>
                    <a:bodyPr/>
                    <a:lstStyle/>
                    <a:p>
                      <a:r>
                        <a:rPr lang="en-US" sz="1800" dirty="0" smtClean="0"/>
                        <a:t>Excluding</a:t>
                      </a:r>
                      <a:endParaRPr lang="en-US" sz="1800" dirty="0"/>
                    </a:p>
                  </a:txBody>
                  <a:tcPr/>
                </a:tc>
              </a:tr>
              <a:tr h="640851">
                <a:tc>
                  <a:txBody>
                    <a:bodyPr/>
                    <a:lstStyle/>
                    <a:p>
                      <a:r>
                        <a:rPr lang="en-US" sz="1800" kern="1200" dirty="0" err="1" smtClean="0">
                          <a:solidFill>
                            <a:schemeClr val="dk1"/>
                          </a:solidFill>
                          <a:latin typeface="+mn-lt"/>
                          <a:ea typeface="+mn-ea"/>
                          <a:cs typeface="+mn-cs"/>
                        </a:rPr>
                        <a:t>BoundingBoxIntersectsFilter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which intersects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BoundingBoxIsInsideFilter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inside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BoundingBoxContainsPointFilter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that contain a given point</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Slow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gridCol w="7391400"/>
                <a:gridCol w="1295400"/>
              </a:tblGrid>
              <a:tr h="62558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25582">
                <a:tc>
                  <a:txBody>
                    <a:bodyPr/>
                    <a:lstStyle/>
                    <a:p>
                      <a:r>
                        <a:rPr lang="en-US" sz="1800" kern="1200" dirty="0" err="1" smtClean="0">
                          <a:solidFill>
                            <a:schemeClr val="dk1"/>
                          </a:solidFill>
                          <a:latin typeface="+mn-lt"/>
                          <a:ea typeface="+mn-ea"/>
                          <a:cs typeface="+mn-cs"/>
                        </a:rPr>
                        <a:t>FamilyInstanceFilter</a:t>
                      </a:r>
                      <a:endParaRPr lang="en-US" sz="1800" kern="1200" dirty="0" smtClean="0">
                        <a:solidFill>
                          <a:schemeClr val="dk1"/>
                        </a:solidFill>
                        <a:latin typeface="+mn-lt"/>
                        <a:ea typeface="+mn-ea"/>
                        <a:cs typeface="+mn-cs"/>
                      </a:endParaRPr>
                    </a:p>
                  </a:txBody>
                  <a:tcPr/>
                </a:tc>
                <a:tc>
                  <a:txBody>
                    <a:bodyPr/>
                    <a:lstStyle/>
                    <a:p>
                      <a:r>
                        <a:rPr lang="en-US" sz="1800" dirty="0" smtClean="0"/>
                        <a:t>Instances of a particular family symbol</a:t>
                      </a:r>
                      <a:endParaRPr lang="en-US" sz="1800" dirty="0"/>
                    </a:p>
                  </a:txBody>
                  <a:tcPr/>
                </a:tc>
                <a:tc>
                  <a:txBody>
                    <a:bodyPr/>
                    <a:lstStyle/>
                    <a:p>
                      <a:r>
                        <a:rPr lang="en-US" sz="1800" dirty="0" smtClean="0"/>
                        <a:t>none</a:t>
                      </a:r>
                    </a:p>
                    <a:p>
                      <a:endParaRPr lang="en-US" sz="1800" dirty="0"/>
                    </a:p>
                  </a:txBody>
                  <a:tcPr/>
                </a:tc>
              </a:tr>
              <a:tr h="441058">
                <a:tc>
                  <a:txBody>
                    <a:bodyPr/>
                    <a:lstStyle/>
                    <a:p>
                      <a:r>
                        <a:rPr lang="en-US" sz="1800" kern="1200" dirty="0" err="1" smtClean="0">
                          <a:solidFill>
                            <a:schemeClr val="dk1"/>
                          </a:solidFill>
                          <a:latin typeface="+mn-lt"/>
                          <a:ea typeface="+mn-ea"/>
                          <a:cs typeface="+mn-cs"/>
                        </a:rPr>
                        <a:t>ElementLevelFilter</a:t>
                      </a:r>
                      <a:endParaRPr lang="en-US" sz="1800" kern="1200" dirty="0" smtClean="0">
                        <a:solidFill>
                          <a:schemeClr val="dk1"/>
                        </a:solidFill>
                        <a:latin typeface="+mn-lt"/>
                        <a:ea typeface="+mn-ea"/>
                        <a:cs typeface="+mn-cs"/>
                      </a:endParaRPr>
                    </a:p>
                  </a:txBody>
                  <a:tcPr/>
                </a:tc>
                <a:tc>
                  <a:txBody>
                    <a:bodyPr/>
                    <a:lstStyle/>
                    <a:p>
                      <a:r>
                        <a:rPr lang="en-US" sz="1800" dirty="0" smtClean="0"/>
                        <a:t>Elements associated to a given level id</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ElementParameterFilter</a:t>
                      </a:r>
                      <a:endParaRPr lang="en-US" sz="1800" kern="1200" dirty="0" smtClean="0">
                        <a:solidFill>
                          <a:schemeClr val="dk1"/>
                        </a:solidFill>
                        <a:latin typeface="+mn-lt"/>
                        <a:ea typeface="+mn-ea"/>
                        <a:cs typeface="+mn-cs"/>
                      </a:endParaRPr>
                    </a:p>
                  </a:txBody>
                  <a:tcPr/>
                </a:tc>
                <a:tc>
                  <a:txBody>
                    <a:bodyPr/>
                    <a:lstStyle/>
                    <a:p>
                      <a:r>
                        <a:rPr lang="en-US" sz="1800" dirty="0" smtClean="0"/>
                        <a:t>Parameter existence, value matching, range matching, and/or string matching</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PrimaryDesignOptionMemberFilter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owned by any primary design option.</a:t>
                      </a:r>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StructuralInstanceUsageFilter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StructuralWallUsageFilter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Walls</a:t>
                      </a:r>
                      <a:endParaRPr lang="en-US" sz="1800" dirty="0"/>
                    </a:p>
                  </a:txBody>
                  <a:tcPr/>
                </a:tc>
                <a:tc>
                  <a:txBody>
                    <a:bodyPr/>
                    <a:lstStyle/>
                    <a:p>
                      <a:r>
                        <a:rPr lang="en-US" sz="1800" dirty="0" smtClean="0"/>
                        <a:t>none</a:t>
                      </a:r>
                      <a:endParaRPr lang="en-US" sz="1800" dirty="0"/>
                    </a:p>
                  </a:txBody>
                  <a:tcPr/>
                </a:tc>
              </a:tr>
              <a:tr h="509134">
                <a:tc>
                  <a:txBody>
                    <a:bodyPr/>
                    <a:lstStyle/>
                    <a:p>
                      <a:r>
                        <a:rPr lang="en-US" sz="1800" kern="1200" dirty="0" err="1" smtClean="0">
                          <a:solidFill>
                            <a:schemeClr val="dk1"/>
                          </a:solidFill>
                          <a:latin typeface="+mn-lt"/>
                          <a:ea typeface="+mn-ea"/>
                          <a:cs typeface="+mn-cs"/>
                        </a:rPr>
                        <a:t>StructuralMaterialTypeFilter</a:t>
                      </a:r>
                      <a:endParaRPr lang="en-US" sz="1800" kern="1200" dirty="0" smtClean="0">
                        <a:solidFill>
                          <a:schemeClr val="dk1"/>
                        </a:solidFill>
                        <a:latin typeface="+mn-lt"/>
                        <a:ea typeface="+mn-ea"/>
                        <a:cs typeface="+mn-cs"/>
                      </a:endParaRPr>
                    </a:p>
                  </a:txBody>
                  <a:tcPr/>
                </a:tc>
                <a:tc>
                  <a:txBody>
                    <a:bodyPr/>
                    <a:lstStyle/>
                    <a:p>
                      <a:r>
                        <a:rPr lang="en-US" sz="1800" dirty="0" smtClean="0"/>
                        <a:t>Material type applied to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RoomFilter</a:t>
                      </a:r>
                      <a:endParaRPr lang="en-US" sz="1800" kern="1200" dirty="0" smtClean="0">
                        <a:solidFill>
                          <a:schemeClr val="dk1"/>
                        </a:solidFill>
                        <a:latin typeface="+mn-lt"/>
                        <a:ea typeface="+mn-ea"/>
                        <a:cs typeface="+mn-cs"/>
                      </a:endParaRPr>
                    </a:p>
                  </a:txBody>
                  <a:tcPr/>
                </a:tc>
                <a:tc>
                  <a:txBody>
                    <a:bodyPr/>
                    <a:lstStyle/>
                    <a:p>
                      <a:r>
                        <a:rPr lang="en-US" sz="1800" dirty="0" smtClean="0"/>
                        <a:t>Finds rooms</a:t>
                      </a:r>
                      <a:endParaRPr lang="en-US" sz="1800" dirty="0"/>
                    </a:p>
                  </a:txBody>
                  <a:tcPr/>
                </a:tc>
                <a:tc>
                  <a:txBody>
                    <a:bodyPr/>
                    <a:lstStyle/>
                    <a:p>
                      <a:r>
                        <a:rPr lang="en-US" sz="1800" dirty="0" smtClean="0"/>
                        <a:t>none</a:t>
                      </a:r>
                      <a:endParaRPr lang="en-US" sz="1800" dirty="0"/>
                    </a:p>
                  </a:txBody>
                  <a:tcPr/>
                </a:tc>
              </a:tr>
              <a:tr h="389283">
                <a:tc>
                  <a:txBody>
                    <a:bodyPr/>
                    <a:lstStyle/>
                    <a:p>
                      <a:r>
                        <a:rPr lang="en-US" sz="1800" kern="1200" dirty="0" err="1" smtClean="0">
                          <a:solidFill>
                            <a:schemeClr val="dk1"/>
                          </a:solidFill>
                          <a:latin typeface="+mn-lt"/>
                          <a:ea typeface="+mn-ea"/>
                          <a:cs typeface="+mn-cs"/>
                        </a:rPr>
                        <a:t>SpaceFilter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AreaFilter</a:t>
                      </a:r>
                      <a:endParaRPr lang="en-US" sz="1800" kern="1200" dirty="0" smtClean="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Finds areas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RoomTagFilter</a:t>
                      </a:r>
                      <a:endParaRPr lang="en-US" sz="1800" kern="1200" dirty="0" smtClean="0">
                        <a:solidFill>
                          <a:schemeClr val="dk1"/>
                        </a:solidFill>
                        <a:latin typeface="+mn-lt"/>
                        <a:ea typeface="+mn-ea"/>
                        <a:cs typeface="+mn-cs"/>
                      </a:endParaRPr>
                    </a:p>
                  </a:txBody>
                  <a:tcPr/>
                </a:tc>
                <a:tc>
                  <a:txBody>
                    <a:bodyPr/>
                    <a:lstStyle/>
                    <a:p>
                      <a:r>
                        <a:rPr lang="en-US" sz="1800" dirty="0" smtClean="0"/>
                        <a:t>Finds room tags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SpaceTagFilter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 tags</a:t>
                      </a:r>
                      <a:endParaRPr lang="en-US" sz="1800" dirty="0"/>
                    </a:p>
                  </a:txBody>
                  <a:tcPr/>
                </a:tc>
                <a:tc>
                  <a:txBody>
                    <a:bodyPr/>
                    <a:lstStyle/>
                    <a:p>
                      <a:r>
                        <a:rPr lang="en-US" sz="1800" dirty="0" smtClean="0"/>
                        <a:t>none</a:t>
                      </a:r>
                      <a:endParaRPr lang="en-US" sz="1800" dirty="0"/>
                    </a:p>
                  </a:txBody>
                  <a:tcPr/>
                </a:tc>
              </a:tr>
              <a:tr h="457200">
                <a:tc>
                  <a:txBody>
                    <a:bodyPr/>
                    <a:lstStyle/>
                    <a:p>
                      <a:r>
                        <a:rPr lang="en-US" sz="1800" kern="1200" dirty="0" err="1" smtClean="0">
                          <a:solidFill>
                            <a:schemeClr val="dk1"/>
                          </a:solidFill>
                          <a:latin typeface="+mn-lt"/>
                          <a:ea typeface="+mn-ea"/>
                          <a:cs typeface="+mn-cs"/>
                        </a:rPr>
                        <a:t>AreaTagFilter</a:t>
                      </a:r>
                      <a:endParaRPr lang="en-US" sz="1800" kern="1200" dirty="0" smtClean="0">
                        <a:solidFill>
                          <a:schemeClr val="dk1"/>
                        </a:solidFill>
                        <a:latin typeface="+mn-lt"/>
                        <a:ea typeface="+mn-ea"/>
                        <a:cs typeface="+mn-cs"/>
                      </a:endParaRPr>
                    </a:p>
                  </a:txBody>
                  <a:tcPr/>
                </a:tc>
                <a:tc>
                  <a:txBody>
                    <a:bodyPr/>
                    <a:lstStyle/>
                    <a:p>
                      <a:r>
                        <a:rPr lang="en-US" sz="1800" dirty="0" smtClean="0"/>
                        <a:t>Finds area tags</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CurveElementFilter</a:t>
                      </a:r>
                      <a:endParaRPr lang="en-US" sz="1800" kern="1200" dirty="0" smtClean="0">
                        <a:solidFill>
                          <a:schemeClr val="dk1"/>
                        </a:solidFill>
                        <a:latin typeface="+mn-lt"/>
                        <a:ea typeface="+mn-ea"/>
                        <a:cs typeface="+mn-cs"/>
                      </a:endParaRPr>
                    </a:p>
                  </a:txBody>
                  <a:tcPr/>
                </a:tc>
                <a:tc>
                  <a:txBody>
                    <a:bodyPr/>
                    <a:lstStyle/>
                    <a:p>
                      <a:r>
                        <a:rPr lang="en-US" sz="1800" dirty="0" smtClean="0"/>
                        <a:t>Finds specific types of curve elements (model curves, symbolic curves, detail curves, etc)</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solidFill>
                  <a:srgbClr val="0000FF"/>
                </a:solidFill>
                <a:latin typeface="Courier New"/>
                <a:ea typeface="MS Mincho"/>
                <a:cs typeface="Times New Roman"/>
              </a:rPr>
              <a:t> Dim </a:t>
            </a:r>
            <a:r>
              <a:rPr lang="en-US" sz="1800" dirty="0" smtClean="0">
                <a:latin typeface="Courier New" pitchFamily="49" charset="0"/>
                <a:cs typeface="Courier New" pitchFamily="49" charset="0"/>
              </a:rPr>
              <a:t>wallTypeCollector3 = 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smtClean="0">
                <a:solidFill>
                  <a:srgbClr val="0000FF"/>
                </a:solidFill>
                <a:latin typeface="Courier New"/>
                <a:ea typeface="MS Mincho"/>
                <a:cs typeface="Times New Roman"/>
              </a:rPr>
              <a:t> Dim </a:t>
            </a:r>
            <a:r>
              <a:rPr lang="en-US" sz="1800" smtClean="0">
                <a:latin typeface="Courier New" pitchFamily="49" charset="0"/>
                <a:cs typeface="Courier New" pitchFamily="49" charset="0"/>
              </a:rPr>
              <a:t>doorTypes </a:t>
            </a:r>
            <a:r>
              <a:rPr lang="en-US" sz="1800" smtClean="0">
                <a:solidFill>
                  <a:srgbClr val="0000FF"/>
                </a:solidFill>
                <a:latin typeface="Courier New"/>
                <a:ea typeface="MS Mincho"/>
                <a:cs typeface="Times New Roman"/>
              </a:rPr>
              <a:t>As</a:t>
            </a:r>
            <a:r>
              <a:rPr lang="en-US" sz="1800" smtClean="0">
                <a:latin typeface="Courier New" pitchFamily="49" charset="0"/>
                <a:cs typeface="Courier New" pitchFamily="49" charset="0"/>
              </a:rPr>
              <a:t> </a:t>
            </a:r>
            <a:r>
              <a:rPr lang="en-US" sz="1800" smtClean="0">
                <a:solidFill>
                  <a:srgbClr val="0000FF"/>
                </a:solidFill>
                <a:latin typeface="Courier New"/>
                <a:ea typeface="MS Mincho"/>
                <a:cs typeface="Times New Roman"/>
              </a:rPr>
              <a:t>IList</a:t>
            </a:r>
            <a:r>
              <a:rPr lang="en-US" sz="1800" smtClean="0">
                <a:latin typeface="Courier New" pitchFamily="49" charset="0"/>
                <a:cs typeface="Courier New" pitchFamily="49" charset="0"/>
              </a:rPr>
              <a:t>(Of Element) _</a:t>
            </a:r>
          </a:p>
          <a:p>
            <a:r>
              <a:rPr lang="en-US" sz="1800" smtClean="0">
                <a:latin typeface="Courier New" pitchFamily="49" charset="0"/>
                <a:cs typeface="Courier New" pitchFamily="49" charset="0"/>
              </a:rPr>
              <a:t>   = </a:t>
            </a:r>
            <a:r>
              <a:rPr lang="en-US" sz="1800" smtClean="0">
                <a:solidFill>
                  <a:srgbClr val="0000FF"/>
                </a:solidFill>
                <a:latin typeface="Courier New"/>
                <a:ea typeface="MS Mincho"/>
                <a:cs typeface="Times New Roman"/>
              </a:rPr>
              <a:t>New</a:t>
            </a:r>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FilteredElementCollector</a:t>
            </a:r>
            <a:r>
              <a:rPr lang="en-US" sz="1800" smtClean="0">
                <a:latin typeface="Courier New" pitchFamily="49" charset="0"/>
                <a:cs typeface="Courier New" pitchFamily="49" charset="0"/>
              </a:rPr>
              <a:t>(</a:t>
            </a:r>
            <a:r>
              <a:rPr lang="en-US" sz="1800" err="1" smtClean="0">
                <a:latin typeface="Courier New" pitchFamily="49" charset="0"/>
                <a:cs typeface="Courier New" pitchFamily="49" charset="0"/>
              </a:rPr>
              <a:t>m_rvtDoc</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OfClass</a:t>
            </a:r>
            <a:r>
              <a:rPr lang="en-US" sz="1800" smtClean="0">
                <a:latin typeface="Courier New" pitchFamily="49" charset="0"/>
                <a:cs typeface="Courier New" pitchFamily="49" charset="0"/>
              </a:rPr>
              <a:t>(</a:t>
            </a:r>
            <a:r>
              <a:rPr lang="en-US" sz="1800" err="1" smtClean="0">
                <a:solidFill>
                  <a:srgbClr val="0000FF"/>
                </a:solidFill>
                <a:latin typeface="Courier New"/>
                <a:ea typeface="MS Mincho"/>
                <a:cs typeface="Times New Roman"/>
              </a:rPr>
              <a:t>GetType</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FamilySymbol</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OfCategory</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BuiltInCategory.OST_Doors</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Revit</a:t>
            </a:r>
            <a:r>
              <a:rPr lang="en-US" smtClean="0"/>
              <a:t> SDK</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folder&gt;\Utilities\SDK\</a:t>
            </a:r>
            <a:r>
              <a:rPr lang="en-US" dirty="0" err="1" smtClean="0"/>
              <a:t>RevitSDK.exe</a:t>
            </a:r>
            <a:endParaRPr lang="en-US" dirty="0" smtClean="0"/>
          </a:p>
          <a:p>
            <a:pPr>
              <a:spcBef>
                <a:spcPts val="1800"/>
              </a:spcBef>
              <a:defRPr/>
            </a:pPr>
            <a:r>
              <a:rPr lang="en-GB" dirty="0" smtClean="0"/>
              <a:t>SDK Installer in </a:t>
            </a:r>
            <a:r>
              <a:rPr lang="en-GB" dirty="0" err="1" smtClean="0"/>
              <a:t>Revit</a:t>
            </a:r>
            <a:r>
              <a:rPr lang="en-GB" dirty="0" smtClean="0"/>
              <a:t> 2012 temporary setup files</a:t>
            </a:r>
          </a:p>
          <a:p>
            <a:pPr lvl="1">
              <a:defRPr/>
            </a:pPr>
            <a:r>
              <a:rPr lang="en-GB" sz="2400" dirty="0" smtClean="0"/>
              <a:t>C:\Autodesk\Autodesk_Revit_Architecture_2012_ENU_Win_32</a:t>
            </a:r>
            <a:r>
              <a:rPr lang="en-GB" sz="2400" smtClean="0"/>
              <a:t>-64bit\</a:t>
            </a:r>
            <a:r>
              <a:rPr lang="en-GB" sz="2400" dirty="0" smtClean="0"/>
              <a:t>Utilities\SDK\RevitSDK.exe</a:t>
            </a:r>
          </a:p>
          <a:p>
            <a:pPr>
              <a:spcBef>
                <a:spcPts val="1800"/>
              </a:spcBef>
              <a:defRPr/>
            </a:pPr>
            <a:r>
              <a:rPr lang="en-GB" dirty="0" smtClean="0"/>
              <a:t>Latest SDK update is posted to </a:t>
            </a:r>
            <a:r>
              <a:rPr lang="en-GB" dirty="0" err="1" smtClean="0"/>
              <a:t>Revit</a:t>
            </a:r>
            <a:r>
              <a:rPr lang="en-GB" dirty="0" smtClean="0"/>
              <a: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775" y="1677987"/>
            <a:ext cx="11811000" cy="752513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p>
          <a:p>
            <a:pPr marL="0" marR="0">
              <a:lnSpc>
                <a:spcPct val="115000"/>
              </a:lnSpc>
              <a:spcBef>
                <a:spcPts val="0"/>
              </a:spcBef>
              <a:spcAft>
                <a:spcPts val="0"/>
              </a:spcAft>
            </a:pPr>
            <a:r>
              <a:rPr lang="en-US" sz="1800" dirty="0" smtClean="0">
                <a:latin typeface="Calibri"/>
                <a:ea typeface="MS Mincho"/>
                <a:cs typeface="Times New Roman"/>
              </a:rPr>
              <a:t>&lt;/VB.NET&gt; </a:t>
            </a: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4600574" y="8119744"/>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3" name="Content Placeholder 2"/>
          <p:cNvSpPr>
            <a:spLocks noGrp="1"/>
          </p:cNvSpPr>
          <p:nvPr>
            <p:ph idx="1"/>
          </p:nvPr>
        </p:nvSpPr>
        <p:spPr/>
        <p:txBody>
          <a:bodyPr/>
          <a:lstStyle/>
          <a:p>
            <a:pPr lvl="0">
              <a:buNone/>
            </a:pP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6779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lang="en-US" sz="3100" kern="0" dirty="0" smtClean="0">
                <a:latin typeface="+mn-lt"/>
                <a:ea typeface="+mn-ea"/>
                <a:cs typeface="+mn-cs"/>
                <a:sym typeface="Arial" pitchFamily="34" charset="0"/>
              </a:rPr>
              <a:t>e</a:t>
            </a: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 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dirty="0" smtClean="0"/>
              <a:t>“</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levels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a:t>
            </a:r>
            <a:r>
              <a:rPr lang="en-US" sz="3100" kern="0" dirty="0" smtClean="0">
                <a:latin typeface="+mn-lt"/>
                <a:ea typeface="+mn-ea"/>
                <a:cs typeface="+mn-cs"/>
                <a:sym typeface="Arial" pitchFamily="34" charset="0"/>
              </a:rPr>
              <a:t>name </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learned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Section 6 (pp77 ~ 88) of Developer Guide.</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40401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Document level methods,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623638"/>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wall.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wall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newWallType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"Basic Wall"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"Exterior - Brick on CMU"</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aWall.WallType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
        <p:nvSpPr>
          <p:cNvPr id="5" name="TextBox 4"/>
          <p:cNvSpPr txBox="1"/>
          <p:nvPr/>
        </p:nvSpPr>
        <p:spPr>
          <a:xfrm>
            <a:off x="561975" y="5734090"/>
            <a:ext cx="11811000" cy="325909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door.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door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"0762 x 2032mm", </a:t>
            </a:r>
            <a:r>
              <a:rPr lang="en-US" sz="1800" dirty="0" smtClean="0">
                <a:latin typeface="Courier New"/>
                <a:ea typeface="MS Mincho"/>
                <a:cs typeface="Times New Roman"/>
              </a:rPr>
              <a:t>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aDoor.Symbol</a:t>
            </a:r>
            <a:r>
              <a:rPr lang="en-US" sz="1800" b="1" dirty="0" smtClean="0">
                <a:latin typeface="Courier New"/>
                <a:ea typeface="MS Mincho"/>
                <a:cs typeface="Times New Roman"/>
              </a:rPr>
              <a:t> = </a:t>
            </a:r>
            <a:r>
              <a:rPr lang="en-US" sz="1800" b="1" dirty="0" err="1" smtClean="0">
                <a:latin typeface="Courier New"/>
                <a:ea typeface="MS Mincho"/>
                <a:cs typeface="Times New Roman"/>
              </a:rPr>
              <a:t>newDoorType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SDK Documentation</a:t>
            </a:r>
            <a:endParaRPr lang="en-US" dirty="0"/>
          </a:p>
        </p:txBody>
      </p:sp>
      <p:sp>
        <p:nvSpPr>
          <p:cNvPr id="3" name="Content Placeholder 2"/>
          <p:cNvSpPr>
            <a:spLocks noGrp="1"/>
          </p:cNvSpPr>
          <p:nvPr>
            <p:ph idx="1"/>
          </p:nvPr>
        </p:nvSpPr>
        <p:spPr>
          <a:xfrm>
            <a:off x="593725" y="1525587"/>
            <a:ext cx="11626850" cy="7086600"/>
          </a:xfrm>
        </p:spPr>
        <p:txBody>
          <a:bodyPr/>
          <a:lstStyle/>
          <a:p>
            <a:r>
              <a:rPr lang="en-GB" sz="2800" smtClean="0"/>
              <a:t>Read once</a:t>
            </a:r>
          </a:p>
          <a:p>
            <a:pPr lvl="2"/>
            <a:r>
              <a:rPr lang="en-GB" sz="2000" smtClean="0"/>
              <a:t>Read Me First.doc</a:t>
            </a:r>
          </a:p>
          <a:p>
            <a:pPr lvl="2"/>
            <a:r>
              <a:rPr lang="en-US" sz="2000" smtClean="0"/>
              <a:t>Getting Started with the Revit API.doc</a:t>
            </a:r>
          </a:p>
          <a:p>
            <a:pPr lvl="2"/>
            <a:r>
              <a:rPr lang="en-US" sz="2000" smtClean="0"/>
              <a:t>Revit Platform API Changes and Additions.doc</a:t>
            </a:r>
          </a:p>
          <a:p>
            <a:r>
              <a:rPr lang="en-US" sz="2800" smtClean="0"/>
              <a:t>Keep at hand always</a:t>
            </a:r>
          </a:p>
          <a:p>
            <a:pPr lvl="2"/>
            <a:r>
              <a:rPr lang="en-US" sz="2000" smtClean="0"/>
              <a:t>Revit API Developer Guide.pdf</a:t>
            </a:r>
            <a:endParaRPr lang="en-GB" sz="2000" smtClean="0"/>
          </a:p>
          <a:p>
            <a:pPr lvl="2"/>
            <a:r>
              <a:rPr lang="en-GB" sz="2000" smtClean="0"/>
              <a:t>RevitAPI.chm</a:t>
            </a:r>
          </a:p>
          <a:p>
            <a:pPr lvl="3"/>
            <a:r>
              <a:rPr lang="en-GB" sz="2000" smtClean="0"/>
              <a:t>What's New section is similar to </a:t>
            </a:r>
            <a:r>
              <a:rPr lang="en-US" sz="2000" smtClean="0"/>
              <a:t>Changes and Additions doc</a:t>
            </a:r>
            <a:endParaRPr lang="en-GB" sz="2000" smtClean="0"/>
          </a:p>
          <a:p>
            <a:r>
              <a:rPr lang="en-GB" sz="2800" smtClean="0"/>
              <a:t>Read if needed</a:t>
            </a:r>
          </a:p>
          <a:p>
            <a:pPr lvl="2"/>
            <a:r>
              <a:rPr lang="en-GB" sz="2000" smtClean="0"/>
              <a:t>RevitAddInUtility.chm – installer</a:t>
            </a:r>
          </a:p>
          <a:p>
            <a:pPr lvl="2"/>
            <a:r>
              <a:rPr lang="en-GB" sz="2000" smtClean="0"/>
              <a:t>Autodesk Icon Guidelines.pdf – user interface</a:t>
            </a:r>
          </a:p>
          <a:p>
            <a:pPr lvl="2"/>
            <a:r>
              <a:rPr lang="en-GB" sz="2000" smtClean="0"/>
              <a:t>Revit Server SDK – file access on server</a:t>
            </a:r>
          </a:p>
          <a:p>
            <a:pPr lvl="2"/>
            <a:r>
              <a:rPr lang="en-GB" sz="2000" smtClean="0"/>
              <a:t>Revit Structure – section definitions and material properties</a:t>
            </a:r>
          </a:p>
          <a:p>
            <a:pPr lvl="2"/>
            <a:r>
              <a:rPr lang="en-GB" sz="2000" smtClean="0"/>
              <a:t>REX SDK – Revit extensions framework</a:t>
            </a:r>
          </a:p>
          <a:p>
            <a:r>
              <a:rPr lang="en-US" sz="2800" smtClean="0"/>
              <a:t>Important utilities</a:t>
            </a:r>
            <a:endParaRPr lang="en-GB" sz="2800" smtClean="0"/>
          </a:p>
          <a:p>
            <a:pPr lvl="2"/>
            <a:r>
              <a:rPr lang="en-GB" sz="2000" smtClean="0"/>
              <a:t>Add-In Manager</a:t>
            </a:r>
          </a:p>
          <a:p>
            <a:pPr lvl="2"/>
            <a:r>
              <a:rPr lang="en-GB" sz="2000" smtClean="0"/>
              <a:t>RevitLookup</a:t>
            </a:r>
          </a:p>
          <a:p>
            <a:r>
              <a:rPr lang="en-GB" sz="2800" smtClean="0"/>
              <a:t>VSTA Samples</a:t>
            </a:r>
          </a:p>
          <a:p>
            <a:r>
              <a:rPr lang="en-GB" sz="2800" smtClean="0"/>
              <a:t>Samples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changes in a model geometry and you need to access to the updated geometry, the graphics need to be regenerated. </a:t>
            </a:r>
          </a:p>
          <a:p>
            <a:r>
              <a:rPr lang="en-US" dirty="0" smtClean="0"/>
              <a:t>You can control this by calling </a:t>
            </a:r>
            <a:r>
              <a:rPr lang="en-US" err="1" smtClean="0"/>
              <a:t>Document.Regenerate</a:t>
            </a:r>
            <a:r>
              <a:rPr lang="en-US" smtClean="0"/>
              <a:t>()</a:t>
            </a:r>
          </a:p>
          <a:p>
            <a:r>
              <a:rPr lang="en-US" smtClean="0"/>
              <a:t>RegenerationOption.Manual is the only  regeneration option ...</a:t>
            </a:r>
            <a:endParaRPr lang="en-US" dirty="0" smtClean="0"/>
          </a:p>
          <a:p>
            <a:endParaRPr lang="en-US" dirty="0" smtClean="0"/>
          </a:p>
          <a:p>
            <a:endParaRPr lang="en-US" dirty="0" smtClean="0"/>
          </a:p>
          <a:p>
            <a:endParaRPr lang="en-US" dirty="0" smtClean="0"/>
          </a:p>
        </p:txBody>
      </p:sp>
      <p:sp>
        <p:nvSpPr>
          <p:cNvPr id="4" name="TextBox 3"/>
          <p:cNvSpPr txBox="1"/>
          <p:nvPr/>
        </p:nvSpPr>
        <p:spPr>
          <a:xfrm>
            <a:off x="561975" y="4935093"/>
            <a:ext cx="11811000" cy="40049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743575" y="4359370"/>
            <a:ext cx="70546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smtClean="0"/>
              <a:t>NewLineBound</a:t>
            </a:r>
            <a:r>
              <a:rPr lang="en-US" sz="2800" dirty="0" smtClean="0"/>
              <a:t>()</a:t>
            </a:r>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NewWall</a:t>
            </a:r>
            <a:r>
              <a:rPr lang="en-US" sz="2800" dirty="0" smtClean="0"/>
              <a:t>(), </a:t>
            </a:r>
            <a:r>
              <a:rPr lang="en-US" sz="2800" dirty="0" err="1" smtClean="0"/>
              <a:t>NewFamilyInstance</a:t>
            </a:r>
            <a:r>
              <a:rPr lang="en-US" sz="2800" dirty="0" smtClean="0"/>
              <a:t>() </a:t>
            </a:r>
          </a:p>
          <a:p>
            <a:pPr lvl="2">
              <a:buNone/>
            </a:pPr>
            <a:endParaRPr lang="en-US" dirty="0" smtClean="0"/>
          </a:p>
          <a:p>
            <a:r>
              <a:rPr lang="en-US" dirty="0" smtClean="0"/>
              <a:t>Multiple overloaded methods, each for a specific condition and/or apply only certain types of elements. </a:t>
            </a:r>
          </a:p>
          <a:p>
            <a:pPr lvl="2">
              <a:buNone/>
            </a:pPr>
            <a:r>
              <a:rPr lang="en-US" sz="2800" dirty="0" smtClean="0"/>
              <a:t>e.g., 5 </a:t>
            </a:r>
            <a:r>
              <a:rPr lang="en-US" sz="2800" dirty="0" err="1" smtClean="0"/>
              <a:t>NewWall</a:t>
            </a:r>
            <a:r>
              <a:rPr lang="en-US" sz="2800" dirty="0" smtClean="0"/>
              <a:t>(), 9 </a:t>
            </a:r>
            <a:r>
              <a:rPr lang="en-US" sz="2800" dirty="0" err="1" smtClean="0"/>
              <a:t>NewFamilyInstance</a:t>
            </a:r>
            <a:r>
              <a:rPr lang="en-US" sz="2800" dirty="0" smtClean="0"/>
              <a:t>()</a:t>
            </a:r>
          </a:p>
          <a:p>
            <a:pPr lvl="1">
              <a:buNone/>
            </a:pPr>
            <a:r>
              <a:rPr lang="en-US" dirty="0" smtClean="0"/>
              <a:t>cf. Dev Guide p177</a:t>
            </a:r>
          </a:p>
          <a:p>
            <a:endParaRPr lang="en-US" dirty="0"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(pts(</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b="1" dirty="0" err="1" smtClean="0">
                <a:latin typeface="Courier New"/>
                <a:ea typeface="MS Mincho"/>
                <a:cs typeface="Times New Roman"/>
              </a:rPr>
              <a:t>m_rvtDoc.Create.NewWall</a:t>
            </a:r>
            <a:r>
              <a:rPr lang="en-US" sz="1800" dirty="0" smtClean="0">
                <a:latin typeface="Courier New"/>
                <a:ea typeface="MS Mincho"/>
                <a:cs typeface="Times New Roman"/>
              </a:rPr>
              <a:t>(</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smtClean="0"/>
              <a:t>Exercises</a:t>
            </a:r>
            <a:endParaRPr lang="en-US" dirty="0" smtClean="0"/>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smtClean="0"/>
          </a:p>
          <a:p>
            <a:pPr algn="ctr"/>
            <a:endParaRPr lang="en-US" sz="4400" b="1" dirty="0" smtClean="0"/>
          </a:p>
          <a:p>
            <a:pPr algn="ctr"/>
            <a:endParaRPr lang="en-US" sz="4400" b="1" dirty="0" smtClean="0"/>
          </a:p>
          <a:p>
            <a:pPr algn="ctr">
              <a:buNone/>
            </a:pPr>
            <a:r>
              <a:rPr lang="en-US" sz="4400" b="1" dirty="0" smtClean="0"/>
              <a:t>Questions &amp; Answers</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a:xfrm>
            <a:off x="593725" y="1677987"/>
            <a:ext cx="11762080" cy="4191000"/>
          </a:xfrm>
        </p:spPr>
        <p:txBody>
          <a:bodyPr/>
          <a:lstStyle/>
          <a:p>
            <a:r>
              <a:rPr lang="en-GB" dirty="0" smtClean="0"/>
              <a:t>Documentation</a:t>
            </a:r>
          </a:p>
          <a:p>
            <a:pPr lvl="1"/>
            <a:r>
              <a:rPr lang="en-GB" sz="2400" smtClean="0"/>
              <a:t>Revit 2012 New Samples.doc</a:t>
            </a:r>
          </a:p>
          <a:p>
            <a:pPr lvl="1"/>
            <a:r>
              <a:rPr lang="en-GB" sz="2400" smtClean="0"/>
              <a:t>SamplesReadMe.htm</a:t>
            </a:r>
            <a:endParaRPr lang="en-GB" sz="2400" dirty="0" smtClean="0"/>
          </a:p>
          <a:p>
            <a:r>
              <a:rPr lang="en-US"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smtClean="0"/>
              <a:t>SDKSamples2012.sln</a:t>
            </a:r>
            <a:endParaRPr lang="en-GB" sz="2400" dirty="0" smtClean="0"/>
          </a:p>
          <a:p>
            <a:r>
              <a:rPr lang="en-US" dirty="0" smtClean="0"/>
              <a:t>And the samples themselves!</a:t>
            </a:r>
            <a:endParaRPr lang="en-GB" dirty="0" smtClean="0"/>
          </a:p>
          <a:p>
            <a:endParaRPr lang="en-US" dirty="0"/>
          </a:p>
        </p:txBody>
      </p:sp>
      <p:pic>
        <p:nvPicPr>
          <p:cNvPr id="5" name="Picture 4" descr="sdk_samples.png"/>
          <p:cNvPicPr>
            <a:picLocks noChangeAspect="1"/>
          </p:cNvPicPr>
          <p:nvPr/>
        </p:nvPicPr>
        <p:blipFill>
          <a:blip r:embed="rId3" cstate="print"/>
          <a:stretch>
            <a:fillRect/>
          </a:stretch>
        </p:blipFill>
        <p:spPr>
          <a:xfrm>
            <a:off x="13119" y="6059659"/>
            <a:ext cx="13011150" cy="3695528"/>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a:xfrm>
            <a:off x="593724" y="1754187"/>
            <a:ext cx="12417425" cy="7086600"/>
          </a:xfrm>
        </p:spPr>
        <p:txBody>
          <a:bodyPr/>
          <a:lstStyle/>
          <a:p>
            <a:pPr>
              <a:buNone/>
            </a:pPr>
            <a:r>
              <a:rPr lang="en-GB" dirty="0" smtClean="0"/>
              <a:t>1. External command</a:t>
            </a:r>
          </a:p>
          <a:p>
            <a:pPr lvl="1"/>
            <a:r>
              <a:rPr lang="en-GB" sz="2400" smtClean="0"/>
              <a:t>Implement IExternalCommand; install an add-in manifest</a:t>
            </a:r>
            <a:endParaRPr lang="en-GB" sz="2400" dirty="0" smtClean="0"/>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smtClean="0"/>
              <a:t>Implement IExternalApplication; install an add-in manifest</a:t>
            </a:r>
            <a:endParaRPr lang="en-GB" sz="2400" dirty="0" smtClean="0"/>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t>
            </a:r>
            <a:r>
              <a:rPr lang="en-GB" sz="2400" smtClean="0"/>
              <a:t>applications can invoke external commands</a:t>
            </a:r>
            <a:r>
              <a:rPr lang="en-GB" sz="2400" dirty="0" smtClean="0"/>
              <a:t/>
            </a:r>
            <a:br>
              <a:rPr lang="en-GB" sz="2400" dirty="0" smtClean="0"/>
            </a:br>
            <a:endParaRPr lang="en-GB" sz="2400" dirty="0" smtClean="0"/>
          </a:p>
          <a:p>
            <a:pPr>
              <a:buNone/>
            </a:pPr>
            <a:r>
              <a:rPr lang="en-US" dirty="0" smtClean="0"/>
              <a:t>3. Visual Studio Tools for Application (VSTA) macro </a:t>
            </a:r>
            <a:r>
              <a:rPr lang="en-US" sz="2400" baseline="30000" dirty="0" smtClean="0"/>
              <a:t>*) </a:t>
            </a:r>
            <a:r>
              <a:rPr lang="en-US" sz="2400" dirty="0" smtClean="0"/>
              <a:t>not today’s focus</a:t>
            </a:r>
            <a:endParaRPr lang="en-GB" dirty="0" smtClean="0"/>
          </a:p>
          <a:p>
            <a:pPr lvl="1"/>
            <a:r>
              <a:rPr lang="en-US" sz="2400" dirty="0" smtClean="0"/>
              <a:t>Two types of macros: application and document level</a:t>
            </a:r>
            <a:endParaRPr lang="en-GB" sz="2400" dirty="0" smtClean="0"/>
          </a:p>
          <a:p>
            <a:pPr lvl="1"/>
            <a:r>
              <a:rPr lang="en-US" sz="2400" dirty="0" smtClean="0"/>
              <a:t>Almost identical syntax and functionality as external command with few exceptions</a:t>
            </a:r>
          </a:p>
          <a:p>
            <a:pPr lvl="1"/>
            <a:r>
              <a:rPr lang="en-US" sz="2400" smtClean="0"/>
              <a:t>Reference </a:t>
            </a:r>
            <a:r>
              <a:rPr lang="en-US" sz="2400" dirty="0" smtClean="0"/>
              <a:t>the </a:t>
            </a:r>
            <a:r>
              <a:rPr lang="en-US" sz="2400" smtClean="0"/>
              <a:t>same API assemblies RevitAPI.dll, RevitAPIUI.dll</a:t>
            </a:r>
            <a:endParaRPr lang="en-US" sz="1800" dirty="0" smtClean="0"/>
          </a:p>
          <a:p>
            <a:pPr lvl="1">
              <a:buNone/>
            </a:pPr>
            <a:r>
              <a:rPr lang="en-US" sz="1800" dirty="0" smtClean="0"/>
              <a:t>  </a:t>
            </a:r>
            <a:endParaRPr lang="en-US" sz="2000" dirty="0"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5685</Words>
  <Application>Microsoft Office PowerPoint</Application>
  <PresentationFormat>Custom</PresentationFormat>
  <Paragraphs>1268</Paragraphs>
  <Slides>77</Slides>
  <Notes>42</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ADSK_White</vt:lpstr>
      <vt:lpstr>Introduction to Revit Programming Database Fundamentals  </vt:lpstr>
      <vt:lpstr>Agenda</vt:lpstr>
      <vt:lpstr>Overview</vt:lpstr>
      <vt:lpstr>Revit Products </vt:lpstr>
      <vt:lpstr>Revit API Assemblies</vt:lpstr>
      <vt:lpstr>Revit SDK</vt:lpstr>
      <vt:lpstr>SDK Documentation</vt:lpstr>
      <vt:lpstr>SDK Samples</vt:lpstr>
      <vt:lpstr>Extending Revit </vt:lpstr>
      <vt:lpstr>VSTA </vt:lpstr>
      <vt:lpstr>Revit Add-In Compilation and API References</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Slide 76</vt:lpstr>
      <vt:lpstr>Slide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2012-03-19T03:22:43Z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